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theme/themeOverride104.xml" ContentType="application/vnd.openxmlformats-officedocument.themeOverride+xml"/>
  <Override PartName="/ppt/slides/slide120.xml" ContentType="application/vnd.openxmlformats-officedocument.presentationml.slide+xml"/>
  <Override PartName="/ppt/slides/slide218.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s/slide221.xml" ContentType="application/vnd.openxmlformats-officedocument.presentationml.slide+xml"/>
  <Override PartName="/ppt/theme/themeOverride39.xml" ContentType="application/vnd.openxmlformats-officedocument.themeOverride+xml"/>
  <Override PartName="/ppt/theme/themeOverride86.xml" ContentType="application/vnd.openxmlformats-officedocument.themeOverride+xml"/>
  <Override PartName="/ppt/slides/slide158.xml" ContentType="application/vnd.openxmlformats-officedocument.presentationml.slide+xml"/>
  <Override PartName="/ppt/theme/themeOverride17.xml" ContentType="application/vnd.openxmlformats-officedocument.themeOverride+xml"/>
  <Override PartName="/ppt/theme/themeOverride64.xml" ContentType="application/vnd.openxmlformats-officedocument.themeOverr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88.xml" ContentType="application/vnd.openxmlformats-officedocument.presentationml.slide+xml"/>
  <Override PartName="/ppt/theme/themeOverride42.xml" ContentType="application/vnd.openxmlformats-officedocument.themeOverr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theme/themeOverride20.xml" ContentType="application/vnd.openxmlformats-officedocument.themeOverride+xml"/>
  <Override PartName="/ppt/slides/slide237.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theme/themeOverride6.xml" ContentType="application/vnd.openxmlformats-officedocument.themeOverride+xml"/>
  <Override PartName="/ppt/theme/themeOverride101.xml" ContentType="application/vnd.openxmlformats-officedocument.themeOverr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Layouts/slideLayout4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Layouts/slideLayout32.xml" ContentType="application/vnd.openxmlformats-officedocument.presentationml.slideLayout+xml"/>
  <Override PartName="/ppt/theme/themeOverride69.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theme/themeOverride47.xml" ContentType="application/vnd.openxmlformats-officedocument.themeOverride+xml"/>
  <Override PartName="/ppt/theme/themeOverride58.xml" ContentType="application/vnd.openxmlformats-officedocument.themeOverride+xml"/>
  <Override PartName="/ppt/theme/themeOverride94.xml" ContentType="application/vnd.openxmlformats-officedocument.themeOverr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theme/themeOverride36.xml" ContentType="application/vnd.openxmlformats-officedocument.themeOverride+xml"/>
  <Override PartName="/ppt/theme/themeOverride83.xml" ContentType="application/vnd.openxmlformats-officedocument.themeOverride+xml"/>
  <Override PartName="/ppt/slides/slide108.xml" ContentType="application/vnd.openxmlformats-officedocument.presentationml.slide+xml"/>
  <Override PartName="/ppt/slides/slide155.xml" ContentType="application/vnd.openxmlformats-officedocument.presentationml.slide+xml"/>
  <Override PartName="/ppt/theme/themeOverride25.xml" ContentType="application/vnd.openxmlformats-officedocument.themeOverride+xml"/>
  <Override PartName="/ppt/theme/themeOverride72.xml" ContentType="application/vnd.openxmlformats-officedocument.themeOverr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theme/theme7.xml" ContentType="application/vnd.openxmlformats-officedocument.theme+xml"/>
  <Override PartName="/ppt/notesSlides/notesSlide4.xml" ContentType="application/vnd.openxmlformats-officedocument.presentationml.notesSlide+xml"/>
  <Override PartName="/ppt/theme/themeOverride14.xml" ContentType="application/vnd.openxmlformats-officedocument.themeOverride+xml"/>
  <Override PartName="/ppt/theme/themeOverride61.xml" ContentType="application/vnd.openxmlformats-officedocument.themeOverr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Layouts/slideLayout48.xml" ContentType="application/vnd.openxmlformats-officedocument.presentationml.slideLayout+xml"/>
  <Override PartName="/ppt/theme/themeOverride50.xml" ContentType="application/vnd.openxmlformats-officedocument.themeOverr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heme/themeOverride3.xml" ContentType="application/vnd.openxmlformats-officedocument.themeOverride+xml"/>
  <Default Extension="wmf" ContentType="image/x-wmf"/>
  <Override PartName="/ppt/theme/themeOverride99.xml" ContentType="application/vnd.openxmlformats-officedocument.themeOverride+xml"/>
  <Override PartName="/ppt/slides/slide41.xml" ContentType="application/vnd.openxmlformats-officedocument.presentationml.slide+xml"/>
  <Override PartName="/ppt/slides/slide223.xml" ContentType="application/vnd.openxmlformats-officedocument.presentationml.slide+xml"/>
  <Override PartName="/ppt/slideLayouts/slideLayout51.xml" ContentType="application/vnd.openxmlformats-officedocument.presentationml.slideLayout+xml"/>
  <Override PartName="/ppt/theme/themeOverride88.xml" ContentType="application/vnd.openxmlformats-officedocument.themeOverr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40.xml" ContentType="application/vnd.openxmlformats-officedocument.presentationml.slideLayout+xml"/>
  <Override PartName="/ppt/theme/themeOverride19.xml" ContentType="application/vnd.openxmlformats-officedocument.themeOverride+xml"/>
  <Override PartName="/ppt/theme/themeOverride66.xml" ContentType="application/vnd.openxmlformats-officedocument.themeOverride+xml"/>
  <Override PartName="/ppt/theme/themeOverride77.xml" ContentType="application/vnd.openxmlformats-officedocument.themeOverr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theme/themeOverride55.xml" ContentType="application/vnd.openxmlformats-officedocument.themeOverr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theme/themeOverride44.xml" ContentType="application/vnd.openxmlformats-officedocument.themeOverride+xml"/>
  <Override PartName="/ppt/theme/themeOverride91.xml" ContentType="application/vnd.openxmlformats-officedocument.themeOverr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theme/themeOverride22.xml" ContentType="application/vnd.openxmlformats-officedocument.themeOverride+xml"/>
  <Override PartName="/ppt/theme/themeOverride33.xml" ContentType="application/vnd.openxmlformats-officedocument.themeOverride+xml"/>
  <Override PartName="/ppt/theme/themeOverride80.xml" ContentType="application/vnd.openxmlformats-officedocument.themeOverr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theme/themeOverride8.xml" ContentType="application/vnd.openxmlformats-officedocument.themeOverride+xml"/>
  <Override PartName="/ppt/theme/themeOverride11.xml" ContentType="application/vnd.openxmlformats-officedocument.themeOverride+xml"/>
  <Override PartName="/ppt/theme/themeOverride103.xml" ContentType="application/vnd.openxmlformats-officedocument.themeOverr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Layouts/slideLayout34.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theme/themeOverride38.xml" ContentType="application/vnd.openxmlformats-officedocument.themeOverride+xml"/>
  <Override PartName="/ppt/theme/themeOverride49.xml" ContentType="application/vnd.openxmlformats-officedocument.themeOverride+xml"/>
  <Override PartName="/ppt/theme/themeOverride85.xml" ContentType="application/vnd.openxmlformats-officedocument.themeOverride+xml"/>
  <Override PartName="/ppt/theme/themeOverride96.xml" ContentType="application/vnd.openxmlformats-officedocument.themeOverride+xml"/>
  <Override PartName="/ppt/slides/slide157.xml" ContentType="application/vnd.openxmlformats-officedocument.presentationml.slide+xml"/>
  <Override PartName="/ppt/slides/slide220.xml" ContentType="application/vnd.openxmlformats-officedocument.presentationml.slide+xml"/>
  <Override PartName="/ppt/theme/themeOverride27.xml" ContentType="application/vnd.openxmlformats-officedocument.themeOverride+xml"/>
  <Override PartName="/ppt/theme/themeOverride74.xml" ContentType="application/vnd.openxmlformats-officedocument.themeOverr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theme/themeOverride16.xml" ContentType="application/vnd.openxmlformats-officedocument.themeOverride+xml"/>
  <Override PartName="/ppt/theme/themeOverride63.xml" ContentType="application/vnd.openxmlformats-officedocument.themeOverr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theme/themeOverride41.xml" ContentType="application/vnd.openxmlformats-officedocument.themeOverride+xml"/>
  <Override PartName="/ppt/theme/themeOverride52.xml" ContentType="application/vnd.openxmlformats-officedocument.themeOverr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theme/themeOverride30.xml" ContentType="application/vnd.openxmlformats-officedocument.themeOverr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Override5.xml" ContentType="application/vnd.openxmlformats-officedocument.themeOverrid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theme/themeOverride100.xml" ContentType="application/vnd.openxmlformats-officedocument.themeOverride+xml"/>
  <Override PartName="/ppt/slides/slide32.xml" ContentType="application/vnd.openxmlformats-officedocument.presentationml.slide+xml"/>
  <Override PartName="/ppt/slides/slide214.xml" ContentType="application/vnd.openxmlformats-officedocument.presentationml.slide+xml"/>
  <Override PartName="/ppt/slideLayouts/slideLayout42.xml" ContentType="application/vnd.openxmlformats-officedocument.presentationml.slideLayout+xml"/>
  <Override PartName="/ppt/theme/themeOverride68.xml" ContentType="application/vnd.openxmlformats-officedocument.themeOverride+xml"/>
  <Override PartName="/ppt/theme/themeOverride79.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heme/themeOverride57.xml" ContentType="application/vnd.openxmlformats-officedocument.themeOverr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theme/themeOverride46.xml" ContentType="application/vnd.openxmlformats-officedocument.themeOverride+xml"/>
  <Override PartName="/ppt/theme/themeOverride93.xml" ContentType="application/vnd.openxmlformats-officedocument.themeOverride+xml"/>
  <Override PartName="/ppt/slides/slide118.xml" ContentType="application/vnd.openxmlformats-officedocument.presentationml.slide+xml"/>
  <Override PartName="/ppt/slides/slide165.xml" ContentType="application/vnd.openxmlformats-officedocument.presentationml.slide+xml"/>
  <Override PartName="/ppt/theme/themeOverride24.xml" ContentType="application/vnd.openxmlformats-officedocument.themeOverride+xml"/>
  <Override PartName="/ppt/theme/themeOverride35.xml" ContentType="application/vnd.openxmlformats-officedocument.themeOverride+xml"/>
  <Override PartName="/ppt/theme/themeOverride71.xml" ContentType="application/vnd.openxmlformats-officedocument.themeOverride+xml"/>
  <Override PartName="/ppt/theme/themeOverride82.xml" ContentType="application/vnd.openxmlformats-officedocument.themeOverr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Override13.xml" ContentType="application/vnd.openxmlformats-officedocument.themeOverride+xml"/>
  <Override PartName="/ppt/theme/themeOverride60.xml" ContentType="application/vnd.openxmlformats-officedocument.themeOverr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theme/themeOverride2.xml" ContentType="application/vnd.openxmlformats-officedocument.themeOverride+xml"/>
  <Override PartName="/ppt/theme/themeOverride87.xml" ContentType="application/vnd.openxmlformats-officedocument.themeOverride+xml"/>
  <Override PartName="/ppt/theme/themeOverride98.xml" ContentType="application/vnd.openxmlformats-officedocument.themeOverr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Layouts/slideLayout50.xml" ContentType="application/vnd.openxmlformats-officedocument.presentationml.slideLayout+xml"/>
  <Override PartName="/ppt/theme/themeOverride29.xml" ContentType="application/vnd.openxmlformats-officedocument.themeOverride+xml"/>
  <Override PartName="/ppt/theme/themeOverride76.xml" ContentType="application/vnd.openxmlformats-officedocument.themeOverr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gif" ContentType="image/gif"/>
  <Override PartName="/ppt/notesSlides/notesSlide8.xml" ContentType="application/vnd.openxmlformats-officedocument.presentationml.notesSlide+xml"/>
  <Override PartName="/ppt/theme/themeOverride18.xml" ContentType="application/vnd.openxmlformats-officedocument.themeOverride+xml"/>
  <Override PartName="/ppt/theme/themeOverride65.xml" ContentType="application/vnd.openxmlformats-officedocument.themeOverr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theme/themeOverride43.xml" ContentType="application/vnd.openxmlformats-officedocument.themeOverride+xml"/>
  <Override PartName="/ppt/theme/themeOverride54.xml" ContentType="application/vnd.openxmlformats-officedocument.themeOverride+xml"/>
  <Override PartName="/ppt/theme/themeOverride90.xml" ContentType="application/vnd.openxmlformats-officedocument.themeOverr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theme/themeOverride32.xml" ContentType="application/vnd.openxmlformats-officedocument.themeOverr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Override7.xml" ContentType="application/vnd.openxmlformats-officedocument.themeOverride+xml"/>
  <Override PartName="/ppt/theme/themeOverride21.xml" ContentType="application/vnd.openxmlformats-officedocument.themeOverr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theme/themeOverride10.xml" ContentType="application/vnd.openxmlformats-officedocument.themeOverride+xml"/>
  <Override PartName="/ppt/theme/themeOverride102.xml" ContentType="application/vnd.openxmlformats-officedocument.themeOverr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theme/themeOverride59.xml" ContentType="application/vnd.openxmlformats-officedocument.themeOverr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theme/themeOverride48.xml" ContentType="application/vnd.openxmlformats-officedocument.themeOverride+xml"/>
  <Override PartName="/ppt/theme/themeOverride95.xml" ContentType="application/vnd.openxmlformats-officedocument.themeOverride+xml"/>
  <Override PartName="/ppt/slides/slide167.xml" ContentType="application/vnd.openxmlformats-officedocument.presentationml.slide+xml"/>
  <Override PartName="/ppt/theme/themeOverride37.xml" ContentType="application/vnd.openxmlformats-officedocument.themeOverride+xml"/>
  <Override PartName="/ppt/theme/themeOverride84.xml" ContentType="application/vnd.openxmlformats-officedocument.themeOverr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theme/themeOverride15.xml" ContentType="application/vnd.openxmlformats-officedocument.themeOverride+xml"/>
  <Override PartName="/ppt/theme/themeOverride26.xml" ContentType="application/vnd.openxmlformats-officedocument.themeOverride+xml"/>
  <Override PartName="/ppt/theme/themeOverride62.xml" ContentType="application/vnd.openxmlformats-officedocument.themeOverride+xml"/>
  <Override PartName="/ppt/theme/themeOverride73.xml" ContentType="application/vnd.openxmlformats-officedocument.themeOverr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theme/themeOverride51.xml" ContentType="application/vnd.openxmlformats-officedocument.themeOverr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Override40.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s/slide53.xml" ContentType="application/vnd.openxmlformats-officedocument.presentationml.slide+xml"/>
  <Override PartName="/ppt/slides/slide235.xml" ContentType="application/vnd.openxmlformats-officedocument.presentationml.slide+xml"/>
  <Default Extension="jpeg" ContentType="image/jpeg"/>
  <Override PartName="/ppt/slideLayouts/slideLayout16.xml" ContentType="application/vnd.openxmlformats-officedocument.presentationml.slideLayout+xml"/>
  <Override PartName="/ppt/theme/themeOverride4.xml" ContentType="application/vnd.openxmlformats-officedocument.themeOverride+xml"/>
  <Override PartName="/ppt/theme/themeOverride89.xml" ContentType="application/vnd.openxmlformats-officedocument.themeOverr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theme/themeOverride78.xml" ContentType="application/vnd.openxmlformats-officedocument.themeOverr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30.xml" ContentType="application/vnd.openxmlformats-officedocument.presentationml.slideLayout+xml"/>
  <Override PartName="/ppt/theme/themeOverride67.xml" ContentType="application/vnd.openxmlformats-officedocument.themeOverr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theme/themeOverride45.xml" ContentType="application/vnd.openxmlformats-officedocument.themeOverride+xml"/>
  <Override PartName="/ppt/theme/themeOverride56.xml" ContentType="application/vnd.openxmlformats-officedocument.themeOverride+xml"/>
  <Override PartName="/ppt/theme/themeOverride92.xml" ContentType="application/vnd.openxmlformats-officedocument.themeOverr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theme/themeOverride34.xml" ContentType="application/vnd.openxmlformats-officedocument.themeOverride+xml"/>
  <Override PartName="/ppt/theme/themeOverride81.xml" ContentType="application/vnd.openxmlformats-officedocument.themeOverr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theme/themeOverride9.xml" ContentType="application/vnd.openxmlformats-officedocument.themeOverride+xml"/>
  <Override PartName="/ppt/theme/themeOverride23.xml" ContentType="application/vnd.openxmlformats-officedocument.themeOverride+xml"/>
  <Override PartName="/ppt/theme/themeOverride70.xml" ContentType="application/vnd.openxmlformats-officedocument.themeOverride+xml"/>
  <Override PartName="/ppt/slideMasters/slideMaster3.xml" ContentType="application/vnd.openxmlformats-officedocument.presentationml.slideMaster+xml"/>
  <Override PartName="/ppt/slides/slide58.xml" ContentType="application/vnd.openxmlformats-officedocument.presentationml.slide+xml"/>
  <Override PartName="/ppt/slides/slide229.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theme/themeOverride12.xml" ContentType="application/vnd.openxmlformats-officedocument.themeOverr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s/slide207.xml" ContentType="application/vnd.openxmlformats-officedocument.presentationml.slide+xml"/>
  <Override PartName="/ppt/slideLayouts/slideLayout35.xml" ContentType="application/vnd.openxmlformats-officedocument.presentationml.slideLayout+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theme/themeOverride97.xml" ContentType="application/vnd.openxmlformats-officedocument.themeOverride+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theme/themeOverride28.xml" ContentType="application/vnd.openxmlformats-officedocument.themeOverride+xml"/>
  <Override PartName="/ppt/theme/themeOverride75.xml" ContentType="application/vnd.openxmlformats-officedocument.themeOverride+xml"/>
  <Override PartName="/ppt/slides/slide99.xml" ContentType="application/vnd.openxmlformats-officedocument.presentationml.slide+xml"/>
  <Override PartName="/ppt/theme/themeOverride53.xml" ContentType="application/vnd.openxmlformats-officedocument.themeOverr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Override31.xml" ContentType="application/vnd.openxmlformats-officedocument.themeOverride+xml"/>
  <Override PartName="/ppt/slides/slide55.xml" ContentType="application/vnd.openxmlformats-officedocument.presentationml.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Layouts/slideLayout5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 id="2147483765" r:id="rId2"/>
    <p:sldMasterId id="2147483790" r:id="rId3"/>
    <p:sldMasterId id="2147483827" r:id="rId4"/>
    <p:sldMasterId id="2147483839" r:id="rId5"/>
  </p:sldMasterIdLst>
  <p:notesMasterIdLst>
    <p:notesMasterId r:id="rId247"/>
  </p:notesMasterIdLst>
  <p:handoutMasterIdLst>
    <p:handoutMasterId r:id="rId248"/>
  </p:handoutMasterIdLst>
  <p:sldIdLst>
    <p:sldId id="624" r:id="rId6"/>
    <p:sldId id="995" r:id="rId7"/>
    <p:sldId id="895" r:id="rId8"/>
    <p:sldId id="987" r:id="rId9"/>
    <p:sldId id="1017" r:id="rId10"/>
    <p:sldId id="591" r:id="rId11"/>
    <p:sldId id="482" r:id="rId12"/>
    <p:sldId id="870" r:id="rId13"/>
    <p:sldId id="873" r:id="rId14"/>
    <p:sldId id="1063" r:id="rId15"/>
    <p:sldId id="1019" r:id="rId16"/>
    <p:sldId id="879" r:id="rId17"/>
    <p:sldId id="1020" r:id="rId18"/>
    <p:sldId id="1135" r:id="rId19"/>
    <p:sldId id="820" r:id="rId20"/>
    <p:sldId id="880" r:id="rId21"/>
    <p:sldId id="1064" r:id="rId22"/>
    <p:sldId id="629" r:id="rId23"/>
    <p:sldId id="1066" r:id="rId24"/>
    <p:sldId id="1018" r:id="rId25"/>
    <p:sldId id="1147" r:id="rId26"/>
    <p:sldId id="1148" r:id="rId27"/>
    <p:sldId id="878" r:id="rId28"/>
    <p:sldId id="1149" r:id="rId29"/>
    <p:sldId id="633" r:id="rId30"/>
    <p:sldId id="1026" r:id="rId31"/>
    <p:sldId id="1027" r:id="rId32"/>
    <p:sldId id="636" r:id="rId33"/>
    <p:sldId id="637" r:id="rId34"/>
    <p:sldId id="638" r:id="rId35"/>
    <p:sldId id="505" r:id="rId36"/>
    <p:sldId id="708" r:id="rId37"/>
    <p:sldId id="994" r:id="rId38"/>
    <p:sldId id="988" r:id="rId39"/>
    <p:sldId id="989" r:id="rId40"/>
    <p:sldId id="990" r:id="rId41"/>
    <p:sldId id="991" r:id="rId42"/>
    <p:sldId id="992" r:id="rId43"/>
    <p:sldId id="993" r:id="rId44"/>
    <p:sldId id="297" r:id="rId45"/>
    <p:sldId id="434" r:id="rId46"/>
    <p:sldId id="1143" r:id="rId47"/>
    <p:sldId id="399" r:id="rId48"/>
    <p:sldId id="892" r:id="rId49"/>
    <p:sldId id="701" r:id="rId50"/>
    <p:sldId id="1142" r:id="rId51"/>
    <p:sldId id="1033" r:id="rId52"/>
    <p:sldId id="1034" r:id="rId53"/>
    <p:sldId id="1035" r:id="rId54"/>
    <p:sldId id="1036" r:id="rId55"/>
    <p:sldId id="1039" r:id="rId56"/>
    <p:sldId id="1040" r:id="rId57"/>
    <p:sldId id="1041" r:id="rId58"/>
    <p:sldId id="1042" r:id="rId59"/>
    <p:sldId id="1043" r:id="rId60"/>
    <p:sldId id="1044" r:id="rId61"/>
    <p:sldId id="1045" r:id="rId62"/>
    <p:sldId id="1046" r:id="rId63"/>
    <p:sldId id="1047" r:id="rId64"/>
    <p:sldId id="1050" r:id="rId65"/>
    <p:sldId id="1130" r:id="rId66"/>
    <p:sldId id="1051" r:id="rId67"/>
    <p:sldId id="1131" r:id="rId68"/>
    <p:sldId id="1144" r:id="rId69"/>
    <p:sldId id="1145" r:id="rId70"/>
    <p:sldId id="1132" r:id="rId71"/>
    <p:sldId id="1052" r:id="rId72"/>
    <p:sldId id="1053" r:id="rId73"/>
    <p:sldId id="1055" r:id="rId74"/>
    <p:sldId id="1056" r:id="rId75"/>
    <p:sldId id="1057" r:id="rId76"/>
    <p:sldId id="1058" r:id="rId77"/>
    <p:sldId id="1146" r:id="rId78"/>
    <p:sldId id="1059" r:id="rId79"/>
    <p:sldId id="1129" r:id="rId80"/>
    <p:sldId id="642" r:id="rId81"/>
    <p:sldId id="1022" r:id="rId82"/>
    <p:sldId id="1067" r:id="rId83"/>
    <p:sldId id="1150" r:id="rId84"/>
    <p:sldId id="1141" r:id="rId85"/>
    <p:sldId id="1060" r:id="rId86"/>
    <p:sldId id="1065" r:id="rId87"/>
    <p:sldId id="1151" r:id="rId88"/>
    <p:sldId id="1152" r:id="rId89"/>
    <p:sldId id="1153" r:id="rId90"/>
    <p:sldId id="1154" r:id="rId91"/>
    <p:sldId id="1155" r:id="rId92"/>
    <p:sldId id="1156" r:id="rId93"/>
    <p:sldId id="1157" r:id="rId94"/>
    <p:sldId id="1158" r:id="rId95"/>
    <p:sldId id="1159" r:id="rId96"/>
    <p:sldId id="1160" r:id="rId97"/>
    <p:sldId id="1161" r:id="rId98"/>
    <p:sldId id="1162" r:id="rId99"/>
    <p:sldId id="1163" r:id="rId100"/>
    <p:sldId id="1164" r:id="rId101"/>
    <p:sldId id="1166" r:id="rId102"/>
    <p:sldId id="1167" r:id="rId103"/>
    <p:sldId id="1168" r:id="rId104"/>
    <p:sldId id="1169" r:id="rId105"/>
    <p:sldId id="1170" r:id="rId106"/>
    <p:sldId id="1171" r:id="rId107"/>
    <p:sldId id="1172" r:id="rId108"/>
    <p:sldId id="1173" r:id="rId109"/>
    <p:sldId id="1174" r:id="rId110"/>
    <p:sldId id="1175" r:id="rId111"/>
    <p:sldId id="1176" r:id="rId112"/>
    <p:sldId id="1177" r:id="rId113"/>
    <p:sldId id="1179" r:id="rId114"/>
    <p:sldId id="1062" r:id="rId115"/>
    <p:sldId id="1038" r:id="rId116"/>
    <p:sldId id="1178" r:id="rId117"/>
    <p:sldId id="1023" r:id="rId118"/>
    <p:sldId id="641" r:id="rId119"/>
    <p:sldId id="908" r:id="rId120"/>
    <p:sldId id="909" r:id="rId121"/>
    <p:sldId id="910" r:id="rId122"/>
    <p:sldId id="573" r:id="rId123"/>
    <p:sldId id="911" r:id="rId124"/>
    <p:sldId id="576" r:id="rId125"/>
    <p:sldId id="575" r:id="rId126"/>
    <p:sldId id="577" r:id="rId127"/>
    <p:sldId id="578" r:id="rId128"/>
    <p:sldId id="445" r:id="rId129"/>
    <p:sldId id="444" r:id="rId130"/>
    <p:sldId id="913" r:id="rId131"/>
    <p:sldId id="914" r:id="rId132"/>
    <p:sldId id="915" r:id="rId133"/>
    <p:sldId id="916" r:id="rId134"/>
    <p:sldId id="917" r:id="rId135"/>
    <p:sldId id="918" r:id="rId136"/>
    <p:sldId id="919" r:id="rId137"/>
    <p:sldId id="920" r:id="rId138"/>
    <p:sldId id="921" r:id="rId139"/>
    <p:sldId id="922" r:id="rId140"/>
    <p:sldId id="923" r:id="rId141"/>
    <p:sldId id="1071" r:id="rId142"/>
    <p:sldId id="1072" r:id="rId143"/>
    <p:sldId id="1073" r:id="rId144"/>
    <p:sldId id="1074" r:id="rId145"/>
    <p:sldId id="1075" r:id="rId146"/>
    <p:sldId id="1076" r:id="rId147"/>
    <p:sldId id="1077" r:id="rId148"/>
    <p:sldId id="1078" r:id="rId149"/>
    <p:sldId id="1079" r:id="rId150"/>
    <p:sldId id="1080" r:id="rId151"/>
    <p:sldId id="1081" r:id="rId152"/>
    <p:sldId id="1082" r:id="rId153"/>
    <p:sldId id="1083" r:id="rId154"/>
    <p:sldId id="1084" r:id="rId155"/>
    <p:sldId id="1085" r:id="rId156"/>
    <p:sldId id="1086" r:id="rId157"/>
    <p:sldId id="1087" r:id="rId158"/>
    <p:sldId id="1088" r:id="rId159"/>
    <p:sldId id="1089" r:id="rId160"/>
    <p:sldId id="1090" r:id="rId161"/>
    <p:sldId id="1091" r:id="rId162"/>
    <p:sldId id="1092" r:id="rId163"/>
    <p:sldId id="1093" r:id="rId164"/>
    <p:sldId id="1094" r:id="rId165"/>
    <p:sldId id="1095" r:id="rId166"/>
    <p:sldId id="1096" r:id="rId167"/>
    <p:sldId id="1097" r:id="rId168"/>
    <p:sldId id="1098" r:id="rId169"/>
    <p:sldId id="1099" r:id="rId170"/>
    <p:sldId id="1100" r:id="rId171"/>
    <p:sldId id="1101" r:id="rId172"/>
    <p:sldId id="1102" r:id="rId173"/>
    <p:sldId id="1103" r:id="rId174"/>
    <p:sldId id="1104" r:id="rId175"/>
    <p:sldId id="1105" r:id="rId176"/>
    <p:sldId id="1106" r:id="rId177"/>
    <p:sldId id="1107" r:id="rId178"/>
    <p:sldId id="1108" r:id="rId179"/>
    <p:sldId id="1109" r:id="rId180"/>
    <p:sldId id="1110" r:id="rId181"/>
    <p:sldId id="1111" r:id="rId182"/>
    <p:sldId id="1112" r:id="rId183"/>
    <p:sldId id="1113" r:id="rId184"/>
    <p:sldId id="1114" r:id="rId185"/>
    <p:sldId id="1115" r:id="rId186"/>
    <p:sldId id="1116" r:id="rId187"/>
    <p:sldId id="1117" r:id="rId188"/>
    <p:sldId id="1118" r:id="rId189"/>
    <p:sldId id="1119" r:id="rId190"/>
    <p:sldId id="1120" r:id="rId191"/>
    <p:sldId id="1121" r:id="rId192"/>
    <p:sldId id="1122" r:id="rId193"/>
    <p:sldId id="1123" r:id="rId194"/>
    <p:sldId id="1124" r:id="rId195"/>
    <p:sldId id="1125" r:id="rId196"/>
    <p:sldId id="1126" r:id="rId197"/>
    <p:sldId id="1127" r:id="rId198"/>
    <p:sldId id="1128" r:id="rId199"/>
    <p:sldId id="1002" r:id="rId200"/>
    <p:sldId id="1069" r:id="rId201"/>
    <p:sldId id="1004" r:id="rId202"/>
    <p:sldId id="1005" r:id="rId203"/>
    <p:sldId id="882" r:id="rId204"/>
    <p:sldId id="883" r:id="rId205"/>
    <p:sldId id="885" r:id="rId206"/>
    <p:sldId id="886" r:id="rId207"/>
    <p:sldId id="887" r:id="rId208"/>
    <p:sldId id="888" r:id="rId209"/>
    <p:sldId id="896" r:id="rId210"/>
    <p:sldId id="897" r:id="rId211"/>
    <p:sldId id="898" r:id="rId212"/>
    <p:sldId id="899" r:id="rId213"/>
    <p:sldId id="900" r:id="rId214"/>
    <p:sldId id="901" r:id="rId215"/>
    <p:sldId id="902" r:id="rId216"/>
    <p:sldId id="986" r:id="rId217"/>
    <p:sldId id="929" r:id="rId218"/>
    <p:sldId id="814" r:id="rId219"/>
    <p:sldId id="848" r:id="rId220"/>
    <p:sldId id="849" r:id="rId221"/>
    <p:sldId id="1007" r:id="rId222"/>
    <p:sldId id="1008" r:id="rId223"/>
    <p:sldId id="850" r:id="rId224"/>
    <p:sldId id="851" r:id="rId225"/>
    <p:sldId id="928" r:id="rId226"/>
    <p:sldId id="1000" r:id="rId227"/>
    <p:sldId id="1010" r:id="rId228"/>
    <p:sldId id="981" r:id="rId229"/>
    <p:sldId id="1139" r:id="rId230"/>
    <p:sldId id="1025" r:id="rId231"/>
    <p:sldId id="1070" r:id="rId232"/>
    <p:sldId id="1013" r:id="rId233"/>
    <p:sldId id="1014" r:id="rId234"/>
    <p:sldId id="977" r:id="rId235"/>
    <p:sldId id="978" r:id="rId236"/>
    <p:sldId id="979" r:id="rId237"/>
    <p:sldId id="980" r:id="rId238"/>
    <p:sldId id="975" r:id="rId239"/>
    <p:sldId id="976" r:id="rId240"/>
    <p:sldId id="997" r:id="rId241"/>
    <p:sldId id="1009" r:id="rId242"/>
    <p:sldId id="1015" r:id="rId243"/>
    <p:sldId id="974" r:id="rId244"/>
    <p:sldId id="815" r:id="rId245"/>
    <p:sldId id="854" r:id="rId246"/>
  </p:sldIdLst>
  <p:sldSz cx="9144000" cy="6858000" type="screen4x3"/>
  <p:notesSz cx="7010400" cy="9296400"/>
  <p:custShowLst>
    <p:custShow name="Özel Gösteri 1" id="0">
      <p:sldLst>
        <p:sld r:id="rId50"/>
      </p:sldLst>
    </p:custShow>
  </p:custShowLst>
  <p:defaultTextStyle>
    <a:defPPr>
      <a:defRPr lang="tr-TR"/>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CDCD"/>
    <a:srgbClr val="003399"/>
    <a:srgbClr val="FFAFAF"/>
    <a:srgbClr val="000066"/>
    <a:srgbClr val="FF0000"/>
    <a:srgbClr val="006666"/>
    <a:srgbClr val="993300"/>
    <a:srgbClr val="99003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vertBarState="maximized">
    <p:restoredLeft sz="13015" autoAdjust="0"/>
    <p:restoredTop sz="84774" autoAdjust="0"/>
  </p:normalViewPr>
  <p:slideViewPr>
    <p:cSldViewPr>
      <p:cViewPr>
        <p:scale>
          <a:sx n="100" d="100"/>
          <a:sy n="100" d="100"/>
        </p:scale>
        <p:origin x="-480" y="30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9430"/>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slide" Target="slides/slide221.xml"/><Relationship Id="rId247" Type="http://schemas.openxmlformats.org/officeDocument/2006/relationships/notesMaster" Target="notesMasters/notesMaster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37" Type="http://schemas.openxmlformats.org/officeDocument/2006/relationships/slide" Target="slides/slide232.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48" Type="http://schemas.openxmlformats.org/officeDocument/2006/relationships/handoutMaster" Target="handoutMasters/handoutMaster1.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slide" Target="slides/slide177.xml"/><Relationship Id="rId187" Type="http://schemas.openxmlformats.org/officeDocument/2006/relationships/slide" Target="slides/slide182.xml"/><Relationship Id="rId217" Type="http://schemas.openxmlformats.org/officeDocument/2006/relationships/slide" Target="slides/slide212.xml"/><Relationship Id="rId1" Type="http://schemas.openxmlformats.org/officeDocument/2006/relationships/slideMaster" Target="slideMasters/slideMaster1.xml"/><Relationship Id="rId6" Type="http://schemas.openxmlformats.org/officeDocument/2006/relationships/slide" Target="slides/slide1.xml"/><Relationship Id="rId212" Type="http://schemas.openxmlformats.org/officeDocument/2006/relationships/slide" Target="slides/slide207.xml"/><Relationship Id="rId233" Type="http://schemas.openxmlformats.org/officeDocument/2006/relationships/slide" Target="slides/slide228.xml"/><Relationship Id="rId238" Type="http://schemas.openxmlformats.org/officeDocument/2006/relationships/slide" Target="slides/slide233.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172" Type="http://schemas.openxmlformats.org/officeDocument/2006/relationships/slide" Target="slides/slide167.xml"/><Relationship Id="rId193" Type="http://schemas.openxmlformats.org/officeDocument/2006/relationships/slide" Target="slides/slide188.xml"/><Relationship Id="rId202" Type="http://schemas.openxmlformats.org/officeDocument/2006/relationships/slide" Target="slides/slide197.xml"/><Relationship Id="rId207" Type="http://schemas.openxmlformats.org/officeDocument/2006/relationships/slide" Target="slides/slide202.xml"/><Relationship Id="rId223" Type="http://schemas.openxmlformats.org/officeDocument/2006/relationships/slide" Target="slides/slide218.xml"/><Relationship Id="rId228" Type="http://schemas.openxmlformats.org/officeDocument/2006/relationships/slide" Target="slides/slide223.xml"/><Relationship Id="rId244" Type="http://schemas.openxmlformats.org/officeDocument/2006/relationships/slide" Target="slides/slide239.xml"/><Relationship Id="rId249" Type="http://schemas.openxmlformats.org/officeDocument/2006/relationships/presProps" Target="presProp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13" Type="http://schemas.openxmlformats.org/officeDocument/2006/relationships/slide" Target="slides/slide208.xml"/><Relationship Id="rId218" Type="http://schemas.openxmlformats.org/officeDocument/2006/relationships/slide" Target="slides/slide213.xml"/><Relationship Id="rId234" Type="http://schemas.openxmlformats.org/officeDocument/2006/relationships/slide" Target="slides/slide229.xml"/><Relationship Id="rId239" Type="http://schemas.openxmlformats.org/officeDocument/2006/relationships/slide" Target="slides/slide234.xml"/><Relationship Id="rId2" Type="http://schemas.openxmlformats.org/officeDocument/2006/relationships/slideMaster" Target="slideMasters/slideMaster2.xml"/><Relationship Id="rId29" Type="http://schemas.openxmlformats.org/officeDocument/2006/relationships/slide" Target="slides/slide24.xml"/><Relationship Id="rId250" Type="http://schemas.openxmlformats.org/officeDocument/2006/relationships/viewProps" Target="viewProps.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slide" Target="slides/slide203.xml"/><Relationship Id="rId229" Type="http://schemas.openxmlformats.org/officeDocument/2006/relationships/slide" Target="slides/slide224.xml"/><Relationship Id="rId19" Type="http://schemas.openxmlformats.org/officeDocument/2006/relationships/slide" Target="slides/slide14.xml"/><Relationship Id="rId224" Type="http://schemas.openxmlformats.org/officeDocument/2006/relationships/slide" Target="slides/slide219.xml"/><Relationship Id="rId240" Type="http://schemas.openxmlformats.org/officeDocument/2006/relationships/slide" Target="slides/slide235.xml"/><Relationship Id="rId245" Type="http://schemas.openxmlformats.org/officeDocument/2006/relationships/slide" Target="slides/slide240.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219" Type="http://schemas.openxmlformats.org/officeDocument/2006/relationships/slide" Target="slides/slide214.xml"/><Relationship Id="rId3" Type="http://schemas.openxmlformats.org/officeDocument/2006/relationships/slideMaster" Target="slideMasters/slideMaster3.xml"/><Relationship Id="rId214" Type="http://schemas.openxmlformats.org/officeDocument/2006/relationships/slide" Target="slides/slide209.xml"/><Relationship Id="rId230" Type="http://schemas.openxmlformats.org/officeDocument/2006/relationships/slide" Target="slides/slide225.xml"/><Relationship Id="rId235" Type="http://schemas.openxmlformats.org/officeDocument/2006/relationships/slide" Target="slides/slide230.xml"/><Relationship Id="rId251" Type="http://schemas.openxmlformats.org/officeDocument/2006/relationships/theme" Target="theme/theme1.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slide" Target="slides/slide215.xml"/><Relationship Id="rId225" Type="http://schemas.openxmlformats.org/officeDocument/2006/relationships/slide" Target="slides/slide220.xml"/><Relationship Id="rId241" Type="http://schemas.openxmlformats.org/officeDocument/2006/relationships/slide" Target="slides/slide236.xml"/><Relationship Id="rId246" Type="http://schemas.openxmlformats.org/officeDocument/2006/relationships/slide" Target="slides/slide24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4.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36" Type="http://schemas.openxmlformats.org/officeDocument/2006/relationships/slide" Target="slides/slide231.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tableStyles" Target="tableStyles.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smtClean="0"/>
            </a:lvl1pPr>
          </a:lstStyle>
          <a:p>
            <a:pPr>
              <a:defRPr/>
            </a:pPr>
            <a:fld id="{321360CF-9CF2-4FB6-877B-757CA92DB3B0}" type="datetimeFigureOut">
              <a:rPr lang="en-US"/>
              <a:pPr>
                <a:defRPr/>
              </a:pPr>
              <a:t>5/3/2019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smtClean="0"/>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smtClean="0"/>
            </a:lvl1pPr>
          </a:lstStyle>
          <a:p>
            <a:pPr>
              <a:defRPr/>
            </a:pPr>
            <a:fld id="{83F27E26-DC36-4316-AA6F-778C0329F37F}" type="slidenum">
              <a:rPr lang="en-US"/>
              <a:pPr>
                <a:defRPr/>
              </a:pPr>
              <a:t>‹#›</a:t>
            </a:fld>
            <a:endParaRPr lang="en-US"/>
          </a:p>
        </p:txBody>
      </p:sp>
    </p:spTree>
    <p:extLst>
      <p:ext uri="{BB962C8B-B14F-4D97-AF65-F5344CB8AC3E}">
        <p14:creationId xmlns="" xmlns:p14="http://schemas.microsoft.com/office/powerpoint/2010/main" val="58366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C645FC8C-8A7B-4657-9536-78A41C8EA67B}" type="datetimeFigureOut">
              <a:rPr lang="tr-TR" smtClean="0"/>
              <a:pPr/>
              <a:t>03.05.2019</a:t>
            </a:fld>
            <a:endParaRPr lang="tr-TR"/>
          </a:p>
        </p:txBody>
      </p:sp>
      <p:sp>
        <p:nvSpPr>
          <p:cNvPr id="4" name="3 Slayt Görüntüsü Yer Tutucusu"/>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17784BC6-879B-42C3-9556-03A06B84A169}" type="slidenum">
              <a:rPr lang="tr-TR" smtClean="0"/>
              <a:pPr/>
              <a:t>‹#›</a:t>
            </a:fld>
            <a:endParaRPr lang="tr-T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9F31D0BE-2059-4C0E-922E-4E35BBE6A325}" type="slidenum">
              <a:rPr lang="en-US" smtClean="0"/>
              <a:pPr>
                <a:defRPr/>
              </a:pPr>
              <a:t>32</a:t>
            </a:fld>
            <a:endParaRPr lang="en-US" dirty="0"/>
          </a:p>
        </p:txBody>
      </p:sp>
    </p:spTree>
    <p:extLst>
      <p:ext uri="{BB962C8B-B14F-4D97-AF65-F5344CB8AC3E}">
        <p14:creationId xmlns:p14="http://schemas.microsoft.com/office/powerpoint/2010/main" xmlns="" val="3977140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Stido.h</a:t>
            </a:r>
            <a:r>
              <a:rPr lang="en-US" dirty="0" smtClean="0"/>
              <a:t> in UNIX is in /</a:t>
            </a:r>
            <a:r>
              <a:rPr lang="en-US" dirty="0" err="1" smtClean="0"/>
              <a:t>usr</a:t>
            </a:r>
            <a:r>
              <a:rPr lang="en-US" dirty="0" smtClean="0"/>
              <a:t>/include</a:t>
            </a:r>
          </a:p>
          <a:p>
            <a:r>
              <a:rPr lang="en-US" dirty="0"/>
              <a:t>C:\Program Files\ </a:t>
            </a:r>
            <a:r>
              <a:rPr lang="en-US" dirty="0" err="1"/>
              <a:t>CodeBlocks</a:t>
            </a:r>
            <a:r>
              <a:rPr lang="en-US" dirty="0"/>
              <a:t>\include\</a:t>
            </a:r>
            <a:r>
              <a:rPr lang="en-US" dirty="0" err="1"/>
              <a:t>stdio</a:t>
            </a:r>
            <a:endParaRPr lang="en-US" dirty="0"/>
          </a:p>
          <a:p>
            <a:r>
              <a:rPr lang="en-US" dirty="0"/>
              <a:t>/Applications/</a:t>
            </a:r>
            <a:r>
              <a:rPr lang="en-US" dirty="0" err="1"/>
              <a:t>Xcode.app</a:t>
            </a:r>
            <a:r>
              <a:rPr lang="en-US" dirty="0"/>
              <a:t>/Contents/Developer/Platforms/</a:t>
            </a:r>
            <a:r>
              <a:rPr lang="en-US" dirty="0" err="1"/>
              <a:t>MacOSX.platform</a:t>
            </a:r>
            <a:r>
              <a:rPr lang="en-US" dirty="0"/>
              <a:t>/Developer/SDKs/</a:t>
            </a:r>
            <a:endParaRPr lang="en-US" dirty="0" smtClean="0"/>
          </a:p>
        </p:txBody>
      </p:sp>
      <p:sp>
        <p:nvSpPr>
          <p:cNvPr id="4" name="Slide Number Placeholder 3"/>
          <p:cNvSpPr>
            <a:spLocks noGrp="1"/>
          </p:cNvSpPr>
          <p:nvPr>
            <p:ph type="sldNum" sz="quarter" idx="10"/>
          </p:nvPr>
        </p:nvSpPr>
        <p:spPr/>
        <p:txBody>
          <a:bodyPr/>
          <a:lstStyle/>
          <a:p>
            <a:fld id="{99D2ED92-E131-7F48-84FE-E497E9D3FF7D}" type="slidenum">
              <a:rPr lang="en-US" smtClean="0"/>
              <a:pPr/>
              <a:t>145</a:t>
            </a:fld>
            <a:endParaRPr lang="en-US"/>
          </a:p>
        </p:txBody>
      </p:sp>
    </p:spTree>
    <p:extLst>
      <p:ext uri="{BB962C8B-B14F-4D97-AF65-F5344CB8AC3E}">
        <p14:creationId xmlns="" xmlns:p14="http://schemas.microsoft.com/office/powerpoint/2010/main" val="3098414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Double quotes “ “</a:t>
            </a:r>
            <a:endParaRPr lang="en-US" dirty="0"/>
          </a:p>
        </p:txBody>
      </p:sp>
      <p:sp>
        <p:nvSpPr>
          <p:cNvPr id="4" name="Slide Number Placeholder 3"/>
          <p:cNvSpPr>
            <a:spLocks noGrp="1"/>
          </p:cNvSpPr>
          <p:nvPr>
            <p:ph type="sldNum" sz="quarter" idx="10"/>
          </p:nvPr>
        </p:nvSpPr>
        <p:spPr/>
        <p:txBody>
          <a:bodyPr/>
          <a:lstStyle/>
          <a:p>
            <a:fld id="{99D2ED92-E131-7F48-84FE-E497E9D3FF7D}" type="slidenum">
              <a:rPr lang="en-US" smtClean="0"/>
              <a:pPr/>
              <a:t>150</a:t>
            </a:fld>
            <a:endParaRPr lang="en-US"/>
          </a:p>
        </p:txBody>
      </p:sp>
    </p:spTree>
    <p:extLst>
      <p:ext uri="{BB962C8B-B14F-4D97-AF65-F5344CB8AC3E}">
        <p14:creationId xmlns="" xmlns:p14="http://schemas.microsoft.com/office/powerpoint/2010/main" val="546138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smtClean="0"/>
              <a:t>2</a:t>
            </a:r>
            <a:r>
              <a:rPr lang="tr-TR" baseline="0" dirty="0" smtClean="0"/>
              <a:t> saatin sonu</a:t>
            </a:r>
            <a:endParaRPr lang="en-US" dirty="0"/>
          </a:p>
        </p:txBody>
      </p:sp>
      <p:sp>
        <p:nvSpPr>
          <p:cNvPr id="4" name="Slide Number Placeholder 3"/>
          <p:cNvSpPr>
            <a:spLocks noGrp="1"/>
          </p:cNvSpPr>
          <p:nvPr>
            <p:ph type="sldNum" sz="quarter" idx="10"/>
          </p:nvPr>
        </p:nvSpPr>
        <p:spPr/>
        <p:txBody>
          <a:bodyPr/>
          <a:lstStyle/>
          <a:p>
            <a:fld id="{99D2ED92-E131-7F48-84FE-E497E9D3FF7D}" type="slidenum">
              <a:rPr lang="en-US" smtClean="0"/>
              <a:pPr/>
              <a:t>152</a:t>
            </a:fld>
            <a:endParaRPr lang="en-US"/>
          </a:p>
        </p:txBody>
      </p:sp>
    </p:spTree>
    <p:extLst>
      <p:ext uri="{BB962C8B-B14F-4D97-AF65-F5344CB8AC3E}">
        <p14:creationId xmlns="" xmlns:p14="http://schemas.microsoft.com/office/powerpoint/2010/main" val="546138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 &lt;</a:t>
            </a:r>
            <a:r>
              <a:rPr lang="en-US" dirty="0" err="1" smtClean="0"/>
              <a:t>stdio.h</a:t>
            </a:r>
            <a:r>
              <a:rPr lang="en-US" dirty="0" smtClean="0"/>
              <a:t>&gt;</a:t>
            </a:r>
          </a:p>
          <a:p>
            <a:endParaRPr lang="en-US" dirty="0" smtClean="0"/>
          </a:p>
          <a:p>
            <a:r>
              <a:rPr lang="en-US" dirty="0" smtClean="0"/>
              <a:t>#define NAME "</a:t>
            </a:r>
            <a:r>
              <a:rPr lang="en-US" dirty="0" err="1" smtClean="0"/>
              <a:t>TechOnTheNet.com</a:t>
            </a:r>
            <a:r>
              <a:rPr lang="en-US" dirty="0" smtClean="0"/>
              <a:t>"</a:t>
            </a:r>
          </a:p>
          <a:p>
            <a:r>
              <a:rPr lang="it-IT" dirty="0" smtClean="0"/>
              <a:t>#</a:t>
            </a:r>
            <a:r>
              <a:rPr lang="it-IT" dirty="0" err="1" smtClean="0"/>
              <a:t>define</a:t>
            </a:r>
            <a:r>
              <a:rPr lang="it-IT" dirty="0" smtClean="0"/>
              <a:t> AGE 10</a:t>
            </a:r>
          </a:p>
          <a:p>
            <a:endParaRPr lang="en-US" dirty="0" smtClean="0"/>
          </a:p>
          <a:p>
            <a:r>
              <a:rPr lang="fr-FR" dirty="0" err="1" smtClean="0"/>
              <a:t>int</a:t>
            </a:r>
            <a:r>
              <a:rPr lang="fr-FR" dirty="0" smtClean="0"/>
              <a:t> main()</a:t>
            </a:r>
          </a:p>
          <a:p>
            <a:r>
              <a:rPr lang="en-US" dirty="0" smtClean="0"/>
              <a:t>{</a:t>
            </a:r>
          </a:p>
          <a:p>
            <a:r>
              <a:rPr lang="en-US" dirty="0" smtClean="0"/>
              <a:t>   </a:t>
            </a:r>
            <a:r>
              <a:rPr lang="en-US" dirty="0" err="1" smtClean="0"/>
              <a:t>printf</a:t>
            </a:r>
            <a:r>
              <a:rPr lang="en-US" dirty="0" smtClean="0"/>
              <a:t>("%s is over %d years old.\n", NAME, AGE);</a:t>
            </a:r>
          </a:p>
          <a:p>
            <a:r>
              <a:rPr lang="is-IS" dirty="0" smtClean="0"/>
              <a:t>   return 0;</a:t>
            </a:r>
          </a:p>
          <a:p>
            <a:r>
              <a:rPr lang="en-US" dirty="0" smtClean="0"/>
              <a:t>}</a:t>
            </a:r>
          </a:p>
          <a:p>
            <a:r>
              <a:rPr lang="en-US" dirty="0" smtClean="0"/>
              <a:t>http://</a:t>
            </a:r>
            <a:r>
              <a:rPr lang="en-US" dirty="0" err="1" smtClean="0"/>
              <a:t>www.techonthenet.com</a:t>
            </a:r>
            <a:r>
              <a:rPr lang="en-US" dirty="0" smtClean="0"/>
              <a:t>/</a:t>
            </a:r>
            <a:r>
              <a:rPr lang="en-US" dirty="0" err="1" smtClean="0"/>
              <a:t>c_language</a:t>
            </a:r>
            <a:r>
              <a:rPr lang="en-US" dirty="0" smtClean="0"/>
              <a:t>/constants/</a:t>
            </a:r>
            <a:r>
              <a:rPr lang="en-US" dirty="0" err="1" smtClean="0"/>
              <a:t>create_define.php</a:t>
            </a:r>
            <a:endParaRPr lang="en-US" dirty="0"/>
          </a:p>
        </p:txBody>
      </p:sp>
      <p:sp>
        <p:nvSpPr>
          <p:cNvPr id="4" name="Slide Number Placeholder 3"/>
          <p:cNvSpPr>
            <a:spLocks noGrp="1"/>
          </p:cNvSpPr>
          <p:nvPr>
            <p:ph type="sldNum" sz="quarter" idx="10"/>
          </p:nvPr>
        </p:nvSpPr>
        <p:spPr/>
        <p:txBody>
          <a:bodyPr/>
          <a:lstStyle/>
          <a:p>
            <a:fld id="{99D2ED92-E131-7F48-84FE-E497E9D3FF7D}" type="slidenum">
              <a:rPr lang="en-US" smtClean="0"/>
              <a:pPr/>
              <a:t>156</a:t>
            </a:fld>
            <a:endParaRPr lang="en-US"/>
          </a:p>
        </p:txBody>
      </p:sp>
    </p:spTree>
    <p:extLst>
      <p:ext uri="{BB962C8B-B14F-4D97-AF65-F5344CB8AC3E}">
        <p14:creationId xmlns:p14="http://schemas.microsoft.com/office/powerpoint/2010/main" xmlns="" val="2627603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dirty="0" smtClean="0"/>
              <a:t> _</a:t>
            </a:r>
            <a:r>
              <a:rPr lang="en-US" dirty="0" err="1" smtClean="0"/>
              <a:t>ty</a:t>
            </a:r>
            <a:r>
              <a:rPr lang="en-US" baseline="0" dirty="0" smtClean="0"/>
              <a:t> is legal but not encouraged. It can conflict with system identifiers and the compiler will complain. </a:t>
            </a:r>
            <a:endParaRPr lang="en-US" dirty="0" smtClean="0"/>
          </a:p>
        </p:txBody>
      </p:sp>
      <p:sp>
        <p:nvSpPr>
          <p:cNvPr id="4" name="Slide Number Placeholder 3"/>
          <p:cNvSpPr>
            <a:spLocks noGrp="1"/>
          </p:cNvSpPr>
          <p:nvPr>
            <p:ph type="sldNum" sz="quarter" idx="10"/>
          </p:nvPr>
        </p:nvSpPr>
        <p:spPr/>
        <p:txBody>
          <a:bodyPr/>
          <a:lstStyle/>
          <a:p>
            <a:fld id="{99D2ED92-E131-7F48-84FE-E497E9D3FF7D}" type="slidenum">
              <a:rPr lang="en-US" smtClean="0"/>
              <a:pPr/>
              <a:t>164</a:t>
            </a:fld>
            <a:endParaRPr lang="en-US"/>
          </a:p>
        </p:txBody>
      </p:sp>
    </p:spTree>
    <p:extLst>
      <p:ext uri="{BB962C8B-B14F-4D97-AF65-F5344CB8AC3E}">
        <p14:creationId xmlns:p14="http://schemas.microsoft.com/office/powerpoint/2010/main" xmlns="" val="2724676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dirty="0" smtClean="0"/>
              <a:t> _</a:t>
            </a:r>
            <a:r>
              <a:rPr lang="en-US" dirty="0" err="1" smtClean="0"/>
              <a:t>ty</a:t>
            </a:r>
            <a:r>
              <a:rPr lang="en-US" baseline="0" dirty="0" smtClean="0"/>
              <a:t> is legal but not encouraged. It can conflict with system identifiers and the compiler will complain. </a:t>
            </a:r>
            <a:endParaRPr lang="en-US" dirty="0" smtClean="0"/>
          </a:p>
        </p:txBody>
      </p:sp>
      <p:sp>
        <p:nvSpPr>
          <p:cNvPr id="4" name="Slide Number Placeholder 3"/>
          <p:cNvSpPr>
            <a:spLocks noGrp="1"/>
          </p:cNvSpPr>
          <p:nvPr>
            <p:ph type="sldNum" sz="quarter" idx="10"/>
          </p:nvPr>
        </p:nvSpPr>
        <p:spPr/>
        <p:txBody>
          <a:bodyPr/>
          <a:lstStyle/>
          <a:p>
            <a:fld id="{99D2ED92-E131-7F48-84FE-E497E9D3FF7D}" type="slidenum">
              <a:rPr lang="en-US" smtClean="0"/>
              <a:pPr/>
              <a:t>165</a:t>
            </a:fld>
            <a:endParaRPr lang="en-US"/>
          </a:p>
        </p:txBody>
      </p:sp>
    </p:spTree>
    <p:extLst>
      <p:ext uri="{BB962C8B-B14F-4D97-AF65-F5344CB8AC3E}">
        <p14:creationId xmlns:p14="http://schemas.microsoft.com/office/powerpoint/2010/main" xmlns="" val="2724676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70D9323C-5732-FC45-A03B-496B45936E7C}" type="slidenum">
              <a:rPr lang="en-US"/>
              <a:pPr/>
              <a:t>51</a:t>
            </a:fld>
            <a:endParaRPr lang="en-US"/>
          </a:p>
        </p:txBody>
      </p:sp>
      <p:sp>
        <p:nvSpPr>
          <p:cNvPr id="21507" name="Rectangle 2"/>
          <p:cNvSpPr>
            <a:spLocks noGrp="1" noRot="1" noChangeAspect="1" noChangeArrowheads="1"/>
          </p:cNvSpPr>
          <p:nvPr>
            <p:ph type="sldImg"/>
          </p:nvPr>
        </p:nvSpPr>
        <p:spPr>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 xmlns:p14="http://schemas.microsoft.com/office/powerpoint/2010/main" val="1804595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334BD59E-7B14-9E4C-858D-57B3EEEAB4F2}" type="slidenum">
              <a:rPr lang="en-US"/>
              <a:pPr/>
              <a:t>64</a:t>
            </a:fld>
            <a:endParaRPr lang="en-US"/>
          </a:p>
        </p:txBody>
      </p:sp>
      <p:sp>
        <p:nvSpPr>
          <p:cNvPr id="29699" name="Rectangle 2"/>
          <p:cNvSpPr>
            <a:spLocks noGrp="1" noRot="1" noChangeAspect="1" noChangeArrowheads="1" noTextEdit="1"/>
          </p:cNvSpPr>
          <p:nvPr>
            <p:ph type="sldImg"/>
          </p:nvPr>
        </p:nvSpPr>
        <p:spPr>
          <a:xfrm>
            <a:off x="1171646" y="698845"/>
            <a:ext cx="4668732" cy="3482922"/>
          </a:xfrm>
          <a:solidFill>
            <a:srgbClr val="FFFFFF"/>
          </a:solidFill>
          <a:ln/>
        </p:spPr>
      </p:sp>
      <p:sp>
        <p:nvSpPr>
          <p:cNvPr id="29700"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88136" tIns="44069" rIns="88136" bIns="44069"/>
          <a:lstStyle/>
          <a:p>
            <a:pPr eaLnBrk="1" hangingPunct="1"/>
            <a:r>
              <a:rPr lang="tr-TR" dirty="0" smtClean="0"/>
              <a:t>1. Ders arası</a:t>
            </a:r>
            <a:endParaRPr lang="en-US" dirty="0"/>
          </a:p>
        </p:txBody>
      </p:sp>
    </p:spTree>
    <p:extLst>
      <p:ext uri="{BB962C8B-B14F-4D97-AF65-F5344CB8AC3E}">
        <p14:creationId xmlns:p14="http://schemas.microsoft.com/office/powerpoint/2010/main" xmlns="" val="972036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7geçe</a:t>
            </a:r>
            <a:endParaRPr lang="tr-TR" dirty="0"/>
          </a:p>
        </p:txBody>
      </p:sp>
      <p:sp>
        <p:nvSpPr>
          <p:cNvPr id="4" name="3 Slayt Numarası Yer Tutucusu"/>
          <p:cNvSpPr>
            <a:spLocks noGrp="1"/>
          </p:cNvSpPr>
          <p:nvPr>
            <p:ph type="sldNum" sz="quarter" idx="10"/>
          </p:nvPr>
        </p:nvSpPr>
        <p:spPr/>
        <p:txBody>
          <a:bodyPr/>
          <a:lstStyle/>
          <a:p>
            <a:fld id="{7BDC0D41-1AA1-964D-88D9-39F1A360240F}" type="slidenum">
              <a:rPr lang="en-US" smtClean="0"/>
              <a:pPr/>
              <a:t>69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334BD59E-7B14-9E4C-858D-57B3EEEAB4F2}" type="slidenum">
              <a:rPr lang="en-US"/>
              <a:pPr/>
              <a:t>73</a:t>
            </a:fld>
            <a:endParaRPr lang="en-US"/>
          </a:p>
        </p:txBody>
      </p:sp>
      <p:sp>
        <p:nvSpPr>
          <p:cNvPr id="29699" name="Rectangle 2"/>
          <p:cNvSpPr>
            <a:spLocks noGrp="1" noRot="1" noChangeAspect="1" noChangeArrowheads="1" noTextEdit="1"/>
          </p:cNvSpPr>
          <p:nvPr>
            <p:ph type="sldImg"/>
          </p:nvPr>
        </p:nvSpPr>
        <p:spPr>
          <a:xfrm>
            <a:off x="1184275" y="698500"/>
            <a:ext cx="4643438" cy="3482975"/>
          </a:xfrm>
          <a:solidFill>
            <a:srgbClr val="FFFFFF"/>
          </a:solidFill>
          <a:ln/>
        </p:spPr>
      </p:sp>
      <p:sp>
        <p:nvSpPr>
          <p:cNvPr id="29700" name="Rectangle 3"/>
          <p:cNvSpPr>
            <a:spLocks noGrp="1" noChangeArrowheads="1"/>
          </p:cNvSpPr>
          <p:nvPr>
            <p:ph type="body" idx="1"/>
          </p:nvPr>
        </p:nvSpPr>
        <p:spPr>
          <a:xfrm>
            <a:off x="937966" y="4415790"/>
            <a:ext cx="5136092" cy="4181767"/>
          </a:xfrm>
          <a:solidFill>
            <a:srgbClr val="FFFFFF"/>
          </a:solidFill>
          <a:ln>
            <a:solidFill>
              <a:srgbClr val="000000"/>
            </a:solidFill>
          </a:ln>
        </p:spPr>
        <p:txBody>
          <a:bodyPr lIns="88136" tIns="44069" rIns="88136" bIns="44069"/>
          <a:lstStyle/>
          <a:p>
            <a:pPr eaLnBrk="1" hangingPunct="1"/>
            <a:endParaRPr lang="en-US" dirty="0"/>
          </a:p>
        </p:txBody>
      </p:sp>
    </p:spTree>
    <p:extLst>
      <p:ext uri="{BB962C8B-B14F-4D97-AF65-F5344CB8AC3E}">
        <p14:creationId xmlns:p14="http://schemas.microsoft.com/office/powerpoint/2010/main" xmlns="" val="972036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Sözde Kod:</a:t>
            </a:r>
          </a:p>
          <a:p>
            <a:pPr marL="228600" indent="-228600">
              <a:buAutoNum type="arabicParenR"/>
            </a:pPr>
            <a:r>
              <a:rPr lang="tr-TR" dirty="0" smtClean="0"/>
              <a:t>Ekrana soruyu yazdır.</a:t>
            </a:r>
          </a:p>
          <a:p>
            <a:pPr marL="228600" indent="-228600">
              <a:buAutoNum type="arabicParenR"/>
            </a:pPr>
            <a:r>
              <a:rPr lang="tr-TR" dirty="0" smtClean="0"/>
              <a:t>Değişkeni tanımla</a:t>
            </a:r>
            <a:r>
              <a:rPr lang="tr-TR" baseline="0" dirty="0" smtClean="0"/>
              <a:t> (üste de alınabilir.)</a:t>
            </a:r>
          </a:p>
          <a:p>
            <a:pPr marL="228600" indent="-228600">
              <a:buAutoNum type="arabicParenR"/>
            </a:pPr>
            <a:r>
              <a:rPr lang="tr-TR" baseline="0" dirty="0" smtClean="0"/>
              <a:t>Kullanıcıdan değeri al.</a:t>
            </a:r>
          </a:p>
          <a:p>
            <a:pPr marL="228600" indent="-228600">
              <a:buAutoNum type="arabicParenR"/>
            </a:pPr>
            <a:r>
              <a:rPr lang="tr-TR" baseline="0" dirty="0" smtClean="0"/>
              <a:t>Ekrana değişkeni cümle içinde bastır.</a:t>
            </a:r>
            <a:endParaRPr lang="tr-TR" dirty="0" smtClean="0"/>
          </a:p>
          <a:p>
            <a:pPr marL="228600" indent="-228600">
              <a:buAutoNum type="arabicParenR"/>
            </a:pPr>
            <a:endParaRPr lang="tr-TR" dirty="0"/>
          </a:p>
        </p:txBody>
      </p:sp>
      <p:sp>
        <p:nvSpPr>
          <p:cNvPr id="4" name="3 Slayt Numarası Yer Tutucusu"/>
          <p:cNvSpPr>
            <a:spLocks noGrp="1"/>
          </p:cNvSpPr>
          <p:nvPr>
            <p:ph type="sldNum" sz="quarter" idx="10"/>
          </p:nvPr>
        </p:nvSpPr>
        <p:spPr/>
        <p:txBody>
          <a:bodyPr/>
          <a:lstStyle/>
          <a:p>
            <a:fld id="{17784BC6-879B-42C3-9556-03A06B84A169}" type="slidenum">
              <a:rPr lang="tr-TR" smtClean="0"/>
              <a:pPr/>
              <a:t>86</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25 olması için </a:t>
            </a:r>
            <a:r>
              <a:rPr lang="tr-TR" dirty="0" err="1" smtClean="0"/>
              <a:t>sonuc</a:t>
            </a:r>
            <a:r>
              <a:rPr lang="tr-TR" dirty="0" smtClean="0"/>
              <a:t>=</a:t>
            </a:r>
            <a:r>
              <a:rPr lang="tr-TR" dirty="0" err="1" smtClean="0"/>
              <a:t>sayi</a:t>
            </a:r>
            <a:r>
              <a:rPr lang="tr-TR" dirty="0" smtClean="0"/>
              <a:t>*</a:t>
            </a:r>
            <a:r>
              <a:rPr lang="tr-TR" dirty="0" err="1" smtClean="0"/>
              <a:t>sayi</a:t>
            </a:r>
            <a:r>
              <a:rPr lang="tr-TR" dirty="0" smtClean="0"/>
              <a:t> daha aşağı sürüklenmelidir. (</a:t>
            </a:r>
            <a:r>
              <a:rPr lang="tr-TR" dirty="0" err="1" smtClean="0"/>
              <a:t>Ctrl</a:t>
            </a:r>
            <a:r>
              <a:rPr lang="tr-TR" dirty="0" smtClean="0"/>
              <a:t>+</a:t>
            </a:r>
            <a:r>
              <a:rPr lang="tr-TR" dirty="0" err="1" smtClean="0"/>
              <a:t>Shift</a:t>
            </a:r>
            <a:r>
              <a:rPr lang="tr-TR" dirty="0" smtClean="0"/>
              <a:t>+aşağı</a:t>
            </a:r>
            <a:r>
              <a:rPr lang="tr-TR" baseline="0" dirty="0" smtClean="0"/>
              <a:t> ok)</a:t>
            </a:r>
            <a:endParaRPr lang="tr-TR" dirty="0"/>
          </a:p>
        </p:txBody>
      </p:sp>
      <p:sp>
        <p:nvSpPr>
          <p:cNvPr id="4" name="3 Slayt Numarası Yer Tutucusu"/>
          <p:cNvSpPr>
            <a:spLocks noGrp="1"/>
          </p:cNvSpPr>
          <p:nvPr>
            <p:ph type="sldNum" sz="quarter" idx="10"/>
          </p:nvPr>
        </p:nvSpPr>
        <p:spPr/>
        <p:txBody>
          <a:bodyPr/>
          <a:lstStyle/>
          <a:p>
            <a:fld id="{17784BC6-879B-42C3-9556-03A06B84A169}" type="slidenum">
              <a:rPr lang="tr-TR" smtClean="0"/>
              <a:pPr/>
              <a:t>90</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smtClean="0"/>
              <a:t>Sınavda</a:t>
            </a:r>
            <a:r>
              <a:rPr lang="tr-TR" baseline="0" dirty="0" smtClean="0"/>
              <a:t> sonucun bir kısmı (buradaki ilk satır) size verilip gerisini tamamlamanız istenebilir.</a:t>
            </a:r>
          </a:p>
          <a:p>
            <a:pPr>
              <a:buFontTx/>
              <a:buChar char="-"/>
            </a:pPr>
            <a:r>
              <a:rPr lang="tr-TR" baseline="0" dirty="0" smtClean="0"/>
              <a:t>5 sayısı kullanıcı tarafından girildiği için ekranda gözüküyor.</a:t>
            </a:r>
          </a:p>
          <a:p>
            <a:pPr>
              <a:buFontTx/>
              <a:buChar char="-"/>
            </a:pPr>
            <a:r>
              <a:rPr lang="tr-TR" baseline="0" dirty="0" smtClean="0"/>
              <a:t>5'ten sonra aşağı satıra inmesinin nedeni kullanıcının </a:t>
            </a:r>
            <a:r>
              <a:rPr lang="tr-TR" baseline="0" dirty="0" err="1" smtClean="0"/>
              <a:t>enter'a</a:t>
            </a:r>
            <a:r>
              <a:rPr lang="tr-TR" baseline="0" dirty="0" smtClean="0"/>
              <a:t> basması.</a:t>
            </a:r>
            <a:endParaRPr lang="tr-TR" dirty="0"/>
          </a:p>
        </p:txBody>
      </p:sp>
      <p:sp>
        <p:nvSpPr>
          <p:cNvPr id="4" name="3 Slayt Numarası Yer Tutucusu"/>
          <p:cNvSpPr>
            <a:spLocks noGrp="1"/>
          </p:cNvSpPr>
          <p:nvPr>
            <p:ph type="sldNum" sz="quarter" idx="10"/>
          </p:nvPr>
        </p:nvSpPr>
        <p:spPr/>
        <p:txBody>
          <a:bodyPr/>
          <a:lstStyle/>
          <a:p>
            <a:fld id="{17784BC6-879B-42C3-9556-03A06B84A169}" type="slidenum">
              <a:rPr lang="tr-TR" smtClean="0"/>
              <a:pPr/>
              <a:t>91</a:t>
            </a:fld>
            <a:endParaRPr lang="tr-T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17784BC6-879B-42C3-9556-03A06B84A169}" type="slidenum">
              <a:rPr lang="tr-TR" smtClean="0"/>
              <a:pPr/>
              <a:t>102</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8" name="7 Başlık"/>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tr-TR" smtClean="0"/>
              <a:t>Asıl başlık stili için tıklatın</a:t>
            </a:r>
            <a:endParaRPr kumimoji="0" lang="en-US"/>
          </a:p>
        </p:txBody>
      </p:sp>
      <p:sp>
        <p:nvSpPr>
          <p:cNvPr id="9" name="8 Alt Başlık"/>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27 Veri Yer Tutucusu"/>
          <p:cNvSpPr>
            <a:spLocks noGrp="1"/>
          </p:cNvSpPr>
          <p:nvPr>
            <p:ph type="dt" sz="half" idx="10"/>
          </p:nvPr>
        </p:nvSpPr>
        <p:spPr>
          <a:xfrm>
            <a:off x="6400800" y="6355080"/>
            <a:ext cx="2286000" cy="365760"/>
          </a:xfrm>
        </p:spPr>
        <p:txBody>
          <a:bodyPr/>
          <a:lstStyle>
            <a:lvl1pPr>
              <a:defRPr sz="1400"/>
            </a:lvl1pPr>
          </a:lstStyle>
          <a:p>
            <a:pPr>
              <a:defRPr/>
            </a:pPr>
            <a:endParaRPr lang="tr-TR"/>
          </a:p>
        </p:txBody>
      </p:sp>
      <p:sp>
        <p:nvSpPr>
          <p:cNvPr id="17" name="16 Altbilgi Yer Tutucusu"/>
          <p:cNvSpPr>
            <a:spLocks noGrp="1"/>
          </p:cNvSpPr>
          <p:nvPr>
            <p:ph type="ftr" sz="quarter" idx="11"/>
          </p:nvPr>
        </p:nvSpPr>
        <p:spPr>
          <a:xfrm>
            <a:off x="2898648" y="6355080"/>
            <a:ext cx="3474720" cy="365760"/>
          </a:xfrm>
        </p:spPr>
        <p:txBody>
          <a:bodyPr/>
          <a:lstStyle/>
          <a:p>
            <a:pPr>
              <a:defRPr/>
            </a:pPr>
            <a:endParaRPr lang="tr-TR"/>
          </a:p>
        </p:txBody>
      </p:sp>
      <p:sp>
        <p:nvSpPr>
          <p:cNvPr id="29" name="28 Slayt Numarası Yer Tutucusu"/>
          <p:cNvSpPr>
            <a:spLocks noGrp="1"/>
          </p:cNvSpPr>
          <p:nvPr>
            <p:ph type="sldNum" sz="quarter" idx="12"/>
          </p:nvPr>
        </p:nvSpPr>
        <p:spPr>
          <a:xfrm>
            <a:off x="1216152" y="6355080"/>
            <a:ext cx="1219200" cy="365760"/>
          </a:xfrm>
        </p:spPr>
        <p:txBody>
          <a:bodyPr/>
          <a:lstStyle/>
          <a:p>
            <a:pPr>
              <a:defRPr/>
            </a:pPr>
            <a:fld id="{CA3D205B-A15B-4508-BDBE-0C0AC4A1FAF6}" type="slidenum">
              <a:rPr lang="tr-TR" smtClean="0"/>
              <a:pPr>
                <a:defRPr/>
              </a:pPr>
              <a:t>‹#›</a:t>
            </a:fld>
            <a:endParaRPr lang="tr-TR"/>
          </a:p>
        </p:txBody>
      </p:sp>
      <p:sp>
        <p:nvSpPr>
          <p:cNvPr id="21" name="20 Dikdörtgen"/>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32 Dikdörtgen"/>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21 Dikdörtgen"/>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Dikdörtgen"/>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pPr>
              <a:defRPr/>
            </a:pPr>
            <a:endParaRPr lang="tr-TR"/>
          </a:p>
        </p:txBody>
      </p:sp>
      <p:sp>
        <p:nvSpPr>
          <p:cNvPr id="5" name="4 Altbilgi Yer Tutucusu"/>
          <p:cNvSpPr>
            <a:spLocks noGrp="1"/>
          </p:cNvSpPr>
          <p:nvPr>
            <p:ph type="ftr" sz="quarter" idx="11"/>
          </p:nvPr>
        </p:nvSpPr>
        <p:spPr/>
        <p:txBody>
          <a:bodyPr/>
          <a:lstStyle/>
          <a:p>
            <a:pPr>
              <a:defRPr/>
            </a:pPr>
            <a:endParaRPr lang="tr-TR"/>
          </a:p>
        </p:txBody>
      </p:sp>
      <p:sp>
        <p:nvSpPr>
          <p:cNvPr id="6" name="5 Slayt Numarası Yer Tutucusu"/>
          <p:cNvSpPr>
            <a:spLocks noGrp="1"/>
          </p:cNvSpPr>
          <p:nvPr>
            <p:ph type="sldNum" sz="quarter" idx="12"/>
          </p:nvPr>
        </p:nvSpPr>
        <p:spPr/>
        <p:txBody>
          <a:bodyPr/>
          <a:lstStyle/>
          <a:p>
            <a:pPr>
              <a:defRPr/>
            </a:pPr>
            <a:fld id="{CA3D205B-A15B-4508-BDBE-0C0AC4A1FAF6}" type="slidenum">
              <a:rPr lang="tr-TR" smtClean="0"/>
              <a:pPr>
                <a:defRPr/>
              </a:pPr>
              <a:t>‹#›</a:t>
            </a:fld>
            <a:endParaRPr lang="tr-T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274638"/>
            <a:ext cx="60198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pPr>
              <a:defRPr/>
            </a:pPr>
            <a:endParaRPr lang="tr-TR"/>
          </a:p>
        </p:txBody>
      </p:sp>
      <p:sp>
        <p:nvSpPr>
          <p:cNvPr id="5" name="4 Altbilgi Yer Tutucusu"/>
          <p:cNvSpPr>
            <a:spLocks noGrp="1"/>
          </p:cNvSpPr>
          <p:nvPr>
            <p:ph type="ftr" sz="quarter" idx="11"/>
          </p:nvPr>
        </p:nvSpPr>
        <p:spPr/>
        <p:txBody>
          <a:bodyPr/>
          <a:lstStyle/>
          <a:p>
            <a:pPr>
              <a:defRPr/>
            </a:pPr>
            <a:endParaRPr lang="tr-TR"/>
          </a:p>
        </p:txBody>
      </p:sp>
      <p:sp>
        <p:nvSpPr>
          <p:cNvPr id="6" name="5 Slayt Numarası Yer Tutucusu"/>
          <p:cNvSpPr>
            <a:spLocks noGrp="1"/>
          </p:cNvSpPr>
          <p:nvPr>
            <p:ph type="sldNum" sz="quarter" idx="12"/>
          </p:nvPr>
        </p:nvSpPr>
        <p:spPr/>
        <p:txBody>
          <a:bodyPr/>
          <a:lstStyle/>
          <a:p>
            <a:pPr>
              <a:defRPr/>
            </a:pPr>
            <a:fld id="{CA3D205B-A15B-4508-BDBE-0C0AC4A1FAF6}" type="slidenum">
              <a:rPr lang="tr-TR" smtClean="0"/>
              <a:pPr>
                <a:defRPr/>
              </a:pPr>
              <a:t>‹#›</a:t>
            </a:fld>
            <a:endParaRPr lang="tr-TR"/>
          </a:p>
        </p:txBody>
      </p:sp>
      <p:sp>
        <p:nvSpPr>
          <p:cNvPr id="7" name="6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7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Düz Bağlayıcı"/>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bg1"/>
        </a:solidFill>
        <a:effectLst/>
      </p:bgPr>
    </p:bg>
    <p:spTree>
      <p:nvGrpSpPr>
        <p:cNvPr id="1" name=""/>
        <p:cNvGrpSpPr/>
        <p:nvPr/>
      </p:nvGrpSpPr>
      <p:grpSpPr>
        <a:xfrm>
          <a:off x="0" y="0"/>
          <a:ext cx="0" cy="0"/>
          <a:chOff x="0" y="0"/>
          <a:chExt cx="0" cy="0"/>
        </a:xfrm>
      </p:grpSpPr>
      <p:sp>
        <p:nvSpPr>
          <p:cNvPr id="109571" name="Rectangle 3"/>
          <p:cNvSpPr>
            <a:spLocks noGrp="1" noChangeArrowheads="1"/>
          </p:cNvSpPr>
          <p:nvPr>
            <p:ph type="ctrTitle" sz="quarter"/>
          </p:nvPr>
        </p:nvSpPr>
        <p:spPr>
          <a:xfrm>
            <a:off x="0" y="0"/>
            <a:ext cx="9144000" cy="1524000"/>
          </a:xfrm>
        </p:spPr>
        <p:txBody>
          <a:bodyPr anchor="b"/>
          <a:lstStyle>
            <a:lvl1pPr>
              <a:lnSpc>
                <a:spcPct val="80000"/>
              </a:lnSpc>
              <a:defRPr sz="3200">
                <a:solidFill>
                  <a:schemeClr val="folHlink"/>
                </a:solidFill>
              </a:defRPr>
            </a:lvl1pPr>
          </a:lstStyle>
          <a:p>
            <a:r>
              <a:rPr lang="en-US"/>
              <a:t>Click to edit Master title style</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8" name="7 Başlık"/>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tr-TR" smtClean="0"/>
              <a:t>Asıl başlık stili için tıklatın</a:t>
            </a:r>
            <a:endParaRPr kumimoji="0" lang="en-US"/>
          </a:p>
        </p:txBody>
      </p:sp>
      <p:sp>
        <p:nvSpPr>
          <p:cNvPr id="9" name="8 Alt Başlık"/>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28" name="27 Veri Yer Tutucusu"/>
          <p:cNvSpPr>
            <a:spLocks noGrp="1"/>
          </p:cNvSpPr>
          <p:nvPr>
            <p:ph type="dt" sz="half" idx="10"/>
          </p:nvPr>
        </p:nvSpPr>
        <p:spPr>
          <a:xfrm>
            <a:off x="6400800" y="6355080"/>
            <a:ext cx="2286000" cy="365760"/>
          </a:xfrm>
        </p:spPr>
        <p:txBody>
          <a:bodyPr/>
          <a:lstStyle>
            <a:lvl1pPr>
              <a:defRPr sz="1400"/>
            </a:lvl1pPr>
          </a:lstStyle>
          <a:p>
            <a:fld id="{52E17392-9618-514E-B7EF-EE7C4014954D}" type="datetimeFigureOut">
              <a:rPr lang="en-US" smtClean="0"/>
              <a:pPr/>
              <a:t>5/3/2019</a:t>
            </a:fld>
            <a:endParaRPr lang="en-US"/>
          </a:p>
        </p:txBody>
      </p:sp>
      <p:sp>
        <p:nvSpPr>
          <p:cNvPr id="17" name="16 Altbilgi Yer Tutucusu"/>
          <p:cNvSpPr>
            <a:spLocks noGrp="1"/>
          </p:cNvSpPr>
          <p:nvPr>
            <p:ph type="ftr" sz="quarter" idx="11"/>
          </p:nvPr>
        </p:nvSpPr>
        <p:spPr>
          <a:xfrm>
            <a:off x="2898648" y="6355080"/>
            <a:ext cx="3474720" cy="365760"/>
          </a:xfrm>
        </p:spPr>
        <p:txBody>
          <a:bodyPr/>
          <a:lstStyle/>
          <a:p>
            <a:endParaRPr lang="en-US"/>
          </a:p>
        </p:txBody>
      </p:sp>
      <p:sp>
        <p:nvSpPr>
          <p:cNvPr id="29" name="28 Slayt Numarası Yer Tutucusu"/>
          <p:cNvSpPr>
            <a:spLocks noGrp="1"/>
          </p:cNvSpPr>
          <p:nvPr>
            <p:ph type="sldNum" sz="quarter" idx="12"/>
          </p:nvPr>
        </p:nvSpPr>
        <p:spPr>
          <a:xfrm>
            <a:off x="1216152" y="6355080"/>
            <a:ext cx="1219200" cy="365760"/>
          </a:xfrm>
        </p:spPr>
        <p:txBody>
          <a:bodyPr/>
          <a:lstStyle/>
          <a:p>
            <a:fld id="{9780DC49-8D76-104F-8598-E5B37BCC55C4}" type="slidenum">
              <a:rPr lang="en-US" smtClean="0"/>
              <a:pPr/>
              <a:t>‹#›</a:t>
            </a:fld>
            <a:endParaRPr lang="en-US"/>
          </a:p>
        </p:txBody>
      </p:sp>
      <p:sp>
        <p:nvSpPr>
          <p:cNvPr id="21" name="20 Dikdörtgen"/>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32 Dikdörtgen"/>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21 Dikdörtgen"/>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Dikdörtgen"/>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4" name="3 Veri Yer Tutucusu"/>
          <p:cNvSpPr>
            <a:spLocks noGrp="1"/>
          </p:cNvSpPr>
          <p:nvPr>
            <p:ph type="dt" sz="half" idx="10"/>
          </p:nvPr>
        </p:nvSpPr>
        <p:spPr/>
        <p:txBody>
          <a:bodyPr/>
          <a:lstStyle/>
          <a:p>
            <a:fld id="{52E17392-9618-514E-B7EF-EE7C4014954D}" type="datetimeFigureOut">
              <a:rPr lang="en-US" smtClean="0"/>
              <a:pPr/>
              <a:t>5/3/2019</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8" name="7 İçerik Yer Tutucusu"/>
          <p:cNvSpPr>
            <a:spLocks noGrp="1"/>
          </p:cNvSpPr>
          <p:nvPr>
            <p:ph sz="quarter" idx="1"/>
          </p:nvPr>
        </p:nvSpPr>
        <p:spPr>
          <a:xfrm>
            <a:off x="457200" y="1219200"/>
            <a:ext cx="8229600" cy="493776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a:xfrm>
            <a:off x="6400800" y="6355080"/>
            <a:ext cx="2286000" cy="365760"/>
          </a:xfrm>
        </p:spPr>
        <p:txBody>
          <a:bodyPr/>
          <a:lstStyle/>
          <a:p>
            <a:fld id="{52E17392-9618-514E-B7EF-EE7C4014954D}" type="datetimeFigureOut">
              <a:rPr lang="en-US" smtClean="0"/>
              <a:pPr/>
              <a:t>5/3/2019</a:t>
            </a:fld>
            <a:endParaRPr lang="en-US"/>
          </a:p>
        </p:txBody>
      </p:sp>
      <p:sp>
        <p:nvSpPr>
          <p:cNvPr id="5" name="4 Altbilgi Yer Tutucusu"/>
          <p:cNvSpPr>
            <a:spLocks noGrp="1"/>
          </p:cNvSpPr>
          <p:nvPr>
            <p:ph type="ftr" sz="quarter" idx="11"/>
          </p:nvPr>
        </p:nvSpPr>
        <p:spPr>
          <a:xfrm>
            <a:off x="2898648" y="6355080"/>
            <a:ext cx="3474720" cy="365760"/>
          </a:xfrm>
        </p:spPr>
        <p:txBody>
          <a:bodyPr/>
          <a:lstStyle/>
          <a:p>
            <a:endParaRPr lang="en-US"/>
          </a:p>
        </p:txBody>
      </p:sp>
      <p:sp>
        <p:nvSpPr>
          <p:cNvPr id="6" name="5 Slayt Numarası Yer Tutucusu"/>
          <p:cNvSpPr>
            <a:spLocks noGrp="1"/>
          </p:cNvSpPr>
          <p:nvPr>
            <p:ph type="sldNum" sz="quarter" idx="12"/>
          </p:nvPr>
        </p:nvSpPr>
        <p:spPr>
          <a:xfrm>
            <a:off x="1069848" y="6355080"/>
            <a:ext cx="1520952" cy="365760"/>
          </a:xfrm>
        </p:spPr>
        <p:txBody>
          <a:bodyPr/>
          <a:lstStyle/>
          <a:p>
            <a:fld id="{9780DC49-8D76-104F-8598-E5B37BCC55C4}" type="slidenum">
              <a:rPr lang="en-US" smtClean="0"/>
              <a:pPr/>
              <a:t>‹#›</a:t>
            </a:fld>
            <a:endParaRPr lang="en-US"/>
          </a:p>
        </p:txBody>
      </p:sp>
      <p:sp>
        <p:nvSpPr>
          <p:cNvPr id="7" name="6 Dikdörtgen"/>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Dikdörtgen"/>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8229600" cy="914400"/>
          </a:xfrm>
        </p:spPr>
        <p:txBody>
          <a:bodyPr/>
          <a:lstStyle/>
          <a:p>
            <a:r>
              <a:rPr kumimoji="0" lang="tr-TR" smtClean="0"/>
              <a:t>Asıl başlık stili için tıklatın</a:t>
            </a:r>
            <a:endParaRPr kumimoji="0" lang="en-US"/>
          </a:p>
        </p:txBody>
      </p:sp>
      <p:sp>
        <p:nvSpPr>
          <p:cNvPr id="5" name="4 Veri Yer Tutucusu"/>
          <p:cNvSpPr>
            <a:spLocks noGrp="1"/>
          </p:cNvSpPr>
          <p:nvPr>
            <p:ph type="dt" sz="half" idx="10"/>
          </p:nvPr>
        </p:nvSpPr>
        <p:spPr/>
        <p:txBody>
          <a:bodyPr/>
          <a:lstStyle/>
          <a:p>
            <a:fld id="{52E17392-9618-514E-B7EF-EE7C4014954D}" type="datetimeFigureOut">
              <a:rPr lang="en-US" smtClean="0"/>
              <a:pPr/>
              <a:t>5/3/2019</a:t>
            </a:fld>
            <a:endParaRPr lang="en-US"/>
          </a:p>
        </p:txBody>
      </p:sp>
      <p:sp>
        <p:nvSpPr>
          <p:cNvPr id="6" name="5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9" name="8 İçerik Yer Tutucusu"/>
          <p:cNvSpPr>
            <a:spLocks noGrp="1"/>
          </p:cNvSpPr>
          <p:nvPr>
            <p:ph sz="quarter" idx="1"/>
          </p:nvPr>
        </p:nvSpPr>
        <p:spPr>
          <a:xfrm>
            <a:off x="457200" y="1219200"/>
            <a:ext cx="4041648" cy="493776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1" name="10 İçerik Yer Tutucusu"/>
          <p:cNvSpPr>
            <a:spLocks noGrp="1"/>
          </p:cNvSpPr>
          <p:nvPr>
            <p:ph sz="quarter" idx="2"/>
          </p:nvPr>
        </p:nvSpPr>
        <p:spPr>
          <a:xfrm>
            <a:off x="4632198" y="1216152"/>
            <a:ext cx="4041648" cy="493776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8229600" cy="914400"/>
          </a:xfrm>
        </p:spPr>
        <p:txBody>
          <a:bodyPr anchor="ctr"/>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7" name="6 Veri Yer Tutucusu"/>
          <p:cNvSpPr>
            <a:spLocks noGrp="1"/>
          </p:cNvSpPr>
          <p:nvPr>
            <p:ph type="dt" sz="half" idx="10"/>
          </p:nvPr>
        </p:nvSpPr>
        <p:spPr/>
        <p:txBody>
          <a:bodyPr/>
          <a:lstStyle/>
          <a:p>
            <a:fld id="{52E17392-9618-514E-B7EF-EE7C4014954D}" type="datetimeFigureOut">
              <a:rPr lang="en-US" smtClean="0"/>
              <a:pPr/>
              <a:t>5/3/2019</a:t>
            </a:fld>
            <a:endParaRPr lang="en-US"/>
          </a:p>
        </p:txBody>
      </p:sp>
      <p:sp>
        <p:nvSpPr>
          <p:cNvPr id="8" name="7 Altbilgi Yer Tutucusu"/>
          <p:cNvSpPr>
            <a:spLocks noGrp="1"/>
          </p:cNvSpPr>
          <p:nvPr>
            <p:ph type="ftr" sz="quarter" idx="11"/>
          </p:nvPr>
        </p:nvSpPr>
        <p:spPr/>
        <p:txBody>
          <a:bodyPr/>
          <a:lstStyle/>
          <a:p>
            <a:endParaRPr lang="en-US"/>
          </a:p>
        </p:txBody>
      </p:sp>
      <p:sp>
        <p:nvSpPr>
          <p:cNvPr id="9" name="8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11" name="10 İçerik Yer Tutucusu"/>
          <p:cNvSpPr>
            <a:spLocks noGrp="1"/>
          </p:cNvSpPr>
          <p:nvPr>
            <p:ph sz="quarter" idx="2"/>
          </p:nvPr>
        </p:nvSpPr>
        <p:spPr>
          <a:xfrm>
            <a:off x="457200" y="2133600"/>
            <a:ext cx="4038600" cy="40386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12 İçerik Yer Tutucusu"/>
          <p:cNvSpPr>
            <a:spLocks noGrp="1"/>
          </p:cNvSpPr>
          <p:nvPr>
            <p:ph sz="quarter" idx="4"/>
          </p:nvPr>
        </p:nvSpPr>
        <p:spPr>
          <a:xfrm>
            <a:off x="4648200" y="2133600"/>
            <a:ext cx="4038600" cy="40386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8229600" cy="914400"/>
          </a:xfrm>
        </p:spPr>
        <p:txBody>
          <a:body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52E17392-9618-514E-B7EF-EE7C4014954D}" type="datetimeFigureOut">
              <a:rPr lang="en-US" smtClean="0"/>
              <a:pPr/>
              <a:t>5/3/2019</a:t>
            </a:fld>
            <a:endParaRPr lang="en-US"/>
          </a:p>
        </p:txBody>
      </p:sp>
      <p:sp>
        <p:nvSpPr>
          <p:cNvPr id="4" name="3 Altbilgi Yer Tutucusu"/>
          <p:cNvSpPr>
            <a:spLocks noGrp="1"/>
          </p:cNvSpPr>
          <p:nvPr>
            <p:ph type="ftr" sz="quarter" idx="11"/>
          </p:nvPr>
        </p:nvSpPr>
        <p:spPr/>
        <p:txBody>
          <a:bodyPr/>
          <a:lstStyle/>
          <a:p>
            <a:endParaRPr lang="en-US"/>
          </a:p>
        </p:txBody>
      </p:sp>
      <p:sp>
        <p:nvSpPr>
          <p:cNvPr id="5" name="4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6" name="5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52E17392-9618-514E-B7EF-EE7C4014954D}" type="datetimeFigureOut">
              <a:rPr lang="en-US" smtClean="0"/>
              <a:pPr/>
              <a:t>5/3/2019</a:t>
            </a:fld>
            <a:endParaRPr lang="en-US"/>
          </a:p>
        </p:txBody>
      </p:sp>
      <p:sp>
        <p:nvSpPr>
          <p:cNvPr id="3" name="2 Altbilgi Yer Tutucusu"/>
          <p:cNvSpPr>
            <a:spLocks noGrp="1"/>
          </p:cNvSpPr>
          <p:nvPr>
            <p:ph type="ftr" sz="quarter" idx="11"/>
          </p:nvPr>
        </p:nvSpPr>
        <p:spPr/>
        <p:txBody>
          <a:bodyPr/>
          <a:lstStyle/>
          <a:p>
            <a:endParaRPr lang="en-US"/>
          </a:p>
        </p:txBody>
      </p:sp>
      <p:sp>
        <p:nvSpPr>
          <p:cNvPr id="4" name="3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5" name="4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5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4" name="3 Veri Yer Tutucusu"/>
          <p:cNvSpPr>
            <a:spLocks noGrp="1"/>
          </p:cNvSpPr>
          <p:nvPr>
            <p:ph type="dt" sz="half" idx="10"/>
          </p:nvPr>
        </p:nvSpPr>
        <p:spPr/>
        <p:txBody>
          <a:bodyPr/>
          <a:lstStyle/>
          <a:p>
            <a:pPr>
              <a:defRPr/>
            </a:pPr>
            <a:endParaRPr lang="tr-TR"/>
          </a:p>
        </p:txBody>
      </p:sp>
      <p:sp>
        <p:nvSpPr>
          <p:cNvPr id="5" name="4 Altbilgi Yer Tutucusu"/>
          <p:cNvSpPr>
            <a:spLocks noGrp="1"/>
          </p:cNvSpPr>
          <p:nvPr>
            <p:ph type="ftr" sz="quarter" idx="11"/>
          </p:nvPr>
        </p:nvSpPr>
        <p:spPr/>
        <p:txBody>
          <a:bodyPr/>
          <a:lstStyle/>
          <a:p>
            <a:pPr>
              <a:defRPr/>
            </a:pPr>
            <a:endParaRPr lang="tr-TR"/>
          </a:p>
        </p:txBody>
      </p:sp>
      <p:sp>
        <p:nvSpPr>
          <p:cNvPr id="6" name="5 Slayt Numarası Yer Tutucusu"/>
          <p:cNvSpPr>
            <a:spLocks noGrp="1"/>
          </p:cNvSpPr>
          <p:nvPr>
            <p:ph type="sldNum" sz="quarter" idx="12"/>
          </p:nvPr>
        </p:nvSpPr>
        <p:spPr/>
        <p:txBody>
          <a:bodyPr/>
          <a:lstStyle/>
          <a:p>
            <a:pPr>
              <a:defRPr/>
            </a:pPr>
            <a:fld id="{CA3D205B-A15B-4508-BDBE-0C0AC4A1FAF6}" type="slidenum">
              <a:rPr lang="tr-TR" smtClean="0"/>
              <a:pPr>
                <a:defRPr/>
              </a:pPr>
              <a:t>‹#›</a:t>
            </a:fld>
            <a:endParaRPr lang="tr-TR"/>
          </a:p>
        </p:txBody>
      </p:sp>
      <p:sp>
        <p:nvSpPr>
          <p:cNvPr id="8" name="7 İçerik Yer Tutucusu"/>
          <p:cNvSpPr>
            <a:spLocks noGrp="1"/>
          </p:cNvSpPr>
          <p:nvPr>
            <p:ph sz="quarter" idx="1"/>
          </p:nvPr>
        </p:nvSpPr>
        <p:spPr>
          <a:xfrm>
            <a:off x="457200" y="1219200"/>
            <a:ext cx="8229600" cy="493776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52E17392-9618-514E-B7EF-EE7C4014954D}" type="datetimeFigureOut">
              <a:rPr lang="en-US" smtClean="0"/>
              <a:pPr/>
              <a:t>5/3/2019</a:t>
            </a:fld>
            <a:endParaRPr lang="en-US"/>
          </a:p>
        </p:txBody>
      </p:sp>
      <p:sp>
        <p:nvSpPr>
          <p:cNvPr id="6" name="5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8" name="7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9 Düz Bağlayıcı"/>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İçerik Yer Tutucusu"/>
          <p:cNvSpPr>
            <a:spLocks noGrp="1"/>
          </p:cNvSpPr>
          <p:nvPr>
            <p:ph sz="quarter" idx="1"/>
          </p:nvPr>
        </p:nvSpPr>
        <p:spPr>
          <a:xfrm>
            <a:off x="304800" y="304800"/>
            <a:ext cx="5715000" cy="5715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Başlıklı Resim">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tr-TR" smtClean="0"/>
              <a:t>Asıl başlık stili için tıklatın</a:t>
            </a:r>
            <a:endParaRPr kumimoji="0" lang="en-US"/>
          </a:p>
        </p:txBody>
      </p:sp>
      <p:sp>
        <p:nvSpPr>
          <p:cNvPr id="3" name="2 Resim Yer Tutucusu"/>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tr-TR" smtClean="0"/>
              <a:t>Resim eklemek için simgeyi tıklatın</a:t>
            </a:r>
            <a:endParaRPr kumimoji="0" lang="en-US" dirty="0"/>
          </a:p>
        </p:txBody>
      </p:sp>
      <p:sp>
        <p:nvSpPr>
          <p:cNvPr id="4" name="3 Metin Yer Tutucusu"/>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52E17392-9618-514E-B7EF-EE7C4014954D}" type="datetimeFigureOut">
              <a:rPr lang="en-US" smtClean="0"/>
              <a:pPr/>
              <a:t>5/3/2019</a:t>
            </a:fld>
            <a:endParaRPr lang="en-US"/>
          </a:p>
        </p:txBody>
      </p:sp>
      <p:sp>
        <p:nvSpPr>
          <p:cNvPr id="6" name="5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8" name="7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8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Dikdörtgen"/>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52E17392-9618-514E-B7EF-EE7C4014954D}" type="datetimeFigureOut">
              <a:rPr lang="en-US" smtClean="0"/>
              <a:pPr/>
              <a:t>5/3/2019</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274638"/>
            <a:ext cx="60198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52E17392-9618-514E-B7EF-EE7C4014954D}" type="datetimeFigureOut">
              <a:rPr lang="en-US" smtClean="0"/>
              <a:pPr/>
              <a:t>5/3/2019</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
        <p:nvSpPr>
          <p:cNvPr id="7" name="6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7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Düz Bağlayıcı"/>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bg1"/>
        </a:solidFill>
        <a:effectLst/>
      </p:bgPr>
    </p:bg>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9525" cap="sq">
            <a:solidFill>
              <a:schemeClr val="bg2"/>
            </a:solidFill>
            <a:round/>
            <a:headEnd type="none" w="sm" len="sm"/>
            <a:tailEnd type="none" w="sm" len="sm"/>
          </a:ln>
          <a:effectLst/>
        </p:spPr>
        <p:txBody>
          <a:bodyPr>
            <a:prstTxWarp prst="textNoShape">
              <a:avLst/>
            </a:prstTxWarp>
          </a:bodyPr>
          <a:lstStyle/>
          <a:p>
            <a:pPr>
              <a:defRPr/>
            </a:pPr>
            <a:endParaRPr lang="en-US"/>
          </a:p>
        </p:txBody>
      </p:sp>
      <p:sp>
        <p:nvSpPr>
          <p:cNvPr id="109571" name="Rectangle 3"/>
          <p:cNvSpPr>
            <a:spLocks noGrp="1" noChangeArrowheads="1"/>
          </p:cNvSpPr>
          <p:nvPr>
            <p:ph type="ctrTitle" sz="quarter"/>
          </p:nvPr>
        </p:nvSpPr>
        <p:spPr>
          <a:xfrm>
            <a:off x="0" y="0"/>
            <a:ext cx="9144000" cy="1524000"/>
          </a:xfrm>
        </p:spPr>
        <p:txBody>
          <a:bodyPr anchor="b"/>
          <a:lstStyle>
            <a:lvl1pPr>
              <a:lnSpc>
                <a:spcPct val="80000"/>
              </a:lnSpc>
              <a:defRPr sz="3200">
                <a:solidFill>
                  <a:schemeClr val="folHlink"/>
                </a:solidFill>
              </a:defRPr>
            </a:lvl1pPr>
          </a:lstStyle>
          <a:p>
            <a:r>
              <a:rPr lang="en-US"/>
              <a:t>Click to edit Master title style</a:t>
            </a: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52E17392-9618-514E-B7EF-EE7C4014954D}" type="datetimeFigureOut">
              <a:rPr lang="en-US" smtClean="0"/>
              <a:pPr/>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80DC49-8D76-104F-8598-E5B37BCC55C4}"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563473139"/>
      </p:ext>
    </p:extLst>
  </p:cSld>
  <p:clrMapOvr>
    <a:masterClrMapping/>
  </p:clrMapOvr>
  <p:transition>
    <p:random/>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52E17392-9618-514E-B7EF-EE7C4014954D}" type="datetimeFigureOut">
              <a:rPr lang="en-US" smtClean="0"/>
              <a:pPr/>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80DC49-8D76-104F-8598-E5B37BCC55C4}" type="slidenum">
              <a:rPr lang="en-US" smtClean="0"/>
              <a:pPr/>
              <a:t>‹#›</a:t>
            </a:fld>
            <a:endParaRPr lang="en-US"/>
          </a:p>
        </p:txBody>
      </p:sp>
    </p:spTree>
    <p:extLst>
      <p:ext uri="{BB962C8B-B14F-4D97-AF65-F5344CB8AC3E}">
        <p14:creationId xmlns:p14="http://schemas.microsoft.com/office/powerpoint/2010/main" xmlns="" val="3988527569"/>
      </p:ext>
    </p:extLst>
  </p:cSld>
  <p:clrMapOvr>
    <a:masterClrMapping/>
  </p:clrMapOvr>
  <p:transition>
    <p:random/>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52E17392-9618-514E-B7EF-EE7C4014954D}" type="datetimeFigureOut">
              <a:rPr lang="en-US" smtClean="0"/>
              <a:pPr/>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80DC49-8D76-104F-8598-E5B37BCC55C4}"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426071023"/>
      </p:ext>
    </p:extLst>
  </p:cSld>
  <p:clrMapOvr>
    <a:masterClrMapping/>
  </p:clrMapOvr>
  <p:transition>
    <p:random/>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52E17392-9618-514E-B7EF-EE7C4014954D}" type="datetimeFigureOut">
              <a:rPr lang="en-US" smtClean="0"/>
              <a:pPr/>
              <a:t>5/3/2019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80DC49-8D76-104F-8598-E5B37BCC55C4}" type="slidenum">
              <a:rPr lang="en-US" smtClean="0"/>
              <a:pPr/>
              <a:t>‹#›</a:t>
            </a:fld>
            <a:endParaRPr lang="en-US"/>
          </a:p>
        </p:txBody>
      </p:sp>
    </p:spTree>
    <p:extLst>
      <p:ext uri="{BB962C8B-B14F-4D97-AF65-F5344CB8AC3E}">
        <p14:creationId xmlns:p14="http://schemas.microsoft.com/office/powerpoint/2010/main" xmlns="" val="2561670892"/>
      </p:ext>
    </p:extLst>
  </p:cSld>
  <p:clrMapOvr>
    <a:masterClrMapping/>
  </p:clrMapOvr>
  <p:transition>
    <p:random/>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822960" y="2582334"/>
            <a:ext cx="3703320" cy="328676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63440" y="2582334"/>
            <a:ext cx="3703320" cy="328676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52E17392-9618-514E-B7EF-EE7C4014954D}" type="datetimeFigureOut">
              <a:rPr lang="en-US" smtClean="0"/>
              <a:pPr/>
              <a:t>5/3/2019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80DC49-8D76-104F-8598-E5B37BCC55C4}" type="slidenum">
              <a:rPr lang="en-US" smtClean="0"/>
              <a:pPr/>
              <a:t>‹#›</a:t>
            </a:fld>
            <a:endParaRPr lang="en-US"/>
          </a:p>
        </p:txBody>
      </p:sp>
    </p:spTree>
    <p:extLst>
      <p:ext uri="{BB962C8B-B14F-4D97-AF65-F5344CB8AC3E}">
        <p14:creationId xmlns:p14="http://schemas.microsoft.com/office/powerpoint/2010/main" xmlns="" val="86930388"/>
      </p:ext>
    </p:extLst>
  </p:cSld>
  <p:clrMapOvr>
    <a:masterClrMapping/>
  </p:clrMapOvr>
  <p:transition>
    <p:random/>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a:xfrm>
            <a:off x="6400800" y="6355080"/>
            <a:ext cx="2286000" cy="365760"/>
          </a:xfrm>
        </p:spPr>
        <p:txBody>
          <a:bodyPr/>
          <a:lstStyle/>
          <a:p>
            <a:pPr>
              <a:defRPr/>
            </a:pPr>
            <a:endParaRPr lang="tr-TR"/>
          </a:p>
        </p:txBody>
      </p:sp>
      <p:sp>
        <p:nvSpPr>
          <p:cNvPr id="5" name="4 Altbilgi Yer Tutucusu"/>
          <p:cNvSpPr>
            <a:spLocks noGrp="1"/>
          </p:cNvSpPr>
          <p:nvPr>
            <p:ph type="ftr" sz="quarter" idx="11"/>
          </p:nvPr>
        </p:nvSpPr>
        <p:spPr>
          <a:xfrm>
            <a:off x="2898648" y="6355080"/>
            <a:ext cx="3474720" cy="365760"/>
          </a:xfrm>
        </p:spPr>
        <p:txBody>
          <a:bodyPr/>
          <a:lstStyle/>
          <a:p>
            <a:pPr>
              <a:defRPr/>
            </a:pPr>
            <a:endParaRPr lang="tr-TR"/>
          </a:p>
        </p:txBody>
      </p:sp>
      <p:sp>
        <p:nvSpPr>
          <p:cNvPr id="6" name="5 Slayt Numarası Yer Tutucusu"/>
          <p:cNvSpPr>
            <a:spLocks noGrp="1"/>
          </p:cNvSpPr>
          <p:nvPr>
            <p:ph type="sldNum" sz="quarter" idx="12"/>
          </p:nvPr>
        </p:nvSpPr>
        <p:spPr>
          <a:xfrm>
            <a:off x="1069848" y="6355080"/>
            <a:ext cx="1520952" cy="365760"/>
          </a:xfrm>
        </p:spPr>
        <p:txBody>
          <a:bodyPr/>
          <a:lstStyle/>
          <a:p>
            <a:pPr>
              <a:defRPr/>
            </a:pPr>
            <a:fld id="{CA3D205B-A15B-4508-BDBE-0C0AC4A1FAF6}" type="slidenum">
              <a:rPr lang="tr-TR" smtClean="0"/>
              <a:pPr>
                <a:defRPr/>
              </a:pPr>
              <a:t>‹#›</a:t>
            </a:fld>
            <a:endParaRPr lang="tr-TR"/>
          </a:p>
        </p:txBody>
      </p:sp>
      <p:sp>
        <p:nvSpPr>
          <p:cNvPr id="7" name="6 Dikdörtgen"/>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Dikdörtgen"/>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52E17392-9618-514E-B7EF-EE7C4014954D}" type="datetimeFigureOut">
              <a:rPr lang="en-US" smtClean="0"/>
              <a:pPr/>
              <a:t>5/3/2019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80DC49-8D76-104F-8598-E5B37BCC55C4}" type="slidenum">
              <a:rPr lang="en-US" smtClean="0"/>
              <a:pPr/>
              <a:t>‹#›</a:t>
            </a:fld>
            <a:endParaRPr lang="en-US"/>
          </a:p>
        </p:txBody>
      </p:sp>
    </p:spTree>
    <p:extLst>
      <p:ext uri="{BB962C8B-B14F-4D97-AF65-F5344CB8AC3E}">
        <p14:creationId xmlns:p14="http://schemas.microsoft.com/office/powerpoint/2010/main" xmlns="" val="2353949762"/>
      </p:ext>
    </p:extLst>
  </p:cSld>
  <p:clrMapOvr>
    <a:masterClrMapping/>
  </p:clrMapOvr>
  <p:transition>
    <p:random/>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2E17392-9618-514E-B7EF-EE7C4014954D}" type="datetimeFigureOut">
              <a:rPr lang="en-US" smtClean="0"/>
              <a:pPr/>
              <a:t>5/3/2019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9780DC49-8D76-104F-8598-E5B37BCC55C4}" type="slidenum">
              <a:rPr lang="en-US" smtClean="0"/>
              <a:pPr/>
              <a:t>‹#›</a:t>
            </a:fld>
            <a:endParaRPr lang="en-US"/>
          </a:p>
        </p:txBody>
      </p:sp>
    </p:spTree>
    <p:extLst>
      <p:ext uri="{BB962C8B-B14F-4D97-AF65-F5344CB8AC3E}">
        <p14:creationId xmlns:p14="http://schemas.microsoft.com/office/powerpoint/2010/main" xmlns="" val="2669768981"/>
      </p:ext>
    </p:extLst>
  </p:cSld>
  <p:clrMapOvr>
    <a:masterClrMapping/>
  </p:clrMapOvr>
  <p:transition>
    <p:random/>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tr-TR" smtClean="0"/>
              <a:t>Asıl başlık stili için tıklatın</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52E17392-9618-514E-B7EF-EE7C4014954D}" type="datetimeFigureOut">
              <a:rPr lang="en-US" smtClean="0"/>
              <a:pPr/>
              <a:t>5/3/2019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780DC49-8D76-104F-8598-E5B37BCC55C4}" type="slidenum">
              <a:rPr lang="en-US" smtClean="0"/>
              <a:pPr/>
              <a:t>‹#›</a:t>
            </a:fld>
            <a:endParaRPr lang="en-US"/>
          </a:p>
        </p:txBody>
      </p:sp>
    </p:spTree>
    <p:extLst>
      <p:ext uri="{BB962C8B-B14F-4D97-AF65-F5344CB8AC3E}">
        <p14:creationId xmlns:p14="http://schemas.microsoft.com/office/powerpoint/2010/main" xmlns="" val="2789335516"/>
      </p:ext>
    </p:extLst>
  </p:cSld>
  <p:clrMapOvr>
    <a:masterClrMapping/>
  </p:clrMapOvr>
  <p:transition>
    <p:random/>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52E17392-9618-514E-B7EF-EE7C4014954D}" type="datetimeFigureOut">
              <a:rPr lang="en-US" smtClean="0"/>
              <a:pPr/>
              <a:t>5/3/2019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80DC49-8D76-104F-8598-E5B37BCC55C4}" type="slidenum">
              <a:rPr lang="en-US" smtClean="0"/>
              <a:pPr/>
              <a:t>‹#›</a:t>
            </a:fld>
            <a:endParaRPr lang="en-US"/>
          </a:p>
        </p:txBody>
      </p:sp>
    </p:spTree>
    <p:extLst>
      <p:ext uri="{BB962C8B-B14F-4D97-AF65-F5344CB8AC3E}">
        <p14:creationId xmlns:p14="http://schemas.microsoft.com/office/powerpoint/2010/main" xmlns="" val="3861346840"/>
      </p:ext>
    </p:extLst>
  </p:cSld>
  <p:clrMapOvr>
    <a:masterClrMapping/>
  </p:clrMapOvr>
  <p:transition>
    <p:random/>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52E17392-9618-514E-B7EF-EE7C4014954D}" type="datetimeFigureOut">
              <a:rPr lang="en-US" smtClean="0"/>
              <a:pPr/>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80DC49-8D76-104F-8598-E5B37BCC55C4}" type="slidenum">
              <a:rPr lang="en-US" smtClean="0"/>
              <a:pPr/>
              <a:t>‹#›</a:t>
            </a:fld>
            <a:endParaRPr lang="en-US"/>
          </a:p>
        </p:txBody>
      </p:sp>
    </p:spTree>
    <p:extLst>
      <p:ext uri="{BB962C8B-B14F-4D97-AF65-F5344CB8AC3E}">
        <p14:creationId xmlns:p14="http://schemas.microsoft.com/office/powerpoint/2010/main" xmlns="" val="361327611"/>
      </p:ext>
    </p:extLst>
  </p:cSld>
  <p:clrMapOvr>
    <a:masterClrMapping/>
  </p:clrMapOvr>
  <p:transition>
    <p:random/>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52E17392-9618-514E-B7EF-EE7C4014954D}" type="datetimeFigureOut">
              <a:rPr lang="en-US" smtClean="0"/>
              <a:pPr/>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80DC49-8D76-104F-8598-E5B37BCC55C4}" type="slidenum">
              <a:rPr lang="en-US" smtClean="0"/>
              <a:pPr/>
              <a:t>‹#›</a:t>
            </a:fld>
            <a:endParaRPr lang="en-US"/>
          </a:p>
        </p:txBody>
      </p:sp>
    </p:spTree>
    <p:extLst>
      <p:ext uri="{BB962C8B-B14F-4D97-AF65-F5344CB8AC3E}">
        <p14:creationId xmlns:p14="http://schemas.microsoft.com/office/powerpoint/2010/main" xmlns="" val="896389157"/>
      </p:ext>
    </p:extLst>
  </p:cSld>
  <p:clrMapOvr>
    <a:masterClrMapping/>
  </p:clrMapOvr>
  <p:transition>
    <p:random/>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52E17392-9618-514E-B7EF-EE7C4014954D}" type="datetimeFigureOut">
              <a:rPr lang="en-US" smtClean="0"/>
              <a:pPr/>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80DC49-8D76-104F-8598-E5B37BCC55C4}"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563473139"/>
      </p:ext>
    </p:extLst>
  </p:cSld>
  <p:clrMapOvr>
    <a:masterClrMapping/>
  </p:clrMapOvr>
  <p:transition>
    <p:random/>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52E17392-9618-514E-B7EF-EE7C4014954D}" type="datetimeFigureOut">
              <a:rPr lang="en-US" smtClean="0"/>
              <a:pPr/>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80DC49-8D76-104F-8598-E5B37BCC55C4}" type="slidenum">
              <a:rPr lang="en-US" smtClean="0"/>
              <a:pPr/>
              <a:t>‹#›</a:t>
            </a:fld>
            <a:endParaRPr lang="en-US"/>
          </a:p>
        </p:txBody>
      </p:sp>
    </p:spTree>
    <p:extLst>
      <p:ext uri="{BB962C8B-B14F-4D97-AF65-F5344CB8AC3E}">
        <p14:creationId xmlns:p14="http://schemas.microsoft.com/office/powerpoint/2010/main" xmlns="" val="3988527569"/>
      </p:ext>
    </p:extLst>
  </p:cSld>
  <p:clrMapOvr>
    <a:masterClrMapping/>
  </p:clrMapOvr>
  <p:transition>
    <p:random/>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52E17392-9618-514E-B7EF-EE7C4014954D}" type="datetimeFigureOut">
              <a:rPr lang="en-US" smtClean="0"/>
              <a:pPr/>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80DC49-8D76-104F-8598-E5B37BCC55C4}" type="slidenum">
              <a:rPr lang="en-US" smtClean="0"/>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426071023"/>
      </p:ext>
    </p:extLst>
  </p:cSld>
  <p:clrMapOvr>
    <a:masterClrMapping/>
  </p:clrMapOvr>
  <p:transition>
    <p:random/>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52E17392-9618-514E-B7EF-EE7C4014954D}" type="datetimeFigureOut">
              <a:rPr lang="en-US" smtClean="0"/>
              <a:pPr/>
              <a:t>5/3/2019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80DC49-8D76-104F-8598-E5B37BCC55C4}" type="slidenum">
              <a:rPr lang="en-US" smtClean="0"/>
              <a:pPr/>
              <a:t>‹#›</a:t>
            </a:fld>
            <a:endParaRPr lang="en-US"/>
          </a:p>
        </p:txBody>
      </p:sp>
    </p:spTree>
    <p:extLst>
      <p:ext uri="{BB962C8B-B14F-4D97-AF65-F5344CB8AC3E}">
        <p14:creationId xmlns:p14="http://schemas.microsoft.com/office/powerpoint/2010/main" xmlns="" val="2561670892"/>
      </p:ext>
    </p:extLst>
  </p:cSld>
  <p:clrMapOvr>
    <a:masterClrMapping/>
  </p:clrMapOvr>
  <p:transition>
    <p:random/>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8229600" cy="914400"/>
          </a:xfrm>
        </p:spPr>
        <p:txBody>
          <a:bodyPr/>
          <a:lstStyle/>
          <a:p>
            <a:r>
              <a:rPr kumimoji="0" lang="tr-TR" smtClean="0"/>
              <a:t>Asıl başlık stili için tıklatın</a:t>
            </a:r>
            <a:endParaRPr kumimoji="0" lang="en-US"/>
          </a:p>
        </p:txBody>
      </p:sp>
      <p:sp>
        <p:nvSpPr>
          <p:cNvPr id="5" name="4 Veri Yer Tutucusu"/>
          <p:cNvSpPr>
            <a:spLocks noGrp="1"/>
          </p:cNvSpPr>
          <p:nvPr>
            <p:ph type="dt" sz="half" idx="10"/>
          </p:nvPr>
        </p:nvSpPr>
        <p:spPr/>
        <p:txBody>
          <a:bodyPr/>
          <a:lstStyle/>
          <a:p>
            <a:pPr>
              <a:defRPr/>
            </a:pPr>
            <a:endParaRPr lang="tr-TR"/>
          </a:p>
        </p:txBody>
      </p:sp>
      <p:sp>
        <p:nvSpPr>
          <p:cNvPr id="6" name="5 Altbilgi Yer Tutucusu"/>
          <p:cNvSpPr>
            <a:spLocks noGrp="1"/>
          </p:cNvSpPr>
          <p:nvPr>
            <p:ph type="ftr" sz="quarter" idx="11"/>
          </p:nvPr>
        </p:nvSpPr>
        <p:spPr/>
        <p:txBody>
          <a:bodyPr/>
          <a:lstStyle/>
          <a:p>
            <a:pPr>
              <a:defRPr/>
            </a:pPr>
            <a:endParaRPr lang="tr-TR"/>
          </a:p>
        </p:txBody>
      </p:sp>
      <p:sp>
        <p:nvSpPr>
          <p:cNvPr id="7" name="6 Slayt Numarası Yer Tutucusu"/>
          <p:cNvSpPr>
            <a:spLocks noGrp="1"/>
          </p:cNvSpPr>
          <p:nvPr>
            <p:ph type="sldNum" sz="quarter" idx="12"/>
          </p:nvPr>
        </p:nvSpPr>
        <p:spPr/>
        <p:txBody>
          <a:bodyPr/>
          <a:lstStyle/>
          <a:p>
            <a:pPr>
              <a:defRPr/>
            </a:pPr>
            <a:fld id="{CA3D205B-A15B-4508-BDBE-0C0AC4A1FAF6}" type="slidenum">
              <a:rPr lang="tr-TR" smtClean="0"/>
              <a:pPr>
                <a:defRPr/>
              </a:pPr>
              <a:t>‹#›</a:t>
            </a:fld>
            <a:endParaRPr lang="tr-TR"/>
          </a:p>
        </p:txBody>
      </p:sp>
      <p:sp>
        <p:nvSpPr>
          <p:cNvPr id="9" name="8 İçerik Yer Tutucusu"/>
          <p:cNvSpPr>
            <a:spLocks noGrp="1"/>
          </p:cNvSpPr>
          <p:nvPr>
            <p:ph sz="quarter" idx="1"/>
          </p:nvPr>
        </p:nvSpPr>
        <p:spPr>
          <a:xfrm>
            <a:off x="457200" y="1219200"/>
            <a:ext cx="4041648" cy="493776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1" name="10 İçerik Yer Tutucusu"/>
          <p:cNvSpPr>
            <a:spLocks noGrp="1"/>
          </p:cNvSpPr>
          <p:nvPr>
            <p:ph sz="quarter" idx="2"/>
          </p:nvPr>
        </p:nvSpPr>
        <p:spPr>
          <a:xfrm>
            <a:off x="4632198" y="1216152"/>
            <a:ext cx="4041648" cy="493776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822960" y="2582334"/>
            <a:ext cx="3703320" cy="328676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63440" y="2582334"/>
            <a:ext cx="3703320" cy="328676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52E17392-9618-514E-B7EF-EE7C4014954D}" type="datetimeFigureOut">
              <a:rPr lang="en-US" smtClean="0"/>
              <a:pPr/>
              <a:t>5/3/2019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80DC49-8D76-104F-8598-E5B37BCC55C4}" type="slidenum">
              <a:rPr lang="en-US" smtClean="0"/>
              <a:pPr/>
              <a:t>‹#›</a:t>
            </a:fld>
            <a:endParaRPr lang="en-US"/>
          </a:p>
        </p:txBody>
      </p:sp>
    </p:spTree>
    <p:extLst>
      <p:ext uri="{BB962C8B-B14F-4D97-AF65-F5344CB8AC3E}">
        <p14:creationId xmlns:p14="http://schemas.microsoft.com/office/powerpoint/2010/main" xmlns="" val="86930388"/>
      </p:ext>
    </p:extLst>
  </p:cSld>
  <p:clrMapOvr>
    <a:masterClrMapping/>
  </p:clrMapOvr>
  <p:transition>
    <p:random/>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52E17392-9618-514E-B7EF-EE7C4014954D}" type="datetimeFigureOut">
              <a:rPr lang="en-US" smtClean="0"/>
              <a:pPr/>
              <a:t>5/3/2019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80DC49-8D76-104F-8598-E5B37BCC55C4}" type="slidenum">
              <a:rPr lang="en-US" smtClean="0"/>
              <a:pPr/>
              <a:t>‹#›</a:t>
            </a:fld>
            <a:endParaRPr lang="en-US"/>
          </a:p>
        </p:txBody>
      </p:sp>
    </p:spTree>
    <p:extLst>
      <p:ext uri="{BB962C8B-B14F-4D97-AF65-F5344CB8AC3E}">
        <p14:creationId xmlns:p14="http://schemas.microsoft.com/office/powerpoint/2010/main" xmlns="" val="2353949762"/>
      </p:ext>
    </p:extLst>
  </p:cSld>
  <p:clrMapOvr>
    <a:masterClrMapping/>
  </p:clrMapOvr>
  <p:transition>
    <p:random/>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2E17392-9618-514E-B7EF-EE7C4014954D}" type="datetimeFigureOut">
              <a:rPr lang="en-US" smtClean="0"/>
              <a:pPr/>
              <a:t>5/3/2019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9780DC49-8D76-104F-8598-E5B37BCC55C4}" type="slidenum">
              <a:rPr lang="en-US" smtClean="0"/>
              <a:pPr/>
              <a:t>‹#›</a:t>
            </a:fld>
            <a:endParaRPr lang="en-US"/>
          </a:p>
        </p:txBody>
      </p:sp>
    </p:spTree>
    <p:extLst>
      <p:ext uri="{BB962C8B-B14F-4D97-AF65-F5344CB8AC3E}">
        <p14:creationId xmlns:p14="http://schemas.microsoft.com/office/powerpoint/2010/main" xmlns="" val="2669768981"/>
      </p:ext>
    </p:extLst>
  </p:cSld>
  <p:clrMapOvr>
    <a:masterClrMapping/>
  </p:clrMapOvr>
  <p:transition>
    <p:random/>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tr-TR" smtClean="0"/>
              <a:t>Asıl başlık stili için tıklatın</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52E17392-9618-514E-B7EF-EE7C4014954D}" type="datetimeFigureOut">
              <a:rPr lang="en-US" smtClean="0"/>
              <a:pPr/>
              <a:t>5/3/2019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780DC49-8D76-104F-8598-E5B37BCC55C4}" type="slidenum">
              <a:rPr lang="en-US" smtClean="0"/>
              <a:pPr/>
              <a:t>‹#›</a:t>
            </a:fld>
            <a:endParaRPr lang="en-US"/>
          </a:p>
        </p:txBody>
      </p:sp>
    </p:spTree>
    <p:extLst>
      <p:ext uri="{BB962C8B-B14F-4D97-AF65-F5344CB8AC3E}">
        <p14:creationId xmlns:p14="http://schemas.microsoft.com/office/powerpoint/2010/main" xmlns="" val="2789335516"/>
      </p:ext>
    </p:extLst>
  </p:cSld>
  <p:clrMapOvr>
    <a:masterClrMapping/>
  </p:clrMapOvr>
  <p:transition>
    <p:random/>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52E17392-9618-514E-B7EF-EE7C4014954D}" type="datetimeFigureOut">
              <a:rPr lang="en-US" smtClean="0"/>
              <a:pPr/>
              <a:t>5/3/2019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80DC49-8D76-104F-8598-E5B37BCC55C4}" type="slidenum">
              <a:rPr lang="en-US" smtClean="0"/>
              <a:pPr/>
              <a:t>‹#›</a:t>
            </a:fld>
            <a:endParaRPr lang="en-US"/>
          </a:p>
        </p:txBody>
      </p:sp>
    </p:spTree>
    <p:extLst>
      <p:ext uri="{BB962C8B-B14F-4D97-AF65-F5344CB8AC3E}">
        <p14:creationId xmlns:p14="http://schemas.microsoft.com/office/powerpoint/2010/main" xmlns="" val="3861346840"/>
      </p:ext>
    </p:extLst>
  </p:cSld>
  <p:clrMapOvr>
    <a:masterClrMapping/>
  </p:clrMapOvr>
  <p:transition>
    <p:random/>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52E17392-9618-514E-B7EF-EE7C4014954D}" type="datetimeFigureOut">
              <a:rPr lang="en-US" smtClean="0"/>
              <a:pPr/>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80DC49-8D76-104F-8598-E5B37BCC55C4}" type="slidenum">
              <a:rPr lang="en-US" smtClean="0"/>
              <a:pPr/>
              <a:t>‹#›</a:t>
            </a:fld>
            <a:endParaRPr lang="en-US"/>
          </a:p>
        </p:txBody>
      </p:sp>
    </p:spTree>
    <p:extLst>
      <p:ext uri="{BB962C8B-B14F-4D97-AF65-F5344CB8AC3E}">
        <p14:creationId xmlns:p14="http://schemas.microsoft.com/office/powerpoint/2010/main" xmlns="" val="361327611"/>
      </p:ext>
    </p:extLst>
  </p:cSld>
  <p:clrMapOvr>
    <a:masterClrMapping/>
  </p:clrMapOvr>
  <p:transition>
    <p:random/>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52E17392-9618-514E-B7EF-EE7C4014954D}" type="datetimeFigureOut">
              <a:rPr lang="en-US" smtClean="0"/>
              <a:pPr/>
              <a:t>5/3/2019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80DC49-8D76-104F-8598-E5B37BCC55C4}" type="slidenum">
              <a:rPr lang="en-US" smtClean="0"/>
              <a:pPr/>
              <a:t>‹#›</a:t>
            </a:fld>
            <a:endParaRPr lang="en-US"/>
          </a:p>
        </p:txBody>
      </p:sp>
    </p:spTree>
    <p:extLst>
      <p:ext uri="{BB962C8B-B14F-4D97-AF65-F5344CB8AC3E}">
        <p14:creationId xmlns:p14="http://schemas.microsoft.com/office/powerpoint/2010/main" xmlns="" val="896389157"/>
      </p:ext>
    </p:extLst>
  </p:cSld>
  <p:clrMapOvr>
    <a:masterClrMapping/>
  </p:clrMapOvr>
  <p:transition>
    <p:random/>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8 Başlık"/>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16 Alt Başlık"/>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29 Veri Yer Tutucusu"/>
          <p:cNvSpPr>
            <a:spLocks noGrp="1"/>
          </p:cNvSpPr>
          <p:nvPr>
            <p:ph type="dt" sz="half" idx="10"/>
          </p:nvPr>
        </p:nvSpPr>
        <p:spPr/>
        <p:txBody>
          <a:bodyPr/>
          <a:lstStyle/>
          <a:p>
            <a:fld id="{52E17392-9618-514E-B7EF-EE7C4014954D}" type="datetimeFigureOut">
              <a:rPr lang="en-US" smtClean="0"/>
              <a:pPr/>
              <a:t>5/3/2019</a:t>
            </a:fld>
            <a:endParaRPr lang="en-US"/>
          </a:p>
        </p:txBody>
      </p:sp>
      <p:sp>
        <p:nvSpPr>
          <p:cNvPr id="19" name="18 Altbilgi Yer Tutucusu"/>
          <p:cNvSpPr>
            <a:spLocks noGrp="1"/>
          </p:cNvSpPr>
          <p:nvPr>
            <p:ph type="ftr" sz="quarter" idx="11"/>
          </p:nvPr>
        </p:nvSpPr>
        <p:spPr/>
        <p:txBody>
          <a:bodyPr/>
          <a:lstStyle/>
          <a:p>
            <a:endParaRPr lang="en-US"/>
          </a:p>
        </p:txBody>
      </p:sp>
      <p:sp>
        <p:nvSpPr>
          <p:cNvPr id="27" name="26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p:random/>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52E17392-9618-514E-B7EF-EE7C4014954D}" type="datetimeFigureOut">
              <a:rPr lang="en-US" smtClean="0"/>
              <a:pPr/>
              <a:t>5/3/2019</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Tree>
  </p:cSld>
  <p:clrMapOvr>
    <a:masterClrMapping/>
  </p:clrMapOvr>
  <p:transition>
    <p:random/>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52E17392-9618-514E-B7EF-EE7C4014954D}" type="datetimeFigureOut">
              <a:rPr lang="en-US" smtClean="0"/>
              <a:pPr/>
              <a:t>5/3/2019</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p:random/>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8229600" cy="914400"/>
          </a:xfrm>
        </p:spPr>
        <p:txBody>
          <a:bodyPr anchor="ctr"/>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7" name="6 Veri Yer Tutucusu"/>
          <p:cNvSpPr>
            <a:spLocks noGrp="1"/>
          </p:cNvSpPr>
          <p:nvPr>
            <p:ph type="dt" sz="half" idx="10"/>
          </p:nvPr>
        </p:nvSpPr>
        <p:spPr/>
        <p:txBody>
          <a:bodyPr/>
          <a:lstStyle/>
          <a:p>
            <a:pPr>
              <a:defRPr/>
            </a:pPr>
            <a:endParaRPr lang="tr-TR"/>
          </a:p>
        </p:txBody>
      </p:sp>
      <p:sp>
        <p:nvSpPr>
          <p:cNvPr id="8" name="7 Altbilgi Yer Tutucusu"/>
          <p:cNvSpPr>
            <a:spLocks noGrp="1"/>
          </p:cNvSpPr>
          <p:nvPr>
            <p:ph type="ftr" sz="quarter" idx="11"/>
          </p:nvPr>
        </p:nvSpPr>
        <p:spPr/>
        <p:txBody>
          <a:bodyPr/>
          <a:lstStyle/>
          <a:p>
            <a:pPr>
              <a:defRPr/>
            </a:pPr>
            <a:endParaRPr lang="tr-TR"/>
          </a:p>
        </p:txBody>
      </p:sp>
      <p:sp>
        <p:nvSpPr>
          <p:cNvPr id="9" name="8 Slayt Numarası Yer Tutucusu"/>
          <p:cNvSpPr>
            <a:spLocks noGrp="1"/>
          </p:cNvSpPr>
          <p:nvPr>
            <p:ph type="sldNum" sz="quarter" idx="12"/>
          </p:nvPr>
        </p:nvSpPr>
        <p:spPr/>
        <p:txBody>
          <a:bodyPr/>
          <a:lstStyle/>
          <a:p>
            <a:pPr>
              <a:defRPr/>
            </a:pPr>
            <a:fld id="{CA3D205B-A15B-4508-BDBE-0C0AC4A1FAF6}" type="slidenum">
              <a:rPr lang="tr-TR" smtClean="0"/>
              <a:pPr>
                <a:defRPr/>
              </a:pPr>
              <a:t>‹#›</a:t>
            </a:fld>
            <a:endParaRPr lang="tr-TR"/>
          </a:p>
        </p:txBody>
      </p:sp>
      <p:sp>
        <p:nvSpPr>
          <p:cNvPr id="11" name="10 İçerik Yer Tutucusu"/>
          <p:cNvSpPr>
            <a:spLocks noGrp="1"/>
          </p:cNvSpPr>
          <p:nvPr>
            <p:ph sz="quarter" idx="2"/>
          </p:nvPr>
        </p:nvSpPr>
        <p:spPr>
          <a:xfrm>
            <a:off x="457200" y="2133600"/>
            <a:ext cx="4038600" cy="40386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13" name="12 İçerik Yer Tutucusu"/>
          <p:cNvSpPr>
            <a:spLocks noGrp="1"/>
          </p:cNvSpPr>
          <p:nvPr>
            <p:ph sz="quarter" idx="4"/>
          </p:nvPr>
        </p:nvSpPr>
        <p:spPr>
          <a:xfrm>
            <a:off x="4648200" y="2133600"/>
            <a:ext cx="4038600" cy="40386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52E17392-9618-514E-B7EF-EE7C4014954D}" type="datetimeFigureOut">
              <a:rPr lang="en-US" smtClean="0"/>
              <a:pPr/>
              <a:t>5/3/2019</a:t>
            </a:fld>
            <a:endParaRPr lang="en-US"/>
          </a:p>
        </p:txBody>
      </p:sp>
      <p:sp>
        <p:nvSpPr>
          <p:cNvPr id="6" name="5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Tree>
  </p:cSld>
  <p:clrMapOvr>
    <a:masterClrMapping/>
  </p:clrMapOvr>
  <p:transition>
    <p:random/>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tIns="45720" anchor="b"/>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p>
            <a:fld id="{52E17392-9618-514E-B7EF-EE7C4014954D}" type="datetimeFigureOut">
              <a:rPr lang="en-US" smtClean="0"/>
              <a:pPr/>
              <a:t>5/3/2019</a:t>
            </a:fld>
            <a:endParaRPr lang="en-US"/>
          </a:p>
        </p:txBody>
      </p:sp>
      <p:sp>
        <p:nvSpPr>
          <p:cNvPr id="8" name="7 Altbilgi Yer Tutucusu"/>
          <p:cNvSpPr>
            <a:spLocks noGrp="1"/>
          </p:cNvSpPr>
          <p:nvPr>
            <p:ph type="ftr" sz="quarter" idx="11"/>
          </p:nvPr>
        </p:nvSpPr>
        <p:spPr/>
        <p:txBody>
          <a:bodyPr/>
          <a:lstStyle/>
          <a:p>
            <a:endParaRPr lang="en-US"/>
          </a:p>
        </p:txBody>
      </p:sp>
      <p:sp>
        <p:nvSpPr>
          <p:cNvPr id="9" name="8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Tree>
  </p:cSld>
  <p:clrMapOvr>
    <a:masterClrMapping/>
  </p:clrMapOvr>
  <p:transition>
    <p:random/>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52E17392-9618-514E-B7EF-EE7C4014954D}" type="datetimeFigureOut">
              <a:rPr lang="en-US" smtClean="0"/>
              <a:pPr/>
              <a:t>5/3/2019</a:t>
            </a:fld>
            <a:endParaRPr lang="en-US"/>
          </a:p>
        </p:txBody>
      </p:sp>
      <p:sp>
        <p:nvSpPr>
          <p:cNvPr id="4" name="3 Altbilgi Yer Tutucusu"/>
          <p:cNvSpPr>
            <a:spLocks noGrp="1"/>
          </p:cNvSpPr>
          <p:nvPr>
            <p:ph type="ftr" sz="quarter" idx="11"/>
          </p:nvPr>
        </p:nvSpPr>
        <p:spPr/>
        <p:txBody>
          <a:bodyPr/>
          <a:lstStyle/>
          <a:p>
            <a:endParaRPr lang="en-US"/>
          </a:p>
        </p:txBody>
      </p:sp>
      <p:sp>
        <p:nvSpPr>
          <p:cNvPr id="5" name="4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Tree>
  </p:cSld>
  <p:clrMapOvr>
    <a:masterClrMapping/>
  </p:clrMapOvr>
  <p:transition>
    <p:random/>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52E17392-9618-514E-B7EF-EE7C4014954D}" type="datetimeFigureOut">
              <a:rPr lang="en-US" smtClean="0"/>
              <a:pPr/>
              <a:t>5/3/2019</a:t>
            </a:fld>
            <a:endParaRPr lang="en-US"/>
          </a:p>
        </p:txBody>
      </p:sp>
      <p:sp>
        <p:nvSpPr>
          <p:cNvPr id="3" name="2 Altbilgi Yer Tutucusu"/>
          <p:cNvSpPr>
            <a:spLocks noGrp="1"/>
          </p:cNvSpPr>
          <p:nvPr>
            <p:ph type="ftr" sz="quarter" idx="11"/>
          </p:nvPr>
        </p:nvSpPr>
        <p:spPr/>
        <p:txBody>
          <a:bodyPr/>
          <a:lstStyle/>
          <a:p>
            <a:endParaRPr lang="en-US"/>
          </a:p>
        </p:txBody>
      </p:sp>
      <p:sp>
        <p:nvSpPr>
          <p:cNvPr id="4" name="3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Tree>
  </p:cSld>
  <p:clrMapOvr>
    <a:masterClrMapping/>
  </p:clrMapOvr>
  <p:transition>
    <p:random/>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52E17392-9618-514E-B7EF-EE7C4014954D}" type="datetimeFigureOut">
              <a:rPr lang="en-US" smtClean="0"/>
              <a:pPr/>
              <a:t>5/3/2019</a:t>
            </a:fld>
            <a:endParaRPr lang="en-US"/>
          </a:p>
        </p:txBody>
      </p:sp>
      <p:sp>
        <p:nvSpPr>
          <p:cNvPr id="6" name="5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Tree>
  </p:cSld>
  <p:clrMapOvr>
    <a:masterClrMapping/>
  </p:clrMapOvr>
  <p:transition>
    <p:random/>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8 Tek Köşesi Kesik ve Yuvarlatılmış Dikdörtgen"/>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Dik Üçgen"/>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Başlık"/>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3 Metin Yer Tutucusu"/>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52E17392-9618-514E-B7EF-EE7C4014954D}" type="datetimeFigureOut">
              <a:rPr lang="en-US" smtClean="0"/>
              <a:pPr/>
              <a:t>5/3/2019</a:t>
            </a:fld>
            <a:endParaRPr lang="en-US"/>
          </a:p>
        </p:txBody>
      </p:sp>
      <p:sp>
        <p:nvSpPr>
          <p:cNvPr id="6" name="5 Altbilgi Yer Tutucusu"/>
          <p:cNvSpPr>
            <a:spLocks noGrp="1"/>
          </p:cNvSpPr>
          <p:nvPr>
            <p:ph type="ftr" sz="quarter" idx="11"/>
          </p:nvPr>
        </p:nvSpPr>
        <p:spPr/>
        <p:txBody>
          <a:bodyPr/>
          <a:lstStyle/>
          <a:p>
            <a:endParaRPr lang="en-US"/>
          </a:p>
        </p:txBody>
      </p:sp>
      <p:sp>
        <p:nvSpPr>
          <p:cNvPr id="7" name="6 Slayt Numarası Yer Tutucusu"/>
          <p:cNvSpPr>
            <a:spLocks noGrp="1"/>
          </p:cNvSpPr>
          <p:nvPr>
            <p:ph type="sldNum" sz="quarter" idx="12"/>
          </p:nvPr>
        </p:nvSpPr>
        <p:spPr>
          <a:xfrm>
            <a:off x="8077200" y="6356350"/>
            <a:ext cx="609600" cy="365125"/>
          </a:xfrm>
        </p:spPr>
        <p:txBody>
          <a:bodyPr/>
          <a:lstStyle/>
          <a:p>
            <a:fld id="{9780DC49-8D76-104F-8598-E5B37BCC55C4}" type="slidenum">
              <a:rPr lang="en-US" smtClean="0"/>
              <a:pPr/>
              <a:t>‹#›</a:t>
            </a:fld>
            <a:endParaRPr lang="en-US"/>
          </a:p>
        </p:txBody>
      </p:sp>
      <p:sp>
        <p:nvSpPr>
          <p:cNvPr id="3" name="2 Resim Yer Tutucusu"/>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9 Serbest Form"/>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Serbest Form"/>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p:random/>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52E17392-9618-514E-B7EF-EE7C4014954D}" type="datetimeFigureOut">
              <a:rPr lang="en-US" smtClean="0"/>
              <a:pPr/>
              <a:t>5/3/2019</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Tree>
  </p:cSld>
  <p:clrMapOvr>
    <a:masterClrMapping/>
  </p:clrMapOvr>
  <p:transition>
    <p:random/>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914401"/>
            <a:ext cx="2057400" cy="5211763"/>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914401"/>
            <a:ext cx="60198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52E17392-9618-514E-B7EF-EE7C4014954D}" type="datetimeFigureOut">
              <a:rPr lang="en-US" smtClean="0"/>
              <a:pPr/>
              <a:t>5/3/2019</a:t>
            </a:fld>
            <a:endParaRPr lang="en-US"/>
          </a:p>
        </p:txBody>
      </p:sp>
      <p:sp>
        <p:nvSpPr>
          <p:cNvPr id="5" name="4 Altbilgi Yer Tutucusu"/>
          <p:cNvSpPr>
            <a:spLocks noGrp="1"/>
          </p:cNvSpPr>
          <p:nvPr>
            <p:ph type="ftr" sz="quarter" idx="11"/>
          </p:nvPr>
        </p:nvSpPr>
        <p:spPr/>
        <p:txBody>
          <a:bodyPr/>
          <a:lstStyle/>
          <a:p>
            <a:endParaRPr lang="en-US"/>
          </a:p>
        </p:txBody>
      </p:sp>
      <p:sp>
        <p:nvSpPr>
          <p:cNvPr id="6" name="5 Slayt Numarası Yer Tutucusu"/>
          <p:cNvSpPr>
            <a:spLocks noGrp="1"/>
          </p:cNvSpPr>
          <p:nvPr>
            <p:ph type="sldNum" sz="quarter" idx="12"/>
          </p:nvPr>
        </p:nvSpPr>
        <p:spPr/>
        <p:txBody>
          <a:bodyPr/>
          <a:lstStyle/>
          <a:p>
            <a:fld id="{9780DC49-8D76-104F-8598-E5B37BCC55C4}" type="slidenum">
              <a:rPr lang="en-US" smtClean="0"/>
              <a:pPr/>
              <a:t>‹#›</a:t>
            </a:fld>
            <a:endParaRPr lang="en-US"/>
          </a:p>
        </p:txBody>
      </p:sp>
    </p:spTree>
  </p:cSld>
  <p:clrMapOvr>
    <a:masterClrMapping/>
  </p:clrMapOvr>
  <p:transition>
    <p:random/>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28600"/>
            <a:ext cx="8229600" cy="914400"/>
          </a:xfrm>
        </p:spPr>
        <p:txBody>
          <a:body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pPr>
              <a:defRPr/>
            </a:pPr>
            <a:endParaRPr lang="tr-TR"/>
          </a:p>
        </p:txBody>
      </p:sp>
      <p:sp>
        <p:nvSpPr>
          <p:cNvPr id="4" name="3 Altbilgi Yer Tutucusu"/>
          <p:cNvSpPr>
            <a:spLocks noGrp="1"/>
          </p:cNvSpPr>
          <p:nvPr>
            <p:ph type="ftr" sz="quarter" idx="11"/>
          </p:nvPr>
        </p:nvSpPr>
        <p:spPr/>
        <p:txBody>
          <a:bodyPr/>
          <a:lstStyle/>
          <a:p>
            <a:pPr>
              <a:defRPr/>
            </a:pPr>
            <a:endParaRPr lang="tr-TR"/>
          </a:p>
        </p:txBody>
      </p:sp>
      <p:sp>
        <p:nvSpPr>
          <p:cNvPr id="5" name="4 Slayt Numarası Yer Tutucusu"/>
          <p:cNvSpPr>
            <a:spLocks noGrp="1"/>
          </p:cNvSpPr>
          <p:nvPr>
            <p:ph type="sldNum" sz="quarter" idx="12"/>
          </p:nvPr>
        </p:nvSpPr>
        <p:spPr/>
        <p:txBody>
          <a:bodyPr/>
          <a:lstStyle/>
          <a:p>
            <a:pPr>
              <a:defRPr/>
            </a:pPr>
            <a:fld id="{CA3D205B-A15B-4508-BDBE-0C0AC4A1FAF6}" type="slidenum">
              <a:rPr lang="tr-TR" smtClean="0"/>
              <a:pPr>
                <a:defRPr/>
              </a:pPr>
              <a:t>‹#›</a:t>
            </a:fld>
            <a:endParaRPr lang="tr-TR"/>
          </a:p>
        </p:txBody>
      </p:sp>
      <p:sp>
        <p:nvSpPr>
          <p:cNvPr id="6" name="5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a:defRPr/>
            </a:pPr>
            <a:endParaRPr lang="tr-TR"/>
          </a:p>
        </p:txBody>
      </p:sp>
      <p:sp>
        <p:nvSpPr>
          <p:cNvPr id="3" name="2 Altbilgi Yer Tutucusu"/>
          <p:cNvSpPr>
            <a:spLocks noGrp="1"/>
          </p:cNvSpPr>
          <p:nvPr>
            <p:ph type="ftr" sz="quarter" idx="11"/>
          </p:nvPr>
        </p:nvSpPr>
        <p:spPr/>
        <p:txBody>
          <a:bodyPr/>
          <a:lstStyle/>
          <a:p>
            <a:pPr>
              <a:defRPr/>
            </a:pPr>
            <a:endParaRPr lang="tr-TR"/>
          </a:p>
        </p:txBody>
      </p:sp>
      <p:sp>
        <p:nvSpPr>
          <p:cNvPr id="4" name="3 Slayt Numarası Yer Tutucusu"/>
          <p:cNvSpPr>
            <a:spLocks noGrp="1"/>
          </p:cNvSpPr>
          <p:nvPr>
            <p:ph type="sldNum" sz="quarter" idx="12"/>
          </p:nvPr>
        </p:nvSpPr>
        <p:spPr/>
        <p:txBody>
          <a:bodyPr/>
          <a:lstStyle/>
          <a:p>
            <a:pPr>
              <a:defRPr/>
            </a:pPr>
            <a:fld id="{CA3D205B-A15B-4508-BDBE-0C0AC4A1FAF6}" type="slidenum">
              <a:rPr lang="tr-TR" smtClean="0"/>
              <a:pPr>
                <a:defRPr/>
              </a:pPr>
              <a:t>‹#›</a:t>
            </a:fld>
            <a:endParaRPr lang="tr-TR"/>
          </a:p>
        </p:txBody>
      </p:sp>
      <p:sp>
        <p:nvSpPr>
          <p:cNvPr id="5" name="4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5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pPr>
              <a:defRPr/>
            </a:pPr>
            <a:endParaRPr lang="tr-TR"/>
          </a:p>
        </p:txBody>
      </p:sp>
      <p:sp>
        <p:nvSpPr>
          <p:cNvPr id="6" name="5 Altbilgi Yer Tutucusu"/>
          <p:cNvSpPr>
            <a:spLocks noGrp="1"/>
          </p:cNvSpPr>
          <p:nvPr>
            <p:ph type="ftr" sz="quarter" idx="11"/>
          </p:nvPr>
        </p:nvSpPr>
        <p:spPr/>
        <p:txBody>
          <a:bodyPr/>
          <a:lstStyle/>
          <a:p>
            <a:pPr>
              <a:defRPr/>
            </a:pPr>
            <a:endParaRPr lang="tr-TR"/>
          </a:p>
        </p:txBody>
      </p:sp>
      <p:sp>
        <p:nvSpPr>
          <p:cNvPr id="7" name="6 Slayt Numarası Yer Tutucusu"/>
          <p:cNvSpPr>
            <a:spLocks noGrp="1"/>
          </p:cNvSpPr>
          <p:nvPr>
            <p:ph type="sldNum" sz="quarter" idx="12"/>
          </p:nvPr>
        </p:nvSpPr>
        <p:spPr/>
        <p:txBody>
          <a:bodyPr/>
          <a:lstStyle/>
          <a:p>
            <a:pPr>
              <a:defRPr/>
            </a:pPr>
            <a:fld id="{CA3D205B-A15B-4508-BDBE-0C0AC4A1FAF6}" type="slidenum">
              <a:rPr lang="tr-TR" smtClean="0"/>
              <a:pPr>
                <a:defRPr/>
              </a:pPr>
              <a:t>‹#›</a:t>
            </a:fld>
            <a:endParaRPr lang="tr-TR"/>
          </a:p>
        </p:txBody>
      </p:sp>
      <p:sp>
        <p:nvSpPr>
          <p:cNvPr id="8" name="7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9 Düz Bağlayıcı"/>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8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İçerik Yer Tutucusu"/>
          <p:cNvSpPr>
            <a:spLocks noGrp="1"/>
          </p:cNvSpPr>
          <p:nvPr>
            <p:ph sz="quarter" idx="1"/>
          </p:nvPr>
        </p:nvSpPr>
        <p:spPr>
          <a:xfrm>
            <a:off x="304800" y="304800"/>
            <a:ext cx="5715000" cy="5715000"/>
          </a:xfrm>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bg>
      <p:bgRef idx="1001">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tr-TR" smtClean="0"/>
              <a:t>Asıl başlık stili için tıklatın</a:t>
            </a:r>
            <a:endParaRPr kumimoji="0" lang="en-US"/>
          </a:p>
        </p:txBody>
      </p:sp>
      <p:sp>
        <p:nvSpPr>
          <p:cNvPr id="3" name="2 Resim Yer Tutucusu"/>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tr-TR" smtClean="0"/>
              <a:t>Resim eklemek için simgeyi tıklatın</a:t>
            </a:r>
            <a:endParaRPr kumimoji="0" lang="en-US" dirty="0"/>
          </a:p>
        </p:txBody>
      </p:sp>
      <p:sp>
        <p:nvSpPr>
          <p:cNvPr id="4" name="3 Metin Yer Tutucusu"/>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pPr>
              <a:defRPr/>
            </a:pPr>
            <a:endParaRPr lang="tr-TR"/>
          </a:p>
        </p:txBody>
      </p:sp>
      <p:sp>
        <p:nvSpPr>
          <p:cNvPr id="6" name="5 Altbilgi Yer Tutucusu"/>
          <p:cNvSpPr>
            <a:spLocks noGrp="1"/>
          </p:cNvSpPr>
          <p:nvPr>
            <p:ph type="ftr" sz="quarter" idx="11"/>
          </p:nvPr>
        </p:nvSpPr>
        <p:spPr/>
        <p:txBody>
          <a:bodyPr/>
          <a:lstStyle/>
          <a:p>
            <a:pPr>
              <a:defRPr/>
            </a:pPr>
            <a:endParaRPr lang="tr-TR"/>
          </a:p>
        </p:txBody>
      </p:sp>
      <p:sp>
        <p:nvSpPr>
          <p:cNvPr id="7" name="6 Slayt Numarası Yer Tutucusu"/>
          <p:cNvSpPr>
            <a:spLocks noGrp="1"/>
          </p:cNvSpPr>
          <p:nvPr>
            <p:ph type="sldNum" sz="quarter" idx="12"/>
          </p:nvPr>
        </p:nvSpPr>
        <p:spPr/>
        <p:txBody>
          <a:bodyPr/>
          <a:lstStyle/>
          <a:p>
            <a:pPr>
              <a:defRPr/>
            </a:pPr>
            <a:fld id="{CA3D205B-A15B-4508-BDBE-0C0AC4A1FAF6}" type="slidenum">
              <a:rPr lang="tr-TR" smtClean="0"/>
              <a:pPr>
                <a:defRPr/>
              </a:pPr>
              <a:t>‹#›</a:t>
            </a:fld>
            <a:endParaRPr lang="tr-TR"/>
          </a:p>
        </p:txBody>
      </p:sp>
      <p:sp>
        <p:nvSpPr>
          <p:cNvPr id="8" name="7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8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Dikdörtgen"/>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Başlık Yer Tutucusu"/>
          <p:cNvSpPr>
            <a:spLocks noGrp="1"/>
          </p:cNvSpPr>
          <p:nvPr>
            <p:ph type="title"/>
          </p:nvPr>
        </p:nvSpPr>
        <p:spPr>
          <a:xfrm>
            <a:off x="457200" y="152400"/>
            <a:ext cx="8229600" cy="990600"/>
          </a:xfrm>
          <a:prstGeom prst="rect">
            <a:avLst/>
          </a:prstGeom>
        </p:spPr>
        <p:txBody>
          <a:bodyPr vert="horz" anchor="b" anchorCtr="0">
            <a:normAutofit/>
          </a:bodyPr>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13 Veri Yer Tutucusu"/>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pPr>
              <a:defRPr/>
            </a:pPr>
            <a:endParaRPr lang="tr-TR"/>
          </a:p>
        </p:txBody>
      </p:sp>
      <p:sp>
        <p:nvSpPr>
          <p:cNvPr id="3" name="2 Altbilgi Yer Tutucusu"/>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a:defRPr/>
            </a:pPr>
            <a:endParaRPr lang="tr-TR"/>
          </a:p>
        </p:txBody>
      </p:sp>
      <p:sp>
        <p:nvSpPr>
          <p:cNvPr id="23" name="22 Slayt Numarası Yer Tutucusu"/>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a:defRPr/>
            </a:pPr>
            <a:fld id="{CA3D205B-A15B-4508-BDBE-0C0AC4A1FAF6}" type="slidenum">
              <a:rPr lang="tr-TR" smtClean="0"/>
              <a:pPr>
                <a:defRPr/>
              </a:pPr>
              <a:t>‹#›</a:t>
            </a:fld>
            <a:endParaRPr lang="tr-TR"/>
          </a:p>
        </p:txBody>
      </p:sp>
      <p:sp>
        <p:nvSpPr>
          <p:cNvPr id="28" name="27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28 Düz Bağlayıcı"/>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9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826" r:id="rId12"/>
  </p:sldLayoutIdLst>
  <p:transition/>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21 Başlık Yer Tutucusu"/>
          <p:cNvSpPr>
            <a:spLocks noGrp="1"/>
          </p:cNvSpPr>
          <p:nvPr>
            <p:ph type="title"/>
          </p:nvPr>
        </p:nvSpPr>
        <p:spPr>
          <a:xfrm>
            <a:off x="457200" y="152400"/>
            <a:ext cx="8229600" cy="990600"/>
          </a:xfrm>
          <a:prstGeom prst="rect">
            <a:avLst/>
          </a:prstGeom>
        </p:spPr>
        <p:txBody>
          <a:bodyPr vert="horz" anchor="b" anchorCtr="0">
            <a:normAutofit/>
          </a:bodyPr>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13 Veri Yer Tutucusu"/>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52E17392-9618-514E-B7EF-EE7C4014954D}" type="datetimeFigureOut">
              <a:rPr lang="en-US" smtClean="0"/>
              <a:pPr/>
              <a:t>5/3/2019</a:t>
            </a:fld>
            <a:endParaRPr lang="en-US"/>
          </a:p>
        </p:txBody>
      </p:sp>
      <p:sp>
        <p:nvSpPr>
          <p:cNvPr id="3" name="2 Altbilgi Yer Tutucusu"/>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lang="en-US"/>
          </a:p>
        </p:txBody>
      </p:sp>
      <p:sp>
        <p:nvSpPr>
          <p:cNvPr id="23" name="22 Slayt Numarası Yer Tutucusu"/>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9780DC49-8D76-104F-8598-E5B37BCC55C4}" type="slidenum">
              <a:rPr lang="en-US" smtClean="0"/>
              <a:pPr/>
              <a:t>‹#›</a:t>
            </a:fld>
            <a:endParaRPr lang="en-US"/>
          </a:p>
        </p:txBody>
      </p:sp>
      <p:sp>
        <p:nvSpPr>
          <p:cNvPr id="28" name="27 Düz Bağlayıcı"/>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28 Düz Bağlayıcı"/>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9 İkizkenar Üçgen"/>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851" r:id="rId12"/>
  </p:sldLayoutIdLst>
  <p:transition/>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52E17392-9618-514E-B7EF-EE7C4014954D}" type="datetimeFigureOut">
              <a:rPr lang="en-US" smtClean="0"/>
              <a:pPr/>
              <a:t>5/3/2019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9780DC49-8D76-104F-8598-E5B37BCC55C4}" type="slidenum">
              <a:rPr lang="en-US" smtClean="0"/>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15145109"/>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ransition>
    <p:random/>
  </p:transition>
  <p:timing>
    <p:tnLst>
      <p:par>
        <p:cTn id="1" dur="indefinite" restart="never" nodeType="tmRoot"/>
      </p:par>
    </p:tnLst>
  </p:timing>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52E17392-9618-514E-B7EF-EE7C4014954D}" type="datetimeFigureOut">
              <a:rPr lang="en-US" smtClean="0"/>
              <a:pPr/>
              <a:t>5/3/2019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9780DC49-8D76-104F-8598-E5B37BCC55C4}" type="slidenum">
              <a:rPr lang="en-US" smtClean="0"/>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15145109"/>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ransition>
    <p:random/>
  </p:transition>
  <p:timing>
    <p:tnLst>
      <p:par>
        <p:cTn id="1" dur="indefinite" restart="never" nodeType="tmRoot"/>
      </p:par>
    </p:tnLst>
  </p:timing>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Serbest Form"/>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Serbest Form"/>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Başlık Yer Tutucusu"/>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29 Metin Yer Tutucusu"/>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9 Veri Yer Tutucusu"/>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2E17392-9618-514E-B7EF-EE7C4014954D}" type="datetimeFigureOut">
              <a:rPr lang="en-US" smtClean="0"/>
              <a:pPr/>
              <a:t>5/3/2019</a:t>
            </a:fld>
            <a:endParaRPr lang="en-US"/>
          </a:p>
        </p:txBody>
      </p:sp>
      <p:sp>
        <p:nvSpPr>
          <p:cNvPr id="22" name="21 Altbilgi Yer Tutucusu"/>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17 Slayt Numarası Yer Tutucusu"/>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9780DC49-8D76-104F-8598-E5B37BCC55C4}" type="slidenum">
              <a:rPr lang="en-US" smtClean="0"/>
              <a:pPr/>
              <a:t>‹#›</a:t>
            </a:fld>
            <a:endParaRPr lang="en-US"/>
          </a:p>
        </p:txBody>
      </p:sp>
      <p:grpSp>
        <p:nvGrpSpPr>
          <p:cNvPr id="2" name="1 Grup"/>
          <p:cNvGrpSpPr/>
          <p:nvPr/>
        </p:nvGrpSpPr>
        <p:grpSpPr>
          <a:xfrm>
            <a:off x="-19017" y="202408"/>
            <a:ext cx="9180548" cy="649224"/>
            <a:chOff x="-19045" y="216550"/>
            <a:chExt cx="9180548" cy="649224"/>
          </a:xfrm>
        </p:grpSpPr>
        <p:sp>
          <p:nvSpPr>
            <p:cNvPr id="12" name="11 Serbest Form"/>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Serbest Form"/>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ransition>
    <p:random/>
  </p:transition>
  <p:timing>
    <p:tnLst>
      <p:par>
        <p:cTn id="1" dur="indefinite" restart="never" nodeType="tmRoot"/>
      </p:par>
    </p:tnLst>
  </p:timing>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gif"/><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0.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11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11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107.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1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hyperlink" Target="https://blockly-games.appspot.com/"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6.xml"/></Relationships>
</file>

<file path=ppt/slides/_rels/slide130.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slideLayout" Target="../slideLayouts/slideLayout2.xml"/><Relationship Id="rId1" Type="http://schemas.openxmlformats.org/officeDocument/2006/relationships/themeOverride" Target="../theme/themeOverride16.xml"/><Relationship Id="rId4" Type="http://schemas.openxmlformats.org/officeDocument/2006/relationships/image" Target="../media/image109.jpeg"/></Relationships>
</file>

<file path=ppt/slides/_rels/slide13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1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1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1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1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14.xml"/><Relationship Id="rId1" Type="http://schemas.openxmlformats.org/officeDocument/2006/relationships/themeOverride" Target="../theme/themeOverride2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13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14.xml"/><Relationship Id="rId1" Type="http://schemas.openxmlformats.org/officeDocument/2006/relationships/themeOverride" Target="../theme/themeOverride24.xml"/></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6.xml"/></Relationships>
</file>

<file path=ppt/slides/_rels/slide1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142.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slideLayout" Target="../slideLayouts/slideLayout2.xml"/><Relationship Id="rId1" Type="http://schemas.openxmlformats.org/officeDocument/2006/relationships/themeOverride" Target="../theme/themeOverride28.xml"/></Relationships>
</file>

<file path=ppt/slides/_rels/slide1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2.xml"/><Relationship Id="rId1" Type="http://schemas.openxmlformats.org/officeDocument/2006/relationships/themeOverride" Target="../theme/themeOverride29.xml"/></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0.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31.xml"/><Relationship Id="rId4" Type="http://schemas.openxmlformats.org/officeDocument/2006/relationships/image" Target="../media/image118.png"/></Relationships>
</file>

<file path=ppt/slides/_rels/slide14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2.xml"/><Relationship Id="rId1" Type="http://schemas.openxmlformats.org/officeDocument/2006/relationships/themeOverride" Target="../theme/themeOverride3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2.xml"/><Relationship Id="rId1" Type="http://schemas.openxmlformats.org/officeDocument/2006/relationships/themeOverride" Target="../theme/themeOverride33.xml"/></Relationships>
</file>

<file path=ppt/slides/_rels/slide14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2.xml"/><Relationship Id="rId1" Type="http://schemas.openxmlformats.org/officeDocument/2006/relationships/themeOverride" Target="../theme/themeOverride34.xml"/><Relationship Id="rId4" Type="http://schemas.openxmlformats.org/officeDocument/2006/relationships/image" Target="../media/image121.png"/></Relationships>
</file>

<file path=ppt/slides/_rels/slide1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36.xml"/><Relationship Id="rId4" Type="http://schemas.openxmlformats.org/officeDocument/2006/relationships/image" Target="../media/image122.png"/></Relationships>
</file>

<file path=ppt/slides/_rels/slide1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7.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38.xml"/></Relationships>
</file>

<file path=ppt/slides/_rels/slide1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9.xml"/></Relationships>
</file>

<file path=ppt/slides/_rels/slide1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0.xml"/></Relationships>
</file>

<file path=ppt/slides/_rels/slide15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6.xml"/><Relationship Id="rId1" Type="http://schemas.openxmlformats.org/officeDocument/2006/relationships/themeOverride" Target="../theme/themeOverride41.xml"/><Relationship Id="rId4" Type="http://schemas.openxmlformats.org/officeDocument/2006/relationships/image" Target="../media/image124.png"/></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hemeOverride" Target="../theme/themeOverride42.xml"/></Relationships>
</file>

<file path=ppt/slides/_rels/slide1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3.xml"/></Relationships>
</file>

<file path=ppt/slides/_rels/slide1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4.xml"/></Relationships>
</file>

<file path=ppt/slides/_rels/slide1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6.xml"/></Relationships>
</file>

<file path=ppt/slides/_rels/slide16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2.xml"/><Relationship Id="rId1" Type="http://schemas.openxmlformats.org/officeDocument/2006/relationships/themeOverride" Target="../theme/themeOverride48.xml"/><Relationship Id="rId4" Type="http://schemas.openxmlformats.org/officeDocument/2006/relationships/image" Target="../media/image130.png"/></Relationships>
</file>

<file path=ppt/slides/_rels/slide17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slideLayout" Target="../slideLayouts/slideLayout2.xml"/><Relationship Id="rId1" Type="http://schemas.openxmlformats.org/officeDocument/2006/relationships/themeOverride" Target="../theme/themeOverride49.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14.xml"/><Relationship Id="rId1" Type="http://schemas.openxmlformats.org/officeDocument/2006/relationships/themeOverride" Target="../theme/themeOverride50.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slideLayout" Target="../slideLayouts/slideLayout14.xml"/><Relationship Id="rId1" Type="http://schemas.openxmlformats.org/officeDocument/2006/relationships/themeOverride" Target="../theme/themeOverride5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slideLayout" Target="../slideLayouts/slideLayout14.xml"/><Relationship Id="rId1" Type="http://schemas.openxmlformats.org/officeDocument/2006/relationships/themeOverride" Target="../theme/themeOverride5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53.xml"/></Relationships>
</file>

<file path=ppt/slides/_rels/slide191.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slideLayout" Target="../slideLayouts/slideLayout14.xml"/><Relationship Id="rId1" Type="http://schemas.openxmlformats.org/officeDocument/2006/relationships/themeOverride" Target="../theme/themeOverride54.xml"/></Relationships>
</file>

<file path=ppt/slides/_rels/slide19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55.xml"/></Relationships>
</file>

<file path=ppt/slides/_rels/slide19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14.xml"/><Relationship Id="rId1" Type="http://schemas.openxmlformats.org/officeDocument/2006/relationships/themeOverride" Target="../theme/themeOverride56.xml"/></Relationships>
</file>

<file path=ppt/slides/_rels/slide19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14.xml"/><Relationship Id="rId1" Type="http://schemas.openxmlformats.org/officeDocument/2006/relationships/themeOverride" Target="../theme/themeOverride57.xml"/></Relationships>
</file>

<file path=ppt/slides/_rels/slide19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slideLayout" Target="../slideLayouts/slideLayout14.xml"/><Relationship Id="rId1" Type="http://schemas.openxmlformats.org/officeDocument/2006/relationships/themeOverride" Target="../theme/themeOverride58.xml"/></Relationships>
</file>

<file path=ppt/slides/_rels/slide19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slideLayout" Target="../slideLayouts/slideLayout14.xml"/><Relationship Id="rId1" Type="http://schemas.openxmlformats.org/officeDocument/2006/relationships/themeOverride" Target="../theme/themeOverride59.xml"/></Relationships>
</file>

<file path=ppt/slides/_rels/slide19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60.xml"/></Relationships>
</file>

<file path=ppt/slides/_rels/slide19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61.xml"/></Relationships>
</file>

<file path=ppt/slides/_rels/slide19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6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6.xml"/><Relationship Id="rId1" Type="http://schemas.openxmlformats.org/officeDocument/2006/relationships/themeOverride" Target="../theme/themeOverride2.xml"/></Relationships>
</file>

<file path=ppt/slides/_rels/slide20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63.xml"/></Relationships>
</file>

<file path=ppt/slides/_rels/slide20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64.xml"/></Relationships>
</file>

<file path=ppt/slides/_rels/slide20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65.xml"/></Relationships>
</file>

<file path=ppt/slides/_rels/slide203.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66.xml"/></Relationships>
</file>

<file path=ppt/slides/_rels/slide20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67.xml"/></Relationships>
</file>

<file path=ppt/slides/_rels/slide20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14.xml"/><Relationship Id="rId1" Type="http://schemas.openxmlformats.org/officeDocument/2006/relationships/themeOverride" Target="../theme/themeOverride68.xml"/></Relationships>
</file>

<file path=ppt/slides/_rels/slide20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14.xml"/><Relationship Id="rId1" Type="http://schemas.openxmlformats.org/officeDocument/2006/relationships/themeOverride" Target="../theme/themeOverride69.xml"/><Relationship Id="rId4" Type="http://schemas.openxmlformats.org/officeDocument/2006/relationships/image" Target="../media/image140.jpeg"/></Relationships>
</file>

<file path=ppt/slides/_rels/slide20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14.xml"/><Relationship Id="rId1" Type="http://schemas.openxmlformats.org/officeDocument/2006/relationships/themeOverride" Target="../theme/themeOverride70.xml"/><Relationship Id="rId4" Type="http://schemas.openxmlformats.org/officeDocument/2006/relationships/image" Target="../media/image142.jpeg"/></Relationships>
</file>

<file path=ppt/slides/_rels/slide20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71.xml"/></Relationships>
</file>

<file path=ppt/slides/_rels/slide20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7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slideLayout" Target="../slideLayouts/slideLayout14.xml"/><Relationship Id="rId1" Type="http://schemas.openxmlformats.org/officeDocument/2006/relationships/themeOverride" Target="../theme/themeOverride73.xml"/></Relationships>
</file>

<file path=ppt/slides/_rels/slide21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74.xml"/></Relationships>
</file>

<file path=ppt/slides/_rels/slide21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75.xml"/></Relationships>
</file>

<file path=ppt/slides/_rels/slide21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Layout" Target="../slideLayouts/slideLayout14.xml"/><Relationship Id="rId1" Type="http://schemas.openxmlformats.org/officeDocument/2006/relationships/themeOverride" Target="../theme/themeOverride76.xml"/><Relationship Id="rId4" Type="http://schemas.openxmlformats.org/officeDocument/2006/relationships/image" Target="../media/image145.png"/></Relationships>
</file>

<file path=ppt/slides/_rels/slide21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slideLayout" Target="../slideLayouts/slideLayout14.xml"/><Relationship Id="rId1" Type="http://schemas.openxmlformats.org/officeDocument/2006/relationships/themeOverride" Target="../theme/themeOverride77.xml"/></Relationships>
</file>

<file path=ppt/slides/_rels/slide21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slideLayout" Target="../slideLayouts/slideLayout14.xml"/><Relationship Id="rId1" Type="http://schemas.openxmlformats.org/officeDocument/2006/relationships/themeOverride" Target="../theme/themeOverride78.xml"/></Relationships>
</file>

<file path=ppt/slides/_rels/slide21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slideLayout" Target="../slideLayouts/slideLayout14.xml"/><Relationship Id="rId1" Type="http://schemas.openxmlformats.org/officeDocument/2006/relationships/themeOverride" Target="../theme/themeOverride79.xml"/></Relationships>
</file>

<file path=ppt/slides/_rels/slide21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80.xml"/></Relationships>
</file>

<file path=ppt/slides/_rels/slide218.xml.rels><?xml version="1.0" encoding="UTF-8" standalone="yes"?>
<Relationships xmlns="http://schemas.openxmlformats.org/package/2006/relationships"><Relationship Id="rId3" Type="http://schemas.openxmlformats.org/officeDocument/2006/relationships/hyperlink" Target="https://www.rcsb.org/" TargetMode="External"/><Relationship Id="rId2" Type="http://schemas.openxmlformats.org/officeDocument/2006/relationships/slideLayout" Target="../slideLayouts/slideLayout14.xml"/><Relationship Id="rId1" Type="http://schemas.openxmlformats.org/officeDocument/2006/relationships/themeOverride" Target="../theme/themeOverride81.xml"/><Relationship Id="rId4" Type="http://schemas.openxmlformats.org/officeDocument/2006/relationships/hyperlink" Target="http://zhanglab.ccmb.med.umich.edu/I-TASSER/" TargetMode="External"/></Relationships>
</file>

<file path=ppt/slides/_rels/slide21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8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slideLayout" Target="../slideLayouts/slideLayout14.xml"/><Relationship Id="rId1" Type="http://schemas.openxmlformats.org/officeDocument/2006/relationships/themeOverride" Target="../theme/themeOverride83.xml"/><Relationship Id="rId4" Type="http://schemas.openxmlformats.org/officeDocument/2006/relationships/image" Target="../media/image150.jpeg"/></Relationships>
</file>

<file path=ppt/slides/_rels/slide221.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84.xml"/></Relationships>
</file>

<file path=ppt/slides/_rels/slide22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Layout" Target="../slideLayouts/slideLayout14.xml"/><Relationship Id="rId1" Type="http://schemas.openxmlformats.org/officeDocument/2006/relationships/themeOverride" Target="../theme/themeOverride85.xml"/><Relationship Id="rId5" Type="http://schemas.openxmlformats.org/officeDocument/2006/relationships/image" Target="../media/image153.png"/><Relationship Id="rId4" Type="http://schemas.openxmlformats.org/officeDocument/2006/relationships/image" Target="../media/image152.png"/></Relationships>
</file>

<file path=ppt/slides/_rels/slide22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slideLayout" Target="../slideLayouts/slideLayout14.xml"/><Relationship Id="rId1" Type="http://schemas.openxmlformats.org/officeDocument/2006/relationships/themeOverride" Target="../theme/themeOverride86.xml"/></Relationships>
</file>

<file path=ppt/slides/_rels/slide22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87.xml"/></Relationships>
</file>

<file path=ppt/slides/_rels/slide225.xml.rels><?xml version="1.0" encoding="UTF-8" standalone="yes"?>
<Relationships xmlns="http://schemas.openxmlformats.org/package/2006/relationships"><Relationship Id="rId3" Type="http://schemas.openxmlformats.org/officeDocument/2006/relationships/hyperlink" Target="https://sourceforge.net/projects/orwelldevcpp/" TargetMode="External"/><Relationship Id="rId2" Type="http://schemas.openxmlformats.org/officeDocument/2006/relationships/slideLayout" Target="../slideLayouts/slideLayout14.xml"/><Relationship Id="rId1" Type="http://schemas.openxmlformats.org/officeDocument/2006/relationships/themeOverride" Target="../theme/themeOverride88.xml"/><Relationship Id="rId4" Type="http://schemas.openxmlformats.org/officeDocument/2006/relationships/image" Target="../media/image155.png"/></Relationships>
</file>

<file path=ppt/slides/_rels/slide22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slideLayout" Target="../slideLayouts/slideLayout14.xml"/><Relationship Id="rId1" Type="http://schemas.openxmlformats.org/officeDocument/2006/relationships/themeOverride" Target="../theme/themeOverride89.xml"/></Relationships>
</file>

<file path=ppt/slides/_rels/slide22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Layout" Target="../slideLayouts/slideLayout14.xml"/><Relationship Id="rId1" Type="http://schemas.openxmlformats.org/officeDocument/2006/relationships/themeOverride" Target="../theme/themeOverride90.xml"/></Relationships>
</file>

<file path=ppt/slides/_rels/slide228.xml.rels><?xml version="1.0" encoding="UTF-8" standalone="yes"?>
<Relationships xmlns="http://schemas.openxmlformats.org/package/2006/relationships"><Relationship Id="rId3" Type="http://schemas.openxmlformats.org/officeDocument/2006/relationships/image" Target="../media/image158.gif"/><Relationship Id="rId2" Type="http://schemas.openxmlformats.org/officeDocument/2006/relationships/slideLayout" Target="../slideLayouts/slideLayout14.xml"/><Relationship Id="rId1" Type="http://schemas.openxmlformats.org/officeDocument/2006/relationships/themeOverride" Target="../theme/themeOverride91.xml"/></Relationships>
</file>

<file path=ppt/slides/_rels/slide22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slideLayout" Target="../slideLayouts/slideLayout14.xml"/><Relationship Id="rId1" Type="http://schemas.openxmlformats.org/officeDocument/2006/relationships/themeOverride" Target="../theme/themeOverride92.xml"/></Relationships>
</file>

<file path=ppt/slides/_rels/slide23.xml.rels><?xml version="1.0" encoding="UTF-8" standalone="yes"?>
<Relationships xmlns="http://schemas.openxmlformats.org/package/2006/relationships"><Relationship Id="rId3" Type="http://schemas.openxmlformats.org/officeDocument/2006/relationships/hyperlink" Target="https://www.quotes.net/movies/star_trek_iv:_the_voyage_home_10889" TargetMode="External"/><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slideLayout" Target="../slideLayouts/slideLayout14.xml"/><Relationship Id="rId1" Type="http://schemas.openxmlformats.org/officeDocument/2006/relationships/themeOverride" Target="../theme/themeOverride93.xml"/><Relationship Id="rId4" Type="http://schemas.openxmlformats.org/officeDocument/2006/relationships/image" Target="../media/image161.png"/></Relationships>
</file>

<file path=ppt/slides/_rels/slide23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slideLayout" Target="../slideLayouts/slideLayout14.xml"/><Relationship Id="rId1" Type="http://schemas.openxmlformats.org/officeDocument/2006/relationships/themeOverride" Target="../theme/themeOverride94.xml"/></Relationships>
</file>

<file path=ppt/slides/_rels/slide23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slideLayout" Target="../slideLayouts/slideLayout14.xml"/><Relationship Id="rId1" Type="http://schemas.openxmlformats.org/officeDocument/2006/relationships/themeOverride" Target="../theme/themeOverride95.xml"/><Relationship Id="rId4" Type="http://schemas.openxmlformats.org/officeDocument/2006/relationships/image" Target="../media/image52.wmf"/></Relationships>
</file>

<file path=ppt/slides/_rels/slide23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slideLayout" Target="../slideLayouts/slideLayout14.xml"/><Relationship Id="rId1" Type="http://schemas.openxmlformats.org/officeDocument/2006/relationships/themeOverride" Target="../theme/themeOverride96.xml"/><Relationship Id="rId4" Type="http://schemas.openxmlformats.org/officeDocument/2006/relationships/image" Target="../media/image52.wmf"/></Relationships>
</file>

<file path=ppt/slides/_rels/slide234.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slideLayout" Target="../slideLayouts/slideLayout14.xml"/><Relationship Id="rId1" Type="http://schemas.openxmlformats.org/officeDocument/2006/relationships/themeOverride" Target="../theme/themeOverride97.xml"/><Relationship Id="rId4" Type="http://schemas.openxmlformats.org/officeDocument/2006/relationships/image" Target="../media/image162.jpeg"/></Relationships>
</file>

<file path=ppt/slides/_rels/slide23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slideLayout" Target="../slideLayouts/slideLayout14.xml"/><Relationship Id="rId1" Type="http://schemas.openxmlformats.org/officeDocument/2006/relationships/themeOverride" Target="../theme/themeOverride98.xml"/></Relationships>
</file>

<file path=ppt/slides/_rels/slide23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slideLayout" Target="../slideLayouts/slideLayout14.xml"/><Relationship Id="rId1" Type="http://schemas.openxmlformats.org/officeDocument/2006/relationships/themeOverride" Target="../theme/themeOverride99.xml"/><Relationship Id="rId4" Type="http://schemas.openxmlformats.org/officeDocument/2006/relationships/image" Target="../media/image164.png"/></Relationships>
</file>

<file path=ppt/slides/_rels/slide23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slideLayout" Target="../slideLayouts/slideLayout14.xml"/><Relationship Id="rId1" Type="http://schemas.openxmlformats.org/officeDocument/2006/relationships/themeOverride" Target="../theme/themeOverride100.xml"/></Relationships>
</file>

<file path=ppt/slides/_rels/slide23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slideLayout" Target="../slideLayouts/slideLayout14.xml"/><Relationship Id="rId1" Type="http://schemas.openxmlformats.org/officeDocument/2006/relationships/themeOverride" Target="../theme/themeOverride101.xml"/><Relationship Id="rId5" Type="http://schemas.openxmlformats.org/officeDocument/2006/relationships/image" Target="../media/image168.png"/><Relationship Id="rId4" Type="http://schemas.openxmlformats.org/officeDocument/2006/relationships/image" Target="../media/image167.png"/></Relationships>
</file>

<file path=ppt/slides/_rels/slide23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10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themeOverride" Target="../theme/themeOverride3.xml"/><Relationship Id="rId5" Type="http://schemas.openxmlformats.org/officeDocument/2006/relationships/image" Target="../media/image26.jpeg"/><Relationship Id="rId4" Type="http://schemas.openxmlformats.org/officeDocument/2006/relationships/image" Target="../media/image25.jpeg"/></Relationships>
</file>

<file path=ppt/slides/_rels/slide240.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slideLayout" Target="../slideLayouts/slideLayout14.xml"/><Relationship Id="rId1" Type="http://schemas.openxmlformats.org/officeDocument/2006/relationships/themeOverride" Target="../theme/themeOverride103.xml"/><Relationship Id="rId4" Type="http://schemas.openxmlformats.org/officeDocument/2006/relationships/image" Target="../media/image170.png"/></Relationships>
</file>

<file path=ppt/slides/_rels/slide241.xml.rels><?xml version="1.0" encoding="UTF-8" standalone="yes"?>
<Relationships xmlns="http://schemas.openxmlformats.org/package/2006/relationships"><Relationship Id="rId3" Type="http://schemas.openxmlformats.org/officeDocument/2006/relationships/hyperlink" Target="https://etu.onthehub.com/" TargetMode="External"/><Relationship Id="rId2" Type="http://schemas.openxmlformats.org/officeDocument/2006/relationships/slideLayout" Target="../slideLayouts/slideLayout14.xml"/><Relationship Id="rId1" Type="http://schemas.openxmlformats.org/officeDocument/2006/relationships/themeOverride" Target="../theme/themeOverride104.xml"/><Relationship Id="rId5" Type="http://schemas.openxmlformats.org/officeDocument/2006/relationships/image" Target="../media/image169.jpeg"/><Relationship Id="rId4" Type="http://schemas.openxmlformats.org/officeDocument/2006/relationships/hyperlink" Target="https://www.microsoft.com/tr-tr/software-download/windows10ISO"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jpeg"/><Relationship Id="rId3" Type="http://schemas.openxmlformats.org/officeDocument/2006/relationships/image" Target="../media/image33.png"/><Relationship Id="rId7" Type="http://schemas.openxmlformats.org/officeDocument/2006/relationships/image" Target="../media/image37.gif"/><Relationship Id="rId12"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jpeg"/><Relationship Id="rId5" Type="http://schemas.openxmlformats.org/officeDocument/2006/relationships/image" Target="../media/image35.gif"/><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hyperlink" Target="https://scratch.mit.edu/" TargetMode="External"/><Relationship Id="rId4" Type="http://schemas.openxmlformats.org/officeDocument/2006/relationships/hyperlink" Target="https://blockly-games.appspot.co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46.xml.rels><?xml version="1.0" encoding="UTF-8" standalone="yes"?>
<Relationships xmlns="http://schemas.openxmlformats.org/package/2006/relationships"><Relationship Id="rId3" Type="http://schemas.openxmlformats.org/officeDocument/2006/relationships/hyperlink" Target="https://scratch.mit.edu/projects/277506708/editor" TargetMode="External"/><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61.wmf"/></Relationships>
</file>

<file path=ppt/slides/_rels/slide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drive.google.com/open?id=1cO9aa3Tq7vaz8Ap96tZOaGv-eYlUO5YH" TargetMode="Externa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4.xml"/><Relationship Id="rId1" Type="http://schemas.openxmlformats.org/officeDocument/2006/relationships/themeOverride" Target="../theme/themeOverride5.xml"/><Relationship Id="rId4" Type="http://schemas.openxmlformats.org/officeDocument/2006/relationships/image" Target="../media/image61.wmf"/></Relationships>
</file>

<file path=ppt/slides/_rels/slide7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4.xml"/><Relationship Id="rId5" Type="http://schemas.openxmlformats.org/officeDocument/2006/relationships/hyperlink" Target="https://scratch.mit.edu/" TargetMode="External"/><Relationship Id="rId4" Type="http://schemas.openxmlformats.org/officeDocument/2006/relationships/hyperlink" Target="https://blockly-games.appspot.com/"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7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6.xml"/></Relationships>
</file>

<file path=ppt/slides/_rels/slide9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14.xml"/><Relationship Id="rId4" Type="http://schemas.openxmlformats.org/officeDocument/2006/relationships/image" Target="../media/image83.png"/></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tr-TR" dirty="0" smtClean="0"/>
              <a:t>BİLGİSAYAR PROGRAMLAMA</a:t>
            </a:r>
            <a:endParaRPr lang="en-US" dirty="0"/>
          </a:p>
        </p:txBody>
      </p:sp>
      <p:pic>
        <p:nvPicPr>
          <p:cNvPr id="4" name="Picture 7" descr="http://www.hindscc.edu/Assets/images/computer-programming-tech.jpg"/>
          <p:cNvPicPr>
            <a:picLocks noChangeAspect="1" noChangeArrowheads="1"/>
          </p:cNvPicPr>
          <p:nvPr/>
        </p:nvPicPr>
        <p:blipFill>
          <a:blip r:embed="rId2"/>
          <a:srcRect/>
          <a:stretch>
            <a:fillRect/>
          </a:stretch>
        </p:blipFill>
        <p:spPr bwMode="auto">
          <a:xfrm>
            <a:off x="642910" y="714356"/>
            <a:ext cx="4000496" cy="2669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9169303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Tekrar tekrar alınası bir ders…</a:t>
            </a:r>
            <a:endParaRPr lang="tr-TR" dirty="0"/>
          </a:p>
        </p:txBody>
      </p:sp>
      <p:sp>
        <p:nvSpPr>
          <p:cNvPr id="5" name="4 Metin kutusu"/>
          <p:cNvSpPr txBox="1"/>
          <p:nvPr/>
        </p:nvSpPr>
        <p:spPr>
          <a:xfrm>
            <a:off x="1928794" y="2571744"/>
            <a:ext cx="6776214" cy="369332"/>
          </a:xfrm>
          <a:prstGeom prst="rect">
            <a:avLst/>
          </a:prstGeom>
          <a:noFill/>
        </p:spPr>
        <p:txBody>
          <a:bodyPr wrap="none" rtlCol="0">
            <a:spAutoFit/>
          </a:bodyPr>
          <a:lstStyle/>
          <a:p>
            <a:r>
              <a:rPr lang="tr-TR" dirty="0" smtClean="0"/>
              <a:t>2018-2019 Bahar Dönemi Dönem Sonu Sınav Geri Bildiriminden</a:t>
            </a:r>
            <a:endParaRPr lang="tr-TR" dirty="0"/>
          </a:p>
        </p:txBody>
      </p:sp>
      <p:sp>
        <p:nvSpPr>
          <p:cNvPr id="6" name="5 Metin kutusu"/>
          <p:cNvSpPr txBox="1"/>
          <p:nvPr/>
        </p:nvSpPr>
        <p:spPr>
          <a:xfrm>
            <a:off x="714348" y="1500174"/>
            <a:ext cx="7000924" cy="95410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tr-TR" sz="2800" i="1" dirty="0" smtClean="0"/>
              <a:t>… teşekkür ediyor, yaz dönemi tekrar buluşmak için can atıyorum.</a:t>
            </a:r>
            <a:endParaRPr lang="tr-TR" sz="2800" i="1" dirty="0"/>
          </a:p>
        </p:txBody>
      </p:sp>
      <p:sp>
        <p:nvSpPr>
          <p:cNvPr id="8" name="7 Yuvarlatılmış Dikdörtgen"/>
          <p:cNvSpPr/>
          <p:nvPr/>
        </p:nvSpPr>
        <p:spPr>
          <a:xfrm>
            <a:off x="571472" y="4000504"/>
            <a:ext cx="7715304" cy="178595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400" b="1" dirty="0" smtClean="0"/>
              <a:t>Dikkat! Bu ders bağımlılık yapar.</a:t>
            </a:r>
          </a:p>
          <a:p>
            <a:pPr algn="ctr"/>
            <a:r>
              <a:rPr lang="tr-TR" dirty="0" smtClean="0"/>
              <a:t>Düzenli çalışarak ilk alışta geçenler de çoktur ama yine de tekrar tekrar almayı seçenler de olmaktadır.</a:t>
            </a:r>
          </a:p>
          <a:p>
            <a:pPr algn="ctr"/>
            <a:endParaRPr lang="tr-TR" dirty="0" smtClean="0"/>
          </a:p>
          <a:p>
            <a:pPr algn="ctr"/>
            <a:r>
              <a:rPr lang="tr-TR" dirty="0" smtClean="0"/>
              <a:t>Biz, "AA" ile geçmek isteyen öğrenciler için, geri bildirimleriniz doğrultusunda, dersi sürekli geliştiriyoruz.</a:t>
            </a: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scanf</a:t>
            </a:r>
            <a:endParaRPr lang="tr-TR" dirty="0"/>
          </a:p>
        </p:txBody>
      </p:sp>
      <p:sp>
        <p:nvSpPr>
          <p:cNvPr id="3" name="2 İçerik Yer Tutucusu"/>
          <p:cNvSpPr>
            <a:spLocks noGrp="1"/>
          </p:cNvSpPr>
          <p:nvPr>
            <p:ph sz="quarter" idx="1"/>
          </p:nvPr>
        </p:nvSpPr>
        <p:spPr/>
        <p:txBody>
          <a:bodyPr/>
          <a:lstStyle/>
          <a:p>
            <a:r>
              <a:rPr lang="tr-TR" dirty="0" smtClean="0"/>
              <a:t>Kullanıcının girdiği değerini </a:t>
            </a:r>
            <a:r>
              <a:rPr lang="tr-TR" dirty="0" err="1" smtClean="0"/>
              <a:t>stdin’den</a:t>
            </a:r>
            <a:r>
              <a:rPr lang="tr-TR" dirty="0" smtClean="0"/>
              <a:t> tarar (alır) ve adı verilen değişkenin hafızadaki </a:t>
            </a:r>
            <a:r>
              <a:rPr lang="tr-TR" b="1" dirty="0" smtClean="0"/>
              <a:t>adresine(&amp;)</a:t>
            </a:r>
            <a:r>
              <a:rPr lang="tr-TR" dirty="0" smtClean="0"/>
              <a:t> yerleştirir.</a:t>
            </a:r>
          </a:p>
          <a:p>
            <a:r>
              <a:rPr lang="tr-TR" dirty="0" smtClean="0"/>
              <a:t>Tarama işleminde girdinin biçimini kendisine sunarız.</a:t>
            </a:r>
          </a:p>
          <a:p>
            <a:r>
              <a:rPr lang="tr-TR" dirty="0" smtClean="0"/>
              <a:t>Bu yüzden </a:t>
            </a:r>
            <a:r>
              <a:rPr lang="tr-TR" b="1" dirty="0" err="1" smtClean="0"/>
              <a:t>scanf</a:t>
            </a:r>
            <a:r>
              <a:rPr lang="tr-TR" dirty="0" err="1" smtClean="0"/>
              <a:t>ormatted</a:t>
            </a:r>
            <a:endParaRPr lang="tr-TR" dirty="0"/>
          </a:p>
        </p:txBody>
      </p:sp>
      <p:sp>
        <p:nvSpPr>
          <p:cNvPr id="5" name="4 Yuvarlatılmış Dikdörtgen"/>
          <p:cNvSpPr/>
          <p:nvPr/>
        </p:nvSpPr>
        <p:spPr>
          <a:xfrm>
            <a:off x="4008182" y="3807595"/>
            <a:ext cx="2575775" cy="212716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err="1" smtClean="0"/>
              <a:t>stdin</a:t>
            </a:r>
            <a:r>
              <a:rPr lang="tr-TR" dirty="0" smtClean="0"/>
              <a:t> içeriği</a:t>
            </a:r>
          </a:p>
          <a:p>
            <a:pPr algn="ctr"/>
            <a:endParaRPr lang="tr-TR" dirty="0" smtClean="0"/>
          </a:p>
          <a:p>
            <a:pPr algn="ctr"/>
            <a:r>
              <a:rPr lang="tr-TR" sz="3200" dirty="0" err="1" smtClean="0"/>
              <a:t>scanf’ı</a:t>
            </a:r>
            <a:r>
              <a:rPr lang="tr-TR" sz="3200" dirty="0" smtClean="0"/>
              <a:t> öğreniyorum.</a:t>
            </a:r>
            <a:endParaRPr lang="tr-TR" dirty="0"/>
          </a:p>
        </p:txBody>
      </p:sp>
      <p:pic>
        <p:nvPicPr>
          <p:cNvPr id="6" name="Picture 2" descr="Using 2d Barcodes"/>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flipH="1">
            <a:off x="5745284" y="2446718"/>
            <a:ext cx="2941516" cy="3181350"/>
          </a:xfrm>
          <a:prstGeom prst="rect">
            <a:avLst/>
          </a:prstGeom>
          <a:noFill/>
        </p:spPr>
      </p:pic>
    </p:spTree>
  </p:cSld>
  <p:clrMapOvr>
    <a:masterClrMapping/>
  </p:clrMapOvr>
  <p:transition>
    <p:random/>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scanf – Tampon Kavramı</a:t>
            </a:r>
            <a:endParaRPr lang="tr-TR" dirty="0"/>
          </a:p>
        </p:txBody>
      </p:sp>
      <p:sp>
        <p:nvSpPr>
          <p:cNvPr id="3" name="2 İçerik Yer Tutucusu"/>
          <p:cNvSpPr>
            <a:spLocks noGrp="1"/>
          </p:cNvSpPr>
          <p:nvPr>
            <p:ph sz="quarter" idx="1"/>
          </p:nvPr>
        </p:nvSpPr>
        <p:spPr/>
        <p:txBody>
          <a:bodyPr/>
          <a:lstStyle/>
          <a:p>
            <a:r>
              <a:rPr lang="tr-TR" dirty="0" smtClean="0"/>
              <a:t>Kodda </a:t>
            </a:r>
            <a:r>
              <a:rPr lang="tr-TR" dirty="0" err="1" smtClean="0"/>
              <a:t>scanf</a:t>
            </a:r>
            <a:r>
              <a:rPr lang="tr-TR" dirty="0" smtClean="0"/>
              <a:t> komutuna gelindiğinde, </a:t>
            </a:r>
            <a:r>
              <a:rPr lang="tr-TR" dirty="0" err="1" smtClean="0"/>
              <a:t>scanf</a:t>
            </a:r>
            <a:r>
              <a:rPr lang="tr-TR" dirty="0" smtClean="0"/>
              <a:t> hemen kodu durdurmaz.</a:t>
            </a:r>
          </a:p>
          <a:p>
            <a:r>
              <a:rPr lang="tr-TR" dirty="0" smtClean="0"/>
              <a:t>Önce tampona bakar, tamponda veri varsa oradan tarama yapar ve taradığı veriyi tampondan siler.</a:t>
            </a:r>
          </a:p>
          <a:p>
            <a:r>
              <a:rPr lang="tr-TR" dirty="0" smtClean="0"/>
              <a:t>Ancak tamponda veri yoksa, kullanıcının tamponu doldurması için kodu durdurur ve kod klavyeden giriş+</a:t>
            </a:r>
            <a:r>
              <a:rPr lang="tr-TR" dirty="0" err="1" smtClean="0"/>
              <a:t>enter</a:t>
            </a:r>
            <a:r>
              <a:rPr lang="tr-TR" dirty="0" smtClean="0"/>
              <a:t> bekler.</a:t>
            </a:r>
            <a:endParaRPr lang="tr-TR" dirty="0"/>
          </a:p>
        </p:txBody>
      </p:sp>
      <p:pic>
        <p:nvPicPr>
          <p:cNvPr id="6" name="Picture 2" descr="Using 2d Barcodes"/>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flipH="1">
            <a:off x="5745284" y="3676650"/>
            <a:ext cx="2941516" cy="3181350"/>
          </a:xfrm>
          <a:prstGeom prst="rect">
            <a:avLst/>
          </a:prstGeom>
          <a:noFill/>
        </p:spPr>
      </p:pic>
    </p:spTree>
  </p:cSld>
  <p:clrMapOvr>
    <a:masterClrMapping/>
  </p:clrMapOvr>
  <p:transition>
    <p:random/>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Tampon(</a:t>
            </a:r>
            <a:r>
              <a:rPr lang="tr-TR" dirty="0" err="1" smtClean="0"/>
              <a:t>ing.</a:t>
            </a:r>
            <a:r>
              <a:rPr lang="tr-TR" dirty="0" smtClean="0"/>
              <a:t> </a:t>
            </a:r>
            <a:r>
              <a:rPr lang="tr-TR" dirty="0" err="1" smtClean="0"/>
              <a:t>buffer</a:t>
            </a:r>
            <a:r>
              <a:rPr lang="tr-TR" dirty="0" smtClean="0"/>
              <a:t>) olayını netleştirici kodlama</a:t>
            </a:r>
            <a:endParaRPr lang="tr-TR" dirty="0"/>
          </a:p>
        </p:txBody>
      </p:sp>
      <p:sp>
        <p:nvSpPr>
          <p:cNvPr id="5" name="4 Metin kutusu"/>
          <p:cNvSpPr txBox="1"/>
          <p:nvPr/>
        </p:nvSpPr>
        <p:spPr>
          <a:xfrm>
            <a:off x="457200" y="1349829"/>
            <a:ext cx="5196625" cy="3785652"/>
          </a:xfrm>
          <a:prstGeom prst="rect">
            <a:avLst/>
          </a:prstGeom>
          <a:noFill/>
        </p:spPr>
        <p:txBody>
          <a:bodyPr wrap="square" rtlCol="0">
            <a:spAutoFit/>
          </a:bodyPr>
          <a:lstStyle/>
          <a:p>
            <a:r>
              <a:rPr lang="tr-TR" sz="2000" dirty="0" smtClean="0"/>
              <a:t>Tamponu doldurunuz: 12 15 18</a:t>
            </a:r>
          </a:p>
          <a:p>
            <a:r>
              <a:rPr lang="tr-TR" sz="2000" dirty="0" smtClean="0"/>
              <a:t>scanf(___________________</a:t>
            </a:r>
            <a:endParaRPr lang="tr-TR" sz="2000" dirty="0" smtClean="0"/>
          </a:p>
          <a:p>
            <a:r>
              <a:rPr lang="tr-TR" sz="2000" dirty="0" err="1" smtClean="0"/>
              <a:t>printf</a:t>
            </a:r>
            <a:r>
              <a:rPr lang="tr-TR" sz="2000" dirty="0" smtClean="0"/>
              <a:t>(“ilk </a:t>
            </a:r>
            <a:r>
              <a:rPr lang="tr-TR" sz="2000" dirty="0" err="1" smtClean="0"/>
              <a:t>scanf</a:t>
            </a:r>
            <a:r>
              <a:rPr lang="tr-TR" sz="2000" dirty="0" smtClean="0"/>
              <a:t> tampondan %</a:t>
            </a:r>
            <a:r>
              <a:rPr lang="tr-TR" sz="2000" dirty="0" err="1" smtClean="0"/>
              <a:t>d’i</a:t>
            </a:r>
            <a:r>
              <a:rPr lang="tr-TR" sz="2000" dirty="0" smtClean="0"/>
              <a:t> okudu”, …)</a:t>
            </a:r>
          </a:p>
          <a:p>
            <a:endParaRPr lang="tr-TR" sz="2000" dirty="0" smtClean="0"/>
          </a:p>
          <a:p>
            <a:r>
              <a:rPr lang="tr-TR" sz="2000" dirty="0" smtClean="0"/>
              <a:t>bir </a:t>
            </a:r>
            <a:r>
              <a:rPr lang="tr-TR" sz="2000" dirty="0" err="1" smtClean="0"/>
              <a:t>sayi</a:t>
            </a:r>
            <a:r>
              <a:rPr lang="tr-TR" sz="2000" dirty="0" smtClean="0"/>
              <a:t> giriniz:</a:t>
            </a:r>
          </a:p>
          <a:p>
            <a:r>
              <a:rPr lang="tr-TR" sz="2000" dirty="0" err="1" smtClean="0"/>
              <a:t>scanf</a:t>
            </a:r>
            <a:r>
              <a:rPr lang="tr-TR" sz="2000" dirty="0" smtClean="0"/>
              <a:t>(___________________</a:t>
            </a:r>
          </a:p>
          <a:p>
            <a:endParaRPr lang="tr-TR" sz="2000" dirty="0" smtClean="0"/>
          </a:p>
          <a:p>
            <a:r>
              <a:rPr lang="tr-TR" sz="2000" dirty="0" smtClean="0"/>
              <a:t>bir </a:t>
            </a:r>
            <a:r>
              <a:rPr lang="tr-TR" sz="2000" dirty="0" err="1" smtClean="0"/>
              <a:t>sayi</a:t>
            </a:r>
            <a:r>
              <a:rPr lang="tr-TR" sz="2000" dirty="0" smtClean="0"/>
              <a:t> giriniz:</a:t>
            </a:r>
          </a:p>
          <a:p>
            <a:r>
              <a:rPr lang="tr-TR" sz="2000" dirty="0" err="1" smtClean="0"/>
              <a:t>scanf</a:t>
            </a:r>
            <a:r>
              <a:rPr lang="tr-TR" sz="2000" dirty="0" smtClean="0"/>
              <a:t>(___________________</a:t>
            </a:r>
          </a:p>
          <a:p>
            <a:endParaRPr lang="tr-TR" sz="2000" dirty="0" smtClean="0"/>
          </a:p>
          <a:p>
            <a:r>
              <a:rPr lang="tr-TR" sz="2000" dirty="0" smtClean="0"/>
              <a:t>//Kod hiç durmadı çünkü aradığı değerler tamponda vardı</a:t>
            </a:r>
            <a:endParaRPr lang="tr-TR" sz="2000" dirty="0"/>
          </a:p>
        </p:txBody>
      </p:sp>
      <p:pic>
        <p:nvPicPr>
          <p:cNvPr id="7" name="Picture 2" descr="C:\Program Files\Microsoft Office\MEDIA\CAGCAT10\j0195384.wmf"/>
          <p:cNvPicPr>
            <a:picLocks noChangeAspect="1" noChangeArrowheads="1"/>
          </p:cNvPicPr>
          <p:nvPr/>
        </p:nvPicPr>
        <p:blipFill>
          <a:blip r:embed="rId3"/>
          <a:srcRect/>
          <a:stretch>
            <a:fillRect/>
          </a:stretch>
        </p:blipFill>
        <p:spPr bwMode="auto">
          <a:xfrm>
            <a:off x="6457950" y="3736086"/>
            <a:ext cx="1795882" cy="1833372"/>
          </a:xfrm>
          <a:prstGeom prst="rect">
            <a:avLst/>
          </a:prstGeom>
          <a:noFill/>
        </p:spPr>
      </p:pic>
    </p:spTree>
  </p:cSld>
  <p:clrMapOvr>
    <a:masterClrMapping/>
  </p:clrMapOvr>
  <p:transition>
    <p:random/>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scanf’in</a:t>
            </a:r>
            <a:r>
              <a:rPr lang="tr-TR" dirty="0" smtClean="0"/>
              <a:t> “</a:t>
            </a:r>
            <a:r>
              <a:rPr lang="tr-TR" dirty="0" err="1" smtClean="0"/>
              <a:t>enter”ı</a:t>
            </a:r>
            <a:r>
              <a:rPr lang="tr-TR" dirty="0" smtClean="0"/>
              <a:t> karakter görme sorunu</a:t>
            </a:r>
            <a:endParaRPr lang="tr-TR" dirty="0"/>
          </a:p>
        </p:txBody>
      </p:sp>
      <p:sp>
        <p:nvSpPr>
          <p:cNvPr id="3" name="2 İçerik Yer Tutucusu"/>
          <p:cNvSpPr>
            <a:spLocks noGrp="1"/>
          </p:cNvSpPr>
          <p:nvPr>
            <p:ph sz="quarter" idx="1"/>
          </p:nvPr>
        </p:nvSpPr>
        <p:spPr/>
        <p:txBody>
          <a:bodyPr/>
          <a:lstStyle/>
          <a:p>
            <a:r>
              <a:rPr lang="tr-TR" dirty="0" err="1" smtClean="0"/>
              <a:t>scanf</a:t>
            </a:r>
            <a:r>
              <a:rPr lang="tr-TR" dirty="0" smtClean="0"/>
              <a:t>  komutunun kullanıcıdan “%c” ile karakter alırken </a:t>
            </a:r>
            <a:r>
              <a:rPr lang="tr-TR" dirty="0" err="1" smtClean="0"/>
              <a:t>enter’ı</a:t>
            </a:r>
            <a:r>
              <a:rPr lang="tr-TR" dirty="0" smtClean="0"/>
              <a:t> da karakter görmesi nedeniyle oluşan soruna dair bir kodlama yapalım.</a:t>
            </a:r>
          </a:p>
          <a:p>
            <a:r>
              <a:rPr lang="tr-TR" dirty="0" smtClean="0"/>
              <a:t>Kullanıcıdan sırayla 3 tane harf isteyip, her harf girişinizde de girmiş olduğunuz harf şudur şeklinde yazı yazdıran bir kod yazalım.</a:t>
            </a:r>
          </a:p>
          <a:p>
            <a:pPr lvl="1"/>
            <a:r>
              <a:rPr lang="tr-TR" dirty="0" smtClean="0"/>
              <a:t>İlk harfi giriniz:</a:t>
            </a:r>
          </a:p>
          <a:p>
            <a:pPr lvl="2"/>
            <a:r>
              <a:rPr lang="tr-TR" dirty="0" smtClean="0"/>
              <a:t>a</a:t>
            </a:r>
          </a:p>
          <a:p>
            <a:pPr lvl="1"/>
            <a:r>
              <a:rPr lang="tr-TR" dirty="0" smtClean="0"/>
              <a:t>Girmiş olduğunuz harf a harfidir.</a:t>
            </a:r>
          </a:p>
          <a:p>
            <a:pPr lvl="1"/>
            <a:r>
              <a:rPr lang="tr-TR" dirty="0" smtClean="0"/>
              <a:t>…</a:t>
            </a:r>
          </a:p>
          <a:p>
            <a:pPr lvl="2"/>
            <a:endParaRPr lang="tr-TR" dirty="0" smtClean="0"/>
          </a:p>
        </p:txBody>
      </p:sp>
      <p:pic>
        <p:nvPicPr>
          <p:cNvPr id="4" name="Picture 2" descr="C:\Program Files\Microsoft Office\MEDIA\CAGCAT10\j0195384.wmf"/>
          <p:cNvPicPr>
            <a:picLocks noChangeAspect="1" noChangeArrowheads="1"/>
          </p:cNvPicPr>
          <p:nvPr/>
        </p:nvPicPr>
        <p:blipFill>
          <a:blip r:embed="rId2"/>
          <a:srcRect/>
          <a:stretch>
            <a:fillRect/>
          </a:stretch>
        </p:blipFill>
        <p:spPr bwMode="auto">
          <a:xfrm>
            <a:off x="6457950" y="3736086"/>
            <a:ext cx="1795882" cy="1833372"/>
          </a:xfrm>
          <a:prstGeom prst="rect">
            <a:avLst/>
          </a:prstGeom>
          <a:noFill/>
        </p:spPr>
      </p:pic>
    </p:spTree>
  </p:cSld>
  <p:clrMapOvr>
    <a:masterClrMapping/>
  </p:clrMapOvr>
  <p:transition>
    <p:random/>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r>
              <a:rPr lang="tr-TR" dirty="0" smtClean="0"/>
              <a:t>Örnek</a:t>
            </a:r>
            <a:endParaRPr lang="tr-TR" dirty="0"/>
          </a:p>
        </p:txBody>
      </p:sp>
      <p:sp>
        <p:nvSpPr>
          <p:cNvPr id="4" name="3 İçerik Yer Tutucusu"/>
          <p:cNvSpPr>
            <a:spLocks noGrp="1"/>
          </p:cNvSpPr>
          <p:nvPr>
            <p:ph sz="quarter" idx="1"/>
          </p:nvPr>
        </p:nvSpPr>
        <p:spPr/>
        <p:txBody>
          <a:bodyPr>
            <a:normAutofit fontScale="92500" lnSpcReduction="10000"/>
          </a:bodyPr>
          <a:lstStyle/>
          <a:p>
            <a:pPr>
              <a:buNone/>
            </a:pPr>
            <a:r>
              <a:rPr lang="tr-TR" sz="2400" dirty="0" smtClean="0"/>
              <a:t>#</a:t>
            </a:r>
            <a:r>
              <a:rPr lang="tr-TR" sz="2400" dirty="0" err="1" smtClean="0"/>
              <a:t>include</a:t>
            </a:r>
            <a:r>
              <a:rPr lang="tr-TR" sz="2400" dirty="0" smtClean="0"/>
              <a:t> &lt;</a:t>
            </a:r>
            <a:r>
              <a:rPr lang="tr-TR" sz="2400" dirty="0" err="1" smtClean="0"/>
              <a:t>stdio</a:t>
            </a:r>
            <a:r>
              <a:rPr lang="tr-TR" sz="2400" dirty="0" smtClean="0"/>
              <a:t>.h&gt;</a:t>
            </a:r>
          </a:p>
          <a:p>
            <a:pPr>
              <a:buNone/>
            </a:pPr>
            <a:r>
              <a:rPr lang="tr-TR" sz="2400" dirty="0" err="1" smtClean="0"/>
              <a:t>int</a:t>
            </a:r>
            <a:r>
              <a:rPr lang="tr-TR" sz="2400" dirty="0" smtClean="0"/>
              <a:t> </a:t>
            </a:r>
            <a:r>
              <a:rPr lang="tr-TR" sz="2400" dirty="0" err="1" smtClean="0"/>
              <a:t>main</a:t>
            </a:r>
            <a:r>
              <a:rPr lang="tr-TR" sz="2400" dirty="0" smtClean="0"/>
              <a:t>()</a:t>
            </a:r>
          </a:p>
          <a:p>
            <a:pPr>
              <a:buNone/>
            </a:pPr>
            <a:r>
              <a:rPr lang="tr-TR" sz="2400" dirty="0" smtClean="0"/>
              <a:t>{</a:t>
            </a:r>
          </a:p>
          <a:p>
            <a:pPr>
              <a:buNone/>
            </a:pPr>
            <a:r>
              <a:rPr lang="tr-TR" sz="2400" dirty="0" smtClean="0"/>
              <a:t>	</a:t>
            </a:r>
            <a:r>
              <a:rPr lang="tr-TR" sz="2400" dirty="0" err="1" smtClean="0"/>
              <a:t>char</a:t>
            </a:r>
            <a:r>
              <a:rPr lang="tr-TR" sz="2400" dirty="0" smtClean="0"/>
              <a:t> h1='1',h2='2',h3='3';</a:t>
            </a:r>
          </a:p>
          <a:p>
            <a:pPr>
              <a:buNone/>
            </a:pPr>
            <a:r>
              <a:rPr lang="tr-TR" sz="2400" dirty="0" smtClean="0"/>
              <a:t>	</a:t>
            </a:r>
            <a:r>
              <a:rPr lang="tr-TR" sz="2400" dirty="0" err="1" smtClean="0"/>
              <a:t>printf</a:t>
            </a:r>
            <a:r>
              <a:rPr lang="tr-TR" sz="2400" dirty="0" smtClean="0"/>
              <a:t>("Harf:");</a:t>
            </a:r>
          </a:p>
          <a:p>
            <a:pPr>
              <a:buNone/>
            </a:pPr>
            <a:r>
              <a:rPr lang="tr-TR" sz="2400" dirty="0" smtClean="0"/>
              <a:t>	</a:t>
            </a:r>
            <a:r>
              <a:rPr lang="tr-TR" sz="2400" dirty="0" err="1" smtClean="0"/>
              <a:t>scanf</a:t>
            </a:r>
            <a:r>
              <a:rPr lang="tr-TR" sz="2400" dirty="0" smtClean="0"/>
              <a:t>("%c", &amp;h1);</a:t>
            </a:r>
          </a:p>
          <a:p>
            <a:pPr>
              <a:buNone/>
            </a:pPr>
            <a:r>
              <a:rPr lang="tr-TR" sz="2400" dirty="0" smtClean="0"/>
              <a:t>	</a:t>
            </a:r>
            <a:r>
              <a:rPr lang="tr-TR" sz="2400" dirty="0" err="1" smtClean="0"/>
              <a:t>scanf</a:t>
            </a:r>
            <a:r>
              <a:rPr lang="tr-TR" sz="2400" dirty="0" smtClean="0"/>
              <a:t>("%c", &amp;h2);</a:t>
            </a:r>
          </a:p>
          <a:p>
            <a:pPr>
              <a:buNone/>
            </a:pPr>
            <a:r>
              <a:rPr lang="tr-TR" sz="2400" dirty="0" smtClean="0"/>
              <a:t>	</a:t>
            </a:r>
            <a:r>
              <a:rPr lang="tr-TR" sz="2400" dirty="0" err="1" smtClean="0"/>
              <a:t>scanf</a:t>
            </a:r>
            <a:r>
              <a:rPr lang="tr-TR" sz="2400" dirty="0" smtClean="0"/>
              <a:t>("%c", &amp;h3);</a:t>
            </a:r>
          </a:p>
          <a:p>
            <a:pPr>
              <a:buNone/>
            </a:pPr>
            <a:r>
              <a:rPr lang="tr-TR" sz="2400" dirty="0" smtClean="0"/>
              <a:t>	</a:t>
            </a:r>
            <a:r>
              <a:rPr lang="tr-TR" sz="2400" dirty="0" err="1" smtClean="0"/>
              <a:t>printf</a:t>
            </a:r>
            <a:r>
              <a:rPr lang="tr-TR" sz="2400" dirty="0" smtClean="0"/>
              <a:t>("</a:t>
            </a:r>
            <a:r>
              <a:rPr lang="tr-TR" sz="2400" dirty="0" err="1" smtClean="0"/>
              <a:t>Giris</a:t>
            </a:r>
            <a:r>
              <a:rPr lang="tr-TR" sz="2400" dirty="0" smtClean="0"/>
              <a:t>:%c%c%c",h1,h2,h3);</a:t>
            </a:r>
          </a:p>
          <a:p>
            <a:pPr>
              <a:buNone/>
            </a:pPr>
            <a:r>
              <a:rPr lang="tr-TR" sz="2400" dirty="0" smtClean="0"/>
              <a:t>	</a:t>
            </a:r>
            <a:r>
              <a:rPr lang="tr-TR" sz="2400" dirty="0" err="1" smtClean="0"/>
              <a:t>printf</a:t>
            </a:r>
            <a:r>
              <a:rPr lang="tr-TR" sz="2400" dirty="0" smtClean="0"/>
              <a:t>("/n");</a:t>
            </a:r>
          </a:p>
          <a:p>
            <a:pPr>
              <a:buNone/>
            </a:pPr>
            <a:r>
              <a:rPr lang="tr-TR" sz="2400" dirty="0" smtClean="0"/>
              <a:t>	</a:t>
            </a:r>
            <a:r>
              <a:rPr lang="tr-TR" sz="2400" dirty="0" err="1" smtClean="0"/>
              <a:t>return</a:t>
            </a:r>
            <a:r>
              <a:rPr lang="tr-TR" sz="2400" dirty="0" smtClean="0"/>
              <a:t> 0;</a:t>
            </a:r>
          </a:p>
          <a:p>
            <a:pPr>
              <a:buNone/>
            </a:pPr>
            <a:r>
              <a:rPr lang="tr-TR" sz="2400" dirty="0" smtClean="0"/>
              <a:t>} </a:t>
            </a:r>
            <a:endParaRPr lang="tr-TR" dirty="0"/>
          </a:p>
        </p:txBody>
      </p:sp>
      <p:sp>
        <p:nvSpPr>
          <p:cNvPr id="5" name="4 Dikdörtgen"/>
          <p:cNvSpPr/>
          <p:nvPr/>
        </p:nvSpPr>
        <p:spPr>
          <a:xfrm>
            <a:off x="3704896" y="896034"/>
            <a:ext cx="4572000" cy="646331"/>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buNone/>
            </a:pPr>
            <a:r>
              <a:rPr lang="tr-TR" dirty="0" smtClean="0"/>
              <a:t>Kod çalıştıktan sonra kullanıcı BA yazmış ve </a:t>
            </a:r>
            <a:r>
              <a:rPr lang="tr-TR" dirty="0" err="1" smtClean="0"/>
              <a:t>enter’a</a:t>
            </a:r>
            <a:r>
              <a:rPr lang="tr-TR" dirty="0" smtClean="0"/>
              <a:t> basmıştır.</a:t>
            </a:r>
          </a:p>
        </p:txBody>
      </p:sp>
      <p:pic>
        <p:nvPicPr>
          <p:cNvPr id="1026" name="Picture 2"/>
          <p:cNvPicPr>
            <a:picLocks noChangeAspect="1" noChangeArrowheads="1"/>
          </p:cNvPicPr>
          <p:nvPr/>
        </p:nvPicPr>
        <p:blipFill>
          <a:blip r:embed="rId2"/>
          <a:srcRect/>
          <a:stretch>
            <a:fillRect/>
          </a:stretch>
        </p:blipFill>
        <p:spPr bwMode="auto">
          <a:xfrm>
            <a:off x="4660023" y="1760812"/>
            <a:ext cx="3742997" cy="1591989"/>
          </a:xfrm>
          <a:prstGeom prst="rect">
            <a:avLst/>
          </a:prstGeom>
          <a:noFill/>
          <a:ln w="9525">
            <a:noFill/>
            <a:miter lim="800000"/>
            <a:headEnd/>
            <a:tailEnd/>
          </a:ln>
          <a:effectLst/>
        </p:spPr>
      </p:pic>
      <p:sp>
        <p:nvSpPr>
          <p:cNvPr id="7" name="6 Metin kutusu"/>
          <p:cNvSpPr txBox="1"/>
          <p:nvPr/>
        </p:nvSpPr>
        <p:spPr>
          <a:xfrm>
            <a:off x="4824248" y="3573517"/>
            <a:ext cx="3862552" cy="2031325"/>
          </a:xfrm>
          <a:prstGeom prst="rect">
            <a:avLst/>
          </a:prstGeom>
          <a:noFill/>
        </p:spPr>
        <p:txBody>
          <a:bodyPr wrap="square" rtlCol="0">
            <a:spAutoFit/>
          </a:bodyPr>
          <a:lstStyle/>
          <a:p>
            <a:r>
              <a:rPr lang="tr-TR" dirty="0" smtClean="0"/>
              <a:t>En başta “Harf:” yazıldı ve </a:t>
            </a:r>
            <a:r>
              <a:rPr lang="tr-TR" dirty="0" err="1" smtClean="0"/>
              <a:t>scanf’e</a:t>
            </a:r>
            <a:r>
              <a:rPr lang="tr-TR" dirty="0" smtClean="0"/>
              <a:t> geldiği için kod durdu. B h1’e, A h2’e ve </a:t>
            </a:r>
            <a:r>
              <a:rPr lang="tr-TR" dirty="0" err="1" smtClean="0"/>
              <a:t>enter</a:t>
            </a:r>
            <a:r>
              <a:rPr lang="tr-TR" dirty="0" smtClean="0"/>
              <a:t> da h3’e kaydedildi. Sonraki </a:t>
            </a:r>
            <a:r>
              <a:rPr lang="tr-TR" dirty="0" err="1" smtClean="0"/>
              <a:t>printf</a:t>
            </a:r>
            <a:r>
              <a:rPr lang="tr-TR" dirty="0" smtClean="0"/>
              <a:t> ile bunlar yazdırıldı. (</a:t>
            </a:r>
            <a:r>
              <a:rPr lang="tr-TR" dirty="0" err="1" smtClean="0"/>
              <a:t>enter</a:t>
            </a:r>
            <a:r>
              <a:rPr lang="tr-TR" dirty="0" smtClean="0"/>
              <a:t> alt satıra inme şeklinde kendini ekranda gösterdi.) En son /n (\n ile karıştırmayın.) ekrana yazdırıldı.</a:t>
            </a:r>
            <a:endParaRPr lang="tr-TR"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heckerboard(across)">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Ayrı bir tampon temizleme yöntemi: </a:t>
            </a:r>
            <a:r>
              <a:rPr lang="tr-TR" dirty="0" err="1" smtClean="0"/>
              <a:t>fflush</a:t>
            </a:r>
            <a:endParaRPr lang="tr-TR" dirty="0"/>
          </a:p>
        </p:txBody>
      </p:sp>
      <p:sp>
        <p:nvSpPr>
          <p:cNvPr id="3" name="2 İçerik Yer Tutucusu"/>
          <p:cNvSpPr>
            <a:spLocks noGrp="1"/>
          </p:cNvSpPr>
          <p:nvPr>
            <p:ph sz="quarter" idx="1"/>
          </p:nvPr>
        </p:nvSpPr>
        <p:spPr/>
        <p:txBody>
          <a:bodyPr/>
          <a:lstStyle/>
          <a:p>
            <a:r>
              <a:rPr lang="tr-TR" dirty="0" err="1" smtClean="0"/>
              <a:t>scanf</a:t>
            </a:r>
            <a:r>
              <a:rPr lang="tr-TR" dirty="0" smtClean="0"/>
              <a:t> kullanıcıdan veri almak yerine, bir önceki </a:t>
            </a:r>
            <a:r>
              <a:rPr lang="tr-TR" dirty="0" err="1" smtClean="0"/>
              <a:t>scanf’ten</a:t>
            </a:r>
            <a:r>
              <a:rPr lang="tr-TR" dirty="0" smtClean="0"/>
              <a:t> arta kalanları almaya kalkıyorsa</a:t>
            </a:r>
          </a:p>
          <a:p>
            <a:pPr lvl="1">
              <a:buNone/>
            </a:pPr>
            <a:r>
              <a:rPr lang="tr-TR" dirty="0" err="1" smtClean="0"/>
              <a:t>fflush</a:t>
            </a:r>
            <a:r>
              <a:rPr lang="tr-TR" dirty="0" smtClean="0"/>
              <a:t>(</a:t>
            </a:r>
            <a:r>
              <a:rPr lang="tr-TR" dirty="0" err="1" smtClean="0"/>
              <a:t>stdin</a:t>
            </a:r>
            <a:r>
              <a:rPr lang="tr-TR" dirty="0" smtClean="0"/>
              <a:t>); </a:t>
            </a:r>
            <a:r>
              <a:rPr lang="tr-TR" sz="2600" dirty="0" smtClean="0">
                <a:solidFill>
                  <a:schemeClr val="tx1"/>
                </a:solidFill>
              </a:rPr>
              <a:t>ile giriş tamponu boşaltılabilir</a:t>
            </a:r>
          </a:p>
        </p:txBody>
      </p:sp>
      <p:sp>
        <p:nvSpPr>
          <p:cNvPr id="8" name="7 Dikdörtgen"/>
          <p:cNvSpPr/>
          <p:nvPr/>
        </p:nvSpPr>
        <p:spPr>
          <a:xfrm>
            <a:off x="0" y="2500306"/>
            <a:ext cx="6500858" cy="2308324"/>
          </a:xfrm>
          <a:prstGeom prst="rect">
            <a:avLst/>
          </a:prstGeom>
        </p:spPr>
        <p:txBody>
          <a:bodyPr wrap="square">
            <a:spAutoFit/>
          </a:bodyPr>
          <a:lstStyle/>
          <a:p>
            <a:r>
              <a:rPr lang="tr-TR" dirty="0" smtClean="0"/>
              <a:t>	</a:t>
            </a:r>
            <a:r>
              <a:rPr lang="tr-TR" dirty="0" err="1" smtClean="0"/>
              <a:t>char</a:t>
            </a:r>
            <a:r>
              <a:rPr lang="tr-TR" dirty="0" smtClean="0"/>
              <a:t> harf1, harf2;</a:t>
            </a:r>
          </a:p>
          <a:p>
            <a:r>
              <a:rPr lang="tr-TR" dirty="0" smtClean="0"/>
              <a:t>	</a:t>
            </a:r>
            <a:r>
              <a:rPr lang="tr-TR" dirty="0" err="1" smtClean="0"/>
              <a:t>printf</a:t>
            </a:r>
            <a:r>
              <a:rPr lang="tr-TR" dirty="0" smtClean="0"/>
              <a:t>("1 </a:t>
            </a:r>
            <a:r>
              <a:rPr lang="tr-TR" dirty="0" err="1" smtClean="0"/>
              <a:t>nolu</a:t>
            </a:r>
            <a:r>
              <a:rPr lang="tr-TR" dirty="0" smtClean="0"/>
              <a:t> harfi giriniz:");</a:t>
            </a:r>
          </a:p>
          <a:p>
            <a:r>
              <a:rPr lang="tr-TR" dirty="0" smtClean="0"/>
              <a:t>	</a:t>
            </a:r>
            <a:r>
              <a:rPr lang="tr-TR" dirty="0" err="1" smtClean="0"/>
              <a:t>scanf</a:t>
            </a:r>
            <a:r>
              <a:rPr lang="tr-TR" dirty="0" smtClean="0"/>
              <a:t>("%c", &amp;harf1);</a:t>
            </a:r>
          </a:p>
          <a:p>
            <a:r>
              <a:rPr lang="tr-TR" dirty="0" smtClean="0"/>
              <a:t>	</a:t>
            </a:r>
            <a:r>
              <a:rPr lang="tr-TR" dirty="0" err="1" smtClean="0"/>
              <a:t>printf</a:t>
            </a:r>
            <a:r>
              <a:rPr lang="tr-TR" dirty="0" smtClean="0"/>
              <a:t>("Harf1e &lt;%c&gt; kaydedildi.", harf1);</a:t>
            </a:r>
          </a:p>
          <a:p>
            <a:r>
              <a:rPr lang="tr-TR" dirty="0" smtClean="0"/>
              <a:t>	</a:t>
            </a:r>
            <a:r>
              <a:rPr lang="tr-TR" dirty="0" err="1" smtClean="0"/>
              <a:t>fflush</a:t>
            </a:r>
            <a:r>
              <a:rPr lang="tr-TR" dirty="0" smtClean="0"/>
              <a:t>(</a:t>
            </a:r>
            <a:r>
              <a:rPr lang="tr-TR" dirty="0" err="1" smtClean="0"/>
              <a:t>stdin</a:t>
            </a:r>
            <a:r>
              <a:rPr lang="tr-TR" dirty="0" smtClean="0"/>
              <a:t>); //tampon </a:t>
            </a:r>
            <a:r>
              <a:rPr lang="tr-TR" dirty="0" err="1" smtClean="0"/>
              <a:t>bosaltildi</a:t>
            </a:r>
            <a:r>
              <a:rPr lang="tr-TR" dirty="0" smtClean="0"/>
              <a:t>.</a:t>
            </a:r>
          </a:p>
          <a:p>
            <a:r>
              <a:rPr lang="tr-TR" dirty="0" smtClean="0"/>
              <a:t>	</a:t>
            </a:r>
            <a:r>
              <a:rPr lang="tr-TR" dirty="0" err="1" smtClean="0"/>
              <a:t>printf</a:t>
            </a:r>
            <a:r>
              <a:rPr lang="tr-TR" dirty="0" smtClean="0"/>
              <a:t>(“\n2 </a:t>
            </a:r>
            <a:r>
              <a:rPr lang="tr-TR" dirty="0" err="1" smtClean="0"/>
              <a:t>nolu</a:t>
            </a:r>
            <a:r>
              <a:rPr lang="tr-TR" dirty="0" smtClean="0"/>
              <a:t> harfi giriniz:");</a:t>
            </a:r>
          </a:p>
          <a:p>
            <a:r>
              <a:rPr lang="tr-TR" dirty="0" smtClean="0"/>
              <a:t>	</a:t>
            </a:r>
            <a:r>
              <a:rPr lang="tr-TR" dirty="0" err="1" smtClean="0"/>
              <a:t>scanf</a:t>
            </a:r>
            <a:r>
              <a:rPr lang="tr-TR" dirty="0" smtClean="0"/>
              <a:t>("%c", &amp;harf2); // “ %c” yazmaya gerek </a:t>
            </a:r>
            <a:r>
              <a:rPr lang="tr-TR" dirty="0" err="1" smtClean="0"/>
              <a:t>kalmadi</a:t>
            </a:r>
            <a:r>
              <a:rPr lang="tr-TR" dirty="0" smtClean="0"/>
              <a:t>.</a:t>
            </a:r>
          </a:p>
          <a:p>
            <a:r>
              <a:rPr lang="tr-TR" dirty="0" smtClean="0"/>
              <a:t>	</a:t>
            </a:r>
            <a:r>
              <a:rPr lang="tr-TR" dirty="0" err="1" smtClean="0"/>
              <a:t>printf</a:t>
            </a:r>
            <a:r>
              <a:rPr lang="tr-TR" dirty="0" smtClean="0"/>
              <a:t>("Harf2e &lt;%c&gt; kaydedildi.", harf2);</a:t>
            </a:r>
            <a:endParaRPr lang="tr-TR" dirty="0"/>
          </a:p>
        </p:txBody>
      </p:sp>
      <p:pic>
        <p:nvPicPr>
          <p:cNvPr id="6" name="5 Resim" descr="how-flush-toilets-work.gif"/>
          <p:cNvPicPr>
            <a:picLocks noChangeAspect="1"/>
          </p:cNvPicPr>
          <p:nvPr/>
        </p:nvPicPr>
        <p:blipFill>
          <a:blip r:embed="rId2" cstate="print"/>
          <a:stretch>
            <a:fillRect/>
          </a:stretch>
        </p:blipFill>
        <p:spPr>
          <a:xfrm>
            <a:off x="7072330" y="1714488"/>
            <a:ext cx="1476372" cy="1476372"/>
          </a:xfrm>
          <a:prstGeom prst="rect">
            <a:avLst/>
          </a:prstGeom>
        </p:spPr>
      </p:pic>
      <p:sp>
        <p:nvSpPr>
          <p:cNvPr id="7" name="6 Metin kutusu"/>
          <p:cNvSpPr txBox="1"/>
          <p:nvPr/>
        </p:nvSpPr>
        <p:spPr>
          <a:xfrm>
            <a:off x="7000892" y="3071810"/>
            <a:ext cx="1589088" cy="584775"/>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pPr algn="ctr"/>
            <a:r>
              <a:rPr lang="tr-TR" sz="1600" i="1" dirty="0" err="1" smtClean="0"/>
              <a:t>flush</a:t>
            </a:r>
            <a:r>
              <a:rPr lang="tr-TR" sz="1600" i="1" dirty="0" smtClean="0"/>
              <a:t> </a:t>
            </a:r>
            <a:r>
              <a:rPr lang="tr-TR" sz="1600" i="1" dirty="0" err="1" smtClean="0"/>
              <a:t>İngilizce’de</a:t>
            </a:r>
            <a:r>
              <a:rPr lang="tr-TR" sz="1600" i="1" dirty="0" smtClean="0"/>
              <a:t> </a:t>
            </a:r>
            <a:br>
              <a:rPr lang="tr-TR" sz="1600" i="1" dirty="0" smtClean="0"/>
            </a:br>
            <a:r>
              <a:rPr lang="tr-TR" sz="1600" i="1" dirty="0" smtClean="0"/>
              <a:t>sifon demektir.</a:t>
            </a:r>
            <a:endParaRPr lang="tr-TR" sz="1600" i="1" dirty="0"/>
          </a:p>
        </p:txBody>
      </p:sp>
      <p:pic>
        <p:nvPicPr>
          <p:cNvPr id="1026" name="Picture 2"/>
          <p:cNvPicPr>
            <a:picLocks noChangeAspect="1" noChangeArrowheads="1"/>
          </p:cNvPicPr>
          <p:nvPr/>
        </p:nvPicPr>
        <p:blipFill>
          <a:blip r:embed="rId3"/>
          <a:srcRect/>
          <a:stretch>
            <a:fillRect/>
          </a:stretch>
        </p:blipFill>
        <p:spPr bwMode="auto">
          <a:xfrm>
            <a:off x="4786362" y="4572008"/>
            <a:ext cx="3428992" cy="114177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random/>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a:bodyPr>
          <a:lstStyle/>
          <a:p>
            <a:r>
              <a:rPr lang="tr-TR" dirty="0" err="1" smtClean="0"/>
              <a:t>scanf’in</a:t>
            </a:r>
            <a:r>
              <a:rPr lang="tr-TR" dirty="0" smtClean="0"/>
              <a:t> “</a:t>
            </a:r>
            <a:r>
              <a:rPr lang="tr-TR" dirty="0" err="1" smtClean="0"/>
              <a:t>enter”ı</a:t>
            </a:r>
            <a:r>
              <a:rPr lang="tr-TR" dirty="0" smtClean="0"/>
              <a:t> karakter görme sorunu</a:t>
            </a:r>
            <a:endParaRPr lang="en-US" sz="2400" b="1" dirty="0"/>
          </a:p>
        </p:txBody>
      </p:sp>
      <p:sp>
        <p:nvSpPr>
          <p:cNvPr id="5" name="Rectangle 3"/>
          <p:cNvSpPr txBox="1">
            <a:spLocks noChangeArrowheads="1"/>
          </p:cNvSpPr>
          <p:nvPr/>
        </p:nvSpPr>
        <p:spPr>
          <a:xfrm>
            <a:off x="174625" y="1219200"/>
            <a:ext cx="8512175" cy="4856102"/>
          </a:xfrm>
          <a:prstGeom prst="rect">
            <a:avLst/>
          </a:prstGeom>
          <a:noFill/>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 </a:t>
            </a:r>
            <a:r>
              <a:rPr lang="en-US" dirty="0" smtClean="0"/>
              <a:t>Note that when you are working with characters</a:t>
            </a:r>
            <a:r>
              <a:rPr lang="en-US" smtClean="0"/>
              <a:t>, whitespace </a:t>
            </a:r>
            <a:r>
              <a:rPr lang="en-US" dirty="0" smtClean="0"/>
              <a:t>and enter are considered characters themselves! </a:t>
            </a:r>
            <a:endParaRPr lang="en-US" sz="3000" dirty="0" smtClean="0"/>
          </a:p>
          <a:p>
            <a:pPr marL="0" indent="0">
              <a:buNone/>
            </a:pPr>
            <a:endParaRPr lang="en-US" sz="3000" dirty="0" smtClean="0"/>
          </a:p>
        </p:txBody>
      </p:sp>
      <p:pic>
        <p:nvPicPr>
          <p:cNvPr id="3" name="Picture 2"/>
          <p:cNvPicPr>
            <a:picLocks noChangeAspect="1"/>
          </p:cNvPicPr>
          <p:nvPr/>
        </p:nvPicPr>
        <p:blipFill>
          <a:blip r:embed="rId2"/>
          <a:stretch>
            <a:fillRect/>
          </a:stretch>
        </p:blipFill>
        <p:spPr>
          <a:xfrm>
            <a:off x="4983078" y="3517900"/>
            <a:ext cx="1397000" cy="1841500"/>
          </a:xfrm>
          <a:prstGeom prst="rect">
            <a:avLst/>
          </a:prstGeom>
        </p:spPr>
      </p:pic>
      <p:cxnSp>
        <p:nvCxnSpPr>
          <p:cNvPr id="10" name="Straight Arrow Connector 9"/>
          <p:cNvCxnSpPr/>
          <p:nvPr/>
        </p:nvCxnSpPr>
        <p:spPr>
          <a:xfrm>
            <a:off x="3489158" y="4411579"/>
            <a:ext cx="105610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489158" y="3930316"/>
            <a:ext cx="1042737" cy="369332"/>
          </a:xfrm>
          <a:prstGeom prst="rect">
            <a:avLst/>
          </a:prstGeom>
          <a:noFill/>
        </p:spPr>
        <p:txBody>
          <a:bodyPr wrap="square" rtlCol="0">
            <a:spAutoFit/>
          </a:bodyPr>
          <a:lstStyle/>
          <a:p>
            <a:r>
              <a:rPr lang="en-US" dirty="0" smtClean="0"/>
              <a:t>output</a:t>
            </a:r>
            <a:endParaRPr lang="en-US" dirty="0"/>
          </a:p>
        </p:txBody>
      </p:sp>
      <p:pic>
        <p:nvPicPr>
          <p:cNvPr id="6" name="Picture 5"/>
          <p:cNvPicPr>
            <a:picLocks noChangeAspect="1"/>
          </p:cNvPicPr>
          <p:nvPr/>
        </p:nvPicPr>
        <p:blipFill>
          <a:blip r:embed="rId3"/>
          <a:stretch>
            <a:fillRect/>
          </a:stretch>
        </p:blipFill>
        <p:spPr>
          <a:xfrm>
            <a:off x="667085" y="3103479"/>
            <a:ext cx="2489200" cy="2616200"/>
          </a:xfrm>
          <a:prstGeom prst="rect">
            <a:avLst/>
          </a:prstGeom>
        </p:spPr>
      </p:pic>
    </p:spTree>
    <p:extLst>
      <p:ext uri="{BB962C8B-B14F-4D97-AF65-F5344CB8AC3E}">
        <p14:creationId xmlns:p14="http://schemas.microsoft.com/office/powerpoint/2010/main" xmlns="" val="3091514529"/>
      </p:ext>
    </p:extLst>
  </p:cSld>
  <p:clrMapOvr>
    <a:masterClrMapping/>
  </p:clrMapOvr>
  <p:transition>
    <p:random/>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tr-TR" dirty="0" smtClean="0"/>
              <a:t>“-boşluk-%c” kullanarak sorunu çözmek</a:t>
            </a:r>
            <a:endParaRPr lang="en-US" sz="2400" b="1" dirty="0"/>
          </a:p>
        </p:txBody>
      </p:sp>
      <p:sp>
        <p:nvSpPr>
          <p:cNvPr id="5" name="Rectangle 3"/>
          <p:cNvSpPr txBox="1">
            <a:spLocks noChangeArrowheads="1"/>
          </p:cNvSpPr>
          <p:nvPr/>
        </p:nvSpPr>
        <p:spPr>
          <a:xfrm>
            <a:off x="174625" y="1219200"/>
            <a:ext cx="8512175" cy="4856102"/>
          </a:xfrm>
          <a:prstGeom prst="rect">
            <a:avLst/>
          </a:prstGeom>
          <a:noFill/>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 </a:t>
            </a:r>
            <a:r>
              <a:rPr lang="en-US" dirty="0" smtClean="0"/>
              <a:t>How to fix the output? </a:t>
            </a:r>
            <a:r>
              <a:rPr lang="tr-TR" dirty="0" smtClean="0"/>
              <a:t>;</a:t>
            </a:r>
            <a:br>
              <a:rPr lang="tr-TR" dirty="0" smtClean="0"/>
            </a:br>
            <a:r>
              <a:rPr lang="en-US" i="1" dirty="0" smtClean="0"/>
              <a:t>Use a whitespace before %c. </a:t>
            </a:r>
            <a:endParaRPr lang="en-US" sz="3000" i="1" dirty="0" smtClean="0"/>
          </a:p>
          <a:p>
            <a:pPr marL="0" indent="0">
              <a:buNone/>
            </a:pPr>
            <a:endParaRPr lang="en-US" sz="3000" dirty="0" smtClean="0"/>
          </a:p>
        </p:txBody>
      </p:sp>
      <p:cxnSp>
        <p:nvCxnSpPr>
          <p:cNvPr id="10" name="Straight Arrow Connector 9"/>
          <p:cNvCxnSpPr/>
          <p:nvPr/>
        </p:nvCxnSpPr>
        <p:spPr>
          <a:xfrm>
            <a:off x="4003842" y="3647251"/>
            <a:ext cx="105610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003842" y="3277919"/>
            <a:ext cx="1042737" cy="369332"/>
          </a:xfrm>
          <a:prstGeom prst="rect">
            <a:avLst/>
          </a:prstGeom>
          <a:noFill/>
        </p:spPr>
        <p:txBody>
          <a:bodyPr wrap="square" rtlCol="0">
            <a:spAutoFit/>
          </a:bodyPr>
          <a:lstStyle/>
          <a:p>
            <a:r>
              <a:rPr lang="en-US" dirty="0" smtClean="0"/>
              <a:t>output</a:t>
            </a:r>
            <a:endParaRPr lang="en-US" dirty="0"/>
          </a:p>
        </p:txBody>
      </p:sp>
      <p:pic>
        <p:nvPicPr>
          <p:cNvPr id="2" name="Picture 1"/>
          <p:cNvPicPr>
            <a:picLocks noChangeAspect="1"/>
          </p:cNvPicPr>
          <p:nvPr/>
        </p:nvPicPr>
        <p:blipFill>
          <a:blip r:embed="rId2"/>
          <a:stretch>
            <a:fillRect/>
          </a:stretch>
        </p:blipFill>
        <p:spPr>
          <a:xfrm>
            <a:off x="1025358" y="2358201"/>
            <a:ext cx="2463800" cy="2578100"/>
          </a:xfrm>
          <a:prstGeom prst="rect">
            <a:avLst/>
          </a:prstGeom>
        </p:spPr>
      </p:pic>
      <p:pic>
        <p:nvPicPr>
          <p:cNvPr id="7" name="Picture 6"/>
          <p:cNvPicPr>
            <a:picLocks noChangeAspect="1"/>
          </p:cNvPicPr>
          <p:nvPr/>
        </p:nvPicPr>
        <p:blipFill>
          <a:blip r:embed="rId3"/>
          <a:stretch>
            <a:fillRect/>
          </a:stretch>
        </p:blipFill>
        <p:spPr>
          <a:xfrm>
            <a:off x="5410200" y="2707451"/>
            <a:ext cx="1193800" cy="1879600"/>
          </a:xfrm>
          <a:prstGeom prst="rect">
            <a:avLst/>
          </a:prstGeom>
        </p:spPr>
      </p:pic>
      <p:sp>
        <p:nvSpPr>
          <p:cNvPr id="8" name="TextBox 7"/>
          <p:cNvSpPr txBox="1"/>
          <p:nvPr/>
        </p:nvSpPr>
        <p:spPr>
          <a:xfrm>
            <a:off x="1025358" y="5336638"/>
            <a:ext cx="7463549" cy="830997"/>
          </a:xfrm>
          <a:prstGeom prst="rect">
            <a:avLst/>
          </a:prstGeom>
          <a:noFill/>
        </p:spPr>
        <p:txBody>
          <a:bodyPr wrap="square" rtlCol="0">
            <a:spAutoFit/>
          </a:bodyPr>
          <a:lstStyle/>
          <a:p>
            <a:r>
              <a:rPr lang="en-US" i="1" dirty="0"/>
              <a:t>in </a:t>
            </a:r>
            <a:r>
              <a:rPr lang="en-US" i="1" dirty="0" err="1"/>
              <a:t>scanf</a:t>
            </a:r>
            <a:r>
              <a:rPr lang="en-US" i="1" dirty="0"/>
              <a:t> a white space before %c tells the compiler to </a:t>
            </a:r>
            <a:r>
              <a:rPr lang="en-US" sz="2400" b="1" i="1" dirty="0">
                <a:solidFill>
                  <a:srgbClr val="FF0000"/>
                </a:solidFill>
              </a:rPr>
              <a:t>eat all whitespaces </a:t>
            </a:r>
            <a:r>
              <a:rPr lang="en-US" i="1" dirty="0"/>
              <a:t>and special characters, such as enter</a:t>
            </a:r>
          </a:p>
        </p:txBody>
      </p:sp>
    </p:spTree>
    <p:extLst>
      <p:ext uri="{BB962C8B-B14F-4D97-AF65-F5344CB8AC3E}">
        <p14:creationId xmlns:p14="http://schemas.microsoft.com/office/powerpoint/2010/main" xmlns="" val="3737529114"/>
      </p:ext>
    </p:extLst>
  </p:cSld>
  <p:clrMapOvr>
    <a:masterClrMapping/>
  </p:clrMapOvr>
  <p:transition>
    <p:random/>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ormAutofit/>
          </a:bodyPr>
          <a:lstStyle/>
          <a:p>
            <a:r>
              <a:rPr lang="tr-TR" dirty="0" smtClean="0"/>
              <a:t>“%d” kullanırken boşluk gerekmez çünkü…</a:t>
            </a:r>
            <a:endParaRPr lang="en-US" sz="2400" b="1" dirty="0"/>
          </a:p>
        </p:txBody>
      </p:sp>
      <p:sp>
        <p:nvSpPr>
          <p:cNvPr id="5" name="Rectangle 3"/>
          <p:cNvSpPr txBox="1">
            <a:spLocks noChangeArrowheads="1"/>
          </p:cNvSpPr>
          <p:nvPr/>
        </p:nvSpPr>
        <p:spPr>
          <a:xfrm>
            <a:off x="174625" y="1219200"/>
            <a:ext cx="8512175" cy="4856102"/>
          </a:xfrm>
          <a:prstGeom prst="rect">
            <a:avLst/>
          </a:prstGeom>
          <a:noFill/>
          <a:ln/>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Do we need such a whitespace when we use %d?</a:t>
            </a:r>
            <a:r>
              <a:rPr lang="tr-TR" sz="2800" dirty="0" smtClean="0"/>
              <a:t> </a:t>
            </a:r>
            <a:r>
              <a:rPr lang="tr-TR" sz="2800" i="1" dirty="0" smtClean="0"/>
              <a:t>No</a:t>
            </a:r>
            <a:endParaRPr lang="en-US" sz="2800" i="1" dirty="0" smtClean="0"/>
          </a:p>
          <a:p>
            <a:pPr marL="0" indent="0">
              <a:buNone/>
            </a:pPr>
            <a:endParaRPr lang="en-US" sz="3000" dirty="0" smtClean="0"/>
          </a:p>
        </p:txBody>
      </p:sp>
      <p:cxnSp>
        <p:nvCxnSpPr>
          <p:cNvPr id="10" name="Straight Arrow Connector 9"/>
          <p:cNvCxnSpPr/>
          <p:nvPr/>
        </p:nvCxnSpPr>
        <p:spPr>
          <a:xfrm>
            <a:off x="4222986" y="3770613"/>
            <a:ext cx="105610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222986" y="3124918"/>
            <a:ext cx="1042737" cy="369332"/>
          </a:xfrm>
          <a:prstGeom prst="rect">
            <a:avLst/>
          </a:prstGeom>
          <a:noFill/>
        </p:spPr>
        <p:txBody>
          <a:bodyPr wrap="square" rtlCol="0">
            <a:spAutoFit/>
          </a:bodyPr>
          <a:lstStyle/>
          <a:p>
            <a:r>
              <a:rPr lang="en-US" dirty="0" smtClean="0"/>
              <a:t>output</a:t>
            </a:r>
            <a:endParaRPr lang="en-US" dirty="0"/>
          </a:p>
        </p:txBody>
      </p:sp>
      <p:sp>
        <p:nvSpPr>
          <p:cNvPr id="8" name="TextBox 7"/>
          <p:cNvSpPr txBox="1"/>
          <p:nvPr/>
        </p:nvSpPr>
        <p:spPr>
          <a:xfrm>
            <a:off x="493290" y="5169450"/>
            <a:ext cx="8194007" cy="923330"/>
          </a:xfrm>
          <a:prstGeom prst="rect">
            <a:avLst/>
          </a:prstGeom>
          <a:solidFill>
            <a:srgbClr val="FFFF00"/>
          </a:solidFill>
        </p:spPr>
        <p:txBody>
          <a:bodyPr wrap="square" rtlCol="0">
            <a:spAutoFit/>
          </a:bodyPr>
          <a:lstStyle/>
          <a:p>
            <a:r>
              <a:rPr lang="tr-TR" i="1" dirty="0" smtClean="0"/>
              <a:t>%d in </a:t>
            </a:r>
            <a:r>
              <a:rPr lang="en-US" i="1" dirty="0" err="1" smtClean="0"/>
              <a:t>scanf</a:t>
            </a:r>
            <a:r>
              <a:rPr lang="en-US" i="1" dirty="0" smtClean="0"/>
              <a:t> eats all the special characters by itself because </a:t>
            </a:r>
            <a:r>
              <a:rPr lang="en-US" i="1" dirty="0" err="1" smtClean="0"/>
              <a:t>scanf</a:t>
            </a:r>
            <a:r>
              <a:rPr lang="en-US" i="1" dirty="0" smtClean="0"/>
              <a:t> expects numbers, not characters. But when you use %c </a:t>
            </a:r>
            <a:r>
              <a:rPr lang="tr-TR" i="1" dirty="0" smtClean="0"/>
              <a:t>in  </a:t>
            </a:r>
            <a:r>
              <a:rPr lang="en-US" i="1" dirty="0" err="1" smtClean="0"/>
              <a:t>scanf</a:t>
            </a:r>
            <a:r>
              <a:rPr lang="en-US" i="1" dirty="0" smtClean="0"/>
              <a:t> </a:t>
            </a:r>
            <a:r>
              <a:rPr lang="tr-TR" i="1" dirty="0" smtClean="0"/>
              <a:t>, </a:t>
            </a:r>
            <a:r>
              <a:rPr lang="tr-TR" i="1" dirty="0" err="1" smtClean="0"/>
              <a:t>scanf</a:t>
            </a:r>
            <a:r>
              <a:rPr lang="tr-TR" i="1" dirty="0" smtClean="0"/>
              <a:t> </a:t>
            </a:r>
            <a:r>
              <a:rPr lang="en-US" i="1" dirty="0" smtClean="0"/>
              <a:t>expects characters and enter</a:t>
            </a:r>
            <a:r>
              <a:rPr lang="tr-TR" i="1" dirty="0" smtClean="0"/>
              <a:t>/</a:t>
            </a:r>
            <a:r>
              <a:rPr lang="en-US" i="1" dirty="0" smtClean="0"/>
              <a:t>whitespace are characters themselves!</a:t>
            </a:r>
            <a:endParaRPr lang="en-US" i="1" dirty="0"/>
          </a:p>
        </p:txBody>
      </p:sp>
      <p:pic>
        <p:nvPicPr>
          <p:cNvPr id="3" name="Picture 2"/>
          <p:cNvPicPr>
            <a:picLocks noChangeAspect="1"/>
          </p:cNvPicPr>
          <p:nvPr/>
        </p:nvPicPr>
        <p:blipFill>
          <a:blip r:embed="rId2"/>
          <a:stretch>
            <a:fillRect/>
          </a:stretch>
        </p:blipFill>
        <p:spPr>
          <a:xfrm>
            <a:off x="1308003" y="2260649"/>
            <a:ext cx="2514600" cy="2730500"/>
          </a:xfrm>
          <a:prstGeom prst="rect">
            <a:avLst/>
          </a:prstGeom>
        </p:spPr>
      </p:pic>
      <p:pic>
        <p:nvPicPr>
          <p:cNvPr id="6" name="Picture 5"/>
          <p:cNvPicPr>
            <a:picLocks noChangeAspect="1"/>
          </p:cNvPicPr>
          <p:nvPr/>
        </p:nvPicPr>
        <p:blipFill>
          <a:blip r:embed="rId3"/>
          <a:stretch>
            <a:fillRect/>
          </a:stretch>
        </p:blipFill>
        <p:spPr>
          <a:xfrm>
            <a:off x="6130660" y="2849863"/>
            <a:ext cx="1155700" cy="1841500"/>
          </a:xfrm>
          <a:prstGeom prst="rect">
            <a:avLst/>
          </a:prstGeom>
        </p:spPr>
      </p:pic>
    </p:spTree>
    <p:extLst>
      <p:ext uri="{BB962C8B-B14F-4D97-AF65-F5344CB8AC3E}">
        <p14:creationId xmlns:p14="http://schemas.microsoft.com/office/powerpoint/2010/main" xmlns="" val="4215907591"/>
      </p:ext>
    </p:extLst>
  </p:cSld>
  <p:clrMapOvr>
    <a:masterClrMapping/>
  </p:clrMapOvr>
  <p:transition>
    <p:random/>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tren.jpg"/>
          <p:cNvPicPr>
            <a:picLocks noChangeAspect="1"/>
          </p:cNvPicPr>
          <p:nvPr/>
        </p:nvPicPr>
        <p:blipFill>
          <a:blip r:embed="rId2">
            <a:clrChange>
              <a:clrFrom>
                <a:srgbClr val="FFFFFF"/>
              </a:clrFrom>
              <a:clrTo>
                <a:srgbClr val="FFFFFF">
                  <a:alpha val="0"/>
                </a:srgbClr>
              </a:clrTo>
            </a:clrChange>
          </a:blip>
          <a:stretch>
            <a:fillRect/>
          </a:stretch>
        </p:blipFill>
        <p:spPr>
          <a:xfrm>
            <a:off x="622300" y="1143000"/>
            <a:ext cx="4037293" cy="2008799"/>
          </a:xfrm>
          <a:prstGeom prst="rect">
            <a:avLst/>
          </a:prstGeom>
        </p:spPr>
      </p:pic>
      <p:sp>
        <p:nvSpPr>
          <p:cNvPr id="2" name="1 Başlık"/>
          <p:cNvSpPr>
            <a:spLocks noGrp="1"/>
          </p:cNvSpPr>
          <p:nvPr>
            <p:ph type="title"/>
          </p:nvPr>
        </p:nvSpPr>
        <p:spPr/>
        <p:txBody>
          <a:bodyPr>
            <a:normAutofit fontScale="90000"/>
          </a:bodyPr>
          <a:lstStyle/>
          <a:p>
            <a:r>
              <a:rPr lang="tr-TR" dirty="0" smtClean="0"/>
              <a:t>Bil141 treni ilerliyor… </a:t>
            </a:r>
            <a:br>
              <a:rPr lang="tr-TR" dirty="0" smtClean="0"/>
            </a:br>
            <a:r>
              <a:rPr lang="tr-TR" dirty="0" smtClean="0"/>
              <a:t>AA almayı </a:t>
            </a:r>
            <a:r>
              <a:rPr lang="tr-TR" b="1" dirty="0" smtClean="0"/>
              <a:t>seçen</a:t>
            </a:r>
            <a:r>
              <a:rPr lang="tr-TR" dirty="0" smtClean="0"/>
              <a:t> öğrenciler trenin </a:t>
            </a:r>
            <a:r>
              <a:rPr lang="tr-TR" b="1" dirty="0" smtClean="0"/>
              <a:t>içinde</a:t>
            </a:r>
            <a:r>
              <a:rPr lang="tr-TR" dirty="0" smtClean="0"/>
              <a:t> kalsınlar</a:t>
            </a:r>
            <a:endParaRPr lang="tr-TR" dirty="0"/>
          </a:p>
        </p:txBody>
      </p:sp>
      <p:pic>
        <p:nvPicPr>
          <p:cNvPr id="4" name="3 İçerik Yer Tutucusu" descr="Ekran_Alıntısı3.JPG"/>
          <p:cNvPicPr>
            <a:picLocks noGrp="1" noChangeAspect="1"/>
          </p:cNvPicPr>
          <p:nvPr>
            <p:ph sz="quarter" idx="1"/>
          </p:nvPr>
        </p:nvPicPr>
        <p:blipFill>
          <a:blip r:embed="rId3"/>
          <a:stretch>
            <a:fillRect/>
          </a:stretch>
        </p:blipFill>
        <p:spPr>
          <a:xfrm>
            <a:off x="3956074" y="1684626"/>
            <a:ext cx="4730726" cy="379953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Ders türleri</a:t>
            </a:r>
            <a:endParaRPr lang="tr-TR" dirty="0"/>
          </a:p>
        </p:txBody>
      </p:sp>
      <p:sp>
        <p:nvSpPr>
          <p:cNvPr id="3" name="2 İçerik Yer Tutucusu"/>
          <p:cNvSpPr>
            <a:spLocks noGrp="1"/>
          </p:cNvSpPr>
          <p:nvPr>
            <p:ph sz="quarter" idx="1"/>
          </p:nvPr>
        </p:nvSpPr>
        <p:spPr/>
        <p:txBody>
          <a:bodyPr>
            <a:normAutofit lnSpcReduction="10000"/>
          </a:bodyPr>
          <a:lstStyle/>
          <a:p>
            <a:pPr lvl="1"/>
            <a:r>
              <a:rPr lang="tr-TR" sz="2400" dirty="0" smtClean="0">
                <a:solidFill>
                  <a:schemeClr val="tx1"/>
                </a:solidFill>
              </a:rPr>
              <a:t>İki tür ders vardır: Kuramsal ve uygulamalı dersler. Dönem içinde hangi saatlerde hangi tür ders yapılacağına Piazza’da duyurulu </a:t>
            </a:r>
            <a:r>
              <a:rPr lang="tr-TR" sz="2400" b="1" dirty="0" smtClean="0">
                <a:solidFill>
                  <a:schemeClr val="tx1"/>
                </a:solidFill>
              </a:rPr>
              <a:t>Zaman Çizelgesi’nden </a:t>
            </a:r>
            <a:r>
              <a:rPr lang="tr-TR" sz="2400" dirty="0" smtClean="0">
                <a:solidFill>
                  <a:schemeClr val="tx1"/>
                </a:solidFill>
              </a:rPr>
              <a:t>öğrenebilirsiniz.</a:t>
            </a:r>
          </a:p>
          <a:p>
            <a:pPr lvl="2"/>
            <a:r>
              <a:rPr lang="tr-TR" sz="2000" dirty="0" smtClean="0">
                <a:solidFill>
                  <a:schemeClr val="tx1"/>
                </a:solidFill>
              </a:rPr>
              <a:t>Kuramsal dersler </a:t>
            </a:r>
            <a:r>
              <a:rPr lang="tr-TR" sz="2000" dirty="0">
                <a:solidFill>
                  <a:schemeClr val="tx1"/>
                </a:solidFill>
              </a:rPr>
              <a:t>sunular üzerinden anlatılır. </a:t>
            </a:r>
            <a:r>
              <a:rPr lang="tr-TR" sz="2000" dirty="0" smtClean="0">
                <a:solidFill>
                  <a:schemeClr val="tx1"/>
                </a:solidFill>
              </a:rPr>
              <a:t>Sunulara Piazza’dan erişilebilir. Bazı kuramsal derslere bilgisayar (ya da akıllı telefon) getirmenizi istiyoruz (bkz. Zaman Çizelgesi)</a:t>
            </a:r>
          </a:p>
          <a:p>
            <a:pPr lvl="2"/>
            <a:r>
              <a:rPr lang="tr-TR" sz="2000" dirty="0" smtClean="0">
                <a:solidFill>
                  <a:schemeClr val="tx1"/>
                </a:solidFill>
              </a:rPr>
              <a:t>Uygulamalı derslerde bilgisayar getirmenize </a:t>
            </a:r>
            <a:r>
              <a:rPr lang="tr-TR" sz="2000" b="1" dirty="0" smtClean="0">
                <a:solidFill>
                  <a:schemeClr val="tx1"/>
                </a:solidFill>
              </a:rPr>
              <a:t>gerek olacaktır</a:t>
            </a:r>
            <a:r>
              <a:rPr lang="tr-TR" sz="2000" dirty="0" smtClean="0">
                <a:solidFill>
                  <a:schemeClr val="tx1"/>
                </a:solidFill>
              </a:rPr>
              <a:t>, ama getirme imkanınız yoksa başka bir öğrenciyle ortak çalışabilirsiniz (ancak bu verimli bir öğrenme şekli olmayabilir).</a:t>
            </a:r>
          </a:p>
          <a:p>
            <a:pPr lvl="1"/>
            <a:r>
              <a:rPr lang="tr-TR" sz="2400" dirty="0" smtClean="0">
                <a:solidFill>
                  <a:schemeClr val="tx1"/>
                </a:solidFill>
              </a:rPr>
              <a:t>Ara sınav II için bir kereliğine </a:t>
            </a:r>
            <a:r>
              <a:rPr lang="tr-TR" sz="2400" b="1" dirty="0" smtClean="0">
                <a:solidFill>
                  <a:schemeClr val="tx1"/>
                </a:solidFill>
              </a:rPr>
              <a:t>zorunlu olarak </a:t>
            </a:r>
            <a:r>
              <a:rPr lang="tr-TR" sz="2400" dirty="0" smtClean="0">
                <a:solidFill>
                  <a:schemeClr val="tx1"/>
                </a:solidFill>
              </a:rPr>
              <a:t>bilgisayar getirmeniz gerekecektir.</a:t>
            </a:r>
          </a:p>
          <a:p>
            <a:pPr lvl="1"/>
            <a:r>
              <a:rPr lang="tr-TR" sz="2400" dirty="0" smtClean="0">
                <a:solidFill>
                  <a:schemeClr val="tx1"/>
                </a:solidFill>
              </a:rPr>
              <a:t>Kullanacağımız C derleyicisi, düşük özellikte bir bilgisayarda da rahatça çalışabilmektedir.</a:t>
            </a:r>
          </a:p>
          <a:p>
            <a:pPr lvl="3"/>
            <a:endParaRPr lang="tr-TR" dirty="0"/>
          </a:p>
          <a:p>
            <a:pPr lvl="1"/>
            <a:endParaRPr lang="tr-TR" b="1" dirty="0" smtClean="0"/>
          </a:p>
          <a:p>
            <a:pPr lvl="2"/>
            <a:endParaRPr lang="tr-TR" dirty="0" smtClean="0"/>
          </a:p>
        </p:txBody>
      </p:sp>
    </p:spTree>
    <p:extLst>
      <p:ext uri="{BB962C8B-B14F-4D97-AF65-F5344CB8AC3E}">
        <p14:creationId xmlns:p14="http://schemas.microsoft.com/office/powerpoint/2010/main" xmlns="" val="283261426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GoImage.gif"/>
          <p:cNvPicPr>
            <a:picLocks noChangeAspect="1"/>
          </p:cNvPicPr>
          <p:nvPr/>
        </p:nvPicPr>
        <p:blipFill>
          <a:blip r:embed="rId2"/>
          <a:stretch>
            <a:fillRect/>
          </a:stretch>
        </p:blipFill>
        <p:spPr>
          <a:xfrm>
            <a:off x="4381500" y="2214554"/>
            <a:ext cx="4762500" cy="4762500"/>
          </a:xfrm>
          <a:prstGeom prst="rect">
            <a:avLst/>
          </a:prstGeom>
        </p:spPr>
      </p:pic>
      <p:sp>
        <p:nvSpPr>
          <p:cNvPr id="2" name="1 Başlık"/>
          <p:cNvSpPr>
            <a:spLocks noGrp="1"/>
          </p:cNvSpPr>
          <p:nvPr>
            <p:ph type="title"/>
          </p:nvPr>
        </p:nvSpPr>
        <p:spPr/>
        <p:txBody>
          <a:bodyPr>
            <a:normAutofit fontScale="90000"/>
          </a:bodyPr>
          <a:lstStyle/>
          <a:p>
            <a:r>
              <a:rPr lang="tr-TR" dirty="0" smtClean="0"/>
              <a:t>Bilgisayarlarınızı açınız</a:t>
            </a:r>
            <a:br>
              <a:rPr lang="tr-TR" dirty="0" smtClean="0"/>
            </a:br>
            <a:r>
              <a:rPr lang="tr-TR" dirty="0" smtClean="0"/>
              <a:t>Birlikte kod yazma zamanı…</a:t>
            </a:r>
            <a:endParaRPr lang="tr-TR" dirty="0"/>
          </a:p>
        </p:txBody>
      </p:sp>
      <p:sp>
        <p:nvSpPr>
          <p:cNvPr id="3" name="2 İçerik Yer Tutucusu"/>
          <p:cNvSpPr>
            <a:spLocks noGrp="1"/>
          </p:cNvSpPr>
          <p:nvPr>
            <p:ph sz="quarter" idx="1"/>
          </p:nvPr>
        </p:nvSpPr>
        <p:spPr>
          <a:xfrm>
            <a:off x="457200" y="1219200"/>
            <a:ext cx="7829576" cy="3852874"/>
          </a:xfrm>
        </p:spPr>
        <p:txBody>
          <a:bodyPr>
            <a:normAutofit fontScale="77500" lnSpcReduction="20000"/>
          </a:bodyPr>
          <a:lstStyle/>
          <a:p>
            <a:pPr marL="514350" indent="-514350">
              <a:buFont typeface="+mj-lt"/>
              <a:buAutoNum type="arabicPeriod"/>
            </a:pPr>
            <a:r>
              <a:rPr lang="tr-TR" dirty="0" err="1" smtClean="0"/>
              <a:t>DevCpp</a:t>
            </a:r>
            <a:r>
              <a:rPr lang="tr-TR" dirty="0" smtClean="0"/>
              <a:t> kurulum kontrolü </a:t>
            </a:r>
            <a:r>
              <a:rPr lang="tr-TR" sz="2000" dirty="0" smtClean="0"/>
              <a:t>(Program </a:t>
            </a:r>
            <a:r>
              <a:rPr lang="tr-TR" sz="2000" dirty="0" err="1" smtClean="0"/>
              <a:t>Files'a</a:t>
            </a:r>
            <a:r>
              <a:rPr lang="tr-TR" sz="2000" dirty="0" smtClean="0"/>
              <a:t> kurulmamış olmalı)</a:t>
            </a:r>
          </a:p>
          <a:p>
            <a:pPr marL="514350" indent="-514350">
              <a:buFont typeface="+mj-lt"/>
              <a:buAutoNum type="arabicPeriod"/>
            </a:pPr>
            <a:r>
              <a:rPr lang="tr-TR" dirty="0" smtClean="0"/>
              <a:t>Yeni dosyayı doğru uzantı ile kaydetme</a:t>
            </a:r>
          </a:p>
          <a:p>
            <a:pPr marL="514350" indent="-514350">
              <a:buFont typeface="+mj-lt"/>
              <a:buAutoNum type="arabicPeriod"/>
            </a:pPr>
            <a:r>
              <a:rPr lang="tr-TR" dirty="0" smtClean="0"/>
              <a:t>"Merhaba Dünya" kodunu yazın ve çalıştırın(F11 tuşu). </a:t>
            </a:r>
            <a:r>
              <a:rPr lang="tr-TR" sz="1800" dirty="0" smtClean="0"/>
              <a:t>(</a:t>
            </a:r>
            <a:r>
              <a:rPr lang="tr-TR" sz="1800" dirty="0" err="1" smtClean="0"/>
              <a:t>antivirüs</a:t>
            </a:r>
            <a:r>
              <a:rPr lang="tr-TR" sz="1800" dirty="0" smtClean="0"/>
              <a:t> engeli olmamalı)</a:t>
            </a:r>
          </a:p>
          <a:p>
            <a:pPr marL="514350" indent="-514350">
              <a:buFont typeface="+mj-lt"/>
              <a:buAutoNum type="arabicPeriod"/>
            </a:pPr>
            <a:r>
              <a:rPr lang="tr-TR" dirty="0" err="1" smtClean="0"/>
              <a:t>Astyle</a:t>
            </a:r>
            <a:r>
              <a:rPr lang="tr-TR" dirty="0" smtClean="0"/>
              <a:t> -&gt; </a:t>
            </a:r>
            <a:r>
              <a:rPr lang="tr-TR" dirty="0" err="1" smtClean="0"/>
              <a:t>Allman</a:t>
            </a:r>
            <a:r>
              <a:rPr lang="tr-TR" dirty="0" smtClean="0"/>
              <a:t> ayarı ve uygulanması</a:t>
            </a:r>
          </a:p>
          <a:p>
            <a:pPr marL="514350" indent="-514350">
              <a:buFont typeface="+mj-lt"/>
              <a:buAutoNum type="arabicPeriod"/>
            </a:pPr>
            <a:r>
              <a:rPr lang="tr-TR" dirty="0" smtClean="0"/>
              <a:t>Kullanıcıdan sayı alan kod yazın (</a:t>
            </a:r>
            <a:r>
              <a:rPr lang="tr-TR" sz="1800" dirty="0" err="1" smtClean="0"/>
              <a:t>Permission</a:t>
            </a:r>
            <a:r>
              <a:rPr lang="tr-TR" sz="1800" dirty="0" smtClean="0"/>
              <a:t> </a:t>
            </a:r>
            <a:r>
              <a:rPr lang="tr-TR" sz="1800" dirty="0" err="1" smtClean="0"/>
              <a:t>Denied</a:t>
            </a:r>
            <a:r>
              <a:rPr lang="tr-TR" sz="1800" dirty="0" smtClean="0"/>
              <a:t> hatası)</a:t>
            </a:r>
          </a:p>
          <a:p>
            <a:pPr marL="514350" indent="-514350">
              <a:buFont typeface="+mj-lt"/>
              <a:buAutoNum type="arabicPeriod"/>
            </a:pPr>
            <a:r>
              <a:rPr lang="tr-TR" dirty="0" smtClean="0"/>
              <a:t>; unutun ve aşağıdaki hatayı yorumlayın.</a:t>
            </a:r>
          </a:p>
          <a:p>
            <a:pPr marL="514350" indent="-514350">
              <a:buFont typeface="+mj-lt"/>
              <a:buAutoNum type="arabicPeriod"/>
            </a:pPr>
            <a:r>
              <a:rPr lang="tr-TR" dirty="0" err="1" smtClean="0"/>
              <a:t>stdio</a:t>
            </a:r>
            <a:r>
              <a:rPr lang="tr-TR" dirty="0" smtClean="0"/>
              <a:t>.</a:t>
            </a:r>
            <a:r>
              <a:rPr lang="tr-TR" dirty="0" err="1" smtClean="0"/>
              <a:t>h'ı</a:t>
            </a:r>
            <a:r>
              <a:rPr lang="tr-TR" dirty="0" smtClean="0"/>
              <a:t> unutun ve aşağıdaki uyarıyı yorumlayın.</a:t>
            </a:r>
          </a:p>
          <a:p>
            <a:pPr marL="514350" indent="-514350">
              <a:buFont typeface="+mj-lt"/>
              <a:buAutoNum type="arabicPeriod"/>
            </a:pPr>
            <a:r>
              <a:rPr lang="tr-TR" dirty="0" smtClean="0"/>
              <a:t>&amp; 'ı unutun ve kodun yaptığı işi gözlemleyin.</a:t>
            </a:r>
          </a:p>
          <a:p>
            <a:pPr marL="514350" indent="-514350">
              <a:buFont typeface="+mj-lt"/>
              <a:buAutoNum type="arabicPeriod"/>
            </a:pPr>
            <a:r>
              <a:rPr lang="tr-TR" dirty="0" smtClean="0"/>
              <a:t>Detaylandırılmış uyarı ayarlarını açın ve &amp; </a:t>
            </a:r>
            <a:br>
              <a:rPr lang="tr-TR" dirty="0" smtClean="0"/>
            </a:br>
            <a:r>
              <a:rPr lang="tr-TR" dirty="0" smtClean="0"/>
              <a:t>durumunun uyarı olarak gelişini gözlemleyin.</a:t>
            </a:r>
          </a:p>
          <a:p>
            <a:pPr marL="514350" indent="-514350">
              <a:buFont typeface="+mj-lt"/>
              <a:buAutoNum type="arabicPeriod"/>
            </a:pPr>
            <a:r>
              <a:rPr lang="tr-TR" dirty="0" smtClean="0"/>
              <a:t>Uyarı -&gt; Hata yapın ve kod hiç çalışmasın.</a:t>
            </a:r>
          </a:p>
          <a:p>
            <a:pPr marL="514350" indent="-514350">
              <a:buFont typeface="+mj-lt"/>
              <a:buAutoNum type="arabicPeriod"/>
            </a:pPr>
            <a:endParaRPr lang="tr-TR" dirty="0" smtClean="0"/>
          </a:p>
        </p:txBody>
      </p:sp>
      <p:sp>
        <p:nvSpPr>
          <p:cNvPr id="5" name="4 Yuvarlatılmış Dikdörtgen"/>
          <p:cNvSpPr/>
          <p:nvPr/>
        </p:nvSpPr>
        <p:spPr>
          <a:xfrm>
            <a:off x="428596" y="5214950"/>
            <a:ext cx="3571900" cy="10715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Burada anlatılanlara dair bilgiler bu </a:t>
            </a:r>
            <a:r>
              <a:rPr lang="tr-TR" dirty="0" err="1" smtClean="0"/>
              <a:t>SUNU'nun</a:t>
            </a:r>
            <a:r>
              <a:rPr lang="tr-TR" dirty="0" smtClean="0"/>
              <a:t> sonunda  sizlerle paylaşılmıştır.</a:t>
            </a:r>
            <a:endParaRPr lang="tr-T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amond(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amond(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amond(in)">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amond(in)">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diamond(in)">
                                      <p:cBhvr>
                                        <p:cTn id="47" dur="2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diamond(in)">
                                      <p:cBhvr>
                                        <p:cTn id="52"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Anlayamadığınız yerleri bizlere sorunuz.</a:t>
            </a:r>
            <a:endParaRPr lang="tr-TR" dirty="0"/>
          </a:p>
        </p:txBody>
      </p:sp>
      <p:sp>
        <p:nvSpPr>
          <p:cNvPr id="3" name="2 İçerik Yer Tutucusu"/>
          <p:cNvSpPr>
            <a:spLocks noGrp="1"/>
          </p:cNvSpPr>
          <p:nvPr>
            <p:ph sz="quarter" idx="1"/>
          </p:nvPr>
        </p:nvSpPr>
        <p:spPr/>
        <p:txBody>
          <a:bodyPr>
            <a:normAutofit/>
          </a:bodyPr>
          <a:lstStyle/>
          <a:p>
            <a:pPr algn="ctr"/>
            <a:r>
              <a:rPr lang="tr-TR" sz="8000" dirty="0" smtClean="0"/>
              <a:t>5.ders sonu</a:t>
            </a:r>
            <a:endParaRPr lang="tr-TR" sz="8000" dirty="0"/>
          </a:p>
        </p:txBody>
      </p:sp>
    </p:spTree>
  </p:cSld>
  <p:clrMapOvr>
    <a:masterClrMapping/>
  </p:clrMapOvr>
  <p:transition>
    <p:random/>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GoImage.gif"/>
          <p:cNvPicPr>
            <a:picLocks noChangeAspect="1"/>
          </p:cNvPicPr>
          <p:nvPr/>
        </p:nvPicPr>
        <p:blipFill>
          <a:blip r:embed="rId2"/>
          <a:stretch>
            <a:fillRect/>
          </a:stretch>
        </p:blipFill>
        <p:spPr>
          <a:xfrm>
            <a:off x="4381500" y="2214554"/>
            <a:ext cx="4762500" cy="4762500"/>
          </a:xfrm>
          <a:prstGeom prst="rect">
            <a:avLst/>
          </a:prstGeom>
        </p:spPr>
      </p:pic>
      <p:sp>
        <p:nvSpPr>
          <p:cNvPr id="2" name="1 Başlık"/>
          <p:cNvSpPr>
            <a:spLocks noGrp="1"/>
          </p:cNvSpPr>
          <p:nvPr>
            <p:ph type="title"/>
          </p:nvPr>
        </p:nvSpPr>
        <p:spPr/>
        <p:txBody>
          <a:bodyPr>
            <a:normAutofit fontScale="90000"/>
          </a:bodyPr>
          <a:lstStyle/>
          <a:p>
            <a:r>
              <a:rPr lang="tr-TR" dirty="0" smtClean="0"/>
              <a:t>Bilgisayarlarınızı açınız</a:t>
            </a:r>
            <a:br>
              <a:rPr lang="tr-TR" dirty="0" smtClean="0"/>
            </a:br>
            <a:r>
              <a:rPr lang="tr-TR" dirty="0" smtClean="0"/>
              <a:t>Birlikte kod yazma zamanı…</a:t>
            </a:r>
            <a:endParaRPr lang="tr-TR" dirty="0"/>
          </a:p>
        </p:txBody>
      </p:sp>
      <p:sp>
        <p:nvSpPr>
          <p:cNvPr id="3" name="2 İçerik Yer Tutucusu"/>
          <p:cNvSpPr>
            <a:spLocks noGrp="1"/>
          </p:cNvSpPr>
          <p:nvPr>
            <p:ph sz="quarter" idx="1"/>
          </p:nvPr>
        </p:nvSpPr>
        <p:spPr>
          <a:xfrm>
            <a:off x="457200" y="1219200"/>
            <a:ext cx="7829576" cy="3852874"/>
          </a:xfrm>
        </p:spPr>
        <p:txBody>
          <a:bodyPr>
            <a:normAutofit fontScale="77500" lnSpcReduction="20000"/>
          </a:bodyPr>
          <a:lstStyle/>
          <a:p>
            <a:pPr marL="514350" indent="-514350">
              <a:buFont typeface="+mj-lt"/>
              <a:buAutoNum type="arabicPeriod"/>
            </a:pPr>
            <a:r>
              <a:rPr lang="tr-TR" dirty="0" err="1" smtClean="0"/>
              <a:t>DevCpp</a:t>
            </a:r>
            <a:r>
              <a:rPr lang="tr-TR" dirty="0" smtClean="0"/>
              <a:t> kurulum kontrolü </a:t>
            </a:r>
            <a:r>
              <a:rPr lang="tr-TR" sz="2000" dirty="0" smtClean="0"/>
              <a:t>(Program </a:t>
            </a:r>
            <a:r>
              <a:rPr lang="tr-TR" sz="2000" dirty="0" err="1" smtClean="0"/>
              <a:t>Files'a</a:t>
            </a:r>
            <a:r>
              <a:rPr lang="tr-TR" sz="2000" dirty="0" smtClean="0"/>
              <a:t> kurulmamış olmalı)</a:t>
            </a:r>
          </a:p>
          <a:p>
            <a:pPr marL="514350" indent="-514350">
              <a:buFont typeface="+mj-lt"/>
              <a:buAutoNum type="arabicPeriod"/>
            </a:pPr>
            <a:r>
              <a:rPr lang="tr-TR" dirty="0" smtClean="0"/>
              <a:t>Yeni dosyayı doğru uzantı ile kaydetme</a:t>
            </a:r>
          </a:p>
          <a:p>
            <a:pPr marL="514350" indent="-514350">
              <a:buFont typeface="+mj-lt"/>
              <a:buAutoNum type="arabicPeriod"/>
            </a:pPr>
            <a:r>
              <a:rPr lang="tr-TR" dirty="0" smtClean="0"/>
              <a:t>"Merhaba Dünya" kodunu yazın ve çalıştırın(F11 tuşu). </a:t>
            </a:r>
            <a:r>
              <a:rPr lang="tr-TR" sz="1800" dirty="0" smtClean="0"/>
              <a:t>(</a:t>
            </a:r>
            <a:r>
              <a:rPr lang="tr-TR" sz="1800" dirty="0" err="1" smtClean="0"/>
              <a:t>antivirüs</a:t>
            </a:r>
            <a:r>
              <a:rPr lang="tr-TR" sz="1800" dirty="0" smtClean="0"/>
              <a:t> engeli olmamalı)</a:t>
            </a:r>
          </a:p>
          <a:p>
            <a:pPr marL="514350" indent="-514350">
              <a:buFont typeface="+mj-lt"/>
              <a:buAutoNum type="arabicPeriod"/>
            </a:pPr>
            <a:r>
              <a:rPr lang="tr-TR" dirty="0" err="1" smtClean="0"/>
              <a:t>Astyle</a:t>
            </a:r>
            <a:r>
              <a:rPr lang="tr-TR" dirty="0" smtClean="0"/>
              <a:t> -&gt; </a:t>
            </a:r>
            <a:r>
              <a:rPr lang="tr-TR" dirty="0" err="1" smtClean="0"/>
              <a:t>Allman</a:t>
            </a:r>
            <a:r>
              <a:rPr lang="tr-TR" dirty="0" smtClean="0"/>
              <a:t> ayarı ve uygulanması</a:t>
            </a:r>
          </a:p>
          <a:p>
            <a:pPr marL="514350" indent="-514350">
              <a:buFont typeface="+mj-lt"/>
              <a:buAutoNum type="arabicPeriod"/>
            </a:pPr>
            <a:r>
              <a:rPr lang="tr-TR" dirty="0" smtClean="0"/>
              <a:t>Kullanıcıdan sayı alan kod yazın (</a:t>
            </a:r>
            <a:r>
              <a:rPr lang="tr-TR" sz="1800" dirty="0" err="1" smtClean="0"/>
              <a:t>Permission</a:t>
            </a:r>
            <a:r>
              <a:rPr lang="tr-TR" sz="1800" dirty="0" smtClean="0"/>
              <a:t> </a:t>
            </a:r>
            <a:r>
              <a:rPr lang="tr-TR" sz="1800" dirty="0" err="1" smtClean="0"/>
              <a:t>Denied</a:t>
            </a:r>
            <a:r>
              <a:rPr lang="tr-TR" sz="1800" dirty="0" smtClean="0"/>
              <a:t> hatası)</a:t>
            </a:r>
          </a:p>
          <a:p>
            <a:pPr marL="514350" indent="-514350">
              <a:buFont typeface="+mj-lt"/>
              <a:buAutoNum type="arabicPeriod"/>
            </a:pPr>
            <a:r>
              <a:rPr lang="tr-TR" dirty="0" smtClean="0"/>
              <a:t>; unutun ve aşağıdaki hatayı yorumlayın.</a:t>
            </a:r>
          </a:p>
          <a:p>
            <a:pPr marL="514350" indent="-514350">
              <a:buFont typeface="+mj-lt"/>
              <a:buAutoNum type="arabicPeriod"/>
            </a:pPr>
            <a:r>
              <a:rPr lang="tr-TR" dirty="0" err="1" smtClean="0"/>
              <a:t>stdio</a:t>
            </a:r>
            <a:r>
              <a:rPr lang="tr-TR" dirty="0" smtClean="0"/>
              <a:t>.</a:t>
            </a:r>
            <a:r>
              <a:rPr lang="tr-TR" dirty="0" err="1" smtClean="0"/>
              <a:t>h'ı</a:t>
            </a:r>
            <a:r>
              <a:rPr lang="tr-TR" dirty="0" smtClean="0"/>
              <a:t> unutun ve aşağıdaki uyarıyı yorumlayın.</a:t>
            </a:r>
          </a:p>
          <a:p>
            <a:pPr marL="514350" indent="-514350">
              <a:buFont typeface="+mj-lt"/>
              <a:buAutoNum type="arabicPeriod"/>
            </a:pPr>
            <a:r>
              <a:rPr lang="tr-TR" dirty="0" smtClean="0"/>
              <a:t>&amp; 'ı unutun ve kodun yaptığı işi gözlemleyin.</a:t>
            </a:r>
          </a:p>
          <a:p>
            <a:pPr marL="514350" indent="-514350">
              <a:buFont typeface="+mj-lt"/>
              <a:buAutoNum type="arabicPeriod"/>
            </a:pPr>
            <a:r>
              <a:rPr lang="tr-TR" dirty="0" smtClean="0"/>
              <a:t>Detaylandırılmış uyarı ayarlarını açın ve &amp; </a:t>
            </a:r>
            <a:br>
              <a:rPr lang="tr-TR" dirty="0" smtClean="0"/>
            </a:br>
            <a:r>
              <a:rPr lang="tr-TR" dirty="0" smtClean="0"/>
              <a:t>durumunun uyarı olarak gelişini gözlemleyin.</a:t>
            </a:r>
          </a:p>
          <a:p>
            <a:pPr marL="514350" indent="-514350">
              <a:buFont typeface="+mj-lt"/>
              <a:buAutoNum type="arabicPeriod"/>
            </a:pPr>
            <a:r>
              <a:rPr lang="tr-TR" dirty="0" smtClean="0"/>
              <a:t>Uyarı -&gt; Hata yapın ve kod hiç çalışmasın.</a:t>
            </a:r>
          </a:p>
          <a:p>
            <a:pPr marL="514350" indent="-514350">
              <a:buFont typeface="+mj-lt"/>
              <a:buAutoNum type="arabicPeriod"/>
            </a:pPr>
            <a:endParaRPr lang="tr-TR" dirty="0" smtClean="0"/>
          </a:p>
        </p:txBody>
      </p:sp>
      <p:sp>
        <p:nvSpPr>
          <p:cNvPr id="5" name="4 Yuvarlatılmış Dikdörtgen"/>
          <p:cNvSpPr/>
          <p:nvPr/>
        </p:nvSpPr>
        <p:spPr>
          <a:xfrm>
            <a:off x="428596" y="5214950"/>
            <a:ext cx="3571900" cy="10715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Burada anlatılanlara dair bilgiler bu </a:t>
            </a:r>
            <a:r>
              <a:rPr lang="tr-TR" dirty="0" err="1" smtClean="0"/>
              <a:t>SUNU'nun</a:t>
            </a:r>
            <a:r>
              <a:rPr lang="tr-TR" dirty="0" smtClean="0"/>
              <a:t> sonunda  sizlerle paylaşılmıştır.</a:t>
            </a:r>
            <a:endParaRPr lang="tr-T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amond(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amond(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amond(in)">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amond(in)">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diamond(in)">
                                      <p:cBhvr>
                                        <p:cTn id="47" dur="2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diamond(in)">
                                      <p:cBhvr>
                                        <p:cTn id="52"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Anlayamadığınız yerleri bizlere sorunuz.</a:t>
            </a:r>
            <a:endParaRPr lang="tr-TR" dirty="0"/>
          </a:p>
        </p:txBody>
      </p:sp>
      <p:sp>
        <p:nvSpPr>
          <p:cNvPr id="3" name="2 İçerik Yer Tutucusu"/>
          <p:cNvSpPr>
            <a:spLocks noGrp="1"/>
          </p:cNvSpPr>
          <p:nvPr>
            <p:ph sz="quarter" idx="1"/>
          </p:nvPr>
        </p:nvSpPr>
        <p:spPr/>
        <p:txBody>
          <a:bodyPr>
            <a:normAutofit/>
          </a:bodyPr>
          <a:lstStyle/>
          <a:p>
            <a:pPr algn="ctr"/>
            <a:r>
              <a:rPr lang="tr-TR" sz="8000" dirty="0" smtClean="0"/>
              <a:t>6.ders sonu</a:t>
            </a:r>
            <a:endParaRPr lang="tr-TR" sz="8000" dirty="0"/>
          </a:p>
        </p:txBody>
      </p:sp>
    </p:spTree>
    <p:extLst>
      <p:ext uri="{BB962C8B-B14F-4D97-AF65-F5344CB8AC3E}">
        <p14:creationId xmlns="" xmlns:p14="http://schemas.microsoft.com/office/powerpoint/2010/main" val="1453565739"/>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 SLAYTLAR</a:t>
            </a:r>
            <a:endParaRPr lang="tr-TR" dirty="0"/>
          </a:p>
        </p:txBody>
      </p:sp>
      <p:sp>
        <p:nvSpPr>
          <p:cNvPr id="3" name="2 İçerik Yer Tutucusu"/>
          <p:cNvSpPr>
            <a:spLocks noGrp="1"/>
          </p:cNvSpPr>
          <p:nvPr>
            <p:ph sz="quarter" idx="1"/>
          </p:nvPr>
        </p:nvSpPr>
        <p:spPr/>
        <p:txBody>
          <a:bodyPr/>
          <a:lstStyle/>
          <a:p>
            <a:r>
              <a:rPr lang="tr-TR" dirty="0" smtClean="0"/>
              <a:t>Ek slaytlar derste değinilmeyen slaytlardır.</a:t>
            </a:r>
          </a:p>
          <a:p>
            <a:pPr lvl="1"/>
            <a:r>
              <a:rPr lang="tr-TR" dirty="0" smtClean="0"/>
              <a:t>Derste değinilmemesinin nedeni, slaytlardan rahatlıkla anlaşılabilmesi, konunun pekiştirilmesi için alıştırmalar içermesi vs. olabilir.</a:t>
            </a:r>
          </a:p>
          <a:p>
            <a:r>
              <a:rPr lang="tr-TR" dirty="0" smtClean="0"/>
              <a:t>Bunlar sınavlarda sorumlu olduğunuz slaytlardır.</a:t>
            </a:r>
          </a:p>
          <a:p>
            <a:pPr lvl="1"/>
            <a:r>
              <a:rPr lang="tr-TR" dirty="0" smtClean="0"/>
              <a:t>Ancak derste değinilenler kadar öncelikli olarak sınavda yer almayabilirler.</a:t>
            </a:r>
            <a:endParaRPr lang="tr-TR" dirty="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1028" name="Picture 4" descr="Image result for university buildi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403648" y="4530811"/>
            <a:ext cx="1888389" cy="188838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Unvan 1"/>
          <p:cNvSpPr>
            <a:spLocks noGrp="1"/>
          </p:cNvSpPr>
          <p:nvPr>
            <p:ph type="title"/>
          </p:nvPr>
        </p:nvSpPr>
        <p:spPr/>
        <p:txBody>
          <a:bodyPr/>
          <a:lstStyle/>
          <a:p>
            <a:r>
              <a:rPr lang="tr-TR" dirty="0" smtClean="0"/>
              <a:t>Derse geliş zamanlama algoritması</a:t>
            </a:r>
            <a:endParaRPr lang="tr-TR" dirty="0"/>
          </a:p>
        </p:txBody>
      </p:sp>
      <p:pic>
        <p:nvPicPr>
          <p:cNvPr id="4" name="İçerik Yer Tutucusu 3"/>
          <p:cNvPicPr>
            <a:picLocks noGrp="1" noChangeAspect="1"/>
          </p:cNvPicPr>
          <p:nvPr>
            <p:ph sz="quarter" idx="1"/>
          </p:nvPr>
        </p:nvPicPr>
        <p:blipFill>
          <a:blip r:embed="rId4" cstate="print">
            <a:clrChange>
              <a:clrFrom>
                <a:srgbClr val="FEFFFF"/>
              </a:clrFrom>
              <a:clrTo>
                <a:srgbClr val="FEFFFF">
                  <a:alpha val="0"/>
                </a:srgbClr>
              </a:clrTo>
            </a:clrChange>
          </a:blip>
          <a:stretch>
            <a:fillRect/>
          </a:stretch>
        </p:blipFill>
        <p:spPr>
          <a:xfrm>
            <a:off x="2643174" y="5572140"/>
            <a:ext cx="428628" cy="720987"/>
          </a:xfrm>
          <a:prstGeom prst="rect">
            <a:avLst/>
          </a:prstGeom>
          <a:noFill/>
          <a:ln>
            <a:noFill/>
          </a:ln>
        </p:spPr>
      </p:pic>
      <p:sp>
        <p:nvSpPr>
          <p:cNvPr id="5" name="Dikdörtgen 4"/>
          <p:cNvSpPr/>
          <p:nvPr/>
        </p:nvSpPr>
        <p:spPr>
          <a:xfrm>
            <a:off x="385397" y="2649038"/>
            <a:ext cx="4572000" cy="1754326"/>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tr-TR" dirty="0"/>
              <a:t>Yolculuk süresi</a:t>
            </a:r>
          </a:p>
          <a:p>
            <a:pPr lvl="1"/>
            <a:r>
              <a:rPr lang="tr-TR" dirty="0"/>
              <a:t>Uyanmak: 5dk+-5dk</a:t>
            </a:r>
          </a:p>
          <a:p>
            <a:pPr lvl="1"/>
            <a:r>
              <a:rPr lang="tr-TR" dirty="0"/>
              <a:t>Evden çıkma süresi: 50dk+-10 </a:t>
            </a:r>
            <a:r>
              <a:rPr lang="tr-TR" dirty="0" err="1"/>
              <a:t>dk</a:t>
            </a:r>
            <a:endParaRPr lang="tr-TR" dirty="0"/>
          </a:p>
          <a:p>
            <a:pPr lvl="1"/>
            <a:r>
              <a:rPr lang="tr-TR" dirty="0"/>
              <a:t>Otobüse binme süresi: 15dk+-5dk</a:t>
            </a:r>
          </a:p>
          <a:p>
            <a:pPr lvl="1"/>
            <a:r>
              <a:rPr lang="tr-TR" dirty="0"/>
              <a:t>Otobüsle gidiş süresi: 20dk+-5dk</a:t>
            </a:r>
          </a:p>
          <a:p>
            <a:pPr lvl="1"/>
            <a:r>
              <a:rPr lang="tr-TR" dirty="0"/>
              <a:t>Otobüsten okula yürümek: 10dk+-5dk</a:t>
            </a:r>
          </a:p>
        </p:txBody>
      </p:sp>
      <p:pic>
        <p:nvPicPr>
          <p:cNvPr id="6" name="Resim 5"/>
          <p:cNvPicPr>
            <a:picLocks noChangeAspect="1"/>
          </p:cNvPicPr>
          <p:nvPr/>
        </p:nvPicPr>
        <p:blipFill>
          <a:blip r:embed="rId5">
            <a:clrChange>
              <a:clrFrom>
                <a:srgbClr val="FFFFFF"/>
              </a:clrFrom>
              <a:clrTo>
                <a:srgbClr val="FFFFFF">
                  <a:alpha val="0"/>
                </a:srgbClr>
              </a:clrTo>
            </a:clrChange>
          </a:blip>
          <a:stretch>
            <a:fillRect/>
          </a:stretch>
        </p:blipFill>
        <p:spPr>
          <a:xfrm>
            <a:off x="6470274" y="2794289"/>
            <a:ext cx="1815455" cy="1736522"/>
          </a:xfrm>
          <a:prstGeom prst="rect">
            <a:avLst/>
          </a:prstGeom>
        </p:spPr>
      </p:pic>
      <p:pic>
        <p:nvPicPr>
          <p:cNvPr id="7" name="İçerik Yer Tutucusu 3"/>
          <p:cNvPicPr>
            <a:picLocks noChangeAspect="1"/>
          </p:cNvPicPr>
          <p:nvPr/>
        </p:nvPicPr>
        <p:blipFill rotWithShape="1">
          <a:blip r:embed="rId6"/>
          <a:srcRect l="18736" t="276" r="35043" b="71880"/>
          <a:stretch/>
        </p:blipFill>
        <p:spPr>
          <a:xfrm>
            <a:off x="6845569" y="2649038"/>
            <a:ext cx="906198" cy="918216"/>
          </a:xfrm>
          <a:prstGeom prst="rect">
            <a:avLst/>
          </a:prstGeom>
        </p:spPr>
      </p:pic>
      <p:pic>
        <p:nvPicPr>
          <p:cNvPr id="9" name="Resim 8"/>
          <p:cNvPicPr>
            <a:picLocks noChangeAspect="1"/>
          </p:cNvPicPr>
          <p:nvPr/>
        </p:nvPicPr>
        <p:blipFill>
          <a:blip r:embed="rId7">
            <a:clrChange>
              <a:clrFrom>
                <a:srgbClr val="FFFFFF"/>
              </a:clrFrom>
              <a:clrTo>
                <a:srgbClr val="FFFFFF">
                  <a:alpha val="0"/>
                </a:srgbClr>
              </a:clrTo>
            </a:clrChange>
          </a:blip>
          <a:stretch>
            <a:fillRect/>
          </a:stretch>
        </p:blipFill>
        <p:spPr>
          <a:xfrm rot="21229324">
            <a:off x="4459848" y="4586397"/>
            <a:ext cx="1784458" cy="1251784"/>
          </a:xfrm>
          <a:prstGeom prst="rect">
            <a:avLst/>
          </a:prstGeom>
        </p:spPr>
      </p:pic>
      <p:sp>
        <p:nvSpPr>
          <p:cNvPr id="11" name="Metin kutusu 10"/>
          <p:cNvSpPr txBox="1"/>
          <p:nvPr/>
        </p:nvSpPr>
        <p:spPr>
          <a:xfrm>
            <a:off x="385397" y="1258441"/>
            <a:ext cx="8301404" cy="1323439"/>
          </a:xfrm>
          <a:prstGeom prst="rect">
            <a:avLst/>
          </a:prstGeom>
          <a:noFill/>
        </p:spPr>
        <p:txBody>
          <a:bodyPr wrap="square" rtlCol="0">
            <a:spAutoFit/>
          </a:bodyPr>
          <a:lstStyle/>
          <a:p>
            <a:r>
              <a:rPr lang="tr-TR" sz="2000" dirty="0" smtClean="0"/>
              <a:t>Bülent </a:t>
            </a:r>
            <a:r>
              <a:rPr lang="tr-TR" sz="2000" dirty="0" err="1" smtClean="0"/>
              <a:t>Csever’in</a:t>
            </a:r>
            <a:r>
              <a:rPr lang="tr-TR" sz="2000" dirty="0" smtClean="0"/>
              <a:t> Bil141 dersi Pazartesi 8:30’dadır. Bülent, Bil141’de bir derse geç girince toparlamanın zorluğunu biliyor ve bu nedenle derse asla geç gelmemek üzere plan yapmak istiyor. Bülent uyanmak için saatinin alarmını kaça kurmalı?</a:t>
            </a:r>
            <a:endParaRPr lang="tr-TR" sz="2000" dirty="0"/>
          </a:p>
        </p:txBody>
      </p:sp>
    </p:spTree>
    <p:extLst>
      <p:ext uri="{BB962C8B-B14F-4D97-AF65-F5344CB8AC3E}">
        <p14:creationId xmlns="" xmlns:p14="http://schemas.microsoft.com/office/powerpoint/2010/main" val="160130063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Derse geliş zamanlama algoritması</a:t>
            </a:r>
          </a:p>
        </p:txBody>
      </p:sp>
      <p:sp>
        <p:nvSpPr>
          <p:cNvPr id="3" name="2 İçerik Yer Tutucusu"/>
          <p:cNvSpPr>
            <a:spLocks noGrp="1"/>
          </p:cNvSpPr>
          <p:nvPr>
            <p:ph sz="quarter" idx="1"/>
          </p:nvPr>
        </p:nvSpPr>
        <p:spPr>
          <a:xfrm>
            <a:off x="1475656" y="1219200"/>
            <a:ext cx="7211144" cy="4937760"/>
          </a:xfrm>
        </p:spPr>
        <p:txBody>
          <a:bodyPr>
            <a:normAutofit fontScale="70000" lnSpcReduction="20000"/>
          </a:bodyPr>
          <a:lstStyle/>
          <a:p>
            <a:pPr marL="274320" lvl="1" indent="0">
              <a:buNone/>
            </a:pPr>
            <a:r>
              <a:rPr lang="tr-TR" i="1" dirty="0" smtClean="0"/>
              <a:t>BÜLENT CSEVER</a:t>
            </a:r>
          </a:p>
          <a:p>
            <a:pPr lvl="1"/>
            <a:r>
              <a:rPr lang="tr-TR" i="1" dirty="0" smtClean="0"/>
              <a:t>130DK’A GÖRE DEĞİL 100DK’A GÖRE HESAP YAPARSA BAZEN DERSE GECİKEBİLİR.</a:t>
            </a:r>
          </a:p>
          <a:p>
            <a:pPr lvl="1"/>
            <a:r>
              <a:rPr lang="tr-TR" i="1" dirty="0" smtClean="0"/>
              <a:t>130DK’A GÖRE HESAP YAPMALI. SAATİNİ 6:20’YE KURMALI. OKULA ERKEN GELİRSE KENDİSİNE BİR KAHVE ISMARLAYABİLİR.</a:t>
            </a:r>
          </a:p>
          <a:p>
            <a:pPr lvl="1"/>
            <a:endParaRPr lang="tr-TR" dirty="0" smtClean="0"/>
          </a:p>
          <a:p>
            <a:pPr lvl="1"/>
            <a:r>
              <a:rPr lang="tr-TR" dirty="0" smtClean="0"/>
              <a:t>SINIFA ERKEN GELMEK, ÖDEVİ ERKEN BİTİRMEK </a:t>
            </a:r>
            <a:r>
              <a:rPr lang="tr-TR" b="1" dirty="0" smtClean="0"/>
              <a:t>KAYIP DEĞİLDİR.</a:t>
            </a:r>
          </a:p>
          <a:p>
            <a:pPr lvl="1"/>
            <a:r>
              <a:rPr lang="tr-TR" b="1" dirty="0" smtClean="0"/>
              <a:t>PLANLI OLMAK, RİSKLERİ HESAPLAYABİLMEK, DOĞRU MİKTARDA HATA PAYI BIRAKABİLMEK </a:t>
            </a:r>
            <a:r>
              <a:rPr lang="tr-TR" dirty="0" smtClean="0"/>
              <a:t>ÖNEMLİ MÜHENDİSLİK YETENEKLERİDİR.</a:t>
            </a:r>
          </a:p>
          <a:p>
            <a:pPr lvl="1"/>
            <a:endParaRPr lang="tr-TR" dirty="0" smtClean="0"/>
          </a:p>
          <a:p>
            <a:pPr lvl="1"/>
            <a:r>
              <a:rPr lang="tr-TR" dirty="0" smtClean="0"/>
              <a:t>DOĞRU ŞEKİLDE HESAP  YAPARSANIZ SAKİN, STRESSİZ, RAHAT BİR YAŞAMINIZ OLABİLİR.</a:t>
            </a:r>
          </a:p>
          <a:p>
            <a:pPr lvl="1"/>
            <a:r>
              <a:rPr lang="tr-TR" dirty="0" smtClean="0"/>
              <a:t>YANLIŞ HESAP YAPARSANIZ,  STRESLİ, SORUNLU BİR YAŞAMINIZ OLABİLİR.</a:t>
            </a:r>
          </a:p>
          <a:p>
            <a:pPr lvl="1"/>
            <a:r>
              <a:rPr lang="tr-TR" dirty="0" smtClean="0"/>
              <a:t>BAZEN(HER ZAMAN DEĞİL) ÇÖZÜM ÇOK BASİTTİR: </a:t>
            </a:r>
          </a:p>
          <a:p>
            <a:pPr lvl="2"/>
            <a:r>
              <a:rPr lang="tr-TR" dirty="0" smtClean="0"/>
              <a:t>SABAH ERKEN KALKAMIYORSANIZ, GECE DAHA ERKEN YATIN! </a:t>
            </a:r>
          </a:p>
          <a:p>
            <a:pPr lvl="2"/>
            <a:r>
              <a:rPr lang="tr-TR" dirty="0" smtClean="0"/>
              <a:t>SERVİS GEÇ GETİRİYORSA, O GÜN SERVİSLE GELMEYİN.</a:t>
            </a:r>
          </a:p>
          <a:p>
            <a:pPr lvl="1"/>
            <a:endParaRPr lang="tr-TR" dirty="0" smtClean="0"/>
          </a:p>
          <a:p>
            <a:pPr lvl="1"/>
            <a:endParaRPr lang="tr-TR" dirty="0" smtClean="0"/>
          </a:p>
          <a:p>
            <a:pPr lvl="1"/>
            <a:endParaRPr lang="tr-TR" dirty="0" smtClean="0"/>
          </a:p>
        </p:txBody>
      </p:sp>
      <p:pic>
        <p:nvPicPr>
          <p:cNvPr id="4" name="İçerik Yer Tutucusu 3"/>
          <p:cNvPicPr>
            <a:picLocks noChangeAspect="1"/>
          </p:cNvPicPr>
          <p:nvPr/>
        </p:nvPicPr>
        <p:blipFill>
          <a:blip r:embed="rId3"/>
          <a:stretch>
            <a:fillRect/>
          </a:stretch>
        </p:blipFill>
        <p:spPr>
          <a:xfrm>
            <a:off x="251520" y="2204864"/>
            <a:ext cx="1512168" cy="2543590"/>
          </a:xfrm>
          <a:prstGeom prst="rect">
            <a:avLst/>
          </a:prstGeom>
          <a:ln>
            <a:noFill/>
          </a:ln>
          <a:effectLst>
            <a:softEdge rad="112500"/>
          </a:effectLst>
        </p:spPr>
      </p:pic>
    </p:spTree>
    <p:extLst>
      <p:ext uri="{BB962C8B-B14F-4D97-AF65-F5344CB8AC3E}">
        <p14:creationId xmlns="" xmlns:p14="http://schemas.microsoft.com/office/powerpoint/2010/main" val="4525078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Ağaca çarpan öğrenci</a:t>
            </a:r>
            <a:endParaRPr lang="tr-TR" dirty="0"/>
          </a:p>
        </p:txBody>
      </p:sp>
      <p:pic>
        <p:nvPicPr>
          <p:cNvPr id="4" name="3 İçerik Yer Tutucusu" descr="IMG_4027.JPG"/>
          <p:cNvPicPr>
            <a:picLocks noGrp="1" noChangeAspect="1"/>
          </p:cNvPicPr>
          <p:nvPr>
            <p:ph sz="quarter" idx="1"/>
          </p:nvPr>
        </p:nvPicPr>
        <p:blipFill>
          <a:blip r:embed="rId3">
            <a:lum contrast="30000"/>
          </a:blip>
          <a:srcRect t="36077" b="29196"/>
          <a:stretch>
            <a:fillRect/>
          </a:stretch>
        </p:blipFill>
        <p:spPr>
          <a:xfrm>
            <a:off x="1110444" y="2555766"/>
            <a:ext cx="6923112" cy="1801260"/>
          </a:xfrm>
          <a:prstGeom prst="rect">
            <a:avLst/>
          </a:prstGeom>
          <a:ln w="228600" cap="sq" cmpd="thickThin">
            <a:solidFill>
              <a:srgbClr val="000000"/>
            </a:solidFill>
            <a:prstDash val="solid"/>
            <a:miter lim="800000"/>
          </a:ln>
          <a:effectLst>
            <a:innerShdw blurRad="76200">
              <a:srgbClr val="000000"/>
            </a:innerShdw>
          </a:effectLst>
        </p:spPr>
      </p:pic>
      <p:sp>
        <p:nvSpPr>
          <p:cNvPr id="5" name="4 Metin kutusu"/>
          <p:cNvSpPr txBox="1"/>
          <p:nvPr/>
        </p:nvSpPr>
        <p:spPr>
          <a:xfrm>
            <a:off x="2571736" y="4891796"/>
            <a:ext cx="6328342" cy="646331"/>
          </a:xfrm>
          <a:prstGeom prst="rect">
            <a:avLst/>
          </a:prstGeom>
          <a:noFill/>
        </p:spPr>
        <p:txBody>
          <a:bodyPr wrap="square" rtlCol="0">
            <a:spAutoFit/>
          </a:bodyPr>
          <a:lstStyle/>
          <a:p>
            <a:pPr algn="ctr"/>
            <a:r>
              <a:rPr lang="tr-TR" i="1" dirty="0" smtClean="0"/>
              <a:t>2017-2018 Güz Döneminde derse geç gelen bir öğrencinin alıştırma kağıdından</a:t>
            </a:r>
          </a:p>
        </p:txBody>
      </p:sp>
      <p:sp>
        <p:nvSpPr>
          <p:cNvPr id="3" name="Dikdörtgen 2"/>
          <p:cNvSpPr/>
          <p:nvPr/>
        </p:nvSpPr>
        <p:spPr>
          <a:xfrm>
            <a:off x="473952" y="1520140"/>
            <a:ext cx="7698448" cy="646331"/>
          </a:xfrm>
          <a:prstGeom prst="rect">
            <a:avLst/>
          </a:prstGeom>
        </p:spPr>
        <p:txBody>
          <a:bodyPr wrap="square">
            <a:spAutoFit/>
          </a:bodyPr>
          <a:lstStyle/>
          <a:p>
            <a:r>
              <a:rPr lang="tr-TR" dirty="0"/>
              <a:t>Bisikletle geliyorsanız, ağaca çarparak gecikme sürenizi de hesaba katınız.</a:t>
            </a:r>
          </a:p>
        </p:txBody>
      </p:sp>
      <p:pic>
        <p:nvPicPr>
          <p:cNvPr id="6" name="Resim 5"/>
          <p:cNvPicPr>
            <a:picLocks noChangeAspect="1"/>
          </p:cNvPicPr>
          <p:nvPr/>
        </p:nvPicPr>
        <p:blipFill>
          <a:blip r:embed="rId4"/>
          <a:stretch>
            <a:fillRect/>
          </a:stretch>
        </p:blipFill>
        <p:spPr>
          <a:xfrm>
            <a:off x="611560" y="4746321"/>
            <a:ext cx="1632181" cy="1224136"/>
          </a:xfrm>
          <a:prstGeom prst="roundRect">
            <a:avLst>
              <a:gd name="adj" fmla="val 4004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 xmlns:p14="http://schemas.microsoft.com/office/powerpoint/2010/main" val="40713909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4" name="3 Başlık"/>
          <p:cNvSpPr>
            <a:spLocks noGrp="1"/>
          </p:cNvSpPr>
          <p:nvPr>
            <p:ph type="title"/>
          </p:nvPr>
        </p:nvSpPr>
        <p:spPr/>
        <p:txBody>
          <a:bodyPr/>
          <a:lstStyle/>
          <a:p>
            <a:r>
              <a:rPr lang="tr-TR" dirty="0" smtClean="0"/>
              <a:t>EK SLAYTLAR</a:t>
            </a:r>
            <a:endParaRPr lang="tr-TR" dirty="0"/>
          </a:p>
        </p:txBody>
      </p:sp>
      <p:sp>
        <p:nvSpPr>
          <p:cNvPr id="3" name="2 İçerik Yer Tutucusu"/>
          <p:cNvSpPr>
            <a:spLocks noGrp="1"/>
          </p:cNvSpPr>
          <p:nvPr>
            <p:ph sz="quarter" idx="1"/>
          </p:nvPr>
        </p:nvSpPr>
        <p:spPr/>
        <p:txBody>
          <a:bodyPr>
            <a:normAutofit/>
          </a:bodyPr>
          <a:lstStyle/>
          <a:p>
            <a:pPr algn="ctr">
              <a:buNone/>
            </a:pPr>
            <a:r>
              <a:rPr lang="tr-TR" sz="8000" dirty="0" smtClean="0"/>
              <a:t>Algoritma Örnekleri</a:t>
            </a:r>
            <a:endParaRPr lang="tr-TR" sz="8000" dirty="0"/>
          </a:p>
        </p:txBody>
      </p:sp>
    </p:spTree>
    <p:extLst>
      <p:ext uri="{BB962C8B-B14F-4D97-AF65-F5344CB8AC3E}">
        <p14:creationId xmlns="" xmlns:p14="http://schemas.microsoft.com/office/powerpoint/2010/main" val="2044163349"/>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Çözüm algoritmasını bulalım.</a:t>
            </a:r>
            <a:endParaRPr lang="tr-TR" dirty="0"/>
          </a:p>
        </p:txBody>
      </p:sp>
      <p:pic>
        <p:nvPicPr>
          <p:cNvPr id="4" name="3 İçerik Yer Tutucusu" descr="5.1.B1 Kurt Kuzu Ot Görseli.jpg"/>
          <p:cNvPicPr>
            <a:picLocks noGrp="1" noChangeAspect="1"/>
          </p:cNvPicPr>
          <p:nvPr>
            <p:ph sz="quarter" idx="1"/>
          </p:nvPr>
        </p:nvPicPr>
        <p:blipFill>
          <a:blip r:embed="rId3"/>
          <a:stretch>
            <a:fillRect/>
          </a:stretch>
        </p:blipFill>
        <p:spPr>
          <a:xfrm>
            <a:off x="1082992" y="1219200"/>
            <a:ext cx="6978016" cy="4937125"/>
          </a:xfrm>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Uygulamalı Dersler</a:t>
            </a:r>
            <a:endParaRPr lang="tr-TR" dirty="0"/>
          </a:p>
        </p:txBody>
      </p:sp>
      <p:sp>
        <p:nvSpPr>
          <p:cNvPr id="3" name="2 İçerik Yer Tutucusu"/>
          <p:cNvSpPr>
            <a:spLocks noGrp="1"/>
          </p:cNvSpPr>
          <p:nvPr>
            <p:ph idx="1"/>
          </p:nvPr>
        </p:nvSpPr>
        <p:spPr>
          <a:xfrm>
            <a:off x="822959" y="1845734"/>
            <a:ext cx="2891785" cy="4023360"/>
          </a:xfrm>
        </p:spPr>
        <p:txBody>
          <a:bodyPr>
            <a:normAutofit fontScale="92500" lnSpcReduction="10000"/>
          </a:bodyPr>
          <a:lstStyle/>
          <a:p>
            <a:r>
              <a:rPr lang="tr-TR" sz="1800" dirty="0" smtClean="0"/>
              <a:t>Uygulamalı derslerin tarihlerini Piazza’dan(Zaman Çizelgesi) takip etmeli ve bu derslere bilgisayarlarınızla gelmelisiniz. (Bilgisayarınız yoksa başka bir öğrenciyle ortak çalışabilirsiniz ancak bu verimli olmayabilir.)</a:t>
            </a:r>
          </a:p>
          <a:p>
            <a:r>
              <a:rPr lang="tr-TR" sz="1800" dirty="0" smtClean="0"/>
              <a:t>Bu derslerde sizden istenen kodu bilgisayarınızda yazar, takıldığınız yerlerde asistanlara sorularınızı sorar ve ders sonunda kodlarınızı bize iletirsiniz.</a:t>
            </a:r>
          </a:p>
          <a:p>
            <a:r>
              <a:rPr lang="tr-TR" sz="1800" dirty="0" smtClean="0"/>
              <a:t>Bu derslerde yapılan çalışmalar ilgili derse ait alıştırma puanı olarak notlandırmaya dahil olurlar.</a:t>
            </a:r>
          </a:p>
        </p:txBody>
      </p:sp>
      <p:pic>
        <p:nvPicPr>
          <p:cNvPr id="1026" name="Picture 2" descr="C:\Users\User\Desktop\Dersler\Ders Esnasında Video Resimler\BilgisayarlıAraSınavUygulamasıResimleri\IMG_6464.JPG"/>
          <p:cNvPicPr>
            <a:picLocks noChangeAspect="1" noChangeArrowheads="1"/>
          </p:cNvPicPr>
          <p:nvPr/>
        </p:nvPicPr>
        <p:blipFill>
          <a:blip r:embed="rId2" cstate="print"/>
          <a:srcRect/>
          <a:stretch>
            <a:fillRect/>
          </a:stretch>
        </p:blipFill>
        <p:spPr bwMode="auto">
          <a:xfrm>
            <a:off x="3929058" y="1928802"/>
            <a:ext cx="4786346" cy="3589760"/>
          </a:xfrm>
          <a:prstGeom prst="rect">
            <a:avLst/>
          </a:prstGeom>
          <a:ln>
            <a:noFill/>
          </a:ln>
          <a:effectLst>
            <a:softEdge rad="112500"/>
          </a:effectLst>
        </p:spPr>
      </p:pic>
    </p:spTree>
  </p:cSld>
  <p:clrMapOvr>
    <a:masterClrMapping/>
  </p:clrMapOvr>
  <p:transition>
    <p:random/>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Autofit/>
          </a:bodyPr>
          <a:lstStyle/>
          <a:p>
            <a:r>
              <a:rPr lang="tr-TR" dirty="0" smtClean="0"/>
              <a:t>Alıştırma</a:t>
            </a:r>
          </a:p>
        </p:txBody>
      </p:sp>
      <p:sp>
        <p:nvSpPr>
          <p:cNvPr id="40963" name="Rectangle 3"/>
          <p:cNvSpPr>
            <a:spLocks noGrp="1" noChangeArrowheads="1"/>
          </p:cNvSpPr>
          <p:nvPr>
            <p:ph sz="quarter" idx="1"/>
          </p:nvPr>
        </p:nvSpPr>
        <p:spPr/>
        <p:txBody>
          <a:bodyPr/>
          <a:lstStyle/>
          <a:p>
            <a:pPr eaLnBrk="1" hangingPunct="1">
              <a:buFont typeface="Wingdings" pitchFamily="2" charset="2"/>
              <a:buNone/>
            </a:pPr>
            <a:r>
              <a:rPr lang="tr-TR" dirty="0" smtClean="0"/>
              <a:t>1.Başla</a:t>
            </a:r>
          </a:p>
          <a:p>
            <a:pPr eaLnBrk="1" hangingPunct="1">
              <a:buFont typeface="Wingdings" pitchFamily="2" charset="2"/>
              <a:buNone/>
            </a:pPr>
            <a:r>
              <a:rPr lang="tr-TR" dirty="0" smtClean="0"/>
              <a:t>2.Bir sayı gir. (</a:t>
            </a:r>
            <a:r>
              <a:rPr lang="tr-TR" dirty="0" err="1" smtClean="0"/>
              <a:t>sayi</a:t>
            </a:r>
            <a:r>
              <a:rPr lang="tr-TR" dirty="0" smtClean="0"/>
              <a:t>)</a:t>
            </a:r>
          </a:p>
          <a:p>
            <a:pPr eaLnBrk="1" hangingPunct="1">
              <a:buFont typeface="Wingdings" pitchFamily="2" charset="2"/>
              <a:buNone/>
            </a:pPr>
            <a:r>
              <a:rPr lang="tr-TR" dirty="0" smtClean="0"/>
              <a:t>3.Eğer </a:t>
            </a:r>
            <a:r>
              <a:rPr lang="tr-TR" dirty="0" err="1" smtClean="0"/>
              <a:t>sayi</a:t>
            </a:r>
            <a:r>
              <a:rPr lang="tr-TR" dirty="0" smtClean="0"/>
              <a:t>=0 ise  Git 6</a:t>
            </a:r>
          </a:p>
          <a:p>
            <a:pPr eaLnBrk="1" hangingPunct="1">
              <a:buFont typeface="Wingdings" pitchFamily="2" charset="2"/>
              <a:buNone/>
            </a:pPr>
            <a:r>
              <a:rPr lang="tr-TR" dirty="0" smtClean="0"/>
              <a:t>4.Yaz </a:t>
            </a:r>
            <a:r>
              <a:rPr lang="tr-TR" dirty="0" err="1" smtClean="0"/>
              <a:t>sayi</a:t>
            </a:r>
            <a:endParaRPr lang="tr-TR" dirty="0" smtClean="0"/>
          </a:p>
          <a:p>
            <a:pPr eaLnBrk="1" hangingPunct="1">
              <a:buFont typeface="Wingdings" pitchFamily="2" charset="2"/>
              <a:buNone/>
            </a:pPr>
            <a:r>
              <a:rPr lang="tr-TR" dirty="0" smtClean="0"/>
              <a:t>5.Git 2</a:t>
            </a:r>
          </a:p>
          <a:p>
            <a:pPr eaLnBrk="1" hangingPunct="1">
              <a:buFont typeface="Wingdings" pitchFamily="2" charset="2"/>
              <a:buNone/>
            </a:pPr>
            <a:r>
              <a:rPr lang="tr-TR" dirty="0" smtClean="0"/>
              <a:t>6.Dur</a:t>
            </a:r>
          </a:p>
        </p:txBody>
      </p:sp>
      <p:sp>
        <p:nvSpPr>
          <p:cNvPr id="4" name="3 Dikdörtgen"/>
          <p:cNvSpPr/>
          <p:nvPr/>
        </p:nvSpPr>
        <p:spPr>
          <a:xfrm>
            <a:off x="3571868" y="4286256"/>
            <a:ext cx="4572000" cy="646331"/>
          </a:xfrm>
          <a:prstGeom prst="rect">
            <a:avLst/>
          </a:prstGeom>
        </p:spPr>
        <p:txBody>
          <a:bodyPr>
            <a:spAutoFit/>
          </a:bodyPr>
          <a:lstStyle/>
          <a:p>
            <a:r>
              <a:rPr lang="tr-TR" dirty="0" smtClean="0"/>
              <a:t>Klavyeden 0 girene kadar girilen sayıları ekrana yazan algoritmayı oluşturalım.</a:t>
            </a:r>
            <a:endParaRPr lang="tr-TR" dirty="0"/>
          </a:p>
        </p:txBody>
      </p:sp>
    </p:spTree>
    <p:extLst>
      <p:ext uri="{BB962C8B-B14F-4D97-AF65-F5344CB8AC3E}">
        <p14:creationId xmlns="" xmlns:p14="http://schemas.microsoft.com/office/powerpoint/2010/main" val="28944609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checkerboard(across)">
                                      <p:cBhvr>
                                        <p:cTn id="7" dur="500"/>
                                        <p:tgtEl>
                                          <p:spTgt spid="409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0963">
                                            <p:txEl>
                                              <p:pRg st="1" end="1"/>
                                            </p:txEl>
                                          </p:spTgt>
                                        </p:tgtEl>
                                        <p:attrNameLst>
                                          <p:attrName>style.visibility</p:attrName>
                                        </p:attrNameLst>
                                      </p:cBhvr>
                                      <p:to>
                                        <p:strVal val="visible"/>
                                      </p:to>
                                    </p:set>
                                    <p:animEffect transition="in" filter="checkerboard(across)">
                                      <p:cBhvr>
                                        <p:cTn id="12" dur="500"/>
                                        <p:tgtEl>
                                          <p:spTgt spid="409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0963">
                                            <p:txEl>
                                              <p:pRg st="2" end="2"/>
                                            </p:txEl>
                                          </p:spTgt>
                                        </p:tgtEl>
                                        <p:attrNameLst>
                                          <p:attrName>style.visibility</p:attrName>
                                        </p:attrNameLst>
                                      </p:cBhvr>
                                      <p:to>
                                        <p:strVal val="visible"/>
                                      </p:to>
                                    </p:set>
                                    <p:animEffect transition="in" filter="checkerboard(across)">
                                      <p:cBhvr>
                                        <p:cTn id="17" dur="500"/>
                                        <p:tgtEl>
                                          <p:spTgt spid="409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0963">
                                            <p:txEl>
                                              <p:pRg st="3" end="3"/>
                                            </p:txEl>
                                          </p:spTgt>
                                        </p:tgtEl>
                                        <p:attrNameLst>
                                          <p:attrName>style.visibility</p:attrName>
                                        </p:attrNameLst>
                                      </p:cBhvr>
                                      <p:to>
                                        <p:strVal val="visible"/>
                                      </p:to>
                                    </p:set>
                                    <p:animEffect transition="in" filter="checkerboard(across)">
                                      <p:cBhvr>
                                        <p:cTn id="22" dur="500"/>
                                        <p:tgtEl>
                                          <p:spTgt spid="409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0963">
                                            <p:txEl>
                                              <p:pRg st="4" end="4"/>
                                            </p:txEl>
                                          </p:spTgt>
                                        </p:tgtEl>
                                        <p:attrNameLst>
                                          <p:attrName>style.visibility</p:attrName>
                                        </p:attrNameLst>
                                      </p:cBhvr>
                                      <p:to>
                                        <p:strVal val="visible"/>
                                      </p:to>
                                    </p:set>
                                    <p:animEffect transition="in" filter="checkerboard(across)">
                                      <p:cBhvr>
                                        <p:cTn id="27" dur="500"/>
                                        <p:tgtEl>
                                          <p:spTgt spid="409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40963">
                                            <p:txEl>
                                              <p:pRg st="5" end="5"/>
                                            </p:txEl>
                                          </p:spTgt>
                                        </p:tgtEl>
                                        <p:attrNameLst>
                                          <p:attrName>style.visibility</p:attrName>
                                        </p:attrNameLst>
                                      </p:cBhvr>
                                      <p:to>
                                        <p:strVal val="visible"/>
                                      </p:to>
                                    </p:set>
                                    <p:animEffect transition="in" filter="checkerboard(across)">
                                      <p:cBhvr>
                                        <p:cTn id="32" dur="500"/>
                                        <p:tgtEl>
                                          <p:spTgt spid="409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Autofit/>
          </a:bodyPr>
          <a:lstStyle/>
          <a:p>
            <a:r>
              <a:rPr lang="tr-TR" sz="2800" dirty="0" smtClean="0"/>
              <a:t>Algoritma incelemesi</a:t>
            </a:r>
          </a:p>
        </p:txBody>
      </p:sp>
      <p:sp>
        <p:nvSpPr>
          <p:cNvPr id="39939" name="Rectangle 3"/>
          <p:cNvSpPr>
            <a:spLocks noGrp="1" noChangeArrowheads="1"/>
          </p:cNvSpPr>
          <p:nvPr>
            <p:ph sz="quarter" idx="1"/>
          </p:nvPr>
        </p:nvSpPr>
        <p:spPr/>
        <p:txBody>
          <a:bodyPr/>
          <a:lstStyle/>
          <a:p>
            <a:pPr marL="381000" indent="-381000" eaLnBrk="1" hangingPunct="1">
              <a:lnSpc>
                <a:spcPct val="80000"/>
              </a:lnSpc>
              <a:buFont typeface="Wingdings" pitchFamily="2" charset="2"/>
              <a:buAutoNum type="arabicPeriod"/>
            </a:pPr>
            <a:r>
              <a:rPr lang="tr-TR" sz="2000" dirty="0" smtClean="0"/>
              <a:t>başla</a:t>
            </a:r>
          </a:p>
          <a:p>
            <a:pPr marL="381000" indent="-381000" eaLnBrk="1" hangingPunct="1">
              <a:lnSpc>
                <a:spcPct val="80000"/>
              </a:lnSpc>
              <a:buFont typeface="Wingdings" pitchFamily="2" charset="2"/>
              <a:buAutoNum type="arabicPeriod"/>
            </a:pPr>
            <a:r>
              <a:rPr lang="tr-TR" sz="2000" dirty="0" err="1" smtClean="0"/>
              <a:t>sayac</a:t>
            </a:r>
            <a:r>
              <a:rPr lang="tr-TR" sz="2000" dirty="0" smtClean="0"/>
              <a:t>=0</a:t>
            </a:r>
          </a:p>
          <a:p>
            <a:pPr marL="381000" indent="-381000" eaLnBrk="1" hangingPunct="1">
              <a:lnSpc>
                <a:spcPct val="80000"/>
              </a:lnSpc>
              <a:buFont typeface="Wingdings" pitchFamily="2" charset="2"/>
              <a:buAutoNum type="arabicPeriod"/>
            </a:pPr>
            <a:r>
              <a:rPr lang="tr-TR" sz="2000" dirty="0" smtClean="0"/>
              <a:t>toplam=0</a:t>
            </a:r>
          </a:p>
          <a:p>
            <a:pPr marL="381000" indent="-381000" eaLnBrk="1" hangingPunct="1">
              <a:lnSpc>
                <a:spcPct val="80000"/>
              </a:lnSpc>
              <a:buFont typeface="Wingdings" pitchFamily="2" charset="2"/>
              <a:buAutoNum type="arabicPeriod"/>
            </a:pPr>
            <a:r>
              <a:rPr lang="tr-TR" sz="2000" dirty="0" smtClean="0"/>
              <a:t>ilk sayıyı gir (x)             </a:t>
            </a:r>
          </a:p>
          <a:p>
            <a:pPr marL="381000" indent="-381000" eaLnBrk="1" hangingPunct="1">
              <a:lnSpc>
                <a:spcPct val="80000"/>
              </a:lnSpc>
              <a:buFont typeface="Wingdings" pitchFamily="2" charset="2"/>
              <a:buAutoNum type="arabicPeriod"/>
            </a:pPr>
            <a:r>
              <a:rPr lang="tr-TR" sz="2000" dirty="0" smtClean="0"/>
              <a:t>son sayıyı gir (y)               </a:t>
            </a:r>
          </a:p>
          <a:p>
            <a:pPr marL="381000" indent="-381000" eaLnBrk="1" hangingPunct="1">
              <a:lnSpc>
                <a:spcPct val="80000"/>
              </a:lnSpc>
              <a:buFont typeface="Wingdings" pitchFamily="2" charset="2"/>
              <a:buAutoNum type="arabicPeriod"/>
            </a:pPr>
            <a:r>
              <a:rPr lang="tr-TR" sz="2000" dirty="0" smtClean="0"/>
              <a:t>kaçın katı olduğunu gir (z)          </a:t>
            </a:r>
          </a:p>
          <a:p>
            <a:pPr marL="381000" indent="-381000" eaLnBrk="1" hangingPunct="1">
              <a:lnSpc>
                <a:spcPct val="80000"/>
              </a:lnSpc>
              <a:buFont typeface="Wingdings" pitchFamily="2" charset="2"/>
              <a:buAutoNum type="arabicPeriod"/>
            </a:pPr>
            <a:r>
              <a:rPr lang="tr-TR" sz="2000" dirty="0" err="1" smtClean="0"/>
              <a:t>sayi</a:t>
            </a:r>
            <a:r>
              <a:rPr lang="tr-TR" sz="2000" dirty="0" smtClean="0"/>
              <a:t>=x             </a:t>
            </a:r>
          </a:p>
          <a:p>
            <a:pPr marL="381000" indent="-381000" eaLnBrk="1" hangingPunct="1">
              <a:lnSpc>
                <a:spcPct val="80000"/>
              </a:lnSpc>
              <a:buFont typeface="Wingdings" pitchFamily="2" charset="2"/>
              <a:buAutoNum type="arabicPeriod"/>
            </a:pPr>
            <a:r>
              <a:rPr lang="tr-TR" sz="2000" dirty="0" smtClean="0"/>
              <a:t>Eğer </a:t>
            </a:r>
            <a:r>
              <a:rPr lang="tr-TR" sz="2000" dirty="0" err="1" smtClean="0"/>
              <a:t>sayi</a:t>
            </a:r>
            <a:r>
              <a:rPr lang="tr-TR" sz="2000" dirty="0" smtClean="0"/>
              <a:t> &gt; y ise git 13</a:t>
            </a:r>
          </a:p>
          <a:p>
            <a:pPr marL="381000" indent="-381000" eaLnBrk="1" hangingPunct="1">
              <a:lnSpc>
                <a:spcPct val="80000"/>
              </a:lnSpc>
              <a:buFont typeface="Wingdings" pitchFamily="2" charset="2"/>
              <a:buAutoNum type="arabicPeriod"/>
            </a:pPr>
            <a:r>
              <a:rPr lang="tr-TR" sz="2000" dirty="0" smtClean="0"/>
              <a:t>Eğer </a:t>
            </a:r>
            <a:r>
              <a:rPr lang="tr-TR" sz="2000" dirty="0" err="1" smtClean="0"/>
              <a:t>sayi</a:t>
            </a:r>
            <a:r>
              <a:rPr lang="tr-TR" sz="2000" dirty="0" smtClean="0"/>
              <a:t> </a:t>
            </a:r>
            <a:r>
              <a:rPr lang="tr-TR" sz="2000" dirty="0" err="1" smtClean="0"/>
              <a:t>mod</a:t>
            </a:r>
            <a:r>
              <a:rPr lang="tr-TR" sz="2000" dirty="0" smtClean="0"/>
              <a:t> z = 0 ise </a:t>
            </a:r>
            <a:r>
              <a:rPr lang="tr-TR" sz="2000" dirty="0" err="1" smtClean="0"/>
              <a:t>sayac</a:t>
            </a:r>
            <a:r>
              <a:rPr lang="tr-TR" sz="2000" dirty="0" smtClean="0"/>
              <a:t>=</a:t>
            </a:r>
            <a:r>
              <a:rPr lang="tr-TR" sz="2000" dirty="0" err="1" smtClean="0"/>
              <a:t>sayac</a:t>
            </a:r>
            <a:r>
              <a:rPr lang="tr-TR" sz="2000" dirty="0" smtClean="0"/>
              <a:t>+1</a:t>
            </a:r>
          </a:p>
          <a:p>
            <a:pPr marL="381000" indent="-381000" eaLnBrk="1" hangingPunct="1">
              <a:lnSpc>
                <a:spcPct val="80000"/>
              </a:lnSpc>
              <a:buFont typeface="Wingdings" pitchFamily="2" charset="2"/>
              <a:buAutoNum type="arabicPeriod"/>
            </a:pPr>
            <a:r>
              <a:rPr lang="tr-TR" sz="2000" dirty="0" smtClean="0"/>
              <a:t>Eğer </a:t>
            </a:r>
            <a:r>
              <a:rPr lang="tr-TR" sz="2000" dirty="0" err="1" smtClean="0"/>
              <a:t>sayi</a:t>
            </a:r>
            <a:r>
              <a:rPr lang="tr-TR" sz="2000" dirty="0" smtClean="0"/>
              <a:t> </a:t>
            </a:r>
            <a:r>
              <a:rPr lang="tr-TR" sz="2000" dirty="0" err="1" smtClean="0"/>
              <a:t>mod</a:t>
            </a:r>
            <a:r>
              <a:rPr lang="tr-TR" sz="2000" dirty="0" smtClean="0"/>
              <a:t> z = 0 ise toplam=toplam+</a:t>
            </a:r>
            <a:r>
              <a:rPr lang="tr-TR" sz="2000" dirty="0" err="1" smtClean="0"/>
              <a:t>sayi</a:t>
            </a:r>
            <a:endParaRPr lang="tr-TR" sz="2000" dirty="0" smtClean="0"/>
          </a:p>
          <a:p>
            <a:pPr marL="381000" indent="-381000" eaLnBrk="1" hangingPunct="1">
              <a:lnSpc>
                <a:spcPct val="80000"/>
              </a:lnSpc>
              <a:buFont typeface="Wingdings" pitchFamily="2" charset="2"/>
              <a:buAutoNum type="arabicPeriod"/>
            </a:pPr>
            <a:r>
              <a:rPr lang="tr-TR" sz="2000" dirty="0" err="1" smtClean="0"/>
              <a:t>sayi</a:t>
            </a:r>
            <a:r>
              <a:rPr lang="tr-TR" sz="2000" dirty="0" smtClean="0"/>
              <a:t>=</a:t>
            </a:r>
            <a:r>
              <a:rPr lang="tr-TR" sz="2000" dirty="0" err="1" smtClean="0"/>
              <a:t>sayi</a:t>
            </a:r>
            <a:r>
              <a:rPr lang="tr-TR" sz="2000" dirty="0" smtClean="0"/>
              <a:t>+1</a:t>
            </a:r>
          </a:p>
          <a:p>
            <a:pPr marL="381000" indent="-381000" eaLnBrk="1" hangingPunct="1">
              <a:lnSpc>
                <a:spcPct val="80000"/>
              </a:lnSpc>
              <a:buFont typeface="Wingdings" pitchFamily="2" charset="2"/>
              <a:buAutoNum type="arabicPeriod"/>
            </a:pPr>
            <a:r>
              <a:rPr lang="tr-TR" sz="2000" dirty="0" smtClean="0"/>
              <a:t>Git 8         </a:t>
            </a:r>
          </a:p>
          <a:p>
            <a:pPr marL="381000" indent="-381000" eaLnBrk="1" hangingPunct="1">
              <a:lnSpc>
                <a:spcPct val="80000"/>
              </a:lnSpc>
              <a:buFont typeface="Wingdings" pitchFamily="2" charset="2"/>
              <a:buAutoNum type="arabicPeriod"/>
            </a:pPr>
            <a:r>
              <a:rPr lang="tr-TR" sz="2000" dirty="0" smtClean="0"/>
              <a:t>Yaz x, y, z, </a:t>
            </a:r>
            <a:r>
              <a:rPr lang="tr-TR" sz="2000" dirty="0" err="1" smtClean="0"/>
              <a:t>sayac</a:t>
            </a:r>
            <a:r>
              <a:rPr lang="tr-TR" sz="2000" dirty="0" smtClean="0"/>
              <a:t>,toplam</a:t>
            </a:r>
          </a:p>
          <a:p>
            <a:pPr marL="381000" indent="-381000" eaLnBrk="1" hangingPunct="1">
              <a:lnSpc>
                <a:spcPct val="80000"/>
              </a:lnSpc>
              <a:buFont typeface="Wingdings" pitchFamily="2" charset="2"/>
              <a:buAutoNum type="arabicPeriod"/>
            </a:pPr>
            <a:r>
              <a:rPr lang="tr-TR" sz="2000" dirty="0" smtClean="0"/>
              <a:t>Dur</a:t>
            </a:r>
          </a:p>
        </p:txBody>
      </p:sp>
      <p:sp>
        <p:nvSpPr>
          <p:cNvPr id="4" name="3 Dikdörtgen"/>
          <p:cNvSpPr/>
          <p:nvPr/>
        </p:nvSpPr>
        <p:spPr>
          <a:xfrm>
            <a:off x="3929058" y="1357298"/>
            <a:ext cx="4572000" cy="1200329"/>
          </a:xfrm>
          <a:prstGeom prst="rect">
            <a:avLst/>
          </a:prstGeom>
        </p:spPr>
        <p:txBody>
          <a:bodyPr>
            <a:spAutoFit/>
          </a:bodyPr>
          <a:lstStyle/>
          <a:p>
            <a:r>
              <a:rPr lang="tr-TR" dirty="0" smtClean="0"/>
              <a:t>x ile y arasındaki(x ve y dahil) z </a:t>
            </a:r>
            <a:r>
              <a:rPr lang="tr-TR" dirty="0" err="1" smtClean="0"/>
              <a:t>nin</a:t>
            </a:r>
            <a:r>
              <a:rPr lang="tr-TR" dirty="0" smtClean="0"/>
              <a:t> katı olan sayıların adedini ve toplamlarını bulan algoritmayı oluşturalım. x,y ve z değerlerini kullanıcıdan isteyin.</a:t>
            </a:r>
            <a:endParaRPr lang="tr-TR" dirty="0"/>
          </a:p>
        </p:txBody>
      </p:sp>
    </p:spTree>
    <p:extLst>
      <p:ext uri="{BB962C8B-B14F-4D97-AF65-F5344CB8AC3E}">
        <p14:creationId xmlns="" xmlns:p14="http://schemas.microsoft.com/office/powerpoint/2010/main" val="13468922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checkerboard(across)">
                                      <p:cBhvr>
                                        <p:cTn id="7" dur="500"/>
                                        <p:tgtEl>
                                          <p:spTgt spid="39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9939">
                                            <p:txEl>
                                              <p:pRg st="1" end="1"/>
                                            </p:txEl>
                                          </p:spTgt>
                                        </p:tgtEl>
                                        <p:attrNameLst>
                                          <p:attrName>style.visibility</p:attrName>
                                        </p:attrNameLst>
                                      </p:cBhvr>
                                      <p:to>
                                        <p:strVal val="visible"/>
                                      </p:to>
                                    </p:set>
                                    <p:animEffect transition="in" filter="checkerboard(across)">
                                      <p:cBhvr>
                                        <p:cTn id="12" dur="500"/>
                                        <p:tgtEl>
                                          <p:spTgt spid="399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9939">
                                            <p:txEl>
                                              <p:pRg st="2" end="2"/>
                                            </p:txEl>
                                          </p:spTgt>
                                        </p:tgtEl>
                                        <p:attrNameLst>
                                          <p:attrName>style.visibility</p:attrName>
                                        </p:attrNameLst>
                                      </p:cBhvr>
                                      <p:to>
                                        <p:strVal val="visible"/>
                                      </p:to>
                                    </p:set>
                                    <p:animEffect transition="in" filter="checkerboard(across)">
                                      <p:cBhvr>
                                        <p:cTn id="17" dur="500"/>
                                        <p:tgtEl>
                                          <p:spTgt spid="399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9939">
                                            <p:txEl>
                                              <p:pRg st="3" end="3"/>
                                            </p:txEl>
                                          </p:spTgt>
                                        </p:tgtEl>
                                        <p:attrNameLst>
                                          <p:attrName>style.visibility</p:attrName>
                                        </p:attrNameLst>
                                      </p:cBhvr>
                                      <p:to>
                                        <p:strVal val="visible"/>
                                      </p:to>
                                    </p:set>
                                    <p:animEffect transition="in" filter="checkerboard(across)">
                                      <p:cBhvr>
                                        <p:cTn id="22" dur="500"/>
                                        <p:tgtEl>
                                          <p:spTgt spid="399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9939">
                                            <p:txEl>
                                              <p:pRg st="4" end="4"/>
                                            </p:txEl>
                                          </p:spTgt>
                                        </p:tgtEl>
                                        <p:attrNameLst>
                                          <p:attrName>style.visibility</p:attrName>
                                        </p:attrNameLst>
                                      </p:cBhvr>
                                      <p:to>
                                        <p:strVal val="visible"/>
                                      </p:to>
                                    </p:set>
                                    <p:animEffect transition="in" filter="checkerboard(across)">
                                      <p:cBhvr>
                                        <p:cTn id="27" dur="500"/>
                                        <p:tgtEl>
                                          <p:spTgt spid="3993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9939">
                                            <p:txEl>
                                              <p:pRg st="5" end="5"/>
                                            </p:txEl>
                                          </p:spTgt>
                                        </p:tgtEl>
                                        <p:attrNameLst>
                                          <p:attrName>style.visibility</p:attrName>
                                        </p:attrNameLst>
                                      </p:cBhvr>
                                      <p:to>
                                        <p:strVal val="visible"/>
                                      </p:to>
                                    </p:set>
                                    <p:animEffect transition="in" filter="checkerboard(across)">
                                      <p:cBhvr>
                                        <p:cTn id="32" dur="500"/>
                                        <p:tgtEl>
                                          <p:spTgt spid="3993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9939">
                                            <p:txEl>
                                              <p:pRg st="6" end="6"/>
                                            </p:txEl>
                                          </p:spTgt>
                                        </p:tgtEl>
                                        <p:attrNameLst>
                                          <p:attrName>style.visibility</p:attrName>
                                        </p:attrNameLst>
                                      </p:cBhvr>
                                      <p:to>
                                        <p:strVal val="visible"/>
                                      </p:to>
                                    </p:set>
                                    <p:animEffect transition="in" filter="checkerboard(across)">
                                      <p:cBhvr>
                                        <p:cTn id="37" dur="500"/>
                                        <p:tgtEl>
                                          <p:spTgt spid="3993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39939">
                                            <p:txEl>
                                              <p:pRg st="7" end="7"/>
                                            </p:txEl>
                                          </p:spTgt>
                                        </p:tgtEl>
                                        <p:attrNameLst>
                                          <p:attrName>style.visibility</p:attrName>
                                        </p:attrNameLst>
                                      </p:cBhvr>
                                      <p:to>
                                        <p:strVal val="visible"/>
                                      </p:to>
                                    </p:set>
                                    <p:animEffect transition="in" filter="checkerboard(across)">
                                      <p:cBhvr>
                                        <p:cTn id="42" dur="500"/>
                                        <p:tgtEl>
                                          <p:spTgt spid="3993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39939">
                                            <p:txEl>
                                              <p:pRg st="8" end="8"/>
                                            </p:txEl>
                                          </p:spTgt>
                                        </p:tgtEl>
                                        <p:attrNameLst>
                                          <p:attrName>style.visibility</p:attrName>
                                        </p:attrNameLst>
                                      </p:cBhvr>
                                      <p:to>
                                        <p:strVal val="visible"/>
                                      </p:to>
                                    </p:set>
                                    <p:animEffect transition="in" filter="checkerboard(across)">
                                      <p:cBhvr>
                                        <p:cTn id="47" dur="500"/>
                                        <p:tgtEl>
                                          <p:spTgt spid="3993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39939">
                                            <p:txEl>
                                              <p:pRg st="9" end="9"/>
                                            </p:txEl>
                                          </p:spTgt>
                                        </p:tgtEl>
                                        <p:attrNameLst>
                                          <p:attrName>style.visibility</p:attrName>
                                        </p:attrNameLst>
                                      </p:cBhvr>
                                      <p:to>
                                        <p:strVal val="visible"/>
                                      </p:to>
                                    </p:set>
                                    <p:animEffect transition="in" filter="checkerboard(across)">
                                      <p:cBhvr>
                                        <p:cTn id="52" dur="500"/>
                                        <p:tgtEl>
                                          <p:spTgt spid="39939">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39939">
                                            <p:txEl>
                                              <p:pRg st="10" end="10"/>
                                            </p:txEl>
                                          </p:spTgt>
                                        </p:tgtEl>
                                        <p:attrNameLst>
                                          <p:attrName>style.visibility</p:attrName>
                                        </p:attrNameLst>
                                      </p:cBhvr>
                                      <p:to>
                                        <p:strVal val="visible"/>
                                      </p:to>
                                    </p:set>
                                    <p:animEffect transition="in" filter="checkerboard(across)">
                                      <p:cBhvr>
                                        <p:cTn id="57" dur="500"/>
                                        <p:tgtEl>
                                          <p:spTgt spid="39939">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39939">
                                            <p:txEl>
                                              <p:pRg st="11" end="11"/>
                                            </p:txEl>
                                          </p:spTgt>
                                        </p:tgtEl>
                                        <p:attrNameLst>
                                          <p:attrName>style.visibility</p:attrName>
                                        </p:attrNameLst>
                                      </p:cBhvr>
                                      <p:to>
                                        <p:strVal val="visible"/>
                                      </p:to>
                                    </p:set>
                                    <p:animEffect transition="in" filter="checkerboard(across)">
                                      <p:cBhvr>
                                        <p:cTn id="62" dur="500"/>
                                        <p:tgtEl>
                                          <p:spTgt spid="3993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Alıştırma - Girilen bir sayıyı parçalarına ayırmak</a:t>
            </a:r>
            <a:endParaRPr lang="tr-TR" dirty="0"/>
          </a:p>
        </p:txBody>
      </p:sp>
      <p:sp>
        <p:nvSpPr>
          <p:cNvPr id="3" name="2 İçerik Yer Tutucusu"/>
          <p:cNvSpPr>
            <a:spLocks noGrp="1"/>
          </p:cNvSpPr>
          <p:nvPr>
            <p:ph sz="quarter" idx="1"/>
          </p:nvPr>
        </p:nvSpPr>
        <p:spPr/>
        <p:txBody>
          <a:bodyPr/>
          <a:lstStyle/>
          <a:p>
            <a:r>
              <a:rPr lang="tr-TR" dirty="0" smtClean="0"/>
              <a:t>Girilen sayıyı parçalarına ayıran bir kod yazınız.</a:t>
            </a:r>
          </a:p>
          <a:p>
            <a:r>
              <a:rPr lang="tr-TR" dirty="0" smtClean="0"/>
              <a:t>Örneğin 3521 girildiğinde,</a:t>
            </a:r>
          </a:p>
          <a:p>
            <a:pPr lvl="1"/>
            <a:r>
              <a:rPr lang="tr-TR" dirty="0" smtClean="0"/>
              <a:t>Girdiğiniz sayılar </a:t>
            </a:r>
          </a:p>
          <a:p>
            <a:pPr lvl="2"/>
            <a:r>
              <a:rPr lang="tr-TR" dirty="0" smtClean="0"/>
              <a:t>3</a:t>
            </a:r>
          </a:p>
          <a:p>
            <a:pPr lvl="2"/>
            <a:r>
              <a:rPr lang="tr-TR" dirty="0" smtClean="0"/>
              <a:t>5</a:t>
            </a:r>
          </a:p>
          <a:p>
            <a:pPr lvl="2"/>
            <a:r>
              <a:rPr lang="tr-TR" dirty="0" smtClean="0"/>
              <a:t>2 ve </a:t>
            </a:r>
          </a:p>
          <a:p>
            <a:pPr lvl="2"/>
            <a:r>
              <a:rPr lang="tr-TR" dirty="0" smtClean="0"/>
              <a:t>1’dir! </a:t>
            </a:r>
          </a:p>
          <a:p>
            <a:r>
              <a:rPr lang="tr-TR" dirty="0" smtClean="0"/>
              <a:t>diyebilsin.</a:t>
            </a:r>
          </a:p>
          <a:p>
            <a:r>
              <a:rPr lang="tr-TR" dirty="0" smtClean="0"/>
              <a:t>Girilecek sayının 4 basamaklı olacağını varsayınız.</a:t>
            </a:r>
          </a:p>
        </p:txBody>
      </p:sp>
    </p:spTree>
    <p:extLst>
      <p:ext uri="{BB962C8B-B14F-4D97-AF65-F5344CB8AC3E}">
        <p14:creationId xmlns="" xmlns:p14="http://schemas.microsoft.com/office/powerpoint/2010/main" val="2529685453"/>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tr-TR" smtClean="0"/>
              <a:t>Sayıyı parçalara ayırmak (Cevabı)</a:t>
            </a:r>
          </a:p>
        </p:txBody>
      </p:sp>
      <p:sp>
        <p:nvSpPr>
          <p:cNvPr id="41987" name="Rectangle 3"/>
          <p:cNvSpPr>
            <a:spLocks noGrp="1" noChangeArrowheads="1"/>
          </p:cNvSpPr>
          <p:nvPr>
            <p:ph sz="quarter" idx="1"/>
          </p:nvPr>
        </p:nvSpPr>
        <p:spPr/>
        <p:txBody>
          <a:bodyPr/>
          <a:lstStyle/>
          <a:p>
            <a:pPr marL="457200" indent="-457200" eaLnBrk="1" hangingPunct="1">
              <a:lnSpc>
                <a:spcPct val="90000"/>
              </a:lnSpc>
              <a:buFont typeface="Wingdings" pitchFamily="2" charset="2"/>
              <a:buAutoNum type="arabicPeriod"/>
            </a:pPr>
            <a:r>
              <a:rPr lang="tr-TR" sz="2400" dirty="0" smtClean="0"/>
              <a:t>basla</a:t>
            </a:r>
          </a:p>
          <a:p>
            <a:pPr marL="457200" indent="-457200" eaLnBrk="1" hangingPunct="1">
              <a:lnSpc>
                <a:spcPct val="90000"/>
              </a:lnSpc>
              <a:buFont typeface="Wingdings" pitchFamily="2" charset="2"/>
              <a:buAutoNum type="arabicPeriod"/>
            </a:pPr>
            <a:r>
              <a:rPr lang="tr-TR" sz="2400" dirty="0" smtClean="0"/>
              <a:t>us=3</a:t>
            </a:r>
          </a:p>
          <a:p>
            <a:pPr marL="457200" indent="-457200" eaLnBrk="1" hangingPunct="1">
              <a:lnSpc>
                <a:spcPct val="90000"/>
              </a:lnSpc>
              <a:buFont typeface="Wingdings" pitchFamily="2" charset="2"/>
              <a:buAutoNum type="arabicPeriod"/>
            </a:pPr>
            <a:r>
              <a:rPr lang="tr-TR" sz="2400" dirty="0" smtClean="0"/>
              <a:t>eğer us&lt;0 git 9</a:t>
            </a:r>
          </a:p>
          <a:p>
            <a:pPr marL="457200" indent="-457200" eaLnBrk="1" hangingPunct="1">
              <a:lnSpc>
                <a:spcPct val="90000"/>
              </a:lnSpc>
              <a:buFont typeface="Wingdings" pitchFamily="2" charset="2"/>
              <a:buAutoNum type="arabicPeriod"/>
            </a:pPr>
            <a:r>
              <a:rPr lang="tr-TR" sz="2400" dirty="0" smtClean="0"/>
              <a:t>bolum=</a:t>
            </a:r>
            <a:r>
              <a:rPr lang="tr-TR" sz="2400" dirty="0" err="1" smtClean="0"/>
              <a:t>sayi</a:t>
            </a:r>
            <a:r>
              <a:rPr lang="tr-TR" sz="2400" dirty="0" smtClean="0"/>
              <a:t>/10^us  </a:t>
            </a:r>
            <a:r>
              <a:rPr lang="tr-TR" sz="1400" dirty="0" smtClean="0"/>
              <a:t>Not:C dilinde ^ başka anlama gelmektedir. Üs için </a:t>
            </a:r>
            <a:r>
              <a:rPr lang="tr-TR" sz="1400" dirty="0" err="1" smtClean="0"/>
              <a:t>pow</a:t>
            </a:r>
            <a:r>
              <a:rPr lang="tr-TR" sz="1400" dirty="0" smtClean="0"/>
              <a:t> kullanılacak.</a:t>
            </a:r>
            <a:endParaRPr lang="tr-TR" sz="2400" dirty="0" smtClean="0"/>
          </a:p>
          <a:p>
            <a:pPr marL="457200" indent="-457200" eaLnBrk="1" hangingPunct="1">
              <a:lnSpc>
                <a:spcPct val="90000"/>
              </a:lnSpc>
              <a:buFont typeface="Wingdings" pitchFamily="2" charset="2"/>
              <a:buAutoNum type="arabicPeriod"/>
            </a:pPr>
            <a:r>
              <a:rPr lang="tr-TR" sz="2400" dirty="0" err="1" smtClean="0"/>
              <a:t>sayi</a:t>
            </a:r>
            <a:r>
              <a:rPr lang="tr-TR" sz="2400" dirty="0" smtClean="0"/>
              <a:t>=</a:t>
            </a:r>
            <a:r>
              <a:rPr lang="tr-TR" sz="2400" dirty="0" err="1" smtClean="0"/>
              <a:t>sayi</a:t>
            </a:r>
            <a:r>
              <a:rPr lang="tr-TR" sz="2400" dirty="0" smtClean="0"/>
              <a:t>-bolum*(10^us)</a:t>
            </a:r>
          </a:p>
          <a:p>
            <a:pPr marL="457200" indent="-457200" eaLnBrk="1" hangingPunct="1">
              <a:lnSpc>
                <a:spcPct val="90000"/>
              </a:lnSpc>
              <a:buFont typeface="Wingdings" pitchFamily="2" charset="2"/>
              <a:buAutoNum type="arabicPeriod"/>
            </a:pPr>
            <a:r>
              <a:rPr lang="tr-TR" sz="2400" dirty="0" smtClean="0"/>
              <a:t>yaz bolum</a:t>
            </a:r>
          </a:p>
          <a:p>
            <a:pPr marL="457200" indent="-457200" eaLnBrk="1" hangingPunct="1">
              <a:lnSpc>
                <a:spcPct val="90000"/>
              </a:lnSpc>
              <a:buFont typeface="Wingdings" pitchFamily="2" charset="2"/>
              <a:buAutoNum type="arabicPeriod"/>
            </a:pPr>
            <a:r>
              <a:rPr lang="tr-TR" sz="2400" dirty="0" smtClean="0"/>
              <a:t>us=us-1</a:t>
            </a:r>
          </a:p>
          <a:p>
            <a:pPr marL="457200" indent="-457200" eaLnBrk="1" hangingPunct="1">
              <a:lnSpc>
                <a:spcPct val="90000"/>
              </a:lnSpc>
              <a:buFont typeface="Wingdings" pitchFamily="2" charset="2"/>
              <a:buAutoNum type="arabicPeriod"/>
            </a:pPr>
            <a:r>
              <a:rPr lang="tr-TR" sz="2400" dirty="0" smtClean="0"/>
              <a:t>git 3  </a:t>
            </a:r>
          </a:p>
          <a:p>
            <a:pPr marL="457200" indent="-457200" eaLnBrk="1" hangingPunct="1">
              <a:lnSpc>
                <a:spcPct val="90000"/>
              </a:lnSpc>
              <a:buFont typeface="Wingdings" pitchFamily="2" charset="2"/>
              <a:buAutoNum type="arabicPeriod"/>
            </a:pPr>
            <a:r>
              <a:rPr lang="tr-TR" sz="2400" dirty="0" smtClean="0"/>
              <a:t>son</a:t>
            </a:r>
          </a:p>
        </p:txBody>
      </p:sp>
    </p:spTree>
    <p:extLst>
      <p:ext uri="{BB962C8B-B14F-4D97-AF65-F5344CB8AC3E}">
        <p14:creationId xmlns="" xmlns:p14="http://schemas.microsoft.com/office/powerpoint/2010/main" val="2822203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checkerboard(across)">
                                      <p:cBhvr>
                                        <p:cTn id="7" dur="500"/>
                                        <p:tgtEl>
                                          <p:spTgt spid="419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1987">
                                            <p:txEl>
                                              <p:pRg st="1" end="1"/>
                                            </p:txEl>
                                          </p:spTgt>
                                        </p:tgtEl>
                                        <p:attrNameLst>
                                          <p:attrName>style.visibility</p:attrName>
                                        </p:attrNameLst>
                                      </p:cBhvr>
                                      <p:to>
                                        <p:strVal val="visible"/>
                                      </p:to>
                                    </p:set>
                                    <p:animEffect transition="in" filter="checkerboard(across)">
                                      <p:cBhvr>
                                        <p:cTn id="12" dur="500"/>
                                        <p:tgtEl>
                                          <p:spTgt spid="419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1987">
                                            <p:txEl>
                                              <p:pRg st="2" end="2"/>
                                            </p:txEl>
                                          </p:spTgt>
                                        </p:tgtEl>
                                        <p:attrNameLst>
                                          <p:attrName>style.visibility</p:attrName>
                                        </p:attrNameLst>
                                      </p:cBhvr>
                                      <p:to>
                                        <p:strVal val="visible"/>
                                      </p:to>
                                    </p:set>
                                    <p:animEffect transition="in" filter="checkerboard(across)">
                                      <p:cBhvr>
                                        <p:cTn id="17" dur="500"/>
                                        <p:tgtEl>
                                          <p:spTgt spid="419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1987">
                                            <p:txEl>
                                              <p:pRg st="3" end="3"/>
                                            </p:txEl>
                                          </p:spTgt>
                                        </p:tgtEl>
                                        <p:attrNameLst>
                                          <p:attrName>style.visibility</p:attrName>
                                        </p:attrNameLst>
                                      </p:cBhvr>
                                      <p:to>
                                        <p:strVal val="visible"/>
                                      </p:to>
                                    </p:set>
                                    <p:animEffect transition="in" filter="checkerboard(across)">
                                      <p:cBhvr>
                                        <p:cTn id="22" dur="500"/>
                                        <p:tgtEl>
                                          <p:spTgt spid="419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41987">
                                            <p:txEl>
                                              <p:pRg st="4" end="4"/>
                                            </p:txEl>
                                          </p:spTgt>
                                        </p:tgtEl>
                                        <p:attrNameLst>
                                          <p:attrName>style.visibility</p:attrName>
                                        </p:attrNameLst>
                                      </p:cBhvr>
                                      <p:to>
                                        <p:strVal val="visible"/>
                                      </p:to>
                                    </p:set>
                                    <p:animEffect transition="in" filter="checkerboard(across)">
                                      <p:cBhvr>
                                        <p:cTn id="27" dur="500"/>
                                        <p:tgtEl>
                                          <p:spTgt spid="4198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41987">
                                            <p:txEl>
                                              <p:pRg st="5" end="5"/>
                                            </p:txEl>
                                          </p:spTgt>
                                        </p:tgtEl>
                                        <p:attrNameLst>
                                          <p:attrName>style.visibility</p:attrName>
                                        </p:attrNameLst>
                                      </p:cBhvr>
                                      <p:to>
                                        <p:strVal val="visible"/>
                                      </p:to>
                                    </p:set>
                                    <p:animEffect transition="in" filter="checkerboard(across)">
                                      <p:cBhvr>
                                        <p:cTn id="32" dur="500"/>
                                        <p:tgtEl>
                                          <p:spTgt spid="4198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41987">
                                            <p:txEl>
                                              <p:pRg st="6" end="6"/>
                                            </p:txEl>
                                          </p:spTgt>
                                        </p:tgtEl>
                                        <p:attrNameLst>
                                          <p:attrName>style.visibility</p:attrName>
                                        </p:attrNameLst>
                                      </p:cBhvr>
                                      <p:to>
                                        <p:strVal val="visible"/>
                                      </p:to>
                                    </p:set>
                                    <p:animEffect transition="in" filter="checkerboard(across)">
                                      <p:cBhvr>
                                        <p:cTn id="37" dur="500"/>
                                        <p:tgtEl>
                                          <p:spTgt spid="4198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41987">
                                            <p:txEl>
                                              <p:pRg st="7" end="7"/>
                                            </p:txEl>
                                          </p:spTgt>
                                        </p:tgtEl>
                                        <p:attrNameLst>
                                          <p:attrName>style.visibility</p:attrName>
                                        </p:attrNameLst>
                                      </p:cBhvr>
                                      <p:to>
                                        <p:strVal val="visible"/>
                                      </p:to>
                                    </p:set>
                                    <p:animEffect transition="in" filter="checkerboard(across)">
                                      <p:cBhvr>
                                        <p:cTn id="42" dur="500"/>
                                        <p:tgtEl>
                                          <p:spTgt spid="4198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41987">
                                            <p:txEl>
                                              <p:pRg st="8" end="8"/>
                                            </p:txEl>
                                          </p:spTgt>
                                        </p:tgtEl>
                                        <p:attrNameLst>
                                          <p:attrName>style.visibility</p:attrName>
                                        </p:attrNameLst>
                                      </p:cBhvr>
                                      <p:to>
                                        <p:strVal val="visible"/>
                                      </p:to>
                                    </p:set>
                                    <p:animEffect transition="in" filter="checkerboard(across)">
                                      <p:cBhvr>
                                        <p:cTn id="47" dur="500"/>
                                        <p:tgtEl>
                                          <p:spTgt spid="4198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fontScale="90000"/>
          </a:bodyPr>
          <a:lstStyle/>
          <a:p>
            <a:pPr eaLnBrk="1" hangingPunct="1"/>
            <a:r>
              <a:rPr lang="tr-TR" sz="4000" smtClean="0"/>
              <a:t>Aşağıdaki algoritma ne iş yapmaktadır?</a:t>
            </a:r>
          </a:p>
        </p:txBody>
      </p:sp>
      <p:sp>
        <p:nvSpPr>
          <p:cNvPr id="35843" name="Rectangle 3"/>
          <p:cNvSpPr>
            <a:spLocks noGrp="1" noChangeArrowheads="1"/>
          </p:cNvSpPr>
          <p:nvPr>
            <p:ph sz="quarter" idx="1"/>
          </p:nvPr>
        </p:nvSpPr>
        <p:spPr/>
        <p:txBody>
          <a:bodyPr/>
          <a:lstStyle/>
          <a:p>
            <a:pPr marL="533400" indent="-533400" eaLnBrk="1" hangingPunct="1">
              <a:buFont typeface="Wingdings" pitchFamily="2" charset="2"/>
              <a:buAutoNum type="arabicPeriod"/>
            </a:pPr>
            <a:r>
              <a:rPr lang="tr-TR" dirty="0" smtClean="0"/>
              <a:t>Başla</a:t>
            </a:r>
          </a:p>
          <a:p>
            <a:pPr marL="533400" indent="-533400" eaLnBrk="1" hangingPunct="1">
              <a:buFont typeface="Wingdings" pitchFamily="2" charset="2"/>
              <a:buAutoNum type="arabicPeriod"/>
            </a:pPr>
            <a:r>
              <a:rPr lang="tr-TR" dirty="0" err="1" smtClean="0"/>
              <a:t>sayac</a:t>
            </a:r>
            <a:r>
              <a:rPr lang="tr-TR" dirty="0" smtClean="0"/>
              <a:t>=0</a:t>
            </a:r>
          </a:p>
          <a:p>
            <a:pPr marL="533400" indent="-533400" eaLnBrk="1" hangingPunct="1">
              <a:buFont typeface="Wingdings" pitchFamily="2" charset="2"/>
              <a:buAutoNum type="arabicPeriod"/>
            </a:pPr>
            <a:r>
              <a:rPr lang="tr-TR" dirty="0" smtClean="0"/>
              <a:t>Bir sayı gir. (</a:t>
            </a:r>
            <a:r>
              <a:rPr lang="tr-TR" dirty="0" err="1" smtClean="0"/>
              <a:t>sayi</a:t>
            </a:r>
            <a:r>
              <a:rPr lang="tr-TR" dirty="0" smtClean="0"/>
              <a:t>)</a:t>
            </a:r>
          </a:p>
          <a:p>
            <a:pPr marL="533400" indent="-533400" eaLnBrk="1" hangingPunct="1">
              <a:buFont typeface="Wingdings" pitchFamily="2" charset="2"/>
              <a:buAutoNum type="arabicPeriod"/>
            </a:pPr>
            <a:r>
              <a:rPr lang="tr-TR" dirty="0" smtClean="0"/>
              <a:t>Eğer </a:t>
            </a:r>
            <a:r>
              <a:rPr lang="tr-TR" dirty="0" err="1" smtClean="0"/>
              <a:t>sayi</a:t>
            </a:r>
            <a:r>
              <a:rPr lang="tr-TR" dirty="0" smtClean="0"/>
              <a:t>=0 ise  Git 7</a:t>
            </a:r>
          </a:p>
          <a:p>
            <a:pPr marL="533400" indent="-533400" eaLnBrk="1" hangingPunct="1">
              <a:buFont typeface="Wingdings" pitchFamily="2" charset="2"/>
              <a:buAutoNum type="arabicPeriod"/>
            </a:pPr>
            <a:r>
              <a:rPr lang="tr-TR" dirty="0" smtClean="0"/>
              <a:t>Eğer </a:t>
            </a:r>
            <a:r>
              <a:rPr lang="tr-TR" dirty="0" smtClean="0">
                <a:solidFill>
                  <a:srgbClr val="FF0000"/>
                </a:solidFill>
              </a:rPr>
              <a:t>sayı çift </a:t>
            </a:r>
            <a:r>
              <a:rPr lang="tr-TR" dirty="0" smtClean="0"/>
              <a:t>ise </a:t>
            </a:r>
            <a:r>
              <a:rPr lang="tr-TR" dirty="0" err="1" smtClean="0">
                <a:solidFill>
                  <a:srgbClr val="FF0000"/>
                </a:solidFill>
              </a:rPr>
              <a:t>sayac</a:t>
            </a:r>
            <a:r>
              <a:rPr lang="tr-TR" dirty="0" smtClean="0">
                <a:solidFill>
                  <a:srgbClr val="FF0000"/>
                </a:solidFill>
              </a:rPr>
              <a:t>=</a:t>
            </a:r>
            <a:r>
              <a:rPr lang="tr-TR" dirty="0" err="1" smtClean="0">
                <a:solidFill>
                  <a:srgbClr val="FF0000"/>
                </a:solidFill>
              </a:rPr>
              <a:t>sayac</a:t>
            </a:r>
            <a:r>
              <a:rPr lang="tr-TR" dirty="0" smtClean="0">
                <a:solidFill>
                  <a:srgbClr val="FF0000"/>
                </a:solidFill>
              </a:rPr>
              <a:t>+1</a:t>
            </a:r>
          </a:p>
          <a:p>
            <a:pPr marL="533400" indent="-533400" eaLnBrk="1" hangingPunct="1">
              <a:buFont typeface="Wingdings" pitchFamily="2" charset="2"/>
              <a:buAutoNum type="arabicPeriod"/>
            </a:pPr>
            <a:r>
              <a:rPr lang="tr-TR" dirty="0" smtClean="0"/>
              <a:t>Git 3</a:t>
            </a:r>
          </a:p>
          <a:p>
            <a:pPr marL="533400" indent="-533400" eaLnBrk="1" hangingPunct="1">
              <a:buFont typeface="Wingdings" pitchFamily="2" charset="2"/>
              <a:buAutoNum type="arabicPeriod"/>
            </a:pPr>
            <a:r>
              <a:rPr lang="tr-TR" dirty="0" smtClean="0"/>
              <a:t>Yaz </a:t>
            </a:r>
            <a:r>
              <a:rPr lang="tr-TR" dirty="0" err="1" smtClean="0"/>
              <a:t>sayac</a:t>
            </a:r>
            <a:endParaRPr lang="tr-TR" dirty="0" smtClean="0"/>
          </a:p>
          <a:p>
            <a:pPr marL="533400" indent="-533400" eaLnBrk="1" hangingPunct="1">
              <a:buFont typeface="Wingdings" pitchFamily="2" charset="2"/>
              <a:buAutoNum type="arabicPeriod"/>
            </a:pPr>
            <a:r>
              <a:rPr lang="tr-TR" dirty="0" smtClean="0"/>
              <a:t>Dur</a:t>
            </a:r>
          </a:p>
          <a:p>
            <a:pPr marL="533400" indent="-533400" eaLnBrk="1" hangingPunct="1"/>
            <a:endParaRPr lang="tr-TR" dirty="0" smtClean="0"/>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a:t>
            </a:r>
            <a:endParaRPr lang="tr-TR" dirty="0"/>
          </a:p>
        </p:txBody>
      </p:sp>
      <p:sp>
        <p:nvSpPr>
          <p:cNvPr id="3" name="2 İçerik Yer Tutucusu"/>
          <p:cNvSpPr>
            <a:spLocks noGrp="1"/>
          </p:cNvSpPr>
          <p:nvPr>
            <p:ph sz="quarter" idx="1"/>
          </p:nvPr>
        </p:nvSpPr>
        <p:spPr/>
        <p:txBody>
          <a:bodyPr/>
          <a:lstStyle/>
          <a:p>
            <a:r>
              <a:rPr lang="tr-TR" dirty="0" smtClean="0"/>
              <a:t>Sözde programlama kodu (</a:t>
            </a:r>
            <a:r>
              <a:rPr lang="tr-TR" dirty="0" err="1" smtClean="0"/>
              <a:t>pseudo</a:t>
            </a:r>
            <a:r>
              <a:rPr lang="tr-TR" dirty="0" smtClean="0"/>
              <a:t> </a:t>
            </a:r>
            <a:r>
              <a:rPr lang="tr-TR" dirty="0" err="1" smtClean="0"/>
              <a:t>code</a:t>
            </a:r>
            <a:r>
              <a:rPr lang="tr-TR" dirty="0" smtClean="0"/>
              <a:t>) kullanarak, kullanıcıdan iki sayı isteyen ve aldığı sayıları çarpıp sonucunu gösteren bir kod yazınız.</a:t>
            </a:r>
            <a:endParaRPr lang="tr-TR" dirty="0"/>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normAutofit fontScale="90000"/>
          </a:bodyPr>
          <a:lstStyle/>
          <a:p>
            <a:pPr eaLnBrk="1" hangingPunct="1"/>
            <a:r>
              <a:rPr lang="tr-TR" sz="4000" smtClean="0"/>
              <a:t>Aşağıdaki algoritma ne iş yapmaktadır?</a:t>
            </a:r>
          </a:p>
        </p:txBody>
      </p:sp>
      <p:sp>
        <p:nvSpPr>
          <p:cNvPr id="35843" name="Rectangle 3"/>
          <p:cNvSpPr>
            <a:spLocks noGrp="1" noChangeArrowheads="1"/>
          </p:cNvSpPr>
          <p:nvPr>
            <p:ph sz="quarter" idx="1"/>
          </p:nvPr>
        </p:nvSpPr>
        <p:spPr/>
        <p:txBody>
          <a:bodyPr/>
          <a:lstStyle/>
          <a:p>
            <a:pPr marL="533400" indent="-533400" eaLnBrk="1" hangingPunct="1">
              <a:buFont typeface="Wingdings" pitchFamily="2" charset="2"/>
              <a:buAutoNum type="arabicPeriod"/>
            </a:pPr>
            <a:r>
              <a:rPr lang="tr-TR" sz="2000" dirty="0" smtClean="0"/>
              <a:t>Başla</a:t>
            </a:r>
          </a:p>
          <a:p>
            <a:pPr marL="533400" indent="-533400" eaLnBrk="1" hangingPunct="1">
              <a:buFont typeface="Wingdings" pitchFamily="2" charset="2"/>
              <a:buAutoNum type="arabicPeriod"/>
            </a:pPr>
            <a:r>
              <a:rPr lang="tr-TR" sz="2000" dirty="0" err="1" smtClean="0"/>
              <a:t>sayac</a:t>
            </a:r>
            <a:r>
              <a:rPr lang="tr-TR" sz="2000" dirty="0" smtClean="0"/>
              <a:t>=0</a:t>
            </a:r>
          </a:p>
          <a:p>
            <a:pPr marL="533400" indent="-533400" eaLnBrk="1" hangingPunct="1">
              <a:buFont typeface="Wingdings" pitchFamily="2" charset="2"/>
              <a:buAutoNum type="arabicPeriod"/>
            </a:pPr>
            <a:r>
              <a:rPr lang="tr-TR" sz="2000" dirty="0" smtClean="0"/>
              <a:t>Bir sayı gir. (</a:t>
            </a:r>
            <a:r>
              <a:rPr lang="tr-TR" sz="2000" dirty="0" err="1" smtClean="0"/>
              <a:t>sayi</a:t>
            </a:r>
            <a:r>
              <a:rPr lang="tr-TR" sz="2000" dirty="0" smtClean="0"/>
              <a:t>)</a:t>
            </a:r>
          </a:p>
          <a:p>
            <a:pPr marL="533400" indent="-533400" eaLnBrk="1" hangingPunct="1">
              <a:buFont typeface="Wingdings" pitchFamily="2" charset="2"/>
              <a:buAutoNum type="arabicPeriod"/>
            </a:pPr>
            <a:r>
              <a:rPr lang="tr-TR" sz="2000" dirty="0" smtClean="0"/>
              <a:t>Eğer </a:t>
            </a:r>
            <a:r>
              <a:rPr lang="tr-TR" sz="2000" dirty="0" err="1" smtClean="0"/>
              <a:t>sayi</a:t>
            </a:r>
            <a:r>
              <a:rPr lang="tr-TR" sz="2000" dirty="0" smtClean="0"/>
              <a:t>=0 ise  Git 7</a:t>
            </a:r>
          </a:p>
          <a:p>
            <a:pPr marL="533400" indent="-533400" eaLnBrk="1" hangingPunct="1">
              <a:buFont typeface="Wingdings" pitchFamily="2" charset="2"/>
              <a:buAutoNum type="arabicPeriod"/>
            </a:pPr>
            <a:r>
              <a:rPr lang="tr-TR" sz="2000" dirty="0" smtClean="0"/>
              <a:t>Eğer </a:t>
            </a:r>
            <a:r>
              <a:rPr lang="tr-TR" sz="2000" dirty="0" err="1" smtClean="0">
                <a:solidFill>
                  <a:srgbClr val="FF0000"/>
                </a:solidFill>
              </a:rPr>
              <a:t>mod</a:t>
            </a:r>
            <a:r>
              <a:rPr lang="tr-TR" sz="2000" dirty="0" smtClean="0">
                <a:solidFill>
                  <a:srgbClr val="FF0000"/>
                </a:solidFill>
              </a:rPr>
              <a:t>(</a:t>
            </a:r>
            <a:r>
              <a:rPr lang="tr-TR" sz="2000" dirty="0" err="1" smtClean="0">
                <a:solidFill>
                  <a:srgbClr val="FF0000"/>
                </a:solidFill>
              </a:rPr>
              <a:t>sayi</a:t>
            </a:r>
            <a:r>
              <a:rPr lang="tr-TR" sz="2000" dirty="0" smtClean="0">
                <a:solidFill>
                  <a:srgbClr val="FF0000"/>
                </a:solidFill>
              </a:rPr>
              <a:t>,2)=0</a:t>
            </a:r>
            <a:r>
              <a:rPr lang="tr-TR" sz="2000" dirty="0" smtClean="0"/>
              <a:t> ise </a:t>
            </a:r>
            <a:r>
              <a:rPr lang="tr-TR" sz="2000" dirty="0" err="1" smtClean="0">
                <a:solidFill>
                  <a:srgbClr val="FF0000"/>
                </a:solidFill>
              </a:rPr>
              <a:t>sayac</a:t>
            </a:r>
            <a:r>
              <a:rPr lang="tr-TR" sz="2000" dirty="0" smtClean="0">
                <a:solidFill>
                  <a:srgbClr val="FF0000"/>
                </a:solidFill>
              </a:rPr>
              <a:t>=</a:t>
            </a:r>
            <a:r>
              <a:rPr lang="tr-TR" sz="2000" dirty="0" err="1" smtClean="0">
                <a:solidFill>
                  <a:srgbClr val="FF0000"/>
                </a:solidFill>
              </a:rPr>
              <a:t>sayac</a:t>
            </a:r>
            <a:r>
              <a:rPr lang="tr-TR" sz="2000" dirty="0" smtClean="0">
                <a:solidFill>
                  <a:srgbClr val="FF0000"/>
                </a:solidFill>
              </a:rPr>
              <a:t>+1</a:t>
            </a:r>
          </a:p>
          <a:p>
            <a:pPr marL="533400" indent="-533400" eaLnBrk="1" hangingPunct="1">
              <a:buFont typeface="Wingdings" pitchFamily="2" charset="2"/>
              <a:buAutoNum type="arabicPeriod"/>
            </a:pPr>
            <a:r>
              <a:rPr lang="tr-TR" sz="2000" dirty="0" smtClean="0"/>
              <a:t>Git 3</a:t>
            </a:r>
          </a:p>
          <a:p>
            <a:pPr marL="533400" indent="-533400" eaLnBrk="1" hangingPunct="1">
              <a:buFont typeface="Wingdings" pitchFamily="2" charset="2"/>
              <a:buAutoNum type="arabicPeriod"/>
            </a:pPr>
            <a:r>
              <a:rPr lang="tr-TR" sz="2000" dirty="0" smtClean="0"/>
              <a:t>Yaz </a:t>
            </a:r>
            <a:r>
              <a:rPr lang="tr-TR" sz="2000" dirty="0" err="1" smtClean="0"/>
              <a:t>sayac</a:t>
            </a:r>
            <a:endParaRPr lang="tr-TR" sz="2000" dirty="0" smtClean="0"/>
          </a:p>
          <a:p>
            <a:pPr marL="533400" indent="-533400" eaLnBrk="1" hangingPunct="1">
              <a:buFont typeface="Wingdings" pitchFamily="2" charset="2"/>
              <a:buAutoNum type="arabicPeriod"/>
            </a:pPr>
            <a:r>
              <a:rPr lang="tr-TR" sz="2000" dirty="0" smtClean="0"/>
              <a:t>Dur</a:t>
            </a:r>
          </a:p>
          <a:p>
            <a:pPr marL="533400" indent="-533400" eaLnBrk="1" hangingPunct="1"/>
            <a:endParaRPr lang="tr-TR" dirty="0" smtClean="0"/>
          </a:p>
        </p:txBody>
      </p:sp>
      <p:sp>
        <p:nvSpPr>
          <p:cNvPr id="4" name="3 Yuvarlatılmış Dikdörtgen"/>
          <p:cNvSpPr/>
          <p:nvPr/>
        </p:nvSpPr>
        <p:spPr>
          <a:xfrm>
            <a:off x="4786314" y="3714752"/>
            <a:ext cx="3500462" cy="164307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Klavyeden 0 girilene kadarki sayılar arasından kaç tanesinin çift olduğunu sayıp, 0 girildiğinde ekrana yazdırır.</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fontScale="90000"/>
          </a:bodyPr>
          <a:lstStyle/>
          <a:p>
            <a:pPr eaLnBrk="1" hangingPunct="1"/>
            <a:r>
              <a:rPr lang="tr-TR" sz="4000" smtClean="0"/>
              <a:t>Aşağıdaki algoritma nasıl bir çıktı verir?</a:t>
            </a:r>
          </a:p>
        </p:txBody>
      </p:sp>
      <p:sp>
        <p:nvSpPr>
          <p:cNvPr id="34819" name="Rectangle 3"/>
          <p:cNvSpPr>
            <a:spLocks noGrp="1" noChangeArrowheads="1"/>
          </p:cNvSpPr>
          <p:nvPr>
            <p:ph sz="quarter" idx="1"/>
          </p:nvPr>
        </p:nvSpPr>
        <p:spPr/>
        <p:txBody>
          <a:bodyPr/>
          <a:lstStyle/>
          <a:p>
            <a:pPr marL="533400" indent="-533400" eaLnBrk="1" hangingPunct="1">
              <a:buFont typeface="Wingdings" pitchFamily="2" charset="2"/>
              <a:buAutoNum type="arabicPeriod"/>
            </a:pPr>
            <a:r>
              <a:rPr lang="tr-TR" sz="2400" dirty="0" smtClean="0"/>
              <a:t>Başla</a:t>
            </a:r>
          </a:p>
          <a:p>
            <a:pPr marL="533400" indent="-533400" eaLnBrk="1" hangingPunct="1">
              <a:buFont typeface="Wingdings" pitchFamily="2" charset="2"/>
              <a:buAutoNum type="arabicPeriod"/>
            </a:pPr>
            <a:r>
              <a:rPr lang="tr-TR" sz="2400" dirty="0" err="1" smtClean="0"/>
              <a:t>sayac</a:t>
            </a:r>
            <a:r>
              <a:rPr lang="tr-TR" sz="2400" dirty="0" smtClean="0"/>
              <a:t>=0</a:t>
            </a:r>
          </a:p>
          <a:p>
            <a:pPr marL="533400" indent="-533400" eaLnBrk="1" hangingPunct="1">
              <a:buFont typeface="Wingdings" pitchFamily="2" charset="2"/>
              <a:buAutoNum type="arabicPeriod"/>
            </a:pPr>
            <a:r>
              <a:rPr lang="tr-TR" sz="2400" dirty="0" smtClean="0"/>
              <a:t>Eğer </a:t>
            </a:r>
            <a:r>
              <a:rPr lang="tr-TR" sz="2400" dirty="0" err="1" smtClean="0"/>
              <a:t>sayac</a:t>
            </a:r>
            <a:r>
              <a:rPr lang="tr-TR" sz="2400" dirty="0" smtClean="0"/>
              <a:t>&gt;4 ise Git 7</a:t>
            </a:r>
          </a:p>
          <a:p>
            <a:pPr marL="533400" indent="-533400" eaLnBrk="1" hangingPunct="1">
              <a:buFont typeface="Wingdings" pitchFamily="2" charset="2"/>
              <a:buAutoNum type="arabicPeriod"/>
            </a:pPr>
            <a:r>
              <a:rPr lang="tr-TR" sz="2400" dirty="0" err="1" smtClean="0"/>
              <a:t>sayac</a:t>
            </a:r>
            <a:r>
              <a:rPr lang="tr-TR" sz="2400" dirty="0" smtClean="0"/>
              <a:t>=</a:t>
            </a:r>
            <a:r>
              <a:rPr lang="tr-TR" sz="2400" dirty="0" err="1" smtClean="0"/>
              <a:t>sayac</a:t>
            </a:r>
            <a:r>
              <a:rPr lang="tr-TR" sz="2400" dirty="0" smtClean="0"/>
              <a:t>+1</a:t>
            </a:r>
          </a:p>
          <a:p>
            <a:pPr marL="533400" indent="-533400" eaLnBrk="1" hangingPunct="1">
              <a:buFont typeface="Wingdings" pitchFamily="2" charset="2"/>
              <a:buAutoNum type="arabicPeriod"/>
            </a:pPr>
            <a:r>
              <a:rPr lang="tr-TR" sz="2400" dirty="0" smtClean="0"/>
              <a:t>Yaz </a:t>
            </a:r>
            <a:r>
              <a:rPr lang="tr-TR" sz="2400" dirty="0" err="1" smtClean="0"/>
              <a:t>sayac</a:t>
            </a:r>
            <a:endParaRPr lang="tr-TR" sz="2400" dirty="0" smtClean="0"/>
          </a:p>
          <a:p>
            <a:pPr marL="533400" indent="-533400" eaLnBrk="1" hangingPunct="1">
              <a:buFont typeface="Wingdings" pitchFamily="2" charset="2"/>
              <a:buAutoNum type="arabicPeriod"/>
            </a:pPr>
            <a:r>
              <a:rPr lang="tr-TR" sz="2400" dirty="0" smtClean="0"/>
              <a:t>Git 3</a:t>
            </a:r>
          </a:p>
          <a:p>
            <a:pPr marL="533400" indent="-533400" eaLnBrk="1" hangingPunct="1">
              <a:buFont typeface="Wingdings" pitchFamily="2" charset="2"/>
              <a:buAutoNum type="arabicPeriod"/>
            </a:pPr>
            <a:r>
              <a:rPr lang="tr-TR" sz="2400" dirty="0" smtClean="0"/>
              <a:t>Dur</a:t>
            </a:r>
          </a:p>
          <a:p>
            <a:pPr marL="533400" indent="-533400" eaLnBrk="1" hangingPunct="1"/>
            <a:endParaRPr lang="tr-TR" dirty="0" smtClean="0"/>
          </a:p>
        </p:txBody>
      </p:sp>
      <p:sp>
        <p:nvSpPr>
          <p:cNvPr id="5" name="4 Yuvarlatılmış Dikdörtgen"/>
          <p:cNvSpPr/>
          <p:nvPr/>
        </p:nvSpPr>
        <p:spPr>
          <a:xfrm>
            <a:off x="5500694" y="1928802"/>
            <a:ext cx="2286016" cy="164307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EKRANA</a:t>
            </a:r>
          </a:p>
          <a:p>
            <a:pPr algn="ctr"/>
            <a:r>
              <a:rPr lang="tr-TR" dirty="0" smtClean="0"/>
              <a:t>1 2 3 4 5</a:t>
            </a:r>
          </a:p>
          <a:p>
            <a:pPr algn="ctr"/>
            <a:r>
              <a:rPr lang="tr-TR" dirty="0" smtClean="0"/>
              <a:t>YAZDIRIR.</a:t>
            </a:r>
          </a:p>
          <a:p>
            <a:pPr algn="ctr"/>
            <a:r>
              <a:rPr lang="tr-TR" dirty="0" smtClean="0"/>
              <a:t>(Neden 5’i de yazdırıyor?)</a:t>
            </a:r>
            <a:endParaRPr lang="tr-TR" dirty="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70" decel="100000"/>
                                        <p:tgtEl>
                                          <p:spTgt spid="5"/>
                                        </p:tgtEl>
                                      </p:cBhvr>
                                    </p:animEffect>
                                    <p:animScale>
                                      <p:cBhvr>
                                        <p:cTn id="8" dur="770" decel="100000"/>
                                        <p:tgtEl>
                                          <p:spTgt spid="5"/>
                                        </p:tgtEl>
                                      </p:cBhvr>
                                      <p:from x="10000" y="10000"/>
                                      <p:to x="200000" y="450000"/>
                                    </p:animScale>
                                    <p:animScale>
                                      <p:cBhvr>
                                        <p:cTn id="9" dur="1230" accel="100000" fill="hold">
                                          <p:stCondLst>
                                            <p:cond delay="770"/>
                                          </p:stCondLst>
                                        </p:cTn>
                                        <p:tgtEl>
                                          <p:spTgt spid="5"/>
                                        </p:tgtEl>
                                      </p:cBhvr>
                                      <p:from x="200000" y="450000"/>
                                      <p:to x="100000" y="100000"/>
                                    </p:animScale>
                                    <p:set>
                                      <p:cBhvr>
                                        <p:cTn id="10" dur="770" fill="hold"/>
                                        <p:tgtEl>
                                          <p:spTgt spid="5"/>
                                        </p:tgtEl>
                                        <p:attrNameLst>
                                          <p:attrName>ppt_x</p:attrName>
                                        </p:attrNameLst>
                                      </p:cBhvr>
                                      <p:to>
                                        <p:strVal val="(0.5)"/>
                                      </p:to>
                                    </p:set>
                                    <p:anim from="(0.5)" to="(#ppt_x)" calcmode="lin" valueType="num">
                                      <p:cBhvr>
                                        <p:cTn id="11" dur="1230" accel="100000" fill="hold">
                                          <p:stCondLst>
                                            <p:cond delay="770"/>
                                          </p:stCondLst>
                                        </p:cTn>
                                        <p:tgtEl>
                                          <p:spTgt spid="5"/>
                                        </p:tgtEl>
                                        <p:attrNameLst>
                                          <p:attrName>ppt_x</p:attrName>
                                        </p:attrNameLst>
                                      </p:cBhvr>
                                    </p:anim>
                                    <p:set>
                                      <p:cBhvr>
                                        <p:cTn id="12" dur="770" fill="hold"/>
                                        <p:tgtEl>
                                          <p:spTgt spid="5"/>
                                        </p:tgtEl>
                                        <p:attrNameLst>
                                          <p:attrName>ppt_y</p:attrName>
                                        </p:attrNameLst>
                                      </p:cBhvr>
                                      <p:to>
                                        <p:strVal val="(#ppt_y+0.4)"/>
                                      </p:to>
                                    </p:set>
                                    <p:anim from="(#ppt_y+0.4)" to="(#ppt_y)" calcmode="lin" valueType="num">
                                      <p:cBhvr>
                                        <p:cTn id="13" dur="1230" accel="100000" fill="hold">
                                          <p:stCondLst>
                                            <p:cond delay="770"/>
                                          </p:stCondLst>
                                        </p:cTn>
                                        <p:tgtEl>
                                          <p:spTgt spid="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pic>
        <p:nvPicPr>
          <p:cNvPr id="5" name="Resim 4" descr="Ekran Kırpma"/>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928926" y="2357430"/>
            <a:ext cx="2943636" cy="31341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Unvan 1"/>
          <p:cNvSpPr>
            <a:spLocks noGrp="1"/>
          </p:cNvSpPr>
          <p:nvPr>
            <p:ph type="title"/>
          </p:nvPr>
        </p:nvSpPr>
        <p:spPr/>
        <p:txBody>
          <a:bodyPr/>
          <a:lstStyle/>
          <a:p>
            <a:r>
              <a:rPr lang="tr-TR" dirty="0" err="1" smtClean="0"/>
              <a:t>Blockly</a:t>
            </a:r>
            <a:r>
              <a:rPr lang="tr-TR" dirty="0" smtClean="0"/>
              <a:t> ile alıştırmalar</a:t>
            </a:r>
            <a:endParaRPr lang="tr-TR" dirty="0"/>
          </a:p>
        </p:txBody>
      </p:sp>
      <p:sp>
        <p:nvSpPr>
          <p:cNvPr id="3" name="İçerik Yer Tutucusu 2"/>
          <p:cNvSpPr>
            <a:spLocks noGrp="1"/>
          </p:cNvSpPr>
          <p:nvPr>
            <p:ph sz="quarter" idx="1"/>
          </p:nvPr>
        </p:nvSpPr>
        <p:spPr/>
        <p:txBody>
          <a:bodyPr/>
          <a:lstStyle/>
          <a:p>
            <a:r>
              <a:rPr lang="tr-TR" dirty="0" err="1" smtClean="0"/>
              <a:t>Algoritmik</a:t>
            </a:r>
            <a:r>
              <a:rPr lang="tr-TR" dirty="0" smtClean="0"/>
              <a:t> düşüncenizi sınamak ve geliştirmek için</a:t>
            </a:r>
            <a:endParaRPr lang="tr-TR" dirty="0"/>
          </a:p>
          <a:p>
            <a:r>
              <a:rPr lang="pt-BR" dirty="0" smtClean="0">
                <a:hlinkClick r:id="rId4"/>
              </a:rPr>
              <a:t>https</a:t>
            </a:r>
            <a:r>
              <a:rPr lang="pt-BR" dirty="0">
                <a:hlinkClick r:id="rId4"/>
              </a:rPr>
              <a:t>://blockly-games.appspot.com/</a:t>
            </a:r>
            <a:endParaRPr lang="tr-TR" dirty="0"/>
          </a:p>
        </p:txBody>
      </p:sp>
    </p:spTree>
    <p:extLst>
      <p:ext uri="{BB962C8B-B14F-4D97-AF65-F5344CB8AC3E}">
        <p14:creationId xmlns="" xmlns:p14="http://schemas.microsoft.com/office/powerpoint/2010/main" val="122077514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Scratch</a:t>
            </a:r>
            <a:r>
              <a:rPr lang="tr-TR" dirty="0" smtClean="0"/>
              <a:t> hakkında…</a:t>
            </a:r>
            <a:endParaRPr lang="tr-TR" dirty="0"/>
          </a:p>
        </p:txBody>
      </p:sp>
      <p:sp>
        <p:nvSpPr>
          <p:cNvPr id="3" name="2 İçerik Yer Tutucusu"/>
          <p:cNvSpPr>
            <a:spLocks noGrp="1"/>
          </p:cNvSpPr>
          <p:nvPr>
            <p:ph sz="quarter" idx="1"/>
          </p:nvPr>
        </p:nvSpPr>
        <p:spPr/>
        <p:txBody>
          <a:bodyPr/>
          <a:lstStyle/>
          <a:p>
            <a:r>
              <a:rPr lang="tr-TR" dirty="0" smtClean="0"/>
              <a:t>Programlamaya ısınmak için kısa süreli </a:t>
            </a:r>
            <a:br>
              <a:rPr lang="tr-TR" dirty="0" smtClean="0"/>
            </a:br>
            <a:r>
              <a:rPr lang="tr-TR" dirty="0" smtClean="0"/>
              <a:t>kullanacağımız bir dildir.</a:t>
            </a:r>
          </a:p>
          <a:p>
            <a:r>
              <a:rPr lang="tr-TR" dirty="0" smtClean="0"/>
              <a:t>https://scratch.mit.edu/ adresinden erişilir.</a:t>
            </a:r>
          </a:p>
          <a:p>
            <a:r>
              <a:rPr lang="tr-TR" dirty="0" smtClean="0"/>
              <a:t>MIT Üniversitesi tarafından geliştirilmiş, ücretsiz, görsel bir programlama dilidir.</a:t>
            </a:r>
          </a:p>
          <a:p>
            <a:r>
              <a:rPr lang="tr-TR" dirty="0" smtClean="0"/>
              <a:t>İnternette </a:t>
            </a:r>
            <a:r>
              <a:rPr lang="tr-TR" dirty="0" err="1" smtClean="0"/>
              <a:t>Scratch’i</a:t>
            </a:r>
            <a:r>
              <a:rPr lang="tr-TR" dirty="0" smtClean="0"/>
              <a:t> hızlıca öğrenmenizi sağlayacak birçok kaynak bulabilirsiniz.</a:t>
            </a:r>
          </a:p>
          <a:p>
            <a:pPr lvl="2"/>
            <a:endParaRPr lang="tr-TR" dirty="0" smtClean="0"/>
          </a:p>
          <a:p>
            <a:endParaRPr lang="tr-TR" dirty="0"/>
          </a:p>
        </p:txBody>
      </p:sp>
      <p:pic>
        <p:nvPicPr>
          <p:cNvPr id="4" name="3 Resim" descr="içerik.jpeg"/>
          <p:cNvPicPr>
            <a:picLocks noChangeAspect="1"/>
          </p:cNvPicPr>
          <p:nvPr/>
        </p:nvPicPr>
        <p:blipFill>
          <a:blip r:embed="rId3">
            <a:clrChange>
              <a:clrFrom>
                <a:srgbClr val="FFFFFF"/>
              </a:clrFrom>
              <a:clrTo>
                <a:srgbClr val="FFFFFF">
                  <a:alpha val="0"/>
                </a:srgbClr>
              </a:clrTo>
            </a:clrChange>
          </a:blip>
          <a:stretch>
            <a:fillRect/>
          </a:stretch>
        </p:blipFill>
        <p:spPr>
          <a:xfrm>
            <a:off x="6324600" y="371475"/>
            <a:ext cx="2647950" cy="1724025"/>
          </a:xfrm>
          <a:prstGeom prst="rect">
            <a:avLst/>
          </a:prstGeom>
        </p:spPr>
      </p:pic>
    </p:spTree>
    <p:extLst>
      <p:ext uri="{BB962C8B-B14F-4D97-AF65-F5344CB8AC3E}">
        <p14:creationId xmlns="" xmlns:p14="http://schemas.microsoft.com/office/powerpoint/2010/main" val="334864128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Haftalık Ders Programı</a:t>
            </a:r>
            <a:endParaRPr lang="tr-TR" dirty="0"/>
          </a:p>
        </p:txBody>
      </p:sp>
      <p:pic>
        <p:nvPicPr>
          <p:cNvPr id="4" name="3 İçerik Yer Tutucusu" descr="DersCizelgesi.jpg"/>
          <p:cNvPicPr>
            <a:picLocks noGrp="1" noChangeAspect="1"/>
          </p:cNvPicPr>
          <p:nvPr>
            <p:ph idx="1"/>
          </p:nvPr>
        </p:nvPicPr>
        <p:blipFill>
          <a:blip r:embed="rId2"/>
          <a:stretch>
            <a:fillRect/>
          </a:stretch>
        </p:blipFill>
        <p:spPr>
          <a:xfrm>
            <a:off x="857224" y="2143116"/>
            <a:ext cx="7353796" cy="3824762"/>
          </a:xfrm>
        </p:spPr>
      </p:pic>
    </p:spTree>
  </p:cSld>
  <p:clrMapOvr>
    <a:masterClrMapping/>
  </p:clrMapOvr>
  <p:transition>
    <p:random/>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fontScale="90000"/>
          </a:bodyPr>
          <a:lstStyle/>
          <a:p>
            <a:pPr eaLnBrk="1" hangingPunct="1"/>
            <a:r>
              <a:rPr lang="tr-TR" sz="4000" dirty="0" smtClean="0"/>
              <a:t>Bir algoritma ve </a:t>
            </a:r>
            <a:r>
              <a:rPr lang="tr-TR" sz="4000" dirty="0" err="1" smtClean="0"/>
              <a:t>Scratch</a:t>
            </a:r>
            <a:r>
              <a:rPr lang="tr-TR" sz="4000" dirty="0" smtClean="0"/>
              <a:t> ile kodlanması</a:t>
            </a:r>
          </a:p>
        </p:txBody>
      </p:sp>
      <p:sp>
        <p:nvSpPr>
          <p:cNvPr id="34819" name="Rectangle 3"/>
          <p:cNvSpPr>
            <a:spLocks noGrp="1" noChangeArrowheads="1"/>
          </p:cNvSpPr>
          <p:nvPr>
            <p:ph sz="quarter" idx="1"/>
          </p:nvPr>
        </p:nvSpPr>
        <p:spPr/>
        <p:txBody>
          <a:bodyPr/>
          <a:lstStyle/>
          <a:p>
            <a:pPr marL="533400" indent="-533400" eaLnBrk="1" hangingPunct="1"/>
            <a:endParaRPr lang="tr-TR" dirty="0" smtClean="0"/>
          </a:p>
          <a:p>
            <a:pPr marL="533400" indent="-533400" eaLnBrk="1" hangingPunct="1">
              <a:buFont typeface="Wingdings" pitchFamily="2" charset="2"/>
              <a:buAutoNum type="arabicPeriod"/>
            </a:pPr>
            <a:r>
              <a:rPr lang="tr-TR" dirty="0" smtClean="0"/>
              <a:t>Başla</a:t>
            </a:r>
          </a:p>
          <a:p>
            <a:pPr marL="533400" indent="-533400" eaLnBrk="1" hangingPunct="1">
              <a:buFont typeface="Wingdings" pitchFamily="2" charset="2"/>
              <a:buAutoNum type="arabicPeriod"/>
            </a:pPr>
            <a:r>
              <a:rPr lang="tr-TR" dirty="0" err="1" smtClean="0"/>
              <a:t>sayac</a:t>
            </a:r>
            <a:r>
              <a:rPr lang="tr-TR" dirty="0" smtClean="0"/>
              <a:t>=0</a:t>
            </a:r>
          </a:p>
          <a:p>
            <a:pPr marL="533400" indent="-533400" eaLnBrk="1" hangingPunct="1">
              <a:buFont typeface="Wingdings" pitchFamily="2" charset="2"/>
              <a:buAutoNum type="arabicPeriod"/>
            </a:pPr>
            <a:r>
              <a:rPr lang="tr-TR" dirty="0" smtClean="0"/>
              <a:t>Eğer </a:t>
            </a:r>
            <a:r>
              <a:rPr lang="tr-TR" dirty="0" err="1" smtClean="0"/>
              <a:t>sayac</a:t>
            </a:r>
            <a:r>
              <a:rPr lang="tr-TR" dirty="0" smtClean="0"/>
              <a:t>&gt;4 ise Git 7</a:t>
            </a:r>
          </a:p>
          <a:p>
            <a:pPr marL="533400" indent="-533400" eaLnBrk="1" hangingPunct="1">
              <a:buFont typeface="Wingdings" pitchFamily="2" charset="2"/>
              <a:buAutoNum type="arabicPeriod"/>
            </a:pPr>
            <a:r>
              <a:rPr lang="tr-TR" dirty="0" err="1" smtClean="0"/>
              <a:t>sayac</a:t>
            </a:r>
            <a:r>
              <a:rPr lang="tr-TR" dirty="0" smtClean="0"/>
              <a:t>=</a:t>
            </a:r>
            <a:r>
              <a:rPr lang="tr-TR" dirty="0" err="1" smtClean="0"/>
              <a:t>sayac</a:t>
            </a:r>
            <a:r>
              <a:rPr lang="tr-TR" dirty="0" smtClean="0"/>
              <a:t>+1</a:t>
            </a:r>
          </a:p>
          <a:p>
            <a:pPr marL="533400" indent="-533400" eaLnBrk="1" hangingPunct="1">
              <a:buFont typeface="Wingdings" pitchFamily="2" charset="2"/>
              <a:buAutoNum type="arabicPeriod"/>
            </a:pPr>
            <a:r>
              <a:rPr lang="tr-TR" dirty="0" smtClean="0"/>
              <a:t>Yaz </a:t>
            </a:r>
            <a:r>
              <a:rPr lang="tr-TR" dirty="0" err="1" smtClean="0"/>
              <a:t>sayac</a:t>
            </a:r>
            <a:endParaRPr lang="tr-TR" dirty="0" smtClean="0"/>
          </a:p>
          <a:p>
            <a:pPr marL="533400" indent="-533400" eaLnBrk="1" hangingPunct="1">
              <a:buFont typeface="Wingdings" pitchFamily="2" charset="2"/>
              <a:buAutoNum type="arabicPeriod"/>
            </a:pPr>
            <a:r>
              <a:rPr lang="tr-TR" dirty="0" smtClean="0"/>
              <a:t>Git 3</a:t>
            </a:r>
          </a:p>
          <a:p>
            <a:pPr marL="533400" indent="-533400" eaLnBrk="1" hangingPunct="1">
              <a:buFont typeface="Wingdings" pitchFamily="2" charset="2"/>
              <a:buAutoNum type="arabicPeriod"/>
            </a:pPr>
            <a:r>
              <a:rPr lang="tr-TR" dirty="0" smtClean="0"/>
              <a:t>Dur</a:t>
            </a:r>
          </a:p>
          <a:p>
            <a:pPr marL="533400" indent="-533400" eaLnBrk="1" hangingPunct="1"/>
            <a:endParaRPr lang="tr-TR" dirty="0" smtClean="0"/>
          </a:p>
        </p:txBody>
      </p:sp>
      <p:pic>
        <p:nvPicPr>
          <p:cNvPr id="6" name="5 Resim" descr="bilgisayar.wmf"/>
          <p:cNvPicPr>
            <a:picLocks noChangeAspect="1"/>
          </p:cNvPicPr>
          <p:nvPr/>
        </p:nvPicPr>
        <p:blipFill>
          <a:blip r:embed="rId3"/>
          <a:stretch>
            <a:fillRect/>
          </a:stretch>
        </p:blipFill>
        <p:spPr>
          <a:xfrm>
            <a:off x="7460148" y="4927154"/>
            <a:ext cx="1424603" cy="1454595"/>
          </a:xfrm>
          <a:prstGeom prst="rect">
            <a:avLst/>
          </a:prstGeom>
        </p:spPr>
      </p:pic>
      <p:grpSp>
        <p:nvGrpSpPr>
          <p:cNvPr id="2" name="7 Grup"/>
          <p:cNvGrpSpPr/>
          <p:nvPr/>
        </p:nvGrpSpPr>
        <p:grpSpPr>
          <a:xfrm>
            <a:off x="2643174" y="4286256"/>
            <a:ext cx="4144527" cy="952500"/>
            <a:chOff x="3971925" y="2628900"/>
            <a:chExt cx="4144527" cy="952500"/>
          </a:xfrm>
        </p:grpSpPr>
        <p:sp>
          <p:nvSpPr>
            <p:cNvPr id="5" name="4 Dikdörtgen"/>
            <p:cNvSpPr/>
            <p:nvPr/>
          </p:nvSpPr>
          <p:spPr>
            <a:xfrm>
              <a:off x="4665186" y="2628900"/>
              <a:ext cx="3451266" cy="830997"/>
            </a:xfrm>
            <a:prstGeom prst="rect">
              <a:avLst/>
            </a:prstGeom>
            <a:solidFill>
              <a:schemeClr val="accent4">
                <a:lumMod val="60000"/>
                <a:lumOff val="40000"/>
              </a:schemeClr>
            </a:solidFill>
          </p:spPr>
          <p:style>
            <a:lnRef idx="2">
              <a:schemeClr val="accent1"/>
            </a:lnRef>
            <a:fillRef idx="1">
              <a:schemeClr val="lt1"/>
            </a:fillRef>
            <a:effectRef idx="0">
              <a:schemeClr val="accent1"/>
            </a:effectRef>
            <a:fontRef idx="minor">
              <a:schemeClr val="dk1"/>
            </a:fontRef>
          </p:style>
          <p:txBody>
            <a:bodyPr wrap="none">
              <a:spAutoFit/>
            </a:bodyPr>
            <a:lstStyle/>
            <a:p>
              <a:r>
                <a:rPr lang="tr-TR" sz="2400" i="1" dirty="0" smtClean="0"/>
                <a:t>https://scratch.mit.edu/ </a:t>
              </a:r>
            </a:p>
            <a:p>
              <a:r>
                <a:rPr lang="tr-TR" sz="2400" i="1" dirty="0" smtClean="0"/>
                <a:t>ile bu algoritmayı kuralım.</a:t>
              </a:r>
              <a:endParaRPr lang="tr-TR" sz="2400" i="1" dirty="0"/>
            </a:p>
          </p:txBody>
        </p:sp>
        <p:sp>
          <p:nvSpPr>
            <p:cNvPr id="7" name="6 Sağ Ok"/>
            <p:cNvSpPr/>
            <p:nvPr/>
          </p:nvSpPr>
          <p:spPr>
            <a:xfrm>
              <a:off x="3971925" y="2933700"/>
              <a:ext cx="693261"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pic>
        <p:nvPicPr>
          <p:cNvPr id="11" name="10 Resim" descr="Adsız.jpg"/>
          <p:cNvPicPr>
            <a:picLocks noChangeAspect="1"/>
          </p:cNvPicPr>
          <p:nvPr/>
        </p:nvPicPr>
        <p:blipFill>
          <a:blip r:embed="rId4"/>
          <a:stretch>
            <a:fillRect/>
          </a:stretch>
        </p:blipFill>
        <p:spPr>
          <a:xfrm>
            <a:off x="5000628" y="1571612"/>
            <a:ext cx="2000250" cy="1933575"/>
          </a:xfrm>
          <a:prstGeom prst="rect">
            <a:avLst/>
          </a:prstGeom>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Sayı tutma oyunu…</a:t>
            </a:r>
            <a:endParaRPr lang="tr-TR" dirty="0"/>
          </a:p>
        </p:txBody>
      </p:sp>
      <p:pic>
        <p:nvPicPr>
          <p:cNvPr id="4" name="3 İçerik Yer Tutucusu" descr="guess-clipart-19b96e4ea1c5bed7e1c8b6708fab0f3d.jpg"/>
          <p:cNvPicPr>
            <a:picLocks noGrp="1" noChangeAspect="1"/>
          </p:cNvPicPr>
          <p:nvPr>
            <p:ph sz="quarter" idx="1"/>
          </p:nvPr>
        </p:nvPicPr>
        <p:blipFill>
          <a:blip r:embed="rId3"/>
          <a:stretch>
            <a:fillRect/>
          </a:stretch>
        </p:blipFill>
        <p:spPr>
          <a:xfrm>
            <a:off x="5695950" y="2308451"/>
            <a:ext cx="2247900" cy="2381250"/>
          </a:xfrm>
        </p:spPr>
      </p:pic>
      <p:sp>
        <p:nvSpPr>
          <p:cNvPr id="6" name="5 Metin kutusu"/>
          <p:cNvSpPr txBox="1"/>
          <p:nvPr/>
        </p:nvSpPr>
        <p:spPr>
          <a:xfrm>
            <a:off x="457200" y="1625600"/>
            <a:ext cx="4985657" cy="3847207"/>
          </a:xfrm>
          <a:prstGeom prst="rect">
            <a:avLst/>
          </a:prstGeom>
          <a:noFill/>
        </p:spPr>
        <p:txBody>
          <a:bodyPr wrap="square" rtlCol="0">
            <a:spAutoFit/>
          </a:bodyPr>
          <a:lstStyle/>
          <a:p>
            <a:pPr>
              <a:buFont typeface="Arial" pitchFamily="34" charset="0"/>
              <a:buChar char="•"/>
            </a:pPr>
            <a:r>
              <a:rPr lang="tr-TR" sz="2400" dirty="0" smtClean="0"/>
              <a:t>1ile 100 arasında bir sayı tutun…</a:t>
            </a:r>
          </a:p>
          <a:p>
            <a:pPr>
              <a:buFont typeface="Arial" pitchFamily="34" charset="0"/>
              <a:buChar char="•"/>
            </a:pPr>
            <a:r>
              <a:rPr lang="tr-TR" sz="2400" dirty="0" smtClean="0"/>
              <a:t>Ve şimdi bırakın.</a:t>
            </a:r>
          </a:p>
          <a:p>
            <a:pPr>
              <a:buFont typeface="Arial" pitchFamily="34" charset="0"/>
              <a:buChar char="•"/>
            </a:pPr>
            <a:endParaRPr lang="tr-TR" sz="2400" dirty="0" smtClean="0"/>
          </a:p>
          <a:p>
            <a:pPr>
              <a:buFont typeface="Arial" pitchFamily="34" charset="0"/>
              <a:buChar char="•"/>
            </a:pPr>
            <a:r>
              <a:rPr lang="tr-TR" sz="2400" dirty="0" smtClean="0"/>
              <a:t>Şimdi arkadaşınızın tuttuğunu varsayalım ve sizin bilmeniz gereksin. Tahminlerle sayıyı bulacaksınız, arkadaşınız da “in” ve “çık” diyecek…</a:t>
            </a:r>
          </a:p>
          <a:p>
            <a:pPr>
              <a:buFont typeface="Arial" pitchFamily="34" charset="0"/>
              <a:buChar char="•"/>
            </a:pPr>
            <a:endParaRPr lang="tr-TR" sz="2400" dirty="0" smtClean="0"/>
          </a:p>
          <a:p>
            <a:pPr>
              <a:buFont typeface="Arial" pitchFamily="34" charset="0"/>
              <a:buChar char="•"/>
            </a:pPr>
            <a:r>
              <a:rPr lang="tr-TR" sz="2400" dirty="0" smtClean="0"/>
              <a:t>Nasıl bir algoritma izlersiniz?</a:t>
            </a:r>
          </a:p>
          <a:p>
            <a:pPr>
              <a:buFont typeface="Arial" pitchFamily="34" charset="0"/>
              <a:buChar char="•"/>
            </a:pPr>
            <a:endParaRPr lang="tr-TR" sz="2800" dirty="0" smtClean="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heckerboard(across)">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heckerboard(across)">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checkerboard(across)">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checkerboard(across)">
                                      <p:cBhvr>
                                        <p:cTn id="2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Algoritma – Kabaca ifade edilmiş</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8229600" cy="3512457"/>
          </a:xfrm>
        </p:spPr>
        <p:txBody>
          <a:bodyPr>
            <a:normAutofit fontScale="92500" lnSpcReduction="10000"/>
          </a:bodyPr>
          <a:lstStyle/>
          <a:p>
            <a:pPr algn="l">
              <a:spcBef>
                <a:spcPts val="0"/>
              </a:spcBef>
              <a:buFontTx/>
              <a:buChar char="-"/>
            </a:pPr>
            <a:r>
              <a:rPr lang="tr-TR" b="1" dirty="0" smtClean="0">
                <a:solidFill>
                  <a:schemeClr val="tx1"/>
                </a:solidFill>
              </a:rPr>
              <a:t>Örnek: </a:t>
            </a:r>
            <a:r>
              <a:rPr lang="tr-TR" dirty="0" smtClean="0">
                <a:solidFill>
                  <a:schemeClr val="tx1"/>
                </a:solidFill>
              </a:rPr>
              <a:t>Sayı tahmin oyunu</a:t>
            </a:r>
          </a:p>
          <a:p>
            <a:pPr algn="l">
              <a:spcBef>
                <a:spcPts val="0"/>
              </a:spcBef>
              <a:buFont typeface="Wingdings" pitchFamily="2" charset="2"/>
              <a:buChar char="§"/>
            </a:pPr>
            <a:r>
              <a:rPr lang="tr-TR" sz="2400" b="1" dirty="0" smtClean="0">
                <a:solidFill>
                  <a:schemeClr val="tx1"/>
                </a:solidFill>
              </a:rPr>
              <a:t>Adım 1: </a:t>
            </a:r>
            <a:r>
              <a:rPr lang="tr-TR" sz="2400" dirty="0" smtClean="0">
                <a:solidFill>
                  <a:schemeClr val="tx1"/>
                </a:solidFill>
              </a:rPr>
              <a:t>Sayı tahmini yapılacak sayı aralığını belirleyin. Arkadaşınız aklında bir sayı tutsun. Siz de bir tahminde bulunun.</a:t>
            </a:r>
          </a:p>
          <a:p>
            <a:pPr algn="l">
              <a:spcBef>
                <a:spcPts val="0"/>
              </a:spcBef>
              <a:buFont typeface="Wingdings" pitchFamily="2" charset="2"/>
              <a:buChar char="§"/>
            </a:pPr>
            <a:r>
              <a:rPr lang="tr-TR" sz="2400" b="1" dirty="0" smtClean="0">
                <a:solidFill>
                  <a:schemeClr val="tx1"/>
                </a:solidFill>
              </a:rPr>
              <a:t>Adım 2: </a:t>
            </a:r>
            <a:r>
              <a:rPr lang="tr-TR" sz="2400" dirty="0" smtClean="0">
                <a:solidFill>
                  <a:schemeClr val="tx1"/>
                </a:solidFill>
              </a:rPr>
              <a:t>Arkadaşınız tuttuğu sayının daha büyük olduğunu söylerse </a:t>
            </a:r>
            <a:r>
              <a:rPr lang="tr-TR" sz="2400" b="1" i="1" dirty="0" smtClean="0">
                <a:solidFill>
                  <a:schemeClr val="tx1"/>
                </a:solidFill>
              </a:rPr>
              <a:t>Adım 3</a:t>
            </a:r>
            <a:r>
              <a:rPr lang="tr-TR" sz="2400" dirty="0" smtClean="0">
                <a:solidFill>
                  <a:schemeClr val="tx1"/>
                </a:solidFill>
              </a:rPr>
              <a:t>’e, daha küçük olduğunu söylerse </a:t>
            </a:r>
            <a:r>
              <a:rPr lang="tr-TR" sz="2400" b="1" i="1" dirty="0" smtClean="0">
                <a:solidFill>
                  <a:schemeClr val="tx1"/>
                </a:solidFill>
              </a:rPr>
              <a:t>Adım 4</a:t>
            </a:r>
            <a:r>
              <a:rPr lang="tr-TR" sz="2400" dirty="0" smtClean="0">
                <a:solidFill>
                  <a:schemeClr val="tx1"/>
                </a:solidFill>
              </a:rPr>
              <a:t>’e, sayıyı doğru tahmin ettiğinizi söylerse </a:t>
            </a:r>
            <a:r>
              <a:rPr lang="tr-TR" sz="2400" b="1" i="1" dirty="0" smtClean="0">
                <a:solidFill>
                  <a:schemeClr val="tx1"/>
                </a:solidFill>
              </a:rPr>
              <a:t>Adım 5</a:t>
            </a:r>
            <a:r>
              <a:rPr lang="tr-TR" sz="2400" dirty="0" smtClean="0">
                <a:solidFill>
                  <a:schemeClr val="tx1"/>
                </a:solidFill>
              </a:rPr>
              <a:t>’e geçin.</a:t>
            </a:r>
          </a:p>
          <a:p>
            <a:pPr algn="l">
              <a:spcBef>
                <a:spcPts val="0"/>
              </a:spcBef>
              <a:buFont typeface="Wingdings" pitchFamily="2" charset="2"/>
              <a:buChar char="§"/>
            </a:pPr>
            <a:r>
              <a:rPr lang="tr-TR" sz="2400" b="1" dirty="0" smtClean="0">
                <a:solidFill>
                  <a:schemeClr val="tx1"/>
                </a:solidFill>
              </a:rPr>
              <a:t>Adım 3: </a:t>
            </a:r>
            <a:r>
              <a:rPr lang="tr-TR" sz="2400" dirty="0" smtClean="0">
                <a:solidFill>
                  <a:schemeClr val="tx1"/>
                </a:solidFill>
              </a:rPr>
              <a:t>Bir önceki tahmininizden daha </a:t>
            </a:r>
            <a:r>
              <a:rPr lang="tr-TR" sz="2400" i="1" dirty="0" smtClean="0">
                <a:solidFill>
                  <a:srgbClr val="FF0000"/>
                </a:solidFill>
              </a:rPr>
              <a:t>büyük</a:t>
            </a:r>
            <a:r>
              <a:rPr lang="tr-TR" sz="2400" dirty="0" smtClean="0">
                <a:solidFill>
                  <a:schemeClr val="tx1"/>
                </a:solidFill>
              </a:rPr>
              <a:t> bir tahminde bulunun. </a:t>
            </a:r>
            <a:r>
              <a:rPr lang="tr-TR" sz="2400" b="1" dirty="0" smtClean="0">
                <a:solidFill>
                  <a:schemeClr val="tx1"/>
                </a:solidFill>
              </a:rPr>
              <a:t>Adım 2</a:t>
            </a:r>
            <a:r>
              <a:rPr lang="tr-TR" sz="2400" dirty="0" smtClean="0">
                <a:solidFill>
                  <a:schemeClr val="tx1"/>
                </a:solidFill>
              </a:rPr>
              <a:t>’ye geçin.</a:t>
            </a:r>
          </a:p>
          <a:p>
            <a:pPr algn="l">
              <a:spcBef>
                <a:spcPts val="0"/>
              </a:spcBef>
              <a:buFont typeface="Wingdings" pitchFamily="2" charset="2"/>
              <a:buChar char="§"/>
            </a:pPr>
            <a:r>
              <a:rPr lang="tr-TR" sz="2400" b="1" dirty="0" smtClean="0">
                <a:solidFill>
                  <a:schemeClr val="tx1"/>
                </a:solidFill>
              </a:rPr>
              <a:t>Adım 4: </a:t>
            </a:r>
            <a:r>
              <a:rPr lang="tr-TR" sz="2400" dirty="0" smtClean="0">
                <a:solidFill>
                  <a:schemeClr val="tx1"/>
                </a:solidFill>
              </a:rPr>
              <a:t>Bir önceki tahmininizden daha </a:t>
            </a:r>
            <a:r>
              <a:rPr lang="tr-TR" sz="2400" i="1" dirty="0" smtClean="0">
                <a:solidFill>
                  <a:srgbClr val="FF0000"/>
                </a:solidFill>
              </a:rPr>
              <a:t>küçük</a:t>
            </a:r>
            <a:r>
              <a:rPr lang="tr-TR" sz="2400" dirty="0" smtClean="0">
                <a:solidFill>
                  <a:schemeClr val="tx1"/>
                </a:solidFill>
              </a:rPr>
              <a:t> bir tahminde bulunun. </a:t>
            </a:r>
            <a:r>
              <a:rPr lang="tr-TR" sz="2400" b="1" dirty="0" smtClean="0">
                <a:solidFill>
                  <a:schemeClr val="tx1"/>
                </a:solidFill>
              </a:rPr>
              <a:t>Adım 2</a:t>
            </a:r>
            <a:r>
              <a:rPr lang="tr-TR" sz="2400" dirty="0" smtClean="0">
                <a:solidFill>
                  <a:schemeClr val="tx1"/>
                </a:solidFill>
              </a:rPr>
              <a:t>’ye geçin.</a:t>
            </a:r>
          </a:p>
          <a:p>
            <a:pPr algn="l">
              <a:spcBef>
                <a:spcPts val="0"/>
              </a:spcBef>
              <a:buFont typeface="Wingdings" pitchFamily="2" charset="2"/>
              <a:buChar char="§"/>
            </a:pPr>
            <a:r>
              <a:rPr lang="tr-TR" sz="2400" b="1" dirty="0" smtClean="0">
                <a:solidFill>
                  <a:schemeClr val="tx1"/>
                </a:solidFill>
              </a:rPr>
              <a:t>Adım 5: </a:t>
            </a:r>
            <a:r>
              <a:rPr lang="tr-TR" sz="2400" dirty="0" smtClean="0">
                <a:solidFill>
                  <a:schemeClr val="tx1"/>
                </a:solidFill>
              </a:rPr>
              <a:t>Sayı doğru tahmin edildi. Algoritma sonlandı.</a:t>
            </a:r>
          </a:p>
        </p:txBody>
      </p:sp>
      <p:cxnSp>
        <p:nvCxnSpPr>
          <p:cNvPr id="5" name="4 Düz Ok Bağlayıcısı"/>
          <p:cNvCxnSpPr/>
          <p:nvPr/>
        </p:nvCxnSpPr>
        <p:spPr>
          <a:xfrm>
            <a:off x="5820229" y="4049486"/>
            <a:ext cx="1422400" cy="88537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6 Düz Ok Bağlayıcısı"/>
          <p:cNvCxnSpPr/>
          <p:nvPr/>
        </p:nvCxnSpPr>
        <p:spPr>
          <a:xfrm>
            <a:off x="5820229" y="3425371"/>
            <a:ext cx="1422400" cy="13062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9 Yuvarlatılmış Dikdörtgen"/>
          <p:cNvSpPr/>
          <p:nvPr/>
        </p:nvSpPr>
        <p:spPr>
          <a:xfrm>
            <a:off x="6868885" y="4934857"/>
            <a:ext cx="1211943" cy="55154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açık değil</a:t>
            </a:r>
            <a:endParaRPr lang="tr-TR" dirty="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Algoritma</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dirty="0" smtClean="0">
                <a:solidFill>
                  <a:schemeClr val="tx1"/>
                </a:solidFill>
              </a:rPr>
              <a:t> Bu problemin </a:t>
            </a:r>
            <a:r>
              <a:rPr lang="tr-TR" sz="2400" b="1" i="1" dirty="0" smtClean="0">
                <a:solidFill>
                  <a:schemeClr val="tx1"/>
                </a:solidFill>
              </a:rPr>
              <a:t>doğru</a:t>
            </a:r>
            <a:r>
              <a:rPr lang="tr-TR" sz="2400" dirty="0" smtClean="0">
                <a:solidFill>
                  <a:schemeClr val="tx1"/>
                </a:solidFill>
              </a:rPr>
              <a:t> ve </a:t>
            </a:r>
            <a:r>
              <a:rPr lang="tr-TR" sz="2400" b="1" i="1" dirty="0" smtClean="0">
                <a:solidFill>
                  <a:schemeClr val="tx1"/>
                </a:solidFill>
              </a:rPr>
              <a:t>hızlı</a:t>
            </a:r>
            <a:r>
              <a:rPr lang="tr-TR" sz="2400" dirty="0" smtClean="0">
                <a:solidFill>
                  <a:schemeClr val="tx1"/>
                </a:solidFill>
              </a:rPr>
              <a:t> bir şekilde çözülmesini sağlayacak daha açık bir algoritma yazabilir miyiz?</a:t>
            </a:r>
          </a:p>
          <a:p>
            <a:pPr algn="l">
              <a:spcBef>
                <a:spcPts val="0"/>
              </a:spcBef>
              <a:buFontTx/>
              <a:buChar char="-"/>
            </a:pPr>
            <a:r>
              <a:rPr lang="tr-TR" sz="2400" dirty="0" smtClean="0">
                <a:solidFill>
                  <a:schemeClr val="tx1"/>
                </a:solidFill>
              </a:rPr>
              <a:t>Sayı tahmin oyununda sayı aralığı 0 – 10 da olsa… </a:t>
            </a:r>
          </a:p>
          <a:p>
            <a:pPr>
              <a:spcBef>
                <a:spcPts val="0"/>
              </a:spcBef>
              <a:buFontTx/>
              <a:buChar char="-"/>
            </a:pPr>
            <a:r>
              <a:rPr lang="tr-TR" sz="2400" dirty="0" smtClean="0"/>
              <a:t>Sayı tahmin oyununda sayı aralığı 0 – 100 de olsa… </a:t>
            </a:r>
          </a:p>
          <a:p>
            <a:pPr>
              <a:spcBef>
                <a:spcPts val="0"/>
              </a:spcBef>
              <a:buFontTx/>
              <a:buChar char="-"/>
            </a:pPr>
            <a:r>
              <a:rPr lang="tr-TR" sz="2400" dirty="0" smtClean="0"/>
              <a:t>Sayı tahmin oyununda sayı aralığı 0 – 1000000 da olsa…</a:t>
            </a:r>
          </a:p>
          <a:p>
            <a:pPr>
              <a:spcBef>
                <a:spcPts val="0"/>
              </a:spcBef>
              <a:buNone/>
            </a:pPr>
            <a:r>
              <a:rPr lang="tr-TR" sz="2400" dirty="0" smtClean="0"/>
              <a:t>	geçerli olacak bir algoritma yazabilir miyiz?</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smtClean="0">
                <a:solidFill>
                  <a:schemeClr val="tx2">
                    <a:lumMod val="60000"/>
                    <a:lumOff val="40000"/>
                  </a:schemeClr>
                </a:solidFill>
              </a:rPr>
              <a:t>Algoritma – Sayı Tahmin Oyunu Optimal Çözüm</a:t>
            </a:r>
            <a:endParaRPr lang="tr-TR"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pPr>
            <a:r>
              <a:rPr lang="tr-TR" sz="2400" b="1" dirty="0" smtClean="0">
                <a:solidFill>
                  <a:schemeClr val="tx1"/>
                </a:solidFill>
              </a:rPr>
              <a:t>Adım 1: </a:t>
            </a:r>
            <a:r>
              <a:rPr lang="tr-TR" sz="2400" dirty="0" smtClean="0">
                <a:solidFill>
                  <a:schemeClr val="tx1"/>
                </a:solidFill>
              </a:rPr>
              <a:t>Sayı tahmin aralığını belirleyin (x – y arası). Arkadaşınız aklında bir sayı tutsun. İlk tahmininiz (x+y)/2 olsun.</a:t>
            </a:r>
          </a:p>
          <a:p>
            <a:pPr algn="l">
              <a:spcBef>
                <a:spcPts val="0"/>
              </a:spcBef>
            </a:pPr>
            <a:r>
              <a:rPr lang="tr-TR" sz="2400" b="1" dirty="0" smtClean="0">
                <a:solidFill>
                  <a:schemeClr val="tx1"/>
                </a:solidFill>
              </a:rPr>
              <a:t>Adım 2: </a:t>
            </a:r>
            <a:r>
              <a:rPr lang="tr-TR" sz="2400" dirty="0" smtClean="0">
                <a:solidFill>
                  <a:schemeClr val="tx1"/>
                </a:solidFill>
              </a:rPr>
              <a:t>Arkadaşınız tuttuğu sayının daha büyük olduğunu söylerse </a:t>
            </a:r>
            <a:r>
              <a:rPr lang="tr-TR" sz="2400" b="1" i="1" dirty="0" smtClean="0">
                <a:solidFill>
                  <a:schemeClr val="tx1"/>
                </a:solidFill>
              </a:rPr>
              <a:t>Adım 3</a:t>
            </a:r>
            <a:r>
              <a:rPr lang="tr-TR" sz="2400" dirty="0" smtClean="0">
                <a:solidFill>
                  <a:schemeClr val="tx1"/>
                </a:solidFill>
              </a:rPr>
              <a:t>’e, daha küçük olduğunu söylerse </a:t>
            </a:r>
            <a:r>
              <a:rPr lang="tr-TR" sz="2400" b="1" i="1" dirty="0" smtClean="0">
                <a:solidFill>
                  <a:schemeClr val="tx1"/>
                </a:solidFill>
              </a:rPr>
              <a:t>Adım 4</a:t>
            </a:r>
            <a:r>
              <a:rPr lang="tr-TR" sz="2400" dirty="0" smtClean="0">
                <a:solidFill>
                  <a:schemeClr val="tx1"/>
                </a:solidFill>
              </a:rPr>
              <a:t>’e, sayıyı doğru tahmin ettiğinizi söylerse </a:t>
            </a:r>
            <a:r>
              <a:rPr lang="tr-TR" sz="2400" b="1" i="1" dirty="0" smtClean="0">
                <a:solidFill>
                  <a:schemeClr val="tx1"/>
                </a:solidFill>
              </a:rPr>
              <a:t>Adım 5</a:t>
            </a:r>
            <a:r>
              <a:rPr lang="tr-TR" sz="2400" dirty="0" smtClean="0">
                <a:solidFill>
                  <a:schemeClr val="tx1"/>
                </a:solidFill>
              </a:rPr>
              <a:t>’e geçin.</a:t>
            </a:r>
          </a:p>
          <a:p>
            <a:pPr algn="l">
              <a:spcBef>
                <a:spcPts val="0"/>
              </a:spcBef>
            </a:pPr>
            <a:r>
              <a:rPr lang="tr-TR" sz="2400" b="1" dirty="0" smtClean="0">
                <a:solidFill>
                  <a:schemeClr val="tx1"/>
                </a:solidFill>
              </a:rPr>
              <a:t>Adım 3: </a:t>
            </a:r>
            <a:r>
              <a:rPr lang="tr-TR" sz="2400" dirty="0" smtClean="0">
                <a:solidFill>
                  <a:schemeClr val="tx1"/>
                </a:solidFill>
              </a:rPr>
              <a:t>x = (x+y)/2 olarak güncelleyin. Yine (x+y)/2 tahmininde bulunun. </a:t>
            </a:r>
            <a:r>
              <a:rPr lang="tr-TR" sz="2400" b="1" dirty="0" smtClean="0">
                <a:solidFill>
                  <a:schemeClr val="tx1"/>
                </a:solidFill>
              </a:rPr>
              <a:t>Adım 2</a:t>
            </a:r>
            <a:r>
              <a:rPr lang="tr-TR" sz="2400" dirty="0" smtClean="0">
                <a:solidFill>
                  <a:schemeClr val="tx1"/>
                </a:solidFill>
              </a:rPr>
              <a:t>’ye geçin.</a:t>
            </a:r>
          </a:p>
          <a:p>
            <a:pPr algn="l">
              <a:spcBef>
                <a:spcPts val="0"/>
              </a:spcBef>
            </a:pPr>
            <a:r>
              <a:rPr lang="tr-TR" sz="2400" b="1" dirty="0" smtClean="0">
                <a:solidFill>
                  <a:schemeClr val="tx1"/>
                </a:solidFill>
              </a:rPr>
              <a:t>Adım 4: </a:t>
            </a:r>
            <a:r>
              <a:rPr lang="tr-TR" sz="2400" dirty="0" smtClean="0">
                <a:solidFill>
                  <a:schemeClr val="tx1"/>
                </a:solidFill>
              </a:rPr>
              <a:t>y = (x+y)/2 olarak güncelleyin. </a:t>
            </a:r>
            <a:r>
              <a:rPr lang="fi-FI" sz="2400" dirty="0" smtClean="0">
                <a:solidFill>
                  <a:schemeClr val="tx1"/>
                </a:solidFill>
              </a:rPr>
              <a:t>Yine (x+y)/2 tahmininde bulunun. </a:t>
            </a:r>
            <a:r>
              <a:rPr lang="tr-TR" sz="2400" b="1" dirty="0" smtClean="0">
                <a:solidFill>
                  <a:schemeClr val="tx1"/>
                </a:solidFill>
              </a:rPr>
              <a:t>Adım 2</a:t>
            </a:r>
            <a:r>
              <a:rPr lang="tr-TR" sz="2400" dirty="0" smtClean="0">
                <a:solidFill>
                  <a:schemeClr val="tx1"/>
                </a:solidFill>
              </a:rPr>
              <a:t>’ye geçin.</a:t>
            </a:r>
          </a:p>
          <a:p>
            <a:pPr algn="l">
              <a:spcBef>
                <a:spcPts val="0"/>
              </a:spcBef>
            </a:pPr>
            <a:r>
              <a:rPr lang="tr-TR" sz="2400" b="1" dirty="0" smtClean="0">
                <a:solidFill>
                  <a:schemeClr val="tx1"/>
                </a:solidFill>
              </a:rPr>
              <a:t>Adım 5: </a:t>
            </a:r>
            <a:r>
              <a:rPr lang="tr-TR" sz="2400" dirty="0" smtClean="0">
                <a:solidFill>
                  <a:schemeClr val="tx1"/>
                </a:solidFill>
              </a:rPr>
              <a:t>Sayı doğru tahmin edildi. Algoritma sonlandı.</a:t>
            </a:r>
          </a:p>
          <a:p>
            <a:pPr algn="l">
              <a:spcBef>
                <a:spcPts val="0"/>
              </a:spcBef>
            </a:pPr>
            <a:endParaRPr lang="tr-TR" sz="2400" dirty="0" smtClean="0">
              <a:solidFill>
                <a:schemeClr val="tx1"/>
              </a:solidFill>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amond(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amond(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amond(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amond(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smtClean="0">
                <a:solidFill>
                  <a:schemeClr val="tx2">
                    <a:lumMod val="60000"/>
                    <a:lumOff val="40000"/>
                  </a:schemeClr>
                </a:solidFill>
              </a:rPr>
              <a:t>Algoritma – Sayı Tahmin Oyunu Optimal Çözüm</a:t>
            </a:r>
            <a:endParaRPr lang="tr-TR" b="1" dirty="0">
              <a:solidFill>
                <a:schemeClr val="tx2">
                  <a:lumMod val="60000"/>
                  <a:lumOff val="40000"/>
                </a:schemeClr>
              </a:solidFill>
            </a:endParaRPr>
          </a:p>
        </p:txBody>
      </p:sp>
      <p:sp>
        <p:nvSpPr>
          <p:cNvPr id="3" name="Alt Başlık 2"/>
          <p:cNvSpPr>
            <a:spLocks noGrp="1"/>
          </p:cNvSpPr>
          <p:nvPr>
            <p:ph sz="quarter" idx="1"/>
          </p:nvPr>
        </p:nvSpPr>
        <p:spPr/>
        <p:txBody>
          <a:bodyPr>
            <a:normAutofit lnSpcReduction="10000"/>
          </a:bodyPr>
          <a:lstStyle/>
          <a:p>
            <a:pPr algn="l">
              <a:spcBef>
                <a:spcPts val="0"/>
              </a:spcBef>
            </a:pPr>
            <a:r>
              <a:rPr lang="tr-TR" sz="2000" b="1" dirty="0" smtClean="0">
                <a:solidFill>
                  <a:schemeClr val="tx1"/>
                </a:solidFill>
              </a:rPr>
              <a:t>Örnek Oyun: </a:t>
            </a:r>
          </a:p>
          <a:p>
            <a:pPr algn="l">
              <a:spcBef>
                <a:spcPts val="0"/>
              </a:spcBef>
            </a:pPr>
            <a:r>
              <a:rPr lang="tr-TR" sz="1800" dirty="0" smtClean="0">
                <a:solidFill>
                  <a:schemeClr val="tx1"/>
                </a:solidFill>
              </a:rPr>
              <a:t>Sayı aralığı 0 – 100.000 olsun. </a:t>
            </a:r>
            <a:r>
              <a:rPr lang="tr-TR" sz="1800" b="1" dirty="0" smtClean="0">
                <a:solidFill>
                  <a:schemeClr val="tx1"/>
                </a:solidFill>
              </a:rPr>
              <a:t>X</a:t>
            </a:r>
            <a:r>
              <a:rPr lang="tr-TR" sz="1800" dirty="0" smtClean="0">
                <a:solidFill>
                  <a:schemeClr val="tx1"/>
                </a:solidFill>
              </a:rPr>
              <a:t> = 0, </a:t>
            </a:r>
            <a:r>
              <a:rPr lang="tr-TR" sz="1800" b="1" dirty="0" smtClean="0">
                <a:solidFill>
                  <a:schemeClr val="tx1"/>
                </a:solidFill>
              </a:rPr>
              <a:t>Y</a:t>
            </a:r>
            <a:r>
              <a:rPr lang="tr-TR" sz="1800" dirty="0" smtClean="0">
                <a:solidFill>
                  <a:schemeClr val="tx1"/>
                </a:solidFill>
              </a:rPr>
              <a:t> = 100.000</a:t>
            </a:r>
          </a:p>
          <a:p>
            <a:pPr algn="l">
              <a:spcBef>
                <a:spcPts val="0"/>
              </a:spcBef>
            </a:pPr>
            <a:r>
              <a:rPr lang="tr-TR" sz="1800" dirty="0" smtClean="0">
                <a:solidFill>
                  <a:schemeClr val="tx1"/>
                </a:solidFill>
              </a:rPr>
              <a:t>Arkadaşınızın aklında tuttuğu sayı = </a:t>
            </a:r>
            <a:r>
              <a:rPr lang="tr-TR" sz="1800" b="1" i="1" dirty="0" smtClean="0">
                <a:solidFill>
                  <a:schemeClr val="tx1"/>
                </a:solidFill>
              </a:rPr>
              <a:t>57.225</a:t>
            </a:r>
          </a:p>
          <a:p>
            <a:pPr algn="l">
              <a:spcBef>
                <a:spcPts val="0"/>
              </a:spcBef>
            </a:pPr>
            <a:endParaRPr lang="tr-TR" sz="1800" b="1" i="1" dirty="0" smtClean="0">
              <a:solidFill>
                <a:schemeClr val="tx1"/>
              </a:solidFill>
            </a:endParaRPr>
          </a:p>
          <a:p>
            <a:pPr algn="l">
              <a:spcBef>
                <a:spcPts val="0"/>
              </a:spcBef>
            </a:pPr>
            <a:r>
              <a:rPr lang="tr-TR" sz="1600" b="1" dirty="0" smtClean="0">
                <a:solidFill>
                  <a:schemeClr val="tx1"/>
                </a:solidFill>
              </a:rPr>
              <a:t>1:   </a:t>
            </a:r>
            <a:r>
              <a:rPr lang="tr-TR" sz="1600" dirty="0" smtClean="0">
                <a:solidFill>
                  <a:schemeClr val="tx1"/>
                </a:solidFill>
              </a:rPr>
              <a:t>50.000 (x=0, y=100.000)</a:t>
            </a:r>
          </a:p>
          <a:p>
            <a:pPr algn="l">
              <a:spcBef>
                <a:spcPts val="0"/>
              </a:spcBef>
            </a:pPr>
            <a:r>
              <a:rPr lang="tr-TR" sz="1600" b="1" dirty="0" smtClean="0">
                <a:solidFill>
                  <a:schemeClr val="tx1"/>
                </a:solidFill>
              </a:rPr>
              <a:t>2:   </a:t>
            </a:r>
            <a:r>
              <a:rPr lang="tr-TR" sz="1600" dirty="0" smtClean="0">
                <a:solidFill>
                  <a:schemeClr val="tx1"/>
                </a:solidFill>
              </a:rPr>
              <a:t>75.000 (x=50.000, y=100.000)</a:t>
            </a:r>
          </a:p>
          <a:p>
            <a:pPr algn="l">
              <a:spcBef>
                <a:spcPts val="0"/>
              </a:spcBef>
            </a:pPr>
            <a:r>
              <a:rPr lang="tr-TR" sz="1600" b="1" dirty="0" smtClean="0">
                <a:solidFill>
                  <a:schemeClr val="tx1"/>
                </a:solidFill>
              </a:rPr>
              <a:t>3:   </a:t>
            </a:r>
            <a:r>
              <a:rPr lang="tr-TR" sz="1600" dirty="0" smtClean="0">
                <a:solidFill>
                  <a:schemeClr val="tx1"/>
                </a:solidFill>
              </a:rPr>
              <a:t>62.500 (x=50.000, y=75.000)</a:t>
            </a:r>
          </a:p>
          <a:p>
            <a:pPr algn="l">
              <a:spcBef>
                <a:spcPts val="0"/>
              </a:spcBef>
            </a:pPr>
            <a:r>
              <a:rPr lang="tr-TR" sz="1600" b="1" dirty="0" smtClean="0">
                <a:solidFill>
                  <a:schemeClr val="tx1"/>
                </a:solidFill>
              </a:rPr>
              <a:t>4:   </a:t>
            </a:r>
            <a:r>
              <a:rPr lang="tr-TR" sz="1600" dirty="0" smtClean="0">
                <a:solidFill>
                  <a:schemeClr val="tx1"/>
                </a:solidFill>
              </a:rPr>
              <a:t>56.250 (x=50.000, y=62.500)</a:t>
            </a:r>
          </a:p>
          <a:p>
            <a:pPr algn="l">
              <a:spcBef>
                <a:spcPts val="0"/>
              </a:spcBef>
            </a:pPr>
            <a:r>
              <a:rPr lang="tr-TR" sz="1600" b="1" dirty="0" smtClean="0">
                <a:solidFill>
                  <a:schemeClr val="tx1"/>
                </a:solidFill>
              </a:rPr>
              <a:t>5:   </a:t>
            </a:r>
            <a:r>
              <a:rPr lang="tr-TR" sz="1600" dirty="0" smtClean="0">
                <a:solidFill>
                  <a:schemeClr val="tx1"/>
                </a:solidFill>
              </a:rPr>
              <a:t>59.375 (x=56.250, y=62.500)</a:t>
            </a:r>
          </a:p>
          <a:p>
            <a:pPr algn="l">
              <a:spcBef>
                <a:spcPts val="0"/>
              </a:spcBef>
            </a:pPr>
            <a:r>
              <a:rPr lang="tr-TR" sz="1600" b="1" dirty="0" smtClean="0">
                <a:solidFill>
                  <a:schemeClr val="tx1"/>
                </a:solidFill>
              </a:rPr>
              <a:t>6:   </a:t>
            </a:r>
            <a:r>
              <a:rPr lang="tr-TR" sz="1600" dirty="0" smtClean="0">
                <a:solidFill>
                  <a:schemeClr val="tx1"/>
                </a:solidFill>
              </a:rPr>
              <a:t>57.812 (x=56.250, y=59.375)</a:t>
            </a:r>
          </a:p>
          <a:p>
            <a:pPr algn="l">
              <a:spcBef>
                <a:spcPts val="0"/>
              </a:spcBef>
            </a:pPr>
            <a:r>
              <a:rPr lang="tr-TR" sz="1600" b="1" dirty="0" smtClean="0">
                <a:solidFill>
                  <a:schemeClr val="tx1"/>
                </a:solidFill>
              </a:rPr>
              <a:t>7:   </a:t>
            </a:r>
            <a:r>
              <a:rPr lang="tr-TR" sz="1600" dirty="0" smtClean="0">
                <a:solidFill>
                  <a:schemeClr val="tx1"/>
                </a:solidFill>
              </a:rPr>
              <a:t>57.031 (x=56.250, y=57.812)</a:t>
            </a:r>
          </a:p>
          <a:p>
            <a:pPr algn="l">
              <a:spcBef>
                <a:spcPts val="0"/>
              </a:spcBef>
            </a:pPr>
            <a:r>
              <a:rPr lang="tr-TR" sz="1600" b="1" dirty="0" smtClean="0">
                <a:solidFill>
                  <a:schemeClr val="tx1"/>
                </a:solidFill>
              </a:rPr>
              <a:t>8:   </a:t>
            </a:r>
            <a:r>
              <a:rPr lang="tr-TR" sz="1600" dirty="0" smtClean="0">
                <a:solidFill>
                  <a:schemeClr val="tx1"/>
                </a:solidFill>
              </a:rPr>
              <a:t>57.421 (x=57.031, y=57.812)</a:t>
            </a:r>
          </a:p>
          <a:p>
            <a:pPr algn="l">
              <a:spcBef>
                <a:spcPts val="0"/>
              </a:spcBef>
            </a:pPr>
            <a:r>
              <a:rPr lang="tr-TR" sz="1600" b="1" dirty="0" smtClean="0">
                <a:solidFill>
                  <a:schemeClr val="tx1"/>
                </a:solidFill>
              </a:rPr>
              <a:t>9:   </a:t>
            </a:r>
            <a:r>
              <a:rPr lang="tr-TR" sz="1600" dirty="0" smtClean="0">
                <a:solidFill>
                  <a:schemeClr val="tx1"/>
                </a:solidFill>
              </a:rPr>
              <a:t>57.226 (x=57.031, y=57.421)</a:t>
            </a:r>
          </a:p>
          <a:p>
            <a:pPr algn="l">
              <a:spcBef>
                <a:spcPts val="0"/>
              </a:spcBef>
            </a:pPr>
            <a:r>
              <a:rPr lang="tr-TR" sz="1600" b="1" dirty="0" smtClean="0">
                <a:solidFill>
                  <a:schemeClr val="tx1"/>
                </a:solidFill>
              </a:rPr>
              <a:t>10: </a:t>
            </a:r>
            <a:r>
              <a:rPr lang="tr-TR" sz="1600" dirty="0" smtClean="0">
                <a:solidFill>
                  <a:schemeClr val="tx1"/>
                </a:solidFill>
              </a:rPr>
              <a:t>57.128 (x=57.031, y=57.226)</a:t>
            </a:r>
          </a:p>
          <a:p>
            <a:pPr algn="l">
              <a:spcBef>
                <a:spcPts val="0"/>
              </a:spcBef>
            </a:pPr>
            <a:r>
              <a:rPr lang="tr-TR" sz="1600" b="1" dirty="0" smtClean="0">
                <a:solidFill>
                  <a:schemeClr val="tx1"/>
                </a:solidFill>
              </a:rPr>
              <a:t>11: </a:t>
            </a:r>
            <a:r>
              <a:rPr lang="tr-TR" sz="1600" dirty="0" smtClean="0">
                <a:solidFill>
                  <a:schemeClr val="tx1"/>
                </a:solidFill>
              </a:rPr>
              <a:t>57.177 (x=57.128, y=57.226)</a:t>
            </a:r>
          </a:p>
          <a:p>
            <a:pPr algn="l">
              <a:spcBef>
                <a:spcPts val="0"/>
              </a:spcBef>
            </a:pPr>
            <a:r>
              <a:rPr lang="tr-TR" sz="1600" b="1" dirty="0" smtClean="0">
                <a:solidFill>
                  <a:schemeClr val="tx1"/>
                </a:solidFill>
              </a:rPr>
              <a:t>12: </a:t>
            </a:r>
            <a:r>
              <a:rPr lang="tr-TR" sz="1600" dirty="0" smtClean="0">
                <a:solidFill>
                  <a:schemeClr val="tx1"/>
                </a:solidFill>
              </a:rPr>
              <a:t>57.201 (x=57.177, y=57.226)</a:t>
            </a:r>
          </a:p>
          <a:p>
            <a:pPr algn="l">
              <a:spcBef>
                <a:spcPts val="0"/>
              </a:spcBef>
            </a:pPr>
            <a:r>
              <a:rPr lang="tr-TR" sz="1600" b="1" dirty="0" smtClean="0">
                <a:solidFill>
                  <a:schemeClr val="tx1"/>
                </a:solidFill>
              </a:rPr>
              <a:t>13: </a:t>
            </a:r>
            <a:r>
              <a:rPr lang="tr-TR" sz="1600" dirty="0" smtClean="0">
                <a:solidFill>
                  <a:schemeClr val="tx1"/>
                </a:solidFill>
              </a:rPr>
              <a:t>57.213 (x=57.201, y=57.226)</a:t>
            </a:r>
          </a:p>
          <a:p>
            <a:pPr algn="l">
              <a:spcBef>
                <a:spcPts val="0"/>
              </a:spcBef>
            </a:pPr>
            <a:r>
              <a:rPr lang="tr-TR" sz="1600" b="1" dirty="0" smtClean="0">
                <a:solidFill>
                  <a:schemeClr val="tx1"/>
                </a:solidFill>
              </a:rPr>
              <a:t>14: </a:t>
            </a:r>
            <a:r>
              <a:rPr lang="tr-TR" sz="1600" dirty="0" smtClean="0">
                <a:solidFill>
                  <a:schemeClr val="tx1"/>
                </a:solidFill>
              </a:rPr>
              <a:t>57.219 (x=57.213, y=57.226)</a:t>
            </a:r>
          </a:p>
          <a:p>
            <a:pPr algn="l">
              <a:spcBef>
                <a:spcPts val="0"/>
              </a:spcBef>
            </a:pPr>
            <a:r>
              <a:rPr lang="tr-TR" sz="1600" b="1" dirty="0" smtClean="0">
                <a:solidFill>
                  <a:schemeClr val="tx1"/>
                </a:solidFill>
              </a:rPr>
              <a:t>15: </a:t>
            </a:r>
            <a:r>
              <a:rPr lang="tr-TR" sz="1600" dirty="0" smtClean="0">
                <a:solidFill>
                  <a:schemeClr val="tx1"/>
                </a:solidFill>
              </a:rPr>
              <a:t>57.222 (x=57.219, y=57.226)</a:t>
            </a:r>
          </a:p>
          <a:p>
            <a:pPr algn="l">
              <a:spcBef>
                <a:spcPts val="0"/>
              </a:spcBef>
            </a:pPr>
            <a:r>
              <a:rPr lang="tr-TR" sz="1600" b="1" dirty="0" smtClean="0">
                <a:solidFill>
                  <a:schemeClr val="tx1"/>
                </a:solidFill>
              </a:rPr>
              <a:t>16: </a:t>
            </a:r>
            <a:r>
              <a:rPr lang="tr-TR" sz="1600" dirty="0" smtClean="0">
                <a:solidFill>
                  <a:schemeClr val="tx1"/>
                </a:solidFill>
              </a:rPr>
              <a:t>57.224 (x=57.222, y=57.226)</a:t>
            </a:r>
          </a:p>
          <a:p>
            <a:pPr algn="l">
              <a:spcBef>
                <a:spcPts val="0"/>
              </a:spcBef>
            </a:pPr>
            <a:r>
              <a:rPr lang="tr-TR" sz="1600" b="1" dirty="0" smtClean="0">
                <a:solidFill>
                  <a:schemeClr val="tx1"/>
                </a:solidFill>
              </a:rPr>
              <a:t>17: </a:t>
            </a:r>
            <a:r>
              <a:rPr lang="tr-TR" sz="1600" dirty="0" smtClean="0">
                <a:solidFill>
                  <a:schemeClr val="tx1"/>
                </a:solidFill>
              </a:rPr>
              <a:t>57.225 (x=57.224, y=57.226) --- Sayı Bulundu! ---</a:t>
            </a:r>
          </a:p>
          <a:p>
            <a:pPr algn="l">
              <a:spcBef>
                <a:spcPts val="0"/>
              </a:spcBef>
            </a:pPr>
            <a:endParaRPr lang="tr-TR" sz="1600"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diamond(in)">
                                      <p:cBhvr>
                                        <p:cTn id="7" dur="20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diamond(in)">
                                      <p:cBhvr>
                                        <p:cTn id="12" dur="20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diamond(in)">
                                      <p:cBhvr>
                                        <p:cTn id="17" dur="20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diamond(in)">
                                      <p:cBhvr>
                                        <p:cTn id="22" dur="2000"/>
                                        <p:tgtEl>
                                          <p:spTgt spid="3">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diamond(in)">
                                      <p:cBhvr>
                                        <p:cTn id="27" dur="2000"/>
                                        <p:tgtEl>
                                          <p:spTgt spid="3">
                                            <p:txEl>
                                              <p:pRg st="9" end="9"/>
                                            </p:txEl>
                                          </p:spTgt>
                                        </p:tgtEl>
                                      </p:cBhvr>
                                    </p:animEffect>
                                  </p:childTnLst>
                                </p:cTn>
                              </p:par>
                              <p:par>
                                <p:cTn id="28" presetID="8" presetClass="entr" presetSubtype="16" fill="hold" nodeType="with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diamond(in)">
                                      <p:cBhvr>
                                        <p:cTn id="30" dur="2000"/>
                                        <p:tgtEl>
                                          <p:spTgt spid="3">
                                            <p:txEl>
                                              <p:pRg st="10" end="10"/>
                                            </p:txEl>
                                          </p:spTgt>
                                        </p:tgtEl>
                                      </p:cBhvr>
                                    </p:animEffect>
                                  </p:childTnLst>
                                </p:cTn>
                              </p:par>
                              <p:par>
                                <p:cTn id="31" presetID="8" presetClass="entr" presetSubtype="16"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animEffect transition="in" filter="diamond(in)">
                                      <p:cBhvr>
                                        <p:cTn id="33" dur="2000"/>
                                        <p:tgtEl>
                                          <p:spTgt spid="3">
                                            <p:txEl>
                                              <p:pRg st="11" end="11"/>
                                            </p:txEl>
                                          </p:spTgt>
                                        </p:tgtEl>
                                      </p:cBhvr>
                                    </p:animEffect>
                                  </p:childTnLst>
                                </p:cTn>
                              </p:par>
                              <p:par>
                                <p:cTn id="34" presetID="8" presetClass="entr" presetSubtype="16" fill="hold" nodeType="with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animEffect transition="in" filter="diamond(in)">
                                      <p:cBhvr>
                                        <p:cTn id="36" dur="2000"/>
                                        <p:tgtEl>
                                          <p:spTgt spid="3">
                                            <p:txEl>
                                              <p:pRg st="12" end="12"/>
                                            </p:txEl>
                                          </p:spTgt>
                                        </p:tgtEl>
                                      </p:cBhvr>
                                    </p:animEffect>
                                  </p:childTnLst>
                                </p:cTn>
                              </p:par>
                              <p:par>
                                <p:cTn id="37" presetID="8" presetClass="entr" presetSubtype="16" fill="hold"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animEffect transition="in" filter="diamond(in)">
                                      <p:cBhvr>
                                        <p:cTn id="39" dur="2000"/>
                                        <p:tgtEl>
                                          <p:spTgt spid="3">
                                            <p:txEl>
                                              <p:pRg st="13" end="13"/>
                                            </p:txEl>
                                          </p:spTgt>
                                        </p:tgtEl>
                                      </p:cBhvr>
                                    </p:animEffect>
                                  </p:childTnLst>
                                </p:cTn>
                              </p:par>
                              <p:par>
                                <p:cTn id="40" presetID="8" presetClass="entr" presetSubtype="16" fill="hold" nodeType="withEffect">
                                  <p:stCondLst>
                                    <p:cond delay="0"/>
                                  </p:stCondLst>
                                  <p:childTnLst>
                                    <p:set>
                                      <p:cBhvr>
                                        <p:cTn id="41" dur="1" fill="hold">
                                          <p:stCondLst>
                                            <p:cond delay="0"/>
                                          </p:stCondLst>
                                        </p:cTn>
                                        <p:tgtEl>
                                          <p:spTgt spid="3">
                                            <p:txEl>
                                              <p:pRg st="14" end="14"/>
                                            </p:txEl>
                                          </p:spTgt>
                                        </p:tgtEl>
                                        <p:attrNameLst>
                                          <p:attrName>style.visibility</p:attrName>
                                        </p:attrNameLst>
                                      </p:cBhvr>
                                      <p:to>
                                        <p:strVal val="visible"/>
                                      </p:to>
                                    </p:set>
                                    <p:animEffect transition="in" filter="diamond(in)">
                                      <p:cBhvr>
                                        <p:cTn id="42" dur="2000"/>
                                        <p:tgtEl>
                                          <p:spTgt spid="3">
                                            <p:txEl>
                                              <p:pRg st="14" end="14"/>
                                            </p:txEl>
                                          </p:spTgt>
                                        </p:tgtEl>
                                      </p:cBhvr>
                                    </p:animEffect>
                                  </p:childTnLst>
                                </p:cTn>
                              </p:par>
                              <p:par>
                                <p:cTn id="43" presetID="8" presetClass="entr" presetSubtype="16" fill="hold" nodeType="withEffect">
                                  <p:stCondLst>
                                    <p:cond delay="0"/>
                                  </p:stCondLst>
                                  <p:childTnLst>
                                    <p:set>
                                      <p:cBhvr>
                                        <p:cTn id="44" dur="1" fill="hold">
                                          <p:stCondLst>
                                            <p:cond delay="0"/>
                                          </p:stCondLst>
                                        </p:cTn>
                                        <p:tgtEl>
                                          <p:spTgt spid="3">
                                            <p:txEl>
                                              <p:pRg st="15" end="15"/>
                                            </p:txEl>
                                          </p:spTgt>
                                        </p:tgtEl>
                                        <p:attrNameLst>
                                          <p:attrName>style.visibility</p:attrName>
                                        </p:attrNameLst>
                                      </p:cBhvr>
                                      <p:to>
                                        <p:strVal val="visible"/>
                                      </p:to>
                                    </p:set>
                                    <p:animEffect transition="in" filter="diamond(in)">
                                      <p:cBhvr>
                                        <p:cTn id="45" dur="2000"/>
                                        <p:tgtEl>
                                          <p:spTgt spid="3">
                                            <p:txEl>
                                              <p:pRg st="15" end="15"/>
                                            </p:txEl>
                                          </p:spTgt>
                                        </p:tgtEl>
                                      </p:cBhvr>
                                    </p:animEffect>
                                  </p:childTnLst>
                                </p:cTn>
                              </p:par>
                              <p:par>
                                <p:cTn id="46" presetID="8" presetClass="entr" presetSubtype="16" fill="hold" nodeType="withEffect">
                                  <p:stCondLst>
                                    <p:cond delay="0"/>
                                  </p:stCondLst>
                                  <p:childTnLst>
                                    <p:set>
                                      <p:cBhvr>
                                        <p:cTn id="47" dur="1" fill="hold">
                                          <p:stCondLst>
                                            <p:cond delay="0"/>
                                          </p:stCondLst>
                                        </p:cTn>
                                        <p:tgtEl>
                                          <p:spTgt spid="3">
                                            <p:txEl>
                                              <p:pRg st="16" end="16"/>
                                            </p:txEl>
                                          </p:spTgt>
                                        </p:tgtEl>
                                        <p:attrNameLst>
                                          <p:attrName>style.visibility</p:attrName>
                                        </p:attrNameLst>
                                      </p:cBhvr>
                                      <p:to>
                                        <p:strVal val="visible"/>
                                      </p:to>
                                    </p:set>
                                    <p:animEffect transition="in" filter="diamond(in)">
                                      <p:cBhvr>
                                        <p:cTn id="48" dur="2000"/>
                                        <p:tgtEl>
                                          <p:spTgt spid="3">
                                            <p:txEl>
                                              <p:pRg st="16" end="16"/>
                                            </p:txEl>
                                          </p:spTgt>
                                        </p:tgtEl>
                                      </p:cBhvr>
                                    </p:animEffect>
                                  </p:childTnLst>
                                </p:cTn>
                              </p:par>
                              <p:par>
                                <p:cTn id="49" presetID="8" presetClass="entr" presetSubtype="16" fill="hold" nodeType="withEffect">
                                  <p:stCondLst>
                                    <p:cond delay="0"/>
                                  </p:stCondLst>
                                  <p:childTnLst>
                                    <p:set>
                                      <p:cBhvr>
                                        <p:cTn id="50" dur="1" fill="hold">
                                          <p:stCondLst>
                                            <p:cond delay="0"/>
                                          </p:stCondLst>
                                        </p:cTn>
                                        <p:tgtEl>
                                          <p:spTgt spid="3">
                                            <p:txEl>
                                              <p:pRg st="17" end="17"/>
                                            </p:txEl>
                                          </p:spTgt>
                                        </p:tgtEl>
                                        <p:attrNameLst>
                                          <p:attrName>style.visibility</p:attrName>
                                        </p:attrNameLst>
                                      </p:cBhvr>
                                      <p:to>
                                        <p:strVal val="visible"/>
                                      </p:to>
                                    </p:set>
                                    <p:animEffect transition="in" filter="diamond(in)">
                                      <p:cBhvr>
                                        <p:cTn id="51" dur="2000"/>
                                        <p:tgtEl>
                                          <p:spTgt spid="3">
                                            <p:txEl>
                                              <p:pRg st="17" end="17"/>
                                            </p:txEl>
                                          </p:spTgt>
                                        </p:tgtEl>
                                      </p:cBhvr>
                                    </p:animEffect>
                                  </p:childTnLst>
                                </p:cTn>
                              </p:par>
                              <p:par>
                                <p:cTn id="52" presetID="8" presetClass="entr" presetSubtype="16" fill="hold" nodeType="withEffect">
                                  <p:stCondLst>
                                    <p:cond delay="0"/>
                                  </p:stCondLst>
                                  <p:childTnLst>
                                    <p:set>
                                      <p:cBhvr>
                                        <p:cTn id="53" dur="1" fill="hold">
                                          <p:stCondLst>
                                            <p:cond delay="0"/>
                                          </p:stCondLst>
                                        </p:cTn>
                                        <p:tgtEl>
                                          <p:spTgt spid="3">
                                            <p:txEl>
                                              <p:pRg st="18" end="18"/>
                                            </p:txEl>
                                          </p:spTgt>
                                        </p:tgtEl>
                                        <p:attrNameLst>
                                          <p:attrName>style.visibility</p:attrName>
                                        </p:attrNameLst>
                                      </p:cBhvr>
                                      <p:to>
                                        <p:strVal val="visible"/>
                                      </p:to>
                                    </p:set>
                                    <p:animEffect transition="in" filter="diamond(in)">
                                      <p:cBhvr>
                                        <p:cTn id="54" dur="2000"/>
                                        <p:tgtEl>
                                          <p:spTgt spid="3">
                                            <p:txEl>
                                              <p:pRg st="18" end="18"/>
                                            </p:txEl>
                                          </p:spTgt>
                                        </p:tgtEl>
                                      </p:cBhvr>
                                    </p:animEffect>
                                  </p:childTnLst>
                                </p:cTn>
                              </p:par>
                              <p:par>
                                <p:cTn id="55" presetID="8" presetClass="entr" presetSubtype="16" fill="hold" nodeType="withEffect">
                                  <p:stCondLst>
                                    <p:cond delay="0"/>
                                  </p:stCondLst>
                                  <p:childTnLst>
                                    <p:set>
                                      <p:cBhvr>
                                        <p:cTn id="56" dur="1" fill="hold">
                                          <p:stCondLst>
                                            <p:cond delay="0"/>
                                          </p:stCondLst>
                                        </p:cTn>
                                        <p:tgtEl>
                                          <p:spTgt spid="3">
                                            <p:txEl>
                                              <p:pRg st="19" end="19"/>
                                            </p:txEl>
                                          </p:spTgt>
                                        </p:tgtEl>
                                        <p:attrNameLst>
                                          <p:attrName>style.visibility</p:attrName>
                                        </p:attrNameLst>
                                      </p:cBhvr>
                                      <p:to>
                                        <p:strVal val="visible"/>
                                      </p:to>
                                    </p:set>
                                    <p:animEffect transition="in" filter="diamond(in)">
                                      <p:cBhvr>
                                        <p:cTn id="57" dur="2000"/>
                                        <p:tgtEl>
                                          <p:spTgt spid="3">
                                            <p:txEl>
                                              <p:pRg st="19" end="19"/>
                                            </p:txEl>
                                          </p:spTgt>
                                        </p:tgtEl>
                                      </p:cBhvr>
                                    </p:animEffect>
                                  </p:childTnLst>
                                </p:cTn>
                              </p:par>
                              <p:par>
                                <p:cTn id="58" presetID="8" presetClass="entr" presetSubtype="16" fill="hold" nodeType="withEffect">
                                  <p:stCondLst>
                                    <p:cond delay="0"/>
                                  </p:stCondLst>
                                  <p:childTnLst>
                                    <p:set>
                                      <p:cBhvr>
                                        <p:cTn id="59" dur="1" fill="hold">
                                          <p:stCondLst>
                                            <p:cond delay="0"/>
                                          </p:stCondLst>
                                        </p:cTn>
                                        <p:tgtEl>
                                          <p:spTgt spid="3">
                                            <p:txEl>
                                              <p:pRg st="20" end="20"/>
                                            </p:txEl>
                                          </p:spTgt>
                                        </p:tgtEl>
                                        <p:attrNameLst>
                                          <p:attrName>style.visibility</p:attrName>
                                        </p:attrNameLst>
                                      </p:cBhvr>
                                      <p:to>
                                        <p:strVal val="visible"/>
                                      </p:to>
                                    </p:set>
                                    <p:animEffect transition="in" filter="diamond(in)">
                                      <p:cBhvr>
                                        <p:cTn id="60" dur="2000"/>
                                        <p:tgtEl>
                                          <p:spTgt spid="3">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Bul bakalım kaç tuttum?</a:t>
            </a:r>
            <a:endParaRPr lang="tr-TR" dirty="0"/>
          </a:p>
        </p:txBody>
      </p:sp>
      <p:sp>
        <p:nvSpPr>
          <p:cNvPr id="3" name="2 İçerik Yer Tutucusu"/>
          <p:cNvSpPr>
            <a:spLocks noGrp="1"/>
          </p:cNvSpPr>
          <p:nvPr>
            <p:ph sz="quarter" idx="1"/>
          </p:nvPr>
        </p:nvSpPr>
        <p:spPr/>
        <p:txBody>
          <a:bodyPr/>
          <a:lstStyle/>
          <a:p>
            <a:r>
              <a:rPr lang="tr-TR" dirty="0" smtClean="0"/>
              <a:t>Aşağıdaki tablodaki boş kısımları </a:t>
            </a:r>
            <a:r>
              <a:rPr lang="tr-TR" b="1" u="sng" dirty="0" smtClean="0"/>
              <a:t>dolduralım. (Az önce gördüğümüz algoritmayı kullanarak)</a:t>
            </a:r>
            <a:endParaRPr lang="tr-TR" dirty="0"/>
          </a:p>
        </p:txBody>
      </p:sp>
      <p:graphicFrame>
        <p:nvGraphicFramePr>
          <p:cNvPr id="5" name="4 Tablo"/>
          <p:cNvGraphicFramePr>
            <a:graphicFrameLocks noGrp="1"/>
          </p:cNvGraphicFramePr>
          <p:nvPr/>
        </p:nvGraphicFramePr>
        <p:xfrm>
          <a:off x="1480458" y="2467429"/>
          <a:ext cx="4484914" cy="3216365"/>
        </p:xfrm>
        <a:graphic>
          <a:graphicData uri="http://schemas.openxmlformats.org/drawingml/2006/table">
            <a:tbl>
              <a:tblPr firstRow="1" bandRow="1" bandCol="1">
                <a:tableStyleId>{7E9639D4-E3E2-4D34-9284-5A2195B3D0D7}</a:tableStyleId>
              </a:tblPr>
              <a:tblGrid>
                <a:gridCol w="1166077"/>
                <a:gridCol w="3318837"/>
              </a:tblGrid>
              <a:tr h="515257">
                <a:tc>
                  <a:txBody>
                    <a:bodyPr/>
                    <a:lstStyle/>
                    <a:p>
                      <a:pPr algn="ctr"/>
                      <a:r>
                        <a:rPr lang="tr-TR" dirty="0" smtClean="0"/>
                        <a:t>Tahmin sayısı</a:t>
                      </a:r>
                      <a:endParaRPr lang="tr-TR" dirty="0"/>
                    </a:p>
                  </a:txBody>
                  <a:tcPr/>
                </a:tc>
                <a:tc>
                  <a:txBody>
                    <a:bodyPr/>
                    <a:lstStyle/>
                    <a:p>
                      <a:pPr algn="ctr"/>
                      <a:r>
                        <a:rPr lang="tr-TR" dirty="0" smtClean="0"/>
                        <a:t>1 ila maksimum kaç arasındaki aralıktaki</a:t>
                      </a:r>
                      <a:r>
                        <a:rPr lang="tr-TR" baseline="0" dirty="0" smtClean="0"/>
                        <a:t> sayıyı bulabiliriz?</a:t>
                      </a:r>
                      <a:endParaRPr lang="tr-TR" dirty="0"/>
                    </a:p>
                  </a:txBody>
                  <a:tcPr/>
                </a:tc>
              </a:tr>
              <a:tr h="515257">
                <a:tc>
                  <a:txBody>
                    <a:bodyPr/>
                    <a:lstStyle/>
                    <a:p>
                      <a:pPr algn="ctr"/>
                      <a:r>
                        <a:rPr lang="tr-TR" dirty="0" smtClean="0"/>
                        <a:t>1</a:t>
                      </a:r>
                      <a:endParaRPr lang="tr-TR" dirty="0"/>
                    </a:p>
                  </a:txBody>
                  <a:tcPr/>
                </a:tc>
                <a:tc>
                  <a:txBody>
                    <a:bodyPr/>
                    <a:lstStyle/>
                    <a:p>
                      <a:pPr algn="ctr"/>
                      <a:endParaRPr lang="tr-TR" dirty="0"/>
                    </a:p>
                  </a:txBody>
                  <a:tcPr/>
                </a:tc>
              </a:tr>
              <a:tr h="515257">
                <a:tc>
                  <a:txBody>
                    <a:bodyPr/>
                    <a:lstStyle/>
                    <a:p>
                      <a:pPr algn="ctr"/>
                      <a:r>
                        <a:rPr lang="tr-TR" dirty="0" smtClean="0"/>
                        <a:t>2</a:t>
                      </a:r>
                      <a:endParaRPr lang="tr-TR" dirty="0"/>
                    </a:p>
                  </a:txBody>
                  <a:tcPr/>
                </a:tc>
                <a:tc>
                  <a:txBody>
                    <a:bodyPr/>
                    <a:lstStyle/>
                    <a:p>
                      <a:pPr algn="ctr"/>
                      <a:endParaRPr lang="tr-TR" dirty="0"/>
                    </a:p>
                  </a:txBody>
                  <a:tcPr/>
                </a:tc>
              </a:tr>
              <a:tr h="515257">
                <a:tc>
                  <a:txBody>
                    <a:bodyPr/>
                    <a:lstStyle/>
                    <a:p>
                      <a:pPr algn="ctr"/>
                      <a:r>
                        <a:rPr lang="tr-TR" dirty="0" smtClean="0"/>
                        <a:t>3</a:t>
                      </a:r>
                      <a:endParaRPr lang="tr-TR" dirty="0"/>
                    </a:p>
                  </a:txBody>
                  <a:tcPr/>
                </a:tc>
                <a:tc>
                  <a:txBody>
                    <a:bodyPr/>
                    <a:lstStyle/>
                    <a:p>
                      <a:pPr algn="ctr"/>
                      <a:endParaRPr lang="tr-TR" dirty="0"/>
                    </a:p>
                  </a:txBody>
                  <a:tcPr/>
                </a:tc>
              </a:tr>
              <a:tr h="515257">
                <a:tc>
                  <a:txBody>
                    <a:bodyPr/>
                    <a:lstStyle/>
                    <a:p>
                      <a:pPr algn="ctr"/>
                      <a:r>
                        <a:rPr lang="tr-TR" dirty="0" smtClean="0"/>
                        <a:t>4</a:t>
                      </a:r>
                      <a:endParaRPr lang="tr-TR" dirty="0"/>
                    </a:p>
                  </a:txBody>
                  <a:tcPr/>
                </a:tc>
                <a:tc>
                  <a:txBody>
                    <a:bodyPr/>
                    <a:lstStyle/>
                    <a:p>
                      <a:pPr algn="ctr"/>
                      <a:endParaRPr lang="tr-TR" dirty="0"/>
                    </a:p>
                  </a:txBody>
                  <a:tcPr/>
                </a:tc>
              </a:tr>
              <a:tr h="515257">
                <a:tc>
                  <a:txBody>
                    <a:bodyPr/>
                    <a:lstStyle/>
                    <a:p>
                      <a:pPr algn="ctr"/>
                      <a:r>
                        <a:rPr lang="tr-TR" dirty="0" smtClean="0"/>
                        <a:t>5</a:t>
                      </a:r>
                      <a:endParaRPr lang="tr-TR" dirty="0"/>
                    </a:p>
                  </a:txBody>
                  <a:tcPr/>
                </a:tc>
                <a:tc>
                  <a:txBody>
                    <a:bodyPr/>
                    <a:lstStyle/>
                    <a:p>
                      <a:pPr algn="ctr"/>
                      <a:endParaRPr lang="tr-TR" dirty="0"/>
                    </a:p>
                  </a:txBody>
                  <a:tcPr/>
                </a:tc>
              </a:tr>
            </a:tbl>
          </a:graphicData>
        </a:graphic>
      </p:graphicFrame>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Aşağıdaki cevap mesajında </a:t>
            </a:r>
            <a:r>
              <a:rPr lang="tr-TR" b="1" i="1" dirty="0" smtClean="0"/>
              <a:t>?</a:t>
            </a:r>
            <a:r>
              <a:rPr lang="tr-TR" dirty="0" smtClean="0"/>
              <a:t> yerine ne yazılmalı?</a:t>
            </a:r>
            <a:endParaRPr lang="tr-TR" dirty="0"/>
          </a:p>
        </p:txBody>
      </p:sp>
      <p:sp>
        <p:nvSpPr>
          <p:cNvPr id="4" name="3 Sağ Ok"/>
          <p:cNvSpPr/>
          <p:nvPr/>
        </p:nvSpPr>
        <p:spPr>
          <a:xfrm rot="1328382">
            <a:off x="3322847" y="3718112"/>
            <a:ext cx="935420" cy="7882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6" name="Picture 2"/>
          <p:cNvPicPr>
            <a:picLocks noChangeAspect="1" noChangeArrowheads="1"/>
          </p:cNvPicPr>
          <p:nvPr/>
        </p:nvPicPr>
        <p:blipFill>
          <a:blip r:embed="rId3"/>
          <a:stretch>
            <a:fillRect/>
          </a:stretch>
        </p:blipFill>
        <p:spPr bwMode="auto">
          <a:xfrm>
            <a:off x="5569717" y="1143000"/>
            <a:ext cx="3247202" cy="2427908"/>
          </a:xfrm>
          <a:prstGeom prst="rect">
            <a:avLst/>
          </a:prstGeom>
          <a:ln>
            <a:noFill/>
          </a:ln>
          <a:effectLst>
            <a:outerShdw blurRad="292100" dist="139700" dir="2700000" algn="tl" rotWithShape="0">
              <a:srgbClr val="333333">
                <a:alpha val="65000"/>
              </a:srgbClr>
            </a:outerShdw>
          </a:effectLst>
        </p:spPr>
      </p:pic>
      <p:pic>
        <p:nvPicPr>
          <p:cNvPr id="6" name="Picture 2"/>
          <p:cNvPicPr>
            <a:picLocks noChangeAspect="1" noChangeArrowheads="1"/>
          </p:cNvPicPr>
          <p:nvPr/>
        </p:nvPicPr>
        <p:blipFill>
          <a:blip r:embed="rId4"/>
          <a:srcRect/>
          <a:stretch>
            <a:fillRect/>
          </a:stretch>
        </p:blipFill>
        <p:spPr bwMode="auto">
          <a:xfrm>
            <a:off x="457200" y="1266825"/>
            <a:ext cx="4752975" cy="2162175"/>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a:srcRect/>
          <a:stretch>
            <a:fillRect/>
          </a:stretch>
        </p:blipFill>
        <p:spPr bwMode="auto">
          <a:xfrm>
            <a:off x="4372319" y="4162097"/>
            <a:ext cx="4314481" cy="1971346"/>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a:srcRect/>
          <a:stretch>
            <a:fillRect/>
          </a:stretch>
        </p:blipFill>
        <p:spPr bwMode="auto">
          <a:xfrm>
            <a:off x="527742" y="4653591"/>
            <a:ext cx="2681053" cy="1929807"/>
          </a:xfrm>
          <a:prstGeom prst="rect">
            <a:avLst/>
          </a:prstGeom>
          <a:noFill/>
          <a:ln w="9525">
            <a:noFill/>
            <a:miter lim="800000"/>
            <a:headEnd/>
            <a:tailEnd/>
          </a:ln>
          <a:effectLst/>
        </p:spPr>
      </p:pic>
      <p:sp>
        <p:nvSpPr>
          <p:cNvPr id="12" name="11 Sağ Ok"/>
          <p:cNvSpPr/>
          <p:nvPr/>
        </p:nvSpPr>
        <p:spPr>
          <a:xfrm rot="8855283">
            <a:off x="3298501" y="5155873"/>
            <a:ext cx="935420" cy="7882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8 Metin kutusu"/>
          <p:cNvSpPr txBox="1"/>
          <p:nvPr/>
        </p:nvSpPr>
        <p:spPr>
          <a:xfrm>
            <a:off x="3854727" y="6398732"/>
            <a:ext cx="4962192" cy="369332"/>
          </a:xfrm>
          <a:prstGeom prst="rect">
            <a:avLst/>
          </a:prstGeom>
          <a:noFill/>
        </p:spPr>
        <p:txBody>
          <a:bodyPr wrap="none" rtlCol="0">
            <a:spAutoFit/>
          </a:bodyPr>
          <a:lstStyle/>
          <a:p>
            <a:r>
              <a:rPr lang="tr-TR" dirty="0" smtClean="0"/>
              <a:t>Öğrenci ilgili dönem sonunda dersi AA ile geçmiştir.</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a:t>
            </a:r>
            <a:endParaRPr lang="tr-TR" dirty="0"/>
          </a:p>
        </p:txBody>
      </p:sp>
      <p:sp>
        <p:nvSpPr>
          <p:cNvPr id="3" name="2 İçerik Yer Tutucusu"/>
          <p:cNvSpPr>
            <a:spLocks noGrp="1"/>
          </p:cNvSpPr>
          <p:nvPr>
            <p:ph sz="quarter" idx="1"/>
          </p:nvPr>
        </p:nvSpPr>
        <p:spPr/>
        <p:txBody>
          <a:bodyPr>
            <a:normAutofit/>
          </a:bodyPr>
          <a:lstStyle/>
          <a:p>
            <a:r>
              <a:rPr lang="tr-TR" dirty="0" smtClean="0"/>
              <a:t>Kodu bekletmek için çeşitli alternatifler vardır.</a:t>
            </a:r>
          </a:p>
          <a:p>
            <a:r>
              <a:rPr lang="tr-TR" dirty="0" err="1" smtClean="0"/>
              <a:t>sleep</a:t>
            </a:r>
            <a:r>
              <a:rPr lang="tr-TR" dirty="0" smtClean="0"/>
              <a:t>(1); // 1sn bekletir.</a:t>
            </a:r>
          </a:p>
          <a:p>
            <a:pPr lvl="1"/>
            <a:r>
              <a:rPr lang="tr-TR" dirty="0" smtClean="0"/>
              <a:t> //#</a:t>
            </a:r>
            <a:r>
              <a:rPr lang="tr-TR" dirty="0" err="1" smtClean="0"/>
              <a:t>include</a:t>
            </a:r>
            <a:r>
              <a:rPr lang="tr-TR" dirty="0" smtClean="0"/>
              <a:t>&lt;</a:t>
            </a:r>
            <a:r>
              <a:rPr lang="tr-TR" dirty="0" err="1" smtClean="0"/>
              <a:t>unistd</a:t>
            </a:r>
            <a:r>
              <a:rPr lang="tr-TR" dirty="0" smtClean="0"/>
              <a:t>.h&gt; gerektirebilir.</a:t>
            </a:r>
          </a:p>
          <a:p>
            <a:pPr lvl="1"/>
            <a:r>
              <a:rPr lang="tr-TR" dirty="0" smtClean="0"/>
              <a:t>// </a:t>
            </a:r>
            <a:r>
              <a:rPr lang="tr-TR" dirty="0" err="1" smtClean="0"/>
              <a:t>unix</a:t>
            </a:r>
            <a:r>
              <a:rPr lang="tr-TR" dirty="0" smtClean="0"/>
              <a:t> standart kütüphanesi</a:t>
            </a:r>
          </a:p>
          <a:p>
            <a:r>
              <a:rPr lang="tr-TR" dirty="0" err="1" smtClean="0"/>
              <a:t>Sleep</a:t>
            </a:r>
            <a:r>
              <a:rPr lang="tr-TR" dirty="0" smtClean="0"/>
              <a:t>(1000); // 1sn bekletir.</a:t>
            </a:r>
          </a:p>
          <a:p>
            <a:pPr lvl="1"/>
            <a:r>
              <a:rPr lang="tr-TR" dirty="0" smtClean="0"/>
              <a:t>// </a:t>
            </a:r>
            <a:r>
              <a:rPr lang="tr-TR" dirty="0" err="1" smtClean="0"/>
              <a:t>ms</a:t>
            </a:r>
            <a:r>
              <a:rPr lang="tr-TR" dirty="0" smtClean="0"/>
              <a:t> cinsindendir.</a:t>
            </a:r>
          </a:p>
          <a:p>
            <a:pPr lvl="1"/>
            <a:r>
              <a:rPr lang="tr-TR" dirty="0" smtClean="0"/>
              <a:t>//#</a:t>
            </a:r>
            <a:r>
              <a:rPr lang="tr-TR" dirty="0" err="1" smtClean="0"/>
              <a:t>include</a:t>
            </a:r>
            <a:r>
              <a:rPr lang="tr-TR" dirty="0" smtClean="0"/>
              <a:t>&lt;</a:t>
            </a:r>
            <a:r>
              <a:rPr lang="tr-TR" dirty="0" err="1" smtClean="0"/>
              <a:t>windows</a:t>
            </a:r>
            <a:r>
              <a:rPr lang="tr-TR" dirty="0" smtClean="0"/>
              <a:t>.h&gt; gerektirebilir.</a:t>
            </a:r>
          </a:p>
        </p:txBody>
      </p:sp>
      <p:pic>
        <p:nvPicPr>
          <p:cNvPr id="4" name="3 Resim" descr="US_11-479403173_4x3.jpg"/>
          <p:cNvPicPr>
            <a:picLocks noChangeAspect="1"/>
          </p:cNvPicPr>
          <p:nvPr/>
        </p:nvPicPr>
        <p:blipFill>
          <a:blip r:embed="rId3"/>
          <a:stretch>
            <a:fillRect/>
          </a:stretch>
        </p:blipFill>
        <p:spPr>
          <a:xfrm>
            <a:off x="5748344" y="4328160"/>
            <a:ext cx="2438400" cy="1828800"/>
          </a:xfrm>
          <a:prstGeom prst="rect">
            <a:avLst/>
          </a:prstGeom>
          <a:ln>
            <a:noFill/>
          </a:ln>
          <a:effectLst>
            <a:softEdge rad="112500"/>
          </a:effectLst>
        </p:spPr>
      </p:pic>
      <p:sp>
        <p:nvSpPr>
          <p:cNvPr id="5" name="4 Yuvarlatılmış Dikdörtgen"/>
          <p:cNvSpPr/>
          <p:nvPr/>
        </p:nvSpPr>
        <p:spPr>
          <a:xfrm>
            <a:off x="1051034" y="4719145"/>
            <a:ext cx="4035973" cy="1250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Dosya uzantısını .c yerine .cpp olarak kaydettiğinizde başınıza gelecek sıkıntılardan biri </a:t>
            </a:r>
            <a:r>
              <a:rPr lang="tr-TR" dirty="0" err="1" smtClean="0"/>
              <a:t>sleep’in</a:t>
            </a:r>
            <a:r>
              <a:rPr lang="tr-TR" dirty="0" smtClean="0"/>
              <a:t> çalışmaması olabilmektedir.</a:t>
            </a:r>
            <a:endParaRPr lang="tr-TR" dirty="0"/>
          </a:p>
        </p:txBody>
      </p:sp>
      <p:cxnSp>
        <p:nvCxnSpPr>
          <p:cNvPr id="7" name="6 Düz Ok Bağlayıcısı"/>
          <p:cNvCxnSpPr/>
          <p:nvPr/>
        </p:nvCxnSpPr>
        <p:spPr>
          <a:xfrm flipV="1">
            <a:off x="3759200" y="2514600"/>
            <a:ext cx="2197100" cy="1028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7 Metin kutusu"/>
          <p:cNvSpPr txBox="1"/>
          <p:nvPr/>
        </p:nvSpPr>
        <p:spPr>
          <a:xfrm>
            <a:off x="6121400" y="1676400"/>
            <a:ext cx="2794000" cy="243143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sz="1200" dirty="0" err="1" smtClean="0"/>
              <a:t>windows</a:t>
            </a:r>
            <a:r>
              <a:rPr lang="tr-TR" sz="1200" dirty="0" smtClean="0"/>
              <a:t>.h çok kapsamlı olduğundan kodun derlenme süresini uzatır. Bunun için olabildiğince bu kütüphaneden kaçınınız. </a:t>
            </a:r>
            <a:r>
              <a:rPr lang="tr-TR" sz="1200" dirty="0" err="1" smtClean="0"/>
              <a:t>Sleep</a:t>
            </a:r>
            <a:r>
              <a:rPr lang="tr-TR" sz="1200" dirty="0" smtClean="0"/>
              <a:t> yerine </a:t>
            </a:r>
            <a:r>
              <a:rPr lang="tr-TR" sz="1200" dirty="0" err="1" smtClean="0"/>
              <a:t>sleep</a:t>
            </a:r>
            <a:r>
              <a:rPr lang="tr-TR" sz="1200" dirty="0" smtClean="0"/>
              <a:t> ya da </a:t>
            </a:r>
            <a:r>
              <a:rPr lang="tr-TR" sz="2000" b="1" dirty="0" err="1" smtClean="0"/>
              <a:t>usleep</a:t>
            </a:r>
            <a:r>
              <a:rPr lang="tr-TR" sz="2000" dirty="0" smtClean="0"/>
              <a:t> </a:t>
            </a:r>
            <a:r>
              <a:rPr lang="tr-TR" sz="1200" dirty="0" smtClean="0"/>
              <a:t>kullanınız. u (mikro) harfinin kısaltmasıdır. 1 milyon mikro saniye, 1 saniye eder. </a:t>
            </a:r>
          </a:p>
          <a:p>
            <a:endParaRPr lang="tr-TR" sz="1200" dirty="0" smtClean="0"/>
          </a:p>
          <a:p>
            <a:r>
              <a:rPr lang="tr-TR" sz="1200" dirty="0" err="1" smtClean="0"/>
              <a:t>Sleep</a:t>
            </a:r>
            <a:r>
              <a:rPr lang="tr-TR" sz="1200" dirty="0" smtClean="0"/>
              <a:t>(500) ile yarım saniye bekletmek yerine, </a:t>
            </a:r>
            <a:r>
              <a:rPr lang="tr-TR" sz="1200" dirty="0" err="1" smtClean="0"/>
              <a:t>usleep</a:t>
            </a:r>
            <a:r>
              <a:rPr lang="tr-TR" sz="1200" dirty="0" smtClean="0"/>
              <a:t>(500000) ile yarım saniye bekletebilirsiniz. </a:t>
            </a:r>
            <a:r>
              <a:rPr lang="tr-TR" sz="1200" dirty="0" err="1" smtClean="0"/>
              <a:t>usleep</a:t>
            </a:r>
            <a:r>
              <a:rPr lang="tr-TR" sz="1200" dirty="0" smtClean="0"/>
              <a:t> de </a:t>
            </a:r>
            <a:r>
              <a:rPr lang="tr-TR" sz="1200" dirty="0" err="1" smtClean="0"/>
              <a:t>unistd</a:t>
            </a:r>
            <a:r>
              <a:rPr lang="tr-TR" sz="1200" dirty="0" smtClean="0"/>
              <a:t>.h içindedir.</a:t>
            </a:r>
            <a:endParaRPr lang="tr-TR" sz="12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4" name="3 Başlık"/>
          <p:cNvSpPr>
            <a:spLocks noGrp="1"/>
          </p:cNvSpPr>
          <p:nvPr>
            <p:ph type="title"/>
          </p:nvPr>
        </p:nvSpPr>
        <p:spPr/>
        <p:txBody>
          <a:bodyPr/>
          <a:lstStyle/>
          <a:p>
            <a:r>
              <a:rPr lang="tr-TR" dirty="0" smtClean="0"/>
              <a:t>EK SLAYTLAR</a:t>
            </a:r>
            <a:endParaRPr lang="tr-TR" dirty="0"/>
          </a:p>
        </p:txBody>
      </p:sp>
      <p:sp>
        <p:nvSpPr>
          <p:cNvPr id="3" name="2 İçerik Yer Tutucusu"/>
          <p:cNvSpPr>
            <a:spLocks noGrp="1"/>
          </p:cNvSpPr>
          <p:nvPr>
            <p:ph sz="quarter" idx="1"/>
          </p:nvPr>
        </p:nvSpPr>
        <p:spPr/>
        <p:txBody>
          <a:bodyPr>
            <a:normAutofit/>
          </a:bodyPr>
          <a:lstStyle/>
          <a:p>
            <a:pPr algn="ctr">
              <a:buNone/>
            </a:pPr>
            <a:r>
              <a:rPr lang="tr-TR" sz="8000" dirty="0" smtClean="0"/>
              <a:t>Bir </a:t>
            </a:r>
            <a:r>
              <a:rPr lang="en-US" sz="8000" dirty="0" smtClean="0"/>
              <a:t>C Program</a:t>
            </a:r>
            <a:r>
              <a:rPr lang="tr-TR" sz="8000" dirty="0" err="1" smtClean="0"/>
              <a:t>ının</a:t>
            </a:r>
            <a:r>
              <a:rPr lang="tr-TR" sz="8000" dirty="0" smtClean="0"/>
              <a:t> Anatomisi</a:t>
            </a:r>
            <a:endParaRPr lang="tr-TR" sz="8000" dirty="0"/>
          </a:p>
        </p:txBody>
      </p:sp>
    </p:spTree>
    <p:extLst>
      <p:ext uri="{BB962C8B-B14F-4D97-AF65-F5344CB8AC3E}">
        <p14:creationId xmlns:p14="http://schemas.microsoft.com/office/powerpoint/2010/main" xmlns="" val="204416334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Cuma günkü derslere(Ders 5-6) bilgisayar getiriniz!</a:t>
            </a:r>
            <a:endParaRPr lang="tr-TR" dirty="0"/>
          </a:p>
        </p:txBody>
      </p:sp>
      <p:sp>
        <p:nvSpPr>
          <p:cNvPr id="3" name="2 İçerik Yer Tutucusu"/>
          <p:cNvSpPr>
            <a:spLocks noGrp="1"/>
          </p:cNvSpPr>
          <p:nvPr>
            <p:ph sz="quarter" idx="1"/>
          </p:nvPr>
        </p:nvSpPr>
        <p:spPr/>
        <p:txBody>
          <a:bodyPr/>
          <a:lstStyle/>
          <a:p>
            <a:r>
              <a:rPr lang="tr-TR" dirty="0" smtClean="0"/>
              <a:t>Ders 5-6 olarak gösterilen haftanın son iki saatinde kuramsal ders varsa, bu derslerde "Birlikte Kod Yazma" etkinliği yapılabilir. </a:t>
            </a:r>
          </a:p>
          <a:p>
            <a:r>
              <a:rPr lang="tr-TR" dirty="0" smtClean="0"/>
              <a:t>Ders 1-2 olarak gösterilen dersler için (haftanın ilk 2 saati) bilgisayar getirmenize gerek yoktur.</a:t>
            </a:r>
            <a:endParaRPr lang="tr-TR" dirty="0"/>
          </a:p>
        </p:txBody>
      </p:sp>
      <p:pic>
        <p:nvPicPr>
          <p:cNvPr id="2050" name="Picture 2" descr="Related image"/>
          <p:cNvPicPr>
            <a:picLocks noChangeAspect="1" noChangeArrowheads="1"/>
          </p:cNvPicPr>
          <p:nvPr/>
        </p:nvPicPr>
        <p:blipFill>
          <a:blip r:embed="rId2"/>
          <a:srcRect/>
          <a:stretch>
            <a:fillRect/>
          </a:stretch>
        </p:blipFill>
        <p:spPr bwMode="auto">
          <a:xfrm>
            <a:off x="6572264" y="3786190"/>
            <a:ext cx="2066925" cy="2209801"/>
          </a:xfrm>
          <a:prstGeom prst="rect">
            <a:avLst/>
          </a:prstGeom>
          <a:noFill/>
        </p:spPr>
      </p:pic>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noFill/>
          <a:ln/>
        </p:spPr>
        <p:txBody>
          <a:bodyPr/>
          <a:lstStyle/>
          <a:p>
            <a:r>
              <a:rPr lang="tr-TR" dirty="0" smtClean="0"/>
              <a:t>Bir </a:t>
            </a:r>
            <a:r>
              <a:rPr lang="en-US" dirty="0" smtClean="0"/>
              <a:t>C Program</a:t>
            </a:r>
            <a:r>
              <a:rPr lang="tr-TR" dirty="0" err="1" smtClean="0"/>
              <a:t>ının</a:t>
            </a:r>
            <a:r>
              <a:rPr lang="tr-TR" dirty="0" smtClean="0"/>
              <a:t> Anatomisi</a:t>
            </a:r>
            <a:endParaRPr lang="en-US" dirty="0"/>
          </a:p>
        </p:txBody>
      </p:sp>
      <p:sp>
        <p:nvSpPr>
          <p:cNvPr id="17411" name="Rectangle 3"/>
          <p:cNvSpPr>
            <a:spLocks noGrp="1" noChangeArrowheads="1"/>
          </p:cNvSpPr>
          <p:nvPr>
            <p:ph sz="quarter" idx="1"/>
          </p:nvPr>
        </p:nvSpPr>
        <p:spPr>
          <a:xfrm>
            <a:off x="381000" y="1320800"/>
            <a:ext cx="8458200" cy="3690257"/>
          </a:xfrm>
          <a:noFill/>
          <a:ln/>
        </p:spPr>
        <p:txBody>
          <a:bodyPr>
            <a:normAutofit fontScale="32500" lnSpcReduction="20000"/>
          </a:bodyPr>
          <a:lstStyle/>
          <a:p>
            <a:pPr>
              <a:buFont typeface="Monotype Sorts" charset="0"/>
              <a:buChar char=" "/>
            </a:pPr>
            <a:r>
              <a:rPr lang="en-US" i="1" smtClean="0"/>
              <a:t>----------------------------</a:t>
            </a:r>
          </a:p>
          <a:p>
            <a:pPr>
              <a:buFont typeface="Monotype Sorts" charset="0"/>
              <a:buChar char=" "/>
            </a:pPr>
            <a:r>
              <a:rPr lang="en-US" sz="7400" i="1" smtClean="0"/>
              <a:t>program </a:t>
            </a:r>
            <a:r>
              <a:rPr lang="en-US" sz="7400" i="1" dirty="0"/>
              <a:t>header </a:t>
            </a:r>
            <a:r>
              <a:rPr lang="en-US" sz="7400" i="1" dirty="0" smtClean="0"/>
              <a:t>comment (optional)</a:t>
            </a:r>
            <a:endParaRPr lang="en-US" sz="7400" dirty="0"/>
          </a:p>
          <a:p>
            <a:pPr>
              <a:buFont typeface="Monotype Sorts" charset="0"/>
              <a:buChar char=" "/>
            </a:pPr>
            <a:r>
              <a:rPr lang="en-US" sz="7400" i="1" dirty="0"/>
              <a:t>preprocessor directives (if any)</a:t>
            </a:r>
            <a:endParaRPr lang="en-US" sz="7400" dirty="0"/>
          </a:p>
          <a:p>
            <a:pPr>
              <a:buFont typeface="Monotype Sorts" charset="0"/>
              <a:buChar char=" "/>
            </a:pPr>
            <a:endParaRPr lang="en-US" sz="7400" dirty="0" smtClean="0"/>
          </a:p>
          <a:p>
            <a:pPr>
              <a:buFont typeface="Monotype Sorts" charset="0"/>
              <a:buChar char=" "/>
            </a:pPr>
            <a:r>
              <a:rPr lang="en-US" sz="7400" dirty="0" err="1" smtClean="0"/>
              <a:t>int</a:t>
            </a:r>
            <a:r>
              <a:rPr lang="en-US" sz="7400" dirty="0" smtClean="0"/>
              <a:t> </a:t>
            </a:r>
            <a:r>
              <a:rPr lang="en-US" sz="7400" dirty="0"/>
              <a:t>main </a:t>
            </a:r>
            <a:r>
              <a:rPr lang="en-US" sz="7400" dirty="0" smtClean="0"/>
              <a:t>( </a:t>
            </a:r>
            <a:r>
              <a:rPr lang="en-US" sz="7400" dirty="0"/>
              <a:t>)</a:t>
            </a:r>
          </a:p>
          <a:p>
            <a:pPr>
              <a:buFont typeface="Monotype Sorts" charset="0"/>
              <a:buChar char=" "/>
            </a:pPr>
            <a:r>
              <a:rPr lang="en-US" sz="7400" dirty="0" smtClean="0"/>
              <a:t>{</a:t>
            </a:r>
          </a:p>
          <a:p>
            <a:pPr lvl="1">
              <a:buFont typeface="Monotype Sorts" charset="0"/>
              <a:buChar char=" "/>
            </a:pPr>
            <a:r>
              <a:rPr lang="en-US" sz="7400" i="1" dirty="0">
                <a:solidFill>
                  <a:srgbClr val="FF0000"/>
                </a:solidFill>
              </a:rPr>
              <a:t>d</a:t>
            </a:r>
            <a:r>
              <a:rPr lang="en-US" sz="7400" i="1" dirty="0" smtClean="0">
                <a:solidFill>
                  <a:srgbClr val="FF0000"/>
                </a:solidFill>
              </a:rPr>
              <a:t>eclaration(s)</a:t>
            </a:r>
            <a:endParaRPr lang="en-US" sz="7400" i="1" dirty="0">
              <a:solidFill>
                <a:srgbClr val="FF0000"/>
              </a:solidFill>
            </a:endParaRPr>
          </a:p>
          <a:p>
            <a:pPr>
              <a:buFont typeface="Monotype Sorts" charset="0"/>
              <a:buChar char=" "/>
            </a:pPr>
            <a:r>
              <a:rPr lang="en-US" sz="7400" dirty="0"/>
              <a:t>    </a:t>
            </a:r>
            <a:r>
              <a:rPr lang="en-US" sz="7400" dirty="0" smtClean="0"/>
              <a:t>  </a:t>
            </a:r>
            <a:r>
              <a:rPr lang="en-US" sz="7400" dirty="0" smtClean="0">
                <a:solidFill>
                  <a:srgbClr val="FF0000"/>
                </a:solidFill>
              </a:rPr>
              <a:t>executable </a:t>
            </a:r>
            <a:r>
              <a:rPr lang="en-US" sz="7400" i="1" dirty="0">
                <a:solidFill>
                  <a:srgbClr val="FF0000"/>
                </a:solidFill>
              </a:rPr>
              <a:t>statement(s)</a:t>
            </a:r>
            <a:endParaRPr lang="en-US" sz="7400" dirty="0">
              <a:solidFill>
                <a:srgbClr val="FF0000"/>
              </a:solidFill>
            </a:endParaRPr>
          </a:p>
          <a:p>
            <a:pPr>
              <a:buFont typeface="Monotype Sorts" charset="0"/>
              <a:buChar char=" "/>
            </a:pPr>
            <a:r>
              <a:rPr lang="en-US" sz="7400" dirty="0"/>
              <a:t>    </a:t>
            </a:r>
            <a:r>
              <a:rPr lang="en-US" sz="7400" dirty="0" smtClean="0"/>
              <a:t>  </a:t>
            </a:r>
            <a:r>
              <a:rPr lang="en-US" sz="7400" dirty="0"/>
              <a:t>return 0 ;</a:t>
            </a:r>
          </a:p>
          <a:p>
            <a:pPr>
              <a:buFont typeface="Monotype Sorts" charset="0"/>
              <a:buChar char=" "/>
            </a:pPr>
            <a:r>
              <a:rPr lang="en-US" sz="7400" dirty="0" smtClean="0"/>
              <a:t>}</a:t>
            </a:r>
          </a:p>
        </p:txBody>
      </p:sp>
    </p:spTree>
    <p:extLst>
      <p:ext uri="{BB962C8B-B14F-4D97-AF65-F5344CB8AC3E}">
        <p14:creationId xmlns="" xmlns:p14="http://schemas.microsoft.com/office/powerpoint/2010/main" val="130185415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noFill/>
          <a:ln/>
        </p:spPr>
        <p:txBody>
          <a:bodyPr/>
          <a:lstStyle/>
          <a:p>
            <a:r>
              <a:rPr lang="en-US" i="1" dirty="0" smtClean="0"/>
              <a:t>Hello, World!</a:t>
            </a:r>
            <a:r>
              <a:rPr lang="tr-TR" i="1" dirty="0" smtClean="0"/>
              <a:t> kodu</a:t>
            </a:r>
            <a:endParaRPr lang="en-US" dirty="0"/>
          </a:p>
        </p:txBody>
      </p:sp>
      <p:pic>
        <p:nvPicPr>
          <p:cNvPr id="4" name="Picture 3"/>
          <p:cNvPicPr>
            <a:picLocks noChangeAspect="1"/>
          </p:cNvPicPr>
          <p:nvPr/>
        </p:nvPicPr>
        <p:blipFill>
          <a:blip r:embed="rId3"/>
          <a:stretch>
            <a:fillRect/>
          </a:stretch>
        </p:blipFill>
        <p:spPr>
          <a:xfrm>
            <a:off x="1003300" y="1488593"/>
            <a:ext cx="7137400" cy="2730500"/>
          </a:xfrm>
          <a:prstGeom prst="rect">
            <a:avLst/>
          </a:prstGeom>
        </p:spPr>
      </p:pic>
      <p:sp>
        <p:nvSpPr>
          <p:cNvPr id="5" name="4 Yuvarlatılmış Dikdörtgen"/>
          <p:cNvSpPr/>
          <p:nvPr/>
        </p:nvSpPr>
        <p:spPr>
          <a:xfrm>
            <a:off x="3530991" y="3854548"/>
            <a:ext cx="5155809" cy="21517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Bu kodu (yorum kısmı hariç) bir kağıda, ekrana bakmadan yazabilecek olmalıyız.</a:t>
            </a:r>
            <a:endParaRPr lang="en-US" dirty="0"/>
          </a:p>
        </p:txBody>
      </p:sp>
      <p:cxnSp>
        <p:nvCxnSpPr>
          <p:cNvPr id="7" name="6 Düz Ok Bağlayıcısı"/>
          <p:cNvCxnSpPr/>
          <p:nvPr/>
        </p:nvCxnSpPr>
        <p:spPr>
          <a:xfrm flipV="1">
            <a:off x="2656114" y="2612571"/>
            <a:ext cx="1378857" cy="2467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7 Metin kutusu"/>
          <p:cNvSpPr txBox="1"/>
          <p:nvPr/>
        </p:nvSpPr>
        <p:spPr>
          <a:xfrm>
            <a:off x="4034971" y="2289405"/>
            <a:ext cx="2907014" cy="646331"/>
          </a:xfrm>
          <a:prstGeom prst="rect">
            <a:avLst/>
          </a:prstGeom>
          <a:noFill/>
        </p:spPr>
        <p:txBody>
          <a:bodyPr wrap="none" rtlCol="0">
            <a:spAutoFit/>
          </a:bodyPr>
          <a:lstStyle/>
          <a:p>
            <a:r>
              <a:rPr lang="tr-TR" dirty="0" err="1" smtClean="0"/>
              <a:t>void</a:t>
            </a:r>
            <a:r>
              <a:rPr lang="tr-TR" dirty="0" smtClean="0"/>
              <a:t> hiçbir şey anlamındadır. </a:t>
            </a:r>
          </a:p>
          <a:p>
            <a:r>
              <a:rPr lang="tr-TR" dirty="0" smtClean="0"/>
              <a:t>Boş bırakmaya denktir.</a:t>
            </a:r>
            <a:endParaRPr lang="tr-TR" dirty="0"/>
          </a:p>
        </p:txBody>
      </p:sp>
    </p:spTree>
    <p:extLst>
      <p:ext uri="{BB962C8B-B14F-4D97-AF65-F5344CB8AC3E}">
        <p14:creationId xmlns="" xmlns:p14="http://schemas.microsoft.com/office/powerpoint/2010/main" val="340922672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88889E-6 -4.19981E-6 L -0.36284 -0.24398 " pathEditMode="relative" rAng="0" ptsTypes="AA">
                                      <p:cBhvr>
                                        <p:cTn id="6" dur="2000" fill="hold"/>
                                        <p:tgtEl>
                                          <p:spTgt spid="5"/>
                                        </p:tgtEl>
                                        <p:attrNameLst>
                                          <p:attrName>ppt_x</p:attrName>
                                          <p:attrName>ppt_y</p:attrName>
                                        </p:attrNameLst>
                                      </p:cBhvr>
                                      <p:rCtr x="-18100" y="-122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a:t>
            </a:r>
            <a:endParaRPr lang="en-US" dirty="0"/>
          </a:p>
        </p:txBody>
      </p:sp>
      <p:sp>
        <p:nvSpPr>
          <p:cNvPr id="3" name="2 İçerik Yer Tutucusu"/>
          <p:cNvSpPr>
            <a:spLocks noGrp="1"/>
          </p:cNvSpPr>
          <p:nvPr>
            <p:ph sz="quarter" idx="1"/>
          </p:nvPr>
        </p:nvSpPr>
        <p:spPr/>
        <p:txBody>
          <a:bodyPr/>
          <a:lstStyle/>
          <a:p>
            <a:r>
              <a:rPr lang="tr-TR" dirty="0" smtClean="0"/>
              <a:t>Ekrana şunu yazdıran bir kod yazalım. </a:t>
            </a:r>
            <a:br>
              <a:rPr lang="tr-TR" dirty="0" smtClean="0"/>
            </a:br>
            <a:r>
              <a:rPr lang="tr-TR" dirty="0" smtClean="0"/>
              <a:t>		</a:t>
            </a:r>
            <a:r>
              <a:rPr lang="tr-TR" b="1" i="1" dirty="0" smtClean="0"/>
              <a:t>Merhaba </a:t>
            </a:r>
            <a:r>
              <a:rPr lang="tr-TR" b="1" i="1" dirty="0" err="1" smtClean="0"/>
              <a:t>Dunya</a:t>
            </a:r>
            <a:r>
              <a:rPr lang="tr-TR" b="1" i="1" dirty="0" smtClean="0"/>
              <a:t>.</a:t>
            </a:r>
          </a:p>
          <a:p>
            <a:pPr>
              <a:buNone/>
            </a:pPr>
            <a:r>
              <a:rPr lang="tr-TR" b="1" i="1" dirty="0" smtClean="0"/>
              <a:t>			</a:t>
            </a:r>
            <a:r>
              <a:rPr lang="tr-TR" b="1" i="1" dirty="0" err="1" smtClean="0"/>
              <a:t>Bugunku</a:t>
            </a:r>
            <a:r>
              <a:rPr lang="tr-TR" b="1" i="1" dirty="0" smtClean="0"/>
              <a:t> ders </a:t>
            </a:r>
            <a:r>
              <a:rPr lang="tr-TR" b="1" i="1" dirty="0" err="1" smtClean="0"/>
              <a:t>guzel</a:t>
            </a:r>
            <a:r>
              <a:rPr lang="tr-TR" b="1" i="1" dirty="0" smtClean="0"/>
              <a:t> gidiyor.</a:t>
            </a:r>
          </a:p>
          <a:p>
            <a:pPr>
              <a:buNone/>
            </a:pPr>
            <a:r>
              <a:rPr lang="tr-TR" b="1" i="1" dirty="0" smtClean="0"/>
              <a:t>			C </a:t>
            </a:r>
            <a:r>
              <a:rPr lang="tr-TR" b="1" i="1" dirty="0" err="1" smtClean="0"/>
              <a:t>ogrenmek</a:t>
            </a:r>
            <a:r>
              <a:rPr lang="tr-TR" b="1" i="1" dirty="0" smtClean="0"/>
              <a:t> </a:t>
            </a:r>
            <a:r>
              <a:rPr lang="tr-TR" b="1" i="1" dirty="0" err="1" smtClean="0"/>
              <a:t>zevkliymis</a:t>
            </a:r>
            <a:r>
              <a:rPr lang="tr-TR" b="1" i="1" dirty="0" smtClean="0"/>
              <a:t>.</a:t>
            </a:r>
            <a:endParaRPr lang="en-US" b="1" i="1" dirty="0"/>
          </a:p>
        </p:txBody>
      </p:sp>
      <p:pic>
        <p:nvPicPr>
          <p:cNvPr id="5" name="Picture 2" descr="C:\Program Files\Microsoft Office\MEDIA\CAGCAT10\j0195384.wmf"/>
          <p:cNvPicPr>
            <a:picLocks noChangeAspect="1" noChangeArrowheads="1"/>
          </p:cNvPicPr>
          <p:nvPr/>
        </p:nvPicPr>
        <p:blipFill>
          <a:blip r:embed="rId3"/>
          <a:srcRect/>
          <a:stretch>
            <a:fillRect/>
          </a:stretch>
        </p:blipFill>
        <p:spPr bwMode="auto">
          <a:xfrm>
            <a:off x="6786578" y="4357694"/>
            <a:ext cx="1795882" cy="1833372"/>
          </a:xfrm>
          <a:prstGeom prst="rect">
            <a:avLst/>
          </a:prstGeom>
          <a:noFill/>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noFill/>
          <a:ln/>
        </p:spPr>
        <p:txBody>
          <a:bodyPr>
            <a:normAutofit/>
          </a:bodyPr>
          <a:lstStyle/>
          <a:p>
            <a:r>
              <a:rPr lang="en-US" i="1" dirty="0" smtClean="0"/>
              <a:t>Hello, World!</a:t>
            </a:r>
            <a:r>
              <a:rPr lang="tr-TR" i="1" dirty="0" smtClean="0"/>
              <a:t>:</a:t>
            </a:r>
            <a:r>
              <a:rPr lang="tr-TR" dirty="0" smtClean="0"/>
              <a:t> Yorum nasıl yazılır?</a:t>
            </a:r>
            <a:endParaRPr lang="en-US" dirty="0"/>
          </a:p>
        </p:txBody>
      </p:sp>
      <p:sp>
        <p:nvSpPr>
          <p:cNvPr id="20483" name="Rectangle 3"/>
          <p:cNvSpPr>
            <a:spLocks noGrp="1" noChangeArrowheads="1"/>
          </p:cNvSpPr>
          <p:nvPr>
            <p:ph sz="quarter" idx="1"/>
          </p:nvPr>
        </p:nvSpPr>
        <p:spPr>
          <a:xfrm>
            <a:off x="457200" y="1600200"/>
            <a:ext cx="8229600" cy="4942328"/>
          </a:xfrm>
          <a:noFill/>
          <a:ln/>
        </p:spPr>
        <p:txBody>
          <a:bodyPr>
            <a:normAutofit/>
          </a:bodyPr>
          <a:lstStyle/>
          <a:p>
            <a:pPr marL="0" indent="0">
              <a:buNone/>
            </a:pPr>
            <a:r>
              <a:rPr lang="en-US" dirty="0" smtClean="0"/>
              <a:t> </a:t>
            </a:r>
            <a:endParaRPr lang="en-US" dirty="0"/>
          </a:p>
        </p:txBody>
      </p:sp>
      <p:pic>
        <p:nvPicPr>
          <p:cNvPr id="3" name="Picture 2"/>
          <p:cNvPicPr>
            <a:picLocks noChangeAspect="1"/>
          </p:cNvPicPr>
          <p:nvPr/>
        </p:nvPicPr>
        <p:blipFill>
          <a:blip r:embed="rId3"/>
          <a:stretch>
            <a:fillRect/>
          </a:stretch>
        </p:blipFill>
        <p:spPr>
          <a:xfrm>
            <a:off x="791634" y="1417638"/>
            <a:ext cx="7086600" cy="609600"/>
          </a:xfrm>
          <a:prstGeom prst="rect">
            <a:avLst/>
          </a:prstGeom>
        </p:spPr>
      </p:pic>
      <p:sp>
        <p:nvSpPr>
          <p:cNvPr id="5" name="TextBox 4"/>
          <p:cNvSpPr txBox="1"/>
          <p:nvPr/>
        </p:nvSpPr>
        <p:spPr>
          <a:xfrm>
            <a:off x="457200" y="2052639"/>
            <a:ext cx="7390165" cy="4062651"/>
          </a:xfrm>
          <a:prstGeom prst="rect">
            <a:avLst/>
          </a:prstGeom>
          <a:noFill/>
        </p:spPr>
        <p:txBody>
          <a:bodyPr wrap="none" rtlCol="0">
            <a:spAutoFit/>
          </a:bodyPr>
          <a:lstStyle/>
          <a:p>
            <a:r>
              <a:rPr lang="en-US" sz="2400" dirty="0" smtClean="0"/>
              <a:t>•</a:t>
            </a:r>
            <a:r>
              <a:rPr lang="fr-FR" sz="2400" dirty="0" smtClean="0"/>
              <a:t>A comment. A </a:t>
            </a:r>
            <a:r>
              <a:rPr lang="fr-FR" sz="2400" dirty="0" err="1" smtClean="0"/>
              <a:t>common</a:t>
            </a:r>
            <a:r>
              <a:rPr lang="fr-FR" sz="2400" dirty="0" smtClean="0"/>
              <a:t> </a:t>
            </a:r>
            <a:r>
              <a:rPr lang="fr-FR" sz="2400" dirty="0" err="1" smtClean="0"/>
              <a:t>programming</a:t>
            </a:r>
            <a:r>
              <a:rPr lang="fr-FR" sz="2400" dirty="0" smtClean="0"/>
              <a:t> style </a:t>
            </a:r>
            <a:r>
              <a:rPr lang="fr-FR" sz="2400" dirty="0" err="1" smtClean="0"/>
              <a:t>is</a:t>
            </a:r>
            <a:r>
              <a:rPr lang="fr-FR" sz="2400" dirty="0" smtClean="0"/>
              <a:t> to put</a:t>
            </a:r>
          </a:p>
          <a:p>
            <a:r>
              <a:rPr lang="fr-FR" sz="2400" dirty="0" smtClean="0"/>
              <a:t>  the program header comment </a:t>
            </a:r>
            <a:r>
              <a:rPr lang="fr-FR" sz="2400" dirty="0" err="1" smtClean="0"/>
              <a:t>at</a:t>
            </a:r>
            <a:r>
              <a:rPr lang="fr-FR" sz="2400" dirty="0" smtClean="0"/>
              <a:t> the </a:t>
            </a:r>
            <a:r>
              <a:rPr lang="fr-FR" sz="2400" dirty="0" err="1" smtClean="0"/>
              <a:t>beginning</a:t>
            </a:r>
            <a:endParaRPr lang="fr-FR" sz="2400" dirty="0" smtClean="0"/>
          </a:p>
          <a:p>
            <a:endParaRPr lang="fr-FR" sz="2400" dirty="0" smtClean="0"/>
          </a:p>
          <a:p>
            <a:r>
              <a:rPr lang="en-US" sz="2400" dirty="0" smtClean="0"/>
              <a:t>•Anything within the starting symbol pair </a:t>
            </a:r>
            <a:r>
              <a:rPr lang="en-US" sz="2400" dirty="0" smtClean="0">
                <a:solidFill>
                  <a:srgbClr val="FF0000"/>
                </a:solidFill>
              </a:rPr>
              <a:t>/*</a:t>
            </a:r>
          </a:p>
          <a:p>
            <a:r>
              <a:rPr lang="en-US" sz="2400" dirty="0" smtClean="0"/>
              <a:t>  and the ending symbol pair </a:t>
            </a:r>
            <a:r>
              <a:rPr lang="en-US" sz="2400" dirty="0" smtClean="0">
                <a:solidFill>
                  <a:srgbClr val="FF0000"/>
                </a:solidFill>
              </a:rPr>
              <a:t>*/</a:t>
            </a:r>
            <a:r>
              <a:rPr lang="en-US" sz="2400" dirty="0" smtClean="0"/>
              <a:t> is ignored by </a:t>
            </a:r>
          </a:p>
          <a:p>
            <a:r>
              <a:rPr lang="en-US" sz="2400" dirty="0" smtClean="0"/>
              <a:t>  the compiler. These symbols and symbol </a:t>
            </a:r>
            <a:r>
              <a:rPr lang="en-US" sz="2400" dirty="0" smtClean="0">
                <a:solidFill>
                  <a:srgbClr val="FF0000"/>
                </a:solidFill>
              </a:rPr>
              <a:t>//</a:t>
            </a:r>
            <a:r>
              <a:rPr lang="en-US" sz="2400" dirty="0" smtClean="0"/>
              <a:t> for </a:t>
            </a:r>
          </a:p>
          <a:p>
            <a:r>
              <a:rPr lang="en-US" sz="2400" dirty="0" smtClean="0"/>
              <a:t> one-liner comments are called </a:t>
            </a:r>
            <a:r>
              <a:rPr lang="en-US" sz="2400" b="1" dirty="0" smtClean="0"/>
              <a:t>comment delimiters</a:t>
            </a:r>
          </a:p>
          <a:p>
            <a:endParaRPr lang="en-US" sz="2400" dirty="0" smtClean="0"/>
          </a:p>
          <a:p>
            <a:r>
              <a:rPr lang="en-US" sz="2400" dirty="0" smtClean="0"/>
              <a:t>•Serves as documentation for the human reader </a:t>
            </a:r>
          </a:p>
          <a:p>
            <a:r>
              <a:rPr lang="en-US" sz="2400" dirty="0" smtClean="0"/>
              <a:t>  of the program.</a:t>
            </a:r>
          </a:p>
          <a:p>
            <a:endParaRPr lang="en-US" dirty="0"/>
          </a:p>
        </p:txBody>
      </p:sp>
    </p:spTree>
    <p:extLst>
      <p:ext uri="{BB962C8B-B14F-4D97-AF65-F5344CB8AC3E}">
        <p14:creationId xmlns="" xmlns:p14="http://schemas.microsoft.com/office/powerpoint/2010/main" val="97050544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en-US" i="1" dirty="0" smtClean="0"/>
              <a:t>Hello, World!</a:t>
            </a:r>
            <a:r>
              <a:rPr lang="tr-TR" i="1" dirty="0" smtClean="0"/>
              <a:t>: </a:t>
            </a:r>
            <a:r>
              <a:rPr lang="tr-TR" dirty="0" smtClean="0"/>
              <a:t>Yorum nasıl yazılır?</a:t>
            </a:r>
            <a:endParaRPr lang="tr-TR" dirty="0"/>
          </a:p>
        </p:txBody>
      </p:sp>
      <p:sp>
        <p:nvSpPr>
          <p:cNvPr id="3" name="2 İçerik Yer Tutucusu"/>
          <p:cNvSpPr>
            <a:spLocks noGrp="1"/>
          </p:cNvSpPr>
          <p:nvPr>
            <p:ph sz="quarter" idx="1"/>
          </p:nvPr>
        </p:nvSpPr>
        <p:spPr/>
        <p:txBody>
          <a:bodyPr>
            <a:normAutofit fontScale="77500" lnSpcReduction="20000"/>
          </a:bodyPr>
          <a:lstStyle/>
          <a:p>
            <a:r>
              <a:rPr lang="tr-TR" dirty="0" smtClean="0"/>
              <a:t>//    </a:t>
            </a:r>
            <a:r>
              <a:rPr lang="tr-TR" u="sng" dirty="0" smtClean="0"/>
              <a:t>-&gt; ilgili satırı yorum yapar.</a:t>
            </a:r>
          </a:p>
          <a:p>
            <a:endParaRPr lang="tr-TR" dirty="0" smtClean="0"/>
          </a:p>
          <a:p>
            <a:r>
              <a:rPr lang="tr-TR" dirty="0" smtClean="0"/>
              <a:t>/*	</a:t>
            </a:r>
            <a:r>
              <a:rPr lang="tr-TR" u="sng" dirty="0" smtClean="0"/>
              <a:t>-&gt; Yorum kısmı başlangıç</a:t>
            </a:r>
          </a:p>
          <a:p>
            <a:r>
              <a:rPr lang="tr-TR" dirty="0" smtClean="0"/>
              <a:t>*/	</a:t>
            </a:r>
            <a:r>
              <a:rPr lang="tr-TR" u="sng" dirty="0" smtClean="0"/>
              <a:t>-&gt; Yorum kısmı son</a:t>
            </a:r>
          </a:p>
          <a:p>
            <a:endParaRPr lang="tr-TR" dirty="0" smtClean="0"/>
          </a:p>
          <a:p>
            <a:r>
              <a:rPr lang="tr-TR" dirty="0" smtClean="0"/>
              <a:t>Yukarıdaki ifadeleri kullanarak </a:t>
            </a:r>
          </a:p>
          <a:p>
            <a:r>
              <a:rPr lang="tr-TR" dirty="0" smtClean="0"/>
              <a:t>// </a:t>
            </a:r>
            <a:r>
              <a:rPr lang="tr-TR" dirty="0" smtClean="0">
                <a:solidFill>
                  <a:schemeClr val="bg2">
                    <a:lumMod val="50000"/>
                  </a:schemeClr>
                </a:solidFill>
              </a:rPr>
              <a:t>isterseniz tek satırı yorum yapabilirsiniz.</a:t>
            </a:r>
          </a:p>
          <a:p>
            <a:endParaRPr lang="tr-TR" dirty="0" smtClean="0"/>
          </a:p>
          <a:p>
            <a:r>
              <a:rPr lang="tr-TR" dirty="0" smtClean="0"/>
              <a:t>/* </a:t>
            </a:r>
            <a:r>
              <a:rPr lang="tr-TR" dirty="0" smtClean="0">
                <a:solidFill>
                  <a:schemeClr val="bg2">
                    <a:lumMod val="50000"/>
                  </a:schemeClr>
                </a:solidFill>
              </a:rPr>
              <a:t>ya da </a:t>
            </a:r>
          </a:p>
          <a:p>
            <a:pPr>
              <a:buNone/>
            </a:pPr>
            <a:r>
              <a:rPr lang="tr-TR" dirty="0" smtClean="0">
                <a:solidFill>
                  <a:schemeClr val="bg2">
                    <a:lumMod val="50000"/>
                  </a:schemeClr>
                </a:solidFill>
              </a:rPr>
              <a:t>	birçok satırı yorum</a:t>
            </a:r>
          </a:p>
          <a:p>
            <a:pPr>
              <a:buNone/>
            </a:pPr>
            <a:r>
              <a:rPr lang="tr-TR" dirty="0" smtClean="0">
                <a:solidFill>
                  <a:schemeClr val="bg2">
                    <a:lumMod val="50000"/>
                  </a:schemeClr>
                </a:solidFill>
              </a:rPr>
              <a:t>	yapabilirsiniz.</a:t>
            </a:r>
          </a:p>
          <a:p>
            <a:pPr>
              <a:buNone/>
            </a:pPr>
            <a:r>
              <a:rPr lang="tr-TR" dirty="0" smtClean="0"/>
              <a:t>	*/</a:t>
            </a:r>
          </a:p>
          <a:p>
            <a:pPr>
              <a:buNone/>
            </a:pPr>
            <a:endParaRPr lang="tr-TR" dirty="0" smtClean="0"/>
          </a:p>
          <a:p>
            <a:pPr>
              <a:buNone/>
            </a:pPr>
            <a:r>
              <a:rPr lang="tr-TR" dirty="0" smtClean="0"/>
              <a:t>Derleyici bu satırları kod harici sayar ve derleme yaparken değerlendirmeye almaz.</a:t>
            </a:r>
          </a:p>
          <a:p>
            <a:endParaRPr lang="tr-TR" dirty="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noFill/>
          <a:ln/>
        </p:spPr>
        <p:txBody>
          <a:bodyPr>
            <a:normAutofit fontScale="90000"/>
          </a:bodyPr>
          <a:lstStyle/>
          <a:p>
            <a:r>
              <a:rPr lang="en-US" i="1" dirty="0" smtClean="0"/>
              <a:t>Hello, World!</a:t>
            </a:r>
            <a:r>
              <a:rPr lang="tr-TR" i="1" dirty="0" smtClean="0"/>
              <a:t>: </a:t>
            </a:r>
            <a:r>
              <a:rPr lang="tr-TR" dirty="0" smtClean="0"/>
              <a:t>Kütüphane dosyası nasıl eklenir?</a:t>
            </a:r>
            <a:endParaRPr lang="en-US" dirty="0"/>
          </a:p>
        </p:txBody>
      </p:sp>
      <p:sp>
        <p:nvSpPr>
          <p:cNvPr id="20483" name="Rectangle 3"/>
          <p:cNvSpPr>
            <a:spLocks noGrp="1" noChangeArrowheads="1"/>
          </p:cNvSpPr>
          <p:nvPr>
            <p:ph sz="quarter" idx="1"/>
          </p:nvPr>
        </p:nvSpPr>
        <p:spPr>
          <a:xfrm>
            <a:off x="457200" y="1600200"/>
            <a:ext cx="8229600" cy="4942328"/>
          </a:xfrm>
          <a:noFill/>
          <a:ln/>
        </p:spPr>
        <p:txBody>
          <a:bodyPr>
            <a:normAutofit/>
          </a:bodyPr>
          <a:lstStyle/>
          <a:p>
            <a:pPr marL="0" indent="0">
              <a:buNone/>
            </a:pPr>
            <a:r>
              <a:rPr lang="en-US" dirty="0" smtClean="0"/>
              <a:t> </a:t>
            </a:r>
            <a:endParaRPr lang="en-US" dirty="0"/>
          </a:p>
        </p:txBody>
      </p:sp>
      <p:sp>
        <p:nvSpPr>
          <p:cNvPr id="5" name="TextBox 4"/>
          <p:cNvSpPr txBox="1"/>
          <p:nvPr/>
        </p:nvSpPr>
        <p:spPr>
          <a:xfrm>
            <a:off x="422791" y="2286000"/>
            <a:ext cx="7620997" cy="3508653"/>
          </a:xfrm>
          <a:prstGeom prst="rect">
            <a:avLst/>
          </a:prstGeom>
          <a:noFill/>
        </p:spPr>
        <p:txBody>
          <a:bodyPr wrap="none" rtlCol="0">
            <a:spAutoFit/>
          </a:bodyPr>
          <a:lstStyle/>
          <a:p>
            <a:r>
              <a:rPr lang="en-US" sz="2400" dirty="0" smtClean="0"/>
              <a:t>•</a:t>
            </a:r>
            <a:r>
              <a:rPr lang="en-US" sz="2400" dirty="0"/>
              <a:t>Preprocessing directives: lines that begin with a </a:t>
            </a:r>
            <a:r>
              <a:rPr lang="en-US" sz="2400" dirty="0">
                <a:solidFill>
                  <a:srgbClr val="FF0000"/>
                </a:solidFill>
              </a:rPr>
              <a:t>#</a:t>
            </a:r>
            <a:r>
              <a:rPr lang="en-US" sz="2400" dirty="0" smtClean="0"/>
              <a:t>.</a:t>
            </a:r>
            <a:endParaRPr lang="fr-FR" sz="2400" dirty="0"/>
          </a:p>
          <a:p>
            <a:r>
              <a:rPr lang="en-US" sz="2400" dirty="0" smtClean="0"/>
              <a:t>•</a:t>
            </a:r>
            <a:r>
              <a:rPr lang="en-US" sz="2400" dirty="0" smtClean="0">
                <a:solidFill>
                  <a:srgbClr val="FF0000"/>
                </a:solidFill>
              </a:rPr>
              <a:t>#include </a:t>
            </a:r>
            <a:r>
              <a:rPr lang="en-US" sz="2400" dirty="0" smtClean="0"/>
              <a:t>directive causes the preprocessor to include </a:t>
            </a:r>
          </a:p>
          <a:p>
            <a:r>
              <a:rPr lang="en-US" sz="2400" dirty="0"/>
              <a:t> </a:t>
            </a:r>
            <a:r>
              <a:rPr lang="en-US" sz="2400" dirty="0" smtClean="0"/>
              <a:t> a copy of standard header file </a:t>
            </a:r>
            <a:r>
              <a:rPr lang="en-US" sz="2400" dirty="0" err="1" smtClean="0"/>
              <a:t>stdio.h</a:t>
            </a:r>
            <a:r>
              <a:rPr lang="en-US" sz="2400" dirty="0" smtClean="0"/>
              <a:t> at this point </a:t>
            </a:r>
          </a:p>
          <a:p>
            <a:r>
              <a:rPr lang="en-US" sz="2400" dirty="0"/>
              <a:t> </a:t>
            </a:r>
            <a:r>
              <a:rPr lang="en-US" sz="2400" dirty="0" smtClean="0"/>
              <a:t> in the code</a:t>
            </a:r>
            <a:endParaRPr lang="en-US" sz="2400" dirty="0"/>
          </a:p>
          <a:p>
            <a:r>
              <a:rPr lang="en-US" sz="2400" dirty="0" smtClean="0"/>
              <a:t>• The angle brackets indicate that this file is to be </a:t>
            </a:r>
          </a:p>
          <a:p>
            <a:r>
              <a:rPr lang="en-US" sz="2400" dirty="0"/>
              <a:t> </a:t>
            </a:r>
            <a:r>
              <a:rPr lang="en-US" sz="2400" dirty="0" smtClean="0"/>
              <a:t>  found in the “(system dependent) usual places”</a:t>
            </a:r>
          </a:p>
          <a:p>
            <a:r>
              <a:rPr lang="en-US" sz="2400" dirty="0" smtClean="0"/>
              <a:t>•</a:t>
            </a:r>
            <a:r>
              <a:rPr lang="en-US" sz="2400" dirty="0" err="1" smtClean="0">
                <a:solidFill>
                  <a:srgbClr val="FF0000"/>
                </a:solidFill>
              </a:rPr>
              <a:t>stdio.h</a:t>
            </a:r>
            <a:r>
              <a:rPr lang="en-US" sz="2400" dirty="0" smtClean="0"/>
              <a:t>: contains information about the </a:t>
            </a:r>
            <a:r>
              <a:rPr lang="en-US" sz="2400" dirty="0" err="1" smtClean="0"/>
              <a:t>printf</a:t>
            </a:r>
            <a:r>
              <a:rPr lang="en-US" sz="2400" dirty="0"/>
              <a:t> </a:t>
            </a:r>
            <a:r>
              <a:rPr lang="en-US" sz="2400" dirty="0" smtClean="0"/>
              <a:t>() </a:t>
            </a:r>
          </a:p>
          <a:p>
            <a:r>
              <a:rPr lang="en-US" sz="2400" dirty="0"/>
              <a:t> </a:t>
            </a:r>
            <a:r>
              <a:rPr lang="en-US" sz="2400" dirty="0" smtClean="0"/>
              <a:t>  function</a:t>
            </a:r>
          </a:p>
          <a:p>
            <a:endParaRPr lang="en-US" sz="3000" dirty="0"/>
          </a:p>
        </p:txBody>
      </p:sp>
      <p:pic>
        <p:nvPicPr>
          <p:cNvPr id="2" name="Picture 1"/>
          <p:cNvPicPr>
            <a:picLocks noChangeAspect="1"/>
          </p:cNvPicPr>
          <p:nvPr/>
        </p:nvPicPr>
        <p:blipFill>
          <a:blip r:embed="rId4"/>
          <a:stretch>
            <a:fillRect/>
          </a:stretch>
        </p:blipFill>
        <p:spPr>
          <a:xfrm>
            <a:off x="643467" y="1600200"/>
            <a:ext cx="2590800" cy="317500"/>
          </a:xfrm>
          <a:prstGeom prst="rect">
            <a:avLst/>
          </a:prstGeom>
        </p:spPr>
      </p:pic>
    </p:spTree>
    <p:extLst>
      <p:ext uri="{BB962C8B-B14F-4D97-AF65-F5344CB8AC3E}">
        <p14:creationId xmlns="" xmlns:p14="http://schemas.microsoft.com/office/powerpoint/2010/main" val="302416815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noFill/>
          <a:ln/>
        </p:spPr>
        <p:txBody>
          <a:bodyPr>
            <a:normAutofit/>
          </a:bodyPr>
          <a:lstStyle/>
          <a:p>
            <a:r>
              <a:rPr lang="en-US" i="1" dirty="0" smtClean="0"/>
              <a:t>Hello, World!</a:t>
            </a:r>
            <a:r>
              <a:rPr lang="tr-TR" i="1" dirty="0" smtClean="0"/>
              <a:t>: </a:t>
            </a:r>
            <a:r>
              <a:rPr lang="tr-TR" dirty="0" err="1" smtClean="0"/>
              <a:t>Main</a:t>
            </a:r>
            <a:r>
              <a:rPr lang="tr-TR" dirty="0" smtClean="0"/>
              <a:t> fonksiyonu nedir?</a:t>
            </a:r>
            <a:endParaRPr lang="en-US" dirty="0"/>
          </a:p>
        </p:txBody>
      </p:sp>
      <p:sp>
        <p:nvSpPr>
          <p:cNvPr id="20483" name="Rectangle 3"/>
          <p:cNvSpPr>
            <a:spLocks noGrp="1" noChangeArrowheads="1"/>
          </p:cNvSpPr>
          <p:nvPr>
            <p:ph sz="quarter" idx="1"/>
          </p:nvPr>
        </p:nvSpPr>
        <p:spPr>
          <a:xfrm>
            <a:off x="879240" y="1600200"/>
            <a:ext cx="8229600" cy="4191000"/>
          </a:xfrm>
          <a:noFill/>
          <a:ln/>
        </p:spPr>
        <p:txBody>
          <a:bodyPr>
            <a:normAutofit/>
          </a:bodyPr>
          <a:lstStyle/>
          <a:p>
            <a:pPr marL="0" indent="0">
              <a:buNone/>
            </a:pPr>
            <a:r>
              <a:rPr lang="en-US" dirty="0" smtClean="0"/>
              <a:t> </a:t>
            </a:r>
            <a:endParaRPr lang="en-US" dirty="0"/>
          </a:p>
        </p:txBody>
      </p:sp>
      <p:sp>
        <p:nvSpPr>
          <p:cNvPr id="5" name="TextBox 4"/>
          <p:cNvSpPr txBox="1"/>
          <p:nvPr/>
        </p:nvSpPr>
        <p:spPr>
          <a:xfrm>
            <a:off x="658564" y="2269067"/>
            <a:ext cx="7517443" cy="2862322"/>
          </a:xfrm>
          <a:prstGeom prst="rect">
            <a:avLst/>
          </a:prstGeom>
          <a:noFill/>
        </p:spPr>
        <p:txBody>
          <a:bodyPr wrap="none" rtlCol="0">
            <a:spAutoFit/>
          </a:bodyPr>
          <a:lstStyle/>
          <a:p>
            <a:r>
              <a:rPr lang="en-US" sz="2400" dirty="0" smtClean="0"/>
              <a:t>•Every program has a </a:t>
            </a:r>
            <a:r>
              <a:rPr lang="en-US" sz="2400" u="sng" dirty="0" smtClean="0"/>
              <a:t>function</a:t>
            </a:r>
            <a:r>
              <a:rPr lang="en-US" sz="2400" dirty="0" smtClean="0"/>
              <a:t> named “</a:t>
            </a:r>
            <a:r>
              <a:rPr lang="en-US" sz="2400" dirty="0" smtClean="0">
                <a:solidFill>
                  <a:srgbClr val="FF0000"/>
                </a:solidFill>
              </a:rPr>
              <a:t>main</a:t>
            </a:r>
            <a:r>
              <a:rPr lang="en-US" sz="2400" dirty="0" smtClean="0"/>
              <a:t>” where</a:t>
            </a:r>
          </a:p>
          <a:p>
            <a:r>
              <a:rPr lang="en-US" sz="2400" dirty="0"/>
              <a:t> </a:t>
            </a:r>
            <a:r>
              <a:rPr lang="en-US" sz="2400" dirty="0" smtClean="0"/>
              <a:t> execution begins. </a:t>
            </a:r>
          </a:p>
          <a:p>
            <a:endParaRPr lang="en-US" sz="2400" dirty="0"/>
          </a:p>
          <a:p>
            <a:r>
              <a:rPr lang="en-US" sz="2400" dirty="0"/>
              <a:t>•</a:t>
            </a:r>
            <a:r>
              <a:rPr lang="en-US" sz="2400" dirty="0" smtClean="0"/>
              <a:t>A function </a:t>
            </a:r>
            <a:r>
              <a:rPr lang="en-US" sz="2400" u="sng" dirty="0" smtClean="0"/>
              <a:t>declaration</a:t>
            </a:r>
            <a:r>
              <a:rPr lang="en-US" sz="2400" dirty="0" smtClean="0"/>
              <a:t> has the following general form:</a:t>
            </a:r>
          </a:p>
          <a:p>
            <a:r>
              <a:rPr lang="en-US" sz="2400" dirty="0" smtClean="0"/>
              <a:t>   </a:t>
            </a:r>
            <a:r>
              <a:rPr lang="en-US" sz="2400" i="1" dirty="0" err="1" smtClean="0"/>
              <a:t>return_type</a:t>
            </a:r>
            <a:r>
              <a:rPr lang="en-US" sz="2400" i="1" dirty="0" smtClean="0"/>
              <a:t>   </a:t>
            </a:r>
            <a:r>
              <a:rPr lang="en-US" sz="2400" i="1" dirty="0" err="1" smtClean="0"/>
              <a:t>function_name</a:t>
            </a:r>
            <a:r>
              <a:rPr lang="en-US" sz="2400" i="1" dirty="0" smtClean="0"/>
              <a:t>(argument list)</a:t>
            </a:r>
          </a:p>
          <a:p>
            <a:endParaRPr lang="en-US" sz="3000" i="1" dirty="0" smtClean="0"/>
          </a:p>
          <a:p>
            <a:r>
              <a:rPr lang="en-US" sz="3000" i="1" dirty="0"/>
              <a:t> </a:t>
            </a:r>
            <a:r>
              <a:rPr lang="en-US" sz="3000" i="1" dirty="0" smtClean="0"/>
              <a:t>  </a:t>
            </a:r>
            <a:endParaRPr lang="en-US" sz="3000" dirty="0"/>
          </a:p>
        </p:txBody>
      </p:sp>
      <p:pic>
        <p:nvPicPr>
          <p:cNvPr id="3" name="Picture 2"/>
          <p:cNvPicPr>
            <a:picLocks noChangeAspect="1"/>
          </p:cNvPicPr>
          <p:nvPr/>
        </p:nvPicPr>
        <p:blipFill>
          <a:blip r:embed="rId3"/>
          <a:stretch>
            <a:fillRect/>
          </a:stretch>
        </p:blipFill>
        <p:spPr>
          <a:xfrm>
            <a:off x="844831" y="1659467"/>
            <a:ext cx="1993900" cy="304800"/>
          </a:xfrm>
          <a:prstGeom prst="rect">
            <a:avLst/>
          </a:prstGeom>
        </p:spPr>
      </p:pic>
      <p:grpSp>
        <p:nvGrpSpPr>
          <p:cNvPr id="2" name="Group 13"/>
          <p:cNvGrpSpPr/>
          <p:nvPr/>
        </p:nvGrpSpPr>
        <p:grpSpPr>
          <a:xfrm>
            <a:off x="1589626" y="4849168"/>
            <a:ext cx="2845342" cy="1138998"/>
            <a:chOff x="2065324" y="5113867"/>
            <a:chExt cx="2845342" cy="1138998"/>
          </a:xfrm>
        </p:grpSpPr>
        <p:pic>
          <p:nvPicPr>
            <p:cNvPr id="9" name="Picture 8"/>
            <p:cNvPicPr>
              <a:picLocks noChangeAspect="1"/>
            </p:cNvPicPr>
            <p:nvPr/>
          </p:nvPicPr>
          <p:blipFill>
            <a:blip r:embed="rId3"/>
            <a:stretch>
              <a:fillRect/>
            </a:stretch>
          </p:blipFill>
          <p:spPr>
            <a:xfrm>
              <a:off x="2065324" y="5113867"/>
              <a:ext cx="1993900" cy="304800"/>
            </a:xfrm>
            <a:prstGeom prst="rect">
              <a:avLst/>
            </a:prstGeom>
          </p:spPr>
        </p:pic>
        <p:cxnSp>
          <p:nvCxnSpPr>
            <p:cNvPr id="8" name="Straight Arrow Connector 7"/>
            <p:cNvCxnSpPr/>
            <p:nvPr/>
          </p:nvCxnSpPr>
          <p:spPr>
            <a:xfrm flipH="1" flipV="1">
              <a:off x="2416691" y="5418667"/>
              <a:ext cx="343442" cy="3725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3149600" y="5418667"/>
              <a:ext cx="372533" cy="3725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590257" y="5791200"/>
              <a:ext cx="2320409" cy="461665"/>
            </a:xfrm>
            <a:prstGeom prst="rect">
              <a:avLst/>
            </a:prstGeom>
            <a:noFill/>
          </p:spPr>
          <p:txBody>
            <a:bodyPr wrap="square" rtlCol="0">
              <a:spAutoFit/>
            </a:bodyPr>
            <a:lstStyle/>
            <a:p>
              <a:r>
                <a:rPr lang="en-US" sz="2400" dirty="0" smtClean="0"/>
                <a:t>keywords</a:t>
              </a:r>
              <a:endParaRPr lang="en-US" sz="2400" dirty="0"/>
            </a:p>
          </p:txBody>
        </p:sp>
      </p:grpSp>
    </p:spTree>
    <p:extLst>
      <p:ext uri="{BB962C8B-B14F-4D97-AF65-F5344CB8AC3E}">
        <p14:creationId xmlns="" xmlns:p14="http://schemas.microsoft.com/office/powerpoint/2010/main" val="68152553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noFill/>
          <a:ln/>
        </p:spPr>
        <p:txBody>
          <a:bodyPr>
            <a:normAutofit/>
          </a:bodyPr>
          <a:lstStyle/>
          <a:p>
            <a:r>
              <a:rPr lang="en-US" i="1" dirty="0" smtClean="0"/>
              <a:t>Hello, World!</a:t>
            </a:r>
            <a:r>
              <a:rPr lang="tr-TR" i="1" dirty="0" smtClean="0"/>
              <a:t>: </a:t>
            </a:r>
            <a:r>
              <a:rPr lang="tr-TR" dirty="0" err="1" smtClean="0"/>
              <a:t>Main</a:t>
            </a:r>
            <a:r>
              <a:rPr lang="tr-TR" dirty="0" smtClean="0"/>
              <a:t> fonksiyonun ilk satırı </a:t>
            </a:r>
            <a:r>
              <a:rPr lang="tr-TR" dirty="0" err="1" smtClean="0"/>
              <a:t>hk</a:t>
            </a:r>
            <a:r>
              <a:rPr lang="tr-TR" dirty="0" smtClean="0"/>
              <a:t>.</a:t>
            </a:r>
            <a:endParaRPr lang="en-US" dirty="0"/>
          </a:p>
        </p:txBody>
      </p:sp>
      <p:sp>
        <p:nvSpPr>
          <p:cNvPr id="20483" name="Rectangle 3"/>
          <p:cNvSpPr>
            <a:spLocks noGrp="1" noChangeArrowheads="1"/>
          </p:cNvSpPr>
          <p:nvPr>
            <p:ph sz="quarter" idx="1"/>
          </p:nvPr>
        </p:nvSpPr>
        <p:spPr>
          <a:xfrm>
            <a:off x="457200" y="1600200"/>
            <a:ext cx="8229600" cy="4191000"/>
          </a:xfrm>
          <a:noFill/>
          <a:ln/>
        </p:spPr>
        <p:txBody>
          <a:bodyPr>
            <a:normAutofit/>
          </a:bodyPr>
          <a:lstStyle/>
          <a:p>
            <a:pPr marL="0" indent="0">
              <a:buNone/>
            </a:pPr>
            <a:r>
              <a:rPr lang="en-US" dirty="0" smtClean="0"/>
              <a:t> </a:t>
            </a:r>
            <a:endParaRPr lang="en-US" dirty="0"/>
          </a:p>
        </p:txBody>
      </p:sp>
      <p:sp>
        <p:nvSpPr>
          <p:cNvPr id="5" name="TextBox 4"/>
          <p:cNvSpPr txBox="1"/>
          <p:nvPr/>
        </p:nvSpPr>
        <p:spPr>
          <a:xfrm>
            <a:off x="236524" y="2425932"/>
            <a:ext cx="8263801" cy="4555093"/>
          </a:xfrm>
          <a:prstGeom prst="rect">
            <a:avLst/>
          </a:prstGeom>
          <a:noFill/>
        </p:spPr>
        <p:txBody>
          <a:bodyPr wrap="none" rtlCol="0">
            <a:spAutoFit/>
          </a:bodyPr>
          <a:lstStyle/>
          <a:p>
            <a:r>
              <a:rPr lang="en-US" sz="3000" dirty="0" smtClean="0"/>
              <a:t>• </a:t>
            </a:r>
            <a:r>
              <a:rPr lang="en-US" sz="2800" dirty="0" smtClean="0"/>
              <a:t>The keyword “</a:t>
            </a:r>
            <a:r>
              <a:rPr lang="en-US" sz="2800" dirty="0" err="1" smtClean="0">
                <a:solidFill>
                  <a:srgbClr val="FF0000"/>
                </a:solidFill>
              </a:rPr>
              <a:t>int</a:t>
            </a:r>
            <a:r>
              <a:rPr lang="en-US" sz="2800" dirty="0" smtClean="0"/>
              <a:t>” indicates that the main function</a:t>
            </a:r>
          </a:p>
          <a:p>
            <a:r>
              <a:rPr lang="en-US" sz="2800" dirty="0"/>
              <a:t> </a:t>
            </a:r>
            <a:r>
              <a:rPr lang="en-US" sz="2800" dirty="0" smtClean="0"/>
              <a:t>  returns an integer value. </a:t>
            </a:r>
            <a:r>
              <a:rPr lang="en-US" sz="2800" dirty="0"/>
              <a:t>Upon normal execution </a:t>
            </a:r>
            <a:endParaRPr lang="en-US" sz="2800" dirty="0" smtClean="0"/>
          </a:p>
          <a:p>
            <a:r>
              <a:rPr lang="en-US" sz="2800" dirty="0"/>
              <a:t> </a:t>
            </a:r>
            <a:r>
              <a:rPr lang="en-US" sz="2800" dirty="0" smtClean="0"/>
              <a:t>  0 </a:t>
            </a:r>
            <a:r>
              <a:rPr lang="en-US" sz="2800" dirty="0"/>
              <a:t>will </a:t>
            </a:r>
            <a:r>
              <a:rPr lang="en-US" sz="2800" dirty="0" smtClean="0"/>
              <a:t>be returned</a:t>
            </a:r>
            <a:r>
              <a:rPr lang="en-US" sz="2800" dirty="0"/>
              <a:t>. Any nonzero value indicates </a:t>
            </a:r>
            <a:endParaRPr lang="en-US" sz="2800" dirty="0" smtClean="0"/>
          </a:p>
          <a:p>
            <a:r>
              <a:rPr lang="en-US" sz="2800" dirty="0"/>
              <a:t> </a:t>
            </a:r>
            <a:r>
              <a:rPr lang="en-US" sz="2800" dirty="0" smtClean="0"/>
              <a:t>  that </a:t>
            </a:r>
            <a:r>
              <a:rPr lang="en-US" sz="2800" dirty="0"/>
              <a:t>“main” </a:t>
            </a:r>
            <a:r>
              <a:rPr lang="en-US" sz="2800" dirty="0" smtClean="0"/>
              <a:t>has </a:t>
            </a:r>
            <a:r>
              <a:rPr lang="en-US" sz="2800" dirty="0"/>
              <a:t>been unsuccessful. </a:t>
            </a:r>
            <a:endParaRPr lang="en-US" sz="2800" dirty="0" smtClean="0"/>
          </a:p>
          <a:p>
            <a:endParaRPr lang="en-US" sz="2800" dirty="0"/>
          </a:p>
          <a:p>
            <a:r>
              <a:rPr lang="en-US" sz="2800" dirty="0" smtClean="0"/>
              <a:t>• The keyword “</a:t>
            </a:r>
            <a:r>
              <a:rPr lang="en-US" sz="2800" dirty="0" smtClean="0">
                <a:solidFill>
                  <a:srgbClr val="FF0000"/>
                </a:solidFill>
              </a:rPr>
              <a:t>void</a:t>
            </a:r>
            <a:r>
              <a:rPr lang="en-US" sz="2800" dirty="0" smtClean="0"/>
              <a:t>” indicates that the “main” </a:t>
            </a:r>
          </a:p>
          <a:p>
            <a:r>
              <a:rPr lang="en-US" sz="2800" dirty="0" smtClean="0"/>
              <a:t>   function receives no parameter from the OS.</a:t>
            </a:r>
            <a:endParaRPr lang="en-US" sz="2800" dirty="0"/>
          </a:p>
          <a:p>
            <a:endParaRPr lang="en-US" sz="3200" dirty="0" smtClean="0"/>
          </a:p>
          <a:p>
            <a:endParaRPr lang="en-US" sz="3000" i="1" dirty="0" smtClean="0"/>
          </a:p>
          <a:p>
            <a:r>
              <a:rPr lang="en-US" sz="3000" i="1" dirty="0"/>
              <a:t> </a:t>
            </a:r>
            <a:r>
              <a:rPr lang="en-US" sz="3000" i="1" dirty="0" smtClean="0"/>
              <a:t>  </a:t>
            </a:r>
            <a:endParaRPr lang="en-US" sz="3000" dirty="0"/>
          </a:p>
        </p:txBody>
      </p:sp>
      <p:grpSp>
        <p:nvGrpSpPr>
          <p:cNvPr id="2" name="Group 9"/>
          <p:cNvGrpSpPr/>
          <p:nvPr/>
        </p:nvGrpSpPr>
        <p:grpSpPr>
          <a:xfrm>
            <a:off x="2979724" y="1286934"/>
            <a:ext cx="2845342" cy="1138998"/>
            <a:chOff x="2065324" y="5113867"/>
            <a:chExt cx="2845342" cy="1138998"/>
          </a:xfrm>
        </p:grpSpPr>
        <p:pic>
          <p:nvPicPr>
            <p:cNvPr id="11" name="Picture 10"/>
            <p:cNvPicPr>
              <a:picLocks noChangeAspect="1"/>
            </p:cNvPicPr>
            <p:nvPr/>
          </p:nvPicPr>
          <p:blipFill>
            <a:blip r:embed="rId3"/>
            <a:stretch>
              <a:fillRect/>
            </a:stretch>
          </p:blipFill>
          <p:spPr>
            <a:xfrm>
              <a:off x="2065324" y="5113867"/>
              <a:ext cx="1993900" cy="304800"/>
            </a:xfrm>
            <a:prstGeom prst="rect">
              <a:avLst/>
            </a:prstGeom>
          </p:spPr>
        </p:pic>
        <p:cxnSp>
          <p:nvCxnSpPr>
            <p:cNvPr id="14" name="Straight Arrow Connector 13"/>
            <p:cNvCxnSpPr/>
            <p:nvPr/>
          </p:nvCxnSpPr>
          <p:spPr>
            <a:xfrm flipH="1" flipV="1">
              <a:off x="2416691" y="5418667"/>
              <a:ext cx="343442" cy="3725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3149600" y="5418667"/>
              <a:ext cx="372533" cy="37253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590257" y="5791200"/>
              <a:ext cx="2320409" cy="461665"/>
            </a:xfrm>
            <a:prstGeom prst="rect">
              <a:avLst/>
            </a:prstGeom>
            <a:noFill/>
          </p:spPr>
          <p:txBody>
            <a:bodyPr wrap="square" rtlCol="0">
              <a:spAutoFit/>
            </a:bodyPr>
            <a:lstStyle/>
            <a:p>
              <a:r>
                <a:rPr lang="en-US" sz="2400" dirty="0" smtClean="0"/>
                <a:t>keywords</a:t>
              </a:r>
              <a:endParaRPr lang="en-US" sz="2400" dirty="0"/>
            </a:p>
          </p:txBody>
        </p:sp>
      </p:grpSp>
    </p:spTree>
    <p:extLst>
      <p:ext uri="{BB962C8B-B14F-4D97-AF65-F5344CB8AC3E}">
        <p14:creationId xmlns="" xmlns:p14="http://schemas.microsoft.com/office/powerpoint/2010/main" val="265464620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noFill/>
          <a:ln/>
        </p:spPr>
        <p:txBody>
          <a:bodyPr>
            <a:normAutofit/>
          </a:bodyPr>
          <a:lstStyle/>
          <a:p>
            <a:r>
              <a:rPr lang="en-US" i="1" dirty="0" smtClean="0"/>
              <a:t>Hello, World!</a:t>
            </a:r>
            <a:r>
              <a:rPr lang="tr-TR" i="1" dirty="0" smtClean="0"/>
              <a:t>: </a:t>
            </a:r>
            <a:r>
              <a:rPr lang="tr-TR" dirty="0" smtClean="0"/>
              <a:t>Süslü parantezlerin kullanımı</a:t>
            </a:r>
            <a:endParaRPr lang="en-US" dirty="0"/>
          </a:p>
        </p:txBody>
      </p:sp>
      <p:sp>
        <p:nvSpPr>
          <p:cNvPr id="20483" name="Rectangle 3"/>
          <p:cNvSpPr>
            <a:spLocks noGrp="1" noChangeArrowheads="1"/>
          </p:cNvSpPr>
          <p:nvPr>
            <p:ph sz="quarter" idx="1"/>
          </p:nvPr>
        </p:nvSpPr>
        <p:spPr>
          <a:xfrm>
            <a:off x="457200" y="1600200"/>
            <a:ext cx="8229600" cy="4191000"/>
          </a:xfrm>
          <a:noFill/>
          <a:ln/>
        </p:spPr>
        <p:txBody>
          <a:bodyPr>
            <a:normAutofit/>
          </a:bodyPr>
          <a:lstStyle/>
          <a:p>
            <a:pPr marL="0" indent="0">
              <a:buNone/>
            </a:pPr>
            <a:r>
              <a:rPr lang="en-US" dirty="0" smtClean="0"/>
              <a:t> </a:t>
            </a:r>
            <a:endParaRPr lang="en-US" dirty="0"/>
          </a:p>
        </p:txBody>
      </p:sp>
      <p:sp>
        <p:nvSpPr>
          <p:cNvPr id="5" name="TextBox 4"/>
          <p:cNvSpPr txBox="1"/>
          <p:nvPr/>
        </p:nvSpPr>
        <p:spPr>
          <a:xfrm>
            <a:off x="831609" y="1896533"/>
            <a:ext cx="7353295" cy="4154984"/>
          </a:xfrm>
          <a:prstGeom prst="rect">
            <a:avLst/>
          </a:prstGeom>
          <a:noFill/>
        </p:spPr>
        <p:txBody>
          <a:bodyPr wrap="none" rtlCol="0">
            <a:spAutoFit/>
          </a:bodyPr>
          <a:lstStyle/>
          <a:p>
            <a:r>
              <a:rPr lang="en-US" sz="2400" dirty="0" smtClean="0"/>
              <a:t>•A left brace begins the body of each function</a:t>
            </a:r>
          </a:p>
          <a:p>
            <a:r>
              <a:rPr lang="en-US" sz="2400" dirty="0" smtClean="0"/>
              <a:t>• A corresponding right brace must end the function</a:t>
            </a:r>
          </a:p>
          <a:p>
            <a:r>
              <a:rPr lang="en-US" sz="2400" dirty="0" smtClean="0"/>
              <a:t>   Braces are also used to group statements together</a:t>
            </a:r>
            <a:endParaRPr lang="en-US" sz="2400" dirty="0"/>
          </a:p>
          <a:p>
            <a:r>
              <a:rPr lang="en-US" sz="2400" dirty="0"/>
              <a:t>• </a:t>
            </a:r>
            <a:r>
              <a:rPr lang="en-US" sz="2400" dirty="0" smtClean="0"/>
              <a:t>Common programming style: place these braces </a:t>
            </a:r>
          </a:p>
          <a:p>
            <a:r>
              <a:rPr lang="en-US" sz="2400" dirty="0" smtClean="0"/>
              <a:t>    on separate lines at the left margin</a:t>
            </a:r>
          </a:p>
          <a:p>
            <a:endParaRPr lang="en-US" sz="2400" dirty="0" smtClean="0"/>
          </a:p>
          <a:p>
            <a:r>
              <a:rPr lang="en-US" sz="2400" dirty="0"/>
              <a:t>• </a:t>
            </a:r>
            <a:r>
              <a:rPr lang="en-US" sz="2400" dirty="0" smtClean="0"/>
              <a:t>Matches the left brace above</a:t>
            </a:r>
          </a:p>
          <a:p>
            <a:r>
              <a:rPr lang="en-US" sz="2400" dirty="0"/>
              <a:t>• </a:t>
            </a:r>
            <a:endParaRPr lang="tr-TR" sz="2400" dirty="0" smtClean="0"/>
          </a:p>
          <a:p>
            <a:r>
              <a:rPr lang="en-US" sz="2400" dirty="0" smtClean="0"/>
              <a:t>Ends the function main()</a:t>
            </a:r>
            <a:endParaRPr lang="en-US" sz="2400" dirty="0"/>
          </a:p>
          <a:p>
            <a:r>
              <a:rPr lang="en-US" sz="2400" dirty="0" smtClean="0"/>
              <a:t> </a:t>
            </a:r>
            <a:endParaRPr lang="en-US" sz="2400" i="1" dirty="0" smtClean="0"/>
          </a:p>
          <a:p>
            <a:r>
              <a:rPr lang="en-US" sz="2400" i="1" dirty="0"/>
              <a:t> </a:t>
            </a:r>
            <a:r>
              <a:rPr lang="en-US" sz="2400" i="1" dirty="0" smtClean="0"/>
              <a:t>  </a:t>
            </a:r>
            <a:endParaRPr lang="en-US" sz="2400" dirty="0"/>
          </a:p>
        </p:txBody>
      </p:sp>
      <p:pic>
        <p:nvPicPr>
          <p:cNvPr id="2" name="Picture 1"/>
          <p:cNvPicPr>
            <a:picLocks noChangeAspect="1"/>
          </p:cNvPicPr>
          <p:nvPr/>
        </p:nvPicPr>
        <p:blipFill>
          <a:blip r:embed="rId3"/>
          <a:stretch>
            <a:fillRect/>
          </a:stretch>
        </p:blipFill>
        <p:spPr>
          <a:xfrm>
            <a:off x="831609" y="1367366"/>
            <a:ext cx="342900" cy="495300"/>
          </a:xfrm>
          <a:prstGeom prst="rect">
            <a:avLst/>
          </a:prstGeom>
        </p:spPr>
      </p:pic>
      <p:pic>
        <p:nvPicPr>
          <p:cNvPr id="4" name="Picture 3"/>
          <p:cNvPicPr>
            <a:picLocks noChangeAspect="1"/>
          </p:cNvPicPr>
          <p:nvPr/>
        </p:nvPicPr>
        <p:blipFill>
          <a:blip r:embed="rId4"/>
          <a:stretch>
            <a:fillRect/>
          </a:stretch>
        </p:blipFill>
        <p:spPr>
          <a:xfrm>
            <a:off x="942217" y="4442883"/>
            <a:ext cx="215359" cy="412771"/>
          </a:xfrm>
          <a:prstGeom prst="rect">
            <a:avLst/>
          </a:prstGeom>
        </p:spPr>
      </p:pic>
    </p:spTree>
    <p:extLst>
      <p:ext uri="{BB962C8B-B14F-4D97-AF65-F5344CB8AC3E}">
        <p14:creationId xmlns="" xmlns:p14="http://schemas.microsoft.com/office/powerpoint/2010/main" val="390478870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noFill/>
          <a:ln/>
        </p:spPr>
        <p:txBody>
          <a:bodyPr>
            <a:normAutofit/>
          </a:bodyPr>
          <a:lstStyle/>
          <a:p>
            <a:r>
              <a:rPr lang="en-US" i="1" dirty="0" smtClean="0"/>
              <a:t>Hello, World!</a:t>
            </a:r>
            <a:r>
              <a:rPr lang="tr-TR" i="1" dirty="0" smtClean="0"/>
              <a:t>: </a:t>
            </a:r>
            <a:r>
              <a:rPr lang="tr-TR" dirty="0" err="1" smtClean="0"/>
              <a:t>printf</a:t>
            </a:r>
            <a:r>
              <a:rPr lang="tr-TR" dirty="0" smtClean="0"/>
              <a:t> fonksiyonu nedir?</a:t>
            </a:r>
            <a:endParaRPr lang="en-US" dirty="0"/>
          </a:p>
        </p:txBody>
      </p:sp>
      <p:sp>
        <p:nvSpPr>
          <p:cNvPr id="20483" name="Rectangle 3"/>
          <p:cNvSpPr>
            <a:spLocks noGrp="1" noChangeArrowheads="1"/>
          </p:cNvSpPr>
          <p:nvPr>
            <p:ph sz="quarter" idx="1"/>
          </p:nvPr>
        </p:nvSpPr>
        <p:spPr>
          <a:xfrm>
            <a:off x="457200" y="1600200"/>
            <a:ext cx="8229600" cy="4191000"/>
          </a:xfrm>
          <a:noFill/>
          <a:ln/>
        </p:spPr>
        <p:txBody>
          <a:bodyPr>
            <a:normAutofit/>
          </a:bodyPr>
          <a:lstStyle/>
          <a:p>
            <a:pPr marL="0" indent="0">
              <a:buNone/>
            </a:pPr>
            <a:r>
              <a:rPr lang="en-US" dirty="0" smtClean="0"/>
              <a:t> </a:t>
            </a:r>
            <a:endParaRPr lang="en-US" dirty="0"/>
          </a:p>
        </p:txBody>
      </p:sp>
      <p:sp>
        <p:nvSpPr>
          <p:cNvPr id="13" name="TextBox 12"/>
          <p:cNvSpPr txBox="1"/>
          <p:nvPr/>
        </p:nvSpPr>
        <p:spPr>
          <a:xfrm>
            <a:off x="457200" y="1417638"/>
            <a:ext cx="7726795" cy="4524315"/>
          </a:xfrm>
          <a:prstGeom prst="rect">
            <a:avLst/>
          </a:prstGeom>
          <a:noFill/>
        </p:spPr>
        <p:txBody>
          <a:bodyPr wrap="none" rtlCol="0">
            <a:spAutoFit/>
          </a:bodyPr>
          <a:lstStyle/>
          <a:p>
            <a:r>
              <a:rPr lang="en-US" sz="2400" dirty="0" err="1"/>
              <a:t>p</a:t>
            </a:r>
            <a:r>
              <a:rPr lang="en-US" sz="2400" dirty="0" err="1" smtClean="0"/>
              <a:t>rintf</a:t>
            </a:r>
            <a:r>
              <a:rPr lang="en-US" sz="2400" dirty="0" smtClean="0"/>
              <a:t>()  </a:t>
            </a:r>
            <a:r>
              <a:rPr lang="en-US" sz="2400" i="1" dirty="0" smtClean="0"/>
              <a:t>(pronounced “print-</a:t>
            </a:r>
            <a:r>
              <a:rPr lang="en-US" sz="2400" i="1" dirty="0" err="1" smtClean="0"/>
              <a:t>eff</a:t>
            </a:r>
            <a:r>
              <a:rPr lang="en-US" sz="2400" i="1" dirty="0" smtClean="0"/>
              <a:t>”)</a:t>
            </a:r>
            <a:endParaRPr lang="en-US" sz="2400" i="1" dirty="0"/>
          </a:p>
          <a:p>
            <a:r>
              <a:rPr lang="en-US" sz="2400" dirty="0" smtClean="0"/>
              <a:t>• A function from the C standard library that prints </a:t>
            </a:r>
          </a:p>
          <a:p>
            <a:r>
              <a:rPr lang="en-US" sz="2400" dirty="0"/>
              <a:t> </a:t>
            </a:r>
            <a:r>
              <a:rPr lang="en-US" sz="2400" dirty="0" smtClean="0"/>
              <a:t>  on the screen </a:t>
            </a:r>
          </a:p>
          <a:p>
            <a:r>
              <a:rPr lang="en-US" sz="2400" dirty="0" smtClean="0"/>
              <a:t>• Needs the header file </a:t>
            </a:r>
            <a:r>
              <a:rPr lang="en-US" sz="2400" dirty="0" err="1" smtClean="0"/>
              <a:t>stdio.h</a:t>
            </a:r>
            <a:r>
              <a:rPr lang="en-US" sz="2400" dirty="0" smtClean="0"/>
              <a:t> to provide the </a:t>
            </a:r>
            <a:r>
              <a:rPr lang="en-US" sz="2400" dirty="0" smtClean="0">
                <a:solidFill>
                  <a:srgbClr val="FF0000"/>
                </a:solidFill>
              </a:rPr>
              <a:t>function</a:t>
            </a:r>
          </a:p>
          <a:p>
            <a:r>
              <a:rPr lang="en-US" sz="2400" i="1" dirty="0">
                <a:solidFill>
                  <a:srgbClr val="FF0000"/>
                </a:solidFill>
              </a:rPr>
              <a:t> </a:t>
            </a:r>
            <a:r>
              <a:rPr lang="en-US" sz="2400" i="1" dirty="0" smtClean="0">
                <a:solidFill>
                  <a:srgbClr val="FF0000"/>
                </a:solidFill>
              </a:rPr>
              <a:t>  </a:t>
            </a:r>
            <a:r>
              <a:rPr lang="en-US" sz="2400" dirty="0" smtClean="0">
                <a:solidFill>
                  <a:srgbClr val="FF0000"/>
                </a:solidFill>
              </a:rPr>
              <a:t>prototype</a:t>
            </a:r>
            <a:r>
              <a:rPr lang="en-US" sz="2400" dirty="0" smtClean="0"/>
              <a:t> to the compiler</a:t>
            </a:r>
          </a:p>
          <a:p>
            <a:r>
              <a:rPr lang="en-US" sz="2400" dirty="0" smtClean="0"/>
              <a:t>• Note that </a:t>
            </a:r>
            <a:r>
              <a:rPr lang="en-US" sz="2400" u="sng" dirty="0" smtClean="0"/>
              <a:t>any function </a:t>
            </a:r>
            <a:r>
              <a:rPr lang="en-US" sz="2400" dirty="0" smtClean="0"/>
              <a:t>should be declared before </a:t>
            </a:r>
          </a:p>
          <a:p>
            <a:r>
              <a:rPr lang="en-US" sz="2400" dirty="0"/>
              <a:t> </a:t>
            </a:r>
            <a:r>
              <a:rPr lang="en-US" sz="2400" dirty="0" smtClean="0"/>
              <a:t>  they are used</a:t>
            </a:r>
          </a:p>
          <a:p>
            <a:r>
              <a:rPr lang="en-US" sz="2400" dirty="0" smtClean="0"/>
              <a:t>• </a:t>
            </a:r>
            <a:r>
              <a:rPr lang="en-US" sz="2400" dirty="0" smtClean="0">
                <a:solidFill>
                  <a:srgbClr val="FF0000"/>
                </a:solidFill>
              </a:rPr>
              <a:t>Function prototype</a:t>
            </a:r>
            <a:r>
              <a:rPr lang="en-US" sz="2400" dirty="0" smtClean="0"/>
              <a:t>: function declaration syntax</a:t>
            </a:r>
          </a:p>
          <a:p>
            <a:r>
              <a:rPr lang="en-US" sz="2400" dirty="0" smtClean="0"/>
              <a:t>• Tells the compiler the number and type of arguments </a:t>
            </a:r>
          </a:p>
          <a:p>
            <a:r>
              <a:rPr lang="en-US" sz="2400" dirty="0"/>
              <a:t> </a:t>
            </a:r>
            <a:r>
              <a:rPr lang="en-US" sz="2400" dirty="0" smtClean="0"/>
              <a:t>   and the type of the value that is to be returned by the</a:t>
            </a:r>
          </a:p>
          <a:p>
            <a:r>
              <a:rPr lang="en-US" sz="2400" dirty="0"/>
              <a:t> </a:t>
            </a:r>
            <a:r>
              <a:rPr lang="en-US" sz="2400" dirty="0" smtClean="0"/>
              <a:t>   function</a:t>
            </a:r>
          </a:p>
          <a:p>
            <a:r>
              <a:rPr lang="en-US" sz="2400" i="1" dirty="0"/>
              <a:t> </a:t>
            </a:r>
            <a:r>
              <a:rPr lang="en-US" sz="2400" i="1" dirty="0" smtClean="0"/>
              <a:t>  </a:t>
            </a:r>
            <a:endParaRPr lang="en-US" sz="2400" dirty="0"/>
          </a:p>
        </p:txBody>
      </p:sp>
    </p:spTree>
    <p:extLst>
      <p:ext uri="{BB962C8B-B14F-4D97-AF65-F5344CB8AC3E}">
        <p14:creationId xmlns="" xmlns:p14="http://schemas.microsoft.com/office/powerpoint/2010/main" val="14294537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Derse devam koşulu</a:t>
            </a:r>
            <a:endParaRPr lang="tr-TR" dirty="0"/>
          </a:p>
        </p:txBody>
      </p:sp>
      <p:sp>
        <p:nvSpPr>
          <p:cNvPr id="3" name="2 İçerik Yer Tutucusu"/>
          <p:cNvSpPr>
            <a:spLocks noGrp="1"/>
          </p:cNvSpPr>
          <p:nvPr>
            <p:ph idx="1"/>
          </p:nvPr>
        </p:nvSpPr>
        <p:spPr/>
        <p:txBody>
          <a:bodyPr>
            <a:normAutofit lnSpcReduction="10000"/>
          </a:bodyPr>
          <a:lstStyle/>
          <a:p>
            <a:pPr lvl="1"/>
            <a:r>
              <a:rPr lang="tr-TR" sz="2400" dirty="0" smtClean="0">
                <a:solidFill>
                  <a:schemeClr val="tx1"/>
                </a:solidFill>
              </a:rPr>
              <a:t>Her ders yoklama alınır. </a:t>
            </a:r>
            <a:r>
              <a:rPr lang="tr-TR" dirty="0" smtClean="0">
                <a:solidFill>
                  <a:schemeClr val="tx1"/>
                </a:solidFill>
              </a:rPr>
              <a:t>(“Ders” tanımı=&gt;50 dakikalık süreç – 1 günde 1 şubede 2 ders yapılır.)</a:t>
            </a:r>
          </a:p>
          <a:p>
            <a:pPr lvl="1"/>
            <a:r>
              <a:rPr lang="tr-TR" sz="2400" dirty="0" smtClean="0">
                <a:solidFill>
                  <a:schemeClr val="tx1"/>
                </a:solidFill>
              </a:rPr>
              <a:t>Dersin 10. dakikasından sonra fotoğraf çekilir. Fotoğraf çekilirken makineye bakınız.</a:t>
            </a:r>
          </a:p>
          <a:p>
            <a:pPr lvl="2"/>
            <a:r>
              <a:rPr lang="tr-TR" dirty="0" smtClean="0">
                <a:solidFill>
                  <a:schemeClr val="tx1"/>
                </a:solidFill>
              </a:rPr>
              <a:t>Yoklamaya imza atmayı unuttuğunuzda, size yoklama gelmediğinde vs. fotoğraf işe yaramaktadır.</a:t>
            </a:r>
            <a:endParaRPr lang="tr-TR" sz="2400" dirty="0" smtClean="0">
              <a:solidFill>
                <a:schemeClr val="tx1"/>
              </a:solidFill>
            </a:endParaRPr>
          </a:p>
          <a:p>
            <a:pPr lvl="1"/>
            <a:r>
              <a:rPr lang="tr-TR" sz="2400" dirty="0" smtClean="0">
                <a:solidFill>
                  <a:schemeClr val="tx1"/>
                </a:solidFill>
              </a:rPr>
              <a:t>Dersin yarısından fazlasını kaçırmış olan öğrenci o derse katılmamış sayılır.</a:t>
            </a:r>
          </a:p>
          <a:p>
            <a:pPr lvl="1"/>
            <a:r>
              <a:rPr lang="tr-TR" sz="2400" dirty="0" smtClean="0">
                <a:solidFill>
                  <a:schemeClr val="tx1"/>
                </a:solidFill>
              </a:rPr>
              <a:t>Devam koşulu: </a:t>
            </a:r>
            <a:r>
              <a:rPr lang="tr-TR" sz="2400" b="1" dirty="0" smtClean="0">
                <a:solidFill>
                  <a:schemeClr val="tx1"/>
                </a:solidFill>
              </a:rPr>
              <a:t>Kuramsal derslerin %70'ine</a:t>
            </a:r>
            <a:r>
              <a:rPr lang="tr-TR" sz="2400" dirty="0" smtClean="0">
                <a:solidFill>
                  <a:schemeClr val="tx1"/>
                </a:solidFill>
              </a:rPr>
              <a:t> ve </a:t>
            </a:r>
            <a:r>
              <a:rPr lang="tr-TR" sz="2400" b="1" dirty="0" smtClean="0">
                <a:solidFill>
                  <a:schemeClr val="tx1"/>
                </a:solidFill>
              </a:rPr>
              <a:t>uygulamalı derslerin %80'ine</a:t>
            </a:r>
            <a:r>
              <a:rPr lang="tr-TR" sz="2400" dirty="0" smtClean="0">
                <a:solidFill>
                  <a:schemeClr val="tx1"/>
                </a:solidFill>
              </a:rPr>
              <a:t> katılmak gerekir. Devam koşulunu sağlayamayan öğrenci U notu alır, dönem sonu sınavına girmez. Daha önce dersten U harici bir not almış öğrencide devam koşulu aranmaz.</a:t>
            </a:r>
          </a:p>
          <a:p>
            <a:pPr lvl="1"/>
            <a:endParaRPr lang="tr-TR" dirty="0" smtClean="0"/>
          </a:p>
          <a:p>
            <a:pPr lvl="2"/>
            <a:endParaRPr lang="tr-TR" dirty="0" smtClean="0"/>
          </a:p>
        </p:txBody>
      </p:sp>
    </p:spTree>
    <p:extLst>
      <p:ext uri="{BB962C8B-B14F-4D97-AF65-F5344CB8AC3E}">
        <p14:creationId xmlns:p14="http://schemas.microsoft.com/office/powerpoint/2010/main" xmlns="" val="27687097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noFill/>
          <a:ln/>
        </p:spPr>
        <p:txBody>
          <a:bodyPr>
            <a:normAutofit/>
          </a:bodyPr>
          <a:lstStyle/>
          <a:p>
            <a:r>
              <a:rPr lang="en-US" i="1" dirty="0" smtClean="0"/>
              <a:t>Hello, World!</a:t>
            </a:r>
            <a:r>
              <a:rPr lang="tr-TR" i="1" dirty="0" smtClean="0"/>
              <a:t>: </a:t>
            </a:r>
            <a:r>
              <a:rPr lang="tr-TR" dirty="0" err="1" smtClean="0"/>
              <a:t>printf</a:t>
            </a:r>
            <a:r>
              <a:rPr lang="tr-TR" dirty="0" smtClean="0"/>
              <a:t> fonksiyonu nedir?</a:t>
            </a:r>
            <a:endParaRPr lang="en-US" dirty="0"/>
          </a:p>
        </p:txBody>
      </p:sp>
      <p:sp>
        <p:nvSpPr>
          <p:cNvPr id="20483" name="Rectangle 3"/>
          <p:cNvSpPr>
            <a:spLocks noGrp="1" noChangeArrowheads="1"/>
          </p:cNvSpPr>
          <p:nvPr>
            <p:ph sz="quarter" idx="1"/>
          </p:nvPr>
        </p:nvSpPr>
        <p:spPr>
          <a:xfrm>
            <a:off x="772427" y="1600200"/>
            <a:ext cx="8229600" cy="4191000"/>
          </a:xfrm>
          <a:noFill/>
          <a:ln/>
        </p:spPr>
        <p:txBody>
          <a:bodyPr>
            <a:normAutofit/>
          </a:bodyPr>
          <a:lstStyle/>
          <a:p>
            <a:pPr marL="0" indent="0">
              <a:buNone/>
            </a:pPr>
            <a:r>
              <a:rPr lang="en-US" dirty="0" smtClean="0"/>
              <a:t> </a:t>
            </a:r>
            <a:endParaRPr lang="en-US" dirty="0"/>
          </a:p>
        </p:txBody>
      </p:sp>
      <p:sp>
        <p:nvSpPr>
          <p:cNvPr id="13" name="TextBox 12"/>
          <p:cNvSpPr txBox="1"/>
          <p:nvPr/>
        </p:nvSpPr>
        <p:spPr>
          <a:xfrm>
            <a:off x="774387" y="1308099"/>
            <a:ext cx="7671524" cy="4524315"/>
          </a:xfrm>
          <a:prstGeom prst="rect">
            <a:avLst/>
          </a:prstGeom>
          <a:noFill/>
        </p:spPr>
        <p:txBody>
          <a:bodyPr wrap="none" rtlCol="0">
            <a:spAutoFit/>
          </a:bodyPr>
          <a:lstStyle/>
          <a:p>
            <a:endParaRPr lang="en-US" sz="2400" dirty="0"/>
          </a:p>
          <a:p>
            <a:r>
              <a:rPr lang="en-US" sz="2400" dirty="0" smtClean="0"/>
              <a:t>• Here the function </a:t>
            </a:r>
            <a:r>
              <a:rPr lang="en-US" sz="2400" dirty="0" err="1" smtClean="0">
                <a:solidFill>
                  <a:srgbClr val="FF0000"/>
                </a:solidFill>
              </a:rPr>
              <a:t>printf</a:t>
            </a:r>
            <a:r>
              <a:rPr lang="en-US" sz="2400" dirty="0" smtClean="0">
                <a:solidFill>
                  <a:srgbClr val="FF0000"/>
                </a:solidFill>
              </a:rPr>
              <a:t>()</a:t>
            </a:r>
            <a:r>
              <a:rPr lang="en-US" sz="2400" dirty="0" smtClean="0"/>
              <a:t> is called, or invoked, with a</a:t>
            </a:r>
          </a:p>
          <a:p>
            <a:r>
              <a:rPr lang="en-US" sz="2400" dirty="0"/>
              <a:t> </a:t>
            </a:r>
            <a:r>
              <a:rPr lang="en-US" sz="2400" dirty="0" smtClean="0"/>
              <a:t>  single argument, the string “Hello, world!\n”</a:t>
            </a:r>
          </a:p>
          <a:p>
            <a:r>
              <a:rPr lang="en-US" sz="2400" dirty="0" smtClean="0"/>
              <a:t>• A string constant in C is a series of characters </a:t>
            </a:r>
          </a:p>
          <a:p>
            <a:r>
              <a:rPr lang="en-US" sz="2400" dirty="0"/>
              <a:t> </a:t>
            </a:r>
            <a:r>
              <a:rPr lang="en-US" sz="2400" dirty="0" smtClean="0"/>
              <a:t>  surrounded by </a:t>
            </a:r>
            <a:r>
              <a:rPr lang="en-US" sz="2400" dirty="0" smtClean="0">
                <a:solidFill>
                  <a:srgbClr val="FF0000"/>
                </a:solidFill>
              </a:rPr>
              <a:t>“ ”</a:t>
            </a:r>
          </a:p>
          <a:p>
            <a:r>
              <a:rPr lang="en-US" sz="2400" dirty="0"/>
              <a:t>• </a:t>
            </a:r>
            <a:r>
              <a:rPr lang="en-US" sz="2400" dirty="0" smtClean="0"/>
              <a:t>The two characters </a:t>
            </a:r>
            <a:r>
              <a:rPr lang="en-US" sz="2400" dirty="0" smtClean="0">
                <a:solidFill>
                  <a:srgbClr val="FF0000"/>
                </a:solidFill>
              </a:rPr>
              <a:t>\n</a:t>
            </a:r>
            <a:r>
              <a:rPr lang="en-US" sz="2400" dirty="0" smtClean="0"/>
              <a:t> at the end of the string </a:t>
            </a:r>
          </a:p>
          <a:p>
            <a:r>
              <a:rPr lang="en-US" sz="2400" dirty="0"/>
              <a:t> </a:t>
            </a:r>
            <a:r>
              <a:rPr lang="en-US" sz="2400" dirty="0" smtClean="0"/>
              <a:t>   represent a single character called </a:t>
            </a:r>
            <a:r>
              <a:rPr lang="en-US" sz="2400" i="1" dirty="0" smtClean="0"/>
              <a:t>newline</a:t>
            </a:r>
          </a:p>
          <a:p>
            <a:r>
              <a:rPr lang="en-US" sz="2400" dirty="0" smtClean="0"/>
              <a:t>• A newline character is a nonprinting character; its </a:t>
            </a:r>
          </a:p>
          <a:p>
            <a:r>
              <a:rPr lang="en-US" sz="2400" dirty="0"/>
              <a:t> </a:t>
            </a:r>
            <a:r>
              <a:rPr lang="en-US" sz="2400" dirty="0" smtClean="0"/>
              <a:t>  effect is to advance the cursor to the beginning of the</a:t>
            </a:r>
          </a:p>
          <a:p>
            <a:r>
              <a:rPr lang="en-US" sz="2400" i="1" dirty="0"/>
              <a:t> </a:t>
            </a:r>
            <a:r>
              <a:rPr lang="en-US" sz="2400" i="1" dirty="0" smtClean="0"/>
              <a:t> next line.</a:t>
            </a:r>
          </a:p>
          <a:p>
            <a:r>
              <a:rPr lang="en-US" sz="2400" dirty="0" smtClean="0"/>
              <a:t>• All declarations and statements in C end with </a:t>
            </a:r>
          </a:p>
          <a:p>
            <a:r>
              <a:rPr lang="en-US" sz="2400" dirty="0"/>
              <a:t> </a:t>
            </a:r>
            <a:r>
              <a:rPr lang="en-US" sz="2400" dirty="0" smtClean="0"/>
              <a:t>  semicolon (</a:t>
            </a:r>
            <a:r>
              <a:rPr lang="en-US" sz="2400" dirty="0" smtClean="0">
                <a:solidFill>
                  <a:srgbClr val="FF0000"/>
                </a:solidFill>
              </a:rPr>
              <a:t>;</a:t>
            </a:r>
            <a:r>
              <a:rPr lang="en-US" sz="2400" dirty="0" smtClean="0"/>
              <a:t>)</a:t>
            </a:r>
            <a:endParaRPr lang="en-US" sz="2400" i="1" dirty="0"/>
          </a:p>
        </p:txBody>
      </p:sp>
      <p:pic>
        <p:nvPicPr>
          <p:cNvPr id="2" name="Picture 1"/>
          <p:cNvPicPr>
            <a:picLocks noChangeAspect="1"/>
          </p:cNvPicPr>
          <p:nvPr/>
        </p:nvPicPr>
        <p:blipFill>
          <a:blip r:embed="rId4"/>
          <a:stretch>
            <a:fillRect/>
          </a:stretch>
        </p:blipFill>
        <p:spPr>
          <a:xfrm>
            <a:off x="459160" y="1308099"/>
            <a:ext cx="3708400" cy="342900"/>
          </a:xfrm>
          <a:prstGeom prst="rect">
            <a:avLst/>
          </a:prstGeom>
        </p:spPr>
      </p:pic>
    </p:spTree>
    <p:extLst>
      <p:ext uri="{BB962C8B-B14F-4D97-AF65-F5344CB8AC3E}">
        <p14:creationId xmlns="" xmlns:p14="http://schemas.microsoft.com/office/powerpoint/2010/main" val="334101046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r>
              <a:rPr lang="en-US" i="1" dirty="0" smtClean="0"/>
              <a:t>Hello, World!</a:t>
            </a:r>
            <a:r>
              <a:rPr lang="tr-TR" i="1" dirty="0" smtClean="0"/>
              <a:t>: </a:t>
            </a:r>
            <a:r>
              <a:rPr lang="tr-TR" dirty="0" smtClean="0"/>
              <a:t>Kod akışı ve </a:t>
            </a:r>
            <a:r>
              <a:rPr lang="tr-TR" b="1" i="1" dirty="0" err="1" smtClean="0"/>
              <a:t>return</a:t>
            </a:r>
            <a:r>
              <a:rPr lang="tr-TR" b="1" i="1" dirty="0" smtClean="0"/>
              <a:t> 0;</a:t>
            </a:r>
            <a:r>
              <a:rPr lang="tr-TR" dirty="0" smtClean="0"/>
              <a:t> komutu</a:t>
            </a:r>
            <a:endParaRPr lang="tr-TR" dirty="0"/>
          </a:p>
        </p:txBody>
      </p:sp>
      <p:sp>
        <p:nvSpPr>
          <p:cNvPr id="4" name="3 İçerik Yer Tutucusu"/>
          <p:cNvSpPr>
            <a:spLocks noGrp="1"/>
          </p:cNvSpPr>
          <p:nvPr>
            <p:ph sz="quarter" idx="1"/>
          </p:nvPr>
        </p:nvSpPr>
        <p:spPr/>
        <p:txBody>
          <a:bodyPr>
            <a:normAutofit fontScale="92500"/>
          </a:bodyPr>
          <a:lstStyle/>
          <a:p>
            <a:r>
              <a:rPr lang="tr-TR" dirty="0" err="1" smtClean="0"/>
              <a:t>C’de</a:t>
            </a:r>
            <a:r>
              <a:rPr lang="tr-TR" dirty="0" smtClean="0"/>
              <a:t> kod yukarıdan aşağı doğru akar!</a:t>
            </a:r>
          </a:p>
          <a:p>
            <a:endParaRPr lang="tr-TR" dirty="0" smtClean="0"/>
          </a:p>
          <a:p>
            <a:r>
              <a:rPr lang="tr-TR" dirty="0" err="1" smtClean="0"/>
              <a:t>return</a:t>
            </a:r>
            <a:r>
              <a:rPr lang="tr-TR" dirty="0" smtClean="0"/>
              <a:t> komutu, içinde bulunduğu fonksiyonu sonlandırır.</a:t>
            </a:r>
          </a:p>
          <a:p>
            <a:r>
              <a:rPr lang="tr-TR" dirty="0" smtClean="0"/>
              <a:t>Şu an için sadece </a:t>
            </a:r>
            <a:r>
              <a:rPr lang="tr-TR" dirty="0" err="1" smtClean="0"/>
              <a:t>main</a:t>
            </a:r>
            <a:r>
              <a:rPr lang="tr-TR" dirty="0" smtClean="0"/>
              <a:t> fonksiyonunu görüyoruz.</a:t>
            </a:r>
          </a:p>
          <a:p>
            <a:r>
              <a:rPr lang="tr-TR" dirty="0" err="1" smtClean="0"/>
              <a:t>main</a:t>
            </a:r>
            <a:r>
              <a:rPr lang="tr-TR" dirty="0" smtClean="0"/>
              <a:t> fonksiyonu içerisinde </a:t>
            </a:r>
            <a:r>
              <a:rPr lang="tr-TR" dirty="0" err="1" smtClean="0"/>
              <a:t>return</a:t>
            </a:r>
            <a:r>
              <a:rPr lang="tr-TR" dirty="0" smtClean="0"/>
              <a:t> komutu nerede görülürse, </a:t>
            </a:r>
            <a:r>
              <a:rPr lang="tr-TR" dirty="0" err="1" smtClean="0"/>
              <a:t>main</a:t>
            </a:r>
            <a:r>
              <a:rPr lang="tr-TR" dirty="0" smtClean="0"/>
              <a:t> fonksiyonu(dolayısıyla da kodun tamamı) o an sonlanır.</a:t>
            </a:r>
          </a:p>
          <a:p>
            <a:endParaRPr lang="tr-TR" dirty="0" smtClean="0"/>
          </a:p>
          <a:p>
            <a:r>
              <a:rPr lang="tr-TR" dirty="0" smtClean="0"/>
              <a:t>Neden </a:t>
            </a:r>
            <a:r>
              <a:rPr lang="tr-TR" i="1" dirty="0" err="1" smtClean="0"/>
              <a:t>return</a:t>
            </a:r>
            <a:r>
              <a:rPr lang="tr-TR" i="1" dirty="0" smtClean="0"/>
              <a:t> 141 </a:t>
            </a:r>
            <a:r>
              <a:rPr lang="tr-TR" dirty="0" smtClean="0"/>
              <a:t>değil de </a:t>
            </a:r>
            <a:r>
              <a:rPr lang="tr-TR" i="1" dirty="0" err="1" smtClean="0"/>
              <a:t>return</a:t>
            </a:r>
            <a:r>
              <a:rPr lang="tr-TR" i="1" dirty="0" smtClean="0"/>
              <a:t> 0</a:t>
            </a:r>
            <a:r>
              <a:rPr lang="tr-TR" dirty="0" smtClean="0"/>
              <a:t>?</a:t>
            </a:r>
          </a:p>
          <a:p>
            <a:pPr lvl="1"/>
            <a:r>
              <a:rPr lang="tr-TR" dirty="0" err="1" smtClean="0"/>
              <a:t>main’in</a:t>
            </a:r>
            <a:r>
              <a:rPr lang="tr-TR" dirty="0" smtClean="0"/>
              <a:t> 0 dönmesi kodun başarılı şekilde sonlandığına işaret olarak kabul edilmiştir. Böylece işletim sistemine vs. kodun sonlanmasında bir anormallik olmadığını, kontrollü şekilde sonlandığını dile getirmiş oluyoruz.</a:t>
            </a:r>
          </a:p>
          <a:p>
            <a:endParaRPr lang="tr-TR" dirty="0" smtClean="0"/>
          </a:p>
          <a:p>
            <a:endParaRPr lang="tr-TR" dirty="0" smtClean="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noFill/>
          <a:ln/>
        </p:spPr>
        <p:txBody>
          <a:bodyPr>
            <a:normAutofit/>
          </a:bodyPr>
          <a:lstStyle/>
          <a:p>
            <a:r>
              <a:rPr lang="en-US" i="1" dirty="0" smtClean="0"/>
              <a:t>Hello, World!</a:t>
            </a:r>
            <a:r>
              <a:rPr lang="tr-TR" i="1" dirty="0" smtClean="0"/>
              <a:t>: </a:t>
            </a:r>
            <a:r>
              <a:rPr lang="tr-TR" dirty="0" err="1" smtClean="0"/>
              <a:t>return</a:t>
            </a:r>
            <a:r>
              <a:rPr lang="tr-TR" dirty="0" smtClean="0"/>
              <a:t> komutu ne işe yarar?</a:t>
            </a:r>
            <a:endParaRPr lang="en-US" dirty="0"/>
          </a:p>
        </p:txBody>
      </p:sp>
      <p:sp>
        <p:nvSpPr>
          <p:cNvPr id="20483" name="Rectangle 3"/>
          <p:cNvSpPr>
            <a:spLocks noGrp="1" noChangeArrowheads="1"/>
          </p:cNvSpPr>
          <p:nvPr>
            <p:ph sz="quarter" idx="1"/>
          </p:nvPr>
        </p:nvSpPr>
        <p:spPr>
          <a:xfrm>
            <a:off x="703943" y="1240949"/>
            <a:ext cx="8229600" cy="4191000"/>
          </a:xfrm>
          <a:noFill/>
          <a:ln/>
        </p:spPr>
        <p:txBody>
          <a:bodyPr>
            <a:normAutofit/>
          </a:bodyPr>
          <a:lstStyle/>
          <a:p>
            <a:pPr marL="0" indent="0">
              <a:buNone/>
            </a:pPr>
            <a:r>
              <a:rPr lang="en-US" dirty="0" smtClean="0"/>
              <a:t> </a:t>
            </a:r>
            <a:endParaRPr lang="en-US" dirty="0"/>
          </a:p>
        </p:txBody>
      </p:sp>
      <p:sp>
        <p:nvSpPr>
          <p:cNvPr id="13" name="TextBox 12"/>
          <p:cNvSpPr txBox="1"/>
          <p:nvPr/>
        </p:nvSpPr>
        <p:spPr>
          <a:xfrm>
            <a:off x="457200" y="1240949"/>
            <a:ext cx="7901014" cy="6001643"/>
          </a:xfrm>
          <a:prstGeom prst="rect">
            <a:avLst/>
          </a:prstGeom>
          <a:noFill/>
        </p:spPr>
        <p:txBody>
          <a:bodyPr wrap="square" rtlCol="0">
            <a:spAutoFit/>
          </a:bodyPr>
          <a:lstStyle/>
          <a:p>
            <a:r>
              <a:rPr lang="en-US" sz="2400" dirty="0" smtClean="0"/>
              <a:t>•</a:t>
            </a:r>
            <a:r>
              <a:rPr lang="en-US" sz="2400" dirty="0"/>
              <a:t>Because function main() returns an integer value, </a:t>
            </a:r>
            <a:endParaRPr lang="en-US" sz="2400" dirty="0" smtClean="0"/>
          </a:p>
          <a:p>
            <a:r>
              <a:rPr lang="en-US" sz="2400" dirty="0"/>
              <a:t> </a:t>
            </a:r>
            <a:r>
              <a:rPr lang="en-US" sz="2400" dirty="0" smtClean="0"/>
              <a:t> there </a:t>
            </a:r>
            <a:r>
              <a:rPr lang="en-US" sz="2400" dirty="0"/>
              <a:t>must be a statement that indicates what </a:t>
            </a:r>
            <a:endParaRPr lang="en-US" sz="2400" dirty="0" smtClean="0"/>
          </a:p>
          <a:p>
            <a:r>
              <a:rPr lang="en-US" sz="2400" dirty="0"/>
              <a:t> </a:t>
            </a:r>
            <a:r>
              <a:rPr lang="en-US" sz="2400" dirty="0" smtClean="0"/>
              <a:t> this </a:t>
            </a:r>
            <a:r>
              <a:rPr lang="en-US" sz="2400" dirty="0"/>
              <a:t>value is</a:t>
            </a:r>
            <a:r>
              <a:rPr lang="en-US" sz="2400" dirty="0" smtClean="0"/>
              <a:t>.</a:t>
            </a:r>
          </a:p>
          <a:p>
            <a:endParaRPr lang="en-US" sz="2400" dirty="0"/>
          </a:p>
          <a:p>
            <a:r>
              <a:rPr lang="en-US" sz="2000" dirty="0" smtClean="0"/>
              <a:t>• </a:t>
            </a:r>
            <a:r>
              <a:rPr lang="en-US" sz="2400" dirty="0"/>
              <a:t>The statement </a:t>
            </a:r>
            <a:r>
              <a:rPr lang="en-US" sz="2400" dirty="0" smtClean="0"/>
              <a:t>“</a:t>
            </a:r>
            <a:r>
              <a:rPr lang="en-US" sz="2400" dirty="0" smtClean="0">
                <a:solidFill>
                  <a:srgbClr val="FF0000"/>
                </a:solidFill>
              </a:rPr>
              <a:t>return 0;</a:t>
            </a:r>
            <a:r>
              <a:rPr lang="en-US" sz="2400" dirty="0" smtClean="0"/>
              <a:t>” indicates </a:t>
            </a:r>
            <a:r>
              <a:rPr lang="en-US" sz="2400" dirty="0"/>
              <a:t>that main() returns </a:t>
            </a:r>
            <a:endParaRPr lang="en-US" sz="2400" dirty="0" smtClean="0"/>
          </a:p>
          <a:p>
            <a:r>
              <a:rPr lang="en-US" sz="2400" dirty="0" smtClean="0"/>
              <a:t>    a </a:t>
            </a:r>
            <a:r>
              <a:rPr lang="en-US" sz="2400" dirty="0"/>
              <a:t>value of zero </a:t>
            </a:r>
            <a:r>
              <a:rPr lang="en-US" sz="2400" dirty="0" smtClean="0"/>
              <a:t>to the </a:t>
            </a:r>
            <a:r>
              <a:rPr lang="en-US" sz="2400" dirty="0"/>
              <a:t>operating system</a:t>
            </a:r>
            <a:r>
              <a:rPr lang="en-US" sz="2400" dirty="0" smtClean="0"/>
              <a:t>.</a:t>
            </a:r>
          </a:p>
          <a:p>
            <a:endParaRPr lang="en-US" sz="2400" dirty="0"/>
          </a:p>
          <a:p>
            <a:r>
              <a:rPr lang="en-US" sz="2400" dirty="0" smtClean="0"/>
              <a:t>• </a:t>
            </a:r>
            <a:r>
              <a:rPr lang="tr-TR" sz="2400" dirty="0" smtClean="0"/>
              <a:t>N</a:t>
            </a:r>
            <a:r>
              <a:rPr lang="en-US" sz="2400" dirty="0" err="1" smtClean="0"/>
              <a:t>onzero</a:t>
            </a:r>
            <a:r>
              <a:rPr lang="en-US" sz="2400" dirty="0" smtClean="0"/>
              <a:t> values are returned to tell the OS that main() has been unsuccessful.</a:t>
            </a:r>
            <a:endParaRPr lang="tr-TR" sz="2400" dirty="0" smtClean="0"/>
          </a:p>
          <a:p>
            <a:endParaRPr lang="tr-TR" sz="2400" dirty="0" smtClean="0"/>
          </a:p>
          <a:p>
            <a:pPr algn="ctr"/>
            <a:r>
              <a:rPr lang="tr-TR" sz="2400" b="1" i="1" dirty="0" err="1" smtClean="0"/>
              <a:t>return</a:t>
            </a:r>
            <a:r>
              <a:rPr lang="tr-TR" sz="2400" b="1" i="1" dirty="0" smtClean="0"/>
              <a:t> 0 koymazsak da program çalışır. </a:t>
            </a:r>
            <a:endParaRPr lang="en-US" sz="2400" b="1" i="1" dirty="0" smtClean="0"/>
          </a:p>
          <a:p>
            <a:endParaRPr lang="en-US" sz="3000" dirty="0"/>
          </a:p>
          <a:p>
            <a:endParaRPr lang="en-US" sz="3000" dirty="0"/>
          </a:p>
          <a:p>
            <a:endParaRPr lang="en-US" sz="3000" dirty="0"/>
          </a:p>
          <a:p>
            <a:endParaRPr lang="en-US" sz="3000" i="1" dirty="0"/>
          </a:p>
        </p:txBody>
      </p:sp>
    </p:spTree>
    <p:extLst>
      <p:ext uri="{BB962C8B-B14F-4D97-AF65-F5344CB8AC3E}">
        <p14:creationId xmlns="" xmlns:p14="http://schemas.microsoft.com/office/powerpoint/2010/main" val="282245921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Örnek</a:t>
            </a:r>
            <a:endParaRPr lang="tr-TR" dirty="0"/>
          </a:p>
        </p:txBody>
      </p:sp>
      <p:sp>
        <p:nvSpPr>
          <p:cNvPr id="3" name="2 İçerik Yer Tutucusu"/>
          <p:cNvSpPr>
            <a:spLocks noGrp="1"/>
          </p:cNvSpPr>
          <p:nvPr>
            <p:ph sz="quarter" idx="1"/>
          </p:nvPr>
        </p:nvSpPr>
        <p:spPr/>
        <p:txBody>
          <a:bodyPr/>
          <a:lstStyle/>
          <a:p>
            <a:endParaRPr lang="tr-TR" dirty="0" smtClean="0"/>
          </a:p>
          <a:p>
            <a:r>
              <a:rPr lang="tr-TR" dirty="0" smtClean="0"/>
              <a:t>Kodun yukarıdan aşağıya akışı</a:t>
            </a:r>
            <a:endParaRPr lang="tr-TR" dirty="0"/>
          </a:p>
        </p:txBody>
      </p:sp>
      <p:sp>
        <p:nvSpPr>
          <p:cNvPr id="4" name="3 Dikdörtgen"/>
          <p:cNvSpPr/>
          <p:nvPr/>
        </p:nvSpPr>
        <p:spPr>
          <a:xfrm>
            <a:off x="4143372" y="2786058"/>
            <a:ext cx="4572000" cy="258532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tr-TR" dirty="0" smtClean="0"/>
              <a:t>#</a:t>
            </a:r>
            <a:r>
              <a:rPr lang="tr-TR" dirty="0" err="1" smtClean="0"/>
              <a:t>include</a:t>
            </a:r>
            <a:r>
              <a:rPr lang="tr-TR" dirty="0" smtClean="0"/>
              <a:t> &lt;</a:t>
            </a:r>
            <a:r>
              <a:rPr lang="tr-TR" dirty="0" err="1" smtClean="0"/>
              <a:t>stdio</a:t>
            </a:r>
            <a:r>
              <a:rPr lang="tr-TR" dirty="0" smtClean="0"/>
              <a:t>.h&gt;</a:t>
            </a:r>
          </a:p>
          <a:p>
            <a:r>
              <a:rPr lang="tr-TR" dirty="0" smtClean="0"/>
              <a:t>#define PI 3.14</a:t>
            </a:r>
          </a:p>
          <a:p>
            <a:r>
              <a:rPr lang="tr-TR" dirty="0" err="1" smtClean="0"/>
              <a:t>int</a:t>
            </a:r>
            <a:r>
              <a:rPr lang="tr-TR" dirty="0" smtClean="0"/>
              <a:t> </a:t>
            </a:r>
            <a:r>
              <a:rPr lang="tr-TR" dirty="0" err="1" smtClean="0"/>
              <a:t>main</a:t>
            </a:r>
            <a:r>
              <a:rPr lang="tr-TR" dirty="0" smtClean="0"/>
              <a:t>()</a:t>
            </a:r>
          </a:p>
          <a:p>
            <a:r>
              <a:rPr lang="tr-TR" dirty="0" smtClean="0"/>
              <a:t>{</a:t>
            </a:r>
          </a:p>
          <a:p>
            <a:r>
              <a:rPr lang="tr-TR" dirty="0" smtClean="0"/>
              <a:t>	</a:t>
            </a:r>
            <a:r>
              <a:rPr lang="tr-TR" dirty="0" err="1" smtClean="0"/>
              <a:t>double</a:t>
            </a:r>
            <a:r>
              <a:rPr lang="tr-TR" dirty="0" smtClean="0"/>
              <a:t> r;</a:t>
            </a:r>
          </a:p>
          <a:p>
            <a:r>
              <a:rPr lang="tr-TR" dirty="0" smtClean="0"/>
              <a:t>	</a:t>
            </a:r>
            <a:r>
              <a:rPr lang="tr-TR" dirty="0" err="1" smtClean="0"/>
              <a:t>printf</a:t>
            </a:r>
            <a:r>
              <a:rPr lang="tr-TR" dirty="0" smtClean="0"/>
              <a:t>("</a:t>
            </a:r>
            <a:r>
              <a:rPr lang="tr-TR" dirty="0" err="1" smtClean="0"/>
              <a:t>Sonuc</a:t>
            </a:r>
            <a:r>
              <a:rPr lang="tr-TR" dirty="0" smtClean="0"/>
              <a:t>: %</a:t>
            </a:r>
            <a:r>
              <a:rPr lang="tr-TR" dirty="0" err="1" smtClean="0"/>
              <a:t>lf</a:t>
            </a:r>
            <a:r>
              <a:rPr lang="tr-TR" dirty="0" smtClean="0"/>
              <a:t>", 2*PI*r);</a:t>
            </a:r>
          </a:p>
          <a:p>
            <a:r>
              <a:rPr lang="tr-TR" dirty="0" smtClean="0"/>
              <a:t>	r = 5.0;</a:t>
            </a:r>
          </a:p>
          <a:p>
            <a:r>
              <a:rPr lang="tr-TR" dirty="0" smtClean="0"/>
              <a:t>	</a:t>
            </a:r>
            <a:r>
              <a:rPr lang="tr-TR" dirty="0" err="1" smtClean="0"/>
              <a:t>return</a:t>
            </a:r>
            <a:r>
              <a:rPr lang="tr-TR" dirty="0" smtClean="0"/>
              <a:t> 0;</a:t>
            </a:r>
          </a:p>
          <a:p>
            <a:r>
              <a:rPr lang="tr-TR" dirty="0" smtClean="0"/>
              <a:t>}</a:t>
            </a:r>
            <a:endParaRPr lang="tr-TR" dirty="0"/>
          </a:p>
        </p:txBody>
      </p:sp>
      <p:cxnSp>
        <p:nvCxnSpPr>
          <p:cNvPr id="6" name="5 Düz Ok Bağlayıcısı"/>
          <p:cNvCxnSpPr/>
          <p:nvPr/>
        </p:nvCxnSpPr>
        <p:spPr>
          <a:xfrm rot="10800000" flipV="1">
            <a:off x="2857488" y="3714752"/>
            <a:ext cx="1285884" cy="285752"/>
          </a:xfrm>
          <a:prstGeom prst="straightConnector1">
            <a:avLst/>
          </a:prstGeom>
          <a:ln>
            <a:solidFill>
              <a:srgbClr val="003399"/>
            </a:solidFill>
            <a:tailEnd type="arrow"/>
          </a:ln>
        </p:spPr>
        <p:style>
          <a:lnRef idx="1">
            <a:schemeClr val="accent1"/>
          </a:lnRef>
          <a:fillRef idx="0">
            <a:schemeClr val="accent1"/>
          </a:fillRef>
          <a:effectRef idx="0">
            <a:schemeClr val="accent1"/>
          </a:effectRef>
          <a:fontRef idx="minor">
            <a:schemeClr val="tx1"/>
          </a:fontRef>
        </p:style>
      </p:cxnSp>
      <p:sp>
        <p:nvSpPr>
          <p:cNvPr id="7" name="6 Metin kutusu"/>
          <p:cNvSpPr txBox="1"/>
          <p:nvPr/>
        </p:nvSpPr>
        <p:spPr>
          <a:xfrm>
            <a:off x="642910" y="3714752"/>
            <a:ext cx="2643206" cy="923330"/>
          </a:xfrm>
          <a:prstGeom prst="rect">
            <a:avLst/>
          </a:prstGeom>
          <a:noFill/>
        </p:spPr>
        <p:txBody>
          <a:bodyPr wrap="square" rtlCol="0">
            <a:spAutoFit/>
          </a:bodyPr>
          <a:lstStyle/>
          <a:p>
            <a:pPr algn="ctr"/>
            <a:r>
              <a:rPr lang="tr-TR" dirty="0" smtClean="0"/>
              <a:t>Bu kod ekrana çöp(genelde 0) yazdırır. Neden?</a:t>
            </a:r>
            <a:endParaRPr lang="tr-TR" dirty="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4" name="3 Başlık"/>
          <p:cNvSpPr>
            <a:spLocks noGrp="1"/>
          </p:cNvSpPr>
          <p:nvPr>
            <p:ph type="title"/>
          </p:nvPr>
        </p:nvSpPr>
        <p:spPr/>
        <p:txBody>
          <a:bodyPr/>
          <a:lstStyle/>
          <a:p>
            <a:r>
              <a:rPr lang="tr-TR" dirty="0" smtClean="0"/>
              <a:t>EK SLAYTLAR</a:t>
            </a:r>
            <a:endParaRPr lang="tr-TR" dirty="0"/>
          </a:p>
        </p:txBody>
      </p:sp>
      <p:sp>
        <p:nvSpPr>
          <p:cNvPr id="3" name="2 İçerik Yer Tutucusu"/>
          <p:cNvSpPr>
            <a:spLocks noGrp="1"/>
          </p:cNvSpPr>
          <p:nvPr>
            <p:ph sz="quarter" idx="1"/>
          </p:nvPr>
        </p:nvSpPr>
        <p:spPr/>
        <p:txBody>
          <a:bodyPr>
            <a:normAutofit/>
          </a:bodyPr>
          <a:lstStyle/>
          <a:p>
            <a:pPr algn="ctr">
              <a:buNone/>
            </a:pPr>
            <a:r>
              <a:rPr lang="tr-TR" sz="8000" dirty="0" smtClean="0"/>
              <a:t>Sabit kalıplar oluşturmak: </a:t>
            </a:r>
            <a:r>
              <a:rPr lang="tr-TR" sz="8000" i="1" dirty="0" smtClean="0"/>
              <a:t>#define </a:t>
            </a:r>
            <a:r>
              <a:rPr lang="tr-TR" sz="8000" dirty="0" smtClean="0"/>
              <a:t>kullanımı</a:t>
            </a:r>
            <a:endParaRPr lang="tr-TR" sz="8000" dirty="0"/>
          </a:p>
        </p:txBody>
      </p:sp>
    </p:spTree>
    <p:extLst>
      <p:ext uri="{BB962C8B-B14F-4D97-AF65-F5344CB8AC3E}">
        <p14:creationId xmlns:p14="http://schemas.microsoft.com/office/powerpoint/2010/main" xmlns="" val="204416334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2370"/>
            <a:ext cx="8229600" cy="842962"/>
          </a:xfrm>
        </p:spPr>
        <p:txBody>
          <a:bodyPr>
            <a:normAutofit/>
          </a:bodyPr>
          <a:lstStyle/>
          <a:p>
            <a:r>
              <a:rPr lang="tr-TR" dirty="0" smtClean="0"/>
              <a:t>Sabit kalıplar oluşturmak: </a:t>
            </a:r>
            <a:r>
              <a:rPr lang="tr-TR" i="1" dirty="0" smtClean="0"/>
              <a:t>#define </a:t>
            </a:r>
            <a:r>
              <a:rPr lang="tr-TR" dirty="0" smtClean="0"/>
              <a:t>kullanımı</a:t>
            </a:r>
            <a:endParaRPr lang="en-US" dirty="0"/>
          </a:p>
        </p:txBody>
      </p:sp>
      <p:sp>
        <p:nvSpPr>
          <p:cNvPr id="4" name="TextBox 3"/>
          <p:cNvSpPr txBox="1"/>
          <p:nvPr/>
        </p:nvSpPr>
        <p:spPr>
          <a:xfrm>
            <a:off x="826264" y="1003883"/>
            <a:ext cx="8830733" cy="3262432"/>
          </a:xfrm>
          <a:prstGeom prst="rect">
            <a:avLst/>
          </a:prstGeom>
          <a:noFill/>
        </p:spPr>
        <p:txBody>
          <a:bodyPr wrap="square" rtlCol="0">
            <a:spAutoFit/>
          </a:bodyPr>
          <a:lstStyle/>
          <a:p>
            <a:endParaRPr lang="en-US" sz="3200" dirty="0"/>
          </a:p>
          <a:p>
            <a:r>
              <a:rPr lang="en-US" sz="2400" dirty="0" smtClean="0"/>
              <a:t>• </a:t>
            </a:r>
            <a:r>
              <a:rPr lang="en-US" sz="2000" dirty="0" smtClean="0"/>
              <a:t>The directive “#define” instructs the preprocessor to </a:t>
            </a:r>
            <a:r>
              <a:rPr lang="en-US" sz="2000" b="1" dirty="0" smtClean="0"/>
              <a:t>replace  </a:t>
            </a:r>
          </a:p>
          <a:p>
            <a:r>
              <a:rPr lang="en-US" sz="2000" dirty="0"/>
              <a:t> </a:t>
            </a:r>
            <a:r>
              <a:rPr lang="en-US" sz="2000" dirty="0" smtClean="0"/>
              <a:t>   every occurrence of the constant </a:t>
            </a:r>
            <a:r>
              <a:rPr lang="tr-TR" sz="2000" dirty="0" err="1" smtClean="0"/>
              <a:t>macro</a:t>
            </a:r>
            <a:r>
              <a:rPr lang="tr-TR" sz="2000" dirty="0" smtClean="0"/>
              <a:t> </a:t>
            </a:r>
            <a:r>
              <a:rPr lang="en-US" sz="2000" dirty="0" smtClean="0"/>
              <a:t>KMS_PER_MILE by 1.609. </a:t>
            </a:r>
            <a:endParaRPr lang="en-US" sz="2000" dirty="0"/>
          </a:p>
          <a:p>
            <a:r>
              <a:rPr lang="en-US" sz="2000" dirty="0" smtClean="0"/>
              <a:t>•  Constant </a:t>
            </a:r>
            <a:r>
              <a:rPr lang="en-US" sz="2000" dirty="0"/>
              <a:t>macro is a name that is replaced by a constant value </a:t>
            </a:r>
            <a:r>
              <a:rPr lang="en-US" sz="2000" dirty="0" smtClean="0"/>
              <a:t> </a:t>
            </a:r>
          </a:p>
          <a:p>
            <a:r>
              <a:rPr lang="en-US" sz="2000" dirty="0"/>
              <a:t> </a:t>
            </a:r>
            <a:r>
              <a:rPr lang="en-US" sz="2000" dirty="0" smtClean="0"/>
              <a:t>    </a:t>
            </a:r>
            <a:r>
              <a:rPr lang="en-US" sz="2000" b="1" dirty="0" smtClean="0"/>
              <a:t>before</a:t>
            </a:r>
            <a:r>
              <a:rPr lang="en-US" sz="2000" dirty="0" smtClean="0"/>
              <a:t> </a:t>
            </a:r>
            <a:r>
              <a:rPr lang="en-US" sz="2000" dirty="0"/>
              <a:t>the program is sent to the compiler.</a:t>
            </a:r>
          </a:p>
          <a:p>
            <a:endParaRPr lang="en-US" sz="3000" dirty="0"/>
          </a:p>
          <a:p>
            <a:endParaRPr lang="en-US" sz="3000" dirty="0"/>
          </a:p>
          <a:p>
            <a:endParaRPr lang="en-US" sz="3000" i="1" dirty="0"/>
          </a:p>
        </p:txBody>
      </p:sp>
      <p:pic>
        <p:nvPicPr>
          <p:cNvPr id="6" name="Picture 5"/>
          <p:cNvPicPr>
            <a:picLocks noChangeAspect="1"/>
          </p:cNvPicPr>
          <p:nvPr/>
        </p:nvPicPr>
        <p:blipFill>
          <a:blip r:embed="rId3"/>
          <a:stretch>
            <a:fillRect/>
          </a:stretch>
        </p:blipFill>
        <p:spPr>
          <a:xfrm>
            <a:off x="635000" y="1185332"/>
            <a:ext cx="4148667" cy="273026"/>
          </a:xfrm>
          <a:prstGeom prst="rect">
            <a:avLst/>
          </a:prstGeom>
        </p:spPr>
      </p:pic>
      <p:pic>
        <p:nvPicPr>
          <p:cNvPr id="7" name="Picture 6"/>
          <p:cNvPicPr>
            <a:picLocks noChangeAspect="1"/>
          </p:cNvPicPr>
          <p:nvPr/>
        </p:nvPicPr>
        <p:blipFill>
          <a:blip r:embed="rId4"/>
          <a:stretch>
            <a:fillRect/>
          </a:stretch>
        </p:blipFill>
        <p:spPr>
          <a:xfrm>
            <a:off x="1455756" y="3503549"/>
            <a:ext cx="6046731" cy="1922140"/>
          </a:xfrm>
          <a:prstGeom prst="rect">
            <a:avLst/>
          </a:prstGeom>
        </p:spPr>
      </p:pic>
    </p:spTree>
    <p:extLst>
      <p:ext uri="{BB962C8B-B14F-4D97-AF65-F5344CB8AC3E}">
        <p14:creationId xmlns:p14="http://schemas.microsoft.com/office/powerpoint/2010/main" xmlns="" val="275469812"/>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42370"/>
            <a:ext cx="8229600" cy="842962"/>
          </a:xfrm>
        </p:spPr>
        <p:txBody>
          <a:bodyPr>
            <a:normAutofit/>
          </a:bodyPr>
          <a:lstStyle/>
          <a:p>
            <a:r>
              <a:rPr lang="tr-TR" dirty="0" smtClean="0"/>
              <a:t>Sabit kalıplar oluşturmak: </a:t>
            </a:r>
            <a:r>
              <a:rPr lang="tr-TR" i="1" dirty="0" smtClean="0"/>
              <a:t>#define </a:t>
            </a:r>
            <a:r>
              <a:rPr lang="tr-TR" dirty="0" smtClean="0"/>
              <a:t>kullanımı</a:t>
            </a:r>
            <a:endParaRPr lang="en-US" dirty="0"/>
          </a:p>
        </p:txBody>
      </p:sp>
      <p:sp>
        <p:nvSpPr>
          <p:cNvPr id="4" name="TextBox 3"/>
          <p:cNvSpPr txBox="1"/>
          <p:nvPr/>
        </p:nvSpPr>
        <p:spPr>
          <a:xfrm>
            <a:off x="457200" y="629310"/>
            <a:ext cx="8229600" cy="5570756"/>
          </a:xfrm>
          <a:prstGeom prst="rect">
            <a:avLst/>
          </a:prstGeom>
          <a:noFill/>
        </p:spPr>
        <p:txBody>
          <a:bodyPr wrap="square" rtlCol="0">
            <a:spAutoFit/>
          </a:bodyPr>
          <a:lstStyle/>
          <a:p>
            <a:endParaRPr lang="en-US" sz="3200" dirty="0"/>
          </a:p>
          <a:p>
            <a:r>
              <a:rPr lang="en-US" sz="2000" dirty="0" smtClean="0"/>
              <a:t>• </a:t>
            </a:r>
            <a:r>
              <a:rPr lang="en-US" sz="2400" dirty="0" smtClean="0"/>
              <a:t>Constant macros</a:t>
            </a:r>
            <a:r>
              <a:rPr lang="tr-TR" sz="2400" dirty="0" smtClean="0"/>
              <a:t> </a:t>
            </a:r>
            <a:r>
              <a:rPr lang="en-US" sz="2400" dirty="0" smtClean="0"/>
              <a:t>improve </a:t>
            </a:r>
            <a:r>
              <a:rPr lang="en-US" sz="2400" dirty="0"/>
              <a:t>readability and make it easier </a:t>
            </a:r>
            <a:r>
              <a:rPr lang="en-US" sz="2400" dirty="0" smtClean="0"/>
              <a:t>to change</a:t>
            </a:r>
            <a:r>
              <a:rPr lang="tr-TR" sz="2400" dirty="0" smtClean="0"/>
              <a:t> </a:t>
            </a:r>
            <a:r>
              <a:rPr lang="tr-TR" sz="2400" dirty="0" err="1" smtClean="0"/>
              <a:t>the</a:t>
            </a:r>
            <a:r>
              <a:rPr lang="tr-TR" sz="2400" dirty="0" smtClean="0"/>
              <a:t> </a:t>
            </a:r>
            <a:r>
              <a:rPr lang="tr-TR" sz="2400" dirty="0" err="1" smtClean="0"/>
              <a:t>code</a:t>
            </a:r>
            <a:r>
              <a:rPr lang="tr-TR" sz="2400" dirty="0" smtClean="0"/>
              <a:t>.</a:t>
            </a:r>
            <a:endParaRPr lang="en-US" sz="2400" dirty="0" smtClean="0"/>
          </a:p>
          <a:p>
            <a:r>
              <a:rPr lang="en-US" sz="2000" dirty="0" smtClean="0"/>
              <a:t>• </a:t>
            </a:r>
            <a:r>
              <a:rPr lang="en-US" sz="2400" dirty="0" smtClean="0"/>
              <a:t>By convention constant macros are written in capital letters</a:t>
            </a:r>
            <a:endParaRPr lang="tr-TR" sz="2400" dirty="0" smtClean="0"/>
          </a:p>
          <a:p>
            <a:endParaRPr lang="tr-TR" sz="2400" dirty="0" smtClean="0"/>
          </a:p>
          <a:p>
            <a:pPr>
              <a:buFont typeface="Arial" pitchFamily="34" charset="0"/>
              <a:buChar char="•"/>
            </a:pPr>
            <a:r>
              <a:rPr lang="tr-TR" sz="2400" dirty="0" smtClean="0"/>
              <a:t> </a:t>
            </a:r>
            <a:r>
              <a:rPr lang="tr-TR" sz="2400" dirty="0" err="1" smtClean="0"/>
              <a:t>Thanks</a:t>
            </a:r>
            <a:r>
              <a:rPr lang="tr-TR" sz="2400" dirty="0" smtClean="0"/>
              <a:t> </a:t>
            </a:r>
            <a:r>
              <a:rPr lang="tr-TR" sz="2400" dirty="0" err="1" smtClean="0"/>
              <a:t>to</a:t>
            </a:r>
            <a:r>
              <a:rPr lang="tr-TR" sz="2400" dirty="0" smtClean="0"/>
              <a:t> define, </a:t>
            </a:r>
            <a:r>
              <a:rPr lang="tr-TR" sz="2400" dirty="0" err="1" smtClean="0"/>
              <a:t>you</a:t>
            </a:r>
            <a:r>
              <a:rPr lang="tr-TR" sz="2400" dirty="0" smtClean="0"/>
              <a:t> can </a:t>
            </a:r>
            <a:r>
              <a:rPr lang="tr-TR" sz="2400" dirty="0" err="1" smtClean="0"/>
              <a:t>assign</a:t>
            </a:r>
            <a:r>
              <a:rPr lang="tr-TR" sz="2400" dirty="0" smtClean="0"/>
              <a:t> </a:t>
            </a:r>
            <a:r>
              <a:rPr lang="tr-TR" sz="2400" dirty="0" err="1" smtClean="0"/>
              <a:t>new</a:t>
            </a:r>
            <a:r>
              <a:rPr lang="tr-TR" sz="2400" dirty="0" smtClean="0"/>
              <a:t> </a:t>
            </a:r>
            <a:r>
              <a:rPr lang="tr-TR" sz="2400" dirty="0" err="1" smtClean="0"/>
              <a:t>names</a:t>
            </a:r>
            <a:r>
              <a:rPr lang="tr-TR" sz="2400" dirty="0" smtClean="0"/>
              <a:t> </a:t>
            </a:r>
            <a:r>
              <a:rPr lang="tr-TR" sz="2400" dirty="0" err="1" smtClean="0"/>
              <a:t>to</a:t>
            </a:r>
            <a:r>
              <a:rPr lang="tr-TR" sz="2400" dirty="0" smtClean="0"/>
              <a:t> </a:t>
            </a:r>
            <a:r>
              <a:rPr lang="tr-TR" sz="2400" dirty="0" err="1" smtClean="0"/>
              <a:t>frequently</a:t>
            </a:r>
            <a:r>
              <a:rPr lang="tr-TR" sz="2400" dirty="0" smtClean="0"/>
              <a:t> </a:t>
            </a:r>
            <a:r>
              <a:rPr lang="tr-TR" sz="2400" dirty="0" err="1" smtClean="0"/>
              <a:t>used</a:t>
            </a:r>
            <a:r>
              <a:rPr lang="tr-TR" sz="2400" dirty="0" smtClean="0"/>
              <a:t> </a:t>
            </a:r>
            <a:r>
              <a:rPr lang="tr-TR" sz="2400" dirty="0" err="1" smtClean="0"/>
              <a:t>functions</a:t>
            </a:r>
            <a:r>
              <a:rPr lang="tr-TR" sz="2400" dirty="0" smtClean="0"/>
              <a:t> </a:t>
            </a:r>
            <a:r>
              <a:rPr lang="tr-TR" sz="2400" dirty="0" err="1" smtClean="0"/>
              <a:t>like</a:t>
            </a:r>
            <a:r>
              <a:rPr lang="tr-TR" sz="2400" dirty="0" smtClean="0"/>
              <a:t> </a:t>
            </a:r>
            <a:r>
              <a:rPr lang="tr-TR" sz="2400" dirty="0" err="1" smtClean="0"/>
              <a:t>printf</a:t>
            </a:r>
            <a:r>
              <a:rPr lang="tr-TR" sz="2400" dirty="0" smtClean="0"/>
              <a:t>.</a:t>
            </a:r>
          </a:p>
          <a:p>
            <a:pPr lvl="2">
              <a:buFont typeface="Arial" pitchFamily="34" charset="0"/>
              <a:buChar char="•"/>
            </a:pPr>
            <a:r>
              <a:rPr lang="tr-TR" sz="2400" i="1" dirty="0" smtClean="0">
                <a:solidFill>
                  <a:srgbClr val="FF0000"/>
                </a:solidFill>
              </a:rPr>
              <a:t>#define </a:t>
            </a:r>
            <a:r>
              <a:rPr lang="tr-TR" sz="2400" i="1" dirty="0" err="1" smtClean="0">
                <a:solidFill>
                  <a:srgbClr val="FF0000"/>
                </a:solidFill>
              </a:rPr>
              <a:t>yazdir</a:t>
            </a:r>
            <a:r>
              <a:rPr lang="tr-TR" sz="2400" i="1" dirty="0" smtClean="0">
                <a:solidFill>
                  <a:srgbClr val="FF0000"/>
                </a:solidFill>
              </a:rPr>
              <a:t> </a:t>
            </a:r>
            <a:r>
              <a:rPr lang="tr-TR" sz="2400" i="1" dirty="0" err="1" smtClean="0">
                <a:solidFill>
                  <a:srgbClr val="FF0000"/>
                </a:solidFill>
              </a:rPr>
              <a:t>printf</a:t>
            </a:r>
            <a:r>
              <a:rPr lang="tr-TR" sz="2400" dirty="0" smtClean="0"/>
              <a:t/>
            </a:r>
            <a:br>
              <a:rPr lang="tr-TR" sz="2400" dirty="0" smtClean="0"/>
            </a:br>
            <a:r>
              <a:rPr lang="tr-TR" sz="2400" dirty="0" err="1" smtClean="0"/>
              <a:t>replaces</a:t>
            </a:r>
            <a:r>
              <a:rPr lang="tr-TR" sz="2400" dirty="0" smtClean="0"/>
              <a:t> </a:t>
            </a:r>
            <a:r>
              <a:rPr lang="tr-TR" sz="2400" dirty="0" err="1" smtClean="0"/>
              <a:t>all</a:t>
            </a:r>
            <a:r>
              <a:rPr lang="tr-TR" sz="2400" dirty="0" smtClean="0"/>
              <a:t> </a:t>
            </a:r>
            <a:r>
              <a:rPr lang="tr-TR" sz="2400" dirty="0" err="1" smtClean="0"/>
              <a:t>occurences</a:t>
            </a:r>
            <a:r>
              <a:rPr lang="tr-TR" sz="2400" dirty="0" smtClean="0"/>
              <a:t> of ‘</a:t>
            </a:r>
            <a:r>
              <a:rPr lang="tr-TR" sz="2400" dirty="0" err="1" smtClean="0"/>
              <a:t>yazdir</a:t>
            </a:r>
            <a:r>
              <a:rPr lang="tr-TR" sz="2400" dirty="0" smtClean="0"/>
              <a:t>’ in </a:t>
            </a:r>
            <a:r>
              <a:rPr lang="tr-TR" sz="2400" dirty="0" err="1" smtClean="0"/>
              <a:t>your</a:t>
            </a:r>
            <a:r>
              <a:rPr lang="tr-TR" sz="2400" dirty="0" smtClean="0"/>
              <a:t> </a:t>
            </a:r>
            <a:r>
              <a:rPr lang="tr-TR" sz="2400" dirty="0" err="1" smtClean="0"/>
              <a:t>code</a:t>
            </a:r>
            <a:r>
              <a:rPr lang="tr-TR" sz="2400" dirty="0" smtClean="0"/>
              <a:t> </a:t>
            </a:r>
            <a:r>
              <a:rPr lang="tr-TR" sz="2400" dirty="0" err="1" smtClean="0"/>
              <a:t>with</a:t>
            </a:r>
            <a:r>
              <a:rPr lang="tr-TR" sz="2400" dirty="0" smtClean="0"/>
              <a:t> </a:t>
            </a:r>
            <a:r>
              <a:rPr lang="tr-TR" sz="2400" dirty="0" err="1" smtClean="0"/>
              <a:t>printf</a:t>
            </a:r>
            <a:r>
              <a:rPr lang="tr-TR" sz="2400" dirty="0" smtClean="0"/>
              <a:t>. </a:t>
            </a:r>
            <a:r>
              <a:rPr lang="tr-TR" sz="2400" dirty="0" err="1" smtClean="0"/>
              <a:t>Thus</a:t>
            </a:r>
            <a:r>
              <a:rPr lang="tr-TR" sz="2400" dirty="0" smtClean="0"/>
              <a:t>, </a:t>
            </a:r>
            <a:r>
              <a:rPr lang="tr-TR" sz="2400" dirty="0" err="1" smtClean="0"/>
              <a:t>you</a:t>
            </a:r>
            <a:r>
              <a:rPr lang="tr-TR" sz="2400" dirty="0" smtClean="0"/>
              <a:t> can </a:t>
            </a:r>
            <a:r>
              <a:rPr lang="tr-TR" sz="2400" dirty="0" err="1" smtClean="0"/>
              <a:t>create</a:t>
            </a:r>
            <a:r>
              <a:rPr lang="tr-TR" sz="2400" dirty="0" smtClean="0"/>
              <a:t> </a:t>
            </a:r>
            <a:r>
              <a:rPr lang="tr-TR" sz="2400" dirty="0" err="1" smtClean="0"/>
              <a:t>your</a:t>
            </a:r>
            <a:r>
              <a:rPr lang="tr-TR" sz="2400" dirty="0" smtClean="0"/>
              <a:t> </a:t>
            </a:r>
            <a:r>
              <a:rPr lang="tr-TR" sz="2400" dirty="0" err="1" smtClean="0"/>
              <a:t>personalized</a:t>
            </a:r>
            <a:r>
              <a:rPr lang="tr-TR" sz="2400" dirty="0" smtClean="0"/>
              <a:t> </a:t>
            </a:r>
            <a:r>
              <a:rPr lang="tr-TR" sz="2400" dirty="0" err="1" smtClean="0"/>
              <a:t>pseudo</a:t>
            </a:r>
            <a:r>
              <a:rPr lang="tr-TR" sz="2400" dirty="0" smtClean="0"/>
              <a:t> </a:t>
            </a:r>
            <a:r>
              <a:rPr lang="tr-TR" sz="2400" dirty="0" err="1" smtClean="0"/>
              <a:t>Turkish</a:t>
            </a:r>
            <a:r>
              <a:rPr lang="tr-TR" sz="2400" dirty="0" smtClean="0"/>
              <a:t> </a:t>
            </a:r>
            <a:r>
              <a:rPr lang="tr-TR" sz="2400" dirty="0" err="1" smtClean="0"/>
              <a:t>commands</a:t>
            </a:r>
            <a:r>
              <a:rPr lang="tr-TR" sz="2400" dirty="0" smtClean="0"/>
              <a:t>.</a:t>
            </a:r>
            <a:endParaRPr lang="en-US" sz="2400" dirty="0"/>
          </a:p>
          <a:p>
            <a:endParaRPr lang="en-US" sz="3000" dirty="0"/>
          </a:p>
          <a:p>
            <a:endParaRPr lang="en-US" sz="3000" i="1" dirty="0"/>
          </a:p>
        </p:txBody>
      </p:sp>
      <p:sp>
        <p:nvSpPr>
          <p:cNvPr id="5" name="4 Yuvarlatılmış Dikdörtgen"/>
          <p:cNvSpPr/>
          <p:nvPr/>
        </p:nvSpPr>
        <p:spPr>
          <a:xfrm>
            <a:off x="4696691" y="4682836"/>
            <a:ext cx="3990109" cy="217516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i="1" dirty="0" smtClean="0"/>
              <a:t>define</a:t>
            </a:r>
            <a:r>
              <a:rPr lang="tr-TR" dirty="0" smtClean="0"/>
              <a:t> </a:t>
            </a:r>
            <a:r>
              <a:rPr lang="tr-TR" dirty="0" err="1" smtClean="0"/>
              <a:t>cannot</a:t>
            </a:r>
            <a:r>
              <a:rPr lang="tr-TR" dirty="0" smtClean="0"/>
              <a:t> </a:t>
            </a:r>
            <a:r>
              <a:rPr lang="tr-TR" dirty="0" err="1" smtClean="0"/>
              <a:t>affect</a:t>
            </a:r>
            <a:r>
              <a:rPr lang="tr-TR" dirty="0" smtClean="0"/>
              <a:t> inside of a </a:t>
            </a:r>
            <a:r>
              <a:rPr lang="tr-TR" dirty="0" err="1" smtClean="0"/>
              <a:t>string</a:t>
            </a:r>
            <a:r>
              <a:rPr lang="tr-TR" dirty="0" smtClean="0"/>
              <a:t>:</a:t>
            </a:r>
            <a:br>
              <a:rPr lang="tr-TR" dirty="0" smtClean="0"/>
            </a:br>
            <a:r>
              <a:rPr lang="tr-TR" dirty="0" smtClean="0"/>
              <a:t>#define </a:t>
            </a:r>
            <a:r>
              <a:rPr lang="tr-TR" dirty="0" err="1" smtClean="0"/>
              <a:t>yazdir</a:t>
            </a:r>
            <a:r>
              <a:rPr lang="tr-TR" dirty="0" smtClean="0"/>
              <a:t> </a:t>
            </a:r>
            <a:r>
              <a:rPr lang="tr-TR" dirty="0" err="1" smtClean="0"/>
              <a:t>printf</a:t>
            </a:r>
            <a:r>
              <a:rPr lang="tr-TR" dirty="0" smtClean="0"/>
              <a:t/>
            </a:r>
            <a:br>
              <a:rPr lang="tr-TR" dirty="0" smtClean="0"/>
            </a:br>
            <a:r>
              <a:rPr lang="tr-TR" dirty="0" smtClean="0"/>
              <a:t>…</a:t>
            </a:r>
            <a:br>
              <a:rPr lang="tr-TR" dirty="0" smtClean="0"/>
            </a:br>
            <a:r>
              <a:rPr lang="tr-TR" dirty="0" err="1" smtClean="0"/>
              <a:t>printf</a:t>
            </a:r>
            <a:r>
              <a:rPr lang="tr-TR" dirty="0" smtClean="0"/>
              <a:t>(“</a:t>
            </a:r>
            <a:r>
              <a:rPr lang="tr-TR" dirty="0" err="1" smtClean="0"/>
              <a:t>yazdir</a:t>
            </a:r>
            <a:r>
              <a:rPr lang="tr-TR" dirty="0" smtClean="0"/>
              <a:t>”);</a:t>
            </a:r>
          </a:p>
          <a:p>
            <a:pPr algn="ctr"/>
            <a:r>
              <a:rPr lang="tr-TR" dirty="0" err="1" smtClean="0"/>
              <a:t>printfs</a:t>
            </a:r>
            <a:r>
              <a:rPr lang="tr-TR" dirty="0" smtClean="0"/>
              <a:t> </a:t>
            </a:r>
          </a:p>
          <a:p>
            <a:pPr algn="ctr"/>
            <a:r>
              <a:rPr lang="tr-TR" dirty="0" smtClean="0"/>
              <a:t>“</a:t>
            </a:r>
            <a:r>
              <a:rPr lang="tr-TR" dirty="0" err="1" smtClean="0"/>
              <a:t>yazdir</a:t>
            </a:r>
            <a:r>
              <a:rPr lang="tr-TR" dirty="0" smtClean="0"/>
              <a:t>”, </a:t>
            </a:r>
            <a:br>
              <a:rPr lang="tr-TR" dirty="0" smtClean="0"/>
            </a:br>
            <a:r>
              <a:rPr lang="tr-TR" dirty="0" smtClean="0"/>
              <a:t>it </a:t>
            </a:r>
            <a:r>
              <a:rPr lang="tr-TR" dirty="0" err="1" smtClean="0"/>
              <a:t>does</a:t>
            </a:r>
            <a:r>
              <a:rPr lang="tr-TR" dirty="0" smtClean="0"/>
              <a:t> not </a:t>
            </a:r>
            <a:r>
              <a:rPr lang="tr-TR" dirty="0" err="1" smtClean="0"/>
              <a:t>print</a:t>
            </a:r>
            <a:endParaRPr lang="tr-TR" dirty="0" smtClean="0"/>
          </a:p>
          <a:p>
            <a:pPr algn="ctr"/>
            <a:r>
              <a:rPr lang="tr-TR" dirty="0" smtClean="0"/>
              <a:t>“</a:t>
            </a:r>
            <a:r>
              <a:rPr lang="tr-TR" dirty="0" err="1" smtClean="0"/>
              <a:t>printf</a:t>
            </a:r>
            <a:endParaRPr lang="tr-TR" dirty="0"/>
          </a:p>
        </p:txBody>
      </p:sp>
    </p:spTree>
    <p:extLst>
      <p:ext uri="{BB962C8B-B14F-4D97-AF65-F5344CB8AC3E}">
        <p14:creationId xmlns:p14="http://schemas.microsoft.com/office/powerpoint/2010/main" xmlns="" val="136833079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Örnek</a:t>
            </a:r>
            <a:endParaRPr lang="tr-TR" dirty="0"/>
          </a:p>
        </p:txBody>
      </p:sp>
      <p:sp>
        <p:nvSpPr>
          <p:cNvPr id="3" name="2 İçerik Yer Tutucusu"/>
          <p:cNvSpPr>
            <a:spLocks noGrp="1"/>
          </p:cNvSpPr>
          <p:nvPr>
            <p:ph sz="quarter" idx="1"/>
          </p:nvPr>
        </p:nvSpPr>
        <p:spPr/>
        <p:txBody>
          <a:bodyPr/>
          <a:lstStyle/>
          <a:p>
            <a:r>
              <a:rPr lang="tr-TR" dirty="0" smtClean="0"/>
              <a:t>Aşağıdaki kod ekrana ne yazdırır?</a:t>
            </a:r>
          </a:p>
          <a:p>
            <a:pPr lvl="1">
              <a:buNone/>
            </a:pPr>
            <a:r>
              <a:rPr lang="tr-TR" i="1" dirty="0" smtClean="0"/>
              <a:t>#</a:t>
            </a:r>
            <a:r>
              <a:rPr lang="tr-TR" i="1" dirty="0" err="1" smtClean="0"/>
              <a:t>include</a:t>
            </a:r>
            <a:r>
              <a:rPr lang="tr-TR" i="1" dirty="0" smtClean="0"/>
              <a:t> &lt;</a:t>
            </a:r>
            <a:r>
              <a:rPr lang="tr-TR" i="1" dirty="0" err="1" smtClean="0"/>
              <a:t>stdio</a:t>
            </a:r>
            <a:r>
              <a:rPr lang="tr-TR" i="1" dirty="0" smtClean="0"/>
              <a:t>.h&gt;</a:t>
            </a:r>
          </a:p>
          <a:p>
            <a:pPr lvl="1">
              <a:buNone/>
            </a:pPr>
            <a:r>
              <a:rPr lang="tr-TR" i="1" dirty="0" smtClean="0"/>
              <a:t>#define </a:t>
            </a:r>
            <a:r>
              <a:rPr lang="tr-TR" i="1" dirty="0" err="1" smtClean="0"/>
              <a:t>yazdir</a:t>
            </a:r>
            <a:r>
              <a:rPr lang="tr-TR" i="1" dirty="0" smtClean="0"/>
              <a:t> </a:t>
            </a:r>
            <a:r>
              <a:rPr lang="tr-TR" i="1" dirty="0" err="1" smtClean="0"/>
              <a:t>printf</a:t>
            </a:r>
            <a:endParaRPr lang="tr-TR" i="1" dirty="0" smtClean="0"/>
          </a:p>
          <a:p>
            <a:pPr lvl="1">
              <a:buNone/>
            </a:pPr>
            <a:r>
              <a:rPr lang="tr-TR" i="1" dirty="0" err="1" smtClean="0"/>
              <a:t>int</a:t>
            </a:r>
            <a:r>
              <a:rPr lang="tr-TR" i="1" dirty="0" smtClean="0"/>
              <a:t> </a:t>
            </a:r>
            <a:r>
              <a:rPr lang="tr-TR" i="1" dirty="0" err="1" smtClean="0"/>
              <a:t>main</a:t>
            </a:r>
            <a:r>
              <a:rPr lang="tr-TR" i="1" dirty="0" smtClean="0"/>
              <a:t>()</a:t>
            </a:r>
          </a:p>
          <a:p>
            <a:pPr lvl="1">
              <a:buNone/>
            </a:pPr>
            <a:r>
              <a:rPr lang="tr-TR" i="1" dirty="0" smtClean="0"/>
              <a:t>{</a:t>
            </a:r>
          </a:p>
          <a:p>
            <a:pPr lvl="1">
              <a:buNone/>
            </a:pPr>
            <a:r>
              <a:rPr lang="tr-TR" i="1" dirty="0" smtClean="0"/>
              <a:t>	</a:t>
            </a:r>
            <a:r>
              <a:rPr lang="tr-TR" i="1" dirty="0" err="1" smtClean="0"/>
              <a:t>yazdir</a:t>
            </a:r>
            <a:r>
              <a:rPr lang="tr-TR" i="1" dirty="0" smtClean="0"/>
              <a:t>("</a:t>
            </a:r>
            <a:r>
              <a:rPr lang="tr-TR" i="1" dirty="0" err="1" smtClean="0"/>
              <a:t>Slm</a:t>
            </a:r>
            <a:r>
              <a:rPr lang="tr-TR" i="1" dirty="0" smtClean="0"/>
              <a:t>/</a:t>
            </a:r>
            <a:r>
              <a:rPr lang="tr-TR" i="1" dirty="0" err="1" smtClean="0"/>
              <a:t>nbr</a:t>
            </a:r>
            <a:r>
              <a:rPr lang="tr-TR" i="1" dirty="0" smtClean="0"/>
              <a:t>?");</a:t>
            </a:r>
          </a:p>
          <a:p>
            <a:pPr lvl="1">
              <a:buNone/>
            </a:pPr>
            <a:r>
              <a:rPr lang="tr-TR" i="1" dirty="0" smtClean="0"/>
              <a:t>	</a:t>
            </a:r>
            <a:r>
              <a:rPr lang="tr-TR" i="1" dirty="0" err="1" smtClean="0"/>
              <a:t>return</a:t>
            </a:r>
            <a:r>
              <a:rPr lang="tr-TR" i="1" dirty="0" smtClean="0"/>
              <a:t> 0;</a:t>
            </a:r>
          </a:p>
          <a:p>
            <a:pPr lvl="1">
              <a:buNone/>
            </a:pPr>
            <a:r>
              <a:rPr lang="tr-TR" i="1" dirty="0" smtClean="0"/>
              <a:t>}</a:t>
            </a:r>
          </a:p>
          <a:p>
            <a:endParaRPr lang="tr-TR" i="1" dirty="0"/>
          </a:p>
        </p:txBody>
      </p:sp>
      <p:graphicFrame>
        <p:nvGraphicFramePr>
          <p:cNvPr id="5" name="4 Tablo"/>
          <p:cNvGraphicFramePr>
            <a:graphicFrameLocks noGrp="1"/>
          </p:cNvGraphicFramePr>
          <p:nvPr/>
        </p:nvGraphicFramePr>
        <p:xfrm>
          <a:off x="785786" y="4786322"/>
          <a:ext cx="5286410" cy="1357323"/>
        </p:xfrm>
        <a:graphic>
          <a:graphicData uri="http://schemas.openxmlformats.org/drawingml/2006/table">
            <a:tbl>
              <a:tblPr firstRow="1" bandRow="1">
                <a:tableStyleId>{5940675A-B579-460E-94D1-54222C63F5DA}</a:tableStyleId>
              </a:tblPr>
              <a:tblGrid>
                <a:gridCol w="528641"/>
                <a:gridCol w="528641"/>
                <a:gridCol w="528641"/>
                <a:gridCol w="528641"/>
                <a:gridCol w="528641"/>
                <a:gridCol w="528641"/>
                <a:gridCol w="528641"/>
                <a:gridCol w="528641"/>
                <a:gridCol w="528641"/>
                <a:gridCol w="528641"/>
              </a:tblGrid>
              <a:tr h="452441">
                <a:tc>
                  <a:txBody>
                    <a:bodyPr/>
                    <a:lstStyle/>
                    <a:p>
                      <a:pPr algn="ctr"/>
                      <a:r>
                        <a:rPr lang="tr-TR" sz="2000" dirty="0" smtClean="0"/>
                        <a:t>S</a:t>
                      </a:r>
                      <a:endParaRPr lang="tr-TR" sz="2000" dirty="0"/>
                    </a:p>
                  </a:txBody>
                  <a:tcPr/>
                </a:tc>
                <a:tc>
                  <a:txBody>
                    <a:bodyPr/>
                    <a:lstStyle/>
                    <a:p>
                      <a:pPr algn="ctr"/>
                      <a:r>
                        <a:rPr lang="tr-TR" sz="2000" dirty="0" smtClean="0"/>
                        <a:t>l</a:t>
                      </a:r>
                      <a:endParaRPr lang="tr-TR" sz="2000" dirty="0"/>
                    </a:p>
                  </a:txBody>
                  <a:tcPr/>
                </a:tc>
                <a:tc>
                  <a:txBody>
                    <a:bodyPr/>
                    <a:lstStyle/>
                    <a:p>
                      <a:pPr algn="ctr"/>
                      <a:r>
                        <a:rPr lang="tr-TR" sz="2000" dirty="0" smtClean="0"/>
                        <a:t>m</a:t>
                      </a:r>
                      <a:endParaRPr lang="tr-TR" sz="2000" dirty="0"/>
                    </a:p>
                  </a:txBody>
                  <a:tcPr/>
                </a:tc>
                <a:tc>
                  <a:txBody>
                    <a:bodyPr/>
                    <a:lstStyle/>
                    <a:p>
                      <a:pPr algn="ctr"/>
                      <a:r>
                        <a:rPr lang="tr-TR" sz="2000" dirty="0" smtClean="0"/>
                        <a:t>/</a:t>
                      </a:r>
                      <a:endParaRPr lang="tr-TR" sz="2000" dirty="0"/>
                    </a:p>
                  </a:txBody>
                  <a:tcPr/>
                </a:tc>
                <a:tc>
                  <a:txBody>
                    <a:bodyPr/>
                    <a:lstStyle/>
                    <a:p>
                      <a:pPr algn="ctr"/>
                      <a:r>
                        <a:rPr lang="tr-TR" sz="2000" dirty="0" smtClean="0"/>
                        <a:t>n</a:t>
                      </a:r>
                      <a:endParaRPr lang="tr-TR" sz="2000" dirty="0"/>
                    </a:p>
                  </a:txBody>
                  <a:tcPr/>
                </a:tc>
                <a:tc>
                  <a:txBody>
                    <a:bodyPr/>
                    <a:lstStyle/>
                    <a:p>
                      <a:pPr algn="ctr"/>
                      <a:r>
                        <a:rPr lang="tr-TR" sz="2000" dirty="0" smtClean="0"/>
                        <a:t>b</a:t>
                      </a:r>
                      <a:endParaRPr lang="tr-TR" sz="2000" dirty="0"/>
                    </a:p>
                  </a:txBody>
                  <a:tcPr/>
                </a:tc>
                <a:tc>
                  <a:txBody>
                    <a:bodyPr/>
                    <a:lstStyle/>
                    <a:p>
                      <a:pPr algn="ctr"/>
                      <a:r>
                        <a:rPr lang="tr-TR" sz="2000" dirty="0" smtClean="0"/>
                        <a:t>r</a:t>
                      </a:r>
                      <a:endParaRPr lang="tr-TR" sz="2000" dirty="0"/>
                    </a:p>
                  </a:txBody>
                  <a:tcPr/>
                </a:tc>
                <a:tc>
                  <a:txBody>
                    <a:bodyPr/>
                    <a:lstStyle/>
                    <a:p>
                      <a:pPr algn="ctr"/>
                      <a:r>
                        <a:rPr lang="tr-TR" sz="2000" dirty="0" smtClean="0"/>
                        <a:t>?</a:t>
                      </a:r>
                      <a:endParaRPr lang="tr-TR" sz="2000" dirty="0"/>
                    </a:p>
                  </a:txBody>
                  <a:tcPr/>
                </a:tc>
                <a:tc>
                  <a:txBody>
                    <a:bodyPr/>
                    <a:lstStyle/>
                    <a:p>
                      <a:pPr algn="ctr"/>
                      <a:endParaRPr lang="tr-TR" sz="2000"/>
                    </a:p>
                  </a:txBody>
                  <a:tcPr/>
                </a:tc>
                <a:tc>
                  <a:txBody>
                    <a:bodyPr/>
                    <a:lstStyle/>
                    <a:p>
                      <a:pPr algn="ctr"/>
                      <a:endParaRPr lang="tr-TR" sz="2000"/>
                    </a:p>
                  </a:txBody>
                  <a:tcPr/>
                </a:tc>
              </a:tr>
              <a:tr h="452441">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a:p>
                  </a:txBody>
                  <a:tcPr/>
                </a:tc>
                <a:tc>
                  <a:txBody>
                    <a:bodyPr/>
                    <a:lstStyle/>
                    <a:p>
                      <a:pPr algn="ctr"/>
                      <a:endParaRPr lang="tr-TR" sz="2000"/>
                    </a:p>
                  </a:txBody>
                  <a:tcPr/>
                </a:tc>
                <a:tc>
                  <a:txBody>
                    <a:bodyPr/>
                    <a:lstStyle/>
                    <a:p>
                      <a:pPr algn="ctr"/>
                      <a:endParaRPr lang="tr-TR" sz="2000"/>
                    </a:p>
                  </a:txBody>
                  <a:tcPr/>
                </a:tc>
              </a:tr>
              <a:tr h="452441">
                <a:tc>
                  <a:txBody>
                    <a:bodyPr/>
                    <a:lstStyle/>
                    <a:p>
                      <a:pPr algn="ctr"/>
                      <a:endParaRPr lang="tr-TR" sz="2000"/>
                    </a:p>
                  </a:txBody>
                  <a:tcPr/>
                </a:tc>
                <a:tc>
                  <a:txBody>
                    <a:bodyPr/>
                    <a:lstStyle/>
                    <a:p>
                      <a:pPr algn="ctr"/>
                      <a:endParaRPr lang="tr-TR" sz="2000"/>
                    </a:p>
                  </a:txBody>
                  <a:tcPr/>
                </a:tc>
                <a:tc>
                  <a:txBody>
                    <a:bodyPr/>
                    <a:lstStyle/>
                    <a:p>
                      <a:pPr algn="ctr"/>
                      <a:endParaRPr lang="tr-TR" sz="2000"/>
                    </a:p>
                  </a:txBody>
                  <a:tcPr/>
                </a:tc>
                <a:tc>
                  <a:txBody>
                    <a:bodyPr/>
                    <a:lstStyle/>
                    <a:p>
                      <a:pPr algn="ctr"/>
                      <a:endParaRPr lang="tr-TR" sz="2000"/>
                    </a:p>
                  </a:txBody>
                  <a:tcPr/>
                </a:tc>
                <a:tc>
                  <a:txBody>
                    <a:bodyPr/>
                    <a:lstStyle/>
                    <a:p>
                      <a:pPr algn="ctr"/>
                      <a:endParaRPr lang="tr-TR" sz="2000" dirty="0"/>
                    </a:p>
                  </a:txBody>
                  <a:tcPr/>
                </a:tc>
                <a:tc>
                  <a:txBody>
                    <a:bodyPr/>
                    <a:lstStyle/>
                    <a:p>
                      <a:pPr algn="ctr"/>
                      <a:endParaRPr lang="tr-TR" sz="200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r>
            </a:tbl>
          </a:graphicData>
        </a:graphic>
      </p:graphicFrame>
      <p:sp>
        <p:nvSpPr>
          <p:cNvPr id="6" name="5 Metin kutusu"/>
          <p:cNvSpPr txBox="1"/>
          <p:nvPr/>
        </p:nvSpPr>
        <p:spPr>
          <a:xfrm>
            <a:off x="5143504" y="1928802"/>
            <a:ext cx="2857520" cy="369332"/>
          </a:xfrm>
          <a:prstGeom prst="rect">
            <a:avLst/>
          </a:prstGeom>
          <a:noFill/>
        </p:spPr>
        <p:txBody>
          <a:bodyPr wrap="square" rtlCol="0">
            <a:spAutoFit/>
          </a:bodyPr>
          <a:lstStyle/>
          <a:p>
            <a:r>
              <a:rPr lang="tr-TR" dirty="0" smtClean="0"/>
              <a:t>\n  ile /n farklı ifadelerdir.</a:t>
            </a:r>
            <a:endParaRPr lang="tr-TR" dirty="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heckerboard(across)">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checkerboard(across)">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diamond(in)">
                                      <p:cBhvr>
                                        <p:cTn id="42" dur="20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checkerboard(across)">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4" name="3 Başlık"/>
          <p:cNvSpPr>
            <a:spLocks noGrp="1"/>
          </p:cNvSpPr>
          <p:nvPr>
            <p:ph type="title"/>
          </p:nvPr>
        </p:nvSpPr>
        <p:spPr/>
        <p:txBody>
          <a:bodyPr/>
          <a:lstStyle/>
          <a:p>
            <a:r>
              <a:rPr lang="tr-TR" dirty="0" smtClean="0"/>
              <a:t>EK SLAYTLAR</a:t>
            </a:r>
            <a:endParaRPr lang="tr-TR" dirty="0"/>
          </a:p>
        </p:txBody>
      </p:sp>
      <p:sp>
        <p:nvSpPr>
          <p:cNvPr id="3" name="2 İçerik Yer Tutucusu"/>
          <p:cNvSpPr>
            <a:spLocks noGrp="1"/>
          </p:cNvSpPr>
          <p:nvPr>
            <p:ph sz="quarter" idx="1"/>
          </p:nvPr>
        </p:nvSpPr>
        <p:spPr/>
        <p:txBody>
          <a:bodyPr>
            <a:normAutofit/>
          </a:bodyPr>
          <a:lstStyle/>
          <a:p>
            <a:pPr algn="ctr">
              <a:buNone/>
            </a:pPr>
            <a:r>
              <a:rPr lang="tr-TR" sz="8000" dirty="0" smtClean="0"/>
              <a:t>Değişkenler hakkında ek bilgiler</a:t>
            </a:r>
            <a:endParaRPr lang="tr-TR" sz="8000" dirty="0"/>
          </a:p>
        </p:txBody>
      </p:sp>
    </p:spTree>
    <p:extLst>
      <p:ext uri="{BB962C8B-B14F-4D97-AF65-F5344CB8AC3E}">
        <p14:creationId xmlns:p14="http://schemas.microsoft.com/office/powerpoint/2010/main" xmlns="" val="204416334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tr-TR" dirty="0" smtClean="0"/>
              <a:t>Değişken kavramı</a:t>
            </a:r>
            <a:endParaRPr lang="en-US" dirty="0"/>
          </a:p>
        </p:txBody>
      </p:sp>
      <p:sp>
        <p:nvSpPr>
          <p:cNvPr id="19459" name="Rectangle 3"/>
          <p:cNvSpPr>
            <a:spLocks noGrp="1" noChangeArrowheads="1"/>
          </p:cNvSpPr>
          <p:nvPr>
            <p:ph sz="quarter" idx="1"/>
          </p:nvPr>
        </p:nvSpPr>
        <p:spPr>
          <a:xfrm>
            <a:off x="457200" y="1219200"/>
            <a:ext cx="7986486" cy="5105400"/>
          </a:xfrm>
        </p:spPr>
        <p:txBody>
          <a:bodyPr>
            <a:normAutofit/>
          </a:bodyPr>
          <a:lstStyle/>
          <a:p>
            <a:r>
              <a:rPr lang="en-US" u="sng" dirty="0"/>
              <a:t>What Are Variables in C?</a:t>
            </a:r>
            <a:endParaRPr lang="en-US" b="1" u="sng" dirty="0" smtClean="0"/>
          </a:p>
          <a:p>
            <a:r>
              <a:rPr lang="en-US" b="1" dirty="0" smtClean="0"/>
              <a:t>Variables</a:t>
            </a:r>
            <a:r>
              <a:rPr lang="en-US" dirty="0" smtClean="0"/>
              <a:t> </a:t>
            </a:r>
            <a:r>
              <a:rPr lang="en-US" dirty="0"/>
              <a:t>in C have the same meaning as variables in algebra.  That is, they represent some unknown, or variable, value</a:t>
            </a:r>
            <a:r>
              <a:rPr lang="en-US" dirty="0" smtClean="0"/>
              <a:t>.</a:t>
            </a:r>
            <a:endParaRPr lang="en-US" dirty="0"/>
          </a:p>
          <a:p>
            <a:pPr algn="ctr">
              <a:buFontTx/>
              <a:buNone/>
            </a:pPr>
            <a:r>
              <a:rPr lang="en-US" dirty="0"/>
              <a:t>x = a + b</a:t>
            </a:r>
          </a:p>
          <a:p>
            <a:pPr algn="ctr">
              <a:buFontTx/>
              <a:buNone/>
            </a:pPr>
            <a:r>
              <a:rPr lang="en-US" dirty="0"/>
              <a:t>z + 2 = 3(y - 5)</a:t>
            </a:r>
          </a:p>
          <a:p>
            <a:pPr>
              <a:buFontTx/>
              <a:buNone/>
            </a:pPr>
            <a:endParaRPr lang="en-US" sz="1200" dirty="0"/>
          </a:p>
          <a:p>
            <a:r>
              <a:rPr lang="en-US" dirty="0"/>
              <a:t>Remember that variables in algebra are represented by a single alphabetic character</a:t>
            </a:r>
            <a:r>
              <a:rPr lang="en-US" dirty="0" smtClean="0"/>
              <a:t>.</a:t>
            </a:r>
          </a:p>
          <a:p>
            <a:endParaRPr lang="en-US" dirty="0"/>
          </a:p>
          <a:p>
            <a:pPr>
              <a:buFontTx/>
              <a:buNone/>
            </a:pPr>
            <a:endParaRPr lang="en-US" dirty="0"/>
          </a:p>
        </p:txBody>
      </p:sp>
    </p:spTree>
    <p:extLst>
      <p:ext uri="{BB962C8B-B14F-4D97-AF65-F5344CB8AC3E}">
        <p14:creationId xmlns:p14="http://schemas.microsoft.com/office/powerpoint/2010/main" xmlns="" val="1088507218"/>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Derse devam koşulu</a:t>
            </a:r>
            <a:endParaRPr lang="tr-TR" dirty="0"/>
          </a:p>
        </p:txBody>
      </p:sp>
      <p:sp>
        <p:nvSpPr>
          <p:cNvPr id="3" name="2 İçerik Yer Tutucusu"/>
          <p:cNvSpPr>
            <a:spLocks noGrp="1"/>
          </p:cNvSpPr>
          <p:nvPr>
            <p:ph idx="1"/>
          </p:nvPr>
        </p:nvSpPr>
        <p:spPr/>
        <p:txBody>
          <a:bodyPr/>
          <a:lstStyle/>
          <a:p>
            <a:r>
              <a:rPr lang="tr-TR" dirty="0" smtClean="0"/>
              <a:t>Dersten daha önceden U harici bir not almış öğrenciler devam koşulunu sağlamış sayılır.</a:t>
            </a:r>
            <a:endParaRPr lang="tr-TR" dirty="0"/>
          </a:p>
        </p:txBody>
      </p:sp>
      <p:sp>
        <p:nvSpPr>
          <p:cNvPr id="4" name="3 Dikdörtgen"/>
          <p:cNvSpPr/>
          <p:nvPr/>
        </p:nvSpPr>
        <p:spPr>
          <a:xfrm>
            <a:off x="857224" y="3000372"/>
            <a:ext cx="2868094" cy="1938992"/>
          </a:xfrm>
          <a:prstGeom prst="rect">
            <a:avLst/>
          </a:prstGeom>
          <a:noFill/>
        </p:spPr>
        <p:txBody>
          <a:bodyPr wrap="none" lIns="91440" tIns="45720" rIns="91440" bIns="45720">
            <a:spAutoFit/>
            <a:scene3d>
              <a:camera prst="perspectiveHeroicExtremeRightFacing"/>
              <a:lightRig rig="soft" dir="tl">
                <a:rot lat="0" lon="0" rev="0"/>
              </a:lightRig>
            </a:scene3d>
            <a:sp3d contourW="25400" prstMaterial="matte">
              <a:bevelT w="25400" h="55880" prst="artDeco"/>
              <a:contourClr>
                <a:schemeClr val="accent2">
                  <a:tint val="20000"/>
                </a:schemeClr>
              </a:contourClr>
            </a:sp3d>
          </a:bodyPr>
          <a:lstStyle/>
          <a:p>
            <a:pPr algn="ctr"/>
            <a:r>
              <a:rPr lang="tr-TR" sz="1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%70</a:t>
            </a:r>
            <a:endParaRPr lang="tr-TR" sz="1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4 Dikdörtgen"/>
          <p:cNvSpPr/>
          <p:nvPr/>
        </p:nvSpPr>
        <p:spPr>
          <a:xfrm>
            <a:off x="5132930" y="3000372"/>
            <a:ext cx="2868094" cy="1938992"/>
          </a:xfrm>
          <a:prstGeom prst="rect">
            <a:avLst/>
          </a:prstGeom>
          <a:noFill/>
        </p:spPr>
        <p:txBody>
          <a:bodyPr wrap="none" lIns="91440" tIns="45720" rIns="91440" bIns="45720">
            <a:spAutoFit/>
            <a:scene3d>
              <a:camera prst="perspectiveHeroicExtremeRightFacing"/>
              <a:lightRig rig="soft" dir="tl">
                <a:rot lat="0" lon="0" rev="0"/>
              </a:lightRig>
            </a:scene3d>
            <a:sp3d contourW="25400" prstMaterial="matte">
              <a:bevelT w="25400" h="55880" prst="artDeco"/>
              <a:contourClr>
                <a:schemeClr val="accent2">
                  <a:tint val="20000"/>
                </a:schemeClr>
              </a:contourClr>
            </a:sp3d>
          </a:bodyPr>
          <a:lstStyle/>
          <a:p>
            <a:pPr algn="ctr"/>
            <a:r>
              <a:rPr lang="tr-TR" sz="1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%80</a:t>
            </a:r>
            <a:endParaRPr lang="tr-TR" sz="1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5 Yuvarlatılmış Dikdörtgen"/>
          <p:cNvSpPr/>
          <p:nvPr/>
        </p:nvSpPr>
        <p:spPr>
          <a:xfrm>
            <a:off x="571472" y="4857760"/>
            <a:ext cx="3429024" cy="720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tr-TR" dirty="0" smtClean="0"/>
              <a:t>Kuramsal dersler katılımı</a:t>
            </a:r>
            <a:endParaRPr lang="tr-TR" dirty="0"/>
          </a:p>
        </p:txBody>
      </p:sp>
      <p:sp>
        <p:nvSpPr>
          <p:cNvPr id="7" name="6 Yuvarlatılmış Dikdörtgen"/>
          <p:cNvSpPr/>
          <p:nvPr/>
        </p:nvSpPr>
        <p:spPr>
          <a:xfrm>
            <a:off x="4929190" y="4857760"/>
            <a:ext cx="3429024" cy="720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tr-TR" dirty="0" smtClean="0"/>
              <a:t>Uygulamalı ders katılımı</a:t>
            </a:r>
            <a:endParaRPr lang="tr-TR" dirty="0"/>
          </a:p>
        </p:txBody>
      </p:sp>
    </p:spTree>
  </p:cSld>
  <p:clrMapOvr>
    <a:masterClrMapping/>
  </p:clrMapOvr>
  <p:transition>
    <p:random/>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tr-TR" dirty="0" smtClean="0"/>
              <a:t>İsimlendirme</a:t>
            </a:r>
            <a:endParaRPr lang="en-US" dirty="0"/>
          </a:p>
        </p:txBody>
      </p:sp>
      <p:sp>
        <p:nvSpPr>
          <p:cNvPr id="20483" name="Rectangle 3"/>
          <p:cNvSpPr>
            <a:spLocks noGrp="1" noChangeArrowheads="1"/>
          </p:cNvSpPr>
          <p:nvPr>
            <p:ph sz="quarter" idx="1"/>
          </p:nvPr>
        </p:nvSpPr>
        <p:spPr>
          <a:xfrm>
            <a:off x="228600" y="1219200"/>
            <a:ext cx="8610600" cy="5181600"/>
          </a:xfrm>
        </p:spPr>
        <p:txBody>
          <a:bodyPr/>
          <a:lstStyle/>
          <a:p>
            <a:r>
              <a:rPr lang="en-US" dirty="0"/>
              <a:t>Variables in C may be given representations containing multiple characters.  But there are rules for these representations.</a:t>
            </a:r>
          </a:p>
          <a:p>
            <a:r>
              <a:rPr lang="en-US" dirty="0"/>
              <a:t>Variable names in C</a:t>
            </a:r>
          </a:p>
          <a:p>
            <a:pPr lvl="1"/>
            <a:r>
              <a:rPr lang="en-US" u="sng" dirty="0"/>
              <a:t>May only consist of letters, digits, and  underscores</a:t>
            </a:r>
          </a:p>
          <a:p>
            <a:pPr lvl="1"/>
            <a:r>
              <a:rPr lang="en-US" u="sng" dirty="0" smtClean="0"/>
              <a:t>May </a:t>
            </a:r>
            <a:r>
              <a:rPr lang="en-US" u="sng" dirty="0"/>
              <a:t>not begin with a </a:t>
            </a:r>
            <a:r>
              <a:rPr lang="tr-TR" u="sng" dirty="0" err="1" smtClean="0"/>
              <a:t>digit</a:t>
            </a:r>
            <a:endParaRPr lang="en-US" u="sng" dirty="0"/>
          </a:p>
          <a:p>
            <a:pPr lvl="1"/>
            <a:r>
              <a:rPr lang="en-US" dirty="0"/>
              <a:t>May not be a C </a:t>
            </a:r>
            <a:r>
              <a:rPr lang="en-US" b="1" dirty="0"/>
              <a:t>reserved word (keyword)</a:t>
            </a:r>
            <a:endParaRPr lang="en-US" dirty="0"/>
          </a:p>
        </p:txBody>
      </p:sp>
    </p:spTree>
    <p:extLst>
      <p:ext uri="{BB962C8B-B14F-4D97-AF65-F5344CB8AC3E}">
        <p14:creationId xmlns:p14="http://schemas.microsoft.com/office/powerpoint/2010/main" xmlns="" val="1806434938"/>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0483">
                                            <p:txEl>
                                              <p:pRg st="2" end="2"/>
                                            </p:txEl>
                                          </p:spTgt>
                                        </p:tgtEl>
                                        <p:attrNameLst>
                                          <p:attrName>style.visibility</p:attrName>
                                        </p:attrNameLst>
                                      </p:cBhvr>
                                      <p:to>
                                        <p:strVal val="visible"/>
                                      </p:to>
                                    </p:set>
                                    <p:animEffect transition="in" filter="checkerboard(across)">
                                      <p:cBhvr>
                                        <p:cTn id="7" dur="500"/>
                                        <p:tgtEl>
                                          <p:spTgt spid="2048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0483">
                                            <p:txEl>
                                              <p:pRg st="3" end="3"/>
                                            </p:txEl>
                                          </p:spTgt>
                                        </p:tgtEl>
                                        <p:attrNameLst>
                                          <p:attrName>style.visibility</p:attrName>
                                        </p:attrNameLst>
                                      </p:cBhvr>
                                      <p:to>
                                        <p:strVal val="visible"/>
                                      </p:to>
                                    </p:set>
                                    <p:animEffect transition="in" filter="checkerboard(across)">
                                      <p:cBhvr>
                                        <p:cTn id="12" dur="500"/>
                                        <p:tgtEl>
                                          <p:spTgt spid="2048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0483">
                                            <p:txEl>
                                              <p:pRg st="4" end="4"/>
                                            </p:txEl>
                                          </p:spTgt>
                                        </p:tgtEl>
                                        <p:attrNameLst>
                                          <p:attrName>style.visibility</p:attrName>
                                        </p:attrNameLst>
                                      </p:cBhvr>
                                      <p:to>
                                        <p:strVal val="visible"/>
                                      </p:to>
                                    </p:set>
                                    <p:animEffect transition="in" filter="checkerboard(across)">
                                      <p:cBhvr>
                                        <p:cTn id="17" dur="500"/>
                                        <p:tgtEl>
                                          <p:spTgt spid="204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noFill/>
          <a:ln/>
        </p:spPr>
        <p:txBody>
          <a:bodyPr/>
          <a:lstStyle/>
          <a:p>
            <a:r>
              <a:rPr lang="tr-TR" dirty="0" smtClean="0"/>
              <a:t>İsimlendirme</a:t>
            </a:r>
            <a:endParaRPr lang="en-US" dirty="0"/>
          </a:p>
        </p:txBody>
      </p:sp>
      <p:pic>
        <p:nvPicPr>
          <p:cNvPr id="9" name="Content Placeholder 8"/>
          <p:cNvPicPr>
            <a:picLocks noGrp="1" noChangeAspect="1"/>
          </p:cNvPicPr>
          <p:nvPr>
            <p:ph idx="1"/>
          </p:nvPr>
        </p:nvPicPr>
        <p:blipFill>
          <a:blip r:embed="rId2"/>
          <a:srcRect/>
          <a:stretch>
            <a:fillRect/>
          </a:stretch>
        </p:blipFill>
        <p:spPr>
          <a:xfrm>
            <a:off x="457200" y="2142067"/>
            <a:ext cx="8229600" cy="4525963"/>
          </a:xfrm>
        </p:spPr>
      </p:pic>
      <p:sp>
        <p:nvSpPr>
          <p:cNvPr id="14" name="Rectangle 3"/>
          <p:cNvSpPr txBox="1">
            <a:spLocks noChangeArrowheads="1"/>
          </p:cNvSpPr>
          <p:nvPr/>
        </p:nvSpPr>
        <p:spPr>
          <a:xfrm>
            <a:off x="228600" y="1417638"/>
            <a:ext cx="8610600" cy="490696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List of C keywords:</a:t>
            </a:r>
            <a:endParaRPr lang="en-US" b="1" dirty="0" smtClean="0"/>
          </a:p>
          <a:p>
            <a:endParaRPr lang="en-US" dirty="0" smtClean="0"/>
          </a:p>
          <a:p>
            <a:pPr>
              <a:buFontTx/>
              <a:buNone/>
            </a:pPr>
            <a:endParaRPr lang="en-US" dirty="0"/>
          </a:p>
        </p:txBody>
      </p:sp>
    </p:spTree>
    <p:extLst>
      <p:ext uri="{BB962C8B-B14F-4D97-AF65-F5344CB8AC3E}">
        <p14:creationId xmlns:p14="http://schemas.microsoft.com/office/powerpoint/2010/main" xmlns="" val="3829189933"/>
      </p:ext>
    </p:extLst>
  </p:cSld>
  <p:clrMapOvr>
    <a:masterClrMapping/>
  </p:clrMapOvr>
  <p:transition>
    <p:random/>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noFill/>
          <a:ln/>
        </p:spPr>
        <p:txBody>
          <a:bodyPr/>
          <a:lstStyle/>
          <a:p>
            <a:r>
              <a:rPr lang="tr-TR" dirty="0" smtClean="0"/>
              <a:t>İsimlendirme</a:t>
            </a:r>
            <a:endParaRPr lang="en-US" dirty="0"/>
          </a:p>
        </p:txBody>
      </p:sp>
      <p:sp>
        <p:nvSpPr>
          <p:cNvPr id="23555" name="Rectangle 3"/>
          <p:cNvSpPr>
            <a:spLocks noGrp="1" noChangeArrowheads="1"/>
          </p:cNvSpPr>
          <p:nvPr>
            <p:ph sz="quarter" idx="1"/>
          </p:nvPr>
        </p:nvSpPr>
        <p:spPr>
          <a:xfrm>
            <a:off x="228600" y="1371600"/>
            <a:ext cx="8610600" cy="5029200"/>
          </a:xfrm>
          <a:noFill/>
          <a:ln/>
        </p:spPr>
        <p:txBody>
          <a:bodyPr/>
          <a:lstStyle/>
          <a:p>
            <a:r>
              <a:rPr lang="en-US"/>
              <a:t>C is </a:t>
            </a:r>
            <a:r>
              <a:rPr lang="en-US" b="1"/>
              <a:t>case sensitive</a:t>
            </a:r>
            <a:endParaRPr lang="en-US"/>
          </a:p>
          <a:p>
            <a:pPr lvl="1"/>
            <a:r>
              <a:rPr lang="en-US"/>
              <a:t>It matters whether an </a:t>
            </a:r>
            <a:r>
              <a:rPr lang="en-US" b="1"/>
              <a:t>identifier</a:t>
            </a:r>
            <a:r>
              <a:rPr lang="en-US"/>
              <a:t>, such as a variable name, is uppercase or lowercase.</a:t>
            </a:r>
          </a:p>
          <a:p>
            <a:pPr lvl="1"/>
            <a:r>
              <a:rPr lang="en-US"/>
              <a:t>Example:</a:t>
            </a:r>
          </a:p>
          <a:p>
            <a:pPr lvl="1">
              <a:buFontTx/>
              <a:buNone/>
            </a:pPr>
            <a:r>
              <a:rPr lang="en-US"/>
              <a:t>			area</a:t>
            </a:r>
          </a:p>
          <a:p>
            <a:pPr lvl="1">
              <a:buFontTx/>
              <a:buNone/>
            </a:pPr>
            <a:r>
              <a:rPr lang="en-US"/>
              <a:t>			Area</a:t>
            </a:r>
          </a:p>
          <a:p>
            <a:pPr lvl="1">
              <a:buFontTx/>
              <a:buNone/>
            </a:pPr>
            <a:r>
              <a:rPr lang="en-US"/>
              <a:t>			AREA</a:t>
            </a:r>
          </a:p>
          <a:p>
            <a:pPr lvl="1">
              <a:buFontTx/>
              <a:buNone/>
            </a:pPr>
            <a:r>
              <a:rPr lang="en-US"/>
              <a:t>			ArEa</a:t>
            </a:r>
          </a:p>
          <a:p>
            <a:pPr lvl="1">
              <a:buFontTx/>
              <a:buNone/>
            </a:pPr>
            <a:r>
              <a:rPr lang="en-US"/>
              <a:t>	are all seen as </a:t>
            </a:r>
            <a:r>
              <a:rPr lang="en-US" u="sng"/>
              <a:t>different</a:t>
            </a:r>
            <a:r>
              <a:rPr lang="en-US"/>
              <a:t> variables by the compiler.</a:t>
            </a:r>
          </a:p>
        </p:txBody>
      </p:sp>
    </p:spTree>
    <p:extLst>
      <p:ext uri="{BB962C8B-B14F-4D97-AF65-F5344CB8AC3E}">
        <p14:creationId xmlns:p14="http://schemas.microsoft.com/office/powerpoint/2010/main" xmlns="" val="1009794001"/>
      </p:ext>
    </p:extLst>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noFill/>
          <a:ln/>
        </p:spPr>
        <p:txBody>
          <a:bodyPr/>
          <a:lstStyle/>
          <a:p>
            <a:r>
              <a:rPr lang="tr-TR" dirty="0" smtClean="0"/>
              <a:t>İsimlendirme</a:t>
            </a:r>
            <a:endParaRPr lang="en-US" dirty="0"/>
          </a:p>
        </p:txBody>
      </p:sp>
      <p:sp>
        <p:nvSpPr>
          <p:cNvPr id="21507" name="Rectangle 3"/>
          <p:cNvSpPr>
            <a:spLocks noGrp="1" noChangeArrowheads="1"/>
          </p:cNvSpPr>
          <p:nvPr>
            <p:ph type="body" idx="1"/>
          </p:nvPr>
        </p:nvSpPr>
        <p:spPr>
          <a:xfrm>
            <a:off x="228600" y="1243272"/>
            <a:ext cx="8610600" cy="4953000"/>
          </a:xfrm>
          <a:noFill/>
          <a:ln/>
        </p:spPr>
        <p:txBody>
          <a:bodyPr/>
          <a:lstStyle/>
          <a:p>
            <a:r>
              <a:rPr lang="en-US" dirty="0"/>
              <a:t>C programmers generally agree on the following </a:t>
            </a:r>
            <a:r>
              <a:rPr lang="en-US" b="1" dirty="0"/>
              <a:t>conventions</a:t>
            </a:r>
            <a:r>
              <a:rPr lang="en-US" dirty="0"/>
              <a:t> for naming variables.</a:t>
            </a:r>
          </a:p>
          <a:p>
            <a:pPr lvl="1"/>
            <a:r>
              <a:rPr lang="en-US" dirty="0"/>
              <a:t>Begin variable names with lowercase letters</a:t>
            </a:r>
          </a:p>
          <a:p>
            <a:pPr lvl="1"/>
            <a:r>
              <a:rPr lang="en-US" dirty="0"/>
              <a:t>Use meaningful identifiers</a:t>
            </a:r>
          </a:p>
          <a:p>
            <a:pPr lvl="1"/>
            <a:r>
              <a:rPr lang="en-US" dirty="0"/>
              <a:t>Separate </a:t>
            </a:r>
            <a:r>
              <a:rPr lang="ja-JP" altLang="en-US" dirty="0">
                <a:latin typeface="Arial"/>
              </a:rPr>
              <a:t>“</a:t>
            </a:r>
            <a:r>
              <a:rPr lang="en-US" dirty="0"/>
              <a:t>words</a:t>
            </a:r>
            <a:r>
              <a:rPr lang="ja-JP" altLang="en-US" dirty="0">
                <a:latin typeface="Arial"/>
              </a:rPr>
              <a:t>”</a:t>
            </a:r>
            <a:r>
              <a:rPr lang="en-US" dirty="0"/>
              <a:t> within identifiers with underscores or mixed upper and lower case.  </a:t>
            </a:r>
          </a:p>
          <a:p>
            <a:pPr lvl="1"/>
            <a:r>
              <a:rPr lang="en-US" dirty="0"/>
              <a:t>Examples:  </a:t>
            </a:r>
            <a:r>
              <a:rPr lang="en-US" dirty="0" err="1"/>
              <a:t>surfaceArea</a:t>
            </a:r>
            <a:r>
              <a:rPr lang="en-US" dirty="0"/>
              <a:t>   </a:t>
            </a:r>
            <a:r>
              <a:rPr lang="en-US" dirty="0" err="1"/>
              <a:t>surface_Area</a:t>
            </a:r>
            <a:r>
              <a:rPr lang="en-US" dirty="0"/>
              <a:t>     			        </a:t>
            </a:r>
            <a:r>
              <a:rPr lang="en-US" dirty="0" err="1"/>
              <a:t>surface_area</a:t>
            </a:r>
            <a:endParaRPr lang="en-US" dirty="0"/>
          </a:p>
          <a:p>
            <a:pPr lvl="1"/>
            <a:r>
              <a:rPr lang="en-US" dirty="0"/>
              <a:t>Be consistent!</a:t>
            </a:r>
          </a:p>
        </p:txBody>
      </p:sp>
    </p:spTree>
    <p:extLst>
      <p:ext uri="{BB962C8B-B14F-4D97-AF65-F5344CB8AC3E}">
        <p14:creationId xmlns:p14="http://schemas.microsoft.com/office/powerpoint/2010/main" xmlns="" val="110099325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1507">
                                            <p:txEl>
                                              <p:pRg st="1" end="1"/>
                                            </p:txEl>
                                          </p:spTgt>
                                        </p:tgtEl>
                                        <p:attrNameLst>
                                          <p:attrName>style.visibility</p:attrName>
                                        </p:attrNameLst>
                                      </p:cBhvr>
                                      <p:to>
                                        <p:strVal val="visible"/>
                                      </p:to>
                                    </p:set>
                                    <p:animEffect transition="in" filter="checkerboard(across)">
                                      <p:cBhvr>
                                        <p:cTn id="7" dur="500"/>
                                        <p:tgtEl>
                                          <p:spTgt spid="2150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1507">
                                            <p:txEl>
                                              <p:pRg st="2" end="2"/>
                                            </p:txEl>
                                          </p:spTgt>
                                        </p:tgtEl>
                                        <p:attrNameLst>
                                          <p:attrName>style.visibility</p:attrName>
                                        </p:attrNameLst>
                                      </p:cBhvr>
                                      <p:to>
                                        <p:strVal val="visible"/>
                                      </p:to>
                                    </p:set>
                                    <p:animEffect transition="in" filter="checkerboard(across)">
                                      <p:cBhvr>
                                        <p:cTn id="12" dur="500"/>
                                        <p:tgtEl>
                                          <p:spTgt spid="215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1507">
                                            <p:txEl>
                                              <p:pRg st="3" end="3"/>
                                            </p:txEl>
                                          </p:spTgt>
                                        </p:tgtEl>
                                        <p:attrNameLst>
                                          <p:attrName>style.visibility</p:attrName>
                                        </p:attrNameLst>
                                      </p:cBhvr>
                                      <p:to>
                                        <p:strVal val="visible"/>
                                      </p:to>
                                    </p:set>
                                    <p:animEffect transition="in" filter="checkerboard(across)">
                                      <p:cBhvr>
                                        <p:cTn id="17" dur="500"/>
                                        <p:tgtEl>
                                          <p:spTgt spid="2150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1507">
                                            <p:txEl>
                                              <p:pRg st="4" end="4"/>
                                            </p:txEl>
                                          </p:spTgt>
                                        </p:tgtEl>
                                        <p:attrNameLst>
                                          <p:attrName>style.visibility</p:attrName>
                                        </p:attrNameLst>
                                      </p:cBhvr>
                                      <p:to>
                                        <p:strVal val="visible"/>
                                      </p:to>
                                    </p:set>
                                    <p:animEffect transition="in" filter="checkerboard(across)">
                                      <p:cBhvr>
                                        <p:cTn id="22" dur="500"/>
                                        <p:tgtEl>
                                          <p:spTgt spid="2150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1507">
                                            <p:txEl>
                                              <p:pRg st="5" end="5"/>
                                            </p:txEl>
                                          </p:spTgt>
                                        </p:tgtEl>
                                        <p:attrNameLst>
                                          <p:attrName>style.visibility</p:attrName>
                                        </p:attrNameLst>
                                      </p:cBhvr>
                                      <p:to>
                                        <p:strVal val="visible"/>
                                      </p:to>
                                    </p:set>
                                    <p:animEffect transition="in" filter="checkerboard(across)">
                                      <p:cBhvr>
                                        <p:cTn id="27" dur="500"/>
                                        <p:tgtEl>
                                          <p:spTgt spid="2150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noFill/>
          <a:ln/>
        </p:spPr>
        <p:txBody>
          <a:bodyPr>
            <a:normAutofit/>
          </a:bodyPr>
          <a:lstStyle/>
          <a:p>
            <a:r>
              <a:rPr lang="tr-TR" smtClean="0"/>
              <a:t>Hangileri geçerli değişken isimleridir?</a:t>
            </a:r>
            <a:endParaRPr lang="en-US" dirty="0"/>
          </a:p>
        </p:txBody>
      </p:sp>
      <p:sp>
        <p:nvSpPr>
          <p:cNvPr id="24579" name="Rectangle 3"/>
          <p:cNvSpPr>
            <a:spLocks noGrp="1" noChangeArrowheads="1"/>
          </p:cNvSpPr>
          <p:nvPr>
            <p:ph type="body" idx="1"/>
          </p:nvPr>
        </p:nvSpPr>
        <p:spPr>
          <a:noFill/>
          <a:ln/>
        </p:spPr>
        <p:txBody>
          <a:bodyPr>
            <a:normAutofit/>
          </a:bodyPr>
          <a:lstStyle/>
          <a:p>
            <a:pPr>
              <a:buFont typeface="Monotype Sorts" charset="0"/>
              <a:buChar char=" "/>
            </a:pPr>
            <a:r>
              <a:rPr lang="en-US" sz="2800" dirty="0"/>
              <a:t>AREA		      </a:t>
            </a:r>
            <a:r>
              <a:rPr lang="en-US" sz="2800" dirty="0" smtClean="0"/>
              <a:t>    </a:t>
            </a:r>
            <a:endParaRPr lang="tr-TR" sz="2800" dirty="0" smtClean="0"/>
          </a:p>
          <a:p>
            <a:pPr>
              <a:buFont typeface="Monotype Sorts" charset="0"/>
              <a:buChar char=" "/>
            </a:pPr>
            <a:r>
              <a:rPr lang="en-US" sz="2800" dirty="0" err="1" smtClean="0"/>
              <a:t>area_under_the_curve</a:t>
            </a:r>
            <a:endParaRPr lang="tr-TR" sz="2800" dirty="0" smtClean="0"/>
          </a:p>
          <a:p>
            <a:pPr>
              <a:buFont typeface="Monotype Sorts" charset="0"/>
              <a:buChar char=" "/>
            </a:pPr>
            <a:r>
              <a:rPr lang="en-US" sz="2800" dirty="0" smtClean="0"/>
              <a:t>3Dimn</a:t>
            </a:r>
            <a:r>
              <a:rPr lang="en-US" sz="2800" dirty="0"/>
              <a:t>		</a:t>
            </a:r>
            <a:r>
              <a:rPr lang="en-US" sz="2800" dirty="0" smtClean="0"/>
              <a:t>       </a:t>
            </a:r>
            <a:r>
              <a:rPr lang="tr-TR" sz="2800" dirty="0" smtClean="0"/>
              <a:t>	</a:t>
            </a:r>
          </a:p>
          <a:p>
            <a:pPr>
              <a:buFont typeface="Monotype Sorts" charset="0"/>
              <a:buChar char=" "/>
            </a:pPr>
            <a:r>
              <a:rPr lang="en-US" sz="2800" dirty="0" smtClean="0"/>
              <a:t>num45</a:t>
            </a:r>
            <a:endParaRPr lang="tr-TR" sz="2800" dirty="0" smtClean="0"/>
          </a:p>
          <a:p>
            <a:pPr>
              <a:buFont typeface="Monotype Sorts" charset="0"/>
              <a:buChar char=" "/>
            </a:pPr>
            <a:r>
              <a:rPr lang="en-US" sz="2800" dirty="0" smtClean="0"/>
              <a:t>Last-Chance</a:t>
            </a:r>
            <a:endParaRPr lang="tr-TR" sz="2800" dirty="0" smtClean="0"/>
          </a:p>
          <a:p>
            <a:pPr>
              <a:buFont typeface="Monotype Sorts" charset="0"/>
              <a:buChar char=" "/>
            </a:pPr>
            <a:r>
              <a:rPr lang="en-US" sz="2800" dirty="0"/>
              <a:t>		</a:t>
            </a:r>
          </a:p>
        </p:txBody>
      </p:sp>
      <p:sp>
        <p:nvSpPr>
          <p:cNvPr id="4" name="3 Dikdörtgen"/>
          <p:cNvSpPr/>
          <p:nvPr/>
        </p:nvSpPr>
        <p:spPr>
          <a:xfrm>
            <a:off x="4775200" y="1219200"/>
            <a:ext cx="4572000" cy="2677656"/>
          </a:xfrm>
          <a:prstGeom prst="rect">
            <a:avLst/>
          </a:prstGeom>
        </p:spPr>
        <p:txBody>
          <a:bodyPr>
            <a:spAutoFit/>
          </a:bodyPr>
          <a:lstStyle/>
          <a:p>
            <a:pPr>
              <a:buFont typeface="Monotype Sorts" charset="0"/>
              <a:buChar char=" "/>
            </a:pPr>
            <a:r>
              <a:rPr lang="en-US" sz="2800" dirty="0" smtClean="0"/>
              <a:t>#values</a:t>
            </a:r>
            <a:endParaRPr lang="tr-TR" sz="2800" dirty="0" smtClean="0"/>
          </a:p>
          <a:p>
            <a:pPr>
              <a:buFont typeface="Monotype Sorts" charset="0"/>
              <a:buChar char=" "/>
            </a:pPr>
            <a:r>
              <a:rPr lang="en-US" sz="2800" dirty="0" smtClean="0"/>
              <a:t>x_yt3		          </a:t>
            </a:r>
            <a:endParaRPr lang="tr-TR" sz="2800" dirty="0" smtClean="0"/>
          </a:p>
          <a:p>
            <a:pPr>
              <a:buFont typeface="Monotype Sorts" charset="0"/>
              <a:buChar char=" "/>
            </a:pPr>
            <a:r>
              <a:rPr lang="en-US" sz="2800" dirty="0" smtClean="0"/>
              <a:t>pi</a:t>
            </a:r>
            <a:endParaRPr lang="tr-TR" sz="2800" dirty="0" smtClean="0"/>
          </a:p>
          <a:p>
            <a:pPr>
              <a:buFont typeface="Monotype Sorts" charset="0"/>
              <a:buChar char=" "/>
            </a:pPr>
            <a:r>
              <a:rPr lang="en-US" sz="2800" dirty="0" smtClean="0"/>
              <a:t>num$</a:t>
            </a:r>
            <a:endParaRPr lang="tr-TR" sz="2800" dirty="0" smtClean="0"/>
          </a:p>
          <a:p>
            <a:pPr>
              <a:buFont typeface="Monotype Sorts" charset="0"/>
              <a:buChar char=" "/>
            </a:pPr>
            <a:r>
              <a:rPr lang="en-US" sz="2800" dirty="0" smtClean="0"/>
              <a:t>%done		</a:t>
            </a:r>
            <a:endParaRPr lang="tr-TR" sz="2800" dirty="0" smtClean="0"/>
          </a:p>
          <a:p>
            <a:pPr>
              <a:buFont typeface="Monotype Sorts" charset="0"/>
              <a:buChar char=" "/>
            </a:pPr>
            <a:r>
              <a:rPr lang="en-US" sz="2800" dirty="0" smtClean="0"/>
              <a:t>lucky***</a:t>
            </a:r>
            <a:endParaRPr lang="tr-TR" sz="2800" dirty="0"/>
          </a:p>
        </p:txBody>
      </p:sp>
    </p:spTree>
    <p:extLst>
      <p:ext uri="{BB962C8B-B14F-4D97-AF65-F5344CB8AC3E}">
        <p14:creationId xmlns:p14="http://schemas.microsoft.com/office/powerpoint/2010/main" xmlns="" val="12579646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checkerboard(across)">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checkerboard(across)">
                                      <p:cBhvr>
                                        <p:cTn id="12" dur="500"/>
                                        <p:tgtEl>
                                          <p:spTgt spid="245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4579">
                                            <p:txEl>
                                              <p:pRg st="2" end="2"/>
                                            </p:txEl>
                                          </p:spTgt>
                                        </p:tgtEl>
                                        <p:attrNameLst>
                                          <p:attrName>style.visibility</p:attrName>
                                        </p:attrNameLst>
                                      </p:cBhvr>
                                      <p:to>
                                        <p:strVal val="visible"/>
                                      </p:to>
                                    </p:set>
                                    <p:animEffect transition="in" filter="checkerboard(across)">
                                      <p:cBhvr>
                                        <p:cTn id="17" dur="500"/>
                                        <p:tgtEl>
                                          <p:spTgt spid="245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4579">
                                            <p:txEl>
                                              <p:pRg st="3" end="3"/>
                                            </p:txEl>
                                          </p:spTgt>
                                        </p:tgtEl>
                                        <p:attrNameLst>
                                          <p:attrName>style.visibility</p:attrName>
                                        </p:attrNameLst>
                                      </p:cBhvr>
                                      <p:to>
                                        <p:strVal val="visible"/>
                                      </p:to>
                                    </p:set>
                                    <p:animEffect transition="in" filter="checkerboard(across)">
                                      <p:cBhvr>
                                        <p:cTn id="22" dur="500"/>
                                        <p:tgtEl>
                                          <p:spTgt spid="245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4579">
                                            <p:txEl>
                                              <p:pRg st="4" end="4"/>
                                            </p:txEl>
                                          </p:spTgt>
                                        </p:tgtEl>
                                        <p:attrNameLst>
                                          <p:attrName>style.visibility</p:attrName>
                                        </p:attrNameLst>
                                      </p:cBhvr>
                                      <p:to>
                                        <p:strVal val="visible"/>
                                      </p:to>
                                    </p:set>
                                    <p:animEffect transition="in" filter="checkerboard(across)">
                                      <p:cBhvr>
                                        <p:cTn id="27" dur="500"/>
                                        <p:tgtEl>
                                          <p:spTgt spid="2457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checkerboard(across)">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checkerboard(across)">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checkerboard(across)">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checkerboard(across)">
                                      <p:cBhvr>
                                        <p:cTn id="47" dur="500"/>
                                        <p:tgtEl>
                                          <p:spTgt spid="4">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checkerboard(across)">
                                      <p:cBhvr>
                                        <p:cTn id="52" dur="500"/>
                                        <p:tgtEl>
                                          <p:spTgt spid="4">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4">
                                            <p:txEl>
                                              <p:pRg st="5" end="5"/>
                                            </p:txEl>
                                          </p:spTgt>
                                        </p:tgtEl>
                                        <p:attrNameLst>
                                          <p:attrName>style.visibility</p:attrName>
                                        </p:attrNameLst>
                                      </p:cBhvr>
                                      <p:to>
                                        <p:strVal val="visible"/>
                                      </p:to>
                                    </p:set>
                                    <p:animEffect transition="in" filter="checkerboard(across)">
                                      <p:cBhvr>
                                        <p:cTn id="5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noFill/>
          <a:ln/>
        </p:spPr>
        <p:txBody>
          <a:bodyPr>
            <a:normAutofit/>
          </a:bodyPr>
          <a:lstStyle/>
          <a:p>
            <a:r>
              <a:rPr lang="tr-TR" smtClean="0"/>
              <a:t>Hangileri geçerli değişken isimleridir?</a:t>
            </a:r>
            <a:endParaRPr lang="en-US" dirty="0"/>
          </a:p>
        </p:txBody>
      </p:sp>
      <p:sp>
        <p:nvSpPr>
          <p:cNvPr id="24579" name="Rectangle 3"/>
          <p:cNvSpPr>
            <a:spLocks noGrp="1" noChangeArrowheads="1"/>
          </p:cNvSpPr>
          <p:nvPr>
            <p:ph type="body" idx="1"/>
          </p:nvPr>
        </p:nvSpPr>
        <p:spPr>
          <a:noFill/>
          <a:ln/>
        </p:spPr>
        <p:txBody>
          <a:bodyPr>
            <a:normAutofit/>
          </a:bodyPr>
          <a:lstStyle/>
          <a:p>
            <a:pPr>
              <a:buFont typeface="Monotype Sorts" charset="0"/>
              <a:buChar char=" "/>
            </a:pPr>
            <a:r>
              <a:rPr lang="en-US" sz="2800" b="1" dirty="0"/>
              <a:t>AREA		      </a:t>
            </a:r>
            <a:r>
              <a:rPr lang="en-US" sz="2800" b="1" dirty="0" smtClean="0"/>
              <a:t>    </a:t>
            </a:r>
            <a:endParaRPr lang="tr-TR" sz="2800" b="1" dirty="0" smtClean="0"/>
          </a:p>
          <a:p>
            <a:pPr>
              <a:buFont typeface="Monotype Sorts" charset="0"/>
              <a:buChar char=" "/>
            </a:pPr>
            <a:r>
              <a:rPr lang="en-US" sz="2800" b="1" dirty="0" err="1" smtClean="0"/>
              <a:t>area_under_the_curve</a:t>
            </a:r>
            <a:endParaRPr lang="tr-TR" sz="2800" b="1" dirty="0" smtClean="0"/>
          </a:p>
          <a:p>
            <a:pPr>
              <a:buFont typeface="Monotype Sorts" charset="0"/>
              <a:buChar char=" "/>
            </a:pPr>
            <a:r>
              <a:rPr lang="en-US" sz="2800" dirty="0" smtClean="0"/>
              <a:t>3Dimn</a:t>
            </a:r>
            <a:r>
              <a:rPr lang="en-US" sz="2800" dirty="0"/>
              <a:t>		</a:t>
            </a:r>
            <a:r>
              <a:rPr lang="en-US" sz="2800" dirty="0" smtClean="0"/>
              <a:t>       </a:t>
            </a:r>
            <a:r>
              <a:rPr lang="tr-TR" sz="2800" dirty="0" smtClean="0"/>
              <a:t>	</a:t>
            </a:r>
          </a:p>
          <a:p>
            <a:pPr>
              <a:buFont typeface="Monotype Sorts" charset="0"/>
              <a:buChar char=" "/>
            </a:pPr>
            <a:r>
              <a:rPr lang="en-US" sz="2800" b="1" dirty="0" smtClean="0"/>
              <a:t>num45</a:t>
            </a:r>
            <a:endParaRPr lang="tr-TR" sz="2800" b="1" dirty="0" smtClean="0"/>
          </a:p>
          <a:p>
            <a:pPr>
              <a:buFont typeface="Monotype Sorts" charset="0"/>
              <a:buChar char=" "/>
            </a:pPr>
            <a:r>
              <a:rPr lang="en-US" sz="2800" dirty="0" smtClean="0"/>
              <a:t>Last-Chance</a:t>
            </a:r>
            <a:endParaRPr lang="tr-TR" sz="2800" dirty="0" smtClean="0"/>
          </a:p>
          <a:p>
            <a:pPr>
              <a:buFont typeface="Monotype Sorts" charset="0"/>
              <a:buChar char=" "/>
            </a:pPr>
            <a:r>
              <a:rPr lang="en-US" sz="2800" dirty="0"/>
              <a:t>		</a:t>
            </a:r>
          </a:p>
        </p:txBody>
      </p:sp>
      <p:sp>
        <p:nvSpPr>
          <p:cNvPr id="4" name="3 Dikdörtgen"/>
          <p:cNvSpPr/>
          <p:nvPr/>
        </p:nvSpPr>
        <p:spPr>
          <a:xfrm>
            <a:off x="4775200" y="1219200"/>
            <a:ext cx="4572000" cy="2677656"/>
          </a:xfrm>
          <a:prstGeom prst="rect">
            <a:avLst/>
          </a:prstGeom>
        </p:spPr>
        <p:txBody>
          <a:bodyPr>
            <a:spAutoFit/>
          </a:bodyPr>
          <a:lstStyle/>
          <a:p>
            <a:pPr>
              <a:buFont typeface="Monotype Sorts" charset="0"/>
              <a:buChar char=" "/>
            </a:pPr>
            <a:r>
              <a:rPr lang="en-US" sz="2800" dirty="0" smtClean="0"/>
              <a:t>#values</a:t>
            </a:r>
            <a:endParaRPr lang="tr-TR" sz="2800" dirty="0" smtClean="0"/>
          </a:p>
          <a:p>
            <a:pPr>
              <a:buFont typeface="Monotype Sorts" charset="0"/>
              <a:buChar char=" "/>
            </a:pPr>
            <a:r>
              <a:rPr lang="en-US" sz="2800" b="1" dirty="0" smtClean="0"/>
              <a:t>x_yt3	</a:t>
            </a:r>
            <a:r>
              <a:rPr lang="en-US" sz="2800" dirty="0" smtClean="0"/>
              <a:t>	          </a:t>
            </a:r>
            <a:endParaRPr lang="tr-TR" sz="2800" dirty="0" smtClean="0"/>
          </a:p>
          <a:p>
            <a:pPr>
              <a:buFont typeface="Monotype Sorts" charset="0"/>
              <a:buChar char=" "/>
            </a:pPr>
            <a:r>
              <a:rPr lang="en-US" sz="2800" b="1" dirty="0" smtClean="0"/>
              <a:t>pi</a:t>
            </a:r>
            <a:endParaRPr lang="tr-TR" sz="2800" b="1" dirty="0" smtClean="0"/>
          </a:p>
          <a:p>
            <a:pPr>
              <a:buFont typeface="Monotype Sorts" charset="0"/>
              <a:buChar char=" "/>
            </a:pPr>
            <a:r>
              <a:rPr lang="en-US" sz="2800" dirty="0" smtClean="0"/>
              <a:t>num$</a:t>
            </a:r>
            <a:endParaRPr lang="tr-TR" sz="2800" dirty="0" smtClean="0"/>
          </a:p>
          <a:p>
            <a:pPr>
              <a:buFont typeface="Monotype Sorts" charset="0"/>
              <a:buChar char=" "/>
            </a:pPr>
            <a:r>
              <a:rPr lang="en-US" sz="2800" dirty="0" smtClean="0"/>
              <a:t>%done		</a:t>
            </a:r>
            <a:endParaRPr lang="tr-TR" sz="2800" dirty="0" smtClean="0"/>
          </a:p>
          <a:p>
            <a:pPr>
              <a:buFont typeface="Monotype Sorts" charset="0"/>
              <a:buChar char=" "/>
            </a:pPr>
            <a:r>
              <a:rPr lang="en-US" sz="2800" dirty="0" smtClean="0"/>
              <a:t>lucky***</a:t>
            </a:r>
            <a:endParaRPr lang="tr-TR" sz="2800" dirty="0"/>
          </a:p>
        </p:txBody>
      </p:sp>
    </p:spTree>
    <p:extLst>
      <p:ext uri="{BB962C8B-B14F-4D97-AF65-F5344CB8AC3E}">
        <p14:creationId xmlns:p14="http://schemas.microsoft.com/office/powerpoint/2010/main" xmlns="" val="12579646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checkerboard(across)">
                                      <p:cBhvr>
                                        <p:cTn id="7" dur="500"/>
                                        <p:tgtEl>
                                          <p:spTgt spid="245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checkerboard(across)">
                                      <p:cBhvr>
                                        <p:cTn id="12" dur="500"/>
                                        <p:tgtEl>
                                          <p:spTgt spid="245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4579">
                                            <p:txEl>
                                              <p:pRg st="2" end="2"/>
                                            </p:txEl>
                                          </p:spTgt>
                                        </p:tgtEl>
                                        <p:attrNameLst>
                                          <p:attrName>style.visibility</p:attrName>
                                        </p:attrNameLst>
                                      </p:cBhvr>
                                      <p:to>
                                        <p:strVal val="visible"/>
                                      </p:to>
                                    </p:set>
                                    <p:animEffect transition="in" filter="checkerboard(across)">
                                      <p:cBhvr>
                                        <p:cTn id="17" dur="500"/>
                                        <p:tgtEl>
                                          <p:spTgt spid="2457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4579">
                                            <p:txEl>
                                              <p:pRg st="3" end="3"/>
                                            </p:txEl>
                                          </p:spTgt>
                                        </p:tgtEl>
                                        <p:attrNameLst>
                                          <p:attrName>style.visibility</p:attrName>
                                        </p:attrNameLst>
                                      </p:cBhvr>
                                      <p:to>
                                        <p:strVal val="visible"/>
                                      </p:to>
                                    </p:set>
                                    <p:animEffect transition="in" filter="checkerboard(across)">
                                      <p:cBhvr>
                                        <p:cTn id="22" dur="500"/>
                                        <p:tgtEl>
                                          <p:spTgt spid="2457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4579">
                                            <p:txEl>
                                              <p:pRg st="4" end="4"/>
                                            </p:txEl>
                                          </p:spTgt>
                                        </p:tgtEl>
                                        <p:attrNameLst>
                                          <p:attrName>style.visibility</p:attrName>
                                        </p:attrNameLst>
                                      </p:cBhvr>
                                      <p:to>
                                        <p:strVal val="visible"/>
                                      </p:to>
                                    </p:set>
                                    <p:animEffect transition="in" filter="checkerboard(across)">
                                      <p:cBhvr>
                                        <p:cTn id="27" dur="500"/>
                                        <p:tgtEl>
                                          <p:spTgt spid="2457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checkerboard(across)">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checkerboard(across)">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checkerboard(across)">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checkerboard(across)">
                                      <p:cBhvr>
                                        <p:cTn id="47" dur="500"/>
                                        <p:tgtEl>
                                          <p:spTgt spid="4">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Effect transition="in" filter="checkerboard(across)">
                                      <p:cBhvr>
                                        <p:cTn id="52" dur="500"/>
                                        <p:tgtEl>
                                          <p:spTgt spid="4">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4">
                                            <p:txEl>
                                              <p:pRg st="5" end="5"/>
                                            </p:txEl>
                                          </p:spTgt>
                                        </p:tgtEl>
                                        <p:attrNameLst>
                                          <p:attrName>style.visibility</p:attrName>
                                        </p:attrNameLst>
                                      </p:cBhvr>
                                      <p:to>
                                        <p:strVal val="visible"/>
                                      </p:to>
                                    </p:set>
                                    <p:animEffect transition="in" filter="checkerboard(across)">
                                      <p:cBhvr>
                                        <p:cTn id="5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a:t>
            </a:r>
            <a:endParaRPr lang="tr-TR" dirty="0"/>
          </a:p>
        </p:txBody>
      </p:sp>
      <p:sp>
        <p:nvSpPr>
          <p:cNvPr id="3" name="2 İçerik Yer Tutucusu"/>
          <p:cNvSpPr>
            <a:spLocks noGrp="1"/>
          </p:cNvSpPr>
          <p:nvPr>
            <p:ph sz="quarter" idx="1"/>
          </p:nvPr>
        </p:nvSpPr>
        <p:spPr/>
        <p:txBody>
          <a:bodyPr/>
          <a:lstStyle/>
          <a:p>
            <a:pPr algn="ctr">
              <a:buNone/>
            </a:pPr>
            <a:r>
              <a:rPr lang="tr-TR" sz="2400" i="1" dirty="0" smtClean="0"/>
              <a:t>(Geçmiş bir sınav sorusundan uyarlanmıştır.)</a:t>
            </a:r>
          </a:p>
          <a:p>
            <a:r>
              <a:rPr lang="tr-TR" dirty="0" smtClean="0"/>
              <a:t>…elimde 6 tane değişken ismi var, bunlardan hangilerini C geçerli kabul eder? </a:t>
            </a:r>
            <a:br>
              <a:rPr lang="tr-TR" dirty="0" smtClean="0"/>
            </a:br>
            <a:r>
              <a:rPr lang="tr-TR" dirty="0" smtClean="0"/>
              <a:t>v_eri,  </a:t>
            </a:r>
            <a:r>
              <a:rPr lang="tr-TR" dirty="0" err="1" smtClean="0"/>
              <a:t>double</a:t>
            </a:r>
            <a:r>
              <a:rPr lang="tr-TR" dirty="0" smtClean="0"/>
              <a:t>,  </a:t>
            </a:r>
            <a:r>
              <a:rPr lang="tr-TR" dirty="0" err="1" smtClean="0"/>
              <a:t>sirine</a:t>
            </a:r>
            <a:r>
              <a:rPr lang="tr-TR" dirty="0" smtClean="0"/>
              <a:t>#9, </a:t>
            </a:r>
            <a:r>
              <a:rPr lang="tr-TR" dirty="0" err="1" smtClean="0"/>
              <a:t>inT</a:t>
            </a:r>
            <a:r>
              <a:rPr lang="tr-TR" dirty="0" smtClean="0"/>
              <a:t>, az2man3, Baba-</a:t>
            </a:r>
            <a:r>
              <a:rPr lang="tr-TR" dirty="0" err="1" smtClean="0"/>
              <a:t>Sirinim</a:t>
            </a:r>
            <a:endParaRPr lang="tr-TR" i="1" dirty="0"/>
          </a:p>
        </p:txBody>
      </p:sp>
      <p:pic>
        <p:nvPicPr>
          <p:cNvPr id="4" name="Picture 2" descr="C:\Documents and Settings\OguzH\Local Settings\Temporary Internet Files\Content.IE5\WO8I3UPU\question-marks[1].jpg"/>
          <p:cNvPicPr>
            <a:picLocks noChangeAspect="1" noChangeArrowheads="1"/>
          </p:cNvPicPr>
          <p:nvPr/>
        </p:nvPicPr>
        <p:blipFill>
          <a:blip r:embed="rId2"/>
          <a:srcRect/>
          <a:stretch>
            <a:fillRect/>
          </a:stretch>
        </p:blipFill>
        <p:spPr bwMode="auto">
          <a:xfrm>
            <a:off x="6572264" y="4071942"/>
            <a:ext cx="2086058" cy="1566862"/>
          </a:xfrm>
          <a:prstGeom prst="rect">
            <a:avLst/>
          </a:prstGeom>
          <a:noFill/>
        </p:spPr>
      </p:pic>
      <p:graphicFrame>
        <p:nvGraphicFramePr>
          <p:cNvPr id="5" name="4 Tablo"/>
          <p:cNvGraphicFramePr>
            <a:graphicFrameLocks noGrp="1"/>
          </p:cNvGraphicFramePr>
          <p:nvPr/>
        </p:nvGraphicFramePr>
        <p:xfrm>
          <a:off x="642910" y="4286256"/>
          <a:ext cx="5286410" cy="1357323"/>
        </p:xfrm>
        <a:graphic>
          <a:graphicData uri="http://schemas.openxmlformats.org/drawingml/2006/table">
            <a:tbl>
              <a:tblPr firstRow="1" bandRow="1">
                <a:tableStyleId>{5940675A-B579-460E-94D1-54222C63F5DA}</a:tableStyleId>
              </a:tblPr>
              <a:tblGrid>
                <a:gridCol w="528641"/>
                <a:gridCol w="528641"/>
                <a:gridCol w="528641"/>
                <a:gridCol w="528641"/>
                <a:gridCol w="528641"/>
                <a:gridCol w="528641"/>
                <a:gridCol w="528641"/>
                <a:gridCol w="528641"/>
                <a:gridCol w="528641"/>
                <a:gridCol w="528641"/>
              </a:tblGrid>
              <a:tr h="452441">
                <a:tc>
                  <a:txBody>
                    <a:bodyPr/>
                    <a:lstStyle/>
                    <a:p>
                      <a:pPr algn="ctr"/>
                      <a:r>
                        <a:rPr lang="tr-TR" sz="2000" dirty="0" smtClean="0"/>
                        <a:t>i</a:t>
                      </a:r>
                      <a:endParaRPr lang="tr-TR" sz="2000" dirty="0"/>
                    </a:p>
                  </a:txBody>
                  <a:tcPr/>
                </a:tc>
                <a:tc>
                  <a:txBody>
                    <a:bodyPr/>
                    <a:lstStyle/>
                    <a:p>
                      <a:pPr algn="ctr"/>
                      <a:r>
                        <a:rPr lang="tr-TR" sz="2000" dirty="0" smtClean="0"/>
                        <a:t>s</a:t>
                      </a:r>
                      <a:endParaRPr lang="tr-TR" sz="2000" dirty="0"/>
                    </a:p>
                  </a:txBody>
                  <a:tcPr/>
                </a:tc>
                <a:tc>
                  <a:txBody>
                    <a:bodyPr/>
                    <a:lstStyle/>
                    <a:p>
                      <a:pPr algn="ctr"/>
                      <a:r>
                        <a:rPr lang="tr-TR" sz="2000" dirty="0" smtClean="0"/>
                        <a:t>i</a:t>
                      </a:r>
                      <a:endParaRPr lang="tr-TR" sz="2000" dirty="0"/>
                    </a:p>
                  </a:txBody>
                  <a:tcPr/>
                </a:tc>
                <a:tc>
                  <a:txBody>
                    <a:bodyPr/>
                    <a:lstStyle/>
                    <a:p>
                      <a:pPr algn="ctr"/>
                      <a:r>
                        <a:rPr lang="tr-TR" sz="2000" dirty="0" smtClean="0"/>
                        <a:t>m</a:t>
                      </a:r>
                      <a:endParaRPr lang="tr-TR" sz="2000" dirty="0"/>
                    </a:p>
                  </a:txBody>
                  <a:tcPr/>
                </a:tc>
                <a:tc>
                  <a:txBody>
                    <a:bodyPr/>
                    <a:lstStyle/>
                    <a:p>
                      <a:pPr algn="ctr"/>
                      <a:r>
                        <a:rPr lang="tr-TR" sz="2000" dirty="0" smtClean="0"/>
                        <a:t>1</a:t>
                      </a: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a:p>
                  </a:txBody>
                  <a:tcPr/>
                </a:tc>
                <a:tc>
                  <a:txBody>
                    <a:bodyPr/>
                    <a:lstStyle/>
                    <a:p>
                      <a:pPr algn="ctr"/>
                      <a:endParaRPr lang="tr-TR" sz="2000"/>
                    </a:p>
                  </a:txBody>
                  <a:tcPr/>
                </a:tc>
              </a:tr>
              <a:tr h="452441">
                <a:tc>
                  <a:txBody>
                    <a:bodyPr/>
                    <a:lstStyle/>
                    <a:p>
                      <a:pPr algn="ctr"/>
                      <a:r>
                        <a:rPr lang="tr-TR" sz="2000" dirty="0" smtClean="0"/>
                        <a:t>i</a:t>
                      </a:r>
                      <a:endParaRPr lang="tr-TR" sz="2000" dirty="0"/>
                    </a:p>
                  </a:txBody>
                  <a:tcPr/>
                </a:tc>
                <a:tc>
                  <a:txBody>
                    <a:bodyPr/>
                    <a:lstStyle/>
                    <a:p>
                      <a:pPr algn="ctr"/>
                      <a:r>
                        <a:rPr lang="tr-TR" sz="2000" dirty="0" smtClean="0"/>
                        <a:t>s</a:t>
                      </a:r>
                      <a:endParaRPr lang="tr-TR" sz="2000" dirty="0"/>
                    </a:p>
                  </a:txBody>
                  <a:tcPr/>
                </a:tc>
                <a:tc>
                  <a:txBody>
                    <a:bodyPr/>
                    <a:lstStyle/>
                    <a:p>
                      <a:pPr algn="ctr"/>
                      <a:r>
                        <a:rPr lang="tr-TR" sz="2000" dirty="0" smtClean="0"/>
                        <a:t>i</a:t>
                      </a:r>
                      <a:endParaRPr lang="tr-TR" sz="2000" dirty="0"/>
                    </a:p>
                  </a:txBody>
                  <a:tcPr/>
                </a:tc>
                <a:tc>
                  <a:txBody>
                    <a:bodyPr/>
                    <a:lstStyle/>
                    <a:p>
                      <a:pPr algn="ctr"/>
                      <a:r>
                        <a:rPr lang="tr-TR" sz="2000" dirty="0" smtClean="0"/>
                        <a:t>m</a:t>
                      </a:r>
                      <a:endParaRPr lang="tr-TR" sz="2000" dirty="0"/>
                    </a:p>
                  </a:txBody>
                  <a:tcPr/>
                </a:tc>
                <a:tc>
                  <a:txBody>
                    <a:bodyPr/>
                    <a:lstStyle/>
                    <a:p>
                      <a:pPr algn="ctr"/>
                      <a:r>
                        <a:rPr lang="tr-TR" sz="2000" dirty="0" smtClean="0"/>
                        <a:t>2</a:t>
                      </a: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a:p>
                  </a:txBody>
                  <a:tcPr/>
                </a:tc>
                <a:tc>
                  <a:txBody>
                    <a:bodyPr/>
                    <a:lstStyle/>
                    <a:p>
                      <a:pPr algn="ctr"/>
                      <a:endParaRPr lang="tr-TR" sz="2000"/>
                    </a:p>
                  </a:txBody>
                  <a:tcPr/>
                </a:tc>
                <a:tc>
                  <a:txBody>
                    <a:bodyPr/>
                    <a:lstStyle/>
                    <a:p>
                      <a:pPr algn="ctr"/>
                      <a:endParaRPr lang="tr-TR" sz="2000"/>
                    </a:p>
                  </a:txBody>
                  <a:tcPr/>
                </a:tc>
              </a:tr>
              <a:tr h="452441">
                <a:tc>
                  <a:txBody>
                    <a:bodyPr/>
                    <a:lstStyle/>
                    <a:p>
                      <a:pPr algn="ctr"/>
                      <a:r>
                        <a:rPr lang="tr-TR" sz="2000" dirty="0" smtClean="0"/>
                        <a:t>i</a:t>
                      </a:r>
                      <a:endParaRPr lang="tr-TR" sz="2000" dirty="0"/>
                    </a:p>
                  </a:txBody>
                  <a:tcPr/>
                </a:tc>
                <a:tc>
                  <a:txBody>
                    <a:bodyPr/>
                    <a:lstStyle/>
                    <a:p>
                      <a:pPr algn="ctr"/>
                      <a:r>
                        <a:rPr lang="tr-TR" sz="2000" dirty="0" smtClean="0"/>
                        <a:t>s</a:t>
                      </a:r>
                      <a:endParaRPr lang="tr-TR" sz="2000" dirty="0"/>
                    </a:p>
                  </a:txBody>
                  <a:tcPr/>
                </a:tc>
                <a:tc>
                  <a:txBody>
                    <a:bodyPr/>
                    <a:lstStyle/>
                    <a:p>
                      <a:pPr algn="ctr"/>
                      <a:r>
                        <a:rPr lang="tr-TR" sz="2000" dirty="0" smtClean="0"/>
                        <a:t>i</a:t>
                      </a:r>
                      <a:endParaRPr lang="tr-TR" sz="2000" dirty="0"/>
                    </a:p>
                  </a:txBody>
                  <a:tcPr/>
                </a:tc>
                <a:tc>
                  <a:txBody>
                    <a:bodyPr/>
                    <a:lstStyle/>
                    <a:p>
                      <a:pPr algn="ctr"/>
                      <a:r>
                        <a:rPr lang="tr-TR" sz="2000" dirty="0" smtClean="0"/>
                        <a:t>m</a:t>
                      </a:r>
                      <a:endParaRPr lang="tr-TR" sz="2000" dirty="0"/>
                    </a:p>
                  </a:txBody>
                  <a:tcPr/>
                </a:tc>
                <a:tc>
                  <a:txBody>
                    <a:bodyPr/>
                    <a:lstStyle/>
                    <a:p>
                      <a:pPr algn="ctr"/>
                      <a:r>
                        <a:rPr lang="tr-TR" sz="2000" dirty="0" smtClean="0"/>
                        <a:t>3</a:t>
                      </a:r>
                      <a:endParaRPr lang="tr-TR" sz="2000" dirty="0"/>
                    </a:p>
                  </a:txBody>
                  <a:tcPr/>
                </a:tc>
                <a:tc>
                  <a:txBody>
                    <a:bodyPr/>
                    <a:lstStyle/>
                    <a:p>
                      <a:pPr algn="ctr"/>
                      <a:endParaRPr lang="tr-TR" sz="200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r>
            </a:tbl>
          </a:graphicData>
        </a:graphic>
      </p:graphicFrame>
      <p:sp>
        <p:nvSpPr>
          <p:cNvPr id="7" name="6 Metin kutusu"/>
          <p:cNvSpPr txBox="1"/>
          <p:nvPr/>
        </p:nvSpPr>
        <p:spPr>
          <a:xfrm>
            <a:off x="642910" y="3357562"/>
            <a:ext cx="5429288" cy="646331"/>
          </a:xfrm>
          <a:prstGeom prst="rect">
            <a:avLst/>
          </a:prstGeom>
          <a:noFill/>
        </p:spPr>
        <p:txBody>
          <a:bodyPr wrap="square" rtlCol="0">
            <a:spAutoFit/>
          </a:bodyPr>
          <a:lstStyle/>
          <a:p>
            <a:r>
              <a:rPr lang="tr-TR" i="1" dirty="0" smtClean="0"/>
              <a:t>Her değişken ismi bir satıra gelecek şekilde çıktı kutunuzu doldurunuz.</a:t>
            </a:r>
            <a:endParaRPr lang="tr-TR" i="1" dirty="0"/>
          </a:p>
        </p:txBody>
      </p:sp>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 – Doğrusu</a:t>
            </a:r>
            <a:endParaRPr lang="tr-TR" dirty="0"/>
          </a:p>
        </p:txBody>
      </p:sp>
      <p:sp>
        <p:nvSpPr>
          <p:cNvPr id="3" name="2 İçerik Yer Tutucusu"/>
          <p:cNvSpPr>
            <a:spLocks noGrp="1"/>
          </p:cNvSpPr>
          <p:nvPr>
            <p:ph sz="quarter" idx="1"/>
          </p:nvPr>
        </p:nvSpPr>
        <p:spPr/>
        <p:txBody>
          <a:bodyPr/>
          <a:lstStyle/>
          <a:p>
            <a:pPr algn="ctr">
              <a:buNone/>
            </a:pPr>
            <a:r>
              <a:rPr lang="tr-TR" sz="2400" i="1" dirty="0" smtClean="0"/>
              <a:t>(Geçmiş bir sınav sorusundan uyarlanmıştır.)</a:t>
            </a:r>
          </a:p>
          <a:p>
            <a:r>
              <a:rPr lang="tr-TR" dirty="0" smtClean="0"/>
              <a:t>…elimde 6 tane değişken ismi var, bunlardan hangilerini C geçerli kabul eder? </a:t>
            </a:r>
            <a:br>
              <a:rPr lang="tr-TR" dirty="0" smtClean="0"/>
            </a:br>
            <a:r>
              <a:rPr lang="tr-TR" dirty="0" smtClean="0"/>
              <a:t>v_eri,  </a:t>
            </a:r>
            <a:r>
              <a:rPr lang="tr-TR" dirty="0" err="1" smtClean="0"/>
              <a:t>double</a:t>
            </a:r>
            <a:r>
              <a:rPr lang="tr-TR" dirty="0" smtClean="0"/>
              <a:t>,  </a:t>
            </a:r>
            <a:r>
              <a:rPr lang="tr-TR" dirty="0" err="1" smtClean="0"/>
              <a:t>sirine</a:t>
            </a:r>
            <a:r>
              <a:rPr lang="tr-TR" dirty="0" smtClean="0"/>
              <a:t>#9, </a:t>
            </a:r>
            <a:r>
              <a:rPr lang="tr-TR" dirty="0" err="1" smtClean="0"/>
              <a:t>inT</a:t>
            </a:r>
            <a:r>
              <a:rPr lang="tr-TR" dirty="0" smtClean="0"/>
              <a:t>, az2man3, Baba-</a:t>
            </a:r>
            <a:r>
              <a:rPr lang="tr-TR" dirty="0" err="1" smtClean="0"/>
              <a:t>Sirinim</a:t>
            </a:r>
            <a:endParaRPr lang="tr-TR" i="1" dirty="0"/>
          </a:p>
        </p:txBody>
      </p:sp>
      <p:graphicFrame>
        <p:nvGraphicFramePr>
          <p:cNvPr id="5" name="4 Tablo"/>
          <p:cNvGraphicFramePr>
            <a:graphicFrameLocks noGrp="1"/>
          </p:cNvGraphicFramePr>
          <p:nvPr/>
        </p:nvGraphicFramePr>
        <p:xfrm>
          <a:off x="1714480" y="3000372"/>
          <a:ext cx="5286410" cy="1357323"/>
        </p:xfrm>
        <a:graphic>
          <a:graphicData uri="http://schemas.openxmlformats.org/drawingml/2006/table">
            <a:tbl>
              <a:tblPr firstRow="1" bandRow="1">
                <a:tableStyleId>{5940675A-B579-460E-94D1-54222C63F5DA}</a:tableStyleId>
              </a:tblPr>
              <a:tblGrid>
                <a:gridCol w="528641"/>
                <a:gridCol w="528641"/>
                <a:gridCol w="528641"/>
                <a:gridCol w="528641"/>
                <a:gridCol w="528641"/>
                <a:gridCol w="528641"/>
                <a:gridCol w="528641"/>
                <a:gridCol w="528641"/>
                <a:gridCol w="528641"/>
                <a:gridCol w="528641"/>
              </a:tblGrid>
              <a:tr h="452441">
                <a:tc>
                  <a:txBody>
                    <a:bodyPr/>
                    <a:lstStyle/>
                    <a:p>
                      <a:pPr algn="ctr"/>
                      <a:r>
                        <a:rPr lang="tr-TR" sz="2000" dirty="0" smtClean="0"/>
                        <a:t>v</a:t>
                      </a:r>
                      <a:endParaRPr lang="tr-TR" sz="2000" dirty="0"/>
                    </a:p>
                  </a:txBody>
                  <a:tcPr/>
                </a:tc>
                <a:tc>
                  <a:txBody>
                    <a:bodyPr/>
                    <a:lstStyle/>
                    <a:p>
                      <a:pPr algn="ctr"/>
                      <a:r>
                        <a:rPr lang="tr-TR" sz="2000" dirty="0" smtClean="0"/>
                        <a:t>_</a:t>
                      </a:r>
                      <a:endParaRPr lang="tr-TR" sz="2000" dirty="0"/>
                    </a:p>
                  </a:txBody>
                  <a:tcPr/>
                </a:tc>
                <a:tc>
                  <a:txBody>
                    <a:bodyPr/>
                    <a:lstStyle/>
                    <a:p>
                      <a:pPr algn="ctr"/>
                      <a:r>
                        <a:rPr lang="tr-TR" sz="2000" dirty="0" smtClean="0"/>
                        <a:t>e</a:t>
                      </a:r>
                      <a:endParaRPr lang="tr-TR" sz="2000" dirty="0"/>
                    </a:p>
                  </a:txBody>
                  <a:tcPr/>
                </a:tc>
                <a:tc>
                  <a:txBody>
                    <a:bodyPr/>
                    <a:lstStyle/>
                    <a:p>
                      <a:pPr algn="ctr"/>
                      <a:r>
                        <a:rPr lang="tr-TR" sz="2000" dirty="0" smtClean="0"/>
                        <a:t>r</a:t>
                      </a:r>
                      <a:endParaRPr lang="tr-TR" sz="2000" dirty="0"/>
                    </a:p>
                  </a:txBody>
                  <a:tcPr/>
                </a:tc>
                <a:tc>
                  <a:txBody>
                    <a:bodyPr/>
                    <a:lstStyle/>
                    <a:p>
                      <a:pPr algn="ctr"/>
                      <a:r>
                        <a:rPr lang="tr-TR" sz="2000" dirty="0" smtClean="0"/>
                        <a:t>İ</a:t>
                      </a: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a:p>
                  </a:txBody>
                  <a:tcPr/>
                </a:tc>
                <a:tc>
                  <a:txBody>
                    <a:bodyPr/>
                    <a:lstStyle/>
                    <a:p>
                      <a:pPr algn="ctr"/>
                      <a:endParaRPr lang="tr-TR" sz="2000"/>
                    </a:p>
                  </a:txBody>
                  <a:tcPr/>
                </a:tc>
              </a:tr>
              <a:tr h="452441">
                <a:tc>
                  <a:txBody>
                    <a:bodyPr/>
                    <a:lstStyle/>
                    <a:p>
                      <a:pPr algn="ctr"/>
                      <a:r>
                        <a:rPr lang="tr-TR" sz="2000" dirty="0" smtClean="0"/>
                        <a:t>i</a:t>
                      </a:r>
                      <a:endParaRPr lang="tr-TR" sz="2000" dirty="0"/>
                    </a:p>
                  </a:txBody>
                  <a:tcPr/>
                </a:tc>
                <a:tc>
                  <a:txBody>
                    <a:bodyPr/>
                    <a:lstStyle/>
                    <a:p>
                      <a:pPr algn="ctr"/>
                      <a:r>
                        <a:rPr lang="tr-TR" sz="2000" dirty="0" smtClean="0"/>
                        <a:t>n</a:t>
                      </a:r>
                      <a:endParaRPr lang="tr-TR" sz="2000" dirty="0"/>
                    </a:p>
                  </a:txBody>
                  <a:tcPr/>
                </a:tc>
                <a:tc>
                  <a:txBody>
                    <a:bodyPr/>
                    <a:lstStyle/>
                    <a:p>
                      <a:pPr algn="ctr"/>
                      <a:r>
                        <a:rPr lang="tr-TR" sz="2000" dirty="0" smtClean="0"/>
                        <a:t>T</a:t>
                      </a: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a:p>
                  </a:txBody>
                  <a:tcPr/>
                </a:tc>
                <a:tc>
                  <a:txBody>
                    <a:bodyPr/>
                    <a:lstStyle/>
                    <a:p>
                      <a:pPr algn="ctr"/>
                      <a:endParaRPr lang="tr-TR" sz="2000"/>
                    </a:p>
                  </a:txBody>
                  <a:tcPr/>
                </a:tc>
                <a:tc>
                  <a:txBody>
                    <a:bodyPr/>
                    <a:lstStyle/>
                    <a:p>
                      <a:pPr algn="ctr"/>
                      <a:endParaRPr lang="tr-TR" sz="2000"/>
                    </a:p>
                  </a:txBody>
                  <a:tcPr/>
                </a:tc>
              </a:tr>
              <a:tr h="452441">
                <a:tc>
                  <a:txBody>
                    <a:bodyPr/>
                    <a:lstStyle/>
                    <a:p>
                      <a:pPr algn="ctr"/>
                      <a:r>
                        <a:rPr lang="tr-TR" sz="2000" dirty="0" smtClean="0"/>
                        <a:t>a</a:t>
                      </a:r>
                      <a:endParaRPr lang="tr-TR" sz="2000" dirty="0"/>
                    </a:p>
                  </a:txBody>
                  <a:tcPr/>
                </a:tc>
                <a:tc>
                  <a:txBody>
                    <a:bodyPr/>
                    <a:lstStyle/>
                    <a:p>
                      <a:pPr algn="ctr"/>
                      <a:r>
                        <a:rPr lang="tr-TR" sz="2000" dirty="0" smtClean="0"/>
                        <a:t>z</a:t>
                      </a:r>
                      <a:endParaRPr lang="tr-TR" sz="2000" dirty="0"/>
                    </a:p>
                  </a:txBody>
                  <a:tcPr/>
                </a:tc>
                <a:tc>
                  <a:txBody>
                    <a:bodyPr/>
                    <a:lstStyle/>
                    <a:p>
                      <a:pPr algn="ctr"/>
                      <a:r>
                        <a:rPr lang="tr-TR" sz="2000" dirty="0" smtClean="0"/>
                        <a:t>2</a:t>
                      </a:r>
                      <a:endParaRPr lang="tr-TR" sz="2000" dirty="0"/>
                    </a:p>
                  </a:txBody>
                  <a:tcPr/>
                </a:tc>
                <a:tc>
                  <a:txBody>
                    <a:bodyPr/>
                    <a:lstStyle/>
                    <a:p>
                      <a:pPr algn="ctr"/>
                      <a:r>
                        <a:rPr lang="tr-TR" sz="2000" dirty="0" smtClean="0"/>
                        <a:t>m</a:t>
                      </a:r>
                      <a:endParaRPr lang="tr-TR" sz="2000" dirty="0"/>
                    </a:p>
                  </a:txBody>
                  <a:tcPr/>
                </a:tc>
                <a:tc>
                  <a:txBody>
                    <a:bodyPr/>
                    <a:lstStyle/>
                    <a:p>
                      <a:pPr algn="ctr"/>
                      <a:r>
                        <a:rPr lang="tr-TR" sz="2000" dirty="0" smtClean="0"/>
                        <a:t>a</a:t>
                      </a:r>
                      <a:endParaRPr lang="tr-TR" sz="2000" dirty="0"/>
                    </a:p>
                  </a:txBody>
                  <a:tcPr/>
                </a:tc>
                <a:tc>
                  <a:txBody>
                    <a:bodyPr/>
                    <a:lstStyle/>
                    <a:p>
                      <a:pPr algn="ctr"/>
                      <a:r>
                        <a:rPr lang="tr-TR" sz="2000" dirty="0" smtClean="0"/>
                        <a:t>n</a:t>
                      </a:r>
                      <a:endParaRPr lang="tr-TR" sz="2000" dirty="0"/>
                    </a:p>
                  </a:txBody>
                  <a:tcPr/>
                </a:tc>
                <a:tc>
                  <a:txBody>
                    <a:bodyPr/>
                    <a:lstStyle/>
                    <a:p>
                      <a:pPr algn="ctr"/>
                      <a:r>
                        <a:rPr lang="tr-TR" sz="2000" dirty="0" smtClean="0"/>
                        <a:t>3</a:t>
                      </a: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r>
            </a:tbl>
          </a:graphicData>
        </a:graphic>
      </p:graphicFrame>
      <p:sp>
        <p:nvSpPr>
          <p:cNvPr id="7" name="6 Metin kutusu"/>
          <p:cNvSpPr txBox="1"/>
          <p:nvPr/>
        </p:nvSpPr>
        <p:spPr>
          <a:xfrm>
            <a:off x="928662" y="4500570"/>
            <a:ext cx="5429288" cy="646331"/>
          </a:xfrm>
          <a:prstGeom prst="rect">
            <a:avLst/>
          </a:prstGeom>
          <a:noFill/>
        </p:spPr>
        <p:txBody>
          <a:bodyPr wrap="square" rtlCol="0">
            <a:spAutoFit/>
          </a:bodyPr>
          <a:lstStyle/>
          <a:p>
            <a:r>
              <a:rPr lang="tr-TR" i="1" dirty="0" smtClean="0"/>
              <a:t>Her değişken ismi bir satıra gelecek şekilde çıktı kutunuzu doldurunuz.</a:t>
            </a:r>
            <a:endParaRPr lang="tr-TR" i="1" dirty="0"/>
          </a:p>
        </p:txBody>
      </p:sp>
    </p:spTree>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dirty="0" smtClean="0">
                <a:solidFill>
                  <a:schemeClr val="tx2">
                    <a:lumMod val="60000"/>
                    <a:lumOff val="40000"/>
                  </a:schemeClr>
                </a:solidFill>
              </a:rPr>
              <a:t>Bilgisayarlarda Veriler ve Veri Türleri</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b="1" dirty="0" smtClean="0">
                <a:solidFill>
                  <a:schemeClr val="tx1"/>
                </a:solidFill>
              </a:rPr>
              <a:t> Bit/Bayt Kavramı</a:t>
            </a:r>
          </a:p>
          <a:p>
            <a:pPr>
              <a:spcBef>
                <a:spcPts val="0"/>
              </a:spcBef>
              <a:buFont typeface="Wingdings" pitchFamily="2" charset="2"/>
              <a:buChar char="§"/>
            </a:pPr>
            <a:r>
              <a:rPr lang="tr-TR" sz="2400" dirty="0" smtClean="0">
                <a:solidFill>
                  <a:schemeClr val="tx1"/>
                </a:solidFill>
              </a:rPr>
              <a:t>Bir veri türünün büyüklüğü bit/bayt cinsinden ifade edilir. Örneğin 1 </a:t>
            </a:r>
            <a:r>
              <a:rPr lang="tr-TR" sz="2400" dirty="0" smtClean="0"/>
              <a:t>bayt’lık </a:t>
            </a:r>
            <a:r>
              <a:rPr lang="tr-TR" sz="2400" dirty="0" smtClean="0">
                <a:solidFill>
                  <a:schemeClr val="tx1"/>
                </a:solidFill>
              </a:rPr>
              <a:t>bir veri türü 2</a:t>
            </a:r>
            <a:r>
              <a:rPr lang="tr-TR" sz="2400" baseline="30000" dirty="0" smtClean="0">
                <a:solidFill>
                  <a:schemeClr val="tx1"/>
                </a:solidFill>
              </a:rPr>
              <a:t>8</a:t>
            </a:r>
            <a:r>
              <a:rPr lang="tr-TR" sz="2400" dirty="0" smtClean="0">
                <a:solidFill>
                  <a:schemeClr val="tx1"/>
                </a:solidFill>
              </a:rPr>
              <a:t> = 256 farklı değer alabilir. Bir veri türünün ifade edildiği miktar ne kadar büyükse o kadar fazla ifade gücü vardır. </a:t>
            </a:r>
          </a:p>
          <a:p>
            <a:pPr algn="l">
              <a:spcBef>
                <a:spcPts val="0"/>
              </a:spcBef>
              <a:buFont typeface="Wingdings" pitchFamily="2" charset="2"/>
              <a:buChar char="§"/>
            </a:pPr>
            <a:r>
              <a:rPr lang="tr-TR" sz="2400" dirty="0" smtClean="0">
                <a:solidFill>
                  <a:schemeClr val="tx1"/>
                </a:solidFill>
              </a:rPr>
              <a:t>Örneğin Kırmızı-Yeşil-Mavi renk tonları için yalnızca 1-bit kullanılırsa sadece 8 rengi (Kırmızı için 2, Yeşil için 2, Mavi için 2 farklı renk, toplamda 2</a:t>
            </a:r>
            <a:r>
              <a:rPr lang="tr-TR" sz="2400" baseline="30000" dirty="0" smtClean="0">
                <a:solidFill>
                  <a:schemeClr val="tx1"/>
                </a:solidFill>
              </a:rPr>
              <a:t>3</a:t>
            </a:r>
            <a:r>
              <a:rPr lang="tr-TR" sz="2400" dirty="0" smtClean="0">
                <a:solidFill>
                  <a:schemeClr val="tx1"/>
                </a:solidFill>
              </a:rPr>
              <a:t> = 8) ifade edebiliriz.</a:t>
            </a:r>
          </a:p>
          <a:p>
            <a:pPr algn="l">
              <a:spcBef>
                <a:spcPts val="0"/>
              </a:spcBef>
            </a:pPr>
            <a:endParaRPr lang="tr-TR" sz="2400" b="1"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pic>
        <p:nvPicPr>
          <p:cNvPr id="5" name="Picture 3" descr="RGB_3bits_palette.png"/>
          <p:cNvPicPr>
            <a:picLocks noChangeAspect="1"/>
          </p:cNvPicPr>
          <p:nvPr/>
        </p:nvPicPr>
        <p:blipFill>
          <a:blip r:embed="rId2" cstate="print"/>
          <a:stretch>
            <a:fillRect/>
          </a:stretch>
        </p:blipFill>
        <p:spPr>
          <a:xfrm>
            <a:off x="2051720" y="4273027"/>
            <a:ext cx="5040560" cy="390525"/>
          </a:xfrm>
          <a:prstGeom prst="rect">
            <a:avLst/>
          </a:prstGeom>
        </p:spPr>
      </p:pic>
    </p:spTree>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4000" b="1" dirty="0" smtClean="0">
                <a:solidFill>
                  <a:schemeClr val="tx2">
                    <a:lumMod val="60000"/>
                    <a:lumOff val="40000"/>
                  </a:schemeClr>
                </a:solidFill>
              </a:rPr>
              <a:t>Bilgisayarlarda Veriler ve Veri Türleri</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b="1" dirty="0" smtClean="0">
                <a:solidFill>
                  <a:schemeClr val="tx1"/>
                </a:solidFill>
              </a:rPr>
              <a:t> Adresler</a:t>
            </a:r>
          </a:p>
          <a:p>
            <a:pPr algn="l">
              <a:spcBef>
                <a:spcPts val="0"/>
              </a:spcBef>
              <a:buFont typeface="Wingdings" pitchFamily="2" charset="2"/>
              <a:buChar char="§"/>
            </a:pPr>
            <a:r>
              <a:rPr lang="tr-TR" sz="2400" b="1" dirty="0" smtClean="0">
                <a:solidFill>
                  <a:schemeClr val="tx1"/>
                </a:solidFill>
              </a:rPr>
              <a:t> </a:t>
            </a:r>
            <a:r>
              <a:rPr lang="tr-TR" sz="2400" dirty="0" smtClean="0">
                <a:solidFill>
                  <a:schemeClr val="tx1"/>
                </a:solidFill>
              </a:rPr>
              <a:t>Adresler, bilgisayarlarda tanımlanmış bellek alanlarıdır. İşlemciler bu adresleri işleyebilecek kapasitede olmalıdır. Örneğin 32-bit işlemciye sahip bir bilgisayarda 64-bit adresleme kullanamazsınız.</a:t>
            </a:r>
          </a:p>
          <a:p>
            <a:pPr algn="l">
              <a:spcBef>
                <a:spcPts val="0"/>
              </a:spcBef>
              <a:buFont typeface="Wingdings" pitchFamily="2" charset="2"/>
              <a:buChar char="§"/>
            </a:pPr>
            <a:r>
              <a:rPr lang="tr-TR" sz="2400" dirty="0" smtClean="0">
                <a:solidFill>
                  <a:schemeClr val="tx1"/>
                </a:solidFill>
              </a:rPr>
              <a:t> Adresler genellikle 1-</a:t>
            </a:r>
            <a:r>
              <a:rPr lang="tr-TR" sz="2400" dirty="0" err="1" smtClean="0">
                <a:solidFill>
                  <a:schemeClr val="tx1"/>
                </a:solidFill>
              </a:rPr>
              <a:t>byte’lık</a:t>
            </a:r>
            <a:r>
              <a:rPr lang="tr-TR" sz="2400" dirty="0" smtClean="0">
                <a:solidFill>
                  <a:schemeClr val="tx1"/>
                </a:solidFill>
              </a:rPr>
              <a:t> alanlardan oluşur. Ancak işlemcilerin adresleri nasıl anlamlandırıp işleyecekleri işlemcilerin kapasitelerine bağlıdır. 32-bitlik bir işlemci 4-</a:t>
            </a:r>
            <a:r>
              <a:rPr lang="tr-TR" sz="2400" dirty="0" err="1" smtClean="0">
                <a:solidFill>
                  <a:schemeClr val="tx1"/>
                </a:solidFill>
              </a:rPr>
              <a:t>byte’lık</a:t>
            </a:r>
            <a:r>
              <a:rPr lang="tr-TR" sz="2400" dirty="0" smtClean="0">
                <a:solidFill>
                  <a:schemeClr val="tx1"/>
                </a:solidFill>
              </a:rPr>
              <a:t> verileri işlemektedir ve 4 </a:t>
            </a:r>
            <a:r>
              <a:rPr lang="tr-TR" sz="2400" dirty="0" err="1" smtClean="0">
                <a:solidFill>
                  <a:schemeClr val="tx1"/>
                </a:solidFill>
              </a:rPr>
              <a:t>byte’lık</a:t>
            </a:r>
            <a:r>
              <a:rPr lang="tr-TR" sz="2400" dirty="0" smtClean="0">
                <a:solidFill>
                  <a:schemeClr val="tx1"/>
                </a:solidFill>
              </a:rPr>
              <a:t> adres alanlarını kullanmaktadır.</a:t>
            </a:r>
          </a:p>
          <a:p>
            <a:pPr algn="l">
              <a:spcBef>
                <a:spcPts val="0"/>
              </a:spcBef>
            </a:pPr>
            <a:endParaRPr lang="tr-TR" sz="2400" b="1"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Piazza'yı</a:t>
            </a:r>
            <a:r>
              <a:rPr lang="tr-TR" dirty="0" smtClean="0"/>
              <a:t> cep telefonuna indirme algoritması</a:t>
            </a:r>
            <a:endParaRPr lang="tr-TR" dirty="0"/>
          </a:p>
        </p:txBody>
      </p:sp>
      <p:sp>
        <p:nvSpPr>
          <p:cNvPr id="3" name="2 İçerik Yer Tutucusu"/>
          <p:cNvSpPr>
            <a:spLocks noGrp="1"/>
          </p:cNvSpPr>
          <p:nvPr>
            <p:ph sz="quarter" idx="1"/>
          </p:nvPr>
        </p:nvSpPr>
        <p:spPr/>
        <p:txBody>
          <a:bodyPr/>
          <a:lstStyle/>
          <a:p>
            <a:r>
              <a:rPr lang="tr-TR" dirty="0" smtClean="0"/>
              <a:t>1) </a:t>
            </a:r>
            <a:r>
              <a:rPr lang="tr-TR" dirty="0" err="1" smtClean="0"/>
              <a:t>Piazza'yı</a:t>
            </a:r>
            <a:r>
              <a:rPr lang="tr-TR" dirty="0" smtClean="0"/>
              <a:t> indir</a:t>
            </a:r>
          </a:p>
          <a:p>
            <a:r>
              <a:rPr lang="tr-TR" dirty="0" smtClean="0"/>
              <a:t>2) </a:t>
            </a:r>
            <a:r>
              <a:rPr lang="tr-TR" dirty="0" err="1" smtClean="0"/>
              <a:t>Piazza'ya</a:t>
            </a:r>
            <a:r>
              <a:rPr lang="tr-TR" dirty="0" smtClean="0"/>
              <a:t> kaydol</a:t>
            </a:r>
          </a:p>
          <a:p>
            <a:r>
              <a:rPr lang="tr-TR" dirty="0" smtClean="0"/>
              <a:t>  2a) Kaydolurken </a:t>
            </a:r>
          </a:p>
          <a:p>
            <a:r>
              <a:rPr lang="tr-TR" dirty="0" smtClean="0"/>
              <a:t>	Summer2019 -&gt; Bil 141 sitesini ekle</a:t>
            </a:r>
            <a:endParaRPr lang="tr-TR" dirty="0"/>
          </a:p>
        </p:txBody>
      </p:sp>
      <p:pic>
        <p:nvPicPr>
          <p:cNvPr id="1026" name="Picture 2" descr="Related image"/>
          <p:cNvPicPr>
            <a:picLocks noChangeAspect="1" noChangeArrowheads="1"/>
          </p:cNvPicPr>
          <p:nvPr/>
        </p:nvPicPr>
        <p:blipFill>
          <a:blip r:embed="rId3"/>
          <a:srcRect/>
          <a:stretch>
            <a:fillRect/>
          </a:stretch>
        </p:blipFill>
        <p:spPr bwMode="auto">
          <a:xfrm>
            <a:off x="6643702" y="1357298"/>
            <a:ext cx="1771857" cy="31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noFill/>
          <a:ln/>
        </p:spPr>
        <p:txBody>
          <a:bodyPr/>
          <a:lstStyle/>
          <a:p>
            <a:r>
              <a:rPr lang="tr-TR" dirty="0" smtClean="0"/>
              <a:t>Değişken türleri</a:t>
            </a:r>
            <a:endParaRPr lang="en-US" dirty="0"/>
          </a:p>
        </p:txBody>
      </p:sp>
      <p:sp>
        <p:nvSpPr>
          <p:cNvPr id="11267" name="Rectangle 3"/>
          <p:cNvSpPr>
            <a:spLocks noGrp="1" noChangeArrowheads="1"/>
          </p:cNvSpPr>
          <p:nvPr>
            <p:ph idx="1"/>
          </p:nvPr>
        </p:nvSpPr>
        <p:spPr>
          <a:xfrm>
            <a:off x="533400" y="1295400"/>
            <a:ext cx="8610600" cy="4876800"/>
          </a:xfrm>
          <a:noFill/>
          <a:ln/>
        </p:spPr>
        <p:txBody>
          <a:bodyPr>
            <a:normAutofit/>
          </a:bodyPr>
          <a:lstStyle/>
          <a:p>
            <a:pPr>
              <a:buFontTx/>
              <a:buNone/>
            </a:pPr>
            <a:r>
              <a:rPr lang="en-US" sz="2400" dirty="0"/>
              <a:t>C has three basic predefined data types:</a:t>
            </a:r>
          </a:p>
          <a:p>
            <a:pPr>
              <a:buFontTx/>
              <a:buNone/>
            </a:pPr>
            <a:endParaRPr lang="en-US" sz="1800" dirty="0"/>
          </a:p>
          <a:p>
            <a:r>
              <a:rPr lang="en-US" sz="2400" dirty="0"/>
              <a:t>Integers (whole </a:t>
            </a:r>
            <a:r>
              <a:rPr lang="en-US" sz="2400" dirty="0" smtClean="0"/>
              <a:t>numbers: -10, 2, 213, …)</a:t>
            </a:r>
            <a:endParaRPr lang="en-US" sz="2400" dirty="0"/>
          </a:p>
          <a:p>
            <a:r>
              <a:rPr lang="en-US" sz="2400" dirty="0" smtClean="0"/>
              <a:t>Floating </a:t>
            </a:r>
            <a:r>
              <a:rPr lang="en-US" sz="2400" dirty="0"/>
              <a:t>point (real </a:t>
            </a:r>
            <a:r>
              <a:rPr lang="en-US" sz="2400" dirty="0" smtClean="0"/>
              <a:t>numbers: 1.0, -32.435, …)</a:t>
            </a:r>
            <a:endParaRPr lang="en-US" sz="2400" dirty="0"/>
          </a:p>
          <a:p>
            <a:r>
              <a:rPr lang="en-US" sz="2400" dirty="0" smtClean="0"/>
              <a:t>Characters (‘H’, ‘c’, …)</a:t>
            </a:r>
            <a:endParaRPr lang="en-US" sz="2400" dirty="0"/>
          </a:p>
        </p:txBody>
      </p:sp>
    </p:spTree>
    <p:extLst>
      <p:ext uri="{BB962C8B-B14F-4D97-AF65-F5344CB8AC3E}">
        <p14:creationId xmlns:p14="http://schemas.microsoft.com/office/powerpoint/2010/main" xmlns="" val="19363924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1267">
                                            <p:txEl>
                                              <p:pRg st="3" end="3"/>
                                            </p:txEl>
                                          </p:spTgt>
                                        </p:tgtEl>
                                        <p:attrNameLst>
                                          <p:attrName>style.visibility</p:attrName>
                                        </p:attrNameLst>
                                      </p:cBhvr>
                                      <p:to>
                                        <p:strVal val="visible"/>
                                      </p:to>
                                    </p:set>
                                    <p:animEffect transition="in" filter="checkerboard(across)">
                                      <p:cBhvr>
                                        <p:cTn id="7" dur="500"/>
                                        <p:tgtEl>
                                          <p:spTgt spid="1126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267">
                                            <p:txEl>
                                              <p:pRg st="4" end="4"/>
                                            </p:txEl>
                                          </p:spTgt>
                                        </p:tgtEl>
                                        <p:attrNameLst>
                                          <p:attrName>style.visibility</p:attrName>
                                        </p:attrNameLst>
                                      </p:cBhvr>
                                      <p:to>
                                        <p:strVal val="visible"/>
                                      </p:to>
                                    </p:set>
                                    <p:animEffect transition="in" filter="checkerboard(across)">
                                      <p:cBhvr>
                                        <p:cTn id="12" dur="500"/>
                                        <p:tgtEl>
                                          <p:spTgt spid="112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dirty="0" smtClean="0"/>
              <a:t>Değişken türleri</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b="1" dirty="0" smtClean="0">
                <a:solidFill>
                  <a:schemeClr val="tx1"/>
                </a:solidFill>
              </a:rPr>
              <a:t>Tam sayı türleri</a:t>
            </a:r>
          </a:p>
          <a:p>
            <a:pPr algn="l">
              <a:spcBef>
                <a:spcPts val="0"/>
              </a:spcBef>
              <a:buFont typeface="Wingdings" pitchFamily="2" charset="2"/>
              <a:buChar char="q"/>
            </a:pPr>
            <a:r>
              <a:rPr lang="tr-TR" sz="2400" dirty="0" smtClean="0">
                <a:solidFill>
                  <a:schemeClr val="tx1"/>
                </a:solidFill>
              </a:rPr>
              <a:t> </a:t>
            </a:r>
            <a:r>
              <a:rPr lang="tr-TR" sz="2400" dirty="0" err="1" smtClean="0">
                <a:solidFill>
                  <a:schemeClr val="tx1"/>
                </a:solidFill>
              </a:rPr>
              <a:t>short</a:t>
            </a:r>
            <a:r>
              <a:rPr lang="tr-TR" sz="2400" dirty="0" smtClean="0">
                <a:solidFill>
                  <a:schemeClr val="tx1"/>
                </a:solidFill>
              </a:rPr>
              <a:t> (2 </a:t>
            </a:r>
            <a:r>
              <a:rPr lang="tr-TR" sz="2400" dirty="0" err="1" smtClean="0">
                <a:solidFill>
                  <a:schemeClr val="tx1"/>
                </a:solidFill>
              </a:rPr>
              <a:t>byte</a:t>
            </a:r>
            <a:r>
              <a:rPr lang="tr-TR" sz="2400" dirty="0" smtClean="0">
                <a:solidFill>
                  <a:schemeClr val="tx1"/>
                </a:solidFill>
              </a:rPr>
              <a:t>)  (-2</a:t>
            </a:r>
            <a:r>
              <a:rPr lang="tr-TR" sz="2400" baseline="30000" dirty="0" smtClean="0">
                <a:solidFill>
                  <a:schemeClr val="tx1"/>
                </a:solidFill>
              </a:rPr>
              <a:t>15</a:t>
            </a:r>
            <a:r>
              <a:rPr lang="tr-TR" sz="2400" dirty="0" smtClean="0">
                <a:solidFill>
                  <a:schemeClr val="tx1"/>
                </a:solidFill>
              </a:rPr>
              <a:t> ile +(2</a:t>
            </a:r>
            <a:r>
              <a:rPr lang="tr-TR" sz="2400" baseline="30000" dirty="0" smtClean="0">
                <a:solidFill>
                  <a:schemeClr val="tx1"/>
                </a:solidFill>
              </a:rPr>
              <a:t>15</a:t>
            </a:r>
            <a:r>
              <a:rPr lang="tr-TR" sz="2400" dirty="0" smtClean="0">
                <a:solidFill>
                  <a:schemeClr val="tx1"/>
                </a:solidFill>
              </a:rPr>
              <a:t> – 1) arasında)</a:t>
            </a:r>
          </a:p>
          <a:p>
            <a:pPr algn="l">
              <a:spcBef>
                <a:spcPts val="0"/>
              </a:spcBef>
              <a:buFont typeface="Wingdings" pitchFamily="2" charset="2"/>
              <a:buChar char="q"/>
            </a:pPr>
            <a:r>
              <a:rPr lang="tr-TR" sz="2400" b="1" dirty="0" smtClean="0">
                <a:solidFill>
                  <a:srgbClr val="FF0000"/>
                </a:solidFill>
              </a:rPr>
              <a:t> </a:t>
            </a:r>
            <a:r>
              <a:rPr lang="tr-TR" sz="2400" b="1" dirty="0" err="1" smtClean="0">
                <a:solidFill>
                  <a:srgbClr val="FF0000"/>
                </a:solidFill>
              </a:rPr>
              <a:t>int</a:t>
            </a:r>
            <a:r>
              <a:rPr lang="tr-TR" sz="2400" b="1" dirty="0" smtClean="0">
                <a:solidFill>
                  <a:srgbClr val="FF0000"/>
                </a:solidFill>
              </a:rPr>
              <a:t> (4 </a:t>
            </a:r>
            <a:r>
              <a:rPr lang="tr-TR" sz="2400" b="1" dirty="0" err="1" smtClean="0">
                <a:solidFill>
                  <a:srgbClr val="FF0000"/>
                </a:solidFill>
              </a:rPr>
              <a:t>byte</a:t>
            </a:r>
            <a:r>
              <a:rPr lang="tr-TR" sz="2400" b="1" dirty="0" smtClean="0">
                <a:solidFill>
                  <a:srgbClr val="FF0000"/>
                </a:solidFill>
              </a:rPr>
              <a:t>) </a:t>
            </a:r>
          </a:p>
          <a:p>
            <a:pPr algn="l">
              <a:spcBef>
                <a:spcPts val="0"/>
              </a:spcBef>
              <a:buFont typeface="Wingdings" pitchFamily="2" charset="2"/>
              <a:buChar char="q"/>
            </a:pPr>
            <a:r>
              <a:rPr lang="tr-TR" dirty="0">
                <a:solidFill>
                  <a:schemeClr val="tx1"/>
                </a:solidFill>
              </a:rPr>
              <a:t> </a:t>
            </a:r>
            <a:r>
              <a:rPr lang="tr-TR" sz="2400" dirty="0" err="1" smtClean="0">
                <a:solidFill>
                  <a:schemeClr val="tx1"/>
                </a:solidFill>
              </a:rPr>
              <a:t>long</a:t>
            </a:r>
            <a:r>
              <a:rPr lang="tr-TR" sz="2400" dirty="0" smtClean="0">
                <a:solidFill>
                  <a:schemeClr val="tx1"/>
                </a:solidFill>
              </a:rPr>
              <a:t> (4 </a:t>
            </a:r>
            <a:r>
              <a:rPr lang="tr-TR" sz="2400" dirty="0" err="1" smtClean="0">
                <a:solidFill>
                  <a:schemeClr val="tx1"/>
                </a:solidFill>
              </a:rPr>
              <a:t>byte</a:t>
            </a:r>
            <a:r>
              <a:rPr lang="tr-TR" sz="2400" dirty="0" smtClean="0">
                <a:solidFill>
                  <a:schemeClr val="tx1"/>
                </a:solidFill>
              </a:rPr>
              <a:t>)  (-2</a:t>
            </a:r>
            <a:r>
              <a:rPr lang="tr-TR" sz="2400" baseline="30000" dirty="0" smtClean="0">
                <a:solidFill>
                  <a:schemeClr val="tx1"/>
                </a:solidFill>
              </a:rPr>
              <a:t>31</a:t>
            </a:r>
            <a:r>
              <a:rPr lang="tr-TR" sz="2400" dirty="0" smtClean="0">
                <a:solidFill>
                  <a:schemeClr val="tx1"/>
                </a:solidFill>
              </a:rPr>
              <a:t> ile +(2</a:t>
            </a:r>
            <a:r>
              <a:rPr lang="tr-TR" sz="2400" baseline="30000" dirty="0" smtClean="0">
                <a:solidFill>
                  <a:schemeClr val="tx1"/>
                </a:solidFill>
              </a:rPr>
              <a:t>31</a:t>
            </a:r>
            <a:r>
              <a:rPr lang="tr-TR" sz="2400" dirty="0" smtClean="0">
                <a:solidFill>
                  <a:schemeClr val="tx1"/>
                </a:solidFill>
              </a:rPr>
              <a:t> – 1) arasında)</a:t>
            </a:r>
          </a:p>
          <a:p>
            <a:pPr algn="l">
              <a:spcBef>
                <a:spcPts val="0"/>
              </a:spcBef>
              <a:buFont typeface="Wingdings" pitchFamily="2" charset="2"/>
              <a:buChar char="§"/>
            </a:pPr>
            <a:r>
              <a:rPr lang="tr-TR" sz="2400" b="1" dirty="0" smtClean="0">
                <a:solidFill>
                  <a:schemeClr val="tx1"/>
                </a:solidFill>
              </a:rPr>
              <a:t> Ondalıklı sayı türleri</a:t>
            </a:r>
          </a:p>
          <a:p>
            <a:pPr algn="l">
              <a:spcBef>
                <a:spcPts val="0"/>
              </a:spcBef>
              <a:buFont typeface="Wingdings" pitchFamily="2" charset="2"/>
              <a:buChar char="q"/>
            </a:pPr>
            <a:r>
              <a:rPr lang="tr-TR" sz="2400" dirty="0" smtClean="0">
                <a:solidFill>
                  <a:schemeClr val="tx1"/>
                </a:solidFill>
              </a:rPr>
              <a:t> </a:t>
            </a:r>
            <a:r>
              <a:rPr lang="tr-TR" sz="2400" dirty="0" err="1" smtClean="0">
                <a:solidFill>
                  <a:schemeClr val="tx1"/>
                </a:solidFill>
              </a:rPr>
              <a:t>float</a:t>
            </a:r>
            <a:r>
              <a:rPr lang="tr-TR" sz="2400" dirty="0" smtClean="0">
                <a:solidFill>
                  <a:schemeClr val="tx1"/>
                </a:solidFill>
              </a:rPr>
              <a:t> (4 </a:t>
            </a:r>
            <a:r>
              <a:rPr lang="tr-TR" sz="2400" dirty="0" err="1" smtClean="0">
                <a:solidFill>
                  <a:schemeClr val="tx1"/>
                </a:solidFill>
              </a:rPr>
              <a:t>byte</a:t>
            </a:r>
            <a:r>
              <a:rPr lang="tr-TR" sz="2400" dirty="0" smtClean="0">
                <a:solidFill>
                  <a:schemeClr val="tx1"/>
                </a:solidFill>
              </a:rPr>
              <a:t>)  </a:t>
            </a:r>
          </a:p>
          <a:p>
            <a:pPr algn="l">
              <a:spcBef>
                <a:spcPts val="0"/>
              </a:spcBef>
              <a:buFont typeface="Wingdings" pitchFamily="2" charset="2"/>
              <a:buChar char="q"/>
            </a:pPr>
            <a:r>
              <a:rPr lang="tr-TR" sz="2400" b="1" dirty="0" smtClean="0">
                <a:solidFill>
                  <a:srgbClr val="FF0000"/>
                </a:solidFill>
              </a:rPr>
              <a:t> </a:t>
            </a:r>
            <a:r>
              <a:rPr lang="tr-TR" sz="2400" b="1" dirty="0" err="1" smtClean="0">
                <a:solidFill>
                  <a:srgbClr val="FF0000"/>
                </a:solidFill>
              </a:rPr>
              <a:t>double</a:t>
            </a:r>
            <a:r>
              <a:rPr lang="tr-TR" sz="2400" b="1" dirty="0" smtClean="0">
                <a:solidFill>
                  <a:srgbClr val="FF0000"/>
                </a:solidFill>
              </a:rPr>
              <a:t> (8 </a:t>
            </a:r>
            <a:r>
              <a:rPr lang="tr-TR" sz="2400" b="1" dirty="0" err="1" smtClean="0">
                <a:solidFill>
                  <a:srgbClr val="FF0000"/>
                </a:solidFill>
              </a:rPr>
              <a:t>byte</a:t>
            </a:r>
            <a:r>
              <a:rPr lang="tr-TR" sz="2400" b="1" dirty="0" smtClean="0">
                <a:solidFill>
                  <a:srgbClr val="FF0000"/>
                </a:solidFill>
              </a:rPr>
              <a:t>)</a:t>
            </a:r>
          </a:p>
          <a:p>
            <a:pPr algn="l">
              <a:spcBef>
                <a:spcPts val="0"/>
              </a:spcBef>
              <a:buFont typeface="Wingdings" pitchFamily="2" charset="2"/>
              <a:buChar char="§"/>
            </a:pPr>
            <a:r>
              <a:rPr lang="tr-TR" sz="2400" b="1" dirty="0" smtClean="0">
                <a:solidFill>
                  <a:schemeClr val="tx1"/>
                </a:solidFill>
              </a:rPr>
              <a:t> Karakter türü</a:t>
            </a:r>
          </a:p>
          <a:p>
            <a:pPr algn="l">
              <a:spcBef>
                <a:spcPts val="0"/>
              </a:spcBef>
              <a:buFont typeface="Wingdings" pitchFamily="2" charset="2"/>
              <a:buChar char="q"/>
            </a:pPr>
            <a:r>
              <a:rPr lang="tr-TR" sz="2400" b="1" dirty="0" smtClean="0">
                <a:solidFill>
                  <a:srgbClr val="FF0000"/>
                </a:solidFill>
              </a:rPr>
              <a:t> </a:t>
            </a:r>
            <a:r>
              <a:rPr lang="tr-TR" sz="2400" b="1" dirty="0" err="1" smtClean="0">
                <a:solidFill>
                  <a:srgbClr val="FF0000"/>
                </a:solidFill>
              </a:rPr>
              <a:t>char</a:t>
            </a:r>
            <a:r>
              <a:rPr lang="tr-TR" sz="2400" b="1" dirty="0" smtClean="0">
                <a:solidFill>
                  <a:srgbClr val="FF0000"/>
                </a:solidFill>
              </a:rPr>
              <a:t> (1 </a:t>
            </a:r>
            <a:r>
              <a:rPr lang="tr-TR" sz="2400" b="1" dirty="0" err="1" smtClean="0">
                <a:solidFill>
                  <a:srgbClr val="FF0000"/>
                </a:solidFill>
              </a:rPr>
              <a:t>byte</a:t>
            </a:r>
            <a:r>
              <a:rPr lang="tr-TR" sz="2400" b="1" dirty="0" smtClean="0">
                <a:solidFill>
                  <a:srgbClr val="FF0000"/>
                </a:solidFill>
              </a:rPr>
              <a:t>)  </a:t>
            </a:r>
            <a:r>
              <a:rPr lang="tr-TR" sz="2400" dirty="0" smtClean="0">
                <a:solidFill>
                  <a:schemeClr val="tx1"/>
                </a:solidFill>
              </a:rPr>
              <a:t>(256 farklı karakter ifade edilebilir)</a:t>
            </a:r>
            <a:endParaRPr lang="tr-TR" sz="2400" b="1"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extLst>
      <p:ext uri="{BB962C8B-B14F-4D97-AF65-F5344CB8AC3E}">
        <p14:creationId xmlns:p14="http://schemas.microsoft.com/office/powerpoint/2010/main" xmlns="" val="3746941522"/>
      </p:ext>
    </p:extLst>
  </p:cSld>
  <p:clrMapOvr>
    <a:masterClrMapping/>
  </p:clrMapOvr>
  <p:transition>
    <p:random/>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a:t>
            </a:r>
            <a:endParaRPr lang="tr-TR" dirty="0"/>
          </a:p>
        </p:txBody>
      </p:sp>
      <p:sp>
        <p:nvSpPr>
          <p:cNvPr id="3" name="2 İçerik Yer Tutucusu"/>
          <p:cNvSpPr>
            <a:spLocks noGrp="1"/>
          </p:cNvSpPr>
          <p:nvPr>
            <p:ph sz="quarter" idx="1"/>
          </p:nvPr>
        </p:nvSpPr>
        <p:spPr/>
        <p:txBody>
          <a:bodyPr>
            <a:normAutofit/>
          </a:bodyPr>
          <a:lstStyle/>
          <a:p>
            <a:r>
              <a:rPr lang="tr-TR" dirty="0" smtClean="0"/>
              <a:t>Bir değişkene alabileceğinden daha fazla giriş yaparsanız, taşma yaşanır…</a:t>
            </a:r>
          </a:p>
          <a:p>
            <a:endParaRPr lang="tr-TR" dirty="0" smtClean="0"/>
          </a:p>
        </p:txBody>
      </p:sp>
      <p:sp>
        <p:nvSpPr>
          <p:cNvPr id="4" name="3 Sağ Ok"/>
          <p:cNvSpPr/>
          <p:nvPr/>
        </p:nvSpPr>
        <p:spPr>
          <a:xfrm>
            <a:off x="3714744" y="3357562"/>
            <a:ext cx="1143008" cy="7143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7" name="Picture 3"/>
          <p:cNvPicPr>
            <a:picLocks noChangeAspect="1" noChangeArrowheads="1"/>
          </p:cNvPicPr>
          <p:nvPr/>
        </p:nvPicPr>
        <p:blipFill>
          <a:blip r:embed="rId2"/>
          <a:srcRect r="50458"/>
          <a:stretch>
            <a:fillRect/>
          </a:stretch>
        </p:blipFill>
        <p:spPr bwMode="auto">
          <a:xfrm>
            <a:off x="5820228" y="2030349"/>
            <a:ext cx="3038051" cy="2654425"/>
          </a:xfrm>
          <a:prstGeom prst="rect">
            <a:avLst/>
          </a:prstGeom>
          <a:noFill/>
          <a:ln w="9525">
            <a:noFill/>
            <a:miter lim="800000"/>
            <a:headEnd/>
            <a:tailEnd/>
          </a:ln>
          <a:effectLst/>
        </p:spPr>
      </p:pic>
      <p:sp>
        <p:nvSpPr>
          <p:cNvPr id="7" name="6 Dikdörtgen"/>
          <p:cNvSpPr/>
          <p:nvPr/>
        </p:nvSpPr>
        <p:spPr>
          <a:xfrm>
            <a:off x="457200" y="2423886"/>
            <a:ext cx="5363028" cy="3170099"/>
          </a:xfrm>
          <a:prstGeom prst="rect">
            <a:avLst/>
          </a:prstGeom>
        </p:spPr>
        <p:txBody>
          <a:bodyPr wrap="square">
            <a:spAutoFit/>
          </a:bodyPr>
          <a:lstStyle/>
          <a:p>
            <a:pPr>
              <a:buNone/>
            </a:pPr>
            <a:r>
              <a:rPr lang="tr-TR" sz="2000" dirty="0" smtClean="0"/>
              <a:t>#</a:t>
            </a:r>
            <a:r>
              <a:rPr lang="tr-TR" sz="2000" dirty="0" err="1" smtClean="0"/>
              <a:t>include</a:t>
            </a:r>
            <a:r>
              <a:rPr lang="tr-TR" sz="2000" dirty="0" smtClean="0"/>
              <a:t> &lt;</a:t>
            </a:r>
            <a:r>
              <a:rPr lang="tr-TR" sz="2000" dirty="0" err="1" smtClean="0"/>
              <a:t>stdio</a:t>
            </a:r>
            <a:r>
              <a:rPr lang="tr-TR" sz="2000" dirty="0" smtClean="0"/>
              <a:t>.h&gt;</a:t>
            </a:r>
          </a:p>
          <a:p>
            <a:pPr>
              <a:buNone/>
            </a:pPr>
            <a:r>
              <a:rPr lang="tr-TR" sz="2000" dirty="0" err="1" smtClean="0"/>
              <a:t>int</a:t>
            </a:r>
            <a:r>
              <a:rPr lang="tr-TR" sz="2000" dirty="0" smtClean="0"/>
              <a:t> </a:t>
            </a:r>
            <a:r>
              <a:rPr lang="tr-TR" sz="2000" dirty="0" err="1" smtClean="0"/>
              <a:t>main</a:t>
            </a:r>
            <a:r>
              <a:rPr lang="tr-TR" sz="2000" dirty="0" smtClean="0"/>
              <a:t>()</a:t>
            </a:r>
          </a:p>
          <a:p>
            <a:pPr>
              <a:buNone/>
            </a:pPr>
            <a:r>
              <a:rPr lang="tr-TR" sz="2000" dirty="0" smtClean="0"/>
              <a:t>{</a:t>
            </a:r>
          </a:p>
          <a:p>
            <a:pPr>
              <a:buNone/>
            </a:pPr>
            <a:r>
              <a:rPr lang="tr-TR" sz="2000" dirty="0" err="1" smtClean="0"/>
              <a:t>int</a:t>
            </a:r>
            <a:r>
              <a:rPr lang="tr-TR" sz="2000" dirty="0" smtClean="0"/>
              <a:t> i;</a:t>
            </a:r>
          </a:p>
          <a:p>
            <a:pPr>
              <a:buNone/>
            </a:pPr>
            <a:r>
              <a:rPr lang="tr-TR" sz="2000" dirty="0" err="1" smtClean="0"/>
              <a:t>for</a:t>
            </a:r>
            <a:r>
              <a:rPr lang="tr-TR" sz="2000" dirty="0" smtClean="0"/>
              <a:t>(i=0; i&lt;10; i++)</a:t>
            </a:r>
          </a:p>
          <a:p>
            <a:pPr>
              <a:buNone/>
            </a:pPr>
            <a:r>
              <a:rPr lang="tr-TR" sz="2000" dirty="0" smtClean="0"/>
              <a:t>{</a:t>
            </a:r>
          </a:p>
          <a:p>
            <a:pPr>
              <a:buNone/>
            </a:pPr>
            <a:r>
              <a:rPr lang="tr-TR" sz="2000" dirty="0" err="1" smtClean="0"/>
              <a:t>printf</a:t>
            </a:r>
            <a:r>
              <a:rPr lang="tr-TR" sz="2000" dirty="0" smtClean="0"/>
              <a:t>("2147483642+%d: %d\n", i, 2147483642+i);</a:t>
            </a:r>
          </a:p>
          <a:p>
            <a:pPr>
              <a:buNone/>
            </a:pPr>
            <a:r>
              <a:rPr lang="tr-TR" sz="2000" dirty="0" smtClean="0"/>
              <a:t>}</a:t>
            </a:r>
          </a:p>
          <a:p>
            <a:pPr>
              <a:buNone/>
            </a:pPr>
            <a:r>
              <a:rPr lang="tr-TR" sz="2000" dirty="0" err="1" smtClean="0"/>
              <a:t>return</a:t>
            </a:r>
            <a:r>
              <a:rPr lang="tr-TR" sz="2000" dirty="0" smtClean="0"/>
              <a:t> 0;</a:t>
            </a:r>
          </a:p>
          <a:p>
            <a:pPr>
              <a:buNone/>
            </a:pPr>
            <a:r>
              <a:rPr lang="tr-TR" sz="2000" dirty="0" smtClean="0"/>
              <a:t>}</a:t>
            </a:r>
            <a:endParaRPr lang="tr-TR" sz="2000" dirty="0"/>
          </a:p>
        </p:txBody>
      </p:sp>
      <p:sp>
        <p:nvSpPr>
          <p:cNvPr id="8" name="7 Dikdörtgen"/>
          <p:cNvSpPr/>
          <p:nvPr/>
        </p:nvSpPr>
        <p:spPr>
          <a:xfrm>
            <a:off x="928662" y="5786454"/>
            <a:ext cx="6786610" cy="369332"/>
          </a:xfrm>
          <a:prstGeom prst="rect">
            <a:avLst/>
          </a:prstGeom>
        </p:spPr>
        <p:txBody>
          <a:bodyPr wrap="square">
            <a:spAutoFit/>
          </a:bodyPr>
          <a:lstStyle/>
          <a:p>
            <a:r>
              <a:rPr lang="tr-TR" dirty="0" smtClean="0"/>
              <a:t>Bir </a:t>
            </a:r>
            <a:r>
              <a:rPr lang="tr-TR" dirty="0" err="1" smtClean="0"/>
              <a:t>int</a:t>
            </a:r>
            <a:r>
              <a:rPr lang="tr-TR" dirty="0" smtClean="0"/>
              <a:t> maksimum +2147483647 değerini tutabilir.</a:t>
            </a:r>
          </a:p>
        </p:txBody>
      </p:sp>
    </p:spTree>
  </p:cSld>
  <p:clrMapOvr>
    <a:masterClrMapping/>
  </p:clrMapOvr>
  <p:transition>
    <p:random/>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Değişkenlerin sınırları</a:t>
            </a:r>
            <a:endParaRPr lang="tr-TR" dirty="0"/>
          </a:p>
        </p:txBody>
      </p:sp>
      <p:sp>
        <p:nvSpPr>
          <p:cNvPr id="3" name="2 İçerik Yer Tutucusu"/>
          <p:cNvSpPr>
            <a:spLocks noGrp="1"/>
          </p:cNvSpPr>
          <p:nvPr>
            <p:ph sz="quarter" idx="1"/>
          </p:nvPr>
        </p:nvSpPr>
        <p:spPr>
          <a:xfrm>
            <a:off x="457200" y="1219200"/>
            <a:ext cx="5239000" cy="3467100"/>
          </a:xfrm>
        </p:spPr>
        <p:txBody>
          <a:bodyPr>
            <a:normAutofit fontScale="77500" lnSpcReduction="20000"/>
          </a:bodyPr>
          <a:lstStyle/>
          <a:p>
            <a:r>
              <a:rPr lang="tr-TR" dirty="0" smtClean="0"/>
              <a:t>Bir kütüphanenin içine bakmak için </a:t>
            </a:r>
            <a:r>
              <a:rPr lang="tr-TR" dirty="0" err="1" smtClean="0"/>
              <a:t>Ctrl</a:t>
            </a:r>
            <a:r>
              <a:rPr lang="tr-TR" dirty="0" smtClean="0"/>
              <a:t> basılıyken üstüne tıklamanız yeterlidir.</a:t>
            </a:r>
          </a:p>
          <a:p>
            <a:r>
              <a:rPr lang="tr-TR" dirty="0" smtClean="0"/>
              <a:t>#</a:t>
            </a:r>
            <a:r>
              <a:rPr lang="tr-TR" dirty="0" err="1" smtClean="0"/>
              <a:t>include</a:t>
            </a:r>
            <a:r>
              <a:rPr lang="tr-TR" dirty="0" smtClean="0"/>
              <a:t> &lt;</a:t>
            </a:r>
            <a:r>
              <a:rPr lang="tr-TR" dirty="0" err="1" smtClean="0"/>
              <a:t>limits</a:t>
            </a:r>
            <a:r>
              <a:rPr lang="tr-TR" dirty="0" smtClean="0"/>
              <a:t>.h&gt; 'ı ekleyip içine baktığınızda değişenlerin alabileceği limit değerleri görürsünüz. Başvuru kaynağı bu dosyayı kullanabilirsiniz. İşiniz bitince kodunuzdaki #</a:t>
            </a:r>
            <a:r>
              <a:rPr lang="tr-TR" dirty="0" err="1" smtClean="0"/>
              <a:t>include</a:t>
            </a:r>
            <a:r>
              <a:rPr lang="tr-TR" dirty="0" smtClean="0"/>
              <a:t> komutunu kaldırırsınız.</a:t>
            </a:r>
          </a:p>
          <a:p>
            <a:r>
              <a:rPr lang="tr-TR" dirty="0" smtClean="0"/>
              <a:t>Ayrıca bu kütüphaneyi kodunuza eklediğinizde kullanıcıya şu tarz bir yönlendirme yapabilirsiniz:</a:t>
            </a:r>
          </a:p>
          <a:p>
            <a:pPr>
              <a:buNone/>
            </a:pPr>
            <a:r>
              <a:rPr lang="tr-TR" dirty="0" smtClean="0"/>
              <a:t>	</a:t>
            </a:r>
          </a:p>
          <a:p>
            <a:endParaRPr lang="tr-TR" dirty="0"/>
          </a:p>
        </p:txBody>
      </p:sp>
      <p:pic>
        <p:nvPicPr>
          <p:cNvPr id="1026" name="Picture 2"/>
          <p:cNvPicPr>
            <a:picLocks noChangeAspect="1" noChangeArrowheads="1"/>
          </p:cNvPicPr>
          <p:nvPr/>
        </p:nvPicPr>
        <p:blipFill>
          <a:blip r:embed="rId3"/>
          <a:srcRect/>
          <a:stretch>
            <a:fillRect/>
          </a:stretch>
        </p:blipFill>
        <p:spPr bwMode="auto">
          <a:xfrm>
            <a:off x="5696200" y="1219200"/>
            <a:ext cx="2990600" cy="3078163"/>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955675" y="4081463"/>
            <a:ext cx="4568825" cy="1841588"/>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long</a:t>
            </a:r>
            <a:r>
              <a:rPr lang="tr-TR" dirty="0" smtClean="0"/>
              <a:t> </a:t>
            </a:r>
            <a:r>
              <a:rPr lang="tr-TR" dirty="0" err="1" smtClean="0"/>
              <a:t>long</a:t>
            </a:r>
            <a:r>
              <a:rPr lang="tr-TR" dirty="0" smtClean="0"/>
              <a:t> kullanımı</a:t>
            </a:r>
            <a:endParaRPr lang="tr-TR" dirty="0"/>
          </a:p>
        </p:txBody>
      </p:sp>
      <p:sp>
        <p:nvSpPr>
          <p:cNvPr id="3" name="2 İçerik Yer Tutucusu"/>
          <p:cNvSpPr>
            <a:spLocks noGrp="1"/>
          </p:cNvSpPr>
          <p:nvPr>
            <p:ph sz="quarter" idx="1"/>
          </p:nvPr>
        </p:nvSpPr>
        <p:spPr>
          <a:xfrm>
            <a:off x="457200" y="1219200"/>
            <a:ext cx="8229600" cy="5486400"/>
          </a:xfrm>
        </p:spPr>
        <p:txBody>
          <a:bodyPr>
            <a:normAutofit fontScale="92500" lnSpcReduction="10000"/>
          </a:bodyPr>
          <a:lstStyle/>
          <a:p>
            <a:r>
              <a:rPr lang="tr-TR" dirty="0" err="1" smtClean="0"/>
              <a:t>int'in</a:t>
            </a:r>
            <a:r>
              <a:rPr lang="tr-TR" dirty="0" smtClean="0"/>
              <a:t> sağladığı limit değerleri size yetmediğinde, </a:t>
            </a:r>
            <a:br>
              <a:rPr lang="tr-TR" dirty="0" smtClean="0"/>
            </a:br>
            <a:r>
              <a:rPr lang="tr-TR" dirty="0" err="1" smtClean="0"/>
              <a:t>long</a:t>
            </a:r>
            <a:r>
              <a:rPr lang="tr-TR" dirty="0" smtClean="0"/>
              <a:t> </a:t>
            </a:r>
            <a:r>
              <a:rPr lang="tr-TR" dirty="0" err="1" smtClean="0"/>
              <a:t>long</a:t>
            </a:r>
            <a:r>
              <a:rPr lang="tr-TR" dirty="0" smtClean="0"/>
              <a:t> kullanabilirsiniz.</a:t>
            </a:r>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endParaRPr lang="tr-TR" dirty="0" smtClean="0"/>
          </a:p>
          <a:p>
            <a:r>
              <a:rPr lang="tr-TR" sz="2000" dirty="0" smtClean="0"/>
              <a:t>Kullandığımız derleyici/platform uyarı vermiyor olsaydı, %</a:t>
            </a:r>
            <a:r>
              <a:rPr lang="tr-TR" sz="2000" dirty="0" err="1" smtClean="0"/>
              <a:t>lld</a:t>
            </a:r>
            <a:r>
              <a:rPr lang="tr-TR" sz="2000" dirty="0" smtClean="0"/>
              <a:t> de kullanılabilirdi. Detaylandırılmış uyarı ayarlarını aktif ettikten sonra kontrol ediniz.</a:t>
            </a:r>
          </a:p>
          <a:p>
            <a:r>
              <a:rPr lang="tr-TR" sz="1500" dirty="0" smtClean="0"/>
              <a:t>Ek bilgi: %</a:t>
            </a:r>
            <a:r>
              <a:rPr lang="tr-TR" sz="1500" dirty="0" err="1" smtClean="0"/>
              <a:t>Id</a:t>
            </a:r>
            <a:r>
              <a:rPr lang="tr-TR" sz="1500" dirty="0" smtClean="0"/>
              <a:t> yerine %I64d kullanımı da mümkündür.(64 bit olduğunu belirterek).</a:t>
            </a:r>
          </a:p>
          <a:p>
            <a:pPr>
              <a:buNone/>
            </a:pPr>
            <a:endParaRPr lang="tr-TR" dirty="0"/>
          </a:p>
        </p:txBody>
      </p:sp>
      <p:sp>
        <p:nvSpPr>
          <p:cNvPr id="4" name="3 Metin kutusu"/>
          <p:cNvSpPr txBox="1"/>
          <p:nvPr/>
        </p:nvSpPr>
        <p:spPr>
          <a:xfrm>
            <a:off x="457200" y="1983429"/>
            <a:ext cx="8432800" cy="323627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nSpc>
                <a:spcPct val="115000"/>
              </a:lnSpc>
              <a:spcAft>
                <a:spcPts val="0"/>
              </a:spcAft>
            </a:pPr>
            <a:r>
              <a:rPr lang="en-US" dirty="0" smtClean="0">
                <a:solidFill>
                  <a:srgbClr val="008000"/>
                </a:solidFill>
                <a:latin typeface="Consolas"/>
                <a:ea typeface="Times New Roman"/>
                <a:cs typeface="Times New Roman"/>
              </a:rPr>
              <a:t>#include &lt;</a:t>
            </a:r>
            <a:r>
              <a:rPr lang="en-US" dirty="0" err="1" smtClean="0">
                <a:solidFill>
                  <a:srgbClr val="008000"/>
                </a:solidFill>
                <a:latin typeface="Consolas"/>
                <a:ea typeface="Times New Roman"/>
                <a:cs typeface="Times New Roman"/>
              </a:rPr>
              <a:t>stdio.h</a:t>
            </a:r>
            <a:r>
              <a:rPr lang="en-US" dirty="0" smtClean="0">
                <a:solidFill>
                  <a:srgbClr val="008000"/>
                </a:solidFill>
                <a:latin typeface="Consolas"/>
                <a:ea typeface="Times New Roman"/>
                <a:cs typeface="Times New Roman"/>
              </a:rPr>
              <a:t>&gt;</a:t>
            </a:r>
            <a:endParaRPr lang="tr-TR" sz="1400" dirty="0" smtClean="0">
              <a:latin typeface="Calibri"/>
              <a:ea typeface="Times New Roman"/>
              <a:cs typeface="Times New Roman"/>
            </a:endParaRPr>
          </a:p>
          <a:p>
            <a:pPr>
              <a:lnSpc>
                <a:spcPct val="115000"/>
              </a:lnSpc>
              <a:spcAft>
                <a:spcPts val="0"/>
              </a:spcAft>
            </a:pPr>
            <a:r>
              <a:rPr lang="en-US" b="1" dirty="0" err="1" smtClean="0">
                <a:solidFill>
                  <a:srgbClr val="000000"/>
                </a:solidFill>
                <a:latin typeface="Consolas"/>
                <a:ea typeface="Times New Roman"/>
                <a:cs typeface="Times New Roman"/>
              </a:rPr>
              <a:t>int</a:t>
            </a:r>
            <a:r>
              <a:rPr lang="en-US" dirty="0" smtClean="0">
                <a:solidFill>
                  <a:srgbClr val="000000"/>
                </a:solidFill>
                <a:latin typeface="Consolas"/>
                <a:ea typeface="Times New Roman"/>
                <a:cs typeface="Times New Roman"/>
              </a:rPr>
              <a:t> main</a:t>
            </a:r>
            <a:r>
              <a:rPr lang="en-US" b="1" dirty="0" smtClean="0">
                <a:solidFill>
                  <a:srgbClr val="FF0000"/>
                </a:solidFill>
                <a:latin typeface="Consolas"/>
                <a:ea typeface="Times New Roman"/>
                <a:cs typeface="Times New Roman"/>
              </a:rPr>
              <a:t>()</a:t>
            </a:r>
            <a:endParaRPr lang="tr-TR" sz="1400" dirty="0" smtClean="0">
              <a:latin typeface="Calibri"/>
              <a:ea typeface="Times New Roman"/>
              <a:cs typeface="Times New Roman"/>
            </a:endParaRPr>
          </a:p>
          <a:p>
            <a:pPr>
              <a:lnSpc>
                <a:spcPct val="115000"/>
              </a:lnSpc>
              <a:spcAft>
                <a:spcPts val="0"/>
              </a:spcAft>
            </a:pPr>
            <a:r>
              <a:rPr lang="en-US" b="1" dirty="0" smtClean="0">
                <a:solidFill>
                  <a:srgbClr val="FF0000"/>
                </a:solidFill>
                <a:latin typeface="Consolas"/>
                <a:ea typeface="Times New Roman"/>
                <a:cs typeface="Times New Roman"/>
              </a:rPr>
              <a:t>{</a:t>
            </a:r>
            <a:endParaRPr lang="tr-TR" sz="1400" dirty="0" smtClean="0">
              <a:latin typeface="Calibri"/>
              <a:ea typeface="Times New Roman"/>
              <a:cs typeface="Times New Roman"/>
            </a:endParaRPr>
          </a:p>
          <a:p>
            <a:pPr>
              <a:lnSpc>
                <a:spcPct val="115000"/>
              </a:lnSpc>
              <a:spcAft>
                <a:spcPts val="0"/>
              </a:spcAft>
            </a:pPr>
            <a:r>
              <a:rPr lang="en-US" dirty="0" smtClean="0">
                <a:solidFill>
                  <a:srgbClr val="000000"/>
                </a:solidFill>
                <a:latin typeface="Consolas"/>
                <a:ea typeface="Times New Roman"/>
                <a:cs typeface="Times New Roman"/>
              </a:rPr>
              <a:t>	</a:t>
            </a:r>
            <a:r>
              <a:rPr lang="en-US" b="1" dirty="0" smtClean="0">
                <a:solidFill>
                  <a:srgbClr val="000000"/>
                </a:solidFill>
                <a:latin typeface="Consolas"/>
                <a:ea typeface="Times New Roman"/>
                <a:cs typeface="Times New Roman"/>
              </a:rPr>
              <a:t>long</a:t>
            </a:r>
            <a:r>
              <a:rPr lang="en-US" dirty="0" smtClean="0">
                <a:solidFill>
                  <a:srgbClr val="000000"/>
                </a:solidFill>
                <a:latin typeface="Consolas"/>
                <a:ea typeface="Times New Roman"/>
                <a:cs typeface="Times New Roman"/>
              </a:rPr>
              <a:t> </a:t>
            </a:r>
            <a:r>
              <a:rPr lang="en-US" b="1" dirty="0" err="1" smtClean="0">
                <a:solidFill>
                  <a:srgbClr val="000000"/>
                </a:solidFill>
                <a:latin typeface="Consolas"/>
                <a:ea typeface="Times New Roman"/>
                <a:cs typeface="Times New Roman"/>
              </a:rPr>
              <a:t>long</a:t>
            </a:r>
            <a:r>
              <a:rPr lang="en-US" dirty="0" smtClean="0">
                <a:solidFill>
                  <a:srgbClr val="000000"/>
                </a:solidFill>
                <a:latin typeface="Consolas"/>
                <a:ea typeface="Times New Roman"/>
                <a:cs typeface="Times New Roman"/>
              </a:rPr>
              <a:t> </a:t>
            </a:r>
            <a:r>
              <a:rPr lang="en-US" dirty="0" err="1" smtClean="0">
                <a:solidFill>
                  <a:srgbClr val="000000"/>
                </a:solidFill>
                <a:latin typeface="Consolas"/>
                <a:ea typeface="Times New Roman"/>
                <a:cs typeface="Times New Roman"/>
              </a:rPr>
              <a:t>sayi</a:t>
            </a:r>
            <a:r>
              <a:rPr lang="en-US" b="1" dirty="0" smtClean="0">
                <a:solidFill>
                  <a:srgbClr val="FF0000"/>
                </a:solidFill>
                <a:latin typeface="Consolas"/>
                <a:ea typeface="Times New Roman"/>
                <a:cs typeface="Times New Roman"/>
              </a:rPr>
              <a:t>;</a:t>
            </a:r>
            <a:r>
              <a:rPr lang="en-US" dirty="0" smtClean="0">
                <a:solidFill>
                  <a:srgbClr val="000000"/>
                </a:solidFill>
                <a:latin typeface="Consolas"/>
                <a:ea typeface="Times New Roman"/>
                <a:cs typeface="Times New Roman"/>
              </a:rPr>
              <a:t> </a:t>
            </a:r>
            <a:r>
              <a:rPr lang="en-US" sz="1400" i="1" dirty="0" smtClean="0">
                <a:solidFill>
                  <a:srgbClr val="3399FF"/>
                </a:solidFill>
                <a:latin typeface="Consolas"/>
                <a:ea typeface="Times New Roman"/>
                <a:cs typeface="Times New Roman"/>
              </a:rPr>
              <a:t>// long </a:t>
            </a:r>
            <a:r>
              <a:rPr lang="en-US" sz="1400" i="1" dirty="0" err="1" smtClean="0">
                <a:solidFill>
                  <a:srgbClr val="3399FF"/>
                </a:solidFill>
                <a:latin typeface="Consolas"/>
                <a:ea typeface="Times New Roman"/>
                <a:cs typeface="Times New Roman"/>
              </a:rPr>
              <a:t>long</a:t>
            </a:r>
            <a:r>
              <a:rPr lang="en-US" sz="1400" i="1" dirty="0" smtClean="0">
                <a:solidFill>
                  <a:srgbClr val="3399FF"/>
                </a:solidFill>
                <a:latin typeface="Consolas"/>
                <a:ea typeface="Times New Roman"/>
                <a:cs typeface="Times New Roman"/>
              </a:rPr>
              <a:t> </a:t>
            </a:r>
            <a:r>
              <a:rPr lang="en-US" sz="1400" i="1" dirty="0" err="1" smtClean="0">
                <a:solidFill>
                  <a:srgbClr val="3399FF"/>
                </a:solidFill>
                <a:latin typeface="Consolas"/>
                <a:ea typeface="Times New Roman"/>
                <a:cs typeface="Times New Roman"/>
              </a:rPr>
              <a:t>int</a:t>
            </a:r>
            <a:r>
              <a:rPr lang="en-US" sz="1400" i="1" dirty="0" smtClean="0">
                <a:solidFill>
                  <a:srgbClr val="3399FF"/>
                </a:solidFill>
                <a:latin typeface="Consolas"/>
                <a:ea typeface="Times New Roman"/>
                <a:cs typeface="Times New Roman"/>
              </a:rPr>
              <a:t> </a:t>
            </a:r>
            <a:r>
              <a:rPr lang="en-US" sz="1400" i="1" dirty="0" err="1" smtClean="0">
                <a:solidFill>
                  <a:srgbClr val="3399FF"/>
                </a:solidFill>
                <a:latin typeface="Consolas"/>
                <a:ea typeface="Times New Roman"/>
                <a:cs typeface="Times New Roman"/>
              </a:rPr>
              <a:t>sayi</a:t>
            </a:r>
            <a:r>
              <a:rPr lang="en-US" sz="1400" i="1" dirty="0" smtClean="0">
                <a:solidFill>
                  <a:srgbClr val="3399FF"/>
                </a:solidFill>
                <a:latin typeface="Consolas"/>
                <a:ea typeface="Times New Roman"/>
                <a:cs typeface="Times New Roman"/>
              </a:rPr>
              <a:t>; </a:t>
            </a:r>
            <a:r>
              <a:rPr lang="en-US" sz="1400" i="1" dirty="0" err="1" smtClean="0">
                <a:solidFill>
                  <a:srgbClr val="3399FF"/>
                </a:solidFill>
                <a:latin typeface="Consolas"/>
                <a:ea typeface="Times New Roman"/>
                <a:cs typeface="Times New Roman"/>
              </a:rPr>
              <a:t>da</a:t>
            </a:r>
            <a:r>
              <a:rPr lang="en-US" sz="1400" i="1" dirty="0" smtClean="0">
                <a:solidFill>
                  <a:srgbClr val="3399FF"/>
                </a:solidFill>
                <a:latin typeface="Consolas"/>
                <a:ea typeface="Times New Roman"/>
                <a:cs typeface="Times New Roman"/>
              </a:rPr>
              <a:t> </a:t>
            </a:r>
            <a:r>
              <a:rPr lang="en-US" sz="1400" i="1" dirty="0" err="1" smtClean="0">
                <a:solidFill>
                  <a:srgbClr val="3399FF"/>
                </a:solidFill>
                <a:latin typeface="Consolas"/>
                <a:ea typeface="Times New Roman"/>
                <a:cs typeface="Times New Roman"/>
              </a:rPr>
              <a:t>ayni</a:t>
            </a:r>
            <a:r>
              <a:rPr lang="en-US" sz="1400" i="1" dirty="0" smtClean="0">
                <a:solidFill>
                  <a:srgbClr val="3399FF"/>
                </a:solidFill>
                <a:latin typeface="Consolas"/>
                <a:ea typeface="Times New Roman"/>
                <a:cs typeface="Times New Roman"/>
              </a:rPr>
              <a:t> </a:t>
            </a:r>
            <a:r>
              <a:rPr lang="en-US" sz="1400" i="1" dirty="0" err="1" smtClean="0">
                <a:solidFill>
                  <a:srgbClr val="3399FF"/>
                </a:solidFill>
                <a:latin typeface="Consolas"/>
                <a:ea typeface="Times New Roman"/>
                <a:cs typeface="Times New Roman"/>
              </a:rPr>
              <a:t>anlamda</a:t>
            </a:r>
            <a:endParaRPr lang="tr-TR" sz="1400" dirty="0" smtClean="0">
              <a:latin typeface="Calibri"/>
              <a:ea typeface="Times New Roman"/>
              <a:cs typeface="Times New Roman"/>
            </a:endParaRPr>
          </a:p>
          <a:p>
            <a:pPr>
              <a:lnSpc>
                <a:spcPct val="115000"/>
              </a:lnSpc>
              <a:spcAft>
                <a:spcPts val="0"/>
              </a:spcAft>
            </a:pPr>
            <a:r>
              <a:rPr lang="en-US" dirty="0" smtClean="0">
                <a:solidFill>
                  <a:srgbClr val="000000"/>
                </a:solidFill>
                <a:latin typeface="Consolas"/>
                <a:ea typeface="Times New Roman"/>
                <a:cs typeface="Times New Roman"/>
              </a:rPr>
              <a:t>	</a:t>
            </a:r>
            <a:r>
              <a:rPr lang="en-US" dirty="0" err="1" smtClean="0">
                <a:solidFill>
                  <a:srgbClr val="000000"/>
                </a:solidFill>
                <a:latin typeface="Consolas"/>
                <a:ea typeface="Times New Roman"/>
                <a:cs typeface="Times New Roman"/>
              </a:rPr>
              <a:t>printf</a:t>
            </a:r>
            <a:r>
              <a:rPr lang="en-US" b="1" dirty="0" smtClean="0">
                <a:solidFill>
                  <a:srgbClr val="FF0000"/>
                </a:solidFill>
                <a:latin typeface="Consolas"/>
                <a:ea typeface="Times New Roman"/>
                <a:cs typeface="Times New Roman"/>
              </a:rPr>
              <a:t>(</a:t>
            </a:r>
            <a:r>
              <a:rPr lang="en-US" b="1" dirty="0" smtClean="0">
                <a:solidFill>
                  <a:srgbClr val="0000FF"/>
                </a:solidFill>
                <a:latin typeface="Consolas"/>
                <a:ea typeface="Times New Roman"/>
                <a:cs typeface="Times New Roman"/>
              </a:rPr>
              <a:t>"</a:t>
            </a:r>
            <a:r>
              <a:rPr lang="en-US" b="1" dirty="0" err="1" smtClean="0">
                <a:solidFill>
                  <a:srgbClr val="0000FF"/>
                </a:solidFill>
                <a:latin typeface="Consolas"/>
                <a:ea typeface="Times New Roman"/>
                <a:cs typeface="Times New Roman"/>
              </a:rPr>
              <a:t>Bir</a:t>
            </a:r>
            <a:r>
              <a:rPr lang="en-US" b="1" dirty="0" smtClean="0">
                <a:solidFill>
                  <a:srgbClr val="0000FF"/>
                </a:solidFill>
                <a:latin typeface="Consolas"/>
                <a:ea typeface="Times New Roman"/>
                <a:cs typeface="Times New Roman"/>
              </a:rPr>
              <a:t> </a:t>
            </a:r>
            <a:r>
              <a:rPr lang="en-US" b="1" dirty="0" err="1" smtClean="0">
                <a:solidFill>
                  <a:srgbClr val="0000FF"/>
                </a:solidFill>
                <a:latin typeface="Consolas"/>
                <a:ea typeface="Times New Roman"/>
                <a:cs typeface="Times New Roman"/>
              </a:rPr>
              <a:t>sayi</a:t>
            </a:r>
            <a:r>
              <a:rPr lang="en-US" b="1" dirty="0" smtClean="0">
                <a:solidFill>
                  <a:srgbClr val="0000FF"/>
                </a:solidFill>
                <a:latin typeface="Consolas"/>
                <a:ea typeface="Times New Roman"/>
                <a:cs typeface="Times New Roman"/>
              </a:rPr>
              <a:t> </a:t>
            </a:r>
            <a:r>
              <a:rPr lang="en-US" b="1" dirty="0" err="1" smtClean="0">
                <a:solidFill>
                  <a:srgbClr val="0000FF"/>
                </a:solidFill>
                <a:latin typeface="Consolas"/>
                <a:ea typeface="Times New Roman"/>
                <a:cs typeface="Times New Roman"/>
              </a:rPr>
              <a:t>giriniz</a:t>
            </a:r>
            <a:r>
              <a:rPr lang="en-US" b="1" dirty="0" smtClean="0">
                <a:solidFill>
                  <a:srgbClr val="0000FF"/>
                </a:solidFill>
                <a:latin typeface="Consolas"/>
                <a:ea typeface="Times New Roman"/>
                <a:cs typeface="Times New Roman"/>
              </a:rPr>
              <a:t>:"</a:t>
            </a:r>
            <a:r>
              <a:rPr lang="en-US" b="1" dirty="0" smtClean="0">
                <a:solidFill>
                  <a:srgbClr val="FF0000"/>
                </a:solidFill>
                <a:latin typeface="Consolas"/>
                <a:ea typeface="Times New Roman"/>
                <a:cs typeface="Times New Roman"/>
              </a:rPr>
              <a:t>);</a:t>
            </a:r>
            <a:endParaRPr lang="tr-TR" sz="1400" dirty="0" smtClean="0">
              <a:latin typeface="Calibri"/>
              <a:ea typeface="Times New Roman"/>
              <a:cs typeface="Times New Roman"/>
            </a:endParaRPr>
          </a:p>
          <a:p>
            <a:pPr>
              <a:lnSpc>
                <a:spcPct val="115000"/>
              </a:lnSpc>
            </a:pPr>
            <a:r>
              <a:rPr lang="en-US" dirty="0" smtClean="0">
                <a:solidFill>
                  <a:srgbClr val="000000"/>
                </a:solidFill>
                <a:latin typeface="Consolas"/>
                <a:ea typeface="Times New Roman"/>
                <a:cs typeface="Times New Roman"/>
              </a:rPr>
              <a:t>	scanf</a:t>
            </a:r>
            <a:r>
              <a:rPr lang="en-US" b="1" dirty="0" smtClean="0">
                <a:solidFill>
                  <a:srgbClr val="FF0000"/>
                </a:solidFill>
                <a:latin typeface="Consolas"/>
                <a:ea typeface="Times New Roman"/>
                <a:cs typeface="Times New Roman"/>
              </a:rPr>
              <a:t>(</a:t>
            </a:r>
            <a:r>
              <a:rPr lang="en-US" b="1" dirty="0" smtClean="0">
                <a:solidFill>
                  <a:srgbClr val="0000FF"/>
                </a:solidFill>
                <a:latin typeface="Consolas"/>
                <a:ea typeface="Times New Roman"/>
                <a:cs typeface="Times New Roman"/>
              </a:rPr>
              <a:t>"%Id"</a:t>
            </a:r>
            <a:r>
              <a:rPr lang="en-US" b="1" dirty="0" smtClean="0">
                <a:solidFill>
                  <a:srgbClr val="FF0000"/>
                </a:solidFill>
                <a:latin typeface="Consolas"/>
                <a:ea typeface="Times New Roman"/>
                <a:cs typeface="Times New Roman"/>
              </a:rPr>
              <a:t>,</a:t>
            </a:r>
            <a:r>
              <a:rPr lang="en-US" dirty="0" smtClean="0">
                <a:solidFill>
                  <a:srgbClr val="000000"/>
                </a:solidFill>
                <a:latin typeface="Consolas"/>
                <a:ea typeface="Times New Roman"/>
                <a:cs typeface="Times New Roman"/>
              </a:rPr>
              <a:t> </a:t>
            </a:r>
            <a:r>
              <a:rPr lang="en-US" b="1" dirty="0" smtClean="0">
                <a:solidFill>
                  <a:srgbClr val="FF0000"/>
                </a:solidFill>
                <a:latin typeface="Consolas"/>
                <a:ea typeface="Times New Roman"/>
                <a:cs typeface="Times New Roman"/>
              </a:rPr>
              <a:t>&amp;</a:t>
            </a:r>
            <a:r>
              <a:rPr lang="en-US" dirty="0" err="1" smtClean="0">
                <a:solidFill>
                  <a:srgbClr val="000000"/>
                </a:solidFill>
                <a:latin typeface="Consolas"/>
                <a:ea typeface="Times New Roman"/>
                <a:cs typeface="Times New Roman"/>
              </a:rPr>
              <a:t>sayi</a:t>
            </a:r>
            <a:r>
              <a:rPr lang="en-US" b="1" dirty="0" smtClean="0">
                <a:solidFill>
                  <a:srgbClr val="FF0000"/>
                </a:solidFill>
                <a:latin typeface="Consolas"/>
                <a:ea typeface="Times New Roman"/>
                <a:cs typeface="Times New Roman"/>
              </a:rPr>
              <a:t>);</a:t>
            </a:r>
            <a:r>
              <a:rPr lang="tr-TR" b="1" dirty="0" smtClean="0">
                <a:solidFill>
                  <a:srgbClr val="FF0000"/>
                </a:solidFill>
                <a:latin typeface="Consolas"/>
                <a:ea typeface="Times New Roman"/>
                <a:cs typeface="Times New Roman"/>
              </a:rPr>
              <a:t> </a:t>
            </a:r>
            <a:r>
              <a:rPr lang="en-US" sz="1400" i="1" dirty="0" smtClean="0">
                <a:solidFill>
                  <a:srgbClr val="3399FF"/>
                </a:solidFill>
                <a:latin typeface="Consolas"/>
                <a:ea typeface="Times New Roman"/>
                <a:cs typeface="Times New Roman"/>
              </a:rPr>
              <a:t>// </a:t>
            </a:r>
            <a:r>
              <a:rPr lang="tr-TR" sz="1400" i="1" dirty="0" smtClean="0">
                <a:solidFill>
                  <a:srgbClr val="3399FF"/>
                </a:solidFill>
                <a:latin typeface="Consolas"/>
                <a:ea typeface="Times New Roman"/>
                <a:cs typeface="Times New Roman"/>
              </a:rPr>
              <a:t>Irmak kelimesinin ilk harfi, yani büyük i ile</a:t>
            </a:r>
            <a:endParaRPr lang="tr-TR" sz="1400" dirty="0" smtClean="0">
              <a:latin typeface="Calibri"/>
              <a:ea typeface="Times New Roman"/>
              <a:cs typeface="Times New Roman"/>
            </a:endParaRPr>
          </a:p>
          <a:p>
            <a:pPr>
              <a:lnSpc>
                <a:spcPct val="115000"/>
              </a:lnSpc>
            </a:pPr>
            <a:r>
              <a:rPr lang="en-US" dirty="0" smtClean="0">
                <a:solidFill>
                  <a:srgbClr val="000000"/>
                </a:solidFill>
                <a:latin typeface="Consolas"/>
                <a:ea typeface="Times New Roman"/>
                <a:cs typeface="Times New Roman"/>
              </a:rPr>
              <a:t>	</a:t>
            </a:r>
            <a:r>
              <a:rPr lang="en-US" dirty="0" err="1" smtClean="0">
                <a:solidFill>
                  <a:srgbClr val="000000"/>
                </a:solidFill>
                <a:latin typeface="Consolas"/>
                <a:ea typeface="Times New Roman"/>
                <a:cs typeface="Times New Roman"/>
              </a:rPr>
              <a:t>printf</a:t>
            </a:r>
            <a:r>
              <a:rPr lang="en-US" b="1" dirty="0" smtClean="0">
                <a:solidFill>
                  <a:srgbClr val="FF0000"/>
                </a:solidFill>
                <a:latin typeface="Consolas"/>
                <a:ea typeface="Times New Roman"/>
                <a:cs typeface="Times New Roman"/>
              </a:rPr>
              <a:t>(</a:t>
            </a:r>
            <a:r>
              <a:rPr lang="en-US" b="1" dirty="0" smtClean="0">
                <a:solidFill>
                  <a:srgbClr val="0000FF"/>
                </a:solidFill>
                <a:latin typeface="Consolas"/>
                <a:ea typeface="Times New Roman"/>
                <a:cs typeface="Times New Roman"/>
              </a:rPr>
              <a:t>"%Id </a:t>
            </a:r>
            <a:r>
              <a:rPr lang="en-US" b="1" dirty="0" err="1" smtClean="0">
                <a:solidFill>
                  <a:srgbClr val="0000FF"/>
                </a:solidFill>
                <a:latin typeface="Consolas"/>
                <a:ea typeface="Times New Roman"/>
                <a:cs typeface="Times New Roman"/>
              </a:rPr>
              <a:t>girisiniz</a:t>
            </a:r>
            <a:r>
              <a:rPr lang="en-US" b="1" dirty="0" smtClean="0">
                <a:solidFill>
                  <a:srgbClr val="0000FF"/>
                </a:solidFill>
                <a:latin typeface="Consolas"/>
                <a:ea typeface="Times New Roman"/>
                <a:cs typeface="Times New Roman"/>
              </a:rPr>
              <a:t> </a:t>
            </a:r>
            <a:r>
              <a:rPr lang="en-US" b="1" dirty="0" err="1" smtClean="0">
                <a:solidFill>
                  <a:srgbClr val="0000FF"/>
                </a:solidFill>
                <a:latin typeface="Consolas"/>
                <a:ea typeface="Times New Roman"/>
                <a:cs typeface="Times New Roman"/>
              </a:rPr>
              <a:t>alindi</a:t>
            </a:r>
            <a:r>
              <a:rPr lang="en-US" b="1" dirty="0" smtClean="0">
                <a:solidFill>
                  <a:srgbClr val="0000FF"/>
                </a:solidFill>
                <a:latin typeface="Consolas"/>
                <a:ea typeface="Times New Roman"/>
                <a:cs typeface="Times New Roman"/>
              </a:rPr>
              <a:t>."</a:t>
            </a:r>
            <a:r>
              <a:rPr lang="en-US" b="1" dirty="0" smtClean="0">
                <a:solidFill>
                  <a:srgbClr val="FF0000"/>
                </a:solidFill>
                <a:latin typeface="Consolas"/>
                <a:ea typeface="Times New Roman"/>
                <a:cs typeface="Times New Roman"/>
              </a:rPr>
              <a:t>,</a:t>
            </a:r>
            <a:r>
              <a:rPr lang="en-US" dirty="0" smtClean="0">
                <a:solidFill>
                  <a:srgbClr val="000000"/>
                </a:solidFill>
                <a:latin typeface="Consolas"/>
                <a:ea typeface="Times New Roman"/>
                <a:cs typeface="Times New Roman"/>
              </a:rPr>
              <a:t> </a:t>
            </a:r>
            <a:r>
              <a:rPr lang="en-US" dirty="0" err="1" smtClean="0">
                <a:solidFill>
                  <a:srgbClr val="000000"/>
                </a:solidFill>
                <a:latin typeface="Consolas"/>
                <a:ea typeface="Times New Roman"/>
                <a:cs typeface="Times New Roman"/>
              </a:rPr>
              <a:t>sayi</a:t>
            </a:r>
            <a:r>
              <a:rPr lang="en-US" b="1" dirty="0" smtClean="0">
                <a:solidFill>
                  <a:srgbClr val="FF0000"/>
                </a:solidFill>
                <a:latin typeface="Consolas"/>
                <a:ea typeface="Times New Roman"/>
                <a:cs typeface="Times New Roman"/>
              </a:rPr>
              <a:t>);</a:t>
            </a:r>
            <a:r>
              <a:rPr lang="tr-TR" b="1" dirty="0" smtClean="0">
                <a:solidFill>
                  <a:srgbClr val="FF0000"/>
                </a:solidFill>
                <a:latin typeface="Consolas"/>
                <a:ea typeface="Times New Roman"/>
                <a:cs typeface="Times New Roman"/>
              </a:rPr>
              <a:t> </a:t>
            </a:r>
            <a:r>
              <a:rPr lang="en-US" sz="1400" i="1" dirty="0" smtClean="0">
                <a:solidFill>
                  <a:srgbClr val="3399FF"/>
                </a:solidFill>
                <a:latin typeface="Consolas"/>
                <a:ea typeface="Times New Roman"/>
                <a:cs typeface="Times New Roman"/>
              </a:rPr>
              <a:t>// </a:t>
            </a:r>
            <a:r>
              <a:rPr lang="tr-TR" sz="1400" b="1" i="1" u="sng" dirty="0" err="1" smtClean="0">
                <a:solidFill>
                  <a:srgbClr val="3399FF"/>
                </a:solidFill>
                <a:latin typeface="Consolas"/>
                <a:ea typeface="Times New Roman"/>
                <a:cs typeface="Times New Roman"/>
              </a:rPr>
              <a:t>I</a:t>
            </a:r>
            <a:r>
              <a:rPr lang="tr-TR" sz="1400" i="1" dirty="0" err="1" smtClean="0">
                <a:solidFill>
                  <a:srgbClr val="3399FF"/>
                </a:solidFill>
                <a:latin typeface="Consolas"/>
                <a:ea typeface="Times New Roman"/>
                <a:cs typeface="Times New Roman"/>
              </a:rPr>
              <a:t>nteger</a:t>
            </a:r>
            <a:r>
              <a:rPr lang="tr-TR" sz="1400" i="1" dirty="0" smtClean="0">
                <a:solidFill>
                  <a:srgbClr val="3399FF"/>
                </a:solidFill>
                <a:latin typeface="Consolas"/>
                <a:ea typeface="Times New Roman"/>
                <a:cs typeface="Times New Roman"/>
              </a:rPr>
              <a:t> anlamında</a:t>
            </a:r>
            <a:endParaRPr lang="tr-TR" sz="1400" dirty="0" smtClean="0">
              <a:latin typeface="Calibri"/>
              <a:ea typeface="Times New Roman"/>
              <a:cs typeface="Times New Roman"/>
            </a:endParaRPr>
          </a:p>
          <a:p>
            <a:pPr>
              <a:lnSpc>
                <a:spcPct val="115000"/>
              </a:lnSpc>
              <a:spcAft>
                <a:spcPts val="0"/>
              </a:spcAft>
            </a:pPr>
            <a:r>
              <a:rPr lang="en-US" dirty="0" smtClean="0">
                <a:solidFill>
                  <a:srgbClr val="000000"/>
                </a:solidFill>
                <a:latin typeface="Consolas"/>
                <a:ea typeface="Times New Roman"/>
                <a:cs typeface="Times New Roman"/>
              </a:rPr>
              <a:t>	</a:t>
            </a:r>
            <a:r>
              <a:rPr lang="en-US" b="1" dirty="0" smtClean="0">
                <a:solidFill>
                  <a:srgbClr val="000000"/>
                </a:solidFill>
                <a:latin typeface="Consolas"/>
                <a:ea typeface="Times New Roman"/>
                <a:cs typeface="Times New Roman"/>
              </a:rPr>
              <a:t>return</a:t>
            </a:r>
            <a:r>
              <a:rPr lang="en-US" dirty="0" smtClean="0">
                <a:solidFill>
                  <a:srgbClr val="000000"/>
                </a:solidFill>
                <a:latin typeface="Consolas"/>
                <a:ea typeface="Times New Roman"/>
                <a:cs typeface="Times New Roman"/>
              </a:rPr>
              <a:t> </a:t>
            </a:r>
            <a:r>
              <a:rPr lang="en-US" dirty="0" smtClean="0">
                <a:solidFill>
                  <a:srgbClr val="800080"/>
                </a:solidFill>
                <a:latin typeface="Consolas"/>
                <a:ea typeface="Times New Roman"/>
                <a:cs typeface="Times New Roman"/>
              </a:rPr>
              <a:t>0</a:t>
            </a:r>
            <a:r>
              <a:rPr lang="en-US" b="1" dirty="0" smtClean="0">
                <a:solidFill>
                  <a:srgbClr val="FF0000"/>
                </a:solidFill>
                <a:latin typeface="Consolas"/>
                <a:ea typeface="Times New Roman"/>
                <a:cs typeface="Times New Roman"/>
              </a:rPr>
              <a:t>;</a:t>
            </a:r>
            <a:endParaRPr lang="tr-TR" sz="1400" dirty="0" smtClean="0">
              <a:latin typeface="Calibri"/>
              <a:ea typeface="Times New Roman"/>
              <a:cs typeface="Times New Roman"/>
            </a:endParaRPr>
          </a:p>
          <a:p>
            <a:pPr>
              <a:lnSpc>
                <a:spcPct val="115000"/>
              </a:lnSpc>
              <a:spcAft>
                <a:spcPts val="0"/>
              </a:spcAft>
            </a:pPr>
            <a:r>
              <a:rPr lang="en-US" b="1" dirty="0" smtClean="0">
                <a:solidFill>
                  <a:srgbClr val="FF0000"/>
                </a:solidFill>
                <a:latin typeface="Consolas"/>
                <a:ea typeface="Times New Roman"/>
                <a:cs typeface="Times New Roman"/>
              </a:rPr>
              <a:t>}</a:t>
            </a:r>
            <a:endParaRPr lang="tr-TR" b="1" dirty="0" smtClean="0">
              <a:solidFill>
                <a:srgbClr val="FF0000"/>
              </a:solidFill>
              <a:latin typeface="Consolas"/>
              <a:ea typeface="Times New Roman"/>
              <a:cs typeface="Times New Roman"/>
            </a:endParaRPr>
          </a:p>
          <a:p>
            <a:r>
              <a:rPr lang="tr-TR" dirty="0" smtClean="0"/>
              <a:t>//</a:t>
            </a:r>
            <a:r>
              <a:rPr lang="tr-TR" dirty="0" err="1" smtClean="0"/>
              <a:t>int</a:t>
            </a:r>
            <a:r>
              <a:rPr lang="tr-TR" dirty="0" smtClean="0"/>
              <a:t> </a:t>
            </a:r>
            <a:r>
              <a:rPr lang="tr-TR" dirty="0" err="1" smtClean="0"/>
              <a:t>max</a:t>
            </a:r>
            <a:r>
              <a:rPr lang="tr-TR" dirty="0" smtClean="0"/>
              <a:t>: </a:t>
            </a:r>
            <a:r>
              <a:rPr lang="tr-TR" i="1" dirty="0" smtClean="0"/>
              <a:t>2147483647</a:t>
            </a:r>
            <a:r>
              <a:rPr lang="tr-TR" sz="1200" i="1" dirty="0" smtClean="0"/>
              <a:t>(9-10 basamak)</a:t>
            </a:r>
            <a:r>
              <a:rPr lang="tr-TR" dirty="0" smtClean="0"/>
              <a:t> , </a:t>
            </a:r>
            <a:r>
              <a:rPr lang="tr-TR" dirty="0" err="1" smtClean="0"/>
              <a:t>long</a:t>
            </a:r>
            <a:r>
              <a:rPr lang="tr-TR" dirty="0" smtClean="0"/>
              <a:t> </a:t>
            </a:r>
            <a:r>
              <a:rPr lang="tr-TR" dirty="0" err="1" smtClean="0"/>
              <a:t>long</a:t>
            </a:r>
            <a:r>
              <a:rPr lang="tr-TR" dirty="0" smtClean="0"/>
              <a:t> </a:t>
            </a:r>
            <a:r>
              <a:rPr lang="tr-TR" dirty="0" err="1" smtClean="0"/>
              <a:t>max</a:t>
            </a:r>
            <a:r>
              <a:rPr lang="tr-TR" dirty="0" smtClean="0"/>
              <a:t>: </a:t>
            </a:r>
            <a:r>
              <a:rPr lang="tr-TR" i="1" dirty="0" smtClean="0"/>
              <a:t>9223372036854775807</a:t>
            </a:r>
            <a:r>
              <a:rPr lang="tr-TR" sz="1200" i="1" dirty="0" smtClean="0"/>
              <a:t>(18-19 basamak)</a:t>
            </a:r>
            <a:endParaRPr lang="tr-TR" dirty="0"/>
          </a:p>
        </p:txBody>
      </p:sp>
      <p:pic>
        <p:nvPicPr>
          <p:cNvPr id="2050" name="Picture 2" descr="Image result for long long dog"/>
          <p:cNvPicPr>
            <a:picLocks noChangeAspect="1" noChangeArrowheads="1"/>
          </p:cNvPicPr>
          <p:nvPr/>
        </p:nvPicPr>
        <p:blipFill>
          <a:blip r:embed="rId3">
            <a:clrChange>
              <a:clrFrom>
                <a:srgbClr val="FFFFFF"/>
              </a:clrFrom>
              <a:clrTo>
                <a:srgbClr val="FFFFFF">
                  <a:alpha val="0"/>
                </a:srgbClr>
              </a:clrTo>
            </a:clrChange>
          </a:blip>
          <a:stretch>
            <a:fillRect/>
          </a:stretch>
        </p:blipFill>
        <p:spPr bwMode="auto">
          <a:xfrm>
            <a:off x="4686300" y="-432333"/>
            <a:ext cx="4457700" cy="2050224"/>
          </a:xfrm>
          <a:prstGeom prst="rect">
            <a:avLst/>
          </a:prstGeom>
          <a:noFill/>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noFill/>
          <a:ln/>
        </p:spPr>
        <p:txBody>
          <a:bodyPr>
            <a:normAutofit/>
          </a:bodyPr>
          <a:lstStyle/>
          <a:p>
            <a:r>
              <a:rPr lang="tr-TR" dirty="0" err="1" smtClean="0"/>
              <a:t>float</a:t>
            </a:r>
            <a:r>
              <a:rPr lang="tr-TR" dirty="0" smtClean="0"/>
              <a:t> ve </a:t>
            </a:r>
            <a:r>
              <a:rPr lang="tr-TR" dirty="0" err="1" smtClean="0"/>
              <a:t>double’ın</a:t>
            </a:r>
            <a:r>
              <a:rPr lang="tr-TR" dirty="0" smtClean="0"/>
              <a:t> farkları nelerdir?</a:t>
            </a:r>
            <a:endParaRPr lang="en-US" dirty="0"/>
          </a:p>
        </p:txBody>
      </p:sp>
      <p:sp>
        <p:nvSpPr>
          <p:cNvPr id="5" name="TextBox 4"/>
          <p:cNvSpPr txBox="1"/>
          <p:nvPr/>
        </p:nvSpPr>
        <p:spPr>
          <a:xfrm>
            <a:off x="501972" y="1205722"/>
            <a:ext cx="8553128" cy="3170099"/>
          </a:xfrm>
          <a:prstGeom prst="rect">
            <a:avLst/>
          </a:prstGeom>
          <a:noFill/>
        </p:spPr>
        <p:txBody>
          <a:bodyPr wrap="square" rtlCol="0">
            <a:spAutoFit/>
          </a:bodyPr>
          <a:lstStyle/>
          <a:p>
            <a:r>
              <a:rPr lang="en-US" sz="2800" dirty="0" smtClean="0"/>
              <a:t>•</a:t>
            </a:r>
            <a:r>
              <a:rPr lang="en-US" sz="2400" dirty="0"/>
              <a:t>Three floating types for real-valued variables:</a:t>
            </a:r>
          </a:p>
          <a:p>
            <a:r>
              <a:rPr lang="en-US" sz="2400" dirty="0" smtClean="0"/>
              <a:t>  float</a:t>
            </a:r>
            <a:r>
              <a:rPr lang="en-US" sz="2400" dirty="0"/>
              <a:t>, double, and long </a:t>
            </a:r>
            <a:r>
              <a:rPr lang="en-US" sz="2400" dirty="0" smtClean="0"/>
              <a:t>double</a:t>
            </a:r>
          </a:p>
          <a:p>
            <a:r>
              <a:rPr lang="en-US" sz="2400" dirty="0" smtClean="0"/>
              <a:t>• </a:t>
            </a:r>
            <a:r>
              <a:rPr lang="en-US" sz="2400" dirty="0"/>
              <a:t>On most machines, a float is stored in 4 bytes,</a:t>
            </a:r>
          </a:p>
          <a:p>
            <a:r>
              <a:rPr lang="en-US" sz="2400" b="1" dirty="0" smtClean="0"/>
              <a:t>   a </a:t>
            </a:r>
            <a:r>
              <a:rPr lang="en-US" sz="2400" b="1" dirty="0"/>
              <a:t>double in 8 bytes</a:t>
            </a:r>
            <a:r>
              <a:rPr lang="en-US" sz="2400" dirty="0"/>
              <a:t>, a long double in 12 or </a:t>
            </a:r>
            <a:r>
              <a:rPr lang="en-US" sz="2400" dirty="0" smtClean="0"/>
              <a:t>8 bytes.</a:t>
            </a:r>
          </a:p>
          <a:p>
            <a:r>
              <a:rPr lang="en-US" sz="2400" dirty="0" smtClean="0"/>
              <a:t>• </a:t>
            </a:r>
            <a:r>
              <a:rPr lang="en-US" sz="2400" dirty="0"/>
              <a:t>The </a:t>
            </a:r>
            <a:r>
              <a:rPr lang="tr-TR" sz="2400" dirty="0" err="1" smtClean="0"/>
              <a:t>default</a:t>
            </a:r>
            <a:r>
              <a:rPr lang="tr-TR" sz="2400" dirty="0" smtClean="0"/>
              <a:t> </a:t>
            </a:r>
            <a:r>
              <a:rPr lang="en-US" sz="2400" dirty="0" smtClean="0"/>
              <a:t>floating </a:t>
            </a:r>
            <a:r>
              <a:rPr lang="en-US" sz="2400" dirty="0"/>
              <a:t>type is double, not float</a:t>
            </a:r>
            <a:r>
              <a:rPr lang="en-US" sz="2400" dirty="0" smtClean="0"/>
              <a:t>. </a:t>
            </a:r>
            <a:endParaRPr lang="en-US" sz="2400" dirty="0"/>
          </a:p>
          <a:p>
            <a:pPr lvl="1"/>
            <a:r>
              <a:rPr lang="en-US" sz="2400" dirty="0" smtClean="0"/>
              <a:t>• Any floating constant (to be more precise, an </a:t>
            </a:r>
            <a:r>
              <a:rPr lang="en-US" sz="2400" dirty="0" err="1" smtClean="0"/>
              <a:t>unsuffixed</a:t>
            </a:r>
            <a:r>
              <a:rPr lang="en-US" sz="2400" dirty="0" smtClean="0"/>
              <a:t>  constant) is of type double, e.g. 1.0 is considered double</a:t>
            </a:r>
            <a:endParaRPr lang="en-US" sz="2400" dirty="0"/>
          </a:p>
          <a:p>
            <a:endParaRPr lang="en-US" sz="2800" dirty="0"/>
          </a:p>
        </p:txBody>
      </p:sp>
      <p:sp>
        <p:nvSpPr>
          <p:cNvPr id="4" name="3 Yuvarlatılmış Dikdörtgen"/>
          <p:cNvSpPr/>
          <p:nvPr/>
        </p:nvSpPr>
        <p:spPr>
          <a:xfrm>
            <a:off x="4688114" y="4375821"/>
            <a:ext cx="3149600" cy="141537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Sadelik açısından ve hafıza limitimiz olmadığı için derste bundan sonra ondalıklı sayı için sadece </a:t>
            </a:r>
            <a:r>
              <a:rPr lang="tr-TR" dirty="0" err="1" smtClean="0"/>
              <a:t>double</a:t>
            </a:r>
            <a:r>
              <a:rPr lang="tr-TR" dirty="0" smtClean="0"/>
              <a:t> kullanalım. Ancak </a:t>
            </a:r>
            <a:r>
              <a:rPr lang="tr-TR" dirty="0" err="1" smtClean="0"/>
              <a:t>float’a</a:t>
            </a:r>
            <a:r>
              <a:rPr lang="tr-TR" dirty="0" smtClean="0"/>
              <a:t> da aşina olalım.</a:t>
            </a:r>
            <a:endParaRPr lang="tr-TR" dirty="0"/>
          </a:p>
        </p:txBody>
      </p:sp>
    </p:spTree>
    <p:extLst>
      <p:ext uri="{BB962C8B-B14F-4D97-AF65-F5344CB8AC3E}">
        <p14:creationId xmlns:p14="http://schemas.microsoft.com/office/powerpoint/2010/main" xmlns="" val="248047420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checkerboard(across)">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checkerboard(across)">
                                      <p:cBhvr>
                                        <p:cTn id="15" dur="500"/>
                                        <p:tgtEl>
                                          <p:spTgt spid="5">
                                            <p:txEl>
                                              <p:pRg st="2" end="2"/>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checkerboard(across)">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checkerboard(across)">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checkerboard(across)">
                                      <p:cBhvr>
                                        <p:cTn id="2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double’a</a:t>
            </a:r>
            <a:r>
              <a:rPr lang="tr-TR" dirty="0" smtClean="0"/>
              <a:t> yönelik bilgi…</a:t>
            </a:r>
            <a:endParaRPr lang="tr-TR" dirty="0"/>
          </a:p>
        </p:txBody>
      </p:sp>
      <p:sp>
        <p:nvSpPr>
          <p:cNvPr id="3" name="2 İçerik Yer Tutucusu"/>
          <p:cNvSpPr>
            <a:spLocks noGrp="1"/>
          </p:cNvSpPr>
          <p:nvPr>
            <p:ph sz="quarter" idx="1"/>
          </p:nvPr>
        </p:nvSpPr>
        <p:spPr/>
        <p:txBody>
          <a:bodyPr/>
          <a:lstStyle/>
          <a:p>
            <a:r>
              <a:rPr lang="tr-TR" dirty="0" smtClean="0"/>
              <a:t>Üslü sayıları ifade etmek için “10 üssü” anlamında “e” kullanılır. (e kullanımı </a:t>
            </a:r>
            <a:r>
              <a:rPr lang="tr-TR" dirty="0" err="1" smtClean="0"/>
              <a:t>double</a:t>
            </a:r>
            <a:r>
              <a:rPr lang="tr-TR" dirty="0" smtClean="0"/>
              <a:t> içindir)</a:t>
            </a:r>
          </a:p>
          <a:p>
            <a:pPr lvl="1"/>
            <a:r>
              <a:rPr lang="tr-TR" dirty="0" smtClean="0"/>
              <a:t>5e2 demek 500.000000 demektir (500 değil).</a:t>
            </a:r>
          </a:p>
          <a:p>
            <a:pPr lvl="1"/>
            <a:r>
              <a:rPr lang="tr-TR" dirty="0" err="1" smtClean="0"/>
              <a:t>Avogadro</a:t>
            </a:r>
            <a:r>
              <a:rPr lang="tr-TR" dirty="0" smtClean="0"/>
              <a:t> sayısı 6.022e23 şeklinde gösterilebilir.</a:t>
            </a:r>
          </a:p>
          <a:p>
            <a:pPr lvl="1">
              <a:buNone/>
            </a:pPr>
            <a:endParaRPr lang="tr-TR" dirty="0" smtClean="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double’da</a:t>
            </a:r>
            <a:r>
              <a:rPr lang="tr-TR" dirty="0" smtClean="0"/>
              <a:t> ondalık ayracı</a:t>
            </a:r>
            <a:endParaRPr lang="tr-TR" dirty="0"/>
          </a:p>
        </p:txBody>
      </p:sp>
      <p:sp>
        <p:nvSpPr>
          <p:cNvPr id="3" name="2 İçerik Yer Tutucusu"/>
          <p:cNvSpPr>
            <a:spLocks noGrp="1"/>
          </p:cNvSpPr>
          <p:nvPr>
            <p:ph sz="quarter" idx="1"/>
          </p:nvPr>
        </p:nvSpPr>
        <p:spPr/>
        <p:txBody>
          <a:bodyPr/>
          <a:lstStyle/>
          <a:p>
            <a:r>
              <a:rPr lang="tr-TR" b="1" dirty="0" smtClean="0"/>
              <a:t>Ondalık ayracı </a:t>
            </a:r>
            <a:r>
              <a:rPr lang="tr-TR" dirty="0" smtClean="0"/>
              <a:t>olarak Avrupa standardındaki “,” değil, “.” kullanılır.</a:t>
            </a:r>
          </a:p>
          <a:p>
            <a:pPr lvl="1"/>
            <a:r>
              <a:rPr lang="tr-TR" dirty="0" smtClean="0"/>
              <a:t>3 sayısının yarısı 1,5 değil 1.5’tir.</a:t>
            </a:r>
          </a:p>
          <a:p>
            <a:pPr lvl="1"/>
            <a:r>
              <a:rPr lang="tr-TR" dirty="0" smtClean="0"/>
              <a:t>Koda sayı girişi yaparken ve ekranda yazılı sayıları yorumlamada bunu göz önünde bulundururuz.</a:t>
            </a:r>
          </a:p>
          <a:p>
            <a:pPr lvl="1"/>
            <a:r>
              <a:rPr lang="tr-TR" b="1" dirty="0" smtClean="0"/>
              <a:t>DİKKAT</a:t>
            </a:r>
            <a:r>
              <a:rPr lang="tr-TR" dirty="0" smtClean="0"/>
              <a:t>! Kodlama esnasında bu tarz ufak hatalarla vakit kaybetmeyiniz. Bol pratik yaparak bunları rahatlıkla öğrenebilir ve pekiştirebilirsiniz.</a:t>
            </a:r>
          </a:p>
          <a:p>
            <a:pPr lvl="1"/>
            <a:endParaRPr lang="tr-TR" dirty="0" smtClean="0"/>
          </a:p>
          <a:p>
            <a:pPr lvl="1"/>
            <a:r>
              <a:rPr lang="tr-TR" dirty="0" smtClean="0"/>
              <a:t>Ekrana Türkçe karakter yazdırmak için kullandığımız </a:t>
            </a:r>
            <a:r>
              <a:rPr lang="tr-TR" dirty="0" err="1" smtClean="0"/>
              <a:t>setlocale</a:t>
            </a:r>
            <a:r>
              <a:rPr lang="tr-TR" dirty="0" smtClean="0"/>
              <a:t>(LC_ALL,"</a:t>
            </a:r>
            <a:r>
              <a:rPr lang="tr-TR" dirty="0" err="1" smtClean="0"/>
              <a:t>Turkish</a:t>
            </a:r>
            <a:r>
              <a:rPr lang="tr-TR" dirty="0" smtClean="0"/>
              <a:t>"); komutu ile ondalık ayracı ayarını da noktadan virgüle çevirebiliyorsunuz.</a:t>
            </a:r>
            <a:endParaRPr lang="tr-TR"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heckerboard(across)">
                                      <p:cBhvr>
                                        <p:cTn id="2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12" name="11 Oval"/>
          <p:cNvSpPr/>
          <p:nvPr/>
        </p:nvSpPr>
        <p:spPr>
          <a:xfrm>
            <a:off x="1142178" y="1513490"/>
            <a:ext cx="4071966" cy="3429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1 Başlık"/>
          <p:cNvSpPr>
            <a:spLocks noGrp="1"/>
          </p:cNvSpPr>
          <p:nvPr>
            <p:ph type="title"/>
          </p:nvPr>
        </p:nvSpPr>
        <p:spPr>
          <a:xfrm>
            <a:off x="500034" y="214290"/>
            <a:ext cx="8229600" cy="990600"/>
          </a:xfrm>
        </p:spPr>
        <p:txBody>
          <a:bodyPr/>
          <a:lstStyle/>
          <a:p>
            <a:r>
              <a:rPr lang="tr-TR" dirty="0" smtClean="0"/>
              <a:t>Alıştırma</a:t>
            </a:r>
            <a:endParaRPr lang="tr-TR" dirty="0"/>
          </a:p>
        </p:txBody>
      </p:sp>
      <p:sp>
        <p:nvSpPr>
          <p:cNvPr id="3" name="2 İçerik Yer Tutucusu"/>
          <p:cNvSpPr>
            <a:spLocks noGrp="1"/>
          </p:cNvSpPr>
          <p:nvPr>
            <p:ph sz="quarter" idx="1"/>
          </p:nvPr>
        </p:nvSpPr>
        <p:spPr>
          <a:xfrm>
            <a:off x="428596" y="4942513"/>
            <a:ext cx="8229600" cy="993829"/>
          </a:xfrm>
        </p:spPr>
        <p:txBody>
          <a:bodyPr>
            <a:normAutofit/>
          </a:bodyPr>
          <a:lstStyle/>
          <a:p>
            <a:r>
              <a:rPr lang="tr-TR" dirty="0" smtClean="0"/>
              <a:t>3 veri türündeki değerlere ikişer örnek belirtiniz.</a:t>
            </a:r>
          </a:p>
          <a:p>
            <a:r>
              <a:rPr lang="tr-TR" dirty="0" smtClean="0"/>
              <a:t>(değişken isimleri sorulmamaktadır.)</a:t>
            </a:r>
          </a:p>
          <a:p>
            <a:pPr lvl="1"/>
            <a:endParaRPr lang="tr-TR" dirty="0"/>
          </a:p>
        </p:txBody>
      </p:sp>
      <p:sp>
        <p:nvSpPr>
          <p:cNvPr id="7" name="Rectangle 7"/>
          <p:cNvSpPr>
            <a:spLocks noChangeArrowheads="1"/>
          </p:cNvSpPr>
          <p:nvPr/>
        </p:nvSpPr>
        <p:spPr bwMode="auto">
          <a:xfrm>
            <a:off x="428596" y="3429620"/>
            <a:ext cx="1427163" cy="655638"/>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lIns="182880" rIns="182880" anchor="ctr">
            <a:prstTxWarp prst="textNoShape">
              <a:avLst/>
            </a:prstTxWarp>
          </a:bodyPr>
          <a:lstStyle/>
          <a:p>
            <a:pPr algn="ctr"/>
            <a:r>
              <a:rPr kumimoji="1" lang="en-US" sz="2000" b="1" dirty="0">
                <a:solidFill>
                  <a:schemeClr val="tx1"/>
                </a:solidFill>
                <a:latin typeface="Courier New" charset="0"/>
              </a:rPr>
              <a:t>double</a:t>
            </a:r>
          </a:p>
        </p:txBody>
      </p:sp>
      <p:sp>
        <p:nvSpPr>
          <p:cNvPr id="8" name="Rectangle 11"/>
          <p:cNvSpPr>
            <a:spLocks noChangeArrowheads="1"/>
          </p:cNvSpPr>
          <p:nvPr/>
        </p:nvSpPr>
        <p:spPr bwMode="auto">
          <a:xfrm>
            <a:off x="4714078" y="2585060"/>
            <a:ext cx="1427163" cy="655637"/>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lIns="182880" rIns="182880" anchor="ctr">
            <a:prstTxWarp prst="textNoShape">
              <a:avLst/>
            </a:prstTxWarp>
          </a:bodyPr>
          <a:lstStyle/>
          <a:p>
            <a:pPr algn="ctr"/>
            <a:r>
              <a:rPr kumimoji="1" lang="en-US" sz="2000" b="1" dirty="0" err="1">
                <a:solidFill>
                  <a:schemeClr val="tx1"/>
                </a:solidFill>
                <a:latin typeface="Courier New" charset="0"/>
              </a:rPr>
              <a:t>int</a:t>
            </a:r>
            <a:endParaRPr kumimoji="1" lang="en-US" sz="2000" b="1" dirty="0">
              <a:solidFill>
                <a:schemeClr val="tx1"/>
              </a:solidFill>
              <a:latin typeface="Courier New" charset="0"/>
            </a:endParaRPr>
          </a:p>
        </p:txBody>
      </p:sp>
      <p:sp>
        <p:nvSpPr>
          <p:cNvPr id="10" name="Rectangle 24"/>
          <p:cNvSpPr>
            <a:spLocks noChangeArrowheads="1"/>
          </p:cNvSpPr>
          <p:nvPr/>
        </p:nvSpPr>
        <p:spPr bwMode="auto">
          <a:xfrm>
            <a:off x="2190007" y="1289644"/>
            <a:ext cx="1427163" cy="515937"/>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lIns="182880" rIns="182880" anchor="ctr">
            <a:prstTxWarp prst="textNoShape">
              <a:avLst/>
            </a:prstTxWarp>
          </a:bodyPr>
          <a:lstStyle/>
          <a:p>
            <a:pPr algn="ctr"/>
            <a:r>
              <a:rPr kumimoji="1" lang="en-US" sz="2000" b="1" dirty="0">
                <a:solidFill>
                  <a:schemeClr val="tx1"/>
                </a:solidFill>
                <a:latin typeface="Courier New" charset="0"/>
              </a:rPr>
              <a:t>char</a:t>
            </a:r>
          </a:p>
        </p:txBody>
      </p:sp>
      <p:sp>
        <p:nvSpPr>
          <p:cNvPr id="13" name="12 Metin kutusu"/>
          <p:cNvSpPr txBox="1"/>
          <p:nvPr/>
        </p:nvSpPr>
        <p:spPr>
          <a:xfrm>
            <a:off x="5934645" y="3485093"/>
            <a:ext cx="3011005" cy="1200329"/>
          </a:xfrm>
          <a:prstGeom prst="rect">
            <a:avLst/>
          </a:prstGeom>
          <a:noFill/>
          <a:scene3d>
            <a:camera prst="perspectiveHeroicExtremeRightFacing"/>
            <a:lightRig rig="threePt" dir="t"/>
          </a:scene3d>
        </p:spPr>
        <p:txBody>
          <a:bodyPr wrap="square" rtlCol="0">
            <a:spAutoFit/>
          </a:bodyPr>
          <a:lstStyle/>
          <a:p>
            <a:r>
              <a:rPr lang="tr-TR" sz="2400" dirty="0" err="1" smtClean="0"/>
              <a:t>char</a:t>
            </a:r>
            <a:r>
              <a:rPr lang="tr-TR" sz="2400" dirty="0" smtClean="0"/>
              <a:t>: ______, _____</a:t>
            </a:r>
          </a:p>
          <a:p>
            <a:r>
              <a:rPr lang="tr-TR" sz="2400" dirty="0" err="1" smtClean="0"/>
              <a:t>int</a:t>
            </a:r>
            <a:r>
              <a:rPr lang="tr-TR" sz="2400" dirty="0" smtClean="0"/>
              <a:t> : ______, ______</a:t>
            </a:r>
          </a:p>
          <a:p>
            <a:r>
              <a:rPr lang="tr-TR" sz="2400" dirty="0" err="1" smtClean="0"/>
              <a:t>double</a:t>
            </a:r>
            <a:r>
              <a:rPr lang="tr-TR" sz="2400" dirty="0" smtClean="0"/>
              <a:t>:_____,_____</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decel="50000" autoRev="1" fill="hold" grpId="0" nodeType="withEffect">
                                  <p:stCondLst>
                                    <p:cond delay="0"/>
                                  </p:stCondLst>
                                  <p:childTnLst>
                                    <p:animRot by="1800000">
                                      <p:cBhvr>
                                        <p:cTn id="6" dur="2000" fill="hold"/>
                                        <p:tgtEl>
                                          <p:spTgt spid="8"/>
                                        </p:tgtEl>
                                        <p:attrNameLst>
                                          <p:attrName>r</p:attrName>
                                        </p:attrNameLst>
                                      </p:cBhvr>
                                    </p:animRot>
                                  </p:childTnLst>
                                </p:cTn>
                              </p:par>
                              <p:par>
                                <p:cTn id="7" presetID="8" presetClass="emph" presetSubtype="0" repeatCount="indefinite" accel="50000" decel="50000" autoRev="1" fill="hold" grpId="0" nodeType="withEffect">
                                  <p:stCondLst>
                                    <p:cond delay="0"/>
                                  </p:stCondLst>
                                  <p:childTnLst>
                                    <p:animRot by="-1800000">
                                      <p:cBhvr>
                                        <p:cTn id="8" dur="2000" fill="hold"/>
                                        <p:tgtEl>
                                          <p:spTgt spid="10"/>
                                        </p:tgtEl>
                                        <p:attrNameLst>
                                          <p:attrName>r</p:attrName>
                                        </p:attrNameLst>
                                      </p:cBhvr>
                                    </p:animRot>
                                  </p:childTnLst>
                                </p:cTn>
                              </p:par>
                              <p:par>
                                <p:cTn id="9" presetID="4" presetClass="emph" presetSubtype="2" repeatCount="indefinite" fill="hold" grpId="0" nodeType="withEffect">
                                  <p:stCondLst>
                                    <p:cond delay="0"/>
                                  </p:stCondLst>
                                  <p:childTnLst>
                                    <p:anim to="1.5" calcmode="lin" valueType="num">
                                      <p:cBhvr override="childStyle">
                                        <p:cTn id="10" dur="2000" fill="hold"/>
                                        <p:tgtEl>
                                          <p:spTgt spid="7"/>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dirty="0" err="1" smtClean="0">
                <a:solidFill>
                  <a:srgbClr val="464653"/>
                </a:solidFill>
              </a:rPr>
              <a:t>char</a:t>
            </a:r>
            <a:r>
              <a:rPr lang="tr-TR" dirty="0" smtClean="0">
                <a:solidFill>
                  <a:srgbClr val="464653"/>
                </a:solidFill>
              </a:rPr>
              <a:t> türü</a:t>
            </a:r>
            <a:endParaRPr lang="tr-TR" dirty="0">
              <a:solidFill>
                <a:srgbClr val="002060"/>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dirty="0" smtClean="0">
                <a:solidFill>
                  <a:schemeClr val="tx1"/>
                </a:solidFill>
              </a:rPr>
              <a:t> </a:t>
            </a:r>
            <a:r>
              <a:rPr lang="tr-TR" sz="2400" dirty="0" err="1" smtClean="0">
                <a:solidFill>
                  <a:schemeClr val="tx1"/>
                </a:solidFill>
              </a:rPr>
              <a:t>char</a:t>
            </a:r>
            <a:r>
              <a:rPr lang="tr-TR" sz="2400" dirty="0" smtClean="0">
                <a:solidFill>
                  <a:schemeClr val="tx1"/>
                </a:solidFill>
              </a:rPr>
              <a:t> türünde bir değişkene </a:t>
            </a:r>
            <a:r>
              <a:rPr lang="tr-TR" sz="2400" dirty="0" err="1" smtClean="0">
                <a:solidFill>
                  <a:schemeClr val="tx1"/>
                </a:solidFill>
              </a:rPr>
              <a:t>char</a:t>
            </a:r>
            <a:r>
              <a:rPr lang="tr-TR" sz="2400" dirty="0" smtClean="0">
                <a:solidFill>
                  <a:schemeClr val="tx1"/>
                </a:solidFill>
              </a:rPr>
              <a:t> veya tam sayı olarak davranılabilir. Birkaç işleme bakalım.</a:t>
            </a:r>
          </a:p>
          <a:p>
            <a:pPr algn="l">
              <a:spcBef>
                <a:spcPts val="0"/>
              </a:spcBef>
              <a:buFontTx/>
              <a:buChar char="-"/>
            </a:pPr>
            <a:endParaRPr lang="tr-TR" sz="2400" dirty="0">
              <a:solidFill>
                <a:schemeClr val="tx1"/>
              </a:solidFill>
            </a:endParaRPr>
          </a:p>
          <a:p>
            <a:pPr marL="342900" indent="-342900" algn="l">
              <a:spcBef>
                <a:spcPts val="0"/>
              </a:spcBef>
              <a:buFont typeface="Wingdings" panose="05000000000000000000" pitchFamily="2" charset="2"/>
              <a:buChar char="Ø"/>
            </a:pPr>
            <a:r>
              <a:rPr lang="tr-TR" sz="2400" dirty="0" err="1">
                <a:solidFill>
                  <a:schemeClr val="tx1"/>
                </a:solidFill>
              </a:rPr>
              <a:t>c</a:t>
            </a:r>
            <a:r>
              <a:rPr lang="tr-TR" sz="2400" dirty="0" err="1" smtClean="0">
                <a:solidFill>
                  <a:schemeClr val="tx1"/>
                </a:solidFill>
              </a:rPr>
              <a:t>har</a:t>
            </a:r>
            <a:r>
              <a:rPr lang="tr-TR" sz="2400" dirty="0" smtClean="0">
                <a:solidFill>
                  <a:schemeClr val="tx1"/>
                </a:solidFill>
              </a:rPr>
              <a:t>  x = 'a';  //klasik </a:t>
            </a:r>
            <a:r>
              <a:rPr lang="tr-TR" sz="2400" dirty="0" err="1" smtClean="0">
                <a:solidFill>
                  <a:schemeClr val="tx1"/>
                </a:solidFill>
              </a:rPr>
              <a:t>char</a:t>
            </a:r>
            <a:r>
              <a:rPr lang="tr-TR" sz="2400" dirty="0" smtClean="0">
                <a:solidFill>
                  <a:schemeClr val="tx1"/>
                </a:solidFill>
              </a:rPr>
              <a:t> değişkeni ataması, x değişkeni a karakterini, yani 97 değerini tutuyor.</a:t>
            </a:r>
          </a:p>
          <a:p>
            <a:pPr marL="342900" indent="-342900" algn="l">
              <a:spcBef>
                <a:spcPts val="0"/>
              </a:spcBef>
              <a:buFont typeface="Wingdings" panose="05000000000000000000" pitchFamily="2" charset="2"/>
              <a:buChar char="Ø"/>
            </a:pPr>
            <a:r>
              <a:rPr lang="tr-TR" sz="2400" dirty="0" err="1">
                <a:solidFill>
                  <a:schemeClr val="tx1"/>
                </a:solidFill>
              </a:rPr>
              <a:t>c</a:t>
            </a:r>
            <a:r>
              <a:rPr lang="tr-TR" sz="2400" dirty="0" err="1" smtClean="0">
                <a:solidFill>
                  <a:schemeClr val="tx1"/>
                </a:solidFill>
              </a:rPr>
              <a:t>har</a:t>
            </a:r>
            <a:r>
              <a:rPr lang="tr-TR" sz="2400" dirty="0" smtClean="0">
                <a:solidFill>
                  <a:schemeClr val="tx1"/>
                </a:solidFill>
              </a:rPr>
              <a:t>  x = 97;  //</a:t>
            </a:r>
            <a:r>
              <a:rPr lang="tr-TR" sz="2400" dirty="0" err="1" smtClean="0">
                <a:solidFill>
                  <a:schemeClr val="tx1"/>
                </a:solidFill>
              </a:rPr>
              <a:t>char</a:t>
            </a:r>
            <a:r>
              <a:rPr lang="tr-TR" sz="2400" dirty="0" smtClean="0">
                <a:solidFill>
                  <a:schemeClr val="tx1"/>
                </a:solidFill>
              </a:rPr>
              <a:t> değişkeni tam sayı ataması, </a:t>
            </a:r>
            <a:r>
              <a:rPr lang="tr-TR" sz="2400" dirty="0" err="1" smtClean="0">
                <a:solidFill>
                  <a:schemeClr val="tx1"/>
                </a:solidFill>
              </a:rPr>
              <a:t>char</a:t>
            </a:r>
            <a:r>
              <a:rPr lang="tr-TR" sz="2400" dirty="0" smtClean="0">
                <a:solidFill>
                  <a:schemeClr val="tx1"/>
                </a:solidFill>
              </a:rPr>
              <a:t> değişkeni 97 değerini, başka bir deyişle a karakterini tutuyor.</a:t>
            </a:r>
          </a:p>
          <a:p>
            <a:pPr marL="342900" indent="-342900" algn="l">
              <a:spcBef>
                <a:spcPts val="0"/>
              </a:spcBef>
              <a:buFont typeface="Wingdings" panose="05000000000000000000" pitchFamily="2" charset="2"/>
              <a:buChar char="Ø"/>
            </a:pPr>
            <a:r>
              <a:rPr lang="tr-TR" sz="2400" dirty="0" err="1">
                <a:solidFill>
                  <a:schemeClr val="tx1"/>
                </a:solidFill>
              </a:rPr>
              <a:t>c</a:t>
            </a:r>
            <a:r>
              <a:rPr lang="tr-TR" sz="2400" dirty="0" err="1" smtClean="0">
                <a:solidFill>
                  <a:schemeClr val="tx1"/>
                </a:solidFill>
              </a:rPr>
              <a:t>har</a:t>
            </a:r>
            <a:r>
              <a:rPr lang="tr-TR" sz="2400" dirty="0" smtClean="0">
                <a:solidFill>
                  <a:schemeClr val="tx1"/>
                </a:solidFill>
              </a:rPr>
              <a:t>  x = 'a' + 1;  //toplama işlemindeki verilerden birisi </a:t>
            </a:r>
            <a:r>
              <a:rPr lang="tr-TR" sz="2400" dirty="0" err="1" smtClean="0">
                <a:solidFill>
                  <a:schemeClr val="tx1"/>
                </a:solidFill>
              </a:rPr>
              <a:t>char</a:t>
            </a:r>
            <a:r>
              <a:rPr lang="tr-TR" sz="2400" dirty="0" smtClean="0">
                <a:solidFill>
                  <a:schemeClr val="tx1"/>
                </a:solidFill>
              </a:rPr>
              <a:t>, diğeri </a:t>
            </a:r>
            <a:r>
              <a:rPr lang="tr-TR" sz="2400" dirty="0" err="1" smtClean="0">
                <a:solidFill>
                  <a:schemeClr val="tx1"/>
                </a:solidFill>
              </a:rPr>
              <a:t>int</a:t>
            </a:r>
            <a:r>
              <a:rPr lang="tr-TR" sz="2400" dirty="0" smtClean="0">
                <a:solidFill>
                  <a:schemeClr val="tx1"/>
                </a:solidFill>
              </a:rPr>
              <a:t>, bu durumda </a:t>
            </a:r>
            <a:r>
              <a:rPr lang="tr-TR" sz="2400" dirty="0" err="1" smtClean="0">
                <a:solidFill>
                  <a:schemeClr val="tx1"/>
                </a:solidFill>
              </a:rPr>
              <a:t>char</a:t>
            </a:r>
            <a:r>
              <a:rPr lang="tr-TR" sz="2400" dirty="0" smtClean="0">
                <a:solidFill>
                  <a:schemeClr val="tx1"/>
                </a:solidFill>
              </a:rPr>
              <a:t> değişkeni </a:t>
            </a:r>
            <a:r>
              <a:rPr lang="tr-TR" sz="2400" dirty="0" err="1" smtClean="0">
                <a:solidFill>
                  <a:schemeClr val="tx1"/>
                </a:solidFill>
              </a:rPr>
              <a:t>int</a:t>
            </a:r>
            <a:r>
              <a:rPr lang="tr-TR" sz="2400" dirty="0" smtClean="0">
                <a:solidFill>
                  <a:schemeClr val="tx1"/>
                </a:solidFill>
              </a:rPr>
              <a:t> türüne dönüştürülür ve toplama işlemi gerçekleşir, yani 97 + 1 işlemi yapılır ve toplama sonucu 98 değeri elde edilir. Bulunan 98 değeri x değişkenine atanır. X değişkeni artık 98 değerini, yani b karakterini tutmaktadır (98 b karakterinin ASCII karşılığıdır).</a:t>
            </a:r>
          </a:p>
          <a:p>
            <a:pPr algn="l">
              <a:spcBef>
                <a:spcPts val="0"/>
              </a:spcBef>
              <a:buFont typeface="Wingdings" pitchFamily="2" charset="2"/>
              <a:buChar char="§"/>
            </a:pPr>
            <a:endParaRPr lang="tr-TR" sz="2400" b="1"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Tx/>
              <a:buChar char="-"/>
            </a:pPr>
            <a:endParaRPr lang="tr-TR" sz="2400"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extLst>
      <p:ext uri="{BB962C8B-B14F-4D97-AF65-F5344CB8AC3E}">
        <p14:creationId xmlns:p14="http://schemas.microsoft.com/office/powerpoint/2010/main" xmlns="" val="3408713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heckerboard(across)">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Piazza’nın</a:t>
            </a:r>
            <a:r>
              <a:rPr lang="tr-TR" dirty="0" smtClean="0"/>
              <a:t> incelenmesi</a:t>
            </a:r>
            <a:endParaRPr lang="tr-TR" dirty="0"/>
          </a:p>
        </p:txBody>
      </p:sp>
      <p:sp>
        <p:nvSpPr>
          <p:cNvPr id="3" name="2 İçerik Yer Tutucusu"/>
          <p:cNvSpPr>
            <a:spLocks noGrp="1"/>
          </p:cNvSpPr>
          <p:nvPr>
            <p:ph sz="quarter" idx="1"/>
          </p:nvPr>
        </p:nvSpPr>
        <p:spPr/>
        <p:txBody>
          <a:bodyPr/>
          <a:lstStyle/>
          <a:p>
            <a:r>
              <a:rPr lang="tr-TR" i="1" dirty="0" smtClean="0"/>
              <a:t>Uyarı: Cep telefonu uygulaması, internet tarayıcıyla erişilen versiyonu kadar fonksiyonel değildir. </a:t>
            </a:r>
            <a:endParaRPr lang="tr-TR" dirty="0" smtClean="0"/>
          </a:p>
          <a:p>
            <a:r>
              <a:rPr lang="tr-TR" dirty="0" smtClean="0"/>
              <a:t>Duyurular…</a:t>
            </a:r>
          </a:p>
          <a:p>
            <a:r>
              <a:rPr lang="tr-TR" dirty="0" smtClean="0"/>
              <a:t>Ders planı taslağı…</a:t>
            </a:r>
          </a:p>
          <a:p>
            <a:r>
              <a:rPr lang="tr-TR" dirty="0" smtClean="0"/>
              <a:t>Zaman çizelgesi…</a:t>
            </a:r>
            <a:endParaRPr lang="tr-TR" dirty="0"/>
          </a:p>
        </p:txBody>
      </p:sp>
      <p:pic>
        <p:nvPicPr>
          <p:cNvPr id="97282" name="Picture 2"/>
          <p:cNvPicPr>
            <a:picLocks noChangeAspect="1" noChangeArrowheads="1"/>
          </p:cNvPicPr>
          <p:nvPr/>
        </p:nvPicPr>
        <p:blipFill>
          <a:blip r:embed="rId2"/>
          <a:srcRect/>
          <a:stretch>
            <a:fillRect/>
          </a:stretch>
        </p:blipFill>
        <p:spPr bwMode="auto">
          <a:xfrm>
            <a:off x="4857752" y="2428868"/>
            <a:ext cx="3476625" cy="1428750"/>
          </a:xfrm>
          <a:prstGeom prst="rect">
            <a:avLst/>
          </a:prstGeom>
          <a:noFill/>
          <a:ln w="9525">
            <a:noFill/>
            <a:miter lim="800000"/>
            <a:headEnd/>
            <a:tailEnd/>
          </a:ln>
          <a:effectLst/>
        </p:spPr>
      </p:pic>
      <p:sp>
        <p:nvSpPr>
          <p:cNvPr id="6" name="2 İçerik Yer Tutucusu"/>
          <p:cNvSpPr txBox="1">
            <a:spLocks/>
          </p:cNvSpPr>
          <p:nvPr/>
        </p:nvSpPr>
        <p:spPr>
          <a:xfrm>
            <a:off x="714348" y="3929066"/>
            <a:ext cx="5286412" cy="2638428"/>
          </a:xfrm>
          <a:prstGeom prst="rect">
            <a:avLst/>
          </a:prstGeom>
          <a:solidFill>
            <a:srgbClr val="FFFF00"/>
          </a:solidFill>
        </p:spPr>
        <p:txBody>
          <a:bodyPr vert="horz">
            <a:normAutofit fontScale="85000" lnSpcReduction="10000"/>
          </a:bodyPr>
          <a:lstStyle/>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tr-TR" sz="2600" b="0" i="0" u="none" strike="noStrike" kern="1200" cap="none" spc="0" normalizeH="0" baseline="0" noProof="0" dirty="0" smtClean="0">
                <a:ln>
                  <a:noFill/>
                </a:ln>
                <a:solidFill>
                  <a:schemeClr val="tx1"/>
                </a:solidFill>
                <a:effectLst/>
                <a:uLnTx/>
                <a:uFillTx/>
                <a:latin typeface="+mn-lt"/>
                <a:ea typeface="+mn-ea"/>
                <a:cs typeface="+mn-cs"/>
              </a:rPr>
              <a:t>Ödev1 duyuruldu. </a:t>
            </a: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kumimoji="0" lang="tr-TR" sz="2600" b="0" i="0" u="none" strike="noStrike" kern="1200" cap="none" spc="0" normalizeH="0" baseline="0" noProof="0" dirty="0" smtClean="0">
                <a:ln>
                  <a:noFill/>
                </a:ln>
                <a:solidFill>
                  <a:schemeClr val="tx1"/>
                </a:solidFill>
                <a:effectLst/>
                <a:uLnTx/>
                <a:uFillTx/>
                <a:latin typeface="+mn-lt"/>
                <a:ea typeface="+mn-ea"/>
                <a:cs typeface="+mn-cs"/>
              </a:rPr>
              <a:t>Erken gönderilen her gün için ödev puanına 3/100 (</a:t>
            </a:r>
            <a:r>
              <a:rPr kumimoji="0" lang="tr-TR" sz="2600" b="0" i="0" u="none" strike="noStrike" kern="1200" cap="none" spc="0" normalizeH="0" baseline="0" noProof="0" dirty="0" err="1" smtClean="0">
                <a:ln>
                  <a:noFill/>
                </a:ln>
                <a:solidFill>
                  <a:schemeClr val="tx1"/>
                </a:solidFill>
                <a:effectLst/>
                <a:uLnTx/>
                <a:uFillTx/>
                <a:latin typeface="+mn-lt"/>
                <a:ea typeface="+mn-ea"/>
                <a:cs typeface="+mn-cs"/>
              </a:rPr>
              <a:t>maks</a:t>
            </a:r>
            <a:r>
              <a:rPr kumimoji="0" lang="tr-TR" sz="2600" b="0" i="0" u="none" strike="noStrike" kern="1200" cap="none" spc="0" normalizeH="0" baseline="0" noProof="0" dirty="0" smtClean="0">
                <a:ln>
                  <a:noFill/>
                </a:ln>
                <a:solidFill>
                  <a:schemeClr val="tx1"/>
                </a:solidFill>
                <a:effectLst/>
                <a:uLnTx/>
                <a:uFillTx/>
                <a:latin typeface="+mn-lt"/>
                <a:ea typeface="+mn-ea"/>
                <a:cs typeface="+mn-cs"/>
              </a:rPr>
              <a:t>.15/100) eklenir.</a:t>
            </a:r>
          </a:p>
          <a:p>
            <a:pPr marL="548640" marR="0" lvl="1" indent="-274320" algn="l" defTabSz="914400" rtl="0" eaLnBrk="1" fontAlgn="auto" latinLnBrk="0" hangingPunct="1">
              <a:lnSpc>
                <a:spcPct val="100000"/>
              </a:lnSpc>
              <a:spcBef>
                <a:spcPts val="500"/>
              </a:spcBef>
              <a:spcAft>
                <a:spcPts val="0"/>
              </a:spcAft>
              <a:buClr>
                <a:schemeClr val="accent2"/>
              </a:buClr>
              <a:buSzPct val="76000"/>
              <a:buFont typeface="Wingdings 3"/>
              <a:buChar char=""/>
              <a:tabLst/>
              <a:defRPr/>
            </a:pPr>
            <a:r>
              <a:rPr kumimoji="0" lang="tr-TR" sz="2300" b="0" i="0" u="none" strike="noStrike" kern="1200" cap="none" spc="0" normalizeH="0" baseline="0" noProof="0" dirty="0" smtClean="0">
                <a:ln>
                  <a:noFill/>
                </a:ln>
                <a:solidFill>
                  <a:schemeClr val="tx2"/>
                </a:solidFill>
                <a:effectLst/>
                <a:uLnTx/>
                <a:uFillTx/>
                <a:latin typeface="+mn-lt"/>
                <a:ea typeface="+mn-ea"/>
                <a:cs typeface="+mn-cs"/>
              </a:rPr>
              <a:t>Ödev1'in tüm bileşenlerini gönderdiğinizde ödevi göndermiş sayılırsınız.</a:t>
            </a:r>
          </a:p>
          <a:p>
            <a:pPr marL="548640" marR="0" lvl="1" indent="-274320" algn="l" defTabSz="914400" rtl="0" eaLnBrk="1" fontAlgn="auto" latinLnBrk="0" hangingPunct="1">
              <a:lnSpc>
                <a:spcPct val="100000"/>
              </a:lnSpc>
              <a:spcBef>
                <a:spcPts val="500"/>
              </a:spcBef>
              <a:spcAft>
                <a:spcPts val="0"/>
              </a:spcAft>
              <a:buClr>
                <a:schemeClr val="accent2"/>
              </a:buClr>
              <a:buSzPct val="76000"/>
              <a:buFont typeface="Wingdings 3"/>
              <a:buChar char=""/>
              <a:tabLst/>
              <a:defRPr/>
            </a:pPr>
            <a:r>
              <a:rPr kumimoji="0" lang="tr-TR" sz="2300" b="0" i="0" u="none" strike="noStrike" kern="1200" cap="none" spc="0" normalizeH="0" baseline="0" noProof="0" dirty="0" smtClean="0">
                <a:ln>
                  <a:noFill/>
                </a:ln>
                <a:solidFill>
                  <a:schemeClr val="tx2"/>
                </a:solidFill>
                <a:effectLst/>
                <a:uLnTx/>
                <a:uFillTx/>
                <a:latin typeface="+mn-lt"/>
                <a:ea typeface="+mn-ea"/>
                <a:cs typeface="+mn-cs"/>
              </a:rPr>
              <a:t>Bir bileşenini bile eksik gönderen ödevi, son günde göndermiş sayılır. (ek puan alamaz)</a:t>
            </a:r>
          </a:p>
        </p:txBody>
      </p:sp>
      <p:sp>
        <p:nvSpPr>
          <p:cNvPr id="5" name="4 Sağ Ok"/>
          <p:cNvSpPr/>
          <p:nvPr/>
        </p:nvSpPr>
        <p:spPr>
          <a:xfrm rot="20679411">
            <a:off x="3580373" y="2899979"/>
            <a:ext cx="1285884" cy="7143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b="1" dirty="0" smtClean="0">
                <a:solidFill>
                  <a:schemeClr val="tx2">
                    <a:lumMod val="60000"/>
                    <a:lumOff val="40000"/>
                  </a:schemeClr>
                </a:solidFill>
              </a:rPr>
              <a:t>Dizgi = </a:t>
            </a:r>
            <a:r>
              <a:rPr lang="tr-TR" sz="4000" b="1" dirty="0" err="1" smtClean="0">
                <a:solidFill>
                  <a:schemeClr val="tx2">
                    <a:lumMod val="60000"/>
                    <a:lumOff val="40000"/>
                  </a:schemeClr>
                </a:solidFill>
              </a:rPr>
              <a:t>char</a:t>
            </a:r>
            <a:r>
              <a:rPr lang="tr-TR" sz="4000" b="1" dirty="0" smtClean="0">
                <a:solidFill>
                  <a:schemeClr val="tx2">
                    <a:lumMod val="60000"/>
                    <a:lumOff val="40000"/>
                  </a:schemeClr>
                </a:solidFill>
              </a:rPr>
              <a:t> dizisi (İng. </a:t>
            </a:r>
            <a:r>
              <a:rPr lang="tr-TR" sz="4000" b="1" dirty="0" err="1" smtClean="0">
                <a:solidFill>
                  <a:schemeClr val="tx2">
                    <a:lumMod val="60000"/>
                    <a:lumOff val="40000"/>
                  </a:schemeClr>
                </a:solidFill>
              </a:rPr>
              <a:t>String</a:t>
            </a:r>
            <a:r>
              <a:rPr lang="tr-TR" sz="4000" b="1" dirty="0" smtClean="0">
                <a:solidFill>
                  <a:schemeClr val="tx2">
                    <a:lumMod val="60000"/>
                    <a:lumOff val="40000"/>
                  </a:schemeClr>
                </a:solidFill>
              </a:rPr>
              <a:t>)</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dirty="0" smtClean="0">
                <a:solidFill>
                  <a:schemeClr val="tx1"/>
                </a:solidFill>
              </a:rPr>
              <a:t> Yüksek seviye dillerin birçoğunda özel dizgi değişken türleri bulunmaktadır. Ancak C dilinde özel bir dizgi değişkeni bulunmamaktadır. Dizgi değişkenleri </a:t>
            </a:r>
            <a:r>
              <a:rPr lang="tr-TR" sz="2400" dirty="0" err="1" smtClean="0">
                <a:solidFill>
                  <a:schemeClr val="tx1"/>
                </a:solidFill>
              </a:rPr>
              <a:t>char</a:t>
            </a:r>
            <a:r>
              <a:rPr lang="tr-TR" sz="2400" dirty="0" smtClean="0">
                <a:solidFill>
                  <a:schemeClr val="tx1"/>
                </a:solidFill>
              </a:rPr>
              <a:t> dizileri veya işaretçiler ile oluşturulmaktadır.  İşaretçi ve dizi konuları ilerleyen haftalarda anlatılacaktır. Ancak, (ödevlerinizde vs.) kullanmak için bir </a:t>
            </a:r>
            <a:r>
              <a:rPr lang="tr-TR" sz="2400" dirty="0" err="1" smtClean="0">
                <a:solidFill>
                  <a:schemeClr val="tx1"/>
                </a:solidFill>
              </a:rPr>
              <a:t>char</a:t>
            </a:r>
            <a:r>
              <a:rPr lang="tr-TR" sz="2400" dirty="0" smtClean="0">
                <a:solidFill>
                  <a:schemeClr val="tx1"/>
                </a:solidFill>
              </a:rPr>
              <a:t> dizisi şu şekilde tanımlanır:</a:t>
            </a:r>
          </a:p>
          <a:p>
            <a:pPr algn="l">
              <a:spcBef>
                <a:spcPts val="0"/>
              </a:spcBef>
              <a:buFontTx/>
              <a:buChar char="-"/>
            </a:pPr>
            <a:endParaRPr lang="tr-TR" sz="2400" dirty="0">
              <a:solidFill>
                <a:schemeClr val="tx1"/>
              </a:solidFill>
            </a:endParaRPr>
          </a:p>
          <a:p>
            <a:pPr algn="l">
              <a:spcBef>
                <a:spcPts val="0"/>
              </a:spcBef>
              <a:buFontTx/>
              <a:buChar char="-"/>
            </a:pPr>
            <a:r>
              <a:rPr lang="tr-TR" sz="2400" dirty="0" err="1" smtClean="0">
                <a:solidFill>
                  <a:schemeClr val="tx1"/>
                </a:solidFill>
              </a:rPr>
              <a:t>char</a:t>
            </a:r>
            <a:r>
              <a:rPr lang="tr-TR" sz="2400" dirty="0" smtClean="0">
                <a:solidFill>
                  <a:schemeClr val="tx1"/>
                </a:solidFill>
              </a:rPr>
              <a:t> isim[30] = “Ali Veli”; </a:t>
            </a:r>
            <a:br>
              <a:rPr lang="tr-TR" sz="2400" dirty="0" smtClean="0">
                <a:solidFill>
                  <a:schemeClr val="tx1"/>
                </a:solidFill>
              </a:rPr>
            </a:br>
            <a:r>
              <a:rPr lang="tr-TR" sz="2400" dirty="0" smtClean="0">
                <a:solidFill>
                  <a:schemeClr val="tx1"/>
                </a:solidFill>
              </a:rPr>
              <a:t>// maksimum 30-1, yani 29 harf tutabilir.</a:t>
            </a:r>
          </a:p>
          <a:p>
            <a:pPr algn="l">
              <a:spcBef>
                <a:spcPts val="0"/>
              </a:spcBef>
              <a:buFont typeface="Wingdings" pitchFamily="2" charset="2"/>
              <a:buChar char="§"/>
            </a:pPr>
            <a:endParaRPr lang="tr-TR" sz="2400" b="1"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Tx/>
              <a:buChar char="-"/>
            </a:pPr>
            <a:endParaRPr lang="tr-TR" sz="2400"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extLst>
      <p:ext uri="{BB962C8B-B14F-4D97-AF65-F5344CB8AC3E}">
        <p14:creationId xmlns:p14="http://schemas.microsoft.com/office/powerpoint/2010/main" xmlns="" val="3678787301"/>
      </p:ext>
    </p:extLst>
  </p:cSld>
  <p:clrMapOvr>
    <a:masterClrMapping/>
  </p:clrMapOvr>
  <p:transition>
    <p:random/>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a:t>
            </a:r>
            <a:endParaRPr lang="tr-TR" dirty="0"/>
          </a:p>
        </p:txBody>
      </p:sp>
      <p:sp>
        <p:nvSpPr>
          <p:cNvPr id="3" name="2 İçerik Yer Tutucusu"/>
          <p:cNvSpPr>
            <a:spLocks noGrp="1"/>
          </p:cNvSpPr>
          <p:nvPr>
            <p:ph sz="quarter" idx="1"/>
          </p:nvPr>
        </p:nvSpPr>
        <p:spPr/>
        <p:txBody>
          <a:bodyPr/>
          <a:lstStyle/>
          <a:p>
            <a:r>
              <a:rPr lang="tr-TR" dirty="0" err="1" smtClean="0"/>
              <a:t>printf</a:t>
            </a:r>
            <a:r>
              <a:rPr lang="tr-TR" dirty="0" smtClean="0"/>
              <a:t> ile ekrana şunu yazdırınız.</a:t>
            </a:r>
          </a:p>
          <a:p>
            <a:endParaRPr lang="tr-TR" dirty="0" smtClean="0"/>
          </a:p>
          <a:p>
            <a:pPr>
              <a:buNone/>
            </a:pPr>
            <a:endParaRPr lang="tr-TR" dirty="0"/>
          </a:p>
        </p:txBody>
      </p:sp>
      <p:pic>
        <p:nvPicPr>
          <p:cNvPr id="1027" name="Picture 3"/>
          <p:cNvPicPr>
            <a:picLocks noChangeAspect="1" noChangeArrowheads="1"/>
          </p:cNvPicPr>
          <p:nvPr/>
        </p:nvPicPr>
        <p:blipFill>
          <a:blip r:embed="rId3"/>
          <a:srcRect/>
          <a:stretch>
            <a:fillRect/>
          </a:stretch>
        </p:blipFill>
        <p:spPr bwMode="auto">
          <a:xfrm>
            <a:off x="228600" y="1872615"/>
            <a:ext cx="8653928" cy="1632585"/>
          </a:xfrm>
          <a:prstGeom prst="rect">
            <a:avLst/>
          </a:prstGeom>
          <a:noFill/>
          <a:ln w="9525">
            <a:solidFill>
              <a:srgbClr val="0000FF"/>
            </a:solidFill>
            <a:miter lim="800000"/>
            <a:headEnd/>
            <a:tailEnd/>
          </a:ln>
          <a:effectLst/>
        </p:spPr>
      </p:pic>
      <p:sp>
        <p:nvSpPr>
          <p:cNvPr id="8" name="7 Metin kutusu"/>
          <p:cNvSpPr txBox="1"/>
          <p:nvPr/>
        </p:nvSpPr>
        <p:spPr>
          <a:xfrm>
            <a:off x="6248400" y="4513943"/>
            <a:ext cx="24384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smtClean="0"/>
              <a:t>İpucu: C dilinde Ekrana % yazdırmak için %% kullanımı benimsenmiştir.</a:t>
            </a:r>
            <a:endParaRPr lang="tr-TR" dirty="0"/>
          </a:p>
        </p:txBody>
      </p:sp>
      <p:sp>
        <p:nvSpPr>
          <p:cNvPr id="9" name="8 Metin kutusu"/>
          <p:cNvSpPr txBox="1"/>
          <p:nvPr/>
        </p:nvSpPr>
        <p:spPr>
          <a:xfrm>
            <a:off x="1538514" y="4513943"/>
            <a:ext cx="24384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dirty="0" smtClean="0"/>
              <a:t>İpucu: İkinci satırın başında bir sürü boşluk kullanmak  yerine \t kullanabilirsiniz.</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 SLAYTLAR</a:t>
            </a:r>
            <a:endParaRPr lang="tr-TR" dirty="0"/>
          </a:p>
        </p:txBody>
      </p:sp>
      <p:sp>
        <p:nvSpPr>
          <p:cNvPr id="3" name="2 İçerik Yer Tutucusu"/>
          <p:cNvSpPr>
            <a:spLocks noGrp="1"/>
          </p:cNvSpPr>
          <p:nvPr>
            <p:ph sz="quarter" idx="1"/>
          </p:nvPr>
        </p:nvSpPr>
        <p:spPr/>
        <p:txBody>
          <a:bodyPr>
            <a:normAutofit/>
          </a:bodyPr>
          <a:lstStyle/>
          <a:p>
            <a:r>
              <a:rPr lang="tr-TR" sz="6600" dirty="0" err="1" smtClean="0"/>
              <a:t>printf’in</a:t>
            </a:r>
            <a:r>
              <a:rPr lang="tr-TR" sz="6600" dirty="0" smtClean="0"/>
              <a:t> yer tutucu </a:t>
            </a:r>
            <a:r>
              <a:rPr lang="tr-TR" sz="6600" smtClean="0"/>
              <a:t>özelliğindeki genişlik </a:t>
            </a:r>
            <a:r>
              <a:rPr lang="tr-TR" sz="6600" dirty="0" smtClean="0"/>
              <a:t>ve hassaslık ayarlamaları</a:t>
            </a:r>
            <a:endParaRPr lang="tr-TR" sz="6600" dirty="0"/>
          </a:p>
        </p:txBody>
      </p:sp>
    </p:spTree>
  </p:cSld>
  <p:clrMapOvr>
    <a:masterClrMapping/>
  </p:clrMapOvr>
  <p:transition>
    <p:random/>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solidFill>
                  <a:srgbClr val="464653"/>
                </a:solidFill>
                <a:latin typeface="Bookman Old Style"/>
              </a:rPr>
              <a:t>Yer tutucularla biçimlendirme yapmak</a:t>
            </a:r>
            <a:endParaRPr lang="tr-TR" dirty="0"/>
          </a:p>
        </p:txBody>
      </p:sp>
      <p:sp>
        <p:nvSpPr>
          <p:cNvPr id="3" name="2 İçerik Yer Tutucusu"/>
          <p:cNvSpPr>
            <a:spLocks noGrp="1"/>
          </p:cNvSpPr>
          <p:nvPr>
            <p:ph sz="quarter" idx="1"/>
          </p:nvPr>
        </p:nvSpPr>
        <p:spPr>
          <a:xfrm>
            <a:off x="2115416" y="1369327"/>
            <a:ext cx="4408227" cy="1564943"/>
          </a:xfrm>
        </p:spPr>
        <p:txBody>
          <a:bodyPr>
            <a:normAutofit/>
          </a:bodyPr>
          <a:lstStyle/>
          <a:p>
            <a:pPr>
              <a:buNone/>
            </a:pPr>
            <a:r>
              <a:rPr lang="tr-TR" sz="8800" dirty="0" smtClean="0"/>
              <a:t>%     .    </a:t>
            </a:r>
            <a:r>
              <a:rPr lang="tr-TR" sz="8800" dirty="0" err="1" smtClean="0"/>
              <a:t>lf</a:t>
            </a:r>
            <a:endParaRPr lang="tr-TR" sz="8800" dirty="0"/>
          </a:p>
        </p:txBody>
      </p:sp>
      <p:sp>
        <p:nvSpPr>
          <p:cNvPr id="4" name="3 Yuvarlatılmış Dikdörtgen"/>
          <p:cNvSpPr/>
          <p:nvPr/>
        </p:nvSpPr>
        <p:spPr>
          <a:xfrm>
            <a:off x="3145822" y="1396623"/>
            <a:ext cx="914400" cy="126469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5" name="4 Yuvarlatılmış Dikdörtgen"/>
          <p:cNvSpPr/>
          <p:nvPr/>
        </p:nvSpPr>
        <p:spPr>
          <a:xfrm>
            <a:off x="4551541" y="1396623"/>
            <a:ext cx="914400" cy="126469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tr-TR"/>
          </a:p>
        </p:txBody>
      </p:sp>
      <p:sp>
        <p:nvSpPr>
          <p:cNvPr id="6" name="5 Köşeleri Yuvarlanmış Dikdörtgen Belirtme Çizgisi"/>
          <p:cNvSpPr/>
          <p:nvPr/>
        </p:nvSpPr>
        <p:spPr>
          <a:xfrm>
            <a:off x="4551541" y="3343704"/>
            <a:ext cx="2852382" cy="1883391"/>
          </a:xfrm>
          <a:prstGeom prst="wedgeRoundRectCallout">
            <a:avLst>
              <a:gd name="adj1" fmla="val -28967"/>
              <a:gd name="adj2" fmla="val -80254"/>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1) Önce burayla ilgilenin ve verinin nasıl bir biçimde gözükeceğine karar verin.</a:t>
            </a:r>
          </a:p>
          <a:p>
            <a:pPr algn="ctr"/>
            <a:r>
              <a:rPr lang="tr-TR" dirty="0" smtClean="0"/>
              <a:t>3.14? 3.141?</a:t>
            </a:r>
          </a:p>
          <a:p>
            <a:pPr algn="ctr"/>
            <a:r>
              <a:rPr lang="tr-TR" dirty="0" smtClean="0"/>
              <a:t>12? 0012?</a:t>
            </a:r>
          </a:p>
          <a:p>
            <a:pPr algn="ctr"/>
            <a:r>
              <a:rPr lang="tr-TR" dirty="0" smtClean="0"/>
              <a:t>Ali Veli? Ali Ve?</a:t>
            </a:r>
            <a:endParaRPr lang="tr-TR" dirty="0"/>
          </a:p>
        </p:txBody>
      </p:sp>
      <p:sp>
        <p:nvSpPr>
          <p:cNvPr id="7" name="6 Köşeleri Yuvarlanmış Dikdörtgen Belirtme Çizgisi"/>
          <p:cNvSpPr/>
          <p:nvPr/>
        </p:nvSpPr>
        <p:spPr>
          <a:xfrm>
            <a:off x="1207840" y="3862319"/>
            <a:ext cx="2852382" cy="1883391"/>
          </a:xfrm>
          <a:prstGeom prst="wedgeRoundRectCallout">
            <a:avLst>
              <a:gd name="adj1" fmla="val 25100"/>
              <a:gd name="adj2" fmla="val -10416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tr-TR" dirty="0" smtClean="0"/>
              <a:t>2) Biçimini belirlediğiniz veriye ekranda kaç hane ayrılsın ? (veriden daha küçük hane sayıları pasif olur) Sağa(+) mı sola (-) mı dayalı olsun?</a:t>
            </a:r>
            <a:endParaRPr lang="tr-TR" dirty="0"/>
          </a:p>
        </p:txBody>
      </p:sp>
      <p:sp>
        <p:nvSpPr>
          <p:cNvPr id="8" name="7 Metin kutusu"/>
          <p:cNvSpPr txBox="1"/>
          <p:nvPr/>
        </p:nvSpPr>
        <p:spPr>
          <a:xfrm>
            <a:off x="6216555" y="2630537"/>
            <a:ext cx="2470245" cy="523220"/>
          </a:xfrm>
          <a:prstGeom prst="rect">
            <a:avLst/>
          </a:prstGeom>
          <a:noFill/>
        </p:spPr>
        <p:txBody>
          <a:bodyPr wrap="square" rtlCol="0">
            <a:spAutoFit/>
          </a:bodyPr>
          <a:lstStyle/>
          <a:p>
            <a:r>
              <a:rPr lang="tr-TR" sz="1400" i="1" dirty="0" smtClean="0"/>
              <a:t>%</a:t>
            </a:r>
            <a:r>
              <a:rPr lang="tr-TR" sz="1400" i="1" dirty="0" err="1" smtClean="0"/>
              <a:t>lf</a:t>
            </a:r>
            <a:r>
              <a:rPr lang="tr-TR" sz="1400" i="1" dirty="0" smtClean="0"/>
              <a:t> olması şart değil; </a:t>
            </a:r>
            <a:br>
              <a:rPr lang="tr-TR" sz="1400" i="1" dirty="0" smtClean="0"/>
            </a:br>
            <a:r>
              <a:rPr lang="tr-TR" sz="1400" i="1" dirty="0" smtClean="0"/>
              <a:t>%d, %c, %s de olabilir</a:t>
            </a:r>
            <a:endParaRPr lang="tr-TR" sz="1400" i="1" dirty="0"/>
          </a:p>
        </p:txBody>
      </p:sp>
      <p:sp>
        <p:nvSpPr>
          <p:cNvPr id="9" name="8 Metin kutusu"/>
          <p:cNvSpPr txBox="1"/>
          <p:nvPr/>
        </p:nvSpPr>
        <p:spPr>
          <a:xfrm>
            <a:off x="5750145" y="5602014"/>
            <a:ext cx="3228755" cy="646331"/>
          </a:xfrm>
          <a:prstGeom prst="rect">
            <a:avLst/>
          </a:prstGeom>
          <a:noFill/>
        </p:spPr>
        <p:txBody>
          <a:bodyPr wrap="square" rtlCol="0">
            <a:spAutoFit/>
          </a:bodyPr>
          <a:lstStyle/>
          <a:p>
            <a:r>
              <a:rPr lang="tr-TR" b="1" i="1" dirty="0" smtClean="0"/>
              <a:t>BOL BOL DENEME YAPARAK RAHATLIKLA ÖĞRENEBİLİRSİNİZ.</a:t>
            </a:r>
            <a:endParaRPr lang="tr-TR" b="1" i="1" dirty="0"/>
          </a:p>
        </p:txBody>
      </p:sp>
      <p:pic>
        <p:nvPicPr>
          <p:cNvPr id="10" name="Picture 2" descr="C:\Program Files\Microsoft Office\MEDIA\CAGCAT10\j0195384.wmf"/>
          <p:cNvPicPr>
            <a:picLocks noChangeAspect="1" noChangeArrowheads="1"/>
          </p:cNvPicPr>
          <p:nvPr/>
        </p:nvPicPr>
        <p:blipFill>
          <a:blip r:embed="rId3"/>
          <a:srcRect/>
          <a:stretch>
            <a:fillRect/>
          </a:stretch>
        </p:blipFill>
        <p:spPr bwMode="auto">
          <a:xfrm>
            <a:off x="7740827" y="4432117"/>
            <a:ext cx="945973" cy="965721"/>
          </a:xfrm>
          <a:prstGeom prst="rect">
            <a:avLst/>
          </a:prstGeom>
          <a:noFill/>
        </p:spPr>
      </p:pic>
      <p:sp>
        <p:nvSpPr>
          <p:cNvPr id="11" name="10 Metin kutusu"/>
          <p:cNvSpPr txBox="1"/>
          <p:nvPr/>
        </p:nvSpPr>
        <p:spPr>
          <a:xfrm>
            <a:off x="697160" y="6032445"/>
            <a:ext cx="8281740" cy="646331"/>
          </a:xfrm>
          <a:prstGeom prst="rect">
            <a:avLst/>
          </a:prstGeom>
          <a:noFill/>
        </p:spPr>
        <p:txBody>
          <a:bodyPr wrap="square" rtlCol="0">
            <a:spAutoFit/>
          </a:bodyPr>
          <a:lstStyle/>
          <a:p>
            <a:r>
              <a:rPr lang="tr-TR" dirty="0" err="1" smtClean="0"/>
              <a:t>printf'in</a:t>
            </a:r>
            <a:r>
              <a:rPr lang="tr-TR" dirty="0" smtClean="0"/>
              <a:t> </a:t>
            </a:r>
            <a:r>
              <a:rPr lang="tr-TR" dirty="0" err="1" smtClean="0"/>
              <a:t>f'si</a:t>
            </a:r>
            <a:r>
              <a:rPr lang="tr-TR" dirty="0" smtClean="0"/>
              <a:t> </a:t>
            </a:r>
            <a:r>
              <a:rPr lang="tr-TR" b="1" i="1" dirty="0" err="1" smtClean="0"/>
              <a:t>formatted</a:t>
            </a:r>
            <a:r>
              <a:rPr lang="tr-TR" dirty="0" smtClean="0"/>
              <a:t> anlamındadır. </a:t>
            </a:r>
          </a:p>
          <a:p>
            <a:r>
              <a:rPr lang="tr-TR" dirty="0" smtClean="0"/>
              <a:t>Biçimlendirme özelliği </a:t>
            </a:r>
            <a:r>
              <a:rPr lang="tr-TR" dirty="0" err="1" smtClean="0"/>
              <a:t>printf'in</a:t>
            </a:r>
            <a:r>
              <a:rPr lang="tr-TR" dirty="0" smtClean="0"/>
              <a:t> önemli unsurlarından biridir.</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dirty="0" smtClean="0"/>
              <a:t>Yer tutucularla biçimlendirme yapmak</a:t>
            </a:r>
            <a:endParaRPr lang="tr-TR" dirty="0"/>
          </a:p>
        </p:txBody>
      </p:sp>
      <p:sp>
        <p:nvSpPr>
          <p:cNvPr id="3" name="Alt Başlık 2"/>
          <p:cNvSpPr>
            <a:spLocks noGrp="1"/>
          </p:cNvSpPr>
          <p:nvPr>
            <p:ph sz="quarter" idx="1"/>
          </p:nvPr>
        </p:nvSpPr>
        <p:spPr/>
        <p:txBody>
          <a:bodyPr>
            <a:normAutofit/>
          </a:bodyPr>
          <a:lstStyle/>
          <a:p>
            <a:pPr marL="342900" indent="-342900" algn="l">
              <a:spcBef>
                <a:spcPts val="0"/>
              </a:spcBef>
              <a:buFont typeface="Wingdings" panose="05000000000000000000" pitchFamily="2" charset="2"/>
              <a:buChar char="Ø"/>
            </a:pPr>
            <a:r>
              <a:rPr lang="tr-TR" sz="2400" b="1" smtClean="0">
                <a:solidFill>
                  <a:schemeClr val="tx1"/>
                </a:solidFill>
              </a:rPr>
              <a:t>Genişlik ve Hassaslık Birlikte Kullanım</a:t>
            </a:r>
          </a:p>
          <a:p>
            <a:pPr algn="l">
              <a:spcBef>
                <a:spcPts val="0"/>
              </a:spcBef>
            </a:pPr>
            <a:endParaRPr lang="tr-TR" sz="2400" b="1">
              <a:solidFill>
                <a:schemeClr val="tx1"/>
              </a:solidFill>
            </a:endParaRPr>
          </a:p>
          <a:p>
            <a:pPr algn="l">
              <a:spcBef>
                <a:spcPts val="0"/>
              </a:spcBef>
            </a:pPr>
            <a:endParaRPr lang="tr-TR" sz="2400" b="1" smtClean="0">
              <a:solidFill>
                <a:schemeClr val="tx1"/>
              </a:solidFill>
            </a:endParaRPr>
          </a:p>
        </p:txBody>
      </p:sp>
      <p:graphicFrame>
        <p:nvGraphicFramePr>
          <p:cNvPr id="4" name="Tablo 3"/>
          <p:cNvGraphicFramePr>
            <a:graphicFrameLocks noGrp="1"/>
          </p:cNvGraphicFramePr>
          <p:nvPr>
            <p:extLst>
              <p:ext uri="{D42A27DB-BD31-4B8C-83A1-F6EECF244321}">
                <p14:modId xmlns:p14="http://schemas.microsoft.com/office/powerpoint/2010/main" xmlns="" val="2245067776"/>
              </p:ext>
            </p:extLst>
          </p:nvPr>
        </p:nvGraphicFramePr>
        <p:xfrm>
          <a:off x="2590800" y="1844824"/>
          <a:ext cx="6096000" cy="4820920"/>
        </p:xfrm>
        <a:graphic>
          <a:graphicData uri="http://schemas.openxmlformats.org/drawingml/2006/table">
            <a:tbl>
              <a:tblPr firstRow="1" bandRow="1">
                <a:tableStyleId>{5C22544A-7EE6-4342-B048-85BDC9FD1C3A}</a:tableStyleId>
              </a:tblPr>
              <a:tblGrid>
                <a:gridCol w="3048000"/>
                <a:gridCol w="3048000"/>
              </a:tblGrid>
              <a:tr h="370840">
                <a:tc>
                  <a:txBody>
                    <a:bodyPr/>
                    <a:lstStyle/>
                    <a:p>
                      <a:pPr algn="ctr"/>
                      <a:r>
                        <a:rPr lang="tr-TR" dirty="0" smtClean="0"/>
                        <a:t>Kod</a:t>
                      </a:r>
                      <a:endParaRPr lang="tr-TR" dirty="0"/>
                    </a:p>
                  </a:txBody>
                  <a:tcPr/>
                </a:tc>
                <a:tc>
                  <a:txBody>
                    <a:bodyPr/>
                    <a:lstStyle/>
                    <a:p>
                      <a:pPr algn="ctr"/>
                      <a:r>
                        <a:rPr lang="tr-TR" smtClean="0"/>
                        <a:t>Ekran Çıktısı</a:t>
                      </a:r>
                      <a:endParaRPr lang="tr-TR"/>
                    </a:p>
                  </a:txBody>
                  <a:tcPr/>
                </a:tc>
              </a:tr>
              <a:tr h="370840">
                <a:tc>
                  <a:txBody>
                    <a:bodyPr/>
                    <a:lstStyle/>
                    <a:p>
                      <a:pPr algn="ctr"/>
                      <a:r>
                        <a:rPr lang="tr-TR" smtClean="0"/>
                        <a:t>printf("%d", 12345);</a:t>
                      </a:r>
                      <a:endParaRPr lang="tr-TR"/>
                    </a:p>
                  </a:txBody>
                  <a:tcPr/>
                </a:tc>
                <a:tc>
                  <a:txBody>
                    <a:bodyPr/>
                    <a:lstStyle/>
                    <a:p>
                      <a:pPr algn="ctr"/>
                      <a:r>
                        <a:rPr lang="tr-TR" smtClean="0"/>
                        <a:t>|12345|</a:t>
                      </a:r>
                      <a:endParaRPr lang="tr-TR"/>
                    </a:p>
                  </a:txBody>
                  <a:tcPr/>
                </a:tc>
              </a:tr>
              <a:tr h="370840">
                <a:tc>
                  <a:txBody>
                    <a:bodyPr/>
                    <a:lstStyle/>
                    <a:p>
                      <a:pPr algn="ctr"/>
                      <a:r>
                        <a:rPr lang="tr-TR" dirty="0" err="1" smtClean="0"/>
                        <a:t>printf</a:t>
                      </a:r>
                      <a:r>
                        <a:rPr lang="tr-TR" dirty="0" smtClean="0"/>
                        <a:t>("%3.3d", 12345);</a:t>
                      </a:r>
                      <a:endParaRPr lang="tr-TR" dirty="0"/>
                    </a:p>
                  </a:txBody>
                  <a:tcPr/>
                </a:tc>
                <a:tc>
                  <a:txBody>
                    <a:bodyPr/>
                    <a:lstStyle/>
                    <a:p>
                      <a:pPr algn="ctr"/>
                      <a:r>
                        <a:rPr lang="tr-TR" smtClean="0"/>
                        <a:t>|12345|</a:t>
                      </a:r>
                      <a:endParaRPr lang="tr-TR"/>
                    </a:p>
                  </a:txBody>
                  <a:tcPr/>
                </a:tc>
              </a:tr>
              <a:tr h="370840">
                <a:tc>
                  <a:txBody>
                    <a:bodyPr/>
                    <a:lstStyle/>
                    <a:p>
                      <a:pPr algn="ctr"/>
                      <a:r>
                        <a:rPr lang="tr-TR" smtClean="0"/>
                        <a:t>printf("%3.8d", 12345);</a:t>
                      </a:r>
                      <a:endParaRPr lang="tr-TR"/>
                    </a:p>
                  </a:txBody>
                  <a:tcPr/>
                </a:tc>
                <a:tc>
                  <a:txBody>
                    <a:bodyPr/>
                    <a:lstStyle/>
                    <a:p>
                      <a:pPr algn="ctr"/>
                      <a:r>
                        <a:rPr lang="tr-TR" smtClean="0"/>
                        <a:t>|00012345|</a:t>
                      </a:r>
                      <a:endParaRPr lang="tr-TR"/>
                    </a:p>
                  </a:txBody>
                  <a:tcPr/>
                </a:tc>
              </a:tr>
              <a:tr h="370840">
                <a:tc>
                  <a:txBody>
                    <a:bodyPr/>
                    <a:lstStyle/>
                    <a:p>
                      <a:pPr algn="ctr"/>
                      <a:r>
                        <a:rPr lang="tr-TR" smtClean="0"/>
                        <a:t>printf("%8.3d", 12345);</a:t>
                      </a:r>
                      <a:endParaRPr lang="tr-TR"/>
                    </a:p>
                  </a:txBody>
                  <a:tcPr/>
                </a:tc>
                <a:tc>
                  <a:txBody>
                    <a:bodyPr/>
                    <a:lstStyle/>
                    <a:p>
                      <a:pPr algn="ctr"/>
                      <a:r>
                        <a:rPr lang="tr-TR" dirty="0" smtClean="0"/>
                        <a:t>|---12345|</a:t>
                      </a:r>
                      <a:endParaRPr lang="tr-TR" dirty="0"/>
                    </a:p>
                  </a:txBody>
                  <a:tcPr/>
                </a:tc>
              </a:tr>
              <a:tr h="370840">
                <a:tc>
                  <a:txBody>
                    <a:bodyPr/>
                    <a:lstStyle/>
                    <a:p>
                      <a:pPr algn="ctr"/>
                      <a:r>
                        <a:rPr lang="tr-TR" smtClean="0"/>
                        <a:t>printf("%-8.4d", 12345);</a:t>
                      </a:r>
                      <a:endParaRPr lang="tr-TR"/>
                    </a:p>
                  </a:txBody>
                  <a:tcPr/>
                </a:tc>
                <a:tc>
                  <a:txBody>
                    <a:bodyPr/>
                    <a:lstStyle/>
                    <a:p>
                      <a:pPr algn="ctr"/>
                      <a:r>
                        <a:rPr lang="tr-TR" dirty="0" smtClean="0"/>
                        <a:t>|12345---|</a:t>
                      </a:r>
                      <a:endParaRPr lang="tr-TR" dirty="0"/>
                    </a:p>
                  </a:txBody>
                  <a:tcPr/>
                </a:tc>
              </a:tr>
              <a:tr h="370840">
                <a:tc>
                  <a:txBody>
                    <a:bodyPr/>
                    <a:lstStyle/>
                    <a:p>
                      <a:pPr algn="ctr"/>
                      <a:r>
                        <a:rPr lang="tr-TR" dirty="0" err="1" smtClean="0"/>
                        <a:t>printf</a:t>
                      </a:r>
                      <a:r>
                        <a:rPr lang="tr-TR" dirty="0" smtClean="0"/>
                        <a:t>("%3.2lf", 12.347);</a:t>
                      </a:r>
                      <a:endParaRPr lang="tr-TR" dirty="0"/>
                    </a:p>
                  </a:txBody>
                  <a:tcPr/>
                </a:tc>
                <a:tc>
                  <a:txBody>
                    <a:bodyPr/>
                    <a:lstStyle/>
                    <a:p>
                      <a:pPr algn="ctr"/>
                      <a:r>
                        <a:rPr lang="tr-TR" smtClean="0"/>
                        <a:t>|12.35|</a:t>
                      </a:r>
                      <a:endParaRPr lang="tr-TR"/>
                    </a:p>
                  </a:txBody>
                  <a:tcPr/>
                </a:tc>
              </a:tr>
              <a:tr h="370840">
                <a:tc>
                  <a:txBody>
                    <a:bodyPr/>
                    <a:lstStyle/>
                    <a:p>
                      <a:pPr algn="ctr"/>
                      <a:r>
                        <a:rPr lang="tr-TR" dirty="0" err="1" smtClean="0"/>
                        <a:t>printf</a:t>
                      </a:r>
                      <a:r>
                        <a:rPr lang="tr-TR" dirty="0" smtClean="0"/>
                        <a:t>("%3.7lf", 12.345);</a:t>
                      </a:r>
                      <a:endParaRPr lang="tr-TR" dirty="0"/>
                    </a:p>
                  </a:txBody>
                  <a:tcPr/>
                </a:tc>
                <a:tc>
                  <a:txBody>
                    <a:bodyPr/>
                    <a:lstStyle/>
                    <a:p>
                      <a:pPr algn="ctr"/>
                      <a:r>
                        <a:rPr lang="tr-TR" dirty="0" smtClean="0"/>
                        <a:t>|12.3450000|</a:t>
                      </a:r>
                      <a:endParaRPr lang="tr-TR" dirty="0"/>
                    </a:p>
                  </a:txBody>
                  <a:tcPr/>
                </a:tc>
              </a:tr>
              <a:tr h="370840">
                <a:tc>
                  <a:txBody>
                    <a:bodyPr/>
                    <a:lstStyle/>
                    <a:p>
                      <a:pPr algn="ctr"/>
                      <a:r>
                        <a:rPr lang="tr-TR" dirty="0" err="1" smtClean="0"/>
                        <a:t>printf</a:t>
                      </a:r>
                      <a:r>
                        <a:rPr lang="tr-TR" dirty="0" smtClean="0"/>
                        <a:t>("%7.2lf", 12.347);</a:t>
                      </a:r>
                      <a:endParaRPr lang="tr-TR" dirty="0"/>
                    </a:p>
                  </a:txBody>
                  <a:tcPr/>
                </a:tc>
                <a:tc>
                  <a:txBody>
                    <a:bodyPr/>
                    <a:lstStyle/>
                    <a:p>
                      <a:pPr algn="ctr"/>
                      <a:r>
                        <a:rPr lang="tr-TR" dirty="0" smtClean="0"/>
                        <a:t>|--12.35|</a:t>
                      </a:r>
                      <a:endParaRPr lang="tr-TR" dirty="0"/>
                    </a:p>
                  </a:txBody>
                  <a:tcPr/>
                </a:tc>
              </a:tr>
              <a:tr h="370840">
                <a:tc>
                  <a:txBody>
                    <a:bodyPr/>
                    <a:lstStyle/>
                    <a:p>
                      <a:pPr algn="ctr"/>
                      <a:r>
                        <a:rPr lang="tr-TR" dirty="0" err="1" smtClean="0"/>
                        <a:t>printf</a:t>
                      </a:r>
                      <a:r>
                        <a:rPr lang="tr-TR" dirty="0" smtClean="0"/>
                        <a:t>("%-7.1lf", 12.345);</a:t>
                      </a:r>
                      <a:endParaRPr lang="tr-TR" dirty="0"/>
                    </a:p>
                  </a:txBody>
                  <a:tcPr/>
                </a:tc>
                <a:tc>
                  <a:txBody>
                    <a:bodyPr/>
                    <a:lstStyle/>
                    <a:p>
                      <a:pPr algn="ctr"/>
                      <a:r>
                        <a:rPr lang="tr-TR" dirty="0" smtClean="0"/>
                        <a:t>|12.3---|</a:t>
                      </a:r>
                      <a:endParaRPr lang="tr-TR" dirty="0"/>
                    </a:p>
                  </a:txBody>
                  <a:tcPr/>
                </a:tc>
              </a:tr>
              <a:tr h="370840">
                <a:tc>
                  <a:txBody>
                    <a:bodyPr/>
                    <a:lstStyle/>
                    <a:p>
                      <a:pPr algn="ctr"/>
                      <a:r>
                        <a:rPr lang="tr-TR" dirty="0" err="1" smtClean="0"/>
                        <a:t>printf</a:t>
                      </a:r>
                      <a:r>
                        <a:rPr lang="tr-TR" dirty="0" smtClean="0"/>
                        <a:t>("%3.6s", "Ali Veli");</a:t>
                      </a:r>
                      <a:endParaRPr lang="tr-TR" dirty="0"/>
                    </a:p>
                  </a:txBody>
                  <a:tcPr/>
                </a:tc>
                <a:tc>
                  <a:txBody>
                    <a:bodyPr/>
                    <a:lstStyle/>
                    <a:p>
                      <a:pPr algn="ctr"/>
                      <a:r>
                        <a:rPr lang="tr-TR" dirty="0" smtClean="0"/>
                        <a:t>|Ali Ve|</a:t>
                      </a:r>
                      <a:endParaRPr lang="tr-TR" dirty="0"/>
                    </a:p>
                  </a:txBody>
                  <a:tcPr/>
                </a:tc>
              </a:tr>
              <a:tr h="370840">
                <a:tc>
                  <a:txBody>
                    <a:bodyPr/>
                    <a:lstStyle/>
                    <a:p>
                      <a:pPr algn="ctr"/>
                      <a:r>
                        <a:rPr lang="tr-TR" smtClean="0"/>
                        <a:t>printf("%-10.6s", "Ali Veli");</a:t>
                      </a:r>
                      <a:endParaRPr lang="tr-TR"/>
                    </a:p>
                  </a:txBody>
                  <a:tcPr/>
                </a:tc>
                <a:tc>
                  <a:txBody>
                    <a:bodyPr/>
                    <a:lstStyle/>
                    <a:p>
                      <a:pPr algn="ctr"/>
                      <a:r>
                        <a:rPr lang="tr-TR" dirty="0" smtClean="0"/>
                        <a:t>|Ali Ve----|</a:t>
                      </a:r>
                      <a:endParaRPr lang="tr-TR" dirty="0"/>
                    </a:p>
                  </a:txBody>
                  <a:tcPr/>
                </a:tc>
              </a:tr>
              <a:tr h="370840">
                <a:tc>
                  <a:txBody>
                    <a:bodyPr/>
                    <a:lstStyle/>
                    <a:p>
                      <a:pPr algn="ctr"/>
                      <a:r>
                        <a:rPr lang="tr-TR" smtClean="0"/>
                        <a:t>printf("%10.10s", "Ali Veli");</a:t>
                      </a:r>
                      <a:endParaRPr lang="tr-TR"/>
                    </a:p>
                  </a:txBody>
                  <a:tcPr/>
                </a:tc>
                <a:tc>
                  <a:txBody>
                    <a:bodyPr/>
                    <a:lstStyle/>
                    <a:p>
                      <a:pPr algn="ctr"/>
                      <a:r>
                        <a:rPr lang="tr-TR" dirty="0" smtClean="0"/>
                        <a:t>|--Ali Veli|</a:t>
                      </a:r>
                      <a:endParaRPr lang="tr-TR" dirty="0"/>
                    </a:p>
                  </a:txBody>
                  <a:tcPr/>
                </a:tc>
              </a:tr>
            </a:tbl>
          </a:graphicData>
        </a:graphic>
      </p:graphicFrame>
      <p:sp>
        <p:nvSpPr>
          <p:cNvPr id="5" name="4 Metin kutusu"/>
          <p:cNvSpPr txBox="1"/>
          <p:nvPr/>
        </p:nvSpPr>
        <p:spPr>
          <a:xfrm>
            <a:off x="6284686" y="1219200"/>
            <a:ext cx="2402114" cy="369332"/>
          </a:xfrm>
          <a:prstGeom prst="rect">
            <a:avLst/>
          </a:prstGeom>
          <a:noFill/>
        </p:spPr>
        <p:txBody>
          <a:bodyPr wrap="square" rtlCol="0">
            <a:spAutoFit/>
          </a:bodyPr>
          <a:lstStyle/>
          <a:p>
            <a:r>
              <a:rPr lang="tr-TR" dirty="0" smtClean="0"/>
              <a:t>(-’</a:t>
            </a:r>
            <a:r>
              <a:rPr lang="tr-TR" dirty="0" err="1" smtClean="0"/>
              <a:t>ler</a:t>
            </a:r>
            <a:r>
              <a:rPr lang="tr-TR" dirty="0" smtClean="0"/>
              <a:t> boşluk anlamında)</a:t>
            </a:r>
            <a:endParaRPr lang="tr-TR" dirty="0"/>
          </a:p>
        </p:txBody>
      </p:sp>
      <p:sp>
        <p:nvSpPr>
          <p:cNvPr id="8" name="7 Yuvarlatılmış Dikdörtgen"/>
          <p:cNvSpPr/>
          <p:nvPr/>
        </p:nvSpPr>
        <p:spPr>
          <a:xfrm>
            <a:off x="190500" y="1844824"/>
            <a:ext cx="2197100" cy="39717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smtClean="0"/>
              <a:t>Eğer yer tutucudaki bir sayı işlevsizse yokmuş gibi devam eder. Örneğin, 12345 sayısı için 3 basamak ayırt edildiğinde bu sayı oraya sığmayacaktır. Dolayısıyla hiç yer ayırt edilmemiş gibi olacaktır. Bu açıdan  tablodaki ilk iki satır birbirine denktir: 12345'in başına 3 basamak olana dek 0 ekleyemeyiz ve ekrandaki 3 basamağa sığdıramayız.</a:t>
            </a:r>
          </a:p>
          <a:p>
            <a:pPr algn="ctr"/>
            <a:endParaRPr lang="tr-TR" sz="1400" dirty="0"/>
          </a:p>
        </p:txBody>
      </p:sp>
    </p:spTree>
    <p:extLst>
      <p:ext uri="{BB962C8B-B14F-4D97-AF65-F5344CB8AC3E}">
        <p14:creationId xmlns:p14="http://schemas.microsoft.com/office/powerpoint/2010/main" xmlns="" val="4195177327"/>
      </p:ext>
    </p:extLst>
  </p:cSld>
  <p:clrMapOvr>
    <a:masterClrMapping/>
  </p:clrMapOvr>
  <p:transition>
    <p:random/>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pPr algn="l"/>
            <a:r>
              <a:rPr lang="tr-TR" sz="3200" dirty="0" smtClean="0">
                <a:solidFill>
                  <a:srgbClr val="464653"/>
                </a:solidFill>
                <a:effectLst/>
                <a:latin typeface="Bookman Old Style"/>
              </a:rPr>
              <a:t>Yer tutucularla biçimlendirme yapmak</a:t>
            </a:r>
            <a:endParaRPr lang="tr-TR" sz="3200" dirty="0">
              <a:solidFill>
                <a:srgbClr val="464653"/>
              </a:solidFill>
              <a:effectLst/>
              <a:latin typeface="Bookman Old Style"/>
            </a:endParaRPr>
          </a:p>
        </p:txBody>
      </p:sp>
      <p:sp>
        <p:nvSpPr>
          <p:cNvPr id="3" name="Alt Başlık 2"/>
          <p:cNvSpPr>
            <a:spLocks noGrp="1"/>
          </p:cNvSpPr>
          <p:nvPr>
            <p:ph sz="quarter" idx="1"/>
          </p:nvPr>
        </p:nvSpPr>
        <p:spPr>
          <a:ln>
            <a:noFill/>
          </a:ln>
        </p:spPr>
        <p:txBody>
          <a:bodyPr>
            <a:normAutofit/>
          </a:bodyPr>
          <a:lstStyle/>
          <a:p>
            <a:pPr marL="342900" indent="-342900" algn="l">
              <a:spcBef>
                <a:spcPts val="0"/>
              </a:spcBef>
              <a:buFontTx/>
              <a:buChar char="-"/>
            </a:pPr>
            <a:r>
              <a:rPr lang="tr-TR" sz="2400" dirty="0" smtClean="0">
                <a:solidFill>
                  <a:schemeClr val="tx1"/>
                </a:solidFill>
              </a:rPr>
              <a:t>Biçimlendirme parametrelerini </a:t>
            </a:r>
            <a:r>
              <a:rPr lang="tr-TR" sz="2400" dirty="0" smtClean="0">
                <a:solidFill>
                  <a:srgbClr val="FF0000"/>
                </a:solidFill>
              </a:rPr>
              <a:t>genişlik</a:t>
            </a:r>
            <a:r>
              <a:rPr lang="tr-TR" sz="2400" dirty="0" smtClean="0">
                <a:solidFill>
                  <a:schemeClr val="tx1"/>
                </a:solidFill>
              </a:rPr>
              <a:t> (minimum karakter sayısı), </a:t>
            </a:r>
            <a:r>
              <a:rPr lang="tr-TR" sz="2400" dirty="0" smtClean="0">
                <a:solidFill>
                  <a:srgbClr val="FF0000"/>
                </a:solidFill>
              </a:rPr>
              <a:t>hassaslık</a:t>
            </a:r>
            <a:r>
              <a:rPr lang="tr-TR" sz="2400" dirty="0" smtClean="0">
                <a:solidFill>
                  <a:schemeClr val="tx1"/>
                </a:solidFill>
              </a:rPr>
              <a:t> (maksimum karakter sayısı) ve </a:t>
            </a:r>
            <a:r>
              <a:rPr lang="tr-TR" sz="2400" dirty="0" smtClean="0">
                <a:solidFill>
                  <a:srgbClr val="FF0000"/>
                </a:solidFill>
              </a:rPr>
              <a:t>sola ya da sağa yaslı biçim</a:t>
            </a:r>
            <a:r>
              <a:rPr lang="tr-TR" sz="2400" dirty="0" smtClean="0">
                <a:solidFill>
                  <a:schemeClr val="tx1"/>
                </a:solidFill>
              </a:rPr>
              <a:t> adı altında gösterelim.</a:t>
            </a:r>
          </a:p>
          <a:p>
            <a:pPr algn="l">
              <a:spcBef>
                <a:spcPts val="0"/>
              </a:spcBef>
            </a:pPr>
            <a:endParaRPr lang="tr-TR" sz="2400" dirty="0" smtClean="0">
              <a:solidFill>
                <a:schemeClr val="tx1"/>
              </a:solidFill>
            </a:endParaRPr>
          </a:p>
          <a:p>
            <a:pPr marL="342900" indent="-342900" algn="l">
              <a:spcBef>
                <a:spcPts val="0"/>
              </a:spcBef>
              <a:buFont typeface="Wingdings" panose="05000000000000000000" pitchFamily="2" charset="2"/>
              <a:buChar char="Ø"/>
            </a:pPr>
            <a:r>
              <a:rPr lang="tr-TR" sz="2400" b="1" dirty="0" smtClean="0">
                <a:solidFill>
                  <a:schemeClr val="tx1"/>
                </a:solidFill>
              </a:rPr>
              <a:t>Genişlik</a:t>
            </a:r>
          </a:p>
          <a:p>
            <a:pPr fontAlgn="t"/>
            <a:r>
              <a:rPr lang="tr-TR" sz="2400" i="1" dirty="0" err="1" smtClean="0"/>
              <a:t>printf</a:t>
            </a:r>
            <a:r>
              <a:rPr lang="tr-TR" sz="2400" i="1" dirty="0" smtClean="0"/>
              <a:t>("%7d", 12345);        </a:t>
            </a:r>
            <a:r>
              <a:rPr lang="tr-TR" sz="2400" i="1" dirty="0" smtClean="0">
                <a:sym typeface="Wingdings" pitchFamily="2" charset="2"/>
              </a:rPr>
              <a:t>         </a:t>
            </a:r>
            <a:r>
              <a:rPr lang="tr-TR" sz="2400" b="1" dirty="0" smtClean="0"/>
              <a:t>|    12345| </a:t>
            </a:r>
            <a:r>
              <a:rPr lang="tr-TR" sz="1400" dirty="0" smtClean="0"/>
              <a:t>(2 boşluk sonra sayı)</a:t>
            </a:r>
            <a:endParaRPr lang="tr-TR" sz="2400" dirty="0" smtClean="0">
              <a:solidFill>
                <a:schemeClr val="tx1"/>
              </a:solidFill>
            </a:endParaRPr>
          </a:p>
          <a:p>
            <a:pPr algn="l">
              <a:spcBef>
                <a:spcPts val="0"/>
              </a:spcBef>
            </a:pPr>
            <a:r>
              <a:rPr lang="tr-TR" sz="2400" dirty="0" smtClean="0">
                <a:solidFill>
                  <a:schemeClr val="tx1"/>
                </a:solidFill>
              </a:rPr>
              <a:t>Değişkenin ekranda kapsayacağı </a:t>
            </a:r>
            <a:r>
              <a:rPr lang="tr-TR" sz="2400" dirty="0" smtClean="0"/>
              <a:t>genişlik miktarını </a:t>
            </a:r>
            <a:r>
              <a:rPr lang="tr-TR" sz="2400" dirty="0" smtClean="0">
                <a:solidFill>
                  <a:schemeClr val="tx1"/>
                </a:solidFill>
              </a:rPr>
              <a:t>belirtir.</a:t>
            </a:r>
          </a:p>
          <a:p>
            <a:pPr algn="l">
              <a:spcBef>
                <a:spcPts val="0"/>
              </a:spcBef>
            </a:pPr>
            <a:r>
              <a:rPr lang="tr-TR" sz="2400" dirty="0" smtClean="0">
                <a:solidFill>
                  <a:schemeClr val="tx1"/>
                </a:solidFill>
              </a:rPr>
              <a:t>Değişkenin uzunluğu bu parametreden büyükse genişlik parametresinin çıktıya bir </a:t>
            </a:r>
            <a:r>
              <a:rPr lang="tr-TR" sz="2400" dirty="0" smtClean="0">
                <a:solidFill>
                  <a:srgbClr val="FF0000"/>
                </a:solidFill>
              </a:rPr>
              <a:t>etkisi olmaz. </a:t>
            </a:r>
          </a:p>
          <a:p>
            <a:pPr algn="l">
              <a:spcBef>
                <a:spcPts val="0"/>
              </a:spcBef>
            </a:pPr>
            <a:r>
              <a:rPr lang="tr-TR" sz="2400" dirty="0" smtClean="0">
                <a:solidFill>
                  <a:schemeClr val="tx1"/>
                </a:solidFill>
              </a:rPr>
              <a:t>Ancak, genişlik parametresi değişkenin uzunluğundan büyükse değişken ekranda belirtilen geniş parametresi kadar </a:t>
            </a:r>
            <a:r>
              <a:rPr lang="tr-TR" sz="2400" dirty="0" smtClean="0">
                <a:solidFill>
                  <a:srgbClr val="FF0000"/>
                </a:solidFill>
              </a:rPr>
              <a:t>yer tutar</a:t>
            </a:r>
            <a:r>
              <a:rPr lang="tr-TR" sz="2400" dirty="0" smtClean="0">
                <a:solidFill>
                  <a:schemeClr val="tx1"/>
                </a:solidFill>
              </a:rPr>
              <a:t>.</a:t>
            </a:r>
          </a:p>
          <a:p>
            <a:pPr algn="l">
              <a:spcBef>
                <a:spcPts val="0"/>
              </a:spcBef>
            </a:pPr>
            <a:r>
              <a:rPr lang="tr-TR" sz="2400" dirty="0" smtClean="0">
                <a:solidFill>
                  <a:schemeClr val="tx1"/>
                </a:solidFill>
              </a:rPr>
              <a:t>Parametrede negatif değer kullanılırsa değişken </a:t>
            </a:r>
            <a:r>
              <a:rPr lang="tr-TR" sz="2400" dirty="0" smtClean="0">
                <a:solidFill>
                  <a:srgbClr val="FF0000"/>
                </a:solidFill>
              </a:rPr>
              <a:t>sola yaslı </a:t>
            </a:r>
            <a:r>
              <a:rPr lang="tr-TR" sz="2400" dirty="0" smtClean="0">
                <a:solidFill>
                  <a:schemeClr val="tx1"/>
                </a:solidFill>
              </a:rPr>
              <a:t>yazılır, negatif değer kullanılmazsa </a:t>
            </a:r>
            <a:r>
              <a:rPr lang="tr-TR" sz="2400" dirty="0" smtClean="0">
                <a:solidFill>
                  <a:srgbClr val="FF0000"/>
                </a:solidFill>
              </a:rPr>
              <a:t>sağa yaslı </a:t>
            </a:r>
            <a:r>
              <a:rPr lang="tr-TR" sz="2400" dirty="0" smtClean="0">
                <a:solidFill>
                  <a:schemeClr val="tx1"/>
                </a:solidFill>
              </a:rPr>
              <a:t>yazılır.</a:t>
            </a:r>
          </a:p>
        </p:txBody>
      </p:sp>
      <p:cxnSp>
        <p:nvCxnSpPr>
          <p:cNvPr id="5" name="4 Düz Ok Bağlayıcısı"/>
          <p:cNvCxnSpPr/>
          <p:nvPr/>
        </p:nvCxnSpPr>
        <p:spPr>
          <a:xfrm rot="5400000">
            <a:off x="2097024" y="2840736"/>
            <a:ext cx="390144" cy="36576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92127099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heckerboard(across)">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checkerboard(across)">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checkerboard(across)">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checkerboard(across)">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3200" dirty="0" smtClean="0">
                <a:solidFill>
                  <a:srgbClr val="464653"/>
                </a:solidFill>
                <a:effectLst/>
                <a:latin typeface="Bookman Old Style"/>
              </a:rPr>
              <a:t>Yer tutucularla biçimlendirme yapmak</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marL="342900" indent="-342900" algn="l">
              <a:spcBef>
                <a:spcPts val="0"/>
              </a:spcBef>
              <a:buFont typeface="Wingdings" panose="05000000000000000000" pitchFamily="2" charset="2"/>
              <a:buChar char="Ø"/>
            </a:pPr>
            <a:r>
              <a:rPr lang="tr-TR" sz="2400" b="1" dirty="0" smtClean="0">
                <a:solidFill>
                  <a:schemeClr val="tx1"/>
                </a:solidFill>
              </a:rPr>
              <a:t>Genişlik Parametresi Örnekleri</a:t>
            </a:r>
            <a:br>
              <a:rPr lang="tr-TR" sz="2400" b="1" dirty="0" smtClean="0">
                <a:solidFill>
                  <a:schemeClr val="tx1"/>
                </a:solidFill>
              </a:rPr>
            </a:br>
            <a:r>
              <a:rPr lang="tr-TR" sz="1800" dirty="0" smtClean="0">
                <a:solidFill>
                  <a:schemeClr val="tx1"/>
                </a:solidFill>
              </a:rPr>
              <a:t>Değişkene </a:t>
            </a:r>
            <a:r>
              <a:rPr lang="tr-TR" sz="1800" dirty="0" smtClean="0"/>
              <a:t>ekranda k</a:t>
            </a:r>
            <a:r>
              <a:rPr lang="tr-TR" sz="1800" dirty="0" smtClean="0">
                <a:solidFill>
                  <a:schemeClr val="tx1"/>
                </a:solidFill>
              </a:rPr>
              <a:t>aç hane ayıralım? / Ne tarafa yaslı olsun?</a:t>
            </a:r>
            <a:endParaRPr lang="tr-TR" sz="2400" dirty="0" smtClean="0">
              <a:solidFill>
                <a:schemeClr val="tx1"/>
              </a:solidFill>
            </a:endParaRPr>
          </a:p>
          <a:p>
            <a:pPr algn="l">
              <a:spcBef>
                <a:spcPts val="0"/>
              </a:spcBef>
            </a:pPr>
            <a:endParaRPr lang="tr-TR" sz="2400" b="1" dirty="0">
              <a:solidFill>
                <a:schemeClr val="tx1"/>
              </a:solidFill>
            </a:endParaRPr>
          </a:p>
          <a:p>
            <a:pPr algn="l">
              <a:spcBef>
                <a:spcPts val="0"/>
              </a:spcBef>
            </a:pPr>
            <a:endParaRPr lang="tr-TR" sz="2400" b="1" dirty="0" smtClean="0">
              <a:solidFill>
                <a:schemeClr val="tx1"/>
              </a:solidFill>
            </a:endParaRPr>
          </a:p>
        </p:txBody>
      </p:sp>
      <p:graphicFrame>
        <p:nvGraphicFramePr>
          <p:cNvPr id="4" name="Tablo 3"/>
          <p:cNvGraphicFramePr>
            <a:graphicFrameLocks noGrp="1"/>
          </p:cNvGraphicFramePr>
          <p:nvPr>
            <p:extLst>
              <p:ext uri="{D42A27DB-BD31-4B8C-83A1-F6EECF244321}">
                <p14:modId xmlns="" xmlns:p14="http://schemas.microsoft.com/office/powerpoint/2010/main" val="2724468466"/>
              </p:ext>
            </p:extLst>
          </p:nvPr>
        </p:nvGraphicFramePr>
        <p:xfrm>
          <a:off x="1259632" y="2204864"/>
          <a:ext cx="6096000" cy="4079240"/>
        </p:xfrm>
        <a:graphic>
          <a:graphicData uri="http://schemas.openxmlformats.org/drawingml/2006/table">
            <a:tbl>
              <a:tblPr firstRow="1" bandRow="1">
                <a:tableStyleId>{5C22544A-7EE6-4342-B048-85BDC9FD1C3A}</a:tableStyleId>
              </a:tblPr>
              <a:tblGrid>
                <a:gridCol w="3048000"/>
                <a:gridCol w="3048000"/>
              </a:tblGrid>
              <a:tr h="370840">
                <a:tc>
                  <a:txBody>
                    <a:bodyPr/>
                    <a:lstStyle/>
                    <a:p>
                      <a:pPr algn="ctr"/>
                      <a:r>
                        <a:rPr lang="tr-TR" dirty="0" smtClean="0"/>
                        <a:t>Kod</a:t>
                      </a:r>
                      <a:endParaRPr lang="tr-TR" dirty="0"/>
                    </a:p>
                  </a:txBody>
                  <a:tcPr/>
                </a:tc>
                <a:tc>
                  <a:txBody>
                    <a:bodyPr/>
                    <a:lstStyle/>
                    <a:p>
                      <a:pPr algn="ctr"/>
                      <a:r>
                        <a:rPr lang="tr-TR" smtClean="0"/>
                        <a:t>Ekran Çıktısı</a:t>
                      </a:r>
                      <a:endParaRPr lang="tr-TR"/>
                    </a:p>
                  </a:txBody>
                  <a:tcPr/>
                </a:tc>
              </a:tr>
              <a:tr h="370840">
                <a:tc>
                  <a:txBody>
                    <a:bodyPr/>
                    <a:lstStyle/>
                    <a:p>
                      <a:pPr algn="ctr"/>
                      <a:r>
                        <a:rPr lang="tr-TR" smtClean="0"/>
                        <a:t>printf("%d", 12345);</a:t>
                      </a:r>
                      <a:endParaRPr lang="tr-TR"/>
                    </a:p>
                  </a:txBody>
                  <a:tcPr/>
                </a:tc>
                <a:tc>
                  <a:txBody>
                    <a:bodyPr/>
                    <a:lstStyle/>
                    <a:p>
                      <a:pPr algn="ctr"/>
                      <a:r>
                        <a:rPr lang="tr-TR" smtClean="0"/>
                        <a:t>|12345|</a:t>
                      </a:r>
                      <a:endParaRPr lang="tr-TR"/>
                    </a:p>
                  </a:txBody>
                  <a:tcPr/>
                </a:tc>
              </a:tr>
              <a:tr h="370840">
                <a:tc>
                  <a:txBody>
                    <a:bodyPr/>
                    <a:lstStyle/>
                    <a:p>
                      <a:pPr algn="ctr"/>
                      <a:r>
                        <a:rPr lang="tr-TR" dirty="0" err="1" smtClean="0"/>
                        <a:t>printf</a:t>
                      </a:r>
                      <a:r>
                        <a:rPr lang="tr-TR" dirty="0" smtClean="0"/>
                        <a:t>("%2d", 12345);</a:t>
                      </a:r>
                      <a:endParaRPr lang="tr-TR" dirty="0"/>
                    </a:p>
                  </a:txBody>
                  <a:tcPr/>
                </a:tc>
                <a:tc>
                  <a:txBody>
                    <a:bodyPr/>
                    <a:lstStyle/>
                    <a:p>
                      <a:pPr algn="ctr"/>
                      <a:r>
                        <a:rPr lang="tr-TR" smtClean="0"/>
                        <a:t>|12345|</a:t>
                      </a:r>
                      <a:endParaRPr lang="tr-TR"/>
                    </a:p>
                  </a:txBody>
                  <a:tcPr/>
                </a:tc>
              </a:tr>
              <a:tr h="370840">
                <a:tc>
                  <a:txBody>
                    <a:bodyPr/>
                    <a:lstStyle/>
                    <a:p>
                      <a:pPr algn="ctr"/>
                      <a:r>
                        <a:rPr lang="tr-TR" dirty="0" err="1" smtClean="0"/>
                        <a:t>printf</a:t>
                      </a:r>
                      <a:r>
                        <a:rPr lang="tr-TR" dirty="0" smtClean="0"/>
                        <a:t>("%5d", 12345);</a:t>
                      </a:r>
                      <a:endParaRPr lang="tr-TR" dirty="0"/>
                    </a:p>
                  </a:txBody>
                  <a:tcPr/>
                </a:tc>
                <a:tc>
                  <a:txBody>
                    <a:bodyPr/>
                    <a:lstStyle/>
                    <a:p>
                      <a:pPr algn="ctr"/>
                      <a:r>
                        <a:rPr lang="tr-TR" smtClean="0"/>
                        <a:t>|12345|</a:t>
                      </a:r>
                      <a:endParaRPr lang="tr-TR"/>
                    </a:p>
                  </a:txBody>
                  <a:tcPr/>
                </a:tc>
              </a:tr>
              <a:tr h="370840">
                <a:tc>
                  <a:txBody>
                    <a:bodyPr/>
                    <a:lstStyle/>
                    <a:p>
                      <a:pPr algn="ctr"/>
                      <a:r>
                        <a:rPr lang="tr-TR" dirty="0" err="1" smtClean="0"/>
                        <a:t>printf</a:t>
                      </a:r>
                      <a:r>
                        <a:rPr lang="tr-TR" dirty="0" smtClean="0"/>
                        <a:t>("%7d", 12345);</a:t>
                      </a:r>
                      <a:endParaRPr lang="tr-TR" dirty="0"/>
                    </a:p>
                  </a:txBody>
                  <a:tcPr/>
                </a:tc>
                <a:tc>
                  <a:txBody>
                    <a:bodyPr/>
                    <a:lstStyle/>
                    <a:p>
                      <a:pPr algn="ctr"/>
                      <a:r>
                        <a:rPr lang="tr-TR" dirty="0" smtClean="0"/>
                        <a:t>|    12345|</a:t>
                      </a:r>
                      <a:endParaRPr lang="tr-TR" dirty="0"/>
                    </a:p>
                  </a:txBody>
                  <a:tcPr/>
                </a:tc>
              </a:tr>
              <a:tr h="370840">
                <a:tc>
                  <a:txBody>
                    <a:bodyPr/>
                    <a:lstStyle/>
                    <a:p>
                      <a:pPr algn="ctr"/>
                      <a:r>
                        <a:rPr lang="tr-TR" dirty="0" err="1" smtClean="0"/>
                        <a:t>printf</a:t>
                      </a:r>
                      <a:r>
                        <a:rPr lang="tr-TR" dirty="0" smtClean="0"/>
                        <a:t>("%10d", 12345);</a:t>
                      </a:r>
                      <a:endParaRPr lang="tr-TR" dirty="0"/>
                    </a:p>
                  </a:txBody>
                  <a:tcPr/>
                </a:tc>
                <a:tc>
                  <a:txBody>
                    <a:bodyPr/>
                    <a:lstStyle/>
                    <a:p>
                      <a:pPr algn="ctr"/>
                      <a:r>
                        <a:rPr lang="tr-TR" dirty="0" smtClean="0"/>
                        <a:t>|          12345|</a:t>
                      </a:r>
                      <a:endParaRPr lang="tr-TR" dirty="0"/>
                    </a:p>
                  </a:txBody>
                  <a:tcPr/>
                </a:tc>
              </a:tr>
              <a:tr h="370840">
                <a:tc>
                  <a:txBody>
                    <a:bodyPr/>
                    <a:lstStyle/>
                    <a:p>
                      <a:pPr algn="ctr"/>
                      <a:r>
                        <a:rPr lang="tr-TR" dirty="0" err="1" smtClean="0"/>
                        <a:t>printf</a:t>
                      </a:r>
                      <a:r>
                        <a:rPr lang="tr-TR" dirty="0" smtClean="0"/>
                        <a:t>("%-7d", 12345);</a:t>
                      </a:r>
                      <a:endParaRPr lang="tr-TR" dirty="0"/>
                    </a:p>
                  </a:txBody>
                  <a:tcPr/>
                </a:tc>
                <a:tc>
                  <a:txBody>
                    <a:bodyPr/>
                    <a:lstStyle/>
                    <a:p>
                      <a:pPr algn="ctr"/>
                      <a:r>
                        <a:rPr lang="tr-TR" dirty="0" smtClean="0"/>
                        <a:t>|12345    |</a:t>
                      </a:r>
                      <a:endParaRPr lang="tr-TR" dirty="0"/>
                    </a:p>
                  </a:txBody>
                  <a:tcPr/>
                </a:tc>
              </a:tr>
              <a:tr h="370840">
                <a:tc>
                  <a:txBody>
                    <a:bodyPr/>
                    <a:lstStyle/>
                    <a:p>
                      <a:pPr algn="ctr"/>
                      <a:r>
                        <a:rPr lang="tr-TR" smtClean="0"/>
                        <a:t>printf("%s", "Ali Veli");</a:t>
                      </a:r>
                      <a:endParaRPr lang="tr-TR"/>
                    </a:p>
                  </a:txBody>
                  <a:tcPr/>
                </a:tc>
                <a:tc>
                  <a:txBody>
                    <a:bodyPr/>
                    <a:lstStyle/>
                    <a:p>
                      <a:pPr algn="ctr"/>
                      <a:r>
                        <a:rPr lang="tr-TR" dirty="0" smtClean="0"/>
                        <a:t>|Ali Veli|</a:t>
                      </a:r>
                      <a:endParaRPr lang="tr-TR" dirty="0"/>
                    </a:p>
                  </a:txBody>
                  <a:tcPr/>
                </a:tc>
              </a:tr>
              <a:tr h="370840">
                <a:tc>
                  <a:txBody>
                    <a:bodyPr/>
                    <a:lstStyle/>
                    <a:p>
                      <a:pPr algn="ctr"/>
                      <a:r>
                        <a:rPr lang="tr-TR" smtClean="0"/>
                        <a:t>printf("%4s", "Ali Veli");</a:t>
                      </a:r>
                      <a:endParaRPr lang="tr-TR"/>
                    </a:p>
                  </a:txBody>
                  <a:tcPr/>
                </a:tc>
                <a:tc>
                  <a:txBody>
                    <a:bodyPr/>
                    <a:lstStyle/>
                    <a:p>
                      <a:pPr algn="ctr"/>
                      <a:r>
                        <a:rPr lang="tr-TR" dirty="0" smtClean="0"/>
                        <a:t>|Ali Veli|</a:t>
                      </a:r>
                      <a:endParaRPr lang="tr-TR" dirty="0"/>
                    </a:p>
                  </a:txBody>
                  <a:tcPr/>
                </a:tc>
              </a:tr>
              <a:tr h="370840">
                <a:tc>
                  <a:txBody>
                    <a:bodyPr/>
                    <a:lstStyle/>
                    <a:p>
                      <a:pPr algn="ctr"/>
                      <a:r>
                        <a:rPr lang="tr-TR" smtClean="0"/>
                        <a:t>printf("%10s", "Ali Veli");</a:t>
                      </a:r>
                      <a:endParaRPr lang="tr-TR"/>
                    </a:p>
                  </a:txBody>
                  <a:tcPr/>
                </a:tc>
                <a:tc>
                  <a:txBody>
                    <a:bodyPr/>
                    <a:lstStyle/>
                    <a:p>
                      <a:pPr algn="ctr"/>
                      <a:r>
                        <a:rPr lang="tr-TR" dirty="0" smtClean="0"/>
                        <a:t>|  </a:t>
                      </a:r>
                      <a:r>
                        <a:rPr lang="tr-TR" baseline="0" dirty="0" smtClean="0"/>
                        <a:t> </a:t>
                      </a:r>
                      <a:r>
                        <a:rPr lang="tr-TR" dirty="0" smtClean="0"/>
                        <a:t>Ali Veli|</a:t>
                      </a:r>
                      <a:endParaRPr lang="tr-TR" dirty="0"/>
                    </a:p>
                  </a:txBody>
                  <a:tcPr/>
                </a:tc>
              </a:tr>
              <a:tr h="370840">
                <a:tc>
                  <a:txBody>
                    <a:bodyPr/>
                    <a:lstStyle/>
                    <a:p>
                      <a:pPr algn="ctr"/>
                      <a:r>
                        <a:rPr lang="tr-TR" smtClean="0"/>
                        <a:t>printf("%-11s", "Ali Veli");</a:t>
                      </a:r>
                      <a:endParaRPr lang="tr-TR"/>
                    </a:p>
                  </a:txBody>
                  <a:tcPr/>
                </a:tc>
                <a:tc>
                  <a:txBody>
                    <a:bodyPr/>
                    <a:lstStyle/>
                    <a:p>
                      <a:pPr algn="ctr"/>
                      <a:r>
                        <a:rPr lang="tr-TR" dirty="0" smtClean="0"/>
                        <a:t>|Ali Veli</a:t>
                      </a:r>
                      <a:r>
                        <a:rPr lang="tr-TR" baseline="0" dirty="0" smtClean="0"/>
                        <a:t>    </a:t>
                      </a:r>
                      <a:r>
                        <a:rPr lang="tr-TR" dirty="0" smtClean="0"/>
                        <a:t>|</a:t>
                      </a:r>
                      <a:endParaRPr lang="tr-TR" dirty="0"/>
                    </a:p>
                  </a:txBody>
                  <a:tcPr/>
                </a:tc>
              </a:tr>
            </a:tbl>
          </a:graphicData>
        </a:graphic>
      </p:graphicFrame>
    </p:spTree>
    <p:extLst>
      <p:ext uri="{BB962C8B-B14F-4D97-AF65-F5344CB8AC3E}">
        <p14:creationId xmlns="" xmlns:p14="http://schemas.microsoft.com/office/powerpoint/2010/main" val="1086308281"/>
      </p:ext>
    </p:extLst>
  </p:cSld>
  <p:clrMapOvr>
    <a:masterClrMapping/>
  </p:clrMapOvr>
  <p:transition>
    <p:random/>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3200" dirty="0" smtClean="0">
                <a:solidFill>
                  <a:srgbClr val="464653"/>
                </a:solidFill>
                <a:effectLst/>
                <a:latin typeface="Bookman Old Style"/>
              </a:rPr>
              <a:t>Yer tutucularla biçimlendirme yapmak</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lnSpcReduction="10000"/>
          </a:bodyPr>
          <a:lstStyle/>
          <a:p>
            <a:pPr marL="342900" indent="-342900" algn="l">
              <a:spcBef>
                <a:spcPts val="0"/>
              </a:spcBef>
              <a:buFont typeface="Wingdings" panose="05000000000000000000" pitchFamily="2" charset="2"/>
              <a:buChar char="Ø"/>
            </a:pPr>
            <a:r>
              <a:rPr lang="tr-TR" sz="2400" b="1" dirty="0" smtClean="0">
                <a:solidFill>
                  <a:schemeClr val="tx1"/>
                </a:solidFill>
              </a:rPr>
              <a:t>Hassaslık (</a:t>
            </a:r>
            <a:r>
              <a:rPr lang="tr-TR" sz="2400" b="1" dirty="0" err="1" smtClean="0">
                <a:solidFill>
                  <a:schemeClr val="tx1"/>
                </a:solidFill>
              </a:rPr>
              <a:t>Precision</a:t>
            </a:r>
            <a:r>
              <a:rPr lang="tr-TR" sz="2400" b="1" dirty="0" smtClean="0">
                <a:solidFill>
                  <a:schemeClr val="tx1"/>
                </a:solidFill>
              </a:rPr>
              <a:t>)</a:t>
            </a:r>
          </a:p>
          <a:p>
            <a:pPr lvl="1" fontAlgn="t"/>
            <a:r>
              <a:rPr lang="tr-TR" sz="2400" b="1" dirty="0" err="1" smtClean="0"/>
              <a:t>printf</a:t>
            </a:r>
            <a:r>
              <a:rPr lang="tr-TR" sz="2400" b="1" dirty="0" smtClean="0"/>
              <a:t>("%.2lf", 12.348);	</a:t>
            </a:r>
            <a:r>
              <a:rPr lang="tr-TR" sz="2400" i="1" dirty="0" smtClean="0">
                <a:sym typeface="Wingdings" pitchFamily="2" charset="2"/>
              </a:rPr>
              <a:t> </a:t>
            </a:r>
            <a:r>
              <a:rPr lang="tr-TR" sz="2400" b="1" dirty="0" smtClean="0"/>
              <a:t> 	        |12.35|</a:t>
            </a:r>
            <a:endParaRPr lang="tr-TR" sz="2800" b="1" dirty="0" smtClean="0">
              <a:solidFill>
                <a:schemeClr val="tx1"/>
              </a:solidFill>
            </a:endParaRPr>
          </a:p>
          <a:p>
            <a:pPr algn="l">
              <a:spcBef>
                <a:spcPts val="1200"/>
              </a:spcBef>
            </a:pPr>
            <a:r>
              <a:rPr lang="tr-TR" sz="2400" dirty="0" smtClean="0">
                <a:solidFill>
                  <a:schemeClr val="tx1"/>
                </a:solidFill>
              </a:rPr>
              <a:t>Değişkenin ekranda kapsayacağı en büyük miktarı belirtir. </a:t>
            </a:r>
            <a:r>
              <a:rPr lang="tr-TR" sz="2400" b="1" i="1" dirty="0" smtClean="0">
                <a:solidFill>
                  <a:schemeClr val="tx1"/>
                </a:solidFill>
              </a:rPr>
              <a:t>Ondalıklı sayılarda </a:t>
            </a:r>
            <a:r>
              <a:rPr lang="tr-TR" sz="2400" dirty="0" smtClean="0">
                <a:solidFill>
                  <a:schemeClr val="tx1"/>
                </a:solidFill>
              </a:rPr>
              <a:t>ondalıklı kısmın ne kadarının gösterileceğini belirtirken kullanılır. Eğer ondalıklı kısım belirtilen parametre değerinden büyükse </a:t>
            </a:r>
            <a:r>
              <a:rPr lang="tr-TR" sz="2400" dirty="0" smtClean="0">
                <a:solidFill>
                  <a:srgbClr val="FF0000"/>
                </a:solidFill>
              </a:rPr>
              <a:t>yuvarlama</a:t>
            </a:r>
            <a:r>
              <a:rPr lang="tr-TR" sz="2400" dirty="0" smtClean="0">
                <a:solidFill>
                  <a:schemeClr val="tx1"/>
                </a:solidFill>
              </a:rPr>
              <a:t> yapılır, küçükse </a:t>
            </a:r>
            <a:r>
              <a:rPr lang="tr-TR" sz="2400" dirty="0" smtClean="0">
                <a:solidFill>
                  <a:srgbClr val="FF0000"/>
                </a:solidFill>
              </a:rPr>
              <a:t>sona sıfırlar ekleme </a:t>
            </a:r>
            <a:r>
              <a:rPr lang="tr-TR" sz="2400" dirty="0" smtClean="0"/>
              <a:t>yapılır.</a:t>
            </a:r>
            <a:r>
              <a:rPr lang="tr-TR" sz="2400" dirty="0" smtClean="0">
                <a:solidFill>
                  <a:schemeClr val="tx1"/>
                </a:solidFill>
              </a:rPr>
              <a:t> </a:t>
            </a:r>
          </a:p>
          <a:p>
            <a:pPr algn="l">
              <a:spcBef>
                <a:spcPts val="0"/>
              </a:spcBef>
            </a:pPr>
            <a:r>
              <a:rPr lang="tr-TR" sz="2400" b="1" i="1" dirty="0" smtClean="0">
                <a:solidFill>
                  <a:schemeClr val="tx1"/>
                </a:solidFill>
              </a:rPr>
              <a:t>Tam sayı kullanımında </a:t>
            </a:r>
            <a:r>
              <a:rPr lang="tr-TR" sz="2400" dirty="0" smtClean="0">
                <a:solidFill>
                  <a:schemeClr val="tx1"/>
                </a:solidFill>
              </a:rPr>
              <a:t>ise parametre değeri değişkenin boyutundan küçükse bir etkisi olmaz, büyükse tam sayının sol tarafına </a:t>
            </a:r>
            <a:r>
              <a:rPr lang="tr-TR" sz="2400" dirty="0" smtClean="0">
                <a:solidFill>
                  <a:srgbClr val="FF0000"/>
                </a:solidFill>
              </a:rPr>
              <a:t>sıfırlar eklenir</a:t>
            </a:r>
            <a:r>
              <a:rPr lang="tr-TR" sz="2400" dirty="0" smtClean="0">
                <a:solidFill>
                  <a:schemeClr val="tx1"/>
                </a:solidFill>
              </a:rPr>
              <a:t>. Kodda belirtilirken noktadan sonra kullanılır. </a:t>
            </a:r>
          </a:p>
          <a:p>
            <a:pPr algn="l">
              <a:spcBef>
                <a:spcPts val="0"/>
              </a:spcBef>
            </a:pPr>
            <a:r>
              <a:rPr lang="tr-TR" sz="2400" b="1" i="1" dirty="0" smtClean="0">
                <a:solidFill>
                  <a:schemeClr val="tx1"/>
                </a:solidFill>
              </a:rPr>
              <a:t>Dizgilerde</a:t>
            </a:r>
            <a:r>
              <a:rPr lang="tr-TR" sz="2400" dirty="0" smtClean="0">
                <a:solidFill>
                  <a:schemeClr val="tx1"/>
                </a:solidFill>
              </a:rPr>
              <a:t> (</a:t>
            </a:r>
            <a:r>
              <a:rPr lang="tr-TR" sz="2400" dirty="0" err="1" smtClean="0">
                <a:solidFill>
                  <a:schemeClr val="tx1"/>
                </a:solidFill>
              </a:rPr>
              <a:t>char</a:t>
            </a:r>
            <a:r>
              <a:rPr lang="tr-TR" sz="2400" dirty="0" smtClean="0">
                <a:solidFill>
                  <a:schemeClr val="tx1"/>
                </a:solidFill>
              </a:rPr>
              <a:t> dizilerinde) ise bu parametre yazılabilecek maksimum karakter sayısını belirtir. Eğer dizgi parametreden büyükse kalan kısım </a:t>
            </a:r>
            <a:r>
              <a:rPr lang="tr-TR" sz="2400" dirty="0" smtClean="0">
                <a:solidFill>
                  <a:srgbClr val="FF0000"/>
                </a:solidFill>
              </a:rPr>
              <a:t>atılır</a:t>
            </a:r>
            <a:r>
              <a:rPr lang="tr-TR" sz="2400" dirty="0" smtClean="0">
                <a:solidFill>
                  <a:schemeClr val="tx1"/>
                </a:solidFill>
              </a:rPr>
              <a:t>.</a:t>
            </a:r>
          </a:p>
        </p:txBody>
      </p:sp>
    </p:spTree>
    <p:extLst>
      <p:ext uri="{BB962C8B-B14F-4D97-AF65-F5344CB8AC3E}">
        <p14:creationId xmlns="" xmlns:p14="http://schemas.microsoft.com/office/powerpoint/2010/main" val="29560096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heckerboard(across)">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heckerboard(across)">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3200" dirty="0" smtClean="0">
                <a:solidFill>
                  <a:srgbClr val="464653"/>
                </a:solidFill>
                <a:effectLst/>
                <a:latin typeface="Bookman Old Style"/>
              </a:rPr>
              <a:t>Yer tutucularla biçimlendirme yapmak</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marL="342900" indent="-342900" algn="l">
              <a:spcBef>
                <a:spcPts val="0"/>
              </a:spcBef>
              <a:buFont typeface="Wingdings" panose="05000000000000000000" pitchFamily="2" charset="2"/>
              <a:buChar char="Ø"/>
            </a:pPr>
            <a:r>
              <a:rPr lang="tr-TR" sz="2400" b="1" dirty="0" smtClean="0">
                <a:solidFill>
                  <a:schemeClr val="tx1"/>
                </a:solidFill>
              </a:rPr>
              <a:t>Hassaslık Parametresi Örnekleri</a:t>
            </a:r>
          </a:p>
          <a:p>
            <a:pPr marL="617220" lvl="1" indent="-342900">
              <a:spcBef>
                <a:spcPts val="0"/>
              </a:spcBef>
              <a:buNone/>
            </a:pPr>
            <a:r>
              <a:rPr lang="tr-TR" sz="1800" dirty="0" smtClean="0">
                <a:solidFill>
                  <a:prstClr val="black"/>
                </a:solidFill>
              </a:rPr>
              <a:t>Değişkenin ekranda </a:t>
            </a:r>
            <a:r>
              <a:rPr lang="tr-TR" sz="1400" i="1" dirty="0" smtClean="0">
                <a:solidFill>
                  <a:prstClr val="black"/>
                </a:solidFill>
              </a:rPr>
              <a:t>(ondalıklı ise, noktadan sonra)</a:t>
            </a:r>
            <a:r>
              <a:rPr lang="tr-TR" sz="1600" dirty="0" smtClean="0">
                <a:solidFill>
                  <a:prstClr val="black"/>
                </a:solidFill>
              </a:rPr>
              <a:t> </a:t>
            </a:r>
            <a:r>
              <a:rPr lang="tr-TR" sz="1800" dirty="0" smtClean="0">
                <a:solidFill>
                  <a:prstClr val="black"/>
                </a:solidFill>
              </a:rPr>
              <a:t>kaç karakter ile gösterelim?</a:t>
            </a:r>
            <a:endParaRPr lang="tr-TR" sz="2800" b="1" dirty="0" smtClean="0">
              <a:solidFill>
                <a:schemeClr val="tx1"/>
              </a:solidFill>
            </a:endParaRPr>
          </a:p>
          <a:p>
            <a:pPr algn="l">
              <a:spcBef>
                <a:spcPts val="0"/>
              </a:spcBef>
            </a:pPr>
            <a:endParaRPr lang="tr-TR" sz="2400" b="1" dirty="0">
              <a:solidFill>
                <a:schemeClr val="tx1"/>
              </a:solidFill>
            </a:endParaRPr>
          </a:p>
          <a:p>
            <a:pPr algn="l">
              <a:spcBef>
                <a:spcPts val="0"/>
              </a:spcBef>
            </a:pPr>
            <a:endParaRPr lang="tr-TR" sz="2400" b="1" dirty="0" smtClean="0">
              <a:solidFill>
                <a:schemeClr val="tx1"/>
              </a:solidFill>
            </a:endParaRPr>
          </a:p>
        </p:txBody>
      </p:sp>
      <p:graphicFrame>
        <p:nvGraphicFramePr>
          <p:cNvPr id="4" name="Tablo 3"/>
          <p:cNvGraphicFramePr>
            <a:graphicFrameLocks noGrp="1"/>
          </p:cNvGraphicFramePr>
          <p:nvPr>
            <p:extLst>
              <p:ext uri="{D42A27DB-BD31-4B8C-83A1-F6EECF244321}">
                <p14:modId xmlns="" xmlns:p14="http://schemas.microsoft.com/office/powerpoint/2010/main" val="1469992890"/>
              </p:ext>
            </p:extLst>
          </p:nvPr>
        </p:nvGraphicFramePr>
        <p:xfrm>
          <a:off x="1259632" y="2204864"/>
          <a:ext cx="6096000" cy="3708400"/>
        </p:xfrm>
        <a:graphic>
          <a:graphicData uri="http://schemas.openxmlformats.org/drawingml/2006/table">
            <a:tbl>
              <a:tblPr firstRow="1" bandRow="1">
                <a:tableStyleId>{5C22544A-7EE6-4342-B048-85BDC9FD1C3A}</a:tableStyleId>
              </a:tblPr>
              <a:tblGrid>
                <a:gridCol w="3048000"/>
                <a:gridCol w="3048000"/>
              </a:tblGrid>
              <a:tr h="370840">
                <a:tc>
                  <a:txBody>
                    <a:bodyPr/>
                    <a:lstStyle/>
                    <a:p>
                      <a:pPr algn="ctr"/>
                      <a:r>
                        <a:rPr lang="tr-TR" dirty="0" smtClean="0"/>
                        <a:t>Kod</a:t>
                      </a:r>
                      <a:endParaRPr lang="tr-TR" dirty="0"/>
                    </a:p>
                  </a:txBody>
                  <a:tcPr/>
                </a:tc>
                <a:tc>
                  <a:txBody>
                    <a:bodyPr/>
                    <a:lstStyle/>
                    <a:p>
                      <a:pPr algn="ctr"/>
                      <a:r>
                        <a:rPr lang="tr-TR" smtClean="0"/>
                        <a:t>Ekran Çıktısı</a:t>
                      </a:r>
                      <a:endParaRPr lang="tr-TR"/>
                    </a:p>
                  </a:txBody>
                  <a:tcPr/>
                </a:tc>
              </a:tr>
              <a:tr h="370840">
                <a:tc>
                  <a:txBody>
                    <a:bodyPr/>
                    <a:lstStyle/>
                    <a:p>
                      <a:pPr algn="ctr"/>
                      <a:r>
                        <a:rPr lang="tr-TR" smtClean="0"/>
                        <a:t>printf("%d", 12345);</a:t>
                      </a:r>
                      <a:endParaRPr lang="tr-TR"/>
                    </a:p>
                  </a:txBody>
                  <a:tcPr/>
                </a:tc>
                <a:tc>
                  <a:txBody>
                    <a:bodyPr/>
                    <a:lstStyle/>
                    <a:p>
                      <a:pPr algn="ctr"/>
                      <a:r>
                        <a:rPr lang="tr-TR" dirty="0" smtClean="0"/>
                        <a:t>|12345|</a:t>
                      </a:r>
                      <a:endParaRPr lang="tr-TR" dirty="0"/>
                    </a:p>
                  </a:txBody>
                  <a:tcPr/>
                </a:tc>
              </a:tr>
              <a:tr h="370840">
                <a:tc>
                  <a:txBody>
                    <a:bodyPr/>
                    <a:lstStyle/>
                    <a:p>
                      <a:pPr algn="ctr"/>
                      <a:r>
                        <a:rPr lang="tr-TR" smtClean="0"/>
                        <a:t>printf("%.3d", 12345);</a:t>
                      </a:r>
                      <a:endParaRPr lang="tr-TR"/>
                    </a:p>
                  </a:txBody>
                  <a:tcPr/>
                </a:tc>
                <a:tc>
                  <a:txBody>
                    <a:bodyPr/>
                    <a:lstStyle/>
                    <a:p>
                      <a:pPr algn="ctr"/>
                      <a:r>
                        <a:rPr lang="tr-TR" smtClean="0"/>
                        <a:t>|12345|</a:t>
                      </a:r>
                      <a:endParaRPr lang="tr-TR"/>
                    </a:p>
                  </a:txBody>
                  <a:tcPr/>
                </a:tc>
              </a:tr>
              <a:tr h="370840">
                <a:tc>
                  <a:txBody>
                    <a:bodyPr/>
                    <a:lstStyle/>
                    <a:p>
                      <a:pPr algn="ctr"/>
                      <a:r>
                        <a:rPr lang="tr-TR" dirty="0" err="1" smtClean="0"/>
                        <a:t>printf</a:t>
                      </a:r>
                      <a:r>
                        <a:rPr lang="tr-TR" dirty="0" smtClean="0"/>
                        <a:t>("%.8d", 12345);</a:t>
                      </a:r>
                      <a:endParaRPr lang="tr-TR" dirty="0"/>
                    </a:p>
                  </a:txBody>
                  <a:tcPr/>
                </a:tc>
                <a:tc>
                  <a:txBody>
                    <a:bodyPr/>
                    <a:lstStyle/>
                    <a:p>
                      <a:pPr algn="ctr"/>
                      <a:r>
                        <a:rPr lang="tr-TR" smtClean="0"/>
                        <a:t>|00012345|</a:t>
                      </a:r>
                      <a:endParaRPr lang="tr-TR"/>
                    </a:p>
                  </a:txBody>
                  <a:tcPr/>
                </a:tc>
              </a:tr>
              <a:tr h="370840">
                <a:tc>
                  <a:txBody>
                    <a:bodyPr/>
                    <a:lstStyle/>
                    <a:p>
                      <a:pPr algn="ctr"/>
                      <a:r>
                        <a:rPr lang="tr-TR" dirty="0" err="1" smtClean="0"/>
                        <a:t>printf</a:t>
                      </a:r>
                      <a:r>
                        <a:rPr lang="tr-TR" dirty="0" smtClean="0"/>
                        <a:t>("%.7lf", 12.345);</a:t>
                      </a:r>
                      <a:endParaRPr lang="tr-TR" dirty="0"/>
                    </a:p>
                  </a:txBody>
                  <a:tcPr/>
                </a:tc>
                <a:tc>
                  <a:txBody>
                    <a:bodyPr/>
                    <a:lstStyle/>
                    <a:p>
                      <a:pPr algn="ctr"/>
                      <a:r>
                        <a:rPr lang="tr-TR" dirty="0" smtClean="0"/>
                        <a:t>|12.3450000|</a:t>
                      </a:r>
                      <a:endParaRPr lang="tr-TR" dirty="0"/>
                    </a:p>
                  </a:txBody>
                  <a:tcPr/>
                </a:tc>
              </a:tr>
              <a:tr h="370840">
                <a:tc>
                  <a:txBody>
                    <a:bodyPr/>
                    <a:lstStyle/>
                    <a:p>
                      <a:pPr algn="ctr"/>
                      <a:r>
                        <a:rPr lang="tr-TR" dirty="0" err="1" smtClean="0"/>
                        <a:t>printf</a:t>
                      </a:r>
                      <a:r>
                        <a:rPr lang="tr-TR" dirty="0" smtClean="0"/>
                        <a:t>("%.2lf", 12.348);</a:t>
                      </a:r>
                      <a:endParaRPr lang="tr-TR" dirty="0"/>
                    </a:p>
                  </a:txBody>
                  <a:tcPr/>
                </a:tc>
                <a:tc>
                  <a:txBody>
                    <a:bodyPr/>
                    <a:lstStyle/>
                    <a:p>
                      <a:pPr algn="ctr"/>
                      <a:r>
                        <a:rPr lang="tr-TR" dirty="0" smtClean="0"/>
                        <a:t>|12.35|</a:t>
                      </a:r>
                      <a:endParaRPr lang="tr-TR" dirty="0"/>
                    </a:p>
                  </a:txBody>
                  <a:tcPr/>
                </a:tc>
              </a:tr>
              <a:tr h="370840">
                <a:tc>
                  <a:txBody>
                    <a:bodyPr/>
                    <a:lstStyle/>
                    <a:p>
                      <a:pPr algn="ctr"/>
                      <a:r>
                        <a:rPr lang="tr-TR" dirty="0" err="1" smtClean="0"/>
                        <a:t>printf</a:t>
                      </a:r>
                      <a:r>
                        <a:rPr lang="tr-TR" dirty="0" smtClean="0"/>
                        <a:t>("%.1lf", 12.315);</a:t>
                      </a:r>
                      <a:endParaRPr lang="tr-TR" dirty="0"/>
                    </a:p>
                  </a:txBody>
                  <a:tcPr/>
                </a:tc>
                <a:tc>
                  <a:txBody>
                    <a:bodyPr/>
                    <a:lstStyle/>
                    <a:p>
                      <a:pPr algn="ctr"/>
                      <a:r>
                        <a:rPr lang="tr-TR" smtClean="0"/>
                        <a:t>|12.3|</a:t>
                      </a:r>
                      <a:endParaRPr lang="tr-TR"/>
                    </a:p>
                  </a:txBody>
                  <a:tcPr/>
                </a:tc>
              </a:tr>
              <a:tr h="370840">
                <a:tc>
                  <a:txBody>
                    <a:bodyPr/>
                    <a:lstStyle/>
                    <a:p>
                      <a:pPr algn="ctr"/>
                      <a:r>
                        <a:rPr lang="tr-TR" dirty="0" err="1" smtClean="0"/>
                        <a:t>printf</a:t>
                      </a:r>
                      <a:r>
                        <a:rPr lang="tr-TR" dirty="0" smtClean="0"/>
                        <a:t>("%s", "Ali Veli");</a:t>
                      </a:r>
                      <a:endParaRPr lang="tr-TR" dirty="0"/>
                    </a:p>
                  </a:txBody>
                  <a:tcPr/>
                </a:tc>
                <a:tc>
                  <a:txBody>
                    <a:bodyPr/>
                    <a:lstStyle/>
                    <a:p>
                      <a:pPr algn="ctr"/>
                      <a:r>
                        <a:rPr lang="tr-TR" smtClean="0"/>
                        <a:t>|Ali Veli|</a:t>
                      </a:r>
                      <a:endParaRPr lang="tr-TR"/>
                    </a:p>
                  </a:txBody>
                  <a:tcPr/>
                </a:tc>
              </a:tr>
              <a:tr h="370840">
                <a:tc>
                  <a:txBody>
                    <a:bodyPr/>
                    <a:lstStyle/>
                    <a:p>
                      <a:pPr algn="ctr"/>
                      <a:r>
                        <a:rPr lang="tr-TR" dirty="0" err="1" smtClean="0"/>
                        <a:t>printf</a:t>
                      </a:r>
                      <a:r>
                        <a:rPr lang="tr-TR" dirty="0" smtClean="0"/>
                        <a:t>("%.15s", "Ali Veli");</a:t>
                      </a:r>
                      <a:endParaRPr lang="tr-TR" dirty="0"/>
                    </a:p>
                  </a:txBody>
                  <a:tcPr/>
                </a:tc>
                <a:tc>
                  <a:txBody>
                    <a:bodyPr/>
                    <a:lstStyle/>
                    <a:p>
                      <a:pPr algn="ctr"/>
                      <a:r>
                        <a:rPr lang="tr-TR" smtClean="0"/>
                        <a:t>|Ali Veli|</a:t>
                      </a:r>
                      <a:endParaRPr lang="tr-TR"/>
                    </a:p>
                  </a:txBody>
                  <a:tcPr/>
                </a:tc>
              </a:tr>
              <a:tr h="370840">
                <a:tc>
                  <a:txBody>
                    <a:bodyPr/>
                    <a:lstStyle/>
                    <a:p>
                      <a:pPr algn="ctr"/>
                      <a:r>
                        <a:rPr lang="tr-TR" dirty="0" err="1" smtClean="0"/>
                        <a:t>printf</a:t>
                      </a:r>
                      <a:r>
                        <a:rPr lang="tr-TR" dirty="0" smtClean="0"/>
                        <a:t>("%.6s", "Ali Veli");</a:t>
                      </a:r>
                      <a:endParaRPr lang="tr-TR" dirty="0"/>
                    </a:p>
                  </a:txBody>
                  <a:tcPr/>
                </a:tc>
                <a:tc>
                  <a:txBody>
                    <a:bodyPr/>
                    <a:lstStyle/>
                    <a:p>
                      <a:pPr algn="ctr"/>
                      <a:r>
                        <a:rPr lang="tr-TR" dirty="0" smtClean="0"/>
                        <a:t>|Ali Ve|</a:t>
                      </a:r>
                      <a:endParaRPr lang="tr-TR" dirty="0"/>
                    </a:p>
                  </a:txBody>
                  <a:tcPr/>
                </a:tc>
              </a:tr>
            </a:tbl>
          </a:graphicData>
        </a:graphic>
      </p:graphicFrame>
    </p:spTree>
    <p:extLst>
      <p:ext uri="{BB962C8B-B14F-4D97-AF65-F5344CB8AC3E}">
        <p14:creationId xmlns="" xmlns:p14="http://schemas.microsoft.com/office/powerpoint/2010/main" val="4174194723"/>
      </p:ext>
    </p:extLst>
  </p:cSld>
  <p:clrMapOvr>
    <a:masterClrMapping/>
  </p:clrMapOvr>
  <p:transition>
    <p:random/>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a:t>
            </a:r>
            <a:endParaRPr lang="en-US" dirty="0"/>
          </a:p>
        </p:txBody>
      </p:sp>
      <p:sp>
        <p:nvSpPr>
          <p:cNvPr id="8" name="7 Metin kutusu"/>
          <p:cNvSpPr txBox="1"/>
          <p:nvPr/>
        </p:nvSpPr>
        <p:spPr>
          <a:xfrm>
            <a:off x="526217" y="1364776"/>
            <a:ext cx="4129865" cy="3754874"/>
          </a:xfrm>
          <a:prstGeom prst="rect">
            <a:avLst/>
          </a:prstGeom>
          <a:noFill/>
        </p:spPr>
        <p:txBody>
          <a:bodyPr wrap="square" rtlCol="0">
            <a:spAutoFit/>
          </a:bodyPr>
          <a:lstStyle/>
          <a:p>
            <a:r>
              <a:rPr lang="tr-TR" sz="2000" dirty="0" smtClean="0"/>
              <a:t>#</a:t>
            </a:r>
            <a:r>
              <a:rPr lang="tr-TR" sz="2000" dirty="0" err="1" smtClean="0"/>
              <a:t>include</a:t>
            </a:r>
            <a:r>
              <a:rPr lang="tr-TR" sz="2000" dirty="0" smtClean="0"/>
              <a:t> &lt;</a:t>
            </a:r>
            <a:r>
              <a:rPr lang="tr-TR" sz="2000" dirty="0" err="1" smtClean="0"/>
              <a:t>stdio</a:t>
            </a:r>
            <a:r>
              <a:rPr lang="tr-TR" sz="2000" dirty="0" smtClean="0"/>
              <a:t>.h&gt;</a:t>
            </a:r>
          </a:p>
          <a:p>
            <a:endParaRPr lang="tr-TR" sz="2000" dirty="0" smtClean="0"/>
          </a:p>
          <a:p>
            <a:r>
              <a:rPr lang="tr-TR" sz="2000" dirty="0" err="1" smtClean="0"/>
              <a:t>int</a:t>
            </a:r>
            <a:r>
              <a:rPr lang="tr-TR" sz="2000" dirty="0" smtClean="0"/>
              <a:t> </a:t>
            </a:r>
            <a:r>
              <a:rPr lang="tr-TR" sz="2000" dirty="0" err="1" smtClean="0"/>
              <a:t>main</a:t>
            </a:r>
            <a:r>
              <a:rPr lang="tr-TR" sz="2000" dirty="0" smtClean="0"/>
              <a:t>()</a:t>
            </a:r>
          </a:p>
          <a:p>
            <a:r>
              <a:rPr lang="tr-TR" sz="2000" dirty="0" smtClean="0"/>
              <a:t>{</a:t>
            </a:r>
          </a:p>
          <a:p>
            <a:r>
              <a:rPr lang="tr-TR" sz="2000" dirty="0" smtClean="0"/>
              <a:t>	</a:t>
            </a:r>
            <a:r>
              <a:rPr lang="tr-TR" sz="2000" dirty="0" err="1" smtClean="0"/>
              <a:t>int</a:t>
            </a:r>
            <a:r>
              <a:rPr lang="tr-TR" sz="2000" dirty="0" smtClean="0"/>
              <a:t> kimlik = 11270199;</a:t>
            </a:r>
          </a:p>
          <a:p>
            <a:r>
              <a:rPr lang="tr-TR" sz="2000" dirty="0" smtClean="0"/>
              <a:t>	</a:t>
            </a:r>
            <a:r>
              <a:rPr lang="tr-TR" sz="2000" dirty="0" err="1" smtClean="0"/>
              <a:t>printf</a:t>
            </a:r>
            <a:r>
              <a:rPr lang="tr-TR" sz="2000" dirty="0" smtClean="0"/>
              <a:t>("Bilgi:\n%.10d",kimlik);</a:t>
            </a:r>
          </a:p>
          <a:p>
            <a:r>
              <a:rPr lang="tr-TR" sz="2000" dirty="0" smtClean="0"/>
              <a:t>	</a:t>
            </a:r>
            <a:r>
              <a:rPr lang="tr-TR" sz="2000" dirty="0" err="1" smtClean="0"/>
              <a:t>printf</a:t>
            </a:r>
            <a:r>
              <a:rPr lang="tr-TR" sz="2000" dirty="0" smtClean="0"/>
              <a:t>("\n%c",97);</a:t>
            </a:r>
          </a:p>
          <a:p>
            <a:r>
              <a:rPr lang="tr-TR" sz="2000" dirty="0" smtClean="0"/>
              <a:t>	</a:t>
            </a:r>
            <a:r>
              <a:rPr lang="tr-TR" sz="2000" dirty="0" err="1" smtClean="0"/>
              <a:t>printf</a:t>
            </a:r>
            <a:r>
              <a:rPr lang="tr-TR" sz="2000" dirty="0" smtClean="0"/>
              <a:t>("%.2lf", 5.5);</a:t>
            </a:r>
          </a:p>
          <a:p>
            <a:r>
              <a:rPr lang="tr-TR" sz="2000" dirty="0" smtClean="0"/>
              <a:t>	</a:t>
            </a:r>
            <a:r>
              <a:rPr lang="tr-TR" sz="2000" dirty="0" err="1" smtClean="0"/>
              <a:t>return</a:t>
            </a:r>
            <a:r>
              <a:rPr lang="tr-TR" sz="2000" dirty="0" smtClean="0"/>
              <a:t> 0;</a:t>
            </a:r>
          </a:p>
          <a:p>
            <a:r>
              <a:rPr lang="tr-TR" sz="2000" dirty="0" smtClean="0"/>
              <a:t>}</a:t>
            </a:r>
          </a:p>
          <a:p>
            <a:r>
              <a:rPr lang="tr-TR" sz="2000" dirty="0" smtClean="0"/>
              <a:t>//’</a:t>
            </a:r>
            <a:r>
              <a:rPr lang="tr-TR" sz="2000" dirty="0" err="1" smtClean="0"/>
              <a:t>a’nin</a:t>
            </a:r>
            <a:r>
              <a:rPr lang="tr-TR" sz="2000" dirty="0" smtClean="0"/>
              <a:t> ASCII değeri 97’dir.</a:t>
            </a:r>
          </a:p>
          <a:p>
            <a:endParaRPr lang="tr-TR" dirty="0"/>
          </a:p>
        </p:txBody>
      </p:sp>
      <p:pic>
        <p:nvPicPr>
          <p:cNvPr id="1026" name="Picture 2"/>
          <p:cNvPicPr>
            <a:picLocks noChangeAspect="1" noChangeArrowheads="1"/>
          </p:cNvPicPr>
          <p:nvPr/>
        </p:nvPicPr>
        <p:blipFill>
          <a:blip r:embed="rId3"/>
          <a:srcRect/>
          <a:stretch>
            <a:fillRect/>
          </a:stretch>
        </p:blipFill>
        <p:spPr bwMode="auto">
          <a:xfrm>
            <a:off x="4798820" y="1364776"/>
            <a:ext cx="3887980" cy="2033516"/>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Tanışalım…</a:t>
            </a:r>
            <a:r>
              <a:rPr lang="tr-TR" sz="2200" dirty="0" smtClean="0"/>
              <a:t>Yanınızdakine bu soruları sorunuz ve cevaplarını iyice öğreniniz. Çünkü ardından siz o kişi olacaksınız!</a:t>
            </a:r>
            <a:endParaRPr lang="tr-TR" dirty="0"/>
          </a:p>
        </p:txBody>
      </p:sp>
      <p:sp>
        <p:nvSpPr>
          <p:cNvPr id="3" name="2 İçerik Yer Tutucusu"/>
          <p:cNvSpPr>
            <a:spLocks noGrp="1"/>
          </p:cNvSpPr>
          <p:nvPr>
            <p:ph sz="quarter" idx="1"/>
          </p:nvPr>
        </p:nvSpPr>
        <p:spPr>
          <a:xfrm>
            <a:off x="457200" y="1219200"/>
            <a:ext cx="4686304" cy="3495684"/>
          </a:xfrm>
        </p:spPr>
        <p:txBody>
          <a:bodyPr>
            <a:normAutofit fontScale="92500" lnSpcReduction="10000"/>
          </a:bodyPr>
          <a:lstStyle/>
          <a:p>
            <a:pPr marL="514350" indent="-514350"/>
            <a:r>
              <a:rPr lang="tr-TR" dirty="0" smtClean="0"/>
              <a:t>Dersi ilk defa mı alıyorsun?</a:t>
            </a:r>
          </a:p>
          <a:p>
            <a:pPr marL="788670" lvl="1" indent="-514350"/>
            <a:r>
              <a:rPr lang="tr-TR" dirty="0" smtClean="0"/>
              <a:t>Evet ise -&gt; daha önce yazılım deneyimin oldu mu? Dersten beklentilerin nelerdir?</a:t>
            </a:r>
          </a:p>
          <a:p>
            <a:pPr marL="788670" lvl="1" indent="-514350"/>
            <a:r>
              <a:rPr lang="tr-TR" dirty="0" smtClean="0"/>
              <a:t>Hayır ise -&gt; nerede hata yaptığın düşünüyorsun? Bana önerilerin nedir?</a:t>
            </a:r>
          </a:p>
          <a:p>
            <a:pPr marL="514350" indent="-514350"/>
            <a:r>
              <a:rPr lang="tr-TR" dirty="0" smtClean="0"/>
              <a:t>C haricinde bildiğin programlama dili isimleri nelerdir?</a:t>
            </a:r>
            <a:endParaRPr lang="tr-TR" dirty="0"/>
          </a:p>
        </p:txBody>
      </p:sp>
      <p:pic>
        <p:nvPicPr>
          <p:cNvPr id="239618" name="Picture 2" descr="Image result for interview clipart"/>
          <p:cNvPicPr>
            <a:picLocks noChangeAspect="1" noChangeArrowheads="1"/>
          </p:cNvPicPr>
          <p:nvPr/>
        </p:nvPicPr>
        <p:blipFill>
          <a:blip r:embed="rId2"/>
          <a:srcRect/>
          <a:stretch>
            <a:fillRect/>
          </a:stretch>
        </p:blipFill>
        <p:spPr bwMode="auto">
          <a:xfrm>
            <a:off x="1785918" y="4643446"/>
            <a:ext cx="2000264" cy="1944842"/>
          </a:xfrm>
          <a:prstGeom prst="rect">
            <a:avLst/>
          </a:prstGeom>
          <a:noFill/>
        </p:spPr>
      </p:pic>
      <p:grpSp>
        <p:nvGrpSpPr>
          <p:cNvPr id="7" name="6 Grup"/>
          <p:cNvGrpSpPr/>
          <p:nvPr/>
        </p:nvGrpSpPr>
        <p:grpSpPr>
          <a:xfrm>
            <a:off x="5143504" y="2071662"/>
            <a:ext cx="4329114" cy="3828184"/>
            <a:chOff x="5143504" y="2071662"/>
            <a:chExt cx="4329114" cy="3828184"/>
          </a:xfrm>
        </p:grpSpPr>
        <p:pic>
          <p:nvPicPr>
            <p:cNvPr id="5" name="Picture 2" descr="http://3.bp.blogspot.com/-3mTaQwSmqQw/T_NoPs2-v6I/AAAAAAABHX0/6OibtXBuCb4/s1600/1.jpg"/>
            <p:cNvPicPr>
              <a:picLocks noChangeAspect="1" noChangeArrowheads="1"/>
            </p:cNvPicPr>
            <p:nvPr/>
          </p:nvPicPr>
          <p:blipFill>
            <a:blip r:embed="rId3"/>
            <a:srcRect/>
            <a:stretch>
              <a:fillRect/>
            </a:stretch>
          </p:blipFill>
          <p:spPr bwMode="auto">
            <a:xfrm>
              <a:off x="5214942" y="2500306"/>
              <a:ext cx="3780150" cy="3399540"/>
            </a:xfrm>
            <a:prstGeom prst="rect">
              <a:avLst/>
            </a:prstGeom>
            <a:noFill/>
          </p:spPr>
        </p:pic>
        <p:sp>
          <p:nvSpPr>
            <p:cNvPr id="6" name="1 Başlık"/>
            <p:cNvSpPr txBox="1">
              <a:spLocks/>
            </p:cNvSpPr>
            <p:nvPr/>
          </p:nvSpPr>
          <p:spPr>
            <a:xfrm>
              <a:off x="5143504" y="2071662"/>
              <a:ext cx="4329114" cy="500082"/>
            </a:xfrm>
            <a:prstGeom prst="rect">
              <a:avLst/>
            </a:prstGeom>
          </p:spPr>
          <p:txBody>
            <a:bodyPr vert="horz" anchor="b" anchorCtr="0">
              <a:normAutofit fontScale="900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3200" b="0" i="0" u="none" strike="noStrike" kern="1200" cap="none" spc="0" normalizeH="0" baseline="0" noProof="0" dirty="0" smtClean="0">
                  <a:ln>
                    <a:noFill/>
                  </a:ln>
                  <a:solidFill>
                    <a:schemeClr val="tx2"/>
                  </a:solidFill>
                  <a:effectLst/>
                  <a:uLnTx/>
                  <a:uFillTx/>
                  <a:latin typeface="+mj-lt"/>
                  <a:ea typeface="+mj-ea"/>
                  <a:cs typeface="+mj-cs"/>
                </a:rPr>
                <a:t>Bunu biliyor musunuz?</a:t>
              </a:r>
              <a:endParaRPr kumimoji="0" lang="tr-TR" sz="3200" b="0" i="0" u="none" strike="noStrike" kern="1200" cap="none" spc="0" normalizeH="0" baseline="0" noProof="0" dirty="0">
                <a:ln>
                  <a:noFill/>
                </a:ln>
                <a:solidFill>
                  <a:schemeClr val="tx2"/>
                </a:solidFill>
                <a:effectLst/>
                <a:uLnTx/>
                <a:uFillTx/>
                <a:latin typeface="+mj-lt"/>
                <a:ea typeface="+mj-ea"/>
                <a:cs typeface="+mj-cs"/>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amond(in)">
                                      <p:cBhvr>
                                        <p:cTn id="10" dur="2000"/>
                                        <p:tgtEl>
                                          <p:spTgt spid="3">
                                            <p:txEl>
                                              <p:pRg st="1" end="1"/>
                                            </p:txEl>
                                          </p:spTgt>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amond(in)">
                                      <p:cBhvr>
                                        <p:cTn id="13" dur="20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amond(in)">
                                      <p:cBhvr>
                                        <p:cTn id="18" dur="20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anim calcmode="lin" valueType="num">
                                      <p:cBhvr>
                                        <p:cTn id="24" dur="2000" fill="hold"/>
                                        <p:tgtEl>
                                          <p:spTgt spid="7"/>
                                        </p:tgtEl>
                                        <p:attrNameLst>
                                          <p:attrName>style.rotation</p:attrName>
                                        </p:attrNameLst>
                                      </p:cBhvr>
                                      <p:tavLst>
                                        <p:tav tm="0">
                                          <p:val>
                                            <p:fltVal val="720"/>
                                          </p:val>
                                        </p:tav>
                                        <p:tav tm="100000">
                                          <p:val>
                                            <p:fltVal val="0"/>
                                          </p:val>
                                        </p:tav>
                                      </p:tavLst>
                                    </p:anim>
                                    <p:anim calcmode="lin" valueType="num">
                                      <p:cBhvr>
                                        <p:cTn id="25" dur="2000" fill="hold"/>
                                        <p:tgtEl>
                                          <p:spTgt spid="7"/>
                                        </p:tgtEl>
                                        <p:attrNameLst>
                                          <p:attrName>ppt_h</p:attrName>
                                        </p:attrNameLst>
                                      </p:cBhvr>
                                      <p:tavLst>
                                        <p:tav tm="0">
                                          <p:val>
                                            <p:fltVal val="0"/>
                                          </p:val>
                                        </p:tav>
                                        <p:tav tm="100000">
                                          <p:val>
                                            <p:strVal val="#ppt_h"/>
                                          </p:val>
                                        </p:tav>
                                      </p:tavLst>
                                    </p:anim>
                                    <p:anim calcmode="lin" valueType="num">
                                      <p:cBhvr>
                                        <p:cTn id="26" dur="2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Hatırlatma</a:t>
            </a:r>
            <a:endParaRPr lang="tr-TR" dirty="0"/>
          </a:p>
        </p:txBody>
      </p:sp>
      <p:sp>
        <p:nvSpPr>
          <p:cNvPr id="3" name="2 İçerik Yer Tutucusu"/>
          <p:cNvSpPr>
            <a:spLocks noGrp="1"/>
          </p:cNvSpPr>
          <p:nvPr>
            <p:ph sz="quarter" idx="1"/>
          </p:nvPr>
        </p:nvSpPr>
        <p:spPr/>
        <p:txBody>
          <a:bodyPr/>
          <a:lstStyle/>
          <a:p>
            <a:r>
              <a:rPr lang="tr-TR" dirty="0" smtClean="0"/>
              <a:t>Yer tutucular karışık gelebilir… </a:t>
            </a:r>
          </a:p>
          <a:p>
            <a:r>
              <a:rPr lang="tr-TR" dirty="0" smtClean="0"/>
              <a:t>Bunlar "kitap bilgisi" şekliyle, "ezber bakış açısıyla" öğrenilmek yerine…</a:t>
            </a:r>
          </a:p>
          <a:p>
            <a:r>
              <a:rPr lang="tr-TR" dirty="0" smtClean="0"/>
              <a:t>Deneyerek öğrenilirse daha rahat edersiniz.</a:t>
            </a:r>
          </a:p>
          <a:p>
            <a:endParaRPr lang="tr-TR" dirty="0" smtClean="0"/>
          </a:p>
          <a:p>
            <a:r>
              <a:rPr lang="tr-TR" dirty="0" err="1" smtClean="0"/>
              <a:t>printf</a:t>
            </a:r>
            <a:r>
              <a:rPr lang="tr-TR" dirty="0" smtClean="0"/>
              <a:t>("%x.</a:t>
            </a:r>
            <a:r>
              <a:rPr lang="tr-TR" dirty="0" err="1" smtClean="0"/>
              <a:t>yd</a:t>
            </a:r>
            <a:r>
              <a:rPr lang="tr-TR" dirty="0" smtClean="0"/>
              <a:t>", 12345);</a:t>
            </a:r>
          </a:p>
          <a:p>
            <a:pPr>
              <a:buNone/>
            </a:pPr>
            <a:r>
              <a:rPr lang="tr-TR" i="1" dirty="0" smtClean="0"/>
              <a:t>ifadesini </a:t>
            </a:r>
            <a:r>
              <a:rPr lang="tr-TR" i="1" dirty="0" err="1" smtClean="0"/>
              <a:t>DevCpp'a</a:t>
            </a:r>
            <a:r>
              <a:rPr lang="tr-TR" i="1" dirty="0" smtClean="0"/>
              <a:t> kopyalayın ve x-y değerlerini değiştirerek durumu inceleyin.</a:t>
            </a:r>
          </a:p>
          <a:p>
            <a:pPr>
              <a:buNone/>
            </a:pPr>
            <a:r>
              <a:rPr lang="tr-TR" dirty="0" smtClean="0"/>
              <a:t>Aynı şeyi %s ve %</a:t>
            </a:r>
            <a:r>
              <a:rPr lang="tr-TR" dirty="0" err="1" smtClean="0"/>
              <a:t>lf</a:t>
            </a:r>
            <a:r>
              <a:rPr lang="tr-TR" dirty="0" smtClean="0"/>
              <a:t> kullanımları için de yapabilirsiniz.</a:t>
            </a:r>
          </a:p>
          <a:p>
            <a:pPr>
              <a:buNone/>
            </a:pPr>
            <a:endParaRPr lang="tr-TR" i="1" dirty="0" smtClean="0"/>
          </a:p>
          <a:p>
            <a:pPr>
              <a:buNone/>
            </a:pP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Alıştırma %</a:t>
            </a:r>
            <a:r>
              <a:rPr lang="tr-TR" dirty="0" err="1" smtClean="0"/>
              <a:t>Xs</a:t>
            </a:r>
            <a:r>
              <a:rPr lang="tr-TR" dirty="0" smtClean="0"/>
              <a:t> ifadesiyle ya da \t ile yer açmak</a:t>
            </a:r>
            <a:endParaRPr lang="tr-TR" dirty="0"/>
          </a:p>
        </p:txBody>
      </p:sp>
      <p:sp>
        <p:nvSpPr>
          <p:cNvPr id="3" name="2 İçerik Yer Tutucusu"/>
          <p:cNvSpPr>
            <a:spLocks noGrp="1"/>
          </p:cNvSpPr>
          <p:nvPr>
            <p:ph sz="quarter" idx="1"/>
          </p:nvPr>
        </p:nvSpPr>
        <p:spPr>
          <a:xfrm>
            <a:off x="457200" y="1538514"/>
            <a:ext cx="8229600" cy="4937760"/>
          </a:xfrm>
        </p:spPr>
        <p:txBody>
          <a:bodyPr/>
          <a:lstStyle/>
          <a:p>
            <a:r>
              <a:rPr lang="tr-TR" dirty="0" smtClean="0"/>
              <a:t>Türkiye Futbol Ligi puan fikstürünü (ilk 3 takım) hizalı biçimde yazdıralım.</a:t>
            </a:r>
            <a:endParaRPr lang="tr-TR" dirty="0"/>
          </a:p>
        </p:txBody>
      </p:sp>
      <p:graphicFrame>
        <p:nvGraphicFramePr>
          <p:cNvPr id="6" name="5 Tablo"/>
          <p:cNvGraphicFramePr>
            <a:graphicFrameLocks noGrp="1"/>
          </p:cNvGraphicFramePr>
          <p:nvPr/>
        </p:nvGraphicFramePr>
        <p:xfrm>
          <a:off x="810667" y="2815771"/>
          <a:ext cx="4356100" cy="2234145"/>
        </p:xfrm>
        <a:graphic>
          <a:graphicData uri="http://schemas.openxmlformats.org/drawingml/2006/table">
            <a:tbl>
              <a:tblPr/>
              <a:tblGrid>
                <a:gridCol w="3207238"/>
                <a:gridCol w="1148862"/>
              </a:tblGrid>
              <a:tr h="599300">
                <a:tc>
                  <a:txBody>
                    <a:bodyPr/>
                    <a:lstStyle/>
                    <a:p>
                      <a:pPr algn="l" fontAlgn="b"/>
                      <a:r>
                        <a:rPr lang="tr-TR" sz="2800" b="0" i="0" u="none" strike="noStrike" dirty="0">
                          <a:solidFill>
                            <a:schemeClr val="tx1"/>
                          </a:solidFill>
                          <a:latin typeface="Calibri"/>
                        </a:rPr>
                        <a:t>TAKIM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tr-TR" sz="2800" b="0" i="0" u="none" strike="noStrike" dirty="0" smtClean="0">
                          <a:solidFill>
                            <a:schemeClr val="tx1"/>
                          </a:solidFill>
                          <a:latin typeface="Calibri"/>
                        </a:rPr>
                        <a:t>  PUAN</a:t>
                      </a:r>
                      <a:endParaRPr lang="tr-TR" sz="2800" b="0" i="0" u="none" strike="noStrike" dirty="0">
                        <a:solidFill>
                          <a:schemeClr val="tx1"/>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302958">
                <a:tc>
                  <a:txBody>
                    <a:bodyPr/>
                    <a:lstStyle/>
                    <a:p>
                      <a:pPr algn="l" fontAlgn="b"/>
                      <a:r>
                        <a:rPr lang="tr-TR" sz="2800" b="0" i="0" u="sng" strike="noStrike" dirty="0" smtClean="0">
                          <a:solidFill>
                            <a:schemeClr val="tx1"/>
                          </a:solidFill>
                          <a:latin typeface="+mn-lt"/>
                        </a:rPr>
                        <a:t>1. GALATASARAY</a:t>
                      </a:r>
                      <a:endParaRPr lang="tr-TR" sz="2800" b="0" i="0" u="sng" strike="noStrike" dirty="0">
                        <a:solidFill>
                          <a:schemeClr val="tx1"/>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tr-TR" sz="2800" b="0" i="0" u="none" strike="noStrike" dirty="0" smtClean="0">
                          <a:solidFill>
                            <a:schemeClr val="tx1"/>
                          </a:solidFill>
                          <a:latin typeface="Calibri"/>
                        </a:rPr>
                        <a:t>75</a:t>
                      </a:r>
                      <a:endParaRPr lang="tr-TR" sz="2800" b="0" i="0" u="none" strike="noStrike" dirty="0">
                        <a:solidFill>
                          <a:schemeClr val="tx1"/>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599300">
                <a:tc>
                  <a:txBody>
                    <a:bodyPr/>
                    <a:lstStyle/>
                    <a:p>
                      <a:pPr algn="l" fontAlgn="b"/>
                      <a:r>
                        <a:rPr lang="tr-TR" sz="2800" b="0" i="0" u="sng" strike="noStrike" dirty="0" smtClean="0">
                          <a:solidFill>
                            <a:schemeClr val="tx1"/>
                          </a:solidFill>
                          <a:latin typeface="Calibri"/>
                        </a:rPr>
                        <a:t>2</a:t>
                      </a:r>
                      <a:r>
                        <a:rPr lang="tr-TR" sz="2800" b="0" i="0" u="sng" strike="noStrike" dirty="0" smtClean="0">
                          <a:solidFill>
                            <a:schemeClr val="tx1"/>
                          </a:solidFill>
                          <a:latin typeface="+mn-lt"/>
                        </a:rPr>
                        <a:t>. FENERBAHCE</a:t>
                      </a:r>
                      <a:endParaRPr lang="tr-TR" sz="2800" b="0" i="0" u="sng" strike="noStrike" dirty="0">
                        <a:solidFill>
                          <a:schemeClr val="tx1"/>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tr-TR" sz="2800" b="0" i="0" u="none" strike="noStrike" dirty="0" smtClean="0">
                          <a:solidFill>
                            <a:schemeClr val="tx1"/>
                          </a:solidFill>
                          <a:latin typeface="Calibri"/>
                        </a:rPr>
                        <a:t>72</a:t>
                      </a:r>
                      <a:endParaRPr lang="tr-TR" sz="2800" b="0" i="0" u="none" strike="noStrike" dirty="0">
                        <a:solidFill>
                          <a:schemeClr val="tx1"/>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599300">
                <a:tc>
                  <a:txBody>
                    <a:bodyPr/>
                    <a:lstStyle/>
                    <a:p>
                      <a:pPr algn="l" fontAlgn="b"/>
                      <a:r>
                        <a:rPr lang="tr-TR" sz="2800" b="0" i="0" u="sng" strike="noStrike" dirty="0" smtClean="0">
                          <a:solidFill>
                            <a:schemeClr val="tx1"/>
                          </a:solidFill>
                          <a:latin typeface="Calibri"/>
                        </a:rPr>
                        <a:t>3. BASAKSEHİR</a:t>
                      </a:r>
                      <a:endParaRPr lang="tr-TR" sz="2800" b="0" i="0" u="sng" strike="noStrike" dirty="0">
                        <a:solidFill>
                          <a:schemeClr val="tx1"/>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tr-TR" sz="2800" b="0" i="0" u="none" strike="noStrike" dirty="0" smtClean="0">
                          <a:solidFill>
                            <a:schemeClr val="tx1"/>
                          </a:solidFill>
                          <a:latin typeface="Calibri"/>
                        </a:rPr>
                        <a:t>72</a:t>
                      </a:r>
                      <a:endParaRPr lang="tr-TR" sz="2800" b="0" i="0" u="none" strike="noStrike" dirty="0">
                        <a:solidFill>
                          <a:schemeClr val="tx1"/>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bl>
          </a:graphicData>
        </a:graphic>
      </p:graphicFrame>
      <p:pic>
        <p:nvPicPr>
          <p:cNvPr id="5" name="Picture 2" descr="C:\Program Files\Microsoft Office\MEDIA\CAGCAT10\j0195384.wmf"/>
          <p:cNvPicPr>
            <a:picLocks noChangeAspect="1" noChangeArrowheads="1"/>
          </p:cNvPicPr>
          <p:nvPr/>
        </p:nvPicPr>
        <p:blipFill>
          <a:blip r:embed="rId3"/>
          <a:srcRect/>
          <a:stretch>
            <a:fillRect/>
          </a:stretch>
        </p:blipFill>
        <p:spPr bwMode="auto">
          <a:xfrm>
            <a:off x="5560009" y="2815771"/>
            <a:ext cx="1795882" cy="1833372"/>
          </a:xfrm>
          <a:prstGeom prst="rect">
            <a:avLst/>
          </a:prstGeom>
          <a:noFill/>
        </p:spPr>
      </p:pic>
      <p:sp>
        <p:nvSpPr>
          <p:cNvPr id="7" name="6 Yuvarlatılmış Dikdörtgen"/>
          <p:cNvSpPr/>
          <p:nvPr/>
        </p:nvSpPr>
        <p:spPr>
          <a:xfrm>
            <a:off x="5560009" y="5049916"/>
            <a:ext cx="2437362" cy="119122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İpucu: %-20s kullanımını </a:t>
            </a:r>
            <a:r>
              <a:rPr lang="tr-TR" smtClean="0"/>
              <a:t>düşünmüş müydünüz?</a:t>
            </a:r>
            <a:endParaRPr lang="tr-T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 SLAYTLAR</a:t>
            </a:r>
            <a:endParaRPr lang="tr-TR" dirty="0"/>
          </a:p>
        </p:txBody>
      </p:sp>
      <p:sp>
        <p:nvSpPr>
          <p:cNvPr id="3" name="2 İçerik Yer Tutucusu"/>
          <p:cNvSpPr>
            <a:spLocks noGrp="1"/>
          </p:cNvSpPr>
          <p:nvPr>
            <p:ph sz="quarter" idx="1"/>
          </p:nvPr>
        </p:nvSpPr>
        <p:spPr/>
        <p:txBody>
          <a:bodyPr>
            <a:normAutofit/>
          </a:bodyPr>
          <a:lstStyle/>
          <a:p>
            <a:r>
              <a:rPr lang="tr-TR" sz="6600" dirty="0" err="1" smtClean="0"/>
              <a:t>double</a:t>
            </a:r>
            <a:r>
              <a:rPr lang="tr-TR" sz="6600" dirty="0" smtClean="0"/>
              <a:t> türü hakkında ek bilgilendirme</a:t>
            </a:r>
            <a:endParaRPr lang="tr-TR" sz="6600"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double</a:t>
            </a:r>
            <a:r>
              <a:rPr lang="tr-TR" dirty="0" smtClean="0"/>
              <a:t> hakkında bilgilendirme</a:t>
            </a:r>
            <a:endParaRPr lang="tr-TR" dirty="0"/>
          </a:p>
        </p:txBody>
      </p:sp>
      <p:sp>
        <p:nvSpPr>
          <p:cNvPr id="3" name="2 İçerik Yer Tutucusu"/>
          <p:cNvSpPr>
            <a:spLocks noGrp="1"/>
          </p:cNvSpPr>
          <p:nvPr>
            <p:ph sz="quarter" idx="1"/>
          </p:nvPr>
        </p:nvSpPr>
        <p:spPr/>
        <p:txBody>
          <a:bodyPr/>
          <a:lstStyle/>
          <a:p>
            <a:r>
              <a:rPr lang="tr-TR" dirty="0" err="1" smtClean="0"/>
              <a:t>double</a:t>
            </a:r>
            <a:r>
              <a:rPr lang="tr-TR" dirty="0" smtClean="0"/>
              <a:t> değişkeni ile işlem yaparken akılda tutulması gereken bir konu, </a:t>
            </a:r>
            <a:r>
              <a:rPr lang="tr-TR" dirty="0" err="1" smtClean="0"/>
              <a:t>double’ın</a:t>
            </a:r>
            <a:r>
              <a:rPr lang="tr-TR" dirty="0" smtClean="0"/>
              <a:t> sayıları 2’li tabanda ve 64 bitle (8 bayt) temsil etmesi nedeniyle hassasiyetinin kısıtlı olması…</a:t>
            </a:r>
          </a:p>
          <a:p>
            <a:endParaRPr lang="tr-TR" dirty="0"/>
          </a:p>
        </p:txBody>
      </p:sp>
      <p:sp>
        <p:nvSpPr>
          <p:cNvPr id="4" name="3 Dikdörtgen"/>
          <p:cNvSpPr/>
          <p:nvPr/>
        </p:nvSpPr>
        <p:spPr>
          <a:xfrm>
            <a:off x="457200" y="3000375"/>
            <a:ext cx="3019425" cy="175432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smtClean="0"/>
              <a:t>#include &lt;</a:t>
            </a:r>
            <a:r>
              <a:rPr lang="en-US" dirty="0" err="1" smtClean="0"/>
              <a:t>stdio.h</a:t>
            </a:r>
            <a:r>
              <a:rPr lang="en-US" dirty="0" smtClean="0"/>
              <a:t>&gt;</a:t>
            </a:r>
          </a:p>
          <a:p>
            <a:r>
              <a:rPr lang="en-US" dirty="0" err="1" smtClean="0"/>
              <a:t>int</a:t>
            </a:r>
            <a:r>
              <a:rPr lang="en-US" dirty="0" smtClean="0"/>
              <a:t> main()</a:t>
            </a:r>
          </a:p>
          <a:p>
            <a:r>
              <a:rPr lang="en-US" dirty="0" smtClean="0"/>
              <a:t>{</a:t>
            </a:r>
          </a:p>
          <a:p>
            <a:r>
              <a:rPr lang="en-US" dirty="0" smtClean="0"/>
              <a:t>	</a:t>
            </a:r>
            <a:r>
              <a:rPr lang="en-US" dirty="0" err="1" smtClean="0"/>
              <a:t>printf</a:t>
            </a:r>
            <a:r>
              <a:rPr lang="en-US" dirty="0" smtClean="0"/>
              <a:t>("%.30f", 1/3.0);</a:t>
            </a:r>
          </a:p>
          <a:p>
            <a:r>
              <a:rPr lang="en-US" dirty="0" smtClean="0"/>
              <a:t>	return 0;	</a:t>
            </a:r>
          </a:p>
          <a:p>
            <a:r>
              <a:rPr lang="en-US" dirty="0" smtClean="0"/>
              <a:t>}</a:t>
            </a:r>
            <a:endParaRPr lang="tr-TR" dirty="0"/>
          </a:p>
        </p:txBody>
      </p:sp>
      <p:sp>
        <p:nvSpPr>
          <p:cNvPr id="5" name="4 Sağ Ok"/>
          <p:cNvSpPr/>
          <p:nvPr/>
        </p:nvSpPr>
        <p:spPr>
          <a:xfrm>
            <a:off x="3619500" y="3362325"/>
            <a:ext cx="809625" cy="619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6" name="Picture 2"/>
          <p:cNvPicPr>
            <a:picLocks noChangeAspect="1" noChangeArrowheads="1"/>
          </p:cNvPicPr>
          <p:nvPr/>
        </p:nvPicPr>
        <p:blipFill>
          <a:blip r:embed="rId3"/>
          <a:srcRect/>
          <a:stretch>
            <a:fillRect/>
          </a:stretch>
        </p:blipFill>
        <p:spPr bwMode="auto">
          <a:xfrm>
            <a:off x="4603297" y="3362325"/>
            <a:ext cx="4257675" cy="9634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8" name="7 Düz Ok Bağlayıcısı"/>
          <p:cNvCxnSpPr/>
          <p:nvPr/>
        </p:nvCxnSpPr>
        <p:spPr>
          <a:xfrm rot="5400000">
            <a:off x="6241597" y="3014436"/>
            <a:ext cx="361950" cy="3338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8 Yuvarlatılmış Dikdörtgen"/>
          <p:cNvSpPr/>
          <p:nvPr/>
        </p:nvSpPr>
        <p:spPr>
          <a:xfrm>
            <a:off x="903890" y="4934858"/>
            <a:ext cx="7630510" cy="103341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Bu nedenle </a:t>
            </a:r>
            <a:r>
              <a:rPr lang="tr-TR" dirty="0" err="1" smtClean="0"/>
              <a:t>double</a:t>
            </a:r>
            <a:r>
              <a:rPr lang="tr-TR" dirty="0" smtClean="0"/>
              <a:t> ile yapılan işlemlerin hep hata payıyla birlikte kodda ele alınması gerekir.</a:t>
            </a:r>
            <a:endParaRPr lang="tr-TR" dirty="0">
              <a:solidFill>
                <a:srgbClr val="FF0000"/>
              </a:solidFill>
            </a:endParaRP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FFCDCD"/>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double’larla</a:t>
            </a:r>
            <a:r>
              <a:rPr lang="tr-TR" dirty="0" smtClean="0"/>
              <a:t> çalışırken dikkatli olalım.</a:t>
            </a:r>
            <a:endParaRPr lang="tr-TR" dirty="0"/>
          </a:p>
        </p:txBody>
      </p:sp>
      <p:sp>
        <p:nvSpPr>
          <p:cNvPr id="3" name="2 İçerik Yer Tutucusu"/>
          <p:cNvSpPr>
            <a:spLocks noGrp="1"/>
          </p:cNvSpPr>
          <p:nvPr>
            <p:ph sz="quarter" idx="1"/>
          </p:nvPr>
        </p:nvSpPr>
        <p:spPr/>
        <p:txBody>
          <a:bodyPr>
            <a:normAutofit fontScale="92500" lnSpcReduction="10000"/>
          </a:bodyPr>
          <a:lstStyle/>
          <a:p>
            <a:r>
              <a:rPr lang="tr-TR" dirty="0" err="1" smtClean="0"/>
              <a:t>printf</a:t>
            </a:r>
            <a:r>
              <a:rPr lang="tr-TR" dirty="0" smtClean="0"/>
              <a:t>(“%.1lf”, 3.15);</a:t>
            </a:r>
          </a:p>
          <a:p>
            <a:pPr>
              <a:buNone/>
            </a:pPr>
            <a:r>
              <a:rPr lang="tr-TR" dirty="0" smtClean="0"/>
              <a:t>Normalde 3.2 yazdırması beklenir. Ama 3.1 yazdırır.</a:t>
            </a:r>
          </a:p>
          <a:p>
            <a:pPr>
              <a:buNone/>
            </a:pPr>
            <a:endParaRPr lang="tr-TR" dirty="0" smtClean="0"/>
          </a:p>
          <a:p>
            <a:pPr>
              <a:buNone/>
            </a:pPr>
            <a:r>
              <a:rPr lang="tr-TR" dirty="0" err="1" smtClean="0"/>
              <a:t>printf</a:t>
            </a:r>
            <a:r>
              <a:rPr lang="tr-TR" dirty="0" smtClean="0"/>
              <a:t>(“%.20lf”, 3.15); çıktısına bakarsak</a:t>
            </a:r>
          </a:p>
          <a:p>
            <a:pPr>
              <a:buNone/>
            </a:pPr>
            <a:endParaRPr lang="tr-TR" dirty="0" smtClean="0"/>
          </a:p>
          <a:p>
            <a:pPr>
              <a:buNone/>
            </a:pPr>
            <a:endParaRPr lang="tr-TR" dirty="0" smtClean="0"/>
          </a:p>
          <a:p>
            <a:pPr>
              <a:buNone/>
            </a:pPr>
            <a:endParaRPr lang="tr-TR" dirty="0" smtClean="0"/>
          </a:p>
          <a:p>
            <a:pPr>
              <a:buNone/>
            </a:pPr>
            <a:r>
              <a:rPr lang="tr-TR" sz="2200" dirty="0" err="1" smtClean="0"/>
              <a:t>C’nin</a:t>
            </a:r>
            <a:r>
              <a:rPr lang="tr-TR" sz="2200" dirty="0" smtClean="0"/>
              <a:t> bu sayıyı aslında 3.15’e yakın ama az farklı bir değer ile temsil edebildiğini görebiliriz (</a:t>
            </a:r>
            <a:r>
              <a:rPr lang="tr-TR" sz="2200" dirty="0" err="1" smtClean="0"/>
              <a:t>double’larla</a:t>
            </a:r>
            <a:r>
              <a:rPr lang="tr-TR" sz="2200" dirty="0" smtClean="0"/>
              <a:t> çalışırken buna dikkat etmeliyiz. </a:t>
            </a:r>
            <a:r>
              <a:rPr lang="tr-TR" sz="2200" dirty="0" err="1" smtClean="0"/>
              <a:t>double’lar</a:t>
            </a:r>
            <a:r>
              <a:rPr lang="tr-TR" sz="2200" dirty="0" smtClean="0"/>
              <a:t> 8 baytlık alanla sınırlı oldukları için tüm sayıları ideal şekilde temsil </a:t>
            </a:r>
            <a:r>
              <a:rPr lang="tr-TR" sz="2200" b="1" dirty="0" smtClean="0"/>
              <a:t>edemezler</a:t>
            </a:r>
            <a:r>
              <a:rPr lang="tr-TR" sz="2200" dirty="0" smtClean="0"/>
              <a:t>.) Bu açıdan 3.15, 2.45, 6.445 gibi değerlerde yukarı ya da aşağı mı yuvarlanacağı belli değildir. (Sınavda sorulursa 5 değerini her iki yöne de yuvarlama geçerli sayılır.)</a:t>
            </a:r>
          </a:p>
          <a:p>
            <a:pPr>
              <a:buNone/>
            </a:pPr>
            <a:endParaRPr lang="tr-TR" dirty="0"/>
          </a:p>
        </p:txBody>
      </p:sp>
      <p:pic>
        <p:nvPicPr>
          <p:cNvPr id="1026" name="Picture 2"/>
          <p:cNvPicPr>
            <a:picLocks noChangeAspect="1" noChangeArrowheads="1"/>
          </p:cNvPicPr>
          <p:nvPr/>
        </p:nvPicPr>
        <p:blipFill>
          <a:blip r:embed="rId3"/>
          <a:srcRect/>
          <a:stretch>
            <a:fillRect/>
          </a:stretch>
        </p:blipFill>
        <p:spPr bwMode="auto">
          <a:xfrm>
            <a:off x="2525014" y="2860911"/>
            <a:ext cx="3002152" cy="1110587"/>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Düzenli çalışan öğrenci ne yapar?</a:t>
            </a:r>
            <a:endParaRPr lang="tr-TR" dirty="0"/>
          </a:p>
        </p:txBody>
      </p:sp>
      <p:sp>
        <p:nvSpPr>
          <p:cNvPr id="3" name="2 İçerik Yer Tutucusu"/>
          <p:cNvSpPr>
            <a:spLocks noGrp="1"/>
          </p:cNvSpPr>
          <p:nvPr>
            <p:ph sz="quarter" idx="1"/>
          </p:nvPr>
        </p:nvSpPr>
        <p:spPr>
          <a:xfrm>
            <a:off x="457200" y="1428736"/>
            <a:ext cx="5543560" cy="2566990"/>
          </a:xfrm>
        </p:spPr>
        <p:txBody>
          <a:bodyPr>
            <a:normAutofit fontScale="77500" lnSpcReduction="20000"/>
          </a:bodyPr>
          <a:lstStyle/>
          <a:p>
            <a:r>
              <a:rPr lang="tr-TR" i="1" dirty="0" smtClean="0"/>
              <a:t>Bugün </a:t>
            </a:r>
            <a:r>
              <a:rPr lang="tr-TR" b="1" i="1" dirty="0" err="1" smtClean="0">
                <a:solidFill>
                  <a:srgbClr val="00B0F0"/>
                </a:solidFill>
              </a:rPr>
              <a:t>Blockly</a:t>
            </a:r>
            <a:r>
              <a:rPr lang="tr-TR" i="1" dirty="0" err="1" smtClean="0"/>
              <a:t>’de</a:t>
            </a:r>
            <a:r>
              <a:rPr lang="tr-TR" i="1" dirty="0" smtClean="0"/>
              <a:t> ilerlemeye başlar, </a:t>
            </a:r>
            <a:r>
              <a:rPr lang="tr-TR" b="1" i="1" dirty="0" err="1" smtClean="0">
                <a:solidFill>
                  <a:srgbClr val="C00000"/>
                </a:solidFill>
              </a:rPr>
              <a:t>Scratch</a:t>
            </a:r>
            <a:r>
              <a:rPr lang="tr-TR" i="1" dirty="0" smtClean="0"/>
              <a:t> ile saçma sapan bir şeyler yapar, </a:t>
            </a:r>
            <a:r>
              <a:rPr lang="tr-TR" b="1" i="1" dirty="0" err="1" smtClean="0">
                <a:solidFill>
                  <a:schemeClr val="accent1">
                    <a:lumMod val="75000"/>
                  </a:schemeClr>
                </a:solidFill>
              </a:rPr>
              <a:t>DevCpp</a:t>
            </a:r>
            <a:r>
              <a:rPr lang="tr-TR" i="1" dirty="0" smtClean="0"/>
              <a:t> ile “</a:t>
            </a:r>
            <a:r>
              <a:rPr lang="tr-TR" i="1" dirty="0" err="1" smtClean="0"/>
              <a:t>Hello</a:t>
            </a:r>
            <a:r>
              <a:rPr lang="tr-TR" i="1" dirty="0" smtClean="0"/>
              <a:t> </a:t>
            </a:r>
            <a:r>
              <a:rPr lang="tr-TR" i="1" dirty="0" err="1" smtClean="0"/>
              <a:t>World</a:t>
            </a:r>
            <a:r>
              <a:rPr lang="tr-TR" i="1" dirty="0" smtClean="0"/>
              <a:t>” der, bugün </a:t>
            </a:r>
            <a:r>
              <a:rPr lang="tr-TR" b="1" i="1" dirty="0" err="1" smtClean="0">
                <a:solidFill>
                  <a:schemeClr val="accent3">
                    <a:lumMod val="50000"/>
                  </a:schemeClr>
                </a:solidFill>
              </a:rPr>
              <a:t>Piazza</a:t>
            </a:r>
            <a:r>
              <a:rPr lang="tr-TR" i="1" dirty="0" err="1" smtClean="0"/>
              <a:t>’ya</a:t>
            </a:r>
            <a:r>
              <a:rPr lang="tr-TR" i="1" dirty="0" smtClean="0"/>
              <a:t> kaydolur ve göz atar…</a:t>
            </a:r>
          </a:p>
          <a:p>
            <a:pPr lvl="0"/>
            <a:r>
              <a:rPr lang="tr-TR" sz="2400" i="1" dirty="0" smtClean="0"/>
              <a:t>Takıldığı yerleri not alır, gelir, dersin hocasına sorar.</a:t>
            </a:r>
            <a:endParaRPr lang="tr-TR" i="1" dirty="0" smtClean="0"/>
          </a:p>
          <a:p>
            <a:r>
              <a:rPr lang="tr-TR" i="1" dirty="0" smtClean="0"/>
              <a:t>BU HAFTA SONU </a:t>
            </a:r>
            <a:r>
              <a:rPr lang="tr-TR" i="1" dirty="0" smtClean="0">
                <a:solidFill>
                  <a:srgbClr val="C00000"/>
                </a:solidFill>
              </a:rPr>
              <a:t>(hem de daha okulun ilk haftasıyken) bu sununun ÜZERİNDEN GEÇER! </a:t>
            </a:r>
            <a:r>
              <a:rPr lang="tr-TR" i="1" dirty="0" smtClean="0"/>
              <a:t>SYÇS1’i bitirir. Ödev1'i bitirir.</a:t>
            </a:r>
          </a:p>
          <a:p>
            <a:pPr lvl="0"/>
            <a:r>
              <a:rPr lang="tr-TR" sz="2400" i="1" dirty="0" smtClean="0"/>
              <a:t>Takıldığı yerleri not alır, gelir ve bizlere sorar.</a:t>
            </a:r>
          </a:p>
        </p:txBody>
      </p:sp>
      <p:pic>
        <p:nvPicPr>
          <p:cNvPr id="251906" name="Picture 2" descr="Image result for coding study"/>
          <p:cNvPicPr>
            <a:picLocks noChangeAspect="1" noChangeArrowheads="1"/>
          </p:cNvPicPr>
          <p:nvPr/>
        </p:nvPicPr>
        <p:blipFill>
          <a:blip r:embed="rId3" cstate="print"/>
          <a:srcRect/>
          <a:stretch>
            <a:fillRect/>
          </a:stretch>
        </p:blipFill>
        <p:spPr bwMode="auto">
          <a:xfrm>
            <a:off x="6215074" y="1571612"/>
            <a:ext cx="2680601" cy="1785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2 İçerik Yer Tutucusu"/>
          <p:cNvSpPr txBox="1">
            <a:spLocks/>
          </p:cNvSpPr>
          <p:nvPr/>
        </p:nvSpPr>
        <p:spPr>
          <a:xfrm>
            <a:off x="214282" y="3929066"/>
            <a:ext cx="8715436" cy="1928826"/>
          </a:xfrm>
          <a:prstGeom prst="rect">
            <a:avLst/>
          </a:prstGeom>
        </p:spPr>
        <p:style>
          <a:lnRef idx="1">
            <a:schemeClr val="accent3"/>
          </a:lnRef>
          <a:fillRef idx="2">
            <a:schemeClr val="accent3"/>
          </a:fillRef>
          <a:effectRef idx="1">
            <a:schemeClr val="accent3"/>
          </a:effectRef>
          <a:fontRef idx="minor">
            <a:schemeClr val="dk1"/>
          </a:fontRef>
        </p:style>
        <p:txBody>
          <a:bodyPr vert="horz">
            <a:normAutofit fontScale="92500"/>
          </a:bodyPr>
          <a:lstStyle/>
          <a:p>
            <a:pPr marL="274320" lvl="0" indent="-274320" eaLnBrk="1" fontAlgn="auto" hangingPunct="1">
              <a:spcBef>
                <a:spcPts val="600"/>
              </a:spcBef>
              <a:spcAft>
                <a:spcPts val="0"/>
              </a:spcAft>
              <a:buClr>
                <a:schemeClr val="accent1"/>
              </a:buClr>
              <a:buSzPct val="76000"/>
              <a:buFont typeface="Wingdings 3"/>
              <a:buChar char=""/>
            </a:pPr>
            <a:r>
              <a:rPr lang="tr-TR" sz="2000" i="1" dirty="0" smtClean="0">
                <a:latin typeface="+mn-lt"/>
              </a:rPr>
              <a:t>Neden </a:t>
            </a:r>
            <a:r>
              <a:rPr lang="tr-TR" sz="2000" b="1" i="1" dirty="0" smtClean="0">
                <a:solidFill>
                  <a:srgbClr val="C00000"/>
                </a:solidFill>
                <a:latin typeface="+mn-lt"/>
              </a:rPr>
              <a:t>HEMEN</a:t>
            </a:r>
            <a:r>
              <a:rPr lang="tr-TR" sz="2000" i="1" dirty="0" smtClean="0">
                <a:latin typeface="+mn-lt"/>
              </a:rPr>
              <a:t> yapmaya başlar?</a:t>
            </a:r>
          </a:p>
          <a:p>
            <a:pPr marL="731520" lvl="1" indent="-274320" eaLnBrk="1" fontAlgn="auto" hangingPunct="1">
              <a:spcBef>
                <a:spcPts val="600"/>
              </a:spcBef>
              <a:spcAft>
                <a:spcPts val="0"/>
              </a:spcAft>
              <a:buClr>
                <a:schemeClr val="accent1"/>
              </a:buClr>
              <a:buSzPct val="76000"/>
              <a:buFont typeface="Wingdings 3"/>
              <a:buChar char=""/>
            </a:pPr>
            <a:r>
              <a:rPr lang="tr-TR" sz="2000" i="1" dirty="0" smtClean="0">
                <a:latin typeface="+mn-lt"/>
              </a:rPr>
              <a:t>1800 üstünde öğrenciden gelen geçmiş </a:t>
            </a:r>
            <a:r>
              <a:rPr lang="tr-TR" sz="2000" b="1" i="1" dirty="0" smtClean="0">
                <a:latin typeface="+mn-lt"/>
              </a:rPr>
              <a:t>deneyimden</a:t>
            </a:r>
            <a:r>
              <a:rPr lang="tr-TR" sz="2000" i="1" dirty="0" smtClean="0">
                <a:latin typeface="+mn-lt"/>
              </a:rPr>
              <a:t> faydalanmasını bildiği için</a:t>
            </a:r>
          </a:p>
          <a:p>
            <a:pPr marL="731520" lvl="1" indent="-274320" eaLnBrk="1" fontAlgn="auto" hangingPunct="1">
              <a:spcBef>
                <a:spcPts val="600"/>
              </a:spcBef>
              <a:spcAft>
                <a:spcPts val="0"/>
              </a:spcAft>
              <a:buClr>
                <a:schemeClr val="accent1"/>
              </a:buClr>
              <a:buSzPct val="76000"/>
              <a:buFont typeface="Wingdings 3"/>
              <a:buChar char=""/>
            </a:pPr>
            <a:r>
              <a:rPr lang="tr-TR" sz="2000" i="1" dirty="0" smtClean="0">
                <a:latin typeface="+mn-lt"/>
              </a:rPr>
              <a:t>İsteyen her öğrencinin AA alması için tasarlı bu dersten AA almak </a:t>
            </a:r>
            <a:r>
              <a:rPr lang="tr-TR" sz="2000" b="1" i="1" dirty="0" smtClean="0">
                <a:latin typeface="+mn-lt"/>
              </a:rPr>
              <a:t>istediği için</a:t>
            </a:r>
          </a:p>
          <a:p>
            <a:pPr marL="731520" lvl="1" indent="-274320" eaLnBrk="1" fontAlgn="auto" hangingPunct="1">
              <a:spcBef>
                <a:spcPts val="600"/>
              </a:spcBef>
              <a:spcAft>
                <a:spcPts val="0"/>
              </a:spcAft>
              <a:buClr>
                <a:schemeClr val="accent1"/>
              </a:buClr>
              <a:buSzPct val="76000"/>
              <a:buFont typeface="Wingdings 3"/>
              <a:buChar char=""/>
            </a:pPr>
            <a:r>
              <a:rPr lang="tr-TR" sz="2000" b="1" i="1" dirty="0" smtClean="0">
                <a:latin typeface="+mn-lt"/>
              </a:rPr>
              <a:t>Düşünmeyi öğrenme </a:t>
            </a:r>
            <a:r>
              <a:rPr lang="tr-TR" sz="2000" i="1" dirty="0" smtClean="0">
                <a:latin typeface="+mn-lt"/>
              </a:rPr>
              <a:t>fırsatı sunan programlama becerisini edinmek </a:t>
            </a:r>
            <a:r>
              <a:rPr lang="tr-TR" sz="2000" b="1" i="1" dirty="0" smtClean="0">
                <a:latin typeface="+mn-lt"/>
              </a:rPr>
              <a:t>istediği için</a:t>
            </a:r>
          </a:p>
          <a:p>
            <a:pPr marL="731520" lvl="1" indent="-274320" eaLnBrk="1" fontAlgn="auto" hangingPunct="1">
              <a:spcBef>
                <a:spcPts val="600"/>
              </a:spcBef>
              <a:spcAft>
                <a:spcPts val="0"/>
              </a:spcAft>
              <a:buClr>
                <a:schemeClr val="accent1"/>
              </a:buClr>
              <a:buSzPct val="76000"/>
              <a:buFont typeface="Wingdings 3"/>
              <a:buChar char=""/>
            </a:pPr>
            <a:r>
              <a:rPr lang="tr-TR" sz="2000" i="1" dirty="0" smtClean="0"/>
              <a:t>Şu an TOBB </a:t>
            </a:r>
            <a:r>
              <a:rPr lang="tr-TR" sz="2000" i="1" dirty="0" err="1" smtClean="0"/>
              <a:t>ETÜ’de</a:t>
            </a:r>
            <a:r>
              <a:rPr lang="tr-TR" sz="2000" i="1" dirty="0" smtClean="0"/>
              <a:t>, bu sıralarda, </a:t>
            </a:r>
            <a:r>
              <a:rPr lang="tr-TR" sz="2000" b="1" i="1" dirty="0" smtClean="0"/>
              <a:t>bulunma amacını</a:t>
            </a:r>
            <a:r>
              <a:rPr lang="tr-TR" sz="2000" i="1" dirty="0" smtClean="0"/>
              <a:t> bilen bir birey olduğu için</a:t>
            </a:r>
            <a:endParaRPr lang="tr-TR" sz="2000" i="1" dirty="0" smtClean="0">
              <a:latin typeface="+mn-lt"/>
            </a:endParaRPr>
          </a:p>
          <a:p>
            <a:pPr marL="731520" lvl="1" indent="-274320" eaLnBrk="1" fontAlgn="auto" hangingPunct="1">
              <a:spcBef>
                <a:spcPts val="600"/>
              </a:spcBef>
              <a:spcAft>
                <a:spcPts val="0"/>
              </a:spcAft>
              <a:buClr>
                <a:schemeClr val="accent1"/>
              </a:buClr>
              <a:buSzPct val="76000"/>
              <a:buFont typeface="Wingdings 3"/>
              <a:buChar char=""/>
            </a:pPr>
            <a:endParaRPr lang="tr-TR" sz="2000" i="1" dirty="0" smtClean="0">
              <a:latin typeface="+mn-lt"/>
            </a:endParaRPr>
          </a:p>
          <a:p>
            <a:pPr marL="731520" lvl="1" indent="-274320" eaLnBrk="1" fontAlgn="auto" hangingPunct="1">
              <a:spcBef>
                <a:spcPts val="600"/>
              </a:spcBef>
              <a:spcAft>
                <a:spcPts val="0"/>
              </a:spcAft>
              <a:buClr>
                <a:schemeClr val="accent1"/>
              </a:buClr>
              <a:buSzPct val="76000"/>
              <a:buFont typeface="Wingdings 3"/>
              <a:buChar char=""/>
            </a:pPr>
            <a:endParaRPr lang="tr-TR" sz="2400" i="1" dirty="0" smtClean="0">
              <a:latin typeface="+mn-lt"/>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ox(in)">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diamond(in)">
                                      <p:cBhvr>
                                        <p:cTn id="32" dur="20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diamond(in)">
                                      <p:cBhvr>
                                        <p:cTn id="37" dur="20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diamond(in)">
                                      <p:cBhvr>
                                        <p:cTn id="42" dur="2000"/>
                                        <p:tgtEl>
                                          <p:spTgt spid="6">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diamond(in)">
                                      <p:cBhvr>
                                        <p:cTn id="47"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2018 Güz döneminden bir başarı hikayesi</a:t>
            </a:r>
            <a:endParaRPr lang="tr-TR" dirty="0"/>
          </a:p>
        </p:txBody>
      </p:sp>
      <p:sp>
        <p:nvSpPr>
          <p:cNvPr id="3" name="2 İçerik Yer Tutucusu"/>
          <p:cNvSpPr>
            <a:spLocks noGrp="1"/>
          </p:cNvSpPr>
          <p:nvPr>
            <p:ph sz="quarter" idx="1"/>
          </p:nvPr>
        </p:nvSpPr>
        <p:spPr/>
        <p:txBody>
          <a:bodyPr>
            <a:normAutofit fontScale="92500" lnSpcReduction="10000"/>
          </a:bodyPr>
          <a:lstStyle/>
          <a:p>
            <a:r>
              <a:rPr lang="tr-TR" dirty="0" smtClean="0"/>
              <a:t>AA notu alan Feyza isimli öğrenci…</a:t>
            </a:r>
          </a:p>
          <a:p>
            <a:pPr lvl="1">
              <a:buNone/>
            </a:pPr>
            <a:endParaRPr lang="tr-TR" dirty="0" smtClean="0"/>
          </a:p>
          <a:p>
            <a:pPr lvl="1">
              <a:buNone/>
            </a:pPr>
            <a:endParaRPr lang="tr-TR" dirty="0" smtClean="0"/>
          </a:p>
          <a:p>
            <a:pPr lvl="1">
              <a:buNone/>
            </a:pPr>
            <a:endParaRPr lang="tr-TR" dirty="0" smtClean="0"/>
          </a:p>
          <a:p>
            <a:pPr lvl="1"/>
            <a:endParaRPr lang="tr-TR" dirty="0" smtClean="0"/>
          </a:p>
          <a:p>
            <a:pPr lvl="1"/>
            <a:endParaRPr lang="tr-TR" dirty="0" smtClean="0"/>
          </a:p>
          <a:p>
            <a:pPr lvl="1"/>
            <a:endParaRPr lang="tr-TR" dirty="0" smtClean="0"/>
          </a:p>
          <a:p>
            <a:pPr lvl="1"/>
            <a:r>
              <a:rPr lang="tr-TR" dirty="0" smtClean="0"/>
              <a:t>Ödevler ve kısa sınavlar olmasaydı bu kadar çok çalışacağımı düşünmüyorum. Her ne kadar amaçları sınavlara hazırlamak olsa da - ki hazırlıyor - karşılığında not verilmesi  çalışmaya itiyor. Özellikle ödevler olmasaydı bu kadar çok kod yazmazdım diye düşünüyorum.</a:t>
            </a:r>
          </a:p>
          <a:p>
            <a:pPr lvl="1"/>
            <a:r>
              <a:rPr lang="tr-TR" dirty="0" smtClean="0"/>
              <a:t>İlk başlarda okula ve dolayısıyla derse alışmam zor olsa da zamanla dersten zevk almaya başladım. Kodlamayı ve özellikle C dilini gitgide daha çok sevdim.</a:t>
            </a:r>
            <a:endParaRPr lang="tr-TR" dirty="0"/>
          </a:p>
        </p:txBody>
      </p:sp>
      <p:pic>
        <p:nvPicPr>
          <p:cNvPr id="2050" name="Picture 2"/>
          <p:cNvPicPr>
            <a:picLocks noChangeAspect="1" noChangeArrowheads="1"/>
          </p:cNvPicPr>
          <p:nvPr/>
        </p:nvPicPr>
        <p:blipFill>
          <a:blip r:embed="rId3">
            <a:lum bright="20000" contrast="40000"/>
          </a:blip>
          <a:srcRect/>
          <a:stretch>
            <a:fillRect/>
          </a:stretch>
        </p:blipFill>
        <p:spPr bwMode="auto">
          <a:xfrm>
            <a:off x="1571604" y="1651255"/>
            <a:ext cx="5400000" cy="1992059"/>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Ödev1 duyuruldu – Hemen başlayın…</a:t>
            </a:r>
            <a:endParaRPr lang="tr-TR" dirty="0"/>
          </a:p>
        </p:txBody>
      </p:sp>
      <p:sp>
        <p:nvSpPr>
          <p:cNvPr id="3" name="2 İçerik Yer Tutucusu"/>
          <p:cNvSpPr>
            <a:spLocks noGrp="1"/>
          </p:cNvSpPr>
          <p:nvPr>
            <p:ph sz="quarter" idx="1"/>
          </p:nvPr>
        </p:nvSpPr>
        <p:spPr>
          <a:xfrm>
            <a:off x="428596" y="1428736"/>
            <a:ext cx="8229600" cy="4937760"/>
          </a:xfrm>
        </p:spPr>
        <p:txBody>
          <a:bodyPr>
            <a:normAutofit/>
          </a:bodyPr>
          <a:lstStyle/>
          <a:p>
            <a:pPr marL="274320" lvl="1">
              <a:spcBef>
                <a:spcPts val="600"/>
              </a:spcBef>
              <a:buClr>
                <a:schemeClr val="accent1"/>
              </a:buClr>
              <a:buNone/>
            </a:pPr>
            <a:r>
              <a:rPr lang="tr-TR" dirty="0" smtClean="0">
                <a:solidFill>
                  <a:schemeClr val="tx1"/>
                </a:solidFill>
              </a:rPr>
              <a:t>  1-Daha önce programlama deneyiminiz oldu mu? (Dersi daha önce aldınızsa neden başarılı olamadığınızı düşünüyorsunuz)</a:t>
            </a:r>
          </a:p>
          <a:p>
            <a:pPr marL="274320" lvl="1">
              <a:spcBef>
                <a:spcPts val="600"/>
              </a:spcBef>
              <a:buClr>
                <a:schemeClr val="accent1"/>
              </a:buClr>
              <a:buNone/>
            </a:pPr>
            <a:endParaRPr lang="tr-TR" dirty="0" smtClean="0">
              <a:solidFill>
                <a:schemeClr val="tx1"/>
              </a:solidFill>
            </a:endParaRPr>
          </a:p>
          <a:p>
            <a:pPr marL="548640" lvl="2">
              <a:spcBef>
                <a:spcPts val="600"/>
              </a:spcBef>
              <a:buClr>
                <a:schemeClr val="accent1"/>
              </a:buClr>
              <a:buNone/>
            </a:pPr>
            <a:r>
              <a:rPr lang="tr-TR" sz="1700" dirty="0" smtClean="0">
                <a:solidFill>
                  <a:srgbClr val="000066"/>
                </a:solidFill>
              </a:rPr>
              <a:t>Hocam bu dersi defalarca aldım defalarca </a:t>
            </a:r>
            <a:r>
              <a:rPr lang="tr-TR" sz="1700" dirty="0" err="1" smtClean="0">
                <a:solidFill>
                  <a:srgbClr val="000066"/>
                </a:solidFill>
              </a:rPr>
              <a:t>geçememin</a:t>
            </a:r>
            <a:r>
              <a:rPr lang="tr-TR" sz="1700" dirty="0" smtClean="0">
                <a:solidFill>
                  <a:srgbClr val="000066"/>
                </a:solidFill>
              </a:rPr>
              <a:t> sebebi de çok klasik ki derslere girmemek sunumlardan hallederim diye düşünerek sınavlara çalışma işini </a:t>
            </a:r>
            <a:r>
              <a:rPr lang="tr-TR" sz="1700" b="1" dirty="0" smtClean="0">
                <a:solidFill>
                  <a:srgbClr val="000066"/>
                </a:solidFill>
              </a:rPr>
              <a:t>son günlere bırakmak </a:t>
            </a:r>
            <a:r>
              <a:rPr lang="tr-TR" sz="1700" dirty="0" smtClean="0">
                <a:solidFill>
                  <a:srgbClr val="000066"/>
                </a:solidFill>
              </a:rPr>
              <a:t>oldu. Bu sebepten dolayı ilk vizeden sonra dersi bıraktım. </a:t>
            </a:r>
          </a:p>
          <a:p>
            <a:pPr marL="548640" lvl="2">
              <a:spcBef>
                <a:spcPts val="600"/>
              </a:spcBef>
              <a:buClr>
                <a:schemeClr val="accent1"/>
              </a:buClr>
              <a:buNone/>
            </a:pPr>
            <a:r>
              <a:rPr lang="tr-TR" sz="1700" dirty="0" smtClean="0">
                <a:solidFill>
                  <a:srgbClr val="000066"/>
                </a:solidFill>
              </a:rPr>
              <a:t>Tabi ki dersi defalarca kez aldığım için programlama deneyimim oldu ama bu aslında deneyim değil ezberlemekti hiçbir zaman </a:t>
            </a:r>
            <a:r>
              <a:rPr lang="tr-TR" sz="1700" b="1" dirty="0" smtClean="0">
                <a:solidFill>
                  <a:srgbClr val="000066"/>
                </a:solidFill>
              </a:rPr>
              <a:t>mantığını oturtmaya çalışmadım </a:t>
            </a:r>
            <a:r>
              <a:rPr lang="tr-TR" sz="1700" dirty="0" smtClean="0">
                <a:solidFill>
                  <a:srgbClr val="000066"/>
                </a:solidFill>
              </a:rPr>
              <a:t>bu sebepten de hiç programlamadan zevk almadım.</a:t>
            </a:r>
          </a:p>
          <a:p>
            <a:pPr>
              <a:buNone/>
            </a:pPr>
            <a:r>
              <a:rPr lang="tr-TR" dirty="0" smtClean="0"/>
              <a:t> </a:t>
            </a:r>
            <a:endParaRPr lang="tr-TR" dirty="0"/>
          </a:p>
        </p:txBody>
      </p:sp>
      <p:grpSp>
        <p:nvGrpSpPr>
          <p:cNvPr id="4" name="6 Grup"/>
          <p:cNvGrpSpPr/>
          <p:nvPr/>
        </p:nvGrpSpPr>
        <p:grpSpPr>
          <a:xfrm>
            <a:off x="1928794" y="4500570"/>
            <a:ext cx="3357586" cy="1083712"/>
            <a:chOff x="1928794" y="4500570"/>
            <a:chExt cx="3357586" cy="1083712"/>
          </a:xfrm>
        </p:grpSpPr>
        <p:cxnSp>
          <p:nvCxnSpPr>
            <p:cNvPr id="5" name="4 Düz Ok Bağlayıcısı"/>
            <p:cNvCxnSpPr/>
            <p:nvPr/>
          </p:nvCxnSpPr>
          <p:spPr>
            <a:xfrm rot="5400000" flipH="1" flipV="1">
              <a:off x="2964645" y="4607727"/>
              <a:ext cx="642942" cy="42862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6" name="5 Metin kutusu"/>
            <p:cNvSpPr txBox="1"/>
            <p:nvPr/>
          </p:nvSpPr>
          <p:spPr>
            <a:xfrm>
              <a:off x="1928794" y="5214950"/>
              <a:ext cx="3357586" cy="369332"/>
            </a:xfrm>
            <a:prstGeom prst="rect">
              <a:avLst/>
            </a:prstGeom>
            <a:noFill/>
          </p:spPr>
          <p:txBody>
            <a:bodyPr wrap="square" rtlCol="0">
              <a:spAutoFit/>
            </a:bodyPr>
            <a:lstStyle/>
            <a:p>
              <a:r>
                <a:rPr lang="tr-TR" dirty="0" smtClean="0"/>
                <a:t>Bir ödevden alıntı</a:t>
              </a:r>
              <a:endParaRPr lang="tr-TR" dirty="0"/>
            </a:p>
          </p:txBody>
        </p:sp>
      </p:gr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heckerboard(across)">
                                      <p:cBhvr>
                                        <p:cTn id="7" dur="500"/>
                                        <p:tgtEl>
                                          <p:spTgt spid="3">
                                            <p:txEl>
                                              <p:pRg st="2" end="2"/>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heckerboard(across)">
                                      <p:cBhvr>
                                        <p:cTn id="10" dur="500"/>
                                        <p:tgtEl>
                                          <p:spTgt spid="3">
                                            <p:txEl>
                                              <p:pRg st="3" end="3"/>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Sınava Yönelik Çalışma Soruları duyuruldu</a:t>
            </a:r>
            <a:endParaRPr lang="tr-TR" dirty="0"/>
          </a:p>
        </p:txBody>
      </p:sp>
      <p:sp>
        <p:nvSpPr>
          <p:cNvPr id="3" name="2 İçerik Yer Tutucusu"/>
          <p:cNvSpPr>
            <a:spLocks noGrp="1"/>
          </p:cNvSpPr>
          <p:nvPr>
            <p:ph sz="quarter" idx="1"/>
          </p:nvPr>
        </p:nvSpPr>
        <p:spPr/>
        <p:txBody>
          <a:bodyPr>
            <a:normAutofit/>
          </a:bodyPr>
          <a:lstStyle/>
          <a:p>
            <a:r>
              <a:rPr lang="tr-TR" dirty="0" smtClean="0"/>
              <a:t>SYÇS1’i çözmeye başlayınız.</a:t>
            </a:r>
          </a:p>
          <a:p>
            <a:r>
              <a:rPr lang="tr-TR" dirty="0" smtClean="0"/>
              <a:t>Bu sorular notlandırmaya dahil edilmez. Ancak sınavlarda benzer sorular çıkabilir. </a:t>
            </a:r>
            <a:r>
              <a:rPr lang="tr-TR" i="1" dirty="0" smtClean="0"/>
              <a:t>(bkz. 2018 Güz Ara Sınav I – </a:t>
            </a:r>
            <a:r>
              <a:rPr lang="tr-TR" i="1" dirty="0" err="1" smtClean="0"/>
              <a:t>SYÇS’deki</a:t>
            </a:r>
            <a:r>
              <a:rPr lang="tr-TR" i="1" dirty="0" smtClean="0"/>
              <a:t> </a:t>
            </a:r>
            <a:r>
              <a:rPr lang="tr-TR" i="1" dirty="0" err="1" smtClean="0"/>
              <a:t>switch</a:t>
            </a:r>
            <a:r>
              <a:rPr lang="tr-TR" i="1" dirty="0" smtClean="0"/>
              <a:t> 13 sorusu)</a:t>
            </a:r>
          </a:p>
          <a:p>
            <a:r>
              <a:rPr lang="tr-TR" dirty="0" smtClean="0"/>
              <a:t>Sizi sınavlara hazırlamayı hedefler ve sınavlarda benzer sorular çıkabilir.</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Öğrencilerden beklentilerimiz</a:t>
            </a:r>
            <a:endParaRPr lang="en-US"/>
          </a:p>
        </p:txBody>
      </p:sp>
      <p:sp>
        <p:nvSpPr>
          <p:cNvPr id="3" name="2 İçerik Yer Tutucusu"/>
          <p:cNvSpPr>
            <a:spLocks noGrp="1"/>
          </p:cNvSpPr>
          <p:nvPr>
            <p:ph sz="quarter" idx="1"/>
          </p:nvPr>
        </p:nvSpPr>
        <p:spPr>
          <a:xfrm>
            <a:off x="457200" y="1219200"/>
            <a:ext cx="8229600" cy="3361928"/>
          </a:xfrm>
        </p:spPr>
        <p:txBody>
          <a:bodyPr>
            <a:normAutofit/>
          </a:bodyPr>
          <a:lstStyle/>
          <a:p>
            <a:pPr marL="731520" lvl="1" indent="-457200">
              <a:buFont typeface="+mj-lt"/>
              <a:buAutoNum type="arabicPeriod"/>
            </a:pPr>
            <a:r>
              <a:rPr lang="tr-TR" dirty="0" smtClean="0">
                <a:cs typeface="Arial" pitchFamily="34" charset="0"/>
              </a:rPr>
              <a:t>Öğrenciler bu dersi en verimli şekilde değerlendirmeyi </a:t>
            </a:r>
            <a:r>
              <a:rPr lang="tr-TR" b="1" dirty="0" smtClean="0">
                <a:cs typeface="Arial" pitchFamily="34" charset="0"/>
              </a:rPr>
              <a:t>hedef</a:t>
            </a:r>
            <a:r>
              <a:rPr lang="tr-TR" dirty="0" smtClean="0">
                <a:cs typeface="Arial" pitchFamily="34" charset="0"/>
              </a:rPr>
              <a:t>lemeli</a:t>
            </a:r>
          </a:p>
          <a:p>
            <a:pPr marL="1051560" lvl="2" indent="-457200"/>
            <a:r>
              <a:rPr lang="tr-TR" sz="2300" dirty="0" smtClean="0">
                <a:cs typeface="Arial" pitchFamily="34" charset="0"/>
              </a:rPr>
              <a:t>Bu dersin size katacaklarının bilincinde olunuz.</a:t>
            </a:r>
            <a:endParaRPr lang="en-US" sz="2300" dirty="0" smtClean="0">
              <a:cs typeface="Arial" pitchFamily="34" charset="0"/>
            </a:endParaRPr>
          </a:p>
          <a:p>
            <a:pPr marL="731520" lvl="1" indent="-457200">
              <a:buFont typeface="+mj-lt"/>
              <a:buAutoNum type="arabicPeriod"/>
            </a:pPr>
            <a:r>
              <a:rPr lang="tr-TR" dirty="0" smtClean="0">
                <a:cs typeface="Arial" pitchFamily="34" charset="0"/>
              </a:rPr>
              <a:t>Öğrenciler ders ile ilgili bir talepleri olduğunda bekletmeden öğretim görevlisiyle </a:t>
            </a:r>
            <a:r>
              <a:rPr lang="tr-TR" b="1" dirty="0" smtClean="0">
                <a:cs typeface="Arial" pitchFamily="34" charset="0"/>
              </a:rPr>
              <a:t>iletişim</a:t>
            </a:r>
            <a:r>
              <a:rPr lang="tr-TR" dirty="0" smtClean="0">
                <a:cs typeface="Arial" pitchFamily="34" charset="0"/>
              </a:rPr>
              <a:t>e geçmeli</a:t>
            </a:r>
          </a:p>
          <a:p>
            <a:pPr marL="1051560" lvl="2" indent="-457200"/>
            <a:r>
              <a:rPr lang="tr-TR" sz="2300" dirty="0" smtClean="0">
                <a:cs typeface="Arial" pitchFamily="34" charset="0"/>
              </a:rPr>
              <a:t>Sizden gelen geri bildirimler bizim için </a:t>
            </a:r>
            <a:r>
              <a:rPr lang="tr-TR" sz="2300" b="1" dirty="0" smtClean="0">
                <a:cs typeface="Arial" pitchFamily="34" charset="0"/>
              </a:rPr>
              <a:t>değerlidir</a:t>
            </a:r>
            <a:r>
              <a:rPr lang="tr-TR" sz="2300" dirty="0" smtClean="0">
                <a:cs typeface="Arial" pitchFamily="34" charset="0"/>
              </a:rPr>
              <a:t>.</a:t>
            </a:r>
          </a:p>
          <a:p>
            <a:pPr marL="1325880" lvl="3" indent="-457200"/>
            <a:r>
              <a:rPr lang="tr-TR" sz="2100" dirty="0" smtClean="0">
                <a:cs typeface="Arial" pitchFamily="34" charset="0"/>
              </a:rPr>
              <a:t>Sizden önceki öğrencilerin geri bildirimleriyle şekillenmiş bir ders alacaksanız.</a:t>
            </a:r>
            <a:endParaRPr lang="en-US" sz="2100" dirty="0" smtClean="0">
              <a:cs typeface="Arial" pitchFamily="34" charset="0"/>
            </a:endParaRPr>
          </a:p>
          <a:p>
            <a:pPr marL="514350" indent="-514350">
              <a:buFont typeface="+mj-lt"/>
              <a:buAutoNum type="arabicPeriod"/>
            </a:pPr>
            <a:endParaRPr lang="en-US" dirty="0"/>
          </a:p>
        </p:txBody>
      </p:sp>
    </p:spTree>
    <p:extLst>
      <p:ext uri="{BB962C8B-B14F-4D97-AF65-F5344CB8AC3E}">
        <p14:creationId xmlns="" xmlns:p14="http://schemas.microsoft.com/office/powerpoint/2010/main" val="22453578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checkerboard(across)">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Slayt Düzeni Bilgilendirmesi</a:t>
            </a:r>
            <a:endParaRPr lang="tr-TR" dirty="0"/>
          </a:p>
        </p:txBody>
      </p:sp>
      <p:sp>
        <p:nvSpPr>
          <p:cNvPr id="3" name="2 İçerik Yer Tutucusu"/>
          <p:cNvSpPr>
            <a:spLocks noGrp="1"/>
          </p:cNvSpPr>
          <p:nvPr>
            <p:ph sz="quarter" idx="1"/>
          </p:nvPr>
        </p:nvSpPr>
        <p:spPr/>
        <p:txBody>
          <a:bodyPr>
            <a:normAutofit lnSpcReduction="10000"/>
          </a:bodyPr>
          <a:lstStyle/>
          <a:p>
            <a:r>
              <a:rPr lang="tr-TR" sz="1800" b="1" dirty="0" smtClean="0"/>
              <a:t>ARA SLAYTLAR: </a:t>
            </a:r>
            <a:r>
              <a:rPr lang="tr-TR" sz="1800" dirty="0" smtClean="0"/>
              <a:t>Dersin slayt bombardımanı olmasını engellemek ve sadeliğini korumak için bazı slaytlar </a:t>
            </a:r>
            <a:r>
              <a:rPr lang="tr-TR" sz="1800" b="1" dirty="0" smtClean="0"/>
              <a:t>“Slayt Gizle” </a:t>
            </a:r>
            <a:r>
              <a:rPr lang="tr-TR" sz="1800" dirty="0" smtClean="0"/>
              <a:t>özelliği ile ders sunumu esnasında görünmemek üzere ayarlıdır. Sınavlarda bu slaytlardan da sorumlusunuz.</a:t>
            </a:r>
          </a:p>
          <a:p>
            <a:pPr lvl="1"/>
            <a:r>
              <a:rPr lang="tr-TR" sz="1800" dirty="0" smtClean="0"/>
              <a:t>Bu slaytlar sunu haricinde yine görünmektedir. Gizle özelliği seçildiği için yok olmamakta, sadece F5 tuşu (slayt gösterisi) </a:t>
            </a:r>
            <a:r>
              <a:rPr lang="tr-TR" sz="1800" dirty="0" err="1" smtClean="0"/>
              <a:t>modunda</a:t>
            </a:r>
            <a:r>
              <a:rPr lang="tr-TR" sz="1800" dirty="0" smtClean="0"/>
              <a:t> görünmemektedir.</a:t>
            </a:r>
          </a:p>
          <a:p>
            <a:pPr lvl="1"/>
            <a:r>
              <a:rPr lang="tr-TR" sz="1800" dirty="0" smtClean="0"/>
              <a:t>Sol panelde görünen “Slaytlar” kısmındaki slaytlara sağ tuşla tıklayarak bu özelliği düzenleyebiliyorsunuz. Bir </a:t>
            </a:r>
            <a:r>
              <a:rPr lang="tr-TR" sz="1800" dirty="0" err="1" smtClean="0"/>
              <a:t>slayta</a:t>
            </a:r>
            <a:r>
              <a:rPr lang="tr-TR" sz="1800" dirty="0" smtClean="0"/>
              <a:t> tıklayıp, </a:t>
            </a:r>
            <a:r>
              <a:rPr lang="tr-TR" sz="1800" dirty="0" err="1" smtClean="0"/>
              <a:t>Ctrl</a:t>
            </a:r>
            <a:r>
              <a:rPr lang="tr-TR" sz="1800" dirty="0" smtClean="0"/>
              <a:t>+A ile tüm slaytları seçip, sağ tuş-&gt;Slaytları Gizle (bunu 2 kez yapın) adımların izleyerek tüm slaytlardaki Gizleme özelliğini kolaylıkla kaldırabilir ve bu sunudaki tüm slaytları görünür hale getirebilirsiniz.</a:t>
            </a:r>
          </a:p>
          <a:p>
            <a:r>
              <a:rPr lang="tr-TR" sz="1800" b="1" dirty="0" smtClean="0">
                <a:solidFill>
                  <a:schemeClr val="tx1"/>
                </a:solidFill>
              </a:rPr>
              <a:t>SUNU SONU SLAYTLARI: </a:t>
            </a:r>
            <a:r>
              <a:rPr lang="tr-TR" sz="1800" dirty="0" smtClean="0">
                <a:solidFill>
                  <a:schemeClr val="tx1"/>
                </a:solidFill>
              </a:rPr>
              <a:t>Sunuların sonunda ders konularıyla ilgili slaytlar bulacaksınız.</a:t>
            </a:r>
          </a:p>
          <a:p>
            <a:endParaRPr lang="tr-TR" sz="1800" b="1" dirty="0" smtClean="0"/>
          </a:p>
          <a:p>
            <a:pPr>
              <a:buNone/>
            </a:pPr>
            <a:r>
              <a:rPr lang="tr-TR" sz="1800" b="1" dirty="0" smtClean="0">
                <a:solidFill>
                  <a:schemeClr val="tx1"/>
                </a:solidFill>
              </a:rPr>
              <a:t>Bu slaytlar hem derste kullanılmak hem de çalışma materyali olarak sizlerle paylaşılmak üzere tasarlanmıştır. Lütfen dersten sonra, konulara hakim olabilmek için, </a:t>
            </a:r>
            <a:r>
              <a:rPr lang="tr-TR" sz="1800" b="1" dirty="0" err="1" smtClean="0">
                <a:solidFill>
                  <a:schemeClr val="tx1"/>
                </a:solidFill>
              </a:rPr>
              <a:t>DevCpp</a:t>
            </a:r>
            <a:r>
              <a:rPr lang="tr-TR" sz="1800" b="1" dirty="0" smtClean="0">
                <a:solidFill>
                  <a:schemeClr val="tx1"/>
                </a:solidFill>
              </a:rPr>
              <a:t> eşliğinde slaytların (Ara slaytlar ve </a:t>
            </a:r>
            <a:r>
              <a:rPr lang="tr-TR" sz="1800" b="1" dirty="0" smtClean="0"/>
              <a:t>s</a:t>
            </a:r>
            <a:r>
              <a:rPr lang="tr-TR" sz="1800" b="1" dirty="0" smtClean="0">
                <a:solidFill>
                  <a:schemeClr val="tx1"/>
                </a:solidFill>
              </a:rPr>
              <a:t>unu sonu slaytları da dahil olmak üzere) üzerinden geçin. </a:t>
            </a:r>
            <a:r>
              <a:rPr lang="tr-TR" sz="1800" b="1" dirty="0" smtClean="0">
                <a:solidFill>
                  <a:srgbClr val="FF0000"/>
                </a:solidFill>
              </a:rPr>
              <a:t>Son ana bırakmayın</a:t>
            </a:r>
            <a:r>
              <a:rPr lang="tr-TR" sz="1800" b="1" dirty="0" smtClean="0">
                <a:solidFill>
                  <a:schemeClr val="tx1"/>
                </a:solidFill>
              </a:rPr>
              <a:t>, takıldığınız yerleri not alın ve bize sorun.</a:t>
            </a:r>
          </a:p>
          <a:p>
            <a:endParaRPr lang="tr-TR"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 Neden dil öğrenmeliyiz?</a:t>
            </a:r>
            <a:endParaRPr lang="tr-TR" dirty="0"/>
          </a:p>
        </p:txBody>
      </p:sp>
      <p:sp>
        <p:nvSpPr>
          <p:cNvPr id="4" name="3 İçerik Yer Tutucusu"/>
          <p:cNvSpPr>
            <a:spLocks noGrp="1"/>
          </p:cNvSpPr>
          <p:nvPr>
            <p:ph sz="quarter" idx="1"/>
          </p:nvPr>
        </p:nvSpPr>
        <p:spPr>
          <a:xfrm>
            <a:off x="457200" y="1219200"/>
            <a:ext cx="4041648" cy="2352676"/>
          </a:xfrm>
        </p:spPr>
        <p:txBody>
          <a:bodyPr>
            <a:normAutofit fontScale="85000" lnSpcReduction="20000"/>
          </a:bodyPr>
          <a:lstStyle/>
          <a:p>
            <a:pPr>
              <a:buNone/>
            </a:pPr>
            <a:r>
              <a:rPr lang="tr-TR" b="1" dirty="0" smtClean="0">
                <a:ln w="17780" cmpd="sng">
                  <a:solidFill>
                    <a:srgbClr val="0070C0"/>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İngilizce</a:t>
            </a:r>
          </a:p>
          <a:p>
            <a:r>
              <a:rPr lang="tr-TR" dirty="0" smtClean="0"/>
              <a:t>İnsanların dünyasını, ortaya koydukları eserleri, sanatı, eğitimi, iş dünyasını… </a:t>
            </a:r>
            <a:r>
              <a:rPr lang="tr-TR" b="1" dirty="0" smtClean="0"/>
              <a:t>takip edebilmek</a:t>
            </a:r>
            <a:r>
              <a:rPr lang="tr-TR" dirty="0" smtClean="0"/>
              <a:t> için</a:t>
            </a:r>
          </a:p>
          <a:p>
            <a:r>
              <a:rPr lang="tr-TR" dirty="0" smtClean="0"/>
              <a:t>İnsanlarla iletişim kurabilmek ve </a:t>
            </a:r>
            <a:r>
              <a:rPr lang="tr-TR" b="1" dirty="0" smtClean="0"/>
              <a:t>ortaya iş çıkarabilmek </a:t>
            </a:r>
            <a:r>
              <a:rPr lang="tr-TR" dirty="0" smtClean="0"/>
              <a:t>için</a:t>
            </a:r>
          </a:p>
          <a:p>
            <a:endParaRPr lang="tr-TR" dirty="0"/>
          </a:p>
        </p:txBody>
      </p:sp>
      <p:sp>
        <p:nvSpPr>
          <p:cNvPr id="5" name="4 İçerik Yer Tutucusu"/>
          <p:cNvSpPr>
            <a:spLocks noGrp="1"/>
          </p:cNvSpPr>
          <p:nvPr>
            <p:ph sz="quarter" idx="2"/>
          </p:nvPr>
        </p:nvSpPr>
        <p:spPr/>
        <p:txBody>
          <a:bodyPr>
            <a:normAutofit fontScale="85000" lnSpcReduction="20000"/>
          </a:bodyPr>
          <a:lstStyle/>
          <a:p>
            <a:pPr>
              <a:buNone/>
            </a:pPr>
            <a:r>
              <a:rPr lang="tr-TR"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Programlama</a:t>
            </a:r>
          </a:p>
          <a:p>
            <a:r>
              <a:rPr lang="tr-TR" dirty="0" smtClean="0"/>
              <a:t>Bilgisayarların dünyasını, yazılımları, donanımları, yapay zekayı, sinyal işlemeyi, büyük veriyi… </a:t>
            </a:r>
            <a:r>
              <a:rPr lang="tr-TR" b="1" dirty="0" smtClean="0"/>
              <a:t>takip edebilmek </a:t>
            </a:r>
            <a:r>
              <a:rPr lang="tr-TR" dirty="0" smtClean="0"/>
              <a:t>için</a:t>
            </a:r>
          </a:p>
          <a:p>
            <a:r>
              <a:rPr lang="tr-TR" dirty="0" smtClean="0"/>
              <a:t>Bilgisayarla iletişim kurabilmek ve </a:t>
            </a:r>
            <a:r>
              <a:rPr lang="tr-TR" b="1" dirty="0" smtClean="0"/>
              <a:t>ortaya iş çıkarabilmek </a:t>
            </a:r>
            <a:r>
              <a:rPr lang="tr-TR" dirty="0" smtClean="0"/>
              <a:t>için</a:t>
            </a:r>
            <a:endParaRPr lang="tr-TR" dirty="0"/>
          </a:p>
        </p:txBody>
      </p:sp>
      <p:sp>
        <p:nvSpPr>
          <p:cNvPr id="1026" name="AutoShape 2" descr="Image result for patric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7" name="6 Resim" descr="indir.png"/>
          <p:cNvPicPr>
            <a:picLocks noChangeAspect="1"/>
          </p:cNvPicPr>
          <p:nvPr/>
        </p:nvPicPr>
        <p:blipFill>
          <a:blip r:embed="rId3"/>
          <a:stretch>
            <a:fillRect/>
          </a:stretch>
        </p:blipFill>
        <p:spPr>
          <a:xfrm>
            <a:off x="3857620" y="4500570"/>
            <a:ext cx="1571636" cy="2125373"/>
          </a:xfrm>
          <a:prstGeom prst="rect">
            <a:avLst/>
          </a:prstGeom>
        </p:spPr>
      </p:pic>
      <p:sp>
        <p:nvSpPr>
          <p:cNvPr id="8" name="7 Köşeleri Yuvarlanmış Dikdörtgen Belirtme Çizgisi"/>
          <p:cNvSpPr/>
          <p:nvPr/>
        </p:nvSpPr>
        <p:spPr>
          <a:xfrm>
            <a:off x="1071538" y="3929066"/>
            <a:ext cx="2357454" cy="2143140"/>
          </a:xfrm>
          <a:prstGeom prst="wedgeRoundRectCallout">
            <a:avLst>
              <a:gd name="adj1" fmla="val 91836"/>
              <a:gd name="adj2" fmla="val 2314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tr-TR" dirty="0" smtClean="0"/>
              <a:t>Benim bir akrabam var, iş yerinde hiç İngilizce gerekmiyormuş. Aslında bize okulda İngilizce öğretilmesi gereksiz.</a:t>
            </a:r>
            <a:endParaRPr lang="tr-TR" dirty="0"/>
          </a:p>
        </p:txBody>
      </p:sp>
      <p:sp>
        <p:nvSpPr>
          <p:cNvPr id="9" name="8 Köşeleri Yuvarlanmış Dikdörtgen Belirtme Çizgisi"/>
          <p:cNvSpPr/>
          <p:nvPr/>
        </p:nvSpPr>
        <p:spPr>
          <a:xfrm>
            <a:off x="5715008" y="4286256"/>
            <a:ext cx="2643206" cy="1143008"/>
          </a:xfrm>
          <a:prstGeom prst="wedgeRoundRectCallout">
            <a:avLst>
              <a:gd name="adj1" fmla="val -75628"/>
              <a:gd name="adj2" fmla="val 2923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Programlama bilmeye de gerek yok. Akrabam var yine bir tane…</a:t>
            </a:r>
            <a:endParaRPr lang="tr-TR" dirty="0"/>
          </a:p>
        </p:txBody>
      </p:sp>
      <p:sp>
        <p:nvSpPr>
          <p:cNvPr id="10" name="9 Yuvarlatılmış Dikdörtgen"/>
          <p:cNvSpPr/>
          <p:nvPr/>
        </p:nvSpPr>
        <p:spPr>
          <a:xfrm>
            <a:off x="0" y="3429000"/>
            <a:ext cx="9144000" cy="42862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İNSAN DİLİ ÖĞRENME İLE BİLGİSAYAR DİLİ ÖĞRENMENİN PEK ÇOK BENZER YANI VARDIR.</a:t>
            </a:r>
            <a:endParaRPr lang="tr-TR" dirty="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linds(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linds(horizontal)">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blinds(horizontal)">
                                      <p:cBhvr>
                                        <p:cTn id="27" dur="5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blinds(horizontal)">
                                      <p:cBhvr>
                                        <p:cTn id="32" dur="500"/>
                                        <p:tgtEl>
                                          <p:spTgt spid="5">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8" grpId="0" animBg="1"/>
      <p:bldP spid="9"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Öğrencilerden beklentilerimiz</a:t>
            </a:r>
            <a:endParaRPr lang="en-US"/>
          </a:p>
        </p:txBody>
      </p:sp>
      <p:sp>
        <p:nvSpPr>
          <p:cNvPr id="3" name="2 İçerik Yer Tutucusu"/>
          <p:cNvSpPr>
            <a:spLocks noGrp="1"/>
          </p:cNvSpPr>
          <p:nvPr>
            <p:ph sz="quarter" idx="1"/>
          </p:nvPr>
        </p:nvSpPr>
        <p:spPr/>
        <p:txBody>
          <a:bodyPr>
            <a:normAutofit/>
          </a:bodyPr>
          <a:lstStyle/>
          <a:p>
            <a:pPr marL="731520" lvl="1" indent="-457200">
              <a:buFont typeface="+mj-lt"/>
              <a:buAutoNum type="arabicPeriod" startAt="3"/>
            </a:pPr>
            <a:r>
              <a:rPr lang="tr-TR" dirty="0" smtClean="0">
                <a:cs typeface="Arial" pitchFamily="34" charset="0"/>
              </a:rPr>
              <a:t>Öğrenciler </a:t>
            </a:r>
            <a:r>
              <a:rPr lang="tr-TR" b="1" dirty="0" smtClean="0">
                <a:cs typeface="Arial" pitchFamily="34" charset="0"/>
              </a:rPr>
              <a:t>dersler</a:t>
            </a:r>
            <a:r>
              <a:rPr lang="tr-TR" dirty="0" smtClean="0">
                <a:cs typeface="Arial" pitchFamily="34" charset="0"/>
              </a:rPr>
              <a:t>i aksatmadan takip etmeli, kaçırılan dersler olursa eksikleri telafi etmeli</a:t>
            </a:r>
          </a:p>
          <a:p>
            <a:pPr marL="1051560" lvl="2" indent="-457200"/>
            <a:r>
              <a:rPr lang="tr-TR" sz="2300" dirty="0" smtClean="0">
                <a:cs typeface="Arial" pitchFamily="34" charset="0"/>
              </a:rPr>
              <a:t>Dersin düzenli çalışma gerektirdiğini (özellikle 6.haftadan sonra sınavlarınız yoğunlaştığında) unutmayınız.</a:t>
            </a:r>
          </a:p>
          <a:p>
            <a:pPr marL="834390" lvl="1" indent="-514350">
              <a:buFont typeface="+mj-lt"/>
              <a:buAutoNum type="arabicPeriod" startAt="4"/>
            </a:pPr>
            <a:r>
              <a:rPr lang="tr-TR" dirty="0" smtClean="0">
                <a:cs typeface="Arial" pitchFamily="34" charset="0"/>
              </a:rPr>
              <a:t>Öğrenciler </a:t>
            </a:r>
            <a:r>
              <a:rPr lang="tr-TR" b="1" dirty="0" smtClean="0">
                <a:cs typeface="Arial" pitchFamily="34" charset="0"/>
              </a:rPr>
              <a:t>etik değerlere</a:t>
            </a:r>
            <a:r>
              <a:rPr lang="tr-TR" dirty="0" smtClean="0">
                <a:cs typeface="Arial" pitchFamily="34" charset="0"/>
              </a:rPr>
              <a:t> sahip olmalı</a:t>
            </a:r>
          </a:p>
          <a:p>
            <a:pPr marL="1051560" lvl="2" indent="-457200"/>
            <a:r>
              <a:rPr lang="tr-TR" sz="2300" dirty="0" smtClean="0">
                <a:cs typeface="Arial" pitchFamily="34" charset="0"/>
              </a:rPr>
              <a:t>Öğrencilerin hak etmedikleri şekilde not alma girişiminde bulunmamalarını ve şahit oldukları bu tür girişimleri bize rapor etmelerini bekliyoruz.</a:t>
            </a:r>
            <a:endParaRPr lang="en-US" sz="2300" dirty="0" smtClean="0">
              <a:cs typeface="Arial" pitchFamily="34" charset="0"/>
            </a:endParaRPr>
          </a:p>
          <a:p>
            <a:pPr marL="514350" indent="-514350">
              <a:buFont typeface="+mj-lt"/>
              <a:buAutoNum type="arabicPeriod"/>
            </a:pPr>
            <a:endParaRPr lang="en-US" dirty="0"/>
          </a:p>
        </p:txBody>
      </p:sp>
    </p:spTree>
    <p:extLst>
      <p:ext uri="{BB962C8B-B14F-4D97-AF65-F5344CB8AC3E}">
        <p14:creationId xmlns="" xmlns:p14="http://schemas.microsoft.com/office/powerpoint/2010/main" val="277059651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heckerboard(across)">
                                      <p:cBhvr>
                                        <p:cTn id="15" dur="500"/>
                                        <p:tgtEl>
                                          <p:spTgt spid="3">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heckerboard(across)">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İletişim</a:t>
            </a:r>
            <a:endParaRPr lang="tr-TR" dirty="0"/>
          </a:p>
        </p:txBody>
      </p:sp>
      <p:sp>
        <p:nvSpPr>
          <p:cNvPr id="3" name="2 İçerik Yer Tutucusu"/>
          <p:cNvSpPr>
            <a:spLocks noGrp="1"/>
          </p:cNvSpPr>
          <p:nvPr>
            <p:ph sz="quarter" idx="1"/>
          </p:nvPr>
        </p:nvSpPr>
        <p:spPr>
          <a:xfrm>
            <a:off x="457200" y="1219200"/>
            <a:ext cx="7543824" cy="4937760"/>
          </a:xfrm>
        </p:spPr>
        <p:txBody>
          <a:bodyPr>
            <a:normAutofit/>
          </a:bodyPr>
          <a:lstStyle/>
          <a:p>
            <a:r>
              <a:rPr lang="tr-TR" b="1" dirty="0" smtClean="0"/>
              <a:t>175-6 </a:t>
            </a:r>
            <a:r>
              <a:rPr lang="tr-TR" b="1" dirty="0" err="1" smtClean="0"/>
              <a:t>nolu</a:t>
            </a:r>
            <a:r>
              <a:rPr lang="tr-TR" b="1" dirty="0" smtClean="0"/>
              <a:t> oda</a:t>
            </a:r>
          </a:p>
          <a:p>
            <a:r>
              <a:rPr lang="tr-TR" b="1" dirty="0" err="1" smtClean="0"/>
              <a:t>printfsoru</a:t>
            </a:r>
            <a:r>
              <a:rPr lang="tr-TR" b="1" dirty="0" smtClean="0"/>
              <a:t>@</a:t>
            </a:r>
            <a:r>
              <a:rPr lang="tr-TR" b="1" dirty="0" err="1" smtClean="0"/>
              <a:t>gmail</a:t>
            </a:r>
            <a:r>
              <a:rPr lang="tr-TR" b="1" dirty="0" smtClean="0"/>
              <a:t>.com</a:t>
            </a:r>
          </a:p>
          <a:p>
            <a:r>
              <a:rPr lang="tr-TR" b="1" dirty="0" smtClean="0"/>
              <a:t>Piazza -&gt; Bil141 Bilgisayar Programlama</a:t>
            </a:r>
          </a:p>
          <a:p>
            <a:pPr lvl="1"/>
            <a:r>
              <a:rPr lang="tr-TR" dirty="0" smtClean="0"/>
              <a:t>Kayıt olunuz.</a:t>
            </a:r>
          </a:p>
          <a:p>
            <a:pPr lvl="1"/>
            <a:r>
              <a:rPr lang="tr-TR" dirty="0" err="1" smtClean="0"/>
              <a:t>Piazza</a:t>
            </a:r>
            <a:r>
              <a:rPr lang="tr-TR" dirty="0"/>
              <a:t> </a:t>
            </a:r>
            <a:r>
              <a:rPr lang="tr-TR" dirty="0" smtClean="0"/>
              <a:t>ile </a:t>
            </a:r>
            <a:r>
              <a:rPr lang="tr-TR" dirty="0"/>
              <a:t>ders </a:t>
            </a:r>
            <a:r>
              <a:rPr lang="tr-TR" dirty="0" smtClean="0"/>
              <a:t>kaynaklarına ve duyurularına </a:t>
            </a:r>
            <a:r>
              <a:rPr lang="tr-TR" dirty="0"/>
              <a:t>erişim </a:t>
            </a:r>
            <a:r>
              <a:rPr lang="tr-TR" dirty="0" smtClean="0"/>
              <a:t>sağlayabilirsiniz.</a:t>
            </a:r>
          </a:p>
          <a:p>
            <a:pPr lvl="2"/>
            <a:r>
              <a:rPr lang="tr-TR" dirty="0" smtClean="0"/>
              <a:t>Piazza kullanımı </a:t>
            </a:r>
            <a:r>
              <a:rPr lang="tr-TR" dirty="0" err="1" smtClean="0"/>
              <a:t>hk</a:t>
            </a:r>
            <a:r>
              <a:rPr lang="tr-TR" dirty="0" smtClean="0"/>
              <a:t>. önemli uyarı: Ödevler hakkında </a:t>
            </a:r>
            <a:r>
              <a:rPr lang="tr-TR" dirty="0"/>
              <a:t>d</a:t>
            </a:r>
            <a:r>
              <a:rPr lang="tr-TR" dirty="0" smtClean="0"/>
              <a:t>iğer arkadaşlarınıza ipucu verecek şekilde Piazza’dan sorular yöneltmeyin. </a:t>
            </a:r>
          </a:p>
          <a:p>
            <a:pPr lvl="3"/>
            <a:r>
              <a:rPr lang="tr-TR" dirty="0" smtClean="0"/>
              <a:t>Sorularınızı e-posta aracılığıyla bize ulaştırabilirsiniz.</a:t>
            </a:r>
          </a:p>
          <a:p>
            <a:pPr lvl="3"/>
            <a:endParaRPr lang="tr-TR" dirty="0" smtClean="0"/>
          </a:p>
          <a:p>
            <a:pPr lvl="1"/>
            <a:r>
              <a:rPr lang="tr-TR" dirty="0" smtClean="0"/>
              <a:t>Geçmiş dönem </a:t>
            </a:r>
            <a:r>
              <a:rPr lang="tr-TR" dirty="0" err="1" smtClean="0"/>
              <a:t>Piazza’sına</a:t>
            </a:r>
            <a:r>
              <a:rPr lang="tr-TR" dirty="0" smtClean="0"/>
              <a:t> da erişiminiz vardır. </a:t>
            </a:r>
            <a:endParaRPr lang="tr-TR" dirty="0"/>
          </a:p>
          <a:p>
            <a:pPr lvl="1"/>
            <a:endParaRPr lang="tr-TR" dirty="0" smtClean="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heckerboard(across)">
                                      <p:cBhvr>
                                        <p:cTn id="20" dur="500"/>
                                        <p:tgtEl>
                                          <p:spTgt spid="3">
                                            <p:txEl>
                                              <p:pRg st="3" end="3"/>
                                            </p:txEl>
                                          </p:spTgt>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heckerboard(across)">
                                      <p:cBhvr>
                                        <p:cTn id="23" dur="500"/>
                                        <p:tgtEl>
                                          <p:spTgt spid="3">
                                            <p:txEl>
                                              <p:pRg st="4" end="4"/>
                                            </p:txEl>
                                          </p:spTgt>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checkerboard(across)">
                                      <p:cBhvr>
                                        <p:cTn id="26" dur="500"/>
                                        <p:tgtEl>
                                          <p:spTgt spid="3">
                                            <p:txEl>
                                              <p:pRg st="5" end="5"/>
                                            </p:txEl>
                                          </p:spTgt>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checkerboard(across)">
                                      <p:cBhvr>
                                        <p:cTn id="29" dur="500"/>
                                        <p:tgtEl>
                                          <p:spTgt spid="3">
                                            <p:txEl>
                                              <p:pRg st="6" end="6"/>
                                            </p:txEl>
                                          </p:spTgt>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checkerboard(across)">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Dersin Kaynakları</a:t>
            </a:r>
            <a:endParaRPr lang="tr-TR" dirty="0"/>
          </a:p>
        </p:txBody>
      </p:sp>
      <p:sp>
        <p:nvSpPr>
          <p:cNvPr id="3" name="2 İçerik Yer Tutucusu"/>
          <p:cNvSpPr>
            <a:spLocks noGrp="1"/>
          </p:cNvSpPr>
          <p:nvPr>
            <p:ph sz="quarter" idx="1"/>
          </p:nvPr>
        </p:nvSpPr>
        <p:spPr/>
        <p:txBody>
          <a:bodyPr>
            <a:normAutofit/>
          </a:bodyPr>
          <a:lstStyle/>
          <a:p>
            <a:r>
              <a:rPr lang="tr-TR" dirty="0" err="1" smtClean="0"/>
              <a:t>Piazza’daki</a:t>
            </a:r>
            <a:r>
              <a:rPr lang="tr-TR" dirty="0" smtClean="0"/>
              <a:t> materyaller</a:t>
            </a:r>
          </a:p>
          <a:p>
            <a:pPr lvl="1"/>
            <a:r>
              <a:rPr lang="tr-TR" dirty="0" smtClean="0"/>
              <a:t>Ders slaytları</a:t>
            </a:r>
          </a:p>
          <a:p>
            <a:pPr lvl="1"/>
            <a:r>
              <a:rPr lang="tr-TR" dirty="0" smtClean="0"/>
              <a:t>Derste yazılan kodlar</a:t>
            </a:r>
          </a:p>
          <a:p>
            <a:pPr lvl="1"/>
            <a:endParaRPr lang="tr-TR" dirty="0" smtClean="0"/>
          </a:p>
          <a:p>
            <a:r>
              <a:rPr lang="tr-TR" dirty="0" smtClean="0"/>
              <a:t>Kitaplar</a:t>
            </a:r>
          </a:p>
          <a:p>
            <a:pPr lvl="1"/>
            <a:r>
              <a:rPr lang="tr-TR" dirty="0" smtClean="0"/>
              <a:t>Kütüphanedeki ve kitapçılardaki “C ile programlama” kitapları</a:t>
            </a:r>
          </a:p>
          <a:p>
            <a:pPr>
              <a:buNone/>
            </a:pPr>
            <a:endParaRPr lang="tr-TR" dirty="0" smtClean="0"/>
          </a:p>
          <a:p>
            <a:endParaRPr lang="tr-TR" dirty="0" smtClean="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500"/>
                                        <p:tgtEl>
                                          <p:spTgt spid="3">
                                            <p:txEl>
                                              <p:pRg st="1" end="1"/>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ox(in)">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ox(in)">
                                      <p:cBhvr>
                                        <p:cTn id="18" dur="500"/>
                                        <p:tgtEl>
                                          <p:spTgt spid="3">
                                            <p:txEl>
                                              <p:pRg st="4" end="4"/>
                                            </p:txEl>
                                          </p:spTgt>
                                        </p:tgtEl>
                                      </p:cBhvr>
                                    </p:animEffect>
                                  </p:childTnLst>
                                </p:cTn>
                              </p:par>
                              <p:par>
                                <p:cTn id="19" presetID="4" presetClass="entr" presetSubtype="16"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box(in)">
                                      <p:cBhvr>
                                        <p:cTn id="2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Dersin Kaynakları</a:t>
            </a:r>
            <a:endParaRPr lang="tr-TR" dirty="0"/>
          </a:p>
        </p:txBody>
      </p:sp>
      <p:sp>
        <p:nvSpPr>
          <p:cNvPr id="3" name="2 İçerik Yer Tutucusu"/>
          <p:cNvSpPr>
            <a:spLocks noGrp="1"/>
          </p:cNvSpPr>
          <p:nvPr>
            <p:ph sz="quarter" idx="1"/>
          </p:nvPr>
        </p:nvSpPr>
        <p:spPr/>
        <p:txBody>
          <a:bodyPr>
            <a:normAutofit/>
          </a:bodyPr>
          <a:lstStyle/>
          <a:p>
            <a:r>
              <a:rPr lang="tr-TR" dirty="0" smtClean="0"/>
              <a:t>İnternet</a:t>
            </a:r>
          </a:p>
          <a:p>
            <a:pPr lvl="1"/>
            <a:r>
              <a:rPr lang="tr-TR" dirty="0" smtClean="0"/>
              <a:t>Çağatay </a:t>
            </a:r>
            <a:r>
              <a:rPr lang="tr-TR" dirty="0" err="1" smtClean="0"/>
              <a:t>Çebi</a:t>
            </a:r>
            <a:r>
              <a:rPr lang="tr-TR" dirty="0" smtClean="0"/>
              <a:t> internet sitesi 	</a:t>
            </a:r>
            <a:r>
              <a:rPr lang="tr-TR" sz="2000" dirty="0" smtClean="0">
                <a:solidFill>
                  <a:schemeClr val="tx1"/>
                </a:solidFill>
              </a:rPr>
              <a:t>http://www.</a:t>
            </a:r>
            <a:r>
              <a:rPr lang="tr-TR" sz="2000" dirty="0" err="1" smtClean="0">
                <a:solidFill>
                  <a:schemeClr val="tx1"/>
                </a:solidFill>
              </a:rPr>
              <a:t>cagataycebi</a:t>
            </a:r>
            <a:r>
              <a:rPr lang="tr-TR" sz="2000" dirty="0" smtClean="0">
                <a:solidFill>
                  <a:schemeClr val="tx1"/>
                </a:solidFill>
              </a:rPr>
              <a:t>.com/</a:t>
            </a:r>
            <a:r>
              <a:rPr lang="tr-TR" sz="2000" dirty="0" err="1" smtClean="0">
                <a:solidFill>
                  <a:schemeClr val="tx1"/>
                </a:solidFill>
              </a:rPr>
              <a:t>programming</a:t>
            </a:r>
            <a:r>
              <a:rPr lang="tr-TR" sz="2000" dirty="0" smtClean="0">
                <a:solidFill>
                  <a:schemeClr val="tx1"/>
                </a:solidFill>
              </a:rPr>
              <a:t>/</a:t>
            </a:r>
            <a:r>
              <a:rPr lang="tr-TR" sz="2000" dirty="0" err="1" smtClean="0">
                <a:solidFill>
                  <a:schemeClr val="tx1"/>
                </a:solidFill>
              </a:rPr>
              <a:t>index</a:t>
            </a:r>
            <a:r>
              <a:rPr lang="tr-TR" sz="2000" dirty="0" smtClean="0">
                <a:solidFill>
                  <a:schemeClr val="tx1"/>
                </a:solidFill>
              </a:rPr>
              <a:t>.html</a:t>
            </a:r>
          </a:p>
          <a:p>
            <a:pPr lvl="1"/>
            <a:r>
              <a:rPr lang="tr-TR" dirty="0" smtClean="0"/>
              <a:t>Volkan Kılıç </a:t>
            </a:r>
            <a:r>
              <a:rPr lang="tr-TR" dirty="0" err="1" smtClean="0"/>
              <a:t>youtube</a:t>
            </a:r>
            <a:r>
              <a:rPr lang="tr-TR" dirty="0" smtClean="0"/>
              <a:t> kanalı</a:t>
            </a:r>
          </a:p>
          <a:p>
            <a:pPr lvl="2"/>
            <a:r>
              <a:rPr lang="tr-TR" dirty="0" smtClean="0"/>
              <a:t>https://www.youtube.com/user/Cgorseldersler</a:t>
            </a:r>
          </a:p>
          <a:p>
            <a:endParaRPr lang="tr-TR" dirty="0" smtClean="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500"/>
                                        <p:tgtEl>
                                          <p:spTgt spid="3">
                                            <p:txEl>
                                              <p:pRg st="1" end="1"/>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ox(in)">
                                      <p:cBhvr>
                                        <p:cTn id="13" dur="500"/>
                                        <p:tgtEl>
                                          <p:spTgt spid="3">
                                            <p:txEl>
                                              <p:pRg st="2" end="2"/>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ox(in)">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Kitap Önerisi</a:t>
            </a:r>
            <a:endParaRPr lang="tr-TR" dirty="0"/>
          </a:p>
        </p:txBody>
      </p:sp>
      <p:sp>
        <p:nvSpPr>
          <p:cNvPr id="3" name="2 İçerik Yer Tutucusu"/>
          <p:cNvSpPr>
            <a:spLocks noGrp="1"/>
          </p:cNvSpPr>
          <p:nvPr>
            <p:ph sz="quarter" idx="1"/>
          </p:nvPr>
        </p:nvSpPr>
        <p:spPr/>
        <p:txBody>
          <a:bodyPr>
            <a:normAutofit/>
          </a:bodyPr>
          <a:lstStyle/>
          <a:p>
            <a:r>
              <a:rPr lang="tr-TR" sz="2400" dirty="0" smtClean="0"/>
              <a:t>C </a:t>
            </a:r>
            <a:r>
              <a:rPr lang="tr-TR" sz="2400" dirty="0" err="1" smtClean="0"/>
              <a:t>How</a:t>
            </a:r>
            <a:r>
              <a:rPr lang="tr-TR" sz="2400" dirty="0" smtClean="0"/>
              <a:t> </a:t>
            </a:r>
            <a:r>
              <a:rPr lang="tr-TR" sz="2400" dirty="0" err="1" smtClean="0"/>
              <a:t>to</a:t>
            </a:r>
            <a:r>
              <a:rPr lang="tr-TR" sz="2400" dirty="0" smtClean="0"/>
              <a:t> Program (Türkçesi de var.)</a:t>
            </a:r>
            <a:br>
              <a:rPr lang="tr-TR" sz="2400" dirty="0" smtClean="0"/>
            </a:br>
            <a:r>
              <a:rPr lang="tr-TR" sz="2400" dirty="0" smtClean="0"/>
              <a:t>Yazarlar: </a:t>
            </a:r>
            <a:r>
              <a:rPr lang="tr-TR" sz="2400" dirty="0" err="1" smtClean="0"/>
              <a:t>Deitel</a:t>
            </a:r>
            <a:r>
              <a:rPr lang="tr-TR" sz="2400" dirty="0" smtClean="0"/>
              <a:t>&amp;</a:t>
            </a:r>
            <a:r>
              <a:rPr lang="tr-TR" sz="2400" dirty="0" err="1" smtClean="0"/>
              <a:t>Deitel</a:t>
            </a:r>
            <a:endParaRPr lang="tr-TR" sz="2400" dirty="0" smtClean="0"/>
          </a:p>
          <a:p>
            <a:endParaRPr lang="tr-TR" sz="2400" dirty="0" smtClean="0"/>
          </a:p>
          <a:p>
            <a:r>
              <a:rPr lang="tr-TR" sz="2400" dirty="0" smtClean="0"/>
              <a:t>Problem </a:t>
            </a:r>
            <a:r>
              <a:rPr lang="tr-TR" sz="2400" dirty="0" err="1" smtClean="0"/>
              <a:t>Solving</a:t>
            </a:r>
            <a:r>
              <a:rPr lang="tr-TR" sz="2400" dirty="0" smtClean="0"/>
              <a:t> </a:t>
            </a:r>
            <a:r>
              <a:rPr lang="tr-TR" sz="2400" dirty="0" err="1" smtClean="0"/>
              <a:t>and</a:t>
            </a:r>
            <a:r>
              <a:rPr lang="tr-TR" sz="2400" dirty="0" smtClean="0"/>
              <a:t> Program </a:t>
            </a:r>
            <a:r>
              <a:rPr lang="tr-TR" sz="2400" dirty="0" err="1" smtClean="0"/>
              <a:t>Design</a:t>
            </a:r>
            <a:r>
              <a:rPr lang="tr-TR" sz="2400" dirty="0" smtClean="0"/>
              <a:t> in C</a:t>
            </a:r>
            <a:br>
              <a:rPr lang="tr-TR" sz="2400" dirty="0" smtClean="0"/>
            </a:br>
            <a:r>
              <a:rPr lang="tr-TR" sz="2400" dirty="0" smtClean="0"/>
              <a:t>Yazarlar: </a:t>
            </a:r>
            <a:r>
              <a:rPr lang="tr-TR" sz="2400" dirty="0" err="1" smtClean="0"/>
              <a:t>Hanly</a:t>
            </a:r>
            <a:r>
              <a:rPr lang="tr-TR" sz="2400" dirty="0" smtClean="0"/>
              <a:t>, J.R., </a:t>
            </a:r>
            <a:r>
              <a:rPr lang="tr-TR" sz="2400" dirty="0" err="1" smtClean="0"/>
              <a:t>Koffman</a:t>
            </a:r>
            <a:r>
              <a:rPr lang="tr-TR" sz="2400" dirty="0" smtClean="0"/>
              <a:t>, E.B. </a:t>
            </a:r>
            <a:r>
              <a:rPr lang="tr-TR" sz="2400" dirty="0" err="1" smtClean="0"/>
              <a:t>and</a:t>
            </a:r>
            <a:r>
              <a:rPr lang="tr-TR" sz="2400" dirty="0" smtClean="0"/>
              <a:t> </a:t>
            </a:r>
            <a:r>
              <a:rPr lang="tr-TR" sz="2400" dirty="0" err="1" smtClean="0"/>
              <a:t>Friedman</a:t>
            </a:r>
            <a:r>
              <a:rPr lang="tr-TR" sz="2400" dirty="0" smtClean="0"/>
              <a:t>, F.L.</a:t>
            </a:r>
          </a:p>
          <a:p>
            <a:endParaRPr lang="tr-TR" sz="2400" dirty="0" smtClean="0"/>
          </a:p>
          <a:p>
            <a:r>
              <a:rPr lang="tr-TR" sz="2400" dirty="0" smtClean="0"/>
              <a:t>Bazı öğrenciler dersi kitaptan takip etmeyi sever. Bunun için odama uğrarsanız tarzınıza göre kitap bulma konusunda sohbet edebiliriz.</a:t>
            </a:r>
            <a:endParaRPr lang="tr-TR" sz="2400" dirty="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Sunular</a:t>
            </a:r>
            <a:endParaRPr lang="tr-TR" dirty="0"/>
          </a:p>
        </p:txBody>
      </p:sp>
      <p:sp>
        <p:nvSpPr>
          <p:cNvPr id="3" name="2 İçerik Yer Tutucusu"/>
          <p:cNvSpPr>
            <a:spLocks noGrp="1"/>
          </p:cNvSpPr>
          <p:nvPr>
            <p:ph sz="quarter" idx="1"/>
          </p:nvPr>
        </p:nvSpPr>
        <p:spPr/>
        <p:txBody>
          <a:bodyPr/>
          <a:lstStyle/>
          <a:p>
            <a:r>
              <a:rPr lang="tr-TR" dirty="0" err="1" smtClean="0"/>
              <a:t>Piazza</a:t>
            </a:r>
            <a:r>
              <a:rPr lang="tr-TR" dirty="0" smtClean="0"/>
              <a:t> -&gt; </a:t>
            </a:r>
            <a:r>
              <a:rPr lang="tr-TR" dirty="0" err="1" smtClean="0"/>
              <a:t>Resources</a:t>
            </a:r>
            <a:endParaRPr lang="tr-TR" dirty="0" smtClean="0"/>
          </a:p>
          <a:p>
            <a:endParaRPr lang="tr-TR" dirty="0" smtClean="0"/>
          </a:p>
          <a:p>
            <a:endParaRPr lang="tr-TR" dirty="0" smtClean="0"/>
          </a:p>
          <a:p>
            <a:endParaRPr lang="tr-TR" dirty="0" smtClean="0"/>
          </a:p>
          <a:p>
            <a:endParaRPr lang="tr-TR" dirty="0" smtClean="0"/>
          </a:p>
          <a:p>
            <a:r>
              <a:rPr lang="tr-TR" dirty="0" smtClean="0"/>
              <a:t>Slaytların kimisi İngilizce. Böylece kavramların İngilizce karşılıklarını da (örn. dizi -&gt; </a:t>
            </a:r>
            <a:r>
              <a:rPr lang="tr-TR" dirty="0" err="1" smtClean="0"/>
              <a:t>array</a:t>
            </a:r>
            <a:r>
              <a:rPr lang="tr-TR" dirty="0" smtClean="0"/>
              <a:t>) öğrenmeniz beklenmektedir.</a:t>
            </a:r>
          </a:p>
        </p:txBody>
      </p:sp>
      <p:pic>
        <p:nvPicPr>
          <p:cNvPr id="1026" name="Picture 2"/>
          <p:cNvPicPr>
            <a:picLocks noChangeAspect="1" noChangeArrowheads="1"/>
          </p:cNvPicPr>
          <p:nvPr/>
        </p:nvPicPr>
        <p:blipFill>
          <a:blip r:embed="rId3"/>
          <a:srcRect l="1" t="10833" r="44425" b="75833"/>
          <a:stretch>
            <a:fillRect/>
          </a:stretch>
        </p:blipFill>
        <p:spPr bwMode="auto">
          <a:xfrm>
            <a:off x="642942" y="2071678"/>
            <a:ext cx="7643834" cy="1143008"/>
          </a:xfrm>
          <a:prstGeom prst="rect">
            <a:avLst/>
          </a:prstGeom>
          <a:noFill/>
          <a:ln w="9525">
            <a:solidFill>
              <a:schemeClr val="tx1"/>
            </a:solidFill>
            <a:miter lim="800000"/>
            <a:headEnd/>
            <a:tailEnd/>
          </a:ln>
          <a:effectLst/>
        </p:spPr>
      </p:pic>
      <p:sp>
        <p:nvSpPr>
          <p:cNvPr id="6" name="5 Oval"/>
          <p:cNvSpPr/>
          <p:nvPr/>
        </p:nvSpPr>
        <p:spPr>
          <a:xfrm>
            <a:off x="4500562" y="1857364"/>
            <a:ext cx="857256" cy="71438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cxnSp>
        <p:nvCxnSpPr>
          <p:cNvPr id="8" name="7 Düz Ok Bağlayıcısı"/>
          <p:cNvCxnSpPr/>
          <p:nvPr/>
        </p:nvCxnSpPr>
        <p:spPr>
          <a:xfrm rot="5400000">
            <a:off x="5143504" y="1071546"/>
            <a:ext cx="714380" cy="71438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39176009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1800" dirty="0" smtClean="0"/>
              <a:t>Kimi derslerde klima/cam açmak gerekebilir. Klimanın/camın yakına oturmayın.</a:t>
            </a:r>
            <a:endParaRPr lang="tr-TR" sz="1800" dirty="0"/>
          </a:p>
        </p:txBody>
      </p:sp>
      <p:pic>
        <p:nvPicPr>
          <p:cNvPr id="1026" name="Picture 2"/>
          <p:cNvPicPr>
            <a:picLocks noGrp="1" noChangeAspect="1" noChangeArrowheads="1"/>
          </p:cNvPicPr>
          <p:nvPr>
            <p:ph sz="quarter" idx="1"/>
          </p:nvPr>
        </p:nvPicPr>
        <p:blipFill>
          <a:blip r:embed="rId3">
            <a:lum bright="40000" contrast="20000"/>
          </a:blip>
          <a:srcRect l="5543" t="11479" r="30483" b="40772"/>
          <a:stretch>
            <a:fillRect/>
          </a:stretch>
        </p:blipFill>
        <p:spPr bwMode="auto">
          <a:xfrm>
            <a:off x="928662" y="1714488"/>
            <a:ext cx="7024737" cy="39290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5 Yuvarlatılmış Dikdörtgen"/>
          <p:cNvSpPr/>
          <p:nvPr/>
        </p:nvSpPr>
        <p:spPr>
          <a:xfrm>
            <a:off x="4214810" y="1714488"/>
            <a:ext cx="3786214" cy="7858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smtClean="0"/>
              <a:t>Ders başladıktan sonra sınıf hızla ısınmakta!</a:t>
            </a:r>
            <a:endParaRPr lang="tr-TR" sz="2400" dirty="0"/>
          </a:p>
        </p:txBody>
      </p:sp>
      <p:cxnSp>
        <p:nvCxnSpPr>
          <p:cNvPr id="8" name="7 Düz Ok Bağlayıcısı"/>
          <p:cNvCxnSpPr/>
          <p:nvPr/>
        </p:nvCxnSpPr>
        <p:spPr>
          <a:xfrm rot="5400000">
            <a:off x="5750727" y="2536025"/>
            <a:ext cx="785818" cy="714380"/>
          </a:xfrm>
          <a:prstGeom prst="straightConnector1">
            <a:avLst/>
          </a:prstGeom>
          <a:ln w="57150">
            <a:tailEnd type="arrow"/>
          </a:ln>
        </p:spPr>
        <p:style>
          <a:lnRef idx="1">
            <a:schemeClr val="accent3"/>
          </a:lnRef>
          <a:fillRef idx="0">
            <a:schemeClr val="accent3"/>
          </a:fillRef>
          <a:effectRef idx="0">
            <a:schemeClr val="accent3"/>
          </a:effectRef>
          <a:fontRef idx="minor">
            <a:schemeClr val="tx1"/>
          </a:fontRef>
        </p:style>
      </p:cxnSp>
      <p:cxnSp>
        <p:nvCxnSpPr>
          <p:cNvPr id="13" name="12 Düz Ok Bağlayıcısı"/>
          <p:cNvCxnSpPr/>
          <p:nvPr/>
        </p:nvCxnSpPr>
        <p:spPr>
          <a:xfrm rot="5400000">
            <a:off x="6465107" y="2893215"/>
            <a:ext cx="1071570" cy="142876"/>
          </a:xfrm>
          <a:prstGeom prst="straightConnector1">
            <a:avLst/>
          </a:prstGeom>
          <a:ln w="57150">
            <a:tailEnd type="arrow"/>
          </a:ln>
        </p:spPr>
        <p:style>
          <a:lnRef idx="1">
            <a:schemeClr val="accent3"/>
          </a:lnRef>
          <a:fillRef idx="0">
            <a:schemeClr val="accent3"/>
          </a:fillRef>
          <a:effectRef idx="0">
            <a:schemeClr val="accent3"/>
          </a:effectRef>
          <a:fontRef idx="minor">
            <a:schemeClr val="tx1"/>
          </a:fontRef>
        </p:style>
      </p:cxnSp>
      <p:cxnSp>
        <p:nvCxnSpPr>
          <p:cNvPr id="10" name="9 Düz Ok Bağlayıcısı"/>
          <p:cNvCxnSpPr/>
          <p:nvPr/>
        </p:nvCxnSpPr>
        <p:spPr>
          <a:xfrm>
            <a:off x="7572396" y="3571876"/>
            <a:ext cx="714380" cy="214314"/>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11 Metin kutusu"/>
          <p:cNvSpPr txBox="1"/>
          <p:nvPr/>
        </p:nvSpPr>
        <p:spPr>
          <a:xfrm>
            <a:off x="7929554" y="3786190"/>
            <a:ext cx="1214446" cy="646331"/>
          </a:xfrm>
          <a:prstGeom prst="rect">
            <a:avLst/>
          </a:prstGeom>
          <a:noFill/>
        </p:spPr>
        <p:txBody>
          <a:bodyPr wrap="square" rtlCol="0">
            <a:spAutoFit/>
          </a:bodyPr>
          <a:lstStyle/>
          <a:p>
            <a:pPr algn="ctr"/>
            <a:r>
              <a:rPr lang="tr-TR" sz="1200" dirty="0" smtClean="0"/>
              <a:t>bir camın kısmen açıldığı durum</a:t>
            </a:r>
            <a:endParaRPr lang="tr-TR" sz="1200" dirty="0"/>
          </a:p>
        </p:txBody>
      </p:sp>
      <p:pic>
        <p:nvPicPr>
          <p:cNvPr id="3" name="Picture 2" descr="Related image"/>
          <p:cNvPicPr>
            <a:picLocks noChangeAspect="1" noChangeArrowheads="1"/>
          </p:cNvPicPr>
          <p:nvPr/>
        </p:nvPicPr>
        <p:blipFill>
          <a:blip r:embed="rId4"/>
          <a:srcRect/>
          <a:stretch>
            <a:fillRect/>
          </a:stretch>
        </p:blipFill>
        <p:spPr bwMode="auto">
          <a:xfrm>
            <a:off x="2500298" y="2071678"/>
            <a:ext cx="1428727" cy="2475772"/>
          </a:xfrm>
          <a:prstGeom prst="rect">
            <a:avLst/>
          </a:prstGeom>
          <a:noFill/>
        </p:spPr>
      </p:pic>
      <p:cxnSp>
        <p:nvCxnSpPr>
          <p:cNvPr id="15" name="14 Düz Ok Bağlayıcısı"/>
          <p:cNvCxnSpPr/>
          <p:nvPr/>
        </p:nvCxnSpPr>
        <p:spPr>
          <a:xfrm rot="10800000" flipV="1">
            <a:off x="2428860" y="2285992"/>
            <a:ext cx="642942" cy="571504"/>
          </a:xfrm>
          <a:prstGeom prst="straightConnector1">
            <a:avLst/>
          </a:prstGeom>
          <a:ln w="57150">
            <a:solidFill>
              <a:srgbClr val="C00000"/>
            </a:solidFill>
            <a:tailEnd type="arrow"/>
          </a:ln>
        </p:spPr>
        <p:style>
          <a:lnRef idx="1">
            <a:schemeClr val="accent3"/>
          </a:lnRef>
          <a:fillRef idx="0">
            <a:schemeClr val="accent3"/>
          </a:fillRef>
          <a:effectRef idx="0">
            <a:schemeClr val="accent3"/>
          </a:effectRef>
          <a:fontRef idx="minor">
            <a:schemeClr val="tx1"/>
          </a:fontRef>
        </p:style>
      </p:cxnSp>
      <p:sp>
        <p:nvSpPr>
          <p:cNvPr id="14" name="13 Metin kutusu"/>
          <p:cNvSpPr txBox="1"/>
          <p:nvPr/>
        </p:nvSpPr>
        <p:spPr>
          <a:xfrm>
            <a:off x="4714876" y="5786454"/>
            <a:ext cx="3571900" cy="261610"/>
          </a:xfrm>
          <a:prstGeom prst="rect">
            <a:avLst/>
          </a:prstGeom>
          <a:noFill/>
        </p:spPr>
        <p:txBody>
          <a:bodyPr wrap="square" rtlCol="0">
            <a:spAutoFit/>
          </a:bodyPr>
          <a:lstStyle/>
          <a:p>
            <a:r>
              <a:rPr lang="tr-TR" sz="1100" dirty="0" smtClean="0"/>
              <a:t>1 Şubat 2017 Çarşamba– B69 sınıfında toplanan verilerdir.</a:t>
            </a:r>
            <a:endParaRPr lang="tr-TR" sz="1100" dirty="0"/>
          </a:p>
        </p:txBody>
      </p:sp>
    </p:spTree>
    <p:extLst>
      <p:ext uri="{BB962C8B-B14F-4D97-AF65-F5344CB8AC3E}">
        <p14:creationId xmlns="" xmlns:p14="http://schemas.microsoft.com/office/powerpoint/2010/main" val="90918426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a:xfrm>
            <a:off x="428596" y="214290"/>
            <a:ext cx="8229600" cy="990600"/>
          </a:xfrm>
        </p:spPr>
        <p:txBody>
          <a:bodyPr>
            <a:normAutofit/>
          </a:bodyPr>
          <a:lstStyle/>
          <a:p>
            <a:r>
              <a:rPr lang="tr-TR" sz="2400" i="1" dirty="0" smtClean="0"/>
              <a:t>Öğrencilerin önemli bir kısmı bu derse düzenli çalışmazlar.</a:t>
            </a:r>
            <a:endParaRPr lang="tr-TR" sz="2400" i="1" dirty="0"/>
          </a:p>
        </p:txBody>
      </p:sp>
      <p:pic>
        <p:nvPicPr>
          <p:cNvPr id="1026" name="Picture 2"/>
          <p:cNvPicPr>
            <a:picLocks noGrp="1" noChangeAspect="1" noChangeArrowheads="1"/>
          </p:cNvPicPr>
          <p:nvPr>
            <p:ph sz="quarter" idx="1"/>
          </p:nvPr>
        </p:nvPicPr>
        <p:blipFill>
          <a:blip r:embed="rId3">
            <a:clrChange>
              <a:clrFrom>
                <a:srgbClr val="FFFFFF"/>
              </a:clrFrom>
              <a:clrTo>
                <a:srgbClr val="FFFFFF">
                  <a:alpha val="0"/>
                </a:srgbClr>
              </a:clrTo>
            </a:clrChange>
          </a:blip>
          <a:srcRect t="15520"/>
          <a:stretch>
            <a:fillRect/>
          </a:stretch>
        </p:blipFill>
        <p:spPr bwMode="auto">
          <a:xfrm>
            <a:off x="428596" y="1785926"/>
            <a:ext cx="4009648" cy="2670956"/>
          </a:xfrm>
          <a:prstGeom prst="rect">
            <a:avLst/>
          </a:prstGeom>
          <a:noFill/>
          <a:ln w="9525">
            <a:solidFill>
              <a:srgbClr val="FFC000"/>
            </a:solidFill>
            <a:miter lim="800000"/>
            <a:headEnd/>
            <a:tailEnd/>
          </a:ln>
          <a:effectLst/>
        </p:spPr>
      </p:pic>
      <p:sp>
        <p:nvSpPr>
          <p:cNvPr id="6" name="5 Metin kutusu"/>
          <p:cNvSpPr txBox="1"/>
          <p:nvPr/>
        </p:nvSpPr>
        <p:spPr>
          <a:xfrm>
            <a:off x="152722" y="4594238"/>
            <a:ext cx="4285397" cy="830997"/>
          </a:xfrm>
          <a:prstGeom prst="rect">
            <a:avLst/>
          </a:prstGeom>
          <a:noFill/>
        </p:spPr>
        <p:txBody>
          <a:bodyPr wrap="square" rtlCol="0">
            <a:spAutoFit/>
          </a:bodyPr>
          <a:lstStyle/>
          <a:p>
            <a:pPr algn="ctr"/>
            <a:r>
              <a:rPr lang="tr-TR" sz="1600" i="1" dirty="0" smtClean="0"/>
              <a:t>2016-2017 Yaz Dönemi Bilgisayar Programlama Dersi Dönem Sonu Not Dağılımı</a:t>
            </a:r>
            <a:endParaRPr lang="tr-TR" sz="1600" i="1" dirty="0"/>
          </a:p>
        </p:txBody>
      </p:sp>
      <p:pic>
        <p:nvPicPr>
          <p:cNvPr id="3" name="Resim 2"/>
          <p:cNvPicPr>
            <a:picLocks noChangeAspect="1"/>
          </p:cNvPicPr>
          <p:nvPr/>
        </p:nvPicPr>
        <p:blipFill>
          <a:blip r:embed="rId4">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4643438" y="2285992"/>
            <a:ext cx="4032448" cy="2444412"/>
          </a:xfrm>
          <a:prstGeom prst="rect">
            <a:avLst/>
          </a:prstGeom>
        </p:spPr>
      </p:pic>
      <p:sp>
        <p:nvSpPr>
          <p:cNvPr id="7" name="5 Metin kutusu"/>
          <p:cNvSpPr txBox="1"/>
          <p:nvPr/>
        </p:nvSpPr>
        <p:spPr>
          <a:xfrm>
            <a:off x="4357686" y="4786322"/>
            <a:ext cx="4285397" cy="830997"/>
          </a:xfrm>
          <a:prstGeom prst="rect">
            <a:avLst/>
          </a:prstGeom>
          <a:noFill/>
        </p:spPr>
        <p:txBody>
          <a:bodyPr wrap="square" rtlCol="0">
            <a:spAutoFit/>
          </a:bodyPr>
          <a:lstStyle/>
          <a:p>
            <a:pPr algn="ctr"/>
            <a:r>
              <a:rPr lang="tr-TR" sz="1600" i="1" dirty="0" smtClean="0"/>
              <a:t>2017-2018 Güz Dönemi Bilgisayar Programlama Dersi Dönem Sonu Not Dağılımı</a:t>
            </a:r>
            <a:endParaRPr lang="tr-TR" sz="1600" i="1" dirty="0"/>
          </a:p>
        </p:txBody>
      </p:sp>
    </p:spTree>
    <p:extLst>
      <p:ext uri="{BB962C8B-B14F-4D97-AF65-F5344CB8AC3E}">
        <p14:creationId xmlns="" xmlns:p14="http://schemas.microsoft.com/office/powerpoint/2010/main" val="407220807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Derste başarının sırrı…</a:t>
            </a:r>
            <a:endParaRPr lang="tr-TR" dirty="0"/>
          </a:p>
        </p:txBody>
      </p:sp>
      <p:sp>
        <p:nvSpPr>
          <p:cNvPr id="3" name="İçerik Yer Tutucusu 2"/>
          <p:cNvSpPr>
            <a:spLocks noGrp="1"/>
          </p:cNvSpPr>
          <p:nvPr>
            <p:ph sz="quarter" idx="1"/>
          </p:nvPr>
        </p:nvSpPr>
        <p:spPr/>
        <p:txBody>
          <a:bodyPr>
            <a:normAutofit/>
          </a:bodyPr>
          <a:lstStyle/>
          <a:p>
            <a:r>
              <a:rPr lang="tr-TR" dirty="0" smtClean="0"/>
              <a:t>Ders kaçırmayın. (Kaçırdığınız dersleri telafi etmek zor.)</a:t>
            </a:r>
          </a:p>
          <a:p>
            <a:endParaRPr lang="tr-TR" dirty="0"/>
          </a:p>
          <a:p>
            <a:endParaRPr lang="tr-TR" dirty="0" smtClean="0"/>
          </a:p>
          <a:p>
            <a:endParaRPr lang="tr-TR" dirty="0" smtClean="0"/>
          </a:p>
          <a:p>
            <a:r>
              <a:rPr lang="tr-TR" dirty="0" smtClean="0"/>
              <a:t>Ödevleri muhakkak yapın. </a:t>
            </a:r>
            <a:endParaRPr lang="tr-TR" dirty="0"/>
          </a:p>
          <a:p>
            <a:endParaRPr lang="tr-TR" dirty="0" smtClean="0"/>
          </a:p>
          <a:p>
            <a:endParaRPr lang="tr-TR" dirty="0" smtClean="0"/>
          </a:p>
          <a:p>
            <a:endParaRPr lang="tr-TR" dirty="0"/>
          </a:p>
        </p:txBody>
      </p:sp>
      <p:grpSp>
        <p:nvGrpSpPr>
          <p:cNvPr id="4" name="Grup 8"/>
          <p:cNvGrpSpPr/>
          <p:nvPr/>
        </p:nvGrpSpPr>
        <p:grpSpPr>
          <a:xfrm>
            <a:off x="1186023" y="1694175"/>
            <a:ext cx="6386373" cy="1176411"/>
            <a:chOff x="2050119" y="1772816"/>
            <a:chExt cx="6386373" cy="1176411"/>
          </a:xfrm>
        </p:grpSpPr>
        <p:cxnSp>
          <p:nvCxnSpPr>
            <p:cNvPr id="5" name="Düz Ok Bağlayıcısı 4"/>
            <p:cNvCxnSpPr/>
            <p:nvPr/>
          </p:nvCxnSpPr>
          <p:spPr>
            <a:xfrm flipH="1">
              <a:off x="3671900" y="1772816"/>
              <a:ext cx="252028" cy="3146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Metin kutusu 5"/>
            <p:cNvSpPr txBox="1"/>
            <p:nvPr/>
          </p:nvSpPr>
          <p:spPr>
            <a:xfrm>
              <a:off x="2050119" y="2087453"/>
              <a:ext cx="6386373" cy="861774"/>
            </a:xfrm>
            <a:prstGeom prst="rect">
              <a:avLst/>
            </a:prstGeom>
            <a:noFill/>
          </p:spPr>
          <p:txBody>
            <a:bodyPr wrap="square" rtlCol="0">
              <a:spAutoFit/>
            </a:bodyPr>
            <a:lstStyle/>
            <a:p>
              <a:r>
                <a:rPr lang="tr-TR" dirty="0" smtClean="0"/>
                <a:t>Bu gerekli ama yeterli değil. </a:t>
              </a:r>
            </a:p>
            <a:p>
              <a:r>
                <a:rPr lang="tr-TR" sz="1600" i="1" dirty="0" smtClean="0">
                  <a:solidFill>
                    <a:srgbClr val="C00000"/>
                  </a:solidFill>
                </a:rPr>
                <a:t>Başarılı öğrencilerin çoğunun devamsızlık notu tam oluyor ama tam devamsızlığa sahip olup da başarısız olan birçok öğrenci oldu.</a:t>
              </a:r>
              <a:endParaRPr lang="tr-TR" sz="1600" i="1" dirty="0">
                <a:solidFill>
                  <a:srgbClr val="C00000"/>
                </a:solidFill>
              </a:endParaRPr>
            </a:p>
          </p:txBody>
        </p:sp>
      </p:grpSp>
      <p:grpSp>
        <p:nvGrpSpPr>
          <p:cNvPr id="9" name="Grup 9"/>
          <p:cNvGrpSpPr/>
          <p:nvPr/>
        </p:nvGrpSpPr>
        <p:grpSpPr>
          <a:xfrm>
            <a:off x="2214547" y="3857628"/>
            <a:ext cx="5929353" cy="1077798"/>
            <a:chOff x="3895203" y="3119048"/>
            <a:chExt cx="10797857" cy="1077798"/>
          </a:xfrm>
        </p:grpSpPr>
        <p:cxnSp>
          <p:nvCxnSpPr>
            <p:cNvPr id="7" name="Düz Ok Bağlayıcısı 6"/>
            <p:cNvCxnSpPr/>
            <p:nvPr/>
          </p:nvCxnSpPr>
          <p:spPr>
            <a:xfrm>
              <a:off x="3895203" y="3119048"/>
              <a:ext cx="1080120" cy="2160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Metin kutusu 7"/>
            <p:cNvSpPr txBox="1"/>
            <p:nvPr/>
          </p:nvSpPr>
          <p:spPr>
            <a:xfrm>
              <a:off x="4067944" y="3335072"/>
              <a:ext cx="10625116" cy="861774"/>
            </a:xfrm>
            <a:prstGeom prst="rect">
              <a:avLst/>
            </a:prstGeom>
            <a:noFill/>
          </p:spPr>
          <p:txBody>
            <a:bodyPr wrap="square" rtlCol="0">
              <a:spAutoFit/>
            </a:bodyPr>
            <a:lstStyle/>
            <a:p>
              <a:r>
                <a:rPr lang="tr-TR" dirty="0" smtClean="0"/>
                <a:t>Bu çok önemli ama işin sırrı değilmiş.</a:t>
              </a:r>
            </a:p>
            <a:p>
              <a:r>
                <a:rPr lang="tr-TR" sz="1600" i="1" dirty="0" smtClean="0">
                  <a:solidFill>
                    <a:srgbClr val="C00000"/>
                  </a:solidFill>
                </a:rPr>
                <a:t>Başarılı öğrenciler ödevlerin katkısına atıf yapıyorlar ama ödev yapıp da başarısız olan da birçok öğrenci oldu.</a:t>
              </a:r>
              <a:endParaRPr lang="tr-TR" sz="1600" i="1" dirty="0">
                <a:solidFill>
                  <a:srgbClr val="C00000"/>
                </a:solidFill>
              </a:endParaRPr>
            </a:p>
          </p:txBody>
        </p:sp>
      </p:grpSp>
    </p:spTree>
    <p:extLst>
      <p:ext uri="{BB962C8B-B14F-4D97-AF65-F5344CB8AC3E}">
        <p14:creationId xmlns="" xmlns:p14="http://schemas.microsoft.com/office/powerpoint/2010/main" val="62918888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Derste başarının sırrı…</a:t>
            </a:r>
            <a:endParaRPr lang="tr-TR" dirty="0"/>
          </a:p>
        </p:txBody>
      </p:sp>
      <p:sp>
        <p:nvSpPr>
          <p:cNvPr id="3" name="İçerik Yer Tutucusu 2"/>
          <p:cNvSpPr>
            <a:spLocks noGrp="1"/>
          </p:cNvSpPr>
          <p:nvPr>
            <p:ph sz="quarter" idx="1"/>
          </p:nvPr>
        </p:nvSpPr>
        <p:spPr/>
        <p:txBody>
          <a:bodyPr>
            <a:normAutofit/>
          </a:bodyPr>
          <a:lstStyle/>
          <a:p>
            <a:endParaRPr lang="tr-TR" dirty="0" smtClean="0"/>
          </a:p>
          <a:p>
            <a:r>
              <a:rPr lang="tr-TR" dirty="0" smtClean="0"/>
              <a:t>TOBB </a:t>
            </a:r>
            <a:r>
              <a:rPr lang="tr-TR" dirty="0" err="1" smtClean="0"/>
              <a:t>ETÜ’de</a:t>
            </a:r>
            <a:r>
              <a:rPr lang="tr-TR" dirty="0" smtClean="0"/>
              <a:t> şimdiye kadar bilgisayar programlama dersini benden almış 1800 üzerinde öğrencinin ardından gözlemim odur ki: </a:t>
            </a:r>
            <a:r>
              <a:rPr lang="tr-TR" b="1" dirty="0" smtClean="0">
                <a:solidFill>
                  <a:srgbClr val="FF0000"/>
                </a:solidFill>
              </a:rPr>
              <a:t>başarılı olmanın sırrı</a:t>
            </a:r>
            <a:r>
              <a:rPr lang="tr-TR" dirty="0" smtClean="0"/>
              <a:t>:</a:t>
            </a:r>
          </a:p>
          <a:p>
            <a:pPr lvl="1" algn="ctr"/>
            <a:r>
              <a:rPr lang="tr-TR" sz="3600" b="1" u="sng" dirty="0" smtClean="0"/>
              <a:t>Bol bol </a:t>
            </a:r>
            <a:r>
              <a:rPr lang="tr-TR" sz="3600" b="1" dirty="0" smtClean="0"/>
              <a:t>kod yazın.</a:t>
            </a:r>
          </a:p>
          <a:p>
            <a:endParaRPr lang="tr-TR" dirty="0"/>
          </a:p>
        </p:txBody>
      </p:sp>
      <p:sp>
        <p:nvSpPr>
          <p:cNvPr id="4" name="3 Dikdörtgen"/>
          <p:cNvSpPr/>
          <p:nvPr/>
        </p:nvSpPr>
        <p:spPr>
          <a:xfrm>
            <a:off x="785786" y="4572008"/>
            <a:ext cx="7572428" cy="861774"/>
          </a:xfrm>
          <a:prstGeom prst="rect">
            <a:avLst/>
          </a:prstGeom>
        </p:spPr>
        <p:txBody>
          <a:bodyPr wrap="square">
            <a:spAutoFit/>
          </a:bodyPr>
          <a:lstStyle/>
          <a:p>
            <a:pPr algn="r"/>
            <a:r>
              <a:rPr lang="tr-TR" i="1" dirty="0" smtClean="0"/>
              <a:t>Ders gerçekten çok keyifli ama </a:t>
            </a:r>
            <a:r>
              <a:rPr lang="tr-TR" b="1" i="1" dirty="0" smtClean="0"/>
              <a:t>günü gününe tekrar </a:t>
            </a:r>
            <a:r>
              <a:rPr lang="tr-TR" i="1" dirty="0" smtClean="0"/>
              <a:t>yapmayınca ne kadar keyifli olursa olsun ipin ucu kaçıyor.</a:t>
            </a:r>
            <a:br>
              <a:rPr lang="tr-TR" i="1" dirty="0" smtClean="0"/>
            </a:br>
            <a:r>
              <a:rPr lang="tr-TR" sz="1400" i="1" dirty="0" smtClean="0"/>
              <a:t>2017-2018 Bahar Döneminde bir öğrencinin final sınavı geri bildirimi (FF)</a:t>
            </a:r>
            <a:endParaRPr lang="tr-TR" sz="1400" i="1" dirty="0"/>
          </a:p>
        </p:txBody>
      </p:sp>
    </p:spTree>
    <p:extLst>
      <p:ext uri="{BB962C8B-B14F-4D97-AF65-F5344CB8AC3E}">
        <p14:creationId xmlns="" xmlns:p14="http://schemas.microsoft.com/office/powerpoint/2010/main" val="62918888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Başlık"/>
          <p:cNvSpPr>
            <a:spLocks noGrp="1"/>
          </p:cNvSpPr>
          <p:nvPr>
            <p:ph type="title"/>
          </p:nvPr>
        </p:nvSpPr>
        <p:spPr/>
        <p:txBody>
          <a:bodyPr>
            <a:normAutofit/>
          </a:bodyPr>
          <a:lstStyle/>
          <a:p>
            <a:r>
              <a:rPr lang="tr-TR" sz="2400" dirty="0" smtClean="0"/>
              <a:t>Bunu biliyor musunuz? Teknoloji ve mesleklerin dönüşümü</a:t>
            </a:r>
            <a:endParaRPr lang="tr-TR" sz="2400" dirty="0"/>
          </a:p>
        </p:txBody>
      </p:sp>
      <p:sp>
        <p:nvSpPr>
          <p:cNvPr id="5" name="4 İçerik Yer Tutucusu"/>
          <p:cNvSpPr>
            <a:spLocks noGrp="1"/>
          </p:cNvSpPr>
          <p:nvPr>
            <p:ph sz="quarter" idx="1"/>
          </p:nvPr>
        </p:nvSpPr>
        <p:spPr/>
        <p:txBody>
          <a:bodyPr/>
          <a:lstStyle/>
          <a:p>
            <a:r>
              <a:rPr lang="tr-TR" dirty="0" smtClean="0"/>
              <a:t>“… c</a:t>
            </a:r>
            <a:r>
              <a:rPr lang="en-US" dirty="0" err="1" smtClean="0"/>
              <a:t>urrently</a:t>
            </a:r>
            <a:r>
              <a:rPr lang="en-US" dirty="0" smtClean="0"/>
              <a:t> demonstrated technologies could automate </a:t>
            </a:r>
            <a:r>
              <a:rPr lang="en-US" b="1" dirty="0" smtClean="0"/>
              <a:t>45 percent </a:t>
            </a:r>
            <a:r>
              <a:rPr lang="en-US" dirty="0" smtClean="0"/>
              <a:t>of the activities people are paid to perform</a:t>
            </a:r>
            <a:r>
              <a:rPr lang="tr-TR" dirty="0" smtClean="0"/>
              <a:t>”</a:t>
            </a:r>
            <a:endParaRPr lang="tr-TR" dirty="0"/>
          </a:p>
        </p:txBody>
      </p:sp>
      <p:pic>
        <p:nvPicPr>
          <p:cNvPr id="1026" name="Picture 2" descr="C:\Users\User\Pictures\iCloud Photos\Downloads\IMG_8418.JPG"/>
          <p:cNvPicPr>
            <a:picLocks noChangeAspect="1" noChangeArrowheads="1"/>
          </p:cNvPicPr>
          <p:nvPr/>
        </p:nvPicPr>
        <p:blipFill>
          <a:blip r:embed="rId2" cstate="print"/>
          <a:srcRect/>
          <a:stretch>
            <a:fillRect/>
          </a:stretch>
        </p:blipFill>
        <p:spPr bwMode="auto">
          <a:xfrm>
            <a:off x="4296279" y="2195237"/>
            <a:ext cx="4143528" cy="3107646"/>
          </a:xfrm>
          <a:prstGeom prst="rect">
            <a:avLst/>
          </a:prstGeom>
          <a:ln>
            <a:noFill/>
          </a:ln>
          <a:effectLst>
            <a:softEdge rad="112500"/>
          </a:effectLst>
        </p:spPr>
      </p:pic>
      <p:sp>
        <p:nvSpPr>
          <p:cNvPr id="7" name="6 Metin kutusu"/>
          <p:cNvSpPr txBox="1"/>
          <p:nvPr/>
        </p:nvSpPr>
        <p:spPr>
          <a:xfrm>
            <a:off x="4151586" y="5302883"/>
            <a:ext cx="4288221" cy="769441"/>
          </a:xfrm>
          <a:prstGeom prst="rect">
            <a:avLst/>
          </a:prstGeom>
          <a:noFill/>
        </p:spPr>
        <p:txBody>
          <a:bodyPr wrap="square" rtlCol="0">
            <a:spAutoFit/>
          </a:bodyPr>
          <a:lstStyle/>
          <a:p>
            <a:pPr algn="ctr"/>
            <a:r>
              <a:rPr lang="tr-TR" sz="1200" dirty="0" smtClean="0"/>
              <a:t>13 Ağustos 2018 – MTA Metrosu </a:t>
            </a:r>
            <a:br>
              <a:rPr lang="tr-TR" sz="1200" dirty="0" smtClean="0"/>
            </a:br>
            <a:r>
              <a:rPr lang="tr-TR" sz="1600" dirty="0" smtClean="0"/>
              <a:t>“</a:t>
            </a:r>
            <a:r>
              <a:rPr lang="tr-TR" sz="1200" i="1" dirty="0" smtClean="0">
                <a:solidFill>
                  <a:srgbClr val="C00000"/>
                </a:solidFill>
              </a:rPr>
              <a:t>Bilet gişesi memurluğu artık yok. </a:t>
            </a:r>
            <a:br>
              <a:rPr lang="tr-TR" sz="1200" i="1" dirty="0" smtClean="0">
                <a:solidFill>
                  <a:srgbClr val="C00000"/>
                </a:solidFill>
              </a:rPr>
            </a:br>
            <a:r>
              <a:rPr lang="tr-TR" sz="1200" i="1" dirty="0" smtClean="0">
                <a:solidFill>
                  <a:srgbClr val="C00000"/>
                </a:solidFill>
              </a:rPr>
              <a:t>Biletlerinizi “</a:t>
            </a:r>
            <a:r>
              <a:rPr lang="tr-TR" sz="1200" i="1" dirty="0" err="1" smtClean="0">
                <a:solidFill>
                  <a:srgbClr val="C00000"/>
                </a:solidFill>
              </a:rPr>
              <a:t>MiniBanko”dan</a:t>
            </a:r>
            <a:r>
              <a:rPr lang="tr-TR" sz="1200" i="1" dirty="0" smtClean="0">
                <a:solidFill>
                  <a:srgbClr val="C00000"/>
                </a:solidFill>
              </a:rPr>
              <a:t> alınız.</a:t>
            </a:r>
            <a:r>
              <a:rPr lang="tr-TR" sz="1600" dirty="0" smtClean="0"/>
              <a:t>”</a:t>
            </a:r>
          </a:p>
        </p:txBody>
      </p:sp>
      <p:pic>
        <p:nvPicPr>
          <p:cNvPr id="1028" name="Picture 4" descr="Image result for boy"/>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631362" y="4989047"/>
            <a:ext cx="1520224" cy="1520224"/>
          </a:xfrm>
          <a:prstGeom prst="rect">
            <a:avLst/>
          </a:prstGeom>
          <a:noFill/>
        </p:spPr>
      </p:pic>
      <p:sp>
        <p:nvSpPr>
          <p:cNvPr id="9" name="8 Köşeleri Yuvarlanmış Dikdörtgen Belirtme Çizgisi"/>
          <p:cNvSpPr/>
          <p:nvPr/>
        </p:nvSpPr>
        <p:spPr>
          <a:xfrm>
            <a:off x="1117099" y="2423887"/>
            <a:ext cx="2234199" cy="1045028"/>
          </a:xfrm>
          <a:prstGeom prst="wedgeRoundRectCallout">
            <a:avLst>
              <a:gd name="adj1" fmla="val 49016"/>
              <a:gd name="adj2" fmla="val 19828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400" dirty="0" smtClean="0"/>
              <a:t>Bizim bir mühendis akraba var. Hiç programlama gerekmiyormuş meslekte. “Word Excel yeter” dedi.</a:t>
            </a:r>
          </a:p>
        </p:txBody>
      </p:sp>
      <p:sp>
        <p:nvSpPr>
          <p:cNvPr id="10" name="9 Köşeleri Yuvarlanmış Dikdörtgen Belirtme Çizgisi"/>
          <p:cNvSpPr/>
          <p:nvPr/>
        </p:nvSpPr>
        <p:spPr>
          <a:xfrm>
            <a:off x="457200" y="3822424"/>
            <a:ext cx="2234199" cy="740229"/>
          </a:xfrm>
          <a:prstGeom prst="wedgeRoundRectCallout">
            <a:avLst>
              <a:gd name="adj1" fmla="val 71754"/>
              <a:gd name="adj2" fmla="val 158909"/>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400" dirty="0" smtClean="0"/>
              <a:t>Zaten ben mesleğimi yapmayacağım, satış yapacağım.</a:t>
            </a:r>
          </a:p>
        </p:txBody>
      </p:sp>
      <p:sp>
        <p:nvSpPr>
          <p:cNvPr id="11" name="10 Köşeleri Yuvarlanmış Dikdörtgen Belirtme Çizgisi"/>
          <p:cNvSpPr/>
          <p:nvPr/>
        </p:nvSpPr>
        <p:spPr>
          <a:xfrm>
            <a:off x="397163" y="4932768"/>
            <a:ext cx="2234199" cy="1003575"/>
          </a:xfrm>
          <a:prstGeom prst="wedgeRoundRectCallout">
            <a:avLst>
              <a:gd name="adj1" fmla="val 75002"/>
              <a:gd name="adj2" fmla="val 21654"/>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400" dirty="0" smtClean="0"/>
              <a:t>Ve programlamayı öğrenmemek için uydurabileceğim daha nice bahanelerim var.</a:t>
            </a:r>
            <a:endParaRPr lang="tr-TR" sz="1400" dirty="0"/>
          </a:p>
        </p:txBody>
      </p:sp>
    </p:spTree>
  </p:cSld>
  <p:clrMapOvr>
    <a:masterClrMapping/>
  </p:clrMapOvr>
  <p:transition>
    <p:random/>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b="1" dirty="0" smtClean="0"/>
              <a:t>Günü </a:t>
            </a:r>
            <a:r>
              <a:rPr lang="tr-TR" b="1" dirty="0"/>
              <a:t>gününe çalışmamın </a:t>
            </a:r>
            <a:r>
              <a:rPr lang="tr-TR" b="1" dirty="0" smtClean="0"/>
              <a:t>gerekliliği…</a:t>
            </a:r>
            <a:endParaRPr lang="tr-TR" dirty="0"/>
          </a:p>
        </p:txBody>
      </p:sp>
      <p:sp>
        <p:nvSpPr>
          <p:cNvPr id="3" name="İçerik Yer Tutucusu 2"/>
          <p:cNvSpPr>
            <a:spLocks noGrp="1"/>
          </p:cNvSpPr>
          <p:nvPr>
            <p:ph sz="quarter" idx="1"/>
          </p:nvPr>
        </p:nvSpPr>
        <p:spPr>
          <a:xfrm>
            <a:off x="457200" y="1219200"/>
            <a:ext cx="8329642" cy="3424246"/>
          </a:xfrm>
        </p:spPr>
        <p:txBody>
          <a:bodyPr>
            <a:normAutofit/>
          </a:bodyPr>
          <a:lstStyle/>
          <a:p>
            <a:r>
              <a:rPr lang="tr-TR" sz="2000" dirty="0"/>
              <a:t>Ehliyet almadan önce herkes bana araba sürmeye başladığımda rüyalarımda hep araba süreceğimi söylerdi. Fakat ben o </a:t>
            </a:r>
            <a:r>
              <a:rPr lang="tr-TR" sz="2000" dirty="0" smtClean="0"/>
              <a:t>sıralarda </a:t>
            </a:r>
            <a:r>
              <a:rPr lang="tr-TR" sz="2000" dirty="0"/>
              <a:t>rüyamda araba kullandığımı görmüyordum. Galiba onu fazla önemsemiyordum. C benim </a:t>
            </a:r>
            <a:r>
              <a:rPr lang="tr-TR" sz="2000" dirty="0" smtClean="0"/>
              <a:t>için </a:t>
            </a:r>
            <a:r>
              <a:rPr lang="tr-TR" sz="2000" dirty="0"/>
              <a:t>ilk günden beri korkutucuydu. Ama korkmamın sebebi farkında olmamdı</a:t>
            </a:r>
            <a:r>
              <a:rPr lang="tr-TR" sz="2000" dirty="0" smtClean="0"/>
              <a:t>. </a:t>
            </a:r>
            <a:r>
              <a:rPr lang="tr-TR" sz="2000" b="1" dirty="0" smtClean="0"/>
              <a:t>Günü </a:t>
            </a:r>
            <a:r>
              <a:rPr lang="tr-TR" sz="2000" b="1" dirty="0"/>
              <a:t>gününe çalışmamın gerekliliği</a:t>
            </a:r>
            <a:r>
              <a:rPr lang="tr-TR" sz="2000" dirty="0"/>
              <a:t> ve benden istediği pek çok sorumluluk vardı. Korkum beni daha çok sevdirdi C'yi, </a:t>
            </a:r>
            <a:r>
              <a:rPr lang="tr-TR" sz="2000" dirty="0" smtClean="0"/>
              <a:t>tabii ki hatalarım </a:t>
            </a:r>
            <a:r>
              <a:rPr lang="tr-TR" sz="2000" dirty="0"/>
              <a:t>oldu ve </a:t>
            </a:r>
            <a:r>
              <a:rPr lang="tr-TR" sz="2000" dirty="0" smtClean="0"/>
              <a:t>bazı </a:t>
            </a:r>
            <a:r>
              <a:rPr lang="tr-TR" sz="2000" dirty="0"/>
              <a:t>zamanlarda yeterli çalışmayı gösteremedim. Ama ben en büyük dersi alıp C </a:t>
            </a:r>
            <a:r>
              <a:rPr lang="tr-TR" sz="2000" dirty="0" err="1"/>
              <a:t>yi</a:t>
            </a:r>
            <a:r>
              <a:rPr lang="tr-TR" sz="2000" dirty="0"/>
              <a:t> kendime bir ders olarak </a:t>
            </a:r>
            <a:r>
              <a:rPr lang="tr-TR" sz="2000" dirty="0" smtClean="0"/>
              <a:t>değil, </a:t>
            </a:r>
            <a:r>
              <a:rPr lang="tr-TR" sz="2000" dirty="0"/>
              <a:t>kariyer hayatımın bir parçası olarak görmeye başladım. Ve yaklaşık 2 </a:t>
            </a:r>
            <a:r>
              <a:rPr lang="tr-TR" sz="2000" dirty="0" smtClean="0"/>
              <a:t>aydır </a:t>
            </a:r>
            <a:r>
              <a:rPr lang="tr-TR" sz="2000" b="1" dirty="0"/>
              <a:t>her gece rüyamda </a:t>
            </a:r>
            <a:r>
              <a:rPr lang="tr-TR" sz="2000" dirty="0"/>
              <a:t>sabaha kadar kod </a:t>
            </a:r>
            <a:r>
              <a:rPr lang="tr-TR" sz="2000" dirty="0" smtClean="0"/>
              <a:t>yazıyorum… ödevlerin çoğunu </a:t>
            </a:r>
            <a:r>
              <a:rPr lang="tr-TR" sz="2000" dirty="0"/>
              <a:t>orda bitirip sabah koda döküyorum</a:t>
            </a:r>
            <a:r>
              <a:rPr lang="tr-TR" sz="2000" dirty="0" smtClean="0"/>
              <a:t>.</a:t>
            </a:r>
          </a:p>
          <a:p>
            <a:endParaRPr lang="tr-TR" sz="2000" dirty="0"/>
          </a:p>
        </p:txBody>
      </p:sp>
      <p:pic>
        <p:nvPicPr>
          <p:cNvPr id="4" name="3 Resim" descr="Code-Baby.jpg"/>
          <p:cNvPicPr>
            <a:picLocks noChangeAspect="1"/>
          </p:cNvPicPr>
          <p:nvPr/>
        </p:nvPicPr>
        <p:blipFill>
          <a:blip r:embed="rId3"/>
          <a:stretch>
            <a:fillRect/>
          </a:stretch>
        </p:blipFill>
        <p:spPr>
          <a:xfrm>
            <a:off x="6215074" y="4357694"/>
            <a:ext cx="2571768" cy="21221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Dikdörtgen"/>
          <p:cNvSpPr/>
          <p:nvPr/>
        </p:nvSpPr>
        <p:spPr>
          <a:xfrm>
            <a:off x="928662" y="4500570"/>
            <a:ext cx="4572000" cy="646331"/>
          </a:xfrm>
          <a:prstGeom prst="rect">
            <a:avLst/>
          </a:prstGeom>
        </p:spPr>
        <p:txBody>
          <a:bodyPr>
            <a:spAutoFit/>
          </a:bodyPr>
          <a:lstStyle/>
          <a:p>
            <a:r>
              <a:rPr lang="tr-TR" dirty="0" smtClean="0"/>
              <a:t>2017-2018 Güz Döneminde dersten AA ile geçen bir öğrencinin ödev3 geri bildirimi</a:t>
            </a:r>
            <a:endParaRPr lang="tr-TR" dirty="0"/>
          </a:p>
        </p:txBody>
      </p:sp>
      <p:cxnSp>
        <p:nvCxnSpPr>
          <p:cNvPr id="7" name="6 Düz Ok Bağlayıcısı"/>
          <p:cNvCxnSpPr/>
          <p:nvPr/>
        </p:nvCxnSpPr>
        <p:spPr>
          <a:xfrm rot="5400000">
            <a:off x="2607455" y="5179231"/>
            <a:ext cx="357190"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7 Metin kutusu"/>
          <p:cNvSpPr txBox="1"/>
          <p:nvPr/>
        </p:nvSpPr>
        <p:spPr>
          <a:xfrm>
            <a:off x="785786" y="5429264"/>
            <a:ext cx="4714908" cy="923330"/>
          </a:xfrm>
          <a:prstGeom prst="rect">
            <a:avLst/>
          </a:prstGeom>
          <a:noFill/>
        </p:spPr>
        <p:txBody>
          <a:bodyPr wrap="square" rtlCol="0">
            <a:spAutoFit/>
          </a:bodyPr>
          <a:lstStyle/>
          <a:p>
            <a:r>
              <a:rPr lang="tr-TR" dirty="0" smtClean="0"/>
              <a:t>END öğrencisi, Bil141 dersini aldıktan sonra Bilgisayar </a:t>
            </a:r>
            <a:r>
              <a:rPr lang="tr-TR" dirty="0" err="1" smtClean="0"/>
              <a:t>Müh.’de</a:t>
            </a:r>
            <a:r>
              <a:rPr lang="tr-TR" dirty="0" smtClean="0"/>
              <a:t> yan dal</a:t>
            </a:r>
            <a:r>
              <a:rPr lang="tr-TR" sz="1400" dirty="0" smtClean="0"/>
              <a:t>(ya da çift ana dal)</a:t>
            </a:r>
            <a:r>
              <a:rPr lang="tr-TR" dirty="0" smtClean="0"/>
              <a:t> yapmaya başladı.</a:t>
            </a:r>
            <a:endParaRPr lang="tr-TR" dirty="0"/>
          </a:p>
        </p:txBody>
      </p:sp>
    </p:spTree>
    <p:extLst>
      <p:ext uri="{BB962C8B-B14F-4D97-AF65-F5344CB8AC3E}">
        <p14:creationId xmlns="" xmlns:p14="http://schemas.microsoft.com/office/powerpoint/2010/main" val="307960734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a:t>2016-2017 </a:t>
            </a:r>
            <a:r>
              <a:rPr lang="tr-TR" dirty="0" smtClean="0"/>
              <a:t>yaz dönemine dair…</a:t>
            </a:r>
            <a:endParaRPr lang="tr-TR" dirty="0"/>
          </a:p>
        </p:txBody>
      </p:sp>
      <p:sp>
        <p:nvSpPr>
          <p:cNvPr id="3" name="2 İçerik Yer Tutucusu"/>
          <p:cNvSpPr>
            <a:spLocks noGrp="1"/>
          </p:cNvSpPr>
          <p:nvPr>
            <p:ph sz="quarter" idx="1"/>
          </p:nvPr>
        </p:nvSpPr>
        <p:spPr>
          <a:xfrm>
            <a:off x="457200" y="1219200"/>
            <a:ext cx="8229600" cy="5281634"/>
          </a:xfrm>
        </p:spPr>
        <p:txBody>
          <a:bodyPr>
            <a:normAutofit/>
          </a:bodyPr>
          <a:lstStyle/>
          <a:p>
            <a:pPr>
              <a:buNone/>
            </a:pPr>
            <a:r>
              <a:rPr lang="tr-TR" dirty="0" smtClean="0"/>
              <a:t>BİR ÖĞRENCİNİN GERİ BİLDİRİMİ</a:t>
            </a:r>
          </a:p>
          <a:p>
            <a:pPr>
              <a:buNone/>
            </a:pPr>
            <a:r>
              <a:rPr lang="tr-TR" sz="2000" i="1" dirty="0" smtClean="0">
                <a:solidFill>
                  <a:srgbClr val="FF0000"/>
                </a:solidFill>
              </a:rPr>
              <a:t>(%88,37 puan toplayarak dersten BA harf notu ile geçti.)</a:t>
            </a:r>
            <a:endParaRPr lang="tr-TR" sz="2000" dirty="0" smtClean="0"/>
          </a:p>
          <a:p>
            <a:r>
              <a:rPr lang="tr-TR" sz="2400" i="1" dirty="0" smtClean="0"/>
              <a:t>Geri bildirimde bulunmak istediğiniz diğer konular nelerdir?</a:t>
            </a:r>
          </a:p>
          <a:p>
            <a:pPr lvl="1">
              <a:buNone/>
            </a:pPr>
            <a:r>
              <a:rPr lang="tr-TR" sz="2000" dirty="0" smtClean="0">
                <a:solidFill>
                  <a:srgbClr val="000066"/>
                </a:solidFill>
              </a:rPr>
              <a:t>Dönem başında derslere düzenli geliyordum ve lab ödevleri/ödevleri yapıyordum. O zaman çok zevk aldığım bir dersti. Bu </a:t>
            </a:r>
            <a:r>
              <a:rPr lang="tr-TR" sz="2000" b="1" dirty="0" smtClean="0">
                <a:solidFill>
                  <a:srgbClr val="000066"/>
                </a:solidFill>
              </a:rPr>
              <a:t>dönemim çok yoğun olduğu için </a:t>
            </a:r>
            <a:r>
              <a:rPr lang="tr-TR" sz="2000" dirty="0" smtClean="0">
                <a:solidFill>
                  <a:srgbClr val="000066"/>
                </a:solidFill>
              </a:rPr>
              <a:t>ve diğer derslere çalışmak için sonlara doğru (konuların belki de en önemli olduğu zamanlar) gelmemeye ve ödevleri konu eksiklerimden dolayı yapamamaya başladım. O zaman da ödevler zor ve anlaşılmaz gelmeye başladı. Hatamı anladım ama geç oldu. </a:t>
            </a:r>
          </a:p>
          <a:p>
            <a:pPr lvl="2" algn="just">
              <a:buNone/>
            </a:pPr>
            <a:endParaRPr lang="tr-TR" i="1" dirty="0" smtClean="0">
              <a:solidFill>
                <a:srgbClr val="FF0000"/>
              </a:solidFill>
            </a:endParaRPr>
          </a:p>
        </p:txBody>
      </p:sp>
    </p:spTree>
    <p:extLst>
      <p:ext uri="{BB962C8B-B14F-4D97-AF65-F5344CB8AC3E}">
        <p14:creationId xmlns="" xmlns:p14="http://schemas.microsoft.com/office/powerpoint/2010/main" val="48602717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Etik ilkeler</a:t>
            </a:r>
            <a:endParaRPr lang="tr-TR" dirty="0"/>
          </a:p>
        </p:txBody>
      </p:sp>
      <p:sp>
        <p:nvSpPr>
          <p:cNvPr id="3" name="2 İçerik Yer Tutucusu"/>
          <p:cNvSpPr>
            <a:spLocks noGrp="1"/>
          </p:cNvSpPr>
          <p:nvPr>
            <p:ph sz="quarter" idx="1"/>
          </p:nvPr>
        </p:nvSpPr>
        <p:spPr/>
        <p:txBody>
          <a:bodyPr>
            <a:normAutofit/>
          </a:bodyPr>
          <a:lstStyle/>
          <a:p>
            <a:r>
              <a:rPr lang="tr-TR" dirty="0" smtClean="0"/>
              <a:t>Piazza’da </a:t>
            </a:r>
            <a:r>
              <a:rPr lang="tr-TR" dirty="0" smtClean="0">
                <a:solidFill>
                  <a:srgbClr val="FF0000"/>
                </a:solidFill>
              </a:rPr>
              <a:t>“</a:t>
            </a:r>
            <a:r>
              <a:rPr lang="tr-TR" dirty="0" err="1" smtClean="0">
                <a:solidFill>
                  <a:srgbClr val="FF0000"/>
                </a:solidFill>
              </a:rPr>
              <a:t>Odevlerdeki</a:t>
            </a:r>
            <a:r>
              <a:rPr lang="tr-TR" dirty="0" smtClean="0">
                <a:solidFill>
                  <a:srgbClr val="FF0000"/>
                </a:solidFill>
              </a:rPr>
              <a:t>_Etik_</a:t>
            </a:r>
            <a:r>
              <a:rPr lang="tr-TR" dirty="0" err="1" smtClean="0">
                <a:solidFill>
                  <a:srgbClr val="FF0000"/>
                </a:solidFill>
              </a:rPr>
              <a:t>Ilkelerimiz</a:t>
            </a:r>
            <a:r>
              <a:rPr lang="tr-TR" dirty="0" smtClean="0">
                <a:solidFill>
                  <a:srgbClr val="FF0000"/>
                </a:solidFill>
              </a:rPr>
              <a:t>” </a:t>
            </a:r>
            <a:r>
              <a:rPr lang="tr-TR" dirty="0" smtClean="0"/>
              <a:t>dosyasında detaylıca değinildi.</a:t>
            </a:r>
          </a:p>
          <a:p>
            <a:r>
              <a:rPr lang="tr-TR" dirty="0" smtClean="0"/>
              <a:t>Dönem başında </a:t>
            </a:r>
            <a:r>
              <a:rPr lang="tr-TR" dirty="0" smtClean="0">
                <a:solidFill>
                  <a:srgbClr val="FF0000"/>
                </a:solidFill>
              </a:rPr>
              <a:t>derste</a:t>
            </a:r>
            <a:r>
              <a:rPr lang="tr-TR" dirty="0" smtClean="0"/>
              <a:t> değiniliyor</a:t>
            </a:r>
          </a:p>
          <a:p>
            <a:r>
              <a:rPr lang="tr-TR" dirty="0" smtClean="0">
                <a:solidFill>
                  <a:srgbClr val="FF0000"/>
                </a:solidFill>
              </a:rPr>
              <a:t>Ödev1B</a:t>
            </a:r>
            <a:r>
              <a:rPr lang="tr-TR" dirty="0" smtClean="0"/>
              <a:t>’de üzerinden kapsamlı şekilde geçiliyor.</a:t>
            </a:r>
          </a:p>
          <a:p>
            <a:r>
              <a:rPr lang="tr-TR" dirty="0" smtClean="0"/>
              <a:t>Neden bu kadar çok vurgulandı?</a:t>
            </a:r>
          </a:p>
          <a:p>
            <a:pPr marL="731520" lvl="1" indent="-457200"/>
            <a:r>
              <a:rPr lang="tr-TR" dirty="0" smtClean="0"/>
              <a:t>Öğrenciler, etik ilke ihlal etmek yerine kendilerini etik ilke ihlallerine iten durumla (konu eksikleri) yüzleşsin ve ihlal yerine çözüm (daha çok ve daha etkin çalışmak) üretsin istiyoruz. Böylece dersten kalanların oranı düşsün istiyoruz.</a:t>
            </a:r>
          </a:p>
          <a:p>
            <a:pPr marL="731520" lvl="1" indent="-457200"/>
            <a:r>
              <a:rPr lang="tr-TR" dirty="0" smtClean="0"/>
              <a:t>Etik ilke ara ödevleri albümlerimiz ne yazık ki kabarık. Etik ilke ihlalleri dersin kalitesini artırmaya ayırdığımız vakitten çalan ve böylece dersin kalitesini etkileyebilen durumlardır.</a:t>
            </a:r>
          </a:p>
          <a:p>
            <a:pPr lvl="1"/>
            <a:endParaRPr lang="tr-TR" dirty="0" smtClean="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checkerboard(across)">
                                      <p:cBhvr>
                                        <p:cTn id="25" dur="500"/>
                                        <p:tgtEl>
                                          <p:spTgt spid="3">
                                            <p:txEl>
                                              <p:pRg st="4" end="4"/>
                                            </p:txEl>
                                          </p:spTgt>
                                        </p:tgtEl>
                                      </p:cBhvr>
                                    </p:animEffect>
                                  </p:childTnLst>
                                </p:cTn>
                              </p:par>
                              <p:par>
                                <p:cTn id="26" presetID="5" presetClass="entr" presetSubtype="1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checkerboard(across)">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2800" dirty="0" smtClean="0"/>
              <a:t>Türkçeye özgü karakterlerin ekrana düzgün yazdırılması</a:t>
            </a:r>
            <a:endParaRPr lang="tr-TR" sz="2800" dirty="0"/>
          </a:p>
        </p:txBody>
      </p:sp>
      <p:sp>
        <p:nvSpPr>
          <p:cNvPr id="3" name="2 İçerik Yer Tutucusu"/>
          <p:cNvSpPr>
            <a:spLocks noGrp="1"/>
          </p:cNvSpPr>
          <p:nvPr>
            <p:ph sz="quarter" idx="1"/>
          </p:nvPr>
        </p:nvSpPr>
        <p:spPr>
          <a:xfrm>
            <a:off x="457200" y="1219200"/>
            <a:ext cx="5043494" cy="3209932"/>
          </a:xfrm>
        </p:spPr>
        <p:txBody>
          <a:bodyPr>
            <a:normAutofit/>
          </a:bodyPr>
          <a:lstStyle/>
          <a:p>
            <a:pPr>
              <a:buNone/>
            </a:pPr>
            <a:r>
              <a:rPr lang="tr-TR" sz="1600" dirty="0" smtClean="0"/>
              <a:t>Normalde Türkçeye özgü ç, ğ, ü gibi karakterler ekranda düzgün çıkmamaktadır.</a:t>
            </a:r>
          </a:p>
          <a:p>
            <a:r>
              <a:rPr lang="tr-TR" sz="1600" dirty="0" smtClean="0"/>
              <a:t>#</a:t>
            </a:r>
            <a:r>
              <a:rPr lang="tr-TR" sz="1600" dirty="0" err="1" smtClean="0"/>
              <a:t>include</a:t>
            </a:r>
            <a:r>
              <a:rPr lang="tr-TR" sz="1600" dirty="0" smtClean="0"/>
              <a:t> &lt;</a:t>
            </a:r>
            <a:r>
              <a:rPr lang="tr-TR" sz="1600" dirty="0" err="1" smtClean="0"/>
              <a:t>locale</a:t>
            </a:r>
            <a:r>
              <a:rPr lang="tr-TR" sz="1600" dirty="0" smtClean="0"/>
              <a:t>.h&gt; </a:t>
            </a:r>
          </a:p>
          <a:p>
            <a:pPr>
              <a:buNone/>
            </a:pPr>
            <a:r>
              <a:rPr lang="tr-TR" sz="1600" dirty="0" smtClean="0"/>
              <a:t>Şeklinde </a:t>
            </a:r>
            <a:r>
              <a:rPr lang="tr-TR" sz="1600" dirty="0" err="1" smtClean="0"/>
              <a:t>locale</a:t>
            </a:r>
            <a:r>
              <a:rPr lang="tr-TR" sz="1600" dirty="0" smtClean="0"/>
              <a:t> kütüphanesini ekleyip </a:t>
            </a:r>
            <a:r>
              <a:rPr lang="tr-TR" sz="1600" dirty="0" err="1" smtClean="0"/>
              <a:t>main’in</a:t>
            </a:r>
            <a:r>
              <a:rPr lang="tr-TR" sz="1600" dirty="0" smtClean="0"/>
              <a:t> içinde</a:t>
            </a:r>
          </a:p>
          <a:p>
            <a:r>
              <a:rPr lang="tr-TR" sz="1600" dirty="0" smtClean="0"/>
              <a:t>   </a:t>
            </a:r>
            <a:r>
              <a:rPr lang="tr-TR" sz="1600" dirty="0" err="1" smtClean="0"/>
              <a:t>setlocale</a:t>
            </a:r>
            <a:r>
              <a:rPr lang="tr-TR" sz="1600" dirty="0" smtClean="0"/>
              <a:t>(LC_ALL,"</a:t>
            </a:r>
            <a:r>
              <a:rPr lang="tr-TR" sz="1600" dirty="0" err="1" smtClean="0"/>
              <a:t>Turkish</a:t>
            </a:r>
            <a:r>
              <a:rPr lang="tr-TR" sz="1600" dirty="0" smtClean="0"/>
              <a:t>");</a:t>
            </a:r>
          </a:p>
          <a:p>
            <a:pPr>
              <a:buNone/>
            </a:pPr>
            <a:r>
              <a:rPr lang="tr-TR" sz="1600" dirty="0" smtClean="0"/>
              <a:t>Şeklinde bir komutla ayarlama yaparsanız,</a:t>
            </a:r>
          </a:p>
          <a:p>
            <a:pPr>
              <a:buNone/>
            </a:pPr>
            <a:r>
              <a:rPr lang="tr-TR" sz="1600" dirty="0" smtClean="0"/>
              <a:t>Türkçe karakterleri de ekrana yazdırabilirsiniz.</a:t>
            </a:r>
          </a:p>
          <a:p>
            <a:pPr>
              <a:buNone/>
            </a:pPr>
            <a:r>
              <a:rPr lang="tr-TR" sz="1400" dirty="0" smtClean="0"/>
              <a:t>ANCAK, bu durumda eğer kodunuz kullanıcıdan sayı istiyorsa, kullanıcı ondalık sayı girişlerini  5.2 yerine 5,2 gibi (Türkçedeki gibi) virgüllü şekilde yapmalıdır.</a:t>
            </a:r>
          </a:p>
        </p:txBody>
      </p:sp>
      <p:pic>
        <p:nvPicPr>
          <p:cNvPr id="1026" name="Picture 2"/>
          <p:cNvPicPr>
            <a:picLocks noChangeAspect="1" noChangeArrowheads="1"/>
          </p:cNvPicPr>
          <p:nvPr/>
        </p:nvPicPr>
        <p:blipFill>
          <a:blip r:embed="rId3"/>
          <a:srcRect/>
          <a:stretch>
            <a:fillRect/>
          </a:stretch>
        </p:blipFill>
        <p:spPr bwMode="auto">
          <a:xfrm>
            <a:off x="5143504" y="4429132"/>
            <a:ext cx="3209925" cy="1514475"/>
          </a:xfrm>
          <a:prstGeom prst="rect">
            <a:avLst/>
          </a:prstGeom>
          <a:noFill/>
          <a:ln w="9525">
            <a:noFill/>
            <a:miter lim="800000"/>
            <a:headEnd/>
            <a:tailEnd/>
          </a:ln>
          <a:effectLst/>
        </p:spPr>
      </p:pic>
      <p:sp>
        <p:nvSpPr>
          <p:cNvPr id="5" name="4 Dikdörtgen"/>
          <p:cNvSpPr/>
          <p:nvPr/>
        </p:nvSpPr>
        <p:spPr>
          <a:xfrm>
            <a:off x="428596" y="4071942"/>
            <a:ext cx="4572000" cy="2123658"/>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tr-TR" sz="1600" i="1" dirty="0" smtClean="0"/>
              <a:t>#</a:t>
            </a:r>
            <a:r>
              <a:rPr lang="tr-TR" sz="1600" i="1" dirty="0" err="1" smtClean="0"/>
              <a:t>include</a:t>
            </a:r>
            <a:r>
              <a:rPr lang="tr-TR" sz="1600" i="1" dirty="0" smtClean="0"/>
              <a:t> &lt;</a:t>
            </a:r>
            <a:r>
              <a:rPr lang="tr-TR" sz="1600" i="1" dirty="0" err="1" smtClean="0"/>
              <a:t>stdio</a:t>
            </a:r>
            <a:r>
              <a:rPr lang="tr-TR" sz="1600" i="1" dirty="0" smtClean="0"/>
              <a:t>.h&gt; </a:t>
            </a:r>
          </a:p>
          <a:p>
            <a:r>
              <a:rPr lang="tr-TR" sz="1600" i="1" dirty="0" smtClean="0"/>
              <a:t>#</a:t>
            </a:r>
            <a:r>
              <a:rPr lang="tr-TR" sz="1600" i="1" dirty="0" err="1" smtClean="0"/>
              <a:t>include</a:t>
            </a:r>
            <a:r>
              <a:rPr lang="tr-TR" sz="1600" i="1" dirty="0" smtClean="0"/>
              <a:t> &lt;</a:t>
            </a:r>
            <a:r>
              <a:rPr lang="tr-TR" sz="1600" i="1" dirty="0" err="1" smtClean="0"/>
              <a:t>locale</a:t>
            </a:r>
            <a:r>
              <a:rPr lang="tr-TR" sz="1600" i="1" dirty="0" smtClean="0"/>
              <a:t>.h&gt; </a:t>
            </a:r>
          </a:p>
          <a:p>
            <a:r>
              <a:rPr lang="tr-TR" sz="1600" i="1" dirty="0" err="1" smtClean="0"/>
              <a:t>int</a:t>
            </a:r>
            <a:r>
              <a:rPr lang="tr-TR" sz="1600" i="1" dirty="0" smtClean="0"/>
              <a:t> </a:t>
            </a:r>
            <a:r>
              <a:rPr lang="tr-TR" sz="1600" i="1" dirty="0" err="1" smtClean="0"/>
              <a:t>main</a:t>
            </a:r>
            <a:r>
              <a:rPr lang="tr-TR" sz="1600" i="1" dirty="0" smtClean="0"/>
              <a:t>()</a:t>
            </a:r>
          </a:p>
          <a:p>
            <a:r>
              <a:rPr lang="tr-TR" sz="1600" i="1" dirty="0" smtClean="0"/>
              <a:t>{</a:t>
            </a:r>
          </a:p>
          <a:p>
            <a:r>
              <a:rPr lang="tr-TR" sz="1600" i="1" dirty="0" smtClean="0"/>
              <a:t>	</a:t>
            </a:r>
            <a:r>
              <a:rPr lang="tr-TR" sz="1600" i="1" dirty="0" err="1" smtClean="0"/>
              <a:t>setlocale</a:t>
            </a:r>
            <a:r>
              <a:rPr lang="tr-TR" sz="1600" i="1" dirty="0" smtClean="0"/>
              <a:t>(LC_ALL,"</a:t>
            </a:r>
            <a:r>
              <a:rPr lang="tr-TR" sz="1600" i="1" dirty="0" err="1" smtClean="0"/>
              <a:t>Turkish</a:t>
            </a:r>
            <a:r>
              <a:rPr lang="tr-TR" sz="1600" i="1" dirty="0" smtClean="0"/>
              <a:t>");</a:t>
            </a:r>
          </a:p>
          <a:p>
            <a:r>
              <a:rPr lang="tr-TR" sz="1600" i="1" dirty="0" smtClean="0"/>
              <a:t>	</a:t>
            </a:r>
            <a:r>
              <a:rPr lang="tr-TR" sz="1600" i="1" dirty="0" err="1" smtClean="0"/>
              <a:t>printf</a:t>
            </a:r>
            <a:r>
              <a:rPr lang="tr-TR" sz="1600" i="1" dirty="0" smtClean="0"/>
              <a:t>("Çok olağan bir gün");</a:t>
            </a:r>
          </a:p>
          <a:p>
            <a:r>
              <a:rPr lang="tr-TR" sz="1600" i="1" dirty="0" smtClean="0"/>
              <a:t>	</a:t>
            </a:r>
            <a:r>
              <a:rPr lang="tr-TR" sz="1600" i="1" dirty="0" err="1" smtClean="0"/>
              <a:t>return</a:t>
            </a:r>
            <a:r>
              <a:rPr lang="tr-TR" sz="1600" i="1" dirty="0" smtClean="0"/>
              <a:t> 0;</a:t>
            </a:r>
          </a:p>
          <a:p>
            <a:r>
              <a:rPr lang="tr-TR" sz="1600" i="1" dirty="0" smtClean="0"/>
              <a:t>}</a:t>
            </a:r>
            <a:endParaRPr lang="tr-TR" sz="1600" i="1" dirty="0"/>
          </a:p>
        </p:txBody>
      </p:sp>
      <p:sp>
        <p:nvSpPr>
          <p:cNvPr id="6" name="5 Sağ Ok"/>
          <p:cNvSpPr/>
          <p:nvPr/>
        </p:nvSpPr>
        <p:spPr>
          <a:xfrm>
            <a:off x="4214810" y="5000636"/>
            <a:ext cx="857256"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7" name="Picture 3"/>
          <p:cNvPicPr>
            <a:picLocks noChangeAspect="1" noChangeArrowheads="1"/>
          </p:cNvPicPr>
          <p:nvPr/>
        </p:nvPicPr>
        <p:blipFill>
          <a:blip r:embed="rId4"/>
          <a:srcRect/>
          <a:stretch>
            <a:fillRect/>
          </a:stretch>
        </p:blipFill>
        <p:spPr bwMode="auto">
          <a:xfrm>
            <a:off x="5643570" y="1785926"/>
            <a:ext cx="2714644" cy="148218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2800" dirty="0" smtClean="0"/>
              <a:t>Türkçeye özgü karakterlerin ekrana düzgün yazdırılması</a:t>
            </a:r>
            <a:endParaRPr lang="tr-TR" sz="2800" dirty="0"/>
          </a:p>
        </p:txBody>
      </p:sp>
      <p:sp>
        <p:nvSpPr>
          <p:cNvPr id="3" name="2 İçerik Yer Tutucusu"/>
          <p:cNvSpPr>
            <a:spLocks noGrp="1"/>
          </p:cNvSpPr>
          <p:nvPr>
            <p:ph sz="quarter" idx="1"/>
          </p:nvPr>
        </p:nvSpPr>
        <p:spPr>
          <a:xfrm>
            <a:off x="457200" y="1219200"/>
            <a:ext cx="3900486" cy="3495684"/>
          </a:xfrm>
        </p:spPr>
        <p:txBody>
          <a:bodyPr>
            <a:normAutofit fontScale="92500" lnSpcReduction="10000"/>
          </a:bodyPr>
          <a:lstStyle/>
          <a:p>
            <a:r>
              <a:rPr lang="tr-TR" sz="1600" dirty="0" smtClean="0"/>
              <a:t>#</a:t>
            </a:r>
            <a:r>
              <a:rPr lang="tr-TR" sz="1600" dirty="0" err="1" smtClean="0"/>
              <a:t>include</a:t>
            </a:r>
            <a:r>
              <a:rPr lang="tr-TR" sz="1600" dirty="0" smtClean="0"/>
              <a:t> &lt;</a:t>
            </a:r>
            <a:r>
              <a:rPr lang="tr-TR" sz="1600" dirty="0" err="1" smtClean="0"/>
              <a:t>locale</a:t>
            </a:r>
            <a:r>
              <a:rPr lang="tr-TR" sz="1600" dirty="0" smtClean="0"/>
              <a:t>.h&gt; </a:t>
            </a:r>
          </a:p>
          <a:p>
            <a:pPr>
              <a:buNone/>
            </a:pPr>
            <a:r>
              <a:rPr lang="tr-TR" sz="1600" dirty="0" smtClean="0"/>
              <a:t>kütüphanesini ekleyip </a:t>
            </a:r>
            <a:r>
              <a:rPr lang="tr-TR" sz="1600" dirty="0" err="1" smtClean="0"/>
              <a:t>main’in</a:t>
            </a:r>
            <a:r>
              <a:rPr lang="tr-TR" sz="1600" dirty="0" smtClean="0"/>
              <a:t> içinde</a:t>
            </a:r>
          </a:p>
          <a:p>
            <a:r>
              <a:rPr lang="tr-TR" sz="1600" dirty="0" smtClean="0"/>
              <a:t>   </a:t>
            </a:r>
            <a:r>
              <a:rPr lang="tr-TR" sz="1600" dirty="0" err="1" smtClean="0"/>
              <a:t>setlocale</a:t>
            </a:r>
            <a:r>
              <a:rPr lang="tr-TR" sz="1600" dirty="0" smtClean="0"/>
              <a:t>(LC_ALL,"</a:t>
            </a:r>
            <a:r>
              <a:rPr lang="tr-TR" sz="1600" dirty="0" err="1" smtClean="0"/>
              <a:t>Turkish</a:t>
            </a:r>
            <a:r>
              <a:rPr lang="tr-TR" sz="1600" dirty="0" smtClean="0"/>
              <a:t>");</a:t>
            </a:r>
          </a:p>
          <a:p>
            <a:pPr>
              <a:buNone/>
            </a:pPr>
            <a:r>
              <a:rPr lang="tr-TR" sz="1600" dirty="0" smtClean="0"/>
              <a:t>şeklinde bir komutla ayarlama yaparsanız, ekrana Türkçe karakter yazdırabildiğiniz gibi  ondalıklı sayı giriş yönteminizi de değiştiriyorsunuz.</a:t>
            </a:r>
          </a:p>
          <a:p>
            <a:pPr>
              <a:buNone/>
            </a:pPr>
            <a:r>
              <a:rPr lang="tr-TR" sz="1600" dirty="0" smtClean="0"/>
              <a:t>Normalde ondalık sayı ayracı .(nokta) iken, Türkçedeki gibi ,(virgül) e dönüşüyor.</a:t>
            </a:r>
          </a:p>
          <a:p>
            <a:pPr>
              <a:buNone/>
            </a:pPr>
            <a:r>
              <a:rPr lang="tr-TR" sz="1600" dirty="0" smtClean="0"/>
              <a:t>Sadece metin gösterimi değişimi için</a:t>
            </a:r>
          </a:p>
          <a:p>
            <a:pPr algn="ctr">
              <a:buNone/>
            </a:pPr>
            <a:r>
              <a:rPr lang="tr-TR" sz="1600" dirty="0" smtClean="0"/>
              <a:t> </a:t>
            </a:r>
            <a:r>
              <a:rPr lang="tr-TR" sz="1600" dirty="0" err="1" smtClean="0"/>
              <a:t>setlocale</a:t>
            </a:r>
            <a:r>
              <a:rPr lang="tr-TR" sz="1600" dirty="0" smtClean="0"/>
              <a:t>(LC_CTYPE,"</a:t>
            </a:r>
            <a:r>
              <a:rPr lang="tr-TR" sz="1600" dirty="0" err="1" smtClean="0"/>
              <a:t>Turkish</a:t>
            </a:r>
            <a:r>
              <a:rPr lang="tr-TR" sz="1600" dirty="0" smtClean="0"/>
              <a:t>");</a:t>
            </a:r>
          </a:p>
          <a:p>
            <a:pPr>
              <a:buNone/>
            </a:pPr>
            <a:r>
              <a:rPr lang="tr-TR" sz="1600" dirty="0" smtClean="0"/>
              <a:t>Zaten Türkçe ortamlı bir bilgisayarda iseniz, “</a:t>
            </a:r>
            <a:r>
              <a:rPr lang="tr-TR" sz="1600" dirty="0" err="1" smtClean="0"/>
              <a:t>Turkish</a:t>
            </a:r>
            <a:r>
              <a:rPr lang="tr-TR" sz="1600" dirty="0" smtClean="0"/>
              <a:t>” yerine “” yazmanız yeterlidir.</a:t>
            </a:r>
          </a:p>
        </p:txBody>
      </p:sp>
      <p:sp>
        <p:nvSpPr>
          <p:cNvPr id="5" name="4 Dikdörtgen"/>
          <p:cNvSpPr/>
          <p:nvPr/>
        </p:nvSpPr>
        <p:spPr>
          <a:xfrm>
            <a:off x="4572000" y="1500174"/>
            <a:ext cx="4572000" cy="2554545"/>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tr-TR" sz="1600" i="1" dirty="0" smtClean="0"/>
              <a:t>#</a:t>
            </a:r>
            <a:r>
              <a:rPr lang="tr-TR" sz="1600" i="1" dirty="0" err="1" smtClean="0"/>
              <a:t>include</a:t>
            </a:r>
            <a:r>
              <a:rPr lang="tr-TR" sz="1600" i="1" dirty="0" smtClean="0"/>
              <a:t>&lt;</a:t>
            </a:r>
            <a:r>
              <a:rPr lang="tr-TR" sz="1600" i="1" dirty="0" err="1" smtClean="0"/>
              <a:t>stdio</a:t>
            </a:r>
            <a:r>
              <a:rPr lang="tr-TR" sz="1600" i="1" dirty="0" smtClean="0"/>
              <a:t>.h&gt;</a:t>
            </a:r>
          </a:p>
          <a:p>
            <a:r>
              <a:rPr lang="tr-TR" sz="1600" i="1" dirty="0" smtClean="0"/>
              <a:t>#</a:t>
            </a:r>
            <a:r>
              <a:rPr lang="tr-TR" sz="1600" i="1" dirty="0" err="1" smtClean="0"/>
              <a:t>include</a:t>
            </a:r>
            <a:r>
              <a:rPr lang="tr-TR" sz="1600" i="1" dirty="0" smtClean="0"/>
              <a:t>&lt;</a:t>
            </a:r>
            <a:r>
              <a:rPr lang="tr-TR" sz="1600" i="1" dirty="0" err="1" smtClean="0"/>
              <a:t>locale</a:t>
            </a:r>
            <a:r>
              <a:rPr lang="tr-TR" sz="1600" i="1" dirty="0" smtClean="0"/>
              <a:t>.h&gt;</a:t>
            </a:r>
          </a:p>
          <a:p>
            <a:r>
              <a:rPr lang="tr-TR" sz="1600" i="1" dirty="0" err="1" smtClean="0"/>
              <a:t>int</a:t>
            </a:r>
            <a:r>
              <a:rPr lang="tr-TR" sz="1600" i="1" dirty="0" smtClean="0"/>
              <a:t> </a:t>
            </a:r>
            <a:r>
              <a:rPr lang="tr-TR" sz="1600" i="1" dirty="0" err="1" smtClean="0"/>
              <a:t>main</a:t>
            </a:r>
            <a:r>
              <a:rPr lang="tr-TR" sz="1600" i="1" dirty="0" smtClean="0"/>
              <a:t>(){</a:t>
            </a:r>
          </a:p>
          <a:p>
            <a:r>
              <a:rPr lang="tr-TR" sz="1600" i="1" dirty="0" smtClean="0"/>
              <a:t>	</a:t>
            </a:r>
            <a:r>
              <a:rPr lang="tr-TR" sz="1600" i="1" dirty="0" err="1" smtClean="0"/>
              <a:t>setlocale</a:t>
            </a:r>
            <a:r>
              <a:rPr lang="tr-TR" sz="1600" i="1" dirty="0" smtClean="0"/>
              <a:t>(LC_ALL,"</a:t>
            </a:r>
            <a:r>
              <a:rPr lang="tr-TR" sz="1600" i="1" dirty="0" err="1" smtClean="0"/>
              <a:t>Turkish</a:t>
            </a:r>
            <a:r>
              <a:rPr lang="tr-TR" sz="1600" i="1" dirty="0" smtClean="0"/>
              <a:t>");	</a:t>
            </a:r>
          </a:p>
          <a:p>
            <a:r>
              <a:rPr lang="tr-TR" sz="1600" i="1" dirty="0" smtClean="0"/>
              <a:t>	</a:t>
            </a:r>
            <a:r>
              <a:rPr lang="tr-TR" sz="1600" i="1" dirty="0" err="1" smtClean="0"/>
              <a:t>double</a:t>
            </a:r>
            <a:r>
              <a:rPr lang="tr-TR" sz="1600" i="1" dirty="0" smtClean="0"/>
              <a:t> c;</a:t>
            </a:r>
          </a:p>
          <a:p>
            <a:r>
              <a:rPr lang="tr-TR" sz="1600" i="1" dirty="0" smtClean="0"/>
              <a:t>	</a:t>
            </a:r>
            <a:r>
              <a:rPr lang="tr-TR" sz="1600" i="1" dirty="0" err="1" smtClean="0"/>
              <a:t>printf</a:t>
            </a:r>
            <a:r>
              <a:rPr lang="tr-TR" sz="1600" i="1" dirty="0" smtClean="0"/>
              <a:t>("Bir </a:t>
            </a:r>
            <a:r>
              <a:rPr lang="tr-TR" sz="1600" i="1" dirty="0" err="1" smtClean="0"/>
              <a:t>sayi</a:t>
            </a:r>
            <a:r>
              <a:rPr lang="tr-TR" sz="1600" i="1" dirty="0" smtClean="0"/>
              <a:t> giriniz:");</a:t>
            </a:r>
          </a:p>
          <a:p>
            <a:r>
              <a:rPr lang="tr-TR" sz="1600" i="1" dirty="0" smtClean="0"/>
              <a:t>	scanf("%</a:t>
            </a:r>
            <a:r>
              <a:rPr lang="tr-TR" sz="1600" i="1" dirty="0" err="1" smtClean="0"/>
              <a:t>lf</a:t>
            </a:r>
            <a:r>
              <a:rPr lang="tr-TR" sz="1600" i="1" dirty="0" smtClean="0"/>
              <a:t>", &amp;c);</a:t>
            </a:r>
          </a:p>
          <a:p>
            <a:r>
              <a:rPr lang="tr-TR" sz="1600" i="1" dirty="0" smtClean="0"/>
              <a:t>	</a:t>
            </a:r>
            <a:r>
              <a:rPr lang="tr-TR" sz="1600" i="1" dirty="0" err="1" smtClean="0"/>
              <a:t>printf</a:t>
            </a:r>
            <a:r>
              <a:rPr lang="tr-TR" sz="1600" i="1" dirty="0" smtClean="0"/>
              <a:t>("%</a:t>
            </a:r>
            <a:r>
              <a:rPr lang="tr-TR" sz="1600" i="1" dirty="0" err="1" smtClean="0"/>
              <a:t>lf</a:t>
            </a:r>
            <a:r>
              <a:rPr lang="tr-TR" sz="1600" i="1" dirty="0" smtClean="0"/>
              <a:t> girdiniz", c);</a:t>
            </a:r>
          </a:p>
          <a:p>
            <a:r>
              <a:rPr lang="tr-TR" sz="1600" i="1" dirty="0" smtClean="0"/>
              <a:t>	</a:t>
            </a:r>
            <a:r>
              <a:rPr lang="tr-TR" sz="1600" i="1" dirty="0" err="1" smtClean="0"/>
              <a:t>return</a:t>
            </a:r>
            <a:r>
              <a:rPr lang="tr-TR" sz="1600" i="1" dirty="0" smtClean="0"/>
              <a:t> 0;</a:t>
            </a:r>
          </a:p>
          <a:p>
            <a:r>
              <a:rPr lang="tr-TR" sz="1600" i="1" dirty="0" smtClean="0"/>
              <a:t>}</a:t>
            </a:r>
            <a:endParaRPr lang="tr-TR" sz="1600" i="1" dirty="0"/>
          </a:p>
        </p:txBody>
      </p:sp>
      <p:sp>
        <p:nvSpPr>
          <p:cNvPr id="6" name="5 Sağ Ok"/>
          <p:cNvSpPr/>
          <p:nvPr/>
        </p:nvSpPr>
        <p:spPr>
          <a:xfrm rot="7830881">
            <a:off x="4941946" y="4036964"/>
            <a:ext cx="857256" cy="4286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Picture 2"/>
          <p:cNvPicPr>
            <a:picLocks noChangeAspect="1" noChangeArrowheads="1"/>
          </p:cNvPicPr>
          <p:nvPr/>
        </p:nvPicPr>
        <p:blipFill>
          <a:blip r:embed="rId3"/>
          <a:srcRect/>
          <a:stretch>
            <a:fillRect/>
          </a:stretch>
        </p:blipFill>
        <p:spPr bwMode="auto">
          <a:xfrm>
            <a:off x="2357422" y="4786322"/>
            <a:ext cx="6467475" cy="1666875"/>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Autofit/>
          </a:bodyPr>
          <a:lstStyle/>
          <a:p>
            <a:pPr marL="274320" lvl="0" indent="-274320">
              <a:spcBef>
                <a:spcPts val="600"/>
              </a:spcBef>
            </a:pPr>
            <a:r>
              <a:rPr lang="tr-TR" sz="4800" dirty="0" smtClean="0">
                <a:solidFill>
                  <a:prstClr val="black"/>
                </a:solidFill>
                <a:ea typeface="+mn-ea"/>
                <a:cs typeface="+mn-cs"/>
              </a:rPr>
              <a:t>ÖĞRENCİ GÖRÜŞLERİ</a:t>
            </a:r>
            <a:endParaRPr lang="tr-TR" sz="1100" dirty="0"/>
          </a:p>
        </p:txBody>
      </p:sp>
      <p:sp>
        <p:nvSpPr>
          <p:cNvPr id="3" name="2 İçerik Yer Tutucusu"/>
          <p:cNvSpPr>
            <a:spLocks noGrp="1"/>
          </p:cNvSpPr>
          <p:nvPr>
            <p:ph sz="quarter" idx="1"/>
          </p:nvPr>
        </p:nvSpPr>
        <p:spPr/>
        <p:txBody>
          <a:bodyPr>
            <a:normAutofit/>
          </a:bodyPr>
          <a:lstStyle/>
          <a:p>
            <a:r>
              <a:rPr lang="tr-TR" sz="2400" dirty="0" smtClean="0"/>
              <a:t>Dersi alan öğrencilerin paylaştığı deneyimler…</a:t>
            </a:r>
            <a:endParaRPr lang="tr-TR" sz="2400" dirty="0"/>
          </a:p>
        </p:txBody>
      </p:sp>
      <p:pic>
        <p:nvPicPr>
          <p:cNvPr id="4" name="3 Resim" descr="TN_young-singer-holding-microphone-performing-clipart.jpg"/>
          <p:cNvPicPr>
            <a:picLocks noChangeAspect="1"/>
          </p:cNvPicPr>
          <p:nvPr/>
        </p:nvPicPr>
        <p:blipFill>
          <a:blip r:embed="rId3">
            <a:clrChange>
              <a:clrFrom>
                <a:srgbClr val="FFFFFF"/>
              </a:clrFrom>
              <a:clrTo>
                <a:srgbClr val="FFFFFF">
                  <a:alpha val="0"/>
                </a:srgbClr>
              </a:clrTo>
            </a:clrChange>
          </a:blip>
          <a:stretch>
            <a:fillRect/>
          </a:stretch>
        </p:blipFill>
        <p:spPr>
          <a:xfrm>
            <a:off x="3143240" y="2071678"/>
            <a:ext cx="2926116" cy="4069434"/>
          </a:xfrm>
          <a:prstGeom prst="rect">
            <a:avLst/>
          </a:prstGeom>
        </p:spPr>
      </p:pic>
    </p:spTree>
  </p:cSld>
  <p:clrMapOvr>
    <a:overrideClrMapping bg1="lt1" tx1="dk1" bg2="lt2" tx2="dk2" accent1="accent1" accent2="accent2" accent3="accent3" accent4="accent4" accent5="accent5" accent6="accent6" hlink="hlink" folHlink="folHlink"/>
  </p:clrMapOvr>
  <p:transition/>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Yorumlar</a:t>
            </a:r>
            <a:endParaRPr lang="tr-TR" dirty="0"/>
          </a:p>
        </p:txBody>
      </p:sp>
      <p:sp>
        <p:nvSpPr>
          <p:cNvPr id="3" name="2 İçerik Yer Tutucusu"/>
          <p:cNvSpPr>
            <a:spLocks noGrp="1"/>
          </p:cNvSpPr>
          <p:nvPr>
            <p:ph sz="quarter" idx="1"/>
          </p:nvPr>
        </p:nvSpPr>
        <p:spPr>
          <a:xfrm>
            <a:off x="457200" y="1219200"/>
            <a:ext cx="4775200" cy="4937760"/>
          </a:xfrm>
        </p:spPr>
        <p:txBody>
          <a:bodyPr>
            <a:normAutofit/>
          </a:bodyPr>
          <a:lstStyle/>
          <a:p>
            <a:pPr algn="just"/>
            <a:r>
              <a:rPr lang="tr-TR" sz="2000" dirty="0" smtClean="0"/>
              <a:t>C dersini ilk yılım ilk dönem aldım ve ne gereksiz bir ders deyip CC ile geçtim. ... </a:t>
            </a:r>
            <a:r>
              <a:rPr lang="tr-TR" sz="2000" i="1" dirty="0" err="1" smtClean="0"/>
              <a:t>Mathcad</a:t>
            </a:r>
            <a:r>
              <a:rPr lang="tr-TR" sz="2000" dirty="0" smtClean="0"/>
              <a:t> dersi aldım ve bölümümde </a:t>
            </a:r>
            <a:r>
              <a:rPr lang="tr-TR" sz="2000" b="1" dirty="0" smtClean="0"/>
              <a:t>programlama dersinin ne kadar önemli </a:t>
            </a:r>
            <a:r>
              <a:rPr lang="tr-TR" sz="2000" dirty="0" smtClean="0"/>
              <a:t>olduğunu gördüm. Şu an MBN 309 numaralı laboratuarda Linux tabanlı </a:t>
            </a:r>
            <a:r>
              <a:rPr lang="tr-TR" sz="2000" dirty="0" err="1" smtClean="0"/>
              <a:t>Suse</a:t>
            </a:r>
            <a:r>
              <a:rPr lang="tr-TR" sz="2000" dirty="0" smtClean="0"/>
              <a:t> işletim sisteminde </a:t>
            </a:r>
            <a:r>
              <a:rPr lang="tr-TR" sz="2000" i="1" dirty="0" err="1" smtClean="0"/>
              <a:t>Pmf</a:t>
            </a:r>
            <a:r>
              <a:rPr lang="tr-TR" sz="2000" dirty="0" smtClean="0"/>
              <a:t> ve </a:t>
            </a:r>
            <a:r>
              <a:rPr lang="tr-TR" sz="2000" i="1" dirty="0" err="1" smtClean="0"/>
              <a:t>Python</a:t>
            </a:r>
            <a:r>
              <a:rPr lang="tr-TR" sz="2000" i="1" dirty="0" smtClean="0"/>
              <a:t> 3 </a:t>
            </a:r>
            <a:r>
              <a:rPr lang="tr-TR" sz="2000" dirty="0" smtClean="0"/>
              <a:t>öğreniyorum.</a:t>
            </a:r>
          </a:p>
          <a:p>
            <a:pPr algn="ctr">
              <a:buNone/>
            </a:pPr>
            <a:r>
              <a:rPr lang="tr-TR" sz="1800" i="1" dirty="0" smtClean="0"/>
              <a:t>Malzeme Bilimi ve </a:t>
            </a:r>
            <a:r>
              <a:rPr lang="tr-TR" sz="1800" i="1" dirty="0" err="1" smtClean="0"/>
              <a:t>Nanoteknoloji</a:t>
            </a:r>
            <a:r>
              <a:rPr lang="tr-TR" sz="1800" i="1" dirty="0" smtClean="0"/>
              <a:t> Bölümü 4. Sınıf Öğrencisi</a:t>
            </a:r>
          </a:p>
          <a:p>
            <a:pPr algn="ctr">
              <a:buNone/>
            </a:pPr>
            <a:r>
              <a:rPr lang="tr-TR" sz="1800" dirty="0" smtClean="0"/>
              <a:t>(2016-2017 Yaz Dönemi)</a:t>
            </a:r>
            <a:endParaRPr lang="tr-TR" sz="1800" i="1" dirty="0"/>
          </a:p>
        </p:txBody>
      </p:sp>
      <p:pic>
        <p:nvPicPr>
          <p:cNvPr id="4" name="3 Resim" descr="helios copy.jpg"/>
          <p:cNvPicPr>
            <a:picLocks noChangeAspect="1"/>
          </p:cNvPicPr>
          <p:nvPr/>
        </p:nvPicPr>
        <p:blipFill>
          <a:blip r:embed="rId3"/>
          <a:stretch>
            <a:fillRect/>
          </a:stretch>
        </p:blipFill>
        <p:spPr>
          <a:xfrm>
            <a:off x="5664200" y="1396999"/>
            <a:ext cx="3060527" cy="21542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Metin kutusu"/>
          <p:cNvSpPr txBox="1"/>
          <p:nvPr/>
        </p:nvSpPr>
        <p:spPr>
          <a:xfrm>
            <a:off x="5803900" y="3599934"/>
            <a:ext cx="2839688" cy="923330"/>
          </a:xfrm>
          <a:prstGeom prst="rect">
            <a:avLst/>
          </a:prstGeom>
          <a:noFill/>
        </p:spPr>
        <p:txBody>
          <a:bodyPr wrap="none" rtlCol="0">
            <a:spAutoFit/>
          </a:bodyPr>
          <a:lstStyle/>
          <a:p>
            <a:pPr algn="ctr"/>
            <a:r>
              <a:rPr lang="tr-TR" i="1" dirty="0" smtClean="0"/>
              <a:t>Nanometre ölçekli malzeme </a:t>
            </a:r>
          </a:p>
          <a:p>
            <a:pPr algn="ctr"/>
            <a:r>
              <a:rPr lang="tr-TR" i="1" dirty="0" smtClean="0"/>
              <a:t>analizlerinde kullanılan </a:t>
            </a:r>
          </a:p>
          <a:p>
            <a:pPr algn="ctr"/>
            <a:r>
              <a:rPr lang="tr-TR" i="1" dirty="0" smtClean="0"/>
              <a:t>“</a:t>
            </a:r>
            <a:r>
              <a:rPr lang="tr-TR" i="1" dirty="0" err="1" smtClean="0"/>
              <a:t>Dual</a:t>
            </a:r>
            <a:r>
              <a:rPr lang="tr-TR" i="1" dirty="0" smtClean="0"/>
              <a:t> </a:t>
            </a:r>
            <a:r>
              <a:rPr lang="tr-TR" i="1" dirty="0" err="1" smtClean="0"/>
              <a:t>Beam</a:t>
            </a:r>
            <a:r>
              <a:rPr lang="tr-TR" i="1" dirty="0" smtClean="0"/>
              <a:t> FIB” cihazı</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Bir makine mühendisliği öğrencisinin Ödev1’inden </a:t>
            </a:r>
            <a:endParaRPr lang="tr-TR" dirty="0"/>
          </a:p>
        </p:txBody>
      </p:sp>
      <p:sp>
        <p:nvSpPr>
          <p:cNvPr id="3" name="2 İçerik Yer Tutucusu"/>
          <p:cNvSpPr>
            <a:spLocks noGrp="1"/>
          </p:cNvSpPr>
          <p:nvPr>
            <p:ph sz="quarter" idx="1"/>
          </p:nvPr>
        </p:nvSpPr>
        <p:spPr/>
        <p:txBody>
          <a:bodyPr>
            <a:normAutofit fontScale="70000" lnSpcReduction="20000"/>
          </a:bodyPr>
          <a:lstStyle/>
          <a:p>
            <a:r>
              <a:rPr lang="tr-TR" dirty="0" smtClean="0"/>
              <a:t>Bölümüm Makine Mühendisliği</a:t>
            </a:r>
            <a:br>
              <a:rPr lang="tr-TR" dirty="0" smtClean="0"/>
            </a:br>
            <a:r>
              <a:rPr lang="tr-TR" b="1" dirty="0" smtClean="0"/>
              <a:t>a)Makinelerin çoğu belirli bir algoritma ile çalışır</a:t>
            </a:r>
            <a:r>
              <a:rPr lang="tr-TR" dirty="0" smtClean="0"/>
              <a:t>. Bu algoritmalar makinenin nerde ne yapmasını nasıl yapmasını makineye gösteren yegane araçtır. Eğer algoritmalar olmasaydı, makineler belirli bir düzen ile çalışamayacağı için insanlık namına yararı azalacaktı. Bir makine mühendisi olarak ileride algoritma kullanan makineleri oluşturduktan sonra algoritmaları makineye herhangi bir aracı kullanmadan aktarabilmek makine mühendisine büyük bir avantaj sağlayacaktır. Böylece tam olarak kafasındaki fikri makineye yansıtabilecektir. Bunu yapabilmek için de programlama bilmek çok önemlidir.</a:t>
            </a:r>
          </a:p>
          <a:p>
            <a:r>
              <a:rPr lang="tr-TR" dirty="0" smtClean="0"/>
              <a:t>b)Sadece makine mühendisliği özelinde değil neredeyse bütün mühendislikler </a:t>
            </a:r>
            <a:r>
              <a:rPr lang="tr-TR" b="1" dirty="0" smtClean="0"/>
              <a:t>ileri düzeyde hesaplama yükü </a:t>
            </a:r>
            <a:r>
              <a:rPr lang="tr-TR" dirty="0" smtClean="0"/>
              <a:t>altındadırlar. Piyasada ileri düzey hesaplamalar için pek çok cihaz, uygulama ve program var. Fakat bazı projelerde spesifik bir nokta için çok özel bir hesaplama gerektiğinde programlama bilen bir makine mühendisi, ek masraf ve iş yükünü azaltarak bu hesaplamayı yazdığı program tarafından yapabilir.</a:t>
            </a:r>
          </a:p>
          <a:p>
            <a:r>
              <a:rPr lang="tr-TR" dirty="0" smtClean="0"/>
              <a:t>c)Son olarak yazılım bilen bir makine mühendisi sadece makine mühendisi olarak anılamaz. Programlamanın ona kazandırdığı </a:t>
            </a:r>
            <a:r>
              <a:rPr lang="tr-TR" b="1" dirty="0" smtClean="0"/>
              <a:t>analitik düşünme yeteneği, algoritma kurma becerisi gibi beceriler </a:t>
            </a:r>
            <a:r>
              <a:rPr lang="tr-TR" dirty="0" smtClean="0"/>
              <a:t>sayesinde o artık tam kapsamlı bir mühendis olmaya başlamıştır. Böylece iş hayatında firmalar tarafından aranan bir mühendis olur. Ayrıca kendi işini kurmak istemesi halinde de sahip olduğu donanım doğrultusunda başarılı olabilir.</a:t>
            </a:r>
          </a:p>
          <a:p>
            <a:endParaRPr lang="tr-TR" dirty="0"/>
          </a:p>
        </p:txBody>
      </p:sp>
    </p:spTree>
  </p:cSld>
  <p:clrMapOvr>
    <a:overrideClrMapping bg1="lt1" tx1="dk1" bg2="lt2" tx2="dk2" accent1="accent1" accent2="accent2" accent3="accent3" accent4="accent4" accent5="accent5" accent6="accent6" hlink="hlink" folHlink="folHlink"/>
  </p:clrMapOvr>
  <p:transition/>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Bir biyomedikal mühendisliği öğrencisinin Ödev1’inden</a:t>
            </a:r>
            <a:endParaRPr lang="tr-TR" dirty="0"/>
          </a:p>
        </p:txBody>
      </p:sp>
      <p:sp>
        <p:nvSpPr>
          <p:cNvPr id="3" name="2 İçerik Yer Tutucusu"/>
          <p:cNvSpPr>
            <a:spLocks noGrp="1"/>
          </p:cNvSpPr>
          <p:nvPr>
            <p:ph sz="quarter" idx="1"/>
          </p:nvPr>
        </p:nvSpPr>
        <p:spPr/>
        <p:txBody>
          <a:bodyPr>
            <a:normAutofit fontScale="55000" lnSpcReduction="20000"/>
          </a:bodyPr>
          <a:lstStyle/>
          <a:p>
            <a:pPr>
              <a:buNone/>
            </a:pPr>
            <a:r>
              <a:rPr lang="tr-TR" dirty="0" smtClean="0"/>
              <a:t>3.1. Öncelikle okuduğum bölümün biyomedikal mühendisliği olduğunu belirterek cevaba başlamak isterim. Biyomedikal mühendisliği, bildiğiniz üzere, biyoloji ve mühendislik bilimini bir araya getiren geniş bir köprüdür. Peki bu köprüde kodlama ile neler başarılabilir? İlk olarak </a:t>
            </a:r>
            <a:r>
              <a:rPr lang="tr-TR" dirty="0" err="1" smtClean="0"/>
              <a:t>biyoinformatikten</a:t>
            </a:r>
            <a:r>
              <a:rPr lang="tr-TR" dirty="0" smtClean="0"/>
              <a:t> bahsetmek istiyorum. </a:t>
            </a:r>
            <a:r>
              <a:rPr lang="tr-TR" dirty="0" err="1" smtClean="0"/>
              <a:t>Biyoinformatik</a:t>
            </a:r>
            <a:r>
              <a:rPr lang="tr-TR" dirty="0" smtClean="0"/>
              <a:t>, biyolojik veriyi depolama teknikleri ve depodan bulma teknikleri geliştirir, düzenler ve analiz eder. Biyolojik verileri depolama ise tamamen bilgisayarlar üzerinden gerçekleştirilir ve minimum alanda maksimum veri depolama gerektirir. En gelişmiş sitelerden biri olan </a:t>
            </a:r>
            <a:r>
              <a:rPr lang="tr-TR" dirty="0" smtClean="0">
                <a:hlinkClick r:id="rId3"/>
              </a:rPr>
              <a:t>https://www.rcsb.org/</a:t>
            </a:r>
            <a:r>
              <a:rPr lang="tr-TR" dirty="0" smtClean="0"/>
              <a:t> internet sitesi </a:t>
            </a:r>
            <a:r>
              <a:rPr lang="tr-TR" dirty="0" err="1" smtClean="0"/>
              <a:t>biyoinformatik</a:t>
            </a:r>
            <a:r>
              <a:rPr lang="tr-TR" dirty="0" smtClean="0"/>
              <a:t> için iyi bir örnek teşkil eder.</a:t>
            </a:r>
          </a:p>
          <a:p>
            <a:pPr>
              <a:buNone/>
            </a:pPr>
            <a:r>
              <a:rPr lang="tr-TR" dirty="0" smtClean="0"/>
              <a:t>3.2. İlaç tasarımı ise bir başka daldır. Sürekli evrimleşen bakteri ve virüslere deneme-yanılma yöntemi ile ilaç üretmek hiçbir şekilde mümkün değildir ancak bilgisayar üzerinde ilaç tasarımı bize bu imkânı sunar. Tasarladığımız ilaçların hastalıkla nasıl bağlandığını, ne kadar istekli bağlandığını bulmamız yarar.Kısacası bilgisayar bu süreci hızlandırır. </a:t>
            </a:r>
            <a:r>
              <a:rPr lang="tr-TR" dirty="0" smtClean="0">
                <a:hlinkClick r:id="rId4"/>
              </a:rPr>
              <a:t>http://zhanglab.ccmb.med.umich.edu/I-TASSER/</a:t>
            </a:r>
            <a:r>
              <a:rPr lang="tr-TR" dirty="0" smtClean="0"/>
              <a:t> internet sitesi bunun için iyi bir örnektir.</a:t>
            </a:r>
          </a:p>
          <a:p>
            <a:pPr>
              <a:buNone/>
            </a:pPr>
            <a:r>
              <a:rPr lang="tr-TR" dirty="0" smtClean="0"/>
              <a:t>3.3. </a:t>
            </a:r>
            <a:r>
              <a:rPr lang="tr-TR" dirty="0" err="1" smtClean="0"/>
              <a:t>Comsol</a:t>
            </a:r>
            <a:r>
              <a:rPr lang="tr-TR" dirty="0" smtClean="0"/>
              <a:t>, bize </a:t>
            </a:r>
            <a:r>
              <a:rPr lang="tr-TR" dirty="0" err="1" smtClean="0"/>
              <a:t>simulasyonlar</a:t>
            </a:r>
            <a:r>
              <a:rPr lang="tr-TR" dirty="0" smtClean="0"/>
              <a:t> oluşturma imkanı sağlayan bir programdır. Peki </a:t>
            </a:r>
            <a:r>
              <a:rPr lang="tr-TR" dirty="0" err="1" smtClean="0"/>
              <a:t>simulasyon</a:t>
            </a:r>
            <a:r>
              <a:rPr lang="tr-TR" dirty="0" smtClean="0"/>
              <a:t> oluşturmak bize ne tür avantajlar sağlar? Yapacağımız deneylerin sonucunda bize neler beklememiz gerektiğini, eğer sonuçlarımız </a:t>
            </a:r>
            <a:r>
              <a:rPr lang="tr-TR" dirty="0" err="1" smtClean="0"/>
              <a:t>simulasyon</a:t>
            </a:r>
            <a:r>
              <a:rPr lang="tr-TR" dirty="0" smtClean="0"/>
              <a:t> ile uyuşmazsa nereleri yanlış yaptığımızı bulabileceğimizi sağlar. Kısacası deney sürelerini kısaltır.</a:t>
            </a:r>
          </a:p>
          <a:p>
            <a:pPr>
              <a:buNone/>
            </a:pPr>
            <a:r>
              <a:rPr lang="tr-TR" dirty="0" smtClean="0"/>
              <a:t>3.4. Biyonik uzuvlar ise yukarıdakilerden biraz daha farklı bir alandır. Maalesef Dünya'mızda her gün birçok farklı kaza gelmekte ve bu kazalar sonucunda insanlar bazı uzuvlarını kaybetmektedirler. Bu kaybedilen uzuvlarının yerine biyonik uzuvlar yerleştirilmektedir. Peki bu biyonik uzuvlar ne yapmaktadır? Bu biyonik uzuvlar </a:t>
            </a:r>
            <a:r>
              <a:rPr lang="tr-TR" dirty="0" err="1" smtClean="0"/>
              <a:t>tamamiyle</a:t>
            </a:r>
            <a:r>
              <a:rPr lang="tr-TR" dirty="0" smtClean="0"/>
              <a:t> elektronik bir sistemdir. Düzgün sağlanmış beyin-makine </a:t>
            </a:r>
            <a:r>
              <a:rPr lang="tr-TR" dirty="0" err="1" smtClean="0"/>
              <a:t>arayüzlerinden</a:t>
            </a:r>
            <a:r>
              <a:rPr lang="tr-TR" dirty="0" smtClean="0"/>
              <a:t> sonra beyinden gelen sinirsel aktiviteler sonucunda bu biyonik uzuv çeşitli işlevlerini yerine getirebilmektedir. Bu sinirsel aktivitelerin algılanması, okunması ve harekete dönüştürülmesi ise tamamen kodlama üzerinedir.</a:t>
            </a:r>
          </a:p>
          <a:p>
            <a:pPr>
              <a:buNone/>
            </a:pPr>
            <a:r>
              <a:rPr lang="tr-TR" dirty="0" smtClean="0"/>
              <a:t>3.5. </a:t>
            </a:r>
            <a:r>
              <a:rPr lang="tr-TR" dirty="0" err="1" smtClean="0"/>
              <a:t>Biyosensörler</a:t>
            </a:r>
            <a:r>
              <a:rPr lang="tr-TR" dirty="0" smtClean="0"/>
              <a:t> ise farklı bir alandır. Spesifik örnek vermek gerekirse </a:t>
            </a:r>
            <a:r>
              <a:rPr lang="tr-TR" dirty="0" err="1" smtClean="0"/>
              <a:t>amperometrik</a:t>
            </a:r>
            <a:r>
              <a:rPr lang="tr-TR" dirty="0" smtClean="0"/>
              <a:t> </a:t>
            </a:r>
            <a:r>
              <a:rPr lang="tr-TR" dirty="0" err="1" smtClean="0"/>
              <a:t>biyosensörleri</a:t>
            </a:r>
            <a:r>
              <a:rPr lang="tr-TR" dirty="0" smtClean="0"/>
              <a:t> söyleyebilirim. Bu tip </a:t>
            </a:r>
            <a:r>
              <a:rPr lang="tr-TR" dirty="0" err="1" smtClean="0"/>
              <a:t>sensörlerde</a:t>
            </a:r>
            <a:r>
              <a:rPr lang="tr-TR" dirty="0" smtClean="0"/>
              <a:t> elektronların hareketi sonucu belirli bir akım değeri algılanmaktadır. Bu elektrik akımının algılanıp bilgisayar ekranından bizlere ulaştırılması yine kodlama bilgisi gerektirir.</a:t>
            </a:r>
          </a:p>
          <a:p>
            <a:pPr>
              <a:buNone/>
            </a:pPr>
            <a:endParaRPr lang="tr-TR" dirty="0"/>
          </a:p>
        </p:txBody>
      </p:sp>
    </p:spTree>
  </p:cSld>
  <p:clrMapOvr>
    <a:overrideClrMapping bg1="lt1" tx1="dk1" bg2="lt2" tx2="dk2" accent1="accent1" accent2="accent2" accent3="accent3" accent4="accent4" accent5="accent5" accent6="accent6" hlink="hlink" folHlink="folHlink"/>
  </p:clrMapOvr>
  <p:transition/>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2400" dirty="0" smtClean="0"/>
              <a:t>Bir özeleştiri (Ödev1A’dan – 2016-2017 Yaz Döneminden)</a:t>
            </a:r>
            <a:endParaRPr lang="tr-TR" sz="2400" dirty="0"/>
          </a:p>
        </p:txBody>
      </p:sp>
      <p:sp>
        <p:nvSpPr>
          <p:cNvPr id="3" name="2 İçerik Yer Tutucusu"/>
          <p:cNvSpPr>
            <a:spLocks noGrp="1"/>
          </p:cNvSpPr>
          <p:nvPr>
            <p:ph sz="quarter" idx="1"/>
          </p:nvPr>
        </p:nvSpPr>
        <p:spPr/>
        <p:txBody>
          <a:bodyPr>
            <a:normAutofit fontScale="85000" lnSpcReduction="20000"/>
          </a:bodyPr>
          <a:lstStyle/>
          <a:p>
            <a:r>
              <a:rPr lang="tr-TR" dirty="0" smtClean="0"/>
              <a:t>1) Oldu,dersi ilk alışım olmamakla beraber kendi hatalarımdan dolayı bir türlü dersi geçemedim.Bu dersi aldığı tüm dönemler boyunca bu dersi 4 kredilik bir görev olarak düşünüp,programlamayı öğrenmek yerine,sadece dersi ucundan da olsa geçmeye odaklandım.3 yıllık üniversite hayatımda kaldığım dersler arasında,kaldığım için belki de kendime çok fazla kızdığım tek ders olabilir.Bu hataya bir kez daha düşmemek için </a:t>
            </a:r>
            <a:r>
              <a:rPr lang="tr-TR" b="1" dirty="0" smtClean="0"/>
              <a:t>özveri ile çalışıp,programlamayı öğrenip,keyif almaya </a:t>
            </a:r>
            <a:r>
              <a:rPr lang="tr-TR" dirty="0" smtClean="0"/>
              <a:t>çalışacağım.</a:t>
            </a:r>
          </a:p>
          <a:p>
            <a:endParaRPr lang="tr-TR" dirty="0" smtClean="0"/>
          </a:p>
          <a:p>
            <a:r>
              <a:rPr lang="tr-TR" dirty="0" smtClean="0"/>
              <a:t>2) Bu dönem,bu ders için hem kendi adıma beklentilerim hem de ders adına beklentilerim var. Kendi adıma bu dersi iyi bir harf notuyla tamamlamak istiyorum.Ders adına beklentim ise en başından beri Oğuz Hoca'nın amacı olan, </a:t>
            </a:r>
            <a:r>
              <a:rPr lang="tr-TR" b="1" u="sng" dirty="0" smtClean="0"/>
              <a:t>bu dersi öğrenirken programlama adı altında sadece ders olarak değil, düşünme kapasitemizi ve yeteneğimizi arttırmak</a:t>
            </a:r>
            <a:r>
              <a:rPr lang="tr-TR" dirty="0" smtClean="0"/>
              <a:t>. … Benim bu üç dönem boyunca en büyük hatam bu dersten </a:t>
            </a:r>
            <a:r>
              <a:rPr lang="tr-TR" b="1" dirty="0" smtClean="0"/>
              <a:t>böyle bir beklentimin olmamasıydı.</a:t>
            </a:r>
            <a:endParaRPr lang="tr-TR" b="1" dirty="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Başlık"/>
          <p:cNvSpPr>
            <a:spLocks noGrp="1"/>
          </p:cNvSpPr>
          <p:nvPr>
            <p:ph type="title"/>
          </p:nvPr>
        </p:nvSpPr>
        <p:spPr/>
        <p:txBody>
          <a:bodyPr>
            <a:normAutofit/>
          </a:bodyPr>
          <a:lstStyle/>
          <a:p>
            <a:r>
              <a:rPr lang="tr-TR" sz="2400" dirty="0" smtClean="0"/>
              <a:t>Bunu biliyor musunuz? Teknoloji ve mesleklerin dönüşümü</a:t>
            </a:r>
            <a:endParaRPr lang="tr-TR" sz="2400" dirty="0"/>
          </a:p>
        </p:txBody>
      </p:sp>
      <p:sp>
        <p:nvSpPr>
          <p:cNvPr id="5" name="4 İçerik Yer Tutucusu"/>
          <p:cNvSpPr>
            <a:spLocks noGrp="1"/>
          </p:cNvSpPr>
          <p:nvPr>
            <p:ph sz="quarter" idx="1"/>
          </p:nvPr>
        </p:nvSpPr>
        <p:spPr/>
        <p:txBody>
          <a:bodyPr/>
          <a:lstStyle/>
          <a:p>
            <a:r>
              <a:rPr lang="tr-TR" dirty="0" smtClean="0"/>
              <a:t>“… c</a:t>
            </a:r>
            <a:r>
              <a:rPr lang="en-US" dirty="0" err="1" smtClean="0"/>
              <a:t>urrently</a:t>
            </a:r>
            <a:r>
              <a:rPr lang="en-US" dirty="0" smtClean="0"/>
              <a:t> demonstrated technologies could automate </a:t>
            </a:r>
            <a:r>
              <a:rPr lang="en-US" b="1" dirty="0" smtClean="0"/>
              <a:t>45 percent </a:t>
            </a:r>
            <a:r>
              <a:rPr lang="en-US" dirty="0" smtClean="0"/>
              <a:t>of the activities people are paid to perform</a:t>
            </a:r>
            <a:r>
              <a:rPr lang="tr-TR" dirty="0" smtClean="0"/>
              <a:t>”</a:t>
            </a:r>
            <a:endParaRPr lang="tr-TR" dirty="0"/>
          </a:p>
        </p:txBody>
      </p:sp>
      <p:pic>
        <p:nvPicPr>
          <p:cNvPr id="1029" name="Picture 5"/>
          <p:cNvPicPr>
            <a:picLocks noChangeAspect="1" noChangeArrowheads="1"/>
          </p:cNvPicPr>
          <p:nvPr/>
        </p:nvPicPr>
        <p:blipFill>
          <a:blip r:embed="rId2"/>
          <a:srcRect/>
          <a:stretch>
            <a:fillRect/>
          </a:stretch>
        </p:blipFill>
        <p:spPr bwMode="auto">
          <a:xfrm>
            <a:off x="460375" y="4241939"/>
            <a:ext cx="4066807" cy="153634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30" name="Picture 6"/>
          <p:cNvPicPr>
            <a:picLocks noChangeAspect="1" noChangeArrowheads="1"/>
          </p:cNvPicPr>
          <p:nvPr/>
        </p:nvPicPr>
        <p:blipFill>
          <a:blip r:embed="rId3"/>
          <a:srcRect/>
          <a:stretch>
            <a:fillRect/>
          </a:stretch>
        </p:blipFill>
        <p:spPr bwMode="auto">
          <a:xfrm>
            <a:off x="281112" y="2451474"/>
            <a:ext cx="4479378" cy="13260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032" name="AutoShape 8" descr=" Automation will have a far-reaching impact on the global workfor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033" name="Picture 9"/>
          <p:cNvPicPr>
            <a:picLocks noChangeAspect="1" noChangeArrowheads="1"/>
          </p:cNvPicPr>
          <p:nvPr/>
        </p:nvPicPr>
        <p:blipFill>
          <a:blip r:embed="rId4"/>
          <a:srcRect/>
          <a:stretch>
            <a:fillRect/>
          </a:stretch>
        </p:blipFill>
        <p:spPr bwMode="auto">
          <a:xfrm>
            <a:off x="4857401" y="2195838"/>
            <a:ext cx="3829399" cy="4092201"/>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2000" smtClean="0"/>
              <a:t>Bir </a:t>
            </a:r>
            <a:r>
              <a:rPr lang="tr-TR" sz="2000" dirty="0" smtClean="0"/>
              <a:t>öğrencinin Ödev1A’sından… (2016-2017 Yaz Dönemi)</a:t>
            </a:r>
            <a:endParaRPr lang="tr-TR" sz="2000" dirty="0"/>
          </a:p>
        </p:txBody>
      </p:sp>
      <p:sp>
        <p:nvSpPr>
          <p:cNvPr id="3" name="2 İçerik Yer Tutucusu"/>
          <p:cNvSpPr>
            <a:spLocks noGrp="1"/>
          </p:cNvSpPr>
          <p:nvPr>
            <p:ph sz="quarter" idx="1"/>
          </p:nvPr>
        </p:nvSpPr>
        <p:spPr>
          <a:xfrm>
            <a:off x="1787857" y="1241943"/>
            <a:ext cx="5437192" cy="4981433"/>
          </a:xfrm>
        </p:spPr>
        <p:txBody>
          <a:bodyPr>
            <a:normAutofit fontScale="55000" lnSpcReduction="20000"/>
          </a:bodyPr>
          <a:lstStyle/>
          <a:p>
            <a:pPr algn="just">
              <a:lnSpc>
                <a:spcPct val="170000"/>
              </a:lnSpc>
              <a:buNone/>
            </a:pPr>
            <a:r>
              <a:rPr lang="tr-TR" dirty="0" smtClean="0"/>
              <a:t>Slaytlarda gösterdiğiniz birçok öğrenci gibi ben de </a:t>
            </a:r>
            <a:r>
              <a:rPr lang="tr-TR" b="1" dirty="0" smtClean="0">
                <a:effectLst>
                  <a:outerShdw blurRad="38100" dist="38100" dir="2700000" algn="tl">
                    <a:srgbClr val="000000">
                      <a:alpha val="43137"/>
                    </a:srgbClr>
                  </a:outerShdw>
                </a:effectLst>
              </a:rPr>
              <a:t>sadece dersi ucundan da olsa geçme </a:t>
            </a:r>
            <a:r>
              <a:rPr lang="tr-TR" dirty="0" smtClean="0"/>
              <a:t>peşindeydim. Biraz da ön yargı yüzünden böyle oldu bence, çünkü ders hakkında en ufak bir bilgim yoktu. Bu kadar eğlenceli olabileceğini düşünmemiştim </a:t>
            </a:r>
            <a:r>
              <a:rPr lang="tr-TR" dirty="0" err="1" smtClean="0"/>
              <a:t>açıkcası</a:t>
            </a:r>
            <a:r>
              <a:rPr lang="tr-TR" dirty="0" smtClean="0"/>
              <a:t>. </a:t>
            </a:r>
            <a:r>
              <a:rPr lang="tr-TR" b="1" dirty="0" smtClean="0">
                <a:effectLst>
                  <a:outerShdw blurRad="38100" dist="38100" dir="2700000" algn="tl">
                    <a:srgbClr val="000000">
                      <a:alpha val="43137"/>
                    </a:srgbClr>
                  </a:outerShdw>
                </a:effectLst>
              </a:rPr>
              <a:t>Analitik düşünme bir mühendis için çok önemli</a:t>
            </a:r>
            <a:r>
              <a:rPr lang="tr-TR" dirty="0" smtClean="0"/>
              <a:t> ve ben bu dersin bana bu konuda yardımcı olacağını düşünüyorum. </a:t>
            </a:r>
          </a:p>
          <a:p>
            <a:pPr algn="just">
              <a:lnSpc>
                <a:spcPct val="170000"/>
              </a:lnSpc>
              <a:buNone/>
            </a:pPr>
            <a:r>
              <a:rPr lang="tr-TR" dirty="0" smtClean="0"/>
              <a:t>Dersi ilk aldığım zamanlar ödev ve yoklama almanın gereksiz olduğunu düşünüyordum. Çünkü "üniversitede yoklama mı olur ya, kaç yaşında insanlarız, ödev ne </a:t>
            </a:r>
            <a:r>
              <a:rPr lang="tr-TR" dirty="0" err="1" smtClean="0"/>
              <a:t>abi</a:t>
            </a:r>
            <a:r>
              <a:rPr lang="tr-TR" dirty="0" smtClean="0"/>
              <a:t>, derse ilgisi olan her türlü çalışır zaten"di mantığım. Ama artık neden bunu yaptığınızı anlıyorum. </a:t>
            </a:r>
            <a:r>
              <a:rPr lang="tr-TR" b="1" dirty="0" smtClean="0">
                <a:effectLst>
                  <a:outerShdw blurRad="38100" dist="38100" dir="2700000" algn="tl">
                    <a:srgbClr val="000000">
                      <a:alpha val="43137"/>
                    </a:srgbClr>
                  </a:outerShdw>
                </a:effectLst>
              </a:rPr>
              <a:t>Gerçekten de derse gelmeden ve </a:t>
            </a:r>
            <a:r>
              <a:rPr lang="tr-TR" b="1" dirty="0" err="1" smtClean="0">
                <a:effectLst>
                  <a:outerShdw blurRad="38100" dist="38100" dir="2700000" algn="tl">
                    <a:srgbClr val="000000">
                      <a:alpha val="43137"/>
                    </a:srgbClr>
                  </a:outerShdw>
                </a:effectLst>
              </a:rPr>
              <a:t>interaktif</a:t>
            </a:r>
            <a:r>
              <a:rPr lang="tr-TR" b="1" dirty="0" smtClean="0">
                <a:effectLst>
                  <a:outerShdw blurRad="38100" dist="38100" dir="2700000" algn="tl">
                    <a:srgbClr val="000000">
                      <a:alpha val="43137"/>
                    </a:srgbClr>
                  </a:outerShdw>
                </a:effectLst>
              </a:rPr>
              <a:t> bir şekilde dersi dinleyip, anlayıp, pratik yapmadan öğrenilecek şey değil programlama. </a:t>
            </a:r>
            <a:r>
              <a:rPr lang="tr-TR" dirty="0" smtClean="0"/>
              <a:t>Yani belki dersi geçersin bir şekilde ama ne bir şey öğrenirsin ne de dersi geçmek sana bir şey katar. Bunu bu dönem gerçekten anladım. </a:t>
            </a:r>
            <a:endParaRPr lang="tr-TR" dirty="0"/>
          </a:p>
        </p:txBody>
      </p:sp>
      <p:pic>
        <p:nvPicPr>
          <p:cNvPr id="4" name="3 Resim" descr="20d91f868ab79d149b71632d1f34ff2f_girl-studying-college-girl-studying-clipart_150-138.jpeg"/>
          <p:cNvPicPr>
            <a:picLocks noChangeAspect="1"/>
          </p:cNvPicPr>
          <p:nvPr/>
        </p:nvPicPr>
        <p:blipFill>
          <a:blip r:embed="rId3"/>
          <a:stretch>
            <a:fillRect/>
          </a:stretch>
        </p:blipFill>
        <p:spPr>
          <a:xfrm>
            <a:off x="75804" y="2715905"/>
            <a:ext cx="1712052" cy="1575088"/>
          </a:xfrm>
          <a:prstGeom prst="rect">
            <a:avLst/>
          </a:prstGeom>
        </p:spPr>
      </p:pic>
      <p:pic>
        <p:nvPicPr>
          <p:cNvPr id="6" name="5 Resim" descr="lablar.jpg"/>
          <p:cNvPicPr>
            <a:picLocks noChangeAspect="1"/>
          </p:cNvPicPr>
          <p:nvPr/>
        </p:nvPicPr>
        <p:blipFill>
          <a:blip r:embed="rId4" cstate="print"/>
          <a:stretch>
            <a:fillRect/>
          </a:stretch>
        </p:blipFill>
        <p:spPr>
          <a:xfrm>
            <a:off x="7527057" y="1241943"/>
            <a:ext cx="1159743" cy="17055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6 Metin kutusu"/>
          <p:cNvSpPr txBox="1"/>
          <p:nvPr/>
        </p:nvSpPr>
        <p:spPr>
          <a:xfrm rot="502624">
            <a:off x="7700530" y="3326971"/>
            <a:ext cx="1038552" cy="1720349"/>
          </a:xfrm>
          <a:prstGeom prst="ellipse">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tr-TR" sz="1050" i="1" dirty="0" smtClean="0"/>
              <a:t>Bol bol pratik yapın. Ödevleri erkenden ve detaylı yapın.</a:t>
            </a:r>
          </a:p>
        </p:txBody>
      </p:sp>
      <p:sp>
        <p:nvSpPr>
          <p:cNvPr id="8" name="7 Oval"/>
          <p:cNvSpPr/>
          <p:nvPr/>
        </p:nvSpPr>
        <p:spPr>
          <a:xfrm>
            <a:off x="7628121" y="5187135"/>
            <a:ext cx="720000" cy="720000"/>
          </a:xfrm>
          <a:prstGeom prst="ellipse">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endParaRPr lang="tr-TR" sz="1050" i="1" dirty="0" smtClean="0">
              <a:solidFill>
                <a:schemeClr val="dk1"/>
              </a:solidFill>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Yorumlar</a:t>
            </a:r>
            <a:endParaRPr lang="tr-TR" dirty="0"/>
          </a:p>
        </p:txBody>
      </p:sp>
      <p:sp>
        <p:nvSpPr>
          <p:cNvPr id="3" name="2 İçerik Yer Tutucusu"/>
          <p:cNvSpPr>
            <a:spLocks noGrp="1"/>
          </p:cNvSpPr>
          <p:nvPr>
            <p:ph sz="quarter" idx="1"/>
          </p:nvPr>
        </p:nvSpPr>
        <p:spPr/>
        <p:txBody>
          <a:bodyPr>
            <a:normAutofit/>
          </a:bodyPr>
          <a:lstStyle/>
          <a:p>
            <a:r>
              <a:rPr lang="tr-TR" dirty="0" smtClean="0"/>
              <a:t>Bölüm derslerimde </a:t>
            </a:r>
            <a:r>
              <a:rPr lang="tr-TR" i="1" dirty="0" err="1" smtClean="0">
                <a:solidFill>
                  <a:srgbClr val="FF0000"/>
                </a:solidFill>
              </a:rPr>
              <a:t>Cplex</a:t>
            </a:r>
            <a:r>
              <a:rPr lang="tr-TR" dirty="0" smtClean="0"/>
              <a:t> ile optimizasyon yapma, </a:t>
            </a:r>
            <a:r>
              <a:rPr lang="tr-TR" i="1" dirty="0" smtClean="0">
                <a:solidFill>
                  <a:srgbClr val="FF0000"/>
                </a:solidFill>
              </a:rPr>
              <a:t>Arena</a:t>
            </a:r>
            <a:r>
              <a:rPr lang="tr-TR" dirty="0" smtClean="0"/>
              <a:t> ile simülasyon oluşturma, </a:t>
            </a:r>
            <a:r>
              <a:rPr lang="tr-TR" i="1" dirty="0" smtClean="0">
                <a:solidFill>
                  <a:srgbClr val="FF0000"/>
                </a:solidFill>
              </a:rPr>
              <a:t>Access</a:t>
            </a:r>
            <a:r>
              <a:rPr lang="tr-TR" dirty="0" smtClean="0"/>
              <a:t>'te veritabanı oluşturma gibi pek çok proje hazırladım. </a:t>
            </a:r>
            <a:r>
              <a:rPr lang="tr-TR" b="1" dirty="0" smtClean="0"/>
              <a:t>Hepsi de algoritma mantığı içermekteydi</a:t>
            </a:r>
            <a:r>
              <a:rPr lang="tr-TR" dirty="0" smtClean="0"/>
              <a:t>. Bu dersleri almış bir Endüstri Mühendisliği öğrencisi olarak [bu ders] ile bu mantığı daha iyi oturtmanın alanımda bana katkı sağlayacağının farkındayım.</a:t>
            </a:r>
            <a:br>
              <a:rPr lang="tr-TR" dirty="0" smtClean="0"/>
            </a:br>
            <a:endParaRPr lang="tr-TR" dirty="0" smtClean="0"/>
          </a:p>
          <a:p>
            <a:pPr algn="ctr">
              <a:buNone/>
            </a:pPr>
            <a:r>
              <a:rPr lang="tr-TR" sz="2400" i="1" dirty="0" smtClean="0"/>
              <a:t>Endüstri Mühendisliği Bölümü 4.sınıf öğrencisi</a:t>
            </a:r>
          </a:p>
          <a:p>
            <a:endParaRPr lang="tr-TR" dirty="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a:t>
            </a:r>
            <a:endParaRPr lang="tr-TR" dirty="0"/>
          </a:p>
        </p:txBody>
      </p:sp>
      <p:sp>
        <p:nvSpPr>
          <p:cNvPr id="3" name="2 İçerik Yer Tutucusu"/>
          <p:cNvSpPr>
            <a:spLocks noGrp="1"/>
          </p:cNvSpPr>
          <p:nvPr>
            <p:ph sz="quarter" idx="1"/>
          </p:nvPr>
        </p:nvSpPr>
        <p:spPr/>
        <p:txBody>
          <a:bodyPr/>
          <a:lstStyle/>
          <a:p>
            <a:r>
              <a:rPr lang="tr-TR" dirty="0" smtClean="0"/>
              <a:t>.</a:t>
            </a:r>
            <a:r>
              <a:rPr lang="tr-TR" dirty="0" err="1" smtClean="0"/>
              <a:t>exe</a:t>
            </a:r>
            <a:r>
              <a:rPr lang="tr-TR" dirty="0" smtClean="0"/>
              <a:t> dosyalarının genişliği, renkleri vs. .</a:t>
            </a:r>
            <a:r>
              <a:rPr lang="tr-TR" dirty="0" err="1" smtClean="0"/>
              <a:t>exe</a:t>
            </a:r>
            <a:r>
              <a:rPr lang="tr-TR" dirty="0" smtClean="0"/>
              <a:t> açıldıktan sonra</a:t>
            </a:r>
            <a:r>
              <a:rPr lang="tr-TR" dirty="0"/>
              <a:t> </a:t>
            </a:r>
            <a:r>
              <a:rPr lang="tr-TR" dirty="0" smtClean="0"/>
              <a:t>sağ tık-&gt;özellikler menüsünden değiştirilir.</a:t>
            </a:r>
          </a:p>
        </p:txBody>
      </p:sp>
      <p:pic>
        <p:nvPicPr>
          <p:cNvPr id="61441" name="Picture 1"/>
          <p:cNvPicPr>
            <a:picLocks noChangeAspect="1" noChangeArrowheads="1"/>
          </p:cNvPicPr>
          <p:nvPr/>
        </p:nvPicPr>
        <p:blipFill>
          <a:blip r:embed="rId3" cstate="print"/>
          <a:srcRect/>
          <a:stretch>
            <a:fillRect/>
          </a:stretch>
        </p:blipFill>
        <p:spPr bwMode="auto">
          <a:xfrm>
            <a:off x="571472" y="2500306"/>
            <a:ext cx="3724527" cy="1214446"/>
          </a:xfrm>
          <a:prstGeom prst="rect">
            <a:avLst/>
          </a:prstGeom>
          <a:noFill/>
          <a:ln w="9525">
            <a:noFill/>
            <a:miter lim="800000"/>
            <a:headEnd/>
            <a:tailEnd/>
          </a:ln>
          <a:effectLst/>
        </p:spPr>
      </p:pic>
      <p:pic>
        <p:nvPicPr>
          <p:cNvPr id="61444" name="Picture 4"/>
          <p:cNvPicPr>
            <a:picLocks noChangeAspect="1" noChangeArrowheads="1"/>
          </p:cNvPicPr>
          <p:nvPr/>
        </p:nvPicPr>
        <p:blipFill>
          <a:blip r:embed="rId4"/>
          <a:srcRect/>
          <a:stretch>
            <a:fillRect/>
          </a:stretch>
        </p:blipFill>
        <p:spPr bwMode="auto">
          <a:xfrm>
            <a:off x="5000628" y="2428868"/>
            <a:ext cx="3263273" cy="3800470"/>
          </a:xfrm>
          <a:prstGeom prst="rect">
            <a:avLst/>
          </a:prstGeom>
          <a:noFill/>
          <a:ln w="9525">
            <a:noFill/>
            <a:miter lim="800000"/>
            <a:headEnd/>
            <a:tailEnd/>
          </a:ln>
          <a:effectLst/>
        </p:spPr>
      </p:pic>
      <p:pic>
        <p:nvPicPr>
          <p:cNvPr id="61446" name="Picture 6"/>
          <p:cNvPicPr>
            <a:picLocks noChangeAspect="1" noChangeArrowheads="1"/>
          </p:cNvPicPr>
          <p:nvPr/>
        </p:nvPicPr>
        <p:blipFill>
          <a:blip r:embed="rId5"/>
          <a:srcRect/>
          <a:stretch>
            <a:fillRect/>
          </a:stretch>
        </p:blipFill>
        <p:spPr bwMode="auto">
          <a:xfrm>
            <a:off x="1643042" y="4000504"/>
            <a:ext cx="2065895" cy="2314567"/>
          </a:xfrm>
          <a:prstGeom prst="rect">
            <a:avLst/>
          </a:prstGeom>
          <a:noFill/>
          <a:ln w="9525">
            <a:noFill/>
            <a:miter lim="800000"/>
            <a:headEnd/>
            <a:tailEnd/>
          </a:ln>
          <a:effectLst/>
        </p:spPr>
      </p:pic>
      <p:sp>
        <p:nvSpPr>
          <p:cNvPr id="10" name="9 Sağ Ok"/>
          <p:cNvSpPr/>
          <p:nvPr/>
        </p:nvSpPr>
        <p:spPr>
          <a:xfrm>
            <a:off x="3786182" y="4143380"/>
            <a:ext cx="1071570" cy="12144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2" name="11 Düz Ok Bağlayıcısı"/>
          <p:cNvCxnSpPr/>
          <p:nvPr/>
        </p:nvCxnSpPr>
        <p:spPr>
          <a:xfrm rot="10800000">
            <a:off x="500034" y="2357430"/>
            <a:ext cx="171451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13 Düz Ok Bağlayıcısı"/>
          <p:cNvCxnSpPr/>
          <p:nvPr/>
        </p:nvCxnSpPr>
        <p:spPr>
          <a:xfrm>
            <a:off x="2357422" y="2357430"/>
            <a:ext cx="185738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2400" dirty="0" err="1" smtClean="0"/>
              <a:t>Piazza’da</a:t>
            </a:r>
            <a:r>
              <a:rPr lang="tr-TR" sz="2400" dirty="0" smtClean="0"/>
              <a:t> </a:t>
            </a:r>
            <a:r>
              <a:rPr lang="tr-TR" sz="2400" dirty="0" err="1" smtClean="0"/>
              <a:t>zipli</a:t>
            </a:r>
            <a:r>
              <a:rPr lang="tr-TR" sz="2400" dirty="0" smtClean="0"/>
              <a:t> dosyalar olursa bunların açılması ve kullanımı</a:t>
            </a:r>
            <a:endParaRPr lang="tr-TR" sz="2400" dirty="0"/>
          </a:p>
        </p:txBody>
      </p:sp>
      <p:pic>
        <p:nvPicPr>
          <p:cNvPr id="1028" name="Picture 4"/>
          <p:cNvPicPr>
            <a:picLocks noChangeAspect="1" noChangeArrowheads="1"/>
          </p:cNvPicPr>
          <p:nvPr/>
        </p:nvPicPr>
        <p:blipFill>
          <a:blip r:embed="rId3"/>
          <a:srcRect/>
          <a:stretch>
            <a:fillRect/>
          </a:stretch>
        </p:blipFill>
        <p:spPr bwMode="auto">
          <a:xfrm>
            <a:off x="571472" y="2357430"/>
            <a:ext cx="4340998" cy="3045178"/>
          </a:xfrm>
          <a:prstGeom prst="rect">
            <a:avLst/>
          </a:prstGeom>
          <a:noFill/>
          <a:ln w="9525">
            <a:noFill/>
            <a:miter lim="800000"/>
            <a:headEnd/>
            <a:tailEnd/>
          </a:ln>
          <a:effectLst/>
        </p:spPr>
      </p:pic>
      <p:sp>
        <p:nvSpPr>
          <p:cNvPr id="11" name="10 Metin kutusu"/>
          <p:cNvSpPr txBox="1"/>
          <p:nvPr/>
        </p:nvSpPr>
        <p:spPr>
          <a:xfrm>
            <a:off x="5072066" y="4357694"/>
            <a:ext cx="3357586"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dirty="0" smtClean="0"/>
              <a:t>.</a:t>
            </a:r>
            <a:r>
              <a:rPr lang="tr-TR" dirty="0" err="1" smtClean="0"/>
              <a:t>zip</a:t>
            </a:r>
            <a:r>
              <a:rPr lang="tr-TR" dirty="0" smtClean="0"/>
              <a:t> dosyalarını işletim sisteminiz kendisi açamıyorsa açmak için ücretsiz </a:t>
            </a:r>
            <a:r>
              <a:rPr lang="tr-TR" dirty="0" err="1" smtClean="0"/>
              <a:t>WinZIP</a:t>
            </a:r>
            <a:r>
              <a:rPr lang="tr-TR" dirty="0" smtClean="0"/>
              <a:t> ya da </a:t>
            </a:r>
            <a:r>
              <a:rPr lang="tr-TR" dirty="0" err="1" smtClean="0"/>
              <a:t>WinRAR</a:t>
            </a:r>
            <a:r>
              <a:rPr lang="tr-TR" dirty="0" smtClean="0"/>
              <a:t> yazılımlarını yükleyebilirsiniz.</a:t>
            </a:r>
            <a:endParaRPr lang="tr-TR" dirty="0"/>
          </a:p>
        </p:txBody>
      </p:sp>
      <p:sp>
        <p:nvSpPr>
          <p:cNvPr id="15" name="14 Metin kutusu"/>
          <p:cNvSpPr txBox="1"/>
          <p:nvPr/>
        </p:nvSpPr>
        <p:spPr>
          <a:xfrm>
            <a:off x="428596" y="1357298"/>
            <a:ext cx="8286808"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sz="2400" dirty="0" smtClean="0"/>
              <a:t>Piazza’dan bazı dosyalar .</a:t>
            </a:r>
            <a:r>
              <a:rPr lang="tr-TR" sz="2400" dirty="0" err="1" smtClean="0"/>
              <a:t>zipli</a:t>
            </a:r>
            <a:r>
              <a:rPr lang="tr-TR" sz="2400" dirty="0" smtClean="0"/>
              <a:t> şekilde sıkıştırılmış olarak yüklenebilir.</a:t>
            </a:r>
            <a:endParaRPr lang="tr-TR" sz="2400" dirty="0"/>
          </a:p>
        </p:txBody>
      </p:sp>
      <p:sp>
        <p:nvSpPr>
          <p:cNvPr id="6" name="5 Metin kutusu"/>
          <p:cNvSpPr txBox="1"/>
          <p:nvPr/>
        </p:nvSpPr>
        <p:spPr>
          <a:xfrm>
            <a:off x="5072066" y="2428868"/>
            <a:ext cx="3357586" cy="175432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tr-TR" dirty="0" smtClean="0"/>
              <a:t>ÖNEMLİ: </a:t>
            </a:r>
            <a:r>
              <a:rPr lang="tr-TR" b="1" dirty="0" smtClean="0"/>
              <a:t>Öncelikle</a:t>
            </a:r>
            <a:r>
              <a:rPr lang="tr-TR" dirty="0" smtClean="0"/>
              <a:t> bu dosyaları “</a:t>
            </a:r>
            <a:r>
              <a:rPr lang="tr-TR" dirty="0" err="1" smtClean="0"/>
              <a:t>unzip</a:t>
            </a:r>
            <a:r>
              <a:rPr lang="tr-TR" dirty="0" smtClean="0"/>
              <a:t>/</a:t>
            </a:r>
            <a:r>
              <a:rPr lang="tr-TR" dirty="0" err="1" smtClean="0"/>
              <a:t>extract</a:t>
            </a:r>
            <a:r>
              <a:rPr lang="tr-TR" dirty="0" smtClean="0"/>
              <a:t>/çıkar…” yapınız. Bu işlem yapılmaksızın .</a:t>
            </a:r>
            <a:r>
              <a:rPr lang="tr-TR" dirty="0" err="1" smtClean="0"/>
              <a:t>zip</a:t>
            </a:r>
            <a:r>
              <a:rPr lang="tr-TR" dirty="0" smtClean="0"/>
              <a:t> dosyası içinden çalıştırılan .</a:t>
            </a:r>
            <a:r>
              <a:rPr lang="tr-TR" dirty="0" err="1" smtClean="0"/>
              <a:t>exe’ler</a:t>
            </a:r>
            <a:r>
              <a:rPr lang="tr-TR" dirty="0" smtClean="0"/>
              <a:t> .</a:t>
            </a:r>
            <a:r>
              <a:rPr lang="tr-TR" dirty="0" err="1" smtClean="0"/>
              <a:t>txt</a:t>
            </a:r>
            <a:r>
              <a:rPr lang="tr-TR" dirty="0" smtClean="0"/>
              <a:t> okumada/yazmada sorun çıkarabilir. </a:t>
            </a:r>
            <a:endParaRPr lang="tr-TR" dirty="0"/>
          </a:p>
        </p:txBody>
      </p:sp>
      <p:sp>
        <p:nvSpPr>
          <p:cNvPr id="7" name="6 Metin kutusu"/>
          <p:cNvSpPr txBox="1"/>
          <p:nvPr/>
        </p:nvSpPr>
        <p:spPr>
          <a:xfrm>
            <a:off x="642910" y="5786454"/>
            <a:ext cx="7786742" cy="369332"/>
          </a:xfrm>
          <a:prstGeom prst="rect">
            <a:avLst/>
          </a:prstGeom>
          <a:noFill/>
        </p:spPr>
        <p:txBody>
          <a:bodyPr wrap="square" rtlCol="0">
            <a:spAutoFit/>
          </a:bodyPr>
          <a:lstStyle/>
          <a:p>
            <a:r>
              <a:rPr lang="tr-TR" dirty="0" smtClean="0"/>
              <a:t>Daha detaylı bilgiyi </a:t>
            </a:r>
            <a:r>
              <a:rPr lang="tr-TR" dirty="0" err="1" smtClean="0"/>
              <a:t>google</a:t>
            </a:r>
            <a:r>
              <a:rPr lang="tr-TR" dirty="0" smtClean="0"/>
              <a:t> ya da </a:t>
            </a:r>
            <a:r>
              <a:rPr lang="tr-TR" dirty="0" err="1" smtClean="0"/>
              <a:t>youtube’da</a:t>
            </a:r>
            <a:r>
              <a:rPr lang="tr-TR" dirty="0" smtClean="0"/>
              <a:t> arama yaparak elde edebilirsiniz.</a:t>
            </a:r>
            <a:endParaRPr lang="tr-TR" dirty="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EK SLAYTLAR</a:t>
            </a:r>
            <a:endParaRPr lang="tr-TR" dirty="0"/>
          </a:p>
        </p:txBody>
      </p:sp>
      <p:sp>
        <p:nvSpPr>
          <p:cNvPr id="3" name="2 İçerik Yer Tutucusu"/>
          <p:cNvSpPr>
            <a:spLocks noGrp="1"/>
          </p:cNvSpPr>
          <p:nvPr>
            <p:ph sz="quarter" idx="1"/>
          </p:nvPr>
        </p:nvSpPr>
        <p:spPr/>
        <p:txBody>
          <a:bodyPr>
            <a:normAutofit/>
          </a:bodyPr>
          <a:lstStyle/>
          <a:p>
            <a:r>
              <a:rPr lang="tr-TR" sz="12000" dirty="0" smtClean="0"/>
              <a:t>DEVCPP</a:t>
            </a:r>
            <a:endParaRPr lang="tr-TR" sz="12000" dirty="0"/>
          </a:p>
        </p:txBody>
      </p:sp>
    </p:spTree>
  </p:cSld>
  <p:clrMapOvr>
    <a:overrideClrMapping bg1="lt1" tx1="dk1" bg2="lt2" tx2="dk2" accent1="accent1" accent2="accent2" accent3="accent3" accent4="accent4" accent5="accent5" accent6="accent6" hlink="hlink" folHlink="folHlink"/>
  </p:clrMapOvr>
  <p:transition/>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Kullanılan Yazılım</a:t>
            </a:r>
            <a:endParaRPr lang="tr-TR" dirty="0"/>
          </a:p>
        </p:txBody>
      </p:sp>
      <p:sp>
        <p:nvSpPr>
          <p:cNvPr id="3" name="2 İçerik Yer Tutucusu"/>
          <p:cNvSpPr>
            <a:spLocks noGrp="1"/>
          </p:cNvSpPr>
          <p:nvPr>
            <p:ph sz="quarter" idx="1"/>
          </p:nvPr>
        </p:nvSpPr>
        <p:spPr>
          <a:xfrm>
            <a:off x="822959" y="1845734"/>
            <a:ext cx="6035057" cy="4023360"/>
          </a:xfrm>
        </p:spPr>
        <p:txBody>
          <a:bodyPr/>
          <a:lstStyle/>
          <a:p>
            <a:pPr lvl="0"/>
            <a:r>
              <a:rPr lang="tr-TR" sz="1800" u="sng" dirty="0" err="1" smtClean="0">
                <a:hlinkClick r:id="rId3"/>
              </a:rPr>
              <a:t>Orwell</a:t>
            </a:r>
            <a:r>
              <a:rPr lang="tr-TR" sz="1800" u="sng" dirty="0" smtClean="0">
                <a:hlinkClick r:id="rId3"/>
              </a:rPr>
              <a:t> Dev-Cpp</a:t>
            </a:r>
            <a:r>
              <a:rPr lang="tr-TR" sz="1800" dirty="0" smtClean="0">
                <a:hlinkClick r:id="rId3"/>
              </a:rPr>
              <a:t> </a:t>
            </a:r>
            <a:r>
              <a:rPr lang="tr-TR" sz="1800" dirty="0" smtClean="0"/>
              <a:t>programını </a:t>
            </a:r>
            <a:r>
              <a:rPr lang="tr-TR" sz="1800" i="1" dirty="0" smtClean="0"/>
              <a:t>(</a:t>
            </a:r>
            <a:r>
              <a:rPr lang="tr-TR" sz="1800" i="1" dirty="0" err="1" smtClean="0"/>
              <a:t>Orwell</a:t>
            </a:r>
            <a:r>
              <a:rPr lang="tr-TR" sz="1800" i="1" dirty="0" smtClean="0"/>
              <a:t> olmayan, eski, </a:t>
            </a:r>
            <a:r>
              <a:rPr lang="tr-TR" sz="1800" i="1" dirty="0" err="1" smtClean="0"/>
              <a:t>Bloodshed</a:t>
            </a:r>
            <a:r>
              <a:rPr lang="tr-TR" sz="1800" i="1" dirty="0" smtClean="0"/>
              <a:t> şeklini değil) </a:t>
            </a:r>
          </a:p>
          <a:p>
            <a:pPr>
              <a:buFont typeface="Wingdings" pitchFamily="2" charset="2"/>
              <a:buChar char="Ø"/>
            </a:pPr>
            <a:r>
              <a:rPr lang="tr-TR" sz="1800" i="1" dirty="0" smtClean="0">
                <a:hlinkClick r:id="rId3"/>
              </a:rPr>
              <a:t>https://sourceforge.net/projects/orwelldevcpp/</a:t>
            </a:r>
            <a:r>
              <a:rPr lang="tr-TR" sz="1800" i="1" dirty="0" smtClean="0"/>
              <a:t> adresinden</a:t>
            </a:r>
          </a:p>
          <a:p>
            <a:pPr>
              <a:buFont typeface="Wingdings" pitchFamily="2" charset="2"/>
              <a:buChar char="Ø"/>
            </a:pPr>
            <a:r>
              <a:rPr lang="tr-TR" sz="1800" dirty="0" smtClean="0"/>
              <a:t>Windows işletim sistemi içeren bir bilgisayarın mümkünse masaüstüne, </a:t>
            </a:r>
          </a:p>
          <a:p>
            <a:pPr>
              <a:buFont typeface="Wingdings" pitchFamily="2" charset="2"/>
              <a:buChar char="Ø"/>
            </a:pPr>
            <a:r>
              <a:rPr lang="tr-TR" sz="1800" dirty="0" smtClean="0"/>
              <a:t>C:\’sine ya da D:\’sine </a:t>
            </a:r>
            <a:r>
              <a:rPr lang="tr-TR" sz="1800" i="1" dirty="0" smtClean="0"/>
              <a:t>(Program </a:t>
            </a:r>
            <a:r>
              <a:rPr lang="tr-TR" sz="1800" i="1" dirty="0" err="1" smtClean="0"/>
              <a:t>Files’ına</a:t>
            </a:r>
            <a:r>
              <a:rPr lang="tr-TR" sz="1800" i="1" dirty="0" smtClean="0"/>
              <a:t> değil)</a:t>
            </a:r>
            <a:r>
              <a:rPr lang="tr-TR" sz="1800" dirty="0" smtClean="0"/>
              <a:t>  kurunuz. </a:t>
            </a:r>
          </a:p>
          <a:p>
            <a:pPr>
              <a:buFont typeface="Wingdings" pitchFamily="2" charset="2"/>
              <a:buChar char="Ø"/>
            </a:pPr>
            <a:r>
              <a:rPr lang="tr-TR" sz="1800" dirty="0" smtClean="0"/>
              <a:t>İngilizce kurulum yapmanız önerilir. </a:t>
            </a:r>
          </a:p>
          <a:p>
            <a:pPr>
              <a:buFont typeface="Wingdings" pitchFamily="2" charset="2"/>
              <a:buChar char="Ø"/>
            </a:pPr>
            <a:r>
              <a:rPr lang="tr-TR" sz="1800" dirty="0" smtClean="0"/>
              <a:t>5.11 sürümünü kurduğunuzu teyit ediniz.</a:t>
            </a:r>
          </a:p>
          <a:p>
            <a:pPr lvl="0"/>
            <a:endParaRPr lang="tr-TR" dirty="0" smtClean="0"/>
          </a:p>
          <a:p>
            <a:pPr lvl="0"/>
            <a:endParaRPr lang="tr-TR" dirty="0" smtClean="0"/>
          </a:p>
          <a:p>
            <a:endParaRPr lang="tr-TR" dirty="0"/>
          </a:p>
        </p:txBody>
      </p:sp>
      <p:pic>
        <p:nvPicPr>
          <p:cNvPr id="41986" name="Picture 2" descr="Dev-C++ Icon"/>
          <p:cNvPicPr>
            <a:picLocks noChangeAspect="1" noChangeArrowheads="1"/>
          </p:cNvPicPr>
          <p:nvPr/>
        </p:nvPicPr>
        <p:blipFill>
          <a:blip r:embed="rId4"/>
          <a:srcRect/>
          <a:stretch>
            <a:fillRect/>
          </a:stretch>
        </p:blipFill>
        <p:spPr bwMode="auto">
          <a:xfrm>
            <a:off x="7286644" y="1000108"/>
            <a:ext cx="1571636" cy="1571636"/>
          </a:xfrm>
          <a:prstGeom prst="rect">
            <a:avLst/>
          </a:prstGeom>
          <a:noFill/>
        </p:spPr>
      </p:pic>
      <p:sp>
        <p:nvSpPr>
          <p:cNvPr id="5" name="4 Yuvarlatılmış Dikdörtgen"/>
          <p:cNvSpPr/>
          <p:nvPr/>
        </p:nvSpPr>
        <p:spPr>
          <a:xfrm>
            <a:off x="1035819" y="5000636"/>
            <a:ext cx="7072362" cy="12144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smtClean="0"/>
              <a:t>Karşılaştığınız sorunlarda </a:t>
            </a:r>
          </a:p>
          <a:p>
            <a:pPr marL="342900" indent="-342900" algn="ctr">
              <a:buAutoNum type="arabicParenR"/>
            </a:pPr>
            <a:r>
              <a:rPr lang="tr-TR" sz="2000" dirty="0" smtClean="0"/>
              <a:t>Piazza’daki “</a:t>
            </a:r>
            <a:r>
              <a:rPr lang="tr-TR" sz="2000" dirty="0" err="1" smtClean="0">
                <a:solidFill>
                  <a:srgbClr val="003399"/>
                </a:solidFill>
              </a:rPr>
              <a:t>TipikSorunlarVeCozumler</a:t>
            </a:r>
            <a:r>
              <a:rPr lang="tr-TR" sz="2000" dirty="0" smtClean="0"/>
              <a:t>” dosyasına başvurunuz. </a:t>
            </a:r>
          </a:p>
          <a:p>
            <a:pPr marL="342900" indent="-342900" algn="ctr">
              <a:buAutoNum type="arabicParenR"/>
            </a:pPr>
            <a:r>
              <a:rPr lang="tr-TR" sz="2000" dirty="0" smtClean="0"/>
              <a:t>Yeterli olmazsa bize ulaşınız.</a:t>
            </a:r>
            <a:endParaRPr lang="tr-TR" sz="2000" dirty="0"/>
          </a:p>
        </p:txBody>
      </p:sp>
      <p:sp>
        <p:nvSpPr>
          <p:cNvPr id="6" name="5 Yuvarlatılmış Dikdörtgen"/>
          <p:cNvSpPr/>
          <p:nvPr/>
        </p:nvSpPr>
        <p:spPr>
          <a:xfrm>
            <a:off x="6429388" y="3286124"/>
            <a:ext cx="2643206" cy="153851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smtClean="0"/>
              <a:t>Alternatif bir program önermiyoruz. Dersimizde </a:t>
            </a:r>
            <a:r>
              <a:rPr lang="tr-TR" dirty="0" err="1" smtClean="0"/>
              <a:t>DevCpp</a:t>
            </a:r>
            <a:r>
              <a:rPr lang="tr-TR" dirty="0" smtClean="0"/>
              <a:t> referans alınacaktır.</a:t>
            </a:r>
            <a:endParaRPr lang="tr-TR" dirty="0"/>
          </a:p>
        </p:txBody>
      </p:sp>
      <p:sp>
        <p:nvSpPr>
          <p:cNvPr id="7" name="6 Dikdörtgen"/>
          <p:cNvSpPr/>
          <p:nvPr/>
        </p:nvSpPr>
        <p:spPr>
          <a:xfrm>
            <a:off x="4429124" y="357166"/>
            <a:ext cx="4429124" cy="584775"/>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r>
              <a:rPr lang="tr-TR" b="1" i="1" dirty="0" err="1" smtClean="0"/>
              <a:t>Orwell</a:t>
            </a:r>
            <a:r>
              <a:rPr lang="tr-TR" b="1" i="1" dirty="0" smtClean="0"/>
              <a:t> </a:t>
            </a:r>
            <a:r>
              <a:rPr lang="tr-TR" b="1" i="1" dirty="0" err="1" smtClean="0"/>
              <a:t>DevC</a:t>
            </a:r>
            <a:r>
              <a:rPr lang="tr-TR" b="1" i="1" dirty="0" smtClean="0"/>
              <a:t>++ </a:t>
            </a:r>
            <a:r>
              <a:rPr lang="tr-TR" b="1" dirty="0" smtClean="0"/>
              <a:t>(yaygın – hafif - basit)</a:t>
            </a:r>
            <a:r>
              <a:rPr lang="tr-TR" dirty="0" smtClean="0"/>
              <a:t> </a:t>
            </a:r>
            <a:r>
              <a:rPr lang="tr-TR" sz="1400" dirty="0" smtClean="0"/>
              <a:t>Basit bir bilgisayar bu programı çalıştırmak için yeterlidir.</a:t>
            </a:r>
            <a:endParaRPr lang="tr-TR" dirty="0" smtClean="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Önemli uyarı -&gt; KURULUM YERİ</a:t>
            </a:r>
            <a:endParaRPr lang="tr-TR" dirty="0"/>
          </a:p>
        </p:txBody>
      </p:sp>
      <p:sp>
        <p:nvSpPr>
          <p:cNvPr id="3" name="2 İçerik Yer Tutucusu"/>
          <p:cNvSpPr>
            <a:spLocks noGrp="1"/>
          </p:cNvSpPr>
          <p:nvPr>
            <p:ph sz="quarter" idx="1"/>
          </p:nvPr>
        </p:nvSpPr>
        <p:spPr>
          <a:xfrm>
            <a:off x="457200" y="1219200"/>
            <a:ext cx="8229600" cy="1781172"/>
          </a:xfrm>
        </p:spPr>
        <p:txBody>
          <a:bodyPr>
            <a:normAutofit fontScale="85000" lnSpcReduction="10000"/>
          </a:bodyPr>
          <a:lstStyle/>
          <a:p>
            <a:r>
              <a:rPr lang="tr-TR" dirty="0" smtClean="0"/>
              <a:t>DEVCPP PROGRAMINI PROGRAM FILES'A KURMAYINIZ!</a:t>
            </a:r>
          </a:p>
          <a:p>
            <a:r>
              <a:rPr lang="tr-TR" dirty="0" smtClean="0"/>
              <a:t>KURULUM AŞAMASINDA ORAYA KURMAYA AYARLI OLDUĞU İÇİN GENELDE ORAYA KURULMUL OLMAKTADIR. ANCAK ÇOK ÖNEMLİ BİR ÖZELLİK OLAN ASTYLE BU DURUMDA ÇALIŞMIYOR. BU NEDENLE GEREKİYORSA SİLİP YENİDEN YÜKLENMEYE ÇEKİNMEYİNİZ.</a:t>
            </a:r>
            <a:endParaRPr lang="tr-TR" dirty="0"/>
          </a:p>
        </p:txBody>
      </p:sp>
      <p:sp>
        <p:nvSpPr>
          <p:cNvPr id="4" name="3 Yuvarlatılmış Dikdörtgen"/>
          <p:cNvSpPr/>
          <p:nvPr/>
        </p:nvSpPr>
        <p:spPr>
          <a:xfrm>
            <a:off x="500034" y="3286124"/>
            <a:ext cx="3786214" cy="271464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400" b="1" dirty="0" smtClean="0"/>
              <a:t>DEVCPP PROGRAMINI</a:t>
            </a:r>
          </a:p>
          <a:p>
            <a:pPr algn="ctr"/>
            <a:r>
              <a:rPr lang="tr-TR" sz="3600" b="1" dirty="0" smtClean="0"/>
              <a:t>MASAÜSTÜ</a:t>
            </a:r>
          </a:p>
          <a:p>
            <a:pPr algn="ctr"/>
            <a:r>
              <a:rPr lang="tr-TR" sz="2400" b="1" dirty="0" smtClean="0"/>
              <a:t>YA DA </a:t>
            </a:r>
          </a:p>
          <a:p>
            <a:pPr algn="ctr"/>
            <a:r>
              <a:rPr lang="tr-TR" sz="2400" b="1" dirty="0" smtClean="0"/>
              <a:t>C:\ GİBİ </a:t>
            </a:r>
          </a:p>
          <a:p>
            <a:pPr algn="ctr"/>
            <a:r>
              <a:rPr lang="tr-TR" sz="2400" b="1" dirty="0" smtClean="0"/>
              <a:t>PROGRAM FİLES HARİCİ BİR YERE</a:t>
            </a:r>
          </a:p>
          <a:p>
            <a:pPr algn="ctr"/>
            <a:r>
              <a:rPr lang="tr-TR" sz="2400" b="1" dirty="0" smtClean="0"/>
              <a:t>KURUNUZ.</a:t>
            </a:r>
            <a:endParaRPr lang="tr-TR" sz="2400" b="1" dirty="0"/>
          </a:p>
        </p:txBody>
      </p:sp>
      <p:pic>
        <p:nvPicPr>
          <p:cNvPr id="1026" name="Picture 2"/>
          <p:cNvPicPr>
            <a:picLocks noChangeAspect="1" noChangeArrowheads="1"/>
          </p:cNvPicPr>
          <p:nvPr/>
        </p:nvPicPr>
        <p:blipFill>
          <a:blip r:embed="rId3"/>
          <a:srcRect/>
          <a:stretch>
            <a:fillRect/>
          </a:stretch>
        </p:blipFill>
        <p:spPr bwMode="auto">
          <a:xfrm>
            <a:off x="4500562" y="2928934"/>
            <a:ext cx="4182150" cy="3252784"/>
          </a:xfrm>
          <a:prstGeom prst="rect">
            <a:avLst/>
          </a:prstGeom>
          <a:noFill/>
          <a:ln w="9525">
            <a:noFill/>
            <a:miter lim="800000"/>
            <a:headEnd/>
            <a:tailEnd/>
          </a:ln>
          <a:effectLst/>
        </p:spPr>
      </p:pic>
      <p:sp>
        <p:nvSpPr>
          <p:cNvPr id="6" name="5 Sağ Ok"/>
          <p:cNvSpPr/>
          <p:nvPr/>
        </p:nvSpPr>
        <p:spPr>
          <a:xfrm flipH="1">
            <a:off x="4214810" y="4643446"/>
            <a:ext cx="571504" cy="6429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overrideClrMapping bg1="lt1" tx1="dk1" bg2="lt2" tx2="dk2" accent1="accent1" accent2="accent2" accent3="accent3" accent4="accent4" accent5="accent5" accent6="accent6" hlink="hlink" folHlink="folHlink"/>
  </p:clrMapOvr>
  <p:transition/>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DevCpp’da</a:t>
            </a:r>
            <a:r>
              <a:rPr lang="tr-TR" dirty="0" smtClean="0"/>
              <a:t> Otomatik </a:t>
            </a:r>
            <a:r>
              <a:rPr lang="tr-TR" dirty="0" err="1" smtClean="0"/>
              <a:t>Girintilendirme</a:t>
            </a:r>
            <a:endParaRPr lang="tr-TR" dirty="0"/>
          </a:p>
        </p:txBody>
      </p:sp>
      <p:sp>
        <p:nvSpPr>
          <p:cNvPr id="3" name="2 İçerik Yer Tutucusu"/>
          <p:cNvSpPr>
            <a:spLocks noGrp="1"/>
          </p:cNvSpPr>
          <p:nvPr>
            <p:ph sz="quarter" idx="1"/>
          </p:nvPr>
        </p:nvSpPr>
        <p:spPr>
          <a:xfrm>
            <a:off x="457200" y="1219200"/>
            <a:ext cx="3632200" cy="4937760"/>
          </a:xfrm>
        </p:spPr>
        <p:txBody>
          <a:bodyPr>
            <a:normAutofit fontScale="85000" lnSpcReduction="20000"/>
          </a:bodyPr>
          <a:lstStyle/>
          <a:p>
            <a:r>
              <a:rPr lang="tr-TR" dirty="0" smtClean="0"/>
              <a:t>Kodlarınıza düzgün girintilere vererek okunurluğunu artırınız. Böylece ileride girintilerle kodlanan </a:t>
            </a:r>
            <a:r>
              <a:rPr lang="tr-TR" dirty="0" err="1" smtClean="0"/>
              <a:t>Phyton</a:t>
            </a:r>
            <a:r>
              <a:rPr lang="tr-TR" dirty="0" smtClean="0"/>
              <a:t> diline de rahat geçiş yapabilirsiniz.</a:t>
            </a:r>
          </a:p>
          <a:p>
            <a:r>
              <a:rPr lang="tr-TR" dirty="0" err="1" smtClean="0"/>
              <a:t>DevCpp’da</a:t>
            </a:r>
            <a:r>
              <a:rPr lang="tr-TR" dirty="0" smtClean="0"/>
              <a:t> bu konuda bize yardımcı olan, üst menüden erişebileceğiniz </a:t>
            </a:r>
            <a:r>
              <a:rPr lang="tr-TR" dirty="0" err="1" smtClean="0"/>
              <a:t>Astyle</a:t>
            </a:r>
            <a:r>
              <a:rPr lang="tr-TR" dirty="0" smtClean="0"/>
              <a:t> vardır.</a:t>
            </a:r>
          </a:p>
          <a:p>
            <a:pPr lvl="1"/>
            <a:r>
              <a:rPr lang="tr-TR" dirty="0" smtClean="0"/>
              <a:t>Çalışabilmesi için </a:t>
            </a:r>
            <a:r>
              <a:rPr lang="tr-TR" dirty="0" err="1" smtClean="0"/>
              <a:t>DevCpp’ı</a:t>
            </a:r>
            <a:r>
              <a:rPr lang="tr-TR" dirty="0" smtClean="0"/>
              <a:t> Program </a:t>
            </a:r>
            <a:r>
              <a:rPr lang="tr-TR" dirty="0" err="1" smtClean="0"/>
              <a:t>Files</a:t>
            </a:r>
            <a:r>
              <a:rPr lang="tr-TR" dirty="0" smtClean="0"/>
              <a:t> içine kurmamış olunuz. Kurduysanız, silip tekrar kurarken C:\ ya da masaüstü gibi bir yer seçiniz. Windows çalışmasını engelleyebiliyor.</a:t>
            </a:r>
          </a:p>
        </p:txBody>
      </p:sp>
      <p:pic>
        <p:nvPicPr>
          <p:cNvPr id="269314" name="Picture 2"/>
          <p:cNvPicPr>
            <a:picLocks noChangeAspect="1" noChangeArrowheads="1"/>
          </p:cNvPicPr>
          <p:nvPr/>
        </p:nvPicPr>
        <p:blipFill>
          <a:blip r:embed="rId3"/>
          <a:srcRect/>
          <a:stretch>
            <a:fillRect/>
          </a:stretch>
        </p:blipFill>
        <p:spPr bwMode="auto">
          <a:xfrm>
            <a:off x="4841875" y="1524000"/>
            <a:ext cx="4048125" cy="2390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Dikdörtgen"/>
          <p:cNvSpPr/>
          <p:nvPr/>
        </p:nvSpPr>
        <p:spPr>
          <a:xfrm>
            <a:off x="5092700" y="4573369"/>
            <a:ext cx="3594100"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tr-TR" dirty="0" err="1" smtClean="0"/>
              <a:t>Astyle</a:t>
            </a:r>
            <a:r>
              <a:rPr lang="tr-TR" dirty="0" smtClean="0"/>
              <a:t> ayarlarından “</a:t>
            </a:r>
            <a:r>
              <a:rPr lang="tr-TR" dirty="0" err="1" smtClean="0"/>
              <a:t>Bracket</a:t>
            </a:r>
            <a:r>
              <a:rPr lang="tr-TR" dirty="0" smtClean="0"/>
              <a:t> </a:t>
            </a:r>
            <a:r>
              <a:rPr lang="tr-TR" dirty="0" err="1" smtClean="0"/>
              <a:t>style</a:t>
            </a:r>
            <a:r>
              <a:rPr lang="tr-TR" dirty="0" smtClean="0"/>
              <a:t>” olarak </a:t>
            </a:r>
            <a:r>
              <a:rPr lang="tr-TR" dirty="0" err="1" smtClean="0"/>
              <a:t>Allman’ı</a:t>
            </a:r>
            <a:r>
              <a:rPr lang="tr-TR" dirty="0" smtClean="0"/>
              <a:t> tercih ediyoruz.</a:t>
            </a:r>
          </a:p>
        </p:txBody>
      </p:sp>
      <p:sp>
        <p:nvSpPr>
          <p:cNvPr id="6" name="5 Oval"/>
          <p:cNvSpPr/>
          <p:nvPr/>
        </p:nvSpPr>
        <p:spPr>
          <a:xfrm>
            <a:off x="4509376" y="1345324"/>
            <a:ext cx="1166648" cy="62011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Sağ Ok"/>
          <p:cNvSpPr/>
          <p:nvPr/>
        </p:nvSpPr>
        <p:spPr>
          <a:xfrm rot="2096045">
            <a:off x="5441949" y="1995406"/>
            <a:ext cx="1013810" cy="67266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tr-TR"/>
          </a:p>
        </p:txBody>
      </p:sp>
    </p:spTree>
  </p:cSld>
  <p:clrMapOvr>
    <a:overrideClrMapping bg1="lt1" tx1="dk1" bg2="lt2" tx2="dk2" accent1="accent1" accent2="accent2" accent3="accent3" accent4="accent4" accent5="accent5" accent6="accent6" hlink="hlink" folHlink="folHlink"/>
  </p:clrMapOvr>
  <p:transition/>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err="1" smtClean="0"/>
              <a:t>DevCpp'ınızda</a:t>
            </a:r>
            <a:r>
              <a:rPr lang="tr-TR" dirty="0" smtClean="0"/>
              <a:t> bu ayarlarını güncellemeni öneririz.</a:t>
            </a:r>
            <a:br>
              <a:rPr lang="tr-TR" dirty="0" smtClean="0"/>
            </a:br>
            <a:r>
              <a:rPr lang="tr-TR" dirty="0" err="1" smtClean="0"/>
              <a:t>DevCpp</a:t>
            </a:r>
            <a:r>
              <a:rPr lang="tr-TR" dirty="0" smtClean="0"/>
              <a:t> Detaylandırılmış Uyarıları Gösterme Ayarı</a:t>
            </a:r>
            <a:endParaRPr lang="tr-TR" dirty="0"/>
          </a:p>
        </p:txBody>
      </p:sp>
      <p:sp>
        <p:nvSpPr>
          <p:cNvPr id="3" name="2 İçerik Yer Tutucusu"/>
          <p:cNvSpPr>
            <a:spLocks noGrp="1"/>
          </p:cNvSpPr>
          <p:nvPr>
            <p:ph sz="quarter" idx="1"/>
          </p:nvPr>
        </p:nvSpPr>
        <p:spPr/>
        <p:txBody>
          <a:bodyPr>
            <a:normAutofit/>
          </a:bodyPr>
          <a:lstStyle/>
          <a:p>
            <a:r>
              <a:rPr lang="tr-TR" sz="2400" dirty="0" err="1" smtClean="0"/>
              <a:t>DevCpp’ın</a:t>
            </a:r>
            <a:r>
              <a:rPr lang="tr-TR" sz="2400" dirty="0" smtClean="0"/>
              <a:t> derleyici ayarlarına girerek detaylı uyarıları gösterme ayarlarını da açarsanız, kodlarınızdaki eksikler konusunda daha çok geri bildirim alırsınız.</a:t>
            </a:r>
          </a:p>
          <a:p>
            <a:r>
              <a:rPr lang="tr-TR" sz="2400" dirty="0" smtClean="0"/>
              <a:t>Uyarı ayarlarını detaylandırmak için </a:t>
            </a:r>
            <a:r>
              <a:rPr lang="tr-TR" sz="2400" dirty="0" err="1" smtClean="0"/>
              <a:t>DevCpp'ta</a:t>
            </a:r>
            <a:r>
              <a:rPr lang="tr-TR" sz="2400" dirty="0" smtClean="0"/>
              <a:t> </a:t>
            </a:r>
            <a:r>
              <a:rPr lang="tr-TR" sz="2400" dirty="0" err="1" smtClean="0"/>
              <a:t>Tools</a:t>
            </a:r>
            <a:r>
              <a:rPr lang="tr-TR" sz="2400" dirty="0" smtClean="0"/>
              <a:t>-&gt;</a:t>
            </a:r>
            <a:r>
              <a:rPr lang="tr-TR" sz="2400" dirty="0" err="1" smtClean="0"/>
              <a:t>Compiler</a:t>
            </a:r>
            <a:r>
              <a:rPr lang="tr-TR" sz="2400" dirty="0" smtClean="0"/>
              <a:t> </a:t>
            </a:r>
            <a:r>
              <a:rPr lang="tr-TR" sz="2400" dirty="0" err="1" smtClean="0"/>
              <a:t>Options</a:t>
            </a:r>
            <a:r>
              <a:rPr lang="tr-TR" sz="2400" dirty="0" smtClean="0"/>
              <a:t>-&gt;</a:t>
            </a:r>
            <a:r>
              <a:rPr lang="tr-TR" sz="2400" dirty="0" err="1" smtClean="0"/>
              <a:t>Settings</a:t>
            </a:r>
            <a:r>
              <a:rPr lang="tr-TR" sz="2400" dirty="0" smtClean="0"/>
              <a:t>-&gt;</a:t>
            </a:r>
            <a:r>
              <a:rPr lang="tr-TR" sz="2400" dirty="0" err="1" smtClean="0"/>
              <a:t>Warnings</a:t>
            </a:r>
            <a:r>
              <a:rPr lang="tr-TR" sz="2400" dirty="0" smtClean="0"/>
              <a:t> altındaki "-</a:t>
            </a:r>
            <a:r>
              <a:rPr lang="tr-TR" sz="2400" dirty="0" err="1" smtClean="0"/>
              <a:t>Wall</a:t>
            </a:r>
            <a:r>
              <a:rPr lang="tr-TR" sz="2400" dirty="0" smtClean="0"/>
              <a:t>", "-</a:t>
            </a:r>
            <a:r>
              <a:rPr lang="tr-TR" sz="2400" dirty="0" err="1" smtClean="0"/>
              <a:t>Wextra</a:t>
            </a:r>
            <a:r>
              <a:rPr lang="tr-TR" sz="2400" dirty="0" smtClean="0"/>
              <a:t>" ayarlarını "YES" yapınız.</a:t>
            </a:r>
          </a:p>
          <a:p>
            <a:endParaRPr lang="tr-TR" sz="2400" dirty="0" smtClean="0"/>
          </a:p>
        </p:txBody>
      </p:sp>
      <p:pic>
        <p:nvPicPr>
          <p:cNvPr id="4" name="3 Resim" descr="Ekran Alıntısı.GIF"/>
          <p:cNvPicPr>
            <a:picLocks noChangeAspect="1"/>
          </p:cNvPicPr>
          <p:nvPr/>
        </p:nvPicPr>
        <p:blipFill>
          <a:blip r:embed="rId3"/>
          <a:stretch>
            <a:fillRect/>
          </a:stretch>
        </p:blipFill>
        <p:spPr>
          <a:xfrm>
            <a:off x="2500298" y="4000504"/>
            <a:ext cx="4000528" cy="2575793"/>
          </a:xfrm>
          <a:prstGeom prst="rect">
            <a:avLst/>
          </a:prstGeom>
        </p:spPr>
      </p:pic>
      <p:sp>
        <p:nvSpPr>
          <p:cNvPr id="5" name="4 Oval"/>
          <p:cNvSpPr/>
          <p:nvPr/>
        </p:nvSpPr>
        <p:spPr>
          <a:xfrm>
            <a:off x="5214942" y="5357826"/>
            <a:ext cx="1071570" cy="42862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Sola Bükülü Ok"/>
          <p:cNvSpPr/>
          <p:nvPr/>
        </p:nvSpPr>
        <p:spPr>
          <a:xfrm rot="761366">
            <a:off x="6488954" y="3585715"/>
            <a:ext cx="1714512" cy="2587211"/>
          </a:xfrm>
          <a:prstGeom prst="curvedLeftArrow">
            <a:avLst>
              <a:gd name="adj1" fmla="val 3267"/>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b="43986"/>
          <a:stretch>
            <a:fillRect/>
          </a:stretch>
        </p:blipFill>
        <p:spPr bwMode="auto">
          <a:xfrm>
            <a:off x="2501226" y="4000504"/>
            <a:ext cx="3999600" cy="2464364"/>
          </a:xfrm>
          <a:prstGeom prst="rect">
            <a:avLst/>
          </a:prstGeom>
          <a:noFill/>
          <a:ln w="9525">
            <a:noFill/>
            <a:miter lim="800000"/>
            <a:headEnd/>
            <a:tailEnd/>
          </a:ln>
          <a:effectLst/>
        </p:spPr>
      </p:pic>
      <p:sp>
        <p:nvSpPr>
          <p:cNvPr id="2" name="1 Başlık"/>
          <p:cNvSpPr>
            <a:spLocks noGrp="1"/>
          </p:cNvSpPr>
          <p:nvPr>
            <p:ph type="title"/>
          </p:nvPr>
        </p:nvSpPr>
        <p:spPr/>
        <p:txBody>
          <a:bodyPr>
            <a:normAutofit/>
          </a:bodyPr>
          <a:lstStyle/>
          <a:p>
            <a:r>
              <a:rPr lang="tr-TR" dirty="0" err="1" smtClean="0"/>
              <a:t>DevCpp</a:t>
            </a:r>
            <a:r>
              <a:rPr lang="tr-TR" dirty="0" smtClean="0"/>
              <a:t> Uyarıları Hataya Çevirme Ayarı</a:t>
            </a:r>
            <a:endParaRPr lang="tr-TR" dirty="0"/>
          </a:p>
        </p:txBody>
      </p:sp>
      <p:sp>
        <p:nvSpPr>
          <p:cNvPr id="3" name="2 İçerik Yer Tutucusu"/>
          <p:cNvSpPr>
            <a:spLocks noGrp="1"/>
          </p:cNvSpPr>
          <p:nvPr>
            <p:ph sz="quarter" idx="1"/>
          </p:nvPr>
        </p:nvSpPr>
        <p:spPr>
          <a:xfrm>
            <a:off x="457200" y="1219200"/>
            <a:ext cx="8229600" cy="2566990"/>
          </a:xfrm>
        </p:spPr>
        <p:txBody>
          <a:bodyPr>
            <a:normAutofit fontScale="92500" lnSpcReduction="20000"/>
          </a:bodyPr>
          <a:lstStyle/>
          <a:p>
            <a:r>
              <a:rPr lang="tr-TR" dirty="0" smtClean="0"/>
              <a:t>“</a:t>
            </a:r>
            <a:r>
              <a:rPr lang="tr-TR" b="1" i="1" dirty="0" smtClean="0"/>
              <a:t>Hata</a:t>
            </a:r>
            <a:r>
              <a:rPr lang="tr-TR" dirty="0" smtClean="0"/>
              <a:t>”lardan farklı olarak “</a:t>
            </a:r>
            <a:r>
              <a:rPr lang="tr-TR" b="1" i="1" dirty="0" smtClean="0"/>
              <a:t>Uyarı</a:t>
            </a:r>
            <a:r>
              <a:rPr lang="tr-TR" dirty="0" smtClean="0"/>
              <a:t>”lar kodun derlenmesine engel olmazlar. Ancak aşağıdaki –-</a:t>
            </a:r>
            <a:r>
              <a:rPr lang="tr-TR" dirty="0" err="1" smtClean="0"/>
              <a:t>Werror</a:t>
            </a:r>
            <a:r>
              <a:rPr lang="tr-TR" dirty="0" smtClean="0"/>
              <a:t> kısmını da (aşağıdaki resimde </a:t>
            </a:r>
            <a:r>
              <a:rPr lang="tr-TR" i="1" dirty="0" smtClean="0"/>
              <a:t>No</a:t>
            </a:r>
            <a:r>
              <a:rPr lang="tr-TR" dirty="0" smtClean="0"/>
              <a:t> olarak gözüken yeri </a:t>
            </a:r>
            <a:r>
              <a:rPr lang="tr-TR" i="1" dirty="0" err="1" smtClean="0"/>
              <a:t>Yes</a:t>
            </a:r>
            <a:r>
              <a:rPr lang="tr-TR" dirty="0" smtClean="0"/>
              <a:t> yaparak) açarak uyarıların da engel olmasını sağlayabilirsiniz. </a:t>
            </a:r>
          </a:p>
          <a:p>
            <a:r>
              <a:rPr lang="tr-TR" dirty="0" smtClean="0"/>
              <a:t>Böylece kodunuzda en ufak bir uyarı olduğunda bile kodunuz derlenmez. Sınava çalışırken ve ödevinizi kodlarken faydalı olabilir. Ancak Ara Sınav II esnasında bir uyarıya takılıp kalmayın diye bu ayar yeniden "No" yapılabilir.</a:t>
            </a:r>
          </a:p>
          <a:p>
            <a:endParaRPr lang="tr-TR" dirty="0"/>
          </a:p>
        </p:txBody>
      </p:sp>
      <p:sp>
        <p:nvSpPr>
          <p:cNvPr id="6" name="5 Oval"/>
          <p:cNvSpPr/>
          <p:nvPr/>
        </p:nvSpPr>
        <p:spPr>
          <a:xfrm>
            <a:off x="5429256" y="6000768"/>
            <a:ext cx="714380" cy="28575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6 Sola Bükülü Ok"/>
          <p:cNvSpPr/>
          <p:nvPr/>
        </p:nvSpPr>
        <p:spPr>
          <a:xfrm rot="761366">
            <a:off x="6453166" y="3581736"/>
            <a:ext cx="1714512" cy="2913060"/>
          </a:xfrm>
          <a:prstGeom prst="curvedLeftArrow">
            <a:avLst>
              <a:gd name="adj1" fmla="val 3267"/>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8" name="7 Oval"/>
          <p:cNvSpPr/>
          <p:nvPr/>
        </p:nvSpPr>
        <p:spPr>
          <a:xfrm>
            <a:off x="5429256" y="5357826"/>
            <a:ext cx="714380" cy="42862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overrideClrMapping bg1="lt1" tx1="dk1" bg2="lt2" tx2="dk2" accent1="accent1" accent2="accent2" accent3="accent3" accent4="accent4" accent5="accent5" accent6="accent6" hlink="hlink" folHlink="folHlink"/>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Bilgisayarlarla konuşabilmek…</a:t>
            </a:r>
            <a:endParaRPr lang="tr-TR" dirty="0"/>
          </a:p>
        </p:txBody>
      </p:sp>
      <p:sp>
        <p:nvSpPr>
          <p:cNvPr id="3" name="2 İçerik Yer Tutucusu"/>
          <p:cNvSpPr>
            <a:spLocks noGrp="1"/>
          </p:cNvSpPr>
          <p:nvPr>
            <p:ph sz="quarter" idx="1"/>
          </p:nvPr>
        </p:nvSpPr>
        <p:spPr/>
        <p:txBody>
          <a:bodyPr/>
          <a:lstStyle/>
          <a:p>
            <a:r>
              <a:rPr lang="tr-TR" dirty="0" smtClean="0"/>
              <a:t>Bir mühendis adayı olarak, </a:t>
            </a:r>
            <a:r>
              <a:rPr lang="tr-TR" b="1" dirty="0" smtClean="0">
                <a:solidFill>
                  <a:srgbClr val="C00000"/>
                </a:solidFill>
              </a:rPr>
              <a:t>((3x2)+(4x5x2-9x2))x7 </a:t>
            </a:r>
            <a:r>
              <a:rPr lang="tr-TR" dirty="0" smtClean="0"/>
              <a:t>işlemini bilgisayara yaptırabilmek istiyoruz…</a:t>
            </a:r>
          </a:p>
          <a:p>
            <a:r>
              <a:rPr lang="tr-TR" dirty="0" smtClean="0"/>
              <a:t>Madem adına bilgisayar denmiş, bu cümlede kaç kere </a:t>
            </a:r>
            <a:r>
              <a:rPr lang="tr-TR" dirty="0" smtClean="0">
                <a:solidFill>
                  <a:srgbClr val="C00000"/>
                </a:solidFill>
              </a:rPr>
              <a:t>“say” </a:t>
            </a:r>
            <a:r>
              <a:rPr lang="tr-TR" dirty="0" smtClean="0"/>
              <a:t>sözcüğü geçtiğini bilgisayar saysın ve bize söylesin istiyoruz… </a:t>
            </a:r>
            <a:br>
              <a:rPr lang="tr-TR" dirty="0" smtClean="0"/>
            </a:br>
            <a:endParaRPr lang="tr-TR" dirty="0" smtClean="0"/>
          </a:p>
          <a:p>
            <a:endParaRPr lang="tr-TR" dirty="0" smtClean="0"/>
          </a:p>
        </p:txBody>
      </p:sp>
      <p:pic>
        <p:nvPicPr>
          <p:cNvPr id="1026" name="Picture 2" descr="Image result for talking to computers"/>
          <p:cNvPicPr>
            <a:picLocks noChangeAspect="1" noChangeArrowheads="1" noCrop="1"/>
          </p:cNvPicPr>
          <p:nvPr/>
        </p:nvPicPr>
        <p:blipFill>
          <a:blip r:embed="rId2"/>
          <a:srcRect/>
          <a:stretch>
            <a:fillRect/>
          </a:stretch>
        </p:blipFill>
        <p:spPr bwMode="auto">
          <a:xfrm>
            <a:off x="1857356" y="3357562"/>
            <a:ext cx="4762500" cy="2038350"/>
          </a:xfrm>
          <a:prstGeom prst="rect">
            <a:avLst/>
          </a:prstGeom>
          <a:noFill/>
        </p:spPr>
      </p:pic>
      <p:sp>
        <p:nvSpPr>
          <p:cNvPr id="5" name="4 Dikdörtgen"/>
          <p:cNvSpPr/>
          <p:nvPr/>
        </p:nvSpPr>
        <p:spPr>
          <a:xfrm>
            <a:off x="4000496" y="5357826"/>
            <a:ext cx="2793009" cy="276999"/>
          </a:xfrm>
          <a:prstGeom prst="rect">
            <a:avLst/>
          </a:prstGeom>
        </p:spPr>
        <p:txBody>
          <a:bodyPr wrap="none">
            <a:spAutoFit/>
          </a:bodyPr>
          <a:lstStyle/>
          <a:p>
            <a:r>
              <a:rPr lang="en-US" sz="1200" b="1" i="1" dirty="0" smtClean="0">
                <a:hlinkClick r:id="rId3"/>
              </a:rPr>
              <a:t>Star Trek IV: The Voyage Home</a:t>
            </a:r>
            <a:r>
              <a:rPr lang="en-US" sz="1200" i="1" dirty="0" smtClean="0"/>
              <a:t>1986</a:t>
            </a:r>
            <a:endParaRPr lang="tr-TR" sz="1200" i="1" dirty="0"/>
          </a:p>
        </p:txBody>
      </p:sp>
    </p:spTree>
  </p:cSld>
  <p:clrMapOvr>
    <a:masterClrMapping/>
  </p:clrMapOv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2400" dirty="0" smtClean="0"/>
              <a:t>.</a:t>
            </a:r>
            <a:r>
              <a:rPr lang="tr-TR" sz="2400" dirty="0" err="1" smtClean="0"/>
              <a:t>exe’lerinin</a:t>
            </a:r>
            <a:r>
              <a:rPr lang="tr-TR" sz="2400" dirty="0" smtClean="0"/>
              <a:t> açılamamasının bir nedeni: </a:t>
            </a:r>
            <a:r>
              <a:rPr lang="tr-TR" sz="2400" dirty="0" err="1" smtClean="0"/>
              <a:t>antivirüs</a:t>
            </a:r>
            <a:r>
              <a:rPr lang="tr-TR" sz="2400" dirty="0" smtClean="0"/>
              <a:t> programları</a:t>
            </a:r>
            <a:endParaRPr lang="tr-TR" sz="2400" dirty="0"/>
          </a:p>
        </p:txBody>
      </p:sp>
      <p:sp>
        <p:nvSpPr>
          <p:cNvPr id="3" name="2 İçerik Yer Tutucusu"/>
          <p:cNvSpPr>
            <a:spLocks noGrp="1"/>
          </p:cNvSpPr>
          <p:nvPr>
            <p:ph sz="quarter" idx="1"/>
          </p:nvPr>
        </p:nvSpPr>
        <p:spPr/>
        <p:txBody>
          <a:bodyPr>
            <a:normAutofit/>
          </a:bodyPr>
          <a:lstStyle/>
          <a:p>
            <a:r>
              <a:rPr lang="tr-TR" sz="2000" dirty="0" smtClean="0"/>
              <a:t>Virüs riski taşıdığı için e-posta programları .</a:t>
            </a:r>
            <a:r>
              <a:rPr lang="tr-TR" sz="2000" dirty="0" err="1" smtClean="0"/>
              <a:t>exe</a:t>
            </a:r>
            <a:r>
              <a:rPr lang="tr-TR" sz="2000" dirty="0" smtClean="0"/>
              <a:t> dosyalarını sevmez. Böyle bir dosya e-posta ile gönderilecekse </a:t>
            </a:r>
            <a:r>
              <a:rPr lang="tr-TR" sz="1600" dirty="0" smtClean="0"/>
              <a:t>(hayranlarınıza programınızın çıktı şeklini göndermek istediğinizde vs.) </a:t>
            </a:r>
            <a:r>
              <a:rPr lang="tr-TR" sz="2000" dirty="0" smtClean="0"/>
              <a:t>sıkıştırarak .</a:t>
            </a:r>
            <a:r>
              <a:rPr lang="tr-TR" sz="2000" dirty="0" err="1" smtClean="0"/>
              <a:t>zip</a:t>
            </a:r>
            <a:r>
              <a:rPr lang="tr-TR" sz="2000" dirty="0" smtClean="0"/>
              <a:t>/.</a:t>
            </a:r>
            <a:r>
              <a:rPr lang="tr-TR" sz="2000" dirty="0" err="1" smtClean="0"/>
              <a:t>rar</a:t>
            </a:r>
            <a:r>
              <a:rPr lang="tr-TR" sz="2000" dirty="0" smtClean="0"/>
              <a:t> gibi uzantılarla göndermek denenebilir.</a:t>
            </a:r>
          </a:p>
        </p:txBody>
      </p:sp>
      <p:pic>
        <p:nvPicPr>
          <p:cNvPr id="31748" name="Picture 4" descr="http://4.bp.blogspot.com/-sdEgnhmIXZk/VB7SxdeMFYI/AAAAAAAAALk/lWicMkU4s2U/s1600/ac829ddeecc44c12987cab354ba6ae7e.png"/>
          <p:cNvPicPr>
            <a:picLocks noChangeAspect="1" noChangeArrowheads="1"/>
          </p:cNvPicPr>
          <p:nvPr/>
        </p:nvPicPr>
        <p:blipFill>
          <a:blip r:embed="rId3" cstate="print"/>
          <a:srcRect/>
          <a:stretch>
            <a:fillRect/>
          </a:stretch>
        </p:blipFill>
        <p:spPr bwMode="auto">
          <a:xfrm>
            <a:off x="457200" y="5623433"/>
            <a:ext cx="1066800" cy="1076912"/>
          </a:xfrm>
          <a:prstGeom prst="rect">
            <a:avLst/>
          </a:prstGeom>
          <a:noFill/>
        </p:spPr>
      </p:pic>
      <p:sp>
        <p:nvSpPr>
          <p:cNvPr id="1026" name="Text Box 2"/>
          <p:cNvSpPr txBox="1">
            <a:spLocks noChangeArrowheads="1"/>
          </p:cNvSpPr>
          <p:nvPr/>
        </p:nvSpPr>
        <p:spPr bwMode="auto">
          <a:xfrm>
            <a:off x="5654572" y="3171197"/>
            <a:ext cx="3032234" cy="219294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tr-TR" sz="1200" b="0" i="0" u="none" strike="noStrike" cap="none" normalizeH="0" baseline="0" dirty="0" smtClean="0">
                <a:ln>
                  <a:noFill/>
                </a:ln>
                <a:solidFill>
                  <a:schemeClr val="tx1"/>
                </a:solidFill>
                <a:effectLst/>
                <a:latin typeface="Calibri" pitchFamily="34" charset="0"/>
              </a:rPr>
              <a:t>Bu derste .exe dosyalarını bilgisayarınızda açabiliyor olmanız önemlidir. .</a:t>
            </a:r>
            <a:r>
              <a:rPr kumimoji="0" lang="tr-TR" sz="1200" b="0" i="0" u="none" strike="noStrike" cap="none" normalizeH="0" baseline="0" dirty="0" err="1" smtClean="0">
                <a:ln>
                  <a:noFill/>
                </a:ln>
                <a:solidFill>
                  <a:schemeClr val="tx1"/>
                </a:solidFill>
                <a:effectLst/>
                <a:latin typeface="Calibri" pitchFamily="34" charset="0"/>
              </a:rPr>
              <a:t>exe</a:t>
            </a:r>
            <a:r>
              <a:rPr kumimoji="0" lang="tr-TR" sz="1200" b="0" i="0" u="none" strike="noStrike" cap="none" normalizeH="0" baseline="0" dirty="0" smtClean="0">
                <a:ln>
                  <a:noFill/>
                </a:ln>
                <a:solidFill>
                  <a:schemeClr val="tx1"/>
                </a:solidFill>
                <a:effectLst/>
                <a:latin typeface="Calibri" pitchFamily="34" charset="0"/>
              </a:rPr>
              <a:t> dosyasını bilgisayarınızda çalıştıramıyorsanız bunun en tipik nedeni </a:t>
            </a:r>
            <a:r>
              <a:rPr kumimoji="0" lang="tr-TR" sz="1200" b="0" i="0" u="none" strike="noStrike" cap="none" normalizeH="0" baseline="0" dirty="0" err="1" smtClean="0">
                <a:ln>
                  <a:noFill/>
                </a:ln>
                <a:solidFill>
                  <a:schemeClr val="tx1"/>
                </a:solidFill>
                <a:effectLst/>
                <a:latin typeface="Calibri" pitchFamily="34" charset="0"/>
              </a:rPr>
              <a:t>antivirüs</a:t>
            </a:r>
            <a:r>
              <a:rPr kumimoji="0" lang="tr-TR" sz="1200" b="0" i="0" u="none" strike="noStrike" cap="none" normalizeH="0" baseline="0" dirty="0" smtClean="0">
                <a:ln>
                  <a:noFill/>
                </a:ln>
                <a:solidFill>
                  <a:schemeClr val="tx1"/>
                </a:solidFill>
                <a:effectLst/>
                <a:latin typeface="Calibri" pitchFamily="34" charset="0"/>
              </a:rPr>
              <a:t> programlarıdır. </a:t>
            </a:r>
            <a:r>
              <a:rPr kumimoji="0" lang="tr-TR" sz="1200" b="0" i="0" u="none" strike="noStrike" cap="none" normalizeH="0" baseline="0" dirty="0" err="1" smtClean="0">
                <a:ln>
                  <a:noFill/>
                </a:ln>
                <a:solidFill>
                  <a:schemeClr val="tx1"/>
                </a:solidFill>
                <a:effectLst/>
                <a:latin typeface="Calibri" pitchFamily="34" charset="0"/>
              </a:rPr>
              <a:t>Antivirüs</a:t>
            </a:r>
            <a:r>
              <a:rPr kumimoji="0" lang="tr-TR" sz="1200" b="0" i="0" u="none" strike="noStrike" cap="none" normalizeH="0" baseline="0" dirty="0" smtClean="0">
                <a:ln>
                  <a:noFill/>
                </a:ln>
                <a:solidFill>
                  <a:schemeClr val="tx1"/>
                </a:solidFill>
                <a:effectLst/>
                <a:latin typeface="Calibri" pitchFamily="34" charset="0"/>
              </a:rPr>
              <a:t> programı uyarı verirse “Riskli olsa da yine de çalıştır” gibi bir seçenek arayın ya da </a:t>
            </a:r>
            <a:r>
              <a:rPr kumimoji="0" lang="tr-TR" sz="1200" b="0" i="0" u="none" strike="noStrike" cap="none" normalizeH="0" baseline="0" dirty="0" err="1" smtClean="0">
                <a:ln>
                  <a:noFill/>
                </a:ln>
                <a:solidFill>
                  <a:schemeClr val="tx1"/>
                </a:solidFill>
                <a:effectLst/>
                <a:latin typeface="Calibri" pitchFamily="34" charset="0"/>
              </a:rPr>
              <a:t>antivirüs</a:t>
            </a:r>
            <a:r>
              <a:rPr kumimoji="0" lang="tr-TR" sz="1200" b="0" i="0" u="none" strike="noStrike" cap="none" normalizeH="0" baseline="0" dirty="0" smtClean="0">
                <a:ln>
                  <a:noFill/>
                </a:ln>
                <a:solidFill>
                  <a:schemeClr val="tx1"/>
                </a:solidFill>
                <a:effectLst/>
                <a:latin typeface="Calibri" pitchFamily="34" charset="0"/>
              </a:rPr>
              <a:t> programınızı (geçici olarak) kapatıp deneyin. Özellikle </a:t>
            </a:r>
            <a:r>
              <a:rPr kumimoji="0" lang="tr-TR" sz="1200" b="0" i="0" u="none" strike="noStrike" cap="none" normalizeH="0" baseline="0" dirty="0" err="1" smtClean="0">
                <a:ln>
                  <a:noFill/>
                </a:ln>
                <a:solidFill>
                  <a:schemeClr val="tx1"/>
                </a:solidFill>
                <a:effectLst/>
                <a:latin typeface="Calibri" pitchFamily="34" charset="0"/>
              </a:rPr>
              <a:t>antivirüs</a:t>
            </a:r>
            <a:r>
              <a:rPr kumimoji="0" lang="tr-TR" sz="1200" b="0" i="0" u="none" strike="noStrike" cap="none" normalizeH="0" baseline="0" dirty="0" smtClean="0">
                <a:ln>
                  <a:noFill/>
                </a:ln>
                <a:solidFill>
                  <a:schemeClr val="tx1"/>
                </a:solidFill>
                <a:effectLst/>
                <a:latin typeface="Calibri" pitchFamily="34" charset="0"/>
              </a:rPr>
              <a:t> programı kurmamışsanız bile Windows’un kendi </a:t>
            </a:r>
            <a:r>
              <a:rPr kumimoji="0" lang="tr-TR" sz="1200" b="0" i="0" u="none" strike="noStrike" cap="none" normalizeH="0" baseline="0" dirty="0" err="1" smtClean="0">
                <a:ln>
                  <a:noFill/>
                </a:ln>
                <a:solidFill>
                  <a:schemeClr val="tx1"/>
                </a:solidFill>
                <a:effectLst/>
                <a:latin typeface="Calibri" pitchFamily="34" charset="0"/>
              </a:rPr>
              <a:t>antivirüs</a:t>
            </a:r>
            <a:r>
              <a:rPr kumimoji="0" lang="tr-TR" sz="1200" b="0" i="0" u="none" strike="noStrike" cap="none" normalizeH="0" baseline="0" dirty="0" smtClean="0">
                <a:ln>
                  <a:noFill/>
                </a:ln>
                <a:solidFill>
                  <a:schemeClr val="tx1"/>
                </a:solidFill>
                <a:effectLst/>
                <a:latin typeface="Calibri" pitchFamily="34" charset="0"/>
              </a:rPr>
              <a:t> programı devreye giriyor olabilir.</a:t>
            </a:r>
            <a:endParaRPr kumimoji="0" lang="tr-TR" sz="1200" b="0" i="0" u="none" strike="noStrike" cap="none" normalizeH="0" baseline="0" dirty="0" smtClean="0">
              <a:ln>
                <a:noFill/>
              </a:ln>
              <a:solidFill>
                <a:schemeClr val="tx1"/>
              </a:solidFill>
              <a:effectLst/>
              <a:latin typeface="Arial" pitchFamily="34" charset="0"/>
            </a:endParaRPr>
          </a:p>
        </p:txBody>
      </p:sp>
      <p:grpSp>
        <p:nvGrpSpPr>
          <p:cNvPr id="4" name="15 Grup"/>
          <p:cNvGrpSpPr/>
          <p:nvPr/>
        </p:nvGrpSpPr>
        <p:grpSpPr>
          <a:xfrm>
            <a:off x="358064" y="3086594"/>
            <a:ext cx="2584112" cy="2277546"/>
            <a:chOff x="231944" y="3086594"/>
            <a:chExt cx="2584112" cy="2277546"/>
          </a:xfrm>
        </p:grpSpPr>
        <p:sp>
          <p:nvSpPr>
            <p:cNvPr id="12" name="11 Dikdörtgen"/>
            <p:cNvSpPr/>
            <p:nvPr/>
          </p:nvSpPr>
          <p:spPr>
            <a:xfrm>
              <a:off x="231944" y="3609814"/>
              <a:ext cx="2584112" cy="175432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tr-TR" sz="1200" i="1" dirty="0" smtClean="0"/>
                <a:t>Hocam merhaba,</a:t>
              </a:r>
            </a:p>
            <a:p>
              <a:r>
                <a:rPr lang="tr-TR" sz="1200" i="1" dirty="0" smtClean="0"/>
                <a:t>Ben ödevi yapmak için </a:t>
              </a:r>
              <a:r>
                <a:rPr lang="tr-TR" sz="1200" i="1" dirty="0" err="1" smtClean="0"/>
                <a:t>bilgiyarıması</a:t>
              </a:r>
              <a:r>
                <a:rPr lang="tr-TR" sz="1200" i="1" dirty="0" smtClean="0"/>
                <a:t> </a:t>
              </a:r>
              <a:r>
                <a:rPr lang="tr-TR" sz="1200" i="1" dirty="0" err="1" smtClean="0"/>
                <a:t>exe</a:t>
              </a:r>
              <a:r>
                <a:rPr lang="tr-TR" sz="1200" i="1" dirty="0" smtClean="0"/>
                <a:t> </a:t>
              </a:r>
              <a:r>
                <a:rPr lang="tr-TR" sz="1200" i="1" dirty="0" err="1" smtClean="0"/>
                <a:t>yi</a:t>
              </a:r>
              <a:r>
                <a:rPr lang="tr-TR" sz="1200" i="1" dirty="0" smtClean="0"/>
                <a:t> incelemek istedim fakat bilgi yarışması </a:t>
              </a:r>
              <a:r>
                <a:rPr lang="tr-TR" sz="1200" i="1" dirty="0" err="1" smtClean="0"/>
                <a:t>exe</a:t>
              </a:r>
              <a:r>
                <a:rPr lang="tr-TR" sz="1200" i="1" dirty="0" smtClean="0"/>
                <a:t> </a:t>
              </a:r>
              <a:r>
                <a:rPr lang="tr-TR" sz="1200" i="1" dirty="0" err="1" smtClean="0"/>
                <a:t>yi</a:t>
              </a:r>
              <a:r>
                <a:rPr lang="tr-TR" sz="1200" i="1" dirty="0" smtClean="0"/>
                <a:t> çalıştıramıyorum </a:t>
              </a:r>
              <a:r>
                <a:rPr lang="tr-TR" sz="1200" i="1" dirty="0" err="1" smtClean="0"/>
                <a:t>antivirüs</a:t>
              </a:r>
              <a:r>
                <a:rPr lang="tr-TR" sz="1200" i="1" dirty="0" smtClean="0"/>
                <a:t> sürekli karantinaya alıyor çıkartıyorum tekrar alıyor.Kodu not şeklinde atsanız bende kendi dev c im de çalıştırsam sizin içinde uygun olur mu?</a:t>
              </a:r>
              <a:endParaRPr lang="tr-TR" sz="1200" i="1" dirty="0"/>
            </a:p>
          </p:txBody>
        </p:sp>
        <p:sp>
          <p:nvSpPr>
            <p:cNvPr id="13" name="12 Metin kutusu"/>
            <p:cNvSpPr txBox="1"/>
            <p:nvPr/>
          </p:nvSpPr>
          <p:spPr>
            <a:xfrm>
              <a:off x="231944" y="3086594"/>
              <a:ext cx="2584112" cy="52322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tr-TR" sz="1400" dirty="0" smtClean="0"/>
                <a:t>2017-2018 Güz döneminde bir öğrencinin e-postasından alıntı</a:t>
              </a:r>
              <a:endParaRPr lang="tr-TR" sz="1400" dirty="0"/>
            </a:p>
          </p:txBody>
        </p:sp>
      </p:grpSp>
      <p:pic>
        <p:nvPicPr>
          <p:cNvPr id="1027" name="Picture 3"/>
          <p:cNvPicPr>
            <a:picLocks noChangeAspect="1" noChangeArrowheads="1"/>
          </p:cNvPicPr>
          <p:nvPr/>
        </p:nvPicPr>
        <p:blipFill>
          <a:blip r:embed="rId4"/>
          <a:srcRect/>
          <a:stretch>
            <a:fillRect/>
          </a:stretch>
        </p:blipFill>
        <p:spPr bwMode="auto">
          <a:xfrm>
            <a:off x="3077559" y="2798079"/>
            <a:ext cx="2419350" cy="2914650"/>
          </a:xfrm>
          <a:prstGeom prst="roundRect">
            <a:avLst>
              <a:gd name="adj" fmla="val 8594"/>
            </a:avLst>
          </a:prstGeom>
          <a:solidFill>
            <a:srgbClr val="FFFFFF">
              <a:shade val="85000"/>
            </a:srgbClr>
          </a:solidFill>
          <a:ln>
            <a:solidFill>
              <a:schemeClr val="tx2"/>
            </a:solidFill>
          </a:ln>
          <a:effectLst>
            <a:reflection blurRad="12700" stA="38000" endPos="28000" dist="5000" dir="5400000" sy="-100000" algn="bl" rotWithShape="0"/>
          </a:effec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sz="2400" dirty="0" smtClean="0"/>
              <a:t>Dev-Cpp – Kaydederken doğru dosya uzantısı seçmek</a:t>
            </a:r>
            <a:endParaRPr lang="tr-TR" sz="2400" dirty="0"/>
          </a:p>
        </p:txBody>
      </p:sp>
      <p:sp>
        <p:nvSpPr>
          <p:cNvPr id="3" name="2 İçerik Yer Tutucusu"/>
          <p:cNvSpPr>
            <a:spLocks noGrp="1"/>
          </p:cNvSpPr>
          <p:nvPr>
            <p:ph sz="quarter" idx="1"/>
          </p:nvPr>
        </p:nvSpPr>
        <p:spPr>
          <a:xfrm>
            <a:off x="457200" y="1219200"/>
            <a:ext cx="5962650" cy="4937760"/>
          </a:xfrm>
        </p:spPr>
        <p:txBody>
          <a:bodyPr/>
          <a:lstStyle/>
          <a:p>
            <a:r>
              <a:rPr lang="tr-TR" dirty="0" smtClean="0"/>
              <a:t>Kaydederken neden cpp değil de c tercih edilmelidir?</a:t>
            </a:r>
          </a:p>
          <a:p>
            <a:pPr lvl="1"/>
            <a:r>
              <a:rPr lang="tr-TR" dirty="0" err="1" smtClean="0"/>
              <a:t>DevCpp’da</a:t>
            </a:r>
            <a:r>
              <a:rPr lang="tr-TR" dirty="0" smtClean="0"/>
              <a:t> yeni bir dosya açarken .cpp (c </a:t>
            </a:r>
            <a:r>
              <a:rPr lang="tr-TR" dirty="0" err="1" smtClean="0"/>
              <a:t>plus</a:t>
            </a:r>
            <a:r>
              <a:rPr lang="tr-TR" dirty="0" smtClean="0"/>
              <a:t> </a:t>
            </a:r>
            <a:r>
              <a:rPr lang="tr-TR" dirty="0" err="1" smtClean="0"/>
              <a:t>plus</a:t>
            </a:r>
            <a:r>
              <a:rPr lang="tr-TR" dirty="0" smtClean="0"/>
              <a:t> ) değil de .c uzantılı açmak çok önemlidir.</a:t>
            </a:r>
          </a:p>
          <a:p>
            <a:pPr lvl="1"/>
            <a:r>
              <a:rPr lang="tr-TR" dirty="0" smtClean="0"/>
              <a:t>Yoksa (kodumuzda varsa) C++’a ait kod parçaları da hatasızca derlenebilir ve biz kodumuzdaki bu fazlalıkları fark edemeyiz.</a:t>
            </a:r>
          </a:p>
          <a:p>
            <a:pPr lvl="1"/>
            <a:r>
              <a:rPr lang="tr-TR" dirty="0" smtClean="0"/>
              <a:t>Ya da </a:t>
            </a:r>
            <a:r>
              <a:rPr lang="tr-TR" dirty="0" err="1" smtClean="0"/>
              <a:t>sleep</a:t>
            </a:r>
            <a:r>
              <a:rPr lang="tr-TR" dirty="0" smtClean="0"/>
              <a:t> gibi </a:t>
            </a:r>
            <a:r>
              <a:rPr lang="tr-TR" dirty="0" err="1" smtClean="0"/>
              <a:t>cpp’da</a:t>
            </a:r>
            <a:r>
              <a:rPr lang="tr-TR" dirty="0" smtClean="0"/>
              <a:t> ek kütüphane gerektiren komutlar nedeniyle kodunuz hata içermemesine rağmen çalışmayabilir.</a:t>
            </a:r>
          </a:p>
        </p:txBody>
      </p:sp>
      <p:pic>
        <p:nvPicPr>
          <p:cNvPr id="4" name="Picture 4" descr="orwell devc++ ile ilgili görsel sonucu"/>
          <p:cNvPicPr>
            <a:picLocks noChangeAspect="1" noChangeArrowheads="1"/>
          </p:cNvPicPr>
          <p:nvPr/>
        </p:nvPicPr>
        <p:blipFill>
          <a:blip r:embed="rId3"/>
          <a:srcRect/>
          <a:stretch>
            <a:fillRect/>
          </a:stretch>
        </p:blipFill>
        <p:spPr bwMode="auto">
          <a:xfrm>
            <a:off x="7448771" y="523985"/>
            <a:ext cx="1238029" cy="12380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92044320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amond(in)">
                                      <p:cBhvr>
                                        <p:cTn id="10" dur="2000"/>
                                        <p:tgtEl>
                                          <p:spTgt spid="3">
                                            <p:txEl>
                                              <p:pRg st="1" end="1"/>
                                            </p:txEl>
                                          </p:spTgt>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amond(in)">
                                      <p:cBhvr>
                                        <p:cTn id="13" dur="2000"/>
                                        <p:tgtEl>
                                          <p:spTgt spid="3">
                                            <p:txEl>
                                              <p:pRg st="2" end="2"/>
                                            </p:txEl>
                                          </p:spTgt>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amond(in)">
                                      <p:cBhvr>
                                        <p:cTn id="16"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Dev Cpp – Uzantılar</a:t>
            </a:r>
            <a:endParaRPr lang="tr-TR" dirty="0"/>
          </a:p>
        </p:txBody>
      </p:sp>
      <p:sp>
        <p:nvSpPr>
          <p:cNvPr id="3" name="2 İçerik Yer Tutucusu"/>
          <p:cNvSpPr>
            <a:spLocks noGrp="1"/>
          </p:cNvSpPr>
          <p:nvPr>
            <p:ph sz="quarter" idx="1"/>
          </p:nvPr>
        </p:nvSpPr>
        <p:spPr>
          <a:xfrm>
            <a:off x="457200" y="1837023"/>
            <a:ext cx="7627257" cy="4404120"/>
          </a:xfrm>
        </p:spPr>
        <p:txBody>
          <a:bodyPr>
            <a:normAutofit/>
          </a:bodyPr>
          <a:lstStyle/>
          <a:p>
            <a:r>
              <a:rPr lang="tr-TR" dirty="0" smtClean="0"/>
              <a:t>Uzantılar:</a:t>
            </a:r>
          </a:p>
          <a:p>
            <a:pPr lvl="1"/>
            <a:r>
              <a:rPr lang="tr-TR" dirty="0" smtClean="0"/>
              <a:t>Kaydettiğimiz dosyanın uzantısı .c olarak gözüküyor mu?</a:t>
            </a:r>
          </a:p>
          <a:p>
            <a:pPr lvl="1"/>
            <a:r>
              <a:rPr lang="tr-TR" dirty="0" smtClean="0"/>
              <a:t>Gözükmüyorsa Windows klasör seçeneklerinden “uzantı göster” ayarını açabiliyorsunuz.</a:t>
            </a:r>
          </a:p>
          <a:p>
            <a:r>
              <a:rPr lang="tr-TR" dirty="0" smtClean="0"/>
              <a:t>Bir metin belgesi oluşturup sadece uzantısını değiştirerek C kodu yazabilmek mümkündür.</a:t>
            </a:r>
          </a:p>
          <a:p>
            <a:r>
              <a:rPr lang="tr-TR" dirty="0" smtClean="0"/>
              <a:t>Bir dosyanın hangi programla açılacağını Windows işletim sisteminde “Birlikte Aç” özelliği ile değiştirebilirsiniz.</a:t>
            </a:r>
          </a:p>
        </p:txBody>
      </p:sp>
      <p:pic>
        <p:nvPicPr>
          <p:cNvPr id="4" name="Picture 4" descr="orwell devc++ ile ilgili görsel sonucu"/>
          <p:cNvPicPr>
            <a:picLocks noChangeAspect="1" noChangeArrowheads="1"/>
          </p:cNvPicPr>
          <p:nvPr/>
        </p:nvPicPr>
        <p:blipFill>
          <a:blip r:embed="rId3"/>
          <a:srcRect/>
          <a:stretch>
            <a:fillRect/>
          </a:stretch>
        </p:blipFill>
        <p:spPr bwMode="auto">
          <a:xfrm>
            <a:off x="7024913" y="703943"/>
            <a:ext cx="1238029" cy="12380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Metin kutusu"/>
          <p:cNvSpPr txBox="1"/>
          <p:nvPr/>
        </p:nvSpPr>
        <p:spPr>
          <a:xfrm>
            <a:off x="457200" y="1252488"/>
            <a:ext cx="4550028" cy="400110"/>
          </a:xfrm>
          <a:prstGeom prst="rect">
            <a:avLst/>
          </a:prstGeom>
          <a:noFill/>
        </p:spPr>
        <p:txBody>
          <a:bodyPr wrap="none" rtlCol="0">
            <a:spAutoFit/>
          </a:bodyPr>
          <a:lstStyle/>
          <a:p>
            <a:r>
              <a:rPr lang="tr-TR" sz="2000" i="1" dirty="0" err="1" smtClean="0">
                <a:solidFill>
                  <a:srgbClr val="0070C0"/>
                </a:solidFill>
              </a:rPr>
              <a:t>DevCpp</a:t>
            </a:r>
            <a:r>
              <a:rPr lang="tr-TR" sz="2000" i="1" dirty="0" smtClean="0">
                <a:solidFill>
                  <a:srgbClr val="0070C0"/>
                </a:solidFill>
              </a:rPr>
              <a:t> yükleyip ilk kodunuzu yazdınız mı?</a:t>
            </a:r>
            <a:endParaRPr lang="tr-TR" sz="2000" i="1" dirty="0">
              <a:solidFill>
                <a:srgbClr val="0070C0"/>
              </a:solidFill>
            </a:endParaRPr>
          </a:p>
        </p:txBody>
      </p:sp>
      <p:pic>
        <p:nvPicPr>
          <p:cNvPr id="6" name="5 Resim" descr="soru.jpg"/>
          <p:cNvPicPr>
            <a:picLocks noChangeAspect="1"/>
          </p:cNvPicPr>
          <p:nvPr/>
        </p:nvPicPr>
        <p:blipFill>
          <a:blip r:embed="rId4"/>
          <a:stretch>
            <a:fillRect/>
          </a:stretch>
        </p:blipFill>
        <p:spPr>
          <a:xfrm>
            <a:off x="7385273" y="4972242"/>
            <a:ext cx="1301527" cy="1328928"/>
          </a:xfrm>
          <a:prstGeom prst="rect">
            <a:avLst/>
          </a:prstGeom>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500"/>
                                        <p:tgtEl>
                                          <p:spTgt spid="3">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ox(in)">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ox(in)">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ox(in)">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Dev Cpp – Derleyici Ayarları</a:t>
            </a:r>
            <a:endParaRPr lang="tr-TR" dirty="0"/>
          </a:p>
        </p:txBody>
      </p:sp>
      <p:sp>
        <p:nvSpPr>
          <p:cNvPr id="3" name="2 İçerik Yer Tutucusu"/>
          <p:cNvSpPr>
            <a:spLocks noGrp="1"/>
          </p:cNvSpPr>
          <p:nvPr>
            <p:ph sz="quarter" idx="1"/>
          </p:nvPr>
        </p:nvSpPr>
        <p:spPr>
          <a:xfrm>
            <a:off x="457200" y="1837023"/>
            <a:ext cx="7627257" cy="4404120"/>
          </a:xfrm>
        </p:spPr>
        <p:txBody>
          <a:bodyPr>
            <a:normAutofit/>
          </a:bodyPr>
          <a:lstStyle/>
          <a:p>
            <a:r>
              <a:rPr lang="tr-TR" dirty="0" smtClean="0"/>
              <a:t>Derleyici ayarları</a:t>
            </a:r>
          </a:p>
          <a:p>
            <a:pPr lvl="1"/>
            <a:r>
              <a:rPr lang="tr-TR" dirty="0" smtClean="0"/>
              <a:t>Renklendirme seçimleri için açılan exe penceresinin üst satırına sağ tıklayıp Özellikleri seçiniz.</a:t>
            </a:r>
          </a:p>
          <a:p>
            <a:pPr lvl="1"/>
            <a:r>
              <a:rPr lang="tr-TR" dirty="0" err="1" smtClean="0"/>
              <a:t>DevCpp</a:t>
            </a:r>
            <a:r>
              <a:rPr lang="tr-TR" dirty="0" smtClean="0"/>
              <a:t> siz kod yazarken parantezlerinizi vs. tamamlamaya kalkar. Kapatmak için: Araçlar-&gt;Editör Ayarları-&gt;Kod Tamamlama-&gt;</a:t>
            </a:r>
            <a:r>
              <a:rPr lang="tr-TR" dirty="0" err="1" smtClean="0"/>
              <a:t>Symbol</a:t>
            </a:r>
            <a:r>
              <a:rPr lang="tr-TR" dirty="0" smtClean="0"/>
              <a:t> </a:t>
            </a:r>
            <a:r>
              <a:rPr lang="tr-TR" dirty="0" err="1" smtClean="0"/>
              <a:t>Completion</a:t>
            </a:r>
            <a:endParaRPr lang="tr-TR" dirty="0" smtClean="0"/>
          </a:p>
          <a:p>
            <a:pPr lvl="1">
              <a:buNone/>
            </a:pPr>
            <a:endParaRPr lang="tr-TR" dirty="0" smtClean="0"/>
          </a:p>
          <a:p>
            <a:endParaRPr lang="tr-TR" dirty="0" smtClean="0"/>
          </a:p>
          <a:p>
            <a:endParaRPr lang="tr-TR" dirty="0"/>
          </a:p>
        </p:txBody>
      </p:sp>
      <p:pic>
        <p:nvPicPr>
          <p:cNvPr id="4" name="Picture 4" descr="orwell devc++ ile ilgili görsel sonucu"/>
          <p:cNvPicPr>
            <a:picLocks noChangeAspect="1" noChangeArrowheads="1"/>
          </p:cNvPicPr>
          <p:nvPr/>
        </p:nvPicPr>
        <p:blipFill>
          <a:blip r:embed="rId3"/>
          <a:srcRect/>
          <a:stretch>
            <a:fillRect/>
          </a:stretch>
        </p:blipFill>
        <p:spPr bwMode="auto">
          <a:xfrm>
            <a:off x="7024913" y="703943"/>
            <a:ext cx="1238029" cy="12380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4 Metin kutusu"/>
          <p:cNvSpPr txBox="1"/>
          <p:nvPr/>
        </p:nvSpPr>
        <p:spPr>
          <a:xfrm>
            <a:off x="457200" y="1252488"/>
            <a:ext cx="4550028" cy="400110"/>
          </a:xfrm>
          <a:prstGeom prst="rect">
            <a:avLst/>
          </a:prstGeom>
          <a:noFill/>
        </p:spPr>
        <p:txBody>
          <a:bodyPr wrap="none" rtlCol="0">
            <a:spAutoFit/>
          </a:bodyPr>
          <a:lstStyle/>
          <a:p>
            <a:r>
              <a:rPr lang="tr-TR" sz="2000" i="1" dirty="0" err="1" smtClean="0">
                <a:solidFill>
                  <a:srgbClr val="0070C0"/>
                </a:solidFill>
              </a:rPr>
              <a:t>DevCpp</a:t>
            </a:r>
            <a:r>
              <a:rPr lang="tr-TR" sz="2000" i="1" dirty="0" smtClean="0">
                <a:solidFill>
                  <a:srgbClr val="0070C0"/>
                </a:solidFill>
              </a:rPr>
              <a:t> yükleyip ilk kodunuzu yazdınız mı?</a:t>
            </a:r>
            <a:endParaRPr lang="tr-TR" sz="2000" i="1" dirty="0">
              <a:solidFill>
                <a:srgbClr val="0070C0"/>
              </a:solidFill>
            </a:endParaRPr>
          </a:p>
        </p:txBody>
      </p:sp>
      <p:pic>
        <p:nvPicPr>
          <p:cNvPr id="6" name="5 Resim" descr="soru.jpg"/>
          <p:cNvPicPr>
            <a:picLocks noChangeAspect="1"/>
          </p:cNvPicPr>
          <p:nvPr/>
        </p:nvPicPr>
        <p:blipFill>
          <a:blip r:embed="rId4"/>
          <a:stretch>
            <a:fillRect/>
          </a:stretch>
        </p:blipFill>
        <p:spPr>
          <a:xfrm>
            <a:off x="7385273" y="4972242"/>
            <a:ext cx="1301527" cy="1328928"/>
          </a:xfrm>
          <a:prstGeom prst="rect">
            <a:avLst/>
          </a:prstGeom>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500"/>
                                        <p:tgtEl>
                                          <p:spTgt spid="3">
                                            <p:txEl>
                                              <p:pRg st="1" end="1"/>
                                            </p:txEl>
                                          </p:spTgt>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ox(in)">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i="1" dirty="0" smtClean="0">
                <a:solidFill>
                  <a:srgbClr val="FF0000"/>
                </a:solidFill>
              </a:rPr>
              <a:t>“…</a:t>
            </a:r>
            <a:r>
              <a:rPr lang="tr-TR" i="1" dirty="0" err="1" smtClean="0">
                <a:solidFill>
                  <a:srgbClr val="FF0000"/>
                </a:solidFill>
              </a:rPr>
              <a:t>Permission</a:t>
            </a:r>
            <a:r>
              <a:rPr lang="tr-TR" i="1" dirty="0" smtClean="0">
                <a:solidFill>
                  <a:srgbClr val="FF0000"/>
                </a:solidFill>
              </a:rPr>
              <a:t> </a:t>
            </a:r>
            <a:r>
              <a:rPr lang="tr-TR" i="1" dirty="0" err="1" smtClean="0">
                <a:solidFill>
                  <a:srgbClr val="FF0000"/>
                </a:solidFill>
              </a:rPr>
              <a:t>denied</a:t>
            </a:r>
            <a:r>
              <a:rPr lang="tr-TR" i="1" dirty="0" smtClean="0">
                <a:solidFill>
                  <a:srgbClr val="FF0000"/>
                </a:solidFill>
              </a:rPr>
              <a:t>” </a:t>
            </a:r>
            <a:r>
              <a:rPr lang="tr-TR" dirty="0" smtClean="0"/>
              <a:t>hatası</a:t>
            </a:r>
            <a:endParaRPr lang="tr-TR" dirty="0"/>
          </a:p>
        </p:txBody>
      </p:sp>
      <p:sp>
        <p:nvSpPr>
          <p:cNvPr id="3" name="2 İçerik Yer Tutucusu"/>
          <p:cNvSpPr>
            <a:spLocks noGrp="1"/>
          </p:cNvSpPr>
          <p:nvPr>
            <p:ph sz="quarter" idx="1"/>
          </p:nvPr>
        </p:nvSpPr>
        <p:spPr/>
        <p:txBody>
          <a:bodyPr>
            <a:normAutofit/>
          </a:bodyPr>
          <a:lstStyle/>
          <a:p>
            <a:pPr lvl="1"/>
            <a:r>
              <a:rPr lang="tr-TR" sz="3200" dirty="0" smtClean="0"/>
              <a:t>Yazmış olduğunuz kodu çalıştırdığınızda kod sizden değer girişi beklerken, kodu tekrar derleyip çalıştırmayı deneyin.</a:t>
            </a:r>
          </a:p>
          <a:p>
            <a:pPr lvl="1"/>
            <a:r>
              <a:rPr lang="tr-TR" sz="3200" dirty="0" smtClean="0"/>
              <a:t>.exe arka planda açıksa ve sonlanmamışsa, bu durumda tipik bir hata olan </a:t>
            </a:r>
            <a:r>
              <a:rPr lang="tr-TR" sz="3200" i="1" dirty="0" smtClean="0">
                <a:solidFill>
                  <a:srgbClr val="FF0000"/>
                </a:solidFill>
              </a:rPr>
              <a:t>“…</a:t>
            </a:r>
            <a:r>
              <a:rPr lang="tr-TR" sz="3200" i="1" dirty="0" err="1" smtClean="0">
                <a:solidFill>
                  <a:srgbClr val="FF0000"/>
                </a:solidFill>
              </a:rPr>
              <a:t>Permission</a:t>
            </a:r>
            <a:r>
              <a:rPr lang="tr-TR" sz="3200" i="1" dirty="0" smtClean="0">
                <a:solidFill>
                  <a:srgbClr val="FF0000"/>
                </a:solidFill>
              </a:rPr>
              <a:t> </a:t>
            </a:r>
            <a:r>
              <a:rPr lang="tr-TR" sz="3200" i="1" dirty="0" err="1" smtClean="0">
                <a:solidFill>
                  <a:srgbClr val="FF0000"/>
                </a:solidFill>
              </a:rPr>
              <a:t>denied</a:t>
            </a:r>
            <a:r>
              <a:rPr lang="tr-TR" sz="3200" i="1" dirty="0" smtClean="0">
                <a:solidFill>
                  <a:srgbClr val="FF0000"/>
                </a:solidFill>
              </a:rPr>
              <a:t>” </a:t>
            </a:r>
            <a:r>
              <a:rPr lang="tr-TR" sz="3200" dirty="0" smtClean="0"/>
              <a:t>hatasını alırsınız.</a:t>
            </a:r>
          </a:p>
        </p:txBody>
      </p:sp>
      <p:pic>
        <p:nvPicPr>
          <p:cNvPr id="6" name="5 Resim" descr="soru.jpg"/>
          <p:cNvPicPr>
            <a:picLocks noChangeAspect="1"/>
          </p:cNvPicPr>
          <p:nvPr/>
        </p:nvPicPr>
        <p:blipFill>
          <a:blip r:embed="rId3"/>
          <a:stretch>
            <a:fillRect/>
          </a:stretch>
        </p:blipFill>
        <p:spPr>
          <a:xfrm>
            <a:off x="7385273" y="4972242"/>
            <a:ext cx="1301527" cy="1328928"/>
          </a:xfrm>
          <a:prstGeom prst="rect">
            <a:avLst/>
          </a:prstGeom>
        </p:spPr>
      </p:pic>
      <p:pic>
        <p:nvPicPr>
          <p:cNvPr id="5" name="4 Resim" descr="permission.jpg"/>
          <p:cNvPicPr>
            <a:picLocks noChangeAspect="1"/>
          </p:cNvPicPr>
          <p:nvPr/>
        </p:nvPicPr>
        <p:blipFill>
          <a:blip r:embed="rId4"/>
          <a:stretch>
            <a:fillRect/>
          </a:stretch>
        </p:blipFill>
        <p:spPr>
          <a:xfrm>
            <a:off x="2381254" y="4322266"/>
            <a:ext cx="3693282" cy="1643074"/>
          </a:xfrm>
          <a:prstGeom prst="rect">
            <a:avLst/>
          </a:prstGeom>
        </p:spPr>
      </p:pic>
      <p:pic>
        <p:nvPicPr>
          <p:cNvPr id="7" name="6 Resim" descr="permission.jpg"/>
          <p:cNvPicPr>
            <a:picLocks noChangeAspect="1"/>
          </p:cNvPicPr>
          <p:nvPr/>
        </p:nvPicPr>
        <p:blipFill>
          <a:blip r:embed="rId4"/>
          <a:srcRect l="69634" b="43478"/>
          <a:stretch>
            <a:fillRect/>
          </a:stretch>
        </p:blipFill>
        <p:spPr>
          <a:xfrm>
            <a:off x="3167072" y="4586270"/>
            <a:ext cx="3019461" cy="2500330"/>
          </a:xfrm>
          <a:prstGeom prst="ellipse">
            <a:avLst/>
          </a:prstGeom>
          <a:ln w="76200">
            <a:solidFill>
              <a:srgbClr val="0000FF"/>
            </a:solidFill>
          </a:ln>
          <a:effectLst>
            <a:softEdge rad="112500"/>
          </a:effec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amond(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i="1" dirty="0" smtClean="0">
                <a:solidFill>
                  <a:srgbClr val="FF0000"/>
                </a:solidFill>
              </a:rPr>
              <a:t>“…</a:t>
            </a:r>
            <a:r>
              <a:rPr lang="tr-TR" i="1" dirty="0" err="1" smtClean="0">
                <a:solidFill>
                  <a:srgbClr val="FF0000"/>
                </a:solidFill>
              </a:rPr>
              <a:t>Permission</a:t>
            </a:r>
            <a:r>
              <a:rPr lang="tr-TR" i="1" dirty="0" smtClean="0">
                <a:solidFill>
                  <a:srgbClr val="FF0000"/>
                </a:solidFill>
              </a:rPr>
              <a:t> </a:t>
            </a:r>
            <a:r>
              <a:rPr lang="tr-TR" i="1" dirty="0" err="1" smtClean="0">
                <a:solidFill>
                  <a:srgbClr val="FF0000"/>
                </a:solidFill>
              </a:rPr>
              <a:t>denied</a:t>
            </a:r>
            <a:r>
              <a:rPr lang="tr-TR" i="1" dirty="0" smtClean="0">
                <a:solidFill>
                  <a:srgbClr val="FF0000"/>
                </a:solidFill>
              </a:rPr>
              <a:t>” </a:t>
            </a:r>
            <a:r>
              <a:rPr lang="tr-TR" dirty="0" smtClean="0"/>
              <a:t>hatası</a:t>
            </a:r>
            <a:endParaRPr lang="tr-TR" dirty="0"/>
          </a:p>
        </p:txBody>
      </p:sp>
      <p:sp>
        <p:nvSpPr>
          <p:cNvPr id="3" name="2 İçerik Yer Tutucusu"/>
          <p:cNvSpPr>
            <a:spLocks noGrp="1"/>
          </p:cNvSpPr>
          <p:nvPr>
            <p:ph sz="quarter" idx="1"/>
          </p:nvPr>
        </p:nvSpPr>
        <p:spPr/>
        <p:txBody>
          <a:bodyPr>
            <a:normAutofit/>
          </a:bodyPr>
          <a:lstStyle/>
          <a:p>
            <a:pPr lvl="1"/>
            <a:r>
              <a:rPr lang="tr-TR" sz="3200" dirty="0" smtClean="0"/>
              <a:t>Bu hatanın bir diğer nedeni ise kodu yanlışlıkla Program </a:t>
            </a:r>
            <a:r>
              <a:rPr lang="tr-TR" sz="3200" dirty="0" err="1" smtClean="0"/>
              <a:t>Files</a:t>
            </a:r>
            <a:r>
              <a:rPr lang="tr-TR" sz="3200" dirty="0" smtClean="0"/>
              <a:t> içerisine kaydetmenizdir.</a:t>
            </a:r>
          </a:p>
          <a:p>
            <a:pPr lvl="1"/>
            <a:r>
              <a:rPr lang="tr-TR" sz="3200" dirty="0" smtClean="0"/>
              <a:t>Bu durumda Windows Program </a:t>
            </a:r>
            <a:r>
              <a:rPr lang="tr-TR" sz="3200" dirty="0" err="1" smtClean="0"/>
              <a:t>Files</a:t>
            </a:r>
            <a:r>
              <a:rPr lang="tr-TR" sz="3200" dirty="0" smtClean="0"/>
              <a:t> içine .exe eklemenize izin vermediği için de hata alıyorsunuz.</a:t>
            </a:r>
          </a:p>
        </p:txBody>
      </p:sp>
      <p:pic>
        <p:nvPicPr>
          <p:cNvPr id="8" name="7 Resim" descr="permission.jpg"/>
          <p:cNvPicPr>
            <a:picLocks noChangeAspect="1"/>
          </p:cNvPicPr>
          <p:nvPr/>
        </p:nvPicPr>
        <p:blipFill>
          <a:blip r:embed="rId3"/>
          <a:stretch>
            <a:fillRect/>
          </a:stretch>
        </p:blipFill>
        <p:spPr>
          <a:xfrm>
            <a:off x="2381254" y="4322266"/>
            <a:ext cx="3693282" cy="1643074"/>
          </a:xfrm>
          <a:prstGeom prst="rect">
            <a:avLst/>
          </a:prstGeom>
        </p:spPr>
      </p:pic>
      <p:pic>
        <p:nvPicPr>
          <p:cNvPr id="9" name="8 Resim" descr="permission.jpg"/>
          <p:cNvPicPr>
            <a:picLocks noChangeAspect="1"/>
          </p:cNvPicPr>
          <p:nvPr/>
        </p:nvPicPr>
        <p:blipFill>
          <a:blip r:embed="rId3"/>
          <a:srcRect l="69634" b="43478"/>
          <a:stretch>
            <a:fillRect/>
          </a:stretch>
        </p:blipFill>
        <p:spPr>
          <a:xfrm>
            <a:off x="3167072" y="4586270"/>
            <a:ext cx="3019461" cy="2500330"/>
          </a:xfrm>
          <a:prstGeom prst="ellipse">
            <a:avLst/>
          </a:prstGeom>
          <a:ln w="76200">
            <a:solidFill>
              <a:srgbClr val="0000FF"/>
            </a:solidFill>
          </a:ln>
          <a:effectLst>
            <a:softEdge rad="112500"/>
          </a:effec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DevCpp’a</a:t>
            </a:r>
            <a:r>
              <a:rPr lang="tr-TR" dirty="0" smtClean="0"/>
              <a:t> kulak verin…</a:t>
            </a:r>
            <a:endParaRPr lang="tr-TR" dirty="0"/>
          </a:p>
        </p:txBody>
      </p:sp>
      <p:sp>
        <p:nvSpPr>
          <p:cNvPr id="3" name="2 İçerik Yer Tutucusu"/>
          <p:cNvSpPr>
            <a:spLocks noGrp="1"/>
          </p:cNvSpPr>
          <p:nvPr>
            <p:ph sz="quarter" idx="1"/>
          </p:nvPr>
        </p:nvSpPr>
        <p:spPr/>
        <p:txBody>
          <a:bodyPr/>
          <a:lstStyle/>
          <a:p>
            <a:r>
              <a:rPr lang="tr-TR" dirty="0" smtClean="0"/>
              <a:t>En kolay tespit edilen hatalar </a:t>
            </a:r>
            <a:r>
              <a:rPr lang="tr-TR" dirty="0" err="1" smtClean="0"/>
              <a:t>sözdizim</a:t>
            </a:r>
            <a:r>
              <a:rPr lang="tr-TR" dirty="0" smtClean="0"/>
              <a:t> hatası olarak </a:t>
            </a:r>
            <a:r>
              <a:rPr lang="tr-TR" dirty="0" err="1" smtClean="0"/>
              <a:t>DevCpp’ın</a:t>
            </a:r>
            <a:r>
              <a:rPr lang="tr-TR" dirty="0" smtClean="0"/>
              <a:t> açıkça ifade ettiği hatalardır.</a:t>
            </a:r>
          </a:p>
          <a:p>
            <a:r>
              <a:rPr lang="tr-TR" dirty="0" err="1" smtClean="0"/>
              <a:t>DevCpp</a:t>
            </a:r>
            <a:r>
              <a:rPr lang="tr-TR" dirty="0" smtClean="0"/>
              <a:t> uyarılarını dikkatlice anlamaya çalışın. Hatta ilk başlarda, özellikle hata yapıp, “Bu hatanın uyarısı aşağıda nasıl oluyor?” diye inceleyin.</a:t>
            </a:r>
          </a:p>
        </p:txBody>
      </p:sp>
      <p:pic>
        <p:nvPicPr>
          <p:cNvPr id="218114" name="Picture 2"/>
          <p:cNvPicPr>
            <a:picLocks noChangeAspect="1" noChangeArrowheads="1"/>
          </p:cNvPicPr>
          <p:nvPr/>
        </p:nvPicPr>
        <p:blipFill>
          <a:blip r:embed="rId3"/>
          <a:srcRect/>
          <a:stretch>
            <a:fillRect/>
          </a:stretch>
        </p:blipFill>
        <p:spPr bwMode="auto">
          <a:xfrm>
            <a:off x="2428860" y="3357562"/>
            <a:ext cx="5572164" cy="2969645"/>
          </a:xfrm>
          <a:prstGeom prst="rect">
            <a:avLst/>
          </a:prstGeom>
          <a:noFill/>
          <a:ln w="9525">
            <a:noFill/>
            <a:miter lim="800000"/>
            <a:headEnd/>
            <a:tailEnd/>
          </a:ln>
          <a:effectLst/>
        </p:spPr>
      </p:pic>
      <p:sp>
        <p:nvSpPr>
          <p:cNvPr id="5" name="4 Sağ Ok"/>
          <p:cNvSpPr/>
          <p:nvPr/>
        </p:nvSpPr>
        <p:spPr>
          <a:xfrm rot="6808980">
            <a:off x="4050318" y="3627042"/>
            <a:ext cx="2428892" cy="185738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5 Resim" descr="indir.png"/>
          <p:cNvPicPr>
            <a:picLocks noChangeAspect="1"/>
          </p:cNvPicPr>
          <p:nvPr/>
        </p:nvPicPr>
        <p:blipFill>
          <a:blip r:embed="rId4"/>
          <a:stretch>
            <a:fillRect/>
          </a:stretch>
        </p:blipFill>
        <p:spPr>
          <a:xfrm>
            <a:off x="357158" y="3643314"/>
            <a:ext cx="1857388" cy="1398420"/>
          </a:xfrm>
          <a:prstGeom prst="rect">
            <a:avLst/>
          </a:prstGeom>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i="1" dirty="0" err="1" smtClean="0"/>
              <a:t>stray</a:t>
            </a:r>
            <a:r>
              <a:rPr lang="tr-TR" dirty="0" smtClean="0"/>
              <a:t> hataları</a:t>
            </a:r>
            <a:endParaRPr lang="tr-TR" dirty="0"/>
          </a:p>
        </p:txBody>
      </p:sp>
      <p:sp>
        <p:nvSpPr>
          <p:cNvPr id="3" name="2 İçerik Yer Tutucusu"/>
          <p:cNvSpPr>
            <a:spLocks noGrp="1"/>
          </p:cNvSpPr>
          <p:nvPr>
            <p:ph sz="quarter" idx="1"/>
          </p:nvPr>
        </p:nvSpPr>
        <p:spPr/>
        <p:txBody>
          <a:bodyPr>
            <a:normAutofit fontScale="92500" lnSpcReduction="10000"/>
          </a:bodyPr>
          <a:lstStyle/>
          <a:p>
            <a:r>
              <a:rPr lang="tr-TR" dirty="0" err="1" smtClean="0"/>
              <a:t>stray</a:t>
            </a:r>
            <a:r>
              <a:rPr lang="tr-TR" dirty="0" smtClean="0"/>
              <a:t> başıboş gezen demektir.</a:t>
            </a:r>
          </a:p>
          <a:p>
            <a:r>
              <a:rPr lang="tr-TR" dirty="0" smtClean="0"/>
              <a:t>Kodunuzda başıboş gezen boşluk karakterleri olabilir. Standart boşluklar sorun oluşturmaz. Bu özel boşluk karakterleri, kodu bir </a:t>
            </a:r>
            <a:r>
              <a:rPr lang="tr-TR" dirty="0" err="1" smtClean="0"/>
              <a:t>SUNU'dan</a:t>
            </a:r>
            <a:r>
              <a:rPr lang="tr-TR" dirty="0" smtClean="0"/>
              <a:t>, </a:t>
            </a:r>
            <a:r>
              <a:rPr lang="tr-TR" dirty="0" err="1" smtClean="0"/>
              <a:t>pdf'ten</a:t>
            </a:r>
            <a:r>
              <a:rPr lang="tr-TR" dirty="0" smtClean="0"/>
              <a:t> aldıysanız gelebilir ve derleyici bu boşlukları tanıyamayabilir.</a:t>
            </a:r>
          </a:p>
          <a:p>
            <a:r>
              <a:rPr lang="tr-TR" dirty="0" smtClean="0"/>
              <a:t>Benzer şekilde yönlü çift tırnaklar da sorundur. " nötrdür ve sorunsuzdur. Ancak 	</a:t>
            </a:r>
            <a:r>
              <a:rPr lang="tr-TR" i="1" dirty="0" smtClean="0"/>
              <a:t>“ </a:t>
            </a:r>
            <a:r>
              <a:rPr lang="tr-TR" dirty="0" smtClean="0"/>
              <a:t>şeklinde yönlü olanlar tanınamaz ve </a:t>
            </a:r>
            <a:r>
              <a:rPr lang="tr-TR" dirty="0" err="1" smtClean="0"/>
              <a:t>stray</a:t>
            </a:r>
            <a:r>
              <a:rPr lang="tr-TR" dirty="0" smtClean="0"/>
              <a:t> hatası verir.</a:t>
            </a:r>
          </a:p>
          <a:p>
            <a:pPr lvl="1"/>
            <a:r>
              <a:rPr lang="tr-TR" i="1" dirty="0" err="1" smtClean="0"/>
              <a:t>printf</a:t>
            </a:r>
            <a:r>
              <a:rPr lang="tr-TR" i="1" dirty="0" smtClean="0"/>
              <a:t>(“1”); yerine </a:t>
            </a:r>
            <a:r>
              <a:rPr lang="tr-TR" i="1" dirty="0" err="1" smtClean="0"/>
              <a:t>printf</a:t>
            </a:r>
            <a:r>
              <a:rPr lang="tr-TR" i="1" dirty="0" smtClean="0"/>
              <a:t>("1"); olmalı.</a:t>
            </a:r>
            <a:endParaRPr lang="tr-TR" dirty="0" smtClean="0"/>
          </a:p>
          <a:p>
            <a:r>
              <a:rPr lang="tr-TR" dirty="0" err="1" smtClean="0"/>
              <a:t>stray</a:t>
            </a:r>
            <a:r>
              <a:rPr lang="tr-TR" dirty="0" smtClean="0"/>
              <a:t> hatası alınca önce tırnaklarınızın nötr olmasına bakın. Ardından gereksiz boşlukları silin(herhangi birisi özel boşluk olabilir)  ya da yeni bir dosya açıp kopyala yapmadan elle kodu yazın.</a:t>
            </a:r>
          </a:p>
        </p:txBody>
      </p:sp>
      <p:pic>
        <p:nvPicPr>
          <p:cNvPr id="1027" name="Picture 3"/>
          <p:cNvPicPr>
            <a:picLocks noChangeAspect="1" noChangeArrowheads="1"/>
          </p:cNvPicPr>
          <p:nvPr/>
        </p:nvPicPr>
        <p:blipFill>
          <a:blip r:embed="rId3"/>
          <a:srcRect/>
          <a:stretch>
            <a:fillRect/>
          </a:stretch>
        </p:blipFill>
        <p:spPr bwMode="auto">
          <a:xfrm>
            <a:off x="5857884" y="500042"/>
            <a:ext cx="2860977" cy="9286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a:t>
            </a:r>
            <a:r>
              <a:rPr lang="tr-TR" dirty="0" err="1" smtClean="0"/>
              <a:t>include</a:t>
            </a:r>
            <a:r>
              <a:rPr lang="tr-TR" dirty="0" smtClean="0"/>
              <a:t> komutu ve </a:t>
            </a:r>
            <a:br>
              <a:rPr lang="tr-TR" dirty="0" smtClean="0"/>
            </a:br>
            <a:r>
              <a:rPr lang="tr-TR" dirty="0" err="1" smtClean="0"/>
              <a:t>DevCpp'ta</a:t>
            </a:r>
            <a:r>
              <a:rPr lang="tr-TR" dirty="0" smtClean="0"/>
              <a:t> kütüphane içine girmek…</a:t>
            </a:r>
            <a:endParaRPr lang="tr-TR" dirty="0"/>
          </a:p>
        </p:txBody>
      </p:sp>
      <p:sp>
        <p:nvSpPr>
          <p:cNvPr id="3" name="2 İçerik Yer Tutucusu"/>
          <p:cNvSpPr>
            <a:spLocks noGrp="1"/>
          </p:cNvSpPr>
          <p:nvPr>
            <p:ph sz="quarter" idx="1"/>
          </p:nvPr>
        </p:nvSpPr>
        <p:spPr>
          <a:xfrm>
            <a:off x="457200" y="1219200"/>
            <a:ext cx="8229600" cy="3067056"/>
          </a:xfrm>
        </p:spPr>
        <p:txBody>
          <a:bodyPr>
            <a:normAutofit fontScale="92500" lnSpcReduction="10000"/>
          </a:bodyPr>
          <a:lstStyle/>
          <a:p>
            <a:r>
              <a:rPr lang="tr-TR" dirty="0" smtClean="0"/>
              <a:t>C dilinde #</a:t>
            </a:r>
            <a:r>
              <a:rPr lang="tr-TR" dirty="0" err="1" smtClean="0"/>
              <a:t>include</a:t>
            </a:r>
            <a:r>
              <a:rPr lang="tr-TR" dirty="0" smtClean="0"/>
              <a:t> doğrudan ilgili kütüphane içeriğini koda kopyalar. Örneğin, </a:t>
            </a:r>
            <a:r>
              <a:rPr lang="tr-TR" dirty="0" err="1" smtClean="0"/>
              <a:t>stdio</a:t>
            </a:r>
            <a:r>
              <a:rPr lang="tr-TR" dirty="0" smtClean="0"/>
              <a:t>.</a:t>
            </a:r>
            <a:r>
              <a:rPr lang="tr-TR" dirty="0" err="1" smtClean="0"/>
              <a:t>h'ı</a:t>
            </a:r>
            <a:r>
              <a:rPr lang="tr-TR" dirty="0" smtClean="0"/>
              <a:t> açıp içini </a:t>
            </a:r>
            <a:r>
              <a:rPr lang="tr-TR" dirty="0" err="1" smtClean="0"/>
              <a:t>main'in</a:t>
            </a:r>
            <a:r>
              <a:rPr lang="tr-TR" dirty="0" smtClean="0"/>
              <a:t> üstüne </a:t>
            </a:r>
            <a:r>
              <a:rPr lang="tr-TR" dirty="0" err="1" smtClean="0"/>
              <a:t>kopyalasınız</a:t>
            </a:r>
            <a:r>
              <a:rPr lang="tr-TR" dirty="0" smtClean="0"/>
              <a:t>, artık kodunuzda #</a:t>
            </a:r>
            <a:r>
              <a:rPr lang="tr-TR" dirty="0" err="1" smtClean="0"/>
              <a:t>include</a:t>
            </a:r>
            <a:r>
              <a:rPr lang="tr-TR" dirty="0" smtClean="0"/>
              <a:t> &lt;</a:t>
            </a:r>
            <a:r>
              <a:rPr lang="tr-TR" dirty="0" err="1" smtClean="0"/>
              <a:t>stdio</a:t>
            </a:r>
            <a:r>
              <a:rPr lang="tr-TR" dirty="0" smtClean="0"/>
              <a:t>.h&gt; yazmanıza gerek kalmaz.</a:t>
            </a:r>
          </a:p>
          <a:p>
            <a:r>
              <a:rPr lang="tr-TR" dirty="0" smtClean="0"/>
              <a:t>Bir kütüphanenin içi nasıl açılır?</a:t>
            </a:r>
          </a:p>
          <a:p>
            <a:pPr lvl="1"/>
            <a:r>
              <a:rPr lang="tr-TR" dirty="0" smtClean="0"/>
              <a:t>#</a:t>
            </a:r>
            <a:r>
              <a:rPr lang="tr-TR" dirty="0" err="1" smtClean="0"/>
              <a:t>include</a:t>
            </a:r>
            <a:r>
              <a:rPr lang="tr-TR" dirty="0" smtClean="0"/>
              <a:t> &lt;</a:t>
            </a:r>
            <a:r>
              <a:rPr lang="tr-TR" dirty="0" err="1" smtClean="0"/>
              <a:t>stdio</a:t>
            </a:r>
            <a:r>
              <a:rPr lang="tr-TR" dirty="0" smtClean="0"/>
              <a:t>.h&gt; şeklindeki ifadede kütüphane isminin üstüne, </a:t>
            </a:r>
            <a:r>
              <a:rPr lang="tr-TR" dirty="0" err="1" smtClean="0"/>
              <a:t>Ctrl</a:t>
            </a:r>
            <a:r>
              <a:rPr lang="tr-TR" dirty="0" smtClean="0"/>
              <a:t> basılıyken tıkladığınızda ek sekmede kütüphane açılır. (Bu kütüphanenin içini bozmamaya özen gösterin. Bozulursa </a:t>
            </a:r>
            <a:r>
              <a:rPr lang="tr-TR" dirty="0" err="1" smtClean="0"/>
              <a:t>DevCpp'ı</a:t>
            </a:r>
            <a:r>
              <a:rPr lang="tr-TR" dirty="0" smtClean="0"/>
              <a:t> silip tekrar yükleyin.)</a:t>
            </a:r>
            <a:endParaRPr lang="tr-TR" dirty="0"/>
          </a:p>
        </p:txBody>
      </p:sp>
      <p:pic>
        <p:nvPicPr>
          <p:cNvPr id="1026" name="Picture 2"/>
          <p:cNvPicPr>
            <a:picLocks noChangeAspect="1" noChangeArrowheads="1"/>
          </p:cNvPicPr>
          <p:nvPr/>
        </p:nvPicPr>
        <p:blipFill>
          <a:blip r:embed="rId3"/>
          <a:srcRect/>
          <a:stretch>
            <a:fillRect/>
          </a:stretch>
        </p:blipFill>
        <p:spPr bwMode="auto">
          <a:xfrm>
            <a:off x="214282" y="4286256"/>
            <a:ext cx="6867525" cy="733425"/>
          </a:xfrm>
          <a:prstGeom prst="rect">
            <a:avLst/>
          </a:prstGeom>
          <a:noFill/>
          <a:ln w="9525">
            <a:noFill/>
            <a:miter lim="800000"/>
            <a:headEnd/>
            <a:tailEnd/>
          </a:ln>
          <a:effectLst/>
        </p:spPr>
      </p:pic>
      <p:pic>
        <p:nvPicPr>
          <p:cNvPr id="5" name="4 Resim" descr="421429-200.png"/>
          <p:cNvPicPr>
            <a:picLocks noChangeAspect="1"/>
          </p:cNvPicPr>
          <p:nvPr/>
        </p:nvPicPr>
        <p:blipFill>
          <a:blip r:embed="rId4">
            <a:clrChange>
              <a:clrFrom>
                <a:srgbClr val="FFFFFF"/>
              </a:clrFrom>
              <a:clrTo>
                <a:srgbClr val="FFFFFF">
                  <a:alpha val="0"/>
                </a:srgbClr>
              </a:clrTo>
            </a:clrChange>
          </a:blip>
          <a:stretch>
            <a:fillRect/>
          </a:stretch>
        </p:blipFill>
        <p:spPr>
          <a:xfrm>
            <a:off x="1500166" y="4500570"/>
            <a:ext cx="216000" cy="216000"/>
          </a:xfrm>
          <a:prstGeom prst="rect">
            <a:avLst/>
          </a:prstGeom>
        </p:spPr>
      </p:pic>
      <p:pic>
        <p:nvPicPr>
          <p:cNvPr id="1027" name="Picture 3"/>
          <p:cNvPicPr>
            <a:picLocks noChangeAspect="1" noChangeArrowheads="1"/>
          </p:cNvPicPr>
          <p:nvPr/>
        </p:nvPicPr>
        <p:blipFill>
          <a:blip r:embed="rId5"/>
          <a:srcRect r="33119" b="55224"/>
          <a:stretch>
            <a:fillRect/>
          </a:stretch>
        </p:blipFill>
        <p:spPr bwMode="auto">
          <a:xfrm>
            <a:off x="3286116" y="5000636"/>
            <a:ext cx="4472004" cy="1714512"/>
          </a:xfrm>
          <a:prstGeom prst="rect">
            <a:avLst/>
          </a:prstGeom>
          <a:noFill/>
          <a:ln w="57150">
            <a:solidFill>
              <a:srgbClr val="FF0000"/>
            </a:solidFill>
            <a:prstDash val="dash"/>
            <a:miter lim="800000"/>
            <a:headEnd/>
            <a:tailEnd/>
          </a:ln>
          <a:effectLst/>
        </p:spPr>
      </p:pic>
      <p:sp>
        <p:nvSpPr>
          <p:cNvPr id="7" name="6 Sağa Bükülü Ok"/>
          <p:cNvSpPr/>
          <p:nvPr/>
        </p:nvSpPr>
        <p:spPr>
          <a:xfrm rot="20277928">
            <a:off x="2136086" y="5056443"/>
            <a:ext cx="928694" cy="1285884"/>
          </a:xfrm>
          <a:prstGeom prst="curvedRightArrow">
            <a:avLst>
              <a:gd name="adj1" fmla="val 11039"/>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cSld>
  <p:clrMapOvr>
    <a:overrideClrMapping bg1="lt1" tx1="dk1" bg2="lt2" tx2="dk2" accent1="accent1" accent2="accent2" accent3="accent3" accent4="accent4" accent5="accent5" accent6="accent6" hlink="hlink" folHlink="folHlink"/>
  </p:clrMapOvr>
  <p:transition/>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Alternatif derleyiciler</a:t>
            </a:r>
            <a:endParaRPr lang="tr-TR" dirty="0"/>
          </a:p>
        </p:txBody>
      </p:sp>
      <p:sp>
        <p:nvSpPr>
          <p:cNvPr id="3" name="2 İçerik Yer Tutucusu"/>
          <p:cNvSpPr>
            <a:spLocks noGrp="1"/>
          </p:cNvSpPr>
          <p:nvPr>
            <p:ph sz="quarter" idx="1"/>
          </p:nvPr>
        </p:nvSpPr>
        <p:spPr/>
        <p:txBody>
          <a:bodyPr/>
          <a:lstStyle/>
          <a:p>
            <a:r>
              <a:rPr lang="tr-TR" dirty="0" smtClean="0"/>
              <a:t>Yazılımlar kadar kaliteli olmasa ve pek güvenilemese de </a:t>
            </a:r>
          </a:p>
          <a:p>
            <a:pPr lvl="1"/>
            <a:r>
              <a:rPr lang="tr-TR" dirty="0" smtClean="0"/>
              <a:t>İnternette “online c </a:t>
            </a:r>
            <a:r>
              <a:rPr lang="tr-TR" dirty="0" err="1" smtClean="0"/>
              <a:t>compiler</a:t>
            </a:r>
            <a:r>
              <a:rPr lang="tr-TR" dirty="0" smtClean="0"/>
              <a:t>” yazarak internet tarayıcınız üzerinden derleme işlemi yaptırabilirsiniz.</a:t>
            </a:r>
          </a:p>
          <a:p>
            <a:pPr lvl="1"/>
            <a:r>
              <a:rPr lang="tr-TR" dirty="0" smtClean="0"/>
              <a:t>Akıllı telefonlara ya da tabletlere uygun ücretsiz/ücretli C derleyicileri bulmak mümkündür.</a:t>
            </a:r>
            <a:endParaRPr lang="tr-TR" dirty="0"/>
          </a:p>
        </p:txBody>
      </p:sp>
      <p:sp>
        <p:nvSpPr>
          <p:cNvPr id="4" name="3 Yuvarlatılmış Dikdörtgen"/>
          <p:cNvSpPr/>
          <p:nvPr/>
        </p:nvSpPr>
        <p:spPr>
          <a:xfrm>
            <a:off x="2214546" y="4214818"/>
            <a:ext cx="5214974" cy="135732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2400" smtClean="0"/>
              <a:t>Bu derste DevC++ referans derleyici sayılacaktır.</a:t>
            </a:r>
            <a:endParaRPr lang="en-US" sz="240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8" name="CustomShape 1"/>
          <p:cNvSpPr/>
          <p:nvPr/>
        </p:nvSpPr>
        <p:spPr>
          <a:xfrm>
            <a:off x="457200" y="403200"/>
            <a:ext cx="8228880" cy="4881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spAutoFit/>
          </a:bodyPr>
          <a:lstStyle/>
          <a:p>
            <a:pPr>
              <a:lnSpc>
                <a:spcPct val="100000"/>
              </a:lnSpc>
            </a:pPr>
            <a:r>
              <a:rPr lang="en-US" sz="3200" b="0" strike="noStrike" spc="-1" dirty="0">
                <a:solidFill>
                  <a:srgbClr val="000000"/>
                </a:solidFill>
                <a:latin typeface="Arial"/>
              </a:rPr>
              <a:t>Enigma - Bombe</a:t>
            </a:r>
            <a:endParaRPr lang="en-US" sz="3200" b="0" strike="noStrike" spc="-1" dirty="0">
              <a:latin typeface="Arial"/>
            </a:endParaRPr>
          </a:p>
        </p:txBody>
      </p:sp>
      <p:pic>
        <p:nvPicPr>
          <p:cNvPr id="539" name="538 Resim"/>
          <p:cNvPicPr/>
          <p:nvPr/>
        </p:nvPicPr>
        <p:blipFill>
          <a:blip r:embed="rId3" cstate="print"/>
          <a:stretch/>
        </p:blipFill>
        <p:spPr>
          <a:xfrm>
            <a:off x="1785918" y="4286256"/>
            <a:ext cx="1096920" cy="1518840"/>
          </a:xfrm>
          <a:prstGeom prst="rect">
            <a:avLst/>
          </a:prstGeom>
          <a:ln>
            <a:noFill/>
          </a:ln>
        </p:spPr>
      </p:pic>
      <p:pic>
        <p:nvPicPr>
          <p:cNvPr id="540" name="539 Resim"/>
          <p:cNvPicPr/>
          <p:nvPr/>
        </p:nvPicPr>
        <p:blipFill>
          <a:blip r:embed="rId4" cstate="print"/>
          <a:stretch/>
        </p:blipFill>
        <p:spPr>
          <a:xfrm>
            <a:off x="2926440" y="1188720"/>
            <a:ext cx="3656880" cy="2952000"/>
          </a:xfrm>
          <a:prstGeom prst="rect">
            <a:avLst/>
          </a:prstGeom>
          <a:ln>
            <a:noFill/>
          </a:ln>
        </p:spPr>
      </p:pic>
      <p:pic>
        <p:nvPicPr>
          <p:cNvPr id="541" name="540 Resim"/>
          <p:cNvPicPr/>
          <p:nvPr/>
        </p:nvPicPr>
        <p:blipFill>
          <a:blip r:embed="rId5"/>
          <a:stretch/>
        </p:blipFill>
        <p:spPr>
          <a:xfrm>
            <a:off x="365760" y="1188720"/>
            <a:ext cx="2285640" cy="1713960"/>
          </a:xfrm>
          <a:prstGeom prst="rect">
            <a:avLst/>
          </a:prstGeom>
          <a:ln>
            <a:noFill/>
          </a:ln>
        </p:spPr>
      </p:pic>
      <p:sp>
        <p:nvSpPr>
          <p:cNvPr id="542" name="CustomShape 2"/>
          <p:cNvSpPr/>
          <p:nvPr/>
        </p:nvSpPr>
        <p:spPr>
          <a:xfrm>
            <a:off x="1857356" y="5786454"/>
            <a:ext cx="952920" cy="45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200" b="0" strike="noStrike" spc="-1" dirty="0">
                <a:latin typeface="Arial"/>
              </a:rPr>
              <a:t>Alan Turing</a:t>
            </a:r>
          </a:p>
          <a:p>
            <a:pPr>
              <a:lnSpc>
                <a:spcPct val="100000"/>
              </a:lnSpc>
            </a:pPr>
            <a:r>
              <a:rPr lang="en-US" sz="1200" b="0" strike="noStrike" spc="-1" dirty="0">
                <a:latin typeface="Arial"/>
              </a:rPr>
              <a:t>1912-1954</a:t>
            </a:r>
          </a:p>
        </p:txBody>
      </p:sp>
      <p:sp>
        <p:nvSpPr>
          <p:cNvPr id="543" name="CustomShape 3"/>
          <p:cNvSpPr/>
          <p:nvPr/>
        </p:nvSpPr>
        <p:spPr>
          <a:xfrm>
            <a:off x="640080" y="3017520"/>
            <a:ext cx="1780560" cy="10911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300" b="1" i="1" strike="noStrike" spc="-1" dirty="0" smtClean="0">
                <a:latin typeface="Arial"/>
              </a:rPr>
              <a:t>Enigma</a:t>
            </a:r>
            <a:endParaRPr lang="tr-TR" sz="1300" b="1" i="1" strike="noStrike" spc="-1" dirty="0" smtClean="0">
              <a:latin typeface="Arial"/>
            </a:endParaRPr>
          </a:p>
          <a:p>
            <a:pPr algn="ctr">
              <a:lnSpc>
                <a:spcPct val="100000"/>
              </a:lnSpc>
            </a:pPr>
            <a:r>
              <a:rPr lang="en-US" sz="1300" b="0" strike="noStrike" spc="-1" dirty="0" err="1" smtClean="0">
                <a:latin typeface="Arial"/>
              </a:rPr>
              <a:t>Alman</a:t>
            </a:r>
            <a:r>
              <a:rPr lang="tr-TR" sz="1300" b="0" strike="noStrike" spc="-1" dirty="0" smtClean="0">
                <a:latin typeface="Arial"/>
              </a:rPr>
              <a:t>l</a:t>
            </a:r>
            <a:r>
              <a:rPr lang="en-US" sz="1300" b="0" strike="noStrike" spc="-1" dirty="0" err="1" smtClean="0">
                <a:latin typeface="Arial"/>
              </a:rPr>
              <a:t>arın</a:t>
            </a:r>
            <a:endParaRPr lang="tr-TR" sz="1300" b="0" strike="noStrike" spc="-1" dirty="0" smtClean="0">
              <a:latin typeface="Arial"/>
            </a:endParaRPr>
          </a:p>
          <a:p>
            <a:pPr algn="ctr">
              <a:lnSpc>
                <a:spcPct val="100000"/>
              </a:lnSpc>
            </a:pPr>
            <a:r>
              <a:rPr lang="tr-TR" sz="1300" spc="-1" dirty="0" smtClean="0">
                <a:latin typeface="Arial"/>
              </a:rPr>
              <a:t>2.dünya savaşındaki</a:t>
            </a:r>
            <a:r>
              <a:rPr lang="en-US" sz="1300" b="0" strike="noStrike" spc="-1" dirty="0" smtClean="0">
                <a:latin typeface="Arial"/>
              </a:rPr>
              <a:t> </a:t>
            </a:r>
            <a:endParaRPr lang="en-US" sz="1300" b="0" strike="noStrike" spc="-1" dirty="0">
              <a:latin typeface="Arial"/>
            </a:endParaRPr>
          </a:p>
          <a:p>
            <a:pPr algn="ctr">
              <a:lnSpc>
                <a:spcPct val="100000"/>
              </a:lnSpc>
            </a:pPr>
            <a:r>
              <a:rPr lang="tr-TR" sz="1300" spc="-1" dirty="0">
                <a:latin typeface="Arial"/>
              </a:rPr>
              <a:t>m</a:t>
            </a:r>
            <a:r>
              <a:rPr lang="tr-TR" sz="1300" b="0" strike="noStrike" spc="-1" dirty="0" smtClean="0">
                <a:latin typeface="Arial"/>
              </a:rPr>
              <a:t>esaj ş</a:t>
            </a:r>
            <a:r>
              <a:rPr lang="en-US" sz="1300" b="0" strike="noStrike" spc="-1" dirty="0" err="1" smtClean="0">
                <a:latin typeface="Arial"/>
              </a:rPr>
              <a:t>ifreleme</a:t>
            </a:r>
            <a:r>
              <a:rPr lang="en-US" sz="1300" b="0" strike="noStrike" spc="-1" dirty="0" smtClean="0">
                <a:latin typeface="Arial"/>
              </a:rPr>
              <a:t> </a:t>
            </a:r>
            <a:r>
              <a:rPr lang="tr-TR" sz="1300" b="0" strike="noStrike" spc="-1" dirty="0" smtClean="0">
                <a:latin typeface="Arial"/>
              </a:rPr>
              <a:t>m</a:t>
            </a:r>
            <a:r>
              <a:rPr lang="en-US" sz="1300" b="0" strike="noStrike" spc="-1" dirty="0" err="1" smtClean="0">
                <a:latin typeface="Arial"/>
              </a:rPr>
              <a:t>akinesi</a:t>
            </a:r>
            <a:endParaRPr lang="en-US" sz="1300" b="0" strike="noStrike" spc="-1" dirty="0">
              <a:latin typeface="Arial"/>
            </a:endParaRPr>
          </a:p>
        </p:txBody>
      </p:sp>
      <p:sp>
        <p:nvSpPr>
          <p:cNvPr id="544" name="CustomShape 4"/>
          <p:cNvSpPr/>
          <p:nvPr/>
        </p:nvSpPr>
        <p:spPr>
          <a:xfrm>
            <a:off x="3259080" y="4171320"/>
            <a:ext cx="2958480" cy="272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200" b="0" strike="noStrike" spc="-1">
                <a:latin typeface="Arial"/>
              </a:rPr>
              <a:t>Bombe – Enigma Şifresini Çözen Makine</a:t>
            </a:r>
          </a:p>
        </p:txBody>
      </p:sp>
      <p:sp>
        <p:nvSpPr>
          <p:cNvPr id="545" name="CustomShape 5"/>
          <p:cNvSpPr/>
          <p:nvPr/>
        </p:nvSpPr>
        <p:spPr>
          <a:xfrm>
            <a:off x="6929454" y="2428868"/>
            <a:ext cx="1737000" cy="1091153"/>
          </a:xfrm>
          <a:prstGeom prst="rect">
            <a:avLst/>
          </a:prstGeom>
          <a:solidFill>
            <a:srgbClr val="FFFF00"/>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300" b="0" strike="noStrike" spc="-1" dirty="0">
                <a:latin typeface="Arial"/>
              </a:rPr>
              <a:t>200 </a:t>
            </a:r>
            <a:r>
              <a:rPr lang="en-US" sz="1300" b="0" strike="noStrike" spc="-1" dirty="0" err="1">
                <a:latin typeface="Arial"/>
              </a:rPr>
              <a:t>adet</a:t>
            </a:r>
            <a:r>
              <a:rPr lang="en-US" sz="1300" b="0" strike="noStrike" spc="-1" dirty="0">
                <a:latin typeface="Arial"/>
              </a:rPr>
              <a:t> Bombe </a:t>
            </a:r>
          </a:p>
          <a:p>
            <a:pPr algn="ctr">
              <a:lnSpc>
                <a:spcPct val="100000"/>
              </a:lnSpc>
            </a:pPr>
            <a:r>
              <a:rPr lang="en-US" sz="1300" b="0" strike="noStrike" spc="-1" dirty="0">
                <a:latin typeface="Arial"/>
              </a:rPr>
              <a:t>1 </a:t>
            </a:r>
            <a:r>
              <a:rPr lang="tr-TR" sz="1300" b="0" strike="noStrike" spc="-1" dirty="0" smtClean="0">
                <a:latin typeface="Arial"/>
              </a:rPr>
              <a:t>g</a:t>
            </a:r>
            <a:r>
              <a:rPr lang="en-US" sz="1300" b="0" strike="noStrike" spc="-1" dirty="0" err="1" smtClean="0">
                <a:latin typeface="Arial"/>
              </a:rPr>
              <a:t>ünde</a:t>
            </a:r>
            <a:r>
              <a:rPr lang="en-US" sz="1300" b="0" strike="noStrike" spc="-1" dirty="0" smtClean="0">
                <a:latin typeface="Arial"/>
              </a:rPr>
              <a:t> </a:t>
            </a:r>
            <a:r>
              <a:rPr lang="tr-TR" sz="1300" b="0" strike="noStrike" spc="-1" dirty="0" smtClean="0">
                <a:latin typeface="Arial"/>
              </a:rPr>
              <a:t>o</a:t>
            </a:r>
            <a:r>
              <a:rPr lang="en-US" sz="1300" b="0" strike="noStrike" spc="-1" dirty="0" err="1" smtClean="0">
                <a:latin typeface="Arial"/>
              </a:rPr>
              <a:t>rtalama</a:t>
            </a:r>
            <a:r>
              <a:rPr lang="en-US" sz="1300" b="0" strike="noStrike" spc="-1" dirty="0" smtClean="0">
                <a:latin typeface="Arial"/>
              </a:rPr>
              <a:t> </a:t>
            </a:r>
            <a:r>
              <a:rPr lang="en-US" sz="1300" b="0" strike="noStrike" spc="-1" dirty="0">
                <a:latin typeface="Arial"/>
              </a:rPr>
              <a:t>4000 </a:t>
            </a:r>
            <a:r>
              <a:rPr lang="en-US" sz="1300" b="0" strike="noStrike" spc="-1" dirty="0" err="1">
                <a:latin typeface="Arial"/>
              </a:rPr>
              <a:t>adet</a:t>
            </a:r>
            <a:r>
              <a:rPr lang="en-US" sz="1300" b="0" strike="noStrike" spc="-1" dirty="0">
                <a:latin typeface="Arial"/>
              </a:rPr>
              <a:t> </a:t>
            </a:r>
          </a:p>
          <a:p>
            <a:pPr algn="ctr">
              <a:lnSpc>
                <a:spcPct val="100000"/>
              </a:lnSpc>
            </a:pPr>
            <a:r>
              <a:rPr lang="en-US" sz="1300" b="0" strike="noStrike" spc="-1" dirty="0">
                <a:latin typeface="Arial"/>
              </a:rPr>
              <a:t>200 </a:t>
            </a:r>
            <a:r>
              <a:rPr lang="en-US" sz="1300" b="0" strike="noStrike" spc="-1" dirty="0" err="1">
                <a:latin typeface="Arial"/>
              </a:rPr>
              <a:t>karakterlik</a:t>
            </a:r>
            <a:r>
              <a:rPr lang="en-US" sz="1300" b="0" strike="noStrike" spc="-1" dirty="0">
                <a:latin typeface="Arial"/>
              </a:rPr>
              <a:t> </a:t>
            </a:r>
            <a:r>
              <a:rPr lang="en-US" sz="1300" b="0" strike="noStrike" spc="-1" dirty="0" err="1">
                <a:latin typeface="Arial"/>
              </a:rPr>
              <a:t>şifre</a:t>
            </a:r>
            <a:r>
              <a:rPr lang="en-US" sz="1300" b="0" strike="noStrike" spc="-1" dirty="0">
                <a:latin typeface="Arial"/>
              </a:rPr>
              <a:t> </a:t>
            </a:r>
            <a:r>
              <a:rPr lang="en-US" sz="1300" b="0" strike="noStrike" spc="-1" dirty="0" err="1">
                <a:latin typeface="Arial"/>
              </a:rPr>
              <a:t>kırabiliyordu</a:t>
            </a:r>
            <a:r>
              <a:rPr lang="en-US" sz="1300" b="0" strike="noStrike" spc="-1" dirty="0">
                <a:latin typeface="Arial"/>
              </a:rPr>
              <a:t>. </a:t>
            </a:r>
          </a:p>
        </p:txBody>
      </p:sp>
      <p:sp>
        <p:nvSpPr>
          <p:cNvPr id="546" name="CustomShape 6"/>
          <p:cNvSpPr/>
          <p:nvPr/>
        </p:nvSpPr>
        <p:spPr>
          <a:xfrm>
            <a:off x="6715140" y="1785926"/>
            <a:ext cx="2007720" cy="638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800" b="1" strike="noStrike" spc="-1" dirty="0">
                <a:solidFill>
                  <a:srgbClr val="FF0000"/>
                </a:solidFill>
                <a:latin typeface="Arial"/>
              </a:rPr>
              <a:t> 2 x 2 x 0.6 </a:t>
            </a:r>
            <a:r>
              <a:rPr lang="en-US" sz="1800" b="1" strike="noStrike" spc="-1" dirty="0" err="1">
                <a:solidFill>
                  <a:srgbClr val="FF0000"/>
                </a:solidFill>
                <a:latin typeface="Arial"/>
              </a:rPr>
              <a:t>metre</a:t>
            </a:r>
            <a:endParaRPr lang="en-US" sz="1800" b="0" strike="noStrike" spc="-1" dirty="0">
              <a:latin typeface="Arial"/>
            </a:endParaRPr>
          </a:p>
          <a:p>
            <a:pPr algn="ctr">
              <a:lnSpc>
                <a:spcPct val="100000"/>
              </a:lnSpc>
            </a:pPr>
            <a:r>
              <a:rPr lang="en-US" sz="1800" b="1" strike="noStrike" spc="-1" dirty="0">
                <a:solidFill>
                  <a:srgbClr val="FF0000"/>
                </a:solidFill>
                <a:latin typeface="Arial"/>
              </a:rPr>
              <a:t>45 ton </a:t>
            </a:r>
            <a:endParaRPr lang="en-US" sz="1800" b="0" strike="noStrike" spc="-1" dirty="0">
              <a:latin typeface="Arial"/>
            </a:endParaRPr>
          </a:p>
        </p:txBody>
      </p:sp>
      <p:sp>
        <p:nvSpPr>
          <p:cNvPr id="547" name="CustomShape 7"/>
          <p:cNvSpPr/>
          <p:nvPr/>
        </p:nvSpPr>
        <p:spPr>
          <a:xfrm>
            <a:off x="3291840" y="4480560"/>
            <a:ext cx="5394600" cy="1554120"/>
          </a:xfrm>
          <a:prstGeom prst="rect">
            <a:avLst/>
          </a:prstGeom>
          <a:solidFill>
            <a:srgbClr val="729FCF"/>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marL="216000" indent="-215640">
              <a:lnSpc>
                <a:spcPct val="100000"/>
              </a:lnSpc>
              <a:buClr>
                <a:srgbClr val="000000"/>
              </a:buClr>
              <a:buSzPct val="45000"/>
              <a:buFont typeface="Wingdings" charset="2"/>
              <a:buChar char=""/>
            </a:pPr>
            <a:r>
              <a:rPr lang="en-US" sz="1800" b="1" strike="noStrike" spc="-1" dirty="0" err="1">
                <a:solidFill>
                  <a:srgbClr val="000000"/>
                </a:solidFill>
                <a:latin typeface="Arial"/>
                <a:ea typeface="DejaVu Sans"/>
              </a:rPr>
              <a:t>Bir</a:t>
            </a:r>
            <a:r>
              <a:rPr lang="en-US" sz="1800" b="1" strike="noStrike" spc="-1" dirty="0">
                <a:solidFill>
                  <a:srgbClr val="000000"/>
                </a:solidFill>
                <a:latin typeface="Arial"/>
                <a:ea typeface="DejaVu Sans"/>
              </a:rPr>
              <a:t> </a:t>
            </a:r>
            <a:r>
              <a:rPr lang="en-US" sz="1800" b="1" strike="noStrike" spc="-1" dirty="0" err="1">
                <a:solidFill>
                  <a:srgbClr val="000000"/>
                </a:solidFill>
                <a:latin typeface="Arial"/>
                <a:ea typeface="DejaVu Sans"/>
              </a:rPr>
              <a:t>adet</a:t>
            </a:r>
            <a:r>
              <a:rPr lang="en-US" sz="1800" b="1" strike="noStrike" spc="-1" dirty="0">
                <a:solidFill>
                  <a:srgbClr val="000000"/>
                </a:solidFill>
                <a:latin typeface="Arial"/>
                <a:ea typeface="DejaVu Sans"/>
              </a:rPr>
              <a:t> Enigma </a:t>
            </a:r>
            <a:r>
              <a:rPr lang="en-US" sz="1800" b="1" strike="noStrike" spc="-1" dirty="0" err="1">
                <a:solidFill>
                  <a:srgbClr val="000000"/>
                </a:solidFill>
                <a:latin typeface="Arial"/>
                <a:ea typeface="DejaVu Sans"/>
              </a:rPr>
              <a:t>şifresini</a:t>
            </a:r>
            <a:r>
              <a:rPr lang="en-US" sz="1800" b="1" strike="noStrike" spc="-1" dirty="0">
                <a:solidFill>
                  <a:srgbClr val="000000"/>
                </a:solidFill>
                <a:latin typeface="Arial"/>
                <a:ea typeface="DejaVu Sans"/>
              </a:rPr>
              <a:t> </a:t>
            </a:r>
            <a:r>
              <a:rPr lang="en-US" sz="1800" b="1" strike="noStrike" spc="-1" dirty="0" err="1">
                <a:solidFill>
                  <a:srgbClr val="000000"/>
                </a:solidFill>
                <a:latin typeface="Arial"/>
                <a:ea typeface="DejaVu Sans"/>
              </a:rPr>
              <a:t>kırmak</a:t>
            </a:r>
            <a:r>
              <a:rPr lang="en-US" sz="1800" b="0" strike="noStrike" spc="-1" dirty="0">
                <a:solidFill>
                  <a:srgbClr val="000000"/>
                </a:solidFill>
                <a:latin typeface="Arial"/>
                <a:ea typeface="DejaVu Sans"/>
              </a:rPr>
              <a:t> </a:t>
            </a:r>
            <a:endParaRPr lang="en-US" sz="1800" b="0" strike="noStrike" spc="-1" dirty="0">
              <a:latin typeface="Arial"/>
            </a:endParaRPr>
          </a:p>
          <a:p>
            <a:pPr marL="216000" indent="-215640">
              <a:lnSpc>
                <a:spcPct val="100000"/>
              </a:lnSpc>
              <a:buClr>
                <a:srgbClr val="000000"/>
              </a:buClr>
              <a:buSzPct val="45000"/>
              <a:buFont typeface="Wingdings" charset="2"/>
              <a:buChar char=""/>
            </a:pPr>
            <a:r>
              <a:rPr lang="en-US" sz="1800" b="0" strike="noStrike" spc="-1" dirty="0">
                <a:solidFill>
                  <a:srgbClr val="000000"/>
                </a:solidFill>
                <a:latin typeface="Arial"/>
                <a:ea typeface="DejaVu Sans"/>
              </a:rPr>
              <a:t>159 000 000 000 000 000 000 </a:t>
            </a:r>
            <a:r>
              <a:rPr lang="en-US" sz="1800" b="0" strike="noStrike" spc="-1" dirty="0" err="1">
                <a:solidFill>
                  <a:srgbClr val="000000"/>
                </a:solidFill>
                <a:latin typeface="Arial"/>
                <a:ea typeface="DejaVu Sans"/>
              </a:rPr>
              <a:t>olası</a:t>
            </a:r>
            <a:r>
              <a:rPr lang="en-US" sz="1800" b="0" strike="noStrike" spc="-1" dirty="0">
                <a:solidFill>
                  <a:srgbClr val="000000"/>
                </a:solidFill>
                <a:latin typeface="Arial"/>
                <a:ea typeface="DejaVu Sans"/>
              </a:rPr>
              <a:t> </a:t>
            </a:r>
            <a:r>
              <a:rPr lang="en-US" sz="1800" b="0" strike="noStrike" spc="-1" dirty="0" err="1">
                <a:solidFill>
                  <a:srgbClr val="000000"/>
                </a:solidFill>
                <a:latin typeface="Arial"/>
                <a:ea typeface="DejaVu Sans"/>
              </a:rPr>
              <a:t>çözüm</a:t>
            </a:r>
            <a:endParaRPr lang="en-US" sz="1800" b="0" strike="noStrike" spc="-1" dirty="0">
              <a:latin typeface="Arial"/>
            </a:endParaRPr>
          </a:p>
          <a:p>
            <a:pPr marL="216000" indent="-215640">
              <a:lnSpc>
                <a:spcPct val="100000"/>
              </a:lnSpc>
              <a:buClr>
                <a:srgbClr val="000000"/>
              </a:buClr>
              <a:buSzPct val="45000"/>
              <a:buFont typeface="Wingdings" charset="2"/>
              <a:buChar char=""/>
            </a:pPr>
            <a:r>
              <a:rPr lang="en-US" sz="1800" b="0" strike="noStrike" spc="-1" dirty="0">
                <a:solidFill>
                  <a:srgbClr val="000000"/>
                </a:solidFill>
                <a:latin typeface="Arial"/>
                <a:ea typeface="DejaVu Sans"/>
              </a:rPr>
              <a:t>10 </a:t>
            </a:r>
            <a:r>
              <a:rPr lang="en-US" sz="1800" b="0" strike="noStrike" spc="-1" dirty="0" err="1">
                <a:solidFill>
                  <a:srgbClr val="000000"/>
                </a:solidFill>
                <a:latin typeface="Arial"/>
                <a:ea typeface="DejaVu Sans"/>
              </a:rPr>
              <a:t>kişilik</a:t>
            </a:r>
            <a:r>
              <a:rPr lang="en-US" sz="1800" b="0" strike="noStrike" spc="-1" dirty="0">
                <a:solidFill>
                  <a:srgbClr val="000000"/>
                </a:solidFill>
                <a:latin typeface="Arial"/>
                <a:ea typeface="DejaVu Sans"/>
              </a:rPr>
              <a:t> </a:t>
            </a:r>
            <a:r>
              <a:rPr lang="en-US" sz="1800" b="0" strike="noStrike" spc="-1" dirty="0" err="1">
                <a:solidFill>
                  <a:srgbClr val="000000"/>
                </a:solidFill>
                <a:latin typeface="Arial"/>
                <a:ea typeface="DejaVu Sans"/>
              </a:rPr>
              <a:t>ekip</a:t>
            </a:r>
            <a:r>
              <a:rPr lang="en-US" sz="1800" b="0" strike="noStrike" spc="-1" dirty="0">
                <a:solidFill>
                  <a:srgbClr val="000000"/>
                </a:solidFill>
                <a:latin typeface="Arial"/>
                <a:ea typeface="DejaVu Sans"/>
              </a:rPr>
              <a:t> (</a:t>
            </a:r>
            <a:r>
              <a:rPr lang="en-US" sz="1800" b="0" strike="noStrike" spc="-1" dirty="0" err="1">
                <a:solidFill>
                  <a:srgbClr val="000000"/>
                </a:solidFill>
                <a:latin typeface="Arial"/>
                <a:ea typeface="DejaVu Sans"/>
              </a:rPr>
              <a:t>dakikada</a:t>
            </a:r>
            <a:r>
              <a:rPr lang="en-US" sz="1800" b="0" strike="noStrike" spc="-1" dirty="0">
                <a:solidFill>
                  <a:srgbClr val="000000"/>
                </a:solidFill>
                <a:latin typeface="Arial"/>
                <a:ea typeface="DejaVu Sans"/>
              </a:rPr>
              <a:t> 1 </a:t>
            </a:r>
            <a:r>
              <a:rPr lang="en-US" sz="1800" b="0" strike="noStrike" spc="-1" dirty="0" err="1">
                <a:solidFill>
                  <a:srgbClr val="000000"/>
                </a:solidFill>
                <a:latin typeface="Arial"/>
                <a:ea typeface="DejaVu Sans"/>
              </a:rPr>
              <a:t>olası</a:t>
            </a:r>
            <a:r>
              <a:rPr lang="en-US" sz="1800" b="0" strike="noStrike" spc="-1" dirty="0">
                <a:solidFill>
                  <a:srgbClr val="000000"/>
                </a:solidFill>
                <a:latin typeface="Arial"/>
                <a:ea typeface="DejaVu Sans"/>
              </a:rPr>
              <a:t> </a:t>
            </a:r>
            <a:r>
              <a:rPr lang="en-US" sz="1800" b="0" strike="noStrike" spc="-1" dirty="0" err="1">
                <a:solidFill>
                  <a:srgbClr val="000000"/>
                </a:solidFill>
                <a:latin typeface="Arial"/>
                <a:ea typeface="DejaVu Sans"/>
              </a:rPr>
              <a:t>çözüm</a:t>
            </a:r>
            <a:r>
              <a:rPr lang="en-US" sz="1800" b="0" strike="noStrike" spc="-1" dirty="0">
                <a:solidFill>
                  <a:srgbClr val="000000"/>
                </a:solidFill>
                <a:latin typeface="Arial"/>
                <a:ea typeface="DejaVu Sans"/>
              </a:rPr>
              <a:t> </a:t>
            </a:r>
            <a:r>
              <a:rPr lang="en-US" sz="1800" b="0" strike="noStrike" spc="-1" dirty="0" err="1" smtClean="0">
                <a:solidFill>
                  <a:srgbClr val="000000"/>
                </a:solidFill>
                <a:latin typeface="Arial"/>
                <a:ea typeface="DejaVu Sans"/>
              </a:rPr>
              <a:t>dene</a:t>
            </a:r>
            <a:r>
              <a:rPr lang="tr-TR" sz="1800" b="0" strike="noStrike" spc="-1" dirty="0" err="1" smtClean="0">
                <a:solidFill>
                  <a:srgbClr val="000000"/>
                </a:solidFill>
                <a:latin typeface="Arial"/>
                <a:ea typeface="DejaVu Sans"/>
              </a:rPr>
              <a:t>nir</a:t>
            </a:r>
            <a:r>
              <a:rPr lang="en-US" sz="1800" b="0" strike="noStrike" spc="-1" dirty="0" smtClean="0">
                <a:solidFill>
                  <a:srgbClr val="000000"/>
                </a:solidFill>
                <a:latin typeface="Arial"/>
                <a:ea typeface="DejaVu Sans"/>
              </a:rPr>
              <a:t>se</a:t>
            </a:r>
            <a:r>
              <a:rPr lang="en-US" sz="1800" b="0" strike="noStrike" spc="-1" dirty="0">
                <a:solidFill>
                  <a:srgbClr val="000000"/>
                </a:solidFill>
                <a:latin typeface="Arial"/>
                <a:ea typeface="DejaVu Sans"/>
              </a:rPr>
              <a:t>)</a:t>
            </a:r>
            <a:endParaRPr lang="en-US" sz="1800" b="0" strike="noStrike" spc="-1" dirty="0">
              <a:latin typeface="Arial"/>
            </a:endParaRPr>
          </a:p>
          <a:p>
            <a:pPr marL="216000" indent="-215640">
              <a:lnSpc>
                <a:spcPct val="100000"/>
              </a:lnSpc>
              <a:buClr>
                <a:srgbClr val="000000"/>
              </a:buClr>
              <a:buSzPct val="45000"/>
              <a:buFont typeface="Wingdings" charset="2"/>
              <a:buChar char=""/>
            </a:pPr>
            <a:r>
              <a:rPr lang="en-US" sz="1800" b="1" strike="noStrike" spc="-1" dirty="0">
                <a:solidFill>
                  <a:srgbClr val="000000"/>
                </a:solidFill>
                <a:latin typeface="Arial"/>
                <a:ea typeface="DejaVu Sans"/>
              </a:rPr>
              <a:t>20 </a:t>
            </a:r>
            <a:r>
              <a:rPr lang="en-US" sz="1800" b="1" strike="noStrike" spc="-1" dirty="0" err="1">
                <a:solidFill>
                  <a:srgbClr val="000000"/>
                </a:solidFill>
                <a:latin typeface="Arial"/>
                <a:ea typeface="DejaVu Sans"/>
              </a:rPr>
              <a:t>milyon</a:t>
            </a:r>
            <a:r>
              <a:rPr lang="en-US" sz="1800" b="1" strike="noStrike" spc="-1" dirty="0">
                <a:solidFill>
                  <a:srgbClr val="000000"/>
                </a:solidFill>
                <a:latin typeface="Arial"/>
                <a:ea typeface="DejaVu Sans"/>
              </a:rPr>
              <a:t> </a:t>
            </a:r>
            <a:r>
              <a:rPr lang="en-US" sz="1800" b="1" strike="noStrike" spc="-1" dirty="0" err="1">
                <a:solidFill>
                  <a:srgbClr val="000000"/>
                </a:solidFill>
                <a:latin typeface="Arial"/>
                <a:ea typeface="DejaVu Sans"/>
              </a:rPr>
              <a:t>yıl</a:t>
            </a:r>
            <a:r>
              <a:rPr lang="en-US" sz="1800" b="0" strike="noStrike" spc="-1" dirty="0">
                <a:solidFill>
                  <a:srgbClr val="000000"/>
                </a:solidFill>
                <a:latin typeface="Arial"/>
                <a:ea typeface="DejaVu Sans"/>
              </a:rPr>
              <a:t> </a:t>
            </a:r>
            <a:r>
              <a:rPr lang="en-US" sz="1800" b="0" strike="noStrike" spc="-1" dirty="0" err="1">
                <a:solidFill>
                  <a:srgbClr val="000000"/>
                </a:solidFill>
                <a:latin typeface="Arial"/>
                <a:ea typeface="DejaVu Sans"/>
              </a:rPr>
              <a:t>sürer</a:t>
            </a:r>
            <a:endParaRPr lang="en-US" sz="1800" b="0" strike="noStrike" spc="-1" dirty="0">
              <a:latin typeface="Aria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4="http://schemas.microsoft.com/office/powerpoint/2010/main" xmlns:p15="http://schemas.microsoft.com/office/powerpoint/2012/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47"/>
                                        </p:tgtEl>
                                        <p:attrNameLst>
                                          <p:attrName>style.visibility</p:attrName>
                                        </p:attrNameLst>
                                      </p:cBhvr>
                                      <p:to>
                                        <p:strVal val="visible"/>
                                      </p:to>
                                    </p:set>
                                    <p:animEffect transition="in" filter="diamond(in)">
                                      <p:cBhvr>
                                        <p:cTn id="7" dur="2000"/>
                                        <p:tgtEl>
                                          <p:spTgt spid="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Dev </a:t>
            </a:r>
            <a:r>
              <a:rPr lang="tr-TR" dirty="0" err="1" smtClean="0"/>
              <a:t>Cpp</a:t>
            </a:r>
            <a:r>
              <a:rPr lang="tr-TR" dirty="0" smtClean="0"/>
              <a:t> ve Mac </a:t>
            </a:r>
            <a:r>
              <a:rPr lang="tr-TR" dirty="0" err="1" smtClean="0"/>
              <a:t>Hk</a:t>
            </a:r>
            <a:r>
              <a:rPr lang="tr-TR" dirty="0" smtClean="0"/>
              <a:t>.</a:t>
            </a:r>
            <a:endParaRPr lang="tr-TR" dirty="0"/>
          </a:p>
        </p:txBody>
      </p:sp>
      <p:sp>
        <p:nvSpPr>
          <p:cNvPr id="3" name="2 İçerik Yer Tutucusu"/>
          <p:cNvSpPr>
            <a:spLocks noGrp="1"/>
          </p:cNvSpPr>
          <p:nvPr>
            <p:ph sz="quarter" idx="1"/>
          </p:nvPr>
        </p:nvSpPr>
        <p:spPr>
          <a:xfrm>
            <a:off x="457200" y="1219200"/>
            <a:ext cx="5595257" cy="1538288"/>
          </a:xfrm>
        </p:spPr>
        <p:txBody>
          <a:bodyPr>
            <a:normAutofit lnSpcReduction="10000"/>
          </a:bodyPr>
          <a:lstStyle/>
          <a:p>
            <a:r>
              <a:rPr lang="tr-TR" dirty="0" err="1" smtClean="0"/>
              <a:t>DevCpp</a:t>
            </a:r>
            <a:r>
              <a:rPr lang="tr-TR" dirty="0" smtClean="0"/>
              <a:t> </a:t>
            </a:r>
            <a:r>
              <a:rPr lang="tr-TR" dirty="0" err="1" smtClean="0"/>
              <a:t>MacOS</a:t>
            </a:r>
            <a:r>
              <a:rPr lang="tr-TR" dirty="0" smtClean="0"/>
              <a:t> işletim sistemlerinde çalışmamaktadır.</a:t>
            </a:r>
          </a:p>
          <a:p>
            <a:pPr lvl="1"/>
            <a:r>
              <a:rPr lang="tr-TR" dirty="0" smtClean="0"/>
              <a:t> Çözüm: Ek olarak Windows işletim sistemi de yükleyin ve o şekilde kullanın.</a:t>
            </a:r>
          </a:p>
          <a:p>
            <a:endParaRPr lang="tr-TR" dirty="0" smtClean="0"/>
          </a:p>
          <a:p>
            <a:endParaRPr lang="tr-TR" dirty="0" smtClean="0"/>
          </a:p>
          <a:p>
            <a:endParaRPr lang="tr-TR" dirty="0" smtClean="0"/>
          </a:p>
        </p:txBody>
      </p:sp>
      <p:pic>
        <p:nvPicPr>
          <p:cNvPr id="4" name="3 Resim" descr="MAC_computer_sales_service_midsouth.com--7-.jpg"/>
          <p:cNvPicPr>
            <a:picLocks noChangeAspect="1"/>
          </p:cNvPicPr>
          <p:nvPr/>
        </p:nvPicPr>
        <p:blipFill>
          <a:blip r:embed="rId3">
            <a:clrChange>
              <a:clrFrom>
                <a:srgbClr val="FFFFFF"/>
              </a:clrFrom>
              <a:clrTo>
                <a:srgbClr val="FFFFFF">
                  <a:alpha val="0"/>
                </a:srgbClr>
              </a:clrTo>
            </a:clrChange>
          </a:blip>
          <a:stretch>
            <a:fillRect/>
          </a:stretch>
        </p:blipFill>
        <p:spPr>
          <a:xfrm>
            <a:off x="6052457" y="580570"/>
            <a:ext cx="2634343" cy="1695859"/>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1615396" y="2757488"/>
            <a:ext cx="6029325" cy="1343025"/>
          </a:xfrm>
          <a:prstGeom prst="rect">
            <a:avLst/>
          </a:prstGeom>
          <a:noFill/>
          <a:ln w="9525">
            <a:noFill/>
            <a:miter lim="800000"/>
            <a:headEnd/>
            <a:tailEnd/>
          </a:ln>
          <a:effectLst/>
        </p:spPr>
      </p:pic>
      <p:sp>
        <p:nvSpPr>
          <p:cNvPr id="6" name="5 Yuvarlatılmış Dikdörtgen"/>
          <p:cNvSpPr/>
          <p:nvPr/>
        </p:nvSpPr>
        <p:spPr>
          <a:xfrm>
            <a:off x="4992914" y="4368800"/>
            <a:ext cx="3106057" cy="10305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Nasıl yapılacağı konusunda fikir almak isterseniz benimle iletişime geçiniz.</a:t>
            </a:r>
            <a:endParaRPr lang="tr-TR" dirty="0"/>
          </a:p>
        </p:txBody>
      </p:sp>
      <p:sp>
        <p:nvSpPr>
          <p:cNvPr id="7" name="6 Yuvarlatılmış Dikdörtgen"/>
          <p:cNvSpPr/>
          <p:nvPr/>
        </p:nvSpPr>
        <p:spPr>
          <a:xfrm>
            <a:off x="428596" y="4286256"/>
            <a:ext cx="3526971" cy="153851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smtClean="0"/>
              <a:t>Alternatif bir program önermiyoruz. Dersimizde </a:t>
            </a:r>
            <a:r>
              <a:rPr lang="tr-TR" dirty="0" err="1" smtClean="0"/>
              <a:t>DevCpp</a:t>
            </a:r>
            <a:r>
              <a:rPr lang="tr-TR" dirty="0" smtClean="0"/>
              <a:t> referans alınacaktır.</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Dev Cpp ve Mac </a:t>
            </a:r>
            <a:r>
              <a:rPr lang="tr-TR" dirty="0" err="1" smtClean="0"/>
              <a:t>Hk</a:t>
            </a:r>
            <a:r>
              <a:rPr lang="tr-TR" dirty="0" smtClean="0"/>
              <a:t>.</a:t>
            </a:r>
            <a:endParaRPr lang="tr-TR" dirty="0"/>
          </a:p>
        </p:txBody>
      </p:sp>
      <p:sp>
        <p:nvSpPr>
          <p:cNvPr id="3" name="2 İçerik Yer Tutucusu"/>
          <p:cNvSpPr>
            <a:spLocks noGrp="1"/>
          </p:cNvSpPr>
          <p:nvPr>
            <p:ph sz="quarter" idx="1"/>
          </p:nvPr>
        </p:nvSpPr>
        <p:spPr/>
        <p:txBody>
          <a:bodyPr>
            <a:normAutofit fontScale="47500" lnSpcReduction="20000"/>
          </a:bodyPr>
          <a:lstStyle/>
          <a:p>
            <a:pPr>
              <a:buNone/>
            </a:pPr>
            <a:r>
              <a:rPr lang="tr-TR" dirty="0" smtClean="0"/>
              <a:t>Bir öğrencimiz  daha önce başka bir öğrenciye deneyimini şu şekilde aktarmıştı:</a:t>
            </a:r>
          </a:p>
          <a:p>
            <a:endParaRPr lang="tr-TR" dirty="0" smtClean="0"/>
          </a:p>
          <a:p>
            <a:r>
              <a:rPr lang="tr-TR" dirty="0" smtClean="0"/>
              <a:t>Öncelikle bilgisayarında bulunan (Her </a:t>
            </a:r>
            <a:r>
              <a:rPr lang="tr-TR" dirty="0" err="1" smtClean="0"/>
              <a:t>MacOS</a:t>
            </a:r>
            <a:r>
              <a:rPr lang="tr-TR" dirty="0" smtClean="0"/>
              <a:t> bilgisayarında bulunuyor) "</a:t>
            </a:r>
            <a:r>
              <a:rPr lang="tr-TR" dirty="0" err="1" smtClean="0"/>
              <a:t>BootCamp</a:t>
            </a:r>
            <a:r>
              <a:rPr lang="tr-TR" dirty="0" smtClean="0"/>
              <a:t> yardımcısı" uygulamasını açman lazım.</a:t>
            </a:r>
          </a:p>
          <a:p>
            <a:r>
              <a:rPr lang="tr-TR" dirty="0" err="1" smtClean="0"/>
              <a:t>Dock</a:t>
            </a:r>
            <a:r>
              <a:rPr lang="tr-TR" dirty="0" smtClean="0"/>
              <a:t> ---&gt; </a:t>
            </a:r>
            <a:r>
              <a:rPr lang="tr-TR" dirty="0" err="1" smtClean="0"/>
              <a:t>Launchpad</a:t>
            </a:r>
            <a:r>
              <a:rPr lang="tr-TR" dirty="0" smtClean="0"/>
              <a:t> ---&gt; Diğer klasörü ---&gt; </a:t>
            </a:r>
            <a:r>
              <a:rPr lang="tr-TR" dirty="0" err="1" smtClean="0"/>
              <a:t>BootCamp</a:t>
            </a:r>
            <a:r>
              <a:rPr lang="tr-TR" dirty="0" smtClean="0"/>
              <a:t> </a:t>
            </a:r>
            <a:r>
              <a:rPr lang="tr-TR" dirty="0" err="1" smtClean="0"/>
              <a:t>yardıcısı</a:t>
            </a:r>
            <a:endParaRPr lang="tr-TR" dirty="0" smtClean="0"/>
          </a:p>
          <a:p>
            <a:r>
              <a:rPr lang="tr-TR" dirty="0" smtClean="0"/>
              <a:t>Açtıktan sonra "sürdür" aşamasına tıkla ve eğer bilgisayarın taşınabilir ise güç kaynağına bağlamayı unutma. Sonraki pencerede diski bölmeni isteyecek. Ben 35GB yer sağladığımda sorun olmadan işlemi başlatmıştı. Fakat işlemi başlatmadan önce yapman gereken bir şey daha var. Üst tarafta Windows dosyasının "ISO" halinin yerini belirt diye sana soruyor. Bunu şu aşamaları yaparak indirebilirsin.</a:t>
            </a:r>
          </a:p>
          <a:p>
            <a:r>
              <a:rPr lang="tr-TR" sz="3800" b="1" dirty="0" smtClean="0">
                <a:solidFill>
                  <a:srgbClr val="FFFF00"/>
                </a:solidFill>
              </a:rPr>
              <a:t>Üniversite aracılığı ile 1 yıllık ücretsiz Windows 10 hizmeti </a:t>
            </a:r>
            <a:r>
              <a:rPr lang="tr-TR" dirty="0" smtClean="0"/>
              <a:t>edinmek için bu linke ilerle; </a:t>
            </a:r>
            <a:r>
              <a:rPr lang="tr-TR" dirty="0" smtClean="0">
                <a:hlinkClick r:id="rId3"/>
              </a:rPr>
              <a:t>https://etu.onthehub.com/</a:t>
            </a:r>
            <a:endParaRPr lang="tr-TR" dirty="0" smtClean="0"/>
          </a:p>
          <a:p>
            <a:r>
              <a:rPr lang="tr-TR" dirty="0" smtClean="0"/>
              <a:t>Sonrasında </a:t>
            </a:r>
            <a:r>
              <a:rPr lang="tr-TR" b="1" dirty="0" smtClean="0"/>
              <a:t>ÜNİVERSİTE </a:t>
            </a:r>
            <a:r>
              <a:rPr lang="tr-TR" dirty="0" smtClean="0"/>
              <a:t>e-posta adresin ile kayıt ol. Windows 10 ürününü almadan önce gelecek link ile e-posta adresini onaylaman gerek. Sonrasında Windows 10'u sepete ekle ve ücretsiz bir şekilde satın al. Ürün kodun siparişlerim sekmesinde görünecek.</a:t>
            </a:r>
          </a:p>
          <a:p>
            <a:r>
              <a:rPr lang="tr-TR" dirty="0" smtClean="0"/>
              <a:t>ISO dosyasını sağlamak için ise Microsoft'un bu sayfasına ilerle; </a:t>
            </a:r>
            <a:r>
              <a:rPr lang="tr-TR" dirty="0" smtClean="0">
                <a:hlinkClick r:id="rId4"/>
              </a:rPr>
              <a:t>buraya tıkla</a:t>
            </a:r>
            <a:endParaRPr lang="tr-TR" dirty="0" smtClean="0"/>
          </a:p>
          <a:p>
            <a:r>
              <a:rPr lang="tr-TR" dirty="0" smtClean="0"/>
              <a:t>Aşağıdan sürümü seçip indirmeye başla. İndirme tamamlandıktan sonra </a:t>
            </a:r>
            <a:r>
              <a:rPr lang="tr-TR" dirty="0" err="1" smtClean="0"/>
              <a:t>BootCamp</a:t>
            </a:r>
            <a:r>
              <a:rPr lang="tr-TR" dirty="0" smtClean="0"/>
              <a:t>, ISO dosyasının yerini otomatik olarak bulacak. Bulamazsa indirilenler kısmından yerini belirtip işleme devam et.</a:t>
            </a:r>
          </a:p>
          <a:p>
            <a:r>
              <a:rPr lang="tr-TR" b="1" dirty="0" smtClean="0"/>
              <a:t>İşleme devam ettikten sonra Windows yardım yazılımı yüklenecek. Bu aşamada internet bağlantın koparsa işlemin devamında hata alabiliyorsun. Bunun için kesintisiz bir bağlantıdan emin ol.</a:t>
            </a:r>
            <a:endParaRPr lang="tr-TR" dirty="0" smtClean="0"/>
          </a:p>
          <a:p>
            <a:r>
              <a:rPr lang="tr-TR" dirty="0" smtClean="0"/>
              <a:t>Yardım yazılımından sonra gerekli bileşenler daha yüklenecek. Sonrasında bilgisayarın tekrar başlatılarak Windows yükleme ekranına ulaşabileceksin. O ekranda senden ürün kodunu soracak. Ürün kodunu bir kenara yazman faydalı olabilir.</a:t>
            </a:r>
          </a:p>
          <a:p>
            <a:r>
              <a:rPr lang="tr-TR" dirty="0" smtClean="0"/>
              <a:t>Ek; Windows sürümünden </a:t>
            </a:r>
            <a:r>
              <a:rPr lang="tr-TR" dirty="0" err="1" smtClean="0"/>
              <a:t>MacOS</a:t>
            </a:r>
            <a:r>
              <a:rPr lang="tr-TR" dirty="0" smtClean="0"/>
              <a:t> sürümüne geçmek için Windows yüklemesi tamamlandıktan sonra Windows sürümüne de otomatik olarak </a:t>
            </a:r>
            <a:r>
              <a:rPr lang="tr-TR" dirty="0" err="1" smtClean="0"/>
              <a:t>BootCamp</a:t>
            </a:r>
            <a:r>
              <a:rPr lang="tr-TR" dirty="0" smtClean="0"/>
              <a:t> yüklenmesi yapılacak. </a:t>
            </a:r>
            <a:r>
              <a:rPr lang="tr-TR" b="1" dirty="0" smtClean="0"/>
              <a:t>Fakat </a:t>
            </a:r>
            <a:r>
              <a:rPr lang="tr-TR" b="1" dirty="0" err="1" smtClean="0"/>
              <a:t>MacOS</a:t>
            </a:r>
            <a:r>
              <a:rPr lang="tr-TR" b="1" dirty="0" smtClean="0"/>
              <a:t> sürümü olarak </a:t>
            </a:r>
            <a:r>
              <a:rPr lang="tr-TR" b="1" dirty="0" err="1" smtClean="0"/>
              <a:t>High</a:t>
            </a:r>
            <a:r>
              <a:rPr lang="tr-TR" b="1" dirty="0" smtClean="0"/>
              <a:t> Sierra kullanıyorsan o uygulama aracılığı ile sürüm değiştiremiyorsun, hata mesajı ile karşılaşabilirsin. Onun için ise bilgisayarını yeniden başlatırken açılış ekranında iken sol aşağı kısımda bulunan "alt" tuşuna basılı tutarak </a:t>
            </a:r>
            <a:r>
              <a:rPr lang="tr-TR" b="1" dirty="0" err="1" smtClean="0"/>
              <a:t>MacOS</a:t>
            </a:r>
            <a:r>
              <a:rPr lang="tr-TR" b="1" dirty="0" smtClean="0"/>
              <a:t> diskini seçebilirsin.</a:t>
            </a:r>
            <a:endParaRPr lang="tr-TR" dirty="0" smtClean="0"/>
          </a:p>
          <a:p>
            <a:endParaRPr lang="tr-TR" dirty="0"/>
          </a:p>
        </p:txBody>
      </p:sp>
      <p:pic>
        <p:nvPicPr>
          <p:cNvPr id="4" name="3 Resim" descr="MAC_computer_sales_service_midsouth.com--7-.jpg"/>
          <p:cNvPicPr>
            <a:picLocks noChangeAspect="1"/>
          </p:cNvPicPr>
          <p:nvPr/>
        </p:nvPicPr>
        <p:blipFill>
          <a:blip r:embed="rId5">
            <a:clrChange>
              <a:clrFrom>
                <a:srgbClr val="FFFFFF"/>
              </a:clrFrom>
              <a:clrTo>
                <a:srgbClr val="FFFFFF">
                  <a:alpha val="0"/>
                </a:srgbClr>
              </a:clrTo>
            </a:clrChange>
          </a:blip>
          <a:stretch>
            <a:fillRect/>
          </a:stretch>
        </p:blipFill>
        <p:spPr>
          <a:xfrm>
            <a:off x="6858016" y="428604"/>
            <a:ext cx="1872397" cy="1205356"/>
          </a:xfrm>
          <a:prstGeom prst="rect">
            <a:avLst/>
          </a:prstGeom>
        </p:spPr>
      </p:pic>
    </p:spTree>
  </p:cSld>
  <p:clrMapOvr>
    <a:overrideClrMapping bg1="lt1" tx1="dk1" bg2="lt2" tx2="dk2" accent1="accent1" accent2="accent2" accent3="accent3" accent4="accent4" accent5="accent5" accent6="accent6" hlink="hlink" folHlink="folHlink"/>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Programlama niçin gerekli?</a:t>
            </a:r>
            <a:endParaRPr lang="tr-TR" dirty="0"/>
          </a:p>
        </p:txBody>
      </p:sp>
      <p:sp>
        <p:nvSpPr>
          <p:cNvPr id="3" name="2 İçerik Yer Tutucusu"/>
          <p:cNvSpPr>
            <a:spLocks noGrp="1"/>
          </p:cNvSpPr>
          <p:nvPr>
            <p:ph sz="quarter" idx="1"/>
          </p:nvPr>
        </p:nvSpPr>
        <p:spPr/>
        <p:txBody>
          <a:bodyPr>
            <a:normAutofit/>
          </a:bodyPr>
          <a:lstStyle/>
          <a:p>
            <a:r>
              <a:rPr lang="tr-TR" sz="3600" dirty="0" smtClean="0"/>
              <a:t>BÖLÜM BAŞKAN/ BAŞKAN YARDIMCILARIMIZIN GÖRÜŞLERİ</a:t>
            </a:r>
            <a:endParaRPr lang="tr-TR" sz="3600" dirty="0"/>
          </a:p>
        </p:txBody>
      </p:sp>
      <p:pic>
        <p:nvPicPr>
          <p:cNvPr id="4" name="3 Resim" descr="tobb_etu_ilk_100u_hedefliyor_h4789_a52c3.png"/>
          <p:cNvPicPr>
            <a:picLocks noChangeAspect="1"/>
          </p:cNvPicPr>
          <p:nvPr/>
        </p:nvPicPr>
        <p:blipFill>
          <a:blip r:embed="rId2"/>
          <a:stretch>
            <a:fillRect/>
          </a:stretch>
        </p:blipFill>
        <p:spPr>
          <a:xfrm>
            <a:off x="428596" y="2571744"/>
            <a:ext cx="8143932" cy="2981325"/>
          </a:xfrm>
          <a:prstGeom prst="rect">
            <a:avLst/>
          </a:prstGeom>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
            </a:r>
            <a:br>
              <a:rPr lang="tr-TR" dirty="0" smtClean="0"/>
            </a:br>
            <a:r>
              <a:rPr lang="tr-TR" sz="2700" b="1" dirty="0" smtClean="0"/>
              <a:t>Dr. Tolga Girici</a:t>
            </a:r>
            <a:r>
              <a:rPr lang="tr-TR" sz="2200" b="1" dirty="0" smtClean="0"/>
              <a:t/>
            </a:r>
            <a:br>
              <a:rPr lang="tr-TR" sz="2200" b="1" dirty="0" smtClean="0"/>
            </a:br>
            <a:r>
              <a:rPr lang="tr-TR" sz="2200" b="1" dirty="0" smtClean="0"/>
              <a:t>TOBB ETÜ Elektrik Elektronik Mühendisliği Bölüm Başkanı</a:t>
            </a:r>
            <a:endParaRPr lang="tr-TR" b="1" dirty="0" smtClean="0"/>
          </a:p>
        </p:txBody>
      </p:sp>
      <p:pic>
        <p:nvPicPr>
          <p:cNvPr id="5123" name="Picture 3"/>
          <p:cNvPicPr>
            <a:picLocks noGrp="1" noChangeAspect="1" noChangeArrowheads="1"/>
          </p:cNvPicPr>
          <p:nvPr>
            <p:ph sz="quarter" idx="1"/>
          </p:nvPr>
        </p:nvPicPr>
        <p:blipFill>
          <a:blip r:embed="rId2"/>
          <a:stretch>
            <a:fillRect/>
          </a:stretch>
        </p:blipFill>
        <p:spPr bwMode="auto">
          <a:xfrm>
            <a:off x="174171" y="1531571"/>
            <a:ext cx="2528889" cy="2528889"/>
          </a:xfrm>
          <a:prstGeom prst="rect">
            <a:avLst/>
          </a:prstGeom>
          <a:noFill/>
          <a:ln w="9525">
            <a:noFill/>
            <a:miter lim="800000"/>
            <a:headEnd/>
            <a:tailEnd/>
          </a:ln>
          <a:effectLst/>
        </p:spPr>
      </p:pic>
      <p:sp>
        <p:nvSpPr>
          <p:cNvPr id="7" name="6 Dikdörtgen"/>
          <p:cNvSpPr/>
          <p:nvPr/>
        </p:nvSpPr>
        <p:spPr>
          <a:xfrm>
            <a:off x="2902857" y="1196021"/>
            <a:ext cx="5979885" cy="4770537"/>
          </a:xfrm>
          <a:prstGeom prst="rect">
            <a:avLst/>
          </a:prstGeom>
        </p:spPr>
        <p:txBody>
          <a:bodyPr wrap="square">
            <a:spAutoFit/>
          </a:bodyPr>
          <a:lstStyle/>
          <a:p>
            <a:r>
              <a:rPr lang="tr-TR" sz="1600" dirty="0" smtClean="0"/>
              <a:t>Eskiden elektrik/elektronik mühendisleri sadece donanım ile ilgilenirdi ve geliştirilen donanımın güncellenmesi zor, hatta imkansızdı. Günümüzde ise geliştirilen donanımlar </a:t>
            </a:r>
            <a:r>
              <a:rPr lang="tr-TR" sz="1600" b="1" dirty="0" smtClean="0">
                <a:solidFill>
                  <a:srgbClr val="0070C0"/>
                </a:solidFill>
              </a:rPr>
              <a:t>"programlanabilir" </a:t>
            </a:r>
            <a:r>
              <a:rPr lang="tr-TR" sz="1600" dirty="0" smtClean="0"/>
              <a:t>olmaktadır. Donanımın içindeki yazılım güncellenerek donanımın işlevleri geliştirilebilir, hatta yeni işlevler kazandırılabilir. Bu sistemlere </a:t>
            </a:r>
            <a:r>
              <a:rPr lang="tr-TR" sz="1600" b="1" dirty="0" smtClean="0">
                <a:solidFill>
                  <a:srgbClr val="0070C0"/>
                </a:solidFill>
              </a:rPr>
              <a:t>"gömülü sistemler" </a:t>
            </a:r>
            <a:r>
              <a:rPr lang="tr-TR" sz="1600" dirty="0" smtClean="0"/>
              <a:t>diyoruz. Akıllı telefonlar, yazılım tabanlı radyolar, insansız hava araçlarının uçuş bilgisayarları, güdümlü füzeler, en gelişmiş gömülü sistemlere verilebilecek örneklerdir.  5G ve ötesi haberleşme sistemlerinin yazılım tabanlı olarak tasarlanması ve bu sayede sistemin dinamik, </a:t>
            </a:r>
            <a:r>
              <a:rPr lang="tr-TR" sz="1600" dirty="0" err="1" smtClean="0"/>
              <a:t>adaptif</a:t>
            </a:r>
            <a:r>
              <a:rPr lang="tr-TR" sz="1600" dirty="0" smtClean="0"/>
              <a:t> ve verimli olması amaçlanmaktadır. Bütün bu yeni gelişmeler bilgisayar programlama bilgisini öğrencilerimiz için olmazsa olmaz kılmaktadır. </a:t>
            </a:r>
          </a:p>
          <a:p>
            <a:endParaRPr lang="tr-TR" sz="1600" b="1" dirty="0" smtClean="0">
              <a:solidFill>
                <a:srgbClr val="0070C0"/>
              </a:solidFill>
            </a:endParaRPr>
          </a:p>
          <a:p>
            <a:r>
              <a:rPr lang="tr-TR" sz="1600" b="1" dirty="0" smtClean="0">
                <a:solidFill>
                  <a:srgbClr val="0070C0"/>
                </a:solidFill>
              </a:rPr>
              <a:t>Özellikle C/C++ programlama dillerinin </a:t>
            </a:r>
            <a:r>
              <a:rPr lang="tr-TR" sz="1600" dirty="0" smtClean="0"/>
              <a:t>elektrik/elektronik sektöründe yoğun olarak kullanıldığını görüyoruz. Bölümümüz müfredatında bu iki programlama dili de iyi bir şekilde öğretilmektedir. Mezunlarımızın yaklaşık %20'sinin de bilişim/yazılım sektöründe çalıştığı düşünüldüğünde öğrencilerimizin kazandığı programlama bilgisinin onlara yeni fırsatlar açtığı görülmektedir.</a:t>
            </a:r>
          </a:p>
        </p:txBody>
      </p:sp>
      <p:sp>
        <p:nvSpPr>
          <p:cNvPr id="5" name="4 Dikdörtgen"/>
          <p:cNvSpPr/>
          <p:nvPr/>
        </p:nvSpPr>
        <p:spPr>
          <a:xfrm>
            <a:off x="174171" y="4060460"/>
            <a:ext cx="2728686" cy="646331"/>
          </a:xfrm>
          <a:prstGeom prst="rect">
            <a:avLst/>
          </a:prstGeom>
        </p:spPr>
        <p:txBody>
          <a:bodyPr wrap="square">
            <a:spAutoFit/>
          </a:bodyPr>
          <a:lstStyle/>
          <a:p>
            <a:pPr algn="ctr"/>
            <a:r>
              <a:rPr lang="tr-TR" b="1" dirty="0" smtClean="0">
                <a:solidFill>
                  <a:srgbClr val="0070C0"/>
                </a:solidFill>
              </a:rPr>
              <a:t>Tolga Girici </a:t>
            </a:r>
            <a:r>
              <a:rPr lang="tr-TR" b="1" dirty="0" smtClean="0"/>
              <a:t>Doç. Dr.</a:t>
            </a:r>
          </a:p>
          <a:p>
            <a:pPr algn="ctr"/>
            <a:r>
              <a:rPr lang="tr-TR" dirty="0" smtClean="0"/>
              <a:t>Bölüm Başkanı</a:t>
            </a:r>
            <a:endParaRPr lang="tr-T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checkerboard(across)">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
            </a:r>
            <a:br>
              <a:rPr lang="tr-TR" dirty="0" smtClean="0"/>
            </a:br>
            <a:r>
              <a:rPr lang="tr-TR" sz="2700" b="1" dirty="0" smtClean="0"/>
              <a:t>Dr. Salih Tekin</a:t>
            </a:r>
            <a:r>
              <a:rPr lang="tr-TR" sz="2200" b="1" dirty="0" smtClean="0"/>
              <a:t/>
            </a:r>
            <a:br>
              <a:rPr lang="tr-TR" sz="2200" b="1" dirty="0" smtClean="0"/>
            </a:br>
            <a:r>
              <a:rPr lang="tr-TR" sz="2200" b="1" dirty="0" smtClean="0"/>
              <a:t>TOBB ETÜ Endüstri Mühendisliği Bölüm Başkan Yardımcısı</a:t>
            </a:r>
            <a:endParaRPr lang="tr-TR" b="1" dirty="0" smtClean="0"/>
          </a:p>
        </p:txBody>
      </p:sp>
      <p:pic>
        <p:nvPicPr>
          <p:cNvPr id="5123" name="Picture 3"/>
          <p:cNvPicPr>
            <a:picLocks noGrp="1" noChangeAspect="1" noChangeArrowheads="1"/>
          </p:cNvPicPr>
          <p:nvPr>
            <p:ph sz="quarter" idx="1"/>
          </p:nvPr>
        </p:nvPicPr>
        <p:blipFill>
          <a:blip r:embed="rId2"/>
          <a:stretch>
            <a:fillRect/>
          </a:stretch>
        </p:blipFill>
        <p:spPr bwMode="auto">
          <a:xfrm>
            <a:off x="174171" y="1531571"/>
            <a:ext cx="2528889" cy="2528889"/>
          </a:xfrm>
          <a:prstGeom prst="rect">
            <a:avLst/>
          </a:prstGeom>
          <a:noFill/>
          <a:ln w="9525">
            <a:noFill/>
            <a:miter lim="800000"/>
            <a:headEnd/>
            <a:tailEnd/>
          </a:ln>
          <a:effectLst/>
        </p:spPr>
      </p:pic>
      <p:sp>
        <p:nvSpPr>
          <p:cNvPr id="7" name="6 Dikdörtgen"/>
          <p:cNvSpPr/>
          <p:nvPr/>
        </p:nvSpPr>
        <p:spPr>
          <a:xfrm>
            <a:off x="2902857" y="1166993"/>
            <a:ext cx="5979885" cy="5355312"/>
          </a:xfrm>
          <a:prstGeom prst="rect">
            <a:avLst/>
          </a:prstGeom>
        </p:spPr>
        <p:txBody>
          <a:bodyPr wrap="square">
            <a:spAutoFit/>
          </a:bodyPr>
          <a:lstStyle/>
          <a:p>
            <a:r>
              <a:rPr lang="tr-TR" dirty="0" smtClean="0"/>
              <a:t>Endüstri Mühendisleri, </a:t>
            </a:r>
            <a:r>
              <a:rPr lang="tr-TR" b="1" dirty="0" smtClean="0">
                <a:solidFill>
                  <a:srgbClr val="0070C0"/>
                </a:solidFill>
              </a:rPr>
              <a:t>üretim ve servis sistemlerinin </a:t>
            </a:r>
            <a:r>
              <a:rPr lang="tr-TR" dirty="0" smtClean="0"/>
              <a:t>daha verimli, düşük maliyetli ve daha az hatalı çalışmaları için çeşitli bilimsel yöntemler geliştirir ve uygularlar.</a:t>
            </a:r>
          </a:p>
          <a:p>
            <a:r>
              <a:rPr lang="tr-TR" dirty="0" smtClean="0"/>
              <a:t> </a:t>
            </a:r>
          </a:p>
          <a:p>
            <a:r>
              <a:rPr lang="tr-TR" dirty="0" smtClean="0"/>
              <a:t>Bunu yaparken Matematik, Fizik ve Sosyal bilimlerdeki özel bilgi ve becerileri mühendislik, analiz ve tasarım ilke ve yöntemleriyle birleştirirler. Günümüzde sistemler o kadar kompleks bir hal almıştır ki, gerek sistemlerde oluşan problemlerin çözümünde, gerekse de sonuçta ortaya çıkarılacak karar destek sistemlerinin geliştirilmesinde, </a:t>
            </a:r>
            <a:r>
              <a:rPr lang="tr-TR" b="1" dirty="0" smtClean="0">
                <a:solidFill>
                  <a:srgbClr val="0070C0"/>
                </a:solidFill>
              </a:rPr>
              <a:t>yüksek programlama ve kodlama yeteneği </a:t>
            </a:r>
            <a:r>
              <a:rPr lang="tr-TR" dirty="0" smtClean="0"/>
              <a:t>gerekmektedir. </a:t>
            </a:r>
          </a:p>
          <a:p>
            <a:r>
              <a:rPr lang="tr-TR" dirty="0" smtClean="0"/>
              <a:t> </a:t>
            </a:r>
          </a:p>
          <a:p>
            <a:r>
              <a:rPr lang="tr-TR" dirty="0" smtClean="0"/>
              <a:t>Endüstri Mühendisliği öğrencilerimiz son sınıflarında aldığı Bitirme Projesi dersi kapsamında gördükleri gibi firmaların gerçek yaşam problemlerini  çözmek için programlama kaçınılmaz bir araçtır. Dolayısıyla her Endüstri Mühendisinin aynı zamanda </a:t>
            </a:r>
            <a:r>
              <a:rPr lang="tr-TR" b="1" dirty="0" smtClean="0">
                <a:solidFill>
                  <a:srgbClr val="0070C0"/>
                </a:solidFill>
              </a:rPr>
              <a:t>iyi bir programcı olması gerektiğini </a:t>
            </a:r>
            <a:r>
              <a:rPr lang="tr-TR" dirty="0" smtClean="0"/>
              <a:t>söyleyebiliriz.</a:t>
            </a:r>
          </a:p>
          <a:p>
            <a:endParaRPr lang="tr-TR" dirty="0" smtClean="0"/>
          </a:p>
        </p:txBody>
      </p:sp>
      <p:sp>
        <p:nvSpPr>
          <p:cNvPr id="5" name="4 Dikdörtgen"/>
          <p:cNvSpPr/>
          <p:nvPr/>
        </p:nvSpPr>
        <p:spPr>
          <a:xfrm>
            <a:off x="174171" y="4060460"/>
            <a:ext cx="2728686" cy="646331"/>
          </a:xfrm>
          <a:prstGeom prst="rect">
            <a:avLst/>
          </a:prstGeom>
        </p:spPr>
        <p:txBody>
          <a:bodyPr wrap="square">
            <a:spAutoFit/>
          </a:bodyPr>
          <a:lstStyle/>
          <a:p>
            <a:pPr algn="ctr"/>
            <a:r>
              <a:rPr lang="tr-TR" b="1" dirty="0" smtClean="0">
                <a:solidFill>
                  <a:srgbClr val="0070C0"/>
                </a:solidFill>
              </a:rPr>
              <a:t>Salih Tekin </a:t>
            </a:r>
            <a:r>
              <a:rPr lang="tr-TR" b="1" dirty="0" smtClean="0"/>
              <a:t>Yrd. Doç. Dr.</a:t>
            </a:r>
          </a:p>
          <a:p>
            <a:pPr algn="ctr"/>
            <a:r>
              <a:rPr lang="tr-TR" dirty="0" smtClean="0"/>
              <a:t>Bölüm Başkan Yardımcısı</a:t>
            </a:r>
            <a:endParaRPr lang="tr-T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checkerboard(across)">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checkerboard(across)">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checkerboard(across)">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checkerboard(across)">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Grp="1" noChangeAspect="1" noChangeArrowheads="1"/>
          </p:cNvPicPr>
          <p:nvPr>
            <p:ph sz="quarter" idx="1"/>
          </p:nvPr>
        </p:nvPicPr>
        <p:blipFill>
          <a:blip r:embed="rId2"/>
          <a:srcRect l="28472" t="53747" r="63919" b="26731"/>
          <a:stretch>
            <a:fillRect/>
          </a:stretch>
        </p:blipFill>
        <p:spPr bwMode="auto">
          <a:xfrm>
            <a:off x="195943" y="1660469"/>
            <a:ext cx="2528889" cy="2461588"/>
          </a:xfrm>
          <a:prstGeom prst="rect">
            <a:avLst/>
          </a:prstGeom>
          <a:noFill/>
          <a:ln w="9525">
            <a:noFill/>
            <a:miter lim="800000"/>
            <a:headEnd/>
            <a:tailEnd/>
          </a:ln>
          <a:effectLst/>
        </p:spPr>
      </p:pic>
      <p:sp>
        <p:nvSpPr>
          <p:cNvPr id="2" name="1 Başlık"/>
          <p:cNvSpPr>
            <a:spLocks noGrp="1"/>
          </p:cNvSpPr>
          <p:nvPr>
            <p:ph type="title"/>
          </p:nvPr>
        </p:nvSpPr>
        <p:spPr/>
        <p:txBody>
          <a:bodyPr>
            <a:normAutofit fontScale="90000"/>
          </a:bodyPr>
          <a:lstStyle/>
          <a:p>
            <a:r>
              <a:rPr lang="tr-TR" dirty="0" smtClean="0"/>
              <a:t/>
            </a:r>
            <a:br>
              <a:rPr lang="tr-TR" dirty="0" smtClean="0"/>
            </a:br>
            <a:r>
              <a:rPr lang="tr-TR" sz="2700" b="1" dirty="0" smtClean="0"/>
              <a:t>Dr. Murat </a:t>
            </a:r>
            <a:r>
              <a:rPr lang="tr-TR" sz="2700" b="1" dirty="0" err="1" smtClean="0"/>
              <a:t>Aktaş</a:t>
            </a:r>
            <a:r>
              <a:rPr lang="tr-TR" sz="2200" b="1" dirty="0" smtClean="0"/>
              <a:t/>
            </a:r>
            <a:br>
              <a:rPr lang="tr-TR" sz="2200" b="1" dirty="0" smtClean="0"/>
            </a:br>
            <a:r>
              <a:rPr lang="tr-TR" sz="2200" b="1" dirty="0" smtClean="0"/>
              <a:t>TOBB ETÜ Makine Mühendisliği Bölüm Başkanı</a:t>
            </a:r>
            <a:endParaRPr lang="tr-TR" b="1" dirty="0" smtClean="0"/>
          </a:p>
        </p:txBody>
      </p:sp>
      <p:sp>
        <p:nvSpPr>
          <p:cNvPr id="7" name="6 Dikdörtgen"/>
          <p:cNvSpPr/>
          <p:nvPr/>
        </p:nvSpPr>
        <p:spPr>
          <a:xfrm>
            <a:off x="3307976" y="1181507"/>
            <a:ext cx="5029200" cy="5078313"/>
          </a:xfrm>
          <a:prstGeom prst="rect">
            <a:avLst/>
          </a:prstGeom>
        </p:spPr>
        <p:txBody>
          <a:bodyPr wrap="square">
            <a:spAutoFit/>
          </a:bodyPr>
          <a:lstStyle/>
          <a:p>
            <a:r>
              <a:rPr lang="tr-TR" dirty="0" err="1" smtClean="0"/>
              <a:t>Makina</a:t>
            </a:r>
            <a:r>
              <a:rPr lang="tr-TR" dirty="0" smtClean="0"/>
              <a:t> Mühendisleri iş hayatlarında </a:t>
            </a:r>
            <a:r>
              <a:rPr lang="tr-TR" b="1" dirty="0" smtClean="0">
                <a:solidFill>
                  <a:srgbClr val="0070C0"/>
                </a:solidFill>
              </a:rPr>
              <a:t>sistem ve süreçlerin</a:t>
            </a:r>
            <a:r>
              <a:rPr lang="tr-TR" dirty="0" smtClean="0">
                <a:solidFill>
                  <a:srgbClr val="0070C0"/>
                </a:solidFill>
              </a:rPr>
              <a:t> </a:t>
            </a:r>
            <a:r>
              <a:rPr lang="tr-TR" dirty="0" smtClean="0"/>
              <a:t>tasarımı, oluşturulması ve işletilmesiyle ilgili görevler yaparlar.</a:t>
            </a:r>
          </a:p>
          <a:p>
            <a:r>
              <a:rPr lang="tr-TR" b="1" dirty="0" smtClean="0">
                <a:solidFill>
                  <a:srgbClr val="0070C0"/>
                </a:solidFill>
              </a:rPr>
              <a:t>Sistem</a:t>
            </a:r>
            <a:r>
              <a:rPr lang="tr-TR" dirty="0" smtClean="0"/>
              <a:t> için bir otomobilin, buzdolabının, jet motorunun tasarımı ve üretimi örnek olarak verilebilir.</a:t>
            </a:r>
          </a:p>
          <a:p>
            <a:r>
              <a:rPr lang="tr-TR" b="1" dirty="0" smtClean="0">
                <a:solidFill>
                  <a:srgbClr val="0070C0"/>
                </a:solidFill>
              </a:rPr>
              <a:t>Süreç</a:t>
            </a:r>
            <a:r>
              <a:rPr lang="tr-TR" dirty="0" smtClean="0"/>
              <a:t> için ise ... bir motorun en az yakıtla maksimum güç üretecek şekilde tasarımı,... gibi örneklerdir.</a:t>
            </a:r>
          </a:p>
          <a:p>
            <a:r>
              <a:rPr lang="tr-TR" dirty="0" smtClean="0"/>
              <a:t>Tüm bu çalışmalar Mühendislik </a:t>
            </a:r>
            <a:r>
              <a:rPr lang="tr-TR" b="1" dirty="0" smtClean="0">
                <a:solidFill>
                  <a:srgbClr val="0070C0"/>
                </a:solidFill>
              </a:rPr>
              <a:t>analiz (ısıl, mekanik, titreşim) ve hesaplamaları </a:t>
            </a:r>
            <a:r>
              <a:rPr lang="tr-TR" dirty="0" smtClean="0"/>
              <a:t>içerir. Teknoloji düzeyi yüksek ve kaliteli cihazlar ve sistemler geliştirebilmek için söz konusu hesaplamaların, elle yapılması mümkün olmayan, kapsam ve detayda yapılması gerekir ki bu da ancak bilgisayar ortamında, uygun </a:t>
            </a:r>
            <a:r>
              <a:rPr lang="tr-TR" b="1" dirty="0" smtClean="0">
                <a:solidFill>
                  <a:srgbClr val="0070C0"/>
                </a:solidFill>
              </a:rPr>
              <a:t>programlama</a:t>
            </a:r>
            <a:r>
              <a:rPr lang="tr-TR" dirty="0" smtClean="0">
                <a:solidFill>
                  <a:srgbClr val="0070C0"/>
                </a:solidFill>
              </a:rPr>
              <a:t> teknik ve yazılımlarıyla </a:t>
            </a:r>
            <a:r>
              <a:rPr lang="tr-TR" dirty="0" smtClean="0"/>
              <a:t>mümkündür.  </a:t>
            </a:r>
          </a:p>
        </p:txBody>
      </p:sp>
      <p:sp>
        <p:nvSpPr>
          <p:cNvPr id="5" name="4 Dikdörtgen"/>
          <p:cNvSpPr/>
          <p:nvPr/>
        </p:nvSpPr>
        <p:spPr>
          <a:xfrm>
            <a:off x="195943" y="4122057"/>
            <a:ext cx="2728686" cy="646331"/>
          </a:xfrm>
          <a:prstGeom prst="rect">
            <a:avLst/>
          </a:prstGeom>
        </p:spPr>
        <p:txBody>
          <a:bodyPr wrap="square">
            <a:spAutoFit/>
          </a:bodyPr>
          <a:lstStyle/>
          <a:p>
            <a:pPr algn="ctr"/>
            <a:r>
              <a:rPr lang="tr-TR" b="1" dirty="0" smtClean="0">
                <a:solidFill>
                  <a:srgbClr val="0070C0"/>
                </a:solidFill>
              </a:rPr>
              <a:t>Murat Kadri </a:t>
            </a:r>
            <a:r>
              <a:rPr lang="tr-TR" b="1" dirty="0" err="1" smtClean="0">
                <a:solidFill>
                  <a:srgbClr val="0070C0"/>
                </a:solidFill>
              </a:rPr>
              <a:t>Aktaş</a:t>
            </a:r>
            <a:r>
              <a:rPr lang="tr-TR" b="1" dirty="0" smtClean="0">
                <a:solidFill>
                  <a:srgbClr val="0070C0"/>
                </a:solidFill>
              </a:rPr>
              <a:t> </a:t>
            </a:r>
            <a:r>
              <a:rPr lang="tr-TR" b="1" dirty="0" smtClean="0"/>
              <a:t>Doç. Dr.</a:t>
            </a:r>
          </a:p>
          <a:p>
            <a:pPr algn="ctr"/>
            <a:r>
              <a:rPr lang="tr-TR" dirty="0" smtClean="0"/>
              <a:t>Bölüm Başkanı</a:t>
            </a:r>
            <a:endParaRPr lang="tr-T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checkerboard(across)">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checkerboard(across)">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checkerboard(across)">
                                      <p:cBhvr>
                                        <p:cTn id="1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Grp="1" noChangeAspect="1" noChangeArrowheads="1"/>
          </p:cNvPicPr>
          <p:nvPr>
            <p:ph sz="quarter" idx="1"/>
          </p:nvPr>
        </p:nvPicPr>
        <p:blipFill>
          <a:blip r:embed="rId2"/>
          <a:stretch>
            <a:fillRect/>
          </a:stretch>
        </p:blipFill>
        <p:spPr bwMode="auto">
          <a:xfrm>
            <a:off x="271634" y="1219035"/>
            <a:ext cx="2461588" cy="2461588"/>
          </a:xfrm>
          <a:prstGeom prst="rect">
            <a:avLst/>
          </a:prstGeom>
          <a:noFill/>
          <a:ln w="9525">
            <a:noFill/>
            <a:miter lim="800000"/>
            <a:headEnd/>
            <a:tailEnd/>
          </a:ln>
          <a:effectLst/>
        </p:spPr>
      </p:pic>
      <p:sp>
        <p:nvSpPr>
          <p:cNvPr id="2" name="1 Başlık"/>
          <p:cNvSpPr>
            <a:spLocks noGrp="1"/>
          </p:cNvSpPr>
          <p:nvPr>
            <p:ph type="title"/>
          </p:nvPr>
        </p:nvSpPr>
        <p:spPr/>
        <p:txBody>
          <a:bodyPr>
            <a:normAutofit fontScale="90000"/>
          </a:bodyPr>
          <a:lstStyle/>
          <a:p>
            <a:r>
              <a:rPr lang="tr-TR" dirty="0" smtClean="0"/>
              <a:t/>
            </a:r>
            <a:br>
              <a:rPr lang="tr-TR" dirty="0" smtClean="0"/>
            </a:br>
            <a:r>
              <a:rPr lang="tr-TR" sz="2700" b="1" dirty="0" smtClean="0"/>
              <a:t>Dr. Ersin Emre Ören</a:t>
            </a:r>
            <a:r>
              <a:rPr lang="tr-TR" sz="2200" b="1" dirty="0" smtClean="0"/>
              <a:t/>
            </a:r>
            <a:br>
              <a:rPr lang="tr-TR" sz="2200" b="1" dirty="0" smtClean="0"/>
            </a:br>
            <a:r>
              <a:rPr lang="tr-TR" sz="2200" b="1" dirty="0" smtClean="0"/>
              <a:t>TOBB ETÜ Biyomedikal Mühendisliği Bölüm Başkan Yardımcısı</a:t>
            </a:r>
            <a:endParaRPr lang="tr-TR" b="1" dirty="0" smtClean="0"/>
          </a:p>
        </p:txBody>
      </p:sp>
      <p:sp>
        <p:nvSpPr>
          <p:cNvPr id="7" name="6 Dikdörtgen"/>
          <p:cNvSpPr/>
          <p:nvPr/>
        </p:nvSpPr>
        <p:spPr>
          <a:xfrm>
            <a:off x="3643306" y="1214422"/>
            <a:ext cx="5029200" cy="4739759"/>
          </a:xfrm>
          <a:prstGeom prst="rect">
            <a:avLst/>
          </a:prstGeom>
        </p:spPr>
        <p:txBody>
          <a:bodyPr wrap="square">
            <a:spAutoFit/>
          </a:bodyPr>
          <a:lstStyle/>
          <a:p>
            <a:pPr algn="just"/>
            <a:r>
              <a:rPr lang="tr-TR" dirty="0" smtClean="0"/>
              <a:t>Hesaplamalı bilim ve mühendislikte, karmaşık problemleri anlamak ve çözmek için </a:t>
            </a:r>
            <a:r>
              <a:rPr lang="tr-TR" dirty="0" smtClean="0">
                <a:solidFill>
                  <a:srgbClr val="0070C0"/>
                </a:solidFill>
              </a:rPr>
              <a:t>algoritmalar</a:t>
            </a:r>
            <a:r>
              <a:rPr lang="tr-TR" dirty="0" smtClean="0"/>
              <a:t> geliştirilir, yüksek performanslı bilgisayarlar kullanılarak </a:t>
            </a:r>
            <a:r>
              <a:rPr lang="tr-TR" b="1" dirty="0" smtClean="0"/>
              <a:t>sistem analiz ve tasarımları </a:t>
            </a:r>
            <a:r>
              <a:rPr lang="tr-TR" dirty="0" smtClean="0"/>
              <a:t>yapılır. Bu sayede, </a:t>
            </a:r>
            <a:r>
              <a:rPr lang="tr-TR" dirty="0" smtClean="0">
                <a:solidFill>
                  <a:srgbClr val="0070C0"/>
                </a:solidFill>
              </a:rPr>
              <a:t>Biyomedikal Mühendisliği </a:t>
            </a:r>
            <a:r>
              <a:rPr lang="tr-TR" dirty="0" smtClean="0"/>
              <a:t>alanında hem deneysel çalışmalara harcanan bütçe ve zamanın azaltılması hem de günün teknolojisi ile yapılamayan bazı deneyleri </a:t>
            </a:r>
            <a:r>
              <a:rPr lang="tr-TR" b="1" dirty="0" smtClean="0"/>
              <a:t>sanal ortamda </a:t>
            </a:r>
            <a:r>
              <a:rPr lang="tr-TR" b="1" dirty="0" err="1" smtClean="0"/>
              <a:t>simüle</a:t>
            </a:r>
            <a:r>
              <a:rPr lang="tr-TR" b="1" dirty="0" smtClean="0"/>
              <a:t> </a:t>
            </a:r>
            <a:r>
              <a:rPr lang="tr-TR" dirty="0" smtClean="0"/>
              <a:t>ederek yeni bilgi ve tekniklere ulaşmamız sağlanmaktadır. </a:t>
            </a:r>
          </a:p>
          <a:p>
            <a:pPr algn="just"/>
            <a:endParaRPr lang="tr-TR" sz="800" dirty="0" smtClean="0"/>
          </a:p>
          <a:p>
            <a:pPr algn="just"/>
            <a:r>
              <a:rPr lang="tr-TR" dirty="0" smtClean="0"/>
              <a:t>Günümüzde, biyomedikal teknoloji alanında karşılaştığımız birçok buluş yapılan </a:t>
            </a:r>
            <a:r>
              <a:rPr lang="tr-TR" b="1" dirty="0" smtClean="0">
                <a:solidFill>
                  <a:srgbClr val="0070C0"/>
                </a:solidFill>
              </a:rPr>
              <a:t>simülasyon</a:t>
            </a:r>
            <a:r>
              <a:rPr lang="tr-TR" b="1" dirty="0" smtClean="0"/>
              <a:t>ların</a:t>
            </a:r>
            <a:r>
              <a:rPr lang="tr-TR" dirty="0" smtClean="0"/>
              <a:t> yol göstermesi ile mümkün olmaktadır: </a:t>
            </a:r>
            <a:r>
              <a:rPr lang="tr-TR" sz="1200" i="1" dirty="0" smtClean="0">
                <a:solidFill>
                  <a:srgbClr val="0070C0"/>
                </a:solidFill>
              </a:rPr>
              <a:t>İlaç tasarımı</a:t>
            </a:r>
            <a:r>
              <a:rPr lang="tr-TR" sz="1200" i="1" dirty="0" smtClean="0"/>
              <a:t>;</a:t>
            </a:r>
            <a:r>
              <a:rPr lang="tr-TR" sz="1200" i="1" dirty="0" smtClean="0">
                <a:solidFill>
                  <a:srgbClr val="0070C0"/>
                </a:solidFill>
              </a:rPr>
              <a:t> Kanser araştırmaları</a:t>
            </a:r>
            <a:r>
              <a:rPr lang="tr-TR" sz="1200" i="1" dirty="0" smtClean="0"/>
              <a:t>;</a:t>
            </a:r>
            <a:r>
              <a:rPr lang="tr-TR" sz="1200" i="1" dirty="0" smtClean="0">
                <a:solidFill>
                  <a:srgbClr val="0070C0"/>
                </a:solidFill>
              </a:rPr>
              <a:t> Protein tasarımı</a:t>
            </a:r>
            <a:r>
              <a:rPr lang="tr-TR" sz="1200" i="1" dirty="0" smtClean="0"/>
              <a:t>;</a:t>
            </a:r>
            <a:r>
              <a:rPr lang="tr-TR" sz="1200" i="1" dirty="0" smtClean="0">
                <a:solidFill>
                  <a:srgbClr val="0070C0"/>
                </a:solidFill>
              </a:rPr>
              <a:t> Gen (DNA/RNA) analizi ve tasarımı</a:t>
            </a:r>
            <a:r>
              <a:rPr lang="tr-TR" sz="1200" i="1" dirty="0" smtClean="0"/>
              <a:t>;</a:t>
            </a:r>
            <a:r>
              <a:rPr lang="tr-TR" sz="1200" i="1" dirty="0" smtClean="0">
                <a:solidFill>
                  <a:srgbClr val="0070C0"/>
                </a:solidFill>
              </a:rPr>
              <a:t> Virüs ve bakterilerde mutasyonlar</a:t>
            </a:r>
            <a:r>
              <a:rPr lang="tr-TR" sz="1200" i="1" dirty="0" smtClean="0"/>
              <a:t>; </a:t>
            </a:r>
            <a:r>
              <a:rPr lang="tr-TR" sz="1200" i="1" dirty="0" smtClean="0">
                <a:solidFill>
                  <a:srgbClr val="0070C0"/>
                </a:solidFill>
              </a:rPr>
              <a:t>Hastalıkların yayılımı</a:t>
            </a:r>
            <a:r>
              <a:rPr lang="tr-TR" sz="1200" i="1" dirty="0" smtClean="0"/>
              <a:t>;</a:t>
            </a:r>
            <a:r>
              <a:rPr lang="tr-TR" sz="1200" i="1" dirty="0" smtClean="0">
                <a:solidFill>
                  <a:srgbClr val="0070C0"/>
                </a:solidFill>
              </a:rPr>
              <a:t> Biyolojik reaksiyonlar</a:t>
            </a:r>
            <a:r>
              <a:rPr lang="tr-TR" sz="1200" i="1" dirty="0" smtClean="0"/>
              <a:t>; </a:t>
            </a:r>
            <a:r>
              <a:rPr lang="tr-TR" sz="1200" i="1" dirty="0" err="1" smtClean="0">
                <a:solidFill>
                  <a:srgbClr val="0070C0"/>
                </a:solidFill>
              </a:rPr>
              <a:t>İmplant</a:t>
            </a:r>
            <a:r>
              <a:rPr lang="tr-TR" sz="1200" i="1" dirty="0" smtClean="0">
                <a:solidFill>
                  <a:srgbClr val="0070C0"/>
                </a:solidFill>
              </a:rPr>
              <a:t> </a:t>
            </a:r>
            <a:r>
              <a:rPr lang="tr-TR" sz="1200" i="1" dirty="0" err="1" smtClean="0">
                <a:solidFill>
                  <a:srgbClr val="0070C0"/>
                </a:solidFill>
              </a:rPr>
              <a:t>ortez</a:t>
            </a:r>
            <a:r>
              <a:rPr lang="tr-TR" sz="1200" i="1" dirty="0" smtClean="0">
                <a:solidFill>
                  <a:srgbClr val="0070C0"/>
                </a:solidFill>
              </a:rPr>
              <a:t> ve protez tasarımları</a:t>
            </a:r>
            <a:r>
              <a:rPr lang="tr-TR" sz="1200" i="1" dirty="0" smtClean="0"/>
              <a:t>;</a:t>
            </a:r>
            <a:r>
              <a:rPr lang="tr-TR" sz="1200" i="1" dirty="0" smtClean="0">
                <a:solidFill>
                  <a:srgbClr val="0070C0"/>
                </a:solidFill>
              </a:rPr>
              <a:t> EEG, EKG sinyallerinin analizi</a:t>
            </a:r>
            <a:r>
              <a:rPr lang="tr-TR" sz="1200" i="1" dirty="0" smtClean="0"/>
              <a:t>;</a:t>
            </a:r>
            <a:r>
              <a:rPr lang="tr-TR" sz="1200" i="1" dirty="0" smtClean="0">
                <a:solidFill>
                  <a:srgbClr val="0070C0"/>
                </a:solidFill>
              </a:rPr>
              <a:t> MR </a:t>
            </a:r>
            <a:r>
              <a:rPr lang="tr-TR" sz="1200" i="1" dirty="0" err="1" smtClean="0">
                <a:solidFill>
                  <a:srgbClr val="0070C0"/>
                </a:solidFill>
              </a:rPr>
              <a:t>Tomogrofi</a:t>
            </a:r>
            <a:r>
              <a:rPr lang="tr-TR" sz="1200" i="1" dirty="0" smtClean="0">
                <a:solidFill>
                  <a:srgbClr val="0070C0"/>
                </a:solidFill>
              </a:rPr>
              <a:t> gibi cihazlardan alınan görüntülerin işlenmesi</a:t>
            </a:r>
            <a:r>
              <a:rPr lang="tr-TR" sz="1200" i="1" dirty="0" smtClean="0"/>
              <a:t>; </a:t>
            </a:r>
            <a:r>
              <a:rPr lang="tr-TR" sz="1200" i="1" dirty="0" err="1" smtClean="0">
                <a:solidFill>
                  <a:srgbClr val="0070C0"/>
                </a:solidFill>
              </a:rPr>
              <a:t>Biyoenformatik</a:t>
            </a:r>
            <a:r>
              <a:rPr lang="tr-TR" sz="1200" i="1" dirty="0" smtClean="0">
                <a:solidFill>
                  <a:srgbClr val="0070C0"/>
                </a:solidFill>
              </a:rPr>
              <a:t>; Moleküler dinamik</a:t>
            </a:r>
            <a:r>
              <a:rPr lang="tr-TR" sz="1200" i="1" dirty="0" smtClean="0"/>
              <a:t>;</a:t>
            </a:r>
            <a:r>
              <a:rPr lang="tr-TR" sz="1200" i="1" dirty="0" smtClean="0">
                <a:solidFill>
                  <a:srgbClr val="0070C0"/>
                </a:solidFill>
              </a:rPr>
              <a:t> Organik elektronik</a:t>
            </a:r>
            <a:r>
              <a:rPr lang="tr-TR" sz="1200" i="1" dirty="0" smtClean="0"/>
              <a:t>; </a:t>
            </a:r>
            <a:r>
              <a:rPr lang="tr-TR" sz="1200" i="1" dirty="0" err="1" smtClean="0">
                <a:solidFill>
                  <a:srgbClr val="0070C0"/>
                </a:solidFill>
              </a:rPr>
              <a:t>Biyorobotlar</a:t>
            </a:r>
            <a:r>
              <a:rPr lang="tr-TR" sz="1200" i="1" dirty="0" smtClean="0"/>
              <a:t>…</a:t>
            </a:r>
          </a:p>
        </p:txBody>
      </p:sp>
      <p:sp>
        <p:nvSpPr>
          <p:cNvPr id="5" name="4 Dikdörtgen"/>
          <p:cNvSpPr/>
          <p:nvPr/>
        </p:nvSpPr>
        <p:spPr>
          <a:xfrm>
            <a:off x="214282" y="3643314"/>
            <a:ext cx="3018735" cy="646331"/>
          </a:xfrm>
          <a:prstGeom prst="rect">
            <a:avLst/>
          </a:prstGeom>
        </p:spPr>
        <p:txBody>
          <a:bodyPr wrap="square">
            <a:spAutoFit/>
          </a:bodyPr>
          <a:lstStyle/>
          <a:p>
            <a:pPr algn="ctr"/>
            <a:r>
              <a:rPr lang="tr-TR" b="1" dirty="0" smtClean="0">
                <a:solidFill>
                  <a:srgbClr val="0070C0"/>
                </a:solidFill>
              </a:rPr>
              <a:t>Ersin Emre Ören </a:t>
            </a:r>
            <a:r>
              <a:rPr lang="tr-TR" b="1" dirty="0" smtClean="0"/>
              <a:t>Yrd. Doç. Dr.</a:t>
            </a:r>
          </a:p>
          <a:p>
            <a:pPr algn="ctr"/>
            <a:r>
              <a:rPr lang="tr-TR" dirty="0" smtClean="0"/>
              <a:t>Bölüm Başkan Yardımcısı</a:t>
            </a:r>
            <a:endParaRPr lang="tr-TR" dirty="0"/>
          </a:p>
        </p:txBody>
      </p:sp>
      <p:sp>
        <p:nvSpPr>
          <p:cNvPr id="6" name="5 Köşeleri Yuvarlanmış Dikdörtgen Belirtme Çizgisi"/>
          <p:cNvSpPr/>
          <p:nvPr/>
        </p:nvSpPr>
        <p:spPr>
          <a:xfrm>
            <a:off x="214282" y="4929198"/>
            <a:ext cx="3214742" cy="1500198"/>
          </a:xfrm>
          <a:prstGeom prst="wedgeRoundRectCallout">
            <a:avLst>
              <a:gd name="adj1" fmla="val -3156"/>
              <a:gd name="adj2" fmla="val -66760"/>
              <a:gd name="adj3" fmla="val 16667"/>
            </a:avLst>
          </a:prstGeom>
          <a:ln>
            <a:solidFill>
              <a:schemeClr val="tx2"/>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100" dirty="0" smtClean="0"/>
              <a:t>Bilgisayar Programlama dersinde öğreneceğiniz bilgileri hem eğitiminiz boyunca (BMM 310 Biyomedikal Mühendisliğinde Bilgisayar Uygulamaları) hem de ileride iş hayatınızda kullanacağınızı unutmayın.</a:t>
            </a:r>
            <a:br>
              <a:rPr lang="tr-TR" sz="1100" dirty="0" smtClean="0"/>
            </a:br>
            <a:r>
              <a:rPr lang="tr-TR" sz="1100" dirty="0" smtClean="0"/>
              <a:t>İlginç bilgi: 2013 yılında Kimya </a:t>
            </a:r>
            <a:r>
              <a:rPr lang="tr-TR" sz="1100" dirty="0" err="1" smtClean="0"/>
              <a:t>Nobeli</a:t>
            </a:r>
            <a:r>
              <a:rPr lang="tr-TR" sz="1100" dirty="0" smtClean="0"/>
              <a:t> bilgisayarları biyokimya alanında kullanan araştırmacılara verilmiştir.</a:t>
            </a:r>
            <a:endParaRPr lang="tr-TR" sz="1100"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Bilgilendirme</a:t>
            </a:r>
            <a:endParaRPr lang="tr-TR" dirty="0"/>
          </a:p>
        </p:txBody>
      </p:sp>
      <p:sp>
        <p:nvSpPr>
          <p:cNvPr id="3" name="2 İçerik Yer Tutucusu"/>
          <p:cNvSpPr>
            <a:spLocks noGrp="1"/>
          </p:cNvSpPr>
          <p:nvPr>
            <p:ph sz="quarter" idx="1"/>
          </p:nvPr>
        </p:nvSpPr>
        <p:spPr/>
        <p:txBody>
          <a:bodyPr>
            <a:noAutofit/>
          </a:bodyPr>
          <a:lstStyle/>
          <a:p>
            <a:r>
              <a:rPr lang="tr-TR" sz="1800" dirty="0" smtClean="0"/>
              <a:t>Derse dönem başında </a:t>
            </a:r>
            <a:r>
              <a:rPr lang="tr-TR" sz="1800" b="1" dirty="0" smtClean="0"/>
              <a:t>hızlı bir başlangıç yapıp </a:t>
            </a:r>
            <a:r>
              <a:rPr lang="tr-TR" sz="1800" dirty="0" smtClean="0"/>
              <a:t>dönem ortasından sonra yavaşlayacağız. </a:t>
            </a:r>
          </a:p>
          <a:p>
            <a:pPr lvl="1"/>
            <a:r>
              <a:rPr lang="tr-TR" sz="1800" dirty="0" smtClean="0"/>
              <a:t>Lütfen kopmayın. Ancak koparsanız sorularınızla birlikte bize uğrayın.</a:t>
            </a:r>
          </a:p>
          <a:p>
            <a:pPr lvl="1"/>
            <a:endParaRPr lang="tr-TR" sz="1800" dirty="0" smtClean="0"/>
          </a:p>
        </p:txBody>
      </p:sp>
      <p:pic>
        <p:nvPicPr>
          <p:cNvPr id="4" name="3 Resim" descr="Ekran_Alıntısı99.JPG"/>
          <p:cNvPicPr>
            <a:picLocks noChangeAspect="1"/>
          </p:cNvPicPr>
          <p:nvPr/>
        </p:nvPicPr>
        <p:blipFill>
          <a:blip r:embed="rId2"/>
          <a:stretch>
            <a:fillRect/>
          </a:stretch>
        </p:blipFill>
        <p:spPr>
          <a:xfrm>
            <a:off x="2500298" y="2285992"/>
            <a:ext cx="4572032" cy="3700005"/>
          </a:xfrm>
          <a:prstGeom prst="rect">
            <a:avLst/>
          </a:prstGeom>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Grp="1" noChangeAspect="1" noChangeArrowheads="1"/>
          </p:cNvPicPr>
          <p:nvPr>
            <p:ph sz="quarter" idx="1"/>
          </p:nvPr>
        </p:nvPicPr>
        <p:blipFill>
          <a:blip r:embed="rId2"/>
          <a:stretch>
            <a:fillRect/>
          </a:stretch>
        </p:blipFill>
        <p:spPr bwMode="auto">
          <a:xfrm>
            <a:off x="229593" y="1660469"/>
            <a:ext cx="2461588" cy="2461588"/>
          </a:xfrm>
          <a:prstGeom prst="rect">
            <a:avLst/>
          </a:prstGeom>
          <a:noFill/>
          <a:ln w="9525">
            <a:noFill/>
            <a:miter lim="800000"/>
            <a:headEnd/>
            <a:tailEnd/>
          </a:ln>
          <a:effectLst/>
        </p:spPr>
      </p:pic>
      <p:sp>
        <p:nvSpPr>
          <p:cNvPr id="2" name="1 Başlık"/>
          <p:cNvSpPr>
            <a:spLocks noGrp="1"/>
          </p:cNvSpPr>
          <p:nvPr>
            <p:ph type="title"/>
          </p:nvPr>
        </p:nvSpPr>
        <p:spPr/>
        <p:txBody>
          <a:bodyPr>
            <a:normAutofit fontScale="90000"/>
          </a:bodyPr>
          <a:lstStyle/>
          <a:p>
            <a:r>
              <a:rPr lang="tr-TR" dirty="0" smtClean="0"/>
              <a:t/>
            </a:r>
            <a:br>
              <a:rPr lang="tr-TR" dirty="0" smtClean="0"/>
            </a:br>
            <a:r>
              <a:rPr lang="tr-TR" sz="2700" b="1" dirty="0" smtClean="0"/>
              <a:t>Dr. Hamza Kurt</a:t>
            </a:r>
            <a:r>
              <a:rPr lang="tr-TR" sz="2200" b="1" dirty="0" smtClean="0"/>
              <a:t/>
            </a:r>
            <a:br>
              <a:rPr lang="tr-TR" sz="2200" b="1" dirty="0" smtClean="0"/>
            </a:br>
            <a:r>
              <a:rPr lang="tr-TR" sz="2200" b="1" dirty="0" smtClean="0"/>
              <a:t>TOBB ETÜ Malzeme Bilimi ve </a:t>
            </a:r>
            <a:r>
              <a:rPr lang="tr-TR" sz="2200" b="1" dirty="0" err="1" smtClean="0"/>
              <a:t>Nanoteknoloji</a:t>
            </a:r>
            <a:r>
              <a:rPr lang="tr-TR" sz="2200" b="1" dirty="0" smtClean="0"/>
              <a:t> Müh. Bölüm Başkanı</a:t>
            </a:r>
          </a:p>
        </p:txBody>
      </p:sp>
      <p:sp>
        <p:nvSpPr>
          <p:cNvPr id="7" name="6 Dikdörtgen"/>
          <p:cNvSpPr/>
          <p:nvPr/>
        </p:nvSpPr>
        <p:spPr>
          <a:xfrm>
            <a:off x="3071802" y="1214423"/>
            <a:ext cx="5600704" cy="4154984"/>
          </a:xfrm>
          <a:prstGeom prst="rect">
            <a:avLst/>
          </a:prstGeom>
        </p:spPr>
        <p:txBody>
          <a:bodyPr wrap="square">
            <a:spAutoFit/>
          </a:bodyPr>
          <a:lstStyle/>
          <a:p>
            <a:pPr algn="just"/>
            <a:r>
              <a:rPr lang="tr-TR" sz="1200" dirty="0" smtClean="0"/>
              <a:t>Hızla gelişmekte olan malzeme bilimi ve teknolojisi </a:t>
            </a:r>
            <a:r>
              <a:rPr lang="tr-TR" sz="1200" dirty="0" err="1" smtClean="0"/>
              <a:t>nanoteknolojide</a:t>
            </a:r>
            <a:r>
              <a:rPr lang="tr-TR" sz="1200" dirty="0" smtClean="0"/>
              <a:t> yeni alanların doğmasına öncülük etmektedir. Bilgisayar teknolojisi malzeme araştırma ve işleme konuları başta olmak üzere malzeme imalat </a:t>
            </a:r>
            <a:r>
              <a:rPr lang="tr-TR" sz="1200" dirty="0" err="1" smtClean="0"/>
              <a:t>sanayiinde</a:t>
            </a:r>
            <a:r>
              <a:rPr lang="tr-TR" sz="1200" dirty="0" smtClean="0"/>
              <a:t> önemli bir yere sahiptir.</a:t>
            </a:r>
          </a:p>
          <a:p>
            <a:pPr algn="just"/>
            <a:endParaRPr lang="tr-TR" sz="1200" dirty="0" smtClean="0"/>
          </a:p>
          <a:p>
            <a:pPr algn="just"/>
            <a:r>
              <a:rPr lang="tr-TR" sz="1200" dirty="0" smtClean="0"/>
              <a:t>Tasarımı ve üretimi yapılan malzemenin deneysel koşulları, zaman veya boyut kısıtları gibi parametreler kontrollü bir şekilde değiştirilerek </a:t>
            </a:r>
            <a:r>
              <a:rPr lang="tr-TR" sz="1200" b="1" dirty="0" smtClean="0"/>
              <a:t>modellemeye</a:t>
            </a:r>
            <a:r>
              <a:rPr lang="tr-TR" sz="1200" dirty="0" smtClean="0"/>
              <a:t> dâhil edilebilmektedir. Diğer taraftan hesaplamalı malzeme bilimi olarak bilinen araştırma alanı bilgisayar bilimi ile malzeme bilimi arasında bağ kurmuş disiplinler arası bir alandır. Malzemenin içeriği, yapısı, performansı gibi özellikleri modelleme ile bilgisayar ortamında test edilerek geliştirilmeye çalışılmaktadır. Özel geliştirilmiş ticari yazılımların kullanımı ve ihtiyaç duyulan değişikliklerin yapılabilmesi için de </a:t>
            </a:r>
            <a:r>
              <a:rPr lang="tr-TR" sz="1200" b="1" dirty="0" smtClean="0"/>
              <a:t>iyi bir programlama bilgisine sahip olmak gerekmektedir</a:t>
            </a:r>
            <a:r>
              <a:rPr lang="tr-TR" sz="1200" dirty="0" smtClean="0"/>
              <a:t>. Malzeme biliminde, ısıl işlem, malzemenin mikro ve </a:t>
            </a:r>
            <a:r>
              <a:rPr lang="tr-TR" sz="1200" dirty="0" err="1" smtClean="0"/>
              <a:t>nano</a:t>
            </a:r>
            <a:r>
              <a:rPr lang="tr-TR" sz="1200" dirty="0" smtClean="0"/>
              <a:t> yapısı, korozyon,  koruma, döküm ve malzeme tasarımı alanlarında bilgisayar modellemesinin uygulandığı diğer alanlardır. Bu uygulamalardan elde edilen bulgulara göre, bilgisayar modelleme teknolojisi, çeşitli araştırma sürecinde numunedeki değişimin tam olarak görmeyi düşük maliyet ile sağlamaktadır. </a:t>
            </a:r>
          </a:p>
          <a:p>
            <a:pPr algn="just"/>
            <a:endParaRPr lang="tr-TR" sz="1200" dirty="0" smtClean="0"/>
          </a:p>
          <a:p>
            <a:pPr algn="just"/>
            <a:r>
              <a:rPr lang="tr-TR" sz="1200" dirty="0" smtClean="0"/>
              <a:t>Sonuç olarak, malzeme bilimi ve </a:t>
            </a:r>
            <a:r>
              <a:rPr lang="tr-TR" sz="1200" dirty="0" err="1" smtClean="0"/>
              <a:t>nanoteknoloji</a:t>
            </a:r>
            <a:r>
              <a:rPr lang="tr-TR" sz="1200" dirty="0" smtClean="0"/>
              <a:t> mühendisliği alanında akademik ve endüstriyel araştırma ve geliştirme faaliyetleri yürütebilmek için </a:t>
            </a:r>
            <a:r>
              <a:rPr lang="tr-TR" sz="1200" b="1" dirty="0" smtClean="0"/>
              <a:t>programlama konusunda yetkin mühendislerin </a:t>
            </a:r>
            <a:r>
              <a:rPr lang="tr-TR" sz="1200" dirty="0" smtClean="0"/>
              <a:t>olması önem arz etmektedir.</a:t>
            </a:r>
            <a:endParaRPr lang="tr-TR" sz="1000" i="1" dirty="0" smtClean="0"/>
          </a:p>
        </p:txBody>
      </p:sp>
      <p:sp>
        <p:nvSpPr>
          <p:cNvPr id="5" name="4 Dikdörtgen"/>
          <p:cNvSpPr/>
          <p:nvPr/>
        </p:nvSpPr>
        <p:spPr>
          <a:xfrm>
            <a:off x="195942" y="4122057"/>
            <a:ext cx="3018735" cy="646331"/>
          </a:xfrm>
          <a:prstGeom prst="rect">
            <a:avLst/>
          </a:prstGeom>
        </p:spPr>
        <p:txBody>
          <a:bodyPr wrap="square">
            <a:spAutoFit/>
          </a:bodyPr>
          <a:lstStyle/>
          <a:p>
            <a:pPr algn="ctr"/>
            <a:r>
              <a:rPr lang="tr-TR" b="1" dirty="0" smtClean="0">
                <a:solidFill>
                  <a:srgbClr val="0070C0"/>
                </a:solidFill>
              </a:rPr>
              <a:t>Hamza Kurt </a:t>
            </a:r>
            <a:r>
              <a:rPr lang="tr-TR" b="1" dirty="0" smtClean="0"/>
              <a:t>Prof. Dr.</a:t>
            </a:r>
          </a:p>
          <a:p>
            <a:pPr algn="ctr"/>
            <a:r>
              <a:rPr lang="tr-TR" dirty="0" smtClean="0"/>
              <a:t>Bölüm Başkanı</a:t>
            </a:r>
            <a:endParaRPr lang="tr-TR"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Kullanacağımız Programlama Dili</a:t>
            </a:r>
            <a:endParaRPr lang="tr-TR" dirty="0"/>
          </a:p>
        </p:txBody>
      </p:sp>
      <p:sp>
        <p:nvSpPr>
          <p:cNvPr id="3" name="2 İçerik Yer Tutucusu"/>
          <p:cNvSpPr>
            <a:spLocks noGrp="1"/>
          </p:cNvSpPr>
          <p:nvPr>
            <p:ph sz="quarter" idx="1"/>
          </p:nvPr>
        </p:nvSpPr>
        <p:spPr/>
        <p:txBody>
          <a:bodyPr/>
          <a:lstStyle/>
          <a:p>
            <a:r>
              <a:rPr lang="tr-TR" dirty="0" smtClean="0"/>
              <a:t>Neden C?</a:t>
            </a:r>
          </a:p>
          <a:p>
            <a:pPr>
              <a:buNone/>
            </a:pPr>
            <a:r>
              <a:rPr lang="tr-TR" sz="2400" i="1" dirty="0" smtClean="0">
                <a:solidFill>
                  <a:srgbClr val="FF0000"/>
                </a:solidFill>
              </a:rPr>
              <a:t>Günümüzde kullanılan programlama dilleri arasında, C programlayama giriş açısından en iyi dillerden biri. </a:t>
            </a:r>
          </a:p>
          <a:p>
            <a:pPr>
              <a:buNone/>
            </a:pPr>
            <a:r>
              <a:rPr lang="tr-TR" sz="2400" b="1" i="1" dirty="0" smtClean="0">
                <a:solidFill>
                  <a:srgbClr val="000066"/>
                </a:solidFill>
              </a:rPr>
              <a:t>Önemli artıları:</a:t>
            </a:r>
          </a:p>
          <a:p>
            <a:r>
              <a:rPr lang="tr-TR" sz="2400" i="1" dirty="0" smtClean="0">
                <a:solidFill>
                  <a:srgbClr val="000066"/>
                </a:solidFill>
              </a:rPr>
              <a:t>Sade, basit, kolay anlaşılır yapısı</a:t>
            </a:r>
          </a:p>
          <a:p>
            <a:r>
              <a:rPr lang="tr-TR" sz="2400" i="1" dirty="0" smtClean="0">
                <a:solidFill>
                  <a:srgbClr val="000066"/>
                </a:solidFill>
              </a:rPr>
              <a:t>40+ yıldır piyasada olup hakkında yazılmış birçok kaynak olması</a:t>
            </a:r>
          </a:p>
          <a:p>
            <a:r>
              <a:rPr lang="tr-TR" sz="2400" i="1" dirty="0" smtClean="0">
                <a:solidFill>
                  <a:srgbClr val="000066"/>
                </a:solidFill>
              </a:rPr>
              <a:t>C dilinde öğrenilen temel kavramların (döngü, veri yapısı vs.) diğer dillerde de benzer olması</a:t>
            </a:r>
          </a:p>
          <a:p>
            <a:r>
              <a:rPr lang="tr-TR" sz="2400" i="1" dirty="0" smtClean="0">
                <a:solidFill>
                  <a:srgbClr val="000066"/>
                </a:solidFill>
              </a:rPr>
              <a:t>İşaretçilere erişim gibi özgün özellikler sunması</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heckerboard(across)">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heckerboard(across)">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checkerboard(across)">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heckerboard(across)">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3" cstate="print">
            <a:clrChange>
              <a:clrFrom>
                <a:srgbClr val="FFFFFF"/>
              </a:clrFrom>
              <a:clrTo>
                <a:srgbClr val="FFFFFF">
                  <a:alpha val="0"/>
                </a:srgbClr>
              </a:clrTo>
            </a:clrChange>
          </a:blip>
          <a:stretch>
            <a:fillRect/>
          </a:stretch>
        </p:blipFill>
        <p:spPr>
          <a:xfrm>
            <a:off x="3029868" y="1666207"/>
            <a:ext cx="3436620" cy="3646150"/>
          </a:xfrm>
          <a:prstGeom prst="rect">
            <a:avLst/>
          </a:prstGeom>
        </p:spPr>
      </p:pic>
      <p:sp>
        <p:nvSpPr>
          <p:cNvPr id="48" name="47 Metin kutusu"/>
          <p:cNvSpPr txBox="1"/>
          <p:nvPr/>
        </p:nvSpPr>
        <p:spPr>
          <a:xfrm>
            <a:off x="3286116" y="1785926"/>
            <a:ext cx="900000" cy="230832"/>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900" dirty="0" smtClean="0">
                <a:solidFill>
                  <a:schemeClr val="tx1"/>
                </a:solidFill>
              </a:rPr>
              <a:t>veri giriş-çıkış</a:t>
            </a:r>
          </a:p>
        </p:txBody>
      </p:sp>
      <p:sp>
        <p:nvSpPr>
          <p:cNvPr id="46" name="45 Başlık"/>
          <p:cNvSpPr>
            <a:spLocks noGrp="1"/>
          </p:cNvSpPr>
          <p:nvPr>
            <p:ph type="title"/>
          </p:nvPr>
        </p:nvSpPr>
        <p:spPr>
          <a:xfrm>
            <a:off x="457200" y="121547"/>
            <a:ext cx="8229600" cy="990600"/>
          </a:xfrm>
        </p:spPr>
        <p:txBody>
          <a:bodyPr/>
          <a:lstStyle/>
          <a:p>
            <a:r>
              <a:rPr lang="tr-TR" dirty="0" smtClean="0"/>
              <a:t>Yol Haritası</a:t>
            </a:r>
            <a:endParaRPr lang="tr-TR" dirty="0"/>
          </a:p>
        </p:txBody>
      </p:sp>
      <p:pic>
        <p:nvPicPr>
          <p:cNvPr id="47" name="46 Resim" descr="images.jpeg"/>
          <p:cNvPicPr>
            <a:picLocks noChangeAspect="1"/>
          </p:cNvPicPr>
          <p:nvPr/>
        </p:nvPicPr>
        <p:blipFill>
          <a:blip r:embed="rId4">
            <a:clrChange>
              <a:clrFrom>
                <a:srgbClr val="FFFFFF"/>
              </a:clrFrom>
              <a:clrTo>
                <a:srgbClr val="FFFFFF">
                  <a:alpha val="0"/>
                </a:srgbClr>
              </a:clrTo>
            </a:clrChange>
          </a:blip>
          <a:srcRect b="14457"/>
          <a:stretch>
            <a:fillRect/>
          </a:stretch>
        </p:blipFill>
        <p:spPr>
          <a:xfrm>
            <a:off x="3428992" y="928670"/>
            <a:ext cx="891197" cy="864000"/>
          </a:xfrm>
          <a:prstGeom prst="rect">
            <a:avLst/>
          </a:prstGeom>
        </p:spPr>
      </p:pic>
      <p:pic>
        <p:nvPicPr>
          <p:cNvPr id="49" name="48 Resim" descr="Stick-figure-balancing-gadgets.gif"/>
          <p:cNvPicPr>
            <a:picLocks noChangeAspect="1"/>
          </p:cNvPicPr>
          <p:nvPr/>
        </p:nvPicPr>
        <p:blipFill>
          <a:blip r:embed="rId5" cstate="print">
            <a:clrChange>
              <a:clrFrom>
                <a:srgbClr val="FFFFFF"/>
              </a:clrFrom>
              <a:clrTo>
                <a:srgbClr val="FFFFFF">
                  <a:alpha val="0"/>
                </a:srgbClr>
              </a:clrTo>
            </a:clrChange>
          </a:blip>
          <a:stretch>
            <a:fillRect/>
          </a:stretch>
        </p:blipFill>
        <p:spPr>
          <a:xfrm>
            <a:off x="3644786" y="5010231"/>
            <a:ext cx="1241597" cy="1364392"/>
          </a:xfrm>
          <a:prstGeom prst="rect">
            <a:avLst/>
          </a:prstGeom>
        </p:spPr>
      </p:pic>
      <p:pic>
        <p:nvPicPr>
          <p:cNvPr id="50" name="49 Resim" descr="stick_figure_holding_five_800_clr_7794.png"/>
          <p:cNvPicPr>
            <a:picLocks noChangeAspect="1"/>
          </p:cNvPicPr>
          <p:nvPr/>
        </p:nvPicPr>
        <p:blipFill>
          <a:blip r:embed="rId6" cstate="print"/>
          <a:stretch>
            <a:fillRect/>
          </a:stretch>
        </p:blipFill>
        <p:spPr>
          <a:xfrm>
            <a:off x="5857884" y="1285860"/>
            <a:ext cx="512325" cy="828000"/>
          </a:xfrm>
          <a:prstGeom prst="rect">
            <a:avLst/>
          </a:prstGeom>
        </p:spPr>
      </p:pic>
      <p:sp>
        <p:nvSpPr>
          <p:cNvPr id="51" name="50 Metin kutusu"/>
          <p:cNvSpPr txBox="1"/>
          <p:nvPr/>
        </p:nvSpPr>
        <p:spPr>
          <a:xfrm>
            <a:off x="6572264" y="1571612"/>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değişken</a:t>
            </a:r>
          </a:p>
        </p:txBody>
      </p:sp>
      <p:pic>
        <p:nvPicPr>
          <p:cNvPr id="52" name="51 Resim" descr="question-mark-above-figure.jpg"/>
          <p:cNvPicPr>
            <a:picLocks noChangeAspect="1"/>
          </p:cNvPicPr>
          <p:nvPr/>
        </p:nvPicPr>
        <p:blipFill>
          <a:blip r:embed="rId7" cstate="print">
            <a:clrChange>
              <a:clrFrom>
                <a:srgbClr val="000000">
                  <a:alpha val="0"/>
                </a:srgbClr>
              </a:clrFrom>
              <a:clrTo>
                <a:srgbClr val="000000">
                  <a:alpha val="0"/>
                </a:srgbClr>
              </a:clrTo>
            </a:clrChange>
          </a:blip>
          <a:stretch>
            <a:fillRect/>
          </a:stretch>
        </p:blipFill>
        <p:spPr>
          <a:xfrm>
            <a:off x="5143529" y="740360"/>
            <a:ext cx="476928" cy="828000"/>
          </a:xfrm>
          <a:prstGeom prst="rect">
            <a:avLst/>
          </a:prstGeom>
        </p:spPr>
      </p:pic>
      <p:sp>
        <p:nvSpPr>
          <p:cNvPr id="55" name="54 Metin kutusu"/>
          <p:cNvSpPr txBox="1"/>
          <p:nvPr/>
        </p:nvSpPr>
        <p:spPr>
          <a:xfrm>
            <a:off x="4207529" y="865926"/>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algoritma</a:t>
            </a:r>
          </a:p>
        </p:txBody>
      </p:sp>
      <p:sp>
        <p:nvSpPr>
          <p:cNvPr id="56" name="55 Metin kutusu"/>
          <p:cNvSpPr txBox="1"/>
          <p:nvPr/>
        </p:nvSpPr>
        <p:spPr>
          <a:xfrm>
            <a:off x="6466488" y="2447435"/>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koşul</a:t>
            </a:r>
          </a:p>
        </p:txBody>
      </p:sp>
      <p:pic>
        <p:nvPicPr>
          <p:cNvPr id="61" name="60 Resim" descr="stick_figure_direction_1600_clr.png"/>
          <p:cNvPicPr>
            <a:picLocks noChangeAspect="1"/>
          </p:cNvPicPr>
          <p:nvPr/>
        </p:nvPicPr>
        <p:blipFill>
          <a:blip r:embed="rId8" cstate="print"/>
          <a:stretch>
            <a:fillRect/>
          </a:stretch>
        </p:blipFill>
        <p:spPr>
          <a:xfrm rot="156924">
            <a:off x="5546465" y="2002301"/>
            <a:ext cx="900000" cy="898127"/>
          </a:xfrm>
          <a:prstGeom prst="rect">
            <a:avLst/>
          </a:prstGeom>
        </p:spPr>
      </p:pic>
      <p:pic>
        <p:nvPicPr>
          <p:cNvPr id="62" name="61 Resim" descr="teaserbox_4675912.png"/>
          <p:cNvPicPr>
            <a:picLocks noChangeAspect="1"/>
          </p:cNvPicPr>
          <p:nvPr/>
        </p:nvPicPr>
        <p:blipFill>
          <a:blip r:embed="rId9" cstate="print"/>
          <a:stretch>
            <a:fillRect/>
          </a:stretch>
        </p:blipFill>
        <p:spPr>
          <a:xfrm>
            <a:off x="3711530" y="2570546"/>
            <a:ext cx="675000" cy="900000"/>
          </a:xfrm>
          <a:prstGeom prst="rect">
            <a:avLst/>
          </a:prstGeom>
        </p:spPr>
      </p:pic>
      <p:sp>
        <p:nvSpPr>
          <p:cNvPr id="63" name="62 Metin kutusu"/>
          <p:cNvSpPr txBox="1"/>
          <p:nvPr/>
        </p:nvSpPr>
        <p:spPr>
          <a:xfrm>
            <a:off x="2629705" y="2849758"/>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fonksiyon</a:t>
            </a:r>
          </a:p>
        </p:txBody>
      </p:sp>
      <p:pic>
        <p:nvPicPr>
          <p:cNvPr id="65" name="64 Resim" descr="döngü.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4782665" y="3020546"/>
            <a:ext cx="900000" cy="900000"/>
          </a:xfrm>
          <a:prstGeom prst="rect">
            <a:avLst/>
          </a:prstGeom>
        </p:spPr>
      </p:pic>
      <p:pic>
        <p:nvPicPr>
          <p:cNvPr id="92" name="91 Resim" descr="arrays.jpg"/>
          <p:cNvPicPr>
            <a:picLocks noChangeAspect="1"/>
          </p:cNvPicPr>
          <p:nvPr/>
        </p:nvPicPr>
        <p:blipFill>
          <a:blip r:embed="rId11" cstate="print">
            <a:clrChange>
              <a:clrFrom>
                <a:srgbClr val="FFFFFF"/>
              </a:clrFrom>
              <a:clrTo>
                <a:srgbClr val="FFFFFF">
                  <a:alpha val="0"/>
                </a:srgbClr>
              </a:clrTo>
            </a:clrChange>
          </a:blip>
          <a:srcRect t="19559" b="26669"/>
          <a:stretch>
            <a:fillRect/>
          </a:stretch>
        </p:blipFill>
        <p:spPr>
          <a:xfrm rot="273011">
            <a:off x="1832849" y="3193775"/>
            <a:ext cx="1064446" cy="612000"/>
          </a:xfrm>
          <a:prstGeom prst="rect">
            <a:avLst/>
          </a:prstGeom>
        </p:spPr>
      </p:pic>
      <p:sp>
        <p:nvSpPr>
          <p:cNvPr id="94" name="93 Metin kutusu"/>
          <p:cNvSpPr txBox="1"/>
          <p:nvPr/>
        </p:nvSpPr>
        <p:spPr>
          <a:xfrm>
            <a:off x="5736193" y="3498517"/>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döngü</a:t>
            </a:r>
          </a:p>
        </p:txBody>
      </p:sp>
      <p:sp>
        <p:nvSpPr>
          <p:cNvPr id="96" name="95 Metin kutusu"/>
          <p:cNvSpPr txBox="1"/>
          <p:nvPr/>
        </p:nvSpPr>
        <p:spPr>
          <a:xfrm>
            <a:off x="890164" y="3470546"/>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dizi -dizgi</a:t>
            </a:r>
          </a:p>
        </p:txBody>
      </p:sp>
      <p:pic>
        <p:nvPicPr>
          <p:cNvPr id="97" name="96 Resim" descr="16201491-3d-human-with-a-pointer-isolated-on-white-background.jpg"/>
          <p:cNvPicPr>
            <a:picLocks noChangeAspect="1"/>
          </p:cNvPicPr>
          <p:nvPr/>
        </p:nvPicPr>
        <p:blipFill>
          <a:blip r:embed="rId12"/>
          <a:stretch>
            <a:fillRect/>
          </a:stretch>
        </p:blipFill>
        <p:spPr>
          <a:xfrm>
            <a:off x="5413374" y="3894788"/>
            <a:ext cx="744642" cy="900000"/>
          </a:xfrm>
          <a:prstGeom prst="rect">
            <a:avLst/>
          </a:prstGeom>
        </p:spPr>
      </p:pic>
      <p:pic>
        <p:nvPicPr>
          <p:cNvPr id="98" name="97 Resim" descr="harıl harıl kod.jpg"/>
          <p:cNvPicPr>
            <a:picLocks noChangeAspect="1"/>
          </p:cNvPicPr>
          <p:nvPr/>
        </p:nvPicPr>
        <p:blipFill>
          <a:blip r:embed="rId13" cstate="print"/>
          <a:stretch>
            <a:fillRect/>
          </a:stretch>
        </p:blipFill>
        <p:spPr>
          <a:xfrm>
            <a:off x="2061627" y="4389607"/>
            <a:ext cx="810362" cy="810362"/>
          </a:xfrm>
          <a:prstGeom prst="rect">
            <a:avLst/>
          </a:prstGeom>
        </p:spPr>
      </p:pic>
      <p:sp>
        <p:nvSpPr>
          <p:cNvPr id="95" name="94 Metin kutusu"/>
          <p:cNvSpPr txBox="1"/>
          <p:nvPr/>
        </p:nvSpPr>
        <p:spPr>
          <a:xfrm>
            <a:off x="6012890" y="4517789"/>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işaretçi</a:t>
            </a:r>
          </a:p>
        </p:txBody>
      </p:sp>
      <p:sp>
        <p:nvSpPr>
          <p:cNvPr id="99" name="98 Metin kutusu"/>
          <p:cNvSpPr txBox="1"/>
          <p:nvPr/>
        </p:nvSpPr>
        <p:spPr>
          <a:xfrm>
            <a:off x="1161627" y="4764010"/>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yapı</a:t>
            </a:r>
          </a:p>
        </p:txBody>
      </p:sp>
      <p:sp>
        <p:nvSpPr>
          <p:cNvPr id="23" name="22 Metin kutusu"/>
          <p:cNvSpPr txBox="1"/>
          <p:nvPr/>
        </p:nvSpPr>
        <p:spPr>
          <a:xfrm>
            <a:off x="2919894" y="5377803"/>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komut ekranı</a:t>
            </a:r>
          </a:p>
        </p:txBody>
      </p:sp>
      <p:sp>
        <p:nvSpPr>
          <p:cNvPr id="25" name="24 Metin kutusu"/>
          <p:cNvSpPr txBox="1"/>
          <p:nvPr/>
        </p:nvSpPr>
        <p:spPr>
          <a:xfrm>
            <a:off x="6143636" y="4000504"/>
            <a:ext cx="900000" cy="246221"/>
          </a:xfrm>
          <a:prstGeom prst="rect">
            <a:avLst/>
          </a:prstGeom>
          <a:solidFill>
            <a:schemeClr val="accent2">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1000" dirty="0" smtClean="0">
                <a:solidFill>
                  <a:schemeClr val="tx1"/>
                </a:solidFill>
              </a:rPr>
              <a:t>özyineleme</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“Slayt Gizle” Bilgilendirmesi</a:t>
            </a:r>
            <a:endParaRPr lang="tr-TR" dirty="0"/>
          </a:p>
        </p:txBody>
      </p:sp>
      <p:sp>
        <p:nvSpPr>
          <p:cNvPr id="3" name="2 İçerik Yer Tutucusu"/>
          <p:cNvSpPr>
            <a:spLocks noGrp="1"/>
          </p:cNvSpPr>
          <p:nvPr>
            <p:ph sz="quarter" idx="1"/>
          </p:nvPr>
        </p:nvSpPr>
        <p:spPr/>
        <p:txBody>
          <a:bodyPr>
            <a:normAutofit fontScale="92500" lnSpcReduction="10000"/>
          </a:bodyPr>
          <a:lstStyle/>
          <a:p>
            <a:r>
              <a:rPr lang="tr-TR" dirty="0" err="1" smtClean="0"/>
              <a:t>SUNU’nun</a:t>
            </a:r>
            <a:r>
              <a:rPr lang="tr-TR" dirty="0" smtClean="0"/>
              <a:t> başında belirtildiği üzere, bu slaydın peşindeki birkaç slayt “Slayt Gizle” özelliğiyle ders esnasında görüntülenmemek üzere işaretlidir.</a:t>
            </a:r>
          </a:p>
          <a:p>
            <a:r>
              <a:rPr lang="tr-TR" dirty="0" smtClean="0"/>
              <a:t>Sizlerin bu slaytları ders sonrasında incelemeniz ve takıldığınız noktaları sormanız beklenmektedir.</a:t>
            </a:r>
          </a:p>
          <a:p>
            <a:r>
              <a:rPr lang="tr-TR" dirty="0" smtClean="0"/>
              <a:t>Böylece şunlar hedeflenmektedir:</a:t>
            </a:r>
          </a:p>
          <a:p>
            <a:pPr lvl="1"/>
            <a:r>
              <a:rPr lang="tr-TR" dirty="0" smtClean="0"/>
              <a:t>Derste EN ÖNEMLİ konulara, yeterli vakti vererek odaklanabilme</a:t>
            </a:r>
          </a:p>
          <a:p>
            <a:pPr lvl="1"/>
            <a:r>
              <a:rPr lang="tr-TR" dirty="0" smtClean="0"/>
              <a:t>Detaylarla dersi boğmama</a:t>
            </a:r>
          </a:p>
          <a:p>
            <a:pPr lvl="1"/>
            <a:r>
              <a:rPr lang="tr-TR" dirty="0" smtClean="0"/>
              <a:t>Akıcılığı sağlama</a:t>
            </a:r>
          </a:p>
          <a:p>
            <a:pPr lvl="1"/>
            <a:r>
              <a:rPr lang="tr-TR" dirty="0" smtClean="0"/>
              <a:t>Derste sözel olarak değinilen ve kod yazarken gösterilen kısımları gereksiz yere ders esnasında ayrıca slayt metni olarak göstermeme</a:t>
            </a:r>
            <a:endParaRPr lang="tr-TR" sz="2600" dirty="0" smtClean="0">
              <a:solidFill>
                <a:schemeClr val="tx1"/>
              </a:solidFill>
            </a:endParaRPr>
          </a:p>
          <a:p>
            <a:r>
              <a:rPr lang="tr-TR" dirty="0" smtClean="0">
                <a:solidFill>
                  <a:schemeClr val="tx1"/>
                </a:solidFill>
              </a:rPr>
              <a:t>Alışmanız için bu seferlik bu ara slaytların </a:t>
            </a:r>
            <a:r>
              <a:rPr lang="tr-TR" dirty="0" err="1" smtClean="0">
                <a:solidFill>
                  <a:schemeClr val="tx1"/>
                </a:solidFill>
              </a:rPr>
              <a:t>arkafonu</a:t>
            </a:r>
            <a:r>
              <a:rPr lang="tr-TR" dirty="0" smtClean="0">
                <a:solidFill>
                  <a:schemeClr val="tx1"/>
                </a:solidFill>
              </a:rPr>
              <a:t> renklendirilmiştir. </a:t>
            </a:r>
            <a:r>
              <a:rPr lang="tr-TR" smtClean="0"/>
              <a:t>Bunların </a:t>
            </a:r>
            <a:r>
              <a:rPr lang="tr-TR" dirty="0" smtClean="0"/>
              <a:t>dışındakiler renklendirilmeyecektir.</a:t>
            </a:r>
            <a:endParaRPr lang="tr-TR" dirty="0" smtClean="0">
              <a:solidFill>
                <a:schemeClr val="tx1"/>
              </a:solidFill>
            </a:endParaRPr>
          </a:p>
          <a:p>
            <a:pPr lvl="1"/>
            <a:endParaRPr lang="tr-TR" dirty="0" smtClean="0"/>
          </a:p>
          <a:p>
            <a:pPr lvl="1"/>
            <a:endParaRPr lang="tr-TR" dirty="0" smtClean="0"/>
          </a:p>
          <a:p>
            <a:pPr lvl="1"/>
            <a:endParaRPr lang="tr-TR" dirty="0" smtClean="0"/>
          </a:p>
          <a:p>
            <a:endParaRPr lang="tr-TR" dirty="0" smtClean="0"/>
          </a:p>
          <a:p>
            <a:endParaRPr lang="tr-TR"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tr-TR" dirty="0" smtClean="0"/>
              <a:t>Giriş</a:t>
            </a:r>
          </a:p>
        </p:txBody>
      </p:sp>
      <p:sp>
        <p:nvSpPr>
          <p:cNvPr id="7171" name="Rectangle 3"/>
          <p:cNvSpPr>
            <a:spLocks noGrp="1" noChangeArrowheads="1"/>
          </p:cNvSpPr>
          <p:nvPr>
            <p:ph sz="quarter" idx="1"/>
          </p:nvPr>
        </p:nvSpPr>
        <p:spPr/>
        <p:txBody>
          <a:bodyPr/>
          <a:lstStyle/>
          <a:p>
            <a:pPr eaLnBrk="1" hangingPunct="1"/>
            <a:r>
              <a:rPr lang="tr-TR" sz="2400" dirty="0" smtClean="0"/>
              <a:t>Bilgisayar verilen giriş verilerini </a:t>
            </a:r>
            <a:r>
              <a:rPr lang="tr-TR" sz="2400" dirty="0" smtClean="0">
                <a:solidFill>
                  <a:srgbClr val="FF0000"/>
                </a:solidFill>
              </a:rPr>
              <a:t>belirtilen yöntemlerle </a:t>
            </a:r>
            <a:r>
              <a:rPr lang="tr-TR" sz="2400" dirty="0" smtClean="0"/>
              <a:t>işleyerek istenilen sonuçları üreten kompleks bir elektronik sistemdir. </a:t>
            </a:r>
          </a:p>
          <a:p>
            <a:pPr eaLnBrk="1" hangingPunct="1"/>
            <a:r>
              <a:rPr lang="tr-TR" sz="2400" dirty="0" smtClean="0"/>
              <a:t>İşlenecek veriler ve kullanılacak çözüm yöntemleri bilgisayara </a:t>
            </a:r>
            <a:r>
              <a:rPr lang="tr-TR" sz="2400" dirty="0" smtClean="0">
                <a:solidFill>
                  <a:srgbClr val="FF0000"/>
                </a:solidFill>
              </a:rPr>
              <a:t>insan tarafından program ile </a:t>
            </a:r>
            <a:r>
              <a:rPr lang="tr-TR" sz="2400" dirty="0" smtClean="0"/>
              <a:t>bildirilir. Bu nedenle bilgisayarın problemi çözmesi için programa ihtiyacı vardır. </a:t>
            </a:r>
          </a:p>
          <a:p>
            <a:pPr eaLnBrk="1" hangingPunct="1"/>
            <a:r>
              <a:rPr lang="tr-TR" sz="2400" dirty="0" smtClean="0"/>
              <a:t>İnsan ile bilgisayar arasındaki iletişim aracı olan program, giriş değerlerini kullanarak istenilen çıkış değerlerinin elde edilebilmesi için bilgisayara iletilen </a:t>
            </a:r>
            <a:r>
              <a:rPr lang="tr-TR" sz="2400" dirty="0" smtClean="0">
                <a:solidFill>
                  <a:srgbClr val="FF0000"/>
                </a:solidFill>
              </a:rPr>
              <a:t>komutlar dizisidir</a:t>
            </a:r>
            <a:r>
              <a:rPr lang="tr-TR" sz="2400" dirty="0" smtClean="0"/>
              <a:t>. </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p:txBody>
          <a:bodyPr/>
          <a:lstStyle/>
          <a:p>
            <a:pPr eaLnBrk="1" hangingPunct="1"/>
            <a:r>
              <a:rPr lang="tr-TR" dirty="0" smtClean="0"/>
              <a:t>Giriş</a:t>
            </a:r>
          </a:p>
        </p:txBody>
      </p:sp>
      <p:sp>
        <p:nvSpPr>
          <p:cNvPr id="10243" name="Rectangle 3"/>
          <p:cNvSpPr>
            <a:spLocks noGrp="1" noChangeArrowheads="1"/>
          </p:cNvSpPr>
          <p:nvPr>
            <p:ph sz="quarter" idx="1"/>
          </p:nvPr>
        </p:nvSpPr>
        <p:spPr/>
        <p:txBody>
          <a:bodyPr/>
          <a:lstStyle/>
          <a:p>
            <a:pPr eaLnBrk="1" hangingPunct="1">
              <a:lnSpc>
                <a:spcPct val="90000"/>
              </a:lnSpc>
            </a:pPr>
            <a:r>
              <a:rPr lang="tr-TR" dirty="0" smtClean="0"/>
              <a:t>Bir problemin </a:t>
            </a:r>
            <a:r>
              <a:rPr lang="tr-TR" dirty="0" smtClean="0">
                <a:solidFill>
                  <a:srgbClr val="FF0000"/>
                </a:solidFill>
              </a:rPr>
              <a:t>birden fazla çözümü </a:t>
            </a:r>
            <a:r>
              <a:rPr lang="tr-TR" dirty="0" smtClean="0"/>
              <a:t>olabilir. </a:t>
            </a:r>
          </a:p>
          <a:p>
            <a:pPr eaLnBrk="1" hangingPunct="1">
              <a:lnSpc>
                <a:spcPct val="90000"/>
              </a:lnSpc>
            </a:pPr>
            <a:r>
              <a:rPr lang="tr-TR" dirty="0" smtClean="0"/>
              <a:t>Programcı (programı tasarlayan kişi) en kısa ve etkili yöntemi yeteneği ölçüsünde bulmalıdır. </a:t>
            </a:r>
          </a:p>
          <a:p>
            <a:pPr eaLnBrk="1" hangingPunct="1">
              <a:lnSpc>
                <a:spcPct val="90000"/>
              </a:lnSpc>
            </a:pPr>
            <a:r>
              <a:rPr lang="tr-TR" dirty="0" smtClean="0"/>
              <a:t>Eğer yazılan programdaki çözüm yolu yanlış ise bilgisayarın bulacağı sonuçlar da yanlış olur. Dolayısıyla program yazılmadan önce problemin iyice irdelenmesi, uygun çözüm yolunun belirlenip bilgisayara doğru şekilde tarif edilmesi gerekir.</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tr-TR" dirty="0" smtClean="0"/>
              <a:t>Programlama Dilleri Sınıflaması</a:t>
            </a:r>
          </a:p>
        </p:txBody>
      </p:sp>
      <p:sp>
        <p:nvSpPr>
          <p:cNvPr id="13315" name="Rectangle 3"/>
          <p:cNvSpPr>
            <a:spLocks noGrp="1" noChangeArrowheads="1"/>
          </p:cNvSpPr>
          <p:nvPr>
            <p:ph sz="quarter" idx="1"/>
          </p:nvPr>
        </p:nvSpPr>
        <p:spPr>
          <a:xfrm>
            <a:off x="428596" y="1214422"/>
            <a:ext cx="8043890" cy="4530725"/>
          </a:xfrm>
        </p:spPr>
        <p:txBody>
          <a:bodyPr/>
          <a:lstStyle/>
          <a:p>
            <a:pPr eaLnBrk="1" hangingPunct="1"/>
            <a:r>
              <a:rPr lang="tr-TR" dirty="0" smtClean="0"/>
              <a:t>Programlama dillerini </a:t>
            </a:r>
            <a:r>
              <a:rPr lang="en-US" dirty="0" err="1" smtClean="0"/>
              <a:t>gru</a:t>
            </a:r>
            <a:r>
              <a:rPr lang="tr-TR" dirty="0" smtClean="0"/>
              <a:t>p</a:t>
            </a:r>
            <a:r>
              <a:rPr lang="en-US" dirty="0" err="1" smtClean="0"/>
              <a:t>lara</a:t>
            </a:r>
            <a:r>
              <a:rPr lang="en-US" dirty="0" smtClean="0"/>
              <a:t> ay</a:t>
            </a:r>
            <a:r>
              <a:rPr lang="tr-TR" dirty="0" err="1" smtClean="0"/>
              <a:t>ırsak</a:t>
            </a:r>
            <a:r>
              <a:rPr lang="tr-TR" dirty="0" smtClean="0"/>
              <a:t>.</a:t>
            </a:r>
          </a:p>
          <a:p>
            <a:pPr lvl="1" eaLnBrk="1" hangingPunct="1"/>
            <a:r>
              <a:rPr lang="tr-TR" sz="2000" b="1" dirty="0" smtClean="0"/>
              <a:t>Makine dili (Makine kodu): </a:t>
            </a:r>
            <a:r>
              <a:rPr lang="tr-TR" sz="2000" dirty="0" smtClean="0"/>
              <a:t>Bilgisayarın hiçbir değişikliğe gerek duymaksızın algılayabilip çalıştırabildiği komutların yazıldığı programlama dilidir. </a:t>
            </a:r>
          </a:p>
          <a:p>
            <a:pPr lvl="1" eaLnBrk="1" hangingPunct="1">
              <a:buFont typeface="Wingdings" pitchFamily="2" charset="2"/>
              <a:buNone/>
            </a:pPr>
            <a:r>
              <a:rPr lang="tr-TR" sz="2000" dirty="0" smtClean="0"/>
              <a:t>Mesela : </a:t>
            </a:r>
            <a:r>
              <a:rPr lang="tr-TR" sz="2000" dirty="0" err="1" smtClean="0"/>
              <a:t>Assembly</a:t>
            </a:r>
            <a:endParaRPr lang="tr-TR" sz="2000" dirty="0" smtClean="0"/>
          </a:p>
          <a:p>
            <a:pPr lvl="1" eaLnBrk="1" hangingPunct="1">
              <a:buFont typeface="Wingdings" pitchFamily="2" charset="2"/>
              <a:buNone/>
            </a:pPr>
            <a:endParaRPr lang="tr-TR" sz="2000" dirty="0" smtClean="0"/>
          </a:p>
          <a:p>
            <a:pPr lvl="1" eaLnBrk="1" hangingPunct="1"/>
            <a:r>
              <a:rPr lang="tr-TR" sz="2000" b="1" dirty="0" smtClean="0"/>
              <a:t>Sembolik diller: </a:t>
            </a:r>
            <a:r>
              <a:rPr lang="tr-TR" sz="2000" dirty="0" smtClean="0"/>
              <a:t>Makine dilinden daha gelişmiş, program yazmanın makine diline göre daha kolay olduğu programlama dilleridir. </a:t>
            </a:r>
          </a:p>
          <a:p>
            <a:pPr lvl="1" eaLnBrk="1" hangingPunct="1">
              <a:buFont typeface="Wingdings" pitchFamily="2" charset="2"/>
              <a:buNone/>
            </a:pPr>
            <a:r>
              <a:rPr lang="tr-TR" sz="2000" dirty="0" smtClean="0"/>
              <a:t>Mesela : C, C++, Java, </a:t>
            </a:r>
            <a:r>
              <a:rPr lang="tr-TR" sz="2000" dirty="0" err="1" smtClean="0"/>
              <a:t>Pascal</a:t>
            </a:r>
            <a:r>
              <a:rPr lang="tr-TR" sz="2000" dirty="0" smtClean="0"/>
              <a:t>, </a:t>
            </a:r>
            <a:r>
              <a:rPr lang="tr-TR" sz="2000" dirty="0" err="1" smtClean="0"/>
              <a:t>Python</a:t>
            </a:r>
            <a:r>
              <a:rPr lang="tr-TR" sz="2000" dirty="0" smtClean="0"/>
              <a:t>...</a:t>
            </a:r>
          </a:p>
          <a:p>
            <a:pPr lvl="1" eaLnBrk="1" hangingPunct="1"/>
            <a:endParaRPr lang="tr-TR" dirty="0" smtClean="0"/>
          </a:p>
          <a:p>
            <a:pPr lvl="1" eaLnBrk="1" hangingPunct="1"/>
            <a:endParaRPr lang="tr-TR" dirty="0" smtClean="0"/>
          </a:p>
          <a:p>
            <a:pPr lvl="1" eaLnBrk="1" hangingPunct="1"/>
            <a:endParaRPr lang="tr-TR" dirty="0" smtClean="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8" name="7 Başlık"/>
          <p:cNvSpPr>
            <a:spLocks noGrp="1"/>
          </p:cNvSpPr>
          <p:nvPr>
            <p:ph type="title"/>
          </p:nvPr>
        </p:nvSpPr>
        <p:spPr/>
        <p:txBody>
          <a:bodyPr/>
          <a:lstStyle/>
          <a:p>
            <a:r>
              <a:rPr lang="tr-TR" dirty="0" smtClean="0"/>
              <a:t>Programlama Dilleri Sınıflaması</a:t>
            </a:r>
            <a:endParaRPr lang="tr-TR" dirty="0"/>
          </a:p>
        </p:txBody>
      </p:sp>
      <p:sp>
        <p:nvSpPr>
          <p:cNvPr id="14339" name="Rectangle 3"/>
          <p:cNvSpPr>
            <a:spLocks noGrp="1" noChangeArrowheads="1"/>
          </p:cNvSpPr>
          <p:nvPr>
            <p:ph sz="quarter" idx="1"/>
          </p:nvPr>
        </p:nvSpPr>
        <p:spPr/>
        <p:txBody>
          <a:bodyPr/>
          <a:lstStyle/>
          <a:p>
            <a:pPr eaLnBrk="1" hangingPunct="1"/>
            <a:r>
              <a:rPr lang="tr-TR" dirty="0" smtClean="0"/>
              <a:t>Sembolik dillerde yazılmış bir kodun bilgisayar tarafından algılanabilmesi, çalıştırılabilmesi için makine diline </a:t>
            </a:r>
            <a:r>
              <a:rPr lang="tr-TR" dirty="0" smtClean="0">
                <a:solidFill>
                  <a:srgbClr val="990033"/>
                </a:solidFill>
              </a:rPr>
              <a:t>çevrilmesi</a:t>
            </a:r>
            <a:r>
              <a:rPr lang="tr-TR" dirty="0" smtClean="0"/>
              <a:t> gerekir. </a:t>
            </a:r>
          </a:p>
          <a:p>
            <a:pPr eaLnBrk="1" hangingPunct="1"/>
            <a:r>
              <a:rPr lang="tr-TR" dirty="0" smtClean="0"/>
              <a:t>Bu dönüşüm, </a:t>
            </a:r>
            <a:r>
              <a:rPr lang="tr-TR" dirty="0" smtClean="0">
                <a:solidFill>
                  <a:srgbClr val="FF0000"/>
                </a:solidFill>
              </a:rPr>
              <a:t>derleyici</a:t>
            </a:r>
            <a:r>
              <a:rPr lang="tr-TR" dirty="0" smtClean="0"/>
              <a:t> olarak adlandırılan yazılımlar(programlar) ile yapılır.</a:t>
            </a:r>
          </a:p>
        </p:txBody>
      </p:sp>
      <p:sp>
        <p:nvSpPr>
          <p:cNvPr id="14340" name="Rectangle 5"/>
          <p:cNvSpPr>
            <a:spLocks noChangeArrowheads="1"/>
          </p:cNvSpPr>
          <p:nvPr/>
        </p:nvSpPr>
        <p:spPr bwMode="auto">
          <a:xfrm>
            <a:off x="1714480" y="4000504"/>
            <a:ext cx="1371600" cy="914400"/>
          </a:xfrm>
          <a:prstGeom prst="rect">
            <a:avLst/>
          </a:prstGeom>
          <a:solidFill>
            <a:srgbClr val="FFFFFF"/>
          </a:solidFill>
          <a:ln w="9525">
            <a:solidFill>
              <a:srgbClr val="000000"/>
            </a:solidFill>
            <a:miter lim="800000"/>
            <a:headEnd/>
            <a:tailEnd/>
          </a:ln>
        </p:spPr>
        <p:txBody>
          <a:bodyPr/>
          <a:lstStyle/>
          <a:p>
            <a:pPr eaLnBrk="1" hangingPunct="1"/>
            <a:r>
              <a:rPr lang="tr-TR" sz="1200">
                <a:latin typeface="Times New Roman" pitchFamily="18" charset="0"/>
              </a:rPr>
              <a:t>Sembolik Dil ile yazılmış Kod</a:t>
            </a:r>
          </a:p>
          <a:p>
            <a:pPr eaLnBrk="1" hangingPunct="1"/>
            <a:endParaRPr lang="tr-TR" sz="1200">
              <a:latin typeface="Times New Roman" pitchFamily="18" charset="0"/>
            </a:endParaRPr>
          </a:p>
          <a:p>
            <a:pPr eaLnBrk="1" hangingPunct="1"/>
            <a:r>
              <a:rPr lang="tr-TR" sz="1200">
                <a:latin typeface="Times New Roman" pitchFamily="18" charset="0"/>
              </a:rPr>
              <a:t>KAYNAK KOD</a:t>
            </a:r>
            <a:endParaRPr lang="tr-TR">
              <a:latin typeface="Verdana" pitchFamily="34" charset="0"/>
            </a:endParaRPr>
          </a:p>
        </p:txBody>
      </p:sp>
      <p:sp>
        <p:nvSpPr>
          <p:cNvPr id="14341" name="Rectangle 6"/>
          <p:cNvSpPr>
            <a:spLocks noChangeArrowheads="1"/>
          </p:cNvSpPr>
          <p:nvPr/>
        </p:nvSpPr>
        <p:spPr bwMode="auto">
          <a:xfrm>
            <a:off x="3771880" y="3984629"/>
            <a:ext cx="914400" cy="1081088"/>
          </a:xfrm>
          <a:prstGeom prst="rect">
            <a:avLst/>
          </a:prstGeom>
          <a:solidFill>
            <a:srgbClr val="FFFFFF"/>
          </a:solidFill>
          <a:ln w="9525">
            <a:solidFill>
              <a:srgbClr val="000000"/>
            </a:solidFill>
            <a:miter lim="800000"/>
            <a:headEnd/>
            <a:tailEnd/>
          </a:ln>
        </p:spPr>
        <p:txBody>
          <a:bodyPr/>
          <a:lstStyle/>
          <a:p>
            <a:pPr eaLnBrk="1" hangingPunct="1"/>
            <a:r>
              <a:rPr lang="tr-TR" sz="1200" b="1">
                <a:latin typeface="Times New Roman" pitchFamily="18" charset="0"/>
              </a:rPr>
              <a:t>Derleyici</a:t>
            </a:r>
            <a:endParaRPr lang="tr-TR" b="1">
              <a:latin typeface="Verdana" pitchFamily="34" charset="0"/>
            </a:endParaRPr>
          </a:p>
          <a:p>
            <a:pPr eaLnBrk="1" hangingPunct="1"/>
            <a:endParaRPr lang="tr-TR" sz="1200" b="1">
              <a:latin typeface="Times New Roman" pitchFamily="18" charset="0"/>
            </a:endParaRPr>
          </a:p>
          <a:p>
            <a:pPr eaLnBrk="1" hangingPunct="1"/>
            <a:r>
              <a:rPr lang="tr-TR" sz="1200">
                <a:latin typeface="Times New Roman" pitchFamily="18" charset="0"/>
              </a:rPr>
              <a:t>(Pascal,</a:t>
            </a:r>
          </a:p>
          <a:p>
            <a:pPr eaLnBrk="1" hangingPunct="1"/>
            <a:r>
              <a:rPr lang="tr-TR" sz="1200">
                <a:latin typeface="Times New Roman" pitchFamily="18" charset="0"/>
              </a:rPr>
              <a:t> C, </a:t>
            </a:r>
          </a:p>
          <a:p>
            <a:pPr eaLnBrk="1" hangingPunct="1"/>
            <a:r>
              <a:rPr lang="tr-TR" sz="1200">
                <a:latin typeface="Times New Roman" pitchFamily="18" charset="0"/>
              </a:rPr>
              <a:t>Basic, ..)</a:t>
            </a:r>
          </a:p>
        </p:txBody>
      </p:sp>
      <p:sp>
        <p:nvSpPr>
          <p:cNvPr id="14342" name="Rectangle 7"/>
          <p:cNvSpPr>
            <a:spLocks noChangeArrowheads="1"/>
          </p:cNvSpPr>
          <p:nvPr/>
        </p:nvSpPr>
        <p:spPr bwMode="auto">
          <a:xfrm>
            <a:off x="5486380" y="4000504"/>
            <a:ext cx="1371600" cy="914400"/>
          </a:xfrm>
          <a:prstGeom prst="rect">
            <a:avLst/>
          </a:prstGeom>
          <a:solidFill>
            <a:srgbClr val="FFFFFF"/>
          </a:solidFill>
          <a:ln w="9525">
            <a:solidFill>
              <a:srgbClr val="000000"/>
            </a:solidFill>
            <a:miter lim="800000"/>
            <a:headEnd/>
            <a:tailEnd/>
          </a:ln>
        </p:spPr>
        <p:txBody>
          <a:bodyPr/>
          <a:lstStyle/>
          <a:p>
            <a:pPr eaLnBrk="1" hangingPunct="1"/>
            <a:r>
              <a:rPr lang="tr-TR" sz="1200">
                <a:latin typeface="Times New Roman" pitchFamily="18" charset="0"/>
              </a:rPr>
              <a:t>Makine kodu</a:t>
            </a:r>
          </a:p>
          <a:p>
            <a:pPr eaLnBrk="1" hangingPunct="1"/>
            <a:endParaRPr lang="tr-TR" sz="1200">
              <a:latin typeface="Times New Roman" pitchFamily="18" charset="0"/>
            </a:endParaRPr>
          </a:p>
          <a:p>
            <a:pPr eaLnBrk="1" hangingPunct="1"/>
            <a:r>
              <a:rPr lang="tr-TR" sz="1200">
                <a:latin typeface="Times New Roman" pitchFamily="18" charset="0"/>
              </a:rPr>
              <a:t>AMAÇ PROGRAM</a:t>
            </a:r>
            <a:endParaRPr lang="tr-TR">
              <a:latin typeface="Verdana" pitchFamily="34" charset="0"/>
            </a:endParaRPr>
          </a:p>
        </p:txBody>
      </p:sp>
      <p:sp>
        <p:nvSpPr>
          <p:cNvPr id="14343" name="AutoShape 8"/>
          <p:cNvSpPr>
            <a:spLocks noChangeArrowheads="1"/>
          </p:cNvSpPr>
          <p:nvPr/>
        </p:nvSpPr>
        <p:spPr bwMode="auto">
          <a:xfrm>
            <a:off x="3200380" y="4000504"/>
            <a:ext cx="342900" cy="342900"/>
          </a:xfrm>
          <a:prstGeom prst="rightArrow">
            <a:avLst>
              <a:gd name="adj1" fmla="val 50000"/>
              <a:gd name="adj2" fmla="val 25000"/>
            </a:avLst>
          </a:prstGeom>
          <a:solidFill>
            <a:srgbClr val="FFFFFF"/>
          </a:solidFill>
          <a:ln w="9525">
            <a:solidFill>
              <a:srgbClr val="000000"/>
            </a:solidFill>
            <a:miter lim="800000"/>
            <a:headEnd/>
            <a:tailEnd/>
          </a:ln>
        </p:spPr>
        <p:txBody>
          <a:bodyPr/>
          <a:lstStyle/>
          <a:p>
            <a:endParaRPr lang="en-US"/>
          </a:p>
        </p:txBody>
      </p:sp>
      <p:sp>
        <p:nvSpPr>
          <p:cNvPr id="14344" name="AutoShape 9"/>
          <p:cNvSpPr>
            <a:spLocks noChangeArrowheads="1"/>
          </p:cNvSpPr>
          <p:nvPr/>
        </p:nvSpPr>
        <p:spPr bwMode="auto">
          <a:xfrm>
            <a:off x="4914880" y="3984629"/>
            <a:ext cx="342900" cy="342900"/>
          </a:xfrm>
          <a:prstGeom prst="rightArrow">
            <a:avLst>
              <a:gd name="adj1" fmla="val 50000"/>
              <a:gd name="adj2" fmla="val 25000"/>
            </a:avLst>
          </a:prstGeom>
          <a:solidFill>
            <a:srgbClr val="FFFFFF"/>
          </a:solidFill>
          <a:ln w="9525">
            <a:solidFill>
              <a:srgbClr val="000000"/>
            </a:solidFill>
            <a:miter lim="800000"/>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tr-TR" smtClean="0"/>
              <a:t>Programlama Dilleri</a:t>
            </a:r>
          </a:p>
        </p:txBody>
      </p:sp>
      <p:sp>
        <p:nvSpPr>
          <p:cNvPr id="12291" name="Rectangle 3"/>
          <p:cNvSpPr>
            <a:spLocks noGrp="1" noChangeArrowheads="1"/>
          </p:cNvSpPr>
          <p:nvPr>
            <p:ph sz="quarter" idx="1"/>
          </p:nvPr>
        </p:nvSpPr>
        <p:spPr>
          <a:xfrm>
            <a:off x="428596" y="1214422"/>
            <a:ext cx="8229600" cy="4937760"/>
          </a:xfrm>
        </p:spPr>
        <p:txBody>
          <a:bodyPr/>
          <a:lstStyle/>
          <a:p>
            <a:pPr eaLnBrk="1" hangingPunct="1">
              <a:lnSpc>
                <a:spcPct val="90000"/>
              </a:lnSpc>
            </a:pPr>
            <a:r>
              <a:rPr lang="tr-TR" dirty="0" smtClean="0"/>
              <a:t>Programlama dili, bilgisayar ile programcı arasındaki iletişimi sağlayan bir araç olup </a:t>
            </a:r>
            <a:r>
              <a:rPr lang="tr-TR" b="1" dirty="0" smtClean="0"/>
              <a:t>programların yazımında kullanılan bir çeşit araçtır</a:t>
            </a:r>
            <a:r>
              <a:rPr lang="tr-TR" dirty="0" smtClean="0"/>
              <a:t>(programdır). </a:t>
            </a:r>
          </a:p>
          <a:p>
            <a:pPr eaLnBrk="1" hangingPunct="1">
              <a:lnSpc>
                <a:spcPct val="90000"/>
              </a:lnSpc>
            </a:pPr>
            <a:endParaRPr lang="tr-TR" dirty="0" smtClean="0"/>
          </a:p>
          <a:p>
            <a:pPr eaLnBrk="1" hangingPunct="1">
              <a:lnSpc>
                <a:spcPct val="90000"/>
              </a:lnSpc>
            </a:pPr>
            <a:r>
              <a:rPr lang="tr-TR" dirty="0" smtClean="0"/>
              <a:t>Yazdır komutuna örnekler</a:t>
            </a:r>
          </a:p>
          <a:p>
            <a:pPr eaLnBrk="1" hangingPunct="1">
              <a:lnSpc>
                <a:spcPct val="90000"/>
              </a:lnSpc>
              <a:buFont typeface="Wingdings" pitchFamily="2" charset="2"/>
              <a:buNone/>
            </a:pPr>
            <a:r>
              <a:rPr lang="tr-TR" dirty="0" smtClean="0"/>
              <a:t>   </a:t>
            </a:r>
            <a:r>
              <a:rPr lang="tr-TR" u="sng" dirty="0" smtClean="0"/>
              <a:t>Programlama Dili</a:t>
            </a:r>
            <a:r>
              <a:rPr lang="tr-TR" dirty="0" smtClean="0"/>
              <a:t>		</a:t>
            </a:r>
            <a:r>
              <a:rPr lang="tr-TR" u="sng" dirty="0" smtClean="0"/>
              <a:t>Komut</a:t>
            </a:r>
            <a:r>
              <a:rPr lang="tr-TR" b="1" dirty="0" smtClean="0"/>
              <a:t> 	</a:t>
            </a:r>
            <a:endParaRPr lang="tr-TR" dirty="0" smtClean="0"/>
          </a:p>
          <a:p>
            <a:pPr eaLnBrk="1" hangingPunct="1">
              <a:lnSpc>
                <a:spcPct val="90000"/>
              </a:lnSpc>
              <a:buFont typeface="Wingdings" pitchFamily="2" charset="2"/>
              <a:buNone/>
            </a:pPr>
            <a:r>
              <a:rPr lang="tr-TR" dirty="0" smtClean="0"/>
              <a:t>   </a:t>
            </a:r>
            <a:r>
              <a:rPr lang="tr-TR" dirty="0" err="1" smtClean="0"/>
              <a:t>Basic</a:t>
            </a:r>
            <a:r>
              <a:rPr lang="tr-TR" dirty="0" smtClean="0"/>
              <a:t> 			</a:t>
            </a:r>
            <a:r>
              <a:rPr lang="tr-TR" dirty="0" err="1" smtClean="0"/>
              <a:t>Print</a:t>
            </a:r>
            <a:endParaRPr lang="tr-TR" dirty="0" smtClean="0"/>
          </a:p>
          <a:p>
            <a:pPr eaLnBrk="1" hangingPunct="1">
              <a:lnSpc>
                <a:spcPct val="90000"/>
              </a:lnSpc>
              <a:buFont typeface="Wingdings" pitchFamily="2" charset="2"/>
              <a:buNone/>
            </a:pPr>
            <a:r>
              <a:rPr lang="tr-TR" dirty="0" smtClean="0"/>
              <a:t>   C			          	</a:t>
            </a:r>
            <a:r>
              <a:rPr lang="tr-TR" dirty="0" err="1" smtClean="0"/>
              <a:t>printf</a:t>
            </a:r>
            <a:endParaRPr lang="tr-TR" dirty="0" smtClean="0"/>
          </a:p>
          <a:p>
            <a:pPr eaLnBrk="1" hangingPunct="1">
              <a:lnSpc>
                <a:spcPct val="90000"/>
              </a:lnSpc>
              <a:buFont typeface="Wingdings" pitchFamily="2" charset="2"/>
              <a:buNone/>
            </a:pPr>
            <a:r>
              <a:rPr lang="tr-TR" dirty="0" smtClean="0"/>
              <a:t>	Java				</a:t>
            </a:r>
            <a:r>
              <a:rPr lang="tr-TR" dirty="0" err="1" smtClean="0"/>
              <a:t>print</a:t>
            </a:r>
            <a:endParaRPr lang="tr-TR" dirty="0" smtClean="0"/>
          </a:p>
          <a:p>
            <a:pPr eaLnBrk="1" hangingPunct="1">
              <a:lnSpc>
                <a:spcPct val="90000"/>
              </a:lnSpc>
              <a:buFont typeface="Wingdings" pitchFamily="2" charset="2"/>
              <a:buNone/>
            </a:pPr>
            <a:r>
              <a:rPr lang="tr-TR" dirty="0" smtClean="0"/>
              <a:t>   </a:t>
            </a:r>
            <a:r>
              <a:rPr lang="tr-TR" dirty="0" err="1" smtClean="0"/>
              <a:t>Pascal</a:t>
            </a:r>
            <a:r>
              <a:rPr lang="tr-TR" dirty="0" smtClean="0"/>
              <a:t>			</a:t>
            </a:r>
            <a:r>
              <a:rPr lang="tr-TR" dirty="0" err="1" smtClean="0"/>
              <a:t>writeln</a:t>
            </a:r>
            <a:endParaRPr lang="tr-TR" dirty="0" smtClean="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tr-TR" dirty="0" smtClean="0"/>
              <a:t>Algoritma Hazırlama </a:t>
            </a:r>
          </a:p>
        </p:txBody>
      </p:sp>
      <p:sp>
        <p:nvSpPr>
          <p:cNvPr id="27651" name="Rectangle 3"/>
          <p:cNvSpPr>
            <a:spLocks noGrp="1" noChangeArrowheads="1"/>
          </p:cNvSpPr>
          <p:nvPr>
            <p:ph sz="quarter" idx="1"/>
          </p:nvPr>
        </p:nvSpPr>
        <p:spPr/>
        <p:txBody>
          <a:bodyPr/>
          <a:lstStyle/>
          <a:p>
            <a:pPr eaLnBrk="1" hangingPunct="1">
              <a:lnSpc>
                <a:spcPct val="90000"/>
              </a:lnSpc>
            </a:pPr>
            <a:r>
              <a:rPr lang="tr-TR" sz="2400" dirty="0" smtClean="0"/>
              <a:t>İnsan günlük yaşamında herhangi bir işi gerçekleştirmeden önce genellikle plan yapar. Plan, yapılacak olan işin adımlarını belirtir ve hedefe ulaşmada hem yol gösterir hem de büyük kolaylıklar sağlar. </a:t>
            </a:r>
          </a:p>
          <a:p>
            <a:pPr eaLnBrk="1" hangingPunct="1">
              <a:lnSpc>
                <a:spcPct val="90000"/>
              </a:lnSpc>
            </a:pPr>
            <a:endParaRPr lang="tr-TR" sz="2400" dirty="0" smtClean="0"/>
          </a:p>
          <a:p>
            <a:pPr eaLnBrk="1" hangingPunct="1">
              <a:lnSpc>
                <a:spcPct val="90000"/>
              </a:lnSpc>
            </a:pPr>
            <a:r>
              <a:rPr lang="tr-TR" sz="2400" dirty="0" smtClean="0"/>
              <a:t>Bilgisayardaki bir işlemin gerçekleştirilmesinde izlenecek adımlar dizisine de </a:t>
            </a:r>
            <a:r>
              <a:rPr lang="tr-TR" sz="2400" b="1" dirty="0" smtClean="0">
                <a:solidFill>
                  <a:srgbClr val="C00000"/>
                </a:solidFill>
              </a:rPr>
              <a:t>algoritma</a:t>
            </a:r>
            <a:r>
              <a:rPr lang="tr-TR" sz="2400" dirty="0" smtClean="0"/>
              <a:t> denilmektedir. </a:t>
            </a:r>
          </a:p>
          <a:p>
            <a:pPr eaLnBrk="1" hangingPunct="1">
              <a:lnSpc>
                <a:spcPct val="90000"/>
              </a:lnSpc>
            </a:pPr>
            <a:endParaRPr lang="tr-TR" sz="2400" dirty="0" smtClean="0"/>
          </a:p>
          <a:p>
            <a:pPr eaLnBrk="1" hangingPunct="1">
              <a:lnSpc>
                <a:spcPct val="90000"/>
              </a:lnSpc>
            </a:pPr>
            <a:r>
              <a:rPr lang="tr-TR" sz="2400" dirty="0" smtClean="0"/>
              <a:t>O zaman algoritma, işlemleri yaptırabilmek için bilgisayara tarif edilen işlem basamaklarıdır. </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Teşekkürler…</a:t>
            </a:r>
            <a:endParaRPr lang="tr-TR" dirty="0"/>
          </a:p>
        </p:txBody>
      </p:sp>
      <p:sp>
        <p:nvSpPr>
          <p:cNvPr id="3" name="2 İçerik Yer Tutucusu"/>
          <p:cNvSpPr>
            <a:spLocks noGrp="1"/>
          </p:cNvSpPr>
          <p:nvPr>
            <p:ph sz="quarter" idx="1"/>
          </p:nvPr>
        </p:nvSpPr>
        <p:spPr/>
        <p:txBody>
          <a:bodyPr/>
          <a:lstStyle/>
          <a:p>
            <a:r>
              <a:rPr lang="tr-TR" dirty="0" smtClean="0"/>
              <a:t>Bu derste emeği geçen İstanbul Kemerburgaz Üniversitesi ve TOBB </a:t>
            </a:r>
            <a:r>
              <a:rPr lang="tr-TR" dirty="0" err="1" smtClean="0"/>
              <a:t>ETÜ’deki</a:t>
            </a:r>
            <a:r>
              <a:rPr lang="tr-TR" dirty="0" smtClean="0"/>
              <a:t> hocalara ve asistanlara teşekkür ediyoruz.</a:t>
            </a:r>
          </a:p>
          <a:p>
            <a:r>
              <a:rPr lang="tr-TR" dirty="0" smtClean="0"/>
              <a:t>Slaytların ve derse dair diğer materyallerin hazırlanmasında birçok kişinin emeği geçmiştir. Özellikle </a:t>
            </a:r>
            <a:r>
              <a:rPr lang="tr-TR" b="1" i="1" dirty="0" smtClean="0"/>
              <a:t>Uğur Şahin</a:t>
            </a:r>
            <a:r>
              <a:rPr lang="tr-TR" dirty="0" smtClean="0"/>
              <a:t>’in hazırladığı slaytlar, bu dersin slaytlarının temelini oluşturur.</a:t>
            </a:r>
          </a:p>
          <a:p>
            <a:r>
              <a:rPr lang="tr-TR" i="1" dirty="0" smtClean="0"/>
              <a:t>Robert </a:t>
            </a:r>
            <a:r>
              <a:rPr lang="tr-TR" i="1" dirty="0" err="1" smtClean="0"/>
              <a:t>Sedgewick</a:t>
            </a:r>
            <a:r>
              <a:rPr lang="tr-TR" i="1" dirty="0" smtClean="0"/>
              <a:t> &amp; </a:t>
            </a:r>
            <a:r>
              <a:rPr lang="tr-TR" i="1" dirty="0" err="1" smtClean="0"/>
              <a:t>Kevin</a:t>
            </a:r>
            <a:r>
              <a:rPr lang="tr-TR" i="1" dirty="0" smtClean="0"/>
              <a:t> </a:t>
            </a:r>
            <a:r>
              <a:rPr lang="tr-TR" i="1" dirty="0" err="1" smtClean="0"/>
              <a:t>Wayne</a:t>
            </a:r>
            <a:r>
              <a:rPr lang="tr-TR" i="1" dirty="0" smtClean="0"/>
              <a:t> </a:t>
            </a:r>
            <a:r>
              <a:rPr lang="tr-TR" dirty="0" smtClean="0"/>
              <a:t>gibi yabancı kaynaklardan da slaytlar alınmıştır.</a:t>
            </a:r>
          </a:p>
          <a:p>
            <a:r>
              <a:rPr lang="tr-TR" dirty="0" smtClean="0"/>
              <a:t>Özel olarak kaynağını merak ettiğiniz bir slayt olursa sormaya çekinmeyiniz.</a:t>
            </a:r>
          </a:p>
          <a:p>
            <a:pPr lvl="1"/>
            <a:endParaRPr lang="tr-TR"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tr-TR" smtClean="0"/>
              <a:t>Bilgisayarın yaptığı işlemler</a:t>
            </a:r>
          </a:p>
        </p:txBody>
      </p:sp>
      <p:sp>
        <p:nvSpPr>
          <p:cNvPr id="15363" name="Rectangle 3"/>
          <p:cNvSpPr>
            <a:spLocks noGrp="1" noChangeArrowheads="1"/>
          </p:cNvSpPr>
          <p:nvPr>
            <p:ph sz="quarter" idx="1"/>
          </p:nvPr>
        </p:nvSpPr>
        <p:spPr/>
        <p:txBody>
          <a:bodyPr/>
          <a:lstStyle/>
          <a:p>
            <a:pPr eaLnBrk="1" hangingPunct="1"/>
            <a:r>
              <a:rPr lang="tr-TR" dirty="0" smtClean="0"/>
              <a:t>Aritmetiksel işlemler </a:t>
            </a:r>
          </a:p>
          <a:p>
            <a:pPr eaLnBrk="1" hangingPunct="1">
              <a:buFont typeface="Wingdings" pitchFamily="2" charset="2"/>
              <a:buNone/>
            </a:pPr>
            <a:r>
              <a:rPr lang="tr-TR" dirty="0" smtClean="0"/>
              <a:t>   </a:t>
            </a:r>
            <a:r>
              <a:rPr lang="tr-TR" dirty="0" smtClean="0">
                <a:solidFill>
                  <a:srgbClr val="003399"/>
                </a:solidFill>
              </a:rPr>
              <a:t>toplama, çıkarma, ..</a:t>
            </a:r>
          </a:p>
          <a:p>
            <a:pPr eaLnBrk="1" hangingPunct="1">
              <a:buFont typeface="Wingdings" pitchFamily="2" charset="2"/>
              <a:buNone/>
            </a:pPr>
            <a:endParaRPr lang="tr-TR" dirty="0" smtClean="0">
              <a:solidFill>
                <a:srgbClr val="003399"/>
              </a:solidFill>
            </a:endParaRPr>
          </a:p>
          <a:p>
            <a:pPr eaLnBrk="1" hangingPunct="1"/>
            <a:r>
              <a:rPr lang="tr-TR" dirty="0" smtClean="0"/>
              <a:t>Karşılaştırma işlemleri </a:t>
            </a:r>
          </a:p>
          <a:p>
            <a:pPr eaLnBrk="1" hangingPunct="1">
              <a:buNone/>
            </a:pPr>
            <a:r>
              <a:rPr lang="tr-TR" dirty="0" smtClean="0">
                <a:solidFill>
                  <a:srgbClr val="003399"/>
                </a:solidFill>
              </a:rPr>
              <a:t>	iki nesnenin kıyaslanması   </a:t>
            </a:r>
            <a:endParaRPr lang="tr-TR" u="sng" dirty="0" smtClean="0">
              <a:solidFill>
                <a:srgbClr val="003399"/>
              </a:solidFill>
            </a:endParaRPr>
          </a:p>
          <a:p>
            <a:pPr eaLnBrk="1" hangingPunct="1">
              <a:buFont typeface="Wingdings" pitchFamily="2" charset="2"/>
              <a:buNone/>
            </a:pPr>
            <a:endParaRPr lang="tr-TR" dirty="0" smtClean="0">
              <a:solidFill>
                <a:srgbClr val="003399"/>
              </a:solidFill>
            </a:endParaRPr>
          </a:p>
          <a:p>
            <a:pPr eaLnBrk="1" hangingPunct="1"/>
            <a:r>
              <a:rPr lang="tr-TR" dirty="0" smtClean="0"/>
              <a:t>Mantıksal işlemler</a:t>
            </a:r>
          </a:p>
          <a:p>
            <a:pPr eaLnBrk="1" hangingPunct="1">
              <a:buFont typeface="Wingdings" pitchFamily="2" charset="2"/>
              <a:buNone/>
            </a:pPr>
            <a:r>
              <a:rPr lang="tr-TR" dirty="0" smtClean="0">
                <a:solidFill>
                  <a:srgbClr val="003399"/>
                </a:solidFill>
              </a:rPr>
              <a:t>   ve, veya , değil</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Algoritma kavramı</a:t>
            </a:r>
            <a:endParaRPr lang="tr-TR" dirty="0"/>
          </a:p>
        </p:txBody>
      </p:sp>
      <p:pic>
        <p:nvPicPr>
          <p:cNvPr id="4" name="3 İçerik Yer Tutucusu" descr="hqdefault.jpg"/>
          <p:cNvPicPr>
            <a:picLocks noGrp="1" noChangeAspect="1"/>
          </p:cNvPicPr>
          <p:nvPr>
            <p:ph sz="quarter" idx="1"/>
          </p:nvPr>
        </p:nvPicPr>
        <p:blipFill>
          <a:blip r:embed="rId2"/>
          <a:srcRect l="3125" t="23704" r="12500" b="24213"/>
          <a:stretch>
            <a:fillRect/>
          </a:stretch>
        </p:blipFill>
        <p:spPr>
          <a:xfrm>
            <a:off x="1785918" y="2214554"/>
            <a:ext cx="3857652" cy="17859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 name="4 Dikdörtgen"/>
          <p:cNvSpPr/>
          <p:nvPr/>
        </p:nvSpPr>
        <p:spPr>
          <a:xfrm>
            <a:off x="2357422" y="4143380"/>
            <a:ext cx="4572000" cy="840230"/>
          </a:xfrm>
          <a:prstGeom prst="rect">
            <a:avLst/>
          </a:prstGeom>
        </p:spPr>
        <p:txBody>
          <a:bodyPr>
            <a:spAutoFit/>
          </a:bodyPr>
          <a:lstStyle/>
          <a:p>
            <a:pPr eaLnBrk="1" hangingPunct="1">
              <a:lnSpc>
                <a:spcPct val="90000"/>
              </a:lnSpc>
            </a:pPr>
            <a:r>
              <a:rPr lang="tr-TR" dirty="0" smtClean="0"/>
              <a:t>Bilgisayardaki bir işlemin gerçekleştirilmesinde izlenecek adımlar dizisine </a:t>
            </a:r>
            <a:r>
              <a:rPr lang="tr-TR" b="1" dirty="0" smtClean="0">
                <a:solidFill>
                  <a:srgbClr val="C00000"/>
                </a:solidFill>
              </a:rPr>
              <a:t>algoritma</a:t>
            </a:r>
            <a:r>
              <a:rPr lang="tr-TR" dirty="0" smtClean="0"/>
              <a:t> denilmektedir. </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Anlayamadığınız yerleri bizlere sorunuz.</a:t>
            </a:r>
            <a:endParaRPr lang="tr-TR" dirty="0"/>
          </a:p>
        </p:txBody>
      </p:sp>
      <p:sp>
        <p:nvSpPr>
          <p:cNvPr id="3" name="2 İçerik Yer Tutucusu"/>
          <p:cNvSpPr>
            <a:spLocks noGrp="1"/>
          </p:cNvSpPr>
          <p:nvPr>
            <p:ph sz="quarter" idx="1"/>
          </p:nvPr>
        </p:nvSpPr>
        <p:spPr/>
        <p:txBody>
          <a:bodyPr>
            <a:normAutofit/>
          </a:bodyPr>
          <a:lstStyle/>
          <a:p>
            <a:pPr algn="ctr"/>
            <a:r>
              <a:rPr lang="tr-TR" sz="8000" dirty="0" smtClean="0"/>
              <a:t>1.ders sonu</a:t>
            </a:r>
            <a:endParaRPr lang="tr-TR" sz="8000" dirty="0"/>
          </a:p>
        </p:txBody>
      </p:sp>
    </p:spTree>
    <p:extLst>
      <p:ext uri="{BB962C8B-B14F-4D97-AF65-F5344CB8AC3E}">
        <p14:creationId xmlns="" xmlns:p14="http://schemas.microsoft.com/office/powerpoint/2010/main" val="145356573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Sözde kod</a:t>
            </a:r>
            <a:endParaRPr lang="tr-TR" dirty="0"/>
          </a:p>
        </p:txBody>
      </p:sp>
      <p:sp>
        <p:nvSpPr>
          <p:cNvPr id="3" name="2 İçerik Yer Tutucusu"/>
          <p:cNvSpPr>
            <a:spLocks noGrp="1"/>
          </p:cNvSpPr>
          <p:nvPr>
            <p:ph sz="quarter" idx="1"/>
          </p:nvPr>
        </p:nvSpPr>
        <p:spPr/>
        <p:txBody>
          <a:bodyPr/>
          <a:lstStyle/>
          <a:p>
            <a:r>
              <a:rPr lang="tr-TR" dirty="0" smtClean="0"/>
              <a:t>Sözde kod(</a:t>
            </a:r>
            <a:r>
              <a:rPr lang="tr-TR" dirty="0" err="1" smtClean="0"/>
              <a:t>pseudo</a:t>
            </a:r>
            <a:r>
              <a:rPr lang="tr-TR" dirty="0" smtClean="0"/>
              <a:t> </a:t>
            </a:r>
            <a:r>
              <a:rPr lang="tr-TR" dirty="0" err="1" smtClean="0"/>
              <a:t>code</a:t>
            </a:r>
            <a:r>
              <a:rPr lang="tr-TR" dirty="0" smtClean="0"/>
              <a:t>) , belirli bir programlama diline bağlı kalmaksızın algoritmanın ifade edilmesinde kullanılan koddur.</a:t>
            </a:r>
          </a:p>
        </p:txBody>
      </p:sp>
      <p:sp>
        <p:nvSpPr>
          <p:cNvPr id="4" name="3 Dikdörtgen"/>
          <p:cNvSpPr/>
          <p:nvPr/>
        </p:nvSpPr>
        <p:spPr>
          <a:xfrm>
            <a:off x="2500298" y="2643182"/>
            <a:ext cx="4572000" cy="1938992"/>
          </a:xfrm>
          <a:prstGeom prst="rect">
            <a:avLst/>
          </a:prstGeom>
        </p:spPr>
        <p:txBody>
          <a:bodyPr>
            <a:spAutoFit/>
          </a:bodyPr>
          <a:lstStyle/>
          <a:p>
            <a:pPr marL="533400" indent="-533400" eaLnBrk="1" hangingPunct="1">
              <a:buFont typeface="Wingdings" pitchFamily="2" charset="2"/>
              <a:buAutoNum type="arabicPeriod"/>
            </a:pPr>
            <a:r>
              <a:rPr lang="tr-TR" sz="2400" dirty="0" smtClean="0"/>
              <a:t>Başla</a:t>
            </a:r>
          </a:p>
          <a:p>
            <a:pPr marL="533400" indent="-533400" eaLnBrk="1" hangingPunct="1">
              <a:buFont typeface="Wingdings" pitchFamily="2" charset="2"/>
              <a:buAutoNum type="arabicPeriod"/>
            </a:pPr>
            <a:r>
              <a:rPr lang="tr-TR" sz="2400" dirty="0" err="1" smtClean="0"/>
              <a:t>sayac</a:t>
            </a:r>
            <a:r>
              <a:rPr lang="tr-TR" sz="2400" dirty="0" smtClean="0"/>
              <a:t>=0</a:t>
            </a:r>
          </a:p>
          <a:p>
            <a:pPr marL="533400" indent="-533400" eaLnBrk="1" hangingPunct="1">
              <a:buFont typeface="Wingdings" pitchFamily="2" charset="2"/>
              <a:buAutoNum type="arabicPeriod"/>
            </a:pPr>
            <a:r>
              <a:rPr lang="tr-TR" sz="2400" dirty="0" err="1" smtClean="0"/>
              <a:t>sayac</a:t>
            </a:r>
            <a:r>
              <a:rPr lang="tr-TR" sz="2400" dirty="0" smtClean="0"/>
              <a:t>=</a:t>
            </a:r>
            <a:r>
              <a:rPr lang="tr-TR" sz="2400" dirty="0" err="1" smtClean="0"/>
              <a:t>sayac</a:t>
            </a:r>
            <a:r>
              <a:rPr lang="tr-TR" sz="2400" dirty="0" smtClean="0"/>
              <a:t>+1</a:t>
            </a:r>
          </a:p>
          <a:p>
            <a:pPr marL="533400" indent="-533400" eaLnBrk="1" hangingPunct="1">
              <a:buFont typeface="Wingdings" pitchFamily="2" charset="2"/>
              <a:buAutoNum type="arabicPeriod"/>
            </a:pPr>
            <a:r>
              <a:rPr lang="tr-TR" sz="2400" dirty="0" smtClean="0"/>
              <a:t>Yaz </a:t>
            </a:r>
            <a:r>
              <a:rPr lang="tr-TR" sz="2400" dirty="0" err="1" smtClean="0"/>
              <a:t>sayac</a:t>
            </a:r>
            <a:endParaRPr lang="tr-TR" sz="2400" dirty="0" smtClean="0"/>
          </a:p>
          <a:p>
            <a:pPr marL="533400" indent="-533400" eaLnBrk="1" hangingPunct="1">
              <a:buFont typeface="Wingdings" pitchFamily="2" charset="2"/>
              <a:buAutoNum type="arabicPeriod"/>
            </a:pPr>
            <a:r>
              <a:rPr lang="tr-TR" sz="2400" dirty="0" smtClean="0"/>
              <a:t>Dur</a:t>
            </a:r>
          </a:p>
        </p:txBody>
      </p:sp>
      <p:sp>
        <p:nvSpPr>
          <p:cNvPr id="5" name="4 Yuvarlatılmış Dikdörtgen"/>
          <p:cNvSpPr/>
          <p:nvPr/>
        </p:nvSpPr>
        <p:spPr>
          <a:xfrm>
            <a:off x="5786446" y="4929198"/>
            <a:ext cx="2286016" cy="100013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EKRANA 1 YAZDIRIR.</a:t>
            </a:r>
            <a:endParaRPr lang="tr-T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70" decel="100000"/>
                                        <p:tgtEl>
                                          <p:spTgt spid="5"/>
                                        </p:tgtEl>
                                      </p:cBhvr>
                                    </p:animEffect>
                                    <p:animScale>
                                      <p:cBhvr>
                                        <p:cTn id="8" dur="770" decel="100000"/>
                                        <p:tgtEl>
                                          <p:spTgt spid="5"/>
                                        </p:tgtEl>
                                      </p:cBhvr>
                                      <p:from x="10000" y="10000"/>
                                      <p:to x="200000" y="450000"/>
                                    </p:animScale>
                                    <p:animScale>
                                      <p:cBhvr>
                                        <p:cTn id="9" dur="1230" accel="100000" fill="hold">
                                          <p:stCondLst>
                                            <p:cond delay="770"/>
                                          </p:stCondLst>
                                        </p:cTn>
                                        <p:tgtEl>
                                          <p:spTgt spid="5"/>
                                        </p:tgtEl>
                                      </p:cBhvr>
                                      <p:from x="200000" y="450000"/>
                                      <p:to x="100000" y="100000"/>
                                    </p:animScale>
                                    <p:set>
                                      <p:cBhvr>
                                        <p:cTn id="10" dur="770" fill="hold"/>
                                        <p:tgtEl>
                                          <p:spTgt spid="5"/>
                                        </p:tgtEl>
                                        <p:attrNameLst>
                                          <p:attrName>ppt_x</p:attrName>
                                        </p:attrNameLst>
                                      </p:cBhvr>
                                      <p:to>
                                        <p:strVal val="(0.5)"/>
                                      </p:to>
                                    </p:set>
                                    <p:anim from="(0.5)" to="(#ppt_x)" calcmode="lin" valueType="num">
                                      <p:cBhvr>
                                        <p:cTn id="11" dur="1230" accel="100000" fill="hold">
                                          <p:stCondLst>
                                            <p:cond delay="770"/>
                                          </p:stCondLst>
                                        </p:cTn>
                                        <p:tgtEl>
                                          <p:spTgt spid="5"/>
                                        </p:tgtEl>
                                        <p:attrNameLst>
                                          <p:attrName>ppt_x</p:attrName>
                                        </p:attrNameLst>
                                      </p:cBhvr>
                                    </p:anim>
                                    <p:set>
                                      <p:cBhvr>
                                        <p:cTn id="12" dur="770" fill="hold"/>
                                        <p:tgtEl>
                                          <p:spTgt spid="5"/>
                                        </p:tgtEl>
                                        <p:attrNameLst>
                                          <p:attrName>ppt_y</p:attrName>
                                        </p:attrNameLst>
                                      </p:cBhvr>
                                      <p:to>
                                        <p:strVal val="(#ppt_y+0.4)"/>
                                      </p:to>
                                    </p:set>
                                    <p:anim from="(#ppt_y+0.4)" to="(#ppt_y)" calcmode="lin" valueType="num">
                                      <p:cBhvr>
                                        <p:cTn id="13" dur="1230" accel="100000" fill="hold">
                                          <p:stCondLst>
                                            <p:cond delay="770"/>
                                          </p:stCondLst>
                                        </p:cTn>
                                        <p:tgtEl>
                                          <p:spTgt spid="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Blockly</a:t>
            </a:r>
            <a:r>
              <a:rPr lang="tr-TR" dirty="0" smtClean="0"/>
              <a:t> ve </a:t>
            </a:r>
            <a:r>
              <a:rPr lang="tr-TR" dirty="0" err="1" smtClean="0"/>
              <a:t>Scratch</a:t>
            </a:r>
            <a:endParaRPr lang="tr-TR" dirty="0"/>
          </a:p>
        </p:txBody>
      </p:sp>
      <p:sp>
        <p:nvSpPr>
          <p:cNvPr id="3" name="2 İçerik Yer Tutucusu"/>
          <p:cNvSpPr>
            <a:spLocks noGrp="1"/>
          </p:cNvSpPr>
          <p:nvPr>
            <p:ph sz="quarter" idx="1"/>
          </p:nvPr>
        </p:nvSpPr>
        <p:spPr/>
        <p:txBody>
          <a:bodyPr/>
          <a:lstStyle/>
          <a:p>
            <a:r>
              <a:rPr lang="tr-TR" dirty="0" err="1" smtClean="0"/>
              <a:t>Algoritmik</a:t>
            </a:r>
            <a:r>
              <a:rPr lang="tr-TR" dirty="0" smtClean="0"/>
              <a:t> düşünce yeteneğinizi geliştiren alıştırmalar yapınız.</a:t>
            </a:r>
            <a:endParaRPr lang="tr-TR" dirty="0"/>
          </a:p>
        </p:txBody>
      </p:sp>
      <p:sp>
        <p:nvSpPr>
          <p:cNvPr id="5" name="4 Köşeleri Yuvarlanmış Dikdörtgen Belirtme Çizgisi"/>
          <p:cNvSpPr/>
          <p:nvPr/>
        </p:nvSpPr>
        <p:spPr>
          <a:xfrm>
            <a:off x="5072066" y="2214554"/>
            <a:ext cx="3500462" cy="1500198"/>
          </a:xfrm>
          <a:prstGeom prst="wedgeRoundRectCallout">
            <a:avLst>
              <a:gd name="adj1" fmla="val 56954"/>
              <a:gd name="adj2" fmla="val -6614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600" i="1" dirty="0" err="1" smtClean="0"/>
              <a:t>Scratch</a:t>
            </a:r>
            <a:r>
              <a:rPr lang="tr-TR" sz="1600" i="1" dirty="0" smtClean="0"/>
              <a:t> aslında algoritmaları çok iyi öğretiyor. Ben </a:t>
            </a:r>
            <a:r>
              <a:rPr lang="tr-TR" sz="1600" i="1" dirty="0" err="1" smtClean="0"/>
              <a:t>if</a:t>
            </a:r>
            <a:r>
              <a:rPr lang="tr-TR" sz="1600" i="1" dirty="0" smtClean="0"/>
              <a:t> </a:t>
            </a:r>
            <a:r>
              <a:rPr lang="tr-TR" sz="1600" i="1" dirty="0" err="1" smtClean="0"/>
              <a:t>elseleri</a:t>
            </a:r>
            <a:r>
              <a:rPr lang="tr-TR" sz="1600" i="1" dirty="0" smtClean="0"/>
              <a:t> vs. orada oturtmuştum.  </a:t>
            </a:r>
            <a:br>
              <a:rPr lang="tr-TR" sz="1600" i="1" dirty="0" smtClean="0"/>
            </a:br>
            <a:r>
              <a:rPr lang="tr-TR" sz="1600" i="1" dirty="0" smtClean="0"/>
              <a:t>~Geçtiğimiz dönemlerden birinde 3 sınavdan da  100 almış bir öğrencinin geri bildirimi</a:t>
            </a:r>
            <a:endParaRPr lang="tr-TR" sz="1600" dirty="0"/>
          </a:p>
        </p:txBody>
      </p:sp>
      <p:grpSp>
        <p:nvGrpSpPr>
          <p:cNvPr id="6" name="10 Grup"/>
          <p:cNvGrpSpPr/>
          <p:nvPr/>
        </p:nvGrpSpPr>
        <p:grpSpPr>
          <a:xfrm>
            <a:off x="1142976" y="3000372"/>
            <a:ext cx="1730794" cy="2269426"/>
            <a:chOff x="457200" y="2690399"/>
            <a:chExt cx="2213429" cy="3324589"/>
          </a:xfrm>
        </p:grpSpPr>
        <p:pic>
          <p:nvPicPr>
            <p:cNvPr id="7" name="Resim 4" descr="Ekran Kırpma"/>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01717" y="2690399"/>
              <a:ext cx="1865716" cy="1986474"/>
            </a:xfrm>
            <a:prstGeom prst="rect">
              <a:avLst/>
            </a:prstGeom>
          </p:spPr>
        </p:pic>
        <p:sp>
          <p:nvSpPr>
            <p:cNvPr id="8" name="7 Metin kutusu"/>
            <p:cNvSpPr txBox="1"/>
            <p:nvPr/>
          </p:nvSpPr>
          <p:spPr>
            <a:xfrm>
              <a:off x="457200" y="4662358"/>
              <a:ext cx="2213429" cy="1352630"/>
            </a:xfrm>
            <a:prstGeom prst="rect">
              <a:avLst/>
            </a:prstGeom>
            <a:noFill/>
          </p:spPr>
          <p:txBody>
            <a:bodyPr wrap="square" rtlCol="0">
              <a:spAutoFit/>
            </a:bodyPr>
            <a:lstStyle/>
            <a:p>
              <a:pPr algn="ctr"/>
              <a:r>
                <a:rPr lang="tr-TR" i="1" dirty="0" err="1" smtClean="0"/>
                <a:t>Blockly</a:t>
              </a:r>
              <a:r>
                <a:rPr lang="tr-TR" i="1" dirty="0" smtClean="0"/>
                <a:t> alıştırmalarını yapınız.</a:t>
              </a:r>
              <a:endParaRPr lang="tr-TR" i="1" dirty="0"/>
            </a:p>
          </p:txBody>
        </p:sp>
      </p:grpSp>
      <p:grpSp>
        <p:nvGrpSpPr>
          <p:cNvPr id="9" name="8 Grup"/>
          <p:cNvGrpSpPr/>
          <p:nvPr/>
        </p:nvGrpSpPr>
        <p:grpSpPr>
          <a:xfrm>
            <a:off x="4714876" y="4071942"/>
            <a:ext cx="2647950" cy="1686349"/>
            <a:chOff x="3004457" y="4698529"/>
            <a:chExt cx="2647950" cy="1686349"/>
          </a:xfrm>
        </p:grpSpPr>
        <p:pic>
          <p:nvPicPr>
            <p:cNvPr id="10" name="9 Resim" descr="içerik.jpeg"/>
            <p:cNvPicPr>
              <a:picLocks noChangeAspect="1"/>
            </p:cNvPicPr>
            <p:nvPr/>
          </p:nvPicPr>
          <p:blipFill>
            <a:blip r:embed="rId3">
              <a:clrChange>
                <a:clrFrom>
                  <a:srgbClr val="FFFFFF"/>
                </a:clrFrom>
                <a:clrTo>
                  <a:srgbClr val="FFFFFF">
                    <a:alpha val="0"/>
                  </a:srgbClr>
                </a:clrTo>
              </a:clrChange>
            </a:blip>
            <a:srcRect t="39675"/>
            <a:stretch>
              <a:fillRect/>
            </a:stretch>
          </p:blipFill>
          <p:spPr>
            <a:xfrm>
              <a:off x="3004457" y="4698529"/>
              <a:ext cx="2647950" cy="1040018"/>
            </a:xfrm>
            <a:prstGeom prst="rect">
              <a:avLst/>
            </a:prstGeom>
          </p:spPr>
        </p:pic>
        <p:sp>
          <p:nvSpPr>
            <p:cNvPr id="11" name="10 Metin kutusu"/>
            <p:cNvSpPr txBox="1"/>
            <p:nvPr/>
          </p:nvSpPr>
          <p:spPr>
            <a:xfrm>
              <a:off x="3221717" y="5738547"/>
              <a:ext cx="2213429" cy="646331"/>
            </a:xfrm>
            <a:prstGeom prst="rect">
              <a:avLst/>
            </a:prstGeom>
            <a:noFill/>
          </p:spPr>
          <p:txBody>
            <a:bodyPr wrap="square" rtlCol="0">
              <a:spAutoFit/>
            </a:bodyPr>
            <a:lstStyle/>
            <a:p>
              <a:pPr algn="ctr"/>
              <a:r>
                <a:rPr lang="tr-TR" i="1" dirty="0" err="1" smtClean="0"/>
                <a:t>Scratch</a:t>
              </a:r>
              <a:r>
                <a:rPr lang="tr-TR" i="1" dirty="0" smtClean="0"/>
                <a:t> ile alıştırmalar yapınız.</a:t>
              </a:r>
              <a:endParaRPr lang="tr-TR" i="1" dirty="0"/>
            </a:p>
          </p:txBody>
        </p:sp>
      </p:grpSp>
      <p:sp>
        <p:nvSpPr>
          <p:cNvPr id="12" name="11 Dikdörtgen"/>
          <p:cNvSpPr/>
          <p:nvPr/>
        </p:nvSpPr>
        <p:spPr>
          <a:xfrm>
            <a:off x="571472" y="5214950"/>
            <a:ext cx="3801041" cy="369332"/>
          </a:xfrm>
          <a:prstGeom prst="rect">
            <a:avLst/>
          </a:prstGeom>
        </p:spPr>
        <p:txBody>
          <a:bodyPr wrap="none">
            <a:spAutoFit/>
          </a:bodyPr>
          <a:lstStyle/>
          <a:p>
            <a:r>
              <a:rPr lang="pt-BR" dirty="0" smtClean="0">
                <a:hlinkClick r:id="rId4"/>
              </a:rPr>
              <a:t>https://blockly-games.appspot.com/</a:t>
            </a:r>
            <a:endParaRPr lang="tr-TR" dirty="0"/>
          </a:p>
        </p:txBody>
      </p:sp>
      <p:sp>
        <p:nvSpPr>
          <p:cNvPr id="13" name="12 Dikdörtgen"/>
          <p:cNvSpPr/>
          <p:nvPr/>
        </p:nvSpPr>
        <p:spPr>
          <a:xfrm>
            <a:off x="4857752" y="5715016"/>
            <a:ext cx="2569934" cy="369332"/>
          </a:xfrm>
          <a:prstGeom prst="rect">
            <a:avLst/>
          </a:prstGeom>
        </p:spPr>
        <p:txBody>
          <a:bodyPr wrap="none">
            <a:spAutoFit/>
          </a:bodyPr>
          <a:lstStyle/>
          <a:p>
            <a:r>
              <a:rPr lang="tr-TR" dirty="0" smtClean="0">
                <a:hlinkClick r:id="rId5"/>
              </a:rPr>
              <a:t>https://scratch.mit.edu/ </a:t>
            </a:r>
            <a:endParaRPr lang="tr-T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Autofit/>
          </a:bodyPr>
          <a:lstStyle/>
          <a:p>
            <a:pPr eaLnBrk="1" hangingPunct="1"/>
            <a:r>
              <a:rPr lang="tr-TR" sz="2400" dirty="0" smtClean="0"/>
              <a:t>Bu algoritmanın ekran çıktısı nedir?</a:t>
            </a:r>
          </a:p>
        </p:txBody>
      </p:sp>
      <p:sp>
        <p:nvSpPr>
          <p:cNvPr id="38915" name="Rectangle 3"/>
          <p:cNvSpPr>
            <a:spLocks noGrp="1" noChangeArrowheads="1"/>
          </p:cNvSpPr>
          <p:nvPr>
            <p:ph sz="quarter" idx="1"/>
          </p:nvPr>
        </p:nvSpPr>
        <p:spPr/>
        <p:txBody>
          <a:bodyPr>
            <a:normAutofit/>
          </a:bodyPr>
          <a:lstStyle/>
          <a:p>
            <a:pPr marL="533400" indent="-533400" eaLnBrk="1" hangingPunct="1">
              <a:lnSpc>
                <a:spcPct val="90000"/>
              </a:lnSpc>
              <a:buFont typeface="Wingdings" pitchFamily="2" charset="2"/>
              <a:buAutoNum type="arabicPeriod"/>
            </a:pPr>
            <a:r>
              <a:rPr lang="tr-TR" sz="2000" dirty="0" smtClean="0"/>
              <a:t>başla</a:t>
            </a:r>
          </a:p>
          <a:p>
            <a:pPr marL="533400" indent="-533400" eaLnBrk="1" hangingPunct="1">
              <a:lnSpc>
                <a:spcPct val="90000"/>
              </a:lnSpc>
              <a:buFont typeface="Wingdings" pitchFamily="2" charset="2"/>
              <a:buAutoNum type="arabicPeriod"/>
            </a:pPr>
            <a:r>
              <a:rPr lang="tr-TR" sz="2000" dirty="0" err="1" smtClean="0"/>
              <a:t>sayac</a:t>
            </a:r>
            <a:r>
              <a:rPr lang="tr-TR" sz="2000" dirty="0" smtClean="0"/>
              <a:t>=0</a:t>
            </a:r>
          </a:p>
          <a:p>
            <a:pPr marL="533400" indent="-533400" eaLnBrk="1" hangingPunct="1">
              <a:lnSpc>
                <a:spcPct val="90000"/>
              </a:lnSpc>
              <a:buFont typeface="Wingdings" pitchFamily="2" charset="2"/>
              <a:buAutoNum type="arabicPeriod"/>
            </a:pPr>
            <a:r>
              <a:rPr lang="tr-TR" sz="2000" dirty="0" err="1" smtClean="0"/>
              <a:t>sayi</a:t>
            </a:r>
            <a:r>
              <a:rPr lang="tr-TR" sz="2000" dirty="0" smtClean="0"/>
              <a:t>=1</a:t>
            </a:r>
          </a:p>
          <a:p>
            <a:pPr marL="533400" indent="-533400" eaLnBrk="1" hangingPunct="1">
              <a:lnSpc>
                <a:spcPct val="90000"/>
              </a:lnSpc>
              <a:buFont typeface="Wingdings" pitchFamily="2" charset="2"/>
              <a:buAutoNum type="arabicPeriod"/>
            </a:pPr>
            <a:r>
              <a:rPr lang="tr-TR" sz="2000" dirty="0" smtClean="0"/>
              <a:t>Eğer </a:t>
            </a:r>
            <a:r>
              <a:rPr lang="tr-TR" sz="2000" dirty="0" err="1" smtClean="0"/>
              <a:t>sayi</a:t>
            </a:r>
            <a:r>
              <a:rPr lang="tr-TR" sz="2000" dirty="0" smtClean="0"/>
              <a:t> &gt; 100 ise git 8</a:t>
            </a:r>
          </a:p>
          <a:p>
            <a:pPr marL="533400" indent="-533400" eaLnBrk="1" hangingPunct="1">
              <a:lnSpc>
                <a:spcPct val="90000"/>
              </a:lnSpc>
              <a:buFont typeface="Wingdings" pitchFamily="2" charset="2"/>
              <a:buAutoNum type="arabicPeriod"/>
            </a:pPr>
            <a:r>
              <a:rPr lang="tr-TR" sz="2000" dirty="0" smtClean="0"/>
              <a:t>Eğer </a:t>
            </a:r>
            <a:r>
              <a:rPr lang="tr-TR" sz="2000" dirty="0" err="1" smtClean="0"/>
              <a:t>sayi</a:t>
            </a:r>
            <a:r>
              <a:rPr lang="tr-TR" sz="2000" dirty="0" smtClean="0"/>
              <a:t> </a:t>
            </a:r>
            <a:r>
              <a:rPr lang="tr-TR" sz="2000" dirty="0" err="1" smtClean="0"/>
              <a:t>mod</a:t>
            </a:r>
            <a:r>
              <a:rPr lang="tr-TR" sz="2000" dirty="0" smtClean="0"/>
              <a:t> 5 = 0 ise </a:t>
            </a:r>
            <a:r>
              <a:rPr lang="tr-TR" sz="2000" dirty="0" err="1" smtClean="0"/>
              <a:t>sayac</a:t>
            </a:r>
            <a:r>
              <a:rPr lang="tr-TR" sz="2000" dirty="0" smtClean="0"/>
              <a:t>=</a:t>
            </a:r>
            <a:r>
              <a:rPr lang="tr-TR" sz="2000" dirty="0" err="1" smtClean="0"/>
              <a:t>sayac</a:t>
            </a:r>
            <a:r>
              <a:rPr lang="tr-TR" sz="2000" dirty="0" smtClean="0"/>
              <a:t>+1</a:t>
            </a:r>
          </a:p>
          <a:p>
            <a:pPr marL="533400" indent="-533400" eaLnBrk="1" hangingPunct="1">
              <a:lnSpc>
                <a:spcPct val="90000"/>
              </a:lnSpc>
              <a:buFont typeface="Wingdings" pitchFamily="2" charset="2"/>
              <a:buAutoNum type="arabicPeriod"/>
            </a:pPr>
            <a:r>
              <a:rPr lang="tr-TR" sz="2000" dirty="0" err="1" smtClean="0"/>
              <a:t>sayi</a:t>
            </a:r>
            <a:r>
              <a:rPr lang="tr-TR" sz="2000" dirty="0" smtClean="0"/>
              <a:t>=</a:t>
            </a:r>
            <a:r>
              <a:rPr lang="tr-TR" sz="2000" dirty="0" err="1" smtClean="0"/>
              <a:t>sayi</a:t>
            </a:r>
            <a:r>
              <a:rPr lang="tr-TR" sz="2000" dirty="0" smtClean="0"/>
              <a:t>+1</a:t>
            </a:r>
          </a:p>
          <a:p>
            <a:pPr marL="533400" indent="-533400" eaLnBrk="1" hangingPunct="1">
              <a:lnSpc>
                <a:spcPct val="90000"/>
              </a:lnSpc>
              <a:buFont typeface="Wingdings" pitchFamily="2" charset="2"/>
              <a:buAutoNum type="arabicPeriod"/>
            </a:pPr>
            <a:r>
              <a:rPr lang="tr-TR" sz="2000" dirty="0" smtClean="0"/>
              <a:t>Git 4</a:t>
            </a:r>
          </a:p>
          <a:p>
            <a:pPr marL="533400" indent="-533400" eaLnBrk="1" hangingPunct="1">
              <a:lnSpc>
                <a:spcPct val="90000"/>
              </a:lnSpc>
              <a:buFont typeface="Wingdings" pitchFamily="2" charset="2"/>
              <a:buAutoNum type="arabicPeriod"/>
            </a:pPr>
            <a:r>
              <a:rPr lang="tr-TR" sz="2000" dirty="0" smtClean="0"/>
              <a:t>Yaz </a:t>
            </a:r>
            <a:r>
              <a:rPr lang="tr-TR" sz="2000" dirty="0" err="1" smtClean="0"/>
              <a:t>sayac</a:t>
            </a:r>
            <a:r>
              <a:rPr lang="tr-TR" sz="2000" dirty="0" smtClean="0"/>
              <a:t> </a:t>
            </a:r>
          </a:p>
          <a:p>
            <a:pPr marL="533400" indent="-533400" eaLnBrk="1" hangingPunct="1">
              <a:lnSpc>
                <a:spcPct val="90000"/>
              </a:lnSpc>
              <a:buFont typeface="Wingdings" pitchFamily="2" charset="2"/>
              <a:buAutoNum type="arabicPeriod"/>
            </a:pPr>
            <a:r>
              <a:rPr lang="tr-TR" sz="2000" dirty="0" smtClean="0"/>
              <a:t>Dur</a:t>
            </a:r>
          </a:p>
        </p:txBody>
      </p:sp>
      <p:sp>
        <p:nvSpPr>
          <p:cNvPr id="4" name="3 Dikdörtgen"/>
          <p:cNvSpPr/>
          <p:nvPr/>
        </p:nvSpPr>
        <p:spPr>
          <a:xfrm>
            <a:off x="4357686" y="3643314"/>
            <a:ext cx="4143404" cy="646331"/>
          </a:xfrm>
          <a:prstGeom prst="rect">
            <a:avLst/>
          </a:prstGeom>
        </p:spPr>
        <p:txBody>
          <a:bodyPr wrap="square">
            <a:spAutoFit/>
          </a:bodyPr>
          <a:lstStyle/>
          <a:p>
            <a:r>
              <a:rPr lang="tr-TR" dirty="0" smtClean="0"/>
              <a:t>Bu algoritma [1-100] aralığında 5 in katı olan  sayıların adedini sayar.</a:t>
            </a:r>
            <a:endParaRPr lang="tr-TR" dirty="0"/>
          </a:p>
        </p:txBody>
      </p:sp>
      <mc:AlternateContent xmlns:mc="http://schemas.openxmlformats.org/markup-compatibility/2006">
        <mc:Choice xmlns="" xmlns:p14="http://schemas.microsoft.com/office/powerpoint/2010/main" Requires="p14">
          <p:contentPart p14:bwMode="auto" r:id="">
            <p14:nvContentPartPr>
              <p14:cNvPr id="1026" name="Ink 2"/>
              <p14:cNvContentPartPr>
                <a14:cpLocks xmlns:a14="http://schemas.microsoft.com/office/drawing/2010/main" noRot="1" noChangeAspect="1" noEditPoints="1" noChangeArrowheads="1" noChangeShapeType="1"/>
              </p14:cNvContentPartPr>
              <p14:nvPr/>
            </p14:nvContentPartPr>
            <p14:xfrm>
              <a:off x="8594725" y="14098588"/>
              <a:ext cx="0" cy="0"/>
            </p14:xfrm>
          </p:contentPart>
        </mc:Choice>
        <mc:Fallback>
          <p:pic>
            <p:nvPicPr>
              <p:cNvPr id="1026" name="Ink 2"/>
              <p:cNvPicPr>
                <a:picLocks noRot="1" noChangeAspect="1" noEditPoints="1" noChangeArrowheads="1" noChangeShapeType="1"/>
              </p:cNvPicPr>
              <p:nvPr/>
            </p:nvPicPr>
            <p:blipFill>
              <a:blip r:embed="rId3"/>
              <a:stretch>
                <a:fillRect/>
              </a:stretch>
            </p:blipFill>
            <p:spPr>
              <a:xfrm>
                <a:off x="8594725" y="14098588"/>
                <a:ext cx="0" cy="0"/>
              </a:xfrm>
              <a:prstGeom prst="rect">
                <a:avLst/>
              </a:prstGeom>
            </p:spPr>
          </p:pic>
        </mc:Fallback>
      </mc:AlternateContent>
      <p:graphicFrame>
        <p:nvGraphicFramePr>
          <p:cNvPr id="7" name="6 Tablo"/>
          <p:cNvGraphicFramePr>
            <a:graphicFrameLocks noGrp="1"/>
          </p:cNvGraphicFramePr>
          <p:nvPr/>
        </p:nvGraphicFramePr>
        <p:xfrm>
          <a:off x="857224" y="4572009"/>
          <a:ext cx="4071970" cy="1285884"/>
        </p:xfrm>
        <a:graphic>
          <a:graphicData uri="http://schemas.openxmlformats.org/drawingml/2006/table">
            <a:tbl>
              <a:tblPr/>
              <a:tblGrid>
                <a:gridCol w="407197"/>
                <a:gridCol w="407197"/>
                <a:gridCol w="407197"/>
                <a:gridCol w="407197"/>
                <a:gridCol w="407197"/>
                <a:gridCol w="407197"/>
                <a:gridCol w="407197"/>
                <a:gridCol w="407197"/>
                <a:gridCol w="407197"/>
                <a:gridCol w="407197"/>
              </a:tblGrid>
              <a:tr h="428628">
                <a:tc>
                  <a:txBody>
                    <a:bodyPr/>
                    <a:lstStyle/>
                    <a:p>
                      <a:pPr algn="ctr">
                        <a:lnSpc>
                          <a:spcPct val="115000"/>
                        </a:lnSpc>
                        <a:spcAft>
                          <a:spcPts val="0"/>
                        </a:spcAft>
                        <a:tabLst>
                          <a:tab pos="397510" algn="l"/>
                        </a:tabLst>
                      </a:pPr>
                      <a:r>
                        <a:rPr lang="tr-TR" sz="1800" b="1" dirty="0" smtClean="0">
                          <a:latin typeface="Arial"/>
                          <a:ea typeface="Times New Roman"/>
                          <a:cs typeface="Times New Roman"/>
                        </a:rPr>
                        <a:t>2</a:t>
                      </a:r>
                      <a:endParaRPr lang="tr-TR" sz="1800" b="1"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r>
                        <a:rPr lang="tr-TR" sz="1800" b="1" dirty="0" smtClean="0">
                          <a:latin typeface="Arial"/>
                          <a:ea typeface="Times New Roman"/>
                          <a:cs typeface="Times New Roman"/>
                        </a:rPr>
                        <a:t>0</a:t>
                      </a: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r>
              <a:tr h="428628">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428628">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 xmlns:p14="http://schemas.microsoft.com/office/powerpoint/2010/main" val="5233615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Autofit/>
          </a:bodyPr>
          <a:lstStyle/>
          <a:p>
            <a:pPr eaLnBrk="1" hangingPunct="1"/>
            <a:r>
              <a:rPr lang="tr-TR" sz="2400" dirty="0" smtClean="0"/>
              <a:t>Bu algoritmanın ekran çıktısı nedir?</a:t>
            </a:r>
          </a:p>
        </p:txBody>
      </p:sp>
      <p:sp>
        <p:nvSpPr>
          <p:cNvPr id="38915" name="Rectangle 3"/>
          <p:cNvSpPr>
            <a:spLocks noGrp="1" noChangeArrowheads="1"/>
          </p:cNvSpPr>
          <p:nvPr>
            <p:ph sz="quarter" idx="1"/>
          </p:nvPr>
        </p:nvSpPr>
        <p:spPr/>
        <p:txBody>
          <a:bodyPr>
            <a:normAutofit/>
          </a:bodyPr>
          <a:lstStyle/>
          <a:p>
            <a:pPr marL="533400" indent="-533400" eaLnBrk="1" hangingPunct="1">
              <a:lnSpc>
                <a:spcPct val="90000"/>
              </a:lnSpc>
              <a:buFont typeface="Wingdings" pitchFamily="2" charset="2"/>
              <a:buAutoNum type="arabicPeriod"/>
            </a:pPr>
            <a:r>
              <a:rPr lang="tr-TR" sz="2000" dirty="0" smtClean="0"/>
              <a:t>başla</a:t>
            </a:r>
          </a:p>
          <a:p>
            <a:pPr marL="533400" indent="-533400" eaLnBrk="1" hangingPunct="1">
              <a:lnSpc>
                <a:spcPct val="90000"/>
              </a:lnSpc>
              <a:buFont typeface="Wingdings" pitchFamily="2" charset="2"/>
              <a:buAutoNum type="arabicPeriod"/>
            </a:pPr>
            <a:r>
              <a:rPr lang="tr-TR" sz="2000" dirty="0" err="1" smtClean="0"/>
              <a:t>sayac</a:t>
            </a:r>
            <a:r>
              <a:rPr lang="tr-TR" sz="2000" dirty="0" smtClean="0"/>
              <a:t>=0</a:t>
            </a:r>
          </a:p>
          <a:p>
            <a:pPr marL="533400" indent="-533400" eaLnBrk="1" hangingPunct="1">
              <a:lnSpc>
                <a:spcPct val="90000"/>
              </a:lnSpc>
              <a:buFont typeface="Wingdings" pitchFamily="2" charset="2"/>
              <a:buAutoNum type="arabicPeriod"/>
            </a:pPr>
            <a:r>
              <a:rPr lang="tr-TR" sz="2000" dirty="0" err="1" smtClean="0"/>
              <a:t>sayi</a:t>
            </a:r>
            <a:r>
              <a:rPr lang="tr-TR" sz="2000" dirty="0" smtClean="0"/>
              <a:t>=0</a:t>
            </a:r>
          </a:p>
          <a:p>
            <a:pPr marL="533400" indent="-533400" eaLnBrk="1" hangingPunct="1">
              <a:lnSpc>
                <a:spcPct val="90000"/>
              </a:lnSpc>
              <a:buFont typeface="Wingdings" pitchFamily="2" charset="2"/>
              <a:buAutoNum type="arabicPeriod"/>
            </a:pPr>
            <a:r>
              <a:rPr lang="tr-TR" sz="2000" dirty="0" smtClean="0"/>
              <a:t>Eğer </a:t>
            </a:r>
            <a:r>
              <a:rPr lang="tr-TR" sz="2000" dirty="0" err="1" smtClean="0"/>
              <a:t>sayi</a:t>
            </a:r>
            <a:r>
              <a:rPr lang="tr-TR" sz="2000" dirty="0" smtClean="0"/>
              <a:t> &gt; 50 ise git 8</a:t>
            </a:r>
          </a:p>
          <a:p>
            <a:pPr marL="533400" indent="-533400" eaLnBrk="1" hangingPunct="1">
              <a:lnSpc>
                <a:spcPct val="90000"/>
              </a:lnSpc>
              <a:buFont typeface="Wingdings" pitchFamily="2" charset="2"/>
              <a:buAutoNum type="arabicPeriod"/>
            </a:pPr>
            <a:r>
              <a:rPr lang="tr-TR" sz="2000" dirty="0" smtClean="0"/>
              <a:t>Eğer </a:t>
            </a:r>
            <a:r>
              <a:rPr lang="tr-TR" sz="2000" dirty="0" err="1" smtClean="0"/>
              <a:t>sayi</a:t>
            </a:r>
            <a:r>
              <a:rPr lang="tr-TR" sz="2000" dirty="0" smtClean="0"/>
              <a:t> </a:t>
            </a:r>
            <a:r>
              <a:rPr lang="tr-TR" sz="2000" dirty="0" err="1" smtClean="0"/>
              <a:t>mod</a:t>
            </a:r>
            <a:r>
              <a:rPr lang="tr-TR" sz="2000" dirty="0" smtClean="0"/>
              <a:t> 6 = 0 ise </a:t>
            </a:r>
            <a:r>
              <a:rPr lang="tr-TR" sz="2000" dirty="0" err="1" smtClean="0"/>
              <a:t>sayac</a:t>
            </a:r>
            <a:r>
              <a:rPr lang="tr-TR" sz="2000" dirty="0" smtClean="0"/>
              <a:t>=</a:t>
            </a:r>
            <a:r>
              <a:rPr lang="tr-TR" sz="2000" dirty="0" err="1" smtClean="0"/>
              <a:t>sayac</a:t>
            </a:r>
            <a:r>
              <a:rPr lang="tr-TR" sz="2000" dirty="0" smtClean="0"/>
              <a:t>+1</a:t>
            </a:r>
          </a:p>
          <a:p>
            <a:pPr marL="533400" indent="-533400" eaLnBrk="1" hangingPunct="1">
              <a:lnSpc>
                <a:spcPct val="90000"/>
              </a:lnSpc>
              <a:buFont typeface="Wingdings" pitchFamily="2" charset="2"/>
              <a:buAutoNum type="arabicPeriod"/>
            </a:pPr>
            <a:r>
              <a:rPr lang="tr-TR" sz="2000" dirty="0" err="1" smtClean="0"/>
              <a:t>sayi</a:t>
            </a:r>
            <a:r>
              <a:rPr lang="tr-TR" sz="2000" dirty="0" smtClean="0"/>
              <a:t>=</a:t>
            </a:r>
            <a:r>
              <a:rPr lang="tr-TR" sz="2000" dirty="0" err="1" smtClean="0"/>
              <a:t>sayi</a:t>
            </a:r>
            <a:r>
              <a:rPr lang="tr-TR" sz="2000" dirty="0" smtClean="0"/>
              <a:t>+1</a:t>
            </a:r>
          </a:p>
          <a:p>
            <a:pPr marL="533400" indent="-533400" eaLnBrk="1" hangingPunct="1">
              <a:lnSpc>
                <a:spcPct val="90000"/>
              </a:lnSpc>
              <a:buFont typeface="Wingdings" pitchFamily="2" charset="2"/>
              <a:buAutoNum type="arabicPeriod"/>
            </a:pPr>
            <a:r>
              <a:rPr lang="tr-TR" sz="2000" dirty="0" smtClean="0"/>
              <a:t>Git 4</a:t>
            </a:r>
          </a:p>
          <a:p>
            <a:pPr marL="533400" indent="-533400" eaLnBrk="1" hangingPunct="1">
              <a:lnSpc>
                <a:spcPct val="90000"/>
              </a:lnSpc>
              <a:buFont typeface="Wingdings" pitchFamily="2" charset="2"/>
              <a:buAutoNum type="arabicPeriod"/>
            </a:pPr>
            <a:r>
              <a:rPr lang="tr-TR" sz="2000" dirty="0" smtClean="0"/>
              <a:t>Yaz </a:t>
            </a:r>
            <a:r>
              <a:rPr lang="tr-TR" sz="2000" dirty="0" err="1" smtClean="0"/>
              <a:t>sayac</a:t>
            </a:r>
            <a:r>
              <a:rPr lang="tr-TR" sz="2000" dirty="0" smtClean="0"/>
              <a:t> </a:t>
            </a:r>
          </a:p>
          <a:p>
            <a:pPr marL="533400" indent="-533400" eaLnBrk="1" hangingPunct="1">
              <a:lnSpc>
                <a:spcPct val="90000"/>
              </a:lnSpc>
              <a:buFont typeface="Wingdings" pitchFamily="2" charset="2"/>
              <a:buAutoNum type="arabicPeriod"/>
            </a:pPr>
            <a:r>
              <a:rPr lang="tr-TR" sz="2000" dirty="0" smtClean="0"/>
              <a:t>Dur</a:t>
            </a:r>
          </a:p>
        </p:txBody>
      </p:sp>
      <p:sp>
        <p:nvSpPr>
          <p:cNvPr id="4" name="3 Dikdörtgen"/>
          <p:cNvSpPr/>
          <p:nvPr/>
        </p:nvSpPr>
        <p:spPr>
          <a:xfrm>
            <a:off x="4357686" y="3643314"/>
            <a:ext cx="4143404" cy="646331"/>
          </a:xfrm>
          <a:prstGeom prst="rect">
            <a:avLst/>
          </a:prstGeom>
        </p:spPr>
        <p:txBody>
          <a:bodyPr wrap="square">
            <a:spAutoFit/>
          </a:bodyPr>
          <a:lstStyle/>
          <a:p>
            <a:r>
              <a:rPr lang="tr-TR" dirty="0" smtClean="0"/>
              <a:t>Bu algoritma [0-50] aralığında 6 in katı olan  sayıların adedini sayar.</a:t>
            </a:r>
            <a:endParaRPr lang="tr-TR" dirty="0"/>
          </a:p>
        </p:txBody>
      </p:sp>
      <mc:AlternateContent xmlns:mc="http://schemas.openxmlformats.org/markup-compatibility/2006">
        <mc:Choice xmlns="" xmlns:p14="http://schemas.microsoft.com/office/powerpoint/2010/main" Requires="p14">
          <p:contentPart p14:bwMode="auto" r:id="">
            <p14:nvContentPartPr>
              <p14:cNvPr id="1026" name="Ink 2"/>
              <p14:cNvContentPartPr>
                <a14:cpLocks xmlns:a14="http://schemas.microsoft.com/office/drawing/2010/main" noRot="1" noChangeAspect="1" noEditPoints="1" noChangeArrowheads="1" noChangeShapeType="1"/>
              </p14:cNvContentPartPr>
              <p14:nvPr/>
            </p14:nvContentPartPr>
            <p14:xfrm>
              <a:off x="8594725" y="14098588"/>
              <a:ext cx="0" cy="0"/>
            </p14:xfrm>
          </p:contentPart>
        </mc:Choice>
        <mc:Fallback>
          <p:pic>
            <p:nvPicPr>
              <p:cNvPr id="1026" name="Ink 2"/>
              <p:cNvPicPr>
                <a:picLocks noRot="1" noChangeAspect="1" noEditPoints="1" noChangeArrowheads="1" noChangeShapeType="1"/>
              </p:cNvPicPr>
              <p:nvPr/>
            </p:nvPicPr>
            <p:blipFill>
              <a:blip r:embed="rId2"/>
              <a:stretch>
                <a:fillRect/>
              </a:stretch>
            </p:blipFill>
            <p:spPr>
              <a:xfrm>
                <a:off x="8594725" y="14098588"/>
                <a:ext cx="0" cy="0"/>
              </a:xfrm>
              <a:prstGeom prst="rect">
                <a:avLst/>
              </a:prstGeom>
            </p:spPr>
          </p:pic>
        </mc:Fallback>
      </mc:AlternateContent>
      <p:graphicFrame>
        <p:nvGraphicFramePr>
          <p:cNvPr id="7" name="6 Tablo"/>
          <p:cNvGraphicFramePr>
            <a:graphicFrameLocks noGrp="1"/>
          </p:cNvGraphicFramePr>
          <p:nvPr/>
        </p:nvGraphicFramePr>
        <p:xfrm>
          <a:off x="857224" y="4572009"/>
          <a:ext cx="4071970" cy="1285884"/>
        </p:xfrm>
        <a:graphic>
          <a:graphicData uri="http://schemas.openxmlformats.org/drawingml/2006/table">
            <a:tbl>
              <a:tblPr/>
              <a:tblGrid>
                <a:gridCol w="407197"/>
                <a:gridCol w="407197"/>
                <a:gridCol w="407197"/>
                <a:gridCol w="407197"/>
                <a:gridCol w="407197"/>
                <a:gridCol w="407197"/>
                <a:gridCol w="407197"/>
                <a:gridCol w="407197"/>
                <a:gridCol w="407197"/>
                <a:gridCol w="407197"/>
              </a:tblGrid>
              <a:tr h="428628">
                <a:tc>
                  <a:txBody>
                    <a:bodyPr/>
                    <a:lstStyle/>
                    <a:p>
                      <a:pPr algn="ctr">
                        <a:lnSpc>
                          <a:spcPct val="115000"/>
                        </a:lnSpc>
                        <a:spcAft>
                          <a:spcPts val="0"/>
                        </a:spcAft>
                        <a:tabLst>
                          <a:tab pos="397510" algn="l"/>
                        </a:tabLst>
                      </a:pPr>
                      <a:r>
                        <a:rPr lang="tr-TR" sz="1800" b="1" dirty="0" smtClean="0">
                          <a:latin typeface="Arial"/>
                          <a:ea typeface="Times New Roman"/>
                          <a:cs typeface="Times New Roman"/>
                        </a:rPr>
                        <a:t>9</a:t>
                      </a:r>
                      <a:endParaRPr lang="tr-TR" sz="1800" b="1"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r>
              <a:tr h="428628">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428628">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7 Yuvarlatılmış Dikdörtgen"/>
          <p:cNvSpPr/>
          <p:nvPr/>
        </p:nvSpPr>
        <p:spPr>
          <a:xfrm>
            <a:off x="5314950" y="4772025"/>
            <a:ext cx="3581400" cy="8286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dirty="0" smtClean="0">
                <a:hlinkClick r:id="rId3"/>
              </a:rPr>
              <a:t>https://scratch.mit.edu/projects/277506708/editor</a:t>
            </a:r>
            <a:endParaRPr lang="tr-TR" dirty="0"/>
          </a:p>
        </p:txBody>
      </p:sp>
    </p:spTree>
    <p:extLst>
      <p:ext uri="{BB962C8B-B14F-4D97-AF65-F5344CB8AC3E}">
        <p14:creationId xmlns="" xmlns:p14="http://schemas.microsoft.com/office/powerpoint/2010/main" val="523361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amond(in)">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dirty="0" smtClean="0"/>
              <a:t>Değişken türleri</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b="1" dirty="0" smtClean="0">
                <a:solidFill>
                  <a:schemeClr val="tx1"/>
                </a:solidFill>
              </a:rPr>
              <a:t>Tam sayı türleri</a:t>
            </a:r>
          </a:p>
          <a:p>
            <a:pPr algn="l">
              <a:spcBef>
                <a:spcPts val="0"/>
              </a:spcBef>
              <a:buFont typeface="Wingdings" pitchFamily="2" charset="2"/>
              <a:buChar char="q"/>
            </a:pPr>
            <a:r>
              <a:rPr lang="tr-TR" sz="2400" dirty="0" smtClean="0">
                <a:solidFill>
                  <a:schemeClr val="tx1"/>
                </a:solidFill>
              </a:rPr>
              <a:t> …</a:t>
            </a:r>
          </a:p>
          <a:p>
            <a:pPr algn="l">
              <a:spcBef>
                <a:spcPts val="0"/>
              </a:spcBef>
              <a:buFont typeface="Wingdings" pitchFamily="2" charset="2"/>
              <a:buChar char="q"/>
            </a:pPr>
            <a:r>
              <a:rPr lang="tr-TR" sz="2400" b="1" dirty="0" smtClean="0">
                <a:solidFill>
                  <a:srgbClr val="FF0000"/>
                </a:solidFill>
              </a:rPr>
              <a:t> </a:t>
            </a:r>
            <a:r>
              <a:rPr lang="tr-TR" sz="2400" b="1" dirty="0" err="1" smtClean="0">
                <a:solidFill>
                  <a:srgbClr val="FF0000"/>
                </a:solidFill>
              </a:rPr>
              <a:t>int</a:t>
            </a:r>
            <a:r>
              <a:rPr lang="tr-TR" sz="2400" b="1" dirty="0" smtClean="0">
                <a:solidFill>
                  <a:srgbClr val="FF0000"/>
                </a:solidFill>
              </a:rPr>
              <a:t> (4 </a:t>
            </a:r>
            <a:r>
              <a:rPr lang="tr-TR" sz="2400" b="1" dirty="0" err="1" smtClean="0">
                <a:solidFill>
                  <a:srgbClr val="FF0000"/>
                </a:solidFill>
              </a:rPr>
              <a:t>byte</a:t>
            </a:r>
            <a:r>
              <a:rPr lang="tr-TR" sz="2400" b="1" dirty="0" smtClean="0">
                <a:solidFill>
                  <a:srgbClr val="FF0000"/>
                </a:solidFill>
              </a:rPr>
              <a:t>) </a:t>
            </a:r>
          </a:p>
          <a:p>
            <a:pPr algn="l">
              <a:spcBef>
                <a:spcPts val="0"/>
              </a:spcBef>
              <a:buFont typeface="Wingdings" pitchFamily="2" charset="2"/>
              <a:buChar char="q"/>
            </a:pPr>
            <a:r>
              <a:rPr lang="tr-TR" dirty="0" smtClean="0">
                <a:solidFill>
                  <a:schemeClr val="tx1"/>
                </a:solidFill>
              </a:rPr>
              <a:t> </a:t>
            </a:r>
            <a:r>
              <a:rPr lang="tr-TR" sz="2400" dirty="0" smtClean="0">
                <a:solidFill>
                  <a:schemeClr val="tx1"/>
                </a:solidFill>
              </a:rPr>
              <a:t>…</a:t>
            </a:r>
          </a:p>
          <a:p>
            <a:pPr algn="l">
              <a:spcBef>
                <a:spcPts val="0"/>
              </a:spcBef>
              <a:buFont typeface="Wingdings" pitchFamily="2" charset="2"/>
              <a:buChar char="§"/>
            </a:pPr>
            <a:r>
              <a:rPr lang="tr-TR" sz="2400" b="1" dirty="0" smtClean="0">
                <a:solidFill>
                  <a:schemeClr val="tx1"/>
                </a:solidFill>
              </a:rPr>
              <a:t> Ondalıklı sayı türleri</a:t>
            </a:r>
          </a:p>
          <a:p>
            <a:pPr algn="l">
              <a:spcBef>
                <a:spcPts val="0"/>
              </a:spcBef>
              <a:buFont typeface="Wingdings" pitchFamily="2" charset="2"/>
              <a:buChar char="q"/>
            </a:pPr>
            <a:r>
              <a:rPr lang="tr-TR" sz="2400" dirty="0" smtClean="0">
                <a:solidFill>
                  <a:schemeClr val="tx1"/>
                </a:solidFill>
              </a:rPr>
              <a:t> …</a:t>
            </a:r>
          </a:p>
          <a:p>
            <a:pPr algn="l">
              <a:spcBef>
                <a:spcPts val="0"/>
              </a:spcBef>
              <a:buFont typeface="Wingdings" pitchFamily="2" charset="2"/>
              <a:buChar char="q"/>
            </a:pPr>
            <a:r>
              <a:rPr lang="tr-TR" sz="2400" b="1" dirty="0" smtClean="0">
                <a:solidFill>
                  <a:srgbClr val="FF0000"/>
                </a:solidFill>
              </a:rPr>
              <a:t> </a:t>
            </a:r>
            <a:r>
              <a:rPr lang="tr-TR" sz="2400" b="1" dirty="0" err="1" smtClean="0">
                <a:solidFill>
                  <a:srgbClr val="FF0000"/>
                </a:solidFill>
              </a:rPr>
              <a:t>double</a:t>
            </a:r>
            <a:r>
              <a:rPr lang="tr-TR" sz="2400" b="1" dirty="0" smtClean="0">
                <a:solidFill>
                  <a:srgbClr val="FF0000"/>
                </a:solidFill>
              </a:rPr>
              <a:t> (8 </a:t>
            </a:r>
            <a:r>
              <a:rPr lang="tr-TR" sz="2400" b="1" dirty="0" err="1" smtClean="0">
                <a:solidFill>
                  <a:srgbClr val="FF0000"/>
                </a:solidFill>
              </a:rPr>
              <a:t>byte</a:t>
            </a:r>
            <a:r>
              <a:rPr lang="tr-TR" sz="2400" b="1" dirty="0" smtClean="0">
                <a:solidFill>
                  <a:srgbClr val="FF0000"/>
                </a:solidFill>
              </a:rPr>
              <a:t>)</a:t>
            </a:r>
          </a:p>
          <a:p>
            <a:pPr algn="l">
              <a:spcBef>
                <a:spcPts val="0"/>
              </a:spcBef>
              <a:buFont typeface="Wingdings" pitchFamily="2" charset="2"/>
              <a:buChar char="§"/>
            </a:pPr>
            <a:r>
              <a:rPr lang="tr-TR" sz="2400" b="1" dirty="0" smtClean="0">
                <a:solidFill>
                  <a:schemeClr val="tx1"/>
                </a:solidFill>
              </a:rPr>
              <a:t> Karakter türü</a:t>
            </a:r>
          </a:p>
          <a:p>
            <a:pPr algn="l">
              <a:spcBef>
                <a:spcPts val="0"/>
              </a:spcBef>
              <a:buFont typeface="Wingdings" pitchFamily="2" charset="2"/>
              <a:buChar char="q"/>
            </a:pPr>
            <a:r>
              <a:rPr lang="tr-TR" sz="2400" b="1" dirty="0" smtClean="0">
                <a:solidFill>
                  <a:srgbClr val="FF0000"/>
                </a:solidFill>
              </a:rPr>
              <a:t> </a:t>
            </a:r>
            <a:r>
              <a:rPr lang="tr-TR" sz="2400" b="1" dirty="0" err="1" smtClean="0">
                <a:solidFill>
                  <a:srgbClr val="FF0000"/>
                </a:solidFill>
              </a:rPr>
              <a:t>char</a:t>
            </a:r>
            <a:r>
              <a:rPr lang="tr-TR" sz="2400" b="1" dirty="0" smtClean="0">
                <a:solidFill>
                  <a:srgbClr val="FF0000"/>
                </a:solidFill>
              </a:rPr>
              <a:t> (1 </a:t>
            </a:r>
            <a:r>
              <a:rPr lang="tr-TR" sz="2400" b="1" dirty="0" err="1" smtClean="0">
                <a:solidFill>
                  <a:srgbClr val="FF0000"/>
                </a:solidFill>
              </a:rPr>
              <a:t>byte</a:t>
            </a:r>
            <a:r>
              <a:rPr lang="tr-TR" sz="2400" b="1" dirty="0" smtClean="0">
                <a:solidFill>
                  <a:srgbClr val="FF0000"/>
                </a:solidFill>
              </a:rPr>
              <a:t>)  </a:t>
            </a:r>
            <a:r>
              <a:rPr lang="tr-TR" sz="2400" dirty="0" smtClean="0">
                <a:solidFill>
                  <a:schemeClr val="tx1"/>
                </a:solidFill>
              </a:rPr>
              <a:t>(256 farklı karakter ifade edilebilir)</a:t>
            </a:r>
            <a:endParaRPr lang="tr-TR" sz="2400" b="1"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extLst>
      <p:ext uri="{BB962C8B-B14F-4D97-AF65-F5344CB8AC3E}">
        <p14:creationId xmlns="" xmlns:p14="http://schemas.microsoft.com/office/powerpoint/2010/main" val="3746941522"/>
      </p:ext>
    </p:extLst>
  </p:cSld>
  <p:clrMapOvr>
    <a:masterClrMapping/>
  </p:clrMapOvr>
  <p:transition>
    <p:rand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sz="4000" dirty="0" smtClean="0"/>
              <a:t>Hatırlatma : Değişken türleri</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b="1" dirty="0" smtClean="0">
                <a:solidFill>
                  <a:schemeClr val="tx1"/>
                </a:solidFill>
              </a:rPr>
              <a:t>Tamsayı türleri</a:t>
            </a:r>
          </a:p>
          <a:p>
            <a:pPr algn="l">
              <a:spcBef>
                <a:spcPts val="0"/>
              </a:spcBef>
              <a:buFont typeface="Wingdings" pitchFamily="2" charset="2"/>
              <a:buChar char="q"/>
            </a:pPr>
            <a:r>
              <a:rPr lang="tr-TR" sz="2400" dirty="0" smtClean="0">
                <a:solidFill>
                  <a:schemeClr val="tx1"/>
                </a:solidFill>
              </a:rPr>
              <a:t> </a:t>
            </a:r>
            <a:r>
              <a:rPr lang="tr-TR" sz="2400" dirty="0" err="1" smtClean="0">
                <a:solidFill>
                  <a:schemeClr val="tx1"/>
                </a:solidFill>
              </a:rPr>
              <a:t>short</a:t>
            </a:r>
            <a:r>
              <a:rPr lang="tr-TR" sz="2400" dirty="0" smtClean="0">
                <a:solidFill>
                  <a:schemeClr val="tx1"/>
                </a:solidFill>
              </a:rPr>
              <a:t> (2 </a:t>
            </a:r>
            <a:r>
              <a:rPr lang="tr-TR" sz="2400" dirty="0" err="1" smtClean="0">
                <a:solidFill>
                  <a:schemeClr val="tx1"/>
                </a:solidFill>
              </a:rPr>
              <a:t>byte</a:t>
            </a:r>
            <a:r>
              <a:rPr lang="tr-TR" sz="2400" dirty="0" smtClean="0">
                <a:solidFill>
                  <a:schemeClr val="tx1"/>
                </a:solidFill>
              </a:rPr>
              <a:t>)  (-2</a:t>
            </a:r>
            <a:r>
              <a:rPr lang="tr-TR" sz="2400" baseline="30000" dirty="0" smtClean="0">
                <a:solidFill>
                  <a:schemeClr val="tx1"/>
                </a:solidFill>
              </a:rPr>
              <a:t>15</a:t>
            </a:r>
            <a:r>
              <a:rPr lang="tr-TR" sz="2400" dirty="0" smtClean="0">
                <a:solidFill>
                  <a:schemeClr val="tx1"/>
                </a:solidFill>
              </a:rPr>
              <a:t> ile +(2</a:t>
            </a:r>
            <a:r>
              <a:rPr lang="tr-TR" sz="2400" baseline="30000" dirty="0" smtClean="0">
                <a:solidFill>
                  <a:schemeClr val="tx1"/>
                </a:solidFill>
              </a:rPr>
              <a:t>15</a:t>
            </a:r>
            <a:r>
              <a:rPr lang="tr-TR" sz="2400" dirty="0" smtClean="0">
                <a:solidFill>
                  <a:schemeClr val="tx1"/>
                </a:solidFill>
              </a:rPr>
              <a:t> – 1) arasında)</a:t>
            </a:r>
          </a:p>
          <a:p>
            <a:pPr algn="l">
              <a:spcBef>
                <a:spcPts val="0"/>
              </a:spcBef>
              <a:buFont typeface="Wingdings" pitchFamily="2" charset="2"/>
              <a:buChar char="q"/>
            </a:pPr>
            <a:r>
              <a:rPr lang="tr-TR" sz="2400" b="1" dirty="0" smtClean="0">
                <a:solidFill>
                  <a:srgbClr val="FF0000"/>
                </a:solidFill>
              </a:rPr>
              <a:t> </a:t>
            </a:r>
            <a:r>
              <a:rPr lang="tr-TR" sz="2400" b="1" dirty="0" err="1" smtClean="0">
                <a:solidFill>
                  <a:srgbClr val="FF0000"/>
                </a:solidFill>
              </a:rPr>
              <a:t>int</a:t>
            </a:r>
            <a:r>
              <a:rPr lang="tr-TR" sz="2400" b="1" dirty="0" smtClean="0">
                <a:solidFill>
                  <a:srgbClr val="FF0000"/>
                </a:solidFill>
              </a:rPr>
              <a:t> (4 </a:t>
            </a:r>
            <a:r>
              <a:rPr lang="tr-TR" sz="2400" b="1" dirty="0" err="1" smtClean="0">
                <a:solidFill>
                  <a:srgbClr val="FF0000"/>
                </a:solidFill>
              </a:rPr>
              <a:t>byte</a:t>
            </a:r>
            <a:r>
              <a:rPr lang="tr-TR" sz="2400" b="1" dirty="0" smtClean="0">
                <a:solidFill>
                  <a:srgbClr val="FF0000"/>
                </a:solidFill>
              </a:rPr>
              <a:t>) </a:t>
            </a:r>
          </a:p>
          <a:p>
            <a:pPr algn="l">
              <a:spcBef>
                <a:spcPts val="0"/>
              </a:spcBef>
              <a:buFont typeface="Wingdings" pitchFamily="2" charset="2"/>
              <a:buChar char="q"/>
            </a:pPr>
            <a:r>
              <a:rPr lang="tr-TR" dirty="0">
                <a:solidFill>
                  <a:schemeClr val="tx1"/>
                </a:solidFill>
              </a:rPr>
              <a:t> </a:t>
            </a:r>
            <a:r>
              <a:rPr lang="tr-TR" sz="2400" dirty="0" err="1" smtClean="0">
                <a:solidFill>
                  <a:schemeClr val="tx1"/>
                </a:solidFill>
              </a:rPr>
              <a:t>long</a:t>
            </a:r>
            <a:r>
              <a:rPr lang="tr-TR" sz="2400" dirty="0" smtClean="0">
                <a:solidFill>
                  <a:schemeClr val="tx1"/>
                </a:solidFill>
              </a:rPr>
              <a:t> (4 </a:t>
            </a:r>
            <a:r>
              <a:rPr lang="tr-TR" sz="2400" dirty="0" err="1" smtClean="0">
                <a:solidFill>
                  <a:schemeClr val="tx1"/>
                </a:solidFill>
              </a:rPr>
              <a:t>byte</a:t>
            </a:r>
            <a:r>
              <a:rPr lang="tr-TR" sz="2400" dirty="0" smtClean="0">
                <a:solidFill>
                  <a:schemeClr val="tx1"/>
                </a:solidFill>
              </a:rPr>
              <a:t>)  (-2</a:t>
            </a:r>
            <a:r>
              <a:rPr lang="tr-TR" sz="2400" baseline="30000" dirty="0" smtClean="0">
                <a:solidFill>
                  <a:schemeClr val="tx1"/>
                </a:solidFill>
              </a:rPr>
              <a:t>31</a:t>
            </a:r>
            <a:r>
              <a:rPr lang="tr-TR" sz="2400" dirty="0" smtClean="0">
                <a:solidFill>
                  <a:schemeClr val="tx1"/>
                </a:solidFill>
              </a:rPr>
              <a:t> ile +(2</a:t>
            </a:r>
            <a:r>
              <a:rPr lang="tr-TR" sz="2400" baseline="30000" dirty="0" smtClean="0">
                <a:solidFill>
                  <a:schemeClr val="tx1"/>
                </a:solidFill>
              </a:rPr>
              <a:t>31</a:t>
            </a:r>
            <a:r>
              <a:rPr lang="tr-TR" sz="2400" dirty="0" smtClean="0">
                <a:solidFill>
                  <a:schemeClr val="tx1"/>
                </a:solidFill>
              </a:rPr>
              <a:t> – 1) arasında)</a:t>
            </a:r>
          </a:p>
          <a:p>
            <a:pPr algn="l">
              <a:spcBef>
                <a:spcPts val="0"/>
              </a:spcBef>
              <a:buFont typeface="Wingdings" pitchFamily="2" charset="2"/>
              <a:buChar char="§"/>
            </a:pPr>
            <a:r>
              <a:rPr lang="tr-TR" sz="2400" b="1" dirty="0" smtClean="0">
                <a:solidFill>
                  <a:schemeClr val="tx1"/>
                </a:solidFill>
              </a:rPr>
              <a:t> Ondalıklı sayı türleri</a:t>
            </a:r>
          </a:p>
          <a:p>
            <a:pPr algn="l">
              <a:spcBef>
                <a:spcPts val="0"/>
              </a:spcBef>
              <a:buFont typeface="Wingdings" pitchFamily="2" charset="2"/>
              <a:buChar char="q"/>
            </a:pPr>
            <a:r>
              <a:rPr lang="tr-TR" sz="2400" dirty="0" smtClean="0">
                <a:solidFill>
                  <a:schemeClr val="tx1"/>
                </a:solidFill>
              </a:rPr>
              <a:t> </a:t>
            </a:r>
            <a:r>
              <a:rPr lang="tr-TR" sz="2400" dirty="0" err="1" smtClean="0">
                <a:solidFill>
                  <a:schemeClr val="tx1"/>
                </a:solidFill>
              </a:rPr>
              <a:t>float</a:t>
            </a:r>
            <a:r>
              <a:rPr lang="tr-TR" sz="2400" dirty="0" smtClean="0">
                <a:solidFill>
                  <a:schemeClr val="tx1"/>
                </a:solidFill>
              </a:rPr>
              <a:t> (4 </a:t>
            </a:r>
            <a:r>
              <a:rPr lang="tr-TR" sz="2400" dirty="0" err="1" smtClean="0">
                <a:solidFill>
                  <a:schemeClr val="tx1"/>
                </a:solidFill>
              </a:rPr>
              <a:t>byte</a:t>
            </a:r>
            <a:r>
              <a:rPr lang="tr-TR" sz="2400" dirty="0" smtClean="0">
                <a:solidFill>
                  <a:schemeClr val="tx1"/>
                </a:solidFill>
              </a:rPr>
              <a:t>)  </a:t>
            </a:r>
          </a:p>
          <a:p>
            <a:pPr algn="l">
              <a:spcBef>
                <a:spcPts val="0"/>
              </a:spcBef>
              <a:buFont typeface="Wingdings" pitchFamily="2" charset="2"/>
              <a:buChar char="q"/>
            </a:pPr>
            <a:r>
              <a:rPr lang="tr-TR" sz="2400" b="1" dirty="0" smtClean="0">
                <a:solidFill>
                  <a:srgbClr val="FF0000"/>
                </a:solidFill>
              </a:rPr>
              <a:t> </a:t>
            </a:r>
            <a:r>
              <a:rPr lang="tr-TR" sz="2400" b="1" dirty="0" err="1" smtClean="0">
                <a:solidFill>
                  <a:srgbClr val="FF0000"/>
                </a:solidFill>
              </a:rPr>
              <a:t>double</a:t>
            </a:r>
            <a:r>
              <a:rPr lang="tr-TR" sz="2400" b="1" dirty="0" smtClean="0">
                <a:solidFill>
                  <a:srgbClr val="FF0000"/>
                </a:solidFill>
              </a:rPr>
              <a:t> (8 </a:t>
            </a:r>
            <a:r>
              <a:rPr lang="tr-TR" sz="2400" b="1" dirty="0" err="1" smtClean="0">
                <a:solidFill>
                  <a:srgbClr val="FF0000"/>
                </a:solidFill>
              </a:rPr>
              <a:t>byte</a:t>
            </a:r>
            <a:r>
              <a:rPr lang="tr-TR" sz="2400" b="1" dirty="0" smtClean="0">
                <a:solidFill>
                  <a:srgbClr val="FF0000"/>
                </a:solidFill>
              </a:rPr>
              <a:t>)</a:t>
            </a:r>
          </a:p>
          <a:p>
            <a:pPr algn="l">
              <a:spcBef>
                <a:spcPts val="0"/>
              </a:spcBef>
              <a:buFont typeface="Wingdings" pitchFamily="2" charset="2"/>
              <a:buChar char="§"/>
            </a:pPr>
            <a:r>
              <a:rPr lang="tr-TR" sz="2400" b="1" dirty="0" smtClean="0">
                <a:solidFill>
                  <a:schemeClr val="tx1"/>
                </a:solidFill>
              </a:rPr>
              <a:t> Karakter türü</a:t>
            </a:r>
          </a:p>
          <a:p>
            <a:pPr algn="l">
              <a:spcBef>
                <a:spcPts val="0"/>
              </a:spcBef>
              <a:buFont typeface="Wingdings" pitchFamily="2" charset="2"/>
              <a:buChar char="q"/>
            </a:pPr>
            <a:r>
              <a:rPr lang="tr-TR" sz="2400" b="1" dirty="0" smtClean="0">
                <a:solidFill>
                  <a:srgbClr val="FF0000"/>
                </a:solidFill>
              </a:rPr>
              <a:t> </a:t>
            </a:r>
            <a:r>
              <a:rPr lang="tr-TR" sz="2400" b="1" dirty="0" err="1" smtClean="0">
                <a:solidFill>
                  <a:srgbClr val="FF0000"/>
                </a:solidFill>
              </a:rPr>
              <a:t>char</a:t>
            </a:r>
            <a:r>
              <a:rPr lang="tr-TR" sz="2400" b="1" dirty="0" smtClean="0">
                <a:solidFill>
                  <a:srgbClr val="FF0000"/>
                </a:solidFill>
              </a:rPr>
              <a:t> (1 </a:t>
            </a:r>
            <a:r>
              <a:rPr lang="tr-TR" sz="2400" b="1" dirty="0" err="1" smtClean="0">
                <a:solidFill>
                  <a:srgbClr val="FF0000"/>
                </a:solidFill>
              </a:rPr>
              <a:t>byte</a:t>
            </a:r>
            <a:r>
              <a:rPr lang="tr-TR" sz="2400" b="1" dirty="0" smtClean="0">
                <a:solidFill>
                  <a:srgbClr val="FF0000"/>
                </a:solidFill>
              </a:rPr>
              <a:t>)  </a:t>
            </a:r>
            <a:r>
              <a:rPr lang="tr-TR" sz="2400" dirty="0" smtClean="0">
                <a:solidFill>
                  <a:schemeClr val="tx1"/>
                </a:solidFill>
              </a:rPr>
              <a:t>(256 farklı karakter ifade edilebilir)</a:t>
            </a:r>
            <a:endParaRPr lang="tr-TR" sz="2400" b="1"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
        <p:nvSpPr>
          <p:cNvPr id="4" name="3 Yuvarlatılmış Dikdörtgen"/>
          <p:cNvSpPr/>
          <p:nvPr/>
        </p:nvSpPr>
        <p:spPr>
          <a:xfrm>
            <a:off x="5326743" y="4641668"/>
            <a:ext cx="3360057" cy="130918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Bu değişkenleri mutlaka bir fonksiyonun içinde (örn. </a:t>
            </a:r>
            <a:r>
              <a:rPr lang="tr-TR" dirty="0" err="1" smtClean="0"/>
              <a:t>main</a:t>
            </a:r>
            <a:r>
              <a:rPr lang="tr-TR" dirty="0" smtClean="0"/>
              <a:t>) tanımlamalıyız. </a:t>
            </a:r>
            <a:br>
              <a:rPr lang="tr-TR" dirty="0" smtClean="0"/>
            </a:br>
            <a:r>
              <a:rPr lang="tr-TR" dirty="0" smtClean="0"/>
              <a:t>Değişkenlerimiz, yerelleşmiş(bir fonksiyona ait) olmalıdırlar.</a:t>
            </a:r>
            <a:endParaRPr lang="tr-TR" dirty="0"/>
          </a:p>
        </p:txBody>
      </p:sp>
      <p:pic>
        <p:nvPicPr>
          <p:cNvPr id="5" name="Picture 2" descr="C:\Documents and Settings\OguzH\Local Settings\Temporary Internet Files\Content.IE5\WO8I3UPU\question-marks[1].jpg"/>
          <p:cNvPicPr>
            <a:picLocks noChangeAspect="1" noChangeArrowheads="1"/>
          </p:cNvPicPr>
          <p:nvPr/>
        </p:nvPicPr>
        <p:blipFill>
          <a:blip r:embed="rId2"/>
          <a:stretch>
            <a:fillRect/>
          </a:stretch>
        </p:blipFill>
        <p:spPr bwMode="auto">
          <a:xfrm>
            <a:off x="4186575" y="4992914"/>
            <a:ext cx="1140168" cy="1164046"/>
          </a:xfrm>
          <a:prstGeom prst="rect">
            <a:avLst/>
          </a:prstGeom>
          <a:noFill/>
        </p:spPr>
      </p:pic>
    </p:spTree>
    <p:extLst>
      <p:ext uri="{BB962C8B-B14F-4D97-AF65-F5344CB8AC3E}">
        <p14:creationId xmlns="" xmlns:p14="http://schemas.microsoft.com/office/powerpoint/2010/main" val="3746941522"/>
      </p:ext>
    </p:extLst>
  </p:cSld>
  <p:clrMapOvr>
    <a:masterClrMapping/>
  </p:clrMapOvr>
  <p:transition>
    <p:rand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smtClean="0">
                <a:solidFill>
                  <a:schemeClr val="tx2">
                    <a:lumMod val="60000"/>
                    <a:lumOff val="40000"/>
                  </a:schemeClr>
                </a:solidFill>
              </a:rPr>
              <a:t>Bilgisayarlarda Veriler ve Veri Türleri</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b="1" dirty="0" smtClean="0">
                <a:solidFill>
                  <a:schemeClr val="tx1"/>
                </a:solidFill>
              </a:rPr>
              <a:t> Bit/Bayt Kavramı</a:t>
            </a:r>
          </a:p>
          <a:p>
            <a:pPr algn="l">
              <a:spcBef>
                <a:spcPts val="0"/>
              </a:spcBef>
              <a:buFont typeface="Wingdings" pitchFamily="2" charset="2"/>
              <a:buChar char="§"/>
            </a:pPr>
            <a:r>
              <a:rPr lang="tr-TR" sz="2400" b="1" dirty="0" smtClean="0">
                <a:solidFill>
                  <a:schemeClr val="tx1"/>
                </a:solidFill>
              </a:rPr>
              <a:t> </a:t>
            </a:r>
            <a:r>
              <a:rPr lang="tr-TR" sz="2400" dirty="0" smtClean="0">
                <a:solidFill>
                  <a:schemeClr val="tx1"/>
                </a:solidFill>
              </a:rPr>
              <a:t>Bit, bir bilgisayarın hangi tabanda çalışıyorsa o tabana ait bir basamağını ifade eder. </a:t>
            </a:r>
          </a:p>
          <a:p>
            <a:pPr algn="l">
              <a:spcBef>
                <a:spcPts val="0"/>
              </a:spcBef>
              <a:buFont typeface="Wingdings" pitchFamily="2" charset="2"/>
              <a:buChar char="§"/>
            </a:pPr>
            <a:r>
              <a:rPr lang="tr-TR" sz="2400" dirty="0" smtClean="0">
                <a:solidFill>
                  <a:schemeClr val="tx1"/>
                </a:solidFill>
              </a:rPr>
              <a:t>Günümüz bilgisayarları ikilik tabanda çalışmaktadır ve bir bit yalnızca iki değer alabilir: 0 ve 1. </a:t>
            </a:r>
          </a:p>
          <a:p>
            <a:pPr algn="l">
              <a:spcBef>
                <a:spcPts val="0"/>
              </a:spcBef>
              <a:buFont typeface="Wingdings" pitchFamily="2" charset="2"/>
              <a:buChar char="§"/>
            </a:pPr>
            <a:r>
              <a:rPr lang="tr-TR" sz="2400" dirty="0" smtClean="0">
                <a:solidFill>
                  <a:schemeClr val="tx1"/>
                </a:solidFill>
              </a:rPr>
              <a:t>Bayt ise 8 bitten oluşmaktadır (8-bit). </a:t>
            </a:r>
          </a:p>
          <a:p>
            <a:pPr algn="l">
              <a:spcBef>
                <a:spcPts val="0"/>
              </a:spcBef>
              <a:buNone/>
            </a:pPr>
            <a:endParaRPr lang="tr-TR" sz="2400" b="1"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spTree>
  </p:cSld>
  <p:clrMapOvr>
    <a:masterClrMapping/>
  </p:clrMapOvr>
  <p:transition>
    <p:rand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Slaytların </a:t>
            </a:r>
            <a:r>
              <a:rPr lang="tr-TR" dirty="0" err="1" smtClean="0"/>
              <a:t>geliştrilmesi</a:t>
            </a:r>
            <a:endParaRPr lang="tr-TR" dirty="0"/>
          </a:p>
        </p:txBody>
      </p:sp>
      <p:sp>
        <p:nvSpPr>
          <p:cNvPr id="3" name="2 İçerik Yer Tutucusu"/>
          <p:cNvSpPr>
            <a:spLocks noGrp="1"/>
          </p:cNvSpPr>
          <p:nvPr>
            <p:ph sz="quarter" idx="1"/>
          </p:nvPr>
        </p:nvSpPr>
        <p:spPr/>
        <p:txBody>
          <a:bodyPr/>
          <a:lstStyle/>
          <a:p>
            <a:r>
              <a:rPr lang="tr-TR" dirty="0" smtClean="0"/>
              <a:t>Slaytlara çalışırken</a:t>
            </a:r>
          </a:p>
          <a:p>
            <a:pPr lvl="1"/>
            <a:r>
              <a:rPr lang="tr-TR" dirty="0" smtClean="0"/>
              <a:t>Net olmayan, karışık gelen, ek açıklama isteyen kısımları…</a:t>
            </a:r>
          </a:p>
          <a:p>
            <a:pPr lvl="1"/>
            <a:r>
              <a:rPr lang="tr-TR" dirty="0" smtClean="0"/>
              <a:t>Yazım hatalarını, yanlışlıkları…</a:t>
            </a:r>
          </a:p>
          <a:p>
            <a:pPr lvl="1">
              <a:buNone/>
            </a:pPr>
            <a:r>
              <a:rPr lang="tr-TR" sz="2600" dirty="0" smtClean="0">
                <a:solidFill>
                  <a:schemeClr val="tx1"/>
                </a:solidFill>
              </a:rPr>
              <a:t>lütfen slayt numaralarıyla birlikte not alıp, gelip geri bildirimlerinizi belirtiniz ve böylece slaytlar gelişebilsin.</a:t>
            </a:r>
          </a:p>
          <a:p>
            <a:pPr lvl="1">
              <a:buNone/>
            </a:pPr>
            <a:endParaRPr lang="tr-TR" sz="2600" dirty="0" smtClean="0">
              <a:solidFill>
                <a:schemeClr val="tx1"/>
              </a:solidFill>
            </a:endParaRPr>
          </a:p>
          <a:p>
            <a:pPr lvl="1">
              <a:buNone/>
            </a:pPr>
            <a:r>
              <a:rPr lang="tr-TR" sz="2600" i="1" dirty="0" err="1" smtClean="0">
                <a:solidFill>
                  <a:schemeClr val="tx1"/>
                </a:solidFill>
              </a:rPr>
              <a:t>SUNUlarımızdaki</a:t>
            </a:r>
            <a:r>
              <a:rPr lang="tr-TR" sz="2600" i="1" dirty="0" smtClean="0">
                <a:solidFill>
                  <a:schemeClr val="tx1"/>
                </a:solidFill>
              </a:rPr>
              <a:t> slaytlar sizden önceki öğrencilerin </a:t>
            </a:r>
            <a:r>
              <a:rPr lang="tr-TR" sz="2600" b="1" i="1" dirty="0" smtClean="0">
                <a:solidFill>
                  <a:schemeClr val="tx1"/>
                </a:solidFill>
              </a:rPr>
              <a:t>geri bildirimleriyle</a:t>
            </a:r>
            <a:r>
              <a:rPr lang="tr-TR" sz="2600" i="1" dirty="0" smtClean="0">
                <a:solidFill>
                  <a:schemeClr val="tx1"/>
                </a:solidFill>
              </a:rPr>
              <a:t> şekillenmiştir.</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noFill/>
          <a:ln/>
        </p:spPr>
        <p:txBody>
          <a:bodyPr>
            <a:normAutofit/>
          </a:bodyPr>
          <a:lstStyle/>
          <a:p>
            <a:r>
              <a:rPr lang="tr-TR" dirty="0" smtClean="0"/>
              <a:t>Değişkenleri tanımlamak ve değer atamak</a:t>
            </a:r>
            <a:endParaRPr lang="en-US" dirty="0"/>
          </a:p>
        </p:txBody>
      </p:sp>
      <p:sp>
        <p:nvSpPr>
          <p:cNvPr id="12291" name="Rectangle 3"/>
          <p:cNvSpPr>
            <a:spLocks noGrp="1" noChangeArrowheads="1"/>
          </p:cNvSpPr>
          <p:nvPr>
            <p:ph idx="1"/>
          </p:nvPr>
        </p:nvSpPr>
        <p:spPr>
          <a:xfrm>
            <a:off x="228600" y="1143000"/>
            <a:ext cx="8610600" cy="5181600"/>
          </a:xfrm>
          <a:noFill/>
          <a:ln/>
        </p:spPr>
        <p:txBody>
          <a:bodyPr/>
          <a:lstStyle/>
          <a:p>
            <a:r>
              <a:rPr lang="en-US" dirty="0" smtClean="0"/>
              <a:t>Initialization: Variables </a:t>
            </a:r>
            <a:r>
              <a:rPr lang="en-US" dirty="0"/>
              <a:t>may </a:t>
            </a:r>
            <a:r>
              <a:rPr lang="en-US" dirty="0" smtClean="0"/>
              <a:t>be </a:t>
            </a:r>
            <a:r>
              <a:rPr lang="en-US" dirty="0"/>
              <a:t>given initial values, or </a:t>
            </a:r>
            <a:r>
              <a:rPr lang="en-US" b="1" dirty="0"/>
              <a:t>initialized</a:t>
            </a:r>
            <a:r>
              <a:rPr lang="en-US" dirty="0"/>
              <a:t>, when declared.  Examples:</a:t>
            </a:r>
          </a:p>
          <a:p>
            <a:pPr>
              <a:buFontTx/>
              <a:buNone/>
            </a:pPr>
            <a:endParaRPr lang="en-US" sz="2800" dirty="0" smtClean="0"/>
          </a:p>
          <a:p>
            <a:pPr>
              <a:buFontTx/>
              <a:buNone/>
            </a:pPr>
            <a:r>
              <a:rPr lang="en-US" sz="2800" dirty="0"/>
              <a:t>		int length = 7 ;</a:t>
            </a:r>
          </a:p>
          <a:p>
            <a:pPr>
              <a:buFontTx/>
              <a:buNone/>
            </a:pPr>
            <a:endParaRPr lang="en-US" sz="2800" dirty="0"/>
          </a:p>
          <a:p>
            <a:pPr>
              <a:buFontTx/>
              <a:buNone/>
            </a:pPr>
            <a:r>
              <a:rPr lang="en-US" sz="2800" dirty="0"/>
              <a:t>		</a:t>
            </a:r>
            <a:r>
              <a:rPr lang="tr-TR" sz="2800" dirty="0" err="1" smtClean="0"/>
              <a:t>double</a:t>
            </a:r>
            <a:r>
              <a:rPr lang="tr-TR" sz="2800" dirty="0" smtClean="0"/>
              <a:t> </a:t>
            </a:r>
            <a:r>
              <a:rPr lang="en-US" sz="2800" dirty="0" smtClean="0"/>
              <a:t>diameter </a:t>
            </a:r>
            <a:r>
              <a:rPr lang="en-US" sz="2800" dirty="0"/>
              <a:t>= 5.9 ;</a:t>
            </a:r>
          </a:p>
          <a:p>
            <a:pPr>
              <a:buFontTx/>
              <a:buNone/>
            </a:pPr>
            <a:endParaRPr lang="en-US" sz="2800" dirty="0"/>
          </a:p>
          <a:p>
            <a:pPr>
              <a:buFontTx/>
              <a:buNone/>
            </a:pPr>
            <a:r>
              <a:rPr lang="en-US" sz="2800" dirty="0"/>
              <a:t>		char initial = </a:t>
            </a:r>
            <a:r>
              <a:rPr lang="en-US" sz="2800" dirty="0" smtClean="0"/>
              <a:t>'A' </a:t>
            </a:r>
            <a:r>
              <a:rPr lang="en-US" sz="2800" dirty="0"/>
              <a:t>;</a:t>
            </a:r>
            <a:endParaRPr lang="en-US" dirty="0"/>
          </a:p>
        </p:txBody>
      </p:sp>
      <p:grpSp>
        <p:nvGrpSpPr>
          <p:cNvPr id="2" name="Group 1"/>
          <p:cNvGrpSpPr/>
          <p:nvPr/>
        </p:nvGrpSpPr>
        <p:grpSpPr>
          <a:xfrm>
            <a:off x="5432394" y="1959575"/>
            <a:ext cx="2590800" cy="2847975"/>
            <a:chOff x="4724400" y="2438400"/>
            <a:chExt cx="2590800" cy="2847975"/>
          </a:xfrm>
        </p:grpSpPr>
        <p:sp>
          <p:nvSpPr>
            <p:cNvPr id="12293" name="Rectangle 5"/>
            <p:cNvSpPr>
              <a:spLocks noChangeArrowheads="1"/>
            </p:cNvSpPr>
            <p:nvPr/>
          </p:nvSpPr>
          <p:spPr bwMode="auto">
            <a:xfrm>
              <a:off x="5715000" y="2743200"/>
              <a:ext cx="1447800" cy="457200"/>
            </a:xfrm>
            <a:prstGeom prst="rect">
              <a:avLst/>
            </a:prstGeom>
            <a:solidFill>
              <a:schemeClr val="accent1">
                <a:lumMod val="20000"/>
                <a:lumOff val="80000"/>
              </a:scheme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7</a:t>
              </a:r>
            </a:p>
          </p:txBody>
        </p:sp>
        <p:sp>
          <p:nvSpPr>
            <p:cNvPr id="12295" name="Rectangle 7"/>
            <p:cNvSpPr>
              <a:spLocks noChangeArrowheads="1"/>
            </p:cNvSpPr>
            <p:nvPr/>
          </p:nvSpPr>
          <p:spPr bwMode="auto">
            <a:xfrm>
              <a:off x="5715000" y="3733800"/>
              <a:ext cx="1600200" cy="457200"/>
            </a:xfrm>
            <a:prstGeom prst="rect">
              <a:avLst/>
            </a:prstGeom>
            <a:solidFill>
              <a:schemeClr val="accent1">
                <a:lumMod val="20000"/>
                <a:lumOff val="80000"/>
              </a:scheme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5.9</a:t>
              </a:r>
            </a:p>
          </p:txBody>
        </p:sp>
        <p:sp>
          <p:nvSpPr>
            <p:cNvPr id="12296" name="Rectangle 8"/>
            <p:cNvSpPr>
              <a:spLocks noChangeArrowheads="1"/>
            </p:cNvSpPr>
            <p:nvPr/>
          </p:nvSpPr>
          <p:spPr bwMode="auto">
            <a:xfrm>
              <a:off x="5791200" y="4800600"/>
              <a:ext cx="1524000" cy="457200"/>
            </a:xfrm>
            <a:prstGeom prst="rect">
              <a:avLst/>
            </a:prstGeom>
            <a:solidFill>
              <a:schemeClr val="accent1">
                <a:lumMod val="20000"/>
                <a:lumOff val="80000"/>
              </a:schemeClr>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ltLang="ja-JP" dirty="0" smtClean="0"/>
                <a:t>'</a:t>
              </a:r>
              <a:r>
                <a:rPr lang="en-US" dirty="0" smtClean="0"/>
                <a:t>A</a:t>
              </a:r>
              <a:r>
                <a:rPr lang="en-US" altLang="ja-JP" dirty="0" smtClean="0"/>
                <a:t>'</a:t>
              </a:r>
              <a:endParaRPr lang="en-US" dirty="0"/>
            </a:p>
          </p:txBody>
        </p:sp>
        <p:sp>
          <p:nvSpPr>
            <p:cNvPr id="12297" name="Text Box 9"/>
            <p:cNvSpPr txBox="1">
              <a:spLocks noChangeArrowheads="1"/>
            </p:cNvSpPr>
            <p:nvPr/>
          </p:nvSpPr>
          <p:spPr bwMode="auto">
            <a:xfrm>
              <a:off x="5638800" y="2438400"/>
              <a:ext cx="11430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length</a:t>
              </a:r>
              <a:endParaRPr lang="en-US"/>
            </a:p>
          </p:txBody>
        </p:sp>
        <p:sp>
          <p:nvSpPr>
            <p:cNvPr id="12298" name="Text Box 10"/>
            <p:cNvSpPr txBox="1">
              <a:spLocks noChangeArrowheads="1"/>
            </p:cNvSpPr>
            <p:nvPr/>
          </p:nvSpPr>
          <p:spPr bwMode="auto">
            <a:xfrm>
              <a:off x="5638800" y="3429000"/>
              <a:ext cx="12192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diameter</a:t>
              </a:r>
              <a:endParaRPr lang="en-US"/>
            </a:p>
          </p:txBody>
        </p:sp>
        <p:sp>
          <p:nvSpPr>
            <p:cNvPr id="12299" name="Text Box 11"/>
            <p:cNvSpPr txBox="1">
              <a:spLocks noChangeArrowheads="1"/>
            </p:cNvSpPr>
            <p:nvPr/>
          </p:nvSpPr>
          <p:spPr bwMode="auto">
            <a:xfrm>
              <a:off x="5715000" y="4495800"/>
              <a:ext cx="1295400"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800"/>
                <a:t>initial</a:t>
              </a:r>
              <a:endParaRPr lang="en-US"/>
            </a:p>
          </p:txBody>
        </p:sp>
        <p:sp>
          <p:nvSpPr>
            <p:cNvPr id="12300" name="AutoShape 12"/>
            <p:cNvSpPr>
              <a:spLocks noChangeArrowheads="1"/>
            </p:cNvSpPr>
            <p:nvPr/>
          </p:nvSpPr>
          <p:spPr bwMode="auto">
            <a:xfrm>
              <a:off x="4724400" y="2743200"/>
              <a:ext cx="609600" cy="409575"/>
            </a:xfrm>
            <a:prstGeom prst="rightArrow">
              <a:avLst>
                <a:gd name="adj1" fmla="val 50000"/>
                <a:gd name="adj2" fmla="val 37209"/>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301" name="AutoShape 13"/>
            <p:cNvSpPr>
              <a:spLocks noChangeArrowheads="1"/>
            </p:cNvSpPr>
            <p:nvPr/>
          </p:nvSpPr>
          <p:spPr bwMode="auto">
            <a:xfrm>
              <a:off x="4724400" y="3810000"/>
              <a:ext cx="685800" cy="409575"/>
            </a:xfrm>
            <a:prstGeom prst="rightArrow">
              <a:avLst>
                <a:gd name="adj1" fmla="val 50000"/>
                <a:gd name="adj2" fmla="val 41860"/>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302" name="AutoShape 14"/>
            <p:cNvSpPr>
              <a:spLocks noChangeArrowheads="1"/>
            </p:cNvSpPr>
            <p:nvPr/>
          </p:nvSpPr>
          <p:spPr bwMode="auto">
            <a:xfrm>
              <a:off x="4724400" y="4876800"/>
              <a:ext cx="671513" cy="409575"/>
            </a:xfrm>
            <a:prstGeom prst="rightArrow">
              <a:avLst>
                <a:gd name="adj1" fmla="val 50000"/>
                <a:gd name="adj2" fmla="val 40988"/>
              </a:avLst>
            </a:prstGeom>
            <a:solidFill>
              <a:schemeClr val="accent1"/>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cxnSp>
        <p:nvCxnSpPr>
          <p:cNvPr id="15" name="14 Düz Ok Bağlayıcısı"/>
          <p:cNvCxnSpPr/>
          <p:nvPr/>
        </p:nvCxnSpPr>
        <p:spPr>
          <a:xfrm rot="5400000" flipH="1" flipV="1">
            <a:off x="2359659" y="4830893"/>
            <a:ext cx="799166" cy="5775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15 Dikdörtgen"/>
          <p:cNvSpPr/>
          <p:nvPr/>
        </p:nvSpPr>
        <p:spPr>
          <a:xfrm>
            <a:off x="2180526" y="5170451"/>
            <a:ext cx="3648774" cy="1354217"/>
          </a:xfrm>
          <a:prstGeom prst="rect">
            <a:avLst/>
          </a:prstGeom>
          <a:noFill/>
        </p:spPr>
        <p:txBody>
          <a:bodyPr wrap="square" lIns="91440" tIns="45720" rIns="91440" bIns="45720">
            <a:spAutoFit/>
          </a:bodyPr>
          <a:lstStyle/>
          <a:p>
            <a:r>
              <a:rPr lang="tr-TR"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tr-TR" sz="2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tr-TR" sz="2800" b="1" dirty="0" err="1"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ları</a:t>
            </a:r>
            <a:r>
              <a:rPr lang="tr-TR" sz="28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a:t>
            </a:r>
            <a:r>
              <a:rPr lang="tr-TR" sz="28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unutmayalım</a:t>
            </a:r>
            <a:endParaRPr lang="tr-TR" sz="28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 xmlns:p14="http://schemas.microsoft.com/office/powerpoint/2010/main" val="2786664970"/>
      </p:ext>
    </p:extLst>
  </p:cSld>
  <p:clrMapOvr>
    <a:masterClrMapping/>
  </p:clrMapOvr>
  <p:transition>
    <p:rand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icture 2.png"/>
          <p:cNvPicPr>
            <a:picLocks noChangeAspect="1"/>
          </p:cNvPicPr>
          <p:nvPr/>
        </p:nvPicPr>
        <p:blipFill>
          <a:blip r:embed="rId3"/>
          <a:srcRect b="15433"/>
          <a:stretch>
            <a:fillRect/>
          </a:stretch>
        </p:blipFill>
        <p:spPr>
          <a:xfrm>
            <a:off x="1396687" y="1231258"/>
            <a:ext cx="4459906" cy="2503918"/>
          </a:xfrm>
          <a:prstGeom prst="rect">
            <a:avLst/>
          </a:prstGeom>
        </p:spPr>
      </p:pic>
      <p:sp>
        <p:nvSpPr>
          <p:cNvPr id="16" name="15 Metin kutusu"/>
          <p:cNvSpPr txBox="1"/>
          <p:nvPr/>
        </p:nvSpPr>
        <p:spPr>
          <a:xfrm>
            <a:off x="4012442" y="1898025"/>
            <a:ext cx="997374" cy="307777"/>
          </a:xfrm>
          <a:prstGeom prst="rect">
            <a:avLst/>
          </a:prstGeom>
          <a:solidFill>
            <a:schemeClr val="bg1"/>
          </a:solidFill>
        </p:spPr>
        <p:txBody>
          <a:bodyPr wrap="square" rtlCol="0">
            <a:spAutoFit/>
          </a:bodyPr>
          <a:lstStyle/>
          <a:p>
            <a:pPr algn="ctr"/>
            <a:r>
              <a:rPr lang="tr-TR" sz="1400" i="1" dirty="0" err="1" smtClean="0"/>
              <a:t>garbage</a:t>
            </a:r>
            <a:endParaRPr lang="tr-TR" sz="1600" i="1" dirty="0"/>
          </a:p>
        </p:txBody>
      </p:sp>
      <p:sp>
        <p:nvSpPr>
          <p:cNvPr id="15" name="14 Metin kutusu"/>
          <p:cNvSpPr txBox="1"/>
          <p:nvPr/>
        </p:nvSpPr>
        <p:spPr>
          <a:xfrm>
            <a:off x="4026090" y="1585306"/>
            <a:ext cx="997374" cy="307777"/>
          </a:xfrm>
          <a:prstGeom prst="rect">
            <a:avLst/>
          </a:prstGeom>
          <a:solidFill>
            <a:schemeClr val="bg1"/>
          </a:solidFill>
        </p:spPr>
        <p:txBody>
          <a:bodyPr wrap="square" rtlCol="0">
            <a:spAutoFit/>
          </a:bodyPr>
          <a:lstStyle/>
          <a:p>
            <a:pPr algn="ctr"/>
            <a:r>
              <a:rPr lang="tr-TR" sz="1400" i="1" dirty="0" err="1" smtClean="0"/>
              <a:t>garbage</a:t>
            </a:r>
            <a:endParaRPr lang="tr-TR" sz="1600" i="1" dirty="0"/>
          </a:p>
        </p:txBody>
      </p:sp>
      <p:sp>
        <p:nvSpPr>
          <p:cNvPr id="14" name="13 Metin kutusu"/>
          <p:cNvSpPr txBox="1"/>
          <p:nvPr/>
        </p:nvSpPr>
        <p:spPr>
          <a:xfrm>
            <a:off x="3028716" y="1590248"/>
            <a:ext cx="997374" cy="307777"/>
          </a:xfrm>
          <a:prstGeom prst="rect">
            <a:avLst/>
          </a:prstGeom>
          <a:solidFill>
            <a:schemeClr val="bg1"/>
          </a:solidFill>
        </p:spPr>
        <p:txBody>
          <a:bodyPr wrap="square" rtlCol="0">
            <a:spAutoFit/>
          </a:bodyPr>
          <a:lstStyle/>
          <a:p>
            <a:pPr algn="ctr"/>
            <a:r>
              <a:rPr lang="tr-TR" sz="1400" i="1" dirty="0" err="1" smtClean="0"/>
              <a:t>garbage</a:t>
            </a:r>
            <a:endParaRPr lang="tr-TR" sz="1600" i="1" dirty="0"/>
          </a:p>
        </p:txBody>
      </p:sp>
      <p:sp>
        <p:nvSpPr>
          <p:cNvPr id="9" name="8 Aşağı Ok"/>
          <p:cNvSpPr/>
          <p:nvPr/>
        </p:nvSpPr>
        <p:spPr>
          <a:xfrm>
            <a:off x="1500166" y="1598862"/>
            <a:ext cx="6072230" cy="642942"/>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sp>
        <p:nvSpPr>
          <p:cNvPr id="20483" name="Rectangle 2"/>
          <p:cNvSpPr>
            <a:spLocks noGrp="1" noChangeArrowheads="1"/>
          </p:cNvSpPr>
          <p:nvPr>
            <p:ph type="title"/>
          </p:nvPr>
        </p:nvSpPr>
        <p:spPr>
          <a:xfrm>
            <a:off x="428596" y="285728"/>
            <a:ext cx="8229600" cy="704832"/>
          </a:xfrm>
        </p:spPr>
        <p:txBody>
          <a:bodyPr/>
          <a:lstStyle/>
          <a:p>
            <a:r>
              <a:rPr lang="tr-TR" dirty="0" smtClean="0"/>
              <a:t>Değişkenlerin tanımlanması ve değer atanması</a:t>
            </a:r>
            <a:endParaRPr lang="en-US" dirty="0"/>
          </a:p>
        </p:txBody>
      </p:sp>
      <p:sp>
        <p:nvSpPr>
          <p:cNvPr id="7" name="6 Aşağı Ok"/>
          <p:cNvSpPr/>
          <p:nvPr/>
        </p:nvSpPr>
        <p:spPr>
          <a:xfrm>
            <a:off x="1500166" y="1920333"/>
            <a:ext cx="6072230" cy="642942"/>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sp>
        <p:nvSpPr>
          <p:cNvPr id="10" name="9 Aşağı Ok"/>
          <p:cNvSpPr/>
          <p:nvPr/>
        </p:nvSpPr>
        <p:spPr>
          <a:xfrm>
            <a:off x="1500166" y="2285992"/>
            <a:ext cx="6072230" cy="642942"/>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sp>
        <p:nvSpPr>
          <p:cNvPr id="11" name="10 Aşağı Ok"/>
          <p:cNvSpPr/>
          <p:nvPr/>
        </p:nvSpPr>
        <p:spPr>
          <a:xfrm>
            <a:off x="1500166" y="2643182"/>
            <a:ext cx="6072230" cy="642942"/>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sp>
        <p:nvSpPr>
          <p:cNvPr id="12" name="11 Aşağı Ok"/>
          <p:cNvSpPr/>
          <p:nvPr/>
        </p:nvSpPr>
        <p:spPr>
          <a:xfrm>
            <a:off x="1500166" y="3000372"/>
            <a:ext cx="6072230" cy="642942"/>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sp>
        <p:nvSpPr>
          <p:cNvPr id="13" name="12 Aşağı Ok"/>
          <p:cNvSpPr/>
          <p:nvPr/>
        </p:nvSpPr>
        <p:spPr>
          <a:xfrm>
            <a:off x="1500166" y="3357562"/>
            <a:ext cx="6072230" cy="642942"/>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tr-T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grpId="0" nodeType="clickEffect">
                                  <p:stCondLst>
                                    <p:cond delay="0"/>
                                  </p:stCondLst>
                                  <p:childTnLst>
                                    <p:animEffect transition="out" filter="checkerboard(across)">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grpId="0" nodeType="clickEffect">
                                  <p:stCondLst>
                                    <p:cond delay="0"/>
                                  </p:stCondLst>
                                  <p:childTnLst>
                                    <p:animEffect transition="out" filter="checkerboard(across)">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0" nodeType="clickEffect">
                                  <p:stCondLst>
                                    <p:cond delay="0"/>
                                  </p:stCondLst>
                                  <p:childTnLst>
                                    <p:animEffect transition="out" filter="checkerboard(across)">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grpId="0" nodeType="clickEffect">
                                  <p:stCondLst>
                                    <p:cond delay="0"/>
                                  </p:stCondLst>
                                  <p:childTnLst>
                                    <p:animEffect transition="out" filter="checkerboard(across)">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P spid="11" grpId="0" animBg="1"/>
      <p:bldP spid="12" grpId="0"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a:t>
            </a:r>
            <a:endParaRPr lang="tr-TR" dirty="0"/>
          </a:p>
        </p:txBody>
      </p:sp>
      <p:pic>
        <p:nvPicPr>
          <p:cNvPr id="4" name="3 İçerik Yer Tutucusu" descr="karikatur-teknoloji-1.jpg"/>
          <p:cNvPicPr>
            <a:picLocks noGrp="1" noChangeAspect="1"/>
          </p:cNvPicPr>
          <p:nvPr>
            <p:ph sz="quarter" idx="1"/>
          </p:nvPr>
        </p:nvPicPr>
        <p:blipFill>
          <a:blip r:embed="rId2"/>
          <a:stretch>
            <a:fillRect/>
          </a:stretch>
        </p:blipFill>
        <p:spPr>
          <a:xfrm>
            <a:off x="457200" y="1701800"/>
            <a:ext cx="3242733" cy="2432050"/>
          </a:xfrm>
        </p:spPr>
      </p:pic>
      <p:pic>
        <p:nvPicPr>
          <p:cNvPr id="5" name="4 Resim" descr="b29564be5f755ee863ffc57d160c7bd3.jpg"/>
          <p:cNvPicPr>
            <a:picLocks noChangeAspect="1"/>
          </p:cNvPicPr>
          <p:nvPr/>
        </p:nvPicPr>
        <p:blipFill>
          <a:blip r:embed="rId3"/>
          <a:stretch>
            <a:fillRect/>
          </a:stretch>
        </p:blipFill>
        <p:spPr>
          <a:xfrm>
            <a:off x="4104485" y="1231900"/>
            <a:ext cx="4322770" cy="4440237"/>
          </a:xfrm>
          <a:prstGeom prst="rect">
            <a:avLst/>
          </a:prstGeom>
        </p:spPr>
      </p:pic>
      <p:sp>
        <p:nvSpPr>
          <p:cNvPr id="6" name="5 Metin kutusu"/>
          <p:cNvSpPr txBox="1"/>
          <p:nvPr/>
        </p:nvSpPr>
        <p:spPr>
          <a:xfrm>
            <a:off x="1833033" y="4495800"/>
            <a:ext cx="1866900" cy="95410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tr-TR" sz="2800" dirty="0" smtClean="0"/>
              <a:t>Sene </a:t>
            </a:r>
          </a:p>
          <a:p>
            <a:pPr algn="ctr"/>
            <a:r>
              <a:rPr lang="tr-TR" sz="2800" dirty="0" smtClean="0"/>
              <a:t>1977</a:t>
            </a:r>
            <a:endParaRPr lang="tr-TR" sz="2800" dirty="0"/>
          </a:p>
        </p:txBody>
      </p:sp>
      <p:cxnSp>
        <p:nvCxnSpPr>
          <p:cNvPr id="8" name="7 Düz Ok Bağlayıcısı"/>
          <p:cNvCxnSpPr/>
          <p:nvPr/>
        </p:nvCxnSpPr>
        <p:spPr>
          <a:xfrm rot="10800000" flipV="1">
            <a:off x="3750734" y="4648200"/>
            <a:ext cx="237067"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3" name="10 Grup"/>
          <p:cNvGrpSpPr/>
          <p:nvPr/>
        </p:nvGrpSpPr>
        <p:grpSpPr>
          <a:xfrm>
            <a:off x="5073238" y="799056"/>
            <a:ext cx="2563935" cy="882083"/>
            <a:chOff x="3898459" y="3037574"/>
            <a:chExt cx="2051967" cy="882083"/>
          </a:xfrm>
        </p:grpSpPr>
        <p:sp>
          <p:nvSpPr>
            <p:cNvPr id="7" name="6 Yuvarlatılmış Dikdörtgen"/>
            <p:cNvSpPr/>
            <p:nvPr/>
          </p:nvSpPr>
          <p:spPr>
            <a:xfrm>
              <a:off x="4096985" y="3381518"/>
              <a:ext cx="1853441" cy="538139"/>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0" name="9 Düz Ok Bağlayıcısı"/>
            <p:cNvCxnSpPr/>
            <p:nvPr/>
          </p:nvCxnSpPr>
          <p:spPr>
            <a:xfrm>
              <a:off x="3898459" y="3037574"/>
              <a:ext cx="397052" cy="327547"/>
            </a:xfrm>
            <a:prstGeom prst="straightConnector1">
              <a:avLst/>
            </a:prstGeom>
            <a:ln w="571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26794418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Rectangle 3"/>
          <p:cNvSpPr>
            <a:spLocks noGrp="1" noChangeArrowheads="1"/>
          </p:cNvSpPr>
          <p:nvPr>
            <p:ph idx="1"/>
          </p:nvPr>
        </p:nvSpPr>
        <p:spPr>
          <a:xfrm>
            <a:off x="228600" y="1143000"/>
            <a:ext cx="8610600" cy="5334000"/>
          </a:xfrm>
          <a:noFill/>
          <a:ln/>
        </p:spPr>
        <p:txBody>
          <a:bodyPr/>
          <a:lstStyle/>
          <a:p>
            <a:r>
              <a:rPr lang="en-US" dirty="0"/>
              <a:t>When we declare a variable</a:t>
            </a:r>
          </a:p>
          <a:p>
            <a:pPr lvl="1"/>
            <a:r>
              <a:rPr lang="en-US" dirty="0"/>
              <a:t>Space is set aside in memory to hold a value of the specified data type</a:t>
            </a:r>
          </a:p>
          <a:p>
            <a:pPr lvl="1"/>
            <a:r>
              <a:rPr lang="en-US" dirty="0"/>
              <a:t>That space is associated with the variable name</a:t>
            </a:r>
          </a:p>
          <a:p>
            <a:pPr lvl="1"/>
            <a:r>
              <a:rPr lang="en-US" dirty="0"/>
              <a:t>That space is associated with a unique </a:t>
            </a:r>
            <a:r>
              <a:rPr lang="en-US" b="1" dirty="0"/>
              <a:t>address</a:t>
            </a:r>
            <a:endParaRPr lang="en-US" dirty="0"/>
          </a:p>
          <a:p>
            <a:r>
              <a:rPr lang="en-US" dirty="0"/>
              <a:t>Visualization of the declaration</a:t>
            </a:r>
          </a:p>
          <a:p>
            <a:pPr lvl="1">
              <a:buFontTx/>
              <a:buChar char=" "/>
            </a:pPr>
            <a:r>
              <a:rPr lang="en-US" dirty="0" err="1"/>
              <a:t>int</a:t>
            </a:r>
            <a:r>
              <a:rPr lang="en-US" dirty="0"/>
              <a:t>  </a:t>
            </a:r>
            <a:r>
              <a:rPr lang="tr-TR" dirty="0" err="1" smtClean="0"/>
              <a:t>sira</a:t>
            </a:r>
            <a:r>
              <a:rPr lang="en-US" dirty="0" smtClean="0"/>
              <a:t>;</a:t>
            </a:r>
            <a:endParaRPr lang="en-US" dirty="0"/>
          </a:p>
        </p:txBody>
      </p:sp>
      <p:sp>
        <p:nvSpPr>
          <p:cNvPr id="6148" name="Rectangle 4"/>
          <p:cNvSpPr>
            <a:spLocks noChangeArrowheads="1"/>
          </p:cNvSpPr>
          <p:nvPr/>
        </p:nvSpPr>
        <p:spPr bwMode="auto">
          <a:xfrm>
            <a:off x="3082031" y="4313684"/>
            <a:ext cx="2273300" cy="749300"/>
          </a:xfrm>
          <a:prstGeom prst="rect">
            <a:avLst/>
          </a:prstGeom>
          <a:noFill/>
          <a:ln w="12700">
            <a:solidFill>
              <a:schemeClr val="tx1"/>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49" name="Rectangle 5"/>
          <p:cNvSpPr>
            <a:spLocks noChangeArrowheads="1"/>
          </p:cNvSpPr>
          <p:nvPr/>
        </p:nvSpPr>
        <p:spPr bwMode="auto">
          <a:xfrm>
            <a:off x="4749395" y="3946917"/>
            <a:ext cx="511423" cy="3667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r>
              <a:rPr lang="tr-TR" dirty="0" err="1" smtClean="0"/>
              <a:t>sira</a:t>
            </a:r>
            <a:endParaRPr lang="en-US" dirty="0"/>
          </a:p>
        </p:txBody>
      </p:sp>
      <p:sp>
        <p:nvSpPr>
          <p:cNvPr id="6151" name="Text Box 7"/>
          <p:cNvSpPr txBox="1">
            <a:spLocks noChangeArrowheads="1"/>
          </p:cNvSpPr>
          <p:nvPr/>
        </p:nvSpPr>
        <p:spPr bwMode="auto">
          <a:xfrm>
            <a:off x="3290579" y="4485469"/>
            <a:ext cx="175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b="1" dirty="0"/>
              <a:t>garbage</a:t>
            </a:r>
            <a:endParaRPr lang="en-US" dirty="0"/>
          </a:p>
        </p:txBody>
      </p:sp>
      <p:sp>
        <p:nvSpPr>
          <p:cNvPr id="7" name="6 Başlık"/>
          <p:cNvSpPr>
            <a:spLocks noGrp="1"/>
          </p:cNvSpPr>
          <p:nvPr>
            <p:ph type="title"/>
          </p:nvPr>
        </p:nvSpPr>
        <p:spPr/>
        <p:txBody>
          <a:bodyPr>
            <a:normAutofit/>
          </a:bodyPr>
          <a:lstStyle/>
          <a:p>
            <a:r>
              <a:rPr lang="tr-TR" dirty="0" smtClean="0"/>
              <a:t>Değişkenler ve bellek ilişkisi</a:t>
            </a:r>
            <a:endParaRPr lang="tr-TR" dirty="0"/>
          </a:p>
        </p:txBody>
      </p:sp>
      <p:sp>
        <p:nvSpPr>
          <p:cNvPr id="11" name="10 Metin kutusu"/>
          <p:cNvSpPr txBox="1"/>
          <p:nvPr/>
        </p:nvSpPr>
        <p:spPr>
          <a:xfrm>
            <a:off x="577519" y="5390147"/>
            <a:ext cx="7402155" cy="707886"/>
          </a:xfrm>
          <a:prstGeom prst="rect">
            <a:avLst/>
          </a:prstGeom>
          <a:noFill/>
        </p:spPr>
        <p:txBody>
          <a:bodyPr wrap="none" rtlCol="0">
            <a:spAutoFit/>
          </a:bodyPr>
          <a:lstStyle/>
          <a:p>
            <a:r>
              <a:rPr lang="tr-TR" sz="2000" b="1" dirty="0" err="1" smtClean="0">
                <a:solidFill>
                  <a:srgbClr val="FF0000"/>
                </a:solidFill>
              </a:rPr>
              <a:t>printf</a:t>
            </a:r>
            <a:r>
              <a:rPr lang="tr-TR" sz="2000" b="1" dirty="0" smtClean="0">
                <a:solidFill>
                  <a:srgbClr val="FF0000"/>
                </a:solidFill>
              </a:rPr>
              <a:t>(“%d”, &amp;</a:t>
            </a:r>
            <a:r>
              <a:rPr lang="tr-TR" sz="2000" b="1" dirty="0" err="1" smtClean="0">
                <a:solidFill>
                  <a:srgbClr val="FF0000"/>
                </a:solidFill>
              </a:rPr>
              <a:t>sira</a:t>
            </a:r>
            <a:r>
              <a:rPr lang="tr-TR" sz="2000" b="1" dirty="0" smtClean="0">
                <a:solidFill>
                  <a:srgbClr val="FF0000"/>
                </a:solidFill>
              </a:rPr>
              <a:t>);</a:t>
            </a:r>
          </a:p>
          <a:p>
            <a:r>
              <a:rPr lang="tr-TR" sz="2000" b="1" dirty="0" smtClean="0">
                <a:solidFill>
                  <a:srgbClr val="FF0000"/>
                </a:solidFill>
              </a:rPr>
              <a:t>Komutuyla </a:t>
            </a:r>
            <a:r>
              <a:rPr lang="tr-TR" sz="2000" b="1" dirty="0" err="1" smtClean="0">
                <a:solidFill>
                  <a:srgbClr val="FF0000"/>
                </a:solidFill>
              </a:rPr>
              <a:t>sira</a:t>
            </a:r>
            <a:r>
              <a:rPr lang="tr-TR" sz="2000" b="1" dirty="0" smtClean="0">
                <a:solidFill>
                  <a:srgbClr val="FF0000"/>
                </a:solidFill>
              </a:rPr>
              <a:t> değişkenin </a:t>
            </a:r>
            <a:r>
              <a:rPr lang="tr-TR" sz="2000" b="1" u="sng" dirty="0" smtClean="0">
                <a:solidFill>
                  <a:srgbClr val="FF0000"/>
                </a:solidFill>
              </a:rPr>
              <a:t>adresini</a:t>
            </a:r>
            <a:r>
              <a:rPr lang="tr-TR" sz="2000" b="1" dirty="0" smtClean="0">
                <a:solidFill>
                  <a:srgbClr val="FF0000"/>
                </a:solidFill>
              </a:rPr>
              <a:t> ‘</a:t>
            </a:r>
            <a:r>
              <a:rPr lang="tr-TR" sz="2000" b="1" dirty="0" err="1" smtClean="0">
                <a:solidFill>
                  <a:srgbClr val="FF0000"/>
                </a:solidFill>
              </a:rPr>
              <a:t>decimal</a:t>
            </a:r>
            <a:r>
              <a:rPr lang="tr-TR" sz="2000" b="1" dirty="0" smtClean="0">
                <a:solidFill>
                  <a:srgbClr val="FF0000"/>
                </a:solidFill>
              </a:rPr>
              <a:t>’ olarak öğrenebiliyoruz.</a:t>
            </a:r>
          </a:p>
        </p:txBody>
      </p:sp>
      <p:sp>
        <p:nvSpPr>
          <p:cNvPr id="12" name="11 Dikdörtgen"/>
          <p:cNvSpPr/>
          <p:nvPr/>
        </p:nvSpPr>
        <p:spPr>
          <a:xfrm>
            <a:off x="210147" y="5174703"/>
            <a:ext cx="415498" cy="923330"/>
          </a:xfrm>
          <a:prstGeom prst="rect">
            <a:avLst/>
          </a:prstGeom>
          <a:noFill/>
        </p:spPr>
        <p:txBody>
          <a:bodyPr wrap="square" lIns="91440" tIns="45720" rIns="91440" bIns="45720">
            <a:spAutoFit/>
          </a:bodyPr>
          <a:lstStyle/>
          <a:p>
            <a:pPr algn="ctr"/>
            <a:r>
              <a:rPr lang="tr-TR"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t>
            </a:r>
            <a:endParaRPr lang="tr-TR"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9" name="8 Dikdörtgen"/>
          <p:cNvSpPr/>
          <p:nvPr/>
        </p:nvSpPr>
        <p:spPr>
          <a:xfrm>
            <a:off x="6237027" y="3428999"/>
            <a:ext cx="623661" cy="1862048"/>
          </a:xfrm>
          <a:prstGeom prst="rect">
            <a:avLst/>
          </a:prstGeom>
        </p:spPr>
        <p:txBody>
          <a:bodyPr wrap="square">
            <a:spAutoFit/>
          </a:bodyPr>
          <a:lstStyle/>
          <a:p>
            <a:r>
              <a:rPr lang="tr-TR" sz="11500" b="1" dirty="0" smtClean="0">
                <a:solidFill>
                  <a:srgbClr val="FF0000"/>
                </a:solidFill>
              </a:rPr>
              <a:t>&amp;</a:t>
            </a:r>
            <a:endParaRPr lang="tr-TR" sz="11500" dirty="0"/>
          </a:p>
        </p:txBody>
      </p:sp>
      <p:cxnSp>
        <p:nvCxnSpPr>
          <p:cNvPr id="13" name="12 Düz Ok Bağlayıcısı"/>
          <p:cNvCxnSpPr/>
          <p:nvPr/>
        </p:nvCxnSpPr>
        <p:spPr>
          <a:xfrm rot="10800000" flipV="1">
            <a:off x="5043179" y="4485468"/>
            <a:ext cx="1193848" cy="11101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1589094580"/>
      </p:ext>
    </p:extLst>
  </p:cSld>
  <p:clrMapOvr>
    <a:masterClrMapping/>
  </p:clrMapOvr>
  <p:transition>
    <p:rand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chor="ctr">
            <a:normAutofit/>
          </a:bodyPr>
          <a:lstStyle/>
          <a:p>
            <a:r>
              <a:rPr lang="tr-TR" dirty="0" err="1" smtClean="0">
                <a:solidFill>
                  <a:srgbClr val="464653"/>
                </a:solidFill>
              </a:rPr>
              <a:t>char</a:t>
            </a:r>
            <a:r>
              <a:rPr lang="tr-TR" dirty="0" smtClean="0">
                <a:solidFill>
                  <a:srgbClr val="464653"/>
                </a:solidFill>
              </a:rPr>
              <a:t> türü</a:t>
            </a:r>
            <a:endParaRPr lang="tr-TR" sz="4000" b="1" dirty="0">
              <a:solidFill>
                <a:schemeClr val="tx2">
                  <a:lumMod val="60000"/>
                  <a:lumOff val="40000"/>
                </a:schemeClr>
              </a:solidFill>
            </a:endParaRPr>
          </a:p>
        </p:txBody>
      </p:sp>
      <p:sp>
        <p:nvSpPr>
          <p:cNvPr id="3" name="Alt Başlık 2"/>
          <p:cNvSpPr>
            <a:spLocks noGrp="1"/>
          </p:cNvSpPr>
          <p:nvPr>
            <p:ph sz="quarter" idx="1"/>
          </p:nvPr>
        </p:nvSpPr>
        <p:spPr/>
        <p:txBody>
          <a:bodyPr>
            <a:normAutofit/>
          </a:bodyPr>
          <a:lstStyle/>
          <a:p>
            <a:pPr algn="l">
              <a:spcBef>
                <a:spcPts val="0"/>
              </a:spcBef>
              <a:buFontTx/>
              <a:buChar char="-"/>
            </a:pPr>
            <a:r>
              <a:rPr lang="tr-TR" sz="2400" dirty="0" smtClean="0">
                <a:solidFill>
                  <a:schemeClr val="tx1"/>
                </a:solidFill>
              </a:rPr>
              <a:t> </a:t>
            </a:r>
            <a:r>
              <a:rPr lang="tr-TR" sz="2400" dirty="0" err="1" smtClean="0">
                <a:solidFill>
                  <a:schemeClr val="tx1"/>
                </a:solidFill>
              </a:rPr>
              <a:t>C'de</a:t>
            </a:r>
            <a:r>
              <a:rPr lang="tr-TR" sz="2400" dirty="0" smtClean="0">
                <a:solidFill>
                  <a:schemeClr val="tx1"/>
                </a:solidFill>
              </a:rPr>
              <a:t> ve diğer birçok programlama dilinde </a:t>
            </a:r>
            <a:r>
              <a:rPr lang="tr-TR" sz="2400" dirty="0" err="1" smtClean="0">
                <a:solidFill>
                  <a:schemeClr val="tx1"/>
                </a:solidFill>
              </a:rPr>
              <a:t>char</a:t>
            </a:r>
            <a:r>
              <a:rPr lang="tr-TR" sz="2400" dirty="0" smtClean="0">
                <a:solidFill>
                  <a:schemeClr val="tx1"/>
                </a:solidFill>
              </a:rPr>
              <a:t> değişkeni bir tam sayı olarak kabul edilir. </a:t>
            </a:r>
            <a:r>
              <a:rPr lang="tr-TR" sz="2400" dirty="0" err="1" smtClean="0">
                <a:solidFill>
                  <a:schemeClr val="tx1"/>
                </a:solidFill>
              </a:rPr>
              <a:t>char</a:t>
            </a:r>
            <a:r>
              <a:rPr lang="tr-TR" sz="2400" dirty="0" smtClean="0">
                <a:solidFill>
                  <a:schemeClr val="tx1"/>
                </a:solidFill>
              </a:rPr>
              <a:t> değişkenine programda nasıl davranıldığına göre </a:t>
            </a:r>
            <a:r>
              <a:rPr lang="tr-TR" sz="2400" dirty="0" err="1" smtClean="0">
                <a:solidFill>
                  <a:schemeClr val="tx1"/>
                </a:solidFill>
              </a:rPr>
              <a:t>char</a:t>
            </a:r>
            <a:r>
              <a:rPr lang="tr-TR" sz="2400" dirty="0" smtClean="0">
                <a:solidFill>
                  <a:schemeClr val="tx1"/>
                </a:solidFill>
              </a:rPr>
              <a:t> değişkeni görsel olarak bir karakter olarak görünebilir veya tam sayı karşılığı ile işlem yapılabilir.</a:t>
            </a:r>
          </a:p>
          <a:p>
            <a:pPr algn="l">
              <a:spcBef>
                <a:spcPts val="0"/>
              </a:spcBef>
              <a:buFontTx/>
              <a:buChar char="-"/>
            </a:pPr>
            <a:endParaRPr lang="tr-TR" sz="2400" dirty="0">
              <a:solidFill>
                <a:schemeClr val="tx1"/>
              </a:solidFill>
            </a:endParaRPr>
          </a:p>
          <a:p>
            <a:pPr algn="l">
              <a:spcBef>
                <a:spcPts val="0"/>
              </a:spcBef>
              <a:buFontTx/>
              <a:buChar char="-"/>
            </a:pPr>
            <a:r>
              <a:rPr lang="tr-TR" sz="2400" dirty="0" smtClean="0">
                <a:solidFill>
                  <a:schemeClr val="tx1"/>
                </a:solidFill>
              </a:rPr>
              <a:t> </a:t>
            </a:r>
            <a:r>
              <a:rPr lang="tr-TR" sz="2400" dirty="0" err="1" smtClean="0">
                <a:solidFill>
                  <a:schemeClr val="tx1"/>
                </a:solidFill>
              </a:rPr>
              <a:t>char</a:t>
            </a:r>
            <a:r>
              <a:rPr lang="tr-TR" sz="2400" dirty="0" smtClean="0">
                <a:solidFill>
                  <a:schemeClr val="tx1"/>
                </a:solidFill>
              </a:rPr>
              <a:t> değişkeni tam sayı karşılıklarını ASCII tablosundaki değerlerden alır. Örneğin 0 rakamının karakter karşılığı ASCII tablosunda 48'dir. Küçük 'a' karakterinin ASCII tablosundaki karşılığı 97'dir.</a:t>
            </a:r>
          </a:p>
          <a:p>
            <a:pPr algn="l">
              <a:spcBef>
                <a:spcPts val="0"/>
              </a:spcBef>
              <a:buFont typeface="Wingdings" pitchFamily="2" charset="2"/>
              <a:buChar char="§"/>
            </a:pPr>
            <a:endParaRPr lang="tr-TR" sz="2400" b="1"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Tx/>
              <a:buChar char="-"/>
            </a:pPr>
            <a:endParaRPr lang="tr-TR" sz="2400"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pic>
        <p:nvPicPr>
          <p:cNvPr id="4" name="3 Resim" descr="bilgisayar.wmf"/>
          <p:cNvPicPr>
            <a:picLocks noChangeAspect="1"/>
          </p:cNvPicPr>
          <p:nvPr/>
        </p:nvPicPr>
        <p:blipFill>
          <a:blip r:embed="rId2"/>
          <a:stretch>
            <a:fillRect/>
          </a:stretch>
        </p:blipFill>
        <p:spPr>
          <a:xfrm>
            <a:off x="6041835" y="4652702"/>
            <a:ext cx="1123239" cy="1146886"/>
          </a:xfrm>
          <a:prstGeom prst="rect">
            <a:avLst/>
          </a:prstGeom>
        </p:spPr>
      </p:pic>
    </p:spTree>
    <p:extLst>
      <p:ext uri="{BB962C8B-B14F-4D97-AF65-F5344CB8AC3E}">
        <p14:creationId xmlns="" xmlns:p14="http://schemas.microsoft.com/office/powerpoint/2010/main" val="647871935"/>
      </p:ext>
    </p:extLst>
  </p:cSld>
  <p:clrMapOvr>
    <a:masterClrMapping/>
  </p:clrMapOvr>
  <p:transition>
    <p:rand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30366.jpg"/>
          <p:cNvPicPr>
            <a:picLocks noChangeAspect="1"/>
          </p:cNvPicPr>
          <p:nvPr/>
        </p:nvPicPr>
        <p:blipFill>
          <a:blip r:embed="rId2"/>
          <a:stretch>
            <a:fillRect/>
          </a:stretch>
        </p:blipFill>
        <p:spPr>
          <a:xfrm>
            <a:off x="5981700" y="4395868"/>
            <a:ext cx="2705100" cy="1808783"/>
          </a:xfrm>
          <a:prstGeom prst="rect">
            <a:avLst/>
          </a:prstGeom>
          <a:ln>
            <a:noFill/>
          </a:ln>
          <a:effectLst>
            <a:softEdge rad="112500"/>
          </a:effectLst>
        </p:spPr>
      </p:pic>
      <p:sp>
        <p:nvSpPr>
          <p:cNvPr id="2" name="1 Başlık"/>
          <p:cNvSpPr>
            <a:spLocks noGrp="1"/>
          </p:cNvSpPr>
          <p:nvPr>
            <p:ph type="title"/>
          </p:nvPr>
        </p:nvSpPr>
        <p:spPr/>
        <p:txBody>
          <a:bodyPr/>
          <a:lstStyle/>
          <a:p>
            <a:r>
              <a:rPr lang="tr-TR" dirty="0" smtClean="0"/>
              <a:t>ASKİ Tablosu</a:t>
            </a:r>
            <a:endParaRPr lang="tr-TR" dirty="0"/>
          </a:p>
        </p:txBody>
      </p:sp>
      <p:pic>
        <p:nvPicPr>
          <p:cNvPr id="1026" name="Picture 2"/>
          <p:cNvPicPr>
            <a:picLocks noGrp="1" noChangeAspect="1" noChangeArrowheads="1"/>
          </p:cNvPicPr>
          <p:nvPr>
            <p:ph sz="quarter" idx="1"/>
          </p:nvPr>
        </p:nvPicPr>
        <p:blipFill>
          <a:blip r:embed="rId3"/>
          <a:srcRect l="12965" t="39871" r="40861" b="7396"/>
          <a:stretch>
            <a:fillRect/>
          </a:stretch>
        </p:blipFill>
        <p:spPr bwMode="auto">
          <a:xfrm>
            <a:off x="291542" y="1555750"/>
            <a:ext cx="4915458" cy="3498850"/>
          </a:xfrm>
          <a:prstGeom prst="rect">
            <a:avLst/>
          </a:prstGeom>
          <a:noFill/>
          <a:ln w="9525">
            <a:noFill/>
            <a:miter lim="800000"/>
            <a:headEnd/>
            <a:tailEnd/>
          </a:ln>
          <a:effectLst/>
        </p:spPr>
      </p:pic>
      <p:pic>
        <p:nvPicPr>
          <p:cNvPr id="5" name="4 Resim" descr="logo.png"/>
          <p:cNvPicPr>
            <a:picLocks noChangeAspect="1"/>
          </p:cNvPicPr>
          <p:nvPr/>
        </p:nvPicPr>
        <p:blipFill>
          <a:blip r:embed="rId4"/>
          <a:stretch>
            <a:fillRect/>
          </a:stretch>
        </p:blipFill>
        <p:spPr>
          <a:xfrm>
            <a:off x="5313841" y="1555750"/>
            <a:ext cx="3830159" cy="735013"/>
          </a:xfrm>
          <a:prstGeom prst="rect">
            <a:avLst/>
          </a:prstGeom>
        </p:spPr>
      </p:pic>
      <p:sp>
        <p:nvSpPr>
          <p:cNvPr id="6" name="5 Köşeleri Yuvarlanmış Dikdörtgen Belirtme Çizgisi"/>
          <p:cNvSpPr/>
          <p:nvPr/>
        </p:nvSpPr>
        <p:spPr>
          <a:xfrm>
            <a:off x="4145441" y="3403600"/>
            <a:ext cx="2336800" cy="1340816"/>
          </a:xfrm>
          <a:prstGeom prst="wedgeRoundRectCallout">
            <a:avLst>
              <a:gd name="adj1" fmla="val 42754"/>
              <a:gd name="adj2" fmla="val 8712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Konunun bizle alakası yoktur.</a:t>
            </a:r>
            <a:endParaRPr lang="tr-TR"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sz="quarter" idx="1"/>
          </p:nvPr>
        </p:nvSpPr>
        <p:spPr/>
        <p:txBody>
          <a:bodyPr>
            <a:normAutofit/>
          </a:bodyPr>
          <a:lstStyle/>
          <a:p>
            <a:pPr algn="l">
              <a:spcBef>
                <a:spcPts val="0"/>
              </a:spcBef>
            </a:pPr>
            <a:endParaRPr lang="tr-TR" sz="2400" b="1" dirty="0" smtClean="0">
              <a:solidFill>
                <a:schemeClr val="tx1"/>
              </a:solidFill>
            </a:endParaRPr>
          </a:p>
          <a:p>
            <a:pPr algn="l">
              <a:spcBef>
                <a:spcPts val="0"/>
              </a:spcBef>
              <a:buFont typeface="Wingdings" pitchFamily="2" charset="2"/>
              <a:buChar char="§"/>
            </a:pPr>
            <a:endParaRPr lang="tr-TR" sz="2400" b="1" dirty="0" smtClean="0">
              <a:solidFill>
                <a:schemeClr val="tx1"/>
              </a:solidFill>
            </a:endParaRPr>
          </a:p>
          <a:p>
            <a:pPr algn="l">
              <a:spcBef>
                <a:spcPts val="0"/>
              </a:spcBef>
              <a:buFontTx/>
              <a:buChar char="-"/>
            </a:pPr>
            <a:endParaRPr lang="tr-TR" sz="2400" dirty="0" smtClean="0">
              <a:solidFill>
                <a:schemeClr val="tx1"/>
              </a:solidFill>
            </a:endParaRPr>
          </a:p>
          <a:p>
            <a:pPr algn="l">
              <a:spcBef>
                <a:spcPts val="0"/>
              </a:spcBef>
            </a:pPr>
            <a:endParaRPr lang="tr-TR" sz="1800" dirty="0" smtClean="0">
              <a:solidFill>
                <a:schemeClr val="tx1"/>
              </a:solidFill>
            </a:endParaRPr>
          </a:p>
          <a:p>
            <a:pPr algn="l">
              <a:spcBef>
                <a:spcPts val="0"/>
              </a:spcBef>
            </a:pPr>
            <a:endParaRPr lang="tr-TR" sz="2000" dirty="0" smtClean="0">
              <a:solidFill>
                <a:schemeClr val="tx1"/>
              </a:solidFill>
            </a:endParaRPr>
          </a:p>
          <a:p>
            <a:pPr algn="l">
              <a:spcBef>
                <a:spcPts val="0"/>
              </a:spcBef>
            </a:pPr>
            <a:endParaRPr lang="tr-TR" sz="2400" dirty="0" smtClean="0">
              <a:solidFill>
                <a:schemeClr val="tx1"/>
              </a:solidFill>
            </a:endParaRPr>
          </a:p>
        </p:txBody>
      </p:sp>
      <p:pic>
        <p:nvPicPr>
          <p:cNvPr id="4" name="Resim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370840"/>
            <a:ext cx="9144000" cy="6080760"/>
          </a:xfrm>
          <a:prstGeom prst="rect">
            <a:avLst/>
          </a:prstGeom>
        </p:spPr>
      </p:pic>
      <p:sp>
        <p:nvSpPr>
          <p:cNvPr id="5" name="4 Metin kutusu"/>
          <p:cNvSpPr txBox="1"/>
          <p:nvPr/>
        </p:nvSpPr>
        <p:spPr>
          <a:xfrm>
            <a:off x="4571999" y="6451600"/>
            <a:ext cx="5072743" cy="307777"/>
          </a:xfrm>
          <a:prstGeom prst="rect">
            <a:avLst/>
          </a:prstGeom>
          <a:noFill/>
        </p:spPr>
        <p:txBody>
          <a:bodyPr wrap="square" rtlCol="0">
            <a:spAutoFit/>
          </a:bodyPr>
          <a:lstStyle/>
          <a:p>
            <a:r>
              <a:rPr lang="tr-TR" sz="1400" dirty="0" smtClean="0"/>
              <a:t>127’den sonrası da vardır (ç,ğ… gibi karakterleri de içerir.</a:t>
            </a:r>
            <a:endParaRPr lang="tr-TR" sz="1400" dirty="0"/>
          </a:p>
        </p:txBody>
      </p:sp>
    </p:spTree>
    <p:extLst>
      <p:ext uri="{BB962C8B-B14F-4D97-AF65-F5344CB8AC3E}">
        <p14:creationId xmlns="" xmlns:p14="http://schemas.microsoft.com/office/powerpoint/2010/main" val="3736300204"/>
      </p:ext>
    </p:extLst>
  </p:cSld>
  <p:clrMapOvr>
    <a:masterClrMapping/>
  </p:clrMapOvr>
  <p:transition>
    <p:rand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smtClean="0"/>
              <a:t>Neden </a:t>
            </a:r>
            <a:r>
              <a:rPr lang="tr-TR" dirty="0" err="1" smtClean="0"/>
              <a:t>goto</a:t>
            </a:r>
            <a:r>
              <a:rPr lang="tr-TR" dirty="0" smtClean="0"/>
              <a:t> </a:t>
            </a:r>
            <a:r>
              <a:rPr lang="tr-TR" b="1" dirty="0" smtClean="0"/>
              <a:t>KULLANMAMALIYIZ</a:t>
            </a:r>
            <a:r>
              <a:rPr lang="tr-TR" dirty="0" smtClean="0"/>
              <a:t>?</a:t>
            </a:r>
            <a:endParaRPr lang="tr-TR" dirty="0"/>
          </a:p>
        </p:txBody>
      </p:sp>
      <p:sp>
        <p:nvSpPr>
          <p:cNvPr id="3" name="Content Placeholder 2"/>
          <p:cNvSpPr>
            <a:spLocks noGrp="1"/>
          </p:cNvSpPr>
          <p:nvPr>
            <p:ph idx="1"/>
          </p:nvPr>
        </p:nvSpPr>
        <p:spPr>
          <a:xfrm>
            <a:off x="52358" y="4500570"/>
            <a:ext cx="7186634" cy="1857388"/>
          </a:xfrm>
        </p:spPr>
        <p:txBody>
          <a:bodyPr>
            <a:normAutofit fontScale="85000" lnSpcReduction="20000"/>
          </a:bodyPr>
          <a:lstStyle/>
          <a:p>
            <a:pPr fontAlgn="base"/>
            <a:r>
              <a:rPr lang="en-US" sz="2000" b="1" dirty="0" smtClean="0"/>
              <a:t>Reasons </a:t>
            </a:r>
            <a:r>
              <a:rPr lang="en-US" sz="2000" b="1" dirty="0"/>
              <a:t>to avoid </a:t>
            </a:r>
            <a:r>
              <a:rPr lang="en-US" sz="2000" b="1" dirty="0" err="1"/>
              <a:t>goto</a:t>
            </a:r>
            <a:r>
              <a:rPr lang="en-US" sz="2000" b="1" dirty="0"/>
              <a:t> statement</a:t>
            </a:r>
          </a:p>
          <a:p>
            <a:pPr lvl="1" fontAlgn="base"/>
            <a:r>
              <a:rPr lang="en-US" sz="1700" b="0" dirty="0"/>
              <a:t>Though, using </a:t>
            </a:r>
            <a:r>
              <a:rPr lang="en-US" sz="1700" b="0" dirty="0" err="1"/>
              <a:t>goto</a:t>
            </a:r>
            <a:r>
              <a:rPr lang="en-US" sz="1700" b="0" dirty="0"/>
              <a:t> statement give power to jump to any part of program, using </a:t>
            </a:r>
            <a:r>
              <a:rPr lang="en-US" sz="1700" b="0" dirty="0" err="1"/>
              <a:t>goto</a:t>
            </a:r>
            <a:r>
              <a:rPr lang="en-US" sz="1700" b="0" dirty="0"/>
              <a:t> statement makes the logic of the program </a:t>
            </a:r>
            <a:r>
              <a:rPr lang="en-US" sz="1700" dirty="0">
                <a:solidFill>
                  <a:srgbClr val="FF0000"/>
                </a:solidFill>
              </a:rPr>
              <a:t>complex and tangled</a:t>
            </a:r>
            <a:r>
              <a:rPr lang="en-US" sz="1700" b="0" dirty="0"/>
              <a:t>. In modern programming, </a:t>
            </a:r>
            <a:r>
              <a:rPr lang="en-US" sz="1700" b="0" dirty="0" err="1"/>
              <a:t>goto</a:t>
            </a:r>
            <a:r>
              <a:rPr lang="en-US" sz="1700" b="0" dirty="0"/>
              <a:t> statement is considered </a:t>
            </a:r>
            <a:r>
              <a:rPr lang="en-US" sz="1700" dirty="0">
                <a:solidFill>
                  <a:srgbClr val="FF0000"/>
                </a:solidFill>
              </a:rPr>
              <a:t>a harmful construct and a bad programming practice.</a:t>
            </a:r>
          </a:p>
          <a:p>
            <a:pPr lvl="1" fontAlgn="base"/>
            <a:r>
              <a:rPr lang="en-US" sz="1700" b="0" dirty="0"/>
              <a:t>The </a:t>
            </a:r>
            <a:r>
              <a:rPr lang="en-US" sz="1700" b="0" dirty="0" err="1"/>
              <a:t>goto</a:t>
            </a:r>
            <a:r>
              <a:rPr lang="en-US" sz="1700" b="0" dirty="0"/>
              <a:t> statement can be replaced in most of C program with the use of break and continue statements. In fact, any program in C programming can be perfectly written without the use of </a:t>
            </a:r>
            <a:r>
              <a:rPr lang="en-US" sz="1700" b="0" dirty="0" err="1"/>
              <a:t>goto</a:t>
            </a:r>
            <a:r>
              <a:rPr lang="en-US" sz="1700" b="0" dirty="0"/>
              <a:t> statement. All programmer </a:t>
            </a:r>
            <a:r>
              <a:rPr lang="en-US" sz="1700" dirty="0">
                <a:solidFill>
                  <a:srgbClr val="FF0000"/>
                </a:solidFill>
              </a:rPr>
              <a:t>should try to avoid </a:t>
            </a:r>
            <a:r>
              <a:rPr lang="en-US" sz="1700" b="0" dirty="0" err="1"/>
              <a:t>goto</a:t>
            </a:r>
            <a:r>
              <a:rPr lang="en-US" sz="1700" b="0" dirty="0"/>
              <a:t> statement as possible as they can.</a:t>
            </a:r>
          </a:p>
          <a:p>
            <a:endParaRPr lang="tr-TR" sz="2000" dirty="0"/>
          </a:p>
        </p:txBody>
      </p:sp>
      <p:pic>
        <p:nvPicPr>
          <p:cNvPr id="6148" name="Picture 4" descr="Working of goto statement in C programming"/>
          <p:cNvPicPr>
            <a:picLocks noChangeAspect="1" noChangeArrowheads="1"/>
          </p:cNvPicPr>
          <p:nvPr/>
        </p:nvPicPr>
        <p:blipFill>
          <a:blip r:embed="rId2">
            <a:extLst>
              <a:ext uri="{28A0092B-C50C-407E-A947-70E740481C1C}">
                <a14:useLocalDpi xmlns:a14="http://schemas.microsoft.com/office/drawing/2010/main" xmlns="" val="0"/>
              </a:ext>
            </a:extLst>
          </a:blip>
          <a:srcRect r="53658"/>
          <a:stretch>
            <a:fillRect/>
          </a:stretch>
        </p:blipFill>
        <p:spPr bwMode="auto">
          <a:xfrm>
            <a:off x="1899272" y="2428868"/>
            <a:ext cx="1628788" cy="1905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ounded Rectangle 5"/>
          <p:cNvSpPr/>
          <p:nvPr/>
        </p:nvSpPr>
        <p:spPr>
          <a:xfrm>
            <a:off x="928662" y="2071679"/>
            <a:ext cx="3916392" cy="2357454"/>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tr-TR"/>
          </a:p>
        </p:txBody>
      </p:sp>
      <p:sp>
        <p:nvSpPr>
          <p:cNvPr id="10" name="9 Metin kutusu"/>
          <p:cNvSpPr txBox="1"/>
          <p:nvPr/>
        </p:nvSpPr>
        <p:spPr>
          <a:xfrm>
            <a:off x="5080004" y="3524838"/>
            <a:ext cx="3786214" cy="120032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tr-TR" b="1" dirty="0" smtClean="0"/>
              <a:t>DİKKAT! BU DERSTE GOTO KULLANMAK ÖDEVDE, UYGULAMALI DERSTE VE SINAVDA PUAN KAYBETTİREBİLİR.</a:t>
            </a:r>
            <a:endParaRPr lang="tr-TR" b="1" dirty="0"/>
          </a:p>
        </p:txBody>
      </p:sp>
      <p:sp>
        <p:nvSpPr>
          <p:cNvPr id="11" name="10 Metin kutusu"/>
          <p:cNvSpPr txBox="1"/>
          <p:nvPr/>
        </p:nvSpPr>
        <p:spPr>
          <a:xfrm>
            <a:off x="1142976" y="2143116"/>
            <a:ext cx="3714776" cy="369332"/>
          </a:xfrm>
          <a:prstGeom prst="rect">
            <a:avLst/>
          </a:prstGeom>
          <a:noFill/>
        </p:spPr>
        <p:txBody>
          <a:bodyPr wrap="square" rtlCol="0">
            <a:spAutoFit/>
          </a:bodyPr>
          <a:lstStyle/>
          <a:p>
            <a:r>
              <a:rPr lang="tr-TR" dirty="0" err="1" smtClean="0"/>
              <a:t>goto</a:t>
            </a:r>
            <a:r>
              <a:rPr lang="tr-TR" dirty="0" smtClean="0"/>
              <a:t>, etiketlenen kısma kodu zıplatır.</a:t>
            </a:r>
            <a:endParaRPr lang="tr-TR" dirty="0"/>
          </a:p>
        </p:txBody>
      </p:sp>
      <p:sp>
        <p:nvSpPr>
          <p:cNvPr id="13" name="12 Dikdörtgen"/>
          <p:cNvSpPr/>
          <p:nvPr/>
        </p:nvSpPr>
        <p:spPr>
          <a:xfrm>
            <a:off x="1000100" y="1285860"/>
            <a:ext cx="7000924"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tr-TR" dirty="0" smtClean="0"/>
              <a:t>Kullanımız algoritma öğrenirken gördüğümüz “Git Adım3”e benzer, ancak biz bu sözde kodu </a:t>
            </a:r>
            <a:r>
              <a:rPr lang="tr-TR" dirty="0" err="1" smtClean="0"/>
              <a:t>goto</a:t>
            </a:r>
            <a:r>
              <a:rPr lang="tr-TR" dirty="0" smtClean="0"/>
              <a:t> harici yöntemlerle C dilinde koda dökeriz.</a:t>
            </a:r>
            <a:endParaRPr lang="tr-TR" dirty="0"/>
          </a:p>
        </p:txBody>
      </p:sp>
      <p:sp>
        <p:nvSpPr>
          <p:cNvPr id="9" name="8 Sağ Ok"/>
          <p:cNvSpPr/>
          <p:nvPr/>
        </p:nvSpPr>
        <p:spPr>
          <a:xfrm>
            <a:off x="6807224" y="5257800"/>
            <a:ext cx="8255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13 Metin kutusu"/>
          <p:cNvSpPr txBox="1"/>
          <p:nvPr/>
        </p:nvSpPr>
        <p:spPr>
          <a:xfrm>
            <a:off x="5053793" y="2105016"/>
            <a:ext cx="3786214" cy="135421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tr-TR" sz="1600" b="1" i="1" dirty="0" smtClean="0"/>
              <a:t>Oradan oraya zıplama ibareleri taşıyan bir kod düşünün… </a:t>
            </a:r>
            <a:r>
              <a:rPr lang="tr-TR" sz="1600" b="1" i="1" dirty="0" err="1" smtClean="0"/>
              <a:t>goto’lar</a:t>
            </a:r>
            <a:r>
              <a:rPr lang="tr-TR" sz="1600" b="1" i="1" dirty="0" smtClean="0"/>
              <a:t> ile kodunuz, anlaşılması ve geliştirilmesi çok zor bir hal alır. Oysa </a:t>
            </a:r>
            <a:r>
              <a:rPr lang="tr-TR" sz="1600" b="1" i="1" dirty="0" err="1" smtClean="0"/>
              <a:t>goto’nun</a:t>
            </a:r>
            <a:r>
              <a:rPr lang="tr-TR" sz="1600" b="1" i="1" dirty="0" smtClean="0"/>
              <a:t> C dilinde çok güzel (bkz. döngüler) alternatifleri vardır</a:t>
            </a:r>
            <a:r>
              <a:rPr lang="tr-TR" b="1" i="1" dirty="0" smtClean="0"/>
              <a:t>.</a:t>
            </a:r>
            <a:endParaRPr lang="tr-TR" b="1" i="1" dirty="0"/>
          </a:p>
        </p:txBody>
      </p:sp>
      <p:sp>
        <p:nvSpPr>
          <p:cNvPr id="15" name="14 Metin kutusu"/>
          <p:cNvSpPr txBox="1"/>
          <p:nvPr/>
        </p:nvSpPr>
        <p:spPr>
          <a:xfrm>
            <a:off x="7734300" y="5016500"/>
            <a:ext cx="1157318"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tr-TR" sz="1400" b="1" i="1" dirty="0" err="1" smtClean="0"/>
              <a:t>goto</a:t>
            </a:r>
            <a:r>
              <a:rPr lang="tr-TR" sz="1400" b="1" i="1" dirty="0" smtClean="0"/>
              <a:t> kullanmayın! Kullananı uyarın!</a:t>
            </a:r>
            <a:endParaRPr lang="tr-TR" sz="1400" b="1" i="1" dirty="0"/>
          </a:p>
        </p:txBody>
      </p:sp>
    </p:spTree>
    <p:extLst>
      <p:ext uri="{BB962C8B-B14F-4D97-AF65-F5344CB8AC3E}">
        <p14:creationId xmlns:p14="http://schemas.microsoft.com/office/powerpoint/2010/main" xmlns="" val="2142803522"/>
      </p:ext>
    </p:extLst>
  </p:cSld>
  <p:clrMapOvr>
    <a:masterClrMapping/>
  </p:clrMapOvr>
  <p:transition>
    <p:rand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7 Oval"/>
          <p:cNvSpPr/>
          <p:nvPr/>
        </p:nvSpPr>
        <p:spPr>
          <a:xfrm>
            <a:off x="4357686" y="5143512"/>
            <a:ext cx="1214446" cy="107157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tr-TR"/>
          </a:p>
        </p:txBody>
      </p:sp>
      <p:sp>
        <p:nvSpPr>
          <p:cNvPr id="2" name="1 Başlık"/>
          <p:cNvSpPr>
            <a:spLocks noGrp="1"/>
          </p:cNvSpPr>
          <p:nvPr>
            <p:ph type="title"/>
          </p:nvPr>
        </p:nvSpPr>
        <p:spPr/>
        <p:txBody>
          <a:bodyPr>
            <a:normAutofit/>
          </a:bodyPr>
          <a:lstStyle/>
          <a:p>
            <a:r>
              <a:rPr lang="tr-TR" sz="2800" dirty="0" smtClean="0"/>
              <a:t>SAKINCALI KULLANIM: Küresel değişkenler</a:t>
            </a:r>
            <a:endParaRPr lang="tr-TR" sz="2800" dirty="0"/>
          </a:p>
        </p:txBody>
      </p:sp>
      <p:sp>
        <p:nvSpPr>
          <p:cNvPr id="3" name="2 İçerik Yer Tutucusu"/>
          <p:cNvSpPr>
            <a:spLocks noGrp="1"/>
          </p:cNvSpPr>
          <p:nvPr>
            <p:ph sz="quarter" idx="1"/>
          </p:nvPr>
        </p:nvSpPr>
        <p:spPr>
          <a:xfrm>
            <a:off x="6402934" y="1714488"/>
            <a:ext cx="2283866" cy="3539941"/>
          </a:xfrm>
        </p:spPr>
        <p:style>
          <a:lnRef idx="2">
            <a:schemeClr val="dk1"/>
          </a:lnRef>
          <a:fillRef idx="1">
            <a:schemeClr val="lt1"/>
          </a:fillRef>
          <a:effectRef idx="0">
            <a:schemeClr val="dk1"/>
          </a:effectRef>
          <a:fontRef idx="minor">
            <a:schemeClr val="dk1"/>
          </a:fontRef>
        </p:style>
        <p:txBody>
          <a:bodyPr>
            <a:normAutofit/>
          </a:bodyPr>
          <a:lstStyle/>
          <a:p>
            <a:r>
              <a:rPr lang="tr-TR" sz="2000" dirty="0" smtClean="0"/>
              <a:t>Değişkenlerinizi her zaman bir fonksiyon içerisinde (örn. </a:t>
            </a:r>
            <a:r>
              <a:rPr lang="tr-TR" sz="2000" dirty="0" err="1" smtClean="0"/>
              <a:t>main</a:t>
            </a:r>
            <a:r>
              <a:rPr lang="tr-TR" sz="2000" dirty="0" smtClean="0"/>
              <a:t> içerisinde, henüz başka bir fonksiyon tanımlamayı görmedik) tanımlamış olun.</a:t>
            </a:r>
            <a:endParaRPr lang="en-US" sz="2000" dirty="0" smtClean="0"/>
          </a:p>
          <a:p>
            <a:endParaRPr lang="tr-TR" dirty="0"/>
          </a:p>
        </p:txBody>
      </p:sp>
      <p:sp>
        <p:nvSpPr>
          <p:cNvPr id="5" name="4 Metin kutusu"/>
          <p:cNvSpPr txBox="1"/>
          <p:nvPr/>
        </p:nvSpPr>
        <p:spPr>
          <a:xfrm>
            <a:off x="928662" y="1285860"/>
            <a:ext cx="3357586" cy="4524315"/>
          </a:xfrm>
          <a:prstGeom prst="rect">
            <a:avLst/>
          </a:prstGeom>
          <a:noFill/>
        </p:spPr>
        <p:txBody>
          <a:bodyPr wrap="square" rtlCol="0">
            <a:spAutoFit/>
          </a:bodyPr>
          <a:lstStyle/>
          <a:p>
            <a:r>
              <a:rPr lang="tr-TR" sz="2400" dirty="0" smtClean="0"/>
              <a:t>#</a:t>
            </a:r>
            <a:r>
              <a:rPr lang="tr-TR" sz="2400" dirty="0" err="1" smtClean="0"/>
              <a:t>include</a:t>
            </a:r>
            <a:r>
              <a:rPr lang="tr-TR" sz="2400" dirty="0" smtClean="0"/>
              <a:t> &lt;</a:t>
            </a:r>
            <a:r>
              <a:rPr lang="tr-TR" sz="2400" dirty="0" err="1" smtClean="0"/>
              <a:t>stdio</a:t>
            </a:r>
            <a:r>
              <a:rPr lang="tr-TR" sz="2400" dirty="0" smtClean="0"/>
              <a:t>.h&gt;</a:t>
            </a:r>
          </a:p>
          <a:p>
            <a:endParaRPr lang="tr-TR" sz="2400" dirty="0" smtClean="0"/>
          </a:p>
          <a:p>
            <a:r>
              <a:rPr lang="tr-TR" sz="2400" dirty="0" err="1" smtClean="0"/>
              <a:t>int</a:t>
            </a:r>
            <a:r>
              <a:rPr lang="tr-TR" sz="2400" dirty="0" smtClean="0"/>
              <a:t> </a:t>
            </a:r>
            <a:r>
              <a:rPr lang="tr-TR" sz="2400" dirty="0" err="1" smtClean="0"/>
              <a:t>kuresel</a:t>
            </a:r>
            <a:r>
              <a:rPr lang="tr-TR" sz="2400" dirty="0" smtClean="0"/>
              <a:t>_</a:t>
            </a:r>
            <a:r>
              <a:rPr lang="tr-TR" sz="2400" dirty="0" err="1" smtClean="0"/>
              <a:t>degisken</a:t>
            </a:r>
            <a:r>
              <a:rPr lang="tr-TR" sz="2400" dirty="0" smtClean="0"/>
              <a:t>;</a:t>
            </a:r>
          </a:p>
          <a:p>
            <a:endParaRPr lang="tr-TR" sz="2400" dirty="0" smtClean="0"/>
          </a:p>
          <a:p>
            <a:r>
              <a:rPr lang="tr-TR" sz="2400" dirty="0" err="1" smtClean="0"/>
              <a:t>int</a:t>
            </a:r>
            <a:r>
              <a:rPr lang="tr-TR" sz="2400" dirty="0" smtClean="0"/>
              <a:t> </a:t>
            </a:r>
            <a:r>
              <a:rPr lang="tr-TR" sz="2400" dirty="0" err="1" smtClean="0"/>
              <a:t>main</a:t>
            </a:r>
            <a:r>
              <a:rPr lang="tr-TR" sz="2400" dirty="0" smtClean="0"/>
              <a:t>(){</a:t>
            </a:r>
          </a:p>
          <a:p>
            <a:r>
              <a:rPr lang="tr-TR" sz="2400" dirty="0" err="1" smtClean="0"/>
              <a:t>kuresel</a:t>
            </a:r>
            <a:r>
              <a:rPr lang="tr-TR" sz="2400" dirty="0" smtClean="0"/>
              <a:t>_</a:t>
            </a:r>
            <a:r>
              <a:rPr lang="tr-TR" sz="2400" dirty="0" err="1" smtClean="0"/>
              <a:t>degisken</a:t>
            </a:r>
            <a:r>
              <a:rPr lang="tr-TR" sz="2400" dirty="0" smtClean="0"/>
              <a:t>=2;</a:t>
            </a:r>
          </a:p>
          <a:p>
            <a:r>
              <a:rPr lang="tr-TR" sz="2400" dirty="0" err="1" smtClean="0"/>
              <a:t>return</a:t>
            </a:r>
            <a:r>
              <a:rPr lang="tr-TR" sz="2400" dirty="0" smtClean="0"/>
              <a:t> 0;</a:t>
            </a:r>
          </a:p>
          <a:p>
            <a:r>
              <a:rPr lang="tr-TR" sz="2400" dirty="0" smtClean="0"/>
              <a:t>}</a:t>
            </a:r>
          </a:p>
          <a:p>
            <a:endParaRPr lang="tr-TR" sz="2400" dirty="0" smtClean="0"/>
          </a:p>
          <a:p>
            <a:r>
              <a:rPr lang="tr-TR" sz="2400" dirty="0" err="1" smtClean="0"/>
              <a:t>double</a:t>
            </a:r>
            <a:r>
              <a:rPr lang="tr-TR" sz="2400" dirty="0" smtClean="0"/>
              <a:t> fonksiyon(){</a:t>
            </a:r>
          </a:p>
          <a:p>
            <a:r>
              <a:rPr lang="tr-TR" sz="2400" dirty="0" err="1" smtClean="0"/>
              <a:t>kuresel</a:t>
            </a:r>
            <a:r>
              <a:rPr lang="tr-TR" sz="2400" dirty="0" smtClean="0"/>
              <a:t>_</a:t>
            </a:r>
            <a:r>
              <a:rPr lang="tr-TR" sz="2400" dirty="0" err="1" smtClean="0"/>
              <a:t>degisken</a:t>
            </a:r>
            <a:r>
              <a:rPr lang="tr-TR" sz="2400" dirty="0" smtClean="0"/>
              <a:t>--;</a:t>
            </a:r>
          </a:p>
          <a:p>
            <a:r>
              <a:rPr lang="tr-TR" sz="2400" dirty="0" smtClean="0"/>
              <a:t>}</a:t>
            </a:r>
            <a:endParaRPr lang="tr-TR" sz="2400" dirty="0"/>
          </a:p>
        </p:txBody>
      </p:sp>
      <p:sp>
        <p:nvSpPr>
          <p:cNvPr id="7" name="6 Yuvarlatılmış Dikdörtgen"/>
          <p:cNvSpPr/>
          <p:nvPr/>
        </p:nvSpPr>
        <p:spPr>
          <a:xfrm>
            <a:off x="4071934" y="1285860"/>
            <a:ext cx="1714512" cy="3786214"/>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400" dirty="0" smtClean="0"/>
              <a:t>DİKKAT!</a:t>
            </a:r>
          </a:p>
          <a:p>
            <a:pPr algn="ctr"/>
            <a:r>
              <a:rPr lang="tr-TR" sz="1400" dirty="0" smtClean="0"/>
              <a:t>Küresel</a:t>
            </a:r>
          </a:p>
          <a:p>
            <a:pPr algn="ctr"/>
            <a:r>
              <a:rPr lang="tr-TR" sz="1400" dirty="0" smtClean="0"/>
              <a:t>(global) değişken kullanmak iyi bir alışkanlık değildir ve size ödevlerde ve sınavlarda önemli miktarda puan kaybettirebilir.</a:t>
            </a:r>
            <a:endParaRPr lang="tr-TR" sz="1400" dirty="0"/>
          </a:p>
        </p:txBody>
      </p:sp>
      <p:cxnSp>
        <p:nvCxnSpPr>
          <p:cNvPr id="12" name="11 Düz Ok Bağlayıcısı"/>
          <p:cNvCxnSpPr/>
          <p:nvPr/>
        </p:nvCxnSpPr>
        <p:spPr>
          <a:xfrm flipV="1">
            <a:off x="457200" y="2291256"/>
            <a:ext cx="471462" cy="34684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rand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7 Oval"/>
          <p:cNvSpPr/>
          <p:nvPr/>
        </p:nvSpPr>
        <p:spPr>
          <a:xfrm>
            <a:off x="3428992" y="5072074"/>
            <a:ext cx="1214446" cy="1071570"/>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tr-TR"/>
          </a:p>
        </p:txBody>
      </p:sp>
      <p:sp>
        <p:nvSpPr>
          <p:cNvPr id="2" name="1 Başlık"/>
          <p:cNvSpPr>
            <a:spLocks noGrp="1"/>
          </p:cNvSpPr>
          <p:nvPr>
            <p:ph type="title"/>
          </p:nvPr>
        </p:nvSpPr>
        <p:spPr/>
        <p:txBody>
          <a:bodyPr>
            <a:normAutofit/>
          </a:bodyPr>
          <a:lstStyle/>
          <a:p>
            <a:r>
              <a:rPr lang="tr-TR" sz="2800" dirty="0" smtClean="0"/>
              <a:t>SAKINCALI KULLANIM: Küresel değişkenler</a:t>
            </a:r>
            <a:endParaRPr lang="tr-TR" sz="2800" dirty="0"/>
          </a:p>
        </p:txBody>
      </p:sp>
      <p:sp>
        <p:nvSpPr>
          <p:cNvPr id="3" name="2 İçerik Yer Tutucusu"/>
          <p:cNvSpPr>
            <a:spLocks noGrp="1"/>
          </p:cNvSpPr>
          <p:nvPr>
            <p:ph sz="quarter" idx="1"/>
          </p:nvPr>
        </p:nvSpPr>
        <p:spPr>
          <a:xfrm>
            <a:off x="5072066" y="1285860"/>
            <a:ext cx="3686172" cy="4228158"/>
          </a:xfrm>
        </p:spPr>
        <p:style>
          <a:lnRef idx="2">
            <a:schemeClr val="dk1"/>
          </a:lnRef>
          <a:fillRef idx="1">
            <a:schemeClr val="lt1"/>
          </a:fillRef>
          <a:effectRef idx="0">
            <a:schemeClr val="dk1"/>
          </a:effectRef>
          <a:fontRef idx="minor">
            <a:schemeClr val="dk1"/>
          </a:fontRef>
        </p:style>
        <p:txBody>
          <a:bodyPr>
            <a:normAutofit fontScale="62500" lnSpcReduction="20000"/>
          </a:bodyPr>
          <a:lstStyle/>
          <a:p>
            <a:r>
              <a:rPr lang="en-US" dirty="0" smtClean="0"/>
              <a:t>The problem with global variables is that since every function has access to these, it becomes increasingly hard to figure out </a:t>
            </a:r>
            <a:r>
              <a:rPr lang="en-US" b="1" dirty="0" smtClean="0"/>
              <a:t>which functions </a:t>
            </a:r>
            <a:r>
              <a:rPr lang="en-US" dirty="0" smtClean="0"/>
              <a:t>actually read and write these variables. </a:t>
            </a:r>
          </a:p>
          <a:p>
            <a:r>
              <a:rPr lang="en-US" dirty="0" smtClean="0"/>
              <a:t>To understand how the application works, you pretty much have to take into account </a:t>
            </a:r>
            <a:r>
              <a:rPr lang="en-US" b="1" dirty="0" smtClean="0"/>
              <a:t>every function </a:t>
            </a:r>
            <a:r>
              <a:rPr lang="en-US" dirty="0" smtClean="0"/>
              <a:t>which modifies the global state. That can be done, but as the application grows it will get harder to the point of being virtually impossible (or at least a complete waste of time). </a:t>
            </a:r>
          </a:p>
          <a:p>
            <a:r>
              <a:rPr lang="en-US" dirty="0" smtClean="0"/>
              <a:t>If you don't rely on global variables, you can pass state around between different functions as needed. That way you stand a much better chance of </a:t>
            </a:r>
            <a:r>
              <a:rPr lang="en-US" b="1" dirty="0" smtClean="0"/>
              <a:t>understanding what each function does</a:t>
            </a:r>
            <a:r>
              <a:rPr lang="en-US" dirty="0" smtClean="0"/>
              <a:t>, as you don't need to take the global state into account.</a:t>
            </a:r>
          </a:p>
          <a:p>
            <a:endParaRPr lang="tr-TR" dirty="0"/>
          </a:p>
        </p:txBody>
      </p:sp>
      <p:sp>
        <p:nvSpPr>
          <p:cNvPr id="5" name="4 Metin kutusu"/>
          <p:cNvSpPr txBox="1"/>
          <p:nvPr/>
        </p:nvSpPr>
        <p:spPr>
          <a:xfrm>
            <a:off x="214282" y="1285860"/>
            <a:ext cx="3357586" cy="4524315"/>
          </a:xfrm>
          <a:prstGeom prst="rect">
            <a:avLst/>
          </a:prstGeom>
          <a:noFill/>
        </p:spPr>
        <p:txBody>
          <a:bodyPr wrap="square" rtlCol="0">
            <a:spAutoFit/>
          </a:bodyPr>
          <a:lstStyle/>
          <a:p>
            <a:r>
              <a:rPr lang="tr-TR" sz="2400" dirty="0" smtClean="0"/>
              <a:t>#</a:t>
            </a:r>
            <a:r>
              <a:rPr lang="tr-TR" sz="2400" dirty="0" err="1" smtClean="0"/>
              <a:t>include</a:t>
            </a:r>
            <a:r>
              <a:rPr lang="tr-TR" sz="2400" dirty="0" smtClean="0"/>
              <a:t> &lt;</a:t>
            </a:r>
            <a:r>
              <a:rPr lang="tr-TR" sz="2400" dirty="0" err="1" smtClean="0"/>
              <a:t>stdio</a:t>
            </a:r>
            <a:r>
              <a:rPr lang="tr-TR" sz="2400" dirty="0" smtClean="0"/>
              <a:t>.h&gt;</a:t>
            </a:r>
          </a:p>
          <a:p>
            <a:endParaRPr lang="tr-TR" sz="2400" dirty="0" smtClean="0"/>
          </a:p>
          <a:p>
            <a:r>
              <a:rPr lang="tr-TR" sz="2400" dirty="0" err="1" smtClean="0"/>
              <a:t>int</a:t>
            </a:r>
            <a:r>
              <a:rPr lang="tr-TR" sz="2400" dirty="0" smtClean="0"/>
              <a:t> </a:t>
            </a:r>
            <a:r>
              <a:rPr lang="tr-TR" sz="2400" dirty="0" err="1" smtClean="0"/>
              <a:t>kuresel</a:t>
            </a:r>
            <a:r>
              <a:rPr lang="tr-TR" sz="2400" dirty="0" smtClean="0"/>
              <a:t>_</a:t>
            </a:r>
            <a:r>
              <a:rPr lang="tr-TR" sz="2400" dirty="0" err="1" smtClean="0"/>
              <a:t>degisken</a:t>
            </a:r>
            <a:r>
              <a:rPr lang="tr-TR" sz="2400" dirty="0" smtClean="0"/>
              <a:t>;</a:t>
            </a:r>
          </a:p>
          <a:p>
            <a:endParaRPr lang="tr-TR" sz="2400" dirty="0" smtClean="0"/>
          </a:p>
          <a:p>
            <a:r>
              <a:rPr lang="tr-TR" sz="2400" dirty="0" err="1" smtClean="0"/>
              <a:t>int</a:t>
            </a:r>
            <a:r>
              <a:rPr lang="tr-TR" sz="2400" dirty="0" smtClean="0"/>
              <a:t> </a:t>
            </a:r>
            <a:r>
              <a:rPr lang="tr-TR" sz="2400" dirty="0" err="1" smtClean="0"/>
              <a:t>main</a:t>
            </a:r>
            <a:r>
              <a:rPr lang="tr-TR" sz="2400" dirty="0" smtClean="0"/>
              <a:t>(){</a:t>
            </a:r>
          </a:p>
          <a:p>
            <a:r>
              <a:rPr lang="tr-TR" sz="2400" dirty="0" err="1" smtClean="0"/>
              <a:t>kuresel</a:t>
            </a:r>
            <a:r>
              <a:rPr lang="tr-TR" sz="2400" dirty="0" smtClean="0"/>
              <a:t>_</a:t>
            </a:r>
            <a:r>
              <a:rPr lang="tr-TR" sz="2400" dirty="0" err="1" smtClean="0"/>
              <a:t>degisken</a:t>
            </a:r>
            <a:r>
              <a:rPr lang="tr-TR" sz="2400" dirty="0" smtClean="0"/>
              <a:t>=2;</a:t>
            </a:r>
          </a:p>
          <a:p>
            <a:r>
              <a:rPr lang="tr-TR" sz="2400" dirty="0" err="1" smtClean="0"/>
              <a:t>return</a:t>
            </a:r>
            <a:r>
              <a:rPr lang="tr-TR" sz="2400" dirty="0" smtClean="0"/>
              <a:t> 0;</a:t>
            </a:r>
          </a:p>
          <a:p>
            <a:r>
              <a:rPr lang="tr-TR" sz="2400" dirty="0" smtClean="0"/>
              <a:t>}</a:t>
            </a:r>
          </a:p>
          <a:p>
            <a:endParaRPr lang="tr-TR" sz="2400" dirty="0" smtClean="0"/>
          </a:p>
          <a:p>
            <a:r>
              <a:rPr lang="tr-TR" sz="2400" dirty="0" err="1" smtClean="0"/>
              <a:t>double</a:t>
            </a:r>
            <a:r>
              <a:rPr lang="tr-TR" sz="2400" dirty="0" smtClean="0"/>
              <a:t> fonksiyon(){</a:t>
            </a:r>
          </a:p>
          <a:p>
            <a:r>
              <a:rPr lang="tr-TR" sz="2400" dirty="0" err="1" smtClean="0"/>
              <a:t>kuresel</a:t>
            </a:r>
            <a:r>
              <a:rPr lang="tr-TR" sz="2400" dirty="0" smtClean="0"/>
              <a:t>_</a:t>
            </a:r>
            <a:r>
              <a:rPr lang="tr-TR" sz="2400" dirty="0" err="1" smtClean="0"/>
              <a:t>degisken</a:t>
            </a:r>
            <a:r>
              <a:rPr lang="tr-TR" sz="2400" dirty="0" smtClean="0"/>
              <a:t>--;</a:t>
            </a:r>
          </a:p>
          <a:p>
            <a:r>
              <a:rPr lang="tr-TR" sz="2400" dirty="0" smtClean="0"/>
              <a:t>}</a:t>
            </a:r>
            <a:endParaRPr lang="tr-TR" sz="2400" dirty="0"/>
          </a:p>
        </p:txBody>
      </p:sp>
      <p:sp>
        <p:nvSpPr>
          <p:cNvPr id="6" name="5 Dikdörtgen"/>
          <p:cNvSpPr/>
          <p:nvPr/>
        </p:nvSpPr>
        <p:spPr>
          <a:xfrm>
            <a:off x="4429124" y="5643578"/>
            <a:ext cx="4265207" cy="646331"/>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tr-TR" dirty="0" smtClean="0"/>
              <a:t>Çok detaylı bir anlatım:</a:t>
            </a:r>
          </a:p>
          <a:p>
            <a:r>
              <a:rPr lang="tr-TR" dirty="0" smtClean="0"/>
              <a:t>http://wiki.c2.com/?GlobalVariablesAreBad</a:t>
            </a:r>
            <a:endParaRPr lang="tr-TR" dirty="0"/>
          </a:p>
        </p:txBody>
      </p:sp>
      <p:sp>
        <p:nvSpPr>
          <p:cNvPr id="7" name="6 Yuvarlatılmış Dikdörtgen"/>
          <p:cNvSpPr/>
          <p:nvPr/>
        </p:nvSpPr>
        <p:spPr>
          <a:xfrm>
            <a:off x="3143240" y="1214422"/>
            <a:ext cx="1714512" cy="3786214"/>
          </a:xfrm>
          <a:prstGeom prst="roundRect">
            <a:avLst>
              <a:gd name="adj" fmla="val 50000"/>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400" dirty="0" smtClean="0"/>
              <a:t>DİKKAT!</a:t>
            </a:r>
          </a:p>
          <a:p>
            <a:pPr algn="ctr"/>
            <a:r>
              <a:rPr lang="tr-TR" sz="1400" dirty="0" smtClean="0"/>
              <a:t>Küresel</a:t>
            </a:r>
          </a:p>
          <a:p>
            <a:pPr algn="ctr"/>
            <a:r>
              <a:rPr lang="tr-TR" sz="1400" dirty="0" smtClean="0"/>
              <a:t>(global) değişken kullanmak iyi bir alışkanlık değildir ve size ödevlerde ve sınavlarda önemli miktarda puan kaybettirebilir.</a:t>
            </a:r>
            <a:endParaRPr lang="tr-TR" sz="1400" dirty="0"/>
          </a:p>
        </p:txBody>
      </p:sp>
      <p:sp>
        <p:nvSpPr>
          <p:cNvPr id="9" name="8 Simge &quot;Yok&quot;"/>
          <p:cNvSpPr/>
          <p:nvPr/>
        </p:nvSpPr>
        <p:spPr>
          <a:xfrm>
            <a:off x="687247" y="1285860"/>
            <a:ext cx="1857388" cy="4357718"/>
          </a:xfrm>
          <a:prstGeom prst="noSmoking">
            <a:avLst>
              <a:gd name="adj" fmla="val 8583"/>
            </a:avLst>
          </a:prstGeom>
          <a:solidFill>
            <a:schemeClr val="tx1"/>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tr-TR">
              <a:solidFill>
                <a:schemeClr val="tx1"/>
              </a:solidFill>
            </a:endParaRPr>
          </a:p>
        </p:txBody>
      </p:sp>
    </p:spTree>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srcRect/>
          <a:stretch>
            <a:fillRect/>
          </a:stretch>
        </p:blipFill>
        <p:spPr bwMode="auto">
          <a:xfrm>
            <a:off x="642910" y="2548590"/>
            <a:ext cx="2968200" cy="2444400"/>
          </a:xfrm>
          <a:prstGeom prst="rect">
            <a:avLst/>
          </a:prstGeom>
          <a:noFill/>
          <a:ln w="9525">
            <a:noFill/>
            <a:miter lim="800000"/>
            <a:headEnd/>
            <a:tailEnd/>
          </a:ln>
          <a:effectLst/>
        </p:spPr>
      </p:pic>
      <p:sp>
        <p:nvSpPr>
          <p:cNvPr id="2" name="1 Başlık"/>
          <p:cNvSpPr>
            <a:spLocks noGrp="1"/>
          </p:cNvSpPr>
          <p:nvPr>
            <p:ph type="title"/>
          </p:nvPr>
        </p:nvSpPr>
        <p:spPr/>
        <p:txBody>
          <a:bodyPr/>
          <a:lstStyle/>
          <a:p>
            <a:r>
              <a:rPr lang="tr-TR" dirty="0" smtClean="0"/>
              <a:t>Neden Programlama?</a:t>
            </a:r>
            <a:endParaRPr lang="tr-TR" dirty="0"/>
          </a:p>
        </p:txBody>
      </p:sp>
      <p:sp>
        <p:nvSpPr>
          <p:cNvPr id="3" name="2 İçerik Yer Tutucusu"/>
          <p:cNvSpPr>
            <a:spLocks noGrp="1"/>
          </p:cNvSpPr>
          <p:nvPr>
            <p:ph sz="quarter" idx="1"/>
          </p:nvPr>
        </p:nvSpPr>
        <p:spPr>
          <a:xfrm>
            <a:off x="457200" y="481666"/>
            <a:ext cx="8229600" cy="4937760"/>
          </a:xfrm>
        </p:spPr>
        <p:txBody>
          <a:bodyPr/>
          <a:lstStyle/>
          <a:p>
            <a:pPr>
              <a:buNone/>
            </a:pPr>
            <a:endParaRPr lang="tr-TR" sz="1800" smtClean="0">
              <a:latin typeface="Arial"/>
              <a:cs typeface="Arial"/>
            </a:endParaRPr>
          </a:p>
          <a:p>
            <a:pPr>
              <a:buNone/>
            </a:pPr>
            <a:endParaRPr lang="tr-TR" sz="1800" smtClean="0">
              <a:latin typeface="Arial"/>
              <a:cs typeface="Arial"/>
            </a:endParaRPr>
          </a:p>
          <a:p>
            <a:pPr>
              <a:buNone/>
            </a:pPr>
            <a:r>
              <a:rPr lang="tr-TR" sz="1800" smtClean="0">
                <a:latin typeface="Arial"/>
                <a:cs typeface="Arial"/>
              </a:rPr>
              <a:t>≈ </a:t>
            </a:r>
            <a:r>
              <a:rPr lang="tr-TR" sz="2800" smtClean="0"/>
              <a:t>Bir </a:t>
            </a:r>
            <a:r>
              <a:rPr lang="tr-TR" sz="2800" dirty="0" smtClean="0"/>
              <a:t>ülkedeki herkesin kodlamayı öğrenmesi gerekir. Çünkü o insana </a:t>
            </a:r>
            <a:r>
              <a:rPr lang="tr-TR" sz="2800" b="1" i="1" dirty="0" smtClean="0"/>
              <a:t>düşünmeyi öğretir</a:t>
            </a:r>
            <a:r>
              <a:rPr lang="tr-TR" sz="2800" smtClean="0"/>
              <a:t>. </a:t>
            </a:r>
          </a:p>
          <a:p>
            <a:pPr>
              <a:buNone/>
            </a:pPr>
            <a:r>
              <a:rPr lang="tr-TR" sz="2800" i="1" smtClean="0"/>
              <a:t>					Steve </a:t>
            </a:r>
            <a:r>
              <a:rPr lang="tr-TR" sz="2800" i="1" dirty="0" err="1" smtClean="0"/>
              <a:t>Jobs</a:t>
            </a:r>
            <a:endParaRPr lang="tr-TR" sz="1800" i="1" dirty="0" smtClean="0"/>
          </a:p>
          <a:p>
            <a:endParaRPr lang="tr-TR" sz="2000" i="1" dirty="0" smtClean="0">
              <a:solidFill>
                <a:srgbClr val="000066"/>
              </a:solidFill>
            </a:endParaRPr>
          </a:p>
        </p:txBody>
      </p:sp>
      <p:pic>
        <p:nvPicPr>
          <p:cNvPr id="37889" name="Picture 1"/>
          <p:cNvPicPr>
            <a:picLocks noChangeAspect="1" noChangeArrowheads="1"/>
          </p:cNvPicPr>
          <p:nvPr/>
        </p:nvPicPr>
        <p:blipFill>
          <a:blip r:embed="rId3" cstate="print"/>
          <a:srcRect/>
          <a:stretch>
            <a:fillRect/>
          </a:stretch>
        </p:blipFill>
        <p:spPr bwMode="auto">
          <a:xfrm>
            <a:off x="5000628" y="2620028"/>
            <a:ext cx="3411931" cy="2443159"/>
          </a:xfrm>
          <a:prstGeom prst="rect">
            <a:avLst/>
          </a:prstGeom>
          <a:noFill/>
          <a:ln w="9525">
            <a:noFill/>
            <a:miter lim="800000"/>
            <a:headEnd/>
            <a:tailEnd/>
          </a:ln>
          <a:effectLst/>
        </p:spPr>
      </p:pic>
      <p:cxnSp>
        <p:nvCxnSpPr>
          <p:cNvPr id="7" name="6 Düz Ok Bağlayıcısı"/>
          <p:cNvCxnSpPr/>
          <p:nvPr/>
        </p:nvCxnSpPr>
        <p:spPr>
          <a:xfrm>
            <a:off x="2928926" y="4691730"/>
            <a:ext cx="642942" cy="57150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9" name="8 Düz Ok Bağlayıcısı"/>
          <p:cNvCxnSpPr/>
          <p:nvPr/>
        </p:nvCxnSpPr>
        <p:spPr>
          <a:xfrm rot="10800000" flipV="1">
            <a:off x="4357686" y="4477416"/>
            <a:ext cx="928694" cy="85725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0" name="9 Metin kutusu"/>
          <p:cNvSpPr txBox="1"/>
          <p:nvPr/>
        </p:nvSpPr>
        <p:spPr>
          <a:xfrm>
            <a:off x="2143108" y="5406110"/>
            <a:ext cx="4786346"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sz="1400" dirty="0" smtClean="0"/>
              <a:t>İlk kısa sınavda bu iki videodan sorumlusunuz. Dersimiz yoğunlaşmadan, en kısa sürede, not çıkararak izleyiniz.</a:t>
            </a:r>
            <a:endParaRPr lang="tr-TR" sz="1400" dirty="0"/>
          </a:p>
        </p:txBody>
      </p:sp>
    </p:spTree>
    <p:extLst>
      <p:ext uri="{BB962C8B-B14F-4D97-AF65-F5344CB8AC3E}">
        <p14:creationId xmlns="" xmlns:p14="http://schemas.microsoft.com/office/powerpoint/2010/main" val="95090542"/>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printf</a:t>
            </a:r>
            <a:endParaRPr lang="tr-TR" dirty="0"/>
          </a:p>
        </p:txBody>
      </p:sp>
      <p:sp>
        <p:nvSpPr>
          <p:cNvPr id="3" name="2 İçerik Yer Tutucusu"/>
          <p:cNvSpPr>
            <a:spLocks noGrp="1"/>
          </p:cNvSpPr>
          <p:nvPr>
            <p:ph sz="quarter" idx="1"/>
          </p:nvPr>
        </p:nvSpPr>
        <p:spPr/>
        <p:txBody>
          <a:bodyPr/>
          <a:lstStyle/>
          <a:p>
            <a:r>
              <a:rPr lang="tr-TR" dirty="0" smtClean="0"/>
              <a:t>Ekrana çıktı yazdırma komutu</a:t>
            </a:r>
          </a:p>
          <a:p>
            <a:r>
              <a:rPr lang="tr-TR" dirty="0" smtClean="0"/>
              <a:t>Çıkışı yer tutucu ile biçimlendiririz.</a:t>
            </a:r>
          </a:p>
          <a:p>
            <a:r>
              <a:rPr lang="tr-TR" dirty="0" smtClean="0"/>
              <a:t>Bu yüzden </a:t>
            </a:r>
            <a:r>
              <a:rPr lang="tr-TR" b="1" dirty="0" err="1" smtClean="0"/>
              <a:t>printf</a:t>
            </a:r>
            <a:r>
              <a:rPr lang="tr-TR" dirty="0" err="1" smtClean="0"/>
              <a:t>ormatted</a:t>
            </a:r>
            <a:endParaRPr lang="tr-TR" dirty="0"/>
          </a:p>
        </p:txBody>
      </p:sp>
      <p:pic>
        <p:nvPicPr>
          <p:cNvPr id="78850" name="Picture 2" descr="Daktilo Stok Fotoğraf - 28346819"/>
          <p:cNvPicPr>
            <a:picLocks noChangeAspect="1" noChangeArrowheads="1"/>
          </p:cNvPicPr>
          <p:nvPr/>
        </p:nvPicPr>
        <p:blipFill>
          <a:blip r:embed="rId2"/>
          <a:srcRect/>
          <a:stretch>
            <a:fillRect/>
          </a:stretch>
        </p:blipFill>
        <p:spPr bwMode="auto">
          <a:xfrm>
            <a:off x="3517900" y="2206625"/>
            <a:ext cx="3968750" cy="34131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rand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3810000"/>
            <a:ext cx="8229600" cy="1820863"/>
          </a:xfrm>
        </p:spPr>
        <p:txBody>
          <a:bodyPr>
            <a:normAutofit/>
          </a:bodyPr>
          <a:lstStyle/>
          <a:p>
            <a:r>
              <a:rPr lang="tr-TR" smtClean="0"/>
              <a:t>İnsan dilinde cümle sonuna nokta konulur…</a:t>
            </a:r>
          </a:p>
          <a:p>
            <a:r>
              <a:rPr lang="tr-TR" smtClean="0"/>
              <a:t>…bilgisayar dilinde ise noktalı virgül.</a:t>
            </a:r>
          </a:p>
        </p:txBody>
      </p:sp>
      <p:pic>
        <p:nvPicPr>
          <p:cNvPr id="1026" name="Picture 2" descr="https://citylightsfinancial.files.wordpress.com/2014/01/dont-forget-smiley.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641600" y="1543802"/>
            <a:ext cx="1992746" cy="197568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Dikdörtgen 4"/>
          <p:cNvSpPr/>
          <p:nvPr/>
        </p:nvSpPr>
        <p:spPr>
          <a:xfrm>
            <a:off x="6149524" y="364778"/>
            <a:ext cx="926857" cy="3154710"/>
          </a:xfrm>
          <a:prstGeom prst="rect">
            <a:avLst/>
          </a:prstGeom>
          <a:noFill/>
        </p:spPr>
        <p:txBody>
          <a:bodyPr wrap="none" lIns="91440" tIns="45720" rIns="91440" bIns="45720">
            <a:spAutoFit/>
          </a:bodyPr>
          <a:lstStyle/>
          <a:p>
            <a:pPr algn="ctr"/>
            <a:r>
              <a:rPr lang="tr-TR" sz="199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a:t>
            </a:r>
            <a:endParaRPr lang="tr-TR" sz="199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6" name="Rectangle 2"/>
          <p:cNvSpPr>
            <a:spLocks noGrp="1" noChangeArrowheads="1"/>
          </p:cNvSpPr>
          <p:nvPr>
            <p:ph type="title"/>
          </p:nvPr>
        </p:nvSpPr>
        <p:spPr>
          <a:xfrm>
            <a:off x="457200" y="152400"/>
            <a:ext cx="8229600" cy="990600"/>
          </a:xfrm>
          <a:noFill/>
          <a:ln/>
        </p:spPr>
        <p:txBody>
          <a:bodyPr>
            <a:normAutofit/>
          </a:bodyPr>
          <a:lstStyle/>
          <a:p>
            <a:r>
              <a:rPr lang="en-US" i="1" dirty="0" smtClean="0"/>
              <a:t>Hello, World!</a:t>
            </a:r>
            <a:r>
              <a:rPr lang="tr-TR" i="1" dirty="0" smtClean="0"/>
              <a:t>: </a:t>
            </a:r>
            <a:r>
              <a:rPr lang="tr-TR" dirty="0" smtClean="0"/>
              <a:t>Noktalı virgülü unutmak yok!</a:t>
            </a:r>
            <a:endParaRPr lang="en-US" dirty="0"/>
          </a:p>
        </p:txBody>
      </p:sp>
    </p:spTree>
    <p:extLst>
      <p:ext uri="{BB962C8B-B14F-4D97-AF65-F5344CB8AC3E}">
        <p14:creationId xmlns:p14="http://schemas.microsoft.com/office/powerpoint/2010/main" xmlns="" val="674014100"/>
      </p:ext>
    </p:extLst>
  </p:cSld>
  <p:clrMapOvr>
    <a:masterClrMapping/>
  </p:clrMapOvr>
  <p:transition>
    <p:rand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4000" b="1" dirty="0" err="1" smtClean="0">
                <a:solidFill>
                  <a:schemeClr val="tx2">
                    <a:lumMod val="60000"/>
                    <a:lumOff val="40000"/>
                  </a:schemeClr>
                </a:solidFill>
              </a:rPr>
              <a:t>printf’te</a:t>
            </a:r>
            <a:r>
              <a:rPr lang="tr-TR" sz="4000" b="1" dirty="0" smtClean="0">
                <a:solidFill>
                  <a:schemeClr val="tx2">
                    <a:lumMod val="60000"/>
                    <a:lumOff val="40000"/>
                  </a:schemeClr>
                </a:solidFill>
              </a:rPr>
              <a:t> kaçış karakterleri</a:t>
            </a:r>
            <a:endParaRPr lang="tr-TR" sz="4000" b="1" dirty="0">
              <a:solidFill>
                <a:schemeClr val="tx2">
                  <a:lumMod val="60000"/>
                  <a:lumOff val="40000"/>
                </a:schemeClr>
              </a:solidFill>
            </a:endParaRPr>
          </a:p>
        </p:txBody>
      </p:sp>
      <p:sp>
        <p:nvSpPr>
          <p:cNvPr id="3" name="Alt Başlık 2"/>
          <p:cNvSpPr>
            <a:spLocks noGrp="1"/>
          </p:cNvSpPr>
          <p:nvPr>
            <p:ph sz="quarter" idx="1"/>
          </p:nvPr>
        </p:nvSpPr>
        <p:spPr>
          <a:xfrm>
            <a:off x="457200" y="1219200"/>
            <a:ext cx="2257412" cy="4937760"/>
          </a:xfrm>
        </p:spPr>
        <p:txBody>
          <a:bodyPr>
            <a:normAutofit/>
          </a:bodyPr>
          <a:lstStyle/>
          <a:p>
            <a:pPr algn="l">
              <a:buFontTx/>
              <a:buChar char="-"/>
            </a:pPr>
            <a:r>
              <a:rPr lang="tr-TR" sz="1600" dirty="0" smtClean="0">
                <a:solidFill>
                  <a:schemeClr val="tx1"/>
                </a:solidFill>
              </a:rPr>
              <a:t> Bazı önemli kaçış karakterleri şunlardır. </a:t>
            </a:r>
          </a:p>
          <a:p>
            <a:pPr algn="l">
              <a:buFontTx/>
              <a:buChar char="-"/>
            </a:pPr>
            <a:r>
              <a:rPr lang="tr-TR" sz="1600" dirty="0" smtClean="0">
                <a:solidFill>
                  <a:schemeClr val="tx1"/>
                </a:solidFill>
              </a:rPr>
              <a:t>Bir kaçış karakterini  </a:t>
            </a:r>
            <a:br>
              <a:rPr lang="tr-TR" sz="1600" dirty="0" smtClean="0">
                <a:solidFill>
                  <a:schemeClr val="tx1"/>
                </a:solidFill>
              </a:rPr>
            </a:br>
            <a:r>
              <a:rPr lang="tr-TR" sz="1600" dirty="0" smtClean="0">
                <a:solidFill>
                  <a:schemeClr val="tx1"/>
                </a:solidFill>
              </a:rPr>
              <a:t>\ (</a:t>
            </a:r>
            <a:r>
              <a:rPr lang="tr-TR" sz="1600" dirty="0" err="1" smtClean="0">
                <a:solidFill>
                  <a:schemeClr val="tx1"/>
                </a:solidFill>
              </a:rPr>
              <a:t>backslash</a:t>
            </a:r>
            <a:r>
              <a:rPr lang="tr-TR" sz="1600" dirty="0" smtClean="0">
                <a:solidFill>
                  <a:schemeClr val="tx1"/>
                </a:solidFill>
              </a:rPr>
              <a:t>) karakteri ile beraber kullanmak gerekir.</a:t>
            </a:r>
          </a:p>
          <a:p>
            <a:pPr algn="l">
              <a:buFontTx/>
              <a:buChar char="-"/>
            </a:pPr>
            <a:endParaRPr lang="tr-TR" sz="2400" dirty="0" smtClean="0">
              <a:solidFill>
                <a:schemeClr val="tx1"/>
              </a:solidFill>
            </a:endParaRPr>
          </a:p>
          <a:p>
            <a:pPr algn="l"/>
            <a:endParaRPr lang="tr-TR" sz="2400" dirty="0">
              <a:solidFill>
                <a:schemeClr val="tx1"/>
              </a:solidFill>
            </a:endParaRPr>
          </a:p>
        </p:txBody>
      </p:sp>
      <p:graphicFrame>
        <p:nvGraphicFramePr>
          <p:cNvPr id="4" name="Table 3"/>
          <p:cNvGraphicFramePr>
            <a:graphicFrameLocks noGrp="1"/>
          </p:cNvGraphicFramePr>
          <p:nvPr/>
        </p:nvGraphicFramePr>
        <p:xfrm>
          <a:off x="2714612" y="1219198"/>
          <a:ext cx="6096000" cy="4803646"/>
        </p:xfrm>
        <a:graphic>
          <a:graphicData uri="http://schemas.openxmlformats.org/drawingml/2006/table">
            <a:tbl>
              <a:tblPr firstRow="1" bandRow="1">
                <a:tableStyleId>{5C22544A-7EE6-4342-B048-85BDC9FD1C3A}</a:tableStyleId>
              </a:tblPr>
              <a:tblGrid>
                <a:gridCol w="1000132"/>
                <a:gridCol w="5095868"/>
              </a:tblGrid>
              <a:tr h="1314232">
                <a:tc>
                  <a:txBody>
                    <a:bodyPr/>
                    <a:lstStyle/>
                    <a:p>
                      <a:pPr algn="ctr">
                        <a:lnSpc>
                          <a:spcPts val="2160"/>
                        </a:lnSpc>
                      </a:pPr>
                      <a:r>
                        <a:rPr lang="tr-TR" sz="4400" b="1" dirty="0" smtClean="0">
                          <a:solidFill>
                            <a:schemeClr val="tx1"/>
                          </a:solidFill>
                        </a:rPr>
                        <a:t>\n</a:t>
                      </a:r>
                      <a:endParaRPr lang="tr-TR" sz="4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algn="ctr" rtl="0" eaLnBrk="1" latinLnBrk="0" hangingPunct="1"/>
                      <a:r>
                        <a:rPr lang="tr-TR" sz="1800" b="0" dirty="0" smtClean="0">
                          <a:solidFill>
                            <a:schemeClr val="tx1"/>
                          </a:solidFill>
                        </a:rPr>
                        <a:t>Çıktı metni</a:t>
                      </a:r>
                      <a:r>
                        <a:rPr kumimoji="0" lang="tr-TR" sz="1800" b="0" kern="1200" dirty="0" smtClean="0">
                          <a:solidFill>
                            <a:schemeClr val="tx1"/>
                          </a:solidFill>
                          <a:latin typeface="+mn-lt"/>
                          <a:ea typeface="+mn-ea"/>
                          <a:cs typeface="+mn-cs"/>
                        </a:rPr>
                        <a:t> içerisine bir yeni satır ekler. Bu karakterin kullanıldığı bir </a:t>
                      </a:r>
                      <a:r>
                        <a:rPr lang="tr-TR" sz="1800" b="0" dirty="0" smtClean="0">
                          <a:solidFill>
                            <a:schemeClr val="tx1"/>
                          </a:solidFill>
                        </a:rPr>
                        <a:t>çıktı metni </a:t>
                      </a:r>
                      <a:r>
                        <a:rPr kumimoji="0" lang="tr-TR" sz="1800" b="0" kern="1200" dirty="0" smtClean="0">
                          <a:solidFill>
                            <a:schemeClr val="tx1"/>
                          </a:solidFill>
                          <a:latin typeface="+mn-lt"/>
                          <a:ea typeface="+mn-ea"/>
                          <a:cs typeface="+mn-cs"/>
                        </a:rPr>
                        <a:t>ekrana yazdırıldığında bu karakterden sonra gelen karakterler bir alt satıra geçer.</a:t>
                      </a:r>
                      <a:endParaRPr kumimoji="0" lang="tr-TR" sz="1800" b="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365974">
                <a:tc>
                  <a:txBody>
                    <a:bodyPr/>
                    <a:lstStyle/>
                    <a:p>
                      <a:pPr algn="ctr">
                        <a:lnSpc>
                          <a:spcPts val="2160"/>
                        </a:lnSpc>
                      </a:pPr>
                      <a:r>
                        <a:rPr lang="tr-TR" sz="4400" b="1" dirty="0" smtClean="0">
                          <a:solidFill>
                            <a:schemeClr val="tx1"/>
                          </a:solidFill>
                        </a:rPr>
                        <a:t>\"</a:t>
                      </a:r>
                      <a:endParaRPr lang="tr-TR" sz="4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algn="ctr" rtl="0" eaLnBrk="1" latinLnBrk="0" hangingPunct="1"/>
                      <a:r>
                        <a:rPr kumimoji="0" lang="tr-TR" sz="1800" b="0" kern="1200" dirty="0" smtClean="0">
                          <a:solidFill>
                            <a:schemeClr val="tx1"/>
                          </a:solidFill>
                          <a:latin typeface="+mn-lt"/>
                          <a:ea typeface="+mn-ea"/>
                          <a:cs typeface="+mn-cs"/>
                        </a:rPr>
                        <a:t>Çift tırnak karakteri metin tanımlaması için ayrılmıştır. Bu nedenle çift tırnak karakterinin metnin içerisinde yer alması isteniyorsa bu kaçış karakter kullanılmalıdır.</a:t>
                      </a:r>
                      <a:endParaRPr kumimoji="0" lang="tr-TR" sz="1800" b="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205996">
                <a:tc>
                  <a:txBody>
                    <a:bodyPr/>
                    <a:lstStyle/>
                    <a:p>
                      <a:pPr algn="ctr"/>
                      <a:r>
                        <a:rPr lang="tr-TR" sz="4400" b="1" dirty="0" smtClean="0"/>
                        <a:t>\\</a:t>
                      </a:r>
                      <a:endParaRPr lang="tr-TR" sz="4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algn="ctr" rtl="0" eaLnBrk="1" latinLnBrk="0" hangingPunct="1">
                        <a:lnSpc>
                          <a:spcPts val="2160"/>
                        </a:lnSpc>
                      </a:pPr>
                      <a:r>
                        <a:rPr kumimoji="0" lang="tr-TR" sz="1800" b="0" kern="1200" dirty="0" err="1" smtClean="0">
                          <a:solidFill>
                            <a:schemeClr val="tx1"/>
                          </a:solidFill>
                          <a:latin typeface="+mn-lt"/>
                          <a:ea typeface="+mn-ea"/>
                          <a:cs typeface="+mn-cs"/>
                        </a:rPr>
                        <a:t>Backlash</a:t>
                      </a:r>
                      <a:r>
                        <a:rPr kumimoji="0" lang="tr-TR" sz="1800" b="0" kern="1200" dirty="0" smtClean="0">
                          <a:solidFill>
                            <a:schemeClr val="tx1"/>
                          </a:solidFill>
                          <a:latin typeface="+mn-lt"/>
                          <a:ea typeface="+mn-ea"/>
                          <a:cs typeface="+mn-cs"/>
                        </a:rPr>
                        <a:t> (\) karakteri de kaçış karakterleri tanımlamak için kullanıldığından eğer metin içerisinde yer alması isteniyorsa çift şekilde kullanılmalıdır.</a:t>
                      </a:r>
                      <a:endParaRPr kumimoji="0" lang="tr-TR" sz="1800" b="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7397">
                <a:tc>
                  <a:txBody>
                    <a:bodyPr/>
                    <a:lstStyle/>
                    <a:p>
                      <a:pPr algn="ctr">
                        <a:lnSpc>
                          <a:spcPts val="2160"/>
                        </a:lnSpc>
                      </a:pPr>
                      <a:r>
                        <a:rPr lang="tr-TR" sz="4400" b="1" dirty="0" smtClean="0">
                          <a:solidFill>
                            <a:schemeClr val="tx1"/>
                          </a:solidFill>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a:r>
                        <a:rPr lang="tr-TR" sz="1800" b="0" dirty="0" smtClean="0">
                          <a:solidFill>
                            <a:schemeClr val="tx1"/>
                          </a:solidFill>
                        </a:rPr>
                        <a:t>Çıktı metni içerisine bir </a:t>
                      </a:r>
                      <a:r>
                        <a:rPr lang="tr-TR" sz="1800" b="0" dirty="0" err="1" smtClean="0">
                          <a:solidFill>
                            <a:schemeClr val="tx1"/>
                          </a:solidFill>
                        </a:rPr>
                        <a:t>tab</a:t>
                      </a:r>
                      <a:r>
                        <a:rPr lang="tr-TR" sz="1800" b="0" dirty="0" smtClean="0">
                          <a:solidFill>
                            <a:schemeClr val="tx1"/>
                          </a:solidFill>
                        </a:rPr>
                        <a:t> karakteri yerleştirir</a:t>
                      </a:r>
                    </a:p>
                    <a:p>
                      <a:pPr algn="ctr"/>
                      <a:endParaRPr lang="tr-TR" sz="1800" b="0" dirty="0" smtClean="0">
                        <a:solidFill>
                          <a:schemeClr val="tx1"/>
                        </a:solidFill>
                      </a:endParaRPr>
                    </a:p>
                    <a:p>
                      <a:pPr algn="ctr"/>
                      <a:endParaRPr lang="tr-TR"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cSld>
  <p:clrMapOvr>
    <a:masterClrMapping/>
  </p:clrMapOvr>
  <p:transition>
    <p:rand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Örnek</a:t>
            </a:r>
            <a:endParaRPr lang="tr-TR" dirty="0"/>
          </a:p>
        </p:txBody>
      </p:sp>
      <p:sp>
        <p:nvSpPr>
          <p:cNvPr id="3" name="2 İçerik Yer Tutucusu"/>
          <p:cNvSpPr>
            <a:spLocks noGrp="1"/>
          </p:cNvSpPr>
          <p:nvPr>
            <p:ph sz="quarter" idx="1"/>
          </p:nvPr>
        </p:nvSpPr>
        <p:spPr/>
        <p:txBody>
          <a:bodyPr/>
          <a:lstStyle/>
          <a:p>
            <a:r>
              <a:rPr lang="tr-TR" dirty="0" smtClean="0"/>
              <a:t>Aşağıdaki komut ekrana ne yazdırır?</a:t>
            </a:r>
          </a:p>
          <a:p>
            <a:endParaRPr lang="tr-TR" dirty="0" smtClean="0"/>
          </a:p>
          <a:p>
            <a:r>
              <a:rPr lang="tr-TR" i="1" dirty="0" err="1" smtClean="0"/>
              <a:t>printf</a:t>
            </a:r>
            <a:r>
              <a:rPr lang="tr-TR" i="1" dirty="0" smtClean="0"/>
              <a:t>(“merhaba\</a:t>
            </a:r>
            <a:r>
              <a:rPr lang="tr-TR" i="1" dirty="0" err="1" smtClean="0"/>
              <a:t>naber</a:t>
            </a:r>
            <a:r>
              <a:rPr lang="tr-TR" i="1" dirty="0" smtClean="0"/>
              <a:t>?”);</a:t>
            </a:r>
            <a:endParaRPr lang="tr-TR" i="1" dirty="0"/>
          </a:p>
        </p:txBody>
      </p:sp>
      <p:graphicFrame>
        <p:nvGraphicFramePr>
          <p:cNvPr id="5" name="4 Tablo"/>
          <p:cNvGraphicFramePr>
            <a:graphicFrameLocks noGrp="1"/>
          </p:cNvGraphicFramePr>
          <p:nvPr/>
        </p:nvGraphicFramePr>
        <p:xfrm>
          <a:off x="928662" y="3071811"/>
          <a:ext cx="5286410" cy="1357323"/>
        </p:xfrm>
        <a:graphic>
          <a:graphicData uri="http://schemas.openxmlformats.org/drawingml/2006/table">
            <a:tbl>
              <a:tblPr firstRow="1" bandRow="1">
                <a:tableStyleId>{5940675A-B579-460E-94D1-54222C63F5DA}</a:tableStyleId>
              </a:tblPr>
              <a:tblGrid>
                <a:gridCol w="528641"/>
                <a:gridCol w="528641"/>
                <a:gridCol w="528641"/>
                <a:gridCol w="528641"/>
                <a:gridCol w="528641"/>
                <a:gridCol w="528641"/>
                <a:gridCol w="528641"/>
                <a:gridCol w="528641"/>
                <a:gridCol w="528641"/>
                <a:gridCol w="528641"/>
              </a:tblGrid>
              <a:tr h="452441">
                <a:tc>
                  <a:txBody>
                    <a:bodyPr/>
                    <a:lstStyle/>
                    <a:p>
                      <a:pPr algn="ctr"/>
                      <a:r>
                        <a:rPr lang="tr-TR" sz="2000" dirty="0" smtClean="0"/>
                        <a:t>m</a:t>
                      </a:r>
                      <a:endParaRPr lang="tr-TR" sz="2000" dirty="0"/>
                    </a:p>
                  </a:txBody>
                  <a:tcPr/>
                </a:tc>
                <a:tc>
                  <a:txBody>
                    <a:bodyPr/>
                    <a:lstStyle/>
                    <a:p>
                      <a:pPr algn="ctr"/>
                      <a:r>
                        <a:rPr lang="tr-TR" sz="2000" dirty="0" smtClean="0"/>
                        <a:t>e</a:t>
                      </a:r>
                      <a:endParaRPr lang="tr-TR" sz="2000" dirty="0"/>
                    </a:p>
                  </a:txBody>
                  <a:tcPr/>
                </a:tc>
                <a:tc>
                  <a:txBody>
                    <a:bodyPr/>
                    <a:lstStyle/>
                    <a:p>
                      <a:pPr algn="ctr"/>
                      <a:r>
                        <a:rPr lang="tr-TR" sz="2000" dirty="0" smtClean="0"/>
                        <a:t>r</a:t>
                      </a:r>
                      <a:endParaRPr lang="tr-TR" sz="2000" dirty="0"/>
                    </a:p>
                  </a:txBody>
                  <a:tcPr/>
                </a:tc>
                <a:tc>
                  <a:txBody>
                    <a:bodyPr/>
                    <a:lstStyle/>
                    <a:p>
                      <a:pPr algn="ctr"/>
                      <a:r>
                        <a:rPr lang="tr-TR" sz="2000" dirty="0" smtClean="0"/>
                        <a:t>h</a:t>
                      </a:r>
                      <a:endParaRPr lang="tr-TR" sz="2000" dirty="0"/>
                    </a:p>
                  </a:txBody>
                  <a:tcPr/>
                </a:tc>
                <a:tc>
                  <a:txBody>
                    <a:bodyPr/>
                    <a:lstStyle/>
                    <a:p>
                      <a:pPr algn="ctr"/>
                      <a:r>
                        <a:rPr lang="tr-TR" sz="2000" dirty="0" smtClean="0"/>
                        <a:t>a</a:t>
                      </a:r>
                      <a:endParaRPr lang="tr-TR" sz="2000" dirty="0"/>
                    </a:p>
                  </a:txBody>
                  <a:tcPr/>
                </a:tc>
                <a:tc>
                  <a:txBody>
                    <a:bodyPr/>
                    <a:lstStyle/>
                    <a:p>
                      <a:pPr algn="ctr"/>
                      <a:r>
                        <a:rPr lang="tr-TR" sz="2000" dirty="0" smtClean="0"/>
                        <a:t>b</a:t>
                      </a:r>
                      <a:endParaRPr lang="tr-TR" sz="2000" dirty="0"/>
                    </a:p>
                  </a:txBody>
                  <a:tcPr/>
                </a:tc>
                <a:tc>
                  <a:txBody>
                    <a:bodyPr/>
                    <a:lstStyle/>
                    <a:p>
                      <a:pPr algn="ctr"/>
                      <a:r>
                        <a:rPr lang="tr-TR" sz="2000" dirty="0" smtClean="0"/>
                        <a:t>a</a:t>
                      </a:r>
                      <a:endParaRPr lang="tr-TR" sz="2000" dirty="0"/>
                    </a:p>
                  </a:txBody>
                  <a:tcPr/>
                </a:tc>
                <a:tc>
                  <a:txBody>
                    <a:bodyPr/>
                    <a:lstStyle/>
                    <a:p>
                      <a:pPr algn="ctr"/>
                      <a:endParaRPr lang="tr-TR" sz="2000"/>
                    </a:p>
                  </a:txBody>
                  <a:tcPr/>
                </a:tc>
                <a:tc>
                  <a:txBody>
                    <a:bodyPr/>
                    <a:lstStyle/>
                    <a:p>
                      <a:pPr algn="ctr"/>
                      <a:endParaRPr lang="tr-TR" sz="2000"/>
                    </a:p>
                  </a:txBody>
                  <a:tcPr/>
                </a:tc>
                <a:tc>
                  <a:txBody>
                    <a:bodyPr/>
                    <a:lstStyle/>
                    <a:p>
                      <a:pPr algn="ctr"/>
                      <a:endParaRPr lang="tr-TR" sz="2000"/>
                    </a:p>
                  </a:txBody>
                  <a:tcPr/>
                </a:tc>
              </a:tr>
              <a:tr h="452441">
                <a:tc>
                  <a:txBody>
                    <a:bodyPr/>
                    <a:lstStyle/>
                    <a:p>
                      <a:pPr algn="ctr"/>
                      <a:r>
                        <a:rPr lang="tr-TR" sz="2000" dirty="0" smtClean="0"/>
                        <a:t>a</a:t>
                      </a:r>
                      <a:endParaRPr lang="tr-TR" sz="2000" dirty="0"/>
                    </a:p>
                  </a:txBody>
                  <a:tcPr/>
                </a:tc>
                <a:tc>
                  <a:txBody>
                    <a:bodyPr/>
                    <a:lstStyle/>
                    <a:p>
                      <a:pPr algn="ctr"/>
                      <a:r>
                        <a:rPr lang="tr-TR" sz="2000" dirty="0" smtClean="0"/>
                        <a:t>b</a:t>
                      </a:r>
                      <a:endParaRPr lang="tr-TR" sz="2000" dirty="0"/>
                    </a:p>
                  </a:txBody>
                  <a:tcPr/>
                </a:tc>
                <a:tc>
                  <a:txBody>
                    <a:bodyPr/>
                    <a:lstStyle/>
                    <a:p>
                      <a:pPr algn="ctr"/>
                      <a:r>
                        <a:rPr lang="tr-TR" sz="2000" dirty="0" smtClean="0"/>
                        <a:t>e</a:t>
                      </a:r>
                      <a:endParaRPr lang="tr-TR" sz="2000" dirty="0"/>
                    </a:p>
                  </a:txBody>
                  <a:tcPr/>
                </a:tc>
                <a:tc>
                  <a:txBody>
                    <a:bodyPr/>
                    <a:lstStyle/>
                    <a:p>
                      <a:pPr algn="ctr"/>
                      <a:r>
                        <a:rPr lang="tr-TR" sz="2000" dirty="0" smtClean="0"/>
                        <a:t>r</a:t>
                      </a:r>
                      <a:endParaRPr lang="tr-TR" sz="2000" dirty="0"/>
                    </a:p>
                  </a:txBody>
                  <a:tcPr/>
                </a:tc>
                <a:tc>
                  <a:txBody>
                    <a:bodyPr/>
                    <a:lstStyle/>
                    <a:p>
                      <a:pPr algn="ctr"/>
                      <a:r>
                        <a:rPr lang="tr-TR" sz="2000" dirty="0" smtClean="0"/>
                        <a:t>?</a:t>
                      </a: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a:p>
                  </a:txBody>
                  <a:tcPr/>
                </a:tc>
                <a:tc>
                  <a:txBody>
                    <a:bodyPr/>
                    <a:lstStyle/>
                    <a:p>
                      <a:pPr algn="ctr"/>
                      <a:endParaRPr lang="tr-TR" sz="2000"/>
                    </a:p>
                  </a:txBody>
                  <a:tcPr/>
                </a:tc>
                <a:tc>
                  <a:txBody>
                    <a:bodyPr/>
                    <a:lstStyle/>
                    <a:p>
                      <a:pPr algn="ctr"/>
                      <a:endParaRPr lang="tr-TR" sz="2000"/>
                    </a:p>
                  </a:txBody>
                  <a:tcPr/>
                </a:tc>
              </a:tr>
              <a:tr h="452441">
                <a:tc>
                  <a:txBody>
                    <a:bodyPr/>
                    <a:lstStyle/>
                    <a:p>
                      <a:pPr algn="ctr"/>
                      <a:endParaRPr lang="tr-TR" sz="2000"/>
                    </a:p>
                  </a:txBody>
                  <a:tcPr/>
                </a:tc>
                <a:tc>
                  <a:txBody>
                    <a:bodyPr/>
                    <a:lstStyle/>
                    <a:p>
                      <a:pPr algn="ctr"/>
                      <a:endParaRPr lang="tr-TR" sz="2000"/>
                    </a:p>
                  </a:txBody>
                  <a:tcPr/>
                </a:tc>
                <a:tc>
                  <a:txBody>
                    <a:bodyPr/>
                    <a:lstStyle/>
                    <a:p>
                      <a:pPr algn="ctr"/>
                      <a:endParaRPr lang="tr-TR" sz="2000"/>
                    </a:p>
                  </a:txBody>
                  <a:tcPr/>
                </a:tc>
                <a:tc>
                  <a:txBody>
                    <a:bodyPr/>
                    <a:lstStyle/>
                    <a:p>
                      <a:pPr algn="ctr"/>
                      <a:endParaRPr lang="tr-TR" sz="2000"/>
                    </a:p>
                  </a:txBody>
                  <a:tcPr/>
                </a:tc>
                <a:tc>
                  <a:txBody>
                    <a:bodyPr/>
                    <a:lstStyle/>
                    <a:p>
                      <a:pPr algn="ctr"/>
                      <a:endParaRPr lang="tr-TR" sz="2000"/>
                    </a:p>
                  </a:txBody>
                  <a:tcPr/>
                </a:tc>
                <a:tc>
                  <a:txBody>
                    <a:bodyPr/>
                    <a:lstStyle/>
                    <a:p>
                      <a:pPr algn="ctr"/>
                      <a:endParaRPr lang="tr-TR" sz="200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r>
            </a:tbl>
          </a:graphicData>
        </a:graphic>
      </p:graphicFrame>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914400" y="357166"/>
            <a:ext cx="7542213" cy="571504"/>
          </a:xfrm>
          <a:noFill/>
        </p:spPr>
        <p:txBody>
          <a:bodyPr lIns="92064" tIns="46033" rIns="92064" bIns="46033"/>
          <a:lstStyle/>
          <a:p>
            <a:r>
              <a:rPr kumimoji="0" lang="tr-TR" dirty="0" smtClean="0"/>
              <a:t>“Merhaba </a:t>
            </a:r>
            <a:r>
              <a:rPr kumimoji="0" lang="tr-TR" dirty="0" err="1" smtClean="0"/>
              <a:t>dunya</a:t>
            </a:r>
            <a:r>
              <a:rPr kumimoji="0" lang="tr-TR" dirty="0" smtClean="0"/>
              <a:t>!” – ilk programımız</a:t>
            </a:r>
            <a:endParaRPr kumimoji="0" lang="en-US" dirty="0"/>
          </a:p>
        </p:txBody>
      </p:sp>
      <p:pic>
        <p:nvPicPr>
          <p:cNvPr id="3" name="Picture 2" descr="hello-world.jpg"/>
          <p:cNvPicPr>
            <a:picLocks noChangeAspect="1"/>
          </p:cNvPicPr>
          <p:nvPr/>
        </p:nvPicPr>
        <p:blipFill>
          <a:blip r:embed="rId3" cstate="print"/>
          <a:stretch>
            <a:fillRect/>
          </a:stretch>
        </p:blipFill>
        <p:spPr>
          <a:xfrm>
            <a:off x="2214546" y="1857364"/>
            <a:ext cx="4429156" cy="29417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descr="C:\Program Files\Microsoft Office\MEDIA\CAGCAT10\j0195384.wmf"/>
          <p:cNvPicPr>
            <a:picLocks noChangeAspect="1" noChangeArrowheads="1"/>
          </p:cNvPicPr>
          <p:nvPr/>
        </p:nvPicPr>
        <p:blipFill>
          <a:blip r:embed="rId4"/>
          <a:srcRect/>
          <a:stretch>
            <a:fillRect/>
          </a:stretch>
        </p:blipFill>
        <p:spPr bwMode="auto">
          <a:xfrm>
            <a:off x="6786578" y="4357694"/>
            <a:ext cx="1795882" cy="1833372"/>
          </a:xfrm>
          <a:prstGeom prst="rect">
            <a:avLst/>
          </a:prstGeom>
          <a:noFill/>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r>
              <a:rPr lang="tr-TR" dirty="0" smtClean="0"/>
              <a:t>Derste yazılan kodlara erişim</a:t>
            </a:r>
            <a:endParaRPr lang="tr-TR" dirty="0"/>
          </a:p>
        </p:txBody>
      </p:sp>
      <p:pic>
        <p:nvPicPr>
          <p:cNvPr id="1026" name="Picture 2">
            <a:hlinkClick r:id="rId2"/>
          </p:cNvPr>
          <p:cNvPicPr>
            <a:picLocks noGrp="1" noChangeAspect="1" noChangeArrowheads="1"/>
          </p:cNvPicPr>
          <p:nvPr>
            <p:ph sz="quarter" idx="1"/>
          </p:nvPr>
        </p:nvPicPr>
        <p:blipFill>
          <a:blip r:embed="rId3"/>
          <a:stretch>
            <a:fillRect/>
          </a:stretch>
        </p:blipFill>
        <p:spPr bwMode="auto">
          <a:xfrm>
            <a:off x="500034" y="2214554"/>
            <a:ext cx="8229600" cy="4244741"/>
          </a:xfrm>
          <a:prstGeom prst="rect">
            <a:avLst/>
          </a:prstGeom>
          <a:noFill/>
          <a:ln w="9525">
            <a:noFill/>
            <a:miter lim="800000"/>
            <a:headEnd/>
            <a:tailEnd/>
          </a:ln>
          <a:effectLst/>
        </p:spPr>
      </p:pic>
      <p:sp>
        <p:nvSpPr>
          <p:cNvPr id="4" name="3 Yuvarlatılmış Dikdörtgen"/>
          <p:cNvSpPr/>
          <p:nvPr/>
        </p:nvSpPr>
        <p:spPr>
          <a:xfrm>
            <a:off x="571472" y="1285860"/>
            <a:ext cx="7858180" cy="714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hlinkClick r:id="rId2"/>
              </a:rPr>
              <a:t>Şu adresten </a:t>
            </a:r>
            <a:r>
              <a:rPr lang="tr-TR" dirty="0" smtClean="0"/>
              <a:t>derste yazılan kodları içeren Ders </a:t>
            </a:r>
            <a:r>
              <a:rPr lang="tr-TR" dirty="0" err="1" smtClean="0"/>
              <a:t>Drive</a:t>
            </a:r>
            <a:r>
              <a:rPr lang="tr-TR" dirty="0" smtClean="0"/>
              <a:t> Klasörümüze erişebilirsiniz.</a:t>
            </a:r>
            <a:endParaRPr lang="tr-TR" dirty="0"/>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Örnek</a:t>
            </a:r>
            <a:endParaRPr lang="tr-TR" dirty="0"/>
          </a:p>
        </p:txBody>
      </p:sp>
      <p:sp>
        <p:nvSpPr>
          <p:cNvPr id="3" name="2 İçerik Yer Tutucusu"/>
          <p:cNvSpPr>
            <a:spLocks noGrp="1"/>
          </p:cNvSpPr>
          <p:nvPr>
            <p:ph sz="quarter" idx="1"/>
          </p:nvPr>
        </p:nvSpPr>
        <p:spPr/>
        <p:txBody>
          <a:bodyPr/>
          <a:lstStyle/>
          <a:p>
            <a:r>
              <a:rPr lang="tr-TR" dirty="0" smtClean="0"/>
              <a:t>Aşağıdaki komutlar ekrana ne yazdırır?</a:t>
            </a:r>
          </a:p>
          <a:p>
            <a:pPr lvl="1"/>
            <a:r>
              <a:rPr lang="tr-TR" i="1" dirty="0" err="1" smtClean="0"/>
              <a:t>printf</a:t>
            </a:r>
            <a:r>
              <a:rPr lang="tr-TR" i="1" dirty="0" smtClean="0"/>
              <a:t>(“1”); // </a:t>
            </a:r>
            <a:r>
              <a:rPr lang="tr-TR" i="1" dirty="0" err="1" smtClean="0"/>
              <a:t>printf</a:t>
            </a:r>
            <a:r>
              <a:rPr lang="tr-TR" i="1" dirty="0" smtClean="0"/>
              <a:t>(“2”);</a:t>
            </a:r>
          </a:p>
          <a:p>
            <a:pPr lvl="1"/>
            <a:r>
              <a:rPr lang="tr-TR" i="1" dirty="0" err="1" smtClean="0"/>
              <a:t>printf</a:t>
            </a:r>
            <a:r>
              <a:rPr lang="tr-TR" i="1" dirty="0" smtClean="0"/>
              <a:t>(“3”); /* </a:t>
            </a:r>
            <a:r>
              <a:rPr lang="tr-TR" i="1" dirty="0" err="1" smtClean="0"/>
              <a:t>printf</a:t>
            </a:r>
            <a:r>
              <a:rPr lang="tr-TR" i="1" dirty="0" smtClean="0"/>
              <a:t>(“4”);</a:t>
            </a:r>
          </a:p>
          <a:p>
            <a:pPr lvl="1"/>
            <a:r>
              <a:rPr lang="tr-TR" i="1" dirty="0" err="1" smtClean="0"/>
              <a:t>printf</a:t>
            </a:r>
            <a:r>
              <a:rPr lang="tr-TR" i="1" dirty="0" smtClean="0"/>
              <a:t>(“5”); */ </a:t>
            </a:r>
            <a:r>
              <a:rPr lang="tr-TR" i="1" dirty="0" err="1" smtClean="0"/>
              <a:t>printf</a:t>
            </a:r>
            <a:r>
              <a:rPr lang="tr-TR" i="1" dirty="0" smtClean="0"/>
              <a:t>(“6”);</a:t>
            </a:r>
          </a:p>
          <a:p>
            <a:endParaRPr lang="tr-TR" i="1" dirty="0" smtClean="0"/>
          </a:p>
          <a:p>
            <a:endParaRPr lang="tr-TR" i="1" dirty="0"/>
          </a:p>
        </p:txBody>
      </p:sp>
      <p:graphicFrame>
        <p:nvGraphicFramePr>
          <p:cNvPr id="5" name="4 Tablo"/>
          <p:cNvGraphicFramePr>
            <a:graphicFrameLocks noGrp="1"/>
          </p:cNvGraphicFramePr>
          <p:nvPr/>
        </p:nvGraphicFramePr>
        <p:xfrm>
          <a:off x="928662" y="3571876"/>
          <a:ext cx="5286410" cy="1357323"/>
        </p:xfrm>
        <a:graphic>
          <a:graphicData uri="http://schemas.openxmlformats.org/drawingml/2006/table">
            <a:tbl>
              <a:tblPr firstRow="1" bandRow="1">
                <a:tableStyleId>{5940675A-B579-460E-94D1-54222C63F5DA}</a:tableStyleId>
              </a:tblPr>
              <a:tblGrid>
                <a:gridCol w="528641"/>
                <a:gridCol w="528641"/>
                <a:gridCol w="528641"/>
                <a:gridCol w="528641"/>
                <a:gridCol w="528641"/>
                <a:gridCol w="528641"/>
                <a:gridCol w="528641"/>
                <a:gridCol w="528641"/>
                <a:gridCol w="528641"/>
                <a:gridCol w="528641"/>
              </a:tblGrid>
              <a:tr h="452441">
                <a:tc>
                  <a:txBody>
                    <a:bodyPr/>
                    <a:lstStyle/>
                    <a:p>
                      <a:pPr algn="ctr"/>
                      <a:r>
                        <a:rPr lang="tr-TR" sz="2000" dirty="0" smtClean="0"/>
                        <a:t>1</a:t>
                      </a:r>
                      <a:endParaRPr lang="tr-TR" sz="2000" dirty="0"/>
                    </a:p>
                  </a:txBody>
                  <a:tcPr/>
                </a:tc>
                <a:tc>
                  <a:txBody>
                    <a:bodyPr/>
                    <a:lstStyle/>
                    <a:p>
                      <a:pPr algn="ctr"/>
                      <a:r>
                        <a:rPr lang="tr-TR" sz="2000" dirty="0" smtClean="0"/>
                        <a:t>3</a:t>
                      </a:r>
                      <a:endParaRPr lang="tr-TR" sz="2000" dirty="0"/>
                    </a:p>
                  </a:txBody>
                  <a:tcPr/>
                </a:tc>
                <a:tc>
                  <a:txBody>
                    <a:bodyPr/>
                    <a:lstStyle/>
                    <a:p>
                      <a:pPr algn="ctr"/>
                      <a:r>
                        <a:rPr lang="tr-TR" sz="2000" dirty="0" smtClean="0"/>
                        <a:t>6</a:t>
                      </a: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a:p>
                  </a:txBody>
                  <a:tcPr/>
                </a:tc>
                <a:tc>
                  <a:txBody>
                    <a:bodyPr/>
                    <a:lstStyle/>
                    <a:p>
                      <a:pPr algn="ctr"/>
                      <a:endParaRPr lang="tr-TR" sz="2000"/>
                    </a:p>
                  </a:txBody>
                  <a:tcPr/>
                </a:tc>
                <a:tc>
                  <a:txBody>
                    <a:bodyPr/>
                    <a:lstStyle/>
                    <a:p>
                      <a:pPr algn="ctr"/>
                      <a:endParaRPr lang="tr-TR" sz="2000"/>
                    </a:p>
                  </a:txBody>
                  <a:tcPr/>
                </a:tc>
              </a:tr>
              <a:tr h="452441">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a:p>
                  </a:txBody>
                  <a:tcPr/>
                </a:tc>
                <a:tc>
                  <a:txBody>
                    <a:bodyPr/>
                    <a:lstStyle/>
                    <a:p>
                      <a:pPr algn="ctr"/>
                      <a:endParaRPr lang="tr-TR" sz="2000"/>
                    </a:p>
                  </a:txBody>
                  <a:tcPr/>
                </a:tc>
                <a:tc>
                  <a:txBody>
                    <a:bodyPr/>
                    <a:lstStyle/>
                    <a:p>
                      <a:pPr algn="ctr"/>
                      <a:endParaRPr lang="tr-TR" sz="2000"/>
                    </a:p>
                  </a:txBody>
                  <a:tcPr/>
                </a:tc>
              </a:tr>
              <a:tr h="452441">
                <a:tc>
                  <a:txBody>
                    <a:bodyPr/>
                    <a:lstStyle/>
                    <a:p>
                      <a:pPr algn="ctr"/>
                      <a:endParaRPr lang="tr-TR" sz="2000"/>
                    </a:p>
                  </a:txBody>
                  <a:tcPr/>
                </a:tc>
                <a:tc>
                  <a:txBody>
                    <a:bodyPr/>
                    <a:lstStyle/>
                    <a:p>
                      <a:pPr algn="ctr"/>
                      <a:endParaRPr lang="tr-TR" sz="2000"/>
                    </a:p>
                  </a:txBody>
                  <a:tcPr/>
                </a:tc>
                <a:tc>
                  <a:txBody>
                    <a:bodyPr/>
                    <a:lstStyle/>
                    <a:p>
                      <a:pPr algn="ctr"/>
                      <a:endParaRPr lang="tr-TR" sz="2000"/>
                    </a:p>
                  </a:txBody>
                  <a:tcPr/>
                </a:tc>
                <a:tc>
                  <a:txBody>
                    <a:bodyPr/>
                    <a:lstStyle/>
                    <a:p>
                      <a:pPr algn="ctr"/>
                      <a:endParaRPr lang="tr-TR" sz="2000"/>
                    </a:p>
                  </a:txBody>
                  <a:tcPr/>
                </a:tc>
                <a:tc>
                  <a:txBody>
                    <a:bodyPr/>
                    <a:lstStyle/>
                    <a:p>
                      <a:pPr algn="ctr"/>
                      <a:endParaRPr lang="tr-TR" sz="2000"/>
                    </a:p>
                  </a:txBody>
                  <a:tcPr/>
                </a:tc>
                <a:tc>
                  <a:txBody>
                    <a:bodyPr/>
                    <a:lstStyle/>
                    <a:p>
                      <a:pPr algn="ctr"/>
                      <a:endParaRPr lang="tr-TR" sz="200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c>
                  <a:txBody>
                    <a:bodyPr/>
                    <a:lstStyle/>
                    <a:p>
                      <a:pPr algn="ctr"/>
                      <a:endParaRPr lang="tr-TR" sz="2000" dirty="0"/>
                    </a:p>
                  </a:txBody>
                  <a:tcPr/>
                </a:tc>
              </a:tr>
            </a:tbl>
          </a:graphicData>
        </a:graphic>
      </p:graphicFrame>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printf</a:t>
            </a:r>
            <a:r>
              <a:rPr lang="tr-TR" dirty="0" smtClean="0"/>
              <a:t> içine birden fazla dizgi yerleştirmek</a:t>
            </a:r>
            <a:endParaRPr lang="tr-TR" dirty="0"/>
          </a:p>
        </p:txBody>
      </p:sp>
      <p:sp>
        <p:nvSpPr>
          <p:cNvPr id="3" name="2 İçerik Yer Tutucusu"/>
          <p:cNvSpPr>
            <a:spLocks noGrp="1"/>
          </p:cNvSpPr>
          <p:nvPr>
            <p:ph sz="quarter" idx="1"/>
          </p:nvPr>
        </p:nvSpPr>
        <p:spPr/>
        <p:txBody>
          <a:bodyPr>
            <a:normAutofit fontScale="92500" lnSpcReduction="10000"/>
          </a:bodyPr>
          <a:lstStyle/>
          <a:p>
            <a:endParaRPr lang="tr-TR" dirty="0" smtClean="0"/>
          </a:p>
          <a:p>
            <a:r>
              <a:rPr lang="tr-TR" dirty="0" err="1" smtClean="0"/>
              <a:t>printf’te</a:t>
            </a:r>
            <a:r>
              <a:rPr lang="tr-TR" dirty="0" smtClean="0"/>
              <a:t> iki dizgiyi ayrı ayrı yazabiliriz. O birleştirir.</a:t>
            </a:r>
          </a:p>
          <a:p>
            <a:pPr lvl="1"/>
            <a:r>
              <a:rPr lang="tr-TR" dirty="0" err="1" smtClean="0"/>
              <a:t>printf</a:t>
            </a:r>
            <a:r>
              <a:rPr lang="tr-TR" dirty="0" smtClean="0"/>
              <a:t>("Merhaba!" "</a:t>
            </a:r>
            <a:r>
              <a:rPr lang="tr-TR" dirty="0" err="1" smtClean="0"/>
              <a:t>Nasilsin</a:t>
            </a:r>
            <a:r>
              <a:rPr lang="tr-TR" dirty="0" smtClean="0"/>
              <a:t>");</a:t>
            </a:r>
          </a:p>
          <a:p>
            <a:endParaRPr lang="tr-TR" dirty="0" smtClean="0"/>
          </a:p>
          <a:p>
            <a:r>
              <a:rPr lang="tr-TR" dirty="0" smtClean="0"/>
              <a:t>Bu sayede uzun bir dizgiyi iki satırda yazmak da mümkün.</a:t>
            </a:r>
          </a:p>
          <a:p>
            <a:pPr lvl="1"/>
            <a:r>
              <a:rPr lang="tr-TR" dirty="0" err="1" smtClean="0"/>
              <a:t>printf</a:t>
            </a:r>
            <a:r>
              <a:rPr lang="tr-TR" dirty="0" smtClean="0"/>
              <a:t>("Merhaba!" </a:t>
            </a:r>
          </a:p>
          <a:p>
            <a:pPr lvl="1"/>
            <a:r>
              <a:rPr lang="tr-TR" dirty="0" smtClean="0"/>
              <a:t>"</a:t>
            </a:r>
            <a:r>
              <a:rPr lang="tr-TR" dirty="0" err="1" smtClean="0"/>
              <a:t>Nasilsin</a:t>
            </a:r>
            <a:r>
              <a:rPr lang="tr-TR" dirty="0" smtClean="0"/>
              <a:t>");</a:t>
            </a:r>
          </a:p>
          <a:p>
            <a:endParaRPr lang="tr-TR" dirty="0" smtClean="0"/>
          </a:p>
          <a:p>
            <a:r>
              <a:rPr lang="tr-TR" dirty="0" smtClean="0"/>
              <a:t>Önümüzdeki haftalarda dizgi konusunda da bu özelliği kullanabileceğiz.</a:t>
            </a:r>
          </a:p>
          <a:p>
            <a:pPr lvl="1"/>
            <a:r>
              <a:rPr lang="tr-TR" dirty="0" err="1" smtClean="0"/>
              <a:t>char</a:t>
            </a:r>
            <a:r>
              <a:rPr lang="tr-TR" dirty="0" smtClean="0"/>
              <a:t> a[30]= "Merhaba!" "</a:t>
            </a:r>
            <a:r>
              <a:rPr lang="tr-TR" dirty="0" err="1" smtClean="0"/>
              <a:t>Nasilsin</a:t>
            </a:r>
            <a:r>
              <a:rPr lang="tr-TR" dirty="0" smtClean="0"/>
              <a:t>";</a:t>
            </a:r>
          </a:p>
          <a:p>
            <a:pPr lvl="1"/>
            <a:r>
              <a:rPr lang="tr-TR" dirty="0" smtClean="0"/>
              <a:t>// </a:t>
            </a:r>
            <a:r>
              <a:rPr lang="tr-TR" dirty="0" err="1" smtClean="0"/>
              <a:t>char</a:t>
            </a:r>
            <a:r>
              <a:rPr lang="tr-TR" dirty="0" smtClean="0"/>
              <a:t> a[30] = "Merhaba!</a:t>
            </a:r>
            <a:r>
              <a:rPr lang="tr-TR" dirty="0" err="1" smtClean="0"/>
              <a:t>Nasilsin</a:t>
            </a:r>
            <a:r>
              <a:rPr lang="tr-TR" dirty="0" smtClean="0"/>
              <a:t>";</a:t>
            </a:r>
            <a:endParaRPr lang="tr-TR" dirty="0"/>
          </a:p>
        </p:txBody>
      </p:sp>
    </p:spTree>
  </p:cSld>
  <p:clrMapOvr>
    <a:masterClrMapping/>
  </p:clrMapOvr>
  <p:transition>
    <p:rand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Yer tutucuların türleri</a:t>
            </a:r>
            <a:endParaRPr lang="en-US" dirty="0"/>
          </a:p>
        </p:txBody>
      </p:sp>
      <p:sp>
        <p:nvSpPr>
          <p:cNvPr id="3" name="Content Placeholder 2"/>
          <p:cNvSpPr>
            <a:spLocks noGrp="1"/>
          </p:cNvSpPr>
          <p:nvPr>
            <p:ph idx="1"/>
          </p:nvPr>
        </p:nvSpPr>
        <p:spPr>
          <a:xfrm>
            <a:off x="457200" y="4166690"/>
            <a:ext cx="8229600" cy="1373685"/>
          </a:xfrm>
        </p:spPr>
        <p:txBody>
          <a:bodyPr>
            <a:normAutofit/>
          </a:bodyPr>
          <a:lstStyle/>
          <a:p>
            <a:r>
              <a:rPr lang="en-US" sz="2000" dirty="0" smtClean="0">
                <a:latin typeface="Arial" panose="020B0604020202020204" pitchFamily="34" charset="0"/>
                <a:cs typeface="Arial" panose="020B0604020202020204" pitchFamily="34" charset="0"/>
              </a:rPr>
              <a:t>Same placeholders are used in </a:t>
            </a:r>
            <a:r>
              <a:rPr lang="en-US" sz="2000" dirty="0" err="1" smtClean="0">
                <a:latin typeface="Arial" panose="020B0604020202020204" pitchFamily="34" charset="0"/>
                <a:cs typeface="Arial" panose="020B0604020202020204" pitchFamily="34" charset="0"/>
              </a:rPr>
              <a:t>printf</a:t>
            </a:r>
            <a:r>
              <a:rPr lang="en-US" sz="2000" dirty="0" smtClean="0">
                <a:latin typeface="Arial" panose="020B0604020202020204" pitchFamily="34" charset="0"/>
                <a:cs typeface="Arial" panose="020B0604020202020204" pitchFamily="34" charset="0"/>
              </a:rPr>
              <a:t> and </a:t>
            </a:r>
            <a:r>
              <a:rPr lang="en-US" sz="2000" dirty="0" err="1" smtClean="0">
                <a:latin typeface="Arial" panose="020B0604020202020204" pitchFamily="34" charset="0"/>
                <a:cs typeface="Arial" panose="020B0604020202020204" pitchFamily="34" charset="0"/>
              </a:rPr>
              <a:t>scanf</a:t>
            </a:r>
            <a:endParaRPr lang="tr-TR" sz="2000" dirty="0" smtClean="0">
              <a:latin typeface="Arial" panose="020B0604020202020204" pitchFamily="34" charset="0"/>
              <a:cs typeface="Arial" panose="020B0604020202020204" pitchFamily="34" charset="0"/>
            </a:endParaRPr>
          </a:p>
          <a:p>
            <a:r>
              <a:rPr lang="tr-TR" sz="2000" dirty="0" err="1" smtClean="0">
                <a:latin typeface="Arial" panose="020B0604020202020204" pitchFamily="34" charset="0"/>
                <a:cs typeface="Arial" panose="020B0604020202020204" pitchFamily="34" charset="0"/>
              </a:rPr>
              <a:t>For</a:t>
            </a:r>
            <a:r>
              <a:rPr lang="tr-TR" sz="2000" dirty="0" smtClean="0">
                <a:latin typeface="Arial" panose="020B0604020202020204" pitchFamily="34" charset="0"/>
                <a:cs typeface="Arial" panose="020B0604020202020204" pitchFamily="34" charset="0"/>
              </a:rPr>
              <a:t> a </a:t>
            </a:r>
            <a:r>
              <a:rPr lang="tr-TR" sz="2000" dirty="0" err="1" smtClean="0">
                <a:latin typeface="Arial" panose="020B0604020202020204" pitchFamily="34" charset="0"/>
                <a:cs typeface="Arial" panose="020B0604020202020204" pitchFamily="34" charset="0"/>
              </a:rPr>
              <a:t>char</a:t>
            </a:r>
            <a:r>
              <a:rPr lang="tr-TR" sz="2000" dirty="0" smtClean="0">
                <a:latin typeface="Arial" panose="020B0604020202020204" pitchFamily="34" charset="0"/>
                <a:cs typeface="Arial" panose="020B0604020202020204" pitchFamily="34" charset="0"/>
              </a:rPr>
              <a:t> </a:t>
            </a:r>
            <a:r>
              <a:rPr lang="tr-TR" sz="2000" dirty="0" err="1" smtClean="0">
                <a:latin typeface="Arial" panose="020B0604020202020204" pitchFamily="34" charset="0"/>
                <a:cs typeface="Arial" panose="020B0604020202020204" pitchFamily="34" charset="0"/>
              </a:rPr>
              <a:t>array</a:t>
            </a:r>
            <a:r>
              <a:rPr lang="tr-TR" sz="2000" dirty="0" smtClean="0">
                <a:latin typeface="Arial" panose="020B0604020202020204" pitchFamily="34" charset="0"/>
                <a:cs typeface="Arial" panose="020B0604020202020204" pitchFamily="34" charset="0"/>
              </a:rPr>
              <a:t> (</a:t>
            </a:r>
            <a:r>
              <a:rPr lang="tr-TR" sz="2000" dirty="0" err="1" smtClean="0">
                <a:latin typeface="Arial" panose="020B0604020202020204" pitchFamily="34" charset="0"/>
                <a:cs typeface="Arial" panose="020B0604020202020204" pitchFamily="34" charset="0"/>
              </a:rPr>
              <a:t>string</a:t>
            </a:r>
            <a:r>
              <a:rPr lang="tr-TR" sz="2000" dirty="0" smtClean="0">
                <a:latin typeface="Arial" panose="020B0604020202020204" pitchFamily="34" charset="0"/>
                <a:cs typeface="Arial" panose="020B0604020202020204" pitchFamily="34" charset="0"/>
              </a:rPr>
              <a:t>),  </a:t>
            </a:r>
            <a:r>
              <a:rPr lang="tr-TR" sz="2000" dirty="0" err="1" smtClean="0">
                <a:latin typeface="Arial" panose="020B0604020202020204" pitchFamily="34" charset="0"/>
                <a:cs typeface="Arial" panose="020B0604020202020204" pitchFamily="34" charset="0"/>
              </a:rPr>
              <a:t>we</a:t>
            </a:r>
            <a:r>
              <a:rPr lang="tr-TR" sz="2000" dirty="0" smtClean="0">
                <a:latin typeface="Arial" panose="020B0604020202020204" pitchFamily="34" charset="0"/>
                <a:cs typeface="Arial" panose="020B0604020202020204" pitchFamily="34" charset="0"/>
              </a:rPr>
              <a:t> </a:t>
            </a:r>
            <a:r>
              <a:rPr lang="tr-TR" sz="2000" dirty="0" err="1" smtClean="0">
                <a:latin typeface="Arial" panose="020B0604020202020204" pitchFamily="34" charset="0"/>
                <a:cs typeface="Arial" panose="020B0604020202020204" pitchFamily="34" charset="0"/>
              </a:rPr>
              <a:t>use</a:t>
            </a:r>
            <a:r>
              <a:rPr lang="tr-TR" sz="2000" dirty="0" smtClean="0">
                <a:latin typeface="Arial" panose="020B0604020202020204" pitchFamily="34" charset="0"/>
                <a:cs typeface="Arial" panose="020B0604020202020204" pitchFamily="34" charset="0"/>
              </a:rPr>
              <a:t> %s </a:t>
            </a:r>
            <a:r>
              <a:rPr lang="tr-TR" sz="2000" dirty="0" err="1" smtClean="0">
                <a:latin typeface="Arial" panose="020B0604020202020204" pitchFamily="34" charset="0"/>
                <a:cs typeface="Arial" panose="020B0604020202020204" pitchFamily="34" charset="0"/>
              </a:rPr>
              <a:t>instead</a:t>
            </a:r>
            <a:r>
              <a:rPr lang="tr-TR" sz="2000" dirty="0" smtClean="0">
                <a:latin typeface="Arial" panose="020B0604020202020204" pitchFamily="34" charset="0"/>
                <a:cs typeface="Arial" panose="020B0604020202020204" pitchFamily="34" charset="0"/>
              </a:rPr>
              <a:t> of %c.</a:t>
            </a:r>
          </a:p>
          <a:p>
            <a:r>
              <a:rPr lang="tr-TR" sz="2000" dirty="0" err="1" smtClean="0">
                <a:latin typeface="Arial" panose="020B0604020202020204" pitchFamily="34" charset="0"/>
                <a:cs typeface="Arial" panose="020B0604020202020204" pitchFamily="34" charset="0"/>
              </a:rPr>
              <a:t>Using</a:t>
            </a:r>
            <a:r>
              <a:rPr lang="tr-TR" sz="2000" dirty="0" smtClean="0">
                <a:latin typeface="Arial" panose="020B0604020202020204" pitchFamily="34" charset="0"/>
                <a:cs typeface="Arial" panose="020B0604020202020204" pitchFamily="34" charset="0"/>
              </a:rPr>
              <a:t> %f </a:t>
            </a:r>
            <a:r>
              <a:rPr lang="tr-TR" sz="2000" dirty="0" err="1" smtClean="0">
                <a:latin typeface="Arial" panose="020B0604020202020204" pitchFamily="34" charset="0"/>
                <a:cs typeface="Arial" panose="020B0604020202020204" pitchFamily="34" charset="0"/>
              </a:rPr>
              <a:t>or</a:t>
            </a:r>
            <a:r>
              <a:rPr lang="tr-TR" sz="2000" dirty="0" smtClean="0">
                <a:latin typeface="Arial" panose="020B0604020202020204" pitchFamily="34" charset="0"/>
                <a:cs typeface="Arial" panose="020B0604020202020204" pitchFamily="34" charset="0"/>
              </a:rPr>
              <a:t> %</a:t>
            </a:r>
            <a:r>
              <a:rPr lang="tr-TR" sz="2000" dirty="0" err="1" smtClean="0">
                <a:latin typeface="Arial" panose="020B0604020202020204" pitchFamily="34" charset="0"/>
                <a:cs typeface="Arial" panose="020B0604020202020204" pitchFamily="34" charset="0"/>
              </a:rPr>
              <a:t>lf</a:t>
            </a:r>
            <a:r>
              <a:rPr lang="tr-TR" sz="2000" dirty="0" smtClean="0">
                <a:latin typeface="Arial" panose="020B0604020202020204" pitchFamily="34" charset="0"/>
                <a:cs typeface="Arial" panose="020B0604020202020204" pitchFamily="34" charset="0"/>
              </a:rPr>
              <a:t> has no </a:t>
            </a:r>
            <a:r>
              <a:rPr lang="tr-TR" sz="2000" dirty="0" err="1" smtClean="0">
                <a:latin typeface="Arial" panose="020B0604020202020204" pitchFamily="34" charset="0"/>
                <a:cs typeface="Arial" panose="020B0604020202020204" pitchFamily="34" charset="0"/>
              </a:rPr>
              <a:t>difference</a:t>
            </a:r>
            <a:r>
              <a:rPr lang="tr-TR" sz="2000" dirty="0" smtClean="0">
                <a:latin typeface="Arial" panose="020B0604020202020204" pitchFamily="34" charset="0"/>
                <a:cs typeface="Arial" panose="020B0604020202020204" pitchFamily="34" charset="0"/>
              </a:rPr>
              <a:t> in </a:t>
            </a:r>
            <a:r>
              <a:rPr lang="tr-TR" sz="2000" dirty="0" err="1" smtClean="0">
                <a:latin typeface="Arial" panose="020B0604020202020204" pitchFamily="34" charset="0"/>
                <a:cs typeface="Arial" panose="020B0604020202020204" pitchFamily="34" charset="0"/>
              </a:rPr>
              <a:t>printf</a:t>
            </a:r>
            <a:r>
              <a:rPr lang="tr-TR" sz="2000" dirty="0" smtClean="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grpSp>
        <p:nvGrpSpPr>
          <p:cNvPr id="5" name="7 Grup"/>
          <p:cNvGrpSpPr/>
          <p:nvPr/>
        </p:nvGrpSpPr>
        <p:grpSpPr>
          <a:xfrm>
            <a:off x="1052286" y="1501612"/>
            <a:ext cx="6741260" cy="2344674"/>
            <a:chOff x="1052286" y="1501612"/>
            <a:chExt cx="6741260" cy="2344674"/>
          </a:xfrm>
        </p:grpSpPr>
        <p:pic>
          <p:nvPicPr>
            <p:cNvPr id="4" name="Picture 3"/>
            <p:cNvPicPr>
              <a:picLocks noChangeAspect="1"/>
            </p:cNvPicPr>
            <p:nvPr/>
          </p:nvPicPr>
          <p:blipFill>
            <a:blip r:embed="rId2"/>
            <a:srcRect/>
            <a:stretch>
              <a:fillRect/>
            </a:stretch>
          </p:blipFill>
          <p:spPr>
            <a:xfrm>
              <a:off x="1052286" y="1501612"/>
              <a:ext cx="6741260" cy="2344674"/>
            </a:xfrm>
            <a:prstGeom prst="rect">
              <a:avLst/>
            </a:prstGeom>
          </p:spPr>
        </p:pic>
        <p:pic>
          <p:nvPicPr>
            <p:cNvPr id="7" name="Picture 3"/>
            <p:cNvPicPr>
              <a:picLocks noChangeAspect="1"/>
            </p:cNvPicPr>
            <p:nvPr/>
          </p:nvPicPr>
          <p:blipFill>
            <a:blip r:embed="rId3"/>
            <a:srcRect/>
            <a:stretch>
              <a:fillRect/>
            </a:stretch>
          </p:blipFill>
          <p:spPr>
            <a:xfrm>
              <a:off x="1066804" y="3270394"/>
              <a:ext cx="826284" cy="440104"/>
            </a:xfrm>
            <a:prstGeom prst="rect">
              <a:avLst/>
            </a:prstGeom>
          </p:spPr>
        </p:pic>
      </p:grpSp>
    </p:spTree>
    <p:extLst>
      <p:ext uri="{BB962C8B-B14F-4D97-AF65-F5344CB8AC3E}">
        <p14:creationId xmlns="" xmlns:p14="http://schemas.microsoft.com/office/powerpoint/2010/main" val="7470412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a:xfrm>
            <a:off x="5390867" y="152400"/>
            <a:ext cx="8229600" cy="990600"/>
          </a:xfrm>
        </p:spPr>
        <p:txBody>
          <a:bodyPr/>
          <a:lstStyle/>
          <a:p>
            <a:r>
              <a:rPr lang="tr-TR" dirty="0" smtClean="0"/>
              <a:t>Örnek</a:t>
            </a:r>
            <a:endParaRPr lang="tr-TR" dirty="0"/>
          </a:p>
        </p:txBody>
      </p:sp>
      <p:sp>
        <p:nvSpPr>
          <p:cNvPr id="6" name="Alt Başlık 2"/>
          <p:cNvSpPr txBox="1">
            <a:spLocks/>
          </p:cNvSpPr>
          <p:nvPr/>
        </p:nvSpPr>
        <p:spPr>
          <a:xfrm>
            <a:off x="342899" y="695715"/>
            <a:ext cx="7964774" cy="4339988"/>
          </a:xfrm>
          <a:prstGeom prst="rect">
            <a:avLst/>
          </a:prstGeom>
          <a:ln>
            <a:noFill/>
          </a:ln>
        </p:spPr>
        <p:txBody>
          <a:bodyPr vert="horz">
            <a:noAutofit/>
          </a:bodyPr>
          <a:lstStyle/>
          <a:p>
            <a:r>
              <a:rPr lang="tr-TR" sz="2400" dirty="0" smtClean="0"/>
              <a:t>#</a:t>
            </a:r>
            <a:r>
              <a:rPr lang="tr-TR" sz="2400" dirty="0" err="1" smtClean="0"/>
              <a:t>include</a:t>
            </a:r>
            <a:r>
              <a:rPr lang="tr-TR" sz="2400" dirty="0" smtClean="0"/>
              <a:t> &lt;</a:t>
            </a:r>
            <a:r>
              <a:rPr lang="tr-TR" sz="2400" dirty="0" err="1" smtClean="0"/>
              <a:t>stdio</a:t>
            </a:r>
            <a:r>
              <a:rPr lang="tr-TR" sz="2400" dirty="0" smtClean="0"/>
              <a:t>.h&gt;</a:t>
            </a:r>
          </a:p>
          <a:p>
            <a:r>
              <a:rPr lang="tr-TR" sz="2400" dirty="0" err="1" smtClean="0"/>
              <a:t>int</a:t>
            </a:r>
            <a:r>
              <a:rPr lang="tr-TR" sz="2400" dirty="0" smtClean="0"/>
              <a:t> </a:t>
            </a:r>
            <a:r>
              <a:rPr lang="tr-TR" sz="2400" dirty="0" err="1" smtClean="0"/>
              <a:t>main</a:t>
            </a:r>
            <a:r>
              <a:rPr lang="tr-TR" sz="2400" dirty="0" smtClean="0"/>
              <a:t>()</a:t>
            </a:r>
          </a:p>
          <a:p>
            <a:r>
              <a:rPr lang="tr-TR" sz="2400" dirty="0" smtClean="0"/>
              <a:t>{</a:t>
            </a:r>
          </a:p>
          <a:p>
            <a:r>
              <a:rPr lang="tr-TR" sz="2400" dirty="0" smtClean="0"/>
              <a:t>	</a:t>
            </a:r>
            <a:r>
              <a:rPr lang="tr-TR" sz="2400" dirty="0" err="1" smtClean="0"/>
              <a:t>int</a:t>
            </a:r>
            <a:r>
              <a:rPr lang="tr-TR" sz="2400" dirty="0" smtClean="0"/>
              <a:t> </a:t>
            </a:r>
            <a:r>
              <a:rPr lang="tr-TR" sz="2400" dirty="0" err="1" smtClean="0"/>
              <a:t>sayi</a:t>
            </a:r>
            <a:r>
              <a:rPr lang="tr-TR" sz="2400" dirty="0" smtClean="0"/>
              <a:t> = 34, sayi2,sayi3;</a:t>
            </a:r>
          </a:p>
          <a:p>
            <a:r>
              <a:rPr lang="tr-TR" sz="2400" dirty="0" smtClean="0"/>
              <a:t>	sayi2 = </a:t>
            </a:r>
            <a:r>
              <a:rPr lang="tr-TR" sz="2400" dirty="0" err="1" smtClean="0"/>
              <a:t>sayi</a:t>
            </a:r>
            <a:r>
              <a:rPr lang="tr-TR" sz="2400" dirty="0" smtClean="0"/>
              <a:t> % 7;</a:t>
            </a:r>
          </a:p>
          <a:p>
            <a:r>
              <a:rPr lang="tr-TR" sz="2400" dirty="0" smtClean="0"/>
              <a:t>	sayi3 = </a:t>
            </a:r>
            <a:r>
              <a:rPr lang="tr-TR" sz="2400" dirty="0" err="1" smtClean="0"/>
              <a:t>sayi</a:t>
            </a:r>
            <a:r>
              <a:rPr lang="tr-TR" sz="2400" dirty="0" smtClean="0"/>
              <a:t> / 7;</a:t>
            </a:r>
          </a:p>
          <a:p>
            <a:r>
              <a:rPr lang="tr-TR" sz="2400" dirty="0" smtClean="0"/>
              <a:t>	</a:t>
            </a:r>
            <a:r>
              <a:rPr lang="tr-TR" sz="2400" dirty="0" err="1" smtClean="0"/>
              <a:t>sayi</a:t>
            </a:r>
            <a:r>
              <a:rPr lang="tr-TR" sz="2400" dirty="0" smtClean="0"/>
              <a:t> = sayi3-sayi2;</a:t>
            </a:r>
          </a:p>
          <a:p>
            <a:r>
              <a:rPr lang="tr-TR" sz="2400" dirty="0" smtClean="0"/>
              <a:t>	</a:t>
            </a:r>
            <a:r>
              <a:rPr lang="tr-TR" sz="2400" dirty="0" err="1" smtClean="0"/>
              <a:t>printf</a:t>
            </a:r>
            <a:r>
              <a:rPr lang="tr-TR" sz="2400" dirty="0" smtClean="0"/>
              <a:t>("%d#-%d#"</a:t>
            </a:r>
          </a:p>
          <a:p>
            <a:r>
              <a:rPr lang="tr-TR" sz="2400" dirty="0" smtClean="0"/>
              <a:t>	"-%d", </a:t>
            </a:r>
            <a:r>
              <a:rPr lang="tr-TR" sz="2400" dirty="0" err="1" smtClean="0"/>
              <a:t>sayi</a:t>
            </a:r>
            <a:r>
              <a:rPr lang="tr-TR" sz="2400" dirty="0" smtClean="0"/>
              <a:t>, sayi2, sayi3);</a:t>
            </a:r>
          </a:p>
          <a:p>
            <a:r>
              <a:rPr lang="tr-TR" sz="2400" dirty="0" smtClean="0"/>
              <a:t>	</a:t>
            </a:r>
            <a:r>
              <a:rPr lang="tr-TR" sz="2400" dirty="0" err="1" smtClean="0"/>
              <a:t>return</a:t>
            </a:r>
            <a:r>
              <a:rPr lang="tr-TR" sz="2400" dirty="0" smtClean="0"/>
              <a:t> 0;</a:t>
            </a:r>
          </a:p>
          <a:p>
            <a:r>
              <a:rPr lang="tr-TR" sz="2400" dirty="0" smtClean="0"/>
              <a:t>}</a:t>
            </a:r>
            <a:endParaRPr lang="tr-TR" sz="2400" dirty="0"/>
          </a:p>
        </p:txBody>
      </p:sp>
      <p:sp>
        <p:nvSpPr>
          <p:cNvPr id="12" name="11 Metin kutusu"/>
          <p:cNvSpPr txBox="1"/>
          <p:nvPr/>
        </p:nvSpPr>
        <p:spPr>
          <a:xfrm>
            <a:off x="6600742" y="1143000"/>
            <a:ext cx="1842447"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tr-TR" sz="3600" dirty="0" smtClean="0"/>
              <a:t>-2#-6#-4</a:t>
            </a:r>
            <a:endParaRPr lang="tr-TR" sz="3600" dirty="0"/>
          </a:p>
        </p:txBody>
      </p:sp>
      <p:sp>
        <p:nvSpPr>
          <p:cNvPr id="13" name="12 Yuvarlatılmış Dikdörtgen"/>
          <p:cNvSpPr/>
          <p:nvPr/>
        </p:nvSpPr>
        <p:spPr>
          <a:xfrm>
            <a:off x="3617602" y="4855651"/>
            <a:ext cx="3217058" cy="11464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smtClean="0"/>
              <a:t>ipucu: pay ve payda tam sayı ise C dilinde sonuç da tam sayı olur! Küsurat atılır.</a:t>
            </a:r>
            <a:endParaRPr lang="tr-TR" dirty="0"/>
          </a:p>
        </p:txBody>
      </p:sp>
      <p:sp>
        <p:nvSpPr>
          <p:cNvPr id="8" name="7 Yuvarlatılmış Dikdörtgen"/>
          <p:cNvSpPr/>
          <p:nvPr/>
        </p:nvSpPr>
        <p:spPr>
          <a:xfrm>
            <a:off x="5226131" y="1968263"/>
            <a:ext cx="3217058" cy="11464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smtClean="0"/>
              <a:t>ipucu: eksi(-) de ASCII değeri olan bir karakterdir ve her karakter bir hücre işgal eder ekranda.</a:t>
            </a:r>
            <a:endParaRPr lang="tr-TR" dirty="0"/>
          </a:p>
        </p:txBody>
      </p:sp>
      <p:sp>
        <p:nvSpPr>
          <p:cNvPr id="9" name="8 Yuvarlatılmış Dikdörtgen"/>
          <p:cNvSpPr/>
          <p:nvPr/>
        </p:nvSpPr>
        <p:spPr>
          <a:xfrm>
            <a:off x="4992213" y="3288789"/>
            <a:ext cx="3217058" cy="11464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smtClean="0"/>
              <a:t>ipucu: % işareti </a:t>
            </a:r>
            <a:r>
              <a:rPr lang="tr-TR" dirty="0" err="1" smtClean="0"/>
              <a:t>mod</a:t>
            </a:r>
            <a:r>
              <a:rPr lang="tr-TR" dirty="0" smtClean="0"/>
              <a:t> anlamında gelir. “Bölümünden kalan” demektir.</a:t>
            </a:r>
            <a:endParaRPr lang="tr-TR" dirty="0"/>
          </a:p>
        </p:txBody>
      </p:sp>
      <p:sp>
        <p:nvSpPr>
          <p:cNvPr id="10" name="9 Yuvarlatılmış Dikdörtgen"/>
          <p:cNvSpPr/>
          <p:nvPr/>
        </p:nvSpPr>
        <p:spPr>
          <a:xfrm>
            <a:off x="342899" y="5035703"/>
            <a:ext cx="3217058" cy="114641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smtClean="0"/>
              <a:t>ipucu: </a:t>
            </a:r>
            <a:r>
              <a:rPr lang="tr-TR" dirty="0" err="1" smtClean="0"/>
              <a:t>printf</a:t>
            </a:r>
            <a:r>
              <a:rPr lang="tr-TR" dirty="0" smtClean="0"/>
              <a:t> içerisinde birden fazla “” varsa bitiştirilir, bu teknikle </a:t>
            </a:r>
            <a:r>
              <a:rPr lang="tr-TR" dirty="0" err="1" smtClean="0"/>
              <a:t>printf</a:t>
            </a:r>
            <a:r>
              <a:rPr lang="tr-TR" dirty="0" smtClean="0"/>
              <a:t> kodda iki satıra yayılabilir.</a:t>
            </a:r>
            <a:endParaRPr lang="tr-TR"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4" presetClass="entr" presetSubtype="0" accel="10000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strVal val="#ppt_w*0.05"/>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anim calcmode="lin" valueType="num">
                                      <p:cBhvr>
                                        <p:cTn id="29" dur="500" fill="hold"/>
                                        <p:tgtEl>
                                          <p:spTgt spid="6"/>
                                        </p:tgtEl>
                                        <p:attrNameLst>
                                          <p:attrName>ppt_x</p:attrName>
                                        </p:attrNameLst>
                                      </p:cBhvr>
                                      <p:tavLst>
                                        <p:tav tm="0">
                                          <p:val>
                                            <p:strVal val="#ppt_x-.2"/>
                                          </p:val>
                                        </p:tav>
                                        <p:tav tm="100000">
                                          <p:val>
                                            <p:strVal val="#ppt_x"/>
                                          </p:val>
                                        </p:tav>
                                      </p:tavLst>
                                    </p:anim>
                                    <p:anim calcmode="lin" valueType="num">
                                      <p:cBhvr>
                                        <p:cTn id="30" dur="500" fill="hold"/>
                                        <p:tgtEl>
                                          <p:spTgt spid="6"/>
                                        </p:tgtEl>
                                        <p:attrNameLst>
                                          <p:attrName>ppt_y</p:attrName>
                                        </p:attrNameLst>
                                      </p:cBhvr>
                                      <p:tavLst>
                                        <p:tav tm="0">
                                          <p:val>
                                            <p:strVal val="#ppt_y"/>
                                          </p:val>
                                        </p:tav>
                                        <p:tav tm="100000">
                                          <p:val>
                                            <p:strVal val="#ppt_y"/>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1"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770" decel="100000"/>
                                        <p:tgtEl>
                                          <p:spTgt spid="12"/>
                                        </p:tgtEl>
                                      </p:cBhvr>
                                    </p:animEffect>
                                    <p:animScale>
                                      <p:cBhvr>
                                        <p:cTn id="37" dur="770" decel="100000"/>
                                        <p:tgtEl>
                                          <p:spTgt spid="12"/>
                                        </p:tgtEl>
                                      </p:cBhvr>
                                      <p:from x="10000" y="10000"/>
                                      <p:to x="200000" y="450000"/>
                                    </p:animScale>
                                    <p:animScale>
                                      <p:cBhvr>
                                        <p:cTn id="38" dur="1230" accel="100000" fill="hold">
                                          <p:stCondLst>
                                            <p:cond delay="770"/>
                                          </p:stCondLst>
                                        </p:cTn>
                                        <p:tgtEl>
                                          <p:spTgt spid="12"/>
                                        </p:tgtEl>
                                      </p:cBhvr>
                                      <p:from x="200000" y="450000"/>
                                      <p:to x="100000" y="100000"/>
                                    </p:animScale>
                                    <p:set>
                                      <p:cBhvr>
                                        <p:cTn id="39" dur="770" fill="hold"/>
                                        <p:tgtEl>
                                          <p:spTgt spid="12"/>
                                        </p:tgtEl>
                                        <p:attrNameLst>
                                          <p:attrName>ppt_x</p:attrName>
                                        </p:attrNameLst>
                                      </p:cBhvr>
                                      <p:to>
                                        <p:strVal val="(0.5)"/>
                                      </p:to>
                                    </p:set>
                                    <p:anim from="(0.5)" to="(#ppt_x)" calcmode="lin" valueType="num">
                                      <p:cBhvr>
                                        <p:cTn id="40" dur="1230" accel="100000" fill="hold">
                                          <p:stCondLst>
                                            <p:cond delay="770"/>
                                          </p:stCondLst>
                                        </p:cTn>
                                        <p:tgtEl>
                                          <p:spTgt spid="12"/>
                                        </p:tgtEl>
                                        <p:attrNameLst>
                                          <p:attrName>ppt_x</p:attrName>
                                        </p:attrNameLst>
                                      </p:cBhvr>
                                    </p:anim>
                                    <p:set>
                                      <p:cBhvr>
                                        <p:cTn id="41" dur="770" fill="hold"/>
                                        <p:tgtEl>
                                          <p:spTgt spid="12"/>
                                        </p:tgtEl>
                                        <p:attrNameLst>
                                          <p:attrName>ppt_y</p:attrName>
                                        </p:attrNameLst>
                                      </p:cBhvr>
                                      <p:to>
                                        <p:strVal val="(#ppt_y+0.4)"/>
                                      </p:to>
                                    </p:set>
                                    <p:anim from="(#ppt_y+0.4)" to="(#ppt_y)" calcmode="lin" valueType="num">
                                      <p:cBhvr>
                                        <p:cTn id="42" dur="1230" accel="100000" fill="hold">
                                          <p:stCondLst>
                                            <p:cond delay="770"/>
                                          </p:stCondLst>
                                        </p:cTn>
                                        <p:tgtEl>
                                          <p:spTgt spid="1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3"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pPr lvl="0"/>
            <a:r>
              <a:rPr lang="tr-TR" b="1" smtClean="0"/>
              <a:t>Dersin amacı</a:t>
            </a:r>
            <a:endParaRPr lang="en-US"/>
          </a:p>
        </p:txBody>
      </p:sp>
      <p:sp>
        <p:nvSpPr>
          <p:cNvPr id="3" name="2 İçerik Yer Tutucusu"/>
          <p:cNvSpPr>
            <a:spLocks noGrp="1"/>
          </p:cNvSpPr>
          <p:nvPr>
            <p:ph sz="quarter" idx="1"/>
          </p:nvPr>
        </p:nvSpPr>
        <p:spPr/>
        <p:txBody>
          <a:bodyPr/>
          <a:lstStyle/>
          <a:p>
            <a:pPr marL="731520" lvl="1" indent="-457200">
              <a:buFont typeface="+mj-lt"/>
              <a:buAutoNum type="arabicPeriod"/>
            </a:pPr>
            <a:r>
              <a:rPr lang="tr-TR" sz="2400" smtClean="0"/>
              <a:t>Öğrencilerin, bilgisayar programlamanın gerektirdiği </a:t>
            </a:r>
            <a:r>
              <a:rPr lang="tr-TR" sz="2400" b="1" smtClean="0"/>
              <a:t>düşünce yapısı</a:t>
            </a:r>
            <a:r>
              <a:rPr lang="tr-TR" sz="2400" smtClean="0"/>
              <a:t>nı, </a:t>
            </a:r>
            <a:r>
              <a:rPr lang="tr-TR" sz="2400" b="1" smtClean="0"/>
              <a:t>yetenekler</a:t>
            </a:r>
            <a:r>
              <a:rPr lang="tr-TR" sz="2400" smtClean="0"/>
              <a:t>ini ve </a:t>
            </a:r>
            <a:r>
              <a:rPr lang="tr-TR" sz="2400" b="1" smtClean="0"/>
              <a:t>alışkanlıkla</a:t>
            </a:r>
            <a:r>
              <a:rPr lang="tr-TR" sz="2400" smtClean="0"/>
              <a:t>rını edinmesi</a:t>
            </a:r>
            <a:endParaRPr lang="en-US" sz="2400" smtClean="0"/>
          </a:p>
          <a:p>
            <a:pPr marL="731520" lvl="1" indent="-457200">
              <a:buFont typeface="+mj-lt"/>
              <a:buAutoNum type="arabicPeriod"/>
            </a:pPr>
            <a:r>
              <a:rPr lang="tr-TR" sz="2400" smtClean="0"/>
              <a:t>Öğrencilerin  </a:t>
            </a:r>
            <a:r>
              <a:rPr lang="tr-TR" sz="2400" b="1" smtClean="0"/>
              <a:t>programlamayı sevmesi</a:t>
            </a:r>
            <a:r>
              <a:rPr lang="tr-TR" sz="2400" smtClean="0"/>
              <a:t> ve </a:t>
            </a:r>
            <a:r>
              <a:rPr lang="tr-TR" sz="2400" b="1" smtClean="0"/>
              <a:t>öğrenmesi</a:t>
            </a:r>
            <a:endParaRPr lang="en-US" sz="2400" smtClean="0"/>
          </a:p>
          <a:p>
            <a:endParaRPr lang="en-US"/>
          </a:p>
        </p:txBody>
      </p:sp>
      <p:pic>
        <p:nvPicPr>
          <p:cNvPr id="67586" name="Picture 2" descr="Image result for coding baby"/>
          <p:cNvPicPr>
            <a:picLocks noChangeAspect="1" noChangeArrowheads="1"/>
          </p:cNvPicPr>
          <p:nvPr/>
        </p:nvPicPr>
        <p:blipFill>
          <a:blip r:embed="rId3"/>
          <a:srcRect b="12125"/>
          <a:stretch>
            <a:fillRect/>
          </a:stretch>
        </p:blipFill>
        <p:spPr bwMode="auto">
          <a:xfrm>
            <a:off x="1928794" y="3071810"/>
            <a:ext cx="5238750" cy="3071834"/>
          </a:xfrm>
          <a:prstGeom prst="rect">
            <a:avLst/>
          </a:prstGeom>
          <a:noFill/>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printf</a:t>
            </a:r>
            <a:r>
              <a:rPr lang="tr-TR" dirty="0" smtClean="0"/>
              <a:t> ve yer tutucu kullanımı</a:t>
            </a:r>
            <a:endParaRPr lang="tr-TR" dirty="0"/>
          </a:p>
        </p:txBody>
      </p:sp>
      <p:sp>
        <p:nvSpPr>
          <p:cNvPr id="3" name="2 İçerik Yer Tutucusu"/>
          <p:cNvSpPr>
            <a:spLocks noGrp="1"/>
          </p:cNvSpPr>
          <p:nvPr>
            <p:ph sz="quarter" idx="1"/>
          </p:nvPr>
        </p:nvSpPr>
        <p:spPr/>
        <p:txBody>
          <a:bodyPr/>
          <a:lstStyle/>
          <a:p>
            <a:r>
              <a:rPr lang="tr-TR" dirty="0" smtClean="0"/>
              <a:t>Sanki bir bulmaca hazırlıyorsunuz ve peşinden de cevap anahtarını paylaşıyorsunuz.</a:t>
            </a:r>
          </a:p>
          <a:p>
            <a:pPr>
              <a:buNone/>
            </a:pPr>
            <a:r>
              <a:rPr lang="tr-TR" dirty="0" smtClean="0"/>
              <a:t> 	</a:t>
            </a:r>
            <a:r>
              <a:rPr lang="tr-TR" sz="2000" b="1" i="1" dirty="0" err="1" smtClean="0">
                <a:solidFill>
                  <a:srgbClr val="FF0000"/>
                </a:solidFill>
              </a:rPr>
              <a:t>C’nin</a:t>
            </a:r>
            <a:r>
              <a:rPr lang="tr-TR" sz="2000" b="1" i="1" dirty="0" smtClean="0">
                <a:solidFill>
                  <a:srgbClr val="FF0000"/>
                </a:solidFill>
              </a:rPr>
              <a:t> tarihi _______ yılında ________ laboratuarlarında başlar.</a:t>
            </a:r>
            <a:endParaRPr lang="tr-TR" b="1" i="1" dirty="0" smtClean="0">
              <a:solidFill>
                <a:srgbClr val="FF0000"/>
              </a:solidFill>
            </a:endParaRPr>
          </a:p>
          <a:p>
            <a:pPr algn="ctr">
              <a:buNone/>
            </a:pPr>
            <a:endParaRPr lang="tr-TR" sz="2000" i="1" dirty="0" smtClean="0">
              <a:solidFill>
                <a:srgbClr val="0000FF"/>
              </a:solidFill>
            </a:endParaRPr>
          </a:p>
          <a:p>
            <a:pPr algn="ctr">
              <a:buNone/>
            </a:pPr>
            <a:r>
              <a:rPr lang="tr-TR" sz="2000" i="1" dirty="0" err="1" smtClean="0">
                <a:solidFill>
                  <a:srgbClr val="0000FF"/>
                </a:solidFill>
              </a:rPr>
              <a:t>printf</a:t>
            </a:r>
            <a:r>
              <a:rPr lang="tr-TR" sz="2000" i="1" dirty="0" smtClean="0">
                <a:solidFill>
                  <a:srgbClr val="0000FF"/>
                </a:solidFill>
              </a:rPr>
              <a:t>(“</a:t>
            </a:r>
            <a:r>
              <a:rPr lang="tr-TR" sz="2000" i="1" dirty="0" err="1" smtClean="0">
                <a:solidFill>
                  <a:srgbClr val="0000FF"/>
                </a:solidFill>
              </a:rPr>
              <a:t>C’nin</a:t>
            </a:r>
            <a:r>
              <a:rPr lang="tr-TR" sz="2000" i="1" dirty="0" smtClean="0">
                <a:solidFill>
                  <a:srgbClr val="0000FF"/>
                </a:solidFill>
              </a:rPr>
              <a:t> tarihi %d </a:t>
            </a:r>
            <a:r>
              <a:rPr lang="tr-TR" sz="2000" i="1" dirty="0" err="1" smtClean="0">
                <a:solidFill>
                  <a:srgbClr val="0000FF"/>
                </a:solidFill>
              </a:rPr>
              <a:t>yilinda</a:t>
            </a:r>
            <a:r>
              <a:rPr lang="tr-TR" sz="2000" i="1" dirty="0" smtClean="0">
                <a:solidFill>
                  <a:srgbClr val="0000FF"/>
                </a:solidFill>
              </a:rPr>
              <a:t> %s </a:t>
            </a:r>
            <a:r>
              <a:rPr lang="tr-TR" sz="2000" i="1" dirty="0" err="1" smtClean="0">
                <a:solidFill>
                  <a:srgbClr val="0000FF"/>
                </a:solidFill>
              </a:rPr>
              <a:t>laboratuarlarinda</a:t>
            </a:r>
            <a:r>
              <a:rPr lang="tr-TR" sz="2000" i="1" dirty="0" smtClean="0">
                <a:solidFill>
                  <a:srgbClr val="0000FF"/>
                </a:solidFill>
              </a:rPr>
              <a:t> baslar.”,1972,“</a:t>
            </a:r>
            <a:r>
              <a:rPr lang="tr-TR" sz="2000" i="1" dirty="0" err="1" smtClean="0">
                <a:solidFill>
                  <a:srgbClr val="0000FF"/>
                </a:solidFill>
              </a:rPr>
              <a:t>Bell</a:t>
            </a:r>
            <a:r>
              <a:rPr lang="tr-TR" sz="2000" i="1" dirty="0" smtClean="0">
                <a:solidFill>
                  <a:srgbClr val="0000FF"/>
                </a:solidFill>
              </a:rPr>
              <a:t>”);</a:t>
            </a:r>
            <a:endParaRPr lang="tr-TR" sz="2000" i="1" dirty="0">
              <a:solidFill>
                <a:srgbClr val="0000FF"/>
              </a:solidFill>
            </a:endParaRPr>
          </a:p>
        </p:txBody>
      </p:sp>
      <p:sp>
        <p:nvSpPr>
          <p:cNvPr id="4" name="3 Sağ Ok"/>
          <p:cNvSpPr/>
          <p:nvPr/>
        </p:nvSpPr>
        <p:spPr>
          <a:xfrm rot="3212900">
            <a:off x="3616622" y="3503595"/>
            <a:ext cx="623454" cy="4710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6" name="Picture 2"/>
          <p:cNvPicPr>
            <a:picLocks noChangeAspect="1" noChangeArrowheads="1"/>
          </p:cNvPicPr>
          <p:nvPr/>
        </p:nvPicPr>
        <p:blipFill>
          <a:blip r:embed="rId2"/>
          <a:srcRect/>
          <a:stretch>
            <a:fillRect/>
          </a:stretch>
        </p:blipFill>
        <p:spPr bwMode="auto">
          <a:xfrm>
            <a:off x="886691" y="4129800"/>
            <a:ext cx="7370618" cy="1243371"/>
          </a:xfrm>
          <a:prstGeom prst="rect">
            <a:avLst/>
          </a:prstGeom>
          <a:noFill/>
          <a:ln w="9525">
            <a:noFill/>
            <a:miter lim="800000"/>
            <a:headEnd/>
            <a:tailEnd/>
          </a:ln>
          <a:effectLst/>
        </p:spPr>
      </p:pic>
    </p:spTree>
  </p:cSld>
  <p:clrMapOvr>
    <a:masterClrMapping/>
  </p:clrMapOvr>
  <p:transition>
    <p:rand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i="1" dirty="0" err="1" smtClean="0"/>
              <a:t>printf</a:t>
            </a:r>
            <a:r>
              <a:rPr lang="tr-TR" dirty="0" smtClean="0"/>
              <a:t> fonksiyonunda yer tutucular</a:t>
            </a:r>
            <a:endParaRPr lang="en-US" dirty="0"/>
          </a:p>
        </p:txBody>
      </p:sp>
      <p:sp>
        <p:nvSpPr>
          <p:cNvPr id="3" name="Content Placeholder 2"/>
          <p:cNvSpPr>
            <a:spLocks noGrp="1"/>
          </p:cNvSpPr>
          <p:nvPr>
            <p:ph idx="1"/>
          </p:nvPr>
        </p:nvSpPr>
        <p:spPr/>
        <p:txBody>
          <a:bodyPr>
            <a:normAutofit/>
          </a:bodyPr>
          <a:lstStyle/>
          <a:p>
            <a:pPr marL="0" indent="0">
              <a:buNone/>
            </a:pPr>
            <a:r>
              <a:rPr lang="en-US" sz="2000" b="0" dirty="0" smtClean="0">
                <a:latin typeface="Arial" panose="020B0604020202020204" pitchFamily="34" charset="0"/>
                <a:cs typeface="Arial" panose="020B0604020202020204" pitchFamily="34" charset="0"/>
              </a:rPr>
              <a:t>	</a:t>
            </a:r>
            <a:r>
              <a:rPr lang="en-US" sz="2000" b="0" dirty="0" err="1" smtClean="0">
                <a:solidFill>
                  <a:srgbClr val="0070C0"/>
                </a:solidFill>
                <a:latin typeface="Arial" panose="020B0604020202020204" pitchFamily="34" charset="0"/>
                <a:cs typeface="Arial" panose="020B0604020202020204" pitchFamily="34" charset="0"/>
              </a:rPr>
              <a:t>printf</a:t>
            </a:r>
            <a:r>
              <a:rPr lang="en-US" sz="2000" b="0" dirty="0" smtClean="0">
                <a:solidFill>
                  <a:srgbClr val="0070C0"/>
                </a:solidFill>
                <a:latin typeface="Arial" panose="020B0604020202020204" pitchFamily="34" charset="0"/>
                <a:cs typeface="Arial" panose="020B0604020202020204" pitchFamily="34" charset="0"/>
              </a:rPr>
              <a:t>(“That equals %</a:t>
            </a:r>
            <a:r>
              <a:rPr lang="tr-TR" sz="2000" b="0" dirty="0" smtClean="0">
                <a:solidFill>
                  <a:srgbClr val="0070C0"/>
                </a:solidFill>
                <a:latin typeface="Arial" panose="020B0604020202020204" pitchFamily="34" charset="0"/>
                <a:cs typeface="Arial" panose="020B0604020202020204" pitchFamily="34" charset="0"/>
              </a:rPr>
              <a:t>l</a:t>
            </a:r>
            <a:r>
              <a:rPr lang="en-US" sz="2000" b="0" dirty="0" smtClean="0">
                <a:solidFill>
                  <a:srgbClr val="0070C0"/>
                </a:solidFill>
                <a:latin typeface="Arial" panose="020B0604020202020204" pitchFamily="34" charset="0"/>
                <a:cs typeface="Arial" panose="020B0604020202020204" pitchFamily="34" charset="0"/>
              </a:rPr>
              <a:t>f kilometers.</a:t>
            </a:r>
            <a:r>
              <a:rPr lang="tr-TR" sz="2000" b="0" dirty="0" smtClean="0">
                <a:solidFill>
                  <a:srgbClr val="0070C0"/>
                </a:solidFill>
                <a:latin typeface="Arial" panose="020B0604020202020204" pitchFamily="34" charset="0"/>
                <a:cs typeface="Arial" panose="020B0604020202020204" pitchFamily="34" charset="0"/>
              </a:rPr>
              <a:t>\</a:t>
            </a:r>
            <a:r>
              <a:rPr lang="en-US" sz="2000" b="0" dirty="0" smtClean="0">
                <a:solidFill>
                  <a:srgbClr val="0070C0"/>
                </a:solidFill>
                <a:latin typeface="Arial" panose="020B0604020202020204" pitchFamily="34" charset="0"/>
                <a:cs typeface="Arial" panose="020B0604020202020204" pitchFamily="34" charset="0"/>
              </a:rPr>
              <a:t>n”, </a:t>
            </a:r>
            <a:r>
              <a:rPr lang="en-US" sz="2000" b="0" dirty="0" err="1" smtClean="0">
                <a:solidFill>
                  <a:srgbClr val="0070C0"/>
                </a:solidFill>
                <a:latin typeface="Arial" panose="020B0604020202020204" pitchFamily="34" charset="0"/>
                <a:cs typeface="Arial" panose="020B0604020202020204" pitchFamily="34" charset="0"/>
              </a:rPr>
              <a:t>kms</a:t>
            </a:r>
            <a:r>
              <a:rPr lang="en-US" sz="2000" b="0" dirty="0" smtClean="0">
                <a:solidFill>
                  <a:srgbClr val="0070C0"/>
                </a:solidFill>
                <a:latin typeface="Arial" panose="020B0604020202020204" pitchFamily="34" charset="0"/>
                <a:cs typeface="Arial" panose="020B0604020202020204" pitchFamily="34" charset="0"/>
              </a:rPr>
              <a:t>);</a:t>
            </a:r>
          </a:p>
          <a:p>
            <a:r>
              <a:rPr lang="en-US" sz="2000" b="0" dirty="0" smtClean="0">
                <a:latin typeface="Arial" panose="020B0604020202020204" pitchFamily="34" charset="0"/>
                <a:cs typeface="Arial" panose="020B0604020202020204" pitchFamily="34" charset="0"/>
              </a:rPr>
              <a:t>If </a:t>
            </a:r>
            <a:r>
              <a:rPr lang="en-US" sz="2000" b="0" dirty="0" err="1" smtClean="0">
                <a:latin typeface="Arial" panose="020B0604020202020204" pitchFamily="34" charset="0"/>
                <a:cs typeface="Arial" panose="020B0604020202020204" pitchFamily="34" charset="0"/>
              </a:rPr>
              <a:t>kms</a:t>
            </a:r>
            <a:r>
              <a:rPr lang="en-US" sz="2000" b="0" dirty="0" smtClean="0">
                <a:latin typeface="Arial" panose="020B0604020202020204" pitchFamily="34" charset="0"/>
                <a:cs typeface="Arial" panose="020B0604020202020204" pitchFamily="34" charset="0"/>
              </a:rPr>
              <a:t> is equal to 16.03, the display on the monitor is:</a:t>
            </a:r>
          </a:p>
          <a:p>
            <a:pPr marL="0" indent="0">
              <a:buNone/>
            </a:pPr>
            <a:r>
              <a:rPr lang="en-US" sz="2000" b="0" dirty="0">
                <a:latin typeface="Arial" panose="020B0604020202020204" pitchFamily="34" charset="0"/>
                <a:cs typeface="Arial" panose="020B0604020202020204" pitchFamily="34" charset="0"/>
              </a:rPr>
              <a:t>	</a:t>
            </a:r>
            <a:r>
              <a:rPr lang="en-US" sz="2000" b="0" dirty="0" smtClean="0">
                <a:latin typeface="Arial" panose="020B0604020202020204" pitchFamily="34" charset="0"/>
                <a:cs typeface="Arial" panose="020B0604020202020204" pitchFamily="34" charset="0"/>
              </a:rPr>
              <a:t>	</a:t>
            </a:r>
            <a:r>
              <a:rPr lang="en-US" sz="2000" b="0" dirty="0" smtClean="0">
                <a:solidFill>
                  <a:srgbClr val="FF0000"/>
                </a:solidFill>
                <a:latin typeface="Arial" panose="020B0604020202020204" pitchFamily="34" charset="0"/>
                <a:cs typeface="Arial" panose="020B0604020202020204" pitchFamily="34" charset="0"/>
              </a:rPr>
              <a:t>That equals 16.03</a:t>
            </a:r>
            <a:r>
              <a:rPr lang="tr-TR" sz="2000" b="0" dirty="0" smtClean="0">
                <a:solidFill>
                  <a:srgbClr val="FF0000"/>
                </a:solidFill>
                <a:latin typeface="Arial" panose="020B0604020202020204" pitchFamily="34" charset="0"/>
                <a:cs typeface="Arial" panose="020B0604020202020204" pitchFamily="34" charset="0"/>
              </a:rPr>
              <a:t>0000</a:t>
            </a:r>
            <a:r>
              <a:rPr lang="en-US" sz="2000" b="0" dirty="0" smtClean="0">
                <a:solidFill>
                  <a:srgbClr val="FF0000"/>
                </a:solidFill>
                <a:latin typeface="Arial" panose="020B0604020202020204" pitchFamily="34" charset="0"/>
                <a:cs typeface="Arial" panose="020B0604020202020204" pitchFamily="34" charset="0"/>
              </a:rPr>
              <a:t> kilometers</a:t>
            </a:r>
            <a:r>
              <a:rPr lang="en-US" sz="2000" b="0" dirty="0" smtClean="0">
                <a:latin typeface="Arial" panose="020B0604020202020204" pitchFamily="34" charset="0"/>
                <a:cs typeface="Arial" panose="020B0604020202020204" pitchFamily="34" charset="0"/>
              </a:rPr>
              <a:t>.</a:t>
            </a:r>
          </a:p>
          <a:p>
            <a:endParaRPr lang="en-US" sz="2000" b="0" dirty="0" smtClean="0">
              <a:latin typeface="Arial" panose="020B0604020202020204" pitchFamily="34" charset="0"/>
              <a:cs typeface="Arial" panose="020B0604020202020204" pitchFamily="34" charset="0"/>
            </a:endParaRPr>
          </a:p>
          <a:p>
            <a:r>
              <a:rPr lang="en-US" sz="2000" b="0" dirty="0" smtClean="0">
                <a:latin typeface="Arial" panose="020B0604020202020204" pitchFamily="34" charset="0"/>
                <a:cs typeface="Arial" panose="020B0604020202020204" pitchFamily="34" charset="0"/>
              </a:rPr>
              <a:t>%</a:t>
            </a:r>
            <a:r>
              <a:rPr lang="tr-TR" sz="2000" b="0" dirty="0" smtClean="0">
                <a:latin typeface="Arial" panose="020B0604020202020204" pitchFamily="34" charset="0"/>
                <a:cs typeface="Arial" panose="020B0604020202020204" pitchFamily="34" charset="0"/>
              </a:rPr>
              <a:t>l</a:t>
            </a:r>
            <a:r>
              <a:rPr lang="en-US" sz="2000" b="0" dirty="0" smtClean="0">
                <a:latin typeface="Arial" panose="020B0604020202020204" pitchFamily="34" charset="0"/>
                <a:cs typeface="Arial" panose="020B0604020202020204" pitchFamily="34" charset="0"/>
              </a:rPr>
              <a:t>f is called a </a:t>
            </a:r>
            <a:r>
              <a:rPr lang="en-US" sz="2000" b="1" dirty="0" smtClean="0">
                <a:latin typeface="Arial" panose="020B0604020202020204" pitchFamily="34" charset="0"/>
                <a:cs typeface="Arial" panose="020B0604020202020204" pitchFamily="34" charset="0"/>
              </a:rPr>
              <a:t>placeholder</a:t>
            </a:r>
            <a:r>
              <a:rPr lang="en-US" sz="2000" b="0" dirty="0" smtClean="0">
                <a:latin typeface="Arial" panose="020B0604020202020204" pitchFamily="34" charset="0"/>
                <a:cs typeface="Arial" panose="020B0604020202020204" pitchFamily="34" charset="0"/>
              </a:rPr>
              <a:t> and replaces the value of </a:t>
            </a:r>
            <a:r>
              <a:rPr lang="en-US" sz="2000" b="0" dirty="0" err="1" smtClean="0">
                <a:latin typeface="Arial" panose="020B0604020202020204" pitchFamily="34" charset="0"/>
                <a:cs typeface="Arial" panose="020B0604020202020204" pitchFamily="34" charset="0"/>
              </a:rPr>
              <a:t>kms</a:t>
            </a:r>
            <a:r>
              <a:rPr lang="en-US" sz="2000" b="0" dirty="0" smtClean="0">
                <a:latin typeface="Arial" panose="020B0604020202020204" pitchFamily="34" charset="0"/>
                <a:cs typeface="Arial" panose="020B0604020202020204" pitchFamily="34" charset="0"/>
              </a:rPr>
              <a:t> in the format string</a:t>
            </a:r>
            <a:endParaRPr lang="en-US" sz="2000" b="0" dirty="0">
              <a:latin typeface="Arial" panose="020B0604020202020204" pitchFamily="34" charset="0"/>
              <a:cs typeface="Arial" panose="020B0604020202020204" pitchFamily="34" charset="0"/>
            </a:endParaRPr>
          </a:p>
          <a:p>
            <a:r>
              <a:rPr lang="en-US" sz="2000" b="0" dirty="0" smtClean="0">
                <a:latin typeface="Arial" panose="020B0604020202020204" pitchFamily="34" charset="0"/>
                <a:cs typeface="Arial" panose="020B0604020202020204" pitchFamily="34" charset="0"/>
              </a:rPr>
              <a:t>A placeholder always starts with a % sign.</a:t>
            </a:r>
          </a:p>
          <a:p>
            <a:r>
              <a:rPr lang="en-US" sz="2000" b="0" dirty="0" smtClean="0">
                <a:latin typeface="Arial" panose="020B0604020202020204" pitchFamily="34" charset="0"/>
                <a:cs typeface="Arial" panose="020B0604020202020204" pitchFamily="34" charset="0"/>
              </a:rPr>
              <a:t>%</a:t>
            </a:r>
            <a:r>
              <a:rPr lang="tr-TR" sz="2000" b="0" dirty="0" smtClean="0">
                <a:latin typeface="Arial" panose="020B0604020202020204" pitchFamily="34" charset="0"/>
                <a:cs typeface="Arial" panose="020B0604020202020204" pitchFamily="34" charset="0"/>
              </a:rPr>
              <a:t>l</a:t>
            </a:r>
            <a:r>
              <a:rPr lang="en-US" sz="2000" b="0" dirty="0" smtClean="0">
                <a:latin typeface="Arial" panose="020B0604020202020204" pitchFamily="34" charset="0"/>
                <a:cs typeface="Arial" panose="020B0604020202020204" pitchFamily="34" charset="0"/>
              </a:rPr>
              <a:t>f marks the display position for a type double variable.</a:t>
            </a:r>
            <a:endParaRPr lang="en-US" sz="2000" b="0" dirty="0">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13684248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heckerboard(across)">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checkerboard(across)">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checkerboard(across)">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Birden çok yer tutucu kullanılabilir</a:t>
            </a:r>
            <a:endParaRPr lang="en-US" dirty="0"/>
          </a:p>
        </p:txBody>
      </p:sp>
      <p:sp>
        <p:nvSpPr>
          <p:cNvPr id="3" name="Content Placeholder 2"/>
          <p:cNvSpPr>
            <a:spLocks noGrp="1"/>
          </p:cNvSpPr>
          <p:nvPr>
            <p:ph idx="1"/>
          </p:nvPr>
        </p:nvSpPr>
        <p:spPr/>
        <p:txBody>
          <a:bodyPr/>
          <a:lstStyle/>
          <a:p>
            <a:r>
              <a:rPr lang="en-US" dirty="0" smtClean="0"/>
              <a:t>Format strings can have multiple placeholders.</a:t>
            </a:r>
          </a:p>
          <a:p>
            <a:r>
              <a:rPr lang="en-US" dirty="0" smtClean="0"/>
              <a:t>C matches variables with placeholders in left-to-right order.</a:t>
            </a:r>
            <a:endParaRPr lang="en-US" dirty="0"/>
          </a:p>
        </p:txBody>
      </p:sp>
      <p:pic>
        <p:nvPicPr>
          <p:cNvPr id="4" name="Picture 3"/>
          <p:cNvPicPr>
            <a:picLocks noChangeAspect="1"/>
          </p:cNvPicPr>
          <p:nvPr/>
        </p:nvPicPr>
        <p:blipFill rotWithShape="1">
          <a:blip r:embed="rId2"/>
          <a:srcRect/>
          <a:stretch/>
        </p:blipFill>
        <p:spPr>
          <a:xfrm>
            <a:off x="896204" y="2489199"/>
            <a:ext cx="7527902" cy="2935525"/>
          </a:xfrm>
          <a:prstGeom prst="rect">
            <a:avLst/>
          </a:prstGeom>
        </p:spPr>
      </p:pic>
    </p:spTree>
    <p:extLst>
      <p:ext uri="{BB962C8B-B14F-4D97-AF65-F5344CB8AC3E}">
        <p14:creationId xmlns="" xmlns:p14="http://schemas.microsoft.com/office/powerpoint/2010/main" val="3436481293"/>
      </p:ext>
    </p:extLst>
  </p:cSld>
  <p:clrMapOvr>
    <a:masterClrMapping/>
  </p:clrMapOvr>
  <p:transition>
    <p:random/>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74" name="Rectangle 2"/>
          <p:cNvSpPr>
            <a:spLocks noGrp="1" noChangeArrowheads="1"/>
          </p:cNvSpPr>
          <p:nvPr>
            <p:ph type="ctrTitle" sz="quarter"/>
          </p:nvPr>
        </p:nvSpPr>
        <p:spPr>
          <a:xfrm>
            <a:off x="914400" y="357166"/>
            <a:ext cx="7542213" cy="571504"/>
          </a:xfrm>
          <a:noFill/>
        </p:spPr>
        <p:txBody>
          <a:bodyPr lIns="92064" tIns="46033" rIns="92064" bIns="46033"/>
          <a:lstStyle/>
          <a:p>
            <a:r>
              <a:rPr lang="tr-TR" dirty="0" smtClean="0"/>
              <a:t>İşlem sonucu buldurma</a:t>
            </a:r>
            <a:endParaRPr kumimoji="0" lang="en-US" dirty="0"/>
          </a:p>
        </p:txBody>
      </p:sp>
      <p:pic>
        <p:nvPicPr>
          <p:cNvPr id="1026" name="Picture 2" descr="C:\Program Files\Microsoft Office\MEDIA\CAGCAT10\j0195384.wmf"/>
          <p:cNvPicPr>
            <a:picLocks noChangeAspect="1" noChangeArrowheads="1"/>
          </p:cNvPicPr>
          <p:nvPr/>
        </p:nvPicPr>
        <p:blipFill>
          <a:blip r:embed="rId4"/>
          <a:srcRect/>
          <a:stretch>
            <a:fillRect/>
          </a:stretch>
        </p:blipFill>
        <p:spPr bwMode="auto">
          <a:xfrm>
            <a:off x="6786578" y="4357694"/>
            <a:ext cx="1795882" cy="1833372"/>
          </a:xfrm>
          <a:prstGeom prst="rect">
            <a:avLst/>
          </a:prstGeom>
          <a:noFill/>
        </p:spPr>
      </p:pic>
      <p:sp>
        <p:nvSpPr>
          <p:cNvPr id="5" name="4 Dikdörtgen"/>
          <p:cNvSpPr/>
          <p:nvPr/>
        </p:nvSpPr>
        <p:spPr>
          <a:xfrm>
            <a:off x="571472" y="1785926"/>
            <a:ext cx="8215370" cy="830997"/>
          </a:xfrm>
          <a:prstGeom prst="rect">
            <a:avLst/>
          </a:prstGeom>
        </p:spPr>
        <p:txBody>
          <a:bodyPr wrap="square">
            <a:spAutoFit/>
          </a:bodyPr>
          <a:lstStyle/>
          <a:p>
            <a:r>
              <a:rPr lang="tr-TR" sz="2400" dirty="0" smtClean="0"/>
              <a:t>Bir mühendis adayı olarak, </a:t>
            </a:r>
            <a:r>
              <a:rPr lang="tr-TR" sz="2400" b="1" dirty="0" smtClean="0">
                <a:solidFill>
                  <a:srgbClr val="C00000"/>
                </a:solidFill>
              </a:rPr>
              <a:t>((3x2)+(4x5x2-9x2))x7 </a:t>
            </a:r>
            <a:r>
              <a:rPr lang="tr-TR" sz="2400" dirty="0" smtClean="0"/>
              <a:t>işlemini bilgisayara yaptırabilmek istiyoruz…</a:t>
            </a:r>
          </a:p>
        </p:txBody>
      </p:sp>
      <p:sp>
        <p:nvSpPr>
          <p:cNvPr id="6" name="5 Metin kutusu"/>
          <p:cNvSpPr txBox="1"/>
          <p:nvPr/>
        </p:nvSpPr>
        <p:spPr>
          <a:xfrm>
            <a:off x="1357290" y="3143248"/>
            <a:ext cx="5286412" cy="369332"/>
          </a:xfrm>
          <a:prstGeom prst="rect">
            <a:avLst/>
          </a:prstGeom>
          <a:noFill/>
        </p:spPr>
        <p:txBody>
          <a:bodyPr wrap="square" rtlCol="0">
            <a:spAutoFit/>
          </a:bodyPr>
          <a:lstStyle/>
          <a:p>
            <a:r>
              <a:rPr lang="tr-TR" dirty="0" err="1" smtClean="0"/>
              <a:t>printf</a:t>
            </a:r>
            <a:r>
              <a:rPr lang="tr-TR" dirty="0" smtClean="0"/>
              <a:t> ile bu işlemin sonucunu ekrana yazdıralım!</a:t>
            </a:r>
            <a:endParaRPr lang="tr-TR" dirty="0"/>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Sınavlarda </a:t>
            </a:r>
            <a:r>
              <a:rPr lang="tr-TR" dirty="0" smtClean="0"/>
              <a:t>dikkat!</a:t>
            </a:r>
            <a:endParaRPr lang="tr-TR" dirty="0"/>
          </a:p>
        </p:txBody>
      </p:sp>
      <p:sp>
        <p:nvSpPr>
          <p:cNvPr id="3" name="2 İçerik Yer Tutucusu"/>
          <p:cNvSpPr>
            <a:spLocks noGrp="1"/>
          </p:cNvSpPr>
          <p:nvPr>
            <p:ph sz="quarter" idx="1"/>
          </p:nvPr>
        </p:nvSpPr>
        <p:spPr>
          <a:xfrm>
            <a:off x="457200" y="1608083"/>
            <a:ext cx="8229600" cy="4937760"/>
          </a:xfrm>
        </p:spPr>
        <p:txBody>
          <a:bodyPr>
            <a:normAutofit/>
          </a:bodyPr>
          <a:lstStyle/>
          <a:p>
            <a:r>
              <a:rPr lang="tr-TR" dirty="0" err="1" smtClean="0"/>
              <a:t>printf</a:t>
            </a:r>
            <a:r>
              <a:rPr lang="tr-TR" dirty="0" smtClean="0"/>
              <a:t>(“%</a:t>
            </a:r>
            <a:r>
              <a:rPr lang="tr-TR" dirty="0" err="1" smtClean="0"/>
              <a:t>lf</a:t>
            </a:r>
            <a:r>
              <a:rPr lang="tr-TR" dirty="0" smtClean="0"/>
              <a:t>”, 3.5*2.0);</a:t>
            </a:r>
          </a:p>
          <a:p>
            <a:pPr lvl="1"/>
            <a:r>
              <a:rPr lang="tr-TR" dirty="0" smtClean="0"/>
              <a:t>Ekran çıktısı 7.000000 olur 7 değil!</a:t>
            </a:r>
          </a:p>
          <a:p>
            <a:r>
              <a:rPr lang="tr-TR" dirty="0" err="1" smtClean="0"/>
              <a:t>printf</a:t>
            </a:r>
            <a:r>
              <a:rPr lang="tr-TR" dirty="0" smtClean="0"/>
              <a:t>(“%</a:t>
            </a:r>
            <a:r>
              <a:rPr lang="tr-TR" dirty="0" err="1" smtClean="0"/>
              <a:t>lf</a:t>
            </a:r>
            <a:r>
              <a:rPr lang="tr-TR" dirty="0" smtClean="0"/>
              <a:t>”, 7); </a:t>
            </a:r>
            <a:r>
              <a:rPr lang="tr-TR" sz="1800" dirty="0" smtClean="0"/>
              <a:t>//kendisi </a:t>
            </a:r>
            <a:r>
              <a:rPr lang="tr-TR" sz="1800" dirty="0" err="1" smtClean="0"/>
              <a:t>int’ten</a:t>
            </a:r>
            <a:r>
              <a:rPr lang="tr-TR" sz="1800" dirty="0" smtClean="0"/>
              <a:t> </a:t>
            </a:r>
            <a:r>
              <a:rPr lang="tr-TR" sz="1800" dirty="0" err="1" smtClean="0"/>
              <a:t>double’a</a:t>
            </a:r>
            <a:r>
              <a:rPr lang="tr-TR" sz="1800" dirty="0" smtClean="0"/>
              <a:t> çevrimi burada yapamıyor.</a:t>
            </a:r>
            <a:endParaRPr lang="tr-TR" dirty="0" smtClean="0"/>
          </a:p>
          <a:p>
            <a:pPr lvl="1"/>
            <a:r>
              <a:rPr lang="tr-TR" dirty="0" smtClean="0"/>
              <a:t>Ekran çıktısı 0.000000 olur 7.000000 değil!</a:t>
            </a:r>
          </a:p>
          <a:p>
            <a:r>
              <a:rPr lang="tr-TR" dirty="0" err="1" smtClean="0"/>
              <a:t>printf</a:t>
            </a:r>
            <a:r>
              <a:rPr lang="tr-TR" dirty="0" smtClean="0"/>
              <a:t>(“%</a:t>
            </a:r>
            <a:r>
              <a:rPr lang="tr-TR" dirty="0" err="1" smtClean="0"/>
              <a:t>lf</a:t>
            </a:r>
            <a:r>
              <a:rPr lang="tr-TR" dirty="0" smtClean="0"/>
              <a:t>”, (</a:t>
            </a:r>
            <a:r>
              <a:rPr lang="tr-TR" dirty="0" err="1" smtClean="0"/>
              <a:t>double</a:t>
            </a:r>
            <a:r>
              <a:rPr lang="tr-TR" dirty="0" smtClean="0"/>
              <a:t>)7); </a:t>
            </a:r>
            <a:r>
              <a:rPr lang="tr-TR" sz="2000" dirty="0" smtClean="0"/>
              <a:t>ya da </a:t>
            </a:r>
            <a:r>
              <a:rPr lang="tr-TR" dirty="0" err="1" smtClean="0"/>
              <a:t>printf</a:t>
            </a:r>
            <a:r>
              <a:rPr lang="tr-TR" dirty="0" smtClean="0"/>
              <a:t>(“%</a:t>
            </a:r>
            <a:r>
              <a:rPr lang="tr-TR" dirty="0" err="1" smtClean="0"/>
              <a:t>lf</a:t>
            </a:r>
            <a:r>
              <a:rPr lang="tr-TR" dirty="0" smtClean="0"/>
              <a:t>”, 7.0);</a:t>
            </a:r>
          </a:p>
          <a:p>
            <a:pPr lvl="1"/>
            <a:r>
              <a:rPr lang="tr-TR" dirty="0" smtClean="0"/>
              <a:t>Ekran çıktısı 7.000000 olur! </a:t>
            </a:r>
            <a:r>
              <a:rPr lang="tr-TR" sz="1200" dirty="0" smtClean="0"/>
              <a:t>// (</a:t>
            </a:r>
            <a:r>
              <a:rPr lang="tr-TR" sz="1200" dirty="0" err="1" smtClean="0"/>
              <a:t>double</a:t>
            </a:r>
            <a:r>
              <a:rPr lang="tr-TR" sz="1200" dirty="0" smtClean="0"/>
              <a:t>) kullanımını ileride göreceğiz.(bkz. Tür dönüşümü)</a:t>
            </a:r>
            <a:endParaRPr lang="tr-TR" dirty="0" smtClean="0"/>
          </a:p>
        </p:txBody>
      </p:sp>
      <p:pic>
        <p:nvPicPr>
          <p:cNvPr id="4" name="Picture 2" descr="http://s30.postimg.org/xi6d0u51t/m416_clever_cat_card.jpg"/>
          <p:cNvPicPr>
            <a:picLocks noChangeAspect="1" noChangeArrowheads="1"/>
          </p:cNvPicPr>
          <p:nvPr/>
        </p:nvPicPr>
        <p:blipFill rotWithShape="1">
          <a:blip r:embed="rId2" cstate="email">
            <a:extLst>
              <a:ext uri="{28A0092B-C50C-407E-A947-70E740481C1C}">
                <a14:useLocalDpi xmlns:a14="http://schemas.microsoft.com/office/drawing/2010/main" xmlns="" val="0"/>
              </a:ext>
            </a:extLst>
          </a:blip>
          <a:srcRect t="13818" b="17818"/>
          <a:stretch/>
        </p:blipFill>
        <p:spPr bwMode="auto">
          <a:xfrm flipH="1">
            <a:off x="6795580" y="893864"/>
            <a:ext cx="1881739" cy="1714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4 Köşeleri Yuvarlanmış Dikdörtgen Belirtme Çizgisi"/>
          <p:cNvSpPr/>
          <p:nvPr/>
        </p:nvSpPr>
        <p:spPr>
          <a:xfrm>
            <a:off x="4252686" y="893864"/>
            <a:ext cx="2795084" cy="1071570"/>
          </a:xfrm>
          <a:prstGeom prst="wedgeRoundRectCallout">
            <a:avLst>
              <a:gd name="adj1" fmla="val 66982"/>
              <a:gd name="adj2" fmla="val 46040"/>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Sınavlarda soruları titizlikle çözmeli. Cevabımı dikkatlice kontrol etmeliyim.</a:t>
            </a:r>
            <a:endParaRPr lang="tr-TR" dirty="0"/>
          </a:p>
        </p:txBody>
      </p:sp>
      <p:sp>
        <p:nvSpPr>
          <p:cNvPr id="6" name="5 Yuvarlatılmış Dikdörtgen"/>
          <p:cNvSpPr/>
          <p:nvPr/>
        </p:nvSpPr>
        <p:spPr>
          <a:xfrm>
            <a:off x="2663071" y="4558145"/>
            <a:ext cx="3976914" cy="11901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smtClean="0"/>
              <a:t>%</a:t>
            </a:r>
            <a:r>
              <a:rPr lang="tr-TR" dirty="0" err="1" smtClean="0"/>
              <a:t>lf</a:t>
            </a:r>
            <a:r>
              <a:rPr lang="tr-TR" dirty="0" smtClean="0"/>
              <a:t> kullanmak %.6lf yazmaya denk geliyor. C dili varsayılan olarak noktadan sonra 6 sıfır koyuyor.</a:t>
            </a:r>
            <a:endParaRPr lang="tr-TR"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Birlikte Alıştırma Zamanı - </a:t>
            </a:r>
            <a:r>
              <a:rPr lang="tr-TR" dirty="0" err="1" smtClean="0"/>
              <a:t>Blockly</a:t>
            </a:r>
            <a:r>
              <a:rPr lang="tr-TR" dirty="0" smtClean="0"/>
              <a:t> ve </a:t>
            </a:r>
            <a:r>
              <a:rPr lang="tr-TR" dirty="0" err="1" smtClean="0"/>
              <a:t>Scratch</a:t>
            </a:r>
            <a:endParaRPr lang="tr-TR" dirty="0"/>
          </a:p>
        </p:txBody>
      </p:sp>
      <p:sp>
        <p:nvSpPr>
          <p:cNvPr id="3" name="2 İçerik Yer Tutucusu"/>
          <p:cNvSpPr>
            <a:spLocks noGrp="1"/>
          </p:cNvSpPr>
          <p:nvPr>
            <p:ph sz="quarter" idx="1"/>
          </p:nvPr>
        </p:nvSpPr>
        <p:spPr/>
        <p:txBody>
          <a:bodyPr/>
          <a:lstStyle/>
          <a:p>
            <a:r>
              <a:rPr lang="tr-TR" dirty="0" err="1" smtClean="0"/>
              <a:t>Algoritmik</a:t>
            </a:r>
            <a:r>
              <a:rPr lang="tr-TR" dirty="0" smtClean="0"/>
              <a:t> düşünce yeteneğinizi geliştiren alıştırmalar yapınız.</a:t>
            </a:r>
            <a:endParaRPr lang="tr-TR" dirty="0"/>
          </a:p>
        </p:txBody>
      </p:sp>
      <p:sp>
        <p:nvSpPr>
          <p:cNvPr id="5" name="4 Köşeleri Yuvarlanmış Dikdörtgen Belirtme Çizgisi"/>
          <p:cNvSpPr/>
          <p:nvPr/>
        </p:nvSpPr>
        <p:spPr>
          <a:xfrm>
            <a:off x="5072066" y="2214554"/>
            <a:ext cx="3500462" cy="1500198"/>
          </a:xfrm>
          <a:prstGeom prst="wedgeRoundRectCallout">
            <a:avLst>
              <a:gd name="adj1" fmla="val 56954"/>
              <a:gd name="adj2" fmla="val -66147"/>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sz="1600" i="1" dirty="0" err="1" smtClean="0"/>
              <a:t>Scratch</a:t>
            </a:r>
            <a:r>
              <a:rPr lang="tr-TR" sz="1600" i="1" dirty="0" smtClean="0"/>
              <a:t> aslında algoritmaları çok iyi öğretiyor. Ben </a:t>
            </a:r>
            <a:r>
              <a:rPr lang="tr-TR" sz="1600" i="1" dirty="0" err="1" smtClean="0"/>
              <a:t>if</a:t>
            </a:r>
            <a:r>
              <a:rPr lang="tr-TR" sz="1600" i="1" dirty="0" smtClean="0"/>
              <a:t> </a:t>
            </a:r>
            <a:r>
              <a:rPr lang="tr-TR" sz="1600" i="1" dirty="0" err="1" smtClean="0"/>
              <a:t>elseleri</a:t>
            </a:r>
            <a:r>
              <a:rPr lang="tr-TR" sz="1600" i="1" dirty="0" smtClean="0"/>
              <a:t> vs. orada oturtmuştum.  </a:t>
            </a:r>
            <a:br>
              <a:rPr lang="tr-TR" sz="1600" i="1" dirty="0" smtClean="0"/>
            </a:br>
            <a:r>
              <a:rPr lang="tr-TR" sz="1600" i="1" dirty="0" smtClean="0"/>
              <a:t>~Geçtiğimiz dönemlerden birinde 3 sınavdan da  100 almış bir öğrencinin geri bildirimi</a:t>
            </a:r>
            <a:endParaRPr lang="tr-TR" sz="1600" dirty="0"/>
          </a:p>
        </p:txBody>
      </p:sp>
      <p:grpSp>
        <p:nvGrpSpPr>
          <p:cNvPr id="4" name="10 Grup"/>
          <p:cNvGrpSpPr/>
          <p:nvPr/>
        </p:nvGrpSpPr>
        <p:grpSpPr>
          <a:xfrm>
            <a:off x="1142976" y="3000372"/>
            <a:ext cx="1730794" cy="2269426"/>
            <a:chOff x="457200" y="2690399"/>
            <a:chExt cx="2213429" cy="3324589"/>
          </a:xfrm>
        </p:grpSpPr>
        <p:pic>
          <p:nvPicPr>
            <p:cNvPr id="7" name="Resim 4" descr="Ekran Kırpma"/>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01717" y="2690399"/>
              <a:ext cx="1865716" cy="1986474"/>
            </a:xfrm>
            <a:prstGeom prst="rect">
              <a:avLst/>
            </a:prstGeom>
          </p:spPr>
        </p:pic>
        <p:sp>
          <p:nvSpPr>
            <p:cNvPr id="8" name="7 Metin kutusu"/>
            <p:cNvSpPr txBox="1"/>
            <p:nvPr/>
          </p:nvSpPr>
          <p:spPr>
            <a:xfrm>
              <a:off x="457200" y="4662358"/>
              <a:ext cx="2213429" cy="1352630"/>
            </a:xfrm>
            <a:prstGeom prst="rect">
              <a:avLst/>
            </a:prstGeom>
            <a:noFill/>
          </p:spPr>
          <p:txBody>
            <a:bodyPr wrap="square" rtlCol="0">
              <a:spAutoFit/>
            </a:bodyPr>
            <a:lstStyle/>
            <a:p>
              <a:pPr algn="ctr"/>
              <a:r>
                <a:rPr lang="tr-TR" i="1" dirty="0" err="1" smtClean="0"/>
                <a:t>Blockly</a:t>
              </a:r>
              <a:r>
                <a:rPr lang="tr-TR" i="1" dirty="0" smtClean="0"/>
                <a:t> alıştırmalarını yapınız.</a:t>
              </a:r>
              <a:endParaRPr lang="tr-TR" i="1" dirty="0"/>
            </a:p>
          </p:txBody>
        </p:sp>
      </p:grpSp>
      <p:grpSp>
        <p:nvGrpSpPr>
          <p:cNvPr id="6" name="8 Grup"/>
          <p:cNvGrpSpPr/>
          <p:nvPr/>
        </p:nvGrpSpPr>
        <p:grpSpPr>
          <a:xfrm>
            <a:off x="4714876" y="4071942"/>
            <a:ext cx="2647950" cy="1686349"/>
            <a:chOff x="3004457" y="4698529"/>
            <a:chExt cx="2647950" cy="1686349"/>
          </a:xfrm>
        </p:grpSpPr>
        <p:pic>
          <p:nvPicPr>
            <p:cNvPr id="10" name="9 Resim" descr="içerik.jpeg"/>
            <p:cNvPicPr>
              <a:picLocks noChangeAspect="1"/>
            </p:cNvPicPr>
            <p:nvPr/>
          </p:nvPicPr>
          <p:blipFill>
            <a:blip r:embed="rId3">
              <a:clrChange>
                <a:clrFrom>
                  <a:srgbClr val="FFFFFF"/>
                </a:clrFrom>
                <a:clrTo>
                  <a:srgbClr val="FFFFFF">
                    <a:alpha val="0"/>
                  </a:srgbClr>
                </a:clrTo>
              </a:clrChange>
            </a:blip>
            <a:srcRect t="39675"/>
            <a:stretch>
              <a:fillRect/>
            </a:stretch>
          </p:blipFill>
          <p:spPr>
            <a:xfrm>
              <a:off x="3004457" y="4698529"/>
              <a:ext cx="2647950" cy="1040018"/>
            </a:xfrm>
            <a:prstGeom prst="rect">
              <a:avLst/>
            </a:prstGeom>
          </p:spPr>
        </p:pic>
        <p:sp>
          <p:nvSpPr>
            <p:cNvPr id="11" name="10 Metin kutusu"/>
            <p:cNvSpPr txBox="1"/>
            <p:nvPr/>
          </p:nvSpPr>
          <p:spPr>
            <a:xfrm>
              <a:off x="3221717" y="5738547"/>
              <a:ext cx="2213429" cy="646331"/>
            </a:xfrm>
            <a:prstGeom prst="rect">
              <a:avLst/>
            </a:prstGeom>
            <a:noFill/>
          </p:spPr>
          <p:txBody>
            <a:bodyPr wrap="square" rtlCol="0">
              <a:spAutoFit/>
            </a:bodyPr>
            <a:lstStyle/>
            <a:p>
              <a:pPr algn="ctr"/>
              <a:r>
                <a:rPr lang="tr-TR" i="1" dirty="0" err="1" smtClean="0"/>
                <a:t>Scratch</a:t>
              </a:r>
              <a:r>
                <a:rPr lang="tr-TR" i="1" dirty="0" smtClean="0"/>
                <a:t> ile alıştırmalar yapınız.</a:t>
              </a:r>
              <a:endParaRPr lang="tr-TR" i="1" dirty="0"/>
            </a:p>
          </p:txBody>
        </p:sp>
      </p:grpSp>
      <p:sp>
        <p:nvSpPr>
          <p:cNvPr id="12" name="11 Dikdörtgen"/>
          <p:cNvSpPr/>
          <p:nvPr/>
        </p:nvSpPr>
        <p:spPr>
          <a:xfrm>
            <a:off x="571472" y="5214950"/>
            <a:ext cx="3801041" cy="369332"/>
          </a:xfrm>
          <a:prstGeom prst="rect">
            <a:avLst/>
          </a:prstGeom>
        </p:spPr>
        <p:txBody>
          <a:bodyPr wrap="none">
            <a:spAutoFit/>
          </a:bodyPr>
          <a:lstStyle/>
          <a:p>
            <a:r>
              <a:rPr lang="pt-BR" dirty="0" smtClean="0">
                <a:hlinkClick r:id="rId4"/>
              </a:rPr>
              <a:t>https://blockly-games.appspot.com/</a:t>
            </a:r>
            <a:endParaRPr lang="tr-TR" dirty="0"/>
          </a:p>
        </p:txBody>
      </p:sp>
      <p:sp>
        <p:nvSpPr>
          <p:cNvPr id="13" name="12 Dikdörtgen"/>
          <p:cNvSpPr/>
          <p:nvPr/>
        </p:nvSpPr>
        <p:spPr>
          <a:xfrm>
            <a:off x="4857752" y="5715016"/>
            <a:ext cx="2569934" cy="369332"/>
          </a:xfrm>
          <a:prstGeom prst="rect">
            <a:avLst/>
          </a:prstGeom>
        </p:spPr>
        <p:txBody>
          <a:bodyPr wrap="none">
            <a:spAutoFit/>
          </a:bodyPr>
          <a:lstStyle/>
          <a:p>
            <a:r>
              <a:rPr lang="tr-TR" dirty="0" smtClean="0">
                <a:hlinkClick r:id="rId5"/>
              </a:rPr>
              <a:t>https://scratch.mit.edu/ </a:t>
            </a:r>
            <a:endParaRPr lang="tr-TR"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Anlayamadığınız yerleri bizlere sorunuz.</a:t>
            </a:r>
            <a:endParaRPr lang="tr-TR" dirty="0"/>
          </a:p>
        </p:txBody>
      </p:sp>
      <p:sp>
        <p:nvSpPr>
          <p:cNvPr id="3" name="2 İçerik Yer Tutucusu"/>
          <p:cNvSpPr>
            <a:spLocks noGrp="1"/>
          </p:cNvSpPr>
          <p:nvPr>
            <p:ph sz="quarter" idx="1"/>
          </p:nvPr>
        </p:nvSpPr>
        <p:spPr/>
        <p:txBody>
          <a:bodyPr>
            <a:normAutofit/>
          </a:bodyPr>
          <a:lstStyle/>
          <a:p>
            <a:pPr algn="ctr"/>
            <a:r>
              <a:rPr lang="tr-TR" sz="8000" dirty="0" smtClean="0"/>
              <a:t>2.ders sonu</a:t>
            </a:r>
            <a:endParaRPr lang="tr-TR" sz="8000" dirty="0"/>
          </a:p>
        </p:txBody>
      </p:sp>
    </p:spTree>
    <p:extLst>
      <p:ext uri="{BB962C8B-B14F-4D97-AF65-F5344CB8AC3E}">
        <p14:creationId xmlns="" xmlns:p14="http://schemas.microsoft.com/office/powerpoint/2010/main" val="1453565739"/>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a:bodyPr>
          <a:lstStyle/>
          <a:p>
            <a:r>
              <a:rPr lang="tr-TR" dirty="0" smtClean="0"/>
              <a:t>3. ve 4. dersler</a:t>
            </a:r>
            <a:endParaRPr lang="tr-TR" dirty="0"/>
          </a:p>
        </p:txBody>
      </p:sp>
      <p:sp>
        <p:nvSpPr>
          <p:cNvPr id="3" name="2 İçerik Yer Tutucusu"/>
          <p:cNvSpPr>
            <a:spLocks noGrp="1"/>
          </p:cNvSpPr>
          <p:nvPr>
            <p:ph sz="quarter" idx="1"/>
          </p:nvPr>
        </p:nvSpPr>
        <p:spPr/>
        <p:txBody>
          <a:bodyPr>
            <a:normAutofit/>
          </a:bodyPr>
          <a:lstStyle/>
          <a:p>
            <a:pPr algn="ctr"/>
            <a:r>
              <a:rPr lang="tr-TR" sz="7200" dirty="0" smtClean="0"/>
              <a:t>3. VE 4. DERSLER YAPILMADI.</a:t>
            </a:r>
            <a:endParaRPr lang="tr-TR" sz="7200" dirty="0"/>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3" name="Picture 3"/>
          <p:cNvPicPr>
            <a:picLocks noChangeAspect="1" noChangeArrowheads="1"/>
          </p:cNvPicPr>
          <p:nvPr/>
        </p:nvPicPr>
        <p:blipFill>
          <a:blip r:embed="rId2"/>
          <a:srcRect/>
          <a:stretch>
            <a:fillRect/>
          </a:stretch>
        </p:blipFill>
        <p:spPr bwMode="auto">
          <a:xfrm>
            <a:off x="500034" y="2071678"/>
            <a:ext cx="4573256" cy="2471736"/>
          </a:xfrm>
          <a:prstGeom prst="roundRect">
            <a:avLst>
              <a:gd name="adj" fmla="val 7856"/>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 name="1 Başlık"/>
          <p:cNvSpPr>
            <a:spLocks noGrp="1"/>
          </p:cNvSpPr>
          <p:nvPr>
            <p:ph type="title"/>
          </p:nvPr>
        </p:nvSpPr>
        <p:spPr/>
        <p:txBody>
          <a:bodyPr/>
          <a:lstStyle/>
          <a:p>
            <a:r>
              <a:rPr lang="tr-TR" dirty="0" smtClean="0"/>
              <a:t>Özet</a:t>
            </a:r>
            <a:endParaRPr lang="tr-TR" dirty="0"/>
          </a:p>
        </p:txBody>
      </p:sp>
      <p:sp>
        <p:nvSpPr>
          <p:cNvPr id="3" name="2 İçerik Yer Tutucusu"/>
          <p:cNvSpPr>
            <a:spLocks noGrp="1"/>
          </p:cNvSpPr>
          <p:nvPr>
            <p:ph sz="quarter" idx="1"/>
          </p:nvPr>
        </p:nvSpPr>
        <p:spPr/>
        <p:txBody>
          <a:bodyPr>
            <a:normAutofit/>
          </a:bodyPr>
          <a:lstStyle/>
          <a:p>
            <a:r>
              <a:rPr lang="tr-TR" sz="1800" i="1" dirty="0" smtClean="0"/>
              <a:t>Geçtiğimiz ders genel bir bilgilendirmenin ardından, </a:t>
            </a:r>
            <a:r>
              <a:rPr lang="tr-TR" sz="1800" b="1" i="1" dirty="0" smtClean="0"/>
              <a:t>algoritma</a:t>
            </a:r>
            <a:r>
              <a:rPr lang="tr-TR" sz="1800" i="1" dirty="0" smtClean="0"/>
              <a:t> kavramıyla tanıştık. </a:t>
            </a:r>
            <a:r>
              <a:rPr lang="tr-TR" sz="1800" b="1" i="1" dirty="0" smtClean="0"/>
              <a:t>Sözde kod</a:t>
            </a:r>
            <a:r>
              <a:rPr lang="tr-TR" sz="1800" i="1" dirty="0" smtClean="0"/>
              <a:t> ilk tanıştığımız kod türü oldu. </a:t>
            </a:r>
            <a:r>
              <a:rPr lang="tr-TR" sz="1800" b="1" i="1" dirty="0" smtClean="0"/>
              <a:t>C diline giriş </a:t>
            </a:r>
            <a:r>
              <a:rPr lang="tr-TR" sz="1800" i="1" dirty="0" smtClean="0"/>
              <a:t>yaptık. </a:t>
            </a:r>
            <a:r>
              <a:rPr lang="tr-TR" sz="1800" b="1" i="1" dirty="0" err="1" smtClean="0"/>
              <a:t>printf</a:t>
            </a:r>
            <a:r>
              <a:rPr lang="tr-TR" sz="1800" i="1" dirty="0" smtClean="0"/>
              <a:t> fonksiyonu ile tanıştık.</a:t>
            </a:r>
            <a:endParaRPr lang="tr-TR" sz="1800" i="1" dirty="0"/>
          </a:p>
        </p:txBody>
      </p:sp>
      <p:pic>
        <p:nvPicPr>
          <p:cNvPr id="6" name="Picture 2"/>
          <p:cNvPicPr>
            <a:picLocks noChangeAspect="1" noChangeArrowheads="1"/>
          </p:cNvPicPr>
          <p:nvPr/>
        </p:nvPicPr>
        <p:blipFill>
          <a:blip r:embed="rId3"/>
          <a:stretch>
            <a:fillRect/>
          </a:stretch>
        </p:blipFill>
        <p:spPr bwMode="auto">
          <a:xfrm>
            <a:off x="2500298" y="2928934"/>
            <a:ext cx="3932408" cy="264320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43362" name="Picture 2"/>
          <p:cNvPicPr>
            <a:picLocks noChangeAspect="1" noChangeArrowheads="1"/>
          </p:cNvPicPr>
          <p:nvPr/>
        </p:nvPicPr>
        <p:blipFill>
          <a:blip r:embed="rId4"/>
          <a:stretch>
            <a:fillRect/>
          </a:stretch>
        </p:blipFill>
        <p:spPr bwMode="auto">
          <a:xfrm>
            <a:off x="4786314" y="4000504"/>
            <a:ext cx="3876675" cy="2647395"/>
          </a:xfrm>
          <a:prstGeom prst="roundRect">
            <a:avLst>
              <a:gd name="adj" fmla="val 3281"/>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3363"/>
                                        </p:tgtEl>
                                        <p:attrNameLst>
                                          <p:attrName>style.visibility</p:attrName>
                                        </p:attrNameLst>
                                      </p:cBhvr>
                                      <p:to>
                                        <p:strVal val="visible"/>
                                      </p:to>
                                    </p:set>
                                    <p:animEffect transition="in" filter="diamond(in)">
                                      <p:cBhvr>
                                        <p:cTn id="7" dur="2000"/>
                                        <p:tgtEl>
                                          <p:spTgt spid="14336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43362"/>
                                        </p:tgtEl>
                                        <p:attrNameLst>
                                          <p:attrName>style.visibility</p:attrName>
                                        </p:attrNameLst>
                                      </p:cBhvr>
                                      <p:to>
                                        <p:strVal val="visible"/>
                                      </p:to>
                                    </p:set>
                                    <p:animEffect transition="in" filter="box(in)">
                                      <p:cBhvr>
                                        <p:cTn id="17" dur="500"/>
                                        <p:tgtEl>
                                          <p:spTgt spid="143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Ödev1 duyuruldu!</a:t>
            </a:r>
            <a:endParaRPr lang="tr-TR" dirty="0"/>
          </a:p>
        </p:txBody>
      </p:sp>
      <p:sp>
        <p:nvSpPr>
          <p:cNvPr id="3" name="2 İçerik Yer Tutucusu"/>
          <p:cNvSpPr>
            <a:spLocks noGrp="1"/>
          </p:cNvSpPr>
          <p:nvPr>
            <p:ph sz="quarter" idx="1"/>
          </p:nvPr>
        </p:nvSpPr>
        <p:spPr/>
        <p:txBody>
          <a:bodyPr/>
          <a:lstStyle/>
          <a:p>
            <a:r>
              <a:rPr lang="tr-TR" dirty="0" smtClean="0"/>
              <a:t>En kısa sürede başlamanızı dileriz.</a:t>
            </a:r>
            <a:endParaRPr lang="tr-TR" dirty="0"/>
          </a:p>
        </p:txBody>
      </p:sp>
      <p:pic>
        <p:nvPicPr>
          <p:cNvPr id="1026" name="Picture 2"/>
          <p:cNvPicPr>
            <a:picLocks noChangeAspect="1" noChangeArrowheads="1"/>
          </p:cNvPicPr>
          <p:nvPr/>
        </p:nvPicPr>
        <p:blipFill>
          <a:blip r:embed="rId2"/>
          <a:srcRect/>
          <a:stretch>
            <a:fillRect/>
          </a:stretch>
        </p:blipFill>
        <p:spPr bwMode="auto">
          <a:xfrm>
            <a:off x="214282" y="1714488"/>
            <a:ext cx="4476514" cy="216694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27" name="Picture 3"/>
          <p:cNvPicPr>
            <a:picLocks noChangeAspect="1" noChangeArrowheads="1"/>
          </p:cNvPicPr>
          <p:nvPr/>
        </p:nvPicPr>
        <p:blipFill>
          <a:blip r:embed="rId3"/>
          <a:srcRect/>
          <a:stretch>
            <a:fillRect/>
          </a:stretch>
        </p:blipFill>
        <p:spPr bwMode="auto">
          <a:xfrm>
            <a:off x="2285984" y="4071942"/>
            <a:ext cx="6619890" cy="195809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Nasıl çalışmalı?</a:t>
            </a:r>
            <a:endParaRPr lang="tr-TR" dirty="0"/>
          </a:p>
        </p:txBody>
      </p:sp>
      <p:pic>
        <p:nvPicPr>
          <p:cNvPr id="189441" name="Picture 1"/>
          <p:cNvPicPr>
            <a:picLocks noGrp="1" noChangeAspect="1" noChangeArrowheads="1"/>
          </p:cNvPicPr>
          <p:nvPr>
            <p:ph sz="quarter" idx="1"/>
          </p:nvPr>
        </p:nvPicPr>
        <p:blipFill>
          <a:blip r:embed="rId2">
            <a:lum bright="30000" contrast="30000"/>
          </a:blip>
          <a:srcRect/>
          <a:stretch>
            <a:fillRect/>
          </a:stretch>
        </p:blipFill>
        <p:spPr bwMode="auto">
          <a:xfrm>
            <a:off x="428596" y="1571612"/>
            <a:ext cx="8229600" cy="2452926"/>
          </a:xfrm>
          <a:prstGeom prst="rect">
            <a:avLst/>
          </a:prstGeom>
          <a:noFill/>
          <a:ln w="9525">
            <a:solidFill>
              <a:srgbClr val="C00000"/>
            </a:solidFill>
            <a:miter lim="800000"/>
            <a:headEnd/>
            <a:tailEnd/>
          </a:ln>
          <a:effectLst/>
        </p:spPr>
      </p:pic>
      <p:sp>
        <p:nvSpPr>
          <p:cNvPr id="5" name="4 Akış Çizelgesi: Birleştir"/>
          <p:cNvSpPr/>
          <p:nvPr/>
        </p:nvSpPr>
        <p:spPr>
          <a:xfrm>
            <a:off x="714348" y="4286256"/>
            <a:ext cx="7429552" cy="928694"/>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5 Yuvarlatılmış Dikdörtgen"/>
          <p:cNvSpPr/>
          <p:nvPr/>
        </p:nvSpPr>
        <p:spPr>
          <a:xfrm>
            <a:off x="1571604" y="5357826"/>
            <a:ext cx="5857916" cy="85725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Yaşanan deneyimlere kulak verelim, dersler çıkaralım.</a:t>
            </a:r>
            <a:endParaRPr lang="tr-TR" dirty="0"/>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Ödevlerimizdeki Etik İlkelerimiz </a:t>
            </a:r>
            <a:r>
              <a:rPr lang="tr-TR" dirty="0" err="1" smtClean="0"/>
              <a:t>Hk</a:t>
            </a:r>
            <a:r>
              <a:rPr lang="tr-TR" dirty="0" smtClean="0"/>
              <a:t>.</a:t>
            </a:r>
            <a:endParaRPr lang="tr-TR" dirty="0"/>
          </a:p>
        </p:txBody>
      </p:sp>
      <p:sp>
        <p:nvSpPr>
          <p:cNvPr id="5" name="4 İçerik Yer Tutucusu"/>
          <p:cNvSpPr>
            <a:spLocks noGrp="1"/>
          </p:cNvSpPr>
          <p:nvPr>
            <p:ph idx="1"/>
          </p:nvPr>
        </p:nvSpPr>
        <p:spPr/>
        <p:txBody>
          <a:bodyPr/>
          <a:lstStyle/>
          <a:p>
            <a:r>
              <a:rPr lang="tr-TR" dirty="0" smtClean="0"/>
              <a:t>LÜTFEN DİKKAT EDİN! Etik ilkeler sizin için var.</a:t>
            </a:r>
            <a:endParaRPr lang="tr-TR" dirty="0"/>
          </a:p>
        </p:txBody>
      </p:sp>
      <p:sp>
        <p:nvSpPr>
          <p:cNvPr id="4" name="3 Yuvarlatılmış Dikdörtgen"/>
          <p:cNvSpPr/>
          <p:nvPr/>
        </p:nvSpPr>
        <p:spPr>
          <a:xfrm>
            <a:off x="2571736" y="2428868"/>
            <a:ext cx="6143668" cy="164307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i="1" dirty="0" smtClean="0"/>
              <a:t>Arkadaşıma ‘hayır’ diyemedim</a:t>
            </a:r>
          </a:p>
          <a:p>
            <a:pPr algn="ctr"/>
            <a:r>
              <a:rPr lang="tr-TR" i="1" dirty="0" smtClean="0"/>
              <a:t>Sadece ufak bir yerde yardımda bulundum.</a:t>
            </a:r>
          </a:p>
          <a:p>
            <a:pPr algn="ctr"/>
            <a:r>
              <a:rPr lang="tr-TR" i="1" dirty="0" smtClean="0"/>
              <a:t>…</a:t>
            </a:r>
          </a:p>
          <a:p>
            <a:pPr algn="ctr"/>
            <a:r>
              <a:rPr lang="tr-TR" dirty="0" smtClean="0"/>
              <a:t>Geçerli bir mazeret olmamakla birlikte ne yazık ki öğrencinin dönem kaybetmesine neden olabiliyor!</a:t>
            </a:r>
            <a:endParaRPr lang="tr-TR" dirty="0"/>
          </a:p>
        </p:txBody>
      </p:sp>
      <p:sp>
        <p:nvSpPr>
          <p:cNvPr id="6" name="5 Dikdörtgen"/>
          <p:cNvSpPr/>
          <p:nvPr/>
        </p:nvSpPr>
        <p:spPr>
          <a:xfrm>
            <a:off x="4214810" y="4500570"/>
            <a:ext cx="4572032" cy="1754326"/>
          </a:xfrm>
          <a:prstGeom prst="rect">
            <a:avLst/>
          </a:prstGeom>
          <a:solidFill>
            <a:srgbClr val="FFC000"/>
          </a:solidFill>
        </p:spPr>
        <p:style>
          <a:lnRef idx="1">
            <a:schemeClr val="accent6"/>
          </a:lnRef>
          <a:fillRef idx="2">
            <a:schemeClr val="accent6"/>
          </a:fillRef>
          <a:effectRef idx="1">
            <a:schemeClr val="accent6"/>
          </a:effectRef>
          <a:fontRef idx="minor">
            <a:schemeClr val="dk1"/>
          </a:fontRef>
        </p:style>
        <p:txBody>
          <a:bodyPr wrap="square">
            <a:spAutoFit/>
          </a:bodyPr>
          <a:lstStyle/>
          <a:p>
            <a:r>
              <a:rPr lang="tr-TR" dirty="0" smtClean="0"/>
              <a:t>Dersi daha önceden alıp dersi geçmiş olan arkadaşlarınızdan ödevinizi yapma sürecinde uzak durun. Onların yardım taleplerini </a:t>
            </a:r>
            <a:r>
              <a:rPr lang="tr-TR" b="1" dirty="0" smtClean="0"/>
              <a:t>geri çevirin.</a:t>
            </a:r>
          </a:p>
          <a:p>
            <a:r>
              <a:rPr lang="tr-TR" dirty="0" smtClean="0"/>
              <a:t>Basitçe fikir danışmak için bile olsa arkadaşlarınıza kodunuzu </a:t>
            </a:r>
            <a:r>
              <a:rPr lang="tr-TR" b="1" dirty="0" smtClean="0"/>
              <a:t>göstermeyin.</a:t>
            </a:r>
            <a:endParaRPr lang="tr-TR" b="1" dirty="0"/>
          </a:p>
        </p:txBody>
      </p:sp>
      <p:sp>
        <p:nvSpPr>
          <p:cNvPr id="7" name="6 Oval"/>
          <p:cNvSpPr/>
          <p:nvPr/>
        </p:nvSpPr>
        <p:spPr>
          <a:xfrm>
            <a:off x="571472" y="4071942"/>
            <a:ext cx="3429024" cy="2143140"/>
          </a:xfrm>
          <a:prstGeom prst="ellipse">
            <a:avLst/>
          </a:prstGeom>
          <a:solidFill>
            <a:srgbClr val="00B0F0"/>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1600" dirty="0" smtClean="0"/>
              <a:t>Yakın arkadaş olan öğrenciler dönem ortasında dersler yoğunlaşınca, sonradan çok utanacakları şekilde etik ilke ihlali yapabiliyorlar.</a:t>
            </a:r>
            <a:endParaRPr lang="tr-TR" sz="1600" dirty="0"/>
          </a:p>
        </p:txBody>
      </p:sp>
      <p:sp>
        <p:nvSpPr>
          <p:cNvPr id="8" name="7 Yamuk"/>
          <p:cNvSpPr/>
          <p:nvPr/>
        </p:nvSpPr>
        <p:spPr>
          <a:xfrm>
            <a:off x="3643306" y="214290"/>
            <a:ext cx="1928826" cy="1000132"/>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Etik ilke klasörlerine göz atalım.</a:t>
            </a:r>
            <a:endParaRPr lang="tr-TR" dirty="0"/>
          </a:p>
        </p:txBody>
      </p:sp>
    </p:spTree>
  </p:cSld>
  <p:clrMapOvr>
    <a:masterClrMapping/>
  </p:clrMapOvr>
  <p:transition>
    <p:random/>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p:txBody>
          <a:bodyPr>
            <a:normAutofit fontScale="90000"/>
          </a:bodyPr>
          <a:lstStyle/>
          <a:p>
            <a:r>
              <a:rPr lang="tr-TR" dirty="0" smtClean="0"/>
              <a:t>Dersteki ufak yüzdelerin bile önemli olduğunun incelenmesi</a:t>
            </a:r>
            <a:endParaRPr lang="tr-TR" dirty="0"/>
          </a:p>
        </p:txBody>
      </p:sp>
      <p:pic>
        <p:nvPicPr>
          <p:cNvPr id="1026" name="Picture 2"/>
          <p:cNvPicPr>
            <a:picLocks noGrp="1" noChangeAspect="1" noChangeArrowheads="1"/>
          </p:cNvPicPr>
          <p:nvPr>
            <p:ph sz="quarter" idx="1"/>
          </p:nvPr>
        </p:nvPicPr>
        <p:blipFill>
          <a:blip r:embed="rId2"/>
          <a:srcRect t="19512"/>
          <a:stretch>
            <a:fillRect/>
          </a:stretch>
        </p:blipFill>
        <p:spPr bwMode="auto">
          <a:xfrm>
            <a:off x="214282" y="1285860"/>
            <a:ext cx="7814606" cy="235745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t="32029"/>
          <a:stretch>
            <a:fillRect/>
          </a:stretch>
        </p:blipFill>
        <p:spPr bwMode="auto">
          <a:xfrm>
            <a:off x="1142976" y="3643314"/>
            <a:ext cx="7360452" cy="909636"/>
          </a:xfrm>
          <a:prstGeom prst="rect">
            <a:avLst/>
          </a:prstGeom>
          <a:noFill/>
          <a:ln w="9525">
            <a:noFill/>
            <a:miter lim="800000"/>
            <a:headEnd/>
            <a:tailEnd/>
          </a:ln>
          <a:effectLst/>
        </p:spPr>
      </p:pic>
      <p:sp>
        <p:nvSpPr>
          <p:cNvPr id="5" name="4 Yuvarlatılmış Dikdörtgen"/>
          <p:cNvSpPr/>
          <p:nvPr/>
        </p:nvSpPr>
        <p:spPr>
          <a:xfrm>
            <a:off x="6215074" y="4857760"/>
            <a:ext cx="2500330" cy="100013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Geçmiş dönemin notlarına bir göz atalım.</a:t>
            </a:r>
            <a:endParaRPr lang="tr-TR" dirty="0"/>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normAutofit fontScale="90000"/>
          </a:bodyPr>
          <a:lstStyle/>
          <a:p>
            <a:r>
              <a:rPr lang="tr-TR" dirty="0" smtClean="0"/>
              <a:t>Bil141 dersi “kendin çalış kendin not al” dersidir.</a:t>
            </a:r>
            <a:endParaRPr lang="tr-TR" dirty="0"/>
          </a:p>
        </p:txBody>
      </p:sp>
      <p:graphicFrame>
        <p:nvGraphicFramePr>
          <p:cNvPr id="4" name="3 İçerik Yer Tutucusu"/>
          <p:cNvGraphicFramePr>
            <a:graphicFrameLocks noGrp="1"/>
          </p:cNvGraphicFramePr>
          <p:nvPr>
            <p:ph sz="quarter" idx="1"/>
          </p:nvPr>
        </p:nvGraphicFramePr>
        <p:xfrm>
          <a:off x="500034" y="3429000"/>
          <a:ext cx="8072494" cy="2765169"/>
        </p:xfrm>
        <a:graphic>
          <a:graphicData uri="http://schemas.openxmlformats.org/drawingml/2006/table">
            <a:tbl>
              <a:tblPr firstRow="1" bandRow="1">
                <a:tableStyleId>{5C22544A-7EE6-4342-B048-85BDC9FD1C3A}</a:tableStyleId>
              </a:tblPr>
              <a:tblGrid>
                <a:gridCol w="4036247"/>
                <a:gridCol w="4036247"/>
              </a:tblGrid>
              <a:tr h="3876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tr-TR" sz="1600" b="1" i="0" kern="1200" dirty="0" smtClean="0">
                          <a:solidFill>
                            <a:schemeClr val="lt1"/>
                          </a:solidFill>
                          <a:latin typeface="+mn-lt"/>
                          <a:ea typeface="+mn-ea"/>
                          <a:cs typeface="+mn-cs"/>
                        </a:rPr>
                        <a:t>Final sınavı hakkında bir rica</a:t>
                      </a:r>
                      <a:endParaRPr lang="tr-TR"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tr-TR" sz="1600" b="1" i="0" kern="1200" dirty="0" smtClean="0">
                          <a:solidFill>
                            <a:schemeClr val="lt1"/>
                          </a:solidFill>
                          <a:latin typeface="+mn-lt"/>
                          <a:ea typeface="+mn-ea"/>
                          <a:cs typeface="+mn-cs"/>
                        </a:rPr>
                        <a:t>BİL141 not </a:t>
                      </a:r>
                      <a:r>
                        <a:rPr kumimoji="0" lang="tr-TR" sz="1600" b="1" i="0" kern="1200" dirty="0" err="1" smtClean="0">
                          <a:solidFill>
                            <a:schemeClr val="lt1"/>
                          </a:solidFill>
                          <a:latin typeface="+mn-lt"/>
                          <a:ea typeface="+mn-ea"/>
                          <a:cs typeface="+mn-cs"/>
                        </a:rPr>
                        <a:t>hk</a:t>
                      </a:r>
                      <a:r>
                        <a:rPr kumimoji="0" lang="tr-TR" sz="1600" b="1" i="0" kern="1200" dirty="0" smtClean="0">
                          <a:solidFill>
                            <a:schemeClr val="lt1"/>
                          </a:solidFill>
                          <a:latin typeface="+mn-lt"/>
                          <a:ea typeface="+mn-ea"/>
                          <a:cs typeface="+mn-cs"/>
                        </a:rPr>
                        <a:t>.</a:t>
                      </a:r>
                      <a:endParaRPr lang="tr-TR" dirty="0"/>
                    </a:p>
                  </a:txBody>
                  <a:tcPr/>
                </a:tc>
              </a:tr>
              <a:tr h="1461089">
                <a:tc>
                  <a:txBody>
                    <a:bodyPr/>
                    <a:lstStyle/>
                    <a:p>
                      <a:r>
                        <a:rPr kumimoji="0" lang="tr-TR" sz="1050" b="0" i="1" kern="1200" dirty="0" smtClean="0">
                          <a:solidFill>
                            <a:schemeClr val="dk1"/>
                          </a:solidFill>
                          <a:latin typeface="+mn-lt"/>
                          <a:ea typeface="+mn-ea"/>
                          <a:cs typeface="+mn-cs"/>
                        </a:rPr>
                        <a:t>Merhaba hocam, </a:t>
                      </a:r>
                      <a:r>
                        <a:rPr lang="tr-TR" sz="1050" i="1" dirty="0" smtClean="0"/>
                        <a:t/>
                      </a:r>
                      <a:br>
                        <a:rPr lang="tr-TR" sz="1050" i="1" dirty="0" smtClean="0"/>
                      </a:br>
                      <a:r>
                        <a:rPr kumimoji="0" lang="tr-TR" sz="1050" b="0" i="1" kern="1200" dirty="0" smtClean="0">
                          <a:solidFill>
                            <a:schemeClr val="dk1"/>
                          </a:solidFill>
                          <a:latin typeface="+mn-lt"/>
                          <a:ea typeface="+mn-ea"/>
                          <a:cs typeface="+mn-cs"/>
                        </a:rPr>
                        <a:t>Öncelikle, konuya olan tutumunuzu biliyorum, haklı bir hassasiyet </a:t>
                      </a:r>
                      <a:r>
                        <a:rPr kumimoji="0" lang="tr-TR" sz="1050" b="0" i="1" kern="1200" dirty="0" err="1" smtClean="0">
                          <a:solidFill>
                            <a:schemeClr val="dk1"/>
                          </a:solidFill>
                          <a:latin typeface="+mn-lt"/>
                          <a:ea typeface="+mn-ea"/>
                          <a:cs typeface="+mn-cs"/>
                        </a:rPr>
                        <a:t>gosterdiginizin</a:t>
                      </a:r>
                      <a:r>
                        <a:rPr kumimoji="0" lang="tr-TR" sz="1050" b="0" i="1" kern="1200" dirty="0" smtClean="0">
                          <a:solidFill>
                            <a:schemeClr val="dk1"/>
                          </a:solidFill>
                          <a:latin typeface="+mn-lt"/>
                          <a:ea typeface="+mn-ea"/>
                          <a:cs typeface="+mn-cs"/>
                        </a:rPr>
                        <a:t> farkındayım ancak bu dersi 3. alışım, final </a:t>
                      </a:r>
                      <a:r>
                        <a:rPr kumimoji="0" lang="tr-TR" sz="1050" b="0" i="1" kern="1200" dirty="0" err="1" smtClean="0">
                          <a:solidFill>
                            <a:schemeClr val="dk1"/>
                          </a:solidFill>
                          <a:latin typeface="+mn-lt"/>
                          <a:ea typeface="+mn-ea"/>
                          <a:cs typeface="+mn-cs"/>
                        </a:rPr>
                        <a:t>sinavindan</a:t>
                      </a:r>
                      <a:r>
                        <a:rPr kumimoji="0" lang="tr-TR" sz="1050" b="0" i="1" kern="1200" dirty="0" smtClean="0">
                          <a:solidFill>
                            <a:schemeClr val="dk1"/>
                          </a:solidFill>
                          <a:latin typeface="+mn-lt"/>
                          <a:ea typeface="+mn-ea"/>
                          <a:cs typeface="+mn-cs"/>
                        </a:rPr>
                        <a:t> 48 </a:t>
                      </a:r>
                      <a:r>
                        <a:rPr kumimoji="0" lang="tr-TR" sz="1050" b="0" i="1" kern="1200" dirty="0" err="1" smtClean="0">
                          <a:solidFill>
                            <a:schemeClr val="dk1"/>
                          </a:solidFill>
                          <a:latin typeface="+mn-lt"/>
                          <a:ea typeface="+mn-ea"/>
                          <a:cs typeface="+mn-cs"/>
                        </a:rPr>
                        <a:t>alirsam</a:t>
                      </a:r>
                      <a:r>
                        <a:rPr kumimoji="0" lang="tr-TR" sz="1050" b="0" i="1" kern="1200" dirty="0" smtClean="0">
                          <a:solidFill>
                            <a:schemeClr val="dk1"/>
                          </a:solidFill>
                          <a:latin typeface="+mn-lt"/>
                          <a:ea typeface="+mn-ea"/>
                          <a:cs typeface="+mn-cs"/>
                        </a:rPr>
                        <a:t> dersi </a:t>
                      </a:r>
                      <a:r>
                        <a:rPr kumimoji="0" lang="tr-TR" sz="1050" b="0" i="1" kern="1200" dirty="0" err="1" smtClean="0">
                          <a:solidFill>
                            <a:schemeClr val="dk1"/>
                          </a:solidFill>
                          <a:latin typeface="+mn-lt"/>
                          <a:ea typeface="+mn-ea"/>
                          <a:cs typeface="+mn-cs"/>
                        </a:rPr>
                        <a:t>geciyordum</a:t>
                      </a:r>
                      <a:r>
                        <a:rPr kumimoji="0" lang="tr-TR" sz="1050" b="0" i="1" kern="1200" dirty="0" smtClean="0">
                          <a:solidFill>
                            <a:schemeClr val="dk1"/>
                          </a:solidFill>
                          <a:latin typeface="+mn-lt"/>
                          <a:ea typeface="+mn-ea"/>
                          <a:cs typeface="+mn-cs"/>
                        </a:rPr>
                        <a:t>, </a:t>
                      </a:r>
                      <a:r>
                        <a:rPr kumimoji="0" lang="tr-TR" sz="1050" b="0" i="1" kern="1200" dirty="0" err="1" smtClean="0">
                          <a:solidFill>
                            <a:schemeClr val="dk1"/>
                          </a:solidFill>
                          <a:latin typeface="+mn-lt"/>
                          <a:ea typeface="+mn-ea"/>
                          <a:cs typeface="+mn-cs"/>
                        </a:rPr>
                        <a:t>hesaplarima</a:t>
                      </a:r>
                      <a:r>
                        <a:rPr kumimoji="0" lang="tr-TR" sz="1050" b="0" i="1" kern="1200" dirty="0" smtClean="0">
                          <a:solidFill>
                            <a:schemeClr val="dk1"/>
                          </a:solidFill>
                          <a:latin typeface="+mn-lt"/>
                          <a:ea typeface="+mn-ea"/>
                          <a:cs typeface="+mn-cs"/>
                        </a:rPr>
                        <a:t> </a:t>
                      </a:r>
                      <a:r>
                        <a:rPr kumimoji="0" lang="tr-TR" sz="1050" b="0" i="1" kern="1200" dirty="0" err="1" smtClean="0">
                          <a:solidFill>
                            <a:schemeClr val="dk1"/>
                          </a:solidFill>
                          <a:latin typeface="+mn-lt"/>
                          <a:ea typeface="+mn-ea"/>
                          <a:cs typeface="+mn-cs"/>
                        </a:rPr>
                        <a:t>gore</a:t>
                      </a:r>
                      <a:r>
                        <a:rPr kumimoji="0" lang="tr-TR" sz="1050" b="0" i="1" kern="1200" dirty="0" smtClean="0">
                          <a:solidFill>
                            <a:schemeClr val="dk1"/>
                          </a:solidFill>
                          <a:latin typeface="+mn-lt"/>
                          <a:ea typeface="+mn-ea"/>
                          <a:cs typeface="+mn-cs"/>
                        </a:rPr>
                        <a:t> 42(-+2) puan toplayabildim elimden geleni yaptım ancak bu kadar basarı </a:t>
                      </a:r>
                      <a:r>
                        <a:rPr kumimoji="0" lang="tr-TR" sz="1050" b="0" i="1" kern="1200" dirty="0" err="1" smtClean="0">
                          <a:solidFill>
                            <a:schemeClr val="dk1"/>
                          </a:solidFill>
                          <a:latin typeface="+mn-lt"/>
                          <a:ea typeface="+mn-ea"/>
                          <a:cs typeface="+mn-cs"/>
                        </a:rPr>
                        <a:t>gosterebildim</a:t>
                      </a:r>
                      <a:r>
                        <a:rPr kumimoji="0" lang="tr-TR" sz="1050" b="0" i="1" kern="1200" dirty="0" smtClean="0">
                          <a:solidFill>
                            <a:schemeClr val="dk1"/>
                          </a:solidFill>
                          <a:latin typeface="+mn-lt"/>
                          <a:ea typeface="+mn-ea"/>
                          <a:cs typeface="+mn-cs"/>
                        </a:rPr>
                        <a:t>.</a:t>
                      </a:r>
                      <a:r>
                        <a:rPr lang="tr-TR" sz="1050" i="1" dirty="0" smtClean="0"/>
                        <a:t/>
                      </a:r>
                      <a:br>
                        <a:rPr lang="tr-TR" sz="1050" i="1" dirty="0" smtClean="0"/>
                      </a:br>
                      <a:r>
                        <a:rPr kumimoji="0" lang="tr-TR" sz="1050" b="0" i="1" kern="1200" dirty="0" smtClean="0">
                          <a:solidFill>
                            <a:schemeClr val="dk1"/>
                          </a:solidFill>
                          <a:latin typeface="+mn-lt"/>
                          <a:ea typeface="+mn-ea"/>
                          <a:cs typeface="+mn-cs"/>
                        </a:rPr>
                        <a:t>Yaz donemi </a:t>
                      </a:r>
                      <a:r>
                        <a:rPr kumimoji="0" lang="tr-TR" sz="1050" b="0" i="1" kern="1200" dirty="0" err="1" smtClean="0">
                          <a:solidFill>
                            <a:schemeClr val="dk1"/>
                          </a:solidFill>
                          <a:latin typeface="+mn-lt"/>
                          <a:ea typeface="+mn-ea"/>
                          <a:cs typeface="+mn-cs"/>
                        </a:rPr>
                        <a:t>icin</a:t>
                      </a:r>
                      <a:r>
                        <a:rPr kumimoji="0" lang="tr-TR" sz="1050" b="0" i="1" kern="1200" dirty="0" smtClean="0">
                          <a:solidFill>
                            <a:schemeClr val="dk1"/>
                          </a:solidFill>
                          <a:latin typeface="+mn-lt"/>
                          <a:ea typeface="+mn-ea"/>
                          <a:cs typeface="+mn-cs"/>
                        </a:rPr>
                        <a:t> staja gitmek gibi bir planım vardı, dolayısıyla bu donem ortalamasına ihtiyacım var. Bu sebepten zaten genel durumum iyi </a:t>
                      </a:r>
                      <a:r>
                        <a:rPr kumimoji="0" lang="tr-TR" sz="1050" b="0" i="1" kern="1200" dirty="0" err="1" smtClean="0">
                          <a:solidFill>
                            <a:schemeClr val="dk1"/>
                          </a:solidFill>
                          <a:latin typeface="+mn-lt"/>
                          <a:ea typeface="+mn-ea"/>
                          <a:cs typeface="+mn-cs"/>
                        </a:rPr>
                        <a:t>olmadigi</a:t>
                      </a:r>
                      <a:r>
                        <a:rPr kumimoji="0" lang="tr-TR" sz="1050" b="0" i="1" kern="1200" dirty="0" smtClean="0">
                          <a:solidFill>
                            <a:schemeClr val="dk1"/>
                          </a:solidFill>
                          <a:latin typeface="+mn-lt"/>
                          <a:ea typeface="+mn-ea"/>
                          <a:cs typeface="+mn-cs"/>
                        </a:rPr>
                        <a:t> </a:t>
                      </a:r>
                      <a:r>
                        <a:rPr kumimoji="0" lang="tr-TR" sz="1050" b="0" i="1" kern="1200" dirty="0" err="1" smtClean="0">
                          <a:solidFill>
                            <a:schemeClr val="dk1"/>
                          </a:solidFill>
                          <a:latin typeface="+mn-lt"/>
                          <a:ea typeface="+mn-ea"/>
                          <a:cs typeface="+mn-cs"/>
                        </a:rPr>
                        <a:t>icin</a:t>
                      </a:r>
                      <a:r>
                        <a:rPr kumimoji="0" lang="tr-TR" sz="1050" b="0" i="1" kern="1200" dirty="0" smtClean="0">
                          <a:solidFill>
                            <a:schemeClr val="dk1"/>
                          </a:solidFill>
                          <a:latin typeface="+mn-lt"/>
                          <a:ea typeface="+mn-ea"/>
                          <a:cs typeface="+mn-cs"/>
                        </a:rPr>
                        <a:t> bu donem pek fazla yeni ders almadım.  Bana yardım </a:t>
                      </a:r>
                      <a:r>
                        <a:rPr kumimoji="0" lang="tr-TR" sz="1050" b="0" i="1" kern="1200" dirty="0" err="1" smtClean="0">
                          <a:solidFill>
                            <a:schemeClr val="dk1"/>
                          </a:solidFill>
                          <a:latin typeface="+mn-lt"/>
                          <a:ea typeface="+mn-ea"/>
                          <a:cs typeface="+mn-cs"/>
                        </a:rPr>
                        <a:t>edebileceginiz</a:t>
                      </a:r>
                      <a:r>
                        <a:rPr kumimoji="0" lang="tr-TR" sz="1050" b="0" i="1" kern="1200" dirty="0" smtClean="0">
                          <a:solidFill>
                            <a:schemeClr val="dk1"/>
                          </a:solidFill>
                          <a:latin typeface="+mn-lt"/>
                          <a:ea typeface="+mn-ea"/>
                          <a:cs typeface="+mn-cs"/>
                        </a:rPr>
                        <a:t> bir konu olursa </a:t>
                      </a:r>
                      <a:r>
                        <a:rPr kumimoji="0" lang="tr-TR" sz="1050" b="0" i="1" kern="1200" dirty="0" err="1" smtClean="0">
                          <a:solidFill>
                            <a:schemeClr val="dk1"/>
                          </a:solidFill>
                          <a:latin typeface="+mn-lt"/>
                          <a:ea typeface="+mn-ea"/>
                          <a:cs typeface="+mn-cs"/>
                        </a:rPr>
                        <a:t>cok</a:t>
                      </a:r>
                      <a:r>
                        <a:rPr kumimoji="0" lang="tr-TR" sz="1050" b="0" i="1" kern="1200" dirty="0" smtClean="0">
                          <a:solidFill>
                            <a:schemeClr val="dk1"/>
                          </a:solidFill>
                          <a:latin typeface="+mn-lt"/>
                          <a:ea typeface="+mn-ea"/>
                          <a:cs typeface="+mn-cs"/>
                        </a:rPr>
                        <a:t> sevinirim. Her ihtimalde teşekkür ederim. </a:t>
                      </a:r>
                      <a:r>
                        <a:rPr lang="tr-TR" sz="1050" i="1" dirty="0" smtClean="0"/>
                        <a:t/>
                      </a:r>
                      <a:br>
                        <a:rPr lang="tr-TR" sz="1050" i="1" dirty="0" smtClean="0"/>
                      </a:br>
                      <a:r>
                        <a:rPr kumimoji="0" lang="tr-TR" sz="1050" b="0" i="1" kern="1200" dirty="0" smtClean="0">
                          <a:solidFill>
                            <a:schemeClr val="dk1"/>
                          </a:solidFill>
                          <a:latin typeface="+mn-lt"/>
                          <a:ea typeface="+mn-ea"/>
                          <a:cs typeface="+mn-cs"/>
                        </a:rPr>
                        <a:t>İyi akşamlar</a:t>
                      </a:r>
                      <a:endParaRPr lang="tr-TR" sz="1050" i="1" dirty="0"/>
                    </a:p>
                  </a:txBody>
                  <a:tcPr/>
                </a:tc>
                <a:tc>
                  <a:txBody>
                    <a:bodyPr/>
                    <a:lstStyle/>
                    <a:p>
                      <a:r>
                        <a:rPr kumimoji="0" lang="tr-TR" sz="1050" b="0" i="1" kern="1200" dirty="0" smtClean="0">
                          <a:solidFill>
                            <a:schemeClr val="dk1"/>
                          </a:solidFill>
                          <a:latin typeface="+mn-lt"/>
                          <a:ea typeface="+mn-ea"/>
                          <a:cs typeface="+mn-cs"/>
                        </a:rPr>
                        <a:t>Merhaba hocam,</a:t>
                      </a:r>
                      <a:br>
                        <a:rPr kumimoji="0" lang="tr-TR" sz="1050" b="0" i="1" kern="1200" dirty="0" smtClean="0">
                          <a:solidFill>
                            <a:schemeClr val="dk1"/>
                          </a:solidFill>
                          <a:latin typeface="+mn-lt"/>
                          <a:ea typeface="+mn-ea"/>
                          <a:cs typeface="+mn-cs"/>
                        </a:rPr>
                      </a:br>
                      <a:r>
                        <a:rPr kumimoji="0" lang="tr-TR" sz="1050" b="0" i="1" kern="1200" dirty="0" smtClean="0">
                          <a:solidFill>
                            <a:schemeClr val="dk1"/>
                          </a:solidFill>
                          <a:latin typeface="+mn-lt"/>
                          <a:ea typeface="+mn-ea"/>
                          <a:cs typeface="+mn-cs"/>
                        </a:rPr>
                        <a:t>Final sınavı 1. soru hariç açıklandı ve şu ana kadar toplayabildiğim puan 77.58. Sadece 1. sorudan tam puan alabilirsem (umarım alabilirim) dönem sonundaki toplam notum 79.83 oluyor ve dersi kıl payı BB ile geçmiş oluyorum. Not konusunda tutumunuzu biliyor ve bize dönemin başında gösterdiğiniz kıl payıyla bir sonraki harf notunu kaçıran öğrencileri hatırlıyor olmama rağmen, eğer 1. sorudan tam puan alamazsam bu konuda yardımcı olmanızı çok isterim.</a:t>
                      </a:r>
                    </a:p>
                    <a:p>
                      <a:r>
                        <a:rPr kumimoji="0" lang="tr-TR" sz="1050" b="0" i="1" kern="1200" dirty="0" smtClean="0">
                          <a:solidFill>
                            <a:schemeClr val="dk1"/>
                          </a:solidFill>
                          <a:latin typeface="+mn-lt"/>
                          <a:ea typeface="+mn-ea"/>
                          <a:cs typeface="+mn-cs"/>
                        </a:rPr>
                        <a:t>İyi çalışmalar dilerim,</a:t>
                      </a:r>
                    </a:p>
                  </a:txBody>
                  <a:tcPr/>
                </a:tc>
              </a:tr>
              <a:tr h="365816">
                <a:tc>
                  <a:txBody>
                    <a:bodyPr/>
                    <a:lstStyle/>
                    <a:p>
                      <a:pPr algn="r" fontAlgn="b"/>
                      <a:r>
                        <a:rPr lang="tr-TR" sz="1100" b="0" i="0" u="none" strike="noStrike" dirty="0" smtClean="0">
                          <a:solidFill>
                            <a:srgbClr val="000000"/>
                          </a:solidFill>
                          <a:latin typeface="Calibri"/>
                        </a:rPr>
                        <a:t>%51,48 ile FF aldı.</a:t>
                      </a:r>
                      <a:br>
                        <a:rPr lang="tr-TR" sz="1100" b="0" i="0" u="none" strike="noStrike" dirty="0" smtClean="0">
                          <a:solidFill>
                            <a:srgbClr val="000000"/>
                          </a:solidFill>
                          <a:latin typeface="Calibri"/>
                        </a:rPr>
                      </a:br>
                      <a:r>
                        <a:rPr lang="tr-TR" sz="1100" b="0" i="0" u="none" strike="noStrike" dirty="0" smtClean="0">
                          <a:solidFill>
                            <a:srgbClr val="000000"/>
                          </a:solidFill>
                          <a:latin typeface="Calibri"/>
                        </a:rPr>
                        <a:t>Ödev3’ü yapmamış.</a:t>
                      </a:r>
                      <a:r>
                        <a:rPr lang="tr-TR" sz="1100" b="0" i="0" u="none" strike="noStrike" baseline="0" dirty="0" smtClean="0">
                          <a:solidFill>
                            <a:srgbClr val="000000"/>
                          </a:solidFill>
                          <a:latin typeface="Calibri"/>
                        </a:rPr>
                        <a:t> 3 kısa sınava girmemiş.</a:t>
                      </a:r>
                      <a:endParaRPr lang="tr-TR" sz="1100" b="0" i="0" u="none" strike="noStrike" dirty="0">
                        <a:solidFill>
                          <a:srgbClr val="000000"/>
                        </a:solidFill>
                        <a:latin typeface="Calibri"/>
                      </a:endParaRPr>
                    </a:p>
                  </a:txBody>
                  <a:tcPr marL="9525" marR="9525" marT="9525" marB="0" anchor="b"/>
                </a:tc>
                <a:tc>
                  <a:txBody>
                    <a:bodyPr/>
                    <a:lstStyle/>
                    <a:p>
                      <a:pPr algn="r" fontAlgn="b"/>
                      <a:r>
                        <a:rPr lang="tr-TR" sz="1100" b="0" i="0" u="none" strike="noStrike" dirty="0" smtClean="0">
                          <a:solidFill>
                            <a:srgbClr val="000000"/>
                          </a:solidFill>
                          <a:latin typeface="Calibri"/>
                        </a:rPr>
                        <a:t>%78,03% ile CB</a:t>
                      </a:r>
                      <a:r>
                        <a:rPr lang="tr-TR" sz="1100" b="0" i="0" u="none" strike="noStrike" baseline="0" dirty="0" smtClean="0">
                          <a:solidFill>
                            <a:srgbClr val="000000"/>
                          </a:solidFill>
                          <a:latin typeface="Calibri"/>
                        </a:rPr>
                        <a:t> aldı. </a:t>
                      </a:r>
                    </a:p>
                    <a:p>
                      <a:pPr algn="r" fontAlgn="b"/>
                      <a:r>
                        <a:rPr lang="tr-TR" sz="1100" b="0" i="0" u="none" strike="noStrike" baseline="0" dirty="0" smtClean="0">
                          <a:solidFill>
                            <a:srgbClr val="000000"/>
                          </a:solidFill>
                          <a:latin typeface="Calibri"/>
                        </a:rPr>
                        <a:t>Ara Sınav II notu 18/100, Ödev2’i zayıf, Ödev3’ü yapmamış.</a:t>
                      </a:r>
                      <a:endParaRPr lang="tr-TR" sz="1100" b="0" i="0" u="none" strike="noStrike" dirty="0">
                        <a:solidFill>
                          <a:srgbClr val="000000"/>
                        </a:solidFill>
                        <a:latin typeface="Calibri"/>
                      </a:endParaRPr>
                    </a:p>
                  </a:txBody>
                  <a:tcPr marL="9525" marR="9525" marT="9525" marB="0" anchor="b"/>
                </a:tc>
              </a:tr>
            </a:tbl>
          </a:graphicData>
        </a:graphic>
      </p:graphicFrame>
      <p:cxnSp>
        <p:nvCxnSpPr>
          <p:cNvPr id="6" name="5 Düz Ok Bağlayıcısı"/>
          <p:cNvCxnSpPr/>
          <p:nvPr/>
        </p:nvCxnSpPr>
        <p:spPr>
          <a:xfrm flipV="1">
            <a:off x="1142976" y="2857496"/>
            <a:ext cx="2571768" cy="5715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6 Metin kutusu"/>
          <p:cNvSpPr txBox="1"/>
          <p:nvPr/>
        </p:nvSpPr>
        <p:spPr>
          <a:xfrm>
            <a:off x="571472" y="1285860"/>
            <a:ext cx="8072494" cy="1815882"/>
          </a:xfrm>
          <a:prstGeom prst="rect">
            <a:avLst/>
          </a:prstGeom>
          <a:noFill/>
        </p:spPr>
        <p:txBody>
          <a:bodyPr wrap="square" rtlCol="0">
            <a:spAutoFit/>
          </a:bodyPr>
          <a:lstStyle/>
          <a:p>
            <a:r>
              <a:rPr lang="tr-TR" sz="1600" dirty="0" smtClean="0"/>
              <a:t>Siz de dönem sonunda böyle durumlara düşmemek için</a:t>
            </a:r>
          </a:p>
          <a:p>
            <a:pPr lvl="1">
              <a:buFont typeface="Arial" pitchFamily="34" charset="0"/>
              <a:buChar char="•"/>
            </a:pPr>
            <a:r>
              <a:rPr lang="tr-TR" sz="1600" dirty="0" smtClean="0"/>
              <a:t>Dönem içinde bol bol kod yazın. Takıldığınız yerleri bizlere sorun.</a:t>
            </a:r>
          </a:p>
          <a:p>
            <a:pPr lvl="1">
              <a:buFont typeface="Arial" pitchFamily="34" charset="0"/>
              <a:buChar char="•"/>
            </a:pPr>
            <a:r>
              <a:rPr lang="tr-TR" sz="1600" dirty="0" err="1" smtClean="0"/>
              <a:t>SYÇS’leri</a:t>
            </a:r>
            <a:r>
              <a:rPr lang="tr-TR" sz="1600" dirty="0" smtClean="0"/>
              <a:t> çözün. Takıldığınız yerleri bizlere sorun.</a:t>
            </a:r>
          </a:p>
          <a:p>
            <a:pPr lvl="1">
              <a:buFont typeface="Arial" pitchFamily="34" charset="0"/>
              <a:buChar char="•"/>
            </a:pPr>
            <a:r>
              <a:rPr lang="tr-TR" sz="1600" dirty="0" smtClean="0"/>
              <a:t>Ödevleri mutlaka çözün. Takıldığınız yerleri bizlere sorun.</a:t>
            </a:r>
          </a:p>
          <a:p>
            <a:pPr lvl="1">
              <a:buFont typeface="Arial" pitchFamily="34" charset="0"/>
              <a:buChar char="•"/>
            </a:pPr>
            <a:r>
              <a:rPr lang="tr-TR" sz="1600" dirty="0" smtClean="0"/>
              <a:t>SON ANA BIRAKMAYIN! DÜZENLİ ÇALIŞIN!</a:t>
            </a:r>
          </a:p>
          <a:p>
            <a:pPr lvl="1">
              <a:buFont typeface="Arial" pitchFamily="34" charset="0"/>
              <a:buChar char="•"/>
            </a:pPr>
            <a:r>
              <a:rPr lang="tr-TR" sz="1600" dirty="0" smtClean="0"/>
              <a:t>DÜZENLİ ÇALIŞIRSANIZ </a:t>
            </a:r>
            <a:r>
              <a:rPr lang="tr-TR" sz="1600" i="1" dirty="0" smtClean="0"/>
              <a:t>HEM </a:t>
            </a:r>
            <a:r>
              <a:rPr lang="tr-TR" sz="1600" b="1" i="1" dirty="0" smtClean="0">
                <a:solidFill>
                  <a:srgbClr val="FF0000"/>
                </a:solidFill>
              </a:rPr>
              <a:t>BAŞARILI</a:t>
            </a:r>
            <a:r>
              <a:rPr lang="tr-TR" sz="1600" i="1" dirty="0" smtClean="0"/>
              <a:t> OLURSUNUZ HEM </a:t>
            </a:r>
            <a:r>
              <a:rPr lang="tr-TR" sz="1600" b="1" i="1" dirty="0" smtClean="0">
                <a:solidFill>
                  <a:srgbClr val="FF0000"/>
                </a:solidFill>
              </a:rPr>
              <a:t>DERSTEN ZEVK </a:t>
            </a:r>
            <a:r>
              <a:rPr lang="tr-TR" sz="1600" i="1" dirty="0" smtClean="0"/>
              <a:t>ALIRSINIZ!</a:t>
            </a:r>
            <a:endParaRPr lang="tr-TR" sz="1600" i="1" dirty="0"/>
          </a:p>
        </p:txBody>
      </p:sp>
      <p:cxnSp>
        <p:nvCxnSpPr>
          <p:cNvPr id="8" name="7 Düz Ok Bağlayıcısı"/>
          <p:cNvCxnSpPr/>
          <p:nvPr/>
        </p:nvCxnSpPr>
        <p:spPr>
          <a:xfrm rot="10800000">
            <a:off x="4786314" y="2857496"/>
            <a:ext cx="1285884" cy="5715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12 Metin kutusu"/>
          <p:cNvSpPr txBox="1"/>
          <p:nvPr/>
        </p:nvSpPr>
        <p:spPr>
          <a:xfrm>
            <a:off x="5143504" y="6286520"/>
            <a:ext cx="3500462" cy="369332"/>
          </a:xfrm>
          <a:prstGeom prst="rect">
            <a:avLst/>
          </a:prstGeom>
          <a:noFill/>
        </p:spPr>
        <p:txBody>
          <a:bodyPr wrap="square" rtlCol="0">
            <a:spAutoFit/>
          </a:bodyPr>
          <a:lstStyle/>
          <a:p>
            <a:r>
              <a:rPr lang="tr-TR" dirty="0" smtClean="0"/>
              <a:t>2018-2019 Güz Dönemi verisi</a:t>
            </a:r>
            <a:endParaRPr lang="tr-TR" dirty="0"/>
          </a:p>
        </p:txBody>
      </p:sp>
    </p:spTree>
  </p:cSld>
  <p:clrMapOvr>
    <a:masterClrMapping/>
  </p:clrMapOvr>
  <p:transition>
    <p:random/>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scanf</a:t>
            </a:r>
            <a:endParaRPr lang="tr-TR" dirty="0"/>
          </a:p>
        </p:txBody>
      </p:sp>
      <p:sp>
        <p:nvSpPr>
          <p:cNvPr id="3" name="2 İçerik Yer Tutucusu"/>
          <p:cNvSpPr>
            <a:spLocks noGrp="1"/>
          </p:cNvSpPr>
          <p:nvPr>
            <p:ph sz="quarter" idx="1"/>
          </p:nvPr>
        </p:nvSpPr>
        <p:spPr/>
        <p:txBody>
          <a:bodyPr/>
          <a:lstStyle/>
          <a:p>
            <a:r>
              <a:rPr lang="tr-TR" dirty="0" smtClean="0"/>
              <a:t>Ekrandan değer alma komutu</a:t>
            </a:r>
          </a:p>
          <a:p>
            <a:r>
              <a:rPr lang="tr-TR" dirty="0" smtClean="0"/>
              <a:t>Alacağımız değeri, biçimine uygun şekilde kaydederiz.</a:t>
            </a:r>
          </a:p>
          <a:p>
            <a:r>
              <a:rPr lang="tr-TR" dirty="0" smtClean="0"/>
              <a:t>Bu yüzden </a:t>
            </a:r>
            <a:r>
              <a:rPr lang="tr-TR" b="1" dirty="0" err="1" smtClean="0"/>
              <a:t>scanf</a:t>
            </a:r>
            <a:r>
              <a:rPr lang="tr-TR" dirty="0" err="1" smtClean="0"/>
              <a:t>ormatted</a:t>
            </a:r>
            <a:endParaRPr lang="tr-TR" dirty="0"/>
          </a:p>
        </p:txBody>
      </p:sp>
      <p:pic>
        <p:nvPicPr>
          <p:cNvPr id="5" name="Picture 2" descr="Using 2d Barcodes"/>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flipH="1">
            <a:off x="5866349" y="3368040"/>
            <a:ext cx="2578670" cy="2788920"/>
          </a:xfrm>
          <a:prstGeom prst="rect">
            <a:avLst/>
          </a:prstGeom>
          <a:noFill/>
        </p:spPr>
      </p:pic>
    </p:spTree>
  </p:cSld>
  <p:clrMapOvr>
    <a:masterClrMapping/>
  </p:clrMapOvr>
  <p:transition>
    <p:random/>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scanf</a:t>
            </a:r>
            <a:r>
              <a:rPr lang="en-US" dirty="0" smtClean="0"/>
              <a:t> </a:t>
            </a:r>
            <a:r>
              <a:rPr lang="tr-TR" dirty="0" smtClean="0"/>
              <a:t>fonksiyonundaki yer tutucular(</a:t>
            </a:r>
            <a:r>
              <a:rPr lang="tr-TR" dirty="0" err="1" smtClean="0"/>
              <a:t>printf</a:t>
            </a:r>
            <a:r>
              <a:rPr lang="tr-TR" dirty="0" smtClean="0"/>
              <a:t> ile aynı)</a:t>
            </a:r>
            <a:endParaRPr lang="en-US" dirty="0"/>
          </a:p>
        </p:txBody>
      </p:sp>
      <p:grpSp>
        <p:nvGrpSpPr>
          <p:cNvPr id="3" name="4 Grup"/>
          <p:cNvGrpSpPr/>
          <p:nvPr/>
        </p:nvGrpSpPr>
        <p:grpSpPr>
          <a:xfrm>
            <a:off x="1052286" y="1501612"/>
            <a:ext cx="6741260" cy="2344674"/>
            <a:chOff x="1052286" y="1501612"/>
            <a:chExt cx="6741260" cy="2344674"/>
          </a:xfrm>
        </p:grpSpPr>
        <p:pic>
          <p:nvPicPr>
            <p:cNvPr id="6" name="Picture 3"/>
            <p:cNvPicPr>
              <a:picLocks noChangeAspect="1"/>
            </p:cNvPicPr>
            <p:nvPr/>
          </p:nvPicPr>
          <p:blipFill>
            <a:blip r:embed="rId2"/>
            <a:srcRect/>
            <a:stretch>
              <a:fillRect/>
            </a:stretch>
          </p:blipFill>
          <p:spPr>
            <a:xfrm>
              <a:off x="1052286" y="1501612"/>
              <a:ext cx="6741260" cy="2344674"/>
            </a:xfrm>
            <a:prstGeom prst="rect">
              <a:avLst/>
            </a:prstGeom>
          </p:spPr>
        </p:pic>
        <p:pic>
          <p:nvPicPr>
            <p:cNvPr id="7" name="Picture 3"/>
            <p:cNvPicPr>
              <a:picLocks noChangeAspect="1"/>
            </p:cNvPicPr>
            <p:nvPr/>
          </p:nvPicPr>
          <p:blipFill>
            <a:blip r:embed="rId3"/>
            <a:srcRect/>
            <a:stretch>
              <a:fillRect/>
            </a:stretch>
          </p:blipFill>
          <p:spPr>
            <a:xfrm>
              <a:off x="1066804" y="3270394"/>
              <a:ext cx="826284" cy="440104"/>
            </a:xfrm>
            <a:prstGeom prst="rect">
              <a:avLst/>
            </a:prstGeom>
          </p:spPr>
        </p:pic>
      </p:grpSp>
    </p:spTree>
    <p:extLst>
      <p:ext uri="{BB962C8B-B14F-4D97-AF65-F5344CB8AC3E}">
        <p14:creationId xmlns:p14="http://schemas.microsoft.com/office/powerpoint/2010/main" xmlns="" val="3743038155"/>
      </p:ext>
    </p:extLst>
  </p:cSld>
  <p:clrMapOvr>
    <a:masterClrMapping/>
  </p:clrMapOvr>
  <p:transition>
    <p:random/>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scanf</a:t>
            </a:r>
            <a:r>
              <a:rPr lang="en-US" dirty="0" smtClean="0"/>
              <a:t> f</a:t>
            </a:r>
            <a:r>
              <a:rPr lang="tr-TR" dirty="0" err="1" smtClean="0"/>
              <a:t>onksiyonunun</a:t>
            </a:r>
            <a:r>
              <a:rPr lang="tr-TR" dirty="0" smtClean="0"/>
              <a:t> çalışma şekli</a:t>
            </a:r>
            <a:endParaRPr lang="en-US" dirty="0"/>
          </a:p>
        </p:txBody>
      </p:sp>
      <p:sp>
        <p:nvSpPr>
          <p:cNvPr id="3" name="Content Placeholder 2"/>
          <p:cNvSpPr>
            <a:spLocks noGrp="1"/>
          </p:cNvSpPr>
          <p:nvPr>
            <p:ph sz="quarter" idx="1"/>
          </p:nvPr>
        </p:nvSpPr>
        <p:spPr>
          <a:xfrm>
            <a:off x="457200" y="1219200"/>
            <a:ext cx="8229600" cy="1771650"/>
          </a:xfrm>
        </p:spPr>
        <p:txBody>
          <a:bodyPr>
            <a:normAutofit/>
          </a:bodyPr>
          <a:lstStyle/>
          <a:p>
            <a:r>
              <a:rPr lang="en-US" dirty="0" err="1">
                <a:latin typeface="Arial" panose="020B0604020202020204" pitchFamily="34" charset="0"/>
                <a:cs typeface="Arial" panose="020B0604020202020204" pitchFamily="34" charset="0"/>
              </a:rPr>
              <a:t>s</a:t>
            </a:r>
            <a:r>
              <a:rPr lang="en-US" dirty="0" err="1" smtClean="0">
                <a:latin typeface="Arial" panose="020B0604020202020204" pitchFamily="34" charset="0"/>
                <a:cs typeface="Arial" panose="020B0604020202020204" pitchFamily="34" charset="0"/>
              </a:rPr>
              <a:t>canf</a:t>
            </a:r>
            <a:r>
              <a:rPr lang="en-US" dirty="0" smtClean="0">
                <a:latin typeface="Arial" panose="020B0604020202020204" pitchFamily="34" charset="0"/>
                <a:cs typeface="Arial" panose="020B0604020202020204" pitchFamily="34" charset="0"/>
              </a:rPr>
              <a:t> function does not execute until the user presses the &lt;Enter&gt; key after writing the required value on the keyboard.</a:t>
            </a:r>
          </a:p>
          <a:p>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104900" y="2990850"/>
            <a:ext cx="6934200" cy="838200"/>
          </a:xfrm>
          <a:prstGeom prst="rect">
            <a:avLst/>
          </a:prstGeom>
        </p:spPr>
      </p:pic>
      <p:pic>
        <p:nvPicPr>
          <p:cNvPr id="5" name="Picture 4"/>
          <p:cNvPicPr>
            <a:picLocks noChangeAspect="1"/>
          </p:cNvPicPr>
          <p:nvPr/>
        </p:nvPicPr>
        <p:blipFill>
          <a:blip r:embed="rId3"/>
          <a:stretch>
            <a:fillRect/>
          </a:stretch>
        </p:blipFill>
        <p:spPr>
          <a:xfrm>
            <a:off x="2305050" y="3829050"/>
            <a:ext cx="4533900" cy="1651000"/>
          </a:xfrm>
          <a:prstGeom prst="rect">
            <a:avLst/>
          </a:prstGeom>
        </p:spPr>
      </p:pic>
      <p:sp>
        <p:nvSpPr>
          <p:cNvPr id="6" name="5 Yuvarlatılmış Dikdörtgen"/>
          <p:cNvSpPr/>
          <p:nvPr/>
        </p:nvSpPr>
        <p:spPr>
          <a:xfrm>
            <a:off x="6591300" y="4286250"/>
            <a:ext cx="2095500" cy="20193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scanf %</a:t>
            </a:r>
            <a:r>
              <a:rPr lang="tr-TR" dirty="0" err="1" smtClean="0"/>
              <a:t>lf</a:t>
            </a:r>
            <a:r>
              <a:rPr lang="tr-TR" dirty="0" smtClean="0"/>
              <a:t> </a:t>
            </a:r>
            <a:r>
              <a:rPr lang="tr-TR" dirty="0" err="1" smtClean="0"/>
              <a:t>accepts</a:t>
            </a:r>
            <a:r>
              <a:rPr lang="tr-TR" dirty="0" smtClean="0"/>
              <a:t> </a:t>
            </a:r>
            <a:r>
              <a:rPr lang="tr-TR" dirty="0" err="1" smtClean="0"/>
              <a:t>integer</a:t>
            </a:r>
            <a:r>
              <a:rPr lang="tr-TR" dirty="0" smtClean="0"/>
              <a:t> </a:t>
            </a:r>
            <a:r>
              <a:rPr lang="tr-TR" dirty="0" err="1" smtClean="0"/>
              <a:t>entries</a:t>
            </a:r>
            <a:r>
              <a:rPr lang="tr-TR" dirty="0" smtClean="0"/>
              <a:t>.</a:t>
            </a:r>
          </a:p>
          <a:p>
            <a:pPr algn="ctr"/>
            <a:r>
              <a:rPr lang="tr-TR" dirty="0" err="1" smtClean="0"/>
              <a:t>If</a:t>
            </a:r>
            <a:r>
              <a:rPr lang="tr-TR" dirty="0" smtClean="0"/>
              <a:t> </a:t>
            </a:r>
            <a:r>
              <a:rPr lang="tr-TR" dirty="0" err="1" smtClean="0"/>
              <a:t>you</a:t>
            </a:r>
            <a:r>
              <a:rPr lang="tr-TR" dirty="0" smtClean="0"/>
              <a:t> </a:t>
            </a:r>
            <a:r>
              <a:rPr lang="tr-TR" dirty="0" err="1" smtClean="0"/>
              <a:t>enter</a:t>
            </a:r>
            <a:r>
              <a:rPr lang="tr-TR" dirty="0" smtClean="0"/>
              <a:t> 30, it can </a:t>
            </a:r>
            <a:r>
              <a:rPr lang="tr-TR" dirty="0" err="1" smtClean="0"/>
              <a:t>understand</a:t>
            </a:r>
            <a:r>
              <a:rPr lang="tr-TR" dirty="0" smtClean="0"/>
              <a:t> </a:t>
            </a:r>
            <a:r>
              <a:rPr lang="tr-TR" dirty="0" err="1" smtClean="0"/>
              <a:t>that</a:t>
            </a:r>
            <a:r>
              <a:rPr lang="tr-TR" dirty="0" smtClean="0"/>
              <a:t> </a:t>
            </a:r>
            <a:r>
              <a:rPr lang="tr-TR" dirty="0" err="1" smtClean="0"/>
              <a:t>you</a:t>
            </a:r>
            <a:r>
              <a:rPr lang="tr-TR" dirty="0" smtClean="0"/>
              <a:t> </a:t>
            </a:r>
            <a:r>
              <a:rPr lang="tr-TR" dirty="0" err="1" smtClean="0"/>
              <a:t>mean</a:t>
            </a:r>
            <a:r>
              <a:rPr lang="tr-TR" dirty="0" smtClean="0"/>
              <a:t> 30.0 .</a:t>
            </a:r>
            <a:endParaRPr lang="tr-TR" dirty="0"/>
          </a:p>
        </p:txBody>
      </p:sp>
    </p:spTree>
    <p:extLst>
      <p:ext uri="{BB962C8B-B14F-4D97-AF65-F5344CB8AC3E}">
        <p14:creationId xmlns:p14="http://schemas.microsoft.com/office/powerpoint/2010/main" xmlns="" val="42946892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Birlikte kodlayalım</a:t>
            </a:r>
            <a:endParaRPr lang="en-US" dirty="0"/>
          </a:p>
        </p:txBody>
      </p:sp>
      <p:sp>
        <p:nvSpPr>
          <p:cNvPr id="3" name="2 İçerik Yer Tutucusu"/>
          <p:cNvSpPr>
            <a:spLocks noGrp="1"/>
          </p:cNvSpPr>
          <p:nvPr>
            <p:ph sz="quarter" idx="1"/>
          </p:nvPr>
        </p:nvSpPr>
        <p:spPr/>
        <p:txBody>
          <a:bodyPr/>
          <a:lstStyle/>
          <a:p>
            <a:r>
              <a:rPr lang="tr-TR" dirty="0" smtClean="0"/>
              <a:t>Şu yazışmayı yapabilen kodu yazalım.</a:t>
            </a:r>
          </a:p>
          <a:p>
            <a:pPr lvl="1"/>
            <a:r>
              <a:rPr lang="tr-TR" b="1" i="1" dirty="0" smtClean="0"/>
              <a:t>Senin yaşın kaç?</a:t>
            </a:r>
          </a:p>
          <a:p>
            <a:pPr lvl="1"/>
            <a:r>
              <a:rPr lang="tr-TR" b="1" i="1" dirty="0" smtClean="0">
                <a:solidFill>
                  <a:srgbClr val="FF0000"/>
                </a:solidFill>
              </a:rPr>
              <a:t>19 </a:t>
            </a:r>
            <a:r>
              <a:rPr lang="tr-TR" i="1" dirty="0" smtClean="0">
                <a:solidFill>
                  <a:srgbClr val="FF0000"/>
                </a:solidFill>
              </a:rPr>
              <a:t>(Kullanıcı girişi)</a:t>
            </a:r>
          </a:p>
          <a:p>
            <a:pPr lvl="1"/>
            <a:r>
              <a:rPr lang="tr-TR" b="1" i="1" dirty="0" smtClean="0">
                <a:solidFill>
                  <a:srgbClr val="FF0000"/>
                </a:solidFill>
              </a:rPr>
              <a:t>19</a:t>
            </a:r>
            <a:r>
              <a:rPr lang="tr-TR" b="1" i="1" dirty="0" smtClean="0"/>
              <a:t> yaşında olmak ne güzel.</a:t>
            </a:r>
            <a:endParaRPr lang="en-US" b="1" i="1" dirty="0"/>
          </a:p>
        </p:txBody>
      </p:sp>
      <p:pic>
        <p:nvPicPr>
          <p:cNvPr id="4" name="Picture 2" descr="C:\Documents and Settings\OguzH\Local Settings\Temporary Internet Files\Content.IE5\WO8I3UPU\question-marks[1].jpg"/>
          <p:cNvPicPr>
            <a:picLocks noChangeAspect="1" noChangeArrowheads="1"/>
          </p:cNvPicPr>
          <p:nvPr/>
        </p:nvPicPr>
        <p:blipFill>
          <a:blip r:embed="rId3"/>
          <a:stretch>
            <a:fillRect/>
          </a:stretch>
        </p:blipFill>
        <p:spPr bwMode="auto">
          <a:xfrm>
            <a:off x="6012246" y="3985249"/>
            <a:ext cx="1734373" cy="1770695"/>
          </a:xfrm>
          <a:prstGeom prst="rect">
            <a:avLst/>
          </a:prstGeom>
          <a:noFill/>
        </p:spPr>
      </p:pic>
      <p:sp>
        <p:nvSpPr>
          <p:cNvPr id="5" name="4 Yuvarlatılmış Dikdörtgen"/>
          <p:cNvSpPr/>
          <p:nvPr/>
        </p:nvSpPr>
        <p:spPr>
          <a:xfrm>
            <a:off x="5086350" y="1819275"/>
            <a:ext cx="2447925" cy="142875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ÖNCE SÖZDE KODLA</a:t>
            </a:r>
            <a:endParaRPr lang="tr-TR" dirty="0"/>
          </a:p>
        </p:txBody>
      </p:sp>
    </p:spTree>
  </p:cSld>
  <p:clrMapOvr>
    <a:masterClrMapping/>
  </p:clrMapOvr>
  <p:transition>
    <p:rand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scanf</a:t>
            </a:r>
            <a:r>
              <a:rPr lang="en-US" dirty="0" smtClean="0"/>
              <a:t> f</a:t>
            </a:r>
            <a:r>
              <a:rPr lang="tr-TR" dirty="0" err="1" smtClean="0"/>
              <a:t>onksiyonu</a:t>
            </a:r>
            <a:endParaRPr lang="en-US" dirty="0"/>
          </a:p>
        </p:txBody>
      </p:sp>
      <p:sp>
        <p:nvSpPr>
          <p:cNvPr id="3" name="Content Placeholder 2"/>
          <p:cNvSpPr>
            <a:spLocks noGrp="1"/>
          </p:cNvSpPr>
          <p:nvPr>
            <p:ph idx="1"/>
          </p:nvPr>
        </p:nvSpPr>
        <p:spPr>
          <a:xfrm>
            <a:off x="457200" y="1638300"/>
            <a:ext cx="7520940" cy="3579849"/>
          </a:xfrm>
        </p:spPr>
        <p:txBody>
          <a:bodyPr/>
          <a:lstStyle/>
          <a:p>
            <a:pPr marL="0" indent="0">
              <a:buNone/>
            </a:pPr>
            <a:endParaRPr lang="en-US" dirty="0" smtClean="0"/>
          </a:p>
          <a:p>
            <a:r>
              <a:rPr lang="en-US" b="1" dirty="0" err="1" smtClean="0">
                <a:solidFill>
                  <a:srgbClr val="FF0000"/>
                </a:solidFill>
              </a:rPr>
              <a:t>scanf</a:t>
            </a:r>
            <a:r>
              <a:rPr lang="en-US" dirty="0" smtClean="0"/>
              <a:t> function scans three variables from the input device and stores them as </a:t>
            </a:r>
            <a:r>
              <a:rPr lang="en-US" sz="2400" dirty="0" smtClean="0">
                <a:latin typeface="Courier"/>
                <a:cs typeface="Courier"/>
              </a:rPr>
              <a:t>character</a:t>
            </a:r>
            <a:r>
              <a:rPr lang="en-US" sz="2800" dirty="0" smtClean="0"/>
              <a:t> </a:t>
            </a:r>
            <a:r>
              <a:rPr lang="en-US" dirty="0" smtClean="0"/>
              <a:t>type variables.</a:t>
            </a:r>
          </a:p>
          <a:p>
            <a:endParaRPr lang="en-US" dirty="0"/>
          </a:p>
        </p:txBody>
      </p:sp>
      <p:pic>
        <p:nvPicPr>
          <p:cNvPr id="5" name="Picture 4"/>
          <p:cNvPicPr>
            <a:picLocks noChangeAspect="1"/>
          </p:cNvPicPr>
          <p:nvPr/>
        </p:nvPicPr>
        <p:blipFill>
          <a:blip r:embed="rId2"/>
          <a:stretch>
            <a:fillRect/>
          </a:stretch>
        </p:blipFill>
        <p:spPr>
          <a:xfrm>
            <a:off x="228600" y="1143000"/>
            <a:ext cx="8458200" cy="495300"/>
          </a:xfrm>
          <a:prstGeom prst="rect">
            <a:avLst/>
          </a:prstGeom>
        </p:spPr>
      </p:pic>
      <p:pic>
        <p:nvPicPr>
          <p:cNvPr id="6" name="Picture 5"/>
          <p:cNvPicPr>
            <a:picLocks noChangeAspect="1"/>
          </p:cNvPicPr>
          <p:nvPr/>
        </p:nvPicPr>
        <p:blipFill>
          <a:blip r:embed="rId3"/>
          <a:stretch>
            <a:fillRect/>
          </a:stretch>
        </p:blipFill>
        <p:spPr>
          <a:xfrm>
            <a:off x="2825750" y="3164184"/>
            <a:ext cx="3308350" cy="2898745"/>
          </a:xfrm>
          <a:prstGeom prst="rect">
            <a:avLst/>
          </a:prstGeom>
        </p:spPr>
      </p:pic>
    </p:spTree>
    <p:extLst>
      <p:ext uri="{BB962C8B-B14F-4D97-AF65-F5344CB8AC3E}">
        <p14:creationId xmlns:p14="http://schemas.microsoft.com/office/powerpoint/2010/main" xmlns="" val="3700550639"/>
      </p:ext>
    </p:extLst>
  </p:cSld>
  <p:clrMapOvr>
    <a:masterClrMapping/>
  </p:clrMapOvr>
  <p:transition>
    <p:random/>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6 Dikdörtgen"/>
          <p:cNvSpPr/>
          <p:nvPr/>
        </p:nvSpPr>
        <p:spPr>
          <a:xfrm>
            <a:off x="457200" y="3124200"/>
            <a:ext cx="6781800" cy="241935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tr-TR"/>
          </a:p>
        </p:txBody>
      </p:sp>
      <p:sp>
        <p:nvSpPr>
          <p:cNvPr id="6" name="5 Dikdörtgen"/>
          <p:cNvSpPr/>
          <p:nvPr/>
        </p:nvSpPr>
        <p:spPr>
          <a:xfrm>
            <a:off x="457200" y="1181100"/>
            <a:ext cx="6781800" cy="1714500"/>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tr-TR"/>
          </a:p>
        </p:txBody>
      </p:sp>
      <p:sp>
        <p:nvSpPr>
          <p:cNvPr id="2" name="Başlık 1"/>
          <p:cNvSpPr>
            <a:spLocks noGrp="1"/>
          </p:cNvSpPr>
          <p:nvPr>
            <p:ph type="title"/>
          </p:nvPr>
        </p:nvSpPr>
        <p:spPr/>
        <p:txBody>
          <a:bodyPr/>
          <a:lstStyle/>
          <a:p>
            <a:r>
              <a:rPr lang="tr-TR" dirty="0" err="1" smtClean="0"/>
              <a:t>scanf’te</a:t>
            </a:r>
            <a:r>
              <a:rPr lang="tr-TR" dirty="0" smtClean="0"/>
              <a:t> hangi kullanım daha iyi?</a:t>
            </a:r>
            <a:endParaRPr lang="tr-TR" dirty="0"/>
          </a:p>
        </p:txBody>
      </p:sp>
      <p:sp>
        <p:nvSpPr>
          <p:cNvPr id="3" name="Alt Başlık 2"/>
          <p:cNvSpPr>
            <a:spLocks noGrp="1"/>
          </p:cNvSpPr>
          <p:nvPr>
            <p:ph sz="quarter" idx="1"/>
          </p:nvPr>
        </p:nvSpPr>
        <p:spPr/>
        <p:txBody>
          <a:bodyPr/>
          <a:lstStyle/>
          <a:p>
            <a:r>
              <a:rPr lang="tr-TR" dirty="0" err="1" smtClean="0"/>
              <a:t>int</a:t>
            </a:r>
            <a:r>
              <a:rPr lang="tr-TR" dirty="0" smtClean="0"/>
              <a:t> a, b, c;</a:t>
            </a:r>
          </a:p>
          <a:p>
            <a:r>
              <a:rPr lang="tr-TR" dirty="0" err="1" smtClean="0"/>
              <a:t>printf</a:t>
            </a:r>
            <a:r>
              <a:rPr lang="tr-TR" dirty="0" smtClean="0"/>
              <a:t>("</a:t>
            </a:r>
            <a:r>
              <a:rPr lang="tr-TR" dirty="0" err="1" smtClean="0"/>
              <a:t>Lutfen</a:t>
            </a:r>
            <a:r>
              <a:rPr lang="tr-TR" dirty="0" smtClean="0"/>
              <a:t> 3 tane tam </a:t>
            </a:r>
            <a:r>
              <a:rPr lang="tr-TR" dirty="0" err="1" smtClean="0"/>
              <a:t>sayi</a:t>
            </a:r>
            <a:r>
              <a:rPr lang="tr-TR" dirty="0" smtClean="0"/>
              <a:t> giriniz: ");</a:t>
            </a:r>
          </a:p>
          <a:p>
            <a:r>
              <a:rPr lang="tr-TR" dirty="0" err="1" smtClean="0"/>
              <a:t>scanf</a:t>
            </a:r>
            <a:r>
              <a:rPr lang="tr-TR" dirty="0" smtClean="0"/>
              <a:t>("%d %d %d", &amp;a, &amp;b, &amp;c);</a:t>
            </a:r>
          </a:p>
          <a:p>
            <a:endParaRPr lang="tr-TR" dirty="0" smtClean="0"/>
          </a:p>
          <a:p>
            <a:r>
              <a:rPr lang="tr-TR" dirty="0" err="1" smtClean="0"/>
              <a:t>int</a:t>
            </a:r>
            <a:r>
              <a:rPr lang="tr-TR" dirty="0" smtClean="0"/>
              <a:t> a, b, c;</a:t>
            </a:r>
          </a:p>
          <a:p>
            <a:r>
              <a:rPr lang="tr-TR" dirty="0" err="1" smtClean="0"/>
              <a:t>printf</a:t>
            </a:r>
            <a:r>
              <a:rPr lang="tr-TR" dirty="0" smtClean="0"/>
              <a:t>("</a:t>
            </a:r>
            <a:r>
              <a:rPr lang="tr-TR" dirty="0" err="1" smtClean="0"/>
              <a:t>Lutfen</a:t>
            </a:r>
            <a:r>
              <a:rPr lang="tr-TR" dirty="0" smtClean="0"/>
              <a:t> 3 tane tam </a:t>
            </a:r>
            <a:r>
              <a:rPr lang="tr-TR" dirty="0" err="1" smtClean="0"/>
              <a:t>sayi</a:t>
            </a:r>
            <a:r>
              <a:rPr lang="tr-TR" dirty="0" smtClean="0"/>
              <a:t> giriniz.\n ");</a:t>
            </a:r>
          </a:p>
          <a:p>
            <a:r>
              <a:rPr lang="tr-TR" dirty="0" err="1" smtClean="0"/>
              <a:t>printf</a:t>
            </a:r>
            <a:r>
              <a:rPr lang="tr-TR" dirty="0" smtClean="0"/>
              <a:t>(“sayi1:”); </a:t>
            </a:r>
            <a:r>
              <a:rPr lang="tr-TR" dirty="0" err="1" smtClean="0"/>
              <a:t>scanf</a:t>
            </a:r>
            <a:r>
              <a:rPr lang="tr-TR" dirty="0" smtClean="0"/>
              <a:t>(“%d”, &amp;a);</a:t>
            </a:r>
          </a:p>
          <a:p>
            <a:r>
              <a:rPr lang="tr-TR" dirty="0" err="1" smtClean="0"/>
              <a:t>printf</a:t>
            </a:r>
            <a:r>
              <a:rPr lang="tr-TR" dirty="0" smtClean="0"/>
              <a:t>(“sayi2:”); </a:t>
            </a:r>
            <a:r>
              <a:rPr lang="tr-TR" dirty="0" err="1" smtClean="0"/>
              <a:t>scanf</a:t>
            </a:r>
            <a:r>
              <a:rPr lang="tr-TR" dirty="0" smtClean="0"/>
              <a:t>(“%d”, &amp;b);</a:t>
            </a:r>
          </a:p>
          <a:p>
            <a:r>
              <a:rPr lang="tr-TR" dirty="0" err="1" smtClean="0"/>
              <a:t>printf</a:t>
            </a:r>
            <a:r>
              <a:rPr lang="tr-TR" dirty="0" smtClean="0"/>
              <a:t>(“sayi3:”); </a:t>
            </a:r>
            <a:r>
              <a:rPr lang="tr-TR" dirty="0" err="1" smtClean="0"/>
              <a:t>scanf</a:t>
            </a:r>
            <a:r>
              <a:rPr lang="tr-TR" dirty="0" smtClean="0"/>
              <a:t>(“%d”, &amp;c);</a:t>
            </a:r>
          </a:p>
          <a:p>
            <a:endParaRPr lang="tr-TR" dirty="0" smtClean="0"/>
          </a:p>
        </p:txBody>
      </p:sp>
      <p:cxnSp>
        <p:nvCxnSpPr>
          <p:cNvPr id="9" name="8 Düz Ok Bağlayıcısı"/>
          <p:cNvCxnSpPr>
            <a:endCxn id="10" idx="1"/>
          </p:cNvCxnSpPr>
          <p:nvPr/>
        </p:nvCxnSpPr>
        <p:spPr>
          <a:xfrm rot="16200000" flipH="1">
            <a:off x="353510" y="5561714"/>
            <a:ext cx="515858" cy="305302"/>
          </a:xfrm>
          <a:prstGeom prst="straightConnector1">
            <a:avLst/>
          </a:prstGeom>
          <a:ln w="50800">
            <a:tailEnd type="arrow"/>
          </a:ln>
        </p:spPr>
        <p:style>
          <a:lnRef idx="1">
            <a:schemeClr val="accent1"/>
          </a:lnRef>
          <a:fillRef idx="0">
            <a:schemeClr val="accent1"/>
          </a:fillRef>
          <a:effectRef idx="0">
            <a:schemeClr val="accent1"/>
          </a:effectRef>
          <a:fontRef idx="minor">
            <a:schemeClr val="tx1"/>
          </a:fontRef>
        </p:style>
      </p:cxnSp>
      <p:sp>
        <p:nvSpPr>
          <p:cNvPr id="10" name="9 Metin kutusu"/>
          <p:cNvSpPr txBox="1"/>
          <p:nvPr/>
        </p:nvSpPr>
        <p:spPr>
          <a:xfrm>
            <a:off x="764090" y="5787628"/>
            <a:ext cx="6785384" cy="369332"/>
          </a:xfrm>
          <a:prstGeom prst="rect">
            <a:avLst/>
          </a:prstGeom>
          <a:noFill/>
        </p:spPr>
        <p:txBody>
          <a:bodyPr wrap="none" rtlCol="0">
            <a:spAutoFit/>
          </a:bodyPr>
          <a:lstStyle/>
          <a:p>
            <a:r>
              <a:rPr lang="tr-TR" dirty="0" smtClean="0"/>
              <a:t>Kullanıcı açısından giriş kolaylığı sağladığı için bu kullanımı tercih ediniz.</a:t>
            </a:r>
            <a:endParaRPr lang="tr-TR" dirty="0"/>
          </a:p>
        </p:txBody>
      </p:sp>
    </p:spTree>
    <p:extLst>
      <p:ext uri="{BB962C8B-B14F-4D97-AF65-F5344CB8AC3E}">
        <p14:creationId xmlns:p14="http://schemas.microsoft.com/office/powerpoint/2010/main" xmlns="" val="47585991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ox(in)">
                                      <p:cBhvr>
                                        <p:cTn id="7" dur="500"/>
                                        <p:tgtEl>
                                          <p:spTgt spid="3">
                                            <p:txEl>
                                              <p:pRg st="4" end="4"/>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box(in)">
                                      <p:cBhvr>
                                        <p:cTn id="10" dur="500"/>
                                        <p:tgtEl>
                                          <p:spTgt spid="3">
                                            <p:txEl>
                                              <p:pRg st="5" end="5"/>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box(in)">
                                      <p:cBhvr>
                                        <p:cTn id="13" dur="500"/>
                                        <p:tgtEl>
                                          <p:spTgt spid="3">
                                            <p:txEl>
                                              <p:pRg st="6" end="6"/>
                                            </p:txEl>
                                          </p:spTgt>
                                        </p:tgtEl>
                                      </p:cBhvr>
                                    </p:animEffect>
                                  </p:childTnLst>
                                </p:cTn>
                              </p:par>
                              <p:par>
                                <p:cTn id="14" presetID="4" presetClass="entr" presetSubtype="16"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box(in)">
                                      <p:cBhvr>
                                        <p:cTn id="16" dur="500"/>
                                        <p:tgtEl>
                                          <p:spTgt spid="3">
                                            <p:txEl>
                                              <p:pRg st="7" end="7"/>
                                            </p:txEl>
                                          </p:spTgt>
                                        </p:tgtEl>
                                      </p:cBhvr>
                                    </p:animEffect>
                                  </p:childTnLst>
                                </p:cTn>
                              </p:par>
                              <p:par>
                                <p:cTn id="17" presetID="4" presetClass="entr" presetSubtype="16"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box(in)">
                                      <p:cBhvr>
                                        <p:cTn id="19" dur="500"/>
                                        <p:tgtEl>
                                          <p:spTgt spid="3">
                                            <p:txEl>
                                              <p:pRg st="8" end="8"/>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mph" presetSubtype="2" fill="hold" nodeType="clickEffect">
                                  <p:stCondLst>
                                    <p:cond delay="0"/>
                                  </p:stCondLst>
                                  <p:childTnLst>
                                    <p:animClr clrSpc="rgb" dir="cw">
                                      <p:cBhvr>
                                        <p:cTn id="23" dur="2000" fill="hold"/>
                                        <p:tgtEl>
                                          <p:spTgt spid="7"/>
                                        </p:tgtEl>
                                        <p:attrNameLst>
                                          <p:attrName>fillcolor</p:attrName>
                                        </p:attrNameLst>
                                      </p:cBhvr>
                                      <p:to>
                                        <a:schemeClr val="accent2"/>
                                      </p:to>
                                    </p:animClr>
                                    <p:set>
                                      <p:cBhvr>
                                        <p:cTn id="24" dur="2000" fill="hold"/>
                                        <p:tgtEl>
                                          <p:spTgt spid="7"/>
                                        </p:tgtEl>
                                        <p:attrNameLst>
                                          <p:attrName>fill.type</p:attrName>
                                        </p:attrNameLst>
                                      </p:cBhvr>
                                      <p:to>
                                        <p:strVal val="solid"/>
                                      </p:to>
                                    </p:set>
                                    <p:set>
                                      <p:cBhvr>
                                        <p:cTn id="25"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Kullanıcıdan sayı almak</a:t>
            </a:r>
            <a:endParaRPr lang="tr-TR" dirty="0"/>
          </a:p>
        </p:txBody>
      </p:sp>
      <p:sp>
        <p:nvSpPr>
          <p:cNvPr id="3" name="2 İçerik Yer Tutucusu"/>
          <p:cNvSpPr>
            <a:spLocks noGrp="1"/>
          </p:cNvSpPr>
          <p:nvPr>
            <p:ph sz="quarter" idx="1"/>
          </p:nvPr>
        </p:nvSpPr>
        <p:spPr/>
        <p:txBody>
          <a:bodyPr/>
          <a:lstStyle/>
          <a:p>
            <a:pPr>
              <a:buNone/>
            </a:pPr>
            <a:r>
              <a:rPr lang="tr-TR" dirty="0" smtClean="0"/>
              <a:t>#</a:t>
            </a:r>
            <a:r>
              <a:rPr lang="tr-TR" dirty="0" err="1" smtClean="0"/>
              <a:t>include</a:t>
            </a:r>
            <a:r>
              <a:rPr lang="tr-TR" dirty="0" smtClean="0"/>
              <a:t> &lt;</a:t>
            </a:r>
            <a:r>
              <a:rPr lang="tr-TR" dirty="0" err="1" smtClean="0"/>
              <a:t>stdio</a:t>
            </a:r>
            <a:r>
              <a:rPr lang="tr-TR" dirty="0" smtClean="0"/>
              <a:t>.h&gt;</a:t>
            </a:r>
          </a:p>
          <a:p>
            <a:pPr>
              <a:buNone/>
            </a:pPr>
            <a:r>
              <a:rPr lang="tr-TR" dirty="0" err="1" smtClean="0"/>
              <a:t>int</a:t>
            </a:r>
            <a:r>
              <a:rPr lang="tr-TR" dirty="0" smtClean="0"/>
              <a:t> </a:t>
            </a:r>
            <a:r>
              <a:rPr lang="tr-TR" dirty="0" err="1" smtClean="0"/>
              <a:t>main</a:t>
            </a:r>
            <a:r>
              <a:rPr lang="tr-TR" dirty="0" smtClean="0"/>
              <a:t>()</a:t>
            </a:r>
          </a:p>
          <a:p>
            <a:pPr>
              <a:buNone/>
            </a:pPr>
            <a:r>
              <a:rPr lang="tr-TR" dirty="0" smtClean="0"/>
              <a:t>{</a:t>
            </a:r>
          </a:p>
          <a:p>
            <a:pPr>
              <a:buNone/>
            </a:pPr>
            <a:r>
              <a:rPr lang="tr-TR" dirty="0" smtClean="0"/>
              <a:t>		</a:t>
            </a:r>
            <a:r>
              <a:rPr lang="tr-TR" dirty="0" err="1" smtClean="0"/>
              <a:t>int</a:t>
            </a:r>
            <a:r>
              <a:rPr lang="tr-TR" dirty="0" smtClean="0"/>
              <a:t> yas; </a:t>
            </a:r>
          </a:p>
          <a:p>
            <a:pPr>
              <a:buNone/>
            </a:pPr>
            <a:r>
              <a:rPr lang="tr-TR" dirty="0" smtClean="0"/>
              <a:t>		</a:t>
            </a:r>
            <a:r>
              <a:rPr lang="tr-TR" dirty="0" err="1" smtClean="0"/>
              <a:t>printf</a:t>
            </a:r>
            <a:r>
              <a:rPr lang="tr-TR" dirty="0" smtClean="0"/>
              <a:t>("</a:t>
            </a:r>
            <a:r>
              <a:rPr lang="tr-TR" dirty="0" err="1" smtClean="0"/>
              <a:t>Yasinizi</a:t>
            </a:r>
            <a:r>
              <a:rPr lang="tr-TR" dirty="0" smtClean="0"/>
              <a:t> giriniz:"); </a:t>
            </a:r>
            <a:r>
              <a:rPr lang="tr-TR" dirty="0" smtClean="0">
                <a:solidFill>
                  <a:srgbClr val="0070C0"/>
                </a:solidFill>
              </a:rPr>
              <a:t>//soru </a:t>
            </a:r>
            <a:r>
              <a:rPr lang="tr-TR" dirty="0" err="1" smtClean="0">
                <a:solidFill>
                  <a:srgbClr val="0070C0"/>
                </a:solidFill>
              </a:rPr>
              <a:t>kismi</a:t>
            </a:r>
            <a:endParaRPr lang="tr-TR" dirty="0" smtClean="0">
              <a:solidFill>
                <a:srgbClr val="0070C0"/>
              </a:solidFill>
            </a:endParaRPr>
          </a:p>
          <a:p>
            <a:pPr>
              <a:buNone/>
            </a:pPr>
            <a:r>
              <a:rPr lang="tr-TR" dirty="0" smtClean="0"/>
              <a:t>		</a:t>
            </a:r>
            <a:r>
              <a:rPr lang="tr-TR" dirty="0" err="1" smtClean="0"/>
              <a:t>scanf</a:t>
            </a:r>
            <a:r>
              <a:rPr lang="tr-TR" dirty="0" smtClean="0"/>
              <a:t>("%d", &amp;yas); </a:t>
            </a:r>
            <a:r>
              <a:rPr lang="tr-TR" dirty="0" smtClean="0">
                <a:solidFill>
                  <a:srgbClr val="0070C0"/>
                </a:solidFill>
              </a:rPr>
              <a:t>//&amp; koymayı unutmuyoruz</a:t>
            </a:r>
          </a:p>
          <a:p>
            <a:pPr>
              <a:buNone/>
            </a:pPr>
            <a:r>
              <a:rPr lang="tr-TR" dirty="0" smtClean="0"/>
              <a:t>		</a:t>
            </a:r>
            <a:r>
              <a:rPr lang="tr-TR" dirty="0" err="1" smtClean="0"/>
              <a:t>printf</a:t>
            </a:r>
            <a:r>
              <a:rPr lang="tr-TR" dirty="0" smtClean="0"/>
              <a:t>("%d yas yolun %.2lf'si eder.", yas, yas/70.0); </a:t>
            </a:r>
          </a:p>
          <a:p>
            <a:pPr>
              <a:buNone/>
            </a:pPr>
            <a:r>
              <a:rPr lang="tr-TR" dirty="0" err="1" smtClean="0"/>
              <a:t>return</a:t>
            </a:r>
            <a:r>
              <a:rPr lang="tr-TR" dirty="0" smtClean="0"/>
              <a:t> 0;</a:t>
            </a:r>
          </a:p>
          <a:p>
            <a:pPr>
              <a:buNone/>
            </a:pPr>
            <a:r>
              <a:rPr lang="tr-TR" dirty="0" smtClean="0"/>
              <a:t>}</a:t>
            </a:r>
            <a:endParaRPr lang="tr-TR" dirty="0"/>
          </a:p>
        </p:txBody>
      </p:sp>
      <p:sp>
        <p:nvSpPr>
          <p:cNvPr id="4" name="3 Yuvarlatılmış Dikdörtgen"/>
          <p:cNvSpPr/>
          <p:nvPr/>
        </p:nvSpPr>
        <p:spPr>
          <a:xfrm>
            <a:off x="4891314" y="4659086"/>
            <a:ext cx="3541486" cy="12192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Tipik bir hata: </a:t>
            </a:r>
            <a:r>
              <a:rPr lang="tr-TR" dirty="0" err="1" smtClean="0"/>
              <a:t>scanf’in</a:t>
            </a:r>
            <a:r>
              <a:rPr lang="tr-TR" dirty="0" smtClean="0"/>
              <a:t> içerisine ekrana yazdırılması istenilen şeyleri yazmak</a:t>
            </a:r>
            <a:endParaRPr lang="tr-TR" dirty="0"/>
          </a:p>
        </p:txBody>
      </p:sp>
    </p:spTree>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Bir öğrencinin deneyimi</a:t>
            </a:r>
            <a:endParaRPr lang="tr-TR" dirty="0"/>
          </a:p>
        </p:txBody>
      </p:sp>
      <p:sp>
        <p:nvSpPr>
          <p:cNvPr id="3" name="2 İçerik Yer Tutucusu"/>
          <p:cNvSpPr>
            <a:spLocks noGrp="1"/>
          </p:cNvSpPr>
          <p:nvPr>
            <p:ph sz="quarter" idx="1"/>
          </p:nvPr>
        </p:nvSpPr>
        <p:spPr/>
        <p:txBody>
          <a:bodyPr>
            <a:normAutofit fontScale="85000" lnSpcReduction="20000"/>
          </a:bodyPr>
          <a:lstStyle/>
          <a:p>
            <a:r>
              <a:rPr lang="tr-TR" dirty="0" smtClean="0"/>
              <a:t>Dersten kalacağımı bildiğim için sınava (dönem sonu sınavı) çalışmadım. </a:t>
            </a:r>
            <a:r>
              <a:rPr lang="tr-TR" sz="2400" i="1" dirty="0" smtClean="0"/>
              <a:t>(1.Ara sınav: 27, 2.Ara sınav: 1, Dönem sonu sınavı: 17)</a:t>
            </a:r>
            <a:endParaRPr lang="tr-TR" i="1" dirty="0" smtClean="0"/>
          </a:p>
          <a:p>
            <a:r>
              <a:rPr lang="tr-TR" b="1" dirty="0" smtClean="0"/>
              <a:t>Derslere katılmanın ve dersi derste anlamanın </a:t>
            </a:r>
            <a:r>
              <a:rPr lang="tr-TR" dirty="0" smtClean="0"/>
              <a:t>çok önemli olduğunu düşünüyorum. Dersten kalacağımı bildiğim halde derslere gelmeye çalıştım. Bir sonraki dönem derslerde daha dikkatli olacağım. </a:t>
            </a:r>
          </a:p>
          <a:p>
            <a:r>
              <a:rPr lang="tr-TR" b="1" dirty="0" smtClean="0"/>
              <a:t>Kısa sınavlar </a:t>
            </a:r>
            <a:r>
              <a:rPr lang="tr-TR" dirty="0" smtClean="0"/>
              <a:t>için ayrı bir hazırlık yapmadım fakat yapmış olsaydım düzenli çalışmış olurdum.</a:t>
            </a:r>
          </a:p>
          <a:p>
            <a:r>
              <a:rPr lang="tr-TR" b="1" dirty="0" smtClean="0"/>
              <a:t>Ödevleri</a:t>
            </a:r>
            <a:r>
              <a:rPr lang="tr-TR" dirty="0" smtClean="0"/>
              <a:t> çok yararlı buluyorum (son güne bırakılmadığı takdirde) Benim gibi düzenli kod yazmayan birisi için kod yazma imkanı ödevler sayesinde doğmuş oldu.</a:t>
            </a:r>
          </a:p>
          <a:p>
            <a:r>
              <a:rPr lang="tr-TR" dirty="0" smtClean="0"/>
              <a:t>Bu dönem dersin ciddiyetini baştan kavrayamadığım için ve sizin uyarılarınızı yeterince dinlemediğim için dersten kalıyorum. Bir sonraki dönem en baştan hatalarımın farkına varmış olarak başlayacağım.	</a:t>
            </a:r>
          </a:p>
          <a:p>
            <a:pPr algn="ctr">
              <a:buNone/>
            </a:pPr>
            <a:r>
              <a:rPr lang="tr-TR" i="1" dirty="0" smtClean="0"/>
              <a:t>2018-2019 Güz Dönemi</a:t>
            </a:r>
          </a:p>
          <a:p>
            <a:endParaRPr lang="tr-TR" dirty="0"/>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dirty="0" smtClean="0"/>
              <a:t>Örnek</a:t>
            </a:r>
            <a:endParaRPr lang="tr-TR" dirty="0"/>
          </a:p>
        </p:txBody>
      </p:sp>
      <p:sp>
        <p:nvSpPr>
          <p:cNvPr id="4" name="İçerik Yer Tutucusu 3"/>
          <p:cNvSpPr>
            <a:spLocks noGrp="1"/>
          </p:cNvSpPr>
          <p:nvPr>
            <p:ph sz="quarter" idx="1"/>
          </p:nvPr>
        </p:nvSpPr>
        <p:spPr/>
        <p:txBody>
          <a:bodyPr/>
          <a:lstStyle/>
          <a:p>
            <a:r>
              <a:rPr lang="tr-TR" dirty="0" smtClean="0"/>
              <a:t>Kullanıcı kod çalıştıktan sonra 5 değerini girmiştir.</a:t>
            </a:r>
            <a:r>
              <a:rPr lang="tr-TR" sz="2000" dirty="0" smtClean="0"/>
              <a:t> </a:t>
            </a:r>
            <a:br>
              <a:rPr lang="tr-TR" sz="2000" dirty="0" smtClean="0"/>
            </a:br>
            <a:r>
              <a:rPr lang="tr-TR" sz="2000" dirty="0" smtClean="0"/>
              <a:t>(5’e basmış ve </a:t>
            </a:r>
            <a:r>
              <a:rPr lang="tr-TR" sz="2000" dirty="0" err="1" smtClean="0"/>
              <a:t>enter’a</a:t>
            </a:r>
            <a:r>
              <a:rPr lang="tr-TR" sz="2000" dirty="0" smtClean="0"/>
              <a:t> basmıştır.)</a:t>
            </a:r>
            <a:endParaRPr lang="tr-TR" dirty="0" smtClean="0"/>
          </a:p>
        </p:txBody>
      </p:sp>
      <p:sp>
        <p:nvSpPr>
          <p:cNvPr id="6" name="Dikdörtgen 5"/>
          <p:cNvSpPr/>
          <p:nvPr/>
        </p:nvSpPr>
        <p:spPr>
          <a:xfrm>
            <a:off x="793758" y="2042160"/>
            <a:ext cx="4572000" cy="3785652"/>
          </a:xfrm>
          <a:prstGeom prst="rect">
            <a:avLst/>
          </a:prstGeom>
        </p:spPr>
        <p:txBody>
          <a:bodyPr>
            <a:spAutoFit/>
          </a:bodyPr>
          <a:lstStyle/>
          <a:p>
            <a:r>
              <a:rPr lang="tr-TR" sz="2400" dirty="0"/>
              <a:t>#</a:t>
            </a:r>
            <a:r>
              <a:rPr lang="tr-TR" sz="2400" dirty="0" err="1"/>
              <a:t>include</a:t>
            </a:r>
            <a:r>
              <a:rPr lang="tr-TR" sz="2400" dirty="0"/>
              <a:t> &lt;</a:t>
            </a:r>
            <a:r>
              <a:rPr lang="tr-TR" sz="2400" dirty="0" err="1"/>
              <a:t>stdio.h</a:t>
            </a:r>
            <a:r>
              <a:rPr lang="tr-TR" sz="2400" dirty="0"/>
              <a:t>&gt;</a:t>
            </a:r>
          </a:p>
          <a:p>
            <a:r>
              <a:rPr lang="tr-TR" sz="2400" dirty="0" err="1"/>
              <a:t>int</a:t>
            </a:r>
            <a:r>
              <a:rPr lang="tr-TR" sz="2400" dirty="0"/>
              <a:t> main()</a:t>
            </a:r>
          </a:p>
          <a:p>
            <a:r>
              <a:rPr lang="tr-TR" sz="2400" dirty="0"/>
              <a:t>{</a:t>
            </a:r>
          </a:p>
          <a:p>
            <a:r>
              <a:rPr lang="tr-TR" sz="2400" dirty="0"/>
              <a:t>	</a:t>
            </a:r>
            <a:r>
              <a:rPr lang="tr-TR" sz="2400" dirty="0" err="1"/>
              <a:t>int</a:t>
            </a:r>
            <a:r>
              <a:rPr lang="tr-TR" sz="2400" dirty="0"/>
              <a:t> </a:t>
            </a:r>
            <a:r>
              <a:rPr lang="tr-TR" sz="2400" dirty="0" err="1" smtClean="0"/>
              <a:t>sayi</a:t>
            </a:r>
            <a:r>
              <a:rPr lang="tr-TR" sz="2400" dirty="0" smtClean="0"/>
              <a:t>=1, </a:t>
            </a:r>
            <a:r>
              <a:rPr lang="tr-TR" sz="2400" dirty="0" err="1" smtClean="0"/>
              <a:t>sonuc</a:t>
            </a:r>
            <a:r>
              <a:rPr lang="tr-TR" sz="2400" dirty="0" smtClean="0"/>
              <a:t>=2;</a:t>
            </a:r>
            <a:endParaRPr lang="tr-TR" sz="2400" dirty="0"/>
          </a:p>
          <a:p>
            <a:r>
              <a:rPr lang="tr-TR" sz="2400" dirty="0"/>
              <a:t>	</a:t>
            </a:r>
            <a:r>
              <a:rPr lang="tr-TR" sz="2400" dirty="0" err="1"/>
              <a:t>sonuc</a:t>
            </a:r>
            <a:r>
              <a:rPr lang="tr-TR" sz="2400" dirty="0"/>
              <a:t> = </a:t>
            </a:r>
            <a:r>
              <a:rPr lang="tr-TR" sz="2400" dirty="0" err="1"/>
              <a:t>sayi</a:t>
            </a:r>
            <a:r>
              <a:rPr lang="tr-TR" sz="2400" dirty="0"/>
              <a:t>*</a:t>
            </a:r>
            <a:r>
              <a:rPr lang="tr-TR" sz="2400" dirty="0" err="1"/>
              <a:t>sayi</a:t>
            </a:r>
            <a:r>
              <a:rPr lang="tr-TR" sz="2400" dirty="0"/>
              <a:t>;</a:t>
            </a:r>
          </a:p>
          <a:p>
            <a:r>
              <a:rPr lang="tr-TR" sz="2400" dirty="0"/>
              <a:t>	</a:t>
            </a:r>
            <a:r>
              <a:rPr lang="tr-TR" sz="2400" dirty="0" err="1"/>
              <a:t>printf</a:t>
            </a:r>
            <a:r>
              <a:rPr lang="tr-TR" sz="2400" dirty="0"/>
              <a:t>("</a:t>
            </a:r>
            <a:r>
              <a:rPr lang="tr-TR" sz="2400" dirty="0" err="1"/>
              <a:t>Sayi</a:t>
            </a:r>
            <a:r>
              <a:rPr lang="tr-TR" sz="2400" dirty="0"/>
              <a:t>:");</a:t>
            </a:r>
          </a:p>
          <a:p>
            <a:r>
              <a:rPr lang="tr-TR" sz="2400" dirty="0"/>
              <a:t>	</a:t>
            </a:r>
            <a:r>
              <a:rPr lang="tr-TR" sz="2400" dirty="0" err="1"/>
              <a:t>scanf</a:t>
            </a:r>
            <a:r>
              <a:rPr lang="tr-TR" sz="2400" dirty="0"/>
              <a:t>("%d", &amp;</a:t>
            </a:r>
            <a:r>
              <a:rPr lang="tr-TR" sz="2400" dirty="0" err="1"/>
              <a:t>sayi</a:t>
            </a:r>
            <a:r>
              <a:rPr lang="tr-TR" sz="2400" dirty="0"/>
              <a:t>);</a:t>
            </a:r>
          </a:p>
          <a:p>
            <a:r>
              <a:rPr lang="tr-TR" sz="2400" dirty="0"/>
              <a:t>	</a:t>
            </a:r>
            <a:r>
              <a:rPr lang="tr-TR" sz="2400" dirty="0" err="1"/>
              <a:t>printf</a:t>
            </a:r>
            <a:r>
              <a:rPr lang="tr-TR" sz="2400" dirty="0"/>
              <a:t>("</a:t>
            </a:r>
            <a:r>
              <a:rPr lang="tr-TR" sz="2400" dirty="0" err="1"/>
              <a:t>Sonuc</a:t>
            </a:r>
            <a:r>
              <a:rPr lang="tr-TR" sz="2400" dirty="0"/>
              <a:t>:%d</a:t>
            </a:r>
            <a:r>
              <a:rPr lang="tr-TR" sz="2400" dirty="0" smtClean="0"/>
              <a:t>",</a:t>
            </a:r>
            <a:r>
              <a:rPr lang="tr-TR" sz="2400" dirty="0" err="1" smtClean="0"/>
              <a:t>sonuc</a:t>
            </a:r>
            <a:r>
              <a:rPr lang="tr-TR" sz="2400" dirty="0" smtClean="0"/>
              <a:t>);</a:t>
            </a:r>
            <a:endParaRPr lang="tr-TR" sz="2400" dirty="0"/>
          </a:p>
          <a:p>
            <a:r>
              <a:rPr lang="tr-TR" sz="2400" dirty="0"/>
              <a:t>	</a:t>
            </a:r>
            <a:r>
              <a:rPr lang="tr-TR" sz="2400" dirty="0" err="1"/>
              <a:t>return</a:t>
            </a:r>
            <a:r>
              <a:rPr lang="tr-TR" sz="2400" dirty="0"/>
              <a:t> 0;</a:t>
            </a:r>
          </a:p>
          <a:p>
            <a:r>
              <a:rPr lang="tr-TR" sz="2400" dirty="0"/>
              <a:t>}</a:t>
            </a:r>
          </a:p>
        </p:txBody>
      </p:sp>
      <p:sp>
        <p:nvSpPr>
          <p:cNvPr id="7" name="Yuvarlatılmış Dikdörtgen 6"/>
          <p:cNvSpPr/>
          <p:nvPr/>
        </p:nvSpPr>
        <p:spPr>
          <a:xfrm>
            <a:off x="5365758" y="3246049"/>
            <a:ext cx="2641600" cy="191452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dirty="0" smtClean="0"/>
              <a:t>Bu tür soruları sınavda yanlış yapan öğrenci sayısı çok fazla olabilmektedir.</a:t>
            </a:r>
          </a:p>
          <a:p>
            <a:pPr algn="ctr"/>
            <a:r>
              <a:rPr lang="tr-TR" dirty="0" smtClean="0"/>
              <a:t>İpucu: </a:t>
            </a:r>
            <a:r>
              <a:rPr lang="tr-TR" b="1" dirty="0" smtClean="0"/>
              <a:t>Kod yukarıdan aşağı doğru akar.</a:t>
            </a:r>
            <a:endParaRPr lang="tr-TR" b="1" dirty="0"/>
          </a:p>
        </p:txBody>
      </p:sp>
    </p:spTree>
    <p:extLst>
      <p:ext uri="{BB962C8B-B14F-4D97-AF65-F5344CB8AC3E}">
        <p14:creationId xmlns="" xmlns:p14="http://schemas.microsoft.com/office/powerpoint/2010/main" val="21429944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Doğrusu</a:t>
            </a:r>
            <a:endParaRPr lang="tr-TR" dirty="0"/>
          </a:p>
        </p:txBody>
      </p:sp>
      <p:pic>
        <p:nvPicPr>
          <p:cNvPr id="4" name="Resim 3"/>
          <p:cNvPicPr>
            <a:picLocks noChangeAspect="1"/>
          </p:cNvPicPr>
          <p:nvPr/>
        </p:nvPicPr>
        <p:blipFill>
          <a:blip r:embed="rId3"/>
          <a:stretch>
            <a:fillRect/>
          </a:stretch>
        </p:blipFill>
        <p:spPr>
          <a:xfrm>
            <a:off x="2960687" y="4110037"/>
            <a:ext cx="4772025" cy="1362075"/>
          </a:xfrm>
          <a:prstGeom prst="rect">
            <a:avLst/>
          </a:prstGeom>
        </p:spPr>
      </p:pic>
      <p:graphicFrame>
        <p:nvGraphicFramePr>
          <p:cNvPr id="5" name="3 Tablo"/>
          <p:cNvGraphicFramePr>
            <a:graphicFrameLocks noGrp="1"/>
          </p:cNvGraphicFramePr>
          <p:nvPr>
            <p:extLst>
              <p:ext uri="{D42A27DB-BD31-4B8C-83A1-F6EECF244321}">
                <p14:modId xmlns="" xmlns:p14="http://schemas.microsoft.com/office/powerpoint/2010/main" val="910862118"/>
              </p:ext>
            </p:extLst>
          </p:nvPr>
        </p:nvGraphicFramePr>
        <p:xfrm>
          <a:off x="1331902" y="1905000"/>
          <a:ext cx="5081600" cy="1422399"/>
        </p:xfrm>
        <a:graphic>
          <a:graphicData uri="http://schemas.openxmlformats.org/drawingml/2006/table">
            <a:tbl>
              <a:tblPr/>
              <a:tblGrid>
                <a:gridCol w="508160"/>
                <a:gridCol w="508160"/>
                <a:gridCol w="508160"/>
                <a:gridCol w="508160"/>
                <a:gridCol w="508160"/>
                <a:gridCol w="508160"/>
                <a:gridCol w="508160"/>
                <a:gridCol w="508160"/>
                <a:gridCol w="508160"/>
                <a:gridCol w="508160"/>
              </a:tblGrid>
              <a:tr h="474133">
                <a:tc>
                  <a:txBody>
                    <a:bodyPr/>
                    <a:lstStyle/>
                    <a:p>
                      <a:pPr algn="ctr">
                        <a:lnSpc>
                          <a:spcPct val="115000"/>
                        </a:lnSpc>
                        <a:spcAft>
                          <a:spcPts val="0"/>
                        </a:spcAft>
                        <a:tabLst>
                          <a:tab pos="397510" algn="l"/>
                        </a:tabLst>
                      </a:pPr>
                      <a:r>
                        <a:rPr lang="tr-TR" sz="1800" b="1" dirty="0" smtClean="0">
                          <a:latin typeface="Arial"/>
                          <a:ea typeface="Times New Roman"/>
                          <a:cs typeface="Times New Roman"/>
                        </a:rPr>
                        <a:t>S</a:t>
                      </a:r>
                      <a:endParaRPr lang="tr-TR" sz="1800" b="1"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r>
                        <a:rPr lang="tr-TR" sz="1800" b="1" dirty="0" smtClean="0">
                          <a:latin typeface="Arial"/>
                          <a:ea typeface="Times New Roman"/>
                          <a:cs typeface="Times New Roman"/>
                        </a:rPr>
                        <a:t>a</a:t>
                      </a: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r>
                        <a:rPr lang="tr-TR" sz="1800" b="1" dirty="0" smtClean="0">
                          <a:latin typeface="Arial"/>
                          <a:ea typeface="Times New Roman"/>
                          <a:cs typeface="Times New Roman"/>
                        </a:rPr>
                        <a:t>y</a:t>
                      </a: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r>
                        <a:rPr lang="tr-TR" sz="1800" b="1" dirty="0" smtClean="0">
                          <a:latin typeface="Arial"/>
                          <a:ea typeface="Times New Roman"/>
                          <a:cs typeface="Times New Roman"/>
                        </a:rPr>
                        <a:t>i</a:t>
                      </a: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r>
                        <a:rPr lang="tr-TR" sz="1800" b="1" dirty="0" smtClean="0">
                          <a:latin typeface="Arial"/>
                          <a:ea typeface="Times New Roman"/>
                          <a:cs typeface="Times New Roman"/>
                        </a:rPr>
                        <a:t>:</a:t>
                      </a: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r>
                        <a:rPr lang="tr-TR" sz="1800" b="1" dirty="0" smtClean="0">
                          <a:latin typeface="Arial"/>
                          <a:ea typeface="Times New Roman"/>
                          <a:cs typeface="Times New Roman"/>
                        </a:rPr>
                        <a:t>5</a:t>
                      </a: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r>
              <a:tr h="474133">
                <a:tc>
                  <a:txBody>
                    <a:bodyPr/>
                    <a:lstStyle/>
                    <a:p>
                      <a:pPr algn="ctr">
                        <a:lnSpc>
                          <a:spcPct val="115000"/>
                        </a:lnSpc>
                        <a:spcAft>
                          <a:spcPts val="0"/>
                        </a:spcAft>
                        <a:tabLst>
                          <a:tab pos="397510" algn="l"/>
                        </a:tabLst>
                      </a:pPr>
                      <a:r>
                        <a:rPr lang="tr-TR" sz="1800" b="1" dirty="0" smtClean="0">
                          <a:latin typeface="Arial"/>
                          <a:ea typeface="Times New Roman"/>
                          <a:cs typeface="Times New Roman"/>
                        </a:rPr>
                        <a:t>S</a:t>
                      </a:r>
                      <a:endParaRPr lang="tr-TR" sz="1800" b="1" dirty="0">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r>
                        <a:rPr lang="tr-TR" sz="1800" b="1" dirty="0" smtClean="0">
                          <a:latin typeface="Arial"/>
                          <a:ea typeface="Times New Roman"/>
                          <a:cs typeface="Times New Roman"/>
                        </a:rPr>
                        <a:t>o</a:t>
                      </a: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r>
                        <a:rPr lang="tr-TR" sz="1800" b="1" dirty="0" smtClean="0">
                          <a:latin typeface="Arial"/>
                          <a:ea typeface="Times New Roman"/>
                          <a:cs typeface="Times New Roman"/>
                        </a:rPr>
                        <a:t>n</a:t>
                      </a: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r>
                        <a:rPr lang="tr-TR" sz="1800" b="1" dirty="0" smtClean="0">
                          <a:latin typeface="Arial"/>
                          <a:ea typeface="Times New Roman"/>
                          <a:cs typeface="Times New Roman"/>
                        </a:rPr>
                        <a:t>u</a:t>
                      </a: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r>
                        <a:rPr lang="tr-TR" sz="1800" b="1" dirty="0" smtClean="0">
                          <a:latin typeface="Arial"/>
                          <a:ea typeface="Times New Roman"/>
                          <a:cs typeface="Times New Roman"/>
                        </a:rPr>
                        <a:t>c</a:t>
                      </a: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r>
                        <a:rPr lang="tr-TR" sz="1800" b="1" dirty="0" smtClean="0">
                          <a:latin typeface="Arial"/>
                          <a:ea typeface="Times New Roman"/>
                          <a:cs typeface="Times New Roman"/>
                        </a:rPr>
                        <a:t>:</a:t>
                      </a: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r>
                        <a:rPr lang="tr-TR" sz="1800" b="1" dirty="0" smtClean="0">
                          <a:latin typeface="Arial"/>
                          <a:ea typeface="Times New Roman"/>
                          <a:cs typeface="Times New Roman"/>
                        </a:rPr>
                        <a:t>1</a:t>
                      </a: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474133">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800" b="1">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397510" algn="l"/>
                        </a:tabLst>
                      </a:pPr>
                      <a:endParaRPr lang="tr-TR" sz="1800" b="1" dirty="0">
                        <a:latin typeface="Arial"/>
                        <a:ea typeface="Times New Roman"/>
                        <a:cs typeface="Times New Roman"/>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Yuvarlatılmış Dikdörtgen 5"/>
          <p:cNvSpPr/>
          <p:nvPr/>
        </p:nvSpPr>
        <p:spPr>
          <a:xfrm>
            <a:off x="4216400" y="812800"/>
            <a:ext cx="3987800" cy="8509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tr-TR" dirty="0" smtClean="0"/>
              <a:t>TAM CEVAP İSTENMEKTEDİR.</a:t>
            </a:r>
            <a:br>
              <a:rPr lang="tr-TR" dirty="0" smtClean="0"/>
            </a:br>
            <a:r>
              <a:rPr lang="tr-TR" i="1" dirty="0" smtClean="0"/>
              <a:t>1 tane : dahi unutmayınız!</a:t>
            </a:r>
            <a:br>
              <a:rPr lang="tr-TR" i="1" dirty="0" smtClean="0"/>
            </a:br>
            <a:r>
              <a:rPr lang="tr-TR" i="1" dirty="0" smtClean="0"/>
              <a:t>Puan kaybı olabilir!</a:t>
            </a:r>
            <a:endParaRPr lang="tr-TR" i="1" dirty="0"/>
          </a:p>
        </p:txBody>
      </p:sp>
    </p:spTree>
    <p:extLst>
      <p:ext uri="{BB962C8B-B14F-4D97-AF65-F5344CB8AC3E}">
        <p14:creationId xmlns="" xmlns:p14="http://schemas.microsoft.com/office/powerpoint/2010/main" val="1721987687"/>
      </p:ext>
    </p:extLst>
  </p:cSld>
  <p:clrMapOvr>
    <a:masterClrMapping/>
  </p:clrMapOvr>
  <p:transition>
    <p:random/>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bg>
      <p:bgRef idx="1001">
        <a:schemeClr val="bg1"/>
      </p:bgRef>
    </p:bg>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Algoritmik</a:t>
            </a:r>
            <a:r>
              <a:rPr lang="tr-TR" dirty="0" smtClean="0"/>
              <a:t> sıralamanın önemi</a:t>
            </a:r>
            <a:endParaRPr lang="tr-TR" dirty="0"/>
          </a:p>
        </p:txBody>
      </p:sp>
      <p:sp>
        <p:nvSpPr>
          <p:cNvPr id="4" name="3 Dikdörtgen"/>
          <p:cNvSpPr/>
          <p:nvPr/>
        </p:nvSpPr>
        <p:spPr>
          <a:xfrm>
            <a:off x="4143372" y="1219200"/>
            <a:ext cx="4572000" cy="2585323"/>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r>
              <a:rPr lang="tr-TR" dirty="0" smtClean="0"/>
              <a:t>#</a:t>
            </a:r>
            <a:r>
              <a:rPr lang="tr-TR" dirty="0" err="1" smtClean="0"/>
              <a:t>include</a:t>
            </a:r>
            <a:r>
              <a:rPr lang="tr-TR" dirty="0" smtClean="0"/>
              <a:t> &lt;</a:t>
            </a:r>
            <a:r>
              <a:rPr lang="tr-TR" dirty="0" err="1" smtClean="0"/>
              <a:t>stdio</a:t>
            </a:r>
            <a:r>
              <a:rPr lang="tr-TR" dirty="0" smtClean="0"/>
              <a:t>.h&gt;</a:t>
            </a:r>
          </a:p>
          <a:p>
            <a:r>
              <a:rPr lang="tr-TR" dirty="0" smtClean="0"/>
              <a:t>#define PI 3.14</a:t>
            </a:r>
          </a:p>
          <a:p>
            <a:r>
              <a:rPr lang="tr-TR" dirty="0" err="1" smtClean="0"/>
              <a:t>int</a:t>
            </a:r>
            <a:r>
              <a:rPr lang="tr-TR" dirty="0" smtClean="0"/>
              <a:t> </a:t>
            </a:r>
            <a:r>
              <a:rPr lang="tr-TR" dirty="0" err="1" smtClean="0"/>
              <a:t>main</a:t>
            </a:r>
            <a:r>
              <a:rPr lang="tr-TR" dirty="0" smtClean="0"/>
              <a:t>()</a:t>
            </a:r>
          </a:p>
          <a:p>
            <a:r>
              <a:rPr lang="tr-TR" dirty="0" smtClean="0"/>
              <a:t>{</a:t>
            </a:r>
          </a:p>
          <a:p>
            <a:r>
              <a:rPr lang="tr-TR" dirty="0" smtClean="0"/>
              <a:t>	</a:t>
            </a:r>
            <a:r>
              <a:rPr lang="tr-TR" dirty="0" err="1" smtClean="0"/>
              <a:t>double</a:t>
            </a:r>
            <a:r>
              <a:rPr lang="tr-TR" dirty="0" smtClean="0"/>
              <a:t> r, </a:t>
            </a:r>
            <a:r>
              <a:rPr lang="tr-TR" dirty="0" err="1" smtClean="0"/>
              <a:t>daireninCapi</a:t>
            </a:r>
            <a:r>
              <a:rPr lang="tr-TR" dirty="0" smtClean="0"/>
              <a:t>= 2*PI*r;</a:t>
            </a:r>
          </a:p>
          <a:p>
            <a:r>
              <a:rPr lang="tr-TR" dirty="0" smtClean="0"/>
              <a:t>	</a:t>
            </a:r>
            <a:r>
              <a:rPr lang="tr-TR" dirty="0" err="1" smtClean="0"/>
              <a:t>printf</a:t>
            </a:r>
            <a:r>
              <a:rPr lang="tr-TR" dirty="0" smtClean="0"/>
              <a:t>("</a:t>
            </a:r>
            <a:r>
              <a:rPr lang="tr-TR" dirty="0" err="1" smtClean="0"/>
              <a:t>Sonuc</a:t>
            </a:r>
            <a:r>
              <a:rPr lang="tr-TR" dirty="0" smtClean="0"/>
              <a:t>: %</a:t>
            </a:r>
            <a:r>
              <a:rPr lang="tr-TR" dirty="0" err="1" smtClean="0"/>
              <a:t>lf</a:t>
            </a:r>
            <a:r>
              <a:rPr lang="tr-TR" dirty="0" smtClean="0"/>
              <a:t>", </a:t>
            </a:r>
            <a:r>
              <a:rPr lang="tr-TR" dirty="0" err="1" smtClean="0"/>
              <a:t>daireninCapi</a:t>
            </a:r>
            <a:r>
              <a:rPr lang="tr-TR" dirty="0" smtClean="0"/>
              <a:t>);</a:t>
            </a:r>
          </a:p>
          <a:p>
            <a:r>
              <a:rPr lang="tr-TR" dirty="0" smtClean="0"/>
              <a:t>	r = 5.0;</a:t>
            </a:r>
          </a:p>
          <a:p>
            <a:r>
              <a:rPr lang="tr-TR" dirty="0" smtClean="0"/>
              <a:t>	</a:t>
            </a:r>
            <a:r>
              <a:rPr lang="tr-TR" dirty="0" err="1" smtClean="0"/>
              <a:t>return</a:t>
            </a:r>
            <a:r>
              <a:rPr lang="tr-TR" dirty="0" smtClean="0"/>
              <a:t> 0;</a:t>
            </a:r>
          </a:p>
          <a:p>
            <a:r>
              <a:rPr lang="tr-TR" dirty="0" smtClean="0"/>
              <a:t>}</a:t>
            </a:r>
            <a:endParaRPr lang="tr-TR" dirty="0"/>
          </a:p>
        </p:txBody>
      </p:sp>
      <p:cxnSp>
        <p:nvCxnSpPr>
          <p:cNvPr id="6" name="5 Düz Ok Bağlayıcısı"/>
          <p:cNvCxnSpPr/>
          <p:nvPr/>
        </p:nvCxnSpPr>
        <p:spPr>
          <a:xfrm rot="10800000" flipV="1">
            <a:off x="2857489" y="2960914"/>
            <a:ext cx="1583883" cy="1039590"/>
          </a:xfrm>
          <a:prstGeom prst="straightConnector1">
            <a:avLst/>
          </a:prstGeom>
          <a:ln>
            <a:solidFill>
              <a:srgbClr val="003399"/>
            </a:solidFill>
            <a:tailEnd type="arrow"/>
          </a:ln>
        </p:spPr>
        <p:style>
          <a:lnRef idx="1">
            <a:schemeClr val="accent1"/>
          </a:lnRef>
          <a:fillRef idx="0">
            <a:schemeClr val="accent1"/>
          </a:fillRef>
          <a:effectRef idx="0">
            <a:schemeClr val="accent1"/>
          </a:effectRef>
          <a:fontRef idx="minor">
            <a:schemeClr val="tx1"/>
          </a:fontRef>
        </p:style>
      </p:cxnSp>
      <p:sp>
        <p:nvSpPr>
          <p:cNvPr id="7" name="6 Metin kutusu"/>
          <p:cNvSpPr txBox="1"/>
          <p:nvPr/>
        </p:nvSpPr>
        <p:spPr>
          <a:xfrm>
            <a:off x="642910" y="3714752"/>
            <a:ext cx="2643206" cy="923330"/>
          </a:xfrm>
          <a:prstGeom prst="rect">
            <a:avLst/>
          </a:prstGeom>
          <a:noFill/>
        </p:spPr>
        <p:txBody>
          <a:bodyPr wrap="square" rtlCol="0">
            <a:spAutoFit/>
          </a:bodyPr>
          <a:lstStyle/>
          <a:p>
            <a:pPr algn="ctr"/>
            <a:r>
              <a:rPr lang="tr-TR" dirty="0" smtClean="0"/>
              <a:t>Bu kod ekrana çöp(genelde 0) yazdırır. Neden?</a:t>
            </a:r>
            <a:endParaRPr lang="tr-TR" dirty="0"/>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t>scanf’te</a:t>
            </a:r>
            <a:r>
              <a:rPr lang="tr-TR" dirty="0" smtClean="0"/>
              <a:t> neden &amp; kullanırız?</a:t>
            </a:r>
            <a:endParaRPr lang="tr-TR" dirty="0"/>
          </a:p>
        </p:txBody>
      </p:sp>
      <p:sp>
        <p:nvSpPr>
          <p:cNvPr id="3" name="Alt Başlık 2"/>
          <p:cNvSpPr>
            <a:spLocks noGrp="1"/>
          </p:cNvSpPr>
          <p:nvPr>
            <p:ph sz="quarter" idx="1"/>
          </p:nvPr>
        </p:nvSpPr>
        <p:spPr>
          <a:xfrm>
            <a:off x="457200" y="1219200"/>
            <a:ext cx="8229600" cy="5208896"/>
          </a:xfrm>
        </p:spPr>
        <p:txBody>
          <a:bodyPr>
            <a:normAutofit/>
          </a:bodyPr>
          <a:lstStyle/>
          <a:p>
            <a:r>
              <a:rPr lang="tr-TR" dirty="0" err="1" smtClean="0"/>
              <a:t>printf'ten</a:t>
            </a:r>
            <a:r>
              <a:rPr lang="tr-TR" dirty="0" smtClean="0"/>
              <a:t> farklı olarak </a:t>
            </a:r>
            <a:r>
              <a:rPr lang="tr-TR" dirty="0" err="1" smtClean="0"/>
              <a:t>scanf'te</a:t>
            </a:r>
            <a:r>
              <a:rPr lang="tr-TR" dirty="0" smtClean="0"/>
              <a:t> değişkenlerin başına &amp; işareti konulur  </a:t>
            </a:r>
            <a:r>
              <a:rPr lang="tr-TR" sz="2000" b="1" dirty="0" smtClean="0"/>
              <a:t>(dizgiler hariç – dizgi isimleri zaten adres görevi görürler) </a:t>
            </a:r>
            <a:r>
              <a:rPr lang="tr-TR" dirty="0" smtClean="0"/>
              <a:t>. Bu işaret değişkenlerin adreslerini belirtmektedir ve işaretçiler konusunda anlatılacaktır.</a:t>
            </a:r>
          </a:p>
        </p:txBody>
      </p:sp>
      <p:pic>
        <p:nvPicPr>
          <p:cNvPr id="4" name="Picture 3"/>
          <p:cNvPicPr>
            <a:picLocks noChangeAspect="1"/>
          </p:cNvPicPr>
          <p:nvPr/>
        </p:nvPicPr>
        <p:blipFill>
          <a:blip r:embed="rId2"/>
          <a:stretch>
            <a:fillRect/>
          </a:stretch>
        </p:blipFill>
        <p:spPr>
          <a:xfrm>
            <a:off x="791001" y="3029131"/>
            <a:ext cx="6934200" cy="838200"/>
          </a:xfrm>
          <a:prstGeom prst="rect">
            <a:avLst/>
          </a:prstGeom>
        </p:spPr>
      </p:pic>
    </p:spTree>
    <p:extLst>
      <p:ext uri="{BB962C8B-B14F-4D97-AF65-F5344CB8AC3E}">
        <p14:creationId xmlns:p14="http://schemas.microsoft.com/office/powerpoint/2010/main" xmlns="" val="303227849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smtClean="0"/>
              <a:t>scanf’teki</a:t>
            </a:r>
            <a:r>
              <a:rPr lang="tr-TR" dirty="0" smtClean="0"/>
              <a:t> &amp; işareti</a:t>
            </a:r>
            <a:endParaRPr lang="tr-TR" dirty="0"/>
          </a:p>
        </p:txBody>
      </p:sp>
      <p:sp>
        <p:nvSpPr>
          <p:cNvPr id="4" name="AutoShape 4" descr="data:image/jpeg;base64,/9j/4AAQSkZJRgABAQAAAQABAAD/2wCEAAkGBxQTEhUUExQUFhQXFRYaGBgXFxQXGBgYGBcXFxcYFxcYHCggGBolHBcYITEhJSkrLi4uFx8zODMsNygtLisBCgoKDg0OGhAQGiwcHBwsLCwsLCwsLCwsLCwsLCwsLCwsLCwsLCwsLCwsLCwsLCwsLCwsLCw3LCwsLCwsLCwsLP/AABEIAL0BCwMBIgACEQEDEQH/xAAcAAABBQEBAQAAAAAAAAAAAAAAAgMEBQYHAQj/xAA+EAABAwIDBgMHAQcCBwEAAAABAAIRAwQFITEGEkFRYXGBkaETIjKxwdHwBxQjQlJykuEz8RYkYmOCg7IV/8QAGAEBAAMBAAAAAAAAAAAAAAAAAAECAwT/xAAgEQEBAAICAwADAQAAAAAAAAAAAQIRAzESIUETMlEi/9oADAMBAAIRAxEAPwDuEL1CEAhCEAhCEAhCEAhCEAhCEAk1KgaJcQBzJgLObQ7XU6EsZ79TlwHcrnuJ4xWuHTUeSP5dGjsFW5yNMOO5Ok321tvTyDi88miR5qkrbcPPwU2t7kkrFUtFJpBZ3Ot5xYxqaW1Nc8W/2hTbfaqoPja13bIrM27U+VHlU/jx/jZ2209J3xBzT1zHmFYMxGmY94Z6Hh5jTxXOkis50ZK05P6plwz46kDOi9XMNndsHUn+zrEgciZGvCdD8/l0ylVDgHNMgiQRxBWku3PZotCEKUBCEIBCEIBCEIBCEIBCEIBCEIBCEIBCEIBCEIBCFGxC9bRpuqPMNaCSToANSUDlzcNptLnuDQOJMLnO023u+TStjA4v4x0WK2s23qXdQspy2lPE+87l0aOg8ZUSzp7oA48e6plWmGO1oXyZPFOspSm7ZuWasaLVja65Creip9KiE3TClUlCSwxIcE+QmipCCMkhwyTsJLwoFFimGB4ka/PxSMB27r2rvZvl7G/wu1A6FXTmLGbW2MODxr81phWXLjubdu2a2jpXjN5mThq3iFdL5w2W2hda1mv5HMabw4gjnC+iLG6bVpsqMMtc0EeK2jlsPoQhEBCEIBCEIBCEIBCEIBCEIBCEIBCEIBCEIBcd/XDHntdTt/hpkFxE5uIOU8gF2JfMH6qYq6viNcukBjtxoPANy9dfFBX4Lmd7yWrtGrOYPR3WAnUrTWmixzrp44tKLVPohQaOYU62CzbxIhS7dqjsUyloe6mFONpykvbCU10BDgpQZITTgpVQqM4KKmEAKvxG0FRpaQrCe6ZcVEK5bjNs6k4gjQ884Xa/0axX21juF0upPIz13Xe836jwXMdrGTn+Qp/6MYoaN77Kfcqtc2M/iHvNPz810Y1x5zVd8QhCszCEIQCEIQCEIQCEIQCEIQCEIQCEIQCEIQC+TNuKm9iN0edxUPm4mO408F9Zr5a/U2y9li900DI1A8f+xjXn1JRMKw98tC0Vg6eKzdgMgr+wbxWGTqwXFERopltUUOi9P0WTwWbaLMHIEKVSMg+Ch2xMGVIoOOamFiQx69hQmVDvQptPNTEWEJt50T72phzZRMNuKYIT9UKO5yqMVtQ0+9+eITX6U193E7cE6vcM+ZY6PWFf7Q24cwnKY1Vd+kVlv4mwxkxtR58BA9XBb4Vycs9voRCELRiEIQgEIQgEIQgEIQgEIQgEIQgEIQgEIQgF88/rnZFmKNqHSrSYR3b7h+QX0KSvnf8AUzapmINafYFj6Lj7N4dO9TJ95r2wIOTSCORCipkqmtzACvMKqgqhtjkOydp3JY6QD1WNdUumybRykJVKrumDofmqezxokKfc3DalMwYcNO6pppMl3QrJypXzELM0MWgAOyyU6neh0ZovPa2YfeJUujcQFU1KsPkHIhM/t0mFG02Lp9zKXUrZDqqO9xinSbm4Ss/d46ah90+X5orRnbGoub4BwaPiceCUXKgw0jeDpk8YVvRcSoTsxiudN3YqJ+kNx7GvWqvBI9mWQNS4uafDJpVhVbLSOa8we39lSO6Pee4n1jyVsctRnlh5V13DL5tamHtkagg6gjUKWs7sMyLcyZPtHEnuGrRLeXccuU1bAhCFKoQhCAQhCAQhCAQhCAQhCAQhCAQhCAXzLtXaeyvLqhEAVX7vRpJLfQhfR1/iVOkPfdnwHE+C5dtBs/b3d3UuHPc3f3chGW60N1/8VnnW3F9c2o6BIr04EmStjiGxFRoLqDhVZyyDvsVnm0viaRp6Km2umfpYidWtd30+RXjsWqzk1446H6BX9tZieH50WgsWUwIIb23TKncR42sDUx18Q8O7qxwnFiXN1geZWjxawY7RgE6aKksLb2VQtc2QDmeInMeCrbF8ZZWlh9VkjebHHIeh1WYxW4umEtGfUCMlu7Ujc04BI/YQ8Q4Z69uSpLprlNxzZuGXFVskmepyVvg2ytce9UflBEMcdeZ8Oq2FKxcz4Tl6+SmUweJHrHnEK/kx/H7ZzB9mqjHT7RxbyJn5rS1KUARwT1GeQ6QZXtbRUq8iA7RSLA5QZmJHLUqO85KVYPB3Ok+pKlP10HZH/Qy/mPyartUeyB/ckcqjh6NV4unHpxcn7UIQhSoEIQgEIQgEIQgEIQgEIJWO2k2kfnTtnBv81TI+DR9fLmg1lxcNYJe4NHX6c1R3m1dNvwMc/r8I+6wNWpXJl9Yu/qJPzSbaoa4iQG8SNT2CWyT2tjja1Nztu45NaAf7iPp6LOYhtPctzNZ+f9I9AAnhRZTEAcNVltpruVjc7W345HlTGajnElzi48SSTC9oYmS4NVBQvw7L+IZEJ9szvN1Vati6vh9ZvsxmJjgsJtBTb+0vI0cAT34peGX9Z8Ma10qHjzXMrkO13W6ciP8AdVjW6hy0ot8Spu4GiGiFVWteSram9RV8Ue9olrGuP8wnt1UO4A3t8cfdPaMk/tFiAbSIGbjkB1VLZuLHbrp0keH+6nSK1dtUlkcgnmXIAg5EqLhr8oGZhM4nRJBjUAxHNRppYtrasHaaypjKnNZLBMRl267Jw1BWlcZGRTaKfNQcEzVemH1YTYdKK0ms7JOW8hgd4wO6h3lTIq0pUIaz+kZddVPxXH3W52EfNBx/7h/+WrRrObDNi3d1quj+1o+YK0a6MenHy/vXqF4hWZvUIQgEIQgEIQgFTY5tHRthDjL/AOUZnx5LH7V/qGACyh/dx8BwXPLnEy4lziS4nMn5qty0tMdttje3NWqC0btNnLUnoSsvW2gcMgZJ6LM3+IE6Fe4M32lQBxkantyWe720knS8rV61VuroTtpeFgEGCFprYM3YAEclS4naAOJCpvfbXXikf/qb7c9Vk8ZrySpe/BIVfdCSZU60i3ar/Yn1HA08nD16FbLCbF0DfaWmM5VThI3XiOC6XhgZXp7rh4jVUylq2N0Y2epe6XREmB2RtJsv+0e/TdFUCIPwuA+RVnQtvYtg6DilWt4DodSSol0vZ5e45Xc21ShU3KrS1w9RzB4hWdK4hs8lu8dwll1T3XQHjNjuIP1B5LCXFi+lLHiHD8kdFbZiz+L3kvDiIEhOOvWvc0gjLVQcbqDQLLuqvY6WyrSbVyz067h9eGiI4TpKdxK9DXb38x04kngudWG0rwA0tI/OqubfE3F8u4ZAd+J5JZWn5ZVziuFndFZmTm5ntxVphtyXME6wo9HFQRB0iOeqdwtm7I/lJHhwPkqWJ2dqBLc+EotTNY5qYpai3WmaScec4SBAyHVKrM38uaYuLPdGXZTVZb8dN2T2hp+xpsI3Wxk4fN3UnitbSqBwlpBHTNce2fJbRAPCYHQEq8trxzdCY6TPmurXpx3t0eV6sjY4/UZk73x1181eWeM035Tunkfuo0hZISV7KD1erxeoBCEIPlJlzOfNNV7icp5KF7XLJOYbm/PksWyQIAl2vyVpgVq8gvA1OvRVtGjv1WsOhMnsF03DaTGs3REQq26Xxiho4gWwOHyU2pdBwyUPGbbdJhVIrlvZNJtPYmd0740/iH1US4bI3m5hLrXEhUbb80Xxqw6jl1CmKtJhhkwui7PU2taJK5jZ3TRD2mWreYZijXUwZAMKtmq0x9xrr2i17S0nXlqsU5tSlX9jnzB5t5qzssQMwSrWuxjyx51BInpH+FTOb9tOPLxuj9myGiVGx3C2V6ZacnR7ruIP2U6Ybkq+pcyPmreore3Fruyc2u6m/wCJpIP+E3u0mOLXa5LTbTgPvHFsSA2ephUWLUHB7XimakkBwbJdHMCM1aI8fW0Y2dIkEOI6QZVnQxG2B3DM5A5Hh4aqAcWptcP+XrjUZgAz2Ua5t6taswtoOpMPvAvkSANfNTqol9+p209Si2AWTEhXuHnSc5HyVT7AsptkiRGQVlhtUQq1prVS3uUas9Le7NQbmt58ExUyqTZmXTyyT12NOaZtcgOa9LpqNbrn6DX7eKnW7o3rHa0tKW60NnWPueym0xkdVDec+gP+PupZI90TM6xr459V1uM812X3S2lNloB5r0x3QWlhjFSmYnebyP05LT4firKoyMO/lP05rBt/AnWOiIKjQ6KlLLYXjpaA2p7w58R91pKFZrxvNIIVUHkJIK9lB8etH2UqiPent9E1TPlmhlSDBMHgsW6bY1ouu7Vp7LEiw5rCXTi17Xg9j1WhoXntGyNRqEsTjlppruuKrTnms7Sq7xLHZPbw5jmF426cDyVdidXMPbkRxUQtTHmFVYlQLtFIpYiH6w1/oeylWoaXQeKCmshUpnIEtOo5/wCVf2V4f4SR6EeC1eF0qYEwCqfFaLH1QWCOZHqon+rpN/zE+xxLc1KkVNqYexgOQzKzF+zd+FZ198W1/emI8uqtlxXRhyyV9AWN+H0Q4arI7VY97Dej43RujrzPRUuA7UU6TDvvG7B0M8MsllsSxN1xVNQyd7SODeACrjjvtfPOTott8XEv3pdMk55nitPhVUVWgzBMFp1h3I/nJY6rUAyDY5TE/MqTheKezBPDiD9FNiePk126A66qsGbQ4jjmNdMuqrKVw6pWD6mjQchlCrv+K2n4pEZ5dB07pFfGWvMsGZPqo018sO4s6twXuy0GSXQuIOUxl2VSKjgMpn5Zq3ZbBrNQfCBzlNMrkdfWUQVJdKj17qMuJSrUqeop3VkbjdGam4Iyf3juOn9I0Hjr49FRVRv1G0+BMu/pGvnp4rX2rYbkMz6BacWP1Tly+PXOgzzSrR288mdMvv6pL44jTockrD8h3J5LZifcc8/UBKkHll0/ISK5jOMvzkvG1QCgeHGJ8fogaLxju/TRDdc/zxQOMcptjiDqZlp7jgfBQC3nCN5BtLfHaZjelp8wrOnUDhIIIPFc69oeCebcOA+KPH/KjSHCblsdvr+Zqnq1SXQrTEDl+ajRMWNjPfqsY1pl5IbmZHqFYYTiLWH3j48PEJm4sTGX51UajhrifweSDWgsqCWOB7EKmu2EEhP4dhe64Eq6ubRroEe9zVVmJr01Nw6tVEADeHXh4rQVsDYM96fBeW1ANOUGNeid9HXaTbOqgAZCesqTZCSTwGXjxP5yTd1UDWTxifsFIshDQJzGv19Vthh4xnnluol60HgsXfU/3jiFtrsyeay9xTzcepVqopqAzcnsKqw8h0EZ5GdekJdKnqoOjjzVUtfUtmvE8+R0H5l5KO7DBAy6Rx8eqbw3Fw5gBycPUwRly1UkYgWROZyzjIacPNUsa45Qins4CZ3vBWlvYspGP4vwKNSxMA6iTw5Jyjf+0cG5kl0A9BAyVNVr5Yru2tfdDiCTJHMdiOSaxSuKI1zOQGRmBkfIhOUL1tNsvcA0kgRzAnLx+azV3ce1qF3WAOQU60pbupNsS528VbNqbok6c1EtaO6M1ZW1pvEF0wM2s59XcgqyXKrbmMS9n7Q5vcPeeR4NGg6EnPyWmjUKHa04HOc/P6p7ePXkumTU057d15U48k9SbAGeiZf38CvaZngVZCQ/sfzumnDjp4GfJLbnr4dE1GchQHA4kfXRLpxzz9PNR93nMd/snmHjHnw81IkNcOvHn+QvGnLh+dCvGnTT87Lw+vTP0Kge73fwn5LwnnKVud9OCS4d0HD6jCTy9VLtae6OKTa5ZKcz8zXPWsMbs8FNoUoXraYSi6FCT9NsZpLLrdJJ4BVeM4g6kyW6kxPLjMLJ1rx78nOJHLh5K0x2rctNbWxU1XblLM8XataOnMqwswGiB3JnXmSeaq7WgKLA1upiTzT15WLaWWpnP6rWTTO3Z1tz7WsGz7szPRv+VfHqs5s0wbx6NAHr9loayshEdxInIKlrMOauaR+JV7hJKCmqUoVO7/UK0dwzVZ2p/qHv9FULpiHZd1P3t9oBzA4deajPZp3Hqp1OgOZQQ22RBlrhroVIoU7gfCWd1JAAgqwp0hGgTQr6OHV3H949pA6k+QAhX1nYMb/EXO5AJ60awfwDWOKvLaNwuAAHID6p4RbyqNa2jjo2I4u1VzZ24Z1PE65qHaVy6NQPXz+ys6RyGWUSrSaRtKpD8jVIc8HjHgZQ1NAnX8zUj05coSmvHLRMF319EAwQgmNPQdoXjS2fyEwamcQNY9dUNfLtOJ08UD7p4GfolZHLOe/VIZ735KQ90T06oJVNxHHLrGXqnM4/IUb22QPGOacadCge8pTrWt/6vDRNubEdYK8DCf4j6fZQ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 name="AutoShape 6" descr="data:image/jpeg;base64,/9j/4AAQSkZJRgABAQAAAQABAAD/2wCEAAkGBxQTEhUUExQUFhQXFRYaGBgXFxQXGBgYGBcXFxcYFxcYHCggGBolHBcYITEhJSkrLi4uFx8zODMsNygtLisBCgoKDg0OGhAQGiwcHBwsLCwsLCwsLCwsLCwsLCwsLCwsLCwsLCwsLCwsLCwsLCwsLCwsLCw3LCwsLCwsLCwsLP/AABEIAL0BCwMBIgACEQEDEQH/xAAcAAABBQEBAQAAAAAAAAAAAAAAAgMEBQYHAQj/xAA+EAABAwIDBgMHAQcCBwEAAAABAAIRAwQFITEGEkFRYXGBkaETIjKxwdHwBxQjQlJykuEz8RYkYmOCg7IV/8QAGAEBAAMBAAAAAAAAAAAAAAAAAAECAwT/xAAgEQEBAAICAwADAQAAAAAAAAAAAQIRAzESIUETMlEi/9oADAMBAAIRAxEAPwDuEL1CEAhCEAhCEAhCEAhCEAhCEAk1KgaJcQBzJgLObQ7XU6EsZ79TlwHcrnuJ4xWuHTUeSP5dGjsFW5yNMOO5Ok321tvTyDi88miR5qkrbcPPwU2t7kkrFUtFJpBZ3Ot5xYxqaW1Nc8W/2hTbfaqoPja13bIrM27U+VHlU/jx/jZ2209J3xBzT1zHmFYMxGmY94Z6Hh5jTxXOkis50ZK05P6plwz46kDOi9XMNndsHUn+zrEgciZGvCdD8/l0ylVDgHNMgiQRxBWku3PZotCEKUBCEIBCEIBCEIBCEIBCEIBCEIBCEIBCEIBCEIBCFGxC9bRpuqPMNaCSToANSUDlzcNptLnuDQOJMLnO023u+TStjA4v4x0WK2s23qXdQspy2lPE+87l0aOg8ZUSzp7oA48e6plWmGO1oXyZPFOspSm7ZuWasaLVja65Creip9KiE3TClUlCSwxIcE+QmipCCMkhwyTsJLwoFFimGB4ka/PxSMB27r2rvZvl7G/wu1A6FXTmLGbW2MODxr81phWXLjubdu2a2jpXjN5mThq3iFdL5w2W2hda1mv5HMabw4gjnC+iLG6bVpsqMMtc0EeK2jlsPoQhEBCEIBCEIBCEIBCEIBCEIBCEIBCEIBCEIBcd/XDHntdTt/hpkFxE5uIOU8gF2JfMH6qYq6viNcukBjtxoPANy9dfFBX4Lmd7yWrtGrOYPR3WAnUrTWmixzrp44tKLVPohQaOYU62CzbxIhS7dqjsUyloe6mFONpykvbCU10BDgpQZITTgpVQqM4KKmEAKvxG0FRpaQrCe6ZcVEK5bjNs6k4gjQ884Xa/0axX21juF0upPIz13Xe836jwXMdrGTn+Qp/6MYoaN77Kfcqtc2M/iHvNPz810Y1x5zVd8QhCszCEIQCEIQCEIQCEIQCEIQCEIQCEIQCEIQC+TNuKm9iN0edxUPm4mO408F9Zr5a/U2y9li900DI1A8f+xjXn1JRMKw98tC0Vg6eKzdgMgr+wbxWGTqwXFERopltUUOi9P0WTwWbaLMHIEKVSMg+Ch2xMGVIoOOamFiQx69hQmVDvQptPNTEWEJt50T72phzZRMNuKYIT9UKO5yqMVtQ0+9+eITX6U193E7cE6vcM+ZY6PWFf7Q24cwnKY1Vd+kVlv4mwxkxtR58BA9XBb4Vycs9voRCELRiEIQgEIQgEIQgEIQgEIQgEIQgEIQgEIQgF88/rnZFmKNqHSrSYR3b7h+QX0KSvnf8AUzapmINafYFj6Lj7N4dO9TJ95r2wIOTSCORCipkqmtzACvMKqgqhtjkOydp3JY6QD1WNdUumybRykJVKrumDofmqezxokKfc3DalMwYcNO6pppMl3QrJypXzELM0MWgAOyyU6neh0ZovPa2YfeJUujcQFU1KsPkHIhM/t0mFG02Lp9zKXUrZDqqO9xinSbm4Ss/d46ah90+X5orRnbGoub4BwaPiceCUXKgw0jeDpk8YVvRcSoTsxiudN3YqJ+kNx7GvWqvBI9mWQNS4uafDJpVhVbLSOa8we39lSO6Pee4n1jyVsctRnlh5V13DL5tamHtkagg6gjUKWs7sMyLcyZPtHEnuGrRLeXccuU1bAhCFKoQhCAQhCAQhCAQhCAQhCAQhCAQhCAXzLtXaeyvLqhEAVX7vRpJLfQhfR1/iVOkPfdnwHE+C5dtBs/b3d3UuHPc3f3chGW60N1/8VnnW3F9c2o6BIr04EmStjiGxFRoLqDhVZyyDvsVnm0viaRp6Km2umfpYidWtd30+RXjsWqzk1446H6BX9tZieH50WgsWUwIIb23TKncR42sDUx18Q8O7qxwnFiXN1geZWjxawY7RgE6aKksLb2VQtc2QDmeInMeCrbF8ZZWlh9VkjebHHIeh1WYxW4umEtGfUCMlu7Ujc04BI/YQ8Q4Z69uSpLprlNxzZuGXFVskmepyVvg2ytce9UflBEMcdeZ8Oq2FKxcz4Tl6+SmUweJHrHnEK/kx/H7ZzB9mqjHT7RxbyJn5rS1KUARwT1GeQ6QZXtbRUq8iA7RSLA5QZmJHLUqO85KVYPB3Ok+pKlP10HZH/Qy/mPyartUeyB/ckcqjh6NV4unHpxcn7UIQhSoEIQgEIQgEIQgEIQgEIJWO2k2kfnTtnBv81TI+DR9fLmg1lxcNYJe4NHX6c1R3m1dNvwMc/r8I+6wNWpXJl9Yu/qJPzSbaoa4iQG8SNT2CWyT2tjja1Nztu45NaAf7iPp6LOYhtPctzNZ+f9I9AAnhRZTEAcNVltpruVjc7W345HlTGajnElzi48SSTC9oYmS4NVBQvw7L+IZEJ9szvN1Vati6vh9ZvsxmJjgsJtBTb+0vI0cAT34peGX9Z8Ma10qHjzXMrkO13W6ciP8AdVjW6hy0ot8Spu4GiGiFVWteSram9RV8Ue9olrGuP8wnt1UO4A3t8cfdPaMk/tFiAbSIGbjkB1VLZuLHbrp0keH+6nSK1dtUlkcgnmXIAg5EqLhr8oGZhM4nRJBjUAxHNRppYtrasHaaypjKnNZLBMRl267Jw1BWlcZGRTaKfNQcEzVemH1YTYdKK0ms7JOW8hgd4wO6h3lTIq0pUIaz+kZddVPxXH3W52EfNBx/7h/+WrRrObDNi3d1quj+1o+YK0a6MenHy/vXqF4hWZvUIQgEIQgEIQgFTY5tHRthDjL/AOUZnx5LH7V/qGACyh/dx8BwXPLnEy4lziS4nMn5qty0tMdttje3NWqC0btNnLUnoSsvW2gcMgZJ6LM3+IE6Fe4M32lQBxkantyWe720knS8rV61VuroTtpeFgEGCFprYM3YAEclS4naAOJCpvfbXXikf/qb7c9Vk8ZrySpe/BIVfdCSZU60i3ar/Yn1HA08nD16FbLCbF0DfaWmM5VThI3XiOC6XhgZXp7rh4jVUylq2N0Y2epe6XREmB2RtJsv+0e/TdFUCIPwuA+RVnQtvYtg6DilWt4DodSSol0vZ5e45Xc21ShU3KrS1w9RzB4hWdK4hs8lu8dwll1T3XQHjNjuIP1B5LCXFi+lLHiHD8kdFbZiz+L3kvDiIEhOOvWvc0gjLVQcbqDQLLuqvY6WyrSbVyz067h9eGiI4TpKdxK9DXb38x04kngudWG0rwA0tI/OqubfE3F8u4ZAd+J5JZWn5ZVziuFndFZmTm5ntxVphtyXME6wo9HFQRB0iOeqdwtm7I/lJHhwPkqWJ2dqBLc+EotTNY5qYpai3WmaScec4SBAyHVKrM38uaYuLPdGXZTVZb8dN2T2hp+xpsI3Wxk4fN3UnitbSqBwlpBHTNce2fJbRAPCYHQEq8trxzdCY6TPmurXpx3t0eV6sjY4/UZk73x1181eWeM035Tunkfuo0hZISV7KD1erxeoBCEIPlJlzOfNNV7icp5KF7XLJOYbm/PksWyQIAl2vyVpgVq8gvA1OvRVtGjv1WsOhMnsF03DaTGs3REQq26Xxiho4gWwOHyU2pdBwyUPGbbdJhVIrlvZNJtPYmd0740/iH1US4bI3m5hLrXEhUbb80Xxqw6jl1CmKtJhhkwui7PU2taJK5jZ3TRD2mWreYZijXUwZAMKtmq0x9xrr2i17S0nXlqsU5tSlX9jnzB5t5qzssQMwSrWuxjyx51BInpH+FTOb9tOPLxuj9myGiVGx3C2V6ZacnR7ruIP2U6Ybkq+pcyPmreore3Fruyc2u6m/wCJpIP+E3u0mOLXa5LTbTgPvHFsSA2ephUWLUHB7XimakkBwbJdHMCM1aI8fW0Y2dIkEOI6QZVnQxG2B3DM5A5Hh4aqAcWptcP+XrjUZgAz2Ua5t6taswtoOpMPvAvkSANfNTqol9+p209Si2AWTEhXuHnSc5HyVT7AsptkiRGQVlhtUQq1prVS3uUas9Le7NQbmt58ExUyqTZmXTyyT12NOaZtcgOa9LpqNbrn6DX7eKnW7o3rHa0tKW60NnWPueym0xkdVDec+gP+PupZI90TM6xr459V1uM812X3S2lNloB5r0x3QWlhjFSmYnebyP05LT4firKoyMO/lP05rBt/AnWOiIKjQ6KlLLYXjpaA2p7w58R91pKFZrxvNIIVUHkJIK9lB8etH2UqiPent9E1TPlmhlSDBMHgsW6bY1ouu7Vp7LEiw5rCXTi17Xg9j1WhoXntGyNRqEsTjlppruuKrTnms7Sq7xLHZPbw5jmF426cDyVdidXMPbkRxUQtTHmFVYlQLtFIpYiH6w1/oeylWoaXQeKCmshUpnIEtOo5/wCVf2V4f4SR6EeC1eF0qYEwCqfFaLH1QWCOZHqon+rpN/zE+xxLc1KkVNqYexgOQzKzF+zd+FZ198W1/emI8uqtlxXRhyyV9AWN+H0Q4arI7VY97Dej43RujrzPRUuA7UU6TDvvG7B0M8MsllsSxN1xVNQyd7SODeACrjjvtfPOTott8XEv3pdMk55nitPhVUVWgzBMFp1h3I/nJY6rUAyDY5TE/MqTheKezBPDiD9FNiePk126A66qsGbQ4jjmNdMuqrKVw6pWD6mjQchlCrv+K2n4pEZ5dB07pFfGWvMsGZPqo018sO4s6twXuy0GSXQuIOUxl2VSKjgMpn5Zq3ZbBrNQfCBzlNMrkdfWUQVJdKj17qMuJSrUqeop3VkbjdGam4Iyf3juOn9I0Hjr49FRVRv1G0+BMu/pGvnp4rX2rYbkMz6BacWP1Tly+PXOgzzSrR288mdMvv6pL44jTockrD8h3J5LZifcc8/UBKkHll0/ISK5jOMvzkvG1QCgeHGJ8fogaLxju/TRDdc/zxQOMcptjiDqZlp7jgfBQC3nCN5BtLfHaZjelp8wrOnUDhIIIPFc69oeCebcOA+KPH/KjSHCblsdvr+Zqnq1SXQrTEDl+ajRMWNjPfqsY1pl5IbmZHqFYYTiLWH3j48PEJm4sTGX51UajhrifweSDWgsqCWOB7EKmu2EEhP4dhe64Eq6ubRroEe9zVVmJr01Nw6tVEADeHXh4rQVsDYM96fBeW1ANOUGNeid9HXaTbOqgAZCesqTZCSTwGXjxP5yTd1UDWTxifsFIshDQJzGv19Vthh4xnnluol60HgsXfU/3jiFtrsyeay9xTzcepVqopqAzcnsKqw8h0EZ5GdekJdKnqoOjjzVUtfUtmvE8+R0H5l5KO7DBAy6Rx8eqbw3Fw5gBycPUwRly1UkYgWROZyzjIacPNUsa45Qins4CZ3vBWlvYspGP4vwKNSxMA6iTw5Jyjf+0cG5kl0A9BAyVNVr5Yru2tfdDiCTJHMdiOSaxSuKI1zOQGRmBkfIhOUL1tNsvcA0kgRzAnLx+azV3ce1qF3WAOQU60pbupNsS528VbNqbok6c1EtaO6M1ZW1pvEF0wM2s59XcgqyXKrbmMS9n7Q5vcPeeR4NGg6EnPyWmjUKHa04HOc/P6p7ePXkumTU057d15U48k9SbAGeiZf38CvaZngVZCQ/sfzumnDjp4GfJLbnr4dE1GchQHA4kfXRLpxzz9PNR93nMd/snmHjHnw81IkNcOvHn+QvGnLh+dCvGnTT87Lw+vTP0Kge73fwn5LwnnKVud9OCS4d0HD6jCTy9VLtae6OKTa5ZKcz8zXPWsMbs8FNoUoXraYSi6FCT9NsZpLLrdJJ4BVeM4g6kyW6kxPLjMLJ1rx78nOJHLh5K0x2rctNbWxU1XblLM8XataOnMqwswGiB3JnXmSeaq7WgKLA1upiTzT15WLaWWpnP6rWTTO3Z1tz7WsGz7szPRv+VfHqs5s0wbx6NAHr9loayshEdxInIKlrMOauaR+JV7hJKCmqUoVO7/UK0dwzVZ2p/qHv9FULpiHZd1P3t9oBzA4deajPZp3Hqp1OgOZQQ22RBlrhroVIoU7gfCWd1JAAgqwp0hGgTQr6OHV3H949pA6k+QAhX1nYMb/EXO5AJ60awfwDWOKvLaNwuAAHID6p4RbyqNa2jjo2I4u1VzZ24Z1PE65qHaVy6NQPXz+ys6RyGWUSrSaRtKpD8jVIc8HjHgZQ1NAnX8zUj05coSmvHLRMF319EAwQgmNPQdoXjS2fyEwamcQNY9dUNfLtOJ08UD7p4GfolZHLOe/VIZ735KQ90T06oJVNxHHLrGXqnM4/IUb22QPGOacadCge8pTrWt/6vDRNubEdYK8DCf4j6fZQ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7" name="AutoShape 10" descr="data:image/jpeg;base64,/9j/4AAQSkZJRgABAQAAAQABAAD/2wCEAAkGBxQTEhUUExQUFhQXFRYaGBgXFxQXGBgYGBcXFxcYFxcYHCggGBolHBcYITEhJSkrLi4uFx8zODMsNygtLisBCgoKDg0OGhAQGiwcHBwsLCwsLCwsLCwsLCwsLCwsLCwsLCwsLCwsLCwsLCwsLCwsLCwsLCw3LCwsLCwsLCwsLP/AABEIAL0BCwMBIgACEQEDEQH/xAAcAAABBQEBAQAAAAAAAAAAAAAAAgMEBQYHAQj/xAA+EAABAwIDBgMHAQcCBwEAAAABAAIRAwQFITEGEkFRYXGBkaETIjKxwdHwBxQjQlJykuEz8RYkYmOCg7IV/8QAGAEBAAMBAAAAAAAAAAAAAAAAAAECAwT/xAAgEQEBAAICAwADAQAAAAAAAAAAAQIRAzESIUETMlEi/9oADAMBAAIRAxEAPwDuEL1CEAhCEAhCEAhCEAhCEAhCEAk1KgaJcQBzJgLObQ7XU6EsZ79TlwHcrnuJ4xWuHTUeSP5dGjsFW5yNMOO5Ok321tvTyDi88miR5qkrbcPPwU2t7kkrFUtFJpBZ3Ot5xYxqaW1Nc8W/2hTbfaqoPja13bIrM27U+VHlU/jx/jZ2209J3xBzT1zHmFYMxGmY94Z6Hh5jTxXOkis50ZK05P6plwz46kDOi9XMNndsHUn+zrEgciZGvCdD8/l0ylVDgHNMgiQRxBWku3PZotCEKUBCEIBCEIBCEIBCEIBCEIBCEIBCEIBCEIBCEIBCFGxC9bRpuqPMNaCSToANSUDlzcNptLnuDQOJMLnO023u+TStjA4v4x0WK2s23qXdQspy2lPE+87l0aOg8ZUSzp7oA48e6plWmGO1oXyZPFOspSm7ZuWasaLVja65Creip9KiE3TClUlCSwxIcE+QmipCCMkhwyTsJLwoFFimGB4ka/PxSMB27r2rvZvl7G/wu1A6FXTmLGbW2MODxr81phWXLjubdu2a2jpXjN5mThq3iFdL5w2W2hda1mv5HMabw4gjnC+iLG6bVpsqMMtc0EeK2jlsPoQhEBCEIBCEIBCEIBCEIBCEIBCEIBCEIBCEIBcd/XDHntdTt/hpkFxE5uIOU8gF2JfMH6qYq6viNcukBjtxoPANy9dfFBX4Lmd7yWrtGrOYPR3WAnUrTWmixzrp44tKLVPohQaOYU62CzbxIhS7dqjsUyloe6mFONpykvbCU10BDgpQZITTgpVQqM4KKmEAKvxG0FRpaQrCe6ZcVEK5bjNs6k4gjQ884Xa/0axX21juF0upPIz13Xe836jwXMdrGTn+Qp/6MYoaN77Kfcqtc2M/iHvNPz810Y1x5zVd8QhCszCEIQCEIQCEIQCEIQCEIQCEIQCEIQCEIQC+TNuKm9iN0edxUPm4mO408F9Zr5a/U2y9li900DI1A8f+xjXn1JRMKw98tC0Vg6eKzdgMgr+wbxWGTqwXFERopltUUOi9P0WTwWbaLMHIEKVSMg+Ch2xMGVIoOOamFiQx69hQmVDvQptPNTEWEJt50T72phzZRMNuKYIT9UKO5yqMVtQ0+9+eITX6U193E7cE6vcM+ZY6PWFf7Q24cwnKY1Vd+kVlv4mwxkxtR58BA9XBb4Vycs9voRCELRiEIQgEIQgEIQgEIQgEIQgEIQgEIQgEIQgF88/rnZFmKNqHSrSYR3b7h+QX0KSvnf8AUzapmINafYFj6Lj7N4dO9TJ95r2wIOTSCORCipkqmtzACvMKqgqhtjkOydp3JY6QD1WNdUumybRykJVKrumDofmqezxokKfc3DalMwYcNO6pppMl3QrJypXzELM0MWgAOyyU6neh0ZovPa2YfeJUujcQFU1KsPkHIhM/t0mFG02Lp9zKXUrZDqqO9xinSbm4Ss/d46ah90+X5orRnbGoub4BwaPiceCUXKgw0jeDpk8YVvRcSoTsxiudN3YqJ+kNx7GvWqvBI9mWQNS4uafDJpVhVbLSOa8we39lSO6Pee4n1jyVsctRnlh5V13DL5tamHtkagg6gjUKWs7sMyLcyZPtHEnuGrRLeXccuU1bAhCFKoQhCAQhCAQhCAQhCAQhCAQhCAQhCAXzLtXaeyvLqhEAVX7vRpJLfQhfR1/iVOkPfdnwHE+C5dtBs/b3d3UuHPc3f3chGW60N1/8VnnW3F9c2o6BIr04EmStjiGxFRoLqDhVZyyDvsVnm0viaRp6Km2umfpYidWtd30+RXjsWqzk1446H6BX9tZieH50WgsWUwIIb23TKncR42sDUx18Q8O7qxwnFiXN1geZWjxawY7RgE6aKksLb2VQtc2QDmeInMeCrbF8ZZWlh9VkjebHHIeh1WYxW4umEtGfUCMlu7Ujc04BI/YQ8Q4Z69uSpLprlNxzZuGXFVskmepyVvg2ytce9UflBEMcdeZ8Oq2FKxcz4Tl6+SmUweJHrHnEK/kx/H7ZzB9mqjHT7RxbyJn5rS1KUARwT1GeQ6QZXtbRUq8iA7RSLA5QZmJHLUqO85KVYPB3Ok+pKlP10HZH/Qy/mPyartUeyB/ckcqjh6NV4unHpxcn7UIQhSoEIQgEIQgEIQgEIQgEIJWO2k2kfnTtnBv81TI+DR9fLmg1lxcNYJe4NHX6c1R3m1dNvwMc/r8I+6wNWpXJl9Yu/qJPzSbaoa4iQG8SNT2CWyT2tjja1Nztu45NaAf7iPp6LOYhtPctzNZ+f9I9AAnhRZTEAcNVltpruVjc7W345HlTGajnElzi48SSTC9oYmS4NVBQvw7L+IZEJ9szvN1Vati6vh9ZvsxmJjgsJtBTb+0vI0cAT34peGX9Z8Ma10qHjzXMrkO13W6ciP8AdVjW6hy0ot8Spu4GiGiFVWteSram9RV8Ue9olrGuP8wnt1UO4A3t8cfdPaMk/tFiAbSIGbjkB1VLZuLHbrp0keH+6nSK1dtUlkcgnmXIAg5EqLhr8oGZhM4nRJBjUAxHNRppYtrasHaaypjKnNZLBMRl267Jw1BWlcZGRTaKfNQcEzVemH1YTYdKK0ms7JOW8hgd4wO6h3lTIq0pUIaz+kZddVPxXH3W52EfNBx/7h/+WrRrObDNi3d1quj+1o+YK0a6MenHy/vXqF4hWZvUIQgEIQgEIQgFTY5tHRthDjL/AOUZnx5LH7V/qGACyh/dx8BwXPLnEy4lziS4nMn5qty0tMdttje3NWqC0btNnLUnoSsvW2gcMgZJ6LM3+IE6Fe4M32lQBxkantyWe720knS8rV61VuroTtpeFgEGCFprYM3YAEclS4naAOJCpvfbXXikf/qb7c9Vk8ZrySpe/BIVfdCSZU60i3ar/Yn1HA08nD16FbLCbF0DfaWmM5VThI3XiOC6XhgZXp7rh4jVUylq2N0Y2epe6XREmB2RtJsv+0e/TdFUCIPwuA+RVnQtvYtg6DilWt4DodSSol0vZ5e45Xc21ShU3KrS1w9RzB4hWdK4hs8lu8dwll1T3XQHjNjuIP1B5LCXFi+lLHiHD8kdFbZiz+L3kvDiIEhOOvWvc0gjLVQcbqDQLLuqvY6WyrSbVyz067h9eGiI4TpKdxK9DXb38x04kngudWG0rwA0tI/OqubfE3F8u4ZAd+J5JZWn5ZVziuFndFZmTm5ntxVphtyXME6wo9HFQRB0iOeqdwtm7I/lJHhwPkqWJ2dqBLc+EotTNY5qYpai3WmaScec4SBAyHVKrM38uaYuLPdGXZTVZb8dN2T2hp+xpsI3Wxk4fN3UnitbSqBwlpBHTNce2fJbRAPCYHQEq8trxzdCY6TPmurXpx3t0eV6sjY4/UZk73x1181eWeM035Tunkfuo0hZISV7KD1erxeoBCEIPlJlzOfNNV7icp5KF7XLJOYbm/PksWyQIAl2vyVpgVq8gvA1OvRVtGjv1WsOhMnsF03DaTGs3REQq26Xxiho4gWwOHyU2pdBwyUPGbbdJhVIrlvZNJtPYmd0740/iH1US4bI3m5hLrXEhUbb80Xxqw6jl1CmKtJhhkwui7PU2taJK5jZ3TRD2mWreYZijXUwZAMKtmq0x9xrr2i17S0nXlqsU5tSlX9jnzB5t5qzssQMwSrWuxjyx51BInpH+FTOb9tOPLxuj9myGiVGx3C2V6ZacnR7ruIP2U6Ybkq+pcyPmreore3Fruyc2u6m/wCJpIP+E3u0mOLXa5LTbTgPvHFsSA2ephUWLUHB7XimakkBwbJdHMCM1aI8fW0Y2dIkEOI6QZVnQxG2B3DM5A5Hh4aqAcWptcP+XrjUZgAz2Ua5t6taswtoOpMPvAvkSANfNTqol9+p209Si2AWTEhXuHnSc5HyVT7AsptkiRGQVlhtUQq1prVS3uUas9Le7NQbmt58ExUyqTZmXTyyT12NOaZtcgOa9LpqNbrn6DX7eKnW7o3rHa0tKW60NnWPueym0xkdVDec+gP+PupZI90TM6xr459V1uM812X3S2lNloB5r0x3QWlhjFSmYnebyP05LT4firKoyMO/lP05rBt/AnWOiIKjQ6KlLLYXjpaA2p7w58R91pKFZrxvNIIVUHkJIK9lB8etH2UqiPent9E1TPlmhlSDBMHgsW6bY1ouu7Vp7LEiw5rCXTi17Xg9j1WhoXntGyNRqEsTjlppruuKrTnms7Sq7xLHZPbw5jmF426cDyVdidXMPbkRxUQtTHmFVYlQLtFIpYiH6w1/oeylWoaXQeKCmshUpnIEtOo5/wCVf2V4f4SR6EeC1eF0qYEwCqfFaLH1QWCOZHqon+rpN/zE+xxLc1KkVNqYexgOQzKzF+zd+FZ198W1/emI8uqtlxXRhyyV9AWN+H0Q4arI7VY97Dej43RujrzPRUuA7UU6TDvvG7B0M8MsllsSxN1xVNQyd7SODeACrjjvtfPOTott8XEv3pdMk55nitPhVUVWgzBMFp1h3I/nJY6rUAyDY5TE/MqTheKezBPDiD9FNiePk126A66qsGbQ4jjmNdMuqrKVw6pWD6mjQchlCrv+K2n4pEZ5dB07pFfGWvMsGZPqo018sO4s6twXuy0GSXQuIOUxl2VSKjgMpn5Zq3ZbBrNQfCBzlNMrkdfWUQVJdKj17qMuJSrUqeop3VkbjdGam4Iyf3juOn9I0Hjr49FRVRv1G0+BMu/pGvnp4rX2rYbkMz6BacWP1Tly+PXOgzzSrR288mdMvv6pL44jTockrD8h3J5LZifcc8/UBKkHll0/ISK5jOMvzkvG1QCgeHGJ8fogaLxju/TRDdc/zxQOMcptjiDqZlp7jgfBQC3nCN5BtLfHaZjelp8wrOnUDhIIIPFc69oeCebcOA+KPH/KjSHCblsdvr+Zqnq1SXQrTEDl+ajRMWNjPfqsY1pl5IbmZHqFYYTiLWH3j48PEJm4sTGX51UajhrifweSDWgsqCWOB7EKmu2EEhP4dhe64Eq6ubRroEe9zVVmJr01Nw6tVEADeHXh4rQVsDYM96fBeW1ANOUGNeid9HXaTbOqgAZCesqTZCSTwGXjxP5yTd1UDWTxifsFIshDQJzGv19Vthh4xnnluol60HgsXfU/3jiFtrsyeay9xTzcepVqopqAzcnsKqw8h0EZ5GdekJdKnqoOjjzVUtfUtmvE8+R0H5l5KO7DBAy6Rx8eqbw3Fw5gBycPUwRly1UkYgWROZyzjIacPNUsa45Qins4CZ3vBWlvYspGP4vwKNSxMA6iTw5Jyjf+0cG5kl0A9BAyVNVr5Yru2tfdDiCTJHMdiOSaxSuKI1zOQGRmBkfIhOUL1tNsvcA0kgRzAnLx+azV3ce1qF3WAOQU60pbupNsS528VbNqbok6c1EtaO6M1ZW1pvEF0wM2s59XcgqyXKrbmMS9n7Q5vcPeeR4NGg6EnPyWmjUKHa04HOc/P6p7ePXkumTU057d15U48k9SbAGeiZf38CvaZngVZCQ/sfzumnDjp4GfJLbnr4dE1GchQHA4kfXRLpxzz9PNR93nMd/snmHjHnw81IkNcOvHn+QvGnLh+dCvGnTT87Lw+vTP0Kge73fwn5LwnnKVud9OCS4d0HD6jCTy9VLtae6OKTa5ZKcz8zXPWsMbs8FNoUoXraYSi6FCT9NsZpLLrdJJ4BVeM4g6kyW6kxPLjMLJ1rx78nOJHLh5K0x2rctNbWxU1XblLM8XataOnMqwswGiB3JnXmSeaq7WgKLA1upiTzT15WLaWWpnP6rWTTO3Z1tz7WsGz7szPRv+VfHqs5s0wbx6NAHr9loayshEdxInIKlrMOauaR+JV7hJKCmqUoVO7/UK0dwzVZ2p/qHv9FULpiHZd1P3t9oBzA4deajPZp3Hqp1OgOZQQ22RBlrhroVIoU7gfCWd1JAAgqwp0hGgTQr6OHV3H949pA6k+QAhX1nYMb/EXO5AJ60awfwDWOKvLaNwuAAHID6p4RbyqNa2jjo2I4u1VzZ24Z1PE65qHaVy6NQPXz+ys6RyGWUSrSaRtKpD8jVIc8HjHgZQ1NAnX8zUj05coSmvHLRMF319EAwQgmNPQdoXjS2fyEwamcQNY9dUNfLtOJ08UD7p4GfolZHLOe/VIZ735KQ90T06oJVNxHHLrGXqnM4/IUb22QPGOacadCge8pTrWt/6vDRNubEdYK8DCf4j6fZQP//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 name="AutoShape 12" descr="data:image/jpeg;base64,/9j/4AAQSkZJRgABAQAAAQABAAD/2wCEAAkGBxQTEhUUExQUFhQXFRYaGBgXFxQXGBgYGBcXFxcYFxcYHCggGBolHBcYITEhJSkrLi4uFx8zODMsNygtLisBCgoKDg0OGhAQGiwcHBwsLCwsLCwsLCwsLCwsLCwsLCwsLCwsLCwsLCwsLCwsLCwsLCwsLCw3LCwsLCwsLCwsLP/AABEIAL0BCwMBIgACEQEDEQH/xAAcAAABBQEBAQAAAAAAAAAAAAAAAgMEBQYHAQj/xAA+EAABAwIDBgMHAQcCBwEAAAABAAIRAwQFITEGEkFRYXGBkaETIjKxwdHwBxQjQlJykuEz8RYkYmOCg7IV/8QAGAEBAAMBAAAAAAAAAAAAAAAAAAECAwT/xAAgEQEBAAICAwADAQAAAAAAAAAAAQIRAzESIUETMlEi/9oADAMBAAIRAxEAPwDuEL1CEAhCEAhCEAhCEAhCEAhCEAk1KgaJcQBzJgLObQ7XU6EsZ79TlwHcrnuJ4xWuHTUeSP5dGjsFW5yNMOO5Ok321tvTyDi88miR5qkrbcPPwU2t7kkrFUtFJpBZ3Ot5xYxqaW1Nc8W/2hTbfaqoPja13bIrM27U+VHlU/jx/jZ2209J3xBzT1zHmFYMxGmY94Z6Hh5jTxXOkis50ZK05P6plwz46kDOi9XMNndsHUn+zrEgciZGvCdD8/l0ylVDgHNMgiQRxBWku3PZotCEKUBCEIBCEIBCEIBCEIBCEIBCEIBCEIBCEIBCEIBCFGxC9bRpuqPMNaCSToANSUDlzcNptLnuDQOJMLnO023u+TStjA4v4x0WK2s23qXdQspy2lPE+87l0aOg8ZUSzp7oA48e6plWmGO1oXyZPFOspSm7ZuWasaLVja65Creip9KiE3TClUlCSwxIcE+QmipCCMkhwyTsJLwoFFimGB4ka/PxSMB27r2rvZvl7G/wu1A6FXTmLGbW2MODxr81phWXLjubdu2a2jpXjN5mThq3iFdL5w2W2hda1mv5HMabw4gjnC+iLG6bVpsqMMtc0EeK2jlsPoQhEBCEIBCEIBCEIBCEIBCEIBCEIBCEIBCEIBcd/XDHntdTt/hpkFxE5uIOU8gF2JfMH6qYq6viNcukBjtxoPANy9dfFBX4Lmd7yWrtGrOYPR3WAnUrTWmixzrp44tKLVPohQaOYU62CzbxIhS7dqjsUyloe6mFONpykvbCU10BDgpQZITTgpVQqM4KKmEAKvxG0FRpaQrCe6ZcVEK5bjNs6k4gjQ884Xa/0axX21juF0upPIz13Xe836jwXMdrGTn+Qp/6MYoaN77Kfcqtc2M/iHvNPz810Y1x5zVd8QhCszCEIQCEIQCEIQCEIQCEIQCEIQCEIQCEIQC+TNuKm9iN0edxUPm4mO408F9Zr5a/U2y9li900DI1A8f+xjXn1JRMKw98tC0Vg6eKzdgMgr+wbxWGTqwXFERopltUUOi9P0WTwWbaLMHIEKVSMg+Ch2xMGVIoOOamFiQx69hQmVDvQptPNTEWEJt50T72phzZRMNuKYIT9UKO5yqMVtQ0+9+eITX6U193E7cE6vcM+ZY6PWFf7Q24cwnKY1Vd+kVlv4mwxkxtR58BA9XBb4Vycs9voRCELRiEIQgEIQgEIQgEIQgEIQgEIQgEIQgEIQgF88/rnZFmKNqHSrSYR3b7h+QX0KSvnf8AUzapmINafYFj6Lj7N4dO9TJ95r2wIOTSCORCipkqmtzACvMKqgqhtjkOydp3JY6QD1WNdUumybRykJVKrumDofmqezxokKfc3DalMwYcNO6pppMl3QrJypXzELM0MWgAOyyU6neh0ZovPa2YfeJUujcQFU1KsPkHIhM/t0mFG02Lp9zKXUrZDqqO9xinSbm4Ss/d46ah90+X5orRnbGoub4BwaPiceCUXKgw0jeDpk8YVvRcSoTsxiudN3YqJ+kNx7GvWqvBI9mWQNS4uafDJpVhVbLSOa8we39lSO6Pee4n1jyVsctRnlh5V13DL5tamHtkagg6gjUKWs7sMyLcyZPtHEnuGrRLeXccuU1bAhCFKoQhCAQhCAQhCAQhCAQhCAQhCAQhCAXzLtXaeyvLqhEAVX7vRpJLfQhfR1/iVOkPfdnwHE+C5dtBs/b3d3UuHPc3f3chGW60N1/8VnnW3F9c2o6BIr04EmStjiGxFRoLqDhVZyyDvsVnm0viaRp6Km2umfpYidWtd30+RXjsWqzk1446H6BX9tZieH50WgsWUwIIb23TKncR42sDUx18Q8O7qxwnFiXN1geZWjxawY7RgE6aKksLb2VQtc2QDmeInMeCrbF8ZZWlh9VkjebHHIeh1WYxW4umEtGfUCMlu7Ujc04BI/YQ8Q4Z69uSpLprlNxzZuGXFVskmepyVvg2ytce9UflBEMcdeZ8Oq2FKxcz4Tl6+SmUweJHrHnEK/kx/H7ZzB9mqjHT7RxbyJn5rS1KUARwT1GeQ6QZXtbRUq8iA7RSLA5QZmJHLUqO85KVYPB3Ok+pKlP10HZH/Qy/mPyartUeyB/ckcqjh6NV4unHpxcn7UIQhSoEIQgEIQgEIQgEIQgEIJWO2k2kfnTtnBv81TI+DR9fLmg1lxcNYJe4NHX6c1R3m1dNvwMc/r8I+6wNWpXJl9Yu/qJPzSbaoa4iQG8SNT2CWyT2tjja1Nztu45NaAf7iPp6LOYhtPctzNZ+f9I9AAnhRZTEAcNVltpruVjc7W345HlTGajnElzi48SSTC9oYmS4NVBQvw7L+IZEJ9szvN1Vati6vh9ZvsxmJjgsJtBTb+0vI0cAT34peGX9Z8Ma10qHjzXMrkO13W6ciP8AdVjW6hy0ot8Spu4GiGiFVWteSram9RV8Ue9olrGuP8wnt1UO4A3t8cfdPaMk/tFiAbSIGbjkB1VLZuLHbrp0keH+6nSK1dtUlkcgnmXIAg5EqLhr8oGZhM4nRJBjUAxHNRppYtrasHaaypjKnNZLBMRl267Jw1BWlcZGRTaKfNQcEzVemH1YTYdKK0ms7JOW8hgd4wO6h3lTIq0pUIaz+kZddVPxXH3W52EfNBx/7h/+WrRrObDNi3d1quj+1o+YK0a6MenHy/vXqF4hWZvUIQgEIQgEIQgFTY5tHRthDjL/AOUZnx5LH7V/qGACyh/dx8BwXPLnEy4lziS4nMn5qty0tMdttje3NWqC0btNnLUnoSsvW2gcMgZJ6LM3+IE6Fe4M32lQBxkantyWe720knS8rV61VuroTtpeFgEGCFprYM3YAEclS4naAOJCpvfbXXikf/qb7c9Vk8ZrySpe/BIVfdCSZU60i3ar/Yn1HA08nD16FbLCbF0DfaWmM5VThI3XiOC6XhgZXp7rh4jVUylq2N0Y2epe6XREmB2RtJsv+0e/TdFUCIPwuA+RVnQtvYtg6DilWt4DodSSol0vZ5e45Xc21ShU3KrS1w9RzB4hWdK4hs8lu8dwll1T3XQHjNjuIP1B5LCXFi+lLHiHD8kdFbZiz+L3kvDiIEhOOvWvc0gjLVQcbqDQLLuqvY6WyrSbVyz067h9eGiI4TpKdxK9DXb38x04kngudWG0rwA0tI/OqubfE3F8u4ZAd+J5JZWn5ZVziuFndFZmTm5ntxVphtyXME6wo9HFQRB0iOeqdwtm7I/lJHhwPkqWJ2dqBLc+EotTNY5qYpai3WmaScec4SBAyHVKrM38uaYuLPdGXZTVZb8dN2T2hp+xpsI3Wxk4fN3UnitbSqBwlpBHTNce2fJbRAPCYHQEq8trxzdCY6TPmurXpx3t0eV6sjY4/UZk73x1181eWeM035Tunkfuo0hZISV7KD1erxeoBCEIPlJlzOfNNV7icp5KF7XLJOYbm/PksWyQIAl2vyVpgVq8gvA1OvRVtGjv1WsOhMnsF03DaTGs3REQq26Xxiho4gWwOHyU2pdBwyUPGbbdJhVIrlvZNJtPYmd0740/iH1US4bI3m5hLrXEhUbb80Xxqw6jl1CmKtJhhkwui7PU2taJK5jZ3TRD2mWreYZijXUwZAMKtmq0x9xrr2i17S0nXlqsU5tSlX9jnzB5t5qzssQMwSrWuxjyx51BInpH+FTOb9tOPLxuj9myGiVGx3C2V6ZacnR7ruIP2U6Ybkq+pcyPmreore3Fruyc2u6m/wCJpIP+E3u0mOLXa5LTbTgPvHFsSA2ephUWLUHB7XimakkBwbJdHMCM1aI8fW0Y2dIkEOI6QZVnQxG2B3DM5A5Hh4aqAcWptcP+XrjUZgAz2Ua5t6taswtoOpMPvAvkSANfNTqol9+p209Si2AWTEhXuHnSc5HyVT7AsptkiRGQVlhtUQq1prVS3uUas9Le7NQbmt58ExUyqTZmXTyyT12NOaZtcgOa9LpqNbrn6DX7eKnW7o3rHa0tKW60NnWPueym0xkdVDec+gP+PupZI90TM6xr459V1uM812X3S2lNloB5r0x3QWlhjFSmYnebyP05LT4firKoyMO/lP05rBt/AnWOiIKjQ6KlLLYXjpaA2p7w58R91pKFZrxvNIIVUHkJIK9lB8etH2UqiPent9E1TPlmhlSDBMHgsW6bY1ouu7Vp7LEiw5rCXTi17Xg9j1WhoXntGyNRqEsTjlppruuKrTnms7Sq7xLHZPbw5jmF426cDyVdidXMPbkRxUQtTHmFVYlQLtFIpYiH6w1/oeylWoaXQeKCmshUpnIEtOo5/wCVf2V4f4SR6EeC1eF0qYEwCqfFaLH1QWCOZHqon+rpN/zE+xxLc1KkVNqYexgOQzKzF+zd+FZ198W1/emI8uqtlxXRhyyV9AWN+H0Q4arI7VY97Dej43RujrzPRUuA7UU6TDvvG7B0M8MsllsSxN1xVNQyd7SODeACrjjvtfPOTott8XEv3pdMk55nitPhVUVWgzBMFp1h3I/nJY6rUAyDY5TE/MqTheKezBPDiD9FNiePk126A66qsGbQ4jjmNdMuqrKVw6pWD6mjQchlCrv+K2n4pEZ5dB07pFfGWvMsGZPqo018sO4s6twXuy0GSXQuIOUxl2VSKjgMpn5Zq3ZbBrNQfCBzlNMrkdfWUQVJdKj17qMuJSrUqeop3VkbjdGam4Iyf3juOn9I0Hjr49FRVRv1G0+BMu/pGvnp4rX2rYbkMz6BacWP1Tly+PXOgzzSrR288mdMvv6pL44jTockrD8h3J5LZifcc8/UBKkHll0/ISK5jOMvzkvG1QCgeHGJ8fogaLxju/TRDdc/zxQOMcptjiDqZlp7jgfBQC3nCN5BtLfHaZjelp8wrOnUDhIIIPFc69oeCebcOA+KPH/KjSHCblsdvr+Zqnq1SXQrTEDl+ajRMWNjPfqsY1pl5IbmZHqFYYTiLWH3j48PEJm4sTGX51UajhrifweSDWgsqCWOB7EKmu2EEhP4dhe64Eq6ubRroEe9zVVmJr01Nw6tVEADeHXh4rQVsDYM96fBeW1ANOUGNeid9HXaTbOqgAZCesqTZCSTwGXjxP5yTd1UDWTxifsFIshDQJzGv19Vthh4xnnluol60HgsXfU/3jiFtrsyeay9xTzcepVqopqAzcnsKqw8h0EZ5GdekJdKnqoOjjzVUtfUtmvE8+R0H5l5KO7DBAy6Rx8eqbw3Fw5gBycPUwRly1UkYgWROZyzjIacPNUsa45Qins4CZ3vBWlvYspGP4vwKNSxMA6iTw5Jyjf+0cG5kl0A9BAyVNVr5Yru2tfdDiCTJHMdiOSaxSuKI1zOQGRmBkfIhOUL1tNsvcA0kgRzAnLx+azV3ce1qF3WAOQU60pbupNsS528VbNqbok6c1EtaO6M1ZW1pvEF0wM2s59XcgqyXKrbmMS9n7Q5vcPeeR4NGg6EnPyWmjUKHa04HOc/P6p7ePXkumTU057d15U48k9SbAGeiZf38CvaZngVZCQ/sfzumnDjp4GfJLbnr4dE1GchQHA4kfXRLpxzz9PNR93nMd/snmHjHnw81IkNcOvHn+QvGnLh+dCvGnTT87Lw+vTP0Kge73fwn5LwnnKVud9OCS4d0HD6jCTy9VLtae6OKTa5ZKcz8zXPWsMbs8FNoUoXraYSi6FCT9NsZpLLrdJJ4BVeM4g6kyW6kxPLjMLJ1rx78nOJHLh5K0x2rctNbWxU1XblLM8XataOnMqwswGiB3JnXmSeaq7WgKLA1upiTzT15WLaWWpnP6rWTTO3Z1tz7WsGz7szPRv+VfHqs5s0wbx6NAHr9loayshEdxInIKlrMOauaR+JV7hJKCmqUoVO7/UK0dwzVZ2p/qHv9FULpiHZd1P3t9oBzA4deajPZp3Hqp1OgOZQQ22RBlrhroVIoU7gfCWd1JAAgqwp0hGgTQr6OHV3H949pA6k+QAhX1nYMb/EXO5AJ60awfwDWOKvLaNwuAAHID6p4RbyqNa2jjo2I4u1VzZ24Z1PE65qHaVy6NQPXz+ys6RyGWUSrSaRtKpD8jVIc8HjHgZQ1NAnX8zUj05coSmvHLRMF319EAwQgmNPQdoXjS2fyEwamcQNY9dUNfLtOJ08UD7p4GfolZHLOe/VIZ735KQ90T06oJVNxHHLrGXqnM4/IUb22QPGOacadCge8pTrWt/6vDRNubEdYK8DCf4j6fZQP//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37" name="Picture 1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7975" y="1402988"/>
            <a:ext cx="2847157" cy="20154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Metin kutusu 8"/>
          <p:cNvSpPr txBox="1"/>
          <p:nvPr/>
        </p:nvSpPr>
        <p:spPr>
          <a:xfrm>
            <a:off x="396893" y="3432245"/>
            <a:ext cx="1782860" cy="954107"/>
          </a:xfrm>
          <a:prstGeom prst="rect">
            <a:avLst/>
          </a:prstGeom>
          <a:solidFill>
            <a:srgbClr val="FFC000"/>
          </a:solidFill>
        </p:spPr>
        <p:txBody>
          <a:bodyPr wrap="none" rtlCol="0">
            <a:spAutoFit/>
          </a:bodyPr>
          <a:lstStyle/>
          <a:p>
            <a:pPr algn="ctr"/>
            <a:r>
              <a:rPr lang="tr-TR" sz="2800" b="1" dirty="0" smtClean="0"/>
              <a:t>Sınavdan</a:t>
            </a:r>
            <a:br>
              <a:rPr lang="tr-TR" sz="2800" b="1" dirty="0" smtClean="0"/>
            </a:br>
            <a:r>
              <a:rPr lang="tr-TR" sz="2800" b="1" dirty="0" smtClean="0"/>
              <a:t>önce</a:t>
            </a:r>
            <a:endParaRPr lang="tr-TR" sz="2800" b="1" dirty="0"/>
          </a:p>
        </p:txBody>
      </p:sp>
      <p:grpSp>
        <p:nvGrpSpPr>
          <p:cNvPr id="3" name="Grup 9"/>
          <p:cNvGrpSpPr/>
          <p:nvPr/>
        </p:nvGrpSpPr>
        <p:grpSpPr>
          <a:xfrm>
            <a:off x="2883346" y="914399"/>
            <a:ext cx="5460554" cy="5181602"/>
            <a:chOff x="2883346" y="914399"/>
            <a:chExt cx="5460554" cy="5181602"/>
          </a:xfrm>
        </p:grpSpPr>
        <p:pic>
          <p:nvPicPr>
            <p:cNvPr id="1026" name="Picture 2" descr="https://s-media-cache-ak0.pinimg.com/236x/e1/76/08/e176082214b27b021a13c5cf50c8cc95.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883346" y="1641136"/>
              <a:ext cx="2969909" cy="445486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Bulut Belirtme Çizgisi 5"/>
            <p:cNvSpPr/>
            <p:nvPr/>
          </p:nvSpPr>
          <p:spPr>
            <a:xfrm>
              <a:off x="4904509" y="914399"/>
              <a:ext cx="3439391" cy="1496291"/>
            </a:xfrm>
            <a:prstGeom prst="cloudCallout">
              <a:avLst>
                <a:gd name="adj1" fmla="val -49030"/>
                <a:gd name="adj2" fmla="val 4305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tr-TR" sz="2400" dirty="0" smtClean="0">
                  <a:solidFill>
                    <a:schemeClr val="tx2"/>
                  </a:solidFill>
                </a:rPr>
                <a:t>Sınavda unutmamalıyım!</a:t>
              </a:r>
              <a:endParaRPr lang="tr-TR" sz="2400" dirty="0">
                <a:solidFill>
                  <a:schemeClr val="tx2"/>
                </a:solidFill>
              </a:endParaRPr>
            </a:p>
          </p:txBody>
        </p:sp>
        <p:sp>
          <p:nvSpPr>
            <p:cNvPr id="13" name="Metin kutusu 12"/>
            <p:cNvSpPr txBox="1"/>
            <p:nvPr/>
          </p:nvSpPr>
          <p:spPr>
            <a:xfrm>
              <a:off x="2955916" y="5491631"/>
              <a:ext cx="2821606" cy="523220"/>
            </a:xfrm>
            <a:prstGeom prst="rect">
              <a:avLst/>
            </a:prstGeom>
            <a:solidFill>
              <a:srgbClr val="FFC000"/>
            </a:solidFill>
          </p:spPr>
          <p:txBody>
            <a:bodyPr wrap="none" rtlCol="0">
              <a:spAutoFit/>
            </a:bodyPr>
            <a:lstStyle/>
            <a:p>
              <a:r>
                <a:rPr lang="tr-TR" sz="2800" b="1" dirty="0" smtClean="0"/>
                <a:t>Sınava gelirken</a:t>
              </a:r>
              <a:endParaRPr lang="tr-TR" sz="2800" b="1" dirty="0"/>
            </a:p>
          </p:txBody>
        </p:sp>
      </p:grpSp>
      <p:grpSp>
        <p:nvGrpSpPr>
          <p:cNvPr id="10" name="Grup 10"/>
          <p:cNvGrpSpPr/>
          <p:nvPr/>
        </p:nvGrpSpPr>
        <p:grpSpPr>
          <a:xfrm>
            <a:off x="5702587" y="2879070"/>
            <a:ext cx="3298326" cy="2922501"/>
            <a:chOff x="5702587" y="2879070"/>
            <a:chExt cx="3298326" cy="2922501"/>
          </a:xfrm>
        </p:grpSpPr>
        <p:pic>
          <p:nvPicPr>
            <p:cNvPr id="1032" name="Picture 8" descr="http://www.toptenpack.com/wp-content/uploads/2014/06/angry-baby-pictures.png"/>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5702587" y="2879070"/>
              <a:ext cx="3298326" cy="1978996"/>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Metin kutusu 13"/>
            <p:cNvSpPr txBox="1"/>
            <p:nvPr/>
          </p:nvSpPr>
          <p:spPr>
            <a:xfrm>
              <a:off x="6267007" y="4847464"/>
              <a:ext cx="1782860" cy="954107"/>
            </a:xfrm>
            <a:prstGeom prst="rect">
              <a:avLst/>
            </a:prstGeom>
            <a:solidFill>
              <a:srgbClr val="FFC000"/>
            </a:solidFill>
          </p:spPr>
          <p:txBody>
            <a:bodyPr wrap="none" rtlCol="0">
              <a:spAutoFit/>
            </a:bodyPr>
            <a:lstStyle/>
            <a:p>
              <a:pPr algn="ctr"/>
              <a:r>
                <a:rPr lang="tr-TR" sz="2800" b="1" dirty="0" smtClean="0"/>
                <a:t>Sınavdan</a:t>
              </a:r>
              <a:br>
                <a:rPr lang="tr-TR" sz="2800" b="1" dirty="0" smtClean="0"/>
              </a:br>
              <a:r>
                <a:rPr lang="tr-TR" sz="2800" b="1" dirty="0" smtClean="0"/>
                <a:t>sonra</a:t>
              </a:r>
              <a:endParaRPr lang="tr-TR" sz="2800" b="1" dirty="0"/>
            </a:p>
          </p:txBody>
        </p:sp>
      </p:grpSp>
    </p:spTree>
    <p:extLst>
      <p:ext uri="{BB962C8B-B14F-4D97-AF65-F5344CB8AC3E}">
        <p14:creationId xmlns:p14="http://schemas.microsoft.com/office/powerpoint/2010/main" xmlns="" val="18673176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&amp; işareti unutulursa ne olur?</a:t>
            </a:r>
            <a:endParaRPr lang="en-US" dirty="0"/>
          </a:p>
        </p:txBody>
      </p:sp>
      <p:sp>
        <p:nvSpPr>
          <p:cNvPr id="3" name="Content Placeholder 2"/>
          <p:cNvSpPr>
            <a:spLocks noGrp="1"/>
          </p:cNvSpPr>
          <p:nvPr>
            <p:ph idx="1"/>
          </p:nvPr>
        </p:nvSpPr>
        <p:spPr/>
        <p:txBody>
          <a:bodyPr>
            <a:normAutofit/>
          </a:bodyPr>
          <a:lstStyle/>
          <a:p>
            <a:r>
              <a:rPr lang="en-US" sz="2000" b="0" dirty="0" smtClean="0">
                <a:latin typeface="Arial" panose="020B0604020202020204" pitchFamily="34" charset="0"/>
                <a:cs typeface="Arial" panose="020B0604020202020204" pitchFamily="34" charset="0"/>
              </a:rPr>
              <a:t>The format string %lf consists of a placeholder(s) that tells scanf what type of data to copy into the variable</a:t>
            </a:r>
            <a:r>
              <a:rPr lang="tr-TR" sz="2000" b="0" dirty="0" smtClean="0">
                <a:latin typeface="Arial" panose="020B0604020202020204" pitchFamily="34" charset="0"/>
                <a:cs typeface="Arial" panose="020B0604020202020204" pitchFamily="34" charset="0"/>
              </a:rPr>
              <a:t>.</a:t>
            </a:r>
            <a:endParaRPr lang="en-US" sz="2000" b="0" dirty="0" smtClean="0">
              <a:latin typeface="Arial" panose="020B0604020202020204" pitchFamily="34" charset="0"/>
              <a:cs typeface="Arial" panose="020B0604020202020204" pitchFamily="34" charset="0"/>
            </a:endParaRPr>
          </a:p>
          <a:p>
            <a:r>
              <a:rPr lang="en-US" sz="2000" b="0" dirty="0" smtClean="0">
                <a:latin typeface="Arial" panose="020B0604020202020204" pitchFamily="34" charset="0"/>
                <a:cs typeface="Arial" panose="020B0604020202020204" pitchFamily="34" charset="0"/>
              </a:rPr>
              <a:t>Each variable is preceded by the ampersand character (&amp;)</a:t>
            </a:r>
          </a:p>
          <a:p>
            <a:r>
              <a:rPr lang="en-US" sz="2000" b="0" dirty="0" smtClean="0">
                <a:latin typeface="Arial" panose="020B0604020202020204" pitchFamily="34" charset="0"/>
                <a:cs typeface="Arial" panose="020B0604020202020204" pitchFamily="34" charset="0"/>
              </a:rPr>
              <a:t>&amp; tells </a:t>
            </a:r>
            <a:r>
              <a:rPr lang="en-US" sz="2000" b="0" dirty="0" err="1" smtClean="0">
                <a:latin typeface="Arial" panose="020B0604020202020204" pitchFamily="34" charset="0"/>
                <a:cs typeface="Arial" panose="020B0604020202020204" pitchFamily="34" charset="0"/>
              </a:rPr>
              <a:t>scanf</a:t>
            </a:r>
            <a:r>
              <a:rPr lang="en-US" sz="2000" b="0" dirty="0" smtClean="0">
                <a:latin typeface="Arial" panose="020B0604020202020204" pitchFamily="34" charset="0"/>
                <a:cs typeface="Arial" panose="020B0604020202020204" pitchFamily="34" charset="0"/>
              </a:rPr>
              <a:t> function where to find each variable’s location in the memory</a:t>
            </a:r>
            <a:r>
              <a:rPr lang="en-US" sz="1800" b="0" dirty="0" smtClean="0">
                <a:latin typeface="Arial" panose="020B0604020202020204" pitchFamily="34" charset="0"/>
                <a:cs typeface="Arial" panose="020B0604020202020204" pitchFamily="34" charset="0"/>
              </a:rPr>
              <a:t>.</a:t>
            </a:r>
            <a:endParaRPr lang="en-US" sz="1800" b="0" dirty="0">
              <a:latin typeface="Arial" panose="020B0604020202020204" pitchFamily="34" charset="0"/>
              <a:cs typeface="Arial" panose="020B0604020202020204" pitchFamily="34" charset="0"/>
            </a:endParaRPr>
          </a:p>
        </p:txBody>
      </p:sp>
      <p:sp>
        <p:nvSpPr>
          <p:cNvPr id="4" name="AutoShape 4" descr="data:image/jpeg;base64,/9j/4AAQSkZJRgABAQAAAQABAAD/2wCEAAkGBxQTEhQUExQWFhUUFxoXGBgYGBcaGhcYHBcXFxwXHhgYHSggGB0lHBQUITEhJSkrLi4uFx8zODMsNygtLiwBCgoKDg0OGxAQGywkICQsLCwsLCwsLCwsLCwsLCwsLCwsLCwsLCwsLCwsLCwsLCwsLCwsLCwsLCwsLCwsLCwsLP/AABEIALUBFgMBIgACEQEDEQH/xAAbAAACAgMBAAAAAAAAAAAAAAAEBQMGAAECB//EADwQAAEDAwMCBAQEBQMDBQEAAAEAAhEDBCEFEjFBUQYiYXETMoGRFKGxwSNCUmLwFdHhMzTxB3KCkrIk/8QAGQEAAwEBAQAAAAAAAAAAAAAAAQIDAAQF/8QAJREAAgICAwEBAAEFAQAAAAAAAAECEQMhEjFBURMiFDJCYYEE/9oADAMBAAIRAxEAPwCpPZtKyvR3jCZVbZrhMoVtHYZXntpI4nQLQsDBldbYGRwmzbthELl7R2ws5JdAjNIrzaLnO9FjqUFWuyYwTMJdeUWkko8b2U5pnFiYEpmKk8JR+L2tgBboOIzKSmzNPwmvPm5QlSpKkazcclRXdPb0SVu2JVug6hcEABE1LmPdKqNTIlNabWuhFq+ikK6N0mFzgUTXeR1n0Q/xdh9EeyKinSQG6Yup6k4GIKNtXOc5pIgFTtptaeEdSbuIjCFJLRXmq/2OrcEgDusvKm0bev7Ie+vhSa1M7ahTqsDuqVb0UpMrz2cScrLqqAACZRd/p5L8yB6cLtuhF5B6BdEY0grFyAmsZAwoIYJyEw1TSXRASpmjuaCSSnlJdgngaAKYa6r9VPqtAEiEVZac0H1UOp2zgtLLRCceIBbw3OFqpctfOFJVpgM9VDaUgeim22rTF7RE+k4RHCIuKEtClFEuE8AJTcXx3QDwn1WgU0rGNrY46KZtlGXIGzrvn0TKrnqqRla2Ujk+gzrYcjhF0gYwtPrta2AorGtuME4U5KTA5bolc4tK4bXkw7oudTYGmQ5Kru9gYRitbBaiqGlwzMt4WJO3U8ZWLJXsm7exdb13YmYRLnlxEFHV6bdkQh7YU2ckZU1FS9EdGzQDRu6qT8QYwp6zm4jIXDacn2Vq8RjkEE5UrrTEd0MbdxdxwjabC0SSFP8ASugiu5syFHbWji7KMuLknlbp1y3KKcn2Mm/QK63U3YU1BxcJcEQ66DsuCJDQW4Q90h/8RZc0wSAAjbMQQCuazADIW2u6oqm7DCmhn+GDiAVqqdnC5tLkvMDkIy70x7DuIlrv0SuNpi8GxY69duEDlOdOoPceuVqrasaxpOQRz2Kd6dBE+kSEYwfTHWO0Qiw+Jh3IMLbHGkYaVBqV78NwIPPPuAgX1iXlxPIkfVZ4/g2y5M1BhZ5sFF2tRpZubCqFerLQJkun8hKFs7uqBAkA5+idQb7Kfu46LXdXMkBQ3dAbeVWLjVDTEu5MxPZRUdTNXrhTnphj/wCnWxvuYwTKUaqXVPl4W6xEZKDq6htEBLxQlxl2DV3BrYdyobWs4NMNOUkv7t5rAx5VZKGqN2iAMKkcaHxqNAzn1XAiICTNvKbSR1BynGreK2MYQ0ZIhUNgNV5cZG4yuiOLRpwjIutlqLPRFO1AEeiqtCzcDyjXcQs1xJPGkE1b0Thcm+LUAaZOAu69Pa3PK1ORKUZEl1qM9Sg6lzPVC/G2nPVCurjlDjWgqP0MqVzK2hPxQKxL+QeBbbeoH8FAXdi7LswpbOi5jgIwmRqSdvRc/FRkyDSsBtKUgGUcx2Y6lcVaQYMdV1TcAQTyi5abNaJ7i7FMbRlxVar6jUFQTMdk/r2wnfKr92475iUuJU7Y+On2N6bfi54K22mflKBoXRBwEwYwu83VVlIdhQtAAJWn1hwFNZVxtIfyh76zAEh3KCurFXwDunmMIvTaHxAGnkpc18GJVw8Dva6oGmCOrXfsU0Emx4x2SU9E+C5rw10SJj9Vdm29N9LLgGxMxMKwvsGfDO0cDE8j0Xn15V89djXHaaTztHcDj0zC6eCiXitoU6jRPmDBwTI/cIG5un0w1reG595CEs719RmD/EpmCOrmdD6xx9k0s6HxHBzskiCPUdY9kK8H4MW1a7qnOQMz6wj7W5AHnPLR+ac0dEL6LtvzTxPSISm68P1wRtEg+3t+yHGXiFlFUcW1y0meYcQ37QrXpdFri1oE7RLj69vuqZaUH0wS8bcGJ5knn9FafCdcU6b3EwIBknJHdZRa7F4C7xDpO5xcXsZ/K0OMFxgkhojMAHmFV3VgzDeiaUK4v72pBhtJpcP/AMEZ9HIPUaQBIHA/z6qWSHpOcFF0gYXLn4UbbUuOUVbtAEjlYLiMwk1Q3GyIWX9Skp6aGNJnC7qXgd7pbc3TmzJwmjroVproMs9Ap1SXYwmOn6LRdLdokKuWmqvaJanNjrBbTLgMqkZj4rfYXX8N0yfK6PqgL/RqbR/1M/RK26rUO4mZKV1KdRxkuJnum5Wtlm4rsfssIZua4FVfVH1HOziOE5s2PiA4+ymu7He2CMoqfhKleirmye7Kir2JHRWw0PhNbKBv6D3/ACha7BdOhGbAgBYnFPTahGViKa+gsdPqzygPxgFSE9b4ZeW7g8ccKuXFmWVPMMhcLT9JTwyT2hh8xiUNePMgeqMsxJmOiWVqzhUgjEpnH+NojxGNw5waJKUVCQZKsDmtqNEGEr1mz2gR/wCU0IpopjVnFGoIwj7W5wZQ1Gi1tME8oeq1xOEXCnseSiTurS6AmFnYEmSZCVMpbDJKeWmotDZPCXaWhEnHo5OiTJlWDwnogEndJPXqElGsMPorb4Vrsd5mRu69lXHLdMeGSS0y+Ui+nR5JgR6x+68yvb6K1VwBkscWujtlzT9l6HfXwps3OMD9F5hd6g2rdOFKXb2PGOJ2mCum9HTjF2h2P/8AQXRO2CADEtIJkntBT6vFCHz5ukf+0AZHufdc6ZbM/AN+H/3VNrRVkFpMf0zy3EAjskhrfE2gPO8EiXeaTIAdP/y55x6JIzSdel5Qb2MaurVdo2OcccmO+Gk9cwf91DU1l7CPMSXnBEkP5b9IMYQFpeFu7dT3Ejd6gcT9P2Udw75A0/LJABw2CInHv7Jv02Lw0MqGp1Hcu7SCBIbwcE+2Uu12pWpUarmk7HRODMZjHTrCU22tlrvKCQDI7uBIxAGRJnvn1TnQ/EW4kViHU9pIY/IAjn2GRHp6oyyKv5CqDvRXvCeoPaapYCS5obA6ue4H7AMVkuGFgG8569p7BOvA+g0t93WAcGGoCwOaWujY08HgEuJHoQlfi4guxgE89T/sFOcLJTSbB7GDUzwQhr9215A46LKVqYDgThMaZaY3DKktIEWk9iVrHSOyIuoIDSJJCavLQDhQWrC4yW4RVDPJEQCq2nLSsFd3DRIT640dtR0osWlOkAMSjcUB5Uuivtpv5IwuthIx90+rVWtpnGShmUIZ7rSpiOcpC61aGnnKxt35s8BDVaLi+GmEybpsCSgjK12DXz9+eFwLiGwBlEsIIIPCHq1GtzyAnSfgUkyCnePjIWKere0oB7rFuI35gVp4gqOdDXEY4WVaznnzcrunRh07cwjbS2FSehCnHGlpE5Tbe+iLTX7Z7rLfTn1qkCMlbFItdBC4q3T2OBZIIU+pVROlZf8ASPAYIDqjuM9ggvFFpSaC1oBjsq5X8Z3IpwHR6pbpusOeXb3SSrarR0RjGPSIbygXDyqIUpaAHeZPKNNu09yoqGnCS5Tk67JSSYobZPDhuMhMXBoG0qb4YIMnhQXFGcjlJbuxJSB67Wtp+pTrwZ8Wk4VGme46EJG+3NSGuV38F2r6P8sjseCFSP8AJmWyyeJbv4lqSPKQPcT2K8k8PueLsvoklwbU8nZ2x0R3Er2XVWU/hF0GCMj19e6878Mac0XjqxaW0xMzgZwYPTG5dB2QE3gDUg6tUc0uaHtax7Hu3ulrYDg/aJEsa2DkT1kp/daeCwiAHtgiIEnAJHYDkdp7qwXekWbP+3phm3yhxySeYmTJ6oPVqjKQBcQHkyct2lo9TmQT/vyubJlU8lxOuGPjCmV26LKY21JMGHbcEDPXrjv3hCX11TghjRPTJzmM5gRDeSecrNUp/EcHuaXA4APbLgXDvgmOgVa1Oi4H5YDoAifcQcdROPRUhtWJN0wqs5ocSJjHuIcHAx6cfdL72rsFQtgAggAcCRkj/wCxXNCvxu+b5QfoIB+wz6o19s2cQWuG4zEDoR91m6F7LL/6RajVdSuWvefhg09u4zmHBwB7Rs/JMNZsg9xcT9+ft/KER4Ho0XtDKAgwS4E+VsngA8cE47pl4odTZFPE9gP1KrKVqzkk+Oir0KwZhvVHsqNaM5KWOpAGR0UFa/IOcLmI9jR+oNLoIgLT7zaPKcJJWBdBnlGW9EvOxokxKVwvdiyVolt9SLiQOVBe3rtwDlhaKJMjKX1bgOJcXJ/zTQ0Veh8AHgAldXNUNxuSbTLs7T1UlcbvRMn9K9Gy8glzTKIZdPfTO7EIS7sHNphzHT3UWnXB4eOER+TCWh3CJqW4a3vPRF0AzbPCj/FU90QTCrHQqkA/gmkAALSbnUAOGhYm0bmVK9v31HgU+nVObTRKxaHh4lAXDqbT/DK6oavUYIZMrkU5dUd08OKrbG/4CqWndAhKKt7y0xKZaWyu4OdUfg9Fn+kte0vHRZ62cE8aTuIgZZOccnlM7LTmBwBMFFsG1vCHdY7yJJae6Mcli/oxo4MDtkqUvgbR90NWpspCSZdCVVr3cMOgpMjronOS6CqjQHIbUKxjHRAPvXhwnjqUfqVHybmZkLQjqxCXTrmWg9e69N8M0i5jdxzyCP3C8dsa5GCva/BVdrqDYHmAyP3VsfZWC3sE8UPfApNEueQBA5J+qXWunvphlBpLiNzSQ4wXHJzsxEHEplq2oNDnVAdzgdjYjyicuBIj0SixqPFRxzuAJEk/KQRiccHlXrR1R0w+xtDRGMmfMAS7r1Lm9j2SS78PVLm5cHtfs8vyuEA85E46cBOnQ5m7yNA5Jkj25A/JNfB1oz41QtbyGncGMZnrkZOI5Cioppou5NOwWvbUbUVKbGjc1rSZknzSOTkztP2Xl1/dVRVOQWzkQOs4Xov/AKqWdcfxKXYNJ9BJBj/OV47e3Fbe4N3Fx2gkjAmc+nVTx4qstKSlFMaalYsqseWsIc0skMA/mMD2yl9rScwFr2nBLQSQSPt+ytXhDTj8F5qkk1IJ9mjA/IqvPpgvc4ADJOWNAgn0KqkoxOWTuRY/BQdTf5C3zO8wHMRiJGMj9Uf4rqzmR+v5gBINEvIM/wB2OgH24GEfrDt4aQQA4d+COQqzS4WcmRNiyzrZglT1rdriBwgn6ZUHn6BZRrumCJP6LkaaJpMZCy2SSfKEz0yq0Ne9gzESkNC+cCWvHlRNjeGTHy9fRMqfRuVaJC9ud+SepS46IxzsHnond1Sp1PM1wkdEBRcWuM4WbknSBju7Rp2kfCbg5PCgaS0QRJXdxqb8DkzyuzdF0+USlpy0x23JndnReQS3jsUPWtyHGcKapqZpgARK5q3nxIxk8qljcpfCa2tdw+bhQV62zBHCkZcBhzyoKwdUnueE6bHttCu4uXOMt4WI1umvB7LE9hpfCWlprAMCSi7bSs4CZ2+mcFqsFlpG5uOSldFkivWtnGN/0XD/ACkhp9wE11DShTcIJzygqtNtLgbiVKUkinBsyhS/hl5jCU1719QnygAdU2q2lR7cDHZVa7vnNeWEQpqLbsTI0ocUv+g1zcOnOUAwuLuIRldjp8owimWu7bIgqqjZyRxfQCjXcD5hIRj3Et8vHZOHaQwNDuTCHoNbmei1+I35/BIy0qOfuGFbvC2uVWzScPm8oLefc/7lJarnBp290/0ewNMB9T5vmgctAyAevIynSotCA41Wowwd0CmTtzxtA6T5pMDHVLXXrmw4s2uJBBAaXucehgkxHvypbipubMeUACTtkSTEdiYiIwp9Os3PrNbVA2P4mCcAdREDP37q6QW6LZpGn7mio8STnb0b7Dv6qxaPa/DLjzJ/aFllahjQG5AUlejIkE+2UHBJ2BTbEPjDW6WxzXcgGQATI+gM8rxDQ9doPuazKjCxjyNpg42zyBwvcta0kVgJBa84Bb19CFSn+CyKkmOcwAClaV2WjJKPZPZXFI0yKeWxyAQqxqGkiCXADvGB/wAK7jS9gAbgDt+6iOlgzu+yVxsldHkd4IfLSAAYnOB37J/o958SnUY6JEOaesgencQpNds9tTYKIG44P/nCSW4+DWEOAzuziMxB6Yk/dV8E7G1C/Lht6RkfqFBUuKmCxkjuiaG1mSB5iZM+sg56GZCZG4BYGBsAnlcU5qEqOeVqVCnUWtc1pOD2C1fayKdmKdNo3udk9Yn/AGROr2fyNZ0EylTNPLid5AhMpcQJK9g+l3MOaZz1Rt3rQ3kbeFBZ21PcDmVJqds2mYgy5Kth3dohrXzTG3BKItrtzQQRz1SD8O5pJcSOyLsq7ydpVEkilUtDW4sC5sjMovQ9OLWuc7I9UstqtRhJBJHbomJ1GpskQQsqsDmCuD2uJcDHIKYWN2HCSIITDSdZpuEVm4TFtS1JIgAdCjDj9NHIhDfX5BWkdcUqZdA4HVYmlGV6YJZHehpb1NoiVLb69UaC1rfZD2Owu2gSUdWrNpujblTbXZ1xezdvdPrMO4Q/1SS8txuyS0hWJtzDHvaPNGAq3Url48wh0qfvRnGVk/8AqFRo/tIiQkf+nbnud36lOK5gBsT3U9nZ0z5jITxZvdiGnSazpJUVd53cQrRVo0iIaIKiutIY8CDlVTSCxS1xgNGT6Lu2tHOcRtHqjNLfToPLXAn1OVJc3jBuc3p26qf9uyUnTtAtK0G/OGtPMcn0EZTepblrGlo3ZIJjlvPUZj6ozSLWMiDU2iSRIbOSM8LV9aPDnOY+Q4zs4a6Bk5MtAHVdCVj3QPb2jarZpuJh8vMRJjggjH0Vq8O6aSA+q2akRJjA7AdOSqrbkuLPhQwMO54EkEj+XOSZV80Ss8sl+Cq6SJNtjtjYauG8HsoTcTjoB+f+fqtsdg+6Bjiu3zN9JKDuaUz/AJ3R73ZHshiMJWML2W0n0RLbIDoi2tEQFt7wAe/+FagMoPjq0mm1wjduAzwYzBPQcrzS9b8SmX0iGuBLTTdy0gxB9OxXtPiK33UyXDc0n5e8j/PuvJL23BcXMYWiJ3iZ/pgg+wwQn7QqFVK4/lqRL/KPRwPrxwp33h+XdBbgg9E20nTWuljy5rQPmBDgHdYJmPWe6Xa9p5Y8/wA5fwZGY9AuXNjX9xpxTVhVG5e4tBc0juOVlwTuJ244VbsLKoKkHykeqJq+Ig0mi6eYLuyilb0R/wBIF1OpVD/LgBT0774m0uMubyu69Ta6Y3MIwt0DSe6QIPZPVF49Gvxwc7aR7LZ3Ana3jqjqGlOeCQ3jqnVgxrWREuHdG0kGkpFcpag5zSwjJ5S/U6lSk1uyYnhXJ7m+Zz2DGMJPXJe4bWEx6Ict9Aml2ANuXOYHHHcLKN4XHB4Ujq8OLNpk+iVNquZV2EBuVL+nraOZpPotdjeCPNJP1WkNV8oGx4M84WJlFx0Hkvhc9Nt3OrOdTGBgE/qt6lI85fLpgoptR7WFtJsdyh7ajUbPxGbgUx6XFJa7EzGVXuim85Ug0yq47XOj1TWoWsy0QUuoValR5EGO6OzW+hjQ00NaW1HyehUOpUixrQAY7qKs3IBcRCL3PqQCZaPRamLx3sXtcHEATjlNqAIBhv0KYWNmxnmiT1Wq3wyZHKZdmoSFj2kuNIOngJTqjvLJAbLhIHacqwf6+2i4h0O9ClGqXLbl0CmGkgnnlLObWq/6Ta5aRaaZDqYaCWtJ+IXN+YifK0AAySldZo2bW4O4bWuJLsgEmCcSO5+8pX4Xu3BrmvOAQwnqDkz6A8LG21SvWe+oP+rubT24DSNhBLhnzbf2XVB2acRlTt3smpBOZJBmM9eys9hqgIbnOEHpNRtNpaWbpJDy7l+Yme4wP8lV3xCypQf/AAmO+EYIOTsdyWn+ke6aUWtk4tPR6dZkHnmUY5nK898OeIi5vmPGFaqWpA9eiyaC0w6q6DHsVvkj/OyFNcFwTGkRj/O6BjRZgxzC7+Bx3PP2K3TeCVBf6gKYyclFIDYJetBaQTxhedaxQHxHF0gEdMA8/cq9MuA8hvV3mPsqD40vw2o4NYdrcbpwTMGPURz7opbAwbSr0Aj5w4O2udgAu/pjH+Ql/jN7hBkFoLXDygEdDxjr+Sjtr40/M2HEZLXmTtIHHT+cEexSTXb83FXYz/psOSJgmOPohkqqAk2Kq1WowOfkucfL7LLy3bUc12z5hkjumtvbipTMZcw8LLW7ZiWwWn7Fcy6+G41t9kbKGykWZJBED0RFoIdOyIHVE73BxIAM9VFHml7ucIbaHjdGna+8QwCJKl1DUGtALXeccjol+raa0AODp9lmn0XVMPp4AwUOKj0Z0wzTNRdVO15jtPUpvbV2U53OG8duFW7mjDcAgtOF02/Y7y7dzo/NFMi0qCNSvXNeXwMnylJ6mmPuaheHjdz6KZ91U+VzQWnp2XFG02yS6Bz6hG39Jq4g4qPp4J3O6+ixMaTaL+vHVYl5G5fT3f8ABiFqtaYhq3V1D+2G91t+pgDyjnqmo9KxebBjcuCFvaIA/hAZKPvSXgGeegSy4bU/kEEd1qGTBKto94Jj8kNSFUeUNA9V1/qN22R8NsJPeeI6rDtFMlZWZ0N4rQIcBnK5q6p8NsGHFJqWoPaN7hBPQoarRdXIdumD0RlG0JdB9y1tXO3zcpTUcQZMiTAdExCLv61QU/LG5qM0lhrUmgN/iOJO3p7yeFKX8Vr02KNzt+GvD9B34loyQcVR0c3+qBgK1alFEAU2AhsSRyIxP0wpvDemtw54AHytk5nqeO6slzp7GNJPEZJ+0LqhHikTnJSbPPxcku3xDfmAkYMAE+2HfdQt1d1QhjKh3cRtG18xkuj0OAQnmqWDGsLqQlhPAztMieeh/dVm+cGAVAySDh7ScuEgtxwZ+uVflZKqJQ+m17tvkfy5rctkcx1B9ExoX5iZxAKqhDHEv3uafmgQ6T0HcdswufDtcU3mk9znOeQWuO6HAyYg/KR1CjJUOmelWN5uhPaNxP2VU05hwmGqamLe2qVSJ2N49f2C0WZjl2oNpgknPQKv6nVfVdJBaADJIgf889FUtHuatao6uQ5wa0NJHylwJLnAHoJhNtU1p/w3AsIJwAcEk4jrPt6KyQgjAFF9UtqVH1H5c4y0NaMwADg+p9fZLr9/xaO5xJAdDPU5A2jtg/eeqXOqE/MC0udEEzu4P14jt+S6e97yKbMFgEkZDZyRnrtgfUrWkgNNvYoAdEZ3RDiMQ0QMR7N+yKqW5ZTLGjLiCY6BOnWu1oESTkj0S9zySf7R9Z7eyhJelIs4sntpsDWHMy7r9Ewr0AfPA83IhA0NU+CTLG59MqWjqQqtIyFySnfmhKQwe3YNwZyPpCQ3hbUfDjt7QmltXdIAfIiId0WUqTASagHp6qiaQqyV2KqOpCn5Ht3AcFMrPUC9pc2mYb1RN3eUgAfhiOM8rijq1GlTIdID/sEeSb0PFqeiAW7nw4Hnoi6en0qbp2+eFLYNY1oLXA9URcWL3u3Ng+yk1JnVHHjj4JNU08Yh0EZhIL9rqY3HIKfXrXBxDmkKLaXMNPbM9YSq09glihLrRXLe62tnAk/ktpu3wY+qedgHQraspQOf+mZ7GKrnBzCAT3Q77ciMlT0toaSHcrVlT3Eh0xPKcuRU6hacqV18cyu7mjEiJ7IWlRcRBbBRAD3Nw7EZCAumNaA58AHgp1VsxGRj0SjUrOWbXCWg4WNYqeGVANh3ZWU3tp4aYPULohlFvlx9EiuajC8veS0FbvQNkmp1D8N1TdAnjum+gXlXhgDiWRA5EiMEdYSC/tWVSxtJ+JEN7k9V6T4V8KtDmPDyHNPTEwOPZJLG20UxzSTssWlFrW05BbG1oBmfz+v6pvq9pvZB4d26yhtVrMbtdUOSZAGTgEYH1XWlasKjS1w449oXUcoFp+ltpNI53dD+iR6t4fO0tokAElxY4S0k+vIzlW80uo6CAP8APQKJzQYHplajcjyzUvA9UNa+nD3Pk7WnLDOYLox6z1T3wr4Pq0Tvq1y4EHdSjcN0c7yZx6K3VbfHl5Ax6SsEtxnA/bP6LcQcjVnprBC5u9OpVGOpvALXy0g/p9lLTrbcn7f57qC5qwQRkSgogspFawNoTTpENpiQ10mY5AgfafRKb9xrS7LXcAGRu7mPVXe+AeWjbPX/AD2hC0bEuOeBP6p7dBs86paJUc5smNsx1PJwPoQjtI0uoHucRtAOBzPrKu7LBrZPYlcvIDXOjjP07qdGbKzq9uA5pEBxBEcZ6/QqvO2te3+7gHorZqVFzySDDR9wYGQqEQfjQHFz2OkbuueEMq1Q2HsZag8iWPDROQY5CD2cbIAPVWRjvxGK9B2OC3OFVtXvDTcadOgdoOC5cHB2dUoxaoHvGPpvMlpA6jqoq18Q0ucYIGAgK2qF9QAt2u4wgtRud5Myc/orrGvUcEsabCbzW6kBuCOeE4rV2Ptg4xP9KqlEuJyCQceysOkXJYzb5QP6jnKLhFDqEUAllVrQ+mXNHboprTxTdUsyD7hPjrbDTLYY9pxgcHuq9c2tLOxxnkt5x6IxlHotG67Lho3j2jVhlxRg9Xcj69ld7fT7eo0OpOaTE+UheN2T2UgT0PIKsWlXNNnnpnaf7TH5Iyr3om83F7LnXYdxbxHZYqfdXl0Hbmu3ByxT4Flmj9PVLPTRtkkmVBdUfh5afosWJhxwyk17WucOiFuQdwzjiFtYiD0juaQASu8gNOFixEBV7+6cQRiPb90mv7NroB4KxYmQGMfCWlMF2w/0guz3AXquiA7XySS4yT6HG0dgsWKkCczrU2/xC0YM7A6JIEZQFet8EgMEAY9+FixUJjyjVJDvSHD8sfmUVWYCGmPm5+62sW9M+haKpDJB5I/VGveM47Z95/2WLEwpxTYDHqCVDfu2s3ALFiCML3YdH9s/mVqm2Ge4H5lbWIMyAbjt7BKbesXgsPAcR9J/5WLEEGQVTtg0lvLTiCvNPG1H4L/iMw4PhYsRmtGx9lZd40uxhtTaOMAfuoX+IK9d7Q9/OJhYsUfCrZqja/xJJnzdk+0/SmPeJ4cSSsWJWSm2loKutOY0uAHCV0tLZuLujQcd1pYo8n+lE1Jsy30UCk5+8xxt/wCUFRtmzDfKQOeSsWLJsaMm3sipFzdwJ3TjIUlEgYj81ixWYJbH1lqz2AMwRE/msWLFOMnRCz//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 name="AutoShape 6" descr="data:image/jpeg;base64,/9j/4AAQSkZJRgABAQAAAQABAAD/2wCEAAkGBxQTEhQUExQWFhUUFxoXGBgYGBcaGhcYHBcXFxwXHhgYHSggGB0lHBQUITEhJSkrLi4uFx8zODMsNygtLiwBCgoKDg0OGxAQGywkICQsLCwsLCwsLCwsLCwsLCwsLCwsLCwsLCwsLCwsLCwsLCwsLCwsLCwsLCwsLCwsLCwsLP/AABEIALUBFgMBIgACEQEDEQH/xAAbAAACAgMBAAAAAAAAAAAAAAAEBQMGAAECB//EADwQAAEDAwMCBAQEBQMDBQEAAAEAAhEDBCEFEjFBUQYiYXETMoGRFKGxwSNCUmLwFdHhMzTxB3KCkrIk/8QAGQEAAwEBAQAAAAAAAAAAAAAAAQIDAAQF/8QAJREAAgICAwEBAAEFAQAAAAAAAAECEQMhEjFBURMiFDJCYYEE/9oADAMBAAIRAxEAPwCpPZtKyvR3jCZVbZrhMoVtHYZXntpI4nQLQsDBldbYGRwmzbthELl7R2ws5JdAjNIrzaLnO9FjqUFWuyYwTMJdeUWkko8b2U5pnFiYEpmKk8JR+L2tgBboOIzKSmzNPwmvPm5QlSpKkazcclRXdPb0SVu2JVug6hcEABE1LmPdKqNTIlNabWuhFq+ikK6N0mFzgUTXeR1n0Q/xdh9EeyKinSQG6Yup6k4GIKNtXOc5pIgFTtptaeEdSbuIjCFJLRXmq/2OrcEgDusvKm0bev7Ie+vhSa1M7ahTqsDuqVb0UpMrz2cScrLqqAACZRd/p5L8yB6cLtuhF5B6BdEY0grFyAmsZAwoIYJyEw1TSXRASpmjuaCSSnlJdgngaAKYa6r9VPqtAEiEVZac0H1UOp2zgtLLRCceIBbw3OFqpctfOFJVpgM9VDaUgeim22rTF7RE+k4RHCIuKEtClFEuE8AJTcXx3QDwn1WgU0rGNrY46KZtlGXIGzrvn0TKrnqqRla2Ujk+gzrYcjhF0gYwtPrta2AorGtuME4U5KTA5bolc4tK4bXkw7oudTYGmQ5Kru9gYRitbBaiqGlwzMt4WJO3U8ZWLJXsm7exdb13YmYRLnlxEFHV6bdkQh7YU2ckZU1FS9EdGzQDRu6qT8QYwp6zm4jIXDacn2Vq8RjkEE5UrrTEd0MbdxdxwjabC0SSFP8ASugiu5syFHbWji7KMuLknlbp1y3KKcn2Mm/QK63U3YU1BxcJcEQ66DsuCJDQW4Q90h/8RZc0wSAAjbMQQCuazADIW2u6oqm7DCmhn+GDiAVqqdnC5tLkvMDkIy70x7DuIlrv0SuNpi8GxY69duEDlOdOoPceuVqrasaxpOQRz2Kd6dBE+kSEYwfTHWO0Qiw+Jh3IMLbHGkYaVBqV78NwIPPPuAgX1iXlxPIkfVZ4/g2y5M1BhZ5sFF2tRpZubCqFerLQJkun8hKFs7uqBAkA5+idQb7Kfu46LXdXMkBQ3dAbeVWLjVDTEu5MxPZRUdTNXrhTnphj/wCnWxvuYwTKUaqXVPl4W6xEZKDq6htEBLxQlxl2DV3BrYdyobWs4NMNOUkv7t5rAx5VZKGqN2iAMKkcaHxqNAzn1XAiICTNvKbSR1BynGreK2MYQ0ZIhUNgNV5cZG4yuiOLRpwjIutlqLPRFO1AEeiqtCzcDyjXcQs1xJPGkE1b0Thcm+LUAaZOAu69Pa3PK1ORKUZEl1qM9Sg6lzPVC/G2nPVCurjlDjWgqP0MqVzK2hPxQKxL+QeBbbeoH8FAXdi7LswpbOi5jgIwmRqSdvRc/FRkyDSsBtKUgGUcx2Y6lcVaQYMdV1TcAQTyi5abNaJ7i7FMbRlxVar6jUFQTMdk/r2wnfKr92475iUuJU7Y+On2N6bfi54K22mflKBoXRBwEwYwu83VVlIdhQtAAJWn1hwFNZVxtIfyh76zAEh3KCurFXwDunmMIvTaHxAGnkpc18GJVw8Dva6oGmCOrXfsU0Emx4x2SU9E+C5rw10SJj9Vdm29N9LLgGxMxMKwvsGfDO0cDE8j0Xn15V89djXHaaTztHcDj0zC6eCiXitoU6jRPmDBwTI/cIG5un0w1reG595CEs719RmD/EpmCOrmdD6xx9k0s6HxHBzskiCPUdY9kK8H4MW1a7qnOQMz6wj7W5AHnPLR+ac0dEL6LtvzTxPSISm68P1wRtEg+3t+yHGXiFlFUcW1y0meYcQ37QrXpdFri1oE7RLj69vuqZaUH0wS8bcGJ5knn9FafCdcU6b3EwIBknJHdZRa7F4C7xDpO5xcXsZ/K0OMFxgkhojMAHmFV3VgzDeiaUK4v72pBhtJpcP/AMEZ9HIPUaQBIHA/z6qWSHpOcFF0gYXLn4UbbUuOUVbtAEjlYLiMwk1Q3GyIWX9Skp6aGNJnC7qXgd7pbc3TmzJwmjroVproMs9Ap1SXYwmOn6LRdLdokKuWmqvaJanNjrBbTLgMqkZj4rfYXX8N0yfK6PqgL/RqbR/1M/RK26rUO4mZKV1KdRxkuJnum5Wtlm4rsfssIZua4FVfVH1HOziOE5s2PiA4+ymu7He2CMoqfhKleirmye7Kir2JHRWw0PhNbKBv6D3/ACha7BdOhGbAgBYnFPTahGViKa+gsdPqzygPxgFSE9b4ZeW7g8ccKuXFmWVPMMhcLT9JTwyT2hh8xiUNePMgeqMsxJmOiWVqzhUgjEpnH+NojxGNw5waJKUVCQZKsDmtqNEGEr1mz2gR/wCU0IpopjVnFGoIwj7W5wZQ1Gi1tME8oeq1xOEXCnseSiTurS6AmFnYEmSZCVMpbDJKeWmotDZPCXaWhEnHo5OiTJlWDwnogEndJPXqElGsMPorb4Vrsd5mRu69lXHLdMeGSS0y+Ui+nR5JgR6x+68yvb6K1VwBkscWujtlzT9l6HfXwps3OMD9F5hd6g2rdOFKXb2PGOJ2mCum9HTjF2h2P/8AQXRO2CADEtIJkntBT6vFCHz5ukf+0AZHufdc6ZbM/AN+H/3VNrRVkFpMf0zy3EAjskhrfE2gPO8EiXeaTIAdP/y55x6JIzSdel5Qb2MaurVdo2OcccmO+Gk9cwf91DU1l7CPMSXnBEkP5b9IMYQFpeFu7dT3Ejd6gcT9P2Udw75A0/LJABw2CInHv7Jv02Lw0MqGp1Hcu7SCBIbwcE+2Uu12pWpUarmk7HRODMZjHTrCU22tlrvKCQDI7uBIxAGRJnvn1TnQ/EW4kViHU9pIY/IAjn2GRHp6oyyKv5CqDvRXvCeoPaapYCS5obA6ue4H7AMVkuGFgG8569p7BOvA+g0t93WAcGGoCwOaWujY08HgEuJHoQlfi4guxgE89T/sFOcLJTSbB7GDUzwQhr9215A46LKVqYDgThMaZaY3DKktIEWk9iVrHSOyIuoIDSJJCavLQDhQWrC4yW4RVDPJEQCq2nLSsFd3DRIT640dtR0osWlOkAMSjcUB5Uuivtpv5IwuthIx90+rVWtpnGShmUIZ7rSpiOcpC61aGnnKxt35s8BDVaLi+GmEybpsCSgjK12DXz9+eFwLiGwBlEsIIIPCHq1GtzyAnSfgUkyCnePjIWKere0oB7rFuI35gVp4gqOdDXEY4WVaznnzcrunRh07cwjbS2FSehCnHGlpE5Tbe+iLTX7Z7rLfTn1qkCMlbFItdBC4q3T2OBZIIU+pVROlZf8ASPAYIDqjuM9ggvFFpSaC1oBjsq5X8Z3IpwHR6pbpusOeXb3SSrarR0RjGPSIbygXDyqIUpaAHeZPKNNu09yoqGnCS5Tk67JSSYobZPDhuMhMXBoG0qb4YIMnhQXFGcjlJbuxJSB67Wtp+pTrwZ8Wk4VGme46EJG+3NSGuV38F2r6P8sjseCFSP8AJmWyyeJbv4lqSPKQPcT2K8k8PueLsvoklwbU8nZ2x0R3Er2XVWU/hF0GCMj19e6878Mac0XjqxaW0xMzgZwYPTG5dB2QE3gDUg6tUc0uaHtax7Hu3ulrYDg/aJEsa2DkT1kp/daeCwiAHtgiIEnAJHYDkdp7qwXekWbP+3phm3yhxySeYmTJ6oPVqjKQBcQHkyct2lo9TmQT/vyubJlU8lxOuGPjCmV26LKY21JMGHbcEDPXrjv3hCX11TghjRPTJzmM5gRDeSecrNUp/EcHuaXA4APbLgXDvgmOgVa1Oi4H5YDoAifcQcdROPRUhtWJN0wqs5ocSJjHuIcHAx6cfdL72rsFQtgAggAcCRkj/wCxXNCvxu+b5QfoIB+wz6o19s2cQWuG4zEDoR91m6F7LL/6RajVdSuWvefhg09u4zmHBwB7Rs/JMNZsg9xcT9+ft/KER4Ho0XtDKAgwS4E+VsngA8cE47pl4odTZFPE9gP1KrKVqzkk+Oir0KwZhvVHsqNaM5KWOpAGR0UFa/IOcLmI9jR+oNLoIgLT7zaPKcJJWBdBnlGW9EvOxokxKVwvdiyVolt9SLiQOVBe3rtwDlhaKJMjKX1bgOJcXJ/zTQ0Veh8AHgAldXNUNxuSbTLs7T1UlcbvRMn9K9Gy8glzTKIZdPfTO7EIS7sHNphzHT3UWnXB4eOER+TCWh3CJqW4a3vPRF0AzbPCj/FU90QTCrHQqkA/gmkAALSbnUAOGhYm0bmVK9v31HgU+nVObTRKxaHh4lAXDqbT/DK6oavUYIZMrkU5dUd08OKrbG/4CqWndAhKKt7y0xKZaWyu4OdUfg9Fn+kte0vHRZ62cE8aTuIgZZOccnlM7LTmBwBMFFsG1vCHdY7yJJae6Mcli/oxo4MDtkqUvgbR90NWpspCSZdCVVr3cMOgpMjronOS6CqjQHIbUKxjHRAPvXhwnjqUfqVHybmZkLQjqxCXTrmWg9e69N8M0i5jdxzyCP3C8dsa5GCva/BVdrqDYHmAyP3VsfZWC3sE8UPfApNEueQBA5J+qXWunvphlBpLiNzSQ4wXHJzsxEHEplq2oNDnVAdzgdjYjyicuBIj0SixqPFRxzuAJEk/KQRiccHlXrR1R0w+xtDRGMmfMAS7r1Lm9j2SS78PVLm5cHtfs8vyuEA85E46cBOnQ5m7yNA5Jkj25A/JNfB1oz41QtbyGncGMZnrkZOI5Cioppou5NOwWvbUbUVKbGjc1rSZknzSOTkztP2Xl1/dVRVOQWzkQOs4Xov/AKqWdcfxKXYNJ9BJBj/OV47e3Fbe4N3Fx2gkjAmc+nVTx4qstKSlFMaalYsqseWsIc0skMA/mMD2yl9rScwFr2nBLQSQSPt+ytXhDTj8F5qkk1IJ9mjA/IqvPpgvc4ADJOWNAgn0KqkoxOWTuRY/BQdTf5C3zO8wHMRiJGMj9Uf4rqzmR+v5gBINEvIM/wB2OgH24GEfrDt4aQQA4d+COQqzS4WcmRNiyzrZglT1rdriBwgn6ZUHn6BZRrumCJP6LkaaJpMZCy2SSfKEz0yq0Ne9gzESkNC+cCWvHlRNjeGTHy9fRMqfRuVaJC9ud+SepS46IxzsHnond1Sp1PM1wkdEBRcWuM4WbknSBju7Rp2kfCbg5PCgaS0QRJXdxqb8DkzyuzdF0+USlpy0x23JndnReQS3jsUPWtyHGcKapqZpgARK5q3nxIxk8qljcpfCa2tdw+bhQV62zBHCkZcBhzyoKwdUnueE6bHttCu4uXOMt4WI1umvB7LE9hpfCWlprAMCSi7bSs4CZ2+mcFqsFlpG5uOSldFkivWtnGN/0XD/ACkhp9wE11DShTcIJzygqtNtLgbiVKUkinBsyhS/hl5jCU1719QnygAdU2q2lR7cDHZVa7vnNeWEQpqLbsTI0ocUv+g1zcOnOUAwuLuIRldjp8owimWu7bIgqqjZyRxfQCjXcD5hIRj3Et8vHZOHaQwNDuTCHoNbmei1+I35/BIy0qOfuGFbvC2uVWzScPm8oLefc/7lJarnBp290/0ewNMB9T5vmgctAyAevIynSotCA41Wowwd0CmTtzxtA6T5pMDHVLXXrmw4s2uJBBAaXucehgkxHvypbipubMeUACTtkSTEdiYiIwp9Os3PrNbVA2P4mCcAdREDP37q6QW6LZpGn7mio8STnb0b7Dv6qxaPa/DLjzJ/aFllahjQG5AUlejIkE+2UHBJ2BTbEPjDW6WxzXcgGQATI+gM8rxDQ9doPuazKjCxjyNpg42zyBwvcta0kVgJBa84Bb19CFSn+CyKkmOcwAClaV2WjJKPZPZXFI0yKeWxyAQqxqGkiCXADvGB/wAK7jS9gAbgDt+6iOlgzu+yVxsldHkd4IfLSAAYnOB37J/o958SnUY6JEOaesgencQpNds9tTYKIG44P/nCSW4+DWEOAzuziMxB6Yk/dV8E7G1C/Lht6RkfqFBUuKmCxkjuiaG1mSB5iZM+sg56GZCZG4BYGBsAnlcU5qEqOeVqVCnUWtc1pOD2C1fayKdmKdNo3udk9Yn/AGROr2fyNZ0EylTNPLid5AhMpcQJK9g+l3MOaZz1Rt3rQ3kbeFBZ21PcDmVJqds2mYgy5Kth3dohrXzTG3BKItrtzQQRz1SD8O5pJcSOyLsq7ydpVEkilUtDW4sC5sjMovQ9OLWuc7I9UstqtRhJBJHbomJ1GpskQQsqsDmCuD2uJcDHIKYWN2HCSIITDSdZpuEVm4TFtS1JIgAdCjDj9NHIhDfX5BWkdcUqZdA4HVYmlGV6YJZHehpb1NoiVLb69UaC1rfZD2Owu2gSUdWrNpujblTbXZ1xezdvdPrMO4Q/1SS8txuyS0hWJtzDHvaPNGAq3Url48wh0qfvRnGVk/8AqFRo/tIiQkf+nbnud36lOK5gBsT3U9nZ0z5jITxZvdiGnSazpJUVd53cQrRVo0iIaIKiutIY8CDlVTSCxS1xgNGT6Lu2tHOcRtHqjNLfToPLXAn1OVJc3jBuc3p26qf9uyUnTtAtK0G/OGtPMcn0EZTepblrGlo3ZIJjlvPUZj6ozSLWMiDU2iSRIbOSM8LV9aPDnOY+Q4zs4a6Bk5MtAHVdCVj3QPb2jarZpuJh8vMRJjggjH0Vq8O6aSA+q2akRJjA7AdOSqrbkuLPhQwMO54EkEj+XOSZV80Ss8sl+Cq6SJNtjtjYauG8HsoTcTjoB+f+fqtsdg+6Bjiu3zN9JKDuaUz/AJ3R73ZHshiMJWML2W0n0RLbIDoi2tEQFt7wAe/+FagMoPjq0mm1wjduAzwYzBPQcrzS9b8SmX0iGuBLTTdy0gxB9OxXtPiK33UyXDc0n5e8j/PuvJL23BcXMYWiJ3iZ/pgg+wwQn7QqFVK4/lqRL/KPRwPrxwp33h+XdBbgg9E20nTWuljy5rQPmBDgHdYJmPWe6Xa9p5Y8/wA5fwZGY9AuXNjX9xpxTVhVG5e4tBc0juOVlwTuJ244VbsLKoKkHykeqJq+Ig0mi6eYLuyilb0R/wBIF1OpVD/LgBT0774m0uMubyu69Ta6Y3MIwt0DSe6QIPZPVF49Gvxwc7aR7LZ3Ana3jqjqGlOeCQ3jqnVgxrWREuHdG0kGkpFcpag5zSwjJ5S/U6lSk1uyYnhXJ7m+Zz2DGMJPXJe4bWEx6Ict9Aml2ANuXOYHHHcLKN4XHB4Ujq8OLNpk+iVNquZV2EBuVL+nraOZpPotdjeCPNJP1WkNV8oGx4M84WJlFx0Hkvhc9Nt3OrOdTGBgE/qt6lI85fLpgoptR7WFtJsdyh7ajUbPxGbgUx6XFJa7EzGVXuim85Ug0yq47XOj1TWoWsy0QUuoValR5EGO6OzW+hjQ00NaW1HyehUOpUixrQAY7qKs3IBcRCL3PqQCZaPRamLx3sXtcHEATjlNqAIBhv0KYWNmxnmiT1Wq3wyZHKZdmoSFj2kuNIOngJTqjvLJAbLhIHacqwf6+2i4h0O9ClGqXLbl0CmGkgnnlLObWq/6Ta5aRaaZDqYaCWtJ+IXN+YifK0AAySldZo2bW4O4bWuJLsgEmCcSO5+8pX4Xu3BrmvOAQwnqDkz6A8LG21SvWe+oP+rubT24DSNhBLhnzbf2XVB2acRlTt3smpBOZJBmM9eys9hqgIbnOEHpNRtNpaWbpJDy7l+Yme4wP8lV3xCypQf/AAmO+EYIOTsdyWn+ke6aUWtk4tPR6dZkHnmUY5nK898OeIi5vmPGFaqWpA9eiyaC0w6q6DHsVvkj/OyFNcFwTGkRj/O6BjRZgxzC7+Bx3PP2K3TeCVBf6gKYyclFIDYJetBaQTxhedaxQHxHF0gEdMA8/cq9MuA8hvV3mPsqD40vw2o4NYdrcbpwTMGPURz7opbAwbSr0Aj5w4O2udgAu/pjH+Ql/jN7hBkFoLXDygEdDxjr+Sjtr40/M2HEZLXmTtIHHT+cEexSTXb83FXYz/psOSJgmOPohkqqAk2Kq1WowOfkucfL7LLy3bUc12z5hkjumtvbipTMZcw8LLW7ZiWwWn7Fcy6+G41t9kbKGykWZJBED0RFoIdOyIHVE73BxIAM9VFHml7ucIbaHjdGna+8QwCJKl1DUGtALXeccjol+raa0AODp9lmn0XVMPp4AwUOKj0Z0wzTNRdVO15jtPUpvbV2U53OG8duFW7mjDcAgtOF02/Y7y7dzo/NFMi0qCNSvXNeXwMnylJ6mmPuaheHjdz6KZ91U+VzQWnp2XFG02yS6Bz6hG39Jq4g4qPp4J3O6+ixMaTaL+vHVYl5G5fT3f8ABiFqtaYhq3V1D+2G91t+pgDyjnqmo9KxebBjcuCFvaIA/hAZKPvSXgGeegSy4bU/kEEd1qGTBKto94Jj8kNSFUeUNA9V1/qN22R8NsJPeeI6rDtFMlZWZ0N4rQIcBnK5q6p8NsGHFJqWoPaN7hBPQoarRdXIdumD0RlG0JdB9y1tXO3zcpTUcQZMiTAdExCLv61QU/LG5qM0lhrUmgN/iOJO3p7yeFKX8Vr02KNzt+GvD9B34loyQcVR0c3+qBgK1alFEAU2AhsSRyIxP0wpvDemtw54AHytk5nqeO6slzp7GNJPEZJ+0LqhHikTnJSbPPxcku3xDfmAkYMAE+2HfdQt1d1QhjKh3cRtG18xkuj0OAQnmqWDGsLqQlhPAztMieeh/dVm+cGAVAySDh7ScuEgtxwZ+uVflZKqJQ+m17tvkfy5rctkcx1B9ExoX5iZxAKqhDHEv3uafmgQ6T0HcdswufDtcU3mk9znOeQWuO6HAyYg/KR1CjJUOmelWN5uhPaNxP2VU05hwmGqamLe2qVSJ2N49f2C0WZjl2oNpgknPQKv6nVfVdJBaADJIgf889FUtHuatao6uQ5wa0NJHylwJLnAHoJhNtU1p/w3AsIJwAcEk4jrPt6KyQgjAFF9UtqVH1H5c4y0NaMwADg+p9fZLr9/xaO5xJAdDPU5A2jtg/eeqXOqE/MC0udEEzu4P14jt+S6e97yKbMFgEkZDZyRnrtgfUrWkgNNvYoAdEZ3RDiMQ0QMR7N+yKqW5ZTLGjLiCY6BOnWu1oESTkj0S9zySf7R9Z7eyhJelIs4sntpsDWHMy7r9Ewr0AfPA83IhA0NU+CTLG59MqWjqQqtIyFySnfmhKQwe3YNwZyPpCQ3hbUfDjt7QmltXdIAfIiId0WUqTASagHp6qiaQqyV2KqOpCn5Ht3AcFMrPUC9pc2mYb1RN3eUgAfhiOM8rijq1GlTIdID/sEeSb0PFqeiAW7nw4Hnoi6en0qbp2+eFLYNY1oLXA9URcWL3u3Ng+yk1JnVHHjj4JNU08Yh0EZhIL9rqY3HIKfXrXBxDmkKLaXMNPbM9YSq09glihLrRXLe62tnAk/ktpu3wY+qedgHQraspQOf+mZ7GKrnBzCAT3Q77ciMlT0toaSHcrVlT3Eh0xPKcuRU6hacqV18cyu7mjEiJ7IWlRcRBbBRAD3Nw7EZCAumNaA58AHgp1VsxGRj0SjUrOWbXCWg4WNYqeGVANh3ZWU3tp4aYPULohlFvlx9EiuajC8veS0FbvQNkmp1D8N1TdAnjum+gXlXhgDiWRA5EiMEdYSC/tWVSxtJ+JEN7k9V6T4V8KtDmPDyHNPTEwOPZJLG20UxzSTssWlFrW05BbG1oBmfz+v6pvq9pvZB4d26yhtVrMbtdUOSZAGTgEYH1XWlasKjS1w449oXUcoFp+ltpNI53dD+iR6t4fO0tokAElxY4S0k+vIzlW80uo6CAP8APQKJzQYHplajcjyzUvA9UNa+nD3Pk7WnLDOYLox6z1T3wr4Pq0Tvq1y4EHdSjcN0c7yZx6K3VbfHl5Ax6SsEtxnA/bP6LcQcjVnprBC5u9OpVGOpvALXy0g/p9lLTrbcn7f57qC5qwQRkSgogspFawNoTTpENpiQ10mY5AgfafRKb9xrS7LXcAGRu7mPVXe+AeWjbPX/AD2hC0bEuOeBP6p7dBs86paJUc5smNsx1PJwPoQjtI0uoHucRtAOBzPrKu7LBrZPYlcvIDXOjjP07qdGbKzq9uA5pEBxBEcZ6/QqvO2te3+7gHorZqVFzySDDR9wYGQqEQfjQHFz2OkbuueEMq1Q2HsZag8iWPDROQY5CD2cbIAPVWRjvxGK9B2OC3OFVtXvDTcadOgdoOC5cHB2dUoxaoHvGPpvMlpA6jqoq18Q0ucYIGAgK2qF9QAt2u4wgtRud5Myc/orrGvUcEsabCbzW6kBuCOeE4rV2Ptg4xP9KqlEuJyCQceysOkXJYzb5QP6jnKLhFDqEUAllVrQ+mXNHboprTxTdUsyD7hPjrbDTLYY9pxgcHuq9c2tLOxxnkt5x6IxlHotG67Lho3j2jVhlxRg9Xcj69ld7fT7eo0OpOaTE+UheN2T2UgT0PIKsWlXNNnnpnaf7TH5Iyr3om83F7LnXYdxbxHZYqfdXl0Hbmu3ByxT4Flmj9PVLPTRtkkmVBdUfh5afosWJhxwyk17WucOiFuQdwzjiFtYiD0juaQASu8gNOFixEBV7+6cQRiPb90mv7NroB4KxYmQGMfCWlMF2w/0guz3AXquiA7XySS4yT6HG0dgsWKkCczrU2/xC0YM7A6JIEZQFet8EgMEAY9+FixUJjyjVJDvSHD8sfmUVWYCGmPm5+62sW9M+haKpDJB5I/VGveM47Z95/2WLEwpxTYDHqCVDfu2s3ALFiCML3YdH9s/mVqm2Ge4H5lbWIMyAbjt7BKbesXgsPAcR9J/5WLEEGQVTtg0lvLTiCvNPG1H4L/iMw4PhYsRmtGx9lZd40uxhtTaOMAfuoX+IK9d7Q9/OJhYsUfCrZqja/xJJnzdk+0/SmPeJ4cSSsWJWSm2loKutOY0uAHCV0tLZuLujQcd1pYo8n+lE1Jsy30UCk5+8xxt/wCUFRtmzDfKQOeSsWLJsaMm3sipFzdwJ3TjIUlEgYj81ixWYJbH1lqz2AMwRE/msWLFOMnRCz//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AutoShape 8" descr="data:image/jpeg;base64,/9j/4AAQSkZJRgABAQAAAQABAAD/2wCEAAkGBxQTEhQUExQWFhUUFxoXGBgYGBcaGhcYHBcXFxwXHhgYHSggGB0lHBQUITEhJSkrLi4uFx8zODMsNygtLiwBCgoKDg0OGxAQGywkICQsLCwsLCwsLCwsLCwsLCwsLCwsLCwsLCwsLCwsLCwsLCwsLCwsLCwsLCwsLCwsLCwsLP/AABEIALUBFgMBIgACEQEDEQH/xAAbAAACAgMBAAAAAAAAAAAAAAAEBQMGAAECB//EADwQAAEDAwMCBAQEBQMDBQEAAAEAAhEDBCEFEjFBUQYiYXETMoGRFKGxwSNCUmLwFdHhMzTxB3KCkrIk/8QAGQEAAwEBAQAAAAAAAAAAAAAAAQIDAAQF/8QAJREAAgICAwEBAAEFAQAAAAAAAAECEQMhEjFBURMiFDJCYYEE/9oADAMBAAIRAxEAPwCpPZtKyvR3jCZVbZrhMoVtHYZXntpI4nQLQsDBldbYGRwmzbthELl7R2ws5JdAjNIrzaLnO9FjqUFWuyYwTMJdeUWkko8b2U5pnFiYEpmKk8JR+L2tgBboOIzKSmzNPwmvPm5QlSpKkazcclRXdPb0SVu2JVug6hcEABE1LmPdKqNTIlNabWuhFq+ikK6N0mFzgUTXeR1n0Q/xdh9EeyKinSQG6Yup6k4GIKNtXOc5pIgFTtptaeEdSbuIjCFJLRXmq/2OrcEgDusvKm0bev7Ie+vhSa1M7ahTqsDuqVb0UpMrz2cScrLqqAACZRd/p5L8yB6cLtuhF5B6BdEY0grFyAmsZAwoIYJyEw1TSXRASpmjuaCSSnlJdgngaAKYa6r9VPqtAEiEVZac0H1UOp2zgtLLRCceIBbw3OFqpctfOFJVpgM9VDaUgeim22rTF7RE+k4RHCIuKEtClFEuE8AJTcXx3QDwn1WgU0rGNrY46KZtlGXIGzrvn0TKrnqqRla2Ujk+gzrYcjhF0gYwtPrta2AorGtuME4U5KTA5bolc4tK4bXkw7oudTYGmQ5Kru9gYRitbBaiqGlwzMt4WJO3U8ZWLJXsm7exdb13YmYRLnlxEFHV6bdkQh7YU2ckZU1FS9EdGzQDRu6qT8QYwp6zm4jIXDacn2Vq8RjkEE5UrrTEd0MbdxdxwjabC0SSFP8ASugiu5syFHbWji7KMuLknlbp1y3KKcn2Mm/QK63U3YU1BxcJcEQ66DsuCJDQW4Q90h/8RZc0wSAAjbMQQCuazADIW2u6oqm7DCmhn+GDiAVqqdnC5tLkvMDkIy70x7DuIlrv0SuNpi8GxY69duEDlOdOoPceuVqrasaxpOQRz2Kd6dBE+kSEYwfTHWO0Qiw+Jh3IMLbHGkYaVBqV78NwIPPPuAgX1iXlxPIkfVZ4/g2y5M1BhZ5sFF2tRpZubCqFerLQJkun8hKFs7uqBAkA5+idQb7Kfu46LXdXMkBQ3dAbeVWLjVDTEu5MxPZRUdTNXrhTnphj/wCnWxvuYwTKUaqXVPl4W6xEZKDq6htEBLxQlxl2DV3BrYdyobWs4NMNOUkv7t5rAx5VZKGqN2iAMKkcaHxqNAzn1XAiICTNvKbSR1BynGreK2MYQ0ZIhUNgNV5cZG4yuiOLRpwjIutlqLPRFO1AEeiqtCzcDyjXcQs1xJPGkE1b0Thcm+LUAaZOAu69Pa3PK1ORKUZEl1qM9Sg6lzPVC/G2nPVCurjlDjWgqP0MqVzK2hPxQKxL+QeBbbeoH8FAXdi7LswpbOi5jgIwmRqSdvRc/FRkyDSsBtKUgGUcx2Y6lcVaQYMdV1TcAQTyi5abNaJ7i7FMbRlxVar6jUFQTMdk/r2wnfKr92475iUuJU7Y+On2N6bfi54K22mflKBoXRBwEwYwu83VVlIdhQtAAJWn1hwFNZVxtIfyh76zAEh3KCurFXwDunmMIvTaHxAGnkpc18GJVw8Dva6oGmCOrXfsU0Emx4x2SU9E+C5rw10SJj9Vdm29N9LLgGxMxMKwvsGfDO0cDE8j0Xn15V89djXHaaTztHcDj0zC6eCiXitoU6jRPmDBwTI/cIG5un0w1reG595CEs719RmD/EpmCOrmdD6xx9k0s6HxHBzskiCPUdY9kK8H4MW1a7qnOQMz6wj7W5AHnPLR+ac0dEL6LtvzTxPSISm68P1wRtEg+3t+yHGXiFlFUcW1y0meYcQ37QrXpdFri1oE7RLj69vuqZaUH0wS8bcGJ5knn9FafCdcU6b3EwIBknJHdZRa7F4C7xDpO5xcXsZ/K0OMFxgkhojMAHmFV3VgzDeiaUK4v72pBhtJpcP/AMEZ9HIPUaQBIHA/z6qWSHpOcFF0gYXLn4UbbUuOUVbtAEjlYLiMwk1Q3GyIWX9Skp6aGNJnC7qXgd7pbc3TmzJwmjroVproMs9Ap1SXYwmOn6LRdLdokKuWmqvaJanNjrBbTLgMqkZj4rfYXX8N0yfK6PqgL/RqbR/1M/RK26rUO4mZKV1KdRxkuJnum5Wtlm4rsfssIZua4FVfVH1HOziOE5s2PiA4+ymu7He2CMoqfhKleirmye7Kir2JHRWw0PhNbKBv6D3/ACha7BdOhGbAgBYnFPTahGViKa+gsdPqzygPxgFSE9b4ZeW7g8ccKuXFmWVPMMhcLT9JTwyT2hh8xiUNePMgeqMsxJmOiWVqzhUgjEpnH+NojxGNw5waJKUVCQZKsDmtqNEGEr1mz2gR/wCU0IpopjVnFGoIwj7W5wZQ1Gi1tME8oeq1xOEXCnseSiTurS6AmFnYEmSZCVMpbDJKeWmotDZPCXaWhEnHo5OiTJlWDwnogEndJPXqElGsMPorb4Vrsd5mRu69lXHLdMeGSS0y+Ui+nR5JgR6x+68yvb6K1VwBkscWujtlzT9l6HfXwps3OMD9F5hd6g2rdOFKXb2PGOJ2mCum9HTjF2h2P/8AQXRO2CADEtIJkntBT6vFCHz5ukf+0AZHufdc6ZbM/AN+H/3VNrRVkFpMf0zy3EAjskhrfE2gPO8EiXeaTIAdP/y55x6JIzSdel5Qb2MaurVdo2OcccmO+Gk9cwf91DU1l7CPMSXnBEkP5b9IMYQFpeFu7dT3Ejd6gcT9P2Udw75A0/LJABw2CInHv7Jv02Lw0MqGp1Hcu7SCBIbwcE+2Uu12pWpUarmk7HRODMZjHTrCU22tlrvKCQDI7uBIxAGRJnvn1TnQ/EW4kViHU9pIY/IAjn2GRHp6oyyKv5CqDvRXvCeoPaapYCS5obA6ue4H7AMVkuGFgG8569p7BOvA+g0t93WAcGGoCwOaWujY08HgEuJHoQlfi4guxgE89T/sFOcLJTSbB7GDUzwQhr9215A46LKVqYDgThMaZaY3DKktIEWk9iVrHSOyIuoIDSJJCavLQDhQWrC4yW4RVDPJEQCq2nLSsFd3DRIT640dtR0osWlOkAMSjcUB5Uuivtpv5IwuthIx90+rVWtpnGShmUIZ7rSpiOcpC61aGnnKxt35s8BDVaLi+GmEybpsCSgjK12DXz9+eFwLiGwBlEsIIIPCHq1GtzyAnSfgUkyCnePjIWKere0oB7rFuI35gVp4gqOdDXEY4WVaznnzcrunRh07cwjbS2FSehCnHGlpE5Tbe+iLTX7Z7rLfTn1qkCMlbFItdBC4q3T2OBZIIU+pVROlZf8ASPAYIDqjuM9ggvFFpSaC1oBjsq5X8Z3IpwHR6pbpusOeXb3SSrarR0RjGPSIbygXDyqIUpaAHeZPKNNu09yoqGnCS5Tk67JSSYobZPDhuMhMXBoG0qb4YIMnhQXFGcjlJbuxJSB67Wtp+pTrwZ8Wk4VGme46EJG+3NSGuV38F2r6P8sjseCFSP8AJmWyyeJbv4lqSPKQPcT2K8k8PueLsvoklwbU8nZ2x0R3Er2XVWU/hF0GCMj19e6878Mac0XjqxaW0xMzgZwYPTG5dB2QE3gDUg6tUc0uaHtax7Hu3ulrYDg/aJEsa2DkT1kp/daeCwiAHtgiIEnAJHYDkdp7qwXekWbP+3phm3yhxySeYmTJ6oPVqjKQBcQHkyct2lo9TmQT/vyubJlU8lxOuGPjCmV26LKY21JMGHbcEDPXrjv3hCX11TghjRPTJzmM5gRDeSecrNUp/EcHuaXA4APbLgXDvgmOgVa1Oi4H5YDoAifcQcdROPRUhtWJN0wqs5ocSJjHuIcHAx6cfdL72rsFQtgAggAcCRkj/wCxXNCvxu+b5QfoIB+wz6o19s2cQWuG4zEDoR91m6F7LL/6RajVdSuWvefhg09u4zmHBwB7Rs/JMNZsg9xcT9+ft/KER4Ho0XtDKAgwS4E+VsngA8cE47pl4odTZFPE9gP1KrKVqzkk+Oir0KwZhvVHsqNaM5KWOpAGR0UFa/IOcLmI9jR+oNLoIgLT7zaPKcJJWBdBnlGW9EvOxokxKVwvdiyVolt9SLiQOVBe3rtwDlhaKJMjKX1bgOJcXJ/zTQ0Veh8AHgAldXNUNxuSbTLs7T1UlcbvRMn9K9Gy8glzTKIZdPfTO7EIS7sHNphzHT3UWnXB4eOER+TCWh3CJqW4a3vPRF0AzbPCj/FU90QTCrHQqkA/gmkAALSbnUAOGhYm0bmVK9v31HgU+nVObTRKxaHh4lAXDqbT/DK6oavUYIZMrkU5dUd08OKrbG/4CqWndAhKKt7y0xKZaWyu4OdUfg9Fn+kte0vHRZ62cE8aTuIgZZOccnlM7LTmBwBMFFsG1vCHdY7yJJae6Mcli/oxo4MDtkqUvgbR90NWpspCSZdCVVr3cMOgpMjronOS6CqjQHIbUKxjHRAPvXhwnjqUfqVHybmZkLQjqxCXTrmWg9e69N8M0i5jdxzyCP3C8dsa5GCva/BVdrqDYHmAyP3VsfZWC3sE8UPfApNEueQBA5J+qXWunvphlBpLiNzSQ4wXHJzsxEHEplq2oNDnVAdzgdjYjyicuBIj0SixqPFRxzuAJEk/KQRiccHlXrR1R0w+xtDRGMmfMAS7r1Lm9j2SS78PVLm5cHtfs8vyuEA85E46cBOnQ5m7yNA5Jkj25A/JNfB1oz41QtbyGncGMZnrkZOI5Cioppou5NOwWvbUbUVKbGjc1rSZknzSOTkztP2Xl1/dVRVOQWzkQOs4Xov/AKqWdcfxKXYNJ9BJBj/OV47e3Fbe4N3Fx2gkjAmc+nVTx4qstKSlFMaalYsqseWsIc0skMA/mMD2yl9rScwFr2nBLQSQSPt+ytXhDTj8F5qkk1IJ9mjA/IqvPpgvc4ADJOWNAgn0KqkoxOWTuRY/BQdTf5C3zO8wHMRiJGMj9Uf4rqzmR+v5gBINEvIM/wB2OgH24GEfrDt4aQQA4d+COQqzS4WcmRNiyzrZglT1rdriBwgn6ZUHn6BZRrumCJP6LkaaJpMZCy2SSfKEz0yq0Ne9gzESkNC+cCWvHlRNjeGTHy9fRMqfRuVaJC9ud+SepS46IxzsHnond1Sp1PM1wkdEBRcWuM4WbknSBju7Rp2kfCbg5PCgaS0QRJXdxqb8DkzyuzdF0+USlpy0x23JndnReQS3jsUPWtyHGcKapqZpgARK5q3nxIxk8qljcpfCa2tdw+bhQV62zBHCkZcBhzyoKwdUnueE6bHttCu4uXOMt4WI1umvB7LE9hpfCWlprAMCSi7bSs4CZ2+mcFqsFlpG5uOSldFkivWtnGN/0XD/ACkhp9wE11DShTcIJzygqtNtLgbiVKUkinBsyhS/hl5jCU1719QnygAdU2q2lR7cDHZVa7vnNeWEQpqLbsTI0ocUv+g1zcOnOUAwuLuIRldjp8owimWu7bIgqqjZyRxfQCjXcD5hIRj3Et8vHZOHaQwNDuTCHoNbmei1+I35/BIy0qOfuGFbvC2uVWzScPm8oLefc/7lJarnBp290/0ewNMB9T5vmgctAyAevIynSotCA41Wowwd0CmTtzxtA6T5pMDHVLXXrmw4s2uJBBAaXucehgkxHvypbipubMeUACTtkSTEdiYiIwp9Os3PrNbVA2P4mCcAdREDP37q6QW6LZpGn7mio8STnb0b7Dv6qxaPa/DLjzJ/aFllahjQG5AUlejIkE+2UHBJ2BTbEPjDW6WxzXcgGQATI+gM8rxDQ9doPuazKjCxjyNpg42zyBwvcta0kVgJBa84Bb19CFSn+CyKkmOcwAClaV2WjJKPZPZXFI0yKeWxyAQqxqGkiCXADvGB/wAK7jS9gAbgDt+6iOlgzu+yVxsldHkd4IfLSAAYnOB37J/o958SnUY6JEOaesgencQpNds9tTYKIG44P/nCSW4+DWEOAzuziMxB6Yk/dV8E7G1C/Lht6RkfqFBUuKmCxkjuiaG1mSB5iZM+sg56GZCZG4BYGBsAnlcU5qEqOeVqVCnUWtc1pOD2C1fayKdmKdNo3udk9Yn/AGROr2fyNZ0EylTNPLid5AhMpcQJK9g+l3MOaZz1Rt3rQ3kbeFBZ21PcDmVJqds2mYgy5Kth3dohrXzTG3BKItrtzQQRz1SD8O5pJcSOyLsq7ydpVEkilUtDW4sC5sjMovQ9OLWuc7I9UstqtRhJBJHbomJ1GpskQQsqsDmCuD2uJcDHIKYWN2HCSIITDSdZpuEVm4TFtS1JIgAdCjDj9NHIhDfX5BWkdcUqZdA4HVYmlGV6YJZHehpb1NoiVLb69UaC1rfZD2Owu2gSUdWrNpujblTbXZ1xezdvdPrMO4Q/1SS8txuyS0hWJtzDHvaPNGAq3Url48wh0qfvRnGVk/8AqFRo/tIiQkf+nbnud36lOK5gBsT3U9nZ0z5jITxZvdiGnSazpJUVd53cQrRVo0iIaIKiutIY8CDlVTSCxS1xgNGT6Lu2tHOcRtHqjNLfToPLXAn1OVJc3jBuc3p26qf9uyUnTtAtK0G/OGtPMcn0EZTepblrGlo3ZIJjlvPUZj6ozSLWMiDU2iSRIbOSM8LV9aPDnOY+Q4zs4a6Bk5MtAHVdCVj3QPb2jarZpuJh8vMRJjggjH0Vq8O6aSA+q2akRJjA7AdOSqrbkuLPhQwMO54EkEj+XOSZV80Ss8sl+Cq6SJNtjtjYauG8HsoTcTjoB+f+fqtsdg+6Bjiu3zN9JKDuaUz/AJ3R73ZHshiMJWML2W0n0RLbIDoi2tEQFt7wAe/+FagMoPjq0mm1wjduAzwYzBPQcrzS9b8SmX0iGuBLTTdy0gxB9OxXtPiK33UyXDc0n5e8j/PuvJL23BcXMYWiJ3iZ/pgg+wwQn7QqFVK4/lqRL/KPRwPrxwp33h+XdBbgg9E20nTWuljy5rQPmBDgHdYJmPWe6Xa9p5Y8/wA5fwZGY9AuXNjX9xpxTVhVG5e4tBc0juOVlwTuJ244VbsLKoKkHykeqJq+Ig0mi6eYLuyilb0R/wBIF1OpVD/LgBT0774m0uMubyu69Ta6Y3MIwt0DSe6QIPZPVF49Gvxwc7aR7LZ3Ana3jqjqGlOeCQ3jqnVgxrWREuHdG0kGkpFcpag5zSwjJ5S/U6lSk1uyYnhXJ7m+Zz2DGMJPXJe4bWEx6Ict9Aml2ANuXOYHHHcLKN4XHB4Ujq8OLNpk+iVNquZV2EBuVL+nraOZpPotdjeCPNJP1WkNV8oGx4M84WJlFx0Hkvhc9Nt3OrOdTGBgE/qt6lI85fLpgoptR7WFtJsdyh7ajUbPxGbgUx6XFJa7EzGVXuim85Ug0yq47XOj1TWoWsy0QUuoValR5EGO6OzW+hjQ00NaW1HyehUOpUixrQAY7qKs3IBcRCL3PqQCZaPRamLx3sXtcHEATjlNqAIBhv0KYWNmxnmiT1Wq3wyZHKZdmoSFj2kuNIOngJTqjvLJAbLhIHacqwf6+2i4h0O9ClGqXLbl0CmGkgnnlLObWq/6Ta5aRaaZDqYaCWtJ+IXN+YifK0AAySldZo2bW4O4bWuJLsgEmCcSO5+8pX4Xu3BrmvOAQwnqDkz6A8LG21SvWe+oP+rubT24DSNhBLhnzbf2XVB2acRlTt3smpBOZJBmM9eys9hqgIbnOEHpNRtNpaWbpJDy7l+Yme4wP8lV3xCypQf/AAmO+EYIOTsdyWn+ke6aUWtk4tPR6dZkHnmUY5nK898OeIi5vmPGFaqWpA9eiyaC0w6q6DHsVvkj/OyFNcFwTGkRj/O6BjRZgxzC7+Bx3PP2K3TeCVBf6gKYyclFIDYJetBaQTxhedaxQHxHF0gEdMA8/cq9MuA8hvV3mPsqD40vw2o4NYdrcbpwTMGPURz7opbAwbSr0Aj5w4O2udgAu/pjH+Ql/jN7hBkFoLXDygEdDxjr+Sjtr40/M2HEZLXmTtIHHT+cEexSTXb83FXYz/psOSJgmOPohkqqAk2Kq1WowOfkucfL7LLy3bUc12z5hkjumtvbipTMZcw8LLW7ZiWwWn7Fcy6+G41t9kbKGykWZJBED0RFoIdOyIHVE73BxIAM9VFHml7ucIbaHjdGna+8QwCJKl1DUGtALXeccjol+raa0AODp9lmn0XVMPp4AwUOKj0Z0wzTNRdVO15jtPUpvbV2U53OG8duFW7mjDcAgtOF02/Y7y7dzo/NFMi0qCNSvXNeXwMnylJ6mmPuaheHjdz6KZ91U+VzQWnp2XFG02yS6Bz6hG39Jq4g4qPp4J3O6+ixMaTaL+vHVYl5G5fT3f8ABiFqtaYhq3V1D+2G91t+pgDyjnqmo9KxebBjcuCFvaIA/hAZKPvSXgGeegSy4bU/kEEd1qGTBKto94Jj8kNSFUeUNA9V1/qN22R8NsJPeeI6rDtFMlZWZ0N4rQIcBnK5q6p8NsGHFJqWoPaN7hBPQoarRdXIdumD0RlG0JdB9y1tXO3zcpTUcQZMiTAdExCLv61QU/LG5qM0lhrUmgN/iOJO3p7yeFKX8Vr02KNzt+GvD9B34loyQcVR0c3+qBgK1alFEAU2AhsSRyIxP0wpvDemtw54AHytk5nqeO6slzp7GNJPEZJ+0LqhHikTnJSbPPxcku3xDfmAkYMAE+2HfdQt1d1QhjKh3cRtG18xkuj0OAQnmqWDGsLqQlhPAztMieeh/dVm+cGAVAySDh7ScuEgtxwZ+uVflZKqJQ+m17tvkfy5rctkcx1B9ExoX5iZxAKqhDHEv3uafmgQ6T0HcdswufDtcU3mk9znOeQWuO6HAyYg/KR1CjJUOmelWN5uhPaNxP2VU05hwmGqamLe2qVSJ2N49f2C0WZjl2oNpgknPQKv6nVfVdJBaADJIgf889FUtHuatao6uQ5wa0NJHylwJLnAHoJhNtU1p/w3AsIJwAcEk4jrPt6KyQgjAFF9UtqVH1H5c4y0NaMwADg+p9fZLr9/xaO5xJAdDPU5A2jtg/eeqXOqE/MC0udEEzu4P14jt+S6e97yKbMFgEkZDZyRnrtgfUrWkgNNvYoAdEZ3RDiMQ0QMR7N+yKqW5ZTLGjLiCY6BOnWu1oESTkj0S9zySf7R9Z7eyhJelIs4sntpsDWHMy7r9Ewr0AfPA83IhA0NU+CTLG59MqWjqQqtIyFySnfmhKQwe3YNwZyPpCQ3hbUfDjt7QmltXdIAfIiId0WUqTASagHp6qiaQqyV2KqOpCn5Ht3AcFMrPUC9pc2mYb1RN3eUgAfhiOM8rijq1GlTIdID/sEeSb0PFqeiAW7nw4Hnoi6en0qbp2+eFLYNY1oLXA9URcWL3u3Ng+yk1JnVHHjj4JNU08Yh0EZhIL9rqY3HIKfXrXBxDmkKLaXMNPbM9YSq09glihLrRXLe62tnAk/ktpu3wY+qedgHQraspQOf+mZ7GKrnBzCAT3Q77ciMlT0toaSHcrVlT3Eh0xPKcuRU6hacqV18cyu7mjEiJ7IWlRcRBbBRAD3Nw7EZCAumNaA58AHgp1VsxGRj0SjUrOWbXCWg4WNYqeGVANh3ZWU3tp4aYPULohlFvlx9EiuajC8veS0FbvQNkmp1D8N1TdAnjum+gXlXhgDiWRA5EiMEdYSC/tWVSxtJ+JEN7k9V6T4V8KtDmPDyHNPTEwOPZJLG20UxzSTssWlFrW05BbG1oBmfz+v6pvq9pvZB4d26yhtVrMbtdUOSZAGTgEYH1XWlasKjS1w449oXUcoFp+ltpNI53dD+iR6t4fO0tokAElxY4S0k+vIzlW80uo6CAP8APQKJzQYHplajcjyzUvA9UNa+nD3Pk7WnLDOYLox6z1T3wr4Pq0Tvq1y4EHdSjcN0c7yZx6K3VbfHl5Ax6SsEtxnA/bP6LcQcjVnprBC5u9OpVGOpvALXy0g/p9lLTrbcn7f57qC5qwQRkSgogspFawNoTTpENpiQ10mY5AgfafRKb9xrS7LXcAGRu7mPVXe+AeWjbPX/AD2hC0bEuOeBP6p7dBs86paJUc5smNsx1PJwPoQjtI0uoHucRtAOBzPrKu7LBrZPYlcvIDXOjjP07qdGbKzq9uA5pEBxBEcZ6/QqvO2te3+7gHorZqVFzySDDR9wYGQqEQfjQHFz2OkbuueEMq1Q2HsZag8iWPDROQY5CD2cbIAPVWRjvxGK9B2OC3OFVtXvDTcadOgdoOC5cHB2dUoxaoHvGPpvMlpA6jqoq18Q0ucYIGAgK2qF9QAt2u4wgtRud5Myc/orrGvUcEsabCbzW6kBuCOeE4rV2Ptg4xP9KqlEuJyCQceysOkXJYzb5QP6jnKLhFDqEUAllVrQ+mXNHboprTxTdUsyD7hPjrbDTLYY9pxgcHuq9c2tLOxxnkt5x6IxlHotG67Lho3j2jVhlxRg9Xcj69ld7fT7eo0OpOaTE+UheN2T2UgT0PIKsWlXNNnnpnaf7TH5Iyr3om83F7LnXYdxbxHZYqfdXl0Hbmu3ByxT4Flmj9PVLPTRtkkmVBdUfh5afosWJhxwyk17WucOiFuQdwzjiFtYiD0juaQASu8gNOFixEBV7+6cQRiPb90mv7NroB4KxYmQGMfCWlMF2w/0guz3AXquiA7XySS4yT6HG0dgsWKkCczrU2/xC0YM7A6JIEZQFet8EgMEAY9+FixUJjyjVJDvSHD8sfmUVWYCGmPm5+62sW9M+haKpDJB5I/VGveM47Z95/2WLEwpxTYDHqCVDfu2s3ALFiCML3YdH9s/mVqm2Ge4H5lbWIMyAbjt7BKbesXgsPAcR9J/5WLEEGQVTtg0lvLTiCvNPG1H4L/iMw4PhYsRmtGx9lZd40uxhtTaOMAfuoX+IK9d7Q9/OJhYsUfCrZqja/xJJnzdk+0/SmPeJ4cSSsWJWSm2loKutOY0uAHCV0tLZuLujQcd1pYo8n+lE1Jsy30UCk5+8xxt/wCUFRtmzDfKQOeSsWLJsaMm3sipFzdwJ3TjIUlEgYj81ixWYJbH1lqz2AMwRE/msWLFOMnRCz//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34" name="Picture 10" descr="http://globe-views.com/dcim/dreams/squirrel/squirrel-06.jpg"/>
          <p:cNvPicPr>
            <a:picLocks noChangeAspect="1" noChangeArrowheads="1"/>
          </p:cNvPicPr>
          <p:nvPr/>
        </p:nvPicPr>
        <p:blipFill rotWithShape="1">
          <a:blip r:embed="rId2" cstate="email">
            <a:extLst>
              <a:ext uri="{28A0092B-C50C-407E-A947-70E740481C1C}">
                <a14:useLocalDpi xmlns:a14="http://schemas.microsoft.com/office/drawing/2010/main" xmlns="" val="0"/>
              </a:ext>
            </a:extLst>
          </a:blip>
          <a:srcRect l="26397" t="4370" r="30694" b="1763"/>
          <a:stretch/>
        </p:blipFill>
        <p:spPr bwMode="auto">
          <a:xfrm>
            <a:off x="628220" y="3131119"/>
            <a:ext cx="1936461" cy="27676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AutoShape 12" descr="data:image/jpeg;base64,/9j/4AAQSkZJRgABAQAAAQABAAD/2wCEAAkGBxIPDxQUEBASFRUUFhUWEBAUFxAVFhYQFBQXFhUUFhQYHDQgGRolHBQVITEiJSkrLi8vGB8zODQsNygtLiwBCgoKDg0OGxAQGywkHiQsLCwsLCwsLywsLCwsMC8sLCwsLCw1NywsLCwsLCwsLC0sLCwsLCwsLCwsNCwsLCwsLP/AABEIAKUBMgMBIgACEQEDEQH/xAAbAAACAwEBAQAAAAAAAAAAAAAABgEDBQQCB//EAEQQAAIBAgMCCQkGBQMEAwAAAAECAwARBBIhBTEGExQWIkFRUpIyVGFxkaGx0dIVIzRTc4EzQpOjskNigiRyosGzwuH/xAAZAQEBAQEBAQAAAAAAAAAAAAAAAQMCBQT/xAAuEQEAAQIFAwIFAwUAAAAAAAAAAQIRAxITMWEhQXFRkUJSodHhMsHwBBQiI7H/2gAMAwEAAhEDEQA/APuNFBrkxeMCDU0HXRS3JwkjB8tfaK885o++vtFAzUUs854++vtFHOaPvr7RQM1FLPOaLvr7RU85ou+vtFAy0Utc5ou+vtFHOaLvr7RQMtFLXOaLvr7RRzmi76+0UDLRSzzmi76+0Uc54u+vtFAzUUs854++vtFHOaPvr7RQM1FLPOaPvr7RRzmj76+0UDNRSzzmj76+0Uc5o++vtFAzUUs85o++vtFHOaPvr7RQM1FLPOaPvr7RRzmj76+0UDNRSzzmj76+0Uc5o++vtFAzUUs85o++vtFHOaPvr7RQM1FLPOaPvr7RRzmj76+0UDNRSzzmj76+0Uc5o++vtFAzUUs85o++vtFHOaPvr7RQM1FLPOaPvr7RRzmj76+0UDNRWBhtvo50YH1EVsQThhpQX0UUUHlzpSjtyTjJ4o28l5AHHaupI91N0m40l7T/ABuH/VHwNIJV8L9s4XZaRtJhVcSNlAREuNPSK0cI+HkjVzBGoYA2Kx3F+o6aVw8M9iviDFKjoOJuQjqWDObZTYHqtWTsWNppVjnto3SClrG1zcgjeT1VpiYtNOWmKes3639ot/1hVVbv19DmcDACAYoQW8kFY9Tv0FtajkWHzZeLgvuy5Y73te1vVrXDwm2a83ENCvSgZpIzcABwhCj1Hyf3rKw+ysZGZHQFZJiZJSGW3GtDbKL902UdWgpeXdjP9lxfkx+BPlUfZkX5MfgT5ViSYOc52iGIUBIwkbyXYnjDx1ukekV3En1Wrw0GLuvF8ba8nFpI3kIfIaRg1ywPUQwsRS5Zty4GBBdo4VFwLlYwLnQDXrobZ8It93FrovRTU79NNawH2TNOY86zhFkjZleU5s4ikEjhlbybstgPTYCuiTZ8q7NjWKNuPgKtGjsCS6kgjMSRYgml5LNI4bD6dGDpaLpHqQbEDt10r39mRflR+BPlS3s/YeIgcqq9CIx8ncMLkTSLJibg7rEH21dHg8WipmM7KwjOIUSDOWzPmCNm6O9L2I0FW5ZuLs+Ii4jjI7QqH/1R9mx/lR+BPlS/gsDikRVtKp6HFEOuWMGRjLxoB6TEEdtRFhseWPGSSBSrC6lCwMYKIQL65wc/7UuWbj7PjH+lH4U+VVDCxg/wo/Cnyq3Z2cYdBIpV9cwLFjvNrkkndbrNqhjWlPVnVNntcHEf9GPwJ8qnkUX5UfgT5VEUldFd2hzeVHIovyo/AnyqORRflR+BPlXRRS0F5Ucii/Kj8CfKjkUX5MfgT5VfRS0F5U8hi/Kj8CfKqnwMf5UfhT5V11DC9S0LeXGMJF+VH4E+Vehg4vyo/Anyqw6GpBpaFvLwMFF+VH4E+Vehgovyo/Anyr2DXoGubQXlXyGL8mPwJ8qkYGL8mPwJ8qtBr1eloW8qRgYfyY/AnyofARWP3Me4/wAidnqq+g6ipMQXkiw7SiCgWj0A6k7PVV8WPiZ1X7sZja+RWsToNB1XtWa/BCYMfu2PpGSx9I6VXYfg1PGwaNZFYXsw4u+osd7V5k6mbbo96J/ptPpVF2jj5lw8gSQQ5st3ARbL3bMR0r+7Suc7Uivui9ifKuaXg3iHVVYSsEvkB4s2zb9c16obgjLf+E//AIfVVq1Jq6R0MP8At4otXVF3fttEiwmFmjUKxZFLLYXVgx1tv3U1cGsUXQUscMMMYdnYWNt6SRg27Qr1ucEfIFfZVFrPFpm8z5N1FAorl2iTcaS9qfjcP+qPgadJNxpK2p+Nw/6o+Bqxuk7GHpuzKiqQtr5mI369QNCYORSSsUIJ3kMdf/Cr9n/xJf8Ah/jXderNXVzFMM7ipu7H42+mo4mfux+NvprSovTNK5YZvEzd2Pxt9NHEz92Pxt9NaVFM8mWGbxM/dj8bfTUcRN3Y/G301p3ovTPJlhlnDz92Pxt9NQcLP3Y/G301q3ovTPJlhkHBz9kfjb6ajkU/ZH42+mtdnA3ka7qEcHcQfSNaueUyQxjgJuyPxt9NeTs2bsj8TfTW7UXpqVGSGENmTdkfib6auXBTDqj8bfTWsGv/AO6mmpUZIZPJJu7H42+mjkk3dj8bfTWtRTVqMkMnkk3dj8bfTRySbux+NvprWopqVGnDJ5JN3Y/G300ckm7sfjb6a1qL01KjJDGbAzH+WPxt9NQMBN2R+NvprZVr7qm9NSTJDG5DN2R+NvpqeRTd2Pxt9NbF6gNTUkyQyRg5u7H42+ivXJJu7H42+itRWvuqb0zyuSGVyWbux+NvpqeTTd2Pxt9NatFM8mSGVyabux+NvpqeTTd2Pxt9NalFTPJlhlcnm7sfjb6ank83dj8bfTWpUUzyZYfPeH75sJC1rXmTT9nrU4I+QKyOHP4KD9ZPg9a/BHyBVxOznD3nybxRQKK4aPEm40mbT/G4f9UfA05ybjSZtP8AHYf9UfA1YSTPgR95L/w/xrFx+0ZcPPi3DZljjgKREaAuWW97/ufVW3gj95Lb/Z/jV0mDjZszIpYjKWIFyh3rfs9FdRMRPVLdGDPtPFRoS6WRW6cuVWIiyXzcUr7gdDru1tVYnkMe0C0uZQDxYtawaBWFjf01u/ZUGULxMeUG6rlWwbtAr3Js6FmzNEhbTpFVJ6O7X0Vc8eiWlhLtmSOGS+W8b4aNb3uRII73139JvZVG09pTmOVWfipFZCqhLjijMFDK+azAi193XTJLs+J2zPFGzadIqpOhuNT2VC7OhAYCJLP5Yyr0vX21c9O9jLLD5NG82LaY+QI/vblSto73Ug9HXWsiZ5WQyOOkkGGd5CSJF6TElFtbMQO0U4/ZcGYNxMeYWs2Vb2XydfRXqXZ0TuHaJCwtZyqki27WkYkQZWGn3WIDSKsgmltDiAbvG5GkbJ2C1rj9xXnYW0JQsCyOH4w4jMxFiOLY2G/1+yt9cBEH4wRJnO98ozX7b15fZkJBBhjILZiMq+X3vXTPE9jLJTxGIkxA43jFB5HKwst7HPa6m+hIA1rVkxj4eLDRRAFpLKWVV6NkL6IWAubdvaa2lwMYFhGgGXJYKtsh1K+r0VEuz4mBDRIQbZgVU3yiy39VJxInpboZZYf2ziFkijkVFaUC/XxZUm+axt0wOiL77jWrtibUnnZWaO0Th9eiMpVrKL5rt130Fq1hs+K1uKjt0dMq/wAvk+yphwUaMWSNFZvKYKATffc1JqptsWn1LkOLkhmnYFchxiRlCDezpGt819LEjqr2NvTM7LCBJnieSAlQl8jqpt0rkWbrtcimI4RDfoLqwY6DVxuY+nQa+iqBsmAX+4i6Vw3QXUEgm/7gGrnp7wZZ9XLHj5Hwhkh+8kGYAFchzK1mUqTvGul9azItpSPPG6yllEM5ePJlJkicAqRfRgbjrpj5FHxfF8WmTuWGX2VC4CIZLRoMn8Pojo/9vZUiqmL9FyywZdtTJGjkxtxsMkqgAjIUQOLm/SXWx3a1XjNuTwoSWiYmASqQCAjZlBDdLVTm0Om6trEbIiMcixokZkVlLqqg9Iddqpn2FGcO0SKiZ1VWcKuuW28de6rFVHeEmKmdjttzQuY+hIxMGV1FgvHMVIYFrHybjUXuKtj2jiGkWJwkTZZHLsAcyIQF6IawPSudeqtePZsIQoIo8reWuVbMfSOuhtmwlVUxRlV1VSq2B67Cpmp9C0sTZWMaHZcMoKnKFMh6uL4zpkeoEn9qoXhNLZzkW6LJLbXWAgcSfQTfX/tNM64VAmQIoS1slhlynqy7rVC4RASQiglQpNhqg3L6td1M9PW8GWenVg47a08JZc0bsY0kRspAUtIEIYX1BvcH0GqhjpI9oNFcXkEWaZhZeirEoov5Z6teo76YItnQoCFiQA2LAKoBI3Xr3Ng43vmjRr2JuoNyvkn9qRXTHYyyW8JtSY2WLiowExEhGQnWOUqABfS/XRLt6ZoJZUMaCJI2KMC2ZpEDnW4sNbD0g0yLg4xujQaEaKB0WN2HqJrM2nsMTkC0ISyrfi7yBBvVWvoP20qxVRfZJir1bMZuAe0CvVQotU1k0FFFFAUGioNB874dD/oYP1k+D1rcEfIFZfDy3IMPr/rJ8HrU4I+QK7r7M6N58m8UUCiuGjzJuNJO2PxkH6g/xNOsm40lbY/GYf8AUH+Jqxuk7GXZHlSf8P8AGtOsvZPlSetPhWVjsdMMaHVJTDEyxORbIeMHTYre5IYx6gdTemlW5Gxpopa2lteVMU0aOvR4nLDkYs4kJDnPfSwF65xtfEgJmZQzRxyKnFn713azRLrcFQBrv1v1VFNlFJcW0ZypQOX6TFwFcPFbEqFBfrzKT+w7Kvwu2MXKSPu0vIqZbFmjvIVOZdP5RfX4VA3UUv7Fx2Ia/HWY8VnUKhTphmXLcnryg/vWbiuEMyQIyuGka7MnFkBCApaE9eYX9ehqhyqKUsVwhmAIXIrrxpkDK3RyyhUFzpmKG4B314+38UWkIRQEXRGVuMy2UiXIOrUki/VQOFTSrFiZmwmLdZiWWR+LmCHyQiG6qd437q5Zdq4qASMn3ys0mQFW0ChOnm7urG1uqgdKKXH2rMuCErPFmMirxigumRpAuawtc2J3aVyjbGJIYjKVRSQ/Ft0144oJbX0AUZrDfagbaik7GbfmRHPGIFVZDHiDGxWYqFKqFB03tu320r3tHbmIiiLgjMXcRrk0yxgGxbeS19LDqoG+ilObaeL6TKVA++ITimJ+6VWUXv13I+FdO28dNFJG0bGxhkPE5bhpBlI133ALG3XagYqKwINoynDzsJEfJbipipRGuoJuPQSRWbHtefOWMpCusHlxgCNWLh5LA66qBvt0gaBxqaTzt6fOFzJeylE4trz3mZARr0QVAPo9Vdm3dsT4eXKkeZMokuFY/drdZF0/muUt+9AyUUpPtrErmvl4xcwMGQ3yiLMJc19QW6v2qmXaOISWVH1UqjK5VrSSFFvGoB6Ft+/W1A5XopTl2xiUbpZcrlwG4tvukSZUzNr0uib623V0xbXkOD4zMpPHNGZgjBViEpTjCl+oD1ftQMdFKz7YmDkK6tYqFTiyDJGUuZgb6AH9tPTXifauLjQtdW6MF+gVCmYkuxJJ0UafvrQNtFKJ2piHR1aVI3EJaPIhfjWKscyMeyw0qI9pzx6qeMEjJGrFT/EeJMjAdS3D3HbQN9FVYeYOoKm47bEajQ6H0iraAqDU1BoPnPDj8FB+snwetjgj5ArG4cfgoP1k+D1s8EfIFaYnZlh7z5N4ooFFZtXmTcaSdr/jMP8Aqj4GnaTcaSdr/jIP1R8DVp3SdjLsnypPWn+NVz7dijcI2YEzCEafzFcwY66LYjX01ZsjypPWn+Ncm1ODQnklfjWUyRZAAB0JAQRKP92ij9qVbkbLoNrYfpSFljzWBdyi5rZsul79TEXq+XbECuicYpZyMqgqTYqWDHXdYXvXIODyhlIfRQgAyj+SN0v/AOd65I+CtkWMz/djU9AB8/EcSbPfQW1tbf11FbMe1YGF1njIF7kMv8oufYNa9jaEJcLxqZm8lQy3Ol9B6iKx5eDPGj72UFhxYuiZRxUYZShBJ1YMwJ91e8Dwc4loisvkFizZSHcMdEJDWygZRYg7huoNZsdEDYyoCM1wWH8ls3suL+uuUbZjzBbNqVAIyEdNmA1B/wBhrjxnBdZJzLxhF3RsgAtYfxF9T2F/VVsOwArKeMOhQ2sP5Hdv/vb9qDsx21Iobh3GYDMYwRmy9uWvTbTgBYGaMFBdwWW6gbyfaK48TsVnea0gCz5S6lbsHVVUFWvoLKNCD66ok4OEgqZFKgyGMMhJDStmbOwYZgOq2Xq10oNWPaELMqrKhZhdVBFyvaBXHJwiwyuUaUAq5RySAFdUD6k+g1zbO4NCGYSGQSHolmdWL8YqZLq2awFuognU661dPsHPI7GQWYuwXLchnhER1vqNL7u2g7mnhlfiy6Mws3F3BOliDb2GvB2th7sOPiuly/SXogGxvrpY6VwbG4OLhpc+ZW32ZlbjAzABunmtbTdb9654ODjvfjZFADytGqqL/eSh7s1+loBbQb+ug0cRNhZ2CvJGxUZsuf8AlsGuQDqLWOtXR7Ww7WyzxG5yizLq1r29diDWZjeDhcSAyHIWlkRVUCQSSggjOTYrqbCw6ta8bN2NM7NLOwR2LlQiqMuaJY76MbHo33mg1W2xhguYzxBblcxZQMw1I9hBq6DHRSKzJIjKtwzKQQLC5ufUaxMLwVyhs0oYvnuQptd4hFfpMTewvqd9d67HyxSokhUyKoDAWylYwgIsf9vooL/tfD9H7+Lp6J0l6RvbT9yB+9EW1Inm4pHDOFYnKQbZSAQdd9zWTDwUCo4Mou4YXC2Azurm1yTvXrPXXZszYrQyKxlDKiuka5bNldw93a/SOltwoL12jhbu4miuoCyNmXQXIAOvbeoO24M2VZFZsquAGXVGbKCCTbf6a4TwasyMktmj8i63UtndrutxcdMjeO29e14PEH+KNQOM6O9hMZbrr0RckW1oOrZ+24ZwxRwArFOkVFyGKXsDexYEC9q65MbEt80iCxIN2AsQMxHrtrWONhkTw2JyRmV5G6IDl5GkRCu85WYm9RjNhGfESsxKKUUJ5JHGggmTL6lVdd+tBpPjMPMh+9RlIJJD20UjMbg3Frj21Tjdow4GLUWRQCqqUuczhQACb3LNvOm/WuLEcG3fM3HqHkDiUiPolXCA5FLdE/drqSd5rvx+yBK1y9uii7r+RKsl/wB8tv3oOuTGxoVDuqs/kKSLk9gqJcfEjFXlRWC5mUsAQnePYKz9sbDOJlRzLZUKHIQT0kcPdelYE2sbg152nsEzyl+NyAqosoN2ZWDLxnSsyi26wOp1oOxdrwllCyKQwJDgrl6LKtib77sKoxO0cMZgpZWljBZVuNOlkaxJte5tXNLwdL5maUcYxLFlWyZ80bKQl72+6W4vc3OtCcHW1vMCWzcYcltWmEoyjN0bEW1vpQaZ2rACwM0d08vpL0dba/vpXvl6FFdWVlYhVYFbEk23k1kjg3eytLdUJ4oZRms0gdg7X6Xk2Gg/euobG+7yZ/8AXabd3nL5bdmtqDvwuKSVc0bq4va6kEXFX1n7G2ecPHkLhukSAAQqjqVFJJA9F676D5xw4/BwfrL8HrZ4I+QKxeG/4OH9Zfg9bXBHyBWmJ2ZYfxeTeKKBRWbV5k3GknbH4yD9QfA07SbjSRtj8ZB+oPgatO6TsZtkHpSetP8AGsvaHCGRMUYogjWDaEWYMkfGd65BGm4D01qbI8qT1p/jWjkF72F+2rV+pKdinLwpfNDlVcsrKcpFjxMj5EYEsDfS5AB3i9qqk29JFGWDassRRXuy3KOzdJmFr5es+oU4FB2DTdQUB6h7q5dE6PhBKxezp0yLQ9LjEDYcOXU90H0fvXXs3b8rTZJAixoAHZ2QP/DVhJbNcglreTb00zBB2D16VOQdg/8AygkVNFFAUUUUBRRRQFFFFAVFqmigi1TRRQFFFFAUUUUEWotU0UBRRRQFqi1TRQFFFFAUUUUBUVNFB814b/g4f1l+D1t8EfIFYfDb8JD+svwetzgj5ArTE7eGWH8Xk3iigUVm1eZNxpI2x+Mg/UHwNO8m40kbY/GQfqD4GrTvCVbGHZktmk07nwrQ5R6PfWZs7y5P+PwNd1Wv9UpTst5R6PfRyj0e+qqK5dLeUej30co9Hvqqigt5R6PfRyj0e+qqKC3lB7PfRyg9nvqqigt5Qez30coPZ76qooLeUHs99HKD2e+qqKC3lB7PfRyj0e+qqKC3lHo99HKD2e+qqKC3lB7PfRyg9nvqqigt5Qez30coPZ76qooLeUHu++jlB7PfVVZ+LkkaYRo+ToFibBidbW1rqmm8ua6ssXavKPR76OUej31kSwyopZsWFA3sUjAH71ECSSC6YxWFrgqkZ07dPUa6ycs9Wfln6fdscoPZ76OUHs99ZfJJ/Of7aUckn85/tpTJyas/LP0anKD2e+jlB7PfWXySfzn+2lHJJ/Of7aUycmrPyz9Pu1OUHs99HKD2e+svkc/nP9tKORz+c/20pk5NWfln6fdqcoPZ76OUej31lHCT+c/20q3ZU7SRKzb7kEjS+Vit7ftUmi0XutOJebWmCXw1P/SQ/rJ8Hrd4I+QKweGn4SH9ZPg9b3BHyBVxO3gwvi8m8UUCis2rzJuNJG2fxkH6g+Bp3k3UkbY/GQfqD4GrTulWze2d5cn/AB+Brurg2eenJ/w+BruvVq3lKdk0VF6L1y6TRUXovQTRUXovQTRUXovQTRUXovQTRUXovQTRUXovQTRUXovQTRUXovQTRUXovQTWTi5CuKFvyj/nWreuTGbPjmILZgRoCrFTbs0rTDmInqyxqZqptTvdl7ZZ3EZVS4jkV2j06SgEaX0JBINj2Vn4sTNIXWOQI3F8ZGpVZCq57gFToblTvrc+xIu9L/Uf50fYkXel/qP860vh8+zG2L6R7/gsypjQDkaTNxdgWbyRmvlWzWZiuhJG/rrpnlmjwagtMWMqaXyyZC/kA5j1X/mPrrd+xIu9L/Ub50fYkXel/qN86Xw/5C2xfSPf8F0Q4rKxzSiw+6QydIIZSSpN9X4vQE3t21y7SxE0am5mVWEnJ4+NtKsnRy5jmu48rTW16bPsSLvS/wBRvnUHYcXek/qNU/w59i2L6R7/AILePjxfFHJxhdnds2dujYfd2GcADt3+o1ZPhMSxZs81zxxAEjAXGUw6A233ph+xIu9L/Uf50fYkXel/qP8AOr/r/kFsX0j3/D0mJbKLnWwv67a1PB8/9Ov/AHP/API1ePsSLvS/1G+dd+FhWNQq6Abhe/pqV1U5bQuHRXnvVz+xD4Z/hIf1k+DVv8EfIFYHDP8ACQ/rJ8Grf4I+QK5xe3hphfF5N4oqBU1k1eXGlJfCeF0dJEW5jYMBuvbePZenY1x4zBhxrQIcvCuK/Swst+vRD771451Qeay+FPqpmk4PITe1eebi9laavEMtLmS3zqg81l8KfVUc6oPNZfCn1Uy83F7KObi9lNTiDS5ktc6oPNZfCn1V5PCiHzWXwp86ZubadlHNtOympxBpcyWBwphB/Cy+FPqq4cLMP5pL4Y/qpi5uL2Uc217KanEGlzJd52YfzSXwp9VTztw/mkvhj+qmDm2ndFHNtOwU1ODS5kv87cP5pL4Y/qqDwsw/mkvhj+qmHm2nYKObadlNTiDT5ku87MP5pL4Y/qqOdmH80l8Mf1Uyc3F7KObi9lNTiDS5kt87MP5pL4Y/qo52YfzSXwx/VTJzcXso5uL2U1OINLmS5zsw/mkvhj+qoPCvD+ay+GP6qZObi9lHNxeympxBpcyWudUHmsvhT6qjnTB5rL4U+qmbm4vZRzbXspqcQaXMljnRB5rL4U+qo50Q+ay+FPnTRzbXso5tr2U1OINLmSvzoh82l8KfOjnRD5tL4U+dNHNxeyjm4vZTU4g0uZLacK4OvCS+FPnXrnXh/NJfCnzpi5tp2VHNtO6KanEGlzJe514fzSXwp9VHOvD+aTeFPnTDzbTuijm2nYKanEGlzJe514fzSbwp86OdeH80m8KfOmLm2vZRzbTspqcQaXMl3nXh/NJvCnzry3CuDzSXwp9VMnNte7Uc207KanEGlzJZ50Q+ay+FPnRzph81l8KfOmbm2nZRzbTspqcQaXMkva+1OW8XHHCyKrBiWsNwIAAHrp24MYcqgqzD7AVTe1bWHw4QaVzVVNU3l3RTFMWhfRU0Vy6FFFFAUUUUEUUUUE1FFFAUVNFAUUUUBRRRQFFFFAUUUUBRRRQRapoooItRapooCotU0UBRaiigKKKKCLUWqaKCLUWqaKAqLVNFAUUUUBRRRQf/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8" name="AutoShape 14" descr="data:image/jpeg;base64,/9j/4AAQSkZJRgABAQAAAQABAAD/2wCEAAkGBxIPDxQUEBASFRUUFhUWEBAUFxAVFhYQFBQXFhUUFhQYHDQgGRolHBQVITEiJSkrLi8vGB8zODQsNygtLiwBCgoKDg0OGxAQGywkHiQsLCwsLCwsLywsLCwsMC8sLCwsLCw1NywsLCwsLCwsLC0sLCwsLCwsLCwsNCwsLCwsLP/AABEIAKUBMgMBIgACEQEDEQH/xAAbAAACAwEBAQAAAAAAAAAAAAAABgEDBQQCB//EAEQQAAIBAgMCCQkGBQMEAwAAAAECAwARBBIhBTEGExQWIkFRUpIyVGFxkaGx0dIVIzRTc4EzQpOjskNigiRyosGzwuH/xAAZAQEBAQEBAQAAAAAAAAAAAAAAAQMCBQT/xAAuEQEAAQIFAwIFAwUAAAAAAAAAAQIRAxITMWEhQXFRkUJSodHhMsHwBBQiI7H/2gAMAwEAAhEDEQA/APuNFBrkxeMCDU0HXRS3JwkjB8tfaK885o++vtFAzUUs854++vtFHOaPvr7RQM1FLPOaLvr7RU85ou+vtFAy0Utc5ou+vtFHOaLvr7RQMtFLXOaLvr7RRzmi76+0UDLRSzzmi76+0Uc54u+vtFAzUUs854++vtFHOaPvr7RQM1FLPOaPvr7RRzmj76+0UDNRSzzmj76+0Uc5o++vtFAzUUs85o++vtFHOaPvr7RQM1FLPOaPvr7RRzmj76+0UDNRSzzmj76+0Uc5o++vtFAzUUs85o++vtFHOaPvr7RQM1FLPOaPvr7RRzmj76+0UDNRSzzmj76+0Uc5o++vtFAzUUs85o++vtFHOaPvr7RQM1FLPOaPvr7RRzmj76+0UDNRWBhtvo50YH1EVsQThhpQX0UUUHlzpSjtyTjJ4o28l5AHHaupI91N0m40l7T/ABuH/VHwNIJV8L9s4XZaRtJhVcSNlAREuNPSK0cI+HkjVzBGoYA2Kx3F+o6aVw8M9iviDFKjoOJuQjqWDObZTYHqtWTsWNppVjnto3SClrG1zcgjeT1VpiYtNOWmKes3639ot/1hVVbv19DmcDACAYoQW8kFY9Tv0FtajkWHzZeLgvuy5Y73te1vVrXDwm2a83ENCvSgZpIzcABwhCj1Hyf3rKw+ysZGZHQFZJiZJSGW3GtDbKL902UdWgpeXdjP9lxfkx+BPlUfZkX5MfgT5ViSYOc52iGIUBIwkbyXYnjDx1ukekV3En1Wrw0GLuvF8ba8nFpI3kIfIaRg1ywPUQwsRS5Zty4GBBdo4VFwLlYwLnQDXrobZ8It93FrovRTU79NNawH2TNOY86zhFkjZleU5s4ikEjhlbybstgPTYCuiTZ8q7NjWKNuPgKtGjsCS6kgjMSRYgml5LNI4bD6dGDpaLpHqQbEDt10r39mRflR+BPlS3s/YeIgcqq9CIx8ncMLkTSLJibg7rEH21dHg8WipmM7KwjOIUSDOWzPmCNm6O9L2I0FW5ZuLs+Ii4jjI7QqH/1R9mx/lR+BPlS/gsDikRVtKp6HFEOuWMGRjLxoB6TEEdtRFhseWPGSSBSrC6lCwMYKIQL65wc/7UuWbj7PjH+lH4U+VVDCxg/wo/Cnyq3Z2cYdBIpV9cwLFjvNrkkndbrNqhjWlPVnVNntcHEf9GPwJ8qnkUX5UfgT5VEUldFd2hzeVHIovyo/AnyqORRflR+BPlXRRS0F5Ucii/Kj8CfKjkUX5MfgT5VfRS0F5U8hi/Kj8CfKqnwMf5UfhT5V11DC9S0LeXGMJF+VH4E+Vehg4vyo/Anyqw6GpBpaFvLwMFF+VH4E+Vehgovyo/Anyr2DXoGubQXlXyGL8mPwJ8qkYGL8mPwJ8qtBr1eloW8qRgYfyY/AnyofARWP3Me4/wAidnqq+g6ipMQXkiw7SiCgWj0A6k7PVV8WPiZ1X7sZja+RWsToNB1XtWa/BCYMfu2PpGSx9I6VXYfg1PGwaNZFYXsw4u+osd7V5k6mbbo96J/ptPpVF2jj5lw8gSQQ5st3ARbL3bMR0r+7Suc7Uivui9ifKuaXg3iHVVYSsEvkB4s2zb9c16obgjLf+E//AIfVVq1Jq6R0MP8At4otXVF3fttEiwmFmjUKxZFLLYXVgx1tv3U1cGsUXQUscMMMYdnYWNt6SRg27Qr1ucEfIFfZVFrPFpm8z5N1FAorl2iTcaS9qfjcP+qPgadJNxpK2p+Nw/6o+Bqxuk7GHpuzKiqQtr5mI369QNCYORSSsUIJ3kMdf/Cr9n/xJf8Ah/jXderNXVzFMM7ipu7H42+mo4mfux+NvprSovTNK5YZvEzd2Pxt9NHEz92Pxt9NaVFM8mWGbxM/dj8bfTUcRN3Y/G301p3ovTPJlhlnDz92Pxt9NQcLP3Y/G301q3ovTPJlhkHBz9kfjb6ajkU/ZH42+mtdnA3ka7qEcHcQfSNaueUyQxjgJuyPxt9NeTs2bsj8TfTW7UXpqVGSGENmTdkfib6auXBTDqj8bfTWsGv/AO6mmpUZIZPJJu7H42+mjkk3dj8bfTWtRTVqMkMnkk3dj8bfTRySbux+NvprWopqVGnDJ5JN3Y/G300ckm7sfjb6a1qL01KjJDGbAzH+WPxt9NQMBN2R+NvprZVr7qm9NSTJDG5DN2R+NvpqeRTd2Pxt9NbF6gNTUkyQyRg5u7H42+ivXJJu7H42+itRWvuqb0zyuSGVyWbux+NvpqeTTd2Pxt9NatFM8mSGVyabux+NvpqeTTd2Pxt9NalFTPJlhlcnm7sfjb6ank83dj8bfTWpUUzyZYfPeH75sJC1rXmTT9nrU4I+QKyOHP4KD9ZPg9a/BHyBVxOznD3nybxRQKK4aPEm40mbT/G4f9UfA05ybjSZtP8AHYf9UfA1YSTPgR95L/w/xrFx+0ZcPPi3DZljjgKREaAuWW97/ufVW3gj95Lb/Z/jV0mDjZszIpYjKWIFyh3rfs9FdRMRPVLdGDPtPFRoS6WRW6cuVWIiyXzcUr7gdDru1tVYnkMe0C0uZQDxYtawaBWFjf01u/ZUGULxMeUG6rlWwbtAr3Js6FmzNEhbTpFVJ6O7X0Vc8eiWlhLtmSOGS+W8b4aNb3uRII73139JvZVG09pTmOVWfipFZCqhLjijMFDK+azAi193XTJLs+J2zPFGzadIqpOhuNT2VC7OhAYCJLP5Yyr0vX21c9O9jLLD5NG82LaY+QI/vblSto73Ug9HXWsiZ5WQyOOkkGGd5CSJF6TElFtbMQO0U4/ZcGYNxMeYWs2Vb2XydfRXqXZ0TuHaJCwtZyqki27WkYkQZWGn3WIDSKsgmltDiAbvG5GkbJ2C1rj9xXnYW0JQsCyOH4w4jMxFiOLY2G/1+yt9cBEH4wRJnO98ozX7b15fZkJBBhjILZiMq+X3vXTPE9jLJTxGIkxA43jFB5HKwst7HPa6m+hIA1rVkxj4eLDRRAFpLKWVV6NkL6IWAubdvaa2lwMYFhGgGXJYKtsh1K+r0VEuz4mBDRIQbZgVU3yiy39VJxInpboZZYf2ziFkijkVFaUC/XxZUm+axt0wOiL77jWrtibUnnZWaO0Th9eiMpVrKL5rt130Fq1hs+K1uKjt0dMq/wAvk+yphwUaMWSNFZvKYKATffc1JqptsWn1LkOLkhmnYFchxiRlCDezpGt819LEjqr2NvTM7LCBJnieSAlQl8jqpt0rkWbrtcimI4RDfoLqwY6DVxuY+nQa+iqBsmAX+4i6Vw3QXUEgm/7gGrnp7wZZ9XLHj5Hwhkh+8kGYAFchzK1mUqTvGul9azItpSPPG6yllEM5ePJlJkicAqRfRgbjrpj5FHxfF8WmTuWGX2VC4CIZLRoMn8Pojo/9vZUiqmL9FyywZdtTJGjkxtxsMkqgAjIUQOLm/SXWx3a1XjNuTwoSWiYmASqQCAjZlBDdLVTm0Om6trEbIiMcixokZkVlLqqg9Iddqpn2FGcO0SKiZ1VWcKuuW28de6rFVHeEmKmdjttzQuY+hIxMGV1FgvHMVIYFrHybjUXuKtj2jiGkWJwkTZZHLsAcyIQF6IawPSudeqtePZsIQoIo8reWuVbMfSOuhtmwlVUxRlV1VSq2B67Cpmp9C0sTZWMaHZcMoKnKFMh6uL4zpkeoEn9qoXhNLZzkW6LJLbXWAgcSfQTfX/tNM64VAmQIoS1slhlynqy7rVC4RASQiglQpNhqg3L6td1M9PW8GWenVg47a08JZc0bsY0kRspAUtIEIYX1BvcH0GqhjpI9oNFcXkEWaZhZeirEoov5Z6teo76YItnQoCFiQA2LAKoBI3Xr3Ng43vmjRr2JuoNyvkn9qRXTHYyyW8JtSY2WLiowExEhGQnWOUqABfS/XRLt6ZoJZUMaCJI2KMC2ZpEDnW4sNbD0g0yLg4xujQaEaKB0WN2HqJrM2nsMTkC0ISyrfi7yBBvVWvoP20qxVRfZJir1bMZuAe0CvVQotU1k0FFFFAUGioNB874dD/oYP1k+D1rcEfIFZfDy3IMPr/rJ8HrU4I+QK7r7M6N58m8UUCiuGjzJuNJO2PxkH6g/xNOsm40lbY/GYf8AUH+Jqxuk7GXZHlSf8P8AGtOsvZPlSetPhWVjsdMMaHVJTDEyxORbIeMHTYre5IYx6gdTemlW5Gxpopa2lteVMU0aOvR4nLDkYs4kJDnPfSwF65xtfEgJmZQzRxyKnFn713azRLrcFQBrv1v1VFNlFJcW0ZypQOX6TFwFcPFbEqFBfrzKT+w7Kvwu2MXKSPu0vIqZbFmjvIVOZdP5RfX4VA3UUv7Fx2Ia/HWY8VnUKhTphmXLcnryg/vWbiuEMyQIyuGka7MnFkBCApaE9eYX9ehqhyqKUsVwhmAIXIrrxpkDK3RyyhUFzpmKG4B314+38UWkIRQEXRGVuMy2UiXIOrUki/VQOFTSrFiZmwmLdZiWWR+LmCHyQiG6qd437q5Zdq4qASMn3ys0mQFW0ChOnm7urG1uqgdKKXH2rMuCErPFmMirxigumRpAuawtc2J3aVyjbGJIYjKVRSQ/Ft0144oJbX0AUZrDfagbaik7GbfmRHPGIFVZDHiDGxWYqFKqFB03tu320r3tHbmIiiLgjMXcRrk0yxgGxbeS19LDqoG+ilObaeL6TKVA++ITimJ+6VWUXv13I+FdO28dNFJG0bGxhkPE5bhpBlI133ALG3XagYqKwINoynDzsJEfJbipipRGuoJuPQSRWbHtefOWMpCusHlxgCNWLh5LA66qBvt0gaBxqaTzt6fOFzJeylE4trz3mZARr0QVAPo9Vdm3dsT4eXKkeZMokuFY/drdZF0/muUt+9AyUUpPtrErmvl4xcwMGQ3yiLMJc19QW6v2qmXaOISWVH1UqjK5VrSSFFvGoB6Ft+/W1A5XopTl2xiUbpZcrlwG4tvukSZUzNr0uib623V0xbXkOD4zMpPHNGZgjBViEpTjCl+oD1ftQMdFKz7YmDkK6tYqFTiyDJGUuZgb6AH9tPTXifauLjQtdW6MF+gVCmYkuxJJ0UafvrQNtFKJ2piHR1aVI3EJaPIhfjWKscyMeyw0qI9pzx6qeMEjJGrFT/EeJMjAdS3D3HbQN9FVYeYOoKm47bEajQ6H0iraAqDU1BoPnPDj8FB+snwetjgj5ArG4cfgoP1k+D1s8EfIFaYnZlh7z5N4ooFFZtXmTcaSdr/jMP8Aqj4GnaTcaSdr/jIP1R8DVp3SdjLsnypPWn+NVz7dijcI2YEzCEafzFcwY66LYjX01ZsjypPWn+Ncm1ODQnklfjWUyRZAAB0JAQRKP92ij9qVbkbLoNrYfpSFljzWBdyi5rZsul79TEXq+XbECuicYpZyMqgqTYqWDHXdYXvXIODyhlIfRQgAyj+SN0v/AOd65I+CtkWMz/djU9AB8/EcSbPfQW1tbf11FbMe1YGF1njIF7kMv8oufYNa9jaEJcLxqZm8lQy3Ol9B6iKx5eDPGj72UFhxYuiZRxUYZShBJ1YMwJ91e8Dwc4loisvkFizZSHcMdEJDWygZRYg7huoNZsdEDYyoCM1wWH8ls3suL+uuUbZjzBbNqVAIyEdNmA1B/wBhrjxnBdZJzLxhF3RsgAtYfxF9T2F/VVsOwArKeMOhQ2sP5Hdv/vb9qDsx21Iobh3GYDMYwRmy9uWvTbTgBYGaMFBdwWW6gbyfaK48TsVnea0gCz5S6lbsHVVUFWvoLKNCD66ok4OEgqZFKgyGMMhJDStmbOwYZgOq2Xq10oNWPaELMqrKhZhdVBFyvaBXHJwiwyuUaUAq5RySAFdUD6k+g1zbO4NCGYSGQSHolmdWL8YqZLq2awFuognU661dPsHPI7GQWYuwXLchnhER1vqNL7u2g7mnhlfiy6Mws3F3BOliDb2GvB2th7sOPiuly/SXogGxvrpY6VwbG4OLhpc+ZW32ZlbjAzABunmtbTdb9654ODjvfjZFADytGqqL/eSh7s1+loBbQb+ug0cRNhZ2CvJGxUZsuf8AlsGuQDqLWOtXR7Ww7WyzxG5yizLq1r29diDWZjeDhcSAyHIWlkRVUCQSSggjOTYrqbCw6ta8bN2NM7NLOwR2LlQiqMuaJY76MbHo33mg1W2xhguYzxBblcxZQMw1I9hBq6DHRSKzJIjKtwzKQQLC5ufUaxMLwVyhs0oYvnuQptd4hFfpMTewvqd9d67HyxSokhUyKoDAWylYwgIsf9vooL/tfD9H7+Lp6J0l6RvbT9yB+9EW1Inm4pHDOFYnKQbZSAQdd9zWTDwUCo4Mou4YXC2Azurm1yTvXrPXXZszYrQyKxlDKiuka5bNldw93a/SOltwoL12jhbu4miuoCyNmXQXIAOvbeoO24M2VZFZsquAGXVGbKCCTbf6a4TwasyMktmj8i63UtndrutxcdMjeO29e14PEH+KNQOM6O9hMZbrr0RckW1oOrZ+24ZwxRwArFOkVFyGKXsDexYEC9q65MbEt80iCxIN2AsQMxHrtrWONhkTw2JyRmV5G6IDl5GkRCu85WYm9RjNhGfESsxKKUUJ5JHGggmTL6lVdd+tBpPjMPMh+9RlIJJD20UjMbg3Frj21Tjdow4GLUWRQCqqUuczhQACb3LNvOm/WuLEcG3fM3HqHkDiUiPolXCA5FLdE/drqSd5rvx+yBK1y9uii7r+RKsl/wB8tv3oOuTGxoVDuqs/kKSLk9gqJcfEjFXlRWC5mUsAQnePYKz9sbDOJlRzLZUKHIQT0kcPdelYE2sbg152nsEzyl+NyAqosoN2ZWDLxnSsyi26wOp1oOxdrwllCyKQwJDgrl6LKtib77sKoxO0cMZgpZWljBZVuNOlkaxJte5tXNLwdL5maUcYxLFlWyZ80bKQl72+6W4vc3OtCcHW1vMCWzcYcltWmEoyjN0bEW1vpQaZ2rACwM0d08vpL0dba/vpXvl6FFdWVlYhVYFbEk23k1kjg3eytLdUJ4oZRms0gdg7X6Xk2Gg/euobG+7yZ/8AXabd3nL5bdmtqDvwuKSVc0bq4va6kEXFX1n7G2ecPHkLhukSAAQqjqVFJJA9F676D5xw4/BwfrL8HrZ4I+QKxeG/4OH9Zfg9bXBHyBWmJ2ZYfxeTeKKBRWbV5k3GknbH4yD9QfA07SbjSRtj8ZB+oPgatO6TsZtkHpSetP8AGsvaHCGRMUYogjWDaEWYMkfGd65BGm4D01qbI8qT1p/jWjkF72F+2rV+pKdinLwpfNDlVcsrKcpFjxMj5EYEsDfS5AB3i9qqk29JFGWDassRRXuy3KOzdJmFr5es+oU4FB2DTdQUB6h7q5dE6PhBKxezp0yLQ9LjEDYcOXU90H0fvXXs3b8rTZJAixoAHZ2QP/DVhJbNcglreTb00zBB2D16VOQdg/8AygkVNFFAUUUUBRRRQFFFFAVFqmigi1TRRQFFFFAUUUUEWotU0UBRRRQFqi1TRQFFFFAUUUUBUVNFB814b/g4f1l+D1t8EfIFYfDb8JD+svwetzgj5ArTE7eGWH8Xk3iigUVm1eZNxpI2x+Mg/UHwNO8m40kbY/GQfqD4GrTvCVbGHZktmk07nwrQ5R6PfWZs7y5P+PwNd1Wv9UpTst5R6PfRyj0e+qqK5dLeUej30co9Hvqqigt5R6PfRyj0e+qqKC3lB7PfRyg9nvqqigt5Qez30coPZ76qooLeUHs99HKD2e+qqKC3lB7PfRyj0e+qqKC3lHo99HKD2e+qqKC3lB7PfRyg9nvqqigt5Qez30coPZ76qooLeUHu++jlB7PfVVZ+LkkaYRo+ToFibBidbW1rqmm8ua6ssXavKPR76OUej31kSwyopZsWFA3sUjAH71ECSSC6YxWFrgqkZ07dPUa6ycs9Wfln6fdscoPZ76OUHs99ZfJJ/Of7aUckn85/tpTJyas/LP0anKD2e+jlB7PfWXySfzn+2lHJJ/Of7aUycmrPyz9Pu1OUHs99HKD2e+svkc/nP9tKORz+c/20pk5NWfln6fdqcoPZ76OUej31lHCT+c/20q3ZU7SRKzb7kEjS+Vit7ftUmi0XutOJebWmCXw1P/SQ/rJ8Hrd4I+QKweGn4SH9ZPg9b3BHyBVxO3gwvi8m8UUCis2rzJuNJG2fxkH6g+Bp3k3UkbY/GQfqD4GrTulWze2d5cn/AB+Brurg2eenJ/w+BruvVq3lKdk0VF6L1y6TRUXovQTRUXovQTRUXovQTRUXovQTRUXovQTRUXovQTRUXovQTRUXovQTRUXovQTWTi5CuKFvyj/nWreuTGbPjmILZgRoCrFTbs0rTDmInqyxqZqptTvdl7ZZ3EZVS4jkV2j06SgEaX0JBINj2Vn4sTNIXWOQI3F8ZGpVZCq57gFToblTvrc+xIu9L/Uf50fYkXel/qP860vh8+zG2L6R7/gsypjQDkaTNxdgWbyRmvlWzWZiuhJG/rrpnlmjwagtMWMqaXyyZC/kA5j1X/mPrrd+xIu9L/Ub50fYkXel/qN86Xw/5C2xfSPf8F0Q4rKxzSiw+6QydIIZSSpN9X4vQE3t21y7SxE0am5mVWEnJ4+NtKsnRy5jmu48rTW16bPsSLvS/wBRvnUHYcXek/qNU/w59i2L6R7/AILePjxfFHJxhdnds2dujYfd2GcADt3+o1ZPhMSxZs81zxxAEjAXGUw6A233ph+xIu9L/Uf50fYkXel/qP8AOr/r/kFsX0j3/D0mJbKLnWwv67a1PB8/9Ov/AHP/API1ePsSLvS/1G+dd+FhWNQq6Abhe/pqV1U5bQuHRXnvVz+xD4Z/hIf1k+DVv8EfIFYHDP8ACQ/rJ8Grf4I+QK5xe3hphfF5N4oqBU1k1eXGlJfCeF0dJEW5jYMBuvbePZenY1x4zBhxrQIcvCuK/Swst+vRD771451Qeay+FPqpmk4PITe1eebi9laavEMtLmS3zqg81l8KfVUc6oPNZfCn1Uy83F7KObi9lNTiDS5ktc6oPNZfCn1V5PCiHzWXwp86ZubadlHNtOympxBpcyWBwphB/Cy+FPqq4cLMP5pL4Y/qpi5uL2Uc217KanEGlzJd52YfzSXwp9VTztw/mkvhj+qmDm2ndFHNtOwU1ODS5kv87cP5pL4Y/qqDwsw/mkvhj+qmHm2nYKObadlNTiDT5ku87MP5pL4Y/qqOdmH80l8Mf1Uyc3F7KObi9lNTiDS5kt87MP5pL4Y/qo52YfzSXwx/VTJzcXso5uL2U1OINLmS5zsw/mkvhj+qoPCvD+ay+GP6qZObi9lHNxeympxBpcyWudUHmsvhT6qjnTB5rL4U+qmbm4vZRzbXspqcQaXMljnRB5rL4U+qo50Q+ay+FPnTRzbXso5tr2U1OINLmSvzoh82l8KfOjnRD5tL4U+dNHNxeyjm4vZTU4g0uZLacK4OvCS+FPnXrnXh/NJfCnzpi5tp2VHNtO6KanEGlzJe514fzSXwp9VHOvD+aTeFPnTDzbTuijm2nYKanEGlzJe514fzSbwp86OdeH80m8KfOmLm2vZRzbTspqcQaXMl3nXh/NJvCnzry3CuDzSXwp9VMnNte7Uc207KanEGlzJZ50Q+ay+FPnRzph81l8KfOmbm2nZRzbTspqcQaXMkva+1OW8XHHCyKrBiWsNwIAAHrp24MYcqgqzD7AVTe1bWHw4QaVzVVNU3l3RTFMWhfRU0Vy6FFFFAUUUUEUUUUE1FFFAUVNFAUUUUBRRRQFFFFAUUUUBRRRQRapoooItRapooCotU0UBRaiigKKKKCLUWqaKCLUWqaKAqLVNFAUUUUBRRRQf/2Q=="/>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39" name="Picture 1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701205" y="2646219"/>
            <a:ext cx="4457567" cy="24035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Bulut Belirtme Çizgisi 9"/>
          <p:cNvSpPr/>
          <p:nvPr/>
        </p:nvSpPr>
        <p:spPr>
          <a:xfrm>
            <a:off x="3131128" y="4753981"/>
            <a:ext cx="4657724" cy="1327005"/>
          </a:xfrm>
          <a:prstGeom prst="cloudCallout">
            <a:avLst>
              <a:gd name="adj1" fmla="val -63964"/>
              <a:gd name="adj2" fmla="val -6800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tr-TR" dirty="0" smtClean="0"/>
              <a:t>Eyvah! Bilgisayarı bozdum!</a:t>
            </a:r>
            <a:endParaRPr lang="tr-TR" dirty="0"/>
          </a:p>
        </p:txBody>
      </p:sp>
      <p:sp>
        <p:nvSpPr>
          <p:cNvPr id="9" name="Dikdörtgen 8"/>
          <p:cNvSpPr/>
          <p:nvPr/>
        </p:nvSpPr>
        <p:spPr>
          <a:xfrm>
            <a:off x="6597242" y="3259822"/>
            <a:ext cx="2420708" cy="461665"/>
          </a:xfrm>
          <a:prstGeom prst="rect">
            <a:avLst/>
          </a:prstGeom>
          <a:solidFill>
            <a:srgbClr val="FFFF00"/>
          </a:solidFill>
          <a:ln w="57150">
            <a:solidFill>
              <a:srgbClr val="FF0000"/>
            </a:solidFill>
          </a:ln>
        </p:spPr>
        <p:txBody>
          <a:bodyPr wrap="square">
            <a:spAutoFit/>
          </a:bodyPr>
          <a:lstStyle/>
          <a:p>
            <a:pPr algn="ctr"/>
            <a:r>
              <a:rPr lang="en-US" sz="2400" dirty="0" err="1">
                <a:solidFill>
                  <a:srgbClr val="FF0000"/>
                </a:solidFill>
                <a:latin typeface="Arial Narrow" panose="020B0606020202030204" pitchFamily="34" charset="0"/>
                <a:cs typeface="Courier"/>
              </a:rPr>
              <a:t>scanf</a:t>
            </a:r>
            <a:r>
              <a:rPr lang="en-US" sz="2400" dirty="0">
                <a:solidFill>
                  <a:srgbClr val="FF0000"/>
                </a:solidFill>
                <a:latin typeface="Arial Narrow" panose="020B0606020202030204" pitchFamily="34" charset="0"/>
                <a:cs typeface="Courier"/>
              </a:rPr>
              <a:t>(“%</a:t>
            </a:r>
            <a:r>
              <a:rPr lang="en-US" sz="2400" dirty="0" smtClean="0">
                <a:solidFill>
                  <a:srgbClr val="FF0000"/>
                </a:solidFill>
                <a:latin typeface="Arial Narrow" panose="020B0606020202030204" pitchFamily="34" charset="0"/>
                <a:cs typeface="Courier"/>
              </a:rPr>
              <a:t>lf</a:t>
            </a:r>
            <a:r>
              <a:rPr lang="tr-TR" sz="2400" dirty="0" smtClean="0">
                <a:solidFill>
                  <a:srgbClr val="FF0000"/>
                </a:solidFill>
                <a:latin typeface="Arial Narrow" panose="020B0606020202030204" pitchFamily="34" charset="0"/>
                <a:cs typeface="Courier"/>
              </a:rPr>
              <a:t>”</a:t>
            </a:r>
            <a:r>
              <a:rPr lang="en-US" sz="2400" dirty="0" smtClean="0">
                <a:solidFill>
                  <a:srgbClr val="FF0000"/>
                </a:solidFill>
                <a:latin typeface="Arial Narrow" panose="020B0606020202030204" pitchFamily="34" charset="0"/>
                <a:cs typeface="Courier"/>
              </a:rPr>
              <a:t>, miles</a:t>
            </a:r>
            <a:r>
              <a:rPr lang="en-US" sz="2400" dirty="0">
                <a:solidFill>
                  <a:srgbClr val="FF0000"/>
                </a:solidFill>
                <a:latin typeface="Arial Narrow" panose="020B0606020202030204" pitchFamily="34" charset="0"/>
                <a:cs typeface="Courier"/>
              </a:rPr>
              <a:t>);</a:t>
            </a:r>
          </a:p>
        </p:txBody>
      </p:sp>
      <p:sp>
        <p:nvSpPr>
          <p:cNvPr id="14" name="13 Yukarı Bükülü Ok"/>
          <p:cNvSpPr/>
          <p:nvPr/>
        </p:nvSpPr>
        <p:spPr>
          <a:xfrm flipH="1" flipV="1">
            <a:off x="5768122" y="2646219"/>
            <a:ext cx="1390650" cy="66501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extLst>
      <p:ext uri="{BB962C8B-B14F-4D97-AF65-F5344CB8AC3E}">
        <p14:creationId xmlns:p14="http://schemas.microsoft.com/office/powerpoint/2010/main" xmlns="" val="88773578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1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Bunu biliyor musunuz? &amp; (</a:t>
            </a:r>
            <a:r>
              <a:rPr lang="tr-TR" dirty="0" err="1" smtClean="0"/>
              <a:t>ampersand</a:t>
            </a:r>
            <a:r>
              <a:rPr lang="tr-TR" dirty="0" smtClean="0"/>
              <a:t>)</a:t>
            </a:r>
            <a:endParaRPr lang="tr-TR" dirty="0"/>
          </a:p>
        </p:txBody>
      </p:sp>
      <p:sp>
        <p:nvSpPr>
          <p:cNvPr id="3" name="2 İçerik Yer Tutucusu"/>
          <p:cNvSpPr>
            <a:spLocks noGrp="1"/>
          </p:cNvSpPr>
          <p:nvPr>
            <p:ph sz="quarter" idx="1"/>
          </p:nvPr>
        </p:nvSpPr>
        <p:spPr/>
        <p:txBody>
          <a:bodyPr>
            <a:normAutofit/>
          </a:bodyPr>
          <a:lstStyle/>
          <a:p>
            <a:r>
              <a:rPr lang="tr-TR" sz="2000" dirty="0" smtClean="0"/>
              <a:t>Sınavdan önce bu işareti çizebiliyor olun </a:t>
            </a:r>
            <a:r>
              <a:rPr lang="tr-TR" sz="2000" dirty="0" smtClean="0">
                <a:sym typeface="Wingdings" pitchFamily="2" charset="2"/>
              </a:rPr>
              <a:t></a:t>
            </a:r>
          </a:p>
          <a:p>
            <a:r>
              <a:rPr lang="tr-TR" sz="2000" dirty="0" smtClean="0">
                <a:sym typeface="Wingdings" pitchFamily="2" charset="2"/>
              </a:rPr>
              <a:t>Bir öğrencinin sınav kağıdından…</a:t>
            </a:r>
            <a:endParaRPr lang="tr-TR" sz="2000" dirty="0"/>
          </a:p>
        </p:txBody>
      </p:sp>
      <p:pic>
        <p:nvPicPr>
          <p:cNvPr id="4" name="3 Resim" descr="IMG_4196.JPG"/>
          <p:cNvPicPr>
            <a:picLocks noChangeAspect="1"/>
          </p:cNvPicPr>
          <p:nvPr/>
        </p:nvPicPr>
        <p:blipFill>
          <a:blip r:embed="rId2" cstate="print"/>
          <a:srcRect/>
          <a:stretch>
            <a:fillRect/>
          </a:stretch>
        </p:blipFill>
        <p:spPr>
          <a:xfrm>
            <a:off x="735724" y="1972512"/>
            <a:ext cx="4816970" cy="3429805"/>
          </a:xfrm>
          <a:prstGeom prst="rect">
            <a:avLst/>
          </a:prstGeom>
          <a:ln>
            <a:solidFill>
              <a:srgbClr val="C00000"/>
            </a:solidFill>
          </a:ln>
        </p:spPr>
      </p:pic>
      <p:sp>
        <p:nvSpPr>
          <p:cNvPr id="5" name="4 Metin kutusu"/>
          <p:cNvSpPr txBox="1"/>
          <p:nvPr/>
        </p:nvSpPr>
        <p:spPr>
          <a:xfrm>
            <a:off x="5552695" y="1862887"/>
            <a:ext cx="3286506" cy="3539430"/>
          </a:xfrm>
          <a:prstGeom prst="rect">
            <a:avLst/>
          </a:prstGeom>
          <a:noFill/>
        </p:spPr>
        <p:txBody>
          <a:bodyPr wrap="square" rtlCol="0">
            <a:spAutoFit/>
          </a:bodyPr>
          <a:lstStyle/>
          <a:p>
            <a:r>
              <a:rPr lang="tr-TR" sz="1600" dirty="0" smtClean="0"/>
              <a:t>Neden </a:t>
            </a:r>
            <a:r>
              <a:rPr lang="tr-TR" sz="1600" dirty="0" err="1" smtClean="0"/>
              <a:t>ampersand</a:t>
            </a:r>
            <a:r>
              <a:rPr lang="tr-TR" sz="1600" dirty="0" smtClean="0"/>
              <a:t>?</a:t>
            </a:r>
          </a:p>
          <a:p>
            <a:r>
              <a:rPr lang="tr-TR" sz="1600" dirty="0" smtClean="0"/>
              <a:t>Özetle:</a:t>
            </a:r>
          </a:p>
          <a:p>
            <a:pPr>
              <a:buFont typeface="Arial" pitchFamily="34" charset="0"/>
              <a:buChar char="•"/>
            </a:pPr>
            <a:r>
              <a:rPr lang="tr-TR" sz="1600" dirty="0" err="1" smtClean="0"/>
              <a:t>Latince’de</a:t>
            </a:r>
            <a:r>
              <a:rPr lang="tr-TR" sz="1600" dirty="0" smtClean="0"/>
              <a:t> “et”, İng.de “</a:t>
            </a:r>
            <a:r>
              <a:rPr lang="tr-TR" sz="1600" dirty="0" err="1" smtClean="0"/>
              <a:t>and</a:t>
            </a:r>
            <a:r>
              <a:rPr lang="tr-TR" sz="1600" dirty="0" smtClean="0"/>
              <a:t>” demek</a:t>
            </a:r>
          </a:p>
          <a:p>
            <a:pPr>
              <a:buFont typeface="Arial" pitchFamily="34" charset="0"/>
              <a:buChar char="•"/>
            </a:pPr>
            <a:r>
              <a:rPr lang="tr-TR" sz="1600" dirty="0" smtClean="0"/>
              <a:t>et’in eğimli yazımı zamanla &amp; olmuş</a:t>
            </a:r>
          </a:p>
          <a:p>
            <a:pPr>
              <a:buFont typeface="Arial" pitchFamily="34" charset="0"/>
              <a:buChar char="•"/>
            </a:pPr>
            <a:r>
              <a:rPr lang="tr-TR" sz="1600" dirty="0" smtClean="0"/>
              <a:t>&amp; bir ara İngiliz alfabesinin sonunda yer almış.</a:t>
            </a:r>
          </a:p>
          <a:p>
            <a:pPr>
              <a:buFont typeface="Arial" pitchFamily="34" charset="0"/>
              <a:buChar char="•"/>
            </a:pPr>
            <a:r>
              <a:rPr lang="tr-TR" sz="1600" dirty="0" smtClean="0"/>
              <a:t>O dönemde alfabeyi sayarken: </a:t>
            </a:r>
            <a:br>
              <a:rPr lang="tr-TR" sz="1600" dirty="0" smtClean="0"/>
            </a:br>
            <a:r>
              <a:rPr lang="tr-TR" sz="1600" dirty="0" smtClean="0">
                <a:solidFill>
                  <a:srgbClr val="0070C0"/>
                </a:solidFill>
              </a:rPr>
              <a:t>… </a:t>
            </a:r>
            <a:r>
              <a:rPr lang="tr-TR" sz="1600" i="1" dirty="0" smtClean="0">
                <a:solidFill>
                  <a:srgbClr val="0070C0"/>
                </a:solidFill>
              </a:rPr>
              <a:t>x, y, z, </a:t>
            </a:r>
            <a:r>
              <a:rPr lang="tr-TR" sz="1600" i="1" dirty="0" err="1" smtClean="0">
                <a:solidFill>
                  <a:srgbClr val="0070C0"/>
                </a:solidFill>
              </a:rPr>
              <a:t>and</a:t>
            </a:r>
            <a:r>
              <a:rPr lang="tr-TR" sz="1600" i="1" dirty="0" smtClean="0">
                <a:solidFill>
                  <a:srgbClr val="0070C0"/>
                </a:solidFill>
              </a:rPr>
              <a:t> </a:t>
            </a:r>
            <a:r>
              <a:rPr lang="tr-TR" sz="1600" i="1" dirty="0" err="1" smtClean="0">
                <a:solidFill>
                  <a:srgbClr val="0070C0"/>
                </a:solidFill>
              </a:rPr>
              <a:t>and</a:t>
            </a:r>
            <a:r>
              <a:rPr lang="tr-TR" sz="1600" i="1" dirty="0" smtClean="0">
                <a:solidFill>
                  <a:srgbClr val="0070C0"/>
                </a:solidFill>
              </a:rPr>
              <a:t> </a:t>
            </a:r>
            <a:r>
              <a:rPr lang="tr-TR" sz="1600" dirty="0" smtClean="0"/>
              <a:t/>
            </a:r>
            <a:br>
              <a:rPr lang="tr-TR" sz="1600" dirty="0" smtClean="0"/>
            </a:br>
            <a:r>
              <a:rPr lang="tr-TR" sz="1600" dirty="0" smtClean="0"/>
              <a:t>demek tuhaf olunca</a:t>
            </a:r>
          </a:p>
          <a:p>
            <a:r>
              <a:rPr lang="tr-TR" sz="1600" dirty="0" smtClean="0"/>
              <a:t>x vay </a:t>
            </a:r>
            <a:r>
              <a:rPr lang="tr-TR" sz="1600" dirty="0" err="1" smtClean="0"/>
              <a:t>zed</a:t>
            </a:r>
            <a:r>
              <a:rPr lang="tr-TR" sz="1600" dirty="0" smtClean="0"/>
              <a:t> </a:t>
            </a:r>
            <a:r>
              <a:rPr lang="tr-TR" sz="1600" b="1" i="1" dirty="0" err="1" smtClean="0">
                <a:solidFill>
                  <a:srgbClr val="0070C0"/>
                </a:solidFill>
              </a:rPr>
              <a:t>and</a:t>
            </a:r>
            <a:r>
              <a:rPr lang="tr-TR" sz="1600" b="1" i="1" dirty="0" smtClean="0">
                <a:solidFill>
                  <a:srgbClr val="0070C0"/>
                </a:solidFill>
              </a:rPr>
              <a:t> </a:t>
            </a:r>
            <a:r>
              <a:rPr lang="tr-TR" sz="1600" b="1" i="1" dirty="0" err="1" smtClean="0">
                <a:solidFill>
                  <a:srgbClr val="0070C0"/>
                </a:solidFill>
              </a:rPr>
              <a:t>per</a:t>
            </a:r>
            <a:r>
              <a:rPr lang="tr-TR" sz="1600" b="1" i="1" dirty="0" smtClean="0">
                <a:solidFill>
                  <a:srgbClr val="0070C0"/>
                </a:solidFill>
              </a:rPr>
              <a:t> </a:t>
            </a:r>
            <a:r>
              <a:rPr lang="tr-TR" sz="1600" b="1" i="1" dirty="0" err="1" smtClean="0">
                <a:solidFill>
                  <a:srgbClr val="0070C0"/>
                </a:solidFill>
              </a:rPr>
              <a:t>se</a:t>
            </a:r>
            <a:r>
              <a:rPr lang="tr-TR" sz="1600" b="1" i="1" dirty="0" smtClean="0">
                <a:solidFill>
                  <a:srgbClr val="0070C0"/>
                </a:solidFill>
              </a:rPr>
              <a:t> </a:t>
            </a:r>
            <a:r>
              <a:rPr lang="tr-TR" sz="1600" b="1" i="1" dirty="0" err="1" smtClean="0">
                <a:solidFill>
                  <a:srgbClr val="0070C0"/>
                </a:solidFill>
              </a:rPr>
              <a:t>and</a:t>
            </a:r>
            <a:endParaRPr lang="tr-TR" sz="1600" b="1" i="1" dirty="0" smtClean="0">
              <a:solidFill>
                <a:srgbClr val="0070C0"/>
              </a:solidFill>
            </a:endParaRPr>
          </a:p>
          <a:p>
            <a:r>
              <a:rPr lang="tr-TR" sz="1600" dirty="0" smtClean="0"/>
              <a:t>derlermiş. (</a:t>
            </a:r>
            <a:r>
              <a:rPr lang="tr-TR" sz="1600" dirty="0" err="1" smtClean="0"/>
              <a:t>per</a:t>
            </a:r>
            <a:r>
              <a:rPr lang="tr-TR" sz="1600" dirty="0" smtClean="0"/>
              <a:t> </a:t>
            </a:r>
            <a:r>
              <a:rPr lang="tr-TR" sz="1600" dirty="0" err="1" smtClean="0"/>
              <a:t>se</a:t>
            </a:r>
            <a:r>
              <a:rPr lang="tr-TR" sz="1600" dirty="0" smtClean="0"/>
              <a:t>=</a:t>
            </a:r>
            <a:r>
              <a:rPr lang="tr-TR" sz="1600" dirty="0" err="1" smtClean="0"/>
              <a:t>by</a:t>
            </a:r>
            <a:r>
              <a:rPr lang="tr-TR" sz="1600" dirty="0" smtClean="0"/>
              <a:t> </a:t>
            </a:r>
            <a:r>
              <a:rPr lang="tr-TR" sz="1600" dirty="0" err="1" smtClean="0"/>
              <a:t>itself</a:t>
            </a:r>
            <a:r>
              <a:rPr lang="tr-TR" sz="1600" dirty="0" smtClean="0"/>
              <a:t>)</a:t>
            </a:r>
          </a:p>
          <a:p>
            <a:pPr>
              <a:buFont typeface="Arial" pitchFamily="34" charset="0"/>
              <a:buChar char="•"/>
            </a:pPr>
            <a:r>
              <a:rPr lang="tr-TR" sz="1600" dirty="0" smtClean="0"/>
              <a:t>Bu deyiş zamanla </a:t>
            </a:r>
            <a:r>
              <a:rPr lang="tr-TR" sz="1600" dirty="0" err="1" smtClean="0"/>
              <a:t>ampersand’a</a:t>
            </a:r>
            <a:r>
              <a:rPr lang="tr-TR" sz="1600" dirty="0" smtClean="0"/>
              <a:t> dönüşmüş.</a:t>
            </a:r>
          </a:p>
          <a:p>
            <a:pPr>
              <a:buFont typeface="Arial" pitchFamily="34" charset="0"/>
              <a:buChar char="•"/>
            </a:pPr>
            <a:r>
              <a:rPr lang="tr-TR" sz="1600" dirty="0" smtClean="0"/>
              <a:t>Günümüzdeki alfabede &amp; yok.</a:t>
            </a:r>
            <a:endParaRPr lang="tr-TR" sz="1600" b="1"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scanf özellikleri (tipik yanlışlar)</a:t>
            </a:r>
            <a:endParaRPr lang="tr-TR" dirty="0"/>
          </a:p>
        </p:txBody>
      </p:sp>
      <p:sp>
        <p:nvSpPr>
          <p:cNvPr id="3" name="Alt Başlık 2"/>
          <p:cNvSpPr>
            <a:spLocks noGrp="1"/>
          </p:cNvSpPr>
          <p:nvPr>
            <p:ph sz="quarter" idx="1"/>
          </p:nvPr>
        </p:nvSpPr>
        <p:spPr>
          <a:xfrm>
            <a:off x="457200" y="1219200"/>
            <a:ext cx="8229600" cy="5208896"/>
          </a:xfrm>
        </p:spPr>
        <p:txBody>
          <a:bodyPr>
            <a:normAutofit/>
          </a:bodyPr>
          <a:lstStyle/>
          <a:p>
            <a:r>
              <a:rPr lang="tr-TR" dirty="0" err="1" smtClean="0"/>
              <a:t>scanf’te</a:t>
            </a:r>
            <a:r>
              <a:rPr lang="tr-TR" dirty="0" smtClean="0"/>
              <a:t> </a:t>
            </a:r>
            <a:r>
              <a:rPr lang="tr-TR" dirty="0" smtClean="0">
                <a:solidFill>
                  <a:srgbClr val="FF0000"/>
                </a:solidFill>
              </a:rPr>
              <a:t>scanf(“%d, &amp;</a:t>
            </a:r>
            <a:r>
              <a:rPr lang="tr-TR" dirty="0" err="1" smtClean="0">
                <a:solidFill>
                  <a:srgbClr val="FF0000"/>
                </a:solidFill>
              </a:rPr>
              <a:t>sayi</a:t>
            </a:r>
            <a:r>
              <a:rPr lang="tr-TR" dirty="0" smtClean="0">
                <a:solidFill>
                  <a:srgbClr val="FF0000"/>
                </a:solidFill>
              </a:rPr>
              <a:t>”); </a:t>
            </a:r>
            <a:r>
              <a:rPr lang="tr-TR" dirty="0" smtClean="0"/>
              <a:t>kullanımı yanlıştır.</a:t>
            </a:r>
          </a:p>
          <a:p>
            <a:r>
              <a:rPr lang="tr-TR" dirty="0" err="1" smtClean="0"/>
              <a:t>scanf’te</a:t>
            </a:r>
            <a:r>
              <a:rPr lang="tr-TR" dirty="0" smtClean="0"/>
              <a:t> </a:t>
            </a:r>
            <a:r>
              <a:rPr lang="tr-TR" dirty="0" smtClean="0">
                <a:solidFill>
                  <a:srgbClr val="FF0000"/>
                </a:solidFill>
              </a:rPr>
              <a:t>scanf(“%.3lf”, &amp;</a:t>
            </a:r>
            <a:r>
              <a:rPr lang="tr-TR" dirty="0" err="1" smtClean="0">
                <a:solidFill>
                  <a:srgbClr val="FF0000"/>
                </a:solidFill>
              </a:rPr>
              <a:t>sayi</a:t>
            </a:r>
            <a:r>
              <a:rPr lang="tr-TR" dirty="0" smtClean="0">
                <a:solidFill>
                  <a:srgbClr val="FF0000"/>
                </a:solidFill>
              </a:rPr>
              <a:t>); </a:t>
            </a:r>
            <a:r>
              <a:rPr lang="tr-TR" dirty="0" smtClean="0"/>
              <a:t>kullanımı yanlıştır. .3lf kullanımı </a:t>
            </a:r>
            <a:r>
              <a:rPr lang="tr-TR" dirty="0" err="1" smtClean="0"/>
              <a:t>printf</a:t>
            </a:r>
            <a:r>
              <a:rPr lang="tr-TR" dirty="0" smtClean="0"/>
              <a:t> içindir.</a:t>
            </a:r>
          </a:p>
          <a:p>
            <a:r>
              <a:rPr lang="tr-TR" dirty="0" err="1" smtClean="0"/>
              <a:t>scanf’in</a:t>
            </a:r>
            <a:r>
              <a:rPr lang="tr-TR" dirty="0" smtClean="0"/>
              <a:t> ilk parametresinde “” </a:t>
            </a:r>
            <a:r>
              <a:rPr lang="tr-TR" dirty="0" err="1" smtClean="0"/>
              <a:t>lar</a:t>
            </a:r>
            <a:r>
              <a:rPr lang="tr-TR" dirty="0" smtClean="0"/>
              <a:t> içinde genelde hep %d gibi yer tutucular kullanır, bunun dışında bir metin genelde kullanmayız.</a:t>
            </a:r>
          </a:p>
          <a:p>
            <a:pPr lvl="1"/>
            <a:r>
              <a:rPr lang="tr-TR" dirty="0" smtClean="0"/>
              <a:t>scanf(“</a:t>
            </a:r>
            <a:r>
              <a:rPr lang="tr-TR" dirty="0" err="1" smtClean="0"/>
              <a:t>Deger</a:t>
            </a:r>
            <a:r>
              <a:rPr lang="tr-TR" dirty="0" smtClean="0"/>
              <a:t> giriniz:%d”,&amp;</a:t>
            </a:r>
            <a:r>
              <a:rPr lang="tr-TR" dirty="0" err="1" smtClean="0"/>
              <a:t>sayi</a:t>
            </a:r>
            <a:r>
              <a:rPr lang="tr-TR" dirty="0" smtClean="0"/>
              <a:t>); kullanımı yanlıştır.</a:t>
            </a:r>
          </a:p>
        </p:txBody>
      </p:sp>
    </p:spTree>
    <p:extLst>
      <p:ext uri="{BB962C8B-B14F-4D97-AF65-F5344CB8AC3E}">
        <p14:creationId xmlns:p14="http://schemas.microsoft.com/office/powerpoint/2010/main" xmlns="" val="303227849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smtClean="0"/>
              <a:t>scanf özellikleri (biçimli değer almak)</a:t>
            </a:r>
            <a:endParaRPr lang="tr-TR" dirty="0"/>
          </a:p>
        </p:txBody>
      </p:sp>
      <p:sp>
        <p:nvSpPr>
          <p:cNvPr id="3" name="Alt Başlık 2"/>
          <p:cNvSpPr>
            <a:spLocks noGrp="1"/>
          </p:cNvSpPr>
          <p:nvPr>
            <p:ph sz="quarter" idx="1"/>
          </p:nvPr>
        </p:nvSpPr>
        <p:spPr>
          <a:xfrm>
            <a:off x="457200" y="1219200"/>
            <a:ext cx="8229600" cy="5208896"/>
          </a:xfrm>
        </p:spPr>
        <p:txBody>
          <a:bodyPr>
            <a:normAutofit/>
          </a:bodyPr>
          <a:lstStyle/>
          <a:p>
            <a:r>
              <a:rPr lang="tr-TR" dirty="0" smtClean="0"/>
              <a:t>Kullanıcının değerleri hangi biçimde gireceğini biliyorsak şöyle bir scanf kullanımı vardır:</a:t>
            </a:r>
          </a:p>
          <a:p>
            <a:pPr lvl="1"/>
            <a:r>
              <a:rPr lang="tr-TR" dirty="0" err="1" smtClean="0"/>
              <a:t>scanf</a:t>
            </a:r>
            <a:r>
              <a:rPr lang="tr-TR" dirty="0" smtClean="0"/>
              <a:t>(“</a:t>
            </a:r>
            <a:r>
              <a:rPr lang="tr-TR" dirty="0" err="1" smtClean="0"/>
              <a:t>aa</a:t>
            </a:r>
            <a:r>
              <a:rPr lang="tr-TR" dirty="0" smtClean="0"/>
              <a:t>%</a:t>
            </a:r>
            <a:r>
              <a:rPr lang="tr-TR" dirty="0" err="1" smtClean="0"/>
              <a:t>dbb</a:t>
            </a:r>
            <a:r>
              <a:rPr lang="tr-TR" dirty="0" smtClean="0"/>
              <a:t>%</a:t>
            </a:r>
            <a:r>
              <a:rPr lang="tr-TR" dirty="0" err="1" smtClean="0"/>
              <a:t>dcc</a:t>
            </a:r>
            <a:r>
              <a:rPr lang="tr-TR" dirty="0" smtClean="0"/>
              <a:t>”, &amp;x,&amp;y);</a:t>
            </a:r>
          </a:p>
          <a:p>
            <a:pPr lvl="1"/>
            <a:r>
              <a:rPr lang="tr-TR" dirty="0" smtClean="0"/>
              <a:t>Kullanıcı aa5bb9cc girişi yaparsa </a:t>
            </a:r>
            <a:r>
              <a:rPr lang="tr-TR" dirty="0" err="1" smtClean="0"/>
              <a:t>x’e</a:t>
            </a:r>
            <a:r>
              <a:rPr lang="tr-TR" dirty="0" smtClean="0"/>
              <a:t> 5, </a:t>
            </a:r>
            <a:r>
              <a:rPr lang="tr-TR" dirty="0" err="1" smtClean="0"/>
              <a:t>y’e</a:t>
            </a:r>
            <a:r>
              <a:rPr lang="tr-TR" dirty="0" smtClean="0"/>
              <a:t> 9 kaydedilir.</a:t>
            </a:r>
          </a:p>
          <a:p>
            <a:pPr lvl="1"/>
            <a:r>
              <a:rPr lang="tr-TR" dirty="0" smtClean="0"/>
              <a:t>Bunun örnek bir kullanımı 09/12/2017 gibi tarih girişlerini almak için </a:t>
            </a:r>
            <a:r>
              <a:rPr lang="tr-TR" dirty="0" err="1" smtClean="0"/>
              <a:t>scanf</a:t>
            </a:r>
            <a:r>
              <a:rPr lang="tr-TR" dirty="0" smtClean="0"/>
              <a:t>(“%d/%d/%d”, &amp;</a:t>
            </a:r>
            <a:r>
              <a:rPr lang="tr-TR" dirty="0" err="1" smtClean="0"/>
              <a:t>gun</a:t>
            </a:r>
            <a:r>
              <a:rPr lang="tr-TR" dirty="0" smtClean="0"/>
              <a:t>, &amp;ay, &amp;</a:t>
            </a:r>
            <a:r>
              <a:rPr lang="tr-TR" dirty="0" err="1" smtClean="0"/>
              <a:t>yil</a:t>
            </a:r>
            <a:r>
              <a:rPr lang="tr-TR" dirty="0" smtClean="0"/>
              <a:t>); olabilir.</a:t>
            </a:r>
          </a:p>
        </p:txBody>
      </p:sp>
    </p:spTree>
    <p:extLst>
      <p:ext uri="{BB962C8B-B14F-4D97-AF65-F5344CB8AC3E}">
        <p14:creationId xmlns:p14="http://schemas.microsoft.com/office/powerpoint/2010/main" xmlns="" val="303227849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amond(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err="1" smtClean="0"/>
              <a:t>scanf</a:t>
            </a:r>
            <a:endParaRPr lang="tr-TR" dirty="0"/>
          </a:p>
        </p:txBody>
      </p:sp>
      <p:sp>
        <p:nvSpPr>
          <p:cNvPr id="3" name="2 İçerik Yer Tutucusu"/>
          <p:cNvSpPr>
            <a:spLocks noGrp="1"/>
          </p:cNvSpPr>
          <p:nvPr>
            <p:ph sz="quarter" idx="1"/>
          </p:nvPr>
        </p:nvSpPr>
        <p:spPr/>
        <p:txBody>
          <a:bodyPr/>
          <a:lstStyle/>
          <a:p>
            <a:r>
              <a:rPr lang="tr-TR" dirty="0" smtClean="0"/>
              <a:t>Klavyeden girilen değerler, </a:t>
            </a:r>
            <a:r>
              <a:rPr lang="tr-TR" dirty="0" err="1" smtClean="0"/>
              <a:t>enter’a</a:t>
            </a:r>
            <a:r>
              <a:rPr lang="tr-TR" dirty="0" smtClean="0"/>
              <a:t> basıldığında </a:t>
            </a:r>
            <a:r>
              <a:rPr lang="tr-TR" b="1" i="1" dirty="0" err="1" smtClean="0"/>
              <a:t>stdin</a:t>
            </a:r>
            <a:r>
              <a:rPr lang="tr-TR" dirty="0" smtClean="0"/>
              <a:t> (</a:t>
            </a:r>
            <a:r>
              <a:rPr lang="tr-TR" dirty="0" err="1" smtClean="0"/>
              <a:t>standard</a:t>
            </a:r>
            <a:r>
              <a:rPr lang="tr-TR" dirty="0" smtClean="0"/>
              <a:t> </a:t>
            </a:r>
            <a:r>
              <a:rPr lang="tr-TR" dirty="0" err="1" smtClean="0"/>
              <a:t>input</a:t>
            </a:r>
            <a:r>
              <a:rPr lang="tr-TR" dirty="0" smtClean="0"/>
              <a:t>) isimli bir tampona yerleştirilir.</a:t>
            </a:r>
          </a:p>
        </p:txBody>
      </p:sp>
      <p:pic>
        <p:nvPicPr>
          <p:cNvPr id="5" name="4 Resim" descr="keyboard-smashed-angry-user-destroyed-which-will-never-work-again-80297272.jpg"/>
          <p:cNvPicPr>
            <a:picLocks noChangeAspect="1"/>
          </p:cNvPicPr>
          <p:nvPr/>
        </p:nvPicPr>
        <p:blipFill>
          <a:blip r:embed="rId2"/>
          <a:stretch>
            <a:fillRect/>
          </a:stretch>
        </p:blipFill>
        <p:spPr>
          <a:xfrm rot="260391">
            <a:off x="743110" y="3246286"/>
            <a:ext cx="2628710" cy="1383532"/>
          </a:xfrm>
          <a:prstGeom prst="rect">
            <a:avLst/>
          </a:prstGeom>
        </p:spPr>
      </p:pic>
      <p:sp>
        <p:nvSpPr>
          <p:cNvPr id="6" name="5 Yuvarlatılmış Dikdörtgen"/>
          <p:cNvSpPr/>
          <p:nvPr/>
        </p:nvSpPr>
        <p:spPr>
          <a:xfrm>
            <a:off x="4008182" y="3807595"/>
            <a:ext cx="2575775" cy="212716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tr-TR" b="1" u="sng" dirty="0" err="1" smtClean="0"/>
              <a:t>stdin</a:t>
            </a:r>
            <a:r>
              <a:rPr lang="tr-TR" b="1" u="sng" dirty="0" smtClean="0"/>
              <a:t> içeriği</a:t>
            </a:r>
          </a:p>
          <a:p>
            <a:pPr algn="ctr"/>
            <a:endParaRPr lang="tr-TR" dirty="0" smtClean="0"/>
          </a:p>
          <a:p>
            <a:pPr algn="ctr"/>
            <a:r>
              <a:rPr lang="tr-TR" sz="3200" dirty="0" err="1" smtClean="0"/>
              <a:t>scanf’ı</a:t>
            </a:r>
            <a:r>
              <a:rPr lang="tr-TR" sz="3200" dirty="0" smtClean="0"/>
              <a:t> öğreniyorum.</a:t>
            </a:r>
            <a:endParaRPr lang="tr-TR" dirty="0"/>
          </a:p>
        </p:txBody>
      </p:sp>
      <p:sp>
        <p:nvSpPr>
          <p:cNvPr id="7" name="6 Aşağı Bükülü Ok"/>
          <p:cNvSpPr/>
          <p:nvPr/>
        </p:nvSpPr>
        <p:spPr>
          <a:xfrm>
            <a:off x="1687132" y="2446718"/>
            <a:ext cx="2897747" cy="1290043"/>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Tree>
  </p:cSld>
  <p:clrMapOvr>
    <a:masterClrMapping/>
  </p:clrMapOvr>
  <p:transition>
    <p:rand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0.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Kaynak">
  <a:themeElements>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is Klasik">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Kaynak">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1_Kaynak">
  <a:themeElements>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ynak">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Geçmişe bakış">
  <a:themeElements>
    <a:clrScheme name="Geçmişe bakış">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Geçmişe bakış">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4.xml><?xml version="1.0" encoding="utf-8"?>
<a:theme xmlns:a="http://schemas.openxmlformats.org/drawingml/2006/main" name="2_Geçmişe bakış">
  <a:themeElements>
    <a:clrScheme name="Geçmişe bakış">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Geçmişe bakış">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5.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0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0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0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0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0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1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5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6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7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8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0.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1.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2.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3.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4.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5.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6.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7.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8.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99.xml><?xml version="1.0" encoding="utf-8"?>
<a:themeOverride xmlns:a="http://schemas.openxmlformats.org/drawingml/2006/main">
  <a:clrScheme name="Kaynak">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
  <TotalTime>22111</TotalTime>
  <Words>13006</Words>
  <Application>Microsoft Office PowerPoint</Application>
  <PresentationFormat>Ekran Gösterisi (4:3)</PresentationFormat>
  <Paragraphs>1903</Paragraphs>
  <Slides>241</Slides>
  <Notes>15</Notes>
  <HiddenSlides>57</HiddenSlides>
  <MMClips>0</MMClips>
  <ScaleCrop>false</ScaleCrop>
  <HeadingPairs>
    <vt:vector size="6" baseType="variant">
      <vt:variant>
        <vt:lpstr>Tema</vt:lpstr>
      </vt:variant>
      <vt:variant>
        <vt:i4>5</vt:i4>
      </vt:variant>
      <vt:variant>
        <vt:lpstr>Slayt Başlıkları</vt:lpstr>
      </vt:variant>
      <vt:variant>
        <vt:i4>241</vt:i4>
      </vt:variant>
      <vt:variant>
        <vt:lpstr>Özel Gösteriler</vt:lpstr>
      </vt:variant>
      <vt:variant>
        <vt:i4>1</vt:i4>
      </vt:variant>
    </vt:vector>
  </HeadingPairs>
  <TitlesOfParts>
    <vt:vector size="247" baseType="lpstr">
      <vt:lpstr>Kaynak</vt:lpstr>
      <vt:lpstr>1_Kaynak</vt:lpstr>
      <vt:lpstr>Geçmişe bakış</vt:lpstr>
      <vt:lpstr>2_Geçmişe bakış</vt:lpstr>
      <vt:lpstr>Akış</vt:lpstr>
      <vt:lpstr>BİLGİSAYAR PROGRAMLAMA</vt:lpstr>
      <vt:lpstr>Slayt Düzeni Bilgilendirmesi</vt:lpstr>
      <vt:lpstr>Bilgilendirme</vt:lpstr>
      <vt:lpstr>Teşekkürler…</vt:lpstr>
      <vt:lpstr>Slaytların geliştrilmesi</vt:lpstr>
      <vt:lpstr>Neden Programlama?</vt:lpstr>
      <vt:lpstr>Dersin amacı</vt:lpstr>
      <vt:lpstr>Nasıl çalışmalı?</vt:lpstr>
      <vt:lpstr>Bir öğrencinin deneyimi</vt:lpstr>
      <vt:lpstr>Tekrar tekrar alınası bir ders…</vt:lpstr>
      <vt:lpstr>Ders türleri</vt:lpstr>
      <vt:lpstr>Uygulamalı Dersler</vt:lpstr>
      <vt:lpstr>Haftalık Ders Programı</vt:lpstr>
      <vt:lpstr>Cuma günkü derslere(Ders 5-6) bilgisayar getiriniz!</vt:lpstr>
      <vt:lpstr>Derse devam koşulu</vt:lpstr>
      <vt:lpstr>Derse devam koşulu</vt:lpstr>
      <vt:lpstr>Piazza'yı cep telefonuna indirme algoritması</vt:lpstr>
      <vt:lpstr>Piazza’nın incelenmesi</vt:lpstr>
      <vt:lpstr>Tanışalım…Yanınızdakine bu soruları sorunuz ve cevaplarını iyice öğreniniz. Çünkü ardından siz o kişi olacaksınız!</vt:lpstr>
      <vt:lpstr>Bunu biliyor musunuz? Neden dil öğrenmeliyiz?</vt:lpstr>
      <vt:lpstr>Bunu biliyor musunuz? Teknoloji ve mesleklerin dönüşümü</vt:lpstr>
      <vt:lpstr>Bunu biliyor musunuz? Teknoloji ve mesleklerin dönüşümü</vt:lpstr>
      <vt:lpstr>Bilgisayarlarla konuşabilmek…</vt:lpstr>
      <vt:lpstr>Slayt 24</vt:lpstr>
      <vt:lpstr>Programlama niçin gerekli?</vt:lpstr>
      <vt:lpstr> Dr. Tolga Girici TOBB ETÜ Elektrik Elektronik Mühendisliği Bölüm Başkanı</vt:lpstr>
      <vt:lpstr> Dr. Salih Tekin TOBB ETÜ Endüstri Mühendisliği Bölüm Başkan Yardımcısı</vt:lpstr>
      <vt:lpstr> Dr. Murat Aktaş TOBB ETÜ Makine Mühendisliği Bölüm Başkanı</vt:lpstr>
      <vt:lpstr> Dr. Ersin Emre Ören TOBB ETÜ Biyomedikal Mühendisliği Bölüm Başkan Yardımcısı</vt:lpstr>
      <vt:lpstr> Dr. Hamza Kurt TOBB ETÜ Malzeme Bilimi ve Nanoteknoloji Müh. Bölüm Başkanı</vt:lpstr>
      <vt:lpstr>Kullanacağımız Programlama Dili</vt:lpstr>
      <vt:lpstr>Yol Haritası</vt:lpstr>
      <vt:lpstr>“Slayt Gizle” Bilgilendirmesi</vt:lpstr>
      <vt:lpstr>Giriş</vt:lpstr>
      <vt:lpstr>Giriş</vt:lpstr>
      <vt:lpstr>Programlama Dilleri Sınıflaması</vt:lpstr>
      <vt:lpstr>Programlama Dilleri Sınıflaması</vt:lpstr>
      <vt:lpstr>Programlama Dilleri</vt:lpstr>
      <vt:lpstr>Algoritma Hazırlama </vt:lpstr>
      <vt:lpstr>Bilgisayarın yaptığı işlemler</vt:lpstr>
      <vt:lpstr>Algoritma kavramı</vt:lpstr>
      <vt:lpstr>Anlayamadığınız yerleri bizlere sorunuz.</vt:lpstr>
      <vt:lpstr>Sözde kod</vt:lpstr>
      <vt:lpstr>Blockly ve Scratch</vt:lpstr>
      <vt:lpstr>Bu algoritmanın ekran çıktısı nedir?</vt:lpstr>
      <vt:lpstr>Bu algoritmanın ekran çıktısı nedir?</vt:lpstr>
      <vt:lpstr>Değişken türleri</vt:lpstr>
      <vt:lpstr>Hatırlatma : Değişken türleri</vt:lpstr>
      <vt:lpstr>Bilgisayarlarda Veriler ve Veri Türleri</vt:lpstr>
      <vt:lpstr>Değişkenleri tanımlamak ve değer atamak</vt:lpstr>
      <vt:lpstr>Değişkenlerin tanımlanması ve değer atanması</vt:lpstr>
      <vt:lpstr>Bunu biliyor musunuz?</vt:lpstr>
      <vt:lpstr>Değişkenler ve bellek ilişkisi</vt:lpstr>
      <vt:lpstr>char türü</vt:lpstr>
      <vt:lpstr>ASKİ Tablosu</vt:lpstr>
      <vt:lpstr>Slayt 56</vt:lpstr>
      <vt:lpstr>Neden goto KULLANMAMALIYIZ?</vt:lpstr>
      <vt:lpstr>SAKINCALI KULLANIM: Küresel değişkenler</vt:lpstr>
      <vt:lpstr>SAKINCALI KULLANIM: Küresel değişkenler</vt:lpstr>
      <vt:lpstr>printf</vt:lpstr>
      <vt:lpstr>Hello, World!: Noktalı virgülü unutmak yok!</vt:lpstr>
      <vt:lpstr>printf’te kaçış karakterleri</vt:lpstr>
      <vt:lpstr>Örnek</vt:lpstr>
      <vt:lpstr>“Merhaba dunya!” – ilk programımız</vt:lpstr>
      <vt:lpstr>Derste yazılan kodlara erişim</vt:lpstr>
      <vt:lpstr>Örnek</vt:lpstr>
      <vt:lpstr>printf içine birden fazla dizgi yerleştirmek</vt:lpstr>
      <vt:lpstr>Yer tutucuların türleri</vt:lpstr>
      <vt:lpstr>Örnek</vt:lpstr>
      <vt:lpstr>printf ve yer tutucu kullanımı</vt:lpstr>
      <vt:lpstr>printf fonksiyonunda yer tutucular</vt:lpstr>
      <vt:lpstr>Birden çok yer tutucu kullanılabilir</vt:lpstr>
      <vt:lpstr>İşlem sonucu buldurma</vt:lpstr>
      <vt:lpstr>Sınavlarda dikkat!</vt:lpstr>
      <vt:lpstr>Birlikte Alıştırma Zamanı - Blockly ve Scratch</vt:lpstr>
      <vt:lpstr>Anlayamadığınız yerleri bizlere sorunuz.</vt:lpstr>
      <vt:lpstr>3. ve 4. dersler</vt:lpstr>
      <vt:lpstr>Özet</vt:lpstr>
      <vt:lpstr>Ödev1 duyuruldu!</vt:lpstr>
      <vt:lpstr>Ödevlerimizdeki Etik İlkelerimiz Hk.</vt:lpstr>
      <vt:lpstr>Dersteki ufak yüzdelerin bile önemli olduğunun incelenmesi</vt:lpstr>
      <vt:lpstr>Bil141 dersi “kendin çalış kendin not al” dersidir.</vt:lpstr>
      <vt:lpstr>scanf</vt:lpstr>
      <vt:lpstr>scanf fonksiyonundaki yer tutucular(printf ile aynı)</vt:lpstr>
      <vt:lpstr>scanf fonksiyonunun çalışma şekli</vt:lpstr>
      <vt:lpstr>Birlikte kodlayalım</vt:lpstr>
      <vt:lpstr>scanf fonksiyonu</vt:lpstr>
      <vt:lpstr>scanf’te hangi kullanım daha iyi?</vt:lpstr>
      <vt:lpstr>Kullanıcıdan sayı almak</vt:lpstr>
      <vt:lpstr>Örnek</vt:lpstr>
      <vt:lpstr>Doğrusu</vt:lpstr>
      <vt:lpstr>Algoritmik sıralamanın önemi</vt:lpstr>
      <vt:lpstr>scanf’te neden &amp; kullanırız?</vt:lpstr>
      <vt:lpstr>scanf’teki &amp; işareti</vt:lpstr>
      <vt:lpstr>&amp; işareti unutulursa ne olur?</vt:lpstr>
      <vt:lpstr>Bunu biliyor musunuz? &amp; (ampersand)</vt:lpstr>
      <vt:lpstr>scanf özellikleri (tipik yanlışlar)</vt:lpstr>
      <vt:lpstr>scanf özellikleri (biçimli değer almak)</vt:lpstr>
      <vt:lpstr>scanf</vt:lpstr>
      <vt:lpstr>scanf</vt:lpstr>
      <vt:lpstr>scanf – Tampon Kavramı</vt:lpstr>
      <vt:lpstr>Tampon(ing. buffer) olayını netleştirici kodlama</vt:lpstr>
      <vt:lpstr>scanf’in “enter”ı karakter görme sorunu</vt:lpstr>
      <vt:lpstr>Örnek</vt:lpstr>
      <vt:lpstr>Ayrı bir tampon temizleme yöntemi: fflush</vt:lpstr>
      <vt:lpstr>scanf’in “enter”ı karakter görme sorunu</vt:lpstr>
      <vt:lpstr>“-boşluk-%c” kullanarak sorunu çözmek</vt:lpstr>
      <vt:lpstr>“%d” kullanırken boşluk gerekmez çünkü…</vt:lpstr>
      <vt:lpstr>Bil141 treni ilerliyor…  AA almayı seçen öğrenciler trenin içinde kalsınlar</vt:lpstr>
      <vt:lpstr>Bilgisayarlarınızı açınız Birlikte kod yazma zamanı…</vt:lpstr>
      <vt:lpstr>Anlayamadığınız yerleri bizlere sorunuz.</vt:lpstr>
      <vt:lpstr>Bilgisayarlarınızı açınız Birlikte kod yazma zamanı…</vt:lpstr>
      <vt:lpstr>Anlayamadığınız yerleri bizlere sorunuz.</vt:lpstr>
      <vt:lpstr>EK SLAYTLAR</vt:lpstr>
      <vt:lpstr>Derse geliş zamanlama algoritması</vt:lpstr>
      <vt:lpstr>Derse geliş zamanlama algoritması</vt:lpstr>
      <vt:lpstr>Ağaca çarpan öğrenci</vt:lpstr>
      <vt:lpstr>EK SLAYTLAR</vt:lpstr>
      <vt:lpstr>Çözüm algoritmasını bulalım.</vt:lpstr>
      <vt:lpstr>Alıştırma</vt:lpstr>
      <vt:lpstr>Algoritma incelemesi</vt:lpstr>
      <vt:lpstr>Alıştırma - Girilen bir sayıyı parçalarına ayırmak</vt:lpstr>
      <vt:lpstr>Sayıyı parçalara ayırmak (Cevabı)</vt:lpstr>
      <vt:lpstr>Aşağıdaki algoritma ne iş yapmaktadır?</vt:lpstr>
      <vt:lpstr>Alıştırma</vt:lpstr>
      <vt:lpstr>Aşağıdaki algoritma ne iş yapmaktadır?</vt:lpstr>
      <vt:lpstr>Aşağıdaki algoritma nasıl bir çıktı verir?</vt:lpstr>
      <vt:lpstr>Blockly ile alıştırmalar</vt:lpstr>
      <vt:lpstr>Scratch hakkında…</vt:lpstr>
      <vt:lpstr>Bir algoritma ve Scratch ile kodlanması</vt:lpstr>
      <vt:lpstr>Sayı tutma oyunu…</vt:lpstr>
      <vt:lpstr>Algoritma – Kabaca ifade edilmiş</vt:lpstr>
      <vt:lpstr>Algoritma</vt:lpstr>
      <vt:lpstr>Algoritma – Sayı Tahmin Oyunu Optimal Çözüm</vt:lpstr>
      <vt:lpstr>Algoritma – Sayı Tahmin Oyunu Optimal Çözüm</vt:lpstr>
      <vt:lpstr>Bul bakalım kaç tuttum?</vt:lpstr>
      <vt:lpstr>Aşağıdaki cevap mesajında ? yerine ne yazılmalı?</vt:lpstr>
      <vt:lpstr>Bunu biliyor musunuz?</vt:lpstr>
      <vt:lpstr>EK SLAYTLAR</vt:lpstr>
      <vt:lpstr>Bir C Programının Anatomisi</vt:lpstr>
      <vt:lpstr>Hello, World! kodu</vt:lpstr>
      <vt:lpstr>Alıştırma</vt:lpstr>
      <vt:lpstr>Hello, World!: Yorum nasıl yazılır?</vt:lpstr>
      <vt:lpstr>Hello, World!: Yorum nasıl yazılır?</vt:lpstr>
      <vt:lpstr>Hello, World!: Kütüphane dosyası nasıl eklenir?</vt:lpstr>
      <vt:lpstr>Hello, World!: Main fonksiyonu nedir?</vt:lpstr>
      <vt:lpstr>Hello, World!: Main fonksiyonun ilk satırı hk.</vt:lpstr>
      <vt:lpstr>Hello, World!: Süslü parantezlerin kullanımı</vt:lpstr>
      <vt:lpstr>Hello, World!: printf fonksiyonu nedir?</vt:lpstr>
      <vt:lpstr>Hello, World!: printf fonksiyonu nedir?</vt:lpstr>
      <vt:lpstr>Hello, World!: Kod akışı ve return 0; komutu</vt:lpstr>
      <vt:lpstr>Hello, World!: return komutu ne işe yarar?</vt:lpstr>
      <vt:lpstr>Örnek</vt:lpstr>
      <vt:lpstr>EK SLAYTLAR</vt:lpstr>
      <vt:lpstr>Sabit kalıplar oluşturmak: #define kullanımı</vt:lpstr>
      <vt:lpstr>Sabit kalıplar oluşturmak: #define kullanımı</vt:lpstr>
      <vt:lpstr>Örnek</vt:lpstr>
      <vt:lpstr>EK SLAYTLAR</vt:lpstr>
      <vt:lpstr>Değişken kavramı</vt:lpstr>
      <vt:lpstr>İsimlendirme</vt:lpstr>
      <vt:lpstr>İsimlendirme</vt:lpstr>
      <vt:lpstr>İsimlendirme</vt:lpstr>
      <vt:lpstr>İsimlendirme</vt:lpstr>
      <vt:lpstr>Hangileri geçerli değişken isimleridir?</vt:lpstr>
      <vt:lpstr>Hangileri geçerli değişken isimleridir?</vt:lpstr>
      <vt:lpstr>Alıştırma</vt:lpstr>
      <vt:lpstr>Alıştırma – Doğrusu</vt:lpstr>
      <vt:lpstr>Bilgisayarlarda Veriler ve Veri Türleri</vt:lpstr>
      <vt:lpstr>Bilgisayarlarda Veriler ve Veri Türleri</vt:lpstr>
      <vt:lpstr>Değişken türleri</vt:lpstr>
      <vt:lpstr>Değişken türleri</vt:lpstr>
      <vt:lpstr>Bunu biliyor musunuz?</vt:lpstr>
      <vt:lpstr>Değişkenlerin sınırları</vt:lpstr>
      <vt:lpstr>long long kullanımı</vt:lpstr>
      <vt:lpstr>float ve double’ın farkları nelerdir?</vt:lpstr>
      <vt:lpstr>double’a yönelik bilgi…</vt:lpstr>
      <vt:lpstr>double’da ondalık ayracı</vt:lpstr>
      <vt:lpstr>Alıştırma</vt:lpstr>
      <vt:lpstr>char türü</vt:lpstr>
      <vt:lpstr>Dizgi = char dizisi (İng. String)</vt:lpstr>
      <vt:lpstr>Alıştırma</vt:lpstr>
      <vt:lpstr>EK SLAYTLAR</vt:lpstr>
      <vt:lpstr>Yer tutucularla biçimlendirme yapmak</vt:lpstr>
      <vt:lpstr>Yer tutucularla biçimlendirme yapmak</vt:lpstr>
      <vt:lpstr>Yer tutucularla biçimlendirme yapmak</vt:lpstr>
      <vt:lpstr>Yer tutucularla biçimlendirme yapmak</vt:lpstr>
      <vt:lpstr>Yer tutucularla biçimlendirme yapmak</vt:lpstr>
      <vt:lpstr>Yer tutucularla biçimlendirme yapmak</vt:lpstr>
      <vt:lpstr>Alıştırma</vt:lpstr>
      <vt:lpstr>Hatırlatma</vt:lpstr>
      <vt:lpstr>Alıştırma %Xs ifadesiyle ya da \t ile yer açmak</vt:lpstr>
      <vt:lpstr>EK SLAYTLAR</vt:lpstr>
      <vt:lpstr>double hakkında bilgilendirme</vt:lpstr>
      <vt:lpstr>double’larla çalışırken dikkatli olalım.</vt:lpstr>
      <vt:lpstr>Düzenli çalışan öğrenci ne yapar?</vt:lpstr>
      <vt:lpstr>2018 Güz döneminden bir başarı hikayesi</vt:lpstr>
      <vt:lpstr>Ödev1 duyuruldu – Hemen başlayın…</vt:lpstr>
      <vt:lpstr>Sınava Yönelik Çalışma Soruları duyuruldu</vt:lpstr>
      <vt:lpstr>Öğrencilerden beklentilerimiz</vt:lpstr>
      <vt:lpstr>Öğrencilerden beklentilerimiz</vt:lpstr>
      <vt:lpstr>İletişim</vt:lpstr>
      <vt:lpstr>Dersin Kaynakları</vt:lpstr>
      <vt:lpstr>Dersin Kaynakları</vt:lpstr>
      <vt:lpstr>Kitap Önerisi</vt:lpstr>
      <vt:lpstr>Sunular</vt:lpstr>
      <vt:lpstr>Kimi derslerde klima/cam açmak gerekebilir. Klimanın/camın yakına oturmayın.</vt:lpstr>
      <vt:lpstr>Öğrencilerin önemli bir kısmı bu derse düzenli çalışmazlar.</vt:lpstr>
      <vt:lpstr>Derste başarının sırrı…</vt:lpstr>
      <vt:lpstr>Derste başarının sırrı…</vt:lpstr>
      <vt:lpstr>Günü gününe çalışmamın gerekliliği…</vt:lpstr>
      <vt:lpstr>2016-2017 yaz dönemine dair…</vt:lpstr>
      <vt:lpstr>Etik ilkeler</vt:lpstr>
      <vt:lpstr>Türkçeye özgü karakterlerin ekrana düzgün yazdırılması</vt:lpstr>
      <vt:lpstr>Türkçeye özgü karakterlerin ekrana düzgün yazdırılması</vt:lpstr>
      <vt:lpstr>ÖĞRENCİ GÖRÜŞLERİ</vt:lpstr>
      <vt:lpstr>Yorumlar</vt:lpstr>
      <vt:lpstr>Bir makine mühendisliği öğrencisinin Ödev1’inden </vt:lpstr>
      <vt:lpstr>Bir biyomedikal mühendisliği öğrencisinin Ödev1’inden</vt:lpstr>
      <vt:lpstr>Bir özeleştiri (Ödev1A’dan – 2016-2017 Yaz Döneminden)</vt:lpstr>
      <vt:lpstr>Bir öğrencinin Ödev1A’sından… (2016-2017 Yaz Dönemi)</vt:lpstr>
      <vt:lpstr>Yorumlar</vt:lpstr>
      <vt:lpstr>Bunu biliyor musunuz?</vt:lpstr>
      <vt:lpstr>Piazza’da zipli dosyalar olursa bunların açılması ve kullanımı</vt:lpstr>
      <vt:lpstr>EK SLAYTLAR</vt:lpstr>
      <vt:lpstr>Kullanılan Yazılım</vt:lpstr>
      <vt:lpstr>Önemli uyarı -&gt; KURULUM YERİ</vt:lpstr>
      <vt:lpstr>DevCpp’da Otomatik Girintilendirme</vt:lpstr>
      <vt:lpstr>DevCpp'ınızda bu ayarlarını güncellemeni öneririz. DevCpp Detaylandırılmış Uyarıları Gösterme Ayarı</vt:lpstr>
      <vt:lpstr>DevCpp Uyarıları Hataya Çevirme Ayarı</vt:lpstr>
      <vt:lpstr>.exe’lerinin açılamamasının bir nedeni: antivirüs programları</vt:lpstr>
      <vt:lpstr>Dev-Cpp – Kaydederken doğru dosya uzantısı seçmek</vt:lpstr>
      <vt:lpstr>Dev Cpp – Uzantılar</vt:lpstr>
      <vt:lpstr>Dev Cpp – Derleyici Ayarları</vt:lpstr>
      <vt:lpstr>“…Permission denied” hatası</vt:lpstr>
      <vt:lpstr>“…Permission denied” hatası</vt:lpstr>
      <vt:lpstr>DevCpp’a kulak verin…</vt:lpstr>
      <vt:lpstr>stray hataları</vt:lpstr>
      <vt:lpstr>#include komutu ve  DevCpp'ta kütüphane içine girmek…</vt:lpstr>
      <vt:lpstr>Alternatif derleyiciler</vt:lpstr>
      <vt:lpstr>Dev Cpp ve Mac Hk.</vt:lpstr>
      <vt:lpstr>Dev Cpp ve Mac Hk.</vt:lpstr>
      <vt:lpstr>Özel Gösteri 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Bilgisayar Programlama Sunu01</dc:title>
  <dc:creator>Oguz Hanoglu</dc:creator>
  <cp:lastModifiedBy>User</cp:lastModifiedBy>
  <cp:revision>814</cp:revision>
  <dcterms:created xsi:type="dcterms:W3CDTF">2005-02-28T17:56:04Z</dcterms:created>
  <dcterms:modified xsi:type="dcterms:W3CDTF">2019-05-03T14:31:21Z</dcterms:modified>
</cp:coreProperties>
</file>