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1.xml" ContentType="application/vnd.openxmlformats-officedocument.presentationml.tags+xml"/>
  <Override PartName="/ppt/ink/ink12.xml" ContentType="application/inkml+xml"/>
  <Override PartName="/ppt/ink/ink13.xml" ContentType="application/inkml+xml"/>
  <Override PartName="/ppt/ink/ink14.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tags/tag5.xml" ContentType="application/vnd.openxmlformats-officedocument.presentationml.tags+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ink/ink27.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5"/>
  </p:notesMasterIdLst>
  <p:sldIdLst>
    <p:sldId id="256" r:id="rId2"/>
    <p:sldId id="1518" r:id="rId3"/>
    <p:sldId id="1458" r:id="rId4"/>
    <p:sldId id="1424" r:id="rId5"/>
    <p:sldId id="1463" r:id="rId6"/>
    <p:sldId id="1345" r:id="rId7"/>
    <p:sldId id="1461" r:id="rId8"/>
    <p:sldId id="1469" r:id="rId9"/>
    <p:sldId id="1457" r:id="rId10"/>
    <p:sldId id="1470" r:id="rId11"/>
    <p:sldId id="1459" r:id="rId12"/>
    <p:sldId id="1159" r:id="rId13"/>
    <p:sldId id="1160" r:id="rId14"/>
    <p:sldId id="1161" r:id="rId15"/>
    <p:sldId id="1162" r:id="rId16"/>
    <p:sldId id="1163" r:id="rId17"/>
    <p:sldId id="1164" r:id="rId18"/>
    <p:sldId id="1165" r:id="rId19"/>
    <p:sldId id="1166" r:id="rId20"/>
    <p:sldId id="1167" r:id="rId21"/>
    <p:sldId id="1168" r:id="rId22"/>
    <p:sldId id="1169" r:id="rId23"/>
    <p:sldId id="1170" r:id="rId24"/>
    <p:sldId id="1172" r:id="rId25"/>
    <p:sldId id="1173" r:id="rId26"/>
    <p:sldId id="1174" r:id="rId27"/>
    <p:sldId id="1175" r:id="rId28"/>
    <p:sldId id="1176" r:id="rId29"/>
    <p:sldId id="1177" r:id="rId30"/>
    <p:sldId id="1178" r:id="rId31"/>
    <p:sldId id="1179" r:id="rId32"/>
    <p:sldId id="1180" r:id="rId33"/>
    <p:sldId id="1181" r:id="rId34"/>
    <p:sldId id="1317" r:id="rId35"/>
    <p:sldId id="1182" r:id="rId36"/>
    <p:sldId id="1462" r:id="rId37"/>
    <p:sldId id="1183" r:id="rId38"/>
    <p:sldId id="1465" r:id="rId39"/>
    <p:sldId id="1189" r:id="rId40"/>
    <p:sldId id="1190" r:id="rId41"/>
    <p:sldId id="1191" r:id="rId42"/>
    <p:sldId id="1192" r:id="rId43"/>
    <p:sldId id="1193" r:id="rId44"/>
    <p:sldId id="1194" r:id="rId45"/>
    <p:sldId id="1196" r:id="rId46"/>
    <p:sldId id="1197" r:id="rId47"/>
    <p:sldId id="1195" r:id="rId48"/>
    <p:sldId id="1198" r:id="rId49"/>
    <p:sldId id="1199" r:id="rId50"/>
    <p:sldId id="1200" r:id="rId51"/>
    <p:sldId id="1203" r:id="rId52"/>
    <p:sldId id="1204" r:id="rId53"/>
    <p:sldId id="1205" r:id="rId54"/>
    <p:sldId id="1206" r:id="rId55"/>
    <p:sldId id="1207" r:id="rId56"/>
    <p:sldId id="1208" r:id="rId57"/>
    <p:sldId id="1209" r:id="rId58"/>
    <p:sldId id="1210" r:id="rId59"/>
    <p:sldId id="1211" r:id="rId60"/>
    <p:sldId id="1212" r:id="rId61"/>
    <p:sldId id="1213" r:id="rId62"/>
    <p:sldId id="1214" r:id="rId63"/>
    <p:sldId id="1215" r:id="rId64"/>
    <p:sldId id="1187" r:id="rId65"/>
    <p:sldId id="1442" r:id="rId66"/>
    <p:sldId id="1448" r:id="rId67"/>
    <p:sldId id="1449" r:id="rId68"/>
    <p:sldId id="1188" r:id="rId69"/>
    <p:sldId id="1450" r:id="rId70"/>
    <p:sldId id="1466" r:id="rId71"/>
    <p:sldId id="1444" r:id="rId72"/>
    <p:sldId id="1426" r:id="rId73"/>
    <p:sldId id="1399" r:id="rId74"/>
    <p:sldId id="1428" r:id="rId75"/>
    <p:sldId id="1477" r:id="rId76"/>
    <p:sldId id="1324" r:id="rId77"/>
    <p:sldId id="1325" r:id="rId78"/>
    <p:sldId id="1326" r:id="rId79"/>
    <p:sldId id="1431" r:id="rId80"/>
    <p:sldId id="1408" r:id="rId81"/>
    <p:sldId id="1409" r:id="rId82"/>
    <p:sldId id="1407" r:id="rId83"/>
    <p:sldId id="1421" r:id="rId84"/>
    <p:sldId id="1422" r:id="rId85"/>
    <p:sldId id="1476" r:id="rId86"/>
    <p:sldId id="1478" r:id="rId87"/>
    <p:sldId id="1329" r:id="rId88"/>
    <p:sldId id="1330" r:id="rId89"/>
    <p:sldId id="1331" r:id="rId90"/>
    <p:sldId id="1334" r:id="rId91"/>
    <p:sldId id="1479" r:id="rId92"/>
    <p:sldId id="1303" r:id="rId93"/>
    <p:sldId id="1304" r:id="rId94"/>
    <p:sldId id="1305" r:id="rId95"/>
    <p:sldId id="1306" r:id="rId96"/>
    <p:sldId id="1308" r:id="rId97"/>
    <p:sldId id="1309" r:id="rId98"/>
    <p:sldId id="1318" r:id="rId99"/>
    <p:sldId id="1417" r:id="rId100"/>
    <p:sldId id="1319" r:id="rId101"/>
    <p:sldId id="1519" r:id="rId102"/>
    <p:sldId id="1490" r:id="rId103"/>
    <p:sldId id="1310" r:id="rId104"/>
    <p:sldId id="1307" r:id="rId105"/>
    <p:sldId id="1311" r:id="rId106"/>
    <p:sldId id="1312" r:id="rId107"/>
    <p:sldId id="1313" r:id="rId108"/>
    <p:sldId id="1487" r:id="rId109"/>
    <p:sldId id="1488" r:id="rId110"/>
    <p:sldId id="1315" r:id="rId111"/>
    <p:sldId id="1316" r:id="rId112"/>
    <p:sldId id="1489" r:id="rId113"/>
    <p:sldId id="1354" r:id="rId114"/>
    <p:sldId id="1355" r:id="rId115"/>
    <p:sldId id="1356" r:id="rId116"/>
    <p:sldId id="1357" r:id="rId117"/>
    <p:sldId id="1491" r:id="rId118"/>
    <p:sldId id="1492" r:id="rId119"/>
    <p:sldId id="1493" r:id="rId120"/>
    <p:sldId id="1494" r:id="rId121"/>
    <p:sldId id="1411" r:id="rId122"/>
    <p:sldId id="1495" r:id="rId123"/>
    <p:sldId id="1358" r:id="rId124"/>
    <p:sldId id="1359" r:id="rId125"/>
    <p:sldId id="1496" r:id="rId126"/>
    <p:sldId id="1327" r:id="rId127"/>
    <p:sldId id="1328" r:id="rId128"/>
    <p:sldId id="1497" r:id="rId129"/>
    <p:sldId id="1314" r:id="rId130"/>
    <p:sldId id="1498" r:id="rId131"/>
    <p:sldId id="1474" r:id="rId132"/>
    <p:sldId id="1467" r:id="rId133"/>
    <p:sldId id="1201" r:id="rId134"/>
    <p:sldId id="1202" r:id="rId135"/>
    <p:sldId id="1499" r:id="rId136"/>
    <p:sldId id="1500" r:id="rId137"/>
    <p:sldId id="1501" r:id="rId138"/>
    <p:sldId id="1502" r:id="rId139"/>
    <p:sldId id="1503" r:id="rId140"/>
    <p:sldId id="1504" r:id="rId141"/>
    <p:sldId id="1505" r:id="rId142"/>
    <p:sldId id="1506" r:id="rId143"/>
    <p:sldId id="1507" r:id="rId144"/>
    <p:sldId id="1216" r:id="rId145"/>
    <p:sldId id="1509" r:id="rId146"/>
    <p:sldId id="1510" r:id="rId147"/>
    <p:sldId id="1217" r:id="rId148"/>
    <p:sldId id="1396" r:id="rId149"/>
    <p:sldId id="1473" r:id="rId150"/>
    <p:sldId id="1224" r:id="rId151"/>
    <p:sldId id="1225" r:id="rId152"/>
    <p:sldId id="1226" r:id="rId153"/>
    <p:sldId id="1227" r:id="rId154"/>
    <p:sldId id="1228" r:id="rId155"/>
    <p:sldId id="1229" r:id="rId156"/>
    <p:sldId id="1230" r:id="rId157"/>
    <p:sldId id="1231" r:id="rId158"/>
    <p:sldId id="1232" r:id="rId159"/>
    <p:sldId id="1233" r:id="rId160"/>
    <p:sldId id="1235" r:id="rId161"/>
    <p:sldId id="1236" r:id="rId162"/>
    <p:sldId id="1433" r:id="rId163"/>
    <p:sldId id="1475" r:id="rId164"/>
    <p:sldId id="1516" r:id="rId165"/>
    <p:sldId id="1468" r:id="rId166"/>
    <p:sldId id="1517" r:id="rId167"/>
    <p:sldId id="1397" r:id="rId168"/>
    <p:sldId id="1515" r:id="rId169"/>
    <p:sldId id="1301" r:id="rId170"/>
    <p:sldId id="1069" r:id="rId171"/>
    <p:sldId id="1456" r:id="rId172"/>
    <p:sldId id="1339" r:id="rId173"/>
    <p:sldId id="1338" r:id="rId174"/>
    <p:sldId id="1128" r:id="rId175"/>
    <p:sldId id="1320" r:id="rId176"/>
    <p:sldId id="1321" r:id="rId177"/>
    <p:sldId id="1322" r:id="rId178"/>
    <p:sldId id="1323" r:id="rId179"/>
    <p:sldId id="1335" r:id="rId180"/>
    <p:sldId id="1441" r:id="rId181"/>
    <p:sldId id="1445" r:id="rId182"/>
    <p:sldId id="1446" r:id="rId183"/>
    <p:sldId id="1451" r:id="rId184"/>
    <p:sldId id="1147" r:id="rId185"/>
    <p:sldId id="1148" r:id="rId186"/>
    <p:sldId id="1508" r:id="rId187"/>
    <p:sldId id="1360" r:id="rId188"/>
    <p:sldId id="1361" r:id="rId189"/>
    <p:sldId id="1146" r:id="rId190"/>
    <p:sldId id="1120" r:id="rId191"/>
    <p:sldId id="1260" r:id="rId192"/>
    <p:sldId id="1121" r:id="rId193"/>
    <p:sldId id="1122" r:id="rId194"/>
    <p:sldId id="1123" r:id="rId195"/>
    <p:sldId id="1124" r:id="rId196"/>
    <p:sldId id="1125" r:id="rId197"/>
    <p:sldId id="1126" r:id="rId198"/>
    <p:sldId id="1340" r:id="rId199"/>
    <p:sldId id="1266" r:id="rId200"/>
    <p:sldId id="1267" r:id="rId201"/>
    <p:sldId id="1268" r:id="rId202"/>
    <p:sldId id="1269" r:id="rId203"/>
    <p:sldId id="1333" r:id="rId2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rs1" id="{CACC375D-1699-4CF6-878D-05AFF257FEE5}">
          <p14:sldIdLst>
            <p14:sldId id="256"/>
            <p14:sldId id="1518"/>
            <p14:sldId id="1458"/>
            <p14:sldId id="1424"/>
            <p14:sldId id="1463"/>
            <p14:sldId id="1345"/>
            <p14:sldId id="1461"/>
            <p14:sldId id="1469"/>
            <p14:sldId id="1457"/>
            <p14:sldId id="1470"/>
            <p14:sldId id="1459"/>
            <p14:sldId id="1159"/>
            <p14:sldId id="1160"/>
            <p14:sldId id="1161"/>
            <p14:sldId id="1162"/>
            <p14:sldId id="1163"/>
            <p14:sldId id="1164"/>
            <p14:sldId id="1165"/>
            <p14:sldId id="1166"/>
            <p14:sldId id="1167"/>
            <p14:sldId id="1168"/>
            <p14:sldId id="1169"/>
            <p14:sldId id="1170"/>
            <p14:sldId id="1172"/>
            <p14:sldId id="1173"/>
            <p14:sldId id="1174"/>
            <p14:sldId id="1175"/>
            <p14:sldId id="1176"/>
            <p14:sldId id="1177"/>
            <p14:sldId id="1178"/>
            <p14:sldId id="1179"/>
            <p14:sldId id="1180"/>
            <p14:sldId id="1181"/>
            <p14:sldId id="1317"/>
            <p14:sldId id="1182"/>
            <p14:sldId id="1462"/>
          </p14:sldIdLst>
        </p14:section>
        <p14:section name="Ders2" id="{4E96154A-540E-4381-854D-CA87641033AE}">
          <p14:sldIdLst>
            <p14:sldId id="1183"/>
            <p14:sldId id="1465"/>
            <p14:sldId id="1189"/>
            <p14:sldId id="1190"/>
            <p14:sldId id="1191"/>
            <p14:sldId id="1192"/>
            <p14:sldId id="1193"/>
            <p14:sldId id="1194"/>
            <p14:sldId id="1196"/>
            <p14:sldId id="1197"/>
            <p14:sldId id="1195"/>
            <p14:sldId id="1198"/>
            <p14:sldId id="1199"/>
            <p14:sldId id="1200"/>
            <p14:sldId id="1203"/>
            <p14:sldId id="1204"/>
            <p14:sldId id="1205"/>
            <p14:sldId id="1206"/>
            <p14:sldId id="1207"/>
            <p14:sldId id="1208"/>
            <p14:sldId id="1209"/>
            <p14:sldId id="1210"/>
            <p14:sldId id="1211"/>
            <p14:sldId id="1212"/>
            <p14:sldId id="1213"/>
            <p14:sldId id="1214"/>
            <p14:sldId id="1215"/>
            <p14:sldId id="1187"/>
            <p14:sldId id="1442"/>
            <p14:sldId id="1448"/>
            <p14:sldId id="1449"/>
            <p14:sldId id="1188"/>
            <p14:sldId id="1450"/>
            <p14:sldId id="1466"/>
          </p14:sldIdLst>
        </p14:section>
        <p14:section name="Ders3" id="{1B85163F-B4E8-46F0-B246-A0D99D935F9C}">
          <p14:sldIdLst>
            <p14:sldId id="1444"/>
            <p14:sldId id="1426"/>
            <p14:sldId id="1399"/>
            <p14:sldId id="1428"/>
            <p14:sldId id="1477"/>
            <p14:sldId id="1324"/>
            <p14:sldId id="1325"/>
            <p14:sldId id="1326"/>
            <p14:sldId id="1431"/>
            <p14:sldId id="1408"/>
            <p14:sldId id="1409"/>
            <p14:sldId id="1407"/>
            <p14:sldId id="1421"/>
            <p14:sldId id="1422"/>
            <p14:sldId id="1476"/>
            <p14:sldId id="1478"/>
            <p14:sldId id="1329"/>
            <p14:sldId id="1330"/>
            <p14:sldId id="1331"/>
            <p14:sldId id="1334"/>
            <p14:sldId id="1479"/>
            <p14:sldId id="1303"/>
            <p14:sldId id="1304"/>
            <p14:sldId id="1305"/>
            <p14:sldId id="1306"/>
            <p14:sldId id="1308"/>
            <p14:sldId id="1309"/>
            <p14:sldId id="1318"/>
            <p14:sldId id="1417"/>
          </p14:sldIdLst>
        </p14:section>
        <p14:section name="Ders4" id="{93FAC90F-438C-4B48-9655-205ED38F5FAD}">
          <p14:sldIdLst>
            <p14:sldId id="1319"/>
            <p14:sldId id="1519"/>
            <p14:sldId id="1490"/>
            <p14:sldId id="1310"/>
            <p14:sldId id="1307"/>
            <p14:sldId id="1311"/>
            <p14:sldId id="1312"/>
            <p14:sldId id="1313"/>
            <p14:sldId id="1487"/>
            <p14:sldId id="1488"/>
            <p14:sldId id="1315"/>
            <p14:sldId id="1316"/>
            <p14:sldId id="1489"/>
            <p14:sldId id="1354"/>
            <p14:sldId id="1355"/>
            <p14:sldId id="1356"/>
            <p14:sldId id="1357"/>
            <p14:sldId id="1491"/>
            <p14:sldId id="1492"/>
            <p14:sldId id="1493"/>
            <p14:sldId id="1494"/>
            <p14:sldId id="1411"/>
            <p14:sldId id="1495"/>
            <p14:sldId id="1358"/>
            <p14:sldId id="1359"/>
            <p14:sldId id="1496"/>
            <p14:sldId id="1327"/>
            <p14:sldId id="1328"/>
            <p14:sldId id="1497"/>
            <p14:sldId id="1314"/>
            <p14:sldId id="1498"/>
            <p14:sldId id="1474"/>
            <p14:sldId id="1467"/>
          </p14:sldIdLst>
        </p14:section>
        <p14:section name="Ders5" id="{0AE801D7-7D97-4096-B696-3475782659BB}">
          <p14:sldIdLst>
            <p14:sldId id="1201"/>
            <p14:sldId id="1202"/>
            <p14:sldId id="1499"/>
            <p14:sldId id="1500"/>
            <p14:sldId id="1501"/>
            <p14:sldId id="1502"/>
            <p14:sldId id="1503"/>
            <p14:sldId id="1504"/>
            <p14:sldId id="1505"/>
            <p14:sldId id="1506"/>
            <p14:sldId id="1507"/>
            <p14:sldId id="1216"/>
            <p14:sldId id="1509"/>
            <p14:sldId id="1510"/>
            <p14:sldId id="1217"/>
            <p14:sldId id="1396"/>
            <p14:sldId id="1473"/>
            <p14:sldId id="1224"/>
            <p14:sldId id="1225"/>
            <p14:sldId id="1226"/>
            <p14:sldId id="1227"/>
            <p14:sldId id="1228"/>
            <p14:sldId id="1229"/>
            <p14:sldId id="1230"/>
            <p14:sldId id="1231"/>
            <p14:sldId id="1232"/>
            <p14:sldId id="1233"/>
            <p14:sldId id="1235"/>
            <p14:sldId id="1236"/>
            <p14:sldId id="1433"/>
            <p14:sldId id="1475"/>
            <p14:sldId id="1516"/>
            <p14:sldId id="1468"/>
          </p14:sldIdLst>
        </p14:section>
        <p14:section name="Ders6" id="{F39EDAAC-826C-44AB-814F-2B8B4DD8EE88}">
          <p14:sldIdLst>
            <p14:sldId id="1517"/>
            <p14:sldId id="1397"/>
            <p14:sldId id="1515"/>
            <p14:sldId id="1301"/>
          </p14:sldIdLst>
        </p14:section>
        <p14:section name="Ek slaytlar" id="{227FD9DA-620B-4EE9-B30A-27C399F7EC21}">
          <p14:sldIdLst>
            <p14:sldId id="1069"/>
            <p14:sldId id="1456"/>
            <p14:sldId id="1339"/>
            <p14:sldId id="1338"/>
            <p14:sldId id="1128"/>
            <p14:sldId id="1320"/>
            <p14:sldId id="1321"/>
            <p14:sldId id="1322"/>
            <p14:sldId id="1323"/>
            <p14:sldId id="1335"/>
            <p14:sldId id="1441"/>
            <p14:sldId id="1445"/>
            <p14:sldId id="1446"/>
            <p14:sldId id="1451"/>
            <p14:sldId id="1147"/>
            <p14:sldId id="1148"/>
            <p14:sldId id="1508"/>
            <p14:sldId id="1360"/>
            <p14:sldId id="1361"/>
            <p14:sldId id="1146"/>
            <p14:sldId id="1120"/>
            <p14:sldId id="1260"/>
            <p14:sldId id="1121"/>
            <p14:sldId id="1122"/>
            <p14:sldId id="1123"/>
            <p14:sldId id="1124"/>
            <p14:sldId id="1125"/>
            <p14:sldId id="1126"/>
            <p14:sldId id="1340"/>
            <p14:sldId id="1266"/>
            <p14:sldId id="1267"/>
            <p14:sldId id="1268"/>
            <p14:sldId id="1269"/>
            <p14:sldId id="1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DCD"/>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snapToObjects="1">
      <p:cViewPr varScale="1">
        <p:scale>
          <a:sx n="69" d="100"/>
          <a:sy n="69" d="100"/>
        </p:scale>
        <p:origin x="1440"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081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D3351-765F-4927-B51C-E89237530A86}" type="doc">
      <dgm:prSet loTypeId="urn:microsoft.com/office/officeart/2005/8/layout/venn2" loCatId="relationship" qsTypeId="urn:microsoft.com/office/officeart/2005/8/quickstyle/3d3" qsCatId="3D" csTypeId="urn:microsoft.com/office/officeart/2005/8/colors/colorful3" csCatId="colorful" phldr="1"/>
      <dgm:spPr/>
      <dgm:t>
        <a:bodyPr/>
        <a:lstStyle/>
        <a:p>
          <a:endParaRPr lang="tr-TR"/>
        </a:p>
      </dgm:t>
    </dgm:pt>
    <dgm:pt modelId="{3E2EE617-5E96-4030-AFC8-07029C91DF78}">
      <dgm:prSet phldrT="[Metin]"/>
      <dgm:spPr/>
      <dgm:t>
        <a:bodyPr/>
        <a:lstStyle/>
        <a:p>
          <a:pPr algn="l"/>
          <a:r>
            <a:rPr lang="tr-TR" dirty="0" err="1">
              <a:solidFill>
                <a:schemeClr val="tx1"/>
              </a:solidFill>
            </a:rPr>
            <a:t>if</a:t>
          </a:r>
          <a:r>
            <a:rPr lang="tr-TR" dirty="0">
              <a:solidFill>
                <a:schemeClr val="tx1"/>
              </a:solidFill>
            </a:rPr>
            <a:t>…</a:t>
          </a:r>
        </a:p>
      </dgm:t>
    </dgm:pt>
    <dgm:pt modelId="{FB059963-9055-46EE-AAFC-EC6BA7CF704C}" type="parTrans" cxnId="{5B5C0706-57B5-46CC-A239-99905935AD67}">
      <dgm:prSet/>
      <dgm:spPr/>
      <dgm:t>
        <a:bodyPr/>
        <a:lstStyle/>
        <a:p>
          <a:endParaRPr lang="tr-TR">
            <a:solidFill>
              <a:schemeClr val="tx1"/>
            </a:solidFill>
          </a:endParaRPr>
        </a:p>
      </dgm:t>
    </dgm:pt>
    <dgm:pt modelId="{5C87B2A2-0637-42A0-AB8B-501D847AFB4B}" type="sibTrans" cxnId="{5B5C0706-57B5-46CC-A239-99905935AD67}">
      <dgm:prSet/>
      <dgm:spPr/>
      <dgm:t>
        <a:bodyPr/>
        <a:lstStyle/>
        <a:p>
          <a:endParaRPr lang="tr-TR">
            <a:solidFill>
              <a:schemeClr val="tx1"/>
            </a:solidFill>
          </a:endParaRPr>
        </a:p>
      </dgm:t>
    </dgm:pt>
    <dgm:pt modelId="{72A3B270-DEC5-4DA9-ADFE-4034ABB83308}">
      <dgm:prSet phldrT="[Metin]"/>
      <dgm:spPr/>
      <dgm:t>
        <a:bodyPr/>
        <a:lstStyle/>
        <a:p>
          <a:r>
            <a:rPr lang="tr-TR" dirty="0">
              <a:solidFill>
                <a:schemeClr val="tx1"/>
              </a:solidFill>
            </a:rPr>
            <a:t>else…</a:t>
          </a:r>
        </a:p>
      </dgm:t>
    </dgm:pt>
    <dgm:pt modelId="{D445E3BF-D8B5-43FC-94B0-C0606B070607}" type="parTrans" cxnId="{2C98C0F5-42A7-48F5-9C2D-B95ECEB5F3BF}">
      <dgm:prSet/>
      <dgm:spPr/>
      <dgm:t>
        <a:bodyPr/>
        <a:lstStyle/>
        <a:p>
          <a:endParaRPr lang="tr-TR">
            <a:solidFill>
              <a:schemeClr val="tx1"/>
            </a:solidFill>
          </a:endParaRPr>
        </a:p>
      </dgm:t>
    </dgm:pt>
    <dgm:pt modelId="{53FEE70F-0FCD-4013-B189-5798C506594A}" type="sibTrans" cxnId="{2C98C0F5-42A7-48F5-9C2D-B95ECEB5F3BF}">
      <dgm:prSet/>
      <dgm:spPr/>
      <dgm:t>
        <a:bodyPr/>
        <a:lstStyle/>
        <a:p>
          <a:endParaRPr lang="tr-TR">
            <a:solidFill>
              <a:schemeClr val="tx1"/>
            </a:solidFill>
          </a:endParaRPr>
        </a:p>
      </dgm:t>
    </dgm:pt>
    <dgm:pt modelId="{FF795EA0-F806-4456-8899-058D38245620}">
      <dgm:prSet phldrT="[Metin]"/>
      <dgm:spPr/>
      <dgm:t>
        <a:bodyPr/>
        <a:lstStyle/>
        <a:p>
          <a:pPr algn="r"/>
          <a:r>
            <a:rPr lang="tr-TR" dirty="0">
              <a:solidFill>
                <a:schemeClr val="tx1"/>
              </a:solidFill>
            </a:rPr>
            <a:t> </a:t>
          </a:r>
          <a:r>
            <a:rPr lang="tr-TR" dirty="0" err="1">
              <a:solidFill>
                <a:schemeClr val="tx1"/>
              </a:solidFill>
            </a:rPr>
            <a:t>if</a:t>
          </a:r>
          <a:r>
            <a:rPr lang="tr-TR" dirty="0">
              <a:solidFill>
                <a:schemeClr val="tx1"/>
              </a:solidFill>
            </a:rPr>
            <a:t>…</a:t>
          </a:r>
        </a:p>
      </dgm:t>
    </dgm:pt>
    <dgm:pt modelId="{4800DE71-93AD-40CB-A823-8515A2B55A4D}" type="parTrans" cxnId="{85EB019A-0BB6-46B8-8F6A-3287BC2C746C}">
      <dgm:prSet/>
      <dgm:spPr/>
      <dgm:t>
        <a:bodyPr/>
        <a:lstStyle/>
        <a:p>
          <a:endParaRPr lang="tr-TR">
            <a:solidFill>
              <a:schemeClr val="tx1"/>
            </a:solidFill>
          </a:endParaRPr>
        </a:p>
      </dgm:t>
    </dgm:pt>
    <dgm:pt modelId="{520F4508-68FA-47BF-A053-AF9B80A0216F}" type="sibTrans" cxnId="{85EB019A-0BB6-46B8-8F6A-3287BC2C746C}">
      <dgm:prSet/>
      <dgm:spPr/>
      <dgm:t>
        <a:bodyPr/>
        <a:lstStyle/>
        <a:p>
          <a:endParaRPr lang="tr-TR">
            <a:solidFill>
              <a:schemeClr val="tx1"/>
            </a:solidFill>
          </a:endParaRPr>
        </a:p>
      </dgm:t>
    </dgm:pt>
    <dgm:pt modelId="{48A50E0D-069D-4D55-A083-6529A3D89DB6}">
      <dgm:prSet phldrT="[Metin]"/>
      <dgm:spPr/>
      <dgm:t>
        <a:bodyPr/>
        <a:lstStyle/>
        <a:p>
          <a:r>
            <a:rPr lang="tr-TR" dirty="0">
              <a:solidFill>
                <a:schemeClr val="tx1"/>
              </a:solidFill>
            </a:rPr>
            <a:t>else…</a:t>
          </a:r>
        </a:p>
      </dgm:t>
    </dgm:pt>
    <dgm:pt modelId="{AFA8D298-DA9C-4F61-9AD4-1474BCA0E4F7}" type="parTrans" cxnId="{D5867D02-B148-47E5-8EC7-0B7A255B4E6F}">
      <dgm:prSet/>
      <dgm:spPr/>
      <dgm:t>
        <a:bodyPr/>
        <a:lstStyle/>
        <a:p>
          <a:endParaRPr lang="tr-TR">
            <a:solidFill>
              <a:schemeClr val="tx1"/>
            </a:solidFill>
          </a:endParaRPr>
        </a:p>
      </dgm:t>
    </dgm:pt>
    <dgm:pt modelId="{36761321-EDEB-4973-A6B5-E7742AB24EFB}" type="sibTrans" cxnId="{D5867D02-B148-47E5-8EC7-0B7A255B4E6F}">
      <dgm:prSet/>
      <dgm:spPr/>
      <dgm:t>
        <a:bodyPr/>
        <a:lstStyle/>
        <a:p>
          <a:endParaRPr lang="tr-TR">
            <a:solidFill>
              <a:schemeClr val="tx1"/>
            </a:solidFill>
          </a:endParaRPr>
        </a:p>
      </dgm:t>
    </dgm:pt>
    <dgm:pt modelId="{19C1A6C6-ADA5-4A9D-9EC5-FFB94DCF7ECC}" type="pres">
      <dgm:prSet presAssocID="{C0DD3351-765F-4927-B51C-E89237530A86}" presName="Name0" presStyleCnt="0">
        <dgm:presLayoutVars>
          <dgm:chMax val="7"/>
          <dgm:resizeHandles val="exact"/>
        </dgm:presLayoutVars>
      </dgm:prSet>
      <dgm:spPr/>
    </dgm:pt>
    <dgm:pt modelId="{201B1AB5-5BA8-417C-ACF8-383DEF6C17E8}" type="pres">
      <dgm:prSet presAssocID="{C0DD3351-765F-4927-B51C-E89237530A86}" presName="comp1" presStyleCnt="0"/>
      <dgm:spPr/>
    </dgm:pt>
    <dgm:pt modelId="{8BE4E939-C6F1-4F8F-B201-6F5C8E7D2AD2}" type="pres">
      <dgm:prSet presAssocID="{C0DD3351-765F-4927-B51C-E89237530A86}" presName="circle1" presStyleLbl="node1" presStyleIdx="0" presStyleCnt="4"/>
      <dgm:spPr/>
    </dgm:pt>
    <dgm:pt modelId="{5C6F6B72-8E4B-4248-AC6C-4DF7A300C7E3}" type="pres">
      <dgm:prSet presAssocID="{C0DD3351-765F-4927-B51C-E89237530A86}" presName="c1text" presStyleLbl="node1" presStyleIdx="0" presStyleCnt="4">
        <dgm:presLayoutVars>
          <dgm:bulletEnabled val="1"/>
        </dgm:presLayoutVars>
      </dgm:prSet>
      <dgm:spPr/>
    </dgm:pt>
    <dgm:pt modelId="{3EE8D209-FA85-46C6-83B7-3A27B12E6DD5}" type="pres">
      <dgm:prSet presAssocID="{C0DD3351-765F-4927-B51C-E89237530A86}" presName="comp2" presStyleCnt="0"/>
      <dgm:spPr/>
    </dgm:pt>
    <dgm:pt modelId="{E8136734-E4CD-400B-BFC2-F65B69AD66D0}" type="pres">
      <dgm:prSet presAssocID="{C0DD3351-765F-4927-B51C-E89237530A86}" presName="circle2" presStyleLbl="node1" presStyleIdx="1" presStyleCnt="4"/>
      <dgm:spPr/>
    </dgm:pt>
    <dgm:pt modelId="{1414FE4B-38B2-453D-8117-6986D6059A07}" type="pres">
      <dgm:prSet presAssocID="{C0DD3351-765F-4927-B51C-E89237530A86}" presName="c2text" presStyleLbl="node1" presStyleIdx="1" presStyleCnt="4">
        <dgm:presLayoutVars>
          <dgm:bulletEnabled val="1"/>
        </dgm:presLayoutVars>
      </dgm:prSet>
      <dgm:spPr/>
    </dgm:pt>
    <dgm:pt modelId="{D6AD77D6-F3FF-448B-960C-03F1B9320A5E}" type="pres">
      <dgm:prSet presAssocID="{C0DD3351-765F-4927-B51C-E89237530A86}" presName="comp3" presStyleCnt="0"/>
      <dgm:spPr/>
    </dgm:pt>
    <dgm:pt modelId="{76A7D31E-C94D-4897-B75E-36978B49F6FB}" type="pres">
      <dgm:prSet presAssocID="{C0DD3351-765F-4927-B51C-E89237530A86}" presName="circle3" presStyleLbl="node1" presStyleIdx="2" presStyleCnt="4"/>
      <dgm:spPr/>
    </dgm:pt>
    <dgm:pt modelId="{BD20D30C-D30B-4BE2-B2BB-C2EAEC401BA0}" type="pres">
      <dgm:prSet presAssocID="{C0DD3351-765F-4927-B51C-E89237530A86}" presName="c3text" presStyleLbl="node1" presStyleIdx="2" presStyleCnt="4">
        <dgm:presLayoutVars>
          <dgm:bulletEnabled val="1"/>
        </dgm:presLayoutVars>
      </dgm:prSet>
      <dgm:spPr/>
    </dgm:pt>
    <dgm:pt modelId="{79515BDF-C883-4CDC-B7A7-291F4DFD2779}" type="pres">
      <dgm:prSet presAssocID="{C0DD3351-765F-4927-B51C-E89237530A86}" presName="comp4" presStyleCnt="0"/>
      <dgm:spPr/>
    </dgm:pt>
    <dgm:pt modelId="{38B79BC2-8B30-4226-8B7F-CDB2BCD95DE1}" type="pres">
      <dgm:prSet presAssocID="{C0DD3351-765F-4927-B51C-E89237530A86}" presName="circle4" presStyleLbl="node1" presStyleIdx="3" presStyleCnt="4" custLinFactNeighborX="19238" custLinFactNeighborY="-3027"/>
      <dgm:spPr/>
    </dgm:pt>
    <dgm:pt modelId="{3A596F57-4528-46DF-A5AE-FEEDC18D415B}" type="pres">
      <dgm:prSet presAssocID="{C0DD3351-765F-4927-B51C-E89237530A86}" presName="c4text" presStyleLbl="node1" presStyleIdx="3" presStyleCnt="4">
        <dgm:presLayoutVars>
          <dgm:bulletEnabled val="1"/>
        </dgm:presLayoutVars>
      </dgm:prSet>
      <dgm:spPr/>
    </dgm:pt>
  </dgm:ptLst>
  <dgm:cxnLst>
    <dgm:cxn modelId="{D5867D02-B148-47E5-8EC7-0B7A255B4E6F}" srcId="{C0DD3351-765F-4927-B51C-E89237530A86}" destId="{48A50E0D-069D-4D55-A083-6529A3D89DB6}" srcOrd="3" destOrd="0" parTransId="{AFA8D298-DA9C-4F61-9AD4-1474BCA0E4F7}" sibTransId="{36761321-EDEB-4973-A6B5-E7742AB24EFB}"/>
    <dgm:cxn modelId="{5B5C0706-57B5-46CC-A239-99905935AD67}" srcId="{C0DD3351-765F-4927-B51C-E89237530A86}" destId="{3E2EE617-5E96-4030-AFC8-07029C91DF78}" srcOrd="0" destOrd="0" parTransId="{FB059963-9055-46EE-AAFC-EC6BA7CF704C}" sibTransId="{5C87B2A2-0637-42A0-AB8B-501D847AFB4B}"/>
    <dgm:cxn modelId="{FBCF0D09-749A-4B1C-88D7-FB3E925D6539}" type="presOf" srcId="{FF795EA0-F806-4456-8899-058D38245620}" destId="{BD20D30C-D30B-4BE2-B2BB-C2EAEC401BA0}" srcOrd="1" destOrd="0" presId="urn:microsoft.com/office/officeart/2005/8/layout/venn2"/>
    <dgm:cxn modelId="{24E19839-C9FF-4B01-97B4-975057FCF0B9}" type="presOf" srcId="{C0DD3351-765F-4927-B51C-E89237530A86}" destId="{19C1A6C6-ADA5-4A9D-9EC5-FFB94DCF7ECC}" srcOrd="0" destOrd="0" presId="urn:microsoft.com/office/officeart/2005/8/layout/venn2"/>
    <dgm:cxn modelId="{51577C50-8F2B-42B4-8D0F-B6EAB0B0934C}" type="presOf" srcId="{3E2EE617-5E96-4030-AFC8-07029C91DF78}" destId="{8BE4E939-C6F1-4F8F-B201-6F5C8E7D2AD2}" srcOrd="0" destOrd="0" presId="urn:microsoft.com/office/officeart/2005/8/layout/venn2"/>
    <dgm:cxn modelId="{9F9D0776-D647-478F-A6E1-BD6C64D5D3BE}" type="presOf" srcId="{FF795EA0-F806-4456-8899-058D38245620}" destId="{76A7D31E-C94D-4897-B75E-36978B49F6FB}" srcOrd="0" destOrd="0" presId="urn:microsoft.com/office/officeart/2005/8/layout/venn2"/>
    <dgm:cxn modelId="{9F14EE7E-CD7B-46EB-AA5C-378B79C14E25}" type="presOf" srcId="{48A50E0D-069D-4D55-A083-6529A3D89DB6}" destId="{38B79BC2-8B30-4226-8B7F-CDB2BCD95DE1}" srcOrd="0" destOrd="0" presId="urn:microsoft.com/office/officeart/2005/8/layout/venn2"/>
    <dgm:cxn modelId="{85EB019A-0BB6-46B8-8F6A-3287BC2C746C}" srcId="{C0DD3351-765F-4927-B51C-E89237530A86}" destId="{FF795EA0-F806-4456-8899-058D38245620}" srcOrd="2" destOrd="0" parTransId="{4800DE71-93AD-40CB-A823-8515A2B55A4D}" sibTransId="{520F4508-68FA-47BF-A053-AF9B80A0216F}"/>
    <dgm:cxn modelId="{4A7BFBCF-3150-4482-80C0-D31420254A78}" type="presOf" srcId="{72A3B270-DEC5-4DA9-ADFE-4034ABB83308}" destId="{E8136734-E4CD-400B-BFC2-F65B69AD66D0}" srcOrd="0" destOrd="0" presId="urn:microsoft.com/office/officeart/2005/8/layout/venn2"/>
    <dgm:cxn modelId="{88079ED3-6FD3-4883-8DBE-6CB2B6506024}" type="presOf" srcId="{3E2EE617-5E96-4030-AFC8-07029C91DF78}" destId="{5C6F6B72-8E4B-4248-AC6C-4DF7A300C7E3}" srcOrd="1" destOrd="0" presId="urn:microsoft.com/office/officeart/2005/8/layout/venn2"/>
    <dgm:cxn modelId="{584634D9-E1B9-4E53-A36D-8CEF8C6EBEF9}" type="presOf" srcId="{72A3B270-DEC5-4DA9-ADFE-4034ABB83308}" destId="{1414FE4B-38B2-453D-8117-6986D6059A07}" srcOrd="1" destOrd="0" presId="urn:microsoft.com/office/officeart/2005/8/layout/venn2"/>
    <dgm:cxn modelId="{2C98C0F5-42A7-48F5-9C2D-B95ECEB5F3BF}" srcId="{C0DD3351-765F-4927-B51C-E89237530A86}" destId="{72A3B270-DEC5-4DA9-ADFE-4034ABB83308}" srcOrd="1" destOrd="0" parTransId="{D445E3BF-D8B5-43FC-94B0-C0606B070607}" sibTransId="{53FEE70F-0FCD-4013-B189-5798C506594A}"/>
    <dgm:cxn modelId="{715959F7-B3F3-4874-B8E1-F51934AEB1FB}" type="presOf" srcId="{48A50E0D-069D-4D55-A083-6529A3D89DB6}" destId="{3A596F57-4528-46DF-A5AE-FEEDC18D415B}" srcOrd="1" destOrd="0" presId="urn:microsoft.com/office/officeart/2005/8/layout/venn2"/>
    <dgm:cxn modelId="{ECA05EDC-FD79-4669-A3D1-49E96936B2BA}" type="presParOf" srcId="{19C1A6C6-ADA5-4A9D-9EC5-FFB94DCF7ECC}" destId="{201B1AB5-5BA8-417C-ACF8-383DEF6C17E8}" srcOrd="0" destOrd="0" presId="urn:microsoft.com/office/officeart/2005/8/layout/venn2"/>
    <dgm:cxn modelId="{E2C86289-A98C-4A1C-B893-ADD212F627C3}" type="presParOf" srcId="{201B1AB5-5BA8-417C-ACF8-383DEF6C17E8}" destId="{8BE4E939-C6F1-4F8F-B201-6F5C8E7D2AD2}" srcOrd="0" destOrd="0" presId="urn:microsoft.com/office/officeart/2005/8/layout/venn2"/>
    <dgm:cxn modelId="{DF199643-0366-46E9-B02A-9EF2E23425D6}" type="presParOf" srcId="{201B1AB5-5BA8-417C-ACF8-383DEF6C17E8}" destId="{5C6F6B72-8E4B-4248-AC6C-4DF7A300C7E3}" srcOrd="1" destOrd="0" presId="urn:microsoft.com/office/officeart/2005/8/layout/venn2"/>
    <dgm:cxn modelId="{A9FE85AD-EEB8-4855-B1AA-B87DA271364C}" type="presParOf" srcId="{19C1A6C6-ADA5-4A9D-9EC5-FFB94DCF7ECC}" destId="{3EE8D209-FA85-46C6-83B7-3A27B12E6DD5}" srcOrd="1" destOrd="0" presId="urn:microsoft.com/office/officeart/2005/8/layout/venn2"/>
    <dgm:cxn modelId="{7EB5FA0B-EFD4-4F7F-95E7-C82A07097B9B}" type="presParOf" srcId="{3EE8D209-FA85-46C6-83B7-3A27B12E6DD5}" destId="{E8136734-E4CD-400B-BFC2-F65B69AD66D0}" srcOrd="0" destOrd="0" presId="urn:microsoft.com/office/officeart/2005/8/layout/venn2"/>
    <dgm:cxn modelId="{49BF6CDE-222B-4B0D-AEE6-58E98D5182A7}" type="presParOf" srcId="{3EE8D209-FA85-46C6-83B7-3A27B12E6DD5}" destId="{1414FE4B-38B2-453D-8117-6986D6059A07}" srcOrd="1" destOrd="0" presId="urn:microsoft.com/office/officeart/2005/8/layout/venn2"/>
    <dgm:cxn modelId="{84993391-59B7-48FD-A549-4EF22A5011B3}" type="presParOf" srcId="{19C1A6C6-ADA5-4A9D-9EC5-FFB94DCF7ECC}" destId="{D6AD77D6-F3FF-448B-960C-03F1B9320A5E}" srcOrd="2" destOrd="0" presId="urn:microsoft.com/office/officeart/2005/8/layout/venn2"/>
    <dgm:cxn modelId="{A635BAF3-C60A-4228-B0E7-A2FC19817643}" type="presParOf" srcId="{D6AD77D6-F3FF-448B-960C-03F1B9320A5E}" destId="{76A7D31E-C94D-4897-B75E-36978B49F6FB}" srcOrd="0" destOrd="0" presId="urn:microsoft.com/office/officeart/2005/8/layout/venn2"/>
    <dgm:cxn modelId="{3CFE9361-B143-4B60-8B15-5029418440C5}" type="presParOf" srcId="{D6AD77D6-F3FF-448B-960C-03F1B9320A5E}" destId="{BD20D30C-D30B-4BE2-B2BB-C2EAEC401BA0}" srcOrd="1" destOrd="0" presId="urn:microsoft.com/office/officeart/2005/8/layout/venn2"/>
    <dgm:cxn modelId="{A6165138-11FE-4A1A-A0D5-8D99D90784F1}" type="presParOf" srcId="{19C1A6C6-ADA5-4A9D-9EC5-FFB94DCF7ECC}" destId="{79515BDF-C883-4CDC-B7A7-291F4DFD2779}" srcOrd="3" destOrd="0" presId="urn:microsoft.com/office/officeart/2005/8/layout/venn2"/>
    <dgm:cxn modelId="{FC828325-2775-4319-8036-750ABE7631A1}" type="presParOf" srcId="{79515BDF-C883-4CDC-B7A7-291F4DFD2779}" destId="{38B79BC2-8B30-4226-8B7F-CDB2BCD95DE1}" srcOrd="0" destOrd="0" presId="urn:microsoft.com/office/officeart/2005/8/layout/venn2"/>
    <dgm:cxn modelId="{93D20E4E-B286-4865-BC75-DA79636FF72A}" type="presParOf" srcId="{79515BDF-C883-4CDC-B7A7-291F4DFD2779}" destId="{3A596F57-4528-46DF-A5AE-FEEDC18D41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E939-C6F1-4F8F-B201-6F5C8E7D2AD2}">
      <dsp:nvSpPr>
        <dsp:cNvPr id="0" name=""/>
        <dsp:cNvSpPr/>
      </dsp:nvSpPr>
      <dsp:spPr>
        <a:xfrm>
          <a:off x="369075" y="0"/>
          <a:ext cx="3429024" cy="3429024"/>
        </a:xfrm>
        <a:prstGeom prst="ellipse">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tr-TR" sz="1600" kern="1200" dirty="0" err="1">
              <a:solidFill>
                <a:schemeClr val="tx1"/>
              </a:solidFill>
            </a:rPr>
            <a:t>if</a:t>
          </a:r>
          <a:r>
            <a:rPr lang="tr-TR" sz="1600" kern="1200" dirty="0">
              <a:solidFill>
                <a:schemeClr val="tx1"/>
              </a:solidFill>
            </a:rPr>
            <a:t>…</a:t>
          </a:r>
        </a:p>
      </dsp:txBody>
      <dsp:txXfrm>
        <a:off x="1604209" y="171451"/>
        <a:ext cx="958755" cy="514353"/>
      </dsp:txXfrm>
    </dsp:sp>
    <dsp:sp modelId="{E8136734-E4CD-400B-BFC2-F65B69AD66D0}">
      <dsp:nvSpPr>
        <dsp:cNvPr id="0" name=""/>
        <dsp:cNvSpPr/>
      </dsp:nvSpPr>
      <dsp:spPr>
        <a:xfrm>
          <a:off x="711977" y="685804"/>
          <a:ext cx="2743219" cy="2743219"/>
        </a:xfrm>
        <a:prstGeom prst="ellipse">
          <a:avLst/>
        </a:prstGeom>
        <a:solidFill>
          <a:schemeClr val="accent3">
            <a:hueOff val="-399998"/>
            <a:satOff val="12094"/>
            <a:lumOff val="2091"/>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else…</a:t>
          </a:r>
        </a:p>
      </dsp:txBody>
      <dsp:txXfrm>
        <a:off x="1604209" y="850397"/>
        <a:ext cx="958755" cy="493779"/>
      </dsp:txXfrm>
    </dsp:sp>
    <dsp:sp modelId="{76A7D31E-C94D-4897-B75E-36978B49F6FB}">
      <dsp:nvSpPr>
        <dsp:cNvPr id="0" name=""/>
        <dsp:cNvSpPr/>
      </dsp:nvSpPr>
      <dsp:spPr>
        <a:xfrm>
          <a:off x="1054879" y="1371609"/>
          <a:ext cx="2057414" cy="2057414"/>
        </a:xfrm>
        <a:prstGeom prst="ellipse">
          <a:avLst/>
        </a:prstGeom>
        <a:solidFill>
          <a:schemeClr val="accent3">
            <a:hueOff val="-799996"/>
            <a:satOff val="24189"/>
            <a:lumOff val="4183"/>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tr-TR" sz="1600" kern="1200" dirty="0">
              <a:solidFill>
                <a:schemeClr val="tx1"/>
              </a:solidFill>
            </a:rPr>
            <a:t> </a:t>
          </a:r>
          <a:r>
            <a:rPr lang="tr-TR" sz="1600" kern="1200" dirty="0" err="1">
              <a:solidFill>
                <a:schemeClr val="tx1"/>
              </a:solidFill>
            </a:rPr>
            <a:t>if</a:t>
          </a:r>
          <a:r>
            <a:rPr lang="tr-TR" sz="1600" kern="1200" dirty="0">
              <a:solidFill>
                <a:schemeClr val="tx1"/>
              </a:solidFill>
            </a:rPr>
            <a:t>…</a:t>
          </a:r>
        </a:p>
      </dsp:txBody>
      <dsp:txXfrm>
        <a:off x="1604209" y="1525915"/>
        <a:ext cx="958755" cy="462918"/>
      </dsp:txXfrm>
    </dsp:sp>
    <dsp:sp modelId="{38B79BC2-8B30-4226-8B7F-CDB2BCD95DE1}">
      <dsp:nvSpPr>
        <dsp:cNvPr id="0" name=""/>
        <dsp:cNvSpPr/>
      </dsp:nvSpPr>
      <dsp:spPr>
        <a:xfrm>
          <a:off x="1661652" y="2015895"/>
          <a:ext cx="1371609" cy="1371609"/>
        </a:xfrm>
        <a:prstGeom prst="ellipse">
          <a:avLst/>
        </a:prstGeom>
        <a:solidFill>
          <a:schemeClr val="accent3">
            <a:hueOff val="-1199995"/>
            <a:satOff val="36283"/>
            <a:lumOff val="6274"/>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else…</a:t>
          </a:r>
        </a:p>
      </dsp:txBody>
      <dsp:txXfrm>
        <a:off x="1862520" y="2358798"/>
        <a:ext cx="969874" cy="68580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04:22.579"/>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1950 169,'0'25,"0"0,0 0,25-1,-25 1,0 0,0 0,0 0,0-1,0 26,25-50,-25 25,0 24,0-24,0 25,0-25,0-1,0 1,0 0,0 0,0 0,0-1,0 1,0 0,0 0,0 0,0-1,0 1,0 0,0 0,-25 0,25-1,0 1,0 0,0 0,-25 0,25 0,-25-1,25 1,0 0,-24-25,24 25,-25-25,25 25,-25-1,25 1,-25-25,25 25,-25-25,1 0,-1 25,0 0,0-1,0-24,1 0,24 25,-25-25,25 25,-25-25,0 25,0 0,0-25,1 24,-1-24,25 25,-25-25,0 0,0 0,25 25,-49-25,24 0,0 0,0 25,1-25,24 25,-50-25,25 0,0 0,25 24,-24-24,-1 0,0 0,-25 0,26 0,-1 0,-25 0,25 0,1 0,-26 0,25 0,0 25,1-25,-1 0,0 0,25 25,-25-25,-24 0,24 25,25 0,-25-25,0 24,0-24,25 25,-24-25,-1 25,0 0,0-25,25 25,0-1,-50 1,26 0,-26-25,50 25,-50 0,1-1,24 1,0-25,0 50,1-50,24 25,-25-25,0 0,25 25,0-1,-25-24,25 25,0 0,0 0,0 0,-25-1,25 1,0 25,0-25,0-1,0 1,0 0,0 0,0 0,0-1,0 26,0 0,0-26,0 1,0 25,0-1,0 1,0-25,0 0,25 24,-25 1,0-25,0 24,0-24,25 0,-25 0,0 0,0-1,0 1,0 0,0 25,0-26,0 1,0 0,0 0,0 0,0-1,0 1,0 0,0 0,0 0,0 24,0 26,0-51,0 1,0 0,0 0,0 0,0-1,0 1,0 0,0 0,0 0,0-1,0 1,0 0,0 0,0 0,0-1,0 1,0 0,0 0,0 0,0 0,0 24,0-24,0 0,0 0,0-1,0 1,0 0,0 0,0 0,0-1,25 1,0 0,-25 25,0-26,24 1,-24 0,0 25,25-50,-25 24,25-24,-25 25,0 0,25 0,-25 0,25-25,-25 24,0 1,24 0,1 0,0-25,-25 49,25-49,0 0,-1 25,1-25,0 0,0 25,-25 0,50-25,-26 0,1 0,25 0,-25 25,-1-25,1 0,0 0,0 0,24 24,1-24,0 0,24 25,-49-25,0 0,24 0,-24 0,0 0,0 0,-1 0,1 0,0 25,0-25,0 0,-1 0,1 0,0 0,25 0,-26 0,26 0,-25 0,0 0,-1 0,1 0,0 0,0 0,0 0,0 0,-1 0,1 0,0 0,0 0,0 0,-1 0,1 0,0 0,0 0,0 0,24 0,-49 25,50-25,-25 0,-1 0,26 0,-25 0,24 0,-24 0,0 0,0 0,0 0,-1 0,1 0,0 0,0 0,24 0,1 0,-25 0,0 0,24 0,-24 0,25 0,-25 0,-1 25,26-25,-25 0,24 0,-24 0,0 0,25 24,-26-24,1 0,0 0,0 0,0 0,-1 25,1-25,0 0,0 0,24 0,-24 0,25 0,-1 0,-24 0,25 0,24 0,-24 0,-25 0,-1 0,26 0,-25 0,24 0,1 0,0 0,-25 0,24 0,26 0,-1 0,-24 25,24-25,-24 0,-1 0,-24 0,49 0,-49 0,25 0,-25 0,24 0,-24 0,25 0,-26 0,1 0,25 0,-1 0,1 0,-25 0,25 0,-1 0,1 0,-1 0,1 0,0 0,-26 0,26 0,0 0,24 0,-24 0,-1 0,26 0,-26 0,1 0,-1 0,1 0,24 0,-49 0,25 0,-25 0,0 0,49 0,-49 0,24 0,1 0,0 0,-1 0,1 25,-1-25,-24 0,25 0,-1 0,1 0,-25 0,0 0,24 0,1 0,-25 0,-1 0,26 0,0 0,-1 0,-24 25,0-25,49 0,-24 0,-25 0,24 0,1 0,0 0,-26 0,1 0,0 0,0 0,0 0,-25 25,24-25,1 0,0 24,49-24,1 0,-50 0,24 0,1 0,-1 0,26 0,-26 25,1-25,0 0,-1 25,1-25,0 0,-1 0,1 0,-25 0,24 0,1 0,-1 25,-24-25,25 0,-1 0,1 0,-25 0,0 0,24 0,-24 0,0 0,24 0,1 25,24-25,-24 24,24-24,26 0,-26 0,25 0,-24 25,-1-25,1 0,-1 0,-24 0,-1 0,1 0,-1 0,-24 0,0 0,49 0,-24 0,-25-25,0 25,24 0,26 0,-1 0,25-24,-24 24,-26 0,26-50,-26 50,1-50,0 50,24 0,-49-24,24 24,-24-25,25 25,-25-25,24 0,-24 0,25 0,-1 25,-24 0,25-49,-26 49,26-25,-25 0,0 25,0 0,-25-25,24 25,1-24,0 24,0 0,0-25,-1 0,1 25,0-50,25 50,-50-24,24 24,1-25,0 0,0 25,-25-25,25 25,-25-25,24 25,-24-24,25 24,0-50,0 25,-25 0,49 25,-49-24,25 24,0-25,-25 0,25 25,-25-25,25-24,-1 24,-24 0,0 0,0 0,0-24,0 24,0 0,0 0,0-24,0 24,0-25,0 1,0 24,0-50,0 26,0-1,0 25,0-24,0-1,-24 25,24-24,0 24,0-25,0 26,0-1,-25 0,25 0,0 0,0-24,0 24,-25 0,25-49,-25 49,25-25,0 26,0-1,-25 0,25 0,0 0,0 1,0-1,0-25,0 25,-24 0,24 1,-25-1,25-25,0 25,0 1,0-26,0 0,0 26,0-26,0 0,0 1,0-1,0 1,-25-1,25 0,0 1,-25-1,25 1,0-1,0 25,0 0,0-24,0-26,0 50,0-24,0-1,0 25,0-49,0 49,-25-24,25 24,0-50,0 26,0-1,0 25,0 1,0-51,0 50,0 1,-24-1,24-25,0 25,-25-24,25 24,0 0,0 0,0-24,-25 49,25-25,0-25,0 25,-25 1,25-26,0 0,0 26,-25-1,25 0,-24 0,24-24,-25 24,25 0,0 0,-25 0,0-24,0 24,25 0,-24 0,24 1,-25 24,25-25,-25 0,0 0,0 0,25 1,-24 24,-1-25,-25 0,25 25,0 0,1 0,-1-25,-25 25,1 0,-1 0,25 0,-24 0,24 0,0 0,-25 0,1 0,-1 0,25 25,-49-25,24 25,1 0,24-25,-49 24,49-24,0 25,-25-25,26 25,-26-25,25 0,0 25,-24-25,24 25,0-25,-49 0,49 0,-25 0,1 0,24 0,-50 0,26 0,-1 0,1 24,-1 1,-24 0,-1-25,50 25,-24 0,-1-25,-24 24,24 1,-24 0,24-25,-24 0,-1 0,1 0,24 25,1-25,-1 0,-24 0,24 0,0 0,26 0,-1 0,-50 0,51 0,-26 0,0 0,1 0,-26 0,1-25,-1 0,1 25,24 0,1 0,24 0,0 0,-49 0,49 0,-25 0,26 0,-1 0,0 0,0 0,0 0,1 0,-1 0,0 0,0 0,0 0,1 0,-1 0,0 0,0-25,-24 25,-1-24,25 24,-24 0,-1-25,-24 25,24-25,0 25,1-25,-1 25,0-25,-49 1,50-1,-26 0,1 0,24 0,-24 1,-25-26,49 25,0 0,1-24,-1 49,-24 0,74-25,-50 0,25 25,-24-25,-26 25,50 0,1 0,24-24,-50-1,25 25,-24 0,-1 0,0 0,26-25,-26 25,-24 0,-1-25,26 25,-26-25,26 25,-26 0,1 0,49 0,-25 0,25 0,-24 0,24 0,0 0,0 0,-49 0,0 0,24 0,0 0,-24 0,0 0,-1 0,26 0,-1 0,0 0,26 0,-26 0,25 0,0 0,-24 0,24 0,-25 0,25 0,-24 0,-1 0,25 0,1 0,-26 0,-24 0,24 0,0 0,1 0,24 0,-25 0,1 0,-1 0,25 0,1 0,-26 0,25 0,0 0,1 0,-1 0,-25 0,25 0,1 0,-1 0,0 0,0 0,0 0,1 0,-1 0,0 0,0 25,0-25,0 0,1 0,-1 0,0 0,0 0,0 0,1 0,-1 0,0 0,-25 0,26 0,-1 0,0 0,0 0,0 0,1 0,-1 0,0 0,0 0,0 0,1 0,-1 0,0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4:19.485"/>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0 399,'0'0,"24"0,-24 24,0 1,0 0,25 0,0 0,-25-1,25 1,-25 0,25-25,-25 25,0 0,24 24,-24 1,25-25,-25 0,25-25,0 0,0-25,-25 0,0 0,24 25,1-25,-25 1,0-1,25 25,-25-25,25 0,-25-25,25 26,0-1,-25 0,24 0,-24 0,25 25,0-24,0-1,-25 0,25 25,-1-25,1 0,-25 1,25 24,-25-25,25 0,0 25,-1 0,-24-25,0 0,25 25,0 0,0 0,-25-24,25 24,24-25,-24 0,0 0,0 25,-1 0,-24-25,25 25,0 0,-25-24,25 24,0-25,-1 25,1 0,0 0,0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4:00.438"/>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22:29.9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1451 173,'0'25,"0"-2,0 2,0 0,0-1,0 1,0-2,0 2,0 0,0-1,0 1,0-1,-25 0,25 1,0-1,0 1,0-1,0 0,0 1,0-1,-25-24,25 25,0-1,0 0,0 1,-25-25,25 24,0 1,0 0,0-2,0 2,0-1,0 1,0 0,0-2,0 2,0-1,0 1,0 0,0-2,-24-23,24 25,0 0,-24-25,24 24,-25-24,0 0,25 25,-25-25,0 0,1 23,-1-23,0 25,0-25,0 0,1 0,-26 25,25-25,0 0,1 0,-1 0,0 0,0 0,0 0,1 0,0 0,-1 0,0 0,0 0,1 0,-1 0,-25 0,25 0,-24 0,24 0,0 0,0 0,0 0,1 0,-1 0,0 0,0 0,0 0,1 0,-1 24,1 1,-1-2,25 2,-25-25,25 25,-24-1,24 1,-25-25,25 23,-25 2,25 0,0-1,-25 1,25-2,0 2,-25 0,25 24,-24-49,24 24,0 25,-25-49,25 24,0 1,0-1,0 0,0 1,0-1,0 1,0 0,0-2,-25 2,25-1,0 1,0 0,0-2,0 2,0 24,0-24,0-2,0 2,0-1,0 26,0-27,0 2,0 0,0 24,0-26,0 27,0-26,0 1,0-2,0 2,0 0,0-1,0 1,0-2,0 2,0 0,0-1,0 24,0-23,0 0,0-1,0 1,0-1,0 0,0 1,0-1,0 26,0-27,0 26,25-49,-25 25,25 23,-25-23,0-1,0 1,24-25,-24 25,0-2,25 2,-25-1,0 1,25-25,-25 25,0-2,25-23,-25 25,25-25,-25 24,24-24,-24 25,25-25,-25 25,25-25,-1 0,1 23,-1-23,-24 25,25-25,0 0,25 25,-1-25,1 0,-25 24,24 1,-24-25,0 23,25-23,-26 25,1-25,25 25,-26-25,25 0,-24 0,25 0,-1 0,1 0,-1 24,1-24,0 0,-1 0,-24 25,0-25,24 0,0 0,1 0,-26 0,1 0,50 23,-51 2,26-25,-25 0,0 0,24 0,-24 0,0 0,0 0,24 0,0 0,-24 0,24 0,1 0,24 0,1 0,-1 0,-24 0,24 0,-25 0,25 0,-24 0,24 0,-24 0,-1 0,1 0,0 0,24 0,-24 0,-2 0,27 0,-26 0,51 0,-51 0,50 0,-24 0,-2 0,2 0,-1 0,-24 0,24 0,1 0,-26 0,1 0,-1 0,0 0,25 0,-24 0,-25 0,24 0,1 0,0 0,-26 0,26 0,0 0,-1 0,-24 0,24 0,0 0,1-25,-1 25,1 0,0 0,-1 0,1 0,0 0,-1 0,1 0,-2 0,2 0,24-23,-24 23,24-25,-24 25,0 0,24 0,0 0,-25 0,1 0,24 0,-24 0,-1 0,1 0,0 0,-1 0,1 0,-1 0,0 0,1 0,-1 0,1 25,-1-25,-24 0,50 0,-26 0,1 0,-25 0,24 0,25 23,-25-23,1 0,-25 0,-1 0,26 0,25 0,-26 0,1 0,-1 0,1 0,0 0,-2 0,2 0,-25 0,-1 0,26 0,0 0,-1 0,-24 0,49 0,-24 0,0 0,-26 0,25 0,1 0,24 0,-49 0,24 0,-24 0,25 0,-25 0,0 0,-1 0,1 0,0 0,0 0,0 0,-1 0,1 0,0 0,24 0,-25 0,26 0,0 0,-26 0,26 0,-25 0,0 0,-1 0,1 0,0-23,-25-2,25 25,-25-24,25 24,-1-25,-24 0,25 2,0 23,0-25,-25 1,0-1,25 25,-25-25,0 2,48-2,-48 0,0 1,25 24,-25-25,25 2,0-27,-25 26,0-1,0 2,24-2,1-24,-25 1,0-2,25 26,0-24,0-26,-25 25,0 0,0 25,0-26,0-22,25-1,-25-1,0 49,0-47,0 47,0-23,0-1,0-1,0-23,0 24,0 1,-25-26,25 51,0-51,0 49,0-23,0 23,0-24,0-24,0 49,0-25,-25 0,25 25,0-26,-25 27,25-26,0 24,0-23,0 23,0 1,0-26,0 2,0 24,0-1,0-23,0 23,0 1,0-1,0 0,0 2,0-27,0 26,0-24,-25 23,25 0,0 1,0-1,0 2,0-2,0 0,-25 25,25-24,0-1,0-23,0 23,0 1,-24 24,24-25,0 1,0 0,0-1,0 1,0-1,0 1,-25 0,25-1,0 1,0-1,-25 25,25-25,0 2,-25 23,0 0,25-25,-23 25,-2 0,0 0,0-24,0 24,-24-25,24 25,0 0,0 0,-24 0,-1 0,25 0,-24 0,24 0,-25 0,1-25,0 25,-25 0,24 0,1 0,-1 0,-25 0,26 0,-50 0,49 0,-48 0,23 0,-24 0,25 0,-25 0,24 0,27 0,-2 0,0 0,1 0,24 0,-25 0,1 0,-1 0,25 0,0 0,1 0,-1 0,0 0,-25 0,26 0,-25 0,-1 0,1 0,24 0,0 0,-49 0,24 0,25 0,1 0,-26 0,25 0,0 0,1 0,-26 0,1 0,25 0,-26 0,0 0,26 0,-1 0,-50-23,50 23,1 0,-26 0,25 0,0 0,1 0,-26 0,26 0,-25 0,24 0,0 0,-25 0,26 0,-1 0,0 0,-49 0,49-25,-25 25,25 0,-49 0,24-24,2 24,-2 0,1-25,-26 25,50 0,-49 0,24 0,1 0,24 0,-25 0,1 0,0 0,24-25,0 25,1-23,-51 23,50 0,-24 0,24 0,-25 0,1 0,24 0,0 0,-24 0,24 0,0 0,1 0,-1 0,1 0,-26 0,25 0,0 0,1 0,-1 0,0 0,0 0,-25-25,1 25,24 0,0 0,-24 0,24 0,-25 0,26 0,-50 0,24-24,1 24,24 0,-49 0,49 0,-50 0,26 0,-1 0,25 0,-23 0,-2 0,25 0,-24 0,24 0,-50 0,26 0,24 0,-25 0,26-25,-26 25,25 0,0 0,-24 0,25 0,-1 0,0 0,1 0,-1 0,0 0,0 0,0 0,1 0,-1 0,0 0,0 0,0 0,1 0,-1 0,0 25,0-25,0 0,1 24,-1-24,0 0,0 0,1 0,0 0,24 25,-25-25,0 0,0 0,0 23,0-23,1 25,-1-25,0 0,0 25,0-25,1 24,-1-24,0 0,0 0,0 0,25 25,-24-25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22:46.7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1813 381,'0'25,"25"-25,-25 24,0 1,0 0,0 0,0 0,0-1,0 1,0 0,0 0,0 24,24-49,-24 25,0 0,0 0,0 0,25-25,-25 25,0-1,0 1,0 0,0 0,0 0,-25-1,25 1,0 0,0 0,-24-25,24 25,-25-25,25 24,0 1,0 0,-25-25,25 25,-25-25,25 25,-25-1,1-24,24 25,-50-25,25 0,25 25,-25 0,1-25,-1 0,0 0,0 25,0-25,1 24,-1-24,0 25,0-25,0 0,-24 0,49 25,-25-25,-25 25,1-25,24 0,-25 0,26 0,-1 0,0 25,0-25,-25 24,26-24,24 25,-25-25,0 0,-25 0,26 0,-1 25,0-25,-25 25,26-25,-1 0,0 0,0 0,0 0,1 0,-1 25,0-25,0 24,0-24,25 25,-24-25,24 25,-25-25,25 25,-50 0,50-1,-25-24,25 25,-24-25,24 25,-25 0,0-25,25 25,-25 0,25-1,-25 1,25 0,0 0,0 0,-24-25,24 24,-25-24,25 25,0 0,0 0,-25-25,25 49,0-24,-25 0,25 0,0 0,0 24,0-24,0 0,0 0,0-1,0 1,0 25,-25-25,25-1,0 26,0-25,0 0,0-1,0 26,0-25,0 0,-24-25,24 49,0-24,0 25,0-26,0 1,0 0,0 25,0-25,0-1,0 1,0 0,0 0,-25 0,25-1,0 1,0 0,0 0,0 0,0-1,0 1,0 0,0 0,0 0,0-1,0 1,0 0,0 0,0 0,-25-1,25 26,0-25,0 24,0-24,0 0,0 0,0 0,-25-1,25 1,0 0,0 0,0 0,0 24,0-24,0 0,0 0,0 0,0-1,0 1,0 25,0-25,0 24,25-24,-25 0,0 0,0-1,0 1,0 0,0 0,0 0,0 24,25-49,-25 25,0 25,25-26,-25 1,0 0,24 0,-24 0,0-1,0 1,0 0,0 0,0 0,25-1,-25 1,0 0,0 0,0 0,0-1,25-24,-25 25,0 0,0 0,0 0,0 0,0-1,0 1,25 0,-25 0,0 0,25-25,-25 24,0 1,0 0,0 0,0 0,0-1,24 1,-24 0,0 0,25 0,-25-1,0 1,25 0,-25 0,25-25,-25 25,0-1,0 1,25-25,-25 25,0 0,24-25,-24 25,0-1,0 1,25-25,-25 25,25-25,-25 25,25 0,0-25,-25 24,24-24,1 25,0 0,0-25,0 25,-1-25,-24 25,50-25,-25 24,24-24,1 25,0-25,-1 25,-24 0,0-25,0 0,-1 0,1 25,0-25,0 25,0-25,0 0,-1 0,1 0,0 24,0-24,0 0,-1 0,1 0,0 25,0-25,0 0,-1 0,1 0,25 0,-25 0,24 25,-24-25,0 0,0 0,-1 0,1 0,0 0,0 0,0 0,24 0,-24 0,0 0,0 0,-1 0,1 0,25 0,-25 25,-1-25,26 0,-25 0,0 0,24 0,-24 0,25 0,-25 0,-1 0,26 0,-25 0,0 0,-1 0,1 0,0 0,0 0,24 0,-24 0,0 0,25 0,-26 0,1 0,0 0,0 0,0 0,-1 0,1 0,0 0,0 0,0 0,-1 0,26 0,0 0,-26 0,1 0,0 0,0 0,0 0,24 0,-24 0,0 0,0 0,0 0,24 0,-24 0,0 0,0 0,24 0,-24 0,0 0,0 0,-1 0,1 25,0-25,0 0,0 0,24 0,-24 0,25 0,-26 0,1 0,25 0,-25 0,-1 0,1 0,0 0,25 0,-26 0,1 0,0 24,25-24,-1 0,-24 0,0 0,0 0,0 0,-1 0,26 25,-25-25,24 0,-24 0,25 0,-25 0,-1 0,1 0,25 0,-1 0,-24 0,25 0,-25 0,-1 0,1 0,0 0,0 0,0 0,-1 0,1 0,25 0,-25 0,-1 0,1 0,25 0,-25 0,-1 0,26 0,0 0,-25 0,-1 0,1-25,0 25,0 0,0 0,-1 0,1 0,0 0,0 0,0 0,-1 0,1 0,25 0,-25 0,-1 0,26 0,-25 0,24 0,1 0,-25 0,0 0,-1 0,1 0,0 0,0 0,24 0,-24 0,25 0,-1 0,-24 0,0 0,0 0,0 0,24 0,-24 0,0 0,0 0,0 0,-1 0,1 0,0 0,0 0,0 0,-1 0,1 0,0 0,0 0,0 0,-1 0,1 0,0 0,0 0,24 0,-24 0,0 25,25-25,-1 0,1 0,-1 0,-24 0,0 0,49 0,-49 0,0 0,25 25,-1-25,1 0,-25 25,24-25,-24 0,0 25,25-1,-26-24,1 0,0 0,0 0,0 0,24 0,-24 0,25 0,-26 0,1 0,0 0,25 0,-26 0,1 0,25 0,-1 0,-24 0,50 0,-26 25,1-25,-1 0,-24 0,50 25,-51-25,1 0,0 0,25 0,-25 0,-1 0,1 0,0 0,0 0,0 0,24 0,-24 0,25 0,-26 0,26 0,-25 0,0 0,24 0,-24 0,0 0,24 0,-24-25,0 25,25 0,-50-25,24 25,1 0,0 0,-25-24,25 24,24 0,-49-25,25 25,0-25,0 25,0 0,-1 0,26-25,-25 0,0 25,0-24,-1 24,-24-25,0 0,25 25,-25-25,25 25,-25-25,0 1,25 24,-25-25,0 0,25 25,-25-25,24 0,-24 0,25 1,0-26,0 0,-25 26,25-1,-25 0,24 25,1-25,-25 0,25 1,-25-1,0 0,25 0,-25 0,0 1,0-26,25 50,-25-25,0-24,0 24,24 0,-24 0,0 0,25 1,-25-1,0 0,0 0,0 0,25 1,-25-26,0 25,0 0,0-24,25 24,-25-25,0 25,25 1,-25-1,0 0,0 0,24-24,-24 24,25 0,-25-25,0 26,0-1,25 0,-25 0,0 0,0 1,25-26,-25 25,0 0,0-24,0 24,0-25,0 26,25-1,-25 0,0-25,0 26,0-1,0-25,0 25,0-24,0 24,0 0,0 0,0 0,0-24,0 24,0 0,0 0,0 1,0-1,0 0,0 0,0 0,0-24,-25 24,25 0,0 0,0 1,0-1,0 0,0 0,-25 0,25 1,0-26,-25 50,25-25,0 0,-25 1,25-1,0 0,0-25,-24 26,24-1,0 0,0 0,0 0,-25 1,25-1,0 0,0 0,0 0,-25 25,25-25,0-24,-25 24,25 0,0 0,0 1,0-1,0 0,-25 0,25 0,-24 25,24-24,0-1,0 0,0 0,-25 0,25 1,0-1,0 0,0 0,-25 25,25-25,0 1,0-1,0 0,-25 25,25-25,-25 0,25 1,0-1,0 0,0 0,-24 0,24 1,0-1,0 0,0 0,-25 25,25-25,0 1,0-1,0 0,0 0,-25 25,25-25,0 1,0-1,0 0,-25 25,25-25,0 0,0 0,-25 1,25-1,-24 0,24 0,0 0,0 1,-25 24,25-25,0 0,-25 25,0-25,0-24,1 24,-1 0,0 0,-25 0,25 1,1 24,-1-25,0 0,0 25,0-25,1 25,-26-25,25 1,-24-1,24 25,25-25,-50 25,25 0,-49-25,49 0,0 1,-49-1,0 0,-1 25,26-50,-1 26,0 24,-24 0,24 0,25 0,1 0,-26-25,25 25,0 0,1 0,-1 0,0 0,25-25,-25 25,0 0,1 0,-1 0,0 25,-25 0,26-25,-26 0,50 24,-25 1,-24-25,-1 25,25-25,0 0,1 25,-51-25,50 25,1-25,-1 0,-25 0,25 0,1 0,-1 0,0 0,0 24,0-24,-24 0,24 0,0 0,0 0,0 0,-24 0,24 25,0-25,0 0,1 0,-1 0,-25 0,25 0,1 0,-26 0,0 0,26 0,-26-25,0 25,1-24,-1 24,1 0,-26 0,1 0,-1 0,26 0,-1 0,-24-25,24 25,0 0,1-25,-1 25,1 0,-1-25,25 25,0 0,1 0,-1-25,0 1,-25 24,26 0,-26-25,25 0,0 25,-24 0,24 0,25-25,-25 25,0 0,1 0,-1-25,25 1,-25 24,25-25,0 0,0 0,-25 0,25 0,0 1,0-1,0 0,0 0,-25 25,25-25,-24 25,24-24,0-1,-25 25,25-25,-25 25,0-25,0 25,1 0,24-25,-25 25,0-24,-25 24,25-25,-24 25,24 0,0-25,-24 25,-1 0,25 0,-24-25,-1 0,0 25,1-24,24-1,-49 0,24 25,0-25,1 0,-1 1,-49-26,25 25,24 25,0-25,1 1,-1 24,25 0,-24 0,24-25,0 25,0 0,0 0,1 0,-1 0,0 0,0 0,0 0,1 0,-1 0,0 0,-25 0,26 0,-26 0,0 0,26 25,-1-1,0-24,-25 0,26 0,-1 0,0 0,0 0,25 25,-49-25,24 0,0 25,0-25,0 0,0 0,-24 0,24 0,0 0,0 0,-24 25,-1-25,25 0,-24 0,24 0,0 0,0 0,1 0,-1 0,0 25,0-25,0 0,1 0,-1 0,0 0,0 0,0 0,1 0,-1 0,0 0,0 0,0 0,1 0,24 24,-25-24,0 0,0 0,0 0,25 25,-24-25,-1 0,0 0,25 25,-25-25,0 0,25 25,-25 0,1-1,-1-24,0 0,25 25,-25-25,25 25,-25 0,1-25,-1 0,25 25,-25-25,25 24,-25-24,0 0,1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23:04.9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2257 0,'0'0,"0"25,0 0,0 0,-24 0,24-1,-25 1,25 0,0 0,-25 0,25-1,-25 1,25 0,-25 25,25-26,-24 1,24 0,0 0,0 0,-25-25,25 24,-25-24,25 25,0 0,0 0,-25 0,25-1,-25 1,25 0,0 0,-24-25,24 25,0-1,-25 1,25 0,-25 0,25 0,0-1,-25 1,0 0,1 0,-1 0,25-1,-25-24,0 25,25 0,-25-25,1 25,-1 0,0-1,0 1,0 0,1-25,-26 25,25 0,0-25,1 25,-1-1,0 1,-25 0,1 0,24-25,0 0,25 25,-25-25,25 24,-25-24,25 25,-24-25,-1 0,25 25,-25-25,0 0,0 25,25 0,-24-25,-1 24,-25-24,50 25,-25-25,1 25,-1 0,0-25,0 25,0-1,1-24,-1 0,25 25,0 0,-25-25,0 0,25 25,-25-25,25 25,-24-25,-1 24,0 1,0-25,25 25,-25 0,1-25,-1 25,0-1,0 1,25 0,-25-25,1 0,24 25,0 0,-25-25,25 24,-25 1,25 0,-25 0,0-25,25 25,0-1,-25 1,25 0,0 0,-24-25,24 25,0 0,0-1,-25 26,0-50,25 25,0 0,0-1,0 1,-25 0,25 0,0 0,0-1,0 1,0 0,0 0,-25 0,25-1,-24 26,24-25,0 0,0-1,-25 1,25 0,0 0,0 0,-25-1,25 1,0 0,0 0,-25 0,25-1,0 1,0 0,0 0,0 0,0-1,0 1,0 0,0 0,0 0,0 0,-25-1,25 1,0 0,0 25,0-26,0 26,0 0,25-1,-25-24,0 25,0-26,0 1,0 0,0 0,0 0,0 24,0-24,0 0,25 0,-25-1,0 1,0 0,0 0,0 0,0-1,0 26,-25-25,25 0,0-1,0 1,0 0,-25-25,25 25,0 0,0 0,-24-25,24 24,-25-24,25 25,0 0,0 0,0 24,-25-24,25 0,0 0,0 0,0-1,0 1,0 0,0 0,0 0,0-1,0 1,0 25,0-25,0-1,0 1,0 0,0 0,0 0,0-1,0 1,0 0,0 0,0 0,0-1,0 1,0 0,0 0,25 0,-25-1,0 1,0 0,0 0,0 0,0-1,0 1,0 0,0 0,0 0,0 0,0-1,0 1,0 0,0 0,0 0,0 24,0-24,0 0,-25 0,25-1,0 1,0 0,0 0,-25-25,25 25,0-1,0 1,0 0,0 0,0 24,0-24,0 0,0 0,0 0,0-1,0 1,0 0,0 0,25-25,-25 25,0-1,0 1,25 0,-25 0,25-25,-25 25,0-1,0 1,0 0,24-25,-24 25,0 0,0 0,25-25,-25 24,0 1,0 0,25-25,0 25,-25 0,0-1,25 1,-25 0,0 0,24 0,-24-1,25 1,-25 0,0 0,0 0,25-1,-25 1,0 0,0 0,25 0,-25-1,0 1,25-25,-25 50,24-50,-24 25,0 24,25-49,-25 25,0 0,25-25,-25 25,0-1,25 1,0 0,-25 0,25 0,-1-25,-24 24,25 1,0-25,0 25,0 0,-1-25,1 0,0 0,0 25,0-25,-1 0,1 24,0-24,-25 25,25-25,0 0,-1 0,1 0,-25 25,50-25,-25 0,-1 0,26 50,0-50,-1 25,26-25,-26 24,26 1,24-25,-74 0,24 0,-24 50,25-50,-1 0,-24 25,25-25,-25 24,-1-24,26 0,0 25,-26-25,1 0,0 0,0 0,0 0,24 0,-24 0,0 0,0 25,-1-25,1 0,0 0,0 0,0 0,-1 0,1 0,0 0,0 0,0 0,-1 0,26 25,-25-25,25 0,-26 0,26 25,-25-25,0 0,-1 0,26 0,-25 0,24 0,26 0,-26 0,-24 0,25 0,-1 0,1 0,24 0,1 24,-50-24,24 0,1 0,-1 0,1 0,-25 0,0 0,24 0,-24 0,25 0,-25 0,-1 0,26 0,-25 0,24 0,-24 0,25 0,-25 0,-1 0,1 0,0 0,0 0,24 0,1 0,-25 0,0 0,24 0,-24 0,25 0,-26 0,1 0,0 0,25 0,-26 0,1 0,25 0,-25 0,-1 0,1 0,50 0,-50 0,-1 0,26 0,24 0,-24-24,-25 24,24 0,1 0,0-25,-26 25,1 0,0 0,0 0,0 0,-1 0,1 0,0 0,0 0,0 0,-1 0,1 0,0 0,25 0,-1 0,-24 0,0 0,24 0,-24 0,25 0,-1 0,-24 0,0 0,0 0,0 0,0 25,-1-25,1 0,25 0,-25 0,-1 0,1 24,25-24,-25 0,-1 0,1 0,0 0,0 0,0 25,-1-25,1 0,0 0,0 0,0 0,-1 0,1 0,0 0,0 25,0-25,-1 0,1 0,0 0,0 0,24 0,-24 25,0-25,25 0,-26 0,1 0,0 0,25 0,-1 0,-24 0,0 0,25 0,-26 0,1 0,0 0,0 0,0 0,24 0,-24 0,25 0,-1 0,1 0,-1 0,1 0,-25 0,0 25,-1-25,26 0,0 0,-26 0,1 0,0 24,25-24,-26 0,1 0,25 0,-25 0,24 0,1 0,-25 0,0 0,-1 0,26 0,-25 0,0 0,24 25,-24-25,25 0,-26 0,1 0,0 0,0 0,0 0,-1 0,1 0,25 0,-25 0,-1 0,1 0,0 0,0 0,0 0,-1 0,26 0,-25 0,24 0,-24 0,25 0,-25 0,0 0,24 0,-24 0,0 0,0 0,-1 0,26 0,-25 0,0 0,24 25,-24-25,25 0,-26 0,1 0,0 0,0 0,0 0,-1 0,1 0,0 0,0 0,0 0,-1 0,1 0,25 0,-1 0,-24 0,0 0,0 0,0 0,-1 0,1 0,0 0,0 0,0 0,-1 0,1 0,0 0,0 0,0 0,0 0,-25-25,24 25,1-25,0 25,-25-24,25 24,24-25,-24 0,0 0,0 25,0 0,24-25,-49 1,25 24,0 0,0-25,-1-25,1 50,0-25,25 25,-26-24,1-1,0 0,-25 0,25 0,0 1,-25-1,24 0,-24 0,0 0,25 25,-25-25,25 25,-25-24,0-1,0 0,0 0,25 0,-25 1,0-1,25 0,-25 0,24 0,-24 1,25-1,-25 0,0 0,0 0,0 1,25-1,-25 0,25 25,-25-50,0 26,0-1,0 0,0 0,0 0,0 1,25-1,-25 0,0 0,0 0,0 1,24-1,-24 0,0 0,0 0,25-24,-25 24,25 0,-25-24,25 24,-25 0,25 0,-25 0,0-24,25 24,-25 0,0 0,0 0,0-24,24 24,-24 0,25 0,-25 1,0-1,0 0,0 0,0 0,0 1,25-26,-25 25,0-24,25 49,-25-25,25 0,-25 0,0 0,0 1,24-1,-24 0,0 0,0 0,0 1,0-1,0 0,0 0,0 0,0 1,0-1,0 0,0 0,0 0,0 0,0-24,0 24,0 0,0 0,0 1,0-1,0 0,0 0,0 0,0 1,0-1,0 0,0 0,0-24,0 24,0-25,0 25,0 1,0-1,0 0,0 0,0 0,0-24,0 24,0 0,0 0,0-24,0 24,0 0,-24-24,24 24,-25-25,25 25,0 1,0-1,0-25,0 25,0-24,0 24,-25 0,25-25,0 26,0-1,-25 0,25 0,0-24,-25 24,25-25,-24 50,24-25,0-24,-25 24,25 0,0 0,-25 25,25-49,0 24,-25 0,0 0,25 1,0-1,-25 0,25 0,0 0,-24 1,24-1,-25 0,0 0,25-24,0 24,-25 25,25-25,-25 0,25 0,-24 0,24 1,0-1,-25 25,25-25,0 0,-25 0,25 1,-25 24,25-25,0 0,0 0,-25 0,25 1,0-1,-24 0,24 0,-25 25,25-25,-25 25,25-24,0-1,-25 0,0 0,1 0,-1 1,0-26,0 50,25-25,-25 25,1-25,-1 25,25-24,-25-1,0 0,0 25,25-25,-24 25,-1 0,0-25,0 1,25-1,-25 25,1-25,-1 25,25-25,-25 25,0-25,25 1,-25 24,25-25,-24 0,-1 25,25-50,-25 50,25-25,-25 25,0-24,25-1,0 0,-25 25,25-25,-24 0,24 1,-25 24,25-25,-25 25,25-25,0 0,-25 0,25 1,0-1,0 0,-25 0,25 0,0 1,0-1,-24 0,24 0,-25-24,25 24,0 0,0 0,0 0,-25 25,25-24,0-1,0 0,0 0,0 0,0 1,0-1,0 0,0 0,0 0,-25 25,25-24,0-1,0 0,0 0,0 0,0 0,-25 1,25-1,-24 25,24-25,0 0,0 0,-25 1,25-1,-25 0,0 0,0 25,25-25,-24 25,-26-24,50-1,-25 25,0 0,1-25,-26 0,25 25,0 0,-24 0,-1 0,1-25,-1 25,0 0,-24-24,0 24,-1 0,1 0,24 0,-24-25,-1 25,26 0,-26 0,26 0,-1 0,0 0,-24 0,24 0,1 0,-1 0,1 0,-1 0,25 0,0 0,1 25,-26-25,25 0,-25 0,26 24,-26-24,0 25,26-25,-26 0,25 25,-49-25,24 0,25 0,1 0,-26 0,25 0,-24 0,24 0,-25 0,25 0,1 0,-1 0,0 0,0 0,-24 0,49-25,-25 25,-25-25,25 25,1 0,-1-24,0 24,0 0,-25 0,26-25,24 0,-50 25,25 0,0-25,1 25,-1 0,0 0,0-25,0 25,1-24,-1 24,25-25,-25 25,0 0,25-25,-25 25,1-25,-1 0,0 1,25-1,-25 25,25-25,-25 0,25 0,-24 25,24-24,0-1,-25 0,25 0,-25 0,0 1,25-1,-25 25,25-25,-24 25,24-25,0 0,-25 25,0 0,0 0,0 0,25-24,-49 24,24 0,0 0,0 0,1 0,-1 0,0 0,0 0,0 0,0 0,-24 0,24 0,-25 0,26 0,-26 24,25-24,-24 0,-1 0,0 0,1 0,-1 0,1 0,24 0,-25 25,1-25,24 0,-25 0,25 0,1 0,-26 25,25-25,-24 0,-1 0,25 0,-24 0,24 0,0 0,0 0,-25 0,26 0,-1 0,-25 0,25 0,-24 0,24 0,-25 0,26 0,-1 0,-25 0,25 0,-24 0,24 0,0 0,-24 0,24 0,-25 0,1 0,-1 0,25 0,-24 0,24 0,-25 0,25 0,-24 0,24-25,0 25,0 0,0 0,1 0,-1 0,0 0,0 0,0 0,1 0,-1 0,0 0,0 0,0 0,1 0,-1 0,0 0,-25 0,26 0,-1 0,0 0,0 0,0 0,1 0,-1 0,0-25,-25 25,26 0,-1 0,0 0,0 0,0 0,1 0,-1-24,0 24,25-25,-25 25,0 0,1 0,24-25,-25 25,0 0,25-25,-25 25,0 0,1 0,-1 0,0 0,0 0,0 0,0 0,1 0,-1 0,25-25,-25 25,0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29:22.6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48,'0'24,"24"22,1 2,-25-24,0 24,0 23,25-1,0 73,0-25,-1 48,1-47,0 46,0-23,-25-23,0 47,0 0,0-25,0 26,0-25,0-48,0 25,0-25,-25 25,25-47,0-2,0-22,-25-1,25-23,0 23,0-23,0-1,0 25,-25-24,1-24,-1 47,25 0,-25-23,25 24,-25-1,0 1,25-2,0 2,0-24,0 0,0-1,0 25,0-25,0 1,0-1,25 1,-25 0,25-24,-25 24,0 0,0-1,25 1,-25-1,25 1,-1 0,1-24,25 0,-25 0,-1 0,51 0,-26 0,26 0,-1 0,1 0,24 23,-25-23,1 24,-1-24,1 24,-1 0,75-24,-50 24,50-1,-50-23,0 23,-1-23,51 24,-49 0,73-24,-49 24,75-24,-1 0,0 0,26 23,-1 1,-25-24,1 0,24 0,25 0,-25 0,1 0,24 24,-75-24,25 0,-25 24,26 0,-50-24,49 0,-24 0,24 0,50 0,-25 0,1 0,-26 0,50 0,-99 0,99 0,-50-24,1 24,24-24,-25 0,25 24,-25-24,-24 1,49 23,-24 0,-1 0,25 0,25 0,-24 0,-1 0,50 0,24 0,-49 0,0 0,-25 0,25 23,-50-23,-24 24,24 0,-74-24,25 0,-50 24,-24-24,24 0,0 0,0 0,1 0,48 0,-48 0,24 0,24 0,-24 0,50 24,0-2,-1 2,26 0,-1 0,-24 0,23 0,-48-1,25 1,-25-24,24 24,1-24,-1 0,-24 0,0 0,-25 0,-25 0,50 0,-25 0,-25 0,50 0,-49 0,-1 0,25 0,0 0,0 0,49 0,-73 0,24 0,-25 0,50 0,-26 0,-24 0,50 0,-50 0,0 0,25 0,0 0,-25 0,26 0,-26 0,0 0,50 0,-75 0,25 0,1 0,-76 0,26-48,0 48,-26-47,-24-1,25 24,-25 0,0 2,0-2,0 0,0 0,0-23,-25-1,1 1,-1 0,0 23,0-24,0 1,1 0,-1 0,-50-25,51 48,-26-23,25-24,-24 48,49-1,-75-48,50 26,1 22,-26-24,25 25,-24-25,49 24,-50 1,0-1,1-23,-1-1,-49 1,0 0,-25 23,24-23,1-1,-25 24,50 0,-74 1,49 0,-25 23,49-24,1 24,-1-24,-24 24,25 0,24 0,-24 0,-1 0,26 0,-1 0,1 0,-1 0,-24 0,-1 0,1 0,-50 0,0 0,-25-24,25 24,25 0,-75 48,25-1,0-24,25 1,50-24,-1 0,1 0,0 0,-1 0,1 0,24 0,-24 0,49 0,-49 0,24 0,-24 0,24 0,-25 0,-23-24,-51 24,25 0,25 0,-25 0,25 0,25-23,-1 23,1 0,-1 0,26 0,-1 0,0 0,26 0,-51-23,1 23,24-48,-24 24,-1 24,1-23,24 23,-74-24,50 24,-25 0,-25-24,24 24,-48-24,48 0,-24 2,0 22,50 0,0 0,24 0,0-24,26 24,-51 0,26-24,-26 24,26-24,-26 24,1 0,24 0,25 0,-24 0,-1 0,0 0,2-24,-2 24,1 0,-51-47,51 47,-26 0,51 0,-26 0,25 0,0 0,1 0,-1 0,0-24,0 24,-24-24,-1 1,0 23,25-23,1 23,-51 0,50 0,25-24,-49 0,-1 24,25-24,-24 0,-1 0,50 1,-49-1,-1 1,25 23,-24-48,-1 25,25-25,-24 24,-1 0,25 1,-24-24,-1 23,25 0,-49-23,49 47,0-24,0 0,0 24,1-24,24 2,-50 22,50-48,-50 48,26-24,-1 0,-25 24,-24-47,24 23,25 0,-24-22,-1 46,1-24,24 0,-25 24,1-24,24 24,-25-24,1-23,-1 23,-24 1,-26-25,26 1,-1 23,1-24,-50 2,50 46,24-24,0 0,1 0,24 24,0 0,-24-23,24 23,0-24,1 24,-25-24,24 24,-50-24,1-22,24 22,-49 24,25-48,-75 24,74-23,-73 0,48 47,-24-47,25-1,25 24,-25 0,49 1,25 23,0-24,0 24,1 0,-1 0,25-23,-50 23,25 0,-24 0,24 0,-25 0,26 0,-1-24,-25 24,25 0,1 0,-1 0,-25 0,25-24,-24 24,-1 0,-24-23,-1-1,1 24,24 0,-24 0,24 0,-49 0,49 0,-24-24,0 24,24 0,-49 0,24-24,-24 24,25 0,49 0,-25 0,26 0,-1 0,0 0,0 0,0 0,1 0,-1 0,-25 0,2 0,23 0,0 0,-25 0,25 0,-24 0,24 0,0 0,0 0,1 0,-1 0,0 0,0 0,0 0,1 0,-26 0,25 0,-24 0,-1 0,0 0,1 0,-1 0,1 0,-1 0,0 0,1 0,24 0,0 0,-24 0,-1 0,25 0,0 0,-49 0,49 0,0 0,0 0,-49 0,24 0,1 0,-26 0,1 0,24 0,-24 0,24 0,1-24,-26 24,26 0,-1 0,1 0,24 0,-25 0,0 0,26 0,-26 0,0 0,1 0,-1 0,-24 0,24 0,-24 0,24 0,1-24,-26 24,50 0,-24 0,-26 0,26 0,-1 0,-24-22,-25 22,49-24,-49 24,24-24,-23 24,-1 0,0 0,24-24,1 24,-1-24,51 24,-1 0,-25 0,25 0,1 0,-1 0,0 0,0 0,0 0,1 0,-26 0,25 0,0 0,-24 0,24 0,-25 0,25 0,1 24,-1-24,-25 0,25 0,-24 0,24 0,-25 0,26 0,-1 0,-25 0,1 0,24 0,0 0,0 0,0 0,1 0,-1 0,0 0,0 0,0 0,1 0,-1 0,0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29:36.875"/>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0 328,'0'50,"0"-25,0 0,0 24,25 1,-25-25,0-1,0 26,0-25,0 0,0-1,0 26,0-25,0 24,0-24,0 25,25-50,-25 49,0-24,0 0,0 0,0 0,0-1,0 1,0 0,0 0,24-25,-24 25,25-1,-25 1,0 0,25 0,-25 0,25 24,0-49,-25 25,24-25,-24 25,25 0,0-25,0 25,0 24,-1-49,-24 25,25-25,-25 25,25-25,-25 25,25-1,0 1,-1-25,-24 25,25 0,-25 0,25-1,0 1,0-25,-25 25,24 0,-24 0,25-25,0 24,0 1,0-25,-1 25,1-25,0 0,0 25,24-25,-49 25,50-25,-25 0,0 24,-1-24,1 0,-25 25,25-25,0 25,25-25,-26 0,1 0,-25 25,25-25,25 25,-26-25,-24 24,25-24,0 25,0-25,0 0,-1 25,1 0,0-25,0 0,0 25,-1-25,-24 24,25-24,0 25,25 0,-26 0,26 0,-25-25,0 25,-1-1,26 1,-25 0,24 0,1 0,0-1,-26 1,26 0,0 0,-1 0,-24-25,25 24,-1 1,1 0,-25-25,24 25,26 24,-26-49,26 25,-26 0,1-25,0 0,24 25,-49 0,24-25,1 24,24-24,-49 25,50-25,-1 0,-24 25,24-25,1 25,-1-25,25 0,0 0,-24 0,49 25,-25-25,-25 0,1 0,-1 0,-24 0,0 0,-26 0,26 0,0 0,24 0,-49 0,24 0,1 0,0 0,24-25,0 25,1 0,-1 0,1 0,24 0,25 0,-50 0,26-25,-26 25,0 0,26-25,-1 25,-25 0,1 0,24 0,-25-25,1 25,-1 0,-24 0,-1 0,26 0,-26 0,1 0,24-49,1 49,-1-25,1 0,-1 25,-24-25,24 25,0-24,1 24,-26 0,26 0,-1 0,1 0,24 0,-25 0,1 0,24 0,0 0,-24-25,-1 25,0-25,1 25,-1 0,1 0,24 0,-25 0,1-25,-1 25,25-25,-24 1,-1-1,-24 0,-1 25,26-25,-50 25,-1 0,26-49,-25 49,0 0,-1 0,1-25,0 25,0-25,0 25,24-25,1 25,-1 0,-24 0,25-25,0 25,-1 0,-24-24,25 24,-26-25,26 0,-50-25,0 25,25 1,-25-26,0 25,0-24,0-1,0 25,0 0,0-24,0 24,-25-49,0 24,25 25,-25-24,25 24,-24-25,-1 1,25 24,-25 0,25-25,-25 50,25-24,-25-1,1-25,-1 1,0 24,0 0,25-25,-25 50,25-25,-49 1,49-1,-75-25,26 25,-1-24,0 24,-24 0,24 0,-24 1,24 24,26-25,-76 0,26 0,0 25,-26-25,1 1,-50-1,0 0,25 0,-24 0,-26 25,-24 0,-1-24,-24-1,0 25,-1-25,26 25,-25 0,49 0,25 0,0 0,50 0,50 0,-1 25,0-25,26 0,-1 25,-25-25,25 0,-24 24,49 1,-50-25,25 0,1 0,-1 0,-25 25,0-25,26 0,-26 25,25-25,0 0,1 0,-1 25,0-25,0 0,0 0,1 0,-1 0,0 0,0 0,0 0,1 0,-1 0,-25 0,25 0,-49-25,24 0,-24 0,0 0,-1 1,1-26,-50 25,74 25,-24-25,24 1,0-1,1 25,-1-50,25 50,1 0,-26-25,25 1,0-1,-24 0,24 25,0 0,-24-25,24 0,-25 25,1-24,-26-1,26 25,-1 0,0 0,1-25,-1 25,0 0,26 0,-1-25,-25 25,25 0,-24-25,-1 25,25 0,1 0,-26 0,0 0,1 0,-26-25,26 1,-26 24,1 0,-25 0,24-25,1 25,24-25,1 0,-1 25,-24 0,24-25,-24 1,-1-1,1 25,24 0,1 0,-1 0,25 0,-24 0,-1 0,25 0,0 0,-24 0,24 0,0 0,-24 0,-1 0,0 0,1 0,24 0,0 0,-25 0,1 0,24 0,0 0,0 0,-24 0,24 0,0 25,0-25,-24 0,24 0,0 0,0 0,1 0,-1 0,0 0,0 0,0 0,1 0,-1 0,0 0,0 0,0 0,1 0,24 24,-25-24,0 0,25 25,0 0,-25 0,25 0,0-1,0 1,-25 0,25 0,0 0,-24 0,24-1,-25-24,25 25,0 0,0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29:47.345"/>
    </inkml:context>
    <inkml:brush xml:id="br0">
      <inkml:brushProperty name="width" value="0.08819" units="cm"/>
      <inkml:brushProperty name="height" value="0.35278" units="cm"/>
      <inkml:brushProperty name="color" value="#C6D9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0 128,'0'0,"0"25,0 0,0-1,0 1,0 0,25 25,-25-26,0 26,0-25,0 49,0-24,0-1,0 1,0-25,0 24,0 1,0-25,0 24,0-24,0 50,0-51,0 26,0-25,25 25,-25-26,0 26,0-25,25-25,-25 49,0-24,0 25,25-25,-25 24,0-24,0 0,24-25,-24 25,25-1,-25 26,25-25,-25 0,0-1,25 1,-25 0,0 0,25-25,-25 25,24-25,-24 24,25 1,0 0,0-25,0 25,-1 0,1-25,0 0,0 24,24 1,1-25,0 0,24 0,-24 25,-1 0,1-25,-1 25,1-1,0 1,24 25,-24-25,24-25,-24 25,-1-1,26 1,-50-25,-1 0,26 0,0 0,24 0,-24 0,-1 0,26 0,-26 0,26 25,-1-25,-24 0,-1 0,26 25,-1-25,1 0,-1 0,-24 0,-1 0,1 0,-1 0,1 0,0 0,24 25,-49-25,24 0,1 0,0 0,-1 0,26 0,-1 0,-24 0,24 0,-24 0,49 0,-49 0,-1 0,26 0,-26 0,26 0,-1 0,0 0,1 0,-1 0,1 0,-1 0,-24 0,-1 0,26 0,-26 0,1 0,24 0,-24 0,0 0,-26 0,51 0,-26 0,-24 0,25 0,-1 0,26 0,-26 0,1 0,24 0,1 0,-1 0,-24 0,24 0,1 24,24-24,-25 0,26 25,-1-25,0 0,50 25,-25-25,0 25,-50-25,26 0,-1 0,-25 0,25 0,-24 0,-1 0,1 0,-1 25,25-25,0 0,50 0,-49 0,-1 0,50 24,-50-24,0 0,-25 0,1 0,-1 0,-24 0,-1 0,1 0,0 0,24 0,-49 0,25 0,-1 0,1 0,24 0,-24 0,-1 0,26 0,-1 0,25 0,25 25,-24-25,-1 0,0 0,-25 0,1 0,-1 0,1 0,-1 25,1 0,-1-25,25 0,-24 0,-1 0,-24 0,24 0,-24 0,-1 0,1 0,-25 0,24 0,-24 0,25 0,-25 0,24-25,1 0,-25 25,24 0,26-25,-51 1,26 24,0 0,24 0,-24 0,24-25,-24 25,24 0,-24 0,24 0,0 0,-24 0,0 0,-25 0,24 0,1 0,-25 0,-1-25,-24 0,0 0,0 1,0-1,0 0,0 0,0 0,0 1,0-1,0 0,0-25,-24 25,24 1,0-1,-25 0,25 0,-25 0,0-24,0 24,-24-49,-1 74,25-50,0 50,1-25,-1 25,0-25,0 25,25-24,-25 24,1-25,-1 25,0-25,-25 0,26 25,-51-49,50 49,1-25,-26 0,25 25,0-25,1 25,-1-25,0 25,25-24,-50 24,1-25,-1 0,-24 0,-1 0,-49 1,50 24,-1 0,26-25,-1 25,1 0,-1 0,0 0,1 0,-1-25,-24 25,-1-25,26 25,-26 0,26 0,-1 0,-24 0,-1 0,1 0,-1 0,1 0,0 0,-1 0,1 0,-25 0,-1 0,-24-25,25 25,-25 0,-25-24,75 24,-50 0,25 0,-75-50,0 0,1 1,-1 24,50 25,-25 0,50 0,0 0,24 0,-24 0,0 0,-50-25,25 25,-25-25,50 25,0 0,24 0,26 0,-1 0,25 0,1-25,-1 25,0 0,0 0,25-24,-25 24,1 0,-1 0,0 0,-25 0,26 0,-1-25,-25 0,1 25,-1-25,0 0,1 1,-26 24,26-25,24 25,-50-50,26 50,-26 0,51-49,-26 49,0-50,-49 25,74 0,-24 25,24 0,0 0,25-24,-25 24,1 0,-1-25,0 25,0-25,-24 25,-51-25,26 25,-1-49,1 49,-25-25,24 0,1 0,-25-49,0 74,24-50,1 25,-1 1,1 24,49 0,0 0,1 0,-26 0,25 0,0 0,-24 0,24 0,-25 0,25 0,-24 0,-26 0,51 0,-26 0,25 0,-24 0,-26 0,50 0,1 0,-26 0,0 0,-24 0,49 0,-49 0,24 0,1 0,-1 0,-24 0,-1 0,1 0,24-25,-24 25,-1 0,26 0,-1 0,25 0,0 0,1 0,-26 0,25 0,0 0,1 0,-1 0,-25 0,25 0,1 0,-26 0,25 0,0 0,1 0,-1 0,0 0,0 0,0 25,1-25,-1 0,0 0,0 0,-25 0,26 0,-1 24,0 1,0-25,0 0,1 0,-26 0,0 0,26 0,-1 0,0 0,-25 0,26 0,-1 0,0 0,0 0,0 0,-24 0,24 0,0 0,0 0,1 0,24 25,-25-25,-25 0,25 0,1 0,-1 0,-25 0,1 0,24 0,-25 0,25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29:58.47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124 102,'0'49,"0"26,0-1,0-24,25 24,0 0,-25-24,0 0,0-25,0 49,0-49,0 0,0 24,0 1,0 24,0-24,0-25,0 24,0-24,0 25,25-1,-25-24,0 0,24 49,-24-49,0 0,0 0,25-25,-25 24,25 1,-25 0,25-25,-25 25,49 0,-49-1,25 1,0-25,25 0,-26 0,26 25,-25-25,0 0,-1 25,26-25,-25 25,24 0,1-1,24 1,-24-25,-25 25,49-25,-24 25,-25-25,-1 0,26 25,-25-25,0 24,49-24,-49 25,25-25,-1 25,1-25,-25 0,-1 25,1-25,0 0,0 25,24-25,1 0,0 0,24 0,-24 24,24-24,0 25,1-25,24 0,-24 25,49-25,-50 0,-24 0,24 0,-24 0,24 0,-24 0,24 0,-24 0,49 0,-25 0,25 25,1-25,-26 0,25 25,-49-25,24 0,-24 0,24 0,-24 0,24 0,-49 0,25 0,-1 0,26 0,-26 0,26 24,-1-24,-24 25,49-25,0 0,-24 0,-1 0,25 0,-49 0,24 0,1 0,-26 0,1 0,24 0,-24 0,24 0,-24 0,24 0,1 0,-1 0,1 0,-1 0,1 0,-1 0,0 0,-24 0,0 0,-1 0,1 0,24 0,1 0,-26 25,26-25,-1 0,-24 0,-1 0,26 0,-1 0,-24 0,24 0,1 0,-26 0,26 0,-1 0,-24 0,24 0,0 0,-24 0,24 0,1 0,-26 0,1 0,25 0,-1 0,-24 0,24 0,25 0,-24 0,24 0,-25 0,-24 0,-1 0,-24 0,25 0,-1 0,-24 0,0 0,25 0,-26 0,26 0,0 0,-25 0,24 0,1 0,-1-50,1 50,-25 0,0-24,24-1,-24 25,25-25,-1 25,-24 0,25-25,-26 25,-24-25,50 1,-25-1,0 25,-1-25,1 25,0-25,25 0,-26 25,1 0,-25-49,25 49,-25-25,0 0,0-24,0-1,0 25,0-25,-25 50,25-74,0 49,0-24,-25-1,1 50,24-50,-25 1,0 24,25-25,-25 50,25-49,-25 24,25 0,0 0,-49-24,49 24,-25 0,25-24,-50 24,50 0,-24 0,-51 0,26 1,-1-26,-24 25,-1-24,26 24,-1 0,0 0,1 25,24-25,-25 25,1-25,-1 25,-24 0,-1 0,26 0,-51 0,1-24,0-1,-25 25,50 0,-1 0,1 0,-1 0,1 0,-1 0,26 0,-1 0,-24 25,24-1,1 1,-1-25,0 25,26 0,-26-25,-24 0,24 0,0 0,1 0,-1 0,1 0,-1 0,0 0,25 0,-24 0,24 0,-49 0,24 0,25 0,0 0,-49 0,24 0,-49-25,25-25,24 50,-24-49,24 24,1 25,-1-50,25 50,0 0,-24 0,49-24,-25 24,0 0,0 0,1-25,-26 25,25-25,0 25,-24 0,24-25,0 0,-25 25,-24 0,24-24,-24-1,-25 0,-25 0,49 25,-24-25,-25 25,25-24,24-1,1 0,0 25,49 0,-25 0,25 0,1 0,-1 0,0 0,0 0,-24 0,24 0,-25 0,-24 0,24 0,-24 0,24 0,-24 0,49 0,-25 0,26 0,-1 0,0 0,0 0,0 0,1 0,-1 0,0 0,0 0,0 0,0 0,1 0,-26 0,0 0,26 0,-1 0,-25 0,25 0,1 0,-1 0,-25 0,25 0,1 0,-1 0,-25 0,25 0,1 25,-26-25,25 0,0 0,-24 25,-1-25,1 0,-26 0,26 0,-51 0,26 0,-1 0,26 0,-26 0,1 0,0 0,24 0,-24 0,49 0,-50 0,26 0,24 0,0 0,0 0,1 0,-1 24,-25-24,25 0,1 0,-26 0,-25-24,1 24,-25 0,24 0,1-25,0 25,24 0,0-25,26 25,-26 0,25-25,-24 25,24 0,25-25,-25 25,0 0,0 0,1 0,-1 0,0 0,0 0,0 0,1 0,-1 0,25 25,-25-25,25 25,-25-25,-25 25,26-25,-1 0,0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41.04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0,'25'0,"-25"24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08:30.1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1656 3,'-25'25,"25"-1,0 1,0 25,-25-50,25 25,-24-1,24 26,0-25,-50 24,50 26,-25-50,0-1,25 1,-24 0,24 0,-25-25,25 25,-25-1,25 1,-25-25,25 25,-25 0,25 0,0-1,-24-24,24 25,-25 0,25 0,0 0,0-1,0 1,-25-25,25 25,-50-25,26 0,-26 0,50 25,-25-25,-49 0,49 0,0 25,-25-25,50 24,-24-24,-26 0,25 0,-24 0,-1 0,0 25,1-25,24 0,0 25,-24-25,24 0,0 25,0-25,0 0,1 0,-1 0,25 25,-25-25,0 25,0-25,1 0,-1 0,25 24,-25-24,0 0,0 25,1-25,24 25,-50 0,25 0,0-1,25 1,-24-25,24 25,0 0,0 0,-25-1,25 1,0 0,0 25,0-1,0-24,-25 0,25 49,0-49,0 25,0-26,0 51,0-50,0-1,0 26,0-25,0 49,0 1,0-26,0 51,0-51,0 1,0-1,0 1,0 0,0 24,0-24,0-26,0 26,25 0,0 24,-25 0,24-49,1 25,0-1,-25 1,0-25,0 0,0-1,0 1,25-25,-25 25,0 0,0 25,0-26,0 1,0 0,0 0,25 0,-1-1,-24 1,0 0,25-25,0 25,-25 0,50-1,-50 1,24 0,26 25,0-50,-26 24,26 1,0-25,-26 0,1 25,25 0,-1-25,-24 0,25 49,-25-49,24 25,26 0,-26 0,1 0,24-25,1 0,-1 24,-24 1,74 0,-50-25,25 0,1 0,-1 0,0 0,0 0,50 0,-50 0,1 0,-1 0,-25 0,1 25,-1-25,25 0,0 25,25-25,-24 0,49 0,-25 0,24 0,1 0,0 0,25 0,-26 0,-23 0,-1 0,0 0,0 0,-25 0,0 0,50 0,-50 0,0 0,25 0,-24 0,24 0,0 0,0 0,49 0,1 24,-50-24,50 0,-26 0,1 0,0 0,-25 0,25 0,-50 0,0 0,-24 0,24 0,-49 0,-1 0,1 0,-1 0,-24 0,25 0,-1 0,1 0,24 0,-24 0,24 0,26 0,-26 0,0 0,-24 0,25 0,-1 0,0 0,-49 0,25 0,-25-24,-1-1,26 25,0 0,-1 0,26 0,-1 0,0-25,1 25,24 0,-49-50,-1 50,-24 0,50-49,-51 24,1 0,0 25,0-25,0 1,-1-26,-24 25,0 0,25-49,0 49,-25 0,25-24,0-1,-25 25,24-24,-24-26,25 51,-25-26,0-25,0 26,0-50,0 49,0-24,0 24,0-24,-25 24,25 0,-24 1,-1-1,0-24,25-1,-50 26,26-26,-1 1,-25 0,1-26,49 26,-50 24,25-24,0-1,-24 1,24 0,0 24,0-24,0 24,-24 0,49 1,0 24,-25-25,0 1,25 24,0 0,-25-24,1-1,24 25,0 0,0 0,-25 1,25-1,0-25,-25 50,25-25,0 1,0-1,0 0,0 0,-25 0,25 1,0-1,0 0,0 0,-25 0,25 1,-24-1,24 0,0 0,-25 25,25-25,-50 1,25 24,1-25,-26 25,-24-25,24 0,-24 0,-26 1,1-1,0 0,0 0,24 0,1 25,-1 0,1 0,0 0,-1-24,26 24,-1 0,0 0,-24 0,0 0,24 0,-25 0,-24 0,25 0,24 0,-24 0,49 0,-49 0,49 0,-25 0,25 0,-24 0,-1 0,1 0,-1 0,0 0,1 0,-1 0,-24 0,24 0,-49 24,0-24,-25 0,24 0,-24 0,25 0,0 0,0 0,24 0,-24 0,25 0,-1 0,50 0,-24 0,-1 0,1 0,-1 0,25 0,-24 0,24 0,-25 0,1 0,-1 0,-24 0,-1 0,1 0,24 0,-74-24,25 24,0 0,-1-25,-24-25,25 50,0 0,0-49,49 49,1 0,24-25,-25 25,25 0,1 0,-1 0,0 0,0 0,0 0,1 0,-1 0,0 0,-25 0,26 0,-1 0,-25 0,25 0,-24 25,24-25,0 0,0 0,-24 0,-1 24,25-24,0 0,1 0,-1 0,0 0,0 0,0 0,1 0,-1 0,0 0,0 0,0 0,1 0,-1 0,0 0,0 0,0 0,1 0,-1 0,0 0,0 0,0 0,-24 0,24 0,0 0,0 0,1 0,-1 0,0 0,0 0,0 0,0 0,1 0,-1 0,0 0,0 0,0 0,1 0,-1 0,0 0,0 0,0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33.6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372 0,'0'25,"-25"-25,25 25,-24-1,-1 1,25 0,-25-25,0 25,25 0,-25-25,25 24,0 1,-24-25,-1 25,0 0,0 0,0-1,1-24,-1 25,0-25,25 25,-25-25</inkml:trace>
  <inkml:trace contextRef="#ctx0" brushRef="#br0" timeOffset="1468">75 50,'24'0,"-24"24,25-24,-25 50,25-50,0 25,0-25,-1 25,1-1,0-24,0 0,-25 25,0 0,25-25,-1 0,1 0,-25 25,25-25,0 0,-25 25,25-25,-1 0,1 24,-25 1,25-25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36.6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0,'0'25,"0"0,0 0,25-25,-25 24,24 1,-24 0,0 0,0 0,0-1</inkml:trace>
  <inkml:trace contextRef="#ctx0" brushRef="#br0" timeOffset="828">496 422,'0'-25,"-25"25,25-25,-25 25,25-25,-25 25,1 0,24-24,-25 24,0 0,0 0,0 0,1 0,-1 0,0 0,25 24,0 1,0 0,0 25,0-26,0 1,0 0,0 0,0 0,0-1,25 1,0-25,-25 25,0 0,24-25,1 0,0 0,-25 25,25-25,0 0,-1 0,1 0,0-25,0 25,-25-25,0 0,0 0,0 1,0-1,0 0,0 0,0 0,0 1,25 24,-1 0,-24-25,0 0,25 25,-25 25,0 0,25 24,-25-24,25-25,-25 25,0 0,0-1,0 1,0 0,0 0,0 0,25-25,-25-25</inkml:trace>
  <inkml:trace contextRef="#ctx0" brushRef="#br0" timeOffset="3086">645 25,'24'0,"-24"25,0 0,0-1,25 1,-25 0</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40.36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0,'25'0,"-25"25,0 0,25-25,-25 49,0-24,0 0,0 0,0-1,0 1</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41.63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223 5,'-24'0,"-1"0,0 0,0 0,0 0,1 25,-1 0,0-25,25 25,0 0,0-1,50 1,-26 0,-24 0,25-25,0 0,-25 25,25-25,-25 24,25-24,-25 25,0 0,-25-25,0 0,25 25,-25-25,0 0,1 0,-1-25,0 25,25-25,-25 25,25-25</inkml:trace>
  <inkml:trace contextRef="#ctx0" brushRef="#br0" timeOffset="1000">347 204,'25'0,"0"0,0 0,-25-25,25 25,-25-25,25 0,-25 1,0-1,0 0,0 0,-25 0,0 25,0 0,0 0,0 25,25 0,0 0,0 0,-24-1,24 1,-25 0,25 0,0 0,0-1,0 1,0 0,0 0,25-25,-25 25,24-25,1 0,0 0,0 24,25-24,-26 0,1 0,25 0,-25 0,-1 0,1-24</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08.40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0,'50'25,"0"-25,24 25,-49 0,24-25,1 25,-25-25,49 0,-49 0,0 0,0 0,0 0,24 0,-24 0,0 0,0 0,24 0,-24 0,0 0,0 0,-1 0,26 0,-25 0,0 0,-1 0,26 0,-25 0,0 0,24 0,-24 0,0 0,0 0,24 0,-24 0,25 0,-26 0,1 0,0 0,0 0,0 0,0 0,-1 0,1 0,0 0,0 0,0 0,-1 0,1 0,0 0,0 0,0 0,-1 0,1 0,0 0,0 0,0 0,-1 0,26 0,-25 0,0 0,-1 0,1 0,0 0,0 0,0 0,-1 0,1 0,0 0,0 0,0 0,-1 0,26 0,-25 0,0 0,-1 0,26 0,-25 0,0 0,24 0,26 0,-50 0,-1 0,1 0,25 0,-25 0,-1 0,26 0,-25 0,0 0,-1 0,1 0,0 0,0 0,0 0,24 0,-24 0,0 0,24 0,1 0,-25 0,0 0,-1 0,1 0,0 0,0 0,0 0,-1 0,1 0,0 0,25 0,-26 0,1 0,0 0,0 0,0 0,0 0,24 0,1 0,-1 0,-24 0,0 0,0 0,49 0,-49 0,25 0,-1 0,-24-25,0 25,24 0,-24 0,0 0,0 0,24 0,-24 0,0 0,0 0,0 0,-1 0,26 0,-25 0,0 0,-1 0,26 0,-25 0,24 0,-24 0,0 0,0 0,25 0,-26 0,1 0,0 0,0 0,0 0,-1 0,1 0,0 0,0 0,0 0,-1 0,1-25,25 25,-25 0,24 0,-24 0,0 0,24-25,-24 25,25 0,-25 0,-1 0,1 0,0 0,0 0,0 0,-1 0,1 0,0 0,0 0,0 0,-1 0,1 0,0 0,0 0,0 0,0 0,-1 0,1 0,0 0,0 0,0 0,-1 0,1 0,0 0</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18.10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0 248,'25'0,"0"0,0 0,-25-25,24 25,1 0,0-24,0-1,0 25,-1 0,-24-25,25 25,0-25,0 25,-25-25,25 25,-1-24,1 24,-25-25,25 25,-25-25,25 25,0 0,-25-25,24 50,-24 0,0 0,0-1,0 1,-24 0,24 0,0 0,0-1,0 1,0 0,0 0,-25 0,25-1,0 1,0 0,0 0,0 0,0-1,-25-24,25 25,0 0,0 0,0 0,0-1,0 1,0 0,0 0,0 0,0-1,0 1,0 0,-25 0,0-25,1 0,-1 0,0 0,0 0,0 0,1 0,-1 0,0 0,0 0,0 0,1 0,-1 0,50 25,-1-25,26 0,-50 25,25-25,0 0,-1 0,1 0,25 0,-50 24,25-24,-1 0,1 0,0 0,0 0,0 0,-1 0,1 0,0 0,0 0,0 0,-1 0,1 0,0 0,0 0,0 0,0 0,-1 0,1 0,0 0,0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23:21.54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151 28,'-25'25,"25"0,-25-1,25 1,0 0,-25 0,25 0,0-1,-24-24,24 25,0 0,-25-25,25 25,0 0,-25-1,25 1,0 0,0 0,0 0,0-1,0 1,0 0,0 0,0 0,0-1,0 1,0 0,0 0,0 0,0-1,0 1,0 0,25 0,-25 0,0 0,25-25,-25 24,0 1,24-25,1 0,-25 25,25-25,0 0,-25 25,25-25,-1 0,1 0,0 0,0 0,0 0,-1 0,1 0,-25-25,0 0,25 25,-25-25,25 1,-25-1,25 0,-25 0,0 0,0 0,0 1,0-1,0 0,0 0,0 0,0 1,0-1,0 0,0 0,0 0,0 1,0-1,0 0,0 0,0 0,0 1,0-1,0 0,0 0,0 0,0 1,0-1,0 0,0 0,0 0,-25 1,25-1,-25 25,25-25,-25 25,25-25,-25 25,1 0,-1 0,0 0,0 0,0 0,1 0,24 25</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14:31:01.36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 1116,'0'0,"0"25,25 0,0 0,0 0,-1-25,-24 24,25-24,0 25,0 0,0-25,-1 25,26 0,-25-25,0 0,-1 24,1-24,0 25,25-25,-26 0,1 0,25 0,-25 25,24-25,1 25,-25-25,24 0,-24 0,0 0,24 0,1 0,-25 0,0 0,-1 0,1-25,-25 0,25 25,0-25,0 25,-25-24,25-1,-1 25,-24-25,25-25,0 1,0 24,0-25,-1 50,-24-24,0-1,25 0,-25 0,0 0,0 1,0-1,25-25,-25 25,0 1,0-1,25 25,-25-50,0 25,0-24,0 24,0-25,0 25,0 1,0-1,0-25,25 50,-25-25,0-24,0 24,0 0,0 0,-25 1,25-1,0 0,-25 25,0-25,0 0,25 1,-24 24,-1-25,0 25,0-50,-24 50,24-25,0 25,-25-24,25-1,1 25,-1 0,0 0,0 0,-24 0,-26 0,50-25,1 0,-26 25,25 0,0 0,-24 0,24 0,25 25,-50-25,50 25,-24-25,24 25,-25-1,0-24,25 25,0 25,-25-25,25-1,0 1,-25 0,1-25,24 50,-25-1,25-24,-25-25,25 25,0 0,0-1,-25-24,25 25,-25-25,25 25,0 0,-24 0,24-1,-25-24,25 25,-25-25,0 25,25 0,0 0,-25-25,25 25,0-1,-24-24,24 25,0 0,-25 0,0-25,25 25,-25-25,0 0,25 24,-25-24,25 25</inkml:trace>
  <inkml:trace contextRef="#ctx0" brushRef="#br0" timeOffset="2828">1290 1216,'25'0,"0"0,0 0,0 0,24 0,26 0,-26 0,1 0,-25 0,49 0,0 0,-24 0,0 0,-1 0,1 0,-25 0,-1 0,26 0,-50 24,50-24,-25 25,-1-25,1 25,0 0,0-25,0 25,-1-25,1 49,0-24,0-25,-25 25,25 0,-25-1,24 1,-24 0,0 0,0 0,25-1,-25 1,25 0,-25 0,0 24,0 1,0 0,0-1,0-24,0 0,0 25,-25-1,0-24,25 49,-24-49,-1 25,0-1,25 26,-25-50,0 24,25-24,-49 25,49-26,-50 26,25-50,-24 74,24-49,-25 25,-24-1,49-24,-25 0,-24 25,49-25,0-1,-49 26,24-25,1 0,24-1,-49 1,49-25,-50 25,26 0,-26-25,1 49,0-24,-1 0,25-25,26 25,-51 0,50-1,25 1,-49-25,49 25,-25-25,0 25,25 0,0-50,0 0,0-25,25 1,0-1,-25 1,49-26,-24 26,0 24,0-50,0 51,-1 24,1 0,-25 24,0 1,0 0,0 0,0 0,0 24,-25-24,25 25,-49-1,49-24,0 0,-25 0,25-1,0 1,0 0,25-25,49 0,-49 0,0 0,25 0,-1 0,-24 0,0 0,0 0,-1 0,1 0,0 0,0 0,0 0,-1 0,1 0,-50-25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08:49.072"/>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2166 126,'0'24,"0"1,0 0,0 0,0 0,0-1,0 1,0 0,0 0,0 0,0-1,0 1,0 0,0 0,0 0,0-1,0 1,0 0,0 25,0-26,0 1,0 0,0 0,0 0,0-1,-25 1,0-25,25 25,-25 0,25 0,-24-25,24 25,-25-25,0 0,0 0,25 24,-25-24,1 0,-1 0,0 25,0-25,0 0,25 25,-24-25,-1 0,0 0,0 0,0 25,1-25,-26 0,0 0,25 0,-24 0,24 0,0 25,0-25,-24 0,24 0,0 0,-24 0,24 0,0 0,0 0,-24 0,-1 0,25 0,-24 0,-1 0,0 0,26 0,-26 0,0 0,1 0,24 0,-25 24,26-24,-1 0,25 25,-25 0,0-25,0 0,1 25,-1 0,0-25,0 24,0-24,0 25,-24 0,49 0,-25-25,25 25,0-1,-25-24,25 25,0 0,-25 0,25 0,-24 24,24 1,0-25,-25 24,25-24,0 0,-25 24,25 1,0-25,0 0,-25 24,0-24,25 25,0-1,-24-24,-1 25,25-25,0 49,-25-49,25 0,0 24,0-24,0 25,0-26,0 26,0 0,0-1,0 1,0-1,0 1,0 24,0-24,0 24,0-24,0 0,0 24,0 1,-25-1,25-24,0 24,0-24,-25-1,25 1,0-1,0 1,0 0,0-1,-24 1,24-1,0 1,0 0,0-1,0 1,0 0,-25-1,25 1,0-1,0 1,0 0,0-1,0 26,0-26,0 1,0-1,0-24,0 25,0-1,0-24,0 0,0 25,0-1,0 1,0-1,25-24,-25 25,0-1,0 1,24-25,-24 25,25-1,-25-24,25 25,0-1,0 1,-25-1,0-24,49 25,-49-25,25 24,0 1,0-1,-1-49,-24 25,25-25,-25 25,25-25,-25 25,50 0,-26-25,1 24,50 1,-1 25,1-1,-1-49,50 50,-74 0,-1-26,26 1,-1 0,-24 0,24 0,-49 0,24-1,26-24,-50 25,24 0,1-25,24 25,1-25,24 49,-25-49,1 25,-26-25,26 25,-1 0,-24 0,49-25,-25 0,1 24,-1-24,25 25,26 0,-26-25,-25 25,50-25,0 0,0 25,50-1,-25 1,-25 0,25 25,-1-50,-24 49,0-24,0 0,25 0,-50-1,50 1,0 0,-50-25,25 0,0 25,0-25,-24 0,-1 0,0 0,50 0,-50 0,25 0,0 0,0 0,-25 0,75 0,-75 0,75 0,-50 0,50-25,-1 0,-74 25,-24 0,49-25,-50 25,25-24,1 24,-26 0,1-25,-1 0,0 25,1 0,-1 0,1-25,-1 0,0 1,1-1,24 25,25 0,-50 0,26 0,-1-25,-25 25,1 0,-1 0,-24 0,24 0,-24 0,24-25,1 25,-51 0,51 0,-1 0,-24 0,-1-25,26 25,-26-24,1 24,49 0,-49-25,0 25,24-25,-24 25,-1-25,1 25,-1-25,-24 1,25 24,-25-50,24 50,1-25,-25 0,-1 25,1-24,0-1,25 0,-26 0,1 0,25 1,-50-26,25 0,-1 1,1 24,-25-25,0 1,25-26,-25 1,25 24,-25 1,0-1,0-24,0-1,0 26,0-26,0 1,0-25,-25-50,0 49,0-24,1 50,24 24,-50-24,25 0,25 24,-25-74,25 50,-49-1,-1 26,1-1,24-24,0-26,-25 26,1-25,49 24,-25 1,0 24,0-24,1 24,-1 1,0-26,0 50,0-24,1-1,24-24,-50 24,25 1,0-1,-24 0,49-24,-50 49,50 0,-49-24,49-1,-25 25,25 0,-50 1,50-26,-25 50,25-50,-25 26,1-1,24 0,-25 0,0 0,0-49,0 24,1 26,-1-51,0 1,0 49,0-25,1 1,-1-1,0 25,-25-49,26 24,-1 1,0-1,0 0,0-24,25 24,-24 26,24-1,-25-25,25 25,0 1,0-26,0 25,0 0,0-24,0 24,0-25,0 26,0-1,0-25,0 25,0 1,0-1,0 0,0 0,-25 25,25-50,-25 50,0-24,25-1,-49 0,24 0,-25 0,26 25,-26-24,0-26,-24 25,-25 0,49 1,0-1,-24 0,0 25,24-25,-24 0,49 25,0 0,-25 0,-24-24,49 24,-24 0,-1 0,0 0,1-25,-26 25,1 0,-25-25,-1 25,26 0,0 0,-1-25,1 25,-1 0,26 0,-26 0,26 0,24 0,-25 0,1 0,24 0,0 25,-24-25,24 0,-25 0,1 0,24 0,-25 0,-24 0,24 0,0 0,1 0,-26 0,26 0,-50 0,24 0,-49 0,50 0,-25 0,49 0,-24 0,24 0,-24 0,-1 0,25 0,1 0,-1-25,1 25,-26 0,1-25,-50 25,25 0,24-24,-74-1,25 25,25-25,-50 25,25 0,50 0,-25 0,-1 0,26-25,0 25,24 0,-24 0,24-25,0 25,-24 0,24 0,1-24,-26-1,1 25,-1-25,26 25,-26 0,51 0,-26 0,0 0,26 0,-26 0,25 0,0 0,1 0,-26-25,0 0,26 25,-26 0,0 0,1 0,24 0,0 0,-24 0,-1 0,25 0,0 0,-24 0,24 0,0-24,0 24,0 0,1 0,-1 0,0 0,0 0,0 0,1 0,-1 24,0-24,0 0,0 25,1-25,-1 0,25 25,-25-25,25 25,-25-25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3T14:09:02.59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2868 100,'0'25,"0"-1,0 1,0 25,0-25,25-1,-25 26,25 0,0-26,-25 1,0 0,0 0,0 0,24-25,-24 25,0-1,0 1,0 0,0 0,0 0,0-1,0 1,0 0,0 0,0 0,0-1,0 1,0 0,0 0,-24-25,-1 25,0-1,0-24,0 25,1-25,-1 0,-25 25,50 0,-25-25,-24 25,24-25,0 24,-49-24,49 0,0 50,-25-50,26 0,-1 0,0 25,0-25,0 25,1-25,-1 0,0 0,0 0,0 24,1-24,-1 0,0 0,0 0,0 25,1-25,-1 0,-25 25,1-25,24 0,0 0,0 25,-24 0,24-25,-25 0,1 24,-1 1,0-25,1 25,-1 0,1 0,-26-1,25-24,26 25,-51 25,26-50,-26 25,26 0,-1-1,0-24,26 25,-26 0,25-25,0 0,25 25,-24 0,-1-25,0 0,25 24,0 1,-25 0,0 25,25-26,-24 1,-1 25,0-1,0 1,0 24,1 1,-1-50,25 49,-25-24,-25 24,50 0,-24 1,-1-25,0-1,25 1,0 24,-25 1,0-1,25-24,-25 24,25-24,-24-26,-1 26,0 0,25-26,0 26,0 0,-50-1,50 1,-24-1,24 1,-25 0,25-1,-25-24,25 25,0-25,0-1,0 1,0 0,-25 0,25 24,0 1,0-25,-25 24,25-24,0 50,0-26,0-24,0 25,0-1,-24 1,24-1,0-24,-25 25,25-1,0 1,0 0,0-1,0 1,0 24,0-49,0 50,0-26,0-24,0 25,0-26,0 51,0-26,25 1,-25 0,24 24,-24 0,50 1,-25-1,-25-24,0-1,0-24,0 25,0-25,0-1,0 1,0 25,0 0,0-1,25 1,-25 24,0-24,0-1,0 26,24-1,1-24,-25-1,25 1,0 0,-25-1,0-24,0 25,25-1,-25-24,0 0,24 24,-24 1,0-25,0 0,25 24,-25-24,0 0,25 25,-25-1,25-24,-25 0,0 24,25-24,-25 0,25 0,-25 0,0-1,24 1,-24 0,25 25,0-1,0-24,0 25,-1-26,-24 1,25-25,-25 25,25 0,0 0,-25-1,0 1,25 0,-25 0,49 0,-49-1,50-24,-25 50,24-25,26 0,-1 0,0-1,1 26,-50-50,49 74,-24-74,-1 25,-24 25,50-25,-26-1,26 1,-1 25,0-25,50 49,25-49,-74 0,24 24,25 1,25-1,0 1,-50-25,50 24,-50-24,74 50,-49-26,-24 1,48 0,-23-1,-26-24,25 0,-75 0,26-1,-1 26,50-25,-25 24,1-24,24 25,-25-25,25-1,0-24,25 25,24 25,26-25,74 49,49-24,-24-26,-1 26,-48-25,23 0,-48-1,-26 1,50 0,-74 0,-25 0,24-25,-24 0,-25 24,25-24,-25 0,0 0,25 0,0-24,-25-1,49 0,1 25,24-25,1 0,-50 1,24-1,-49 25,25-25,0 0,-25-24,50 24,-26 0,26 0,-75-24,-24 24,49-25,-25 25,0-24,0-26,-24 51,-1-1,-24-25,-1 1,1 24,74-25,-99 1,49 24,25-25,-74 0,50 1,-1 24,-49-25,49-24,1 24,-26 1,26-50,-26 49,1-24,0 24,-50 0,49-24,-24 24,-25-24,25 0,-25-51,0 51,0-25,0 0,0 24,0-49,0 25,0 0,0 24,0 1,-25-25,0 24,0-49,1 0,-1 0,25 25,-50 0,25-50,25 25,-24-50,-1 1,0 24,-25 0,25 50,1 0,-1 24,25-49,-25 25,-25-25,26 0,-1 0,-25 49,25-24,1-50,-26 75,0-25,50 0,-49 24,-1 1,25-1,1 26,-1-1,25 0,-25-24,-25 0,26 24,-1-24,0-1,0 26,-24-51,24 51,0-1,-25-24,26-25,-26 49,0-24,25-1,-24 1,49 49,-25-25,-25 1,26-26,-51 1,26-1,-51-73,26 24,-50 0,50 0,24 49,-24 25,49-24,-25 24,25 26,-24-51,49 50,-50-24,25-1,0 25,1-24,-1 24,0 0,25 0,-25 1,25-1,-25 0,25 0,-24 25,-1-25,0 25,25-24,-50-1,50 0,-49 25,-1-50,1 50,-1-24,0-1,-74 0,75 25,-1 0,-24-25,24 0,-24 1,-1 24,26-25,-51 0,26 0,0 0,24 25,-24-25,24 1,-24 24,24 0,0 0,26 0,-1 0,0 0,0 0,0 0,1 0,-26 0,25 0,0 0,1 0,-26 0,0 0,1 0,-26 0,26 0,-26 0,-24 0,49 0,-24 0,0-25,-1 0,1 0,-1 0,1 25,24 0,1 0,-1 0,1 0,-1-24,25 24,0 0,-24 0,-1 0,0 0,26 0,-26 0,0-25,26 25,-1 0,-25 0,1 0,24 0,0 0,-25 0,1 0,24 0,0 0,0 0,1 0,-26 0,25 0,-24 0,24 0,0 0,-25 0,26 0,-26 0,0 0,1 0,-1 0,-24 0,24 0,0 0,26 0,-1 0,-50 0,51 0,-1-25,-25 25,1 0,24 0,0 0,-25 0,1 0,24 0,0 0,-24-25,24 25,-25 0,25 0,-49-25,24 25,1 0,-26 0,1 0,-1 0,26-24,-50 24,49 0,-24 0,24-25,-24 25,24 0,-24 0,24 0,0 0,1 0,-1-25,1 25,-26 0,25 0,-24 0,0-25,24 25,-24 0,24 0,-24 0,24 0,-24 0,49 0,-50 0,26 0,-26 0,26-25,-26 25,51 0,-1 0,-25 0,25 0,1 0,-1 0,-25 0,25 0,-24 0,-1 0,25 0,0 0,-49 0,49-24,-24 24,-1 0,0 0,1 0,24 0,0 0,0 0,1 0,-1 0,0 0,0 0,0 0,1 0,-1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4:00.438"/>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2:56.0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745 0,'0'25,"0"-1,0 1,-50 0,50 0,-50 0,50-1,0 1,-24 0,-1 0,0 0,25-1,-25-24,0 50,0 0,1-50,24 25,0-1,-25 1,0 0,25 0,-50 0,26-1,-26-24,50 25,0 0,-25-25,25 25,-49-25,49 25,-25-1,25 1,-25-25,25 25,-25-25,0 25,1-25,-1 0,25 25,-25-25,0 24,0-24</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2:47.299"/>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548DD4"/>
      <inkml:brushProperty name="fitToCurve" value="1"/>
    </inkml:brush>
    <inkml:brush xml:id="br2">
      <inkml:brushProperty name="width" value="0.05292" units="cm"/>
      <inkml:brushProperty name="height" value="0.05292" units="cm"/>
      <inkml:brushProperty name="color" value="#00B050"/>
      <inkml:brushProperty name="fitToCurve" value="1"/>
    </inkml:brush>
    <inkml:brush xml:id="br3">
      <inkml:brushProperty name="width" value="0.05292" units="cm"/>
      <inkml:brushProperty name="height" value="0.05292" units="cm"/>
      <inkml:brushProperty name="color" value="#0F243E"/>
      <inkml:brushProperty name="fitToCurve" value="1"/>
    </inkml:brush>
  </inkml:definitions>
  <inkml:trace contextRef="#ctx0" brushRef="#br0">272 60,'0'25,"0"0,0-1,0 1,0 0,0 0,0 0,0-1,0 1,0 0,0 0,0 24,0-24,0 0,0 0,0 0,0-1,0 1,0 0,0 0,0 0,0-1,0 1,0 0,0 0,0 0,0 0,0 24,0-24,0 0,0 0,0-1,25-24,-25 25,0 0,0 0,0 0,0-1,25-24,-25 25,0 0,0 0,0 0,0-1,0 1,0 0,0 0,0 24,0-24,0 0,0 0,0 0,0-1,0 1,0 0,0 0,0 0,0-1,0 1,25 0,-25 0,25-25,-25 25,24-25,1 24,0-24,0 0,0 0,-1 0,1 0,0 0,-25 25,25-25,0 0,-1 0,1 0,0 0,0 0,0 0,-1 0,-24 25,25-25,0 0,0 0,0 0,-1 0,1 0,0 0,0 0,0 0,24 0,1 0,-25 0,24 0,-24 0,25 0,-25 0,-1 25,1-25,25 0,-25 0,-1 0,1 25,0-25,25 0,-26 0,1 0,0 0,0 0,0 0,-1 0,1 0,0 0,0 0,0 0,-1 0,1 0,0 0,25 0,-26 0,1 0,25 0,-25 0,0 0,-1 0,26 0,-25 0,24 0,-24 0,0 0,0 0,0 0,-1 0,1 0,0 0,0 0,0 0,-1 0,1 0,0 0,0 0,0 0,24 0,-24 0,0 0,0 0,24 0,-24 0,0 0,0 0,24 0,-24 0,0 0,0 0,24 0,1 0,-25 0,-1 0,26 0,0 0,-1 0,1 0,-25 0,24 0,-24 0,0 0,25 25,-1-25,-24 0,25 0,-1 24,1-24,-25 0,-1 0,1 0,25 0,-1 0,-24 0,0 0,49 0,-49 0,25 0,-1 0,-24 0,25 0,0 0,-26 0,26 0,0 0,-1 0,26 0,-26 0,1 0,-1 0,1 0,-25 0,49 0,-24 0,-1 0,1 0,-25 0,24 0,1 0,-25 0,24 0,-24 0,0 0,25 0,-1 0,-24 0,0-24,25 24,-1 0,1 0,-25 0,-1 0,26 0,-25 0,0 0,-1 0,1 0,0 0,0 0,0 0,-1 0,1 0,0 0,25 0,-26 0,1 0,0 0,25 0,-26 0,1 0,25 0,-1 0,1 0,-25 0,0 0,24 0,-24 0,0 0,25 0,-1 0,-24 0,0 0,0 0,24 0,-24 0,0 0,24 0,-24 0,0 0,25 0,-26 0,26 0,0 0,-26 0,26 24,0-24,-1 0,-24 0,25 0,-1 0,26 0,-26 0,1 0,-25 0,24 0,1 0,-25 0,0 0,-1 0,26 0,-25 0,0 0,-1 0,1 0,0 0,0 0,24 0,1 0,-25 0,0 0,-1 0,1 0,0 0,0 0,0 0,24 0,-24 0,49 0,-49 0,0 0,25 0,-1 0,-24 0,25 0,-25 0,24 0,1 0,-25 0,-1 0,1 0,0 0,25 0,-26 0,26 0,-25 0,0 0,-1 0,1 0,0-24,0 24,0 0,24 0,1 0,-1 0,-24 0,25-25,-25 25,24 0,-24-25,0 25,0 0,-1 0,1 0,0 0,0 0,24 0,-24 0,-25-25,25 25,0 0,-25-25,0 0,25 25,-25-24,25-1,-25-25,0 25,24 1,-24-26,0 25,0 0,0 1,0-1,0 0,0 0,0-24,0 24,0 0,0-25,0 1,0 24,0 0,0-24,0 24,0 0,0 0,0-24,0 24,0 0,0 0,-24 25,24-49,0 24,0 0,0-25,0 25,-25 1,25-1,0 0,0 0,0 0,-25 1,25-1,0 0,0 0,0 0,0 1,0-1,0 0,0 0,0 0,0 1,0-1,0 0,0 0,0 0,-25 25,25-24,-25 24,0-25,1 25,-26 0,25 0,0 0,-24 0,-1 0,-24 0,24-25,1 25,-26 0,26-25,-26 25,1-25,24 25,-24 0,24 0,-24 0,24 0,1 0,-1 0,25 0,-25 0,1 0,24 0,0 0,-24 0,-1 0,0 0,26 0,-51 0,26 0,-1 0,-24 0,-1 0,1 0,24 0,-24 0,-1 0,1 25,-1-25,26 0,-26 0,26 0,-1 0,1 0,-1 25,-24-25,49 0,-25 0,1 0,-26 0,26 25,-1-25,-24 25,49-25,-25 0,-24 0,24 24,0-24,-24 0,0 0,24 0,25 0,-24 0,-1 0,0 0,-24 0,24 0,26 0,-26 0,0 0,1 0,-1 0,-24 0,49 0,-25-24,26 24,-26 0,25 0,0 0,-24 0,24 0,0 0,0 0,0 0,1 0,-1 0,-25 0,25 0,1 0,-1 0,0 0,0 0,0 0,-24 0,24 0,-49 0,24 0,-24 0,24-25,-24 25,24 0,25 0,-24 0,-1 0,0 0,26 0,-26 0,0 0,1 0,-1 0,25 0,-49 0,49 0,0 0,0 0,1 0,-1 0,0 0,0 0,-24 25,24-1,-50-24,51 0,24 25,-50-25,0 0,26 0,-26 0,0 0,1 0,24 0,0 0,-24 0,24 0,-25 0,25 0,0 0,-24 0,24 0,0 0,-24 0,-1 0,0 0,26 0,-26 25,25-25,-24 0,24 0,0 0,-25 0,1 0,-1 0,25 0,-24 0,-1 0,-24 0,24 0,25 0,-24 0,-1 0,1 0,-1 0,25 0,0 0,-24 0,24 0,-25 0,25 0,-24 0,24-25,0 25,0 0,-24-25,24 25,0 0,0 0,1 0,-1 0,-25 0,25 0,1 0,-1 0,0 0,0 0,0 0,1 0,-1 0,-25 0,1 0,24 0,-25 0,1 0,-1 0,25 0,0 0,-24 0,24 0,0 0,-25 0,26 0,-1 0,0 0,0 0,0 0,1 0,-1 0,0 0,0 0,0 0,1 0,-1 0,0 0,0 0,0 0,1 0,-1 0,0 0,0 0</inkml:trace>
  <inkml:trace contextRef="#ctx0" brushRef="#br1" timeOffset="19654">223 1821,'0'25,"0"0,0 0,0-1,0 1,0 25,0-25,0-1,0 1,0 25,0-1,0-24,25 0,-25 0,0 24,0 1,24-25,-24 0,0-1,25 1,-25 0,0 0,0 0,0-1,0 1,0 0,25-25,-25 50,0-26,0 1,0 0,0 0,0 0,0-1,0 1,25-25,-25 25,0 0,0 0,25 0,-25-1,0 1,0 0,0 0,0 0,24-25,-24 24,0 1,0 0,0 0,0 0,25-25,-25 24,0 1,0 0,0 25,0-26,0 1,0 0,25 0,-25 0,25-25,-25 24,25-24,-1 0,1 0,0 0,0 0,0 25,-1-25,1 0,0 0,0 0,0 0,-1 0,1 0,25 0,-25 0,24 0,-24 0,0 0,0 0,0 0,-1 0,1 0,25 0,-25 0,-1 0,1 0,0 0,0 0,0 0,24 0,-24 0,25 0,-26 0,1 0,0 0,25-25,-26 25,1 0,25-24,-1 24,-24 0,25 0,-25 0,24 0,1 0,-25 0,-1 0,1 0,25 0,-25 0,0 0,24 0,-24 0,25 0,-26 0,26 0,-25 0,0 0,-1 0,1 0,25 0,-25 0,-1 0,1 0,0 0,25 0,-26 0,1 24,25-24,-25 0,24 0,-24 0,49 0,-24 0,0 0,-26 0,1 0,25 0,-1 0,-24 25,0-25,25 0,-25 0,24 25,1-25,-1 25,-24-25,0 0,25 0,-26 25,1-25,25 24,-25-24,24 0,-24 0,25 0,-26 25,1-25,25 0,-25 0,-1 25,1-25,0 0,49 0,-49 0,0 25,25-25,-1 0,1 25,0-25,-1 0,-24 0,25 0,-1 0,-24 0,25 0,-1 0,1 0,-25 0,24 0,-24 0,49 0,-49 0,25 0,-25 0,49 0,-24 0,-1 0,26 0,-26 0,1 0,-25 0,-1 0,51 0,-50 0,24 0,-24 0,25 0,-1 0,-24 0,25 0,-25 0,49 0,-49 0,24-25,1 25,0 0,-1 0,-24 0,25-25,-26 25,26 0,-25 0,0 0,24 0,1 0,-25 0,-1 0,1 0,0 0,0 0,25 0,-1 0,-24 0,0 0,24 0,1 0,-25 0,0 0,-1 0,26-25,-25 25,0 0,-1 0,26 0,0-25,-26 25,1 0,0 0,25 0,-1 0,1 0,-25 0,24 0,1 0,24 0,-24 0,-25 0,24 0,-24 0,25 0,-25 0,-1 0,26 0,-25 0,0 0,24 0,-24 0,0 0,0 0,-1 0,26 0,-25 0,0 0,24 0,-24 0,25 0,-26 0,26 0,-25 0,24 0,-24 0,0 0,25 0,-1 0,-24 0,25 0,-1 0,1 0,0 0,-26 0,26 0,-25 0,24 0,-24 0,0 0,0 0,0 0,-1 0,26 0,0 0,-26 0,26 0,-25 0,0 0,-1 0,1 0,0 0,0 0,0 0,-1 0,1 0,0 0,0 0,0 0,-1 0,1 0,0 0,0-24,-25-1,0 0,0 0,0 0,0 1,0-26,0 0,0 26,0-26,0 25,0 0,0 1,0-1,0 0,0 0,0 0,0 1,0-26,0 25,0-24,0 24,0 0,0-25,0 1,0 24,0 0,0-25,0 26,0-1,0 0,0 0,0 0,0 1,0-1,0 0,0 0,0 0,0 1,0-1,0 0,0 0,-25 0,25 1,0-1,0 0,0 0,-25 0,25 1,0-1,-25 0,1 0,24 0,-25 25,0 0,25-24,-25-1,0 25,1 0,-26 0,25 0,0 0,-24 0,24 0,-25 0,26 0,-26 0,0 0,26 0,-26 0,0 0,1 0,-1 0,-24 0,24 0,1 0,24 0,0 0,0 0,-25 0,1 0,24 0,-25 0,1 0,-1 0,-24 0,49 0,-25 0,26 0,-26 0,0-25,1 25,-1 0,1 0,-26 0,1-25,-25 25,-1-25,26 25,-1-24,26 24,-26 0,26 0,-1 0,25 0,-24-25,24 25,0 0,-24 0,-1 0,25 0,0 0,-24 0,24 0,-25 0,26 0,-1 0,-25 0,25 0,1 0,-1 0,0 0,0 0,0 0,0 0,1 0,-1 0,0 0,0 0,0 25,-24-25,24 0,0 0,0 0,-24 0,24 0,0 0,0 0,1 0,-1 0,-25 0,25 0,1 0,-1 0,0 0,0 0,0 0,1 0,-1 0,-25 0,25 0,1 0,-26 0,25 0,0 0,1 0,-26 0,25 0,0-25,0 25,25-25,-49 25,24 0,0 0,0 0,25-25,-49 25,24 0,0 0,0 0,1 0,-1 0,0 0,0 0,0 0,1 0,-1 0,0 0,0 0,0 0,1 0,-1 0,0 0,0 0,0 0,1 0,-1 0,0 0,0 0,0 0,1 0,-1 0,0 0,0 0,0 0,1 0,-1 0,-25-25,1 25,24 0,-25 0,25 0,0 0,1 0,-1 0,0 0,-25 0,1 0,24 0,-25 0,26 0,-1 0,-25 0,25 0,25 25,-49-25,24 0,-25 0,26 0,-1 0,-25 0,25 0,-24 0,24 0,0 0,-24 0,24 0,0 0,-25 0,1 0,24 0,0 0,0 0,0 0,-24 0,24 0,0 0,-24 0,24 0,0 0,0 0,0 0,-24 0,24 0,0 0,0 0,-24 0,24 0,0 0,0 0,1 25,-1 0,0-25,-25 0,26 0,-1 0,0 0,-25 0,1 0,24 0,-25 0,1 0,-1 0,-24 0,24 0,0 0,1 0,24 0,-25 0,1 0,24 0,-25 0,26 0,-1 0,0 0,0 0,0 0,1 0,-1 0,0 0,0-25,0 25,1 0,-1 0,0 0,-25-25,26 25,-1 0,0-25,0 25,0 0,1 0,-1 0,0 0,0 0,0 0,1 0,-1 0,0 0,0 0,0 0,0 0,1 0,-1 0,0 0,0 0,0 0,1 0,-1 0,0 0,0 0,0 0,25 25,-49-25,24 0,25 25,-50-25,26 0,24 25,-25-25,25 25,-25-25,0 0,0 24,1-24,24 25,-25-25,25 25,-25-25,25 25,-25-25,0 0,1 25,-1-25</inkml:trace>
  <inkml:trace contextRef="#ctx0" brushRef="#br1" timeOffset="29922">10666 2292,'0'25,"-25"0,0 0,0 0,0-1,-24 1,-1 0,25 25,-49-26,49 1,0 0,-24 25,24-50,0 49,0-24,0-25,25 25,-24 0,-1-1,0 1,0-25,0 0,25 25,-49 0,24-25,25 25,-25-25,25 25,0-1,-25-24,25 25,-24-25,-1 25,0 0,0-25,25 25,0-1,-25-24,25 25,-24-25,-1 0</inkml:trace>
  <inkml:trace contextRef="#ctx0" brushRef="#br1" timeOffset="31482">9673 2317,'25'0,"-25"25,25-25,0 0,0 0,-25 25,24-25,1 0,0 25,25-25,-26 24,1-24,0 25,-25 0,50-25,24 25,-49 0,0-25,-1 24,1-24,-25 25,25-25,-25 25,25-25,0 25,-1-25,1 25,0-1,-25 1,25-25,-25 25,25-25,-1 25,1 0,0-25,0 24,0-24,-25 25,25-25,-1 0,-24 25,0 0,25-25,0 25,0-25,-25 25,25-25,-1 0,-24 24,0 1,25-25,-25 25,25-25,-25 25,25-25,0 25,-25-1,24 1,-24 0,25-25,-25 25,25-25</inkml:trace>
  <inkml:trace contextRef="#ctx0" brushRef="#br2" timeOffset="45999">148 3607,'0'25,"0"0,0-1,0 1,0 0,0 0,0 0,0-1,25 1,-25 0,0 0,0 0,0 0,25 24,-25-24,0 0,0 24,25-24,-25 0,0 0,0 0,0-1,0 1,0 0,0 0,0 0,25-1,-25 1,0 0,0 0,0 0,0-1,0 26,0-25,0 0,0-1,0 26,0-25,0 24,0-24,0 0,0 25,0-26,0 1,24 0,-24 0,0 0,25-25,-25 25,0-1,0 1,0 0,0 0,0 0,0-1,0 1,25-25,-25 25,0 0,25-25,-25 25,25-25,-1 0,1 0,-25 24,25-24,25 25,-26-25,26 25,0-25,-26 0,1 0,25 0,-25 0,-1 0,26 0,24 0,-49 0,25 0,0 0,-1 0,1 0,-1 0,1 0,0 0,-26 0,26 0,-25 25,24-25,1 0,0 0,-26 0,1 0,25 0,-25 0,24 0,-24 0,25 0,-26 0,1 0,0 0,25 0,-1 0,1 0,24-25,-24 25,24 0,-49 0,25 0,-1 0,-24 0,50 0,-51 0,1 0,0 0,49 0,-49 0,25 0,-25 0,24 0,-24 0,0 0,0 0,-1 0,1 0,25 0,-1 0,-24 0,25 0,-25 0,49 0,-49 0,0 0,0 0,24 0,-24 0,0 0,0 0,-1 0,1 0,0-25,0 25,24 0,-24 0,25 0,-1 0,-24 0,25 0,-1 0,26 0,-26 0,1 0,0 0,-1 25,1-25,24 0,1 0,-50 25,49 0,-24-25,-1 0,1 0,24 0,-24 0,24 0,-24 0,-1 0,1 0,0 0,-1 0,1 0,-25 0,24 0,-24 0,0 0,0 0,24 0,-24 0,25 0,-1 0,1 0,-25 0,0 0,-1 0,26 0,-25 0,0 0,-1 0,26 0,-25 0,24 0,-24 0,50 0,-26 0,-24 0,25 0,-1 0,1 0,-25 0,24 0,-24 0,25 0,24 0,-49 0,24 0,1-25,-25 25,25 0,-26 0,26 0,0 0,-1 0,-24 0,0 0,24 0,1 0,0 0,-26 0,1 0,25 0,-25 0,-1 0,26 0,0 0,-26 0,1 0,0 0,49 0,-49 0,0 0,0 0,24 0,-24 0,0 0,0 0,25 0,-26 0,1 0,25 0,-25 0,24 0,-24 0,25 0,-1 0,-24 0,0 0,24 0,26 0,-26 0,-24 0,25 0,-25 0,-1 0,26 0,-25 0,0 0,-1 0,26 0,-25 0,24 0,-24 0,0 0,25 0,-1 0,-24 0,0 0,0 0,0 0,-1 0,1 0,25 0,-25 0,-1-25,1 0,0 25,0 0,0 0,24 0,-24 0,-25-25,50 25,-26 0,26 0,-25 0,0 0,-1 0,1 0,0 0,0 0,0 0,-1 0,1 0,0 0,0-24,0-1,-1 25,1 0,0 0,0 0,0 0,-1 0,1 0,-25-25,25 25,-25-25,0 0,0 1,0-1,0 0,0 0,0 0,0-24,25 24,-25 0,0 0,0 0,0 1,0-1,0 0,0-25,0 26,0-1,0 0,0 0,0 0,0 1,0-1,-25 0,25 0,0-24,-25 49,0-50,25 25,-24 0,-1-24,25 24,0 0,-25 25,25-25,-25 25,25-24,-25 24,25-25,0 0,-24 25,24-25,-25 25,0 0,25-25,-25 25,25-24,-25 24,-24 0,24-25,0 25,0 0,25-25,-24 25,-1 0,-25 0,25 0,1 0,-26 0,0 0,1 0,24-25,0 0,-49 25,49 0,-49 0,24-24,0-1,-24 25,24 0,-49-25,49 25,-24 0,0 0,24-25,0 25,-24-25,0 25,49 0,-50-25,26 25,-1 0,25 0,-24 0,-1 0,-24 0,49 0,-25 0,25 0,-24 0,24 0,-25 0,26 0,-26 0,-24 0,-1 0,50 0,-74 0,50 0,-26 0,1 0,-1 0,1 25,24-25,1 25,-26-25,1 0,24 0,25 0,-24 0,-1 25,25-25,-24 0,24 25,-25-25,26 0,-1 0,0 0,0 0,0 0,-24 0,-1 0,1 0,-1 0,25 0,0 0,1 0,-26 0,0 0,26 0,-26 0,25 0,-25 0,26 0,-1 0,0 0,-25 0,26-25,-1 0,-25 25,25 0,-24-25,-1 0,25 25,1 0,-1 0,25-24,-25 24,0 0,0 0,1 0,-1-25,-25 25,25 0,1 0,-1-25,0 25,-25 0,26 0,-26 0,25 0,0 0,1 0,-1-25,-25 25,25 0,1 0,-1 0,-25 0,25 0,0 0,-24 0,24 0,0 0,0 0,1 0,-1 0,0-25,0 25,0 0,1 0,-1 0,0 0,0 0,0 0,-24 0,24 0,0 0,0 0,1 0,-26 0,25 0,-24 0,24 0,-25 0,25 0,1 0,-26 0,0 0,1 0,-1 0,0 0,26 0,-26 0,-24 0,-1 0,26 0,-1 0,0 0,26 0,-26 0,25 0,-24 0,24 0,0 0,0 0,0 0,1 0,24 25,-25-25,0 0,0 0,0 0,1 25,-1-25,0 0,0 0,0 25,1-25,-26 0,25 0,0 0,-24 0,-1 0,25 0,-24 0,-1 0,0 0,26 0,-1 0,-25 0,25 0,1 0,-1 0,0 0,0 0,0 0,1 0,-1 0,0 0,0 0,0 0,-24 0,24 0,0 0,0 0,1 0,-1 0,-25 0,25 0,1 0,-1 0,0 0,0 0,0 0,1 0,-1 0,0 0,0 0,0 0,0 0,1 0,-26 0,25 0,-49 0,24 0,25 0,1 0,-26 0,25 0,0 0,1 0,-1 0,0 0,0 0,0 0,1 0,-1 0,-25 0,25 0,1 0,-1 0,0 0,0 0,0-25,1 25,-1 0,0 0,0 0,0 0,1 0</inkml:trace>
  <inkml:trace contextRef="#ctx0" brushRef="#br2" timeOffset="54358">9698 4277,'0'25,"25"-25,-25 24,0 1,25-25,-25 25,25 0,-25 0,24-25,-24 24,0 1,25 0,-25 0,25 0,-25-1,25-24,-25 25,0 0,0 0,0 0,0-1,25-24,-25 25,0 0,24-25,1 0,-25-25,25 25,-25-25,25 25,0-24,-25-1,49 0,-24 0,0 0,0 1,24-1,-49 0,50 0,-1-24,-24 49,0-25,25 0,-26 25,1-25,0 0,0 25,0-24,24-1,-49 0,25 0,0 0,-25 1,25 24,0-25,-1 25,-24-25,50 25,-50-25,25 25,0-25,-1 25,-24-24,25 24,25-25,-50 0,25 25,-1 0,1-25,0 25,-25-25,25 25,0-24,-1 24,26-25,-50 0,25 25,0 0,-25-25,24 0,1 25,0 0,-25-25,25 25,-25-24,25 24</inkml:trace>
  <inkml:trace contextRef="#ctx0" brushRef="#br3" timeOffset="73342">322 5443,'0'24,"0"1,0 0,0 0,0 0,0-1,0 1,0 0,0 0,0 0,0-1,0 1,0 0,0 0,25-25,-25 25,0-1,0 1,0 0,0 0,0 0,0 0,0-1,0 26,0-25,25 24,-1-24,-24 0,0 0,0 24,25 1,-25 0,0-1,0-24,0 0,0 24,0-24,0 0,0 0,0 0,0-1,0 1,0 25,0-25,0-1,0 1,0 0,0 0,0 24,0-24,0 0,0 0,0 0,-25-1,25 1,0 0,0 0,-24 25,-1-26,25 1,0 0,0 0,-25 0,0 24,25-24,0 25,-25-26,25 1,0 0,0 25,-24-26,24 1,-25 0,25 0,0 0,0-1,-25-24,25 25,0 0,0 25,-25-26,25 1,0 25,0-25,0-1,-25 26,25-25,0 0,0 24,0-24,0 25,0-25,0-1,0 1,0 0,0 0,0 24,0-24,0 0,0 0,0 0,0-1,0 1,0 0,0 0,0 0,0-1,0 1,0 0,0 0,0 0,0-1,0 1,0 0,25-25,-25 50,0-26,25-24,-25 25,0 0,25 0,0 0,-25-1,24 1,1-25,-25 25,25 0,0-25,0 25,-25-1,49-24,-49 25,25-25,25 0,-26 25,1-25,25 25,-1-25,-24 0,25 25,-1-25,1 0,24 0,1 0,24 0,-24 0,-1 0,0 0,1 0,-1 0,25 24,-24-24,-1 0,1 0,-26 0,26 0,-1 0,1 0,-1 0,-24 0,24 0,-24 0,-1 0,26 0,-1 0,0 0,1 0,-1 0,-24-24,-1 24,26 0,-50 0,24 0,1 0,-1 0,-24 0,25 0,0 0,-1 0,-24 0,0 0,24 0,1 0,0 0,-26 0,51 0,-26-25,1 25,49 0,-24 0,-1 0,-24 0,24 0,0 0,-49 0,0 0,0 0,25 0,-1 0,1 0,-1 0,-24 0,25 0,24 0,-24 0,-25 0,24 0,1 0,-1-25,1 25,0 0,-1 0,26 0,-51 0,26 0,0 0,-26-25,26 25,0 0,-1 0,26 0,-50 0,-1 0,26 0,24 0,-49 0,0 0,25 0,-1 0,1 0,-25 0,-1 0,26 0,0 0,-1 0,1 0,-1 0,1 0,0 0,-1 0,26 0,-51 0,26 0,-25 0,25 0,-1 0,-24 0,25 0,-26 0,26 0,0 0,-26 0,26 0,-25 0,24 0,1 0,-25 0,24 0,1 0,0 0,24 0,-49 0,49 0,1 0,-26 25,26-25,-26 0,1 0,0 25,-1-25,-24 0,25 0,-1 0,1 0,-1 0,-24 0,25 0,-1 0,26 0,-26 0,1 0,24 0,-24 25,-25-25,24 0,1 0,0 0,-25 0,-1 0,26 0,-25 0,0 0,24 0,-24 0,25 0,-26 0,1 0,0 0,0 0,0 0,24 0,1 0,-1 0,-24 0,0 0,25 0,-1 0,-24 0,25 0,-26 0,51 0,-50 0,24 0,-24 0,0 0,0 0,-1 0,1 0,25 0,-25 0,0 0,24 0,-24 0,0 0,24-25,-24 25,0-50,0 50,0 0,-25-25,24 25,-24-24,0-1,25 0,-25 0,25 0,-25 1,0-26,0 25,0 0,0 1,0-26,25 25,-25 0,0-49,0 24,0 1,0-26,0 26,0-1,0 1,0-1,0 0,0 1,0 24,0-25,0 1,0-1,0 0,0 26,0-26,0 25,0-24,0-1,0 25,0 0,0-49,0 49,0 0,25 1,-25-26,0 25,0-24,0-1,0 0,0 1,0-1,0 25,0-24,0-1,0 25,0-24,0 24,0-25,0 25,0 1,0-26,-25 25,25 0,0-24,0-1,0 25,0 1,-25-26,25 0,0 26,-25-1,25 0,0 0,0 0,0 1,0-26,0 25,0 0,0-24,-25 49,25-25,0-25,0 26,-24-1,24 0,0 0,0 0,-25 1,0 24,25-25,0 0,0 0,0 0,0 0,-25 25,25-24,0-1,0 0,0 0,-25 25,25-25,0 1,0-1,-24 0,-1 25,25-25,-25 25,25-25,-25 25,25-24,-25 24,1-25,-1 25,25-25,-25 25,-50-25,26 0,24 25,-25-24,-24-1,0 0,49 25,-25 0,1-25,49 0,-25 25,0 0,0 0,0 0,25-24,-24 24,-1 0,0 0,0 0,-24 0,24-25,0 25,0 0,0 0,1 0,-1 0,0 0,0 0,0-25,1 25,-1 0,-25 0,25 0,1 0,-1 0,0 0,-25 0,25 0,1 0,-26 0,25 0,-24 0,-1 0,25 0,0 0,1 0,-1 0,0 0,0 0,0 0,-24 0,24 0,-25 0,26 0,-26 0,25 0,0 0,1 25,-1-25,0 0,0 0,0 0,-24 25,24-25,-25 0,26 0,-1 0,-50 0,50 0,-24 0,-1 0,25 0,1 0,-1 0,0 0,0 0,0 0,1 0,-1 0,0 0,0 0,0 0,1 0,-1 0,-25 0,25 0,-24 0,-1 0,25 0,1 0,-1 0,0 0,0 0,0 0,1 0,-1 0,0 0,0 0,0 0,1 0,-1 0,0 0,0 0,0 0,0 0,1 0,-1 0,0 0,0 0,0 0,1 0,-1 0,0 0,-25 0,26 0,-26-25,25 25,0 0,-24 0,24 0,0 0,0 0,-49-25,49 25,-24 0,24 0,0 0,0 0,0 0,-24 0,24 0,-25 0,26 0,-26 0,25 0,-25 0,1 0,24 0,-25 0,26 0,-26 0,25 0,0 0,1 0,-26 0,25 0,0 0,-24 0,24 0,0 0,0 0,1 0,-1 0,0 0,-25 0,26 0,-26 0,0 0,1 0,-1 0,1 0,-1 0,25 0,-24 0,24 0,0 0,-25 0,25 0,1 0,-1 0,0 0,-25 0,26 0,-1 0,0 0,0 0,0 0,-24-25,24 25,0 0,-24 0,-1 0,0 0,1 0,-1 0,1 0,-1 0,-24 0,24 0,0 0,1 0,-1 0,25 0,-49 0,49 0,0 0,0 0,-49 0,49 0,-24 0,-1 0,50 25,-50-25,26 0,-26 0,25 0,0 0,1 25,-1-25,0 0,0 0,-49 0,24 0,25 0,1 0,-1 0,0 0,0 0,0 0,1 0,-26 0,25 0,0 0,-24 0,-26 0,50 0,1 0,-1 0,0 0,0 0,0 0,1 0,-1 0,0 0,0 0,0 0,-24 0,24 0,0 0,0 0,-24 0,24 0,0 0,0 0,-24 0,24 0,-25 0,26 0,-1 0,-25 0,1 0,-1 0,25 0,-24 0,-1 0,0 0,-24 0,24 0,25 0,1 0,-1 0,0 0,0 0,0 0,1 25,-1-25,0 0,0 0,0 0,1 0,-1 24,25 1,-25-25,0 0,25 25,-25-25,1 0,-1 25,0-25,25 25,0-1,-25-24,25 25,-25-25,1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4:17.769"/>
    </inkml:context>
    <inkml:brush xml:id="br0">
      <inkml:brushProperty name="width" value="0.05292" units="cm"/>
      <inkml:brushProperty name="height" value="0.05292" units="cm"/>
      <inkml:brushProperty name="color" value="#0F243E"/>
      <inkml:brushProperty name="fitToCurve" value="1"/>
    </inkml:brush>
  </inkml:definitions>
  <inkml:trace contextRef="#ctx0" brushRef="#br0">0 0,'24'0,"-24"25,25-25,0 49,0-49,0 25,0 0,24 0,-24-1,0-24,0 25,-1-25,1 50,25-50,-25 25,-1-1,26-24,-25 25,0-25,-25 25,24-25,1 0,-25 25,0 0,0 0,-25-25,1 24,-1-24,25 25,-25 0,0 0,0-25,1 0,24 25,-25-25,0 0,25 24,-25-24,25 25,-25-25,1 0,-1 25,25 0,-25-25,25 25,0-1,-25-24,25 25,0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24T07:12:57.7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0,'25'0,"0"50,49-1,-49-24,25 25,-1-26,1 26,0-25,24 0,-24 24,-26-24,1-25,0 25,0-25,-25 25,25 0,0-1,-1 1,1-25,0 25,-25 0,25-25,-25 25,0-1,25-24,-1 25,-24 0,25-25,-25 25,25-25,-25 25,25-25,-25 24,25-24,-25 25,24-25,-24 25,50 0,-25-25,-25 25,0-50,-25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mputerhope.com/history/1991.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6</a:t>
            </a:fld>
            <a:endParaRPr lang="en-US" dirty="0"/>
          </a:p>
        </p:txBody>
      </p:sp>
    </p:spTree>
    <p:extLst>
      <p:ext uri="{BB962C8B-B14F-4D97-AF65-F5344CB8AC3E}">
        <p14:creationId xmlns:p14="http://schemas.microsoft.com/office/powerpoint/2010/main" val="397714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54</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143</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50</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148</a:t>
            </a:fld>
            <a:endParaRPr lang="tr-TR"/>
          </a:p>
        </p:txBody>
      </p:sp>
    </p:spTree>
    <p:extLst>
      <p:ext uri="{BB962C8B-B14F-4D97-AF65-F5344CB8AC3E}">
        <p14:creationId xmlns:p14="http://schemas.microsoft.com/office/powerpoint/2010/main" val="156667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machine was never built due to funding situations. In 1910 his youngest son built a portion of	 his machine and did some set of operation. In June of</a:t>
            </a:r>
            <a:r>
              <a:rPr lang="en-US" dirty="0">
                <a:hlinkClick r:id="rId3"/>
              </a:rPr>
              <a:t>1991, the London Science Museum completed the Difference Engine No 2 for the bicentennial year of Babbage's birth and later completed the printing mechanism in 2000.</a:t>
            </a:r>
            <a:endParaRPr lang="en-US" dirty="0"/>
          </a:p>
        </p:txBody>
      </p:sp>
      <p:sp>
        <p:nvSpPr>
          <p:cNvPr id="4" name="Slide Number Placeholder 3"/>
          <p:cNvSpPr>
            <a:spLocks noGrp="1"/>
          </p:cNvSpPr>
          <p:nvPr>
            <p:ph type="sldNum" sz="quarter" idx="10"/>
          </p:nvPr>
        </p:nvSpPr>
        <p:spPr/>
        <p:txBody>
          <a:bodyPr/>
          <a:lstStyle/>
          <a:p>
            <a:fld id="{7BDC0D41-1AA1-964D-88D9-39F1A360240F}" type="slidenum">
              <a:rPr lang="en-US" smtClean="0"/>
              <a:pPr/>
              <a:t>9</a:t>
            </a:fld>
            <a:endParaRPr lang="en-US"/>
          </a:p>
        </p:txBody>
      </p:sp>
    </p:spTree>
    <p:extLst>
      <p:ext uri="{BB962C8B-B14F-4D97-AF65-F5344CB8AC3E}">
        <p14:creationId xmlns:p14="http://schemas.microsoft.com/office/powerpoint/2010/main" val="41852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89D9F7F-94A2-7743-8525-BDF9D0FFDCDF}" type="slidenum">
              <a:rPr lang="en-US"/>
              <a:pPr/>
              <a:t>48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543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86</a:t>
            </a:fld>
            <a:endParaRPr lang="en-US" dirty="0"/>
          </a:p>
        </p:txBody>
      </p:sp>
    </p:spTree>
    <p:extLst>
      <p:ext uri="{BB962C8B-B14F-4D97-AF65-F5344CB8AC3E}">
        <p14:creationId xmlns:p14="http://schemas.microsoft.com/office/powerpoint/2010/main" val="397714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ln/>
        </p:spPr>
        <p:txBody>
          <a:bodyPr/>
          <a:lstStyle/>
          <a:p>
            <a:endParaRPr lang="en-US"/>
          </a:p>
        </p:txBody>
      </p:sp>
      <p:sp>
        <p:nvSpPr>
          <p:cNvPr id="61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176984-3A28-4640-8E00-2F53D82D841C}" type="slidenum">
              <a:rPr lang="en-US"/>
              <a:pPr/>
              <a:t>89</a:t>
            </a:fld>
            <a:endParaRPr lang="en-US"/>
          </a:p>
        </p:txBody>
      </p:sp>
      <p:sp>
        <p:nvSpPr>
          <p:cNvPr id="50179" name="Rectangle 2"/>
          <p:cNvSpPr>
            <a:spLocks noGrp="1" noRot="1" noChangeAspect="1" noChangeArrowheads="1"/>
          </p:cNvSpPr>
          <p:nvPr>
            <p:ph type="sldImg"/>
          </p:nvPr>
        </p:nvSpPr>
        <p:spPr>
          <a:xfrm>
            <a:off x="1146175" y="687388"/>
            <a:ext cx="4567238" cy="3425825"/>
          </a:xfrm>
          <a:solidFill>
            <a:srgbClr val="FFFFFF"/>
          </a:solidFill>
          <a:ln/>
        </p:spPr>
      </p:sp>
      <p:sp>
        <p:nvSpPr>
          <p:cNvPr id="5018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909" tIns="44954" rIns="89909" bIns="44954"/>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7784BC6-879B-42C3-9556-03A06B84A169}" type="slidenum">
              <a:rPr lang="tr-TR" smtClean="0"/>
              <a:pPr/>
              <a:t>124</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47</a:t>
            </a:r>
          </a:p>
        </p:txBody>
      </p:sp>
      <p:sp>
        <p:nvSpPr>
          <p:cNvPr id="4" name="3 Slayt Numarası Yer Tutucusu"/>
          <p:cNvSpPr>
            <a:spLocks noGrp="1"/>
          </p:cNvSpPr>
          <p:nvPr>
            <p:ph type="sldNum" sz="quarter" idx="10"/>
          </p:nvPr>
        </p:nvSpPr>
        <p:spPr/>
        <p:txBody>
          <a:bodyPr/>
          <a:lstStyle/>
          <a:p>
            <a:fld id="{3AEDFE13-8A8D-4C5C-8CE0-CAD69FC14885}" type="slidenum">
              <a:rPr lang="tr-TR" smtClean="0"/>
              <a:pPr/>
              <a:t>135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5/10/2019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5/10/2019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5/10/2019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5/10/2019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ruyayorumlari.gen.tr/cildirmak.html" TargetMode="External"/><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68.wmf"/><Relationship Id="rId4" Type="http://schemas.openxmlformats.org/officeDocument/2006/relationships/image" Target="../media/image90.jpeg"/></Relationships>
</file>

<file path=ppt/slides/_rels/slide10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11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21.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hyperlink" Target="https://www.ibm.com/ibm/history/exhibits/storage/storage_350.html" TargetMode="External"/><Relationship Id="rId5" Type="http://schemas.openxmlformats.org/officeDocument/2006/relationships/image" Target="../media/image106.jpeg"/><Relationship Id="rId4" Type="http://schemas.openxmlformats.org/officeDocument/2006/relationships/image" Target="../media/image105.png"/></Relationships>
</file>

<file path=ppt/slides/_rels/slide12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65.39.133.14/" TargetMode="External"/><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12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25.xml.rels><?xml version="1.0" encoding="UTF-8" standalone="yes"?>
<Relationships xmlns="http://schemas.openxmlformats.org/package/2006/relationships"><Relationship Id="rId2" Type="http://schemas.openxmlformats.org/officeDocument/2006/relationships/image" Target="../media/image115.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7.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hyperlink" Target="https://cs50.readthedocs.io/style/c/" TargetMode="External"/><Relationship Id="rId4" Type="http://schemas.openxmlformats.org/officeDocument/2006/relationships/image" Target="../media/image1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0.emf"/><Relationship Id="rId7" Type="http://schemas.openxmlformats.org/officeDocument/2006/relationships/image" Target="../media/image122.emf"/><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21.emf"/><Relationship Id="rId4" Type="http://schemas.openxmlformats.org/officeDocument/2006/relationships/customXml" Target="../ink/ink3.xml"/></Relationships>
</file>

<file path=ppt/slides/_rels/slide13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jpeg"/><Relationship Id="rId7" Type="http://schemas.openxmlformats.org/officeDocument/2006/relationships/hyperlink" Target="https://tinyurl.com/y9gk5cle" TargetMode="External"/><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hyperlink" Target="https://tinyurl.com/yyzdwobe" TargetMode="External"/><Relationship Id="rId5" Type="http://schemas.openxmlformats.org/officeDocument/2006/relationships/image" Target="../media/image122.jpeg"/><Relationship Id="rId4" Type="http://schemas.openxmlformats.org/officeDocument/2006/relationships/image" Target="../media/image121.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36.emf"/><Relationship Id="rId2" Type="http://schemas.openxmlformats.org/officeDocument/2006/relationships/image" Target="../media/image126.jpeg"/><Relationship Id="rId1" Type="http://schemas.openxmlformats.org/officeDocument/2006/relationships/slideLayout" Target="../slideLayouts/slideLayout2.xml"/><Relationship Id="rId6" Type="http://schemas.openxmlformats.org/officeDocument/2006/relationships/image" Target="../media/image133.emf"/><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135.emf"/><Relationship Id="rId4" Type="http://schemas.openxmlformats.org/officeDocument/2006/relationships/image" Target="../media/image132.emf"/><Relationship Id="rId9" Type="http://schemas.openxmlformats.org/officeDocument/2006/relationships/customXml" Target="../ink/ink9.xml"/><Relationship Id="rId14" Type="http://schemas.openxmlformats.org/officeDocument/2006/relationships/image" Target="../media/image130.emf"/></Relationships>
</file>

<file path=ppt/slides/_rels/slide138.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27.jpeg"/><Relationship Id="rId7" Type="http://schemas.openxmlformats.org/officeDocument/2006/relationships/image" Target="../media/image139.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ustomXml" Target="../ink/ink13.xml"/><Relationship Id="rId5" Type="http://schemas.openxmlformats.org/officeDocument/2006/relationships/image" Target="../media/image138.emf"/><Relationship Id="rId4" Type="http://schemas.openxmlformats.org/officeDocument/2006/relationships/customXml" Target="../ink/ink12.xml"/><Relationship Id="rId9" Type="http://schemas.openxmlformats.org/officeDocument/2006/relationships/image" Target="../media/image140.emf"/></Relationships>
</file>

<file path=ppt/slides/_rels/slide13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0.jpeg"/></Relationships>
</file>

<file path=ppt/slides/_rels/slide1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152.emf"/><Relationship Id="rId3" Type="http://schemas.openxmlformats.org/officeDocument/2006/relationships/notesSlide" Target="../notesSlides/notesSlide10.xml"/><Relationship Id="rId7" Type="http://schemas.openxmlformats.org/officeDocument/2006/relationships/image" Target="../media/image149.emf"/><Relationship Id="rId12" Type="http://schemas.openxmlformats.org/officeDocument/2006/relationships/customXml" Target="../ink/ink1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ustomXml" Target="../ink/ink15.xml"/><Relationship Id="rId11" Type="http://schemas.openxmlformats.org/officeDocument/2006/relationships/image" Target="../media/image151.emf"/><Relationship Id="rId5" Type="http://schemas.openxmlformats.org/officeDocument/2006/relationships/image" Target="../media/image101.jpeg"/><Relationship Id="rId10" Type="http://schemas.openxmlformats.org/officeDocument/2006/relationships/customXml" Target="../ink/ink17.xml"/><Relationship Id="rId4" Type="http://schemas.openxmlformats.org/officeDocument/2006/relationships/image" Target="../media/image135.png"/><Relationship Id="rId9" Type="http://schemas.openxmlformats.org/officeDocument/2006/relationships/image" Target="../media/image150.emf"/></Relationships>
</file>

<file path=ppt/slides/_rels/slide14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customXml" Target="../ink/ink24.xml"/><Relationship Id="rId18" Type="http://schemas.openxmlformats.org/officeDocument/2006/relationships/image" Target="../media/image162.emf"/><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159.emf"/><Relationship Id="rId17" Type="http://schemas.openxmlformats.org/officeDocument/2006/relationships/customXml" Target="../ink/ink26.xml"/><Relationship Id="rId2" Type="http://schemas.openxmlformats.org/officeDocument/2006/relationships/slideLayout" Target="../slideLayouts/slideLayout2.xml"/><Relationship Id="rId16" Type="http://schemas.openxmlformats.org/officeDocument/2006/relationships/image" Target="../media/image161.emf"/><Relationship Id="rId1" Type="http://schemas.openxmlformats.org/officeDocument/2006/relationships/tags" Target="../tags/tag5.xml"/><Relationship Id="rId6" Type="http://schemas.openxmlformats.org/officeDocument/2006/relationships/image" Target="../media/image156.emf"/><Relationship Id="rId11" Type="http://schemas.openxmlformats.org/officeDocument/2006/relationships/customXml" Target="../ink/ink23.xml"/><Relationship Id="rId5" Type="http://schemas.openxmlformats.org/officeDocument/2006/relationships/customXml" Target="../ink/ink20.xml"/><Relationship Id="rId15" Type="http://schemas.openxmlformats.org/officeDocument/2006/relationships/customXml" Target="../ink/ink25.xml"/><Relationship Id="rId10" Type="http://schemas.openxmlformats.org/officeDocument/2006/relationships/image" Target="../media/image158.emf"/><Relationship Id="rId4" Type="http://schemas.openxmlformats.org/officeDocument/2006/relationships/image" Target="../media/image155.emf"/><Relationship Id="rId9" Type="http://schemas.openxmlformats.org/officeDocument/2006/relationships/customXml" Target="../ink/ink22.xml"/><Relationship Id="rId14" Type="http://schemas.openxmlformats.org/officeDocument/2006/relationships/image" Target="../media/image160.emf"/></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2.png"/></Relationships>
</file>

<file path=ppt/slides/_rels/slide15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4.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16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jpeg"/><Relationship Id="rId7" Type="http://schemas.openxmlformats.org/officeDocument/2006/relationships/hyperlink" Target="https://tinyurl.com/y9gk5cle" TargetMode="External"/><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hyperlink" Target="https://tinyurl.com/yyzdwobe" TargetMode="External"/><Relationship Id="rId5" Type="http://schemas.openxmlformats.org/officeDocument/2006/relationships/image" Target="../media/image122.jpeg"/><Relationship Id="rId4" Type="http://schemas.openxmlformats.org/officeDocument/2006/relationships/image" Target="../media/image121.jpeg"/></Relationships>
</file>

<file path=ppt/slides/_rels/slide16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8.jpeg"/><Relationship Id="rId4" Type="http://schemas.openxmlformats.org/officeDocument/2006/relationships/image" Target="../media/image151.png"/></Relationships>
</file>

<file path=ppt/slides/_rels/slide1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7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78.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7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www.pudinglipastatarifi.com/wp-content/uploads/2016/01/Pratik-Ya&#351;-Pasta.jpg"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68.wmf"/><Relationship Id="rId4" Type="http://schemas.openxmlformats.org/officeDocument/2006/relationships/image" Target="../media/image71.jpeg"/></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9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160.png"/><Relationship Id="rId4" Type="http://schemas.openxmlformats.org/officeDocument/2006/relationships/hyperlink" Target="https://twistedwave.com/online/" TargetMode="External"/></Relationships>
</file>

<file path=ppt/slides/_rels/slide19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62.png"/></Relationships>
</file>

<file path=ppt/slides/_rels/slide19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9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63.png"/></Relationships>
</file>

<file path=ppt/slides/_rels/slide19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9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110.jpeg"/><Relationship Id="rId4" Type="http://schemas.openxmlformats.org/officeDocument/2006/relationships/image" Target="../media/image166.png"/></Relationships>
</file>

<file path=ppt/slides/_rels/slide198.xml.rels><?xml version="1.0" encoding="UTF-8" standalone="yes"?>
<Relationships xmlns="http://schemas.openxmlformats.org/package/2006/relationships"><Relationship Id="rId3" Type="http://schemas.openxmlformats.org/officeDocument/2006/relationships/hyperlink" Target="https://www.text-image.com/" TargetMode="Externa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67.png"/></Relationships>
</file>

<file path=ppt/slides/_rels/slide19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20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20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youtu.be/FtaKEn2f2qI?list=PLfzhcDNz4tlXOvEE7z_u3gEqFO3nwIZ5i"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youtu.be/Jlbs8ly6OKA?list=PL76809ED684A081F3"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77.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pudinglipastatarifi.com/wp-content/uploads/2016/01/Pratik-Ya&#351;-Pasta.jpg" TargetMode="Externa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8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BİLGİSAYAR PROGRAMLAMA</a:t>
            </a:r>
            <a:endParaRPr lang="en-US" dirty="0"/>
          </a:p>
        </p:txBody>
      </p:sp>
      <p:sp>
        <p:nvSpPr>
          <p:cNvPr id="3" name="Subtitle 2"/>
          <p:cNvSpPr>
            <a:spLocks noGrp="1"/>
          </p:cNvSpPr>
          <p:nvPr>
            <p:ph type="subTitle" idx="1"/>
          </p:nvPr>
        </p:nvSpPr>
        <p:spPr/>
        <p:txBody>
          <a:bodyPr/>
          <a:lstStyle/>
          <a:p>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693031"/>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Kullanıcıdan isim almak</a:t>
            </a:r>
          </a:p>
        </p:txBody>
      </p:sp>
      <p:sp>
        <p:nvSpPr>
          <p:cNvPr id="3" name="2 İçerik Yer Tutucusu"/>
          <p:cNvSpPr>
            <a:spLocks noGrp="1"/>
          </p:cNvSpPr>
          <p:nvPr>
            <p:ph sz="quarter" idx="1"/>
          </p:nvPr>
        </p:nvSpPr>
        <p:spPr/>
        <p:txBody>
          <a:bodyPr/>
          <a:lstStyle/>
          <a:p>
            <a:r>
              <a:rPr lang="tr-TR" dirty="0" err="1"/>
              <a:t>char</a:t>
            </a:r>
            <a:r>
              <a:rPr lang="tr-TR" dirty="0"/>
              <a:t> isim[21]; </a:t>
            </a:r>
            <a:r>
              <a:rPr lang="tr-TR" sz="2000" dirty="0">
                <a:solidFill>
                  <a:schemeClr val="bg1">
                    <a:lumMod val="50000"/>
                  </a:schemeClr>
                </a:solidFill>
              </a:rPr>
              <a:t>//</a:t>
            </a:r>
            <a:r>
              <a:rPr lang="tr-TR" sz="2000" dirty="0" err="1">
                <a:solidFill>
                  <a:schemeClr val="bg1">
                    <a:lumMod val="50000"/>
                  </a:schemeClr>
                </a:solidFill>
              </a:rPr>
              <a:t>maks</a:t>
            </a:r>
            <a:r>
              <a:rPr lang="tr-TR" sz="2000" dirty="0">
                <a:solidFill>
                  <a:schemeClr val="bg1">
                    <a:lumMod val="50000"/>
                  </a:schemeClr>
                </a:solidFill>
              </a:rPr>
              <a:t>. 20 harflik isim dizgisi(</a:t>
            </a:r>
            <a:r>
              <a:rPr lang="tr-TR" sz="2000" dirty="0" err="1">
                <a:solidFill>
                  <a:schemeClr val="bg1">
                    <a:lumMod val="50000"/>
                  </a:schemeClr>
                </a:solidFill>
              </a:rPr>
              <a:t>string</a:t>
            </a:r>
            <a:r>
              <a:rPr lang="tr-TR" sz="2000" dirty="0">
                <a:solidFill>
                  <a:schemeClr val="bg1">
                    <a:lumMod val="50000"/>
                  </a:schemeClr>
                </a:solidFill>
              </a:rPr>
              <a:t>) alabilir.</a:t>
            </a:r>
          </a:p>
          <a:p>
            <a:r>
              <a:rPr lang="tr-TR" dirty="0" err="1"/>
              <a:t>printf</a:t>
            </a:r>
            <a:r>
              <a:rPr lang="tr-TR" dirty="0"/>
              <a:t>("</a:t>
            </a:r>
            <a:r>
              <a:rPr lang="tr-TR" dirty="0" err="1"/>
              <a:t>Isminizi</a:t>
            </a:r>
            <a:r>
              <a:rPr lang="tr-TR" dirty="0"/>
              <a:t> giriniz:"); </a:t>
            </a:r>
            <a:r>
              <a:rPr lang="tr-TR" sz="2000" dirty="0">
                <a:solidFill>
                  <a:schemeClr val="bg1">
                    <a:lumMod val="50000"/>
                  </a:schemeClr>
                </a:solidFill>
              </a:rPr>
              <a:t>//soru </a:t>
            </a:r>
            <a:r>
              <a:rPr lang="tr-TR" sz="2000" dirty="0" err="1">
                <a:solidFill>
                  <a:schemeClr val="bg1">
                    <a:lumMod val="50000"/>
                  </a:schemeClr>
                </a:solidFill>
              </a:rPr>
              <a:t>kismi</a:t>
            </a:r>
            <a:endParaRPr lang="tr-TR" dirty="0">
              <a:solidFill>
                <a:schemeClr val="bg1">
                  <a:lumMod val="50000"/>
                </a:schemeClr>
              </a:solidFill>
            </a:endParaRPr>
          </a:p>
          <a:p>
            <a:r>
              <a:rPr lang="tr-TR" dirty="0"/>
              <a:t>scanf("%s", isim); </a:t>
            </a:r>
            <a:r>
              <a:rPr lang="tr-TR" sz="2000" dirty="0">
                <a:solidFill>
                  <a:schemeClr val="bg1">
                    <a:lumMod val="50000"/>
                  </a:schemeClr>
                </a:solidFill>
              </a:rPr>
              <a:t>//dizgi(</a:t>
            </a:r>
            <a:r>
              <a:rPr lang="tr-TR" sz="2000" dirty="0" err="1">
                <a:solidFill>
                  <a:schemeClr val="bg1">
                    <a:lumMod val="50000"/>
                  </a:schemeClr>
                </a:solidFill>
              </a:rPr>
              <a:t>string</a:t>
            </a:r>
            <a:r>
              <a:rPr lang="tr-TR" sz="2000" dirty="0">
                <a:solidFill>
                  <a:schemeClr val="bg1">
                    <a:lumMod val="50000"/>
                  </a:schemeClr>
                </a:solidFill>
              </a:rPr>
              <a:t>) </a:t>
            </a:r>
            <a:r>
              <a:rPr lang="tr-TR" sz="2000" dirty="0" err="1">
                <a:solidFill>
                  <a:schemeClr val="bg1">
                    <a:lumMod val="50000"/>
                  </a:schemeClr>
                </a:solidFill>
              </a:rPr>
              <a:t>icin</a:t>
            </a:r>
            <a:r>
              <a:rPr lang="tr-TR" sz="2000" dirty="0">
                <a:solidFill>
                  <a:schemeClr val="bg1">
                    <a:lumMod val="50000"/>
                  </a:schemeClr>
                </a:solidFill>
              </a:rPr>
              <a:t> %s var ve &amp; yok!!!</a:t>
            </a:r>
            <a:br>
              <a:rPr lang="tr-TR" sz="2000" dirty="0">
                <a:solidFill>
                  <a:schemeClr val="bg1">
                    <a:lumMod val="50000"/>
                  </a:schemeClr>
                </a:solidFill>
              </a:rPr>
            </a:br>
            <a:r>
              <a:rPr lang="tr-TR" sz="2000" dirty="0">
                <a:solidFill>
                  <a:schemeClr val="bg1">
                    <a:lumMod val="50000"/>
                  </a:schemeClr>
                </a:solidFill>
              </a:rPr>
              <a:t>// dizgi isimlerinin kendileri adrestir, ek bir &amp;’a gerek yok.</a:t>
            </a:r>
          </a:p>
          <a:p>
            <a:pPr lvl="1"/>
            <a:r>
              <a:rPr lang="tr-TR" sz="2500" dirty="0"/>
              <a:t>scanf… yerine "</a:t>
            </a:r>
            <a:r>
              <a:rPr lang="tr-TR" sz="2500" dirty="0" err="1"/>
              <a:t>gets</a:t>
            </a:r>
            <a:r>
              <a:rPr lang="tr-TR" sz="2500" dirty="0"/>
              <a:t>(isim);" </a:t>
            </a:r>
            <a:r>
              <a:rPr lang="tr-TR" sz="1700" dirty="0">
                <a:solidFill>
                  <a:schemeClr val="bg1">
                    <a:lumMod val="50000"/>
                  </a:schemeClr>
                </a:solidFill>
              </a:rPr>
              <a:t>//Birden fazla </a:t>
            </a:r>
            <a:r>
              <a:rPr lang="tr-TR" sz="1700" dirty="0" err="1">
                <a:solidFill>
                  <a:schemeClr val="bg1">
                    <a:lumMod val="50000"/>
                  </a:schemeClr>
                </a:solidFill>
              </a:rPr>
              <a:t>sozcuk</a:t>
            </a:r>
            <a:r>
              <a:rPr lang="tr-TR" sz="1700" dirty="0">
                <a:solidFill>
                  <a:schemeClr val="bg1">
                    <a:lumMod val="50000"/>
                  </a:schemeClr>
                </a:solidFill>
              </a:rPr>
              <a:t> alabilir.</a:t>
            </a:r>
          </a:p>
          <a:p>
            <a:r>
              <a:rPr lang="tr-TR" dirty="0" err="1"/>
              <a:t>printf</a:t>
            </a:r>
            <a:r>
              <a:rPr lang="tr-TR" dirty="0"/>
              <a:t>("Merhaba %s!", isim); </a:t>
            </a:r>
            <a:r>
              <a:rPr lang="tr-TR" sz="2000" dirty="0">
                <a:solidFill>
                  <a:schemeClr val="bg1">
                    <a:lumMod val="50000"/>
                  </a:schemeClr>
                </a:solidFill>
              </a:rPr>
              <a:t>// Ekrana ismi yazar.</a:t>
            </a:r>
          </a:p>
          <a:p>
            <a:endParaRPr lang="tr-TR" dirty="0"/>
          </a:p>
          <a:p>
            <a:endParaRPr lang="tr-TR" dirty="0"/>
          </a:p>
        </p:txBody>
      </p:sp>
      <p:sp>
        <p:nvSpPr>
          <p:cNvPr id="4" name="3 Yuvarlatılmış Dikdörtgen"/>
          <p:cNvSpPr/>
          <p:nvPr/>
        </p:nvSpPr>
        <p:spPr>
          <a:xfrm>
            <a:off x="2942897" y="3918857"/>
            <a:ext cx="5391807" cy="254290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a:t>DİZGİLERE DAHA SONRA DETAYLI DEĞİNİLECEK AMA ÖDEVLERDE BU ŞEKİLDE ŞİMDİDEN KULLANABİLİRSİNİZ.</a:t>
            </a:r>
          </a:p>
          <a:p>
            <a:pPr algn="ctr"/>
            <a:r>
              <a:rPr lang="tr-TR" dirty="0"/>
              <a:t>ANCAK ŞUNU UNUTMAYIN:</a:t>
            </a:r>
          </a:p>
          <a:p>
            <a:pPr algn="ctr"/>
            <a:r>
              <a:rPr lang="tr-TR" dirty="0"/>
              <a:t>DİZGİLERİ = =(eşit ise) İŞLECİ İLE KIYASLAYAMAYIZ.</a:t>
            </a:r>
          </a:p>
          <a:p>
            <a:pPr algn="ctr"/>
            <a:r>
              <a:rPr lang="tr-TR" dirty="0" err="1"/>
              <a:t>if</a:t>
            </a:r>
            <a:r>
              <a:rPr lang="tr-TR" dirty="0"/>
              <a:t> </a:t>
            </a:r>
            <a:r>
              <a:rPr lang="tr-TR" dirty="0" err="1"/>
              <a:t>else’leri</a:t>
            </a:r>
            <a:r>
              <a:rPr lang="tr-TR" dirty="0"/>
              <a:t> görünce “Kullanıcı e girdiyse” </a:t>
            </a:r>
            <a:r>
              <a:rPr lang="tr-TR" dirty="0" err="1"/>
              <a:t>yi</a:t>
            </a:r>
            <a:r>
              <a:rPr lang="tr-TR" dirty="0"/>
              <a:t> yazabiliriz. </a:t>
            </a:r>
          </a:p>
          <a:p>
            <a:pPr algn="ctr"/>
            <a:r>
              <a:rPr lang="tr-TR" dirty="0"/>
              <a:t>“Kullanıcı evet girdiyse” demeyi </a:t>
            </a:r>
            <a:r>
              <a:rPr lang="tr-TR" dirty="0" err="1"/>
              <a:t>DİZGİLERde</a:t>
            </a:r>
            <a:r>
              <a:rPr lang="tr-TR" dirty="0"/>
              <a:t> göreceğiz.</a:t>
            </a:r>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On altının yarısı kaçtır?</a:t>
            </a:r>
          </a:p>
        </p:txBody>
      </p:sp>
      <p:pic>
        <p:nvPicPr>
          <p:cNvPr id="4" name="3 Resim" descr="4c6df7_1fb71c9205964506b51158d3ec8a3488.jpg"/>
          <p:cNvPicPr>
            <a:picLocks noChangeAspect="1"/>
          </p:cNvPicPr>
          <p:nvPr/>
        </p:nvPicPr>
        <p:blipFill>
          <a:blip r:embed="rId2"/>
          <a:stretch>
            <a:fillRect/>
          </a:stretch>
        </p:blipFill>
        <p:spPr>
          <a:xfrm>
            <a:off x="4929190" y="1350981"/>
            <a:ext cx="2552851" cy="1655026"/>
          </a:xfrm>
          <a:prstGeom prst="rect">
            <a:avLst/>
          </a:prstGeom>
        </p:spPr>
      </p:pic>
      <p:pic>
        <p:nvPicPr>
          <p:cNvPr id="5" name="4 Resim" descr="5liata.jpg"/>
          <p:cNvPicPr>
            <a:picLocks noChangeAspect="1"/>
          </p:cNvPicPr>
          <p:nvPr/>
        </p:nvPicPr>
        <p:blipFill>
          <a:blip r:embed="rId3" cstate="print"/>
          <a:stretch>
            <a:fillRect/>
          </a:stretch>
        </p:blipFill>
        <p:spPr>
          <a:xfrm>
            <a:off x="899078" y="1484968"/>
            <a:ext cx="1477163" cy="1521039"/>
          </a:xfrm>
          <a:prstGeom prst="rect">
            <a:avLst/>
          </a:prstGeom>
        </p:spPr>
      </p:pic>
      <p:sp>
        <p:nvSpPr>
          <p:cNvPr id="6" name="5 Yuvarlatılmış Dikdörtgen"/>
          <p:cNvSpPr/>
          <p:nvPr/>
        </p:nvSpPr>
        <p:spPr>
          <a:xfrm>
            <a:off x="3069648" y="3680749"/>
            <a:ext cx="2603500" cy="15763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a:t>ÖNCE SÖZDE KOD</a:t>
            </a:r>
          </a:p>
        </p:txBody>
      </p:sp>
      <p:pic>
        <p:nvPicPr>
          <p:cNvPr id="7" name="6 Resim" descr="5liata.jpg"/>
          <p:cNvPicPr>
            <a:picLocks noChangeAspect="1"/>
          </p:cNvPicPr>
          <p:nvPr/>
        </p:nvPicPr>
        <p:blipFill>
          <a:blip r:embed="rId3" cstate="print"/>
          <a:stretch>
            <a:fillRect/>
          </a:stretch>
        </p:blipFill>
        <p:spPr>
          <a:xfrm flipH="1">
            <a:off x="2376241" y="1484968"/>
            <a:ext cx="1477163" cy="1521039"/>
          </a:xfrm>
          <a:prstGeom prst="rect">
            <a:avLst/>
          </a:prstGeom>
        </p:spPr>
      </p:pic>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E251-4D95-4F92-8DC8-9607FC3A2395}"/>
              </a:ext>
            </a:extLst>
          </p:cNvPr>
          <p:cNvSpPr>
            <a:spLocks noGrp="1"/>
          </p:cNvSpPr>
          <p:nvPr>
            <p:ph type="title"/>
          </p:nvPr>
        </p:nvSpPr>
        <p:spPr/>
        <p:txBody>
          <a:bodyPr/>
          <a:lstStyle/>
          <a:p>
            <a:r>
              <a:rPr lang="tr-TR" dirty="0"/>
              <a:t>On altının yarısı kodu</a:t>
            </a:r>
          </a:p>
        </p:txBody>
      </p:sp>
      <p:sp>
        <p:nvSpPr>
          <p:cNvPr id="3" name="Content Placeholder 2">
            <a:extLst>
              <a:ext uri="{FF2B5EF4-FFF2-40B4-BE49-F238E27FC236}">
                <a16:creationId xmlns:a16="http://schemas.microsoft.com/office/drawing/2014/main" id="{D870C513-53E6-45E3-A275-01726A0CC92F}"/>
              </a:ext>
            </a:extLst>
          </p:cNvPr>
          <p:cNvSpPr>
            <a:spLocks noGrp="1"/>
          </p:cNvSpPr>
          <p:nvPr>
            <p:ph sz="quarter" idx="1"/>
          </p:nvPr>
        </p:nvSpPr>
        <p:spPr/>
        <p:txBody>
          <a:bodyPr>
            <a:normAutofit fontScale="77500" lnSpcReduction="20000"/>
          </a:bodyPr>
          <a:lstStyle/>
          <a:p>
            <a:pPr marL="0" indent="0">
              <a:buNone/>
            </a:pPr>
            <a:r>
              <a:rPr lang="en-US" dirty="0"/>
              <a:t>#include &lt;</a:t>
            </a:r>
            <a:r>
              <a:rPr lang="en-US" dirty="0" err="1"/>
              <a:t>stdio.h</a:t>
            </a:r>
            <a:r>
              <a:rPr lang="en-US" dirty="0"/>
              <a:t>&gt;</a:t>
            </a:r>
            <a:endParaRPr lang="tr-TR" dirty="0"/>
          </a:p>
          <a:p>
            <a:pPr marL="0" indent="0">
              <a:buNone/>
            </a:pPr>
            <a:r>
              <a:rPr lang="en-US" b="1" dirty="0"/>
              <a:t>int</a:t>
            </a:r>
            <a:r>
              <a:rPr lang="en-US" dirty="0"/>
              <a:t> main()</a:t>
            </a:r>
            <a:endParaRPr lang="tr-TR" dirty="0"/>
          </a:p>
          <a:p>
            <a:pPr marL="0" indent="0">
              <a:buNone/>
            </a:pPr>
            <a:r>
              <a:rPr lang="en-US" dirty="0"/>
              <a:t>{</a:t>
            </a:r>
            <a:endParaRPr lang="tr-TR" dirty="0"/>
          </a:p>
          <a:p>
            <a:pPr marL="0" indent="0">
              <a:buNone/>
            </a:pPr>
            <a:r>
              <a:rPr lang="en-US" dirty="0"/>
              <a:t>	</a:t>
            </a:r>
            <a:r>
              <a:rPr lang="en-US" b="1" dirty="0"/>
              <a:t>int</a:t>
            </a:r>
            <a:r>
              <a:rPr lang="en-US" dirty="0"/>
              <a:t> </a:t>
            </a:r>
            <a:r>
              <a:rPr lang="en-US" dirty="0" err="1"/>
              <a:t>sayi</a:t>
            </a:r>
            <a:r>
              <a:rPr lang="en-US" dirty="0"/>
              <a:t>;</a:t>
            </a:r>
            <a:endParaRPr lang="tr-TR" dirty="0"/>
          </a:p>
          <a:p>
            <a:pPr marL="0" indent="0">
              <a:buNone/>
            </a:pPr>
            <a:r>
              <a:rPr lang="en-US" dirty="0"/>
              <a:t>	</a:t>
            </a:r>
            <a:r>
              <a:rPr lang="en-US" dirty="0" err="1"/>
              <a:t>printf</a:t>
            </a:r>
            <a:r>
              <a:rPr lang="en-US" dirty="0"/>
              <a:t>("On </a:t>
            </a:r>
            <a:r>
              <a:rPr lang="en-US" dirty="0" err="1"/>
              <a:t>altinin</a:t>
            </a:r>
            <a:r>
              <a:rPr lang="en-US" dirty="0"/>
              <a:t> </a:t>
            </a:r>
            <a:r>
              <a:rPr lang="en-US" dirty="0" err="1"/>
              <a:t>yarisi</a:t>
            </a:r>
            <a:r>
              <a:rPr lang="en-US" dirty="0"/>
              <a:t> </a:t>
            </a:r>
            <a:r>
              <a:rPr lang="en-US" dirty="0" err="1"/>
              <a:t>kactir</a:t>
            </a:r>
            <a:r>
              <a:rPr lang="en-US" dirty="0"/>
              <a:t>:");</a:t>
            </a:r>
            <a:endParaRPr lang="tr-TR" dirty="0"/>
          </a:p>
          <a:p>
            <a:pPr marL="0" indent="0">
              <a:buNone/>
            </a:pPr>
            <a:r>
              <a:rPr lang="en-US" dirty="0"/>
              <a:t>	</a:t>
            </a:r>
            <a:r>
              <a:rPr lang="en-US" dirty="0" err="1"/>
              <a:t>scanf</a:t>
            </a:r>
            <a:r>
              <a:rPr lang="en-US" dirty="0"/>
              <a:t>("%d", &amp;</a:t>
            </a:r>
            <a:r>
              <a:rPr lang="en-US" dirty="0" err="1"/>
              <a:t>sayi</a:t>
            </a:r>
            <a:r>
              <a:rPr lang="en-US" dirty="0"/>
              <a:t>);</a:t>
            </a:r>
            <a:endParaRPr lang="tr-TR" dirty="0"/>
          </a:p>
          <a:p>
            <a:pPr marL="0" indent="0">
              <a:buNone/>
            </a:pPr>
            <a:r>
              <a:rPr lang="en-US" dirty="0"/>
              <a:t>	</a:t>
            </a:r>
            <a:r>
              <a:rPr lang="en-US" b="1" dirty="0"/>
              <a:t>if</a:t>
            </a:r>
            <a:r>
              <a:rPr lang="en-US" dirty="0"/>
              <a:t>(</a:t>
            </a:r>
            <a:r>
              <a:rPr lang="en-US" dirty="0" err="1"/>
              <a:t>sayi</a:t>
            </a:r>
            <a:r>
              <a:rPr lang="en-US" dirty="0"/>
              <a:t>==5) </a:t>
            </a:r>
            <a:r>
              <a:rPr lang="en-US" i="1" dirty="0"/>
              <a:t>//</a:t>
            </a:r>
            <a:r>
              <a:rPr lang="en-US" i="1" dirty="0" err="1"/>
              <a:t>eğer</a:t>
            </a:r>
            <a:r>
              <a:rPr lang="en-US" i="1" dirty="0"/>
              <a:t> </a:t>
            </a:r>
            <a:r>
              <a:rPr lang="en-US" i="1" dirty="0" err="1"/>
              <a:t>sayı</a:t>
            </a:r>
            <a:r>
              <a:rPr lang="en-US" i="1" dirty="0"/>
              <a:t> 5 </a:t>
            </a:r>
            <a:r>
              <a:rPr lang="en-US" i="1" dirty="0" err="1"/>
              <a:t>ise</a:t>
            </a:r>
            <a:endParaRPr lang="tr-TR" dirty="0"/>
          </a:p>
          <a:p>
            <a:pPr marL="0" indent="0">
              <a:buNone/>
            </a:pPr>
            <a:r>
              <a:rPr lang="en-US" dirty="0"/>
              <a:t>		</a:t>
            </a:r>
            <a:r>
              <a:rPr lang="en-US" dirty="0" err="1"/>
              <a:t>printf</a:t>
            </a:r>
            <a:r>
              <a:rPr lang="en-US" dirty="0"/>
              <a:t>("</a:t>
            </a:r>
            <a:r>
              <a:rPr lang="en-US" dirty="0" err="1"/>
              <a:t>Hayir</a:t>
            </a:r>
            <a:r>
              <a:rPr lang="en-US" dirty="0"/>
              <a:t>, 8dir.");</a:t>
            </a:r>
            <a:endParaRPr lang="tr-TR" dirty="0"/>
          </a:p>
          <a:p>
            <a:pPr marL="0" indent="0">
              <a:buNone/>
            </a:pPr>
            <a:r>
              <a:rPr lang="en-US" dirty="0"/>
              <a:t>	</a:t>
            </a:r>
            <a:r>
              <a:rPr lang="en-US" b="1" dirty="0"/>
              <a:t>else</a:t>
            </a:r>
            <a:r>
              <a:rPr lang="en-US" dirty="0"/>
              <a:t> </a:t>
            </a:r>
            <a:r>
              <a:rPr lang="en-US" b="1" dirty="0"/>
              <a:t>if</a:t>
            </a:r>
            <a:r>
              <a:rPr lang="en-US" dirty="0"/>
              <a:t>(</a:t>
            </a:r>
            <a:r>
              <a:rPr lang="en-US" dirty="0" err="1"/>
              <a:t>sayi</a:t>
            </a:r>
            <a:r>
              <a:rPr lang="en-US" dirty="0"/>
              <a:t>==8)</a:t>
            </a:r>
            <a:endParaRPr lang="tr-TR" dirty="0"/>
          </a:p>
          <a:p>
            <a:pPr marL="0" indent="0">
              <a:buNone/>
            </a:pPr>
            <a:r>
              <a:rPr lang="en-US" dirty="0"/>
              <a:t>		</a:t>
            </a:r>
            <a:r>
              <a:rPr lang="en-US" dirty="0" err="1"/>
              <a:t>printf</a:t>
            </a:r>
            <a:r>
              <a:rPr lang="en-US" dirty="0"/>
              <a:t>("</a:t>
            </a:r>
            <a:r>
              <a:rPr lang="en-US" dirty="0" err="1"/>
              <a:t>Hayir</a:t>
            </a:r>
            <a:r>
              <a:rPr lang="en-US" dirty="0"/>
              <a:t>, 5dir.");</a:t>
            </a:r>
            <a:endParaRPr lang="tr-TR" dirty="0"/>
          </a:p>
          <a:p>
            <a:pPr marL="0" indent="0">
              <a:buNone/>
            </a:pPr>
            <a:r>
              <a:rPr lang="en-US" dirty="0"/>
              <a:t>	</a:t>
            </a:r>
            <a:r>
              <a:rPr lang="en-US" b="1" dirty="0"/>
              <a:t>else</a:t>
            </a:r>
            <a:endParaRPr lang="tr-TR" dirty="0"/>
          </a:p>
          <a:p>
            <a:pPr marL="0" indent="0">
              <a:buNone/>
            </a:pPr>
            <a:r>
              <a:rPr lang="en-US" dirty="0"/>
              <a:t>		</a:t>
            </a:r>
            <a:r>
              <a:rPr lang="en-US" dirty="0" err="1"/>
              <a:t>printf</a:t>
            </a:r>
            <a:r>
              <a:rPr lang="en-US" dirty="0"/>
              <a:t>("Ne </a:t>
            </a:r>
            <a:r>
              <a:rPr lang="en-US" dirty="0" err="1"/>
              <a:t>alakasi</a:t>
            </a:r>
            <a:r>
              <a:rPr lang="en-US" dirty="0"/>
              <a:t> var. </a:t>
            </a:r>
            <a:r>
              <a:rPr lang="en-US" dirty="0" err="1"/>
              <a:t>Matematik</a:t>
            </a:r>
            <a:r>
              <a:rPr lang="en-US" dirty="0"/>
              <a:t> </a:t>
            </a:r>
            <a:r>
              <a:rPr lang="en-US" dirty="0" err="1"/>
              <a:t>calis</a:t>
            </a:r>
            <a:r>
              <a:rPr lang="en-US" dirty="0"/>
              <a:t> </a:t>
            </a:r>
            <a:r>
              <a:rPr lang="en-US" dirty="0" err="1"/>
              <a:t>ve</a:t>
            </a:r>
            <a:r>
              <a:rPr lang="en-US" dirty="0"/>
              <a:t> </a:t>
            </a:r>
            <a:r>
              <a:rPr lang="en-US" dirty="0" err="1"/>
              <a:t>yeniden</a:t>
            </a:r>
            <a:r>
              <a:rPr lang="en-US" dirty="0"/>
              <a:t> dene.");</a:t>
            </a:r>
            <a:endParaRPr lang="tr-TR" dirty="0"/>
          </a:p>
          <a:p>
            <a:pPr marL="0" indent="0">
              <a:buNone/>
            </a:pPr>
            <a:r>
              <a:rPr lang="en-US" dirty="0"/>
              <a:t>	</a:t>
            </a:r>
            <a:r>
              <a:rPr lang="en-US" b="1" dirty="0"/>
              <a:t>return</a:t>
            </a:r>
            <a:r>
              <a:rPr lang="en-US" dirty="0"/>
              <a:t> 0;</a:t>
            </a:r>
            <a:endParaRPr lang="tr-TR" dirty="0"/>
          </a:p>
          <a:p>
            <a:pPr marL="0" indent="0">
              <a:buNone/>
            </a:pPr>
            <a:r>
              <a:rPr lang="en-US" dirty="0"/>
              <a:t>}</a:t>
            </a:r>
            <a:endParaRPr lang="tr-TR" dirty="0"/>
          </a:p>
          <a:p>
            <a:pPr marL="0" indent="0">
              <a:buNone/>
            </a:pPr>
            <a:endParaRPr lang="tr-TR" dirty="0"/>
          </a:p>
        </p:txBody>
      </p:sp>
      <p:sp>
        <p:nvSpPr>
          <p:cNvPr id="4" name="Rectangle 3">
            <a:extLst>
              <a:ext uri="{FF2B5EF4-FFF2-40B4-BE49-F238E27FC236}">
                <a16:creationId xmlns:a16="http://schemas.microsoft.com/office/drawing/2014/main" id="{F4ABE7BB-0FF4-4F3F-8B67-4C02C45E0A73}"/>
              </a:ext>
            </a:extLst>
          </p:cNvPr>
          <p:cNvSpPr/>
          <p:nvPr/>
        </p:nvSpPr>
        <p:spPr>
          <a:xfrm>
            <a:off x="5615354" y="1423408"/>
            <a:ext cx="4572000" cy="2862322"/>
          </a:xfrm>
          <a:prstGeom prst="rect">
            <a:avLst/>
          </a:prstGeom>
        </p:spPr>
        <p:txBody>
          <a:bodyPr>
            <a:spAutoFit/>
          </a:bodyPr>
          <a:lstStyle/>
          <a:p>
            <a:r>
              <a:rPr lang="en-US" i="1"/>
              <a:t>/*</a:t>
            </a:r>
            <a:endParaRPr lang="tr-TR" dirty="0"/>
          </a:p>
          <a:p>
            <a:r>
              <a:rPr lang="en-US" i="1" dirty="0"/>
              <a:t>SÖZDE KOD</a:t>
            </a:r>
            <a:endParaRPr lang="tr-TR" dirty="0"/>
          </a:p>
          <a:p>
            <a:r>
              <a:rPr lang="en-US" i="1" dirty="0"/>
              <a:t>1) </a:t>
            </a:r>
            <a:r>
              <a:rPr lang="en-US" i="1" dirty="0" err="1"/>
              <a:t>Soruyu</a:t>
            </a:r>
            <a:r>
              <a:rPr lang="en-US" i="1" dirty="0"/>
              <a:t> </a:t>
            </a:r>
            <a:r>
              <a:rPr lang="en-US" i="1" dirty="0" err="1"/>
              <a:t>sor</a:t>
            </a:r>
            <a:r>
              <a:rPr lang="en-US" i="1" dirty="0"/>
              <a:t>.</a:t>
            </a:r>
            <a:endParaRPr lang="tr-TR" dirty="0"/>
          </a:p>
          <a:p>
            <a:r>
              <a:rPr lang="en-US" i="1" dirty="0"/>
              <a:t>2) </a:t>
            </a:r>
            <a:r>
              <a:rPr lang="en-US" i="1" dirty="0" err="1"/>
              <a:t>sayiyi</a:t>
            </a:r>
            <a:r>
              <a:rPr lang="en-US" i="1" dirty="0"/>
              <a:t> al.</a:t>
            </a:r>
            <a:endParaRPr lang="tr-TR" dirty="0"/>
          </a:p>
          <a:p>
            <a:r>
              <a:rPr lang="en-US" i="1" dirty="0"/>
              <a:t>3) </a:t>
            </a:r>
            <a:r>
              <a:rPr lang="en-US" i="1" dirty="0" err="1"/>
              <a:t>Eğer</a:t>
            </a:r>
            <a:r>
              <a:rPr lang="en-US" i="1" dirty="0"/>
              <a:t> </a:t>
            </a:r>
            <a:r>
              <a:rPr lang="en-US" i="1" dirty="0" err="1"/>
              <a:t>sayı</a:t>
            </a:r>
            <a:r>
              <a:rPr lang="en-US" i="1" dirty="0"/>
              <a:t> 8 </a:t>
            </a:r>
            <a:r>
              <a:rPr lang="en-US" i="1" dirty="0" err="1"/>
              <a:t>ise</a:t>
            </a:r>
            <a:r>
              <a:rPr lang="en-US" i="1" dirty="0"/>
              <a:t> Git 5, </a:t>
            </a:r>
            <a:r>
              <a:rPr lang="en-US" i="1" dirty="0" err="1"/>
              <a:t>değilse</a:t>
            </a:r>
            <a:r>
              <a:rPr lang="en-US" i="1" dirty="0"/>
              <a:t> Git 4</a:t>
            </a:r>
            <a:endParaRPr lang="tr-TR" dirty="0"/>
          </a:p>
          <a:p>
            <a:r>
              <a:rPr lang="en-US" i="1" dirty="0"/>
              <a:t>4) "Hayir,8 </a:t>
            </a:r>
            <a:r>
              <a:rPr lang="en-US" i="1" dirty="0" err="1"/>
              <a:t>dir</a:t>
            </a:r>
            <a:r>
              <a:rPr lang="en-US" i="1" dirty="0"/>
              <a:t>" </a:t>
            </a:r>
            <a:r>
              <a:rPr lang="en-US" i="1" dirty="0" err="1"/>
              <a:t>yazdır</a:t>
            </a:r>
            <a:r>
              <a:rPr lang="en-US" i="1" dirty="0"/>
              <a:t> Git 6</a:t>
            </a:r>
            <a:endParaRPr lang="tr-TR" dirty="0"/>
          </a:p>
          <a:p>
            <a:r>
              <a:rPr lang="en-US" i="1" dirty="0"/>
              <a:t>5) "Hayir,5 </a:t>
            </a:r>
            <a:r>
              <a:rPr lang="en-US" i="1" dirty="0" err="1"/>
              <a:t>dir</a:t>
            </a:r>
            <a:r>
              <a:rPr lang="en-US" i="1" dirty="0"/>
              <a:t>" </a:t>
            </a:r>
            <a:r>
              <a:rPr lang="en-US" i="1" dirty="0" err="1"/>
              <a:t>yazdır</a:t>
            </a:r>
            <a:r>
              <a:rPr lang="en-US" i="1" dirty="0"/>
              <a:t> Git 6</a:t>
            </a:r>
            <a:endParaRPr lang="tr-TR" dirty="0"/>
          </a:p>
          <a:p>
            <a:r>
              <a:rPr lang="en-US" i="1" dirty="0"/>
              <a:t>6) Dur</a:t>
            </a:r>
            <a:endParaRPr lang="tr-TR" dirty="0"/>
          </a:p>
          <a:p>
            <a:r>
              <a:rPr lang="en-US" i="1" dirty="0"/>
              <a:t> </a:t>
            </a:r>
            <a:endParaRPr lang="tr-TR" dirty="0"/>
          </a:p>
          <a:p>
            <a:r>
              <a:rPr lang="en-US" i="1" dirty="0"/>
              <a:t>*/</a:t>
            </a:r>
            <a:endParaRPr lang="tr-TR" dirty="0"/>
          </a:p>
        </p:txBody>
      </p:sp>
    </p:spTree>
    <p:extLst>
      <p:ext uri="{BB962C8B-B14F-4D97-AF65-F5344CB8AC3E}">
        <p14:creationId xmlns:p14="http://schemas.microsoft.com/office/powerpoint/2010/main" val="2842305008"/>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On altının yarısı kaçtır?</a:t>
            </a:r>
          </a:p>
        </p:txBody>
      </p:sp>
      <p:sp>
        <p:nvSpPr>
          <p:cNvPr id="3" name="2 İçerik Yer Tutucusu"/>
          <p:cNvSpPr>
            <a:spLocks noGrp="1"/>
          </p:cNvSpPr>
          <p:nvPr>
            <p:ph sz="quarter" idx="1"/>
          </p:nvPr>
        </p:nvSpPr>
        <p:spPr/>
        <p:txBody>
          <a:bodyPr/>
          <a:lstStyle/>
          <a:p>
            <a:r>
              <a:rPr lang="tr-TR" dirty="0"/>
              <a:t>Kullanıcıya on altının yarısının kaç olduğunu sorup, kullanıcının cevabına göre sürekli kullanıcının hatalı yanıt verdiğini belirten bir program yazınız.</a:t>
            </a:r>
          </a:p>
        </p:txBody>
      </p:sp>
      <p:pic>
        <p:nvPicPr>
          <p:cNvPr id="86023" name="Picture 7"/>
          <p:cNvPicPr>
            <a:picLocks noChangeAspect="1" noChangeArrowheads="1"/>
          </p:cNvPicPr>
          <p:nvPr/>
        </p:nvPicPr>
        <p:blipFill>
          <a:blip r:embed="rId2"/>
          <a:srcRect t="11873"/>
          <a:stretch>
            <a:fillRect/>
          </a:stretch>
        </p:blipFill>
        <p:spPr bwMode="auto">
          <a:xfrm>
            <a:off x="642910" y="2928934"/>
            <a:ext cx="5600700" cy="1603264"/>
          </a:xfrm>
          <a:prstGeom prst="rect">
            <a:avLst/>
          </a:prstGeom>
          <a:noFill/>
          <a:ln w="9525">
            <a:noFill/>
            <a:miter lim="800000"/>
            <a:headEnd/>
            <a:tailEnd/>
          </a:ln>
          <a:effectLst/>
        </p:spPr>
      </p:pic>
      <p:pic>
        <p:nvPicPr>
          <p:cNvPr id="86025" name="Picture 9" descr="çıldırmak">
            <a:hlinkClick r:id="rId3" tooltip="Çıldırmak"/>
          </p:cNvPr>
          <p:cNvPicPr>
            <a:picLocks noChangeAspect="1" noChangeArrowheads="1"/>
          </p:cNvPicPr>
          <p:nvPr/>
        </p:nvPicPr>
        <p:blipFill>
          <a:blip r:embed="rId4">
            <a:lum bright="20000"/>
          </a:blip>
          <a:srcRect/>
          <a:stretch>
            <a:fillRect/>
          </a:stretch>
        </p:blipFill>
        <p:spPr bwMode="auto">
          <a:xfrm>
            <a:off x="5214942" y="2143116"/>
            <a:ext cx="3500462" cy="2625349"/>
          </a:xfrm>
          <a:prstGeom prst="ellipse">
            <a:avLst/>
          </a:prstGeom>
          <a:ln>
            <a:noFill/>
          </a:ln>
          <a:effectLst>
            <a:softEdge rad="112500"/>
          </a:effectLst>
        </p:spPr>
      </p:pic>
      <p:pic>
        <p:nvPicPr>
          <p:cNvPr id="9" name="Picture 2" descr="C:\Program Files\Microsoft Office\MEDIA\CAGCAT10\j0195384.wmf"/>
          <p:cNvPicPr>
            <a:picLocks noChangeAspect="1" noChangeArrowheads="1"/>
          </p:cNvPicPr>
          <p:nvPr/>
        </p:nvPicPr>
        <p:blipFill>
          <a:blip r:embed="rId5"/>
          <a:srcRect/>
          <a:stretch>
            <a:fillRect/>
          </a:stretch>
        </p:blipFill>
        <p:spPr bwMode="auto">
          <a:xfrm>
            <a:off x="6858016" y="4071942"/>
            <a:ext cx="1010064" cy="1031150"/>
          </a:xfrm>
          <a:prstGeom prst="rect">
            <a:avLst/>
          </a:prstGeom>
          <a:noFill/>
        </p:spPr>
      </p:pic>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64596" y="152400"/>
            <a:ext cx="4022203" cy="990600"/>
          </a:xfrm>
        </p:spPr>
        <p:txBody>
          <a:bodyPr>
            <a:normAutofit/>
          </a:bodyPr>
          <a:lstStyle/>
          <a:p>
            <a:r>
              <a:rPr lang="tr-TR" sz="2400" dirty="0"/>
              <a:t>Alıştırma – </a:t>
            </a:r>
            <a:r>
              <a:rPr lang="tr-TR" sz="1600" dirty="0"/>
              <a:t>(Kodun çalışması bittiğinde)</a:t>
            </a:r>
            <a:r>
              <a:rPr lang="tr-TR" sz="2400" dirty="0"/>
              <a:t> Ekran çıktısı nedir?</a:t>
            </a:r>
          </a:p>
        </p:txBody>
      </p:sp>
      <p:sp>
        <p:nvSpPr>
          <p:cNvPr id="3" name="2 İçerik Yer Tutucusu"/>
          <p:cNvSpPr>
            <a:spLocks noGrp="1"/>
          </p:cNvSpPr>
          <p:nvPr>
            <p:ph sz="quarter" idx="1"/>
          </p:nvPr>
        </p:nvSpPr>
        <p:spPr>
          <a:xfrm>
            <a:off x="555585" y="-88737"/>
            <a:ext cx="7186634" cy="4937760"/>
          </a:xfrm>
        </p:spPr>
        <p:txBody>
          <a:bodyPr>
            <a:normAutofit fontScale="92500" lnSpcReduction="20000"/>
          </a:bodyPr>
          <a:lstStyle/>
          <a:p>
            <a:pPr>
              <a:buNone/>
            </a:pPr>
            <a:r>
              <a:rPr lang="en-US" dirty="0"/>
              <a:t>#include &lt;</a:t>
            </a:r>
            <a:r>
              <a:rPr lang="en-US" dirty="0" err="1"/>
              <a:t>stdio.h</a:t>
            </a:r>
            <a:r>
              <a:rPr lang="en-US" dirty="0"/>
              <a:t>&gt;</a:t>
            </a:r>
            <a:endParaRPr lang="tr-TR" dirty="0"/>
          </a:p>
          <a:p>
            <a:pPr>
              <a:buNone/>
            </a:pPr>
            <a:r>
              <a:rPr lang="en-US" dirty="0"/>
              <a:t>#include &lt;std</a:t>
            </a:r>
            <a:r>
              <a:rPr lang="tr-TR" dirty="0"/>
              <a:t>lib</a:t>
            </a:r>
            <a:r>
              <a:rPr lang="en-US" dirty="0"/>
              <a:t>.h&gt;</a:t>
            </a:r>
          </a:p>
          <a:p>
            <a:pPr>
              <a:buNone/>
            </a:pPr>
            <a:r>
              <a:rPr lang="en-US" dirty="0" err="1"/>
              <a:t>int</a:t>
            </a:r>
            <a:r>
              <a:rPr lang="en-US" dirty="0"/>
              <a:t> main()</a:t>
            </a:r>
          </a:p>
          <a:p>
            <a:pPr>
              <a:buNone/>
            </a:pPr>
            <a:r>
              <a:rPr lang="en-US" dirty="0"/>
              <a:t>{</a:t>
            </a:r>
          </a:p>
          <a:p>
            <a:pPr>
              <a:buNone/>
            </a:pPr>
            <a:r>
              <a:rPr lang="en-US" dirty="0"/>
              <a:t>	</a:t>
            </a:r>
            <a:r>
              <a:rPr lang="en-US" dirty="0" err="1"/>
              <a:t>int</a:t>
            </a:r>
            <a:r>
              <a:rPr lang="en-US" dirty="0"/>
              <a:t> y = 12;</a:t>
            </a:r>
          </a:p>
          <a:p>
            <a:pPr>
              <a:buNone/>
            </a:pPr>
            <a:r>
              <a:rPr lang="en-US" dirty="0"/>
              <a:t>	</a:t>
            </a:r>
            <a:r>
              <a:rPr lang="en-US" dirty="0" err="1"/>
              <a:t>printf</a:t>
            </a:r>
            <a:r>
              <a:rPr lang="en-US" dirty="0"/>
              <a:t>("</a:t>
            </a:r>
            <a:r>
              <a:rPr lang="tr-TR" dirty="0"/>
              <a:t>~$%’+&amp;/)=^’%’^+&amp;/</a:t>
            </a:r>
            <a:r>
              <a:rPr lang="en-US" dirty="0"/>
              <a:t>");</a:t>
            </a:r>
            <a:r>
              <a:rPr lang="tr-TR" dirty="0"/>
              <a:t> </a:t>
            </a:r>
          </a:p>
          <a:p>
            <a:pPr>
              <a:buNone/>
            </a:pPr>
            <a:r>
              <a:rPr lang="tr-TR" dirty="0"/>
              <a:t>	</a:t>
            </a:r>
            <a:r>
              <a:rPr lang="tr-TR" dirty="0" err="1"/>
              <a:t>system</a:t>
            </a:r>
            <a:r>
              <a:rPr lang="tr-TR" dirty="0"/>
              <a:t>(</a:t>
            </a:r>
            <a:r>
              <a:rPr lang="en-US" dirty="0"/>
              <a:t>"</a:t>
            </a:r>
            <a:r>
              <a:rPr lang="tr-TR" dirty="0" err="1"/>
              <a:t>cls</a:t>
            </a:r>
            <a:r>
              <a:rPr lang="en-US" dirty="0"/>
              <a:t>"</a:t>
            </a:r>
            <a:r>
              <a:rPr lang="tr-TR" dirty="0"/>
              <a:t>);</a:t>
            </a:r>
            <a:endParaRPr lang="en-US" dirty="0"/>
          </a:p>
          <a:p>
            <a:pPr>
              <a:buNone/>
            </a:pPr>
            <a:r>
              <a:rPr lang="en-US" dirty="0"/>
              <a:t>	if(y==13)</a:t>
            </a:r>
          </a:p>
          <a:p>
            <a:pPr>
              <a:buNone/>
            </a:pPr>
            <a:r>
              <a:rPr lang="en-US" dirty="0"/>
              <a:t>		</a:t>
            </a:r>
            <a:r>
              <a:rPr lang="en-US" dirty="0" err="1"/>
              <a:t>printf</a:t>
            </a:r>
            <a:r>
              <a:rPr lang="en-US" dirty="0"/>
              <a:t>("2");</a:t>
            </a:r>
          </a:p>
          <a:p>
            <a:pPr>
              <a:buNone/>
            </a:pPr>
            <a:r>
              <a:rPr lang="en-US" dirty="0"/>
              <a:t>		</a:t>
            </a:r>
            <a:r>
              <a:rPr lang="en-US" dirty="0" err="1"/>
              <a:t>printf</a:t>
            </a:r>
            <a:r>
              <a:rPr lang="en-US" dirty="0"/>
              <a:t>("3");</a:t>
            </a:r>
          </a:p>
          <a:p>
            <a:pPr>
              <a:buNone/>
            </a:pPr>
            <a:r>
              <a:rPr lang="en-US" dirty="0"/>
              <a:t>	</a:t>
            </a:r>
            <a:r>
              <a:rPr lang="en-US" dirty="0" err="1"/>
              <a:t>printf</a:t>
            </a:r>
            <a:r>
              <a:rPr lang="en-US" dirty="0"/>
              <a:t>("4");</a:t>
            </a:r>
          </a:p>
          <a:p>
            <a:pPr>
              <a:buNone/>
            </a:pPr>
            <a:r>
              <a:rPr lang="en-US" dirty="0"/>
              <a:t>	return 0;</a:t>
            </a:r>
          </a:p>
          <a:p>
            <a:pPr>
              <a:buNone/>
            </a:pPr>
            <a:r>
              <a:rPr lang="en-US" dirty="0"/>
              <a:t>}</a:t>
            </a:r>
            <a:endParaRPr lang="tr-TR" dirty="0"/>
          </a:p>
        </p:txBody>
      </p:sp>
      <p:pic>
        <p:nvPicPr>
          <p:cNvPr id="4" name="3 Resim" descr="soru.jpg"/>
          <p:cNvPicPr>
            <a:picLocks noChangeAspect="1"/>
          </p:cNvPicPr>
          <p:nvPr/>
        </p:nvPicPr>
        <p:blipFill>
          <a:blip r:embed="rId2"/>
          <a:stretch>
            <a:fillRect/>
          </a:stretch>
        </p:blipFill>
        <p:spPr>
          <a:xfrm>
            <a:off x="5715008" y="1357298"/>
            <a:ext cx="2371344" cy="1780032"/>
          </a:xfrm>
          <a:prstGeom prst="rect">
            <a:avLst/>
          </a:prstGeom>
        </p:spPr>
      </p:pic>
      <p:pic>
        <p:nvPicPr>
          <p:cNvPr id="5" name="Picture 2" descr="http://imageenvision.com/sm/0025-0803-0519-0114_clip_art_graphic_of_a_grumpy_desktop_computer_cartoon_character_with_his_hands_on_his_hips.jpg"/>
          <p:cNvPicPr>
            <a:picLocks noChangeAspect="1" noChangeArrowheads="1"/>
          </p:cNvPicPr>
          <p:nvPr/>
        </p:nvPicPr>
        <p:blipFill rotWithShape="1">
          <a:blip r:embed="rId3">
            <a:extLst>
              <a:ext uri="{28A0092B-C50C-407E-A947-70E740481C1C}">
                <a14:useLocalDpi xmlns:a14="http://schemas.microsoft.com/office/drawing/2010/main" val="0"/>
              </a:ext>
            </a:extLst>
          </a:blip>
          <a:srcRect t="-8900" b="-12490"/>
          <a:stretch/>
        </p:blipFill>
        <p:spPr bwMode="auto">
          <a:xfrm>
            <a:off x="7286644" y="4071942"/>
            <a:ext cx="1621609" cy="22712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6" name="5 Yuvarlatılmış Dikdörtgen"/>
          <p:cNvSpPr/>
          <p:nvPr/>
        </p:nvSpPr>
        <p:spPr>
          <a:xfrm>
            <a:off x="4517579" y="3137330"/>
            <a:ext cx="2394857" cy="15094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system</a:t>
            </a:r>
            <a:r>
              <a:rPr lang="tr-TR" dirty="0"/>
              <a:t>(“</a:t>
            </a:r>
            <a:r>
              <a:rPr lang="tr-TR" dirty="0" err="1"/>
              <a:t>cls</a:t>
            </a:r>
            <a:r>
              <a:rPr lang="tr-TR" dirty="0"/>
              <a:t>”) o an ekranda ne varsa onu siler.</a:t>
            </a:r>
          </a:p>
        </p:txBody>
      </p:sp>
      <p:sp>
        <p:nvSpPr>
          <p:cNvPr id="7" name="6 Yuvarlatılmış Dikdörtgen"/>
          <p:cNvSpPr/>
          <p:nvPr/>
        </p:nvSpPr>
        <p:spPr>
          <a:xfrm>
            <a:off x="4517579" y="5097417"/>
            <a:ext cx="1785257"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34</a:t>
            </a:r>
          </a:p>
        </p:txBody>
      </p:sp>
    </p:spTree>
    <p:extLst>
      <p:ext uri="{BB962C8B-B14F-4D97-AF65-F5344CB8AC3E}">
        <p14:creationId xmlns:p14="http://schemas.microsoft.com/office/powerpoint/2010/main" val="38914119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0080"/>
            <a:ext cx="8286808" cy="548640"/>
          </a:xfrm>
        </p:spPr>
        <p:txBody>
          <a:bodyPr>
            <a:noAutofit/>
          </a:bodyPr>
          <a:lstStyle/>
          <a:p>
            <a:r>
              <a:rPr lang="tr-TR" sz="2400" dirty="0"/>
              <a:t>SÜSLÜLER OLMADAN IF SADECE BİR KOMUTU KENDİNE BAĞLAR.</a:t>
            </a:r>
          </a:p>
        </p:txBody>
      </p:sp>
      <p:pic>
        <p:nvPicPr>
          <p:cNvPr id="5124" name="Picture 4" descr="http://www.7figurehomebusiness.com/wp-content/uploads/2011/06/attraction-marke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 y="1710690"/>
            <a:ext cx="27336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rot="18640582">
            <a:off x="4497684" y="2741295"/>
            <a:ext cx="242506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a:t>bir komut</a:t>
            </a:r>
          </a:p>
        </p:txBody>
      </p:sp>
      <p:sp>
        <p:nvSpPr>
          <p:cNvPr id="6" name="Title 1"/>
          <p:cNvSpPr txBox="1">
            <a:spLocks/>
          </p:cNvSpPr>
          <p:nvPr/>
        </p:nvSpPr>
        <p:spPr>
          <a:xfrm rot="18640582">
            <a:off x="5448822" y="2844134"/>
            <a:ext cx="269626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a:t>diğer komutlar</a:t>
            </a:r>
          </a:p>
        </p:txBody>
      </p:sp>
    </p:spTree>
    <p:extLst>
      <p:ext uri="{BB962C8B-B14F-4D97-AF65-F5344CB8AC3E}">
        <p14:creationId xmlns:p14="http://schemas.microsoft.com/office/powerpoint/2010/main" val="17652180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10000"/>
          </a:bodyPr>
          <a:lstStyle/>
          <a:p>
            <a:pPr algn="just">
              <a:buFont typeface="Wingdings" pitchFamily="2" charset="2"/>
              <a:buChar char="§"/>
            </a:pPr>
            <a:r>
              <a:rPr lang="tr-TR" sz="2400" dirty="0">
                <a:solidFill>
                  <a:schemeClr val="tx1"/>
                </a:solidFill>
              </a:rPr>
              <a:t> Eğer IF bloğunda birden fazla satır çalıştırılacaksa </a:t>
            </a:r>
            <a:r>
              <a:rPr lang="tr-TR" sz="2400" b="1" dirty="0">
                <a:solidFill>
                  <a:schemeClr val="tx1"/>
                </a:solidFill>
              </a:rPr>
              <a:t>bloğun </a:t>
            </a:r>
            <a:r>
              <a:rPr lang="tr-TR" sz="2400" dirty="0">
                <a:solidFill>
                  <a:schemeClr val="tx1"/>
                </a:solidFill>
              </a:rPr>
              <a:t>süslü parantez </a:t>
            </a:r>
            <a:br>
              <a:rPr lang="tr-TR" sz="2400" dirty="0">
                <a:solidFill>
                  <a:schemeClr val="tx1"/>
                </a:solidFill>
              </a:rPr>
            </a:br>
            <a:r>
              <a:rPr lang="tr-TR" sz="2400" dirty="0">
                <a:solidFill>
                  <a:schemeClr val="tx1"/>
                </a:solidFill>
              </a:rPr>
              <a:t>( { } ) içerisine alınması gerekir. Eğer sadece tek satır çalıştırılacaksa da süslü parantez kullanılabilir, ama kullanılmasa da olur.</a:t>
            </a:r>
          </a:p>
          <a:p>
            <a:pPr algn="just">
              <a:buFont typeface="Wingdings" pitchFamily="2" charset="2"/>
              <a:buChar char="§"/>
            </a:pPr>
            <a:r>
              <a:rPr lang="tr-TR" sz="2400" dirty="0">
                <a:solidFill>
                  <a:schemeClr val="tx1"/>
                </a:solidFill>
              </a:rPr>
              <a:t> </a:t>
            </a:r>
            <a:r>
              <a:rPr lang="tr-TR" sz="2400" b="1" dirty="0">
                <a:solidFill>
                  <a:schemeClr val="tx1"/>
                </a:solidFill>
              </a:rPr>
              <a:t>Örnek:</a:t>
            </a:r>
          </a:p>
          <a:p>
            <a:pPr algn="just"/>
            <a:r>
              <a:rPr lang="tr-TR" sz="2400" dirty="0">
                <a:solidFill>
                  <a:schemeClr val="tx1"/>
                </a:solidFill>
              </a:rPr>
              <a:t>   </a:t>
            </a:r>
            <a:r>
              <a:rPr lang="tr-TR" sz="2400" dirty="0" err="1">
                <a:solidFill>
                  <a:schemeClr val="tx1"/>
                </a:solidFill>
              </a:rPr>
              <a:t>int</a:t>
            </a:r>
            <a:r>
              <a:rPr lang="tr-TR" sz="2400" dirty="0">
                <a:solidFill>
                  <a:schemeClr val="tx1"/>
                </a:solidFill>
              </a:rPr>
              <a:t> x = 7, y = 4;</a:t>
            </a:r>
          </a:p>
          <a:p>
            <a:pPr algn="just">
              <a:buNone/>
            </a:pPr>
            <a:r>
              <a:rPr lang="tr-TR" sz="2400" dirty="0">
                <a:solidFill>
                  <a:schemeClr val="tx1"/>
                </a:solidFill>
              </a:rPr>
              <a:t>	</a:t>
            </a:r>
            <a:r>
              <a:rPr lang="tr-TR" sz="2400" dirty="0" err="1">
                <a:solidFill>
                  <a:schemeClr val="tx1"/>
                </a:solidFill>
              </a:rPr>
              <a:t>if</a:t>
            </a:r>
            <a:r>
              <a:rPr lang="tr-TR" sz="2400" dirty="0">
                <a:solidFill>
                  <a:schemeClr val="tx1"/>
                </a:solidFill>
              </a:rPr>
              <a:t>(x &gt; y)</a:t>
            </a:r>
          </a:p>
          <a:p>
            <a:pPr algn="just">
              <a:buNone/>
            </a:pPr>
            <a:r>
              <a:rPr lang="tr-TR" sz="2400" dirty="0"/>
              <a:t>	</a:t>
            </a:r>
            <a:r>
              <a:rPr lang="tr-TR" sz="2400" dirty="0">
                <a:solidFill>
                  <a:schemeClr val="tx1"/>
                </a:solidFill>
              </a:rPr>
              <a:t>{</a:t>
            </a:r>
          </a:p>
          <a:p>
            <a:pPr algn="just">
              <a:buNone/>
            </a:pPr>
            <a:r>
              <a:rPr lang="tr-TR" sz="2400" dirty="0">
                <a:solidFill>
                  <a:schemeClr val="tx1"/>
                </a:solidFill>
              </a:rPr>
              <a:t>       	</a:t>
            </a:r>
            <a:r>
              <a:rPr lang="tr-TR" sz="2400" dirty="0" err="1">
                <a:solidFill>
                  <a:schemeClr val="tx1"/>
                </a:solidFill>
              </a:rPr>
              <a:t>int</a:t>
            </a:r>
            <a:r>
              <a:rPr lang="tr-TR" sz="2400" dirty="0">
                <a:solidFill>
                  <a:schemeClr val="tx1"/>
                </a:solidFill>
              </a:rPr>
              <a:t> z = x;</a:t>
            </a:r>
          </a:p>
          <a:p>
            <a:pPr algn="just">
              <a:buNone/>
            </a:pPr>
            <a:r>
              <a:rPr lang="tr-TR" sz="2400" dirty="0"/>
              <a:t>		</a:t>
            </a:r>
            <a:r>
              <a:rPr lang="tr-TR" sz="2400" dirty="0">
                <a:solidFill>
                  <a:schemeClr val="tx1"/>
                </a:solidFill>
              </a:rPr>
              <a:t>x = y;</a:t>
            </a:r>
          </a:p>
          <a:p>
            <a:pPr algn="just">
              <a:buNone/>
            </a:pPr>
            <a:r>
              <a:rPr lang="tr-TR" sz="2400" dirty="0"/>
              <a:t>		</a:t>
            </a:r>
            <a:r>
              <a:rPr lang="tr-TR" sz="2400" dirty="0">
                <a:solidFill>
                  <a:schemeClr val="tx1"/>
                </a:solidFill>
              </a:rPr>
              <a:t>y = z;</a:t>
            </a:r>
          </a:p>
          <a:p>
            <a:pPr algn="just">
              <a:buNone/>
            </a:pPr>
            <a:r>
              <a:rPr lang="tr-TR" sz="2400" dirty="0">
                <a:solidFill>
                  <a:schemeClr val="tx1"/>
                </a:solidFill>
              </a:rPr>
              <a:t>   	} </a:t>
            </a:r>
            <a:r>
              <a:rPr lang="tr-TR" sz="1900" dirty="0">
                <a:solidFill>
                  <a:schemeClr val="tx1"/>
                </a:solidFill>
              </a:rPr>
              <a:t>// z burada tanınır mı?</a:t>
            </a:r>
            <a:endParaRPr lang="tr-TR" sz="2400" dirty="0">
              <a:solidFill>
                <a:schemeClr val="tx1"/>
              </a:solidFill>
            </a:endParaRPr>
          </a:p>
          <a:p>
            <a:pPr algn="just">
              <a:buFont typeface="Wingdings" pitchFamily="2" charset="2"/>
              <a:buChar char="Ø"/>
            </a:pPr>
            <a:r>
              <a:rPr lang="tr-TR" sz="2400" dirty="0">
                <a:solidFill>
                  <a:schemeClr val="tx1"/>
                </a:solidFill>
              </a:rPr>
              <a:t> Yukarıdaki kod x değeri y değerinden büyükse </a:t>
            </a:r>
            <a:r>
              <a:rPr lang="tr-TR" sz="2400" dirty="0" err="1">
                <a:solidFill>
                  <a:schemeClr val="tx1"/>
                </a:solidFill>
              </a:rPr>
              <a:t>if</a:t>
            </a:r>
            <a:r>
              <a:rPr lang="tr-TR" sz="2400" dirty="0">
                <a:solidFill>
                  <a:schemeClr val="tx1"/>
                </a:solidFill>
              </a:rPr>
              <a:t> bloğuna girer. </a:t>
            </a:r>
            <a:r>
              <a:rPr lang="tr-TR" sz="2400" dirty="0" err="1">
                <a:solidFill>
                  <a:schemeClr val="tx1"/>
                </a:solidFill>
              </a:rPr>
              <a:t>if</a:t>
            </a:r>
            <a:r>
              <a:rPr lang="tr-TR" sz="2400" dirty="0">
                <a:solidFill>
                  <a:schemeClr val="tx1"/>
                </a:solidFill>
              </a:rPr>
              <a:t> bloğu süslü parantez ile belirtildiğinden bloktaki 3 satır da çalıştırılır. </a:t>
            </a:r>
            <a:r>
              <a:rPr lang="tr-TR" sz="2400" dirty="0" err="1">
                <a:solidFill>
                  <a:schemeClr val="tx1"/>
                </a:solidFill>
              </a:rPr>
              <a:t>if</a:t>
            </a:r>
            <a:r>
              <a:rPr lang="tr-TR" sz="2400" dirty="0">
                <a:solidFill>
                  <a:schemeClr val="tx1"/>
                </a:solidFill>
              </a:rPr>
              <a:t> bloğunun içerisinde ise x değişkeni ile y değişkeninin değerleri yer değiştirilir.</a:t>
            </a:r>
          </a:p>
          <a:p>
            <a:pPr algn="just"/>
            <a:endParaRPr lang="tr-TR" sz="2400" b="1" dirty="0">
              <a:solidFill>
                <a:schemeClr val="tx1"/>
              </a:solidFill>
            </a:endParaRPr>
          </a:p>
        </p:txBody>
      </p:sp>
      <p:sp>
        <p:nvSpPr>
          <p:cNvPr id="4" name="3 Yuvarlatılmış Dikdörtgen"/>
          <p:cNvSpPr/>
          <p:nvPr/>
        </p:nvSpPr>
        <p:spPr>
          <a:xfrm>
            <a:off x="5000628" y="2357430"/>
            <a:ext cx="3500462"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Çok tipik bir kullanımdır. </a:t>
            </a:r>
            <a:br>
              <a:rPr lang="tr-TR" dirty="0"/>
            </a:br>
            <a:r>
              <a:rPr lang="tr-TR" dirty="0"/>
              <a:t>“x ve </a:t>
            </a:r>
            <a:r>
              <a:rPr lang="tr-TR" dirty="0" err="1"/>
              <a:t>y’nin</a:t>
            </a:r>
            <a:r>
              <a:rPr lang="tr-TR" dirty="0"/>
              <a:t> yerini değiştir.” anlamındadır.</a:t>
            </a:r>
          </a:p>
          <a:p>
            <a:pPr algn="ctr"/>
            <a:r>
              <a:rPr lang="tr-TR" dirty="0"/>
              <a:t>Neden, </a:t>
            </a:r>
          </a:p>
          <a:p>
            <a:pPr algn="ctr"/>
            <a:r>
              <a:rPr lang="tr-TR" i="1" dirty="0"/>
              <a:t>x=y;</a:t>
            </a:r>
          </a:p>
          <a:p>
            <a:pPr algn="ctr"/>
            <a:r>
              <a:rPr lang="tr-TR" i="1" dirty="0"/>
              <a:t>y=x;</a:t>
            </a:r>
          </a:p>
          <a:p>
            <a:pPr algn="ctr"/>
            <a:r>
              <a:rPr lang="tr-TR" dirty="0"/>
              <a:t>kullanımı bu işi görmez?</a:t>
            </a:r>
          </a:p>
        </p:txBody>
      </p:sp>
      <p:sp>
        <p:nvSpPr>
          <p:cNvPr id="5" name="4 Sağ Ayraç"/>
          <p:cNvSpPr/>
          <p:nvPr/>
        </p:nvSpPr>
        <p:spPr>
          <a:xfrm>
            <a:off x="2571736" y="3357562"/>
            <a:ext cx="357190" cy="1071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7" name="6 Düz Ok Bağlayıcısı"/>
          <p:cNvCxnSpPr/>
          <p:nvPr/>
        </p:nvCxnSpPr>
        <p:spPr>
          <a:xfrm flipV="1">
            <a:off x="3000364" y="3357562"/>
            <a:ext cx="178595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Hatırlatma: Süslü blokları içerisindeki değişkenler</a:t>
            </a:r>
          </a:p>
        </p:txBody>
      </p:sp>
      <p:sp>
        <p:nvSpPr>
          <p:cNvPr id="5" name="4 Katlanmış Nesne"/>
          <p:cNvSpPr/>
          <p:nvPr/>
        </p:nvSpPr>
        <p:spPr>
          <a:xfrm>
            <a:off x="4929190" y="1428736"/>
            <a:ext cx="3929090" cy="435771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tr-TR" dirty="0">
              <a:solidFill>
                <a:schemeClr val="tx1"/>
              </a:solidFill>
            </a:endParaRPr>
          </a:p>
          <a:p>
            <a:endParaRPr lang="tr-TR" dirty="0">
              <a:solidFill>
                <a:schemeClr val="tx1"/>
              </a:solidFill>
            </a:endParaRPr>
          </a:p>
          <a:p>
            <a:pPr>
              <a:buFont typeface="Arial" pitchFamily="34" charset="0"/>
              <a:buChar char="•"/>
            </a:pPr>
            <a:r>
              <a:rPr lang="tr-TR" dirty="0">
                <a:solidFill>
                  <a:schemeClr val="tx1"/>
                </a:solidFill>
              </a:rPr>
              <a:t>C dilinde, tanımlanan değişkenler yalnızca </a:t>
            </a:r>
            <a:r>
              <a:rPr lang="tr-TR" b="1" i="1" dirty="0">
                <a:solidFill>
                  <a:schemeClr val="tx1"/>
                </a:solidFill>
              </a:rPr>
              <a:t>tanımlandıkları blok</a:t>
            </a:r>
            <a:r>
              <a:rPr lang="tr-TR" dirty="0">
                <a:solidFill>
                  <a:schemeClr val="tx1"/>
                </a:solidFill>
              </a:rPr>
              <a:t> içerisinde geçerlidir. </a:t>
            </a:r>
          </a:p>
          <a:p>
            <a:pPr>
              <a:buFont typeface="Arial" pitchFamily="34" charset="0"/>
              <a:buChar char="•"/>
            </a:pPr>
            <a:r>
              <a:rPr lang="tr-TR" dirty="0">
                <a:solidFill>
                  <a:schemeClr val="tx1"/>
                </a:solidFill>
              </a:rPr>
              <a:t>Süslü parantezler </a:t>
            </a:r>
            <a:br>
              <a:rPr lang="tr-TR" dirty="0">
                <a:solidFill>
                  <a:schemeClr val="tx1"/>
                </a:solidFill>
              </a:rPr>
            </a:br>
            <a:r>
              <a:rPr lang="tr-TR" dirty="0">
                <a:solidFill>
                  <a:schemeClr val="tx1"/>
                </a:solidFill>
              </a:rPr>
              <a:t>( “ { } “ ) farklı blokları temsil eder.</a:t>
            </a:r>
          </a:p>
          <a:p>
            <a:pPr>
              <a:buFont typeface="Arial" pitchFamily="34" charset="0"/>
              <a:buChar char="•"/>
            </a:pPr>
            <a:r>
              <a:rPr lang="tr-TR" dirty="0">
                <a:solidFill>
                  <a:schemeClr val="tx1"/>
                </a:solidFill>
              </a:rPr>
              <a:t>Fonksiyonlar, döngüler, </a:t>
            </a:r>
            <a:r>
              <a:rPr lang="tr-TR" dirty="0" err="1">
                <a:solidFill>
                  <a:schemeClr val="tx1"/>
                </a:solidFill>
              </a:rPr>
              <a:t>if</a:t>
            </a:r>
            <a:r>
              <a:rPr lang="tr-TR" dirty="0">
                <a:solidFill>
                  <a:schemeClr val="tx1"/>
                </a:solidFill>
              </a:rPr>
              <a:t> bloğu veya bağımsız süslü parantezler içerisinde tanımlanan değişkenler yalnızca o blok içerisinde geçerlidir. </a:t>
            </a:r>
          </a:p>
          <a:p>
            <a:pPr>
              <a:buFont typeface="Arial" pitchFamily="34" charset="0"/>
              <a:buChar char="•"/>
            </a:pPr>
            <a:r>
              <a:rPr lang="tr-TR" dirty="0">
                <a:solidFill>
                  <a:schemeClr val="tx1"/>
                </a:solidFill>
              </a:rPr>
              <a:t>Eğer blok içerisinde kullandığınız bir değişkeni blok dışarısında da kullanmanız gerekiyorsa bu değişkeni bloğun dışında bir yerde tanımlamalısınız.</a:t>
            </a:r>
          </a:p>
        </p:txBody>
      </p:sp>
      <p:sp>
        <p:nvSpPr>
          <p:cNvPr id="7" name="6 Metin kutusu"/>
          <p:cNvSpPr txBox="1"/>
          <p:nvPr/>
        </p:nvSpPr>
        <p:spPr>
          <a:xfrm>
            <a:off x="285720" y="1285860"/>
            <a:ext cx="428628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a:t>if</a:t>
            </a:r>
            <a:r>
              <a:rPr lang="tr-TR" sz="2000" dirty="0"/>
              <a:t>(koşul)</a:t>
            </a:r>
          </a:p>
          <a:p>
            <a:r>
              <a:rPr lang="tr-TR" sz="2000" dirty="0"/>
              <a:t>{</a:t>
            </a:r>
          </a:p>
          <a:p>
            <a:r>
              <a:rPr lang="tr-TR" sz="2000" dirty="0"/>
              <a:t>	</a:t>
            </a:r>
            <a:r>
              <a:rPr lang="tr-TR" sz="2000" dirty="0" err="1"/>
              <a:t>int</a:t>
            </a:r>
            <a:r>
              <a:rPr lang="tr-TR" sz="2000" dirty="0"/>
              <a:t> </a:t>
            </a:r>
            <a:r>
              <a:rPr lang="tr-TR" sz="2000" dirty="0" err="1"/>
              <a:t>temp</a:t>
            </a:r>
            <a:r>
              <a:rPr lang="tr-TR" sz="2000" dirty="0"/>
              <a:t>=3; //hata vermez.</a:t>
            </a:r>
          </a:p>
          <a:p>
            <a:r>
              <a:rPr lang="tr-TR" sz="2000" dirty="0"/>
              <a:t>	</a:t>
            </a:r>
            <a:r>
              <a:rPr lang="tr-TR" sz="2000" dirty="0" err="1"/>
              <a:t>temp</a:t>
            </a:r>
            <a:r>
              <a:rPr lang="tr-TR" sz="2000" dirty="0"/>
              <a:t>++; //hata vermez.</a:t>
            </a:r>
          </a:p>
          <a:p>
            <a:r>
              <a:rPr lang="tr-TR" sz="2000" dirty="0"/>
              <a:t>}</a:t>
            </a:r>
          </a:p>
          <a:p>
            <a:r>
              <a:rPr lang="tr-TR" sz="2000" dirty="0" err="1"/>
              <a:t>temp</a:t>
            </a:r>
            <a:r>
              <a:rPr lang="tr-TR" sz="2000" dirty="0"/>
              <a:t>++; // hata verir</a:t>
            </a:r>
          </a:p>
        </p:txBody>
      </p:sp>
      <p:sp>
        <p:nvSpPr>
          <p:cNvPr id="8" name="7 Metin kutusu"/>
          <p:cNvSpPr txBox="1"/>
          <p:nvPr/>
        </p:nvSpPr>
        <p:spPr>
          <a:xfrm>
            <a:off x="285720" y="3357562"/>
            <a:ext cx="4286280"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a:t>int</a:t>
            </a:r>
            <a:r>
              <a:rPr lang="tr-TR" sz="2000" dirty="0"/>
              <a:t> </a:t>
            </a:r>
            <a:r>
              <a:rPr lang="tr-TR" sz="2000" dirty="0" err="1"/>
              <a:t>temp</a:t>
            </a:r>
            <a:r>
              <a:rPr lang="tr-TR" sz="2000" dirty="0"/>
              <a:t>=9;</a:t>
            </a:r>
          </a:p>
          <a:p>
            <a:r>
              <a:rPr lang="tr-TR" sz="2000" dirty="0" err="1"/>
              <a:t>if</a:t>
            </a:r>
            <a:r>
              <a:rPr lang="tr-TR" sz="2000" dirty="0"/>
              <a:t>(koşul)</a:t>
            </a:r>
          </a:p>
          <a:p>
            <a:r>
              <a:rPr lang="tr-TR" sz="2000" dirty="0"/>
              <a:t>{</a:t>
            </a:r>
          </a:p>
          <a:p>
            <a:r>
              <a:rPr lang="tr-TR" sz="2000" dirty="0"/>
              <a:t>	</a:t>
            </a:r>
            <a:r>
              <a:rPr lang="tr-TR" sz="2000" dirty="0" err="1"/>
              <a:t>temp</a:t>
            </a:r>
            <a:r>
              <a:rPr lang="tr-TR" sz="2000" dirty="0"/>
              <a:t>=3; //hata vermez.</a:t>
            </a:r>
          </a:p>
          <a:p>
            <a:r>
              <a:rPr lang="tr-TR" sz="2000" dirty="0"/>
              <a:t>	</a:t>
            </a:r>
            <a:r>
              <a:rPr lang="tr-TR" sz="2000" dirty="0" err="1"/>
              <a:t>temp</a:t>
            </a:r>
            <a:r>
              <a:rPr lang="tr-TR" sz="2000" dirty="0"/>
              <a:t>++; //hata vermez.</a:t>
            </a:r>
          </a:p>
          <a:p>
            <a:r>
              <a:rPr lang="tr-TR" sz="2000" dirty="0"/>
              <a:t>}</a:t>
            </a:r>
          </a:p>
          <a:p>
            <a:r>
              <a:rPr lang="tr-TR" sz="2000" dirty="0" err="1"/>
              <a:t>temp</a:t>
            </a:r>
            <a:r>
              <a:rPr lang="tr-TR" sz="2000" dirty="0"/>
              <a:t>++; // hata vermez.</a:t>
            </a:r>
          </a:p>
          <a:p>
            <a:r>
              <a:rPr lang="tr-TR" sz="1600" dirty="0"/>
              <a:t>//</a:t>
            </a:r>
            <a:r>
              <a:rPr lang="tr-TR" sz="1600" dirty="0" err="1"/>
              <a:t>ifin</a:t>
            </a:r>
            <a:r>
              <a:rPr lang="tr-TR" sz="1600" dirty="0"/>
              <a:t> içine girildiyse </a:t>
            </a:r>
            <a:r>
              <a:rPr lang="tr-TR" sz="1600" dirty="0" err="1"/>
              <a:t>temp</a:t>
            </a:r>
            <a:r>
              <a:rPr lang="tr-TR" sz="1600" dirty="0"/>
              <a:t> bu noktada 5 olur.</a:t>
            </a:r>
          </a:p>
          <a:p>
            <a:r>
              <a:rPr lang="tr-TR" sz="1600" dirty="0"/>
              <a:t>//</a:t>
            </a:r>
            <a:r>
              <a:rPr lang="tr-TR" sz="1600" dirty="0" err="1"/>
              <a:t>ifin</a:t>
            </a:r>
            <a:r>
              <a:rPr lang="tr-TR" sz="1600" dirty="0"/>
              <a:t> içine girilmediyse </a:t>
            </a:r>
            <a:r>
              <a:rPr lang="tr-TR" sz="1600" dirty="0" err="1"/>
              <a:t>temp</a:t>
            </a:r>
            <a:r>
              <a:rPr lang="tr-TR" sz="1600" dirty="0"/>
              <a:t> bu noktada 10 olur.</a:t>
            </a:r>
          </a:p>
          <a:p>
            <a:endParaRPr lang="tr-TR" sz="2000" dirty="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Hatırlatma: Değişkenler tanımlandıkları blok dışında tanınmazlar.</a:t>
            </a:r>
          </a:p>
        </p:txBody>
      </p:sp>
      <p:sp>
        <p:nvSpPr>
          <p:cNvPr id="3" name="2 İçerik Yer Tutucusu"/>
          <p:cNvSpPr>
            <a:spLocks noGrp="1"/>
          </p:cNvSpPr>
          <p:nvPr>
            <p:ph sz="quarter" idx="1"/>
          </p:nvPr>
        </p:nvSpPr>
        <p:spPr>
          <a:xfrm>
            <a:off x="857224" y="1357298"/>
            <a:ext cx="2900354" cy="278130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tr-TR" dirty="0" err="1"/>
              <a:t>int</a:t>
            </a:r>
            <a:r>
              <a:rPr lang="tr-TR" dirty="0"/>
              <a:t> x;</a:t>
            </a:r>
          </a:p>
          <a:p>
            <a:pPr>
              <a:buNone/>
            </a:pPr>
            <a:r>
              <a:rPr lang="tr-TR" dirty="0" err="1"/>
              <a:t>if</a:t>
            </a:r>
            <a:r>
              <a:rPr lang="tr-TR" dirty="0"/>
              <a:t> (1) </a:t>
            </a:r>
          </a:p>
          <a:p>
            <a:pPr>
              <a:buNone/>
            </a:pPr>
            <a:r>
              <a:rPr lang="tr-TR" dirty="0"/>
              <a:t>{</a:t>
            </a:r>
          </a:p>
          <a:p>
            <a:pPr>
              <a:buNone/>
            </a:pPr>
            <a:r>
              <a:rPr lang="tr-TR" dirty="0"/>
              <a:t>	x++;</a:t>
            </a:r>
          </a:p>
          <a:p>
            <a:pPr>
              <a:buNone/>
            </a:pPr>
            <a:r>
              <a:rPr lang="tr-TR" dirty="0"/>
              <a:t>}</a:t>
            </a:r>
          </a:p>
          <a:p>
            <a:pPr>
              <a:buNone/>
            </a:pPr>
            <a:r>
              <a:rPr lang="tr-TR" dirty="0"/>
              <a:t>x++;</a:t>
            </a:r>
          </a:p>
        </p:txBody>
      </p:sp>
      <p:sp>
        <p:nvSpPr>
          <p:cNvPr id="4" name="2 İçerik Yer Tutucusu"/>
          <p:cNvSpPr txBox="1">
            <a:spLocks/>
          </p:cNvSpPr>
          <p:nvPr/>
        </p:nvSpPr>
        <p:spPr>
          <a:xfrm>
            <a:off x="5072066" y="1357298"/>
            <a:ext cx="2900354" cy="2781304"/>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a:normAutofit/>
          </a:bodyPr>
          <a:lstStyle/>
          <a:p>
            <a:pPr>
              <a:buNone/>
            </a:pPr>
            <a:r>
              <a:rPr lang="tr-TR" sz="2800" dirty="0" err="1"/>
              <a:t>if</a:t>
            </a:r>
            <a:r>
              <a:rPr lang="tr-TR" sz="2800" dirty="0"/>
              <a:t> (1) </a:t>
            </a:r>
          </a:p>
          <a:p>
            <a:pPr>
              <a:buNone/>
            </a:pPr>
            <a:r>
              <a:rPr lang="tr-TR" sz="2800" dirty="0">
                <a:solidFill>
                  <a:srgbClr val="002060"/>
                </a:solidFill>
              </a:rPr>
              <a:t>{</a:t>
            </a:r>
          </a:p>
          <a:p>
            <a:pPr>
              <a:buNone/>
            </a:pPr>
            <a:r>
              <a:rPr lang="tr-TR" sz="2800" dirty="0">
                <a:solidFill>
                  <a:srgbClr val="002060"/>
                </a:solidFill>
              </a:rPr>
              <a:t>	</a:t>
            </a:r>
            <a:r>
              <a:rPr lang="tr-TR" sz="2800" dirty="0" err="1">
                <a:solidFill>
                  <a:srgbClr val="002060"/>
                </a:solidFill>
              </a:rPr>
              <a:t>int</a:t>
            </a:r>
            <a:r>
              <a:rPr lang="tr-TR" sz="2800" dirty="0">
                <a:solidFill>
                  <a:srgbClr val="002060"/>
                </a:solidFill>
              </a:rPr>
              <a:t> x;</a:t>
            </a:r>
          </a:p>
          <a:p>
            <a:pPr>
              <a:buNone/>
            </a:pPr>
            <a:r>
              <a:rPr lang="tr-TR" sz="2800" dirty="0">
                <a:solidFill>
                  <a:srgbClr val="002060"/>
                </a:solidFill>
              </a:rPr>
              <a:t>	x++;</a:t>
            </a:r>
          </a:p>
          <a:p>
            <a:pPr>
              <a:buNone/>
            </a:pPr>
            <a:r>
              <a:rPr lang="tr-TR" sz="2800" dirty="0">
                <a:solidFill>
                  <a:srgbClr val="002060"/>
                </a:solidFill>
              </a:rPr>
              <a:t>}</a:t>
            </a:r>
          </a:p>
          <a:p>
            <a:r>
              <a:rPr lang="tr-TR" sz="2800" dirty="0"/>
              <a:t>x++;</a:t>
            </a:r>
          </a:p>
          <a:p>
            <a:pPr>
              <a:buNone/>
            </a:pPr>
            <a:endParaRPr lang="tr-TR" sz="2800" dirty="0"/>
          </a:p>
        </p:txBody>
      </p:sp>
      <p:sp>
        <p:nvSpPr>
          <p:cNvPr id="5" name="4 Yuvarlatılmış Dikdörtgen"/>
          <p:cNvSpPr/>
          <p:nvPr/>
        </p:nvSpPr>
        <p:spPr>
          <a:xfrm>
            <a:off x="1000100" y="4500570"/>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6" name="5 Yuvarlatılmış Dikdörtgen"/>
          <p:cNvSpPr/>
          <p:nvPr/>
        </p:nvSpPr>
        <p:spPr>
          <a:xfrm>
            <a:off x="5429256" y="4429132"/>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YANLIŞ</a:t>
            </a:r>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Happy-Baby-10-Ways-Make-Babies-Laugh.jpg"/>
          <p:cNvPicPr>
            <a:picLocks noChangeAspect="1"/>
          </p:cNvPicPr>
          <p:nvPr/>
        </p:nvPicPr>
        <p:blipFill>
          <a:blip r:embed="rId2">
            <a:clrChange>
              <a:clrFrom>
                <a:srgbClr val="FEFEFE"/>
              </a:clrFrom>
              <a:clrTo>
                <a:srgbClr val="FEFEFE">
                  <a:alpha val="0"/>
                </a:srgbClr>
              </a:clrTo>
            </a:clrChange>
          </a:blip>
          <a:srcRect r="39791" b="17100"/>
          <a:stretch>
            <a:fillRect/>
          </a:stretch>
        </p:blipFill>
        <p:spPr>
          <a:xfrm>
            <a:off x="3396345" y="4209141"/>
            <a:ext cx="2017908" cy="145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0" name="Rectangle 2"/>
          <p:cNvSpPr>
            <a:spLocks noGrp="1" noChangeArrowheads="1"/>
          </p:cNvSpPr>
          <p:nvPr>
            <p:ph type="title"/>
          </p:nvPr>
        </p:nvSpPr>
        <p:spPr>
          <a:xfrm>
            <a:off x="428596" y="757222"/>
            <a:ext cx="7772400" cy="457200"/>
          </a:xfrm>
          <a:noFill/>
          <a:ln/>
        </p:spPr>
        <p:txBody>
          <a:bodyPr>
            <a:noAutofit/>
          </a:bodyPr>
          <a:lstStyle/>
          <a:p>
            <a:r>
              <a:rPr lang="tr-TR" sz="2400" b="1" dirty="0" err="1"/>
              <a:t>if</a:t>
            </a:r>
            <a:r>
              <a:rPr lang="tr-TR" sz="2400" b="1" dirty="0"/>
              <a:t> kullanımında acemilik döneminde çok sık yapılan hata</a:t>
            </a:r>
            <a:endParaRPr lang="en-US" sz="2400" b="1" dirty="0"/>
          </a:p>
        </p:txBody>
      </p:sp>
      <p:sp>
        <p:nvSpPr>
          <p:cNvPr id="17411" name="Rectangle 3"/>
          <p:cNvSpPr>
            <a:spLocks noGrp="1" noChangeArrowheads="1"/>
          </p:cNvSpPr>
          <p:nvPr>
            <p:ph idx="1"/>
          </p:nvPr>
        </p:nvSpPr>
        <p:spPr>
          <a:xfrm>
            <a:off x="228600" y="1219200"/>
            <a:ext cx="8382000" cy="5029200"/>
          </a:xfrm>
          <a:noFill/>
          <a:ln/>
        </p:spPr>
        <p:txBody>
          <a:bodyPr>
            <a:normAutofit/>
          </a:bodyPr>
          <a:lstStyle/>
          <a:p>
            <a:r>
              <a:rPr lang="tr-TR" sz="2400" dirty="0"/>
              <a:t>a=1; ifadesindeki =‘in anlamı </a:t>
            </a:r>
            <a:r>
              <a:rPr lang="tr-TR" sz="2400" i="1" dirty="0"/>
              <a:t>“değerini </a:t>
            </a:r>
            <a:r>
              <a:rPr lang="tr-TR" sz="2400" i="1" dirty="0" err="1"/>
              <a:t>alır”</a:t>
            </a:r>
            <a:r>
              <a:rPr lang="tr-TR" sz="2400" dirty="0" err="1"/>
              <a:t>dır</a:t>
            </a:r>
            <a:r>
              <a:rPr lang="tr-TR" sz="2400" dirty="0"/>
              <a:t>. Yani, bu ifadeden sonra a 1 değerini alır.</a:t>
            </a:r>
          </a:p>
          <a:p>
            <a:r>
              <a:rPr lang="tr-TR" sz="2400" dirty="0"/>
              <a:t>Bunu kalkıp da </a:t>
            </a:r>
            <a:r>
              <a:rPr lang="tr-TR" sz="2400" dirty="0" err="1"/>
              <a:t>if’in</a:t>
            </a:r>
            <a:r>
              <a:rPr lang="tr-TR" sz="2400" dirty="0"/>
              <a:t> içerisine koyduğunuzda da aynı şekilde işler. </a:t>
            </a:r>
            <a:r>
              <a:rPr lang="tr-TR" sz="2400" b="1" dirty="0"/>
              <a:t>Kod çalışır(bu nedenle tespiti zor bir hatadır) </a:t>
            </a:r>
            <a:r>
              <a:rPr lang="tr-TR" sz="2400" dirty="0"/>
              <a:t>ama muhtemelen sizin istediğiniz gibi değil.</a:t>
            </a:r>
          </a:p>
          <a:p>
            <a:pPr lvl="1"/>
            <a:r>
              <a:rPr lang="tr-TR" sz="2100" dirty="0" err="1"/>
              <a:t>if</a:t>
            </a:r>
            <a:r>
              <a:rPr lang="tr-TR" sz="2100" dirty="0"/>
              <a:t>(a=1) ifadesinde 1)a 1 değerini alır. 2) Kod </a:t>
            </a:r>
            <a:r>
              <a:rPr lang="tr-TR" sz="2100" dirty="0" err="1"/>
              <a:t>if</a:t>
            </a:r>
            <a:r>
              <a:rPr lang="tr-TR" sz="2100" dirty="0"/>
              <a:t>(1) yazılmış gibi devam eder. C dilinde sayıların mantıksal karşılığı olduğu için </a:t>
            </a:r>
            <a:r>
              <a:rPr lang="tr-TR" sz="2100" dirty="0" err="1"/>
              <a:t>if</a:t>
            </a:r>
            <a:r>
              <a:rPr lang="tr-TR" sz="2100" dirty="0"/>
              <a:t>(1) demek her zaman çalışsın, </a:t>
            </a:r>
            <a:r>
              <a:rPr lang="tr-TR" sz="2100" dirty="0" err="1"/>
              <a:t>if</a:t>
            </a:r>
            <a:r>
              <a:rPr lang="tr-TR" sz="2100" dirty="0"/>
              <a:t>(0) demek hiçbir zaman çalışmasın demektir.</a:t>
            </a:r>
          </a:p>
          <a:p>
            <a:pPr lvl="1">
              <a:buNone/>
            </a:pPr>
            <a:endParaRPr lang="tr-TR" sz="2100" dirty="0"/>
          </a:p>
          <a:p>
            <a:pPr lvl="1"/>
            <a:endParaRPr lang="tr-TR" sz="2100" dirty="0"/>
          </a:p>
          <a:p>
            <a:endParaRPr lang="en-US" sz="2400" dirty="0"/>
          </a:p>
        </p:txBody>
      </p:sp>
      <p:sp>
        <p:nvSpPr>
          <p:cNvPr id="4" name="3 Yuvarlatılmış Dikdörtgen"/>
          <p:cNvSpPr/>
          <p:nvPr/>
        </p:nvSpPr>
        <p:spPr>
          <a:xfrm>
            <a:off x="740228" y="4238169"/>
            <a:ext cx="2786743" cy="1248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a:t>a = 5</a:t>
            </a:r>
          </a:p>
          <a:p>
            <a:r>
              <a:rPr lang="tr-TR" dirty="0" err="1"/>
              <a:t>if</a:t>
            </a:r>
            <a:r>
              <a:rPr lang="tr-TR" dirty="0"/>
              <a:t>(a == 1) </a:t>
            </a:r>
            <a:r>
              <a:rPr lang="tr-TR" sz="1100" dirty="0"/>
              <a:t>//”a 1  ise” demektir.</a:t>
            </a:r>
            <a:endParaRPr lang="tr-TR" dirty="0"/>
          </a:p>
          <a:p>
            <a:r>
              <a:rPr lang="tr-TR" dirty="0"/>
              <a:t>	</a:t>
            </a:r>
            <a:r>
              <a:rPr lang="tr-TR" dirty="0" err="1"/>
              <a:t>printf</a:t>
            </a:r>
            <a:r>
              <a:rPr lang="tr-TR" dirty="0"/>
              <a:t>(“a 1dir.”);</a:t>
            </a:r>
          </a:p>
        </p:txBody>
      </p:sp>
      <p:sp>
        <p:nvSpPr>
          <p:cNvPr id="5" name="4 Yuvarlatılmış Dikdörtgen"/>
          <p:cNvSpPr/>
          <p:nvPr/>
        </p:nvSpPr>
        <p:spPr>
          <a:xfrm>
            <a:off x="5414253" y="4238169"/>
            <a:ext cx="2786743" cy="1248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a:t>a = 5</a:t>
            </a:r>
          </a:p>
          <a:p>
            <a:r>
              <a:rPr lang="tr-TR" dirty="0" err="1"/>
              <a:t>if</a:t>
            </a:r>
            <a:r>
              <a:rPr lang="tr-TR" dirty="0"/>
              <a:t>(a = 1) </a:t>
            </a:r>
            <a:r>
              <a:rPr lang="tr-TR" sz="1000" dirty="0"/>
              <a:t>//a 1 olur ve kod </a:t>
            </a:r>
            <a:r>
              <a:rPr lang="tr-TR" sz="1000" dirty="0" err="1"/>
              <a:t>if</a:t>
            </a:r>
            <a:r>
              <a:rPr lang="tr-TR" sz="1000" dirty="0"/>
              <a:t>(1)’e dönüşür</a:t>
            </a:r>
          </a:p>
          <a:p>
            <a:r>
              <a:rPr lang="tr-TR" dirty="0"/>
              <a:t>	</a:t>
            </a:r>
            <a:r>
              <a:rPr lang="tr-TR" dirty="0" err="1"/>
              <a:t>printf</a:t>
            </a:r>
            <a:r>
              <a:rPr lang="tr-TR" dirty="0"/>
              <a:t>(“a 1dir.”);</a:t>
            </a:r>
          </a:p>
        </p:txBody>
      </p:sp>
      <p:cxnSp>
        <p:nvCxnSpPr>
          <p:cNvPr id="7" name="6 Düz Ok Bağlayıcısı"/>
          <p:cNvCxnSpPr/>
          <p:nvPr/>
        </p:nvCxnSpPr>
        <p:spPr>
          <a:xfrm rot="16200000" flipH="1">
            <a:off x="1596572" y="5544454"/>
            <a:ext cx="493485" cy="37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689853" y="5979882"/>
            <a:ext cx="2837118" cy="369332"/>
          </a:xfrm>
          <a:prstGeom prst="rect">
            <a:avLst/>
          </a:prstGeom>
          <a:noFill/>
        </p:spPr>
        <p:txBody>
          <a:bodyPr wrap="square" rtlCol="0">
            <a:spAutoFit/>
          </a:bodyPr>
          <a:lstStyle/>
          <a:p>
            <a:r>
              <a:rPr lang="tr-TR" dirty="0"/>
              <a:t>Ekrana bir şey yazdırmaz.</a:t>
            </a:r>
          </a:p>
        </p:txBody>
      </p:sp>
      <p:sp>
        <p:nvSpPr>
          <p:cNvPr id="9" name="8 Metin kutusu"/>
          <p:cNvSpPr txBox="1"/>
          <p:nvPr/>
        </p:nvSpPr>
        <p:spPr>
          <a:xfrm>
            <a:off x="5022366" y="5610550"/>
            <a:ext cx="3588233" cy="738664"/>
          </a:xfrm>
          <a:prstGeom prst="rect">
            <a:avLst/>
          </a:prstGeom>
          <a:noFill/>
        </p:spPr>
        <p:txBody>
          <a:bodyPr wrap="square" rtlCol="0">
            <a:spAutoFit/>
          </a:bodyPr>
          <a:lstStyle/>
          <a:p>
            <a:r>
              <a:rPr lang="tr-TR" dirty="0"/>
              <a:t>Ekrana </a:t>
            </a:r>
            <a:r>
              <a:rPr lang="tr-TR" i="1" dirty="0"/>
              <a:t>“a 1dir.” </a:t>
            </a:r>
            <a:r>
              <a:rPr lang="tr-TR" dirty="0"/>
              <a:t>yazdırır.</a:t>
            </a:r>
          </a:p>
          <a:p>
            <a:r>
              <a:rPr lang="tr-TR" sz="1200" i="1" dirty="0"/>
              <a:t>Oysa siz </a:t>
            </a:r>
            <a:r>
              <a:rPr lang="tr-TR" sz="1200" i="1" dirty="0" err="1"/>
              <a:t>a’nın</a:t>
            </a:r>
            <a:r>
              <a:rPr lang="tr-TR" sz="1200" i="1" dirty="0"/>
              <a:t> değeri kontrol edilsin istemiştiniz, </a:t>
            </a:r>
            <a:r>
              <a:rPr lang="tr-TR" sz="1200" i="1" dirty="0" err="1"/>
              <a:t>a’nın</a:t>
            </a:r>
            <a:r>
              <a:rPr lang="tr-TR" sz="1200" i="1" dirty="0"/>
              <a:t> değeri bozulsun istememiştiniz…</a:t>
            </a:r>
          </a:p>
        </p:txBody>
      </p:sp>
    </p:spTree>
    <p:extLst>
      <p:ext uri="{BB962C8B-B14F-4D97-AF65-F5344CB8AC3E}">
        <p14:creationId xmlns:p14="http://schemas.microsoft.com/office/powerpoint/2010/main" val="1604517156"/>
      </p:ext>
    </p:extLst>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596" y="757222"/>
            <a:ext cx="7772400" cy="457200"/>
          </a:xfrm>
          <a:noFill/>
          <a:ln/>
        </p:spPr>
        <p:txBody>
          <a:bodyPr>
            <a:noAutofit/>
          </a:bodyPr>
          <a:lstStyle/>
          <a:p>
            <a:r>
              <a:rPr lang="tr-TR" sz="2400" b="1" i="1" dirty="0" err="1"/>
              <a:t>In</a:t>
            </a:r>
            <a:r>
              <a:rPr lang="tr-TR" sz="2400" b="1" i="1" dirty="0"/>
              <a:t> </a:t>
            </a:r>
            <a:r>
              <a:rPr lang="tr-TR" sz="2400" b="1" i="1" dirty="0" err="1"/>
              <a:t>English</a:t>
            </a:r>
            <a:r>
              <a:rPr lang="tr-TR" sz="2400" b="1" i="1" dirty="0"/>
              <a:t>…</a:t>
            </a:r>
            <a:endParaRPr lang="en-US" sz="2400" b="1" i="1" dirty="0"/>
          </a:p>
        </p:txBody>
      </p:sp>
      <p:sp>
        <p:nvSpPr>
          <p:cNvPr id="17411" name="Rectangle 3"/>
          <p:cNvSpPr>
            <a:spLocks noGrp="1" noChangeArrowheads="1"/>
          </p:cNvSpPr>
          <p:nvPr>
            <p:ph idx="1"/>
          </p:nvPr>
        </p:nvSpPr>
        <p:spPr>
          <a:xfrm>
            <a:off x="228600" y="1219200"/>
            <a:ext cx="8382000" cy="5029200"/>
          </a:xfrm>
          <a:noFill/>
          <a:ln/>
        </p:spPr>
        <p:txBody>
          <a:bodyPr>
            <a:normAutofit/>
          </a:bodyPr>
          <a:lstStyle/>
          <a:p>
            <a:r>
              <a:rPr lang="en-US" sz="2400" dirty="0"/>
              <a:t>The statement   if (a = 1)   is syntactically correct, so </a:t>
            </a:r>
            <a:r>
              <a:rPr lang="en-US" sz="2400" dirty="0">
                <a:solidFill>
                  <a:srgbClr val="0070C0"/>
                </a:solidFill>
              </a:rPr>
              <a:t>no error message will be produced.  </a:t>
            </a:r>
            <a:r>
              <a:rPr lang="en-US" sz="2400" dirty="0"/>
              <a:t>(Some compilers will produce a warning.)  However, a semantic (logic) error will occur.</a:t>
            </a:r>
          </a:p>
          <a:p>
            <a:r>
              <a:rPr lang="en-US" sz="2400" dirty="0"/>
              <a:t>An assignment expression has a value -- the value being assigned.  In this case the value being assigned is 1, which is true.</a:t>
            </a:r>
          </a:p>
          <a:p>
            <a:r>
              <a:rPr lang="en-US" sz="2400" dirty="0"/>
              <a:t>If the value being assigned was 0, then the expression would evaluate to 0, which is false.</a:t>
            </a:r>
          </a:p>
          <a:p>
            <a:r>
              <a:rPr lang="en-US" sz="2400" dirty="0"/>
              <a:t>This is </a:t>
            </a:r>
            <a:r>
              <a:rPr lang="en-US" sz="2400" b="1" u="sng" dirty="0">
                <a:solidFill>
                  <a:srgbClr val="0070C0"/>
                </a:solidFill>
              </a:rPr>
              <a:t>a VERY common error</a:t>
            </a:r>
            <a:r>
              <a:rPr lang="en-US" sz="2400" dirty="0"/>
              <a:t>.  So, if your if-else structure always </a:t>
            </a:r>
            <a:r>
              <a:rPr lang="en-US" sz="2400" dirty="0">
                <a:solidFill>
                  <a:srgbClr val="0070C0"/>
                </a:solidFill>
              </a:rPr>
              <a:t>executes the same, </a:t>
            </a:r>
            <a:r>
              <a:rPr lang="en-US" sz="2400" dirty="0"/>
              <a:t>look for this typographical error.</a:t>
            </a:r>
          </a:p>
        </p:txBody>
      </p:sp>
    </p:spTree>
    <p:extLst>
      <p:ext uri="{BB962C8B-B14F-4D97-AF65-F5344CB8AC3E}">
        <p14:creationId xmlns:p14="http://schemas.microsoft.com/office/powerpoint/2010/main" val="104591886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 haftanın konuları</a:t>
            </a:r>
          </a:p>
        </p:txBody>
      </p:sp>
      <p:sp>
        <p:nvSpPr>
          <p:cNvPr id="3" name="2 İçerik Yer Tutucusu"/>
          <p:cNvSpPr>
            <a:spLocks noGrp="1"/>
          </p:cNvSpPr>
          <p:nvPr>
            <p:ph sz="quarter" idx="1"/>
          </p:nvPr>
        </p:nvSpPr>
        <p:spPr/>
        <p:txBody>
          <a:bodyPr/>
          <a:lstStyle/>
          <a:p>
            <a:r>
              <a:rPr lang="tr-TR" dirty="0"/>
              <a:t>Hata türleri</a:t>
            </a:r>
          </a:p>
          <a:p>
            <a:r>
              <a:rPr lang="tr-TR" dirty="0"/>
              <a:t>Dosya işlemleri</a:t>
            </a:r>
          </a:p>
          <a:p>
            <a:r>
              <a:rPr lang="tr-TR" dirty="0"/>
              <a:t>İşleçler</a:t>
            </a:r>
          </a:p>
          <a:p>
            <a:r>
              <a:rPr lang="tr-TR" dirty="0" err="1"/>
              <a:t>if</a:t>
            </a:r>
            <a:r>
              <a:rPr lang="tr-TR" dirty="0"/>
              <a:t> koşul yapısı</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a:solidFill>
                  <a:schemeClr val="tx2">
                    <a:lumMod val="60000"/>
                    <a:lumOff val="40000"/>
                  </a:schemeClr>
                </a:solidFill>
              </a:rPr>
              <a:t>if</a:t>
            </a:r>
            <a:r>
              <a:rPr lang="tr-TR" b="1" dirty="0">
                <a:solidFill>
                  <a:schemeClr val="tx2">
                    <a:lumMod val="60000"/>
                    <a:lumOff val="40000"/>
                  </a:schemeClr>
                </a:solidFill>
              </a:rPr>
              <a:t> kullanımına örnek…</a:t>
            </a:r>
            <a:endParaRPr lang="en-US" dirty="0"/>
          </a:p>
        </p:txBody>
      </p:sp>
      <p:pic>
        <p:nvPicPr>
          <p:cNvPr id="3" name="Picture 2"/>
          <p:cNvPicPr>
            <a:picLocks noChangeAspect="1"/>
          </p:cNvPicPr>
          <p:nvPr/>
        </p:nvPicPr>
        <p:blipFill>
          <a:blip r:embed="rId2"/>
          <a:stretch>
            <a:fillRect/>
          </a:stretch>
        </p:blipFill>
        <p:spPr>
          <a:xfrm>
            <a:off x="516423" y="1714488"/>
            <a:ext cx="3555511" cy="2626062"/>
          </a:xfrm>
          <a:prstGeom prst="rect">
            <a:avLst/>
          </a:prstGeom>
        </p:spPr>
      </p:pic>
      <p:cxnSp>
        <p:nvCxnSpPr>
          <p:cNvPr id="5" name="Straight Arrow Connector 4"/>
          <p:cNvCxnSpPr/>
          <p:nvPr/>
        </p:nvCxnSpPr>
        <p:spPr>
          <a:xfrm>
            <a:off x="4286248" y="2786058"/>
            <a:ext cx="843438" cy="25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14810" y="2428868"/>
            <a:ext cx="1456382" cy="382328"/>
          </a:xfrm>
          <a:prstGeom prst="rect">
            <a:avLst/>
          </a:prstGeom>
          <a:noFill/>
        </p:spPr>
        <p:txBody>
          <a:bodyPr wrap="square" rtlCol="0">
            <a:spAutoFit/>
          </a:bodyPr>
          <a:lstStyle/>
          <a:p>
            <a:r>
              <a:rPr lang="en-US" dirty="0"/>
              <a:t>output</a:t>
            </a:r>
          </a:p>
        </p:txBody>
      </p:sp>
      <p:sp>
        <p:nvSpPr>
          <p:cNvPr id="7" name="Frame 6"/>
          <p:cNvSpPr/>
          <p:nvPr/>
        </p:nvSpPr>
        <p:spPr>
          <a:xfrm>
            <a:off x="436973" y="1651300"/>
            <a:ext cx="3634961" cy="2706394"/>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429256" y="1714488"/>
            <a:ext cx="2928958" cy="2150650"/>
            <a:chOff x="5621733" y="4147961"/>
            <a:chExt cx="1925590" cy="1579146"/>
          </a:xfrm>
        </p:grpSpPr>
        <p:pic>
          <p:nvPicPr>
            <p:cNvPr id="6146"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733" y="4147961"/>
              <a:ext cx="1925590" cy="15791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rcRect t="18898"/>
            <a:stretch>
              <a:fillRect/>
            </a:stretch>
          </p:blipFill>
          <p:spPr>
            <a:xfrm>
              <a:off x="6011665" y="4656282"/>
              <a:ext cx="1244600" cy="206000"/>
            </a:xfrm>
            <a:prstGeom prst="rect">
              <a:avLst/>
            </a:prstGeom>
          </p:spPr>
        </p:pic>
      </p:grpSp>
      <p:sp>
        <p:nvSpPr>
          <p:cNvPr id="12" name="TextBox 11"/>
          <p:cNvSpPr txBox="1"/>
          <p:nvPr/>
        </p:nvSpPr>
        <p:spPr>
          <a:xfrm>
            <a:off x="2571736" y="4429132"/>
            <a:ext cx="4228055" cy="923330"/>
          </a:xfrm>
          <a:prstGeom prst="rect">
            <a:avLst/>
          </a:prstGeom>
          <a:noFill/>
        </p:spPr>
        <p:txBody>
          <a:bodyPr wrap="square" rtlCol="0">
            <a:spAutoFit/>
          </a:bodyPr>
          <a:lstStyle/>
          <a:p>
            <a:r>
              <a:rPr lang="en-US" dirty="0"/>
              <a:t>Note that here Hello, World! is printed out because 3-4=-1, which is non-zero and hence TRUE</a:t>
            </a:r>
            <a:r>
              <a:rPr lang="tr-TR" dirty="0"/>
              <a:t>…</a:t>
            </a:r>
            <a:endParaRPr lang="en-US" dirty="0"/>
          </a:p>
        </p:txBody>
      </p:sp>
    </p:spTree>
    <p:extLst>
      <p:ext uri="{BB962C8B-B14F-4D97-AF65-F5344CB8AC3E}">
        <p14:creationId xmlns:p14="http://schemas.microsoft.com/office/powerpoint/2010/main" val="3787843748"/>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a:solidFill>
                  <a:schemeClr val="tx2">
                    <a:lumMod val="60000"/>
                    <a:lumOff val="40000"/>
                  </a:schemeClr>
                </a:solidFill>
              </a:rPr>
              <a:t>if</a:t>
            </a:r>
            <a:r>
              <a:rPr lang="tr-TR" b="1" dirty="0">
                <a:solidFill>
                  <a:schemeClr val="tx2">
                    <a:lumMod val="60000"/>
                    <a:lumOff val="40000"/>
                  </a:schemeClr>
                </a:solidFill>
              </a:rPr>
              <a:t> kullanımına örnek…</a:t>
            </a:r>
            <a:endParaRPr lang="en-US" dirty="0"/>
          </a:p>
        </p:txBody>
      </p:sp>
      <p:pic>
        <p:nvPicPr>
          <p:cNvPr id="11" name="Picture 10"/>
          <p:cNvPicPr>
            <a:picLocks noChangeAspect="1"/>
          </p:cNvPicPr>
          <p:nvPr/>
        </p:nvPicPr>
        <p:blipFill>
          <a:blip r:embed="rId2"/>
          <a:srcRect t="2172"/>
          <a:stretch>
            <a:fillRect/>
          </a:stretch>
        </p:blipFill>
        <p:spPr>
          <a:xfrm>
            <a:off x="571472" y="1643050"/>
            <a:ext cx="3874896" cy="2725565"/>
          </a:xfrm>
          <a:prstGeom prst="rect">
            <a:avLst/>
          </a:prstGeom>
        </p:spPr>
      </p:pic>
      <p:sp>
        <p:nvSpPr>
          <p:cNvPr id="14" name="Frame 13"/>
          <p:cNvSpPr/>
          <p:nvPr/>
        </p:nvSpPr>
        <p:spPr>
          <a:xfrm>
            <a:off x="470036" y="1390313"/>
            <a:ext cx="4022149" cy="3181695"/>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5" name="Straight Arrow Connector 14"/>
          <p:cNvCxnSpPr/>
          <p:nvPr/>
        </p:nvCxnSpPr>
        <p:spPr>
          <a:xfrm>
            <a:off x="4563623" y="2714620"/>
            <a:ext cx="977937" cy="109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92185" y="2214554"/>
            <a:ext cx="1456382" cy="382328"/>
          </a:xfrm>
          <a:prstGeom prst="rect">
            <a:avLst/>
          </a:prstGeom>
          <a:noFill/>
        </p:spPr>
        <p:txBody>
          <a:bodyPr wrap="square" rtlCol="0">
            <a:spAutoFit/>
          </a:bodyPr>
          <a:lstStyle/>
          <a:p>
            <a:r>
              <a:rPr lang="en-US" dirty="0"/>
              <a:t>output</a:t>
            </a:r>
          </a:p>
        </p:txBody>
      </p:sp>
      <p:pic>
        <p:nvPicPr>
          <p:cNvPr id="18"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07" y="2000240"/>
            <a:ext cx="2865897" cy="2350277"/>
          </a:xfrm>
          <a:prstGeom prst="rect">
            <a:avLst/>
          </a:prstGeom>
          <a:noFill/>
          <a:extLst>
            <a:ext uri="{909E8E84-426E-40DD-AFC4-6F175D3DCCD1}">
              <a14:hiddenFill xmlns:a14="http://schemas.microsoft.com/office/drawing/2010/main">
                <a:solidFill>
                  <a:srgbClr val="FFFFFF"/>
                </a:solidFill>
              </a14:hiddenFill>
            </a:ext>
          </a:extLst>
        </p:spPr>
      </p:pic>
      <p:sp>
        <p:nvSpPr>
          <p:cNvPr id="8" name="7 Dikdörtgen"/>
          <p:cNvSpPr/>
          <p:nvPr/>
        </p:nvSpPr>
        <p:spPr>
          <a:xfrm>
            <a:off x="2357422" y="4714884"/>
            <a:ext cx="4572000" cy="646331"/>
          </a:xfrm>
          <a:prstGeom prst="rect">
            <a:avLst/>
          </a:prstGeom>
        </p:spPr>
        <p:txBody>
          <a:bodyPr>
            <a:spAutoFit/>
          </a:bodyPr>
          <a:lstStyle/>
          <a:p>
            <a:r>
              <a:rPr lang="tr-TR" dirty="0" err="1"/>
              <a:t>In</a:t>
            </a:r>
            <a:r>
              <a:rPr lang="tr-TR" dirty="0"/>
              <a:t> </a:t>
            </a:r>
            <a:r>
              <a:rPr lang="tr-TR" dirty="0" err="1"/>
              <a:t>this</a:t>
            </a:r>
            <a:r>
              <a:rPr lang="tr-TR" dirty="0"/>
              <a:t> </a:t>
            </a:r>
            <a:r>
              <a:rPr lang="tr-TR" dirty="0" err="1"/>
              <a:t>slide</a:t>
            </a:r>
            <a:r>
              <a:rPr lang="tr-TR" dirty="0"/>
              <a:t>, n</a:t>
            </a:r>
            <a:r>
              <a:rPr lang="en-US" dirty="0" err="1"/>
              <a:t>othing</a:t>
            </a:r>
            <a:r>
              <a:rPr lang="en-US" dirty="0"/>
              <a:t> is printed out since 3-3=0, which is FALSE</a:t>
            </a:r>
            <a:endParaRPr lang="tr-TR" dirty="0"/>
          </a:p>
        </p:txBody>
      </p:sp>
    </p:spTree>
    <p:extLst>
      <p:ext uri="{BB962C8B-B14F-4D97-AF65-F5344CB8AC3E}">
        <p14:creationId xmlns:p14="http://schemas.microsoft.com/office/powerpoint/2010/main" val="916689943"/>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a:solidFill>
                  <a:schemeClr val="tx2">
                    <a:lumMod val="60000"/>
                    <a:lumOff val="40000"/>
                  </a:schemeClr>
                </a:solidFill>
              </a:rPr>
              <a:t>if</a:t>
            </a:r>
            <a:r>
              <a:rPr lang="tr-TR" sz="4000" b="1" dirty="0">
                <a:solidFill>
                  <a:schemeClr val="tx2">
                    <a:lumMod val="60000"/>
                    <a:lumOff val="40000"/>
                  </a:schemeClr>
                </a:solidFill>
              </a:rPr>
              <a:t> kullanımına örnek…</a:t>
            </a:r>
          </a:p>
        </p:txBody>
      </p:sp>
      <p:sp>
        <p:nvSpPr>
          <p:cNvPr id="3" name="Alt Başlık 2"/>
          <p:cNvSpPr>
            <a:spLocks noGrp="1"/>
          </p:cNvSpPr>
          <p:nvPr>
            <p:ph sz="quarter" idx="1"/>
          </p:nvPr>
        </p:nvSpPr>
        <p:spPr/>
        <p:txBody>
          <a:bodyPr>
            <a:normAutofit/>
          </a:bodyPr>
          <a:lstStyle/>
          <a:p>
            <a:pPr algn="just">
              <a:buFont typeface="Wingdings" pitchFamily="2" charset="2"/>
              <a:buChar char="§"/>
            </a:pPr>
            <a:r>
              <a:rPr lang="tr-TR" sz="4600" dirty="0">
                <a:solidFill>
                  <a:schemeClr val="tx1"/>
                </a:solidFill>
              </a:rPr>
              <a:t> </a:t>
            </a:r>
            <a:r>
              <a:rPr lang="tr-TR" sz="4600" dirty="0" err="1">
                <a:solidFill>
                  <a:schemeClr val="tx1"/>
                </a:solidFill>
              </a:rPr>
              <a:t>if</a:t>
            </a:r>
            <a:r>
              <a:rPr lang="tr-TR" sz="4600" dirty="0">
                <a:solidFill>
                  <a:schemeClr val="tx1"/>
                </a:solidFill>
              </a:rPr>
              <a:t>(7 != 4 || </a:t>
            </a:r>
            <a:r>
              <a:rPr lang="tr-TR" sz="4600" dirty="0">
                <a:solidFill>
                  <a:srgbClr val="0070C0"/>
                </a:solidFill>
              </a:rPr>
              <a:t>0 &amp;&amp; !(4 &lt;= 4)</a:t>
            </a:r>
            <a:r>
              <a:rPr lang="tr-TR" sz="4600" dirty="0">
                <a:solidFill>
                  <a:schemeClr val="tx1"/>
                </a:solidFill>
              </a:rPr>
              <a:t>){ … }   </a:t>
            </a:r>
          </a:p>
          <a:p>
            <a:pPr algn="just">
              <a:buFont typeface="Wingdings" pitchFamily="2" charset="2"/>
              <a:buChar char="Ø"/>
            </a:pPr>
            <a:r>
              <a:rPr lang="tr-TR" sz="2400" dirty="0">
                <a:solidFill>
                  <a:schemeClr val="tx1"/>
                </a:solidFill>
              </a:rPr>
              <a:t> </a:t>
            </a:r>
            <a:r>
              <a:rPr lang="tr-TR" sz="2400" dirty="0" err="1">
                <a:solidFill>
                  <a:schemeClr val="tx1"/>
                </a:solidFill>
              </a:rPr>
              <a:t>if</a:t>
            </a:r>
            <a:r>
              <a:rPr lang="tr-TR" sz="2400" dirty="0">
                <a:solidFill>
                  <a:schemeClr val="tx1"/>
                </a:solidFill>
              </a:rPr>
              <a:t> içerisindeki “!=“, “||”, “&amp;&amp;” ve “!” mantıksal operatörlerdir. “7 != 4”, “0” ve “4 &lt;= 4” ifadeleri ise </a:t>
            </a:r>
            <a:r>
              <a:rPr lang="tr-TR" sz="2400" dirty="0" err="1">
                <a:solidFill>
                  <a:schemeClr val="tx1"/>
                </a:solidFill>
              </a:rPr>
              <a:t>C'de</a:t>
            </a:r>
            <a:r>
              <a:rPr lang="tr-TR" sz="2400" dirty="0">
                <a:solidFill>
                  <a:schemeClr val="tx1"/>
                </a:solidFill>
              </a:rPr>
              <a:t> birer önermedir. Dolayısıyla </a:t>
            </a:r>
            <a:r>
              <a:rPr lang="tr-TR" sz="2400" dirty="0" err="1">
                <a:solidFill>
                  <a:schemeClr val="tx1"/>
                </a:solidFill>
              </a:rPr>
              <a:t>if</a:t>
            </a:r>
            <a:r>
              <a:rPr lang="tr-TR" sz="2400" dirty="0">
                <a:solidFill>
                  <a:schemeClr val="tx1"/>
                </a:solidFill>
              </a:rPr>
              <a:t> içerisindeki ifade, değeri “</a:t>
            </a:r>
            <a:r>
              <a:rPr lang="tr-TR" sz="2400" dirty="0" err="1">
                <a:solidFill>
                  <a:schemeClr val="tx1"/>
                </a:solidFill>
              </a:rPr>
              <a:t>true</a:t>
            </a:r>
            <a:r>
              <a:rPr lang="tr-TR" sz="2400" dirty="0">
                <a:solidFill>
                  <a:schemeClr val="tx1"/>
                </a:solidFill>
              </a:rPr>
              <a:t>” veya “</a:t>
            </a:r>
            <a:r>
              <a:rPr lang="tr-TR" sz="2400" dirty="0" err="1">
                <a:solidFill>
                  <a:schemeClr val="tx1"/>
                </a:solidFill>
              </a:rPr>
              <a:t>false</a:t>
            </a:r>
            <a:r>
              <a:rPr lang="tr-TR" sz="2400" dirty="0">
                <a:solidFill>
                  <a:schemeClr val="tx1"/>
                </a:solidFill>
              </a:rPr>
              <a:t>” olan bir mantıksal sonuç üretecektir. Dolayısıyla bu kod doğru bir kullanımdır. </a:t>
            </a:r>
            <a:r>
              <a:rPr lang="tr-TR" sz="2400" dirty="0" err="1">
                <a:solidFill>
                  <a:schemeClr val="tx1"/>
                </a:solidFill>
              </a:rPr>
              <a:t>if</a:t>
            </a:r>
            <a:r>
              <a:rPr lang="tr-TR" sz="2400" dirty="0">
                <a:solidFill>
                  <a:schemeClr val="tx1"/>
                </a:solidFill>
              </a:rPr>
              <a:t> içerisindeki ifadenin sonucu ise “</a:t>
            </a:r>
            <a:r>
              <a:rPr lang="tr-TR" sz="2400" b="1" i="1" dirty="0" err="1">
                <a:solidFill>
                  <a:schemeClr val="tx1"/>
                </a:solidFill>
              </a:rPr>
              <a:t>true</a:t>
            </a:r>
            <a:r>
              <a:rPr lang="tr-TR" sz="2400" dirty="0">
                <a:solidFill>
                  <a:schemeClr val="tx1"/>
                </a:solidFill>
              </a:rPr>
              <a:t>” olur (neden </a:t>
            </a:r>
            <a:r>
              <a:rPr lang="tr-TR" sz="2400" dirty="0" err="1">
                <a:solidFill>
                  <a:schemeClr val="tx1"/>
                </a:solidFill>
              </a:rPr>
              <a:t>true</a:t>
            </a:r>
            <a:r>
              <a:rPr lang="tr-TR" sz="2400" dirty="0">
                <a:solidFill>
                  <a:schemeClr val="tx1"/>
                </a:solidFill>
              </a:rPr>
              <a:t> oldu?).</a:t>
            </a:r>
          </a:p>
          <a:p>
            <a:pPr algn="just">
              <a:buFont typeface="Wingdings" pitchFamily="2" charset="2"/>
              <a:buChar char="§"/>
            </a:pP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b="1" dirty="0">
              <a:solidFill>
                <a:schemeClr val="tx1"/>
              </a:solidFill>
            </a:endParaRPr>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 .exe dosyası</a:t>
            </a:r>
          </a:p>
        </p:txBody>
      </p:sp>
      <p:sp>
        <p:nvSpPr>
          <p:cNvPr id="3" name="2 İçerik Yer Tutucusu"/>
          <p:cNvSpPr>
            <a:spLocks noGrp="1"/>
          </p:cNvSpPr>
          <p:nvPr>
            <p:ph sz="quarter" idx="1"/>
          </p:nvPr>
        </p:nvSpPr>
        <p:spPr/>
        <p:txBody>
          <a:bodyPr>
            <a:normAutofit/>
          </a:bodyPr>
          <a:lstStyle/>
          <a:p>
            <a:r>
              <a:rPr lang="tr-TR" sz="2000" dirty="0"/>
              <a:t>Kodunuzu çalıştırdığınızda derleyici bir .</a:t>
            </a:r>
            <a:r>
              <a:rPr lang="tr-TR" sz="2000" dirty="0" err="1"/>
              <a:t>exe</a:t>
            </a:r>
            <a:r>
              <a:rPr lang="tr-TR" sz="2000" dirty="0"/>
              <a:t> dosyası üretir ve bunu dosyanızın olduğu klasöre koyar.</a:t>
            </a:r>
          </a:p>
          <a:p>
            <a:r>
              <a:rPr lang="tr-TR" sz="2000" dirty="0"/>
              <a:t>.</a:t>
            </a:r>
            <a:r>
              <a:rPr lang="tr-TR" sz="2000" dirty="0" err="1"/>
              <a:t>exe</a:t>
            </a:r>
            <a:r>
              <a:rPr lang="tr-TR" sz="2000" dirty="0"/>
              <a:t> (</a:t>
            </a:r>
            <a:r>
              <a:rPr lang="tr-TR" sz="2000" dirty="0" err="1"/>
              <a:t>executible</a:t>
            </a:r>
            <a:r>
              <a:rPr lang="tr-TR" sz="2000" dirty="0"/>
              <a:t> file) kodunuzun içeriğini vermez, sadece çıktısını görüntüler.</a:t>
            </a:r>
          </a:p>
          <a:p>
            <a:endParaRPr lang="tr-TR" sz="2000" dirty="0"/>
          </a:p>
          <a:p>
            <a:endParaRPr lang="tr-TR" sz="2000" dirty="0"/>
          </a:p>
          <a:p>
            <a:endParaRPr lang="tr-TR" sz="2000" dirty="0"/>
          </a:p>
          <a:p>
            <a:endParaRPr lang="tr-TR" sz="2000" dirty="0"/>
          </a:p>
          <a:p>
            <a:endParaRPr lang="tr-TR" sz="2000" dirty="0"/>
          </a:p>
          <a:p>
            <a:r>
              <a:rPr lang="tr-TR" sz="2000" dirty="0"/>
              <a:t>.exe’den yola çıkarak .c dosyasına tam olarak erişilemez. </a:t>
            </a:r>
          </a:p>
          <a:p>
            <a:pPr lvl="1"/>
            <a:r>
              <a:rPr lang="tr-TR" sz="1700" dirty="0"/>
              <a:t>İleride kodu yazdığınızda müşterinize .exe’yi gönderin. </a:t>
            </a:r>
          </a:p>
          <a:p>
            <a:pPr lvl="1"/>
            <a:r>
              <a:rPr lang="tr-TR" sz="1700" dirty="0"/>
              <a:t>.</a:t>
            </a:r>
            <a:r>
              <a:rPr lang="tr-TR" sz="1700" dirty="0" err="1"/>
              <a:t>c’i</a:t>
            </a:r>
            <a:r>
              <a:rPr lang="tr-TR" sz="1700" dirty="0"/>
              <a:t> gönderirseniz müşteri sizi tekrar aramayabilir </a:t>
            </a:r>
            <a:r>
              <a:rPr lang="tr-TR" sz="1700" dirty="0">
                <a:sym typeface="Wingdings" pitchFamily="2" charset="2"/>
              </a:rPr>
              <a:t></a:t>
            </a:r>
            <a:endParaRPr lang="tr-TR" sz="1700" dirty="0"/>
          </a:p>
        </p:txBody>
      </p:sp>
      <p:pic>
        <p:nvPicPr>
          <p:cNvPr id="31746" name="Picture 2"/>
          <p:cNvPicPr>
            <a:picLocks noChangeAspect="1" noChangeArrowheads="1"/>
          </p:cNvPicPr>
          <p:nvPr/>
        </p:nvPicPr>
        <p:blipFill>
          <a:blip r:embed="rId2"/>
          <a:srcRect b="72594"/>
          <a:stretch>
            <a:fillRect/>
          </a:stretch>
        </p:blipFill>
        <p:spPr bwMode="auto">
          <a:xfrm>
            <a:off x="1025125" y="2826816"/>
            <a:ext cx="6553311" cy="907398"/>
          </a:xfrm>
          <a:prstGeom prst="rect">
            <a:avLst/>
          </a:prstGeom>
          <a:noFill/>
          <a:ln w="9525">
            <a:noFill/>
            <a:miter lim="800000"/>
            <a:headEnd/>
            <a:tailEnd/>
          </a:ln>
          <a:effectLst/>
        </p:spPr>
      </p:pic>
      <p:pic>
        <p:nvPicPr>
          <p:cNvPr id="31748" name="Picture 4" descr="http://4.bp.blogspot.com/-sdEgnhmIXZk/VB7SxdeMFYI/AAAAAAAAALk/lWicMkU4s2U/s1600/ac829ddeecc44c12987cab354ba6ae7e.png"/>
          <p:cNvPicPr>
            <a:picLocks noChangeAspect="1" noChangeArrowheads="1"/>
          </p:cNvPicPr>
          <p:nvPr/>
        </p:nvPicPr>
        <p:blipFill>
          <a:blip r:embed="rId3" cstate="print"/>
          <a:srcRect/>
          <a:stretch>
            <a:fillRect/>
          </a:stretch>
        </p:blipFill>
        <p:spPr bwMode="auto">
          <a:xfrm>
            <a:off x="7129484" y="3205189"/>
            <a:ext cx="1557316" cy="157207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amond(in)">
                                      <p:cBhvr>
                                        <p:cTn id="17" dur="2000"/>
                                        <p:tgtEl>
                                          <p:spTgt spid="3">
                                            <p:txEl>
                                              <p:pRg st="7" end="7"/>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amond(in)">
                                      <p:cBhvr>
                                        <p:cTn id="20" dur="2000"/>
                                        <p:tgtEl>
                                          <p:spTgt spid="3">
                                            <p:txEl>
                                              <p:pRg st="8" end="8"/>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amond(in)">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 .exe dosyası</a:t>
            </a:r>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sp>
        <p:nvSpPr>
          <p:cNvPr id="8" name="7 İçerik Yer Tutucusu"/>
          <p:cNvSpPr>
            <a:spLocks noGrp="1"/>
          </p:cNvSpPr>
          <p:nvPr>
            <p:ph sz="quarter" idx="1"/>
          </p:nvPr>
        </p:nvSpPr>
        <p:spPr/>
        <p:txBody>
          <a:bodyPr/>
          <a:lstStyle/>
          <a:p>
            <a:r>
              <a:rPr lang="tr-TR" dirty="0"/>
              <a:t>.exe dosyasını masaüstünde çalıştırmak</a:t>
            </a:r>
          </a:p>
          <a:p>
            <a:r>
              <a:rPr lang="tr-TR" dirty="0" err="1"/>
              <a:t>Antivirüs</a:t>
            </a:r>
            <a:r>
              <a:rPr lang="tr-TR" dirty="0"/>
              <a:t> programlarının «</a:t>
            </a:r>
            <a:r>
              <a:rPr lang="tr-TR" dirty="0" err="1"/>
              <a:t>real</a:t>
            </a:r>
            <a:r>
              <a:rPr lang="tr-TR" dirty="0"/>
              <a:t> time </a:t>
            </a:r>
            <a:r>
              <a:rPr lang="tr-TR" dirty="0" err="1"/>
              <a:t>protection</a:t>
            </a:r>
            <a:r>
              <a:rPr lang="tr-TR" dirty="0"/>
              <a:t>» özelliklerini kapatma</a:t>
            </a:r>
          </a:p>
          <a:p>
            <a:endParaRPr lang="tr-TR" dirty="0"/>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  </a:t>
            </a:r>
            <a:r>
              <a:rPr lang="tr-TR" dirty="0" err="1"/>
              <a:t>getch</a:t>
            </a:r>
            <a:r>
              <a:rPr lang="tr-TR" dirty="0"/>
              <a:t>(); tipik kullanımı</a:t>
            </a:r>
          </a:p>
        </p:txBody>
      </p:sp>
      <p:sp>
        <p:nvSpPr>
          <p:cNvPr id="3" name="2 İçerik Yer Tutucusu"/>
          <p:cNvSpPr>
            <a:spLocks noGrp="1"/>
          </p:cNvSpPr>
          <p:nvPr>
            <p:ph sz="quarter" idx="1"/>
          </p:nvPr>
        </p:nvSpPr>
        <p:spPr/>
        <p:txBody>
          <a:bodyPr>
            <a:normAutofit lnSpcReduction="10000"/>
          </a:bodyPr>
          <a:lstStyle/>
          <a:p>
            <a:r>
              <a:rPr lang="tr-TR" dirty="0"/>
              <a:t>Oluşturduğunuz .c uzantılı dosyaları derlediğinizde aynı klasörde .</a:t>
            </a:r>
            <a:r>
              <a:rPr lang="tr-TR" dirty="0" err="1"/>
              <a:t>exe</a:t>
            </a:r>
            <a:r>
              <a:rPr lang="tr-TR" dirty="0"/>
              <a:t> uzantılı çalıştırılabilir dosyalar oluşur.</a:t>
            </a:r>
          </a:p>
          <a:p>
            <a:r>
              <a:rPr lang="tr-TR" dirty="0"/>
              <a:t>Bu dosyalar, </a:t>
            </a:r>
            <a:r>
              <a:rPr lang="tr-TR" dirty="0" err="1"/>
              <a:t>DevC</a:t>
            </a:r>
            <a:r>
              <a:rPr lang="tr-TR" dirty="0"/>
              <a:t>++ üzerinden çalıştırılan .</a:t>
            </a:r>
            <a:r>
              <a:rPr lang="tr-TR" dirty="0" err="1"/>
              <a:t>exe’lerden</a:t>
            </a:r>
            <a:r>
              <a:rPr lang="tr-TR" dirty="0"/>
              <a:t> farklı olarak işleri bitince hemen kapanırlar.</a:t>
            </a:r>
          </a:p>
          <a:p>
            <a:r>
              <a:rPr lang="tr-TR" dirty="0"/>
              <a:t>Bunu önlemek için genelde kodun en sonuna (</a:t>
            </a:r>
            <a:r>
              <a:rPr lang="tr-TR" dirty="0" err="1"/>
              <a:t>return’den</a:t>
            </a:r>
            <a:r>
              <a:rPr lang="tr-TR" dirty="0"/>
              <a:t> önce)  </a:t>
            </a:r>
            <a:r>
              <a:rPr lang="tr-TR" dirty="0" err="1"/>
              <a:t>getch</a:t>
            </a:r>
            <a:r>
              <a:rPr lang="tr-TR" dirty="0"/>
              <a:t>(); gibi bir satır koymak tercih edilir.  </a:t>
            </a:r>
            <a:r>
              <a:rPr lang="tr-TR" dirty="0" err="1"/>
              <a:t>getch</a:t>
            </a:r>
            <a:r>
              <a:rPr lang="tr-TR" dirty="0"/>
              <a:t> tampondan değer okumadığı için tamponda </a:t>
            </a:r>
            <a:r>
              <a:rPr lang="tr-TR" dirty="0" err="1"/>
              <a:t>enter</a:t>
            </a:r>
            <a:r>
              <a:rPr lang="tr-TR" dirty="0"/>
              <a:t> kalması gibi sorunlar yaşamaz.</a:t>
            </a:r>
          </a:p>
          <a:p>
            <a:r>
              <a:rPr lang="tr-TR" dirty="0"/>
              <a:t>Şart değilse de </a:t>
            </a:r>
            <a:r>
              <a:rPr lang="tr-TR" dirty="0" err="1"/>
              <a:t>conio</a:t>
            </a:r>
            <a:r>
              <a:rPr lang="tr-TR" dirty="0"/>
              <a:t>.h kütüphanesini eklemeniz önerilir (derleyici ayarlarından bağımsız şekilde düzgün çalışan kod yazmış olursunuz). </a:t>
            </a:r>
            <a:r>
              <a:rPr lang="tr-TR" sz="2000" i="1" dirty="0"/>
              <a:t>Bazı tipik kütüphaneleri eklemediğinizde de derleyici uyarı vermiyor. Derleme ayarlarını değiştirerek bu durumlarda da uyarı vermesini sağlayabilirsiniz.</a:t>
            </a:r>
            <a:endParaRPr lang="tr-TR" i="1" dirty="0"/>
          </a:p>
          <a:p>
            <a:pPr lvl="1"/>
            <a:endParaRPr lang="tr-TR" dirty="0"/>
          </a:p>
          <a:p>
            <a:pPr>
              <a:buNone/>
            </a:pPr>
            <a:endParaRPr lang="tr-TR" dirty="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Bunu biliyor musunuz? .exe’nin kapanmasını önlemek: </a:t>
            </a:r>
            <a:r>
              <a:rPr lang="tr-TR" sz="2400" dirty="0" err="1"/>
              <a:t>getch</a:t>
            </a:r>
            <a:r>
              <a:rPr lang="tr-TR" sz="2400" dirty="0"/>
              <a:t>()</a:t>
            </a:r>
          </a:p>
        </p:txBody>
      </p:sp>
      <p:sp>
        <p:nvSpPr>
          <p:cNvPr id="3" name="2 İçerik Yer Tutucusu"/>
          <p:cNvSpPr>
            <a:spLocks noGrp="1"/>
          </p:cNvSpPr>
          <p:nvPr>
            <p:ph sz="quarter" idx="1"/>
          </p:nvPr>
        </p:nvSpPr>
        <p:spPr/>
        <p:txBody>
          <a:bodyPr>
            <a:normAutofit/>
          </a:bodyPr>
          <a:lstStyle/>
          <a:p>
            <a:r>
              <a:rPr lang="tr-TR" sz="2000" dirty="0"/>
              <a:t>.</a:t>
            </a:r>
            <a:r>
              <a:rPr lang="tr-TR" sz="2000" dirty="0" err="1"/>
              <a:t>exe</a:t>
            </a:r>
            <a:r>
              <a:rPr lang="tr-TR" sz="2000" dirty="0"/>
              <a:t> dosyası işini bitirir bitirmez </a:t>
            </a:r>
            <a:r>
              <a:rPr lang="tr-TR" sz="2000" b="1" dirty="0"/>
              <a:t>kapanmayı sever. </a:t>
            </a:r>
            <a:r>
              <a:rPr lang="tr-TR" sz="2000" dirty="0"/>
              <a:t>Bunun için kodun başına</a:t>
            </a:r>
          </a:p>
          <a:p>
            <a:pPr lvl="1"/>
            <a:r>
              <a:rPr lang="tr-TR" sz="2000" b="1" dirty="0">
                <a:solidFill>
                  <a:srgbClr val="FF0000"/>
                </a:solidFill>
              </a:rPr>
              <a:t>#</a:t>
            </a:r>
            <a:r>
              <a:rPr lang="tr-TR" sz="2000" b="1" dirty="0" err="1">
                <a:solidFill>
                  <a:srgbClr val="FF0000"/>
                </a:solidFill>
              </a:rPr>
              <a:t>include</a:t>
            </a:r>
            <a:r>
              <a:rPr lang="tr-TR" sz="2000" b="1" dirty="0">
                <a:solidFill>
                  <a:srgbClr val="FF0000"/>
                </a:solidFill>
              </a:rPr>
              <a:t> &lt;</a:t>
            </a:r>
            <a:r>
              <a:rPr lang="tr-TR" sz="2000" b="1" dirty="0" err="1">
                <a:solidFill>
                  <a:srgbClr val="FF0000"/>
                </a:solidFill>
              </a:rPr>
              <a:t>conio</a:t>
            </a:r>
            <a:r>
              <a:rPr lang="tr-TR" sz="2000" b="1" dirty="0">
                <a:solidFill>
                  <a:srgbClr val="FF0000"/>
                </a:solidFill>
              </a:rPr>
              <a:t>.h&gt; </a:t>
            </a:r>
            <a:br>
              <a:rPr lang="tr-TR" sz="1700" b="1" dirty="0">
                <a:solidFill>
                  <a:srgbClr val="FF0000"/>
                </a:solidFill>
              </a:rPr>
            </a:br>
            <a:r>
              <a:rPr lang="tr-TR" sz="1800" dirty="0">
                <a:solidFill>
                  <a:schemeClr val="tx1"/>
                </a:solidFill>
              </a:rPr>
              <a:t>/*</a:t>
            </a:r>
            <a:r>
              <a:rPr lang="tr-TR" sz="1800" dirty="0" err="1">
                <a:solidFill>
                  <a:schemeClr val="tx1"/>
                </a:solidFill>
              </a:rPr>
              <a:t>getch</a:t>
            </a:r>
            <a:r>
              <a:rPr lang="tr-TR" sz="1800" dirty="0">
                <a:solidFill>
                  <a:schemeClr val="tx1"/>
                </a:solidFill>
              </a:rPr>
              <a:t> </a:t>
            </a:r>
            <a:r>
              <a:rPr lang="tr-TR" sz="1800" dirty="0" err="1">
                <a:solidFill>
                  <a:schemeClr val="tx1"/>
                </a:solidFill>
              </a:rPr>
              <a:t>conio</a:t>
            </a:r>
            <a:r>
              <a:rPr lang="tr-TR" sz="1800" dirty="0">
                <a:solidFill>
                  <a:schemeClr val="tx1"/>
                </a:solidFill>
              </a:rPr>
              <a:t> kütüphanesi içindedir. </a:t>
            </a:r>
            <a:r>
              <a:rPr lang="tr-TR" sz="1800" b="1" i="1" dirty="0"/>
              <a:t>”Eklenmesi unutulsa da çalışır. Ama eklenmesi doğru olandır.” </a:t>
            </a:r>
            <a:r>
              <a:rPr lang="tr-TR" sz="1800" dirty="0">
                <a:solidFill>
                  <a:schemeClr val="tx1"/>
                </a:solidFill>
              </a:rPr>
              <a:t>C dili gibi yoğun hoşgörülü bir dilde bu iki cümleye alışınız. Amaç sizi diğer dillerde de sorunsuz program yazmaya hazırlamak…*/</a:t>
            </a:r>
            <a:endParaRPr lang="tr-TR" sz="2000" dirty="0">
              <a:solidFill>
                <a:schemeClr val="tx1"/>
              </a:solidFill>
            </a:endParaRPr>
          </a:p>
          <a:p>
            <a:r>
              <a:rPr lang="tr-TR" sz="2000" dirty="0"/>
              <a:t>sonuna</a:t>
            </a:r>
          </a:p>
          <a:p>
            <a:pPr lvl="1"/>
            <a:r>
              <a:rPr lang="tr-TR" sz="2000" b="1" dirty="0" err="1">
                <a:solidFill>
                  <a:srgbClr val="FF0000"/>
                </a:solidFill>
              </a:rPr>
              <a:t>getch</a:t>
            </a:r>
            <a:r>
              <a:rPr lang="tr-TR" sz="2000" b="1" dirty="0">
                <a:solidFill>
                  <a:srgbClr val="FF0000"/>
                </a:solidFill>
              </a:rPr>
              <a:t>(); </a:t>
            </a:r>
            <a:r>
              <a:rPr lang="tr-TR" sz="1600" dirty="0"/>
              <a:t>//</a:t>
            </a:r>
            <a:r>
              <a:rPr lang="tr-TR" sz="1600" dirty="0" err="1"/>
              <a:t>Gerekce</a:t>
            </a:r>
            <a:r>
              <a:rPr lang="tr-TR" sz="1600" dirty="0"/>
              <a:t>: .</a:t>
            </a:r>
            <a:r>
              <a:rPr lang="tr-TR" sz="1600" dirty="0" err="1"/>
              <a:t>exe</a:t>
            </a:r>
            <a:r>
              <a:rPr lang="tr-TR" sz="1600" dirty="0"/>
              <a:t> dosyası kapanmasın diye koydum. </a:t>
            </a:r>
            <a:endParaRPr lang="tr-TR" sz="1400" dirty="0"/>
          </a:p>
          <a:p>
            <a:pPr lvl="1">
              <a:buNone/>
            </a:pPr>
            <a:r>
              <a:rPr lang="tr-TR" sz="1400" dirty="0">
                <a:solidFill>
                  <a:schemeClr val="tx1"/>
                </a:solidFill>
              </a:rPr>
              <a:t>//tampondan okumadığı için tamponda </a:t>
            </a:r>
            <a:r>
              <a:rPr lang="tr-TR" sz="1400" dirty="0" err="1">
                <a:solidFill>
                  <a:schemeClr val="tx1"/>
                </a:solidFill>
              </a:rPr>
              <a:t>enter</a:t>
            </a:r>
            <a:r>
              <a:rPr lang="tr-TR" sz="1400" dirty="0">
                <a:solidFill>
                  <a:schemeClr val="tx1"/>
                </a:solidFill>
              </a:rPr>
              <a:t> kaldıysa gibi dertleri yoktur.</a:t>
            </a:r>
            <a:endParaRPr lang="tr-TR" sz="2000" dirty="0">
              <a:solidFill>
                <a:schemeClr val="tx1"/>
              </a:solidFill>
            </a:endParaRPr>
          </a:p>
          <a:p>
            <a:pPr lvl="1">
              <a:buNone/>
            </a:pPr>
            <a:r>
              <a:rPr lang="tr-TR" sz="2000" dirty="0">
                <a:solidFill>
                  <a:schemeClr val="tx1"/>
                </a:solidFill>
              </a:rPr>
              <a:t>gibi bir satır eklenebilir.</a:t>
            </a:r>
          </a:p>
          <a:p>
            <a:pPr lvl="1">
              <a:buNone/>
            </a:pPr>
            <a:r>
              <a:rPr lang="tr-TR" sz="2000" dirty="0" err="1">
                <a:solidFill>
                  <a:schemeClr val="tx1"/>
                </a:solidFill>
              </a:rPr>
              <a:t>getch</a:t>
            </a:r>
            <a:r>
              <a:rPr lang="tr-TR" sz="2000" dirty="0">
                <a:solidFill>
                  <a:schemeClr val="tx1"/>
                </a:solidFill>
              </a:rPr>
              <a:t>() kodun sonunda kullanıcıdan bir giriş almayı bekler ve bu sayede kod birden sonlanmaz.</a:t>
            </a:r>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pic>
        <p:nvPicPr>
          <p:cNvPr id="8" name="7 Resim" descr="soru.jpg"/>
          <p:cNvPicPr>
            <a:picLocks noChangeAspect="1"/>
          </p:cNvPicPr>
          <p:nvPr/>
        </p:nvPicPr>
        <p:blipFill>
          <a:blip r:embed="rId3"/>
          <a:stretch>
            <a:fillRect/>
          </a:stretch>
        </p:blipFill>
        <p:spPr>
          <a:xfrm>
            <a:off x="7218101" y="4972242"/>
            <a:ext cx="1301527"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1800" dirty="0">
                <a:solidFill>
                  <a:schemeClr val="tx1"/>
                </a:solidFill>
              </a:rPr>
              <a:t> </a:t>
            </a:r>
            <a:r>
              <a:rPr lang="tr-TR" sz="1800" dirty="0" err="1">
                <a:solidFill>
                  <a:schemeClr val="tx1"/>
                </a:solidFill>
              </a:rPr>
              <a:t>if</a:t>
            </a:r>
            <a:r>
              <a:rPr lang="tr-TR" sz="1800" dirty="0">
                <a:solidFill>
                  <a:schemeClr val="tx1"/>
                </a:solidFill>
              </a:rPr>
              <a:t> yapısı bazen iki yöne dallanabilir. </a:t>
            </a:r>
          </a:p>
          <a:p>
            <a:pPr algn="just">
              <a:buFontTx/>
              <a:buChar char="-"/>
            </a:pPr>
            <a:r>
              <a:rPr lang="tr-TR" sz="1800" dirty="0">
                <a:solidFill>
                  <a:schemeClr val="tx1"/>
                </a:solidFill>
              </a:rPr>
              <a:t>Böyle bir yapı kullanılmak istendiğinde </a:t>
            </a:r>
            <a:r>
              <a:rPr lang="tr-TR" sz="1800" dirty="0" err="1">
                <a:solidFill>
                  <a:schemeClr val="tx1"/>
                </a:solidFill>
              </a:rPr>
              <a:t>if</a:t>
            </a:r>
            <a:r>
              <a:rPr lang="tr-TR" sz="1800" dirty="0">
                <a:solidFill>
                  <a:schemeClr val="tx1"/>
                </a:solidFill>
              </a:rPr>
              <a:t>-else yapısı kullanılmalıdır. </a:t>
            </a:r>
          </a:p>
          <a:p>
            <a:pPr algn="just">
              <a:buFontTx/>
              <a:buChar char="-"/>
            </a:pPr>
            <a:r>
              <a:rPr lang="tr-TR" sz="1800" dirty="0" err="1">
                <a:solidFill>
                  <a:schemeClr val="tx1"/>
                </a:solidFill>
              </a:rPr>
              <a:t>if</a:t>
            </a:r>
            <a:r>
              <a:rPr lang="tr-TR" sz="1800" dirty="0">
                <a:solidFill>
                  <a:schemeClr val="tx1"/>
                </a:solidFill>
              </a:rPr>
              <a:t>-else yapısında </a:t>
            </a:r>
            <a:r>
              <a:rPr lang="tr-TR" sz="1800" dirty="0" err="1">
                <a:solidFill>
                  <a:schemeClr val="tx1"/>
                </a:solidFill>
              </a:rPr>
              <a:t>if’in</a:t>
            </a:r>
            <a:r>
              <a:rPr lang="tr-TR" sz="1800" dirty="0">
                <a:solidFill>
                  <a:schemeClr val="tx1"/>
                </a:solidFill>
              </a:rPr>
              <a:t> içeriği doğru ise </a:t>
            </a:r>
            <a:r>
              <a:rPr lang="tr-TR" sz="1800" b="1" dirty="0" err="1">
                <a:solidFill>
                  <a:schemeClr val="tx1"/>
                </a:solidFill>
              </a:rPr>
              <a:t>if</a:t>
            </a:r>
            <a:r>
              <a:rPr lang="tr-TR" sz="1800" b="1" dirty="0">
                <a:solidFill>
                  <a:schemeClr val="tx1"/>
                </a:solidFill>
              </a:rPr>
              <a:t> bloğu</a:t>
            </a:r>
            <a:r>
              <a:rPr lang="tr-TR" sz="1800" dirty="0">
                <a:solidFill>
                  <a:schemeClr val="tx1"/>
                </a:solidFill>
              </a:rPr>
              <a:t>, yanlış ise </a:t>
            </a:r>
            <a:r>
              <a:rPr lang="tr-TR" sz="1800" b="1" dirty="0">
                <a:solidFill>
                  <a:schemeClr val="tx1"/>
                </a:solidFill>
              </a:rPr>
              <a:t>else bloğu </a:t>
            </a:r>
            <a:r>
              <a:rPr lang="tr-TR" sz="1800" dirty="0">
                <a:solidFill>
                  <a:schemeClr val="tx1"/>
                </a:solidFill>
              </a:rPr>
              <a:t>çalıştırılır. </a:t>
            </a:r>
          </a:p>
          <a:p>
            <a:pPr algn="just"/>
            <a:endParaRPr lang="tr-TR" sz="1800" b="1" dirty="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a:off x="2357422" y="1982798"/>
            <a:ext cx="4384284" cy="4375160"/>
          </a:xfrm>
          <a:prstGeom prst="rect">
            <a:avLst/>
          </a:prstGeom>
        </p:spPr>
      </p:pic>
      <p:sp>
        <p:nvSpPr>
          <p:cNvPr id="5" name="4 Oval"/>
          <p:cNvSpPr/>
          <p:nvPr/>
        </p:nvSpPr>
        <p:spPr>
          <a:xfrm>
            <a:off x="2428860" y="2554302"/>
            <a:ext cx="1357322"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800" dirty="0" err="1"/>
              <a:t>if</a:t>
            </a:r>
            <a:endParaRPr lang="tr-TR" sz="4800" dirty="0"/>
          </a:p>
        </p:txBody>
      </p:sp>
      <p:sp>
        <p:nvSpPr>
          <p:cNvPr id="6" name="5 Oval"/>
          <p:cNvSpPr/>
          <p:nvPr/>
        </p:nvSpPr>
        <p:spPr>
          <a:xfrm>
            <a:off x="5143504" y="2428868"/>
            <a:ext cx="1755570" cy="64294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a:t>else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500" autoRev="1" fill="hold">
                                          <p:stCondLst>
                                            <p:cond delay="0"/>
                                          </p:stCondLst>
                                        </p:cTn>
                                        <p:tgtEl>
                                          <p:spTgt spid="5"/>
                                        </p:tgtEl>
                                      </p:cBhvr>
                                      <p:to x="80000" y="100000"/>
                                    </p:animScale>
                                    <p:anim by="(#ppt_w*0.10)" calcmode="lin" valueType="num">
                                      <p:cBhvr>
                                        <p:cTn id="7" dur="1500" autoRev="1" fill="hold">
                                          <p:stCondLst>
                                            <p:cond delay="0"/>
                                          </p:stCondLst>
                                        </p:cTn>
                                        <p:tgtEl>
                                          <p:spTgt spid="5"/>
                                        </p:tgtEl>
                                        <p:attrNameLst>
                                          <p:attrName>ppt_x</p:attrName>
                                        </p:attrNameLst>
                                      </p:cBhvr>
                                    </p:anim>
                                    <p:anim by="(-#ppt_w*0.10)" calcmode="lin" valueType="num">
                                      <p:cBhvr>
                                        <p:cTn id="8" dur="1500" autoRev="1" fill="hold">
                                          <p:stCondLst>
                                            <p:cond delay="0"/>
                                          </p:stCondLst>
                                        </p:cTn>
                                        <p:tgtEl>
                                          <p:spTgt spid="5"/>
                                        </p:tgtEl>
                                        <p:attrNameLst>
                                          <p:attrName>ppt_y</p:attrName>
                                        </p:attrNameLst>
                                      </p:cBhvr>
                                    </p:anim>
                                    <p:animRot by="-480000">
                                      <p:cBhvr>
                                        <p:cTn id="9" dur="1500" autoRev="1" fill="hold">
                                          <p:stCondLst>
                                            <p:cond delay="0"/>
                                          </p:stCondLst>
                                        </p:cTn>
                                        <p:tgtEl>
                                          <p:spTgt spid="5"/>
                                        </p:tgtEl>
                                        <p:attrNameLst>
                                          <p:attrName>r</p:attrName>
                                        </p:attrNameLst>
                                      </p:cBhvr>
                                    </p:animRot>
                                  </p:childTnLst>
                                </p:cTn>
                              </p:par>
                              <p:par>
                                <p:cTn id="10" presetID="36" presetClass="emph" presetSubtype="0" repeatCount="indefinite" fill="hold" grpId="0" nodeType="withEffect">
                                  <p:stCondLst>
                                    <p:cond delay="0"/>
                                  </p:stCondLst>
                                  <p:iterate type="lt">
                                    <p:tmPct val="10000"/>
                                  </p:iterate>
                                  <p:childTnLst>
                                    <p:animScale>
                                      <p:cBhvr>
                                        <p:cTn id="11" dur="1500" autoRev="1" fill="hold">
                                          <p:stCondLst>
                                            <p:cond delay="0"/>
                                          </p:stCondLst>
                                        </p:cTn>
                                        <p:tgtEl>
                                          <p:spTgt spid="6"/>
                                        </p:tgtEl>
                                      </p:cBhvr>
                                      <p:to x="80000" y="100000"/>
                                    </p:animScale>
                                    <p:anim by="(#ppt_w*0.10)" calcmode="lin" valueType="num">
                                      <p:cBhvr>
                                        <p:cTn id="12" dur="1500" autoRev="1" fill="hold">
                                          <p:stCondLst>
                                            <p:cond delay="0"/>
                                          </p:stCondLst>
                                        </p:cTn>
                                        <p:tgtEl>
                                          <p:spTgt spid="6"/>
                                        </p:tgtEl>
                                        <p:attrNameLst>
                                          <p:attrName>ppt_x</p:attrName>
                                        </p:attrNameLst>
                                      </p:cBhvr>
                                    </p:anim>
                                    <p:anim by="(-#ppt_w*0.10)" calcmode="lin" valueType="num">
                                      <p:cBhvr>
                                        <p:cTn id="13" dur="1500" autoRev="1" fill="hold">
                                          <p:stCondLst>
                                            <p:cond delay="0"/>
                                          </p:stCondLst>
                                        </p:cTn>
                                        <p:tgtEl>
                                          <p:spTgt spid="6"/>
                                        </p:tgtEl>
                                        <p:attrNameLst>
                                          <p:attrName>ppt_y</p:attrName>
                                        </p:attrNameLst>
                                      </p:cBhvr>
                                    </p:anim>
                                    <p:animRot by="-480000">
                                      <p:cBhvr>
                                        <p:cTn id="14" dur="150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7500" lnSpcReduction="20000"/>
          </a:bodyPr>
          <a:lstStyle/>
          <a:p>
            <a:pPr algn="just">
              <a:buFont typeface="Wingdings" pitchFamily="2" charset="2"/>
              <a:buChar char="§"/>
            </a:pPr>
            <a:r>
              <a:rPr lang="tr-TR" sz="2400" dirty="0">
                <a:solidFill>
                  <a:schemeClr val="tx1"/>
                </a:solidFill>
              </a:rPr>
              <a:t> </a:t>
            </a:r>
            <a:r>
              <a:rPr lang="tr-TR" sz="2400" b="1" dirty="0">
                <a:solidFill>
                  <a:schemeClr val="tx1"/>
                </a:solidFill>
              </a:rPr>
              <a:t>Örnek:</a:t>
            </a:r>
          </a:p>
          <a:p>
            <a:pPr marL="457200" indent="-457200">
              <a:lnSpc>
                <a:spcPct val="115000"/>
              </a:lnSpc>
              <a:spcAft>
                <a:spcPts val="0"/>
              </a:spcAft>
              <a:buFont typeface="+mj-lt"/>
              <a:buAutoNum type="arabicPeriod"/>
            </a:pPr>
            <a:r>
              <a:rPr lang="en-US" sz="2400" b="1" dirty="0">
                <a:solidFill>
                  <a:srgbClr val="000000"/>
                </a:solidFill>
                <a:latin typeface="Consolas"/>
                <a:ea typeface="Times New Roman"/>
                <a:cs typeface="Times New Roman"/>
              </a:rPr>
              <a:t>double</a:t>
            </a: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ogr_not</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a:t>
            </a:r>
            <a:r>
              <a:rPr lang="en-US" sz="2400" b="1" dirty="0" err="1">
                <a:solidFill>
                  <a:srgbClr val="0000FF"/>
                </a:solidFill>
                <a:latin typeface="Consolas"/>
                <a:ea typeface="Times New Roman"/>
                <a:cs typeface="Times New Roman"/>
              </a:rPr>
              <a:t>Lutfen</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donem</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sonu</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notunuzu</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giriniz</a:t>
            </a:r>
            <a:r>
              <a:rPr lang="en-US" sz="2400" b="1" dirty="0">
                <a:solidFill>
                  <a:srgbClr val="0000FF"/>
                </a:solidFill>
                <a:latin typeface="Consolas"/>
                <a:ea typeface="Times New Roman"/>
                <a:cs typeface="Times New Roman"/>
              </a:rPr>
              <a:t>:"</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dirty="0">
                <a:solidFill>
                  <a:srgbClr val="000000"/>
                </a:solidFill>
                <a:latin typeface="Consolas"/>
                <a:ea typeface="Times New Roman"/>
                <a:cs typeface="Times New Roman"/>
              </a:rPr>
              <a:t>scanf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"%lf"</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&amp;</a:t>
            </a:r>
            <a:r>
              <a:rPr lang="en-US" sz="2400" dirty="0" err="1">
                <a:solidFill>
                  <a:srgbClr val="000000"/>
                </a:solidFill>
                <a:latin typeface="Consolas"/>
                <a:ea typeface="Times New Roman"/>
                <a:cs typeface="Times New Roman"/>
              </a:rPr>
              <a:t>ogr_not</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b="1" dirty="0">
                <a:solidFill>
                  <a:srgbClr val="000000"/>
                </a:solidFill>
                <a:latin typeface="Consolas"/>
                <a:ea typeface="Times New Roman"/>
                <a:cs typeface="Times New Roman"/>
              </a:rPr>
              <a:t>if</a:t>
            </a:r>
            <a:r>
              <a:rPr lang="en-US" sz="2400" b="1" dirty="0">
                <a:solidFill>
                  <a:srgbClr val="FF0000"/>
                </a:solidFill>
                <a:latin typeface="Consolas"/>
                <a:ea typeface="Times New Roman"/>
                <a:cs typeface="Times New Roman"/>
              </a:rPr>
              <a:t>(</a:t>
            </a:r>
            <a:r>
              <a:rPr lang="en-US" sz="2400" dirty="0" err="1">
                <a:solidFill>
                  <a:srgbClr val="000000"/>
                </a:solidFill>
                <a:latin typeface="Consolas"/>
                <a:ea typeface="Times New Roman"/>
                <a:cs typeface="Times New Roman"/>
              </a:rPr>
              <a:t>ogr_not</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&gt;=</a:t>
            </a:r>
            <a:r>
              <a:rPr lang="en-US" sz="2400" dirty="0">
                <a:solidFill>
                  <a:srgbClr val="000000"/>
                </a:solidFill>
                <a:latin typeface="Consolas"/>
                <a:ea typeface="Times New Roman"/>
                <a:cs typeface="Times New Roman"/>
              </a:rPr>
              <a:t> </a:t>
            </a:r>
            <a:r>
              <a:rPr lang="tr-TR" sz="2400" dirty="0">
                <a:solidFill>
                  <a:srgbClr val="800080"/>
                </a:solidFill>
                <a:latin typeface="Consolas"/>
                <a:ea typeface="Times New Roman"/>
                <a:cs typeface="Times New Roman"/>
              </a:rPr>
              <a:t>54</a:t>
            </a:r>
            <a:r>
              <a:rPr lang="en-US" sz="2400" dirty="0">
                <a:solidFill>
                  <a:srgbClr val="800080"/>
                </a:solidFill>
                <a:latin typeface="Consolas"/>
                <a:ea typeface="Times New Roman"/>
                <a:cs typeface="Times New Roman"/>
              </a:rPr>
              <a:t>.</a:t>
            </a:r>
            <a:r>
              <a:rPr lang="tr-TR" sz="2400" dirty="0">
                <a:solidFill>
                  <a:srgbClr val="800080"/>
                </a:solidFill>
                <a:latin typeface="Consolas"/>
                <a:ea typeface="Times New Roman"/>
                <a:cs typeface="Times New Roman"/>
              </a:rPr>
              <a:t>5</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a:t>
            </a:r>
            <a:r>
              <a:rPr lang="en-US" sz="2400" b="1" dirty="0" err="1">
                <a:solidFill>
                  <a:srgbClr val="0000FF"/>
                </a:solidFill>
                <a:latin typeface="Consolas"/>
                <a:ea typeface="Times New Roman"/>
                <a:cs typeface="Times New Roman"/>
              </a:rPr>
              <a:t>Tebrikler</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dersi</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gectiniz</a:t>
            </a:r>
            <a:r>
              <a:rPr lang="en-US" sz="2400" b="1" dirty="0">
                <a:solidFill>
                  <a:srgbClr val="0000FF"/>
                </a:solidFill>
                <a:latin typeface="Consolas"/>
                <a:ea typeface="Times New Roman"/>
                <a:cs typeface="Times New Roman"/>
              </a:rPr>
              <a:t>!"</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b="1" dirty="0">
                <a:solidFill>
                  <a:srgbClr val="000000"/>
                </a:solidFill>
                <a:latin typeface="Consolas"/>
                <a:ea typeface="Times New Roman"/>
                <a:cs typeface="Times New Roman"/>
              </a:rPr>
              <a:t>else</a:t>
            </a:r>
            <a:endParaRPr lang="tr-TR" sz="1200" dirty="0">
              <a:ea typeface="Times New Roman"/>
              <a:cs typeface="Times New Roman"/>
            </a:endParaRPr>
          </a:p>
          <a:p>
            <a:pPr marL="457200" indent="-457200">
              <a:lnSpc>
                <a:spcPct val="115000"/>
              </a:lnSpc>
              <a:spcAft>
                <a:spcPts val="0"/>
              </a:spcAft>
              <a:buFont typeface="+mj-lt"/>
              <a:buAutoNum type="arabicPeriod"/>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a:t>
            </a:r>
            <a:r>
              <a:rPr lang="en-US" sz="2400" b="1" dirty="0" err="1">
                <a:solidFill>
                  <a:srgbClr val="0000FF"/>
                </a:solidFill>
                <a:latin typeface="Consolas"/>
                <a:ea typeface="Times New Roman"/>
                <a:cs typeface="Times New Roman"/>
              </a:rPr>
              <a:t>Uzgunuz</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dersten</a:t>
            </a:r>
            <a:r>
              <a:rPr lang="en-US" sz="2400" b="1" dirty="0">
                <a:solidFill>
                  <a:srgbClr val="0000FF"/>
                </a:solidFill>
                <a:latin typeface="Consolas"/>
                <a:ea typeface="Times New Roman"/>
                <a:cs typeface="Times New Roman"/>
              </a:rPr>
              <a:t> </a:t>
            </a:r>
            <a:r>
              <a:rPr lang="en-US" sz="2400" b="1" dirty="0" err="1">
                <a:solidFill>
                  <a:srgbClr val="0000FF"/>
                </a:solidFill>
                <a:latin typeface="Consolas"/>
                <a:ea typeface="Times New Roman"/>
                <a:cs typeface="Times New Roman"/>
              </a:rPr>
              <a:t>kaldiniz</a:t>
            </a:r>
            <a:r>
              <a:rPr lang="en-US" sz="2400" b="1" dirty="0">
                <a:solidFill>
                  <a:srgbClr val="0000FF"/>
                </a:solidFill>
                <a:latin typeface="Consolas"/>
                <a:ea typeface="Times New Roman"/>
                <a:cs typeface="Times New Roman"/>
              </a:rPr>
              <a:t>!"</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gn="just">
              <a:buNone/>
            </a:pPr>
            <a:endParaRPr lang="tr-TR" sz="2400" dirty="0">
              <a:solidFill>
                <a:schemeClr val="tx1"/>
              </a:solidFill>
            </a:endParaRPr>
          </a:p>
          <a:p>
            <a:pPr algn="just">
              <a:buFont typeface="Wingdings" pitchFamily="2" charset="2"/>
              <a:buChar char="Ø"/>
            </a:pPr>
            <a:r>
              <a:rPr lang="tr-TR" sz="2400" dirty="0">
                <a:solidFill>
                  <a:schemeClr val="tx1"/>
                </a:solidFill>
              </a:rPr>
              <a:t> </a:t>
            </a:r>
            <a:r>
              <a:rPr lang="tr-TR" sz="2400" dirty="0" err="1">
                <a:solidFill>
                  <a:schemeClr val="tx1"/>
                </a:solidFill>
              </a:rPr>
              <a:t>if</a:t>
            </a:r>
            <a:r>
              <a:rPr lang="tr-TR" sz="2400" dirty="0">
                <a:solidFill>
                  <a:schemeClr val="tx1"/>
                </a:solidFill>
              </a:rPr>
              <a:t>-else yapılarında else için bir kontrol yapılmaz. else bloğu bağlı olduğu </a:t>
            </a:r>
            <a:r>
              <a:rPr lang="tr-TR" sz="2400" dirty="0" err="1">
                <a:solidFill>
                  <a:schemeClr val="tx1"/>
                </a:solidFill>
              </a:rPr>
              <a:t>if</a:t>
            </a:r>
            <a:r>
              <a:rPr lang="tr-TR" sz="2400" dirty="0">
                <a:solidFill>
                  <a:schemeClr val="tx1"/>
                </a:solidFill>
              </a:rPr>
              <a:t> bloğu/blokları dışarısında kalan tüm durumlar için çalıştırılır. </a:t>
            </a:r>
          </a:p>
          <a:p>
            <a:pPr algn="just">
              <a:buFont typeface="Wingdings" pitchFamily="2" charset="2"/>
              <a:buChar char="Ø"/>
            </a:pPr>
            <a:r>
              <a:rPr lang="tr-TR" sz="2400" dirty="0">
                <a:solidFill>
                  <a:schemeClr val="tx1"/>
                </a:solidFill>
              </a:rPr>
              <a:t>Yukarıdaki örnekte </a:t>
            </a:r>
            <a:r>
              <a:rPr lang="tr-TR" sz="2400" dirty="0" err="1">
                <a:solidFill>
                  <a:schemeClr val="tx1"/>
                </a:solidFill>
              </a:rPr>
              <a:t>if</a:t>
            </a:r>
            <a:r>
              <a:rPr lang="tr-TR" sz="2400" dirty="0">
                <a:solidFill>
                  <a:schemeClr val="tx1"/>
                </a:solidFill>
              </a:rPr>
              <a:t> içerisinde </a:t>
            </a:r>
            <a:r>
              <a:rPr lang="tr-TR" sz="2400" dirty="0" err="1">
                <a:solidFill>
                  <a:schemeClr val="tx1"/>
                </a:solidFill>
              </a:rPr>
              <a:t>ogr</a:t>
            </a:r>
            <a:r>
              <a:rPr lang="tr-TR" sz="2400" dirty="0">
                <a:solidFill>
                  <a:schemeClr val="tx1"/>
                </a:solidFill>
              </a:rPr>
              <a:t>_not değerinin 54.5’den büyük eşit olup olmadığı kontrol edilmektedir. Bu durumda, </a:t>
            </a:r>
            <a:r>
              <a:rPr lang="tr-TR" sz="2400" dirty="0" err="1">
                <a:solidFill>
                  <a:schemeClr val="tx1"/>
                </a:solidFill>
              </a:rPr>
              <a:t>ogr</a:t>
            </a:r>
            <a:r>
              <a:rPr lang="tr-TR" sz="2400" dirty="0">
                <a:solidFill>
                  <a:schemeClr val="tx1"/>
                </a:solidFill>
              </a:rPr>
              <a:t>_not değerinin </a:t>
            </a:r>
            <a:r>
              <a:rPr lang="tr-TR" sz="2400" dirty="0"/>
              <a:t>54.5</a:t>
            </a:r>
            <a:r>
              <a:rPr lang="tr-TR" sz="2400" dirty="0">
                <a:solidFill>
                  <a:schemeClr val="tx1"/>
                </a:solidFill>
              </a:rPr>
              <a:t>’den büyük eşit olduğu durumlarda </a:t>
            </a:r>
            <a:r>
              <a:rPr lang="tr-TR" sz="2400" dirty="0" err="1">
                <a:solidFill>
                  <a:schemeClr val="tx1"/>
                </a:solidFill>
              </a:rPr>
              <a:t>if</a:t>
            </a:r>
            <a:r>
              <a:rPr lang="tr-TR" sz="2400" dirty="0">
                <a:solidFill>
                  <a:schemeClr val="tx1"/>
                </a:solidFill>
              </a:rPr>
              <a:t> bloğu çalıştırılırken, </a:t>
            </a:r>
            <a:r>
              <a:rPr lang="tr-TR" sz="2400" dirty="0" err="1">
                <a:solidFill>
                  <a:schemeClr val="tx1"/>
                </a:solidFill>
              </a:rPr>
              <a:t>ogr</a:t>
            </a:r>
            <a:r>
              <a:rPr lang="tr-TR" sz="2400" dirty="0">
                <a:solidFill>
                  <a:schemeClr val="tx1"/>
                </a:solidFill>
              </a:rPr>
              <a:t>_not değerinin </a:t>
            </a:r>
            <a:r>
              <a:rPr lang="tr-TR" sz="2400" dirty="0"/>
              <a:t>54.5</a:t>
            </a:r>
            <a:r>
              <a:rPr lang="tr-TR" sz="2400" dirty="0">
                <a:solidFill>
                  <a:schemeClr val="tx1"/>
                </a:solidFill>
              </a:rPr>
              <a:t>’den küçük olduğu durumlarda else bloğu çalıştırılır. </a:t>
            </a:r>
            <a:r>
              <a:rPr lang="tr-TR" sz="2400" dirty="0" err="1">
                <a:solidFill>
                  <a:schemeClr val="tx1"/>
                </a:solidFill>
              </a:rPr>
              <a:t>if</a:t>
            </a:r>
            <a:r>
              <a:rPr lang="tr-TR" sz="2400" dirty="0">
                <a:solidFill>
                  <a:schemeClr val="tx1"/>
                </a:solidFill>
              </a:rPr>
              <a:t>-else yapısında bloklardan yalnızca bir tanesi çalıştırılır, </a:t>
            </a:r>
            <a:r>
              <a:rPr lang="tr-TR" sz="2400" b="1" dirty="0">
                <a:solidFill>
                  <a:schemeClr val="tx1"/>
                </a:solidFill>
              </a:rPr>
              <a:t>iki blok birden çalışamaz.</a:t>
            </a:r>
          </a:p>
          <a:p>
            <a:pPr algn="just">
              <a:buFont typeface="Wingdings" pitchFamily="2" charset="2"/>
              <a:buChar char="§"/>
            </a:pP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b="1" dirty="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rot="198923">
            <a:off x="7095076" y="55590"/>
            <a:ext cx="1979649" cy="1975529"/>
          </a:xfrm>
          <a:prstGeom prst="rect">
            <a:avLst/>
          </a:prstGeom>
        </p:spPr>
      </p:pic>
      <p:sp>
        <p:nvSpPr>
          <p:cNvPr id="5" name="4 Oval"/>
          <p:cNvSpPr/>
          <p:nvPr/>
        </p:nvSpPr>
        <p:spPr>
          <a:xfrm>
            <a:off x="6355607" y="2855210"/>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a:t>if</a:t>
            </a:r>
            <a:endParaRPr lang="tr-TR" sz="1400" dirty="0"/>
          </a:p>
        </p:txBody>
      </p:sp>
      <p:sp>
        <p:nvSpPr>
          <p:cNvPr id="6" name="5 Oval"/>
          <p:cNvSpPr/>
          <p:nvPr/>
        </p:nvSpPr>
        <p:spPr>
          <a:xfrm>
            <a:off x="6355607" y="3545863"/>
            <a:ext cx="684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else</a:t>
            </a:r>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a:t>#</a:t>
            </a:r>
            <a:r>
              <a:rPr lang="tr-TR" dirty="0" err="1"/>
              <a:t>include</a:t>
            </a:r>
            <a:r>
              <a:rPr lang="tr-TR" dirty="0"/>
              <a:t> &lt;</a:t>
            </a:r>
            <a:r>
              <a:rPr lang="tr-TR" dirty="0" err="1"/>
              <a:t>math</a:t>
            </a:r>
            <a:r>
              <a:rPr lang="tr-TR" dirty="0"/>
              <a:t>.h&gt;</a:t>
            </a:r>
          </a:p>
          <a:p>
            <a:pPr>
              <a:buNone/>
            </a:pPr>
            <a:r>
              <a:rPr lang="tr-TR" dirty="0" err="1"/>
              <a:t>int</a:t>
            </a:r>
            <a:r>
              <a:rPr lang="tr-TR" dirty="0"/>
              <a:t> </a:t>
            </a:r>
            <a:r>
              <a:rPr lang="tr-TR" dirty="0" err="1"/>
              <a:t>main</a:t>
            </a:r>
            <a:r>
              <a:rPr lang="tr-TR" dirty="0"/>
              <a:t>() {</a:t>
            </a:r>
          </a:p>
          <a:p>
            <a:pPr>
              <a:buNone/>
            </a:pPr>
            <a:r>
              <a:rPr lang="tr-TR" dirty="0"/>
              <a:t>	</a:t>
            </a:r>
            <a:r>
              <a:rPr lang="tr-TR" dirty="0" err="1"/>
              <a:t>double</a:t>
            </a:r>
            <a:r>
              <a:rPr lang="tr-TR" dirty="0"/>
              <a:t> a=5.0, b=10.0, c=3.0;</a:t>
            </a:r>
          </a:p>
          <a:p>
            <a:pPr>
              <a:buNone/>
            </a:pPr>
            <a:r>
              <a:rPr lang="tr-TR" dirty="0"/>
              <a:t>	</a:t>
            </a:r>
            <a:r>
              <a:rPr lang="tr-TR" dirty="0" err="1"/>
              <a:t>double</a:t>
            </a:r>
            <a:r>
              <a:rPr lang="tr-TR" dirty="0"/>
              <a:t> </a:t>
            </a:r>
            <a:r>
              <a:rPr lang="tr-TR" dirty="0" err="1"/>
              <a:t>disc</a:t>
            </a:r>
            <a:r>
              <a:rPr lang="tr-TR" dirty="0"/>
              <a:t> = </a:t>
            </a:r>
            <a:r>
              <a:rPr lang="tr-TR" dirty="0" err="1"/>
              <a:t>pow</a:t>
            </a:r>
            <a:r>
              <a:rPr lang="tr-TR" dirty="0"/>
              <a:t>(b,2.0) - 4*a*c;</a:t>
            </a:r>
          </a:p>
          <a:p>
            <a:pPr>
              <a:buNone/>
            </a:pPr>
            <a:r>
              <a:rPr lang="tr-TR" dirty="0"/>
              <a:t>	</a:t>
            </a:r>
            <a:r>
              <a:rPr lang="tr-TR" dirty="0" err="1"/>
              <a:t>if</a:t>
            </a:r>
            <a:r>
              <a:rPr lang="tr-TR" dirty="0"/>
              <a:t>(</a:t>
            </a:r>
            <a:r>
              <a:rPr lang="tr-TR" dirty="0" err="1"/>
              <a:t>disc</a:t>
            </a:r>
            <a:r>
              <a:rPr lang="tr-TR" dirty="0"/>
              <a:t>&gt;0.0);</a:t>
            </a:r>
          </a:p>
          <a:p>
            <a:pPr>
              <a:buNone/>
            </a:pPr>
            <a:r>
              <a:rPr lang="tr-TR" dirty="0"/>
              <a:t>		</a:t>
            </a:r>
            <a:r>
              <a:rPr lang="tr-TR" dirty="0" err="1"/>
              <a:t>printf</a:t>
            </a:r>
            <a:r>
              <a:rPr lang="tr-TR" dirty="0"/>
              <a:t>("Kok var!");</a:t>
            </a:r>
          </a:p>
          <a:p>
            <a:pPr>
              <a:buNone/>
            </a:pPr>
            <a:r>
              <a:rPr lang="tr-TR" dirty="0"/>
              <a:t>		else</a:t>
            </a:r>
          </a:p>
          <a:p>
            <a:pPr>
              <a:buNone/>
            </a:pPr>
            <a:r>
              <a:rPr lang="tr-TR" dirty="0"/>
              <a:t>		</a:t>
            </a:r>
            <a:r>
              <a:rPr lang="tr-TR" dirty="0" err="1"/>
              <a:t>printf</a:t>
            </a:r>
            <a:r>
              <a:rPr lang="tr-TR" dirty="0"/>
              <a:t>("Kok yok!");</a:t>
            </a:r>
          </a:p>
          <a:p>
            <a:pPr>
              <a:buNone/>
            </a:pPr>
            <a:r>
              <a:rPr lang="tr-TR" dirty="0"/>
              <a:t>	</a:t>
            </a:r>
            <a:r>
              <a:rPr lang="tr-TR" dirty="0" err="1"/>
              <a:t>return</a:t>
            </a:r>
            <a:r>
              <a:rPr lang="tr-TR" dirty="0"/>
              <a:t> 0; </a:t>
            </a:r>
          </a:p>
          <a:p>
            <a:pPr>
              <a:buNone/>
            </a:pPr>
            <a:r>
              <a:rPr lang="tr-TR" dirty="0"/>
              <a:t>}</a:t>
            </a:r>
          </a:p>
        </p:txBody>
      </p:sp>
      <p:sp>
        <p:nvSpPr>
          <p:cNvPr id="2" name="1 Başlık"/>
          <p:cNvSpPr>
            <a:spLocks noGrp="1"/>
          </p:cNvSpPr>
          <p:nvPr>
            <p:ph type="title"/>
          </p:nvPr>
        </p:nvSpPr>
        <p:spPr/>
        <p:txBody>
          <a:bodyPr/>
          <a:lstStyle/>
          <a:p>
            <a:r>
              <a:rPr lang="tr-TR" dirty="0"/>
              <a:t>       Alıştırma</a:t>
            </a:r>
          </a:p>
        </p:txBody>
      </p:sp>
      <p:grpSp>
        <p:nvGrpSpPr>
          <p:cNvPr id="4" name="12 Grup"/>
          <p:cNvGrpSpPr/>
          <p:nvPr/>
        </p:nvGrpSpPr>
        <p:grpSpPr>
          <a:xfrm>
            <a:off x="785786" y="3357562"/>
            <a:ext cx="3571900" cy="1785950"/>
            <a:chOff x="785786" y="3357562"/>
            <a:chExt cx="3571900" cy="1785950"/>
          </a:xfrm>
        </p:grpSpPr>
        <p:sp>
          <p:nvSpPr>
            <p:cNvPr id="10" name="9 Dikdörtgen"/>
            <p:cNvSpPr/>
            <p:nvPr/>
          </p:nvSpPr>
          <p:spPr>
            <a:xfrm>
              <a:off x="785786" y="3357562"/>
              <a:ext cx="3571900" cy="17859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Dikdörtgen"/>
            <p:cNvSpPr/>
            <p:nvPr/>
          </p:nvSpPr>
          <p:spPr>
            <a:xfrm>
              <a:off x="1428728" y="4286256"/>
              <a:ext cx="271464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2616872" y="3429000"/>
              <a:ext cx="1597938" cy="369332"/>
            </a:xfrm>
            <a:prstGeom prst="rect">
              <a:avLst/>
            </a:prstGeom>
            <a:noFill/>
          </p:spPr>
          <p:txBody>
            <a:bodyPr wrap="none" rtlCol="0">
              <a:spAutoFit/>
            </a:bodyPr>
            <a:lstStyle/>
            <a:p>
              <a:r>
                <a:rPr lang="tr-TR" b="1" i="1" dirty="0"/>
                <a:t>Olması istenen</a:t>
              </a:r>
            </a:p>
          </p:txBody>
        </p:sp>
      </p:grpSp>
      <p:pic>
        <p:nvPicPr>
          <p:cNvPr id="15" name="14 Resim" descr="soru.jpg"/>
          <p:cNvPicPr>
            <a:picLocks noChangeAspect="1"/>
          </p:cNvPicPr>
          <p:nvPr/>
        </p:nvPicPr>
        <p:blipFill>
          <a:blip r:embed="rId2"/>
          <a:stretch>
            <a:fillRect/>
          </a:stretch>
        </p:blipFill>
        <p:spPr>
          <a:xfrm>
            <a:off x="6714894" y="4786322"/>
            <a:ext cx="2085837" cy="1565718"/>
          </a:xfrm>
          <a:prstGeom prst="rect">
            <a:avLst/>
          </a:prstGeom>
        </p:spPr>
      </p:pic>
      <p:sp>
        <p:nvSpPr>
          <p:cNvPr id="16" name="15 Dikdörtgen"/>
          <p:cNvSpPr/>
          <p:nvPr/>
        </p:nvSpPr>
        <p:spPr>
          <a:xfrm>
            <a:off x="5286380" y="714918"/>
            <a:ext cx="357190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buNone/>
            </a:pPr>
            <a:r>
              <a:rPr lang="tr-TR" sz="1600" b="1" i="1" dirty="0">
                <a:ea typeface="Verdana" pitchFamily="34" charset="0"/>
                <a:cs typeface="Verdana" pitchFamily="34" charset="0"/>
              </a:rPr>
              <a:t>“</a:t>
            </a:r>
            <a:r>
              <a:rPr lang="tr-TR" sz="1600" b="1" dirty="0">
                <a:ea typeface="Verdana" pitchFamily="34" charset="0"/>
                <a:cs typeface="Verdana" pitchFamily="34" charset="0"/>
              </a:rPr>
              <a:t>Bu</a:t>
            </a:r>
            <a:r>
              <a:rPr lang="tr-TR" sz="1600" b="1" i="1" dirty="0">
                <a:ea typeface="Verdana" pitchFamily="34" charset="0"/>
                <a:cs typeface="Verdana" pitchFamily="34" charset="0"/>
              </a:rPr>
              <a:t> kod hatalıdır.”</a:t>
            </a:r>
            <a:r>
              <a:rPr lang="tr-TR" sz="1600" b="1" dirty="0">
                <a:ea typeface="Verdana" pitchFamily="34" charset="0"/>
                <a:cs typeface="Verdana" pitchFamily="34" charset="0"/>
              </a:rPr>
              <a:t> </a:t>
            </a:r>
            <a:r>
              <a:rPr lang="tr-TR" sz="1600" dirty="0">
                <a:ea typeface="Verdana" pitchFamily="34" charset="0"/>
                <a:cs typeface="Verdana" pitchFamily="34" charset="0"/>
              </a:rPr>
              <a:t>şeklinde bir cevap da geçerlidir. Bu durumda ne tür bir hata olduğunu aşağıdaki seçeneklerden seçerek cevap kutusunun içine (örn. “HATA1” şeklinde) </a:t>
            </a:r>
            <a:r>
              <a:rPr lang="tr-TR" sz="1600" b="1" u="sng" dirty="0">
                <a:ea typeface="Verdana" pitchFamily="34" charset="0"/>
                <a:cs typeface="Verdana" pitchFamily="34" charset="0"/>
              </a:rPr>
              <a:t>yazınız</a:t>
            </a:r>
            <a:r>
              <a:rPr lang="tr-TR" sz="1600" dirty="0">
                <a:ea typeface="Verdana" pitchFamily="34" charset="0"/>
                <a:cs typeface="Verdana" pitchFamily="34" charset="0"/>
              </a:rPr>
              <a:t> </a:t>
            </a:r>
            <a:r>
              <a:rPr lang="tr-TR" sz="1600" b="1" u="sng" dirty="0">
                <a:ea typeface="Verdana" pitchFamily="34" charset="0"/>
                <a:cs typeface="Verdana" pitchFamily="34" charset="0"/>
              </a:rPr>
              <a:t>VE</a:t>
            </a:r>
            <a:r>
              <a:rPr lang="tr-TR" sz="1600" dirty="0">
                <a:ea typeface="Verdana" pitchFamily="34" charset="0"/>
                <a:cs typeface="Verdana" pitchFamily="34" charset="0"/>
              </a:rPr>
              <a:t> </a:t>
            </a:r>
            <a:r>
              <a:rPr lang="tr-TR" sz="1600" b="1" u="sng" dirty="0">
                <a:ea typeface="Verdana" pitchFamily="34" charset="0"/>
                <a:cs typeface="Verdana" pitchFamily="34" charset="0"/>
              </a:rPr>
              <a:t>açıklamasını</a:t>
            </a:r>
            <a:r>
              <a:rPr lang="tr-TR" sz="1600" dirty="0">
                <a:ea typeface="Verdana" pitchFamily="34" charset="0"/>
                <a:cs typeface="Verdana" pitchFamily="34" charset="0"/>
              </a:rPr>
              <a:t> cevap kutusunun altına ya da soruya yakın başka boş bir alana (örn. “Çünkü koddaki … eksik.” şeklinde)</a:t>
            </a:r>
            <a:r>
              <a:rPr lang="tr-TR" sz="1600" b="1" u="sng" dirty="0">
                <a:ea typeface="Verdana" pitchFamily="34" charset="0"/>
                <a:cs typeface="Verdana" pitchFamily="34" charset="0"/>
              </a:rPr>
              <a:t>belirtiniz</a:t>
            </a:r>
            <a:r>
              <a:rPr lang="tr-TR" sz="1600" dirty="0">
                <a:ea typeface="Verdana" pitchFamily="34" charset="0"/>
                <a:cs typeface="Verdana" pitchFamily="34" charset="0"/>
              </a:rPr>
              <a:t>.</a:t>
            </a:r>
          </a:p>
          <a:p>
            <a:r>
              <a:rPr lang="tr-TR" sz="1600" b="1" u="sng" dirty="0">
                <a:ea typeface="Verdana" pitchFamily="34" charset="0"/>
                <a:cs typeface="Verdana" pitchFamily="34" charset="0"/>
              </a:rPr>
              <a:t>HATA1:</a:t>
            </a:r>
            <a:r>
              <a:rPr lang="tr-TR" sz="1600" dirty="0">
                <a:ea typeface="Verdana" pitchFamily="34" charset="0"/>
                <a:cs typeface="Verdana" pitchFamily="34" charset="0"/>
              </a:rPr>
              <a:t>Kod hiç derlenemeyecektir.</a:t>
            </a:r>
          </a:p>
          <a:p>
            <a:r>
              <a:rPr lang="tr-TR" sz="1600" b="1" u="sng" dirty="0">
                <a:ea typeface="Verdana" pitchFamily="34" charset="0"/>
                <a:cs typeface="Verdana" pitchFamily="34" charset="0"/>
              </a:rPr>
              <a:t>HATA2:</a:t>
            </a:r>
            <a:r>
              <a:rPr lang="tr-TR" sz="1600" dirty="0">
                <a:ea typeface="Verdana" pitchFamily="34" charset="0"/>
                <a:cs typeface="Verdana" pitchFamily="34" charset="0"/>
              </a:rPr>
              <a:t>Kod derlenecek ama çalışması esnasında hata verecektir.</a:t>
            </a:r>
          </a:p>
          <a:p>
            <a:r>
              <a:rPr lang="tr-TR" sz="1600" b="1" u="sng" dirty="0">
                <a:ea typeface="Verdana" pitchFamily="34" charset="0"/>
                <a:cs typeface="Verdana" pitchFamily="34" charset="0"/>
              </a:rPr>
              <a:t>HATA3:</a:t>
            </a:r>
            <a:r>
              <a:rPr lang="tr-TR" sz="1600" dirty="0">
                <a:ea typeface="Verdana" pitchFamily="34" charset="0"/>
                <a:cs typeface="Verdana" pitchFamily="34" charset="0"/>
              </a:rPr>
              <a:t>Kod derlenecek ama çalışması esnasında sonsuz döngüye girecektir.</a:t>
            </a:r>
          </a:p>
        </p:txBody>
      </p:sp>
      <p:sp>
        <p:nvSpPr>
          <p:cNvPr id="17" name="16 Dikdörtgen"/>
          <p:cNvSpPr/>
          <p:nvPr/>
        </p:nvSpPr>
        <p:spPr>
          <a:xfrm>
            <a:off x="3214678" y="5214950"/>
            <a:ext cx="3286148"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b="1" dirty="0"/>
              <a:t>Kok var!</a:t>
            </a:r>
          </a:p>
        </p:txBody>
      </p:sp>
      <p:sp>
        <p:nvSpPr>
          <p:cNvPr id="18" name="17 4-Nokta Yıldız"/>
          <p:cNvSpPr/>
          <p:nvPr/>
        </p:nvSpPr>
        <p:spPr>
          <a:xfrm rot="2651808">
            <a:off x="3175965" y="4141105"/>
            <a:ext cx="3143272" cy="3214686"/>
          </a:xfrm>
          <a:prstGeom prst="star4">
            <a:avLst>
              <a:gd name="adj" fmla="val 61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18 Resim" descr="big_f2105649-d279-4ebb-901e-0b33c09d816b.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85720" y="428604"/>
            <a:ext cx="714380" cy="7143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Hata Türleri</a:t>
            </a: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a:solidFill>
                  <a:schemeClr val="tx1"/>
                </a:solidFill>
              </a:rPr>
              <a:t> Temel olarak 3 çeşit hata türü bulunmaktadır.</a:t>
            </a:r>
          </a:p>
          <a:p>
            <a:pPr algn="l">
              <a:spcBef>
                <a:spcPts val="0"/>
              </a:spcBef>
              <a:buFontTx/>
              <a:buChar char="-"/>
            </a:pPr>
            <a:endParaRPr lang="tr-TR" sz="2400" dirty="0">
              <a:solidFill>
                <a:schemeClr val="tx1"/>
              </a:solidFill>
            </a:endParaRPr>
          </a:p>
          <a:p>
            <a:pPr algn="l">
              <a:spcBef>
                <a:spcPts val="0"/>
              </a:spcBef>
              <a:buFont typeface="Wingdings" pitchFamily="2" charset="2"/>
              <a:buChar char="§"/>
            </a:pPr>
            <a:r>
              <a:rPr lang="tr-TR" sz="2400" b="1" dirty="0">
                <a:solidFill>
                  <a:schemeClr val="tx1"/>
                </a:solidFill>
              </a:rPr>
              <a:t>Söz dizim (</a:t>
            </a:r>
            <a:r>
              <a:rPr lang="tr-TR" sz="2400" b="1" dirty="0" err="1">
                <a:solidFill>
                  <a:schemeClr val="tx1"/>
                </a:solidFill>
              </a:rPr>
              <a:t>Syntax</a:t>
            </a:r>
            <a:r>
              <a:rPr lang="tr-TR" sz="2400" b="1" dirty="0">
                <a:solidFill>
                  <a:schemeClr val="tx1"/>
                </a:solidFill>
              </a:rPr>
              <a:t>) Hataları: </a:t>
            </a:r>
            <a:r>
              <a:rPr lang="tr-TR" sz="2400" dirty="0">
                <a:solidFill>
                  <a:schemeClr val="tx1"/>
                </a:solidFill>
              </a:rPr>
              <a:t>Programcının kod yazma esnasında yaptığı yazım hatalarıdır.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4 +;</a:t>
            </a:r>
          </a:p>
          <a:p>
            <a:pPr algn="l">
              <a:spcBef>
                <a:spcPts val="0"/>
              </a:spcBef>
              <a:buFont typeface="Wingdings" pitchFamily="2" charset="2"/>
              <a:buChar char="q"/>
            </a:pPr>
            <a:r>
              <a:rPr lang="tr-TR" sz="2400" dirty="0" err="1">
                <a:solidFill>
                  <a:schemeClr val="tx1"/>
                </a:solidFill>
              </a:rPr>
              <a:t>char</a:t>
            </a:r>
            <a:r>
              <a:rPr lang="tr-TR" sz="2400" dirty="0">
                <a:solidFill>
                  <a:schemeClr val="tx1"/>
                </a:solidFill>
              </a:rPr>
              <a:t> x = “A”; //tek tırnak olmalı.</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7cuceler = 7;</a:t>
            </a:r>
          </a:p>
          <a:p>
            <a:pPr algn="l">
              <a:spcBef>
                <a:spcPts val="0"/>
              </a:spcBef>
              <a:buNone/>
            </a:pPr>
            <a:endParaRPr lang="tr-TR" sz="2400" dirty="0">
              <a:solidFill>
                <a:schemeClr val="tx1"/>
              </a:solidFill>
            </a:endParaRPr>
          </a:p>
          <a:p>
            <a:pPr algn="l">
              <a:spcBef>
                <a:spcPts val="0"/>
              </a:spcBef>
              <a:buFont typeface="Wingdings" pitchFamily="2" charset="2"/>
              <a:buChar char="§"/>
            </a:pPr>
            <a:r>
              <a:rPr lang="tr-TR" sz="2400" dirty="0">
                <a:solidFill>
                  <a:schemeClr val="tx1"/>
                </a:solidFill>
              </a:rPr>
              <a:t> Yukarıdaki örneklerin hepsi </a:t>
            </a:r>
            <a:r>
              <a:rPr lang="tr-TR" sz="2400" dirty="0" err="1">
                <a:solidFill>
                  <a:schemeClr val="tx1"/>
                </a:solidFill>
              </a:rPr>
              <a:t>syntax</a:t>
            </a:r>
            <a:r>
              <a:rPr lang="tr-TR" sz="2400" dirty="0">
                <a:solidFill>
                  <a:schemeClr val="tx1"/>
                </a:solidFill>
              </a:rPr>
              <a:t> hatası olarak adlandırılmaktadır. Söz dizim(</a:t>
            </a:r>
            <a:r>
              <a:rPr lang="tr-TR" sz="2400" dirty="0" err="1">
                <a:solidFill>
                  <a:schemeClr val="tx1"/>
                </a:solidFill>
              </a:rPr>
              <a:t>Syntax</a:t>
            </a:r>
            <a:r>
              <a:rPr lang="tr-TR" sz="2400" dirty="0">
                <a:solidFill>
                  <a:schemeClr val="tx1"/>
                </a:solidFill>
              </a:rPr>
              <a:t>) hataları derleyici (</a:t>
            </a:r>
            <a:r>
              <a:rPr lang="tr-TR" sz="2400" dirty="0" err="1">
                <a:solidFill>
                  <a:schemeClr val="tx1"/>
                </a:solidFill>
              </a:rPr>
              <a:t>compiler</a:t>
            </a:r>
            <a:r>
              <a:rPr lang="tr-TR" sz="2400" dirty="0">
                <a:solidFill>
                  <a:schemeClr val="tx1"/>
                </a:solidFill>
              </a:rPr>
              <a:t>) tarafından yakalanır ve programın çalıştırılmasına izin verilmez.</a:t>
            </a:r>
          </a:p>
          <a:p>
            <a:pPr algn="l">
              <a:spcBef>
                <a:spcPts val="0"/>
              </a:spcBef>
              <a:buNone/>
            </a:pPr>
            <a:r>
              <a:rPr lang="tr-TR" sz="2400" dirty="0">
                <a:solidFill>
                  <a:schemeClr val="tx1"/>
                </a:solidFill>
              </a:rPr>
              <a:t>   </a:t>
            </a:r>
          </a:p>
          <a:p>
            <a:pPr algn="l">
              <a:spcBef>
                <a:spcPts val="0"/>
              </a:spcBef>
              <a:buFont typeface="Wingdings" pitchFamily="2" charset="2"/>
              <a:buChar char="§"/>
            </a:pPr>
            <a:endParaRPr lang="tr-TR" sz="2400" b="1"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Tx/>
              <a:buChar char="-"/>
            </a:pPr>
            <a:endParaRPr lang="tr-TR" sz="2400"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a:t>#</a:t>
            </a:r>
            <a:r>
              <a:rPr lang="tr-TR" dirty="0" err="1"/>
              <a:t>include</a:t>
            </a:r>
            <a:r>
              <a:rPr lang="tr-TR" dirty="0"/>
              <a:t> &lt;</a:t>
            </a:r>
            <a:r>
              <a:rPr lang="tr-TR" dirty="0" err="1"/>
              <a:t>math</a:t>
            </a:r>
            <a:r>
              <a:rPr lang="tr-TR" dirty="0"/>
              <a:t>.h&gt;</a:t>
            </a:r>
          </a:p>
          <a:p>
            <a:pPr>
              <a:buNone/>
            </a:pPr>
            <a:r>
              <a:rPr lang="tr-TR" dirty="0" err="1"/>
              <a:t>int</a:t>
            </a:r>
            <a:r>
              <a:rPr lang="tr-TR" dirty="0"/>
              <a:t> </a:t>
            </a:r>
            <a:r>
              <a:rPr lang="tr-TR" dirty="0" err="1"/>
              <a:t>main</a:t>
            </a:r>
            <a:r>
              <a:rPr lang="tr-TR" dirty="0"/>
              <a:t>() {</a:t>
            </a:r>
          </a:p>
          <a:p>
            <a:pPr>
              <a:buNone/>
            </a:pPr>
            <a:r>
              <a:rPr lang="tr-TR" dirty="0"/>
              <a:t>	</a:t>
            </a:r>
            <a:r>
              <a:rPr lang="tr-TR" dirty="0" err="1"/>
              <a:t>double</a:t>
            </a:r>
            <a:r>
              <a:rPr lang="tr-TR" dirty="0"/>
              <a:t> a=5, b=10, c=3;</a:t>
            </a:r>
          </a:p>
          <a:p>
            <a:pPr>
              <a:buNone/>
            </a:pPr>
            <a:r>
              <a:rPr lang="tr-TR" dirty="0"/>
              <a:t>	</a:t>
            </a:r>
            <a:r>
              <a:rPr lang="tr-TR" dirty="0" err="1"/>
              <a:t>double</a:t>
            </a:r>
            <a:r>
              <a:rPr lang="tr-TR" dirty="0"/>
              <a:t> </a:t>
            </a:r>
            <a:r>
              <a:rPr lang="tr-TR" dirty="0" err="1"/>
              <a:t>disc</a:t>
            </a:r>
            <a:r>
              <a:rPr lang="tr-TR" dirty="0"/>
              <a:t> = </a:t>
            </a:r>
            <a:r>
              <a:rPr lang="tr-TR" dirty="0" err="1"/>
              <a:t>pow</a:t>
            </a:r>
            <a:r>
              <a:rPr lang="tr-TR" dirty="0"/>
              <a:t>(b,2) - 4*a*c;</a:t>
            </a:r>
          </a:p>
          <a:p>
            <a:pPr>
              <a:buNone/>
            </a:pPr>
            <a:r>
              <a:rPr lang="tr-TR" dirty="0"/>
              <a:t>	</a:t>
            </a:r>
            <a:r>
              <a:rPr lang="tr-TR" dirty="0" err="1"/>
              <a:t>if</a:t>
            </a:r>
            <a:r>
              <a:rPr lang="tr-TR" dirty="0"/>
              <a:t>(</a:t>
            </a:r>
            <a:r>
              <a:rPr lang="tr-TR" dirty="0" err="1"/>
              <a:t>disc</a:t>
            </a:r>
            <a:r>
              <a:rPr lang="tr-TR" dirty="0"/>
              <a:t>&gt;0.0);</a:t>
            </a:r>
          </a:p>
          <a:p>
            <a:pPr>
              <a:buNone/>
            </a:pPr>
            <a:r>
              <a:rPr lang="tr-TR" dirty="0"/>
              <a:t>		</a:t>
            </a:r>
            <a:r>
              <a:rPr lang="tr-TR" dirty="0" err="1"/>
              <a:t>printf</a:t>
            </a:r>
            <a:r>
              <a:rPr lang="tr-TR" dirty="0"/>
              <a:t>("Kok var!");</a:t>
            </a:r>
          </a:p>
          <a:p>
            <a:pPr>
              <a:buNone/>
            </a:pPr>
            <a:r>
              <a:rPr lang="tr-TR" dirty="0"/>
              <a:t>		else</a:t>
            </a:r>
          </a:p>
          <a:p>
            <a:pPr>
              <a:buNone/>
            </a:pPr>
            <a:r>
              <a:rPr lang="tr-TR" dirty="0"/>
              <a:t>		</a:t>
            </a:r>
            <a:r>
              <a:rPr lang="tr-TR" dirty="0" err="1"/>
              <a:t>printf</a:t>
            </a:r>
            <a:r>
              <a:rPr lang="tr-TR" dirty="0"/>
              <a:t>("Kok yok!");</a:t>
            </a:r>
          </a:p>
          <a:p>
            <a:pPr>
              <a:buNone/>
            </a:pPr>
            <a:r>
              <a:rPr lang="tr-TR" dirty="0"/>
              <a:t>	</a:t>
            </a:r>
            <a:r>
              <a:rPr lang="tr-TR" dirty="0" err="1"/>
              <a:t>return</a:t>
            </a:r>
            <a:r>
              <a:rPr lang="tr-TR" dirty="0"/>
              <a:t> 0; </a:t>
            </a:r>
          </a:p>
          <a:p>
            <a:pPr>
              <a:buNone/>
            </a:pPr>
            <a:r>
              <a:rPr lang="tr-TR" dirty="0"/>
              <a:t>}</a:t>
            </a:r>
          </a:p>
        </p:txBody>
      </p:sp>
      <p:sp>
        <p:nvSpPr>
          <p:cNvPr id="2" name="1 Başlık"/>
          <p:cNvSpPr>
            <a:spLocks noGrp="1"/>
          </p:cNvSpPr>
          <p:nvPr>
            <p:ph type="title"/>
          </p:nvPr>
        </p:nvSpPr>
        <p:spPr/>
        <p:txBody>
          <a:bodyPr/>
          <a:lstStyle/>
          <a:p>
            <a:r>
              <a:rPr lang="tr-TR" dirty="0"/>
              <a:t>Alıştırma</a:t>
            </a:r>
          </a:p>
        </p:txBody>
      </p:sp>
      <p:grpSp>
        <p:nvGrpSpPr>
          <p:cNvPr id="7" name="8 Grup"/>
          <p:cNvGrpSpPr/>
          <p:nvPr/>
        </p:nvGrpSpPr>
        <p:grpSpPr>
          <a:xfrm>
            <a:off x="714348" y="3429000"/>
            <a:ext cx="3357586" cy="1714512"/>
            <a:chOff x="4643438" y="3500438"/>
            <a:chExt cx="3357586" cy="1714512"/>
          </a:xfrm>
        </p:grpSpPr>
        <p:sp>
          <p:nvSpPr>
            <p:cNvPr id="4" name="3 Dikdörtgen"/>
            <p:cNvSpPr/>
            <p:nvPr/>
          </p:nvSpPr>
          <p:spPr>
            <a:xfrm>
              <a:off x="4643438" y="3500438"/>
              <a:ext cx="192882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5286380" y="3929066"/>
              <a:ext cx="264320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357818" y="4357694"/>
              <a:ext cx="2643206" cy="85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4643438" y="4643446"/>
              <a:ext cx="633507" cy="369332"/>
            </a:xfrm>
            <a:prstGeom prst="rect">
              <a:avLst/>
            </a:prstGeom>
            <a:noFill/>
          </p:spPr>
          <p:txBody>
            <a:bodyPr wrap="none" rtlCol="0">
              <a:spAutoFit/>
            </a:bodyPr>
            <a:lstStyle/>
            <a:p>
              <a:r>
                <a:rPr lang="tr-TR" b="1" i="1" dirty="0">
                  <a:solidFill>
                    <a:srgbClr val="FF0000"/>
                  </a:solidFill>
                </a:rPr>
                <a:t>Olan</a:t>
              </a:r>
            </a:p>
          </p:txBody>
        </p:sp>
      </p:grpSp>
      <p:pic>
        <p:nvPicPr>
          <p:cNvPr id="14" name="13 Resim" descr="simpsons_nelson_haha2.jpg"/>
          <p:cNvPicPr>
            <a:picLocks noChangeAspect="1"/>
          </p:cNvPicPr>
          <p:nvPr/>
        </p:nvPicPr>
        <p:blipFill>
          <a:blip r:embed="rId2"/>
          <a:stretch>
            <a:fillRect/>
          </a:stretch>
        </p:blipFill>
        <p:spPr>
          <a:xfrm>
            <a:off x="6786578" y="4071942"/>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5 Oval"/>
          <p:cNvSpPr/>
          <p:nvPr/>
        </p:nvSpPr>
        <p:spPr>
          <a:xfrm>
            <a:off x="2143108" y="3357562"/>
            <a:ext cx="500066" cy="500066"/>
          </a:xfrm>
          <a:prstGeom prst="ellipse">
            <a:avLst/>
          </a:prstGeom>
          <a:noFill/>
          <a:ln w="762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7" name="16 Köşeleri Yuvarlanmış Dikdörtgen Belirtme Çizgisi"/>
          <p:cNvSpPr/>
          <p:nvPr/>
        </p:nvSpPr>
        <p:spPr>
          <a:xfrm>
            <a:off x="4214810" y="4000504"/>
            <a:ext cx="2357454" cy="1928826"/>
          </a:xfrm>
          <a:prstGeom prst="wedgeRoundRectCallout">
            <a:avLst>
              <a:gd name="adj1" fmla="val -116039"/>
              <a:gd name="adj2" fmla="val -600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a:t>(Türkçede benzeri cümle)</a:t>
            </a:r>
          </a:p>
          <a:p>
            <a:pPr algn="ctr"/>
            <a:r>
              <a:rPr lang="tr-TR" dirty="0"/>
              <a:t>Diyeceğim o ki, </a:t>
            </a:r>
            <a:r>
              <a:rPr lang="tr-TR" dirty="0" err="1"/>
              <a:t>disc</a:t>
            </a:r>
            <a:r>
              <a:rPr lang="tr-TR" dirty="0"/>
              <a:t> sıfırdan büyükse.</a:t>
            </a:r>
          </a:p>
          <a:p>
            <a:pPr algn="ctr"/>
            <a:r>
              <a:rPr lang="tr-TR" sz="1600" i="1" dirty="0"/>
              <a:t>(nokta, bitti, hadi dağılın.)</a:t>
            </a:r>
          </a:p>
          <a:p>
            <a:pPr algn="ctr"/>
            <a:r>
              <a:rPr lang="tr-TR" dirty="0"/>
              <a:t>Sonra ekrana yaz ki…</a:t>
            </a:r>
          </a:p>
        </p:txBody>
      </p:sp>
      <p:pic>
        <p:nvPicPr>
          <p:cNvPr id="18" name="17 Resim" descr="Happy-Baby-10-Ways-Make-Babies-Laugh.jpg"/>
          <p:cNvPicPr>
            <a:picLocks noChangeAspect="1"/>
          </p:cNvPicPr>
          <p:nvPr/>
        </p:nvPicPr>
        <p:blipFill>
          <a:blip r:embed="rId3">
            <a:clrChange>
              <a:clrFrom>
                <a:srgbClr val="FEFEFE"/>
              </a:clrFrom>
              <a:clrTo>
                <a:srgbClr val="FEFEFE">
                  <a:alpha val="0"/>
                </a:srgbClr>
              </a:clrTo>
            </a:clrChange>
          </a:blip>
          <a:srcRect r="19984" b="17100"/>
          <a:stretch>
            <a:fillRect/>
          </a:stretch>
        </p:blipFill>
        <p:spPr>
          <a:xfrm>
            <a:off x="1475028" y="1575955"/>
            <a:ext cx="2681753" cy="145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4"/>
          <a:srcRect l="24158" t="28455" r="52233" b="38008"/>
          <a:stretch>
            <a:fillRect/>
          </a:stretch>
        </p:blipFill>
        <p:spPr bwMode="auto">
          <a:xfrm>
            <a:off x="4643438" y="785794"/>
            <a:ext cx="3669316" cy="2815987"/>
          </a:xfrm>
          <a:prstGeom prst="rect">
            <a:avLst/>
          </a:prstGeom>
          <a:ln w="228600" cap="sq" cmpd="thickThin">
            <a:solidFill>
              <a:srgbClr val="000000"/>
            </a:solidFill>
            <a:prstDash val="solid"/>
            <a:miter lim="800000"/>
          </a:ln>
          <a:effectLst>
            <a:innerShdw blurRad="76200">
              <a:srgbClr val="000000"/>
            </a:innerShdw>
          </a:effectLst>
        </p:spPr>
      </p:pic>
      <p:sp>
        <p:nvSpPr>
          <p:cNvPr id="19" name="18 Yuvarlatılmış Dikdörtgen"/>
          <p:cNvSpPr/>
          <p:nvPr/>
        </p:nvSpPr>
        <p:spPr>
          <a:xfrm>
            <a:off x="714348" y="6156960"/>
            <a:ext cx="7972452" cy="478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Alıştırmalarda hata </a:t>
            </a:r>
            <a:r>
              <a:rPr lang="tr-TR" sz="1600" dirty="0" err="1"/>
              <a:t>nosunu</a:t>
            </a:r>
            <a:r>
              <a:rPr lang="tr-TR" sz="1600" dirty="0"/>
              <a:t> doğru yazmanız yeterli sayılır ama sınavlarda öyle değildir.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3" name="Picture 3" descr="C:\Users\User\Desktop\computer-hard-disk-500x500.jpg"/>
          <p:cNvPicPr>
            <a:picLocks noChangeAspect="1" noChangeArrowheads="1"/>
          </p:cNvPicPr>
          <p:nvPr/>
        </p:nvPicPr>
        <p:blipFill>
          <a:blip r:embed="rId2">
            <a:lum bright="70000" contrast="-70000"/>
          </a:blip>
          <a:srcRect/>
          <a:stretch>
            <a:fillRect/>
          </a:stretch>
        </p:blipFill>
        <p:spPr bwMode="auto">
          <a:xfrm>
            <a:off x="2693567" y="2056383"/>
            <a:ext cx="4100512" cy="4100512"/>
          </a:xfrm>
          <a:prstGeom prst="rect">
            <a:avLst/>
          </a:prstGeom>
          <a:noFill/>
        </p:spPr>
      </p:pic>
      <p:sp>
        <p:nvSpPr>
          <p:cNvPr id="2" name="1 Başlık"/>
          <p:cNvSpPr>
            <a:spLocks noGrp="1"/>
          </p:cNvSpPr>
          <p:nvPr>
            <p:ph type="title"/>
          </p:nvPr>
        </p:nvSpPr>
        <p:spPr/>
        <p:txBody>
          <a:bodyPr/>
          <a:lstStyle/>
          <a:p>
            <a:r>
              <a:rPr lang="tr-TR" dirty="0"/>
              <a:t>Bunu biliyor musunuz?</a:t>
            </a:r>
          </a:p>
        </p:txBody>
      </p:sp>
      <p:pic>
        <p:nvPicPr>
          <p:cNvPr id="7" name="6 İçerik Yer Tutucusu" descr="Screen-Shot-2011-12-26-at-18.38.18.png"/>
          <p:cNvPicPr>
            <a:picLocks noGrp="1" noChangeAspect="1"/>
          </p:cNvPicPr>
          <p:nvPr>
            <p:ph sz="quarter" idx="1"/>
          </p:nvPr>
        </p:nvPicPr>
        <p:blipFill>
          <a:blip r:embed="rId3"/>
          <a:stretch>
            <a:fillRect/>
          </a:stretch>
        </p:blipFill>
        <p:spPr>
          <a:xfrm>
            <a:off x="4878389" y="431800"/>
            <a:ext cx="2114550" cy="28084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6242" name="Picture 2" descr="C:\Users\User\Desktop\49758998_359467284785338_2428184946481823744_n.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1519464"/>
            <a:ext cx="3301030" cy="3773261"/>
          </a:xfrm>
          <a:prstGeom prst="rect">
            <a:avLst/>
          </a:prstGeom>
          <a:noFill/>
        </p:spPr>
      </p:pic>
      <p:sp>
        <p:nvSpPr>
          <p:cNvPr id="5" name="4 Oval"/>
          <p:cNvSpPr/>
          <p:nvPr/>
        </p:nvSpPr>
        <p:spPr>
          <a:xfrm>
            <a:off x="2244725" y="5007882"/>
            <a:ext cx="1289050"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Sene?</a:t>
            </a:r>
          </a:p>
        </p:txBody>
      </p:sp>
      <p:sp>
        <p:nvSpPr>
          <p:cNvPr id="6" name="5 Oval"/>
          <p:cNvSpPr/>
          <p:nvPr/>
        </p:nvSpPr>
        <p:spPr>
          <a:xfrm>
            <a:off x="219075" y="4740275"/>
            <a:ext cx="825500" cy="422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Boyut?</a:t>
            </a:r>
          </a:p>
        </p:txBody>
      </p:sp>
      <p:pic>
        <p:nvPicPr>
          <p:cNvPr id="8" name="7 Resim" descr="BRL61-IBM_305_RAMAC.jpeg"/>
          <p:cNvPicPr>
            <a:picLocks noChangeAspect="1"/>
          </p:cNvPicPr>
          <p:nvPr/>
        </p:nvPicPr>
        <p:blipFill>
          <a:blip r:embed="rId5"/>
          <a:stretch>
            <a:fillRect/>
          </a:stretch>
        </p:blipFill>
        <p:spPr>
          <a:xfrm>
            <a:off x="5694362" y="2508676"/>
            <a:ext cx="2992438" cy="20304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8 Dikdörtgen"/>
          <p:cNvSpPr/>
          <p:nvPr/>
        </p:nvSpPr>
        <p:spPr>
          <a:xfrm>
            <a:off x="684633" y="6342102"/>
            <a:ext cx="1856534" cy="369332"/>
          </a:xfrm>
          <a:prstGeom prst="rect">
            <a:avLst/>
          </a:prstGeom>
        </p:spPr>
        <p:txBody>
          <a:bodyPr wrap="none">
            <a:spAutoFit/>
          </a:bodyPr>
          <a:lstStyle/>
          <a:p>
            <a:r>
              <a:rPr lang="tr-TR" dirty="0">
                <a:hlinkClick r:id="rId6"/>
              </a:rPr>
              <a:t>IBM_305_RAMAC</a:t>
            </a:r>
            <a:endParaRPr lang="tr-TR" dirty="0"/>
          </a:p>
        </p:txBody>
      </p:sp>
      <p:sp>
        <p:nvSpPr>
          <p:cNvPr id="11" name="10 Metin kutusu"/>
          <p:cNvSpPr txBox="1"/>
          <p:nvPr/>
        </p:nvSpPr>
        <p:spPr>
          <a:xfrm>
            <a:off x="4076699" y="3240251"/>
            <a:ext cx="1398589" cy="923330"/>
          </a:xfrm>
          <a:prstGeom prst="rect">
            <a:avLst/>
          </a:prstGeom>
          <a:noFill/>
        </p:spPr>
        <p:txBody>
          <a:bodyPr wrap="square" rtlCol="0">
            <a:spAutoFit/>
          </a:bodyPr>
          <a:lstStyle/>
          <a:p>
            <a:pPr algn="ctr"/>
            <a:r>
              <a:rPr lang="tr-TR" b="1" dirty="0"/>
              <a:t>SABİT DİSK</a:t>
            </a:r>
          </a:p>
          <a:p>
            <a:pPr algn="ctr"/>
            <a:r>
              <a:rPr lang="tr-TR" b="1" dirty="0"/>
              <a:t>(HDD)</a:t>
            </a:r>
          </a:p>
          <a:p>
            <a:pPr algn="ctr"/>
            <a:r>
              <a:rPr lang="tr-TR" b="1" dirty="0"/>
              <a:t>TEKNOLOJİSİ</a:t>
            </a:r>
          </a:p>
        </p:txBody>
      </p:sp>
      <p:pic>
        <p:nvPicPr>
          <p:cNvPr id="266244" name="Picture 4"/>
          <p:cNvPicPr>
            <a:picLocks noChangeAspect="1" noChangeArrowheads="1"/>
          </p:cNvPicPr>
          <p:nvPr/>
        </p:nvPicPr>
        <p:blipFill>
          <a:blip r:embed="rId7"/>
          <a:srcRect/>
          <a:stretch>
            <a:fillRect/>
          </a:stretch>
        </p:blipFill>
        <p:spPr bwMode="auto">
          <a:xfrm>
            <a:off x="4408486" y="4539094"/>
            <a:ext cx="3076575" cy="148606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if</a:t>
            </a:r>
            <a:r>
              <a:rPr lang="tr-TR" dirty="0"/>
              <a:t> ve </a:t>
            </a:r>
            <a:r>
              <a:rPr lang="tr-TR" dirty="0" err="1"/>
              <a:t>if</a:t>
            </a:r>
            <a:r>
              <a:rPr lang="tr-TR" dirty="0"/>
              <a:t> else örnekleri</a:t>
            </a:r>
          </a:p>
        </p:txBody>
      </p:sp>
      <p:grpSp>
        <p:nvGrpSpPr>
          <p:cNvPr id="3" name="5 Grup"/>
          <p:cNvGrpSpPr/>
          <p:nvPr/>
        </p:nvGrpSpPr>
        <p:grpSpPr>
          <a:xfrm>
            <a:off x="1142976" y="1500174"/>
            <a:ext cx="6373136" cy="3286148"/>
            <a:chOff x="1142976" y="1500174"/>
            <a:chExt cx="6373136" cy="3286148"/>
          </a:xfrm>
        </p:grpSpPr>
        <p:pic>
          <p:nvPicPr>
            <p:cNvPr id="4" name="Picture 5" descr="Picture 17.png"/>
            <p:cNvPicPr>
              <a:picLocks noChangeAspect="1"/>
            </p:cNvPicPr>
            <p:nvPr/>
          </p:nvPicPr>
          <p:blipFill>
            <a:blip r:embed="rId2"/>
            <a:srcRect r="40618" b="55509"/>
            <a:stretch>
              <a:fillRect/>
            </a:stretch>
          </p:blipFill>
          <p:spPr>
            <a:xfrm>
              <a:off x="1142976" y="1500174"/>
              <a:ext cx="6373136" cy="3286148"/>
            </a:xfrm>
            <a:prstGeom prst="rect">
              <a:avLst/>
            </a:prstGeom>
            <a:ln>
              <a:solidFill>
                <a:srgbClr val="002060"/>
              </a:solidFill>
            </a:ln>
          </p:spPr>
        </p:pic>
        <p:sp>
          <p:nvSpPr>
            <p:cNvPr id="5" name="4 Dikdörtgen"/>
            <p:cNvSpPr/>
            <p:nvPr/>
          </p:nvSpPr>
          <p:spPr>
            <a:xfrm>
              <a:off x="4857752" y="2714620"/>
              <a:ext cx="42862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y;</a:t>
              </a:r>
              <a:endParaRPr lang="tr-TR" dirty="0">
                <a:solidFill>
                  <a:schemeClr val="tx1"/>
                </a:solidFill>
              </a:endParaRPr>
            </a:p>
          </p:txBody>
        </p:sp>
      </p:gr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a:t>Bunu biliyor musunuz?</a:t>
            </a:r>
            <a:endParaRPr lang="en-US" dirty="0"/>
          </a:p>
        </p:txBody>
      </p:sp>
      <p:sp>
        <p:nvSpPr>
          <p:cNvPr id="4" name="Slide Number Placeholder 3"/>
          <p:cNvSpPr>
            <a:spLocks noGrp="1"/>
          </p:cNvSpPr>
          <p:nvPr>
            <p:ph type="sldNum" sz="quarter" idx="12"/>
          </p:nvPr>
        </p:nvSpPr>
        <p:spPr/>
        <p:txBody>
          <a:bodyPr/>
          <a:lstStyle/>
          <a:p>
            <a:fld id="{4A9A329E-B40F-D24C-BA5F-C7B705152D8D}" type="slidenum">
              <a:rPr lang="en-US"/>
              <a:pPr/>
              <a:t>123</a:t>
            </a:fld>
            <a:endParaRPr lang="en-US"/>
          </a:p>
        </p:txBody>
      </p:sp>
      <p:pic>
        <p:nvPicPr>
          <p:cNvPr id="3" name="Picture 2"/>
          <p:cNvPicPr>
            <a:picLocks noChangeAspect="1"/>
          </p:cNvPicPr>
          <p:nvPr/>
        </p:nvPicPr>
        <p:blipFill>
          <a:blip r:embed="rId2"/>
          <a:stretch>
            <a:fillRect/>
          </a:stretch>
        </p:blipFill>
        <p:spPr>
          <a:xfrm>
            <a:off x="564444" y="1888109"/>
            <a:ext cx="7270088" cy="4833366"/>
          </a:xfrm>
          <a:prstGeom prst="rect">
            <a:avLst/>
          </a:prstGeom>
        </p:spPr>
      </p:pic>
      <p:sp>
        <p:nvSpPr>
          <p:cNvPr id="5" name="TextBox 4"/>
          <p:cNvSpPr txBox="1"/>
          <p:nvPr/>
        </p:nvSpPr>
        <p:spPr>
          <a:xfrm>
            <a:off x="457200" y="1241778"/>
            <a:ext cx="8212666" cy="646331"/>
          </a:xfrm>
          <a:prstGeom prst="rect">
            <a:avLst/>
          </a:prstGeom>
          <a:noFill/>
        </p:spPr>
        <p:txBody>
          <a:bodyPr wrap="square" rtlCol="0">
            <a:spAutoFit/>
          </a:bodyPr>
          <a:lstStyle/>
          <a:p>
            <a:r>
              <a:rPr lang="en-US" dirty="0"/>
              <a:t>Approximate (normalized) popularity distribution of various programming languages (</a:t>
            </a:r>
            <a:r>
              <a:rPr lang="en-US" u="sng" dirty="0">
                <a:hlinkClick r:id="rId3"/>
              </a:rPr>
              <a:t>http://65.39.133.14/</a:t>
            </a:r>
            <a:r>
              <a:rPr lang="tr-TR" u="sng" dirty="0"/>
              <a:t> - 2013 Data – Link </a:t>
            </a:r>
            <a:r>
              <a:rPr lang="tr-TR" u="sng" dirty="0" err="1"/>
              <a:t>was</a:t>
            </a:r>
            <a:r>
              <a:rPr lang="tr-TR" u="sng" dirty="0"/>
              <a:t> </a:t>
            </a:r>
            <a:r>
              <a:rPr lang="tr-TR" u="sng" dirty="0" err="1"/>
              <a:t>active</a:t>
            </a:r>
            <a:r>
              <a:rPr lang="tr-TR" u="sng" dirty="0"/>
              <a:t> in </a:t>
            </a:r>
            <a:r>
              <a:rPr lang="tr-TR" u="sng" dirty="0" err="1"/>
              <a:t>Sep</a:t>
            </a:r>
            <a:r>
              <a:rPr lang="tr-TR" u="sng" dirty="0"/>
              <a:t> 11th of 2017</a:t>
            </a:r>
            <a:r>
              <a:rPr lang="en-US" dirty="0"/>
              <a:t>)</a:t>
            </a:r>
          </a:p>
        </p:txBody>
      </p:sp>
      <p:pic>
        <p:nvPicPr>
          <p:cNvPr id="7" name="6 Resim" descr="içerik.jpeg"/>
          <p:cNvPicPr>
            <a:picLocks noChangeAspect="1"/>
          </p:cNvPicPr>
          <p:nvPr/>
        </p:nvPicPr>
        <p:blipFill>
          <a:blip r:embed="rId4"/>
          <a:stretch>
            <a:fillRect/>
          </a:stretch>
        </p:blipFill>
        <p:spPr>
          <a:xfrm>
            <a:off x="4071934" y="2786058"/>
            <a:ext cx="2786082" cy="2952225"/>
          </a:xfrm>
          <a:prstGeom prst="rect">
            <a:avLst/>
          </a:prstGeom>
        </p:spPr>
      </p:pic>
      <p:sp>
        <p:nvSpPr>
          <p:cNvPr id="8" name="7 Metin kutusu"/>
          <p:cNvSpPr txBox="1"/>
          <p:nvPr/>
        </p:nvSpPr>
        <p:spPr>
          <a:xfrm>
            <a:off x="1755228" y="3585029"/>
            <a:ext cx="2511972" cy="2862322"/>
          </a:xfrm>
          <a:prstGeom prst="rect">
            <a:avLst/>
          </a:prstGeom>
          <a:noFill/>
        </p:spPr>
        <p:txBody>
          <a:bodyPr wrap="square" rtlCol="0">
            <a:spAutoFit/>
          </a:bodyPr>
          <a:lstStyle/>
          <a:p>
            <a:r>
              <a:rPr lang="tr-TR" i="1" dirty="0"/>
              <a:t>Ancak unutmayalım ki bu dersteki </a:t>
            </a:r>
            <a:r>
              <a:rPr lang="tr-TR" b="1" i="1" dirty="0"/>
              <a:t>amaç</a:t>
            </a:r>
            <a:r>
              <a:rPr lang="tr-TR" i="1" dirty="0"/>
              <a:t> </a:t>
            </a:r>
            <a:r>
              <a:rPr lang="tr-TR" b="1" i="1" dirty="0"/>
              <a:t>programlamanın temellerini </a:t>
            </a:r>
            <a:r>
              <a:rPr lang="tr-TR" i="1" dirty="0"/>
              <a:t>öğrenmektir, amaç C dilini öğrenmek değildir; programlamanın temellerini öğrenmek  için </a:t>
            </a:r>
            <a:r>
              <a:rPr lang="tr-TR" i="1" dirty="0" err="1"/>
              <a:t>C’i</a:t>
            </a:r>
            <a:r>
              <a:rPr lang="tr-TR" i="1" dirty="0"/>
              <a:t> </a:t>
            </a:r>
            <a:r>
              <a:rPr lang="tr-TR" b="1" i="1" dirty="0"/>
              <a:t>araç</a:t>
            </a:r>
            <a:r>
              <a:rPr lang="tr-TR" i="1" dirty="0"/>
              <a:t> olarak kullanıyoruz.</a:t>
            </a:r>
          </a:p>
        </p:txBody>
      </p:sp>
    </p:spTree>
    <p:extLst>
      <p:ext uri="{BB962C8B-B14F-4D97-AF65-F5344CB8AC3E}">
        <p14:creationId xmlns:p14="http://schemas.microsoft.com/office/powerpoint/2010/main" val="73257164"/>
      </p:ext>
    </p:extLst>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pic>
        <p:nvPicPr>
          <p:cNvPr id="5" name="4 İçerik Yer Tutucusu" descr="face.png"/>
          <p:cNvPicPr>
            <a:picLocks noGrp="1" noChangeAspect="1"/>
          </p:cNvPicPr>
          <p:nvPr>
            <p:ph idx="1"/>
          </p:nvPr>
        </p:nvPicPr>
        <p:blipFill>
          <a:blip r:embed="rId3"/>
          <a:stretch>
            <a:fillRect/>
          </a:stretch>
        </p:blipFill>
        <p:spPr>
          <a:xfrm>
            <a:off x="1194490" y="1285860"/>
            <a:ext cx="1123950" cy="1123950"/>
          </a:xfrm>
        </p:spPr>
      </p:pic>
      <p:pic>
        <p:nvPicPr>
          <p:cNvPr id="1026" name="Picture 2"/>
          <p:cNvPicPr>
            <a:picLocks noChangeAspect="1" noChangeArrowheads="1"/>
          </p:cNvPicPr>
          <p:nvPr/>
        </p:nvPicPr>
        <p:blipFill>
          <a:blip r:embed="rId4"/>
          <a:srcRect l="14824" t="9765" r="23600" b="25890"/>
          <a:stretch>
            <a:fillRect/>
          </a:stretch>
        </p:blipFill>
        <p:spPr bwMode="auto">
          <a:xfrm>
            <a:off x="1464447" y="2643182"/>
            <a:ext cx="6215106" cy="3651375"/>
          </a:xfrm>
          <a:prstGeom prst="rect">
            <a:avLst/>
          </a:prstGeom>
          <a:noFill/>
          <a:ln w="9525">
            <a:solidFill>
              <a:schemeClr val="bg2">
                <a:lumMod val="50000"/>
              </a:schemeClr>
            </a:solidFill>
            <a:miter lim="800000"/>
            <a:headEnd/>
            <a:tailEnd/>
          </a:ln>
          <a:effectLst/>
        </p:spPr>
      </p:pic>
      <p:pic>
        <p:nvPicPr>
          <p:cNvPr id="6" name="5 Resim" descr="google.png"/>
          <p:cNvPicPr>
            <a:picLocks noChangeAspect="1"/>
          </p:cNvPicPr>
          <p:nvPr/>
        </p:nvPicPr>
        <p:blipFill>
          <a:blip r:embed="rId5"/>
          <a:stretch>
            <a:fillRect/>
          </a:stretch>
        </p:blipFill>
        <p:spPr>
          <a:xfrm>
            <a:off x="6136170" y="1357298"/>
            <a:ext cx="1813341" cy="1019177"/>
          </a:xfrm>
          <a:prstGeom prst="rect">
            <a:avLst/>
          </a:prstGeom>
        </p:spPr>
      </p:pic>
      <p:pic>
        <p:nvPicPr>
          <p:cNvPr id="7" name="6 Resim" descr="youtube.png"/>
          <p:cNvPicPr>
            <a:picLocks noChangeAspect="1"/>
          </p:cNvPicPr>
          <p:nvPr/>
        </p:nvPicPr>
        <p:blipFill>
          <a:blip r:embed="rId6"/>
          <a:stretch>
            <a:fillRect/>
          </a:stretch>
        </p:blipFill>
        <p:spPr>
          <a:xfrm>
            <a:off x="3512930" y="1500174"/>
            <a:ext cx="1428750" cy="800100"/>
          </a:xfrm>
          <a:prstGeom prst="rect">
            <a:avLst/>
          </a:prstGeom>
        </p:spPr>
      </p:pic>
      <p:sp>
        <p:nvSpPr>
          <p:cNvPr id="8" name="7 Metin kutusu"/>
          <p:cNvSpPr txBox="1"/>
          <p:nvPr/>
        </p:nvSpPr>
        <p:spPr>
          <a:xfrm>
            <a:off x="642910" y="6376594"/>
            <a:ext cx="5286412" cy="338554"/>
          </a:xfrm>
          <a:prstGeom prst="rect">
            <a:avLst/>
          </a:prstGeom>
          <a:noFill/>
        </p:spPr>
        <p:txBody>
          <a:bodyPr wrap="square" rtlCol="0">
            <a:spAutoFit/>
          </a:bodyPr>
          <a:lstStyle/>
          <a:p>
            <a:r>
              <a:rPr lang="tr-TR" sz="1600" dirty="0" err="1"/>
              <a:t>Wikipedia’dan</a:t>
            </a:r>
            <a:r>
              <a:rPr lang="tr-TR" sz="1600" dirty="0"/>
              <a:t> (kapatılmadan önce) alınmıştır.</a:t>
            </a:r>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Bazı durumlarda programın çok fazla dallanması gerekebilir ve bazı çoklu durumlarda else yapısına ihtiyaç duyulabilir. Böyle durumlarsa </a:t>
            </a:r>
            <a:r>
              <a:rPr lang="tr-TR" sz="2400" dirty="0" err="1">
                <a:solidFill>
                  <a:schemeClr val="tx1"/>
                </a:solidFill>
              </a:rPr>
              <a:t>if</a:t>
            </a:r>
            <a:r>
              <a:rPr lang="tr-TR" sz="2400" dirty="0">
                <a:solidFill>
                  <a:schemeClr val="tx1"/>
                </a:solidFill>
              </a:rPr>
              <a:t>-else yapısı yerine </a:t>
            </a:r>
            <a:r>
              <a:rPr lang="tr-TR" sz="2400" dirty="0" err="1">
                <a:solidFill>
                  <a:schemeClr val="tx1"/>
                </a:solidFill>
              </a:rPr>
              <a:t>if</a:t>
            </a:r>
            <a:r>
              <a:rPr lang="tr-TR" sz="2400" dirty="0">
                <a:solidFill>
                  <a:schemeClr val="tx1"/>
                </a:solidFill>
              </a:rPr>
              <a:t>-else </a:t>
            </a:r>
            <a:r>
              <a:rPr lang="tr-TR" sz="2400" dirty="0" err="1">
                <a:solidFill>
                  <a:schemeClr val="tx1"/>
                </a:solidFill>
              </a:rPr>
              <a:t>if</a:t>
            </a:r>
            <a:r>
              <a:rPr lang="tr-TR" sz="2400" dirty="0">
                <a:solidFill>
                  <a:schemeClr val="tx1"/>
                </a:solidFill>
              </a:rPr>
              <a:t>-else yapıları kullanılır. Bu yapılarda yalnızca bir tane </a:t>
            </a:r>
            <a:r>
              <a:rPr lang="tr-TR" sz="2400" dirty="0" err="1">
                <a:solidFill>
                  <a:schemeClr val="tx1"/>
                </a:solidFill>
              </a:rPr>
              <a:t>if</a:t>
            </a:r>
            <a:r>
              <a:rPr lang="tr-TR" sz="2400" dirty="0">
                <a:solidFill>
                  <a:schemeClr val="tx1"/>
                </a:solidFill>
              </a:rPr>
              <a:t> ve bir tane else bulunur. Ancak dallanma sayısına bağlı olarak birden fazla else </a:t>
            </a:r>
            <a:r>
              <a:rPr lang="tr-TR" sz="2400" dirty="0" err="1">
                <a:solidFill>
                  <a:schemeClr val="tx1"/>
                </a:solidFill>
              </a:rPr>
              <a:t>if</a:t>
            </a:r>
            <a:r>
              <a:rPr lang="tr-TR" sz="2400" dirty="0">
                <a:solidFill>
                  <a:schemeClr val="tx1"/>
                </a:solidFill>
              </a:rPr>
              <a:t> bulunabilir.</a:t>
            </a:r>
          </a:p>
          <a:p>
            <a:pPr algn="just">
              <a:buFontTx/>
              <a:buChar char="-"/>
            </a:pPr>
            <a:endParaRPr lang="tr-TR" sz="2400" dirty="0">
              <a:solidFill>
                <a:schemeClr val="tx1"/>
              </a:solidFill>
            </a:endParaRPr>
          </a:p>
        </p:txBody>
      </p:sp>
      <p:sp>
        <p:nvSpPr>
          <p:cNvPr id="7" name="Başlık 1"/>
          <p:cNvSpPr>
            <a:spLocks noGrp="1"/>
          </p:cNvSpPr>
          <p:nvPr>
            <p:ph type="title"/>
          </p:nvPr>
        </p:nvSpPr>
        <p:spPr>
          <a:xfrm>
            <a:off x="457200" y="366698"/>
            <a:ext cx="8229600" cy="990600"/>
          </a:xfrm>
        </p:spPr>
        <p:txBody>
          <a:bodyPr anchor="ctr">
            <a:normAutofit fontScale="90000"/>
          </a:bodyPr>
          <a:lstStyle/>
          <a:p>
            <a:r>
              <a:rPr lang="tr-TR" sz="4000" b="1" dirty="0">
                <a:solidFill>
                  <a:schemeClr val="tx2">
                    <a:lumMod val="60000"/>
                    <a:lumOff val="40000"/>
                  </a:schemeClr>
                </a:solidFill>
              </a:rPr>
              <a:t>Karar Verme Yapıları “</a:t>
            </a:r>
            <a:r>
              <a:rPr lang="tr-TR" sz="4000" b="1" dirty="0" err="1">
                <a:solidFill>
                  <a:schemeClr val="tx2">
                    <a:lumMod val="60000"/>
                    <a:lumOff val="40000"/>
                  </a:schemeClr>
                </a:solidFill>
              </a:rPr>
              <a:t>if</a:t>
            </a:r>
            <a:r>
              <a:rPr lang="tr-TR" sz="4000" b="1" dirty="0">
                <a:solidFill>
                  <a:schemeClr val="tx2">
                    <a:lumMod val="60000"/>
                    <a:lumOff val="40000"/>
                  </a:schemeClr>
                </a:solidFill>
              </a:rPr>
              <a:t>… else </a:t>
            </a:r>
            <a:r>
              <a:rPr lang="tr-TR" sz="4000" b="1" dirty="0" err="1">
                <a:solidFill>
                  <a:schemeClr val="tx2">
                    <a:lumMod val="60000"/>
                    <a:lumOff val="40000"/>
                  </a:schemeClr>
                </a:solidFill>
              </a:rPr>
              <a:t>if</a:t>
            </a:r>
            <a:r>
              <a:rPr lang="tr-TR" sz="4000" b="1" dirty="0">
                <a:solidFill>
                  <a:schemeClr val="tx2">
                    <a:lumMod val="60000"/>
                    <a:lumOff val="40000"/>
                  </a:schemeClr>
                </a:solidFill>
              </a:rPr>
              <a:t>… else…"</a:t>
            </a:r>
          </a:p>
        </p:txBody>
      </p:sp>
      <p:pic>
        <p:nvPicPr>
          <p:cNvPr id="8" name="7 Resim" descr="matryoshka-doll_thl.gif"/>
          <p:cNvPicPr>
            <a:picLocks noChangeAspect="1"/>
          </p:cNvPicPr>
          <p:nvPr/>
        </p:nvPicPr>
        <p:blipFill>
          <a:blip r:embed="rId2"/>
          <a:stretch>
            <a:fillRect/>
          </a:stretch>
        </p:blipFill>
        <p:spPr>
          <a:xfrm>
            <a:off x="3059906" y="3143248"/>
            <a:ext cx="3024189" cy="3024189"/>
          </a:xfrm>
          <a:prstGeom prst="rect">
            <a:avLst/>
          </a:prstGeom>
        </p:spPr>
      </p:pic>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a:solidFill>
                  <a:schemeClr val="tx2">
                    <a:lumMod val="60000"/>
                    <a:lumOff val="40000"/>
                  </a:schemeClr>
                </a:solidFill>
              </a:rPr>
              <a:t>Karar Verme Yapıları “</a:t>
            </a:r>
            <a:r>
              <a:rPr lang="tr-TR" sz="4000" b="1" dirty="0" err="1">
                <a:solidFill>
                  <a:schemeClr val="tx2">
                    <a:lumMod val="60000"/>
                    <a:lumOff val="40000"/>
                  </a:schemeClr>
                </a:solidFill>
              </a:rPr>
              <a:t>if</a:t>
            </a:r>
            <a:r>
              <a:rPr lang="tr-TR" sz="4000" b="1" dirty="0">
                <a:solidFill>
                  <a:schemeClr val="tx2">
                    <a:lumMod val="60000"/>
                    <a:lumOff val="40000"/>
                  </a:schemeClr>
                </a:solidFill>
              </a:rPr>
              <a:t>… else </a:t>
            </a:r>
            <a:r>
              <a:rPr lang="tr-TR" sz="4000" b="1" dirty="0" err="1">
                <a:solidFill>
                  <a:schemeClr val="tx2">
                    <a:lumMod val="60000"/>
                    <a:lumOff val="40000"/>
                  </a:schemeClr>
                </a:solidFill>
              </a:rPr>
              <a:t>if</a:t>
            </a:r>
            <a:r>
              <a:rPr lang="tr-TR" sz="4000" b="1" dirty="0">
                <a:solidFill>
                  <a:schemeClr val="tx2">
                    <a:lumMod val="60000"/>
                    <a:lumOff val="40000"/>
                  </a:schemeClr>
                </a:solidFill>
              </a:rPr>
              <a:t>… else…"</a:t>
            </a:r>
          </a:p>
        </p:txBody>
      </p:sp>
      <p:sp>
        <p:nvSpPr>
          <p:cNvPr id="3" name="Alt Başlık 2"/>
          <p:cNvSpPr>
            <a:spLocks noGrp="1"/>
          </p:cNvSpPr>
          <p:nvPr>
            <p:ph sz="quarter" idx="1"/>
          </p:nvPr>
        </p:nvSpPr>
        <p:spPr>
          <a:xfrm>
            <a:off x="457200" y="1219200"/>
            <a:ext cx="5043494" cy="4937760"/>
          </a:xfrm>
        </p:spPr>
        <p:txBody>
          <a:bodyPr>
            <a:normAutofit/>
          </a:bodyPr>
          <a:lstStyle/>
          <a:p>
            <a:pPr algn="just">
              <a:buFontTx/>
              <a:buChar char="-"/>
            </a:pPr>
            <a:r>
              <a:rPr lang="tr-TR" sz="2400" dirty="0">
                <a:solidFill>
                  <a:schemeClr val="tx1"/>
                </a:solidFill>
              </a:rPr>
              <a:t> </a:t>
            </a:r>
            <a:r>
              <a:rPr lang="tr-TR" sz="2400" dirty="0" err="1">
                <a:solidFill>
                  <a:schemeClr val="tx1"/>
                </a:solidFill>
              </a:rPr>
              <a:t>if</a:t>
            </a:r>
            <a:r>
              <a:rPr lang="tr-TR" sz="2400" dirty="0">
                <a:solidFill>
                  <a:schemeClr val="tx1"/>
                </a:solidFill>
              </a:rPr>
              <a:t> yapısı yalnız başına kullanıldığında kod </a:t>
            </a:r>
            <a:r>
              <a:rPr lang="tr-TR" sz="2400" dirty="0" err="1">
                <a:solidFill>
                  <a:schemeClr val="tx1"/>
                </a:solidFill>
              </a:rPr>
              <a:t>if</a:t>
            </a:r>
            <a:r>
              <a:rPr lang="tr-TR" sz="2400" dirty="0">
                <a:solidFill>
                  <a:schemeClr val="tx1"/>
                </a:solidFill>
              </a:rPr>
              <a:t> bloğundan sonra devam eder. </a:t>
            </a:r>
          </a:p>
          <a:p>
            <a:pPr algn="just">
              <a:buFontTx/>
              <a:buChar char="-"/>
            </a:pPr>
            <a:r>
              <a:rPr lang="tr-TR" sz="2400" dirty="0">
                <a:solidFill>
                  <a:schemeClr val="tx1"/>
                </a:solidFill>
              </a:rPr>
              <a:t>Ancak birbirine bağlı birden fazla </a:t>
            </a:r>
            <a:r>
              <a:rPr lang="tr-TR" sz="2400" dirty="0" err="1">
                <a:solidFill>
                  <a:schemeClr val="tx1"/>
                </a:solidFill>
              </a:rPr>
              <a:t>if</a:t>
            </a:r>
            <a:r>
              <a:rPr lang="tr-TR" sz="2400" dirty="0">
                <a:solidFill>
                  <a:schemeClr val="tx1"/>
                </a:solidFill>
              </a:rPr>
              <a:t> kontrolü yapılacaksa bunun için “</a:t>
            </a:r>
            <a:r>
              <a:rPr lang="tr-TR" sz="2400" dirty="0" err="1">
                <a:solidFill>
                  <a:schemeClr val="tx1"/>
                </a:solidFill>
              </a:rPr>
              <a:t>if</a:t>
            </a:r>
            <a:r>
              <a:rPr lang="tr-TR" sz="2400" dirty="0">
                <a:solidFill>
                  <a:schemeClr val="tx1"/>
                </a:solidFill>
              </a:rPr>
              <a:t>-else </a:t>
            </a:r>
            <a:r>
              <a:rPr lang="tr-TR" sz="2400" dirty="0" err="1">
                <a:solidFill>
                  <a:schemeClr val="tx1"/>
                </a:solidFill>
              </a:rPr>
              <a:t>if</a:t>
            </a:r>
            <a:r>
              <a:rPr lang="tr-TR" sz="2400" dirty="0">
                <a:solidFill>
                  <a:schemeClr val="tx1"/>
                </a:solidFill>
              </a:rPr>
              <a:t>” yapısının kullanılması gerekir. </a:t>
            </a:r>
          </a:p>
          <a:p>
            <a:pPr algn="just">
              <a:buFontTx/>
              <a:buChar char="-"/>
            </a:pPr>
            <a:r>
              <a:rPr lang="tr-TR" sz="2400" dirty="0">
                <a:solidFill>
                  <a:schemeClr val="tx1"/>
                </a:solidFill>
              </a:rPr>
              <a:t>Birbirine “else </a:t>
            </a:r>
            <a:r>
              <a:rPr lang="tr-TR" sz="2400" dirty="0" err="1">
                <a:solidFill>
                  <a:schemeClr val="tx1"/>
                </a:solidFill>
              </a:rPr>
              <a:t>if</a:t>
            </a:r>
            <a:r>
              <a:rPr lang="tr-TR" sz="2400" dirty="0">
                <a:solidFill>
                  <a:schemeClr val="tx1"/>
                </a:solidFill>
              </a:rPr>
              <a:t>” ile bağlanan bu bloklar kod sırasına göre kontrol edilir ve “ilk” </a:t>
            </a:r>
            <a:r>
              <a:rPr lang="tr-TR" sz="2400" dirty="0" err="1">
                <a:solidFill>
                  <a:schemeClr val="tx1"/>
                </a:solidFill>
              </a:rPr>
              <a:t>true</a:t>
            </a:r>
            <a:r>
              <a:rPr lang="tr-TR" sz="2400" dirty="0">
                <a:solidFill>
                  <a:schemeClr val="tx1"/>
                </a:solidFill>
              </a:rPr>
              <a:t> değerini veren blok çalıştırılır, </a:t>
            </a:r>
            <a:r>
              <a:rPr lang="tr-TR" sz="2400" b="1" dirty="0">
                <a:solidFill>
                  <a:schemeClr val="tx1"/>
                </a:solidFill>
              </a:rPr>
              <a:t>sonraki bloklar çalıştırılmaz.</a:t>
            </a:r>
          </a:p>
        </p:txBody>
      </p:sp>
      <p:graphicFrame>
        <p:nvGraphicFramePr>
          <p:cNvPr id="8" name="7 Diyagram"/>
          <p:cNvGraphicFramePr/>
          <p:nvPr/>
        </p:nvGraphicFramePr>
        <p:xfrm>
          <a:off x="5214942" y="1428736"/>
          <a:ext cx="416717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a:solidFill>
                  <a:schemeClr val="tx2">
                    <a:lumMod val="60000"/>
                    <a:lumOff val="40000"/>
                  </a:schemeClr>
                </a:solidFill>
              </a:rPr>
              <a:t>Karar Verme Yapıları “</a:t>
            </a:r>
            <a:r>
              <a:rPr lang="tr-TR" sz="4000" b="1" dirty="0" err="1">
                <a:solidFill>
                  <a:schemeClr val="tx2">
                    <a:lumMod val="60000"/>
                    <a:lumOff val="40000"/>
                  </a:schemeClr>
                </a:solidFill>
              </a:rPr>
              <a:t>if</a:t>
            </a:r>
            <a:r>
              <a:rPr lang="tr-TR" sz="4000" b="1" dirty="0">
                <a:solidFill>
                  <a:schemeClr val="tx2">
                    <a:lumMod val="60000"/>
                    <a:lumOff val="40000"/>
                  </a:schemeClr>
                </a:solidFill>
              </a:rPr>
              <a:t>… else </a:t>
            </a:r>
            <a:r>
              <a:rPr lang="tr-TR" sz="4000" b="1" dirty="0" err="1">
                <a:solidFill>
                  <a:schemeClr val="tx2">
                    <a:lumMod val="60000"/>
                    <a:lumOff val="40000"/>
                  </a:schemeClr>
                </a:solidFill>
              </a:rPr>
              <a:t>if</a:t>
            </a:r>
            <a:r>
              <a:rPr lang="tr-TR" sz="4000" b="1" dirty="0">
                <a:solidFill>
                  <a:schemeClr val="tx2">
                    <a:lumMod val="60000"/>
                    <a:lumOff val="40000"/>
                  </a:schemeClr>
                </a:solidFill>
              </a:rPr>
              <a:t>… else…"</a:t>
            </a:r>
          </a:p>
        </p:txBody>
      </p:sp>
      <p:sp>
        <p:nvSpPr>
          <p:cNvPr id="3" name="Alt Başlık 2"/>
          <p:cNvSpPr>
            <a:spLocks noGrp="1"/>
          </p:cNvSpPr>
          <p:nvPr>
            <p:ph sz="quarter" idx="1"/>
          </p:nvPr>
        </p:nvSpPr>
        <p:spPr>
          <a:xfrm>
            <a:off x="285720" y="1214422"/>
            <a:ext cx="5500726" cy="4429156"/>
          </a:xfrm>
        </p:spPr>
        <p:txBody>
          <a:bodyPr>
            <a:normAutofit/>
          </a:bodyPr>
          <a:lstStyle/>
          <a:p>
            <a:pPr algn="just">
              <a:buNone/>
            </a:pPr>
            <a:r>
              <a:rPr lang="tr-TR" sz="2400" dirty="0">
                <a:solidFill>
                  <a:schemeClr val="tx1"/>
                </a:solidFill>
              </a:rPr>
              <a:t> </a:t>
            </a:r>
            <a:r>
              <a:rPr lang="tr-TR" sz="2400" b="1" dirty="0">
                <a:solidFill>
                  <a:schemeClr val="tx1"/>
                </a:solidFill>
              </a:rPr>
              <a:t>Örnek:</a:t>
            </a:r>
          </a:p>
          <a:p>
            <a:pPr algn="just">
              <a:buNone/>
            </a:pPr>
            <a:r>
              <a:rPr lang="tr-TR" sz="2400" dirty="0" err="1">
                <a:solidFill>
                  <a:schemeClr val="tx1"/>
                </a:solidFill>
              </a:rPr>
              <a:t>if</a:t>
            </a:r>
            <a:r>
              <a:rPr lang="tr-TR" sz="2400" dirty="0">
                <a:solidFill>
                  <a:schemeClr val="tx1"/>
                </a:solidFill>
              </a:rPr>
              <a:t>(oyuncu1 &gt; oyuncu2)</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(“Oyuncu 1 kazandı!..”);</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dirty="0">
                <a:solidFill>
                  <a:prstClr val="black"/>
                </a:solidFill>
              </a:rPr>
              <a:t>oyuncu2</a:t>
            </a:r>
            <a:r>
              <a:rPr lang="tr-TR" sz="2400" dirty="0">
                <a:solidFill>
                  <a:schemeClr val="tx1"/>
                </a:solidFill>
              </a:rPr>
              <a:t> &gt; oyuncu1)</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(“Oyuncu 2 kazandı!..”);</a:t>
            </a:r>
          </a:p>
          <a:p>
            <a:pPr algn="just">
              <a:buNone/>
            </a:pPr>
            <a:r>
              <a:rPr lang="tr-TR" sz="2400" dirty="0">
                <a:solidFill>
                  <a:schemeClr val="tx1"/>
                </a:solidFill>
              </a:rPr>
              <a:t>   else</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(“Berabere!..”);</a:t>
            </a:r>
          </a:p>
          <a:p>
            <a:pPr algn="just"/>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b="1" dirty="0">
              <a:solidFill>
                <a:schemeClr val="tx1"/>
              </a:solidFill>
            </a:endParaRPr>
          </a:p>
        </p:txBody>
      </p:sp>
      <p:cxnSp>
        <p:nvCxnSpPr>
          <p:cNvPr id="5" name="4 Düz Ok Bağlayıcısı"/>
          <p:cNvCxnSpPr/>
          <p:nvPr/>
        </p:nvCxnSpPr>
        <p:spPr>
          <a:xfrm rot="10800000">
            <a:off x="2571736" y="4429132"/>
            <a:ext cx="1857388" cy="10001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2500298" y="5429264"/>
            <a:ext cx="335758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a:solidFill>
                  <a:srgbClr val="0070C0"/>
                </a:solidFill>
              </a:rPr>
              <a:t>Kod bu noktaya gelebilmişse, bu, bundan önceki tüm koşulların </a:t>
            </a:r>
            <a:r>
              <a:rPr lang="tr-TR" i="1" dirty="0" err="1">
                <a:solidFill>
                  <a:srgbClr val="0070C0"/>
                </a:solidFill>
              </a:rPr>
              <a:t>false</a:t>
            </a:r>
            <a:r>
              <a:rPr lang="tr-TR" i="1" dirty="0">
                <a:solidFill>
                  <a:srgbClr val="0070C0"/>
                </a:solidFill>
              </a:rPr>
              <a:t>(0) olduğunu gösterir</a:t>
            </a:r>
          </a:p>
        </p:txBody>
      </p:sp>
      <p:sp>
        <p:nvSpPr>
          <p:cNvPr id="8" name="7 Dikdörtgen"/>
          <p:cNvSpPr/>
          <p:nvPr/>
        </p:nvSpPr>
        <p:spPr>
          <a:xfrm>
            <a:off x="5929322" y="1285860"/>
            <a:ext cx="2928958" cy="3970318"/>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a:t> Buradaki kod parçasında iki tane “else </a:t>
            </a:r>
            <a:r>
              <a:rPr lang="tr-TR" dirty="0" err="1"/>
              <a:t>if</a:t>
            </a:r>
            <a:r>
              <a:rPr lang="tr-TR" dirty="0"/>
              <a:t>” bloğu </a:t>
            </a:r>
            <a:r>
              <a:rPr lang="tr-TR" dirty="0" err="1"/>
              <a:t>if</a:t>
            </a:r>
            <a:r>
              <a:rPr lang="tr-TR" dirty="0"/>
              <a:t> bloğuna bağlanmıştır. </a:t>
            </a:r>
          </a:p>
          <a:p>
            <a:pPr algn="just">
              <a:buFont typeface="Wingdings" pitchFamily="2" charset="2"/>
              <a:buChar char="Ø"/>
            </a:pPr>
            <a:r>
              <a:rPr lang="tr-TR" dirty="0"/>
              <a:t>Böyle bir durumda kodda yukarıdan başlanarak sırayla </a:t>
            </a:r>
            <a:r>
              <a:rPr lang="tr-TR" dirty="0" err="1"/>
              <a:t>if</a:t>
            </a:r>
            <a:r>
              <a:rPr lang="tr-TR" dirty="0"/>
              <a:t> ve else </a:t>
            </a:r>
            <a:r>
              <a:rPr lang="tr-TR" dirty="0" err="1"/>
              <a:t>if</a:t>
            </a:r>
            <a:r>
              <a:rPr lang="tr-TR" dirty="0"/>
              <a:t> yapılarının içeriği kontrol edilir. </a:t>
            </a:r>
          </a:p>
          <a:p>
            <a:pPr algn="just">
              <a:buFont typeface="Wingdings" pitchFamily="2" charset="2"/>
              <a:buChar char="Ø"/>
            </a:pPr>
            <a:r>
              <a:rPr lang="tr-TR" dirty="0"/>
              <a:t>Doğru sonuç veren </a:t>
            </a:r>
            <a:r>
              <a:rPr lang="tr-TR" b="1" i="1" dirty="0"/>
              <a:t>ilk</a:t>
            </a:r>
            <a:r>
              <a:rPr lang="tr-TR" dirty="0"/>
              <a:t> </a:t>
            </a:r>
            <a:r>
              <a:rPr lang="tr-TR" dirty="0" err="1"/>
              <a:t>if</a:t>
            </a:r>
            <a:r>
              <a:rPr lang="tr-TR" dirty="0"/>
              <a:t> veya else </a:t>
            </a:r>
            <a:r>
              <a:rPr lang="tr-TR" dirty="0" err="1"/>
              <a:t>if</a:t>
            </a:r>
            <a:r>
              <a:rPr lang="tr-TR" dirty="0"/>
              <a:t> bloğu çalıştırılır ve geri kalan bloklar çalıştırılmadan atlanır. </a:t>
            </a:r>
          </a:p>
          <a:p>
            <a:pPr algn="just">
              <a:buFont typeface="Wingdings" pitchFamily="2" charset="2"/>
              <a:buChar char="Ø"/>
            </a:pPr>
            <a:r>
              <a:rPr lang="tr-TR" dirty="0"/>
              <a:t>Eğer doğru bir önerme bulunmazsa hiçbir </a:t>
            </a:r>
            <a:r>
              <a:rPr lang="tr-TR" dirty="0" err="1"/>
              <a:t>if</a:t>
            </a:r>
            <a:r>
              <a:rPr lang="tr-TR" dirty="0"/>
              <a:t> - else </a:t>
            </a:r>
            <a:r>
              <a:rPr lang="tr-TR" dirty="0" err="1"/>
              <a:t>if</a:t>
            </a:r>
            <a:r>
              <a:rPr lang="tr-TR" dirty="0"/>
              <a:t> bloğu çalıştırılmaz. </a:t>
            </a:r>
          </a:p>
        </p:txBody>
      </p:sp>
      <mc:AlternateContent xmlns:mc="http://schemas.openxmlformats.org/markup-compatibility/2006" xmlns:p14="http://schemas.microsoft.com/office/powerpoint/2010/main">
        <mc:Choice Requires="p14">
          <p:contentPart p14:bwMode="auto" r:id="rId2">
            <p14:nvContentPartPr>
              <p14:cNvPr id="124930" name="Ink 2"/>
              <p14:cNvContentPartPr>
                <a14:cpLocks xmlns:a14="http://schemas.microsoft.com/office/drawing/2010/main" noRot="1" noChangeAspect="1" noEditPoints="1" noChangeArrowheads="1" noChangeShapeType="1"/>
              </p14:cNvContentPartPr>
              <p14:nvPr/>
            </p14:nvContentPartPr>
            <p14:xfrm>
              <a:off x="395288" y="2492375"/>
              <a:ext cx="4251325" cy="1973263"/>
            </p14:xfrm>
          </p:contentPart>
        </mc:Choice>
        <mc:Fallback xmlns="">
          <p:pic>
            <p:nvPicPr>
              <p:cNvPr id="124930" name="Ink 2"/>
              <p:cNvPicPr>
                <a:picLocks noRot="1" noChangeAspect="1" noEditPoints="1" noChangeArrowheads="1" noChangeShapeType="1"/>
              </p:cNvPicPr>
              <p:nvPr/>
            </p:nvPicPr>
            <p:blipFill>
              <a:blip r:embed="rId3"/>
              <a:stretch>
                <a:fillRect/>
              </a:stretch>
            </p:blipFill>
            <p:spPr>
              <a:xfrm>
                <a:off x="379521" y="2429276"/>
                <a:ext cx="4282500" cy="209946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checkerboard(across)">
                                      <p:cBhvr>
                                        <p:cTn id="7" dur="5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dirty="0"/>
              <a:t>Örnek</a:t>
            </a:r>
          </a:p>
        </p:txBody>
      </p:sp>
      <p:sp>
        <p:nvSpPr>
          <p:cNvPr id="3" name="2 İçerik Yer Tutucusu"/>
          <p:cNvSpPr>
            <a:spLocks noGrp="1"/>
          </p:cNvSpPr>
          <p:nvPr>
            <p:ph sz="quarter" idx="1"/>
          </p:nvPr>
        </p:nvSpPr>
        <p:spPr>
          <a:xfrm>
            <a:off x="457200" y="647696"/>
            <a:ext cx="8229600" cy="4995882"/>
          </a:xfrm>
        </p:spPr>
        <p:txBody>
          <a:bodyPr>
            <a:normAutofit fontScale="700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 {</a:t>
            </a:r>
          </a:p>
          <a:p>
            <a:pPr>
              <a:buNone/>
            </a:pPr>
            <a:r>
              <a:rPr lang="tr-TR" dirty="0"/>
              <a:t>	</a:t>
            </a:r>
            <a:r>
              <a:rPr lang="tr-TR" dirty="0" err="1"/>
              <a:t>char</a:t>
            </a:r>
            <a:r>
              <a:rPr lang="tr-TR" dirty="0"/>
              <a:t> x=97; //</a:t>
            </a:r>
            <a:r>
              <a:rPr lang="tr-TR" dirty="0" err="1"/>
              <a:t>a'nin</a:t>
            </a:r>
            <a:r>
              <a:rPr lang="tr-TR" dirty="0"/>
              <a:t> </a:t>
            </a:r>
            <a:r>
              <a:rPr lang="tr-TR" dirty="0" err="1"/>
              <a:t>ASCIIsi</a:t>
            </a:r>
            <a:endParaRPr lang="tr-TR" dirty="0"/>
          </a:p>
          <a:p>
            <a:pPr>
              <a:buNone/>
            </a:pPr>
            <a:r>
              <a:rPr lang="tr-TR" dirty="0"/>
              <a:t>	</a:t>
            </a:r>
            <a:r>
              <a:rPr lang="tr-TR" dirty="0" err="1"/>
              <a:t>if</a:t>
            </a:r>
            <a:r>
              <a:rPr lang="tr-TR" dirty="0"/>
              <a:t>(x=='a')</a:t>
            </a:r>
          </a:p>
          <a:p>
            <a:pPr>
              <a:buNone/>
            </a:pPr>
            <a:r>
              <a:rPr lang="tr-TR" dirty="0"/>
              <a:t>		</a:t>
            </a:r>
            <a:r>
              <a:rPr lang="tr-TR" dirty="0" err="1"/>
              <a:t>printf</a:t>
            </a:r>
            <a:r>
              <a:rPr lang="tr-TR" dirty="0"/>
              <a:t>("</a:t>
            </a:r>
            <a:r>
              <a:rPr lang="tr-TR" dirty="0" err="1"/>
              <a:t>Hayir</a:t>
            </a:r>
            <a:r>
              <a:rPr lang="tr-TR" dirty="0"/>
              <a:t>");</a:t>
            </a:r>
          </a:p>
          <a:p>
            <a:pPr>
              <a:buNone/>
            </a:pPr>
            <a:r>
              <a:rPr lang="tr-TR" dirty="0"/>
              <a:t>	else </a:t>
            </a:r>
          </a:p>
          <a:p>
            <a:pPr>
              <a:buNone/>
            </a:pPr>
            <a:r>
              <a:rPr lang="tr-TR" dirty="0"/>
              <a:t>		</a:t>
            </a:r>
            <a:r>
              <a:rPr lang="tr-TR" dirty="0" err="1"/>
              <a:t>if</a:t>
            </a:r>
            <a:r>
              <a:rPr lang="tr-TR" dirty="0"/>
              <a:t>(x=='b')</a:t>
            </a:r>
          </a:p>
          <a:p>
            <a:pPr>
              <a:buNone/>
            </a:pPr>
            <a:r>
              <a:rPr lang="tr-TR" dirty="0"/>
              <a:t>			</a:t>
            </a:r>
            <a:r>
              <a:rPr lang="tr-TR" dirty="0" err="1"/>
              <a:t>printf</a:t>
            </a:r>
            <a:r>
              <a:rPr lang="tr-TR" dirty="0"/>
              <a:t>("Evet");</a:t>
            </a:r>
          </a:p>
          <a:p>
            <a:pPr>
              <a:buNone/>
            </a:pPr>
            <a:r>
              <a:rPr lang="tr-TR" dirty="0"/>
              <a:t>		else </a:t>
            </a:r>
          </a:p>
          <a:p>
            <a:pPr>
              <a:buNone/>
            </a:pPr>
            <a:r>
              <a:rPr lang="tr-TR" dirty="0"/>
              <a:t>			</a:t>
            </a:r>
            <a:r>
              <a:rPr lang="tr-TR" dirty="0" err="1"/>
              <a:t>if</a:t>
            </a:r>
            <a:r>
              <a:rPr lang="tr-TR" dirty="0"/>
              <a:t>(x=='c')</a:t>
            </a:r>
          </a:p>
          <a:p>
            <a:pPr>
              <a:buNone/>
            </a:pPr>
            <a:r>
              <a:rPr lang="tr-TR" dirty="0"/>
              <a:t>			</a:t>
            </a:r>
            <a:r>
              <a:rPr lang="tr-TR" dirty="0" err="1"/>
              <a:t>printf</a:t>
            </a:r>
            <a:r>
              <a:rPr lang="tr-TR" dirty="0"/>
              <a:t>("Olur mu ki?\n");</a:t>
            </a:r>
          </a:p>
          <a:p>
            <a:pPr>
              <a:buNone/>
            </a:pPr>
            <a:r>
              <a:rPr lang="tr-TR" dirty="0"/>
              <a:t>			else</a:t>
            </a:r>
          </a:p>
          <a:p>
            <a:pPr>
              <a:buNone/>
            </a:pPr>
            <a:r>
              <a:rPr lang="tr-TR" dirty="0"/>
              <a:t>				</a:t>
            </a:r>
            <a:r>
              <a:rPr lang="tr-TR" dirty="0" err="1"/>
              <a:t>printf</a:t>
            </a:r>
            <a:r>
              <a:rPr lang="tr-TR" dirty="0"/>
              <a:t>("Olacak is </a:t>
            </a:r>
            <a:r>
              <a:rPr lang="tr-TR" dirty="0" err="1"/>
              <a:t>degil</a:t>
            </a:r>
            <a:r>
              <a:rPr lang="tr-TR" dirty="0"/>
              <a:t>.\n");</a:t>
            </a:r>
          </a:p>
          <a:p>
            <a:pPr>
              <a:buNone/>
            </a:pPr>
            <a:r>
              <a:rPr lang="tr-TR" dirty="0"/>
              <a:t>				</a:t>
            </a:r>
            <a:r>
              <a:rPr lang="tr-TR" dirty="0" err="1"/>
              <a:t>if</a:t>
            </a:r>
            <a:r>
              <a:rPr lang="tr-TR" dirty="0"/>
              <a:t>(-1)</a:t>
            </a:r>
          </a:p>
          <a:p>
            <a:pPr>
              <a:buNone/>
            </a:pPr>
            <a:r>
              <a:rPr lang="tr-TR" dirty="0"/>
              <a:t>					</a:t>
            </a:r>
            <a:r>
              <a:rPr lang="tr-TR" dirty="0" err="1"/>
              <a:t>printf</a:t>
            </a:r>
            <a:r>
              <a:rPr lang="tr-TR" dirty="0"/>
              <a:t>("Asla");</a:t>
            </a:r>
          </a:p>
          <a:p>
            <a:pPr>
              <a:buNone/>
            </a:pPr>
            <a:r>
              <a:rPr lang="tr-TR" dirty="0"/>
              <a:t>	</a:t>
            </a:r>
            <a:r>
              <a:rPr lang="tr-TR" dirty="0" err="1"/>
              <a:t>return</a:t>
            </a:r>
            <a:r>
              <a:rPr lang="tr-TR" dirty="0"/>
              <a:t> 0; }</a:t>
            </a:r>
          </a:p>
          <a:p>
            <a:pPr>
              <a:buNone/>
            </a:pPr>
            <a:endParaRPr lang="tr-TR" dirty="0"/>
          </a:p>
        </p:txBody>
      </p:sp>
      <p:grpSp>
        <p:nvGrpSpPr>
          <p:cNvPr id="10" name="9 Grup"/>
          <p:cNvGrpSpPr/>
          <p:nvPr/>
        </p:nvGrpSpPr>
        <p:grpSpPr>
          <a:xfrm>
            <a:off x="1357290" y="1785926"/>
            <a:ext cx="4643470" cy="2714644"/>
            <a:chOff x="1357290" y="1785926"/>
            <a:chExt cx="4643470" cy="2714644"/>
          </a:xfrm>
        </p:grpSpPr>
        <p:sp>
          <p:nvSpPr>
            <p:cNvPr id="5" name="4 Dikdörtgen"/>
            <p:cNvSpPr/>
            <p:nvPr/>
          </p:nvSpPr>
          <p:spPr>
            <a:xfrm>
              <a:off x="1357290" y="1785926"/>
              <a:ext cx="1785950"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357290" y="2357430"/>
              <a:ext cx="4643470"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2285984" y="2714620"/>
              <a:ext cx="1643074" cy="42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2285984" y="3286124"/>
              <a:ext cx="3643338" cy="1214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Yuvarlatılmış Dikdörtgen"/>
          <p:cNvSpPr/>
          <p:nvPr/>
        </p:nvSpPr>
        <p:spPr>
          <a:xfrm>
            <a:off x="6357950" y="4071942"/>
            <a:ext cx="250033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C dili girintilere bakar mı? </a:t>
            </a:r>
            <a:r>
              <a:rPr lang="tr-TR" b="1" dirty="0" err="1"/>
              <a:t>HayirAsla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Bunu biliyor musunuz? İyi bir programlamacı alışkanlığı</a:t>
            </a:r>
          </a:p>
        </p:txBody>
      </p:sp>
      <p:sp>
        <p:nvSpPr>
          <p:cNvPr id="7" name="6 Sağ Ok"/>
          <p:cNvSpPr/>
          <p:nvPr/>
        </p:nvSpPr>
        <p:spPr>
          <a:xfrm>
            <a:off x="2966599" y="2403468"/>
            <a:ext cx="85725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6433" name="Picture 1"/>
          <p:cNvPicPr>
            <a:picLocks noChangeAspect="1" noChangeArrowheads="1"/>
          </p:cNvPicPr>
          <p:nvPr/>
        </p:nvPicPr>
        <p:blipFill>
          <a:blip r:embed="rId2"/>
          <a:srcRect/>
          <a:stretch>
            <a:fillRect/>
          </a:stretch>
        </p:blipFill>
        <p:spPr bwMode="auto">
          <a:xfrm>
            <a:off x="457200" y="1389738"/>
            <a:ext cx="2509399" cy="2741839"/>
          </a:xfrm>
          <a:prstGeom prst="rect">
            <a:avLst/>
          </a:prstGeom>
          <a:noFill/>
          <a:ln w="9525">
            <a:noFill/>
            <a:miter lim="800000"/>
            <a:headEnd/>
            <a:tailEnd/>
          </a:ln>
          <a:effectLst/>
        </p:spPr>
      </p:pic>
      <p:pic>
        <p:nvPicPr>
          <p:cNvPr id="146434" name="Picture 2"/>
          <p:cNvPicPr>
            <a:picLocks noChangeAspect="1" noChangeArrowheads="1"/>
          </p:cNvPicPr>
          <p:nvPr/>
        </p:nvPicPr>
        <p:blipFill>
          <a:blip r:embed="rId3"/>
          <a:srcRect/>
          <a:stretch>
            <a:fillRect/>
          </a:stretch>
        </p:blipFill>
        <p:spPr bwMode="auto">
          <a:xfrm>
            <a:off x="4723511" y="1389738"/>
            <a:ext cx="4420489" cy="3605213"/>
          </a:xfrm>
          <a:prstGeom prst="rect">
            <a:avLst/>
          </a:prstGeom>
          <a:noFill/>
          <a:ln w="9525">
            <a:noFill/>
            <a:miter lim="800000"/>
            <a:headEnd/>
            <a:tailEnd/>
          </a:ln>
          <a:effectLst/>
        </p:spPr>
      </p:pic>
      <p:pic>
        <p:nvPicPr>
          <p:cNvPr id="146436" name="Picture 4" descr="Image result for statue of libert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131577"/>
            <a:ext cx="1909745" cy="2039186"/>
          </a:xfrm>
          <a:prstGeom prst="rect">
            <a:avLst/>
          </a:prstGeom>
          <a:noFill/>
        </p:spPr>
      </p:pic>
      <p:sp>
        <p:nvSpPr>
          <p:cNvPr id="11" name="10 Köşeleri Yuvarlanmış Dikdörtgen Belirtme Çizgisi"/>
          <p:cNvSpPr/>
          <p:nvPr/>
        </p:nvSpPr>
        <p:spPr>
          <a:xfrm>
            <a:off x="1909745" y="3628571"/>
            <a:ext cx="1886857" cy="1366380"/>
          </a:xfrm>
          <a:prstGeom prst="wedgeRoundRectCallout">
            <a:avLst>
              <a:gd name="adj1" fmla="val -87756"/>
              <a:gd name="adj2" fmla="val 4550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Her süslü parantez kendine ait bir satırda yalnızca yaşama özgürlüğüne sahip olmalıdır.</a:t>
            </a:r>
          </a:p>
        </p:txBody>
      </p:sp>
      <p:sp>
        <p:nvSpPr>
          <p:cNvPr id="12" name="11 Köşeleri Yuvarlanmış Dikdörtgen Belirtme Çizgisi"/>
          <p:cNvSpPr/>
          <p:nvPr/>
        </p:nvSpPr>
        <p:spPr>
          <a:xfrm>
            <a:off x="6791498"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/*Söz uçar yazı kalır. Bol bol yorum iyidir. */</a:t>
            </a:r>
          </a:p>
        </p:txBody>
      </p:sp>
      <p:sp>
        <p:nvSpPr>
          <p:cNvPr id="13" name="12 Köşeleri Yuvarlanmış Dikdörtgen Belirtme Çizgisi"/>
          <p:cNvSpPr/>
          <p:nvPr/>
        </p:nvSpPr>
        <p:spPr>
          <a:xfrm>
            <a:off x="4513811"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Girintili kod, hızlı okunur, hızlı anlaşılır.</a:t>
            </a:r>
          </a:p>
        </p:txBody>
      </p:sp>
      <p:sp>
        <p:nvSpPr>
          <p:cNvPr id="14" name="13 Yuvarlatılmış Dikdörtgen"/>
          <p:cNvSpPr/>
          <p:nvPr/>
        </p:nvSpPr>
        <p:spPr>
          <a:xfrm>
            <a:off x="1985697" y="5220393"/>
            <a:ext cx="1961803" cy="1163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hlinkClick r:id="rId5"/>
              </a:rPr>
              <a:t>Detaylı anlatım </a:t>
            </a:r>
            <a:r>
              <a:rPr lang="tr-TR" sz="1200" dirty="0">
                <a:hlinkClick r:id="rId5"/>
              </a:rPr>
              <a:t>https://cs50.readthedocs.io/style/c</a:t>
            </a:r>
            <a:r>
              <a:rPr lang="tr-TR" sz="1200" dirty="0"/>
              <a:t>/</a:t>
            </a:r>
          </a:p>
        </p:txBody>
      </p:sp>
      <p:sp>
        <p:nvSpPr>
          <p:cNvPr id="15" name="14 Yuvarlatılmış Dikdörtgen"/>
          <p:cNvSpPr/>
          <p:nvPr/>
        </p:nvSpPr>
        <p:spPr>
          <a:xfrm>
            <a:off x="2966599" y="1389738"/>
            <a:ext cx="1547212" cy="7728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Derste </a:t>
            </a:r>
            <a:r>
              <a:rPr lang="tr-TR" i="1" dirty="0" err="1"/>
              <a:t>Allman</a:t>
            </a:r>
            <a:r>
              <a:rPr lang="tr-TR" dirty="0"/>
              <a:t> stilini kullanıyoruz.</a:t>
            </a:r>
          </a:p>
        </p:txBody>
      </p:sp>
    </p:spTree>
    <p:extLst>
      <p:ext uri="{BB962C8B-B14F-4D97-AF65-F5344CB8AC3E}">
        <p14:creationId xmlns:p14="http://schemas.microsoft.com/office/powerpoint/2010/main" val="207783380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Hata Türleri</a:t>
            </a:r>
          </a:p>
        </p:txBody>
      </p:sp>
      <p:sp>
        <p:nvSpPr>
          <p:cNvPr id="3" name="Alt Başlık 2"/>
          <p:cNvSpPr>
            <a:spLocks noGrp="1"/>
          </p:cNvSpPr>
          <p:nvPr>
            <p:ph sz="quarter" idx="1"/>
          </p:nvPr>
        </p:nvSpPr>
        <p:spPr/>
        <p:txBody>
          <a:bodyPr>
            <a:normAutofit lnSpcReduction="10000"/>
          </a:bodyPr>
          <a:lstStyle/>
          <a:p>
            <a:pPr>
              <a:spcBef>
                <a:spcPts val="0"/>
              </a:spcBef>
              <a:buFont typeface="Wingdings" pitchFamily="2" charset="2"/>
              <a:buChar char="§"/>
            </a:pPr>
            <a:r>
              <a:rPr lang="tr-TR" sz="2400" dirty="0">
                <a:solidFill>
                  <a:schemeClr val="tx1"/>
                </a:solidFill>
              </a:rPr>
              <a:t> </a:t>
            </a:r>
            <a:r>
              <a:rPr lang="tr-TR" sz="2400" b="1" dirty="0">
                <a:solidFill>
                  <a:schemeClr val="tx1"/>
                </a:solidFill>
              </a:rPr>
              <a:t>Çalışma Zamanı</a:t>
            </a:r>
            <a:r>
              <a:rPr lang="tr-TR" sz="2400" b="1" dirty="0"/>
              <a:t> (</a:t>
            </a:r>
            <a:r>
              <a:rPr lang="tr-TR" sz="2400" b="1" dirty="0" err="1"/>
              <a:t>Run</a:t>
            </a:r>
            <a:r>
              <a:rPr lang="tr-TR" sz="2400" b="1" dirty="0"/>
              <a:t>-time) </a:t>
            </a:r>
            <a:r>
              <a:rPr lang="tr-TR" sz="2400" b="1" dirty="0">
                <a:solidFill>
                  <a:schemeClr val="tx1"/>
                </a:solidFill>
              </a:rPr>
              <a:t>hataları: </a:t>
            </a:r>
            <a:r>
              <a:rPr lang="tr-TR" sz="2400" dirty="0">
                <a:solidFill>
                  <a:schemeClr val="tx1"/>
                </a:solidFill>
              </a:rPr>
              <a:t>Programın düzgün bir şekilde derlenip çalıştırıldıktan sonra görülen hatalardır.</a:t>
            </a:r>
          </a:p>
          <a:p>
            <a:pPr>
              <a:spcBef>
                <a:spcPts val="0"/>
              </a:spcBef>
            </a:pPr>
            <a:r>
              <a:rPr lang="tr-TR" sz="2000" dirty="0" err="1"/>
              <a:t>int</a:t>
            </a:r>
            <a:r>
              <a:rPr lang="tr-TR" sz="2000" dirty="0"/>
              <a:t> </a:t>
            </a:r>
            <a:r>
              <a:rPr lang="tr-TR" sz="2000" dirty="0" err="1"/>
              <a:t>sayi</a:t>
            </a:r>
            <a:r>
              <a:rPr lang="tr-TR" sz="2000" dirty="0"/>
              <a:t>;</a:t>
            </a:r>
          </a:p>
          <a:p>
            <a:pPr>
              <a:spcBef>
                <a:spcPts val="0"/>
              </a:spcBef>
            </a:pPr>
            <a:r>
              <a:rPr lang="tr-TR" sz="2000" dirty="0"/>
              <a:t> </a:t>
            </a:r>
            <a:r>
              <a:rPr lang="tr-TR" sz="2000" dirty="0" err="1"/>
              <a:t>printf</a:t>
            </a:r>
            <a:r>
              <a:rPr lang="tr-TR" sz="2000" dirty="0"/>
              <a:t>("</a:t>
            </a:r>
            <a:r>
              <a:rPr lang="tr-TR" sz="2000" dirty="0" err="1"/>
              <a:t>Sayiyi</a:t>
            </a:r>
            <a:r>
              <a:rPr lang="tr-TR" sz="2000" dirty="0"/>
              <a:t> giriniz:");</a:t>
            </a:r>
          </a:p>
          <a:p>
            <a:pPr>
              <a:spcBef>
                <a:spcPts val="0"/>
              </a:spcBef>
            </a:pPr>
            <a:r>
              <a:rPr lang="tr-TR" sz="2000" dirty="0"/>
              <a:t> </a:t>
            </a:r>
            <a:r>
              <a:rPr lang="tr-TR" sz="2000" dirty="0" err="1"/>
              <a:t>scanf</a:t>
            </a:r>
            <a:r>
              <a:rPr lang="tr-TR" sz="2000" dirty="0"/>
              <a:t>("%d",</a:t>
            </a:r>
            <a:r>
              <a:rPr lang="tr-TR" sz="2000" dirty="0" err="1"/>
              <a:t>sayi</a:t>
            </a:r>
            <a:r>
              <a:rPr lang="tr-TR" sz="2000" dirty="0"/>
              <a:t>);</a:t>
            </a:r>
          </a:p>
          <a:p>
            <a:pPr>
              <a:spcBef>
                <a:spcPts val="0"/>
              </a:spcBef>
            </a:pPr>
            <a:r>
              <a:rPr lang="tr-TR" sz="2000" dirty="0"/>
              <a:t> </a:t>
            </a:r>
            <a:r>
              <a:rPr lang="tr-TR" sz="2000" dirty="0" err="1"/>
              <a:t>printf</a:t>
            </a:r>
            <a:r>
              <a:rPr lang="tr-TR" sz="2000" dirty="0"/>
              <a:t>("</a:t>
            </a:r>
            <a:r>
              <a:rPr lang="tr-TR" sz="2000" dirty="0" err="1"/>
              <a:t>Tesekkurler</a:t>
            </a:r>
            <a:r>
              <a:rPr lang="tr-TR" sz="2000" dirty="0"/>
              <a:t>.");</a:t>
            </a:r>
          </a:p>
          <a:p>
            <a:pPr>
              <a:spcBef>
                <a:spcPts val="0"/>
              </a:spcBef>
              <a:buNone/>
            </a:pPr>
            <a:endParaRPr lang="tr-TR" sz="2400" dirty="0">
              <a:solidFill>
                <a:schemeClr val="tx1"/>
              </a:solidFill>
            </a:endParaRPr>
          </a:p>
          <a:p>
            <a:pPr algn="l">
              <a:spcBef>
                <a:spcPts val="0"/>
              </a:spcBef>
              <a:buFontTx/>
              <a:buChar char="-"/>
            </a:pPr>
            <a:r>
              <a:rPr lang="tr-TR" sz="2400" dirty="0">
                <a:solidFill>
                  <a:schemeClr val="tx1"/>
                </a:solidFill>
              </a:rPr>
              <a:t>Yukarıdaki örnekte bir söz dizim hatası bulunmamaktadır ve kod düzgün bir şekilde çalışacaktır. Ancak;</a:t>
            </a:r>
          </a:p>
          <a:p>
            <a:r>
              <a:rPr lang="tr-TR" sz="2400" dirty="0" err="1"/>
              <a:t>scanf’te</a:t>
            </a:r>
            <a:r>
              <a:rPr lang="tr-TR" sz="2400" dirty="0"/>
              <a:t> &amp; unutulmuştur. Kod </a:t>
            </a:r>
            <a:r>
              <a:rPr lang="tr-TR" sz="2400" dirty="0" err="1"/>
              <a:t>scanf’e</a:t>
            </a:r>
            <a:r>
              <a:rPr lang="tr-TR" sz="2400" dirty="0"/>
              <a:t> geldiğinde çalışma zamanı hatası verecektir.</a:t>
            </a:r>
          </a:p>
          <a:p>
            <a:r>
              <a:rPr lang="tr-TR" sz="2400" dirty="0"/>
              <a:t>Bir başka örnek de kullanıcıdan x sayısını alıp, kodun devamında 5/x değerini hesaplatmaya çalışmanızdır. </a:t>
            </a:r>
            <a:r>
              <a:rPr lang="tr-TR" sz="2400" dirty="0" err="1"/>
              <a:t>Burda</a:t>
            </a:r>
            <a:r>
              <a:rPr lang="tr-TR" sz="2400" dirty="0"/>
              <a:t> da 0 girişi yapılırsa, kod çalışma zamanında hata verir.</a:t>
            </a:r>
          </a:p>
          <a:p>
            <a:pPr algn="l">
              <a:spcBef>
                <a:spcPts val="0"/>
              </a:spcBef>
              <a:buFont typeface="Wingdings" pitchFamily="2" charset="2"/>
              <a:buChar char="§"/>
            </a:pPr>
            <a:endParaRPr lang="tr-TR" sz="2400" dirty="0">
              <a:solidFill>
                <a:schemeClr val="tx1"/>
              </a:solidFill>
            </a:endParaRPr>
          </a:p>
          <a:p>
            <a:pPr algn="l">
              <a:spcBef>
                <a:spcPts val="0"/>
              </a:spcBef>
            </a:pPr>
            <a:endParaRPr lang="tr-TR" sz="2400" dirty="0">
              <a:solidFill>
                <a:schemeClr val="tx1"/>
              </a:solidFill>
            </a:endParaRPr>
          </a:p>
          <a:p>
            <a:pPr algn="l">
              <a:spcBef>
                <a:spcPts val="0"/>
              </a:spcBef>
            </a:pPr>
            <a:endParaRPr lang="tr-TR" sz="2400"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Tx/>
              <a:buChar char="-"/>
            </a:pPr>
            <a:endParaRPr lang="tr-TR" sz="2400"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cxnSp>
        <p:nvCxnSpPr>
          <p:cNvPr id="5" name="4 Düz Ok Bağlayıcısı"/>
          <p:cNvCxnSpPr/>
          <p:nvPr/>
        </p:nvCxnSpPr>
        <p:spPr>
          <a:xfrm flipV="1">
            <a:off x="3172691" y="2355273"/>
            <a:ext cx="983672" cy="263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4156363" y="2170607"/>
            <a:ext cx="3399393" cy="646331"/>
          </a:xfrm>
          <a:prstGeom prst="rect">
            <a:avLst/>
          </a:prstGeom>
          <a:noFill/>
        </p:spPr>
        <p:txBody>
          <a:bodyPr wrap="none" rtlCol="0">
            <a:spAutoFit/>
          </a:bodyPr>
          <a:lstStyle/>
          <a:p>
            <a:pPr algn="ctr"/>
            <a:r>
              <a:rPr lang="tr-TR" dirty="0"/>
              <a:t>Kod derlenir ve sorunsuzca çalışır.</a:t>
            </a:r>
          </a:p>
          <a:p>
            <a:pPr algn="ctr"/>
            <a:r>
              <a:rPr lang="tr-TR" dirty="0"/>
              <a:t>(söz dizimi hatası </a:t>
            </a:r>
            <a:r>
              <a:rPr lang="tr-TR" b="1" u="sng" dirty="0"/>
              <a:t>değildir</a:t>
            </a:r>
            <a:r>
              <a:rPr lang="tr-TR" dirty="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a:xfrm>
            <a:off x="254000" y="0"/>
            <a:ext cx="8229600" cy="4937760"/>
          </a:xfrm>
        </p:spPr>
        <p:txBody>
          <a:bodyPr>
            <a:normAutofit fontScale="85000" lnSpcReduction="20000"/>
          </a:bodyPr>
          <a:lstStyle/>
          <a:p>
            <a:pPr algn="just">
              <a:buNone/>
            </a:pPr>
            <a:r>
              <a:rPr lang="tr-TR" sz="2400" dirty="0">
                <a:solidFill>
                  <a:schemeClr val="tx1"/>
                </a:solidFill>
              </a:rPr>
              <a:t> </a:t>
            </a:r>
            <a:r>
              <a:rPr lang="tr-TR" sz="2400" b="1" dirty="0">
                <a:solidFill>
                  <a:schemeClr val="tx1"/>
                </a:solidFill>
              </a:rPr>
              <a:t>Örnek:</a:t>
            </a:r>
          </a:p>
          <a:p>
            <a:pPr algn="just">
              <a:buNone/>
            </a:pPr>
            <a:r>
              <a:rPr lang="tr-TR" b="1" dirty="0">
                <a:solidFill>
                  <a:schemeClr val="tx1"/>
                </a:solidFill>
              </a:rPr>
              <a:t>   </a:t>
            </a:r>
            <a:r>
              <a:rPr lang="tr-TR" dirty="0" err="1">
                <a:solidFill>
                  <a:schemeClr val="tx1"/>
                </a:solidFill>
              </a:rPr>
              <a:t>int</a:t>
            </a:r>
            <a:r>
              <a:rPr lang="tr-TR" dirty="0">
                <a:solidFill>
                  <a:schemeClr val="tx1"/>
                </a:solidFill>
              </a:rPr>
              <a:t> </a:t>
            </a:r>
            <a:r>
              <a:rPr lang="tr-TR" dirty="0" err="1">
                <a:solidFill>
                  <a:schemeClr val="tx1"/>
                </a:solidFill>
              </a:rPr>
              <a:t>ogr</a:t>
            </a:r>
            <a:r>
              <a:rPr lang="tr-TR" dirty="0">
                <a:solidFill>
                  <a:schemeClr val="tx1"/>
                </a:solidFill>
              </a:rPr>
              <a:t>_not;</a:t>
            </a:r>
            <a:endParaRPr lang="tr-TR" sz="2400" dirty="0">
              <a:solidFill>
                <a:schemeClr val="tx1"/>
              </a:solidFill>
            </a:endParaRP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a:t>
            </a:r>
            <a:r>
              <a:rPr lang="tr-TR" sz="2400" dirty="0" err="1">
                <a:solidFill>
                  <a:schemeClr val="tx1"/>
                </a:solidFill>
              </a:rPr>
              <a:t>Lutfen</a:t>
            </a:r>
            <a:r>
              <a:rPr lang="tr-TR" sz="2400" dirty="0">
                <a:solidFill>
                  <a:schemeClr val="tx1"/>
                </a:solidFill>
              </a:rPr>
              <a:t> notunuzu giriniz: “);</a:t>
            </a:r>
          </a:p>
          <a:p>
            <a:pPr algn="just">
              <a:buNone/>
            </a:pPr>
            <a:r>
              <a:rPr lang="tr-TR" sz="2400" dirty="0">
                <a:solidFill>
                  <a:schemeClr val="tx1"/>
                </a:solidFill>
              </a:rPr>
              <a:t>   </a:t>
            </a:r>
            <a:r>
              <a:rPr lang="tr-TR" sz="2400" dirty="0" err="1">
                <a:solidFill>
                  <a:schemeClr val="tx1"/>
                </a:solidFill>
              </a:rPr>
              <a:t>scanf</a:t>
            </a:r>
            <a:r>
              <a:rPr lang="tr-TR" sz="2400" dirty="0">
                <a:solidFill>
                  <a:schemeClr val="tx1"/>
                </a:solidFill>
              </a:rPr>
              <a:t>("%d", &amp;</a:t>
            </a:r>
            <a:r>
              <a:rPr lang="tr-TR" sz="2400" dirty="0" err="1">
                <a:solidFill>
                  <a:schemeClr val="tx1"/>
                </a:solidFill>
              </a:rPr>
              <a:t>ogr</a:t>
            </a:r>
            <a:r>
              <a:rPr lang="tr-TR" sz="2400" dirty="0">
                <a:solidFill>
                  <a:schemeClr val="tx1"/>
                </a:solidFill>
              </a:rPr>
              <a:t>_not);</a:t>
            </a:r>
          </a:p>
          <a:p>
            <a:pPr algn="just">
              <a:buNone/>
            </a:pPr>
            <a:r>
              <a:rPr lang="tr-TR" sz="2400" dirty="0">
                <a:solidFill>
                  <a:schemeClr val="tx1"/>
                </a:solidFill>
              </a:rPr>
              <a:t>  </a:t>
            </a:r>
          </a:p>
          <a:p>
            <a:pPr algn="just">
              <a:buNone/>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90)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AA”);</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80)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BB”);</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70)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CC”);</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60)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DD”);</a:t>
            </a:r>
          </a:p>
          <a:p>
            <a:pPr algn="just">
              <a:buNone/>
            </a:pPr>
            <a:r>
              <a:rPr lang="tr-TR" sz="2400" dirty="0">
                <a:solidFill>
                  <a:schemeClr val="tx1"/>
                </a:solidFill>
              </a:rPr>
              <a:t>   else</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FF”);</a:t>
            </a:r>
          </a:p>
          <a:p>
            <a:pPr algn="just">
              <a:buNone/>
            </a:pPr>
            <a:endParaRPr lang="tr-TR" sz="2400" dirty="0">
              <a:solidFill>
                <a:schemeClr val="tx1"/>
              </a:solidFill>
            </a:endParaRPr>
          </a:p>
          <a:p>
            <a:pPr algn="just">
              <a:buNone/>
            </a:pPr>
            <a:endParaRPr lang="tr-TR" sz="2400" b="1" dirty="0">
              <a:solidFill>
                <a:schemeClr val="tx1"/>
              </a:solidFill>
            </a:endParaRPr>
          </a:p>
        </p:txBody>
      </p:sp>
      <p:sp>
        <p:nvSpPr>
          <p:cNvPr id="4" name="3 Dikdörtgen"/>
          <p:cNvSpPr/>
          <p:nvPr/>
        </p:nvSpPr>
        <p:spPr>
          <a:xfrm>
            <a:off x="5286380" y="1928802"/>
            <a:ext cx="2928958" cy="203132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a:t>Bu örnekte önce harf notunun 90’dan büyük eşit olup olmadığı kontrol edilir. Eğer </a:t>
            </a:r>
            <a:r>
              <a:rPr lang="tr-TR" dirty="0" err="1"/>
              <a:t>ogr</a:t>
            </a:r>
            <a:r>
              <a:rPr lang="tr-TR" dirty="0"/>
              <a:t>_not 90’dan büyük eşitse ekrana “Harf notunuz = AA” yazdırılır ve </a:t>
            </a:r>
            <a:r>
              <a:rPr lang="tr-TR" b="1" dirty="0"/>
              <a:t>diğer bloklar çalıştırılmaz.</a:t>
            </a:r>
          </a:p>
        </p:txBody>
      </p:sp>
      <p:sp>
        <p:nvSpPr>
          <p:cNvPr id="7" name="Başlık 1"/>
          <p:cNvSpPr>
            <a:spLocks noGrp="1"/>
          </p:cNvSpPr>
          <p:nvPr>
            <p:ph type="title"/>
          </p:nvPr>
        </p:nvSpPr>
        <p:spPr>
          <a:xfrm>
            <a:off x="5029200" y="4178300"/>
            <a:ext cx="4114800" cy="990600"/>
          </a:xfrm>
        </p:spPr>
        <p:txBody>
          <a:bodyPr anchor="ctr">
            <a:normAutofit fontScale="90000"/>
          </a:bodyPr>
          <a:lstStyle/>
          <a:p>
            <a:r>
              <a:rPr lang="tr-TR" sz="4000" b="1" dirty="0">
                <a:solidFill>
                  <a:schemeClr val="tx2">
                    <a:lumMod val="60000"/>
                    <a:lumOff val="40000"/>
                  </a:schemeClr>
                </a:solidFill>
              </a:rPr>
              <a:t>Karar Verme Yapıları “</a:t>
            </a:r>
            <a:r>
              <a:rPr lang="tr-TR" sz="4000" b="1" dirty="0" err="1">
                <a:solidFill>
                  <a:schemeClr val="tx2">
                    <a:lumMod val="60000"/>
                    <a:lumOff val="40000"/>
                  </a:schemeClr>
                </a:solidFill>
              </a:rPr>
              <a:t>if</a:t>
            </a:r>
            <a:r>
              <a:rPr lang="tr-TR" sz="4000" b="1" dirty="0">
                <a:solidFill>
                  <a:schemeClr val="tx2">
                    <a:lumMod val="60000"/>
                    <a:lumOff val="40000"/>
                  </a:schemeClr>
                </a:solidFill>
              </a:rPr>
              <a:t>… else </a:t>
            </a:r>
            <a:r>
              <a:rPr lang="tr-TR" sz="4000" b="1" dirty="0" err="1">
                <a:solidFill>
                  <a:schemeClr val="tx2">
                    <a:lumMod val="60000"/>
                    <a:lumOff val="40000"/>
                  </a:schemeClr>
                </a:solidFill>
              </a:rPr>
              <a:t>if</a:t>
            </a:r>
            <a:r>
              <a:rPr lang="tr-TR" sz="4000" b="1" dirty="0">
                <a:solidFill>
                  <a:schemeClr val="tx2">
                    <a:lumMod val="60000"/>
                    <a:lumOff val="40000"/>
                  </a:schemeClr>
                </a:solidFill>
              </a:rPr>
              <a:t>… else…"</a:t>
            </a:r>
          </a:p>
        </p:txBody>
      </p:sp>
      <mc:AlternateContent xmlns:mc="http://schemas.openxmlformats.org/markup-compatibility/2006" xmlns:p14="http://schemas.microsoft.com/office/powerpoint/2010/main">
        <mc:Choice Requires="p14">
          <p:contentPart p14:bwMode="auto" r:id="rId2">
            <p14:nvContentPartPr>
              <p14:cNvPr id="1031" name="Ink 2"/>
              <p14:cNvContentPartPr>
                <a14:cpLocks xmlns:a14="http://schemas.microsoft.com/office/drawing/2010/main" noRot="1" noChangeAspect="1" noEditPoints="1" noChangeArrowheads="1" noChangeShapeType="1"/>
              </p14:cNvContentPartPr>
              <p14:nvPr/>
            </p14:nvContentPartPr>
            <p14:xfrm>
              <a:off x="392113" y="3522663"/>
              <a:ext cx="3509962" cy="1428750"/>
            </p14:xfrm>
          </p:contentPart>
        </mc:Choice>
        <mc:Fallback xmlns="">
          <p:pic>
            <p:nvPicPr>
              <p:cNvPr id="1031" name="Ink 2"/>
              <p:cNvPicPr>
                <a:picLocks noRot="1" noChangeAspect="1" noEditPoints="1" noChangeArrowheads="1" noChangeShapeType="1"/>
              </p:cNvPicPr>
              <p:nvPr/>
            </p:nvPicPr>
            <p:blipFill>
              <a:blip r:embed="rId3"/>
              <a:stretch>
                <a:fillRect/>
              </a:stretch>
            </p:blipFill>
            <p:spPr>
              <a:xfrm>
                <a:off x="376310" y="3459546"/>
                <a:ext cx="3541208" cy="155498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32" name="Ink 3"/>
              <p14:cNvContentPartPr>
                <a14:cpLocks xmlns:a14="http://schemas.microsoft.com/office/drawing/2010/main" noRot="1" noChangeAspect="1" noEditPoints="1" noChangeArrowheads="1" noChangeShapeType="1"/>
              </p14:cNvContentPartPr>
              <p14:nvPr/>
            </p14:nvContentPartPr>
            <p14:xfrm>
              <a:off x="168275" y="2844800"/>
              <a:ext cx="4019550" cy="2455863"/>
            </p14:xfrm>
          </p:contentPart>
        </mc:Choice>
        <mc:Fallback xmlns="">
          <p:pic>
            <p:nvPicPr>
              <p:cNvPr id="1032" name="Ink 3"/>
              <p:cNvPicPr>
                <a:picLocks noRot="1" noChangeAspect="1" noEditPoints="1" noChangeArrowheads="1" noChangeShapeType="1"/>
              </p:cNvPicPr>
              <p:nvPr/>
            </p:nvPicPr>
            <p:blipFill>
              <a:blip r:embed="rId5"/>
              <a:stretch>
                <a:fillRect/>
              </a:stretch>
            </p:blipFill>
            <p:spPr>
              <a:xfrm>
                <a:off x="152444" y="2781534"/>
                <a:ext cx="4050852" cy="25823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3" name="Ink 4"/>
              <p14:cNvContentPartPr>
                <a14:cpLocks xmlns:a14="http://schemas.microsoft.com/office/drawing/2010/main" noRot="1" noChangeAspect="1" noEditPoints="1" noChangeArrowheads="1" noChangeShapeType="1"/>
              </p14:cNvContentPartPr>
              <p14:nvPr/>
            </p14:nvContentPartPr>
            <p14:xfrm>
              <a:off x="-152400" y="2201863"/>
              <a:ext cx="4803775" cy="3527425"/>
            </p14:xfrm>
          </p:contentPart>
        </mc:Choice>
        <mc:Fallback xmlns="">
          <p:pic>
            <p:nvPicPr>
              <p:cNvPr id="1033" name="Ink 4"/>
              <p:cNvPicPr>
                <a:picLocks noRot="1" noChangeAspect="1" noEditPoints="1" noChangeArrowheads="1" noChangeShapeType="1"/>
              </p:cNvPicPr>
              <p:nvPr/>
            </p:nvPicPr>
            <p:blipFill>
              <a:blip r:embed="rId7"/>
              <a:stretch>
                <a:fillRect/>
              </a:stretch>
            </p:blipFill>
            <p:spPr>
              <a:xfrm>
                <a:off x="-168213" y="2138442"/>
                <a:ext cx="4835041" cy="3654267"/>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checkerboard(across)">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heckerboard(across)">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checkerboard(across)">
                                      <p:cBhvr>
                                        <p:cTn id="1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download.png"/>
          <p:cNvPicPr>
            <a:picLocks noChangeAspect="1"/>
          </p:cNvPicPr>
          <p:nvPr/>
        </p:nvPicPr>
        <p:blipFill>
          <a:blip r:embed="rId2"/>
          <a:stretch>
            <a:fillRect/>
          </a:stretch>
        </p:blipFill>
        <p:spPr>
          <a:xfrm>
            <a:off x="457200" y="4462481"/>
            <a:ext cx="4791968" cy="1941222"/>
          </a:xfrm>
          <a:prstGeom prst="rect">
            <a:avLst/>
          </a:prstGeom>
        </p:spPr>
      </p:pic>
      <p:pic>
        <p:nvPicPr>
          <p:cNvPr id="9" name="Picture 2" descr="C:\Users\User\Desktop\Dersler\Ders Esnasında Video Resimler\BilgisayarlıAraSınavUygulamasıResimleri\IMG_6464.JPG"/>
          <p:cNvPicPr>
            <a:picLocks noChangeAspect="1" noChangeArrowheads="1"/>
          </p:cNvPicPr>
          <p:nvPr/>
        </p:nvPicPr>
        <p:blipFill>
          <a:blip r:embed="rId3" cstate="print"/>
          <a:srcRect/>
          <a:stretch>
            <a:fillRect/>
          </a:stretch>
        </p:blipFill>
        <p:spPr bwMode="auto">
          <a:xfrm>
            <a:off x="350027" y="1143000"/>
            <a:ext cx="4786346" cy="3589760"/>
          </a:xfrm>
          <a:prstGeom prst="rect">
            <a:avLst/>
          </a:prstGeom>
          <a:ln>
            <a:noFill/>
          </a:ln>
          <a:effectLst>
            <a:softEdge rad="112500"/>
          </a:effectLst>
        </p:spPr>
      </p:pic>
      <p:sp>
        <p:nvSpPr>
          <p:cNvPr id="2" name="1 Başlık"/>
          <p:cNvSpPr>
            <a:spLocks noGrp="1"/>
          </p:cNvSpPr>
          <p:nvPr>
            <p:ph type="title"/>
          </p:nvPr>
        </p:nvSpPr>
        <p:spPr/>
        <p:txBody>
          <a:bodyPr/>
          <a:lstStyle/>
          <a:p>
            <a:r>
              <a:rPr lang="tr-TR" dirty="0"/>
              <a:t>Uygulamalı Dersler</a:t>
            </a:r>
          </a:p>
        </p:txBody>
      </p:sp>
      <p:sp>
        <p:nvSpPr>
          <p:cNvPr id="4" name="3 Yuvarlatılmış Dikdörtgen"/>
          <p:cNvSpPr/>
          <p:nvPr/>
        </p:nvSpPr>
        <p:spPr>
          <a:xfrm>
            <a:off x="350027" y="1143000"/>
            <a:ext cx="46101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Önümüzdeki hafta Ders3-4’e bilgisayarınızı getiriniz. </a:t>
            </a:r>
          </a:p>
          <a:p>
            <a:pPr algn="ctr"/>
            <a:r>
              <a:rPr lang="tr-TR" sz="1200" dirty="0"/>
              <a:t>Dönem içinde ne zamanlar Uygulamalı Ders olacağı </a:t>
            </a:r>
            <a:br>
              <a:rPr lang="tr-TR" sz="1200" dirty="0"/>
            </a:br>
            <a:r>
              <a:rPr lang="tr-TR" sz="1200" dirty="0"/>
              <a:t>Piazza’daki Zaman Çizelgesi’nden takip edilebiliyor.</a:t>
            </a:r>
          </a:p>
        </p:txBody>
      </p:sp>
      <p:pic>
        <p:nvPicPr>
          <p:cNvPr id="7" name="6 Resim" descr="uzatma-kablosu-cesitleri_8111-2.png"/>
          <p:cNvPicPr>
            <a:picLocks noChangeAspect="1"/>
          </p:cNvPicPr>
          <p:nvPr/>
        </p:nvPicPr>
        <p:blipFill>
          <a:blip r:embed="rId4">
            <a:clrChange>
              <a:clrFrom>
                <a:srgbClr val="FDFDFD"/>
              </a:clrFrom>
              <a:clrTo>
                <a:srgbClr val="FDFDFD">
                  <a:alpha val="0"/>
                </a:srgbClr>
              </a:clrTo>
            </a:clrChange>
          </a:blip>
          <a:stretch>
            <a:fillRect/>
          </a:stretch>
        </p:blipFill>
        <p:spPr>
          <a:xfrm>
            <a:off x="4900602" y="4212064"/>
            <a:ext cx="1500198" cy="1458193"/>
          </a:xfrm>
          <a:prstGeom prst="rect">
            <a:avLst/>
          </a:prstGeom>
        </p:spPr>
      </p:pic>
      <p:pic>
        <p:nvPicPr>
          <p:cNvPr id="8" name="7 Resim" descr="mouse.jpg"/>
          <p:cNvPicPr>
            <a:picLocks noChangeAspect="1"/>
          </p:cNvPicPr>
          <p:nvPr/>
        </p:nvPicPr>
        <p:blipFill>
          <a:blip r:embed="rId5">
            <a:clrChange>
              <a:clrFrom>
                <a:srgbClr val="FFFFFF"/>
              </a:clrFrom>
              <a:clrTo>
                <a:srgbClr val="FFFFFF">
                  <a:alpha val="0"/>
                </a:srgbClr>
              </a:clrTo>
            </a:clrChange>
          </a:blip>
          <a:stretch>
            <a:fillRect/>
          </a:stretch>
        </p:blipFill>
        <p:spPr>
          <a:xfrm>
            <a:off x="350027" y="2757498"/>
            <a:ext cx="1576896" cy="883062"/>
          </a:xfrm>
          <a:prstGeom prst="rect">
            <a:avLst/>
          </a:prstGeom>
        </p:spPr>
      </p:pic>
      <p:sp>
        <p:nvSpPr>
          <p:cNvPr id="10" name="9 Yuvarlatılmış Dikdörtgen"/>
          <p:cNvSpPr/>
          <p:nvPr/>
        </p:nvSpPr>
        <p:spPr>
          <a:xfrm>
            <a:off x="350027" y="3640560"/>
            <a:ext cx="228600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Fare kullanmak kod yazma hızınızı artırabilir.</a:t>
            </a:r>
          </a:p>
        </p:txBody>
      </p:sp>
      <p:sp>
        <p:nvSpPr>
          <p:cNvPr id="11" name="10 Yuvarlatılmış Dikdörtgen"/>
          <p:cNvSpPr/>
          <p:nvPr/>
        </p:nvSpPr>
        <p:spPr>
          <a:xfrm>
            <a:off x="6400800" y="4497816"/>
            <a:ext cx="2286000" cy="9654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Şarjınız yetersizse uzatma kablosu edinmeye ve getirmeye çalışın.</a:t>
            </a:r>
          </a:p>
        </p:txBody>
      </p:sp>
      <p:sp>
        <p:nvSpPr>
          <p:cNvPr id="12" name="11 Yuvarlatılmış Dikdörtgen"/>
          <p:cNvSpPr/>
          <p:nvPr/>
        </p:nvSpPr>
        <p:spPr>
          <a:xfrm>
            <a:off x="5938027" y="2493249"/>
            <a:ext cx="22860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Henüz yaptırmadıysanız, </a:t>
            </a:r>
            <a:r>
              <a:rPr lang="tr-TR" sz="2800" b="1" dirty="0">
                <a:solidFill>
                  <a:srgbClr val="FF0000"/>
                </a:solidFill>
              </a:rPr>
              <a:t>KAYIT</a:t>
            </a:r>
            <a:r>
              <a:rPr lang="tr-TR" sz="2800" dirty="0"/>
              <a:t> </a:t>
            </a:r>
            <a:br>
              <a:rPr lang="tr-TR" sz="2800" dirty="0"/>
            </a:br>
            <a:r>
              <a:rPr lang="tr-TR" sz="1400" dirty="0"/>
              <a:t>yaptırın.</a:t>
            </a:r>
          </a:p>
        </p:txBody>
      </p:sp>
      <p:sp>
        <p:nvSpPr>
          <p:cNvPr id="13" name="12 Dikdörtgen"/>
          <p:cNvSpPr/>
          <p:nvPr/>
        </p:nvSpPr>
        <p:spPr>
          <a:xfrm>
            <a:off x="5698646" y="3784413"/>
            <a:ext cx="3092450" cy="369332"/>
          </a:xfrm>
          <a:prstGeom prst="rect">
            <a:avLst/>
          </a:prstGeom>
        </p:spPr>
        <p:txBody>
          <a:bodyPr wrap="none">
            <a:spAutoFit/>
          </a:bodyPr>
          <a:lstStyle/>
          <a:p>
            <a:r>
              <a:rPr lang="tr-TR" b="1" dirty="0">
                <a:solidFill>
                  <a:schemeClr val="tx2"/>
                </a:solidFill>
                <a:hlinkClick r:id="rId6">
                  <a:extLst>
                    <a:ext uri="{A12FA001-AC4F-418D-AE19-62706E023703}">
                      <ahyp:hlinkClr xmlns:ahyp="http://schemas.microsoft.com/office/drawing/2018/hyperlinkcolor" val="tx"/>
                    </a:ext>
                  </a:extLst>
                </a:hlinkClick>
              </a:rPr>
              <a:t>https://tinyurl.com/yyzdwobe</a:t>
            </a:r>
            <a:endParaRPr lang="tr-TR" b="1" dirty="0">
              <a:solidFill>
                <a:schemeClr val="tx2"/>
              </a:solidFill>
            </a:endParaRPr>
          </a:p>
        </p:txBody>
      </p:sp>
      <p:pic>
        <p:nvPicPr>
          <p:cNvPr id="14" name="Picture 2">
            <a:hlinkClick r:id="rId7"/>
          </p:cNvPr>
          <p:cNvPicPr>
            <a:picLocks noChangeAspect="1" noChangeArrowheads="1"/>
          </p:cNvPicPr>
          <p:nvPr/>
        </p:nvPicPr>
        <p:blipFill>
          <a:blip r:embed="rId8"/>
          <a:srcRect b="30591"/>
          <a:stretch>
            <a:fillRect/>
          </a:stretch>
        </p:blipFill>
        <p:spPr bwMode="auto">
          <a:xfrm>
            <a:off x="5295069" y="919533"/>
            <a:ext cx="3284558" cy="1446716"/>
          </a:xfrm>
          <a:prstGeom prst="rect">
            <a:avLst/>
          </a:prstGeom>
          <a:noFill/>
          <a:ln w="9525">
            <a:noFill/>
            <a:miter lim="800000"/>
            <a:headEnd/>
            <a:tailEnd/>
          </a:ln>
          <a:effectLst/>
        </p:spPr>
      </p:pic>
    </p:spTree>
    <p:extLst>
      <p:ext uri="{BB962C8B-B14F-4D97-AF65-F5344CB8AC3E}">
        <p14:creationId xmlns:p14="http://schemas.microsoft.com/office/powerpoint/2010/main" val="63240666"/>
      </p:ext>
    </p:extLst>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buNone/>
            </a:pPr>
            <a:r>
              <a:rPr lang="tr-TR" sz="8000" dirty="0"/>
              <a:t>4. ders sonu</a:t>
            </a:r>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a:t>
            </a:r>
            <a:r>
              <a:rPr lang="tr-TR" sz="2400" dirty="0" err="1">
                <a:solidFill>
                  <a:schemeClr val="tx1"/>
                </a:solidFill>
              </a:rPr>
              <a:t>if</a:t>
            </a:r>
            <a:r>
              <a:rPr lang="tr-TR" sz="2400" dirty="0">
                <a:solidFill>
                  <a:schemeClr val="tx1"/>
                </a:solidFill>
              </a:rPr>
              <a:t> karar verme yapısı kullanılırken doğru sonuç alabilmek için hangi </a:t>
            </a:r>
            <a:r>
              <a:rPr lang="tr-TR" sz="2400" dirty="0" err="1">
                <a:solidFill>
                  <a:schemeClr val="tx1"/>
                </a:solidFill>
              </a:rPr>
              <a:t>if</a:t>
            </a:r>
            <a:r>
              <a:rPr lang="tr-TR" sz="2400" dirty="0">
                <a:solidFill>
                  <a:schemeClr val="tx1"/>
                </a:solidFill>
              </a:rPr>
              <a:t> yapısının kullanılacağı, hangi mantıksal operatörlerin kullanılacağı, hangi kontrolün hangi sırada yapılacağı oldukça önemlidir. </a:t>
            </a:r>
          </a:p>
          <a:p>
            <a:pPr algn="just">
              <a:buFontTx/>
              <a:buChar char="-"/>
            </a:pPr>
            <a:endParaRPr lang="tr-TR" sz="2400" dirty="0"/>
          </a:p>
          <a:p>
            <a:pPr algn="just">
              <a:buFontTx/>
              <a:buChar char="-"/>
            </a:pPr>
            <a:r>
              <a:rPr lang="tr-TR" sz="2400" dirty="0">
                <a:solidFill>
                  <a:schemeClr val="tx1"/>
                </a:solidFill>
              </a:rPr>
              <a:t>Bir önceki harf notu örneğini farklı şekillerde yazarak çıktılarına bakalım.</a:t>
            </a:r>
            <a:endParaRPr lang="tr-TR" sz="2400" b="1" dirty="0">
              <a:solidFill>
                <a:schemeClr val="tx1"/>
              </a:solidFill>
            </a:endParaRPr>
          </a:p>
          <a:p>
            <a:pPr algn="just"/>
            <a:endParaRPr lang="tr-TR" sz="2400" b="1" dirty="0">
              <a:solidFill>
                <a:schemeClr val="tx1"/>
              </a:solidFill>
            </a:endParaRPr>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None/>
            </a:pPr>
            <a:r>
              <a:rPr lang="tr-TR" sz="2400" dirty="0">
                <a:solidFill>
                  <a:schemeClr val="tx1"/>
                </a:solidFill>
              </a:rPr>
              <a:t> </a:t>
            </a:r>
            <a:r>
              <a:rPr lang="tr-TR" sz="2400" b="1" dirty="0">
                <a:solidFill>
                  <a:schemeClr val="tx1"/>
                </a:solidFill>
              </a:rPr>
              <a:t>Kod 1:</a:t>
            </a:r>
          </a:p>
          <a:p>
            <a:pPr algn="just">
              <a:buNone/>
            </a:pPr>
            <a:r>
              <a:rPr lang="tr-TR" sz="2400" dirty="0">
                <a:solidFill>
                  <a:schemeClr val="tx1"/>
                </a:solidFill>
              </a:rPr>
              <a:t>   </a:t>
            </a:r>
            <a:r>
              <a:rPr lang="tr-TR" sz="2400" dirty="0" err="1">
                <a:solidFill>
                  <a:schemeClr val="tx1"/>
                </a:solidFill>
              </a:rPr>
              <a:t>int</a:t>
            </a:r>
            <a:r>
              <a:rPr lang="tr-TR" sz="2400" dirty="0">
                <a:solidFill>
                  <a:schemeClr val="tx1"/>
                </a:solidFill>
              </a:rPr>
              <a:t> </a:t>
            </a:r>
            <a:r>
              <a:rPr lang="tr-TR" sz="2400" dirty="0" err="1">
                <a:solidFill>
                  <a:schemeClr val="tx1"/>
                </a:solidFill>
              </a:rPr>
              <a:t>ogr</a:t>
            </a:r>
            <a:r>
              <a:rPr lang="tr-TR" sz="2400" dirty="0">
                <a:solidFill>
                  <a:schemeClr val="tx1"/>
                </a:solidFill>
              </a:rPr>
              <a:t>_not = 75;</a:t>
            </a:r>
          </a:p>
          <a:p>
            <a:pPr algn="just">
              <a:buNone/>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90)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AA”);</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80)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BB”);</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70)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CC”);</a:t>
            </a:r>
          </a:p>
          <a:p>
            <a:pPr algn="just">
              <a:buNone/>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60)</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DD”);</a:t>
            </a:r>
          </a:p>
          <a:p>
            <a:pPr algn="just">
              <a:buNone/>
            </a:pPr>
            <a:r>
              <a:rPr lang="tr-TR" sz="2400" dirty="0">
                <a:solidFill>
                  <a:schemeClr val="tx1"/>
                </a:solidFill>
              </a:rPr>
              <a:t>   else</a:t>
            </a: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(“Harf notunuz = FF”);</a:t>
            </a:r>
          </a:p>
          <a:p>
            <a:pPr algn="just">
              <a:buNone/>
            </a:pPr>
            <a:endParaRPr lang="tr-TR" sz="2400" dirty="0">
              <a:solidFill>
                <a:schemeClr val="tx1"/>
              </a:solidFill>
            </a:endParaRPr>
          </a:p>
          <a:p>
            <a:pPr algn="just">
              <a:buNone/>
            </a:pPr>
            <a:r>
              <a:rPr lang="tr-TR" sz="2400" dirty="0">
                <a:solidFill>
                  <a:schemeClr val="tx1"/>
                </a:solidFill>
              </a:rPr>
              <a:t> </a:t>
            </a:r>
            <a:r>
              <a:rPr lang="tr-TR" sz="2400" b="1" dirty="0">
                <a:solidFill>
                  <a:schemeClr val="tx1"/>
                </a:solidFill>
              </a:rPr>
              <a:t>Çıktı:</a:t>
            </a:r>
          </a:p>
          <a:p>
            <a:pPr algn="just">
              <a:buNone/>
            </a:pPr>
            <a:r>
              <a:rPr lang="tr-TR" sz="2400" dirty="0">
                <a:solidFill>
                  <a:schemeClr val="tx1"/>
                </a:solidFill>
              </a:rPr>
              <a:t>   Harf notunuz = CC</a:t>
            </a:r>
          </a:p>
          <a:p>
            <a:pPr algn="just"/>
            <a:endParaRPr lang="tr-TR" sz="2400" b="1" dirty="0">
              <a:solidFill>
                <a:schemeClr val="tx1"/>
              </a:solidFill>
            </a:endParaRPr>
          </a:p>
          <a:p>
            <a:pPr algn="just"/>
            <a:endParaRPr lang="tr-TR" sz="2400" b="1" dirty="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r="7461"/>
          <a:stretch/>
        </p:blipFill>
        <p:spPr bwMode="auto">
          <a:xfrm>
            <a:off x="5500694" y="1643050"/>
            <a:ext cx="2309747" cy="3857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1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Hatırlatmalar</a:t>
            </a:r>
          </a:p>
        </p:txBody>
      </p:sp>
      <p:sp>
        <p:nvSpPr>
          <p:cNvPr id="3" name="2 İçerik Yer Tutucusu"/>
          <p:cNvSpPr>
            <a:spLocks noGrp="1"/>
          </p:cNvSpPr>
          <p:nvPr>
            <p:ph sz="quarter" idx="1"/>
          </p:nvPr>
        </p:nvSpPr>
        <p:spPr/>
        <p:txBody>
          <a:bodyPr>
            <a:normAutofit/>
          </a:bodyPr>
          <a:lstStyle/>
          <a:p>
            <a:r>
              <a:rPr lang="tr-TR" i="1" dirty="0" err="1">
                <a:solidFill>
                  <a:srgbClr val="FF0000"/>
                </a:solidFill>
              </a:rPr>
              <a:t>if</a:t>
            </a:r>
            <a:r>
              <a:rPr lang="tr-TR" dirty="0"/>
              <a:t> koşulundan sonra </a:t>
            </a:r>
            <a:r>
              <a:rPr lang="tr-TR" i="1" dirty="0">
                <a:solidFill>
                  <a:srgbClr val="FF0000"/>
                </a:solidFill>
              </a:rPr>
              <a:t>else</a:t>
            </a:r>
            <a:r>
              <a:rPr lang="tr-TR" dirty="0"/>
              <a:t> gelmek zorunda değildir.</a:t>
            </a:r>
          </a:p>
          <a:p>
            <a:pPr lvl="1">
              <a:buNone/>
            </a:pPr>
            <a:r>
              <a:rPr lang="tr-TR" sz="2000" dirty="0">
                <a:solidFill>
                  <a:schemeClr val="tx1"/>
                </a:solidFill>
              </a:rPr>
              <a:t>     </a:t>
            </a:r>
            <a:r>
              <a:rPr lang="tr-TR" sz="2000" dirty="0" err="1">
                <a:solidFill>
                  <a:schemeClr val="tx1"/>
                </a:solidFill>
              </a:rPr>
              <a:t>if</a:t>
            </a:r>
            <a:r>
              <a:rPr lang="tr-TR" sz="2000" dirty="0">
                <a:solidFill>
                  <a:schemeClr val="tx1"/>
                </a:solidFill>
              </a:rPr>
              <a:t>(a==2) </a:t>
            </a:r>
            <a:r>
              <a:rPr lang="tr-TR" sz="2000" dirty="0" err="1">
                <a:solidFill>
                  <a:schemeClr val="tx1"/>
                </a:solidFill>
              </a:rPr>
              <a:t>printf</a:t>
            </a:r>
            <a:r>
              <a:rPr lang="tr-TR" sz="2000" dirty="0">
                <a:solidFill>
                  <a:schemeClr val="tx1"/>
                </a:solidFill>
              </a:rPr>
              <a:t>(“a 2 </a:t>
            </a:r>
            <a:r>
              <a:rPr lang="tr-TR" sz="2000" dirty="0" err="1">
                <a:solidFill>
                  <a:schemeClr val="tx1"/>
                </a:solidFill>
              </a:rPr>
              <a:t>imis</a:t>
            </a:r>
            <a:r>
              <a:rPr lang="tr-TR" sz="2000" dirty="0">
                <a:solidFill>
                  <a:schemeClr val="tx1"/>
                </a:solidFill>
              </a:rPr>
              <a:t>”);</a:t>
            </a:r>
          </a:p>
          <a:p>
            <a:pPr lvl="1">
              <a:buNone/>
            </a:pPr>
            <a:endParaRPr lang="tr-TR" sz="2000" dirty="0">
              <a:solidFill>
                <a:schemeClr val="tx1"/>
              </a:solidFill>
            </a:endParaRPr>
          </a:p>
          <a:p>
            <a:r>
              <a:rPr lang="tr-TR" dirty="0" err="1"/>
              <a:t>if</a:t>
            </a:r>
            <a:r>
              <a:rPr lang="tr-TR" dirty="0"/>
              <a:t>(cevap == ‘a’) ile </a:t>
            </a:r>
            <a:r>
              <a:rPr lang="tr-TR" dirty="0" err="1"/>
              <a:t>if</a:t>
            </a:r>
            <a:r>
              <a:rPr lang="tr-TR" dirty="0"/>
              <a:t>(cevap == a)</a:t>
            </a:r>
          </a:p>
          <a:p>
            <a:pPr>
              <a:buNone/>
            </a:pPr>
            <a:r>
              <a:rPr lang="tr-TR" dirty="0"/>
              <a:t>farklı şeylerdir. </a:t>
            </a:r>
            <a:br>
              <a:rPr lang="tr-TR" dirty="0"/>
            </a:br>
            <a:r>
              <a:rPr lang="tr-TR" dirty="0"/>
              <a:t>İkincisi değişkene atıf yapar.</a:t>
            </a:r>
          </a:p>
          <a:p>
            <a:endParaRPr lang="tr-TR" dirty="0"/>
          </a:p>
          <a:p>
            <a:pPr lvl="1">
              <a:buNone/>
            </a:pPr>
            <a:endParaRPr lang="tr-TR" sz="2600" dirty="0">
              <a:solidFill>
                <a:schemeClr val="tx1"/>
              </a:solidFill>
            </a:endParaRPr>
          </a:p>
          <a:p>
            <a:endParaRPr lang="tr-TR" dirty="0"/>
          </a:p>
          <a:p>
            <a:endParaRPr lang="tr-TR" dirty="0"/>
          </a:p>
        </p:txBody>
      </p:sp>
      <p:sp>
        <p:nvSpPr>
          <p:cNvPr id="1026" name="AutoShape 2"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timthumb.jpeg"/>
          <p:cNvPicPr>
            <a:picLocks noChangeAspect="1"/>
          </p:cNvPicPr>
          <p:nvPr/>
        </p:nvPicPr>
        <p:blipFill>
          <a:blip r:embed="rId3"/>
          <a:stretch>
            <a:fillRect/>
          </a:stretch>
        </p:blipFill>
        <p:spPr>
          <a:xfrm>
            <a:off x="5365885" y="2338267"/>
            <a:ext cx="2701925" cy="1697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 typeface="Wingdings" pitchFamily="2" charset="2"/>
              <a:buChar char="§"/>
            </a:pPr>
            <a:r>
              <a:rPr lang="tr-TR" sz="2400" b="1" dirty="0">
                <a:solidFill>
                  <a:schemeClr val="tx1"/>
                </a:solidFill>
              </a:rPr>
              <a:t> Kod 2:</a:t>
            </a:r>
          </a:p>
          <a:p>
            <a:pPr marL="457200" indent="-457200" algn="just">
              <a:buFont typeface="+mj-lt"/>
              <a:buAutoNum type="arabicPeriod"/>
            </a:pPr>
            <a:r>
              <a:rPr lang="tr-TR" sz="2400" dirty="0">
                <a:solidFill>
                  <a:schemeClr val="tx1"/>
                </a:solidFill>
              </a:rPr>
              <a:t>   </a:t>
            </a:r>
            <a:r>
              <a:rPr lang="tr-TR" sz="2400" dirty="0" err="1">
                <a:solidFill>
                  <a:schemeClr val="tx1"/>
                </a:solidFill>
              </a:rPr>
              <a:t>int</a:t>
            </a:r>
            <a:r>
              <a:rPr lang="tr-TR" sz="2400" dirty="0">
                <a:solidFill>
                  <a:schemeClr val="tx1"/>
                </a:solidFill>
              </a:rPr>
              <a:t> </a:t>
            </a:r>
            <a:r>
              <a:rPr lang="tr-TR" sz="2400" dirty="0" err="1">
                <a:solidFill>
                  <a:schemeClr val="tx1"/>
                </a:solidFill>
              </a:rPr>
              <a:t>ogr</a:t>
            </a:r>
            <a:r>
              <a:rPr lang="tr-TR" sz="2400" dirty="0">
                <a:solidFill>
                  <a:schemeClr val="tx1"/>
                </a:solidFill>
              </a:rPr>
              <a:t>_not = 75;</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90)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AA”);</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80)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BB”);</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70)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CC”);</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60)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DD”);</a:t>
            </a:r>
          </a:p>
          <a:p>
            <a:pPr marL="457200" indent="-457200" algn="just">
              <a:buFont typeface="+mj-lt"/>
              <a:buAutoNum type="arabicPeriod"/>
            </a:pPr>
            <a:r>
              <a:rPr lang="tr-TR" sz="2400" dirty="0">
                <a:solidFill>
                  <a:schemeClr val="tx1"/>
                </a:solidFill>
              </a:rPr>
              <a:t>   else</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FF”);</a:t>
            </a:r>
          </a:p>
          <a:p>
            <a:pPr algn="just"/>
            <a:endParaRPr lang="tr-TR" sz="2400" dirty="0">
              <a:solidFill>
                <a:schemeClr val="tx1"/>
              </a:solidFill>
            </a:endParaRPr>
          </a:p>
          <a:p>
            <a:pPr algn="just">
              <a:buFont typeface="Wingdings" pitchFamily="2" charset="2"/>
              <a:buChar char="§"/>
            </a:pPr>
            <a:r>
              <a:rPr lang="tr-TR" sz="2400" dirty="0">
                <a:solidFill>
                  <a:schemeClr val="tx1"/>
                </a:solidFill>
              </a:rPr>
              <a:t> </a:t>
            </a:r>
            <a:r>
              <a:rPr lang="tr-TR" sz="2400" b="1" dirty="0">
                <a:solidFill>
                  <a:schemeClr val="tx1"/>
                </a:solidFill>
              </a:rPr>
              <a:t>Çıktı ?</a:t>
            </a: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3074" name="Ink 2"/>
              <p14:cNvContentPartPr>
                <a14:cpLocks xmlns:a14="http://schemas.microsoft.com/office/drawing/2010/main" noRot="1" noChangeAspect="1" noEditPoints="1" noChangeArrowheads="1" noChangeShapeType="1"/>
              </p14:cNvContentPartPr>
              <p14:nvPr/>
            </p14:nvContentPartPr>
            <p14:xfrm>
              <a:off x="257802063" y="894997575"/>
              <a:ext cx="0" cy="0"/>
            </p14:xfrm>
          </p:contentPart>
        </mc:Choice>
        <mc:Fallback xmlns="">
          <p:pic>
            <p:nvPicPr>
              <p:cNvPr id="3074" name="Ink 2"/>
              <p:cNvPicPr>
                <a:picLocks noRot="1" noChangeAspect="1" noEditPoints="1" noChangeArrowheads="1" noChangeShapeType="1"/>
              </p:cNvPicPr>
              <p:nvPr/>
            </p:nvPicPr>
            <p:blipFill>
              <a:blip r:embed="rId3"/>
              <a:stretch>
                <a:fillRect/>
              </a:stretch>
            </p:blipFill>
            <p:spPr>
              <a:xfrm>
                <a:off x="257802063" y="894997575"/>
                <a:ext cx="0" cy="0"/>
              </a:xfrm>
              <a:prstGeom prst="rect">
                <a:avLst/>
              </a:prstGeom>
            </p:spPr>
          </p:pic>
        </mc:Fallback>
      </mc:AlternateContent>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a:solidFill>
                  <a:schemeClr val="tx1"/>
                </a:solidFill>
              </a:rPr>
              <a:t> Kod 2:</a:t>
            </a:r>
          </a:p>
          <a:p>
            <a:pPr marL="457200" indent="-457200" algn="just">
              <a:buFont typeface="+mj-lt"/>
              <a:buAutoNum type="arabicPeriod"/>
            </a:pPr>
            <a:r>
              <a:rPr lang="tr-TR" sz="2400" dirty="0">
                <a:solidFill>
                  <a:schemeClr val="tx1"/>
                </a:solidFill>
              </a:rPr>
              <a:t>   </a:t>
            </a:r>
            <a:r>
              <a:rPr lang="tr-TR" sz="2400" dirty="0" err="1">
                <a:solidFill>
                  <a:schemeClr val="tx1"/>
                </a:solidFill>
              </a:rPr>
              <a:t>int</a:t>
            </a:r>
            <a:r>
              <a:rPr lang="tr-TR" sz="2400" dirty="0">
                <a:solidFill>
                  <a:schemeClr val="tx1"/>
                </a:solidFill>
              </a:rPr>
              <a:t> </a:t>
            </a:r>
            <a:r>
              <a:rPr lang="tr-TR" sz="2400" dirty="0" err="1">
                <a:solidFill>
                  <a:schemeClr val="tx1"/>
                </a:solidFill>
              </a:rPr>
              <a:t>ogr</a:t>
            </a:r>
            <a:r>
              <a:rPr lang="tr-TR" sz="2400" dirty="0">
                <a:solidFill>
                  <a:schemeClr val="tx1"/>
                </a:solidFill>
              </a:rPr>
              <a:t>_not = 75;</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90)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AA”);</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80)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BB”);</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70)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CC”);</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60)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DD”);</a:t>
            </a:r>
          </a:p>
          <a:p>
            <a:pPr marL="457200" indent="-457200" algn="just">
              <a:buFont typeface="+mj-lt"/>
              <a:buAutoNum type="arabicPeriod"/>
            </a:pPr>
            <a:r>
              <a:rPr lang="tr-TR" sz="2400" dirty="0">
                <a:solidFill>
                  <a:schemeClr val="tx1"/>
                </a:solidFill>
              </a:rPr>
              <a:t>   else</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FF”);</a:t>
            </a:r>
          </a:p>
          <a:p>
            <a:pPr algn="just"/>
            <a:endParaRPr lang="tr-TR" sz="2400" dirty="0">
              <a:solidFill>
                <a:schemeClr val="tx1"/>
              </a:solidFill>
            </a:endParaRPr>
          </a:p>
          <a:p>
            <a:pPr algn="just">
              <a:buFont typeface="Wingdings" pitchFamily="2" charset="2"/>
              <a:buChar char="§"/>
            </a:pPr>
            <a:r>
              <a:rPr lang="tr-TR" sz="2400" dirty="0">
                <a:solidFill>
                  <a:schemeClr val="tx1"/>
                </a:solidFill>
              </a:rPr>
              <a:t> </a:t>
            </a:r>
            <a:r>
              <a:rPr lang="tr-TR" sz="2400" b="1" dirty="0">
                <a:solidFill>
                  <a:schemeClr val="tx1"/>
                </a:solidFill>
              </a:rPr>
              <a:t>Çıktı:</a:t>
            </a:r>
          </a:p>
          <a:p>
            <a:pPr algn="just">
              <a:buNone/>
            </a:pPr>
            <a:r>
              <a:rPr lang="tr-TR" sz="2400" dirty="0">
                <a:solidFill>
                  <a:schemeClr val="tx1"/>
                </a:solidFill>
              </a:rPr>
              <a:t>Harf notunuz = </a:t>
            </a:r>
            <a:r>
              <a:rPr lang="tr-TR" sz="2400" dirty="0" err="1">
                <a:solidFill>
                  <a:schemeClr val="tx1"/>
                </a:solidFill>
              </a:rPr>
              <a:t>CCHarf</a:t>
            </a:r>
            <a:r>
              <a:rPr lang="tr-TR" sz="2400" dirty="0">
                <a:solidFill>
                  <a:schemeClr val="tx1"/>
                </a:solidFill>
              </a:rPr>
              <a:t> notunuz = DD</a:t>
            </a: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692" r="50001"/>
          <a:stretch/>
        </p:blipFill>
        <p:spPr bwMode="auto">
          <a:xfrm>
            <a:off x="4714876" y="4000504"/>
            <a:ext cx="1402659" cy="2249207"/>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6215074" y="1285861"/>
            <a:ext cx="2786050" cy="5016758"/>
          </a:xfrm>
          <a:prstGeom prst="rect">
            <a:avLst/>
          </a:prstGeom>
        </p:spPr>
        <p:txBody>
          <a:bodyPr wrap="square">
            <a:spAutoFit/>
          </a:bodyPr>
          <a:lstStyle/>
          <a:p>
            <a:pPr algn="just">
              <a:buFont typeface="Wingdings" pitchFamily="2" charset="2"/>
              <a:buChar char="Ø"/>
            </a:pPr>
            <a:r>
              <a:rPr lang="tr-TR" sz="1600" dirty="0"/>
              <a:t> Her “</a:t>
            </a:r>
            <a:r>
              <a:rPr lang="tr-TR" sz="1600" b="1" i="1" dirty="0" err="1"/>
              <a:t>if</a:t>
            </a:r>
            <a:r>
              <a:rPr lang="tr-TR" sz="1600" dirty="0"/>
              <a:t>” bloğu birbirinden bağımsızdır. İlk üç </a:t>
            </a:r>
            <a:r>
              <a:rPr lang="tr-TR" sz="1600" dirty="0" err="1"/>
              <a:t>if</a:t>
            </a:r>
            <a:r>
              <a:rPr lang="tr-TR" sz="1600" dirty="0"/>
              <a:t> bloğu birbirinden bağımsız bir şekilde çalışır. Dördüncü </a:t>
            </a:r>
            <a:r>
              <a:rPr lang="tr-TR" sz="1600" dirty="0" err="1"/>
              <a:t>if</a:t>
            </a:r>
            <a:r>
              <a:rPr lang="tr-TR" sz="1600" dirty="0"/>
              <a:t> bloğu ise bir else ile bağlıdır. Yani toplamda 4 tane karar verme yapısı bulunmaktadır. Bu örnekte üçüncü </a:t>
            </a:r>
            <a:r>
              <a:rPr lang="tr-TR" sz="1600" dirty="0" err="1"/>
              <a:t>if</a:t>
            </a:r>
            <a:r>
              <a:rPr lang="tr-TR" sz="1600" dirty="0"/>
              <a:t> içeriği doğru olduğundan ona ait olan blok çalıştırılır. Arkasından ise dördüncü </a:t>
            </a:r>
            <a:r>
              <a:rPr lang="tr-TR" sz="1600" dirty="0" err="1"/>
              <a:t>if</a:t>
            </a:r>
            <a:r>
              <a:rPr lang="tr-TR" sz="1600" dirty="0"/>
              <a:t> içeriğine bakılır, o da doğru olduğundan ona ait olan blok da çalıştırılır. Dördüncü </a:t>
            </a:r>
            <a:r>
              <a:rPr lang="tr-TR" sz="1600" dirty="0" err="1"/>
              <a:t>if’in</a:t>
            </a:r>
            <a:r>
              <a:rPr lang="tr-TR" sz="1600" dirty="0"/>
              <a:t> içeriği doğru olduğundan ona bağlı olan else bloğu çalıştırılmaz.</a:t>
            </a:r>
          </a:p>
          <a:p>
            <a:pPr algn="just">
              <a:buFont typeface="Wingdings" pitchFamily="2" charset="2"/>
              <a:buChar char="Ø"/>
            </a:pPr>
            <a:r>
              <a:rPr lang="tr-TR" sz="1600" dirty="0"/>
              <a:t>Söz dizimi hatası değil, mantık hatası içeren, isteneni yapmayan yanlış bir kullanımdır.</a:t>
            </a:r>
          </a:p>
        </p:txBody>
      </p:sp>
      <mc:AlternateContent xmlns:mc="http://schemas.openxmlformats.org/markup-compatibility/2006" xmlns:p14="http://schemas.microsoft.com/office/powerpoint/2010/main">
        <mc:Choice Requires="p14">
          <p:contentPart p14:bwMode="auto" r:id="rId3">
            <p14:nvContentPartPr>
              <p14:cNvPr id="4098" name="Ink 4"/>
              <p14:cNvContentPartPr>
                <a14:cpLocks xmlns:a14="http://schemas.microsoft.com/office/drawing/2010/main" noRot="1" noChangeAspect="1" noEditPoints="1" noChangeArrowheads="1" noChangeShapeType="1"/>
              </p14:cNvContentPartPr>
              <p14:nvPr/>
            </p14:nvContentPartPr>
            <p14:xfrm>
              <a:off x="4410075" y="1973263"/>
              <a:ext cx="268288" cy="295275"/>
            </p14:xfrm>
          </p:contentPart>
        </mc:Choice>
        <mc:Fallback xmlns="">
          <p:pic>
            <p:nvPicPr>
              <p:cNvPr id="4098" name="Ink 4"/>
              <p:cNvPicPr>
                <a:picLocks noRot="1" noChangeAspect="1" noEditPoints="1" noChangeArrowheads="1" noChangeShapeType="1"/>
              </p:cNvPicPr>
              <p:nvPr/>
            </p:nvPicPr>
            <p:blipFill>
              <a:blip r:embed="rId4"/>
              <a:stretch>
                <a:fillRect/>
              </a:stretch>
            </p:blipFill>
            <p:spPr>
              <a:xfrm>
                <a:off x="4400724" y="1963889"/>
                <a:ext cx="286989" cy="314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99" name="Ink 2"/>
              <p14:cNvContentPartPr>
                <a14:cpLocks xmlns:a14="http://schemas.microsoft.com/office/drawing/2010/main" noRot="1" noChangeAspect="1" noEditPoints="1" noChangeArrowheads="1" noChangeShapeType="1"/>
              </p14:cNvContentPartPr>
              <p14:nvPr/>
            </p14:nvContentPartPr>
            <p14:xfrm>
              <a:off x="827088" y="1844675"/>
              <a:ext cx="4062412" cy="3286125"/>
            </p14:xfrm>
          </p:contentPart>
        </mc:Choice>
        <mc:Fallback xmlns="">
          <p:pic>
            <p:nvPicPr>
              <p:cNvPr id="4099" name="Ink 2"/>
              <p:cNvPicPr>
                <a:picLocks noRot="1" noChangeAspect="1" noEditPoints="1" noChangeArrowheads="1" noChangeShapeType="1"/>
              </p:cNvPicPr>
              <p:nvPr/>
            </p:nvPicPr>
            <p:blipFill>
              <a:blip r:embed="rId6"/>
              <a:stretch>
                <a:fillRect/>
              </a:stretch>
            </p:blipFill>
            <p:spPr>
              <a:xfrm>
                <a:off x="817730" y="1835341"/>
                <a:ext cx="4081128" cy="33047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0" name="Ink 7"/>
              <p14:cNvContentPartPr>
                <a14:cpLocks xmlns:a14="http://schemas.microsoft.com/office/drawing/2010/main" noRot="1" noChangeAspect="1" noEditPoints="1" noChangeArrowheads="1" noChangeShapeType="1"/>
              </p14:cNvContentPartPr>
              <p14:nvPr/>
            </p14:nvContentPartPr>
            <p14:xfrm>
              <a:off x="4435475" y="4135438"/>
              <a:ext cx="204788" cy="268287"/>
            </p14:xfrm>
          </p:contentPart>
        </mc:Choice>
        <mc:Fallback xmlns="">
          <p:pic>
            <p:nvPicPr>
              <p:cNvPr id="4100" name="Ink 7"/>
              <p:cNvPicPr>
                <a:picLocks noRot="1" noChangeAspect="1" noEditPoints="1" noChangeArrowheads="1" noChangeShapeType="1"/>
              </p:cNvPicPr>
              <p:nvPr/>
            </p:nvPicPr>
            <p:blipFill>
              <a:blip r:embed="rId8"/>
              <a:stretch>
                <a:fillRect/>
              </a:stretch>
            </p:blipFill>
            <p:spPr>
              <a:xfrm>
                <a:off x="4426150" y="4126075"/>
                <a:ext cx="223438" cy="28701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4451350" y="2032000"/>
              <a:ext cx="347663" cy="295275"/>
            </p14:xfrm>
          </p:contentPart>
        </mc:Choice>
        <mc:Fallback xmlns="">
          <p:pic>
            <p:nvPicPr>
              <p:cNvPr id="4101" name="Ink 5"/>
              <p:cNvPicPr>
                <a:picLocks noRot="1" noChangeAspect="1" noEditPoints="1" noChangeArrowheads="1" noChangeShapeType="1"/>
              </p:cNvPicPr>
              <p:nvPr/>
            </p:nvPicPr>
            <p:blipFill>
              <a:blip r:embed="rId10"/>
              <a:stretch>
                <a:fillRect/>
              </a:stretch>
            </p:blipFill>
            <p:spPr>
              <a:xfrm>
                <a:off x="4442022" y="2022638"/>
                <a:ext cx="366320"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2" name="Ink 8"/>
              <p14:cNvContentPartPr>
                <a14:cpLocks xmlns:a14="http://schemas.microsoft.com/office/drawing/2010/main" noRot="1" noChangeAspect="1" noEditPoints="1" noChangeArrowheads="1" noChangeShapeType="1"/>
              </p14:cNvContentPartPr>
              <p14:nvPr/>
            </p14:nvContentPartPr>
            <p14:xfrm>
              <a:off x="4787900" y="4076700"/>
              <a:ext cx="403225" cy="285750"/>
            </p14:xfrm>
          </p:contentPart>
        </mc:Choice>
        <mc:Fallback xmlns="">
          <p:pic>
            <p:nvPicPr>
              <p:cNvPr id="4102" name="Ink 8"/>
              <p:cNvPicPr>
                <a:picLocks noRot="1" noChangeAspect="1" noEditPoints="1" noChangeArrowheads="1" noChangeShapeType="1"/>
              </p:cNvPicPr>
              <p:nvPr/>
            </p:nvPicPr>
            <p:blipFill>
              <a:blip r:embed="rId12"/>
              <a:stretch>
                <a:fillRect/>
              </a:stretch>
            </p:blipFill>
            <p:spPr>
              <a:xfrm>
                <a:off x="4778514" y="4067378"/>
                <a:ext cx="421996" cy="30439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3" name="Ink 3"/>
              <p14:cNvContentPartPr>
                <a14:cpLocks xmlns:a14="http://schemas.microsoft.com/office/drawing/2010/main" noRot="1" noChangeAspect="1" noEditPoints="1" noChangeArrowheads="1" noChangeShapeType="1"/>
              </p14:cNvContentPartPr>
              <p14:nvPr/>
            </p14:nvContentPartPr>
            <p14:xfrm>
              <a:off x="257802063" y="894997575"/>
              <a:ext cx="0" cy="0"/>
            </p14:xfrm>
          </p:contentPart>
        </mc:Choice>
        <mc:Fallback xmlns="">
          <p:pic>
            <p:nvPicPr>
              <p:cNvPr id="4103" name="Ink 3"/>
              <p:cNvPicPr>
                <a:picLocks noRot="1" noChangeAspect="1" noEditPoints="1" noChangeArrowheads="1" noChangeShapeType="1"/>
              </p:cNvPicPr>
              <p:nvPr/>
            </p:nvPicPr>
            <p:blipFill>
              <a:blip r:embed="rId14"/>
              <a:stretch>
                <a:fillRect/>
              </a:stretch>
            </p:blipFill>
            <p:spPr>
              <a:xfrm>
                <a:off x="257802063" y="894997575"/>
                <a:ext cx="0" cy="0"/>
              </a:xfrm>
              <a:prstGeom prst="rect">
                <a:avLst/>
              </a:prstGeom>
            </p:spPr>
          </p:pic>
        </mc:Fallback>
      </mc:AlternateContent>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achingconfidence.co.uk/wp-content/uploads/2011/01/Fotolia_35627821_X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692" r="50001"/>
          <a:stretch/>
        </p:blipFill>
        <p:spPr bwMode="auto">
          <a:xfrm>
            <a:off x="4572000" y="2214554"/>
            <a:ext cx="1421108" cy="227879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a:solidFill>
                  <a:schemeClr val="tx1"/>
                </a:solidFill>
              </a:rPr>
              <a:t> Kod 3:</a:t>
            </a:r>
          </a:p>
          <a:p>
            <a:pPr marL="457200" indent="-457200" algn="just">
              <a:buFont typeface="+mj-lt"/>
              <a:buAutoNum type="arabicPeriod"/>
            </a:pPr>
            <a:r>
              <a:rPr lang="tr-TR" sz="2400" dirty="0">
                <a:solidFill>
                  <a:schemeClr val="tx1"/>
                </a:solidFill>
              </a:rPr>
              <a:t>   </a:t>
            </a:r>
            <a:r>
              <a:rPr lang="tr-TR" sz="2400" dirty="0" err="1">
                <a:solidFill>
                  <a:schemeClr val="tx1"/>
                </a:solidFill>
              </a:rPr>
              <a:t>int</a:t>
            </a:r>
            <a:r>
              <a:rPr lang="tr-TR" sz="2400" dirty="0">
                <a:solidFill>
                  <a:schemeClr val="tx1"/>
                </a:solidFill>
              </a:rPr>
              <a:t> </a:t>
            </a:r>
            <a:r>
              <a:rPr lang="tr-TR" sz="2400" dirty="0" err="1">
                <a:solidFill>
                  <a:schemeClr val="tx1"/>
                </a:solidFill>
              </a:rPr>
              <a:t>ogr</a:t>
            </a:r>
            <a:r>
              <a:rPr lang="tr-TR" sz="2400" dirty="0">
                <a:solidFill>
                  <a:schemeClr val="tx1"/>
                </a:solidFill>
              </a:rPr>
              <a:t>_not = 75;</a:t>
            </a:r>
          </a:p>
          <a:p>
            <a:pPr marL="457200" indent="-457200" algn="just">
              <a:buFont typeface="+mj-lt"/>
              <a:buAutoNum type="arabicPeriod"/>
            </a:pPr>
            <a:r>
              <a:rPr lang="tr-TR" sz="2400" dirty="0">
                <a:solidFill>
                  <a:schemeClr val="tx1"/>
                </a:solidFill>
              </a:rPr>
              <a:t>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60)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DD”);</a:t>
            </a:r>
          </a:p>
          <a:p>
            <a:pPr marL="457200" indent="-457200" algn="just">
              <a:buFont typeface="+mj-lt"/>
              <a:buAutoNum type="arabicPeriod"/>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70)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CC”);</a:t>
            </a:r>
          </a:p>
          <a:p>
            <a:pPr marL="457200" indent="-457200" algn="just">
              <a:buFont typeface="+mj-lt"/>
              <a:buAutoNum type="arabicPeriod"/>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80)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BB”);</a:t>
            </a:r>
          </a:p>
          <a:p>
            <a:pPr marL="457200" indent="-457200" algn="just">
              <a:buFont typeface="+mj-lt"/>
              <a:buAutoNum type="arabicPeriod"/>
            </a:pPr>
            <a:r>
              <a:rPr lang="tr-TR" sz="2400" dirty="0">
                <a:solidFill>
                  <a:schemeClr val="tx1"/>
                </a:solidFill>
              </a:rPr>
              <a:t>   else </a:t>
            </a:r>
            <a:r>
              <a:rPr lang="tr-TR" sz="2400" dirty="0" err="1">
                <a:solidFill>
                  <a:schemeClr val="tx1"/>
                </a:solidFill>
              </a:rPr>
              <a:t>if</a:t>
            </a:r>
            <a:r>
              <a:rPr lang="tr-TR" sz="2400" dirty="0">
                <a:solidFill>
                  <a:schemeClr val="tx1"/>
                </a:solidFill>
              </a:rPr>
              <a:t>(</a:t>
            </a:r>
            <a:r>
              <a:rPr lang="tr-TR" sz="2400" dirty="0" err="1">
                <a:solidFill>
                  <a:schemeClr val="tx1"/>
                </a:solidFill>
              </a:rPr>
              <a:t>ogr</a:t>
            </a:r>
            <a:r>
              <a:rPr lang="tr-TR" sz="2400" dirty="0">
                <a:solidFill>
                  <a:schemeClr val="tx1"/>
                </a:solidFill>
              </a:rPr>
              <a:t>_not &gt;= 90)</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AA”);</a:t>
            </a:r>
          </a:p>
          <a:p>
            <a:pPr marL="457200" indent="-457200" algn="just">
              <a:buFont typeface="+mj-lt"/>
              <a:buAutoNum type="arabicPeriod"/>
            </a:pPr>
            <a:r>
              <a:rPr lang="tr-TR" sz="2400" dirty="0">
                <a:solidFill>
                  <a:schemeClr val="tx1"/>
                </a:solidFill>
              </a:rPr>
              <a:t>   else</a:t>
            </a:r>
          </a:p>
          <a:p>
            <a:pPr marL="457200" indent="-457200" algn="just">
              <a:buFont typeface="+mj-lt"/>
              <a:buAutoNum type="arabicPeriod"/>
            </a:pPr>
            <a:r>
              <a:rPr lang="tr-TR" sz="2400" dirty="0">
                <a:solidFill>
                  <a:schemeClr val="tx1"/>
                </a:solidFill>
              </a:rPr>
              <a:t>       </a:t>
            </a:r>
            <a:r>
              <a:rPr lang="tr-TR" sz="2400" dirty="0" err="1">
                <a:solidFill>
                  <a:schemeClr val="tx1"/>
                </a:solidFill>
              </a:rPr>
              <a:t>printf</a:t>
            </a:r>
            <a:r>
              <a:rPr lang="tr-TR" sz="2400" dirty="0">
                <a:solidFill>
                  <a:schemeClr val="tx1"/>
                </a:solidFill>
              </a:rPr>
              <a:t>(“Harf notunuz = FF”);</a:t>
            </a:r>
          </a:p>
          <a:p>
            <a:pPr algn="just"/>
            <a:endParaRPr lang="tr-TR" sz="2400" dirty="0">
              <a:solidFill>
                <a:schemeClr val="tx1"/>
              </a:solidFill>
            </a:endParaRPr>
          </a:p>
          <a:p>
            <a:pPr algn="just">
              <a:buFont typeface="Wingdings" pitchFamily="2" charset="2"/>
              <a:buChar char="§"/>
            </a:pPr>
            <a:r>
              <a:rPr lang="tr-TR" sz="2400" dirty="0">
                <a:solidFill>
                  <a:schemeClr val="tx1"/>
                </a:solidFill>
              </a:rPr>
              <a:t> </a:t>
            </a:r>
            <a:r>
              <a:rPr lang="tr-TR" sz="2400" b="1" dirty="0">
                <a:solidFill>
                  <a:schemeClr val="tx1"/>
                </a:solidFill>
              </a:rPr>
              <a:t>Çıktı:</a:t>
            </a:r>
          </a:p>
          <a:p>
            <a:pPr algn="just"/>
            <a:r>
              <a:rPr lang="tr-TR" sz="2400" dirty="0">
                <a:solidFill>
                  <a:schemeClr val="tx1"/>
                </a:solidFill>
              </a:rPr>
              <a:t>   Harf notunuz = DD</a:t>
            </a: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p:sp>
        <p:nvSpPr>
          <p:cNvPr id="5" name="4 Dikdörtgen"/>
          <p:cNvSpPr/>
          <p:nvPr/>
        </p:nvSpPr>
        <p:spPr>
          <a:xfrm>
            <a:off x="6215074" y="1500174"/>
            <a:ext cx="2643206" cy="4401205"/>
          </a:xfrm>
          <a:prstGeom prst="rect">
            <a:avLst/>
          </a:prstGeom>
        </p:spPr>
        <p:txBody>
          <a:bodyPr wrap="square">
            <a:spAutoFit/>
          </a:bodyPr>
          <a:lstStyle/>
          <a:p>
            <a:pPr algn="just">
              <a:buFont typeface="Wingdings" pitchFamily="2" charset="2"/>
              <a:buChar char="Ø"/>
            </a:pPr>
            <a:r>
              <a:rPr lang="tr-TR" sz="1400" dirty="0"/>
              <a:t> Bu örnekte ise bir mantık hatası bulunmaktadır. Kodu yazan kişi 75 notunun karşılığının C olduğunu bilmektedir. Ancak koddaki </a:t>
            </a:r>
            <a:r>
              <a:rPr lang="tr-TR" sz="1400" dirty="0" err="1"/>
              <a:t>if</a:t>
            </a:r>
            <a:r>
              <a:rPr lang="tr-TR" sz="1400" dirty="0"/>
              <a:t> bloklarını yanlış sırada kodladığından program bize harf notu olarak </a:t>
            </a:r>
            <a:r>
              <a:rPr lang="tr-TR" sz="1400" dirty="0" err="1"/>
              <a:t>D’yi</a:t>
            </a:r>
            <a:r>
              <a:rPr lang="tr-TR" sz="1400" dirty="0"/>
              <a:t> vermektedir. Bazı durumlarda birden fazla </a:t>
            </a:r>
            <a:r>
              <a:rPr lang="tr-TR" sz="1400" dirty="0" err="1"/>
              <a:t>if</a:t>
            </a:r>
            <a:r>
              <a:rPr lang="tr-TR" sz="1400" dirty="0"/>
              <a:t> kontrolü aynı önermeyi sağlıyor olabilir. Örneğin 75 değeri hem 60’tan, hem 70’ten büyüktür. Böyle durumlarda hangi kontrolün önce yapılması gerektiğine dikkat edilmeli, ya da </a:t>
            </a:r>
            <a:r>
              <a:rPr lang="tr-TR" sz="1400" dirty="0" err="1"/>
              <a:t>if</a:t>
            </a:r>
            <a:r>
              <a:rPr lang="tr-TR" sz="1400" dirty="0"/>
              <a:t> kontrolleri daha sıkı yapılmalıdır.</a:t>
            </a:r>
          </a:p>
          <a:p>
            <a:pPr algn="just">
              <a:buFont typeface="Wingdings" pitchFamily="2" charset="2"/>
              <a:buChar char="Ø"/>
            </a:pPr>
            <a:r>
              <a:rPr lang="tr-TR" sz="1400" dirty="0"/>
              <a:t>Söz dizimi hatası değil, mantık hatası içeren, isteneni yapmayan yanlış bir kullanımdır.</a:t>
            </a:r>
          </a:p>
          <a:p>
            <a:pPr algn="just">
              <a:buFont typeface="Wingdings" pitchFamily="2" charset="2"/>
              <a:buChar char="Ø"/>
            </a:pPr>
            <a:endParaRPr lang="tr-TR" sz="1400" dirty="0"/>
          </a:p>
        </p:txBody>
      </p:sp>
      <mc:AlternateContent xmlns:mc="http://schemas.openxmlformats.org/markup-compatibility/2006" xmlns:p14="http://schemas.microsoft.com/office/powerpoint/2010/main">
        <mc:Choice Requires="p14">
          <p:contentPart p14:bwMode="auto" r:id="rId4">
            <p14:nvContentPartPr>
              <p14:cNvPr id="5122" name="Ink 2"/>
              <p14:cNvContentPartPr>
                <a14:cpLocks xmlns:a14="http://schemas.microsoft.com/office/drawing/2010/main" noRot="1" noChangeAspect="1" noEditPoints="1" noChangeArrowheads="1" noChangeShapeType="1"/>
              </p14:cNvContentPartPr>
              <p14:nvPr/>
            </p14:nvContentPartPr>
            <p14:xfrm>
              <a:off x="1098550" y="3697288"/>
              <a:ext cx="3313113" cy="1411287"/>
            </p14:xfrm>
          </p:contentPart>
        </mc:Choice>
        <mc:Fallback xmlns="">
          <p:pic>
            <p:nvPicPr>
              <p:cNvPr id="5122" name="Ink 2"/>
              <p:cNvPicPr>
                <a:picLocks noRot="1" noChangeAspect="1" noEditPoints="1" noChangeArrowheads="1" noChangeShapeType="1"/>
              </p:cNvPicPr>
              <p:nvPr/>
            </p:nvPicPr>
            <p:blipFill>
              <a:blip r:embed="rId5"/>
              <a:stretch>
                <a:fillRect/>
              </a:stretch>
            </p:blipFill>
            <p:spPr>
              <a:xfrm>
                <a:off x="1089208" y="3688078"/>
                <a:ext cx="3331797" cy="142970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3"/>
              <p14:cNvContentPartPr>
                <a14:cpLocks xmlns:a14="http://schemas.microsoft.com/office/drawing/2010/main" noRot="1" noChangeAspect="1" noEditPoints="1" noChangeArrowheads="1" noChangeShapeType="1"/>
              </p14:cNvContentPartPr>
              <p14:nvPr/>
            </p14:nvContentPartPr>
            <p14:xfrm>
              <a:off x="955675" y="2982913"/>
              <a:ext cx="3679825" cy="2276475"/>
            </p14:xfrm>
          </p:contentPart>
        </mc:Choice>
        <mc:Fallback xmlns="">
          <p:pic>
            <p:nvPicPr>
              <p:cNvPr id="5123" name="Ink 3"/>
              <p:cNvPicPr>
                <a:picLocks noRot="1" noChangeAspect="1" noEditPoints="1" noChangeArrowheads="1" noChangeShapeType="1"/>
              </p:cNvPicPr>
              <p:nvPr/>
            </p:nvPicPr>
            <p:blipFill>
              <a:blip r:embed="rId7"/>
              <a:stretch>
                <a:fillRect/>
              </a:stretch>
            </p:blipFill>
            <p:spPr>
              <a:xfrm>
                <a:off x="946325" y="2973573"/>
                <a:ext cx="3698524" cy="229515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4"/>
              <p14:cNvContentPartPr>
                <a14:cpLocks xmlns:a14="http://schemas.microsoft.com/office/drawing/2010/main" noRot="1" noChangeAspect="1" noEditPoints="1" noChangeArrowheads="1" noChangeShapeType="1"/>
              </p14:cNvContentPartPr>
              <p14:nvPr/>
            </p14:nvContentPartPr>
            <p14:xfrm>
              <a:off x="812800" y="2455863"/>
              <a:ext cx="4017963" cy="2894012"/>
            </p14:xfrm>
          </p:contentPart>
        </mc:Choice>
        <mc:Fallback xmlns="">
          <p:pic>
            <p:nvPicPr>
              <p:cNvPr id="5124" name="Ink 4"/>
              <p:cNvPicPr>
                <a:picLocks noRot="1" noChangeAspect="1" noEditPoints="1" noChangeArrowheads="1" noChangeShapeType="1"/>
              </p:cNvPicPr>
              <p:nvPr/>
            </p:nvPicPr>
            <p:blipFill>
              <a:blip r:embed="rId9"/>
              <a:stretch>
                <a:fillRect/>
              </a:stretch>
            </p:blipFill>
            <p:spPr>
              <a:xfrm>
                <a:off x="803463" y="2446504"/>
                <a:ext cx="4036638" cy="2912729"/>
              </a:xfrm>
              <a:prstGeom prst="rect">
                <a:avLst/>
              </a:prstGeom>
            </p:spPr>
          </p:pic>
        </mc:Fallback>
      </mc:AlternateContent>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heckerboard(across)">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heckerboard(across)">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5" dur="500"/>
                                        <p:tgtEl>
                                          <p:spTgt spid="3">
                                            <p:txEl>
                                              <p:pRg st="14" end="1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 typeface="Wingdings" pitchFamily="2" charset="2"/>
              <a:buChar char="§"/>
            </a:pPr>
            <a:r>
              <a:rPr lang="tr-TR" sz="1800" b="1" dirty="0">
                <a:solidFill>
                  <a:schemeClr val="tx1"/>
                </a:solidFill>
              </a:rPr>
              <a:t> Kod 4:</a:t>
            </a:r>
          </a:p>
          <a:p>
            <a:pPr marL="457200" indent="-457200" algn="just">
              <a:buFont typeface="+mj-lt"/>
              <a:buAutoNum type="arabicPeriod"/>
            </a:pPr>
            <a:r>
              <a:rPr lang="tr-TR" sz="1800" dirty="0">
                <a:solidFill>
                  <a:schemeClr val="tx1"/>
                </a:solidFill>
              </a:rPr>
              <a:t>   </a:t>
            </a:r>
            <a:r>
              <a:rPr lang="tr-TR" sz="1800" dirty="0" err="1">
                <a:solidFill>
                  <a:schemeClr val="tx1"/>
                </a:solidFill>
              </a:rPr>
              <a:t>int</a:t>
            </a:r>
            <a:r>
              <a:rPr lang="tr-TR" sz="1800" dirty="0">
                <a:solidFill>
                  <a:schemeClr val="tx1"/>
                </a:solidFill>
              </a:rPr>
              <a:t> </a:t>
            </a:r>
            <a:r>
              <a:rPr lang="tr-TR" sz="1800" dirty="0" err="1">
                <a:solidFill>
                  <a:schemeClr val="tx1"/>
                </a:solidFill>
              </a:rPr>
              <a:t>ogr</a:t>
            </a:r>
            <a:r>
              <a:rPr lang="tr-TR" sz="1800" dirty="0">
                <a:solidFill>
                  <a:schemeClr val="tx1"/>
                </a:solidFill>
              </a:rPr>
              <a:t>_not = 75;</a:t>
            </a:r>
          </a:p>
          <a:p>
            <a:pPr marL="457200" indent="-457200" algn="just">
              <a:buFont typeface="+mj-lt"/>
              <a:buAutoNum type="arabicPeriod"/>
            </a:pPr>
            <a:r>
              <a:rPr lang="tr-TR" sz="1800" dirty="0">
                <a:solidFill>
                  <a:schemeClr val="tx1"/>
                </a:solidFill>
              </a:rPr>
              <a:t>   </a:t>
            </a:r>
            <a:r>
              <a:rPr lang="tr-TR" sz="1800" dirty="0" err="1">
                <a:solidFill>
                  <a:schemeClr val="tx1"/>
                </a:solidFill>
              </a:rPr>
              <a:t>if</a:t>
            </a:r>
            <a:r>
              <a:rPr lang="tr-TR" sz="1800" dirty="0">
                <a:solidFill>
                  <a:schemeClr val="tx1"/>
                </a:solidFill>
              </a:rPr>
              <a:t>(</a:t>
            </a:r>
            <a:r>
              <a:rPr lang="tr-TR" sz="1800" dirty="0" err="1">
                <a:solidFill>
                  <a:schemeClr val="tx1"/>
                </a:solidFill>
              </a:rPr>
              <a:t>ogr</a:t>
            </a:r>
            <a:r>
              <a:rPr lang="tr-TR" sz="1800" dirty="0">
                <a:solidFill>
                  <a:schemeClr val="tx1"/>
                </a:solidFill>
              </a:rPr>
              <a:t>_not &gt;= 60 &amp;&amp; </a:t>
            </a:r>
            <a:r>
              <a:rPr lang="tr-TR" sz="1800" dirty="0" err="1">
                <a:solidFill>
                  <a:schemeClr val="tx1"/>
                </a:solidFill>
              </a:rPr>
              <a:t>ogr</a:t>
            </a:r>
            <a:r>
              <a:rPr lang="tr-TR" sz="1800" dirty="0">
                <a:solidFill>
                  <a:schemeClr val="tx1"/>
                </a:solidFill>
              </a:rPr>
              <a:t>_not &lt; 70)</a:t>
            </a:r>
          </a:p>
          <a:p>
            <a:pPr marL="457200" indent="-457200" algn="just">
              <a:buFont typeface="+mj-lt"/>
              <a:buAutoNum type="arabicPeriod"/>
            </a:pPr>
            <a:r>
              <a:rPr lang="tr-TR" sz="1800" dirty="0">
                <a:solidFill>
                  <a:schemeClr val="tx1"/>
                </a:solidFill>
              </a:rPr>
              <a:t>       </a:t>
            </a:r>
            <a:r>
              <a:rPr lang="tr-TR" sz="1800" dirty="0" err="1">
                <a:solidFill>
                  <a:schemeClr val="tx1"/>
                </a:solidFill>
              </a:rPr>
              <a:t>printf</a:t>
            </a:r>
            <a:r>
              <a:rPr lang="tr-TR" sz="1800" dirty="0">
                <a:solidFill>
                  <a:schemeClr val="tx1"/>
                </a:solidFill>
              </a:rPr>
              <a:t>(“Harf notunuz = DD”);</a:t>
            </a:r>
          </a:p>
          <a:p>
            <a:pPr marL="457200" indent="-457200" algn="just">
              <a:buFont typeface="+mj-lt"/>
              <a:buAutoNum type="arabicPeriod"/>
            </a:pPr>
            <a:r>
              <a:rPr lang="tr-TR" sz="1800" dirty="0">
                <a:solidFill>
                  <a:schemeClr val="tx1"/>
                </a:solidFill>
              </a:rPr>
              <a:t>   else </a:t>
            </a:r>
            <a:r>
              <a:rPr lang="tr-TR" sz="1800" dirty="0" err="1">
                <a:solidFill>
                  <a:schemeClr val="tx1"/>
                </a:solidFill>
              </a:rPr>
              <a:t>if</a:t>
            </a:r>
            <a:r>
              <a:rPr lang="tr-TR" sz="1800" dirty="0">
                <a:solidFill>
                  <a:schemeClr val="tx1"/>
                </a:solidFill>
              </a:rPr>
              <a:t>(</a:t>
            </a:r>
            <a:r>
              <a:rPr lang="tr-TR" sz="1800" dirty="0" err="1">
                <a:solidFill>
                  <a:schemeClr val="tx1"/>
                </a:solidFill>
              </a:rPr>
              <a:t>ogr</a:t>
            </a:r>
            <a:r>
              <a:rPr lang="tr-TR" sz="1800" dirty="0">
                <a:solidFill>
                  <a:schemeClr val="tx1"/>
                </a:solidFill>
              </a:rPr>
              <a:t>_not &gt;= 80 &amp;&amp; </a:t>
            </a:r>
            <a:r>
              <a:rPr lang="tr-TR" sz="1800" dirty="0" err="1">
                <a:solidFill>
                  <a:schemeClr val="tx1"/>
                </a:solidFill>
              </a:rPr>
              <a:t>ogr</a:t>
            </a:r>
            <a:r>
              <a:rPr lang="tr-TR" sz="1800" dirty="0">
                <a:solidFill>
                  <a:schemeClr val="tx1"/>
                </a:solidFill>
              </a:rPr>
              <a:t>_not &lt; 90)</a:t>
            </a:r>
          </a:p>
          <a:p>
            <a:pPr marL="457200" indent="-457200" algn="just">
              <a:buFont typeface="+mj-lt"/>
              <a:buAutoNum type="arabicPeriod"/>
            </a:pPr>
            <a:r>
              <a:rPr lang="tr-TR" sz="1800" dirty="0">
                <a:solidFill>
                  <a:schemeClr val="tx1"/>
                </a:solidFill>
              </a:rPr>
              <a:t>       </a:t>
            </a:r>
            <a:r>
              <a:rPr lang="tr-TR" sz="1800" dirty="0" err="1">
                <a:solidFill>
                  <a:schemeClr val="tx1"/>
                </a:solidFill>
              </a:rPr>
              <a:t>printf</a:t>
            </a:r>
            <a:r>
              <a:rPr lang="tr-TR" sz="1800" dirty="0">
                <a:solidFill>
                  <a:schemeClr val="tx1"/>
                </a:solidFill>
              </a:rPr>
              <a:t>(“Harf notunuz = BB”);</a:t>
            </a:r>
          </a:p>
          <a:p>
            <a:pPr marL="457200" indent="-457200" algn="just">
              <a:buFont typeface="+mj-lt"/>
              <a:buAutoNum type="arabicPeriod"/>
            </a:pPr>
            <a:r>
              <a:rPr lang="tr-TR" sz="1800" dirty="0">
                <a:solidFill>
                  <a:schemeClr val="tx1"/>
                </a:solidFill>
              </a:rPr>
              <a:t>   else </a:t>
            </a:r>
            <a:r>
              <a:rPr lang="tr-TR" sz="1800" dirty="0" err="1">
                <a:solidFill>
                  <a:schemeClr val="tx1"/>
                </a:solidFill>
              </a:rPr>
              <a:t>if</a:t>
            </a:r>
            <a:r>
              <a:rPr lang="tr-TR" sz="1800" dirty="0">
                <a:solidFill>
                  <a:schemeClr val="tx1"/>
                </a:solidFill>
              </a:rPr>
              <a:t>(</a:t>
            </a:r>
            <a:r>
              <a:rPr lang="tr-TR" sz="1800" dirty="0" err="1">
                <a:solidFill>
                  <a:schemeClr val="tx1"/>
                </a:solidFill>
              </a:rPr>
              <a:t>ogr</a:t>
            </a:r>
            <a:r>
              <a:rPr lang="tr-TR" sz="1800" dirty="0">
                <a:solidFill>
                  <a:schemeClr val="tx1"/>
                </a:solidFill>
              </a:rPr>
              <a:t>_not &gt;= 90)</a:t>
            </a:r>
          </a:p>
          <a:p>
            <a:pPr marL="457200" indent="-457200" algn="just">
              <a:buFont typeface="+mj-lt"/>
              <a:buAutoNum type="arabicPeriod"/>
            </a:pPr>
            <a:r>
              <a:rPr lang="tr-TR" sz="1800" dirty="0">
                <a:solidFill>
                  <a:schemeClr val="tx1"/>
                </a:solidFill>
              </a:rPr>
              <a:t>       </a:t>
            </a:r>
            <a:r>
              <a:rPr lang="tr-TR" sz="1800" dirty="0" err="1">
                <a:solidFill>
                  <a:schemeClr val="tx1"/>
                </a:solidFill>
              </a:rPr>
              <a:t>printf</a:t>
            </a:r>
            <a:r>
              <a:rPr lang="tr-TR" sz="1800" dirty="0">
                <a:solidFill>
                  <a:schemeClr val="tx1"/>
                </a:solidFill>
              </a:rPr>
              <a:t>(“Harf notunuz = AA”);</a:t>
            </a:r>
          </a:p>
          <a:p>
            <a:pPr marL="457200" indent="-457200" algn="just">
              <a:buFont typeface="+mj-lt"/>
              <a:buAutoNum type="arabicPeriod"/>
            </a:pPr>
            <a:r>
              <a:rPr lang="tr-TR" sz="1800" dirty="0">
                <a:solidFill>
                  <a:schemeClr val="tx1"/>
                </a:solidFill>
              </a:rPr>
              <a:t>   else </a:t>
            </a:r>
            <a:r>
              <a:rPr lang="tr-TR" sz="1800" dirty="0" err="1">
                <a:solidFill>
                  <a:schemeClr val="tx1"/>
                </a:solidFill>
              </a:rPr>
              <a:t>if</a:t>
            </a:r>
            <a:r>
              <a:rPr lang="tr-TR" sz="1800" dirty="0">
                <a:solidFill>
                  <a:schemeClr val="tx1"/>
                </a:solidFill>
              </a:rPr>
              <a:t>(</a:t>
            </a:r>
            <a:r>
              <a:rPr lang="tr-TR" sz="1800" dirty="0" err="1">
                <a:solidFill>
                  <a:schemeClr val="tx1"/>
                </a:solidFill>
              </a:rPr>
              <a:t>ogr</a:t>
            </a:r>
            <a:r>
              <a:rPr lang="tr-TR" sz="1800" dirty="0">
                <a:solidFill>
                  <a:schemeClr val="tx1"/>
                </a:solidFill>
              </a:rPr>
              <a:t>_not &gt;= 70 &amp;&amp; </a:t>
            </a:r>
            <a:r>
              <a:rPr lang="tr-TR" sz="1800" dirty="0" err="1">
                <a:solidFill>
                  <a:schemeClr val="tx1"/>
                </a:solidFill>
              </a:rPr>
              <a:t>ogr</a:t>
            </a:r>
            <a:r>
              <a:rPr lang="tr-TR" sz="1800" dirty="0">
                <a:solidFill>
                  <a:schemeClr val="tx1"/>
                </a:solidFill>
              </a:rPr>
              <a:t>_not &lt; 80)</a:t>
            </a:r>
          </a:p>
          <a:p>
            <a:pPr marL="457200" indent="-457200" algn="just">
              <a:buFont typeface="+mj-lt"/>
              <a:buAutoNum type="arabicPeriod"/>
            </a:pPr>
            <a:r>
              <a:rPr lang="tr-TR" sz="1800" dirty="0">
                <a:solidFill>
                  <a:schemeClr val="tx1"/>
                </a:solidFill>
              </a:rPr>
              <a:t>       </a:t>
            </a:r>
            <a:r>
              <a:rPr lang="tr-TR" sz="1800" dirty="0" err="1">
                <a:solidFill>
                  <a:schemeClr val="tx1"/>
                </a:solidFill>
              </a:rPr>
              <a:t>printf</a:t>
            </a:r>
            <a:r>
              <a:rPr lang="tr-TR" sz="1800" dirty="0">
                <a:solidFill>
                  <a:schemeClr val="tx1"/>
                </a:solidFill>
              </a:rPr>
              <a:t>(“Harf notunuz = CC”);</a:t>
            </a:r>
          </a:p>
          <a:p>
            <a:pPr marL="457200" indent="-457200" algn="just">
              <a:buFont typeface="+mj-lt"/>
              <a:buAutoNum type="arabicPeriod"/>
            </a:pPr>
            <a:r>
              <a:rPr lang="tr-TR" sz="1800" dirty="0">
                <a:solidFill>
                  <a:schemeClr val="tx1"/>
                </a:solidFill>
              </a:rPr>
              <a:t>   else</a:t>
            </a:r>
          </a:p>
          <a:p>
            <a:pPr marL="457200" indent="-457200" algn="just">
              <a:buFont typeface="+mj-lt"/>
              <a:buAutoNum type="arabicPeriod"/>
            </a:pPr>
            <a:r>
              <a:rPr lang="tr-TR" sz="1800" dirty="0">
                <a:solidFill>
                  <a:schemeClr val="tx1"/>
                </a:solidFill>
              </a:rPr>
              <a:t>       </a:t>
            </a:r>
            <a:r>
              <a:rPr lang="tr-TR" sz="1800" dirty="0" err="1">
                <a:solidFill>
                  <a:schemeClr val="tx1"/>
                </a:solidFill>
              </a:rPr>
              <a:t>printf</a:t>
            </a:r>
            <a:r>
              <a:rPr lang="tr-TR" sz="1800" dirty="0">
                <a:solidFill>
                  <a:schemeClr val="tx1"/>
                </a:solidFill>
              </a:rPr>
              <a:t>(“Harf notunuz = FF”);</a:t>
            </a:r>
          </a:p>
          <a:p>
            <a:pPr algn="just">
              <a:buFont typeface="Wingdings" pitchFamily="2" charset="2"/>
              <a:buChar char="§"/>
            </a:pPr>
            <a:r>
              <a:rPr lang="tr-TR" sz="1800" dirty="0">
                <a:solidFill>
                  <a:schemeClr val="tx1"/>
                </a:solidFill>
              </a:rPr>
              <a:t> </a:t>
            </a:r>
            <a:r>
              <a:rPr lang="tr-TR" sz="1800" b="1" dirty="0">
                <a:solidFill>
                  <a:schemeClr val="tx1"/>
                </a:solidFill>
              </a:rPr>
              <a:t>Çıktı:</a:t>
            </a:r>
          </a:p>
          <a:p>
            <a:pPr algn="just"/>
            <a:r>
              <a:rPr lang="tr-TR" sz="1800" dirty="0">
                <a:solidFill>
                  <a:schemeClr val="tx1"/>
                </a:solidFill>
              </a:rPr>
              <a:t>   Harf notunuz = CC</a:t>
            </a:r>
          </a:p>
          <a:p>
            <a:pPr algn="just"/>
            <a:endParaRPr lang="tr-TR" sz="1800" dirty="0">
              <a:solidFill>
                <a:schemeClr val="tx1"/>
              </a:solidFill>
            </a:endParaRPr>
          </a:p>
          <a:p>
            <a:pPr algn="just"/>
            <a:endParaRPr lang="tr-TR" sz="1800" b="1" dirty="0">
              <a:solidFill>
                <a:schemeClr val="tx1"/>
              </a:solidFill>
            </a:endParaRPr>
          </a:p>
          <a:p>
            <a:pPr algn="just"/>
            <a:endParaRPr lang="tr-TR" sz="1800" b="1" dirty="0">
              <a:solidFill>
                <a:schemeClr val="tx1"/>
              </a:solidFill>
            </a:endParaRPr>
          </a:p>
        </p:txBody>
      </p:sp>
      <p:sp>
        <p:nvSpPr>
          <p:cNvPr id="4" name="3 Dikdörtgen"/>
          <p:cNvSpPr/>
          <p:nvPr/>
        </p:nvSpPr>
        <p:spPr>
          <a:xfrm>
            <a:off x="4929190" y="3500438"/>
            <a:ext cx="3714776" cy="2893100"/>
          </a:xfrm>
          <a:prstGeom prst="rect">
            <a:avLst/>
          </a:prstGeom>
        </p:spPr>
        <p:txBody>
          <a:bodyPr wrap="square">
            <a:spAutoFit/>
          </a:bodyPr>
          <a:lstStyle/>
          <a:p>
            <a:pPr algn="just">
              <a:buFont typeface="Wingdings" pitchFamily="2" charset="2"/>
              <a:buChar char="Ø"/>
            </a:pPr>
            <a:r>
              <a:rPr lang="tr-TR" sz="1400" dirty="0"/>
              <a:t> Bu örnekte </a:t>
            </a:r>
            <a:r>
              <a:rPr lang="tr-TR" sz="1400" dirty="0" err="1"/>
              <a:t>if</a:t>
            </a:r>
            <a:r>
              <a:rPr lang="tr-TR" sz="1400" dirty="0"/>
              <a:t> kontrolleri çok daha sıkı bir şekilde yapılmakta ve hiçbir kontrol diğer kontrollerle kesişmemektedir. Bir önceki örnekte bazı kontroller birbirleri ile kesişmekteydi (75’in hem 60’tan, hem 70’ten büyük olması gibi). Eğer </a:t>
            </a:r>
            <a:r>
              <a:rPr lang="tr-TR" sz="1400" dirty="0" err="1"/>
              <a:t>if</a:t>
            </a:r>
            <a:r>
              <a:rPr lang="tr-TR" sz="1400" dirty="0"/>
              <a:t> kontrolleri sıkı bir şekilde yapılırsa yukarıdaki örnekteki gibi </a:t>
            </a:r>
            <a:r>
              <a:rPr lang="tr-TR" sz="1400" b="1" dirty="0"/>
              <a:t>karışık sırada da yazılsa </a:t>
            </a:r>
            <a:r>
              <a:rPr lang="tr-TR" sz="1400" dirty="0"/>
              <a:t>her zaman doğru olan değer elde edilir. Ancak </a:t>
            </a:r>
            <a:r>
              <a:rPr lang="tr-TR" sz="1400" dirty="0" err="1"/>
              <a:t>if</a:t>
            </a:r>
            <a:r>
              <a:rPr lang="tr-TR" sz="1400" dirty="0"/>
              <a:t> bloklarındaki kontrolün sıkı şekilde yapılması daha fazla mantıksal operatör kullanımı veya iç içe bloklar kullanılmasını gerektirebilir.</a:t>
            </a:r>
          </a:p>
          <a:p>
            <a:pPr algn="just">
              <a:buFont typeface="Wingdings" pitchFamily="2" charset="2"/>
              <a:buChar char="Ø"/>
            </a:pPr>
            <a:r>
              <a:rPr lang="tr-TR" sz="1400" dirty="0"/>
              <a:t>Programcı rahat okunur kod yazmaya çalışmalıdır. (bkz. Kod1)</a:t>
            </a:r>
          </a:p>
        </p:txBody>
      </p:sp>
      <p:grpSp>
        <p:nvGrpSpPr>
          <p:cNvPr id="9" name="8 Grup"/>
          <p:cNvGrpSpPr/>
          <p:nvPr/>
        </p:nvGrpSpPr>
        <p:grpSpPr>
          <a:xfrm>
            <a:off x="5286380" y="1214422"/>
            <a:ext cx="3143272" cy="2094856"/>
            <a:chOff x="5286380" y="1214422"/>
            <a:chExt cx="3143272" cy="2094856"/>
          </a:xfrm>
        </p:grpSpPr>
        <p:pic>
          <p:nvPicPr>
            <p:cNvPr id="5" name="Picture 2" descr="http://www.coachingconfidence.co.uk/wp-content/uploads/2011/01/Fotolia_35627821_XS.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000" r="7461"/>
            <a:stretch/>
          </p:blipFill>
          <p:spPr bwMode="auto">
            <a:xfrm>
              <a:off x="5500694" y="1428736"/>
              <a:ext cx="944596" cy="1577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692" r="50001"/>
            <a:stretch/>
          </p:blipFill>
          <p:spPr bwMode="auto">
            <a:xfrm>
              <a:off x="7143768" y="1214422"/>
              <a:ext cx="1000132" cy="1603744"/>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5286380" y="2928934"/>
              <a:ext cx="1357322" cy="307777"/>
            </a:xfrm>
            <a:prstGeom prst="rect">
              <a:avLst/>
            </a:prstGeom>
            <a:noFill/>
          </p:spPr>
          <p:txBody>
            <a:bodyPr wrap="square" rtlCol="0">
              <a:spAutoFit/>
            </a:bodyPr>
            <a:lstStyle/>
            <a:p>
              <a:r>
                <a:rPr lang="tr-TR" sz="1400" i="1" dirty="0"/>
                <a:t>Çıktısı doğru</a:t>
              </a:r>
            </a:p>
          </p:txBody>
        </p:sp>
        <p:sp>
          <p:nvSpPr>
            <p:cNvPr id="8" name="7 Metin kutusu"/>
            <p:cNvSpPr txBox="1"/>
            <p:nvPr/>
          </p:nvSpPr>
          <p:spPr>
            <a:xfrm>
              <a:off x="6858016" y="2786058"/>
              <a:ext cx="1571636" cy="523220"/>
            </a:xfrm>
            <a:prstGeom prst="rect">
              <a:avLst/>
            </a:prstGeom>
            <a:noFill/>
          </p:spPr>
          <p:txBody>
            <a:bodyPr wrap="square" rtlCol="0">
              <a:spAutoFit/>
            </a:bodyPr>
            <a:lstStyle/>
            <a:p>
              <a:pPr algn="ctr"/>
              <a:r>
                <a:rPr lang="tr-TR" sz="1400" i="1" dirty="0"/>
                <a:t>Yazımı “ben acemiyim” diyor.</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 dur="500"/>
                                        <p:tgtEl>
                                          <p:spTgt spid="3">
                                            <p:txEl>
                                              <p:pRg st="13" end="13"/>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Hata Türleri</a:t>
            </a:r>
          </a:p>
        </p:txBody>
      </p:sp>
      <p:sp>
        <p:nvSpPr>
          <p:cNvPr id="3" name="Alt Başlık 2"/>
          <p:cNvSpPr>
            <a:spLocks noGrp="1"/>
          </p:cNvSpPr>
          <p:nvPr>
            <p:ph sz="quarter" idx="1"/>
          </p:nvPr>
        </p:nvSpPr>
        <p:spPr/>
        <p:txBody>
          <a:bodyPr>
            <a:normAutofit fontScale="77500" lnSpcReduction="20000"/>
          </a:bodyPr>
          <a:lstStyle/>
          <a:p>
            <a:pPr algn="l">
              <a:spcBef>
                <a:spcPts val="0"/>
              </a:spcBef>
              <a:buFont typeface="Wingdings" pitchFamily="2" charset="2"/>
              <a:buChar char="§"/>
            </a:pPr>
            <a:r>
              <a:rPr lang="tr-TR" dirty="0">
                <a:solidFill>
                  <a:schemeClr val="tx1"/>
                </a:solidFill>
              </a:rPr>
              <a:t> </a:t>
            </a:r>
            <a:r>
              <a:rPr lang="tr-TR" b="1" dirty="0">
                <a:solidFill>
                  <a:schemeClr val="tx1"/>
                </a:solidFill>
              </a:rPr>
              <a:t>Mantık (</a:t>
            </a:r>
            <a:r>
              <a:rPr lang="tr-TR" b="1" dirty="0" err="1">
                <a:solidFill>
                  <a:schemeClr val="tx1"/>
                </a:solidFill>
              </a:rPr>
              <a:t>logical</a:t>
            </a:r>
            <a:r>
              <a:rPr lang="tr-TR" b="1" dirty="0">
                <a:solidFill>
                  <a:schemeClr val="tx1"/>
                </a:solidFill>
              </a:rPr>
              <a:t>) hataları: </a:t>
            </a:r>
            <a:r>
              <a:rPr lang="tr-TR" dirty="0">
                <a:solidFill>
                  <a:schemeClr val="tx1"/>
                </a:solidFill>
              </a:rPr>
              <a:t>Program düzgün bir şekilde derlenmiş, çalıştırılmış ve herhangi bir çalışma zamanı hatası alınmamıştır. Ancak, programdan beklenen işlemler doğru bir şekilde yapılamamaktadır.</a:t>
            </a:r>
          </a:p>
          <a:p>
            <a:pPr>
              <a:spcBef>
                <a:spcPts val="0"/>
              </a:spcBef>
            </a:pPr>
            <a:r>
              <a:rPr lang="tr-TR" dirty="0" err="1"/>
              <a:t>int</a:t>
            </a:r>
            <a:r>
              <a:rPr lang="tr-TR" dirty="0"/>
              <a:t>  x = 7;</a:t>
            </a:r>
            <a:r>
              <a:rPr lang="tr-TR" dirty="0">
                <a:solidFill>
                  <a:schemeClr val="tx1"/>
                </a:solidFill>
              </a:rPr>
              <a:t>     </a:t>
            </a:r>
          </a:p>
          <a:p>
            <a:pPr algn="l">
              <a:spcBef>
                <a:spcPts val="0"/>
              </a:spcBef>
            </a:pPr>
            <a:r>
              <a:rPr lang="tr-TR" dirty="0" err="1"/>
              <a:t>int</a:t>
            </a:r>
            <a:r>
              <a:rPr lang="tr-TR" dirty="0"/>
              <a:t> </a:t>
            </a:r>
            <a:r>
              <a:rPr lang="tr-TR" dirty="0">
                <a:solidFill>
                  <a:schemeClr val="tx1"/>
                </a:solidFill>
              </a:rPr>
              <a:t> y = 3;</a:t>
            </a:r>
          </a:p>
          <a:p>
            <a:pPr algn="l">
              <a:spcBef>
                <a:spcPts val="0"/>
              </a:spcBef>
            </a:pPr>
            <a:r>
              <a:rPr lang="tr-TR" dirty="0" err="1">
                <a:solidFill>
                  <a:schemeClr val="tx1"/>
                </a:solidFill>
              </a:rPr>
              <a:t>printf</a:t>
            </a:r>
            <a:r>
              <a:rPr lang="tr-TR" dirty="0">
                <a:solidFill>
                  <a:schemeClr val="tx1"/>
                </a:solidFill>
              </a:rPr>
              <a:t>(“</a:t>
            </a:r>
            <a:r>
              <a:rPr lang="tr-TR" dirty="0" err="1">
                <a:solidFill>
                  <a:schemeClr val="tx1"/>
                </a:solidFill>
              </a:rPr>
              <a:t>Bolme</a:t>
            </a:r>
            <a:r>
              <a:rPr lang="tr-TR" dirty="0">
                <a:solidFill>
                  <a:schemeClr val="tx1"/>
                </a:solidFill>
              </a:rPr>
              <a:t> </a:t>
            </a:r>
            <a:r>
              <a:rPr lang="tr-TR" dirty="0" err="1">
                <a:solidFill>
                  <a:schemeClr val="tx1"/>
                </a:solidFill>
              </a:rPr>
              <a:t>islemi</a:t>
            </a:r>
            <a:r>
              <a:rPr lang="tr-TR" dirty="0">
                <a:solidFill>
                  <a:schemeClr val="tx1"/>
                </a:solidFill>
              </a:rPr>
              <a:t> </a:t>
            </a:r>
            <a:r>
              <a:rPr lang="tr-TR" dirty="0" err="1">
                <a:solidFill>
                  <a:schemeClr val="tx1"/>
                </a:solidFill>
              </a:rPr>
              <a:t>kalani</a:t>
            </a:r>
            <a:r>
              <a:rPr lang="tr-TR" dirty="0">
                <a:solidFill>
                  <a:schemeClr val="tx1"/>
                </a:solidFill>
              </a:rPr>
              <a:t>: %d”, (x / y));</a:t>
            </a:r>
          </a:p>
          <a:p>
            <a:pPr algn="l">
              <a:spcBef>
                <a:spcPts val="0"/>
              </a:spcBef>
            </a:pPr>
            <a:endParaRPr lang="tr-TR" dirty="0">
              <a:solidFill>
                <a:schemeClr val="tx1"/>
              </a:solidFill>
            </a:endParaRPr>
          </a:p>
          <a:p>
            <a:pPr algn="l">
              <a:spcBef>
                <a:spcPts val="0"/>
              </a:spcBef>
              <a:buFontTx/>
              <a:buChar char="-"/>
            </a:pPr>
            <a:r>
              <a:rPr lang="tr-TR" dirty="0">
                <a:solidFill>
                  <a:schemeClr val="tx1"/>
                </a:solidFill>
              </a:rPr>
              <a:t> Yukarıdaki örnekte programcı bölme işlemi yapan bir kod yazmak istemiştir. Ancak, bölme işlemi ile kalan bulma işlemi karıştırıldığı için ekranda yanlış değer görülmektedir.</a:t>
            </a:r>
          </a:p>
          <a:p>
            <a:pPr algn="l">
              <a:spcBef>
                <a:spcPts val="0"/>
              </a:spcBef>
              <a:buFontTx/>
              <a:buChar char="-"/>
            </a:pPr>
            <a:endParaRPr lang="tr-TR" dirty="0">
              <a:solidFill>
                <a:schemeClr val="tx1"/>
              </a:solidFill>
            </a:endParaRPr>
          </a:p>
          <a:p>
            <a:pPr algn="l">
              <a:spcBef>
                <a:spcPts val="0"/>
              </a:spcBef>
              <a:buFontTx/>
              <a:buChar char="-"/>
            </a:pPr>
            <a:r>
              <a:rPr lang="tr-TR" dirty="0">
                <a:solidFill>
                  <a:schemeClr val="tx1"/>
                </a:solidFill>
              </a:rPr>
              <a:t> Mantık hataları </a:t>
            </a:r>
            <a:r>
              <a:rPr lang="tr-TR" b="1" dirty="0">
                <a:solidFill>
                  <a:srgbClr val="FF0000"/>
                </a:solidFill>
              </a:rPr>
              <a:t>sıkça</a:t>
            </a:r>
            <a:r>
              <a:rPr lang="tr-TR" dirty="0">
                <a:solidFill>
                  <a:schemeClr val="tx1"/>
                </a:solidFill>
              </a:rPr>
              <a:t> görülen hatalardır. Programcılar kodlarını düzgün bir şekilde derlemelerine ve bir </a:t>
            </a:r>
            <a:r>
              <a:rPr lang="tr-TR" b="1" dirty="0">
                <a:solidFill>
                  <a:schemeClr val="tx1"/>
                </a:solidFill>
              </a:rPr>
              <a:t>çalışma zamanı hatası almamalarına rağmen </a:t>
            </a:r>
            <a:r>
              <a:rPr lang="tr-TR" dirty="0">
                <a:solidFill>
                  <a:schemeClr val="tx1"/>
                </a:solidFill>
              </a:rPr>
              <a:t>kodlarının düzgün çalışmadığına sıkça şahit olurlar. Bu durumlarda programcının koda tekrar dönerek hatanın kaynağını bulması ve bu hatalı kodu yeniden düzenleyerek düzeltmesi gerekir.</a:t>
            </a:r>
          </a:p>
          <a:p>
            <a:pPr algn="l">
              <a:spcBef>
                <a:spcPts val="0"/>
              </a:spcBef>
              <a:buNone/>
            </a:pPr>
            <a:r>
              <a:rPr lang="tr-TR" sz="2400" dirty="0">
                <a:solidFill>
                  <a:schemeClr val="tx1"/>
                </a:solidFill>
              </a:rPr>
              <a:t>  </a:t>
            </a:r>
          </a:p>
          <a:p>
            <a:pPr algn="l">
              <a:spcBef>
                <a:spcPts val="0"/>
              </a:spcBef>
              <a:buFont typeface="Wingdings" pitchFamily="2" charset="2"/>
              <a:buChar char="§"/>
            </a:pPr>
            <a:endParaRPr lang="tr-TR" sz="2400" b="1"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Tx/>
              <a:buChar char="-"/>
            </a:pPr>
            <a:endParaRPr lang="tr-TR" sz="2400"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andrewjoiner.net/wp-content/uploads/2010/11/virus-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3249">
            <a:off x="6492307" y="3696674"/>
            <a:ext cx="2233324" cy="2679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dirty="0"/>
              <a:t>SIK YAPILAN HATALAR</a:t>
            </a:r>
            <a:endParaRPr lang="en-US" dirty="0"/>
          </a:p>
        </p:txBody>
      </p:sp>
      <p:pic>
        <p:nvPicPr>
          <p:cNvPr id="4" name="Picture 3"/>
          <p:cNvPicPr>
            <a:picLocks noChangeAspect="1"/>
          </p:cNvPicPr>
          <p:nvPr/>
        </p:nvPicPr>
        <p:blipFill>
          <a:blip r:embed="rId4"/>
          <a:stretch>
            <a:fillRect/>
          </a:stretch>
        </p:blipFill>
        <p:spPr>
          <a:xfrm>
            <a:off x="1371600" y="1216928"/>
            <a:ext cx="5715000" cy="844261"/>
          </a:xfrm>
          <a:prstGeom prst="rect">
            <a:avLst/>
          </a:prstGeom>
        </p:spPr>
      </p:pic>
      <p:pic>
        <p:nvPicPr>
          <p:cNvPr id="5" name="Picture 4"/>
          <p:cNvPicPr>
            <a:picLocks noChangeAspect="1"/>
          </p:cNvPicPr>
          <p:nvPr/>
        </p:nvPicPr>
        <p:blipFill>
          <a:blip r:embed="rId5"/>
          <a:stretch>
            <a:fillRect/>
          </a:stretch>
        </p:blipFill>
        <p:spPr>
          <a:xfrm>
            <a:off x="1676400" y="2131328"/>
            <a:ext cx="2514600" cy="494675"/>
          </a:xfrm>
          <a:prstGeom prst="rect">
            <a:avLst/>
          </a:prstGeom>
        </p:spPr>
      </p:pic>
      <p:pic>
        <p:nvPicPr>
          <p:cNvPr id="7" name="Picture 6"/>
          <p:cNvPicPr>
            <a:picLocks noChangeAspect="1"/>
          </p:cNvPicPr>
          <p:nvPr/>
        </p:nvPicPr>
        <p:blipFill>
          <a:blip r:embed="rId6"/>
          <a:stretch>
            <a:fillRect/>
          </a:stretch>
        </p:blipFill>
        <p:spPr>
          <a:xfrm>
            <a:off x="1524000" y="3121928"/>
            <a:ext cx="3733800" cy="876631"/>
          </a:xfrm>
          <a:prstGeom prst="rect">
            <a:avLst/>
          </a:prstGeom>
        </p:spPr>
      </p:pic>
      <p:sp>
        <p:nvSpPr>
          <p:cNvPr id="9" name="Rectangle 8"/>
          <p:cNvSpPr/>
          <p:nvPr/>
        </p:nvSpPr>
        <p:spPr>
          <a:xfrm>
            <a:off x="4267200" y="2126863"/>
            <a:ext cx="513181" cy="461665"/>
          </a:xfrm>
          <a:prstGeom prst="rect">
            <a:avLst/>
          </a:prstGeom>
        </p:spPr>
        <p:txBody>
          <a:bodyPr wrap="none">
            <a:spAutoFit/>
          </a:bodyPr>
          <a:lstStyle/>
          <a:p>
            <a:r>
              <a:rPr lang="en-US" b="0" i="0" dirty="0">
                <a:latin typeface="Wingdings"/>
                <a:ea typeface="Wingdings"/>
                <a:cs typeface="Wingdings"/>
              </a:rPr>
              <a:t></a:t>
            </a:r>
            <a:endParaRPr lang="en-US" dirty="0"/>
          </a:p>
        </p:txBody>
      </p:sp>
      <p:sp>
        <p:nvSpPr>
          <p:cNvPr id="11" name="Rectangle 10"/>
          <p:cNvSpPr/>
          <p:nvPr/>
        </p:nvSpPr>
        <p:spPr>
          <a:xfrm>
            <a:off x="710794" y="1586171"/>
            <a:ext cx="435786" cy="461665"/>
          </a:xfrm>
          <a:prstGeom prst="rect">
            <a:avLst/>
          </a:prstGeom>
        </p:spPr>
        <p:txBody>
          <a:bodyPr wrap="none">
            <a:spAutoFit/>
          </a:bodyPr>
          <a:lstStyle/>
          <a:p>
            <a:r>
              <a:rPr lang="en-US" b="0" i="0" dirty="0">
                <a:latin typeface="Zapf Dingbats"/>
                <a:ea typeface="Zapf Dingbats"/>
                <a:cs typeface="Zapf Dingbats"/>
              </a:rPr>
              <a:t>★</a:t>
            </a:r>
            <a:endParaRPr lang="en-US" dirty="0"/>
          </a:p>
        </p:txBody>
      </p:sp>
      <p:sp>
        <p:nvSpPr>
          <p:cNvPr id="12" name="Rectangle 11"/>
          <p:cNvSpPr/>
          <p:nvPr/>
        </p:nvSpPr>
        <p:spPr>
          <a:xfrm>
            <a:off x="685800" y="3197483"/>
            <a:ext cx="435786" cy="461665"/>
          </a:xfrm>
          <a:prstGeom prst="rect">
            <a:avLst/>
          </a:prstGeom>
        </p:spPr>
        <p:txBody>
          <a:bodyPr wrap="none">
            <a:spAutoFit/>
          </a:bodyPr>
          <a:lstStyle/>
          <a:p>
            <a:r>
              <a:rPr lang="en-US" b="0" i="0" dirty="0">
                <a:latin typeface="Zapf Dingbats"/>
                <a:ea typeface="Zapf Dingbats"/>
                <a:cs typeface="Zapf Dingbats"/>
              </a:rPr>
              <a:t>★</a:t>
            </a:r>
            <a:endParaRPr lang="en-US" dirty="0"/>
          </a:p>
        </p:txBody>
      </p:sp>
      <p:sp>
        <p:nvSpPr>
          <p:cNvPr id="16" name="15 Yuvarlatılmış Dikdörtgen"/>
          <p:cNvSpPr/>
          <p:nvPr/>
        </p:nvSpPr>
        <p:spPr>
          <a:xfrm>
            <a:off x="357158" y="1216928"/>
            <a:ext cx="6729442"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214282" y="2864748"/>
            <a:ext cx="6800880"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3867448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6"/>
                                        </p:tgtEl>
                                        <p:attrNameLst>
                                          <p:attrName>fillcolor</p:attrName>
                                        </p:attrNameLst>
                                      </p:cBhvr>
                                      <p:to>
                                        <p:clrVal>
                                          <a:schemeClr val="tx1"/>
                                        </p:clrVal>
                                      </p:to>
                                    </p:set>
                                    <p:set>
                                      <p:cBhvr>
                                        <p:cTn id="7" dur="500"/>
                                        <p:tgtEl>
                                          <p:spTgt spid="16"/>
                                        </p:tgtEl>
                                        <p:attrNameLst>
                                          <p:attrName>fill.type</p:attrName>
                                        </p:attrNameLst>
                                      </p:cBhvr>
                                      <p:to>
                                        <p:strVal val="solid"/>
                                      </p:to>
                                    </p:set>
                                    <p:set>
                                      <p:cBhvr>
                                        <p:cTn id="8" dur="500"/>
                                        <p:tgtEl>
                                          <p:spTgt spid="1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1" nodeType="clickEffect">
                                  <p:stCondLst>
                                    <p:cond delay="0"/>
                                  </p:stCondLst>
                                  <p:childTnLst>
                                    <p:set>
                                      <p:cBhvr>
                                        <p:cTn id="29" dur="500"/>
                                        <p:tgtEl>
                                          <p:spTgt spid="17"/>
                                        </p:tgtEl>
                                        <p:attrNameLst>
                                          <p:attrName>fillcolor</p:attrName>
                                        </p:attrNameLst>
                                      </p:cBhvr>
                                      <p:to>
                                        <p:clrVal>
                                          <a:schemeClr val="tx1"/>
                                        </p:clrVal>
                                      </p:to>
                                    </p:set>
                                    <p:set>
                                      <p:cBhvr>
                                        <p:cTn id="30" dur="500"/>
                                        <p:tgtEl>
                                          <p:spTgt spid="17"/>
                                        </p:tgtEl>
                                        <p:attrNameLst>
                                          <p:attrName>fill.type</p:attrName>
                                        </p:attrNameLst>
                                      </p:cBhvr>
                                      <p:to>
                                        <p:strVal val="solid"/>
                                      </p:to>
                                    </p:set>
                                    <p:set>
                                      <p:cBhvr>
                                        <p:cTn id="31" dur="500"/>
                                        <p:tgtEl>
                                          <p:spTgt spid="1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animBg="1"/>
      <p:bldP spid="1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SIK YAPILAN HATALAR</a:t>
            </a:r>
            <a:endParaRPr lang="en-US" dirty="0"/>
          </a:p>
        </p:txBody>
      </p:sp>
      <p:pic>
        <p:nvPicPr>
          <p:cNvPr id="8" name="Picture 7"/>
          <p:cNvPicPr>
            <a:picLocks noChangeAspect="1"/>
          </p:cNvPicPr>
          <p:nvPr/>
        </p:nvPicPr>
        <p:blipFill>
          <a:blip r:embed="rId3"/>
          <a:stretch>
            <a:fillRect/>
          </a:stretch>
        </p:blipFill>
        <p:spPr>
          <a:xfrm>
            <a:off x="1447800" y="1487606"/>
            <a:ext cx="5105400" cy="1470355"/>
          </a:xfrm>
          <a:prstGeom prst="rect">
            <a:avLst/>
          </a:prstGeom>
        </p:spPr>
      </p:pic>
      <p:sp>
        <p:nvSpPr>
          <p:cNvPr id="13" name="Rectangle 12"/>
          <p:cNvSpPr/>
          <p:nvPr/>
        </p:nvSpPr>
        <p:spPr>
          <a:xfrm>
            <a:off x="672694" y="1864141"/>
            <a:ext cx="435786" cy="461665"/>
          </a:xfrm>
          <a:prstGeom prst="rect">
            <a:avLst/>
          </a:prstGeom>
        </p:spPr>
        <p:txBody>
          <a:bodyPr wrap="none">
            <a:spAutoFit/>
          </a:bodyPr>
          <a:lstStyle/>
          <a:p>
            <a:r>
              <a:rPr lang="en-US" b="0" i="0" dirty="0">
                <a:latin typeface="Zapf Dingbats"/>
                <a:ea typeface="Zapf Dingbats"/>
                <a:cs typeface="Zapf Dingbats"/>
              </a:rPr>
              <a:t>★</a:t>
            </a:r>
            <a:endParaRPr lang="en-US" dirty="0"/>
          </a:p>
        </p:txBody>
      </p:sp>
      <p:pic>
        <p:nvPicPr>
          <p:cNvPr id="7170" name="Picture 2" descr="http://blog.andrewjoiner.net/wp-content/uploads/2010/11/virus-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3249">
            <a:off x="6219352" y="3437810"/>
            <a:ext cx="2233324" cy="26799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10794" y="3178494"/>
            <a:ext cx="435786" cy="461665"/>
          </a:xfrm>
          <a:prstGeom prst="rect">
            <a:avLst/>
          </a:prstGeom>
        </p:spPr>
        <p:txBody>
          <a:bodyPr wrap="none">
            <a:spAutoFit/>
          </a:bodyPr>
          <a:lstStyle/>
          <a:p>
            <a:r>
              <a:rPr lang="en-US" b="0" i="0" dirty="0">
                <a:latin typeface="Zapf Dingbats"/>
                <a:ea typeface="Zapf Dingbats"/>
                <a:cs typeface="Zapf Dingbats"/>
              </a:rPr>
              <a:t>★</a:t>
            </a:r>
            <a:endParaRPr lang="en-US" dirty="0"/>
          </a:p>
        </p:txBody>
      </p:sp>
      <p:sp>
        <p:nvSpPr>
          <p:cNvPr id="6" name="TextBox 5"/>
          <p:cNvSpPr txBox="1"/>
          <p:nvPr/>
        </p:nvSpPr>
        <p:spPr>
          <a:xfrm>
            <a:off x="1146580" y="3224660"/>
            <a:ext cx="1101584" cy="646331"/>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if (x==0);</a:t>
            </a:r>
          </a:p>
          <a:p>
            <a:r>
              <a:rPr lang="tr-TR" dirty="0">
                <a:latin typeface="Arial" panose="020B0604020202020204" pitchFamily="34" charset="0"/>
                <a:cs typeface="Arial" panose="020B0604020202020204" pitchFamily="34" charset="0"/>
              </a:rPr>
              <a:t>	a=3;</a:t>
            </a:r>
          </a:p>
        </p:txBody>
      </p:sp>
      <p:sp>
        <p:nvSpPr>
          <p:cNvPr id="15" name="Rectangle 14"/>
          <p:cNvSpPr/>
          <p:nvPr/>
        </p:nvSpPr>
        <p:spPr>
          <a:xfrm rot="19041855">
            <a:off x="2050941" y="3042910"/>
            <a:ext cx="513181" cy="461665"/>
          </a:xfrm>
          <a:prstGeom prst="rect">
            <a:avLst/>
          </a:prstGeom>
        </p:spPr>
        <p:txBody>
          <a:bodyPr wrap="none">
            <a:spAutoFit/>
          </a:bodyPr>
          <a:lstStyle/>
          <a:p>
            <a:r>
              <a:rPr lang="en-US" b="0" i="0" dirty="0">
                <a:latin typeface="Wingdings"/>
                <a:ea typeface="Wingdings"/>
                <a:cs typeface="Wingdings"/>
              </a:rPr>
              <a:t></a:t>
            </a:r>
            <a:endParaRPr lang="en-US" dirty="0"/>
          </a:p>
        </p:txBody>
      </p:sp>
      <p:sp>
        <p:nvSpPr>
          <p:cNvPr id="18" name="17 Yuvarlatılmış Dikdörtgen"/>
          <p:cNvSpPr/>
          <p:nvPr/>
        </p:nvSpPr>
        <p:spPr>
          <a:xfrm>
            <a:off x="214282" y="1548886"/>
            <a:ext cx="6872318"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Yuvarlatılmış Dikdörtgen"/>
          <p:cNvSpPr/>
          <p:nvPr/>
        </p:nvSpPr>
        <p:spPr>
          <a:xfrm>
            <a:off x="672694" y="3049722"/>
            <a:ext cx="2113356" cy="857256"/>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24561334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8"/>
                                        </p:tgtEl>
                                        <p:attrNameLst>
                                          <p:attrName>fillcolor</p:attrName>
                                        </p:attrNameLst>
                                      </p:cBhvr>
                                      <p:to>
                                        <p:clrVal>
                                          <a:schemeClr val="tx1"/>
                                        </p:clrVal>
                                      </p:to>
                                    </p:set>
                                    <p:set>
                                      <p:cBhvr>
                                        <p:cTn id="7" dur="500"/>
                                        <p:tgtEl>
                                          <p:spTgt spid="18"/>
                                        </p:tgtEl>
                                        <p:attrNameLst>
                                          <p:attrName>fill.type</p:attrName>
                                        </p:attrNameLst>
                                      </p:cBhvr>
                                      <p:to>
                                        <p:strVal val="solid"/>
                                      </p:to>
                                    </p:set>
                                    <p:set>
                                      <p:cBhvr>
                                        <p:cTn id="8" dur="500"/>
                                        <p:tgtEl>
                                          <p:spTgt spid="1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1" nodeType="clickEffect">
                                  <p:stCondLst>
                                    <p:cond delay="0"/>
                                  </p:stCondLst>
                                  <p:childTnLst>
                                    <p:set>
                                      <p:cBhvr>
                                        <p:cTn id="26" dur="500"/>
                                        <p:tgtEl>
                                          <p:spTgt spid="19"/>
                                        </p:tgtEl>
                                        <p:attrNameLst>
                                          <p:attrName>fillcolor</p:attrName>
                                        </p:attrNameLst>
                                      </p:cBhvr>
                                      <p:to>
                                        <p:clrVal>
                                          <a:schemeClr val="tx1"/>
                                        </p:clrVal>
                                      </p:to>
                                    </p:set>
                                    <p:set>
                                      <p:cBhvr>
                                        <p:cTn id="27" dur="500"/>
                                        <p:tgtEl>
                                          <p:spTgt spid="19"/>
                                        </p:tgtEl>
                                        <p:attrNameLst>
                                          <p:attrName>fill.type</p:attrName>
                                        </p:attrNameLst>
                                      </p:cBhvr>
                                      <p:to>
                                        <p:strVal val="solid"/>
                                      </p:to>
                                    </p:set>
                                    <p:set>
                                      <p:cBhvr>
                                        <p:cTn id="28" dur="500"/>
                                        <p:tgtEl>
                                          <p:spTgt spid="1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9" fill="hold" nodeType="clickEffect">
                                  <p:stCondLst>
                                    <p:cond delay="0"/>
                                  </p:stCondLst>
                                  <p:childTnLst>
                                    <p:anim calcmode="lin" valueType="num">
                                      <p:cBhvr additive="base">
                                        <p:cTn id="46" dur="500"/>
                                        <p:tgtEl>
                                          <p:spTgt spid="7170"/>
                                        </p:tgtEl>
                                        <p:attrNameLst>
                                          <p:attrName>ppt_x</p:attrName>
                                        </p:attrNameLst>
                                      </p:cBhvr>
                                      <p:tavLst>
                                        <p:tav tm="0">
                                          <p:val>
                                            <p:strVal val="ppt_x"/>
                                          </p:val>
                                        </p:tav>
                                        <p:tav tm="100000">
                                          <p:val>
                                            <p:strVal val="0-ppt_w/2"/>
                                          </p:val>
                                        </p:tav>
                                      </p:tavLst>
                                    </p:anim>
                                    <p:anim calcmode="lin" valueType="num">
                                      <p:cBhvr additive="base">
                                        <p:cTn id="47" dur="500"/>
                                        <p:tgtEl>
                                          <p:spTgt spid="7170"/>
                                        </p:tgtEl>
                                        <p:attrNameLst>
                                          <p:attrName>ppt_y</p:attrName>
                                        </p:attrNameLst>
                                      </p:cBhvr>
                                      <p:tavLst>
                                        <p:tav tm="0">
                                          <p:val>
                                            <p:strVal val="ppt_y"/>
                                          </p:val>
                                        </p:tav>
                                        <p:tav tm="100000">
                                          <p:val>
                                            <p:strVal val="0-ppt_h/2"/>
                                          </p:val>
                                        </p:tav>
                                      </p:tavLst>
                                    </p:anim>
                                    <p:set>
                                      <p:cBhvr>
                                        <p:cTn id="48"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15" grpId="0"/>
      <p:bldP spid="18" grpId="0" animBg="1"/>
      <p:bldP spid="1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51532" y="4533900"/>
            <a:ext cx="2911468" cy="990600"/>
          </a:xfrm>
        </p:spPr>
        <p:txBody>
          <a:bodyPr>
            <a:normAutofit/>
          </a:bodyPr>
          <a:lstStyle/>
          <a:p>
            <a:r>
              <a:rPr lang="tr-TR" sz="2800" b="1" dirty="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38084"/>
            <a:ext cx="7686700" cy="4495816"/>
          </a:xfrm>
        </p:spPr>
        <p:txBody>
          <a:bodyPr>
            <a:normAutofit fontScale="92500" lnSpcReduction="10000"/>
          </a:bodyPr>
          <a:lstStyle/>
          <a:p>
            <a:pPr algn="just">
              <a:buNone/>
            </a:pPr>
            <a:r>
              <a:rPr lang="tr-TR" sz="2400" b="1" dirty="0">
                <a:solidFill>
                  <a:schemeClr val="tx1"/>
                </a:solidFill>
              </a:rPr>
              <a:t> </a:t>
            </a:r>
            <a:r>
              <a:rPr lang="tr-TR" sz="2400" dirty="0">
                <a:solidFill>
                  <a:schemeClr val="tx1"/>
                </a:solidFill>
              </a:rPr>
              <a:t>   </a:t>
            </a:r>
            <a:r>
              <a:rPr lang="tr-TR" sz="2400" dirty="0"/>
              <a:t> </a:t>
            </a:r>
            <a:r>
              <a:rPr lang="tr-TR" sz="2400" dirty="0" err="1"/>
              <a:t>int</a:t>
            </a:r>
            <a:r>
              <a:rPr lang="tr-TR" sz="2400" dirty="0"/>
              <a:t> </a:t>
            </a:r>
            <a:r>
              <a:rPr lang="tr-TR" sz="2400" dirty="0" err="1"/>
              <a:t>ogr</a:t>
            </a:r>
            <a:r>
              <a:rPr lang="tr-TR" sz="2400" dirty="0"/>
              <a:t>_not = 75;</a:t>
            </a:r>
          </a:p>
          <a:p>
            <a:pPr algn="just">
              <a:buNone/>
            </a:pPr>
            <a:r>
              <a:rPr lang="tr-TR" sz="2400" dirty="0"/>
              <a:t>   </a:t>
            </a:r>
            <a:r>
              <a:rPr lang="tr-TR" sz="2400" dirty="0" err="1"/>
              <a:t>if</a:t>
            </a:r>
            <a:r>
              <a:rPr lang="tr-TR" sz="2400" dirty="0"/>
              <a:t>(</a:t>
            </a:r>
            <a:r>
              <a:rPr lang="tr-TR" sz="2400" dirty="0" err="1"/>
              <a:t>ogr</a:t>
            </a:r>
            <a:r>
              <a:rPr lang="tr-TR" sz="2400" dirty="0"/>
              <a:t>_not &gt;= 90)</a:t>
            </a:r>
          </a:p>
          <a:p>
            <a:pPr algn="just">
              <a:buNone/>
            </a:pPr>
            <a:r>
              <a:rPr lang="tr-TR" sz="2400" dirty="0"/>
              <a:t>       </a:t>
            </a:r>
            <a:r>
              <a:rPr lang="tr-TR" sz="2400" dirty="0" err="1"/>
              <a:t>printf</a:t>
            </a:r>
            <a:r>
              <a:rPr lang="tr-TR" sz="2400" dirty="0"/>
              <a:t>("GRADE$$AA++");</a:t>
            </a:r>
          </a:p>
          <a:p>
            <a:pPr algn="just">
              <a:buNone/>
            </a:pPr>
            <a:r>
              <a:rPr lang="tr-TR" sz="2400" dirty="0"/>
              <a:t>   </a:t>
            </a:r>
            <a:r>
              <a:rPr lang="tr-TR" sz="2400" dirty="0" err="1"/>
              <a:t>if</a:t>
            </a:r>
            <a:r>
              <a:rPr lang="tr-TR" sz="2400" dirty="0"/>
              <a:t>(</a:t>
            </a:r>
            <a:r>
              <a:rPr lang="tr-TR" sz="2400" dirty="0" err="1"/>
              <a:t>ogr</a:t>
            </a:r>
            <a:r>
              <a:rPr lang="tr-TR" sz="2400" dirty="0"/>
              <a:t>_not &gt;= 80)</a:t>
            </a:r>
          </a:p>
          <a:p>
            <a:pPr algn="just">
              <a:buNone/>
            </a:pPr>
            <a:r>
              <a:rPr lang="tr-TR" sz="2400" dirty="0"/>
              <a:t>	 </a:t>
            </a:r>
            <a:r>
              <a:rPr lang="tr-TR" sz="2400" dirty="0" err="1"/>
              <a:t>printf</a:t>
            </a:r>
            <a:r>
              <a:rPr lang="tr-TR" sz="2400" dirty="0"/>
              <a:t>("NOTUNUZ:BB ya da BA");</a:t>
            </a:r>
          </a:p>
          <a:p>
            <a:pPr algn="just">
              <a:buNone/>
            </a:pPr>
            <a:r>
              <a:rPr lang="tr-TR" sz="2400" dirty="0"/>
              <a:t>   </a:t>
            </a:r>
            <a:r>
              <a:rPr lang="tr-TR" sz="2400" dirty="0" err="1"/>
              <a:t>if</a:t>
            </a:r>
            <a:r>
              <a:rPr lang="tr-TR" sz="2400" dirty="0"/>
              <a:t>(</a:t>
            </a:r>
            <a:r>
              <a:rPr lang="tr-TR" sz="2400" dirty="0" err="1"/>
              <a:t>ogr</a:t>
            </a:r>
            <a:r>
              <a:rPr lang="tr-TR" sz="2400" dirty="0"/>
              <a:t>_not &gt;= 70)</a:t>
            </a:r>
          </a:p>
          <a:p>
            <a:pPr algn="just">
              <a:buNone/>
            </a:pPr>
            <a:r>
              <a:rPr lang="tr-TR" sz="2400" dirty="0"/>
              <a:t>       </a:t>
            </a:r>
            <a:r>
              <a:rPr lang="tr-TR" sz="2400" dirty="0" err="1"/>
              <a:t>printf</a:t>
            </a:r>
            <a:r>
              <a:rPr lang="tr-TR" sz="2400" dirty="0"/>
              <a:t>("%d/</a:t>
            </a:r>
            <a:r>
              <a:rPr lang="tr-TR" sz="2400" dirty="0" err="1"/>
              <a:t>nYETMIS</a:t>
            </a:r>
            <a:r>
              <a:rPr lang="tr-TR" sz="2400" dirty="0"/>
              <a:t>", </a:t>
            </a:r>
            <a:r>
              <a:rPr lang="tr-TR" sz="2400" dirty="0" err="1"/>
              <a:t>ogr</a:t>
            </a:r>
            <a:r>
              <a:rPr lang="tr-TR" sz="2400" dirty="0"/>
              <a:t>_not);</a:t>
            </a:r>
          </a:p>
          <a:p>
            <a:pPr algn="just">
              <a:buNone/>
            </a:pPr>
            <a:r>
              <a:rPr lang="tr-TR" sz="2400" dirty="0"/>
              <a:t>   </a:t>
            </a:r>
            <a:r>
              <a:rPr lang="tr-TR" sz="2400" dirty="0" err="1"/>
              <a:t>if</a:t>
            </a:r>
            <a:r>
              <a:rPr lang="tr-TR" sz="2400" dirty="0"/>
              <a:t>(</a:t>
            </a:r>
            <a:r>
              <a:rPr lang="tr-TR" sz="2400" dirty="0" err="1"/>
              <a:t>ogr</a:t>
            </a:r>
            <a:r>
              <a:rPr lang="tr-TR" sz="2400" dirty="0"/>
              <a:t>_not &gt;= 60)</a:t>
            </a:r>
          </a:p>
          <a:p>
            <a:pPr algn="just">
              <a:buNone/>
            </a:pPr>
            <a:r>
              <a:rPr lang="tr-TR" sz="2400" dirty="0"/>
              <a:t>       </a:t>
            </a:r>
            <a:r>
              <a:rPr lang="tr-TR" sz="2400" dirty="0" err="1"/>
              <a:t>printf</a:t>
            </a:r>
            <a:r>
              <a:rPr lang="tr-TR" sz="2400" dirty="0"/>
              <a:t>("\n1+0DAHA!!!");</a:t>
            </a:r>
          </a:p>
          <a:p>
            <a:pPr algn="just">
              <a:buNone/>
            </a:pPr>
            <a:r>
              <a:rPr lang="tr-TR" sz="2400" dirty="0"/>
              <a:t>   else</a:t>
            </a:r>
          </a:p>
          <a:p>
            <a:pPr algn="just">
              <a:buNone/>
            </a:pPr>
            <a:r>
              <a:rPr lang="tr-TR" sz="2400" dirty="0"/>
              <a:t>       </a:t>
            </a:r>
            <a:r>
              <a:rPr lang="tr-TR" sz="2400" dirty="0" err="1"/>
              <a:t>printf</a:t>
            </a:r>
            <a:r>
              <a:rPr lang="tr-TR" sz="2400" dirty="0"/>
              <a:t>("Biz de seni \</a:t>
            </a:r>
            <a:r>
              <a:rPr lang="tr-TR" sz="2400" dirty="0" err="1"/>
              <a:t>ncok</a:t>
            </a:r>
            <a:r>
              <a:rPr lang="tr-TR" sz="2400" dirty="0"/>
              <a:t> sevdik. Bir\n daha gel, olur mu?");</a:t>
            </a: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dirty="0"/>
          </a:p>
          <a:p>
            <a:pPr algn="just"/>
            <a:endParaRPr lang="tr-TR" sz="2400" dirty="0">
              <a:solidFill>
                <a:schemeClr val="tx1"/>
              </a:solidFill>
            </a:endParaRP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p:pic>
        <p:nvPicPr>
          <p:cNvPr id="9" name="8 Resim" descr="soru.jpg"/>
          <p:cNvPicPr>
            <a:picLocks noChangeAspect="1"/>
          </p:cNvPicPr>
          <p:nvPr/>
        </p:nvPicPr>
        <p:blipFill>
          <a:blip r:embed="rId2"/>
          <a:stretch>
            <a:fillRect/>
          </a:stretch>
        </p:blipFill>
        <p:spPr>
          <a:xfrm>
            <a:off x="5572132" y="1500174"/>
            <a:ext cx="2371344" cy="1780032"/>
          </a:xfrm>
          <a:prstGeom prst="rect">
            <a:avLst/>
          </a:prstGeom>
        </p:spPr>
      </p:pic>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7686700" cy="4495816"/>
          </a:xfrm>
        </p:spPr>
        <p:txBody>
          <a:bodyPr>
            <a:normAutofit fontScale="92500" lnSpcReduction="20000"/>
          </a:bodyPr>
          <a:lstStyle/>
          <a:p>
            <a:pPr algn="just">
              <a:buNone/>
            </a:pPr>
            <a:r>
              <a:rPr lang="tr-TR" sz="2400" b="1" dirty="0">
                <a:solidFill>
                  <a:schemeClr val="tx1"/>
                </a:solidFill>
              </a:rPr>
              <a:t> Kod 2:</a:t>
            </a:r>
          </a:p>
          <a:p>
            <a:pPr algn="just">
              <a:buNone/>
            </a:pPr>
            <a:r>
              <a:rPr lang="tr-TR" sz="2400" dirty="0"/>
              <a:t> </a:t>
            </a:r>
            <a:r>
              <a:rPr lang="tr-TR" sz="2400" dirty="0" err="1"/>
              <a:t>int</a:t>
            </a:r>
            <a:r>
              <a:rPr lang="tr-TR" sz="2400" dirty="0"/>
              <a:t> </a:t>
            </a:r>
            <a:r>
              <a:rPr lang="tr-TR" sz="2400" dirty="0" err="1"/>
              <a:t>ogr</a:t>
            </a:r>
            <a:r>
              <a:rPr lang="tr-TR" sz="2400" dirty="0"/>
              <a:t>_not = 75;</a:t>
            </a:r>
          </a:p>
          <a:p>
            <a:pPr algn="just">
              <a:buNone/>
            </a:pPr>
            <a:r>
              <a:rPr lang="tr-TR" sz="2400" dirty="0"/>
              <a:t>   </a:t>
            </a:r>
            <a:r>
              <a:rPr lang="tr-TR" sz="2400" dirty="0" err="1"/>
              <a:t>if</a:t>
            </a:r>
            <a:r>
              <a:rPr lang="tr-TR" sz="2400" dirty="0"/>
              <a:t>(</a:t>
            </a:r>
            <a:r>
              <a:rPr lang="tr-TR" sz="2400" dirty="0" err="1"/>
              <a:t>ogr</a:t>
            </a:r>
            <a:r>
              <a:rPr lang="tr-TR" sz="2400" dirty="0"/>
              <a:t>_not &gt;= 90)</a:t>
            </a:r>
          </a:p>
          <a:p>
            <a:pPr algn="just">
              <a:buNone/>
            </a:pPr>
            <a:r>
              <a:rPr lang="tr-TR" sz="2400" dirty="0"/>
              <a:t>       </a:t>
            </a:r>
            <a:r>
              <a:rPr lang="tr-TR" sz="2400" dirty="0" err="1"/>
              <a:t>printf</a:t>
            </a:r>
            <a:r>
              <a:rPr lang="tr-TR" sz="2400" dirty="0"/>
              <a:t>("GRADE$$AA++");</a:t>
            </a:r>
          </a:p>
          <a:p>
            <a:pPr algn="just">
              <a:buNone/>
            </a:pPr>
            <a:r>
              <a:rPr lang="tr-TR" sz="2400" dirty="0"/>
              <a:t>   </a:t>
            </a:r>
            <a:r>
              <a:rPr lang="tr-TR" sz="2400" dirty="0" err="1"/>
              <a:t>if</a:t>
            </a:r>
            <a:r>
              <a:rPr lang="tr-TR" sz="2400" dirty="0"/>
              <a:t>(</a:t>
            </a:r>
            <a:r>
              <a:rPr lang="tr-TR" sz="2400" dirty="0" err="1"/>
              <a:t>ogr</a:t>
            </a:r>
            <a:r>
              <a:rPr lang="tr-TR" sz="2400" dirty="0"/>
              <a:t>_not &gt;= 80)</a:t>
            </a:r>
          </a:p>
          <a:p>
            <a:pPr algn="just">
              <a:buNone/>
            </a:pPr>
            <a:r>
              <a:rPr lang="tr-TR" sz="2400" dirty="0"/>
              <a:t>       </a:t>
            </a:r>
            <a:r>
              <a:rPr lang="tr-TR" sz="2400" dirty="0" err="1"/>
              <a:t>printf</a:t>
            </a:r>
            <a:r>
              <a:rPr lang="tr-TR" sz="2400" dirty="0"/>
              <a:t>("NOTUNUZ:BB ya da BA");</a:t>
            </a:r>
          </a:p>
          <a:p>
            <a:pPr algn="just">
              <a:buNone/>
            </a:pPr>
            <a:r>
              <a:rPr lang="tr-TR" sz="2400" dirty="0"/>
              <a:t>   </a:t>
            </a:r>
            <a:r>
              <a:rPr lang="tr-TR" sz="2400" dirty="0" err="1"/>
              <a:t>if</a:t>
            </a:r>
            <a:r>
              <a:rPr lang="tr-TR" sz="2400" dirty="0"/>
              <a:t>(</a:t>
            </a:r>
            <a:r>
              <a:rPr lang="tr-TR" sz="2400" dirty="0" err="1"/>
              <a:t>ogr</a:t>
            </a:r>
            <a:r>
              <a:rPr lang="tr-TR" sz="2400" dirty="0"/>
              <a:t>_not &gt;= 70)</a:t>
            </a:r>
          </a:p>
          <a:p>
            <a:pPr algn="just">
              <a:buNone/>
            </a:pPr>
            <a:r>
              <a:rPr lang="tr-TR" sz="2400" dirty="0"/>
              <a:t>       </a:t>
            </a:r>
            <a:r>
              <a:rPr lang="tr-TR" sz="2400" dirty="0" err="1"/>
              <a:t>printf</a:t>
            </a:r>
            <a:r>
              <a:rPr lang="tr-TR" sz="2400" dirty="0"/>
              <a:t>("%d/</a:t>
            </a:r>
            <a:r>
              <a:rPr lang="tr-TR" sz="2400" dirty="0" err="1"/>
              <a:t>nYETMIS</a:t>
            </a:r>
            <a:r>
              <a:rPr lang="tr-TR" sz="2400" dirty="0"/>
              <a:t>", </a:t>
            </a:r>
            <a:r>
              <a:rPr lang="tr-TR" sz="2400" dirty="0" err="1"/>
              <a:t>ogr</a:t>
            </a:r>
            <a:r>
              <a:rPr lang="tr-TR" sz="2400" dirty="0"/>
              <a:t>_not);</a:t>
            </a:r>
          </a:p>
          <a:p>
            <a:pPr algn="just">
              <a:buNone/>
            </a:pPr>
            <a:r>
              <a:rPr lang="tr-TR" sz="2400" dirty="0"/>
              <a:t>   </a:t>
            </a:r>
            <a:r>
              <a:rPr lang="tr-TR" sz="2400" dirty="0" err="1"/>
              <a:t>if</a:t>
            </a:r>
            <a:r>
              <a:rPr lang="tr-TR" sz="2400" dirty="0"/>
              <a:t>(</a:t>
            </a:r>
            <a:r>
              <a:rPr lang="tr-TR" sz="2400" dirty="0" err="1"/>
              <a:t>ogr</a:t>
            </a:r>
            <a:r>
              <a:rPr lang="tr-TR" sz="2400" dirty="0"/>
              <a:t>_not &gt;= 60)</a:t>
            </a:r>
          </a:p>
          <a:p>
            <a:pPr algn="just">
              <a:buNone/>
            </a:pPr>
            <a:r>
              <a:rPr lang="tr-TR" sz="2400" dirty="0"/>
              <a:t>       </a:t>
            </a:r>
            <a:r>
              <a:rPr lang="tr-TR" sz="2400" dirty="0" err="1"/>
              <a:t>printf</a:t>
            </a:r>
            <a:r>
              <a:rPr lang="tr-TR" sz="2400" dirty="0"/>
              <a:t>("\n1+0DAHA!!!");</a:t>
            </a:r>
          </a:p>
          <a:p>
            <a:pPr algn="just">
              <a:buNone/>
            </a:pPr>
            <a:r>
              <a:rPr lang="tr-TR" sz="2400" dirty="0"/>
              <a:t>   else</a:t>
            </a:r>
          </a:p>
          <a:p>
            <a:pPr algn="just">
              <a:buNone/>
            </a:pPr>
            <a:r>
              <a:rPr lang="tr-TR" sz="2400" dirty="0"/>
              <a:t>       </a:t>
            </a:r>
            <a:r>
              <a:rPr lang="tr-TR" sz="2400" dirty="0" err="1"/>
              <a:t>printf</a:t>
            </a:r>
            <a:r>
              <a:rPr lang="tr-TR" sz="2400" dirty="0"/>
              <a:t>("Biz de seni \</a:t>
            </a:r>
            <a:r>
              <a:rPr lang="tr-TR" sz="2400" dirty="0" err="1"/>
              <a:t>ncok</a:t>
            </a:r>
            <a:r>
              <a:rPr lang="tr-TR" sz="2400" dirty="0"/>
              <a:t> sevdik. Bir\n daha gel, olur mu?");</a:t>
            </a: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dirty="0"/>
          </a:p>
          <a:p>
            <a:pPr algn="just"/>
            <a:endParaRPr lang="tr-TR" sz="2400" dirty="0">
              <a:solidFill>
                <a:schemeClr val="tx1"/>
              </a:solidFill>
            </a:endParaRPr>
          </a:p>
          <a:p>
            <a:pPr algn="just"/>
            <a:endParaRPr lang="tr-TR" sz="2400" dirty="0">
              <a:solidFill>
                <a:schemeClr val="tx1"/>
              </a:solidFill>
            </a:endParaRPr>
          </a:p>
          <a:p>
            <a:pPr algn="just"/>
            <a:endParaRPr lang="tr-TR" sz="2400" b="1" dirty="0">
              <a:solidFill>
                <a:schemeClr val="tx1"/>
              </a:solidFill>
            </a:endParaRPr>
          </a:p>
          <a:p>
            <a:pPr algn="just"/>
            <a:endParaRPr lang="tr-TR" sz="2400" b="1" dirty="0">
              <a:solidFill>
                <a:schemeClr val="tx1"/>
              </a:solidFill>
            </a:endParaRPr>
          </a:p>
        </p:txBody>
      </p:sp>
      <p:pic>
        <p:nvPicPr>
          <p:cNvPr id="4098" name="Picture 2"/>
          <p:cNvPicPr>
            <a:picLocks noChangeAspect="1" noChangeArrowheads="1"/>
          </p:cNvPicPr>
          <p:nvPr/>
        </p:nvPicPr>
        <p:blipFill>
          <a:blip r:embed="rId4"/>
          <a:srcRect r="89019" b="91211"/>
          <a:stretch>
            <a:fillRect/>
          </a:stretch>
        </p:blipFill>
        <p:spPr bwMode="auto">
          <a:xfrm>
            <a:off x="4214810" y="1285860"/>
            <a:ext cx="2857563"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simpsons_nelson_haha2.jpg"/>
          <p:cNvPicPr>
            <a:picLocks noChangeAspect="1"/>
          </p:cNvPicPr>
          <p:nvPr/>
        </p:nvPicPr>
        <p:blipFill>
          <a:blip r:embed="rId5"/>
          <a:stretch>
            <a:fillRect/>
          </a:stretch>
        </p:blipFill>
        <p:spPr>
          <a:xfrm>
            <a:off x="6786578" y="1714488"/>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xmlns:p14="http://schemas.microsoft.com/office/powerpoint/2010/main">
        <mc:Choice Requires="p14">
          <p:contentPart p14:bwMode="auto" r:id="rId6">
            <p14:nvContentPartPr>
              <p14:cNvPr id="2050" name="Ink 2"/>
              <p14:cNvContentPartPr>
                <a14:cpLocks xmlns:a14="http://schemas.microsoft.com/office/drawing/2010/main" noRot="1" noChangeAspect="1" noEditPoints="1" noChangeArrowheads="1" noChangeShapeType="1"/>
              </p14:cNvContentPartPr>
              <p14:nvPr/>
            </p14:nvContentPartPr>
            <p14:xfrm>
              <a:off x="615950" y="3956050"/>
              <a:ext cx="7510463" cy="1625600"/>
            </p14:xfrm>
          </p:contentPart>
        </mc:Choice>
        <mc:Fallback xmlns="">
          <p:pic>
            <p:nvPicPr>
              <p:cNvPr id="2050" name="Ink 2"/>
              <p:cNvPicPr>
                <a:picLocks noRot="1" noChangeAspect="1" noEditPoints="1" noChangeArrowheads="1" noChangeShapeType="1"/>
              </p:cNvPicPr>
              <p:nvPr/>
            </p:nvPicPr>
            <p:blipFill>
              <a:blip r:embed="rId7"/>
              <a:stretch>
                <a:fillRect/>
              </a:stretch>
            </p:blipFill>
            <p:spPr>
              <a:xfrm>
                <a:off x="600115" y="3895537"/>
                <a:ext cx="7541773" cy="17466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1" name="Ink 3"/>
              <p14:cNvContentPartPr>
                <a14:cpLocks xmlns:a14="http://schemas.microsoft.com/office/drawing/2010/main" noRot="1" noChangeAspect="1" noEditPoints="1" noChangeArrowheads="1" noChangeShapeType="1"/>
              </p14:cNvContentPartPr>
              <p14:nvPr/>
            </p14:nvContentPartPr>
            <p14:xfrm>
              <a:off x="598488" y="3160713"/>
              <a:ext cx="3527425" cy="1063625"/>
            </p14:xfrm>
          </p:contentPart>
        </mc:Choice>
        <mc:Fallback xmlns="">
          <p:pic>
            <p:nvPicPr>
              <p:cNvPr id="2051" name="Ink 3"/>
              <p:cNvPicPr>
                <a:picLocks noRot="1" noChangeAspect="1" noEditPoints="1" noChangeArrowheads="1" noChangeShapeType="1"/>
              </p:cNvPicPr>
              <p:nvPr/>
            </p:nvPicPr>
            <p:blipFill>
              <a:blip r:embed="rId9"/>
              <a:stretch>
                <a:fillRect/>
              </a:stretch>
            </p:blipFill>
            <p:spPr>
              <a:xfrm>
                <a:off x="582668" y="3097213"/>
                <a:ext cx="3558705" cy="119062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52" name="Ink 4"/>
              <p14:cNvContentPartPr>
                <a14:cpLocks xmlns:a14="http://schemas.microsoft.com/office/drawing/2010/main" noRot="1" noChangeAspect="1" noEditPoints="1" noChangeArrowheads="1" noChangeShapeType="1"/>
              </p14:cNvContentPartPr>
              <p14:nvPr/>
            </p14:nvContentPartPr>
            <p14:xfrm>
              <a:off x="581025" y="2527300"/>
              <a:ext cx="4249738" cy="866775"/>
            </p14:xfrm>
          </p:contentPart>
        </mc:Choice>
        <mc:Fallback xmlns="">
          <p:pic>
            <p:nvPicPr>
              <p:cNvPr id="2052" name="Ink 4"/>
              <p:cNvPicPr>
                <a:picLocks noRot="1" noChangeAspect="1" noEditPoints="1" noChangeArrowheads="1" noChangeShapeType="1"/>
              </p:cNvPicPr>
              <p:nvPr/>
            </p:nvPicPr>
            <p:blipFill>
              <a:blip r:embed="rId11"/>
              <a:stretch>
                <a:fillRect/>
              </a:stretch>
            </p:blipFill>
            <p:spPr>
              <a:xfrm>
                <a:off x="565232" y="2464881"/>
                <a:ext cx="4280965" cy="99161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53" name="Ink 5"/>
              <p14:cNvContentPartPr>
                <a14:cpLocks xmlns:a14="http://schemas.microsoft.com/office/drawing/2010/main" noRot="1" noChangeAspect="1" noEditPoints="1" noChangeArrowheads="1" noChangeShapeType="1"/>
              </p14:cNvContentPartPr>
              <p14:nvPr/>
            </p14:nvContentPartPr>
            <p14:xfrm>
              <a:off x="539750" y="1916113"/>
              <a:ext cx="3384550" cy="750887"/>
            </p14:xfrm>
          </p:contentPart>
        </mc:Choice>
        <mc:Fallback xmlns="">
          <p:pic>
            <p:nvPicPr>
              <p:cNvPr id="2053" name="Ink 5"/>
              <p:cNvPicPr>
                <a:picLocks noRot="1" noChangeAspect="1" noEditPoints="1" noChangeArrowheads="1" noChangeShapeType="1"/>
              </p:cNvPicPr>
              <p:nvPr/>
            </p:nvPicPr>
            <p:blipFill>
              <a:blip r:embed="rId13"/>
              <a:stretch>
                <a:fillRect/>
              </a:stretch>
            </p:blipFill>
            <p:spPr>
              <a:xfrm>
                <a:off x="523911" y="1854502"/>
                <a:ext cx="3415868" cy="874109"/>
              </a:xfrm>
              <a:prstGeom prst="rect">
                <a:avLst/>
              </a:prstGeom>
            </p:spPr>
          </p:pic>
        </mc:Fallback>
      </mc:AlternateContent>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heckerboard(across)">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heckerboard(across)">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heckerboard(across)">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heckerboard(across)">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heckerboard(across)">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i="1" dirty="0"/>
              <a:t>Deneme yanılma ile kodu çıkartıp, </a:t>
            </a:r>
            <a:br>
              <a:rPr lang="tr-TR" sz="2000" i="1" dirty="0"/>
            </a:br>
            <a:r>
              <a:rPr lang="tr-TR" sz="2000" i="1" dirty="0"/>
              <a:t>“Çalışan kod = İyi kod” şeklinde düşünme yanılgısı</a:t>
            </a:r>
            <a:endParaRPr lang="tr-TR" sz="2000" dirty="0"/>
          </a:p>
        </p:txBody>
      </p:sp>
      <p:pic>
        <p:nvPicPr>
          <p:cNvPr id="4" name="3 İçerik Yer Tutucusu" descr="63f0416a366eb58514fbba1ac8aa9478--computer-programming-computer-humor.jpg"/>
          <p:cNvPicPr>
            <a:picLocks noGrp="1" noChangeAspect="1"/>
          </p:cNvPicPr>
          <p:nvPr>
            <p:ph sz="quarter" idx="1"/>
          </p:nvPr>
        </p:nvPicPr>
        <p:blipFill>
          <a:blip r:embed="rId2"/>
          <a:stretch>
            <a:fillRect/>
          </a:stretch>
        </p:blipFill>
        <p:spPr>
          <a:xfrm>
            <a:off x="5286380" y="1285860"/>
            <a:ext cx="2524144" cy="3786214"/>
          </a:xfrm>
        </p:spPr>
      </p:pic>
      <p:pic>
        <p:nvPicPr>
          <p:cNvPr id="5" name="4 Resim" descr="ae99843cc3bf80960f055fd01a360fe4.jpg"/>
          <p:cNvPicPr>
            <a:picLocks noChangeAspect="1"/>
          </p:cNvPicPr>
          <p:nvPr/>
        </p:nvPicPr>
        <p:blipFill>
          <a:blip r:embed="rId3" cstate="print"/>
          <a:srcRect l="13639" t="11458" r="10592" b="9375"/>
          <a:stretch>
            <a:fillRect/>
          </a:stretch>
        </p:blipFill>
        <p:spPr>
          <a:xfrm>
            <a:off x="1214414" y="1357298"/>
            <a:ext cx="2443942" cy="3714776"/>
          </a:xfrm>
          <a:prstGeom prst="rect">
            <a:avLst/>
          </a:prstGeom>
        </p:spPr>
      </p:pic>
      <p:sp>
        <p:nvSpPr>
          <p:cNvPr id="7" name="6 Metin kutusu"/>
          <p:cNvSpPr txBox="1"/>
          <p:nvPr/>
        </p:nvSpPr>
        <p:spPr>
          <a:xfrm>
            <a:off x="928662" y="5214950"/>
            <a:ext cx="2928958" cy="646331"/>
          </a:xfrm>
          <a:prstGeom prst="rect">
            <a:avLst/>
          </a:prstGeom>
          <a:noFill/>
        </p:spPr>
        <p:txBody>
          <a:bodyPr wrap="square" rtlCol="0">
            <a:spAutoFit/>
          </a:bodyPr>
          <a:lstStyle/>
          <a:p>
            <a:pPr algn="ctr"/>
            <a:r>
              <a:rPr lang="tr-TR" i="1" dirty="0"/>
              <a:t>Kodunuz anlaşılır olmalı ki geliştirilebilsin.</a:t>
            </a:r>
          </a:p>
        </p:txBody>
      </p:sp>
      <p:sp>
        <p:nvSpPr>
          <p:cNvPr id="8" name="7 Metin kutusu"/>
          <p:cNvSpPr txBox="1"/>
          <p:nvPr/>
        </p:nvSpPr>
        <p:spPr>
          <a:xfrm>
            <a:off x="4429124" y="5214950"/>
            <a:ext cx="4500594" cy="1077218"/>
          </a:xfrm>
          <a:prstGeom prst="rect">
            <a:avLst/>
          </a:prstGeom>
          <a:noFill/>
        </p:spPr>
        <p:txBody>
          <a:bodyPr wrap="square" rtlCol="0">
            <a:spAutoFit/>
          </a:bodyPr>
          <a:lstStyle/>
          <a:p>
            <a:pPr algn="ctr"/>
            <a:r>
              <a:rPr lang="tr-TR" i="1" dirty="0"/>
              <a:t>Esrarengiz şekilde çalışan kod esrarengiz şekilde sizi yarı yolda bırakabilir. </a:t>
            </a:r>
            <a:br>
              <a:rPr lang="tr-TR" i="1" dirty="0"/>
            </a:br>
            <a:r>
              <a:rPr lang="tr-TR" sz="1400" i="1" dirty="0"/>
              <a:t>Size sadece </a:t>
            </a:r>
            <a:r>
              <a:rPr lang="tr-TR" sz="1400" i="1" dirty="0">
                <a:solidFill>
                  <a:srgbClr val="0070C0"/>
                </a:solidFill>
              </a:rPr>
              <a:t>“Ama hocam/müdürüm/müşterim/patronum… geçen gün çalışıyordu” </a:t>
            </a:r>
            <a:r>
              <a:rPr lang="tr-TR" sz="1400" i="1" dirty="0"/>
              <a:t>demek kalır.</a:t>
            </a:r>
            <a:endParaRPr lang="tr-TR" i="1" dirty="0"/>
          </a:p>
        </p:txBody>
      </p:sp>
      <p:sp>
        <p:nvSpPr>
          <p:cNvPr id="14" name="13 Çarpı"/>
          <p:cNvSpPr/>
          <p:nvPr/>
        </p:nvSpPr>
        <p:spPr>
          <a:xfrm rot="2700000">
            <a:off x="370059" y="1370973"/>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Çarpı"/>
          <p:cNvSpPr/>
          <p:nvPr/>
        </p:nvSpPr>
        <p:spPr>
          <a:xfrm rot="2700000">
            <a:off x="4486082" y="1299535"/>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2">
                    <a:lumMod val="60000"/>
                    <a:lumOff val="40000"/>
                  </a:schemeClr>
                </a:solidFill>
              </a:rPr>
              <a:t>Karar Verme Yapıları : Koşullu işleç</a:t>
            </a:r>
            <a:endParaRPr lang="tr-TR" dirty="0"/>
          </a:p>
        </p:txBody>
      </p:sp>
      <p:sp>
        <p:nvSpPr>
          <p:cNvPr id="3" name="2 İçerik Yer Tutucusu"/>
          <p:cNvSpPr>
            <a:spLocks noGrp="1"/>
          </p:cNvSpPr>
          <p:nvPr>
            <p:ph sz="quarter" idx="1"/>
          </p:nvPr>
        </p:nvSpPr>
        <p:spPr/>
        <p:txBody>
          <a:bodyPr/>
          <a:lstStyle/>
          <a:p>
            <a:pPr algn="just"/>
            <a:r>
              <a:rPr lang="tr-TR" sz="2800" dirty="0">
                <a:latin typeface="Calibri" pitchFamily="34" charset="0"/>
              </a:rPr>
              <a:t>Koşullu işleç bir atama operatörüdür. Belirtilen bir koşul sağlanıyorsa birinci atama, sağlanmıyorsa ikinci atama yapılır. </a:t>
            </a:r>
            <a:r>
              <a:rPr lang="tr-TR" sz="2800" dirty="0" err="1">
                <a:latin typeface="Calibri" pitchFamily="34" charset="0"/>
              </a:rPr>
              <a:t>if</a:t>
            </a:r>
            <a:r>
              <a:rPr lang="tr-TR" sz="2800" dirty="0">
                <a:latin typeface="Calibri" pitchFamily="34" charset="0"/>
              </a:rPr>
              <a:t>-else yapısındaki bir atama cümlesi koşullu işleç kullanılarak da yapılabilir. Yapısı şöyledir:</a:t>
            </a:r>
          </a:p>
          <a:p>
            <a:pPr algn="just">
              <a:buNone/>
            </a:pPr>
            <a:r>
              <a:rPr lang="tr-TR" sz="2800" dirty="0">
                <a:latin typeface="Calibri" pitchFamily="34" charset="0"/>
              </a:rPr>
              <a:t> </a:t>
            </a:r>
          </a:p>
          <a:p>
            <a:pPr algn="ctr"/>
            <a:r>
              <a:rPr lang="tr-TR" sz="4000" b="1" dirty="0">
                <a:latin typeface="Calibri" pitchFamily="34" charset="0"/>
              </a:rPr>
              <a:t>değişken = koşul ? değer1 : değer2;</a:t>
            </a:r>
          </a:p>
          <a:p>
            <a:endParaRPr lang="tr-TR" dirty="0"/>
          </a:p>
        </p:txBody>
      </p:sp>
      <p:sp>
        <p:nvSpPr>
          <p:cNvPr id="4" name="3 Sol Ayraç"/>
          <p:cNvSpPr/>
          <p:nvPr/>
        </p:nvSpPr>
        <p:spPr>
          <a:xfrm rot="16200000">
            <a:off x="5572132" y="1857364"/>
            <a:ext cx="571504" cy="50006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Metin kutusu"/>
          <p:cNvSpPr txBox="1"/>
          <p:nvPr/>
        </p:nvSpPr>
        <p:spPr>
          <a:xfrm>
            <a:off x="4214810" y="4643446"/>
            <a:ext cx="3357586" cy="1631216"/>
          </a:xfrm>
          <a:prstGeom prst="rect">
            <a:avLst/>
          </a:prstGeom>
          <a:noFill/>
        </p:spPr>
        <p:txBody>
          <a:bodyPr wrap="square" rtlCol="0">
            <a:spAutoFit/>
          </a:bodyPr>
          <a:lstStyle/>
          <a:p>
            <a:pPr algn="ctr"/>
            <a:r>
              <a:rPr lang="tr-TR" sz="2000" dirty="0"/>
              <a:t>Buranın yerinde duruma göre </a:t>
            </a:r>
            <a:r>
              <a:rPr lang="tr-TR" sz="2000" b="1" i="1" dirty="0"/>
              <a:t>değer1</a:t>
            </a:r>
            <a:r>
              <a:rPr lang="tr-TR" sz="2000" dirty="0"/>
              <a:t> ya da </a:t>
            </a:r>
            <a:r>
              <a:rPr lang="tr-TR" sz="2000" b="1" i="1" dirty="0"/>
              <a:t>değer2</a:t>
            </a:r>
            <a:r>
              <a:rPr lang="tr-TR" sz="2000" dirty="0"/>
              <a:t> belirir.</a:t>
            </a:r>
            <a:br>
              <a:rPr lang="tr-TR" sz="2000" dirty="0"/>
            </a:br>
            <a:r>
              <a:rPr lang="tr-TR" sz="2000" dirty="0"/>
              <a:t>Sonrasında derleyici</a:t>
            </a:r>
            <a:br>
              <a:rPr lang="tr-TR" sz="2000" dirty="0"/>
            </a:br>
            <a:r>
              <a:rPr lang="tr-TR" sz="2000" dirty="0"/>
              <a:t>değişken = değer1/2 ; şeklinde koda devam eder.</a:t>
            </a:r>
          </a:p>
        </p:txBody>
      </p:sp>
    </p:spTree>
    <p:extLst>
      <p:ext uri="{BB962C8B-B14F-4D97-AF65-F5344CB8AC3E}">
        <p14:creationId xmlns:p14="http://schemas.microsoft.com/office/powerpoint/2010/main" val="1262437052"/>
      </p:ext>
    </p:extLst>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428596" y="1285860"/>
            <a:ext cx="8229600" cy="4286280"/>
          </a:xfrm>
        </p:spPr>
        <p:txBody>
          <a:bodyPr/>
          <a:lstStyle/>
          <a:p>
            <a:r>
              <a:rPr lang="tr-TR" dirty="0"/>
              <a:t>Örnek kod:</a:t>
            </a:r>
          </a:p>
          <a:p>
            <a:r>
              <a:rPr lang="tr-TR" dirty="0"/>
              <a:t>x ‘a’ karakterine eşitse y 10 değerini alsın, </a:t>
            </a:r>
            <a:r>
              <a:rPr lang="tr-TR"/>
              <a:t>değilse y 12 </a:t>
            </a:r>
            <a:r>
              <a:rPr lang="tr-TR" dirty="0"/>
              <a:t>değerini alsın.</a:t>
            </a:r>
          </a:p>
          <a:p>
            <a:pPr lvl="1"/>
            <a:r>
              <a:rPr lang="tr-TR" sz="2800" dirty="0"/>
              <a:t>y= (    (x==‘a’) ? 10 : 12      );</a:t>
            </a:r>
          </a:p>
          <a:p>
            <a:pPr lvl="1">
              <a:buNone/>
            </a:pPr>
            <a:r>
              <a:rPr lang="tr-TR" sz="2800" dirty="0"/>
              <a:t>YA DA</a:t>
            </a:r>
          </a:p>
          <a:p>
            <a:pPr lvl="1">
              <a:buNone/>
            </a:pPr>
            <a:r>
              <a:rPr lang="tr-TR" sz="2800" dirty="0"/>
              <a:t>y= x==‘a’ ? 10 : 12;</a:t>
            </a:r>
          </a:p>
          <a:p>
            <a:pPr lvl="1">
              <a:buNone/>
            </a:pPr>
            <a:endParaRPr lang="tr-TR" sz="4800" dirty="0"/>
          </a:p>
          <a:p>
            <a:pPr lvl="1"/>
            <a:endParaRPr lang="tr-TR" sz="4800" dirty="0"/>
          </a:p>
        </p:txBody>
      </p:sp>
      <p:sp>
        <p:nvSpPr>
          <p:cNvPr id="7" name="1 Başlık"/>
          <p:cNvSpPr txBox="1">
            <a:spLocks/>
          </p:cNvSpPr>
          <p:nvPr/>
        </p:nvSpPr>
        <p:spPr>
          <a:xfrm>
            <a:off x="457200" y="152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a:ln>
                  <a:noFill/>
                </a:ln>
                <a:solidFill>
                  <a:schemeClr val="tx2">
                    <a:lumMod val="60000"/>
                    <a:lumOff val="40000"/>
                  </a:schemeClr>
                </a:solidFill>
                <a:effectLst/>
                <a:uLnTx/>
                <a:uFillTx/>
                <a:latin typeface="+mj-lt"/>
                <a:ea typeface="+mj-ea"/>
                <a:cs typeface="+mj-cs"/>
              </a:rPr>
              <a:t>Karar Verme Yapıları : Koşullu işleç</a:t>
            </a: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6146" name="Group 2"/>
          <p:cNvGrpSpPr>
            <a:grpSpLocks/>
          </p:cNvGrpSpPr>
          <p:nvPr/>
        </p:nvGrpSpPr>
        <p:grpSpPr bwMode="auto">
          <a:xfrm>
            <a:off x="1214438" y="3330575"/>
            <a:ext cx="2125662" cy="1117600"/>
            <a:chOff x="765" y="2098"/>
            <a:chExt cx="1339" cy="704"/>
          </a:xfrm>
        </p:grpSpPr>
        <mc:AlternateContent xmlns:mc="http://schemas.openxmlformats.org/markup-compatibility/2006" xmlns:p14="http://schemas.microsoft.com/office/powerpoint/2010/main">
          <mc:Choice Requires="p14">
            <p:contentPart p14:bwMode="auto" r:id="rId3">
              <p14:nvContentPartPr>
                <p14:cNvPr id="6147" name="Ink 3"/>
                <p14:cNvContentPartPr>
                  <a14:cpLocks xmlns:a14="http://schemas.microsoft.com/office/drawing/2010/main" noRot="1" noChangeAspect="1" noEditPoints="1" noChangeArrowheads="1" noChangeShapeType="1"/>
                </p14:cNvContentPartPr>
                <p14:nvPr/>
              </p14:nvContentPartPr>
              <p14:xfrm>
                <a:off x="1851" y="2115"/>
                <a:ext cx="6" cy="6"/>
              </p14:xfrm>
            </p:contentPart>
          </mc:Choice>
          <mc:Fallback xmlns="">
            <p:pic>
              <p:nvPicPr>
                <p:cNvPr id="6147" name="Ink 3"/>
                <p:cNvPicPr>
                  <a:picLocks noRot="1" noChangeAspect="1" noEditPoints="1" noChangeArrowheads="1" noChangeShapeType="1"/>
                </p:cNvPicPr>
                <p:nvPr/>
              </p:nvPicPr>
              <p:blipFill>
                <a:blip r:embed="rId4"/>
                <a:stretch>
                  <a:fillRect/>
                </a:stretch>
              </p:blipFill>
              <p:spPr>
                <a:xfrm>
                  <a:off x="1847" y="2111"/>
                  <a:ext cx="13" cy="1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8" name="Ink 4"/>
                <p14:cNvContentPartPr>
                  <a14:cpLocks xmlns:a14="http://schemas.microsoft.com/office/drawing/2010/main" noRot="1" noChangeAspect="1" noEditPoints="1" noChangeArrowheads="1" noChangeShapeType="1"/>
                </p14:cNvContentPartPr>
                <p14:nvPr/>
              </p14:nvContentPartPr>
              <p14:xfrm>
                <a:off x="1350" y="2160"/>
                <a:ext cx="118" cy="85"/>
              </p14:xfrm>
            </p:contentPart>
          </mc:Choice>
          <mc:Fallback xmlns="">
            <p:pic>
              <p:nvPicPr>
                <p:cNvPr id="6148" name="Ink 4"/>
                <p:cNvPicPr>
                  <a:picLocks noRot="1" noChangeAspect="1" noEditPoints="1" noChangeArrowheads="1" noChangeShapeType="1"/>
                </p:cNvPicPr>
                <p:nvPr/>
              </p:nvPicPr>
              <p:blipFill>
                <a:blip r:embed="rId6"/>
                <a:stretch>
                  <a:fillRect/>
                </a:stretch>
              </p:blipFill>
              <p:spPr>
                <a:xfrm>
                  <a:off x="1346" y="2156"/>
                  <a:ext cx="126" cy="9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9" name="Ink 5"/>
                <p14:cNvContentPartPr>
                  <a14:cpLocks xmlns:a14="http://schemas.microsoft.com/office/drawing/2010/main" noRot="1" noChangeAspect="1" noEditPoints="1" noChangeArrowheads="1" noChangeShapeType="1"/>
                </p14:cNvContentPartPr>
                <p14:nvPr/>
              </p14:nvContentPartPr>
              <p14:xfrm>
                <a:off x="1592" y="2098"/>
                <a:ext cx="158" cy="158"/>
              </p14:xfrm>
            </p:contentPart>
          </mc:Choice>
          <mc:Fallback xmlns="">
            <p:pic>
              <p:nvPicPr>
                <p:cNvPr id="6149" name="Ink 5"/>
                <p:cNvPicPr>
                  <a:picLocks noRot="1" noChangeAspect="1" noEditPoints="1" noChangeArrowheads="1" noChangeShapeType="1"/>
                </p:cNvPicPr>
                <p:nvPr/>
              </p:nvPicPr>
              <p:blipFill>
                <a:blip r:embed="rId8"/>
                <a:stretch>
                  <a:fillRect/>
                </a:stretch>
              </p:blipFill>
              <p:spPr>
                <a:xfrm>
                  <a:off x="1588" y="2094"/>
                  <a:ext cx="166" cy="1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50" name="Ink 6"/>
                <p14:cNvContentPartPr>
                  <a14:cpLocks xmlns:a14="http://schemas.microsoft.com/office/drawing/2010/main" noRot="1" noChangeAspect="1" noEditPoints="1" noChangeArrowheads="1" noChangeShapeType="1"/>
                </p14:cNvContentPartPr>
                <p14:nvPr/>
              </p14:nvContentPartPr>
              <p14:xfrm>
                <a:off x="1862" y="2188"/>
                <a:ext cx="11" cy="51"/>
              </p14:xfrm>
            </p:contentPart>
          </mc:Choice>
          <mc:Fallback xmlns="">
            <p:pic>
              <p:nvPicPr>
                <p:cNvPr id="6150" name="Ink 6"/>
                <p:cNvPicPr>
                  <a:picLocks noRot="1" noChangeAspect="1" noEditPoints="1" noChangeArrowheads="1" noChangeShapeType="1"/>
                </p:cNvPicPr>
                <p:nvPr/>
              </p:nvPicPr>
              <p:blipFill>
                <a:blip r:embed="rId10"/>
                <a:stretch>
                  <a:fillRect/>
                </a:stretch>
              </p:blipFill>
              <p:spPr>
                <a:xfrm>
                  <a:off x="1858" y="2184"/>
                  <a:ext cx="18" cy="5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1" name="Ink 7"/>
                <p14:cNvContentPartPr>
                  <a14:cpLocks xmlns:a14="http://schemas.microsoft.com/office/drawing/2010/main" noRot="1" noChangeAspect="1" noEditPoints="1" noChangeArrowheads="1" noChangeShapeType="1"/>
                </p14:cNvContentPartPr>
                <p14:nvPr/>
              </p14:nvContentPartPr>
              <p14:xfrm>
                <a:off x="1927" y="2160"/>
                <a:ext cx="146" cy="84"/>
              </p14:xfrm>
            </p:contentPart>
          </mc:Choice>
          <mc:Fallback xmlns="">
            <p:pic>
              <p:nvPicPr>
                <p:cNvPr id="6151" name="Ink 7"/>
                <p:cNvPicPr>
                  <a:picLocks noRot="1" noChangeAspect="1" noEditPoints="1" noChangeArrowheads="1" noChangeShapeType="1"/>
                </p:cNvPicPr>
                <p:nvPr/>
              </p:nvPicPr>
              <p:blipFill>
                <a:blip r:embed="rId12"/>
                <a:stretch>
                  <a:fillRect/>
                </a:stretch>
              </p:blipFill>
              <p:spPr>
                <a:xfrm>
                  <a:off x="1923" y="2156"/>
                  <a:ext cx="154" cy="9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52" name="Ink 8"/>
                <p14:cNvContentPartPr>
                  <a14:cpLocks xmlns:a14="http://schemas.microsoft.com/office/drawing/2010/main" noRot="1" noChangeAspect="1" noEditPoints="1" noChangeArrowheads="1" noChangeShapeType="1"/>
                </p14:cNvContentPartPr>
                <p14:nvPr/>
              </p14:nvContentPartPr>
              <p14:xfrm>
                <a:off x="765" y="2436"/>
                <a:ext cx="1339" cy="22"/>
              </p14:xfrm>
            </p:contentPart>
          </mc:Choice>
          <mc:Fallback xmlns="">
            <p:pic>
              <p:nvPicPr>
                <p:cNvPr id="6152" name="Ink 8"/>
                <p:cNvPicPr>
                  <a:picLocks noRot="1" noChangeAspect="1" noEditPoints="1" noChangeArrowheads="1" noChangeShapeType="1"/>
                </p:cNvPicPr>
                <p:nvPr/>
              </p:nvPicPr>
              <p:blipFill>
                <a:blip r:embed="rId14"/>
                <a:stretch>
                  <a:fillRect/>
                </a:stretch>
              </p:blipFill>
              <p:spPr>
                <a:xfrm>
                  <a:off x="755" y="2407"/>
                  <a:ext cx="1359" cy="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53" name="Ink 9"/>
                <p14:cNvContentPartPr>
                  <a14:cpLocks xmlns:a14="http://schemas.microsoft.com/office/drawing/2010/main" noRot="1" noChangeAspect="1" noEditPoints="1" noChangeArrowheads="1" noChangeShapeType="1"/>
                </p14:cNvContentPartPr>
                <p14:nvPr/>
              </p14:nvContentPartPr>
              <p14:xfrm>
                <a:off x="1176" y="2587"/>
                <a:ext cx="186" cy="198"/>
              </p14:xfrm>
            </p:contentPart>
          </mc:Choice>
          <mc:Fallback xmlns="">
            <p:pic>
              <p:nvPicPr>
                <p:cNvPr id="6153" name="Ink 9"/>
                <p:cNvPicPr>
                  <a:picLocks noRot="1" noChangeAspect="1" noEditPoints="1" noChangeArrowheads="1" noChangeShapeType="1"/>
                </p:cNvPicPr>
                <p:nvPr/>
              </p:nvPicPr>
              <p:blipFill>
                <a:blip r:embed="rId16"/>
                <a:stretch>
                  <a:fillRect/>
                </a:stretch>
              </p:blipFill>
              <p:spPr>
                <a:xfrm>
                  <a:off x="1166" y="2547"/>
                  <a:ext cx="206" cy="27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54" name="Ink 10"/>
                <p14:cNvContentPartPr>
                  <a14:cpLocks xmlns:a14="http://schemas.microsoft.com/office/drawing/2010/main" noRot="1" noChangeAspect="1" noEditPoints="1" noChangeArrowheads="1" noChangeShapeType="1"/>
                </p14:cNvContentPartPr>
                <p14:nvPr/>
              </p14:nvContentPartPr>
              <p14:xfrm>
                <a:off x="1440" y="2587"/>
                <a:ext cx="96" cy="215"/>
              </p14:xfrm>
            </p:contentPart>
          </mc:Choice>
          <mc:Fallback xmlns="">
            <p:pic>
              <p:nvPicPr>
                <p:cNvPr id="6154" name="Ink 10"/>
                <p:cNvPicPr>
                  <a:picLocks noRot="1" noChangeAspect="1" noEditPoints="1" noChangeArrowheads="1" noChangeShapeType="1"/>
                </p:cNvPicPr>
                <p:nvPr/>
              </p:nvPicPr>
              <p:blipFill>
                <a:blip r:embed="rId18"/>
                <a:stretch>
                  <a:fillRect/>
                </a:stretch>
              </p:blipFill>
              <p:spPr>
                <a:xfrm>
                  <a:off x="1430" y="2547"/>
                  <a:ext cx="115" cy="295"/>
                </a:xfrm>
                <a:prstGeom prst="rect">
                  <a:avLst/>
                </a:prstGeom>
              </p:spPr>
            </p:pic>
          </mc:Fallback>
        </mc:AlternateContent>
      </p:grpSp>
    </p:spTree>
    <p:custDataLst>
      <p:tags r:id="rId1"/>
    </p:custDataLst>
    <p:extLst>
      <p:ext uri="{BB962C8B-B14F-4D97-AF65-F5344CB8AC3E}">
        <p14:creationId xmlns:p14="http://schemas.microsoft.com/office/powerpoint/2010/main" val="25021396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checkerboard(across)">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
        <p:nvSpPr>
          <p:cNvPr id="3" name="Alt Başlık 2"/>
          <p:cNvSpPr>
            <a:spLocks noGrp="1"/>
          </p:cNvSpPr>
          <p:nvPr>
            <p:ph idx="1"/>
          </p:nvPr>
        </p:nvSpPr>
        <p:spPr/>
        <p:txBody>
          <a:bodyPr>
            <a:normAutofit/>
          </a:bodyPr>
          <a:lstStyle/>
          <a:p>
            <a:pPr algn="just"/>
            <a:r>
              <a:rPr lang="tr-TR" sz="2400" b="1" dirty="0">
                <a:solidFill>
                  <a:schemeClr val="tx1"/>
                </a:solidFill>
                <a:latin typeface="Calibri" pitchFamily="34" charset="0"/>
              </a:rPr>
              <a:t>Örnek:</a:t>
            </a:r>
          </a:p>
          <a:p>
            <a:pPr algn="just"/>
            <a:endParaRPr lang="tr-TR" sz="2400" dirty="0">
              <a:solidFill>
                <a:schemeClr val="tx1"/>
              </a:solidFill>
              <a:latin typeface="Calibri" pitchFamily="34" charset="0"/>
            </a:endParaRPr>
          </a:p>
          <a:p>
            <a:pPr marL="457200" indent="-457200" algn="just">
              <a:buFont typeface="+mj-lt"/>
              <a:buAutoNum type="arabicPeriod"/>
            </a:pPr>
            <a:r>
              <a:rPr lang="tr-TR" sz="2400" dirty="0" err="1">
                <a:solidFill>
                  <a:schemeClr val="tx1"/>
                </a:solidFill>
                <a:latin typeface="Calibri" pitchFamily="34" charset="0"/>
              </a:rPr>
              <a:t>if</a:t>
            </a:r>
            <a:r>
              <a:rPr lang="tr-TR" sz="2400" dirty="0">
                <a:solidFill>
                  <a:schemeClr val="tx1"/>
                </a:solidFill>
                <a:latin typeface="Calibri" pitchFamily="34" charset="0"/>
              </a:rPr>
              <a:t>(a &lt; b)</a:t>
            </a:r>
          </a:p>
          <a:p>
            <a:pPr marL="457200" indent="-457200" algn="just">
              <a:buFont typeface="+mj-lt"/>
              <a:buAutoNum type="arabicPeriod"/>
            </a:pPr>
            <a:r>
              <a:rPr lang="tr-TR" sz="2400" dirty="0">
                <a:solidFill>
                  <a:schemeClr val="tx1"/>
                </a:solidFill>
                <a:latin typeface="Calibri" pitchFamily="34" charset="0"/>
              </a:rPr>
              <a:t>       min1 = a;</a:t>
            </a:r>
          </a:p>
          <a:p>
            <a:pPr marL="457200" indent="-457200" algn="just">
              <a:buFont typeface="+mj-lt"/>
              <a:buAutoNum type="arabicPeriod"/>
            </a:pPr>
            <a:r>
              <a:rPr lang="tr-TR" sz="2400" dirty="0">
                <a:solidFill>
                  <a:schemeClr val="tx1"/>
                </a:solidFill>
                <a:latin typeface="Calibri" pitchFamily="34" charset="0"/>
              </a:rPr>
              <a:t>   else</a:t>
            </a:r>
          </a:p>
          <a:p>
            <a:pPr marL="457200" indent="-457200" algn="just">
              <a:buFont typeface="+mj-lt"/>
              <a:buAutoNum type="arabicPeriod"/>
            </a:pPr>
            <a:r>
              <a:rPr lang="tr-TR" sz="2400" dirty="0">
                <a:solidFill>
                  <a:schemeClr val="tx1"/>
                </a:solidFill>
                <a:latin typeface="Calibri" pitchFamily="34" charset="0"/>
              </a:rPr>
              <a:t>       min1 = b;</a:t>
            </a:r>
          </a:p>
          <a:p>
            <a:pPr algn="just">
              <a:buNone/>
            </a:pPr>
            <a:r>
              <a:rPr lang="tr-TR" sz="2400" dirty="0">
                <a:solidFill>
                  <a:schemeClr val="tx1"/>
                </a:solidFill>
                <a:latin typeface="Calibri" pitchFamily="34" charset="0"/>
              </a:rPr>
              <a:t> </a:t>
            </a:r>
          </a:p>
          <a:p>
            <a:pPr algn="just"/>
            <a:r>
              <a:rPr lang="tr-TR" sz="2400" dirty="0">
                <a:solidFill>
                  <a:schemeClr val="tx1"/>
                </a:solidFill>
                <a:latin typeface="Calibri" pitchFamily="34" charset="0"/>
              </a:rPr>
              <a:t>Yukarıdaki örnekte iki kod da iki sayıyı karşılaştırıp küçük olanını değişkene atamaktadır. </a:t>
            </a:r>
          </a:p>
          <a:p>
            <a:pPr algn="just"/>
            <a:endParaRPr lang="tr-TR" sz="2400" b="1" dirty="0">
              <a:solidFill>
                <a:schemeClr val="tx1"/>
              </a:solidFill>
              <a:latin typeface="Calibri" pitchFamily="34" charset="0"/>
            </a:endParaRPr>
          </a:p>
        </p:txBody>
      </p:sp>
      <p:sp>
        <p:nvSpPr>
          <p:cNvPr id="5" name="4 Sol Sağ Ok"/>
          <p:cNvSpPr/>
          <p:nvPr/>
        </p:nvSpPr>
        <p:spPr bwMode="auto">
          <a:xfrm>
            <a:off x="3000364" y="2357430"/>
            <a:ext cx="2357454" cy="1214446"/>
          </a:xfrm>
          <a:prstGeom prst="leftRightArrow">
            <a:avLst/>
          </a:prstGeom>
          <a:solidFill>
            <a:schemeClr val="accent1"/>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grpSp>
        <p:nvGrpSpPr>
          <p:cNvPr id="7" name="9 Grup"/>
          <p:cNvGrpSpPr/>
          <p:nvPr/>
        </p:nvGrpSpPr>
        <p:grpSpPr>
          <a:xfrm>
            <a:off x="5429256" y="1428736"/>
            <a:ext cx="3071834" cy="2214578"/>
            <a:chOff x="5500694" y="2357430"/>
            <a:chExt cx="3071834" cy="2214578"/>
          </a:xfrm>
        </p:grpSpPr>
        <p:sp>
          <p:nvSpPr>
            <p:cNvPr id="6" name="5 Yuvarlatılmış Dikdörtgen"/>
            <p:cNvSpPr/>
            <p:nvPr/>
          </p:nvSpPr>
          <p:spPr bwMode="auto">
            <a:xfrm>
              <a:off x="5500694" y="3643314"/>
              <a:ext cx="3071834" cy="928694"/>
            </a:xfrm>
            <a:prstGeom prst="roundRect">
              <a:avLst/>
            </a:prstGeom>
            <a:solidFill>
              <a:srgbClr val="FFFF00">
                <a:alpha val="75000"/>
              </a:srgbClr>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sp>
          <p:nvSpPr>
            <p:cNvPr id="4" name="3 Dikdörtgen"/>
            <p:cNvSpPr/>
            <p:nvPr/>
          </p:nvSpPr>
          <p:spPr>
            <a:xfrm>
              <a:off x="5572132" y="3857628"/>
              <a:ext cx="2857520" cy="461665"/>
            </a:xfrm>
            <a:prstGeom prst="rect">
              <a:avLst/>
            </a:prstGeom>
          </p:spPr>
          <p:txBody>
            <a:bodyPr wrap="square">
              <a:spAutoFit/>
            </a:bodyPr>
            <a:lstStyle/>
            <a:p>
              <a:r>
                <a:rPr lang="tr-TR" sz="2400" dirty="0">
                  <a:latin typeface="Calibri" pitchFamily="34" charset="0"/>
                </a:rPr>
                <a:t>min1 = a &lt; b ? a : b;</a:t>
              </a:r>
            </a:p>
          </p:txBody>
        </p:sp>
        <p:cxnSp>
          <p:nvCxnSpPr>
            <p:cNvPr id="8" name="7 Düz Ok Bağlayıcısı"/>
            <p:cNvCxnSpPr/>
            <p:nvPr/>
          </p:nvCxnSpPr>
          <p:spPr bwMode="auto">
            <a:xfrm rot="5400000">
              <a:off x="6822297" y="3321843"/>
              <a:ext cx="428628" cy="214314"/>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8 Metin kutusu"/>
            <p:cNvSpPr txBox="1"/>
            <p:nvPr/>
          </p:nvSpPr>
          <p:spPr>
            <a:xfrm>
              <a:off x="6143636" y="2357430"/>
              <a:ext cx="1928826" cy="788670"/>
            </a:xfrm>
            <a:prstGeom prst="trapezoid">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i="1" dirty="0">
                  <a:latin typeface="Calibri" pitchFamily="34" charset="0"/>
                </a:rPr>
                <a:t>Kodu sadeleştiren güzel bir kullanımdır.</a:t>
              </a:r>
            </a:p>
          </p:txBody>
        </p:sp>
      </p:grpSp>
    </p:spTree>
    <p:custDataLst>
      <p:tags r:id="rId1"/>
    </p:custDataLst>
    <p:extLst>
      <p:ext uri="{BB962C8B-B14F-4D97-AF65-F5344CB8AC3E}">
        <p14:creationId xmlns:p14="http://schemas.microsoft.com/office/powerpoint/2010/main" val="4019190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0" y="5410200"/>
            <a:ext cx="4114800" cy="990600"/>
          </a:xfrm>
        </p:spPr>
        <p:txBody>
          <a:bodyPr/>
          <a:lstStyle/>
          <a:p>
            <a:r>
              <a:rPr lang="tr-TR" dirty="0"/>
              <a:t>Örnek – Ekran çıktısı</a:t>
            </a:r>
          </a:p>
        </p:txBody>
      </p:sp>
      <p:sp>
        <p:nvSpPr>
          <p:cNvPr id="3" name="2 İçerik Yer Tutucusu"/>
          <p:cNvSpPr>
            <a:spLocks noGrp="1"/>
          </p:cNvSpPr>
          <p:nvPr>
            <p:ph sz="quarter" idx="1"/>
          </p:nvPr>
        </p:nvSpPr>
        <p:spPr>
          <a:xfrm>
            <a:off x="457200" y="0"/>
            <a:ext cx="8229600" cy="4937760"/>
          </a:xfrm>
        </p:spPr>
        <p:txBody>
          <a:bodyPr>
            <a:normAutofit lnSpcReduction="1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dirty="0" err="1"/>
              <a:t>char</a:t>
            </a:r>
            <a:r>
              <a:rPr lang="tr-TR" dirty="0"/>
              <a:t> x='a', y='g';</a:t>
            </a:r>
          </a:p>
          <a:p>
            <a:pPr>
              <a:buNone/>
            </a:pPr>
            <a:r>
              <a:rPr lang="tr-TR" dirty="0"/>
              <a:t>	</a:t>
            </a:r>
            <a:r>
              <a:rPr lang="tr-TR" dirty="0" err="1"/>
              <a:t>if</a:t>
            </a:r>
            <a:r>
              <a:rPr lang="tr-TR" dirty="0"/>
              <a:t>(x=='d') </a:t>
            </a:r>
          </a:p>
          <a:p>
            <a:pPr>
              <a:buNone/>
            </a:pPr>
            <a:r>
              <a:rPr lang="tr-TR" sz="2400" dirty="0"/>
              <a:t>//   == değil de = olsaydı?</a:t>
            </a:r>
            <a:endParaRPr lang="tr-TR" dirty="0"/>
          </a:p>
          <a:p>
            <a:pPr>
              <a:buNone/>
            </a:pPr>
            <a:r>
              <a:rPr lang="tr-TR" dirty="0"/>
              <a:t>	</a:t>
            </a:r>
            <a:r>
              <a:rPr lang="tr-TR" dirty="0" err="1"/>
              <a:t>printf</a:t>
            </a:r>
            <a:r>
              <a:rPr lang="tr-TR" dirty="0"/>
              <a:t>("//%c\\", (x&lt;y)?++x:y++);</a:t>
            </a:r>
          </a:p>
          <a:p>
            <a:pPr>
              <a:buNone/>
            </a:pPr>
            <a:r>
              <a:rPr lang="tr-TR" dirty="0"/>
              <a:t>	else</a:t>
            </a:r>
          </a:p>
          <a:p>
            <a:pPr>
              <a:buNone/>
            </a:pPr>
            <a:r>
              <a:rPr lang="tr-TR" dirty="0"/>
              <a:t>	</a:t>
            </a:r>
            <a:r>
              <a:rPr lang="tr-TR" dirty="0" err="1"/>
              <a:t>printf</a:t>
            </a:r>
            <a:r>
              <a:rPr lang="tr-TR" dirty="0"/>
              <a:t>("//%c\\", (x&gt;y)?++x:y++);</a:t>
            </a:r>
          </a:p>
          <a:p>
            <a:pPr>
              <a:buNone/>
            </a:pPr>
            <a:r>
              <a:rPr lang="tr-TR" dirty="0"/>
              <a:t>	</a:t>
            </a:r>
            <a:r>
              <a:rPr lang="tr-TR" dirty="0" err="1"/>
              <a:t>return</a:t>
            </a:r>
            <a:r>
              <a:rPr lang="tr-TR" dirty="0"/>
              <a:t> 0;</a:t>
            </a:r>
          </a:p>
          <a:p>
            <a:pPr>
              <a:buNone/>
            </a:pPr>
            <a:r>
              <a:rPr lang="tr-TR" dirty="0"/>
              <a:t>}</a:t>
            </a:r>
          </a:p>
        </p:txBody>
      </p:sp>
      <p:sp>
        <p:nvSpPr>
          <p:cNvPr id="5" name="4 Yuvarlatılmış Dikdörtgen"/>
          <p:cNvSpPr/>
          <p:nvPr/>
        </p:nvSpPr>
        <p:spPr>
          <a:xfrm>
            <a:off x="6143636" y="3895564"/>
            <a:ext cx="207170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a:t>//g\</a:t>
            </a:r>
          </a:p>
        </p:txBody>
      </p:sp>
      <p:sp>
        <p:nvSpPr>
          <p:cNvPr id="8" name="7 Yuvarlatılmış Dikdörtgen"/>
          <p:cNvSpPr/>
          <p:nvPr/>
        </p:nvSpPr>
        <p:spPr>
          <a:xfrm>
            <a:off x="3971892" y="257180"/>
            <a:ext cx="4714908" cy="1784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İpucu: (</a:t>
            </a:r>
            <a:r>
              <a:rPr lang="tr-TR" dirty="0" err="1"/>
              <a:t>int</a:t>
            </a:r>
            <a:r>
              <a:rPr lang="tr-TR" dirty="0"/>
              <a:t>)x&lt;(</a:t>
            </a:r>
            <a:r>
              <a:rPr lang="tr-TR" dirty="0" err="1"/>
              <a:t>int</a:t>
            </a:r>
            <a:r>
              <a:rPr lang="tr-TR" dirty="0"/>
              <a:t>)y gibi bir kullanım daha uygundur. Ancak karakterlerde bu sorudaki şekilde kısaltma yapmak da mümkündür. Bu durumlarda karakterlere sayısal değerleri (ASCII) üzerinden işlem yapılır.</a:t>
            </a:r>
            <a:br>
              <a:rPr lang="tr-TR" dirty="0"/>
            </a:br>
            <a:r>
              <a:rPr lang="tr-TR" dirty="0"/>
              <a:t>ASCII değerleri: a 97, b 98 …</a:t>
            </a:r>
          </a:p>
        </p:txBody>
      </p:sp>
    </p:spTree>
    <p:custDataLst>
      <p:tags r:id="rId1"/>
    </p:custDataLst>
    <p:extLst>
      <p:ext uri="{BB962C8B-B14F-4D97-AF65-F5344CB8AC3E}">
        <p14:creationId xmlns:p14="http://schemas.microsoft.com/office/powerpoint/2010/main" val="35976033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1-99 arasında bir pozitif </a:t>
            </a:r>
            <a:r>
              <a:rPr lang="tr-TR" i="1" dirty="0"/>
              <a:t>sayı</a:t>
            </a:r>
            <a:r>
              <a:rPr lang="tr-TR" dirty="0"/>
              <a:t> üretelim.</a:t>
            </a:r>
          </a:p>
          <a:p>
            <a:r>
              <a:rPr lang="tr-TR" dirty="0"/>
              <a:t>Koşullu işleç kullanarak, sayı 9’dan büyükse “iki </a:t>
            </a:r>
            <a:r>
              <a:rPr lang="tr-TR" dirty="0" err="1"/>
              <a:t>basamakli</a:t>
            </a:r>
            <a:r>
              <a:rPr lang="tr-TR" dirty="0"/>
              <a:t>”, değilse “tek </a:t>
            </a:r>
            <a:r>
              <a:rPr lang="tr-TR" dirty="0" err="1"/>
              <a:t>basamakli</a:t>
            </a:r>
            <a:r>
              <a:rPr lang="tr-TR" dirty="0"/>
              <a:t>” yazdıralım.</a:t>
            </a:r>
          </a:p>
          <a:p>
            <a:pPr lvl="1"/>
            <a:endParaRPr lang="tr-TR" dirty="0"/>
          </a:p>
        </p:txBody>
      </p:sp>
      <p:pic>
        <p:nvPicPr>
          <p:cNvPr id="4" name="3 Resim" descr="bilgisayar.wmf"/>
          <p:cNvPicPr>
            <a:picLocks noChangeAspect="1"/>
          </p:cNvPicPr>
          <p:nvPr/>
        </p:nvPicPr>
        <p:blipFill>
          <a:blip r:embed="rId2"/>
          <a:stretch>
            <a:fillRect/>
          </a:stretch>
        </p:blipFill>
        <p:spPr>
          <a:xfrm>
            <a:off x="7215206" y="4286256"/>
            <a:ext cx="1110098" cy="1133469"/>
          </a:xfrm>
          <a:prstGeom prst="rect">
            <a:avLst/>
          </a:prstGeom>
        </p:spPr>
      </p:pic>
      <p:sp>
        <p:nvSpPr>
          <p:cNvPr id="6" name="Başlık 1"/>
          <p:cNvSpPr>
            <a:spLocks noGrp="1"/>
          </p:cNvSpPr>
          <p:nvPr>
            <p:ph type="title"/>
          </p:nvPr>
        </p:nvSpPr>
        <p:spPr>
          <a:xfrm>
            <a:off x="457200" y="152400"/>
            <a:ext cx="8229600" cy="990600"/>
          </a:xfrm>
        </p:spPr>
        <p:txBody>
          <a:bodyPr>
            <a:normAutofit/>
          </a:bodyPr>
          <a:lstStyle/>
          <a:p>
            <a:r>
              <a:rPr lang="tr-TR" sz="4000" b="1" dirty="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Tree>
    <p:extLst>
      <p:ext uri="{BB962C8B-B14F-4D97-AF65-F5344CB8AC3E}">
        <p14:creationId xmlns:p14="http://schemas.microsoft.com/office/powerpoint/2010/main" val="2199635630"/>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Sınavdaki Çıktı Sorularının Metninden</a:t>
            </a:r>
          </a:p>
        </p:txBody>
      </p:sp>
      <p:sp>
        <p:nvSpPr>
          <p:cNvPr id="3" name="2 İçerik Yer Tutucusu"/>
          <p:cNvSpPr>
            <a:spLocks noGrp="1"/>
          </p:cNvSpPr>
          <p:nvPr>
            <p:ph sz="quarter" idx="1"/>
          </p:nvPr>
        </p:nvSpPr>
        <p:spPr>
          <a:xfrm>
            <a:off x="457200" y="1219200"/>
            <a:ext cx="5140036" cy="4937760"/>
          </a:xfrm>
        </p:spPr>
        <p:txBody>
          <a:bodyPr>
            <a:normAutofit fontScale="92500" lnSpcReduction="20000"/>
          </a:bodyPr>
          <a:lstStyle/>
          <a:p>
            <a:pPr lvl="0"/>
            <a:r>
              <a:rPr lang="tr-TR" sz="2000" dirty="0"/>
              <a:t>(Mantık hatası haricinde) Hata içerdiğini düşündüğünüz sorularda ne tür bir hata olduğunu aşağıdaki seçeneklerden seçerek cevap kutusunun içine (örn. “HATA1” şeklinde) </a:t>
            </a:r>
            <a:r>
              <a:rPr lang="tr-TR" sz="2000" b="1" u="sng" dirty="0"/>
              <a:t>yazınız</a:t>
            </a:r>
            <a:r>
              <a:rPr lang="tr-TR" sz="2000" dirty="0"/>
              <a:t> </a:t>
            </a:r>
            <a:r>
              <a:rPr lang="tr-TR" sz="2000" b="1" u="sng" dirty="0"/>
              <a:t>VE</a:t>
            </a:r>
            <a:r>
              <a:rPr lang="tr-TR" sz="2000" dirty="0"/>
              <a:t> </a:t>
            </a:r>
            <a:r>
              <a:rPr lang="tr-TR" sz="2000" b="1" u="sng" dirty="0"/>
              <a:t>açıklamasını</a:t>
            </a:r>
            <a:r>
              <a:rPr lang="tr-TR" sz="2000" dirty="0"/>
              <a:t> cevap kutusunun altına ya da soruya yakın başka boş bir alana (örn. “Çünkü koddaki … eksik.” şeklinde)</a:t>
            </a:r>
            <a:r>
              <a:rPr lang="tr-TR" sz="2000" b="1" u="sng" dirty="0"/>
              <a:t>belirtiniz</a:t>
            </a:r>
            <a:r>
              <a:rPr lang="tr-TR" sz="2000" dirty="0"/>
              <a:t>.</a:t>
            </a:r>
          </a:p>
          <a:p>
            <a:r>
              <a:rPr lang="tr-TR" sz="2000" b="1" u="sng" dirty="0"/>
              <a:t>HATA1:</a:t>
            </a:r>
            <a:r>
              <a:rPr lang="tr-TR" sz="2000" dirty="0"/>
              <a:t>Kod hiç derlenemeyecektir.</a:t>
            </a:r>
          </a:p>
          <a:p>
            <a:r>
              <a:rPr lang="tr-TR" sz="2000" b="1" u="sng" dirty="0"/>
              <a:t>HATA2:</a:t>
            </a:r>
            <a:r>
              <a:rPr lang="tr-TR" sz="2000" dirty="0"/>
              <a:t>Kod derlenecek ama çalışması esnasında hata verecektir.</a:t>
            </a:r>
          </a:p>
          <a:p>
            <a:r>
              <a:rPr lang="tr-TR" sz="2000" b="1" u="sng" dirty="0"/>
              <a:t>HATA3:</a:t>
            </a:r>
            <a:r>
              <a:rPr lang="tr-TR" sz="2000" dirty="0"/>
              <a:t>Kod derlenecek ama çalışması esnasında sonsuz döngüye girecektir. </a:t>
            </a:r>
          </a:p>
          <a:p>
            <a:pPr lvl="0"/>
            <a:r>
              <a:rPr lang="tr-TR" sz="2000" dirty="0"/>
              <a:t>Yukarıdaki ifadelere uymayan hatalarda (örneğin mantık hatası içerdiğini düşündüğünüz sorularda) hatasız sorularda olduğu gibi sadece ekran çıktısını yazınız, HATA# vs. yazmayınız.</a:t>
            </a:r>
          </a:p>
          <a:p>
            <a:br>
              <a:rPr lang="tr-TR" sz="2000" dirty="0"/>
            </a:br>
            <a:endParaRPr lang="tr-TR" dirty="0"/>
          </a:p>
        </p:txBody>
      </p:sp>
      <p:graphicFrame>
        <p:nvGraphicFramePr>
          <p:cNvPr id="4" name="3 Tablo"/>
          <p:cNvGraphicFramePr>
            <a:graphicFrameLocks noGrp="1"/>
          </p:cNvGraphicFramePr>
          <p:nvPr/>
        </p:nvGraphicFramePr>
        <p:xfrm>
          <a:off x="5668627" y="1680957"/>
          <a:ext cx="3089560" cy="1097280"/>
        </p:xfrm>
        <a:graphic>
          <a:graphicData uri="http://schemas.openxmlformats.org/drawingml/2006/table">
            <a:tbl>
              <a:tblPr firstRow="1" bandRow="1">
                <a:tableStyleId>{5940675A-B579-460E-94D1-54222C63F5DA}</a:tableStyleId>
              </a:tblPr>
              <a:tblGrid>
                <a:gridCol w="308956">
                  <a:extLst>
                    <a:ext uri="{9D8B030D-6E8A-4147-A177-3AD203B41FA5}">
                      <a16:colId xmlns:a16="http://schemas.microsoft.com/office/drawing/2014/main" val="20000"/>
                    </a:ext>
                  </a:extLst>
                </a:gridCol>
                <a:gridCol w="308956">
                  <a:extLst>
                    <a:ext uri="{9D8B030D-6E8A-4147-A177-3AD203B41FA5}">
                      <a16:colId xmlns:a16="http://schemas.microsoft.com/office/drawing/2014/main" val="20001"/>
                    </a:ext>
                  </a:extLst>
                </a:gridCol>
                <a:gridCol w="308956">
                  <a:extLst>
                    <a:ext uri="{9D8B030D-6E8A-4147-A177-3AD203B41FA5}">
                      <a16:colId xmlns:a16="http://schemas.microsoft.com/office/drawing/2014/main" val="20002"/>
                    </a:ext>
                  </a:extLst>
                </a:gridCol>
                <a:gridCol w="308956">
                  <a:extLst>
                    <a:ext uri="{9D8B030D-6E8A-4147-A177-3AD203B41FA5}">
                      <a16:colId xmlns:a16="http://schemas.microsoft.com/office/drawing/2014/main" val="20003"/>
                    </a:ext>
                  </a:extLst>
                </a:gridCol>
                <a:gridCol w="308956">
                  <a:extLst>
                    <a:ext uri="{9D8B030D-6E8A-4147-A177-3AD203B41FA5}">
                      <a16:colId xmlns:a16="http://schemas.microsoft.com/office/drawing/2014/main" val="20004"/>
                    </a:ext>
                  </a:extLst>
                </a:gridCol>
                <a:gridCol w="308956">
                  <a:extLst>
                    <a:ext uri="{9D8B030D-6E8A-4147-A177-3AD203B41FA5}">
                      <a16:colId xmlns:a16="http://schemas.microsoft.com/office/drawing/2014/main" val="20005"/>
                    </a:ext>
                  </a:extLst>
                </a:gridCol>
                <a:gridCol w="308956">
                  <a:extLst>
                    <a:ext uri="{9D8B030D-6E8A-4147-A177-3AD203B41FA5}">
                      <a16:colId xmlns:a16="http://schemas.microsoft.com/office/drawing/2014/main" val="20006"/>
                    </a:ext>
                  </a:extLst>
                </a:gridCol>
                <a:gridCol w="308956">
                  <a:extLst>
                    <a:ext uri="{9D8B030D-6E8A-4147-A177-3AD203B41FA5}">
                      <a16:colId xmlns:a16="http://schemas.microsoft.com/office/drawing/2014/main" val="20007"/>
                    </a:ext>
                  </a:extLst>
                </a:gridCol>
                <a:gridCol w="308956">
                  <a:extLst>
                    <a:ext uri="{9D8B030D-6E8A-4147-A177-3AD203B41FA5}">
                      <a16:colId xmlns:a16="http://schemas.microsoft.com/office/drawing/2014/main" val="20008"/>
                    </a:ext>
                  </a:extLst>
                </a:gridCol>
                <a:gridCol w="308956">
                  <a:extLst>
                    <a:ext uri="{9D8B030D-6E8A-4147-A177-3AD203B41FA5}">
                      <a16:colId xmlns:a16="http://schemas.microsoft.com/office/drawing/2014/main" val="20009"/>
                    </a:ext>
                  </a:extLst>
                </a:gridCol>
              </a:tblGrid>
              <a:tr h="301107">
                <a:tc>
                  <a:txBody>
                    <a:bodyPr/>
                    <a:lstStyle/>
                    <a:p>
                      <a:pPr algn="ctr"/>
                      <a:r>
                        <a:rPr lang="tr-TR" sz="1800" b="1" dirty="0"/>
                        <a:t>H</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T</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2</a:t>
                      </a:r>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01107">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1"/>
                  </a:ext>
                </a:extLst>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5" name="4 Metin kutusu"/>
          <p:cNvSpPr txBox="1"/>
          <p:nvPr/>
        </p:nvSpPr>
        <p:spPr>
          <a:xfrm>
            <a:off x="5780620" y="2821857"/>
            <a:ext cx="2906180" cy="923330"/>
          </a:xfrm>
          <a:prstGeom prst="rect">
            <a:avLst/>
          </a:prstGeom>
          <a:noFill/>
        </p:spPr>
        <p:txBody>
          <a:bodyPr wrap="none" rtlCol="0">
            <a:spAutoFit/>
          </a:bodyPr>
          <a:lstStyle/>
          <a:p>
            <a:r>
              <a:rPr lang="tr-TR" i="1" dirty="0">
                <a:solidFill>
                  <a:srgbClr val="FF0000"/>
                </a:solidFill>
              </a:rPr>
              <a:t>Çünkü </a:t>
            </a:r>
            <a:r>
              <a:rPr lang="tr-TR" i="1" dirty="0" err="1">
                <a:solidFill>
                  <a:srgbClr val="FF0000"/>
                </a:solidFill>
              </a:rPr>
              <a:t>scanf’te</a:t>
            </a:r>
            <a:r>
              <a:rPr lang="tr-TR" i="1" dirty="0">
                <a:solidFill>
                  <a:srgbClr val="FF0000"/>
                </a:solidFill>
              </a:rPr>
              <a:t> &amp; işareti  yok.</a:t>
            </a:r>
          </a:p>
          <a:p>
            <a:r>
              <a:rPr lang="tr-TR" i="1" dirty="0" err="1">
                <a:solidFill>
                  <a:srgbClr val="FF0000"/>
                </a:solidFill>
              </a:rPr>
              <a:t>scanf</a:t>
            </a:r>
            <a:r>
              <a:rPr lang="tr-TR" i="1" dirty="0">
                <a:solidFill>
                  <a:srgbClr val="FF0000"/>
                </a:solidFill>
              </a:rPr>
              <a:t>(“%d”, &amp;</a:t>
            </a:r>
            <a:r>
              <a:rPr lang="tr-TR" i="1" dirty="0" err="1">
                <a:solidFill>
                  <a:srgbClr val="FF0000"/>
                </a:solidFill>
              </a:rPr>
              <a:t>sayi</a:t>
            </a:r>
            <a:r>
              <a:rPr lang="tr-TR" i="1" dirty="0">
                <a:solidFill>
                  <a:srgbClr val="FF0000"/>
                </a:solidFill>
              </a:rPr>
              <a:t>); şeklinde </a:t>
            </a:r>
          </a:p>
          <a:p>
            <a:r>
              <a:rPr lang="tr-TR" i="1" dirty="0">
                <a:solidFill>
                  <a:srgbClr val="FF0000"/>
                </a:solidFill>
              </a:rPr>
              <a:t>olmalıydı.</a:t>
            </a:r>
          </a:p>
        </p:txBody>
      </p:sp>
      <p:sp>
        <p:nvSpPr>
          <p:cNvPr id="6" name="5 Metin kutusu"/>
          <p:cNvSpPr txBox="1"/>
          <p:nvPr/>
        </p:nvSpPr>
        <p:spPr>
          <a:xfrm>
            <a:off x="5597236" y="1311625"/>
            <a:ext cx="1727011" cy="369332"/>
          </a:xfrm>
          <a:prstGeom prst="rect">
            <a:avLst/>
          </a:prstGeom>
          <a:noFill/>
        </p:spPr>
        <p:txBody>
          <a:bodyPr wrap="none" rtlCol="0">
            <a:spAutoFit/>
          </a:bodyPr>
          <a:lstStyle/>
          <a:p>
            <a:r>
              <a:rPr lang="tr-TR" dirty="0"/>
              <a:t>Örnek bir cevap:</a:t>
            </a:r>
          </a:p>
        </p:txBody>
      </p:sp>
      <p:sp>
        <p:nvSpPr>
          <p:cNvPr id="7" name="6 Yuvarlatılmış Dikdörtgen"/>
          <p:cNvSpPr/>
          <p:nvPr/>
        </p:nvSpPr>
        <p:spPr>
          <a:xfrm>
            <a:off x="5933978" y="3745187"/>
            <a:ext cx="2824209" cy="195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Mantık hatalarını, bu soru türünde tespit etmenizi beklemiyoruz. Onlarda mantık hatalı kodun çıktısını doğru şekilde cevabını yazmanız yeterli.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s://encrypted-tbn2.gstatic.com/images?q=tbn:ANd9GcRm1Pszf-0Wi14DCLheiWj06YGVnHNlWlj90K0DD-R3yGhsK60F"/>
          <p:cNvPicPr>
            <a:picLocks noChangeAspect="1" noChangeArrowheads="1"/>
          </p:cNvPicPr>
          <p:nvPr/>
        </p:nvPicPr>
        <p:blipFill rotWithShape="1">
          <a:blip r:embed="rId2">
            <a:extLst>
              <a:ext uri="{28A0092B-C50C-407E-A947-70E740481C1C}">
                <a14:useLocalDpi xmlns:a14="http://schemas.microsoft.com/office/drawing/2010/main" val="0"/>
              </a:ext>
            </a:extLst>
          </a:blip>
          <a:srcRect b="13593"/>
          <a:stretch/>
        </p:blipFill>
        <p:spPr bwMode="auto">
          <a:xfrm>
            <a:off x="457200" y="1619251"/>
            <a:ext cx="3357826" cy="253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lt Başlık 2"/>
          <p:cNvSpPr txBox="1">
            <a:spLocks/>
          </p:cNvSpPr>
          <p:nvPr/>
        </p:nvSpPr>
        <p:spPr>
          <a:xfrm>
            <a:off x="4114850" y="1412776"/>
            <a:ext cx="4571950" cy="5184576"/>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 </a:t>
            </a:r>
            <a:r>
              <a:rPr kumimoji="0" lang="tr-TR" sz="2400" b="0" i="0" u="none" strike="noStrike" kern="1200" cap="none" spc="0" normalizeH="0" baseline="0" noProof="0" dirty="0" err="1">
                <a:ln>
                  <a:noFill/>
                </a:ln>
                <a:solidFill>
                  <a:schemeClr val="tx1"/>
                </a:solidFill>
                <a:effectLst/>
                <a:uLnTx/>
                <a:uFillTx/>
                <a:latin typeface="+mn-lt"/>
                <a:ea typeface="+mn-ea"/>
                <a:cs typeface="+mn-cs"/>
              </a:rPr>
              <a:t>switch</a:t>
            </a:r>
            <a:r>
              <a:rPr kumimoji="0" lang="tr-TR" sz="2400" b="0" i="0" u="none" strike="noStrike" kern="1200" cap="none" spc="0" normalizeH="0" baseline="0" noProof="0" dirty="0">
                <a:ln>
                  <a:noFill/>
                </a:ln>
                <a:solidFill>
                  <a:schemeClr val="tx1"/>
                </a:solidFill>
                <a:effectLst/>
                <a:uLnTx/>
                <a:uFillTx/>
                <a:latin typeface="+mn-lt"/>
                <a:ea typeface="+mn-ea"/>
                <a:cs typeface="+mn-cs"/>
              </a:rPr>
              <a:t> yapısı da tıpkı </a:t>
            </a:r>
            <a:r>
              <a:rPr kumimoji="0" lang="tr-TR" sz="2400" b="0" i="0" u="none" strike="noStrike" kern="1200" cap="none" spc="0" normalizeH="0" baseline="0" noProof="0" dirty="0" err="1">
                <a:ln>
                  <a:noFill/>
                </a:ln>
                <a:solidFill>
                  <a:schemeClr val="tx1"/>
                </a:solidFill>
                <a:effectLst/>
                <a:uLnTx/>
                <a:uFillTx/>
                <a:latin typeface="+mn-lt"/>
                <a:ea typeface="+mn-ea"/>
                <a:cs typeface="+mn-cs"/>
              </a:rPr>
              <a:t>if</a:t>
            </a:r>
            <a:r>
              <a:rPr kumimoji="0" lang="tr-TR" sz="2400" b="0" i="0" u="none" strike="noStrike" kern="1200" cap="none" spc="0" normalizeH="0" baseline="0" noProof="0" dirty="0">
                <a:ln>
                  <a:noFill/>
                </a:ln>
                <a:solidFill>
                  <a:schemeClr val="tx1"/>
                </a:solidFill>
                <a:effectLst/>
                <a:uLnTx/>
                <a:uFillTx/>
                <a:latin typeface="+mn-lt"/>
                <a:ea typeface="+mn-ea"/>
                <a:cs typeface="+mn-cs"/>
              </a:rPr>
              <a:t> karar verme yapısı gibi programı farklı noktalara dallandırmaktadır. </a:t>
            </a:r>
            <a:r>
              <a:rPr kumimoji="0" lang="tr-TR" sz="2400" b="0" i="0" u="none" strike="noStrike" kern="1200" cap="none" spc="0" normalizeH="0" baseline="0" noProof="0" dirty="0" err="1">
                <a:ln>
                  <a:noFill/>
                </a:ln>
                <a:solidFill>
                  <a:schemeClr val="tx1"/>
                </a:solidFill>
                <a:effectLst/>
                <a:uLnTx/>
                <a:uFillTx/>
                <a:latin typeface="+mn-lt"/>
                <a:ea typeface="+mn-ea"/>
                <a:cs typeface="+mn-cs"/>
              </a:rPr>
              <a:t>if</a:t>
            </a:r>
            <a:r>
              <a:rPr kumimoji="0" lang="tr-TR" sz="2400" b="0" i="0" u="none" strike="noStrike" kern="1200" cap="none" spc="0" normalizeH="0" baseline="0" noProof="0" dirty="0">
                <a:ln>
                  <a:noFill/>
                </a:ln>
                <a:solidFill>
                  <a:schemeClr val="tx1"/>
                </a:solidFill>
                <a:effectLst/>
                <a:uLnTx/>
                <a:uFillTx/>
                <a:latin typeface="+mn-lt"/>
                <a:ea typeface="+mn-ea"/>
                <a:cs typeface="+mn-cs"/>
              </a:rPr>
              <a:t> yapısından farklı olarak </a:t>
            </a:r>
            <a:r>
              <a:rPr kumimoji="0" lang="tr-TR" sz="2400" b="0" i="0" u="none" strike="noStrike" kern="1200" cap="none" spc="0" normalizeH="0" baseline="0" noProof="0" dirty="0" err="1">
                <a:ln>
                  <a:noFill/>
                </a:ln>
                <a:solidFill>
                  <a:schemeClr val="tx1"/>
                </a:solidFill>
                <a:effectLst/>
                <a:uLnTx/>
                <a:uFillTx/>
                <a:latin typeface="+mn-lt"/>
                <a:ea typeface="+mn-ea"/>
                <a:cs typeface="+mn-cs"/>
              </a:rPr>
              <a:t>switch</a:t>
            </a:r>
            <a:r>
              <a:rPr kumimoji="0" lang="tr-TR" sz="2400" b="0" i="0" u="none" strike="noStrike" kern="1200" cap="none" spc="0" normalizeH="0" baseline="0" noProof="0" dirty="0">
                <a:ln>
                  <a:noFill/>
                </a:ln>
                <a:solidFill>
                  <a:schemeClr val="tx1"/>
                </a:solidFill>
                <a:effectLst/>
                <a:uLnTx/>
                <a:uFillTx/>
                <a:latin typeface="+mn-lt"/>
                <a:ea typeface="+mn-ea"/>
                <a:cs typeface="+mn-cs"/>
              </a:rPr>
              <a:t> yapısı bir parametre alır ve parametrenin karşılıklarına göre </a:t>
            </a:r>
            <a:r>
              <a:rPr kumimoji="0" lang="tr-TR" sz="2400" b="0" i="0" u="none" strike="noStrike" kern="1200" cap="none" spc="0" normalizeH="0" baseline="0" noProof="0" dirty="0" err="1">
                <a:ln>
                  <a:noFill/>
                </a:ln>
                <a:solidFill>
                  <a:schemeClr val="tx1"/>
                </a:solidFill>
                <a:effectLst/>
                <a:uLnTx/>
                <a:uFillTx/>
                <a:latin typeface="+mn-lt"/>
                <a:ea typeface="+mn-ea"/>
                <a:cs typeface="+mn-cs"/>
              </a:rPr>
              <a:t>switch</a:t>
            </a:r>
            <a:r>
              <a:rPr kumimoji="0" lang="tr-TR" sz="2400" b="0" i="0" u="none" strike="noStrike" kern="1200" cap="none" spc="0" normalizeH="0" baseline="0" noProof="0" dirty="0">
                <a:ln>
                  <a:noFill/>
                </a:ln>
                <a:solidFill>
                  <a:schemeClr val="tx1"/>
                </a:solidFill>
                <a:effectLst/>
                <a:uLnTx/>
                <a:uFillTx/>
                <a:latin typeface="+mn-lt"/>
                <a:ea typeface="+mn-ea"/>
                <a:cs typeface="+mn-cs"/>
              </a:rPr>
              <a:t> içerisindeki </a:t>
            </a:r>
            <a:r>
              <a:rPr kumimoji="0" lang="tr-TR" sz="2400" b="0" i="0" u="none" strike="noStrike" kern="1200" cap="none" spc="0" normalizeH="0" baseline="0" noProof="0" dirty="0" err="1">
                <a:ln>
                  <a:noFill/>
                </a:ln>
                <a:solidFill>
                  <a:schemeClr val="tx1"/>
                </a:solidFill>
                <a:effectLst/>
                <a:uLnTx/>
                <a:uFillTx/>
                <a:latin typeface="+mn-lt"/>
                <a:ea typeface="+mn-ea"/>
                <a:cs typeface="+mn-cs"/>
              </a:rPr>
              <a:t>case’ler</a:t>
            </a:r>
            <a:r>
              <a:rPr kumimoji="0" lang="tr-TR" sz="2400" b="0" i="0" u="none" strike="noStrike" kern="1200" cap="none" spc="0" normalizeH="0" baseline="0" noProof="0" dirty="0">
                <a:ln>
                  <a:noFill/>
                </a:ln>
                <a:solidFill>
                  <a:schemeClr val="tx1"/>
                </a:solidFill>
                <a:effectLst/>
                <a:uLnTx/>
                <a:uFillTx/>
                <a:latin typeface="+mn-lt"/>
                <a:ea typeface="+mn-ea"/>
                <a:cs typeface="+mn-cs"/>
              </a:rPr>
              <a:t> içerisinde dolaşır. </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 </a:t>
            </a:r>
            <a:r>
              <a:rPr kumimoji="0" lang="tr-TR" sz="2400" b="0" i="0" u="none" strike="noStrike" kern="1200" cap="none" spc="0" normalizeH="0" baseline="0" noProof="0" dirty="0" err="1">
                <a:ln>
                  <a:noFill/>
                </a:ln>
                <a:solidFill>
                  <a:schemeClr val="tx1"/>
                </a:solidFill>
                <a:effectLst/>
                <a:uLnTx/>
                <a:uFillTx/>
                <a:latin typeface="+mn-lt"/>
                <a:ea typeface="+mn-ea"/>
                <a:cs typeface="+mn-cs"/>
              </a:rPr>
              <a:t>switch</a:t>
            </a:r>
            <a:r>
              <a:rPr kumimoji="0" lang="tr-TR" sz="2400" b="0" i="0" u="none" strike="noStrike" kern="1200" cap="none" spc="0" normalizeH="0" baseline="0" noProof="0" dirty="0">
                <a:ln>
                  <a:noFill/>
                </a:ln>
                <a:solidFill>
                  <a:schemeClr val="tx1"/>
                </a:solidFill>
                <a:effectLst/>
                <a:uLnTx/>
                <a:uFillTx/>
                <a:latin typeface="+mn-lt"/>
                <a:ea typeface="+mn-ea"/>
                <a:cs typeface="+mn-cs"/>
              </a:rPr>
              <a:t> yapısı parametre olarak </a:t>
            </a:r>
            <a:r>
              <a:rPr kumimoji="0" lang="tr-TR" sz="2400" b="1" i="0" u="none" strike="noStrike" kern="1200" cap="none" spc="0" normalizeH="0" baseline="0" noProof="0" dirty="0">
                <a:ln>
                  <a:noFill/>
                </a:ln>
                <a:solidFill>
                  <a:schemeClr val="tx1"/>
                </a:solidFill>
                <a:effectLst/>
                <a:uLnTx/>
                <a:uFillTx/>
                <a:latin typeface="+mn-lt"/>
                <a:ea typeface="+mn-ea"/>
                <a:cs typeface="+mn-cs"/>
              </a:rPr>
              <a:t>tam sayı</a:t>
            </a:r>
            <a:r>
              <a:rPr kumimoji="0" lang="tr-TR" sz="2400" b="0" i="0" u="none" strike="noStrike" kern="1200" cap="none" spc="0" normalizeH="0" baseline="0" noProof="0" dirty="0">
                <a:ln>
                  <a:noFill/>
                </a:ln>
                <a:solidFill>
                  <a:schemeClr val="tx1"/>
                </a:solidFill>
                <a:effectLst/>
                <a:uLnTx/>
                <a:uFillTx/>
                <a:latin typeface="+mn-lt"/>
                <a:ea typeface="+mn-ea"/>
                <a:cs typeface="+mn-cs"/>
              </a:rPr>
              <a:t> ve </a:t>
            </a:r>
            <a:r>
              <a:rPr kumimoji="0" lang="tr-TR" sz="2400" b="1" i="0" u="none" strike="noStrike" kern="1200" cap="none" spc="0" normalizeH="0" baseline="0" noProof="0" dirty="0" err="1">
                <a:ln>
                  <a:noFill/>
                </a:ln>
                <a:solidFill>
                  <a:schemeClr val="tx1"/>
                </a:solidFill>
                <a:effectLst/>
                <a:uLnTx/>
                <a:uFillTx/>
                <a:latin typeface="+mn-lt"/>
                <a:ea typeface="+mn-ea"/>
                <a:cs typeface="+mn-cs"/>
              </a:rPr>
              <a:t>char</a:t>
            </a:r>
            <a:r>
              <a:rPr kumimoji="0" lang="tr-TR" sz="2400" b="0" i="0" u="none" strike="noStrike" kern="1200" cap="none" spc="0" normalizeH="0" baseline="0" noProof="0" dirty="0">
                <a:ln>
                  <a:noFill/>
                </a:ln>
                <a:solidFill>
                  <a:schemeClr val="tx1"/>
                </a:solidFill>
                <a:effectLst/>
                <a:uLnTx/>
                <a:uFillTx/>
                <a:latin typeface="+mn-lt"/>
                <a:ea typeface="+mn-ea"/>
                <a:cs typeface="+mn-cs"/>
              </a:rPr>
              <a:t> türünde değişkenler alabilir, ondalıklı sayı türünde</a:t>
            </a:r>
            <a:r>
              <a:rPr kumimoji="0" lang="tr-TR" sz="2400" b="0" i="0" u="none" strike="noStrike" kern="1200" cap="none" spc="0" normalizeH="0" noProof="0" dirty="0">
                <a:ln>
                  <a:noFill/>
                </a:ln>
                <a:solidFill>
                  <a:schemeClr val="tx1"/>
                </a:solidFill>
                <a:effectLst/>
                <a:uLnTx/>
                <a:uFillTx/>
                <a:latin typeface="+mn-lt"/>
                <a:ea typeface="+mn-ea"/>
                <a:cs typeface="+mn-cs"/>
              </a:rPr>
              <a:t> vb. değişkenler</a:t>
            </a:r>
            <a:r>
              <a:rPr kumimoji="0" lang="tr-TR" sz="2400" b="0" i="0" u="none" strike="noStrike" kern="1200" cap="none" spc="0" normalizeH="0" baseline="0" noProof="0" dirty="0">
                <a:ln>
                  <a:noFill/>
                </a:ln>
                <a:solidFill>
                  <a:schemeClr val="tx1"/>
                </a:solidFill>
                <a:effectLst/>
                <a:uLnTx/>
                <a:uFillTx/>
                <a:latin typeface="+mn-lt"/>
                <a:ea typeface="+mn-ea"/>
                <a:cs typeface="+mn-cs"/>
              </a:rPr>
              <a:t> </a:t>
            </a:r>
            <a:r>
              <a:rPr kumimoji="0" lang="tr-TR" sz="2400" b="1" i="0" u="sng" strike="noStrike" kern="1200" cap="none" spc="0" normalizeH="0" baseline="0" noProof="0" dirty="0">
                <a:ln>
                  <a:noFill/>
                </a:ln>
                <a:solidFill>
                  <a:schemeClr val="tx1"/>
                </a:solidFill>
                <a:effectLst/>
                <a:uLnTx/>
                <a:uFillTx/>
                <a:latin typeface="+mn-lt"/>
                <a:ea typeface="+mn-ea"/>
                <a:cs typeface="+mn-cs"/>
              </a:rPr>
              <a:t>alamaz</a:t>
            </a:r>
            <a:r>
              <a:rPr kumimoji="0" lang="tr-TR" sz="2400" b="0" i="0" u="none" strike="noStrike" kern="1200" cap="none" spc="0" normalizeH="0" baseline="0" noProof="0" dirty="0">
                <a:ln>
                  <a:noFill/>
                </a:ln>
                <a:solidFill>
                  <a:schemeClr val="tx1"/>
                </a:solidFill>
                <a:effectLst/>
                <a:uLnTx/>
                <a:uFillTx/>
                <a:latin typeface="+mn-lt"/>
                <a:ea typeface="+mn-ea"/>
                <a:cs typeface="+mn-cs"/>
              </a:rPr>
              <a:t>.</a:t>
            </a:r>
          </a:p>
        </p:txBody>
      </p:sp>
      <p:sp>
        <p:nvSpPr>
          <p:cNvPr id="7" name="Başlık 1"/>
          <p:cNvSpPr>
            <a:spLocks noGrp="1"/>
          </p:cNvSpPr>
          <p:nvPr>
            <p:ph type="title"/>
          </p:nvPr>
        </p:nvSpPr>
        <p:spPr>
          <a:xfrm>
            <a:off x="457200" y="152400"/>
            <a:ext cx="8229600" cy="990600"/>
          </a:xfrm>
        </p:spPr>
        <p:txBody>
          <a:bodyPr anchor="ctr">
            <a:normAutofit/>
          </a:bodyPr>
          <a:lstStyle/>
          <a:p>
            <a:r>
              <a:rPr lang="tr-TR" sz="4000" b="1" dirty="0">
                <a:solidFill>
                  <a:schemeClr val="tx2">
                    <a:lumMod val="60000"/>
                    <a:lumOff val="40000"/>
                  </a:schemeClr>
                </a:solidFill>
              </a:rPr>
              <a:t>Karar Verme Yapıları : </a:t>
            </a:r>
            <a:r>
              <a:rPr lang="tr-TR" sz="4000" b="1" dirty="0" err="1">
                <a:solidFill>
                  <a:schemeClr val="tx2">
                    <a:lumMod val="60000"/>
                    <a:lumOff val="40000"/>
                  </a:schemeClr>
                </a:solidFill>
              </a:rPr>
              <a:t>switch</a:t>
            </a:r>
            <a:endParaRPr lang="tr-TR" sz="4000" b="1" dirty="0">
              <a:solidFill>
                <a:schemeClr val="tx2">
                  <a:lumMod val="60000"/>
                  <a:lumOff val="40000"/>
                </a:schemeClr>
              </a:solidFill>
            </a:endParaRPr>
          </a:p>
        </p:txBody>
      </p:sp>
    </p:spTree>
    <p:extLst>
      <p:ext uri="{BB962C8B-B14F-4D97-AF65-F5344CB8AC3E}">
        <p14:creationId xmlns:p14="http://schemas.microsoft.com/office/powerpoint/2010/main" val="462458392"/>
      </p:ext>
    </p:extLst>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a:solidFill>
                  <a:schemeClr val="tx1"/>
                </a:solidFill>
              </a:rPr>
              <a:t> </a:t>
            </a:r>
            <a:r>
              <a:rPr lang="tr-TR" sz="2500" dirty="0" err="1">
                <a:solidFill>
                  <a:schemeClr val="tx1"/>
                </a:solidFill>
              </a:rPr>
              <a:t>switch</a:t>
            </a:r>
            <a:r>
              <a:rPr lang="tr-TR" sz="2500" dirty="0">
                <a:solidFill>
                  <a:schemeClr val="tx1"/>
                </a:solidFill>
              </a:rPr>
              <a:t> yapısı temel olarak şu şekilde kullanılmaktadır.</a:t>
            </a:r>
          </a:p>
          <a:p>
            <a:pPr algn="just">
              <a:buFontTx/>
              <a:buChar char="-"/>
            </a:pPr>
            <a:endParaRPr lang="tr-TR" sz="2500" dirty="0">
              <a:solidFill>
                <a:schemeClr val="tx1"/>
              </a:solidFill>
            </a:endParaRPr>
          </a:p>
          <a:p>
            <a:pPr algn="just">
              <a:buFont typeface="Wingdings" pitchFamily="2" charset="2"/>
              <a:buChar char="§"/>
            </a:pPr>
            <a:r>
              <a:rPr lang="tr-TR" sz="2500" dirty="0">
                <a:solidFill>
                  <a:schemeClr val="tx1"/>
                </a:solidFill>
              </a:rPr>
              <a:t> </a:t>
            </a:r>
            <a:r>
              <a:rPr lang="tr-TR" sz="2500" b="1" dirty="0" err="1">
                <a:solidFill>
                  <a:schemeClr val="tx1"/>
                </a:solidFill>
              </a:rPr>
              <a:t>switch</a:t>
            </a:r>
            <a:r>
              <a:rPr lang="tr-TR" sz="2500" dirty="0">
                <a:solidFill>
                  <a:schemeClr val="tx1"/>
                </a:solidFill>
              </a:rPr>
              <a:t>(</a:t>
            </a:r>
            <a:r>
              <a:rPr lang="tr-TR" sz="2500" dirty="0" err="1">
                <a:solidFill>
                  <a:schemeClr val="tx1"/>
                </a:solidFill>
              </a:rPr>
              <a:t>degisken</a:t>
            </a:r>
            <a:r>
              <a:rPr lang="tr-TR" sz="2500" dirty="0">
                <a:solidFill>
                  <a:schemeClr val="tx1"/>
                </a:solidFill>
              </a:rPr>
              <a:t>){</a:t>
            </a:r>
          </a:p>
          <a:p>
            <a:pPr algn="just"/>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_1:</a:t>
            </a:r>
          </a:p>
          <a:p>
            <a:pPr algn="just"/>
            <a:r>
              <a:rPr lang="tr-TR" sz="2500" dirty="0">
                <a:solidFill>
                  <a:schemeClr val="tx1"/>
                </a:solidFill>
              </a:rPr>
              <a:t>                   </a:t>
            </a:r>
            <a:r>
              <a:rPr lang="tr-TR" sz="2500" dirty="0" err="1">
                <a:solidFill>
                  <a:schemeClr val="tx1"/>
                </a:solidFill>
              </a:rPr>
              <a:t>islem</a:t>
            </a:r>
            <a:r>
              <a:rPr lang="tr-TR" sz="2500" dirty="0">
                <a:solidFill>
                  <a:schemeClr val="tx1"/>
                </a:solidFill>
              </a:rPr>
              <a:t>_1;</a:t>
            </a:r>
          </a:p>
          <a:p>
            <a:pPr algn="just"/>
            <a:r>
              <a:rPr lang="tr-TR" sz="2500" dirty="0">
                <a:solidFill>
                  <a:schemeClr val="tx1"/>
                </a:solidFill>
              </a:rPr>
              <a:t>                   break;</a:t>
            </a:r>
          </a:p>
          <a:p>
            <a:pPr algn="just"/>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_2:</a:t>
            </a:r>
          </a:p>
          <a:p>
            <a:pPr algn="just"/>
            <a:r>
              <a:rPr lang="tr-TR" sz="2500" dirty="0">
                <a:solidFill>
                  <a:schemeClr val="tx1"/>
                </a:solidFill>
              </a:rPr>
              <a:t>                   </a:t>
            </a:r>
            <a:r>
              <a:rPr lang="tr-TR" sz="2500" dirty="0" err="1">
                <a:solidFill>
                  <a:schemeClr val="tx1"/>
                </a:solidFill>
              </a:rPr>
              <a:t>islem</a:t>
            </a:r>
            <a:r>
              <a:rPr lang="tr-TR" sz="2500" dirty="0">
                <a:solidFill>
                  <a:schemeClr val="tx1"/>
                </a:solidFill>
              </a:rPr>
              <a:t>_2;</a:t>
            </a:r>
          </a:p>
          <a:p>
            <a:pPr algn="just"/>
            <a:r>
              <a:rPr lang="tr-TR" sz="2500" dirty="0">
                <a:solidFill>
                  <a:schemeClr val="tx1"/>
                </a:solidFill>
              </a:rPr>
              <a:t>                   break;</a:t>
            </a:r>
          </a:p>
          <a:p>
            <a:pPr algn="just"/>
            <a:r>
              <a:rPr lang="tr-TR" sz="2500" dirty="0">
                <a:solidFill>
                  <a:schemeClr val="tx1"/>
                </a:solidFill>
              </a:rPr>
              <a:t>       …</a:t>
            </a:r>
          </a:p>
          <a:p>
            <a:pPr algn="just"/>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_n:</a:t>
            </a:r>
          </a:p>
          <a:p>
            <a:pPr algn="just"/>
            <a:r>
              <a:rPr lang="tr-TR" sz="2500" dirty="0">
                <a:solidFill>
                  <a:schemeClr val="tx1"/>
                </a:solidFill>
              </a:rPr>
              <a:t>                   </a:t>
            </a:r>
            <a:r>
              <a:rPr lang="tr-TR" sz="2500" dirty="0" err="1">
                <a:solidFill>
                  <a:schemeClr val="tx1"/>
                </a:solidFill>
              </a:rPr>
              <a:t>islem</a:t>
            </a:r>
            <a:r>
              <a:rPr lang="tr-TR" sz="2500" dirty="0">
                <a:solidFill>
                  <a:schemeClr val="tx1"/>
                </a:solidFill>
              </a:rPr>
              <a:t>_n;</a:t>
            </a:r>
          </a:p>
          <a:p>
            <a:pPr algn="just"/>
            <a:r>
              <a:rPr lang="tr-TR" sz="2500" dirty="0">
                <a:solidFill>
                  <a:schemeClr val="tx1"/>
                </a:solidFill>
              </a:rPr>
              <a:t>                   break;</a:t>
            </a:r>
          </a:p>
          <a:p>
            <a:pPr algn="just"/>
            <a:r>
              <a:rPr lang="tr-TR" sz="2500" dirty="0">
                <a:solidFill>
                  <a:schemeClr val="tx1"/>
                </a:solidFill>
              </a:rPr>
              <a:t>       </a:t>
            </a:r>
            <a:r>
              <a:rPr lang="tr-TR" sz="2500" b="1" dirty="0" err="1">
                <a:solidFill>
                  <a:schemeClr val="tx1"/>
                </a:solidFill>
              </a:rPr>
              <a:t>default</a:t>
            </a:r>
            <a:r>
              <a:rPr lang="tr-TR" sz="2500" dirty="0">
                <a:solidFill>
                  <a:schemeClr val="tx1"/>
                </a:solidFill>
              </a:rPr>
              <a:t>:</a:t>
            </a:r>
          </a:p>
          <a:p>
            <a:pPr algn="just"/>
            <a:r>
              <a:rPr lang="tr-TR" sz="2500" dirty="0">
                <a:solidFill>
                  <a:schemeClr val="tx1"/>
                </a:solidFill>
              </a:rPr>
              <a:t>                   </a:t>
            </a:r>
            <a:r>
              <a:rPr lang="tr-TR" sz="2500" dirty="0" err="1">
                <a:solidFill>
                  <a:schemeClr val="tx1"/>
                </a:solidFill>
              </a:rPr>
              <a:t>islem</a:t>
            </a:r>
            <a:r>
              <a:rPr lang="tr-TR" sz="2500" dirty="0">
                <a:solidFill>
                  <a:schemeClr val="tx1"/>
                </a:solidFill>
              </a:rPr>
              <a:t>_x;</a:t>
            </a:r>
          </a:p>
          <a:p>
            <a:pPr algn="just"/>
            <a:r>
              <a:rPr lang="tr-TR" sz="2500" dirty="0">
                <a:solidFill>
                  <a:schemeClr val="tx1"/>
                </a:solidFill>
              </a:rPr>
              <a:t>}</a:t>
            </a:r>
          </a:p>
          <a:p>
            <a:pPr algn="just"/>
            <a:endParaRPr lang="tr-TR" sz="2500" dirty="0">
              <a:solidFill>
                <a:schemeClr val="tx1"/>
              </a:solidFill>
            </a:endParaRPr>
          </a:p>
          <a:p>
            <a:pPr algn="just"/>
            <a:endParaRPr lang="tr-TR" sz="2400" dirty="0">
              <a:solidFill>
                <a:schemeClr val="tx1"/>
              </a:solidFill>
            </a:endParaRPr>
          </a:p>
          <a:p>
            <a:pPr algn="just"/>
            <a:endParaRPr lang="tr-TR" sz="2400" dirty="0">
              <a:solidFill>
                <a:schemeClr val="tx1"/>
              </a:solidFill>
            </a:endParaRPr>
          </a:p>
          <a:p>
            <a:pPr algn="just"/>
            <a:endParaRPr lang="tr-TR" sz="2400" dirty="0">
              <a:solidFill>
                <a:schemeClr val="tx1"/>
              </a:solidFill>
            </a:endParaRPr>
          </a:p>
        </p:txBody>
      </p:sp>
      <p:pic>
        <p:nvPicPr>
          <p:cNvPr id="5" name="4 Resim" descr="Railway Switchman, 14334.jpg"/>
          <p:cNvPicPr>
            <a:picLocks noChangeAspect="1"/>
          </p:cNvPicPr>
          <p:nvPr/>
        </p:nvPicPr>
        <p:blipFill>
          <a:blip r:embed="rId2"/>
          <a:stretch>
            <a:fillRect/>
          </a:stretch>
        </p:blipFill>
        <p:spPr>
          <a:xfrm>
            <a:off x="3214678" y="1500174"/>
            <a:ext cx="5369735" cy="4295788"/>
          </a:xfrm>
          <a:prstGeom prst="rect">
            <a:avLst/>
          </a:prstGeom>
        </p:spPr>
      </p:pic>
    </p:spTree>
    <p:extLst>
      <p:ext uri="{BB962C8B-B14F-4D97-AF65-F5344CB8AC3E}">
        <p14:creationId xmlns:p14="http://schemas.microsoft.com/office/powerpoint/2010/main" val="4136486556"/>
      </p:ext>
    </p:extLst>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a:solidFill>
                  <a:schemeClr val="tx1"/>
                </a:solidFill>
              </a:rPr>
              <a:t> </a:t>
            </a:r>
            <a:r>
              <a:rPr lang="tr-TR" sz="2500" dirty="0" err="1">
                <a:solidFill>
                  <a:schemeClr val="tx1"/>
                </a:solidFill>
              </a:rPr>
              <a:t>switch</a:t>
            </a:r>
            <a:r>
              <a:rPr lang="tr-TR" sz="2500" dirty="0">
                <a:solidFill>
                  <a:schemeClr val="tx1"/>
                </a:solidFill>
              </a:rPr>
              <a:t> yapısı temel olarak şu şekilde kullanılmaktadır.</a:t>
            </a:r>
          </a:p>
          <a:p>
            <a:pPr algn="just">
              <a:buFontTx/>
              <a:buChar char="-"/>
            </a:pPr>
            <a:endParaRPr lang="tr-TR" sz="2500" dirty="0">
              <a:solidFill>
                <a:schemeClr val="tx1"/>
              </a:solidFill>
            </a:endParaRPr>
          </a:p>
          <a:p>
            <a:pPr marL="457200" indent="-457200" algn="just">
              <a:buFont typeface="+mj-lt"/>
              <a:buAutoNum type="arabicPeriod"/>
            </a:pPr>
            <a:r>
              <a:rPr lang="tr-TR" sz="2500" dirty="0">
                <a:solidFill>
                  <a:schemeClr val="tx1"/>
                </a:solidFill>
              </a:rPr>
              <a:t> </a:t>
            </a:r>
            <a:r>
              <a:rPr lang="tr-TR" sz="2500" b="1" dirty="0" err="1">
                <a:solidFill>
                  <a:schemeClr val="tx1"/>
                </a:solidFill>
              </a:rPr>
              <a:t>switch</a:t>
            </a:r>
            <a:r>
              <a:rPr lang="tr-TR" sz="2500" dirty="0">
                <a:solidFill>
                  <a:schemeClr val="tx1"/>
                </a:solidFill>
              </a:rPr>
              <a:t>(</a:t>
            </a:r>
            <a:r>
              <a:rPr lang="tr-TR" sz="2500" dirty="0" err="1">
                <a:solidFill>
                  <a:schemeClr val="tx1"/>
                </a:solidFill>
              </a:rPr>
              <a:t>degisken</a:t>
            </a:r>
            <a:r>
              <a:rPr lang="tr-TR" sz="2500" dirty="0">
                <a:solidFill>
                  <a:schemeClr val="tx1"/>
                </a:solidFill>
              </a:rPr>
              <a:t>){</a:t>
            </a:r>
          </a:p>
          <a:p>
            <a:pPr marL="457200" indent="-457200" algn="just">
              <a:buFont typeface="+mj-lt"/>
              <a:buAutoNum type="arabicPeriod"/>
            </a:pPr>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_1:</a:t>
            </a:r>
          </a:p>
          <a:p>
            <a:pPr marL="457200" indent="-457200" algn="just">
              <a:buFont typeface="+mj-lt"/>
              <a:buAutoNum type="arabicPeriod"/>
            </a:pPr>
            <a:r>
              <a:rPr lang="tr-TR" sz="2500" dirty="0">
                <a:solidFill>
                  <a:schemeClr val="tx1"/>
                </a:solidFill>
              </a:rPr>
              <a:t>                   </a:t>
            </a:r>
            <a:r>
              <a:rPr lang="tr-TR" sz="2500" dirty="0" err="1">
                <a:solidFill>
                  <a:schemeClr val="tx1"/>
                </a:solidFill>
              </a:rPr>
              <a:t>islem</a:t>
            </a:r>
            <a:r>
              <a:rPr lang="tr-TR" sz="2500" dirty="0">
                <a:solidFill>
                  <a:schemeClr val="tx1"/>
                </a:solidFill>
              </a:rPr>
              <a:t>_1;</a:t>
            </a:r>
          </a:p>
          <a:p>
            <a:pPr marL="457200" indent="-457200" algn="just">
              <a:buFont typeface="+mj-lt"/>
              <a:buAutoNum type="arabicPeriod"/>
            </a:pPr>
            <a:r>
              <a:rPr lang="tr-TR" sz="2500" dirty="0">
                <a:solidFill>
                  <a:schemeClr val="tx1"/>
                </a:solidFill>
              </a:rPr>
              <a:t>                   break;</a:t>
            </a:r>
          </a:p>
          <a:p>
            <a:pPr marL="457200" indent="-457200" algn="just">
              <a:buFont typeface="+mj-lt"/>
              <a:buAutoNum type="arabicPeriod"/>
            </a:pPr>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_2:</a:t>
            </a:r>
          </a:p>
          <a:p>
            <a:pPr marL="457200" indent="-457200" algn="just">
              <a:buFont typeface="+mj-lt"/>
              <a:buAutoNum type="arabicPeriod"/>
            </a:pPr>
            <a:r>
              <a:rPr lang="tr-TR" sz="2500" dirty="0">
                <a:solidFill>
                  <a:schemeClr val="tx1"/>
                </a:solidFill>
              </a:rPr>
              <a:t>                   </a:t>
            </a:r>
            <a:r>
              <a:rPr lang="tr-TR" sz="2500" dirty="0" err="1">
                <a:solidFill>
                  <a:schemeClr val="tx1"/>
                </a:solidFill>
              </a:rPr>
              <a:t>islem</a:t>
            </a:r>
            <a:r>
              <a:rPr lang="tr-TR" sz="2500" dirty="0">
                <a:solidFill>
                  <a:schemeClr val="tx1"/>
                </a:solidFill>
              </a:rPr>
              <a:t>_2;</a:t>
            </a:r>
          </a:p>
          <a:p>
            <a:pPr marL="457200" indent="-457200" algn="just">
              <a:buFont typeface="+mj-lt"/>
              <a:buAutoNum type="arabicPeriod"/>
            </a:pPr>
            <a:r>
              <a:rPr lang="tr-TR" sz="2500" dirty="0">
                <a:solidFill>
                  <a:schemeClr val="tx1"/>
                </a:solidFill>
              </a:rPr>
              <a:t>                   break;</a:t>
            </a:r>
          </a:p>
          <a:p>
            <a:pPr marL="457200" indent="-457200" algn="just">
              <a:buFont typeface="+mj-lt"/>
              <a:buAutoNum type="arabicPeriod"/>
            </a:pPr>
            <a:r>
              <a:rPr lang="tr-TR" sz="2500" dirty="0">
                <a:solidFill>
                  <a:schemeClr val="tx1"/>
                </a:solidFill>
              </a:rPr>
              <a:t>       …</a:t>
            </a:r>
          </a:p>
          <a:p>
            <a:pPr marL="457200" indent="-457200" algn="just">
              <a:buFont typeface="+mj-lt"/>
              <a:buAutoNum type="arabicPeriod"/>
            </a:pPr>
            <a:r>
              <a:rPr lang="tr-TR" sz="2500" dirty="0">
                <a:solidFill>
                  <a:schemeClr val="tx1"/>
                </a:solidFill>
              </a:rPr>
              <a:t>       </a:t>
            </a:r>
            <a:r>
              <a:rPr lang="tr-TR" sz="2500" b="1" dirty="0" err="1">
                <a:solidFill>
                  <a:schemeClr val="tx1"/>
                </a:solidFill>
              </a:rPr>
              <a:t>case</a:t>
            </a:r>
            <a:r>
              <a:rPr lang="tr-TR" sz="2500" dirty="0">
                <a:solidFill>
                  <a:schemeClr val="tx1"/>
                </a:solidFill>
              </a:rPr>
              <a:t> </a:t>
            </a:r>
            <a:r>
              <a:rPr lang="tr-TR" sz="2500" dirty="0" err="1">
                <a:solidFill>
                  <a:schemeClr val="tx1"/>
                </a:solidFill>
              </a:rPr>
              <a:t>deger</a:t>
            </a:r>
            <a:r>
              <a:rPr lang="tr-TR" sz="2500" dirty="0">
                <a:solidFill>
                  <a:schemeClr val="tx1"/>
                </a:solidFill>
              </a:rPr>
              <a:t>_n:</a:t>
            </a:r>
          </a:p>
          <a:p>
            <a:pPr marL="457200" indent="-457200" algn="just">
              <a:buFont typeface="+mj-lt"/>
              <a:buAutoNum type="arabicPeriod"/>
            </a:pPr>
            <a:r>
              <a:rPr lang="tr-TR" sz="2500" dirty="0">
                <a:solidFill>
                  <a:schemeClr val="tx1"/>
                </a:solidFill>
              </a:rPr>
              <a:t>                   </a:t>
            </a:r>
            <a:r>
              <a:rPr lang="tr-TR" sz="2500" dirty="0" err="1">
                <a:solidFill>
                  <a:schemeClr val="tx1"/>
                </a:solidFill>
              </a:rPr>
              <a:t>islem</a:t>
            </a:r>
            <a:r>
              <a:rPr lang="tr-TR" sz="2500" dirty="0">
                <a:solidFill>
                  <a:schemeClr val="tx1"/>
                </a:solidFill>
              </a:rPr>
              <a:t>_n;</a:t>
            </a:r>
          </a:p>
          <a:p>
            <a:pPr marL="457200" indent="-457200" algn="just">
              <a:buFont typeface="+mj-lt"/>
              <a:buAutoNum type="arabicPeriod"/>
            </a:pPr>
            <a:r>
              <a:rPr lang="tr-TR" sz="2500" dirty="0">
                <a:solidFill>
                  <a:schemeClr val="tx1"/>
                </a:solidFill>
              </a:rPr>
              <a:t>                   break;</a:t>
            </a:r>
          </a:p>
          <a:p>
            <a:pPr marL="457200" indent="-457200" algn="just">
              <a:buFont typeface="+mj-lt"/>
              <a:buAutoNum type="arabicPeriod"/>
            </a:pPr>
            <a:r>
              <a:rPr lang="tr-TR" sz="2500" dirty="0">
                <a:solidFill>
                  <a:schemeClr val="tx1"/>
                </a:solidFill>
              </a:rPr>
              <a:t>       </a:t>
            </a:r>
            <a:r>
              <a:rPr lang="tr-TR" sz="2500" b="1" dirty="0" err="1">
                <a:solidFill>
                  <a:schemeClr val="tx1"/>
                </a:solidFill>
              </a:rPr>
              <a:t>default</a:t>
            </a:r>
            <a:r>
              <a:rPr lang="tr-TR" sz="2500" dirty="0">
                <a:solidFill>
                  <a:schemeClr val="tx1"/>
                </a:solidFill>
              </a:rPr>
              <a:t>:</a:t>
            </a:r>
          </a:p>
          <a:p>
            <a:pPr marL="457200" indent="-457200" algn="just">
              <a:buFont typeface="+mj-lt"/>
              <a:buAutoNum type="arabicPeriod"/>
            </a:pPr>
            <a:r>
              <a:rPr lang="tr-TR" sz="2500" dirty="0">
                <a:solidFill>
                  <a:schemeClr val="tx1"/>
                </a:solidFill>
              </a:rPr>
              <a:t>                   </a:t>
            </a:r>
            <a:r>
              <a:rPr lang="tr-TR" sz="2500" dirty="0" err="1">
                <a:solidFill>
                  <a:schemeClr val="tx1"/>
                </a:solidFill>
              </a:rPr>
              <a:t>islem</a:t>
            </a:r>
            <a:r>
              <a:rPr lang="tr-TR" sz="2500" dirty="0">
                <a:solidFill>
                  <a:schemeClr val="tx1"/>
                </a:solidFill>
              </a:rPr>
              <a:t>_x;</a:t>
            </a:r>
          </a:p>
          <a:p>
            <a:pPr marL="457200" indent="-457200" algn="just">
              <a:buFont typeface="+mj-lt"/>
              <a:buAutoNum type="arabicPeriod"/>
            </a:pPr>
            <a:r>
              <a:rPr lang="tr-TR" sz="2500" dirty="0">
                <a:solidFill>
                  <a:schemeClr val="tx1"/>
                </a:solidFill>
              </a:rPr>
              <a:t>}</a:t>
            </a:r>
          </a:p>
          <a:p>
            <a:pPr algn="just"/>
            <a:endParaRPr lang="tr-TR" sz="2500" dirty="0">
              <a:solidFill>
                <a:schemeClr val="tx1"/>
              </a:solidFill>
            </a:endParaRPr>
          </a:p>
          <a:p>
            <a:pPr algn="just"/>
            <a:endParaRPr lang="tr-TR" sz="2400" dirty="0">
              <a:solidFill>
                <a:schemeClr val="tx1"/>
              </a:solidFill>
            </a:endParaRPr>
          </a:p>
          <a:p>
            <a:pPr algn="just"/>
            <a:endParaRPr lang="tr-TR" sz="2400" dirty="0">
              <a:solidFill>
                <a:schemeClr val="tx1"/>
              </a:solidFill>
            </a:endParaRPr>
          </a:p>
          <a:p>
            <a:pPr algn="just"/>
            <a:endParaRPr lang="tr-TR" sz="2400" dirty="0">
              <a:solidFill>
                <a:schemeClr val="tx1"/>
              </a:solidFill>
            </a:endParaRPr>
          </a:p>
        </p:txBody>
      </p:sp>
      <p:sp>
        <p:nvSpPr>
          <p:cNvPr id="4" name="3 Dikdörtgen"/>
          <p:cNvSpPr/>
          <p:nvPr/>
        </p:nvSpPr>
        <p:spPr>
          <a:xfrm>
            <a:off x="3628571" y="1909643"/>
            <a:ext cx="4572000" cy="3970318"/>
          </a:xfrm>
          <a:prstGeom prst="rect">
            <a:avLst/>
          </a:prstGeom>
        </p:spPr>
        <p:txBody>
          <a:bodyPr>
            <a:spAutoFit/>
          </a:bodyPr>
          <a:lstStyle/>
          <a:p>
            <a:pPr algn="just">
              <a:buFont typeface="Wingdings" pitchFamily="2" charset="2"/>
              <a:buChar char="Ø"/>
            </a:pPr>
            <a:r>
              <a:rPr lang="tr-TR" dirty="0"/>
              <a:t> Burada </a:t>
            </a:r>
            <a:r>
              <a:rPr lang="tr-TR" dirty="0" err="1"/>
              <a:t>case’ler</a:t>
            </a:r>
            <a:r>
              <a:rPr lang="tr-TR" dirty="0"/>
              <a:t> </a:t>
            </a:r>
            <a:r>
              <a:rPr lang="tr-TR" dirty="0" err="1"/>
              <a:t>if</a:t>
            </a:r>
            <a:r>
              <a:rPr lang="tr-TR" dirty="0"/>
              <a:t> yapılarındaki her bir karşılaştırmaya karşılık gelen ifadeler gibi düşünülebilir. Örneğin ilk </a:t>
            </a:r>
            <a:r>
              <a:rPr lang="tr-TR" dirty="0" err="1"/>
              <a:t>case</a:t>
            </a:r>
            <a:r>
              <a:rPr lang="tr-TR" dirty="0"/>
              <a:t> bir </a:t>
            </a:r>
            <a:r>
              <a:rPr lang="tr-TR" dirty="0" err="1"/>
              <a:t>if</a:t>
            </a:r>
            <a:r>
              <a:rPr lang="tr-TR" dirty="0"/>
              <a:t> yapısında </a:t>
            </a:r>
            <a:r>
              <a:rPr lang="tr-TR" dirty="0" err="1"/>
              <a:t>if</a:t>
            </a:r>
            <a:r>
              <a:rPr lang="tr-TR" dirty="0"/>
              <a:t>(</a:t>
            </a:r>
            <a:r>
              <a:rPr lang="tr-TR" dirty="0" err="1"/>
              <a:t>degisken</a:t>
            </a:r>
            <a:r>
              <a:rPr lang="tr-TR" dirty="0"/>
              <a:t> == </a:t>
            </a:r>
            <a:r>
              <a:rPr lang="tr-TR" dirty="0" err="1"/>
              <a:t>deger</a:t>
            </a:r>
            <a:r>
              <a:rPr lang="tr-TR" dirty="0"/>
              <a:t>_1) şeklinde kontrol edilirdi. “</a:t>
            </a:r>
            <a:r>
              <a:rPr lang="tr-TR" b="1" i="1" dirty="0"/>
              <a:t>break</a:t>
            </a:r>
            <a:r>
              <a:rPr lang="tr-TR" dirty="0"/>
              <a:t>“ </a:t>
            </a:r>
            <a:r>
              <a:rPr lang="tr-TR" dirty="0" err="1"/>
              <a:t>C'de</a:t>
            </a:r>
            <a:r>
              <a:rPr lang="tr-TR" dirty="0"/>
              <a:t> özel bir kelimedir ve </a:t>
            </a:r>
            <a:r>
              <a:rPr lang="tr-TR" dirty="0" err="1"/>
              <a:t>switch</a:t>
            </a:r>
            <a:r>
              <a:rPr lang="tr-TR" dirty="0"/>
              <a:t> yapısından veya bir döngüden dışarı çıkmayı sağlar. </a:t>
            </a:r>
            <a:r>
              <a:rPr lang="tr-TR" dirty="0" err="1"/>
              <a:t>switch</a:t>
            </a:r>
            <a:r>
              <a:rPr lang="tr-TR" dirty="0"/>
              <a:t> yapısının herhangi bir noktasında </a:t>
            </a:r>
            <a:r>
              <a:rPr lang="tr-TR" b="1" i="1" dirty="0"/>
              <a:t>break</a:t>
            </a:r>
            <a:r>
              <a:rPr lang="tr-TR" dirty="0"/>
              <a:t> ile karşılaşılırsa program </a:t>
            </a:r>
            <a:r>
              <a:rPr lang="tr-TR" dirty="0" err="1"/>
              <a:t>switch</a:t>
            </a:r>
            <a:r>
              <a:rPr lang="tr-TR" dirty="0"/>
              <a:t> dışına çıkar ve kaldığı yerden devam eder. “</a:t>
            </a:r>
            <a:r>
              <a:rPr lang="tr-TR" b="1" i="1" dirty="0" err="1"/>
              <a:t>default</a:t>
            </a:r>
            <a:r>
              <a:rPr lang="tr-TR" dirty="0"/>
              <a:t>” ise </a:t>
            </a:r>
            <a:r>
              <a:rPr lang="tr-TR" dirty="0" err="1"/>
              <a:t>switch</a:t>
            </a:r>
            <a:r>
              <a:rPr lang="tr-TR" dirty="0"/>
              <a:t> yapısına özel bir kelimedir ve </a:t>
            </a:r>
            <a:r>
              <a:rPr lang="tr-TR" dirty="0" err="1"/>
              <a:t>if</a:t>
            </a:r>
            <a:r>
              <a:rPr lang="tr-TR" dirty="0"/>
              <a:t> yapılarındaki else kullanımına benzer. Eğer hiçbir </a:t>
            </a:r>
            <a:r>
              <a:rPr lang="tr-TR" dirty="0" err="1"/>
              <a:t>case</a:t>
            </a:r>
            <a:r>
              <a:rPr lang="tr-TR" dirty="0"/>
              <a:t> gelen parametreye eşit değilse </a:t>
            </a:r>
            <a:r>
              <a:rPr lang="tr-TR" b="1" i="1" dirty="0" err="1"/>
              <a:t>default</a:t>
            </a:r>
            <a:r>
              <a:rPr lang="tr-TR" dirty="0"/>
              <a:t> </a:t>
            </a:r>
            <a:r>
              <a:rPr lang="tr-TR" dirty="0" err="1"/>
              <a:t>case</a:t>
            </a:r>
            <a:r>
              <a:rPr lang="tr-TR" dirty="0"/>
              <a:t> çalıştırılır. </a:t>
            </a:r>
            <a:r>
              <a:rPr lang="tr-TR" b="1" i="1" dirty="0" err="1"/>
              <a:t>default</a:t>
            </a:r>
            <a:r>
              <a:rPr lang="tr-TR" dirty="0"/>
              <a:t> kullanımı tercihe bağlıdır.</a:t>
            </a:r>
          </a:p>
        </p:txBody>
      </p:sp>
    </p:spTree>
    <p:extLst>
      <p:ext uri="{BB962C8B-B14F-4D97-AF65-F5344CB8AC3E}">
        <p14:creationId xmlns:p14="http://schemas.microsoft.com/office/powerpoint/2010/main" val="30261724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normAutofit/>
          </a:bodyPr>
          <a:lstStyle/>
          <a:p>
            <a:r>
              <a:rPr lang="tr-TR" dirty="0"/>
              <a:t>Genel yapıda dikkat edilecekler</a:t>
            </a:r>
            <a:endParaRPr lang="en-US" dirty="0"/>
          </a:p>
        </p:txBody>
      </p:sp>
      <p:sp>
        <p:nvSpPr>
          <p:cNvPr id="7171" name="Rectangle 3"/>
          <p:cNvSpPr>
            <a:spLocks noGrp="1" noChangeArrowheads="1"/>
          </p:cNvSpPr>
          <p:nvPr>
            <p:ph sz="quarter" idx="1"/>
          </p:nvPr>
        </p:nvSpPr>
        <p:spPr>
          <a:noFill/>
          <a:ln/>
        </p:spPr>
        <p:txBody>
          <a:bodyPr>
            <a:normAutofit lnSpcReduction="10000"/>
          </a:bodyPr>
          <a:lstStyle/>
          <a:p>
            <a:pPr>
              <a:buFontTx/>
              <a:buNone/>
            </a:pPr>
            <a:r>
              <a:rPr lang="en-US" sz="2000" b="1" dirty="0"/>
              <a:t>switch ( </a:t>
            </a:r>
            <a:r>
              <a:rPr lang="en-US" sz="2000" b="1" i="1" dirty="0"/>
              <a:t>integer expression </a:t>
            </a:r>
            <a:r>
              <a:rPr lang="en-US" sz="2000" b="1" dirty="0"/>
              <a:t>)</a:t>
            </a:r>
          </a:p>
          <a:p>
            <a:pPr>
              <a:buFontTx/>
              <a:buNone/>
            </a:pPr>
            <a:r>
              <a:rPr lang="en-US" sz="2000" b="1" dirty="0"/>
              <a:t>{</a:t>
            </a:r>
          </a:p>
          <a:p>
            <a:pPr>
              <a:buFontTx/>
              <a:buNone/>
            </a:pPr>
            <a:r>
              <a:rPr lang="en-US" sz="2000" b="1" dirty="0"/>
              <a:t>	case </a:t>
            </a:r>
            <a:r>
              <a:rPr lang="en-US" sz="2000" b="1" i="1" dirty="0"/>
              <a:t>constant</a:t>
            </a:r>
            <a:r>
              <a:rPr lang="en-US" sz="2000" b="1" i="1" baseline="-25000" dirty="0"/>
              <a:t>1</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case </a:t>
            </a:r>
            <a:r>
              <a:rPr lang="en-US" sz="2000" b="1" i="1" dirty="0"/>
              <a:t>constant</a:t>
            </a:r>
            <a:r>
              <a:rPr lang="en-US" sz="2000" b="1" i="1" baseline="-25000" dirty="0"/>
              <a:t>2</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b="1" dirty="0"/>
              <a:t>		. . .</a:t>
            </a:r>
          </a:p>
          <a:p>
            <a:pPr>
              <a:buFontTx/>
              <a:buNone/>
            </a:pPr>
            <a:r>
              <a:rPr lang="en-US" sz="2000" b="1" dirty="0"/>
              <a:t>	default:</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a:t>
            </a:r>
          </a:p>
        </p:txBody>
      </p:sp>
      <p:sp>
        <p:nvSpPr>
          <p:cNvPr id="4" name="3 Oval"/>
          <p:cNvSpPr/>
          <p:nvPr/>
        </p:nvSpPr>
        <p:spPr>
          <a:xfrm>
            <a:off x="2214546" y="18669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2214546" y="29210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1416050" y="43688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7 Düz Bağlayıcı"/>
          <p:cNvCxnSpPr>
            <a:stCxn id="6" idx="7"/>
          </p:cNvCxnSpPr>
          <p:nvPr/>
        </p:nvCxnSpPr>
        <p:spPr>
          <a:xfrm rot="5400000" flipH="1" flipV="1">
            <a:off x="2781950" y="2310245"/>
            <a:ext cx="1103095" cy="3162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7"/>
          </p:cNvCxnSpPr>
          <p:nvPr/>
        </p:nvCxnSpPr>
        <p:spPr>
          <a:xfrm rot="16200000" flipH="1">
            <a:off x="3429415" y="2116569"/>
            <a:ext cx="433605" cy="219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Düz Bağlayıcı"/>
          <p:cNvCxnSpPr>
            <a:stCxn id="4" idx="6"/>
          </p:cNvCxnSpPr>
          <p:nvPr/>
        </p:nvCxnSpPr>
        <p:spPr>
          <a:xfrm>
            <a:off x="2608246" y="2120900"/>
            <a:ext cx="21336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4914901" y="3340100"/>
            <a:ext cx="1980029" cy="369332"/>
          </a:xfrm>
          <a:prstGeom prst="rect">
            <a:avLst/>
          </a:prstGeom>
          <a:noFill/>
        </p:spPr>
        <p:txBody>
          <a:bodyPr wrap="none" rtlCol="0">
            <a:spAutoFit/>
          </a:bodyPr>
          <a:lstStyle/>
          <a:p>
            <a:r>
              <a:rPr lang="tr-TR" dirty="0"/>
              <a:t>İki nokta üst üste</a:t>
            </a:r>
          </a:p>
        </p:txBody>
      </p:sp>
      <p:sp>
        <p:nvSpPr>
          <p:cNvPr id="14" name="13 Yuvarlatılmış Dikdörtgen"/>
          <p:cNvSpPr/>
          <p:nvPr/>
        </p:nvSpPr>
        <p:spPr>
          <a:xfrm>
            <a:off x="1047750" y="2566303"/>
            <a:ext cx="1339850" cy="5315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15 Düz Bağlayıcı"/>
          <p:cNvCxnSpPr/>
          <p:nvPr/>
        </p:nvCxnSpPr>
        <p:spPr>
          <a:xfrm flipV="1">
            <a:off x="2387600" y="1866900"/>
            <a:ext cx="2927350" cy="699403"/>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5314950" y="1682234"/>
            <a:ext cx="3005951" cy="646331"/>
          </a:xfrm>
          <a:prstGeom prst="rect">
            <a:avLst/>
          </a:prstGeom>
          <a:noFill/>
        </p:spPr>
        <p:txBody>
          <a:bodyPr wrap="none" rtlCol="0">
            <a:spAutoFit/>
          </a:bodyPr>
          <a:lstStyle/>
          <a:p>
            <a:r>
              <a:rPr lang="tr-TR" i="1" dirty="0"/>
              <a:t>Akışı kırmazsak bir sonraki </a:t>
            </a:r>
          </a:p>
          <a:p>
            <a:r>
              <a:rPr lang="tr-TR" i="1" dirty="0" err="1"/>
              <a:t>case’e</a:t>
            </a:r>
            <a:r>
              <a:rPr lang="tr-TR" i="1" dirty="0"/>
              <a:t> sarkma yapar.</a:t>
            </a:r>
          </a:p>
        </p:txBody>
      </p:sp>
    </p:spTree>
    <p:extLst>
      <p:ext uri="{BB962C8B-B14F-4D97-AF65-F5344CB8AC3E}">
        <p14:creationId xmlns:p14="http://schemas.microsoft.com/office/powerpoint/2010/main" val="877473356"/>
      </p:ext>
    </p:extLst>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a:t>Genel yapıda dikkat edilecekler</a:t>
            </a:r>
            <a:endParaRPr lang="en-US" dirty="0"/>
          </a:p>
        </p:txBody>
      </p:sp>
      <p:sp>
        <p:nvSpPr>
          <p:cNvPr id="8195" name="Rectangle 3"/>
          <p:cNvSpPr>
            <a:spLocks noGrp="1" noChangeArrowheads="1"/>
          </p:cNvSpPr>
          <p:nvPr>
            <p:ph sz="quarter" idx="1"/>
          </p:nvPr>
        </p:nvSpPr>
        <p:spPr>
          <a:noFill/>
          <a:ln/>
        </p:spPr>
        <p:txBody>
          <a:bodyPr/>
          <a:lstStyle/>
          <a:p>
            <a:r>
              <a:rPr lang="en-US" dirty="0"/>
              <a:t>The </a:t>
            </a:r>
            <a:r>
              <a:rPr lang="en-US" b="1" u="sng" dirty="0"/>
              <a:t>break </a:t>
            </a:r>
            <a:r>
              <a:rPr lang="en-US" dirty="0"/>
              <a:t>causes program control to jump to the closing brace of the switch structure.</a:t>
            </a:r>
          </a:p>
          <a:p>
            <a:r>
              <a:rPr lang="en-US" dirty="0"/>
              <a:t>Without the break, the code flows into the next case (“fall through”). </a:t>
            </a:r>
          </a:p>
          <a:p>
            <a:r>
              <a:rPr lang="en-US" dirty="0"/>
              <a:t>A switch statement will compile without a default case, but always consider using one.</a:t>
            </a:r>
          </a:p>
        </p:txBody>
      </p:sp>
    </p:spTree>
    <p:extLst>
      <p:ext uri="{BB962C8B-B14F-4D97-AF65-F5344CB8AC3E}">
        <p14:creationId xmlns:p14="http://schemas.microsoft.com/office/powerpoint/2010/main" val="801291392"/>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4400552" cy="4937760"/>
          </a:xfrm>
        </p:spPr>
        <p:txBody>
          <a:bodyPr>
            <a:normAutofit fontScale="85000" lnSpcReduction="20000"/>
          </a:bodyPr>
          <a:lstStyle/>
          <a:p>
            <a:pPr algn="just">
              <a:buFont typeface="Wingdings" pitchFamily="2" charset="2"/>
              <a:buChar char="§"/>
            </a:pPr>
            <a:r>
              <a:rPr lang="tr-TR" sz="2500" dirty="0">
                <a:solidFill>
                  <a:schemeClr val="tx1"/>
                </a:solidFill>
              </a:rPr>
              <a:t> </a:t>
            </a:r>
            <a:r>
              <a:rPr lang="tr-TR" sz="2500" b="1" dirty="0" err="1">
                <a:solidFill>
                  <a:schemeClr val="tx1"/>
                </a:solidFill>
              </a:rPr>
              <a:t>switch</a:t>
            </a:r>
            <a:r>
              <a:rPr lang="tr-TR" sz="2500" b="1" dirty="0">
                <a:solidFill>
                  <a:schemeClr val="tx1"/>
                </a:solidFill>
              </a:rPr>
              <a:t> örneği:</a:t>
            </a:r>
          </a:p>
          <a:p>
            <a:pPr marL="457200" indent="-457200" algn="just">
              <a:buFont typeface="+mj-lt"/>
              <a:buAutoNum type="arabicPeriod"/>
            </a:pPr>
            <a:r>
              <a:rPr lang="tr-TR" sz="2500" dirty="0" err="1">
                <a:solidFill>
                  <a:schemeClr val="tx1"/>
                </a:solidFill>
              </a:rPr>
              <a:t>switch</a:t>
            </a:r>
            <a:r>
              <a:rPr lang="tr-TR" sz="2500" dirty="0">
                <a:solidFill>
                  <a:schemeClr val="tx1"/>
                </a:solidFill>
              </a:rPr>
              <a:t>(zar){</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1:</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4:</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6:</a:t>
            </a:r>
          </a:p>
          <a:p>
            <a:pPr marL="457200" indent="-457200" algn="just">
              <a:buFont typeface="+mj-lt"/>
              <a:buAutoNum type="arabicPeriod"/>
            </a:pPr>
            <a:r>
              <a:rPr lang="tr-TR" sz="2500" dirty="0">
                <a:solidFill>
                  <a:schemeClr val="tx1"/>
                </a:solidFill>
              </a:rPr>
              <a:t>        </a:t>
            </a:r>
            <a:r>
              <a:rPr lang="tr-TR" sz="2500" dirty="0" err="1">
                <a:solidFill>
                  <a:schemeClr val="tx1"/>
                </a:solidFill>
              </a:rPr>
              <a:t>printf</a:t>
            </a:r>
            <a:r>
              <a:rPr lang="tr-TR" sz="2500" dirty="0">
                <a:solidFill>
                  <a:schemeClr val="tx1"/>
                </a:solidFill>
              </a:rPr>
              <a:t>(“Zar:%d“, zar);</a:t>
            </a:r>
          </a:p>
          <a:p>
            <a:pPr marL="457200" indent="-457200" algn="just">
              <a:buFont typeface="+mj-lt"/>
              <a:buAutoNum type="arabicPeriod"/>
            </a:pPr>
            <a:r>
              <a:rPr lang="tr-TR" sz="2500" dirty="0">
                <a:solidFill>
                  <a:schemeClr val="tx1"/>
                </a:solidFill>
              </a:rPr>
              <a:t>        </a:t>
            </a:r>
            <a:r>
              <a:rPr lang="tr-TR" sz="2500" dirty="0" err="1">
                <a:solidFill>
                  <a:schemeClr val="tx1"/>
                </a:solidFill>
              </a:rPr>
              <a:t>printf</a:t>
            </a:r>
            <a:r>
              <a:rPr lang="tr-TR" sz="2500" dirty="0">
                <a:solidFill>
                  <a:schemeClr val="tx1"/>
                </a:solidFill>
              </a:rPr>
              <a:t>(“Zar asal değildir”);</a:t>
            </a:r>
          </a:p>
          <a:p>
            <a:pPr marL="457200" indent="-457200" algn="just">
              <a:buFont typeface="+mj-lt"/>
              <a:buAutoNum type="arabicPeriod"/>
            </a:pPr>
            <a:r>
              <a:rPr lang="tr-TR" sz="2500" dirty="0">
                <a:solidFill>
                  <a:schemeClr val="tx1"/>
                </a:solidFill>
              </a:rPr>
              <a:t>               break;</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2:</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3:</a:t>
            </a:r>
          </a:p>
          <a:p>
            <a:pPr marL="457200" indent="-457200" algn="just">
              <a:buFont typeface="+mj-lt"/>
              <a:buAutoNum type="arabicPeriod"/>
            </a:pPr>
            <a:r>
              <a:rPr lang="tr-TR" sz="2500" dirty="0">
                <a:solidFill>
                  <a:schemeClr val="tx1"/>
                </a:solidFill>
              </a:rPr>
              <a:t>    </a:t>
            </a:r>
            <a:r>
              <a:rPr lang="tr-TR" sz="2500" dirty="0" err="1">
                <a:solidFill>
                  <a:schemeClr val="tx1"/>
                </a:solidFill>
              </a:rPr>
              <a:t>case</a:t>
            </a:r>
            <a:r>
              <a:rPr lang="tr-TR" sz="2500" dirty="0">
                <a:solidFill>
                  <a:schemeClr val="tx1"/>
                </a:solidFill>
              </a:rPr>
              <a:t> 5:</a:t>
            </a:r>
          </a:p>
          <a:p>
            <a:pPr marL="457200" indent="-457200" algn="just">
              <a:buFont typeface="+mj-lt"/>
              <a:buAutoNum type="arabicPeriod"/>
            </a:pPr>
            <a:r>
              <a:rPr lang="tr-TR" sz="2500" dirty="0">
                <a:solidFill>
                  <a:schemeClr val="tx1"/>
                </a:solidFill>
              </a:rPr>
              <a:t>        </a:t>
            </a:r>
            <a:r>
              <a:rPr lang="tr-TR" sz="2500" dirty="0" err="1">
                <a:solidFill>
                  <a:schemeClr val="tx1"/>
                </a:solidFill>
              </a:rPr>
              <a:t>printf</a:t>
            </a:r>
            <a:r>
              <a:rPr lang="tr-TR" sz="2500" dirty="0">
                <a:solidFill>
                  <a:schemeClr val="tx1"/>
                </a:solidFill>
              </a:rPr>
              <a:t>(“</a:t>
            </a:r>
            <a:r>
              <a:rPr lang="tr-TR" sz="2500" dirty="0"/>
              <a:t>Z</a:t>
            </a:r>
            <a:r>
              <a:rPr lang="tr-TR" sz="2500" dirty="0">
                <a:solidFill>
                  <a:schemeClr val="tx1"/>
                </a:solidFill>
              </a:rPr>
              <a:t>ar: </a:t>
            </a:r>
            <a:r>
              <a:rPr lang="tr-TR" sz="2500" dirty="0"/>
              <a:t>%d</a:t>
            </a:r>
            <a:r>
              <a:rPr lang="tr-TR" sz="2500" dirty="0">
                <a:solidFill>
                  <a:schemeClr val="tx1"/>
                </a:solidFill>
              </a:rPr>
              <a:t>“, zar);</a:t>
            </a:r>
          </a:p>
          <a:p>
            <a:pPr marL="457200" indent="-457200" algn="just">
              <a:buFont typeface="+mj-lt"/>
              <a:buAutoNum type="arabicPeriod"/>
            </a:pPr>
            <a:r>
              <a:rPr lang="tr-TR" sz="2500" dirty="0">
                <a:solidFill>
                  <a:schemeClr val="tx1"/>
                </a:solidFill>
              </a:rPr>
              <a:t>        </a:t>
            </a:r>
            <a:r>
              <a:rPr lang="tr-TR" sz="2500" dirty="0" err="1">
                <a:solidFill>
                  <a:schemeClr val="tx1"/>
                </a:solidFill>
              </a:rPr>
              <a:t>printf</a:t>
            </a:r>
            <a:r>
              <a:rPr lang="tr-TR" sz="2500" dirty="0">
                <a:solidFill>
                  <a:schemeClr val="tx1"/>
                </a:solidFill>
              </a:rPr>
              <a:t>(“Zar değeri asaldır”);</a:t>
            </a:r>
          </a:p>
          <a:p>
            <a:pPr marL="457200" indent="-457200" algn="just">
              <a:buFont typeface="+mj-lt"/>
              <a:buAutoNum type="arabicPeriod"/>
            </a:pPr>
            <a:r>
              <a:rPr lang="tr-TR" sz="2500" dirty="0">
                <a:solidFill>
                  <a:schemeClr val="tx1"/>
                </a:solidFill>
              </a:rPr>
              <a:t>   }</a:t>
            </a:r>
            <a:endParaRPr lang="tr-TR" sz="2400" dirty="0">
              <a:solidFill>
                <a:schemeClr val="tx1"/>
              </a:solidFill>
            </a:endParaRPr>
          </a:p>
          <a:p>
            <a:pPr algn="just"/>
            <a:endParaRPr lang="tr-TR" sz="2400" dirty="0">
              <a:solidFill>
                <a:schemeClr val="tx1"/>
              </a:solidFill>
            </a:endParaRPr>
          </a:p>
          <a:p>
            <a:pPr algn="just"/>
            <a:endParaRPr lang="tr-TR" sz="2400" dirty="0">
              <a:solidFill>
                <a:schemeClr val="tx1"/>
              </a:solidFill>
            </a:endParaRPr>
          </a:p>
        </p:txBody>
      </p:sp>
      <p:sp>
        <p:nvSpPr>
          <p:cNvPr id="4" name="3 Dikdörtgen"/>
          <p:cNvSpPr/>
          <p:nvPr/>
        </p:nvSpPr>
        <p:spPr>
          <a:xfrm>
            <a:off x="5013434" y="1219200"/>
            <a:ext cx="3925614" cy="5016758"/>
          </a:xfrm>
          <a:prstGeom prst="rect">
            <a:avLst/>
          </a:prstGeom>
        </p:spPr>
        <p:txBody>
          <a:bodyPr wrap="square">
            <a:spAutoFit/>
          </a:bodyPr>
          <a:lstStyle/>
          <a:p>
            <a:pPr algn="just">
              <a:buFont typeface="Wingdings" pitchFamily="2" charset="2"/>
              <a:buChar char="Ø"/>
            </a:pPr>
            <a:r>
              <a:rPr lang="tr-TR" sz="1600" dirty="0"/>
              <a:t>Bu örnek gelen zar değerinin asal olup olmadığını ekrana yazdıran bir koddur. Örnekte </a:t>
            </a:r>
            <a:r>
              <a:rPr lang="tr-TR" sz="1600" dirty="0" err="1"/>
              <a:t>case</a:t>
            </a:r>
            <a:r>
              <a:rPr lang="tr-TR" sz="1600" dirty="0"/>
              <a:t> 1,4,2 ve 3 boş bırakılmıştır. Boş bırakılan </a:t>
            </a:r>
            <a:r>
              <a:rPr lang="tr-TR" sz="1600" dirty="0" err="1"/>
              <a:t>case’ler</a:t>
            </a:r>
            <a:r>
              <a:rPr lang="tr-TR" sz="1600" dirty="0"/>
              <a:t> bir sonraki </a:t>
            </a:r>
            <a:r>
              <a:rPr lang="tr-TR" sz="1600" dirty="0" err="1"/>
              <a:t>case’den</a:t>
            </a:r>
            <a:r>
              <a:rPr lang="tr-TR" sz="1600" dirty="0"/>
              <a:t> devam eder. 1,4 ve 6 değerleri asal olmadığından ve aynı işi yapacağından 1 ve 4 </a:t>
            </a:r>
            <a:r>
              <a:rPr lang="tr-TR" sz="1600" dirty="0" err="1"/>
              <a:t>case’leri</a:t>
            </a:r>
            <a:r>
              <a:rPr lang="tr-TR" sz="1600" dirty="0"/>
              <a:t> boş bırakılmıştır. Bu sayede hem 1, hem 4, hem de 6 değerleri aynı işi yapmaktadır. Benzer durum </a:t>
            </a:r>
            <a:r>
              <a:rPr lang="tr-TR" sz="1600" dirty="0" err="1"/>
              <a:t>case</a:t>
            </a:r>
            <a:r>
              <a:rPr lang="tr-TR" sz="1600" dirty="0"/>
              <a:t> 2,3 ve 5 için de geçerlidir. Bu kodda </a:t>
            </a:r>
            <a:r>
              <a:rPr lang="tr-TR" sz="1600" b="1" i="1" dirty="0" err="1"/>
              <a:t>default</a:t>
            </a:r>
            <a:r>
              <a:rPr lang="tr-TR" sz="1600" b="1" i="1" dirty="0"/>
              <a:t> </a:t>
            </a:r>
            <a:r>
              <a:rPr lang="tr-TR" sz="1600" dirty="0"/>
              <a:t>kullanılmamıştır; çünkü gelen zar değeri 1 ile 6 arasında olacağından başka bir </a:t>
            </a:r>
            <a:r>
              <a:rPr lang="tr-TR" sz="1600" dirty="0" err="1"/>
              <a:t>case</a:t>
            </a:r>
            <a:r>
              <a:rPr lang="tr-TR" sz="1600" dirty="0"/>
              <a:t> olamaz. </a:t>
            </a:r>
            <a:r>
              <a:rPr lang="tr-TR" sz="1600" dirty="0" err="1"/>
              <a:t>case</a:t>
            </a:r>
            <a:r>
              <a:rPr lang="tr-TR" sz="1600" dirty="0"/>
              <a:t> 6’da </a:t>
            </a:r>
            <a:r>
              <a:rPr lang="tr-TR" sz="1600" b="1" i="1" dirty="0"/>
              <a:t>break</a:t>
            </a:r>
            <a:r>
              <a:rPr lang="tr-TR" sz="1600" dirty="0"/>
              <a:t> kullanılırken </a:t>
            </a:r>
            <a:r>
              <a:rPr lang="tr-TR" sz="1600" dirty="0" err="1"/>
              <a:t>case</a:t>
            </a:r>
            <a:r>
              <a:rPr lang="tr-TR" sz="1600" dirty="0"/>
              <a:t> 5’te </a:t>
            </a:r>
            <a:r>
              <a:rPr lang="tr-TR" sz="1600" b="1" i="1" dirty="0"/>
              <a:t>break</a:t>
            </a:r>
            <a:r>
              <a:rPr lang="tr-TR" sz="1600" dirty="0"/>
              <a:t> kullanılmamıştır. Eğer </a:t>
            </a:r>
            <a:r>
              <a:rPr lang="tr-TR" sz="1600" dirty="0" err="1"/>
              <a:t>case</a:t>
            </a:r>
            <a:r>
              <a:rPr lang="tr-TR" sz="1600" dirty="0"/>
              <a:t> 6’da </a:t>
            </a:r>
            <a:r>
              <a:rPr lang="tr-TR" sz="1600" b="1" i="1" dirty="0"/>
              <a:t>break</a:t>
            </a:r>
            <a:r>
              <a:rPr lang="tr-TR" sz="1600" dirty="0"/>
              <a:t> kullanılmazsa kod aşağıdaki </a:t>
            </a:r>
            <a:r>
              <a:rPr lang="tr-TR" sz="1600" dirty="0" err="1"/>
              <a:t>case’lerden</a:t>
            </a:r>
            <a:r>
              <a:rPr lang="tr-TR" sz="1600" dirty="0"/>
              <a:t> devam eder ve </a:t>
            </a:r>
            <a:r>
              <a:rPr lang="tr-TR" sz="1600" dirty="0" err="1"/>
              <a:t>case</a:t>
            </a:r>
            <a:r>
              <a:rPr lang="tr-TR" sz="1600" dirty="0"/>
              <a:t> 5’teki kodu da çalıştırırdı. Bu yüzden hangi noktalarda </a:t>
            </a:r>
            <a:r>
              <a:rPr lang="tr-TR" sz="1600" b="1" i="1" dirty="0"/>
              <a:t>break</a:t>
            </a:r>
            <a:r>
              <a:rPr lang="tr-TR" sz="1600" dirty="0"/>
              <a:t> kullanılması gerektiğine dikkat edilmelidir. </a:t>
            </a:r>
            <a:r>
              <a:rPr lang="tr-TR" sz="1600" dirty="0" err="1"/>
              <a:t>case</a:t>
            </a:r>
            <a:r>
              <a:rPr lang="tr-TR" sz="1600" dirty="0"/>
              <a:t> 5’te ise </a:t>
            </a:r>
            <a:r>
              <a:rPr lang="tr-TR" sz="1600" b="1" i="1" dirty="0"/>
              <a:t>break</a:t>
            </a:r>
            <a:r>
              <a:rPr lang="tr-TR" sz="1600" dirty="0"/>
              <a:t> kullanımına gerek yoktur; çünkü </a:t>
            </a:r>
            <a:r>
              <a:rPr lang="tr-TR" sz="1600" dirty="0" err="1"/>
              <a:t>switch</a:t>
            </a:r>
            <a:r>
              <a:rPr lang="tr-TR" sz="1600" dirty="0"/>
              <a:t> yapısı o noktada zaten sonlanmaktadır.</a:t>
            </a:r>
            <a:endParaRPr lang="tr-TR" sz="1600" b="1" i="1" dirty="0"/>
          </a:p>
        </p:txBody>
      </p:sp>
      <p:grpSp>
        <p:nvGrpSpPr>
          <p:cNvPr id="7" name="6 Grup"/>
          <p:cNvGrpSpPr/>
          <p:nvPr/>
        </p:nvGrpSpPr>
        <p:grpSpPr>
          <a:xfrm>
            <a:off x="1500166" y="1500174"/>
            <a:ext cx="3500462" cy="5072074"/>
            <a:chOff x="1500166" y="1500174"/>
            <a:chExt cx="3500462" cy="5072074"/>
          </a:xfrm>
        </p:grpSpPr>
        <p:sp>
          <p:nvSpPr>
            <p:cNvPr id="5" name="4 Yuvarlatılmış Dikdörtgen"/>
            <p:cNvSpPr/>
            <p:nvPr/>
          </p:nvSpPr>
          <p:spPr>
            <a:xfrm>
              <a:off x="2714612" y="1500174"/>
              <a:ext cx="214314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a:t>goto’daki</a:t>
              </a:r>
              <a:r>
                <a:rPr lang="tr-TR" sz="1600" dirty="0"/>
                <a:t> gibi derleyiciyi ilgili etikete gönderir. Değer 6 ise </a:t>
              </a:r>
              <a:r>
                <a:rPr lang="tr-TR" sz="1600" dirty="0" err="1"/>
                <a:t>case</a:t>
              </a:r>
              <a:r>
                <a:rPr lang="tr-TR" sz="1600" dirty="0"/>
                <a:t> 6:’a zıplar kod.</a:t>
              </a:r>
            </a:p>
          </p:txBody>
        </p:sp>
        <p:sp>
          <p:nvSpPr>
            <p:cNvPr id="6" name="5 Yuvarlatılmış Dikdörtgen"/>
            <p:cNvSpPr/>
            <p:nvPr/>
          </p:nvSpPr>
          <p:spPr>
            <a:xfrm>
              <a:off x="1500166" y="5572140"/>
              <a:ext cx="3500462" cy="100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Dersimizde </a:t>
              </a:r>
              <a:r>
                <a:rPr lang="tr-TR" sz="1400" dirty="0" err="1"/>
                <a:t>goto</a:t>
              </a:r>
              <a:r>
                <a:rPr lang="tr-TR" sz="1400" dirty="0"/>
                <a:t> kullanımı yasaktır, ama </a:t>
              </a:r>
              <a:r>
                <a:rPr lang="tr-TR" sz="1400" dirty="0" err="1"/>
                <a:t>switch</a:t>
              </a:r>
              <a:r>
                <a:rPr lang="tr-TR" sz="1400" dirty="0"/>
                <a:t> kullanımı serbesttir. Çünkü </a:t>
              </a:r>
              <a:r>
                <a:rPr lang="tr-TR" sz="1400" dirty="0" err="1"/>
                <a:t>switch’in</a:t>
              </a:r>
              <a:r>
                <a:rPr lang="tr-TR" sz="1400" dirty="0"/>
                <a:t> kodu fırlatacağı yerler kendi {}’</a:t>
              </a:r>
              <a:r>
                <a:rPr lang="tr-TR" sz="1400" dirty="0" err="1"/>
                <a:t>leri</a:t>
              </a:r>
              <a:r>
                <a:rPr lang="tr-TR" sz="1400" dirty="0"/>
                <a:t> içinde, rahatça takip edilebilir şekilde.</a:t>
              </a:r>
            </a:p>
          </p:txBody>
        </p:sp>
      </p:grpSp>
      <mc:AlternateContent xmlns:mc="http://schemas.openxmlformats.org/markup-compatibility/2006" xmlns:p14="http://schemas.microsoft.com/office/powerpoint/2010/main">
        <mc:Choice Requires="p14">
          <p:contentPart p14:bwMode="auto" r:id="rId2">
            <p14:nvContentPartPr>
              <p14:cNvPr id="7170" name="Ink 2"/>
              <p14:cNvContentPartPr>
                <a14:cpLocks xmlns:a14="http://schemas.microsoft.com/office/drawing/2010/main" noRot="1" noChangeAspect="1" noEditPoints="1" noChangeArrowheads="1" noChangeShapeType="1"/>
              </p14:cNvContentPartPr>
              <p14:nvPr/>
            </p14:nvContentPartPr>
            <p14:xfrm>
              <a:off x="1714500" y="1455738"/>
              <a:ext cx="893763" cy="1214437"/>
            </p14:xfrm>
          </p:contentPart>
        </mc:Choice>
        <mc:Fallback xmlns="">
          <p:pic>
            <p:nvPicPr>
              <p:cNvPr id="7170" name="Ink 2"/>
              <p:cNvPicPr>
                <a:picLocks noRot="1" noChangeAspect="1" noEditPoints="1" noChangeArrowheads="1" noChangeShapeType="1"/>
              </p:cNvPicPr>
              <p:nvPr/>
            </p:nvPicPr>
            <p:blipFill>
              <a:blip r:embed="rId3"/>
              <a:stretch>
                <a:fillRect/>
              </a:stretch>
            </p:blipFill>
            <p:spPr>
              <a:xfrm>
                <a:off x="1708021" y="1449226"/>
                <a:ext cx="906001" cy="1226737"/>
              </a:xfrm>
              <a:prstGeom prst="rect">
                <a:avLst/>
              </a:prstGeom>
            </p:spPr>
          </p:pic>
        </mc:Fallback>
      </mc:AlternateContent>
    </p:spTree>
    <p:extLst>
      <p:ext uri="{BB962C8B-B14F-4D97-AF65-F5344CB8AC3E}">
        <p14:creationId xmlns:p14="http://schemas.microsoft.com/office/powerpoint/2010/main" val="42875601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heckerboard(across)">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normAutofit/>
          </a:bodyPr>
          <a:lstStyle/>
          <a:p>
            <a:r>
              <a:rPr lang="tr-TR" dirty="0"/>
              <a:t>Bu örneği </a:t>
            </a:r>
            <a:r>
              <a:rPr lang="tr-TR" dirty="0" err="1"/>
              <a:t>switch’e</a:t>
            </a:r>
            <a:r>
              <a:rPr lang="tr-TR" dirty="0"/>
              <a:t> çeviriniz.</a:t>
            </a:r>
            <a:endParaRPr lang="en-US" sz="1600" dirty="0"/>
          </a:p>
        </p:txBody>
      </p:sp>
      <p:sp>
        <p:nvSpPr>
          <p:cNvPr id="6147" name="Rectangle 3"/>
          <p:cNvSpPr>
            <a:spLocks noGrp="1" noChangeArrowheads="1"/>
          </p:cNvSpPr>
          <p:nvPr>
            <p:ph sz="quarter" idx="1"/>
          </p:nvPr>
        </p:nvSpPr>
        <p:spPr>
          <a:xfrm>
            <a:off x="723900" y="1491636"/>
            <a:ext cx="5919802" cy="4080504"/>
          </a:xfrm>
          <a:noFill/>
          <a:ln/>
        </p:spPr>
        <p:txBody>
          <a:bodyPr>
            <a:normAutofit/>
          </a:bodyPr>
          <a:lstStyle/>
          <a:p>
            <a:pPr>
              <a:buFontTx/>
              <a:buNone/>
            </a:pPr>
            <a:r>
              <a:rPr lang="en-US" sz="2100" dirty="0"/>
              <a:t>if (</a:t>
            </a:r>
            <a:r>
              <a:rPr lang="tr-TR" sz="2100" dirty="0" err="1"/>
              <a:t>dial</a:t>
            </a:r>
            <a:r>
              <a:rPr lang="tr-TR" sz="2100" dirty="0"/>
              <a:t> == 0</a:t>
            </a:r>
            <a:r>
              <a:rPr lang="en-US" sz="2100" dirty="0"/>
              <a:t>) {</a:t>
            </a:r>
          </a:p>
          <a:p>
            <a:pPr>
              <a:buFontTx/>
              <a:buNone/>
            </a:pPr>
            <a:r>
              <a:rPr lang="en-US" sz="2100" dirty="0"/>
              <a:t>    </a:t>
            </a:r>
            <a:r>
              <a:rPr lang="en-US" sz="2100" dirty="0" err="1"/>
              <a:t>printf</a:t>
            </a:r>
            <a:r>
              <a:rPr lang="en-US" sz="2100" dirty="0"/>
              <a:t> (</a:t>
            </a:r>
            <a:r>
              <a:rPr lang="ja-JP" altLang="en-US" sz="2100" dirty="0">
                <a:latin typeface="Arial"/>
              </a:rPr>
              <a:t>“</a:t>
            </a:r>
            <a:r>
              <a:rPr lang="tr-TR" altLang="ja-JP" sz="2100" dirty="0">
                <a:latin typeface="Arial"/>
              </a:rPr>
              <a:t>I do not </a:t>
            </a:r>
            <a:r>
              <a:rPr lang="tr-TR" altLang="ja-JP" sz="2100" dirty="0" err="1">
                <a:latin typeface="Arial"/>
              </a:rPr>
              <a:t>speak</a:t>
            </a:r>
            <a:r>
              <a:rPr lang="tr-TR" altLang="ja-JP" sz="2100" dirty="0">
                <a:latin typeface="Arial"/>
              </a:rPr>
              <a:t> </a:t>
            </a:r>
            <a:r>
              <a:rPr lang="tr-TR" altLang="ja-JP" sz="2100" dirty="0" err="1">
                <a:latin typeface="Arial"/>
              </a:rPr>
              <a:t>English</a:t>
            </a:r>
            <a:r>
              <a:rPr lang="tr-TR" altLang="ja-JP" sz="2100" dirty="0">
                <a:latin typeface="Arial"/>
              </a:rPr>
              <a:t>.</a:t>
            </a:r>
            <a:r>
              <a:rPr lang="ja-JP" altLang="en-US" sz="2100" dirty="0">
                <a:latin typeface="Arial"/>
              </a:rPr>
              <a:t>”</a:t>
            </a:r>
            <a:r>
              <a:rPr lang="en-US" sz="2100" dirty="0"/>
              <a:t>) ;</a:t>
            </a:r>
          </a:p>
          <a:p>
            <a:pPr>
              <a:buFontTx/>
              <a:buNone/>
            </a:pPr>
            <a:r>
              <a:rPr lang="en-US" sz="2100" dirty="0"/>
              <a:t>} else if (d</a:t>
            </a:r>
            <a:r>
              <a:rPr lang="tr-TR" sz="2100" dirty="0" err="1"/>
              <a:t>ial</a:t>
            </a:r>
            <a:r>
              <a:rPr lang="tr-TR" sz="2100" dirty="0"/>
              <a:t> ==1</a:t>
            </a:r>
            <a:r>
              <a:rPr lang="en-US" sz="2100" dirty="0"/>
              <a:t> ) {</a:t>
            </a:r>
          </a:p>
          <a:p>
            <a:pPr>
              <a:buFontTx/>
              <a:buNone/>
            </a:pPr>
            <a:r>
              <a:rPr lang="en-US" sz="2100" dirty="0"/>
              <a:t>    </a:t>
            </a:r>
            <a:r>
              <a:rPr lang="en-US" sz="2100" dirty="0" err="1"/>
              <a:t>printf</a:t>
            </a:r>
            <a:r>
              <a:rPr lang="en-US" sz="2100" dirty="0"/>
              <a:t> (</a:t>
            </a:r>
            <a:r>
              <a:rPr lang="ja-JP" altLang="en-US" sz="2100" dirty="0">
                <a:latin typeface="Arial"/>
              </a:rPr>
              <a:t>“</a:t>
            </a:r>
            <a:r>
              <a:rPr lang="tr-TR" altLang="ja-JP" sz="2100" dirty="0">
                <a:latin typeface="Arial"/>
              </a:rPr>
              <a:t>Fatura bilgilerinizi istiyorsunuz.</a:t>
            </a:r>
            <a:r>
              <a:rPr lang="ja-JP" altLang="en-US" sz="2100" dirty="0">
                <a:latin typeface="Arial"/>
              </a:rPr>
              <a:t>”</a:t>
            </a:r>
            <a:r>
              <a:rPr lang="en-US" sz="2100" dirty="0"/>
              <a:t>) ;</a:t>
            </a:r>
            <a:endParaRPr lang="tr-TR" sz="2100" dirty="0"/>
          </a:p>
          <a:p>
            <a:pPr>
              <a:buFontTx/>
              <a:buNone/>
            </a:pPr>
            <a:r>
              <a:rPr lang="en-US" sz="2100" dirty="0"/>
              <a:t>} else if (d</a:t>
            </a:r>
            <a:r>
              <a:rPr lang="tr-TR" sz="2100" dirty="0" err="1"/>
              <a:t>ial</a:t>
            </a:r>
            <a:r>
              <a:rPr lang="tr-TR" sz="2100" dirty="0"/>
              <a:t> ==2) </a:t>
            </a:r>
            <a:r>
              <a:rPr lang="en-US" sz="2100" dirty="0"/>
              <a:t> {</a:t>
            </a:r>
          </a:p>
          <a:p>
            <a:pPr>
              <a:buFontTx/>
              <a:buNone/>
            </a:pPr>
            <a:r>
              <a:rPr lang="en-US" sz="2100" dirty="0"/>
              <a:t>    </a:t>
            </a:r>
            <a:r>
              <a:rPr lang="en-US" sz="2100" dirty="0" err="1"/>
              <a:t>printf</a:t>
            </a:r>
            <a:r>
              <a:rPr lang="en-US" sz="2100" dirty="0"/>
              <a:t> (</a:t>
            </a:r>
            <a:r>
              <a:rPr lang="ja-JP" altLang="en-US" sz="2100" dirty="0">
                <a:latin typeface="Arial"/>
              </a:rPr>
              <a:t>“</a:t>
            </a:r>
            <a:r>
              <a:rPr lang="tr-TR" altLang="ja-JP" sz="2100" dirty="0">
                <a:latin typeface="Arial"/>
              </a:rPr>
              <a:t>Fatura </a:t>
            </a:r>
            <a:r>
              <a:rPr lang="tr-TR" altLang="ja-JP" sz="2100" dirty="0" err="1">
                <a:latin typeface="Arial"/>
              </a:rPr>
              <a:t>odemek</a:t>
            </a:r>
            <a:r>
              <a:rPr lang="tr-TR" altLang="ja-JP" sz="2100" dirty="0">
                <a:latin typeface="Arial"/>
              </a:rPr>
              <a:t> istiyorsunuz.</a:t>
            </a:r>
            <a:r>
              <a:rPr lang="ja-JP" altLang="en-US" sz="2100" dirty="0">
                <a:latin typeface="Arial"/>
              </a:rPr>
              <a:t>”</a:t>
            </a:r>
            <a:r>
              <a:rPr lang="en-US" sz="2100" dirty="0"/>
              <a:t>) ;</a:t>
            </a:r>
          </a:p>
          <a:p>
            <a:pPr>
              <a:buFontTx/>
              <a:buNone/>
            </a:pPr>
            <a:r>
              <a:rPr lang="en-US" sz="2100" dirty="0"/>
              <a:t>} else {</a:t>
            </a:r>
          </a:p>
          <a:p>
            <a:pPr>
              <a:buFontTx/>
              <a:buNone/>
            </a:pPr>
            <a:r>
              <a:rPr lang="en-US" sz="2100" dirty="0"/>
              <a:t>    </a:t>
            </a:r>
            <a:r>
              <a:rPr lang="en-US" sz="2100" dirty="0" err="1"/>
              <a:t>printf</a:t>
            </a:r>
            <a:r>
              <a:rPr lang="en-US" sz="2100" dirty="0"/>
              <a:t> (</a:t>
            </a:r>
            <a:r>
              <a:rPr lang="ja-JP" altLang="en-US" sz="2100" dirty="0">
                <a:latin typeface="Arial"/>
              </a:rPr>
              <a:t>“</a:t>
            </a:r>
            <a:r>
              <a:rPr lang="tr-TR" altLang="ja-JP" sz="2100" dirty="0" err="1">
                <a:latin typeface="Arial"/>
              </a:rPr>
              <a:t>Gecersiz</a:t>
            </a:r>
            <a:r>
              <a:rPr lang="tr-TR" altLang="ja-JP" sz="2100" dirty="0">
                <a:latin typeface="Arial"/>
              </a:rPr>
              <a:t> </a:t>
            </a:r>
            <a:r>
              <a:rPr lang="tr-TR" altLang="ja-JP" sz="2100" dirty="0" err="1">
                <a:latin typeface="Arial"/>
              </a:rPr>
              <a:t>giris</a:t>
            </a:r>
            <a:r>
              <a:rPr lang="tr-TR" altLang="ja-JP" sz="2100" dirty="0">
                <a:latin typeface="Arial"/>
              </a:rPr>
              <a:t>.</a:t>
            </a:r>
            <a:r>
              <a:rPr lang="ja-JP" altLang="en-US" sz="2100" dirty="0">
                <a:latin typeface="Arial"/>
              </a:rPr>
              <a:t>”</a:t>
            </a:r>
            <a:r>
              <a:rPr lang="en-US" sz="2100" dirty="0"/>
              <a:t>) ;</a:t>
            </a:r>
          </a:p>
          <a:p>
            <a:pPr>
              <a:buFontTx/>
              <a:buNone/>
            </a:pPr>
            <a:r>
              <a:rPr lang="en-US" sz="2100" dirty="0"/>
              <a:t>}</a:t>
            </a:r>
          </a:p>
          <a:p>
            <a:pPr>
              <a:buFontTx/>
              <a:buNone/>
            </a:pPr>
            <a:endParaRPr lang="en-US" sz="1600" dirty="0"/>
          </a:p>
        </p:txBody>
      </p:sp>
      <p:pic>
        <p:nvPicPr>
          <p:cNvPr id="5" name="4 Resim" descr="soru.jpg"/>
          <p:cNvPicPr>
            <a:picLocks noChangeAspect="1"/>
          </p:cNvPicPr>
          <p:nvPr/>
        </p:nvPicPr>
        <p:blipFill>
          <a:blip r:embed="rId2"/>
          <a:stretch>
            <a:fillRect/>
          </a:stretch>
        </p:blipFill>
        <p:spPr>
          <a:xfrm>
            <a:off x="6715140" y="4286256"/>
            <a:ext cx="1643074" cy="1677666"/>
          </a:xfrm>
          <a:prstGeom prst="rect">
            <a:avLst/>
          </a:prstGeom>
        </p:spPr>
      </p:pic>
      <p:pic>
        <p:nvPicPr>
          <p:cNvPr id="6" name="5 Resim" descr="index.jpeg"/>
          <p:cNvPicPr>
            <a:picLocks noChangeAspect="1"/>
          </p:cNvPicPr>
          <p:nvPr/>
        </p:nvPicPr>
        <p:blipFill>
          <a:blip r:embed="rId3"/>
          <a:stretch>
            <a:fillRect/>
          </a:stretch>
        </p:blipFill>
        <p:spPr>
          <a:xfrm>
            <a:off x="6500826" y="1643050"/>
            <a:ext cx="1847850" cy="2476500"/>
          </a:xfrm>
          <a:prstGeom prst="rect">
            <a:avLst/>
          </a:prstGeom>
        </p:spPr>
      </p:pic>
    </p:spTree>
    <p:extLst>
      <p:ext uri="{BB962C8B-B14F-4D97-AF65-F5344CB8AC3E}">
        <p14:creationId xmlns:p14="http://schemas.microsoft.com/office/powerpoint/2010/main" val="3284916576"/>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tr-TR" dirty="0"/>
              <a:t>Neden</a:t>
            </a:r>
            <a:r>
              <a:rPr lang="en-US" dirty="0"/>
              <a:t> </a:t>
            </a:r>
            <a:r>
              <a:rPr lang="tr-TR" dirty="0"/>
              <a:t>bazen </a:t>
            </a:r>
            <a:r>
              <a:rPr lang="tr-TR" dirty="0" err="1"/>
              <a:t>if</a:t>
            </a:r>
            <a:r>
              <a:rPr lang="tr-TR" dirty="0"/>
              <a:t>/else yerine </a:t>
            </a:r>
            <a:r>
              <a:rPr lang="en-US" dirty="0"/>
              <a:t>switch </a:t>
            </a:r>
            <a:r>
              <a:rPr lang="tr-TR" dirty="0"/>
              <a:t>tercih edilebilir?</a:t>
            </a:r>
            <a:endParaRPr lang="en-US" dirty="0"/>
          </a:p>
        </p:txBody>
      </p:sp>
      <p:sp>
        <p:nvSpPr>
          <p:cNvPr id="28675" name="Rectangle 3"/>
          <p:cNvSpPr>
            <a:spLocks noGrp="1" noChangeArrowheads="1"/>
          </p:cNvSpPr>
          <p:nvPr>
            <p:ph sz="quarter" idx="1"/>
          </p:nvPr>
        </p:nvSpPr>
        <p:spPr/>
        <p:txBody>
          <a:bodyPr/>
          <a:lstStyle/>
          <a:p>
            <a:r>
              <a:rPr lang="en-US" dirty="0"/>
              <a:t>A nested if-else structure is less efficient</a:t>
            </a:r>
          </a:p>
          <a:p>
            <a:pPr>
              <a:buFontTx/>
              <a:buNone/>
            </a:pPr>
            <a:r>
              <a:rPr lang="en-US" dirty="0"/>
              <a:t>   than a switch statement.</a:t>
            </a:r>
          </a:p>
          <a:p>
            <a:r>
              <a:rPr lang="en-US" dirty="0"/>
              <a:t>A switch statement may be </a:t>
            </a:r>
            <a:r>
              <a:rPr lang="en-US" b="1" dirty="0">
                <a:solidFill>
                  <a:srgbClr val="C00000"/>
                </a:solidFill>
              </a:rPr>
              <a:t>easier to read</a:t>
            </a:r>
            <a:r>
              <a:rPr lang="en-US" dirty="0"/>
              <a:t>.</a:t>
            </a:r>
          </a:p>
          <a:p>
            <a:r>
              <a:rPr lang="en-US" dirty="0"/>
              <a:t>Also, it is </a:t>
            </a:r>
            <a:r>
              <a:rPr lang="en-US" b="1" dirty="0">
                <a:solidFill>
                  <a:srgbClr val="C00000"/>
                </a:solidFill>
              </a:rPr>
              <a:t>easier to add new cases </a:t>
            </a:r>
            <a:r>
              <a:rPr lang="en-US" dirty="0"/>
              <a:t>to a switch statement than to a nested if-else structure.</a:t>
            </a:r>
          </a:p>
        </p:txBody>
      </p:sp>
    </p:spTree>
    <p:extLst>
      <p:ext uri="{BB962C8B-B14F-4D97-AF65-F5344CB8AC3E}">
        <p14:creationId xmlns:p14="http://schemas.microsoft.com/office/powerpoint/2010/main" val="3508025096"/>
      </p:ext>
    </p:extLst>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EEEEEE"/>
              </a:clrFrom>
              <a:clrTo>
                <a:srgbClr val="EEEEEE">
                  <a:alpha val="0"/>
                </a:srgbClr>
              </a:clrTo>
            </a:clrChange>
          </a:blip>
          <a:stretch>
            <a:fillRect/>
          </a:stretch>
        </p:blipFill>
        <p:spPr>
          <a:xfrm>
            <a:off x="571472" y="24275"/>
            <a:ext cx="5429288" cy="6181267"/>
          </a:xfrm>
          <a:prstGeom prst="rect">
            <a:avLst/>
          </a:prstGeom>
        </p:spPr>
      </p:pic>
      <p:sp>
        <p:nvSpPr>
          <p:cNvPr id="9218" name="Rectangle 2"/>
          <p:cNvSpPr>
            <a:spLocks noGrp="1" noChangeArrowheads="1"/>
          </p:cNvSpPr>
          <p:nvPr>
            <p:ph type="title"/>
          </p:nvPr>
        </p:nvSpPr>
        <p:spPr>
          <a:xfrm>
            <a:off x="4786314" y="214290"/>
            <a:ext cx="8229600" cy="990600"/>
          </a:xfrm>
          <a:noFill/>
          <a:ln/>
        </p:spPr>
        <p:txBody>
          <a:bodyPr/>
          <a:lstStyle/>
          <a:p>
            <a:r>
              <a:rPr lang="en-US" dirty="0"/>
              <a:t>switch Example</a:t>
            </a:r>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8" name="Straight Arrow Connector 7"/>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21607" y="3456520"/>
            <a:ext cx="1237956" cy="369332"/>
          </a:xfrm>
          <a:prstGeom prst="rect">
            <a:avLst/>
          </a:prstGeom>
          <a:noFill/>
        </p:spPr>
        <p:txBody>
          <a:bodyPr wrap="square" rtlCol="0">
            <a:spAutoFit/>
          </a:bodyPr>
          <a:lstStyle/>
          <a:p>
            <a:r>
              <a:rPr lang="en-US" dirty="0"/>
              <a:t>Output ?</a:t>
            </a:r>
          </a:p>
        </p:txBody>
      </p:sp>
      <p:pic>
        <p:nvPicPr>
          <p:cNvPr id="2" name="Picture 1"/>
          <p:cNvPicPr>
            <a:picLocks noChangeAspect="1"/>
          </p:cNvPicPr>
          <p:nvPr/>
        </p:nvPicPr>
        <p:blipFill>
          <a:blip r:embed="rId4"/>
          <a:stretch>
            <a:fillRect/>
          </a:stretch>
        </p:blipFill>
        <p:spPr>
          <a:xfrm>
            <a:off x="6559562" y="3456520"/>
            <a:ext cx="2132427" cy="576804"/>
          </a:xfrm>
          <a:prstGeom prst="rect">
            <a:avLst/>
          </a:prstGeom>
        </p:spPr>
      </p:pic>
    </p:spTree>
    <p:custDataLst>
      <p:tags r:id="rId1"/>
    </p:custDataLst>
    <p:extLst>
      <p:ext uri="{BB962C8B-B14F-4D97-AF65-F5344CB8AC3E}">
        <p14:creationId xmlns:p14="http://schemas.microsoft.com/office/powerpoint/2010/main" val="7797811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dirty="0"/>
              <a:t>switch </a:t>
            </a:r>
            <a:r>
              <a:rPr lang="tr-TR" dirty="0"/>
              <a:t>e</a:t>
            </a:r>
            <a:r>
              <a:rPr lang="en-US" dirty="0" err="1"/>
              <a:t>xample</a:t>
            </a:r>
            <a:endParaRPr lang="en-US"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pic>
        <p:nvPicPr>
          <p:cNvPr id="2" name="Picture 1"/>
          <p:cNvPicPr>
            <a:picLocks noChangeAspect="1"/>
          </p:cNvPicPr>
          <p:nvPr/>
        </p:nvPicPr>
        <p:blipFill>
          <a:blip r:embed="rId3"/>
          <a:stretch>
            <a:fillRect/>
          </a:stretch>
        </p:blipFill>
        <p:spPr>
          <a:xfrm>
            <a:off x="204175" y="1402660"/>
            <a:ext cx="5873067" cy="4533840"/>
          </a:xfrm>
          <a:prstGeom prst="rect">
            <a:avLst/>
          </a:prstGeom>
        </p:spPr>
      </p:pic>
      <p:sp>
        <p:nvSpPr>
          <p:cNvPr id="3" name="TextBox 2"/>
          <p:cNvSpPr txBox="1"/>
          <p:nvPr/>
        </p:nvSpPr>
        <p:spPr>
          <a:xfrm>
            <a:off x="3070776" y="1295400"/>
            <a:ext cx="3360169" cy="646331"/>
          </a:xfrm>
          <a:prstGeom prst="rect">
            <a:avLst/>
          </a:prstGeom>
          <a:noFill/>
        </p:spPr>
        <p:txBody>
          <a:bodyPr wrap="square" rtlCol="0">
            <a:spAutoFit/>
          </a:bodyPr>
          <a:lstStyle/>
          <a:p>
            <a:r>
              <a:rPr lang="en-US" dirty="0"/>
              <a:t>Imagine you enter 3 as the input of </a:t>
            </a:r>
            <a:r>
              <a:rPr lang="en-US" dirty="0" err="1"/>
              <a:t>scanf</a:t>
            </a:r>
            <a:r>
              <a:rPr lang="en-US" dirty="0"/>
              <a:t>. What is the output?</a:t>
            </a:r>
          </a:p>
        </p:txBody>
      </p:sp>
      <p:cxnSp>
        <p:nvCxnSpPr>
          <p:cNvPr id="5" name="Straight Arrow Connector 4"/>
          <p:cNvCxnSpPr/>
          <p:nvPr/>
        </p:nvCxnSpPr>
        <p:spPr>
          <a:xfrm>
            <a:off x="4839286" y="36972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39286" y="3295377"/>
            <a:ext cx="1237956" cy="369332"/>
          </a:xfrm>
          <a:prstGeom prst="rect">
            <a:avLst/>
          </a:prstGeom>
          <a:noFill/>
        </p:spPr>
        <p:txBody>
          <a:bodyPr wrap="square" rtlCol="0">
            <a:spAutoFit/>
          </a:bodyPr>
          <a:lstStyle/>
          <a:p>
            <a:r>
              <a:rPr lang="en-US" dirty="0"/>
              <a:t>output</a:t>
            </a:r>
          </a:p>
        </p:txBody>
      </p:sp>
      <p:pic>
        <p:nvPicPr>
          <p:cNvPr id="7" name="Picture 6"/>
          <p:cNvPicPr>
            <a:picLocks noChangeAspect="1"/>
          </p:cNvPicPr>
          <p:nvPr/>
        </p:nvPicPr>
        <p:blipFill>
          <a:blip r:embed="rId4"/>
          <a:stretch>
            <a:fillRect/>
          </a:stretch>
        </p:blipFill>
        <p:spPr>
          <a:xfrm>
            <a:off x="6430945" y="3410708"/>
            <a:ext cx="1173648" cy="326013"/>
          </a:xfrm>
          <a:prstGeom prst="rect">
            <a:avLst/>
          </a:prstGeom>
        </p:spPr>
      </p:pic>
    </p:spTree>
    <p:custDataLst>
      <p:tags r:id="rId1"/>
    </p:custDataLst>
    <p:extLst>
      <p:ext uri="{BB962C8B-B14F-4D97-AF65-F5344CB8AC3E}">
        <p14:creationId xmlns:p14="http://schemas.microsoft.com/office/powerpoint/2010/main" val="34809360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a:t>
            </a:r>
          </a:p>
        </p:txBody>
      </p:sp>
      <p:sp>
        <p:nvSpPr>
          <p:cNvPr id="3" name="2 İçerik Yer Tutucusu"/>
          <p:cNvSpPr>
            <a:spLocks noGrp="1"/>
          </p:cNvSpPr>
          <p:nvPr>
            <p:ph sz="quarter" idx="1"/>
          </p:nvPr>
        </p:nvSpPr>
        <p:spPr>
          <a:xfrm>
            <a:off x="180109" y="1219200"/>
            <a:ext cx="5140036" cy="4937760"/>
          </a:xfrm>
        </p:spPr>
        <p:txBody>
          <a:bodyPr>
            <a:normAutofit/>
          </a:bodyPr>
          <a:lstStyle/>
          <a:p>
            <a:r>
              <a:rPr lang="tr-TR" sz="2000" b="1" u="sng" dirty="0">
                <a:latin typeface="+mj-lt"/>
                <a:ea typeface="Verdana" pitchFamily="34" charset="0"/>
                <a:cs typeface="Verdana" pitchFamily="34" charset="0"/>
              </a:rPr>
              <a:t>HATA1:</a:t>
            </a:r>
            <a:r>
              <a:rPr lang="tr-TR" sz="2000" dirty="0">
                <a:latin typeface="+mj-lt"/>
                <a:ea typeface="Verdana" pitchFamily="34" charset="0"/>
                <a:cs typeface="Verdana" pitchFamily="34" charset="0"/>
              </a:rPr>
              <a:t>Kod hiç derlenemeyecektir.</a:t>
            </a:r>
          </a:p>
          <a:p>
            <a:r>
              <a:rPr lang="tr-TR" sz="2000" b="1" u="sng" dirty="0">
                <a:latin typeface="+mj-lt"/>
                <a:ea typeface="Verdana" pitchFamily="34" charset="0"/>
                <a:cs typeface="Verdana" pitchFamily="34" charset="0"/>
              </a:rPr>
              <a:t>HATA2:</a:t>
            </a:r>
            <a:r>
              <a:rPr lang="tr-TR" sz="2000" dirty="0">
                <a:latin typeface="+mj-lt"/>
                <a:ea typeface="Verdana" pitchFamily="34" charset="0"/>
                <a:cs typeface="Verdana" pitchFamily="34" charset="0"/>
              </a:rPr>
              <a:t>Kod derlenecek ama çalışması esnasında hata verecektir.</a:t>
            </a:r>
          </a:p>
          <a:p>
            <a:r>
              <a:rPr lang="tr-TR" sz="2000" b="1" u="sng" dirty="0">
                <a:latin typeface="+mj-lt"/>
                <a:ea typeface="Verdana" pitchFamily="34" charset="0"/>
                <a:cs typeface="Verdana" pitchFamily="34" charset="0"/>
              </a:rPr>
              <a:t>HATA3:</a:t>
            </a:r>
            <a:r>
              <a:rPr lang="tr-TR" sz="2000" dirty="0">
                <a:latin typeface="+mj-lt"/>
                <a:ea typeface="Verdana" pitchFamily="34" charset="0"/>
                <a:cs typeface="Verdana" pitchFamily="34" charset="0"/>
              </a:rPr>
              <a:t>Kod derlenecek ama çalışması esnasında sonsuz döngüye girecektir.</a:t>
            </a:r>
          </a:p>
          <a:p>
            <a:endParaRPr lang="tr-TR" sz="1600" b="1" u="sng" dirty="0">
              <a:latin typeface="+mj-lt"/>
              <a:ea typeface="Verdana" pitchFamily="34" charset="0"/>
              <a:cs typeface="Verdana" pitchFamily="34" charset="0"/>
            </a:endParaRPr>
          </a:p>
        </p:txBody>
      </p:sp>
      <p:graphicFrame>
        <p:nvGraphicFramePr>
          <p:cNvPr id="4" name="3 Tablo"/>
          <p:cNvGraphicFramePr>
            <a:graphicFrameLocks noGrp="1"/>
          </p:cNvGraphicFramePr>
          <p:nvPr/>
        </p:nvGraphicFramePr>
        <p:xfrm>
          <a:off x="3909753" y="5059680"/>
          <a:ext cx="3089560" cy="1097280"/>
        </p:xfrm>
        <a:graphic>
          <a:graphicData uri="http://schemas.openxmlformats.org/drawingml/2006/table">
            <a:tbl>
              <a:tblPr firstRow="1" bandRow="1">
                <a:tableStyleId>{5940675A-B579-460E-94D1-54222C63F5DA}</a:tableStyleId>
              </a:tblPr>
              <a:tblGrid>
                <a:gridCol w="308956">
                  <a:extLst>
                    <a:ext uri="{9D8B030D-6E8A-4147-A177-3AD203B41FA5}">
                      <a16:colId xmlns:a16="http://schemas.microsoft.com/office/drawing/2014/main" val="20000"/>
                    </a:ext>
                  </a:extLst>
                </a:gridCol>
                <a:gridCol w="308956">
                  <a:extLst>
                    <a:ext uri="{9D8B030D-6E8A-4147-A177-3AD203B41FA5}">
                      <a16:colId xmlns:a16="http://schemas.microsoft.com/office/drawing/2014/main" val="20001"/>
                    </a:ext>
                  </a:extLst>
                </a:gridCol>
                <a:gridCol w="308956">
                  <a:extLst>
                    <a:ext uri="{9D8B030D-6E8A-4147-A177-3AD203B41FA5}">
                      <a16:colId xmlns:a16="http://schemas.microsoft.com/office/drawing/2014/main" val="20002"/>
                    </a:ext>
                  </a:extLst>
                </a:gridCol>
                <a:gridCol w="308956">
                  <a:extLst>
                    <a:ext uri="{9D8B030D-6E8A-4147-A177-3AD203B41FA5}">
                      <a16:colId xmlns:a16="http://schemas.microsoft.com/office/drawing/2014/main" val="20003"/>
                    </a:ext>
                  </a:extLst>
                </a:gridCol>
                <a:gridCol w="308956">
                  <a:extLst>
                    <a:ext uri="{9D8B030D-6E8A-4147-A177-3AD203B41FA5}">
                      <a16:colId xmlns:a16="http://schemas.microsoft.com/office/drawing/2014/main" val="20004"/>
                    </a:ext>
                  </a:extLst>
                </a:gridCol>
                <a:gridCol w="308956">
                  <a:extLst>
                    <a:ext uri="{9D8B030D-6E8A-4147-A177-3AD203B41FA5}">
                      <a16:colId xmlns:a16="http://schemas.microsoft.com/office/drawing/2014/main" val="20005"/>
                    </a:ext>
                  </a:extLst>
                </a:gridCol>
                <a:gridCol w="308956">
                  <a:extLst>
                    <a:ext uri="{9D8B030D-6E8A-4147-A177-3AD203B41FA5}">
                      <a16:colId xmlns:a16="http://schemas.microsoft.com/office/drawing/2014/main" val="20006"/>
                    </a:ext>
                  </a:extLst>
                </a:gridCol>
                <a:gridCol w="308956">
                  <a:extLst>
                    <a:ext uri="{9D8B030D-6E8A-4147-A177-3AD203B41FA5}">
                      <a16:colId xmlns:a16="http://schemas.microsoft.com/office/drawing/2014/main" val="20007"/>
                    </a:ext>
                  </a:extLst>
                </a:gridCol>
                <a:gridCol w="308956">
                  <a:extLst>
                    <a:ext uri="{9D8B030D-6E8A-4147-A177-3AD203B41FA5}">
                      <a16:colId xmlns:a16="http://schemas.microsoft.com/office/drawing/2014/main" val="20008"/>
                    </a:ext>
                  </a:extLst>
                </a:gridCol>
                <a:gridCol w="308956">
                  <a:extLst>
                    <a:ext uri="{9D8B030D-6E8A-4147-A177-3AD203B41FA5}">
                      <a16:colId xmlns:a16="http://schemas.microsoft.com/office/drawing/2014/main" val="20009"/>
                    </a:ext>
                  </a:extLst>
                </a:gridCol>
              </a:tblGrid>
              <a:tr h="301107">
                <a:tc>
                  <a:txBody>
                    <a:bodyPr/>
                    <a:lstStyle/>
                    <a:p>
                      <a:pPr algn="ctr"/>
                      <a:r>
                        <a:rPr lang="tr-TR" sz="1800" b="0" dirty="0"/>
                        <a:t>Y</a:t>
                      </a:r>
                    </a:p>
                  </a:txBody>
                  <a:tcPr>
                    <a:solidFill>
                      <a:schemeClr val="bg1"/>
                    </a:solidFill>
                  </a:tcPr>
                </a:tc>
                <a:tc>
                  <a:txBody>
                    <a:bodyPr/>
                    <a:lstStyle/>
                    <a:p>
                      <a:pPr algn="ctr"/>
                      <a:r>
                        <a:rPr lang="tr-TR" sz="1800" b="0" dirty="0"/>
                        <a:t>a</a:t>
                      </a:r>
                    </a:p>
                  </a:txBody>
                  <a:tcPr>
                    <a:solidFill>
                      <a:schemeClr val="bg1"/>
                    </a:solidFill>
                  </a:tcPr>
                </a:tc>
                <a:tc>
                  <a:txBody>
                    <a:bodyPr/>
                    <a:lstStyle/>
                    <a:p>
                      <a:pPr algn="ctr"/>
                      <a:r>
                        <a:rPr lang="tr-TR" sz="1800" b="0" dirty="0"/>
                        <a:t>s</a:t>
                      </a:r>
                    </a:p>
                  </a:txBody>
                  <a:tcPr>
                    <a:solidFill>
                      <a:schemeClr val="bg1"/>
                    </a:solidFill>
                  </a:tcPr>
                </a:tc>
                <a:tc>
                  <a:txBody>
                    <a:bodyPr/>
                    <a:lstStyle/>
                    <a:p>
                      <a:pPr algn="ctr"/>
                      <a:r>
                        <a:rPr lang="tr-TR" sz="1800" b="0" dirty="0"/>
                        <a:t>:</a:t>
                      </a:r>
                    </a:p>
                  </a:txBody>
                  <a:tcPr>
                    <a:solidFill>
                      <a:schemeClr val="bg1"/>
                    </a:solidFill>
                  </a:tcPr>
                </a:tc>
                <a:tc>
                  <a:txBody>
                    <a:bodyPr/>
                    <a:lstStyle/>
                    <a:p>
                      <a:pPr algn="ctr"/>
                      <a:r>
                        <a:rPr lang="tr-TR" sz="1800" b="1" i="1" dirty="0"/>
                        <a:t>1</a:t>
                      </a:r>
                    </a:p>
                  </a:txBody>
                  <a:tcPr>
                    <a:solidFill>
                      <a:schemeClr val="bg1"/>
                    </a:solidFill>
                  </a:tcPr>
                </a:tc>
                <a:tc>
                  <a:txBody>
                    <a:bodyPr/>
                    <a:lstStyle/>
                    <a:p>
                      <a:pPr algn="ctr"/>
                      <a:r>
                        <a:rPr lang="tr-TR" sz="1800" b="1" i="1" dirty="0"/>
                        <a:t>2</a:t>
                      </a:r>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01107">
                <a:tc>
                  <a:txBody>
                    <a:bodyPr/>
                    <a:lstStyle/>
                    <a:p>
                      <a:pPr algn="ctr"/>
                      <a:r>
                        <a:rPr lang="tr-TR" sz="1800" b="0" dirty="0"/>
                        <a:t>B</a:t>
                      </a:r>
                    </a:p>
                  </a:txBody>
                  <a:tcPr>
                    <a:solidFill>
                      <a:schemeClr val="bg1"/>
                    </a:solidFill>
                  </a:tcPr>
                </a:tc>
                <a:tc>
                  <a:txBody>
                    <a:bodyPr/>
                    <a:lstStyle/>
                    <a:p>
                      <a:pPr algn="ctr"/>
                      <a:r>
                        <a:rPr lang="tr-TR" sz="1800" b="0" dirty="0"/>
                        <a:t>e</a:t>
                      </a:r>
                    </a:p>
                  </a:txBody>
                  <a:tcPr>
                    <a:solidFill>
                      <a:schemeClr val="bg1"/>
                    </a:solidFill>
                  </a:tcPr>
                </a:tc>
                <a:tc>
                  <a:txBody>
                    <a:bodyPr/>
                    <a:lstStyle/>
                    <a:p>
                      <a:pPr algn="ctr"/>
                      <a:r>
                        <a:rPr lang="tr-TR" sz="1800" b="0" dirty="0"/>
                        <a:t>n</a:t>
                      </a:r>
                    </a:p>
                  </a:txBody>
                  <a:tcPr>
                    <a:solidFill>
                      <a:schemeClr val="bg1"/>
                    </a:solidFill>
                  </a:tcPr>
                </a:tc>
                <a:tc>
                  <a:txBody>
                    <a:bodyPr/>
                    <a:lstStyle/>
                    <a:p>
                      <a:pPr algn="ctr"/>
                      <a:r>
                        <a:rPr lang="tr-TR" sz="1800" b="0" dirty="0"/>
                        <a:t>:</a:t>
                      </a:r>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1"/>
                  </a:ext>
                </a:extLst>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7" name="6 Dikdörtgen"/>
          <p:cNvSpPr/>
          <p:nvPr/>
        </p:nvSpPr>
        <p:spPr>
          <a:xfrm>
            <a:off x="4776384" y="617600"/>
            <a:ext cx="3910416"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t>#include &lt;</a:t>
            </a:r>
            <a:r>
              <a:rPr lang="en-US" sz="2800" dirty="0" err="1"/>
              <a:t>stdio.h</a:t>
            </a:r>
            <a:r>
              <a:rPr lang="en-US" sz="2800" dirty="0"/>
              <a:t>&gt;</a:t>
            </a:r>
          </a:p>
          <a:p>
            <a:r>
              <a:rPr lang="en-US" sz="2800" dirty="0" err="1"/>
              <a:t>int</a:t>
            </a:r>
            <a:r>
              <a:rPr lang="en-US" sz="2800" dirty="0"/>
              <a:t> main()</a:t>
            </a:r>
            <a:r>
              <a:rPr lang="tr-TR" sz="2800" dirty="0"/>
              <a:t> </a:t>
            </a:r>
          </a:p>
          <a:p>
            <a:r>
              <a:rPr lang="en-US" sz="2800" dirty="0"/>
              <a:t>{</a:t>
            </a:r>
          </a:p>
          <a:p>
            <a:r>
              <a:rPr lang="tr-TR" sz="2800" dirty="0"/>
              <a:t>	</a:t>
            </a:r>
            <a:r>
              <a:rPr lang="en-US" sz="2800" dirty="0" err="1"/>
              <a:t>int</a:t>
            </a:r>
            <a:r>
              <a:rPr lang="en-US" sz="2800" dirty="0"/>
              <a:t> age;</a:t>
            </a:r>
          </a:p>
          <a:p>
            <a:r>
              <a:rPr lang="tr-TR" sz="2800" dirty="0"/>
              <a:t>	</a:t>
            </a:r>
            <a:r>
              <a:rPr lang="en-US" sz="2800" dirty="0" err="1"/>
              <a:t>printf</a:t>
            </a:r>
            <a:r>
              <a:rPr lang="en-US" sz="2800" dirty="0"/>
              <a:t>("</a:t>
            </a:r>
            <a:r>
              <a:rPr lang="en-US" sz="2800" dirty="0" err="1"/>
              <a:t>Yas</a:t>
            </a:r>
            <a:r>
              <a:rPr lang="en-US" sz="2800" dirty="0"/>
              <a:t>:");</a:t>
            </a:r>
          </a:p>
          <a:p>
            <a:r>
              <a:rPr lang="tr-TR" sz="2800" dirty="0"/>
              <a:t>	</a:t>
            </a:r>
            <a:r>
              <a:rPr lang="en-US" sz="2800" dirty="0"/>
              <a:t>scanf("%d", &amp;age);</a:t>
            </a:r>
          </a:p>
          <a:p>
            <a:r>
              <a:rPr lang="tr-TR" sz="2800" dirty="0"/>
              <a:t>	</a:t>
            </a:r>
            <a:r>
              <a:rPr lang="en-US" sz="2800" dirty="0" err="1"/>
              <a:t>printf</a:t>
            </a:r>
            <a:r>
              <a:rPr lang="en-US" sz="2800" dirty="0"/>
              <a:t>("</a:t>
            </a:r>
            <a:r>
              <a:rPr lang="tr-TR" sz="2800" dirty="0"/>
              <a:t>Ben</a:t>
            </a:r>
            <a:r>
              <a:rPr lang="en-US" sz="2800" dirty="0"/>
              <a:t>:%d",</a:t>
            </a:r>
          </a:p>
          <a:p>
            <a:r>
              <a:rPr lang="tr-TR" sz="2800" dirty="0"/>
              <a:t>	</a:t>
            </a:r>
            <a:r>
              <a:rPr lang="en-US" sz="2800" dirty="0"/>
              <a:t>age*age);</a:t>
            </a:r>
          </a:p>
          <a:p>
            <a:r>
              <a:rPr lang="tr-TR" sz="2800" dirty="0"/>
              <a:t>	</a:t>
            </a:r>
            <a:r>
              <a:rPr lang="en-US" sz="2800" dirty="0"/>
              <a:t>return 0;</a:t>
            </a:r>
          </a:p>
          <a:p>
            <a:r>
              <a:rPr lang="en-US" sz="2800" dirty="0"/>
              <a:t>}</a:t>
            </a:r>
            <a:endParaRPr lang="tr-TR" sz="2800" dirty="0"/>
          </a:p>
        </p:txBody>
      </p:sp>
      <p:pic>
        <p:nvPicPr>
          <p:cNvPr id="8" name="7 Resim" descr="soru.jpg"/>
          <p:cNvPicPr>
            <a:picLocks noChangeAspect="1"/>
          </p:cNvPicPr>
          <p:nvPr/>
        </p:nvPicPr>
        <p:blipFill>
          <a:blip r:embed="rId2">
            <a:clrChange>
              <a:clrFrom>
                <a:srgbClr val="FEFEFE"/>
              </a:clrFrom>
              <a:clrTo>
                <a:srgbClr val="FEFEFE">
                  <a:alpha val="0"/>
                </a:srgbClr>
              </a:clrTo>
            </a:clrChange>
          </a:blip>
          <a:stretch>
            <a:fillRect/>
          </a:stretch>
        </p:blipFill>
        <p:spPr>
          <a:xfrm>
            <a:off x="7293313" y="5633954"/>
            <a:ext cx="1393487" cy="1046011"/>
          </a:xfrm>
          <a:prstGeom prst="rect">
            <a:avLst/>
          </a:prstGeom>
        </p:spPr>
      </p:pic>
      <p:sp>
        <p:nvSpPr>
          <p:cNvPr id="9" name="8 Yuvarlatılmış Dikdörtgen"/>
          <p:cNvSpPr/>
          <p:nvPr/>
        </p:nvSpPr>
        <p:spPr>
          <a:xfrm>
            <a:off x="942766" y="3482769"/>
            <a:ext cx="2966987" cy="5957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Virgülden sonra alt sanıra inildiğinde komut bölünmemektedir.</a:t>
            </a:r>
          </a:p>
        </p:txBody>
      </p:sp>
      <p:sp>
        <p:nvSpPr>
          <p:cNvPr id="18" name="17 Yuvarlatılmış Dikdörtgen"/>
          <p:cNvSpPr/>
          <p:nvPr/>
        </p:nvSpPr>
        <p:spPr>
          <a:xfrm>
            <a:off x="457200" y="5018805"/>
            <a:ext cx="2992582" cy="11381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 de dahil olmak üzere tüm metni cevap kağıdınıza kodlayınız. Sınavda bu kısım size kodlanmış olarak verilir.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a:t>
            </a:r>
          </a:p>
        </p:txBody>
      </p:sp>
      <p:sp>
        <p:nvSpPr>
          <p:cNvPr id="3" name="2 İçerik Yer Tutucusu"/>
          <p:cNvSpPr>
            <a:spLocks noGrp="1"/>
          </p:cNvSpPr>
          <p:nvPr>
            <p:ph sz="quarter" idx="1"/>
          </p:nvPr>
        </p:nvSpPr>
        <p:spPr/>
        <p:txBody>
          <a:bodyPr>
            <a:normAutofit/>
          </a:bodyPr>
          <a:lstStyle/>
          <a:p>
            <a:r>
              <a:rPr lang="tr-TR" sz="1800" i="1" dirty="0"/>
              <a:t>K</a:t>
            </a:r>
            <a:r>
              <a:rPr lang="tr-TR" sz="1800" dirty="0"/>
              <a:t>ullanıcıdan ortamdaki ses seviyesini (</a:t>
            </a:r>
            <a:r>
              <a:rPr lang="tr-TR" sz="1800" dirty="0" err="1"/>
              <a:t>dB</a:t>
            </a:r>
            <a:r>
              <a:rPr lang="tr-TR" sz="1800" dirty="0"/>
              <a:t>) olarak </a:t>
            </a:r>
            <a:r>
              <a:rPr lang="tr-TR" sz="1800" i="1" dirty="0"/>
              <a:t>ses</a:t>
            </a:r>
            <a:r>
              <a:rPr lang="tr-TR" sz="1800" dirty="0"/>
              <a:t> değişkenine almış olalım. (minimum 0dB varsayın)</a:t>
            </a:r>
          </a:p>
          <a:p>
            <a:pPr algn="ctr"/>
            <a:r>
              <a:rPr lang="tr-TR" sz="1800" b="1" i="1" dirty="0" err="1"/>
              <a:t>switch</a:t>
            </a:r>
            <a:r>
              <a:rPr lang="tr-TR" sz="1800" b="1" i="1" dirty="0"/>
              <a:t> kullanarak</a:t>
            </a:r>
          </a:p>
          <a:p>
            <a:r>
              <a:rPr lang="tr-TR" sz="1800" dirty="0"/>
              <a:t>Ekrana aşağıdaki tabloya göre uygun çıktıyı yazdıran yapıyı kullanın.</a:t>
            </a:r>
          </a:p>
        </p:txBody>
      </p:sp>
      <p:pic>
        <p:nvPicPr>
          <p:cNvPr id="5" name="Picture 5"/>
          <p:cNvPicPr>
            <a:picLocks noChangeAspect="1"/>
          </p:cNvPicPr>
          <p:nvPr/>
        </p:nvPicPr>
        <p:blipFill>
          <a:blip r:embed="rId2"/>
          <a:stretch>
            <a:fillRect/>
          </a:stretch>
        </p:blipFill>
        <p:spPr>
          <a:xfrm>
            <a:off x="800100" y="3820160"/>
            <a:ext cx="7505700" cy="2336800"/>
          </a:xfrm>
          <a:prstGeom prst="rect">
            <a:avLst/>
          </a:prstGeom>
        </p:spPr>
      </p:pic>
      <p:pic>
        <p:nvPicPr>
          <p:cNvPr id="7" name="6 Resim" descr="soru.jpg"/>
          <p:cNvPicPr>
            <a:picLocks noChangeAspect="1"/>
          </p:cNvPicPr>
          <p:nvPr/>
        </p:nvPicPr>
        <p:blipFill>
          <a:blip r:embed="rId3"/>
          <a:stretch>
            <a:fillRect/>
          </a:stretch>
        </p:blipFill>
        <p:spPr>
          <a:xfrm>
            <a:off x="6448230" y="2571744"/>
            <a:ext cx="1301527" cy="1328928"/>
          </a:xfrm>
          <a:prstGeom prst="rect">
            <a:avLst/>
          </a:prstGeom>
        </p:spPr>
      </p:pic>
      <p:pic>
        <p:nvPicPr>
          <p:cNvPr id="6" name="5 Resim" descr="içerik.png"/>
          <p:cNvPicPr>
            <a:picLocks noChangeAspect="1"/>
          </p:cNvPicPr>
          <p:nvPr/>
        </p:nvPicPr>
        <p:blipFill>
          <a:blip r:embed="rId4"/>
          <a:stretch>
            <a:fillRect/>
          </a:stretch>
        </p:blipFill>
        <p:spPr>
          <a:xfrm>
            <a:off x="3000364" y="2643182"/>
            <a:ext cx="2714644" cy="1357322"/>
          </a:xfrm>
          <a:prstGeom prst="rect">
            <a:avLst/>
          </a:prstGeom>
        </p:spPr>
      </p:pic>
      <p:sp>
        <p:nvSpPr>
          <p:cNvPr id="8" name="7 Yuvarlatılmış Dikdörtgen"/>
          <p:cNvSpPr/>
          <p:nvPr/>
        </p:nvSpPr>
        <p:spPr>
          <a:xfrm>
            <a:off x="6448230" y="3820160"/>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Yazılmış kodu inceleyelim.</a:t>
            </a:r>
          </a:p>
        </p:txBody>
      </p:sp>
    </p:spTree>
    <p:extLst>
      <p:ext uri="{BB962C8B-B14F-4D97-AF65-F5344CB8AC3E}">
        <p14:creationId xmlns:p14="http://schemas.microsoft.com/office/powerpoint/2010/main" val="1959628080"/>
      </p:ext>
    </p:extLst>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age result for department"/>
          <p:cNvPicPr>
            <a:picLocks noChangeAspect="1" noChangeArrowheads="1"/>
          </p:cNvPicPr>
          <p:nvPr/>
        </p:nvPicPr>
        <p:blipFill>
          <a:blip r:embed="rId2"/>
          <a:srcRect/>
          <a:stretch>
            <a:fillRect/>
          </a:stretch>
        </p:blipFill>
        <p:spPr bwMode="auto">
          <a:xfrm>
            <a:off x="1668492" y="2480309"/>
            <a:ext cx="5143500" cy="3676651"/>
          </a:xfrm>
          <a:prstGeom prst="rect">
            <a:avLst/>
          </a:prstGeom>
          <a:noFill/>
        </p:spPr>
      </p:pic>
      <p:sp>
        <p:nvSpPr>
          <p:cNvPr id="2" name="1 Başlık"/>
          <p:cNvSpPr>
            <a:spLocks noGrp="1"/>
          </p:cNvSpPr>
          <p:nvPr>
            <p:ph type="title"/>
          </p:nvPr>
        </p:nvSpPr>
        <p:spPr/>
        <p:txBody>
          <a:bodyPr/>
          <a:lstStyle/>
          <a:p>
            <a:r>
              <a:rPr lang="tr-TR" dirty="0"/>
              <a:t>Kod inceleme</a:t>
            </a:r>
          </a:p>
        </p:txBody>
      </p:sp>
      <p:sp>
        <p:nvSpPr>
          <p:cNvPr id="3" name="2 İçerik Yer Tutucusu"/>
          <p:cNvSpPr>
            <a:spLocks noGrp="1"/>
          </p:cNvSpPr>
          <p:nvPr>
            <p:ph sz="quarter" idx="1"/>
          </p:nvPr>
        </p:nvSpPr>
        <p:spPr/>
        <p:txBody>
          <a:bodyPr>
            <a:normAutofit/>
          </a:bodyPr>
          <a:lstStyle/>
          <a:p>
            <a:r>
              <a:rPr lang="tr-TR" dirty="0"/>
              <a:t>Derste </a:t>
            </a:r>
            <a:r>
              <a:rPr lang="tr-TR" dirty="0" err="1"/>
              <a:t>yazilan</a:t>
            </a:r>
            <a:r>
              <a:rPr lang="tr-TR" dirty="0"/>
              <a:t> vb. kodlar dosyasındaki  </a:t>
            </a:r>
            <a:r>
              <a:rPr lang="tr-TR" dirty="0" err="1"/>
              <a:t>switch</a:t>
            </a:r>
            <a:r>
              <a:rPr lang="tr-TR" dirty="0"/>
              <a:t>_</a:t>
            </a:r>
            <a:r>
              <a:rPr lang="tr-TR" dirty="0" err="1"/>
              <a:t>ogrencino</a:t>
            </a:r>
            <a:r>
              <a:rPr lang="tr-TR" dirty="0"/>
              <a:t> dosyasını inceleyelim.</a:t>
            </a:r>
          </a:p>
          <a:p>
            <a:endParaRPr lang="tr-TR" dirty="0"/>
          </a:p>
        </p:txBody>
      </p:sp>
      <p:pic>
        <p:nvPicPr>
          <p:cNvPr id="4" name="3 Resim" descr="bilgisayar.jpg"/>
          <p:cNvPicPr>
            <a:picLocks noChangeAspect="1"/>
          </p:cNvPicPr>
          <p:nvPr/>
        </p:nvPicPr>
        <p:blipFill>
          <a:blip r:embed="rId3"/>
          <a:stretch>
            <a:fillRect/>
          </a:stretch>
        </p:blipFill>
        <p:spPr>
          <a:xfrm>
            <a:off x="6483927" y="4531821"/>
            <a:ext cx="1188720" cy="1219200"/>
          </a:xfrm>
          <a:prstGeom prst="rect">
            <a:avLst/>
          </a:prstGeom>
        </p:spPr>
      </p:pic>
      <p:sp>
        <p:nvSpPr>
          <p:cNvPr id="6" name="5 Yuvarlatılmış Dikdörtgen"/>
          <p:cNvSpPr/>
          <p:nvPr/>
        </p:nvSpPr>
        <p:spPr>
          <a:xfrm>
            <a:off x="6082758" y="5751021"/>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Yazılmış kodu inceleyelim.</a:t>
            </a:r>
          </a:p>
        </p:txBody>
      </p:sp>
    </p:spTree>
    <p:extLst>
      <p:ext uri="{BB962C8B-B14F-4D97-AF65-F5344CB8AC3E}">
        <p14:creationId xmlns:p14="http://schemas.microsoft.com/office/powerpoint/2010/main" val="2309475966"/>
      </p:ext>
    </p:extLst>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Duyurular</a:t>
            </a:r>
          </a:p>
        </p:txBody>
      </p:sp>
      <p:sp>
        <p:nvSpPr>
          <p:cNvPr id="3" name="2 İçerik Yer Tutucusu"/>
          <p:cNvSpPr>
            <a:spLocks noGrp="1"/>
          </p:cNvSpPr>
          <p:nvPr>
            <p:ph sz="quarter" idx="1"/>
          </p:nvPr>
        </p:nvSpPr>
        <p:spPr/>
        <p:txBody>
          <a:bodyPr/>
          <a:lstStyle/>
          <a:p>
            <a:r>
              <a:rPr lang="tr-TR" b="1" dirty="0">
                <a:solidFill>
                  <a:srgbClr val="FF0000"/>
                </a:solidFill>
              </a:rPr>
              <a:t>Dersi Piazza’dan takip ediniz!</a:t>
            </a:r>
            <a:endParaRPr lang="tr-TR" dirty="0"/>
          </a:p>
          <a:p>
            <a:r>
              <a:rPr lang="tr-TR" dirty="0"/>
              <a:t>Sınava Yönelik Çalışma Soruları(SYÇS)</a:t>
            </a:r>
            <a:r>
              <a:rPr lang="tr-TR" dirty="0" err="1"/>
              <a:t>ler</a:t>
            </a:r>
            <a:r>
              <a:rPr lang="tr-TR" dirty="0"/>
              <a:t> Piazza’da. </a:t>
            </a:r>
          </a:p>
          <a:p>
            <a:r>
              <a:rPr lang="tr-TR" dirty="0"/>
              <a:t>SYÇS2’e başlayınız.</a:t>
            </a:r>
          </a:p>
          <a:p>
            <a:r>
              <a:rPr lang="tr-TR" dirty="0"/>
              <a:t>Ödev2 duyuruldu.</a:t>
            </a:r>
          </a:p>
          <a:p>
            <a:r>
              <a:rPr lang="tr-TR" b="1" dirty="0"/>
              <a:t>Kısa Sınav 1 </a:t>
            </a:r>
            <a:r>
              <a:rPr lang="tr-TR" dirty="0"/>
              <a:t>yaklaşıyor. Piazza’daki duyuruları takip ediniz.</a:t>
            </a:r>
          </a:p>
          <a:p>
            <a:r>
              <a:rPr lang="tr-TR" dirty="0"/>
              <a:t>14 Mayıs’ta uygulamalı derslerimiz başlıyor. </a:t>
            </a:r>
            <a:r>
              <a:rPr lang="tr-TR" b="1" dirty="0">
                <a:solidFill>
                  <a:srgbClr val="FF0000"/>
                </a:solidFill>
              </a:rPr>
              <a:t>Uygulamalı ders kayıt formunu </a:t>
            </a:r>
            <a:r>
              <a:rPr lang="tr-TR" dirty="0"/>
              <a:t>doldurdunuz mu?</a:t>
            </a:r>
          </a:p>
          <a:p>
            <a:endParaRPr lang="tr-TR" dirty="0"/>
          </a:p>
          <a:p>
            <a:endParaRPr lang="tr-TR"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download.png"/>
          <p:cNvPicPr>
            <a:picLocks noChangeAspect="1"/>
          </p:cNvPicPr>
          <p:nvPr/>
        </p:nvPicPr>
        <p:blipFill>
          <a:blip r:embed="rId2"/>
          <a:stretch>
            <a:fillRect/>
          </a:stretch>
        </p:blipFill>
        <p:spPr>
          <a:xfrm>
            <a:off x="457200" y="4462481"/>
            <a:ext cx="4791968" cy="1941222"/>
          </a:xfrm>
          <a:prstGeom prst="rect">
            <a:avLst/>
          </a:prstGeom>
        </p:spPr>
      </p:pic>
      <p:pic>
        <p:nvPicPr>
          <p:cNvPr id="9" name="Picture 2" descr="C:\Users\User\Desktop\Dersler\Ders Esnasında Video Resimler\BilgisayarlıAraSınavUygulamasıResimleri\IMG_6464.JPG"/>
          <p:cNvPicPr>
            <a:picLocks noChangeAspect="1" noChangeArrowheads="1"/>
          </p:cNvPicPr>
          <p:nvPr/>
        </p:nvPicPr>
        <p:blipFill>
          <a:blip r:embed="rId3" cstate="print"/>
          <a:srcRect/>
          <a:stretch>
            <a:fillRect/>
          </a:stretch>
        </p:blipFill>
        <p:spPr bwMode="auto">
          <a:xfrm>
            <a:off x="350027" y="1143000"/>
            <a:ext cx="4786346" cy="3589760"/>
          </a:xfrm>
          <a:prstGeom prst="rect">
            <a:avLst/>
          </a:prstGeom>
          <a:ln>
            <a:noFill/>
          </a:ln>
          <a:effectLst>
            <a:softEdge rad="112500"/>
          </a:effectLst>
        </p:spPr>
      </p:pic>
      <p:sp>
        <p:nvSpPr>
          <p:cNvPr id="2" name="1 Başlık"/>
          <p:cNvSpPr>
            <a:spLocks noGrp="1"/>
          </p:cNvSpPr>
          <p:nvPr>
            <p:ph type="title"/>
          </p:nvPr>
        </p:nvSpPr>
        <p:spPr/>
        <p:txBody>
          <a:bodyPr/>
          <a:lstStyle/>
          <a:p>
            <a:r>
              <a:rPr lang="tr-TR" dirty="0"/>
              <a:t>Uygulamalı Dersler</a:t>
            </a:r>
          </a:p>
        </p:txBody>
      </p:sp>
      <p:sp>
        <p:nvSpPr>
          <p:cNvPr id="4" name="3 Yuvarlatılmış Dikdörtgen"/>
          <p:cNvSpPr/>
          <p:nvPr/>
        </p:nvSpPr>
        <p:spPr>
          <a:xfrm>
            <a:off x="350027" y="1143000"/>
            <a:ext cx="46101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Önümüzdeki hafta Ders3-4’e bilgisayarınızı getiriniz. </a:t>
            </a:r>
          </a:p>
          <a:p>
            <a:pPr algn="ctr"/>
            <a:r>
              <a:rPr lang="tr-TR" sz="1200" dirty="0"/>
              <a:t>Dönem içinde ne zamanlar Uygulamalı Ders olacağı </a:t>
            </a:r>
            <a:br>
              <a:rPr lang="tr-TR" sz="1200" dirty="0"/>
            </a:br>
            <a:r>
              <a:rPr lang="tr-TR" sz="1200" dirty="0"/>
              <a:t>Piazza’daki Zaman Çizelgesi’nden takip edilebiliyor.</a:t>
            </a:r>
          </a:p>
        </p:txBody>
      </p:sp>
      <p:pic>
        <p:nvPicPr>
          <p:cNvPr id="7" name="6 Resim" descr="uzatma-kablosu-cesitleri_8111-2.png"/>
          <p:cNvPicPr>
            <a:picLocks noChangeAspect="1"/>
          </p:cNvPicPr>
          <p:nvPr/>
        </p:nvPicPr>
        <p:blipFill>
          <a:blip r:embed="rId4">
            <a:clrChange>
              <a:clrFrom>
                <a:srgbClr val="FDFDFD"/>
              </a:clrFrom>
              <a:clrTo>
                <a:srgbClr val="FDFDFD">
                  <a:alpha val="0"/>
                </a:srgbClr>
              </a:clrTo>
            </a:clrChange>
          </a:blip>
          <a:stretch>
            <a:fillRect/>
          </a:stretch>
        </p:blipFill>
        <p:spPr>
          <a:xfrm>
            <a:off x="4900602" y="4212064"/>
            <a:ext cx="1500198" cy="1458193"/>
          </a:xfrm>
          <a:prstGeom prst="rect">
            <a:avLst/>
          </a:prstGeom>
        </p:spPr>
      </p:pic>
      <p:pic>
        <p:nvPicPr>
          <p:cNvPr id="8" name="7 Resim" descr="mouse.jpg"/>
          <p:cNvPicPr>
            <a:picLocks noChangeAspect="1"/>
          </p:cNvPicPr>
          <p:nvPr/>
        </p:nvPicPr>
        <p:blipFill>
          <a:blip r:embed="rId5">
            <a:clrChange>
              <a:clrFrom>
                <a:srgbClr val="FFFFFF"/>
              </a:clrFrom>
              <a:clrTo>
                <a:srgbClr val="FFFFFF">
                  <a:alpha val="0"/>
                </a:srgbClr>
              </a:clrTo>
            </a:clrChange>
          </a:blip>
          <a:stretch>
            <a:fillRect/>
          </a:stretch>
        </p:blipFill>
        <p:spPr>
          <a:xfrm>
            <a:off x="350027" y="2757498"/>
            <a:ext cx="1576896" cy="883062"/>
          </a:xfrm>
          <a:prstGeom prst="rect">
            <a:avLst/>
          </a:prstGeom>
        </p:spPr>
      </p:pic>
      <p:sp>
        <p:nvSpPr>
          <p:cNvPr id="10" name="9 Yuvarlatılmış Dikdörtgen"/>
          <p:cNvSpPr/>
          <p:nvPr/>
        </p:nvSpPr>
        <p:spPr>
          <a:xfrm>
            <a:off x="350027" y="3640560"/>
            <a:ext cx="228600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Fare kullanmak kod yazma hızınızı artırabilir.</a:t>
            </a:r>
          </a:p>
        </p:txBody>
      </p:sp>
      <p:sp>
        <p:nvSpPr>
          <p:cNvPr id="11" name="10 Yuvarlatılmış Dikdörtgen"/>
          <p:cNvSpPr/>
          <p:nvPr/>
        </p:nvSpPr>
        <p:spPr>
          <a:xfrm>
            <a:off x="6400800" y="4497816"/>
            <a:ext cx="2286000" cy="9654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Şarjınız yetersizse uzatma kablosu edinmeye ve getirmeye çalışın.</a:t>
            </a:r>
          </a:p>
        </p:txBody>
      </p:sp>
      <p:sp>
        <p:nvSpPr>
          <p:cNvPr id="12" name="11 Yuvarlatılmış Dikdörtgen"/>
          <p:cNvSpPr/>
          <p:nvPr/>
        </p:nvSpPr>
        <p:spPr>
          <a:xfrm>
            <a:off x="5938027" y="2493249"/>
            <a:ext cx="22860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Henüz yaptırmadıysanız, </a:t>
            </a:r>
            <a:r>
              <a:rPr lang="tr-TR" sz="2800" b="1" dirty="0">
                <a:solidFill>
                  <a:srgbClr val="FF0000"/>
                </a:solidFill>
              </a:rPr>
              <a:t>KAYIT</a:t>
            </a:r>
            <a:r>
              <a:rPr lang="tr-TR" sz="2800" dirty="0"/>
              <a:t> </a:t>
            </a:r>
            <a:br>
              <a:rPr lang="tr-TR" sz="2800" dirty="0"/>
            </a:br>
            <a:r>
              <a:rPr lang="tr-TR" sz="1400" dirty="0"/>
              <a:t>yaptırın.</a:t>
            </a:r>
          </a:p>
        </p:txBody>
      </p:sp>
      <p:sp>
        <p:nvSpPr>
          <p:cNvPr id="13" name="12 Dikdörtgen"/>
          <p:cNvSpPr/>
          <p:nvPr/>
        </p:nvSpPr>
        <p:spPr>
          <a:xfrm>
            <a:off x="5698646" y="3784413"/>
            <a:ext cx="3092450" cy="369332"/>
          </a:xfrm>
          <a:prstGeom prst="rect">
            <a:avLst/>
          </a:prstGeom>
        </p:spPr>
        <p:txBody>
          <a:bodyPr wrap="none">
            <a:spAutoFit/>
          </a:bodyPr>
          <a:lstStyle/>
          <a:p>
            <a:r>
              <a:rPr lang="tr-TR" b="1" dirty="0">
                <a:solidFill>
                  <a:schemeClr val="tx2"/>
                </a:solidFill>
                <a:hlinkClick r:id="rId6">
                  <a:extLst>
                    <a:ext uri="{A12FA001-AC4F-418D-AE19-62706E023703}">
                      <ahyp:hlinkClr xmlns:ahyp="http://schemas.microsoft.com/office/drawing/2018/hyperlinkcolor" val="tx"/>
                    </a:ext>
                  </a:extLst>
                </a:hlinkClick>
              </a:rPr>
              <a:t>https://tinyurl.com/yyzdwobe</a:t>
            </a:r>
            <a:endParaRPr lang="tr-TR" b="1" dirty="0">
              <a:solidFill>
                <a:schemeClr val="tx2"/>
              </a:solidFill>
            </a:endParaRPr>
          </a:p>
        </p:txBody>
      </p:sp>
      <p:pic>
        <p:nvPicPr>
          <p:cNvPr id="14" name="Picture 2">
            <a:hlinkClick r:id="rId7"/>
          </p:cNvPr>
          <p:cNvPicPr>
            <a:picLocks noChangeAspect="1" noChangeArrowheads="1"/>
          </p:cNvPicPr>
          <p:nvPr/>
        </p:nvPicPr>
        <p:blipFill>
          <a:blip r:embed="rId8"/>
          <a:srcRect b="30591"/>
          <a:stretch>
            <a:fillRect/>
          </a:stretch>
        </p:blipFill>
        <p:spPr bwMode="auto">
          <a:xfrm>
            <a:off x="5295069" y="919533"/>
            <a:ext cx="3284558" cy="1446716"/>
          </a:xfrm>
          <a:prstGeom prst="rect">
            <a:avLst/>
          </a:prstGeom>
          <a:noFill/>
          <a:ln w="9525">
            <a:noFill/>
            <a:miter lim="800000"/>
            <a:headEnd/>
            <a:tailEnd/>
          </a:ln>
          <a:effectLst/>
        </p:spPr>
      </p:pic>
    </p:spTree>
    <p:extLst>
      <p:ext uri="{BB962C8B-B14F-4D97-AF65-F5344CB8AC3E}">
        <p14:creationId xmlns:p14="http://schemas.microsoft.com/office/powerpoint/2010/main" val="363720751"/>
      </p:ext>
    </p:extLst>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34EB1E-76DC-4FD2-99D7-625B98A1221D}"/>
              </a:ext>
            </a:extLst>
          </p:cNvPr>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İçerik Yer Tutucusu 2">
            <a:extLst>
              <a:ext uri="{FF2B5EF4-FFF2-40B4-BE49-F238E27FC236}">
                <a16:creationId xmlns:a16="http://schemas.microsoft.com/office/drawing/2014/main" id="{68A54AC2-35F7-44BD-9265-BFDCAF6F3CE3}"/>
              </a:ext>
            </a:extLst>
          </p:cNvPr>
          <p:cNvSpPr>
            <a:spLocks noGrp="1"/>
          </p:cNvSpPr>
          <p:nvPr>
            <p:ph sz="quarter" idx="1"/>
          </p:nvPr>
        </p:nvSpPr>
        <p:spPr/>
        <p:txBody>
          <a:bodyPr/>
          <a:lstStyle/>
          <a:p>
            <a:r>
              <a:rPr lang="tr-TR" dirty="0"/>
              <a:t>Kullanıcıdan bir sayı alıp kaç basamaklı olduğunu bulan bir kod yazınız.</a:t>
            </a:r>
          </a:p>
        </p:txBody>
      </p:sp>
      <p:pic>
        <p:nvPicPr>
          <p:cNvPr id="5" name="Resim 4">
            <a:extLst>
              <a:ext uri="{FF2B5EF4-FFF2-40B4-BE49-F238E27FC236}">
                <a16:creationId xmlns:a16="http://schemas.microsoft.com/office/drawing/2014/main" id="{ED44B02B-8F68-4CCB-8CDA-9AD0B4163D2E}"/>
              </a:ext>
            </a:extLst>
          </p:cNvPr>
          <p:cNvPicPr>
            <a:picLocks noChangeAspect="1"/>
          </p:cNvPicPr>
          <p:nvPr/>
        </p:nvPicPr>
        <p:blipFill>
          <a:blip r:embed="rId2"/>
          <a:stretch>
            <a:fillRect/>
          </a:stretch>
        </p:blipFill>
        <p:spPr>
          <a:xfrm>
            <a:off x="4284723" y="2133204"/>
            <a:ext cx="4572396" cy="4572396"/>
          </a:xfrm>
          <a:prstGeom prst="rect">
            <a:avLst/>
          </a:prstGeom>
        </p:spPr>
      </p:pic>
      <p:sp>
        <p:nvSpPr>
          <p:cNvPr id="6" name="Dikdörtgen: Köşeleri Yuvarlatılmış 5">
            <a:extLst>
              <a:ext uri="{FF2B5EF4-FFF2-40B4-BE49-F238E27FC236}">
                <a16:creationId xmlns:a16="http://schemas.microsoft.com/office/drawing/2014/main" id="{F1D69E83-FE40-4391-B7FA-E70CD9E8D42D}"/>
              </a:ext>
            </a:extLst>
          </p:cNvPr>
          <p:cNvSpPr/>
          <p:nvPr/>
        </p:nvSpPr>
        <p:spPr>
          <a:xfrm>
            <a:off x="744279" y="2583712"/>
            <a:ext cx="3540444" cy="1637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000" dirty="0" err="1"/>
              <a:t>Sayi</a:t>
            </a:r>
            <a:r>
              <a:rPr lang="tr-TR" sz="5000" dirty="0"/>
              <a:t>: </a:t>
            </a:r>
            <a:r>
              <a:rPr lang="tr-TR" sz="5000" dirty="0">
                <a:solidFill>
                  <a:srgbClr val="FFFF00"/>
                </a:solidFill>
              </a:rPr>
              <a:t>123</a:t>
            </a:r>
          </a:p>
          <a:p>
            <a:r>
              <a:rPr lang="tr-TR" sz="5000" dirty="0"/>
              <a:t>3 </a:t>
            </a:r>
            <a:r>
              <a:rPr lang="tr-TR" sz="5000" dirty="0" err="1"/>
              <a:t>basamakli</a:t>
            </a:r>
            <a:endParaRPr lang="tr-TR" sz="5000" dirty="0"/>
          </a:p>
        </p:txBody>
      </p:sp>
    </p:spTree>
    <p:extLst>
      <p:ext uri="{BB962C8B-B14F-4D97-AF65-F5344CB8AC3E}">
        <p14:creationId xmlns:p14="http://schemas.microsoft.com/office/powerpoint/2010/main" val="2398317909"/>
      </p:ext>
    </p:extLst>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buNone/>
            </a:pPr>
            <a:r>
              <a:rPr lang="tr-TR" sz="8000" dirty="0"/>
              <a:t>5. ders sonu</a:t>
            </a:r>
          </a:p>
        </p:txBody>
      </p:sp>
    </p:spTree>
    <p:extLst>
      <p:ext uri="{BB962C8B-B14F-4D97-AF65-F5344CB8AC3E}">
        <p14:creationId xmlns:p14="http://schemas.microsoft.com/office/powerpoint/2010/main" val="4001664943"/>
      </p:ext>
    </p:extLst>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34EB1E-76DC-4FD2-99D7-625B98A1221D}"/>
              </a:ext>
            </a:extLst>
          </p:cNvPr>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İçerik Yer Tutucusu 2">
            <a:extLst>
              <a:ext uri="{FF2B5EF4-FFF2-40B4-BE49-F238E27FC236}">
                <a16:creationId xmlns:a16="http://schemas.microsoft.com/office/drawing/2014/main" id="{68A54AC2-35F7-44BD-9265-BFDCAF6F3CE3}"/>
              </a:ext>
            </a:extLst>
          </p:cNvPr>
          <p:cNvSpPr>
            <a:spLocks noGrp="1"/>
          </p:cNvSpPr>
          <p:nvPr>
            <p:ph sz="quarter" idx="1"/>
          </p:nvPr>
        </p:nvSpPr>
        <p:spPr/>
        <p:txBody>
          <a:bodyPr/>
          <a:lstStyle/>
          <a:p>
            <a:r>
              <a:rPr lang="tr-TR" dirty="0"/>
              <a:t>Dosyadan bir rakam alıp bu rakamı yazıyla ifade eden kod yazınız. (</a:t>
            </a:r>
            <a:r>
              <a:rPr lang="tr-TR" dirty="0" err="1"/>
              <a:t>switch</a:t>
            </a:r>
            <a:r>
              <a:rPr lang="tr-TR" dirty="0"/>
              <a:t> kullanmanız istenmektedir)</a:t>
            </a:r>
          </a:p>
        </p:txBody>
      </p:sp>
      <p:pic>
        <p:nvPicPr>
          <p:cNvPr id="5" name="Resim 4">
            <a:extLst>
              <a:ext uri="{FF2B5EF4-FFF2-40B4-BE49-F238E27FC236}">
                <a16:creationId xmlns:a16="http://schemas.microsoft.com/office/drawing/2014/main" id="{ED44B02B-8F68-4CCB-8CDA-9AD0B4163D2E}"/>
              </a:ext>
            </a:extLst>
          </p:cNvPr>
          <p:cNvPicPr>
            <a:picLocks noChangeAspect="1"/>
          </p:cNvPicPr>
          <p:nvPr/>
        </p:nvPicPr>
        <p:blipFill>
          <a:blip r:embed="rId2"/>
          <a:stretch>
            <a:fillRect/>
          </a:stretch>
        </p:blipFill>
        <p:spPr>
          <a:xfrm>
            <a:off x="4284723" y="2133204"/>
            <a:ext cx="4572396" cy="4572396"/>
          </a:xfrm>
          <a:prstGeom prst="rect">
            <a:avLst/>
          </a:prstGeom>
        </p:spPr>
      </p:pic>
      <p:sp>
        <p:nvSpPr>
          <p:cNvPr id="6" name="Dikdörtgen: Köşeleri Yuvarlatılmış 5">
            <a:extLst>
              <a:ext uri="{FF2B5EF4-FFF2-40B4-BE49-F238E27FC236}">
                <a16:creationId xmlns:a16="http://schemas.microsoft.com/office/drawing/2014/main" id="{F1D69E83-FE40-4391-B7FA-E70CD9E8D42D}"/>
              </a:ext>
            </a:extLst>
          </p:cNvPr>
          <p:cNvSpPr/>
          <p:nvPr/>
        </p:nvSpPr>
        <p:spPr>
          <a:xfrm>
            <a:off x="2902490" y="3600695"/>
            <a:ext cx="1382233" cy="1637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000" dirty="0" err="1"/>
              <a:t>bes</a:t>
            </a:r>
            <a:endParaRPr lang="tr-TR" sz="5000" dirty="0"/>
          </a:p>
        </p:txBody>
      </p:sp>
      <p:sp>
        <p:nvSpPr>
          <p:cNvPr id="7" name="Dikdörtgen: Köşeleri Yuvarlatılmış 6">
            <a:extLst>
              <a:ext uri="{FF2B5EF4-FFF2-40B4-BE49-F238E27FC236}">
                <a16:creationId xmlns:a16="http://schemas.microsoft.com/office/drawing/2014/main" id="{8EC370EA-929E-4634-9331-AB7A4CC9FA85}"/>
              </a:ext>
            </a:extLst>
          </p:cNvPr>
          <p:cNvSpPr/>
          <p:nvPr/>
        </p:nvSpPr>
        <p:spPr>
          <a:xfrm>
            <a:off x="829140" y="2431113"/>
            <a:ext cx="1382233" cy="1637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000" dirty="0"/>
              <a:t>5</a:t>
            </a:r>
          </a:p>
        </p:txBody>
      </p:sp>
      <p:sp>
        <p:nvSpPr>
          <p:cNvPr id="4" name="Ok: Aşağı Bükülü 3">
            <a:extLst>
              <a:ext uri="{FF2B5EF4-FFF2-40B4-BE49-F238E27FC236}">
                <a16:creationId xmlns:a16="http://schemas.microsoft.com/office/drawing/2014/main" id="{E07332E6-0D2F-4B85-AA3E-E94C31E3D951}"/>
              </a:ext>
            </a:extLst>
          </p:cNvPr>
          <p:cNvSpPr/>
          <p:nvPr/>
        </p:nvSpPr>
        <p:spPr>
          <a:xfrm rot="2642859">
            <a:off x="2238541" y="2849822"/>
            <a:ext cx="1520456" cy="814965"/>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dirty="0">
              <a:solidFill>
                <a:schemeClr val="tx1"/>
              </a:solidFill>
            </a:endParaRPr>
          </a:p>
        </p:txBody>
      </p:sp>
      <p:sp>
        <p:nvSpPr>
          <p:cNvPr id="8" name="Metin kutusu 7">
            <a:extLst>
              <a:ext uri="{FF2B5EF4-FFF2-40B4-BE49-F238E27FC236}">
                <a16:creationId xmlns:a16="http://schemas.microsoft.com/office/drawing/2014/main" id="{26F90C65-311D-4DA7-892E-5554121F1334}"/>
              </a:ext>
            </a:extLst>
          </p:cNvPr>
          <p:cNvSpPr txBox="1"/>
          <p:nvPr/>
        </p:nvSpPr>
        <p:spPr>
          <a:xfrm>
            <a:off x="797442" y="4088955"/>
            <a:ext cx="1382233" cy="376301"/>
          </a:xfrm>
          <a:prstGeom prst="rect">
            <a:avLst/>
          </a:prstGeom>
          <a:noFill/>
        </p:spPr>
        <p:txBody>
          <a:bodyPr wrap="square" rtlCol="0">
            <a:spAutoFit/>
          </a:bodyPr>
          <a:lstStyle/>
          <a:p>
            <a:r>
              <a:rPr lang="tr-TR" dirty="0"/>
              <a:t>Dosya içeriği</a:t>
            </a:r>
          </a:p>
        </p:txBody>
      </p:sp>
      <p:sp>
        <p:nvSpPr>
          <p:cNvPr id="9" name="Metin kutusu 8">
            <a:extLst>
              <a:ext uri="{FF2B5EF4-FFF2-40B4-BE49-F238E27FC236}">
                <a16:creationId xmlns:a16="http://schemas.microsoft.com/office/drawing/2014/main" id="{979B86ED-9471-41F1-91FB-7E64A48D2CAD}"/>
              </a:ext>
            </a:extLst>
          </p:cNvPr>
          <p:cNvSpPr txBox="1"/>
          <p:nvPr/>
        </p:nvSpPr>
        <p:spPr>
          <a:xfrm>
            <a:off x="2902490" y="5262499"/>
            <a:ext cx="1382233" cy="376301"/>
          </a:xfrm>
          <a:prstGeom prst="rect">
            <a:avLst/>
          </a:prstGeom>
          <a:noFill/>
        </p:spPr>
        <p:txBody>
          <a:bodyPr wrap="square" rtlCol="0">
            <a:spAutoFit/>
          </a:bodyPr>
          <a:lstStyle/>
          <a:p>
            <a:r>
              <a:rPr lang="tr-TR" dirty="0"/>
              <a:t>Ekran çıktısı</a:t>
            </a:r>
          </a:p>
        </p:txBody>
      </p:sp>
      <p:sp>
        <p:nvSpPr>
          <p:cNvPr id="10" name="9 Yuvarlatılmış Dikdörtgen"/>
          <p:cNvSpPr/>
          <p:nvPr/>
        </p:nvSpPr>
        <p:spPr>
          <a:xfrm>
            <a:off x="5433848" y="346841"/>
            <a:ext cx="2900855" cy="8723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if</a:t>
            </a:r>
            <a:r>
              <a:rPr lang="tr-TR" dirty="0"/>
              <a:t>(dosya==NULL) kullanımını görelim.</a:t>
            </a:r>
          </a:p>
        </p:txBody>
      </p:sp>
    </p:spTree>
    <p:extLst>
      <p:ext uri="{BB962C8B-B14F-4D97-AF65-F5344CB8AC3E}">
        <p14:creationId xmlns:p14="http://schemas.microsoft.com/office/powerpoint/2010/main" val="1004499706"/>
      </p:ext>
    </p:extLst>
  </p:cSld>
  <p:clrMapOvr>
    <a:masterClrMapping/>
  </p:clrMapOvr>
  <p:transition>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249481"/>
            <a:ext cx="6045089" cy="4696904"/>
          </a:xfrm>
          <a:prstGeom prst="rect">
            <a:avLst/>
          </a:prstGeom>
        </p:spPr>
      </p:pic>
      <p:sp>
        <p:nvSpPr>
          <p:cNvPr id="9218" name="Rectangle 2"/>
          <p:cNvSpPr>
            <a:spLocks noGrp="1" noChangeArrowheads="1"/>
          </p:cNvSpPr>
          <p:nvPr>
            <p:ph type="title"/>
          </p:nvPr>
        </p:nvSpPr>
        <p:spPr>
          <a:xfrm>
            <a:off x="5052076" y="647700"/>
            <a:ext cx="3611880" cy="990600"/>
          </a:xfrm>
          <a:noFill/>
          <a:ln/>
        </p:spPr>
        <p:txBody>
          <a:bodyPr>
            <a:normAutofit fontScale="90000"/>
          </a:bodyPr>
          <a:lstStyle/>
          <a:p>
            <a:r>
              <a:rPr lang="tr-TR" sz="2800" dirty="0"/>
              <a:t>Alıştırma: 3 değeri girildikten sonra ekran çıktısı ne olur?</a:t>
            </a:r>
            <a:br>
              <a:rPr lang="tr-TR" sz="2800" dirty="0"/>
            </a:br>
            <a:r>
              <a:rPr lang="tr-TR" sz="1800" dirty="0"/>
              <a:t>(sadece sonraki kısım)</a:t>
            </a:r>
            <a:endParaRPr lang="en-US" sz="2800"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5" name="Straight Arrow Connector 4"/>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21607" y="3456520"/>
            <a:ext cx="1237956" cy="369332"/>
          </a:xfrm>
          <a:prstGeom prst="rect">
            <a:avLst/>
          </a:prstGeom>
          <a:noFill/>
        </p:spPr>
        <p:txBody>
          <a:bodyPr wrap="square" rtlCol="0">
            <a:spAutoFit/>
          </a:bodyPr>
          <a:lstStyle/>
          <a:p>
            <a:r>
              <a:rPr lang="en-US" dirty="0"/>
              <a:t>output</a:t>
            </a:r>
          </a:p>
        </p:txBody>
      </p:sp>
      <p:pic>
        <p:nvPicPr>
          <p:cNvPr id="2" name="Picture 1"/>
          <p:cNvPicPr>
            <a:picLocks noChangeAspect="1"/>
          </p:cNvPicPr>
          <p:nvPr/>
        </p:nvPicPr>
        <p:blipFill>
          <a:blip r:embed="rId4"/>
          <a:stretch>
            <a:fillRect/>
          </a:stretch>
        </p:blipFill>
        <p:spPr>
          <a:xfrm>
            <a:off x="6738786" y="3422650"/>
            <a:ext cx="1283817" cy="861740"/>
          </a:xfrm>
          <a:prstGeom prst="rect">
            <a:avLst/>
          </a:prstGeom>
        </p:spPr>
      </p:pic>
      <p:pic>
        <p:nvPicPr>
          <p:cNvPr id="9" name="8 Resim" descr="soru.jpg"/>
          <p:cNvPicPr>
            <a:picLocks noChangeAspect="1"/>
          </p:cNvPicPr>
          <p:nvPr/>
        </p:nvPicPr>
        <p:blipFill>
          <a:blip r:embed="rId5"/>
          <a:stretch>
            <a:fillRect/>
          </a:stretch>
        </p:blipFill>
        <p:spPr>
          <a:xfrm>
            <a:off x="6357950" y="1714488"/>
            <a:ext cx="1767840" cy="1328928"/>
          </a:xfrm>
          <a:prstGeom prst="rect">
            <a:avLst/>
          </a:prstGeom>
        </p:spPr>
      </p:pic>
      <p:sp>
        <p:nvSpPr>
          <p:cNvPr id="10" name="9 Metin kutusu"/>
          <p:cNvSpPr txBox="1"/>
          <p:nvPr/>
        </p:nvSpPr>
        <p:spPr>
          <a:xfrm>
            <a:off x="6858016" y="5643578"/>
            <a:ext cx="164307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Gün isimlerini </a:t>
            </a:r>
            <a:r>
              <a:rPr lang="tr-TR" dirty="0" err="1"/>
              <a:t>dğoru</a:t>
            </a:r>
            <a:r>
              <a:rPr lang="tr-TR" dirty="0"/>
              <a:t> yazınız.</a:t>
            </a:r>
          </a:p>
        </p:txBody>
      </p:sp>
    </p:spTree>
    <p:custDataLst>
      <p:tags r:id="rId1"/>
    </p:custDataLst>
    <p:extLst>
      <p:ext uri="{BB962C8B-B14F-4D97-AF65-F5344CB8AC3E}">
        <p14:creationId xmlns:p14="http://schemas.microsoft.com/office/powerpoint/2010/main" val="1487875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oImage.gif"/>
          <p:cNvPicPr>
            <a:picLocks noChangeAspect="1"/>
          </p:cNvPicPr>
          <p:nvPr/>
        </p:nvPicPr>
        <p:blipFill>
          <a:blip r:embed="rId2"/>
          <a:stretch>
            <a:fillRect/>
          </a:stretch>
        </p:blipFill>
        <p:spPr>
          <a:xfrm>
            <a:off x="4572000" y="2214554"/>
            <a:ext cx="4572000" cy="4572000"/>
          </a:xfrm>
          <a:prstGeom prst="rect">
            <a:avLst/>
          </a:prstGeom>
        </p:spPr>
      </p:pic>
      <p:sp>
        <p:nvSpPr>
          <p:cNvPr id="2" name="1 Başlık"/>
          <p:cNvSpPr>
            <a:spLocks noGrp="1"/>
          </p:cNvSpPr>
          <p:nvPr>
            <p:ph type="title"/>
          </p:nvPr>
        </p:nvSpPr>
        <p:spPr>
          <a:xfrm>
            <a:off x="457200" y="71446"/>
            <a:ext cx="8229600" cy="990600"/>
          </a:xfrm>
        </p:spPr>
        <p:txBody>
          <a:bodyPr>
            <a:normAutofit fontScale="90000"/>
          </a:bodyPr>
          <a:lstStyle/>
          <a:p>
            <a:r>
              <a:rPr lang="tr-TR" dirty="0"/>
              <a:t>Bilgisayarlarınızı açınız</a:t>
            </a:r>
            <a:br>
              <a:rPr lang="tr-TR" dirty="0"/>
            </a:br>
            <a:r>
              <a:rPr lang="tr-TR" dirty="0"/>
              <a:t>Birlikte kod yazma zamanı…</a:t>
            </a:r>
          </a:p>
        </p:txBody>
      </p:sp>
      <p:sp>
        <p:nvSpPr>
          <p:cNvPr id="5" name="4 Yuvarlatılmış Dikdörtgen"/>
          <p:cNvSpPr/>
          <p:nvPr/>
        </p:nvSpPr>
        <p:spPr>
          <a:xfrm>
            <a:off x="5114900" y="1339379"/>
            <a:ext cx="357190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PİAZZA'DAN SYÇS2'İ AÇINIZ.</a:t>
            </a:r>
          </a:p>
          <a:p>
            <a:pPr algn="ctr"/>
            <a:r>
              <a:rPr lang="tr-TR" dirty="0"/>
              <a:t>SORULARI BİRLİKTE KODLUYORUZ.</a:t>
            </a:r>
          </a:p>
        </p:txBody>
      </p:sp>
      <p:pic>
        <p:nvPicPr>
          <p:cNvPr id="9" name="İçerik Yer Tutucusu 8">
            <a:extLst>
              <a:ext uri="{FF2B5EF4-FFF2-40B4-BE49-F238E27FC236}">
                <a16:creationId xmlns:a16="http://schemas.microsoft.com/office/drawing/2014/main" id="{43B1A1A4-82DB-4A8D-8DCF-33F4C20057C6}"/>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rot="20028426">
            <a:off x="289992" y="2311784"/>
            <a:ext cx="4762500" cy="1532171"/>
          </a:xfrm>
        </p:spPr>
      </p:pic>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buNone/>
            </a:pPr>
            <a:r>
              <a:rPr lang="tr-TR" sz="8000" dirty="0"/>
              <a:t>6. ders sonu</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Peki, bu sorunun cevabı nedir?</a:t>
            </a:r>
          </a:p>
        </p:txBody>
      </p:sp>
      <p:graphicFrame>
        <p:nvGraphicFramePr>
          <p:cNvPr id="4" name="3 Tablo"/>
          <p:cNvGraphicFramePr>
            <a:graphicFrameLocks noGrp="1"/>
          </p:cNvGraphicFramePr>
          <p:nvPr/>
        </p:nvGraphicFramePr>
        <p:xfrm>
          <a:off x="762934" y="3532882"/>
          <a:ext cx="3089560" cy="1097280"/>
        </p:xfrm>
        <a:graphic>
          <a:graphicData uri="http://schemas.openxmlformats.org/drawingml/2006/table">
            <a:tbl>
              <a:tblPr firstRow="1" bandRow="1">
                <a:tableStyleId>{5940675A-B579-460E-94D1-54222C63F5DA}</a:tableStyleId>
              </a:tblPr>
              <a:tblGrid>
                <a:gridCol w="308956">
                  <a:extLst>
                    <a:ext uri="{9D8B030D-6E8A-4147-A177-3AD203B41FA5}">
                      <a16:colId xmlns:a16="http://schemas.microsoft.com/office/drawing/2014/main" val="20000"/>
                    </a:ext>
                  </a:extLst>
                </a:gridCol>
                <a:gridCol w="308956">
                  <a:extLst>
                    <a:ext uri="{9D8B030D-6E8A-4147-A177-3AD203B41FA5}">
                      <a16:colId xmlns:a16="http://schemas.microsoft.com/office/drawing/2014/main" val="20001"/>
                    </a:ext>
                  </a:extLst>
                </a:gridCol>
                <a:gridCol w="308956">
                  <a:extLst>
                    <a:ext uri="{9D8B030D-6E8A-4147-A177-3AD203B41FA5}">
                      <a16:colId xmlns:a16="http://schemas.microsoft.com/office/drawing/2014/main" val="20002"/>
                    </a:ext>
                  </a:extLst>
                </a:gridCol>
                <a:gridCol w="308956">
                  <a:extLst>
                    <a:ext uri="{9D8B030D-6E8A-4147-A177-3AD203B41FA5}">
                      <a16:colId xmlns:a16="http://schemas.microsoft.com/office/drawing/2014/main" val="20003"/>
                    </a:ext>
                  </a:extLst>
                </a:gridCol>
                <a:gridCol w="308956">
                  <a:extLst>
                    <a:ext uri="{9D8B030D-6E8A-4147-A177-3AD203B41FA5}">
                      <a16:colId xmlns:a16="http://schemas.microsoft.com/office/drawing/2014/main" val="20004"/>
                    </a:ext>
                  </a:extLst>
                </a:gridCol>
                <a:gridCol w="308956">
                  <a:extLst>
                    <a:ext uri="{9D8B030D-6E8A-4147-A177-3AD203B41FA5}">
                      <a16:colId xmlns:a16="http://schemas.microsoft.com/office/drawing/2014/main" val="20005"/>
                    </a:ext>
                  </a:extLst>
                </a:gridCol>
                <a:gridCol w="308956">
                  <a:extLst>
                    <a:ext uri="{9D8B030D-6E8A-4147-A177-3AD203B41FA5}">
                      <a16:colId xmlns:a16="http://schemas.microsoft.com/office/drawing/2014/main" val="20006"/>
                    </a:ext>
                  </a:extLst>
                </a:gridCol>
                <a:gridCol w="308956">
                  <a:extLst>
                    <a:ext uri="{9D8B030D-6E8A-4147-A177-3AD203B41FA5}">
                      <a16:colId xmlns:a16="http://schemas.microsoft.com/office/drawing/2014/main" val="20007"/>
                    </a:ext>
                  </a:extLst>
                </a:gridCol>
                <a:gridCol w="308956">
                  <a:extLst>
                    <a:ext uri="{9D8B030D-6E8A-4147-A177-3AD203B41FA5}">
                      <a16:colId xmlns:a16="http://schemas.microsoft.com/office/drawing/2014/main" val="20008"/>
                    </a:ext>
                  </a:extLst>
                </a:gridCol>
                <a:gridCol w="308956">
                  <a:extLst>
                    <a:ext uri="{9D8B030D-6E8A-4147-A177-3AD203B41FA5}">
                      <a16:colId xmlns:a16="http://schemas.microsoft.com/office/drawing/2014/main" val="20009"/>
                    </a:ext>
                  </a:extLst>
                </a:gridCol>
              </a:tblGrid>
              <a:tr h="301107">
                <a:tc>
                  <a:txBody>
                    <a:bodyPr/>
                    <a:lstStyle/>
                    <a:p>
                      <a:pPr algn="ctr"/>
                      <a:r>
                        <a:rPr lang="tr-TR" sz="1800" b="0" dirty="0"/>
                        <a:t>Y</a:t>
                      </a:r>
                    </a:p>
                  </a:txBody>
                  <a:tcPr>
                    <a:solidFill>
                      <a:schemeClr val="bg1"/>
                    </a:solidFill>
                  </a:tcPr>
                </a:tc>
                <a:tc>
                  <a:txBody>
                    <a:bodyPr/>
                    <a:lstStyle/>
                    <a:p>
                      <a:pPr algn="ctr"/>
                      <a:r>
                        <a:rPr lang="tr-TR" sz="1800" b="0" dirty="0"/>
                        <a:t>a</a:t>
                      </a:r>
                    </a:p>
                  </a:txBody>
                  <a:tcPr>
                    <a:solidFill>
                      <a:schemeClr val="bg1"/>
                    </a:solidFill>
                  </a:tcPr>
                </a:tc>
                <a:tc>
                  <a:txBody>
                    <a:bodyPr/>
                    <a:lstStyle/>
                    <a:p>
                      <a:pPr algn="ctr"/>
                      <a:r>
                        <a:rPr lang="tr-TR" sz="1800" b="0" dirty="0"/>
                        <a:t>s</a:t>
                      </a:r>
                    </a:p>
                  </a:txBody>
                  <a:tcPr>
                    <a:solidFill>
                      <a:schemeClr val="bg1"/>
                    </a:solidFill>
                  </a:tcPr>
                </a:tc>
                <a:tc>
                  <a:txBody>
                    <a:bodyPr/>
                    <a:lstStyle/>
                    <a:p>
                      <a:pPr algn="ctr"/>
                      <a:r>
                        <a:rPr lang="tr-TR" sz="1800" b="0" dirty="0"/>
                        <a:t>:</a:t>
                      </a:r>
                    </a:p>
                  </a:txBody>
                  <a:tcPr>
                    <a:solidFill>
                      <a:schemeClr val="bg1"/>
                    </a:solidFill>
                  </a:tcPr>
                </a:tc>
                <a:tc>
                  <a:txBody>
                    <a:bodyPr/>
                    <a:lstStyle/>
                    <a:p>
                      <a:pPr algn="ctr"/>
                      <a:r>
                        <a:rPr lang="tr-TR" sz="1800" b="1" i="1" dirty="0"/>
                        <a:t>1</a:t>
                      </a:r>
                    </a:p>
                  </a:txBody>
                  <a:tcPr>
                    <a:solidFill>
                      <a:schemeClr val="bg1"/>
                    </a:solidFill>
                  </a:tcPr>
                </a:tc>
                <a:tc>
                  <a:txBody>
                    <a:bodyPr/>
                    <a:lstStyle/>
                    <a:p>
                      <a:pPr algn="ctr"/>
                      <a:r>
                        <a:rPr lang="tr-TR" sz="1800" b="1" i="1" dirty="0"/>
                        <a:t>2</a:t>
                      </a:r>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01107">
                <a:tc>
                  <a:txBody>
                    <a:bodyPr/>
                    <a:lstStyle/>
                    <a:p>
                      <a:pPr algn="ctr"/>
                      <a:r>
                        <a:rPr lang="tr-TR" sz="1800" b="0" dirty="0"/>
                        <a:t>B</a:t>
                      </a:r>
                    </a:p>
                  </a:txBody>
                  <a:tcPr>
                    <a:solidFill>
                      <a:schemeClr val="bg1"/>
                    </a:solidFill>
                  </a:tcPr>
                </a:tc>
                <a:tc>
                  <a:txBody>
                    <a:bodyPr/>
                    <a:lstStyle/>
                    <a:p>
                      <a:pPr algn="ctr"/>
                      <a:r>
                        <a:rPr lang="tr-TR" sz="1800" b="0" dirty="0"/>
                        <a:t>e</a:t>
                      </a:r>
                    </a:p>
                  </a:txBody>
                  <a:tcPr>
                    <a:solidFill>
                      <a:schemeClr val="bg1"/>
                    </a:solidFill>
                  </a:tcPr>
                </a:tc>
                <a:tc>
                  <a:txBody>
                    <a:bodyPr/>
                    <a:lstStyle/>
                    <a:p>
                      <a:pPr algn="ctr"/>
                      <a:r>
                        <a:rPr lang="tr-TR" sz="1800" b="0" dirty="0"/>
                        <a:t>n</a:t>
                      </a:r>
                    </a:p>
                  </a:txBody>
                  <a:tcPr>
                    <a:solidFill>
                      <a:schemeClr val="bg1"/>
                    </a:solidFill>
                  </a:tcPr>
                </a:tc>
                <a:tc>
                  <a:txBody>
                    <a:bodyPr/>
                    <a:lstStyle/>
                    <a:p>
                      <a:pPr algn="ctr"/>
                      <a:r>
                        <a:rPr lang="tr-TR" sz="1800" b="0" dirty="0"/>
                        <a:t>:</a:t>
                      </a:r>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1"/>
                  </a:ext>
                </a:extLst>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5" name="4 Dikdörtgen"/>
          <p:cNvSpPr/>
          <p:nvPr/>
        </p:nvSpPr>
        <p:spPr>
          <a:xfrm>
            <a:off x="4499429" y="1219200"/>
            <a:ext cx="4258758"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t>#include &lt;</a:t>
            </a:r>
            <a:r>
              <a:rPr lang="en-US" sz="2800" dirty="0" err="1"/>
              <a:t>stdio.h</a:t>
            </a:r>
            <a:r>
              <a:rPr lang="en-US" sz="2800" dirty="0"/>
              <a:t>&gt;</a:t>
            </a:r>
          </a:p>
          <a:p>
            <a:r>
              <a:rPr lang="en-US" sz="2800" dirty="0" err="1"/>
              <a:t>int</a:t>
            </a:r>
            <a:r>
              <a:rPr lang="en-US" sz="2800" dirty="0"/>
              <a:t> main()</a:t>
            </a:r>
            <a:r>
              <a:rPr lang="tr-TR" sz="2800" dirty="0"/>
              <a:t> </a:t>
            </a:r>
          </a:p>
          <a:p>
            <a:r>
              <a:rPr lang="en-US" sz="2800" dirty="0"/>
              <a:t>{</a:t>
            </a:r>
          </a:p>
          <a:p>
            <a:r>
              <a:rPr lang="tr-TR" sz="2800" dirty="0"/>
              <a:t>	</a:t>
            </a:r>
            <a:r>
              <a:rPr lang="en-US" sz="2800" dirty="0" err="1"/>
              <a:t>int</a:t>
            </a:r>
            <a:r>
              <a:rPr lang="en-US" sz="2800" dirty="0"/>
              <a:t> age;</a:t>
            </a:r>
          </a:p>
          <a:p>
            <a:r>
              <a:rPr lang="tr-TR" sz="2800" dirty="0"/>
              <a:t>	</a:t>
            </a:r>
            <a:r>
              <a:rPr lang="en-US" sz="2800" dirty="0" err="1"/>
              <a:t>printf</a:t>
            </a:r>
            <a:r>
              <a:rPr lang="en-US" sz="2800" dirty="0"/>
              <a:t>("</a:t>
            </a:r>
            <a:r>
              <a:rPr lang="en-US" sz="2800" dirty="0" err="1"/>
              <a:t>Yas</a:t>
            </a:r>
            <a:r>
              <a:rPr lang="en-US" sz="2800" dirty="0"/>
              <a:t>:");</a:t>
            </a:r>
          </a:p>
          <a:p>
            <a:r>
              <a:rPr lang="tr-TR" sz="2800" dirty="0"/>
              <a:t>	</a:t>
            </a:r>
            <a:r>
              <a:rPr lang="en-US" sz="2800" dirty="0"/>
              <a:t>scanf("%d", age);</a:t>
            </a:r>
          </a:p>
          <a:p>
            <a:r>
              <a:rPr lang="tr-TR" sz="2800" dirty="0"/>
              <a:t>	</a:t>
            </a:r>
            <a:r>
              <a:rPr lang="en-US" sz="2800" dirty="0" err="1"/>
              <a:t>printf</a:t>
            </a:r>
            <a:r>
              <a:rPr lang="en-US" sz="2800" dirty="0"/>
              <a:t>("</a:t>
            </a:r>
            <a:r>
              <a:rPr lang="tr-TR" sz="2800" dirty="0"/>
              <a:t>Ben</a:t>
            </a:r>
            <a:r>
              <a:rPr lang="en-US" sz="2800" dirty="0"/>
              <a:t>:%d",</a:t>
            </a:r>
          </a:p>
          <a:p>
            <a:r>
              <a:rPr lang="tr-TR" sz="2800" dirty="0"/>
              <a:t>	</a:t>
            </a:r>
            <a:r>
              <a:rPr lang="en-US" sz="2800" dirty="0"/>
              <a:t>age*age);</a:t>
            </a:r>
          </a:p>
          <a:p>
            <a:r>
              <a:rPr lang="tr-TR" sz="2800" dirty="0"/>
              <a:t>	</a:t>
            </a:r>
            <a:r>
              <a:rPr lang="en-US" sz="2800" dirty="0"/>
              <a:t>return 0;</a:t>
            </a:r>
          </a:p>
          <a:p>
            <a:r>
              <a:rPr lang="en-US" sz="2800" dirty="0"/>
              <a:t>}</a:t>
            </a:r>
            <a:endParaRPr lang="tr-TR" sz="2800" dirty="0"/>
          </a:p>
        </p:txBody>
      </p:sp>
      <p:pic>
        <p:nvPicPr>
          <p:cNvPr id="6" name="5 Resim" descr="bilgisayar.wmf"/>
          <p:cNvPicPr>
            <a:picLocks noChangeAspect="1"/>
          </p:cNvPicPr>
          <p:nvPr/>
        </p:nvPicPr>
        <p:blipFill>
          <a:blip r:embed="rId2"/>
          <a:stretch>
            <a:fillRect/>
          </a:stretch>
        </p:blipFill>
        <p:spPr>
          <a:xfrm>
            <a:off x="457200" y="5000625"/>
            <a:ext cx="1819275" cy="1857375"/>
          </a:xfrm>
          <a:prstGeom prst="rect">
            <a:avLst/>
          </a:prstGeom>
        </p:spPr>
      </p:pic>
      <p:graphicFrame>
        <p:nvGraphicFramePr>
          <p:cNvPr id="7" name="6 Tablo"/>
          <p:cNvGraphicFramePr>
            <a:graphicFrameLocks noGrp="1"/>
          </p:cNvGraphicFramePr>
          <p:nvPr/>
        </p:nvGraphicFramePr>
        <p:xfrm>
          <a:off x="665018" y="1579418"/>
          <a:ext cx="3089560" cy="1097280"/>
        </p:xfrm>
        <a:graphic>
          <a:graphicData uri="http://schemas.openxmlformats.org/drawingml/2006/table">
            <a:tbl>
              <a:tblPr firstRow="1" bandRow="1">
                <a:tableStyleId>{5940675A-B579-460E-94D1-54222C63F5DA}</a:tableStyleId>
              </a:tblPr>
              <a:tblGrid>
                <a:gridCol w="308956">
                  <a:extLst>
                    <a:ext uri="{9D8B030D-6E8A-4147-A177-3AD203B41FA5}">
                      <a16:colId xmlns:a16="http://schemas.microsoft.com/office/drawing/2014/main" val="20000"/>
                    </a:ext>
                  </a:extLst>
                </a:gridCol>
                <a:gridCol w="308956">
                  <a:extLst>
                    <a:ext uri="{9D8B030D-6E8A-4147-A177-3AD203B41FA5}">
                      <a16:colId xmlns:a16="http://schemas.microsoft.com/office/drawing/2014/main" val="20001"/>
                    </a:ext>
                  </a:extLst>
                </a:gridCol>
                <a:gridCol w="308956">
                  <a:extLst>
                    <a:ext uri="{9D8B030D-6E8A-4147-A177-3AD203B41FA5}">
                      <a16:colId xmlns:a16="http://schemas.microsoft.com/office/drawing/2014/main" val="20002"/>
                    </a:ext>
                  </a:extLst>
                </a:gridCol>
                <a:gridCol w="308956">
                  <a:extLst>
                    <a:ext uri="{9D8B030D-6E8A-4147-A177-3AD203B41FA5}">
                      <a16:colId xmlns:a16="http://schemas.microsoft.com/office/drawing/2014/main" val="20003"/>
                    </a:ext>
                  </a:extLst>
                </a:gridCol>
                <a:gridCol w="308956">
                  <a:extLst>
                    <a:ext uri="{9D8B030D-6E8A-4147-A177-3AD203B41FA5}">
                      <a16:colId xmlns:a16="http://schemas.microsoft.com/office/drawing/2014/main" val="20004"/>
                    </a:ext>
                  </a:extLst>
                </a:gridCol>
                <a:gridCol w="308956">
                  <a:extLst>
                    <a:ext uri="{9D8B030D-6E8A-4147-A177-3AD203B41FA5}">
                      <a16:colId xmlns:a16="http://schemas.microsoft.com/office/drawing/2014/main" val="20005"/>
                    </a:ext>
                  </a:extLst>
                </a:gridCol>
                <a:gridCol w="308956">
                  <a:extLst>
                    <a:ext uri="{9D8B030D-6E8A-4147-A177-3AD203B41FA5}">
                      <a16:colId xmlns:a16="http://schemas.microsoft.com/office/drawing/2014/main" val="20006"/>
                    </a:ext>
                  </a:extLst>
                </a:gridCol>
                <a:gridCol w="308956">
                  <a:extLst>
                    <a:ext uri="{9D8B030D-6E8A-4147-A177-3AD203B41FA5}">
                      <a16:colId xmlns:a16="http://schemas.microsoft.com/office/drawing/2014/main" val="20007"/>
                    </a:ext>
                  </a:extLst>
                </a:gridCol>
                <a:gridCol w="308956">
                  <a:extLst>
                    <a:ext uri="{9D8B030D-6E8A-4147-A177-3AD203B41FA5}">
                      <a16:colId xmlns:a16="http://schemas.microsoft.com/office/drawing/2014/main" val="20008"/>
                    </a:ext>
                  </a:extLst>
                </a:gridCol>
                <a:gridCol w="308956">
                  <a:extLst>
                    <a:ext uri="{9D8B030D-6E8A-4147-A177-3AD203B41FA5}">
                      <a16:colId xmlns:a16="http://schemas.microsoft.com/office/drawing/2014/main" val="20009"/>
                    </a:ext>
                  </a:extLst>
                </a:gridCol>
              </a:tblGrid>
              <a:tr h="301107">
                <a:tc>
                  <a:txBody>
                    <a:bodyPr/>
                    <a:lstStyle/>
                    <a:p>
                      <a:pPr algn="ctr"/>
                      <a:r>
                        <a:rPr lang="tr-TR" sz="1800" b="0" dirty="0"/>
                        <a:t>Y</a:t>
                      </a:r>
                    </a:p>
                  </a:txBody>
                  <a:tcPr>
                    <a:solidFill>
                      <a:schemeClr val="bg1"/>
                    </a:solidFill>
                  </a:tcPr>
                </a:tc>
                <a:tc>
                  <a:txBody>
                    <a:bodyPr/>
                    <a:lstStyle/>
                    <a:p>
                      <a:pPr algn="ctr"/>
                      <a:r>
                        <a:rPr lang="tr-TR" sz="1800" b="0" dirty="0"/>
                        <a:t>a</a:t>
                      </a:r>
                    </a:p>
                  </a:txBody>
                  <a:tcPr>
                    <a:solidFill>
                      <a:schemeClr val="bg1"/>
                    </a:solidFill>
                  </a:tcPr>
                </a:tc>
                <a:tc>
                  <a:txBody>
                    <a:bodyPr/>
                    <a:lstStyle/>
                    <a:p>
                      <a:pPr algn="ctr"/>
                      <a:r>
                        <a:rPr lang="tr-TR" sz="1800" b="0" dirty="0"/>
                        <a:t>s</a:t>
                      </a:r>
                    </a:p>
                  </a:txBody>
                  <a:tcPr>
                    <a:solidFill>
                      <a:schemeClr val="bg1"/>
                    </a:solidFill>
                  </a:tcPr>
                </a:tc>
                <a:tc>
                  <a:txBody>
                    <a:bodyPr/>
                    <a:lstStyle/>
                    <a:p>
                      <a:pPr algn="ctr"/>
                      <a:r>
                        <a:rPr lang="tr-TR" sz="1800" b="0" dirty="0"/>
                        <a:t>:</a:t>
                      </a:r>
                    </a:p>
                  </a:txBody>
                  <a:tcPr>
                    <a:solidFill>
                      <a:schemeClr val="bg1"/>
                    </a:solidFill>
                  </a:tcPr>
                </a:tc>
                <a:tc>
                  <a:txBody>
                    <a:bodyPr/>
                    <a:lstStyle/>
                    <a:p>
                      <a:pPr algn="ctr"/>
                      <a:r>
                        <a:rPr lang="tr-TR" sz="1800" b="1" i="1" dirty="0"/>
                        <a:t>1</a:t>
                      </a:r>
                    </a:p>
                  </a:txBody>
                  <a:tcPr>
                    <a:solidFill>
                      <a:schemeClr val="bg1"/>
                    </a:solidFill>
                  </a:tcPr>
                </a:tc>
                <a:tc>
                  <a:txBody>
                    <a:bodyPr/>
                    <a:lstStyle/>
                    <a:p>
                      <a:pPr algn="ctr"/>
                      <a:r>
                        <a:rPr lang="tr-TR" sz="1800" b="1" i="1" dirty="0"/>
                        <a:t>2</a:t>
                      </a:r>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01107">
                <a:tc>
                  <a:txBody>
                    <a:bodyPr/>
                    <a:lstStyle/>
                    <a:p>
                      <a:pPr algn="ctr"/>
                      <a:r>
                        <a:rPr lang="tr-TR" sz="1800" b="0" dirty="0"/>
                        <a:t>B</a:t>
                      </a:r>
                    </a:p>
                  </a:txBody>
                  <a:tcPr>
                    <a:solidFill>
                      <a:schemeClr val="bg1"/>
                    </a:solidFill>
                  </a:tcPr>
                </a:tc>
                <a:tc>
                  <a:txBody>
                    <a:bodyPr/>
                    <a:lstStyle/>
                    <a:p>
                      <a:pPr algn="ctr"/>
                      <a:r>
                        <a:rPr lang="tr-TR" sz="1800" b="0" dirty="0"/>
                        <a:t>e</a:t>
                      </a:r>
                    </a:p>
                  </a:txBody>
                  <a:tcPr>
                    <a:solidFill>
                      <a:schemeClr val="bg1"/>
                    </a:solidFill>
                  </a:tcPr>
                </a:tc>
                <a:tc>
                  <a:txBody>
                    <a:bodyPr/>
                    <a:lstStyle/>
                    <a:p>
                      <a:pPr algn="ctr"/>
                      <a:r>
                        <a:rPr lang="tr-TR" sz="1800" b="0" dirty="0"/>
                        <a:t>n</a:t>
                      </a:r>
                    </a:p>
                  </a:txBody>
                  <a:tcPr>
                    <a:solidFill>
                      <a:schemeClr val="bg1"/>
                    </a:solidFill>
                  </a:tcPr>
                </a:tc>
                <a:tc>
                  <a:txBody>
                    <a:bodyPr/>
                    <a:lstStyle/>
                    <a:p>
                      <a:pPr algn="ctr"/>
                      <a:r>
                        <a:rPr lang="tr-TR" sz="1800" b="0" dirty="0"/>
                        <a:t>:</a:t>
                      </a:r>
                    </a:p>
                  </a:txBody>
                  <a:tcPr>
                    <a:solidFill>
                      <a:schemeClr val="bg1"/>
                    </a:solidFill>
                  </a:tcPr>
                </a:tc>
                <a:tc>
                  <a:txBody>
                    <a:bodyPr/>
                    <a:lstStyle/>
                    <a:p>
                      <a:pPr algn="ctr"/>
                      <a:r>
                        <a:rPr lang="tr-TR" sz="1800" b="0" dirty="0">
                          <a:solidFill>
                            <a:srgbClr val="002060"/>
                          </a:solidFill>
                        </a:rPr>
                        <a:t>H</a:t>
                      </a:r>
                    </a:p>
                  </a:txBody>
                  <a:tcPr>
                    <a:solidFill>
                      <a:schemeClr val="bg1"/>
                    </a:solidFill>
                  </a:tcPr>
                </a:tc>
                <a:tc>
                  <a:txBody>
                    <a:bodyPr/>
                    <a:lstStyle/>
                    <a:p>
                      <a:pPr algn="ctr"/>
                      <a:r>
                        <a:rPr lang="tr-TR" sz="1800" b="0" dirty="0">
                          <a:solidFill>
                            <a:srgbClr val="002060"/>
                          </a:solidFill>
                        </a:rPr>
                        <a:t>A</a:t>
                      </a:r>
                    </a:p>
                  </a:txBody>
                  <a:tcPr>
                    <a:solidFill>
                      <a:schemeClr val="bg1"/>
                    </a:solidFill>
                  </a:tcPr>
                </a:tc>
                <a:tc>
                  <a:txBody>
                    <a:bodyPr/>
                    <a:lstStyle/>
                    <a:p>
                      <a:pPr algn="ctr"/>
                      <a:r>
                        <a:rPr lang="tr-TR" sz="1800" b="0" dirty="0">
                          <a:solidFill>
                            <a:srgbClr val="002060"/>
                          </a:solidFill>
                        </a:rPr>
                        <a:t>T</a:t>
                      </a:r>
                    </a:p>
                  </a:txBody>
                  <a:tcPr>
                    <a:solidFill>
                      <a:schemeClr val="bg1"/>
                    </a:solidFill>
                  </a:tcPr>
                </a:tc>
                <a:tc>
                  <a:txBody>
                    <a:bodyPr/>
                    <a:lstStyle/>
                    <a:p>
                      <a:pPr algn="ctr"/>
                      <a:r>
                        <a:rPr lang="tr-TR" sz="1800" b="0" dirty="0">
                          <a:solidFill>
                            <a:srgbClr val="002060"/>
                          </a:solidFill>
                        </a:rPr>
                        <a:t>A</a:t>
                      </a:r>
                    </a:p>
                  </a:txBody>
                  <a:tcPr>
                    <a:solidFill>
                      <a:schemeClr val="bg1"/>
                    </a:solidFill>
                  </a:tcPr>
                </a:tc>
                <a:tc>
                  <a:txBody>
                    <a:bodyPr/>
                    <a:lstStyle/>
                    <a:p>
                      <a:pPr algn="ctr"/>
                      <a:r>
                        <a:rPr lang="tr-TR" sz="1800" b="0" dirty="0">
                          <a:solidFill>
                            <a:srgbClr val="002060"/>
                          </a:solidFill>
                        </a:rPr>
                        <a:t>2</a:t>
                      </a:r>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1"/>
                  </a:ext>
                </a:extLst>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9" name="8 Metin kutusu"/>
          <p:cNvSpPr txBox="1"/>
          <p:nvPr/>
        </p:nvSpPr>
        <p:spPr>
          <a:xfrm>
            <a:off x="665018" y="2794061"/>
            <a:ext cx="3187476" cy="369332"/>
          </a:xfrm>
          <a:prstGeom prst="rect">
            <a:avLst/>
          </a:prstGeom>
          <a:noFill/>
        </p:spPr>
        <p:txBody>
          <a:bodyPr wrap="none" rtlCol="0">
            <a:spAutoFit/>
          </a:bodyPr>
          <a:lstStyle/>
          <a:p>
            <a:r>
              <a:rPr lang="tr-TR" i="1" dirty="0">
                <a:solidFill>
                  <a:srgbClr val="002060"/>
                </a:solidFill>
              </a:rPr>
              <a:t>Çünkü </a:t>
            </a:r>
            <a:r>
              <a:rPr lang="tr-TR" i="1" dirty="0" err="1">
                <a:solidFill>
                  <a:srgbClr val="002060"/>
                </a:solidFill>
              </a:rPr>
              <a:t>scanf’te</a:t>
            </a:r>
            <a:r>
              <a:rPr lang="tr-TR" i="1" dirty="0">
                <a:solidFill>
                  <a:srgbClr val="002060"/>
                </a:solidFill>
              </a:rPr>
              <a:t> &amp; kullanılmamış.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8" presetClass="entr" presetSubtype="1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diamond(in)">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lstStyle/>
          <a:p>
            <a:r>
              <a:rPr lang="tr-TR" dirty="0"/>
              <a:t>Ek slaytlar derste değinilmeyen slaytlardır.</a:t>
            </a:r>
          </a:p>
          <a:p>
            <a:pPr lvl="1"/>
            <a:r>
              <a:rPr lang="tr-TR" dirty="0"/>
              <a:t>Derste değinilmemesinin nedeni, slaytlardan rahatlıkla anlaşılabilmesi, konunun pekiştirilmesi için alıştırmalar içermesi vs. olabilir.</a:t>
            </a:r>
          </a:p>
          <a:p>
            <a:r>
              <a:rPr lang="tr-TR" dirty="0"/>
              <a:t>Bunlar sınavlarda sorumlu olduğunuz slaytlardır.</a:t>
            </a:r>
          </a:p>
          <a:p>
            <a:pPr lvl="1"/>
            <a:r>
              <a:rPr lang="tr-TR" dirty="0"/>
              <a:t>Ancak derste değinilenler kadar öncelikli olarak sınavda yer almayabilirler.</a:t>
            </a:r>
          </a:p>
        </p:txBody>
      </p:sp>
    </p:spTree>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Öğrencimize cevap yazmaya yardım ediniz…</a:t>
            </a:r>
          </a:p>
        </p:txBody>
      </p:sp>
      <p:sp>
        <p:nvSpPr>
          <p:cNvPr id="3" name="2 İçerik Yer Tutucusu"/>
          <p:cNvSpPr>
            <a:spLocks noGrp="1"/>
          </p:cNvSpPr>
          <p:nvPr>
            <p:ph sz="quarter" idx="1"/>
          </p:nvPr>
        </p:nvSpPr>
        <p:spPr>
          <a:xfrm>
            <a:off x="457200" y="1219200"/>
            <a:ext cx="3473669" cy="4937760"/>
          </a:xfrm>
        </p:spPr>
        <p:txBody>
          <a:bodyPr>
            <a:normAutofit/>
          </a:bodyPr>
          <a:lstStyle/>
          <a:p>
            <a:r>
              <a:rPr lang="tr-TR" sz="1800" i="1" dirty="0"/>
              <a:t>Hocam iyi akşamlar </a:t>
            </a:r>
          </a:p>
          <a:p>
            <a:r>
              <a:rPr lang="tr-TR" sz="1800" i="1" dirty="0"/>
              <a:t>Bugün derste yapmış olduğumuz yaş kodlamasını evde denedim ancak çalıştıramadım. Ekte belirttiğim ekran çıkıyor. Bunun sebebi ne olabilir? </a:t>
            </a:r>
          </a:p>
          <a:p>
            <a:r>
              <a:rPr lang="tr-TR" sz="1800" i="1" dirty="0"/>
              <a:t>Bir de virüs koruyucu açık olduğu zamanlarda kodun açılması uzun sürüyor o yüzden kapatıp çalışıyorum. Uzun sürmesinin nedeni başka bir şey olabilir mi?</a:t>
            </a:r>
          </a:p>
          <a:p>
            <a:r>
              <a:rPr lang="tr-TR" sz="1800" i="1" dirty="0"/>
              <a:t>Teşekkür ederim</a:t>
            </a:r>
          </a:p>
          <a:p>
            <a:endParaRPr lang="tr-TR" dirty="0"/>
          </a:p>
        </p:txBody>
      </p:sp>
      <p:sp>
        <p:nvSpPr>
          <p:cNvPr id="4" name="3 Sağ Ok"/>
          <p:cNvSpPr/>
          <p:nvPr/>
        </p:nvSpPr>
        <p:spPr>
          <a:xfrm rot="1328382">
            <a:off x="4044922" y="4114741"/>
            <a:ext cx="935420" cy="7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5349765" y="3699641"/>
            <a:ext cx="3594538" cy="24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i="1" dirty="0"/>
              <a:t>BOŞLUKLARI DOLDURUNUZ</a:t>
            </a:r>
          </a:p>
          <a:p>
            <a:r>
              <a:rPr lang="tr-TR" sz="1400" i="1" dirty="0"/>
              <a:t>Gönderen: Hoca</a:t>
            </a:r>
          </a:p>
          <a:p>
            <a:r>
              <a:rPr lang="tr-TR" sz="1400" dirty="0" err="1"/>
              <a:t>Antivirüs</a:t>
            </a:r>
            <a:r>
              <a:rPr lang="tr-TR" sz="1400" dirty="0"/>
              <a:t> programı dosya içeriğini kontrol ediyordur, o da zaman alıyordur.</a:t>
            </a:r>
          </a:p>
          <a:p>
            <a:r>
              <a:rPr lang="tr-TR" sz="1400" dirty="0"/>
              <a:t>__________________________________________________________________________________________________________________</a:t>
            </a:r>
          </a:p>
          <a:p>
            <a:endParaRPr lang="tr-TR" sz="1400" dirty="0"/>
          </a:p>
          <a:p>
            <a:r>
              <a:rPr lang="tr-TR" sz="1400" dirty="0"/>
              <a:t>Kod yazdığın için tebrikler.</a:t>
            </a:r>
          </a:p>
          <a:p>
            <a:r>
              <a:rPr lang="tr-TR" sz="1400" dirty="0"/>
              <a:t>Ek: .cpp uzantılı değil .c uzantılı  olacak.</a:t>
            </a:r>
          </a:p>
        </p:txBody>
      </p:sp>
      <p:pic>
        <p:nvPicPr>
          <p:cNvPr id="1026" name="Picture 2"/>
          <p:cNvPicPr>
            <a:picLocks noChangeAspect="1" noChangeArrowheads="1"/>
          </p:cNvPicPr>
          <p:nvPr/>
        </p:nvPicPr>
        <p:blipFill>
          <a:blip r:embed="rId3"/>
          <a:srcRect/>
          <a:stretch>
            <a:fillRect/>
          </a:stretch>
        </p:blipFill>
        <p:spPr bwMode="auto">
          <a:xfrm>
            <a:off x="5048195" y="1143000"/>
            <a:ext cx="3638605" cy="2427908"/>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normAutofit/>
          </a:bodyPr>
          <a:lstStyle/>
          <a:p>
            <a:r>
              <a:rPr lang="tr-TR" sz="6600" dirty="0" err="1"/>
              <a:t>scanf’in</a:t>
            </a:r>
            <a:r>
              <a:rPr lang="tr-TR" sz="6600" dirty="0"/>
              <a:t> ekrandan 1 rakam alması</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a:t>scanf’in</a:t>
            </a:r>
            <a:r>
              <a:rPr lang="tr-TR" dirty="0"/>
              <a:t> ekrandan 1 rakam alması</a:t>
            </a:r>
          </a:p>
        </p:txBody>
      </p:sp>
      <p:sp>
        <p:nvSpPr>
          <p:cNvPr id="3" name="2 İçerik Yer Tutucusu"/>
          <p:cNvSpPr>
            <a:spLocks noGrp="1"/>
          </p:cNvSpPr>
          <p:nvPr>
            <p:ph sz="quarter" idx="1"/>
          </p:nvPr>
        </p:nvSpPr>
        <p:spPr/>
        <p:txBody>
          <a:bodyPr/>
          <a:lstStyle/>
          <a:p>
            <a:r>
              <a:rPr lang="tr-TR" dirty="0"/>
              <a:t>scanf(“%d”, &amp;</a:t>
            </a:r>
            <a:r>
              <a:rPr lang="tr-TR" dirty="0" err="1"/>
              <a:t>sayi</a:t>
            </a:r>
            <a:r>
              <a:rPr lang="tr-TR" dirty="0"/>
              <a:t>);</a:t>
            </a:r>
          </a:p>
          <a:p>
            <a:pPr>
              <a:buNone/>
            </a:pPr>
            <a:r>
              <a:rPr lang="tr-TR" dirty="0"/>
              <a:t>Ekrandaki sayının tamamını alır. 1234 girilmişse </a:t>
            </a:r>
            <a:r>
              <a:rPr lang="tr-TR" dirty="0" err="1"/>
              <a:t>sayi’nin</a:t>
            </a:r>
            <a:r>
              <a:rPr lang="tr-TR" dirty="0"/>
              <a:t> değeri 1234 olur.</a:t>
            </a:r>
          </a:p>
          <a:p>
            <a:pPr>
              <a:buNone/>
            </a:pPr>
            <a:endParaRPr lang="tr-TR" dirty="0"/>
          </a:p>
          <a:p>
            <a:pPr lvl="0">
              <a:buClr>
                <a:srgbClr val="727CA3"/>
              </a:buClr>
            </a:pPr>
            <a:r>
              <a:rPr lang="tr-TR" dirty="0">
                <a:solidFill>
                  <a:prstClr val="black"/>
                </a:solidFill>
              </a:rPr>
              <a:t>scanf(“%1d”, &amp;</a:t>
            </a:r>
            <a:r>
              <a:rPr lang="tr-TR" dirty="0" err="1">
                <a:solidFill>
                  <a:prstClr val="black"/>
                </a:solidFill>
              </a:rPr>
              <a:t>sayi</a:t>
            </a:r>
            <a:r>
              <a:rPr lang="tr-TR" dirty="0">
                <a:solidFill>
                  <a:prstClr val="black"/>
                </a:solidFill>
              </a:rPr>
              <a:t>);</a:t>
            </a:r>
          </a:p>
          <a:p>
            <a:pPr lvl="0">
              <a:buClr>
                <a:srgbClr val="727CA3"/>
              </a:buClr>
              <a:buNone/>
            </a:pPr>
            <a:r>
              <a:rPr lang="tr-TR" dirty="0">
                <a:solidFill>
                  <a:prstClr val="black"/>
                </a:solidFill>
              </a:rPr>
              <a:t>Ekrandaki sayının ilk basamağını alır. 1234 girilmişse </a:t>
            </a:r>
            <a:r>
              <a:rPr lang="tr-TR" dirty="0" err="1"/>
              <a:t>sayi’nin</a:t>
            </a:r>
            <a:r>
              <a:rPr lang="tr-TR" dirty="0"/>
              <a:t> değeri 1 olur.</a:t>
            </a:r>
            <a:endParaRPr lang="tr-TR" dirty="0">
              <a:solidFill>
                <a:prstClr val="black"/>
              </a:solidFill>
            </a:endParaRPr>
          </a:p>
          <a:p>
            <a:pPr>
              <a:buNone/>
            </a:pP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Ek bilgi: </a:t>
            </a:r>
            <a:r>
              <a:rPr lang="tr-TR" dirty="0" err="1"/>
              <a:t>getchar</a:t>
            </a:r>
            <a:r>
              <a:rPr lang="tr-TR" dirty="0"/>
              <a:t>() ve </a:t>
            </a:r>
            <a:r>
              <a:rPr lang="tr-TR" dirty="0" err="1"/>
              <a:t>putchar</a:t>
            </a:r>
            <a:r>
              <a:rPr lang="tr-TR" dirty="0"/>
              <a:t>( … )</a:t>
            </a:r>
          </a:p>
        </p:txBody>
      </p:sp>
      <p:sp>
        <p:nvSpPr>
          <p:cNvPr id="3" name="2 İçerik Yer Tutucusu"/>
          <p:cNvSpPr>
            <a:spLocks noGrp="1"/>
          </p:cNvSpPr>
          <p:nvPr>
            <p:ph sz="quarter" idx="1"/>
          </p:nvPr>
        </p:nvSpPr>
        <p:spPr>
          <a:xfrm>
            <a:off x="457200" y="1219200"/>
            <a:ext cx="5257808" cy="4937760"/>
          </a:xfrm>
        </p:spPr>
        <p:txBody>
          <a:bodyPr>
            <a:normAutofit fontScale="85000" lnSpcReduction="10000"/>
          </a:bodyPr>
          <a:lstStyle/>
          <a:p>
            <a:pPr>
              <a:buNone/>
            </a:pPr>
            <a:r>
              <a:rPr lang="tr-TR" sz="2400" b="1" u="sng" dirty="0"/>
              <a:t>Tek karakter işlemleri</a:t>
            </a:r>
            <a:r>
              <a:rPr lang="tr-TR" sz="2400" dirty="0"/>
              <a:t>nde </a:t>
            </a:r>
            <a:r>
              <a:rPr lang="tr-TR" sz="2400" dirty="0" err="1"/>
              <a:t>scanf</a:t>
            </a:r>
            <a:r>
              <a:rPr lang="tr-TR" sz="2400" dirty="0"/>
              <a:t> ve </a:t>
            </a:r>
            <a:r>
              <a:rPr lang="tr-TR" sz="2400" dirty="0" err="1"/>
              <a:t>printf</a:t>
            </a:r>
            <a:r>
              <a:rPr lang="tr-TR" sz="2400" dirty="0"/>
              <a:t> yerine daha hızlı alternatifler tercih edilebilir.</a:t>
            </a:r>
          </a:p>
          <a:p>
            <a:r>
              <a:rPr lang="tr-TR" sz="2100" dirty="0"/>
              <a:t>Tek karakter okumada </a:t>
            </a:r>
            <a:r>
              <a:rPr lang="tr-TR" sz="2100" dirty="0" err="1"/>
              <a:t>scanf</a:t>
            </a:r>
            <a:r>
              <a:rPr lang="tr-TR" sz="2100" dirty="0"/>
              <a:t> yerine </a:t>
            </a:r>
            <a:r>
              <a:rPr lang="tr-TR" sz="2100" dirty="0" err="1"/>
              <a:t>getchar</a:t>
            </a:r>
            <a:r>
              <a:rPr lang="tr-TR" sz="2100" dirty="0"/>
              <a:t>()  kullanabilirsiniz.</a:t>
            </a:r>
          </a:p>
          <a:p>
            <a:pPr lvl="1"/>
            <a:r>
              <a:rPr lang="tr-TR" sz="1800" dirty="0"/>
              <a:t>Kullanımı: </a:t>
            </a:r>
            <a:r>
              <a:rPr lang="tr-TR" sz="1800" dirty="0" err="1"/>
              <a:t>int</a:t>
            </a:r>
            <a:r>
              <a:rPr lang="tr-TR" sz="1800" dirty="0"/>
              <a:t> c; c = </a:t>
            </a:r>
            <a:r>
              <a:rPr lang="tr-TR" sz="1800" dirty="0" err="1"/>
              <a:t>getchar</a:t>
            </a:r>
            <a:r>
              <a:rPr lang="tr-TR" sz="1800" dirty="0"/>
              <a:t>();</a:t>
            </a:r>
          </a:p>
          <a:p>
            <a:pPr lvl="1"/>
            <a:r>
              <a:rPr lang="tr-TR" sz="1800" dirty="0"/>
              <a:t>prototipi </a:t>
            </a:r>
            <a:r>
              <a:rPr lang="tr-TR" sz="1800" dirty="0" err="1"/>
              <a:t>int</a:t>
            </a:r>
            <a:r>
              <a:rPr lang="tr-TR" sz="1800" dirty="0"/>
              <a:t> </a:t>
            </a:r>
            <a:r>
              <a:rPr lang="tr-TR" sz="1800" dirty="0" err="1"/>
              <a:t>getchar</a:t>
            </a:r>
            <a:r>
              <a:rPr lang="tr-TR" sz="1800" dirty="0"/>
              <a:t>(</a:t>
            </a:r>
            <a:r>
              <a:rPr lang="tr-TR" sz="1800" dirty="0" err="1"/>
              <a:t>void</a:t>
            </a:r>
            <a:r>
              <a:rPr lang="tr-TR" sz="1800" dirty="0"/>
              <a:t>);</a:t>
            </a:r>
          </a:p>
          <a:p>
            <a:pPr lvl="1"/>
            <a:r>
              <a:rPr lang="tr-TR" sz="1800" dirty="0" err="1"/>
              <a:t>scanf</a:t>
            </a:r>
            <a:r>
              <a:rPr lang="tr-TR" sz="1800" dirty="0"/>
              <a:t>(“%c”, &amp;c); ile aynı işlemi yapar.</a:t>
            </a:r>
          </a:p>
          <a:p>
            <a:pPr lvl="1"/>
            <a:r>
              <a:rPr lang="tr-TR" sz="1800" dirty="0" err="1"/>
              <a:t>stdio</a:t>
            </a:r>
            <a:r>
              <a:rPr lang="tr-TR" sz="1800" dirty="0"/>
              <a:t>.h içindedir</a:t>
            </a:r>
          </a:p>
          <a:p>
            <a:pPr lvl="1"/>
            <a:r>
              <a:rPr lang="tr-TR" sz="1800" dirty="0" err="1"/>
              <a:t>scanf’in</a:t>
            </a:r>
            <a:r>
              <a:rPr lang="tr-TR" sz="1800" dirty="0"/>
              <a:t> özelleşmiş bir halidir.</a:t>
            </a:r>
          </a:p>
          <a:p>
            <a:pPr lvl="1"/>
            <a:r>
              <a:rPr lang="tr-TR" sz="1800" dirty="0"/>
              <a:t>döndüğü değer </a:t>
            </a:r>
            <a:r>
              <a:rPr lang="tr-TR" sz="1800" dirty="0" err="1"/>
              <a:t>char’ın</a:t>
            </a:r>
            <a:r>
              <a:rPr lang="tr-TR" sz="1800" dirty="0"/>
              <a:t> alabileceğinden daha geniş olduğu için </a:t>
            </a:r>
            <a:r>
              <a:rPr lang="tr-TR" sz="1800" dirty="0" err="1"/>
              <a:t>getchar</a:t>
            </a:r>
            <a:r>
              <a:rPr lang="tr-TR" sz="1800" dirty="0"/>
              <a:t>() </a:t>
            </a:r>
            <a:r>
              <a:rPr lang="tr-TR" sz="1800" dirty="0" err="1"/>
              <a:t>char</a:t>
            </a:r>
            <a:r>
              <a:rPr lang="tr-TR" sz="1800" dirty="0"/>
              <a:t> değil, </a:t>
            </a:r>
            <a:r>
              <a:rPr lang="tr-TR" sz="1800" dirty="0" err="1"/>
              <a:t>int</a:t>
            </a:r>
            <a:r>
              <a:rPr lang="tr-TR" sz="1800" dirty="0"/>
              <a:t> döner. </a:t>
            </a:r>
          </a:p>
          <a:p>
            <a:pPr lvl="2"/>
            <a:r>
              <a:rPr lang="tr-TR" sz="1500" dirty="0"/>
              <a:t>c değişkeni </a:t>
            </a:r>
            <a:r>
              <a:rPr lang="tr-TR" sz="1500" dirty="0" err="1"/>
              <a:t>int</a:t>
            </a:r>
            <a:r>
              <a:rPr lang="tr-TR" sz="1500" dirty="0"/>
              <a:t> olarak tanımlanmalıdır. c girilen karakterin ASCII’sini almış olur.</a:t>
            </a:r>
          </a:p>
          <a:p>
            <a:pPr lvl="1">
              <a:buNone/>
            </a:pPr>
            <a:endParaRPr lang="tr-TR" sz="1800" dirty="0"/>
          </a:p>
          <a:p>
            <a:r>
              <a:rPr lang="tr-TR" sz="2100" dirty="0" err="1"/>
              <a:t>printf yerine putchar</a:t>
            </a:r>
            <a:r>
              <a:rPr lang="tr-TR" sz="2100" dirty="0"/>
              <a:t>()  kullanabilirsiniz.</a:t>
            </a:r>
          </a:p>
          <a:p>
            <a:pPr lvl="1"/>
            <a:r>
              <a:rPr lang="tr-TR" sz="1800" dirty="0"/>
              <a:t>Kullanımı: </a:t>
            </a:r>
            <a:r>
              <a:rPr lang="tr-TR" sz="1800" dirty="0" err="1"/>
              <a:t>char</a:t>
            </a:r>
            <a:r>
              <a:rPr lang="tr-TR" sz="1800" dirty="0"/>
              <a:t> x= 'a'; </a:t>
            </a:r>
            <a:r>
              <a:rPr lang="tr-TR" sz="1800" dirty="0" err="1"/>
              <a:t>putchar</a:t>
            </a:r>
            <a:r>
              <a:rPr lang="tr-TR" sz="1800" dirty="0"/>
              <a:t>(x);</a:t>
            </a:r>
          </a:p>
          <a:p>
            <a:pPr lvl="1"/>
            <a:r>
              <a:rPr lang="tr-TR" sz="1800" dirty="0" err="1"/>
              <a:t>printf</a:t>
            </a:r>
            <a:r>
              <a:rPr lang="tr-TR" sz="1800" dirty="0"/>
              <a:t>(“%c”,x) ile aynı işlemi yapar.</a:t>
            </a:r>
          </a:p>
          <a:p>
            <a:pPr lvl="1"/>
            <a:r>
              <a:rPr lang="tr-TR" sz="1800" dirty="0" err="1"/>
              <a:t>stdio</a:t>
            </a:r>
            <a:r>
              <a:rPr lang="tr-TR" sz="1800" dirty="0"/>
              <a:t>.h içindedir</a:t>
            </a:r>
          </a:p>
          <a:p>
            <a:pPr lvl="1"/>
            <a:endParaRPr lang="tr-TR" sz="1800" dirty="0"/>
          </a:p>
          <a:p>
            <a:pPr lvl="1"/>
            <a:endParaRPr lang="tr-TR" sz="1800" dirty="0"/>
          </a:p>
        </p:txBody>
      </p:sp>
      <p:sp>
        <p:nvSpPr>
          <p:cNvPr id="5" name="4 Yuvarlatılmış Dikdörtgen"/>
          <p:cNvSpPr/>
          <p:nvPr/>
        </p:nvSpPr>
        <p:spPr>
          <a:xfrm>
            <a:off x="5857884" y="1357298"/>
            <a:ext cx="2928958" cy="1785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Kendi yazdığınız basit bir kod ile kullanımlarını test ediniz ve sınavda bu fonksiyonları görürseniz bocalamayınız.</a:t>
            </a:r>
          </a:p>
        </p:txBody>
      </p:sp>
      <p:sp>
        <p:nvSpPr>
          <p:cNvPr id="6" name="5 Dikdörtgen"/>
          <p:cNvSpPr/>
          <p:nvPr/>
        </p:nvSpPr>
        <p:spPr>
          <a:xfrm>
            <a:off x="5929322" y="3357562"/>
            <a:ext cx="2786082" cy="2616101"/>
          </a:xfrm>
          <a:prstGeom prst="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tr-TR" sz="1600" dirty="0"/>
              <a:t>#</a:t>
            </a:r>
            <a:r>
              <a:rPr lang="tr-TR" sz="1600" dirty="0" err="1"/>
              <a:t>include</a:t>
            </a:r>
            <a:r>
              <a:rPr lang="tr-TR" sz="1600" dirty="0"/>
              <a:t> &lt;</a:t>
            </a:r>
            <a:r>
              <a:rPr lang="tr-TR" sz="1600" dirty="0" err="1"/>
              <a:t>stdio</a:t>
            </a:r>
            <a:r>
              <a:rPr lang="tr-TR" sz="1600" dirty="0"/>
              <a:t>.h&gt; </a:t>
            </a:r>
          </a:p>
          <a:p>
            <a:r>
              <a:rPr lang="tr-TR" sz="1600" dirty="0" err="1"/>
              <a:t>int</a:t>
            </a:r>
            <a:r>
              <a:rPr lang="tr-TR" sz="1600" dirty="0"/>
              <a:t> </a:t>
            </a:r>
            <a:r>
              <a:rPr lang="tr-TR" sz="1600" dirty="0" err="1"/>
              <a:t>main</a:t>
            </a:r>
            <a:r>
              <a:rPr lang="tr-TR" sz="1600" dirty="0"/>
              <a:t> () </a:t>
            </a:r>
          </a:p>
          <a:p>
            <a:r>
              <a:rPr lang="tr-TR" sz="1600" dirty="0"/>
              <a:t>{ </a:t>
            </a:r>
          </a:p>
          <a:p>
            <a:r>
              <a:rPr lang="tr-TR" sz="1600" dirty="0" err="1"/>
              <a:t>int</a:t>
            </a:r>
            <a:r>
              <a:rPr lang="tr-TR" sz="1600" dirty="0"/>
              <a:t> c; </a:t>
            </a:r>
          </a:p>
          <a:p>
            <a:r>
              <a:rPr lang="tr-TR" sz="1600" dirty="0" err="1"/>
              <a:t>printf</a:t>
            </a:r>
            <a:r>
              <a:rPr lang="tr-TR" sz="1600" dirty="0"/>
              <a:t>("Tek karakter giriniz: "); </a:t>
            </a:r>
          </a:p>
          <a:p>
            <a:r>
              <a:rPr lang="tr-TR" sz="1600" dirty="0"/>
              <a:t>c = </a:t>
            </a:r>
            <a:r>
              <a:rPr lang="tr-TR" sz="1600" dirty="0" err="1"/>
              <a:t>getchar</a:t>
            </a:r>
            <a:r>
              <a:rPr lang="tr-TR" sz="1600" dirty="0"/>
              <a:t>(); </a:t>
            </a:r>
          </a:p>
          <a:p>
            <a:r>
              <a:rPr lang="tr-TR" sz="1600" dirty="0" err="1"/>
              <a:t>printf</a:t>
            </a:r>
            <a:r>
              <a:rPr lang="tr-TR" sz="1600" dirty="0"/>
              <a:t>("Girilen karakter: "); </a:t>
            </a:r>
          </a:p>
          <a:p>
            <a:r>
              <a:rPr lang="tr-TR" sz="1600" dirty="0" err="1"/>
              <a:t>putchar</a:t>
            </a:r>
            <a:r>
              <a:rPr lang="tr-TR" sz="1600" dirty="0"/>
              <a:t>(c); </a:t>
            </a:r>
          </a:p>
          <a:p>
            <a:r>
              <a:rPr lang="tr-TR" sz="1600" dirty="0" err="1"/>
              <a:t>return</a:t>
            </a:r>
            <a:r>
              <a:rPr lang="tr-TR" sz="1600" dirty="0"/>
              <a:t> 0; </a:t>
            </a:r>
          </a:p>
          <a:p>
            <a:r>
              <a:rPr lang="tr-TR" sz="1600" dirty="0"/>
              <a:t>} </a:t>
            </a:r>
          </a:p>
        </p:txBody>
      </p:sp>
      <p:sp>
        <p:nvSpPr>
          <p:cNvPr id="7" name="6 Yuvarlatılmış Dikdörtgen"/>
          <p:cNvSpPr/>
          <p:nvPr/>
        </p:nvSpPr>
        <p:spPr>
          <a:xfrm>
            <a:off x="785611" y="6156960"/>
            <a:ext cx="7456868" cy="4370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err="1"/>
              <a:t>getchar</a:t>
            </a:r>
            <a:r>
              <a:rPr lang="tr-TR" i="1" dirty="0"/>
              <a:t> da scanf gibi ‘</a:t>
            </a:r>
            <a:r>
              <a:rPr lang="tr-TR" i="1" dirty="0" err="1"/>
              <a:t>enter’ı</a:t>
            </a:r>
            <a:r>
              <a:rPr lang="tr-TR" i="1" dirty="0"/>
              <a:t> karakter olarak okur.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getch</a:t>
            </a:r>
            <a:r>
              <a:rPr lang="tr-TR" dirty="0"/>
              <a:t> ();</a:t>
            </a:r>
          </a:p>
        </p:txBody>
      </p:sp>
      <p:sp>
        <p:nvSpPr>
          <p:cNvPr id="3" name="2 İçerik Yer Tutucusu"/>
          <p:cNvSpPr>
            <a:spLocks noGrp="1"/>
          </p:cNvSpPr>
          <p:nvPr>
            <p:ph sz="quarter" idx="1"/>
          </p:nvPr>
        </p:nvSpPr>
        <p:spPr/>
        <p:txBody>
          <a:bodyPr/>
          <a:lstStyle/>
          <a:p>
            <a:r>
              <a:rPr lang="tr-TR" dirty="0"/>
              <a:t>Aşağıdaki kodu </a:t>
            </a:r>
            <a:r>
              <a:rPr lang="tr-TR" dirty="0" err="1"/>
              <a:t>DevCpp’da</a:t>
            </a:r>
            <a:r>
              <a:rPr lang="tr-TR" dirty="0"/>
              <a:t> yazıp inceleyiniz.</a:t>
            </a:r>
          </a:p>
        </p:txBody>
      </p:sp>
      <p:pic>
        <p:nvPicPr>
          <p:cNvPr id="1026" name="Picture 2"/>
          <p:cNvPicPr>
            <a:picLocks noChangeAspect="1" noChangeArrowheads="1"/>
          </p:cNvPicPr>
          <p:nvPr/>
        </p:nvPicPr>
        <p:blipFill>
          <a:blip r:embed="rId3"/>
          <a:srcRect/>
          <a:stretch>
            <a:fillRect/>
          </a:stretch>
        </p:blipFill>
        <p:spPr bwMode="auto">
          <a:xfrm>
            <a:off x="1752600" y="2157821"/>
            <a:ext cx="5638800" cy="31718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r>
              <a:rPr lang="tr-TR" dirty="0" err="1"/>
              <a:t>getch</a:t>
            </a:r>
            <a:r>
              <a:rPr lang="tr-TR" dirty="0"/>
              <a:t>() ve </a:t>
            </a:r>
            <a:r>
              <a:rPr lang="tr-TR" dirty="0" err="1"/>
              <a:t>getche</a:t>
            </a:r>
            <a:r>
              <a:rPr lang="tr-TR" dirty="0"/>
              <a:t>()</a:t>
            </a:r>
          </a:p>
        </p:txBody>
      </p:sp>
      <p:sp>
        <p:nvSpPr>
          <p:cNvPr id="3" name="2 İçerik Yer Tutucusu"/>
          <p:cNvSpPr>
            <a:spLocks noGrp="1"/>
          </p:cNvSpPr>
          <p:nvPr>
            <p:ph sz="quarter" idx="1"/>
          </p:nvPr>
        </p:nvSpPr>
        <p:spPr>
          <a:xfrm>
            <a:off x="428596" y="1219200"/>
            <a:ext cx="4643470" cy="3567122"/>
          </a:xfrm>
        </p:spPr>
        <p:txBody>
          <a:bodyPr>
            <a:normAutofit fontScale="77500" lnSpcReduction="20000"/>
          </a:bodyPr>
          <a:lstStyle/>
          <a:p>
            <a:r>
              <a:rPr lang="tr-TR" dirty="0" err="1"/>
              <a:t>getch</a:t>
            </a:r>
            <a:r>
              <a:rPr lang="tr-TR" dirty="0"/>
              <a:t>() ve </a:t>
            </a:r>
            <a:r>
              <a:rPr lang="tr-TR" dirty="0" err="1"/>
              <a:t>getche</a:t>
            </a:r>
            <a:r>
              <a:rPr lang="tr-TR" dirty="0"/>
              <a:t>() </a:t>
            </a:r>
            <a:r>
              <a:rPr lang="tr-TR" dirty="0" err="1"/>
              <a:t>conio</a:t>
            </a:r>
            <a:r>
              <a:rPr lang="tr-TR" dirty="0"/>
              <a:t>.h (</a:t>
            </a:r>
            <a:r>
              <a:rPr lang="tr-TR" sz="2000" b="1" dirty="0" err="1"/>
              <a:t>con</a:t>
            </a:r>
            <a:r>
              <a:rPr lang="tr-TR" sz="2000" dirty="0" err="1"/>
              <a:t>sole</a:t>
            </a:r>
            <a:r>
              <a:rPr lang="tr-TR" sz="2000" dirty="0"/>
              <a:t> </a:t>
            </a:r>
            <a:r>
              <a:rPr lang="tr-TR" sz="2000" b="1" dirty="0" err="1"/>
              <a:t>i</a:t>
            </a:r>
            <a:r>
              <a:rPr lang="tr-TR" sz="2000" dirty="0" err="1"/>
              <a:t>nput</a:t>
            </a:r>
            <a:r>
              <a:rPr lang="tr-TR" sz="2000" dirty="0"/>
              <a:t> </a:t>
            </a:r>
            <a:r>
              <a:rPr lang="tr-TR" sz="2000" b="1" dirty="0" err="1"/>
              <a:t>o</a:t>
            </a:r>
            <a:r>
              <a:rPr lang="tr-TR" sz="2000" dirty="0" err="1"/>
              <a:t>utput</a:t>
            </a:r>
            <a:r>
              <a:rPr lang="tr-TR" dirty="0"/>
              <a:t>) kütüphanesi içinde bulunan fonksiyonlardır.</a:t>
            </a:r>
          </a:p>
          <a:p>
            <a:r>
              <a:rPr lang="tr-TR" dirty="0" err="1"/>
              <a:t>int</a:t>
            </a:r>
            <a:r>
              <a:rPr lang="tr-TR" dirty="0"/>
              <a:t> </a:t>
            </a:r>
            <a:r>
              <a:rPr lang="tr-TR" dirty="0" err="1"/>
              <a:t>getch</a:t>
            </a:r>
            <a:r>
              <a:rPr lang="tr-TR" dirty="0"/>
              <a:t>(</a:t>
            </a:r>
            <a:r>
              <a:rPr lang="tr-TR" dirty="0" err="1"/>
              <a:t>void</a:t>
            </a:r>
            <a:r>
              <a:rPr lang="tr-TR" dirty="0"/>
              <a:t>); şeklinde bir prototipi vardır; yani, değer almadan çağırılır ve bize </a:t>
            </a:r>
            <a:r>
              <a:rPr lang="tr-TR" dirty="0" err="1"/>
              <a:t>int</a:t>
            </a:r>
            <a:r>
              <a:rPr lang="tr-TR" dirty="0"/>
              <a:t> değer geri döner.  </a:t>
            </a:r>
            <a:r>
              <a:rPr lang="tr-TR" sz="2100" dirty="0"/>
              <a:t>(Kütüphaneden çağırdığımız için bu prototipi kodumuza eklemeyiz.)</a:t>
            </a:r>
            <a:endParaRPr lang="tr-TR" dirty="0"/>
          </a:p>
          <a:p>
            <a:pPr lvl="1"/>
            <a:r>
              <a:rPr lang="tr-TR" b="1" dirty="0" err="1">
                <a:solidFill>
                  <a:srgbClr val="FF0000"/>
                </a:solidFill>
              </a:rPr>
              <a:t>stdin’den</a:t>
            </a:r>
            <a:r>
              <a:rPr lang="tr-TR" b="1" dirty="0">
                <a:solidFill>
                  <a:srgbClr val="FF0000"/>
                </a:solidFill>
              </a:rPr>
              <a:t> değer alacak olsa </a:t>
            </a:r>
            <a:r>
              <a:rPr lang="tr-TR" b="1" dirty="0" err="1">
                <a:solidFill>
                  <a:srgbClr val="FF0000"/>
                </a:solidFill>
              </a:rPr>
              <a:t>enter’ı</a:t>
            </a:r>
            <a:r>
              <a:rPr lang="tr-TR" b="1" dirty="0">
                <a:solidFill>
                  <a:srgbClr val="FF0000"/>
                </a:solidFill>
              </a:rPr>
              <a:t> beklemesi gerekirdi. </a:t>
            </a:r>
            <a:r>
              <a:rPr lang="tr-TR" b="1" dirty="0" err="1">
                <a:solidFill>
                  <a:srgbClr val="FF0000"/>
                </a:solidFill>
              </a:rPr>
              <a:t>getch</a:t>
            </a:r>
            <a:r>
              <a:rPr lang="tr-TR" b="1" dirty="0">
                <a:solidFill>
                  <a:srgbClr val="FF0000"/>
                </a:solidFill>
              </a:rPr>
              <a:t> </a:t>
            </a:r>
            <a:r>
              <a:rPr lang="tr-TR" b="1" dirty="0" err="1">
                <a:solidFill>
                  <a:srgbClr val="FF0000"/>
                </a:solidFill>
              </a:rPr>
              <a:t>enter’a</a:t>
            </a:r>
            <a:r>
              <a:rPr lang="tr-TR" b="1" dirty="0">
                <a:solidFill>
                  <a:srgbClr val="FF0000"/>
                </a:solidFill>
              </a:rPr>
              <a:t> gerek olmadan değer alır.</a:t>
            </a:r>
          </a:p>
          <a:p>
            <a:pPr lvl="1"/>
            <a:r>
              <a:rPr lang="tr-TR" dirty="0"/>
              <a:t>Aldığı karakterin ASCII değerini </a:t>
            </a:r>
            <a:r>
              <a:rPr lang="tr-TR" b="1" dirty="0" err="1"/>
              <a:t>int</a:t>
            </a:r>
            <a:r>
              <a:rPr lang="tr-TR" b="1" dirty="0"/>
              <a:t> olarak </a:t>
            </a:r>
            <a:r>
              <a:rPr lang="tr-TR" dirty="0"/>
              <a:t>döner.</a:t>
            </a:r>
          </a:p>
        </p:txBody>
      </p:sp>
      <p:pic>
        <p:nvPicPr>
          <p:cNvPr id="4098" name="Picture 2"/>
          <p:cNvPicPr>
            <a:picLocks noChangeAspect="1" noChangeArrowheads="1"/>
          </p:cNvPicPr>
          <p:nvPr/>
        </p:nvPicPr>
        <p:blipFill>
          <a:blip r:embed="rId3"/>
          <a:srcRect t="13108"/>
          <a:stretch>
            <a:fillRect/>
          </a:stretch>
        </p:blipFill>
        <p:spPr bwMode="auto">
          <a:xfrm>
            <a:off x="1928794" y="4857760"/>
            <a:ext cx="5505450" cy="1431828"/>
          </a:xfrm>
          <a:prstGeom prst="rect">
            <a:avLst/>
          </a:prstGeom>
          <a:noFill/>
          <a:ln w="9525">
            <a:noFill/>
            <a:miter lim="800000"/>
            <a:headEnd/>
            <a:tailEnd/>
          </a:ln>
          <a:effectLst/>
        </p:spPr>
      </p:pic>
      <p:sp>
        <p:nvSpPr>
          <p:cNvPr id="5" name="4 Dikdörtgen"/>
          <p:cNvSpPr/>
          <p:nvPr/>
        </p:nvSpPr>
        <p:spPr>
          <a:xfrm>
            <a:off x="5357818" y="1500174"/>
            <a:ext cx="350046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dirty="0"/>
              <a:t>#</a:t>
            </a:r>
            <a:r>
              <a:rPr lang="tr-TR" sz="1600" dirty="0" err="1"/>
              <a:t>include</a:t>
            </a:r>
            <a:r>
              <a:rPr lang="tr-TR" sz="1600" dirty="0"/>
              <a:t> &lt;</a:t>
            </a:r>
            <a:r>
              <a:rPr lang="tr-TR" sz="1600" dirty="0" err="1"/>
              <a:t>stdio</a:t>
            </a:r>
            <a:r>
              <a:rPr lang="tr-TR" sz="1600" dirty="0"/>
              <a:t>.h&gt;</a:t>
            </a:r>
          </a:p>
          <a:p>
            <a:r>
              <a:rPr lang="tr-TR" sz="1600" dirty="0"/>
              <a:t>#</a:t>
            </a:r>
            <a:r>
              <a:rPr lang="tr-TR" sz="1600" dirty="0" err="1"/>
              <a:t>include</a:t>
            </a:r>
            <a:r>
              <a:rPr lang="tr-TR" sz="1600" dirty="0"/>
              <a:t> &lt;</a:t>
            </a:r>
            <a:r>
              <a:rPr lang="tr-TR" sz="1600" dirty="0" err="1"/>
              <a:t>conio</a:t>
            </a:r>
            <a:r>
              <a:rPr lang="tr-TR" sz="1600" dirty="0"/>
              <a:t>.h&gt;</a:t>
            </a:r>
          </a:p>
          <a:p>
            <a:r>
              <a:rPr lang="tr-TR" sz="1600" dirty="0" err="1"/>
              <a:t>int</a:t>
            </a:r>
            <a:r>
              <a:rPr lang="tr-TR" sz="1600" dirty="0"/>
              <a:t> </a:t>
            </a:r>
            <a:r>
              <a:rPr lang="tr-TR" sz="1600" dirty="0" err="1"/>
              <a:t>main</a:t>
            </a:r>
            <a:r>
              <a:rPr lang="tr-TR" sz="1600" dirty="0"/>
              <a:t>() {</a:t>
            </a:r>
          </a:p>
          <a:p>
            <a:r>
              <a:rPr lang="tr-TR" sz="1600" dirty="0" err="1"/>
              <a:t>printf</a:t>
            </a:r>
            <a:r>
              <a:rPr lang="tr-TR" sz="1600" dirty="0"/>
              <a:t>("Rakam giriniz!");</a:t>
            </a:r>
          </a:p>
          <a:p>
            <a:r>
              <a:rPr lang="tr-TR" sz="1600" dirty="0" err="1"/>
              <a:t>int</a:t>
            </a:r>
            <a:r>
              <a:rPr lang="tr-TR" sz="1600" dirty="0"/>
              <a:t> a= </a:t>
            </a:r>
            <a:r>
              <a:rPr lang="tr-TR" sz="1600" dirty="0" err="1"/>
              <a:t>getch</a:t>
            </a:r>
            <a:r>
              <a:rPr lang="tr-TR" sz="1600" dirty="0"/>
              <a:t>();</a:t>
            </a:r>
          </a:p>
          <a:p>
            <a:r>
              <a:rPr lang="tr-TR" sz="1600" dirty="0" err="1"/>
              <a:t>printf</a:t>
            </a:r>
            <a:r>
              <a:rPr lang="tr-TR" sz="1600" dirty="0"/>
              <a:t>("\n--&gt; siz </a:t>
            </a:r>
            <a:r>
              <a:rPr lang="tr-TR" sz="1600" dirty="0" err="1"/>
              <a:t>entera</a:t>
            </a:r>
            <a:r>
              <a:rPr lang="tr-TR" sz="1600" dirty="0"/>
              <a:t> basmadan ben"</a:t>
            </a:r>
          </a:p>
          <a:p>
            <a:r>
              <a:rPr lang="tr-TR" sz="1600" dirty="0"/>
              <a:t>"</a:t>
            </a:r>
            <a:r>
              <a:rPr lang="tr-TR" sz="1600" dirty="0" err="1"/>
              <a:t>degeri</a:t>
            </a:r>
            <a:r>
              <a:rPr lang="tr-TR" sz="1600" dirty="0"/>
              <a:t> </a:t>
            </a:r>
            <a:r>
              <a:rPr lang="tr-TR" sz="1600" dirty="0" err="1"/>
              <a:t>aldim</a:t>
            </a:r>
            <a:r>
              <a:rPr lang="tr-TR" sz="1600" dirty="0"/>
              <a:t> bile&lt;--\n");</a:t>
            </a:r>
          </a:p>
          <a:p>
            <a:r>
              <a:rPr lang="tr-TR" sz="1600" dirty="0" err="1"/>
              <a:t>printf</a:t>
            </a:r>
            <a:r>
              <a:rPr lang="tr-TR" sz="1600" dirty="0"/>
              <a:t>("%c girdiniz.", (</a:t>
            </a:r>
            <a:r>
              <a:rPr lang="tr-TR" sz="1600" dirty="0" err="1"/>
              <a:t>char</a:t>
            </a:r>
            <a:r>
              <a:rPr lang="tr-TR" sz="1600" dirty="0"/>
              <a:t>)a);</a:t>
            </a:r>
          </a:p>
          <a:p>
            <a:endParaRPr lang="tr-TR" sz="1600" dirty="0"/>
          </a:p>
          <a:p>
            <a:r>
              <a:rPr lang="tr-TR" sz="1600" dirty="0" err="1"/>
              <a:t>getch</a:t>
            </a:r>
            <a:r>
              <a:rPr lang="tr-TR" sz="1600" dirty="0"/>
              <a:t>();</a:t>
            </a:r>
          </a:p>
          <a:p>
            <a:r>
              <a:rPr lang="tr-TR" sz="1600" dirty="0" err="1"/>
              <a:t>return</a:t>
            </a:r>
            <a:r>
              <a:rPr lang="tr-TR" sz="1600" dirty="0"/>
              <a:t> 0;</a:t>
            </a:r>
          </a:p>
          <a:p>
            <a:r>
              <a:rPr lang="tr-TR" sz="1600" dirty="0"/>
              <a:t>}</a:t>
            </a:r>
          </a:p>
        </p:txBody>
      </p:sp>
      <p:sp>
        <p:nvSpPr>
          <p:cNvPr id="9" name="8 Yuvarlatılmış Dikdörtgen"/>
          <p:cNvSpPr/>
          <p:nvPr/>
        </p:nvSpPr>
        <p:spPr>
          <a:xfrm>
            <a:off x="5429256" y="285728"/>
            <a:ext cx="3286148"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a:t>getch</a:t>
            </a:r>
            <a:r>
              <a:rPr lang="tr-TR" dirty="0"/>
              <a:t> kullanıldığında girilen girdi klavyeden alınır ve </a:t>
            </a:r>
            <a:r>
              <a:rPr lang="tr-TR" dirty="0" err="1"/>
              <a:t>stdin’e</a:t>
            </a:r>
            <a:r>
              <a:rPr lang="tr-TR" dirty="0"/>
              <a:t> hiçbir şey gitmez.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Tek karakter almak </a:t>
            </a:r>
            <a:r>
              <a:rPr lang="tr-TR" dirty="0" err="1"/>
              <a:t>getch</a:t>
            </a:r>
            <a:r>
              <a:rPr lang="tr-TR" dirty="0"/>
              <a:t>() ve </a:t>
            </a:r>
            <a:r>
              <a:rPr lang="tr-TR" dirty="0" err="1"/>
              <a:t>getche</a:t>
            </a:r>
            <a:r>
              <a:rPr lang="tr-TR" dirty="0"/>
              <a:t>()</a:t>
            </a:r>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a:t>Şu kod ile girilen değerlerin ASCII’lerini kontrol edelim…</a:t>
            </a:r>
          </a:p>
        </p:txBody>
      </p:sp>
      <p:sp>
        <p:nvSpPr>
          <p:cNvPr id="6" name="5 Dikdörtgen"/>
          <p:cNvSpPr/>
          <p:nvPr/>
        </p:nvSpPr>
        <p:spPr>
          <a:xfrm>
            <a:off x="500034" y="1928802"/>
            <a:ext cx="5572164" cy="3693319"/>
          </a:xfrm>
          <a:prstGeom prst="rect">
            <a:avLst/>
          </a:prstGeom>
        </p:spPr>
        <p:txBody>
          <a:bodyPr wrap="square">
            <a:spAutoFit/>
          </a:bodyPr>
          <a:lstStyle/>
          <a:p>
            <a:r>
              <a:rPr lang="tr-TR" dirty="0"/>
              <a:t>#</a:t>
            </a:r>
            <a:r>
              <a:rPr lang="tr-TR" dirty="0" err="1"/>
              <a:t>include</a:t>
            </a:r>
            <a:r>
              <a:rPr lang="tr-TR" dirty="0"/>
              <a:t> &lt;</a:t>
            </a:r>
            <a:r>
              <a:rPr lang="tr-TR" dirty="0" err="1"/>
              <a:t>stdio</a:t>
            </a:r>
            <a:r>
              <a:rPr lang="tr-TR" dirty="0"/>
              <a:t>.h&gt;</a:t>
            </a:r>
          </a:p>
          <a:p>
            <a:r>
              <a:rPr lang="tr-TR" dirty="0"/>
              <a:t>#</a:t>
            </a:r>
            <a:r>
              <a:rPr lang="tr-TR" dirty="0" err="1"/>
              <a:t>include</a:t>
            </a:r>
            <a:r>
              <a:rPr lang="tr-TR" dirty="0"/>
              <a:t> &lt;</a:t>
            </a:r>
            <a:r>
              <a:rPr lang="tr-TR" dirty="0" err="1"/>
              <a:t>conio</a:t>
            </a:r>
            <a:r>
              <a:rPr lang="tr-TR" dirty="0"/>
              <a:t>.h&gt;</a:t>
            </a:r>
          </a:p>
          <a:p>
            <a:r>
              <a:rPr lang="tr-TR" dirty="0" err="1"/>
              <a:t>int</a:t>
            </a:r>
            <a:r>
              <a:rPr lang="tr-TR" dirty="0"/>
              <a:t> </a:t>
            </a:r>
            <a:r>
              <a:rPr lang="tr-TR" dirty="0" err="1"/>
              <a:t>main</a:t>
            </a:r>
            <a:r>
              <a:rPr lang="tr-TR" dirty="0"/>
              <a:t>() {</a:t>
            </a:r>
          </a:p>
          <a:p>
            <a:r>
              <a:rPr lang="tr-TR" dirty="0"/>
              <a:t>	</a:t>
            </a:r>
            <a:r>
              <a:rPr lang="tr-TR" dirty="0" err="1"/>
              <a:t>printf</a:t>
            </a:r>
            <a:r>
              <a:rPr lang="tr-TR" dirty="0"/>
              <a:t>("Siz </a:t>
            </a:r>
            <a:r>
              <a:rPr lang="tr-TR" dirty="0" err="1"/>
              <a:t>ESC'e</a:t>
            </a:r>
            <a:r>
              <a:rPr lang="tr-TR" dirty="0"/>
              <a:t>(ASCII'si 27) basana kadar\n"</a:t>
            </a:r>
          </a:p>
          <a:p>
            <a:r>
              <a:rPr lang="tr-TR" dirty="0"/>
              <a:t>	       "</a:t>
            </a:r>
            <a:r>
              <a:rPr lang="tr-TR" dirty="0" err="1"/>
              <a:t>bastiginiz</a:t>
            </a:r>
            <a:r>
              <a:rPr lang="tr-TR" dirty="0"/>
              <a:t> harfin </a:t>
            </a:r>
            <a:r>
              <a:rPr lang="tr-TR" dirty="0" err="1"/>
              <a:t>ASCIIsi</a:t>
            </a:r>
            <a:r>
              <a:rPr lang="tr-TR" dirty="0"/>
              <a:t> ekranda\n"</a:t>
            </a:r>
          </a:p>
          <a:p>
            <a:r>
              <a:rPr lang="tr-TR" dirty="0"/>
              <a:t>	       "</a:t>
            </a:r>
            <a:r>
              <a:rPr lang="tr-TR" dirty="0" err="1"/>
              <a:t>gosterilecektir</a:t>
            </a:r>
            <a:r>
              <a:rPr lang="tr-TR" dirty="0"/>
              <a:t>. </a:t>
            </a:r>
            <a:r>
              <a:rPr lang="tr-TR" dirty="0" err="1"/>
              <a:t>Buyrun</a:t>
            </a:r>
            <a:r>
              <a:rPr lang="tr-TR" dirty="0"/>
              <a:t>...\n");</a:t>
            </a:r>
          </a:p>
          <a:p>
            <a:r>
              <a:rPr lang="tr-TR" dirty="0"/>
              <a:t>	</a:t>
            </a:r>
            <a:r>
              <a:rPr lang="tr-TR" dirty="0" err="1"/>
              <a:t>int</a:t>
            </a:r>
            <a:r>
              <a:rPr lang="tr-TR" dirty="0"/>
              <a:t> a;</a:t>
            </a:r>
          </a:p>
          <a:p>
            <a:r>
              <a:rPr lang="tr-TR" dirty="0"/>
              <a:t>	do {</a:t>
            </a:r>
          </a:p>
          <a:p>
            <a:r>
              <a:rPr lang="tr-TR" dirty="0"/>
              <a:t>		a= </a:t>
            </a:r>
            <a:r>
              <a:rPr lang="tr-TR" dirty="0" err="1"/>
              <a:t>getch</a:t>
            </a:r>
            <a:r>
              <a:rPr lang="tr-TR" dirty="0"/>
              <a:t>();</a:t>
            </a:r>
          </a:p>
          <a:p>
            <a:r>
              <a:rPr lang="tr-TR" dirty="0"/>
              <a:t>		</a:t>
            </a:r>
            <a:r>
              <a:rPr lang="tr-TR" dirty="0" err="1"/>
              <a:t>printf</a:t>
            </a:r>
            <a:r>
              <a:rPr lang="tr-TR" dirty="0"/>
              <a:t>("%d\n",a);</a:t>
            </a:r>
          </a:p>
          <a:p>
            <a:r>
              <a:rPr lang="tr-TR" dirty="0"/>
              <a:t>	} </a:t>
            </a:r>
            <a:r>
              <a:rPr lang="tr-TR" dirty="0" err="1"/>
              <a:t>while</a:t>
            </a:r>
            <a:r>
              <a:rPr lang="tr-TR" dirty="0"/>
              <a:t>(a!=27);</a:t>
            </a:r>
          </a:p>
          <a:p>
            <a:r>
              <a:rPr lang="tr-TR" dirty="0"/>
              <a:t>	</a:t>
            </a:r>
            <a:r>
              <a:rPr lang="tr-TR" dirty="0" err="1"/>
              <a:t>return</a:t>
            </a:r>
            <a:r>
              <a:rPr lang="tr-TR" dirty="0"/>
              <a:t> 0;</a:t>
            </a:r>
          </a:p>
          <a:p>
            <a:r>
              <a:rPr lang="tr-TR" dirty="0"/>
              <a:t>}</a:t>
            </a:r>
          </a:p>
        </p:txBody>
      </p:sp>
      <p:sp>
        <p:nvSpPr>
          <p:cNvPr id="8" name="7 Yuvarlatılmış Dikdörtgen"/>
          <p:cNvSpPr/>
          <p:nvPr/>
        </p:nvSpPr>
        <p:spPr>
          <a:xfrm>
            <a:off x="6329346" y="1928802"/>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a:t>getch</a:t>
            </a:r>
            <a:r>
              <a:rPr lang="tr-TR" b="1" dirty="0"/>
              <a:t>() </a:t>
            </a:r>
            <a:r>
              <a:rPr lang="tr-TR" dirty="0"/>
              <a:t>yerine</a:t>
            </a:r>
            <a:r>
              <a:rPr lang="tr-TR" b="1" dirty="0"/>
              <a:t> </a:t>
            </a:r>
            <a:r>
              <a:rPr lang="tr-TR" b="1" dirty="0" err="1"/>
              <a:t>getche</a:t>
            </a:r>
            <a:r>
              <a:rPr lang="tr-TR" b="1" dirty="0"/>
              <a:t>()</a:t>
            </a:r>
            <a:r>
              <a:rPr lang="tr-TR" dirty="0"/>
              <a:t> kullanarak bastığınız tuşu ekranda da görebilirsiniz.</a:t>
            </a:r>
          </a:p>
        </p:txBody>
      </p:sp>
      <p:sp>
        <p:nvSpPr>
          <p:cNvPr id="7" name="6 Yuvarlatılmış Dikdörtgen"/>
          <p:cNvSpPr/>
          <p:nvPr/>
        </p:nvSpPr>
        <p:spPr>
          <a:xfrm>
            <a:off x="6357950" y="4376726"/>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Bu koddaki döngülere henüz derste değinmedik.</a:t>
            </a:r>
          </a:p>
        </p:txBody>
      </p:sp>
      <p:sp>
        <p:nvSpPr>
          <p:cNvPr id="9" name="8 Yuvarlatılmış Dikdörtgen"/>
          <p:cNvSpPr/>
          <p:nvPr/>
        </p:nvSpPr>
        <p:spPr>
          <a:xfrm>
            <a:off x="3128946" y="5105400"/>
            <a:ext cx="2943252" cy="13382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Detay bilgi: </a:t>
            </a:r>
            <a:r>
              <a:rPr lang="tr-TR" dirty="0" err="1"/>
              <a:t>getch</a:t>
            </a:r>
            <a:r>
              <a:rPr lang="tr-TR" dirty="0"/>
              <a:t> ve </a:t>
            </a:r>
            <a:r>
              <a:rPr lang="tr-TR" dirty="0" err="1"/>
              <a:t>getche</a:t>
            </a:r>
            <a:r>
              <a:rPr lang="tr-TR" dirty="0"/>
              <a:t>() </a:t>
            </a:r>
            <a:r>
              <a:rPr lang="tr-TR" dirty="0" err="1"/>
              <a:t>enter</a:t>
            </a:r>
            <a:r>
              <a:rPr lang="tr-TR" dirty="0"/>
              <a:t> tuşunu ‘\n’ değil de ‘\r’(aynı satırda başa giden komut) olarak görüyor.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getch</a:t>
            </a:r>
            <a:r>
              <a:rPr lang="tr-TR" dirty="0"/>
              <a:t>() ile ok girişi algılamak</a:t>
            </a:r>
          </a:p>
        </p:txBody>
      </p:sp>
      <p:graphicFrame>
        <p:nvGraphicFramePr>
          <p:cNvPr id="6" name="5 Tablo"/>
          <p:cNvGraphicFramePr>
            <a:graphicFrameLocks noGrp="1"/>
          </p:cNvGraphicFramePr>
          <p:nvPr/>
        </p:nvGraphicFramePr>
        <p:xfrm>
          <a:off x="214282" y="1428736"/>
          <a:ext cx="4429155" cy="2123440"/>
        </p:xfrm>
        <a:graphic>
          <a:graphicData uri="http://schemas.openxmlformats.org/drawingml/2006/table">
            <a:tbl>
              <a:tblPr firstRow="1" bandRow="1">
                <a:tableStyleId>{69012ECD-51FC-41F1-AA8D-1B2483CD663E}</a:tableStyleId>
              </a:tblPr>
              <a:tblGrid>
                <a:gridCol w="1476385">
                  <a:extLst>
                    <a:ext uri="{9D8B030D-6E8A-4147-A177-3AD203B41FA5}">
                      <a16:colId xmlns:a16="http://schemas.microsoft.com/office/drawing/2014/main" val="20000"/>
                    </a:ext>
                  </a:extLst>
                </a:gridCol>
                <a:gridCol w="1476385">
                  <a:extLst>
                    <a:ext uri="{9D8B030D-6E8A-4147-A177-3AD203B41FA5}">
                      <a16:colId xmlns:a16="http://schemas.microsoft.com/office/drawing/2014/main" val="20001"/>
                    </a:ext>
                  </a:extLst>
                </a:gridCol>
                <a:gridCol w="1476385">
                  <a:extLst>
                    <a:ext uri="{9D8B030D-6E8A-4147-A177-3AD203B41FA5}">
                      <a16:colId xmlns:a16="http://schemas.microsoft.com/office/drawing/2014/main" val="20002"/>
                    </a:ext>
                  </a:extLst>
                </a:gridCol>
              </a:tblGrid>
              <a:tr h="370840">
                <a:tc>
                  <a:txBody>
                    <a:bodyPr/>
                    <a:lstStyle/>
                    <a:p>
                      <a:br>
                        <a:rPr lang="tr-TR" dirty="0"/>
                      </a:br>
                      <a:r>
                        <a:rPr lang="tr-TR" dirty="0"/>
                        <a:t>Ok yönleri</a:t>
                      </a:r>
                    </a:p>
                  </a:txBody>
                  <a:tcPr/>
                </a:tc>
                <a:tc>
                  <a:txBody>
                    <a:bodyPr/>
                    <a:lstStyle/>
                    <a:p>
                      <a:pPr algn="ctr"/>
                      <a:r>
                        <a:rPr lang="tr-TR" dirty="0"/>
                        <a:t>Soldaki ok tuşları</a:t>
                      </a:r>
                    </a:p>
                  </a:txBody>
                  <a:tcPr/>
                </a:tc>
                <a:tc>
                  <a:txBody>
                    <a:bodyPr/>
                    <a:lstStyle/>
                    <a:p>
                      <a:pPr algn="ctr"/>
                      <a:r>
                        <a:rPr lang="tr-TR" dirty="0"/>
                        <a:t>Sayı</a:t>
                      </a:r>
                      <a:r>
                        <a:rPr lang="tr-TR" baseline="0" dirty="0"/>
                        <a:t> kısmı üzerindeki</a:t>
                      </a:r>
                      <a:endParaRPr lang="tr-TR" dirty="0"/>
                    </a:p>
                  </a:txBody>
                  <a:tcPr/>
                </a:tc>
                <a:extLst>
                  <a:ext uri="{0D108BD9-81ED-4DB2-BD59-A6C34878D82A}">
                    <a16:rowId xmlns:a16="http://schemas.microsoft.com/office/drawing/2014/main" val="10000"/>
                  </a:ext>
                </a:extLst>
              </a:tr>
              <a:tr h="370840">
                <a:tc>
                  <a:txBody>
                    <a:bodyPr/>
                    <a:lstStyle/>
                    <a:p>
                      <a:r>
                        <a:rPr lang="tr-TR" dirty="0"/>
                        <a:t>Üst</a:t>
                      </a:r>
                    </a:p>
                  </a:txBody>
                  <a:tcPr/>
                </a:tc>
                <a:tc>
                  <a:txBody>
                    <a:bodyPr/>
                    <a:lstStyle/>
                    <a:p>
                      <a:pPr algn="ctr"/>
                      <a:r>
                        <a:rPr lang="tr-TR" dirty="0"/>
                        <a:t>224-72</a:t>
                      </a:r>
                    </a:p>
                  </a:txBody>
                  <a:tcPr/>
                </a:tc>
                <a:tc>
                  <a:txBody>
                    <a:bodyPr/>
                    <a:lstStyle/>
                    <a:p>
                      <a:pPr algn="ctr"/>
                      <a:r>
                        <a:rPr lang="tr-TR" dirty="0"/>
                        <a:t>0-72</a:t>
                      </a:r>
                    </a:p>
                  </a:txBody>
                  <a:tcPr/>
                </a:tc>
                <a:extLst>
                  <a:ext uri="{0D108BD9-81ED-4DB2-BD59-A6C34878D82A}">
                    <a16:rowId xmlns:a16="http://schemas.microsoft.com/office/drawing/2014/main" val="10001"/>
                  </a:ext>
                </a:extLst>
              </a:tr>
              <a:tr h="370840">
                <a:tc>
                  <a:txBody>
                    <a:bodyPr/>
                    <a:lstStyle/>
                    <a:p>
                      <a:r>
                        <a:rPr lang="tr-TR" dirty="0"/>
                        <a:t>Alt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224-80</a:t>
                      </a:r>
                    </a:p>
                  </a:txBody>
                  <a:tcPr/>
                </a:tc>
                <a:tc>
                  <a:txBody>
                    <a:bodyPr/>
                    <a:lstStyle/>
                    <a:p>
                      <a:pPr algn="ctr"/>
                      <a:r>
                        <a:rPr lang="tr-TR" dirty="0"/>
                        <a:t>0-80</a:t>
                      </a:r>
                    </a:p>
                  </a:txBody>
                  <a:tcPr/>
                </a:tc>
                <a:extLst>
                  <a:ext uri="{0D108BD9-81ED-4DB2-BD59-A6C34878D82A}">
                    <a16:rowId xmlns:a16="http://schemas.microsoft.com/office/drawing/2014/main" val="10002"/>
                  </a:ext>
                </a:extLst>
              </a:tr>
              <a:tr h="370840">
                <a:tc>
                  <a:txBody>
                    <a:bodyPr/>
                    <a:lstStyle/>
                    <a:p>
                      <a:r>
                        <a:rPr lang="tr-TR" dirty="0"/>
                        <a:t>Sol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224-75</a:t>
                      </a:r>
                    </a:p>
                  </a:txBody>
                  <a:tcPr/>
                </a:tc>
                <a:tc>
                  <a:txBody>
                    <a:bodyPr/>
                    <a:lstStyle/>
                    <a:p>
                      <a:pPr algn="ctr"/>
                      <a:r>
                        <a:rPr lang="tr-TR" dirty="0"/>
                        <a:t>0-75</a:t>
                      </a:r>
                    </a:p>
                  </a:txBody>
                  <a:tcPr/>
                </a:tc>
                <a:extLst>
                  <a:ext uri="{0D108BD9-81ED-4DB2-BD59-A6C34878D82A}">
                    <a16:rowId xmlns:a16="http://schemas.microsoft.com/office/drawing/2014/main" val="10003"/>
                  </a:ext>
                </a:extLst>
              </a:tr>
              <a:tr h="370840">
                <a:tc>
                  <a:txBody>
                    <a:bodyPr/>
                    <a:lstStyle/>
                    <a:p>
                      <a:r>
                        <a:rPr lang="tr-TR" dirty="0"/>
                        <a:t>Sağ</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224-77</a:t>
                      </a:r>
                    </a:p>
                  </a:txBody>
                  <a:tcPr/>
                </a:tc>
                <a:tc>
                  <a:txBody>
                    <a:bodyPr/>
                    <a:lstStyle/>
                    <a:p>
                      <a:pPr algn="ctr"/>
                      <a:r>
                        <a:rPr lang="tr-TR" dirty="0"/>
                        <a:t>0-77</a:t>
                      </a:r>
                    </a:p>
                  </a:txBody>
                  <a:tcPr/>
                </a:tc>
                <a:extLst>
                  <a:ext uri="{0D108BD9-81ED-4DB2-BD59-A6C34878D82A}">
                    <a16:rowId xmlns:a16="http://schemas.microsoft.com/office/drawing/2014/main" val="10004"/>
                  </a:ext>
                </a:extLst>
              </a:tr>
            </a:tbl>
          </a:graphicData>
        </a:graphic>
      </p:graphicFrame>
      <p:pic>
        <p:nvPicPr>
          <p:cNvPr id="7" name="6 Resim" descr="kensington-64406-washable-keyboard-white-pic1.jpg"/>
          <p:cNvPicPr>
            <a:picLocks noChangeAspect="1"/>
          </p:cNvPicPr>
          <p:nvPr/>
        </p:nvPicPr>
        <p:blipFill>
          <a:blip r:embed="rId3"/>
          <a:srcRect l="63542" t="37500" b="33333"/>
          <a:stretch>
            <a:fillRect/>
          </a:stretch>
        </p:blipFill>
        <p:spPr>
          <a:xfrm>
            <a:off x="5214942" y="1357298"/>
            <a:ext cx="3393272" cy="2714644"/>
          </a:xfrm>
          <a:prstGeom prst="rect">
            <a:avLst/>
          </a:prstGeom>
        </p:spPr>
      </p:pic>
      <p:sp>
        <p:nvSpPr>
          <p:cNvPr id="8" name="7 Metin kutusu"/>
          <p:cNvSpPr txBox="1"/>
          <p:nvPr/>
        </p:nvSpPr>
        <p:spPr>
          <a:xfrm>
            <a:off x="357158" y="4214818"/>
            <a:ext cx="8072494" cy="1569660"/>
          </a:xfrm>
          <a:prstGeom prst="rect">
            <a:avLst/>
          </a:prstGeom>
          <a:noFill/>
        </p:spPr>
        <p:txBody>
          <a:bodyPr wrap="square" rtlCol="0">
            <a:spAutoFit/>
          </a:bodyPr>
          <a:lstStyle/>
          <a:p>
            <a:pPr>
              <a:buFont typeface="Arial" pitchFamily="34" charset="0"/>
              <a:buChar char="•"/>
            </a:pPr>
            <a:r>
              <a:rPr lang="tr-TR" sz="2400" dirty="0"/>
              <a:t>Ok tuşları bir değil iki tane </a:t>
            </a:r>
            <a:r>
              <a:rPr lang="tr-TR" sz="2400" dirty="0" err="1"/>
              <a:t>int</a:t>
            </a:r>
            <a:r>
              <a:rPr lang="tr-TR" sz="2400" dirty="0"/>
              <a:t> değeri ile temsil edilir.</a:t>
            </a:r>
          </a:p>
          <a:p>
            <a:pPr>
              <a:buFont typeface="Arial" pitchFamily="34" charset="0"/>
              <a:buChar char="•"/>
            </a:pPr>
            <a:r>
              <a:rPr lang="tr-TR" sz="2400" dirty="0"/>
              <a:t>Bunun için iki tane peş peşe </a:t>
            </a:r>
            <a:r>
              <a:rPr lang="tr-TR" sz="2400" dirty="0" err="1"/>
              <a:t>getch</a:t>
            </a:r>
            <a:r>
              <a:rPr lang="tr-TR" sz="2400" dirty="0"/>
              <a:t>() gereklidir.</a:t>
            </a:r>
          </a:p>
          <a:p>
            <a:pPr lvl="1">
              <a:buFont typeface="Wingdings" pitchFamily="2" charset="2"/>
              <a:buChar char="Ø"/>
            </a:pPr>
            <a:r>
              <a:rPr lang="tr-TR" sz="2400" dirty="0"/>
              <a:t>Birinci değer ok tuşlarının klavyeden girildiği yeri gösterir.</a:t>
            </a:r>
          </a:p>
          <a:p>
            <a:pPr lvl="1">
              <a:buFont typeface="Wingdings" pitchFamily="2" charset="2"/>
              <a:buChar char="Ø"/>
            </a:pPr>
            <a:r>
              <a:rPr lang="tr-TR" sz="2400" dirty="0"/>
              <a:t>İkinci değer ok tuşunun yönünü gösterir.</a:t>
            </a:r>
          </a:p>
        </p:txBody>
      </p:sp>
      <p:sp>
        <p:nvSpPr>
          <p:cNvPr id="9" name="8 Oval"/>
          <p:cNvSpPr/>
          <p:nvPr/>
        </p:nvSpPr>
        <p:spPr>
          <a:xfrm>
            <a:off x="5072066" y="2643182"/>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9 Oval"/>
          <p:cNvSpPr/>
          <p:nvPr/>
        </p:nvSpPr>
        <p:spPr>
          <a:xfrm>
            <a:off x="6357950" y="2071678"/>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Metin kutusu"/>
          <p:cNvSpPr txBox="1"/>
          <p:nvPr/>
        </p:nvSpPr>
        <p:spPr>
          <a:xfrm>
            <a:off x="857224" y="6357958"/>
            <a:ext cx="8143932" cy="369332"/>
          </a:xfrm>
          <a:prstGeom prst="rect">
            <a:avLst/>
          </a:prstGeom>
          <a:noFill/>
        </p:spPr>
        <p:txBody>
          <a:bodyPr wrap="square" rtlCol="0">
            <a:spAutoFit/>
          </a:bodyPr>
          <a:lstStyle/>
          <a:p>
            <a:r>
              <a:rPr lang="tr-TR" dirty="0"/>
              <a:t>F1(0-59), Del(224-83)… gibi tuşlar da iki </a:t>
            </a:r>
            <a:r>
              <a:rPr lang="tr-TR" dirty="0" err="1"/>
              <a:t>int</a:t>
            </a:r>
            <a:r>
              <a:rPr lang="tr-TR" dirty="0"/>
              <a:t> ile temsil edilir.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 Kullanıcıyla iletişim</a:t>
            </a:r>
          </a:p>
        </p:txBody>
      </p:sp>
      <p:sp>
        <p:nvSpPr>
          <p:cNvPr id="3" name="2 İçerik Yer Tutucusu"/>
          <p:cNvSpPr>
            <a:spLocks noGrp="1"/>
          </p:cNvSpPr>
          <p:nvPr>
            <p:ph sz="quarter" idx="1"/>
          </p:nvPr>
        </p:nvSpPr>
        <p:spPr/>
        <p:txBody>
          <a:bodyPr/>
          <a:lstStyle/>
          <a:p>
            <a:r>
              <a:rPr lang="tr-TR" dirty="0"/>
              <a:t>Dosyadan sırasıyla ismini</a:t>
            </a:r>
            <a:r>
              <a:rPr lang="tr-TR" sz="2000" dirty="0"/>
              <a:t>(ad ve </a:t>
            </a:r>
            <a:r>
              <a:rPr lang="tr-TR" sz="2000" dirty="0" err="1"/>
              <a:t>soyad</a:t>
            </a:r>
            <a:r>
              <a:rPr lang="tr-TR" sz="2000" dirty="0"/>
              <a:t> olarak toplam 2 ismi olduğunu varsayın) </a:t>
            </a:r>
            <a:r>
              <a:rPr lang="tr-TR" dirty="0"/>
              <a:t>, doğum yılını, ayını, gününü (XX/YY/ZZZZ biçiminde) alıp, kullanıcının kaç yaşında olduğunu tam olarak (küsuratlı olarak) hesaplayan ve sonucu ekranda gösteren bir sigorta sistemi programı yazın. Örnek çıktı:</a:t>
            </a:r>
          </a:p>
          <a:p>
            <a:pPr lvl="1"/>
            <a:r>
              <a:rPr lang="tr-TR" sz="2400" i="1" dirty="0"/>
              <a:t>Sayın Mehmet </a:t>
            </a:r>
            <a:r>
              <a:rPr lang="tr-TR" sz="2400" i="1" dirty="0" err="1"/>
              <a:t>Csever</a:t>
            </a:r>
            <a:r>
              <a:rPr lang="tr-TR" sz="2400" i="1" dirty="0"/>
              <a:t>, sigorta sistemimize </a:t>
            </a:r>
            <a:r>
              <a:rPr lang="tr-TR" sz="2400" i="1" dirty="0" err="1"/>
              <a:t>gore</a:t>
            </a:r>
            <a:r>
              <a:rPr lang="tr-TR" sz="2400" i="1" dirty="0"/>
              <a:t> 19.72342322 </a:t>
            </a:r>
            <a:r>
              <a:rPr lang="tr-TR" sz="2400" i="1" dirty="0" err="1"/>
              <a:t>yasindasiniz</a:t>
            </a:r>
            <a:r>
              <a:rPr lang="tr-TR" sz="2400" i="1" dirty="0"/>
              <a:t>.</a:t>
            </a:r>
          </a:p>
          <a:p>
            <a:endParaRPr lang="tr-TR" dirty="0"/>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6" name="5 Yuvarlatılmış Dikdörtgen"/>
          <p:cNvSpPr/>
          <p:nvPr/>
        </p:nvSpPr>
        <p:spPr>
          <a:xfrm>
            <a:off x="3111782" y="4466737"/>
            <a:ext cx="3338285" cy="11268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Öncelikle bir txt dosyası açıp içine veri kaydedin. </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09600" y="304800"/>
            <a:ext cx="8229600" cy="990600"/>
          </a:xfrm>
          <a:prstGeom prst="rect">
            <a:avLst/>
          </a:prstGeom>
        </p:spPr>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a:ln>
                  <a:noFill/>
                </a:ln>
                <a:solidFill>
                  <a:schemeClr val="tx2">
                    <a:lumMod val="60000"/>
                    <a:lumOff val="40000"/>
                  </a:schemeClr>
                </a:solidFill>
                <a:effectLst/>
                <a:uLnTx/>
                <a:uFillTx/>
                <a:latin typeface="+mj-lt"/>
                <a:ea typeface="+mj-ea"/>
                <a:cs typeface="+mj-cs"/>
              </a:rPr>
              <a:t>Dosya İşlemleri</a:t>
            </a:r>
          </a:p>
        </p:txBody>
      </p:sp>
      <p:pic>
        <p:nvPicPr>
          <p:cNvPr id="5" name="3 İçerik Yer Tutucusu" descr="1_030.png"/>
          <p:cNvPicPr>
            <a:picLocks noGrp="1" noChangeAspect="1"/>
          </p:cNvPicPr>
          <p:nvPr>
            <p:ph sz="quarter" idx="1"/>
          </p:nvPr>
        </p:nvPicPr>
        <p:blipFill>
          <a:blip r:embed="rId2"/>
          <a:stretch>
            <a:fillRect/>
          </a:stretch>
        </p:blipFill>
        <p:spPr>
          <a:xfrm>
            <a:off x="1098998" y="1295400"/>
            <a:ext cx="2438400" cy="2438400"/>
          </a:xfrm>
        </p:spPr>
      </p:pic>
      <p:pic>
        <p:nvPicPr>
          <p:cNvPr id="6" name="Picture 2"/>
          <p:cNvPicPr>
            <a:picLocks noChangeAspect="1" noChangeArrowheads="1"/>
          </p:cNvPicPr>
          <p:nvPr/>
        </p:nvPicPr>
        <p:blipFill>
          <a:blip r:embed="rId3"/>
          <a:srcRect/>
          <a:stretch>
            <a:fillRect/>
          </a:stretch>
        </p:blipFill>
        <p:spPr bwMode="auto">
          <a:xfrm>
            <a:off x="4700788" y="1477018"/>
            <a:ext cx="3000396" cy="2256782"/>
          </a:xfrm>
          <a:prstGeom prst="rect">
            <a:avLst/>
          </a:prstGeom>
          <a:ln>
            <a:noFill/>
          </a:ln>
          <a:effectLst>
            <a:outerShdw blurRad="190500" algn="tl" rotWithShape="0">
              <a:srgbClr val="000000">
                <a:alpha val="70000"/>
              </a:srgbClr>
            </a:outerShdw>
          </a:effectLst>
        </p:spPr>
      </p:pic>
      <p:sp>
        <p:nvSpPr>
          <p:cNvPr id="7" name="6 Metin kutusu"/>
          <p:cNvSpPr txBox="1"/>
          <p:nvPr/>
        </p:nvSpPr>
        <p:spPr>
          <a:xfrm>
            <a:off x="1098998" y="4198513"/>
            <a:ext cx="7133107" cy="923330"/>
          </a:xfrm>
          <a:prstGeom prst="rect">
            <a:avLst/>
          </a:prstGeom>
          <a:noFill/>
        </p:spPr>
        <p:txBody>
          <a:bodyPr wrap="none" rtlCol="0">
            <a:spAutoFit/>
          </a:bodyPr>
          <a:lstStyle/>
          <a:p>
            <a:r>
              <a:rPr lang="tr-TR" dirty="0"/>
              <a:t>Dosya İşlemleri ile</a:t>
            </a:r>
          </a:p>
          <a:p>
            <a:pPr>
              <a:buFont typeface="Arial" pitchFamily="34" charset="0"/>
              <a:buChar char="•"/>
            </a:pPr>
            <a:r>
              <a:rPr lang="tr-TR" dirty="0"/>
              <a:t>Kod çalıştığında, masaüstündeki bir metin belgesinden veriler okuyabilir.</a:t>
            </a:r>
          </a:p>
          <a:p>
            <a:pPr>
              <a:buFont typeface="Arial" pitchFamily="34" charset="0"/>
              <a:buChar char="•"/>
            </a:pPr>
            <a:r>
              <a:rPr lang="tr-TR" dirty="0"/>
              <a:t>Kod masaüstünde bir dosya açıp, içine veriler kaydedebilir.</a:t>
            </a:r>
          </a:p>
        </p:txBody>
      </p:sp>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 Kullanıcıyla iletişim</a:t>
            </a:r>
          </a:p>
        </p:txBody>
      </p:sp>
      <p:sp>
        <p:nvSpPr>
          <p:cNvPr id="3" name="2 İçerik Yer Tutucusu"/>
          <p:cNvSpPr>
            <a:spLocks noGrp="1"/>
          </p:cNvSpPr>
          <p:nvPr>
            <p:ph sz="quarter" idx="1"/>
          </p:nvPr>
        </p:nvSpPr>
        <p:spPr/>
        <p:txBody>
          <a:bodyPr/>
          <a:lstStyle/>
          <a:p>
            <a:r>
              <a:rPr lang="tr-TR" dirty="0"/>
              <a:t>Dosyadan kullanıcının isminin baş harfini ve doğum yılını alıp, kaç yaşında olduğunu (kabaca) hesaplayan ve sonucu ekranda </a:t>
            </a:r>
            <a:r>
              <a:rPr lang="tr-TR" i="1" dirty="0">
                <a:solidFill>
                  <a:srgbClr val="0000FF"/>
                </a:solidFill>
              </a:rPr>
              <a:t>“</a:t>
            </a:r>
            <a:r>
              <a:rPr lang="tr-TR" i="1" dirty="0" err="1">
                <a:solidFill>
                  <a:srgbClr val="0000FF"/>
                </a:solidFill>
              </a:rPr>
              <a:t>Ismi</a:t>
            </a:r>
            <a:r>
              <a:rPr lang="tr-TR" i="1" dirty="0">
                <a:solidFill>
                  <a:srgbClr val="0000FF"/>
                </a:solidFill>
              </a:rPr>
              <a:t> B ile </a:t>
            </a:r>
            <a:r>
              <a:rPr lang="tr-TR" i="1" dirty="0" err="1">
                <a:solidFill>
                  <a:srgbClr val="0000FF"/>
                </a:solidFill>
              </a:rPr>
              <a:t>baslayan</a:t>
            </a:r>
            <a:r>
              <a:rPr lang="tr-TR" i="1" dirty="0">
                <a:solidFill>
                  <a:srgbClr val="0000FF"/>
                </a:solidFill>
              </a:rPr>
              <a:t> </a:t>
            </a:r>
            <a:r>
              <a:rPr lang="tr-TR" i="1" dirty="0" err="1">
                <a:solidFill>
                  <a:srgbClr val="0000FF"/>
                </a:solidFill>
              </a:rPr>
              <a:t>kullanicinin</a:t>
            </a:r>
            <a:r>
              <a:rPr lang="tr-TR" i="1" dirty="0">
                <a:solidFill>
                  <a:srgbClr val="0000FF"/>
                </a:solidFill>
              </a:rPr>
              <a:t> </a:t>
            </a:r>
            <a:r>
              <a:rPr lang="tr-TR" i="1" dirty="0" err="1">
                <a:solidFill>
                  <a:srgbClr val="0000FF"/>
                </a:solidFill>
              </a:rPr>
              <a:t>yasi</a:t>
            </a:r>
            <a:r>
              <a:rPr lang="tr-TR" i="1" dirty="0">
                <a:solidFill>
                  <a:srgbClr val="0000FF"/>
                </a:solidFill>
              </a:rPr>
              <a:t> 18’dir.”</a:t>
            </a:r>
            <a:r>
              <a:rPr lang="tr-TR" dirty="0"/>
              <a:t> gibi bir şekilde gösteren bir program yazalım.</a:t>
            </a:r>
          </a:p>
          <a:p>
            <a:endParaRPr lang="tr-TR" dirty="0"/>
          </a:p>
        </p:txBody>
      </p:sp>
      <p:pic>
        <p:nvPicPr>
          <p:cNvPr id="68610" name="Picture 2" descr="Pratik Yaş Pasta">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3071810"/>
            <a:ext cx="2857500" cy="1905001"/>
          </a:xfrm>
          <a:prstGeom prst="rect">
            <a:avLst/>
          </a:prstGeom>
          <a:noFill/>
        </p:spPr>
      </p:pic>
      <p:pic>
        <p:nvPicPr>
          <p:cNvPr id="6" name="Picture 2" descr="C:\Program Files\Microsoft Office\MEDIA\CAGCAT10\j0195384.wmf"/>
          <p:cNvPicPr>
            <a:picLocks noChangeAspect="1" noChangeArrowheads="1"/>
          </p:cNvPicPr>
          <p:nvPr/>
        </p:nvPicPr>
        <p:blipFill>
          <a:blip r:embed="rId5"/>
          <a:srcRect/>
          <a:stretch>
            <a:fillRect/>
          </a:stretch>
        </p:blipFill>
        <p:spPr bwMode="auto">
          <a:xfrm>
            <a:off x="6500826" y="4214818"/>
            <a:ext cx="1795882" cy="1833372"/>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scanf’te</a:t>
            </a:r>
            <a:r>
              <a:rPr lang="tr-TR" dirty="0"/>
              <a:t> * kullanımı</a:t>
            </a:r>
          </a:p>
        </p:txBody>
      </p:sp>
      <p:sp>
        <p:nvSpPr>
          <p:cNvPr id="3" name="2 İçerik Yer Tutucusu"/>
          <p:cNvSpPr>
            <a:spLocks noGrp="1"/>
          </p:cNvSpPr>
          <p:nvPr>
            <p:ph sz="quarter" idx="1"/>
          </p:nvPr>
        </p:nvSpPr>
        <p:spPr>
          <a:xfrm>
            <a:off x="457200" y="1219200"/>
            <a:ext cx="5418083" cy="4937760"/>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lnSpc>
                <a:spcPct val="115000"/>
              </a:lnSpc>
              <a:spcAft>
                <a:spcPts val="0"/>
              </a:spcAft>
              <a:buNone/>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200" dirty="0">
              <a:ea typeface="Times New Roman"/>
              <a:cs typeface="Times New Roman"/>
            </a:endParaRPr>
          </a:p>
          <a:p>
            <a:pPr>
              <a:lnSpc>
                <a:spcPct val="115000"/>
              </a:lnSpc>
              <a:spcAft>
                <a:spcPts val="0"/>
              </a:spcAft>
              <a:buNone/>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a:t>
            </a:r>
            <a:r>
              <a:rPr lang="en-US" sz="2800" i="1" dirty="0" err="1">
                <a:solidFill>
                  <a:srgbClr val="3399FF"/>
                </a:solidFill>
                <a:latin typeface="Consolas"/>
                <a:ea typeface="Times New Roman"/>
                <a:cs typeface="Times New Roman"/>
              </a:rPr>
              <a:t>printf</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kullanici</a:t>
            </a:r>
            <a:r>
              <a:rPr lang="en-US" sz="2800" i="1" dirty="0">
                <a:solidFill>
                  <a:srgbClr val="3399FF"/>
                </a:solidFill>
                <a:latin typeface="Consolas"/>
                <a:ea typeface="Times New Roman"/>
                <a:cs typeface="Times New Roman"/>
              </a:rPr>
              <a:t> a5234e </a:t>
            </a:r>
            <a:r>
              <a:rPr lang="en-US" sz="2800" i="1" dirty="0" err="1">
                <a:solidFill>
                  <a:srgbClr val="3399FF"/>
                </a:solidFill>
                <a:latin typeface="Consolas"/>
                <a:ea typeface="Times New Roman"/>
                <a:cs typeface="Times New Roman"/>
              </a:rPr>
              <a:t>girecek</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ve</a:t>
            </a:r>
            <a:r>
              <a:rPr lang="en-US" sz="2800" i="1" dirty="0">
                <a:solidFill>
                  <a:srgbClr val="3399FF"/>
                </a:solidFill>
                <a:latin typeface="Consolas"/>
                <a:ea typeface="Times New Roman"/>
                <a:cs typeface="Times New Roman"/>
              </a:rPr>
              <a:t> biz </a:t>
            </a:r>
            <a:r>
              <a:rPr lang="en-US" sz="2800" i="1" dirty="0" err="1">
                <a:solidFill>
                  <a:srgbClr val="3399FF"/>
                </a:solidFill>
                <a:latin typeface="Consolas"/>
                <a:ea typeface="Times New Roman"/>
                <a:cs typeface="Times New Roman"/>
              </a:rPr>
              <a:t>sadece</a:t>
            </a:r>
            <a:r>
              <a:rPr lang="en-US" sz="2800" i="1" dirty="0">
                <a:solidFill>
                  <a:srgbClr val="3399FF"/>
                </a:solidFill>
                <a:latin typeface="Consolas"/>
                <a:ea typeface="Times New Roman"/>
                <a:cs typeface="Times New Roman"/>
              </a:rPr>
              <a:t> a </a:t>
            </a:r>
            <a:r>
              <a:rPr lang="en-US" sz="2800" i="1" dirty="0" err="1">
                <a:solidFill>
                  <a:srgbClr val="3399FF"/>
                </a:solidFill>
                <a:latin typeface="Consolas"/>
                <a:ea typeface="Times New Roman"/>
                <a:cs typeface="Times New Roman"/>
              </a:rPr>
              <a:t>ve</a:t>
            </a:r>
            <a:r>
              <a:rPr lang="en-US" sz="2800" i="1" dirty="0">
                <a:solidFill>
                  <a:srgbClr val="3399FF"/>
                </a:solidFill>
                <a:latin typeface="Consolas"/>
                <a:ea typeface="Times New Roman"/>
                <a:cs typeface="Times New Roman"/>
              </a:rPr>
              <a:t> e </a:t>
            </a:r>
            <a:r>
              <a:rPr lang="en-US" sz="2800" i="1" dirty="0" err="1">
                <a:solidFill>
                  <a:srgbClr val="3399FF"/>
                </a:solidFill>
                <a:latin typeface="Consolas"/>
                <a:ea typeface="Times New Roman"/>
                <a:cs typeface="Times New Roman"/>
              </a:rPr>
              <a:t>i</a:t>
            </a:r>
            <a:r>
              <a:rPr lang="en-US" sz="2800" i="1" dirty="0">
                <a:solidFill>
                  <a:srgbClr val="3399FF"/>
                </a:solidFill>
                <a:latin typeface="Consolas"/>
                <a:ea typeface="Times New Roman"/>
                <a:cs typeface="Times New Roman"/>
              </a:rPr>
              <a:t> alma </a:t>
            </a:r>
            <a:r>
              <a:rPr lang="en-US" sz="2800" i="1" dirty="0" err="1">
                <a:solidFill>
                  <a:srgbClr val="3399FF"/>
                </a:solidFill>
                <a:latin typeface="Consolas"/>
                <a:ea typeface="Times New Roman"/>
                <a:cs typeface="Times New Roman"/>
              </a:rPr>
              <a:t>istiyoruz</a:t>
            </a:r>
            <a:r>
              <a:rPr lang="en-US" sz="28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char</a:t>
            </a:r>
            <a:r>
              <a:rPr lang="en-US" sz="2800" dirty="0">
                <a:solidFill>
                  <a:srgbClr val="000000"/>
                </a:solidFill>
                <a:latin typeface="Consolas"/>
                <a:ea typeface="Times New Roman"/>
                <a:cs typeface="Times New Roman"/>
              </a:rPr>
              <a:t> ilk</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son</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scanf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"%c%*</a:t>
            </a:r>
            <a:r>
              <a:rPr lang="en-US" sz="2800" b="1" dirty="0" err="1">
                <a:solidFill>
                  <a:srgbClr val="0000FF"/>
                </a:solidFill>
                <a:latin typeface="Consolas"/>
                <a:ea typeface="Times New Roman"/>
                <a:cs typeface="Times New Roman"/>
              </a:rPr>
              <a:t>d%c"</a:t>
            </a:r>
            <a:r>
              <a:rPr lang="en-US" sz="2800" b="1" dirty="0" err="1">
                <a:solidFill>
                  <a:srgbClr val="FF0000"/>
                </a:solidFill>
                <a:latin typeface="Consolas"/>
                <a:ea typeface="Times New Roman"/>
                <a:cs typeface="Times New Roman"/>
              </a:rPr>
              <a:t>,&amp;</a:t>
            </a:r>
            <a:r>
              <a:rPr lang="en-US" sz="2800" dirty="0" err="1">
                <a:solidFill>
                  <a:srgbClr val="000000"/>
                </a:solidFill>
                <a:latin typeface="Consolas"/>
                <a:ea typeface="Times New Roman"/>
                <a:cs typeface="Times New Roman"/>
              </a:rPr>
              <a:t>ilk</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&amp;</a:t>
            </a:r>
            <a:r>
              <a:rPr lang="en-US" sz="2800" dirty="0">
                <a:solidFill>
                  <a:srgbClr val="000000"/>
                </a:solidFill>
                <a:latin typeface="Consolas"/>
                <a:ea typeface="Times New Roman"/>
                <a:cs typeface="Times New Roman"/>
              </a:rPr>
              <a:t>son</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Alinanlar</a:t>
            </a:r>
            <a:r>
              <a:rPr lang="en-US" sz="2800" b="1" dirty="0">
                <a:solidFill>
                  <a:srgbClr val="0000FF"/>
                </a:solidFill>
                <a:latin typeface="Consolas"/>
                <a:ea typeface="Times New Roman"/>
                <a:cs typeface="Times New Roman"/>
              </a:rPr>
              <a:t>:%c </a:t>
            </a:r>
            <a:r>
              <a:rPr lang="en-US" sz="2800" b="1" dirty="0" err="1">
                <a:solidFill>
                  <a:srgbClr val="0000FF"/>
                </a:solidFill>
                <a:latin typeface="Consolas"/>
                <a:ea typeface="Times New Roman"/>
                <a:cs typeface="Times New Roman"/>
              </a:rPr>
              <a:t>ve</a:t>
            </a:r>
            <a:r>
              <a:rPr lang="en-US" sz="2800" b="1" dirty="0">
                <a:solidFill>
                  <a:srgbClr val="0000FF"/>
                </a:solidFill>
                <a:latin typeface="Consolas"/>
                <a:ea typeface="Times New Roman"/>
                <a:cs typeface="Times New Roman"/>
              </a:rPr>
              <a:t> %c"</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ilk</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son</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 %c </a:t>
            </a:r>
            <a:r>
              <a:rPr lang="en-US" sz="2800" i="1" dirty="0" err="1">
                <a:solidFill>
                  <a:srgbClr val="3399FF"/>
                </a:solidFill>
                <a:latin typeface="Consolas"/>
                <a:ea typeface="Times New Roman"/>
                <a:cs typeface="Times New Roman"/>
              </a:rPr>
              <a:t>karakteri</a:t>
            </a:r>
            <a:r>
              <a:rPr lang="en-US" sz="2800" i="1" dirty="0">
                <a:solidFill>
                  <a:srgbClr val="3399FF"/>
                </a:solidFill>
                <a:latin typeface="Consolas"/>
                <a:ea typeface="Times New Roman"/>
                <a:cs typeface="Times New Roman"/>
              </a:rPr>
              <a:t> al </a:t>
            </a:r>
            <a:r>
              <a:rPr lang="en-US" sz="2800" i="1" dirty="0" err="1">
                <a:solidFill>
                  <a:srgbClr val="3399FF"/>
                </a:solidFill>
                <a:latin typeface="Consolas"/>
                <a:ea typeface="Times New Roman"/>
                <a:cs typeface="Times New Roman"/>
              </a:rPr>
              <a:t>ve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tampondan</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sil</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anlamindaydi</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 *%d </a:t>
            </a:r>
            <a:r>
              <a:rPr lang="en-US" sz="2800" i="1" dirty="0" err="1">
                <a:solidFill>
                  <a:srgbClr val="3399FF"/>
                </a:solidFill>
                <a:latin typeface="Consolas"/>
                <a:ea typeface="Times New Roman"/>
                <a:cs typeface="Times New Roman"/>
              </a:rPr>
              <a:t>ise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sayiyi</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tampondan</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sil</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ama</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bir</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yere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kaydetme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anlaminda</a:t>
            </a:r>
            <a:r>
              <a:rPr lang="en-US" sz="28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Alternatif</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olarak</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biraz</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RAMde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yer</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israf</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ederek</a:t>
            </a:r>
            <a:r>
              <a:rPr lang="en-US" sz="28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int</a:t>
            </a:r>
            <a:r>
              <a:rPr lang="en-US" sz="2800" i="1" dirty="0">
                <a:solidFill>
                  <a:srgbClr val="3399FF"/>
                </a:solidFill>
                <a:latin typeface="Consolas"/>
                <a:ea typeface="Times New Roman"/>
                <a:cs typeface="Times New Roman"/>
              </a:rPr>
              <a:t> cop;</a:t>
            </a:r>
            <a:endParaRPr lang="tr-TR" sz="1200" dirty="0">
              <a:ea typeface="Times New Roman"/>
              <a:cs typeface="Times New Roman"/>
            </a:endParaRPr>
          </a:p>
          <a:p>
            <a:pPr>
              <a:lnSpc>
                <a:spcPct val="115000"/>
              </a:lnSpc>
              <a:spcAft>
                <a:spcPts val="0"/>
              </a:spcAft>
              <a:buNone/>
            </a:pPr>
            <a:r>
              <a:rPr lang="en-US" sz="2800" i="1" dirty="0">
                <a:solidFill>
                  <a:srgbClr val="3399FF"/>
                </a:solidFill>
                <a:latin typeface="Consolas"/>
                <a:ea typeface="Times New Roman"/>
                <a:cs typeface="Times New Roman"/>
              </a:rPr>
              <a:t>	scanf("%</a:t>
            </a:r>
            <a:r>
              <a:rPr lang="en-US" sz="2800" i="1" dirty="0" err="1">
                <a:solidFill>
                  <a:srgbClr val="3399FF"/>
                </a:solidFill>
                <a:latin typeface="Consolas"/>
                <a:ea typeface="Times New Roman"/>
                <a:cs typeface="Times New Roman"/>
              </a:rPr>
              <a:t>c%d%c",&amp;ilk</a:t>
            </a:r>
            <a:r>
              <a:rPr lang="en-US" sz="2800" i="1" dirty="0">
                <a:solidFill>
                  <a:srgbClr val="3399FF"/>
                </a:solidFill>
                <a:latin typeface="Consolas"/>
                <a:ea typeface="Times New Roman"/>
                <a:cs typeface="Times New Roman"/>
              </a:rPr>
              <a:t>, &amp;cop, &amp;son);</a:t>
            </a:r>
            <a:endParaRPr lang="tr-TR" sz="1200" dirty="0">
              <a:ea typeface="Times New Roman"/>
              <a:cs typeface="Times New Roman"/>
            </a:endParaRPr>
          </a:p>
          <a:p>
            <a:pPr>
              <a:lnSpc>
                <a:spcPct val="115000"/>
              </a:lnSpc>
              <a:spcAft>
                <a:spcPts val="0"/>
              </a:spcAft>
              <a:buNone/>
            </a:pPr>
            <a:r>
              <a:rPr lang="en-US" sz="2800" i="1" dirty="0">
                <a:solidFill>
                  <a:srgbClr val="3399FF"/>
                </a:solidFill>
                <a:latin typeface="Consolas"/>
                <a:ea typeface="Times New Roman"/>
                <a:cs typeface="Times New Roman"/>
              </a:rPr>
              <a:t>	// </a:t>
            </a:r>
            <a:r>
              <a:rPr lang="en-US" sz="2800" i="1" dirty="0" err="1">
                <a:solidFill>
                  <a:srgbClr val="3399FF"/>
                </a:solidFill>
                <a:latin typeface="Consolas"/>
                <a:ea typeface="Times New Roman"/>
                <a:cs typeface="Times New Roman"/>
              </a:rPr>
              <a:t>cop'u</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ileride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kullanmayacagiz</a:t>
            </a:r>
            <a:r>
              <a:rPr lang="en-US" sz="28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i="1" dirty="0">
                <a:solidFill>
                  <a:srgbClr val="3399FF"/>
                </a:solidFill>
                <a:latin typeface="Consolas"/>
                <a:ea typeface="Times New Roman"/>
                <a:cs typeface="Times New Roman"/>
              </a:rPr>
              <a:t>	*/</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b="1" dirty="0">
                <a:solidFill>
                  <a:srgbClr val="FF0000"/>
                </a:solidFill>
                <a:latin typeface="Consolas"/>
                <a:ea typeface="Times New Roman"/>
                <a:cs typeface="Times New Roman"/>
              </a:rPr>
              <a:t> </a:t>
            </a:r>
            <a:endParaRPr lang="tr-TR" sz="1200" dirty="0">
              <a:ea typeface="Times New Roman"/>
              <a:cs typeface="Times New Roman"/>
            </a:endParaRPr>
          </a:p>
          <a:p>
            <a:pPr>
              <a:buNone/>
            </a:pPr>
            <a:endParaRPr lang="tr-TR" dirty="0"/>
          </a:p>
        </p:txBody>
      </p:sp>
      <p:sp>
        <p:nvSpPr>
          <p:cNvPr id="5" name="4 Yuvarlatılmış Dikdörtgen"/>
          <p:cNvSpPr/>
          <p:nvPr/>
        </p:nvSpPr>
        <p:spPr>
          <a:xfrm>
            <a:off x="6074979" y="2165131"/>
            <a:ext cx="2816773" cy="39918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15000"/>
              </a:lnSpc>
              <a:spcAft>
                <a:spcPts val="0"/>
              </a:spcAft>
            </a:pPr>
            <a:r>
              <a:rPr lang="en-US" sz="1600" dirty="0">
                <a:solidFill>
                  <a:srgbClr val="008000"/>
                </a:solidFill>
                <a:latin typeface="Consolas"/>
                <a:ea typeface="Times New Roman"/>
                <a:cs typeface="Times New Roman"/>
              </a:rPr>
              <a:t>#include &lt;</a:t>
            </a:r>
            <a:r>
              <a:rPr lang="en-US" sz="1600" dirty="0" err="1">
                <a:solidFill>
                  <a:srgbClr val="008000"/>
                </a:solidFill>
                <a:latin typeface="Consolas"/>
                <a:ea typeface="Times New Roman"/>
                <a:cs typeface="Times New Roman"/>
              </a:rPr>
              <a:t>stdio.h</a:t>
            </a:r>
            <a:r>
              <a:rPr lang="en-US" sz="1600" dirty="0">
                <a:solidFill>
                  <a:srgbClr val="008000"/>
                </a:solidFill>
                <a:latin typeface="Consolas"/>
                <a:ea typeface="Times New Roman"/>
                <a:cs typeface="Times New Roman"/>
              </a:rPr>
              <a:t>&gt;</a:t>
            </a:r>
            <a:endParaRPr lang="tr-TR" sz="900" dirty="0">
              <a:ea typeface="Times New Roman"/>
              <a:cs typeface="Times New Roman"/>
            </a:endParaRPr>
          </a:p>
          <a:p>
            <a:pPr>
              <a:lnSpc>
                <a:spcPct val="115000"/>
              </a:lnSpc>
              <a:spcAft>
                <a:spcPts val="0"/>
              </a:spcAft>
            </a:pPr>
            <a:r>
              <a:rPr lang="en-US" sz="1600" b="1" dirty="0" err="1">
                <a:solidFill>
                  <a:srgbClr val="000000"/>
                </a:solidFill>
                <a:latin typeface="Consolas"/>
                <a:ea typeface="Times New Roman"/>
                <a:cs typeface="Times New Roman"/>
              </a:rPr>
              <a:t>int</a:t>
            </a:r>
            <a:r>
              <a:rPr lang="en-US" sz="1600" dirty="0">
                <a:solidFill>
                  <a:srgbClr val="000000"/>
                </a:solidFill>
                <a:latin typeface="Consolas"/>
                <a:ea typeface="Times New Roman"/>
                <a:cs typeface="Times New Roman"/>
              </a:rPr>
              <a:t> main</a:t>
            </a:r>
            <a:r>
              <a:rPr lang="en-US" sz="1600" b="1" dirty="0">
                <a:solidFill>
                  <a:srgbClr val="FF0000"/>
                </a:solidFill>
                <a:latin typeface="Consolas"/>
                <a:ea typeface="Times New Roman"/>
                <a:cs typeface="Times New Roman"/>
              </a:rPr>
              <a:t>()</a:t>
            </a:r>
            <a:endParaRPr lang="tr-TR" sz="900" dirty="0">
              <a:ea typeface="Times New Roman"/>
              <a:cs typeface="Times New Roman"/>
            </a:endParaRPr>
          </a:p>
          <a:p>
            <a:pPr>
              <a:lnSpc>
                <a:spcPct val="115000"/>
              </a:lnSpc>
              <a:spcAft>
                <a:spcPts val="0"/>
              </a:spcAft>
            </a:pPr>
            <a:r>
              <a:rPr lang="en-US" sz="1600" b="1" dirty="0">
                <a:solidFill>
                  <a:srgbClr val="FF0000"/>
                </a:solidFill>
                <a:latin typeface="Consolas"/>
                <a:ea typeface="Times New Roman"/>
                <a:cs typeface="Times New Roman"/>
              </a:rPr>
              <a:t>{</a:t>
            </a:r>
            <a:endParaRPr lang="tr-TR" sz="900" dirty="0">
              <a:ea typeface="Times New Roman"/>
              <a:cs typeface="Times New Roman"/>
            </a:endParaRPr>
          </a:p>
          <a:p>
            <a:pPr>
              <a:lnSpc>
                <a:spcPct val="115000"/>
              </a:lnSpc>
              <a:spcAft>
                <a:spcPts val="0"/>
              </a:spcAft>
            </a:pPr>
            <a:r>
              <a:rPr lang="en-US" sz="1600" dirty="0">
                <a:solidFill>
                  <a:srgbClr val="000000"/>
                </a:solidFill>
                <a:latin typeface="Consolas"/>
                <a:ea typeface="Times New Roman"/>
                <a:cs typeface="Times New Roman"/>
              </a:rPr>
              <a:t>	</a:t>
            </a:r>
            <a:r>
              <a:rPr lang="en-US" sz="1600" dirty="0" err="1">
                <a:solidFill>
                  <a:srgbClr val="000000"/>
                </a:solidFill>
                <a:latin typeface="Consolas"/>
                <a:ea typeface="Times New Roman"/>
                <a:cs typeface="Times New Roman"/>
              </a:rPr>
              <a:t>printf</a:t>
            </a:r>
            <a:r>
              <a:rPr lang="en-US" sz="1600" b="1" dirty="0">
                <a:solidFill>
                  <a:srgbClr val="FF0000"/>
                </a:solidFill>
                <a:latin typeface="Consolas"/>
                <a:ea typeface="Times New Roman"/>
                <a:cs typeface="Times New Roman"/>
              </a:rPr>
              <a:t>(</a:t>
            </a:r>
            <a:r>
              <a:rPr lang="en-US" sz="1600" b="1" dirty="0">
                <a:solidFill>
                  <a:srgbClr val="0000FF"/>
                </a:solidFill>
                <a:latin typeface="Consolas"/>
                <a:ea typeface="Times New Roman"/>
                <a:cs typeface="Times New Roman"/>
              </a:rPr>
              <a:t>"</a:t>
            </a:r>
            <a:r>
              <a:rPr lang="en-US" sz="1600" b="1" dirty="0" err="1">
                <a:solidFill>
                  <a:srgbClr val="0000FF"/>
                </a:solidFill>
                <a:latin typeface="Consolas"/>
                <a:ea typeface="Times New Roman"/>
                <a:cs typeface="Times New Roman"/>
              </a:rPr>
              <a:t>Deneme</a:t>
            </a:r>
            <a:r>
              <a:rPr lang="en-US" sz="1600" b="1" dirty="0">
                <a:solidFill>
                  <a:srgbClr val="0000FF"/>
                </a:solidFill>
                <a:latin typeface="Consolas"/>
                <a:ea typeface="Times New Roman"/>
                <a:cs typeface="Times New Roman"/>
              </a:rPr>
              <a:t>"</a:t>
            </a:r>
            <a:r>
              <a:rPr lang="en-US" sz="1600" b="1" dirty="0">
                <a:solidFill>
                  <a:srgbClr val="FF0000"/>
                </a:solidFill>
                <a:latin typeface="Consolas"/>
                <a:ea typeface="Times New Roman"/>
                <a:cs typeface="Times New Roman"/>
              </a:rPr>
              <a:t>);</a:t>
            </a:r>
            <a:endParaRPr lang="tr-TR" sz="900" dirty="0">
              <a:ea typeface="Times New Roman"/>
              <a:cs typeface="Times New Roman"/>
            </a:endParaRPr>
          </a:p>
          <a:p>
            <a:pPr>
              <a:lnSpc>
                <a:spcPct val="115000"/>
              </a:lnSpc>
              <a:spcAft>
                <a:spcPts val="0"/>
              </a:spcAft>
            </a:pPr>
            <a:r>
              <a:rPr lang="en-US" sz="1600" i="1" dirty="0">
                <a:solidFill>
                  <a:srgbClr val="3399FF"/>
                </a:solidFill>
                <a:latin typeface="Consolas"/>
                <a:ea typeface="Times New Roman"/>
                <a:cs typeface="Times New Roman"/>
              </a:rPr>
              <a:t>//</a:t>
            </a:r>
            <a:r>
              <a:rPr lang="en-US" sz="1600" i="1" dirty="0" err="1">
                <a:solidFill>
                  <a:srgbClr val="3399FF"/>
                </a:solidFill>
                <a:latin typeface="Consolas"/>
                <a:ea typeface="Times New Roman"/>
                <a:cs typeface="Times New Roman"/>
              </a:rPr>
              <a:t>getch</a:t>
            </a:r>
            <a:r>
              <a:rPr lang="en-US" sz="1600" i="1" dirty="0">
                <a:solidFill>
                  <a:srgbClr val="3399FF"/>
                </a:solidFill>
                <a:latin typeface="Consolas"/>
                <a:ea typeface="Times New Roman"/>
                <a:cs typeface="Times New Roman"/>
              </a:rPr>
              <a:t>(); </a:t>
            </a:r>
            <a:r>
              <a:rPr lang="en-US" sz="1600" i="1" dirty="0" err="1">
                <a:solidFill>
                  <a:srgbClr val="3399FF"/>
                </a:solidFill>
                <a:latin typeface="Consolas"/>
                <a:ea typeface="Times New Roman"/>
                <a:cs typeface="Times New Roman"/>
              </a:rPr>
              <a:t>yerine</a:t>
            </a:r>
            <a:endParaRPr lang="tr-TR" sz="1600" i="1" dirty="0">
              <a:solidFill>
                <a:srgbClr val="3399FF"/>
              </a:solidFill>
              <a:latin typeface="Consolas"/>
              <a:ea typeface="Times New Roman"/>
              <a:cs typeface="Times New Roman"/>
            </a:endParaRPr>
          </a:p>
          <a:p>
            <a:pPr>
              <a:lnSpc>
                <a:spcPct val="115000"/>
              </a:lnSpc>
            </a:pPr>
            <a:r>
              <a:rPr lang="en-US" sz="900" dirty="0">
                <a:solidFill>
                  <a:srgbClr val="000000"/>
                </a:solidFill>
                <a:latin typeface="Consolas"/>
                <a:ea typeface="Times New Roman"/>
                <a:cs typeface="Times New Roman"/>
              </a:rPr>
              <a:t>	</a:t>
            </a:r>
            <a:r>
              <a:rPr lang="tr-TR" sz="1600" dirty="0" err="1">
                <a:solidFill>
                  <a:srgbClr val="000000"/>
                </a:solidFill>
                <a:latin typeface="Consolas"/>
                <a:ea typeface="Times New Roman"/>
                <a:cs typeface="Times New Roman"/>
              </a:rPr>
              <a:t>fflush</a:t>
            </a:r>
            <a:r>
              <a:rPr lang="tr-TR" sz="1600" dirty="0">
                <a:solidFill>
                  <a:srgbClr val="000000"/>
                </a:solidFill>
                <a:latin typeface="Consolas"/>
                <a:ea typeface="Times New Roman"/>
                <a:cs typeface="Times New Roman"/>
              </a:rPr>
              <a:t>(</a:t>
            </a:r>
            <a:r>
              <a:rPr lang="tr-TR" sz="1600" dirty="0" err="1">
                <a:solidFill>
                  <a:srgbClr val="000000"/>
                </a:solidFill>
                <a:latin typeface="Consolas"/>
                <a:ea typeface="Times New Roman"/>
                <a:cs typeface="Times New Roman"/>
              </a:rPr>
              <a:t>stdin</a:t>
            </a:r>
            <a:r>
              <a:rPr lang="tr-TR" sz="1600" dirty="0">
                <a:solidFill>
                  <a:srgbClr val="000000"/>
                </a:solidFill>
                <a:latin typeface="Consolas"/>
                <a:ea typeface="Times New Roman"/>
                <a:cs typeface="Times New Roman"/>
              </a:rPr>
              <a:t>)</a:t>
            </a:r>
            <a:r>
              <a:rPr lang="en-US" sz="1600" dirty="0">
                <a:solidFill>
                  <a:srgbClr val="000000"/>
                </a:solidFill>
                <a:latin typeface="Consolas"/>
                <a:ea typeface="Times New Roman"/>
                <a:cs typeface="Times New Roman"/>
              </a:rPr>
              <a:t>;</a:t>
            </a:r>
            <a:endParaRPr lang="tr-TR" sz="900" dirty="0">
              <a:solidFill>
                <a:srgbClr val="000000"/>
              </a:solidFill>
              <a:latin typeface="Consolas"/>
              <a:ea typeface="Times New Roman"/>
              <a:cs typeface="Times New Roman"/>
            </a:endParaRPr>
          </a:p>
          <a:p>
            <a:pPr>
              <a:lnSpc>
                <a:spcPct val="115000"/>
              </a:lnSpc>
            </a:pPr>
            <a:r>
              <a:rPr lang="tr-TR" sz="900" dirty="0">
                <a:solidFill>
                  <a:srgbClr val="000000"/>
                </a:solidFill>
                <a:latin typeface="Consolas"/>
                <a:ea typeface="Times New Roman"/>
                <a:cs typeface="Times New Roman"/>
              </a:rPr>
              <a:t> </a:t>
            </a:r>
            <a:r>
              <a:rPr lang="en-US" sz="900" dirty="0">
                <a:solidFill>
                  <a:srgbClr val="000000"/>
                </a:solidFill>
                <a:latin typeface="Consolas"/>
                <a:ea typeface="Times New Roman"/>
                <a:cs typeface="Times New Roman"/>
              </a:rPr>
              <a:t>	</a:t>
            </a:r>
            <a:r>
              <a:rPr lang="en-US" sz="1600" dirty="0">
                <a:solidFill>
                  <a:srgbClr val="000000"/>
                </a:solidFill>
                <a:latin typeface="Consolas"/>
                <a:ea typeface="Times New Roman"/>
                <a:cs typeface="Times New Roman"/>
              </a:rPr>
              <a:t>scanf</a:t>
            </a:r>
            <a:r>
              <a:rPr lang="en-US" sz="1600" b="1" dirty="0">
                <a:solidFill>
                  <a:srgbClr val="FF0000"/>
                </a:solidFill>
                <a:latin typeface="Consolas"/>
                <a:ea typeface="Times New Roman"/>
                <a:cs typeface="Times New Roman"/>
              </a:rPr>
              <a:t>(</a:t>
            </a:r>
            <a:r>
              <a:rPr lang="en-US" sz="1600" b="1" dirty="0">
                <a:solidFill>
                  <a:srgbClr val="0000FF"/>
                </a:solidFill>
                <a:latin typeface="Consolas"/>
                <a:ea typeface="Times New Roman"/>
                <a:cs typeface="Times New Roman"/>
              </a:rPr>
              <a:t>"%*c"</a:t>
            </a:r>
            <a:r>
              <a:rPr lang="en-US" sz="1600" b="1" dirty="0">
                <a:solidFill>
                  <a:srgbClr val="FF0000"/>
                </a:solidFill>
                <a:latin typeface="Consolas"/>
                <a:ea typeface="Times New Roman"/>
                <a:cs typeface="Times New Roman"/>
              </a:rPr>
              <a:t>);</a:t>
            </a:r>
            <a:endParaRPr lang="tr-TR" sz="1600" b="1" dirty="0">
              <a:solidFill>
                <a:srgbClr val="FF0000"/>
              </a:solidFill>
              <a:latin typeface="Consolas"/>
              <a:ea typeface="Times New Roman"/>
              <a:cs typeface="Times New Roman"/>
            </a:endParaRPr>
          </a:p>
          <a:p>
            <a:pPr>
              <a:lnSpc>
                <a:spcPct val="115000"/>
              </a:lnSpc>
              <a:spcAft>
                <a:spcPts val="0"/>
              </a:spcAft>
            </a:pPr>
            <a:r>
              <a:rPr lang="en-US" sz="900" i="1" dirty="0">
                <a:solidFill>
                  <a:srgbClr val="3399FF"/>
                </a:solidFill>
                <a:latin typeface="Consolas"/>
                <a:ea typeface="Times New Roman"/>
                <a:cs typeface="Times New Roman"/>
              </a:rPr>
              <a:t>/</a:t>
            </a:r>
            <a:r>
              <a:rPr lang="tr-TR" sz="900" i="1" dirty="0">
                <a:solidFill>
                  <a:srgbClr val="3399FF"/>
                </a:solidFill>
                <a:latin typeface="Consolas"/>
                <a:ea typeface="Times New Roman"/>
                <a:cs typeface="Times New Roman"/>
              </a:rPr>
              <a:t>*</a:t>
            </a:r>
            <a:r>
              <a:rPr lang="en-US" sz="900" i="1" dirty="0">
                <a:solidFill>
                  <a:srgbClr val="3399FF"/>
                </a:solidFill>
                <a:latin typeface="Consolas"/>
                <a:ea typeface="Times New Roman"/>
                <a:cs typeface="Times New Roman"/>
              </a:rPr>
              <a:t>.</a:t>
            </a:r>
            <a:r>
              <a:rPr lang="en-US" sz="900" i="1" dirty="0" err="1">
                <a:solidFill>
                  <a:srgbClr val="3399FF"/>
                </a:solidFill>
                <a:latin typeface="Consolas"/>
                <a:ea typeface="Times New Roman"/>
                <a:cs typeface="Times New Roman"/>
              </a:rPr>
              <a:t>exeyi</a:t>
            </a:r>
            <a:r>
              <a:rPr lang="en-US" sz="900" i="1" dirty="0">
                <a:solidFill>
                  <a:srgbClr val="3399FF"/>
                </a:solidFill>
                <a:latin typeface="Consolas"/>
                <a:ea typeface="Times New Roman"/>
                <a:cs typeface="Times New Roman"/>
              </a:rPr>
              <a:t> </a:t>
            </a:r>
            <a:r>
              <a:rPr lang="en-US" sz="900" i="1" dirty="0" err="1">
                <a:solidFill>
                  <a:srgbClr val="3399FF"/>
                </a:solidFill>
                <a:latin typeface="Consolas"/>
                <a:ea typeface="Times New Roman"/>
                <a:cs typeface="Times New Roman"/>
              </a:rPr>
              <a:t>actiginizda</a:t>
            </a:r>
            <a:r>
              <a:rPr lang="tr-TR" sz="300" i="1" dirty="0">
                <a:solidFill>
                  <a:srgbClr val="3399FF"/>
                </a:solidFill>
                <a:latin typeface="Consolas"/>
                <a:ea typeface="Times New Roman"/>
                <a:cs typeface="Times New Roman"/>
              </a:rPr>
              <a:t> </a:t>
            </a:r>
            <a:r>
              <a:rPr lang="en-US" sz="900" i="1" dirty="0" err="1">
                <a:solidFill>
                  <a:srgbClr val="3399FF"/>
                </a:solidFill>
                <a:latin typeface="Consolas"/>
                <a:ea typeface="Times New Roman"/>
                <a:cs typeface="Times New Roman"/>
              </a:rPr>
              <a:t>hemen</a:t>
            </a:r>
            <a:r>
              <a:rPr lang="en-US" sz="900" i="1" dirty="0">
                <a:solidFill>
                  <a:srgbClr val="3399FF"/>
                </a:solidFill>
                <a:latin typeface="Consolas"/>
                <a:ea typeface="Times New Roman"/>
                <a:cs typeface="Times New Roman"/>
              </a:rPr>
              <a:t> </a:t>
            </a:r>
            <a:r>
              <a:rPr lang="en-US" sz="900" i="1" dirty="0" err="1">
                <a:solidFill>
                  <a:srgbClr val="3399FF"/>
                </a:solidFill>
                <a:latin typeface="Consolas"/>
                <a:ea typeface="Times New Roman"/>
                <a:cs typeface="Times New Roman"/>
              </a:rPr>
              <a:t>kapanmasin</a:t>
            </a:r>
            <a:r>
              <a:rPr lang="tr-TR" sz="300" i="1" dirty="0">
                <a:solidFill>
                  <a:srgbClr val="3399FF"/>
                </a:solidFill>
                <a:latin typeface="Consolas"/>
                <a:ea typeface="Times New Roman"/>
                <a:cs typeface="Times New Roman"/>
              </a:rPr>
              <a:t> </a:t>
            </a:r>
            <a:r>
              <a:rPr lang="en-US" sz="900" i="1" dirty="0" err="1">
                <a:solidFill>
                  <a:srgbClr val="3399FF"/>
                </a:solidFill>
                <a:latin typeface="Consolas"/>
                <a:ea typeface="Times New Roman"/>
                <a:cs typeface="Times New Roman"/>
              </a:rPr>
              <a:t>diye</a:t>
            </a:r>
            <a:r>
              <a:rPr lang="tr-TR" sz="900" i="1" dirty="0">
                <a:solidFill>
                  <a:srgbClr val="3399FF"/>
                </a:solidFill>
                <a:latin typeface="Consolas"/>
                <a:ea typeface="Times New Roman"/>
                <a:cs typeface="Times New Roman"/>
              </a:rPr>
              <a:t> - </a:t>
            </a:r>
            <a:r>
              <a:rPr lang="tr-TR" sz="900" i="1" dirty="0" err="1">
                <a:solidFill>
                  <a:srgbClr val="3399FF"/>
                </a:solidFill>
                <a:latin typeface="Consolas"/>
                <a:ea typeface="Times New Roman"/>
                <a:cs typeface="Times New Roman"/>
              </a:rPr>
              <a:t>conio</a:t>
            </a:r>
            <a:r>
              <a:rPr lang="tr-TR" sz="900" i="1" dirty="0">
                <a:solidFill>
                  <a:srgbClr val="3399FF"/>
                </a:solidFill>
                <a:latin typeface="Consolas"/>
                <a:ea typeface="Times New Roman"/>
                <a:cs typeface="Times New Roman"/>
              </a:rPr>
              <a:t>.</a:t>
            </a:r>
            <a:r>
              <a:rPr lang="tr-TR" sz="900" i="1" dirty="0" err="1">
                <a:solidFill>
                  <a:srgbClr val="3399FF"/>
                </a:solidFill>
                <a:latin typeface="Consolas"/>
                <a:ea typeface="Times New Roman"/>
                <a:cs typeface="Times New Roman"/>
              </a:rPr>
              <a:t>h’a</a:t>
            </a:r>
            <a:r>
              <a:rPr lang="tr-TR" sz="900" i="1" dirty="0">
                <a:solidFill>
                  <a:srgbClr val="3399FF"/>
                </a:solidFill>
                <a:latin typeface="Consolas"/>
                <a:ea typeface="Times New Roman"/>
                <a:cs typeface="Times New Roman"/>
              </a:rPr>
              <a:t> gerek yok artik – </a:t>
            </a:r>
            <a:r>
              <a:rPr lang="tr-TR" sz="900" i="1" dirty="0" err="1">
                <a:solidFill>
                  <a:srgbClr val="3399FF"/>
                </a:solidFill>
                <a:latin typeface="Consolas"/>
                <a:ea typeface="Times New Roman"/>
                <a:cs typeface="Times New Roman"/>
              </a:rPr>
              <a:t>fflush</a:t>
            </a:r>
            <a:r>
              <a:rPr lang="tr-TR" sz="900" i="1" dirty="0">
                <a:solidFill>
                  <a:srgbClr val="3399FF"/>
                </a:solidFill>
                <a:latin typeface="Consolas"/>
                <a:ea typeface="Times New Roman"/>
                <a:cs typeface="Times New Roman"/>
              </a:rPr>
              <a:t> yerine </a:t>
            </a:r>
            <a:r>
              <a:rPr lang="tr-TR" sz="900" i="1" dirty="0" err="1">
                <a:solidFill>
                  <a:srgbClr val="3399FF"/>
                </a:solidFill>
                <a:latin typeface="Consolas"/>
                <a:ea typeface="Times New Roman"/>
                <a:cs typeface="Times New Roman"/>
              </a:rPr>
              <a:t>scanf’ten</a:t>
            </a:r>
            <a:r>
              <a:rPr lang="tr-TR" sz="900" i="1" dirty="0">
                <a:solidFill>
                  <a:srgbClr val="3399FF"/>
                </a:solidFill>
                <a:latin typeface="Consolas"/>
                <a:ea typeface="Times New Roman"/>
                <a:cs typeface="Times New Roman"/>
              </a:rPr>
              <a:t> 2 tane peş peşe koyarsak 1.si üstteki bir </a:t>
            </a:r>
            <a:r>
              <a:rPr lang="tr-TR" sz="900" i="1" dirty="0" err="1">
                <a:solidFill>
                  <a:srgbClr val="3399FF"/>
                </a:solidFill>
                <a:latin typeface="Consolas"/>
                <a:ea typeface="Times New Roman"/>
                <a:cs typeface="Times New Roman"/>
              </a:rPr>
              <a:t>scanf’ten</a:t>
            </a:r>
            <a:r>
              <a:rPr lang="tr-TR" sz="900" i="1" dirty="0">
                <a:solidFill>
                  <a:srgbClr val="3399FF"/>
                </a:solidFill>
                <a:latin typeface="Consolas"/>
                <a:ea typeface="Times New Roman"/>
                <a:cs typeface="Times New Roman"/>
              </a:rPr>
              <a:t> gelebilecek </a:t>
            </a:r>
            <a:r>
              <a:rPr lang="tr-TR" sz="900" i="1" dirty="0" err="1">
                <a:solidFill>
                  <a:srgbClr val="3399FF"/>
                </a:solidFill>
                <a:latin typeface="Consolas"/>
                <a:ea typeface="Times New Roman"/>
                <a:cs typeface="Times New Roman"/>
              </a:rPr>
              <a:t>enter’ı</a:t>
            </a:r>
            <a:r>
              <a:rPr lang="tr-TR" sz="900" i="1" dirty="0">
                <a:solidFill>
                  <a:srgbClr val="3399FF"/>
                </a:solidFill>
                <a:latin typeface="Consolas"/>
                <a:ea typeface="Times New Roman"/>
                <a:cs typeface="Times New Roman"/>
              </a:rPr>
              <a:t> kapar, 2.si yeni bir giriş ister.*/</a:t>
            </a:r>
            <a:endParaRPr lang="tr-TR" sz="300" dirty="0">
              <a:ea typeface="Times New Roman"/>
              <a:cs typeface="Times New Roman"/>
            </a:endParaRPr>
          </a:p>
          <a:p>
            <a:pPr>
              <a:lnSpc>
                <a:spcPct val="115000"/>
              </a:lnSpc>
              <a:spcAft>
                <a:spcPts val="0"/>
              </a:spcAft>
            </a:pPr>
            <a:r>
              <a:rPr lang="en-US" sz="1600" dirty="0">
                <a:solidFill>
                  <a:srgbClr val="000000"/>
                </a:solidFill>
                <a:latin typeface="Consolas"/>
                <a:ea typeface="Times New Roman"/>
                <a:cs typeface="Times New Roman"/>
              </a:rPr>
              <a:t>	</a:t>
            </a:r>
            <a:r>
              <a:rPr lang="en-US" sz="1600" b="1" dirty="0">
                <a:solidFill>
                  <a:srgbClr val="000000"/>
                </a:solidFill>
                <a:latin typeface="Consolas"/>
                <a:ea typeface="Times New Roman"/>
                <a:cs typeface="Times New Roman"/>
              </a:rPr>
              <a:t>return</a:t>
            </a:r>
            <a:r>
              <a:rPr lang="en-US" sz="1600" dirty="0">
                <a:solidFill>
                  <a:srgbClr val="000000"/>
                </a:solidFill>
                <a:latin typeface="Consolas"/>
                <a:ea typeface="Times New Roman"/>
                <a:cs typeface="Times New Roman"/>
              </a:rPr>
              <a:t> </a:t>
            </a:r>
            <a:r>
              <a:rPr lang="en-US" sz="1600" dirty="0">
                <a:solidFill>
                  <a:srgbClr val="800080"/>
                </a:solidFill>
                <a:latin typeface="Consolas"/>
                <a:ea typeface="Times New Roman"/>
                <a:cs typeface="Times New Roman"/>
              </a:rPr>
              <a:t>0</a:t>
            </a:r>
            <a:r>
              <a:rPr lang="en-US" sz="1600" b="1" dirty="0">
                <a:solidFill>
                  <a:srgbClr val="FF0000"/>
                </a:solidFill>
                <a:latin typeface="Consolas"/>
                <a:ea typeface="Times New Roman"/>
                <a:cs typeface="Times New Roman"/>
              </a:rPr>
              <a:t>;</a:t>
            </a:r>
            <a:endParaRPr lang="tr-TR" sz="900" dirty="0">
              <a:ea typeface="Times New Roman"/>
              <a:cs typeface="Times New Roman"/>
            </a:endParaRPr>
          </a:p>
          <a:p>
            <a:pPr>
              <a:lnSpc>
                <a:spcPct val="115000"/>
              </a:lnSpc>
              <a:spcAft>
                <a:spcPts val="0"/>
              </a:spcAft>
            </a:pPr>
            <a:r>
              <a:rPr lang="en-US" sz="1600" b="1" dirty="0">
                <a:solidFill>
                  <a:srgbClr val="FF0000"/>
                </a:solidFill>
                <a:latin typeface="Consolas"/>
                <a:ea typeface="Times New Roman"/>
                <a:cs typeface="Times New Roman"/>
              </a:rPr>
              <a:t>}</a:t>
            </a:r>
            <a:endParaRPr lang="tr-TR" sz="900" dirty="0">
              <a:ea typeface="Times New Roman"/>
              <a:cs typeface="Times New Roman"/>
            </a:endParaRPr>
          </a:p>
          <a:p>
            <a:pPr>
              <a:lnSpc>
                <a:spcPct val="115000"/>
              </a:lnSpc>
              <a:spcAft>
                <a:spcPts val="0"/>
              </a:spcAft>
            </a:pPr>
            <a:r>
              <a:rPr lang="en-US" sz="1600" b="1" dirty="0">
                <a:solidFill>
                  <a:srgbClr val="FF0000"/>
                </a:solidFill>
                <a:latin typeface="Consolas"/>
                <a:ea typeface="Times New Roman"/>
                <a:cs typeface="Times New Roman"/>
              </a:rPr>
              <a:t> </a:t>
            </a:r>
            <a:endParaRPr lang="tr-TR" sz="900" dirty="0">
              <a:ea typeface="Times New Roman"/>
              <a:cs typeface="Times New Roman"/>
            </a:endParaRPr>
          </a:p>
        </p:txBody>
      </p:sp>
      <p:sp>
        <p:nvSpPr>
          <p:cNvPr id="8" name="7 Dikdörtgen"/>
          <p:cNvSpPr/>
          <p:nvPr/>
        </p:nvSpPr>
        <p:spPr>
          <a:xfrm>
            <a:off x="6074979" y="1429407"/>
            <a:ext cx="281677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Güzel bir uygulaması</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C komutu ile bir dosyayı silmek ya da değiştirmek</a:t>
            </a:r>
          </a:p>
        </p:txBody>
      </p:sp>
      <p:sp>
        <p:nvSpPr>
          <p:cNvPr id="3" name="2 İçerik Yer Tutucusu"/>
          <p:cNvSpPr>
            <a:spLocks noGrp="1"/>
          </p:cNvSpPr>
          <p:nvPr>
            <p:ph sz="quarter" idx="1"/>
          </p:nvPr>
        </p:nvSpPr>
        <p:spPr>
          <a:xfrm>
            <a:off x="457200" y="1219200"/>
            <a:ext cx="3882571" cy="3643086"/>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tr-TR" dirty="0" err="1"/>
              <a:t>int</a:t>
            </a:r>
            <a:r>
              <a:rPr lang="tr-TR" dirty="0"/>
              <a:t> </a:t>
            </a:r>
            <a:r>
              <a:rPr lang="tr-TR" dirty="0" err="1"/>
              <a:t>main</a:t>
            </a:r>
            <a:r>
              <a:rPr lang="tr-TR" dirty="0"/>
              <a:t>()</a:t>
            </a:r>
          </a:p>
          <a:p>
            <a:pPr>
              <a:buNone/>
            </a:pPr>
            <a:r>
              <a:rPr lang="tr-TR" dirty="0"/>
              <a:t>{</a:t>
            </a:r>
          </a:p>
          <a:p>
            <a:pPr>
              <a:buNone/>
            </a:pPr>
            <a:r>
              <a:rPr lang="tr-TR" dirty="0"/>
              <a:t>	</a:t>
            </a:r>
            <a:r>
              <a:rPr lang="tr-TR" b="1" dirty="0" err="1">
                <a:solidFill>
                  <a:srgbClr val="0000FF"/>
                </a:solidFill>
              </a:rPr>
              <a:t>rename</a:t>
            </a:r>
            <a:r>
              <a:rPr lang="tr-TR" b="1" dirty="0">
                <a:solidFill>
                  <a:srgbClr val="0000FF"/>
                </a:solidFill>
              </a:rPr>
              <a:t>("Dosya1.</a:t>
            </a:r>
            <a:r>
              <a:rPr lang="tr-TR" b="1" dirty="0" err="1">
                <a:solidFill>
                  <a:srgbClr val="0000FF"/>
                </a:solidFill>
              </a:rPr>
              <a:t>txt</a:t>
            </a:r>
            <a:r>
              <a:rPr lang="tr-TR" b="1" dirty="0">
                <a:solidFill>
                  <a:srgbClr val="0000FF"/>
                </a:solidFill>
              </a:rPr>
              <a:t>", "Dosya2.</a:t>
            </a:r>
            <a:r>
              <a:rPr lang="tr-TR" b="1" dirty="0" err="1">
                <a:solidFill>
                  <a:srgbClr val="0000FF"/>
                </a:solidFill>
              </a:rPr>
              <a:t>txt</a:t>
            </a:r>
            <a:r>
              <a:rPr lang="tr-TR" b="1" dirty="0">
                <a:solidFill>
                  <a:srgbClr val="0000FF"/>
                </a:solidFill>
              </a:rPr>
              <a:t>");</a:t>
            </a:r>
          </a:p>
          <a:p>
            <a:pPr>
              <a:buNone/>
            </a:pPr>
            <a:r>
              <a:rPr lang="tr-TR" dirty="0"/>
              <a:t>	/*kod ile ayni </a:t>
            </a:r>
            <a:r>
              <a:rPr lang="tr-TR" dirty="0" err="1"/>
              <a:t>klasordeki</a:t>
            </a:r>
            <a:endParaRPr lang="tr-TR" dirty="0"/>
          </a:p>
          <a:p>
            <a:pPr>
              <a:buNone/>
            </a:pPr>
            <a:r>
              <a:rPr lang="tr-TR" dirty="0"/>
              <a:t>	Dosya1.</a:t>
            </a:r>
            <a:r>
              <a:rPr lang="tr-TR" dirty="0" err="1"/>
              <a:t>txt</a:t>
            </a:r>
            <a:r>
              <a:rPr lang="tr-TR" dirty="0"/>
              <a:t> </a:t>
            </a:r>
            <a:r>
              <a:rPr lang="tr-TR" dirty="0" err="1"/>
              <a:t>dosyasinin</a:t>
            </a:r>
            <a:r>
              <a:rPr lang="tr-TR" dirty="0"/>
              <a:t> ismi</a:t>
            </a:r>
          </a:p>
          <a:p>
            <a:pPr>
              <a:buNone/>
            </a:pPr>
            <a:r>
              <a:rPr lang="tr-TR" dirty="0"/>
              <a:t>	Dosya2.</a:t>
            </a:r>
            <a:r>
              <a:rPr lang="tr-TR" dirty="0" err="1"/>
              <a:t>txt</a:t>
            </a:r>
            <a:r>
              <a:rPr lang="tr-TR" dirty="0"/>
              <a:t> olarak </a:t>
            </a:r>
            <a:r>
              <a:rPr lang="tr-TR" dirty="0" err="1"/>
              <a:t>guncellendi</a:t>
            </a:r>
            <a:r>
              <a:rPr lang="tr-TR" dirty="0"/>
              <a:t>.*/</a:t>
            </a:r>
          </a:p>
          <a:p>
            <a:pPr>
              <a:buNone/>
            </a:pPr>
            <a:r>
              <a:rPr lang="tr-TR" dirty="0"/>
              <a:t>	</a:t>
            </a:r>
          </a:p>
          <a:p>
            <a:pPr>
              <a:buNone/>
            </a:pPr>
            <a:r>
              <a:rPr lang="tr-TR" dirty="0"/>
              <a:t>	</a:t>
            </a:r>
            <a:r>
              <a:rPr lang="tr-TR" b="1" dirty="0" err="1">
                <a:solidFill>
                  <a:srgbClr val="0000FF"/>
                </a:solidFill>
              </a:rPr>
              <a:t>remove</a:t>
            </a:r>
            <a:r>
              <a:rPr lang="tr-TR" b="1" dirty="0">
                <a:solidFill>
                  <a:srgbClr val="0000FF"/>
                </a:solidFill>
              </a:rPr>
              <a:t>("Dosya2.</a:t>
            </a:r>
            <a:r>
              <a:rPr lang="tr-TR" b="1" dirty="0" err="1">
                <a:solidFill>
                  <a:srgbClr val="0000FF"/>
                </a:solidFill>
              </a:rPr>
              <a:t>txt</a:t>
            </a:r>
            <a:r>
              <a:rPr lang="tr-TR" b="1" dirty="0">
                <a:solidFill>
                  <a:srgbClr val="0000FF"/>
                </a:solidFill>
              </a:rPr>
              <a:t>");</a:t>
            </a:r>
          </a:p>
          <a:p>
            <a:pPr>
              <a:buNone/>
            </a:pPr>
            <a:r>
              <a:rPr lang="tr-TR" dirty="0"/>
              <a:t>	/*kod ile ayni </a:t>
            </a:r>
            <a:r>
              <a:rPr lang="tr-TR" dirty="0" err="1"/>
              <a:t>klasordeki</a:t>
            </a:r>
            <a:endParaRPr lang="tr-TR" dirty="0"/>
          </a:p>
          <a:p>
            <a:pPr>
              <a:buNone/>
            </a:pPr>
            <a:r>
              <a:rPr lang="tr-TR" dirty="0"/>
              <a:t>	Dosya2.</a:t>
            </a:r>
            <a:r>
              <a:rPr lang="tr-TR" dirty="0" err="1"/>
              <a:t>txt</a:t>
            </a:r>
            <a:r>
              <a:rPr lang="tr-TR" dirty="0"/>
              <a:t> </a:t>
            </a:r>
            <a:r>
              <a:rPr lang="tr-TR" dirty="0" err="1"/>
              <a:t>dosyasi</a:t>
            </a:r>
            <a:r>
              <a:rPr lang="tr-TR" dirty="0"/>
              <a:t> silindi. */</a:t>
            </a:r>
          </a:p>
          <a:p>
            <a:pPr>
              <a:buNone/>
            </a:pPr>
            <a:r>
              <a:rPr lang="tr-TR" dirty="0"/>
              <a:t>	</a:t>
            </a:r>
            <a:r>
              <a:rPr lang="tr-TR" dirty="0" err="1"/>
              <a:t>return</a:t>
            </a:r>
            <a:r>
              <a:rPr lang="tr-TR" dirty="0"/>
              <a:t> 0;	</a:t>
            </a:r>
          </a:p>
          <a:p>
            <a:pPr>
              <a:buNone/>
            </a:pPr>
            <a:r>
              <a:rPr lang="tr-TR" dirty="0"/>
              <a:t>}</a:t>
            </a:r>
          </a:p>
        </p:txBody>
      </p:sp>
      <p:sp>
        <p:nvSpPr>
          <p:cNvPr id="4" name="3 Metin kutusu"/>
          <p:cNvSpPr txBox="1"/>
          <p:nvPr/>
        </p:nvSpPr>
        <p:spPr>
          <a:xfrm>
            <a:off x="4513943" y="1915886"/>
            <a:ext cx="3976915" cy="1477328"/>
          </a:xfrm>
          <a:prstGeom prst="rect">
            <a:avLst/>
          </a:prstGeom>
          <a:noFill/>
        </p:spPr>
        <p:txBody>
          <a:bodyPr wrap="square" rtlCol="0">
            <a:spAutoFit/>
          </a:bodyPr>
          <a:lstStyle/>
          <a:p>
            <a:r>
              <a:rPr lang="tr-TR" dirty="0" err="1"/>
              <a:t>remove</a:t>
            </a:r>
            <a:r>
              <a:rPr lang="tr-TR" dirty="0"/>
              <a:t> ve </a:t>
            </a:r>
            <a:r>
              <a:rPr lang="tr-TR" dirty="0" err="1"/>
              <a:t>rename</a:t>
            </a:r>
            <a:r>
              <a:rPr lang="tr-TR" dirty="0"/>
              <a:t> komutlarıyla bilgisayardaki dosyalara </a:t>
            </a:r>
            <a:r>
              <a:rPr lang="tr-TR" dirty="0" err="1"/>
              <a:t>müdahele</a:t>
            </a:r>
            <a:r>
              <a:rPr lang="tr-TR" dirty="0"/>
              <a:t> etmek mümkün.</a:t>
            </a:r>
          </a:p>
          <a:p>
            <a:endParaRPr lang="tr-TR" dirty="0"/>
          </a:p>
          <a:p>
            <a:r>
              <a:rPr lang="tr-TR" dirty="0"/>
              <a:t>UYARI: “</a:t>
            </a:r>
            <a:r>
              <a:rPr lang="tr-TR" dirty="0" err="1"/>
              <a:t>Hacker”lık</a:t>
            </a:r>
            <a:r>
              <a:rPr lang="tr-TR" dirty="0"/>
              <a:t> kötü bir şeydir </a:t>
            </a:r>
            <a:r>
              <a:rPr lang="tr-TR" dirty="0">
                <a:sym typeface="Wingdings" pitchFamily="2" charset="2"/>
              </a:rPr>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dirty="0"/>
              <a:t>Dosya işlemleriyle ilgili bir fonksiyon: </a:t>
            </a:r>
            <a:r>
              <a:rPr lang="tr-TR" sz="4000" dirty="0" err="1"/>
              <a:t>feof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r>
              <a:rPr lang="tr-TR" dirty="0" err="1">
                <a:solidFill>
                  <a:schemeClr val="tx1"/>
                </a:solidFill>
              </a:rPr>
              <a:t>feof</a:t>
            </a:r>
            <a:r>
              <a:rPr lang="tr-TR" dirty="0">
                <a:solidFill>
                  <a:schemeClr val="tx1"/>
                </a:solidFill>
              </a:rPr>
              <a:t>(dosya</a:t>
            </a:r>
            <a:r>
              <a:rPr lang="tr-TR" b="1" dirty="0">
                <a:solidFill>
                  <a:schemeClr val="tx1"/>
                </a:solidFill>
              </a:rPr>
              <a:t>) </a:t>
            </a:r>
          </a:p>
          <a:p>
            <a:pPr algn="just">
              <a:buNone/>
            </a:pPr>
            <a:r>
              <a:rPr lang="tr-TR" b="1" dirty="0">
                <a:solidFill>
                  <a:schemeClr val="tx1"/>
                </a:solidFill>
              </a:rPr>
              <a:t>//</a:t>
            </a:r>
            <a:r>
              <a:rPr lang="tr-TR" b="1" dirty="0" err="1">
                <a:solidFill>
                  <a:schemeClr val="tx1"/>
                </a:solidFill>
              </a:rPr>
              <a:t>end</a:t>
            </a:r>
            <a:r>
              <a:rPr lang="tr-TR" b="1" dirty="0">
                <a:solidFill>
                  <a:schemeClr val="tx1"/>
                </a:solidFill>
              </a:rPr>
              <a:t> of file</a:t>
            </a:r>
            <a:endParaRPr lang="tr-TR" b="1" dirty="0"/>
          </a:p>
          <a:p>
            <a:pPr lvl="1" algn="just"/>
            <a:r>
              <a:rPr lang="tr-TR" dirty="0">
                <a:solidFill>
                  <a:schemeClr val="tx1"/>
                </a:solidFill>
              </a:rPr>
              <a:t>Bir dosyadan okuma yaptıysak ve dosyada sona gelindiyse </a:t>
            </a:r>
            <a:r>
              <a:rPr lang="tr-TR" dirty="0" err="1">
                <a:solidFill>
                  <a:schemeClr val="tx1"/>
                </a:solidFill>
              </a:rPr>
              <a:t>feof</a:t>
            </a:r>
            <a:r>
              <a:rPr lang="tr-TR" dirty="0">
                <a:solidFill>
                  <a:schemeClr val="tx1"/>
                </a:solidFill>
              </a:rPr>
              <a:t> fonksiyonu 0 harici bir değer döner.</a:t>
            </a:r>
          </a:p>
          <a:p>
            <a:pPr lvl="1" algn="just">
              <a:buNone/>
            </a:pPr>
            <a:endParaRPr lang="tr-TR" dirty="0">
              <a:solidFill>
                <a:schemeClr val="tx1"/>
              </a:solidFill>
            </a:endParaRPr>
          </a:p>
          <a:p>
            <a:pPr lvl="1" algn="just">
              <a:buNone/>
            </a:pPr>
            <a:r>
              <a:rPr lang="tr-TR" dirty="0" err="1">
                <a:solidFill>
                  <a:schemeClr val="tx1"/>
                </a:solidFill>
              </a:rPr>
              <a:t>int</a:t>
            </a:r>
            <a:r>
              <a:rPr lang="tr-TR" dirty="0">
                <a:solidFill>
                  <a:schemeClr val="tx1"/>
                </a:solidFill>
              </a:rPr>
              <a:t> x = </a:t>
            </a:r>
            <a:r>
              <a:rPr lang="tr-TR" dirty="0" err="1">
                <a:solidFill>
                  <a:schemeClr val="tx1"/>
                </a:solidFill>
              </a:rPr>
              <a:t>feof</a:t>
            </a:r>
            <a:r>
              <a:rPr lang="tr-TR" dirty="0">
                <a:solidFill>
                  <a:schemeClr val="tx1"/>
                </a:solidFill>
              </a:rPr>
              <a:t>(dosya);</a:t>
            </a:r>
          </a:p>
          <a:p>
            <a:pPr lvl="1">
              <a:buNone/>
            </a:pPr>
            <a:r>
              <a:rPr lang="tr-TR" dirty="0">
                <a:solidFill>
                  <a:schemeClr val="tx1"/>
                </a:solidFill>
              </a:rPr>
              <a:t>x, 0 değerini almışsa anlıyoruz ki </a:t>
            </a:r>
            <a:r>
              <a:rPr lang="tr-TR" b="1" dirty="0">
                <a:solidFill>
                  <a:schemeClr val="tx1"/>
                </a:solidFill>
              </a:rPr>
              <a:t>dosyada daha veri var.</a:t>
            </a:r>
          </a:p>
          <a:p>
            <a:pPr lvl="1">
              <a:buNone/>
            </a:pPr>
            <a:r>
              <a:rPr lang="tr-TR" sz="2000" i="1" dirty="0">
                <a:solidFill>
                  <a:srgbClr val="002060"/>
                </a:solidFill>
              </a:rPr>
              <a:t>(</a:t>
            </a:r>
            <a:r>
              <a:rPr lang="tr-TR" sz="2000" i="1" dirty="0" err="1">
                <a:solidFill>
                  <a:srgbClr val="002060"/>
                </a:solidFill>
              </a:rPr>
              <a:t>Have</a:t>
            </a:r>
            <a:r>
              <a:rPr lang="tr-TR" sz="2000" i="1" dirty="0">
                <a:solidFill>
                  <a:srgbClr val="002060"/>
                </a:solidFill>
              </a:rPr>
              <a:t> </a:t>
            </a:r>
            <a:r>
              <a:rPr lang="tr-TR" sz="2000" i="1" dirty="0" err="1">
                <a:solidFill>
                  <a:srgbClr val="002060"/>
                </a:solidFill>
              </a:rPr>
              <a:t>you</a:t>
            </a:r>
            <a:r>
              <a:rPr lang="tr-TR" sz="2000" i="1" dirty="0">
                <a:solidFill>
                  <a:srgbClr val="002060"/>
                </a:solidFill>
              </a:rPr>
              <a:t> </a:t>
            </a:r>
            <a:r>
              <a:rPr lang="tr-TR" sz="2000" i="1" dirty="0" err="1">
                <a:solidFill>
                  <a:srgbClr val="002060"/>
                </a:solidFill>
              </a:rPr>
              <a:t>reached</a:t>
            </a:r>
            <a:r>
              <a:rPr lang="tr-TR" sz="2000" i="1" dirty="0">
                <a:solidFill>
                  <a:srgbClr val="002060"/>
                </a:solidFill>
              </a:rPr>
              <a:t> </a:t>
            </a:r>
            <a:r>
              <a:rPr lang="tr-TR" sz="2000" i="1" dirty="0" err="1">
                <a:solidFill>
                  <a:srgbClr val="002060"/>
                </a:solidFill>
              </a:rPr>
              <a:t>the</a:t>
            </a:r>
            <a:r>
              <a:rPr lang="tr-TR" sz="2000" i="1" dirty="0">
                <a:solidFill>
                  <a:srgbClr val="002060"/>
                </a:solidFill>
              </a:rPr>
              <a:t> </a:t>
            </a:r>
            <a:r>
              <a:rPr lang="tr-TR" sz="2000" i="1" dirty="0" err="1">
                <a:solidFill>
                  <a:srgbClr val="002060"/>
                </a:solidFill>
              </a:rPr>
              <a:t>end</a:t>
            </a:r>
            <a:r>
              <a:rPr lang="tr-TR" sz="2000" i="1" dirty="0">
                <a:solidFill>
                  <a:srgbClr val="002060"/>
                </a:solidFill>
              </a:rPr>
              <a:t> of </a:t>
            </a:r>
            <a:r>
              <a:rPr lang="tr-TR" sz="2000" i="1" dirty="0" err="1">
                <a:solidFill>
                  <a:srgbClr val="002060"/>
                </a:solidFill>
              </a:rPr>
              <a:t>the</a:t>
            </a:r>
            <a:r>
              <a:rPr lang="tr-TR" sz="2000" i="1" dirty="0">
                <a:solidFill>
                  <a:srgbClr val="002060"/>
                </a:solidFill>
              </a:rPr>
              <a:t> file? </a:t>
            </a:r>
            <a:r>
              <a:rPr lang="tr-TR" sz="2000" i="1" dirty="0" err="1">
                <a:solidFill>
                  <a:srgbClr val="002060"/>
                </a:solidFill>
              </a:rPr>
              <a:t>False</a:t>
            </a:r>
            <a:r>
              <a:rPr lang="tr-TR" sz="2000" i="1" dirty="0">
                <a:solidFill>
                  <a:srgbClr val="002060"/>
                </a:solidFill>
              </a:rPr>
              <a:t> -&gt; 0)</a:t>
            </a:r>
          </a:p>
          <a:p>
            <a:pPr lvl="1">
              <a:buNone/>
            </a:pPr>
            <a:r>
              <a:rPr lang="tr-TR" dirty="0">
                <a:solidFill>
                  <a:schemeClr val="tx1"/>
                </a:solidFill>
              </a:rPr>
              <a:t>x, 0 değerini almamışsa(0 harici herhangi bir değer almışsa) anlıyoruz ki dosyada sona gelindi. </a:t>
            </a:r>
            <a:br>
              <a:rPr lang="tr-TR" dirty="0">
                <a:solidFill>
                  <a:schemeClr val="tx1"/>
                </a:solidFill>
              </a:rPr>
            </a:br>
            <a:endParaRPr lang="tr-TR" dirty="0">
              <a:solidFill>
                <a:schemeClr val="tx1"/>
              </a:solidFill>
            </a:endParaRPr>
          </a:p>
          <a:p>
            <a:pPr lvl="1" algn="just">
              <a:buNone/>
            </a:pPr>
            <a:r>
              <a:rPr lang="tr-TR" dirty="0">
                <a:solidFill>
                  <a:schemeClr val="tx1"/>
                </a:solidFill>
              </a:rPr>
              <a:t>Görünmez bir imlecin dosyadan okuma yaptıkça dosyada ilerlediğini düşünebilirsiniz. C gerçekten de arka planda böyle bir imleç değişkeni barındırır, değerini tutar ve günceller.</a:t>
            </a:r>
          </a:p>
        </p:txBody>
      </p:sp>
      <p:pic>
        <p:nvPicPr>
          <p:cNvPr id="4" name="3 Resim" descr="mac-osx-arrow-cursor.png"/>
          <p:cNvPicPr>
            <a:picLocks noChangeAspect="1"/>
          </p:cNvPicPr>
          <p:nvPr/>
        </p:nvPicPr>
        <p:blipFill>
          <a:blip r:embed="rId3"/>
          <a:stretch>
            <a:fillRect/>
          </a:stretch>
        </p:blipFill>
        <p:spPr>
          <a:xfrm>
            <a:off x="357158" y="5072074"/>
            <a:ext cx="714380" cy="985348"/>
          </a:xfrm>
          <a:prstGeom prst="rect">
            <a:avLst/>
          </a:prstGeom>
        </p:spPr>
      </p:pic>
    </p:spTree>
    <p:extLst>
      <p:ext uri="{BB962C8B-B14F-4D97-AF65-F5344CB8AC3E}">
        <p14:creationId xmlns:p14="http://schemas.microsoft.com/office/powerpoint/2010/main" val="1943482447"/>
      </p:ext>
    </p:extLst>
  </p:cSld>
  <p:clrMapOvr>
    <a:overrideClrMapping bg1="lt1" tx1="dk1" bg2="lt2" tx2="dk2" accent1="accent1" accent2="accent2" accent3="accent3" accent4="accent4" accent5="accent5" accent6="accent6" hlink="hlink" folHlink="folHlink"/>
  </p:clrMapOvr>
  <p:transition>
    <p:random/>
  </p:transition>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tr-TR" dirty="0"/>
              <a:t>Artırma ve Azaltma İşleç Alıştırmaları</a:t>
            </a:r>
            <a:endParaRPr lang="en-US" dirty="0"/>
          </a:p>
        </p:txBody>
      </p:sp>
      <p:sp>
        <p:nvSpPr>
          <p:cNvPr id="15363" name="Rectangle 3"/>
          <p:cNvSpPr>
            <a:spLocks noGrp="1" noChangeArrowheads="1"/>
          </p:cNvSpPr>
          <p:nvPr>
            <p:ph sz="quarter" idx="1"/>
          </p:nvPr>
        </p:nvSpPr>
        <p:spPr>
          <a:noFill/>
          <a:ln/>
        </p:spPr>
        <p:txBody>
          <a:bodyPr>
            <a:norm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++a * b - c--;</a:t>
            </a: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and c?</a:t>
            </a:r>
          </a:p>
          <a:p>
            <a:pPr>
              <a:buFont typeface="Monotype Sorts" charset="0"/>
              <a:buChar char=" "/>
            </a:pPr>
            <a:endParaRPr lang="en-US" dirty="0"/>
          </a:p>
          <a:p>
            <a:pPr>
              <a:buFont typeface="Monotype Sorts" charset="0"/>
              <a:buChar char=" "/>
            </a:pPr>
            <a:endParaRPr lang="en-US" dirty="0"/>
          </a:p>
        </p:txBody>
      </p:sp>
      <p:sp>
        <p:nvSpPr>
          <p:cNvPr id="5" name="TextBox 4"/>
          <p:cNvSpPr txBox="1"/>
          <p:nvPr/>
        </p:nvSpPr>
        <p:spPr>
          <a:xfrm>
            <a:off x="5151043" y="3151677"/>
            <a:ext cx="2435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expression is 1</a:t>
            </a:r>
          </a:p>
        </p:txBody>
      </p:sp>
      <p:sp>
        <p:nvSpPr>
          <p:cNvPr id="6" name="TextBox 5"/>
          <p:cNvSpPr txBox="1"/>
          <p:nvPr/>
        </p:nvSpPr>
        <p:spPr>
          <a:xfrm>
            <a:off x="5157695" y="4680477"/>
            <a:ext cx="2435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=2, b=2, c=2</a:t>
            </a:r>
          </a:p>
        </p:txBody>
      </p:sp>
      <p:sp>
        <p:nvSpPr>
          <p:cNvPr id="3" name="Cube 2"/>
          <p:cNvSpPr/>
          <p:nvPr/>
        </p:nvSpPr>
        <p:spPr>
          <a:xfrm>
            <a:off x="5151043" y="3151677"/>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ube 7"/>
          <p:cNvSpPr/>
          <p:nvPr/>
        </p:nvSpPr>
        <p:spPr>
          <a:xfrm>
            <a:off x="5143504" y="4714884"/>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8 Resim" descr="soru.jpg"/>
          <p:cNvPicPr>
            <a:picLocks noChangeAspect="1"/>
          </p:cNvPicPr>
          <p:nvPr/>
        </p:nvPicPr>
        <p:blipFill>
          <a:blip r:embed="rId3"/>
          <a:stretch>
            <a:fillRect/>
          </a:stretch>
        </p:blipFill>
        <p:spPr>
          <a:xfrm>
            <a:off x="6233846" y="1285860"/>
            <a:ext cx="1301667" cy="1328928"/>
          </a:xfrm>
          <a:prstGeom prst="rect">
            <a:avLst/>
          </a:prstGeom>
        </p:spPr>
      </p:pic>
    </p:spTree>
    <p:extLst>
      <p:ext uri="{BB962C8B-B14F-4D97-AF65-F5344CB8AC3E}">
        <p14:creationId xmlns:p14="http://schemas.microsoft.com/office/powerpoint/2010/main" val="2623881546"/>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tr-TR" dirty="0"/>
              <a:t>Artırma ve Azaltma İşleç Alıştırmaları</a:t>
            </a:r>
            <a:endParaRPr lang="en-US" dirty="0"/>
          </a:p>
        </p:txBody>
      </p:sp>
      <p:sp>
        <p:nvSpPr>
          <p:cNvPr id="16387" name="Rectangle 3"/>
          <p:cNvSpPr>
            <a:spLocks noGrp="1" noChangeArrowheads="1"/>
          </p:cNvSpPr>
          <p:nvPr>
            <p:ph sz="quarter" idx="1"/>
          </p:nvPr>
        </p:nvSpPr>
        <p:spPr>
          <a:noFill/>
          <a:ln/>
        </p:spPr>
        <p:txBody>
          <a:bodyPr>
            <a:no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d = 4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++b / c + a * d++;</a:t>
            </a: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c, and d?</a:t>
            </a:r>
          </a:p>
        </p:txBody>
      </p:sp>
      <p:sp>
        <p:nvSpPr>
          <p:cNvPr id="5" name="TextBox 4"/>
          <p:cNvSpPr txBox="1"/>
          <p:nvPr/>
        </p:nvSpPr>
        <p:spPr>
          <a:xfrm>
            <a:off x="5373811" y="3528071"/>
            <a:ext cx="2435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expression is 5</a:t>
            </a:r>
          </a:p>
        </p:txBody>
      </p:sp>
      <p:sp>
        <p:nvSpPr>
          <p:cNvPr id="6" name="TextBox 5"/>
          <p:cNvSpPr txBox="1"/>
          <p:nvPr/>
        </p:nvSpPr>
        <p:spPr>
          <a:xfrm>
            <a:off x="5668778" y="4698432"/>
            <a:ext cx="2435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Find yourself.</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ube 2"/>
          <p:cNvSpPr/>
          <p:nvPr/>
        </p:nvSpPr>
        <p:spPr>
          <a:xfrm>
            <a:off x="5220929" y="3362632"/>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ube 7"/>
          <p:cNvSpPr/>
          <p:nvPr/>
        </p:nvSpPr>
        <p:spPr>
          <a:xfrm>
            <a:off x="5220928" y="4684306"/>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8 Resim" descr="soru.jpg"/>
          <p:cNvPicPr>
            <a:picLocks noChangeAspect="1"/>
          </p:cNvPicPr>
          <p:nvPr/>
        </p:nvPicPr>
        <p:blipFill>
          <a:blip r:embed="rId3"/>
          <a:stretch>
            <a:fillRect/>
          </a:stretch>
        </p:blipFill>
        <p:spPr>
          <a:xfrm>
            <a:off x="6569435" y="1481328"/>
            <a:ext cx="1301667" cy="1328928"/>
          </a:xfrm>
          <a:prstGeom prst="rect">
            <a:avLst/>
          </a:prstGeom>
        </p:spPr>
      </p:pic>
    </p:spTree>
    <p:extLst>
      <p:ext uri="{BB962C8B-B14F-4D97-AF65-F5344CB8AC3E}">
        <p14:creationId xmlns:p14="http://schemas.microsoft.com/office/powerpoint/2010/main" val="367700756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rmAutofit/>
          </a:bodyPr>
          <a:lstStyle/>
          <a:p>
            <a:pPr algn="ctr"/>
            <a:r>
              <a:rPr lang="tr-TR" sz="8800" b="1" dirty="0">
                <a:solidFill>
                  <a:schemeClr val="tx2">
                    <a:lumMod val="60000"/>
                    <a:lumOff val="40000"/>
                  </a:schemeClr>
                </a:solidFill>
              </a:rPr>
              <a:t>Kısa Devre nedir?</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Kısa Devre nedir?</a:t>
            </a:r>
          </a:p>
        </p:txBody>
      </p:sp>
      <p:sp>
        <p:nvSpPr>
          <p:cNvPr id="3" name="Alt Başlık 2"/>
          <p:cNvSpPr>
            <a:spLocks noGrp="1"/>
          </p:cNvSpPr>
          <p:nvPr>
            <p:ph sz="quarter" idx="1"/>
          </p:nvPr>
        </p:nvSpPr>
        <p:spPr/>
        <p:txBody>
          <a:bodyPr>
            <a:normAutofit/>
          </a:bodyPr>
          <a:lstStyle/>
          <a:p>
            <a:pPr algn="just"/>
            <a:r>
              <a:rPr lang="tr-TR" sz="2400" b="1" dirty="0">
                <a:solidFill>
                  <a:schemeClr val="tx1"/>
                </a:solidFill>
              </a:rPr>
              <a:t> </a:t>
            </a:r>
            <a:r>
              <a:rPr lang="tr-TR" sz="2400" dirty="0">
                <a:solidFill>
                  <a:schemeClr val="tx1"/>
                </a:solidFill>
              </a:rPr>
              <a:t>C programlama dilinde </a:t>
            </a:r>
            <a:r>
              <a:rPr lang="tr-TR" sz="2400" b="1" i="1" dirty="0">
                <a:solidFill>
                  <a:srgbClr val="0070C0"/>
                </a:solidFill>
              </a:rPr>
              <a:t>kısa devre </a:t>
            </a:r>
            <a:r>
              <a:rPr lang="tr-TR" sz="2400" dirty="0">
                <a:solidFill>
                  <a:schemeClr val="tx1"/>
                </a:solidFill>
              </a:rPr>
              <a:t>(</a:t>
            </a:r>
            <a:r>
              <a:rPr lang="tr-TR" sz="2400" dirty="0" err="1">
                <a:solidFill>
                  <a:schemeClr val="tx1"/>
                </a:solidFill>
              </a:rPr>
              <a:t>short</a:t>
            </a:r>
            <a:r>
              <a:rPr lang="tr-TR" sz="2400" dirty="0">
                <a:solidFill>
                  <a:schemeClr val="tx1"/>
                </a:solidFill>
              </a:rPr>
              <a:t>-</a:t>
            </a:r>
            <a:r>
              <a:rPr lang="tr-TR" sz="2400" dirty="0" err="1">
                <a:solidFill>
                  <a:schemeClr val="tx1"/>
                </a:solidFill>
              </a:rPr>
              <a:t>circuit</a:t>
            </a:r>
            <a:r>
              <a:rPr lang="tr-TR" sz="2400" dirty="0">
                <a:solidFill>
                  <a:schemeClr val="tx1"/>
                </a:solidFill>
              </a:rPr>
              <a:t>) yapısı bulunmaktadır. Kısa devre yapısı </a:t>
            </a:r>
            <a:r>
              <a:rPr lang="tr-TR" sz="2400" b="1" i="1" dirty="0">
                <a:solidFill>
                  <a:schemeClr val="tx1"/>
                </a:solidFill>
              </a:rPr>
              <a:t>OR</a:t>
            </a:r>
            <a:r>
              <a:rPr lang="tr-TR" sz="2400" dirty="0">
                <a:solidFill>
                  <a:schemeClr val="tx1"/>
                </a:solidFill>
              </a:rPr>
              <a:t> ( || ) ve </a:t>
            </a:r>
            <a:r>
              <a:rPr lang="tr-TR" sz="2400" b="1" i="1" dirty="0">
                <a:solidFill>
                  <a:schemeClr val="tx1"/>
                </a:solidFill>
              </a:rPr>
              <a:t>AND</a:t>
            </a:r>
            <a:r>
              <a:rPr lang="tr-TR" sz="2400" dirty="0">
                <a:solidFill>
                  <a:schemeClr val="tx1"/>
                </a:solidFill>
              </a:rPr>
              <a:t> ( &amp;&amp; ) mantıksal işleçleri için tanımlanmıştır. </a:t>
            </a:r>
          </a:p>
          <a:p>
            <a:pPr algn="just"/>
            <a:r>
              <a:rPr lang="tr-TR" sz="2400" dirty="0">
                <a:solidFill>
                  <a:schemeClr val="tx1"/>
                </a:solidFill>
              </a:rPr>
              <a:t>Buna göre, </a:t>
            </a:r>
            <a:r>
              <a:rPr lang="tr-TR" sz="2400" b="1" i="1" dirty="0">
                <a:solidFill>
                  <a:schemeClr val="tx1"/>
                </a:solidFill>
              </a:rPr>
              <a:t>OR</a:t>
            </a:r>
            <a:r>
              <a:rPr lang="tr-TR" sz="2400" dirty="0">
                <a:solidFill>
                  <a:schemeClr val="tx1"/>
                </a:solidFill>
              </a:rPr>
              <a:t> işlecinde ilk ifade </a:t>
            </a:r>
            <a:r>
              <a:rPr lang="tr-TR" sz="2400" b="1" i="1" dirty="0" err="1">
                <a:solidFill>
                  <a:schemeClr val="tx1"/>
                </a:solidFill>
              </a:rPr>
              <a:t>true</a:t>
            </a:r>
            <a:r>
              <a:rPr lang="tr-TR" sz="2400" b="1" i="1" dirty="0">
                <a:solidFill>
                  <a:schemeClr val="tx1"/>
                </a:solidFill>
              </a:rPr>
              <a:t> </a:t>
            </a:r>
            <a:r>
              <a:rPr lang="tr-TR" sz="2400" dirty="0">
                <a:solidFill>
                  <a:schemeClr val="tx1"/>
                </a:solidFill>
              </a:rPr>
              <a:t>değerini alırsa ikinci ifade çalıştırılmaz ve sonuç </a:t>
            </a:r>
            <a:r>
              <a:rPr lang="tr-TR" sz="2400" b="1" i="1" dirty="0" err="1">
                <a:solidFill>
                  <a:schemeClr val="tx1"/>
                </a:solidFill>
              </a:rPr>
              <a:t>true</a:t>
            </a:r>
            <a:r>
              <a:rPr lang="tr-TR" sz="2400" dirty="0">
                <a:solidFill>
                  <a:schemeClr val="tx1"/>
                </a:solidFill>
              </a:rPr>
              <a:t> döner. </a:t>
            </a:r>
          </a:p>
          <a:p>
            <a:pPr algn="just"/>
            <a:r>
              <a:rPr lang="tr-TR" sz="2400" dirty="0">
                <a:solidFill>
                  <a:schemeClr val="tx1"/>
                </a:solidFill>
              </a:rPr>
              <a:t>Benzer şekilde </a:t>
            </a:r>
            <a:r>
              <a:rPr lang="tr-TR" sz="2400" b="1" i="1" dirty="0">
                <a:solidFill>
                  <a:schemeClr val="tx1"/>
                </a:solidFill>
              </a:rPr>
              <a:t>AND </a:t>
            </a:r>
            <a:r>
              <a:rPr lang="tr-TR" sz="2400" dirty="0">
                <a:solidFill>
                  <a:schemeClr val="tx1"/>
                </a:solidFill>
              </a:rPr>
              <a:t>işlecinde ilk ifade </a:t>
            </a:r>
            <a:r>
              <a:rPr lang="tr-TR" sz="2400" b="1" i="1" dirty="0" err="1">
                <a:solidFill>
                  <a:schemeClr val="tx1"/>
                </a:solidFill>
              </a:rPr>
              <a:t>false</a:t>
            </a:r>
            <a:r>
              <a:rPr lang="tr-TR" sz="2400" dirty="0">
                <a:solidFill>
                  <a:schemeClr val="tx1"/>
                </a:solidFill>
              </a:rPr>
              <a:t> değerini alırsa ikinci ifade çalıştırılmaz ve sonuç </a:t>
            </a:r>
            <a:r>
              <a:rPr lang="tr-TR" sz="2400" b="1" i="1" dirty="0" err="1">
                <a:solidFill>
                  <a:schemeClr val="tx1"/>
                </a:solidFill>
              </a:rPr>
              <a:t>false</a:t>
            </a:r>
            <a:r>
              <a:rPr lang="tr-TR" sz="2400" dirty="0">
                <a:solidFill>
                  <a:schemeClr val="tx1"/>
                </a:solidFill>
              </a:rPr>
              <a:t> döner.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Kısa Devre nedir?</a:t>
            </a:r>
          </a:p>
        </p:txBody>
      </p:sp>
      <p:sp>
        <p:nvSpPr>
          <p:cNvPr id="3" name="Alt Başlık 2"/>
          <p:cNvSpPr>
            <a:spLocks noGrp="1"/>
          </p:cNvSpPr>
          <p:nvPr>
            <p:ph sz="quarter" idx="1"/>
          </p:nvPr>
        </p:nvSpPr>
        <p:spPr/>
        <p:txBody>
          <a:bodyPr>
            <a:normAutofit/>
          </a:bodyPr>
          <a:lstStyle/>
          <a:p>
            <a:pPr algn="just"/>
            <a:r>
              <a:rPr lang="tr-TR" sz="2400" dirty="0"/>
              <a:t>Örneğin, aşağıdaki kullanım paydada sıfır ile bölümü önleyen güzel bir tasarımdır.</a:t>
            </a:r>
          </a:p>
          <a:p>
            <a:pPr algn="ctr">
              <a:buNone/>
            </a:pPr>
            <a:r>
              <a:rPr lang="tr-TR" sz="2400" dirty="0"/>
              <a:t> </a:t>
            </a:r>
            <a:r>
              <a:rPr lang="tr-TR" sz="2400" dirty="0" err="1"/>
              <a:t>if</a:t>
            </a:r>
            <a:r>
              <a:rPr lang="tr-TR" sz="2400" dirty="0"/>
              <a:t>( y!=0 &amp;&amp; (x/y&gt;10) )</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a:solidFill>
                  <a:schemeClr val="tx2">
                    <a:lumMod val="60000"/>
                    <a:lumOff val="40000"/>
                  </a:schemeClr>
                </a:solidFill>
              </a:rPr>
              <a:t>Kısa Devre özelliğini devre dışı bırakmak</a:t>
            </a:r>
          </a:p>
        </p:txBody>
      </p:sp>
      <p:sp>
        <p:nvSpPr>
          <p:cNvPr id="3" name="Alt Başlık 2"/>
          <p:cNvSpPr>
            <a:spLocks noGrp="1"/>
          </p:cNvSpPr>
          <p:nvPr>
            <p:ph sz="quarter" idx="1"/>
          </p:nvPr>
        </p:nvSpPr>
        <p:spPr/>
        <p:txBody>
          <a:bodyPr>
            <a:normAutofit/>
          </a:bodyPr>
          <a:lstStyle/>
          <a:p>
            <a:pPr algn="just"/>
            <a:r>
              <a:rPr lang="tr-TR" sz="2400" dirty="0"/>
              <a:t>Kısa devre özelliğini istemiyorsak &amp;&amp;/|| yerine &amp;/| kullanabiliriz.</a:t>
            </a:r>
          </a:p>
          <a:p>
            <a:pPr algn="just"/>
            <a:endParaRPr lang="tr-TR" sz="2400" dirty="0"/>
          </a:p>
          <a:p>
            <a:pPr algn="just"/>
            <a:endParaRPr lang="tr-TR" sz="2400" dirty="0"/>
          </a:p>
          <a:p>
            <a:pPr algn="just"/>
            <a:endParaRPr lang="tr-TR" sz="2400" dirty="0"/>
          </a:p>
          <a:p>
            <a:pPr algn="just"/>
            <a:endParaRPr lang="tr-TR" sz="2400" dirty="0"/>
          </a:p>
          <a:p>
            <a:pPr lvl="1" algn="just"/>
            <a:r>
              <a:rPr lang="tr-TR" sz="2100" dirty="0"/>
              <a:t>&amp;/| kullanımı sadece bu değildir. Örneğin, bit işlemlerinde de kullanılır.</a:t>
            </a:r>
          </a:p>
          <a:p>
            <a:pPr lvl="2" algn="just"/>
            <a:r>
              <a:rPr lang="pt-BR" sz="1400" dirty="0"/>
              <a:t>A = 0011 1100</a:t>
            </a:r>
            <a:r>
              <a:rPr lang="tr-TR" sz="1400" dirty="0"/>
              <a:t> </a:t>
            </a:r>
            <a:r>
              <a:rPr lang="pt-BR" sz="1400" dirty="0"/>
              <a:t>B = 0000 1101</a:t>
            </a:r>
            <a:r>
              <a:rPr lang="tr-TR" sz="1400" dirty="0"/>
              <a:t>	 ise 	</a:t>
            </a:r>
            <a:r>
              <a:rPr lang="pt-BR" sz="1400" dirty="0"/>
              <a:t>A&amp;B = 0000 1100</a:t>
            </a:r>
            <a:r>
              <a:rPr lang="tr-TR" sz="1400" dirty="0"/>
              <a:t> 	</a:t>
            </a:r>
            <a:r>
              <a:rPr lang="pt-BR" sz="1400" dirty="0"/>
              <a:t>A|B = 0011 1101</a:t>
            </a:r>
          </a:p>
        </p:txBody>
      </p:sp>
      <p:sp>
        <p:nvSpPr>
          <p:cNvPr id="4" name="3 Yuvarlatılmış Dikdörtgen"/>
          <p:cNvSpPr/>
          <p:nvPr/>
        </p:nvSpPr>
        <p:spPr>
          <a:xfrm>
            <a:off x="2040375"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int</a:t>
            </a:r>
            <a:r>
              <a:rPr kumimoji="0" lang="fr-FR" sz="1800" b="0" i="0" u="none" strike="noStrike" kern="1200" cap="none" spc="0" normalizeH="0" baseline="0" noProof="0" dirty="0">
                <a:ln>
                  <a:noFill/>
                </a:ln>
                <a:solidFill>
                  <a:prstClr val="black"/>
                </a:solidFill>
                <a:effectLst/>
                <a:uLnTx/>
                <a:uFillTx/>
                <a:latin typeface="Calibri"/>
                <a:ea typeface="+mn-ea"/>
                <a:cs typeface="+mn-cs"/>
              </a:rPr>
              <a:t> c=2;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0 &amp; (c=3);</a:t>
            </a:r>
            <a:r>
              <a:rPr kumimoji="0" lang="tr-TR" sz="1800" b="0" i="0" u="none" strike="noStrike" kern="1200" cap="none" spc="0" normalizeH="0" baseline="0" noProof="0" dirty="0">
                <a:ln>
                  <a:noFill/>
                </a:ln>
                <a:solidFill>
                  <a:prstClr val="black"/>
                </a:solidFill>
                <a:effectLst/>
                <a:uLnTx/>
                <a:uFillTx/>
                <a:latin typeface="Calibri"/>
                <a:ea typeface="+mn-ea"/>
                <a:cs typeface="+mn-cs"/>
              </a:rPr>
              <a:t> // == değil.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printf</a:t>
            </a:r>
            <a:r>
              <a:rPr kumimoji="0" lang="fr-FR" sz="1800" b="0" i="0" u="none" strike="noStrike" kern="1200" cap="none" spc="0" normalizeH="0" baseline="0" noProof="0" dirty="0">
                <a:ln>
                  <a:noFill/>
                </a:ln>
                <a:solidFill>
                  <a:prstClr val="black"/>
                </a:solidFill>
                <a:effectLst/>
                <a:uLnTx/>
                <a:uFillTx/>
                <a:latin typeface="Calibri"/>
                <a:ea typeface="+mn-ea"/>
                <a:cs typeface="+mn-cs"/>
              </a:rPr>
              <a:t>("%d", c);</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c 3 değerini aldı.</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Yuvarlatılmış Dikdörtgen"/>
          <p:cNvSpPr/>
          <p:nvPr/>
        </p:nvSpPr>
        <p:spPr>
          <a:xfrm>
            <a:off x="5000628"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int</a:t>
            </a:r>
            <a:r>
              <a:rPr kumimoji="0" lang="fr-FR" sz="1800" b="0" i="0" u="none" strike="noStrike" kern="1200" cap="none" spc="0" normalizeH="0" baseline="0" noProof="0" dirty="0">
                <a:ln>
                  <a:noFill/>
                </a:ln>
                <a:solidFill>
                  <a:prstClr val="black"/>
                </a:solidFill>
                <a:effectLst/>
                <a:uLnTx/>
                <a:uFillTx/>
                <a:latin typeface="Calibri"/>
                <a:ea typeface="+mn-ea"/>
                <a:cs typeface="+mn-cs"/>
              </a:rPr>
              <a:t> c=2;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0 </a:t>
            </a:r>
            <a:r>
              <a:rPr kumimoji="0" lang="tr-TR" sz="1800" b="0" i="0" u="none" strike="noStrike" kern="1200" cap="none" spc="0" normalizeH="0" baseline="0" noProof="0" dirty="0">
                <a:ln>
                  <a:noFill/>
                </a:ln>
                <a:solidFill>
                  <a:prstClr val="black"/>
                </a:solidFill>
                <a:effectLst/>
                <a:uLnTx/>
                <a:uFillTx/>
                <a:latin typeface="Calibri"/>
                <a:ea typeface="+mn-ea"/>
                <a:cs typeface="+mn-cs"/>
              </a:rPr>
              <a:t>&amp;</a:t>
            </a:r>
            <a:r>
              <a:rPr kumimoji="0" lang="fr-FR" sz="1800" b="0" i="0" u="none" strike="noStrike" kern="1200" cap="none" spc="0" normalizeH="0" baseline="0" noProof="0" dirty="0">
                <a:ln>
                  <a:noFill/>
                </a:ln>
                <a:solidFill>
                  <a:prstClr val="black"/>
                </a:solidFill>
                <a:effectLst/>
                <a:uLnTx/>
                <a:uFillTx/>
                <a:latin typeface="Calibri"/>
                <a:ea typeface="+mn-ea"/>
                <a:cs typeface="+mn-cs"/>
              </a:rPr>
              <a:t>&amp; (c=3);</a:t>
            </a:r>
            <a:r>
              <a:rPr kumimoji="0" lang="tr-TR" sz="1800" b="0" i="0" u="none" strike="noStrike" kern="1200" cap="none" spc="0" normalizeH="0" baseline="0" noProof="0" dirty="0">
                <a:ln>
                  <a:noFill/>
                </a:ln>
                <a:solidFill>
                  <a:prstClr val="black"/>
                </a:solidFill>
                <a:effectLst/>
                <a:uLnTx/>
                <a:uFillTx/>
                <a:latin typeface="Calibri"/>
                <a:ea typeface="+mn-ea"/>
                <a:cs typeface="+mn-cs"/>
              </a:rPr>
              <a:t> // == değil.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printf</a:t>
            </a:r>
            <a:r>
              <a:rPr kumimoji="0" lang="fr-FR" sz="1800" b="0" i="0" u="none" strike="noStrike" kern="1200" cap="none" spc="0" normalizeH="0" baseline="0" noProof="0" dirty="0">
                <a:ln>
                  <a:noFill/>
                </a:ln>
                <a:solidFill>
                  <a:prstClr val="black"/>
                </a:solidFill>
                <a:effectLst/>
                <a:uLnTx/>
                <a:uFillTx/>
                <a:latin typeface="Calibri"/>
                <a:ea typeface="+mn-ea"/>
                <a:cs typeface="+mn-cs"/>
              </a:rPr>
              <a:t>("%d", c);</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c 2 olarak kaldı.</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a:t>
            </a:r>
          </a:p>
        </p:txBody>
      </p:sp>
      <p:sp>
        <p:nvSpPr>
          <p:cNvPr id="3" name="Alt Başlık 2"/>
          <p:cNvSpPr>
            <a:spLocks noGrp="1"/>
          </p:cNvSpPr>
          <p:nvPr>
            <p:ph sz="quarter" idx="1"/>
          </p:nvPr>
        </p:nvSpPr>
        <p:spPr/>
        <p:txBody>
          <a:bodyPr>
            <a:normAutofit/>
          </a:bodyPr>
          <a:lstStyle/>
          <a:p>
            <a:pPr algn="just">
              <a:buFontTx/>
              <a:buChar char="-"/>
            </a:pPr>
            <a:r>
              <a:rPr lang="tr-TR" dirty="0">
                <a:solidFill>
                  <a:schemeClr val="tx1"/>
                </a:solidFill>
              </a:rPr>
              <a:t>Programınızda yaptığınız işlemler sonucu elde ettiğiniz bazı verileri daha sonra da kullanmak isteyebilirsiniz. Çalışan programlar RAM üzerinde çalışır ve bilgisayarın kapanması, elektriklerin gitmesi gibi durumlarda </a:t>
            </a:r>
            <a:r>
              <a:rPr lang="tr-TR" b="1" dirty="0" err="1">
                <a:solidFill>
                  <a:schemeClr val="tx1"/>
                </a:solidFill>
              </a:rPr>
              <a:t>RAM'de</a:t>
            </a:r>
            <a:r>
              <a:rPr lang="tr-TR" b="1" dirty="0">
                <a:solidFill>
                  <a:schemeClr val="tx1"/>
                </a:solidFill>
              </a:rPr>
              <a:t> bulunan veri silinir.</a:t>
            </a:r>
            <a:r>
              <a:rPr lang="tr-TR" dirty="0">
                <a:solidFill>
                  <a:schemeClr val="tx1"/>
                </a:solidFill>
              </a:rPr>
              <a:t> Eğer programınızı ileride açtığınızda daha önce elde ettiğiniz verileri tekrar görmek istiyorsanız verilerinizin diskte kaydedilmiş olması gerekir. Bu yüzden de dosya işlemlerini kullanmanız gerekir.</a:t>
            </a:r>
            <a:endParaRPr lang="tr-TR" sz="2400" dirty="0">
              <a:solidFill>
                <a:schemeClr val="tx1"/>
              </a:solidFill>
            </a:endParaRPr>
          </a:p>
        </p:txBody>
      </p:sp>
    </p:spTree>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normAutofit/>
          </a:bodyPr>
          <a:lstStyle/>
          <a:p>
            <a:r>
              <a:rPr lang="tr-TR" sz="8000" dirty="0"/>
              <a:t>SES DÜZENLEMELERİ</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p:txBody>
          <a:bodyPr/>
          <a:lstStyle/>
          <a:p>
            <a:r>
              <a:rPr lang="tr-TR" dirty="0" err="1"/>
              <a:t>printf</a:t>
            </a:r>
            <a:r>
              <a:rPr lang="tr-TR" dirty="0"/>
              <a:t> içerisinde \a ifadesi </a:t>
            </a:r>
            <a:r>
              <a:rPr lang="tr-TR" dirty="0" err="1"/>
              <a:t>bip</a:t>
            </a:r>
            <a:r>
              <a:rPr lang="tr-TR" dirty="0"/>
              <a:t> sesi (İşletim Sisteminizdeki ses ayarına göre farklı bir ses de çıkabilir) anlamına gelir.</a:t>
            </a:r>
          </a:p>
          <a:p>
            <a:pPr lvl="1"/>
            <a:r>
              <a:rPr lang="tr-TR" dirty="0" err="1"/>
              <a:t>printf</a:t>
            </a:r>
            <a:r>
              <a:rPr lang="tr-TR" dirty="0"/>
              <a:t>("Merhaba!\a </a:t>
            </a:r>
            <a:r>
              <a:rPr lang="tr-TR" dirty="0" err="1"/>
              <a:t>Bip</a:t>
            </a:r>
            <a:r>
              <a:rPr lang="tr-TR" dirty="0"/>
              <a:t> sesini duydunuz. </a:t>
            </a:r>
            <a:r>
              <a:rPr lang="tr-TR" dirty="0" err="1"/>
              <a:t>Yaris</a:t>
            </a:r>
            <a:r>
              <a:rPr lang="tr-TR" dirty="0"/>
              <a:t> </a:t>
            </a:r>
            <a:r>
              <a:rPr lang="tr-TR" dirty="0" err="1"/>
              <a:t>baslasin</a:t>
            </a:r>
            <a:r>
              <a:rPr lang="tr-TR" dirty="0"/>
              <a:t>. ");</a:t>
            </a:r>
          </a:p>
        </p:txBody>
      </p:sp>
      <p:sp>
        <p:nvSpPr>
          <p:cNvPr id="4" name="Sound"/>
          <p:cNvSpPr>
            <a:spLocks noEditPoints="1" noChangeArrowheads="1"/>
          </p:cNvSpPr>
          <p:nvPr/>
        </p:nvSpPr>
        <p:spPr bwMode="auto">
          <a:xfrm>
            <a:off x="6148552" y="2940601"/>
            <a:ext cx="1744232" cy="1610377"/>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572132" y="428604"/>
            <a:ext cx="3307579" cy="3762371"/>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a:t>Bunu biliyor musunuz? </a:t>
            </a:r>
            <a:br>
              <a:rPr lang="tr-TR" dirty="0"/>
            </a:br>
            <a:r>
              <a:rPr lang="tr-TR" dirty="0"/>
              <a:t>Windows’ta \a - </a:t>
            </a:r>
            <a:r>
              <a:rPr lang="tr-TR" dirty="0" err="1"/>
              <a:t>Bip</a:t>
            </a:r>
            <a:r>
              <a:rPr lang="tr-TR" dirty="0"/>
              <a:t> sesi düzenlemesi.</a:t>
            </a:r>
          </a:p>
        </p:txBody>
      </p:sp>
      <p:sp>
        <p:nvSpPr>
          <p:cNvPr id="3" name="2 İçerik Yer Tutucusu"/>
          <p:cNvSpPr>
            <a:spLocks noGrp="1"/>
          </p:cNvSpPr>
          <p:nvPr>
            <p:ph sz="quarter" idx="1"/>
          </p:nvPr>
        </p:nvSpPr>
        <p:spPr>
          <a:xfrm>
            <a:off x="457200" y="1219200"/>
            <a:ext cx="4686304" cy="2638428"/>
          </a:xfrm>
        </p:spPr>
        <p:txBody>
          <a:bodyPr>
            <a:normAutofit fontScale="92500" lnSpcReduction="10000"/>
          </a:bodyPr>
          <a:lstStyle/>
          <a:p>
            <a:r>
              <a:rPr lang="tr-TR" dirty="0">
                <a:hlinkClick r:id="rId4"/>
              </a:rPr>
              <a:t>https://www.soundjay.com/beep-sounds-1.html</a:t>
            </a:r>
          </a:p>
          <a:p>
            <a:pPr>
              <a:buNone/>
            </a:pPr>
            <a:r>
              <a:rPr lang="tr-TR" dirty="0"/>
              <a:t>gibi sitelerden </a:t>
            </a:r>
            <a:r>
              <a:rPr lang="tr-TR" dirty="0" err="1"/>
              <a:t>Bip</a:t>
            </a:r>
            <a:r>
              <a:rPr lang="tr-TR" dirty="0"/>
              <a:t> sesleri vb. bulunabilir.</a:t>
            </a:r>
            <a:endParaRPr lang="tr-TR" dirty="0">
              <a:hlinkClick r:id="rId4"/>
            </a:endParaRPr>
          </a:p>
          <a:p>
            <a:r>
              <a:rPr lang="tr-TR" dirty="0">
                <a:hlinkClick r:id="rId4"/>
              </a:rPr>
              <a:t>https://twistedwave.com/online/</a:t>
            </a:r>
            <a:r>
              <a:rPr lang="tr-TR" dirty="0"/>
              <a:t> </a:t>
            </a:r>
          </a:p>
          <a:p>
            <a:pPr>
              <a:buNone/>
            </a:pPr>
            <a:r>
              <a:rPr lang="tr-TR" dirty="0"/>
              <a:t>gibi sitelerle kesme biçme işlemleri yapılabilir.</a:t>
            </a:r>
          </a:p>
        </p:txBody>
      </p:sp>
      <p:pic>
        <p:nvPicPr>
          <p:cNvPr id="1026" name="Picture 2"/>
          <p:cNvPicPr>
            <a:picLocks noChangeAspect="1" noChangeArrowheads="1"/>
          </p:cNvPicPr>
          <p:nvPr/>
        </p:nvPicPr>
        <p:blipFill>
          <a:blip r:embed="rId5"/>
          <a:srcRect/>
          <a:stretch>
            <a:fillRect/>
          </a:stretch>
        </p:blipFill>
        <p:spPr bwMode="auto">
          <a:xfrm>
            <a:off x="571472" y="4000504"/>
            <a:ext cx="3854108" cy="2124075"/>
          </a:xfrm>
          <a:prstGeom prst="rect">
            <a:avLst/>
          </a:prstGeom>
          <a:noFill/>
          <a:ln w="9525">
            <a:noFill/>
            <a:miter lim="800000"/>
            <a:headEnd/>
            <a:tailEnd/>
          </a:ln>
          <a:effectLst/>
        </p:spPr>
      </p:pic>
      <p:sp>
        <p:nvSpPr>
          <p:cNvPr id="6" name="5 Yuvarlatılmış Dikdörtgen"/>
          <p:cNvSpPr/>
          <p:nvPr/>
        </p:nvSpPr>
        <p:spPr>
          <a:xfrm>
            <a:off x="5214942" y="4500570"/>
            <a:ext cx="3357586"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Denetim Masası -&gt; Ses -&gt; Ses Efekti ayarlarındaki “Önemli Durma” “\</a:t>
            </a:r>
            <a:r>
              <a:rPr lang="tr-TR" dirty="0" err="1"/>
              <a:t>a”komutunun</a:t>
            </a:r>
            <a:r>
              <a:rPr lang="tr-TR" dirty="0"/>
              <a:t> karşılık geldiği sestir. Bunu güncelleyebilirsiniz.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p:txBody>
          <a:bodyPr>
            <a:normAutofit/>
          </a:bodyPr>
          <a:lstStyle/>
          <a:p>
            <a:pPr>
              <a:buNone/>
            </a:pPr>
            <a:r>
              <a:rPr lang="en-US" sz="3600" dirty="0"/>
              <a:t>#include &lt;</a:t>
            </a:r>
            <a:r>
              <a:rPr lang="en-US" sz="3600" dirty="0" err="1"/>
              <a:t>windows.h</a:t>
            </a:r>
            <a:r>
              <a:rPr lang="en-US" sz="3600" dirty="0"/>
              <a:t>&gt;</a:t>
            </a:r>
          </a:p>
          <a:p>
            <a:pPr>
              <a:buNone/>
            </a:pPr>
            <a:r>
              <a:rPr lang="en-US" sz="3600" dirty="0" err="1"/>
              <a:t>int</a:t>
            </a:r>
            <a:r>
              <a:rPr lang="en-US" sz="3600" dirty="0"/>
              <a:t> main()</a:t>
            </a:r>
          </a:p>
          <a:p>
            <a:pPr>
              <a:buNone/>
            </a:pPr>
            <a:r>
              <a:rPr lang="en-US" sz="3600" dirty="0"/>
              <a:t>{</a:t>
            </a:r>
            <a:r>
              <a:rPr lang="tr-TR" sz="3600" dirty="0"/>
              <a:t> //ne yazık ki her bilgisayarda </a:t>
            </a:r>
            <a:r>
              <a:rPr lang="tr-TR" sz="3600" dirty="0" err="1"/>
              <a:t>çalışmabilir</a:t>
            </a:r>
            <a:endParaRPr lang="en-US" sz="3600" dirty="0"/>
          </a:p>
          <a:p>
            <a:pPr>
              <a:buNone/>
            </a:pPr>
            <a:r>
              <a:rPr lang="en-US" sz="3600" dirty="0"/>
              <a:t>Beep(</a:t>
            </a:r>
            <a:r>
              <a:rPr lang="tr-TR" sz="3600" dirty="0"/>
              <a:t>300</a:t>
            </a:r>
            <a:r>
              <a:rPr lang="en-US" sz="3600" dirty="0"/>
              <a:t>,500); </a:t>
            </a:r>
            <a:br>
              <a:rPr lang="tr-TR" sz="3600" dirty="0"/>
            </a:br>
            <a:r>
              <a:rPr lang="en-US" sz="3600" dirty="0"/>
              <a:t>// </a:t>
            </a:r>
            <a:r>
              <a:rPr lang="tr-TR" sz="3600" dirty="0"/>
              <a:t>300 Hz</a:t>
            </a:r>
            <a:r>
              <a:rPr lang="en-US" sz="3600" dirty="0"/>
              <a:t> </a:t>
            </a:r>
            <a:r>
              <a:rPr lang="en-US" sz="3600" dirty="0" err="1"/>
              <a:t>frekansinda</a:t>
            </a:r>
            <a:r>
              <a:rPr lang="en-US" sz="3600" dirty="0"/>
              <a:t> 500ms </a:t>
            </a:r>
            <a:r>
              <a:rPr lang="en-US" sz="3600" dirty="0" err="1"/>
              <a:t>ses</a:t>
            </a:r>
            <a:r>
              <a:rPr lang="en-US" sz="3600" dirty="0"/>
              <a:t> </a:t>
            </a:r>
            <a:r>
              <a:rPr lang="en-US" sz="3600" dirty="0" err="1"/>
              <a:t>cikar</a:t>
            </a:r>
            <a:r>
              <a:rPr lang="en-US" sz="3600" dirty="0"/>
              <a:t>.</a:t>
            </a:r>
            <a:endParaRPr lang="tr-TR" sz="3600" dirty="0"/>
          </a:p>
          <a:p>
            <a:pPr>
              <a:buNone/>
            </a:pPr>
            <a:r>
              <a:rPr lang="en-US" sz="3600" dirty="0"/>
              <a:t>return 0;</a:t>
            </a:r>
          </a:p>
          <a:p>
            <a:pPr>
              <a:buNone/>
            </a:pPr>
            <a:r>
              <a:rPr lang="en-US" sz="3600" dirty="0"/>
              <a:t>}</a:t>
            </a:r>
            <a:endParaRPr lang="tr-TR" sz="3600" dirty="0"/>
          </a:p>
        </p:txBody>
      </p:sp>
      <p:pic>
        <p:nvPicPr>
          <p:cNvPr id="4" name="3 Resim" descr="index.jpg"/>
          <p:cNvPicPr>
            <a:picLocks noChangeAspect="1"/>
          </p:cNvPicPr>
          <p:nvPr/>
        </p:nvPicPr>
        <p:blipFill>
          <a:blip r:embed="rId3"/>
          <a:stretch>
            <a:fillRect/>
          </a:stretch>
        </p:blipFill>
        <p:spPr>
          <a:xfrm>
            <a:off x="5500694" y="1000108"/>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unnamed.png"/>
          <p:cNvPicPr>
            <a:picLocks noChangeAspect="1"/>
          </p:cNvPicPr>
          <p:nvPr/>
        </p:nvPicPr>
        <p:blipFill>
          <a:blip r:embed="rId4"/>
          <a:stretch>
            <a:fillRect/>
          </a:stretch>
        </p:blipFill>
        <p:spPr>
          <a:xfrm>
            <a:off x="6357950" y="4429132"/>
            <a:ext cx="1928816" cy="1928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9572837"/>
      </p:ext>
    </p:extLst>
  </p:cSld>
  <p:clrMapOvr>
    <a:overrideClrMapping bg1="lt1" tx1="dk1" bg2="lt2" tx2="dk2" accent1="accent1" accent2="accent2" accent3="accent3" accent4="accent4" accent5="accent5" accent6="accent6" hlink="hlink" folHlink="folHlink"/>
  </p:clrMapOvr>
  <p:transition>
    <p:random/>
  </p:transition>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428596" y="1785926"/>
            <a:ext cx="8229600" cy="2928958"/>
          </a:xfrm>
        </p:spPr>
        <p:txBody>
          <a:bodyPr>
            <a:normAutofit fontScale="92500"/>
          </a:bodyPr>
          <a:lstStyle/>
          <a:p>
            <a:r>
              <a:rPr lang="tr-TR" dirty="0" err="1"/>
              <a:t>system</a:t>
            </a:r>
            <a:r>
              <a:rPr lang="tr-TR" dirty="0"/>
              <a:t>(“</a:t>
            </a:r>
            <a:r>
              <a:rPr lang="tr-TR" dirty="0" err="1"/>
              <a:t>muzik</a:t>
            </a:r>
            <a:r>
              <a:rPr lang="tr-TR" dirty="0"/>
              <a:t>_ismi.mp3”);</a:t>
            </a:r>
          </a:p>
          <a:p>
            <a:pPr>
              <a:buNone/>
            </a:pPr>
            <a:r>
              <a:rPr lang="tr-TR" i="1" dirty="0"/>
              <a:t>komutu ile kod dosyanızın bulunduğu klasördeki </a:t>
            </a:r>
            <a:r>
              <a:rPr lang="tr-TR" i="1" dirty="0" err="1"/>
              <a:t>muzik</a:t>
            </a:r>
            <a:r>
              <a:rPr lang="tr-TR" i="1" dirty="0"/>
              <a:t>_ismi.mp3 isimli dosyayı müzik oynatıcınız üzerinden çalıştırarak kodunuza arka fon desteği sağlayabilirsiniz.</a:t>
            </a:r>
          </a:p>
          <a:p>
            <a:pPr>
              <a:buNone/>
            </a:pPr>
            <a:r>
              <a:rPr lang="tr-TR" i="1" dirty="0"/>
              <a:t>AVANTAJI: Ek bir düzenleme gerekmez. </a:t>
            </a:r>
            <a:br>
              <a:rPr lang="tr-TR" i="1" dirty="0"/>
            </a:br>
            <a:r>
              <a:rPr lang="tr-TR" i="1" dirty="0"/>
              <a:t>Müzik çalarken kod durmaz.</a:t>
            </a:r>
          </a:p>
          <a:p>
            <a:pPr>
              <a:buNone/>
            </a:pPr>
            <a:r>
              <a:rPr lang="tr-TR" i="1" dirty="0"/>
              <a:t>DEZAVANTAJI: Arkada müzik oynatıcı açılır.</a:t>
            </a:r>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357818" y="1401120"/>
            <a:ext cx="3631045" cy="3994150"/>
          </a:xfrm>
          <a:prstGeom prst="rect">
            <a:avLst/>
          </a:prstGeom>
          <a:noFill/>
          <a:ln w="9525">
            <a:noFill/>
            <a:miter lim="800000"/>
            <a:headEnd/>
            <a:tailEnd/>
          </a:ln>
          <a:effectLst/>
        </p:spPr>
      </p:pic>
      <p:pic>
        <p:nvPicPr>
          <p:cNvPr id="2050" name="Picture 2" descr="http://www.turkcebilgi.com/uploads/media/resim/a_%28psf%29.png"/>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1214414" y="1500174"/>
            <a:ext cx="3317643" cy="1439915"/>
          </a:xfrm>
          <a:prstGeom prst="rect">
            <a:avLst/>
          </a:prstGeom>
          <a:noFill/>
        </p:spPr>
      </p:pic>
      <p:sp>
        <p:nvSpPr>
          <p:cNvPr id="2" name="1 Başlık"/>
          <p:cNvSpPr>
            <a:spLocks noGrp="1"/>
          </p:cNvSpPr>
          <p:nvPr>
            <p:ph type="title"/>
          </p:nvPr>
        </p:nvSpPr>
        <p:spPr/>
        <p:txBody>
          <a:bodyPr/>
          <a:lstStyle/>
          <a:p>
            <a:r>
              <a:rPr lang="tr-TR" dirty="0"/>
              <a:t>Bunu biliyor musunuz?</a:t>
            </a:r>
          </a:p>
        </p:txBody>
      </p:sp>
      <p:sp>
        <p:nvSpPr>
          <p:cNvPr id="5" name="4 Dikdörtgen"/>
          <p:cNvSpPr/>
          <p:nvPr/>
        </p:nvSpPr>
        <p:spPr>
          <a:xfrm>
            <a:off x="247620" y="3043925"/>
            <a:ext cx="6143668" cy="2031325"/>
          </a:xfrm>
          <a:prstGeom prst="rect">
            <a:avLst/>
          </a:prstGeom>
        </p:spPr>
        <p:txBody>
          <a:bodyPr wrap="square">
            <a:spAutoFit/>
          </a:bodyPr>
          <a:lstStyle/>
          <a:p>
            <a:r>
              <a:rPr lang="tr-TR" sz="1400" dirty="0"/>
              <a:t>#</a:t>
            </a:r>
            <a:r>
              <a:rPr lang="tr-TR" sz="1400" dirty="0" err="1"/>
              <a:t>include</a:t>
            </a:r>
            <a:r>
              <a:rPr lang="tr-TR" sz="1400" dirty="0"/>
              <a:t> &lt;</a:t>
            </a:r>
            <a:r>
              <a:rPr lang="tr-TR" sz="1400" dirty="0" err="1"/>
              <a:t>stdio</a:t>
            </a:r>
            <a:r>
              <a:rPr lang="tr-TR" sz="1400" dirty="0"/>
              <a:t>.h&gt;</a:t>
            </a:r>
          </a:p>
          <a:p>
            <a:r>
              <a:rPr lang="tr-TR" sz="1400" dirty="0"/>
              <a:t>#</a:t>
            </a:r>
            <a:r>
              <a:rPr lang="tr-TR" sz="1400" dirty="0" err="1"/>
              <a:t>include</a:t>
            </a:r>
            <a:r>
              <a:rPr lang="tr-TR" sz="1400" dirty="0"/>
              <a:t> &lt;</a:t>
            </a:r>
            <a:r>
              <a:rPr lang="tr-TR" sz="1400" dirty="0" err="1"/>
              <a:t>conio</a:t>
            </a:r>
            <a:r>
              <a:rPr lang="tr-TR" sz="1400" dirty="0"/>
              <a:t>.h&gt;</a:t>
            </a:r>
          </a:p>
          <a:p>
            <a:r>
              <a:rPr lang="tr-TR" sz="1400" dirty="0"/>
              <a:t>#</a:t>
            </a:r>
            <a:r>
              <a:rPr lang="tr-TR" sz="1400" dirty="0" err="1"/>
              <a:t>include</a:t>
            </a:r>
            <a:r>
              <a:rPr lang="tr-TR" sz="1400" dirty="0"/>
              <a:t> &lt;</a:t>
            </a:r>
            <a:r>
              <a:rPr lang="tr-TR" sz="1400" dirty="0" err="1"/>
              <a:t>windows</a:t>
            </a:r>
            <a:r>
              <a:rPr lang="tr-TR" sz="1400" dirty="0"/>
              <a:t>.h&gt;</a:t>
            </a:r>
          </a:p>
          <a:p>
            <a:r>
              <a:rPr lang="tr-TR" sz="1400" dirty="0" err="1"/>
              <a:t>int</a:t>
            </a:r>
            <a:r>
              <a:rPr lang="tr-TR" sz="1400" dirty="0"/>
              <a:t> </a:t>
            </a:r>
            <a:r>
              <a:rPr lang="tr-TR" sz="1400" dirty="0" err="1"/>
              <a:t>main</a:t>
            </a:r>
            <a:r>
              <a:rPr lang="tr-TR" sz="1400" dirty="0"/>
              <a:t>() </a:t>
            </a:r>
          </a:p>
          <a:p>
            <a:r>
              <a:rPr lang="tr-TR" sz="1400" dirty="0"/>
              <a:t>{</a:t>
            </a:r>
          </a:p>
          <a:p>
            <a:r>
              <a:rPr lang="tr-TR" sz="1400" dirty="0"/>
              <a:t>	</a:t>
            </a:r>
            <a:r>
              <a:rPr lang="tr-TR" sz="1400" dirty="0" err="1"/>
              <a:t>PlaySound</a:t>
            </a:r>
            <a:r>
              <a:rPr lang="tr-TR" sz="1400" dirty="0"/>
              <a:t>("</a:t>
            </a:r>
            <a:r>
              <a:rPr lang="tr-TR" sz="1400" i="1" dirty="0" err="1"/>
              <a:t>alkis</a:t>
            </a:r>
            <a:r>
              <a:rPr lang="tr-TR" sz="1400" i="1" dirty="0"/>
              <a:t>.</a:t>
            </a:r>
            <a:r>
              <a:rPr lang="tr-TR" sz="1400" i="1" dirty="0" err="1"/>
              <a:t>wav</a:t>
            </a:r>
            <a:r>
              <a:rPr lang="tr-TR" sz="1400" dirty="0"/>
              <a:t>", NULL, SND_FILENAME | SND_ASYNC);</a:t>
            </a:r>
          </a:p>
          <a:p>
            <a:r>
              <a:rPr lang="tr-TR" sz="1400" dirty="0"/>
              <a:t>	</a:t>
            </a:r>
            <a:r>
              <a:rPr lang="tr-TR" sz="1400" dirty="0" err="1"/>
              <a:t>getch</a:t>
            </a:r>
            <a:r>
              <a:rPr lang="tr-TR" sz="1400" dirty="0"/>
              <a:t>();</a:t>
            </a:r>
          </a:p>
          <a:p>
            <a:r>
              <a:rPr lang="tr-TR" sz="1400" dirty="0"/>
              <a:t>	</a:t>
            </a:r>
            <a:r>
              <a:rPr lang="tr-TR" sz="1400" dirty="0" err="1"/>
              <a:t>return</a:t>
            </a:r>
            <a:r>
              <a:rPr lang="tr-TR" sz="1400" dirty="0"/>
              <a:t> 0;</a:t>
            </a:r>
          </a:p>
          <a:p>
            <a:r>
              <a:rPr lang="tr-TR" sz="1400" dirty="0"/>
              <a:t>}</a:t>
            </a:r>
          </a:p>
        </p:txBody>
      </p:sp>
      <p:sp>
        <p:nvSpPr>
          <p:cNvPr id="8" name="7 Oval"/>
          <p:cNvSpPr/>
          <p:nvPr/>
        </p:nvSpPr>
        <p:spPr>
          <a:xfrm>
            <a:off x="5357818" y="3357562"/>
            <a:ext cx="1071570" cy="121444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8" idx="3"/>
          </p:cNvCxnSpPr>
          <p:nvPr/>
        </p:nvCxnSpPr>
        <p:spPr>
          <a:xfrm rot="5400000">
            <a:off x="4025754" y="3797395"/>
            <a:ext cx="892231" cy="2085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28596" y="5214950"/>
            <a:ext cx="407196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a:t>Derlemeden önce derleyici ayarlarında bu değişimi </a:t>
            </a:r>
            <a:br>
              <a:rPr lang="tr-TR" sz="1400" dirty="0"/>
            </a:br>
            <a:r>
              <a:rPr lang="tr-TR" sz="1400" dirty="0"/>
              <a:t>(-</a:t>
            </a:r>
            <a:r>
              <a:rPr lang="tr-TR" sz="1400" dirty="0" err="1"/>
              <a:t>static</a:t>
            </a:r>
            <a:r>
              <a:rPr lang="tr-TR" sz="1400" dirty="0"/>
              <a:t>-</a:t>
            </a:r>
            <a:r>
              <a:rPr lang="tr-TR" sz="1400" dirty="0" err="1"/>
              <a:t>libgcc</a:t>
            </a:r>
            <a:r>
              <a:rPr lang="tr-TR" sz="1400" dirty="0"/>
              <a:t> yerine -</a:t>
            </a:r>
            <a:r>
              <a:rPr lang="tr-TR" sz="1400" dirty="0" err="1"/>
              <a:t>lwinmm</a:t>
            </a:r>
            <a:r>
              <a:rPr lang="tr-TR" sz="1400" dirty="0"/>
              <a:t> yazmak) yapınız.</a:t>
            </a:r>
          </a:p>
        </p:txBody>
      </p:sp>
      <p:sp>
        <p:nvSpPr>
          <p:cNvPr id="11" name="10 Yuvarlatılmış Dikdörtgen"/>
          <p:cNvSpPr/>
          <p:nvPr/>
        </p:nvSpPr>
        <p:spPr>
          <a:xfrm>
            <a:off x="428596" y="5943618"/>
            <a:ext cx="4467254" cy="51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a:solidFill>
                  <a:schemeClr val="bg1"/>
                </a:solidFill>
              </a:rPr>
              <a:t>.mp3 dosyalarında çalışmayabilir. SND_</a:t>
            </a:r>
            <a:r>
              <a:rPr lang="tr-TR" sz="1050" dirty="0" err="1">
                <a:solidFill>
                  <a:schemeClr val="bg1"/>
                </a:solidFill>
              </a:rPr>
              <a:t>ASYNC’deki</a:t>
            </a:r>
            <a:r>
              <a:rPr lang="tr-TR" sz="1050" dirty="0">
                <a:solidFill>
                  <a:schemeClr val="bg1"/>
                </a:solidFill>
              </a:rPr>
              <a:t> </a:t>
            </a:r>
            <a:r>
              <a:rPr lang="tr-TR" sz="1050" dirty="0" err="1">
                <a:solidFill>
                  <a:schemeClr val="bg1"/>
                </a:solidFill>
              </a:rPr>
              <a:t>A’yı</a:t>
            </a:r>
            <a:r>
              <a:rPr lang="tr-TR" sz="1050" dirty="0">
                <a:solidFill>
                  <a:schemeClr val="bg1"/>
                </a:solidFill>
              </a:rPr>
              <a:t> çıkarırsanız, müzik çalınırken kod duraklar ve müziğin bitmesini bekler.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571472" y="2214554"/>
            <a:ext cx="8229600" cy="3786214"/>
          </a:xfrm>
        </p:spPr>
        <p:txBody>
          <a:bodyPr>
            <a:normAutofit fontScale="85000" lnSpcReduction="20000"/>
          </a:bodyPr>
          <a:lstStyle/>
          <a:p>
            <a:r>
              <a:rPr lang="tr-TR" dirty="0" err="1"/>
              <a:t>PlaySound</a:t>
            </a:r>
            <a:r>
              <a:rPr lang="tr-TR" dirty="0"/>
              <a:t> komutu ve </a:t>
            </a:r>
            <a:r>
              <a:rPr lang="tr-TR" dirty="0" err="1"/>
              <a:t>windows</a:t>
            </a:r>
            <a:r>
              <a:rPr lang="tr-TR" dirty="0"/>
              <a:t>.h kütüphanesi ile </a:t>
            </a:r>
          </a:p>
          <a:p>
            <a:pPr>
              <a:buNone/>
            </a:pPr>
            <a:r>
              <a:rPr lang="tr-TR" dirty="0"/>
              <a:t>ile kod dosyanızın bulunduğu klasördeki </a:t>
            </a:r>
            <a:r>
              <a:rPr lang="tr-TR" dirty="0" err="1"/>
              <a:t>alkis</a:t>
            </a:r>
            <a:r>
              <a:rPr lang="tr-TR" dirty="0"/>
              <a:t>.</a:t>
            </a:r>
            <a:r>
              <a:rPr lang="tr-TR" dirty="0" err="1"/>
              <a:t>wav</a:t>
            </a:r>
            <a:r>
              <a:rPr lang="tr-TR" dirty="0"/>
              <a:t> isimli dosyayı müzik oynatıcınız üzerinden çalıştırarak kodunuza arka fon desteği sağlayabilirsiniz.</a:t>
            </a:r>
          </a:p>
          <a:p>
            <a:pPr>
              <a:buNone/>
            </a:pPr>
            <a:r>
              <a:rPr lang="tr-TR" dirty="0"/>
              <a:t>PLAYSOUND’UN DEZAVANTAJI: Ek bir düzenleme gerektirir.</a:t>
            </a:r>
          </a:p>
          <a:p>
            <a:r>
              <a:rPr lang="tr-TR" dirty="0"/>
              <a:t>.</a:t>
            </a:r>
            <a:r>
              <a:rPr lang="tr-TR" dirty="0" err="1"/>
              <a:t>wav’larla</a:t>
            </a:r>
            <a:r>
              <a:rPr lang="tr-TR" dirty="0"/>
              <a:t> çalışır, .mp3 ile çalışmaz.</a:t>
            </a:r>
          </a:p>
          <a:p>
            <a:r>
              <a:rPr lang="tr-TR" dirty="0"/>
              <a:t>Kodu derlemek için </a:t>
            </a:r>
            <a:r>
              <a:rPr lang="tr-TR" dirty="0" err="1"/>
              <a:t>DevCpp’da</a:t>
            </a:r>
            <a:r>
              <a:rPr lang="tr-TR" dirty="0"/>
              <a:t> derleyici ayarları değiştirilmelidir. (Sonra eski haline döndürmeyi unutmayın.)  (Ödev gönderim formunda yoruma bu ayar değişikliğini bildirin ki asistanlar da derlerken o şekilde derlesinler.)</a:t>
            </a:r>
          </a:p>
          <a:p>
            <a:r>
              <a:rPr lang="tr-TR" dirty="0"/>
              <a:t>Çalan müzik bitmeden kod devam etmez.</a:t>
            </a:r>
          </a:p>
          <a:p>
            <a:pPr>
              <a:buNone/>
            </a:pPr>
            <a:r>
              <a:rPr lang="tr-TR" dirty="0"/>
              <a:t>PLAYSOUND’UN AVANTAJI: Arkada müzik oynatıcı açılmaz.</a:t>
            </a:r>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a:t>Bunu biliyor musunuz?</a:t>
            </a:r>
            <a:endParaRPr lang="en-US" dirty="0"/>
          </a:p>
        </p:txBody>
      </p:sp>
      <p:sp>
        <p:nvSpPr>
          <p:cNvPr id="5" name="TextBox 4"/>
          <p:cNvSpPr txBox="1"/>
          <p:nvPr/>
        </p:nvSpPr>
        <p:spPr>
          <a:xfrm>
            <a:off x="457200" y="1241778"/>
            <a:ext cx="8212666" cy="677108"/>
          </a:xfrm>
          <a:prstGeom prst="rect">
            <a:avLst/>
          </a:prstGeom>
          <a:noFill/>
        </p:spPr>
        <p:txBody>
          <a:bodyPr wrap="square" rtlCol="0">
            <a:spAutoFit/>
          </a:bodyPr>
          <a:lstStyle/>
          <a:p>
            <a:r>
              <a:rPr lang="tr-TR" sz="2000" dirty="0"/>
              <a:t>C ve Java en popüler diller listesinde 2016’da da en üst sırada. </a:t>
            </a:r>
            <a:br>
              <a:rPr lang="tr-TR" sz="2000" dirty="0"/>
            </a:br>
            <a:r>
              <a:rPr lang="tr-TR" dirty="0"/>
              <a:t>(İnternet, cep telefonu, işletme uygulamaları, gömülü sistem kategorilerinde)</a:t>
            </a:r>
            <a:endParaRPr lang="en-US" sz="2000" dirty="0"/>
          </a:p>
        </p:txBody>
      </p:sp>
      <p:pic>
        <p:nvPicPr>
          <p:cNvPr id="8" name="7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3571868" y="2000240"/>
            <a:ext cx="3500462" cy="3500462"/>
          </a:xfrm>
          <a:prstGeom prst="rect">
            <a:avLst/>
          </a:prstGeom>
        </p:spPr>
      </p:pic>
      <p:pic>
        <p:nvPicPr>
          <p:cNvPr id="20483" name="Picture 3"/>
          <p:cNvPicPr>
            <a:picLocks noChangeAspect="1" noChangeArrowheads="1"/>
          </p:cNvPicPr>
          <p:nvPr/>
        </p:nvPicPr>
        <p:blipFill>
          <a:blip r:embed="rId4"/>
          <a:srcRect/>
          <a:stretch>
            <a:fillRect/>
          </a:stretch>
        </p:blipFill>
        <p:spPr bwMode="auto">
          <a:xfrm>
            <a:off x="3000364" y="1500174"/>
            <a:ext cx="5715040" cy="46158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9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1928794" y="1714488"/>
            <a:ext cx="2428892" cy="2428892"/>
          </a:xfrm>
          <a:prstGeom prst="rect">
            <a:avLst/>
          </a:prstGeom>
        </p:spPr>
      </p:pic>
      <p:pic>
        <p:nvPicPr>
          <p:cNvPr id="11" name="10 Resim" descr="içerik.jpeg"/>
          <p:cNvPicPr>
            <a:picLocks noChangeAspect="1"/>
          </p:cNvPicPr>
          <p:nvPr/>
        </p:nvPicPr>
        <p:blipFill>
          <a:blip r:embed="rId5">
            <a:clrChange>
              <a:clrFrom>
                <a:srgbClr val="FFFFFF"/>
              </a:clrFrom>
              <a:clrTo>
                <a:srgbClr val="FFFFFF">
                  <a:alpha val="0"/>
                </a:srgbClr>
              </a:clrTo>
            </a:clrChange>
          </a:blip>
          <a:stretch>
            <a:fillRect/>
          </a:stretch>
        </p:blipFill>
        <p:spPr>
          <a:xfrm>
            <a:off x="785786" y="2214554"/>
            <a:ext cx="1428760" cy="1513961"/>
          </a:xfrm>
          <a:prstGeom prst="rect">
            <a:avLst/>
          </a:prstGeom>
        </p:spPr>
      </p:pic>
    </p:spTree>
    <p:extLst>
      <p:ext uri="{BB962C8B-B14F-4D97-AF65-F5344CB8AC3E}">
        <p14:creationId xmlns:p14="http://schemas.microsoft.com/office/powerpoint/2010/main" val="1567505325"/>
      </p:ext>
    </p:extLst>
  </p:cSld>
  <p:clrMapOvr>
    <a:overrideClrMapping bg1="lt1" tx1="dk1" bg2="lt2" tx2="dk2" accent1="accent1" accent2="accent2" accent3="accent3" accent4="accent4" accent5="accent5" accent6="accent6" hlink="hlink" folHlink="folHlink"/>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Resimler</a:t>
            </a:r>
          </a:p>
        </p:txBody>
      </p:sp>
      <p:sp>
        <p:nvSpPr>
          <p:cNvPr id="3" name="2 İçerik Yer Tutucusu"/>
          <p:cNvSpPr>
            <a:spLocks noGrp="1"/>
          </p:cNvSpPr>
          <p:nvPr>
            <p:ph sz="quarter" idx="1"/>
          </p:nvPr>
        </p:nvSpPr>
        <p:spPr>
          <a:xfrm>
            <a:off x="457200" y="1219200"/>
            <a:ext cx="8229600" cy="3163250"/>
          </a:xfrm>
        </p:spPr>
        <p:txBody>
          <a:bodyPr>
            <a:normAutofit fontScale="92500" lnSpcReduction="20000"/>
          </a:bodyPr>
          <a:lstStyle/>
          <a:p>
            <a:r>
              <a:rPr lang="tr-TR" dirty="0"/>
              <a:t>Ekrana resim yapıştıramazsınız ama aynı klasördeki resim dosyasını, “</a:t>
            </a:r>
            <a:r>
              <a:rPr lang="tr-TR" dirty="0" err="1"/>
              <a:t>system</a:t>
            </a:r>
            <a:r>
              <a:rPr lang="tr-TR" dirty="0"/>
              <a:t>("bilgisayar.</a:t>
            </a:r>
            <a:r>
              <a:rPr lang="tr-TR" dirty="0" err="1"/>
              <a:t>jpg</a:t>
            </a:r>
            <a:r>
              <a:rPr lang="tr-TR" dirty="0"/>
              <a:t>");” komutuyla Windows’a açtırtabilirsiniz.</a:t>
            </a:r>
          </a:p>
          <a:p>
            <a:endParaRPr lang="tr-TR" dirty="0">
              <a:hlinkClick r:id="rId3"/>
            </a:endParaRPr>
          </a:p>
          <a:p>
            <a:r>
              <a:rPr lang="tr-TR" dirty="0">
                <a:hlinkClick r:id="rId3"/>
              </a:rPr>
              <a:t>https://www.text-image.com/</a:t>
            </a:r>
            <a:endParaRPr lang="tr-TR" dirty="0"/>
          </a:p>
          <a:p>
            <a:r>
              <a:rPr lang="tr-TR" dirty="0"/>
              <a:t>gibi sitelerle elinizdeki resmi karakterle ifade </a:t>
            </a:r>
            <a:r>
              <a:rPr lang="tr-TR" dirty="0" err="1"/>
              <a:t>edili</a:t>
            </a:r>
            <a:r>
              <a:rPr lang="tr-TR" dirty="0"/>
              <a:t> şekle getirip, </a:t>
            </a:r>
          </a:p>
          <a:p>
            <a:r>
              <a:rPr lang="tr-TR" dirty="0"/>
              <a:t>bunu bir .txt dosyasına koyup ya da doğrudan kodun içine </a:t>
            </a:r>
            <a:r>
              <a:rPr lang="tr-TR" dirty="0" err="1"/>
              <a:t>printf’lerle</a:t>
            </a:r>
            <a:r>
              <a:rPr lang="tr-TR" dirty="0"/>
              <a:t> gömüp,</a:t>
            </a:r>
          </a:p>
          <a:p>
            <a:r>
              <a:rPr lang="tr-TR" dirty="0"/>
              <a:t>sonra oradan okutarak ekrana yazdırabilirsiniz.</a:t>
            </a:r>
          </a:p>
        </p:txBody>
      </p:sp>
      <p:pic>
        <p:nvPicPr>
          <p:cNvPr id="146434" name="Picture 2"/>
          <p:cNvPicPr>
            <a:picLocks noChangeAspect="1" noChangeArrowheads="1"/>
          </p:cNvPicPr>
          <p:nvPr/>
        </p:nvPicPr>
        <p:blipFill>
          <a:blip r:embed="rId4"/>
          <a:srcRect/>
          <a:stretch>
            <a:fillRect/>
          </a:stretch>
        </p:blipFill>
        <p:spPr bwMode="auto">
          <a:xfrm>
            <a:off x="6167100" y="4382450"/>
            <a:ext cx="2160000" cy="1774510"/>
          </a:xfrm>
          <a:prstGeom prst="rect">
            <a:avLst/>
          </a:prstGeom>
          <a:noFill/>
          <a:ln w="9525">
            <a:noFill/>
            <a:miter lim="800000"/>
            <a:headEnd/>
            <a:tailEnd/>
          </a:ln>
          <a:effectLst/>
        </p:spPr>
      </p:pic>
      <p:sp>
        <p:nvSpPr>
          <p:cNvPr id="5" name="4 Metin kutusu"/>
          <p:cNvSpPr txBox="1"/>
          <p:nvPr/>
        </p:nvSpPr>
        <p:spPr>
          <a:xfrm>
            <a:off x="5886450" y="6156960"/>
            <a:ext cx="2800350" cy="369332"/>
          </a:xfrm>
          <a:prstGeom prst="rect">
            <a:avLst/>
          </a:prstGeom>
          <a:noFill/>
        </p:spPr>
        <p:txBody>
          <a:bodyPr wrap="square" rtlCol="0">
            <a:spAutoFit/>
          </a:bodyPr>
          <a:lstStyle/>
          <a:p>
            <a:r>
              <a:rPr lang="tr-TR" dirty="0"/>
              <a:t>Bir öğrencinin ödevinden</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a:t>Dersi alan öğrencilerin paylaştığı deneyimler…</a:t>
            </a:r>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Bizden randevu almak istediğinizde…</a:t>
            </a:r>
          </a:p>
        </p:txBody>
      </p:sp>
      <p:sp>
        <p:nvSpPr>
          <p:cNvPr id="3" name="2 İçerik Yer Tutucusu"/>
          <p:cNvSpPr>
            <a:spLocks noGrp="1"/>
          </p:cNvSpPr>
          <p:nvPr>
            <p:ph sz="quarter" idx="1"/>
          </p:nvPr>
        </p:nvSpPr>
        <p:spPr/>
        <p:txBody>
          <a:bodyPr>
            <a:normAutofit/>
          </a:bodyPr>
          <a:lstStyle/>
          <a:p>
            <a:pPr algn="ctr"/>
            <a:r>
              <a:rPr lang="tr-TR" sz="3600" b="1" dirty="0"/>
              <a:t>printfsoru@gmail.com</a:t>
            </a:r>
          </a:p>
          <a:p>
            <a:pPr algn="ctr">
              <a:buNone/>
            </a:pPr>
            <a:endParaRPr lang="tr-TR" sz="3600" b="1" dirty="0"/>
          </a:p>
        </p:txBody>
      </p:sp>
      <p:sp>
        <p:nvSpPr>
          <p:cNvPr id="4" name="3 Yuvarlatılmış Dikdörtgen"/>
          <p:cNvSpPr/>
          <p:nvPr/>
        </p:nvSpPr>
        <p:spPr>
          <a:xfrm>
            <a:off x="1039091" y="1953491"/>
            <a:ext cx="7065818"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dirty="0"/>
              <a:t>Merhaba,</a:t>
            </a:r>
          </a:p>
          <a:p>
            <a:r>
              <a:rPr lang="tr-TR" dirty="0"/>
              <a:t>Size C dilinde takıldığım birkaç nokta hakkında soru sormak istiyorum.</a:t>
            </a:r>
          </a:p>
          <a:p>
            <a:r>
              <a:rPr lang="tr-TR" b="1" dirty="0"/>
              <a:t>Bugün ve yarın </a:t>
            </a:r>
            <a:r>
              <a:rPr lang="tr-TR" dirty="0"/>
              <a:t>müsait vakitlerim: … </a:t>
            </a:r>
          </a:p>
          <a:p>
            <a:r>
              <a:rPr lang="tr-TR" dirty="0"/>
              <a:t>Size müsait olan bir vakitte, odanıza gelebilirim.</a:t>
            </a:r>
          </a:p>
          <a:p>
            <a:r>
              <a:rPr lang="tr-TR" dirty="0"/>
              <a:t>İyi çalışmalar.</a:t>
            </a:r>
          </a:p>
        </p:txBody>
      </p:sp>
      <p:cxnSp>
        <p:nvCxnSpPr>
          <p:cNvPr id="6" name="5 Düz Ok Bağlayıcısı"/>
          <p:cNvCxnSpPr/>
          <p:nvPr/>
        </p:nvCxnSpPr>
        <p:spPr>
          <a:xfrm>
            <a:off x="2147455" y="4087091"/>
            <a:ext cx="803563"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1233055" y="4415043"/>
            <a:ext cx="6871854" cy="369332"/>
          </a:xfrm>
          <a:prstGeom prst="rect">
            <a:avLst/>
          </a:prstGeom>
          <a:noFill/>
        </p:spPr>
        <p:txBody>
          <a:bodyPr wrap="square" rtlCol="0">
            <a:spAutoFit/>
          </a:bodyPr>
          <a:lstStyle/>
          <a:p>
            <a:r>
              <a:rPr lang="tr-TR" dirty="0"/>
              <a:t>şeklinde bir e-posta ile randevu alabilirsiniz.</a:t>
            </a:r>
          </a:p>
        </p:txBody>
      </p:sp>
      <p:sp>
        <p:nvSpPr>
          <p:cNvPr id="8" name="7 Yuvarlatılmış Dikdörtgen"/>
          <p:cNvSpPr/>
          <p:nvPr/>
        </p:nvSpPr>
        <p:spPr>
          <a:xfrm>
            <a:off x="762000" y="4969041"/>
            <a:ext cx="7606145" cy="11879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Uyarı</a:t>
            </a:r>
            <a:r>
              <a:rPr lang="tr-TR" sz="1600" dirty="0"/>
              <a:t>: Sorularınızı kendiniz çözemiyorsanız ve her hafta sormak durumunda kalıyorsanız lütfen en kısa sürede bizlerle iletişime geçiniz. Bu durumdaki öğrenciler ne yazık ki sınav sonuçlarını görünce fark edebiliyorlar ki: bir yerlerde yanlış yapmışlar, ödevlerden yeterince faydalanamamışlar, yanlış bir çalışma yöntemi belirlemişler…</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Genel anlatım…</a:t>
            </a:r>
          </a:p>
        </p:txBody>
      </p:sp>
      <p:sp>
        <p:nvSpPr>
          <p:cNvPr id="3" name="2 İçerik Yer Tutucusu"/>
          <p:cNvSpPr>
            <a:spLocks noGrp="1"/>
          </p:cNvSpPr>
          <p:nvPr>
            <p:ph sz="quarter" idx="1"/>
          </p:nvPr>
        </p:nvSpPr>
        <p:spPr/>
        <p:txBody>
          <a:bodyPr/>
          <a:lstStyle/>
          <a:p>
            <a:r>
              <a:rPr lang="tr-TR" dirty="0"/>
              <a:t>FILE türü nedir?</a:t>
            </a:r>
          </a:p>
          <a:p>
            <a:r>
              <a:rPr lang="tr-TR" dirty="0" err="1"/>
              <a:t>fopen</a:t>
            </a:r>
            <a:r>
              <a:rPr lang="tr-TR" dirty="0"/>
              <a:t> nasıl kullanılır?</a:t>
            </a:r>
          </a:p>
          <a:p>
            <a:r>
              <a:rPr lang="tr-TR" dirty="0" err="1"/>
              <a:t>fprintf</a:t>
            </a:r>
            <a:r>
              <a:rPr lang="tr-TR" dirty="0"/>
              <a:t> nasıl kullanılır? (Dosyaya yazı yazdıralım.)</a:t>
            </a:r>
          </a:p>
          <a:p>
            <a:r>
              <a:rPr lang="tr-TR" dirty="0"/>
              <a:t>fscanf nasıl kullanılır?  (Dosyadan 3 sayı okuyalım.)</a:t>
            </a:r>
          </a:p>
          <a:p>
            <a:r>
              <a:rPr lang="tr-TR" dirty="0" err="1"/>
              <a:t>fclose</a:t>
            </a:r>
            <a:r>
              <a:rPr lang="tr-TR" dirty="0"/>
              <a:t> ve önemi</a:t>
            </a:r>
          </a:p>
          <a:p>
            <a:endParaRPr lang="tr-TR" dirty="0"/>
          </a:p>
          <a:p>
            <a:endParaRPr lang="tr-TR" dirty="0"/>
          </a:p>
        </p:txBody>
      </p:sp>
      <p:pic>
        <p:nvPicPr>
          <p:cNvPr id="4" name="3 Resim" descr="bilgisayar.wmf"/>
          <p:cNvPicPr>
            <a:picLocks noChangeAspect="1"/>
          </p:cNvPicPr>
          <p:nvPr/>
        </p:nvPicPr>
        <p:blipFill>
          <a:blip r:embed="rId2"/>
          <a:stretch>
            <a:fillRect/>
          </a:stretch>
        </p:blipFill>
        <p:spPr>
          <a:xfrm>
            <a:off x="7429500" y="3319871"/>
            <a:ext cx="1257300" cy="1283631"/>
          </a:xfrm>
          <a:prstGeom prst="rect">
            <a:avLst/>
          </a:prstGeom>
        </p:spPr>
      </p:pic>
      <p:sp>
        <p:nvSpPr>
          <p:cNvPr id="5" name="4 Yuvarlatılmış Dikdörtgen"/>
          <p:cNvSpPr/>
          <p:nvPr/>
        </p:nvSpPr>
        <p:spPr>
          <a:xfrm>
            <a:off x="1308100" y="4864100"/>
            <a:ext cx="6654800" cy="132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a:t>Kodunuzun kararlı çalışabilmesi için </a:t>
            </a:r>
            <a:r>
              <a:rPr lang="tr-TR" i="1" dirty="0" err="1"/>
              <a:t>fopen</a:t>
            </a:r>
            <a:r>
              <a:rPr lang="tr-TR" i="1" dirty="0"/>
              <a:t> yaptığınız her dosyayı işiniz bitince </a:t>
            </a:r>
            <a:r>
              <a:rPr lang="tr-TR" i="1" dirty="0" err="1"/>
              <a:t>fclose</a:t>
            </a:r>
            <a:r>
              <a:rPr lang="tr-TR" i="1" dirty="0"/>
              <a:t> yapmayı unutmayınız. Böylece dosyanın </a:t>
            </a:r>
            <a:r>
              <a:rPr lang="tr-TR" i="1" dirty="0" err="1"/>
              <a:t>RAM'deki</a:t>
            </a:r>
            <a:r>
              <a:rPr lang="tr-TR" i="1" dirty="0"/>
              <a:t> yükü kaldırılır. </a:t>
            </a:r>
            <a:r>
              <a:rPr lang="tr-TR" i="1" dirty="0" err="1"/>
              <a:t>fclose</a:t>
            </a:r>
            <a:r>
              <a:rPr lang="tr-TR" i="1" dirty="0"/>
              <a:t> kullanmayarak sürekli dosya açıldığında bir yerden sonra kodunuz çökebilir.</a:t>
            </a:r>
          </a:p>
          <a:p>
            <a:pPr algn="ctr"/>
            <a:r>
              <a:rPr lang="tr-TR" sz="1100" i="1" dirty="0"/>
              <a:t>Ek bilgi: https://stackoverflow.com/questions/8175827/what-happens-if-i-dont-call-fclose-in-a-c-program</a:t>
            </a:r>
            <a:endParaRPr lang="tr-TR" sz="1200" i="1" dirty="0"/>
          </a:p>
        </p:txBody>
      </p:sp>
    </p:spTree>
  </p:cSld>
  <p:clrMapOvr>
    <a:masterClrMapping/>
  </p:clrMapOvr>
  <p:transition>
    <p:random/>
  </p:transition>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Deneyimli bir öğrencinin Ödev1A’sından (2016-2017 Yaz Dönemi)</a:t>
            </a:r>
          </a:p>
        </p:txBody>
      </p:sp>
      <p:sp>
        <p:nvSpPr>
          <p:cNvPr id="3" name="2 İçerik Yer Tutucusu"/>
          <p:cNvSpPr>
            <a:spLocks noGrp="1"/>
          </p:cNvSpPr>
          <p:nvPr>
            <p:ph sz="quarter" idx="1"/>
          </p:nvPr>
        </p:nvSpPr>
        <p:spPr>
          <a:xfrm>
            <a:off x="2047164" y="1446663"/>
            <a:ext cx="6639636" cy="4462817"/>
          </a:xfrm>
        </p:spPr>
        <p:txBody>
          <a:bodyPr>
            <a:normAutofit fontScale="55000" lnSpcReduction="20000"/>
          </a:bodyPr>
          <a:lstStyle/>
          <a:p>
            <a:pPr>
              <a:lnSpc>
                <a:spcPct val="170000"/>
              </a:lnSpc>
              <a:buNone/>
            </a:pPr>
            <a:r>
              <a:rPr lang="tr-TR" dirty="0" err="1"/>
              <a:t>Steve</a:t>
            </a:r>
            <a:r>
              <a:rPr lang="tr-TR" dirty="0"/>
              <a:t> </a:t>
            </a:r>
            <a:r>
              <a:rPr lang="tr-TR" dirty="0" err="1"/>
              <a:t>Jobs'ın</a:t>
            </a:r>
            <a:r>
              <a:rPr lang="tr-TR" dirty="0"/>
              <a:t> dediği gibi: "Bu ülkede herkesin bilgisayar programlamayı öğrenmesi gerek. Çünkü insana düşünmeyi öğretir."</a:t>
            </a:r>
          </a:p>
          <a:p>
            <a:pPr>
              <a:lnSpc>
                <a:spcPct val="170000"/>
              </a:lnSpc>
              <a:buNone/>
            </a:pPr>
            <a:r>
              <a:rPr lang="tr-TR" dirty="0"/>
              <a:t>Bir mühendis adayı olarak temel işim düşünmek. </a:t>
            </a:r>
            <a:r>
              <a:rPr lang="tr-TR" b="1" dirty="0">
                <a:effectLst>
                  <a:outerShdw blurRad="38100" dist="38100" dir="2700000" algn="tl">
                    <a:srgbClr val="000000">
                      <a:alpha val="43137"/>
                    </a:srgbClr>
                  </a:outerShdw>
                </a:effectLst>
              </a:rPr>
              <a:t>Düşünmeliyim ki bir şeyler üretebileyim. </a:t>
            </a:r>
            <a:r>
              <a:rPr lang="tr-TR" dirty="0"/>
              <a:t>Programlama bilmem, belki iş hayatımda hiç işime yaramayacak dahi olsa</a:t>
            </a:r>
            <a:r>
              <a:rPr lang="tr-TR" b="1" dirty="0">
                <a:solidFill>
                  <a:srgbClr val="00B0F0"/>
                </a:solidFill>
              </a:rPr>
              <a:t>, bana daha verimli ve daha stratejik düşünmeyi </a:t>
            </a:r>
            <a:r>
              <a:rPr lang="tr-TR" dirty="0"/>
              <a:t>öğretecek. Mühendis olarak karşıma bir problem çıktığında probleme daha farklı boyutlardan bakabilmeyi, çözüme daha kestirme ve daha akılcı bir yöntemle yaklaşmayı öğreneceğim. </a:t>
            </a:r>
            <a:r>
              <a:rPr lang="tr-TR" b="1" dirty="0">
                <a:effectLst>
                  <a:outerShdw blurRad="38100" dist="38100" dir="2700000" algn="tl">
                    <a:srgbClr val="000000">
                      <a:alpha val="43137"/>
                    </a:srgbClr>
                  </a:outerShdw>
                </a:effectLst>
              </a:rPr>
              <a:t>Bu yararlarının yanında mühendis olarak genel işim hesaplamalarla uğraşmak olacak. </a:t>
            </a:r>
            <a:r>
              <a:rPr lang="tr-TR" dirty="0"/>
              <a:t>Programlama dili bilirsem aynı hesaplamayı defalarca yapmam gereken zamanlarda hesaplamalarıma uygun bir program yazabilirim. Böylece hesaplamalarımı kısa sürede gerçekleştirebilirim.</a:t>
            </a:r>
          </a:p>
          <a:p>
            <a:pPr>
              <a:lnSpc>
                <a:spcPct val="170000"/>
              </a:lnSpc>
              <a:buNone/>
            </a:pPr>
            <a:endParaRPr lang="tr-TR" dirty="0"/>
          </a:p>
        </p:txBody>
      </p:sp>
      <p:pic>
        <p:nvPicPr>
          <p:cNvPr id="4" name="3 Resim" descr="20d91f868ab79d149b71632d1f34ff2f_girl-studying-college-girl-studying-clipart_150-138.jpeg"/>
          <p:cNvPicPr>
            <a:picLocks noChangeAspect="1"/>
          </p:cNvPicPr>
          <p:nvPr/>
        </p:nvPicPr>
        <p:blipFill>
          <a:blip r:embed="rId3"/>
          <a:stretch>
            <a:fillRect/>
          </a:stretch>
        </p:blipFill>
        <p:spPr>
          <a:xfrm>
            <a:off x="75804" y="2715905"/>
            <a:ext cx="1712052" cy="1575088"/>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öğrenci görüşü…</a:t>
            </a:r>
          </a:p>
        </p:txBody>
      </p:sp>
      <p:pic>
        <p:nvPicPr>
          <p:cNvPr id="4" name="3 İçerik Yer Tutucusu" descr="IMG_2516.JPG"/>
          <p:cNvPicPr>
            <a:picLocks noGrp="1" noChangeAspect="1"/>
          </p:cNvPicPr>
          <p:nvPr>
            <p:ph sz="quarter" idx="1"/>
          </p:nvPr>
        </p:nvPicPr>
        <p:blipFill>
          <a:blip r:embed="rId3" cstate="print">
            <a:lum bright="30000" contrast="40000"/>
          </a:blip>
          <a:stretch>
            <a:fillRect/>
          </a:stretch>
        </p:blipFill>
        <p:spPr>
          <a:xfrm>
            <a:off x="457200" y="1757488"/>
            <a:ext cx="3943058" cy="2957294"/>
          </a:xfrm>
        </p:spPr>
      </p:pic>
      <p:sp>
        <p:nvSpPr>
          <p:cNvPr id="5" name="4 Metin kutusu"/>
          <p:cNvSpPr txBox="1"/>
          <p:nvPr/>
        </p:nvSpPr>
        <p:spPr>
          <a:xfrm>
            <a:off x="4536893" y="1757488"/>
            <a:ext cx="4286542" cy="2585323"/>
          </a:xfrm>
          <a:prstGeom prst="rect">
            <a:avLst/>
          </a:prstGeom>
          <a:noFill/>
        </p:spPr>
        <p:txBody>
          <a:bodyPr wrap="square" rtlCol="0">
            <a:spAutoFit/>
          </a:bodyPr>
          <a:lstStyle/>
          <a:p>
            <a:pPr>
              <a:buFont typeface="Arial" pitchFamily="34" charset="0"/>
              <a:buChar char="•"/>
            </a:pPr>
            <a:r>
              <a:rPr lang="tr-TR" dirty="0"/>
              <a:t>Bugün sanat, kültür, farklı ülkeler gezme bizi rahatlatıp, ufkumuzu açıyorsa ve düşünmeye teşvik ettiği düşünülüyorsa programlama dillerinin de böyle düşünülmesi gerektiğinden yanayım...</a:t>
            </a:r>
          </a:p>
          <a:p>
            <a:pPr>
              <a:buFont typeface="Arial" pitchFamily="34" charset="0"/>
              <a:buChar char="•"/>
            </a:pPr>
            <a:r>
              <a:rPr lang="tr-TR" dirty="0"/>
              <a:t>Kitapçıya gittiğimde gözüme bir kitap çarptı. Aldım, baktım programlama kitabı hem de ilkokul çocukları için. Ve incelediğimde o kadar mutlu oldum ki…</a:t>
            </a:r>
          </a:p>
        </p:txBody>
      </p:sp>
      <p:sp>
        <p:nvSpPr>
          <p:cNvPr id="6" name="5 Metin kutusu"/>
          <p:cNvSpPr txBox="1"/>
          <p:nvPr/>
        </p:nvSpPr>
        <p:spPr>
          <a:xfrm>
            <a:off x="919656" y="4714782"/>
            <a:ext cx="3326524" cy="707886"/>
          </a:xfrm>
          <a:prstGeom prst="rect">
            <a:avLst/>
          </a:prstGeom>
          <a:noFill/>
        </p:spPr>
        <p:txBody>
          <a:bodyPr wrap="square" rtlCol="0">
            <a:spAutoFit/>
          </a:bodyPr>
          <a:lstStyle/>
          <a:p>
            <a:pPr algn="ctr"/>
            <a:r>
              <a:rPr lang="tr-TR" sz="2000" i="1" dirty="0"/>
              <a:t>2016-2017 Güz Dönemi </a:t>
            </a:r>
            <a:br>
              <a:rPr lang="tr-TR" sz="2000" i="1" dirty="0"/>
            </a:br>
            <a:r>
              <a:rPr lang="tr-TR" sz="2000" i="1" dirty="0"/>
              <a:t>Sınav Geri Bildirimi </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cxnSp>
        <p:nvCxnSpPr>
          <p:cNvPr id="19" name="18 Düz Bağlayıcı"/>
          <p:cNvCxnSpPr/>
          <p:nvPr/>
        </p:nvCxnSpPr>
        <p:spPr>
          <a:xfrm rot="5400000">
            <a:off x="2035951" y="3821115"/>
            <a:ext cx="5072098"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4" name="13 Resim" descr="Stick-figure-balancing-gadgets.gif"/>
          <p:cNvPicPr>
            <a:picLocks noChangeAspect="1"/>
          </p:cNvPicPr>
          <p:nvPr/>
        </p:nvPicPr>
        <p:blipFill>
          <a:blip r:embed="rId3" cstate="print"/>
          <a:stretch>
            <a:fillRect/>
          </a:stretch>
        </p:blipFill>
        <p:spPr>
          <a:xfrm>
            <a:off x="3857620" y="2214554"/>
            <a:ext cx="1241596" cy="1364392"/>
          </a:xfrm>
          <a:prstGeom prst="rect">
            <a:avLst/>
          </a:prstGeom>
        </p:spPr>
      </p:pic>
      <p:sp>
        <p:nvSpPr>
          <p:cNvPr id="8" name="7 Metin kutusu"/>
          <p:cNvSpPr txBox="1"/>
          <p:nvPr/>
        </p:nvSpPr>
        <p:spPr>
          <a:xfrm rot="20955368">
            <a:off x="5960098" y="5966254"/>
            <a:ext cx="2644827" cy="578882"/>
          </a:xfrm>
          <a:prstGeom prst="wedgeRoundRectCallou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Daha önce 2 defa Bil143 dersini aldım….</a:t>
            </a:r>
          </a:p>
        </p:txBody>
      </p:sp>
      <p:sp>
        <p:nvSpPr>
          <p:cNvPr id="17" name="16 Köşeleri Yuvarlanmış Dikdörtgen Belirtme Çizgisi"/>
          <p:cNvSpPr/>
          <p:nvPr/>
        </p:nvSpPr>
        <p:spPr>
          <a:xfrm rot="1247684">
            <a:off x="4954389" y="4746433"/>
            <a:ext cx="2786082" cy="1055608"/>
          </a:xfrm>
          <a:prstGeom prst="wedgeRoundRectCallou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a:t>Geçen sene bahar dönemi Bil 143 dersini yine almıştım fakat çok üstünde duramadığım için kaldım ve bu sene tekrardan alıyorum.</a:t>
            </a:r>
          </a:p>
        </p:txBody>
      </p:sp>
      <p:sp>
        <p:nvSpPr>
          <p:cNvPr id="2" name="1 Başlık"/>
          <p:cNvSpPr>
            <a:spLocks noGrp="1"/>
          </p:cNvSpPr>
          <p:nvPr>
            <p:ph type="title"/>
          </p:nvPr>
        </p:nvSpPr>
        <p:spPr>
          <a:xfrm>
            <a:off x="214282" y="152400"/>
            <a:ext cx="8929718" cy="990600"/>
          </a:xfrm>
        </p:spPr>
        <p:txBody>
          <a:bodyPr>
            <a:normAutofit/>
          </a:bodyPr>
          <a:lstStyle/>
          <a:p>
            <a:r>
              <a:rPr lang="tr-TR" sz="2400" dirty="0"/>
              <a:t>Öğrenci geribildirimlerinden…</a:t>
            </a:r>
          </a:p>
        </p:txBody>
      </p:sp>
      <p:sp>
        <p:nvSpPr>
          <p:cNvPr id="3" name="2 İçerik Yer Tutucusu"/>
          <p:cNvSpPr>
            <a:spLocks noGrp="1"/>
          </p:cNvSpPr>
          <p:nvPr>
            <p:ph sz="quarter" idx="1"/>
          </p:nvPr>
        </p:nvSpPr>
        <p:spPr>
          <a:xfrm>
            <a:off x="85728" y="1214422"/>
            <a:ext cx="4057644" cy="3911600"/>
          </a:xfrm>
        </p:spPr>
        <p:txBody>
          <a:bodyPr>
            <a:normAutofit fontScale="62500" lnSpcReduction="20000"/>
          </a:bodyPr>
          <a:lstStyle/>
          <a:p>
            <a:r>
              <a:rPr lang="tr-TR" dirty="0"/>
              <a:t>Okulum ile birlikte aileme (ait) olan bir imalat fabrikasında çalışmaktayım , mezun olduktan sonra da burada çalışmaya devam edeceğim.CNC torna ve işleme merkezi tezgahlarımız var , </a:t>
            </a:r>
            <a:r>
              <a:rPr lang="tr-TR" b="1" dirty="0">
                <a:solidFill>
                  <a:srgbClr val="0070C0"/>
                </a:solidFill>
              </a:rPr>
              <a:t>tezgahlarımızın tamamı programlama</a:t>
            </a:r>
            <a:r>
              <a:rPr lang="tr-TR" dirty="0"/>
              <a:t> ile çalışıyor . </a:t>
            </a:r>
            <a:r>
              <a:rPr lang="tr-TR" dirty="0" err="1"/>
              <a:t>Espirit</a:t>
            </a:r>
            <a:r>
              <a:rPr lang="tr-TR" dirty="0"/>
              <a:t> , </a:t>
            </a:r>
            <a:r>
              <a:rPr lang="tr-TR" dirty="0" err="1"/>
              <a:t>VisualCam</a:t>
            </a:r>
            <a:r>
              <a:rPr lang="tr-TR" dirty="0"/>
              <a:t> , </a:t>
            </a:r>
            <a:r>
              <a:rPr lang="tr-TR" dirty="0" err="1"/>
              <a:t>spaceclaim</a:t>
            </a:r>
            <a:r>
              <a:rPr lang="tr-TR" dirty="0"/>
              <a:t> gibi programlar kullanıyoruz.Bilgisayar programlamasında yapılabileceklerin sınırının olmadığı düşünüyorum.Kendi işletmemize özel , kontrolü sağlamak ve doğru tespit yapabilmek amacıyla üretilen parça , harcanan takım , üretim süresi , bozuk çıkaran parçalar gibi verileri gireceğimiz bir programın bize işçi performansı , maliyet hesaplama gibi konularda yardımcı olacağını düşünüyorum . Ve ilerde bu işlemi uygulayabileceğim programı yazmak istiyorum.</a:t>
            </a:r>
          </a:p>
        </p:txBody>
      </p:sp>
      <p:sp>
        <p:nvSpPr>
          <p:cNvPr id="4" name="3 Dikdörtgen"/>
          <p:cNvSpPr/>
          <p:nvPr/>
        </p:nvSpPr>
        <p:spPr>
          <a:xfrm>
            <a:off x="357158" y="4857760"/>
            <a:ext cx="4081567" cy="538609"/>
          </a:xfrm>
          <a:prstGeom prst="rect">
            <a:avLst/>
          </a:prstGeom>
        </p:spPr>
        <p:txBody>
          <a:bodyPr wrap="none">
            <a:spAutoFit/>
          </a:bodyPr>
          <a:lstStyle/>
          <a:p>
            <a:pPr algn="ctr"/>
            <a:r>
              <a:rPr lang="tr-TR" b="1" dirty="0"/>
              <a:t>Makine Mühendisliği 1.Sınıf Öğrencisi</a:t>
            </a:r>
          </a:p>
          <a:p>
            <a:pPr algn="ctr"/>
            <a:r>
              <a:rPr lang="tr-TR" sz="1100" b="1" dirty="0"/>
              <a:t>Dersin kendisi için önemini bilen ve gereğini yapan öğrenciye örnek</a:t>
            </a:r>
            <a:endParaRPr lang="tr-TR" sz="1100" dirty="0"/>
          </a:p>
        </p:txBody>
      </p:sp>
      <p:sp>
        <p:nvSpPr>
          <p:cNvPr id="6" name="5 Metin kutusu"/>
          <p:cNvSpPr txBox="1"/>
          <p:nvPr/>
        </p:nvSpPr>
        <p:spPr>
          <a:xfrm>
            <a:off x="5429256" y="1928802"/>
            <a:ext cx="3471858" cy="2724150"/>
          </a:xfrm>
          <a:prstGeom prst="wedgeRoundRectCallout">
            <a:avLst>
              <a:gd name="adj1" fmla="val 40944"/>
              <a:gd name="adj2" fmla="val 5805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dirty="0"/>
              <a:t>Bir önceki dönemimde almıştım. Ancak diğer arkadaşlar gibi ben de dersi geçmeyi hedef olarak kendime seçtim ve çok büyük bir hata yapmışım. CC ile geçeceğim dersi final döneminde yaşadığım bir sıkıntıdan dolayı DD ile geçtim ve buna çok üzüldüm…</a:t>
            </a:r>
          </a:p>
          <a:p>
            <a:pPr algn="ctr"/>
            <a:r>
              <a:rPr lang="tr-TR" sz="1400" dirty="0"/>
              <a:t>Özellikle 3. ve 4. sınıflardaki derslerime yardımcı olacağını anladığım için tekrar aldım ve dili öğrenerek geçmeyi umut ediyorum.  </a:t>
            </a:r>
            <a:endParaRPr lang="tr-TR" sz="1400" i="1" dirty="0"/>
          </a:p>
        </p:txBody>
      </p:sp>
      <p:sp>
        <p:nvSpPr>
          <p:cNvPr id="13" name="12 Yuvarlatılmış Dikdörtgen"/>
          <p:cNvSpPr/>
          <p:nvPr/>
        </p:nvSpPr>
        <p:spPr>
          <a:xfrm>
            <a:off x="5572132" y="128586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2017 Yaz Dönemi Geribildirimlerinden</a:t>
            </a:r>
          </a:p>
        </p:txBody>
      </p:sp>
      <p:grpSp>
        <p:nvGrpSpPr>
          <p:cNvPr id="5" name="25 Grup"/>
          <p:cNvGrpSpPr/>
          <p:nvPr/>
        </p:nvGrpSpPr>
        <p:grpSpPr>
          <a:xfrm>
            <a:off x="214282" y="5500702"/>
            <a:ext cx="3898900" cy="798531"/>
            <a:chOff x="857224" y="5500131"/>
            <a:chExt cx="3898900" cy="798531"/>
          </a:xfrm>
        </p:grpSpPr>
        <p:sp>
          <p:nvSpPr>
            <p:cNvPr id="23" name="22 Metin kutusu"/>
            <p:cNvSpPr txBox="1"/>
            <p:nvPr/>
          </p:nvSpPr>
          <p:spPr>
            <a:xfrm>
              <a:off x="857224" y="5929330"/>
              <a:ext cx="3898900" cy="369332"/>
            </a:xfrm>
            <a:prstGeom prst="rect">
              <a:avLst/>
            </a:prstGeom>
            <a:noFill/>
          </p:spPr>
          <p:txBody>
            <a:bodyPr wrap="square" rtlCol="0">
              <a:spAutoFit/>
            </a:bodyPr>
            <a:lstStyle/>
            <a:p>
              <a:r>
                <a:rPr lang="tr-TR" dirty="0"/>
                <a:t>Dersi 2017 Güz döneminde AA ile geçti</a:t>
              </a:r>
            </a:p>
          </p:txBody>
        </p:sp>
        <p:cxnSp>
          <p:nvCxnSpPr>
            <p:cNvPr id="24" name="23 Düz Ok Bağlayıcısı"/>
            <p:cNvCxnSpPr/>
            <p:nvPr/>
          </p:nvCxnSpPr>
          <p:spPr>
            <a:xfrm rot="5400000">
              <a:off x="2181399" y="5604733"/>
              <a:ext cx="463203" cy="25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Öğrenci geri bildirimlerinden</a:t>
            </a:r>
          </a:p>
        </p:txBody>
      </p:sp>
      <p:sp>
        <p:nvSpPr>
          <p:cNvPr id="3" name="2 İçerik Yer Tutucusu"/>
          <p:cNvSpPr>
            <a:spLocks noGrp="1"/>
          </p:cNvSpPr>
          <p:nvPr>
            <p:ph sz="quarter" idx="1"/>
          </p:nvPr>
        </p:nvSpPr>
        <p:spPr/>
        <p:txBody>
          <a:bodyPr/>
          <a:lstStyle/>
          <a:p>
            <a:r>
              <a:rPr lang="tr-TR" dirty="0"/>
              <a:t>Daha önceden bu dersi aldığımda yeteri kadar ilgi göstermememin cezasını çektim. Dersi aldığım dönem düzenim bozulduğunda yani  düzenli çalışmayı bıraktığımda 2. Vizeye bile girmemin benim için bir anlamı kalmamıştı. Özellikle bana o zamana kadar yararı dokunan ödevlerimi bile yapmayı bırakmıştım</a:t>
            </a:r>
            <a:r>
              <a:rPr lang="tr-TR" sz="2800" b="1" dirty="0"/>
              <a:t>. Günlük kod yazmanın önemini</a:t>
            </a:r>
            <a:r>
              <a:rPr lang="tr-TR" dirty="0"/>
              <a:t> burada çok iyi anlamış oldum.</a:t>
            </a:r>
          </a:p>
        </p:txBody>
      </p:sp>
      <p:sp>
        <p:nvSpPr>
          <p:cNvPr id="4" name="3 Yuvarlatılmış Dikdörtgen"/>
          <p:cNvSpPr/>
          <p:nvPr/>
        </p:nvSpPr>
        <p:spPr>
          <a:xfrm>
            <a:off x="5575299" y="59690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2018 Güz Dönemi Geribildirimlerinden</a:t>
            </a:r>
          </a:p>
        </p:txBody>
      </p:sp>
      <p:pic>
        <p:nvPicPr>
          <p:cNvPr id="5" name="4 Resim" descr="odevler.peg.jpeg"/>
          <p:cNvPicPr>
            <a:picLocks noChangeAspect="1"/>
          </p:cNvPicPr>
          <p:nvPr/>
        </p:nvPicPr>
        <p:blipFill>
          <a:blip r:embed="rId3">
            <a:clrChange>
              <a:clrFrom>
                <a:srgbClr val="FFFFFF"/>
              </a:clrFrom>
              <a:clrTo>
                <a:srgbClr val="FFFFFF">
                  <a:alpha val="0"/>
                </a:srgbClr>
              </a:clrTo>
            </a:clrChange>
          </a:blip>
          <a:stretch>
            <a:fillRect/>
          </a:stretch>
        </p:blipFill>
        <p:spPr>
          <a:xfrm>
            <a:off x="6168980" y="3639140"/>
            <a:ext cx="2975020" cy="297502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FILE* ile tanım</a:t>
            </a:r>
          </a:p>
        </p:txBody>
      </p:sp>
      <p:sp>
        <p:nvSpPr>
          <p:cNvPr id="3" name="Alt Başlık 2"/>
          <p:cNvSpPr>
            <a:spLocks noGrp="1"/>
          </p:cNvSpPr>
          <p:nvPr>
            <p:ph sz="quarter" idx="1"/>
          </p:nvPr>
        </p:nvSpPr>
        <p:spPr>
          <a:xfrm>
            <a:off x="457200" y="1219200"/>
            <a:ext cx="8229600" cy="4061138"/>
          </a:xfrm>
        </p:spPr>
        <p:txBody>
          <a:bodyPr>
            <a:normAutofit fontScale="92500" lnSpcReduction="20000"/>
          </a:bodyPr>
          <a:lstStyle/>
          <a:p>
            <a:pPr algn="just">
              <a:buFontTx/>
              <a:buChar char="-"/>
            </a:pPr>
            <a:r>
              <a:rPr lang="tr-TR" sz="2400" dirty="0">
                <a:solidFill>
                  <a:schemeClr val="tx1"/>
                </a:solidFill>
              </a:rPr>
              <a:t> </a:t>
            </a:r>
            <a:r>
              <a:rPr lang="tr-TR" dirty="0" err="1">
                <a:solidFill>
                  <a:schemeClr val="tx1"/>
                </a:solidFill>
              </a:rPr>
              <a:t>C'de</a:t>
            </a:r>
            <a:r>
              <a:rPr lang="tr-TR" dirty="0">
                <a:solidFill>
                  <a:schemeClr val="tx1"/>
                </a:solidFill>
              </a:rPr>
              <a:t> dosya işlemleri için &lt;</a:t>
            </a:r>
            <a:r>
              <a:rPr lang="tr-TR" dirty="0" err="1">
                <a:solidFill>
                  <a:schemeClr val="tx1"/>
                </a:solidFill>
              </a:rPr>
              <a:t>stdio</a:t>
            </a:r>
            <a:r>
              <a:rPr lang="tr-TR" dirty="0">
                <a:solidFill>
                  <a:schemeClr val="tx1"/>
                </a:solidFill>
              </a:rPr>
              <a:t>.h&gt; kütüphanesinde yer alan fonksiyonları ve değişkenleri kullanacağız.</a:t>
            </a:r>
          </a:p>
          <a:p>
            <a:pPr algn="just">
              <a:buFontTx/>
              <a:buChar char="-"/>
            </a:pPr>
            <a:endParaRPr lang="tr-TR" sz="2400" dirty="0">
              <a:solidFill>
                <a:schemeClr val="tx1"/>
              </a:solidFill>
            </a:endParaRPr>
          </a:p>
          <a:p>
            <a:pPr algn="just">
              <a:buFontTx/>
              <a:buChar char="-"/>
            </a:pPr>
            <a:r>
              <a:rPr lang="tr-TR" dirty="0">
                <a:solidFill>
                  <a:schemeClr val="tx1"/>
                </a:solidFill>
              </a:rPr>
              <a:t> Öncelikle bir dosyanın </a:t>
            </a:r>
            <a:r>
              <a:rPr lang="tr-TR" dirty="0" err="1">
                <a:solidFill>
                  <a:schemeClr val="tx1"/>
                </a:solidFill>
              </a:rPr>
              <a:t>C'de</a:t>
            </a:r>
            <a:r>
              <a:rPr lang="tr-TR" dirty="0">
                <a:solidFill>
                  <a:schemeClr val="tx1"/>
                </a:solidFill>
              </a:rPr>
              <a:t> nasıl bir değişken olarak tanımlandığına bakalım:</a:t>
            </a:r>
          </a:p>
          <a:p>
            <a:pPr algn="just"/>
            <a:endParaRPr lang="tr-TR" sz="2400" dirty="0">
              <a:solidFill>
                <a:schemeClr val="tx1"/>
              </a:solidFill>
            </a:endParaRPr>
          </a:p>
          <a:p>
            <a:pPr algn="just"/>
            <a:r>
              <a:rPr lang="tr-TR" b="1" i="1" dirty="0">
                <a:solidFill>
                  <a:schemeClr val="tx1"/>
                </a:solidFill>
              </a:rPr>
              <a:t>FILE</a:t>
            </a:r>
            <a:r>
              <a:rPr lang="tr-TR" dirty="0">
                <a:solidFill>
                  <a:schemeClr val="tx1"/>
                </a:solidFill>
              </a:rPr>
              <a:t>*   dosya;</a:t>
            </a:r>
          </a:p>
          <a:p>
            <a:pPr algn="just"/>
            <a:endParaRPr lang="tr-TR" sz="2400" dirty="0">
              <a:solidFill>
                <a:schemeClr val="tx1"/>
              </a:solidFill>
            </a:endParaRPr>
          </a:p>
          <a:p>
            <a:pPr lvl="1" algn="just"/>
            <a:r>
              <a:rPr lang="tr-TR" sz="2000" dirty="0">
                <a:solidFill>
                  <a:schemeClr val="tx1"/>
                </a:solidFill>
              </a:rPr>
              <a:t>Not: </a:t>
            </a:r>
            <a:r>
              <a:rPr lang="tr-TR" sz="2000" dirty="0" err="1">
                <a:solidFill>
                  <a:schemeClr val="tx1"/>
                </a:solidFill>
              </a:rPr>
              <a:t>C'de</a:t>
            </a:r>
            <a:r>
              <a:rPr lang="tr-TR" sz="2000" dirty="0">
                <a:solidFill>
                  <a:schemeClr val="tx1"/>
                </a:solidFill>
              </a:rPr>
              <a:t> okunacak veya üzerine yazılacak dosyalar FILE türünde bir işaretçi olarak tanımlanır.  İşaretçiler konusu ilerleyen derslerde görülecek, ancak bu aşamada değişken isminden önce * koyarak bir işaretçi tanımladığımızı öğrenelim.</a:t>
            </a:r>
          </a:p>
        </p:txBody>
      </p:sp>
    </p:spTree>
    <p:extLst>
      <p:ext uri="{BB962C8B-B14F-4D97-AF65-F5344CB8AC3E}">
        <p14:creationId xmlns:p14="http://schemas.microsoft.com/office/powerpoint/2010/main" val="2013193394"/>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a:t>
            </a:r>
            <a:r>
              <a:rPr lang="tr-TR" sz="4000" b="1" dirty="0" err="1">
                <a:solidFill>
                  <a:schemeClr val="tx2">
                    <a:lumMod val="60000"/>
                    <a:lumOff val="40000"/>
                  </a:schemeClr>
                </a:solidFill>
              </a:rPr>
              <a:t>fopen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Tx/>
              <a:buChar char="-"/>
            </a:pPr>
            <a:r>
              <a:rPr lang="tr-TR" sz="2400" dirty="0">
                <a:solidFill>
                  <a:schemeClr val="tx1"/>
                </a:solidFill>
              </a:rPr>
              <a:t> </a:t>
            </a:r>
            <a:r>
              <a:rPr lang="tr-TR" dirty="0" err="1">
                <a:solidFill>
                  <a:schemeClr val="tx1"/>
                </a:solidFill>
              </a:rPr>
              <a:t>C'de</a:t>
            </a:r>
            <a:r>
              <a:rPr lang="tr-TR" dirty="0">
                <a:solidFill>
                  <a:schemeClr val="tx1"/>
                </a:solidFill>
              </a:rPr>
              <a:t> bir dosyadan okuma yapmak ya da bir dosyaya veri yazmak için öncelikle dosyanın açılması gerekir. Bunu bilgisayarınızdaki bir dosyada elle yaptığınız bir işlem gibi düşünebilirsiniz. Öncelikle bilgisayarda bir dosyayı açarsınız ve isterseniz dosyadaki verileri okursunuz (örneğin sınava çalışırken sunum dosyalarını açmanız), isterseniz dosyaya veri girersiniz (örneğin bir projenin raporunu yazmanız).</a:t>
            </a:r>
          </a:p>
          <a:p>
            <a:pPr algn="just">
              <a:buFontTx/>
              <a:buChar char="-"/>
            </a:pPr>
            <a:endParaRPr lang="tr-TR" sz="2400" dirty="0">
              <a:solidFill>
                <a:schemeClr val="tx1"/>
              </a:solidFill>
            </a:endParaRPr>
          </a:p>
          <a:p>
            <a:pPr algn="just">
              <a:buFontTx/>
              <a:buChar char="-"/>
            </a:pPr>
            <a:r>
              <a:rPr lang="tr-TR" dirty="0">
                <a:solidFill>
                  <a:schemeClr val="tx1"/>
                </a:solidFill>
              </a:rPr>
              <a:t> </a:t>
            </a:r>
            <a:r>
              <a:rPr lang="tr-TR" dirty="0" err="1">
                <a:solidFill>
                  <a:schemeClr val="tx1"/>
                </a:solidFill>
              </a:rPr>
              <a:t>C'de</a:t>
            </a:r>
            <a:r>
              <a:rPr lang="tr-TR" dirty="0">
                <a:solidFill>
                  <a:schemeClr val="tx1"/>
                </a:solidFill>
              </a:rPr>
              <a:t> bir dosyayı açmak için </a:t>
            </a:r>
            <a:r>
              <a:rPr lang="tr-TR" b="1" i="1" dirty="0" err="1">
                <a:solidFill>
                  <a:schemeClr val="tx1"/>
                </a:solidFill>
              </a:rPr>
              <a:t>fopen</a:t>
            </a:r>
            <a:r>
              <a:rPr lang="tr-TR" dirty="0">
                <a:solidFill>
                  <a:schemeClr val="tx1"/>
                </a:solidFill>
              </a:rPr>
              <a:t> fonksiyonu kullanılır. </a:t>
            </a:r>
            <a:r>
              <a:rPr lang="tr-TR" b="1" i="1" dirty="0" err="1">
                <a:solidFill>
                  <a:schemeClr val="tx1"/>
                </a:solidFill>
              </a:rPr>
              <a:t>fopen</a:t>
            </a:r>
            <a:r>
              <a:rPr lang="tr-TR" dirty="0">
                <a:solidFill>
                  <a:schemeClr val="tx1"/>
                </a:solidFill>
              </a:rPr>
              <a:t> fonksiyonunun kullanımı şu şekildedir:</a:t>
            </a:r>
          </a:p>
          <a:p>
            <a:pPr algn="just"/>
            <a:r>
              <a:rPr lang="tr-TR" dirty="0">
                <a:solidFill>
                  <a:schemeClr val="tx1"/>
                </a:solidFill>
              </a:rPr>
              <a:t>FILE*  dosya = </a:t>
            </a:r>
            <a:r>
              <a:rPr lang="tr-TR" dirty="0" err="1">
                <a:solidFill>
                  <a:schemeClr val="tx1"/>
                </a:solidFill>
              </a:rPr>
              <a:t>fopen</a:t>
            </a:r>
            <a:r>
              <a:rPr lang="tr-TR" dirty="0">
                <a:solidFill>
                  <a:schemeClr val="tx1"/>
                </a:solidFill>
              </a:rPr>
              <a:t>(dosya_yolu, </a:t>
            </a:r>
            <a:r>
              <a:rPr lang="tr-TR" dirty="0" err="1">
                <a:solidFill>
                  <a:schemeClr val="tx1"/>
                </a:solidFill>
              </a:rPr>
              <a:t>islem</a:t>
            </a:r>
            <a:r>
              <a:rPr lang="tr-TR" dirty="0">
                <a:solidFill>
                  <a:schemeClr val="tx1"/>
                </a:solidFill>
              </a:rPr>
              <a:t>_turu);</a:t>
            </a:r>
          </a:p>
          <a:p>
            <a:pPr lvl="1" algn="just"/>
            <a:r>
              <a:rPr lang="tr-TR" sz="1800" dirty="0"/>
              <a:t>Bu kullanım şeklinde, bir önceki slayttaki gibi ayrıca FILE *dosya yazmanıza gerek kalmaz.</a:t>
            </a:r>
          </a:p>
          <a:p>
            <a:pPr algn="just"/>
            <a:endParaRPr lang="tr-TR" dirty="0">
              <a:solidFill>
                <a:schemeClr val="tx1"/>
              </a:solidFill>
            </a:endParaRPr>
          </a:p>
          <a:p>
            <a:pPr algn="just"/>
            <a:r>
              <a:rPr lang="tr-TR" dirty="0">
                <a:solidFill>
                  <a:schemeClr val="tx1"/>
                </a:solidFill>
              </a:rPr>
              <a:t>Burada </a:t>
            </a:r>
            <a:r>
              <a:rPr lang="tr-TR" b="1" dirty="0">
                <a:solidFill>
                  <a:schemeClr val="tx1"/>
                </a:solidFill>
              </a:rPr>
              <a:t>dosya_yolu</a:t>
            </a:r>
            <a:r>
              <a:rPr lang="tr-TR" dirty="0">
                <a:solidFill>
                  <a:schemeClr val="tx1"/>
                </a:solidFill>
              </a:rPr>
              <a:t> çift tırnak içerisinde belirtilmeli ve dosyanın bilgisayardaki yolunu göstermeli. Eğer dosyanız proje klasörünüzün içerisindeyse yalnızca dosya adını vermeniz yeterlidir.</a:t>
            </a:r>
          </a:p>
          <a:p>
            <a:pPr algn="just">
              <a:buNone/>
            </a:pPr>
            <a:endParaRPr lang="tr-TR" dirty="0">
              <a:solidFill>
                <a:schemeClr val="tx1"/>
              </a:solidFill>
            </a:endParaRPr>
          </a:p>
        </p:txBody>
      </p:sp>
    </p:spTree>
    <p:extLst>
      <p:ext uri="{BB962C8B-B14F-4D97-AF65-F5344CB8AC3E}">
        <p14:creationId xmlns:p14="http://schemas.microsoft.com/office/powerpoint/2010/main" val="1943482447"/>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işlem türü</a:t>
            </a:r>
          </a:p>
        </p:txBody>
      </p:sp>
      <p:sp>
        <p:nvSpPr>
          <p:cNvPr id="3" name="Alt Başlık 2"/>
          <p:cNvSpPr>
            <a:spLocks noGrp="1"/>
          </p:cNvSpPr>
          <p:nvPr>
            <p:ph sz="quarter" idx="1"/>
          </p:nvPr>
        </p:nvSpPr>
        <p:spPr/>
        <p:txBody>
          <a:bodyPr>
            <a:normAutofit fontScale="85000" lnSpcReduction="10000"/>
          </a:bodyPr>
          <a:lstStyle/>
          <a:p>
            <a:pPr algn="just"/>
            <a:r>
              <a:rPr lang="tr-TR" b="1" dirty="0"/>
              <a:t>işlem_türü</a:t>
            </a:r>
            <a:r>
              <a:rPr lang="tr-TR" dirty="0"/>
              <a:t> ise dosya ile hangi işlemi yapacağınızı belirten parametredir. Bu parametre de yine çift tırnak içerisinde girilmeli ve;</a:t>
            </a:r>
          </a:p>
          <a:p>
            <a:pPr algn="just"/>
            <a:endParaRPr lang="tr-TR" dirty="0">
              <a:solidFill>
                <a:schemeClr val="tx1"/>
              </a:solidFill>
            </a:endParaRPr>
          </a:p>
          <a:p>
            <a:pPr algn="just"/>
            <a:r>
              <a:rPr lang="tr-TR" b="1" dirty="0">
                <a:solidFill>
                  <a:schemeClr val="tx1"/>
                </a:solidFill>
              </a:rPr>
              <a:t>r</a:t>
            </a:r>
            <a:r>
              <a:rPr lang="tr-TR" dirty="0">
                <a:solidFill>
                  <a:schemeClr val="tx1"/>
                </a:solidFill>
              </a:rPr>
              <a:t> : okuma için (</a:t>
            </a:r>
            <a:r>
              <a:rPr lang="tr-TR" dirty="0" err="1">
                <a:solidFill>
                  <a:schemeClr val="tx1"/>
                </a:solidFill>
              </a:rPr>
              <a:t>read</a:t>
            </a:r>
            <a:r>
              <a:rPr lang="tr-TR" dirty="0">
                <a:solidFill>
                  <a:schemeClr val="tx1"/>
                </a:solidFill>
              </a:rPr>
              <a:t>)</a:t>
            </a:r>
          </a:p>
          <a:p>
            <a:pPr algn="just"/>
            <a:r>
              <a:rPr lang="tr-TR" b="1" dirty="0">
                <a:solidFill>
                  <a:schemeClr val="tx1"/>
                </a:solidFill>
              </a:rPr>
              <a:t>w</a:t>
            </a:r>
            <a:r>
              <a:rPr lang="tr-TR" dirty="0">
                <a:solidFill>
                  <a:schemeClr val="tx1"/>
                </a:solidFill>
              </a:rPr>
              <a:t> : yazma için (</a:t>
            </a:r>
            <a:r>
              <a:rPr lang="tr-TR" dirty="0" err="1">
                <a:solidFill>
                  <a:schemeClr val="tx1"/>
                </a:solidFill>
              </a:rPr>
              <a:t>write</a:t>
            </a:r>
            <a:r>
              <a:rPr lang="tr-TR" dirty="0">
                <a:solidFill>
                  <a:schemeClr val="tx1"/>
                </a:solidFill>
              </a:rPr>
              <a:t>)</a:t>
            </a:r>
          </a:p>
          <a:p>
            <a:pPr lvl="1" algn="just"/>
            <a:r>
              <a:rPr lang="tr-TR" dirty="0">
                <a:solidFill>
                  <a:schemeClr val="tx1"/>
                </a:solidFill>
              </a:rPr>
              <a:t>Yeni dosya açıp içine yazar. Öyle bir dosya varsa, onu silip, yeni bir dosya açarak içine yazar.</a:t>
            </a:r>
          </a:p>
          <a:p>
            <a:pPr algn="just"/>
            <a:r>
              <a:rPr lang="tr-TR" b="1" dirty="0">
                <a:solidFill>
                  <a:schemeClr val="tx1"/>
                </a:solidFill>
              </a:rPr>
              <a:t>a</a:t>
            </a:r>
            <a:r>
              <a:rPr lang="tr-TR" dirty="0">
                <a:solidFill>
                  <a:schemeClr val="tx1"/>
                </a:solidFill>
              </a:rPr>
              <a:t> : </a:t>
            </a:r>
            <a:r>
              <a:rPr lang="tr-TR" dirty="0" err="1">
                <a:solidFill>
                  <a:schemeClr val="tx1"/>
                </a:solidFill>
              </a:rPr>
              <a:t>varolan</a:t>
            </a:r>
            <a:r>
              <a:rPr lang="tr-TR" dirty="0">
                <a:solidFill>
                  <a:schemeClr val="tx1"/>
                </a:solidFill>
              </a:rPr>
              <a:t> dosyanın sonundan yazmaya devam etmek için (</a:t>
            </a:r>
            <a:r>
              <a:rPr lang="tr-TR" dirty="0" err="1">
                <a:solidFill>
                  <a:schemeClr val="tx1"/>
                </a:solidFill>
              </a:rPr>
              <a:t>append</a:t>
            </a:r>
            <a:r>
              <a:rPr lang="tr-TR" dirty="0">
                <a:solidFill>
                  <a:schemeClr val="tx1"/>
                </a:solidFill>
              </a:rPr>
              <a:t>)</a:t>
            </a:r>
          </a:p>
          <a:p>
            <a:pPr lvl="1" algn="just"/>
            <a:r>
              <a:rPr lang="tr-TR" dirty="0">
                <a:solidFill>
                  <a:schemeClr val="tx1"/>
                </a:solidFill>
              </a:rPr>
              <a:t>Eğer böyle bir dosya yoksa, bu dosyayı açar ve içine ekleme yapar.</a:t>
            </a:r>
          </a:p>
          <a:p>
            <a:pPr algn="just"/>
            <a:endParaRPr lang="tr-TR" dirty="0">
              <a:solidFill>
                <a:schemeClr val="tx1"/>
              </a:solidFill>
            </a:endParaRPr>
          </a:p>
          <a:p>
            <a:pPr algn="just"/>
            <a:r>
              <a:rPr lang="tr-TR" dirty="0">
                <a:solidFill>
                  <a:schemeClr val="tx1"/>
                </a:solidFill>
              </a:rPr>
              <a:t>FILE *dosya = </a:t>
            </a:r>
            <a:r>
              <a:rPr lang="tr-TR" dirty="0" err="1">
                <a:solidFill>
                  <a:schemeClr val="tx1"/>
                </a:solidFill>
              </a:rPr>
              <a:t>fopen</a:t>
            </a:r>
            <a:r>
              <a:rPr lang="tr-TR" dirty="0">
                <a:solidFill>
                  <a:schemeClr val="tx1"/>
                </a:solidFill>
              </a:rPr>
              <a:t>("notlar.</a:t>
            </a:r>
            <a:r>
              <a:rPr lang="tr-TR" dirty="0" err="1">
                <a:solidFill>
                  <a:schemeClr val="tx1"/>
                </a:solidFill>
              </a:rPr>
              <a:t>txt</a:t>
            </a:r>
            <a:r>
              <a:rPr lang="tr-TR" dirty="0">
                <a:solidFill>
                  <a:schemeClr val="tx1"/>
                </a:solidFill>
              </a:rPr>
              <a:t>", "r");</a:t>
            </a:r>
          </a:p>
          <a:p>
            <a:pPr lvl="1" algn="just"/>
            <a:r>
              <a:rPr lang="tr-TR" dirty="0">
                <a:solidFill>
                  <a:schemeClr val="tx1"/>
                </a:solidFill>
              </a:rPr>
              <a:t>Eğer bilgisayarda böyle bir dosya yoksa, nötr değer anlamında NULL değeri dosya’ya atanır.</a:t>
            </a:r>
          </a:p>
        </p:txBody>
      </p:sp>
    </p:spTree>
    <p:extLst>
      <p:ext uri="{BB962C8B-B14F-4D97-AF65-F5344CB8AC3E}">
        <p14:creationId xmlns:p14="http://schemas.microsoft.com/office/powerpoint/2010/main" val="194348244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fscanf</a:t>
            </a:r>
          </a:p>
        </p:txBody>
      </p:sp>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a:t>
            </a:r>
            <a:r>
              <a:rPr lang="tr-TR" dirty="0" err="1">
                <a:solidFill>
                  <a:schemeClr val="tx1"/>
                </a:solidFill>
              </a:rPr>
              <a:t>C'de</a:t>
            </a:r>
            <a:r>
              <a:rPr lang="tr-TR" dirty="0">
                <a:solidFill>
                  <a:schemeClr val="tx1"/>
                </a:solidFill>
              </a:rPr>
              <a:t> bir dosya başarılı bir şekilde açıldıktan sonra dosya içeriği okunmaya başlanabilir. Okuma </a:t>
            </a:r>
            <a:r>
              <a:rPr lang="tr-TR" dirty="0" err="1">
                <a:solidFill>
                  <a:schemeClr val="tx1"/>
                </a:solidFill>
              </a:rPr>
              <a:t>modunda</a:t>
            </a:r>
            <a:r>
              <a:rPr lang="tr-TR" dirty="0">
                <a:solidFill>
                  <a:schemeClr val="tx1"/>
                </a:solidFill>
              </a:rPr>
              <a:t> açılmış bir dosyadaki verileri okumak için birkaç yöntem vardır. Bu derste </a:t>
            </a:r>
            <a:r>
              <a:rPr lang="tr-TR" b="1" dirty="0" err="1">
                <a:solidFill>
                  <a:schemeClr val="tx1"/>
                </a:solidFill>
              </a:rPr>
              <a:t>fscanf</a:t>
            </a:r>
            <a:r>
              <a:rPr lang="tr-TR" dirty="0">
                <a:solidFill>
                  <a:schemeClr val="tx1"/>
                </a:solidFill>
              </a:rPr>
              <a:t> fonksiyonuna bakacağız.</a:t>
            </a:r>
          </a:p>
          <a:p>
            <a:pPr algn="just">
              <a:buFontTx/>
              <a:buChar char="-"/>
            </a:pPr>
            <a:endParaRPr lang="tr-TR" dirty="0">
              <a:solidFill>
                <a:schemeClr val="tx1"/>
              </a:solidFill>
            </a:endParaRPr>
          </a:p>
          <a:p>
            <a:pPr algn="just">
              <a:buFontTx/>
              <a:buChar char="-"/>
            </a:pPr>
            <a:r>
              <a:rPr lang="tr-TR" dirty="0">
                <a:solidFill>
                  <a:schemeClr val="tx1"/>
                </a:solidFill>
              </a:rPr>
              <a:t> Bir programlama dilinde dosya işlemleri ile uğraşıldığında dosyanın içeriğinin, yapısının, örüntüsünün iyi bilinmesi dosya işlemlerini kolaylaştırır. Aksi halde dosya işlemleri oldukça zorlaşır ve verimsiz bir hal alır.</a:t>
            </a:r>
          </a:p>
          <a:p>
            <a:pPr algn="just">
              <a:buFontTx/>
              <a:buChar char="-"/>
            </a:pPr>
            <a:endParaRPr lang="tr-TR" dirty="0">
              <a:solidFill>
                <a:schemeClr val="tx1"/>
              </a:solidFill>
            </a:endParaRPr>
          </a:p>
          <a:p>
            <a:pPr algn="just">
              <a:buFontTx/>
              <a:buChar char="-"/>
            </a:pPr>
            <a:endParaRPr lang="tr-TR" dirty="0">
              <a:solidFill>
                <a:schemeClr val="tx1"/>
              </a:solidFill>
            </a:endParaRPr>
          </a:p>
        </p:txBody>
      </p:sp>
    </p:spTree>
    <p:extLst>
      <p:ext uri="{BB962C8B-B14F-4D97-AF65-F5344CB8AC3E}">
        <p14:creationId xmlns:p14="http://schemas.microsoft.com/office/powerpoint/2010/main" val="157147110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fscanf</a:t>
            </a: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sz="2400" dirty="0">
                <a:solidFill>
                  <a:schemeClr val="tx1"/>
                </a:solidFill>
              </a:rPr>
              <a:t> </a:t>
            </a:r>
            <a:r>
              <a:rPr lang="tr-TR" dirty="0" err="1">
                <a:solidFill>
                  <a:schemeClr val="tx1"/>
                </a:solidFill>
              </a:rPr>
              <a:t>fscanf</a:t>
            </a:r>
            <a:r>
              <a:rPr lang="tr-TR" dirty="0">
                <a:solidFill>
                  <a:schemeClr val="tx1"/>
                </a:solidFill>
              </a:rPr>
              <a:t> fonksiyonu daha önce gördüğümüz </a:t>
            </a:r>
            <a:r>
              <a:rPr lang="tr-TR" dirty="0" err="1">
                <a:solidFill>
                  <a:schemeClr val="tx1"/>
                </a:solidFill>
              </a:rPr>
              <a:t>scanf</a:t>
            </a:r>
            <a:r>
              <a:rPr lang="tr-TR" dirty="0">
                <a:solidFill>
                  <a:schemeClr val="tx1"/>
                </a:solidFill>
              </a:rPr>
              <a:t> fonksiyonuna oldukça benzerdir. Tek fark </a:t>
            </a:r>
            <a:r>
              <a:rPr lang="tr-TR" dirty="0" err="1">
                <a:solidFill>
                  <a:schemeClr val="tx1"/>
                </a:solidFill>
              </a:rPr>
              <a:t>fscanf</a:t>
            </a:r>
            <a:r>
              <a:rPr lang="tr-TR" dirty="0">
                <a:solidFill>
                  <a:schemeClr val="tx1"/>
                </a:solidFill>
              </a:rPr>
              <a:t> fonksiyonunun bir dosya fonksiyonu olmasından dolayı fazladan bir giriş parametresi (dosyanın ismi) almasıdır.</a:t>
            </a:r>
          </a:p>
          <a:p>
            <a:pPr algn="just"/>
            <a:endParaRPr lang="tr-TR" dirty="0">
              <a:solidFill>
                <a:schemeClr val="tx1"/>
              </a:solidFill>
            </a:endParaRPr>
          </a:p>
          <a:p>
            <a:pPr algn="just"/>
            <a:r>
              <a:rPr lang="tr-TR" dirty="0" err="1">
                <a:solidFill>
                  <a:schemeClr val="tx1"/>
                </a:solidFill>
              </a:rPr>
              <a:t>int</a:t>
            </a:r>
            <a:r>
              <a:rPr lang="tr-TR" dirty="0">
                <a:solidFill>
                  <a:schemeClr val="tx1"/>
                </a:solidFill>
              </a:rPr>
              <a:t> x;</a:t>
            </a:r>
          </a:p>
          <a:p>
            <a:pPr algn="just"/>
            <a:r>
              <a:rPr lang="tr-TR" dirty="0">
                <a:solidFill>
                  <a:schemeClr val="tx1"/>
                </a:solidFill>
              </a:rPr>
              <a:t>FILE *dosya = </a:t>
            </a:r>
            <a:r>
              <a:rPr lang="tr-TR" dirty="0" err="1">
                <a:solidFill>
                  <a:schemeClr val="tx1"/>
                </a:solidFill>
              </a:rPr>
              <a:t>fopen</a:t>
            </a:r>
            <a:r>
              <a:rPr lang="tr-TR" dirty="0">
                <a:solidFill>
                  <a:schemeClr val="tx1"/>
                </a:solidFill>
              </a:rPr>
              <a:t>("notlar.</a:t>
            </a:r>
            <a:r>
              <a:rPr lang="tr-TR" dirty="0" err="1">
                <a:solidFill>
                  <a:schemeClr val="tx1"/>
                </a:solidFill>
              </a:rPr>
              <a:t>txt</a:t>
            </a:r>
            <a:r>
              <a:rPr lang="tr-TR" dirty="0">
                <a:solidFill>
                  <a:schemeClr val="tx1"/>
                </a:solidFill>
              </a:rPr>
              <a:t>", "r");</a:t>
            </a:r>
          </a:p>
          <a:p>
            <a:pPr algn="just"/>
            <a:r>
              <a:rPr lang="tr-TR" dirty="0" err="1">
                <a:solidFill>
                  <a:schemeClr val="tx1"/>
                </a:solidFill>
              </a:rPr>
              <a:t>fscanf</a:t>
            </a:r>
            <a:r>
              <a:rPr lang="tr-TR" dirty="0">
                <a:solidFill>
                  <a:schemeClr val="tx1"/>
                </a:solidFill>
              </a:rPr>
              <a:t>(dosya, "%d", &amp;x);</a:t>
            </a:r>
          </a:p>
          <a:p>
            <a:pPr algn="just"/>
            <a:endParaRPr lang="tr-TR" dirty="0">
              <a:solidFill>
                <a:schemeClr val="tx1"/>
              </a:solidFill>
            </a:endParaRPr>
          </a:p>
          <a:p>
            <a:pPr algn="just"/>
            <a:r>
              <a:rPr lang="tr-TR" dirty="0">
                <a:solidFill>
                  <a:schemeClr val="tx1"/>
                </a:solidFill>
              </a:rPr>
              <a:t>Burada </a:t>
            </a:r>
            <a:r>
              <a:rPr lang="tr-TR" dirty="0" err="1">
                <a:solidFill>
                  <a:schemeClr val="tx1"/>
                </a:solidFill>
              </a:rPr>
              <a:t>fscanf</a:t>
            </a:r>
            <a:r>
              <a:rPr lang="tr-TR" dirty="0">
                <a:solidFill>
                  <a:schemeClr val="tx1"/>
                </a:solidFill>
              </a:rPr>
              <a:t> fonksiyonu dosyadan bir </a:t>
            </a:r>
            <a:r>
              <a:rPr lang="tr-TR" dirty="0" err="1">
                <a:solidFill>
                  <a:schemeClr val="tx1"/>
                </a:solidFill>
              </a:rPr>
              <a:t>int</a:t>
            </a:r>
            <a:r>
              <a:rPr lang="tr-TR" dirty="0">
                <a:solidFill>
                  <a:schemeClr val="tx1"/>
                </a:solidFill>
              </a:rPr>
              <a:t> değer okunmaktadır. Bu işlemden sonra dosya içindeki hayali imlecimiz </a:t>
            </a:r>
            <a:r>
              <a:rPr lang="tr-TR" dirty="0"/>
              <a:t>bir </a:t>
            </a:r>
            <a:r>
              <a:rPr lang="tr-TR" dirty="0" err="1"/>
              <a:t>int</a:t>
            </a:r>
            <a:r>
              <a:rPr lang="tr-TR" dirty="0"/>
              <a:t> değeri</a:t>
            </a:r>
            <a:r>
              <a:rPr lang="tr-TR" dirty="0">
                <a:solidFill>
                  <a:schemeClr val="tx1"/>
                </a:solidFill>
              </a:rPr>
              <a:t> ileri gider. Böylece tekrar okuma yapılmak istendiğinde bir sonraki değer okunabilir.</a:t>
            </a:r>
          </a:p>
          <a:p>
            <a:pPr algn="just"/>
            <a:endParaRPr lang="tr-TR" dirty="0">
              <a:solidFill>
                <a:schemeClr val="tx1"/>
              </a:solidFill>
            </a:endParaRPr>
          </a:p>
        </p:txBody>
      </p:sp>
    </p:spTree>
    <p:extLst>
      <p:ext uri="{BB962C8B-B14F-4D97-AF65-F5344CB8AC3E}">
        <p14:creationId xmlns:p14="http://schemas.microsoft.com/office/powerpoint/2010/main" val="557446257"/>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2800" b="1" dirty="0">
                <a:solidFill>
                  <a:schemeClr val="tx2">
                    <a:lumMod val="60000"/>
                    <a:lumOff val="40000"/>
                  </a:schemeClr>
                </a:solidFill>
              </a:rPr>
              <a:t>Dosya İşlemlerinde İşaretçi Kavramı</a:t>
            </a:r>
          </a:p>
        </p:txBody>
      </p:sp>
      <p:sp>
        <p:nvSpPr>
          <p:cNvPr id="3" name="Alt Başlık 2"/>
          <p:cNvSpPr>
            <a:spLocks noGrp="1"/>
          </p:cNvSpPr>
          <p:nvPr>
            <p:ph sz="quarter" idx="1"/>
          </p:nvPr>
        </p:nvSpPr>
        <p:spPr/>
        <p:txBody>
          <a:bodyPr>
            <a:normAutofit/>
          </a:bodyPr>
          <a:lstStyle/>
          <a:p>
            <a:pPr algn="just">
              <a:buFontTx/>
              <a:buChar char="-"/>
            </a:pPr>
            <a:r>
              <a:rPr lang="tr-TR" sz="2400" dirty="0"/>
              <a:t>Daha önce gördüğümüz dosya işlemlerinde, aslında dosyayı bir işaretçi olarak tanımlamıştık.</a:t>
            </a:r>
            <a:endParaRPr lang="tr-TR" sz="2400" dirty="0">
              <a:solidFill>
                <a:schemeClr val="tx1"/>
              </a:solidFill>
            </a:endParaRPr>
          </a:p>
          <a:p>
            <a:pPr algn="just"/>
            <a:r>
              <a:rPr lang="tr-TR" b="1" i="1" dirty="0">
                <a:solidFill>
                  <a:schemeClr val="tx1"/>
                </a:solidFill>
              </a:rPr>
              <a:t>FILE</a:t>
            </a:r>
            <a:r>
              <a:rPr lang="tr-TR" dirty="0">
                <a:solidFill>
                  <a:schemeClr val="tx1"/>
                </a:solidFill>
              </a:rPr>
              <a:t> *  dosya;</a:t>
            </a:r>
            <a:endParaRPr lang="tr-TR" sz="2400" dirty="0">
              <a:solidFill>
                <a:schemeClr val="tx1"/>
              </a:solidFill>
            </a:endParaRPr>
          </a:p>
          <a:p>
            <a:pPr algn="just"/>
            <a:r>
              <a:rPr lang="tr-TR" dirty="0" err="1">
                <a:solidFill>
                  <a:schemeClr val="tx1"/>
                </a:solidFill>
              </a:rPr>
              <a:t>C'de</a:t>
            </a:r>
            <a:r>
              <a:rPr lang="tr-TR" dirty="0">
                <a:solidFill>
                  <a:schemeClr val="tx1"/>
                </a:solidFill>
              </a:rPr>
              <a:t> okunacak veya üzerine yazılacak dosyalar FILE türünde bir işaretçi olarak tanımlanır. FILE türünde bir </a:t>
            </a:r>
            <a:r>
              <a:rPr lang="tr-TR" dirty="0"/>
              <a:t>işaretçi bir </a:t>
            </a:r>
            <a:r>
              <a:rPr lang="tr-TR" dirty="0">
                <a:solidFill>
                  <a:schemeClr val="tx1"/>
                </a:solidFill>
              </a:rPr>
              <a:t>dosyanın başlangıç noktasını gösterir ve dosyadan okunan değerlere göre </a:t>
            </a:r>
            <a:r>
              <a:rPr lang="tr-TR" dirty="0"/>
              <a:t>işaretçi dosya </a:t>
            </a:r>
            <a:r>
              <a:rPr lang="tr-TR" dirty="0">
                <a:solidFill>
                  <a:schemeClr val="tx1"/>
                </a:solidFill>
              </a:rPr>
              <a:t>içerisinde ilerlemeye başlar.</a:t>
            </a:r>
          </a:p>
          <a:p>
            <a:pPr algn="just"/>
            <a:r>
              <a:rPr lang="tr-TR" sz="2400" dirty="0"/>
              <a:t>Detaylarına girmeyeceğiz ama dosya içindeki imleci </a:t>
            </a:r>
            <a:r>
              <a:rPr lang="tr-TR" sz="2400" b="1" i="1" dirty="0" err="1"/>
              <a:t>rewind</a:t>
            </a:r>
            <a:r>
              <a:rPr lang="tr-TR" sz="2400" dirty="0"/>
              <a:t>, </a:t>
            </a:r>
            <a:r>
              <a:rPr lang="tr-TR" sz="2400" b="1" i="1" dirty="0" err="1"/>
              <a:t>fseek</a:t>
            </a:r>
            <a:r>
              <a:rPr lang="tr-TR" sz="2400" dirty="0"/>
              <a:t> gibi komutlarla dosya içinde oynatabilir, istediğimiz bölgeden veri alabiliriz.</a:t>
            </a:r>
            <a:endParaRPr lang="tr-TR" sz="2400" dirty="0">
              <a:solidFill>
                <a:schemeClr val="tx1"/>
              </a:solidFill>
            </a:endParaRPr>
          </a:p>
        </p:txBody>
      </p:sp>
      <p:pic>
        <p:nvPicPr>
          <p:cNvPr id="4" name="3 Resim" descr="mac-osx-arrow-cursor.png"/>
          <p:cNvPicPr>
            <a:picLocks noChangeAspect="1"/>
          </p:cNvPicPr>
          <p:nvPr/>
        </p:nvPicPr>
        <p:blipFill>
          <a:blip r:embed="rId2" cstate="print"/>
          <a:stretch>
            <a:fillRect/>
          </a:stretch>
        </p:blipFill>
        <p:spPr>
          <a:xfrm>
            <a:off x="6286512" y="4071942"/>
            <a:ext cx="476244" cy="680349"/>
          </a:xfrm>
          <a:prstGeom prst="rect">
            <a:avLst/>
          </a:prstGeom>
        </p:spPr>
      </p:pic>
    </p:spTree>
    <p:extLst>
      <p:ext uri="{BB962C8B-B14F-4D97-AF65-F5344CB8AC3E}">
        <p14:creationId xmlns:p14="http://schemas.microsoft.com/office/powerpoint/2010/main" val="20131933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78 -0.00023 L 0.0816 -0.00023 " pathEditMode="relative" rAng="0" ptsTypes="AA">
                                      <p:cBhvr>
                                        <p:cTn id="6" dur="2000" fill="hold"/>
                                        <p:tgtEl>
                                          <p:spTgt spid="4"/>
                                        </p:tgtEl>
                                        <p:attrNameLst>
                                          <p:attrName>ppt_x</p:attrName>
                                          <p:attrName>ppt_y</p:attrName>
                                        </p:attrNameLst>
                                      </p:cBhvr>
                                      <p:rCtr x="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Dosyanın varlığının kontrolü…</a:t>
            </a:r>
          </a:p>
        </p:txBody>
      </p:sp>
      <p:sp>
        <p:nvSpPr>
          <p:cNvPr id="3" name="2 İçerik Yer Tutucusu"/>
          <p:cNvSpPr>
            <a:spLocks noGrp="1"/>
          </p:cNvSpPr>
          <p:nvPr>
            <p:ph sz="quarter" idx="1"/>
          </p:nvPr>
        </p:nvSpPr>
        <p:spPr/>
        <p:txBody>
          <a:bodyPr>
            <a:normAutofit/>
          </a:bodyPr>
          <a:lstStyle/>
          <a:p>
            <a:pPr>
              <a:buNone/>
            </a:pPr>
            <a:r>
              <a:rPr lang="tr-TR" sz="2800" dirty="0"/>
              <a:t>#</a:t>
            </a:r>
            <a:r>
              <a:rPr lang="tr-TR" sz="2800" dirty="0" err="1"/>
              <a:t>include</a:t>
            </a:r>
            <a:r>
              <a:rPr lang="tr-TR" sz="2800" dirty="0"/>
              <a:t> &lt;</a:t>
            </a:r>
            <a:r>
              <a:rPr lang="tr-TR" sz="2800" dirty="0" err="1"/>
              <a:t>stdio</a:t>
            </a:r>
            <a:r>
              <a:rPr lang="tr-TR" sz="2800" dirty="0"/>
              <a:t>.h&gt;</a:t>
            </a:r>
          </a:p>
          <a:p>
            <a:pPr>
              <a:buNone/>
            </a:pPr>
            <a:r>
              <a:rPr lang="tr-TR" sz="2800" dirty="0" err="1"/>
              <a:t>int</a:t>
            </a:r>
            <a:r>
              <a:rPr lang="tr-TR" sz="2800" dirty="0"/>
              <a:t> </a:t>
            </a:r>
            <a:r>
              <a:rPr lang="tr-TR" sz="2800" dirty="0" err="1"/>
              <a:t>main</a:t>
            </a:r>
            <a:r>
              <a:rPr lang="tr-TR" sz="2800" dirty="0"/>
              <a:t>() {</a:t>
            </a:r>
          </a:p>
          <a:p>
            <a:pPr>
              <a:buNone/>
            </a:pPr>
            <a:r>
              <a:rPr lang="tr-TR" sz="2800" dirty="0"/>
              <a:t>	FILE *dosya;</a:t>
            </a:r>
          </a:p>
          <a:p>
            <a:pPr>
              <a:buNone/>
            </a:pPr>
            <a:r>
              <a:rPr lang="tr-TR" sz="2800" dirty="0"/>
              <a:t>	dosya = </a:t>
            </a:r>
            <a:r>
              <a:rPr lang="tr-TR" sz="2800" dirty="0" err="1"/>
              <a:t>fopen</a:t>
            </a:r>
            <a:r>
              <a:rPr lang="tr-TR" sz="2800" dirty="0"/>
              <a:t>("</a:t>
            </a:r>
            <a:r>
              <a:rPr lang="tr-TR" sz="2800" dirty="0" err="1"/>
              <a:t>sayi</a:t>
            </a:r>
            <a:r>
              <a:rPr lang="tr-TR" sz="2800" dirty="0"/>
              <a:t>.txt", "r");</a:t>
            </a:r>
          </a:p>
          <a:p>
            <a:pPr>
              <a:buNone/>
            </a:pPr>
            <a:r>
              <a:rPr lang="tr-TR" sz="2800" dirty="0"/>
              <a:t>	</a:t>
            </a:r>
            <a:r>
              <a:rPr lang="tr-TR" sz="2800" dirty="0" err="1">
                <a:solidFill>
                  <a:srgbClr val="0000FF"/>
                </a:solidFill>
              </a:rPr>
              <a:t>if</a:t>
            </a:r>
            <a:r>
              <a:rPr lang="tr-TR" sz="2800" dirty="0">
                <a:solidFill>
                  <a:srgbClr val="0000FF"/>
                </a:solidFill>
              </a:rPr>
              <a:t>(dosya==NULL) {</a:t>
            </a:r>
          </a:p>
          <a:p>
            <a:pPr>
              <a:buNone/>
            </a:pPr>
            <a:r>
              <a:rPr lang="tr-TR" sz="2800" dirty="0">
                <a:solidFill>
                  <a:srgbClr val="0000FF"/>
                </a:solidFill>
              </a:rPr>
              <a:t>		</a:t>
            </a:r>
            <a:r>
              <a:rPr lang="tr-TR" sz="2800" dirty="0" err="1">
                <a:solidFill>
                  <a:srgbClr val="0000FF"/>
                </a:solidFill>
              </a:rPr>
              <a:t>printf</a:t>
            </a:r>
            <a:r>
              <a:rPr lang="tr-TR" sz="2800" dirty="0">
                <a:solidFill>
                  <a:srgbClr val="0000FF"/>
                </a:solidFill>
              </a:rPr>
              <a:t>("Dosya </a:t>
            </a:r>
            <a:r>
              <a:rPr lang="tr-TR" sz="2800" dirty="0" err="1">
                <a:solidFill>
                  <a:srgbClr val="0000FF"/>
                </a:solidFill>
              </a:rPr>
              <a:t>bulunamadi</a:t>
            </a:r>
            <a:r>
              <a:rPr lang="tr-TR" sz="2800" dirty="0">
                <a:solidFill>
                  <a:srgbClr val="0000FF"/>
                </a:solidFill>
              </a:rPr>
              <a:t>.");</a:t>
            </a:r>
          </a:p>
          <a:p>
            <a:pPr>
              <a:buNone/>
            </a:pPr>
            <a:r>
              <a:rPr lang="tr-TR" sz="2800" dirty="0">
                <a:solidFill>
                  <a:srgbClr val="0000FF"/>
                </a:solidFill>
              </a:rPr>
              <a:t>		</a:t>
            </a:r>
            <a:r>
              <a:rPr lang="tr-TR" sz="2800" dirty="0" err="1">
                <a:solidFill>
                  <a:srgbClr val="0000FF"/>
                </a:solidFill>
              </a:rPr>
              <a:t>return</a:t>
            </a:r>
            <a:r>
              <a:rPr lang="tr-TR" sz="2800" dirty="0">
                <a:solidFill>
                  <a:srgbClr val="0000FF"/>
                </a:solidFill>
              </a:rPr>
              <a:t> 1;</a:t>
            </a:r>
          </a:p>
          <a:p>
            <a:pPr>
              <a:buNone/>
            </a:pPr>
            <a:r>
              <a:rPr lang="tr-TR" sz="2800" dirty="0">
                <a:solidFill>
                  <a:srgbClr val="0000FF"/>
                </a:solidFill>
              </a:rPr>
              <a:t>	}</a:t>
            </a:r>
          </a:p>
          <a:p>
            <a:pPr>
              <a:buNone/>
            </a:pPr>
            <a:r>
              <a:rPr lang="tr-TR" sz="2800" dirty="0"/>
              <a:t>… kodun devamı…</a:t>
            </a:r>
          </a:p>
          <a:p>
            <a:pPr>
              <a:buNone/>
            </a:pPr>
            <a:endParaRPr lang="tr-TR" sz="2800" dirty="0"/>
          </a:p>
          <a:p>
            <a:endParaRPr lang="tr-TR" dirty="0"/>
          </a:p>
        </p:txBody>
      </p:sp>
      <p:sp>
        <p:nvSpPr>
          <p:cNvPr id="4" name="3 Metin kutusu"/>
          <p:cNvSpPr txBox="1"/>
          <p:nvPr/>
        </p:nvSpPr>
        <p:spPr>
          <a:xfrm>
            <a:off x="4891314" y="1219200"/>
            <a:ext cx="3207657"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a:t>Eğer dosya yoksa, bu durum ekranda belirtilir ve kod sonlanır. Hatalı bir duruma işaret olarak 0 yerine 1 dönmesini tercih edebiliriz.</a:t>
            </a:r>
          </a:p>
        </p:txBody>
      </p:sp>
      <p:sp>
        <p:nvSpPr>
          <p:cNvPr id="5" name="4 Metin kutusu"/>
          <p:cNvSpPr txBox="1"/>
          <p:nvPr/>
        </p:nvSpPr>
        <p:spPr>
          <a:xfrm>
            <a:off x="5936344" y="2740640"/>
            <a:ext cx="275045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a:t>Dosya açtığınız durumlarda bu kalıbı kullanmaya özen gösterin. Böylece dosya bulunamazsa, kodunuz çöp değerlerle çalışmak durumunda kalmaz ve siz de vakit kaybetmeden hatayı fark edersiniz.</a:t>
            </a:r>
          </a:p>
          <a:p>
            <a:endParaRPr lang="tr-TR" dirty="0"/>
          </a:p>
          <a:p>
            <a:r>
              <a:rPr lang="tr-TR" dirty="0"/>
              <a:t>Dosyaya “w” ile yazdırma yapacaksak bu kalıba gerek yoktur, neden?</a:t>
            </a:r>
          </a:p>
        </p:txBody>
      </p:sp>
      <p:sp>
        <p:nvSpPr>
          <p:cNvPr id="6" name="5 Yuvarlatılmış Dikdörtgen"/>
          <p:cNvSpPr/>
          <p:nvPr/>
        </p:nvSpPr>
        <p:spPr>
          <a:xfrm>
            <a:off x="3310576" y="5504873"/>
            <a:ext cx="2244436" cy="8668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if’i</a:t>
            </a:r>
            <a:r>
              <a:rPr lang="tr-TR" dirty="0"/>
              <a:t> ilerde detaylıca öğreneceğiz.</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dirty="0">
                <a:solidFill>
                  <a:schemeClr val="tx1"/>
                </a:solidFill>
              </a:rPr>
              <a:t>FILE *dosya = </a:t>
            </a:r>
            <a:r>
              <a:rPr lang="tr-TR" dirty="0" err="1">
                <a:solidFill>
                  <a:schemeClr val="tx1"/>
                </a:solidFill>
              </a:rPr>
              <a:t>fopen</a:t>
            </a:r>
            <a:r>
              <a:rPr lang="tr-TR" dirty="0">
                <a:solidFill>
                  <a:schemeClr val="tx1"/>
                </a:solidFill>
              </a:rPr>
              <a:t>("notlar.</a:t>
            </a:r>
            <a:r>
              <a:rPr lang="tr-TR" dirty="0" err="1">
                <a:solidFill>
                  <a:schemeClr val="tx1"/>
                </a:solidFill>
              </a:rPr>
              <a:t>txt</a:t>
            </a:r>
            <a:r>
              <a:rPr lang="tr-TR" dirty="0">
                <a:solidFill>
                  <a:schemeClr val="tx1"/>
                </a:solidFill>
              </a:rPr>
              <a:t>", "r");</a:t>
            </a:r>
          </a:p>
          <a:p>
            <a:pPr lvl="1" algn="just"/>
            <a:r>
              <a:rPr lang="tr-TR" dirty="0">
                <a:solidFill>
                  <a:schemeClr val="tx1"/>
                </a:solidFill>
              </a:rPr>
              <a:t>Eğer bilgisayarda böyle bir dosya yoksa, nötr değer anlamında NULL değeri dosya’ya atanır.</a:t>
            </a:r>
          </a:p>
          <a:p>
            <a:pPr algn="just">
              <a:buFontTx/>
              <a:buChar char="-"/>
            </a:pPr>
            <a:r>
              <a:rPr lang="tr-TR" sz="2400" dirty="0"/>
              <a:t> </a:t>
            </a:r>
            <a:r>
              <a:rPr lang="tr-TR" dirty="0" err="1"/>
              <a:t>C'de</a:t>
            </a:r>
            <a:r>
              <a:rPr lang="tr-TR" dirty="0"/>
              <a:t> herhangi bir </a:t>
            </a:r>
            <a:r>
              <a:rPr lang="tr-TR" dirty="0" err="1"/>
              <a:t>modda</a:t>
            </a:r>
            <a:r>
              <a:rPr lang="tr-TR" dirty="0"/>
              <a:t> açılmaya çalışılan dosya bazı durumlarda açılamayabilir. Okunmaya çalışılan bir dosya gerçekte olmayabilir, yanlış dosya yolu girilmiş olabilir, okuma-yazma izni olmayabilir vs. </a:t>
            </a:r>
            <a:r>
              <a:rPr lang="tr-TR" b="1" dirty="0"/>
              <a:t>Bu tür durumlarda </a:t>
            </a:r>
            <a:r>
              <a:rPr lang="tr-TR" b="1" dirty="0" err="1"/>
              <a:t>fopen</a:t>
            </a:r>
            <a:r>
              <a:rPr lang="tr-TR" b="1" dirty="0"/>
              <a:t> metodu dosyaya NULL değeri döner. </a:t>
            </a:r>
          </a:p>
          <a:p>
            <a:pPr algn="just">
              <a:buFontTx/>
              <a:buChar char="-"/>
            </a:pPr>
            <a:r>
              <a:rPr lang="tr-TR" dirty="0"/>
              <a:t>NULL nedir? </a:t>
            </a:r>
          </a:p>
          <a:p>
            <a:pPr lvl="1" algn="just">
              <a:buFontTx/>
              <a:buChar char="-"/>
            </a:pPr>
            <a:r>
              <a:rPr lang="tr-TR" dirty="0"/>
              <a:t>dosya gibi değişkenlere işaretçi denir(ileride görülecektir) ve işaretçilerde nötr değer olarak NULL kullanılır.</a:t>
            </a:r>
          </a:p>
          <a:p>
            <a:pPr lvl="1" algn="just"/>
            <a:endParaRPr lang="tr-TR" dirty="0">
              <a:solidFill>
                <a:schemeClr val="tx1"/>
              </a:solidFill>
            </a:endParaRPr>
          </a:p>
        </p:txBody>
      </p:sp>
    </p:spTree>
    <p:extLst>
      <p:ext uri="{BB962C8B-B14F-4D97-AF65-F5344CB8AC3E}">
        <p14:creationId xmlns:p14="http://schemas.microsoft.com/office/powerpoint/2010/main" val="1943482447"/>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dirty="0" err="1">
                <a:solidFill>
                  <a:schemeClr val="tx1"/>
                </a:solidFill>
              </a:rPr>
              <a:t>fopen</a:t>
            </a:r>
            <a:r>
              <a:rPr lang="tr-TR" dirty="0">
                <a:solidFill>
                  <a:schemeClr val="tx1"/>
                </a:solidFill>
              </a:rPr>
              <a:t> metodu aradığı dosyayı bulamazsa NULL değeri döner. Dosyanın bilgisayarda açılıp açılamadığını </a:t>
            </a:r>
            <a:r>
              <a:rPr lang="tr-TR" b="1" dirty="0">
                <a:solidFill>
                  <a:schemeClr val="tx1"/>
                </a:solidFill>
              </a:rPr>
              <a:t>NULL kontrolünü </a:t>
            </a:r>
            <a:r>
              <a:rPr lang="tr-TR" dirty="0">
                <a:solidFill>
                  <a:schemeClr val="tx1"/>
                </a:solidFill>
              </a:rPr>
              <a:t>yaparak anlarız. Bu kontrol yapılmazsa, bilgisayar dosya açılabildi sanarak, işlem yapmaya kalkabilir ve hata vererek kapanabilir.</a:t>
            </a:r>
          </a:p>
          <a:p>
            <a:pPr algn="just">
              <a:buNone/>
            </a:pPr>
            <a:endParaRPr lang="tr-TR" dirty="0">
              <a:solidFill>
                <a:schemeClr val="tx1"/>
              </a:solidFill>
            </a:endParaRPr>
          </a:p>
          <a:p>
            <a:pPr algn="just">
              <a:buNone/>
            </a:pPr>
            <a:r>
              <a:rPr lang="tr-TR" sz="2200" dirty="0">
                <a:solidFill>
                  <a:schemeClr val="tx1"/>
                </a:solidFill>
              </a:rPr>
              <a:t>FILE   *dosya = </a:t>
            </a:r>
            <a:r>
              <a:rPr lang="tr-TR" sz="2200" dirty="0" err="1">
                <a:solidFill>
                  <a:schemeClr val="tx1"/>
                </a:solidFill>
              </a:rPr>
              <a:t>fopen</a:t>
            </a:r>
            <a:r>
              <a:rPr lang="tr-TR" sz="2200" dirty="0">
                <a:solidFill>
                  <a:schemeClr val="tx1"/>
                </a:solidFill>
              </a:rPr>
              <a:t>("notlar.</a:t>
            </a:r>
            <a:r>
              <a:rPr lang="tr-TR" sz="2200" dirty="0" err="1">
                <a:solidFill>
                  <a:schemeClr val="tx1"/>
                </a:solidFill>
              </a:rPr>
              <a:t>txt</a:t>
            </a:r>
            <a:r>
              <a:rPr lang="tr-TR" sz="2200" dirty="0">
                <a:solidFill>
                  <a:schemeClr val="tx1"/>
                </a:solidFill>
              </a:rPr>
              <a:t>", "r");</a:t>
            </a:r>
          </a:p>
          <a:p>
            <a:pPr algn="just">
              <a:buNone/>
            </a:pPr>
            <a:r>
              <a:rPr lang="tr-TR" sz="2200" dirty="0" err="1">
                <a:solidFill>
                  <a:schemeClr val="tx1"/>
                </a:solidFill>
              </a:rPr>
              <a:t>if</a:t>
            </a:r>
            <a:r>
              <a:rPr lang="tr-TR" sz="2200" dirty="0">
                <a:solidFill>
                  <a:schemeClr val="tx1"/>
                </a:solidFill>
              </a:rPr>
              <a:t>(dosya == NULL){</a:t>
            </a:r>
          </a:p>
          <a:p>
            <a:pPr algn="just">
              <a:buNone/>
            </a:pPr>
            <a:r>
              <a:rPr lang="tr-TR" sz="2200" dirty="0">
                <a:solidFill>
                  <a:schemeClr val="tx1"/>
                </a:solidFill>
              </a:rPr>
              <a:t>    </a:t>
            </a:r>
            <a:r>
              <a:rPr lang="tr-TR" sz="2200" dirty="0" err="1">
                <a:solidFill>
                  <a:schemeClr val="tx1"/>
                </a:solidFill>
              </a:rPr>
              <a:t>printf</a:t>
            </a:r>
            <a:r>
              <a:rPr lang="tr-TR" sz="2200" dirty="0">
                <a:solidFill>
                  <a:schemeClr val="tx1"/>
                </a:solidFill>
              </a:rPr>
              <a:t>("Dosya </a:t>
            </a:r>
            <a:r>
              <a:rPr lang="tr-TR" sz="2200" dirty="0" err="1">
                <a:solidFill>
                  <a:schemeClr val="tx1"/>
                </a:solidFill>
              </a:rPr>
              <a:t>acilamadi</a:t>
            </a:r>
            <a:r>
              <a:rPr lang="tr-TR" sz="2200" dirty="0">
                <a:solidFill>
                  <a:schemeClr val="tx1"/>
                </a:solidFill>
              </a:rPr>
              <a:t>!");</a:t>
            </a:r>
          </a:p>
          <a:p>
            <a:pPr lvl="1" algn="just">
              <a:buNone/>
            </a:pPr>
            <a:r>
              <a:rPr lang="tr-TR" sz="2200" dirty="0" err="1">
                <a:solidFill>
                  <a:schemeClr val="tx1"/>
                </a:solidFill>
              </a:rPr>
              <a:t>return</a:t>
            </a:r>
            <a:r>
              <a:rPr lang="tr-TR" sz="2200" dirty="0">
                <a:solidFill>
                  <a:schemeClr val="tx1"/>
                </a:solidFill>
              </a:rPr>
              <a:t> 1;}</a:t>
            </a:r>
          </a:p>
          <a:p>
            <a:pPr algn="just">
              <a:buNone/>
            </a:pPr>
            <a:r>
              <a:rPr lang="tr-TR" sz="2200" dirty="0">
                <a:solidFill>
                  <a:schemeClr val="tx1"/>
                </a:solidFill>
              </a:rPr>
              <a:t>/*dosya doğru şekilde açıldıysa buradaki</a:t>
            </a:r>
          </a:p>
          <a:p>
            <a:pPr algn="just">
              <a:buNone/>
            </a:pPr>
            <a:r>
              <a:rPr lang="tr-TR" sz="2200" dirty="0">
                <a:solidFill>
                  <a:schemeClr val="tx1"/>
                </a:solidFill>
              </a:rPr>
              <a:t>işlemleri yap*/</a:t>
            </a:r>
          </a:p>
          <a:p>
            <a:pPr algn="just">
              <a:buNone/>
            </a:pPr>
            <a:r>
              <a:rPr lang="tr-TR" sz="2200" dirty="0">
                <a:solidFill>
                  <a:schemeClr val="tx1"/>
                </a:solidFill>
              </a:rPr>
              <a:t>    …</a:t>
            </a:r>
          </a:p>
          <a:p>
            <a:pPr algn="just"/>
            <a:endParaRPr lang="tr-TR" dirty="0">
              <a:solidFill>
                <a:schemeClr val="tx1"/>
              </a:solidFill>
            </a:endParaRPr>
          </a:p>
        </p:txBody>
      </p:sp>
      <p:sp>
        <p:nvSpPr>
          <p:cNvPr id="4" name="3 Yuvarlatılmış Dikdörtgen"/>
          <p:cNvSpPr/>
          <p:nvPr/>
        </p:nvSpPr>
        <p:spPr>
          <a:xfrm>
            <a:off x="6215074" y="3000372"/>
            <a:ext cx="2714644" cy="32861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a:t>if</a:t>
            </a:r>
            <a:r>
              <a:rPr lang="tr-TR" dirty="0"/>
              <a:t>(dosya == 0) kullanımı da mümkündür. C dilinde derleyici </a:t>
            </a:r>
            <a:r>
              <a:rPr lang="tr-TR" dirty="0" err="1"/>
              <a:t>int</a:t>
            </a:r>
            <a:r>
              <a:rPr lang="tr-TR" dirty="0"/>
              <a:t> olan 0 değerinin, işaretçi(dosya) ile kıyaslandığı için NULL anlamına geldiğini, ek bir işleme gerek kalmadan anlayabilir.</a:t>
            </a:r>
          </a:p>
        </p:txBody>
      </p:sp>
      <p:sp>
        <p:nvSpPr>
          <p:cNvPr id="5" name="4 Yuvarlatılmış Dikdörtgen"/>
          <p:cNvSpPr/>
          <p:nvPr/>
        </p:nvSpPr>
        <p:spPr>
          <a:xfrm>
            <a:off x="2428860" y="5286388"/>
            <a:ext cx="328614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Dosya bulunamamasının nedeni genelde dosya uzantısının yanlış/eksik yazılmasıdır.</a:t>
            </a:r>
          </a:p>
        </p:txBody>
      </p:sp>
    </p:spTree>
    <p:extLst>
      <p:ext uri="{BB962C8B-B14F-4D97-AF65-F5344CB8AC3E}">
        <p14:creationId xmlns:p14="http://schemas.microsoft.com/office/powerpoint/2010/main" val="169511137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p:cNvPicPr>
            <a:picLocks noChangeAspect="1" noChangeArrowheads="1"/>
          </p:cNvPicPr>
          <p:nvPr/>
        </p:nvPicPr>
        <p:blipFill>
          <a:blip r:embed="rId2"/>
          <a:srcRect/>
          <a:stretch>
            <a:fillRect/>
          </a:stretch>
        </p:blipFill>
        <p:spPr bwMode="auto">
          <a:xfrm>
            <a:off x="351081" y="1927736"/>
            <a:ext cx="4573256" cy="2471736"/>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lstStyle/>
          <a:p>
            <a:r>
              <a:rPr lang="tr-TR" dirty="0"/>
              <a:t>Özet</a:t>
            </a:r>
          </a:p>
        </p:txBody>
      </p:sp>
      <p:sp>
        <p:nvSpPr>
          <p:cNvPr id="3" name="2 İçerik Yer Tutucusu"/>
          <p:cNvSpPr>
            <a:spLocks noGrp="1"/>
          </p:cNvSpPr>
          <p:nvPr>
            <p:ph sz="quarter" idx="1"/>
          </p:nvPr>
        </p:nvSpPr>
        <p:spPr/>
        <p:txBody>
          <a:bodyPr>
            <a:normAutofit/>
          </a:bodyPr>
          <a:lstStyle/>
          <a:p>
            <a:r>
              <a:rPr lang="tr-TR" sz="1800" i="1" dirty="0"/>
              <a:t>Geçtiğimiz hafta </a:t>
            </a:r>
            <a:r>
              <a:rPr lang="tr-TR" sz="1800" b="1" i="1" dirty="0"/>
              <a:t>algoritma</a:t>
            </a:r>
            <a:r>
              <a:rPr lang="tr-TR" sz="1800" i="1" dirty="0"/>
              <a:t> ve </a:t>
            </a:r>
            <a:r>
              <a:rPr lang="tr-TR" sz="1800" b="1" i="1" dirty="0"/>
              <a:t>sözde kod </a:t>
            </a:r>
            <a:r>
              <a:rPr lang="tr-TR" sz="1800" i="1" dirty="0"/>
              <a:t>kavramlarıyla tanıştık. </a:t>
            </a:r>
            <a:r>
              <a:rPr lang="tr-TR" sz="1800" b="1" i="1" dirty="0" err="1"/>
              <a:t>printf</a:t>
            </a:r>
            <a:r>
              <a:rPr lang="tr-TR" sz="1800" i="1" dirty="0"/>
              <a:t> fonksiyonu ile ekrana yazı yazdırmayı ve </a:t>
            </a:r>
            <a:r>
              <a:rPr lang="tr-TR" sz="1800" b="1" i="1" dirty="0"/>
              <a:t>scanf</a:t>
            </a:r>
            <a:r>
              <a:rPr lang="tr-TR" sz="1800" i="1" dirty="0"/>
              <a:t> ile kullanıcıdan değer almayı öğrendik.</a:t>
            </a:r>
          </a:p>
        </p:txBody>
      </p:sp>
      <p:pic>
        <p:nvPicPr>
          <p:cNvPr id="6" name="Picture 2"/>
          <p:cNvPicPr>
            <a:picLocks noChangeAspect="1" noChangeArrowheads="1"/>
          </p:cNvPicPr>
          <p:nvPr/>
        </p:nvPicPr>
        <p:blipFill>
          <a:blip r:embed="rId3"/>
          <a:stretch>
            <a:fillRect/>
          </a:stretch>
        </p:blipFill>
        <p:spPr bwMode="auto">
          <a:xfrm>
            <a:off x="2457167" y="2808164"/>
            <a:ext cx="3932408" cy="26432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2" name="Picture 2"/>
          <p:cNvPicPr>
            <a:picLocks noChangeAspect="1" noChangeArrowheads="1"/>
          </p:cNvPicPr>
          <p:nvPr/>
        </p:nvPicPr>
        <p:blipFill>
          <a:blip r:embed="rId4"/>
          <a:stretch>
            <a:fillRect/>
          </a:stretch>
        </p:blipFill>
        <p:spPr bwMode="auto">
          <a:xfrm>
            <a:off x="4810125" y="3938029"/>
            <a:ext cx="3876675" cy="2543603"/>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3362"/>
                                        </p:tgtEl>
                                        <p:attrNameLst>
                                          <p:attrName>style.visibility</p:attrName>
                                        </p:attrNameLst>
                                      </p:cBhvr>
                                      <p:to>
                                        <p:strVal val="visible"/>
                                      </p:to>
                                    </p:set>
                                    <p:animEffect transition="in" filter="box(in)">
                                      <p:cBhvr>
                                        <p:cTn id="1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a:t>
            </a:r>
            <a:r>
              <a:rPr lang="tr-TR" sz="4000" b="1" dirty="0" err="1">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a:solidFill>
                  <a:schemeClr val="tx1"/>
                </a:solidFill>
              </a:rPr>
              <a:t> </a:t>
            </a:r>
            <a:r>
              <a:rPr lang="tr-TR" dirty="0" err="1">
                <a:solidFill>
                  <a:schemeClr val="tx1"/>
                </a:solidFill>
              </a:rPr>
              <a:t>C'de</a:t>
            </a:r>
            <a:r>
              <a:rPr lang="tr-TR" dirty="0">
                <a:solidFill>
                  <a:schemeClr val="tx1"/>
                </a:solidFill>
              </a:rPr>
              <a:t> bir dosyaya veri yazmak için iki seçenek vardır. Ya en baştan yeni bir dosya oluşturmak, ya da var olan dosyanın ucuna veri yazmak. Eğer w veya a parametresiyle bir dosya açılırsa ve o dosya yoksa yeni bir dosya oluşturulur.</a:t>
            </a:r>
          </a:p>
          <a:p>
            <a:pPr algn="just"/>
            <a:endParaRPr lang="tr-TR" dirty="0">
              <a:solidFill>
                <a:schemeClr val="tx1"/>
              </a:solidFill>
            </a:endParaRPr>
          </a:p>
          <a:p>
            <a:pPr algn="just"/>
            <a:r>
              <a:rPr lang="tr-TR" dirty="0">
                <a:solidFill>
                  <a:schemeClr val="tx1"/>
                </a:solidFill>
              </a:rPr>
              <a:t>FILE *dosya = </a:t>
            </a:r>
            <a:r>
              <a:rPr lang="tr-TR" dirty="0" err="1">
                <a:solidFill>
                  <a:schemeClr val="tx1"/>
                </a:solidFill>
              </a:rPr>
              <a:t>fopen</a:t>
            </a:r>
            <a:r>
              <a:rPr lang="tr-TR" dirty="0">
                <a:solidFill>
                  <a:schemeClr val="tx1"/>
                </a:solidFill>
              </a:rPr>
              <a:t>("</a:t>
            </a:r>
            <a:r>
              <a:rPr lang="tr-TR" dirty="0" err="1">
                <a:solidFill>
                  <a:schemeClr val="tx1"/>
                </a:solidFill>
              </a:rPr>
              <a:t>sonuclar</a:t>
            </a:r>
            <a:r>
              <a:rPr lang="tr-TR" dirty="0">
                <a:solidFill>
                  <a:schemeClr val="tx1"/>
                </a:solidFill>
              </a:rPr>
              <a:t>.txt", "w");</a:t>
            </a:r>
          </a:p>
          <a:p>
            <a:pPr algn="just"/>
            <a:endParaRPr lang="tr-TR" dirty="0">
              <a:solidFill>
                <a:schemeClr val="tx1"/>
              </a:solidFill>
            </a:endParaRPr>
          </a:p>
          <a:p>
            <a:pPr algn="just"/>
            <a:r>
              <a:rPr lang="tr-TR" dirty="0">
                <a:solidFill>
                  <a:schemeClr val="tx1"/>
                </a:solidFill>
              </a:rPr>
              <a:t>Eğer </a:t>
            </a:r>
            <a:r>
              <a:rPr lang="tr-TR" dirty="0" err="1">
                <a:solidFill>
                  <a:schemeClr val="tx1"/>
                </a:solidFill>
              </a:rPr>
              <a:t>sonuclar</a:t>
            </a:r>
            <a:r>
              <a:rPr lang="tr-TR" dirty="0">
                <a:solidFill>
                  <a:schemeClr val="tx1"/>
                </a:solidFill>
              </a:rPr>
              <a:t>.txt dosyası yoksa </a:t>
            </a:r>
            <a:r>
              <a:rPr lang="tr-TR" dirty="0" err="1">
                <a:solidFill>
                  <a:schemeClr val="tx1"/>
                </a:solidFill>
              </a:rPr>
              <a:t>sonuclar</a:t>
            </a:r>
            <a:r>
              <a:rPr lang="tr-TR" dirty="0">
                <a:solidFill>
                  <a:schemeClr val="tx1"/>
                </a:solidFill>
              </a:rPr>
              <a:t>.txt adlı yeni bir dosya oluşturulur. (Böyle bir </a:t>
            </a:r>
            <a:r>
              <a:rPr lang="tr-TR">
                <a:solidFill>
                  <a:schemeClr val="tx1"/>
                </a:solidFill>
              </a:rPr>
              <a:t>dosya zaten varsa </a:t>
            </a:r>
            <a:r>
              <a:rPr lang="tr-TR" dirty="0">
                <a:solidFill>
                  <a:schemeClr val="tx1"/>
                </a:solidFill>
              </a:rPr>
              <a:t>da, eskisinin üstüne yeni dosyayı oluşturur. Eski dosya silinmiş olur.)</a:t>
            </a:r>
          </a:p>
          <a:p>
            <a:pPr algn="just"/>
            <a:endParaRPr lang="tr-TR" dirty="0">
              <a:solidFill>
                <a:schemeClr val="tx1"/>
              </a:solidFill>
            </a:endParaRPr>
          </a:p>
          <a:p>
            <a:pPr algn="just"/>
            <a:r>
              <a:rPr lang="tr-TR" dirty="0">
                <a:solidFill>
                  <a:schemeClr val="tx1"/>
                </a:solidFill>
              </a:rPr>
              <a:t>Oluşturulan bir dosyaya veri yazmak için birkaç fonksiyon bulunmaktadır. Bu derste </a:t>
            </a:r>
            <a:r>
              <a:rPr lang="tr-TR" b="1" dirty="0" err="1">
                <a:solidFill>
                  <a:schemeClr val="tx1"/>
                </a:solidFill>
              </a:rPr>
              <a:t>fprintf</a:t>
            </a:r>
            <a:r>
              <a:rPr lang="tr-TR" dirty="0">
                <a:solidFill>
                  <a:schemeClr val="tx1"/>
                </a:solidFill>
              </a:rPr>
              <a:t> fonksiyonuna bakacağız. Bu fonksiyon da daha önce gördüğümüz </a:t>
            </a:r>
            <a:r>
              <a:rPr lang="tr-TR" dirty="0" err="1">
                <a:solidFill>
                  <a:schemeClr val="tx1"/>
                </a:solidFill>
              </a:rPr>
              <a:t>printf</a:t>
            </a:r>
            <a:r>
              <a:rPr lang="tr-TR" dirty="0">
                <a:solidFill>
                  <a:schemeClr val="tx1"/>
                </a:solidFill>
              </a:rPr>
              <a:t> fonksiyonuna oldukça benzemektedir.</a:t>
            </a:r>
          </a:p>
          <a:p>
            <a:pPr algn="just"/>
            <a:endParaRPr lang="tr-TR" dirty="0">
              <a:solidFill>
                <a:schemeClr val="tx1"/>
              </a:solidFill>
            </a:endParaRPr>
          </a:p>
        </p:txBody>
      </p:sp>
    </p:spTree>
    <p:extLst>
      <p:ext uri="{BB962C8B-B14F-4D97-AF65-F5344CB8AC3E}">
        <p14:creationId xmlns:p14="http://schemas.microsoft.com/office/powerpoint/2010/main" val="258509092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a:t>
            </a:r>
            <a:r>
              <a:rPr lang="tr-TR" sz="4000" b="1" dirty="0" err="1">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a:t>
            </a:r>
            <a:r>
              <a:rPr lang="tr-TR" dirty="0" err="1">
                <a:solidFill>
                  <a:schemeClr val="tx1"/>
                </a:solidFill>
              </a:rPr>
              <a:t>fprintf</a:t>
            </a:r>
            <a:r>
              <a:rPr lang="tr-TR" dirty="0">
                <a:solidFill>
                  <a:schemeClr val="tx1"/>
                </a:solidFill>
              </a:rPr>
              <a:t> fonksiyonu </a:t>
            </a:r>
            <a:r>
              <a:rPr lang="tr-TR" dirty="0" err="1">
                <a:solidFill>
                  <a:schemeClr val="tx1"/>
                </a:solidFill>
              </a:rPr>
              <a:t>printf</a:t>
            </a:r>
            <a:r>
              <a:rPr lang="tr-TR" dirty="0">
                <a:solidFill>
                  <a:schemeClr val="tx1"/>
                </a:solidFill>
              </a:rPr>
              <a:t> fonksiyonundan farklı olarak yine bir dosya parametresi alır.</a:t>
            </a:r>
          </a:p>
          <a:p>
            <a:pPr algn="just">
              <a:buFontTx/>
              <a:buChar char="-"/>
            </a:pPr>
            <a:endParaRPr lang="tr-TR" dirty="0">
              <a:solidFill>
                <a:schemeClr val="tx1"/>
              </a:solidFill>
            </a:endParaRPr>
          </a:p>
          <a:p>
            <a:pPr algn="just"/>
            <a:r>
              <a:rPr lang="tr-TR" dirty="0">
                <a:solidFill>
                  <a:schemeClr val="tx1"/>
                </a:solidFill>
              </a:rPr>
              <a:t>FILE *dosya = </a:t>
            </a:r>
            <a:r>
              <a:rPr lang="tr-TR" dirty="0" err="1">
                <a:solidFill>
                  <a:schemeClr val="tx1"/>
                </a:solidFill>
              </a:rPr>
              <a:t>fopen</a:t>
            </a:r>
            <a:r>
              <a:rPr lang="tr-TR" dirty="0">
                <a:solidFill>
                  <a:schemeClr val="tx1"/>
                </a:solidFill>
              </a:rPr>
              <a:t>("</a:t>
            </a:r>
            <a:r>
              <a:rPr lang="tr-TR" dirty="0" err="1">
                <a:solidFill>
                  <a:schemeClr val="tx1"/>
                </a:solidFill>
              </a:rPr>
              <a:t>sonuclar</a:t>
            </a:r>
            <a:r>
              <a:rPr lang="tr-TR" dirty="0">
                <a:solidFill>
                  <a:schemeClr val="tx1"/>
                </a:solidFill>
              </a:rPr>
              <a:t>.</a:t>
            </a:r>
            <a:r>
              <a:rPr lang="tr-TR" dirty="0" err="1">
                <a:solidFill>
                  <a:schemeClr val="tx1"/>
                </a:solidFill>
              </a:rPr>
              <a:t>txt</a:t>
            </a:r>
            <a:r>
              <a:rPr lang="tr-TR" dirty="0">
                <a:solidFill>
                  <a:schemeClr val="tx1"/>
                </a:solidFill>
              </a:rPr>
              <a:t>", "w");</a:t>
            </a:r>
          </a:p>
          <a:p>
            <a:pPr algn="just"/>
            <a:r>
              <a:rPr lang="tr-TR" dirty="0" err="1">
                <a:solidFill>
                  <a:schemeClr val="tx1"/>
                </a:solidFill>
              </a:rPr>
              <a:t>fprintf</a:t>
            </a:r>
            <a:r>
              <a:rPr lang="tr-TR" dirty="0">
                <a:solidFill>
                  <a:schemeClr val="tx1"/>
                </a:solidFill>
              </a:rPr>
              <a:t>(dosya, "</a:t>
            </a:r>
            <a:r>
              <a:rPr lang="tr-TR" dirty="0" err="1">
                <a:solidFill>
                  <a:schemeClr val="tx1"/>
                </a:solidFill>
              </a:rPr>
              <a:t>Sonuc</a:t>
            </a:r>
            <a:r>
              <a:rPr lang="tr-TR" dirty="0">
                <a:solidFill>
                  <a:schemeClr val="tx1"/>
                </a:solidFill>
              </a:rPr>
              <a:t> = %</a:t>
            </a:r>
            <a:r>
              <a:rPr lang="tr-TR" dirty="0" err="1">
                <a:solidFill>
                  <a:schemeClr val="tx1"/>
                </a:solidFill>
              </a:rPr>
              <a:t>lf</a:t>
            </a:r>
            <a:r>
              <a:rPr lang="tr-TR" dirty="0">
                <a:solidFill>
                  <a:schemeClr val="tx1"/>
                </a:solidFill>
              </a:rPr>
              <a:t>\n", 73.13);</a:t>
            </a:r>
          </a:p>
          <a:p>
            <a:pPr algn="just"/>
            <a:endParaRPr lang="tr-TR" dirty="0">
              <a:solidFill>
                <a:schemeClr val="tx1"/>
              </a:solidFill>
            </a:endParaRPr>
          </a:p>
          <a:p>
            <a:pPr algn="just"/>
            <a:r>
              <a:rPr lang="tr-TR" dirty="0">
                <a:solidFill>
                  <a:schemeClr val="tx1"/>
                </a:solidFill>
              </a:rPr>
              <a:t>Burada dosyaya "</a:t>
            </a:r>
            <a:r>
              <a:rPr lang="tr-TR" dirty="0" err="1">
                <a:solidFill>
                  <a:schemeClr val="tx1"/>
                </a:solidFill>
              </a:rPr>
              <a:t>Sonuc</a:t>
            </a:r>
            <a:r>
              <a:rPr lang="tr-TR" dirty="0">
                <a:solidFill>
                  <a:schemeClr val="tx1"/>
                </a:solidFill>
              </a:rPr>
              <a:t> = 73.130000" yazılır ve dosyada bir alt satıra geçilir. Dosyadaki hayali imlecimiz yeni satırın başındaki yerini alır. Böylece kodun devamında başka bir </a:t>
            </a:r>
            <a:r>
              <a:rPr lang="tr-TR" dirty="0" err="1">
                <a:solidFill>
                  <a:schemeClr val="tx1"/>
                </a:solidFill>
              </a:rPr>
              <a:t>fprintf</a:t>
            </a:r>
            <a:r>
              <a:rPr lang="tr-TR" dirty="0">
                <a:solidFill>
                  <a:schemeClr val="tx1"/>
                </a:solidFill>
              </a:rPr>
              <a:t> kullanıldığında dosyada kalınan yerden itibaren yazdırılma sağlanır.</a:t>
            </a:r>
          </a:p>
          <a:p>
            <a:pPr algn="just"/>
            <a:endParaRPr lang="tr-TR" dirty="0">
              <a:solidFill>
                <a:schemeClr val="tx1"/>
              </a:solidFill>
            </a:endParaRPr>
          </a:p>
        </p:txBody>
      </p:sp>
    </p:spTree>
    <p:extLst>
      <p:ext uri="{BB962C8B-B14F-4D97-AF65-F5344CB8AC3E}">
        <p14:creationId xmlns:p14="http://schemas.microsoft.com/office/powerpoint/2010/main" val="360833092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bilgi: </a:t>
            </a:r>
            <a:r>
              <a:rPr lang="tr-TR" dirty="0" err="1"/>
              <a:t>stdin</a:t>
            </a:r>
            <a:r>
              <a:rPr lang="tr-TR" dirty="0"/>
              <a:t> ve </a:t>
            </a:r>
            <a:r>
              <a:rPr lang="tr-TR" dirty="0" err="1"/>
              <a:t>stdout</a:t>
            </a:r>
            <a:r>
              <a:rPr lang="tr-TR" dirty="0"/>
              <a:t> akışları(</a:t>
            </a:r>
            <a:r>
              <a:rPr lang="tr-TR" dirty="0" err="1"/>
              <a:t>streams</a:t>
            </a:r>
            <a:r>
              <a:rPr lang="tr-TR" dirty="0"/>
              <a:t>)</a:t>
            </a:r>
          </a:p>
        </p:txBody>
      </p:sp>
      <p:sp>
        <p:nvSpPr>
          <p:cNvPr id="3" name="2 İçerik Yer Tutucusu"/>
          <p:cNvSpPr>
            <a:spLocks noGrp="1"/>
          </p:cNvSpPr>
          <p:nvPr>
            <p:ph sz="quarter" idx="1"/>
          </p:nvPr>
        </p:nvSpPr>
        <p:spPr/>
        <p:txBody>
          <a:bodyPr/>
          <a:lstStyle/>
          <a:p>
            <a:r>
              <a:rPr lang="tr-TR" dirty="0" err="1"/>
              <a:t>scanf</a:t>
            </a:r>
            <a:r>
              <a:rPr lang="tr-TR" dirty="0"/>
              <a:t> </a:t>
            </a:r>
            <a:r>
              <a:rPr lang="tr-TR" dirty="0" err="1"/>
              <a:t>stdin</a:t>
            </a:r>
            <a:r>
              <a:rPr lang="tr-TR" dirty="0"/>
              <a:t> tamponundan veri okur…</a:t>
            </a:r>
          </a:p>
          <a:p>
            <a:r>
              <a:rPr lang="tr-TR" dirty="0" err="1"/>
              <a:t>fscanf</a:t>
            </a:r>
            <a:r>
              <a:rPr lang="tr-TR" dirty="0"/>
              <a:t> kendisine ilk parametre olarak verilen dosyadan veri okur…</a:t>
            </a:r>
          </a:p>
          <a:p>
            <a:r>
              <a:rPr lang="tr-TR" dirty="0"/>
              <a:t>Dilersek </a:t>
            </a:r>
            <a:r>
              <a:rPr lang="tr-TR" dirty="0" err="1"/>
              <a:t>scanf</a:t>
            </a:r>
            <a:r>
              <a:rPr lang="tr-TR" dirty="0"/>
              <a:t> yerine </a:t>
            </a:r>
            <a:r>
              <a:rPr lang="tr-TR" dirty="0" err="1"/>
              <a:t>fscanf</a:t>
            </a:r>
            <a:r>
              <a:rPr lang="tr-TR" dirty="0"/>
              <a:t>(</a:t>
            </a:r>
            <a:r>
              <a:rPr lang="tr-TR" b="1" dirty="0" err="1">
                <a:solidFill>
                  <a:srgbClr val="0000FF"/>
                </a:solidFill>
              </a:rPr>
              <a:t>stdin</a:t>
            </a:r>
            <a:r>
              <a:rPr lang="tr-TR" dirty="0"/>
              <a:t>, … ) de kullanabiliriz.</a:t>
            </a:r>
          </a:p>
          <a:p>
            <a:endParaRPr lang="tr-TR" dirty="0"/>
          </a:p>
          <a:p>
            <a:endParaRPr lang="tr-TR" dirty="0"/>
          </a:p>
          <a:p>
            <a:endParaRPr lang="tr-TR" dirty="0"/>
          </a:p>
          <a:p>
            <a:r>
              <a:rPr lang="tr-TR" dirty="0"/>
              <a:t>Benzeri durum </a:t>
            </a:r>
            <a:r>
              <a:rPr lang="tr-TR" dirty="0" err="1"/>
              <a:t>printf</a:t>
            </a:r>
            <a:r>
              <a:rPr lang="tr-TR" dirty="0"/>
              <a:t> için de söz konusudur. </a:t>
            </a:r>
            <a:r>
              <a:rPr lang="tr-TR" dirty="0" err="1"/>
              <a:t>printf</a:t>
            </a:r>
            <a:r>
              <a:rPr lang="tr-TR" dirty="0"/>
              <a:t> de aslında </a:t>
            </a:r>
            <a:r>
              <a:rPr lang="tr-TR" dirty="0" err="1"/>
              <a:t>stdout’a</a:t>
            </a:r>
            <a:r>
              <a:rPr lang="tr-TR" dirty="0"/>
              <a:t> yazdırarak ekrana çıktı alır. Bu nedenle </a:t>
            </a:r>
            <a:r>
              <a:rPr lang="tr-TR" dirty="0" err="1"/>
              <a:t>printf</a:t>
            </a:r>
            <a:r>
              <a:rPr lang="tr-TR" dirty="0"/>
              <a:t>(“merhaba”); yerine </a:t>
            </a:r>
            <a:r>
              <a:rPr lang="tr-TR" dirty="0" err="1"/>
              <a:t>fprintf</a:t>
            </a:r>
            <a:r>
              <a:rPr lang="tr-TR" dirty="0"/>
              <a:t>(</a:t>
            </a:r>
            <a:r>
              <a:rPr lang="tr-TR" b="1" dirty="0" err="1">
                <a:solidFill>
                  <a:srgbClr val="0000FF"/>
                </a:solidFill>
              </a:rPr>
              <a:t>stdout</a:t>
            </a:r>
            <a:r>
              <a:rPr lang="tr-TR" dirty="0"/>
              <a:t>, “merhaba”); </a:t>
            </a:r>
            <a:br>
              <a:rPr lang="tr-TR" dirty="0"/>
            </a:br>
            <a:r>
              <a:rPr lang="tr-TR" dirty="0"/>
              <a:t>da mümkündür.</a:t>
            </a:r>
          </a:p>
        </p:txBody>
      </p:sp>
      <p:sp>
        <p:nvSpPr>
          <p:cNvPr id="4" name="3 Yuvarlatılmış Dikdörtgen"/>
          <p:cNvSpPr/>
          <p:nvPr/>
        </p:nvSpPr>
        <p:spPr>
          <a:xfrm>
            <a:off x="289773" y="3103809"/>
            <a:ext cx="3090930"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a:t>scanf</a:t>
            </a:r>
            <a:r>
              <a:rPr lang="tr-TR" sz="2800" dirty="0"/>
              <a:t>(“%d”, &amp;yas);</a:t>
            </a:r>
          </a:p>
        </p:txBody>
      </p:sp>
      <p:sp>
        <p:nvSpPr>
          <p:cNvPr id="5" name="4 Yuvarlatılmış Dikdörtgen"/>
          <p:cNvSpPr/>
          <p:nvPr/>
        </p:nvSpPr>
        <p:spPr>
          <a:xfrm>
            <a:off x="4546240" y="3103809"/>
            <a:ext cx="4185634"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a:t>fscanf</a:t>
            </a:r>
            <a:r>
              <a:rPr lang="tr-TR" sz="2800" dirty="0"/>
              <a:t>(</a:t>
            </a:r>
            <a:r>
              <a:rPr lang="tr-TR" sz="2800" dirty="0" err="1"/>
              <a:t>stdin</a:t>
            </a:r>
            <a:r>
              <a:rPr lang="tr-TR" sz="2800" dirty="0"/>
              <a:t>, “%d”, &amp;yas);</a:t>
            </a:r>
          </a:p>
        </p:txBody>
      </p:sp>
      <p:grpSp>
        <p:nvGrpSpPr>
          <p:cNvPr id="8" name="7 Grup"/>
          <p:cNvGrpSpPr/>
          <p:nvPr/>
        </p:nvGrpSpPr>
        <p:grpSpPr>
          <a:xfrm>
            <a:off x="3463603" y="3000778"/>
            <a:ext cx="1044000" cy="1287887"/>
            <a:chOff x="3548130" y="3425781"/>
            <a:chExt cx="1044000" cy="1287887"/>
          </a:xfrm>
        </p:grpSpPr>
        <p:sp>
          <p:nvSpPr>
            <p:cNvPr id="6" name="5 Eşittir"/>
            <p:cNvSpPr/>
            <p:nvPr/>
          </p:nvSpPr>
          <p:spPr>
            <a:xfrm>
              <a:off x="3548130" y="3876541"/>
              <a:ext cx="1043189" cy="837127"/>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Eksi"/>
            <p:cNvSpPr/>
            <p:nvPr/>
          </p:nvSpPr>
          <p:spPr>
            <a:xfrm>
              <a:off x="3548130" y="3425781"/>
              <a:ext cx="1044000" cy="86288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Metin kutusu"/>
          <p:cNvSpPr txBox="1"/>
          <p:nvPr/>
        </p:nvSpPr>
        <p:spPr>
          <a:xfrm>
            <a:off x="682580" y="6298629"/>
            <a:ext cx="8461420" cy="338554"/>
          </a:xfrm>
          <a:prstGeom prst="rect">
            <a:avLst/>
          </a:prstGeom>
          <a:noFill/>
        </p:spPr>
        <p:txBody>
          <a:bodyPr wrap="square" rtlCol="0">
            <a:spAutoFit/>
          </a:bodyPr>
          <a:lstStyle/>
          <a:p>
            <a:r>
              <a:rPr lang="tr-TR" sz="1600" dirty="0" err="1"/>
              <a:t>stdin</a:t>
            </a:r>
            <a:r>
              <a:rPr lang="tr-TR" sz="1600" dirty="0"/>
              <a:t> giriş akışı(</a:t>
            </a:r>
            <a:r>
              <a:rPr lang="tr-TR" sz="1600" dirty="0" err="1"/>
              <a:t>stream</a:t>
            </a:r>
            <a:r>
              <a:rPr lang="tr-TR" sz="1600" dirty="0"/>
              <a:t>), </a:t>
            </a:r>
            <a:r>
              <a:rPr lang="tr-TR" sz="1600" dirty="0" err="1"/>
              <a:t>stdout</a:t>
            </a:r>
            <a:r>
              <a:rPr lang="tr-TR" sz="1600" dirty="0"/>
              <a:t> ise çıkış akışıdır. </a:t>
            </a:r>
            <a:r>
              <a:rPr lang="tr-TR" sz="1600" dirty="0" err="1"/>
              <a:t>frpintf</a:t>
            </a:r>
            <a:r>
              <a:rPr lang="tr-TR" sz="1600" dirty="0"/>
              <a:t> ile </a:t>
            </a:r>
            <a:r>
              <a:rPr lang="tr-TR" sz="1600" dirty="0" err="1"/>
              <a:t>stdin’e</a:t>
            </a:r>
            <a:r>
              <a:rPr lang="tr-TR" sz="1600" dirty="0"/>
              <a:t> yazdırmak vs. söz konusu değildir. </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Dosya İşlemleri – </a:t>
            </a:r>
            <a:r>
              <a:rPr lang="tr-TR" sz="4000" b="1" dirty="0" err="1">
                <a:solidFill>
                  <a:schemeClr val="tx2">
                    <a:lumMod val="60000"/>
                    <a:lumOff val="40000"/>
                  </a:schemeClr>
                </a:solidFill>
              </a:rPr>
              <a:t>fclose</a:t>
            </a:r>
            <a:r>
              <a:rPr lang="tr-TR" sz="4000" b="1" dirty="0">
                <a:solidFill>
                  <a:schemeClr val="tx2">
                    <a:lumMod val="60000"/>
                    <a:lumOff val="40000"/>
                  </a:schemeClr>
                </a:solidFill>
              </a:rPr>
              <a:t> ve </a:t>
            </a:r>
            <a:r>
              <a:rPr lang="tr-TR" sz="4000" b="1" dirty="0" err="1">
                <a:solidFill>
                  <a:schemeClr val="tx2">
                    <a:lumMod val="60000"/>
                    <a:lumOff val="40000"/>
                  </a:schemeClr>
                </a:solidFill>
              </a:rPr>
              <a:t>fflush</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644900"/>
          </a:xfrm>
        </p:spPr>
        <p:txBody>
          <a:bodyPr>
            <a:normAutofit fontScale="77500" lnSpcReduction="20000"/>
          </a:bodyPr>
          <a:lstStyle/>
          <a:p>
            <a:pPr marL="342900" indent="-342900" algn="just">
              <a:buFontTx/>
              <a:buChar char="-"/>
            </a:pPr>
            <a:r>
              <a:rPr lang="tr-TR" dirty="0">
                <a:solidFill>
                  <a:schemeClr val="tx1"/>
                </a:solidFill>
              </a:rPr>
              <a:t>Dosya işlemlerinde önemli konulardan biri açılan dosyaların kapatılması gerekliliğidir. </a:t>
            </a:r>
            <a:r>
              <a:rPr lang="tr-TR" dirty="0" err="1">
                <a:solidFill>
                  <a:schemeClr val="tx1"/>
                </a:solidFill>
              </a:rPr>
              <a:t>C'de</a:t>
            </a:r>
            <a:r>
              <a:rPr lang="tr-TR" dirty="0">
                <a:solidFill>
                  <a:schemeClr val="tx1"/>
                </a:solidFill>
              </a:rPr>
              <a:t> dosya işlemleri RAM üzerinde yapılır, dosyanın diskteki adresinde değil. Bu yüzden dosyaların doğru bir şekilde kaydedilmesi için dosyaların kapatılması gerekir. Kapatılan dosyaya program sırasında tekrar erişilmemesi gerekir.</a:t>
            </a:r>
          </a:p>
          <a:p>
            <a:pPr marL="342900" indent="-342900" algn="just">
              <a:buFontTx/>
              <a:buChar char="-"/>
            </a:pPr>
            <a:r>
              <a:rPr lang="tr-TR" dirty="0" err="1"/>
              <a:t>fclose</a:t>
            </a:r>
            <a:r>
              <a:rPr lang="tr-TR" dirty="0"/>
              <a:t>(dosya); </a:t>
            </a:r>
          </a:p>
          <a:p>
            <a:pPr marL="342900" indent="-342900" algn="just">
              <a:buNone/>
            </a:pPr>
            <a:r>
              <a:rPr lang="tr-TR" dirty="0"/>
              <a:t>/* bellek tamponundaki bilgiler, dosyaya(sabit disk) dökülür ve ilgili tampon kapatılır. */</a:t>
            </a:r>
          </a:p>
          <a:p>
            <a:pPr marL="342900" indent="-342900" algn="just">
              <a:buFontTx/>
              <a:buChar char="-"/>
            </a:pPr>
            <a:endParaRPr lang="tr-TR" dirty="0">
              <a:solidFill>
                <a:schemeClr val="tx1"/>
              </a:solidFill>
            </a:endParaRPr>
          </a:p>
          <a:p>
            <a:pPr marL="342900" indent="-342900" algn="just">
              <a:buFontTx/>
              <a:buChar char="-"/>
            </a:pPr>
            <a:r>
              <a:rPr lang="tr-TR" dirty="0">
                <a:solidFill>
                  <a:schemeClr val="tx1"/>
                </a:solidFill>
              </a:rPr>
              <a:t>Eğer dosyaya tekrar erişim sağlanacaksa(</a:t>
            </a:r>
            <a:r>
              <a:rPr lang="tr-TR" dirty="0" err="1">
                <a:solidFill>
                  <a:schemeClr val="tx1"/>
                </a:solidFill>
              </a:rPr>
              <a:t>fclose</a:t>
            </a:r>
            <a:r>
              <a:rPr lang="tr-TR" dirty="0">
                <a:solidFill>
                  <a:schemeClr val="tx1"/>
                </a:solidFill>
              </a:rPr>
              <a:t> yerine):</a:t>
            </a:r>
            <a:endParaRPr lang="tr-TR" dirty="0"/>
          </a:p>
          <a:p>
            <a:pPr algn="just"/>
            <a:r>
              <a:rPr lang="tr-TR" dirty="0" err="1"/>
              <a:t>fflush</a:t>
            </a:r>
            <a:r>
              <a:rPr lang="tr-TR" dirty="0"/>
              <a:t>(dosya); /* bellek tamponundaki bilgiler, dosyaya(sabit disk) dökülür ve ilgili tampon açık bırakılır. */</a:t>
            </a:r>
          </a:p>
          <a:p>
            <a:pPr algn="just"/>
            <a:endParaRPr lang="tr-TR" dirty="0"/>
          </a:p>
          <a:p>
            <a:pPr algn="just"/>
            <a:endParaRPr lang="tr-TR" dirty="0">
              <a:solidFill>
                <a:schemeClr val="tx1"/>
              </a:solidFill>
            </a:endParaRPr>
          </a:p>
          <a:p>
            <a:pPr marL="342900" indent="-342900" algn="just">
              <a:buNone/>
            </a:pPr>
            <a:endParaRPr lang="tr-TR" dirty="0">
              <a:solidFill>
                <a:schemeClr val="tx1"/>
              </a:solidFill>
            </a:endParaRPr>
          </a:p>
        </p:txBody>
      </p:sp>
      <p:sp>
        <p:nvSpPr>
          <p:cNvPr id="5" name="4 Yuvarlatılmış Dikdörtgen"/>
          <p:cNvSpPr/>
          <p:nvPr/>
        </p:nvSpPr>
        <p:spPr>
          <a:xfrm>
            <a:off x="1308100" y="4864100"/>
            <a:ext cx="6654800" cy="1320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a:t>Kodunuzun kararlı çalışabilmesi için </a:t>
            </a:r>
            <a:r>
              <a:rPr lang="tr-TR" i="1" dirty="0" err="1"/>
              <a:t>fopen</a:t>
            </a:r>
            <a:r>
              <a:rPr lang="tr-TR" i="1" dirty="0"/>
              <a:t> yaptığınız her dosyayı işiniz bitince </a:t>
            </a:r>
            <a:r>
              <a:rPr lang="tr-TR" i="1" dirty="0" err="1"/>
              <a:t>fclose</a:t>
            </a:r>
            <a:r>
              <a:rPr lang="tr-TR" i="1" dirty="0"/>
              <a:t> yapmayı unutmayınız. Böylece dosyanın </a:t>
            </a:r>
            <a:r>
              <a:rPr lang="tr-TR" i="1" dirty="0" err="1"/>
              <a:t>RAM'deki</a:t>
            </a:r>
            <a:r>
              <a:rPr lang="tr-TR" i="1" dirty="0"/>
              <a:t> yükü kaldırılır. </a:t>
            </a:r>
            <a:r>
              <a:rPr lang="tr-TR" i="1" dirty="0" err="1"/>
              <a:t>fclose</a:t>
            </a:r>
            <a:r>
              <a:rPr lang="tr-TR" i="1" dirty="0"/>
              <a:t> kullanmayarak sürekli dosya açıldığında bir yerden sonra kodunuz çökebilir.</a:t>
            </a:r>
          </a:p>
          <a:p>
            <a:pPr algn="ctr"/>
            <a:r>
              <a:rPr lang="tr-TR" sz="1100" i="1" dirty="0"/>
              <a:t>Ek bilgi: https://stackoverflow.com/questions/8175827/what-happens-if-i-dont-call-fclose-in-a-c-program</a:t>
            </a:r>
            <a:endParaRPr lang="tr-TR" sz="1200" i="1" dirty="0"/>
          </a:p>
        </p:txBody>
      </p:sp>
    </p:spTree>
    <p:extLst>
      <p:ext uri="{BB962C8B-B14F-4D97-AF65-F5344CB8AC3E}">
        <p14:creationId xmlns:p14="http://schemas.microsoft.com/office/powerpoint/2010/main" val="1788200850"/>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err="1">
                <a:solidFill>
                  <a:srgbClr val="FF0000"/>
                </a:solidFill>
              </a:rPr>
              <a:t>Mission</a:t>
            </a:r>
            <a:r>
              <a:rPr lang="tr-TR" i="1" dirty="0">
                <a:solidFill>
                  <a:srgbClr val="FF0000"/>
                </a:solidFill>
              </a:rPr>
              <a:t> </a:t>
            </a:r>
            <a:r>
              <a:rPr lang="tr-TR" i="1" dirty="0" err="1">
                <a:solidFill>
                  <a:srgbClr val="0000FF"/>
                </a:solidFill>
              </a:rPr>
              <a:t>Im</a:t>
            </a:r>
            <a:r>
              <a:rPr lang="tr-TR" i="1" dirty="0" err="1">
                <a:solidFill>
                  <a:srgbClr val="FF0000"/>
                </a:solidFill>
              </a:rPr>
              <a:t>possible</a:t>
            </a:r>
            <a:r>
              <a:rPr lang="tr-TR" i="1" dirty="0">
                <a:solidFill>
                  <a:srgbClr val="FF0000"/>
                </a:solidFill>
              </a:rPr>
              <a:t> </a:t>
            </a:r>
            <a:r>
              <a:rPr lang="tr-TR" dirty="0"/>
              <a:t>Kodlaması</a:t>
            </a:r>
          </a:p>
        </p:txBody>
      </p:sp>
      <p:pic>
        <p:nvPicPr>
          <p:cNvPr id="105473" name="Picture 1"/>
          <p:cNvPicPr>
            <a:picLocks noGrp="1" noChangeAspect="1" noChangeArrowheads="1"/>
          </p:cNvPicPr>
          <p:nvPr>
            <p:ph sz="quarter" idx="1"/>
          </p:nvPr>
        </p:nvPicPr>
        <p:blipFill>
          <a:blip r:embed="rId2"/>
          <a:srcRect b="70289"/>
          <a:stretch>
            <a:fillRect/>
          </a:stretch>
        </p:blipFill>
        <p:spPr bwMode="auto">
          <a:xfrm>
            <a:off x="457199" y="1714500"/>
            <a:ext cx="7893529" cy="1733550"/>
          </a:xfrm>
          <a:prstGeom prst="rect">
            <a:avLst/>
          </a:prstGeom>
          <a:noFill/>
          <a:ln w="9525">
            <a:noFill/>
            <a:miter lim="800000"/>
            <a:headEnd/>
            <a:tailEnd/>
          </a:ln>
          <a:effectLst/>
        </p:spPr>
      </p:pic>
      <p:pic>
        <p:nvPicPr>
          <p:cNvPr id="105474" name="Picture 2"/>
          <p:cNvPicPr>
            <a:picLocks noChangeAspect="1" noChangeArrowheads="1"/>
          </p:cNvPicPr>
          <p:nvPr/>
        </p:nvPicPr>
        <p:blipFill>
          <a:blip r:embed="rId3"/>
          <a:srcRect/>
          <a:stretch>
            <a:fillRect/>
          </a:stretch>
        </p:blipFill>
        <p:spPr bwMode="auto">
          <a:xfrm>
            <a:off x="2851312" y="3848100"/>
            <a:ext cx="5152070" cy="1371599"/>
          </a:xfrm>
          <a:prstGeom prst="rect">
            <a:avLst/>
          </a:prstGeom>
          <a:noFill/>
          <a:ln w="9525">
            <a:noFill/>
            <a:miter lim="800000"/>
            <a:headEnd/>
            <a:tailEnd/>
          </a:ln>
          <a:effectLst/>
        </p:spPr>
      </p:pic>
      <p:pic>
        <p:nvPicPr>
          <p:cNvPr id="5" name="4 Resim" descr="fc89f328d93aa4b4cd5be8a99ce8de53.jpg"/>
          <p:cNvPicPr>
            <a:picLocks noChangeAspect="1"/>
          </p:cNvPicPr>
          <p:nvPr/>
        </p:nvPicPr>
        <p:blipFill>
          <a:blip r:embed="rId4" cstate="print"/>
          <a:srcRect b="30741"/>
          <a:stretch>
            <a:fillRect/>
          </a:stretch>
        </p:blipFill>
        <p:spPr>
          <a:xfrm>
            <a:off x="155888" y="3448050"/>
            <a:ext cx="2695424" cy="2971800"/>
          </a:xfrm>
          <a:prstGeom prst="rect">
            <a:avLst/>
          </a:prstGeom>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Dosya İşlemleri</a:t>
            </a:r>
          </a:p>
        </p:txBody>
      </p:sp>
      <p:sp>
        <p:nvSpPr>
          <p:cNvPr id="3" name="2 İçerik Yer Tutucusu"/>
          <p:cNvSpPr>
            <a:spLocks noGrp="1"/>
          </p:cNvSpPr>
          <p:nvPr>
            <p:ph sz="quarter" idx="1"/>
          </p:nvPr>
        </p:nvSpPr>
        <p:spPr/>
        <p:txBody>
          <a:bodyPr/>
          <a:lstStyle/>
          <a:p>
            <a:r>
              <a:rPr lang="tr-TR" dirty="0" err="1"/>
              <a:t>fclose’un</a:t>
            </a:r>
            <a:r>
              <a:rPr lang="tr-TR" dirty="0"/>
              <a:t> önemini şu örnekle görelim.</a:t>
            </a:r>
          </a:p>
        </p:txBody>
      </p:sp>
      <p:sp>
        <p:nvSpPr>
          <p:cNvPr id="4" name="3 Dikdörtgen"/>
          <p:cNvSpPr/>
          <p:nvPr/>
        </p:nvSpPr>
        <p:spPr>
          <a:xfrm>
            <a:off x="325821" y="1776248"/>
            <a:ext cx="4572000" cy="3139321"/>
          </a:xfrm>
          <a:prstGeom prst="rect">
            <a:avLst/>
          </a:prstGeom>
        </p:spPr>
        <p:txBody>
          <a:bodyPr>
            <a:spAutoFit/>
          </a:bodyPr>
          <a:lstStyle/>
          <a:p>
            <a:r>
              <a:rPr lang="tr-TR" dirty="0"/>
              <a:t>#</a:t>
            </a:r>
            <a:r>
              <a:rPr lang="tr-TR" dirty="0" err="1"/>
              <a:t>include</a:t>
            </a:r>
            <a:r>
              <a:rPr lang="tr-TR" dirty="0"/>
              <a:t> &lt;</a:t>
            </a:r>
            <a:r>
              <a:rPr lang="tr-TR" dirty="0" err="1"/>
              <a:t>stdio</a:t>
            </a:r>
            <a:r>
              <a:rPr lang="tr-TR" dirty="0"/>
              <a:t>.h&gt;</a:t>
            </a:r>
          </a:p>
          <a:p>
            <a:r>
              <a:rPr lang="tr-TR" dirty="0"/>
              <a:t>#</a:t>
            </a:r>
            <a:r>
              <a:rPr lang="tr-TR" dirty="0" err="1"/>
              <a:t>include</a:t>
            </a:r>
            <a:r>
              <a:rPr lang="tr-TR" dirty="0"/>
              <a:t> &lt;</a:t>
            </a:r>
            <a:r>
              <a:rPr lang="tr-TR" dirty="0" err="1"/>
              <a:t>conio</a:t>
            </a:r>
            <a:r>
              <a:rPr lang="tr-TR" dirty="0"/>
              <a:t>.h&gt;</a:t>
            </a:r>
          </a:p>
          <a:p>
            <a:r>
              <a:rPr lang="tr-TR" dirty="0" err="1"/>
              <a:t>int</a:t>
            </a:r>
            <a:r>
              <a:rPr lang="tr-TR" dirty="0"/>
              <a:t> </a:t>
            </a:r>
            <a:r>
              <a:rPr lang="tr-TR" dirty="0" err="1"/>
              <a:t>main</a:t>
            </a:r>
            <a:r>
              <a:rPr lang="tr-TR" dirty="0"/>
              <a:t>()</a:t>
            </a:r>
          </a:p>
          <a:p>
            <a:r>
              <a:rPr lang="tr-TR" dirty="0"/>
              <a:t>{</a:t>
            </a:r>
          </a:p>
          <a:p>
            <a:r>
              <a:rPr lang="tr-TR" dirty="0"/>
              <a:t>	FILE* dosya = </a:t>
            </a:r>
            <a:r>
              <a:rPr lang="tr-TR" dirty="0" err="1"/>
              <a:t>fopen</a:t>
            </a:r>
            <a:r>
              <a:rPr lang="tr-TR" dirty="0"/>
              <a:t>("a.</a:t>
            </a:r>
            <a:r>
              <a:rPr lang="tr-TR" dirty="0" err="1"/>
              <a:t>txt</a:t>
            </a:r>
            <a:r>
              <a:rPr lang="tr-TR" dirty="0"/>
              <a:t>", "w");</a:t>
            </a:r>
          </a:p>
          <a:p>
            <a:r>
              <a:rPr lang="tr-TR" dirty="0"/>
              <a:t>	</a:t>
            </a:r>
            <a:r>
              <a:rPr lang="tr-TR" dirty="0" err="1"/>
              <a:t>fprintf</a:t>
            </a:r>
            <a:r>
              <a:rPr lang="tr-TR" dirty="0"/>
              <a:t>(dosya, "Merhaba");</a:t>
            </a:r>
          </a:p>
          <a:p>
            <a:r>
              <a:rPr lang="tr-TR" dirty="0"/>
              <a:t>	</a:t>
            </a:r>
            <a:r>
              <a:rPr lang="tr-TR" dirty="0" err="1"/>
              <a:t>getch</a:t>
            </a:r>
            <a:r>
              <a:rPr lang="tr-TR" dirty="0"/>
              <a:t>();</a:t>
            </a:r>
          </a:p>
          <a:p>
            <a:r>
              <a:rPr lang="tr-TR" dirty="0"/>
              <a:t>	</a:t>
            </a:r>
            <a:r>
              <a:rPr lang="tr-TR" dirty="0" err="1"/>
              <a:t>fclose</a:t>
            </a:r>
            <a:r>
              <a:rPr lang="tr-TR" dirty="0"/>
              <a:t>(dosya);</a:t>
            </a:r>
          </a:p>
          <a:p>
            <a:r>
              <a:rPr lang="tr-TR" dirty="0"/>
              <a:t>	</a:t>
            </a:r>
            <a:r>
              <a:rPr lang="tr-TR" dirty="0" err="1"/>
              <a:t>getch</a:t>
            </a:r>
            <a:r>
              <a:rPr lang="tr-TR" dirty="0"/>
              <a:t>();</a:t>
            </a:r>
          </a:p>
          <a:p>
            <a:r>
              <a:rPr lang="tr-TR" dirty="0"/>
              <a:t>	</a:t>
            </a:r>
            <a:r>
              <a:rPr lang="tr-TR" dirty="0" err="1"/>
              <a:t>return</a:t>
            </a:r>
            <a:r>
              <a:rPr lang="tr-TR" dirty="0"/>
              <a:t> 0;</a:t>
            </a:r>
          </a:p>
          <a:p>
            <a:r>
              <a:rPr lang="tr-TR" dirty="0"/>
              <a:t>}</a:t>
            </a:r>
          </a:p>
        </p:txBody>
      </p:sp>
      <p:sp>
        <p:nvSpPr>
          <p:cNvPr id="5" name="4 Yuvarlatılmış Dikdörtgen"/>
          <p:cNvSpPr/>
          <p:nvPr/>
        </p:nvSpPr>
        <p:spPr>
          <a:xfrm>
            <a:off x="4614041" y="2164141"/>
            <a:ext cx="3331779" cy="19243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a:t>getch</a:t>
            </a:r>
            <a:r>
              <a:rPr lang="tr-TR" sz="1400" dirty="0"/>
              <a:t>() ile kodu durdurup </a:t>
            </a:r>
            <a:r>
              <a:rPr lang="tr-TR" sz="1400" dirty="0" err="1"/>
              <a:t>fclose</a:t>
            </a:r>
            <a:r>
              <a:rPr lang="tr-TR" sz="1400" dirty="0"/>
              <a:t> yapmadan önce dosyanın içini kontrol edebiliriz. </a:t>
            </a:r>
          </a:p>
          <a:p>
            <a:pPr algn="ctr"/>
            <a:endParaRPr lang="tr-TR" sz="1400" dirty="0"/>
          </a:p>
          <a:p>
            <a:pPr algn="ctr"/>
            <a:r>
              <a:rPr lang="tr-TR" sz="1400" dirty="0"/>
              <a:t>a.</a:t>
            </a:r>
            <a:r>
              <a:rPr lang="tr-TR" sz="1400" dirty="0" err="1"/>
              <a:t>txt’in</a:t>
            </a:r>
            <a:r>
              <a:rPr lang="tr-TR" sz="1400" dirty="0"/>
              <a:t> açıldığını ama </a:t>
            </a:r>
            <a:r>
              <a:rPr lang="tr-TR" sz="1400" dirty="0" err="1"/>
              <a:t>fprintf</a:t>
            </a:r>
            <a:r>
              <a:rPr lang="tr-TR" sz="1400" dirty="0"/>
              <a:t> yapmamıza rağmen dosyanın boş olduğunu görelim.</a:t>
            </a:r>
          </a:p>
          <a:p>
            <a:pPr algn="ctr"/>
            <a:endParaRPr lang="tr-TR" sz="1400" dirty="0"/>
          </a:p>
          <a:p>
            <a:pPr algn="ctr"/>
            <a:r>
              <a:rPr lang="tr-TR" sz="1400" dirty="0"/>
              <a:t>Ardından </a:t>
            </a:r>
            <a:r>
              <a:rPr lang="tr-TR" sz="1400" dirty="0" err="1"/>
              <a:t>fclose</a:t>
            </a:r>
            <a:r>
              <a:rPr lang="tr-TR" sz="1400" dirty="0"/>
              <a:t> satırını çalıştıralım ve sonucu görelim.</a:t>
            </a:r>
          </a:p>
        </p:txBody>
      </p:sp>
      <p:sp>
        <p:nvSpPr>
          <p:cNvPr id="6" name="5 Dikdörtgen"/>
          <p:cNvSpPr/>
          <p:nvPr/>
        </p:nvSpPr>
        <p:spPr>
          <a:xfrm>
            <a:off x="3578772" y="5073024"/>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a:buFontTx/>
              <a:buChar char="-"/>
            </a:pPr>
            <a:r>
              <a:rPr lang="tr-TR" dirty="0" err="1"/>
              <a:t>fclose</a:t>
            </a:r>
            <a:r>
              <a:rPr lang="tr-TR" dirty="0"/>
              <a:t>(dosya); </a:t>
            </a:r>
          </a:p>
          <a:p>
            <a:pPr marL="342900" indent="-342900" algn="just">
              <a:buNone/>
            </a:pPr>
            <a:r>
              <a:rPr lang="tr-TR" dirty="0"/>
              <a:t>/* bellek tamponundaki bilgiler, dosyaya(sabit disk) dökülür ve ilgili tampon kapatılır. */</a:t>
            </a:r>
          </a:p>
        </p:txBody>
      </p:sp>
      <p:cxnSp>
        <p:nvCxnSpPr>
          <p:cNvPr id="8" name="7 Düz Ok Bağlayıcısı"/>
          <p:cNvCxnSpPr/>
          <p:nvPr/>
        </p:nvCxnSpPr>
        <p:spPr>
          <a:xfrm>
            <a:off x="2112579" y="4088525"/>
            <a:ext cx="1271752" cy="984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3578772" y="4426693"/>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err="1"/>
              <a:t>C'de</a:t>
            </a:r>
            <a:r>
              <a:rPr lang="tr-TR" dirty="0"/>
              <a:t> dosya işlemleri RAM üzerinde yapılır, dosyanın diskteki adresinde (sabit disk) değil.</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buNone/>
            </a:pPr>
            <a:r>
              <a:rPr lang="tr-TR" sz="8000" dirty="0"/>
              <a:t>1. ders sonu</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a:t>
            </a:r>
          </a:p>
        </p:txBody>
      </p:sp>
      <p:pic>
        <p:nvPicPr>
          <p:cNvPr id="4" name="3 İçerik Yer Tutucusu" descr="soru.jpg"/>
          <p:cNvPicPr>
            <a:picLocks noGrp="1" noChangeAspect="1"/>
          </p:cNvPicPr>
          <p:nvPr>
            <p:ph sz="quarter" idx="1"/>
          </p:nvPr>
        </p:nvPicPr>
        <p:blipFill>
          <a:blip r:embed="rId2"/>
          <a:stretch>
            <a:fillRect/>
          </a:stretch>
        </p:blipFill>
        <p:spPr>
          <a:xfrm>
            <a:off x="6598705" y="4723310"/>
            <a:ext cx="1767840" cy="1328928"/>
          </a:xfrm>
        </p:spPr>
      </p:pic>
      <p:sp>
        <p:nvSpPr>
          <p:cNvPr id="10" name="9 Dikdörtgen"/>
          <p:cNvSpPr/>
          <p:nvPr/>
        </p:nvSpPr>
        <p:spPr>
          <a:xfrm>
            <a:off x="457200" y="1676322"/>
            <a:ext cx="5237018" cy="2308324"/>
          </a:xfrm>
          <a:prstGeom prst="rect">
            <a:avLst/>
          </a:prstGeom>
        </p:spPr>
        <p:txBody>
          <a:bodyPr wrap="square">
            <a:spAutoFit/>
          </a:bodyPr>
          <a:lstStyle/>
          <a:p>
            <a:pPr algn="just"/>
            <a:r>
              <a:rPr lang="tr-TR" sz="2400" dirty="0"/>
              <a:t>…</a:t>
            </a:r>
          </a:p>
          <a:p>
            <a:pPr algn="just"/>
            <a:r>
              <a:rPr lang="tr-TR" sz="2400" dirty="0"/>
              <a:t>FILE*  dosya = </a:t>
            </a:r>
            <a:r>
              <a:rPr lang="tr-TR" sz="2400" dirty="0" err="1"/>
              <a:t>fopen</a:t>
            </a:r>
            <a:r>
              <a:rPr lang="tr-TR" sz="2400" dirty="0"/>
              <a:t>("notlar.txt", "w");</a:t>
            </a:r>
          </a:p>
          <a:p>
            <a:pPr algn="just"/>
            <a:r>
              <a:rPr lang="tr-TR" sz="2400" dirty="0"/>
              <a:t>   </a:t>
            </a:r>
            <a:r>
              <a:rPr lang="tr-TR" sz="2400" dirty="0" err="1"/>
              <a:t>fprintf</a:t>
            </a:r>
            <a:r>
              <a:rPr lang="tr-TR" sz="2400" dirty="0"/>
              <a:t>(dosya, "S:%lf\n", 42.42);</a:t>
            </a:r>
          </a:p>
          <a:p>
            <a:pPr algn="just"/>
            <a:r>
              <a:rPr lang="tr-TR" sz="2400" dirty="0"/>
              <a:t>   </a:t>
            </a:r>
            <a:r>
              <a:rPr lang="tr-TR" sz="2400" dirty="0" err="1"/>
              <a:t>fclose</a:t>
            </a:r>
            <a:r>
              <a:rPr lang="tr-TR" sz="2400" dirty="0"/>
              <a:t>(dosya);</a:t>
            </a:r>
          </a:p>
          <a:p>
            <a:pPr algn="just"/>
            <a:r>
              <a:rPr lang="tr-TR" sz="2400" dirty="0"/>
              <a:t>   </a:t>
            </a:r>
            <a:r>
              <a:rPr lang="tr-TR" sz="2400" dirty="0" err="1"/>
              <a:t>return</a:t>
            </a:r>
            <a:r>
              <a:rPr lang="tr-TR" sz="2400" dirty="0"/>
              <a:t> 0;</a:t>
            </a:r>
          </a:p>
          <a:p>
            <a:pPr algn="just"/>
            <a:r>
              <a:rPr lang="tr-TR" sz="2400" dirty="0"/>
              <a:t>}</a:t>
            </a:r>
          </a:p>
        </p:txBody>
      </p:sp>
      <p:pic>
        <p:nvPicPr>
          <p:cNvPr id="1026" name="Picture 2"/>
          <p:cNvPicPr>
            <a:picLocks noChangeAspect="1" noChangeArrowheads="1"/>
          </p:cNvPicPr>
          <p:nvPr/>
        </p:nvPicPr>
        <p:blipFill>
          <a:blip r:embed="rId3"/>
          <a:srcRect r="51927" b="66326"/>
          <a:stretch>
            <a:fillRect/>
          </a:stretch>
        </p:blipFill>
        <p:spPr bwMode="auto">
          <a:xfrm>
            <a:off x="5902520" y="1785366"/>
            <a:ext cx="2734423" cy="11755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t="10955"/>
          <a:stretch>
            <a:fillRect/>
          </a:stretch>
        </p:blipFill>
        <p:spPr bwMode="auto">
          <a:xfrm>
            <a:off x="1563892" y="4983114"/>
            <a:ext cx="4338628" cy="1069124"/>
          </a:xfrm>
          <a:prstGeom prst="rect">
            <a:avLst/>
          </a:prstGeom>
          <a:noFill/>
          <a:ln w="9525">
            <a:noFill/>
            <a:miter lim="800000"/>
            <a:headEnd/>
            <a:tailEnd/>
          </a:ln>
          <a:effectLst/>
        </p:spPr>
      </p:pic>
      <p:sp>
        <p:nvSpPr>
          <p:cNvPr id="9" name="8 Metin kutusu"/>
          <p:cNvSpPr txBox="1"/>
          <p:nvPr/>
        </p:nvSpPr>
        <p:spPr>
          <a:xfrm>
            <a:off x="457200" y="1260761"/>
            <a:ext cx="7229223" cy="369332"/>
          </a:xfrm>
          <a:prstGeom prst="rect">
            <a:avLst/>
          </a:prstGeom>
          <a:noFill/>
        </p:spPr>
        <p:txBody>
          <a:bodyPr wrap="none" rtlCol="0">
            <a:spAutoFit/>
          </a:bodyPr>
          <a:lstStyle/>
          <a:p>
            <a:r>
              <a:rPr lang="tr-TR" dirty="0"/>
              <a:t>Kod çalıştıktan sonraki </a:t>
            </a:r>
            <a:r>
              <a:rPr lang="tr-TR" b="1" dirty="0"/>
              <a:t>notlar.</a:t>
            </a:r>
            <a:r>
              <a:rPr lang="tr-TR" b="1" dirty="0" err="1"/>
              <a:t>txt</a:t>
            </a:r>
            <a:r>
              <a:rPr lang="tr-TR" b="1" dirty="0"/>
              <a:t> dosyası içeriğini </a:t>
            </a:r>
            <a:r>
              <a:rPr lang="tr-TR" dirty="0"/>
              <a:t>çıktı kutularına kodlayınız.</a:t>
            </a:r>
          </a:p>
        </p:txBody>
      </p:sp>
      <p:sp>
        <p:nvSpPr>
          <p:cNvPr id="8" name="7 Yuvarlatılmış Dikdörtgen"/>
          <p:cNvSpPr/>
          <p:nvPr/>
        </p:nvSpPr>
        <p:spPr>
          <a:xfrm>
            <a:off x="3103902" y="3941340"/>
            <a:ext cx="2798618" cy="1041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Hatırlatma: Kutulara sığmayacağını düşünüyorsanız, kutu ilavesi yapmalısınız.(Sınavda da bu şekildedir.)</a:t>
            </a:r>
          </a:p>
        </p:txBody>
      </p:sp>
      <p:sp>
        <p:nvSpPr>
          <p:cNvPr id="11" name="10 Yuvarlatılmış Dikdörtgen"/>
          <p:cNvSpPr/>
          <p:nvPr/>
        </p:nvSpPr>
        <p:spPr>
          <a:xfrm>
            <a:off x="6345382" y="3283527"/>
            <a:ext cx="2341418" cy="1233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a:t>
            </a:r>
            <a:r>
              <a:rPr lang="tr-TR" sz="1400" dirty="0" err="1"/>
              <a:t>lf</a:t>
            </a:r>
            <a:r>
              <a:rPr lang="tr-TR" sz="1400" dirty="0"/>
              <a:t> ile %.6lf ‘</a:t>
            </a:r>
            <a:r>
              <a:rPr lang="tr-TR" sz="1400" dirty="0" err="1"/>
              <a:t>nin</a:t>
            </a:r>
            <a:r>
              <a:rPr lang="tr-TR" sz="1400" dirty="0"/>
              <a:t> denk olduğunu düzenli çalışan bir öğrenci olarak biliyordunuz ,değil mi?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70" decel="100000"/>
                                        <p:tgtEl>
                                          <p:spTgt spid="11"/>
                                        </p:tgtEl>
                                      </p:cBhvr>
                                    </p:animEffect>
                                    <p:animScale>
                                      <p:cBhvr>
                                        <p:cTn id="16" dur="770" decel="100000"/>
                                        <p:tgtEl>
                                          <p:spTgt spid="11"/>
                                        </p:tgtEl>
                                      </p:cBhvr>
                                      <p:from x="10000" y="10000"/>
                                      <p:to x="200000" y="450000"/>
                                    </p:animScale>
                                    <p:animScale>
                                      <p:cBhvr>
                                        <p:cTn id="17" dur="1230" accel="100000" fill="hold">
                                          <p:stCondLst>
                                            <p:cond delay="770"/>
                                          </p:stCondLst>
                                        </p:cTn>
                                        <p:tgtEl>
                                          <p:spTgt spid="11"/>
                                        </p:tgtEl>
                                      </p:cBhvr>
                                      <p:from x="200000" y="450000"/>
                                      <p:to x="100000" y="100000"/>
                                    </p:animScale>
                                    <p:set>
                                      <p:cBhvr>
                                        <p:cTn id="18" dur="770" fill="hold"/>
                                        <p:tgtEl>
                                          <p:spTgt spid="11"/>
                                        </p:tgtEl>
                                        <p:attrNameLst>
                                          <p:attrName>ppt_x</p:attrName>
                                        </p:attrNameLst>
                                      </p:cBhvr>
                                      <p:to>
                                        <p:strVal val="(0.5)"/>
                                      </p:to>
                                    </p:set>
                                    <p:anim from="(0.5)" to="(#ppt_x)" calcmode="lin" valueType="num">
                                      <p:cBhvr>
                                        <p:cTn id="19" dur="1230" accel="100000" fill="hold">
                                          <p:stCondLst>
                                            <p:cond delay="770"/>
                                          </p:stCondLst>
                                        </p:cTn>
                                        <p:tgtEl>
                                          <p:spTgt spid="11"/>
                                        </p:tgtEl>
                                        <p:attrNameLst>
                                          <p:attrName>ppt_x</p:attrName>
                                        </p:attrNameLst>
                                      </p:cBhvr>
                                    </p:anim>
                                    <p:set>
                                      <p:cBhvr>
                                        <p:cTn id="20" dur="770" fill="hold"/>
                                        <p:tgtEl>
                                          <p:spTgt spid="11"/>
                                        </p:tgtEl>
                                        <p:attrNameLst>
                                          <p:attrName>ppt_y</p:attrName>
                                        </p:attrNameLst>
                                      </p:cBhvr>
                                      <p:to>
                                        <p:strVal val="(#ppt_y+0.4)"/>
                                      </p:to>
                                    </p:set>
                                    <p:anim from="(#ppt_y+0.4)" to="(#ppt_y)" calcmode="lin" valueType="num">
                                      <p:cBhvr>
                                        <p:cTn id="21"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etin kutusu"/>
          <p:cNvSpPr txBox="1"/>
          <p:nvPr/>
        </p:nvSpPr>
        <p:spPr>
          <a:xfrm>
            <a:off x="457200" y="5454432"/>
            <a:ext cx="365758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a:t>system</a:t>
            </a:r>
            <a:r>
              <a:rPr lang="tr-TR" sz="1400" dirty="0"/>
              <a:t> komutu bir kütüphane eklenmesini istememektedir. Sizin bilgisayarınızda istiyorsa .</a:t>
            </a:r>
            <a:r>
              <a:rPr lang="tr-TR" sz="1400" dirty="0" err="1"/>
              <a:t>cpp</a:t>
            </a:r>
            <a:r>
              <a:rPr lang="tr-TR" sz="1400" dirty="0"/>
              <a:t> olarak kaydetmiş olabilir misiniz? Hayır ise, </a:t>
            </a:r>
            <a:r>
              <a:rPr lang="tr-TR" sz="1400" dirty="0" err="1"/>
              <a:t>stdlib</a:t>
            </a:r>
            <a:r>
              <a:rPr lang="tr-TR" sz="1400" dirty="0"/>
              <a:t>.h kütüphanesini ekleyiniz.</a:t>
            </a:r>
          </a:p>
        </p:txBody>
      </p:sp>
      <p:sp>
        <p:nvSpPr>
          <p:cNvPr id="9" name="8 Dikey Kaydırma"/>
          <p:cNvSpPr/>
          <p:nvPr/>
        </p:nvSpPr>
        <p:spPr>
          <a:xfrm>
            <a:off x="4572000" y="2867025"/>
            <a:ext cx="4114800" cy="3337560"/>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457200" y="1162050"/>
            <a:ext cx="8229600" cy="4937760"/>
          </a:xfrm>
        </p:spPr>
        <p:txBody>
          <a:bodyPr>
            <a:normAutofit/>
          </a:bodyPr>
          <a:lstStyle/>
          <a:p>
            <a:r>
              <a:rPr lang="tr-TR" dirty="0" err="1"/>
              <a:t>system</a:t>
            </a:r>
            <a:r>
              <a:rPr lang="tr-TR" dirty="0"/>
              <a:t>("COLOR 5E");</a:t>
            </a:r>
          </a:p>
          <a:p>
            <a:pPr lvl="1"/>
            <a:r>
              <a:rPr lang="tr-TR" dirty="0"/>
              <a:t>Kod ekranının arkasını 5(mor) rengine boyar.</a:t>
            </a:r>
          </a:p>
          <a:p>
            <a:pPr lvl="1"/>
            <a:r>
              <a:rPr lang="tr-TR" dirty="0"/>
              <a:t>Yazıyı E(açık sarı yazılmış ama esas sarı) rengine boyar.</a:t>
            </a:r>
          </a:p>
          <a:p>
            <a:pPr lvl="1"/>
            <a:r>
              <a:rPr lang="tr-TR" dirty="0"/>
              <a:t>Bu iki harfi oynayarak istediğiniz rengi seçebilirsiniz.</a:t>
            </a:r>
          </a:p>
          <a:p>
            <a:pPr lvl="1"/>
            <a:endParaRPr lang="tr-TR" dirty="0"/>
          </a:p>
          <a:p>
            <a:pPr lvl="1"/>
            <a:r>
              <a:rPr lang="tr-TR" dirty="0"/>
              <a:t>Renk tablosu şu şekildedir:</a:t>
            </a:r>
          </a:p>
          <a:p>
            <a:pPr lvl="1"/>
            <a:endParaRPr lang="tr-TR" dirty="0"/>
          </a:p>
        </p:txBody>
      </p:sp>
      <p:sp>
        <p:nvSpPr>
          <p:cNvPr id="4" name="3 Dikdörtgen"/>
          <p:cNvSpPr/>
          <p:nvPr/>
        </p:nvSpPr>
        <p:spPr>
          <a:xfrm>
            <a:off x="4832350" y="3388876"/>
            <a:ext cx="3530600" cy="2800767"/>
          </a:xfrm>
          <a:prstGeom prst="rect">
            <a:avLst/>
          </a:prstGeom>
        </p:spPr>
        <p:txBody>
          <a:bodyPr wrap="square">
            <a:spAutoFit/>
          </a:bodyPr>
          <a:lstStyle/>
          <a:p>
            <a:pPr lvl="1"/>
            <a:r>
              <a:rPr lang="en-US" sz="1600" b="1" u="sng" dirty="0">
                <a:solidFill>
                  <a:schemeClr val="tx2">
                    <a:lumMod val="50000"/>
                  </a:schemeClr>
                </a:solidFill>
              </a:rPr>
              <a:t>Color Codes:</a:t>
            </a:r>
            <a:br>
              <a:rPr lang="en-US" sz="1600" dirty="0">
                <a:solidFill>
                  <a:schemeClr val="tx2">
                    <a:lumMod val="50000"/>
                  </a:schemeClr>
                </a:solidFill>
              </a:rPr>
            </a:br>
            <a:r>
              <a:rPr lang="en-US" sz="1600" dirty="0"/>
              <a:t>0 = Black</a:t>
            </a:r>
            <a:br>
              <a:rPr lang="en-US" sz="1600" dirty="0"/>
            </a:br>
            <a:r>
              <a:rPr lang="en-US" sz="1600" dirty="0"/>
              <a:t>1 = Blue</a:t>
            </a:r>
            <a:br>
              <a:rPr lang="en-US" sz="1600" dirty="0"/>
            </a:br>
            <a:r>
              <a:rPr lang="en-US" sz="1600" dirty="0"/>
              <a:t>2 = Green</a:t>
            </a:r>
            <a:br>
              <a:rPr lang="en-US" sz="1600" dirty="0"/>
            </a:br>
            <a:r>
              <a:rPr lang="en-US" sz="1600" dirty="0"/>
              <a:t>3 = Aqua</a:t>
            </a:r>
            <a:br>
              <a:rPr lang="en-US" sz="1600" dirty="0"/>
            </a:br>
            <a:r>
              <a:rPr lang="en-US" sz="1600" dirty="0"/>
              <a:t>4 = Red</a:t>
            </a:r>
            <a:br>
              <a:rPr lang="en-US" sz="1600" dirty="0"/>
            </a:br>
            <a:r>
              <a:rPr lang="en-US" sz="1600" dirty="0"/>
              <a:t>5 = Purple</a:t>
            </a:r>
            <a:br>
              <a:rPr lang="en-US" sz="1600" dirty="0"/>
            </a:br>
            <a:r>
              <a:rPr lang="en-US" sz="1600" dirty="0"/>
              <a:t>6 = Yellow</a:t>
            </a:r>
            <a:br>
              <a:rPr lang="en-US" sz="1600" dirty="0"/>
            </a:br>
            <a:r>
              <a:rPr lang="en-US" sz="1600" dirty="0"/>
              <a:t>7 = White</a:t>
            </a:r>
            <a:br>
              <a:rPr lang="en-US" sz="1600" dirty="0"/>
            </a:br>
            <a:r>
              <a:rPr lang="en-US" sz="1600" dirty="0"/>
              <a:t>8 = Gray</a:t>
            </a:r>
            <a:br>
              <a:rPr lang="en-US" sz="1600" dirty="0">
                <a:solidFill>
                  <a:srgbClr val="FFFF00"/>
                </a:solidFill>
              </a:rPr>
            </a:br>
            <a:endParaRPr lang="tr-TR" sz="1600" dirty="0">
              <a:solidFill>
                <a:srgbClr val="FFFF00"/>
              </a:solidFill>
            </a:endParaRPr>
          </a:p>
        </p:txBody>
      </p:sp>
      <p:sp>
        <p:nvSpPr>
          <p:cNvPr id="1026" name="AutoShape 2"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AryaKestirme_20131030_17361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12925" y="3388876"/>
            <a:ext cx="2400300" cy="2400300"/>
          </a:xfrm>
          <a:prstGeom prst="rect">
            <a:avLst/>
          </a:prstGeom>
        </p:spPr>
      </p:pic>
      <p:sp>
        <p:nvSpPr>
          <p:cNvPr id="8" name="7 Dikdörtgen"/>
          <p:cNvSpPr/>
          <p:nvPr/>
        </p:nvSpPr>
        <p:spPr>
          <a:xfrm>
            <a:off x="6534150" y="3638550"/>
            <a:ext cx="1924050" cy="1815882"/>
          </a:xfrm>
          <a:prstGeom prst="rect">
            <a:avLst/>
          </a:prstGeom>
        </p:spPr>
        <p:txBody>
          <a:bodyPr wrap="square">
            <a:spAutoFit/>
          </a:bodyPr>
          <a:lstStyle/>
          <a:p>
            <a:r>
              <a:rPr lang="en-US" sz="1600" dirty="0"/>
              <a:t>9 = Light Blue</a:t>
            </a:r>
            <a:br>
              <a:rPr lang="en-US" sz="1600" dirty="0"/>
            </a:br>
            <a:r>
              <a:rPr lang="en-US" sz="1600" dirty="0"/>
              <a:t>A = Light Green</a:t>
            </a:r>
            <a:br>
              <a:rPr lang="en-US" sz="1600" dirty="0"/>
            </a:br>
            <a:r>
              <a:rPr lang="en-US" sz="1600" dirty="0"/>
              <a:t>B = Light Aqua</a:t>
            </a:r>
            <a:br>
              <a:rPr lang="en-US" sz="1600" dirty="0"/>
            </a:br>
            <a:r>
              <a:rPr lang="en-US" sz="1600" dirty="0"/>
              <a:t>C = Light Red</a:t>
            </a:r>
            <a:br>
              <a:rPr lang="en-US" sz="1600" dirty="0"/>
            </a:br>
            <a:r>
              <a:rPr lang="en-US" sz="1600" dirty="0"/>
              <a:t>D = Light Purple</a:t>
            </a:r>
            <a:br>
              <a:rPr lang="en-US" sz="1600" dirty="0"/>
            </a:br>
            <a:r>
              <a:rPr lang="en-US" sz="1600" dirty="0"/>
              <a:t>E = Light Yellow</a:t>
            </a:r>
            <a:br>
              <a:rPr lang="en-US" sz="1600" dirty="0"/>
            </a:br>
            <a:r>
              <a:rPr lang="en-US" sz="1600" dirty="0"/>
              <a:t>F = Bright White</a:t>
            </a:r>
            <a:endParaRPr lang="tr-TR" sz="1600" dirty="0"/>
          </a:p>
        </p:txBody>
      </p:sp>
      <p:sp>
        <p:nvSpPr>
          <p:cNvPr id="10" name="9 Dikdörtgen"/>
          <p:cNvSpPr/>
          <p:nvPr/>
        </p:nvSpPr>
        <p:spPr>
          <a:xfrm>
            <a:off x="6500826" y="3643314"/>
            <a:ext cx="1643074"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11 Düz Ok Bağlayıcısı"/>
          <p:cNvCxnSpPr>
            <a:stCxn id="10" idx="0"/>
          </p:cNvCxnSpPr>
          <p:nvPr/>
        </p:nvCxnSpPr>
        <p:spPr>
          <a:xfrm rot="5400000" flipH="1" flipV="1">
            <a:off x="6661561" y="2518166"/>
            <a:ext cx="1785950"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7429520" y="907829"/>
            <a:ext cx="142876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400" i="1" dirty="0"/>
              <a:t>“</a:t>
            </a:r>
            <a:r>
              <a:rPr lang="tr-TR" sz="1400" i="1" dirty="0" err="1"/>
              <a:t>light</a:t>
            </a:r>
            <a:r>
              <a:rPr lang="tr-TR" sz="1400" i="1" dirty="0"/>
              <a:t>” şeklinde geçse de bunlar esas renkler… Denemeye bunlardan başlayın.</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919347"/>
            <a:ext cx="7948802" cy="3702789"/>
          </a:xfrm>
          <a:prstGeom prst="rect">
            <a:avLst/>
          </a:prstGeom>
        </p:spPr>
      </p:pic>
      <p:sp>
        <p:nvSpPr>
          <p:cNvPr id="15362" name="Rectangle 2"/>
          <p:cNvSpPr>
            <a:spLocks noGrp="1" noChangeArrowheads="1"/>
          </p:cNvSpPr>
          <p:nvPr>
            <p:ph type="title"/>
          </p:nvPr>
        </p:nvSpPr>
        <p:spPr>
          <a:xfrm>
            <a:off x="685800" y="736676"/>
            <a:ext cx="7772400" cy="533400"/>
          </a:xfrm>
          <a:noFill/>
          <a:ln/>
        </p:spPr>
        <p:txBody>
          <a:bodyPr>
            <a:noAutofit/>
          </a:bodyPr>
          <a:lstStyle/>
          <a:p>
            <a:r>
              <a:rPr lang="tr-TR" dirty="0"/>
              <a:t>C’de 5 işlem</a:t>
            </a:r>
            <a:endParaRPr lang="en-US" dirty="0"/>
          </a:p>
        </p:txBody>
      </p:sp>
      <p:sp>
        <p:nvSpPr>
          <p:cNvPr id="26" name="Rectangle 3"/>
          <p:cNvSpPr txBox="1">
            <a:spLocks noChangeArrowheads="1"/>
          </p:cNvSpPr>
          <p:nvPr/>
        </p:nvSpPr>
        <p:spPr>
          <a:xfrm>
            <a:off x="228600" y="1417638"/>
            <a:ext cx="8915400" cy="1731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Binary arithmetic operators: +   -   *   /   %  </a:t>
            </a:r>
          </a:p>
          <a:p>
            <a:pPr>
              <a:buFont typeface="Arial"/>
              <a:buNone/>
            </a:pPr>
            <a:endParaRPr lang="en-US" sz="1800" b="1" dirty="0"/>
          </a:p>
          <a:p>
            <a:pPr>
              <a:buFontTx/>
              <a:buNone/>
            </a:pPr>
            <a:endParaRPr lang="en-US" sz="1800" dirty="0"/>
          </a:p>
        </p:txBody>
      </p:sp>
      <p:sp>
        <p:nvSpPr>
          <p:cNvPr id="3" name="Donut 2"/>
          <p:cNvSpPr/>
          <p:nvPr/>
        </p:nvSpPr>
        <p:spPr>
          <a:xfrm>
            <a:off x="3116227" y="4913196"/>
            <a:ext cx="1654191" cy="534769"/>
          </a:xfrm>
          <a:prstGeom prst="donut">
            <a:avLst>
              <a:gd name="adj" fmla="val 0"/>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flipH="1">
            <a:off x="3416989" y="5447965"/>
            <a:ext cx="350889" cy="33423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2797" y="5782195"/>
            <a:ext cx="3258255" cy="369332"/>
          </a:xfrm>
          <a:prstGeom prst="rect">
            <a:avLst/>
          </a:prstGeom>
          <a:noFill/>
        </p:spPr>
        <p:txBody>
          <a:bodyPr wrap="square" rtlCol="0">
            <a:spAutoFit/>
          </a:bodyPr>
          <a:lstStyle/>
          <a:p>
            <a:r>
              <a:rPr lang="en-US" dirty="0"/>
              <a:t>Also known as modulo</a:t>
            </a:r>
          </a:p>
        </p:txBody>
      </p:sp>
    </p:spTree>
    <p:extLst>
      <p:ext uri="{BB962C8B-B14F-4D97-AF65-F5344CB8AC3E}">
        <p14:creationId xmlns:p14="http://schemas.microsoft.com/office/powerpoint/2010/main" val="390496488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a:t>ÖZET: Değişkenleri tanımlamak ve değer atamak</a:t>
            </a:r>
            <a:endParaRPr lang="en-US" dirty="0"/>
          </a:p>
        </p:txBody>
      </p:sp>
      <p:sp>
        <p:nvSpPr>
          <p:cNvPr id="12291" name="Rectangle 3"/>
          <p:cNvSpPr>
            <a:spLocks noGrp="1" noChangeArrowheads="1"/>
          </p:cNvSpPr>
          <p:nvPr>
            <p:ph idx="1"/>
          </p:nvPr>
        </p:nvSpPr>
        <p:spPr>
          <a:xfrm>
            <a:off x="228600" y="1143000"/>
            <a:ext cx="8610600" cy="5181600"/>
          </a:xfrm>
          <a:noFill/>
          <a:ln/>
        </p:spPr>
        <p:txBody>
          <a:bodyPr/>
          <a:lstStyle/>
          <a:p>
            <a:r>
              <a:rPr lang="en-US" dirty="0"/>
              <a:t>Initialization: Variables may be given initial values, or </a:t>
            </a:r>
            <a:r>
              <a:rPr lang="en-US" b="1" dirty="0"/>
              <a:t>initialized</a:t>
            </a:r>
            <a:r>
              <a:rPr lang="en-US" dirty="0"/>
              <a:t>, when declared.  Examples:</a:t>
            </a:r>
          </a:p>
          <a:p>
            <a:pPr>
              <a:buFontTx/>
              <a:buNone/>
            </a:pPr>
            <a:endParaRPr lang="en-US" sz="2800" dirty="0"/>
          </a:p>
          <a:p>
            <a:pPr>
              <a:buFontTx/>
              <a:buNone/>
            </a:pPr>
            <a:r>
              <a:rPr lang="en-US" sz="2800" dirty="0"/>
              <a:t>		int length = 7 ;</a:t>
            </a:r>
          </a:p>
          <a:p>
            <a:pPr>
              <a:buFontTx/>
              <a:buNone/>
            </a:pPr>
            <a:endParaRPr lang="en-US" sz="2800" dirty="0"/>
          </a:p>
          <a:p>
            <a:pPr>
              <a:buFontTx/>
              <a:buNone/>
            </a:pPr>
            <a:r>
              <a:rPr lang="en-US" sz="2800" dirty="0"/>
              <a:t>		</a:t>
            </a:r>
            <a:r>
              <a:rPr lang="tr-TR" sz="2800" dirty="0" err="1"/>
              <a:t>double</a:t>
            </a:r>
            <a:r>
              <a:rPr lang="tr-TR" sz="2800" dirty="0"/>
              <a:t> </a:t>
            </a:r>
            <a:r>
              <a:rPr lang="en-US" sz="2800" dirty="0"/>
              <a:t>diameter = 5.9 ;</a:t>
            </a:r>
          </a:p>
          <a:p>
            <a:pPr>
              <a:buFontTx/>
              <a:buNone/>
            </a:pPr>
            <a:endParaRPr lang="en-US" sz="2800" dirty="0"/>
          </a:p>
          <a:p>
            <a:pPr>
              <a:buFontTx/>
              <a:buNone/>
            </a:pPr>
            <a:r>
              <a:rPr lang="en-US" sz="2800" dirty="0"/>
              <a:t>		char initial = 'A' ;</a:t>
            </a:r>
            <a:endParaRPr lang="en-US" dirty="0"/>
          </a:p>
        </p:txBody>
      </p:sp>
      <p:grpSp>
        <p:nvGrpSpPr>
          <p:cNvPr id="2" name="Group 1"/>
          <p:cNvGrpSpPr/>
          <p:nvPr/>
        </p:nvGrpSpPr>
        <p:grpSpPr>
          <a:xfrm>
            <a:off x="5432394" y="1959575"/>
            <a:ext cx="2590800" cy="2847975"/>
            <a:chOff x="4724400" y="2438400"/>
            <a:chExt cx="2590800" cy="2847975"/>
          </a:xfrm>
        </p:grpSpPr>
        <p:sp>
          <p:nvSpPr>
            <p:cNvPr id="12293" name="Rectangle 5"/>
            <p:cNvSpPr>
              <a:spLocks noChangeArrowheads="1"/>
            </p:cNvSpPr>
            <p:nvPr/>
          </p:nvSpPr>
          <p:spPr bwMode="auto">
            <a:xfrm>
              <a:off x="5715000" y="2743200"/>
              <a:ext cx="14478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12295" name="Rectangle 7"/>
            <p:cNvSpPr>
              <a:spLocks noChangeArrowheads="1"/>
            </p:cNvSpPr>
            <p:nvPr/>
          </p:nvSpPr>
          <p:spPr bwMode="auto">
            <a:xfrm>
              <a:off x="5715000" y="3733800"/>
              <a:ext cx="16002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5.9</a:t>
              </a:r>
            </a:p>
          </p:txBody>
        </p:sp>
        <p:sp>
          <p:nvSpPr>
            <p:cNvPr id="12296" name="Rectangle 8"/>
            <p:cNvSpPr>
              <a:spLocks noChangeArrowheads="1"/>
            </p:cNvSpPr>
            <p:nvPr/>
          </p:nvSpPr>
          <p:spPr bwMode="auto">
            <a:xfrm>
              <a:off x="5791200" y="4800600"/>
              <a:ext cx="15240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dirty="0"/>
                <a:t>'</a:t>
              </a:r>
              <a:r>
                <a:rPr lang="en-US" dirty="0"/>
                <a:t>A</a:t>
              </a:r>
              <a:r>
                <a:rPr lang="en-US" altLang="ja-JP" dirty="0"/>
                <a:t>'</a:t>
              </a:r>
              <a:endParaRPr lang="en-US" dirty="0"/>
            </a:p>
          </p:txBody>
        </p:sp>
        <p:sp>
          <p:nvSpPr>
            <p:cNvPr id="12297" name="Text Box 9"/>
            <p:cNvSpPr txBox="1">
              <a:spLocks noChangeArrowheads="1"/>
            </p:cNvSpPr>
            <p:nvPr/>
          </p:nvSpPr>
          <p:spPr bwMode="auto">
            <a:xfrm>
              <a:off x="5638800" y="2438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length</a:t>
              </a:r>
              <a:endParaRPr lang="en-US"/>
            </a:p>
          </p:txBody>
        </p:sp>
        <p:sp>
          <p:nvSpPr>
            <p:cNvPr id="12298" name="Text Box 10"/>
            <p:cNvSpPr txBox="1">
              <a:spLocks noChangeArrowheads="1"/>
            </p:cNvSpPr>
            <p:nvPr/>
          </p:nvSpPr>
          <p:spPr bwMode="auto">
            <a:xfrm>
              <a:off x="5638800" y="3429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diameter</a:t>
              </a:r>
              <a:endParaRPr lang="en-US"/>
            </a:p>
          </p:txBody>
        </p:sp>
        <p:sp>
          <p:nvSpPr>
            <p:cNvPr id="12299" name="Text Box 11"/>
            <p:cNvSpPr txBox="1">
              <a:spLocks noChangeArrowheads="1"/>
            </p:cNvSpPr>
            <p:nvPr/>
          </p:nvSpPr>
          <p:spPr bwMode="auto">
            <a:xfrm>
              <a:off x="5715000" y="4495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initial</a:t>
              </a:r>
              <a:endParaRPr lang="en-US"/>
            </a:p>
          </p:txBody>
        </p:sp>
        <p:sp>
          <p:nvSpPr>
            <p:cNvPr id="12300" name="AutoShape 12"/>
            <p:cNvSpPr>
              <a:spLocks noChangeArrowheads="1"/>
            </p:cNvSpPr>
            <p:nvPr/>
          </p:nvSpPr>
          <p:spPr bwMode="auto">
            <a:xfrm>
              <a:off x="4724400" y="2743200"/>
              <a:ext cx="609600" cy="409575"/>
            </a:xfrm>
            <a:prstGeom prst="rightArrow">
              <a:avLst>
                <a:gd name="adj1" fmla="val 50000"/>
                <a:gd name="adj2" fmla="val 3720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1" name="AutoShape 13"/>
            <p:cNvSpPr>
              <a:spLocks noChangeArrowheads="1"/>
            </p:cNvSpPr>
            <p:nvPr/>
          </p:nvSpPr>
          <p:spPr bwMode="auto">
            <a:xfrm>
              <a:off x="4724400" y="3810000"/>
              <a:ext cx="685800" cy="409575"/>
            </a:xfrm>
            <a:prstGeom prst="rightArrow">
              <a:avLst>
                <a:gd name="adj1" fmla="val 50000"/>
                <a:gd name="adj2" fmla="val 4186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2" name="AutoShape 14"/>
            <p:cNvSpPr>
              <a:spLocks noChangeArrowheads="1"/>
            </p:cNvSpPr>
            <p:nvPr/>
          </p:nvSpPr>
          <p:spPr bwMode="auto">
            <a:xfrm>
              <a:off x="4724400" y="4876800"/>
              <a:ext cx="671513" cy="409575"/>
            </a:xfrm>
            <a:prstGeom prst="rightArrow">
              <a:avLst>
                <a:gd name="adj1" fmla="val 50000"/>
                <a:gd name="adj2" fmla="val 4098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5" name="14 Düz Ok Bağlayıcısı"/>
          <p:cNvCxnSpPr/>
          <p:nvPr/>
        </p:nvCxnSpPr>
        <p:spPr>
          <a:xfrm rot="5400000" flipH="1" flipV="1">
            <a:off x="2359659" y="4830893"/>
            <a:ext cx="799166" cy="57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2180526" y="5170451"/>
            <a:ext cx="3648774" cy="1354217"/>
          </a:xfrm>
          <a:prstGeom prst="rect">
            <a:avLst/>
          </a:prstGeom>
          <a:noFill/>
        </p:spPr>
        <p:txBody>
          <a:bodyPr wrap="square" lIns="91440" tIns="45720" rIns="91440" bIns="45720">
            <a:spAutoFit/>
          </a:bodyPr>
          <a:lstStyle/>
          <a:p>
            <a:r>
              <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ları</a:t>
            </a: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unutmayalım</a:t>
            </a:r>
          </a:p>
        </p:txBody>
      </p:sp>
    </p:spTree>
    <p:extLst>
      <p:ext uri="{BB962C8B-B14F-4D97-AF65-F5344CB8AC3E}">
        <p14:creationId xmlns:p14="http://schemas.microsoft.com/office/powerpoint/2010/main" val="2786664970"/>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tr-TR" dirty="0"/>
              <a:t>C’de 5 işlem: </a:t>
            </a:r>
            <a:r>
              <a:rPr lang="tr-TR" dirty="0" err="1"/>
              <a:t>Mod</a:t>
            </a:r>
            <a:r>
              <a:rPr lang="tr-TR" dirty="0"/>
              <a:t> alma işlemi</a:t>
            </a:r>
            <a:endParaRPr lang="en-US" dirty="0"/>
          </a:p>
        </p:txBody>
      </p:sp>
      <p:sp>
        <p:nvSpPr>
          <p:cNvPr id="17411" name="Rectangle 3"/>
          <p:cNvSpPr>
            <a:spLocks noGrp="1" noChangeArrowheads="1"/>
          </p:cNvSpPr>
          <p:nvPr>
            <p:ph idx="1"/>
          </p:nvPr>
        </p:nvSpPr>
        <p:spPr>
          <a:noFill/>
          <a:ln/>
        </p:spPr>
        <p:txBody>
          <a:bodyPr>
            <a:normAutofit/>
          </a:bodyPr>
          <a:lstStyle/>
          <a:p>
            <a:r>
              <a:rPr lang="en-US" sz="2000" dirty="0"/>
              <a:t>The expression  </a:t>
            </a:r>
            <a:r>
              <a:rPr lang="en-US" sz="2000" b="1" dirty="0"/>
              <a:t>m % n </a:t>
            </a:r>
            <a:r>
              <a:rPr lang="en-US" sz="2000" dirty="0"/>
              <a:t>yields the integer remainder after </a:t>
            </a:r>
            <a:r>
              <a:rPr lang="en-US" sz="2000" b="1" dirty="0"/>
              <a:t>m</a:t>
            </a:r>
            <a:r>
              <a:rPr lang="en-US" sz="2000" dirty="0"/>
              <a:t> is divided by </a:t>
            </a:r>
            <a:r>
              <a:rPr lang="en-US" sz="2000" b="1" dirty="0"/>
              <a:t>n</a:t>
            </a:r>
            <a:r>
              <a:rPr lang="en-US" sz="2000" dirty="0"/>
              <a:t>.</a:t>
            </a:r>
          </a:p>
          <a:p>
            <a:r>
              <a:rPr lang="en-US" sz="2000" dirty="0"/>
              <a:t>Modulus is an integer operation -- both operands MUST be </a:t>
            </a:r>
            <a:r>
              <a:rPr lang="en-US" sz="2000" u="sng" dirty="0"/>
              <a:t>integers</a:t>
            </a:r>
            <a:r>
              <a:rPr lang="en-US" sz="2000" dirty="0"/>
              <a:t>.</a:t>
            </a:r>
          </a:p>
          <a:p>
            <a:r>
              <a:rPr lang="en-US" sz="2000" dirty="0"/>
              <a:t>Examples :	17 % 5  =  2</a:t>
            </a:r>
          </a:p>
          <a:p>
            <a:pPr>
              <a:buFont typeface="Monotype Sorts" charset="0"/>
              <a:buChar char=" "/>
            </a:pPr>
            <a:r>
              <a:rPr lang="en-US" sz="2000" dirty="0"/>
              <a:t> 			  6 % 3  =  0                  </a:t>
            </a:r>
            <a:r>
              <a:rPr lang="tr-TR" sz="2000" dirty="0"/>
              <a:t>p</a:t>
            </a:r>
            <a:r>
              <a:rPr lang="en-US" sz="2000" dirty="0"/>
              <a:t> = m – (m/n)</a:t>
            </a:r>
            <a:r>
              <a:rPr lang="tr-TR" sz="2000" dirty="0"/>
              <a:t>*</a:t>
            </a:r>
            <a:r>
              <a:rPr lang="en-US" sz="2000" dirty="0"/>
              <a:t>n</a:t>
            </a:r>
          </a:p>
          <a:p>
            <a:pPr>
              <a:buFont typeface="Monotype Sorts" charset="0"/>
              <a:buChar char=" "/>
            </a:pPr>
            <a:r>
              <a:rPr lang="en-US" sz="2000" dirty="0"/>
              <a:t> 			  9 % 2  =  1</a:t>
            </a:r>
          </a:p>
          <a:p>
            <a:pPr>
              <a:buFont typeface="Monotype Sorts" charset="0"/>
              <a:buChar char=" "/>
            </a:pPr>
            <a:r>
              <a:rPr lang="en-US" sz="2000" dirty="0"/>
              <a:t> 			  5 % 8  =  5</a:t>
            </a:r>
          </a:p>
          <a:p>
            <a:pPr lvl="2">
              <a:buFont typeface="Monotype Sorts" charset="0"/>
              <a:buChar char=" "/>
            </a:pPr>
            <a:endParaRPr lang="en-US" dirty="0"/>
          </a:p>
        </p:txBody>
      </p:sp>
    </p:spTree>
    <p:extLst>
      <p:ext uri="{BB962C8B-B14F-4D97-AF65-F5344CB8AC3E}">
        <p14:creationId xmlns:p14="http://schemas.microsoft.com/office/powerpoint/2010/main" val="3457377438"/>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772400" cy="990600"/>
          </a:xfrm>
          <a:noFill/>
          <a:ln/>
        </p:spPr>
        <p:txBody>
          <a:bodyPr>
            <a:normAutofit/>
          </a:bodyPr>
          <a:lstStyle/>
          <a:p>
            <a:r>
              <a:rPr lang="tr-TR" sz="2800" dirty="0">
                <a:latin typeface="Arial" panose="020B0604020202020204" pitchFamily="34" charset="0"/>
                <a:cs typeface="Arial" panose="020B0604020202020204" pitchFamily="34" charset="0"/>
              </a:rPr>
              <a:t>İşleme girme öncelikleri</a:t>
            </a:r>
            <a:endParaRPr lang="en-US" sz="2400" dirty="0">
              <a:latin typeface="Arial" panose="020B0604020202020204" pitchFamily="34" charset="0"/>
              <a:cs typeface="Arial" panose="020B0604020202020204" pitchFamily="34" charset="0"/>
            </a:endParaRPr>
          </a:p>
        </p:txBody>
      </p:sp>
      <p:sp>
        <p:nvSpPr>
          <p:cNvPr id="10243" name="Rectangle 3"/>
          <p:cNvSpPr>
            <a:spLocks noGrp="1" noChangeArrowheads="1"/>
          </p:cNvSpPr>
          <p:nvPr>
            <p:ph idx="1"/>
          </p:nvPr>
        </p:nvSpPr>
        <p:spPr>
          <a:xfrm>
            <a:off x="533400" y="1191491"/>
            <a:ext cx="8077200" cy="5204178"/>
          </a:xfrm>
          <a:noFill/>
          <a:ln/>
        </p:spPr>
        <p:txBody>
          <a:bodyPr>
            <a:noAutofit/>
          </a:bodyPr>
          <a:lstStyle/>
          <a:p>
            <a:pPr>
              <a:buFont typeface="Monotype Sorts" charset="0"/>
              <a:buChar char=" "/>
            </a:pPr>
            <a:r>
              <a:rPr lang="en-US" sz="1800" b="0" u="sng" dirty="0">
                <a:latin typeface="Arial" panose="020B0604020202020204" pitchFamily="34" charset="0"/>
                <a:cs typeface="Arial" panose="020B0604020202020204" pitchFamily="34" charset="0"/>
              </a:rPr>
              <a:t>Operator(s)</a:t>
            </a:r>
            <a:r>
              <a:rPr lang="en-US" sz="1800" b="0" dirty="0">
                <a:latin typeface="Arial" panose="020B0604020202020204" pitchFamily="34" charset="0"/>
                <a:cs typeface="Arial" panose="020B0604020202020204" pitchFamily="34" charset="0"/>
              </a:rPr>
              <a:t>	  </a:t>
            </a:r>
            <a:r>
              <a:rPr lang="en-US" sz="1800" b="0" u="sng" dirty="0">
                <a:latin typeface="Arial" panose="020B0604020202020204" pitchFamily="34" charset="0"/>
                <a:cs typeface="Arial" panose="020B0604020202020204" pitchFamily="34" charset="0"/>
              </a:rPr>
              <a:t>Precedence &amp; Associativity</a:t>
            </a:r>
            <a:endParaRPr lang="en-US" sz="1800" b="0" dirty="0">
              <a:latin typeface="Arial" panose="020B0604020202020204" pitchFamily="34" charset="0"/>
              <a:cs typeface="Arial" panose="020B0604020202020204" pitchFamily="34" charset="0"/>
            </a:endParaRP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Evaluated first. If nested  				</a:t>
            </a:r>
            <a:r>
              <a:rPr lang="tr-TR" sz="18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(embedded), innermost first.  If on same level, left to right.</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a:t>
            </a:r>
            <a:r>
              <a:rPr lang="tr-TR" sz="18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Unary operators second (e.g. -5, +7)</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Evaluated third.  If there are several, evaluated left to right.</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Binary operators last.  If there are  several, evaluated left to right.</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Example: 1+2*3 is equivalent to 1+(2*3) = 7</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(1+2)*3 is different and has value 9</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Example: -a*b-c is equivalent to ((-a)*b)-c</a:t>
            </a:r>
          </a:p>
        </p:txBody>
      </p:sp>
    </p:spTree>
    <p:extLst>
      <p:ext uri="{BB962C8B-B14F-4D97-AF65-F5344CB8AC3E}">
        <p14:creationId xmlns:p14="http://schemas.microsoft.com/office/powerpoint/2010/main" val="2861718450"/>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0"/>
          <a:stretch/>
        </p:blipFill>
        <p:spPr>
          <a:xfrm>
            <a:off x="1270000" y="1987549"/>
            <a:ext cx="6591300" cy="1434523"/>
          </a:xfrm>
          <a:prstGeom prst="rect">
            <a:avLst/>
          </a:prstGeom>
        </p:spPr>
      </p:pic>
      <p:pic>
        <p:nvPicPr>
          <p:cNvPr id="3074" name="Picture 2" descr="https://i.ytimg.com/vi/5HS163wuRLc/hqdefaul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5334" y="3811780"/>
            <a:ext cx="2668157" cy="2001118"/>
          </a:xfrm>
          <a:prstGeom prst="rect">
            <a:avLst/>
          </a:prstGeom>
          <a:noFill/>
          <a:extLst>
            <a:ext uri="{909E8E84-426E-40DD-AFC4-6F175D3DCCD1}">
              <a14:hiddenFill xmlns:a14="http://schemas.microsoft.com/office/drawing/2010/main">
                <a:solidFill>
                  <a:srgbClr val="FFFFFF"/>
                </a:solidFill>
              </a14:hiddenFill>
            </a:ext>
          </a:extLst>
        </p:spPr>
      </p:pic>
      <p:sp>
        <p:nvSpPr>
          <p:cNvPr id="5" name="Küp 4"/>
          <p:cNvSpPr/>
          <p:nvPr/>
        </p:nvSpPr>
        <p:spPr>
          <a:xfrm>
            <a:off x="6215074" y="2786058"/>
            <a:ext cx="1806864" cy="8728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2"/>
          <p:cNvSpPr>
            <a:spLocks noGrp="1" noChangeArrowheads="1"/>
          </p:cNvSpPr>
          <p:nvPr>
            <p:ph type="title"/>
          </p:nvPr>
        </p:nvSpPr>
        <p:spPr>
          <a:xfrm>
            <a:off x="762000" y="0"/>
            <a:ext cx="7772400" cy="990600"/>
          </a:xfrm>
          <a:noFill/>
          <a:ln/>
        </p:spPr>
        <p:txBody>
          <a:bodyPr>
            <a:normAutofit/>
          </a:bodyPr>
          <a:lstStyle/>
          <a:p>
            <a:r>
              <a:rPr lang="tr-TR" sz="3200" dirty="0"/>
              <a:t>İşlem öncelikleri</a:t>
            </a:r>
            <a:endParaRPr lang="en-US" dirty="0"/>
          </a:p>
        </p:txBody>
      </p:sp>
    </p:spTree>
    <p:extLst>
      <p:ext uri="{BB962C8B-B14F-4D97-AF65-F5344CB8AC3E}">
        <p14:creationId xmlns:p14="http://schemas.microsoft.com/office/powerpoint/2010/main" val="1127553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l">
              <a:spcBef>
                <a:spcPts val="0"/>
              </a:spcBef>
              <a:buFont typeface="Wingdings" pitchFamily="2" charset="2"/>
              <a:buChar char="§"/>
            </a:pPr>
            <a:r>
              <a:rPr lang="tr-TR" sz="2400" b="1" dirty="0">
                <a:solidFill>
                  <a:schemeClr val="tx1"/>
                </a:solidFill>
              </a:rPr>
              <a:t> Örnek:</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7 + 4;    //x değişkeni 11 değerini alır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11 – 5;    //x değişkeni 6 değerini alır</a:t>
            </a:r>
          </a:p>
          <a:p>
            <a:pPr algn="l">
              <a:spcBef>
                <a:spcPts val="0"/>
              </a:spcBef>
              <a:buFont typeface="Wingdings" pitchFamily="2" charset="2"/>
              <a:buChar char="q"/>
            </a:pPr>
            <a:r>
              <a:rPr lang="tr-TR" sz="2400" dirty="0" err="1">
                <a:solidFill>
                  <a:schemeClr val="tx1"/>
                </a:solidFill>
              </a:rPr>
              <a:t>double</a:t>
            </a:r>
            <a:r>
              <a:rPr lang="tr-TR" sz="2400" dirty="0">
                <a:solidFill>
                  <a:schemeClr val="tx1"/>
                </a:solidFill>
              </a:rPr>
              <a:t> x = 11.0/4.0;  </a:t>
            </a:r>
            <a:br>
              <a:rPr lang="tr-TR" sz="2400" dirty="0">
                <a:solidFill>
                  <a:schemeClr val="tx1"/>
                </a:solidFill>
              </a:rPr>
            </a:br>
            <a:r>
              <a:rPr lang="tr-TR" sz="2400" dirty="0">
                <a:solidFill>
                  <a:schemeClr val="tx1"/>
                </a:solidFill>
              </a:rPr>
              <a:t>//x değişkeni bu sefer 2.75 değerini alır.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3*6;    //x değişkeni 18 değerini alır.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11 % 3;    //x değişkeni 2 değerini alır.</a:t>
            </a: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
        <p:nvSpPr>
          <p:cNvPr id="7" name="1 Başlık"/>
          <p:cNvSpPr>
            <a:spLocks noGrp="1"/>
          </p:cNvSpPr>
          <p:nvPr>
            <p:ph type="title"/>
          </p:nvPr>
        </p:nvSpPr>
        <p:spPr>
          <a:xfrm>
            <a:off x="457200" y="152400"/>
            <a:ext cx="8229600" cy="990600"/>
          </a:xfrm>
        </p:spPr>
        <p:txBody>
          <a:bodyPr/>
          <a:lstStyle/>
          <a:p>
            <a:r>
              <a:rPr lang="tr-TR" b="1" dirty="0" err="1">
                <a:solidFill>
                  <a:schemeClr val="tx2">
                    <a:lumMod val="60000"/>
                    <a:lumOff val="40000"/>
                  </a:schemeClr>
                </a:solidFill>
              </a:rPr>
              <a:t>C'de</a:t>
            </a:r>
            <a:r>
              <a:rPr lang="tr-TR" b="1" dirty="0">
                <a:solidFill>
                  <a:schemeClr val="tx2">
                    <a:lumMod val="60000"/>
                    <a:lumOff val="40000"/>
                  </a:schemeClr>
                </a:solidFill>
              </a:rPr>
              <a:t> İşlemler</a:t>
            </a:r>
            <a:endParaRPr lang="tr-TR" dirty="0"/>
          </a:p>
        </p:txBody>
      </p:sp>
    </p:spTree>
    <p:extLst>
      <p:ext uri="{BB962C8B-B14F-4D97-AF65-F5344CB8AC3E}">
        <p14:creationId xmlns:p14="http://schemas.microsoft.com/office/powerpoint/2010/main" val="236391920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5720" y="1558296"/>
            <a:ext cx="864399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r>
              <a:rPr lang="tr-TR" sz="4000" b="1" dirty="0" err="1">
                <a:solidFill>
                  <a:schemeClr val="tx2">
                    <a:lumMod val="60000"/>
                    <a:lumOff val="40000"/>
                  </a:schemeClr>
                </a:solidFill>
              </a:rPr>
              <a:t>C'de</a:t>
            </a:r>
            <a:r>
              <a:rPr lang="tr-TR" sz="4000" b="1" dirty="0">
                <a:solidFill>
                  <a:schemeClr val="tx2">
                    <a:lumMod val="60000"/>
                    <a:lumOff val="40000"/>
                  </a:schemeClr>
                </a:solidFill>
              </a:rPr>
              <a:t> İşlemler</a:t>
            </a:r>
          </a:p>
        </p:txBody>
      </p:sp>
      <p:sp>
        <p:nvSpPr>
          <p:cNvPr id="3" name="Alt Başlık 2"/>
          <p:cNvSpPr>
            <a:spLocks noGrp="1"/>
          </p:cNvSpPr>
          <p:nvPr>
            <p:ph sz="quarter" idx="1"/>
          </p:nvPr>
        </p:nvSpPr>
        <p:spPr>
          <a:xfrm>
            <a:off x="457200" y="1486858"/>
            <a:ext cx="8229600" cy="4391428"/>
          </a:xfrm>
        </p:spPr>
        <p:txBody>
          <a:bodyPr>
            <a:normAutofit/>
          </a:bodyPr>
          <a:lstStyle/>
          <a:p>
            <a:pPr algn="l">
              <a:spcBef>
                <a:spcPts val="0"/>
              </a:spcBef>
              <a:buFontTx/>
              <a:buChar char="-"/>
            </a:pPr>
            <a:r>
              <a:rPr lang="tr-TR" sz="2400" b="1" u="sng" dirty="0">
                <a:solidFill>
                  <a:srgbClr val="FF0000"/>
                </a:solidFill>
              </a:rPr>
              <a:t>Eğer bölme işleminde işleme giren değişkenlerin ikisi de tam sayı değişken ise, sonuç da tam sayı olur.</a:t>
            </a:r>
          </a:p>
          <a:p>
            <a:pPr algn="l">
              <a:spcBef>
                <a:spcPts val="0"/>
              </a:spcBef>
              <a:buNone/>
            </a:pPr>
            <a:r>
              <a:rPr lang="tr-TR" sz="2400" dirty="0">
                <a:solidFill>
                  <a:schemeClr val="tx1"/>
                </a:solidFill>
              </a:rPr>
              <a:t> </a:t>
            </a:r>
          </a:p>
          <a:p>
            <a:pPr algn="l">
              <a:spcBef>
                <a:spcPts val="0"/>
              </a:spcBef>
              <a:buFont typeface="Wingdings" pitchFamily="2" charset="2"/>
              <a:buChar char="§"/>
            </a:pPr>
            <a:endParaRPr lang="tr-TR" sz="2400" dirty="0"/>
          </a:p>
          <a:p>
            <a:pPr algn="l">
              <a:spcBef>
                <a:spcPts val="0"/>
              </a:spcBef>
              <a:buFont typeface="Wingdings" pitchFamily="2" charset="2"/>
              <a:buChar char="§"/>
            </a:pPr>
            <a:r>
              <a:rPr lang="tr-TR" sz="2400" dirty="0" err="1">
                <a:solidFill>
                  <a:schemeClr val="tx1"/>
                </a:solidFill>
              </a:rPr>
              <a:t>double</a:t>
            </a:r>
            <a:r>
              <a:rPr lang="tr-TR" sz="2400" dirty="0">
                <a:solidFill>
                  <a:schemeClr val="tx1"/>
                </a:solidFill>
              </a:rPr>
              <a:t> x = 7 / 4;  </a:t>
            </a:r>
          </a:p>
          <a:p>
            <a:pPr lvl="1">
              <a:spcBef>
                <a:spcPts val="0"/>
              </a:spcBef>
              <a:buFont typeface="Wingdings" pitchFamily="2" charset="2"/>
              <a:buChar char="§"/>
            </a:pPr>
            <a:r>
              <a:rPr lang="tr-TR" sz="1800" dirty="0">
                <a:solidFill>
                  <a:schemeClr val="tx1"/>
                </a:solidFill>
              </a:rPr>
              <a:t>//burada x değişkeni </a:t>
            </a:r>
            <a:r>
              <a:rPr lang="tr-TR" sz="1800" dirty="0" err="1">
                <a:solidFill>
                  <a:schemeClr val="tx1"/>
                </a:solidFill>
              </a:rPr>
              <a:t>double</a:t>
            </a:r>
            <a:r>
              <a:rPr lang="tr-TR" sz="1800" dirty="0">
                <a:solidFill>
                  <a:schemeClr val="tx1"/>
                </a:solidFill>
              </a:rPr>
              <a:t> olmasına rağmen (7 / 4) işlemindeki değişkenler tam sayı olduğundan tam sayı bölmesi gerçekleşir ve x değişkeninin değeri 1.0 olur (1.75 değil). </a:t>
            </a:r>
          </a:p>
          <a:p>
            <a:pPr lvl="1">
              <a:spcBef>
                <a:spcPts val="0"/>
              </a:spcBef>
              <a:buFont typeface="Wingdings" pitchFamily="2" charset="2"/>
              <a:buChar char="§"/>
            </a:pPr>
            <a:r>
              <a:rPr lang="tr-TR" sz="1800" b="1" dirty="0">
                <a:solidFill>
                  <a:schemeClr val="tx1"/>
                </a:solidFill>
              </a:rPr>
              <a:t>// Kod kendisi, sağdaki </a:t>
            </a:r>
            <a:r>
              <a:rPr lang="tr-TR" sz="1800" b="1" dirty="0" err="1">
                <a:solidFill>
                  <a:schemeClr val="tx1"/>
                </a:solidFill>
              </a:rPr>
              <a:t>int</a:t>
            </a:r>
            <a:r>
              <a:rPr lang="tr-TR" sz="1800" b="1" dirty="0">
                <a:solidFill>
                  <a:schemeClr val="tx1"/>
                </a:solidFill>
              </a:rPr>
              <a:t> değeri </a:t>
            </a:r>
            <a:r>
              <a:rPr lang="tr-TR" sz="1800" b="1" dirty="0" err="1">
                <a:solidFill>
                  <a:schemeClr val="tx1"/>
                </a:solidFill>
              </a:rPr>
              <a:t>double’a</a:t>
            </a:r>
            <a:r>
              <a:rPr lang="tr-TR" sz="1800" b="1" dirty="0">
                <a:solidFill>
                  <a:schemeClr val="tx1"/>
                </a:solidFill>
              </a:rPr>
              <a:t> çevirebilmiştir. Ama her zaman bu konuda koda güven duyamayız. </a:t>
            </a:r>
            <a:r>
              <a:rPr lang="tr-TR" sz="1800" dirty="0"/>
              <a:t>İyi bir alışkanlık sağdaki ve soldaki türlerin </a:t>
            </a:r>
            <a:r>
              <a:rPr lang="tr-TR" sz="1800" b="1" dirty="0"/>
              <a:t>aynı olmasına özen göstermektir</a:t>
            </a:r>
            <a:r>
              <a:rPr lang="tr-TR" sz="1800" dirty="0"/>
              <a:t>. Bu açıdan yukarıdaki kullanım yerine ileride göreceğimiz tür dönüşümlü kullanım daha uygundur.</a:t>
            </a:r>
          </a:p>
          <a:p>
            <a:pPr lvl="1">
              <a:spcBef>
                <a:spcPts val="0"/>
              </a:spcBef>
              <a:buFont typeface="Wingdings" pitchFamily="2" charset="2"/>
              <a:buChar char="§"/>
            </a:pPr>
            <a:endParaRPr lang="tr-TR" sz="1500" b="1"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Tx/>
              <a:buChar char="-"/>
            </a:pPr>
            <a:endParaRPr lang="tr-TR" sz="2400"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
        <p:nvSpPr>
          <p:cNvPr id="5" name="4 5-Nokta Yıldız"/>
          <p:cNvSpPr/>
          <p:nvPr/>
        </p:nvSpPr>
        <p:spPr>
          <a:xfrm>
            <a:off x="6215074" y="105823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500694" y="21298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170117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205836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Yuvarlatılmış Dikdörtgen"/>
          <p:cNvSpPr/>
          <p:nvPr/>
        </p:nvSpPr>
        <p:spPr>
          <a:xfrm>
            <a:off x="1741714" y="5428343"/>
            <a:ext cx="6945086" cy="8708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Derleyici ilk önce </a:t>
            </a:r>
            <a:r>
              <a:rPr lang="tr-TR" b="1" dirty="0" err="1"/>
              <a:t>eşittirin</a:t>
            </a:r>
            <a:r>
              <a:rPr lang="tr-TR" b="1" dirty="0"/>
              <a:t> sağındaki </a:t>
            </a:r>
            <a:r>
              <a:rPr lang="tr-TR" dirty="0"/>
              <a:t>işlemi yapar, ardından </a:t>
            </a:r>
            <a:r>
              <a:rPr lang="tr-TR" i="1" dirty="0" err="1"/>
              <a:t>eşittir</a:t>
            </a:r>
            <a:r>
              <a:rPr lang="tr-TR" dirty="0" err="1"/>
              <a:t>in</a:t>
            </a:r>
            <a:r>
              <a:rPr lang="tr-TR" dirty="0"/>
              <a:t> solundaki değişkene atama yapar.</a:t>
            </a:r>
          </a:p>
        </p:txBody>
      </p:sp>
    </p:spTree>
    <p:extLst>
      <p:ext uri="{BB962C8B-B14F-4D97-AF65-F5344CB8AC3E}">
        <p14:creationId xmlns:p14="http://schemas.microsoft.com/office/powerpoint/2010/main" val="3588239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chemeClr val="tx2">
                    <a:lumMod val="60000"/>
                    <a:lumOff val="40000"/>
                  </a:schemeClr>
                </a:solidFill>
              </a:rPr>
              <a:t>Tür Dönüşümü</a:t>
            </a:r>
            <a:endParaRPr lang="en-US" dirty="0"/>
          </a:p>
        </p:txBody>
      </p:sp>
      <p:sp>
        <p:nvSpPr>
          <p:cNvPr id="4"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 allows to convert the type of an expression by placing the desired type in parentheses before the expression </a:t>
            </a:r>
          </a:p>
          <a:p>
            <a:r>
              <a:rPr lang="en-US" sz="3000" dirty="0"/>
              <a:t> This practice is called a type cast</a:t>
            </a:r>
          </a:p>
          <a:p>
            <a:r>
              <a:rPr lang="en-US" sz="3000" dirty="0"/>
              <a:t> Example: n = (</a:t>
            </a:r>
            <a:r>
              <a:rPr lang="en-US" sz="3000" dirty="0" err="1"/>
              <a:t>int</a:t>
            </a:r>
            <a:r>
              <a:rPr lang="en-US" sz="3000" dirty="0"/>
              <a:t>) (9</a:t>
            </a:r>
            <a:r>
              <a:rPr lang="tr-TR" sz="3000" dirty="0"/>
              <a:t>.0</a:t>
            </a:r>
            <a:r>
              <a:rPr lang="en-US" sz="3000" dirty="0"/>
              <a:t>*4.5)</a:t>
            </a:r>
          </a:p>
          <a:p>
            <a:pPr marL="0" indent="0">
              <a:buNone/>
            </a:pPr>
            <a:endParaRPr lang="en-US" sz="3000" dirty="0"/>
          </a:p>
        </p:txBody>
      </p:sp>
    </p:spTree>
    <p:extLst>
      <p:ext uri="{BB962C8B-B14F-4D97-AF65-F5344CB8AC3E}">
        <p14:creationId xmlns:p14="http://schemas.microsoft.com/office/powerpoint/2010/main" val="1724558792"/>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2">
                    <a:lumMod val="60000"/>
                    <a:lumOff val="40000"/>
                  </a:schemeClr>
                </a:solidFill>
              </a:rPr>
              <a:t>Tür Dönüşümü</a:t>
            </a:r>
            <a:endParaRPr lang="tr-TR" dirty="0"/>
          </a:p>
        </p:txBody>
      </p:sp>
      <p:sp>
        <p:nvSpPr>
          <p:cNvPr id="3" name="2 İçerik Yer Tutucusu"/>
          <p:cNvSpPr>
            <a:spLocks noGrp="1"/>
          </p:cNvSpPr>
          <p:nvPr>
            <p:ph sz="quarter" idx="1"/>
          </p:nvPr>
        </p:nvSpPr>
        <p:spPr/>
        <p:txBody>
          <a:bodyPr/>
          <a:lstStyle/>
          <a:p>
            <a:r>
              <a:rPr lang="tr-TR" dirty="0"/>
              <a:t>Bir değerin başına (</a:t>
            </a:r>
            <a:r>
              <a:rPr lang="tr-TR" dirty="0" err="1"/>
              <a:t>int</a:t>
            </a:r>
            <a:r>
              <a:rPr lang="tr-TR" dirty="0"/>
              <a:t>) gibi bir ekleme yaparak onu istediğiniz türe dönüştürebilirsiniz.</a:t>
            </a:r>
          </a:p>
          <a:p>
            <a:pPr lvl="1"/>
            <a:r>
              <a:rPr lang="tr-TR" dirty="0"/>
              <a:t>(</a:t>
            </a:r>
            <a:r>
              <a:rPr lang="tr-TR" dirty="0" err="1"/>
              <a:t>double</a:t>
            </a:r>
            <a:r>
              <a:rPr lang="tr-TR" dirty="0"/>
              <a:t>)4 aslında 4.0’a denktir.</a:t>
            </a:r>
          </a:p>
          <a:p>
            <a:pPr lvl="1"/>
            <a:r>
              <a:rPr lang="tr-TR" dirty="0"/>
              <a:t>(</a:t>
            </a:r>
            <a:r>
              <a:rPr lang="tr-TR" dirty="0" err="1"/>
              <a:t>int</a:t>
            </a:r>
            <a:r>
              <a:rPr lang="tr-TR" dirty="0"/>
              <a:t>)3.9 aslında 3’e denktir. </a:t>
            </a:r>
            <a:r>
              <a:rPr lang="tr-TR" sz="1800" dirty="0"/>
              <a:t>(yuvarlama değil, küsurat atma işlemi yapılır.)</a:t>
            </a:r>
            <a:endParaRPr lang="tr-TR" dirty="0"/>
          </a:p>
        </p:txBody>
      </p:sp>
      <p:sp>
        <p:nvSpPr>
          <p:cNvPr id="4" name="3 Yuvarlatılmış Dikdörtgen"/>
          <p:cNvSpPr/>
          <p:nvPr/>
        </p:nvSpPr>
        <p:spPr>
          <a:xfrm>
            <a:off x="2380343" y="2960914"/>
            <a:ext cx="4978400" cy="30044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a:t>
            </a:r>
            <a:r>
              <a:rPr lang="tr-TR" sz="2400" dirty="0" err="1"/>
              <a:t>int</a:t>
            </a:r>
            <a:r>
              <a:rPr lang="tr-TR" sz="2400" dirty="0"/>
              <a:t>) şeklindeki tür dönüşüm kullanımı yüksek önceliğe sahiptir.</a:t>
            </a:r>
          </a:p>
          <a:p>
            <a:pPr algn="ctr"/>
            <a:endParaRPr lang="tr-TR" sz="2400" dirty="0"/>
          </a:p>
          <a:p>
            <a:pPr algn="ctr"/>
            <a:r>
              <a:rPr lang="tr-TR" sz="2400" dirty="0"/>
              <a:t>Örneğin x = (</a:t>
            </a:r>
            <a:r>
              <a:rPr lang="tr-TR" sz="2400" dirty="0" err="1"/>
              <a:t>double</a:t>
            </a:r>
            <a:r>
              <a:rPr lang="tr-TR" sz="2400" dirty="0"/>
              <a:t>)7 / 4;</a:t>
            </a:r>
          </a:p>
          <a:p>
            <a:pPr algn="ctr"/>
            <a:r>
              <a:rPr lang="tr-TR" sz="2400" dirty="0"/>
              <a:t>İşleminde ilk önce (</a:t>
            </a:r>
            <a:r>
              <a:rPr lang="tr-TR" sz="2400" dirty="0" err="1"/>
              <a:t>double</a:t>
            </a:r>
            <a:r>
              <a:rPr lang="tr-TR" sz="2400" dirty="0"/>
              <a:t>)7 işlemi yapar ve </a:t>
            </a:r>
          </a:p>
          <a:p>
            <a:pPr algn="ctr"/>
            <a:r>
              <a:rPr lang="tr-TR" sz="2400" dirty="0"/>
              <a:t>işlem x = 7.0 / 4; haline dönüşür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Tür Dönüşümü</a:t>
            </a:r>
          </a:p>
        </p:txBody>
      </p:sp>
      <p:sp>
        <p:nvSpPr>
          <p:cNvPr id="4" name="3 Dikdörtgen"/>
          <p:cNvSpPr/>
          <p:nvPr/>
        </p:nvSpPr>
        <p:spPr>
          <a:xfrm>
            <a:off x="357158" y="1357298"/>
            <a:ext cx="4572000" cy="1754326"/>
          </a:xfrm>
          <a:prstGeom prst="rect">
            <a:avLst/>
          </a:prstGeom>
        </p:spPr>
        <p:txBody>
          <a:bodyPr>
            <a:spAutoFit/>
          </a:bodyPr>
          <a:lstStyle/>
          <a:p>
            <a:r>
              <a:rPr lang="en-US" dirty="0"/>
              <a:t>#include &lt;</a:t>
            </a:r>
            <a:r>
              <a:rPr lang="en-US" dirty="0" err="1"/>
              <a:t>stdio.h</a:t>
            </a:r>
            <a:r>
              <a:rPr lang="en-US" dirty="0"/>
              <a:t>&gt;</a:t>
            </a:r>
          </a:p>
          <a:p>
            <a:r>
              <a:rPr lang="en-US" dirty="0" err="1"/>
              <a:t>int</a:t>
            </a:r>
            <a:r>
              <a:rPr lang="en-US" dirty="0"/>
              <a:t> main()</a:t>
            </a:r>
          </a:p>
          <a:p>
            <a:r>
              <a:rPr lang="en-US" dirty="0"/>
              <a:t>{   </a:t>
            </a:r>
          </a:p>
          <a:p>
            <a:r>
              <a:rPr lang="tr-TR" dirty="0"/>
              <a:t>	</a:t>
            </a:r>
            <a:r>
              <a:rPr lang="en-US" dirty="0" err="1"/>
              <a:t>printf</a:t>
            </a:r>
            <a:r>
              <a:rPr lang="en-US" dirty="0"/>
              <a:t>("%</a:t>
            </a:r>
            <a:r>
              <a:rPr lang="tr-TR" dirty="0"/>
              <a:t>l</a:t>
            </a:r>
            <a:r>
              <a:rPr lang="en-US" dirty="0"/>
              <a:t>f", 5);</a:t>
            </a:r>
          </a:p>
          <a:p>
            <a:r>
              <a:rPr lang="tr-TR" dirty="0"/>
              <a:t>	</a:t>
            </a:r>
            <a:r>
              <a:rPr lang="en-US" dirty="0"/>
              <a:t>return 0;</a:t>
            </a:r>
          </a:p>
          <a:p>
            <a:r>
              <a:rPr lang="en-US" dirty="0"/>
              <a:t>}</a:t>
            </a:r>
            <a:endParaRPr lang="tr-TR" dirty="0"/>
          </a:p>
        </p:txBody>
      </p:sp>
      <p:sp>
        <p:nvSpPr>
          <p:cNvPr id="5" name="4 Sağ Ok"/>
          <p:cNvSpPr/>
          <p:nvPr/>
        </p:nvSpPr>
        <p:spPr>
          <a:xfrm>
            <a:off x="2643158" y="1878788"/>
            <a:ext cx="171451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2"/>
          <a:srcRect/>
          <a:stretch>
            <a:fillRect/>
          </a:stretch>
        </p:blipFill>
        <p:spPr bwMode="auto">
          <a:xfrm>
            <a:off x="4929190" y="1285860"/>
            <a:ext cx="3124200" cy="1971675"/>
          </a:xfrm>
          <a:prstGeom prst="rect">
            <a:avLst/>
          </a:prstGeom>
          <a:noFill/>
          <a:ln w="9525">
            <a:noFill/>
            <a:miter lim="800000"/>
            <a:headEnd/>
            <a:tailEnd/>
          </a:ln>
          <a:effectLst/>
        </p:spPr>
      </p:pic>
      <p:sp>
        <p:nvSpPr>
          <p:cNvPr id="7" name="6 Metin kutusu"/>
          <p:cNvSpPr txBox="1"/>
          <p:nvPr/>
        </p:nvSpPr>
        <p:spPr>
          <a:xfrm>
            <a:off x="500034" y="3786190"/>
            <a:ext cx="8001056" cy="1323439"/>
          </a:xfrm>
          <a:prstGeom prst="rect">
            <a:avLst/>
          </a:prstGeom>
          <a:noFill/>
        </p:spPr>
        <p:txBody>
          <a:bodyPr wrap="square" rtlCol="0">
            <a:spAutoFit/>
          </a:bodyPr>
          <a:lstStyle/>
          <a:p>
            <a:r>
              <a:rPr lang="tr-TR" sz="2000" dirty="0"/>
              <a:t>Bu örnekte, 5 </a:t>
            </a:r>
            <a:r>
              <a:rPr lang="tr-TR" sz="2000" dirty="0" err="1"/>
              <a:t>int</a:t>
            </a:r>
            <a:r>
              <a:rPr lang="tr-TR" sz="2000" dirty="0"/>
              <a:t> değeri, başına (</a:t>
            </a:r>
            <a:r>
              <a:rPr lang="tr-TR" sz="2000" dirty="0" err="1"/>
              <a:t>double</a:t>
            </a:r>
            <a:r>
              <a:rPr lang="tr-TR" sz="2000" dirty="0"/>
              <a:t>) yazılmaksızın dönüşüme uğrayamıyor.</a:t>
            </a:r>
          </a:p>
          <a:p>
            <a:endParaRPr lang="tr-TR" sz="2000" dirty="0"/>
          </a:p>
          <a:p>
            <a:r>
              <a:rPr lang="tr-TR" sz="2000" dirty="0">
                <a:sym typeface="Wingdings" pitchFamily="2" charset="2"/>
              </a:rPr>
              <a:t> Sonuç: Tür dönüşümü gerekliliğine kod yazarken dikkat etmeliyiz!</a:t>
            </a:r>
            <a:endParaRPr lang="tr-TR"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
          <p:cNvGrpSpPr/>
          <p:nvPr/>
        </p:nvGrpSpPr>
        <p:grpSpPr>
          <a:xfrm>
            <a:off x="4286248" y="1785926"/>
            <a:ext cx="4148519" cy="2071702"/>
            <a:chOff x="4066819" y="1657349"/>
            <a:chExt cx="5077181" cy="2843221"/>
          </a:xfrm>
        </p:grpSpPr>
        <p:pic>
          <p:nvPicPr>
            <p:cNvPr id="13" name="12 Resim" descr="içerik.jpeg"/>
            <p:cNvPicPr>
              <a:picLocks noChangeAspect="1"/>
            </p:cNvPicPr>
            <p:nvPr/>
          </p:nvPicPr>
          <p:blipFill>
            <a:blip r:embed="rId3"/>
            <a:stretch>
              <a:fillRect/>
            </a:stretch>
          </p:blipFill>
          <p:spPr>
            <a:xfrm>
              <a:off x="4066819" y="1657349"/>
              <a:ext cx="5077181" cy="2843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3 Metin kutusu"/>
            <p:cNvSpPr txBox="1"/>
            <p:nvPr/>
          </p:nvSpPr>
          <p:spPr>
            <a:xfrm>
              <a:off x="8143900" y="4000504"/>
              <a:ext cx="652743" cy="369332"/>
            </a:xfrm>
            <a:prstGeom prst="rect">
              <a:avLst/>
            </a:prstGeom>
            <a:noFill/>
          </p:spPr>
          <p:txBody>
            <a:bodyPr wrap="none" rtlCol="0">
              <a:spAutoFit/>
            </a:bodyPr>
            <a:lstStyle/>
            <a:p>
              <a:r>
                <a:rPr lang="tr-TR" dirty="0"/>
                <a:t>1996</a:t>
              </a:r>
            </a:p>
          </p:txBody>
        </p:sp>
      </p:grpSp>
      <p:sp>
        <p:nvSpPr>
          <p:cNvPr id="15" name="14 Metin kutusu"/>
          <p:cNvSpPr txBox="1"/>
          <p:nvPr/>
        </p:nvSpPr>
        <p:spPr>
          <a:xfrm>
            <a:off x="4214810" y="5929330"/>
            <a:ext cx="4643470" cy="369332"/>
          </a:xfrm>
          <a:prstGeom prst="rect">
            <a:avLst/>
          </a:prstGeom>
          <a:noFill/>
        </p:spPr>
        <p:txBody>
          <a:bodyPr wrap="square" rtlCol="0">
            <a:spAutoFit/>
          </a:bodyPr>
          <a:lstStyle/>
          <a:p>
            <a:pPr algn="ctr"/>
            <a:r>
              <a:rPr lang="tr-TR" i="1" dirty="0">
                <a:ln>
                  <a:solidFill>
                    <a:srgbClr val="FF0000"/>
                  </a:solidFill>
                </a:ln>
              </a:rPr>
              <a:t>Video için https://youtu.be/EMVBLg2MrLs</a:t>
            </a:r>
          </a:p>
        </p:txBody>
      </p:sp>
      <p:sp>
        <p:nvSpPr>
          <p:cNvPr id="55299" name="Rectangle 2"/>
          <p:cNvSpPr>
            <a:spLocks noGrp="1" noChangeArrowheads="1"/>
          </p:cNvSpPr>
          <p:nvPr>
            <p:ph type="title"/>
          </p:nvPr>
        </p:nvSpPr>
        <p:spPr/>
        <p:txBody>
          <a:bodyPr/>
          <a:lstStyle/>
          <a:p>
            <a:r>
              <a:rPr lang="tr-TR" dirty="0"/>
              <a:t>Bunu biliyor musunuz? </a:t>
            </a:r>
            <a:endParaRPr lang="en-US" dirty="0"/>
          </a:p>
        </p:txBody>
      </p:sp>
      <p:pic>
        <p:nvPicPr>
          <p:cNvPr id="11" name="10 Resim" descr="139216-11104-pristine.jpg"/>
          <p:cNvPicPr>
            <a:picLocks noChangeAspect="1"/>
          </p:cNvPicPr>
          <p:nvPr/>
        </p:nvPicPr>
        <p:blipFill>
          <a:blip r:embed="rId4"/>
          <a:stretch>
            <a:fillRect/>
          </a:stretch>
        </p:blipFill>
        <p:spPr>
          <a:xfrm>
            <a:off x="642910" y="1500174"/>
            <a:ext cx="1928826" cy="2884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11 Resim" descr="ariane 5.jpg"/>
          <p:cNvPicPr>
            <a:picLocks noChangeAspect="1"/>
          </p:cNvPicPr>
          <p:nvPr/>
        </p:nvPicPr>
        <p:blipFill>
          <a:blip r:embed="rId5" cstate="print">
            <a:clrChange>
              <a:clrFrom>
                <a:srgbClr val="F7F7F7"/>
              </a:clrFrom>
              <a:clrTo>
                <a:srgbClr val="F7F7F7">
                  <a:alpha val="0"/>
                </a:srgbClr>
              </a:clrTo>
            </a:clrChange>
          </a:blip>
          <a:stretch>
            <a:fillRect/>
          </a:stretch>
        </p:blipFill>
        <p:spPr>
          <a:xfrm>
            <a:off x="3357554" y="1857364"/>
            <a:ext cx="2400304" cy="2400304"/>
          </a:xfrm>
          <a:prstGeom prst="rect">
            <a:avLst/>
          </a:prstGeom>
        </p:spPr>
      </p:pic>
      <p:sp>
        <p:nvSpPr>
          <p:cNvPr id="17" name="16 Metin kutusu"/>
          <p:cNvSpPr txBox="1"/>
          <p:nvPr/>
        </p:nvSpPr>
        <p:spPr>
          <a:xfrm>
            <a:off x="142561" y="4643446"/>
            <a:ext cx="8071312" cy="1077218"/>
          </a:xfrm>
          <a:prstGeom prst="rect">
            <a:avLst/>
          </a:prstGeom>
          <a:noFill/>
        </p:spPr>
        <p:txBody>
          <a:bodyPr wrap="none" rtlCol="0">
            <a:spAutoFit/>
          </a:bodyPr>
          <a:lstStyle/>
          <a:p>
            <a:pPr>
              <a:buFont typeface="Arial" pitchFamily="34" charset="0"/>
              <a:buChar char="•"/>
            </a:pPr>
            <a:r>
              <a:rPr lang="tr-TR" sz="1600" dirty="0"/>
              <a:t>Başarılı sonuç veren Ariane4’ün yazılımını, ivmesi daha yüksek olan </a:t>
            </a:r>
            <a:r>
              <a:rPr lang="tr-TR" sz="1600" dirty="0" err="1"/>
              <a:t>Ariane</a:t>
            </a:r>
            <a:r>
              <a:rPr lang="tr-TR" sz="1600" dirty="0"/>
              <a:t> 5’te kullanma niyeti</a:t>
            </a:r>
          </a:p>
          <a:p>
            <a:pPr>
              <a:buFont typeface="Arial" pitchFamily="34" charset="0"/>
              <a:buChar char="•"/>
            </a:pPr>
            <a:r>
              <a:rPr lang="tr-TR" sz="1600" dirty="0"/>
              <a:t>Ariane4’teki 64 bitlik değişkeni (israf olmasın diye?) 16 bit’e TÜR DÖNÜŞÜMÜ yapma planı</a:t>
            </a:r>
          </a:p>
          <a:p>
            <a:pPr>
              <a:buFont typeface="Arial" pitchFamily="34" charset="0"/>
              <a:buChar char="•"/>
            </a:pPr>
            <a:r>
              <a:rPr lang="tr-TR" sz="1600" dirty="0"/>
              <a:t>Oysa ivmelenmesi daha hızlı olan Ariane5’e 16bit yetmiyor.</a:t>
            </a:r>
          </a:p>
          <a:p>
            <a:pPr>
              <a:buFont typeface="Arial" pitchFamily="34" charset="0"/>
              <a:buChar char="•"/>
            </a:pPr>
            <a:r>
              <a:rPr lang="tr-TR" sz="1600" dirty="0"/>
              <a:t>10 yıllık çaba, 7 milyar dolar… (</a:t>
            </a:r>
            <a:r>
              <a:rPr lang="tr-TR" sz="1600" dirty="0" err="1"/>
              <a:t>European</a:t>
            </a:r>
            <a:r>
              <a:rPr lang="tr-TR" sz="1600" dirty="0"/>
              <a:t> </a:t>
            </a:r>
            <a:r>
              <a:rPr lang="tr-TR" sz="1600" dirty="0" err="1"/>
              <a:t>Space</a:t>
            </a:r>
            <a:r>
              <a:rPr lang="tr-TR" sz="1600" dirty="0"/>
              <a:t> </a:t>
            </a:r>
            <a:r>
              <a:rPr lang="tr-TR" sz="1600" dirty="0" err="1"/>
              <a:t>Agency</a:t>
            </a:r>
            <a:r>
              <a:rPr lang="tr-TR" sz="1600" dirty="0"/>
              <a:t> projesi)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checkerboard(across)">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1000"/>
                                        <p:tgtEl>
                                          <p:spTgt spid="12"/>
                                        </p:tgtEl>
                                        <p:attrNameLst>
                                          <p:attrName>ppt_x</p:attrName>
                                        </p:attrNameLst>
                                      </p:cBhvr>
                                      <p:tavLst>
                                        <p:tav tm="0">
                                          <p:val>
                                            <p:strVal val="ppt_x"/>
                                          </p:val>
                                        </p:tav>
                                        <p:tav tm="100000">
                                          <p:val>
                                            <p:strVal val="ppt_x"/>
                                          </p:val>
                                        </p:tav>
                                      </p:tavLst>
                                    </p:anim>
                                    <p:anim calcmode="lin" valueType="num">
                                      <p:cBhvr additive="base">
                                        <p:cTn id="27" dur="1000"/>
                                        <p:tgtEl>
                                          <p:spTgt spid="12"/>
                                        </p:tgtEl>
                                        <p:attrNameLst>
                                          <p:attrName>ppt_y</p:attrName>
                                        </p:attrNameLst>
                                      </p:cBhvr>
                                      <p:tavLst>
                                        <p:tav tm="0">
                                          <p:val>
                                            <p:strVal val="ppt_y"/>
                                          </p:val>
                                        </p:tav>
                                        <p:tav tm="100000">
                                          <p:val>
                                            <p:strVal val="1+ppt_h/2"/>
                                          </p:val>
                                        </p:tav>
                                      </p:tavLst>
                                    </p:anim>
                                    <p:set>
                                      <p:cBhvr>
                                        <p:cTn id="28" dur="1" fill="hold">
                                          <p:stCondLst>
                                            <p:cond delay="999"/>
                                          </p:stCondLst>
                                        </p:cTn>
                                        <p:tgtEl>
                                          <p:spTgt spid="12"/>
                                        </p:tgtEl>
                                        <p:attrNameLst>
                                          <p:attrName>style.visibility</p:attrName>
                                        </p:attrNameLst>
                                      </p:cBhvr>
                                      <p:to>
                                        <p:strVal val="hidden"/>
                                      </p:to>
                                    </p:set>
                                  </p:childTnLst>
                                </p:cTn>
                              </p:par>
                              <p:par>
                                <p:cTn id="29" presetID="8" presetClass="emph" presetSubtype="0" fill="hold" nodeType="withEffect">
                                  <p:stCondLst>
                                    <p:cond delay="0"/>
                                  </p:stCondLst>
                                  <p:childTnLst>
                                    <p:animRot by="-10800000">
                                      <p:cBhvr>
                                        <p:cTn id="30" dur="2000" fill="hold"/>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heckerboard(across)">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Yuvarlatılmış Dikdörtgen"/>
          <p:cNvSpPr/>
          <p:nvPr/>
        </p:nvSpPr>
        <p:spPr>
          <a:xfrm>
            <a:off x="285720" y="2928934"/>
            <a:ext cx="864399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pPr algn="l"/>
            <a:r>
              <a:rPr lang="tr-TR" sz="4000" b="1" dirty="0">
                <a:solidFill>
                  <a:schemeClr val="tx2">
                    <a:lumMod val="60000"/>
                    <a:lumOff val="40000"/>
                  </a:schemeClr>
                </a:solidFill>
              </a:rPr>
              <a:t>Tür Dönüşümü</a:t>
            </a: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err="1">
                <a:solidFill>
                  <a:schemeClr val="tx1"/>
                </a:solidFill>
              </a:rPr>
              <a:t>double</a:t>
            </a:r>
            <a:r>
              <a:rPr lang="tr-TR" sz="2400" dirty="0">
                <a:solidFill>
                  <a:schemeClr val="tx1"/>
                </a:solidFill>
              </a:rPr>
              <a:t> x = 3.94;</a:t>
            </a:r>
          </a:p>
          <a:p>
            <a:pPr algn="l">
              <a:spcBef>
                <a:spcPts val="0"/>
              </a:spcBef>
            </a:pPr>
            <a:r>
              <a:rPr lang="tr-TR" sz="2000" dirty="0">
                <a:solidFill>
                  <a:schemeClr val="tx1"/>
                </a:solidFill>
              </a:rPr>
              <a:t>   </a:t>
            </a:r>
            <a:r>
              <a:rPr lang="tr-TR" sz="2000" dirty="0" err="1">
                <a:solidFill>
                  <a:schemeClr val="tx1"/>
                </a:solidFill>
              </a:rPr>
              <a:t>int</a:t>
            </a:r>
            <a:r>
              <a:rPr lang="tr-TR" sz="2000" dirty="0">
                <a:solidFill>
                  <a:schemeClr val="tx1"/>
                </a:solidFill>
              </a:rPr>
              <a:t> y = (</a:t>
            </a:r>
            <a:r>
              <a:rPr lang="tr-TR" sz="2000" dirty="0" err="1">
                <a:solidFill>
                  <a:schemeClr val="tx1"/>
                </a:solidFill>
              </a:rPr>
              <a:t>int</a:t>
            </a:r>
            <a:r>
              <a:rPr lang="tr-TR" sz="2000" dirty="0">
                <a:solidFill>
                  <a:schemeClr val="tx1"/>
                </a:solidFill>
              </a:rPr>
              <a:t>) x;  //Bu işlem </a:t>
            </a:r>
            <a:r>
              <a:rPr lang="tr-TR" sz="2000" dirty="0" err="1">
                <a:solidFill>
                  <a:schemeClr val="tx1"/>
                </a:solidFill>
              </a:rPr>
              <a:t>double</a:t>
            </a:r>
            <a:r>
              <a:rPr lang="tr-TR" sz="2000" dirty="0">
                <a:solidFill>
                  <a:schemeClr val="tx1"/>
                </a:solidFill>
              </a:rPr>
              <a:t> değişkeni </a:t>
            </a:r>
            <a:r>
              <a:rPr lang="tr-TR" sz="2000" dirty="0" err="1">
                <a:solidFill>
                  <a:schemeClr val="tx1"/>
                </a:solidFill>
              </a:rPr>
              <a:t>int</a:t>
            </a:r>
            <a:r>
              <a:rPr lang="tr-TR" sz="2000" dirty="0">
                <a:solidFill>
                  <a:schemeClr val="tx1"/>
                </a:solidFill>
              </a:rPr>
              <a:t> değişkene dönüştürür. Ancak dönüşüm esnasında veri kaybı olur. </a:t>
            </a:r>
            <a:r>
              <a:rPr lang="tr-TR" sz="2000" dirty="0" err="1">
                <a:solidFill>
                  <a:schemeClr val="tx1"/>
                </a:solidFill>
              </a:rPr>
              <a:t>int</a:t>
            </a:r>
            <a:r>
              <a:rPr lang="tr-TR" sz="2000" dirty="0">
                <a:solidFill>
                  <a:schemeClr val="tx1"/>
                </a:solidFill>
              </a:rPr>
              <a:t> türündeki y değişkeninin değeri 3 olacaktır (yuvarlama yapılmaz, yapılan işlem küsuratın atılmasıdır.)</a:t>
            </a:r>
          </a:p>
          <a:p>
            <a:pPr algn="l">
              <a:spcBef>
                <a:spcPts val="0"/>
              </a:spcBef>
            </a:pPr>
            <a:endParaRPr lang="tr-TR" sz="2400" dirty="0">
              <a:solidFill>
                <a:schemeClr val="tx1"/>
              </a:solidFill>
            </a:endParaRPr>
          </a:p>
          <a:p>
            <a:pPr algn="l">
              <a:spcBef>
                <a:spcPts val="0"/>
              </a:spcBef>
              <a:buFontTx/>
              <a:buChar char="-"/>
            </a:pPr>
            <a:r>
              <a:rPr lang="tr-TR" sz="2400" b="1" u="sng" dirty="0">
                <a:solidFill>
                  <a:srgbClr val="FF0000"/>
                </a:solidFill>
              </a:rPr>
              <a:t>Eğer bölme işleminde işleme giren değişkenlerin ikisi de tam sayı değişken ise, sonuç da tam sayı olur.</a:t>
            </a:r>
          </a:p>
          <a:p>
            <a:pPr algn="l">
              <a:spcBef>
                <a:spcPts val="0"/>
              </a:spcBef>
              <a:buFont typeface="Wingdings" pitchFamily="2" charset="2"/>
              <a:buChar char="§"/>
            </a:pPr>
            <a:endParaRPr lang="tr-TR" sz="2400" dirty="0">
              <a:solidFill>
                <a:schemeClr val="tx1"/>
              </a:solidFill>
            </a:endParaRPr>
          </a:p>
          <a:p>
            <a:pPr algn="l">
              <a:spcBef>
                <a:spcPts val="0"/>
              </a:spcBef>
              <a:buFont typeface="Wingdings" pitchFamily="2" charset="2"/>
              <a:buChar char="§"/>
            </a:pPr>
            <a:endParaRPr lang="tr-TR" sz="2400" dirty="0"/>
          </a:p>
          <a:p>
            <a:pPr algn="l">
              <a:spcBef>
                <a:spcPts val="0"/>
              </a:spcBef>
              <a:buFont typeface="Wingdings" pitchFamily="2" charset="2"/>
              <a:buChar char="§"/>
            </a:pPr>
            <a:r>
              <a:rPr lang="tr-TR" sz="2400" dirty="0" err="1">
                <a:solidFill>
                  <a:schemeClr val="tx1"/>
                </a:solidFill>
              </a:rPr>
              <a:t>double</a:t>
            </a:r>
            <a:r>
              <a:rPr lang="tr-TR" sz="2400" dirty="0">
                <a:solidFill>
                  <a:schemeClr val="tx1"/>
                </a:solidFill>
              </a:rPr>
              <a:t> x = (</a:t>
            </a:r>
            <a:r>
              <a:rPr lang="tr-TR" sz="2400" dirty="0" err="1">
                <a:solidFill>
                  <a:schemeClr val="tx1"/>
                </a:solidFill>
              </a:rPr>
              <a:t>double</a:t>
            </a:r>
            <a:r>
              <a:rPr lang="tr-TR" sz="2400" dirty="0">
                <a:solidFill>
                  <a:schemeClr val="tx1"/>
                </a:solidFill>
              </a:rPr>
              <a:t>) 7 / 4;  </a:t>
            </a:r>
            <a:br>
              <a:rPr lang="tr-TR" sz="2400" dirty="0">
                <a:solidFill>
                  <a:schemeClr val="tx1"/>
                </a:solidFill>
              </a:rPr>
            </a:br>
            <a:r>
              <a:rPr lang="tr-TR" sz="1800" dirty="0">
                <a:solidFill>
                  <a:schemeClr val="tx1"/>
                </a:solidFill>
              </a:rPr>
              <a:t>//bu işlem sonucu x değişkeni </a:t>
            </a:r>
            <a:r>
              <a:rPr lang="tr-TR" sz="1800" dirty="0"/>
              <a:t>1</a:t>
            </a:r>
            <a:r>
              <a:rPr lang="tr-TR" sz="1800" dirty="0">
                <a:solidFill>
                  <a:schemeClr val="tx1"/>
                </a:solidFill>
              </a:rPr>
              <a:t>.75 değerini alır.</a:t>
            </a:r>
            <a:br>
              <a:rPr lang="tr-TR" sz="1800" dirty="0">
                <a:solidFill>
                  <a:schemeClr val="tx1"/>
                </a:solidFill>
              </a:rPr>
            </a:br>
            <a:r>
              <a:rPr lang="tr-TR" sz="1800" dirty="0">
                <a:solidFill>
                  <a:schemeClr val="tx1"/>
                </a:solidFill>
              </a:rPr>
              <a:t>// </a:t>
            </a:r>
            <a:r>
              <a:rPr lang="tr-TR" sz="1800" dirty="0" err="1">
                <a:solidFill>
                  <a:schemeClr val="tx1"/>
                </a:solidFill>
              </a:rPr>
              <a:t>double</a:t>
            </a:r>
            <a:r>
              <a:rPr lang="tr-TR" sz="1800" dirty="0">
                <a:solidFill>
                  <a:schemeClr val="tx1"/>
                </a:solidFill>
              </a:rPr>
              <a:t> x = (</a:t>
            </a:r>
            <a:r>
              <a:rPr lang="tr-TR" sz="1800" dirty="0" err="1">
                <a:solidFill>
                  <a:schemeClr val="tx1"/>
                </a:solidFill>
              </a:rPr>
              <a:t>double</a:t>
            </a:r>
            <a:r>
              <a:rPr lang="tr-TR" sz="1800" dirty="0">
                <a:solidFill>
                  <a:schemeClr val="tx1"/>
                </a:solidFill>
              </a:rPr>
              <a:t>)(7/4) olsaydı önce 1 hesaplanır ve 1.00 değeri </a:t>
            </a:r>
            <a:r>
              <a:rPr lang="tr-TR" sz="1800" dirty="0" err="1">
                <a:solidFill>
                  <a:schemeClr val="tx1"/>
                </a:solidFill>
              </a:rPr>
              <a:t>x’e</a:t>
            </a:r>
            <a:r>
              <a:rPr lang="tr-TR" sz="1800" dirty="0">
                <a:solidFill>
                  <a:schemeClr val="tx1"/>
                </a:solidFill>
              </a:rPr>
              <a:t> atanırdı.</a:t>
            </a:r>
            <a:endParaRPr lang="tr-TR" sz="2400"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 typeface="Wingdings" pitchFamily="2" charset="2"/>
              <a:buChar char="§"/>
            </a:pPr>
            <a:endParaRPr lang="tr-TR" sz="2400" b="1" dirty="0">
              <a:solidFill>
                <a:schemeClr val="tx1"/>
              </a:solidFill>
            </a:endParaRPr>
          </a:p>
          <a:p>
            <a:pPr algn="l">
              <a:spcBef>
                <a:spcPts val="0"/>
              </a:spcBef>
              <a:buFontTx/>
              <a:buChar char="-"/>
            </a:pPr>
            <a:endParaRPr lang="tr-TR" sz="2400"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
        <p:nvSpPr>
          <p:cNvPr id="5" name="4 5-Nokta Yıldız"/>
          <p:cNvSpPr/>
          <p:nvPr/>
        </p:nvSpPr>
        <p:spPr>
          <a:xfrm>
            <a:off x="6215074" y="242886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000628" y="385762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307181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34290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8239026"/>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indir.jpg"/>
          <p:cNvPicPr>
            <a:picLocks noChangeAspect="1"/>
          </p:cNvPicPr>
          <p:nvPr/>
        </p:nvPicPr>
        <p:blipFill>
          <a:blip r:embed="rId2"/>
          <a:stretch>
            <a:fillRect/>
          </a:stretch>
        </p:blipFill>
        <p:spPr>
          <a:xfrm rot="19896234">
            <a:off x="6013450" y="2882939"/>
            <a:ext cx="2628900" cy="1743075"/>
          </a:xfrm>
          <a:prstGeom prst="rect">
            <a:avLst/>
          </a:prstGeom>
        </p:spPr>
      </p:pic>
      <p:sp>
        <p:nvSpPr>
          <p:cNvPr id="8" name="7 Yuvarlatılmış Dikdörtgen"/>
          <p:cNvSpPr/>
          <p:nvPr/>
        </p:nvSpPr>
        <p:spPr>
          <a:xfrm>
            <a:off x="1856642" y="2332593"/>
            <a:ext cx="4394200" cy="241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sz="6600" dirty="0"/>
              <a:t>123 </a:t>
            </a:r>
            <a:r>
              <a:rPr lang="tr-TR" sz="6600" dirty="0" err="1"/>
              <a:t>abc</a:t>
            </a:r>
            <a:endParaRPr lang="tr-TR" sz="6600" dirty="0"/>
          </a:p>
        </p:txBody>
      </p:sp>
      <p:sp>
        <p:nvSpPr>
          <p:cNvPr id="2" name="1 Başlık"/>
          <p:cNvSpPr>
            <a:spLocks noGrp="1"/>
          </p:cNvSpPr>
          <p:nvPr>
            <p:ph type="title"/>
          </p:nvPr>
        </p:nvSpPr>
        <p:spPr/>
        <p:txBody>
          <a:bodyPr/>
          <a:lstStyle/>
          <a:p>
            <a:r>
              <a:rPr lang="tr-TR" dirty="0"/>
              <a:t>Özet</a:t>
            </a:r>
          </a:p>
        </p:txBody>
      </p:sp>
      <p:sp>
        <p:nvSpPr>
          <p:cNvPr id="3" name="2 İçerik Yer Tutucusu"/>
          <p:cNvSpPr>
            <a:spLocks noGrp="1"/>
          </p:cNvSpPr>
          <p:nvPr>
            <p:ph sz="quarter" idx="1"/>
          </p:nvPr>
        </p:nvSpPr>
        <p:spPr>
          <a:xfrm>
            <a:off x="457200" y="1219200"/>
            <a:ext cx="8229600" cy="698500"/>
          </a:xfrm>
        </p:spPr>
        <p:txBody>
          <a:bodyPr/>
          <a:lstStyle/>
          <a:p>
            <a:r>
              <a:rPr lang="tr-TR" b="1" dirty="0"/>
              <a:t>Tampon</a:t>
            </a:r>
            <a:r>
              <a:rPr lang="tr-TR" dirty="0"/>
              <a:t> kavramının tekrardan anlatılması</a:t>
            </a:r>
          </a:p>
        </p:txBody>
      </p:sp>
      <p:pic>
        <p:nvPicPr>
          <p:cNvPr id="4" name="Picture 2" descr="Using 2d Barcode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259959"/>
            <a:ext cx="2544884" cy="3181350"/>
          </a:xfrm>
          <a:prstGeom prst="rect">
            <a:avLst/>
          </a:prstGeom>
          <a:noFill/>
        </p:spPr>
      </p:pic>
      <p:sp>
        <p:nvSpPr>
          <p:cNvPr id="9" name="8 Metin kutusu"/>
          <p:cNvSpPr txBox="1"/>
          <p:nvPr/>
        </p:nvSpPr>
        <p:spPr>
          <a:xfrm>
            <a:off x="2885342" y="1989177"/>
            <a:ext cx="2166427" cy="369332"/>
          </a:xfrm>
          <a:prstGeom prst="rect">
            <a:avLst/>
          </a:prstGeom>
          <a:noFill/>
        </p:spPr>
        <p:txBody>
          <a:bodyPr wrap="none" rtlCol="0">
            <a:spAutoFit/>
          </a:bodyPr>
          <a:lstStyle/>
          <a:p>
            <a:r>
              <a:rPr lang="tr-TR" dirty="0" err="1"/>
              <a:t>stdin</a:t>
            </a:r>
            <a:r>
              <a:rPr lang="tr-TR" dirty="0"/>
              <a:t> </a:t>
            </a:r>
            <a:r>
              <a:rPr lang="tr-TR" b="1" dirty="0"/>
              <a:t>tampon</a:t>
            </a:r>
            <a:r>
              <a:rPr lang="tr-TR" dirty="0"/>
              <a:t> dosyası</a:t>
            </a:r>
          </a:p>
        </p:txBody>
      </p:sp>
      <p:sp>
        <p:nvSpPr>
          <p:cNvPr id="10" name="9 Sola Bükülü Ok"/>
          <p:cNvSpPr/>
          <p:nvPr/>
        </p:nvSpPr>
        <p:spPr>
          <a:xfrm rot="3898032" flipH="1">
            <a:off x="6120032" y="2067366"/>
            <a:ext cx="837759" cy="1765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Metin kutusu"/>
          <p:cNvSpPr txBox="1"/>
          <p:nvPr/>
        </p:nvSpPr>
        <p:spPr>
          <a:xfrm>
            <a:off x="381001" y="4663657"/>
            <a:ext cx="8229600" cy="1754326"/>
          </a:xfrm>
          <a:prstGeom prst="rect">
            <a:avLst/>
          </a:prstGeom>
          <a:noFill/>
        </p:spPr>
        <p:txBody>
          <a:bodyPr wrap="square" rtlCol="0">
            <a:spAutoFit/>
          </a:bodyPr>
          <a:lstStyle/>
          <a:p>
            <a:pPr>
              <a:buFont typeface="Arial" pitchFamily="34" charset="0"/>
              <a:buChar char="•"/>
            </a:pPr>
            <a:r>
              <a:rPr lang="tr-TR" dirty="0"/>
              <a:t>Tamponu bir metin dosyası gibi düşünürsek, scanf sürekli baştan veri çekerken, klavye </a:t>
            </a:r>
          </a:p>
          <a:p>
            <a:pPr>
              <a:buFont typeface="Arial" pitchFamily="34" charset="0"/>
              <a:buChar char="•"/>
            </a:pPr>
            <a:r>
              <a:rPr lang="tr-TR" dirty="0"/>
              <a:t>sürekli sondan bu dosyaya veri eklemektedir.</a:t>
            </a:r>
          </a:p>
          <a:p>
            <a:pPr>
              <a:buFont typeface="Arial" pitchFamily="34" charset="0"/>
              <a:buChar char="•"/>
            </a:pPr>
            <a:r>
              <a:rPr lang="tr-TR" dirty="0"/>
              <a:t>Kod ilk çalıştığında tampon boştur ve klavye girdileriyle dolar.</a:t>
            </a:r>
          </a:p>
          <a:p>
            <a:pPr>
              <a:buFont typeface="Arial" pitchFamily="34" charset="0"/>
              <a:buChar char="•"/>
            </a:pPr>
            <a:r>
              <a:rPr lang="tr-TR" dirty="0" err="1"/>
              <a:t>scanf'in</a:t>
            </a:r>
            <a:r>
              <a:rPr lang="tr-TR" dirty="0"/>
              <a:t> tampondan veri aldıkça, o veri tampondan silinir ama gerisi tamponda kalmaya devam eder. </a:t>
            </a:r>
          </a:p>
          <a:p>
            <a:pPr>
              <a:buFont typeface="Arial" pitchFamily="34" charset="0"/>
              <a:buChar char="•"/>
            </a:pPr>
            <a:r>
              <a:rPr lang="tr-TR" dirty="0"/>
              <a:t>Sonraki </a:t>
            </a:r>
            <a:r>
              <a:rPr lang="tr-TR" dirty="0" err="1"/>
              <a:t>scanf'ler</a:t>
            </a:r>
            <a:r>
              <a:rPr lang="tr-TR" dirty="0"/>
              <a:t> yine </a:t>
            </a:r>
            <a:r>
              <a:rPr lang="tr-TR" dirty="0" err="1"/>
              <a:t>stdin'in</a:t>
            </a:r>
            <a:r>
              <a:rPr lang="tr-TR" dirty="0"/>
              <a:t> başından veri çeker.</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Tür dönüşümünün uygulama alanları</a:t>
            </a:r>
          </a:p>
        </p:txBody>
      </p:sp>
      <p:pic>
        <p:nvPicPr>
          <p:cNvPr id="4" name="Picture 4"/>
          <p:cNvPicPr>
            <a:picLocks noGrp="1" noChangeAspect="1"/>
          </p:cNvPicPr>
          <p:nvPr>
            <p:ph sz="quarter" idx="1"/>
          </p:nvPr>
        </p:nvPicPr>
        <p:blipFill>
          <a:blip r:embed="rId2"/>
          <a:stretch>
            <a:fillRect/>
          </a:stretch>
        </p:blipFill>
        <p:spPr>
          <a:xfrm>
            <a:off x="642910" y="1428736"/>
            <a:ext cx="8193857" cy="4337068"/>
          </a:xfrm>
          <a:prstGeom prst="rect">
            <a:avLst/>
          </a:prstGeom>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a:solidFill>
                  <a:schemeClr val="tx2">
                    <a:lumMod val="60000"/>
                    <a:lumOff val="40000"/>
                  </a:schemeClr>
                </a:solidFill>
              </a:rPr>
              <a:t>C'de</a:t>
            </a:r>
            <a:r>
              <a:rPr lang="tr-TR" sz="4000" b="1" dirty="0">
                <a:solidFill>
                  <a:schemeClr val="tx2">
                    <a:lumMod val="60000"/>
                    <a:lumOff val="40000"/>
                  </a:schemeClr>
                </a:solidFill>
              </a:rPr>
              <a:t> İşleçler</a:t>
            </a:r>
          </a:p>
        </p:txBody>
      </p:sp>
      <p:sp>
        <p:nvSpPr>
          <p:cNvPr id="3" name="Alt Başlık 2"/>
          <p:cNvSpPr>
            <a:spLocks noGrp="1"/>
          </p:cNvSpPr>
          <p:nvPr>
            <p:ph sz="quarter" idx="1"/>
          </p:nvPr>
        </p:nvSpPr>
        <p:spPr/>
        <p:txBody>
          <a:bodyPr>
            <a:normAutofit/>
          </a:bodyPr>
          <a:lstStyle/>
          <a:p>
            <a:pPr>
              <a:spcBef>
                <a:spcPts val="0"/>
              </a:spcBef>
              <a:buFont typeface="Wingdings" pitchFamily="2" charset="2"/>
              <a:buChar char="§"/>
            </a:pPr>
            <a:r>
              <a:rPr lang="tr-TR" b="1" dirty="0">
                <a:solidFill>
                  <a:schemeClr val="tx1"/>
                </a:solidFill>
              </a:rPr>
              <a:t>=</a:t>
            </a:r>
            <a:r>
              <a:rPr lang="tr-TR" dirty="0">
                <a:solidFill>
                  <a:schemeClr val="tx1"/>
                </a:solidFill>
              </a:rPr>
              <a:t> atama işleci, değişkenlere değer atamak için kullanılır. Sağ taraftaki değeri sol taraftaki değişkene atar. </a:t>
            </a:r>
          </a:p>
          <a:p>
            <a:pPr>
              <a:spcBef>
                <a:spcPts val="0"/>
              </a:spcBef>
              <a:buFont typeface="Wingdings" pitchFamily="2" charset="2"/>
              <a:buChar char="§"/>
            </a:pPr>
            <a:r>
              <a:rPr lang="tr-TR" dirty="0">
                <a:solidFill>
                  <a:schemeClr val="tx1"/>
                </a:solidFill>
              </a:rPr>
              <a:t>(örn</a:t>
            </a:r>
            <a:r>
              <a:rPr lang="tr-TR" dirty="0"/>
              <a:t>. </a:t>
            </a:r>
            <a:r>
              <a:rPr lang="tr-TR" dirty="0" err="1"/>
              <a:t>char</a:t>
            </a:r>
            <a:r>
              <a:rPr lang="tr-TR" dirty="0"/>
              <a:t> c = 'a';)</a:t>
            </a:r>
            <a:endParaRPr lang="tr-TR" sz="3200" b="1" dirty="0">
              <a:solidFill>
                <a:schemeClr val="tx1"/>
              </a:solidFill>
            </a:endParaRPr>
          </a:p>
          <a:p>
            <a:pPr algn="l">
              <a:spcBef>
                <a:spcPts val="0"/>
              </a:spcBef>
              <a:buFont typeface="Wingdings" pitchFamily="2" charset="2"/>
              <a:buChar char="§"/>
            </a:pPr>
            <a:r>
              <a:rPr lang="tr-TR" dirty="0">
                <a:solidFill>
                  <a:schemeClr val="tx1"/>
                </a:solidFill>
              </a:rPr>
              <a:t> </a:t>
            </a:r>
            <a:r>
              <a:rPr lang="tr-TR" b="1" dirty="0">
                <a:solidFill>
                  <a:schemeClr val="tx1"/>
                </a:solidFill>
              </a:rPr>
              <a:t>+</a:t>
            </a:r>
            <a:r>
              <a:rPr lang="tr-TR" dirty="0">
                <a:solidFill>
                  <a:schemeClr val="tx1"/>
                </a:solidFill>
              </a:rPr>
              <a:t> işleci bir değerin pozitif olduğunu belirtir. Ancak bu işleç kullanılmadığı durumlarda da değer pozitif kabul edilir.</a:t>
            </a:r>
          </a:p>
          <a:p>
            <a:pPr>
              <a:spcBef>
                <a:spcPts val="0"/>
              </a:spcBef>
              <a:buFont typeface="Wingdings" pitchFamily="2" charset="2"/>
              <a:buChar char="§"/>
            </a:pPr>
            <a:r>
              <a:rPr lang="tr-TR" dirty="0">
                <a:solidFill>
                  <a:schemeClr val="tx1"/>
                </a:solidFill>
              </a:rPr>
              <a:t> </a:t>
            </a:r>
            <a:r>
              <a:rPr lang="tr-TR" b="1" dirty="0">
                <a:solidFill>
                  <a:schemeClr val="tx1"/>
                </a:solidFill>
              </a:rPr>
              <a:t>-</a:t>
            </a:r>
            <a:r>
              <a:rPr lang="tr-TR" dirty="0">
                <a:solidFill>
                  <a:schemeClr val="tx1"/>
                </a:solidFill>
              </a:rPr>
              <a:t> </a:t>
            </a:r>
            <a:r>
              <a:rPr lang="tr-TR" dirty="0"/>
              <a:t>işleci bir </a:t>
            </a:r>
            <a:r>
              <a:rPr lang="tr-TR" dirty="0">
                <a:solidFill>
                  <a:schemeClr val="tx1"/>
                </a:solidFill>
              </a:rPr>
              <a:t>değerin negatifini alır.</a:t>
            </a:r>
          </a:p>
          <a:p>
            <a:pPr>
              <a:spcBef>
                <a:spcPts val="0"/>
              </a:spcBef>
              <a:buFont typeface="Wingdings" pitchFamily="2" charset="2"/>
              <a:buChar char="§"/>
            </a:pPr>
            <a:r>
              <a:rPr lang="tr-TR" dirty="0">
                <a:solidFill>
                  <a:schemeClr val="tx1"/>
                </a:solidFill>
              </a:rPr>
              <a:t> </a:t>
            </a:r>
            <a:r>
              <a:rPr lang="tr-TR" b="1" dirty="0">
                <a:solidFill>
                  <a:schemeClr val="tx1"/>
                </a:solidFill>
              </a:rPr>
              <a:t>! </a:t>
            </a:r>
            <a:r>
              <a:rPr lang="tr-TR" dirty="0"/>
              <a:t>işleci mantıksal </a:t>
            </a:r>
            <a:r>
              <a:rPr lang="tr-TR" dirty="0">
                <a:solidFill>
                  <a:schemeClr val="tx1"/>
                </a:solidFill>
              </a:rPr>
              <a:t>bir operatördür ve “değil” anlamına gelir. </a:t>
            </a:r>
            <a:r>
              <a:rPr lang="tr-TR" dirty="0" err="1">
                <a:solidFill>
                  <a:schemeClr val="tx1"/>
                </a:solidFill>
              </a:rPr>
              <a:t>true</a:t>
            </a:r>
            <a:r>
              <a:rPr lang="tr-TR" dirty="0">
                <a:solidFill>
                  <a:schemeClr val="tx1"/>
                </a:solidFill>
              </a:rPr>
              <a:t> bir değeri </a:t>
            </a:r>
            <a:r>
              <a:rPr lang="tr-TR" dirty="0" err="1">
                <a:solidFill>
                  <a:schemeClr val="tx1"/>
                </a:solidFill>
              </a:rPr>
              <a:t>false</a:t>
            </a:r>
            <a:r>
              <a:rPr lang="tr-TR" dirty="0">
                <a:solidFill>
                  <a:schemeClr val="tx1"/>
                </a:solidFill>
              </a:rPr>
              <a:t>, </a:t>
            </a:r>
            <a:r>
              <a:rPr lang="tr-TR" dirty="0" err="1">
                <a:solidFill>
                  <a:schemeClr val="tx1"/>
                </a:solidFill>
              </a:rPr>
              <a:t>false</a:t>
            </a:r>
            <a:r>
              <a:rPr lang="tr-TR" dirty="0">
                <a:solidFill>
                  <a:schemeClr val="tx1"/>
                </a:solidFill>
              </a:rPr>
              <a:t> bir değeri </a:t>
            </a:r>
            <a:r>
              <a:rPr lang="tr-TR" dirty="0" err="1">
                <a:solidFill>
                  <a:schemeClr val="tx1"/>
                </a:solidFill>
              </a:rPr>
              <a:t>true</a:t>
            </a:r>
            <a:r>
              <a:rPr lang="tr-TR" dirty="0">
                <a:solidFill>
                  <a:schemeClr val="tx1"/>
                </a:solidFill>
              </a:rPr>
              <a:t> yapar.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işleci bir sayının değerini 1 artırmaya yarar.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işleci bir sayının değerini 1 azaltmaya yarar.</a:t>
            </a:r>
          </a:p>
          <a:p>
            <a:pPr algn="l">
              <a:spcBef>
                <a:spcPts val="0"/>
              </a:spcBef>
            </a:pPr>
            <a:endParaRPr lang="tr-TR" sz="2400" b="1" dirty="0">
              <a:solidFill>
                <a:schemeClr val="tx1"/>
              </a:solidFill>
            </a:endParaRPr>
          </a:p>
          <a:p>
            <a:pPr algn="l">
              <a:spcBef>
                <a:spcPts val="0"/>
              </a:spcBef>
            </a:pPr>
            <a:endParaRPr lang="tr-TR" sz="2400" b="1"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a:solidFill>
                  <a:schemeClr val="tx2">
                    <a:lumMod val="60000"/>
                    <a:lumOff val="40000"/>
                  </a:schemeClr>
                </a:solidFill>
              </a:rPr>
              <a:t>C'de</a:t>
            </a:r>
            <a:r>
              <a:rPr lang="tr-TR" sz="4000" b="1" dirty="0">
                <a:solidFill>
                  <a:schemeClr val="tx2">
                    <a:lumMod val="60000"/>
                    <a:lumOff val="40000"/>
                  </a:schemeClr>
                </a:solidFill>
              </a:rPr>
              <a:t> ++ ve -- işleçleri</a:t>
            </a:r>
          </a:p>
        </p:txBody>
      </p:sp>
      <p:sp>
        <p:nvSpPr>
          <p:cNvPr id="3" name="Alt Başlık 2"/>
          <p:cNvSpPr>
            <a:spLocks noGrp="1"/>
          </p:cNvSpPr>
          <p:nvPr>
            <p:ph sz="quarter" idx="1"/>
          </p:nvPr>
        </p:nvSpPr>
        <p:spPr/>
        <p:txBody>
          <a:bodyPr>
            <a:normAutofit lnSpcReduction="10000"/>
          </a:bodyPr>
          <a:lstStyle/>
          <a:p>
            <a:pPr algn="l">
              <a:spcBef>
                <a:spcPts val="0"/>
              </a:spcBef>
            </a:pPr>
            <a:r>
              <a:rPr lang="tr-TR" sz="2400" dirty="0">
                <a:solidFill>
                  <a:schemeClr val="tx1"/>
                </a:solidFill>
              </a:rPr>
              <a:t>++ ve -- operatörlerinin iki farklı kullanımı vardır. Bu operatörlerin anlamı, değişkenlerin veya değerlerin sağına veya soluna gelmesine göre değişmektedir.</a:t>
            </a:r>
          </a:p>
          <a:p>
            <a:pPr algn="l">
              <a:spcBef>
                <a:spcPts val="0"/>
              </a:spcBef>
              <a:buFont typeface="Wingdings" pitchFamily="2" charset="2"/>
              <a:buChar char="§"/>
            </a:pPr>
            <a:r>
              <a:rPr lang="tr-TR" sz="2400" dirty="0">
                <a:solidFill>
                  <a:schemeClr val="tx1"/>
                </a:solidFill>
              </a:rPr>
              <a:t>Örnek:</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4;</a:t>
            </a:r>
          </a:p>
          <a:p>
            <a:pPr algn="l">
              <a:spcBef>
                <a:spcPts val="0"/>
              </a:spcBef>
            </a:pPr>
            <a:r>
              <a:rPr lang="tr-TR" sz="2400" dirty="0">
                <a:solidFill>
                  <a:schemeClr val="tx1"/>
                </a:solidFill>
              </a:rPr>
              <a:t>     </a:t>
            </a:r>
            <a:r>
              <a:rPr lang="tr-TR" sz="2400" dirty="0" err="1">
                <a:solidFill>
                  <a:schemeClr val="tx1"/>
                </a:solidFill>
              </a:rPr>
              <a:t>printf</a:t>
            </a:r>
            <a:r>
              <a:rPr lang="tr-TR" sz="2400" dirty="0">
                <a:solidFill>
                  <a:schemeClr val="tx1"/>
                </a:solidFill>
              </a:rPr>
              <a:t>("%d", x++);   //ekrana 4 yazar</a:t>
            </a:r>
          </a:p>
          <a:p>
            <a:pPr algn="l">
              <a:spcBef>
                <a:spcPts val="0"/>
              </a:spcBef>
            </a:pPr>
            <a:r>
              <a:rPr lang="tr-TR" sz="2400" dirty="0">
                <a:solidFill>
                  <a:schemeClr val="tx1"/>
                </a:solidFill>
              </a:rPr>
              <a:t>     </a:t>
            </a:r>
            <a:r>
              <a:rPr lang="tr-TR" dirty="0" err="1">
                <a:solidFill>
                  <a:schemeClr val="tx1"/>
                </a:solidFill>
              </a:rPr>
              <a:t>printf</a:t>
            </a:r>
            <a:r>
              <a:rPr lang="tr-TR" dirty="0">
                <a:solidFill>
                  <a:schemeClr val="tx1"/>
                </a:solidFill>
              </a:rPr>
              <a:t>("%d", x++);   </a:t>
            </a:r>
            <a:r>
              <a:rPr lang="tr-TR" sz="2400" dirty="0">
                <a:solidFill>
                  <a:schemeClr val="tx1"/>
                </a:solidFill>
              </a:rPr>
              <a:t>//ekrana 5 yazar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4;</a:t>
            </a:r>
          </a:p>
          <a:p>
            <a:pPr algn="l">
              <a:spcBef>
                <a:spcPts val="0"/>
              </a:spcBef>
            </a:pPr>
            <a:r>
              <a:rPr lang="tr-TR" sz="2400" dirty="0">
                <a:solidFill>
                  <a:schemeClr val="tx1"/>
                </a:solidFill>
              </a:rPr>
              <a:t>     </a:t>
            </a:r>
            <a:r>
              <a:rPr lang="tr-TR" dirty="0" err="1">
                <a:solidFill>
                  <a:schemeClr val="tx1"/>
                </a:solidFill>
              </a:rPr>
              <a:t>printf</a:t>
            </a:r>
            <a:r>
              <a:rPr lang="tr-TR" dirty="0">
                <a:solidFill>
                  <a:schemeClr val="tx1"/>
                </a:solidFill>
              </a:rPr>
              <a:t>("%d", ++x);   //</a:t>
            </a:r>
            <a:r>
              <a:rPr lang="tr-TR" sz="2400" dirty="0">
                <a:solidFill>
                  <a:schemeClr val="tx1"/>
                </a:solidFill>
              </a:rPr>
              <a:t>ekrana 5 yazar</a:t>
            </a:r>
          </a:p>
          <a:p>
            <a:pPr algn="l">
              <a:spcBef>
                <a:spcPts val="0"/>
              </a:spcBef>
            </a:pPr>
            <a:r>
              <a:rPr lang="tr-TR" sz="2400" dirty="0">
                <a:solidFill>
                  <a:schemeClr val="tx1"/>
                </a:solidFill>
              </a:rPr>
              <a:t>     </a:t>
            </a:r>
            <a:r>
              <a:rPr lang="tr-TR" dirty="0" err="1">
                <a:solidFill>
                  <a:schemeClr val="tx1"/>
                </a:solidFill>
              </a:rPr>
              <a:t>printf</a:t>
            </a:r>
            <a:r>
              <a:rPr lang="tr-TR" dirty="0">
                <a:solidFill>
                  <a:schemeClr val="tx1"/>
                </a:solidFill>
              </a:rPr>
              <a:t>("%d", ++x);   //</a:t>
            </a:r>
            <a:r>
              <a:rPr lang="tr-TR" sz="2400" dirty="0">
                <a:solidFill>
                  <a:schemeClr val="tx1"/>
                </a:solidFill>
              </a:rPr>
              <a:t>ekrana 6 yazar</a:t>
            </a:r>
          </a:p>
          <a:p>
            <a:pPr algn="l">
              <a:spcBef>
                <a:spcPts val="0"/>
              </a:spcBef>
              <a:buFont typeface="Wingdings" pitchFamily="2" charset="2"/>
              <a:buChar char="q"/>
            </a:pPr>
            <a:r>
              <a:rPr lang="tr-TR" sz="2400" dirty="0">
                <a:solidFill>
                  <a:schemeClr val="tx1"/>
                </a:solidFill>
              </a:rPr>
              <a:t>  </a:t>
            </a:r>
            <a:r>
              <a:rPr lang="tr-TR" sz="2400" dirty="0" err="1">
                <a:solidFill>
                  <a:schemeClr val="tx1"/>
                </a:solidFill>
              </a:rPr>
              <a:t>int</a:t>
            </a:r>
            <a:r>
              <a:rPr lang="tr-TR" sz="2400" dirty="0">
                <a:solidFill>
                  <a:schemeClr val="tx1"/>
                </a:solidFill>
              </a:rPr>
              <a:t> x = 4;</a:t>
            </a:r>
          </a:p>
          <a:p>
            <a:pPr algn="l">
              <a:spcBef>
                <a:spcPts val="0"/>
              </a:spcBef>
            </a:pPr>
            <a:r>
              <a:rPr lang="tr-TR" sz="2400" dirty="0">
                <a:solidFill>
                  <a:schemeClr val="tx1"/>
                </a:solidFill>
              </a:rPr>
              <a:t>     </a:t>
            </a:r>
            <a:r>
              <a:rPr lang="tr-TR" dirty="0" err="1">
                <a:solidFill>
                  <a:schemeClr val="tx1"/>
                </a:solidFill>
              </a:rPr>
              <a:t>printf</a:t>
            </a:r>
            <a:r>
              <a:rPr lang="tr-TR" dirty="0">
                <a:solidFill>
                  <a:schemeClr val="tx1"/>
                </a:solidFill>
              </a:rPr>
              <a:t>("%d", x++);   </a:t>
            </a:r>
            <a:r>
              <a:rPr lang="tr-TR" sz="2400" dirty="0">
                <a:solidFill>
                  <a:schemeClr val="tx1"/>
                </a:solidFill>
              </a:rPr>
              <a:t>// ?</a:t>
            </a:r>
          </a:p>
          <a:p>
            <a:pPr algn="l">
              <a:spcBef>
                <a:spcPts val="0"/>
              </a:spcBef>
            </a:pPr>
            <a:r>
              <a:rPr lang="tr-TR" sz="2400" dirty="0">
                <a:solidFill>
                  <a:schemeClr val="tx1"/>
                </a:solidFill>
              </a:rPr>
              <a:t>     </a:t>
            </a:r>
            <a:r>
              <a:rPr lang="tr-TR" dirty="0" err="1">
                <a:solidFill>
                  <a:schemeClr val="tx1"/>
                </a:solidFill>
              </a:rPr>
              <a:t>printf</a:t>
            </a:r>
            <a:r>
              <a:rPr lang="tr-TR" dirty="0">
                <a:solidFill>
                  <a:schemeClr val="tx1"/>
                </a:solidFill>
              </a:rPr>
              <a:t>("%d", ++x);   // </a:t>
            </a:r>
            <a:r>
              <a:rPr lang="tr-TR" sz="2400" dirty="0">
                <a:solidFill>
                  <a:schemeClr val="tx1"/>
                </a:solidFill>
              </a:rPr>
              <a:t>?</a:t>
            </a:r>
          </a:p>
          <a:p>
            <a:pPr algn="l">
              <a:spcBef>
                <a:spcPts val="0"/>
              </a:spcBef>
            </a:pPr>
            <a:endParaRPr lang="tr-TR" sz="2400" b="1" dirty="0">
              <a:solidFill>
                <a:schemeClr val="tx1"/>
              </a:solidFill>
            </a:endParaRPr>
          </a:p>
          <a:p>
            <a:pPr algn="l">
              <a:spcBef>
                <a:spcPts val="0"/>
              </a:spcBef>
            </a:pPr>
            <a:endParaRPr lang="tr-TR" sz="1800" dirty="0">
              <a:solidFill>
                <a:schemeClr val="tx1"/>
              </a:solidFill>
            </a:endParaRPr>
          </a:p>
          <a:p>
            <a:pPr algn="l">
              <a:spcBef>
                <a:spcPts val="0"/>
              </a:spcBef>
            </a:pPr>
            <a:endParaRPr lang="tr-TR" sz="2000" dirty="0">
              <a:solidFill>
                <a:schemeClr val="tx1"/>
              </a:solidFill>
            </a:endParaRPr>
          </a:p>
          <a:p>
            <a:pPr algn="l">
              <a:spcBef>
                <a:spcPts val="0"/>
              </a:spcBef>
            </a:pPr>
            <a:endParaRPr lang="tr-TR" sz="2400" dirty="0">
              <a:solidFill>
                <a:schemeClr val="tx1"/>
              </a:solidFill>
            </a:endParaRPr>
          </a:p>
        </p:txBody>
      </p:sp>
      <p:pic>
        <p:nvPicPr>
          <p:cNvPr id="4" name="Picture 4" descr="http://cdn.xl.thumbs.canstockphoto.com/canstock1388142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1026"/>
          <a:stretch/>
        </p:blipFill>
        <p:spPr bwMode="auto">
          <a:xfrm>
            <a:off x="6572264" y="2071678"/>
            <a:ext cx="2102940" cy="1520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nvGrpSpPr>
          <p:cNvPr id="7" name="6 Grup"/>
          <p:cNvGrpSpPr/>
          <p:nvPr/>
        </p:nvGrpSpPr>
        <p:grpSpPr>
          <a:xfrm>
            <a:off x="5143504" y="4054882"/>
            <a:ext cx="3321357" cy="2141498"/>
            <a:chOff x="5143504" y="4054882"/>
            <a:chExt cx="3321357" cy="2141498"/>
          </a:xfrm>
        </p:grpSpPr>
        <p:pic>
          <p:nvPicPr>
            <p:cNvPr id="5" name="Picture 2" descr="https://encrypted-tbn2.gstatic.com/images?q=tbn:ANd9GcQJhOJNQL_0SXJrVNnjLIW6ZrfTvIuA9QL4vE1OWbfbr9kK2iJ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3504" y="4714884"/>
              <a:ext cx="1481496" cy="148149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4"/>
            <p:cNvSpPr/>
            <p:nvPr/>
          </p:nvSpPr>
          <p:spPr>
            <a:xfrm>
              <a:off x="6503800" y="4054882"/>
              <a:ext cx="1961061" cy="1058209"/>
            </a:xfrm>
            <a:prstGeom prst="wedgeRoundRectCallout">
              <a:avLst>
                <a:gd name="adj1" fmla="val -58508"/>
                <a:gd name="adj2" fmla="val 7731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solidFill>
                    <a:schemeClr val="tx1"/>
                  </a:solidFill>
                </a:rPr>
                <a:t>Artırma işlemi </a:t>
              </a:r>
              <a:r>
                <a:rPr lang="tr-TR" dirty="0" err="1">
                  <a:solidFill>
                    <a:schemeClr val="tx1"/>
                  </a:solidFill>
                </a:rPr>
                <a:t>ÖNCElikli</a:t>
              </a:r>
              <a:r>
                <a:rPr lang="tr-TR" dirty="0">
                  <a:solidFill>
                    <a:schemeClr val="tx1"/>
                  </a:solidFill>
                </a:rPr>
                <a:t> ise </a:t>
              </a:r>
              <a:r>
                <a:rPr lang="tr-TR" dirty="0" err="1">
                  <a:solidFill>
                    <a:schemeClr val="tx1"/>
                  </a:solidFill>
                </a:rPr>
                <a:t>ÖNCEsine</a:t>
              </a:r>
              <a:r>
                <a:rPr lang="tr-TR" dirty="0">
                  <a:solidFill>
                    <a:schemeClr val="tx1"/>
                  </a:solidFill>
                </a:rPr>
                <a:t> konur.</a:t>
              </a:r>
            </a:p>
          </p:txBody>
        </p:sp>
      </p:grpSp>
    </p:spTree>
    <p:extLst>
      <p:ext uri="{BB962C8B-B14F-4D97-AF65-F5344CB8AC3E}">
        <p14:creationId xmlns:p14="http://schemas.microsoft.com/office/powerpoint/2010/main" val="2793797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normAutofit/>
          </a:bodyPr>
          <a:lstStyle/>
          <a:p>
            <a:r>
              <a:rPr lang="tr-TR" dirty="0"/>
              <a:t>Artırma ve Azaltma İşleçleri</a:t>
            </a:r>
            <a:endParaRPr lang="en-US" dirty="0"/>
          </a:p>
        </p:txBody>
      </p:sp>
      <p:sp>
        <p:nvSpPr>
          <p:cNvPr id="5123" name="Rectangle 3"/>
          <p:cNvSpPr>
            <a:spLocks noGrp="1" noChangeArrowheads="1"/>
          </p:cNvSpPr>
          <p:nvPr>
            <p:ph sz="quarter" idx="1"/>
          </p:nvPr>
        </p:nvSpPr>
        <p:spPr>
          <a:xfrm>
            <a:off x="457200" y="1600200"/>
            <a:ext cx="8229600" cy="4830547"/>
          </a:xfrm>
          <a:noFill/>
          <a:ln/>
        </p:spPr>
        <p:txBody>
          <a:bodyPr>
            <a:normAutofit/>
          </a:bodyPr>
          <a:lstStyle/>
          <a:p>
            <a:r>
              <a:rPr lang="en-US" sz="2400" b="0" dirty="0"/>
              <a:t>The increment operator  ++</a:t>
            </a:r>
          </a:p>
          <a:p>
            <a:r>
              <a:rPr lang="en-US" sz="2400" b="0" dirty="0"/>
              <a:t>The decrement operator   </a:t>
            </a:r>
            <a:r>
              <a:rPr lang="en-US" sz="2800" b="0" dirty="0">
                <a:latin typeface="Arial" panose="020B0604020202020204" pitchFamily="34" charset="0"/>
                <a:cs typeface="Arial" panose="020B0604020202020204" pitchFamily="34" charset="0"/>
              </a:rPr>
              <a:t>--</a:t>
            </a:r>
          </a:p>
          <a:p>
            <a:r>
              <a:rPr lang="en-US" sz="2400" b="0" dirty="0"/>
              <a:t>Precedence:  lower than (), but higher than *  /  and  %</a:t>
            </a:r>
          </a:p>
          <a:p>
            <a:endParaRPr lang="en-US" sz="2400" b="0" dirty="0"/>
          </a:p>
          <a:p>
            <a:r>
              <a:rPr lang="en-US" sz="2400" b="0" dirty="0"/>
              <a:t>Increment and decrement operators can only be applied to variables (++value), </a:t>
            </a:r>
            <a:r>
              <a:rPr lang="en-US" sz="2400" b="0" u="sng" dirty="0"/>
              <a:t>not to constants </a:t>
            </a:r>
            <a:r>
              <a:rPr lang="en-US" sz="2400" b="0" dirty="0"/>
              <a:t>or </a:t>
            </a:r>
            <a:r>
              <a:rPr lang="en-US" sz="2400" b="0" u="sng" dirty="0"/>
              <a:t>expressions </a:t>
            </a:r>
          </a:p>
          <a:p>
            <a:pPr marL="0" indent="0">
              <a:buNone/>
            </a:pPr>
            <a:r>
              <a:rPr lang="en-US" sz="2400" b="0" dirty="0"/>
              <a:t>    (WRONG: 78++, ++(a*b))</a:t>
            </a:r>
          </a:p>
        </p:txBody>
      </p:sp>
    </p:spTree>
    <p:extLst>
      <p:ext uri="{BB962C8B-B14F-4D97-AF65-F5344CB8AC3E}">
        <p14:creationId xmlns:p14="http://schemas.microsoft.com/office/powerpoint/2010/main" val="48510587"/>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err="1"/>
              <a:t>Increment</a:t>
            </a:r>
            <a:r>
              <a:rPr lang="tr-TR" dirty="0"/>
              <a:t> </a:t>
            </a:r>
            <a:r>
              <a:rPr lang="tr-TR" dirty="0" err="1"/>
              <a:t>and</a:t>
            </a:r>
            <a:r>
              <a:rPr lang="tr-TR" dirty="0"/>
              <a:t> </a:t>
            </a:r>
            <a:r>
              <a:rPr lang="tr-TR" dirty="0" err="1"/>
              <a:t>Decrement</a:t>
            </a:r>
            <a:r>
              <a:rPr lang="tr-TR" dirty="0"/>
              <a:t> </a:t>
            </a:r>
            <a:r>
              <a:rPr lang="tr-TR" dirty="0" err="1"/>
              <a:t>Operators</a:t>
            </a:r>
            <a:r>
              <a:rPr lang="tr-TR" dirty="0"/>
              <a:t> in C</a:t>
            </a:r>
            <a:endParaRPr lang="en-US" dirty="0"/>
          </a:p>
        </p:txBody>
      </p:sp>
      <p:sp>
        <p:nvSpPr>
          <p:cNvPr id="8195" name="Rectangle 3"/>
          <p:cNvSpPr>
            <a:spLocks noGrp="1" noChangeArrowheads="1"/>
          </p:cNvSpPr>
          <p:nvPr>
            <p:ph idx="1"/>
          </p:nvPr>
        </p:nvSpPr>
        <p:spPr>
          <a:xfrm>
            <a:off x="304800" y="1295400"/>
            <a:ext cx="8534400" cy="5105400"/>
          </a:xfrm>
          <a:noFill/>
          <a:ln/>
        </p:spPr>
        <p:txBody>
          <a:bodyPr>
            <a:normAutofit/>
          </a:bodyPr>
          <a:lstStyle/>
          <a:p>
            <a:r>
              <a:rPr lang="en-US" sz="2400" b="0" dirty="0"/>
              <a:t>The position of the ++ determines when the value is incremented.  If the ++ is after the variable </a:t>
            </a:r>
            <a:r>
              <a:rPr lang="en-US" sz="2400" b="0" dirty="0">
                <a:solidFill>
                  <a:srgbClr val="FF0000"/>
                </a:solidFill>
              </a:rPr>
              <a:t>(postfix)</a:t>
            </a:r>
            <a:r>
              <a:rPr lang="en-US" sz="2400" b="0" dirty="0"/>
              <a:t>, the current value is used first and then increment is done (a </a:t>
            </a:r>
            <a:r>
              <a:rPr lang="en-US" sz="2400" b="0" dirty="0" err="1"/>
              <a:t>postincrement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amount gets the value of 2 * 3, which is 6, and then 1 gets added to count.</a:t>
            </a:r>
          </a:p>
          <a:p>
            <a:r>
              <a:rPr lang="en-US" sz="2400" b="0" dirty="0"/>
              <a:t>So, after executing the last line, amount is 6 and count is 4.</a:t>
            </a:r>
          </a:p>
        </p:txBody>
      </p:sp>
    </p:spTree>
    <p:extLst>
      <p:ext uri="{BB962C8B-B14F-4D97-AF65-F5344CB8AC3E}">
        <p14:creationId xmlns:p14="http://schemas.microsoft.com/office/powerpoint/2010/main" val="1638990602"/>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tr-TR" dirty="0" err="1"/>
              <a:t>Increment</a:t>
            </a:r>
            <a:r>
              <a:rPr lang="tr-TR" dirty="0"/>
              <a:t> </a:t>
            </a:r>
            <a:r>
              <a:rPr lang="tr-TR" dirty="0" err="1"/>
              <a:t>and</a:t>
            </a:r>
            <a:r>
              <a:rPr lang="tr-TR" dirty="0"/>
              <a:t> </a:t>
            </a:r>
            <a:r>
              <a:rPr lang="tr-TR" dirty="0" err="1"/>
              <a:t>Decrement</a:t>
            </a:r>
            <a:r>
              <a:rPr lang="tr-TR" dirty="0"/>
              <a:t> </a:t>
            </a:r>
            <a:r>
              <a:rPr lang="tr-TR" dirty="0" err="1"/>
              <a:t>Operators</a:t>
            </a:r>
            <a:r>
              <a:rPr lang="tr-TR" dirty="0"/>
              <a:t> in C</a:t>
            </a:r>
            <a:endParaRPr lang="en-US" dirty="0"/>
          </a:p>
        </p:txBody>
      </p:sp>
      <p:sp>
        <p:nvSpPr>
          <p:cNvPr id="9219" name="Rectangle 3"/>
          <p:cNvSpPr>
            <a:spLocks noGrp="1" noChangeArrowheads="1"/>
          </p:cNvSpPr>
          <p:nvPr>
            <p:ph idx="1"/>
          </p:nvPr>
        </p:nvSpPr>
        <p:spPr>
          <a:xfrm>
            <a:off x="381000" y="1295400"/>
            <a:ext cx="8458200" cy="4724400"/>
          </a:xfrm>
          <a:noFill/>
          <a:ln/>
        </p:spPr>
        <p:txBody>
          <a:bodyPr>
            <a:normAutofit/>
          </a:bodyPr>
          <a:lstStyle/>
          <a:p>
            <a:r>
              <a:rPr lang="en-US" sz="2400" b="0" dirty="0"/>
              <a:t>If the ++ is before the variable </a:t>
            </a:r>
            <a:r>
              <a:rPr lang="en-US" sz="2400" b="0" dirty="0">
                <a:solidFill>
                  <a:srgbClr val="FF0000"/>
                </a:solidFill>
              </a:rPr>
              <a:t>(prefix)</a:t>
            </a:r>
            <a:r>
              <a:rPr lang="en-US" sz="2400" b="0" dirty="0"/>
              <a:t>, increment first and then the value is used (a </a:t>
            </a:r>
            <a:r>
              <a:rPr lang="en-US" sz="2400" b="0" dirty="0" err="1"/>
              <a:t>preincrement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1 gets added to count first, then amount gets the value of 2 * 4, which is 8.</a:t>
            </a:r>
          </a:p>
          <a:p>
            <a:r>
              <a:rPr lang="en-US" sz="2400" b="0" dirty="0"/>
              <a:t>So, after executing the last line, amount is 8 and count is 4.</a:t>
            </a:r>
          </a:p>
        </p:txBody>
      </p:sp>
    </p:spTree>
    <p:extLst>
      <p:ext uri="{BB962C8B-B14F-4D97-AF65-F5344CB8AC3E}">
        <p14:creationId xmlns:p14="http://schemas.microsoft.com/office/powerpoint/2010/main" val="3216914130"/>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381" y="914400"/>
            <a:ext cx="6730158" cy="418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457200" y="-76200"/>
            <a:ext cx="8229600" cy="990600"/>
          </a:xfrm>
          <a:noFill/>
          <a:ln/>
        </p:spPr>
        <p:txBody>
          <a:bodyPr/>
          <a:lstStyle/>
          <a:p>
            <a:r>
              <a:rPr lang="tr-TR" dirty="0"/>
              <a:t>Örnek</a:t>
            </a:r>
            <a:endParaRPr lang="en-US" dirty="0"/>
          </a:p>
        </p:txBody>
      </p:sp>
      <p:cxnSp>
        <p:nvCxnSpPr>
          <p:cNvPr id="3" name="Straight Arrow Connector 2"/>
          <p:cNvCxnSpPr/>
          <p:nvPr/>
        </p:nvCxnSpPr>
        <p:spPr>
          <a:xfrm>
            <a:off x="1149416" y="1256107"/>
            <a:ext cx="0" cy="29030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4 Gülen Yüz"/>
          <p:cNvSpPr/>
          <p:nvPr/>
        </p:nvSpPr>
        <p:spPr>
          <a:xfrm>
            <a:off x="3746500" y="2037106"/>
            <a:ext cx="3111500" cy="3028812"/>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47283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07407E-6 L -1.11111E-6 0.03959 " pathEditMode="relative" rAng="0" ptsTypes="AA">
                                      <p:cBhvr>
                                        <p:cTn id="6" dur="1000" fill="hold"/>
                                        <p:tgtEl>
                                          <p:spTgt spid="5"/>
                                        </p:tgtEl>
                                        <p:attrNameLst>
                                          <p:attrName>ppt_x</p:attrName>
                                          <p:attrName>ppt_y</p:attrName>
                                        </p:attrNameLst>
                                      </p:cBhvr>
                                      <p:rCtr x="0" y="2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111E-6 0.03958 L -1.11111E-6 0.07917 " pathEditMode="relative" rAng="0" ptsTypes="AA">
                                      <p:cBhvr>
                                        <p:cTn id="10" dur="1000" fill="hold"/>
                                        <p:tgtEl>
                                          <p:spTgt spid="5"/>
                                        </p:tgtEl>
                                        <p:attrNameLst>
                                          <p:attrName>ppt_x</p:attrName>
                                          <p:attrName>ppt_y</p:attrName>
                                        </p:attrNameLst>
                                      </p:cBhvr>
                                      <p:rCtr x="0" y="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1.11111E-6 0.07917 L -1.11111E-6 0.12917 " pathEditMode="relative" rAng="0" ptsTypes="AA">
                                      <p:cBhvr>
                                        <p:cTn id="14" dur="1000" fill="hold"/>
                                        <p:tgtEl>
                                          <p:spTgt spid="5"/>
                                        </p:tgtEl>
                                        <p:attrNameLst>
                                          <p:attrName>ppt_x</p:attrName>
                                          <p:attrName>ppt_y</p:attrName>
                                        </p:attrNameLst>
                                      </p:cBhvr>
                                      <p:rCtr x="0" y="2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1.11111E-6 0.12917 L -1.11111E-6 0.15834 " pathEditMode="relative" rAng="0" ptsTypes="AA">
                                      <p:cBhvr>
                                        <p:cTn id="18" dur="1000" fill="hold"/>
                                        <p:tgtEl>
                                          <p:spTgt spid="5"/>
                                        </p:tgtEl>
                                        <p:attrNameLst>
                                          <p:attrName>ppt_x</p:attrName>
                                          <p:attrName>ppt_y</p:attrName>
                                        </p:attrNameLst>
                                      </p:cBhvr>
                                      <p:rCtr x="0" y="1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1.11111E-6 0.15834 L -1.11111E-6 0.19399 " pathEditMode="relative" rAng="0" ptsTypes="AA">
                                      <p:cBhvr>
                                        <p:cTn id="22" dur="1000" fill="hold"/>
                                        <p:tgtEl>
                                          <p:spTgt spid="5"/>
                                        </p:tgtEl>
                                        <p:attrNameLst>
                                          <p:attrName>ppt_x</p:attrName>
                                          <p:attrName>ppt_y</p:attrName>
                                        </p:attrNameLst>
                                      </p:cBhvr>
                                      <p:rCtr x="0" y="1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5" nodeType="clickEffect">
                                  <p:stCondLst>
                                    <p:cond delay="0"/>
                                  </p:stCondLst>
                                  <p:childTnLst>
                                    <p:animMotion origin="layout" path="M -1.11111E-6 0.19399 L -1.11111E-6 0.21621 " pathEditMode="relative" rAng="0" ptsTypes="AA">
                                      <p:cBhvr>
                                        <p:cTn id="26" dur="1000" fill="hold"/>
                                        <p:tgtEl>
                                          <p:spTgt spid="5"/>
                                        </p:tgtEl>
                                        <p:attrNameLst>
                                          <p:attrName>ppt_x</p:attrName>
                                          <p:attrName>ppt_y</p:attrName>
                                        </p:attrNameLst>
                                      </p:cBhvr>
                                      <p:rCtr x="0" y="1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6" nodeType="clickEffect">
                                  <p:stCondLst>
                                    <p:cond delay="0"/>
                                  </p:stCondLst>
                                  <p:childTnLst>
                                    <p:animMotion origin="layout" path="M -1.11111E-6 0.21621 L -1.11111E-6 0.2632 " pathEditMode="relative" rAng="0" ptsTypes="AA">
                                      <p:cBhvr>
                                        <p:cTn id="30" dur="1000" fill="hold"/>
                                        <p:tgtEl>
                                          <p:spTgt spid="5"/>
                                        </p:tgtEl>
                                        <p:attrNameLst>
                                          <p:attrName>ppt_x</p:attrName>
                                          <p:attrName>ppt_y</p:attrName>
                                        </p:attrNameLst>
                                      </p:cBhvr>
                                      <p:rCtr x="0" y="2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7" nodeType="clickEffect">
                                  <p:stCondLst>
                                    <p:cond delay="0"/>
                                  </p:stCondLst>
                                  <p:childTnLst>
                                    <p:animMotion origin="layout" path="M -1.11111E-6 0.26314 L -1.11111E-6 0.30896 " pathEditMode="relative" rAng="0" ptsTypes="AA">
                                      <p:cBhvr>
                                        <p:cTn id="34" dur="1000" fill="hold"/>
                                        <p:tgtEl>
                                          <p:spTgt spid="5"/>
                                        </p:tgtEl>
                                        <p:attrNameLst>
                                          <p:attrName>ppt_x</p:attrName>
                                          <p:attrName>ppt_y</p:attrName>
                                        </p:attrNameLst>
                                      </p:cBhvr>
                                      <p:rCtr x="0" y="2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8" nodeType="clickEffect">
                                  <p:stCondLst>
                                    <p:cond delay="0"/>
                                  </p:stCondLst>
                                  <p:childTnLst>
                                    <p:animMotion origin="layout" path="M -1.11111E-6 0.29908 L -1.11111E-6 0.34676 " pathEditMode="relative" rAng="0" ptsTypes="AA">
                                      <p:cBhvr>
                                        <p:cTn id="38" dur="1000" fill="hold"/>
                                        <p:tgtEl>
                                          <p:spTgt spid="5"/>
                                        </p:tgtEl>
                                        <p:attrNameLst>
                                          <p:attrName>ppt_x</p:attrName>
                                          <p:attrName>ppt_y</p:attrName>
                                        </p:attrNameLst>
                                      </p:cBhvr>
                                      <p:rCtr x="0" y="24"/>
                                    </p:animMotion>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9"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P spid="5" grpId="9"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900" y="990600"/>
            <a:ext cx="8456613"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2"/>
          <p:cNvSpPr>
            <a:spLocks noGrp="1" noChangeArrowheads="1"/>
          </p:cNvSpPr>
          <p:nvPr>
            <p:ph type="title"/>
          </p:nvPr>
        </p:nvSpPr>
        <p:spPr>
          <a:xfrm>
            <a:off x="457200" y="0"/>
            <a:ext cx="8229600" cy="990600"/>
          </a:xfrm>
          <a:noFill/>
          <a:ln/>
        </p:spPr>
        <p:txBody>
          <a:bodyPr/>
          <a:lstStyle/>
          <a:p>
            <a:r>
              <a:rPr lang="tr-TR" dirty="0"/>
              <a:t>Atama İşleçleri</a:t>
            </a:r>
            <a:endParaRPr lang="en-US" dirty="0"/>
          </a:p>
        </p:txBody>
      </p:sp>
    </p:spTree>
    <p:extLst>
      <p:ext uri="{BB962C8B-B14F-4D97-AF65-F5344CB8AC3E}">
        <p14:creationId xmlns:p14="http://schemas.microsoft.com/office/powerpoint/2010/main" val="9906159"/>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normAutofit/>
          </a:bodyPr>
          <a:lstStyle/>
          <a:p>
            <a:r>
              <a:rPr lang="tr-TR" dirty="0"/>
              <a:t>Örnek</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03466307"/>
              </p:ext>
            </p:extLst>
          </p:nvPr>
        </p:nvGraphicFramePr>
        <p:xfrm>
          <a:off x="304800" y="3294529"/>
          <a:ext cx="8256496" cy="1830294"/>
        </p:xfrm>
        <a:graphic>
          <a:graphicData uri="http://schemas.openxmlformats.org/drawingml/2006/table">
            <a:tbl>
              <a:tblPr firstRow="1" bandRow="1">
                <a:tableStyleId>{2D5ABB26-0587-4C30-8999-92F81FD0307C}</a:tableStyleId>
              </a:tblPr>
              <a:tblGrid>
                <a:gridCol w="2064124">
                  <a:extLst>
                    <a:ext uri="{9D8B030D-6E8A-4147-A177-3AD203B41FA5}">
                      <a16:colId xmlns:a16="http://schemas.microsoft.com/office/drawing/2014/main" val="20000"/>
                    </a:ext>
                  </a:extLst>
                </a:gridCol>
                <a:gridCol w="2064124">
                  <a:extLst>
                    <a:ext uri="{9D8B030D-6E8A-4147-A177-3AD203B41FA5}">
                      <a16:colId xmlns:a16="http://schemas.microsoft.com/office/drawing/2014/main" val="20001"/>
                    </a:ext>
                  </a:extLst>
                </a:gridCol>
                <a:gridCol w="2064124">
                  <a:extLst>
                    <a:ext uri="{9D8B030D-6E8A-4147-A177-3AD203B41FA5}">
                      <a16:colId xmlns:a16="http://schemas.microsoft.com/office/drawing/2014/main" val="20002"/>
                    </a:ext>
                  </a:extLst>
                </a:gridCol>
                <a:gridCol w="2064124">
                  <a:extLst>
                    <a:ext uri="{9D8B030D-6E8A-4147-A177-3AD203B41FA5}">
                      <a16:colId xmlns:a16="http://schemas.microsoft.com/office/drawing/2014/main" val="20003"/>
                    </a:ext>
                  </a:extLst>
                </a:gridCol>
              </a:tblGrid>
              <a:tr h="61009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1009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1009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32113984"/>
              </p:ext>
            </p:extLst>
          </p:nvPr>
        </p:nvGraphicFramePr>
        <p:xfrm>
          <a:off x="304799" y="2777394"/>
          <a:ext cx="8500792" cy="1855566"/>
        </p:xfrm>
        <a:graphic>
          <a:graphicData uri="http://schemas.openxmlformats.org/drawingml/2006/table">
            <a:tbl>
              <a:tblPr firstRow="1" bandRow="1">
                <a:tableStyleId>{2D5ABB26-0587-4C30-8999-92F81FD0307C}</a:tableStyleId>
              </a:tblPr>
              <a:tblGrid>
                <a:gridCol w="2125198">
                  <a:extLst>
                    <a:ext uri="{9D8B030D-6E8A-4147-A177-3AD203B41FA5}">
                      <a16:colId xmlns:a16="http://schemas.microsoft.com/office/drawing/2014/main" val="20000"/>
                    </a:ext>
                  </a:extLst>
                </a:gridCol>
                <a:gridCol w="2125198">
                  <a:extLst>
                    <a:ext uri="{9D8B030D-6E8A-4147-A177-3AD203B41FA5}">
                      <a16:colId xmlns:a16="http://schemas.microsoft.com/office/drawing/2014/main" val="20001"/>
                    </a:ext>
                  </a:extLst>
                </a:gridCol>
                <a:gridCol w="2516700">
                  <a:extLst>
                    <a:ext uri="{9D8B030D-6E8A-4147-A177-3AD203B41FA5}">
                      <a16:colId xmlns:a16="http://schemas.microsoft.com/office/drawing/2014/main" val="20002"/>
                    </a:ext>
                  </a:extLst>
                </a:gridCol>
                <a:gridCol w="1733696">
                  <a:extLst>
                    <a:ext uri="{9D8B030D-6E8A-4147-A177-3AD203B41FA5}">
                      <a16:colId xmlns:a16="http://schemas.microsoft.com/office/drawing/2014/main" val="20003"/>
                    </a:ext>
                  </a:extLst>
                </a:gridCol>
              </a:tblGrid>
              <a:tr h="677685">
                <a:tc>
                  <a:txBody>
                    <a:bodyPr/>
                    <a:lstStyle/>
                    <a:p>
                      <a:r>
                        <a:rPr lang="en-US" b="1" dirty="0"/>
                        <a:t>Expression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Equivalent </a:t>
                      </a:r>
                      <a:r>
                        <a:rPr lang="en-US" b="1" dirty="0" err="1"/>
                        <a:t>expr</a:t>
                      </a:r>
                      <a:r>
                        <a:rPr lang="en-US" b="1"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Equivalent </a:t>
                      </a:r>
                      <a:r>
                        <a:rPr lang="en-US" b="1" dirty="0" err="1"/>
                        <a:t>expr</a:t>
                      </a:r>
                      <a:r>
                        <a:rPr lang="en-US" b="1" dirty="0"/>
                        <a:t>.</a:t>
                      </a:r>
                    </a:p>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value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92627">
                <a:tc>
                  <a:txBody>
                    <a:bodyPr/>
                    <a:lstStyle/>
                    <a:p>
                      <a:r>
                        <a:rPr lang="en-US" b="1" dirty="0" err="1"/>
                        <a:t>i</a:t>
                      </a:r>
                      <a:r>
                        <a:rPr lang="en-US" b="1" dirty="0"/>
                        <a:t>+=</a:t>
                      </a:r>
                      <a:r>
                        <a:rPr lang="en-US" b="1" dirty="0" err="1"/>
                        <a:t>j+k</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a:t>i</a:t>
                      </a:r>
                      <a:r>
                        <a:rPr lang="en-US" b="1" baseline="0" dirty="0"/>
                        <a:t> += (</a:t>
                      </a:r>
                      <a:r>
                        <a:rPr lang="en-US" b="1" baseline="0" dirty="0" err="1"/>
                        <a:t>j+k</a:t>
                      </a:r>
                      <a:r>
                        <a:rPr lang="en-US" b="1" baseline="0" dirty="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a:t>i</a:t>
                      </a:r>
                      <a:r>
                        <a:rPr lang="en-US" b="1" baseline="0" dirty="0"/>
                        <a:t> = </a:t>
                      </a:r>
                      <a:r>
                        <a:rPr lang="en-US" b="1" baseline="0" dirty="0" err="1"/>
                        <a:t>i</a:t>
                      </a:r>
                      <a:r>
                        <a:rPr lang="en-US" b="1" baseline="0" dirty="0"/>
                        <a:t> + (</a:t>
                      </a:r>
                      <a:r>
                        <a:rPr lang="en-US" b="1" baseline="0" dirty="0" err="1"/>
                        <a:t>j+k</a:t>
                      </a:r>
                      <a:r>
                        <a:rPr lang="en-US" b="1" baseline="0" dirty="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92627">
                <a:tc>
                  <a:txBody>
                    <a:bodyPr/>
                    <a:lstStyle/>
                    <a:p>
                      <a:r>
                        <a:rPr lang="en-US" b="1" dirty="0"/>
                        <a:t>j*=k=m+5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j*=(k=(m+5))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a:t>
                      </a:r>
                      <a:r>
                        <a:rPr lang="en-US" b="1" baseline="0" dirty="0"/>
                        <a:t> = j * </a:t>
                      </a:r>
                      <a:r>
                        <a:rPr lang="en-US" b="1" dirty="0"/>
                        <a:t>(k=(m+5))</a:t>
                      </a:r>
                      <a:r>
                        <a:rPr lang="en-US" b="1" baseline="0" dirty="0"/>
                        <a:t> </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92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a:t>
                      </a:r>
                      <a:r>
                        <a:rPr lang="en-US" b="1" baseline="0" dirty="0"/>
                        <a:t> = k - </a:t>
                      </a:r>
                      <a:r>
                        <a:rPr lang="en-US" b="1" dirty="0"/>
                        <a:t>(m =m/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6"/>
          <p:cNvSpPr/>
          <p:nvPr/>
        </p:nvSpPr>
        <p:spPr>
          <a:xfrm>
            <a:off x="304800" y="1848659"/>
            <a:ext cx="3965424" cy="400110"/>
          </a:xfrm>
          <a:prstGeom prst="rect">
            <a:avLst/>
          </a:prstGeom>
        </p:spPr>
        <p:txBody>
          <a:bodyPr wrap="square">
            <a:spAutoFit/>
          </a:bodyPr>
          <a:lstStyle/>
          <a:p>
            <a:pPr>
              <a:buFont typeface="Monotype Sorts" charset="0"/>
              <a:buChar char=" "/>
            </a:pPr>
            <a:r>
              <a:rPr lang="en-US" sz="2000" b="1" dirty="0" err="1"/>
              <a:t>int</a:t>
            </a:r>
            <a:r>
              <a:rPr lang="en-US" sz="2000" b="1" dirty="0"/>
              <a:t> </a:t>
            </a:r>
            <a:r>
              <a:rPr lang="en-US" sz="2000" b="1" dirty="0" err="1"/>
              <a:t>i</a:t>
            </a:r>
            <a:r>
              <a:rPr lang="en-US" sz="2000" b="1" dirty="0"/>
              <a:t> = 1, j = 2, k = 3, m = 4 ;</a:t>
            </a:r>
          </a:p>
        </p:txBody>
      </p:sp>
      <p:sp>
        <p:nvSpPr>
          <p:cNvPr id="4" name="Cube 3"/>
          <p:cNvSpPr/>
          <p:nvPr/>
        </p:nvSpPr>
        <p:spPr>
          <a:xfrm>
            <a:off x="2403421" y="340196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Cube 3"/>
          <p:cNvSpPr/>
          <p:nvPr/>
        </p:nvSpPr>
        <p:spPr>
          <a:xfrm>
            <a:off x="2403421" y="383887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Cube 3"/>
          <p:cNvSpPr/>
          <p:nvPr/>
        </p:nvSpPr>
        <p:spPr>
          <a:xfrm>
            <a:off x="2403421" y="4196050"/>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2"/>
          <a:stretch>
            <a:fillRect/>
          </a:stretch>
        </p:blipFill>
        <p:spPr>
          <a:xfrm>
            <a:off x="6305284" y="1285860"/>
            <a:ext cx="1301667" cy="1328928"/>
          </a:xfrm>
          <a:prstGeom prst="rect">
            <a:avLst/>
          </a:prstGeom>
        </p:spPr>
      </p:pic>
    </p:spTree>
    <p:extLst>
      <p:ext uri="{BB962C8B-B14F-4D97-AF65-F5344CB8AC3E}">
        <p14:creationId xmlns:p14="http://schemas.microsoft.com/office/powerpoint/2010/main" val="31909978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8.33333E-7 4.53284E-7 L 0.23004 4.53284E-7 " pathEditMode="relative" rAng="0" ptsTypes="AA">
                                      <p:cBhvr>
                                        <p:cTn id="6" dur="2000" fill="hold"/>
                                        <p:tgtEl>
                                          <p:spTgt spid="4"/>
                                        </p:tgtEl>
                                        <p:attrNameLst>
                                          <p:attrName>ppt_x</p:attrName>
                                          <p:attrName>ppt_y</p:attrName>
                                        </p:attrNameLst>
                                      </p:cBhvr>
                                      <p:rCtr x="115"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23004 4.53284E-7 L 0.50886 4.53284E-7 " pathEditMode="relative" rAng="0" ptsTypes="AA">
                                      <p:cBhvr>
                                        <p:cTn id="10" dur="2000" fill="hold"/>
                                        <p:tgtEl>
                                          <p:spTgt spid="4"/>
                                        </p:tgtEl>
                                        <p:attrNameLst>
                                          <p:attrName>ppt_x</p:attrName>
                                          <p:attrName>ppt_y</p:attrName>
                                        </p:attrNameLst>
                                      </p:cBhvr>
                                      <p:rCtr x="139"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50885 2.22222E-6 L 0.75885 2.22222E-6 " pathEditMode="relative" rAng="0" ptsTypes="AA">
                                      <p:cBhvr>
                                        <p:cTn id="14" dur="2000" fill="hold"/>
                                        <p:tgtEl>
                                          <p:spTgt spid="4"/>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8.33333E-7 4.53284E-7 L 0.23004 4.53284E-7 " pathEditMode="relative" rAng="0" ptsTypes="AA">
                                      <p:cBhvr>
                                        <p:cTn id="18" dur="2000" fill="hold"/>
                                        <p:tgtEl>
                                          <p:spTgt spid="12"/>
                                        </p:tgtEl>
                                        <p:attrNameLst>
                                          <p:attrName>ppt_x</p:attrName>
                                          <p:attrName>ppt_y</p:attrName>
                                        </p:attrNameLst>
                                      </p:cBhvr>
                                      <p:rCtr x="115"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0.23004 4.53284E-7 L 0.50886 4.53284E-7 " pathEditMode="relative" rAng="0" ptsTypes="AA">
                                      <p:cBhvr>
                                        <p:cTn id="22" dur="2000" fill="hold"/>
                                        <p:tgtEl>
                                          <p:spTgt spid="12"/>
                                        </p:tgtEl>
                                        <p:attrNameLst>
                                          <p:attrName>ppt_x</p:attrName>
                                          <p:attrName>ppt_y</p:attrName>
                                        </p:attrNameLst>
                                      </p:cBhvr>
                                      <p:rCtr x="139"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2" nodeType="clickEffect">
                                  <p:stCondLst>
                                    <p:cond delay="0"/>
                                  </p:stCondLst>
                                  <p:childTnLst>
                                    <p:animMotion origin="layout" path="M 0.50885 2.22222E-6 L 0.75885 2.22222E-6 " pathEditMode="relative" rAng="0" ptsTypes="AA">
                                      <p:cBhvr>
                                        <p:cTn id="26" dur="2000" fill="hold"/>
                                        <p:tgtEl>
                                          <p:spTgt spid="12"/>
                                        </p:tgtEl>
                                        <p:attrNameLst>
                                          <p:attrName>ppt_x</p:attrName>
                                          <p:attrName>ppt_y</p:attrName>
                                        </p:attrNameLst>
                                      </p:cBhvr>
                                      <p:rCtr x="125"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8.33333E-7 4.53284E-7 L 0.23004 4.53284E-7 " pathEditMode="relative" rAng="0" ptsTypes="AA">
                                      <p:cBhvr>
                                        <p:cTn id="30" dur="2000" fill="hold"/>
                                        <p:tgtEl>
                                          <p:spTgt spid="13"/>
                                        </p:tgtEl>
                                        <p:attrNameLst>
                                          <p:attrName>ppt_x</p:attrName>
                                          <p:attrName>ppt_y</p:attrName>
                                        </p:attrNameLst>
                                      </p:cBhvr>
                                      <p:rCtr x="115"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0.23004 4.53284E-7 L 0.50886 4.53284E-7 " pathEditMode="relative" rAng="0" ptsTypes="AA">
                                      <p:cBhvr>
                                        <p:cTn id="34" dur="2000" fill="hold"/>
                                        <p:tgtEl>
                                          <p:spTgt spid="13"/>
                                        </p:tgtEl>
                                        <p:attrNameLst>
                                          <p:attrName>ppt_x</p:attrName>
                                          <p:attrName>ppt_y</p:attrName>
                                        </p:attrNameLst>
                                      </p:cBhvr>
                                      <p:rCtr x="139"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2" nodeType="clickEffect">
                                  <p:stCondLst>
                                    <p:cond delay="0"/>
                                  </p:stCondLst>
                                  <p:childTnLst>
                                    <p:animMotion origin="layout" path="M 0.50885 2.22222E-6 L 0.75885 2.22222E-6 " pathEditMode="relative" rAng="0" ptsTypes="AA">
                                      <p:cBhvr>
                                        <p:cTn id="38" dur="2000" fill="hold"/>
                                        <p:tgtEl>
                                          <p:spTgt spid="1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2" grpId="0" animBg="1"/>
      <p:bldP spid="12" grpId="1" animBg="1"/>
      <p:bldP spid="12" grpId="2" animBg="1"/>
      <p:bldP spid="13" grpId="0" animBg="1"/>
      <p:bldP spid="13" grpId="1" animBg="1"/>
      <p:bldP spid="13" grpId="2"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Alıştırma</a:t>
            </a:r>
          </a:p>
        </p:txBody>
      </p:sp>
      <p:pic>
        <p:nvPicPr>
          <p:cNvPr id="4" name="3 İçerik Yer Tutucusu" descr="soru.jpg"/>
          <p:cNvPicPr>
            <a:picLocks noGrp="1" noChangeAspect="1"/>
          </p:cNvPicPr>
          <p:nvPr>
            <p:ph sz="quarter" idx="1"/>
          </p:nvPr>
        </p:nvPicPr>
        <p:blipFill>
          <a:blip r:embed="rId2"/>
          <a:stretch>
            <a:fillRect/>
          </a:stretch>
        </p:blipFill>
        <p:spPr>
          <a:xfrm>
            <a:off x="5561492" y="1384583"/>
            <a:ext cx="2371344" cy="1780032"/>
          </a:xfrm>
        </p:spPr>
      </p:pic>
      <p:graphicFrame>
        <p:nvGraphicFramePr>
          <p:cNvPr id="5" name="4 Tablo"/>
          <p:cNvGraphicFramePr>
            <a:graphicFrameLocks noGrp="1"/>
          </p:cNvGraphicFramePr>
          <p:nvPr/>
        </p:nvGraphicFramePr>
        <p:xfrm>
          <a:off x="3517186" y="4426857"/>
          <a:ext cx="4951900" cy="1470891"/>
        </p:xfrm>
        <a:graphic>
          <a:graphicData uri="http://schemas.openxmlformats.org/drawingml/2006/table">
            <a:tbl>
              <a:tblPr firstRow="1" bandRow="1">
                <a:tableStyleId>{5940675A-B579-460E-94D1-54222C63F5DA}</a:tableStyleId>
              </a:tblPr>
              <a:tblGrid>
                <a:gridCol w="495190">
                  <a:extLst>
                    <a:ext uri="{9D8B030D-6E8A-4147-A177-3AD203B41FA5}">
                      <a16:colId xmlns:a16="http://schemas.microsoft.com/office/drawing/2014/main" val="20000"/>
                    </a:ext>
                  </a:extLst>
                </a:gridCol>
                <a:gridCol w="495190">
                  <a:extLst>
                    <a:ext uri="{9D8B030D-6E8A-4147-A177-3AD203B41FA5}">
                      <a16:colId xmlns:a16="http://schemas.microsoft.com/office/drawing/2014/main" val="20001"/>
                    </a:ext>
                  </a:extLst>
                </a:gridCol>
                <a:gridCol w="495190">
                  <a:extLst>
                    <a:ext uri="{9D8B030D-6E8A-4147-A177-3AD203B41FA5}">
                      <a16:colId xmlns:a16="http://schemas.microsoft.com/office/drawing/2014/main" val="20002"/>
                    </a:ext>
                  </a:extLst>
                </a:gridCol>
                <a:gridCol w="495190">
                  <a:extLst>
                    <a:ext uri="{9D8B030D-6E8A-4147-A177-3AD203B41FA5}">
                      <a16:colId xmlns:a16="http://schemas.microsoft.com/office/drawing/2014/main" val="20003"/>
                    </a:ext>
                  </a:extLst>
                </a:gridCol>
                <a:gridCol w="495190">
                  <a:extLst>
                    <a:ext uri="{9D8B030D-6E8A-4147-A177-3AD203B41FA5}">
                      <a16:colId xmlns:a16="http://schemas.microsoft.com/office/drawing/2014/main" val="20004"/>
                    </a:ext>
                  </a:extLst>
                </a:gridCol>
                <a:gridCol w="495190">
                  <a:extLst>
                    <a:ext uri="{9D8B030D-6E8A-4147-A177-3AD203B41FA5}">
                      <a16:colId xmlns:a16="http://schemas.microsoft.com/office/drawing/2014/main" val="20005"/>
                    </a:ext>
                  </a:extLst>
                </a:gridCol>
                <a:gridCol w="495190">
                  <a:extLst>
                    <a:ext uri="{9D8B030D-6E8A-4147-A177-3AD203B41FA5}">
                      <a16:colId xmlns:a16="http://schemas.microsoft.com/office/drawing/2014/main" val="20006"/>
                    </a:ext>
                  </a:extLst>
                </a:gridCol>
                <a:gridCol w="495190">
                  <a:extLst>
                    <a:ext uri="{9D8B030D-6E8A-4147-A177-3AD203B41FA5}">
                      <a16:colId xmlns:a16="http://schemas.microsoft.com/office/drawing/2014/main" val="20007"/>
                    </a:ext>
                  </a:extLst>
                </a:gridCol>
                <a:gridCol w="495190">
                  <a:extLst>
                    <a:ext uri="{9D8B030D-6E8A-4147-A177-3AD203B41FA5}">
                      <a16:colId xmlns:a16="http://schemas.microsoft.com/office/drawing/2014/main" val="20008"/>
                    </a:ext>
                  </a:extLst>
                </a:gridCol>
                <a:gridCol w="495190">
                  <a:extLst>
                    <a:ext uri="{9D8B030D-6E8A-4147-A177-3AD203B41FA5}">
                      <a16:colId xmlns:a16="http://schemas.microsoft.com/office/drawing/2014/main" val="20009"/>
                    </a:ext>
                  </a:extLst>
                </a:gridCol>
              </a:tblGrid>
              <a:tr h="490297">
                <a:tc>
                  <a:txBody>
                    <a:bodyPr/>
                    <a:lstStyle/>
                    <a:p>
                      <a:pPr algn="ctr"/>
                      <a:r>
                        <a:rPr lang="tr-TR" sz="2400" b="1" dirty="0"/>
                        <a:t>3</a:t>
                      </a:r>
                    </a:p>
                  </a:txBody>
                  <a:tcPr/>
                </a:tc>
                <a:tc>
                  <a:txBody>
                    <a:bodyPr/>
                    <a:lstStyle/>
                    <a:p>
                      <a:pPr algn="ctr"/>
                      <a:r>
                        <a:rPr lang="tr-TR" sz="2400" b="1" dirty="0"/>
                        <a:t>.</a:t>
                      </a:r>
                    </a:p>
                  </a:txBody>
                  <a:tcPr/>
                </a:tc>
                <a:tc>
                  <a:txBody>
                    <a:bodyPr/>
                    <a:lstStyle/>
                    <a:p>
                      <a:pPr algn="ctr"/>
                      <a:r>
                        <a:rPr lang="tr-TR" sz="2400" b="1" dirty="0"/>
                        <a:t>0</a:t>
                      </a:r>
                    </a:p>
                  </a:txBody>
                  <a:tcPr/>
                </a:tc>
                <a:tc>
                  <a:txBody>
                    <a:bodyPr/>
                    <a:lstStyle/>
                    <a:p>
                      <a:pPr algn="ctr"/>
                      <a:r>
                        <a:rPr lang="tr-TR" sz="2400" b="1" dirty="0"/>
                        <a:t>0</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0"/>
                  </a:ext>
                </a:extLst>
              </a:tr>
              <a:tr h="490297">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1"/>
                  </a:ext>
                </a:extLst>
              </a:tr>
              <a:tr h="490297">
                <a:tc>
                  <a:txBody>
                    <a:bodyPr/>
                    <a:lstStyle/>
                    <a:p>
                      <a:endParaRPr lang="tr-T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0002"/>
                  </a:ext>
                </a:extLst>
              </a:tr>
            </a:tbl>
          </a:graphicData>
        </a:graphic>
      </p:graphicFrame>
      <p:sp>
        <p:nvSpPr>
          <p:cNvPr id="143362" name="Rectangle 2"/>
          <p:cNvSpPr>
            <a:spLocks noChangeArrowheads="1"/>
          </p:cNvSpPr>
          <p:nvPr/>
        </p:nvSpPr>
        <p:spPr bwMode="auto">
          <a:xfrm>
            <a:off x="457200" y="1384583"/>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#include &lt;</a:t>
            </a:r>
            <a:r>
              <a:rPr lang="en-US" sz="2800" dirty="0" err="1">
                <a:latin typeface="Arial" pitchFamily="34" charset="0"/>
                <a:ea typeface="Times New Roman" pitchFamily="18" charset="0"/>
                <a:cs typeface="Arial" pitchFamily="34" charset="0"/>
              </a:rPr>
              <a:t>stdio.h</a:t>
            </a:r>
            <a:r>
              <a:rPr lang="en-US" sz="2800" dirty="0">
                <a:latin typeface="Arial" pitchFamily="34" charset="0"/>
                <a:ea typeface="Times New Roman" pitchFamily="18" charset="0"/>
                <a:cs typeface="Arial" pitchFamily="34" charset="0"/>
              </a:rPr>
              <a:t>&gt;</a:t>
            </a:r>
          </a:p>
          <a:p>
            <a:pPr lvl="0" defTabSz="914400" fontAlgn="base">
              <a:spcBef>
                <a:spcPct val="0"/>
              </a:spcBef>
              <a:spcAft>
                <a:spcPct val="0"/>
              </a:spcAft>
              <a:tabLst>
                <a:tab pos="396875" algn="l"/>
              </a:tabLst>
            </a:pPr>
            <a:r>
              <a:rPr lang="en-US" sz="2800" dirty="0" err="1">
                <a:latin typeface="Arial" pitchFamily="34" charset="0"/>
                <a:ea typeface="Times New Roman" pitchFamily="18" charset="0"/>
                <a:cs typeface="Arial" pitchFamily="34" charset="0"/>
              </a:rPr>
              <a:t>int</a:t>
            </a:r>
            <a:r>
              <a:rPr lang="en-US" sz="2800" dirty="0">
                <a:latin typeface="Arial" pitchFamily="34" charset="0"/>
                <a:ea typeface="Times New Roman" pitchFamily="18" charset="0"/>
                <a:cs typeface="Arial" pitchFamily="34" charset="0"/>
              </a:rPr>
              <a:t> main()</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	</a:t>
            </a:r>
            <a:r>
              <a:rPr lang="en-US" sz="2800" dirty="0" err="1">
                <a:latin typeface="Arial" pitchFamily="34" charset="0"/>
                <a:ea typeface="Times New Roman" pitchFamily="18" charset="0"/>
                <a:cs typeface="Arial" pitchFamily="34" charset="0"/>
              </a:rPr>
              <a:t>int</a:t>
            </a:r>
            <a:r>
              <a:rPr lang="en-US" sz="2800" dirty="0">
                <a:latin typeface="Arial" pitchFamily="34" charset="0"/>
                <a:ea typeface="Times New Roman" pitchFamily="18" charset="0"/>
                <a:cs typeface="Arial" pitchFamily="34" charset="0"/>
              </a:rPr>
              <a:t> a=102, b=10, c=4;</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	double d = </a:t>
            </a:r>
            <a:r>
              <a:rPr lang="tr-TR" sz="2800" dirty="0">
                <a:latin typeface="Arial" pitchFamily="34" charset="0"/>
                <a:ea typeface="Times New Roman" pitchFamily="18" charset="0"/>
                <a:cs typeface="Arial" pitchFamily="34" charset="0"/>
              </a:rPr>
              <a:t>(</a:t>
            </a:r>
            <a:r>
              <a:rPr lang="tr-TR" sz="2800" dirty="0" err="1">
                <a:latin typeface="Arial" pitchFamily="34" charset="0"/>
                <a:ea typeface="Times New Roman" pitchFamily="18" charset="0"/>
                <a:cs typeface="Arial" pitchFamily="34" charset="0"/>
              </a:rPr>
              <a:t>double</a:t>
            </a:r>
            <a:r>
              <a:rPr lang="tr-TR" sz="2800" dirty="0">
                <a:latin typeface="Arial" pitchFamily="34" charset="0"/>
                <a:ea typeface="Times New Roman" pitchFamily="18" charset="0"/>
                <a:cs typeface="Arial" pitchFamily="34" charset="0"/>
              </a:rPr>
              <a:t>) (</a:t>
            </a:r>
            <a:r>
              <a:rPr lang="en-US" sz="2800" dirty="0">
                <a:latin typeface="Arial" pitchFamily="34" charset="0"/>
                <a:ea typeface="Times New Roman" pitchFamily="18" charset="0"/>
                <a:cs typeface="Arial" pitchFamily="34" charset="0"/>
              </a:rPr>
              <a:t>a/b/(--c)</a:t>
            </a:r>
            <a:r>
              <a:rPr lang="tr-TR" sz="2800" dirty="0">
                <a:latin typeface="Arial" pitchFamily="34" charset="0"/>
                <a:ea typeface="Times New Roman" pitchFamily="18" charset="0"/>
                <a:cs typeface="Arial" pitchFamily="34" charset="0"/>
              </a:rPr>
              <a:t>)</a:t>
            </a:r>
            <a:r>
              <a:rPr lang="en-US" sz="2800" dirty="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	</a:t>
            </a:r>
            <a:r>
              <a:rPr lang="en-US" sz="2800" dirty="0" err="1">
                <a:latin typeface="Arial" pitchFamily="34" charset="0"/>
                <a:ea typeface="Times New Roman" pitchFamily="18" charset="0"/>
                <a:cs typeface="Arial" pitchFamily="34" charset="0"/>
              </a:rPr>
              <a:t>printf</a:t>
            </a:r>
            <a:r>
              <a:rPr lang="en-US" sz="2800" dirty="0">
                <a:latin typeface="Arial" pitchFamily="34" charset="0"/>
                <a:ea typeface="Times New Roman" pitchFamily="18" charset="0"/>
                <a:cs typeface="Arial" pitchFamily="34" charset="0"/>
              </a:rPr>
              <a:t>("%.2</a:t>
            </a:r>
            <a:r>
              <a:rPr lang="tr-TR" sz="2800" dirty="0">
                <a:latin typeface="Arial" pitchFamily="34" charset="0"/>
                <a:ea typeface="Times New Roman" pitchFamily="18" charset="0"/>
                <a:cs typeface="Arial" pitchFamily="34" charset="0"/>
              </a:rPr>
              <a:t>l</a:t>
            </a:r>
            <a:r>
              <a:rPr lang="en-US" sz="2800" dirty="0" err="1">
                <a:latin typeface="Arial" pitchFamily="34" charset="0"/>
                <a:ea typeface="Times New Roman" pitchFamily="18" charset="0"/>
                <a:cs typeface="Arial" pitchFamily="34" charset="0"/>
              </a:rPr>
              <a:t>f",d</a:t>
            </a:r>
            <a:r>
              <a:rPr lang="en-US" sz="2800" dirty="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	return 0;</a:t>
            </a:r>
          </a:p>
          <a:p>
            <a:pPr lvl="0" defTabSz="914400" fontAlgn="base">
              <a:spcBef>
                <a:spcPct val="0"/>
              </a:spcBef>
              <a:spcAft>
                <a:spcPct val="0"/>
              </a:spcAft>
              <a:tabLst>
                <a:tab pos="396875" algn="l"/>
              </a:tabLst>
            </a:pPr>
            <a:r>
              <a:rPr lang="en-US" sz="2800" dirty="0">
                <a:latin typeface="Arial" pitchFamily="34" charset="0"/>
                <a:ea typeface="Times New Roman" pitchFamily="18" charset="0"/>
                <a:cs typeface="Arial" pitchFamily="34" charset="0"/>
              </a:rPr>
              <a:t>}</a:t>
            </a:r>
            <a:endParaRPr kumimoji="0" lang="tr-TR" sz="5400" b="0" i="0" u="none" strike="noStrike" cap="none" normalizeH="0" baseline="0" dirty="0">
              <a:ln>
                <a:noFill/>
              </a:ln>
              <a:solidFill>
                <a:schemeClr val="tx1"/>
              </a:solidFill>
              <a:effectLst/>
              <a:latin typeface="Arial" pitchFamily="34" charset="0"/>
              <a:cs typeface="Arial" pitchFamily="34" charset="0"/>
            </a:endParaRPr>
          </a:p>
        </p:txBody>
      </p:sp>
      <p:sp>
        <p:nvSpPr>
          <p:cNvPr id="7" name="6 Metin kutusu"/>
          <p:cNvSpPr txBox="1"/>
          <p:nvPr/>
        </p:nvSpPr>
        <p:spPr>
          <a:xfrm>
            <a:off x="4676121" y="2032000"/>
            <a:ext cx="885371" cy="584775"/>
          </a:xfrm>
          <a:prstGeom prst="rect">
            <a:avLst/>
          </a:prstGeom>
          <a:noFill/>
        </p:spPr>
        <p:txBody>
          <a:bodyPr wrap="square" rtlCol="0">
            <a:spAutoFit/>
          </a:bodyPr>
          <a:lstStyle/>
          <a:p>
            <a:r>
              <a:rPr lang="tr-TR" sz="3200" b="1" dirty="0"/>
              <a:t>- - c</a:t>
            </a:r>
          </a:p>
        </p:txBody>
      </p:sp>
      <p:cxnSp>
        <p:nvCxnSpPr>
          <p:cNvPr id="9" name="8 Düz Ok Bağlayıcısı"/>
          <p:cNvCxnSpPr/>
          <p:nvPr/>
        </p:nvCxnSpPr>
        <p:spPr>
          <a:xfrm rot="16200000" flipV="1">
            <a:off x="4777052" y="2876180"/>
            <a:ext cx="547840" cy="2902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Math</a:t>
            </a:r>
            <a:r>
              <a:rPr lang="tr-TR" dirty="0"/>
              <a:t> kütüphanesini kullanmak</a:t>
            </a:r>
          </a:p>
        </p:txBody>
      </p:sp>
      <p:sp>
        <p:nvSpPr>
          <p:cNvPr id="4" name="3 Metin kutusu"/>
          <p:cNvSpPr txBox="1"/>
          <p:nvPr/>
        </p:nvSpPr>
        <p:spPr>
          <a:xfrm>
            <a:off x="428596" y="5211561"/>
            <a:ext cx="7215238" cy="646331"/>
          </a:xfrm>
          <a:prstGeom prst="rect">
            <a:avLst/>
          </a:prstGeom>
          <a:noFill/>
        </p:spPr>
        <p:txBody>
          <a:bodyPr wrap="square" rtlCol="0">
            <a:spAutoFit/>
          </a:bodyPr>
          <a:lstStyle/>
          <a:p>
            <a:r>
              <a:rPr lang="tr-TR" dirty="0"/>
              <a:t>Detaylı liste için </a:t>
            </a:r>
            <a:r>
              <a:rPr lang="tr-TR" dirty="0">
                <a:hlinkClick r:id="rId2"/>
              </a:rPr>
              <a:t>https://www.tutorialspoint.com/c_standard_library/math_h.htm</a:t>
            </a:r>
            <a:endParaRPr lang="tr-TR" dirty="0"/>
          </a:p>
        </p:txBody>
      </p:sp>
      <p:sp>
        <p:nvSpPr>
          <p:cNvPr id="7" name="6 Metin kutusu"/>
          <p:cNvSpPr txBox="1"/>
          <p:nvPr/>
        </p:nvSpPr>
        <p:spPr>
          <a:xfrm>
            <a:off x="428596" y="1428736"/>
            <a:ext cx="6072230" cy="707886"/>
          </a:xfrm>
          <a:prstGeom prst="rect">
            <a:avLst/>
          </a:prstGeom>
          <a:noFill/>
        </p:spPr>
        <p:txBody>
          <a:bodyPr wrap="square" rtlCol="0">
            <a:spAutoFit/>
          </a:bodyPr>
          <a:lstStyle/>
          <a:p>
            <a:r>
              <a:rPr lang="tr-TR" sz="2000" dirty="0" err="1"/>
              <a:t>math</a:t>
            </a:r>
            <a:r>
              <a:rPr lang="tr-TR" sz="2000" dirty="0"/>
              <a:t>.h kütüphanesini ekleyerek içerisindeki </a:t>
            </a:r>
            <a:r>
              <a:rPr lang="tr-TR" sz="2000" dirty="0" err="1"/>
              <a:t>pow</a:t>
            </a:r>
            <a:r>
              <a:rPr lang="tr-TR" sz="2000" dirty="0"/>
              <a:t>, </a:t>
            </a:r>
            <a:r>
              <a:rPr lang="tr-TR" sz="2000" dirty="0" err="1"/>
              <a:t>sqrt</a:t>
            </a:r>
            <a:r>
              <a:rPr lang="tr-TR" sz="2000" dirty="0"/>
              <a:t> gibi fonksiyonlardan yararlanabilirsiniz. </a:t>
            </a:r>
          </a:p>
        </p:txBody>
      </p:sp>
      <p:sp>
        <p:nvSpPr>
          <p:cNvPr id="8" name="7 Dikdörtgen"/>
          <p:cNvSpPr/>
          <p:nvPr/>
        </p:nvSpPr>
        <p:spPr>
          <a:xfrm>
            <a:off x="428596" y="2136339"/>
            <a:ext cx="8358246"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t>#</a:t>
            </a:r>
            <a:r>
              <a:rPr lang="tr-TR" dirty="0" err="1"/>
              <a:t>include</a:t>
            </a:r>
            <a:r>
              <a:rPr lang="tr-TR" dirty="0"/>
              <a:t> &lt;</a:t>
            </a:r>
            <a:r>
              <a:rPr lang="tr-TR" dirty="0" err="1"/>
              <a:t>stdio</a:t>
            </a:r>
            <a:r>
              <a:rPr lang="tr-TR" dirty="0"/>
              <a:t>.h&gt;</a:t>
            </a:r>
          </a:p>
          <a:p>
            <a:r>
              <a:rPr lang="tr-TR" dirty="0">
                <a:solidFill>
                  <a:srgbClr val="C00000"/>
                </a:solidFill>
              </a:rPr>
              <a:t>#</a:t>
            </a:r>
            <a:r>
              <a:rPr lang="tr-TR" dirty="0" err="1">
                <a:solidFill>
                  <a:srgbClr val="C00000"/>
                </a:solidFill>
              </a:rPr>
              <a:t>include</a:t>
            </a:r>
            <a:r>
              <a:rPr lang="tr-TR" dirty="0">
                <a:solidFill>
                  <a:srgbClr val="C00000"/>
                </a:solidFill>
              </a:rPr>
              <a:t> &lt;</a:t>
            </a:r>
            <a:r>
              <a:rPr lang="tr-TR" dirty="0" err="1">
                <a:solidFill>
                  <a:srgbClr val="C00000"/>
                </a:solidFill>
              </a:rPr>
              <a:t>math</a:t>
            </a:r>
            <a:r>
              <a:rPr lang="tr-TR" dirty="0">
                <a:solidFill>
                  <a:srgbClr val="C00000"/>
                </a:solidFill>
              </a:rPr>
              <a:t>.h&gt;</a:t>
            </a:r>
          </a:p>
          <a:p>
            <a:r>
              <a:rPr lang="tr-TR" dirty="0" err="1"/>
              <a:t>int</a:t>
            </a:r>
            <a:r>
              <a:rPr lang="tr-TR" dirty="0"/>
              <a:t> </a:t>
            </a:r>
            <a:r>
              <a:rPr lang="tr-TR" dirty="0" err="1"/>
              <a:t>main</a:t>
            </a:r>
            <a:r>
              <a:rPr lang="tr-TR" dirty="0"/>
              <a:t>()</a:t>
            </a:r>
          </a:p>
          <a:p>
            <a:r>
              <a:rPr lang="tr-TR" dirty="0"/>
              <a:t>{</a:t>
            </a:r>
          </a:p>
          <a:p>
            <a:pPr lvl="1"/>
            <a:r>
              <a:rPr lang="tr-TR" dirty="0" err="1"/>
              <a:t>double</a:t>
            </a:r>
            <a:r>
              <a:rPr lang="tr-TR" dirty="0"/>
              <a:t> x = 6.0;</a:t>
            </a:r>
          </a:p>
          <a:p>
            <a:pPr lvl="1"/>
            <a:r>
              <a:rPr lang="tr-TR" dirty="0" err="1"/>
              <a:t>printf</a:t>
            </a:r>
            <a:r>
              <a:rPr lang="tr-TR" dirty="0"/>
              <a:t>("%.0lf kere %.0lf -&gt;  %.0lf\n", x, </a:t>
            </a:r>
            <a:r>
              <a:rPr lang="tr-TR" dirty="0" err="1">
                <a:solidFill>
                  <a:srgbClr val="C00000"/>
                </a:solidFill>
              </a:rPr>
              <a:t>sqrt</a:t>
            </a:r>
            <a:r>
              <a:rPr lang="tr-TR" dirty="0">
                <a:solidFill>
                  <a:srgbClr val="C00000"/>
                </a:solidFill>
              </a:rPr>
              <a:t>(36.0)</a:t>
            </a:r>
            <a:r>
              <a:rPr lang="tr-TR" dirty="0"/>
              <a:t>, </a:t>
            </a:r>
            <a:r>
              <a:rPr lang="tr-TR" dirty="0" err="1">
                <a:solidFill>
                  <a:srgbClr val="C00000"/>
                </a:solidFill>
              </a:rPr>
              <a:t>pow</a:t>
            </a:r>
            <a:r>
              <a:rPr lang="tr-TR" dirty="0">
                <a:solidFill>
                  <a:srgbClr val="C00000"/>
                </a:solidFill>
              </a:rPr>
              <a:t>(x,2.0)</a:t>
            </a:r>
            <a:r>
              <a:rPr lang="tr-TR" dirty="0"/>
              <a:t>);</a:t>
            </a:r>
          </a:p>
          <a:p>
            <a:pPr lvl="1"/>
            <a:r>
              <a:rPr lang="tr-TR" dirty="0" err="1"/>
              <a:t>printf</a:t>
            </a:r>
            <a:r>
              <a:rPr lang="tr-TR" dirty="0"/>
              <a:t>("Dedemin </a:t>
            </a:r>
            <a:r>
              <a:rPr lang="tr-TR" dirty="0" err="1"/>
              <a:t>biyigi</a:t>
            </a:r>
            <a:r>
              <a:rPr lang="tr-TR" dirty="0"/>
              <a:t> yolda </a:t>
            </a:r>
            <a:r>
              <a:rPr lang="tr-TR" dirty="0" err="1"/>
              <a:t>kaldi</a:t>
            </a:r>
            <a:r>
              <a:rPr lang="tr-TR" dirty="0"/>
              <a:t>. ");</a:t>
            </a:r>
          </a:p>
          <a:p>
            <a:pPr lvl="1"/>
            <a:r>
              <a:rPr lang="tr-TR" dirty="0" err="1"/>
              <a:t>return</a:t>
            </a:r>
            <a:r>
              <a:rPr lang="tr-TR" dirty="0"/>
              <a:t> 0;</a:t>
            </a:r>
          </a:p>
          <a:p>
            <a:r>
              <a:rPr lang="tr-TR" dirty="0"/>
              <a:t>}</a:t>
            </a:r>
          </a:p>
        </p:txBody>
      </p:sp>
      <p:sp>
        <p:nvSpPr>
          <p:cNvPr id="6" name="5 Metin kutusu"/>
          <p:cNvSpPr txBox="1"/>
          <p:nvPr/>
        </p:nvSpPr>
        <p:spPr>
          <a:xfrm>
            <a:off x="7000892" y="5429264"/>
            <a:ext cx="18573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1600" dirty="0"/>
              <a:t>1992</a:t>
            </a:r>
          </a:p>
          <a:p>
            <a:pPr algn="ctr"/>
            <a:r>
              <a:rPr lang="tr-TR" sz="1600" dirty="0"/>
              <a:t>Türkiye’de bir reklamdan</a:t>
            </a:r>
          </a:p>
        </p:txBody>
      </p:sp>
      <p:pic>
        <p:nvPicPr>
          <p:cNvPr id="5" name="4 İçerik Yer Tutucusu" descr="190612-1720.jpg"/>
          <p:cNvPicPr>
            <a:picLocks noGrp="1" noChangeAspect="1"/>
          </p:cNvPicPr>
          <p:nvPr>
            <p:ph sz="quarter" idx="1"/>
          </p:nvPr>
        </p:nvPicPr>
        <p:blipFill>
          <a:blip r:embed="rId3"/>
          <a:srcRect r="2362"/>
          <a:stretch>
            <a:fillRect/>
          </a:stretch>
        </p:blipFill>
        <p:spPr>
          <a:xfrm>
            <a:off x="7004617" y="4143380"/>
            <a:ext cx="1925101" cy="1314440"/>
          </a:xfrm>
        </p:spPr>
      </p:pic>
      <p:pic>
        <p:nvPicPr>
          <p:cNvPr id="3074" name="Picture 2"/>
          <p:cNvPicPr>
            <a:picLocks noChangeAspect="1" noChangeArrowheads="1"/>
          </p:cNvPicPr>
          <p:nvPr/>
        </p:nvPicPr>
        <p:blipFill>
          <a:blip r:embed="rId4"/>
          <a:srcRect/>
          <a:stretch>
            <a:fillRect/>
          </a:stretch>
        </p:blipFill>
        <p:spPr bwMode="auto">
          <a:xfrm>
            <a:off x="4786314" y="2071678"/>
            <a:ext cx="3929090" cy="139447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Math</a:t>
            </a:r>
            <a:r>
              <a:rPr lang="tr-TR" dirty="0"/>
              <a:t> kütüphanesini kullanmak</a:t>
            </a:r>
          </a:p>
        </p:txBody>
      </p:sp>
      <p:sp>
        <p:nvSpPr>
          <p:cNvPr id="3" name="2 İçerik Yer Tutucusu"/>
          <p:cNvSpPr>
            <a:spLocks noGrp="1"/>
          </p:cNvSpPr>
          <p:nvPr>
            <p:ph sz="quarter" idx="1"/>
          </p:nvPr>
        </p:nvSpPr>
        <p:spPr/>
        <p:txBody>
          <a:bodyPr/>
          <a:lstStyle/>
          <a:p>
            <a:r>
              <a:rPr lang="tr-TR" dirty="0" err="1"/>
              <a:t>math</a:t>
            </a:r>
            <a:r>
              <a:rPr lang="tr-TR" dirty="0"/>
              <a:t>.h kütüphanesinin içinde M_PI gibi sabitler de tanımlıdır. M_PI için kütüphaneyi ekledikten sonra</a:t>
            </a:r>
          </a:p>
          <a:p>
            <a:pPr lvl="1"/>
            <a:r>
              <a:rPr lang="tr-TR" dirty="0"/>
              <a:t>#define M_PI 3.141592653589793</a:t>
            </a:r>
          </a:p>
          <a:p>
            <a:pPr lvl="1">
              <a:buNone/>
            </a:pPr>
            <a:r>
              <a:rPr lang="tr-TR" sz="2600" dirty="0">
                <a:solidFill>
                  <a:schemeClr val="tx1"/>
                </a:solidFill>
              </a:rPr>
              <a:t>yazmışız gibi kullanabiliriz.</a:t>
            </a:r>
          </a:p>
          <a:p>
            <a:r>
              <a:rPr lang="tr-TR" dirty="0"/>
              <a:t>Bu sabitlerden bazıları… </a:t>
            </a:r>
          </a:p>
        </p:txBody>
      </p:sp>
      <p:sp>
        <p:nvSpPr>
          <p:cNvPr id="1025" name="Rectangle 1"/>
          <p:cNvSpPr>
            <a:spLocks noChangeArrowheads="1"/>
          </p:cNvSpPr>
          <p:nvPr/>
        </p:nvSpPr>
        <p:spPr bwMode="auto">
          <a:xfrm>
            <a:off x="857224" y="3214686"/>
            <a:ext cx="637266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rgbClr val="FF0000"/>
                </a:solidFill>
                <a:effectLst/>
                <a:latin typeface="Arial Unicode MS" pitchFamily="34" charset="-128"/>
                <a:cs typeface="Arial" pitchFamily="34" charset="0"/>
              </a:rPr>
              <a:t>M_E</a:t>
            </a:r>
            <a:r>
              <a:rPr kumimoji="0" lang="tr-TR" sz="1400" b="1" i="0" u="none" strike="noStrike" cap="none" normalizeH="0" baseline="0" dirty="0">
                <a:ln>
                  <a:noFill/>
                </a:ln>
                <a:solidFill>
                  <a:srgbClr val="FF0000"/>
                </a:solidFill>
                <a:effectLst/>
                <a:latin typeface="Arial" pitchFamily="34" charset="0"/>
                <a:cs typeface="Arial" pitchFamily="34" charset="0"/>
              </a:rPr>
              <a:t> </a:t>
            </a:r>
            <a:endParaRPr kumimoji="0" lang="tr-TR" sz="4000" b="1" i="0" u="none" strike="noStrike" cap="none" normalizeH="0" baseline="0" dirty="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Arial" pitchFamily="34" charset="0"/>
                <a:cs typeface="Arial" pitchFamily="34" charset="0"/>
              </a:rPr>
              <a:t>The</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base</a:t>
            </a:r>
            <a:r>
              <a:rPr kumimoji="0" lang="tr-TR" sz="1800" b="0" i="0" u="none" strike="noStrike" cap="none" normalizeH="0" baseline="0" dirty="0">
                <a:ln>
                  <a:noFill/>
                </a:ln>
                <a:solidFill>
                  <a:schemeClr val="tx1"/>
                </a:solidFill>
                <a:effectLst/>
                <a:latin typeface="Arial" pitchFamily="34" charset="0"/>
                <a:cs typeface="Arial" pitchFamily="34" charset="0"/>
              </a:rPr>
              <a:t> of </a:t>
            </a:r>
            <a:r>
              <a:rPr kumimoji="0" lang="tr-TR" sz="1800" b="0" i="0" u="none" strike="noStrike" cap="none" normalizeH="0" baseline="0" dirty="0" err="1">
                <a:ln>
                  <a:noFill/>
                </a:ln>
                <a:solidFill>
                  <a:schemeClr val="tx1"/>
                </a:solidFill>
                <a:effectLst/>
                <a:latin typeface="Arial" pitchFamily="34" charset="0"/>
                <a:cs typeface="Arial" pitchFamily="34" charset="0"/>
              </a:rPr>
              <a:t>natural</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logarithms</a:t>
            </a:r>
            <a:r>
              <a:rPr kumimoji="0" lang="tr-TR"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b="1" dirty="0">
                <a:solidFill>
                  <a:srgbClr val="FF0000"/>
                </a:solidFill>
                <a:latin typeface="Arial Unicode MS" pitchFamily="34" charset="-128"/>
                <a:cs typeface="Arial" pitchFamily="34" charset="0"/>
              </a:rPr>
              <a:t>M_LOG2E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Arial" pitchFamily="34" charset="0"/>
                <a:cs typeface="Arial" pitchFamily="34" charset="0"/>
              </a:rPr>
              <a:t>The</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logarithm</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to</a:t>
            </a:r>
            <a:r>
              <a:rPr kumimoji="0" lang="tr-TR" sz="1800" b="0" i="0" u="none" strike="noStrike" cap="none" normalizeH="0" baseline="0" dirty="0">
                <a:ln>
                  <a:noFill/>
                </a:ln>
                <a:solidFill>
                  <a:schemeClr val="tx1"/>
                </a:solidFill>
                <a:effectLst/>
                <a:latin typeface="Arial" pitchFamily="34" charset="0"/>
                <a:cs typeface="Arial" pitchFamily="34" charset="0"/>
              </a:rPr>
              <a:t> </a:t>
            </a:r>
            <a:r>
              <a:rPr lang="tr-TR" dirty="0" err="1">
                <a:latin typeface="Arial" pitchFamily="34" charset="0"/>
                <a:cs typeface="Arial" pitchFamily="34" charset="0"/>
              </a:rPr>
              <a:t>base</a:t>
            </a:r>
            <a:r>
              <a:rPr lang="tr-TR" dirty="0">
                <a:latin typeface="Arial" pitchFamily="34" charset="0"/>
                <a:cs typeface="Arial" pitchFamily="34" charset="0"/>
              </a:rPr>
              <a:t> 2 of M_E. </a:t>
            </a:r>
          </a:p>
          <a:p>
            <a:pPr defTabSz="914400" eaLnBrk="0" fontAlgn="base" hangingPunct="0">
              <a:spcBef>
                <a:spcPct val="0"/>
              </a:spcBef>
              <a:spcAft>
                <a:spcPct val="0"/>
              </a:spcAft>
            </a:pPr>
            <a:r>
              <a:rPr lang="tr-TR" b="1" dirty="0">
                <a:solidFill>
                  <a:srgbClr val="FF0000"/>
                </a:solidFill>
                <a:latin typeface="Arial Unicode MS" pitchFamily="34" charset="-128"/>
                <a:cs typeface="Arial" pitchFamily="34" charset="0"/>
              </a:rPr>
              <a:t>M_LOG10E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Arial" pitchFamily="34" charset="0"/>
                <a:cs typeface="Arial" pitchFamily="34" charset="0"/>
              </a:rPr>
              <a:t>The</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logarithm</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to</a:t>
            </a:r>
            <a:r>
              <a:rPr kumimoji="0" lang="tr-TR" sz="1800" b="0" i="0" u="none" strike="noStrike" cap="none" normalizeH="0" baseline="0" dirty="0">
                <a:ln>
                  <a:noFill/>
                </a:ln>
                <a:solidFill>
                  <a:schemeClr val="tx1"/>
                </a:solidFill>
                <a:effectLst/>
                <a:latin typeface="Arial" pitchFamily="34" charset="0"/>
                <a:cs typeface="Arial" pitchFamily="34" charset="0"/>
              </a:rPr>
              <a:t> </a:t>
            </a:r>
            <a:r>
              <a:rPr lang="tr-TR" dirty="0" err="1">
                <a:latin typeface="Arial" pitchFamily="34" charset="0"/>
                <a:cs typeface="Arial" pitchFamily="34" charset="0"/>
              </a:rPr>
              <a:t>base</a:t>
            </a:r>
            <a:r>
              <a:rPr lang="tr-TR" dirty="0">
                <a:latin typeface="Arial" pitchFamily="34" charset="0"/>
                <a:cs typeface="Arial" pitchFamily="34" charset="0"/>
              </a:rPr>
              <a:t> 10 of M_E. </a:t>
            </a:r>
          </a:p>
          <a:p>
            <a:pPr marR="0" lvl="0" indent="0" defTabSz="914400" eaLnBrk="0" fontAlgn="base" hangingPunct="0">
              <a:lnSpc>
                <a:spcPct val="100000"/>
              </a:lnSpc>
              <a:spcBef>
                <a:spcPct val="0"/>
              </a:spcBef>
              <a:spcAft>
                <a:spcPct val="0"/>
              </a:spcAft>
              <a:buClrTx/>
              <a:buSzTx/>
              <a:buFontTx/>
              <a:buNone/>
              <a:tabLst/>
            </a:pPr>
            <a:r>
              <a:rPr lang="tr-TR" b="1" dirty="0">
                <a:solidFill>
                  <a:srgbClr val="FF0000"/>
                </a:solidFill>
                <a:latin typeface="Arial Unicode MS" pitchFamily="34" charset="-128"/>
                <a:cs typeface="Arial" pitchFamily="34" charset="0"/>
              </a:rPr>
              <a:t>M_LN2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Arial" pitchFamily="34" charset="0"/>
                <a:cs typeface="Arial" pitchFamily="34" charset="0"/>
              </a:rPr>
              <a:t>The</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natural</a:t>
            </a: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err="1">
                <a:ln>
                  <a:noFill/>
                </a:ln>
                <a:solidFill>
                  <a:schemeClr val="tx1"/>
                </a:solidFill>
                <a:effectLst/>
                <a:latin typeface="Arial" pitchFamily="34" charset="0"/>
                <a:cs typeface="Arial" pitchFamily="34" charset="0"/>
              </a:rPr>
              <a:t>logarithm</a:t>
            </a:r>
            <a:r>
              <a:rPr kumimoji="0" lang="tr-TR" sz="1800" b="0" i="0" u="none" strike="noStrike" cap="none" normalizeH="0" baseline="0" dirty="0">
                <a:ln>
                  <a:noFill/>
                </a:ln>
                <a:solidFill>
                  <a:schemeClr val="tx1"/>
                </a:solidFill>
                <a:effectLst/>
                <a:latin typeface="Arial" pitchFamily="34" charset="0"/>
                <a:cs typeface="Arial" pitchFamily="34" charset="0"/>
              </a:rPr>
              <a:t> </a:t>
            </a:r>
            <a:r>
              <a:rPr lang="tr-TR" dirty="0">
                <a:latin typeface="Arial" pitchFamily="34" charset="0"/>
                <a:cs typeface="Arial" pitchFamily="34" charset="0"/>
              </a:rPr>
              <a:t>of 2.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Kök bulan makine</a:t>
            </a:r>
          </a:p>
        </p:txBody>
      </p:sp>
      <p:sp>
        <p:nvSpPr>
          <p:cNvPr id="3" name="2 İçerik Yer Tutucusu"/>
          <p:cNvSpPr>
            <a:spLocks noGrp="1"/>
          </p:cNvSpPr>
          <p:nvPr>
            <p:ph sz="quarter" idx="1"/>
          </p:nvPr>
        </p:nvSpPr>
        <p:spPr/>
        <p:txBody>
          <a:bodyPr/>
          <a:lstStyle/>
          <a:p>
            <a:r>
              <a:rPr lang="tr-TR" dirty="0"/>
              <a:t>a</a:t>
            </a:r>
            <a:r>
              <a:rPr lang="en-US" dirty="0"/>
              <a:t>x</a:t>
            </a:r>
            <a:r>
              <a:rPr lang="en-US" baseline="30000" dirty="0"/>
              <a:t>2</a:t>
            </a:r>
            <a:r>
              <a:rPr lang="en-US" dirty="0"/>
              <a:t> + </a:t>
            </a:r>
            <a:r>
              <a:rPr lang="en-US" dirty="0" err="1"/>
              <a:t>bx</a:t>
            </a:r>
            <a:r>
              <a:rPr lang="en-US" dirty="0"/>
              <a:t> + c = 0.</a:t>
            </a:r>
            <a:endParaRPr lang="tr-TR" dirty="0"/>
          </a:p>
          <a:p>
            <a:r>
              <a:rPr lang="tr-TR" dirty="0"/>
              <a:t>Kodun içinde a, b ve c değerlerini 3*pi, 13*e ve 10 olarak tanımlayın.</a:t>
            </a:r>
          </a:p>
          <a:p>
            <a:r>
              <a:rPr lang="tr-TR" dirty="0"/>
              <a:t>Kodunuz x sonuçlarını bulsun ve ekrana yazdırsın</a:t>
            </a:r>
          </a:p>
        </p:txBody>
      </p:sp>
      <p:grpSp>
        <p:nvGrpSpPr>
          <p:cNvPr id="4" name="8 Grup"/>
          <p:cNvGrpSpPr/>
          <p:nvPr/>
        </p:nvGrpSpPr>
        <p:grpSpPr>
          <a:xfrm>
            <a:off x="3500430" y="3429000"/>
            <a:ext cx="4572032" cy="2714644"/>
            <a:chOff x="3643306" y="2285992"/>
            <a:chExt cx="5286412" cy="3214710"/>
          </a:xfrm>
        </p:grpSpPr>
        <p:sp>
          <p:nvSpPr>
            <p:cNvPr id="8" name="7 Bulut Belirtme Çizgisi"/>
            <p:cNvSpPr/>
            <p:nvPr/>
          </p:nvSpPr>
          <p:spPr>
            <a:xfrm>
              <a:off x="3643306" y="2285992"/>
              <a:ext cx="5286412" cy="3214710"/>
            </a:xfrm>
            <a:prstGeom prst="cloudCallout">
              <a:avLst>
                <a:gd name="adj1" fmla="val -62251"/>
                <a:gd name="adj2" fmla="val 44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55298" name="Picture 2" descr="x =( -b + or - (square root (b^2 -4ac))/2a"/>
            <p:cNvPicPr>
              <a:picLocks noChangeAspect="1" noChangeArrowheads="1"/>
            </p:cNvPicPr>
            <p:nvPr/>
          </p:nvPicPr>
          <p:blipFill>
            <a:blip r:embed="rId2"/>
            <a:srcRect/>
            <a:stretch>
              <a:fillRect/>
            </a:stretch>
          </p:blipFill>
          <p:spPr bwMode="auto">
            <a:xfrm>
              <a:off x="4214810" y="3071810"/>
              <a:ext cx="4200355" cy="1357322"/>
            </a:xfrm>
            <a:prstGeom prst="rect">
              <a:avLst/>
            </a:prstGeom>
            <a:noFill/>
          </p:spPr>
        </p:pic>
      </p:grpSp>
      <p:pic>
        <p:nvPicPr>
          <p:cNvPr id="10" name="9 Resim" descr="soru.jpg"/>
          <p:cNvPicPr>
            <a:picLocks noChangeAspect="1"/>
          </p:cNvPicPr>
          <p:nvPr/>
        </p:nvPicPr>
        <p:blipFill>
          <a:blip r:embed="rId3"/>
          <a:stretch>
            <a:fillRect/>
          </a:stretch>
        </p:blipFill>
        <p:spPr>
          <a:xfrm>
            <a:off x="804628" y="3643314"/>
            <a:ext cx="1301527" cy="1328928"/>
          </a:xfrm>
          <a:prstGeom prst="rect">
            <a:avLst/>
          </a:prstGeom>
        </p:spPr>
      </p:pic>
      <p:sp>
        <p:nvSpPr>
          <p:cNvPr id="9" name="8 Yuvarlatılmış Dikdörtgen"/>
          <p:cNvSpPr/>
          <p:nvPr/>
        </p:nvSpPr>
        <p:spPr>
          <a:xfrm>
            <a:off x="4214810" y="857232"/>
            <a:ext cx="450059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math</a:t>
            </a:r>
            <a:r>
              <a:rPr lang="tr-TR" dirty="0"/>
              <a:t>.h içerisinde başka ne fonksiyonlar var? </a:t>
            </a:r>
            <a:r>
              <a:rPr lang="tr-TR" sz="1400" dirty="0"/>
              <a:t>https://en.wikibooks.org/wiki/C_Programming/math.h</a:t>
            </a:r>
            <a:endParaRPr lang="tr-TR"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457200" y="1219200"/>
            <a:ext cx="8229600" cy="1852610"/>
          </a:xfrm>
        </p:spPr>
        <p:txBody>
          <a:bodyPr>
            <a:normAutofit fontScale="92500" lnSpcReduction="20000"/>
          </a:bodyPr>
          <a:lstStyle/>
          <a:p>
            <a:r>
              <a:rPr lang="tr-TR" dirty="0"/>
              <a:t>Sinüs fonksiyonun girişi radyan ya da derece alabilir.</a:t>
            </a:r>
          </a:p>
          <a:p>
            <a:pPr lvl="1"/>
            <a:r>
              <a:rPr lang="tr-TR" dirty="0"/>
              <a:t>sin(30°) = 0.5 eder.</a:t>
            </a:r>
          </a:p>
          <a:p>
            <a:pPr lvl="1"/>
            <a:r>
              <a:rPr lang="tr-TR" dirty="0"/>
              <a:t>sin(3.14) yaklaşık 0 eder. Çünkü aslında sin(180°) demektir.</a:t>
            </a:r>
          </a:p>
          <a:p>
            <a:r>
              <a:rPr lang="tr-TR" dirty="0"/>
              <a:t>Matematiksel işlemleri bilgisayarda yaparken buna özellikle dikkat etmek ve dönüşüm gerekiyorsa bunu yapmak gerekir.</a:t>
            </a:r>
          </a:p>
        </p:txBody>
      </p:sp>
      <p:graphicFrame>
        <p:nvGraphicFramePr>
          <p:cNvPr id="4" name="3 Tablo"/>
          <p:cNvGraphicFramePr>
            <a:graphicFrameLocks noGrp="1"/>
          </p:cNvGraphicFramePr>
          <p:nvPr/>
        </p:nvGraphicFramePr>
        <p:xfrm>
          <a:off x="5715008" y="3643314"/>
          <a:ext cx="1435100" cy="200025"/>
        </p:xfrm>
        <a:graphic>
          <a:graphicData uri="http://schemas.openxmlformats.org/drawingml/2006/table">
            <a:tbl>
              <a:tblPr/>
              <a:tblGrid>
                <a:gridCol w="1435100">
                  <a:extLst>
                    <a:ext uri="{9D8B030D-6E8A-4147-A177-3AD203B41FA5}">
                      <a16:colId xmlns:a16="http://schemas.microsoft.com/office/drawing/2014/main" val="20000"/>
                    </a:ext>
                  </a:extLst>
                </a:gridCol>
              </a:tblGrid>
              <a:tr h="200025">
                <a:tc>
                  <a:txBody>
                    <a:bodyPr/>
                    <a:lstStyle/>
                    <a:p>
                      <a:pPr algn="l" fontAlgn="b"/>
                      <a:endParaRPr lang="tr-TR" sz="1000" b="0" i="0" u="none" strike="noStrike" dirty="0">
                        <a:solidFill>
                          <a:srgbClr val="000000"/>
                        </a:solidFill>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4 Dikdörtgen"/>
          <p:cNvSpPr/>
          <p:nvPr/>
        </p:nvSpPr>
        <p:spPr>
          <a:xfrm rot="973661">
            <a:off x="764227" y="3741618"/>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tr-TR" dirty="0"/>
              <a:t>2.sorudaki işlemlerin hepsi yanlış hocanın attığı </a:t>
            </a:r>
            <a:r>
              <a:rPr lang="tr-TR" dirty="0" err="1"/>
              <a:t>exedekiler</a:t>
            </a:r>
            <a:r>
              <a:rPr lang="tr-TR" dirty="0"/>
              <a:t> de öyle ama aynı sonuçları almak için ben de yanlışı yapmak zorunda kaldım demek istediğim gerçekte o denklemleri yazarsak sonuçların farklı çıkacağı çünkü c de sin fonksiyonu radyan cinsinden dönüyor fakat biz oraya direk açı yazıyoruz.</a:t>
            </a:r>
          </a:p>
        </p:txBody>
      </p:sp>
      <p:grpSp>
        <p:nvGrpSpPr>
          <p:cNvPr id="8" name="7 Grup"/>
          <p:cNvGrpSpPr/>
          <p:nvPr/>
        </p:nvGrpSpPr>
        <p:grpSpPr>
          <a:xfrm>
            <a:off x="5374803" y="3329386"/>
            <a:ext cx="3096908" cy="2914340"/>
            <a:chOff x="5374803" y="3329386"/>
            <a:chExt cx="3096908" cy="2914340"/>
          </a:xfrm>
        </p:grpSpPr>
        <p:sp>
          <p:nvSpPr>
            <p:cNvPr id="6" name="5 Dikdörtgen"/>
            <p:cNvSpPr/>
            <p:nvPr/>
          </p:nvSpPr>
          <p:spPr>
            <a:xfrm rot="20594765">
              <a:off x="5374803" y="3329386"/>
              <a:ext cx="250029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
              <a:r>
                <a:rPr lang="tr-TR" dirty="0">
                  <a:solidFill>
                    <a:srgbClr val="000000"/>
                  </a:solidFill>
                  <a:latin typeface="Arial"/>
                </a:rPr>
                <a:t>örnek verilen programın hatalı çıktı verdiği hesap makinesi aracılığıyla onaylandı </a:t>
              </a:r>
            </a:p>
          </p:txBody>
        </p:sp>
        <p:sp>
          <p:nvSpPr>
            <p:cNvPr id="7" name="6 Metin kutusu"/>
            <p:cNvSpPr txBox="1"/>
            <p:nvPr/>
          </p:nvSpPr>
          <p:spPr>
            <a:xfrm>
              <a:off x="5828505" y="5135730"/>
              <a:ext cx="2643206" cy="1107996"/>
            </a:xfrm>
            <a:prstGeom prst="rect">
              <a:avLst/>
            </a:prstGeom>
            <a:noFill/>
          </p:spPr>
          <p:txBody>
            <a:bodyPr wrap="square" rtlCol="0">
              <a:spAutoFit/>
            </a:bodyPr>
            <a:lstStyle/>
            <a:p>
              <a:pPr algn="ctr"/>
              <a:r>
                <a:rPr lang="tr-TR" sz="1600" i="1" dirty="0"/>
                <a:t>Kimi öğrencilerin bu durumu bilmediği için sitem ettiği, geçtiğimiz bir dönemin</a:t>
              </a:r>
            </a:p>
            <a:p>
              <a:pPr algn="ctr"/>
              <a:r>
                <a:rPr lang="tr-TR" sz="1600" i="1" dirty="0"/>
                <a:t>ödev geri bildirimlerinden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par>
                          <p:cTn id="28" fill="hold">
                            <p:stCondLst>
                              <p:cond delay="2000"/>
                            </p:stCondLst>
                            <p:childTnLst>
                              <p:par>
                                <p:cTn id="29" presetID="8"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Önemli bilgi: Blok kavramı üzerine…</a:t>
            </a:r>
          </a:p>
        </p:txBody>
      </p:sp>
      <p:sp>
        <p:nvSpPr>
          <p:cNvPr id="3" name="2 İçerik Yer Tutucusu"/>
          <p:cNvSpPr>
            <a:spLocks noGrp="1"/>
          </p:cNvSpPr>
          <p:nvPr>
            <p:ph sz="quarter" idx="1"/>
          </p:nvPr>
        </p:nvSpPr>
        <p:spPr/>
        <p:txBody>
          <a:bodyPr>
            <a:normAutofit fontScale="92500"/>
          </a:bodyPr>
          <a:lstStyle/>
          <a:p>
            <a:r>
              <a:rPr lang="tr-TR" dirty="0"/>
              <a:t>C dilinde bloklar değişkenlerin tanım aralığı açısından çok önemli bir ayraç görevi görür.</a:t>
            </a:r>
          </a:p>
          <a:p>
            <a:r>
              <a:rPr lang="tr-TR" dirty="0"/>
              <a:t>{ ile başlayıp,  } ile biten her kod kümesine bir blok diyoruz.</a:t>
            </a:r>
          </a:p>
          <a:p>
            <a:pPr lvl="1"/>
            <a:r>
              <a:rPr lang="tr-TR" dirty="0" err="1"/>
              <a:t>main’in</a:t>
            </a:r>
            <a:r>
              <a:rPr lang="tr-TR" dirty="0"/>
              <a:t> kendisine ait bir blok vardır.</a:t>
            </a:r>
          </a:p>
          <a:p>
            <a:pPr lvl="1"/>
            <a:r>
              <a:rPr lang="tr-TR" dirty="0" err="1"/>
              <a:t>main</a:t>
            </a:r>
            <a:r>
              <a:rPr lang="tr-TR" dirty="0"/>
              <a:t> içerisinde de istediğimiz kadar iç içe blok açabiliriz.</a:t>
            </a:r>
          </a:p>
          <a:p>
            <a:r>
              <a:rPr lang="tr-TR" dirty="0"/>
              <a:t>Blok içerisinde tanımlanan blok içerisinde kalır.</a:t>
            </a:r>
          </a:p>
          <a:p>
            <a:pPr lvl="1"/>
            <a:r>
              <a:rPr lang="tr-TR" dirty="0"/>
              <a:t>Bir değişken blok içerisinde tanımlanmışsa, tanımlandığı noktadan blok sonuna kadar geçerlidir. Bloğun sonuna gelindiğinde tanımını yitirir.</a:t>
            </a:r>
          </a:p>
          <a:p>
            <a:r>
              <a:rPr lang="tr-TR" dirty="0"/>
              <a:t>Blok içerisinde kullanılan değişken o blokta tanımlanmamışsa, tanımı dışarıda aranır. (bkz. bir sonraki slayt) Orda da tanımlanmamışsa kod hata verir.</a:t>
            </a:r>
          </a:p>
        </p:txBody>
      </p:sp>
      <p:sp>
        <p:nvSpPr>
          <p:cNvPr id="4" name="3 5-Nokta Yıldız"/>
          <p:cNvSpPr/>
          <p:nvPr/>
        </p:nvSpPr>
        <p:spPr>
          <a:xfrm>
            <a:off x="7018986" y="152400"/>
            <a:ext cx="1506828"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Önemli bilgi: Blok kavramı üzerine…</a:t>
            </a:r>
          </a:p>
        </p:txBody>
      </p:sp>
      <p:sp>
        <p:nvSpPr>
          <p:cNvPr id="3" name="2 İçerik Yer Tutucusu"/>
          <p:cNvSpPr>
            <a:spLocks noGrp="1"/>
          </p:cNvSpPr>
          <p:nvPr>
            <p:ph sz="quarter" idx="1"/>
          </p:nvPr>
        </p:nvSpPr>
        <p:spPr/>
        <p:txBody>
          <a:bodyPr>
            <a:normAutofit fontScale="62500" lnSpcReduction="20000"/>
          </a:bodyPr>
          <a:lstStyle/>
          <a:p>
            <a:pPr marL="514350" indent="-514350">
              <a:lnSpc>
                <a:spcPct val="115000"/>
              </a:lnSpc>
              <a:spcAft>
                <a:spcPts val="0"/>
              </a:spcAft>
              <a:buFont typeface="+mj-lt"/>
              <a:buAutoNum type="arabicPeriod"/>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x </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5</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x </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9</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x </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7</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 </a:t>
            </a:r>
            <a:endParaRPr lang="tr-TR" sz="1200" dirty="0">
              <a:ea typeface="Times New Roman"/>
              <a:cs typeface="Times New Roman"/>
            </a:endParaRPr>
          </a:p>
          <a:p>
            <a:endParaRPr lang="tr-TR" dirty="0"/>
          </a:p>
        </p:txBody>
      </p:sp>
      <p:sp>
        <p:nvSpPr>
          <p:cNvPr id="4" name="3 5-Nokta Yıldız"/>
          <p:cNvSpPr/>
          <p:nvPr/>
        </p:nvSpPr>
        <p:spPr>
          <a:xfrm rot="942131">
            <a:off x="5286587" y="1196864"/>
            <a:ext cx="3699642" cy="1676070"/>
          </a:xfrm>
          <a:prstGeom prst="star5">
            <a:avLst>
              <a:gd name="adj" fmla="val 30442"/>
              <a:gd name="hf" fmla="val 105146"/>
              <a:gd name="vf" fmla="val 1105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solidFill>
                  <a:schemeClr val="bg1"/>
                </a:solidFill>
              </a:rPr>
              <a:t>Öğrencilerin en çok zorlandığı sınav konularından biri</a:t>
            </a:r>
          </a:p>
        </p:txBody>
      </p:sp>
      <p:sp>
        <p:nvSpPr>
          <p:cNvPr id="5" name="4 Metin kutusu"/>
          <p:cNvSpPr txBox="1"/>
          <p:nvPr/>
        </p:nvSpPr>
        <p:spPr>
          <a:xfrm>
            <a:off x="4319751" y="2819070"/>
            <a:ext cx="3179379" cy="523220"/>
          </a:xfrm>
          <a:prstGeom prst="rect">
            <a:avLst/>
          </a:prstGeom>
          <a:noFill/>
        </p:spPr>
        <p:txBody>
          <a:bodyPr wrap="square" rtlCol="0">
            <a:spAutoFit/>
          </a:bodyPr>
          <a:lstStyle/>
          <a:p>
            <a:r>
              <a:rPr lang="tr-TR" sz="2800" i="1" dirty="0"/>
              <a:t>Ekrana ne yazdırır?</a:t>
            </a:r>
          </a:p>
        </p:txBody>
      </p:sp>
      <p:pic>
        <p:nvPicPr>
          <p:cNvPr id="6" name="Picture 4" descr="orwell devc++ ile ilgili görsel sonucu"/>
          <p:cNvPicPr>
            <a:picLocks noChangeAspect="1" noChangeArrowheads="1"/>
          </p:cNvPicPr>
          <p:nvPr/>
        </p:nvPicPr>
        <p:blipFill>
          <a:blip r:embed="rId2"/>
          <a:srcRect/>
          <a:stretch>
            <a:fillRect/>
          </a:stretch>
        </p:blipFill>
        <p:spPr bwMode="auto">
          <a:xfrm>
            <a:off x="7499130" y="5043848"/>
            <a:ext cx="1286830" cy="1286830"/>
          </a:xfrm>
          <a:prstGeom prst="rect">
            <a:avLst/>
          </a:prstGeom>
          <a:noFill/>
        </p:spPr>
      </p:pic>
      <p:sp>
        <p:nvSpPr>
          <p:cNvPr id="7" name="6 Köşeleri Yuvarlanmış Dikdörtgen Belirtme Çizgisi"/>
          <p:cNvSpPr/>
          <p:nvPr/>
        </p:nvSpPr>
        <p:spPr>
          <a:xfrm>
            <a:off x="4729654" y="3615559"/>
            <a:ext cx="2769475" cy="1534510"/>
          </a:xfrm>
          <a:prstGeom prst="wedgeRoundRectCallout">
            <a:avLst>
              <a:gd name="adj1" fmla="val 45479"/>
              <a:gd name="adj2" fmla="val 659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Kodu da al gel birlikte bakalım. Hem başka soruların varsa onlara da bakarız.</a:t>
            </a: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Önemli bilgi: Blok kavramı üzerine…</a:t>
            </a:r>
          </a:p>
        </p:txBody>
      </p:sp>
      <p:sp>
        <p:nvSpPr>
          <p:cNvPr id="3" name="2 İçerik Yer Tutucusu"/>
          <p:cNvSpPr>
            <a:spLocks noGrp="1"/>
          </p:cNvSpPr>
          <p:nvPr>
            <p:ph sz="quarter" idx="1"/>
          </p:nvPr>
        </p:nvSpPr>
        <p:spPr/>
        <p:txBody>
          <a:bodyPr/>
          <a:lstStyle/>
          <a:p>
            <a:r>
              <a:rPr lang="tr-TR" sz="2400" dirty="0"/>
              <a:t>Temel yanılgı: </a:t>
            </a:r>
            <a:r>
              <a:rPr lang="tr-TR" sz="2400" i="1" dirty="0"/>
              <a:t>“Blok içerisinde tanımlanan blok içerisinde kalır.” </a:t>
            </a:r>
            <a:r>
              <a:rPr lang="tr-TR" sz="2400" dirty="0"/>
              <a:t>ifadesini </a:t>
            </a:r>
            <a:r>
              <a:rPr lang="tr-TR" sz="2400" i="1" dirty="0"/>
              <a:t>“Blok içerisinde atanan değer blok içerisinde kalır.”</a:t>
            </a:r>
            <a:r>
              <a:rPr lang="tr-TR" sz="2400" dirty="0"/>
              <a:t> şeklinde anlamaktan gelir.</a:t>
            </a:r>
          </a:p>
          <a:p>
            <a:pPr lvl="1"/>
            <a:r>
              <a:rPr lang="tr-TR" i="1" dirty="0" err="1"/>
              <a:t>int</a:t>
            </a:r>
            <a:r>
              <a:rPr lang="tr-TR" i="1" dirty="0"/>
              <a:t> x; // bu bir tanımdır.</a:t>
            </a:r>
          </a:p>
          <a:p>
            <a:pPr lvl="1"/>
            <a:r>
              <a:rPr lang="tr-TR" i="1" dirty="0"/>
              <a:t>x = 5; // bu bir değer atamasıdır.</a:t>
            </a:r>
          </a:p>
          <a:p>
            <a:r>
              <a:rPr lang="tr-TR" sz="2400" i="1" dirty="0">
                <a:solidFill>
                  <a:schemeClr val="tx1"/>
                </a:solidFill>
              </a:rPr>
              <a:t>“Atanan değerler, blok dışına çıkınca geri alınırlar.” </a:t>
            </a:r>
            <a:r>
              <a:rPr lang="tr-TR" sz="2400" dirty="0">
                <a:solidFill>
                  <a:schemeClr val="tx1"/>
                </a:solidFill>
              </a:rPr>
              <a:t>diye bir durum söz konusu değildir. Kimi örneklerde bu şekilde bir hissin doğmasının nedeni, atanan değerin bloğa özel tanımlı başka bir </a:t>
            </a:r>
            <a:r>
              <a:rPr lang="tr-TR" sz="2400" dirty="0" err="1">
                <a:solidFill>
                  <a:schemeClr val="tx1"/>
                </a:solidFill>
              </a:rPr>
              <a:t>x’e</a:t>
            </a:r>
            <a:r>
              <a:rPr lang="tr-TR" sz="2400" dirty="0">
                <a:solidFill>
                  <a:schemeClr val="tx1"/>
                </a:solidFill>
              </a:rPr>
              <a:t> atanmasıdır. Bloktan çıkınca o x tanımını yitirir. Yani blok dışındaki tanımlı x, zaten hiçbir zaman değerini bozmamıştır. (x yerine başka isim vermek bu paragrafı daha anlaşılır kılar, bu nedenle bkz. bir sonraki slayt)</a:t>
            </a:r>
          </a:p>
        </p:txBody>
      </p:sp>
      <p:sp>
        <p:nvSpPr>
          <p:cNvPr id="4" name="3 5-Nokta Yıldız"/>
          <p:cNvSpPr/>
          <p:nvPr/>
        </p:nvSpPr>
        <p:spPr>
          <a:xfrm>
            <a:off x="7018986" y="152400"/>
            <a:ext cx="1506828"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Önemli bilgi: Blok kavramı üzerine…</a:t>
            </a:r>
          </a:p>
        </p:txBody>
      </p:sp>
      <p:sp>
        <p:nvSpPr>
          <p:cNvPr id="3" name="2 İçerik Yer Tutucusu"/>
          <p:cNvSpPr>
            <a:spLocks noGrp="1"/>
          </p:cNvSpPr>
          <p:nvPr>
            <p:ph sz="quarter" idx="1"/>
          </p:nvPr>
        </p:nvSpPr>
        <p:spPr/>
        <p:txBody>
          <a:bodyPr>
            <a:normAutofit fontScale="92500" lnSpcReduction="20000"/>
          </a:bodyPr>
          <a:lstStyle/>
          <a:p>
            <a:pPr marL="457200" indent="-457200">
              <a:buFont typeface="+mj-lt"/>
              <a:buAutoNum type="arabicPeriod"/>
            </a:pPr>
            <a:r>
              <a:rPr lang="tr-TR" sz="2400" dirty="0" err="1"/>
              <a:t>int</a:t>
            </a:r>
            <a:r>
              <a:rPr lang="tr-TR" sz="2400" dirty="0"/>
              <a:t> a;</a:t>
            </a:r>
          </a:p>
          <a:p>
            <a:pPr marL="457200" indent="-457200">
              <a:buFont typeface="+mj-lt"/>
              <a:buAutoNum type="arabicPeriod"/>
            </a:pPr>
            <a:r>
              <a:rPr lang="tr-TR" sz="2400" dirty="0"/>
              <a:t>a=5</a:t>
            </a:r>
          </a:p>
          <a:p>
            <a:pPr marL="457200" indent="-457200">
              <a:buFont typeface="+mj-lt"/>
              <a:buAutoNum type="arabicPeriod"/>
            </a:pPr>
            <a:r>
              <a:rPr lang="tr-TR" sz="2400" dirty="0">
                <a:solidFill>
                  <a:schemeClr val="tx1"/>
                </a:solidFill>
              </a:rPr>
              <a:t>{</a:t>
            </a:r>
          </a:p>
          <a:p>
            <a:pPr marL="457200" indent="-457200">
              <a:buFont typeface="+mj-lt"/>
              <a:buAutoNum type="arabicPeriod"/>
            </a:pPr>
            <a:r>
              <a:rPr lang="tr-TR" sz="2400" dirty="0">
                <a:solidFill>
                  <a:schemeClr val="tx1"/>
                </a:solidFill>
              </a:rPr>
              <a:t>		</a:t>
            </a:r>
            <a:r>
              <a:rPr lang="tr-TR" sz="2400" dirty="0" err="1">
                <a:solidFill>
                  <a:schemeClr val="tx1"/>
                </a:solidFill>
              </a:rPr>
              <a:t>int</a:t>
            </a:r>
            <a:r>
              <a:rPr lang="tr-TR" sz="2400" dirty="0">
                <a:solidFill>
                  <a:schemeClr val="tx1"/>
                </a:solidFill>
              </a:rPr>
              <a:t> b;</a:t>
            </a:r>
          </a:p>
          <a:p>
            <a:pPr marL="457200" indent="-457200">
              <a:buFont typeface="+mj-lt"/>
              <a:buAutoNum type="arabicPeriod"/>
            </a:pPr>
            <a:r>
              <a:rPr lang="tr-TR" sz="2400" dirty="0">
                <a:solidFill>
                  <a:schemeClr val="tx1"/>
                </a:solidFill>
              </a:rPr>
              <a:t>		b = 7;</a:t>
            </a:r>
          </a:p>
          <a:p>
            <a:pPr marL="457200" indent="-457200">
              <a:buFont typeface="+mj-lt"/>
              <a:buAutoNum type="arabicPeriod"/>
            </a:pPr>
            <a:r>
              <a:rPr lang="tr-TR" sz="2400" dirty="0"/>
              <a:t>}</a:t>
            </a:r>
          </a:p>
          <a:p>
            <a:pPr marL="457200" indent="-457200">
              <a:buFont typeface="+mj-lt"/>
              <a:buAutoNum type="arabicPeriod"/>
            </a:pPr>
            <a:r>
              <a:rPr lang="tr-TR" sz="2400" dirty="0" err="1">
                <a:solidFill>
                  <a:schemeClr val="tx1"/>
                </a:solidFill>
              </a:rPr>
              <a:t>printf</a:t>
            </a:r>
            <a:r>
              <a:rPr lang="tr-TR" sz="2400" dirty="0">
                <a:solidFill>
                  <a:schemeClr val="tx1"/>
                </a:solidFill>
              </a:rPr>
              <a:t>(“%d”, a);</a:t>
            </a:r>
          </a:p>
          <a:p>
            <a:endParaRPr lang="tr-TR" sz="2400" dirty="0"/>
          </a:p>
          <a:p>
            <a:r>
              <a:rPr lang="tr-TR" sz="2400" dirty="0">
                <a:solidFill>
                  <a:schemeClr val="tx1"/>
                </a:solidFill>
              </a:rPr>
              <a:t>Bu kodda ekrana ne yazdırılır?</a:t>
            </a:r>
          </a:p>
          <a:p>
            <a:r>
              <a:rPr lang="tr-TR" sz="2400" dirty="0"/>
              <a:t>a ve b yerine x yazdığınızda da aynı şey yazdırılır.</a:t>
            </a:r>
          </a:p>
          <a:p>
            <a:r>
              <a:rPr lang="tr-TR" sz="2400" dirty="0">
                <a:solidFill>
                  <a:schemeClr val="tx1"/>
                </a:solidFill>
              </a:rPr>
              <a:t>Yani blok içindeki 7 ataması, blok dışında tanımlı değişkene kaydolmadığı(</a:t>
            </a:r>
            <a:r>
              <a:rPr lang="tr-TR" sz="2400" dirty="0" err="1">
                <a:solidFill>
                  <a:schemeClr val="tx1"/>
                </a:solidFill>
              </a:rPr>
              <a:t>RAM’deki</a:t>
            </a:r>
            <a:r>
              <a:rPr lang="tr-TR" sz="2400" dirty="0">
                <a:solidFill>
                  <a:schemeClr val="tx1"/>
                </a:solidFill>
              </a:rPr>
              <a:t> başka bir alana kaydolduğu) içindir ki blok dışında ekrana 5 yazdırılır. Yoksa “blok dışına çıkınca atanan tüm değerler geri alınır” gibi bir durumdan ötürü değil.</a:t>
            </a:r>
          </a:p>
        </p:txBody>
      </p:sp>
      <p:sp>
        <p:nvSpPr>
          <p:cNvPr id="4" name="3 5-Nokta Yıldız"/>
          <p:cNvSpPr/>
          <p:nvPr/>
        </p:nvSpPr>
        <p:spPr>
          <a:xfrm>
            <a:off x="7018986" y="152400"/>
            <a:ext cx="1506828"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5286378" y="3571876"/>
          <a:ext cx="3500460" cy="1097280"/>
        </p:xfrm>
        <a:graphic>
          <a:graphicData uri="http://schemas.openxmlformats.org/drawingml/2006/table">
            <a:tbl>
              <a:tblPr firstRow="1" bandRow="1">
                <a:tableStyleId>{5940675A-B579-460E-94D1-54222C63F5DA}</a:tableStyleId>
              </a:tblPr>
              <a:tblGrid>
                <a:gridCol w="350046">
                  <a:extLst>
                    <a:ext uri="{9D8B030D-6E8A-4147-A177-3AD203B41FA5}">
                      <a16:colId xmlns:a16="http://schemas.microsoft.com/office/drawing/2014/main" val="20000"/>
                    </a:ext>
                  </a:extLst>
                </a:gridCol>
                <a:gridCol w="350046">
                  <a:extLst>
                    <a:ext uri="{9D8B030D-6E8A-4147-A177-3AD203B41FA5}">
                      <a16:colId xmlns:a16="http://schemas.microsoft.com/office/drawing/2014/main" val="20001"/>
                    </a:ext>
                  </a:extLst>
                </a:gridCol>
                <a:gridCol w="350046">
                  <a:extLst>
                    <a:ext uri="{9D8B030D-6E8A-4147-A177-3AD203B41FA5}">
                      <a16:colId xmlns:a16="http://schemas.microsoft.com/office/drawing/2014/main" val="20002"/>
                    </a:ext>
                  </a:extLst>
                </a:gridCol>
                <a:gridCol w="350046">
                  <a:extLst>
                    <a:ext uri="{9D8B030D-6E8A-4147-A177-3AD203B41FA5}">
                      <a16:colId xmlns:a16="http://schemas.microsoft.com/office/drawing/2014/main" val="20003"/>
                    </a:ext>
                  </a:extLst>
                </a:gridCol>
                <a:gridCol w="350046">
                  <a:extLst>
                    <a:ext uri="{9D8B030D-6E8A-4147-A177-3AD203B41FA5}">
                      <a16:colId xmlns:a16="http://schemas.microsoft.com/office/drawing/2014/main" val="20004"/>
                    </a:ext>
                  </a:extLst>
                </a:gridCol>
                <a:gridCol w="350046">
                  <a:extLst>
                    <a:ext uri="{9D8B030D-6E8A-4147-A177-3AD203B41FA5}">
                      <a16:colId xmlns:a16="http://schemas.microsoft.com/office/drawing/2014/main" val="20005"/>
                    </a:ext>
                  </a:extLst>
                </a:gridCol>
                <a:gridCol w="350046">
                  <a:extLst>
                    <a:ext uri="{9D8B030D-6E8A-4147-A177-3AD203B41FA5}">
                      <a16:colId xmlns:a16="http://schemas.microsoft.com/office/drawing/2014/main" val="20006"/>
                    </a:ext>
                  </a:extLst>
                </a:gridCol>
                <a:gridCol w="350046">
                  <a:extLst>
                    <a:ext uri="{9D8B030D-6E8A-4147-A177-3AD203B41FA5}">
                      <a16:colId xmlns:a16="http://schemas.microsoft.com/office/drawing/2014/main" val="20007"/>
                    </a:ext>
                  </a:extLst>
                </a:gridCol>
                <a:gridCol w="350046">
                  <a:extLst>
                    <a:ext uri="{9D8B030D-6E8A-4147-A177-3AD203B41FA5}">
                      <a16:colId xmlns:a16="http://schemas.microsoft.com/office/drawing/2014/main" val="20008"/>
                    </a:ext>
                  </a:extLst>
                </a:gridCol>
                <a:gridCol w="350046">
                  <a:extLst>
                    <a:ext uri="{9D8B030D-6E8A-4147-A177-3AD203B41FA5}">
                      <a16:colId xmlns:a16="http://schemas.microsoft.com/office/drawing/2014/main" val="20009"/>
                    </a:ext>
                  </a:extLst>
                </a:gridCol>
              </a:tblGrid>
              <a:tr h="357190">
                <a:tc>
                  <a:txBody>
                    <a:bodyPr/>
                    <a:lstStyle/>
                    <a:p>
                      <a:pPr algn="ctr"/>
                      <a:r>
                        <a:rPr lang="tr-TR" sz="1800" b="1" dirty="0"/>
                        <a:t>3</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b</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5</a:t>
                      </a:r>
                    </a:p>
                  </a:txBody>
                  <a:tcPr>
                    <a:solidFill>
                      <a:schemeClr val="bg1"/>
                    </a:solidFill>
                  </a:tcPr>
                </a:tc>
                <a:tc>
                  <a:txBody>
                    <a:bodyPr/>
                    <a:lstStyle/>
                    <a:p>
                      <a:pPr algn="ctr"/>
                      <a:r>
                        <a:rPr lang="tr-TR" sz="1800" b="1" dirty="0"/>
                        <a:t>c</a:t>
                      </a:r>
                    </a:p>
                  </a:txBody>
                  <a:tcPr>
                    <a:solidFill>
                      <a:schemeClr val="bg1"/>
                    </a:solidFill>
                  </a:tcPr>
                </a:tc>
                <a:tc>
                  <a:txBody>
                    <a:bodyPr/>
                    <a:lstStyle/>
                    <a:p>
                      <a:pPr algn="ctr"/>
                      <a:r>
                        <a:rPr lang="tr-TR" sz="1800" b="1" dirty="0"/>
                        <a:t>-</a:t>
                      </a:r>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c>
                  <a:txBody>
                    <a:bodyPr/>
                    <a:lstStyle/>
                    <a:p>
                      <a:endParaRPr lang="tr-TR"/>
                    </a:p>
                  </a:txBody>
                  <a:tcPr>
                    <a:solidFill>
                      <a:schemeClr val="bg1"/>
                    </a:solidFill>
                  </a:tcPr>
                </a:tc>
                <a:extLst>
                  <a:ext uri="{0D108BD9-81ED-4DB2-BD59-A6C34878D82A}">
                    <a16:rowId xmlns:a16="http://schemas.microsoft.com/office/drawing/2014/main" val="10001"/>
                  </a:ext>
                </a:extLst>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1" name="20 Tablo"/>
          <p:cNvGraphicFramePr>
            <a:graphicFrameLocks noGrp="1"/>
          </p:cNvGraphicFramePr>
          <p:nvPr/>
        </p:nvGraphicFramePr>
        <p:xfrm>
          <a:off x="5286380" y="3571876"/>
          <a:ext cx="3500460" cy="1097280"/>
        </p:xfrm>
        <a:graphic>
          <a:graphicData uri="http://schemas.openxmlformats.org/drawingml/2006/table">
            <a:tbl>
              <a:tblPr firstRow="1" bandRow="1">
                <a:tableStyleId>{5940675A-B579-460E-94D1-54222C63F5DA}</a:tableStyleId>
              </a:tblPr>
              <a:tblGrid>
                <a:gridCol w="350046">
                  <a:extLst>
                    <a:ext uri="{9D8B030D-6E8A-4147-A177-3AD203B41FA5}">
                      <a16:colId xmlns:a16="http://schemas.microsoft.com/office/drawing/2014/main" val="20000"/>
                    </a:ext>
                  </a:extLst>
                </a:gridCol>
                <a:gridCol w="350046">
                  <a:extLst>
                    <a:ext uri="{9D8B030D-6E8A-4147-A177-3AD203B41FA5}">
                      <a16:colId xmlns:a16="http://schemas.microsoft.com/office/drawing/2014/main" val="20001"/>
                    </a:ext>
                  </a:extLst>
                </a:gridCol>
                <a:gridCol w="350046">
                  <a:extLst>
                    <a:ext uri="{9D8B030D-6E8A-4147-A177-3AD203B41FA5}">
                      <a16:colId xmlns:a16="http://schemas.microsoft.com/office/drawing/2014/main" val="20002"/>
                    </a:ext>
                  </a:extLst>
                </a:gridCol>
                <a:gridCol w="350046">
                  <a:extLst>
                    <a:ext uri="{9D8B030D-6E8A-4147-A177-3AD203B41FA5}">
                      <a16:colId xmlns:a16="http://schemas.microsoft.com/office/drawing/2014/main" val="20003"/>
                    </a:ext>
                  </a:extLst>
                </a:gridCol>
                <a:gridCol w="350046">
                  <a:extLst>
                    <a:ext uri="{9D8B030D-6E8A-4147-A177-3AD203B41FA5}">
                      <a16:colId xmlns:a16="http://schemas.microsoft.com/office/drawing/2014/main" val="20004"/>
                    </a:ext>
                  </a:extLst>
                </a:gridCol>
                <a:gridCol w="350046">
                  <a:extLst>
                    <a:ext uri="{9D8B030D-6E8A-4147-A177-3AD203B41FA5}">
                      <a16:colId xmlns:a16="http://schemas.microsoft.com/office/drawing/2014/main" val="20005"/>
                    </a:ext>
                  </a:extLst>
                </a:gridCol>
                <a:gridCol w="350046">
                  <a:extLst>
                    <a:ext uri="{9D8B030D-6E8A-4147-A177-3AD203B41FA5}">
                      <a16:colId xmlns:a16="http://schemas.microsoft.com/office/drawing/2014/main" val="20006"/>
                    </a:ext>
                  </a:extLst>
                </a:gridCol>
                <a:gridCol w="350046">
                  <a:extLst>
                    <a:ext uri="{9D8B030D-6E8A-4147-A177-3AD203B41FA5}">
                      <a16:colId xmlns:a16="http://schemas.microsoft.com/office/drawing/2014/main" val="20007"/>
                    </a:ext>
                  </a:extLst>
                </a:gridCol>
                <a:gridCol w="350046">
                  <a:extLst>
                    <a:ext uri="{9D8B030D-6E8A-4147-A177-3AD203B41FA5}">
                      <a16:colId xmlns:a16="http://schemas.microsoft.com/office/drawing/2014/main" val="20008"/>
                    </a:ext>
                  </a:extLst>
                </a:gridCol>
                <a:gridCol w="350046">
                  <a:extLst>
                    <a:ext uri="{9D8B030D-6E8A-4147-A177-3AD203B41FA5}">
                      <a16:colId xmlns:a16="http://schemas.microsoft.com/office/drawing/2014/main" val="20009"/>
                    </a:ext>
                  </a:extLst>
                </a:gridCol>
              </a:tblGrid>
              <a:tr h="357190">
                <a:tc>
                  <a:txBody>
                    <a:bodyPr/>
                    <a:lstStyle/>
                    <a:p>
                      <a:pPr algn="ctr"/>
                      <a:r>
                        <a:rPr lang="tr-TR" sz="1800" b="1" dirty="0"/>
                        <a:t>3</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b</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5</a:t>
                      </a:r>
                    </a:p>
                  </a:txBody>
                  <a:tcPr>
                    <a:solidFill>
                      <a:schemeClr val="bg1"/>
                    </a:solidFill>
                  </a:tcPr>
                </a:tc>
                <a:tc>
                  <a:txBody>
                    <a:bodyPr/>
                    <a:lstStyle/>
                    <a:p>
                      <a:pPr algn="ctr"/>
                      <a:r>
                        <a:rPr lang="tr-TR" sz="1800" b="1" dirty="0"/>
                        <a:t>c</a:t>
                      </a:r>
                    </a:p>
                  </a:txBody>
                  <a:tcPr>
                    <a:solidFill>
                      <a:schemeClr val="bg1"/>
                    </a:solidFill>
                  </a:tcPr>
                </a:tc>
                <a:tc>
                  <a:txBody>
                    <a:bodyPr/>
                    <a:lstStyle/>
                    <a:p>
                      <a:pPr algn="ctr"/>
                      <a:r>
                        <a:rPr lang="tr-TR" sz="1800" b="1" dirty="0"/>
                        <a:t>-</a:t>
                      </a:r>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57190">
                <a:tc>
                  <a:txBody>
                    <a:bodyPr/>
                    <a:lstStyle/>
                    <a:p>
                      <a:pPr algn="ctr"/>
                      <a:r>
                        <a:rPr lang="tr-TR" sz="1800" b="1" dirty="0"/>
                        <a:t>5</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9</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d</a:t>
                      </a:r>
                    </a:p>
                  </a:txBody>
                  <a:tcPr>
                    <a:solidFill>
                      <a:schemeClr val="bg1"/>
                    </a:solidFill>
                  </a:tcPr>
                </a:tc>
                <a:extLst>
                  <a:ext uri="{0D108BD9-81ED-4DB2-BD59-A6C34878D82A}">
                    <a16:rowId xmlns:a16="http://schemas.microsoft.com/office/drawing/2014/main" val="10001"/>
                  </a:ext>
                </a:extLst>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18" name="17 Yuvarlatılmış Dikdörtgen"/>
          <p:cNvSpPr/>
          <p:nvPr/>
        </p:nvSpPr>
        <p:spPr>
          <a:xfrm>
            <a:off x="285720" y="1463040"/>
            <a:ext cx="4714908" cy="4326803"/>
          </a:xfrm>
          <a:prstGeom prst="roundRect">
            <a:avLst>
              <a:gd name="adj" fmla="val 47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428596" y="2214554"/>
            <a:ext cx="4429156" cy="2714644"/>
          </a:xfrm>
          <a:prstGeom prst="roundRect">
            <a:avLst>
              <a:gd name="adj" fmla="val 7550"/>
            </a:avLst>
          </a:prstGeom>
          <a:solidFill>
            <a:srgbClr val="EAEA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16" name="15 Yuvarlatılmış Dikdörtgen"/>
          <p:cNvSpPr/>
          <p:nvPr/>
        </p:nvSpPr>
        <p:spPr>
          <a:xfrm>
            <a:off x="1285852" y="3286124"/>
            <a:ext cx="2928958" cy="1357322"/>
          </a:xfrm>
          <a:prstGeom prst="roundRect">
            <a:avLst>
              <a:gd name="adj" fmla="val 11053"/>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sz="quarter" idx="1"/>
          </p:nvPr>
        </p:nvSpPr>
        <p:spPr>
          <a:xfrm>
            <a:off x="457200" y="1195534"/>
            <a:ext cx="8229600" cy="4853006"/>
          </a:xfrm>
        </p:spPr>
        <p:txBody>
          <a:bodyPr>
            <a:normAutofit fontScale="47500" lnSpcReduction="20000"/>
          </a:bodyPr>
          <a:lstStyle/>
          <a:p>
            <a:pPr>
              <a:lnSpc>
                <a:spcPct val="115000"/>
              </a:lnSpc>
              <a:spcAft>
                <a:spcPts val="0"/>
              </a:spcAft>
              <a:buNone/>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200" dirty="0">
              <a:ea typeface="Times New Roman"/>
              <a:cs typeface="Times New Roman"/>
            </a:endParaRPr>
          </a:p>
          <a:p>
            <a:pPr>
              <a:lnSpc>
                <a:spcPct val="115000"/>
              </a:lnSpc>
              <a:spcAft>
                <a:spcPts val="0"/>
              </a:spcAft>
              <a:buNone/>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3</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da</a:t>
            </a:r>
            <a:r>
              <a:rPr lang="en-US" sz="2800" b="1" dirty="0">
                <a:solidFill>
                  <a:srgbClr val="0000FF"/>
                </a:solidFill>
                <a:latin typeface="Consolas"/>
                <a:ea typeface="Times New Roman"/>
                <a:cs typeface="Times New Roman"/>
              </a:rPr>
              <a:t>-"</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"%db-"</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5</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"%dc-"</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n%d</a:t>
            </a:r>
            <a:r>
              <a:rPr lang="en-US" sz="2800" b="1" dirty="0">
                <a:solidFill>
                  <a:srgbClr val="0000FF"/>
                </a:solidFill>
                <a:latin typeface="Consolas"/>
                <a:ea typeface="Times New Roman"/>
                <a:cs typeface="Times New Roman"/>
              </a:rPr>
              <a:t>!!-"</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x</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9</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dd"</a:t>
            </a:r>
            <a:r>
              <a:rPr lang="en-US" sz="2800" b="1" dirty="0" err="1">
                <a:solidFill>
                  <a:srgbClr val="FF0000"/>
                </a:solidFill>
                <a:latin typeface="Consolas"/>
                <a:ea typeface="Times New Roman"/>
                <a:cs typeface="Times New Roman"/>
              </a:rPr>
              <a:t>,</a:t>
            </a:r>
            <a:r>
              <a:rPr lang="en-US" sz="2800" dirty="0" err="1">
                <a:solidFill>
                  <a:srgbClr val="000000"/>
                </a:solidFill>
                <a:latin typeface="Consolas"/>
                <a:ea typeface="Times New Roman"/>
                <a:cs typeface="Times New Roman"/>
              </a:rPr>
              <a:t>x</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p:txBody>
      </p:sp>
      <p:sp>
        <p:nvSpPr>
          <p:cNvPr id="2" name="1 Başlık"/>
          <p:cNvSpPr>
            <a:spLocks noGrp="1"/>
          </p:cNvSpPr>
          <p:nvPr>
            <p:ph type="title"/>
          </p:nvPr>
        </p:nvSpPr>
        <p:spPr/>
        <p:txBody>
          <a:bodyPr/>
          <a:lstStyle/>
          <a:p>
            <a:r>
              <a:rPr lang="tr-TR" dirty="0"/>
              <a:t>Örnek</a:t>
            </a:r>
          </a:p>
        </p:txBody>
      </p:sp>
      <p:pic>
        <p:nvPicPr>
          <p:cNvPr id="4" name="3 Resim" descr="soru.jpg"/>
          <p:cNvPicPr>
            <a:picLocks noChangeAspect="1"/>
          </p:cNvPicPr>
          <p:nvPr/>
        </p:nvPicPr>
        <p:blipFill>
          <a:blip r:embed="rId2"/>
          <a:stretch>
            <a:fillRect/>
          </a:stretch>
        </p:blipFill>
        <p:spPr>
          <a:xfrm>
            <a:off x="7162540" y="4714884"/>
            <a:ext cx="1301667" cy="1328928"/>
          </a:xfrm>
          <a:prstGeom prst="rect">
            <a:avLst/>
          </a:prstGeom>
        </p:spPr>
      </p:pic>
      <p:cxnSp>
        <p:nvCxnSpPr>
          <p:cNvPr id="7" name="6 Düz Ok Bağlayıcısı"/>
          <p:cNvCxnSpPr>
            <a:endCxn id="8" idx="1"/>
          </p:cNvCxnSpPr>
          <p:nvPr/>
        </p:nvCxnSpPr>
        <p:spPr>
          <a:xfrm flipV="1">
            <a:off x="2143108" y="2890391"/>
            <a:ext cx="3071834" cy="32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214942" y="2351782"/>
            <a:ext cx="314327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a:t>Bu noktaya kadar blok dışındaki x tanımı geçerlidir. Ancak bu noktadan sonra x denilince bu bloğa ait olan değişken anlaşılır.</a:t>
            </a:r>
          </a:p>
        </p:txBody>
      </p:sp>
      <p:sp>
        <p:nvSpPr>
          <p:cNvPr id="10" name="9 Yuvarlatılmış Dikdörtgen"/>
          <p:cNvSpPr/>
          <p:nvPr/>
        </p:nvSpPr>
        <p:spPr>
          <a:xfrm>
            <a:off x="4500562" y="500042"/>
            <a:ext cx="4071966" cy="1714512"/>
          </a:xfrm>
          <a:prstGeom prst="roundRect">
            <a:avLst>
              <a:gd name="adj" fmla="val 10741"/>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1600" dirty="0"/>
              <a:t>Blok içinde değişken tanımlandığında bloğun sonuna kadar tanımı geçerli kalır.</a:t>
            </a:r>
          </a:p>
          <a:p>
            <a:pPr>
              <a:buFont typeface="Arial" pitchFamily="34" charset="0"/>
              <a:buChar char="•"/>
            </a:pPr>
            <a:r>
              <a:rPr lang="tr-TR" sz="1600" dirty="0"/>
              <a:t>Blok içinde değişken henüz tanımlı değilse, blok dışındaki tanımına başvurulur.</a:t>
            </a:r>
          </a:p>
          <a:p>
            <a:pPr>
              <a:buFont typeface="Arial" pitchFamily="34" charset="0"/>
              <a:buChar char="•"/>
            </a:pPr>
            <a:r>
              <a:rPr lang="tr-TR" sz="1600" dirty="0"/>
              <a:t>Aynı isimli bile olsalar blok kavramı sayesinde çakışma olmaz. </a:t>
            </a:r>
            <a:r>
              <a:rPr lang="tr-TR" sz="1200" dirty="0"/>
              <a:t>(İki ayrı fonksiyonun blokları ayrı olduğu için aynı değişken ismini kullanabildiğimiz gibi)</a:t>
            </a:r>
            <a:endParaRPr lang="tr-TR" sz="1600" dirty="0"/>
          </a:p>
        </p:txBody>
      </p:sp>
      <p:cxnSp>
        <p:nvCxnSpPr>
          <p:cNvPr id="23" name="22 Düz Ok Bağlayıcısı"/>
          <p:cNvCxnSpPr/>
          <p:nvPr/>
        </p:nvCxnSpPr>
        <p:spPr>
          <a:xfrm rot="5400000">
            <a:off x="5250661" y="4321975"/>
            <a:ext cx="114300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Metin kutusu"/>
          <p:cNvSpPr txBox="1"/>
          <p:nvPr/>
        </p:nvSpPr>
        <p:spPr>
          <a:xfrm>
            <a:off x="5214942" y="5143512"/>
            <a:ext cx="2286016" cy="646331"/>
          </a:xfrm>
          <a:prstGeom prst="rect">
            <a:avLst/>
          </a:prstGeom>
          <a:noFill/>
        </p:spPr>
        <p:txBody>
          <a:bodyPr wrap="square" rtlCol="0">
            <a:spAutoFit/>
          </a:bodyPr>
          <a:lstStyle/>
          <a:p>
            <a:r>
              <a:rPr lang="tr-TR" dirty="0"/>
              <a:t>Cevabın ilk satırı verilmiştir..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5286378" y="3571876"/>
          <a:ext cx="3500460" cy="1097280"/>
        </p:xfrm>
        <a:graphic>
          <a:graphicData uri="http://schemas.openxmlformats.org/drawingml/2006/table">
            <a:tbl>
              <a:tblPr firstRow="1" bandRow="1">
                <a:tableStyleId>{5940675A-B579-460E-94D1-54222C63F5DA}</a:tableStyleId>
              </a:tblPr>
              <a:tblGrid>
                <a:gridCol w="350046">
                  <a:extLst>
                    <a:ext uri="{9D8B030D-6E8A-4147-A177-3AD203B41FA5}">
                      <a16:colId xmlns:a16="http://schemas.microsoft.com/office/drawing/2014/main" val="20000"/>
                    </a:ext>
                  </a:extLst>
                </a:gridCol>
                <a:gridCol w="350046">
                  <a:extLst>
                    <a:ext uri="{9D8B030D-6E8A-4147-A177-3AD203B41FA5}">
                      <a16:colId xmlns:a16="http://schemas.microsoft.com/office/drawing/2014/main" val="20001"/>
                    </a:ext>
                  </a:extLst>
                </a:gridCol>
                <a:gridCol w="350046">
                  <a:extLst>
                    <a:ext uri="{9D8B030D-6E8A-4147-A177-3AD203B41FA5}">
                      <a16:colId xmlns:a16="http://schemas.microsoft.com/office/drawing/2014/main" val="20002"/>
                    </a:ext>
                  </a:extLst>
                </a:gridCol>
                <a:gridCol w="350046">
                  <a:extLst>
                    <a:ext uri="{9D8B030D-6E8A-4147-A177-3AD203B41FA5}">
                      <a16:colId xmlns:a16="http://schemas.microsoft.com/office/drawing/2014/main" val="20003"/>
                    </a:ext>
                  </a:extLst>
                </a:gridCol>
                <a:gridCol w="350046">
                  <a:extLst>
                    <a:ext uri="{9D8B030D-6E8A-4147-A177-3AD203B41FA5}">
                      <a16:colId xmlns:a16="http://schemas.microsoft.com/office/drawing/2014/main" val="20004"/>
                    </a:ext>
                  </a:extLst>
                </a:gridCol>
                <a:gridCol w="350046">
                  <a:extLst>
                    <a:ext uri="{9D8B030D-6E8A-4147-A177-3AD203B41FA5}">
                      <a16:colId xmlns:a16="http://schemas.microsoft.com/office/drawing/2014/main" val="20005"/>
                    </a:ext>
                  </a:extLst>
                </a:gridCol>
                <a:gridCol w="350046">
                  <a:extLst>
                    <a:ext uri="{9D8B030D-6E8A-4147-A177-3AD203B41FA5}">
                      <a16:colId xmlns:a16="http://schemas.microsoft.com/office/drawing/2014/main" val="20006"/>
                    </a:ext>
                  </a:extLst>
                </a:gridCol>
                <a:gridCol w="350046">
                  <a:extLst>
                    <a:ext uri="{9D8B030D-6E8A-4147-A177-3AD203B41FA5}">
                      <a16:colId xmlns:a16="http://schemas.microsoft.com/office/drawing/2014/main" val="20007"/>
                    </a:ext>
                  </a:extLst>
                </a:gridCol>
                <a:gridCol w="350046">
                  <a:extLst>
                    <a:ext uri="{9D8B030D-6E8A-4147-A177-3AD203B41FA5}">
                      <a16:colId xmlns:a16="http://schemas.microsoft.com/office/drawing/2014/main" val="20008"/>
                    </a:ext>
                  </a:extLst>
                </a:gridCol>
                <a:gridCol w="350046">
                  <a:extLst>
                    <a:ext uri="{9D8B030D-6E8A-4147-A177-3AD203B41FA5}">
                      <a16:colId xmlns:a16="http://schemas.microsoft.com/office/drawing/2014/main" val="20009"/>
                    </a:ext>
                  </a:extLst>
                </a:gridCol>
              </a:tblGrid>
              <a:tr h="357190">
                <a:tc>
                  <a:txBody>
                    <a:bodyPr/>
                    <a:lstStyle/>
                    <a:p>
                      <a:pPr algn="ctr"/>
                      <a:r>
                        <a:rPr lang="tr-TR" sz="1800" b="1" dirty="0"/>
                        <a:t>3</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b</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5</a:t>
                      </a:r>
                    </a:p>
                  </a:txBody>
                  <a:tcPr>
                    <a:solidFill>
                      <a:schemeClr val="bg1"/>
                    </a:solidFill>
                  </a:tcPr>
                </a:tc>
                <a:tc>
                  <a:txBody>
                    <a:bodyPr/>
                    <a:lstStyle/>
                    <a:p>
                      <a:pPr algn="ctr"/>
                      <a:r>
                        <a:rPr lang="tr-TR" sz="1800" b="1" dirty="0"/>
                        <a:t>c</a:t>
                      </a:r>
                    </a:p>
                  </a:txBody>
                  <a:tcPr>
                    <a:solidFill>
                      <a:schemeClr val="bg1"/>
                    </a:solidFill>
                  </a:tcPr>
                </a:tc>
                <a:tc>
                  <a:txBody>
                    <a:bodyPr/>
                    <a:lstStyle/>
                    <a:p>
                      <a:pPr algn="ctr"/>
                      <a:r>
                        <a:rPr lang="tr-TR" sz="1800" b="1" dirty="0"/>
                        <a:t>-</a:t>
                      </a:r>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c>
                  <a:txBody>
                    <a:bodyPr/>
                    <a:lstStyle/>
                    <a:p>
                      <a:endParaRPr lang="tr-TR"/>
                    </a:p>
                  </a:txBody>
                  <a:tcPr>
                    <a:solidFill>
                      <a:schemeClr val="bg1"/>
                    </a:solidFill>
                  </a:tcPr>
                </a:tc>
                <a:extLst>
                  <a:ext uri="{0D108BD9-81ED-4DB2-BD59-A6C34878D82A}">
                    <a16:rowId xmlns:a16="http://schemas.microsoft.com/office/drawing/2014/main" val="10001"/>
                  </a:ext>
                </a:extLst>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1" name="20 Tablo"/>
          <p:cNvGraphicFramePr>
            <a:graphicFrameLocks noGrp="1"/>
          </p:cNvGraphicFramePr>
          <p:nvPr/>
        </p:nvGraphicFramePr>
        <p:xfrm>
          <a:off x="5286380" y="3571876"/>
          <a:ext cx="3500460" cy="1097280"/>
        </p:xfrm>
        <a:graphic>
          <a:graphicData uri="http://schemas.openxmlformats.org/drawingml/2006/table">
            <a:tbl>
              <a:tblPr firstRow="1" bandRow="1">
                <a:tableStyleId>{5940675A-B579-460E-94D1-54222C63F5DA}</a:tableStyleId>
              </a:tblPr>
              <a:tblGrid>
                <a:gridCol w="350046">
                  <a:extLst>
                    <a:ext uri="{9D8B030D-6E8A-4147-A177-3AD203B41FA5}">
                      <a16:colId xmlns:a16="http://schemas.microsoft.com/office/drawing/2014/main" val="20000"/>
                    </a:ext>
                  </a:extLst>
                </a:gridCol>
                <a:gridCol w="350046">
                  <a:extLst>
                    <a:ext uri="{9D8B030D-6E8A-4147-A177-3AD203B41FA5}">
                      <a16:colId xmlns:a16="http://schemas.microsoft.com/office/drawing/2014/main" val="20001"/>
                    </a:ext>
                  </a:extLst>
                </a:gridCol>
                <a:gridCol w="350046">
                  <a:extLst>
                    <a:ext uri="{9D8B030D-6E8A-4147-A177-3AD203B41FA5}">
                      <a16:colId xmlns:a16="http://schemas.microsoft.com/office/drawing/2014/main" val="20002"/>
                    </a:ext>
                  </a:extLst>
                </a:gridCol>
                <a:gridCol w="350046">
                  <a:extLst>
                    <a:ext uri="{9D8B030D-6E8A-4147-A177-3AD203B41FA5}">
                      <a16:colId xmlns:a16="http://schemas.microsoft.com/office/drawing/2014/main" val="20003"/>
                    </a:ext>
                  </a:extLst>
                </a:gridCol>
                <a:gridCol w="350046">
                  <a:extLst>
                    <a:ext uri="{9D8B030D-6E8A-4147-A177-3AD203B41FA5}">
                      <a16:colId xmlns:a16="http://schemas.microsoft.com/office/drawing/2014/main" val="20004"/>
                    </a:ext>
                  </a:extLst>
                </a:gridCol>
                <a:gridCol w="350046">
                  <a:extLst>
                    <a:ext uri="{9D8B030D-6E8A-4147-A177-3AD203B41FA5}">
                      <a16:colId xmlns:a16="http://schemas.microsoft.com/office/drawing/2014/main" val="20005"/>
                    </a:ext>
                  </a:extLst>
                </a:gridCol>
                <a:gridCol w="350046">
                  <a:extLst>
                    <a:ext uri="{9D8B030D-6E8A-4147-A177-3AD203B41FA5}">
                      <a16:colId xmlns:a16="http://schemas.microsoft.com/office/drawing/2014/main" val="20006"/>
                    </a:ext>
                  </a:extLst>
                </a:gridCol>
                <a:gridCol w="350046">
                  <a:extLst>
                    <a:ext uri="{9D8B030D-6E8A-4147-A177-3AD203B41FA5}">
                      <a16:colId xmlns:a16="http://schemas.microsoft.com/office/drawing/2014/main" val="20007"/>
                    </a:ext>
                  </a:extLst>
                </a:gridCol>
                <a:gridCol w="350046">
                  <a:extLst>
                    <a:ext uri="{9D8B030D-6E8A-4147-A177-3AD203B41FA5}">
                      <a16:colId xmlns:a16="http://schemas.microsoft.com/office/drawing/2014/main" val="20008"/>
                    </a:ext>
                  </a:extLst>
                </a:gridCol>
                <a:gridCol w="350046">
                  <a:extLst>
                    <a:ext uri="{9D8B030D-6E8A-4147-A177-3AD203B41FA5}">
                      <a16:colId xmlns:a16="http://schemas.microsoft.com/office/drawing/2014/main" val="20009"/>
                    </a:ext>
                  </a:extLst>
                </a:gridCol>
              </a:tblGrid>
              <a:tr h="357190">
                <a:tc>
                  <a:txBody>
                    <a:bodyPr/>
                    <a:lstStyle/>
                    <a:p>
                      <a:pPr algn="ctr"/>
                      <a:r>
                        <a:rPr lang="tr-TR" sz="1800" b="1" dirty="0"/>
                        <a:t>3</a:t>
                      </a:r>
                    </a:p>
                  </a:txBody>
                  <a:tcPr>
                    <a:solidFill>
                      <a:schemeClr val="bg1"/>
                    </a:solidFill>
                  </a:tcPr>
                </a:tc>
                <a:tc>
                  <a:txBody>
                    <a:bodyPr/>
                    <a:lstStyle/>
                    <a:p>
                      <a:pPr algn="ctr"/>
                      <a:r>
                        <a:rPr lang="tr-TR" sz="1800" b="1" dirty="0"/>
                        <a:t>a</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b</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5</a:t>
                      </a:r>
                    </a:p>
                  </a:txBody>
                  <a:tcPr>
                    <a:solidFill>
                      <a:schemeClr val="bg1"/>
                    </a:solidFill>
                  </a:tcPr>
                </a:tc>
                <a:tc>
                  <a:txBody>
                    <a:bodyPr/>
                    <a:lstStyle/>
                    <a:p>
                      <a:pPr algn="ctr"/>
                      <a:r>
                        <a:rPr lang="tr-TR" sz="1800" b="1" dirty="0"/>
                        <a:t>c</a:t>
                      </a:r>
                    </a:p>
                  </a:txBody>
                  <a:tcPr>
                    <a:solidFill>
                      <a:schemeClr val="bg1"/>
                    </a:solidFill>
                  </a:tcPr>
                </a:tc>
                <a:tc>
                  <a:txBody>
                    <a:bodyPr/>
                    <a:lstStyle/>
                    <a:p>
                      <a:pPr algn="ctr"/>
                      <a:r>
                        <a:rPr lang="tr-TR" sz="1800" b="1" dirty="0"/>
                        <a:t>-</a:t>
                      </a:r>
                    </a:p>
                  </a:txBody>
                  <a:tcPr>
                    <a:solidFill>
                      <a:schemeClr val="bg1"/>
                    </a:solidFill>
                  </a:tcPr>
                </a:tc>
                <a:tc>
                  <a:txBody>
                    <a:bodyPr/>
                    <a:lstStyle/>
                    <a:p>
                      <a:pPr algn="ctr"/>
                      <a:endParaRPr lang="tr-TR" sz="1800" b="1" dirty="0"/>
                    </a:p>
                  </a:txBody>
                  <a:tcPr>
                    <a:solidFill>
                      <a:schemeClr val="bg1"/>
                    </a:solidFill>
                  </a:tcPr>
                </a:tc>
                <a:extLst>
                  <a:ext uri="{0D108BD9-81ED-4DB2-BD59-A6C34878D82A}">
                    <a16:rowId xmlns:a16="http://schemas.microsoft.com/office/drawing/2014/main" val="10000"/>
                  </a:ext>
                </a:extLst>
              </a:tr>
              <a:tr h="357190">
                <a:tc>
                  <a:txBody>
                    <a:bodyPr/>
                    <a:lstStyle/>
                    <a:p>
                      <a:pPr algn="ctr"/>
                      <a:r>
                        <a:rPr lang="tr-TR" sz="1800" b="1" dirty="0"/>
                        <a:t>5</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9</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a:t>
                      </a:r>
                    </a:p>
                  </a:txBody>
                  <a:tcPr>
                    <a:solidFill>
                      <a:schemeClr val="bg1"/>
                    </a:solidFill>
                  </a:tcPr>
                </a:tc>
                <a:tc>
                  <a:txBody>
                    <a:bodyPr/>
                    <a:lstStyle/>
                    <a:p>
                      <a:pPr algn="ctr"/>
                      <a:r>
                        <a:rPr lang="tr-TR" sz="1800" b="1" dirty="0"/>
                        <a:t>3</a:t>
                      </a:r>
                    </a:p>
                  </a:txBody>
                  <a:tcPr>
                    <a:solidFill>
                      <a:schemeClr val="bg1"/>
                    </a:solidFill>
                  </a:tcPr>
                </a:tc>
                <a:tc>
                  <a:txBody>
                    <a:bodyPr/>
                    <a:lstStyle/>
                    <a:p>
                      <a:pPr algn="ctr"/>
                      <a:r>
                        <a:rPr lang="tr-TR" sz="1800" b="1" dirty="0"/>
                        <a:t>d</a:t>
                      </a:r>
                    </a:p>
                  </a:txBody>
                  <a:tcPr>
                    <a:solidFill>
                      <a:schemeClr val="bg1"/>
                    </a:solidFill>
                  </a:tcPr>
                </a:tc>
                <a:extLst>
                  <a:ext uri="{0D108BD9-81ED-4DB2-BD59-A6C34878D82A}">
                    <a16:rowId xmlns:a16="http://schemas.microsoft.com/office/drawing/2014/main" val="10001"/>
                  </a:ext>
                </a:extLst>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extLst>
                  <a:ext uri="{0D108BD9-81ED-4DB2-BD59-A6C34878D82A}">
                    <a16:rowId xmlns:a16="http://schemas.microsoft.com/office/drawing/2014/main" val="10002"/>
                  </a:ext>
                </a:extLst>
              </a:tr>
            </a:tbl>
          </a:graphicData>
        </a:graphic>
      </p:graphicFrame>
      <p:sp>
        <p:nvSpPr>
          <p:cNvPr id="18" name="17 Yuvarlatılmış Dikdörtgen"/>
          <p:cNvSpPr/>
          <p:nvPr/>
        </p:nvSpPr>
        <p:spPr>
          <a:xfrm>
            <a:off x="285720" y="1481286"/>
            <a:ext cx="4714908" cy="4308557"/>
          </a:xfrm>
          <a:prstGeom prst="roundRect">
            <a:avLst>
              <a:gd name="adj" fmla="val 47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428596" y="2214554"/>
            <a:ext cx="4429156" cy="2714644"/>
          </a:xfrm>
          <a:prstGeom prst="roundRect">
            <a:avLst>
              <a:gd name="adj" fmla="val 7550"/>
            </a:avLst>
          </a:prstGeom>
          <a:solidFill>
            <a:srgbClr val="EAEA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16" name="15 Yuvarlatılmış Dikdörtgen"/>
          <p:cNvSpPr/>
          <p:nvPr/>
        </p:nvSpPr>
        <p:spPr>
          <a:xfrm>
            <a:off x="1285852" y="3286124"/>
            <a:ext cx="2928958" cy="1357322"/>
          </a:xfrm>
          <a:prstGeom prst="roundRect">
            <a:avLst>
              <a:gd name="adj" fmla="val 11053"/>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sz="quarter" idx="1"/>
          </p:nvPr>
        </p:nvSpPr>
        <p:spPr>
          <a:xfrm>
            <a:off x="457200" y="1195534"/>
            <a:ext cx="8229600" cy="4853006"/>
          </a:xfrm>
        </p:spPr>
        <p:txBody>
          <a:bodyPr>
            <a:normAutofit fontScale="47500" lnSpcReduction="20000"/>
          </a:bodyPr>
          <a:lstStyle/>
          <a:p>
            <a:pPr>
              <a:lnSpc>
                <a:spcPct val="115000"/>
              </a:lnSpc>
              <a:spcAft>
                <a:spcPts val="0"/>
              </a:spcAft>
              <a:buNone/>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200" dirty="0">
              <a:ea typeface="Times New Roman"/>
              <a:cs typeface="Times New Roman"/>
            </a:endParaRPr>
          </a:p>
          <a:p>
            <a:pPr>
              <a:lnSpc>
                <a:spcPct val="115000"/>
              </a:lnSpc>
              <a:spcAft>
                <a:spcPts val="0"/>
              </a:spcAft>
              <a:buNone/>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3</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da</a:t>
            </a:r>
            <a:r>
              <a:rPr lang="en-US" sz="2800" b="1" dirty="0">
                <a:solidFill>
                  <a:srgbClr val="0000FF"/>
                </a:solidFill>
                <a:latin typeface="Consolas"/>
                <a:ea typeface="Times New Roman"/>
                <a:cs typeface="Times New Roman"/>
              </a:rPr>
              <a:t>-"</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"%db-"</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5</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"%dc-"</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n%d</a:t>
            </a:r>
            <a:r>
              <a:rPr lang="en-US" sz="2800" b="1" dirty="0">
                <a:solidFill>
                  <a:srgbClr val="0000FF"/>
                </a:solidFill>
                <a:latin typeface="Consolas"/>
                <a:ea typeface="Times New Roman"/>
                <a:cs typeface="Times New Roman"/>
              </a:rPr>
              <a:t>!!-"</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c</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9</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c</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a:t>
            </a:r>
            <a:r>
              <a:rPr lang="en-US" sz="2800" b="1" dirty="0" err="1">
                <a:solidFill>
                  <a:srgbClr val="0000FF"/>
                </a:solidFill>
                <a:latin typeface="Consolas"/>
                <a:ea typeface="Times New Roman"/>
                <a:cs typeface="Times New Roman"/>
              </a:rPr>
              <a:t>dd</a:t>
            </a:r>
            <a:r>
              <a:rPr lang="en-US" sz="2800" b="1" dirty="0">
                <a:solidFill>
                  <a:srgbClr val="0000FF"/>
                </a:solidFill>
                <a:latin typeface="Consolas"/>
                <a:ea typeface="Times New Roman"/>
                <a:cs typeface="Times New Roman"/>
              </a:rPr>
              <a:t>"</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2800" b="1" dirty="0">
                <a:solidFill>
                  <a:srgbClr val="FF0000"/>
                </a:solidFill>
                <a:latin typeface="Consolas"/>
                <a:ea typeface="Times New Roman"/>
                <a:cs typeface="Times New Roman"/>
              </a:rPr>
              <a:t>}</a:t>
            </a:r>
            <a:endParaRPr lang="tr-TR" sz="1200" dirty="0">
              <a:ea typeface="Times New Roman"/>
              <a:cs typeface="Times New Roman"/>
            </a:endParaRPr>
          </a:p>
        </p:txBody>
      </p:sp>
      <p:sp>
        <p:nvSpPr>
          <p:cNvPr id="2" name="1 Başlık"/>
          <p:cNvSpPr>
            <a:spLocks noGrp="1"/>
          </p:cNvSpPr>
          <p:nvPr>
            <p:ph type="title"/>
          </p:nvPr>
        </p:nvSpPr>
        <p:spPr/>
        <p:txBody>
          <a:bodyPr/>
          <a:lstStyle/>
          <a:p>
            <a:r>
              <a:rPr lang="tr-TR" dirty="0"/>
              <a:t>Örnek</a:t>
            </a:r>
          </a:p>
        </p:txBody>
      </p:sp>
      <p:cxnSp>
        <p:nvCxnSpPr>
          <p:cNvPr id="7" name="6 Düz Ok Bağlayıcısı"/>
          <p:cNvCxnSpPr>
            <a:endCxn id="8" idx="1"/>
          </p:cNvCxnSpPr>
          <p:nvPr/>
        </p:nvCxnSpPr>
        <p:spPr>
          <a:xfrm flipV="1">
            <a:off x="4214810" y="1885741"/>
            <a:ext cx="1106125" cy="583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320935" y="485357"/>
            <a:ext cx="3143272"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a:t>Kodun çalışmasını etkilemeyecek şekilde değişken isimlerini değiştirdiğinizde durum çok daha iyi anlaşılır.</a:t>
            </a:r>
          </a:p>
          <a:p>
            <a:r>
              <a:rPr lang="tr-TR" sz="1600" dirty="0"/>
              <a:t>Derleyicinin blok kavramı sayesinde aslında iki farklı değişkene aynı isim verilmesine izin vermesiyle bu durum ortaya çıkar. İlerleyen konularda (örn. fonksiyonlarda) blok kavramını iyi anlamış olmak size kolaylık sağlayabilir.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1. Hafta geride kaldı ve ayrışma başladı…</a:t>
            </a:r>
          </a:p>
        </p:txBody>
      </p:sp>
      <p:pic>
        <p:nvPicPr>
          <p:cNvPr id="5" name="Resim 2"/>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3004457" y="1143000"/>
            <a:ext cx="3323141" cy="2014440"/>
          </a:xfrm>
          <a:prstGeom prst="rect">
            <a:avLst/>
          </a:prstGeom>
        </p:spPr>
      </p:pic>
      <p:sp>
        <p:nvSpPr>
          <p:cNvPr id="6" name="5 Metin kutusu"/>
          <p:cNvSpPr txBox="1"/>
          <p:nvPr/>
        </p:nvSpPr>
        <p:spPr>
          <a:xfrm>
            <a:off x="2670629" y="3157440"/>
            <a:ext cx="4285397" cy="830997"/>
          </a:xfrm>
          <a:prstGeom prst="rect">
            <a:avLst/>
          </a:prstGeom>
          <a:noFill/>
        </p:spPr>
        <p:txBody>
          <a:bodyPr wrap="square" rtlCol="0">
            <a:spAutoFit/>
          </a:bodyPr>
          <a:lstStyle/>
          <a:p>
            <a:pPr algn="ctr"/>
            <a:r>
              <a:rPr lang="tr-TR" sz="1600" i="1" dirty="0"/>
              <a:t>2017-2018 Güz Dönemi Bilgisayar Programlama Dersi Dönem Sonu Not Dağılımı</a:t>
            </a:r>
          </a:p>
        </p:txBody>
      </p:sp>
      <p:grpSp>
        <p:nvGrpSpPr>
          <p:cNvPr id="3" name="10 Grup"/>
          <p:cNvGrpSpPr/>
          <p:nvPr/>
        </p:nvGrpSpPr>
        <p:grpSpPr>
          <a:xfrm>
            <a:off x="3004457" y="4257241"/>
            <a:ext cx="1730794" cy="2269426"/>
            <a:chOff x="457200" y="2690399"/>
            <a:chExt cx="2213429" cy="3324589"/>
          </a:xfrm>
        </p:grpSpPr>
        <p:pic>
          <p:nvPicPr>
            <p:cNvPr id="4" name="Resim 4" descr="Ekran Kırpm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717" y="2690399"/>
              <a:ext cx="1865716" cy="1986474"/>
            </a:xfrm>
            <a:prstGeom prst="rect">
              <a:avLst/>
            </a:prstGeom>
          </p:spPr>
        </p:pic>
        <p:sp>
          <p:nvSpPr>
            <p:cNvPr id="7" name="6 Metin kutusu"/>
            <p:cNvSpPr txBox="1"/>
            <p:nvPr/>
          </p:nvSpPr>
          <p:spPr>
            <a:xfrm>
              <a:off x="457200" y="4662358"/>
              <a:ext cx="2213429" cy="1352630"/>
            </a:xfrm>
            <a:prstGeom prst="rect">
              <a:avLst/>
            </a:prstGeom>
            <a:noFill/>
          </p:spPr>
          <p:txBody>
            <a:bodyPr wrap="square" rtlCol="0">
              <a:spAutoFit/>
            </a:bodyPr>
            <a:lstStyle/>
            <a:p>
              <a:pPr algn="ctr"/>
              <a:r>
                <a:rPr lang="tr-TR" i="1" dirty="0" err="1"/>
                <a:t>Blockly</a:t>
              </a:r>
              <a:r>
                <a:rPr lang="tr-TR" i="1" dirty="0"/>
                <a:t> </a:t>
              </a:r>
              <a:r>
                <a:rPr lang="tr-TR" b="1" i="1" dirty="0"/>
                <a:t>alıştırmalarını</a:t>
              </a:r>
              <a:r>
                <a:rPr lang="tr-TR" i="1" dirty="0"/>
                <a:t> yaptınız mı?</a:t>
              </a:r>
            </a:p>
          </p:txBody>
        </p:sp>
      </p:grpSp>
      <p:grpSp>
        <p:nvGrpSpPr>
          <p:cNvPr id="10" name="9 Grup"/>
          <p:cNvGrpSpPr/>
          <p:nvPr/>
        </p:nvGrpSpPr>
        <p:grpSpPr>
          <a:xfrm>
            <a:off x="4554311" y="4417796"/>
            <a:ext cx="2647950" cy="1963348"/>
            <a:chOff x="3004457" y="4698529"/>
            <a:chExt cx="2647950" cy="1963348"/>
          </a:xfrm>
        </p:grpSpPr>
        <p:pic>
          <p:nvPicPr>
            <p:cNvPr id="8" name="7 Resim" descr="içerik.jpeg"/>
            <p:cNvPicPr>
              <a:picLocks noChangeAspect="1"/>
            </p:cNvPicPr>
            <p:nvPr/>
          </p:nvPicPr>
          <p:blipFill>
            <a:blip r:embed="rId4">
              <a:clrChange>
                <a:clrFrom>
                  <a:srgbClr val="FFFFFF"/>
                </a:clrFrom>
                <a:clrTo>
                  <a:srgbClr val="FFFFFF">
                    <a:alpha val="0"/>
                  </a:srgbClr>
                </a:clrTo>
              </a:clrChange>
            </a:blip>
            <a:srcRect t="39675"/>
            <a:stretch>
              <a:fillRect/>
            </a:stretch>
          </p:blipFill>
          <p:spPr>
            <a:xfrm>
              <a:off x="3004457" y="4698529"/>
              <a:ext cx="2647950" cy="1040018"/>
            </a:xfrm>
            <a:prstGeom prst="rect">
              <a:avLst/>
            </a:prstGeom>
          </p:spPr>
        </p:pic>
        <p:sp>
          <p:nvSpPr>
            <p:cNvPr id="9" name="8 Metin kutusu"/>
            <p:cNvSpPr txBox="1"/>
            <p:nvPr/>
          </p:nvSpPr>
          <p:spPr>
            <a:xfrm>
              <a:off x="3221717" y="5738547"/>
              <a:ext cx="2213429" cy="923330"/>
            </a:xfrm>
            <a:prstGeom prst="rect">
              <a:avLst/>
            </a:prstGeom>
            <a:noFill/>
          </p:spPr>
          <p:txBody>
            <a:bodyPr wrap="square" rtlCol="0">
              <a:spAutoFit/>
            </a:bodyPr>
            <a:lstStyle/>
            <a:p>
              <a:pPr algn="ctr"/>
              <a:r>
                <a:rPr lang="tr-TR" b="1" i="1" dirty="0" err="1"/>
                <a:t>Scratch</a:t>
              </a:r>
              <a:r>
                <a:rPr lang="tr-TR" i="1" dirty="0"/>
                <a:t> ile alıştırmalar yaptınız mı?</a:t>
              </a:r>
            </a:p>
          </p:txBody>
        </p:sp>
      </p:grpSp>
      <p:grpSp>
        <p:nvGrpSpPr>
          <p:cNvPr id="11" name="14 Grup"/>
          <p:cNvGrpSpPr/>
          <p:nvPr/>
        </p:nvGrpSpPr>
        <p:grpSpPr>
          <a:xfrm>
            <a:off x="457200" y="2382643"/>
            <a:ext cx="2547257" cy="1874598"/>
            <a:chOff x="457199" y="1553028"/>
            <a:chExt cx="2547257" cy="1874598"/>
          </a:xfrm>
        </p:grpSpPr>
        <p:pic>
          <p:nvPicPr>
            <p:cNvPr id="12" name="11 Resim" descr="images.jpg"/>
            <p:cNvPicPr>
              <a:picLocks noChangeAspect="1"/>
            </p:cNvPicPr>
            <p:nvPr/>
          </p:nvPicPr>
          <p:blipFill>
            <a:blip r:embed="rId5"/>
            <a:stretch>
              <a:fillRect/>
            </a:stretch>
          </p:blipFill>
          <p:spPr>
            <a:xfrm>
              <a:off x="1138746" y="1553028"/>
              <a:ext cx="1067933" cy="951268"/>
            </a:xfrm>
            <a:prstGeom prst="rect">
              <a:avLst/>
            </a:prstGeom>
          </p:spPr>
        </p:pic>
        <p:sp>
          <p:nvSpPr>
            <p:cNvPr id="14" name="13 Metin kutusu"/>
            <p:cNvSpPr txBox="1"/>
            <p:nvPr/>
          </p:nvSpPr>
          <p:spPr>
            <a:xfrm>
              <a:off x="457199" y="2504296"/>
              <a:ext cx="2547257" cy="923330"/>
            </a:xfrm>
            <a:prstGeom prst="rect">
              <a:avLst/>
            </a:prstGeom>
            <a:noFill/>
          </p:spPr>
          <p:txBody>
            <a:bodyPr wrap="square" rtlCol="0">
              <a:spAutoFit/>
            </a:bodyPr>
            <a:lstStyle/>
            <a:p>
              <a:r>
                <a:rPr lang="tr-TR" dirty="0"/>
                <a:t>Ödev1 Soru1 ile dersin bölümünüz açısından önemini </a:t>
              </a:r>
              <a:r>
                <a:rPr lang="tr-TR" b="1" dirty="0"/>
                <a:t>araştırdınız</a:t>
              </a:r>
              <a:r>
                <a:rPr lang="tr-TR" dirty="0"/>
                <a:t> mı?</a:t>
              </a:r>
            </a:p>
          </p:txBody>
        </p:sp>
      </p:grpSp>
      <p:grpSp>
        <p:nvGrpSpPr>
          <p:cNvPr id="13" name="17 Grup"/>
          <p:cNvGrpSpPr/>
          <p:nvPr/>
        </p:nvGrpSpPr>
        <p:grpSpPr>
          <a:xfrm>
            <a:off x="6956026" y="3130966"/>
            <a:ext cx="1701800" cy="2281951"/>
            <a:chOff x="7405515" y="3123264"/>
            <a:chExt cx="1701800" cy="2281951"/>
          </a:xfrm>
        </p:grpSpPr>
        <p:pic>
          <p:nvPicPr>
            <p:cNvPr id="16" name="Picture 4" descr="orwell devc++ ile ilgili görsel sonucu"/>
            <p:cNvPicPr>
              <a:picLocks noChangeAspect="1" noChangeArrowheads="1"/>
            </p:cNvPicPr>
            <p:nvPr/>
          </p:nvPicPr>
          <p:blipFill>
            <a:blip r:embed="rId6"/>
            <a:srcRect/>
            <a:stretch>
              <a:fillRect/>
            </a:stretch>
          </p:blipFill>
          <p:spPr bwMode="auto">
            <a:xfrm>
              <a:off x="7637473" y="3123264"/>
              <a:ext cx="1286830" cy="1286830"/>
            </a:xfrm>
            <a:prstGeom prst="rect">
              <a:avLst/>
            </a:prstGeom>
            <a:noFill/>
          </p:spPr>
        </p:pic>
        <p:sp>
          <p:nvSpPr>
            <p:cNvPr id="17" name="16 Metin kutusu"/>
            <p:cNvSpPr txBox="1"/>
            <p:nvPr/>
          </p:nvSpPr>
          <p:spPr>
            <a:xfrm>
              <a:off x="7405515" y="4481885"/>
              <a:ext cx="1701800" cy="923330"/>
            </a:xfrm>
            <a:prstGeom prst="rect">
              <a:avLst/>
            </a:prstGeom>
            <a:noFill/>
          </p:spPr>
          <p:txBody>
            <a:bodyPr wrap="square" rtlCol="0">
              <a:spAutoFit/>
            </a:bodyPr>
            <a:lstStyle/>
            <a:p>
              <a:pPr algn="ctr"/>
              <a:r>
                <a:rPr lang="tr-TR" b="1" dirty="0" err="1"/>
                <a:t>DevCpp</a:t>
              </a:r>
              <a:r>
                <a:rPr lang="tr-TR" dirty="0"/>
                <a:t> kurup kodlar yazmaya başladınız mı?</a:t>
              </a:r>
            </a:p>
          </p:txBody>
        </p:sp>
      </p:grpSp>
      <p:sp>
        <p:nvSpPr>
          <p:cNvPr id="19" name="18 Köşeleri Yuvarlanmış Dikdörtgen Belirtme Çizgisi"/>
          <p:cNvSpPr/>
          <p:nvPr/>
        </p:nvSpPr>
        <p:spPr>
          <a:xfrm>
            <a:off x="5954032" y="1572176"/>
            <a:ext cx="2496457" cy="1083326"/>
          </a:xfrm>
          <a:prstGeom prst="wedgeRoundRectCallout">
            <a:avLst>
              <a:gd name="adj1" fmla="val -73158"/>
              <a:gd name="adj2" fmla="val 2952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i="1" dirty="0"/>
              <a:t>“Hayır, henüz hiçbirini yapmadım. Henüz çok erken. Ödevin tesliminin son günü ne zaman hocam?”</a:t>
            </a:r>
          </a:p>
          <a:p>
            <a:pPr algn="ctr"/>
            <a:r>
              <a:rPr lang="tr-TR" sz="1400" dirty="0"/>
              <a:t>(FF dilimini seçen)</a:t>
            </a:r>
          </a:p>
        </p:txBody>
      </p:sp>
      <p:sp>
        <p:nvSpPr>
          <p:cNvPr id="20" name="19 Köşeleri Yuvarlanmış Dikdörtgen Belirtme Çizgisi"/>
          <p:cNvSpPr/>
          <p:nvPr/>
        </p:nvSpPr>
        <p:spPr>
          <a:xfrm>
            <a:off x="559615" y="1142999"/>
            <a:ext cx="2211032" cy="1121229"/>
          </a:xfrm>
          <a:prstGeom prst="wedgeRoundRectCallout">
            <a:avLst>
              <a:gd name="adj1" fmla="val 111113"/>
              <a:gd name="adj2" fmla="val 998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Derste şimdiye kadar </a:t>
            </a:r>
            <a:br>
              <a:rPr lang="tr-TR" sz="1400" dirty="0"/>
            </a:br>
            <a:r>
              <a:rPr lang="tr-TR" sz="1400" dirty="0"/>
              <a:t>10-15 saatlik çalışma ortaya koyan, yanımıza gelip sorular soran</a:t>
            </a:r>
          </a:p>
          <a:p>
            <a:pPr algn="ctr"/>
            <a:r>
              <a:rPr lang="tr-TR" sz="1400" dirty="0"/>
              <a:t>(AA dilimini seçen)</a:t>
            </a:r>
          </a:p>
        </p:txBody>
      </p:sp>
      <p:grpSp>
        <p:nvGrpSpPr>
          <p:cNvPr id="15" name="21 Grup"/>
          <p:cNvGrpSpPr/>
          <p:nvPr/>
        </p:nvGrpSpPr>
        <p:grpSpPr>
          <a:xfrm>
            <a:off x="708787" y="4489587"/>
            <a:ext cx="2061860" cy="1219755"/>
            <a:chOff x="161874" y="4710707"/>
            <a:chExt cx="2061860" cy="1219755"/>
          </a:xfrm>
        </p:grpSpPr>
        <p:pic>
          <p:nvPicPr>
            <p:cNvPr id="91138" name="Picture 2" descr="Image result for sololearn"/>
            <p:cNvPicPr>
              <a:picLocks noChangeAspect="1" noChangeArrowheads="1"/>
            </p:cNvPicPr>
            <p:nvPr/>
          </p:nvPicPr>
          <p:blipFill>
            <a:blip r:embed="rId7" cstate="print"/>
            <a:srcRect/>
            <a:stretch>
              <a:fillRect/>
            </a:stretch>
          </p:blipFill>
          <p:spPr bwMode="auto">
            <a:xfrm>
              <a:off x="228549" y="4710707"/>
              <a:ext cx="1844339" cy="560172"/>
            </a:xfrm>
            <a:prstGeom prst="rect">
              <a:avLst/>
            </a:prstGeom>
            <a:noFill/>
          </p:spPr>
        </p:pic>
        <p:sp>
          <p:nvSpPr>
            <p:cNvPr id="21" name="20 Metin kutusu"/>
            <p:cNvSpPr txBox="1"/>
            <p:nvPr/>
          </p:nvSpPr>
          <p:spPr>
            <a:xfrm>
              <a:off x="161874" y="5099465"/>
              <a:ext cx="2061860" cy="830997"/>
            </a:xfrm>
            <a:prstGeom prst="rect">
              <a:avLst/>
            </a:prstGeom>
            <a:noFill/>
          </p:spPr>
          <p:txBody>
            <a:bodyPr wrap="square" rtlCol="0">
              <a:spAutoFit/>
            </a:bodyPr>
            <a:lstStyle/>
            <a:p>
              <a:pPr algn="ctr"/>
              <a:r>
                <a:rPr lang="tr-TR" sz="1600" i="1" dirty="0"/>
                <a:t>C dilini “kendi başınıza” (solo) </a:t>
              </a:r>
              <a:r>
                <a:rPr lang="tr-TR" sz="1600" b="1" i="1" dirty="0"/>
                <a:t>gözden geçirdiniz </a:t>
              </a:r>
              <a:r>
                <a:rPr lang="tr-TR" sz="1600" i="1" dirty="0"/>
                <a:t>mi?</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buNone/>
            </a:pPr>
            <a:r>
              <a:rPr lang="tr-TR" sz="8000" dirty="0"/>
              <a:t>2. ders sonu</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437689-11.jpg"/>
          <p:cNvPicPr>
            <a:picLocks noChangeAspect="1"/>
          </p:cNvPicPr>
          <p:nvPr/>
        </p:nvPicPr>
        <p:blipFill>
          <a:blip r:embed="rId3"/>
          <a:stretch>
            <a:fillRect/>
          </a:stretch>
        </p:blipFill>
        <p:spPr>
          <a:xfrm>
            <a:off x="4857752" y="3786190"/>
            <a:ext cx="3357586" cy="1643074"/>
          </a:xfrm>
          <a:prstGeom prst="rect">
            <a:avLst/>
          </a:prstGeom>
        </p:spPr>
      </p:pic>
      <p:sp>
        <p:nvSpPr>
          <p:cNvPr id="2" name="1 Başlık"/>
          <p:cNvSpPr>
            <a:spLocks noGrp="1"/>
          </p:cNvSpPr>
          <p:nvPr>
            <p:ph type="title"/>
          </p:nvPr>
        </p:nvSpPr>
        <p:spPr/>
        <p:txBody>
          <a:bodyPr/>
          <a:lstStyle/>
          <a:p>
            <a:r>
              <a:rPr lang="tr-TR" i="1" dirty="0"/>
              <a:t>Kod yazıp vakit harcamakmış…</a:t>
            </a:r>
            <a:endParaRPr lang="tr-TR" dirty="0"/>
          </a:p>
        </p:txBody>
      </p:sp>
      <p:pic>
        <p:nvPicPr>
          <p:cNvPr id="4" name="3 İçerik Yer Tutucusu" descr="selvi-boylum-al-yazmalım-10.jpg"/>
          <p:cNvPicPr>
            <a:picLocks noGrp="1" noChangeAspect="1"/>
          </p:cNvPicPr>
          <p:nvPr>
            <p:ph sz="quarter" idx="1"/>
          </p:nvPr>
        </p:nvPicPr>
        <p:blipFill>
          <a:blip r:embed="rId4"/>
          <a:srcRect l="32236" r="7163" b="43553"/>
          <a:stretch>
            <a:fillRect/>
          </a:stretch>
        </p:blipFill>
        <p:spPr>
          <a:xfrm>
            <a:off x="642910" y="3786190"/>
            <a:ext cx="3357586" cy="1759161"/>
          </a:xfrm>
        </p:spPr>
      </p:pic>
      <p:sp>
        <p:nvSpPr>
          <p:cNvPr id="5" name="4 Yuvarlatılmış Dikdörtgen"/>
          <p:cNvSpPr/>
          <p:nvPr/>
        </p:nvSpPr>
        <p:spPr>
          <a:xfrm>
            <a:off x="28572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Her gün kod yazan öğrenci</a:t>
            </a:r>
          </a:p>
        </p:txBody>
      </p:sp>
      <p:sp>
        <p:nvSpPr>
          <p:cNvPr id="7" name="6 Yuvarlatılmış Dikdörtgen"/>
          <p:cNvSpPr/>
          <p:nvPr/>
        </p:nvSpPr>
        <p:spPr>
          <a:xfrm>
            <a:off x="457200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Ödev gelince derse bakan öğrenci</a:t>
            </a:r>
          </a:p>
        </p:txBody>
      </p:sp>
      <p:sp>
        <p:nvSpPr>
          <p:cNvPr id="9" name="8 Dikdörtgen"/>
          <p:cNvSpPr/>
          <p:nvPr/>
        </p:nvSpPr>
        <p:spPr>
          <a:xfrm>
            <a:off x="1428728" y="1142984"/>
            <a:ext cx="6286544" cy="2215991"/>
          </a:xfrm>
          <a:prstGeom prst="rect">
            <a:avLst/>
          </a:prstGeom>
        </p:spPr>
        <p:txBody>
          <a:bodyPr wrap="square">
            <a:spAutoFit/>
          </a:bodyPr>
          <a:lstStyle/>
          <a:p>
            <a:pPr algn="ctr"/>
            <a:r>
              <a:rPr lang="tr-TR" sz="2000" i="1" dirty="0"/>
              <a:t>(Geçtiğimiz dönem) Dersleri dinliyordum, alıştırmaları yapıyordum ama yazmadan olmayacağını o zaman anlamamışım. Olay aslında derse gidip dinlemek değilmiş, </a:t>
            </a:r>
            <a:r>
              <a:rPr lang="tr-TR" sz="2000" b="1" i="1" dirty="0"/>
              <a:t>olay kod yazıp vakit harcamakmış. </a:t>
            </a:r>
            <a:r>
              <a:rPr lang="tr-TR" sz="2000" i="1" dirty="0"/>
              <a:t>Eğer zamanında az da olsa bakıp kod yazsaydım her şey çok daha kolay ve acısız olacaktı.</a:t>
            </a:r>
          </a:p>
          <a:p>
            <a:pPr algn="ctr"/>
            <a:r>
              <a:rPr lang="tr-TR" i="1" dirty="0"/>
              <a:t>Dersi tekrar alan bir öğrencinin geribildiriminden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Günlük çalışmanın önemi</a:t>
            </a:r>
          </a:p>
        </p:txBody>
      </p:sp>
      <p:graphicFrame>
        <p:nvGraphicFramePr>
          <p:cNvPr id="4" name="3 İçerik Yer Tutucusu"/>
          <p:cNvGraphicFramePr>
            <a:graphicFrameLocks noGrp="1"/>
          </p:cNvGraphicFramePr>
          <p:nvPr>
            <p:ph sz="quarter" idx="1"/>
          </p:nvPr>
        </p:nvGraphicFramePr>
        <p:xfrm>
          <a:off x="500034" y="2000240"/>
          <a:ext cx="822960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tr-TR" dirty="0"/>
                        <a:t>Pazartesi</a:t>
                      </a:r>
                    </a:p>
                  </a:txBody>
                  <a:tcPr/>
                </a:tc>
                <a:tc>
                  <a:txBody>
                    <a:bodyPr/>
                    <a:lstStyle/>
                    <a:p>
                      <a:r>
                        <a:rPr lang="tr-TR" dirty="0"/>
                        <a:t>Salı</a:t>
                      </a:r>
                    </a:p>
                  </a:txBody>
                  <a:tcPr/>
                </a:tc>
                <a:tc>
                  <a:txBody>
                    <a:bodyPr/>
                    <a:lstStyle/>
                    <a:p>
                      <a:r>
                        <a:rPr lang="tr-TR" dirty="0"/>
                        <a:t>Çarşamba</a:t>
                      </a:r>
                    </a:p>
                  </a:txBody>
                  <a:tcPr/>
                </a:tc>
                <a:tc>
                  <a:txBody>
                    <a:bodyPr/>
                    <a:lstStyle/>
                    <a:p>
                      <a:r>
                        <a:rPr lang="tr-TR" dirty="0"/>
                        <a:t>Perşembe </a:t>
                      </a:r>
                    </a:p>
                  </a:txBody>
                  <a:tcPr/>
                </a:tc>
                <a:tc>
                  <a:txBody>
                    <a:bodyPr/>
                    <a:lstStyle/>
                    <a:p>
                      <a:r>
                        <a:rPr lang="tr-TR" dirty="0"/>
                        <a:t>Cuma</a:t>
                      </a:r>
                    </a:p>
                  </a:txBody>
                  <a:tcPr/>
                </a:tc>
                <a:extLst>
                  <a:ext uri="{0D108BD9-81ED-4DB2-BD59-A6C34878D82A}">
                    <a16:rowId xmlns:a16="http://schemas.microsoft.com/office/drawing/2014/main" val="10000"/>
                  </a:ext>
                </a:extLst>
              </a:tr>
              <a:tr h="370840">
                <a:tc>
                  <a:txBody>
                    <a:bodyPr/>
                    <a:lstStyle/>
                    <a:p>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extLst>
                  <a:ext uri="{0D108BD9-81ED-4DB2-BD59-A6C34878D82A}">
                    <a16:rowId xmlns:a16="http://schemas.microsoft.com/office/drawing/2014/main" val="10001"/>
                  </a:ext>
                </a:extLst>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a:t>≠</a:t>
            </a:r>
          </a:p>
        </p:txBody>
      </p:sp>
      <p:graphicFrame>
        <p:nvGraphicFramePr>
          <p:cNvPr id="6" name="3 İçerik Yer Tutucusu"/>
          <p:cNvGraphicFramePr>
            <a:graphicFrameLocks noGrp="1"/>
          </p:cNvGraphicFramePr>
          <p:nvPr>
            <p:ph sz="quarter" idx="1"/>
          </p:nvPr>
        </p:nvGraphicFramePr>
        <p:xfrm>
          <a:off x="3714744" y="4214818"/>
          <a:ext cx="164592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tblGrid>
              <a:tr h="370840">
                <a:tc>
                  <a:txBody>
                    <a:bodyPr/>
                    <a:lstStyle/>
                    <a:p>
                      <a:r>
                        <a:rPr lang="tr-TR" dirty="0"/>
                        <a:t>Cumartesi</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75 dakika</a:t>
                      </a:r>
                    </a:p>
                  </a:txBody>
                  <a:tcPr/>
                </a:tc>
                <a:extLst>
                  <a:ext uri="{0D108BD9-81ED-4DB2-BD59-A6C34878D82A}">
                    <a16:rowId xmlns:a16="http://schemas.microsoft.com/office/drawing/2014/main" val="10001"/>
                  </a:ext>
                </a:extLst>
              </a:tr>
            </a:tbl>
          </a:graphicData>
        </a:graphic>
      </p:graphicFrame>
      <p:sp>
        <p:nvSpPr>
          <p:cNvPr id="8" name="7 Bulut Belirtme Çizgisi"/>
          <p:cNvSpPr/>
          <p:nvPr/>
        </p:nvSpPr>
        <p:spPr>
          <a:xfrm>
            <a:off x="500034" y="3286124"/>
            <a:ext cx="2714644" cy="2000264"/>
          </a:xfrm>
          <a:prstGeom prst="cloudCallout">
            <a:avLst>
              <a:gd name="adj1" fmla="val 62254"/>
              <a:gd name="adj2" fmla="val 25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Niye çalışmıyor ki, bir de şunu deneyim…</a:t>
            </a:r>
          </a:p>
        </p:txBody>
      </p:sp>
      <p:sp>
        <p:nvSpPr>
          <p:cNvPr id="9" name="8 Bulut Belirtme Çizgisi"/>
          <p:cNvSpPr/>
          <p:nvPr/>
        </p:nvSpPr>
        <p:spPr>
          <a:xfrm>
            <a:off x="5500694" y="3357562"/>
            <a:ext cx="2357454" cy="1285884"/>
          </a:xfrm>
          <a:prstGeom prst="cloudCallout">
            <a:avLst>
              <a:gd name="adj1" fmla="val -59008"/>
              <a:gd name="adj2" fmla="val 30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(15 dakika sonra) Herhalde şurası bozuk. Bir de şunu deneyim.</a:t>
            </a:r>
          </a:p>
        </p:txBody>
      </p:sp>
      <p:sp>
        <p:nvSpPr>
          <p:cNvPr id="10" name="9 Bulut Belirtme Çizgisi"/>
          <p:cNvSpPr/>
          <p:nvPr/>
        </p:nvSpPr>
        <p:spPr>
          <a:xfrm>
            <a:off x="5572132" y="4857736"/>
            <a:ext cx="2714644" cy="1357346"/>
          </a:xfrm>
          <a:prstGeom prst="cloudCallout">
            <a:avLst>
              <a:gd name="adj1" fmla="val -77534"/>
              <a:gd name="adj2" fmla="val -38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30 dakikam gitti ve sadece küçük bir hata yüzünden </a:t>
            </a:r>
            <a:r>
              <a:rPr lang="tr-TR" sz="1600" dirty="0">
                <a:sym typeface="Wingdings" pitchFamily="2" charset="2"/>
              </a:rPr>
              <a:t></a:t>
            </a:r>
            <a:endParaRPr lang="tr-TR" sz="1600" dirty="0"/>
          </a:p>
        </p:txBody>
      </p:sp>
      <p:sp>
        <p:nvSpPr>
          <p:cNvPr id="11" name="10 Metin kutusu"/>
          <p:cNvSpPr txBox="1"/>
          <p:nvPr/>
        </p:nvSpPr>
        <p:spPr>
          <a:xfrm>
            <a:off x="428596" y="5429264"/>
            <a:ext cx="4857784" cy="954107"/>
          </a:xfrm>
          <a:prstGeom prst="rect">
            <a:avLst/>
          </a:prstGeom>
          <a:noFill/>
        </p:spPr>
        <p:txBody>
          <a:bodyPr wrap="square" rtlCol="0">
            <a:spAutoFit/>
          </a:bodyPr>
          <a:lstStyle/>
          <a:p>
            <a:r>
              <a:rPr lang="tr-TR" sz="1400" i="1" dirty="0"/>
              <a:t>Düzenli yapılan çalışmanın yerini aynı miktarda </a:t>
            </a:r>
            <a:r>
              <a:rPr lang="tr-TR" sz="1400" b="1" i="1" dirty="0"/>
              <a:t>biriktirilmiş çalışmayla </a:t>
            </a:r>
            <a:r>
              <a:rPr lang="tr-TR" sz="1400" i="1" dirty="0"/>
              <a:t>doldurmanız çok zordur.</a:t>
            </a:r>
          </a:p>
          <a:p>
            <a:r>
              <a:rPr lang="tr-TR" sz="1400" i="1" dirty="0"/>
              <a:t>Biriktirilmiş çalışma nispeten </a:t>
            </a:r>
            <a:r>
              <a:rPr lang="tr-TR" sz="1400" b="1" i="1" dirty="0"/>
              <a:t>verimsiz</a:t>
            </a:r>
            <a:r>
              <a:rPr lang="tr-TR" sz="1400" i="1" dirty="0"/>
              <a:t> olduğu için gelişiminize katkısı beklediğiniz kadar çok olmayabilir.</a:t>
            </a:r>
          </a:p>
        </p:txBody>
      </p:sp>
      <p:pic>
        <p:nvPicPr>
          <p:cNvPr id="12" name="3 İçerik Yer Tutucusu" descr="selvi-boylum-al-yazmalım-10.jpg"/>
          <p:cNvPicPr>
            <a:picLocks noChangeAspect="1"/>
          </p:cNvPicPr>
          <p:nvPr/>
        </p:nvPicPr>
        <p:blipFill>
          <a:blip r:embed="rId2"/>
          <a:srcRect l="32236" r="7163" b="43553"/>
          <a:stretch>
            <a:fillRect/>
          </a:stretch>
        </p:blipFill>
        <p:spPr>
          <a:xfrm>
            <a:off x="5357818" y="357166"/>
            <a:ext cx="2071670" cy="1085423"/>
          </a:xfrm>
          <a:prstGeom prst="rect">
            <a:avLst/>
          </a:prstGeom>
        </p:spPr>
      </p:pic>
      <p:sp>
        <p:nvSpPr>
          <p:cNvPr id="13" name="12 Yuvarlatılmış Dikdörtgen"/>
          <p:cNvSpPr/>
          <p:nvPr/>
        </p:nvSpPr>
        <p:spPr>
          <a:xfrm>
            <a:off x="4214810" y="1428736"/>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Her gün kod yazan öğrenci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Günlük çalışmanın önemi</a:t>
            </a:r>
          </a:p>
        </p:txBody>
      </p:sp>
      <p:graphicFrame>
        <p:nvGraphicFramePr>
          <p:cNvPr id="4" name="3 İçerik Yer Tutucusu"/>
          <p:cNvGraphicFramePr>
            <a:graphicFrameLocks noGrp="1"/>
          </p:cNvGraphicFramePr>
          <p:nvPr>
            <p:ph sz="quarter" idx="1"/>
          </p:nvPr>
        </p:nvGraphicFramePr>
        <p:xfrm>
          <a:off x="500034" y="1500174"/>
          <a:ext cx="822960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tr-TR" dirty="0"/>
                        <a:t>Pazartesi</a:t>
                      </a:r>
                    </a:p>
                  </a:txBody>
                  <a:tcPr/>
                </a:tc>
                <a:tc>
                  <a:txBody>
                    <a:bodyPr/>
                    <a:lstStyle/>
                    <a:p>
                      <a:r>
                        <a:rPr lang="tr-TR" dirty="0"/>
                        <a:t>Salı</a:t>
                      </a:r>
                    </a:p>
                  </a:txBody>
                  <a:tcPr/>
                </a:tc>
                <a:tc>
                  <a:txBody>
                    <a:bodyPr/>
                    <a:lstStyle/>
                    <a:p>
                      <a:r>
                        <a:rPr lang="tr-TR" dirty="0"/>
                        <a:t>Çarşamba</a:t>
                      </a:r>
                    </a:p>
                  </a:txBody>
                  <a:tcPr/>
                </a:tc>
                <a:tc>
                  <a:txBody>
                    <a:bodyPr/>
                    <a:lstStyle/>
                    <a:p>
                      <a:r>
                        <a:rPr lang="tr-TR" dirty="0"/>
                        <a:t>Perşembe </a:t>
                      </a:r>
                    </a:p>
                  </a:txBody>
                  <a:tcPr/>
                </a:tc>
                <a:tc>
                  <a:txBody>
                    <a:bodyPr/>
                    <a:lstStyle/>
                    <a:p>
                      <a:r>
                        <a:rPr lang="tr-TR" dirty="0"/>
                        <a:t>Cuma</a:t>
                      </a:r>
                    </a:p>
                  </a:txBody>
                  <a:tcPr/>
                </a:tc>
                <a:extLst>
                  <a:ext uri="{0D108BD9-81ED-4DB2-BD59-A6C34878D82A}">
                    <a16:rowId xmlns:a16="http://schemas.microsoft.com/office/drawing/2014/main" val="10000"/>
                  </a:ext>
                </a:extLst>
              </a:tr>
              <a:tr h="370840">
                <a:tc>
                  <a:txBody>
                    <a:bodyPr/>
                    <a:lstStyle/>
                    <a:p>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15 dakika</a:t>
                      </a:r>
                    </a:p>
                  </a:txBody>
                  <a:tcPr/>
                </a:tc>
                <a:extLst>
                  <a:ext uri="{0D108BD9-81ED-4DB2-BD59-A6C34878D82A}">
                    <a16:rowId xmlns:a16="http://schemas.microsoft.com/office/drawing/2014/main" val="10001"/>
                  </a:ext>
                </a:extLst>
              </a:tr>
            </a:tbl>
          </a:graphicData>
        </a:graphic>
      </p:graphicFrame>
      <p:graphicFrame>
        <p:nvGraphicFramePr>
          <p:cNvPr id="6" name="3 İçerik Yer Tutucusu"/>
          <p:cNvGraphicFramePr>
            <a:graphicFrameLocks noGrp="1"/>
          </p:cNvGraphicFramePr>
          <p:nvPr>
            <p:ph sz="quarter" idx="4294967295"/>
          </p:nvPr>
        </p:nvGraphicFramePr>
        <p:xfrm>
          <a:off x="3428992" y="4201168"/>
          <a:ext cx="1645920" cy="741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tblGrid>
              <a:tr h="370840">
                <a:tc>
                  <a:txBody>
                    <a:bodyPr/>
                    <a:lstStyle/>
                    <a:p>
                      <a:r>
                        <a:rPr lang="tr-TR" dirty="0"/>
                        <a:t>Cumartesi</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375 dakika</a:t>
                      </a:r>
                    </a:p>
                  </a:txBody>
                  <a:tcPr/>
                </a:tc>
                <a:extLst>
                  <a:ext uri="{0D108BD9-81ED-4DB2-BD59-A6C34878D82A}">
                    <a16:rowId xmlns:a16="http://schemas.microsoft.com/office/drawing/2014/main" val="10001"/>
                  </a:ext>
                </a:extLst>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a:t>&gt;</a:t>
            </a:r>
          </a:p>
        </p:txBody>
      </p:sp>
      <p:sp>
        <p:nvSpPr>
          <p:cNvPr id="7" name="6 Köşeleri Yuvarlanmış Dikdörtgen Belirtme Çizgisi"/>
          <p:cNvSpPr/>
          <p:nvPr/>
        </p:nvSpPr>
        <p:spPr>
          <a:xfrm>
            <a:off x="357158" y="2857496"/>
            <a:ext cx="2500330" cy="1714512"/>
          </a:xfrm>
          <a:prstGeom prst="wedgeRoundRectCallout">
            <a:avLst>
              <a:gd name="adj1" fmla="val 80302"/>
              <a:gd name="adj2" fmla="val 300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Hocam, bütün hafta sonu buna uğraştım. Diğer derslerime vakit ayıramadım. Vicdan azabı çekiyorum….</a:t>
            </a:r>
          </a:p>
        </p:txBody>
      </p:sp>
      <p:sp>
        <p:nvSpPr>
          <p:cNvPr id="8" name="7 Köşeleri Yuvarlanmış Dikdörtgen Belirtme Çizgisi"/>
          <p:cNvSpPr/>
          <p:nvPr/>
        </p:nvSpPr>
        <p:spPr>
          <a:xfrm>
            <a:off x="5429256" y="2357430"/>
            <a:ext cx="2500330" cy="1214446"/>
          </a:xfrm>
          <a:prstGeom prst="wedgeRoundRectCallout">
            <a:avLst>
              <a:gd name="adj1" fmla="val -68537"/>
              <a:gd name="adj2" fmla="val 989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Hocam, o kadar da çalışıyorum. Tüm ödevleri yapıyorum.</a:t>
            </a:r>
          </a:p>
        </p:txBody>
      </p:sp>
      <p:sp>
        <p:nvSpPr>
          <p:cNvPr id="10" name="9 Metin kutusu"/>
          <p:cNvSpPr txBox="1"/>
          <p:nvPr/>
        </p:nvSpPr>
        <p:spPr>
          <a:xfrm>
            <a:off x="285720" y="4857760"/>
            <a:ext cx="3643338" cy="1815882"/>
          </a:xfrm>
          <a:prstGeom prst="rect">
            <a:avLst/>
          </a:prstGeom>
          <a:noFill/>
        </p:spPr>
        <p:txBody>
          <a:bodyPr wrap="square" rtlCol="0">
            <a:spAutoFit/>
          </a:bodyPr>
          <a:lstStyle/>
          <a:p>
            <a:r>
              <a:rPr lang="tr-TR" sz="1600" i="1" dirty="0"/>
              <a:t>Düzenli yapılan çalışmanın yerini çok daha fazla miktarda biriktirilmiş çalışmayla doldurmanız çok zordur.</a:t>
            </a:r>
          </a:p>
          <a:p>
            <a:r>
              <a:rPr lang="tr-TR" sz="1600" b="1" i="1" dirty="0"/>
              <a:t>İlginç bilgi: </a:t>
            </a:r>
            <a:r>
              <a:rPr lang="tr-TR" sz="1600" i="1" dirty="0"/>
              <a:t>Dönem sonunda CC alan öğrenci derse AA alandan daha çok saat çalışmış olabilir.</a:t>
            </a:r>
          </a:p>
          <a:p>
            <a:r>
              <a:rPr lang="tr-TR" sz="1600" i="1" dirty="0"/>
              <a:t> </a:t>
            </a:r>
          </a:p>
        </p:txBody>
      </p:sp>
      <p:sp>
        <p:nvSpPr>
          <p:cNvPr id="11" name="10 Köşeleri Yuvarlanmış Dikdörtgen Belirtme Çizgisi"/>
          <p:cNvSpPr/>
          <p:nvPr/>
        </p:nvSpPr>
        <p:spPr>
          <a:xfrm>
            <a:off x="6286512" y="3786190"/>
            <a:ext cx="2500330" cy="2000264"/>
          </a:xfrm>
          <a:prstGeom prst="wedgeRoundRectCallout">
            <a:avLst>
              <a:gd name="adj1" fmla="val -84791"/>
              <a:gd name="adj2" fmla="val -211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Hocam, tüm dönemi toplasak AA puanı toplayan arkadaşımdan daha çok çalışmışımdır. Nasıl böyle oldu anlayamadım. </a:t>
            </a:r>
          </a:p>
        </p:txBody>
      </p:sp>
      <p:sp>
        <p:nvSpPr>
          <p:cNvPr id="14" name="13 Köşeleri Yuvarlanmış Dikdörtgen Belirtme Çizgisi"/>
          <p:cNvSpPr/>
          <p:nvPr/>
        </p:nvSpPr>
        <p:spPr>
          <a:xfrm>
            <a:off x="4071934" y="5357826"/>
            <a:ext cx="2000264" cy="509590"/>
          </a:xfrm>
          <a:prstGeom prst="wedgeRoundRectCallout">
            <a:avLst>
              <a:gd name="adj1" fmla="val -36755"/>
              <a:gd name="adj2" fmla="val -100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a:t>Çan eğrisi yapacak mısınız?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Bunu biliyor musunuz?</a:t>
            </a:r>
          </a:p>
        </p:txBody>
      </p:sp>
      <p:sp>
        <p:nvSpPr>
          <p:cNvPr id="3" name="İçerik Yer Tutucusu 2"/>
          <p:cNvSpPr>
            <a:spLocks noGrp="1"/>
          </p:cNvSpPr>
          <p:nvPr>
            <p:ph idx="1"/>
          </p:nvPr>
        </p:nvSpPr>
        <p:spPr/>
        <p:txBody>
          <a:bodyPr>
            <a:normAutofit/>
          </a:bodyPr>
          <a:lstStyle/>
          <a:p>
            <a:r>
              <a:rPr lang="en-US" sz="2400" dirty="0"/>
              <a:t>Get use of various resources on the web</a:t>
            </a:r>
            <a:r>
              <a:rPr lang="tr-TR" sz="2400" dirty="0"/>
              <a:t> for deeper understanding of the new topics such as </a:t>
            </a:r>
            <a:r>
              <a:rPr lang="tr-TR" sz="2400" b="1" dirty="0"/>
              <a:t>functions </a:t>
            </a:r>
            <a:r>
              <a:rPr lang="tr-TR" sz="2400" b="1" dirty="0" err="1"/>
              <a:t>or</a:t>
            </a:r>
            <a:r>
              <a:rPr lang="tr-TR" sz="2400" b="1" dirty="0"/>
              <a:t> </a:t>
            </a:r>
            <a:r>
              <a:rPr lang="tr-TR" sz="2400" b="1" dirty="0" err="1"/>
              <a:t>loops</a:t>
            </a:r>
            <a:r>
              <a:rPr lang="tr-TR" sz="2400" b="1" dirty="0"/>
              <a:t>.</a:t>
            </a:r>
          </a:p>
        </p:txBody>
      </p:sp>
      <p:pic>
        <p:nvPicPr>
          <p:cNvPr id="6146" name="Picture 2">
            <a:hlinkClick r:id="rId2"/>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023" t="11459" r="41548" b="33631"/>
          <a:stretch/>
        </p:blipFill>
        <p:spPr bwMode="auto">
          <a:xfrm>
            <a:off x="785786" y="2214554"/>
            <a:ext cx="3560649" cy="30413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7262" t="10975" r="41786" b="34710"/>
          <a:stretch/>
        </p:blipFill>
        <p:spPr bwMode="auto">
          <a:xfrm>
            <a:off x="4572000" y="2214554"/>
            <a:ext cx="3586147" cy="3058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6"/>
          <a:srcRect t="3866" r="54439" b="33312"/>
          <a:stretch>
            <a:fillRect/>
          </a:stretch>
        </p:blipFill>
        <p:spPr bwMode="auto">
          <a:xfrm>
            <a:off x="3214678" y="3357562"/>
            <a:ext cx="3428993" cy="28574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743096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heckerboard(across)">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heckerboard(across)">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descr="C:\Users\User\Desktop\shocked-baby.jpg"/>
          <p:cNvPicPr>
            <a:picLocks noChangeAspect="1" noChangeArrowheads="1"/>
          </p:cNvPicPr>
          <p:nvPr/>
        </p:nvPicPr>
        <p:blipFill>
          <a:blip r:embed="rId2"/>
          <a:srcRect/>
          <a:stretch>
            <a:fillRect/>
          </a:stretch>
        </p:blipFill>
        <p:spPr bwMode="auto">
          <a:xfrm>
            <a:off x="6793997" y="3689764"/>
            <a:ext cx="2193746" cy="2779712"/>
          </a:xfrm>
          <a:prstGeom prst="rect">
            <a:avLst/>
          </a:prstGeom>
          <a:noFill/>
        </p:spPr>
      </p:pic>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p:txBody>
          <a:bodyPr/>
          <a:lstStyle/>
          <a:p>
            <a:r>
              <a:rPr lang="tr-TR" dirty="0"/>
              <a:t>Dev-C++ programı sadece uygulamalı ders saatlerinde mi çalışıyor?</a:t>
            </a:r>
          </a:p>
          <a:p>
            <a:pPr lvl="1"/>
            <a:r>
              <a:rPr lang="tr-TR" dirty="0"/>
              <a:t>Hayır, Dev-C++ programı uygulamalı ders saatleri haricinde de kullanabilirsiniz. 7 gün 24 saat çalışabilir.</a:t>
            </a:r>
          </a:p>
          <a:p>
            <a:r>
              <a:rPr lang="tr-TR" dirty="0"/>
              <a:t>Kod yazmak için aylık ne kadar ücret öderim?</a:t>
            </a:r>
          </a:p>
          <a:p>
            <a:pPr lvl="1"/>
            <a:r>
              <a:rPr lang="tr-TR" dirty="0"/>
              <a:t>Dev-C++’da kod yazmak ücretsizdir.</a:t>
            </a:r>
          </a:p>
          <a:p>
            <a:r>
              <a:rPr lang="tr-TR" dirty="0"/>
              <a:t>Günde en fazla kaç kez derleme yaptırabiliyorum?</a:t>
            </a:r>
          </a:p>
          <a:p>
            <a:pPr lvl="1"/>
            <a:r>
              <a:rPr lang="tr-TR" dirty="0"/>
              <a:t>Sınırsız derleme yapma hakkınız vardır.</a:t>
            </a:r>
          </a:p>
        </p:txBody>
      </p:sp>
      <p:pic>
        <p:nvPicPr>
          <p:cNvPr id="315396" name="Picture 4"/>
          <p:cNvPicPr>
            <a:picLocks noChangeAspect="1" noChangeArrowheads="1"/>
          </p:cNvPicPr>
          <p:nvPr/>
        </p:nvPicPr>
        <p:blipFill>
          <a:blip r:embed="rId3"/>
          <a:srcRect l="1130" t="14780" r="3955" b="16892"/>
          <a:stretch>
            <a:fillRect/>
          </a:stretch>
        </p:blipFill>
        <p:spPr bwMode="auto">
          <a:xfrm>
            <a:off x="529197" y="5016528"/>
            <a:ext cx="6048291" cy="1164921"/>
          </a:xfrm>
          <a:prstGeom prst="rect">
            <a:avLst/>
          </a:prstGeom>
          <a:noFill/>
          <a:ln w="9525">
            <a:noFill/>
            <a:miter lim="800000"/>
            <a:headEnd/>
            <a:tailEnd/>
          </a:ln>
          <a:effectLst/>
        </p:spPr>
      </p:pic>
      <p:sp>
        <p:nvSpPr>
          <p:cNvPr id="7" name="6 Çarpma"/>
          <p:cNvSpPr/>
          <p:nvPr/>
        </p:nvSpPr>
        <p:spPr>
          <a:xfrm>
            <a:off x="2013995" y="4392592"/>
            <a:ext cx="3078866" cy="2465408"/>
          </a:xfrm>
          <a:prstGeom prst="mathMultiply">
            <a:avLst>
              <a:gd name="adj1" fmla="val 38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trips(down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Verileri klavyeden doğru/istenen şekilde alabilmek…</a:t>
            </a:r>
          </a:p>
        </p:txBody>
      </p:sp>
      <p:pic>
        <p:nvPicPr>
          <p:cNvPr id="5" name="4 Resim" descr="kbc.png"/>
          <p:cNvPicPr>
            <a:picLocks noChangeAspect="1"/>
          </p:cNvPicPr>
          <p:nvPr/>
        </p:nvPicPr>
        <p:blipFill>
          <a:blip r:embed="rId2"/>
          <a:stretch>
            <a:fillRect/>
          </a:stretch>
        </p:blipFill>
        <p:spPr>
          <a:xfrm>
            <a:off x="5643570" y="3429000"/>
            <a:ext cx="1971675" cy="2990850"/>
          </a:xfrm>
          <a:prstGeom prst="rect">
            <a:avLst/>
          </a:prstGeom>
        </p:spPr>
      </p:pic>
      <p:pic>
        <p:nvPicPr>
          <p:cNvPr id="6" name="5 Resim" descr="yell-monitor-l1.jpg"/>
          <p:cNvPicPr>
            <a:picLocks noChangeAspect="1"/>
          </p:cNvPicPr>
          <p:nvPr/>
        </p:nvPicPr>
        <p:blipFill>
          <a:blip r:embed="rId3" cstate="print"/>
          <a:stretch>
            <a:fillRect/>
          </a:stretch>
        </p:blipFill>
        <p:spPr>
          <a:xfrm>
            <a:off x="1253408" y="4327077"/>
            <a:ext cx="2461335" cy="1816567"/>
          </a:xfrm>
          <a:prstGeom prst="ellipse">
            <a:avLst/>
          </a:prstGeom>
          <a:ln>
            <a:noFill/>
          </a:ln>
          <a:effectLst>
            <a:softEdge rad="112500"/>
          </a:effectLst>
        </p:spPr>
      </p:pic>
      <p:pic>
        <p:nvPicPr>
          <p:cNvPr id="7" name="Picture 6" descr="http://www.kadinlarkulubu.com/forum/index.php?attachments/stress-nedir-1-jpg.1702684/"/>
          <p:cNvPicPr>
            <a:picLocks noChangeAspect="1" noChangeArrowheads="1"/>
          </p:cNvPicPr>
          <p:nvPr/>
        </p:nvPicPr>
        <p:blipFill>
          <a:blip r:embed="rId4" cstate="print"/>
          <a:srcRect/>
          <a:stretch>
            <a:fillRect/>
          </a:stretch>
        </p:blipFill>
        <p:spPr bwMode="auto">
          <a:xfrm>
            <a:off x="3108990" y="3714752"/>
            <a:ext cx="2353835" cy="1357322"/>
          </a:xfrm>
          <a:prstGeom prst="ellipse">
            <a:avLst/>
          </a:prstGeom>
          <a:ln>
            <a:noFill/>
          </a:ln>
          <a:effectLst>
            <a:softEdge rad="112500"/>
          </a:effectLst>
        </p:spPr>
      </p:pic>
      <p:sp>
        <p:nvSpPr>
          <p:cNvPr id="8" name="7 Metin kutusu"/>
          <p:cNvSpPr txBox="1"/>
          <p:nvPr/>
        </p:nvSpPr>
        <p:spPr>
          <a:xfrm>
            <a:off x="428596" y="1285860"/>
            <a:ext cx="8358246" cy="2246769"/>
          </a:xfrm>
          <a:prstGeom prst="rect">
            <a:avLst/>
          </a:prstGeom>
          <a:noFill/>
        </p:spPr>
        <p:txBody>
          <a:bodyPr wrap="square" rtlCol="0">
            <a:spAutoFit/>
          </a:bodyPr>
          <a:lstStyle/>
          <a:p>
            <a:pPr>
              <a:buFont typeface="Arial" pitchFamily="34" charset="0"/>
              <a:buChar char="•"/>
            </a:pPr>
            <a:r>
              <a:rPr lang="tr-TR" sz="2000" dirty="0"/>
              <a:t>Klavyeden girilen girdileri klavyeden alırken çok özenli olmamız gerekir.</a:t>
            </a:r>
          </a:p>
          <a:p>
            <a:pPr lvl="1">
              <a:buFont typeface="Arial" pitchFamily="34" charset="0"/>
              <a:buChar char="•"/>
            </a:pPr>
            <a:r>
              <a:rPr lang="tr-TR" sz="2000" dirty="0" err="1"/>
              <a:t>stdin</a:t>
            </a:r>
            <a:r>
              <a:rPr lang="tr-TR" sz="2000" dirty="0"/>
              <a:t> tamponundan hangi verileri (</a:t>
            </a:r>
            <a:r>
              <a:rPr lang="tr-TR" sz="2000" dirty="0" err="1"/>
              <a:t>enter</a:t>
            </a:r>
            <a:r>
              <a:rPr lang="tr-TR" sz="2000" dirty="0"/>
              <a:t>, boşluk, diğer karakterler?) çekmek istediğimizi iyice belirlemeliyiz.</a:t>
            </a:r>
          </a:p>
          <a:p>
            <a:pPr>
              <a:buFont typeface="Arial" pitchFamily="34" charset="0"/>
              <a:buChar char="•"/>
            </a:pPr>
            <a:r>
              <a:rPr lang="tr-TR" sz="2000" dirty="0"/>
              <a:t>Klavyeye ve ekrana daha hakim olmak için C dilinde </a:t>
            </a:r>
            <a:r>
              <a:rPr lang="tr-TR" sz="2000" dirty="0" err="1"/>
              <a:t>scanf’e</a:t>
            </a:r>
            <a:r>
              <a:rPr lang="tr-TR" sz="2000" dirty="0"/>
              <a:t> ek olarak değişik ek fonksiyonlar(</a:t>
            </a:r>
            <a:r>
              <a:rPr lang="tr-TR" sz="2000" dirty="0" err="1"/>
              <a:t>gets</a:t>
            </a:r>
            <a:r>
              <a:rPr lang="tr-TR" sz="2000" dirty="0"/>
              <a:t>, </a:t>
            </a:r>
            <a:r>
              <a:rPr lang="tr-TR" sz="2000" dirty="0" err="1"/>
              <a:t>getc</a:t>
            </a:r>
            <a:r>
              <a:rPr lang="tr-TR" sz="2000" dirty="0"/>
              <a:t>, </a:t>
            </a:r>
            <a:r>
              <a:rPr lang="tr-TR" sz="2000" dirty="0" err="1"/>
              <a:t>getch</a:t>
            </a:r>
            <a:r>
              <a:rPr lang="tr-TR" sz="2000" dirty="0"/>
              <a:t>, </a:t>
            </a:r>
            <a:r>
              <a:rPr lang="tr-TR" sz="2000" dirty="0" err="1"/>
              <a:t>getche</a:t>
            </a:r>
            <a:r>
              <a:rPr lang="tr-TR" sz="2000" dirty="0"/>
              <a:t>…) da vardır.</a:t>
            </a:r>
          </a:p>
          <a:p>
            <a:pPr lvl="1">
              <a:buFont typeface="Arial" pitchFamily="34" charset="0"/>
              <a:buChar char="•"/>
            </a:pPr>
            <a:r>
              <a:rPr lang="tr-TR" sz="2000" dirty="0"/>
              <a:t> Örneğin, oyun kodunuzu yazarken kullanıcıdan her karakter girdiğinde (</a:t>
            </a:r>
            <a:r>
              <a:rPr lang="tr-TR" sz="2000" dirty="0" err="1"/>
              <a:t>enter’a</a:t>
            </a:r>
            <a:r>
              <a:rPr lang="tr-TR" sz="2000" dirty="0"/>
              <a:t> basmadan da) algılama yapmak isteyebilirsiniz.</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getch</a:t>
            </a:r>
            <a:r>
              <a:rPr lang="tr-TR" dirty="0"/>
              <a:t> ();</a:t>
            </a:r>
          </a:p>
        </p:txBody>
      </p:sp>
      <p:sp>
        <p:nvSpPr>
          <p:cNvPr id="3" name="2 İçerik Yer Tutucusu"/>
          <p:cNvSpPr>
            <a:spLocks noGrp="1"/>
          </p:cNvSpPr>
          <p:nvPr>
            <p:ph sz="quarter" idx="1"/>
          </p:nvPr>
        </p:nvSpPr>
        <p:spPr/>
        <p:txBody>
          <a:bodyPr/>
          <a:lstStyle/>
          <a:p>
            <a:r>
              <a:rPr lang="tr-TR" dirty="0" err="1"/>
              <a:t>conio</a:t>
            </a:r>
            <a:r>
              <a:rPr lang="tr-TR" dirty="0"/>
              <a:t>.h kütüphanesindedir.</a:t>
            </a:r>
          </a:p>
          <a:p>
            <a:r>
              <a:rPr lang="tr-TR" dirty="0" err="1"/>
              <a:t>scanf</a:t>
            </a:r>
            <a:r>
              <a:rPr lang="tr-TR" dirty="0"/>
              <a:t> gibi </a:t>
            </a:r>
            <a:r>
              <a:rPr lang="tr-TR" dirty="0" err="1"/>
              <a:t>stdin</a:t>
            </a:r>
            <a:r>
              <a:rPr lang="tr-TR" dirty="0"/>
              <a:t> tamponundan okuma yapmaz. Dolayısıyla </a:t>
            </a:r>
            <a:r>
              <a:rPr lang="tr-TR" dirty="0" err="1"/>
              <a:t>stdin</a:t>
            </a:r>
            <a:r>
              <a:rPr lang="tr-TR" dirty="0"/>
              <a:t> tamponu dolu olsa bile, kodu durdurur ve kullanıcıdan değer ister.</a:t>
            </a:r>
          </a:p>
          <a:p>
            <a:r>
              <a:rPr lang="tr-TR" u="sng" dirty="0">
                <a:solidFill>
                  <a:srgbClr val="FF0000"/>
                </a:solidFill>
              </a:rPr>
              <a:t>Klavyeden girilen karakterin </a:t>
            </a:r>
            <a:r>
              <a:rPr lang="tr-TR" b="1" u="sng" dirty="0" err="1">
                <a:solidFill>
                  <a:srgbClr val="FF0000"/>
                </a:solidFill>
              </a:rPr>
              <a:t>int</a:t>
            </a:r>
            <a:r>
              <a:rPr lang="tr-TR" b="1" u="sng" dirty="0">
                <a:solidFill>
                  <a:srgbClr val="FF0000"/>
                </a:solidFill>
              </a:rPr>
              <a:t> değerini </a:t>
            </a:r>
            <a:r>
              <a:rPr lang="tr-TR" u="sng" dirty="0">
                <a:solidFill>
                  <a:srgbClr val="FF0000"/>
                </a:solidFill>
              </a:rPr>
              <a:t>döner.</a:t>
            </a:r>
          </a:p>
          <a:p>
            <a:r>
              <a:rPr lang="tr-TR" dirty="0"/>
              <a:t>Girilen tuş ekranda </a:t>
            </a:r>
            <a:r>
              <a:rPr lang="tr-TR" b="1" dirty="0"/>
              <a:t>gözükmez</a:t>
            </a:r>
            <a:r>
              <a:rPr lang="tr-TR" dirty="0"/>
              <a:t>. (Oyunlarda vs. kullanışlı)</a:t>
            </a:r>
          </a:p>
          <a:p>
            <a:r>
              <a:rPr lang="tr-TR" dirty="0"/>
              <a:t>Girilen tuş ekranda görünsün (‘</a:t>
            </a:r>
            <a:r>
              <a:rPr lang="tr-TR" dirty="0" err="1"/>
              <a:t>echo</a:t>
            </a:r>
            <a:r>
              <a:rPr lang="tr-TR" dirty="0"/>
              <a:t>’ yapsın) isteniyorsa </a:t>
            </a:r>
            <a:r>
              <a:rPr lang="tr-TR" b="1" dirty="0" err="1"/>
              <a:t>getche</a:t>
            </a:r>
            <a:r>
              <a:rPr lang="tr-TR" b="1" dirty="0"/>
              <a:t>() </a:t>
            </a:r>
            <a:r>
              <a:rPr lang="tr-TR" dirty="0"/>
              <a:t>kullanılır;</a:t>
            </a:r>
          </a:p>
          <a:p>
            <a:pPr>
              <a:buNone/>
            </a:pPr>
            <a:endParaRPr lang="tr-TR" dirty="0"/>
          </a:p>
        </p:txBody>
      </p:sp>
      <p:pic>
        <p:nvPicPr>
          <p:cNvPr id="4" name="Picture 2" descr="C:\Program Files\Microsoft Office\MEDIA\CAGCAT10\j0195384.wmf">
            <a:extLst>
              <a:ext uri="{FF2B5EF4-FFF2-40B4-BE49-F238E27FC236}">
                <a16:creationId xmlns:a16="http://schemas.microsoft.com/office/drawing/2014/main" id="{F0DD0435-339E-48C7-9F46-0DCD9B71B7E1}"/>
              </a:ext>
            </a:extLst>
          </p:cNvPr>
          <p:cNvPicPr>
            <a:picLocks noChangeAspect="1" noChangeArrowheads="1"/>
          </p:cNvPicPr>
          <p:nvPr/>
        </p:nvPicPr>
        <p:blipFill>
          <a:blip r:embed="rId2"/>
          <a:srcRect/>
          <a:stretch>
            <a:fillRect/>
          </a:stretch>
        </p:blipFill>
        <p:spPr bwMode="auto">
          <a:xfrm>
            <a:off x="6500826" y="4214818"/>
            <a:ext cx="1795882" cy="1833372"/>
          </a:xfrm>
          <a:prstGeom prst="rect">
            <a:avLst/>
          </a:prstGeom>
          <a:noFill/>
        </p:spPr>
      </p:pic>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Tek karakter almak </a:t>
            </a:r>
            <a:r>
              <a:rPr lang="tr-TR" dirty="0" err="1"/>
              <a:t>getch</a:t>
            </a:r>
            <a:r>
              <a:rPr lang="tr-TR" dirty="0"/>
              <a:t>() ve </a:t>
            </a:r>
            <a:r>
              <a:rPr lang="tr-TR" dirty="0" err="1"/>
              <a:t>getche</a:t>
            </a:r>
            <a:r>
              <a:rPr lang="tr-TR" dirty="0"/>
              <a:t>()</a:t>
            </a:r>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err="1"/>
              <a:t>getch</a:t>
            </a:r>
            <a:r>
              <a:rPr lang="tr-TR" dirty="0"/>
              <a:t>() klavyeden girilen değeri ayrıca ekranda göstermez. Eğer ekranda da gösterilsin (“</a:t>
            </a:r>
            <a:r>
              <a:rPr lang="tr-TR" dirty="0" err="1"/>
              <a:t>echo</a:t>
            </a:r>
            <a:r>
              <a:rPr lang="tr-TR" dirty="0"/>
              <a:t>”) istiyorsanız </a:t>
            </a:r>
            <a:r>
              <a:rPr lang="tr-TR" dirty="0" err="1"/>
              <a:t>getch</a:t>
            </a:r>
            <a:r>
              <a:rPr lang="tr-TR" dirty="0"/>
              <a:t>() yerine </a:t>
            </a:r>
            <a:r>
              <a:rPr lang="tr-TR" b="1" dirty="0" err="1"/>
              <a:t>getche</a:t>
            </a:r>
            <a:r>
              <a:rPr lang="tr-TR" b="1" dirty="0"/>
              <a:t>() </a:t>
            </a:r>
            <a:r>
              <a:rPr lang="tr-TR" dirty="0"/>
              <a:t>kullanabilirsiniz.</a:t>
            </a:r>
          </a:p>
          <a:p>
            <a:r>
              <a:rPr lang="tr-TR" dirty="0" err="1"/>
              <a:t>getche</a:t>
            </a:r>
            <a:r>
              <a:rPr lang="tr-TR" dirty="0"/>
              <a:t>() girilen karakterin </a:t>
            </a:r>
            <a:r>
              <a:rPr lang="tr-TR" dirty="0" err="1"/>
              <a:t>int</a:t>
            </a:r>
            <a:r>
              <a:rPr lang="tr-TR" dirty="0"/>
              <a:t>(ASCII) değerini döner, ama ek olarak o sayıya denk gelen </a:t>
            </a:r>
            <a:r>
              <a:rPr lang="tr-TR" dirty="0" err="1"/>
              <a:t>char’ı</a:t>
            </a:r>
            <a:r>
              <a:rPr lang="tr-TR" dirty="0"/>
              <a:t> da ekrana yazdırır.</a:t>
            </a:r>
          </a:p>
        </p:txBody>
      </p:sp>
      <p:pic>
        <p:nvPicPr>
          <p:cNvPr id="5122" name="Picture 2"/>
          <p:cNvPicPr>
            <a:picLocks noChangeAspect="1" noChangeArrowheads="1"/>
          </p:cNvPicPr>
          <p:nvPr/>
        </p:nvPicPr>
        <p:blipFill>
          <a:blip r:embed="rId2"/>
          <a:srcRect t="14630"/>
          <a:stretch>
            <a:fillRect/>
          </a:stretch>
        </p:blipFill>
        <p:spPr bwMode="auto">
          <a:xfrm>
            <a:off x="1928794" y="4216506"/>
            <a:ext cx="5295900" cy="1260373"/>
          </a:xfrm>
          <a:prstGeom prst="rect">
            <a:avLst/>
          </a:prstGeom>
          <a:noFill/>
          <a:ln w="9525">
            <a:noFill/>
            <a:miter lim="800000"/>
            <a:headEnd/>
            <a:tailEnd/>
          </a:ln>
          <a:effectLst/>
        </p:spPr>
      </p:pic>
      <p:cxnSp>
        <p:nvCxnSpPr>
          <p:cNvPr id="10" name="9 Düz Ok Bağlayıcısı"/>
          <p:cNvCxnSpPr/>
          <p:nvPr/>
        </p:nvCxnSpPr>
        <p:spPr>
          <a:xfrm rot="10800000" flipV="1">
            <a:off x="3571868" y="3357562"/>
            <a:ext cx="1785950"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Motivasyon</a:t>
            </a:r>
          </a:p>
        </p:txBody>
      </p:sp>
      <p:sp>
        <p:nvSpPr>
          <p:cNvPr id="3" name="2 İçerik Yer Tutucusu"/>
          <p:cNvSpPr>
            <a:spLocks noGrp="1"/>
          </p:cNvSpPr>
          <p:nvPr>
            <p:ph sz="quarter" idx="1"/>
          </p:nvPr>
        </p:nvSpPr>
        <p:spPr>
          <a:xfrm>
            <a:off x="457200" y="1219200"/>
            <a:ext cx="4419600" cy="4937760"/>
          </a:xfrm>
        </p:spPr>
        <p:txBody>
          <a:bodyPr>
            <a:normAutofit/>
          </a:bodyPr>
          <a:lstStyle/>
          <a:p>
            <a:r>
              <a:rPr lang="tr-TR" sz="2000" dirty="0"/>
              <a:t>Bu aşamada programlamayı neden öğrenmeniz gerektiği konusunda aklınızda birçok </a:t>
            </a:r>
            <a:r>
              <a:rPr lang="tr-TR" sz="2000" b="1" i="1" dirty="0">
                <a:solidFill>
                  <a:srgbClr val="FF0000"/>
                </a:solidFill>
              </a:rPr>
              <a:t>neden</a:t>
            </a:r>
            <a:r>
              <a:rPr lang="tr-TR" sz="2000" dirty="0"/>
              <a:t> oluşmuş olmasını bekleriz.</a:t>
            </a:r>
          </a:p>
          <a:p>
            <a:r>
              <a:rPr lang="tr-TR" sz="2000" dirty="0"/>
              <a:t>Derste zorlandıkça bu </a:t>
            </a:r>
            <a:r>
              <a:rPr lang="tr-TR" sz="2000" b="1" i="1" dirty="0">
                <a:solidFill>
                  <a:srgbClr val="FF0000"/>
                </a:solidFill>
              </a:rPr>
              <a:t>neden</a:t>
            </a:r>
            <a:r>
              <a:rPr lang="tr-TR" sz="2000" dirty="0"/>
              <a:t>leri hatırlayabilir ve motive olabilirsiniz.</a:t>
            </a:r>
          </a:p>
          <a:p>
            <a:endParaRPr lang="tr-TR" sz="2000" dirty="0"/>
          </a:p>
          <a:p>
            <a:r>
              <a:rPr lang="tr-TR" sz="2000" dirty="0"/>
              <a:t>Bu nedenlere, </a:t>
            </a:r>
            <a:r>
              <a:rPr lang="tr-TR" sz="2000" b="1" dirty="0"/>
              <a:t>“Yapabiliyorum.” </a:t>
            </a:r>
            <a:r>
              <a:rPr lang="tr-TR" sz="2000" dirty="0"/>
              <a:t>şeklinde bir de sonuç ekleyebilmek için </a:t>
            </a:r>
            <a:r>
              <a:rPr lang="tr-TR" sz="2000" b="1" dirty="0"/>
              <a:t>düzenli olarak </a:t>
            </a:r>
            <a:r>
              <a:rPr lang="tr-TR" sz="2000" dirty="0"/>
              <a:t>çalışmanızı öneriyoruz.</a:t>
            </a:r>
          </a:p>
        </p:txBody>
      </p:sp>
      <p:pic>
        <p:nvPicPr>
          <p:cNvPr id="4" name="3 Resim" descr="AAEAAQAAAAAAAAeXAAAAJGRhZmJlZTRhLTQ5NzYtNDE2ZS05ZGUwLTI2YjgzODg2YzIzNQ.jpg"/>
          <p:cNvPicPr>
            <a:picLocks noChangeAspect="1"/>
          </p:cNvPicPr>
          <p:nvPr/>
        </p:nvPicPr>
        <p:blipFill>
          <a:blip r:embed="rId2"/>
          <a:srcRect b="5091"/>
          <a:stretch>
            <a:fillRect/>
          </a:stretch>
        </p:blipFill>
        <p:spPr>
          <a:xfrm>
            <a:off x="4876800" y="1219200"/>
            <a:ext cx="3810000" cy="361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 şehir efsanesi</a:t>
            </a:r>
          </a:p>
        </p:txBody>
      </p:sp>
      <p:graphicFrame>
        <p:nvGraphicFramePr>
          <p:cNvPr id="4" name="3 İçerik Yer Tutucusu"/>
          <p:cNvGraphicFramePr>
            <a:graphicFrameLocks noGrp="1"/>
          </p:cNvGraphicFramePr>
          <p:nvPr>
            <p:ph sz="quarter" idx="1"/>
          </p:nvPr>
        </p:nvGraphicFramePr>
        <p:xfrm>
          <a:off x="1149351" y="2769011"/>
          <a:ext cx="6845300" cy="952500"/>
        </p:xfrm>
        <a:graphic>
          <a:graphicData uri="http://schemas.openxmlformats.org/drawingml/2006/table">
            <a:tbl>
              <a:tblPr/>
              <a:tblGrid>
                <a:gridCol w="1056295">
                  <a:extLst>
                    <a:ext uri="{9D8B030D-6E8A-4147-A177-3AD203B41FA5}">
                      <a16:colId xmlns:a16="http://schemas.microsoft.com/office/drawing/2014/main" val="20000"/>
                    </a:ext>
                  </a:extLst>
                </a:gridCol>
                <a:gridCol w="1132425">
                  <a:extLst>
                    <a:ext uri="{9D8B030D-6E8A-4147-A177-3AD203B41FA5}">
                      <a16:colId xmlns:a16="http://schemas.microsoft.com/office/drawing/2014/main" val="20001"/>
                    </a:ext>
                  </a:extLst>
                </a:gridCol>
                <a:gridCol w="431400">
                  <a:extLst>
                    <a:ext uri="{9D8B030D-6E8A-4147-A177-3AD203B41FA5}">
                      <a16:colId xmlns:a16="http://schemas.microsoft.com/office/drawing/2014/main" val="20002"/>
                    </a:ext>
                  </a:extLst>
                </a:gridCol>
                <a:gridCol w="431400">
                  <a:extLst>
                    <a:ext uri="{9D8B030D-6E8A-4147-A177-3AD203B41FA5}">
                      <a16:colId xmlns:a16="http://schemas.microsoft.com/office/drawing/2014/main" val="20003"/>
                    </a:ext>
                  </a:extLst>
                </a:gridCol>
                <a:gridCol w="431400">
                  <a:extLst>
                    <a:ext uri="{9D8B030D-6E8A-4147-A177-3AD203B41FA5}">
                      <a16:colId xmlns:a16="http://schemas.microsoft.com/office/drawing/2014/main" val="20004"/>
                    </a:ext>
                  </a:extLst>
                </a:gridCol>
                <a:gridCol w="431400">
                  <a:extLst>
                    <a:ext uri="{9D8B030D-6E8A-4147-A177-3AD203B41FA5}">
                      <a16:colId xmlns:a16="http://schemas.microsoft.com/office/drawing/2014/main" val="20005"/>
                    </a:ext>
                  </a:extLst>
                </a:gridCol>
                <a:gridCol w="507529">
                  <a:extLst>
                    <a:ext uri="{9D8B030D-6E8A-4147-A177-3AD203B41FA5}">
                      <a16:colId xmlns:a16="http://schemas.microsoft.com/office/drawing/2014/main" val="20006"/>
                    </a:ext>
                  </a:extLst>
                </a:gridCol>
                <a:gridCol w="507529">
                  <a:extLst>
                    <a:ext uri="{9D8B030D-6E8A-4147-A177-3AD203B41FA5}">
                      <a16:colId xmlns:a16="http://schemas.microsoft.com/office/drawing/2014/main" val="20007"/>
                    </a:ext>
                  </a:extLst>
                </a:gridCol>
                <a:gridCol w="507529">
                  <a:extLst>
                    <a:ext uri="{9D8B030D-6E8A-4147-A177-3AD203B41FA5}">
                      <a16:colId xmlns:a16="http://schemas.microsoft.com/office/drawing/2014/main" val="20008"/>
                    </a:ext>
                  </a:extLst>
                </a:gridCol>
                <a:gridCol w="507529">
                  <a:extLst>
                    <a:ext uri="{9D8B030D-6E8A-4147-A177-3AD203B41FA5}">
                      <a16:colId xmlns:a16="http://schemas.microsoft.com/office/drawing/2014/main" val="20009"/>
                    </a:ext>
                  </a:extLst>
                </a:gridCol>
                <a:gridCol w="900864">
                  <a:extLst>
                    <a:ext uri="{9D8B030D-6E8A-4147-A177-3AD203B41FA5}">
                      <a16:colId xmlns:a16="http://schemas.microsoft.com/office/drawing/2014/main" val="20010"/>
                    </a:ext>
                  </a:extLst>
                </a:gridCol>
              </a:tblGrid>
              <a:tr h="190500">
                <a:tc>
                  <a:txBody>
                    <a:bodyPr/>
                    <a:lstStyle/>
                    <a:p>
                      <a:pPr algn="l" fontAlgn="b"/>
                      <a:r>
                        <a:rPr lang="tr-TR" sz="1100" b="1" i="0" u="none" strike="noStrike" dirty="0">
                          <a:solidFill>
                            <a:srgbClr val="000000"/>
                          </a:solidFill>
                          <a:latin typeface="Calibri"/>
                        </a:rPr>
                        <a:t>Başarı Analizi</a:t>
                      </a: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dirty="0">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dirty="0">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tc>
                  <a:txBody>
                    <a:bodyPr/>
                    <a:lstStyle/>
                    <a:p>
                      <a:pPr algn="l" fontAlgn="b"/>
                      <a:endParaRPr lang="tr-TR" sz="1100" b="1" i="0" u="none" strike="noStrike">
                        <a:solidFill>
                          <a:srgbClr val="000000"/>
                        </a:solidFill>
                        <a:latin typeface="Calibri"/>
                      </a:endParaRPr>
                    </a:p>
                  </a:txBody>
                  <a:tcPr marL="9525" marR="9525" marT="9525" marB="0" anchor="b">
                    <a:lnL>
                      <a:noFill/>
                    </a:lnL>
                    <a:lnR>
                      <a:noFill/>
                    </a:lnR>
                    <a:lnT>
                      <a:noFill/>
                    </a:lnT>
                    <a:lnB>
                      <a:noFill/>
                    </a:lnB>
                    <a:solidFill>
                      <a:srgbClr val="DBE5F1"/>
                    </a:solidFill>
                  </a:tcPr>
                </a:tc>
                <a:extLst>
                  <a:ext uri="{0D108BD9-81ED-4DB2-BD59-A6C34878D82A}">
                    <a16:rowId xmlns:a16="http://schemas.microsoft.com/office/drawing/2014/main" val="10000"/>
                  </a:ext>
                </a:extLst>
              </a:tr>
              <a:tr h="190500">
                <a:tc>
                  <a:txBody>
                    <a:bodyPr/>
                    <a:lstStyle/>
                    <a:p>
                      <a:pPr algn="l" fontAlgn="b"/>
                      <a:endParaRPr lang="tr-TR"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AA</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BA</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BB</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CB</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CC</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DC</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DD</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FF</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U</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r" fontAlgn="b"/>
                      <a:r>
                        <a:rPr lang="tr-TR" sz="1100" b="1" i="0" u="none" strike="noStrike" dirty="0">
                          <a:solidFill>
                            <a:srgbClr val="000000"/>
                          </a:solidFill>
                          <a:latin typeface="Calibri"/>
                        </a:rPr>
                        <a:t>Genel Toplam</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90500">
                <a:tc>
                  <a:txBody>
                    <a:bodyPr/>
                    <a:lstStyle/>
                    <a:p>
                      <a:pPr algn="l" fontAlgn="b"/>
                      <a:r>
                        <a:rPr lang="tr-TR" sz="1100" b="0" i="0" u="none" strike="noStrike">
                          <a:solidFill>
                            <a:srgbClr val="000000"/>
                          </a:solidFill>
                          <a:latin typeface="Calibri"/>
                        </a:rPr>
                        <a:t>ilk alış</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dirty="0">
                          <a:solidFill>
                            <a:srgbClr val="000000"/>
                          </a:solidFill>
                          <a:latin typeface="Calibri"/>
                        </a:rPr>
                        <a:t>7,7%</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dirty="0">
                          <a:solidFill>
                            <a:srgbClr val="000000"/>
                          </a:solidFill>
                          <a:latin typeface="Calibri"/>
                        </a:rPr>
                        <a:t>1,9%</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4,5%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5,1%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4,5%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6,4%</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11,5%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39,7%</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18,6%</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tr-TR" sz="1100" b="0" i="0" u="none" strike="noStrike">
                          <a:solidFill>
                            <a:srgbClr val="000000"/>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tr-TR" sz="1100" b="0" i="0" u="none" strike="noStrike">
                          <a:solidFill>
                            <a:srgbClr val="000000"/>
                          </a:solidFill>
                          <a:latin typeface="Calibri"/>
                        </a:rPr>
                        <a:t>tekrar alış</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3,9%</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1,6%</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0,8%</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5,5%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11,0%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11,0%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56,7%</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6,3%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100,00%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tr-TR" sz="1100" b="1" i="0" u="none" strike="noStrike">
                          <a:solidFill>
                            <a:srgbClr val="000000"/>
                          </a:solidFill>
                          <a:latin typeface="Calibri"/>
                        </a:rPr>
                        <a:t>Genel Toplam</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dirty="0">
                          <a:solidFill>
                            <a:srgbClr val="000000"/>
                          </a:solidFill>
                          <a:latin typeface="Calibri"/>
                        </a:rPr>
                        <a:t>6,01%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1,77%</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3,89%</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3,18%</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4,95%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8,48%</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11,31%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47,35%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a:solidFill>
                            <a:srgbClr val="000000"/>
                          </a:solidFill>
                          <a:latin typeface="Calibri"/>
                        </a:rPr>
                        <a:t>13,07%</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tr-TR" sz="1100" b="1" i="0" u="none" strike="noStrike" dirty="0">
                          <a:solidFill>
                            <a:srgbClr val="000000"/>
                          </a:solidFill>
                          <a:latin typeface="Calibri"/>
                        </a:rPr>
                        <a:t>100,00%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4"/>
                  </a:ext>
                </a:extLst>
              </a:tr>
            </a:tbl>
          </a:graphicData>
        </a:graphic>
      </p:graphicFrame>
      <p:pic>
        <p:nvPicPr>
          <p:cNvPr id="6" name="5 Resim" descr="generatedtext.jpg"/>
          <p:cNvPicPr>
            <a:picLocks noChangeAspect="1"/>
          </p:cNvPicPr>
          <p:nvPr/>
        </p:nvPicPr>
        <p:blipFill>
          <a:blip r:embed="rId2"/>
          <a:stretch>
            <a:fillRect/>
          </a:stretch>
        </p:blipFill>
        <p:spPr>
          <a:xfrm>
            <a:off x="688976" y="1587911"/>
            <a:ext cx="7305675" cy="666750"/>
          </a:xfrm>
          <a:prstGeom prst="rect">
            <a:avLst/>
          </a:prstGeom>
        </p:spPr>
      </p:pic>
      <p:sp>
        <p:nvSpPr>
          <p:cNvPr id="7" name="6 Çarpı"/>
          <p:cNvSpPr/>
          <p:nvPr/>
        </p:nvSpPr>
        <p:spPr>
          <a:xfrm rot="2606242">
            <a:off x="3086099" y="752476"/>
            <a:ext cx="2276475" cy="2257426"/>
          </a:xfrm>
          <a:prstGeom prst="plus">
            <a:avLst>
              <a:gd name="adj" fmla="val 48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2847976" y="3813070"/>
            <a:ext cx="3307059" cy="369332"/>
          </a:xfrm>
          <a:prstGeom prst="rect">
            <a:avLst/>
          </a:prstGeom>
          <a:noFill/>
        </p:spPr>
        <p:txBody>
          <a:bodyPr wrap="none" rtlCol="0">
            <a:spAutoFit/>
          </a:bodyPr>
          <a:lstStyle/>
          <a:p>
            <a:r>
              <a:rPr lang="tr-TR" dirty="0"/>
              <a:t>2018-2019 Bahar Dönemi Verileri</a:t>
            </a:r>
          </a:p>
        </p:txBody>
      </p:sp>
      <p:sp>
        <p:nvSpPr>
          <p:cNvPr id="9" name="8 Metin kutusu"/>
          <p:cNvSpPr txBox="1"/>
          <p:nvPr/>
        </p:nvSpPr>
        <p:spPr>
          <a:xfrm>
            <a:off x="457200" y="4182402"/>
            <a:ext cx="8010525" cy="646331"/>
          </a:xfrm>
          <a:prstGeom prst="rect">
            <a:avLst/>
          </a:prstGeom>
          <a:noFill/>
        </p:spPr>
        <p:txBody>
          <a:bodyPr wrap="square" rtlCol="0">
            <a:spAutoFit/>
          </a:bodyPr>
          <a:lstStyle/>
          <a:p>
            <a:r>
              <a:rPr lang="tr-TR" dirty="0"/>
              <a:t>İddia edilenin aksine, ilk defa alanların </a:t>
            </a:r>
            <a:r>
              <a:rPr lang="tr-TR" i="1" dirty="0"/>
              <a:t>AA, BA, BB not alma yüzdeleri ve dersten geçiş yüzdeleri</a:t>
            </a:r>
            <a:r>
              <a:rPr lang="tr-TR" dirty="0"/>
              <a:t> tekrar alanlardan daha yüksek çıkmıştır. </a:t>
            </a:r>
          </a:p>
        </p:txBody>
      </p:sp>
      <p:pic>
        <p:nvPicPr>
          <p:cNvPr id="10" name="9 Resim" descr="2-friends-clipart-6.jpg"/>
          <p:cNvPicPr>
            <a:picLocks noChangeAspect="1"/>
          </p:cNvPicPr>
          <p:nvPr/>
        </p:nvPicPr>
        <p:blipFill>
          <a:blip r:embed="rId3"/>
          <a:stretch>
            <a:fillRect/>
          </a:stretch>
        </p:blipFill>
        <p:spPr>
          <a:xfrm>
            <a:off x="3950821" y="5334000"/>
            <a:ext cx="1167902" cy="1524000"/>
          </a:xfrm>
          <a:prstGeom prst="rect">
            <a:avLst/>
          </a:prstGeom>
        </p:spPr>
      </p:pic>
      <p:sp>
        <p:nvSpPr>
          <p:cNvPr id="11" name="10 Köşeleri Yuvarlanmış Dikdörtgen Belirtme Çizgisi"/>
          <p:cNvSpPr/>
          <p:nvPr/>
        </p:nvSpPr>
        <p:spPr>
          <a:xfrm>
            <a:off x="1765300" y="4828733"/>
            <a:ext cx="1955800" cy="911667"/>
          </a:xfrm>
          <a:prstGeom prst="wedgeRoundRectCallout">
            <a:avLst>
              <a:gd name="adj1" fmla="val 63686"/>
              <a:gd name="adj2" fmla="val 708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err="1"/>
              <a:t>Abi</a:t>
            </a:r>
            <a:r>
              <a:rPr lang="tr-TR" i="1" dirty="0"/>
              <a:t>, sen niye kaldın ki dersten?</a:t>
            </a:r>
          </a:p>
        </p:txBody>
      </p:sp>
      <p:sp>
        <p:nvSpPr>
          <p:cNvPr id="12" name="11 Köşeleri Yuvarlanmış Dikdörtgen Belirtme Çizgisi"/>
          <p:cNvSpPr/>
          <p:nvPr/>
        </p:nvSpPr>
        <p:spPr>
          <a:xfrm>
            <a:off x="5572125" y="4739833"/>
            <a:ext cx="2806700" cy="911667"/>
          </a:xfrm>
          <a:prstGeom prst="wedgeRoundRectCallout">
            <a:avLst>
              <a:gd name="adj1" fmla="val -68132"/>
              <a:gd name="adj2" fmla="val 541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err="1"/>
              <a:t>Kanka</a:t>
            </a:r>
            <a:r>
              <a:rPr lang="tr-TR" i="1" dirty="0"/>
              <a:t>, Bil141 ilk alışta geçilemez. Geçilecek olsa ben geçmez miydim?</a:t>
            </a:r>
          </a:p>
        </p:txBody>
      </p:sp>
      <p:cxnSp>
        <p:nvCxnSpPr>
          <p:cNvPr id="14" name="13 Düz Ok Bağlayıcısı"/>
          <p:cNvCxnSpPr/>
          <p:nvPr/>
        </p:nvCxnSpPr>
        <p:spPr>
          <a:xfrm flipV="1">
            <a:off x="5118723" y="6096000"/>
            <a:ext cx="453402"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5572126" y="5819001"/>
            <a:ext cx="2895600" cy="461665"/>
          </a:xfrm>
          <a:prstGeom prst="rect">
            <a:avLst/>
          </a:prstGeom>
          <a:noFill/>
        </p:spPr>
        <p:txBody>
          <a:bodyPr wrap="square" rtlCol="0">
            <a:spAutoFit/>
          </a:bodyPr>
          <a:lstStyle/>
          <a:p>
            <a:r>
              <a:rPr lang="tr-TR" sz="1200" dirty="0"/>
              <a:t>Düzenli çalışmadığını ulu orta gündeme getirmek istemeyen öğrenci</a:t>
            </a:r>
          </a:p>
        </p:txBody>
      </p:sp>
      <p:cxnSp>
        <p:nvCxnSpPr>
          <p:cNvPr id="16" name="15 Düz Ok Bağlayıcısı"/>
          <p:cNvCxnSpPr/>
          <p:nvPr/>
        </p:nvCxnSpPr>
        <p:spPr>
          <a:xfrm rot="10800000">
            <a:off x="3531099" y="6159500"/>
            <a:ext cx="4197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1542022" y="5957500"/>
            <a:ext cx="2159499" cy="276999"/>
          </a:xfrm>
          <a:prstGeom prst="rect">
            <a:avLst/>
          </a:prstGeom>
          <a:noFill/>
        </p:spPr>
        <p:txBody>
          <a:bodyPr wrap="square" rtlCol="0">
            <a:spAutoFit/>
          </a:bodyPr>
          <a:lstStyle/>
          <a:p>
            <a:r>
              <a:rPr lang="tr-TR" sz="1200" dirty="0"/>
              <a:t>Bil141'i ilk defa alan öğrenci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err="1"/>
              <a:t>Alıştrma</a:t>
            </a:r>
            <a:r>
              <a:rPr lang="tr-TR" sz="2000" dirty="0"/>
              <a:t>: Mili kilometreye çeviren bir kod yazınız.</a:t>
            </a:r>
            <a:endParaRPr lang="en-US" sz="2000" dirty="0"/>
          </a:p>
        </p:txBody>
      </p:sp>
      <p:sp>
        <p:nvSpPr>
          <p:cNvPr id="4" name="TextBox 12"/>
          <p:cNvSpPr txBox="1"/>
          <p:nvPr/>
        </p:nvSpPr>
        <p:spPr>
          <a:xfrm>
            <a:off x="457200" y="1298793"/>
            <a:ext cx="7968673" cy="3785652"/>
          </a:xfrm>
          <a:prstGeom prst="rect">
            <a:avLst/>
          </a:prstGeom>
          <a:noFill/>
        </p:spPr>
        <p:txBody>
          <a:bodyPr wrap="square" rtlCol="0">
            <a:spAutoFit/>
          </a:bodyPr>
          <a:lstStyle/>
          <a:p>
            <a:r>
              <a:rPr lang="tr-TR" sz="2400" i="1" dirty="0"/>
              <a:t>Öyle bir kod yazalım ki, önce kullanıcıdan mil değerini alsın. Sonra da bunun kaç km ettiğini  hesaplayıp, ekranda göstersin.</a:t>
            </a:r>
          </a:p>
          <a:p>
            <a:r>
              <a:rPr lang="tr-TR" sz="2400" i="1" dirty="0"/>
              <a:t>(</a:t>
            </a:r>
            <a:r>
              <a:rPr lang="tr-TR" sz="2400" dirty="0"/>
              <a:t>Bir mil yaklaşık 1.609 kilometre eder.</a:t>
            </a:r>
            <a:r>
              <a:rPr lang="tr-TR" sz="2400" i="1" dirty="0"/>
              <a:t>)</a:t>
            </a:r>
          </a:p>
          <a:p>
            <a:endParaRPr lang="tr-TR" sz="2400" i="1" dirty="0"/>
          </a:p>
          <a:p>
            <a:endParaRPr lang="en-US" sz="2400" i="1" dirty="0"/>
          </a:p>
          <a:p>
            <a:endParaRPr lang="en-US" sz="3000" dirty="0"/>
          </a:p>
          <a:p>
            <a:endParaRPr lang="en-US" sz="3000" dirty="0"/>
          </a:p>
          <a:p>
            <a:endParaRPr lang="en-US" sz="3000" dirty="0"/>
          </a:p>
          <a:p>
            <a:endParaRPr lang="en-US" sz="3000" i="1" dirty="0"/>
          </a:p>
        </p:txBody>
      </p:sp>
      <p:sp>
        <p:nvSpPr>
          <p:cNvPr id="8" name="7 Yuvarlatılmış Dikdörtgen"/>
          <p:cNvSpPr/>
          <p:nvPr/>
        </p:nvSpPr>
        <p:spPr>
          <a:xfrm>
            <a:off x="3759200" y="2627086"/>
            <a:ext cx="4666673" cy="26940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b="1" dirty="0"/>
              <a:t>ÖRNEK ÇIKTI </a:t>
            </a:r>
            <a:r>
              <a:rPr lang="tr-TR" sz="1600" b="1" i="1" dirty="0"/>
              <a:t>(Kullanıcı kod çalıştıktan sonra 72.5 –nokta ile - değerini girip </a:t>
            </a:r>
            <a:r>
              <a:rPr lang="tr-TR" sz="1600" b="1" i="1" dirty="0" err="1"/>
              <a:t>enter’a</a:t>
            </a:r>
            <a:r>
              <a:rPr lang="tr-TR" sz="1600" b="1" i="1" dirty="0"/>
              <a:t> basmıştır.)</a:t>
            </a:r>
            <a:endParaRPr lang="tr-TR" b="1" i="1" dirty="0"/>
          </a:p>
          <a:p>
            <a:endParaRPr lang="tr-TR" dirty="0"/>
          </a:p>
          <a:p>
            <a:r>
              <a:rPr lang="tr-TR" dirty="0"/>
              <a:t>Mil </a:t>
            </a:r>
            <a:r>
              <a:rPr lang="tr-TR" dirty="0" err="1"/>
              <a:t>degerini</a:t>
            </a:r>
            <a:r>
              <a:rPr lang="tr-TR" dirty="0"/>
              <a:t> giriniz:</a:t>
            </a:r>
            <a:r>
              <a:rPr lang="tr-TR" b="1" dirty="0"/>
              <a:t>72.5</a:t>
            </a:r>
          </a:p>
          <a:p>
            <a:r>
              <a:rPr lang="tr-TR" dirty="0" err="1"/>
              <a:t>Girdiginiz</a:t>
            </a:r>
            <a:r>
              <a:rPr lang="tr-TR" dirty="0"/>
              <a:t> </a:t>
            </a:r>
            <a:r>
              <a:rPr lang="tr-TR" dirty="0" err="1"/>
              <a:t>degerin</a:t>
            </a:r>
            <a:r>
              <a:rPr lang="tr-TR" dirty="0"/>
              <a:t> km </a:t>
            </a:r>
            <a:r>
              <a:rPr lang="tr-TR" dirty="0" err="1"/>
              <a:t>karsiligi</a:t>
            </a:r>
            <a:r>
              <a:rPr lang="tr-TR" dirty="0"/>
              <a:t>:116.652500</a:t>
            </a:r>
          </a:p>
          <a:p>
            <a:r>
              <a:rPr lang="tr-TR" dirty="0"/>
              <a:t>--------------------------------</a:t>
            </a:r>
          </a:p>
          <a:p>
            <a:r>
              <a:rPr lang="tr-TR" dirty="0" err="1"/>
              <a:t>Process</a:t>
            </a:r>
            <a:r>
              <a:rPr lang="tr-TR" dirty="0"/>
              <a:t> </a:t>
            </a:r>
            <a:r>
              <a:rPr lang="tr-TR" dirty="0" err="1"/>
              <a:t>exited</a:t>
            </a:r>
            <a:r>
              <a:rPr lang="tr-TR" dirty="0"/>
              <a:t> </a:t>
            </a:r>
            <a:r>
              <a:rPr lang="tr-TR" dirty="0" err="1"/>
              <a:t>after</a:t>
            </a:r>
            <a:r>
              <a:rPr lang="tr-TR" dirty="0"/>
              <a:t> 3.266 </a:t>
            </a:r>
            <a:r>
              <a:rPr lang="tr-TR" dirty="0" err="1"/>
              <a:t>seconds</a:t>
            </a:r>
            <a:r>
              <a:rPr lang="tr-TR" dirty="0"/>
              <a:t> </a:t>
            </a:r>
            <a:r>
              <a:rPr lang="tr-TR" dirty="0" err="1"/>
              <a:t>with</a:t>
            </a:r>
            <a:r>
              <a:rPr lang="tr-TR" dirty="0"/>
              <a:t> </a:t>
            </a:r>
            <a:r>
              <a:rPr lang="tr-TR" dirty="0" err="1"/>
              <a:t>return</a:t>
            </a:r>
            <a:r>
              <a:rPr lang="tr-TR" dirty="0"/>
              <a:t> </a:t>
            </a:r>
            <a:r>
              <a:rPr lang="tr-TR" dirty="0" err="1"/>
              <a:t>value</a:t>
            </a:r>
            <a:r>
              <a:rPr lang="tr-TR" dirty="0"/>
              <a:t> 0</a:t>
            </a:r>
          </a:p>
          <a:p>
            <a:r>
              <a:rPr lang="tr-TR" dirty="0" err="1"/>
              <a:t>Press</a:t>
            </a:r>
            <a:r>
              <a:rPr lang="tr-TR" dirty="0"/>
              <a:t> </a:t>
            </a:r>
            <a:r>
              <a:rPr lang="tr-TR" dirty="0" err="1"/>
              <a:t>any</a:t>
            </a:r>
            <a:r>
              <a:rPr lang="tr-TR" dirty="0"/>
              <a:t> </a:t>
            </a:r>
            <a:r>
              <a:rPr lang="tr-TR" dirty="0" err="1"/>
              <a:t>key</a:t>
            </a:r>
            <a:r>
              <a:rPr lang="tr-TR" dirty="0"/>
              <a:t> </a:t>
            </a:r>
            <a:r>
              <a:rPr lang="tr-TR" dirty="0" err="1"/>
              <a:t>to</a:t>
            </a:r>
            <a:r>
              <a:rPr lang="tr-TR" dirty="0"/>
              <a:t> </a:t>
            </a:r>
            <a:r>
              <a:rPr lang="tr-TR" dirty="0" err="1"/>
              <a:t>continue</a:t>
            </a:r>
            <a:r>
              <a:rPr lang="tr-TR" dirty="0"/>
              <a:t> . . .</a:t>
            </a:r>
          </a:p>
        </p:txBody>
      </p:sp>
      <p:sp>
        <p:nvSpPr>
          <p:cNvPr id="9" name="8 Yuvarlatılmış Dikdörtgen"/>
          <p:cNvSpPr/>
          <p:nvPr/>
        </p:nvSpPr>
        <p:spPr>
          <a:xfrm>
            <a:off x="638629" y="2882096"/>
            <a:ext cx="2910114" cy="11075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600" dirty="0"/>
              <a:t>Ekstra: Kodun başında şöyle  sorsun: mil-&gt;km için 1’e, km-&gt;mil için 2’e basar mısınız: …</a:t>
            </a: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 Şifre alan kod</a:t>
            </a:r>
          </a:p>
        </p:txBody>
      </p:sp>
      <p:sp>
        <p:nvSpPr>
          <p:cNvPr id="3" name="2 İçerik Yer Tutucusu"/>
          <p:cNvSpPr>
            <a:spLocks noGrp="1"/>
          </p:cNvSpPr>
          <p:nvPr>
            <p:ph sz="quarter" idx="1"/>
          </p:nvPr>
        </p:nvSpPr>
        <p:spPr/>
        <p:txBody>
          <a:bodyPr/>
          <a:lstStyle/>
          <a:p>
            <a:r>
              <a:rPr lang="tr-TR" dirty="0"/>
              <a:t>Kullanıcıdan </a:t>
            </a:r>
            <a:r>
              <a:rPr lang="tr-TR" b="1" dirty="0"/>
              <a:t>8 basamaklı şifre </a:t>
            </a:r>
            <a:r>
              <a:rPr lang="tr-TR" dirty="0"/>
              <a:t>girişi istenecektir.</a:t>
            </a:r>
          </a:p>
          <a:p>
            <a:r>
              <a:rPr lang="tr-TR" dirty="0"/>
              <a:t>Kullanıcı şifreyi girdikçe şifre ekranda *’</a:t>
            </a:r>
            <a:r>
              <a:rPr lang="tr-TR" dirty="0" err="1"/>
              <a:t>lı</a:t>
            </a:r>
            <a:r>
              <a:rPr lang="tr-TR" dirty="0"/>
              <a:t> olarak çıkacaktır.</a:t>
            </a:r>
          </a:p>
          <a:p>
            <a:r>
              <a:rPr lang="tr-TR" dirty="0"/>
              <a:t>Ardından kullanıcı </a:t>
            </a:r>
            <a:r>
              <a:rPr lang="tr-TR" b="1" dirty="0" err="1"/>
              <a:t>enter’a</a:t>
            </a:r>
            <a:r>
              <a:rPr lang="tr-TR" b="1" dirty="0"/>
              <a:t> bastığında</a:t>
            </a:r>
            <a:r>
              <a:rPr lang="tr-TR" dirty="0"/>
              <a:t>, kullanıcının girdiği şifre ekranda gözükecektir.</a:t>
            </a:r>
          </a:p>
        </p:txBody>
      </p:sp>
      <p:sp>
        <p:nvSpPr>
          <p:cNvPr id="4" name="3 Yuvarlatılmış Dikdörtgen"/>
          <p:cNvSpPr/>
          <p:nvPr/>
        </p:nvSpPr>
        <p:spPr>
          <a:xfrm>
            <a:off x="2249714" y="3120571"/>
            <a:ext cx="5007429" cy="17707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3600" dirty="0" err="1"/>
              <a:t>Sifre</a:t>
            </a:r>
            <a:r>
              <a:rPr lang="tr-TR" sz="3600" dirty="0"/>
              <a:t>:********</a:t>
            </a:r>
          </a:p>
          <a:p>
            <a:r>
              <a:rPr lang="tr-TR" sz="3600" dirty="0" err="1"/>
              <a:t>Girdiginiz</a:t>
            </a:r>
            <a:r>
              <a:rPr lang="tr-TR" sz="3600" dirty="0"/>
              <a:t> </a:t>
            </a:r>
            <a:r>
              <a:rPr lang="tr-TR" sz="3600" dirty="0" err="1"/>
              <a:t>sifre</a:t>
            </a:r>
            <a:r>
              <a:rPr lang="tr-TR" sz="3600" dirty="0"/>
              <a:t> </a:t>
            </a:r>
            <a:r>
              <a:rPr lang="tr-TR" sz="3600" b="1" dirty="0">
                <a:solidFill>
                  <a:srgbClr val="FF0000"/>
                </a:solidFill>
              </a:rPr>
              <a:t>Bil141%2</a:t>
            </a:r>
          </a:p>
        </p:txBody>
      </p:sp>
      <p:pic>
        <p:nvPicPr>
          <p:cNvPr id="5" name="Picture 2" descr="C:\Program Files\Microsoft Office\MEDIA\CAGCAT10\j0195384.wmf"/>
          <p:cNvPicPr>
            <a:picLocks noChangeAspect="1" noChangeArrowheads="1"/>
          </p:cNvPicPr>
          <p:nvPr/>
        </p:nvPicPr>
        <p:blipFill>
          <a:blip r:embed="rId2"/>
          <a:srcRect/>
          <a:stretch>
            <a:fillRect/>
          </a:stretch>
        </p:blipFill>
        <p:spPr bwMode="auto">
          <a:xfrm>
            <a:off x="7538487" y="5163968"/>
            <a:ext cx="1295139" cy="1322176"/>
          </a:xfrm>
          <a:prstGeom prst="rect">
            <a:avLst/>
          </a:prstGeom>
          <a:noFill/>
        </p:spPr>
      </p:pic>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Dosya İşlemleri Tekrarı: Kullanıcıyla iletişim</a:t>
            </a:r>
          </a:p>
        </p:txBody>
      </p:sp>
      <p:sp>
        <p:nvSpPr>
          <p:cNvPr id="3" name="2 İçerik Yer Tutucusu"/>
          <p:cNvSpPr>
            <a:spLocks noGrp="1"/>
          </p:cNvSpPr>
          <p:nvPr>
            <p:ph sz="quarter" idx="1"/>
          </p:nvPr>
        </p:nvSpPr>
        <p:spPr/>
        <p:txBody>
          <a:bodyPr/>
          <a:lstStyle/>
          <a:p>
            <a:r>
              <a:rPr lang="tr-TR" dirty="0"/>
              <a:t>Dosyadan kullanıcının doğum yılını ve isminin baş harfini alıp, kaç yaşında olduğunu (kabaca) hesaplayan ve sonucu ekranda </a:t>
            </a:r>
            <a:r>
              <a:rPr lang="tr-TR" i="1" dirty="0">
                <a:solidFill>
                  <a:srgbClr val="0000FF"/>
                </a:solidFill>
              </a:rPr>
              <a:t>“</a:t>
            </a:r>
            <a:r>
              <a:rPr lang="tr-TR" i="1" dirty="0" err="1">
                <a:solidFill>
                  <a:srgbClr val="0000FF"/>
                </a:solidFill>
              </a:rPr>
              <a:t>Ismi</a:t>
            </a:r>
            <a:r>
              <a:rPr lang="tr-TR" i="1" dirty="0">
                <a:solidFill>
                  <a:srgbClr val="0000FF"/>
                </a:solidFill>
              </a:rPr>
              <a:t> B ile </a:t>
            </a:r>
            <a:r>
              <a:rPr lang="tr-TR" i="1" dirty="0" err="1">
                <a:solidFill>
                  <a:srgbClr val="0000FF"/>
                </a:solidFill>
              </a:rPr>
              <a:t>baslayan</a:t>
            </a:r>
            <a:r>
              <a:rPr lang="tr-TR" i="1" dirty="0">
                <a:solidFill>
                  <a:srgbClr val="0000FF"/>
                </a:solidFill>
              </a:rPr>
              <a:t> </a:t>
            </a:r>
            <a:r>
              <a:rPr lang="tr-TR" i="1" dirty="0" err="1">
                <a:solidFill>
                  <a:srgbClr val="0000FF"/>
                </a:solidFill>
              </a:rPr>
              <a:t>kullanicinin</a:t>
            </a:r>
            <a:r>
              <a:rPr lang="tr-TR" i="1" dirty="0">
                <a:solidFill>
                  <a:srgbClr val="0000FF"/>
                </a:solidFill>
              </a:rPr>
              <a:t> </a:t>
            </a:r>
            <a:r>
              <a:rPr lang="tr-TR" i="1" dirty="0" err="1">
                <a:solidFill>
                  <a:srgbClr val="0000FF"/>
                </a:solidFill>
              </a:rPr>
              <a:t>yasi</a:t>
            </a:r>
            <a:r>
              <a:rPr lang="tr-TR" i="1" dirty="0">
                <a:solidFill>
                  <a:srgbClr val="0000FF"/>
                </a:solidFill>
              </a:rPr>
              <a:t> 18’dir.”</a:t>
            </a:r>
            <a:r>
              <a:rPr lang="tr-TR" dirty="0"/>
              <a:t> gibi bir şekilde gösteren bir program yazalım.</a:t>
            </a:r>
          </a:p>
          <a:p>
            <a:endParaRPr lang="tr-TR" dirty="0"/>
          </a:p>
        </p:txBody>
      </p:sp>
      <p:pic>
        <p:nvPicPr>
          <p:cNvPr id="68610" name="Picture 2" descr="Pratik Yaş Pasta">
            <a:hlinkClick r:id="rId2"/>
          </p:cNvPr>
          <p:cNvPicPr>
            <a:picLocks noChangeAspect="1" noChangeArrowheads="1"/>
          </p:cNvPicPr>
          <p:nvPr/>
        </p:nvPicPr>
        <p:blipFill>
          <a:blip r:embed="rId3"/>
          <a:srcRect/>
          <a:stretch>
            <a:fillRect/>
          </a:stretch>
        </p:blipFill>
        <p:spPr bwMode="auto">
          <a:xfrm>
            <a:off x="3143240" y="3071810"/>
            <a:ext cx="2857500" cy="1905001"/>
          </a:xfrm>
          <a:prstGeom prst="rect">
            <a:avLst/>
          </a:prstGeom>
          <a:noFill/>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0633" y="4406023"/>
            <a:ext cx="2046274" cy="1541712"/>
          </a:xfrm>
          <a:prstGeom prst="rect">
            <a:avLst/>
          </a:prstGeom>
          <a:noFill/>
        </p:spPr>
      </p:pic>
      <p:pic>
        <p:nvPicPr>
          <p:cNvPr id="4" name="Resim 3">
            <a:extLst>
              <a:ext uri="{FF2B5EF4-FFF2-40B4-BE49-F238E27FC236}">
                <a16:creationId xmlns:a16="http://schemas.microsoft.com/office/drawing/2014/main" id="{DD5B79FE-5039-43D1-BCA8-CE8482FF6A50}"/>
              </a:ext>
            </a:extLst>
          </p:cNvPr>
          <p:cNvPicPr>
            <a:picLocks noChangeAspect="1"/>
          </p:cNvPicPr>
          <p:nvPr/>
        </p:nvPicPr>
        <p:blipFill>
          <a:blip r:embed="rId5"/>
          <a:stretch>
            <a:fillRect/>
          </a:stretch>
        </p:blipFill>
        <p:spPr>
          <a:xfrm>
            <a:off x="600065" y="3264928"/>
            <a:ext cx="2543175" cy="1057275"/>
          </a:xfrm>
          <a:prstGeom prst="rect">
            <a:avLst/>
          </a:prstGeom>
        </p:spPr>
      </p:pic>
      <p:cxnSp>
        <p:nvCxnSpPr>
          <p:cNvPr id="8" name="Düz Ok Bağlayıcısı 7">
            <a:extLst>
              <a:ext uri="{FF2B5EF4-FFF2-40B4-BE49-F238E27FC236}">
                <a16:creationId xmlns:a16="http://schemas.microsoft.com/office/drawing/2014/main" id="{9A47FCCA-2A2F-43C1-B208-76E87ACC9558}"/>
              </a:ext>
            </a:extLst>
          </p:cNvPr>
          <p:cNvCxnSpPr/>
          <p:nvPr/>
        </p:nvCxnSpPr>
        <p:spPr>
          <a:xfrm>
            <a:off x="1473200" y="4114800"/>
            <a:ext cx="0" cy="58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A2EF8E9E-96A9-4573-928C-B0313EC12094}"/>
              </a:ext>
            </a:extLst>
          </p:cNvPr>
          <p:cNvSpPr txBox="1"/>
          <p:nvPr/>
        </p:nvSpPr>
        <p:spPr>
          <a:xfrm>
            <a:off x="600065" y="4699000"/>
            <a:ext cx="2359035" cy="369332"/>
          </a:xfrm>
          <a:prstGeom prst="rect">
            <a:avLst/>
          </a:prstGeom>
          <a:noFill/>
        </p:spPr>
        <p:txBody>
          <a:bodyPr wrap="square" rtlCol="0">
            <a:spAutoFit/>
          </a:bodyPr>
          <a:lstStyle/>
          <a:p>
            <a:r>
              <a:rPr lang="tr-TR" dirty="0"/>
              <a:t>Örnek bir dosya içeriği</a:t>
            </a: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42900" y="-12700"/>
            <a:ext cx="8229600" cy="4937760"/>
          </a:xfrm>
        </p:spPr>
        <p:txBody>
          <a:bodyPr>
            <a:normAutofit fontScale="55000" lnSpcReduction="20000"/>
          </a:bodyPr>
          <a:lstStyle/>
          <a:p>
            <a:pPr marL="514350" indent="-514350">
              <a:lnSpc>
                <a:spcPct val="115000"/>
              </a:lnSpc>
              <a:spcAft>
                <a:spcPts val="0"/>
              </a:spcAft>
              <a:buFont typeface="+mj-lt"/>
              <a:buAutoNum type="arabicPeriod"/>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7</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12</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bil</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4</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bil</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a:lnSpc>
                <a:spcPct val="115000"/>
              </a:lnSpc>
              <a:spcAft>
                <a:spcPts val="0"/>
              </a:spcAft>
              <a:buNone/>
            </a:pPr>
            <a:endParaRPr lang="tr-TR" sz="1600" dirty="0">
              <a:ea typeface="Times New Roman"/>
              <a:cs typeface="Times New Roman"/>
            </a:endParaRPr>
          </a:p>
        </p:txBody>
      </p:sp>
      <p:sp>
        <p:nvSpPr>
          <p:cNvPr id="2" name="1 Başlık"/>
          <p:cNvSpPr>
            <a:spLocks noGrp="1"/>
          </p:cNvSpPr>
          <p:nvPr>
            <p:ph type="title"/>
          </p:nvPr>
        </p:nvSpPr>
        <p:spPr>
          <a:xfrm>
            <a:off x="5676900" y="1219200"/>
            <a:ext cx="3009900" cy="990600"/>
          </a:xfrm>
        </p:spPr>
        <p:txBody>
          <a:bodyPr>
            <a:normAutofit fontScale="90000"/>
          </a:bodyPr>
          <a:lstStyle/>
          <a:p>
            <a:r>
              <a:rPr lang="tr-TR" dirty="0"/>
              <a:t>Örnek</a:t>
            </a:r>
            <a:br>
              <a:rPr lang="tr-TR" dirty="0"/>
            </a:br>
            <a:r>
              <a:rPr lang="tr-TR" sz="2200" dirty="0"/>
              <a:t>(2018 yaz döneminde 149 öğrenciden birinin bile yapamadığı soru)</a:t>
            </a:r>
            <a:endParaRPr lang="tr-TR" dirty="0"/>
          </a:p>
        </p:txBody>
      </p:sp>
      <p:pic>
        <p:nvPicPr>
          <p:cNvPr id="4" name="3 Resim" descr="1.png"/>
          <p:cNvPicPr>
            <a:picLocks noChangeAspect="1"/>
          </p:cNvPicPr>
          <p:nvPr/>
        </p:nvPicPr>
        <p:blipFill>
          <a:blip r:embed="rId2" cstate="print"/>
          <a:stretch>
            <a:fillRect/>
          </a:stretch>
        </p:blipFill>
        <p:spPr>
          <a:xfrm>
            <a:off x="2873920" y="4469151"/>
            <a:ext cx="963242" cy="1440000"/>
          </a:xfrm>
          <a:prstGeom prst="rect">
            <a:avLst/>
          </a:prstGeom>
        </p:spPr>
      </p:pic>
      <p:pic>
        <p:nvPicPr>
          <p:cNvPr id="5" name="4 Resim" descr="3.jpg"/>
          <p:cNvPicPr>
            <a:picLocks noChangeAspect="1"/>
          </p:cNvPicPr>
          <p:nvPr/>
        </p:nvPicPr>
        <p:blipFill>
          <a:blip r:embed="rId3" cstate="print"/>
          <a:stretch>
            <a:fillRect/>
          </a:stretch>
        </p:blipFill>
        <p:spPr>
          <a:xfrm>
            <a:off x="3898900" y="4469151"/>
            <a:ext cx="1077748" cy="1440000"/>
          </a:xfrm>
          <a:prstGeom prst="rect">
            <a:avLst/>
          </a:prstGeom>
        </p:spPr>
      </p:pic>
      <p:pic>
        <p:nvPicPr>
          <p:cNvPr id="6" name="5 Resim" descr="6.jpg"/>
          <p:cNvPicPr>
            <a:picLocks noChangeAspect="1"/>
          </p:cNvPicPr>
          <p:nvPr/>
        </p:nvPicPr>
        <p:blipFill>
          <a:blip r:embed="rId4" cstate="print"/>
          <a:stretch>
            <a:fillRect/>
          </a:stretch>
        </p:blipFill>
        <p:spPr>
          <a:xfrm>
            <a:off x="1799680" y="4469151"/>
            <a:ext cx="1074240" cy="1440000"/>
          </a:xfrm>
          <a:prstGeom prst="rect">
            <a:avLst/>
          </a:prstGeom>
        </p:spPr>
      </p:pic>
      <p:pic>
        <p:nvPicPr>
          <p:cNvPr id="7" name="6 Resim" descr="1.png"/>
          <p:cNvPicPr>
            <a:picLocks noChangeAspect="1"/>
          </p:cNvPicPr>
          <p:nvPr/>
        </p:nvPicPr>
        <p:blipFill>
          <a:blip r:embed="rId2" cstate="print"/>
          <a:stretch>
            <a:fillRect/>
          </a:stretch>
        </p:blipFill>
        <p:spPr>
          <a:xfrm>
            <a:off x="4976648" y="4469151"/>
            <a:ext cx="963242" cy="1440000"/>
          </a:xfrm>
          <a:prstGeom prst="rect">
            <a:avLst/>
          </a:prstGeom>
        </p:spPr>
      </p:pic>
      <p:pic>
        <p:nvPicPr>
          <p:cNvPr id="8" name="7 Resim" descr="3.jpg"/>
          <p:cNvPicPr>
            <a:picLocks noChangeAspect="1"/>
          </p:cNvPicPr>
          <p:nvPr/>
        </p:nvPicPr>
        <p:blipFill>
          <a:blip r:embed="rId3" cstate="print"/>
          <a:stretch>
            <a:fillRect/>
          </a:stretch>
        </p:blipFill>
        <p:spPr>
          <a:xfrm>
            <a:off x="5939890" y="4469151"/>
            <a:ext cx="1077748" cy="1440000"/>
          </a:xfrm>
          <a:prstGeom prst="rect">
            <a:avLst/>
          </a:prstGeom>
        </p:spPr>
      </p:pic>
      <p:pic>
        <p:nvPicPr>
          <p:cNvPr id="10" name="9 Resim" descr="6.jpg"/>
          <p:cNvPicPr>
            <a:picLocks noChangeAspect="1"/>
          </p:cNvPicPr>
          <p:nvPr/>
        </p:nvPicPr>
        <p:blipFill>
          <a:blip r:embed="rId4" cstate="print"/>
          <a:stretch>
            <a:fillRect/>
          </a:stretch>
        </p:blipFill>
        <p:spPr>
          <a:xfrm>
            <a:off x="7017638" y="4469151"/>
            <a:ext cx="1074240" cy="1440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76900" y="1219200"/>
            <a:ext cx="3009900" cy="990600"/>
          </a:xfrm>
        </p:spPr>
        <p:txBody>
          <a:bodyPr>
            <a:normAutofit fontScale="90000"/>
          </a:bodyPr>
          <a:lstStyle/>
          <a:p>
            <a:r>
              <a:rPr lang="tr-TR" dirty="0"/>
              <a:t>Örnek </a:t>
            </a:r>
            <a:br>
              <a:rPr lang="tr-TR" dirty="0"/>
            </a:br>
            <a:r>
              <a:rPr lang="tr-TR" sz="2200" dirty="0"/>
              <a:t>(2018 yaz döneminde 149 öğrenciden birinin bile yapamadığı soru)</a:t>
            </a:r>
            <a:endParaRPr lang="tr-TR" dirty="0"/>
          </a:p>
        </p:txBody>
      </p:sp>
      <p:sp>
        <p:nvSpPr>
          <p:cNvPr id="3" name="2 İçerik Yer Tutucusu"/>
          <p:cNvSpPr>
            <a:spLocks noGrp="1"/>
          </p:cNvSpPr>
          <p:nvPr>
            <p:ph sz="quarter" idx="1"/>
          </p:nvPr>
        </p:nvSpPr>
        <p:spPr>
          <a:xfrm>
            <a:off x="342900" y="-12700"/>
            <a:ext cx="8229600" cy="4937760"/>
          </a:xfrm>
        </p:spPr>
        <p:txBody>
          <a:bodyPr>
            <a:normAutofit fontScale="55000" lnSpcReduction="20000"/>
          </a:bodyPr>
          <a:lstStyle/>
          <a:p>
            <a:pPr marL="514350" indent="-514350">
              <a:lnSpc>
                <a:spcPct val="115000"/>
              </a:lnSpc>
              <a:spcAft>
                <a:spcPts val="0"/>
              </a:spcAft>
              <a:buFont typeface="+mj-lt"/>
              <a:buAutoNum type="arabicPeriod"/>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7</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12</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c</a:t>
            </a: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4</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b</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tr-TR" sz="2800" dirty="0">
                <a:solidFill>
                  <a:srgbClr val="000000"/>
                </a:solidFill>
                <a:latin typeface="Consolas"/>
                <a:ea typeface="Times New Roman"/>
                <a:cs typeface="Times New Roman"/>
              </a:rPr>
              <a:t>a</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1600" dirty="0">
              <a:ea typeface="Times New Roman"/>
              <a:cs typeface="Times New Roman"/>
            </a:endParaRPr>
          </a:p>
          <a:p>
            <a:pPr>
              <a:lnSpc>
                <a:spcPct val="115000"/>
              </a:lnSpc>
              <a:spcAft>
                <a:spcPts val="0"/>
              </a:spcAft>
              <a:buNone/>
            </a:pPr>
            <a:endParaRPr lang="tr-TR" sz="1600" dirty="0">
              <a:ea typeface="Times New Roman"/>
              <a:cs typeface="Times New Roman"/>
            </a:endParaRPr>
          </a:p>
        </p:txBody>
      </p:sp>
      <p:sp>
        <p:nvSpPr>
          <p:cNvPr id="11" name="10 Yuvarlatılmış Dikdörtgen"/>
          <p:cNvSpPr/>
          <p:nvPr/>
        </p:nvSpPr>
        <p:spPr>
          <a:xfrm>
            <a:off x="5410200" y="2966720"/>
            <a:ext cx="3009900" cy="1305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Bilgisayar açısından az önceki kodla tamamen aynı kod</a:t>
            </a: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ŞİMDİYE KADAR ÖĞRENDİKLERİMİZİN BAZILARI</a:t>
            </a:r>
            <a:endParaRPr lang="en-US" dirty="0"/>
          </a:p>
        </p:txBody>
      </p:sp>
      <p:sp>
        <p:nvSpPr>
          <p:cNvPr id="3" name="2 İçerik Yer Tutucusu"/>
          <p:cNvSpPr>
            <a:spLocks noGrp="1"/>
          </p:cNvSpPr>
          <p:nvPr>
            <p:ph sz="quarter" idx="1"/>
          </p:nvPr>
        </p:nvSpPr>
        <p:spPr/>
        <p:txBody>
          <a:bodyPr/>
          <a:lstStyle/>
          <a:p>
            <a:r>
              <a:rPr lang="tr-TR" dirty="0"/>
              <a:t>Algoritmalar</a:t>
            </a:r>
          </a:p>
          <a:p>
            <a:r>
              <a:rPr lang="tr-TR" dirty="0"/>
              <a:t>C dilinin genel yapısı</a:t>
            </a:r>
          </a:p>
          <a:p>
            <a:r>
              <a:rPr lang="tr-TR" dirty="0"/>
              <a:t>Değişken kavramı ve kullanımı</a:t>
            </a:r>
          </a:p>
          <a:p>
            <a:r>
              <a:rPr lang="tr-TR" dirty="0" err="1"/>
              <a:t>print</a:t>
            </a:r>
            <a:r>
              <a:rPr lang="tr-TR" b="1" dirty="0" err="1"/>
              <a:t>f</a:t>
            </a:r>
            <a:r>
              <a:rPr lang="tr-TR" dirty="0"/>
              <a:t> ile ekrana </a:t>
            </a:r>
            <a:r>
              <a:rPr lang="tr-TR" b="1" dirty="0"/>
              <a:t>biçimli</a:t>
            </a:r>
            <a:r>
              <a:rPr lang="tr-TR" dirty="0"/>
              <a:t> şekilde yazı yazdırmak</a:t>
            </a:r>
          </a:p>
          <a:p>
            <a:r>
              <a:rPr lang="tr-TR" dirty="0" err="1"/>
              <a:t>scan</a:t>
            </a:r>
            <a:r>
              <a:rPr lang="tr-TR" b="1" dirty="0" err="1"/>
              <a:t>f</a:t>
            </a:r>
            <a:r>
              <a:rPr lang="tr-TR" dirty="0"/>
              <a:t> ile ekrandan </a:t>
            </a:r>
            <a:r>
              <a:rPr lang="tr-TR" b="1" dirty="0"/>
              <a:t>biçimli</a:t>
            </a:r>
            <a:r>
              <a:rPr lang="tr-TR" dirty="0"/>
              <a:t> şekilde giriş alabilmek</a:t>
            </a:r>
          </a:p>
          <a:p>
            <a:r>
              <a:rPr lang="tr-TR" dirty="0"/>
              <a:t>Dosya işlemleri ile dosyalarda değer okuma/yazma/ekleme</a:t>
            </a:r>
          </a:p>
          <a:p>
            <a:r>
              <a:rPr lang="tr-TR" dirty="0"/>
              <a:t>İşlemler, tür dönüşümü ve işleçler</a:t>
            </a:r>
          </a:p>
          <a:p>
            <a:pPr lvl="1"/>
            <a:r>
              <a:rPr lang="tr-TR" dirty="0"/>
              <a:t>++ işleci, atama işleci</a:t>
            </a:r>
          </a:p>
          <a:p>
            <a:r>
              <a:rPr lang="tr-TR" dirty="0"/>
              <a:t>Blok kavramı</a:t>
            </a:r>
          </a:p>
          <a:p>
            <a:pPr lvl="1"/>
            <a:endParaRPr lang="tr-TR" dirty="0"/>
          </a:p>
          <a:p>
            <a:endParaRPr lang="tr-TR" dirty="0"/>
          </a:p>
        </p:txBody>
      </p:sp>
    </p:spTree>
    <p:extLst>
      <p:ext uri="{BB962C8B-B14F-4D97-AF65-F5344CB8AC3E}">
        <p14:creationId xmlns:p14="http://schemas.microsoft.com/office/powerpoint/2010/main"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5572132" y="207167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6429388" y="407194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rchrisstephens.com/wp-content/uploads/2010/12/True-and-False-Sign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6446" y="0"/>
            <a:ext cx="2877824" cy="1912953"/>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idx="1"/>
          </p:nvPr>
        </p:nvSpPr>
        <p:spPr>
          <a:xfrm>
            <a:off x="457200" y="2071678"/>
            <a:ext cx="8229600" cy="4085282"/>
          </a:xfrm>
          <a:noFill/>
          <a:ln/>
        </p:spPr>
        <p:txBody>
          <a:bodyPr>
            <a:normAutofit/>
          </a:bodyPr>
          <a:lstStyle/>
          <a:p>
            <a:pPr>
              <a:spcBef>
                <a:spcPct val="100000"/>
              </a:spcBef>
            </a:pPr>
            <a:r>
              <a:rPr lang="en-US" b="1" dirty="0"/>
              <a:t>Arithmetic expressions</a:t>
            </a:r>
            <a:r>
              <a:rPr lang="en-US" dirty="0"/>
              <a:t> evaluate to numeric values.</a:t>
            </a:r>
            <a:endParaRPr lang="tr-TR" dirty="0"/>
          </a:p>
          <a:p>
            <a:pPr lvl="1">
              <a:spcBef>
                <a:spcPct val="100000"/>
              </a:spcBef>
            </a:pPr>
            <a:r>
              <a:rPr lang="en-US" dirty="0"/>
              <a:t>An arithmetic expression that has a value of </a:t>
            </a:r>
            <a:r>
              <a:rPr lang="en-US" b="1" u="sng" dirty="0"/>
              <a:t>zero</a:t>
            </a:r>
            <a:r>
              <a:rPr lang="en-US" dirty="0"/>
              <a:t> is </a:t>
            </a:r>
            <a:r>
              <a:rPr lang="en-US" b="1" i="1" dirty="0"/>
              <a:t>false</a:t>
            </a:r>
            <a:r>
              <a:rPr lang="en-US" dirty="0"/>
              <a:t>.</a:t>
            </a:r>
            <a:r>
              <a:rPr lang="tr-TR" dirty="0"/>
              <a:t> </a:t>
            </a:r>
            <a:r>
              <a:rPr lang="en-US" dirty="0"/>
              <a:t>An arithmetic expression that has a value </a:t>
            </a:r>
            <a:r>
              <a:rPr lang="en-US" b="1" u="sng" dirty="0"/>
              <a:t>other than zero</a:t>
            </a:r>
            <a:r>
              <a:rPr lang="en-US" b="1" dirty="0"/>
              <a:t> </a:t>
            </a:r>
            <a:r>
              <a:rPr lang="en-US" dirty="0"/>
              <a:t>is </a:t>
            </a:r>
            <a:r>
              <a:rPr lang="en-US" b="1" i="1" dirty="0"/>
              <a:t>true</a:t>
            </a:r>
            <a:r>
              <a:rPr lang="en-US" dirty="0"/>
              <a:t>. </a:t>
            </a:r>
            <a:br>
              <a:rPr lang="tr-TR" dirty="0"/>
            </a:br>
            <a:r>
              <a:rPr lang="tr-TR" sz="1900" dirty="0"/>
              <a:t>( </a:t>
            </a:r>
            <a:r>
              <a:rPr lang="tr-TR" sz="1900" dirty="0" err="1"/>
              <a:t>if</a:t>
            </a:r>
            <a:r>
              <a:rPr lang="tr-TR" sz="1900" dirty="0"/>
              <a:t>(0) {…} is </a:t>
            </a:r>
            <a:r>
              <a:rPr lang="tr-TR" sz="1900" dirty="0" err="1"/>
              <a:t>never</a:t>
            </a:r>
            <a:r>
              <a:rPr lang="tr-TR" sz="1900" dirty="0"/>
              <a:t> </a:t>
            </a:r>
            <a:r>
              <a:rPr lang="tr-TR" sz="1900" dirty="0" err="1"/>
              <a:t>executed</a:t>
            </a:r>
            <a:r>
              <a:rPr lang="tr-TR" sz="1900" dirty="0"/>
              <a:t>, </a:t>
            </a:r>
            <a:r>
              <a:rPr lang="tr-TR" sz="1900" dirty="0" err="1"/>
              <a:t>if</a:t>
            </a:r>
            <a:r>
              <a:rPr lang="tr-TR" sz="1900" dirty="0"/>
              <a:t>(-1){…} </a:t>
            </a:r>
            <a:r>
              <a:rPr lang="tr-TR" sz="1900" dirty="0" err="1"/>
              <a:t>or</a:t>
            </a:r>
            <a:r>
              <a:rPr lang="tr-TR" sz="1900" dirty="0"/>
              <a:t> </a:t>
            </a:r>
            <a:r>
              <a:rPr lang="tr-TR" sz="1900" dirty="0" err="1"/>
              <a:t>if</a:t>
            </a:r>
            <a:r>
              <a:rPr lang="tr-TR" sz="1900" dirty="0"/>
              <a:t>(141){…} is </a:t>
            </a:r>
            <a:r>
              <a:rPr lang="tr-TR" sz="1900" dirty="0" err="1"/>
              <a:t>always</a:t>
            </a:r>
            <a:r>
              <a:rPr lang="tr-TR" sz="1900" dirty="0"/>
              <a:t> </a:t>
            </a:r>
            <a:r>
              <a:rPr lang="tr-TR" sz="1900" dirty="0" err="1"/>
              <a:t>executed</a:t>
            </a:r>
            <a:r>
              <a:rPr lang="tr-TR" sz="1900" dirty="0"/>
              <a:t>.)</a:t>
            </a:r>
            <a:endParaRPr lang="tr-TR" dirty="0"/>
          </a:p>
          <a:p>
            <a:pPr>
              <a:spcBef>
                <a:spcPct val="100000"/>
              </a:spcBef>
            </a:pPr>
            <a:r>
              <a:rPr lang="tr-TR" dirty="0"/>
              <a:t>A </a:t>
            </a:r>
            <a:r>
              <a:rPr lang="tr-TR" dirty="0" err="1"/>
              <a:t>true</a:t>
            </a:r>
            <a:r>
              <a:rPr lang="tr-TR" dirty="0"/>
              <a:t> </a:t>
            </a:r>
            <a:r>
              <a:rPr lang="tr-TR" dirty="0" err="1"/>
              <a:t>logical</a:t>
            </a:r>
            <a:r>
              <a:rPr lang="tr-TR" dirty="0"/>
              <a:t> </a:t>
            </a:r>
            <a:r>
              <a:rPr lang="tr-TR" dirty="0" err="1"/>
              <a:t>expression</a:t>
            </a:r>
            <a:r>
              <a:rPr lang="tr-TR" dirty="0"/>
              <a:t> </a:t>
            </a:r>
            <a:r>
              <a:rPr lang="tr-TR" dirty="0" err="1"/>
              <a:t>equals</a:t>
            </a:r>
            <a:r>
              <a:rPr lang="tr-TR" dirty="0"/>
              <a:t> 1, a </a:t>
            </a:r>
            <a:r>
              <a:rPr lang="tr-TR" dirty="0" err="1"/>
              <a:t>false</a:t>
            </a:r>
            <a:r>
              <a:rPr lang="tr-TR" dirty="0"/>
              <a:t> </a:t>
            </a:r>
            <a:r>
              <a:rPr lang="tr-TR" dirty="0" err="1"/>
              <a:t>logical</a:t>
            </a:r>
            <a:r>
              <a:rPr lang="tr-TR" dirty="0"/>
              <a:t> </a:t>
            </a:r>
            <a:r>
              <a:rPr lang="tr-TR" dirty="0" err="1"/>
              <a:t>expression</a:t>
            </a:r>
            <a:r>
              <a:rPr lang="tr-TR" dirty="0"/>
              <a:t> </a:t>
            </a:r>
            <a:r>
              <a:rPr lang="tr-TR" dirty="0" err="1"/>
              <a:t>equals</a:t>
            </a:r>
            <a:r>
              <a:rPr lang="tr-TR" dirty="0"/>
              <a:t> 0. </a:t>
            </a:r>
            <a:r>
              <a:rPr lang="tr-TR" dirty="0" err="1"/>
              <a:t>printf</a:t>
            </a:r>
            <a:r>
              <a:rPr lang="tr-TR" dirty="0"/>
              <a:t>(“%d”, 2==2); </a:t>
            </a:r>
            <a:r>
              <a:rPr lang="tr-TR" dirty="0" err="1"/>
              <a:t>prints</a:t>
            </a:r>
            <a:r>
              <a:rPr lang="tr-TR" dirty="0"/>
              <a:t> 1.</a:t>
            </a:r>
            <a:endParaRPr lang="en-US" dirty="0"/>
          </a:p>
        </p:txBody>
      </p:sp>
      <p:pic>
        <p:nvPicPr>
          <p:cNvPr id="1034" name="Picture 10" descr="http://images.clipartpanda.com/one-clipart-royalty-free-number-one-clipart-illustration-97953.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b="9023"/>
          <a:stretch/>
        </p:blipFill>
        <p:spPr bwMode="auto">
          <a:xfrm>
            <a:off x="0" y="928670"/>
            <a:ext cx="1285884" cy="1228358"/>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09600" y="228600"/>
            <a:ext cx="8153400" cy="685800"/>
          </a:xfrm>
          <a:noFill/>
          <a:ln/>
        </p:spPr>
        <p:txBody>
          <a:bodyPr>
            <a:normAutofit/>
          </a:bodyPr>
          <a:lstStyle/>
          <a:p>
            <a:r>
              <a:rPr lang="tr-TR" dirty="0"/>
              <a:t>Koşul yapıları</a:t>
            </a:r>
            <a:endParaRPr lang="en-US" dirty="0"/>
          </a:p>
        </p:txBody>
      </p:sp>
      <p:pic>
        <p:nvPicPr>
          <p:cNvPr id="1032" name="Picture 8" descr="https://encrypted-tbn0.gstatic.com/images?q=tbn:ANd9GcRJlWdqopq40FCfUq2S_irlQmnka3HtCdiAKCiOug_fJy9g9yNu0A"/>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t="16079"/>
          <a:stretch/>
        </p:blipFill>
        <p:spPr bwMode="auto">
          <a:xfrm flipH="1">
            <a:off x="7715272" y="4929198"/>
            <a:ext cx="1195369" cy="174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79996"/>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357158" y="1426246"/>
            <a:ext cx="4786346" cy="3074324"/>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122" name="Rectangle 2"/>
          <p:cNvSpPr>
            <a:spLocks noGrp="1" noChangeArrowheads="1"/>
          </p:cNvSpPr>
          <p:nvPr>
            <p:ph type="title"/>
          </p:nvPr>
        </p:nvSpPr>
        <p:spPr>
          <a:xfrm>
            <a:off x="428596" y="500042"/>
            <a:ext cx="7520940" cy="548640"/>
          </a:xfrm>
          <a:noFill/>
          <a:ln/>
        </p:spPr>
        <p:txBody>
          <a:bodyPr>
            <a:normAutofit fontScale="90000"/>
          </a:bodyPr>
          <a:lstStyle/>
          <a:p>
            <a:r>
              <a:rPr lang="tr-TR" dirty="0"/>
              <a:t>Mantık ifadelerinin oluşturulması</a:t>
            </a:r>
            <a:endParaRPr lang="en-US" dirty="0"/>
          </a:p>
        </p:txBody>
      </p:sp>
      <p:sp>
        <p:nvSpPr>
          <p:cNvPr id="5123" name="Rectangle 3"/>
          <p:cNvSpPr>
            <a:spLocks noGrp="1" noChangeArrowheads="1"/>
          </p:cNvSpPr>
          <p:nvPr>
            <p:ph idx="1"/>
          </p:nvPr>
        </p:nvSpPr>
        <p:spPr>
          <a:xfrm>
            <a:off x="-785850" y="1928802"/>
            <a:ext cx="10572824" cy="5105400"/>
          </a:xfrm>
          <a:noFill/>
          <a:ln/>
        </p:spPr>
        <p:txBody>
          <a:bodyPr>
            <a:normAutofit/>
          </a:bodyPr>
          <a:lstStyle/>
          <a:p>
            <a:pPr lvl="1">
              <a:buFont typeface="Monotype Sorts" charset="0"/>
              <a:buChar char=" "/>
            </a:pPr>
            <a:r>
              <a:rPr lang="en-US" sz="2400" dirty="0"/>
              <a:t> 	</a:t>
            </a:r>
            <a:r>
              <a:rPr lang="en-US" sz="2000" b="1" dirty="0"/>
              <a:t>	&lt;	less than</a:t>
            </a:r>
          </a:p>
          <a:p>
            <a:pPr lvl="1">
              <a:buFont typeface="Monotype Sorts" charset="0"/>
              <a:buChar char=" "/>
            </a:pPr>
            <a:r>
              <a:rPr lang="en-US" sz="2000" b="1" dirty="0"/>
              <a:t> 		&gt;	greater than</a:t>
            </a:r>
          </a:p>
          <a:p>
            <a:pPr lvl="1">
              <a:buFont typeface="Monotype Sorts" charset="0"/>
              <a:buChar char=" "/>
            </a:pPr>
            <a:r>
              <a:rPr lang="en-US" sz="2000" b="1" dirty="0"/>
              <a:t> 		&lt;=	less than or equal to</a:t>
            </a:r>
          </a:p>
          <a:p>
            <a:pPr lvl="1">
              <a:buFont typeface="Monotype Sorts" charset="0"/>
              <a:buChar char=" "/>
            </a:pPr>
            <a:r>
              <a:rPr lang="en-US" sz="2000" b="1" dirty="0"/>
              <a:t> 		&gt;=	greater than or equal to</a:t>
            </a:r>
          </a:p>
          <a:p>
            <a:pPr lvl="1">
              <a:buFont typeface="Monotype Sorts" charset="0"/>
              <a:buChar char=" "/>
            </a:pPr>
            <a:r>
              <a:rPr lang="en-US" sz="2000" b="1" dirty="0"/>
              <a:t> 		==	is equal to</a:t>
            </a:r>
          </a:p>
          <a:p>
            <a:pPr lvl="1">
              <a:buFont typeface="Monotype Sorts" charset="0"/>
              <a:buChar char=" "/>
            </a:pPr>
            <a:r>
              <a:rPr lang="en-US" sz="2000" b="1" dirty="0"/>
              <a:t> 		!=	is not equal to</a:t>
            </a:r>
          </a:p>
          <a:p>
            <a:pPr lvl="1">
              <a:buFont typeface="Monotype Sorts" charset="0"/>
              <a:buChar char=" "/>
            </a:pPr>
            <a:endParaRPr lang="tr-TR" sz="2400" b="1" dirty="0"/>
          </a:p>
          <a:p>
            <a:pPr>
              <a:lnSpc>
                <a:spcPct val="75000"/>
              </a:lnSpc>
              <a:buFont typeface="Monotype Sorts" charset="0"/>
              <a:buChar char=" "/>
            </a:pPr>
            <a:br>
              <a:rPr lang="tr-TR" sz="2000" b="1" dirty="0">
                <a:solidFill>
                  <a:srgbClr val="002060"/>
                </a:solidFill>
              </a:rPr>
            </a:br>
            <a:endParaRPr lang="en-US" sz="2000" dirty="0">
              <a:solidFill>
                <a:srgbClr val="002060"/>
              </a:solidFill>
            </a:endParaRPr>
          </a:p>
        </p:txBody>
      </p:sp>
      <p:sp>
        <p:nvSpPr>
          <p:cNvPr id="5" name="Dikey Kaydırma 1"/>
          <p:cNvSpPr/>
          <p:nvPr/>
        </p:nvSpPr>
        <p:spPr>
          <a:xfrm>
            <a:off x="5072066" y="1571612"/>
            <a:ext cx="3286148" cy="2286016"/>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6" name="Rectangle 3"/>
          <p:cNvSpPr txBox="1">
            <a:spLocks noChangeArrowheads="1"/>
          </p:cNvSpPr>
          <p:nvPr/>
        </p:nvSpPr>
        <p:spPr>
          <a:xfrm>
            <a:off x="5786446" y="2143116"/>
            <a:ext cx="2286016" cy="1319210"/>
          </a:xfrm>
          <a:prstGeom prst="rect">
            <a:avLst/>
          </a:prstGeom>
          <a:noFill/>
          <a:ln/>
        </p:spPr>
        <p:txBody>
          <a:bodyPr vert="horz">
            <a:noAutofit/>
          </a:bodyPr>
          <a:lstStyle/>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kumimoji="0" lang="tr-TR" sz="2800" b="1" i="0" u="none" strike="noStrike" kern="1200" cap="none" spc="0" normalizeH="0" baseline="0" noProof="0" dirty="0">
                <a:ln>
                  <a:noFill/>
                </a:ln>
                <a:solidFill>
                  <a:srgbClr val="FF0000"/>
                </a:solidFill>
                <a:effectLst/>
                <a:uLnTx/>
                <a:uFillTx/>
                <a:latin typeface="+mn-lt"/>
                <a:ea typeface="+mn-ea"/>
                <a:cs typeface="+mn-cs"/>
              </a:rPr>
              <a:t>&amp;&amp;</a:t>
            </a:r>
            <a:r>
              <a:rPr kumimoji="0" lang="tr-TR" sz="2800" b="1" i="0" u="none" strike="noStrike" kern="1200" cap="none" spc="0" normalizeH="0" baseline="0" noProof="0" dirty="0">
                <a:ln>
                  <a:noFill/>
                </a:ln>
                <a:solidFill>
                  <a:schemeClr val="tx2"/>
                </a:solidFill>
                <a:effectLst/>
                <a:uLnTx/>
                <a:uFillTx/>
                <a:latin typeface="+mn-lt"/>
                <a:ea typeface="+mn-ea"/>
                <a:cs typeface="+mn-cs"/>
              </a:rPr>
              <a:t>	</a:t>
            </a:r>
            <a:r>
              <a:rPr kumimoji="0" lang="tr-TR" sz="2800" i="0" u="none" strike="noStrike" kern="1200" cap="none" spc="0" normalizeH="0" baseline="0" noProof="0" dirty="0" err="1">
                <a:ln>
                  <a:noFill/>
                </a:ln>
                <a:solidFill>
                  <a:schemeClr val="tx2"/>
                </a:solidFill>
                <a:effectLst/>
                <a:uLnTx/>
                <a:uFillTx/>
                <a:latin typeface="+mn-lt"/>
                <a:ea typeface="+mn-ea"/>
                <a:cs typeface="+mn-cs"/>
              </a:rPr>
              <a:t>and</a:t>
            </a:r>
            <a:endParaRPr kumimoji="0" lang="tr-TR" sz="2800" i="0" u="none" strike="noStrike" kern="1200" cap="none" spc="0" normalizeH="0" baseline="0" noProof="0" dirty="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lang="tr-TR" sz="2800" b="1" dirty="0">
                <a:solidFill>
                  <a:srgbClr val="FF0000"/>
                </a:solidFill>
              </a:rPr>
              <a:t>||</a:t>
            </a:r>
            <a:r>
              <a:rPr lang="tr-TR" sz="2800" b="1" dirty="0">
                <a:solidFill>
                  <a:schemeClr val="tx2"/>
                </a:solidFill>
              </a:rPr>
              <a:t>	</a:t>
            </a:r>
            <a:r>
              <a:rPr lang="tr-TR" sz="2800" dirty="0" err="1">
                <a:solidFill>
                  <a:schemeClr val="tx2"/>
                </a:solidFill>
              </a:rPr>
              <a:t>or</a:t>
            </a:r>
            <a:endParaRPr kumimoji="0" lang="tr-TR" sz="2800" i="0" u="none" strike="noStrike" kern="1200" cap="none" spc="0" normalizeH="0" baseline="0" noProof="0" dirty="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Monotype Sorts" charset="0"/>
              <a:buChar char=" "/>
              <a:tabLst/>
              <a:defRPr/>
            </a:pPr>
            <a:endParaRPr kumimoji="0" lang="tr-TR" sz="2800" b="1" i="0" u="none" strike="noStrike" kern="1200" cap="none" spc="0" normalizeH="0" baseline="0" noProof="0" dirty="0">
              <a:ln>
                <a:noFill/>
              </a:ln>
              <a:solidFill>
                <a:schemeClr val="tx2"/>
              </a:solidFill>
              <a:effectLst/>
              <a:uLnTx/>
              <a:uFillTx/>
              <a:latin typeface="+mn-lt"/>
              <a:ea typeface="+mn-ea"/>
              <a:cs typeface="+mn-cs"/>
            </a:endParaRPr>
          </a:p>
        </p:txBody>
      </p:sp>
      <p:sp>
        <p:nvSpPr>
          <p:cNvPr id="7" name="6 Dikdörtgen"/>
          <p:cNvSpPr/>
          <p:nvPr/>
        </p:nvSpPr>
        <p:spPr>
          <a:xfrm>
            <a:off x="714348" y="4643446"/>
            <a:ext cx="7429552" cy="1384995"/>
          </a:xfrm>
          <a:prstGeom prst="rect">
            <a:avLst/>
          </a:prstGeom>
        </p:spPr>
        <p:txBody>
          <a:bodyPr wrap="square">
            <a:spAutoFit/>
          </a:bodyPr>
          <a:lstStyle/>
          <a:p>
            <a:pPr>
              <a:lnSpc>
                <a:spcPct val="75000"/>
              </a:lnSpc>
              <a:buFont typeface="Monotype Sorts" charset="0"/>
              <a:buChar char=" "/>
            </a:pPr>
            <a:r>
              <a:rPr lang="en-US" sz="2400" b="1" dirty="0">
                <a:solidFill>
                  <a:srgbClr val="002060"/>
                </a:solidFill>
              </a:rPr>
              <a:t>Relational expressions</a:t>
            </a:r>
            <a:r>
              <a:rPr lang="en-US" sz="2400" dirty="0">
                <a:solidFill>
                  <a:srgbClr val="002060"/>
                </a:solidFill>
              </a:rPr>
              <a:t> evaluate to the integer </a:t>
            </a:r>
            <a:r>
              <a:rPr lang="tr-TR" sz="2400" dirty="0">
                <a:solidFill>
                  <a:srgbClr val="002060"/>
                </a:solidFill>
              </a:rPr>
              <a:t> </a:t>
            </a:r>
            <a:r>
              <a:rPr lang="en-US" sz="2400" dirty="0">
                <a:solidFill>
                  <a:srgbClr val="002060"/>
                </a:solidFill>
              </a:rPr>
              <a:t>values </a:t>
            </a:r>
            <a:br>
              <a:rPr lang="tr-TR" sz="2400" dirty="0">
                <a:solidFill>
                  <a:srgbClr val="002060"/>
                </a:solidFill>
              </a:rPr>
            </a:br>
            <a:r>
              <a:rPr lang="tr-TR" sz="2400" dirty="0">
                <a:solidFill>
                  <a:srgbClr val="002060"/>
                </a:solidFill>
              </a:rPr>
              <a:t>			</a:t>
            </a:r>
            <a:r>
              <a:rPr lang="tr-TR" sz="2400" u="sng" dirty="0">
                <a:solidFill>
                  <a:srgbClr val="002060"/>
                </a:solidFill>
              </a:rPr>
              <a:t>1</a:t>
            </a:r>
            <a:r>
              <a:rPr lang="en-US" sz="2400" u="sng" dirty="0">
                <a:solidFill>
                  <a:srgbClr val="002060"/>
                </a:solidFill>
              </a:rPr>
              <a:t> (true) or 0 (false).</a:t>
            </a:r>
            <a:endParaRPr lang="en-US" sz="900" u="sng" dirty="0">
              <a:solidFill>
                <a:srgbClr val="002060"/>
              </a:solidFill>
            </a:endParaRPr>
          </a:p>
          <a:p>
            <a:pPr>
              <a:buFont typeface="Monotype Sorts" charset="0"/>
              <a:buChar char=" "/>
            </a:pPr>
            <a:r>
              <a:rPr lang="en-US" sz="2400" dirty="0">
                <a:solidFill>
                  <a:srgbClr val="002060"/>
                </a:solidFill>
              </a:rPr>
              <a:t>All of these operators are called </a:t>
            </a:r>
            <a:r>
              <a:rPr lang="en-US" sz="2400" b="1" dirty="0">
                <a:solidFill>
                  <a:srgbClr val="FF0000"/>
                </a:solidFill>
              </a:rPr>
              <a:t>binary operators</a:t>
            </a:r>
            <a:r>
              <a:rPr lang="en-US" sz="2400" dirty="0">
                <a:solidFill>
                  <a:srgbClr val="FF0000"/>
                </a:solidFill>
              </a:rPr>
              <a:t> </a:t>
            </a:r>
            <a:r>
              <a:rPr lang="en-US" sz="2400" dirty="0">
                <a:solidFill>
                  <a:srgbClr val="002060"/>
                </a:solidFill>
              </a:rPr>
              <a:t>because they take two expressions as </a:t>
            </a:r>
            <a:r>
              <a:rPr lang="en-US" sz="2400" b="1" dirty="0">
                <a:solidFill>
                  <a:srgbClr val="002060"/>
                </a:solidFill>
              </a:rPr>
              <a:t>operands</a:t>
            </a:r>
            <a:r>
              <a:rPr lang="en-US" sz="2400" dirty="0">
                <a:solidFill>
                  <a:srgbClr val="002060"/>
                </a:solidFill>
              </a:rPr>
              <a:t>.</a:t>
            </a:r>
          </a:p>
        </p:txBody>
      </p:sp>
    </p:spTree>
    <p:extLst>
      <p:ext uri="{BB962C8B-B14F-4D97-AF65-F5344CB8AC3E}">
        <p14:creationId xmlns:p14="http://schemas.microsoft.com/office/powerpoint/2010/main" val="3375079125"/>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kumimoji="0" lang="tr-TR" dirty="0"/>
              <a:t>Mantık ifadeleri kurmak</a:t>
            </a:r>
            <a:endParaRPr kumimoji="0" lang="en-US" dirty="0"/>
          </a:p>
        </p:txBody>
      </p:sp>
      <p:sp>
        <p:nvSpPr>
          <p:cNvPr id="49157" name="Line 24"/>
          <p:cNvSpPr>
            <a:spLocks noChangeShapeType="1"/>
          </p:cNvSpPr>
          <p:nvPr/>
        </p:nvSpPr>
        <p:spPr bwMode="auto">
          <a:xfrm>
            <a:off x="349250" y="3019425"/>
            <a:ext cx="36179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58" name="Line 25"/>
          <p:cNvSpPr>
            <a:spLocks noChangeShapeType="1"/>
          </p:cNvSpPr>
          <p:nvPr/>
        </p:nvSpPr>
        <p:spPr bwMode="auto">
          <a:xfrm>
            <a:off x="349250" y="5087938"/>
            <a:ext cx="36179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59" name="Line 26"/>
          <p:cNvSpPr>
            <a:spLocks noChangeShapeType="1"/>
          </p:cNvSpPr>
          <p:nvPr/>
        </p:nvSpPr>
        <p:spPr bwMode="auto">
          <a:xfrm>
            <a:off x="349250"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0" name="Line 27"/>
          <p:cNvSpPr>
            <a:spLocks noChangeShapeType="1"/>
          </p:cNvSpPr>
          <p:nvPr/>
        </p:nvSpPr>
        <p:spPr bwMode="auto">
          <a:xfrm>
            <a:off x="3967163"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1" name="Line 28"/>
          <p:cNvSpPr>
            <a:spLocks noChangeShapeType="1"/>
          </p:cNvSpPr>
          <p:nvPr/>
        </p:nvSpPr>
        <p:spPr bwMode="auto">
          <a:xfrm>
            <a:off x="349250"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2" name="Line 29"/>
          <p:cNvSpPr>
            <a:spLocks noChangeShapeType="1"/>
          </p:cNvSpPr>
          <p:nvPr/>
        </p:nvSpPr>
        <p:spPr bwMode="auto">
          <a:xfrm>
            <a:off x="3967163"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3" name="Line 44"/>
          <p:cNvSpPr>
            <a:spLocks noChangeShapeType="1"/>
          </p:cNvSpPr>
          <p:nvPr/>
        </p:nvSpPr>
        <p:spPr bwMode="auto">
          <a:xfrm>
            <a:off x="1252538" y="5294313"/>
            <a:ext cx="1689100"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4" name="Line 45"/>
          <p:cNvSpPr>
            <a:spLocks noChangeShapeType="1"/>
          </p:cNvSpPr>
          <p:nvPr/>
        </p:nvSpPr>
        <p:spPr bwMode="auto">
          <a:xfrm>
            <a:off x="1252538" y="6518275"/>
            <a:ext cx="1689100"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5" name="Line 46"/>
          <p:cNvSpPr>
            <a:spLocks noChangeShapeType="1"/>
          </p:cNvSpPr>
          <p:nvPr/>
        </p:nvSpPr>
        <p:spPr bwMode="auto">
          <a:xfrm>
            <a:off x="12525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6" name="Line 47"/>
          <p:cNvSpPr>
            <a:spLocks noChangeShapeType="1"/>
          </p:cNvSpPr>
          <p:nvPr/>
        </p:nvSpPr>
        <p:spPr bwMode="auto">
          <a:xfrm>
            <a:off x="29416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7" name="Line 79"/>
          <p:cNvSpPr>
            <a:spLocks noChangeShapeType="1"/>
          </p:cNvSpPr>
          <p:nvPr/>
        </p:nvSpPr>
        <p:spPr bwMode="auto">
          <a:xfrm>
            <a:off x="4454525" y="3025775"/>
            <a:ext cx="43926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8" name="Line 80"/>
          <p:cNvSpPr>
            <a:spLocks noChangeShapeType="1"/>
          </p:cNvSpPr>
          <p:nvPr/>
        </p:nvSpPr>
        <p:spPr bwMode="auto">
          <a:xfrm>
            <a:off x="4454525" y="5938838"/>
            <a:ext cx="43926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9" name="Line 81"/>
          <p:cNvSpPr>
            <a:spLocks noChangeShapeType="1"/>
          </p:cNvSpPr>
          <p:nvPr/>
        </p:nvSpPr>
        <p:spPr bwMode="auto">
          <a:xfrm>
            <a:off x="4454525"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0" name="Line 82"/>
          <p:cNvSpPr>
            <a:spLocks noChangeShapeType="1"/>
          </p:cNvSpPr>
          <p:nvPr/>
        </p:nvSpPr>
        <p:spPr bwMode="auto">
          <a:xfrm>
            <a:off x="8847138"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1" name="Line 83"/>
          <p:cNvSpPr>
            <a:spLocks noChangeShapeType="1"/>
          </p:cNvSpPr>
          <p:nvPr/>
        </p:nvSpPr>
        <p:spPr bwMode="auto">
          <a:xfrm>
            <a:off x="4454525"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2" name="Line 84"/>
          <p:cNvSpPr>
            <a:spLocks noChangeShapeType="1"/>
          </p:cNvSpPr>
          <p:nvPr/>
        </p:nvSpPr>
        <p:spPr bwMode="auto">
          <a:xfrm>
            <a:off x="8847138"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pic>
        <p:nvPicPr>
          <p:cNvPr id="24" name="Picture 23" descr="Picture 15.png"/>
          <p:cNvPicPr>
            <a:picLocks noChangeAspect="1"/>
          </p:cNvPicPr>
          <p:nvPr/>
        </p:nvPicPr>
        <p:blipFill>
          <a:blip r:embed="rId3"/>
          <a:srcRect b="24763"/>
          <a:stretch>
            <a:fillRect/>
          </a:stretch>
        </p:blipFill>
        <p:spPr>
          <a:xfrm>
            <a:off x="285720" y="1428736"/>
            <a:ext cx="8286776" cy="1415804"/>
          </a:xfrm>
          <a:prstGeom prst="rect">
            <a:avLst/>
          </a:prstGeom>
        </p:spPr>
      </p:pic>
      <p:sp>
        <p:nvSpPr>
          <p:cNvPr id="20" name="19 Yuvarlatılmış Dikdörtgen"/>
          <p:cNvSpPr/>
          <p:nvPr/>
        </p:nvSpPr>
        <p:spPr>
          <a:xfrm>
            <a:off x="4214810" y="3000372"/>
            <a:ext cx="4000528"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1&lt;= </a:t>
            </a:r>
            <a:r>
              <a:rPr lang="tr-TR" b="1" dirty="0" err="1"/>
              <a:t>month</a:t>
            </a:r>
            <a:r>
              <a:rPr lang="tr-TR" b="1" dirty="0"/>
              <a:t>&lt;=12 </a:t>
            </a:r>
            <a:r>
              <a:rPr lang="tr-TR" dirty="0"/>
              <a:t>kullanımı</a:t>
            </a:r>
          </a:p>
          <a:p>
            <a:pPr algn="ctr"/>
            <a:r>
              <a:rPr lang="tr-TR" dirty="0"/>
              <a:t>matematikte varsa da C dilinde yoktur.</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Bunu biliyor muydunuz?</a:t>
            </a:r>
            <a:endParaRPr lang="en-US" dirty="0"/>
          </a:p>
        </p:txBody>
      </p:sp>
      <p:pic>
        <p:nvPicPr>
          <p:cNvPr id="4" name="Picture 3" descr="Charles_Babbage_-_186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3778" y="1701003"/>
            <a:ext cx="3403022" cy="4455957"/>
          </a:xfrm>
          <a:prstGeom prst="rect">
            <a:avLst/>
          </a:prstGeom>
        </p:spPr>
      </p:pic>
      <p:sp>
        <p:nvSpPr>
          <p:cNvPr id="61442" name="AutoShape 2"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8 Resim" descr="xps13-44.0.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797878" y="3942624"/>
            <a:ext cx="2971800" cy="2733947"/>
          </a:xfrm>
          <a:prstGeom prst="rect">
            <a:avLst/>
          </a:prstGeom>
        </p:spPr>
      </p:pic>
      <p:pic>
        <p:nvPicPr>
          <p:cNvPr id="61450" name="Picture 10" descr="https://encrypted-tbn1.gstatic.com/images?q=tbn:ANd9GcQ3Pfql6ZYgxuPav0F2WiIOxkcVh8oSjrokQxPJLk1dThckmRCX8Q"/>
          <p:cNvPicPr>
            <a:picLocks noGrp="1" noChangeAspect="1" noChangeArrowheads="1"/>
          </p:cNvPicPr>
          <p:nvPr>
            <p:ph sz="quarter" idx="1"/>
          </p:nvPr>
        </p:nvPicPr>
        <p:blipFill>
          <a:blip r:embed="rId5">
            <a:clrChange>
              <a:clrFrom>
                <a:srgbClr val="FFFFFF"/>
              </a:clrFrom>
              <a:clrTo>
                <a:srgbClr val="FFFFFF">
                  <a:alpha val="0"/>
                </a:srgbClr>
              </a:clrTo>
            </a:clrChange>
          </a:blip>
          <a:srcRect/>
          <a:stretch>
            <a:fillRect/>
          </a:stretch>
        </p:blipFill>
        <p:spPr bwMode="auto">
          <a:xfrm>
            <a:off x="6454943" y="1680482"/>
            <a:ext cx="1574624" cy="1659434"/>
          </a:xfrm>
          <a:prstGeom prst="rect">
            <a:avLst/>
          </a:prstGeom>
          <a:noFill/>
        </p:spPr>
      </p:pic>
      <p:sp>
        <p:nvSpPr>
          <p:cNvPr id="11" name="10 Dikdörtgen"/>
          <p:cNvSpPr/>
          <p:nvPr/>
        </p:nvSpPr>
        <p:spPr>
          <a:xfrm>
            <a:off x="457200" y="1909975"/>
            <a:ext cx="4572000" cy="2769989"/>
          </a:xfrm>
          <a:prstGeom prst="rect">
            <a:avLst/>
          </a:prstGeom>
        </p:spPr>
        <p:txBody>
          <a:bodyPr>
            <a:spAutoFit/>
          </a:bodyPr>
          <a:lstStyle/>
          <a:p>
            <a:r>
              <a:rPr lang="en-US" sz="2000"/>
              <a:t>Charles Babbage </a:t>
            </a:r>
            <a:endParaRPr lang="tr-TR" sz="2000"/>
          </a:p>
          <a:p>
            <a:r>
              <a:rPr lang="tr-TR" sz="2000"/>
              <a:t>Bilgisayarın babası olarak bilinir.</a:t>
            </a:r>
          </a:p>
          <a:p>
            <a:endParaRPr lang="tr-TR" sz="2000"/>
          </a:p>
          <a:p>
            <a:r>
              <a:rPr lang="tr-TR" sz="2000"/>
              <a:t>İlk otomatik mekanik bilgisayar fikrini önerdiği zaman</a:t>
            </a:r>
          </a:p>
          <a:p>
            <a:r>
              <a:rPr lang="tr-TR" sz="5400">
                <a:solidFill>
                  <a:srgbClr val="FF0000"/>
                </a:solidFill>
              </a:rPr>
              <a:t>1</a:t>
            </a:r>
            <a:r>
              <a:rPr lang="tr-TR" sz="5400">
                <a:solidFill>
                  <a:srgbClr val="002060"/>
                </a:solidFill>
              </a:rPr>
              <a:t>8</a:t>
            </a:r>
            <a:r>
              <a:rPr lang="tr-TR" sz="5400">
                <a:solidFill>
                  <a:schemeClr val="tx2">
                    <a:lumMod val="60000"/>
                    <a:lumOff val="40000"/>
                  </a:schemeClr>
                </a:solidFill>
              </a:rPr>
              <a:t>3</a:t>
            </a:r>
            <a:r>
              <a:rPr lang="tr-TR" sz="5400">
                <a:solidFill>
                  <a:srgbClr val="FF0000"/>
                </a:solidFill>
              </a:rPr>
              <a:t>7</a:t>
            </a:r>
          </a:p>
          <a:p>
            <a:r>
              <a:rPr lang="tr-TR" sz="2000"/>
              <a:t>yılıydı.</a:t>
            </a:r>
          </a:p>
        </p:txBody>
      </p:sp>
    </p:spTree>
    <p:extLst>
      <p:ext uri="{BB962C8B-B14F-4D97-AF65-F5344CB8AC3E}">
        <p14:creationId xmlns:p14="http://schemas.microsoft.com/office/powerpoint/2010/main" val="4570343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box(in)">
                                      <p:cBhvr>
                                        <p:cTn id="7" dur="500"/>
                                        <p:tgtEl>
                                          <p:spTgt spid="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1450"/>
                                        </p:tgtEl>
                                        <p:attrNameLst>
                                          <p:attrName>style.visibility</p:attrName>
                                        </p:attrNameLst>
                                      </p:cBhvr>
                                      <p:to>
                                        <p:strVal val="visible"/>
                                      </p:to>
                                    </p:set>
                                    <p:animEffect transition="in" filter="diamond(in)">
                                      <p:cBhvr>
                                        <p:cTn id="18" dur="2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&amp;&amp; ile ||’</a:t>
            </a:r>
            <a:r>
              <a:rPr lang="tr-TR" sz="4000" b="1" dirty="0" err="1">
                <a:solidFill>
                  <a:schemeClr val="tx2">
                    <a:lumMod val="60000"/>
                    <a:lumOff val="40000"/>
                  </a:schemeClr>
                </a:solidFill>
              </a:rPr>
              <a:t>nın</a:t>
            </a:r>
            <a:r>
              <a:rPr lang="tr-TR" sz="4000" b="1" dirty="0">
                <a:solidFill>
                  <a:schemeClr val="tx2">
                    <a:lumMod val="60000"/>
                    <a:lumOff val="40000"/>
                  </a:schemeClr>
                </a:solidFill>
              </a:rPr>
              <a:t> öncelik sırası</a:t>
            </a:r>
          </a:p>
        </p:txBody>
      </p:sp>
      <p:sp>
        <p:nvSpPr>
          <p:cNvPr id="3" name="Alt Başlık 2"/>
          <p:cNvSpPr>
            <a:spLocks noGrp="1"/>
          </p:cNvSpPr>
          <p:nvPr>
            <p:ph sz="quarter" idx="1"/>
          </p:nvPr>
        </p:nvSpPr>
        <p:spPr/>
        <p:txBody>
          <a:bodyPr>
            <a:normAutofit/>
          </a:bodyPr>
          <a:lstStyle/>
          <a:p>
            <a:pPr algn="just"/>
            <a:r>
              <a:rPr lang="tr-TR" sz="2400" dirty="0">
                <a:solidFill>
                  <a:schemeClr val="tx1"/>
                </a:solidFill>
              </a:rPr>
              <a:t>C dilinde </a:t>
            </a:r>
            <a:r>
              <a:rPr lang="tr-TR" sz="2400" dirty="0" err="1">
                <a:solidFill>
                  <a:schemeClr val="tx1"/>
                </a:solidFill>
              </a:rPr>
              <a:t>VE’nin</a:t>
            </a:r>
            <a:r>
              <a:rPr lang="tr-TR" sz="2400" dirty="0">
                <a:solidFill>
                  <a:schemeClr val="tx1"/>
                </a:solidFill>
              </a:rPr>
              <a:t> önceliği </a:t>
            </a:r>
            <a:r>
              <a:rPr lang="tr-TR" sz="2400" dirty="0" err="1">
                <a:solidFill>
                  <a:schemeClr val="tx1"/>
                </a:solidFill>
              </a:rPr>
              <a:t>VEYA’dan</a:t>
            </a:r>
            <a:r>
              <a:rPr lang="tr-TR" sz="2400" dirty="0">
                <a:solidFill>
                  <a:schemeClr val="tx1"/>
                </a:solidFill>
              </a:rPr>
              <a:t> daha fazladır. Bu nedenle önce VE işlemleri yapılır ,sonra </a:t>
            </a:r>
            <a:r>
              <a:rPr lang="tr-TR" sz="2400" dirty="0" err="1">
                <a:solidFill>
                  <a:schemeClr val="tx1"/>
                </a:solidFill>
              </a:rPr>
              <a:t>VEYA’lara</a:t>
            </a:r>
            <a:r>
              <a:rPr lang="tr-TR" sz="2400" dirty="0">
                <a:solidFill>
                  <a:schemeClr val="tx1"/>
                </a:solidFill>
              </a:rPr>
              <a:t> geçilir.</a:t>
            </a:r>
          </a:p>
          <a:p>
            <a:pPr lvl="1" algn="just"/>
            <a:r>
              <a:rPr lang="tr-TR" sz="2100" dirty="0">
                <a:solidFill>
                  <a:schemeClr val="tx1"/>
                </a:solidFill>
              </a:rPr>
              <a:t>Hatırlamak için </a:t>
            </a:r>
            <a:r>
              <a:rPr lang="tr-TR" sz="2100" dirty="0" err="1">
                <a:solidFill>
                  <a:schemeClr val="tx1"/>
                </a:solidFill>
              </a:rPr>
              <a:t>VE’nin</a:t>
            </a:r>
            <a:r>
              <a:rPr lang="tr-TR" sz="2100" dirty="0">
                <a:solidFill>
                  <a:schemeClr val="tx1"/>
                </a:solidFill>
              </a:rPr>
              <a:t> çarpmaya, </a:t>
            </a:r>
            <a:r>
              <a:rPr lang="tr-TR" sz="2100" dirty="0" err="1">
                <a:solidFill>
                  <a:schemeClr val="tx1"/>
                </a:solidFill>
              </a:rPr>
              <a:t>VEYA’nın</a:t>
            </a:r>
            <a:r>
              <a:rPr lang="tr-TR" sz="2100" dirty="0">
                <a:solidFill>
                  <a:schemeClr val="tx1"/>
                </a:solidFill>
              </a:rPr>
              <a:t> toplamaya benzediği gerçeğinden faydalanabilirsiniz.</a:t>
            </a:r>
          </a:p>
          <a:p>
            <a:pPr algn="just"/>
            <a:r>
              <a:rPr lang="tr-TR" sz="2400" dirty="0"/>
              <a:t>Öncelik sırasını değiştirmek istediğinizde parantezlerden yararlanabilirsiniz.</a:t>
            </a:r>
          </a:p>
          <a:p>
            <a:pPr lvl="1" algn="just"/>
            <a:r>
              <a:rPr lang="tr-TR" sz="2100" dirty="0">
                <a:solidFill>
                  <a:schemeClr val="tx1"/>
                </a:solidFill>
              </a:rPr>
              <a:t>1 || 1 &amp;&amp; 0 	-&gt; 1 yapar.</a:t>
            </a:r>
          </a:p>
          <a:p>
            <a:pPr lvl="1" algn="just"/>
            <a:r>
              <a:rPr lang="tr-TR" sz="2100" dirty="0">
                <a:solidFill>
                  <a:schemeClr val="tx1"/>
                </a:solidFill>
              </a:rPr>
              <a:t>(1 || 1) &amp;&amp; 0	-&gt; 0 yapar.</a:t>
            </a:r>
          </a:p>
          <a:p>
            <a:pPr algn="just"/>
            <a:endParaRPr lang="tr-TR" sz="2400" b="1" dirty="0">
              <a:solidFill>
                <a:schemeClr val="tx1"/>
              </a:solidFill>
            </a:endParaRPr>
          </a:p>
          <a:p>
            <a:pPr algn="just"/>
            <a:endParaRPr lang="tr-TR" sz="2400" b="1" dirty="0">
              <a:solidFill>
                <a:schemeClr val="tx1"/>
              </a:solidFill>
            </a:endParaRP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http://images.clipartpanda.com/computer-clipart-KineaoEpT.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21375" y="2712945"/>
            <a:ext cx="2105025" cy="2148322"/>
          </a:xfrm>
          <a:prstGeom prst="rect">
            <a:avLst/>
          </a:prstGeom>
          <a:noFill/>
          <a:extLst>
            <a:ext uri="{909E8E84-426E-40DD-AFC4-6F175D3DCCD1}">
              <a14:hiddenFill xmlns:a14="http://schemas.microsoft.com/office/drawing/2010/main">
                <a:solidFill>
                  <a:srgbClr val="FFFFFF"/>
                </a:solidFill>
              </a14:hiddenFill>
            </a:ext>
          </a:extLst>
        </p:spPr>
      </p:pic>
      <p:sp>
        <p:nvSpPr>
          <p:cNvPr id="3" name="Trapezoid 2"/>
          <p:cNvSpPr/>
          <p:nvPr/>
        </p:nvSpPr>
        <p:spPr>
          <a:xfrm rot="4654330">
            <a:off x="1073077" y="1211656"/>
            <a:ext cx="4533964" cy="6385046"/>
          </a:xfrm>
          <a:prstGeom prst="trapezoid">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674" name="Rectangle 2"/>
          <p:cNvSpPr>
            <a:spLocks noGrp="1" noChangeArrowheads="1"/>
          </p:cNvSpPr>
          <p:nvPr>
            <p:ph type="title"/>
          </p:nvPr>
        </p:nvSpPr>
        <p:spPr>
          <a:noFill/>
          <a:ln/>
        </p:spPr>
        <p:txBody>
          <a:bodyPr/>
          <a:lstStyle/>
          <a:p>
            <a:r>
              <a:rPr lang="tr-TR" dirty="0"/>
              <a:t>Mantık ifadelerin değerlendirilmesi</a:t>
            </a:r>
            <a:endParaRPr lang="en-US" dirty="0"/>
          </a:p>
        </p:txBody>
      </p:sp>
      <p:sp>
        <p:nvSpPr>
          <p:cNvPr id="28675" name="Rectangle 3"/>
          <p:cNvSpPr>
            <a:spLocks noGrp="1" noChangeArrowheads="1"/>
          </p:cNvSpPr>
          <p:nvPr>
            <p:ph idx="1"/>
          </p:nvPr>
        </p:nvSpPr>
        <p:spPr>
          <a:noFill/>
          <a:ln/>
        </p:spPr>
        <p:txBody>
          <a:bodyPr>
            <a:normAutofit/>
          </a:bodyPr>
          <a:lstStyle/>
          <a:p>
            <a:pPr>
              <a:buFontTx/>
              <a:buNone/>
            </a:pPr>
            <a:r>
              <a:rPr lang="en-US" sz="2800" dirty="0"/>
              <a:t>Given</a:t>
            </a:r>
          </a:p>
          <a:p>
            <a:pPr>
              <a:buFontTx/>
              <a:buNone/>
            </a:pPr>
            <a:r>
              <a:rPr lang="en-US" sz="2800" dirty="0"/>
              <a:t>	</a:t>
            </a:r>
            <a:r>
              <a:rPr lang="en-US" sz="2800" dirty="0" err="1"/>
              <a:t>int</a:t>
            </a:r>
            <a:r>
              <a:rPr lang="en-US" sz="2800" dirty="0"/>
              <a:t> a = 5, b = 7, c = 17 ;</a:t>
            </a:r>
          </a:p>
          <a:p>
            <a:pPr>
              <a:buFontTx/>
              <a:buNone/>
            </a:pPr>
            <a:r>
              <a:rPr lang="en-US" sz="2800" dirty="0"/>
              <a:t>evaluate each expression as True or False.</a:t>
            </a:r>
          </a:p>
          <a:p>
            <a:pPr>
              <a:buFontTx/>
              <a:buNone/>
            </a:pPr>
            <a:r>
              <a:rPr lang="en-US" sz="2800" dirty="0"/>
              <a:t>1. c / b == 2</a:t>
            </a:r>
          </a:p>
          <a:p>
            <a:pPr>
              <a:buFontTx/>
              <a:buNone/>
            </a:pPr>
            <a:r>
              <a:rPr lang="en-US" sz="2800" dirty="0"/>
              <a:t>2. c % b &lt;= a % b</a:t>
            </a:r>
          </a:p>
          <a:p>
            <a:pPr>
              <a:buFontTx/>
              <a:buNone/>
            </a:pPr>
            <a:r>
              <a:rPr lang="en-US" sz="2800" dirty="0"/>
              <a:t>3. b + c / a != c - a</a:t>
            </a:r>
          </a:p>
          <a:p>
            <a:pPr>
              <a:buFontTx/>
              <a:buNone/>
            </a:pPr>
            <a:r>
              <a:rPr lang="en-US" sz="2800" dirty="0"/>
              <a:t>4. (b &lt; c) &amp;&amp; (c == 7)</a:t>
            </a:r>
          </a:p>
          <a:p>
            <a:pPr>
              <a:buFontTx/>
              <a:buNone/>
            </a:pPr>
            <a:r>
              <a:rPr lang="en-US" sz="2800" dirty="0"/>
              <a:t>5. (c + 1 - b == 0) || (b </a:t>
            </a:r>
            <a:r>
              <a:rPr lang="en-US" sz="2800" dirty="0">
                <a:solidFill>
                  <a:srgbClr val="FF0000"/>
                </a:solidFill>
              </a:rPr>
              <a:t>=</a:t>
            </a:r>
            <a:r>
              <a:rPr lang="en-US" sz="2800" dirty="0"/>
              <a:t> 5)</a:t>
            </a:r>
          </a:p>
        </p:txBody>
      </p:sp>
      <p:sp>
        <p:nvSpPr>
          <p:cNvPr id="5" name="Oval 4"/>
          <p:cNvSpPr/>
          <p:nvPr/>
        </p:nvSpPr>
        <p:spPr>
          <a:xfrm>
            <a:off x="6505575" y="2981325"/>
            <a:ext cx="238125" cy="27622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cxnSp>
        <p:nvCxnSpPr>
          <p:cNvPr id="6" name="Straight Connector 5"/>
          <p:cNvCxnSpPr>
            <a:endCxn id="7" idx="2"/>
          </p:cNvCxnSpPr>
          <p:nvPr/>
        </p:nvCxnSpPr>
        <p:spPr>
          <a:xfrm>
            <a:off x="6743700" y="3192304"/>
            <a:ext cx="111124" cy="219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54824" y="3048001"/>
            <a:ext cx="307976" cy="33242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Cloud Callout 1"/>
          <p:cNvSpPr/>
          <p:nvPr/>
        </p:nvSpPr>
        <p:spPr>
          <a:xfrm>
            <a:off x="6799262" y="552450"/>
            <a:ext cx="2030413" cy="216049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a:t>True</a:t>
            </a:r>
            <a:endParaRPr lang="tr-TR" dirty="0"/>
          </a:p>
          <a:p>
            <a:pPr algn="ctr"/>
            <a:r>
              <a:rPr lang="tr-TR" dirty="0" err="1"/>
              <a:t>True</a:t>
            </a:r>
            <a:endParaRPr lang="tr-TR" dirty="0"/>
          </a:p>
          <a:p>
            <a:pPr algn="ctr"/>
            <a:r>
              <a:rPr lang="tr-TR" dirty="0" err="1"/>
              <a:t>True</a:t>
            </a:r>
            <a:endParaRPr lang="tr-TR" dirty="0"/>
          </a:p>
          <a:p>
            <a:pPr algn="ctr"/>
            <a:r>
              <a:rPr lang="tr-TR" dirty="0" err="1"/>
              <a:t>False</a:t>
            </a:r>
            <a:endParaRPr lang="tr-TR" dirty="0"/>
          </a:p>
          <a:p>
            <a:pPr algn="ctr"/>
            <a:r>
              <a:rPr lang="tr-TR" dirty="0" err="1"/>
              <a:t>True</a:t>
            </a:r>
            <a:endParaRPr lang="tr-TR" dirty="0"/>
          </a:p>
        </p:txBody>
      </p:sp>
    </p:spTree>
    <p:extLst>
      <p:ext uri="{BB962C8B-B14F-4D97-AF65-F5344CB8AC3E}">
        <p14:creationId xmlns:p14="http://schemas.microsoft.com/office/powerpoint/2010/main" val="254698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a:solidFill>
                  <a:schemeClr val="tx2">
                    <a:lumMod val="60000"/>
                    <a:lumOff val="40000"/>
                  </a:schemeClr>
                </a:solidFill>
              </a:rPr>
              <a:t>if</a:t>
            </a:r>
            <a:r>
              <a:rPr lang="tr-TR" sz="4000" b="1" dirty="0">
                <a:solidFill>
                  <a:schemeClr val="tx2">
                    <a:lumMod val="60000"/>
                    <a:lumOff val="40000"/>
                  </a:schemeClr>
                </a:solidFill>
              </a:rPr>
              <a:t> Karar Verme Yapısı: </a:t>
            </a: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err="1">
                <a:solidFill>
                  <a:schemeClr val="tx1"/>
                </a:solidFill>
              </a:rPr>
              <a:t>if</a:t>
            </a:r>
            <a:r>
              <a:rPr lang="tr-TR" sz="2400" dirty="0">
                <a:solidFill>
                  <a:schemeClr val="tx1"/>
                </a:solidFill>
              </a:rPr>
              <a:t> yapısı peşinden koşulu da içeren bir satır ile başlar…</a:t>
            </a:r>
          </a:p>
          <a:p>
            <a:pPr lvl="1" algn="just">
              <a:buFont typeface="Wingdings" pitchFamily="2" charset="2"/>
              <a:buChar char="§"/>
            </a:pPr>
            <a:r>
              <a:rPr lang="tr-TR" sz="2500" dirty="0">
                <a:solidFill>
                  <a:schemeClr val="tx1"/>
                </a:solidFill>
              </a:rPr>
              <a:t>Koşul: </a:t>
            </a:r>
            <a:r>
              <a:rPr lang="tr-TR" sz="2500" dirty="0" err="1">
                <a:solidFill>
                  <a:schemeClr val="tx1"/>
                </a:solidFill>
              </a:rPr>
              <a:t>true</a:t>
            </a:r>
            <a:r>
              <a:rPr lang="tr-TR" sz="2500" dirty="0">
                <a:solidFill>
                  <a:schemeClr val="tx1"/>
                </a:solidFill>
              </a:rPr>
              <a:t> ya da </a:t>
            </a:r>
            <a:r>
              <a:rPr lang="tr-TR" sz="2500" dirty="0" err="1">
                <a:solidFill>
                  <a:schemeClr val="tx1"/>
                </a:solidFill>
              </a:rPr>
              <a:t>false</a:t>
            </a:r>
            <a:r>
              <a:rPr lang="tr-TR" sz="2500" dirty="0">
                <a:solidFill>
                  <a:schemeClr val="tx1"/>
                </a:solidFill>
              </a:rPr>
              <a:t> değerine sahip olacak mantıksal bir ifadedir.</a:t>
            </a:r>
          </a:p>
          <a:p>
            <a:pPr algn="just">
              <a:buFont typeface="Wingdings" pitchFamily="2" charset="2"/>
              <a:buChar char="§"/>
            </a:pPr>
            <a:r>
              <a:rPr lang="tr-TR" sz="2800" dirty="0">
                <a:solidFill>
                  <a:schemeClr val="tx1"/>
                </a:solidFill>
              </a:rPr>
              <a:t>Koşul doğru ise, yapılacakları içeren</a:t>
            </a:r>
          </a:p>
          <a:p>
            <a:pPr lvl="1" algn="just">
              <a:buFont typeface="Wingdings" pitchFamily="2" charset="2"/>
              <a:buChar char="§"/>
            </a:pPr>
            <a:r>
              <a:rPr lang="tr-TR" sz="2500" dirty="0">
                <a:solidFill>
                  <a:schemeClr val="tx1"/>
                </a:solidFill>
              </a:rPr>
              <a:t>Süslü parantezsiz tek komut ya da</a:t>
            </a:r>
          </a:p>
          <a:p>
            <a:pPr lvl="1" algn="just">
              <a:buFont typeface="Wingdings" pitchFamily="2" charset="2"/>
              <a:buChar char="§"/>
            </a:pPr>
            <a:r>
              <a:rPr lang="tr-TR" sz="2500" dirty="0">
                <a:solidFill>
                  <a:schemeClr val="tx1"/>
                </a:solidFill>
              </a:rPr>
              <a:t>Süslü parantezle </a:t>
            </a:r>
            <a:r>
              <a:rPr lang="tr-TR" sz="2500" dirty="0" err="1">
                <a:solidFill>
                  <a:schemeClr val="tx1"/>
                </a:solidFill>
              </a:rPr>
              <a:t>bloklanmış</a:t>
            </a:r>
            <a:r>
              <a:rPr lang="tr-TR" sz="2500" dirty="0">
                <a:solidFill>
                  <a:schemeClr val="tx1"/>
                </a:solidFill>
              </a:rPr>
              <a:t> komutlar gelir.</a:t>
            </a:r>
          </a:p>
          <a:p>
            <a:pPr algn="just">
              <a:buFont typeface="Wingdings" pitchFamily="2" charset="2"/>
              <a:buChar char="§"/>
            </a:pPr>
            <a:r>
              <a:rPr lang="tr-TR" sz="2800" dirty="0"/>
              <a:t>Bunun peşinden, else gelebilir ama gelmek zorunda değildir.</a:t>
            </a:r>
            <a:endParaRPr lang="tr-TR" sz="2500" dirty="0">
              <a:solidFill>
                <a:schemeClr val="tx1"/>
              </a:solidFill>
            </a:endParaRPr>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a:t>Kullanım şekli</a:t>
            </a:r>
            <a:endParaRPr lang="en-US" dirty="0"/>
          </a:p>
        </p:txBody>
      </p:sp>
      <p:sp>
        <p:nvSpPr>
          <p:cNvPr id="25604" name="Text Box 4"/>
          <p:cNvSpPr txBox="1">
            <a:spLocks noChangeArrowheads="1"/>
          </p:cNvSpPr>
          <p:nvPr/>
        </p:nvSpPr>
        <p:spPr bwMode="auto">
          <a:xfrm>
            <a:off x="266218" y="1357298"/>
            <a:ext cx="3692324" cy="179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a:solidFill>
                  <a:srgbClr val="000000"/>
                </a:solidFill>
                <a:latin typeface="Consolas"/>
                <a:ea typeface="Times New Roman"/>
                <a:cs typeface="Times New Roman"/>
              </a:rPr>
              <a:t>if</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age </a:t>
            </a:r>
            <a:r>
              <a:rPr lang="en-US" sz="2400" b="1" dirty="0">
                <a:solidFill>
                  <a:srgbClr val="FF0000"/>
                </a:solidFill>
                <a:latin typeface="Consolas"/>
                <a:ea typeface="Times New Roman"/>
                <a:cs typeface="Times New Roman"/>
              </a:rPr>
              <a:t>&gt;=</a:t>
            </a:r>
            <a:r>
              <a:rPr lang="en-US" sz="2400" dirty="0">
                <a:solidFill>
                  <a:srgbClr val="000000"/>
                </a:solidFill>
                <a:latin typeface="Consolas"/>
                <a:ea typeface="Times New Roman"/>
                <a:cs typeface="Times New Roman"/>
              </a:rPr>
              <a:t> </a:t>
            </a:r>
            <a:r>
              <a:rPr lang="en-US" sz="2400" dirty="0">
                <a:solidFill>
                  <a:srgbClr val="800080"/>
                </a:solidFill>
                <a:latin typeface="Consolas"/>
                <a:ea typeface="Times New Roman"/>
                <a:cs typeface="Times New Roman"/>
              </a:rPr>
              <a:t>18</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"Vote!\n"</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p:txBody>
      </p:sp>
      <p:sp>
        <p:nvSpPr>
          <p:cNvPr id="25605" name="Text Box 5"/>
          <p:cNvSpPr txBox="1">
            <a:spLocks noChangeArrowheads="1"/>
          </p:cNvSpPr>
          <p:nvPr/>
        </p:nvSpPr>
        <p:spPr bwMode="auto">
          <a:xfrm>
            <a:off x="4132162" y="1295447"/>
            <a:ext cx="4872942"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a:solidFill>
                  <a:srgbClr val="000000"/>
                </a:solidFill>
                <a:latin typeface="Consolas"/>
                <a:ea typeface="Times New Roman"/>
                <a:cs typeface="Times New Roman"/>
              </a:rPr>
              <a:t>if</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age </a:t>
            </a:r>
            <a:r>
              <a:rPr lang="en-US" sz="2400" b="1" dirty="0">
                <a:solidFill>
                  <a:srgbClr val="FF0000"/>
                </a:solidFill>
                <a:latin typeface="Consolas"/>
                <a:ea typeface="Times New Roman"/>
                <a:cs typeface="Times New Roman"/>
              </a:rPr>
              <a:t>&gt;=</a:t>
            </a:r>
            <a:r>
              <a:rPr lang="en-US" sz="2400" dirty="0">
                <a:solidFill>
                  <a:srgbClr val="000000"/>
                </a:solidFill>
                <a:latin typeface="Consolas"/>
                <a:ea typeface="Times New Roman"/>
                <a:cs typeface="Times New Roman"/>
              </a:rPr>
              <a:t> </a:t>
            </a:r>
            <a:r>
              <a:rPr lang="en-US" sz="2400" dirty="0">
                <a:solidFill>
                  <a:srgbClr val="800080"/>
                </a:solidFill>
                <a:latin typeface="Consolas"/>
                <a:ea typeface="Times New Roman"/>
                <a:cs typeface="Times New Roman"/>
              </a:rPr>
              <a:t>18</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"Vote!\n"</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000000"/>
                </a:solidFill>
                <a:latin typeface="Consolas"/>
                <a:ea typeface="Times New Roman"/>
                <a:cs typeface="Times New Roman"/>
              </a:rPr>
              <a:t>else</a:t>
            </a:r>
            <a:endParaRPr lang="tr-TR" sz="12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b="1" dirty="0">
                <a:solidFill>
                  <a:srgbClr val="FF0000"/>
                </a:solidFill>
                <a:latin typeface="Consolas"/>
                <a:ea typeface="Times New Roman"/>
                <a:cs typeface="Times New Roman"/>
              </a:rPr>
              <a:t>(</a:t>
            </a:r>
            <a:r>
              <a:rPr lang="en-US" b="1" dirty="0">
                <a:solidFill>
                  <a:srgbClr val="0000FF"/>
                </a:solidFill>
                <a:latin typeface="Consolas"/>
                <a:ea typeface="Times New Roman"/>
                <a:cs typeface="Times New Roman"/>
              </a:rPr>
              <a:t>"</a:t>
            </a:r>
            <a:r>
              <a:rPr lang="tr-TR" b="1" dirty="0" err="1">
                <a:solidFill>
                  <a:srgbClr val="0000FF"/>
                </a:solidFill>
                <a:latin typeface="Consolas"/>
                <a:ea typeface="Times New Roman"/>
                <a:cs typeface="Times New Roman"/>
              </a:rPr>
              <a:t>Maybe</a:t>
            </a:r>
            <a:r>
              <a:rPr lang="tr-TR" b="1" dirty="0">
                <a:solidFill>
                  <a:srgbClr val="0000FF"/>
                </a:solidFill>
                <a:latin typeface="Consolas"/>
                <a:ea typeface="Times New Roman"/>
                <a:cs typeface="Times New Roman"/>
              </a:rPr>
              <a:t> </a:t>
            </a:r>
            <a:r>
              <a:rPr lang="tr-TR" b="1" dirty="0" err="1">
                <a:solidFill>
                  <a:srgbClr val="0000FF"/>
                </a:solidFill>
                <a:latin typeface="Consolas"/>
                <a:ea typeface="Times New Roman"/>
                <a:cs typeface="Times New Roman"/>
              </a:rPr>
              <a:t>next</a:t>
            </a:r>
            <a:r>
              <a:rPr lang="tr-TR" b="1" dirty="0">
                <a:solidFill>
                  <a:srgbClr val="0000FF"/>
                </a:solidFill>
                <a:latin typeface="Consolas"/>
                <a:ea typeface="Times New Roman"/>
                <a:cs typeface="Times New Roman"/>
              </a:rPr>
              <a:t> time</a:t>
            </a:r>
            <a:r>
              <a:rPr lang="en-US" b="1" dirty="0">
                <a:solidFill>
                  <a:srgbClr val="0000FF"/>
                </a:solidFill>
                <a:latin typeface="Consolas"/>
                <a:ea typeface="Times New Roman"/>
                <a:cs typeface="Times New Roman"/>
              </a:rPr>
              <a:t>!\n"</a:t>
            </a:r>
            <a:r>
              <a:rPr lang="en-US" b="1" dirty="0">
                <a:solidFill>
                  <a:srgbClr val="FF0000"/>
                </a:solidFill>
                <a:latin typeface="Consolas"/>
                <a:ea typeface="Times New Roman"/>
                <a:cs typeface="Times New Roman"/>
              </a:rPr>
              <a:t>)</a:t>
            </a:r>
            <a:r>
              <a:rPr lang="en-US" sz="2400" b="1" dirty="0">
                <a:solidFill>
                  <a:srgbClr val="FF0000"/>
                </a:solidFill>
                <a:latin typeface="Consolas"/>
                <a:ea typeface="Times New Roman"/>
                <a:cs typeface="Times New Roman"/>
              </a:rPr>
              <a:t>;</a:t>
            </a:r>
            <a:endParaRPr lang="tr-TR" sz="2400" dirty="0">
              <a:ea typeface="Times New Roman"/>
              <a:cs typeface="Times New Roman"/>
            </a:endParaRPr>
          </a:p>
          <a:p>
            <a:pPr>
              <a:lnSpc>
                <a:spcPct val="115000"/>
              </a:lnSpc>
              <a:spcAft>
                <a:spcPts val="0"/>
              </a:spcAft>
            </a:pPr>
            <a:r>
              <a:rPr lang="en-US" sz="2400" b="1" dirty="0">
                <a:solidFill>
                  <a:srgbClr val="FF0000"/>
                </a:solidFill>
                <a:latin typeface="Consolas"/>
                <a:ea typeface="Times New Roman"/>
                <a:cs typeface="Times New Roman"/>
              </a:rPr>
              <a:t>}</a:t>
            </a:r>
            <a:endParaRPr lang="tr-TR" sz="1200" dirty="0">
              <a:ea typeface="Times New Roman"/>
              <a:cs typeface="Times New Roman"/>
            </a:endParaRPr>
          </a:p>
        </p:txBody>
      </p:sp>
      <p:sp>
        <p:nvSpPr>
          <p:cNvPr id="5" name="4 Yuvarlatılmış Dikdörtgen"/>
          <p:cNvSpPr/>
          <p:nvPr/>
        </p:nvSpPr>
        <p:spPr>
          <a:xfrm>
            <a:off x="571472" y="4286256"/>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Derleyici çalışma zamanında </a:t>
            </a:r>
            <a:r>
              <a:rPr lang="tr-TR" b="1" i="1" dirty="0" err="1"/>
              <a:t>age</a:t>
            </a:r>
            <a:r>
              <a:rPr lang="tr-TR" b="1" i="1" dirty="0"/>
              <a:t>&gt;=18</a:t>
            </a:r>
            <a:r>
              <a:rPr lang="tr-TR" dirty="0"/>
              <a:t> yerine 0 ya da 1 yazar ve sonra </a:t>
            </a:r>
            <a:r>
              <a:rPr lang="tr-TR" dirty="0" err="1"/>
              <a:t>if’i</a:t>
            </a:r>
            <a:r>
              <a:rPr lang="tr-TR" dirty="0"/>
              <a:t> çalıştırır.</a:t>
            </a:r>
          </a:p>
        </p:txBody>
      </p:sp>
      <p:grpSp>
        <p:nvGrpSpPr>
          <p:cNvPr id="2" name="12 Grup"/>
          <p:cNvGrpSpPr/>
          <p:nvPr/>
        </p:nvGrpSpPr>
        <p:grpSpPr>
          <a:xfrm>
            <a:off x="3090452" y="428604"/>
            <a:ext cx="3761761" cy="1143004"/>
            <a:chOff x="3090452" y="428604"/>
            <a:chExt cx="3761761" cy="1143004"/>
          </a:xfrm>
        </p:grpSpPr>
        <p:cxnSp>
          <p:nvCxnSpPr>
            <p:cNvPr id="7" name="6 Düz Ok Bağlayıcısı"/>
            <p:cNvCxnSpPr>
              <a:stCxn id="8" idx="1"/>
            </p:cNvCxnSpPr>
            <p:nvPr/>
          </p:nvCxnSpPr>
          <p:spPr>
            <a:xfrm rot="10800000" flipV="1">
              <a:off x="3090452" y="905658"/>
              <a:ext cx="481417" cy="66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3571868" y="428604"/>
              <a:ext cx="135732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Buraya </a:t>
              </a:r>
              <a:r>
                <a:rPr lang="tr-TR" b="1" dirty="0"/>
                <a:t>;</a:t>
              </a:r>
              <a:r>
                <a:rPr lang="tr-TR" dirty="0"/>
                <a:t> koyarsak ne olur?</a:t>
              </a:r>
            </a:p>
          </p:txBody>
        </p:sp>
        <p:cxnSp>
          <p:nvCxnSpPr>
            <p:cNvPr id="10" name="9 Düz Ok Bağlayıcısı"/>
            <p:cNvCxnSpPr>
              <a:stCxn id="8" idx="3"/>
            </p:cNvCxnSpPr>
            <p:nvPr/>
          </p:nvCxnSpPr>
          <p:spPr>
            <a:xfrm>
              <a:off x="4929190" y="905658"/>
              <a:ext cx="1923023" cy="523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13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a:solidFill>
                  <a:schemeClr val="tx2">
                    <a:lumMod val="60000"/>
                    <a:lumOff val="40000"/>
                  </a:schemeClr>
                </a:solidFill>
              </a:rPr>
              <a:t>if</a:t>
            </a:r>
            <a:r>
              <a:rPr lang="tr-TR" sz="4000" b="1" dirty="0">
                <a:solidFill>
                  <a:schemeClr val="tx2">
                    <a:lumMod val="60000"/>
                    <a:lumOff val="40000"/>
                  </a:schemeClr>
                </a:solidFill>
              </a:rPr>
              <a:t> Karar Verme Yapısı: </a:t>
            </a: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a:solidFill>
                  <a:schemeClr val="tx1"/>
                </a:solidFill>
              </a:rPr>
              <a:t>Programın farklı noktalara dallanması için kullanılan temel karar verme yapısıdır. IF yapısında bir önerme bulunur ve bu önerme </a:t>
            </a:r>
            <a:r>
              <a:rPr lang="tr-TR" sz="2400" dirty="0" err="1">
                <a:solidFill>
                  <a:schemeClr val="tx1"/>
                </a:solidFill>
              </a:rPr>
              <a:t>true</a:t>
            </a:r>
            <a:r>
              <a:rPr lang="tr-TR" sz="2400" dirty="0">
                <a:solidFill>
                  <a:schemeClr val="tx1"/>
                </a:solidFill>
              </a:rPr>
              <a:t> ise IF bloğu çalıştırılır, </a:t>
            </a:r>
            <a:r>
              <a:rPr lang="tr-TR" sz="2400" dirty="0" err="1">
                <a:solidFill>
                  <a:schemeClr val="tx1"/>
                </a:solidFill>
              </a:rPr>
              <a:t>false</a:t>
            </a:r>
            <a:r>
              <a:rPr lang="tr-TR" sz="2400" dirty="0">
                <a:solidFill>
                  <a:schemeClr val="tx1"/>
                </a:solidFill>
              </a:rPr>
              <a:t> ise IF bloğu çalıştırılmaz.</a:t>
            </a:r>
          </a:p>
          <a:p>
            <a:pPr algn="just">
              <a:buFont typeface="Wingdings" pitchFamily="2" charset="2"/>
              <a:buChar char="§"/>
            </a:pPr>
            <a:r>
              <a:rPr lang="tr-TR" sz="2400" dirty="0">
                <a:solidFill>
                  <a:schemeClr val="tx1"/>
                </a:solidFill>
              </a:rPr>
              <a:t> </a:t>
            </a:r>
            <a:r>
              <a:rPr lang="tr-TR" sz="2400" b="1" dirty="0">
                <a:solidFill>
                  <a:schemeClr val="tx1"/>
                </a:solidFill>
              </a:rPr>
              <a:t>Örnekler:</a:t>
            </a:r>
          </a:p>
          <a:p>
            <a:pPr algn="just"/>
            <a:r>
              <a:rPr lang="tr-TR" sz="2400" b="1" dirty="0">
                <a:solidFill>
                  <a:schemeClr val="tx1"/>
                </a:solidFill>
              </a:rPr>
              <a:t> </a:t>
            </a:r>
            <a:r>
              <a:rPr lang="tr-TR" sz="2400" dirty="0" err="1">
                <a:solidFill>
                  <a:schemeClr val="tx1"/>
                </a:solidFill>
              </a:rPr>
              <a:t>if</a:t>
            </a:r>
            <a:r>
              <a:rPr lang="tr-TR" sz="2400" dirty="0">
                <a:solidFill>
                  <a:schemeClr val="tx1"/>
                </a:solidFill>
              </a:rPr>
              <a:t>(3 &lt; 7) </a:t>
            </a:r>
            <a:r>
              <a:rPr lang="tr-TR" sz="1600" dirty="0">
                <a:solidFill>
                  <a:schemeClr val="tx1"/>
                </a:solidFill>
              </a:rPr>
              <a:t>// kod çalışınca (biz görmesek de) bu satır </a:t>
            </a:r>
            <a:r>
              <a:rPr lang="tr-TR" sz="1600" dirty="0" err="1">
                <a:solidFill>
                  <a:schemeClr val="tx1"/>
                </a:solidFill>
              </a:rPr>
              <a:t>if</a:t>
            </a:r>
            <a:r>
              <a:rPr lang="tr-TR" sz="1600" dirty="0">
                <a:solidFill>
                  <a:schemeClr val="tx1"/>
                </a:solidFill>
              </a:rPr>
              <a:t>(1)’e dönüşür.</a:t>
            </a:r>
            <a:endParaRPr lang="tr-TR" sz="2400" dirty="0">
              <a:solidFill>
                <a:schemeClr val="tx1"/>
              </a:solidFill>
            </a:endParaRP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(“3 </a:t>
            </a:r>
            <a:r>
              <a:rPr lang="tr-TR" sz="2400" dirty="0" err="1">
                <a:solidFill>
                  <a:schemeClr val="tx1"/>
                </a:solidFill>
              </a:rPr>
              <a:t>sayisi</a:t>
            </a:r>
            <a:r>
              <a:rPr lang="tr-TR" sz="2400" dirty="0">
                <a:solidFill>
                  <a:schemeClr val="tx1"/>
                </a:solidFill>
              </a:rPr>
              <a:t> 7 </a:t>
            </a:r>
            <a:r>
              <a:rPr lang="tr-TR" sz="2400" dirty="0" err="1">
                <a:solidFill>
                  <a:schemeClr val="tx1"/>
                </a:solidFill>
              </a:rPr>
              <a:t>sayisindan</a:t>
            </a:r>
            <a:r>
              <a:rPr lang="tr-TR" sz="2400" dirty="0">
                <a:solidFill>
                  <a:schemeClr val="tx1"/>
                </a:solidFill>
              </a:rPr>
              <a:t> </a:t>
            </a:r>
            <a:r>
              <a:rPr lang="tr-TR" sz="2400" dirty="0" err="1">
                <a:solidFill>
                  <a:schemeClr val="tx1"/>
                </a:solidFill>
              </a:rPr>
              <a:t>kucuktur</a:t>
            </a:r>
            <a:r>
              <a:rPr lang="tr-TR" sz="2400" dirty="0">
                <a:solidFill>
                  <a:schemeClr val="tx1"/>
                </a:solidFill>
              </a:rPr>
              <a:t>.”);</a:t>
            </a:r>
          </a:p>
          <a:p>
            <a:pPr algn="just"/>
            <a:r>
              <a:rPr lang="tr-TR" sz="2400" dirty="0">
                <a:solidFill>
                  <a:schemeClr val="tx1"/>
                </a:solidFill>
              </a:rPr>
              <a:t> </a:t>
            </a:r>
            <a:r>
              <a:rPr lang="tr-TR" sz="2400" dirty="0" err="1">
                <a:solidFill>
                  <a:schemeClr val="tx1"/>
                </a:solidFill>
              </a:rPr>
              <a:t>int</a:t>
            </a:r>
            <a:r>
              <a:rPr lang="tr-TR" sz="2400" dirty="0">
                <a:solidFill>
                  <a:schemeClr val="tx1"/>
                </a:solidFill>
              </a:rPr>
              <a:t> x = 27, y = 63;</a:t>
            </a:r>
          </a:p>
          <a:p>
            <a:pPr algn="just">
              <a:buNone/>
            </a:pPr>
            <a:r>
              <a:rPr lang="tr-TR" sz="2400" dirty="0">
                <a:solidFill>
                  <a:schemeClr val="tx1"/>
                </a:solidFill>
              </a:rPr>
              <a:t>    </a:t>
            </a:r>
            <a:r>
              <a:rPr lang="tr-TR" sz="2400" dirty="0" err="1">
                <a:solidFill>
                  <a:schemeClr val="tx1"/>
                </a:solidFill>
              </a:rPr>
              <a:t>if</a:t>
            </a:r>
            <a:r>
              <a:rPr lang="tr-TR" sz="2400" dirty="0">
                <a:solidFill>
                  <a:schemeClr val="tx1"/>
                </a:solidFill>
              </a:rPr>
              <a:t>((x % 3 == 0) &amp;&amp; (y % 3 == 0))</a:t>
            </a:r>
          </a:p>
          <a:p>
            <a:pPr algn="just">
              <a:buNone/>
            </a:pPr>
            <a:r>
              <a:rPr lang="tr-TR" sz="2400" dirty="0"/>
              <a:t>	{</a:t>
            </a:r>
            <a:endParaRPr lang="tr-TR" sz="2400" dirty="0">
              <a:solidFill>
                <a:schemeClr val="tx1"/>
              </a:solidFill>
            </a:endParaRPr>
          </a:p>
          <a:p>
            <a:pPr algn="just">
              <a:buNone/>
            </a:pPr>
            <a:r>
              <a:rPr lang="tr-TR" sz="2400" dirty="0">
                <a:solidFill>
                  <a:schemeClr val="tx1"/>
                </a:solidFill>
              </a:rPr>
              <a:t>        </a:t>
            </a:r>
            <a:r>
              <a:rPr lang="tr-TR" sz="2400" dirty="0" err="1">
                <a:solidFill>
                  <a:schemeClr val="tx1"/>
                </a:solidFill>
              </a:rPr>
              <a:t>printf</a:t>
            </a:r>
            <a:r>
              <a:rPr lang="tr-TR" sz="2400" dirty="0">
                <a:solidFill>
                  <a:schemeClr val="tx1"/>
                </a:solidFill>
              </a:rPr>
              <a:t>(“%d ve %d </a:t>
            </a:r>
            <a:r>
              <a:rPr lang="tr-TR" sz="2400" dirty="0" err="1">
                <a:solidFill>
                  <a:schemeClr val="tx1"/>
                </a:solidFill>
              </a:rPr>
              <a:t>sayilari</a:t>
            </a:r>
            <a:r>
              <a:rPr lang="tr-TR" sz="2400" dirty="0">
                <a:solidFill>
                  <a:schemeClr val="tx1"/>
                </a:solidFill>
              </a:rPr>
              <a:t> 3'e tam </a:t>
            </a:r>
            <a:r>
              <a:rPr lang="tr-TR" sz="2400" dirty="0" err="1">
                <a:solidFill>
                  <a:schemeClr val="tx1"/>
                </a:solidFill>
              </a:rPr>
              <a:t>bolunur</a:t>
            </a:r>
            <a:r>
              <a:rPr lang="tr-TR" sz="2400" dirty="0">
                <a:solidFill>
                  <a:schemeClr val="tx1"/>
                </a:solidFill>
              </a:rPr>
              <a:t>”, x, y);</a:t>
            </a:r>
          </a:p>
          <a:p>
            <a:pPr algn="just">
              <a:buNone/>
            </a:pPr>
            <a:r>
              <a:rPr lang="tr-TR" sz="2400" dirty="0"/>
              <a:t>	}</a:t>
            </a:r>
            <a:endParaRPr lang="tr-TR" sz="2800" dirty="0">
              <a:solidFill>
                <a:schemeClr val="tx1"/>
              </a:solidFill>
            </a:endParaRP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a:solidFill>
                  <a:schemeClr val="tx1"/>
                </a:solidFill>
              </a:rPr>
              <a:t> </a:t>
            </a:r>
            <a:r>
              <a:rPr lang="tr-TR" sz="2400" dirty="0" err="1">
                <a:solidFill>
                  <a:schemeClr val="tx1"/>
                </a:solidFill>
              </a:rPr>
              <a:t>C'de</a:t>
            </a:r>
            <a:r>
              <a:rPr lang="tr-TR" sz="2400" dirty="0">
                <a:solidFill>
                  <a:schemeClr val="tx1"/>
                </a:solidFill>
              </a:rPr>
              <a:t> </a:t>
            </a:r>
            <a:r>
              <a:rPr lang="tr-TR" sz="2400" dirty="0" err="1">
                <a:solidFill>
                  <a:schemeClr val="tx1"/>
                </a:solidFill>
              </a:rPr>
              <a:t>boolean</a:t>
            </a:r>
            <a:r>
              <a:rPr lang="tr-TR" sz="2400" dirty="0">
                <a:solidFill>
                  <a:schemeClr val="tx1"/>
                </a:solidFill>
              </a:rPr>
              <a:t> tipinde bir değişken bulunmamaktadır. Bunun yerine sayılarla işlem yapılır. </a:t>
            </a:r>
            <a:r>
              <a:rPr lang="tr-TR" sz="2400" dirty="0" err="1">
                <a:solidFill>
                  <a:schemeClr val="tx1"/>
                </a:solidFill>
              </a:rPr>
              <a:t>C'de</a:t>
            </a:r>
            <a:r>
              <a:rPr lang="tr-TR" sz="2400" dirty="0">
                <a:solidFill>
                  <a:schemeClr val="tx1"/>
                </a:solidFill>
              </a:rPr>
              <a:t> 0 sayısı </a:t>
            </a:r>
            <a:r>
              <a:rPr lang="tr-TR" sz="2400" dirty="0" err="1">
                <a:solidFill>
                  <a:schemeClr val="tx1"/>
                </a:solidFill>
              </a:rPr>
              <a:t>false</a:t>
            </a:r>
            <a:r>
              <a:rPr lang="tr-TR" sz="2400" dirty="0">
                <a:solidFill>
                  <a:schemeClr val="tx1"/>
                </a:solidFill>
              </a:rPr>
              <a:t>, geri kalan tüm sayılar </a:t>
            </a:r>
            <a:r>
              <a:rPr lang="tr-TR" sz="2400" dirty="0" err="1">
                <a:solidFill>
                  <a:schemeClr val="tx1"/>
                </a:solidFill>
              </a:rPr>
              <a:t>true</a:t>
            </a:r>
            <a:r>
              <a:rPr lang="tr-TR" sz="2400" dirty="0">
                <a:solidFill>
                  <a:schemeClr val="tx1"/>
                </a:solidFill>
              </a:rPr>
              <a:t> kabul edilir. </a:t>
            </a:r>
          </a:p>
          <a:p>
            <a:pPr algn="just">
              <a:buFontTx/>
              <a:buChar char="-"/>
            </a:pPr>
            <a:r>
              <a:rPr lang="tr-TR" sz="2400" dirty="0">
                <a:solidFill>
                  <a:schemeClr val="tx1"/>
                </a:solidFill>
              </a:rPr>
              <a:t>Birkaç örneğe bakalım.</a:t>
            </a:r>
          </a:p>
          <a:p>
            <a:pPr algn="just">
              <a:buFont typeface="Wingdings" pitchFamily="2" charset="2"/>
              <a:buChar char="§"/>
            </a:pPr>
            <a:r>
              <a:rPr lang="tr-TR" sz="2400" dirty="0">
                <a:solidFill>
                  <a:schemeClr val="tx1"/>
                </a:solidFill>
              </a:rPr>
              <a:t> </a:t>
            </a:r>
            <a:r>
              <a:rPr lang="tr-TR" sz="2400" dirty="0" err="1">
                <a:solidFill>
                  <a:schemeClr val="tx1"/>
                </a:solidFill>
              </a:rPr>
              <a:t>if</a:t>
            </a:r>
            <a:r>
              <a:rPr lang="tr-TR" sz="2400" dirty="0">
                <a:solidFill>
                  <a:schemeClr val="tx1"/>
                </a:solidFill>
              </a:rPr>
              <a:t>(3){ … }  </a:t>
            </a:r>
          </a:p>
          <a:p>
            <a:pPr algn="just">
              <a:buFont typeface="Wingdings" pitchFamily="2" charset="2"/>
              <a:buChar char="Ø"/>
            </a:pPr>
            <a:r>
              <a:rPr lang="tr-TR" sz="2400" dirty="0">
                <a:solidFill>
                  <a:schemeClr val="tx1"/>
                </a:solidFill>
              </a:rPr>
              <a:t> Doğru bir kullanımdır. </a:t>
            </a:r>
            <a:r>
              <a:rPr lang="tr-TR" sz="2400" dirty="0" err="1">
                <a:solidFill>
                  <a:schemeClr val="tx1"/>
                </a:solidFill>
              </a:rPr>
              <a:t>If</a:t>
            </a:r>
            <a:r>
              <a:rPr lang="tr-TR" sz="2400" dirty="0">
                <a:solidFill>
                  <a:schemeClr val="tx1"/>
                </a:solidFill>
              </a:rPr>
              <a:t> içerisindeki önerme her zaman </a:t>
            </a:r>
            <a:r>
              <a:rPr lang="tr-TR" sz="2400" dirty="0" err="1">
                <a:solidFill>
                  <a:schemeClr val="tx1"/>
                </a:solidFill>
              </a:rPr>
              <a:t>true</a:t>
            </a:r>
            <a:r>
              <a:rPr lang="tr-TR" sz="2400" dirty="0">
                <a:solidFill>
                  <a:schemeClr val="tx1"/>
                </a:solidFill>
              </a:rPr>
              <a:t> olduğundan bu </a:t>
            </a:r>
            <a:r>
              <a:rPr lang="tr-TR" sz="2400" dirty="0" err="1">
                <a:solidFill>
                  <a:schemeClr val="tx1"/>
                </a:solidFill>
              </a:rPr>
              <a:t>if</a:t>
            </a:r>
            <a:r>
              <a:rPr lang="tr-TR" sz="2400" dirty="0">
                <a:solidFill>
                  <a:schemeClr val="tx1"/>
                </a:solidFill>
              </a:rPr>
              <a:t> bloğu her zaman çalıştırılır.</a:t>
            </a:r>
          </a:p>
          <a:p>
            <a:pPr algn="just">
              <a:buFont typeface="Wingdings" pitchFamily="2" charset="2"/>
              <a:buChar char="§"/>
            </a:pPr>
            <a:r>
              <a:rPr lang="tr-TR" sz="2400" dirty="0">
                <a:solidFill>
                  <a:schemeClr val="tx1"/>
                </a:solidFill>
              </a:rPr>
              <a:t> </a:t>
            </a:r>
            <a:r>
              <a:rPr lang="tr-TR" sz="2400" dirty="0" err="1">
                <a:solidFill>
                  <a:schemeClr val="tx1"/>
                </a:solidFill>
              </a:rPr>
              <a:t>if</a:t>
            </a:r>
            <a:r>
              <a:rPr lang="tr-TR" sz="2400" dirty="0">
                <a:solidFill>
                  <a:schemeClr val="tx1"/>
                </a:solidFill>
              </a:rPr>
              <a:t>(0 &amp;&amp; 1){ … }   </a:t>
            </a:r>
          </a:p>
          <a:p>
            <a:pPr algn="just">
              <a:buFont typeface="Wingdings" pitchFamily="2" charset="2"/>
              <a:buChar char="Ø"/>
            </a:pPr>
            <a:r>
              <a:rPr lang="tr-TR" sz="2400" dirty="0">
                <a:solidFill>
                  <a:schemeClr val="tx1"/>
                </a:solidFill>
              </a:rPr>
              <a:t> Bu kullanım bir derleme hatası vermez, doğru bir kullanımdır. Ancak </a:t>
            </a:r>
            <a:r>
              <a:rPr lang="tr-TR" sz="2400" dirty="0" err="1">
                <a:solidFill>
                  <a:schemeClr val="tx1"/>
                </a:solidFill>
              </a:rPr>
              <a:t>if</a:t>
            </a:r>
            <a:r>
              <a:rPr lang="tr-TR" sz="2400" dirty="0">
                <a:solidFill>
                  <a:schemeClr val="tx1"/>
                </a:solidFill>
              </a:rPr>
              <a:t> içerisindeki mantıksal işlem her zaman “</a:t>
            </a:r>
            <a:r>
              <a:rPr lang="tr-TR" sz="2400" b="1" i="1" dirty="0" err="1">
                <a:solidFill>
                  <a:schemeClr val="tx1"/>
                </a:solidFill>
              </a:rPr>
              <a:t>false</a:t>
            </a:r>
            <a:r>
              <a:rPr lang="tr-TR" sz="2400" dirty="0">
                <a:solidFill>
                  <a:schemeClr val="tx1"/>
                </a:solidFill>
              </a:rPr>
              <a:t>”(0) değeri vereceğinden </a:t>
            </a:r>
            <a:r>
              <a:rPr lang="tr-TR" sz="2400" dirty="0" err="1">
                <a:solidFill>
                  <a:schemeClr val="tx1"/>
                </a:solidFill>
              </a:rPr>
              <a:t>if</a:t>
            </a:r>
            <a:r>
              <a:rPr lang="tr-TR" sz="2400" dirty="0">
                <a:solidFill>
                  <a:schemeClr val="tx1"/>
                </a:solidFill>
              </a:rPr>
              <a:t> bloğuna hiçbir zaman girilmez.</a:t>
            </a:r>
          </a:p>
          <a:p>
            <a:pPr algn="just">
              <a:buFont typeface="Wingdings" pitchFamily="2" charset="2"/>
              <a:buChar char="§"/>
            </a:pPr>
            <a:endParaRPr lang="tr-TR" sz="2400" dirty="0">
              <a:solidFill>
                <a:schemeClr val="tx1"/>
              </a:solidFill>
            </a:endParaRPr>
          </a:p>
          <a:p>
            <a:pPr algn="just">
              <a:buFont typeface="Wingdings" pitchFamily="2" charset="2"/>
              <a:buChar char="§"/>
            </a:pPr>
            <a:endParaRPr lang="tr-TR" sz="2400" dirty="0">
              <a:solidFill>
                <a:schemeClr val="tx1"/>
              </a:solidFill>
            </a:endParaRPr>
          </a:p>
          <a:p>
            <a:pPr algn="just"/>
            <a:endParaRPr lang="tr-TR" sz="2400" b="1"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a:t>Kullanım şekli</a:t>
            </a:r>
            <a:endParaRPr lang="en-US" dirty="0"/>
          </a:p>
        </p:txBody>
      </p:sp>
      <p:sp>
        <p:nvSpPr>
          <p:cNvPr id="25604" name="Text Box 4"/>
          <p:cNvSpPr txBox="1">
            <a:spLocks noChangeArrowheads="1"/>
          </p:cNvSpPr>
          <p:nvPr/>
        </p:nvSpPr>
        <p:spPr bwMode="auto">
          <a:xfrm>
            <a:off x="285719" y="1643050"/>
            <a:ext cx="3857653"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a:solidFill>
                  <a:srgbClr val="000000"/>
                </a:solidFill>
                <a:latin typeface="Consolas"/>
                <a:ea typeface="Times New Roman"/>
                <a:cs typeface="Times New Roman"/>
              </a:rPr>
              <a:t>if</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age </a:t>
            </a:r>
            <a:r>
              <a:rPr lang="en-US" sz="2400" b="1" dirty="0">
                <a:solidFill>
                  <a:srgbClr val="FF0000"/>
                </a:solidFill>
                <a:latin typeface="Consolas"/>
                <a:ea typeface="Times New Roman"/>
                <a:cs typeface="Times New Roman"/>
              </a:rPr>
              <a:t>&gt;=</a:t>
            </a:r>
            <a:r>
              <a:rPr lang="en-US" sz="2400" dirty="0">
                <a:solidFill>
                  <a:srgbClr val="000000"/>
                </a:solidFill>
                <a:latin typeface="Consolas"/>
                <a:ea typeface="Times New Roman"/>
                <a:cs typeface="Times New Roman"/>
              </a:rPr>
              <a:t> </a:t>
            </a:r>
            <a:r>
              <a:rPr lang="en-US" sz="2400" dirty="0">
                <a:solidFill>
                  <a:srgbClr val="800080"/>
                </a:solidFill>
                <a:latin typeface="Consolas"/>
                <a:ea typeface="Times New Roman"/>
                <a:cs typeface="Times New Roman"/>
              </a:rPr>
              <a:t>18</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"Vote!\n"</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p:txBody>
      </p:sp>
      <p:sp>
        <p:nvSpPr>
          <p:cNvPr id="5" name="4 Yuvarlatılmış Dikdörtgen"/>
          <p:cNvSpPr/>
          <p:nvPr/>
        </p:nvSpPr>
        <p:spPr>
          <a:xfrm>
            <a:off x="928662" y="3857628"/>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Tek komut olduğu zamanlarda süslü kullanmamıza gerek yoktur.</a:t>
            </a:r>
          </a:p>
        </p:txBody>
      </p:sp>
      <p:sp>
        <p:nvSpPr>
          <p:cNvPr id="6" name="Text Box 5"/>
          <p:cNvSpPr txBox="1">
            <a:spLocks noChangeArrowheads="1"/>
          </p:cNvSpPr>
          <p:nvPr/>
        </p:nvSpPr>
        <p:spPr bwMode="auto">
          <a:xfrm>
            <a:off x="4143372" y="1643050"/>
            <a:ext cx="4872942" cy="20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a:solidFill>
                  <a:srgbClr val="000000"/>
                </a:solidFill>
                <a:latin typeface="Consolas"/>
                <a:ea typeface="Times New Roman"/>
                <a:cs typeface="Times New Roman"/>
              </a:rPr>
              <a:t>if</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age </a:t>
            </a:r>
            <a:r>
              <a:rPr lang="en-US" sz="2400" b="1" dirty="0">
                <a:solidFill>
                  <a:srgbClr val="FF0000"/>
                </a:solidFill>
                <a:latin typeface="Consolas"/>
                <a:ea typeface="Times New Roman"/>
                <a:cs typeface="Times New Roman"/>
              </a:rPr>
              <a:t>&gt;=</a:t>
            </a:r>
            <a:r>
              <a:rPr lang="en-US" sz="2400" dirty="0">
                <a:solidFill>
                  <a:srgbClr val="000000"/>
                </a:solidFill>
                <a:latin typeface="Consolas"/>
                <a:ea typeface="Times New Roman"/>
                <a:cs typeface="Times New Roman"/>
              </a:rPr>
              <a:t> </a:t>
            </a:r>
            <a:r>
              <a:rPr lang="en-US" sz="2400" dirty="0">
                <a:solidFill>
                  <a:srgbClr val="800080"/>
                </a:solidFill>
                <a:latin typeface="Consolas"/>
                <a:ea typeface="Times New Roman"/>
                <a:cs typeface="Times New Roman"/>
              </a:rPr>
              <a:t>18</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sz="2400" b="1" dirty="0">
                <a:solidFill>
                  <a:srgbClr val="FF0000"/>
                </a:solidFill>
                <a:latin typeface="Consolas"/>
                <a:ea typeface="Times New Roman"/>
                <a:cs typeface="Times New Roman"/>
              </a:rPr>
              <a:t>(</a:t>
            </a:r>
            <a:r>
              <a:rPr lang="en-US" sz="2400" b="1" dirty="0">
                <a:solidFill>
                  <a:srgbClr val="0000FF"/>
                </a:solidFill>
                <a:latin typeface="Consolas"/>
                <a:ea typeface="Times New Roman"/>
                <a:cs typeface="Times New Roman"/>
              </a:rPr>
              <a:t>"Vote!\n"</a:t>
            </a:r>
            <a:r>
              <a:rPr lang="en-US" sz="2400" b="1" dirty="0">
                <a:solidFill>
                  <a:srgbClr val="FF0000"/>
                </a:solidFill>
                <a:latin typeface="Consolas"/>
                <a:ea typeface="Times New Roman"/>
                <a:cs typeface="Times New Roman"/>
              </a:rPr>
              <a:t>)</a:t>
            </a:r>
            <a:r>
              <a:rPr lang="en-US" sz="2400" dirty="0">
                <a:solidFill>
                  <a:srgbClr val="000000"/>
                </a:solidFill>
                <a:latin typeface="Consolas"/>
                <a:ea typeface="Times New Roman"/>
                <a:cs typeface="Times New Roman"/>
              </a:rPr>
              <a:t> </a:t>
            </a:r>
            <a:r>
              <a:rPr lang="en-US" sz="24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pPr>
            <a:r>
              <a:rPr lang="en-US" sz="2400" b="1" dirty="0">
                <a:solidFill>
                  <a:srgbClr val="000000"/>
                </a:solidFill>
                <a:latin typeface="Consolas"/>
                <a:ea typeface="Times New Roman"/>
                <a:cs typeface="Times New Roman"/>
              </a:rPr>
              <a:t>else</a:t>
            </a:r>
            <a:endParaRPr lang="tr-TR" sz="1200" dirty="0">
              <a:ea typeface="Times New Roman"/>
              <a:cs typeface="Times New Roman"/>
            </a:endParaRPr>
          </a:p>
          <a:p>
            <a:pPr>
              <a:lnSpc>
                <a:spcPct val="115000"/>
              </a:lnSpc>
              <a:spcAft>
                <a:spcPts val="0"/>
              </a:spcAft>
            </a:pPr>
            <a:r>
              <a:rPr lang="en-US" dirty="0">
                <a:solidFill>
                  <a:srgbClr val="000000"/>
                </a:solidFill>
                <a:latin typeface="Consolas"/>
                <a:ea typeface="Times New Roman"/>
                <a:cs typeface="Times New Roman"/>
              </a:rPr>
              <a:t>	</a:t>
            </a:r>
            <a:r>
              <a:rPr lang="en-US" sz="2400" dirty="0" err="1">
                <a:solidFill>
                  <a:srgbClr val="000000"/>
                </a:solidFill>
                <a:latin typeface="Consolas"/>
                <a:ea typeface="Times New Roman"/>
                <a:cs typeface="Times New Roman"/>
              </a:rPr>
              <a:t>printf</a:t>
            </a:r>
            <a:r>
              <a:rPr lang="en-US" b="1" dirty="0">
                <a:solidFill>
                  <a:srgbClr val="FF0000"/>
                </a:solidFill>
                <a:latin typeface="Consolas"/>
                <a:ea typeface="Times New Roman"/>
                <a:cs typeface="Times New Roman"/>
              </a:rPr>
              <a:t>(</a:t>
            </a:r>
            <a:r>
              <a:rPr lang="en-US" b="1" dirty="0">
                <a:solidFill>
                  <a:srgbClr val="0000FF"/>
                </a:solidFill>
                <a:latin typeface="Consolas"/>
                <a:ea typeface="Times New Roman"/>
                <a:cs typeface="Times New Roman"/>
              </a:rPr>
              <a:t>"</a:t>
            </a:r>
            <a:r>
              <a:rPr lang="tr-TR" b="1" dirty="0" err="1">
                <a:solidFill>
                  <a:srgbClr val="0000FF"/>
                </a:solidFill>
                <a:latin typeface="Consolas"/>
                <a:ea typeface="Times New Roman"/>
                <a:cs typeface="Times New Roman"/>
              </a:rPr>
              <a:t>Maybe</a:t>
            </a:r>
            <a:r>
              <a:rPr lang="tr-TR" b="1" dirty="0">
                <a:solidFill>
                  <a:srgbClr val="0000FF"/>
                </a:solidFill>
                <a:latin typeface="Consolas"/>
                <a:ea typeface="Times New Roman"/>
                <a:cs typeface="Times New Roman"/>
              </a:rPr>
              <a:t> </a:t>
            </a:r>
            <a:r>
              <a:rPr lang="tr-TR" b="1" dirty="0" err="1">
                <a:solidFill>
                  <a:srgbClr val="0000FF"/>
                </a:solidFill>
                <a:latin typeface="Consolas"/>
                <a:ea typeface="Times New Roman"/>
                <a:cs typeface="Times New Roman"/>
              </a:rPr>
              <a:t>next</a:t>
            </a:r>
            <a:r>
              <a:rPr lang="tr-TR" b="1" dirty="0">
                <a:solidFill>
                  <a:srgbClr val="0000FF"/>
                </a:solidFill>
                <a:latin typeface="Consolas"/>
                <a:ea typeface="Times New Roman"/>
                <a:cs typeface="Times New Roman"/>
              </a:rPr>
              <a:t> time</a:t>
            </a:r>
            <a:r>
              <a:rPr lang="en-US" b="1" dirty="0">
                <a:solidFill>
                  <a:srgbClr val="0000FF"/>
                </a:solidFill>
                <a:latin typeface="Consolas"/>
                <a:ea typeface="Times New Roman"/>
                <a:cs typeface="Times New Roman"/>
              </a:rPr>
              <a:t>!\n"</a:t>
            </a:r>
            <a:r>
              <a:rPr lang="en-US" b="1" dirty="0">
                <a:solidFill>
                  <a:srgbClr val="FF0000"/>
                </a:solidFill>
                <a:latin typeface="Consolas"/>
                <a:ea typeface="Times New Roman"/>
                <a:cs typeface="Times New Roman"/>
              </a:rPr>
              <a:t>)</a:t>
            </a:r>
            <a:r>
              <a:rPr lang="en-US" sz="2400" b="1" dirty="0">
                <a:solidFill>
                  <a:srgbClr val="FF0000"/>
                </a:solidFill>
                <a:latin typeface="Consolas"/>
                <a:ea typeface="Times New Roman"/>
                <a:cs typeface="Times New Roman"/>
              </a:rPr>
              <a:t>;</a:t>
            </a:r>
            <a:endParaRPr lang="tr-TR" sz="2400" dirty="0">
              <a:ea typeface="Times New Roman"/>
              <a:cs typeface="Times New Roman"/>
            </a:endParaRPr>
          </a:p>
          <a:p>
            <a:pPr>
              <a:lnSpc>
                <a:spcPct val="115000"/>
              </a:lnSpc>
              <a:spcAft>
                <a:spcPts val="0"/>
              </a:spcAft>
            </a:pPr>
            <a:endParaRPr lang="tr-TR" sz="1200" dirty="0">
              <a:ea typeface="Times New Roman"/>
              <a:cs typeface="Times New Roman"/>
            </a:endParaRPr>
          </a:p>
        </p:txBody>
      </p:sp>
    </p:spTree>
    <p:extLst>
      <p:ext uri="{BB962C8B-B14F-4D97-AF65-F5344CB8AC3E}">
        <p14:creationId xmlns:p14="http://schemas.microsoft.com/office/powerpoint/2010/main" val="728046861"/>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600" dirty="0"/>
              <a:t>Amacımız: sadece a 1’e eşitken “</a:t>
            </a:r>
            <a:r>
              <a:rPr lang="tr-TR" sz="1600" dirty="0" err="1"/>
              <a:t>Hello</a:t>
            </a:r>
            <a:r>
              <a:rPr lang="tr-TR" sz="1600" dirty="0"/>
              <a:t> </a:t>
            </a:r>
            <a:r>
              <a:rPr lang="tr-TR" sz="1600" dirty="0" err="1"/>
              <a:t>World</a:t>
            </a:r>
            <a:r>
              <a:rPr lang="tr-TR" sz="1600" dirty="0"/>
              <a:t>!” yazmak, değilse hiçbir şey yazmamak olsun.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8718815"/>
              </p:ext>
            </p:extLst>
          </p:nvPr>
        </p:nvGraphicFramePr>
        <p:xfrm>
          <a:off x="822325" y="1100138"/>
          <a:ext cx="7521576" cy="4211320"/>
        </p:xfrm>
        <a:graphic>
          <a:graphicData uri="http://schemas.openxmlformats.org/drawingml/2006/table">
            <a:tbl>
              <a:tblPr firstRow="1" bandRow="1">
                <a:tableStyleId>{5C22544A-7EE6-4342-B048-85BDC9FD1C3A}</a:tableStyleId>
              </a:tblPr>
              <a:tblGrid>
                <a:gridCol w="3760788">
                  <a:extLst>
                    <a:ext uri="{9D8B030D-6E8A-4147-A177-3AD203B41FA5}">
                      <a16:colId xmlns:a16="http://schemas.microsoft.com/office/drawing/2014/main" val="20000"/>
                    </a:ext>
                  </a:extLst>
                </a:gridCol>
                <a:gridCol w="3760788">
                  <a:extLst>
                    <a:ext uri="{9D8B030D-6E8A-4147-A177-3AD203B41FA5}">
                      <a16:colId xmlns:a16="http://schemas.microsoft.com/office/drawing/2014/main" val="20001"/>
                    </a:ext>
                  </a:extLst>
                </a:gridCol>
              </a:tblGrid>
              <a:tr h="370840">
                <a:tc>
                  <a:txBody>
                    <a:bodyPr/>
                    <a:lstStyle/>
                    <a:p>
                      <a:r>
                        <a:rPr lang="tr-TR" dirty="0"/>
                        <a:t>CODE</a:t>
                      </a:r>
                    </a:p>
                  </a:txBody>
                  <a:tcPr/>
                </a:tc>
                <a:tc>
                  <a:txBody>
                    <a:bodyPr/>
                    <a:lstStyle/>
                    <a:p>
                      <a:r>
                        <a:rPr lang="tr-TR" baseline="0" dirty="0"/>
                        <a:t>RIGHT OR WRONG</a:t>
                      </a:r>
                      <a:endParaRPr lang="tr-TR" dirty="0"/>
                    </a:p>
                  </a:txBody>
                  <a:tcPr/>
                </a:tc>
                <a:extLst>
                  <a:ext uri="{0D108BD9-81ED-4DB2-BD59-A6C34878D82A}">
                    <a16:rowId xmlns:a16="http://schemas.microsoft.com/office/drawing/2014/main" val="10000"/>
                  </a:ext>
                </a:extLst>
              </a:tr>
              <a:tr h="370840">
                <a:tc>
                  <a:txBody>
                    <a:bodyPr/>
                    <a:lstStyle/>
                    <a:p>
                      <a:pPr>
                        <a:buFont typeface="Monotype Sorts" charset="0"/>
                        <a:buChar char=" "/>
                      </a:pPr>
                      <a:r>
                        <a:rPr lang="tr-TR" sz="1400" dirty="0"/>
                        <a:t>if(a==1)</a:t>
                      </a:r>
                      <a:endParaRPr lang="en-US" sz="1400" dirty="0"/>
                    </a:p>
                    <a:p>
                      <a:pPr>
                        <a:buFont typeface="Monotype Sorts" charset="0"/>
                        <a:buChar char=" "/>
                      </a:pPr>
                      <a:r>
                        <a:rPr lang="en-US" sz="1400" dirty="0"/>
                        <a:t>{</a:t>
                      </a:r>
                    </a:p>
                    <a:p>
                      <a:pPr>
                        <a:buFont typeface="Monotype Sorts" charset="0"/>
                        <a:buChar char=" "/>
                      </a:pPr>
                      <a:r>
                        <a:rPr lang="en-US" sz="1400" dirty="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printf("Hello World! ");</a:t>
                      </a:r>
                      <a:endParaRPr lang="en-US" sz="1400" dirty="0">
                        <a:latin typeface="Arial" panose="020B0604020202020204" pitchFamily="34" charset="0"/>
                        <a:cs typeface="Arial" panose="020B0604020202020204" pitchFamily="34" charset="0"/>
                      </a:endParaRPr>
                    </a:p>
                    <a:p>
                      <a:pPr>
                        <a:buFont typeface="Monotype Sorts" charset="0"/>
                        <a:buChar char=" "/>
                      </a:pPr>
                      <a:r>
                        <a:rPr lang="en-US" sz="1400" dirty="0"/>
                        <a:t>}</a:t>
                      </a:r>
                    </a:p>
                  </a:txBody>
                  <a:tcPr/>
                </a:tc>
                <a:tc>
                  <a:txBody>
                    <a:bodyPr/>
                    <a:lstStyle/>
                    <a:p>
                      <a:endParaRPr lang="tr-TR" dirty="0"/>
                    </a:p>
                  </a:txBody>
                  <a:tcPr/>
                </a:tc>
                <a:extLst>
                  <a:ext uri="{0D108BD9-81ED-4DB2-BD59-A6C34878D82A}">
                    <a16:rowId xmlns:a16="http://schemas.microsoft.com/office/drawing/2014/main" val="10001"/>
                  </a:ext>
                </a:extLst>
              </a:tr>
              <a:tr h="370840">
                <a:tc>
                  <a:txBody>
                    <a:bodyPr/>
                    <a:lstStyle/>
                    <a:p>
                      <a:pPr>
                        <a:buFont typeface="Monotype Sorts" charset="0"/>
                        <a:buChar char=" "/>
                      </a:pPr>
                      <a:r>
                        <a:rPr lang="tr-TR" sz="1400" kern="1200" dirty="0">
                          <a:solidFill>
                            <a:schemeClr val="dk1"/>
                          </a:solidFill>
                          <a:latin typeface="+mn-lt"/>
                          <a:ea typeface="+mn-ea"/>
                          <a:cs typeface="+mn-cs"/>
                        </a:rPr>
                        <a:t>if(a==1)</a:t>
                      </a:r>
                      <a:endParaRPr lang="en-US" sz="1400" kern="1200" dirty="0">
                        <a:solidFill>
                          <a:schemeClr val="dk1"/>
                        </a:solidFill>
                        <a:latin typeface="+mn-lt"/>
                        <a:ea typeface="+mn-ea"/>
                        <a:cs typeface="+mn-cs"/>
                      </a:endParaRPr>
                    </a:p>
                    <a:p>
                      <a:pPr>
                        <a:buFont typeface="Monotype Sorts" charset="0"/>
                        <a:buChar char=" "/>
                      </a:pPr>
                      <a:r>
                        <a:rPr lang="en-US" sz="1400" kern="1200" dirty="0">
                          <a:solidFill>
                            <a:schemeClr val="dk1"/>
                          </a:solidFill>
                          <a:latin typeface="+mn-lt"/>
                          <a:ea typeface="+mn-ea"/>
                          <a:cs typeface="+mn-cs"/>
                        </a:rPr>
                        <a:t>    </a:t>
                      </a:r>
                      <a:r>
                        <a:rPr lang="tr-TR" sz="1400" kern="1200" dirty="0">
                          <a:solidFill>
                            <a:schemeClr val="dk1"/>
                          </a:solidFill>
                          <a:latin typeface="+mn-lt"/>
                          <a:ea typeface="+mn-ea"/>
                          <a:cs typeface="+mn-cs"/>
                        </a:rPr>
                        <a:t>printf("Hello World! ");</a:t>
                      </a:r>
                      <a:endParaRPr lang="en-US" sz="1400" kern="1200" dirty="0">
                        <a:solidFill>
                          <a:schemeClr val="dk1"/>
                        </a:solidFill>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10002"/>
                  </a:ext>
                </a:extLst>
              </a:tr>
              <a:tr h="370840">
                <a:tc>
                  <a:txBody>
                    <a:bodyPr/>
                    <a:lstStyle/>
                    <a:p>
                      <a:pPr>
                        <a:buFont typeface="Monotype Sorts" charset="0"/>
                        <a:buChar char=" "/>
                      </a:pPr>
                      <a:r>
                        <a:rPr lang="tr-TR" sz="1400" kern="1200" dirty="0">
                          <a:solidFill>
                            <a:schemeClr val="dk1"/>
                          </a:solidFill>
                          <a:latin typeface="+mn-lt"/>
                          <a:ea typeface="+mn-ea"/>
                          <a:cs typeface="+mn-cs"/>
                        </a:rPr>
                        <a:t>if(a==1)</a:t>
                      </a:r>
                      <a:endParaRPr lang="en-US" sz="1400" kern="1200" dirty="0">
                        <a:solidFill>
                          <a:schemeClr val="dk1"/>
                        </a:solidFill>
                        <a:latin typeface="+mn-lt"/>
                        <a:ea typeface="+mn-ea"/>
                        <a:cs typeface="+mn-cs"/>
                      </a:endParaRPr>
                    </a:p>
                    <a:p>
                      <a:pPr>
                        <a:buFont typeface="Monotype Sorts" charset="0"/>
                        <a:buChar char=" "/>
                      </a:pPr>
                      <a:r>
                        <a:rPr lang="en-US" sz="1400" kern="1200" dirty="0">
                          <a:solidFill>
                            <a:schemeClr val="dk1"/>
                          </a:solidFill>
                          <a:latin typeface="+mn-lt"/>
                          <a:ea typeface="+mn-ea"/>
                          <a:cs typeface="+mn-cs"/>
                        </a:rPr>
                        <a:t>{</a:t>
                      </a:r>
                      <a:endParaRPr lang="tr-TR" sz="1400" kern="1200" dirty="0">
                        <a:solidFill>
                          <a:schemeClr val="dk1"/>
                        </a:solidFill>
                        <a:latin typeface="+mn-lt"/>
                        <a:ea typeface="+mn-ea"/>
                        <a:cs typeface="+mn-cs"/>
                      </a:endParaRPr>
                    </a:p>
                    <a:p>
                      <a:pPr>
                        <a:buFont typeface="Monotype Sorts" charset="0"/>
                        <a:buChar char=" "/>
                      </a:pPr>
                      <a:r>
                        <a:rPr lang="tr-TR" sz="1400" kern="1200" dirty="0">
                          <a:solidFill>
                            <a:schemeClr val="dk1"/>
                          </a:solidFill>
                          <a:latin typeface="+mn-lt"/>
                          <a:ea typeface="+mn-ea"/>
                          <a:cs typeface="+mn-cs"/>
                        </a:rPr>
                        <a:t>     </a:t>
                      </a:r>
                      <a:r>
                        <a:rPr lang="tr-TR" sz="1400" kern="1200" dirty="0" err="1">
                          <a:solidFill>
                            <a:schemeClr val="dk1"/>
                          </a:solidFill>
                          <a:latin typeface="+mn-lt"/>
                          <a:ea typeface="+mn-ea"/>
                          <a:cs typeface="+mn-cs"/>
                        </a:rPr>
                        <a:t>printf</a:t>
                      </a:r>
                      <a:r>
                        <a:rPr lang="tr-TR" sz="1400" kern="1200" dirty="0">
                          <a:solidFill>
                            <a:schemeClr val="dk1"/>
                          </a:solidFill>
                          <a:latin typeface="+mn-lt"/>
                          <a:ea typeface="+mn-ea"/>
                          <a:cs typeface="+mn-cs"/>
                        </a:rPr>
                        <a:t>("Hello");</a:t>
                      </a:r>
                    </a:p>
                    <a:p>
                      <a:pPr>
                        <a:buFont typeface="Monotype Sorts" charset="0"/>
                        <a:buChar char=" "/>
                      </a:pPr>
                      <a:r>
                        <a:rPr lang="tr-TR" sz="1400" kern="1200" dirty="0">
                          <a:solidFill>
                            <a:schemeClr val="dk1"/>
                          </a:solidFill>
                          <a:latin typeface="+mn-lt"/>
                          <a:ea typeface="+mn-ea"/>
                          <a:cs typeface="+mn-cs"/>
                        </a:rPr>
                        <a:t>     </a:t>
                      </a:r>
                      <a:r>
                        <a:rPr lang="tr-TR" sz="1400" kern="1200" dirty="0" err="1">
                          <a:solidFill>
                            <a:schemeClr val="dk1"/>
                          </a:solidFill>
                          <a:latin typeface="+mn-lt"/>
                          <a:ea typeface="+mn-ea"/>
                          <a:cs typeface="+mn-cs"/>
                        </a:rPr>
                        <a:t>printf</a:t>
                      </a:r>
                      <a:r>
                        <a:rPr lang="tr-TR" sz="1400" kern="1200" dirty="0">
                          <a:solidFill>
                            <a:schemeClr val="dk1"/>
                          </a:solidFill>
                          <a:latin typeface="+mn-lt"/>
                          <a:ea typeface="+mn-ea"/>
                          <a:cs typeface="+mn-cs"/>
                        </a:rPr>
                        <a:t>("  </a:t>
                      </a:r>
                      <a:r>
                        <a:rPr lang="tr-TR" sz="1400" kern="1200" dirty="0" err="1">
                          <a:solidFill>
                            <a:schemeClr val="dk1"/>
                          </a:solidFill>
                          <a:latin typeface="+mn-lt"/>
                          <a:ea typeface="+mn-ea"/>
                          <a:cs typeface="+mn-cs"/>
                        </a:rPr>
                        <a:t>World</a:t>
                      </a:r>
                      <a:r>
                        <a:rPr lang="tr-TR" sz="1400" kern="1200" dirty="0">
                          <a:solidFill>
                            <a:schemeClr val="dk1"/>
                          </a:solidFill>
                          <a:latin typeface="+mn-lt"/>
                          <a:ea typeface="+mn-ea"/>
                          <a:cs typeface="+mn-cs"/>
                        </a:rPr>
                        <a:t>! ");</a:t>
                      </a:r>
                      <a:endParaRPr lang="en-US" sz="1400" kern="1200" dirty="0">
                        <a:solidFill>
                          <a:schemeClr val="dk1"/>
                        </a:solidFill>
                        <a:latin typeface="+mn-lt"/>
                        <a:ea typeface="+mn-ea"/>
                        <a:cs typeface="+mn-cs"/>
                      </a:endParaRPr>
                    </a:p>
                    <a:p>
                      <a:pPr>
                        <a:buFont typeface="Monotype Sorts" charset="0"/>
                        <a:buChar char=" "/>
                      </a:pPr>
                      <a:r>
                        <a:rPr lang="en-US" sz="1400" kern="1200" dirty="0">
                          <a:solidFill>
                            <a:schemeClr val="dk1"/>
                          </a:solidFill>
                          <a:latin typeface="+mn-lt"/>
                          <a:ea typeface="+mn-ea"/>
                          <a:cs typeface="+mn-cs"/>
                        </a:rPr>
                        <a:t>}</a:t>
                      </a:r>
                    </a:p>
                  </a:txBody>
                  <a:tcPr/>
                </a:tc>
                <a:tc>
                  <a:txBody>
                    <a:bodyPr/>
                    <a:lstStyle/>
                    <a:p>
                      <a:endParaRPr lang="tr-TR" dirty="0"/>
                    </a:p>
                  </a:txBody>
                  <a:tcPr/>
                </a:tc>
                <a:extLst>
                  <a:ext uri="{0D108BD9-81ED-4DB2-BD59-A6C34878D82A}">
                    <a16:rowId xmlns:a16="http://schemas.microsoft.com/office/drawing/2014/main" val="10003"/>
                  </a:ext>
                </a:extLst>
              </a:tr>
              <a:tr h="370840">
                <a:tc>
                  <a:txBody>
                    <a:bodyPr/>
                    <a:lstStyle/>
                    <a:p>
                      <a:pPr>
                        <a:buFont typeface="Monotype Sorts" charset="0"/>
                        <a:buChar char=" "/>
                      </a:pPr>
                      <a:r>
                        <a:rPr lang="tr-TR" sz="1400" kern="1200" dirty="0">
                          <a:solidFill>
                            <a:schemeClr val="dk1"/>
                          </a:solidFill>
                          <a:latin typeface="+mn-lt"/>
                          <a:ea typeface="+mn-ea"/>
                          <a:cs typeface="+mn-cs"/>
                        </a:rPr>
                        <a:t>if(a==1)</a:t>
                      </a:r>
                      <a:endParaRPr lang="en-US" sz="1400" kern="1200" dirty="0">
                        <a:solidFill>
                          <a:schemeClr val="dk1"/>
                        </a:solidFill>
                        <a:latin typeface="+mn-lt"/>
                        <a:ea typeface="+mn-ea"/>
                        <a:cs typeface="+mn-cs"/>
                      </a:endParaRPr>
                    </a:p>
                    <a:p>
                      <a:pPr>
                        <a:buFont typeface="Monotype Sorts" charset="0"/>
                        <a:buChar char=" "/>
                      </a:pPr>
                      <a:r>
                        <a:rPr lang="tr-TR" sz="1400" kern="1200" dirty="0">
                          <a:solidFill>
                            <a:schemeClr val="dk1"/>
                          </a:solidFill>
                          <a:latin typeface="+mn-lt"/>
                          <a:ea typeface="+mn-ea"/>
                          <a:cs typeface="+mn-cs"/>
                        </a:rPr>
                        <a:t>      </a:t>
                      </a:r>
                      <a:r>
                        <a:rPr lang="tr-TR" sz="1400" kern="1200" dirty="0" err="1">
                          <a:solidFill>
                            <a:schemeClr val="dk1"/>
                          </a:solidFill>
                          <a:latin typeface="+mn-lt"/>
                          <a:ea typeface="+mn-ea"/>
                          <a:cs typeface="+mn-cs"/>
                        </a:rPr>
                        <a:t>printf</a:t>
                      </a:r>
                      <a:r>
                        <a:rPr lang="tr-TR" sz="1400" kern="1200" dirty="0">
                          <a:solidFill>
                            <a:schemeClr val="dk1"/>
                          </a:solidFill>
                          <a:latin typeface="+mn-lt"/>
                          <a:ea typeface="+mn-ea"/>
                          <a:cs typeface="+mn-cs"/>
                        </a:rPr>
                        <a:t>("Hello");</a:t>
                      </a:r>
                    </a:p>
                    <a:p>
                      <a:pPr>
                        <a:buFont typeface="Monotype Sorts" charset="0"/>
                        <a:buChar char=" "/>
                      </a:pPr>
                      <a:r>
                        <a:rPr lang="tr-TR" sz="1400" kern="1200" dirty="0">
                          <a:solidFill>
                            <a:schemeClr val="dk1"/>
                          </a:solidFill>
                          <a:latin typeface="+mn-lt"/>
                          <a:ea typeface="+mn-ea"/>
                          <a:cs typeface="+mn-cs"/>
                        </a:rPr>
                        <a:t>      printf("  World! ");</a:t>
                      </a:r>
                      <a:endParaRPr lang="en-US" sz="1400" kern="1200" dirty="0">
                        <a:solidFill>
                          <a:schemeClr val="dk1"/>
                        </a:solidFill>
                        <a:latin typeface="+mn-lt"/>
                        <a:ea typeface="+mn-ea"/>
                        <a:cs typeface="+mn-cs"/>
                      </a:endParaRPr>
                    </a:p>
                    <a:p>
                      <a:pPr>
                        <a:buFont typeface="Monotype Sorts" charset="0"/>
                        <a:buChar char=" "/>
                      </a:pPr>
                      <a:endParaRPr lang="en-US" sz="1400" kern="1200" dirty="0">
                        <a:solidFill>
                          <a:schemeClr val="dk1"/>
                        </a:solidFill>
                        <a:latin typeface="+mn-lt"/>
                        <a:ea typeface="+mn-ea"/>
                        <a:cs typeface="+mn-cs"/>
                      </a:endParaRPr>
                    </a:p>
                    <a:p>
                      <a:endParaRPr lang="tr-TR" dirty="0"/>
                    </a:p>
                  </a:txBody>
                  <a:tcPr/>
                </a:tc>
                <a:tc>
                  <a:txBody>
                    <a:bodyPr/>
                    <a:lstStyle/>
                    <a:p>
                      <a:endParaRPr lang="tr-TR" dirty="0"/>
                    </a:p>
                  </a:txBody>
                  <a:tcPr/>
                </a:tc>
                <a:extLst>
                  <a:ext uri="{0D108BD9-81ED-4DB2-BD59-A6C34878D82A}">
                    <a16:rowId xmlns:a16="http://schemas.microsoft.com/office/drawing/2014/main" val="10004"/>
                  </a:ext>
                </a:extLst>
              </a:tr>
            </a:tbl>
          </a:graphicData>
        </a:graphic>
      </p:graphicFrame>
      <p:pic>
        <p:nvPicPr>
          <p:cNvPr id="4098" name="Picture 2" descr="http://www.coachingconfidence.co.uk/wp-content/uploads/2011/01/Fotolia_35627821_XS.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000" r="7461"/>
          <a:stretch/>
        </p:blipFill>
        <p:spPr bwMode="auto">
          <a:xfrm>
            <a:off x="5584428" y="2091260"/>
            <a:ext cx="721122" cy="1204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0000" r="7461"/>
          <a:stretch/>
        </p:blipFill>
        <p:spPr bwMode="auto">
          <a:xfrm>
            <a:off x="4833342" y="1457324"/>
            <a:ext cx="631428" cy="1054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oachingconfidence.co.uk/wp-content/uploads/2011/01/Fotolia_35627821_XS.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000" r="7461"/>
          <a:stretch/>
        </p:blipFill>
        <p:spPr bwMode="auto">
          <a:xfrm>
            <a:off x="4743648" y="2910410"/>
            <a:ext cx="721122" cy="12043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oachingconfidence.co.uk/wp-content/uploads/2011/01/Fotolia_35627821_XS.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692" r="50001"/>
          <a:stretch/>
        </p:blipFill>
        <p:spPr bwMode="auto">
          <a:xfrm>
            <a:off x="5569446" y="4170148"/>
            <a:ext cx="751086" cy="12043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3"/>
          <p:cNvGrpSpPr/>
          <p:nvPr/>
        </p:nvGrpSpPr>
        <p:grpSpPr>
          <a:xfrm>
            <a:off x="2181225" y="1984617"/>
            <a:ext cx="6162676" cy="4644390"/>
            <a:chOff x="2181225" y="1984617"/>
            <a:chExt cx="5111750" cy="4644390"/>
          </a:xfrm>
        </p:grpSpPr>
        <p:pic>
          <p:nvPicPr>
            <p:cNvPr id="9" name="Picture 2" descr="http://imageenvision.com/sm/0025-0803-0519-0114_clip_art_graphic_of_a_grumpy_desktop_computer_cartoon_character_with_his_hands_on_his_hips.jpg"/>
            <p:cNvPicPr>
              <a:picLocks noChangeAspect="1" noChangeArrowheads="1"/>
            </p:cNvPicPr>
            <p:nvPr/>
          </p:nvPicPr>
          <p:blipFill rotWithShape="1">
            <a:blip r:embed="rId5">
              <a:extLst>
                <a:ext uri="{28A0092B-C50C-407E-A947-70E740481C1C}">
                  <a14:useLocalDpi xmlns:a14="http://schemas.microsoft.com/office/drawing/2010/main" val="0"/>
                </a:ext>
              </a:extLst>
            </a:blip>
            <a:srcRect t="-8900" b="-12490"/>
            <a:stretch/>
          </p:blipFill>
          <p:spPr bwMode="auto">
            <a:xfrm>
              <a:off x="4236244" y="4071960"/>
              <a:ext cx="1825624" cy="25570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Cloud Callout 9"/>
            <p:cNvSpPr/>
            <p:nvPr/>
          </p:nvSpPr>
          <p:spPr>
            <a:xfrm>
              <a:off x="4852987" y="1984617"/>
              <a:ext cx="2439988" cy="227479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buFont typeface="Monotype Sorts" charset="0"/>
                <a:buChar char=" "/>
              </a:pPr>
              <a:endParaRPr lang="tr-TR" sz="1400" dirty="0"/>
            </a:p>
            <a:p>
              <a:pPr>
                <a:buFont typeface="Monotype Sorts" charset="0"/>
                <a:buChar char=" "/>
              </a:pPr>
              <a:endParaRPr lang="tr-TR" sz="1400" dirty="0"/>
            </a:p>
            <a:p>
              <a:pPr>
                <a:buFont typeface="Monotype Sorts" charset="0"/>
                <a:buChar char=" "/>
              </a:pPr>
              <a:r>
                <a:rPr lang="tr-TR" sz="1400" dirty="0"/>
                <a:t>if(a==1)</a:t>
              </a:r>
              <a:endParaRPr lang="en-US" sz="1400" dirty="0"/>
            </a:p>
            <a:p>
              <a:pPr>
                <a:buFont typeface="Monotype Sorts" charset="0"/>
                <a:buChar char=" "/>
              </a:pPr>
              <a:r>
                <a:rPr lang="tr-TR" sz="1400" dirty="0"/>
                <a:t>{</a:t>
              </a:r>
            </a:p>
            <a:p>
              <a:pPr lvl="1">
                <a:buFont typeface="Monotype Sorts" charset="0"/>
                <a:buChar char=" "/>
              </a:pPr>
              <a:r>
                <a:rPr lang="tr-TR" sz="1400" dirty="0"/>
                <a:t>printf("</a:t>
              </a:r>
              <a:r>
                <a:rPr lang="tr-TR" sz="1400" dirty="0" err="1"/>
                <a:t>Hello</a:t>
              </a:r>
              <a:r>
                <a:rPr lang="tr-TR" sz="1400" dirty="0"/>
                <a:t>");</a:t>
              </a:r>
            </a:p>
            <a:p>
              <a:pPr>
                <a:buFont typeface="Monotype Sorts" charset="0"/>
                <a:buChar char=" "/>
              </a:pPr>
              <a:r>
                <a:rPr lang="tr-TR" sz="1400" dirty="0"/>
                <a:t>}</a:t>
              </a:r>
            </a:p>
            <a:p>
              <a:pPr>
                <a:buFont typeface="Monotype Sorts" charset="0"/>
                <a:buChar char=" "/>
              </a:pPr>
              <a:endParaRPr lang="tr-TR" sz="1400" dirty="0"/>
            </a:p>
            <a:p>
              <a:pPr>
                <a:buFont typeface="Monotype Sorts" charset="0"/>
                <a:buChar char=" "/>
              </a:pPr>
              <a:endParaRPr lang="tr-TR" sz="1400" dirty="0"/>
            </a:p>
            <a:p>
              <a:pPr>
                <a:buFont typeface="Monotype Sorts" charset="0"/>
                <a:buChar char=" "/>
              </a:pPr>
              <a:r>
                <a:rPr lang="tr-TR" sz="1400" dirty="0"/>
                <a:t>printf(" World! ");</a:t>
              </a:r>
              <a:endParaRPr lang="en-US" sz="1400" dirty="0"/>
            </a:p>
            <a:p>
              <a:pPr algn="ctr"/>
              <a:endParaRPr lang="tr-TR" dirty="0"/>
            </a:p>
          </p:txBody>
        </p:sp>
        <p:cxnSp>
          <p:nvCxnSpPr>
            <p:cNvPr id="11" name="Straight Arrow Connector 10"/>
            <p:cNvCxnSpPr/>
            <p:nvPr/>
          </p:nvCxnSpPr>
          <p:spPr>
            <a:xfrm flipH="1" flipV="1">
              <a:off x="2181225" y="4476750"/>
              <a:ext cx="2800350" cy="29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05050" y="4705350"/>
              <a:ext cx="29622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11248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p:txBody>
          <a:bodyPr/>
          <a:lstStyle/>
          <a:p>
            <a:r>
              <a:rPr lang="tr-TR" i="1" dirty="0" err="1"/>
              <a:t>system</a:t>
            </a:r>
            <a:r>
              <a:rPr lang="tr-TR" i="1" dirty="0"/>
              <a:t>("</a:t>
            </a:r>
            <a:r>
              <a:rPr lang="tr-TR" i="1" dirty="0" err="1"/>
              <a:t>cls</a:t>
            </a:r>
            <a:r>
              <a:rPr lang="tr-TR" i="1" dirty="0"/>
              <a:t>");</a:t>
            </a:r>
          </a:p>
          <a:p>
            <a:pPr>
              <a:buNone/>
            </a:pPr>
            <a:r>
              <a:rPr lang="tr-TR" dirty="0"/>
              <a:t>komutuyla, ekranı temizleyerek kodlarınızın görselliğini artırabilirsiniz.</a:t>
            </a:r>
          </a:p>
        </p:txBody>
      </p:sp>
      <p:pic>
        <p:nvPicPr>
          <p:cNvPr id="1026" name="Picture 2"/>
          <p:cNvPicPr>
            <a:picLocks noChangeAspect="1" noChangeArrowheads="1"/>
          </p:cNvPicPr>
          <p:nvPr/>
        </p:nvPicPr>
        <p:blipFill>
          <a:blip r:embed="rId2"/>
          <a:srcRect t="14148"/>
          <a:stretch>
            <a:fillRect/>
          </a:stretch>
        </p:blipFill>
        <p:spPr bwMode="auto">
          <a:xfrm>
            <a:off x="1690688" y="2916411"/>
            <a:ext cx="5762625" cy="1529176"/>
          </a:xfrm>
          <a:prstGeom prst="rect">
            <a:avLst/>
          </a:prstGeom>
          <a:noFill/>
          <a:ln w="9525">
            <a:noFill/>
            <a:miter lim="800000"/>
            <a:headEnd/>
            <a:tailEnd/>
          </a:ln>
          <a:effectLst/>
        </p:spPr>
      </p:pic>
      <p:sp>
        <p:nvSpPr>
          <p:cNvPr id="6" name="5 Metin kutusu"/>
          <p:cNvSpPr txBox="1"/>
          <p:nvPr/>
        </p:nvSpPr>
        <p:spPr>
          <a:xfrm>
            <a:off x="457200" y="4977378"/>
            <a:ext cx="365758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system komutunun uyarısız çalışması için stdlib.h kütüphanesini ekleyiniz.</a:t>
            </a:r>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3.ders sonu</a:t>
            </a: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TIMING" val="|37.3|44.9|1.2|15.1"/>
</p:tagLst>
</file>

<file path=ppt/tags/tag10.xml><?xml version="1.0" encoding="utf-8"?>
<p:tagLst xmlns:a="http://schemas.openxmlformats.org/drawingml/2006/main" xmlns:r="http://schemas.openxmlformats.org/officeDocument/2006/relationships" xmlns:p="http://schemas.openxmlformats.org/presentationml/2006/main">
  <p:tag name="TIMING" val="|1.1|3.2|7.3|4.1|3.1|3.9"/>
</p:tagLst>
</file>

<file path=ppt/tags/tag11.xml><?xml version="1.0" encoding="utf-8"?>
<p:tagLst xmlns:a="http://schemas.openxmlformats.org/drawingml/2006/main" xmlns:r="http://schemas.openxmlformats.org/officeDocument/2006/relationships" xmlns:p="http://schemas.openxmlformats.org/presentationml/2006/main">
  <p:tag name="TIMING" val="|176.8"/>
</p:tagLst>
</file>

<file path=ppt/tags/tag2.xml><?xml version="1.0" encoding="utf-8"?>
<p:tagLst xmlns:a="http://schemas.openxmlformats.org/drawingml/2006/main" xmlns:r="http://schemas.openxmlformats.org/officeDocument/2006/relationships" xmlns:p="http://schemas.openxmlformats.org/presentationml/2006/main">
  <p:tag name="TIMING" val="|51.6|4.7|7.5|0.8"/>
</p:tagLst>
</file>

<file path=ppt/tags/tag3.xml><?xml version="1.0" encoding="utf-8"?>
<p:tagLst xmlns:a="http://schemas.openxmlformats.org/drawingml/2006/main" xmlns:r="http://schemas.openxmlformats.org/officeDocument/2006/relationships" xmlns:p="http://schemas.openxmlformats.org/presentationml/2006/main">
  <p:tag name="TIMING" val="|79.8|1|63.1|1.1|1.6"/>
</p:tagLst>
</file>

<file path=ppt/tags/tag4.xml><?xml version="1.0" encoding="utf-8"?>
<p:tagLst xmlns:a="http://schemas.openxmlformats.org/drawingml/2006/main" xmlns:r="http://schemas.openxmlformats.org/officeDocument/2006/relationships" xmlns:p="http://schemas.openxmlformats.org/presentationml/2006/main">
  <p:tag name="TIMING" val="|1.4|4.6|0.9|0.9|6.2|31.7"/>
</p:tagLst>
</file>

<file path=ppt/tags/tag5.xml><?xml version="1.0" encoding="utf-8"?>
<p:tagLst xmlns:a="http://schemas.openxmlformats.org/drawingml/2006/main" xmlns:r="http://schemas.openxmlformats.org/officeDocument/2006/relationships" xmlns:p="http://schemas.openxmlformats.org/presentationml/2006/main">
  <p:tag name="TIMING" val="|36.1|18.9|1.3|15"/>
</p:tagLst>
</file>

<file path=ppt/tags/tag6.xml><?xml version="1.0" encoding="utf-8"?>
<p:tagLst xmlns:a="http://schemas.openxmlformats.org/drawingml/2006/main" xmlns:r="http://schemas.openxmlformats.org/officeDocument/2006/relationships" xmlns:p="http://schemas.openxmlformats.org/presentationml/2006/main">
  <p:tag name="TIMING" val="|26.8|0.9"/>
</p:tagLst>
</file>

<file path=ppt/tags/tag7.xml><?xml version="1.0" encoding="utf-8"?>
<p:tagLst xmlns:a="http://schemas.openxmlformats.org/drawingml/2006/main" xmlns:r="http://schemas.openxmlformats.org/officeDocument/2006/relationships" xmlns:p="http://schemas.openxmlformats.org/presentationml/2006/main">
  <p:tag name="TIMING" val="|155.8|104.9"/>
</p:tagLst>
</file>

<file path=ppt/tags/tag8.xml><?xml version="1.0" encoding="utf-8"?>
<p:tagLst xmlns:a="http://schemas.openxmlformats.org/drawingml/2006/main" xmlns:r="http://schemas.openxmlformats.org/officeDocument/2006/relationships" xmlns:p="http://schemas.openxmlformats.org/presentationml/2006/main">
  <p:tag name="TIMING" val="|66.6"/>
</p:tagLst>
</file>

<file path=ppt/tags/tag9.xml><?xml version="1.0" encoding="utf-8"?>
<p:tagLst xmlns:a="http://schemas.openxmlformats.org/drawingml/2006/main" xmlns:r="http://schemas.openxmlformats.org/officeDocument/2006/relationships" xmlns:p="http://schemas.openxmlformats.org/presentationml/2006/main">
  <p:tag name="TIMING" val="|34.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36504</TotalTime>
  <Words>12595</Words>
  <Application>Microsoft Office PowerPoint</Application>
  <PresentationFormat>On-screen Show (4:3)</PresentationFormat>
  <Paragraphs>2006</Paragraphs>
  <Slides>203</Slides>
  <Notes>11</Notes>
  <HiddenSlides>79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203</vt:i4>
      </vt:variant>
    </vt:vector>
  </HeadingPairs>
  <TitlesOfParts>
    <vt:vector size="212" baseType="lpstr">
      <vt:lpstr>Arial Unicode MS</vt:lpstr>
      <vt:lpstr>Arial</vt:lpstr>
      <vt:lpstr>Calibri</vt:lpstr>
      <vt:lpstr>Consolas</vt:lpstr>
      <vt:lpstr>Monotype Sorts</vt:lpstr>
      <vt:lpstr>Wingdings</vt:lpstr>
      <vt:lpstr>Wingdings 3</vt:lpstr>
      <vt:lpstr>Zapf Dingbats</vt:lpstr>
      <vt:lpstr>Kaynak</vt:lpstr>
      <vt:lpstr>BİLGİSAYAR PROGRAMLAMA</vt:lpstr>
      <vt:lpstr>Bizden randevu almak istediğinizde…</vt:lpstr>
      <vt:lpstr>Özet</vt:lpstr>
      <vt:lpstr>ÖZET: Değişkenleri tanımlamak ve değer atamak</vt:lpstr>
      <vt:lpstr>Özet</vt:lpstr>
      <vt:lpstr>Yol Haritası</vt:lpstr>
      <vt:lpstr>1. Hafta geride kaldı ve ayrışma başladı…</vt:lpstr>
      <vt:lpstr>Bir şehir efsanesi</vt:lpstr>
      <vt:lpstr>Bunu biliyor muydunuz?</vt:lpstr>
      <vt:lpstr>Kullanıcıdan isim almak</vt:lpstr>
      <vt:lpstr>Bu haftanın konuları</vt:lpstr>
      <vt:lpstr>Hata Türleri</vt:lpstr>
      <vt:lpstr>Hata Türleri</vt:lpstr>
      <vt:lpstr>Hata Türleri</vt:lpstr>
      <vt:lpstr>Sınavdaki Çıktı Sorularının Metninden</vt:lpstr>
      <vt:lpstr>Alıştırma</vt:lpstr>
      <vt:lpstr>Peki, bu sorunun cevabı nedir?</vt:lpstr>
      <vt:lpstr>PowerPoint Presentation</vt:lpstr>
      <vt:lpstr>Dosya İşlemleri</vt:lpstr>
      <vt:lpstr>Genel anlatım…</vt:lpstr>
      <vt:lpstr>Dosya İşlemleri – FILE* ile tanım</vt:lpstr>
      <vt:lpstr>Dosya İşlemleri - fopen</vt:lpstr>
      <vt:lpstr>Dosya İşlemleri – işlem türü</vt:lpstr>
      <vt:lpstr>Dosya İşlemleri - fscanf</vt:lpstr>
      <vt:lpstr>Dosya İşlemleri - fscanf</vt:lpstr>
      <vt:lpstr>Dosya İşlemlerinde İşaretçi Kavramı</vt:lpstr>
      <vt:lpstr>Dosyanın varlığının kontrolü…</vt:lpstr>
      <vt:lpstr>Dosyanın varlığının kontrolü…</vt:lpstr>
      <vt:lpstr>Dosyanın varlığının kontrolü…</vt:lpstr>
      <vt:lpstr>Dosya İşlemleri - fprintf</vt:lpstr>
      <vt:lpstr>Dosya İşlemleri - fprintf</vt:lpstr>
      <vt:lpstr>Ek bilgi: stdin ve stdout akışları(streams)</vt:lpstr>
      <vt:lpstr>Dosya İşlemleri – fclose ve fflush</vt:lpstr>
      <vt:lpstr>Mission Impossible Kodlaması</vt:lpstr>
      <vt:lpstr>Dosya İşlemleri</vt:lpstr>
      <vt:lpstr>Anlayamadığınız yerleri bizlere sorunuz.</vt:lpstr>
      <vt:lpstr>Alıştırma</vt:lpstr>
      <vt:lpstr>Bunu biliyor musunuz?</vt:lpstr>
      <vt:lpstr>C’de 5 işlem</vt:lpstr>
      <vt:lpstr>C’de 5 işlem: Mod alma işlemi</vt:lpstr>
      <vt:lpstr>İşleme girme öncelikleri</vt:lpstr>
      <vt:lpstr>İşlem öncelikleri</vt:lpstr>
      <vt:lpstr>C'de İşlemler</vt:lpstr>
      <vt:lpstr>C'de İşlemler</vt:lpstr>
      <vt:lpstr>Tür Dönüşümü</vt:lpstr>
      <vt:lpstr>Tür Dönüşümü</vt:lpstr>
      <vt:lpstr>Tür Dönüşümü</vt:lpstr>
      <vt:lpstr>Bunu biliyor musunuz? </vt:lpstr>
      <vt:lpstr>Tür Dönüşümü</vt:lpstr>
      <vt:lpstr>Tür dönüşümünün uygulama alanları</vt:lpstr>
      <vt:lpstr>C'de İşleçler</vt:lpstr>
      <vt:lpstr>C'de ++ ve -- işleçleri</vt:lpstr>
      <vt:lpstr>Artırma ve Azaltma İşleçleri</vt:lpstr>
      <vt:lpstr>Increment and Decrement Operators in C</vt:lpstr>
      <vt:lpstr>Increment and Decrement Operators in C</vt:lpstr>
      <vt:lpstr>Örnek</vt:lpstr>
      <vt:lpstr>Atama İşleçleri</vt:lpstr>
      <vt:lpstr>Örnek</vt:lpstr>
      <vt:lpstr>Alıştırma</vt:lpstr>
      <vt:lpstr>Math kütüphanesini kullanmak</vt:lpstr>
      <vt:lpstr>Math kütüphanesini kullanmak</vt:lpstr>
      <vt:lpstr>Kök bulan makine</vt:lpstr>
      <vt:lpstr>Bunu biliyor musunuz?</vt:lpstr>
      <vt:lpstr>Önemli bilgi: Blok kavramı üzerine…</vt:lpstr>
      <vt:lpstr>Önemli bilgi: Blok kavramı üzerine…</vt:lpstr>
      <vt:lpstr>Önemli bilgi: Blok kavramı üzerine…</vt:lpstr>
      <vt:lpstr>Önemli bilgi: Blok kavramı üzerine…</vt:lpstr>
      <vt:lpstr>Örnek</vt:lpstr>
      <vt:lpstr>Örnek</vt:lpstr>
      <vt:lpstr>Anlayamadığınız yerleri bizlere sorunuz.</vt:lpstr>
      <vt:lpstr>Kod yazıp vakit harcamakmış…</vt:lpstr>
      <vt:lpstr>Günlük çalışmanın önemi</vt:lpstr>
      <vt:lpstr>Günlük çalışmanın önemi</vt:lpstr>
      <vt:lpstr>Bunu biliyor musunuz?</vt:lpstr>
      <vt:lpstr>Bunu biliyor musunuz?</vt:lpstr>
      <vt:lpstr>Verileri klavyeden doğru/istenen şekilde alabilmek…</vt:lpstr>
      <vt:lpstr>getch ();</vt:lpstr>
      <vt:lpstr>Tek karakter almak getch() ve getche()</vt:lpstr>
      <vt:lpstr>Motivasyon</vt:lpstr>
      <vt:lpstr>Alıştrma: Mili kilometreye çeviren bir kod yazınız.</vt:lpstr>
      <vt:lpstr>Örnek: Şifre alan kod</vt:lpstr>
      <vt:lpstr>Dosya İşlemleri Tekrarı: Kullanıcıyla iletişim</vt:lpstr>
      <vt:lpstr>Örnek (2018 yaz döneminde 149 öğrenciden birinin bile yapamadığı soru)</vt:lpstr>
      <vt:lpstr>Örnek  (2018 yaz döneminde 149 öğrenciden birinin bile yapamadığı soru)</vt:lpstr>
      <vt:lpstr>ŞİMDİYE KADAR ÖĞRENDİKLERİMİZİN BAZILARI</vt:lpstr>
      <vt:lpstr>Yol Haritası</vt:lpstr>
      <vt:lpstr>Koşul yapıları</vt:lpstr>
      <vt:lpstr>Mantık ifadelerinin oluşturulması</vt:lpstr>
      <vt:lpstr>Mantık ifadeleri kurmak</vt:lpstr>
      <vt:lpstr>&amp;&amp; ile ||’nın öncelik sırası</vt:lpstr>
      <vt:lpstr>Mantık ifadelerin değerlendirilmesi</vt:lpstr>
      <vt:lpstr>if Karar Verme Yapısı: </vt:lpstr>
      <vt:lpstr>Kullanım şekli</vt:lpstr>
      <vt:lpstr>if Karar Verme Yapısı: </vt:lpstr>
      <vt:lpstr>Karar Verme Yapıları - IF</vt:lpstr>
      <vt:lpstr>Kullanım şekli</vt:lpstr>
      <vt:lpstr>Amacımız: sadece a 1’e eşitken “Hello World!” yazmak, değilse hiçbir şey yazmamak olsun.</vt:lpstr>
      <vt:lpstr>Bunu biliyor musunuz?</vt:lpstr>
      <vt:lpstr>Anlayamadığınız yerleri bizlere sorunuz.</vt:lpstr>
      <vt:lpstr>On altının yarısı kaçtır?</vt:lpstr>
      <vt:lpstr>On altının yarısı kodu</vt:lpstr>
      <vt:lpstr>On altının yarısı kaçtır?</vt:lpstr>
      <vt:lpstr>Alıştırma – (Kodun çalışması bittiğinde) Ekran çıktısı nedir?</vt:lpstr>
      <vt:lpstr>SÜSLÜLER OLMADAN IF SADECE BİR KOMUTU KENDİNE BAĞLAR.</vt:lpstr>
      <vt:lpstr>Karar Verme Yapıları - IF</vt:lpstr>
      <vt:lpstr>Hatırlatma: Süslü blokları içerisindeki değişkenler</vt:lpstr>
      <vt:lpstr>Hatırlatma: Değişkenler tanımlandıkları blok dışında tanınmazlar.</vt:lpstr>
      <vt:lpstr>if kullanımında acemilik döneminde çok sık yapılan hata</vt:lpstr>
      <vt:lpstr>In English…</vt:lpstr>
      <vt:lpstr>if kullanımına örnek…</vt:lpstr>
      <vt:lpstr>if kullanımına örnek…</vt:lpstr>
      <vt:lpstr>if kullanımına örnek…</vt:lpstr>
      <vt:lpstr>Bunu biliyor musunuz? .exe dosyası</vt:lpstr>
      <vt:lpstr>Bunu biliyor musunuz? .exe dosyası</vt:lpstr>
      <vt:lpstr>Bunu biliyor musunuz?  getch(); tipik kullanımı</vt:lpstr>
      <vt:lpstr>Bunu biliyor musunuz? .exe’nin kapanmasını önlemek: getch()</vt:lpstr>
      <vt:lpstr>Karar Verme Yapıları : IF-ELSE</vt:lpstr>
      <vt:lpstr>Karar Verme Yapıları : IF-ELSE</vt:lpstr>
      <vt:lpstr>       Alıştırma</vt:lpstr>
      <vt:lpstr>Alıştırma</vt:lpstr>
      <vt:lpstr>Bunu biliyor musunuz?</vt:lpstr>
      <vt:lpstr>if ve if else örnekleri</vt:lpstr>
      <vt:lpstr>Bunu biliyor musunuz?</vt:lpstr>
      <vt:lpstr>Bunu biliyor musunuz?</vt:lpstr>
      <vt:lpstr>Karar Verme Yapıları “if… else if… else…"</vt:lpstr>
      <vt:lpstr>Karar Verme Yapıları “if… else if… else…"</vt:lpstr>
      <vt:lpstr>Karar Verme Yapıları “if… else if… else…"</vt:lpstr>
      <vt:lpstr>Örnek</vt:lpstr>
      <vt:lpstr>Bunu biliyor musunuz? İyi bir programlamacı alışkanlığı</vt:lpstr>
      <vt:lpstr>Karar Verme Yapıları “if… else if… else…"</vt:lpstr>
      <vt:lpstr>Uygulamalı Dersler</vt:lpstr>
      <vt:lpstr>Anlayamadığınız yerleri bizlere sorunuz.</vt:lpstr>
      <vt:lpstr>Karar Verme Yapıları  “IF” – “ELSE IF” – “ELSE”</vt:lpstr>
      <vt:lpstr>Karar Verme Yapıları  “IF” – “ELSE IF” – “ELSE”</vt:lpstr>
      <vt:lpstr>Hatırlatmalar</vt:lpstr>
      <vt:lpstr>Karar Verme Yapıları  “IF” – “ELSE IF” – “ELSE”</vt:lpstr>
      <vt:lpstr>Karar Verme Yapıları  “IF” – “ELSE IF” – “ELSE”</vt:lpstr>
      <vt:lpstr>Karar Verme Yapıları  “IF” – “ELSE IF” – “ELSE”</vt:lpstr>
      <vt:lpstr>Karar Verme Yapıları  “IF” – “ELSE IF” – “ELSE”</vt:lpstr>
      <vt:lpstr>SIK YAPILAN HATALAR</vt:lpstr>
      <vt:lpstr>SIK YAPILAN HATALAR</vt:lpstr>
      <vt:lpstr>Alıştırma: Kod çıktısı nedir?</vt:lpstr>
      <vt:lpstr>Alıştırma: Kod çıktısı nedir?</vt:lpstr>
      <vt:lpstr>Deneme yanılma ile kodu çıkartıp,  “Çalışan kod = İyi kod” şeklinde düşünme yanılgısı</vt:lpstr>
      <vt:lpstr>Karar Verme Yapıları : Koşullu işleç</vt:lpstr>
      <vt:lpstr>PowerPoint Presentation</vt:lpstr>
      <vt:lpstr>Karar Verme Yapıları : Koşullu işleç</vt:lpstr>
      <vt:lpstr>Örnek – Ekran çıktısı</vt:lpstr>
      <vt:lpstr>Karar Verme Yapıları : Koşullu işleç</vt:lpstr>
      <vt:lpstr>Karar Verme Yapıları : switch</vt:lpstr>
      <vt:lpstr>Karar Verme Yapıları : switch</vt:lpstr>
      <vt:lpstr>Karar Verme Yapıları : switch</vt:lpstr>
      <vt:lpstr>Genel yapıda dikkat edilecekler</vt:lpstr>
      <vt:lpstr>Genel yapıda dikkat edilecekler</vt:lpstr>
      <vt:lpstr>Karar Verme Yapıları : switch</vt:lpstr>
      <vt:lpstr>Bu örneği switch’e çeviriniz.</vt:lpstr>
      <vt:lpstr>Neden bazen if/else yerine switch tercih edilebilir?</vt:lpstr>
      <vt:lpstr>switch Example</vt:lpstr>
      <vt:lpstr>switch example</vt:lpstr>
      <vt:lpstr>Örnek</vt:lpstr>
      <vt:lpstr>Kod inceleme</vt:lpstr>
      <vt:lpstr>Duyurular</vt:lpstr>
      <vt:lpstr>Uygulamalı Dersler</vt:lpstr>
      <vt:lpstr>Bilgisayarlarınızı açınız Birlikte kod yazma zamanı…</vt:lpstr>
      <vt:lpstr>Anlayamadığınız yerleri bizlere sorunuz.</vt:lpstr>
      <vt:lpstr>Bilgisayarlarınızı açınız Birlikte kod yazma zamanı…</vt:lpstr>
      <vt:lpstr>Alıştırma: 3 değeri girildikten sonra ekran çıktısı ne olur? (sadece sonraki kısım)</vt:lpstr>
      <vt:lpstr>Bilgisayarlarınızı açınız Birlikte kod yazma zamanı…</vt:lpstr>
      <vt:lpstr>Anlayamadığınız yerleri bizlere sorunuz.</vt:lpstr>
      <vt:lpstr>EK SLAYTLAR</vt:lpstr>
      <vt:lpstr>Öğrencimize cevap yazmaya yardım ediniz…</vt:lpstr>
      <vt:lpstr>EK SLAYTLAR</vt:lpstr>
      <vt:lpstr>scanf’in ekrandan 1 rakam alması</vt:lpstr>
      <vt:lpstr>Ek bilgi: getchar() ve putchar( … )</vt:lpstr>
      <vt:lpstr>getch ();</vt:lpstr>
      <vt:lpstr> getch() ve getche()</vt:lpstr>
      <vt:lpstr>Tek karakter almak getch() ve getche()</vt:lpstr>
      <vt:lpstr>getch() ile ok girişi algılamak</vt:lpstr>
      <vt:lpstr>Örnek: Kullanıcıyla iletişim</vt:lpstr>
      <vt:lpstr>Örnek: Kullanıcıyla iletişim</vt:lpstr>
      <vt:lpstr>scanf’te * kullanımı</vt:lpstr>
      <vt:lpstr>C komutu ile bir dosyayı silmek ya da değiştirmek</vt:lpstr>
      <vt:lpstr>Dosya işlemleriyle ilgili bir fonksiyon: feof</vt:lpstr>
      <vt:lpstr>Artırma ve Azaltma İşleç Alıştırmaları</vt:lpstr>
      <vt:lpstr>Artırma ve Azaltma İşleç Alıştırmaları</vt:lpstr>
      <vt:lpstr>PowerPoint Presentation</vt:lpstr>
      <vt:lpstr>Kısa Devre nedir?</vt:lpstr>
      <vt:lpstr>Kısa Devre nedir?</vt:lpstr>
      <vt:lpstr>Kısa Devre özelliğini devre dışı bırakmak</vt:lpstr>
      <vt:lpstr>Ek slaytlar</vt:lpstr>
      <vt:lpstr>Bunu biliyor musunuz?</vt:lpstr>
      <vt:lpstr>Bunu biliyor musunuz?  Windows’ta \a - Bip sesi düzenlemesi.</vt:lpstr>
      <vt:lpstr>Bunu biliyor musunuz?</vt:lpstr>
      <vt:lpstr>Bunu biliyor musunuz?</vt:lpstr>
      <vt:lpstr>Bunu biliyor musunuz?</vt:lpstr>
      <vt:lpstr>Bunu biliyor musunuz?</vt:lpstr>
      <vt:lpstr>Bunu biliyor musunuz?</vt:lpstr>
      <vt:lpstr>Resimler</vt:lpstr>
      <vt:lpstr>ÖĞRENCİ GÖRÜŞLERİ</vt:lpstr>
      <vt:lpstr>Deneyimli bir öğrencinin Ödev1A’sından (2016-2017 Yaz Dönemi)</vt:lpstr>
      <vt:lpstr>Bir öğrenci görüşü…</vt:lpstr>
      <vt:lpstr>Öğrenci geribildirimlerinden…</vt:lpstr>
      <vt:lpstr>Öğrenci geri bildirimlerinden</vt:lpstr>
    </vt:vector>
  </TitlesOfParts>
  <Company>Rutgers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Oğuz Hanoğlu</cp:lastModifiedBy>
  <cp:revision>1155</cp:revision>
  <dcterms:created xsi:type="dcterms:W3CDTF">2012-10-03T05:14:56Z</dcterms:created>
  <dcterms:modified xsi:type="dcterms:W3CDTF">2019-05-10T09:16:09Z</dcterms:modified>
</cp:coreProperties>
</file>