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notesSlides/notesSlide3.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notesSlides/notesSlide4.xml" ContentType="application/vnd.openxmlformats-officedocument.presentationml.notesSlide+xml"/>
  <Override PartName="/ppt/ink/ink6.xml" ContentType="application/inkml+xml"/>
  <Override PartName="/ppt/notesSlides/notesSlide5.xml" ContentType="application/vnd.openxmlformats-officedocument.presentationml.notesSlide+xml"/>
  <Override PartName="/ppt/ink/ink7.xml" ContentType="application/inkml+xml"/>
  <Override PartName="/ppt/ink/ink8.xml" ContentType="application/inkml+xml"/>
  <Override PartName="/ppt/notesSlides/notesSlide6.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7.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notesSlides/notesSlide8.xml" ContentType="application/vnd.openxmlformats-officedocument.presentationml.notesSl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notesSlides/notesSlide9.xml" ContentType="application/vnd.openxmlformats-officedocument.presentationml.notesSlide+xml"/>
  <Override PartName="/ppt/theme/themeOverride38.xml" ContentType="application/vnd.openxmlformats-officedocument.themeOverride+xml"/>
  <Override PartName="/ppt/theme/themeOverride39.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ppt/theme/themeOverride46.xml" ContentType="application/vnd.openxmlformats-officedocument.themeOverride+xml"/>
  <Override PartName="/ppt/theme/themeOverride47.xml" ContentType="application/vnd.openxmlformats-officedocument.themeOverride+xml"/>
  <Override PartName="/ppt/theme/themeOverride48.xml" ContentType="application/vnd.openxmlformats-officedocument.themeOverride+xml"/>
  <Override PartName="/ppt/theme/themeOverride49.xml" ContentType="application/vnd.openxmlformats-officedocument.themeOverride+xml"/>
  <Override PartName="/ppt/theme/themeOverride50.xml" ContentType="application/vnd.openxmlformats-officedocument.themeOverride+xml"/>
  <Override PartName="/ppt/theme/themeOverride51.xml" ContentType="application/vnd.openxmlformats-officedocument.themeOverride+xml"/>
  <Override PartName="/ppt/theme/themeOverride52.xml" ContentType="application/vnd.openxmlformats-officedocument.themeOverride+xml"/>
  <Override PartName="/ppt/theme/themeOverride53.xml" ContentType="application/vnd.openxmlformats-officedocument.themeOverride+xml"/>
  <Override PartName="/ppt/theme/themeOverride54.xml" ContentType="application/vnd.openxmlformats-officedocument.themeOverride+xml"/>
  <Override PartName="/ppt/theme/themeOverride55.xml" ContentType="application/vnd.openxmlformats-officedocument.themeOverride+xml"/>
  <Override PartName="/ppt/theme/themeOverride56.xml" ContentType="application/vnd.openxmlformats-officedocument.themeOverride+xml"/>
  <Override PartName="/ppt/theme/themeOverride57.xml" ContentType="application/vnd.openxmlformats-officedocument.themeOverride+xml"/>
  <Override PartName="/ppt/theme/themeOverride58.xml" ContentType="application/vnd.openxmlformats-officedocument.themeOverride+xml"/>
  <Override PartName="/ppt/theme/themeOverride5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133"/>
  </p:notesMasterIdLst>
  <p:sldIdLst>
    <p:sldId id="256" r:id="rId2"/>
    <p:sldId id="1405" r:id="rId3"/>
    <p:sldId id="1237" r:id="rId4"/>
    <p:sldId id="1429" r:id="rId5"/>
    <p:sldId id="1511" r:id="rId6"/>
    <p:sldId id="1430" r:id="rId7"/>
    <p:sldId id="1512" r:id="rId8"/>
    <p:sldId id="1432" r:id="rId9"/>
    <p:sldId id="1513" r:id="rId10"/>
    <p:sldId id="1434" r:id="rId11"/>
    <p:sldId id="1435" r:id="rId12"/>
    <p:sldId id="1436" r:id="rId13"/>
    <p:sldId id="1437" r:id="rId14"/>
    <p:sldId id="1401" r:id="rId15"/>
    <p:sldId id="1402" r:id="rId16"/>
    <p:sldId id="1238" r:id="rId17"/>
    <p:sldId id="1239" r:id="rId18"/>
    <p:sldId id="1240" r:id="rId19"/>
    <p:sldId id="1390" r:id="rId20"/>
    <p:sldId id="1416" r:id="rId21"/>
    <p:sldId id="1523" r:id="rId22"/>
    <p:sldId id="1398" r:id="rId23"/>
    <p:sldId id="1438" r:id="rId24"/>
    <p:sldId id="1439" r:id="rId25"/>
    <p:sldId id="1440" r:id="rId26"/>
    <p:sldId id="1441" r:id="rId27"/>
    <p:sldId id="1442" r:id="rId28"/>
    <p:sldId id="1443" r:id="rId29"/>
    <p:sldId id="1444" r:id="rId30"/>
    <p:sldId id="1448" r:id="rId31"/>
    <p:sldId id="1478" r:id="rId32"/>
    <p:sldId id="1313" r:id="rId33"/>
    <p:sldId id="1475" r:id="rId34"/>
    <p:sldId id="1492" r:id="rId35"/>
    <p:sldId id="1315" r:id="rId36"/>
    <p:sldId id="1525" r:id="rId37"/>
    <p:sldId id="1294" r:id="rId38"/>
    <p:sldId id="1295" r:id="rId39"/>
    <p:sldId id="1296" r:id="rId40"/>
    <p:sldId id="1297" r:id="rId41"/>
    <p:sldId id="1522" r:id="rId42"/>
    <p:sldId id="1312" r:id="rId43"/>
    <p:sldId id="1299" r:id="rId44"/>
    <p:sldId id="1300" r:id="rId45"/>
    <p:sldId id="1301" r:id="rId46"/>
    <p:sldId id="1302" r:id="rId47"/>
    <p:sldId id="1311" r:id="rId48"/>
    <p:sldId id="1305" r:id="rId49"/>
    <p:sldId id="1306" r:id="rId50"/>
    <p:sldId id="1307" r:id="rId51"/>
    <p:sldId id="1308" r:id="rId52"/>
    <p:sldId id="1303" r:id="rId53"/>
    <p:sldId id="1304" r:id="rId54"/>
    <p:sldId id="1248" r:id="rId55"/>
    <p:sldId id="1309" r:id="rId56"/>
    <p:sldId id="975" r:id="rId57"/>
    <p:sldId id="976" r:id="rId58"/>
    <p:sldId id="977" r:id="rId59"/>
    <p:sldId id="979" r:id="rId60"/>
    <p:sldId id="980" r:id="rId61"/>
    <p:sldId id="982" r:id="rId62"/>
    <p:sldId id="983" r:id="rId63"/>
    <p:sldId id="984" r:id="rId64"/>
    <p:sldId id="985" r:id="rId65"/>
    <p:sldId id="986" r:id="rId66"/>
    <p:sldId id="988" r:id="rId67"/>
    <p:sldId id="1361" r:id="rId68"/>
    <p:sldId id="1516" r:id="rId69"/>
    <p:sldId id="987" r:id="rId70"/>
    <p:sldId id="1524" r:id="rId71"/>
    <p:sldId id="1268" r:id="rId72"/>
    <p:sldId id="1145" r:id="rId73"/>
    <p:sldId id="1169" r:id="rId74"/>
    <p:sldId id="1269" r:id="rId75"/>
    <p:sldId id="1270" r:id="rId76"/>
    <p:sldId id="1271" r:id="rId77"/>
    <p:sldId id="1425" r:id="rId78"/>
    <p:sldId id="1476" r:id="rId79"/>
    <p:sldId id="1477" r:id="rId80"/>
    <p:sldId id="1480" r:id="rId81"/>
    <p:sldId id="1481" r:id="rId82"/>
    <p:sldId id="1482" r:id="rId83"/>
    <p:sldId id="1483" r:id="rId84"/>
    <p:sldId id="1484" r:id="rId85"/>
    <p:sldId id="1485" r:id="rId86"/>
    <p:sldId id="1486" r:id="rId87"/>
    <p:sldId id="1243" r:id="rId88"/>
    <p:sldId id="1192" r:id="rId89"/>
    <p:sldId id="1193" r:id="rId90"/>
    <p:sldId id="1194" r:id="rId91"/>
    <p:sldId id="1212" r:id="rId92"/>
    <p:sldId id="1242" r:id="rId93"/>
    <p:sldId id="1368" r:id="rId94"/>
    <p:sldId id="1369" r:id="rId95"/>
    <p:sldId id="1370" r:id="rId96"/>
    <p:sldId id="1371" r:id="rId97"/>
    <p:sldId id="1372" r:id="rId98"/>
    <p:sldId id="1373" r:id="rId99"/>
    <p:sldId id="1374" r:id="rId100"/>
    <p:sldId id="1375" r:id="rId101"/>
    <p:sldId id="1376" r:id="rId102"/>
    <p:sldId id="1377" r:id="rId103"/>
    <p:sldId id="1378" r:id="rId104"/>
    <p:sldId id="1381" r:id="rId105"/>
    <p:sldId id="1382" r:id="rId106"/>
    <p:sldId id="1383" r:id="rId107"/>
    <p:sldId id="1384" r:id="rId108"/>
    <p:sldId id="1385" r:id="rId109"/>
    <p:sldId id="1386" r:id="rId110"/>
    <p:sldId id="1387" r:id="rId111"/>
    <p:sldId id="1388" r:id="rId112"/>
    <p:sldId id="1389" r:id="rId113"/>
    <p:sldId id="1517" r:id="rId114"/>
    <p:sldId id="1518" r:id="rId115"/>
    <p:sldId id="1519" r:id="rId116"/>
    <p:sldId id="1520" r:id="rId117"/>
    <p:sldId id="1421" r:id="rId118"/>
    <p:sldId id="1410" r:id="rId119"/>
    <p:sldId id="1411" r:id="rId120"/>
    <p:sldId id="1412" r:id="rId121"/>
    <p:sldId id="1413" r:id="rId122"/>
    <p:sldId id="1491" r:id="rId123"/>
    <p:sldId id="1161" r:id="rId124"/>
    <p:sldId id="1275" r:id="rId125"/>
    <p:sldId id="1276" r:id="rId126"/>
    <p:sldId id="1278" r:id="rId127"/>
    <p:sldId id="1279" r:id="rId128"/>
    <p:sldId id="1391" r:id="rId129"/>
    <p:sldId id="1392" r:id="rId130"/>
    <p:sldId id="1393" r:id="rId131"/>
    <p:sldId id="1394" r:id="rId1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rs1" id="{19A45F81-50BF-4684-A108-7C18E39C77B9}">
          <p14:sldIdLst>
            <p14:sldId id="256"/>
            <p14:sldId id="1405"/>
            <p14:sldId id="1237"/>
            <p14:sldId id="1429"/>
            <p14:sldId id="1511"/>
            <p14:sldId id="1430"/>
            <p14:sldId id="1512"/>
            <p14:sldId id="1432"/>
            <p14:sldId id="1513"/>
            <p14:sldId id="1434"/>
            <p14:sldId id="1435"/>
            <p14:sldId id="1436"/>
            <p14:sldId id="1437"/>
            <p14:sldId id="1401"/>
            <p14:sldId id="1402"/>
            <p14:sldId id="1238"/>
            <p14:sldId id="1239"/>
            <p14:sldId id="1240"/>
            <p14:sldId id="1390"/>
            <p14:sldId id="1416"/>
          </p14:sldIdLst>
        </p14:section>
        <p14:section name="Ders2" id="{8164A2D1-E50D-49FE-8943-300C0EECF892}">
          <p14:sldIdLst>
            <p14:sldId id="1523"/>
            <p14:sldId id="1398"/>
            <p14:sldId id="1438"/>
            <p14:sldId id="1439"/>
            <p14:sldId id="1440"/>
            <p14:sldId id="1441"/>
            <p14:sldId id="1442"/>
            <p14:sldId id="1443"/>
            <p14:sldId id="1444"/>
            <p14:sldId id="1448"/>
            <p14:sldId id="1478"/>
            <p14:sldId id="1313"/>
            <p14:sldId id="1475"/>
            <p14:sldId id="1492"/>
          </p14:sldIdLst>
        </p14:section>
        <p14:section name="Ders3&amp;4" id="{92173FF7-CAF3-46FA-ACC1-A9A474F31458}">
          <p14:sldIdLst>
            <p14:sldId id="1315"/>
          </p14:sldIdLst>
        </p14:section>
        <p14:section name="Ders5" id="{00EDBE8C-EDD5-4302-BC7F-96B9D30CD71F}">
          <p14:sldIdLst>
            <p14:sldId id="1525"/>
            <p14:sldId id="1294"/>
            <p14:sldId id="1295"/>
            <p14:sldId id="1296"/>
            <p14:sldId id="1297"/>
            <p14:sldId id="1522"/>
            <p14:sldId id="1312"/>
            <p14:sldId id="1299"/>
            <p14:sldId id="1300"/>
            <p14:sldId id="1301"/>
            <p14:sldId id="1302"/>
            <p14:sldId id="1311"/>
            <p14:sldId id="1305"/>
            <p14:sldId id="1306"/>
            <p14:sldId id="1307"/>
            <p14:sldId id="1308"/>
            <p14:sldId id="1303"/>
            <p14:sldId id="1304"/>
            <p14:sldId id="1248"/>
          </p14:sldIdLst>
        </p14:section>
        <p14:section name="Ders6" id="{98637688-5C98-44DF-BBEF-0A352FDE31B1}">
          <p14:sldIdLst>
            <p14:sldId id="1309"/>
            <p14:sldId id="975"/>
            <p14:sldId id="976"/>
            <p14:sldId id="977"/>
            <p14:sldId id="979"/>
            <p14:sldId id="980"/>
            <p14:sldId id="982"/>
            <p14:sldId id="983"/>
            <p14:sldId id="984"/>
            <p14:sldId id="985"/>
            <p14:sldId id="986"/>
            <p14:sldId id="988"/>
            <p14:sldId id="1361"/>
            <p14:sldId id="1516"/>
            <p14:sldId id="987"/>
            <p14:sldId id="1524"/>
            <p14:sldId id="1268"/>
          </p14:sldIdLst>
        </p14:section>
        <p14:section name="Ek slaytlar" id="{7D76A355-8546-4DC8-9B3D-A8E96019CDE3}">
          <p14:sldIdLst>
            <p14:sldId id="1145"/>
            <p14:sldId id="1169"/>
            <p14:sldId id="1269"/>
            <p14:sldId id="1270"/>
            <p14:sldId id="1271"/>
            <p14:sldId id="1425"/>
            <p14:sldId id="1476"/>
            <p14:sldId id="1477"/>
            <p14:sldId id="1480"/>
            <p14:sldId id="1481"/>
            <p14:sldId id="1482"/>
            <p14:sldId id="1483"/>
            <p14:sldId id="1484"/>
            <p14:sldId id="1485"/>
            <p14:sldId id="1486"/>
            <p14:sldId id="1243"/>
            <p14:sldId id="1192"/>
            <p14:sldId id="1193"/>
            <p14:sldId id="1194"/>
            <p14:sldId id="1212"/>
            <p14:sldId id="1242"/>
            <p14:sldId id="1368"/>
            <p14:sldId id="1369"/>
            <p14:sldId id="1370"/>
            <p14:sldId id="1371"/>
            <p14:sldId id="1372"/>
            <p14:sldId id="1373"/>
            <p14:sldId id="1374"/>
            <p14:sldId id="1375"/>
            <p14:sldId id="1376"/>
            <p14:sldId id="1377"/>
            <p14:sldId id="1378"/>
            <p14:sldId id="1381"/>
            <p14:sldId id="1382"/>
            <p14:sldId id="1383"/>
            <p14:sldId id="1384"/>
            <p14:sldId id="1385"/>
            <p14:sldId id="1386"/>
            <p14:sldId id="1387"/>
            <p14:sldId id="1388"/>
            <p14:sldId id="1389"/>
            <p14:sldId id="1517"/>
            <p14:sldId id="1518"/>
            <p14:sldId id="1519"/>
            <p14:sldId id="1520"/>
            <p14:sldId id="1421"/>
            <p14:sldId id="1410"/>
            <p14:sldId id="1411"/>
            <p14:sldId id="1412"/>
            <p14:sldId id="1413"/>
            <p14:sldId id="1491"/>
            <p14:sldId id="1161"/>
            <p14:sldId id="1275"/>
            <p14:sldId id="1276"/>
            <p14:sldId id="1278"/>
            <p14:sldId id="1279"/>
            <p14:sldId id="1391"/>
            <p14:sldId id="1392"/>
            <p14:sldId id="1393"/>
            <p14:sldId id="139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9F9F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7500" autoAdjust="0"/>
    <p:restoredTop sz="85035" autoAdjust="0"/>
  </p:normalViewPr>
  <p:slideViewPr>
    <p:cSldViewPr snapToGrid="0" snapToObjects="1">
      <p:cViewPr varScale="1">
        <p:scale>
          <a:sx n="62" d="100"/>
          <a:sy n="62" d="100"/>
        </p:scale>
        <p:origin x="1140" y="72"/>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ink/ink1.xml><?xml version="1.0" encoding="utf-8"?>
<inkml:ink xmlns:inkml="http://www.w3.org/2003/InkML">
  <inkml:definitions>
    <inkml:context xml:id="ctx0">
      <inkml:inkSource xml:id="inkSrc0">
        <inkml:traceFormat>
          <inkml:channel name="X" type="integer" max="2166" units="cm"/>
          <inkml:channel name="Y" type="integer" max="768" units="cm"/>
        </inkml:traceFormat>
        <inkml:channelProperties>
          <inkml:channelProperty channel="X" name="resolution" value="70.09708" units="1/cm"/>
          <inkml:channelProperty channel="Y" name="resolution" value="44.39306" units="1/cm"/>
        </inkml:channelProperties>
      </inkml:inkSource>
      <inkml:timestamp xml:id="ts0" timeString="2017-10-03T10:07:06.759"/>
    </inkml:context>
    <inkml:brush xml:id="br0">
      <inkml:brushProperty name="width" value="0.08819" units="cm"/>
      <inkml:brushProperty name="height" value="0.35278" units="cm"/>
      <inkml:brushProperty name="color" value="#1F497D"/>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2.xml><?xml version="1.0" encoding="utf-8"?>
<inkml:ink xmlns:inkml="http://www.w3.org/2003/InkML">
  <inkml:definitions>
    <inkml:context xml:id="ctx0">
      <inkml:inkSource xml:id="inkSrc0">
        <inkml:traceFormat>
          <inkml:channel name="X" type="integer" max="2166" units="cm"/>
          <inkml:channel name="Y" type="integer" max="768" units="cm"/>
        </inkml:traceFormat>
        <inkml:channelProperties>
          <inkml:channelProperty channel="X" name="resolution" value="70.09708" units="1/cm"/>
          <inkml:channelProperty channel="Y" name="resolution" value="44.39306" units="1/cm"/>
        </inkml:channelProperties>
      </inkml:inkSource>
      <inkml:timestamp xml:id="ts0" timeString="2017-10-03T10:43:53.21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6352 11,'32'0,"-1"0,1 0,31 0,-31 0,32 0,-32 0,-1 0,1 0,0 0,-1 0,1 0,0 0,0 31,0 1,-32 0,31-32,1 0,-32 32,0 0,0-1,0 1,0 0,0-1,0 1,0 0,0 0,0 0,0-1,0 1,0 0,0-1,0 1,0 0,0 0,-32-32,32 32,0-1,-31 1,31 0,-32-32,0 31,0 1,0 0,1-32,-33 32,1 0,31-1,-32 1,33-32,-1 0,-31 32,31-1,-32-31,32 0,1 0,-33 64,1-32,-33-32,33 32,-32-1,-1 1,33-32,0 32,-1-32,32 31,-31-31,-1 0,33 0,31 32,-64 0,32-32,-31 32,31-32,-31 32,-33-32,64 31,1 1,-1-32,0 0,1 32,-1-32,0 0,0 31,0 1,1-32,-1 32,0-32,32 32,-63 0,31-1,0-31,0 32,1 0,-1-32,-31 31,31 1,0-32,0 32,0-32,32 32,-31-32,-1 32,0-1,1 1,31 0,-64-1,64 1,-32-32,32 32,0 0,0 0,0-1,0 1,-32-32,32 32,-31-1,31 1,0 0,0 0,-32 0,32-1,0 1,-32-32,32 32,0-1,0 1,0 0,-31-32,-1 32,32 0,0-1,-32 1,32 0,0-1,-32-31,32 32,-32 0,1 0,31 0,0-1,-32 1,0 0,1-1,31 1,-32-32,32 32,-32-32,32 32,0 0,0-1,-32-31,32-31,-32 31,32-32,0-32,0 32,-31 1,31-1,0 0,0 1,0-1,0 0,-32 32,32-32,0 64,32 0,-32 0,31 31,-31 0,0-31,0 0,0 0,0 0,32-32,-32 31,32-31,-32 32,32-32,-32-32,32 1,-1 31,-31-32,32 32,-32-32,32 0,-1 32,1 0,0-32,32 1,-33-1,-31 0,32 32,0 0,-32-31</inkml:trace>
  <inkml:trace contextRef="#ctx0" brushRef="#br0" timeOffset="4437">5717 1344,'-32'32,"32"0,0 0,-32-1,1 1,-1 0,0-1,0-31,32 32,-32 0,1-32,-1 32,32 0,-32-32,1 31,31 33,-64-33,64 1,0 0,-32 0,0 31,32-31,0 0,0-1,-31 1,31 0,0 0,0 0,0-1,0 1,0 0,0-1,0 1,0 0,31-32,1 32,-32 0,0-1,32-31,-32 32,0 0,0-1,0 1,0 0,0 32,0-33,0 33,-32-33,32 1,0 0,-32 0,32 0,-31-1,31 1,-32-32,32 32,0-1,-32-31,1 32,31 0,-32-32,0 32,32 0,0-1,-32-31,0 0,32-31,0-1,0-32,0 32,0 1,0-1,0 0,0 1,0-1,0 0,0 64,0 0,0-1,0 1,0 0,0-1,0 1,32-32,-32 32,0 0,0 0,0-1,32-31,-32 32,32-32,31 0,-31 0,0-32,-1 1,1 31,0-32,0 0,0 32,-1-32,1 32,-32-32</inkml:trace>
  <inkml:trace contextRef="#ctx0" brushRef="#br0" timeOffset="7611">3082 3726,'-32'31,"0"-31,0 32,-31-32,-1 32,64-1,-63-31,31 32,-32 0,33-32,-1 32,0-32,1 32,-1-1,0 1,0-32,-31 32,31-32,0 31,-31 1,31 0,0-32,0 32,1 0,31-1,0 1,0 0,-32-1,32 1,0 0,0 0,0 0,0-1,0 1,0 0,0-1,0 1,32-32,-32 32,31-32,1 32,0 0,-32-1,32-31,-32 32,32 0,-1-32,-31 31,0 1,32-32,-32 32,32 0,-1 0,1-1,0 33,0-64,-32 31,32-31,-32 64,0-32,31 0,-31 31,0-31,0 31,0-31,0 0,0 0,0 31,-31-31,31 31,-32-31,32 0,0 0,-32-32,32 31,-32-31,32 32,-32 0,1-1,-1-31,32 32,-63 0,31 0,0-32,32 32,-32-32,0 0,32 31,-31 1,31 0,0-1,0 33,0-32,-32-32,32 32,0-1,0 1,0 0,32-32,-1 0,1 0,0 0,-64 0</inkml:trace>
  <inkml:trace contextRef="#ctx0" brushRef="#br0" timeOffset="9299">2161 6361,'-32'0,"0"0,1 0,-1 0,0 0,0 0,0 0,1 0,-1 0,0 0,-31 0,-1 0,1-32,-1 32,-31 0,31 0,1-32,-32 32,31 0,1-31,31 31,-31 0,-1 0,32 0,0 0,-31 0,31 0,1 0,-1 0,-32 0,64-32,-32 32,-31 0,31 0,1 0,-33 0,32 0,0 0,-31 0,0 0,31-32,0 32,0 0,0 0,1 0,-1 0,32 32,-32-32,32 32,0-1,0 1,-31-32,31 32,0-1,0 1,0 0,0 0,0 0,0-1,0 1,0 0,-32-1,32 1,0 0,0 0,0 0,32-32,-32 31,0 1,0 0,31-32,-31 31,0 1,32-32,0 32,-32 0,31-32,33 0,-32 32,0-32,31 0,-31 0,31 0,33 31,-1-31,-32 0,64 0,32 0,0 0,0 0,-64 0,32 0,63 0,-94 32,-33-32,0 0,1 0,0 0,-1 0,0 0,-31 0,64-32,-1 32,-32 0,1 0,-1 0,-31-31,31 31,33-32,-64 32,31-32,0 32,-63-64,32 64,0 0,0-31,0 31,-1-32,-31 0,0-31,0 31,0 0,0 0,0 1,0-33,0 33,0-1,-31 0,-1 32,32-32,-64 32,32-32,1 1,-1 31,0 0,1 0,31-32,-32 32,0 0,0 0,-31 0,31 0,-31 0,31 0,0 0,0 0,0 0,1 0,-33 0,33 0,-1 0,0 0,32 32</inkml:trace>
  <inkml:trace contextRef="#ctx0" brushRef="#br0" timeOffset="12502">3177 6551,'31'0,"1"0,0 0,0 0,0-31,-1 31,1 0,0-32,-1 32,1 0,32-64,-1 64,32-63,-31-1,0 64,31-63,-32 31,-31 0,0 0,63 32,-95-31,32-1,-1 0,1 1,32-1,-1 0,-31-63,0 63,-1-31,1-1,0-31,0 63,0-63,-1 31,-31-31,32 0,-32 31,32-63,-1 64,1-33,-32 33,0-32,32-1,-32 1,0 32,0-33,0 1,0-32,0 64,0-1,0 1,0-1,0 1,0-1,0 1,0 31,0 0,0-63,0 63,-32-31,0-1,32-31,-31 0,-33-1,33 1,-33-32,0 64,1 31,31-63,1 63,-1 0,-64-31,96 31,-63 0,31-31,1 31,-33 0,64 0,-64-31,1 31,31 1,-63-1,63-64,-31 65,-32-33,31 1,32 31,0 0,1-31,-1 63,-31-64,31 33,32-1,-64-32,32 1,1-1,-1 1,0-1,1 1,-1 31,0-31,0-1,32 32,-32-31,1 31,31 0,-64-63,33 63,-1-31,0-1,32 33,-64-33,64 32,-31 32,31-32,-32 32,32-31,-32-1,32 0,0 1,-31 31,31-32,-32 32,32 63,0-31,0 0,0-1,0 1,0 0,0 0,0-64,0 0,0 0,0 1,0-1,0 0,0-31,32 63,-32-32,31 32,1 0,0 0,-1 32,33-32,-64 32,32-32,-32 31,32-31,-1 0,1 0,-32 32,32-32</inkml:trace>
</inkml:ink>
</file>

<file path=ppt/ink/ink3.xml><?xml version="1.0" encoding="utf-8"?>
<inkml:ink xmlns:inkml="http://www.w3.org/2003/InkML">
  <inkml:definitions>
    <inkml:context xml:id="ctx0">
      <inkml:inkSource xml:id="inkSrc0">
        <inkml:traceFormat>
          <inkml:channel name="X" type="integer" max="2166" units="cm"/>
          <inkml:channel name="Y" type="integer" max="768" units="cm"/>
        </inkml:traceFormat>
        <inkml:channelProperties>
          <inkml:channelProperty channel="X" name="resolution" value="70.09708" units="1/cm"/>
          <inkml:channelProperty channel="Y" name="resolution" value="44.39306" units="1/cm"/>
        </inkml:channelProperties>
      </inkml:inkSource>
      <inkml:timestamp xml:id="ts0" timeString="2017-10-02T07:10:27.13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xml><?xml version="1.0" encoding="utf-8"?>
<inkml:ink xmlns:inkml="http://www.w3.org/2003/InkML">
  <inkml:definitions>
    <inkml:context xml:id="ctx0">
      <inkml:inkSource xml:id="inkSrc0">
        <inkml:traceFormat>
          <inkml:channel name="X" type="integer" max="2166" units="cm"/>
          <inkml:channel name="Y" type="integer" max="768" units="cm"/>
        </inkml:traceFormat>
        <inkml:channelProperties>
          <inkml:channelProperty channel="X" name="resolution" value="70.09708" units="1/cm"/>
          <inkml:channelProperty channel="Y" name="resolution" value="44.39306" units="1/cm"/>
        </inkml:channelProperties>
      </inkml:inkSource>
      <inkml:timestamp xml:id="ts0" timeString="2017-10-02T07:11:13.57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xml><?xml version="1.0" encoding="utf-8"?>
<inkml:ink xmlns:inkml="http://www.w3.org/2003/InkML">
  <inkml:definitions>
    <inkml:context xml:id="ctx0">
      <inkml:inkSource xml:id="inkSrc0">
        <inkml:traceFormat>
          <inkml:channel name="X" type="integer" max="2166" units="cm"/>
          <inkml:channel name="Y" type="integer" max="768" units="cm"/>
        </inkml:traceFormat>
        <inkml:channelProperties>
          <inkml:channelProperty channel="X" name="resolution" value="70.09708" units="1/cm"/>
          <inkml:channelProperty channel="Y" name="resolution" value="44.39306" units="1/cm"/>
        </inkml:channelProperties>
      </inkml:inkSource>
      <inkml:timestamp xml:id="ts0" timeString="2017-10-03T10:43:53.21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6352 11,'32'0,"-1"0,1 0,31 0,-31 0,32 0,-32 0,-1 0,1 0,0 0,-1 0,1 0,0 0,0 31,0 1,-32 0,31-32,1 0,-32 32,0 0,0-1,0 1,0 0,0-1,0 1,0 0,0 0,0 0,0-1,0 1,0 0,0-1,0 1,0 0,0 0,-32-32,32 32,0-1,-31 1,31 0,-32-32,0 31,0 1,0 0,1-32,-33 32,1 0,31-1,-32 1,33-32,-1 0,-31 32,31-1,-32-31,32 0,1 0,-33 64,1-32,-33-32,33 32,-32-1,-1 1,33-32,0 32,-1-32,32 31,-31-31,-1 0,33 0,31 32,-64 0,32-32,-31 32,31-32,-31 32,-33-32,64 31,1 1,-1-32,0 0,1 32,-1-32,0 0,0 31,0 1,1-32,-1 32,0-32,32 32,-63 0,31-1,0-31,0 32,1 0,-1-32,-31 31,31 1,0-32,0 32,0-32,32 32,-31-32,-1 32,0-1,1 1,31 0,-64-1,64 1,-32-32,32 32,0 0,0 0,0-1,0 1,-32-32,32 32,-31-1,31 1,0 0,0 0,-32 0,32-1,0 1,-32-32,32 32,0-1,0 1,0 0,-31-32,-1 32,32 0,0-1,-32 1,32 0,0-1,-32-31,32 32,-32 0,1 0,31 0,0-1,-32 1,0 0,1-1,31 1,-32-32,32 32,-32-32,32 32,0 0,0-1,-32-31,32-31,-32 31,32-32,0-32,0 32,-31 1,31-1,0 0,0 1,0-1,0 0,-32 32,32-32,0 64,32 0,-32 0,31 31,-31 0,0-31,0 0,0 0,0 0,32-32,-32 31,32-31,-32 32,32-32,-32-32,32 1,-1 31,-31-32,32 32,-32-32,32 0,-1 32,1 0,0-32,32 1,-33-1,-31 0,32 32,0 0,-32-31</inkml:trace>
  <inkml:trace contextRef="#ctx0" brushRef="#br0" timeOffset="4437">5717 1344,'-32'32,"32"0,0 0,-32-1,1 1,-1 0,0-1,0-31,32 32,-32 0,1-32,-1 32,32 0,-32-32,1 31,31 33,-64-33,64 1,0 0,-32 0,0 31,32-31,0 0,0-1,-31 1,31 0,0 0,0 0,0-1,0 1,0 0,0-1,0 1,0 0,31-32,1 32,-32 0,0-1,32-31,-32 32,0 0,0-1,0 1,0 0,0 32,0-33,0 33,-32-33,32 1,0 0,-32 0,32 0,-31-1,31 1,-32-32,32 32,0-1,-32-31,1 32,31 0,-32-32,0 32,32 0,0-1,-32-31,0 0,32-31,0-1,0-32,0 32,0 1,0-1,0 0,0 1,0-1,0 0,0 64,0 0,0-1,0 1,0 0,0-1,0 1,32-32,-32 32,0 0,0 0,0-1,32-31,-32 32,32-32,31 0,-31 0,0-32,-1 1,1 31,0-32,0 0,0 32,-1-32,1 32,-32-32</inkml:trace>
  <inkml:trace contextRef="#ctx0" brushRef="#br0" timeOffset="7611">3082 3726,'-32'31,"0"-31,0 32,-31-32,-1 32,64-1,-63-31,31 32,-32 0,33-32,-1 32,0-32,1 32,-1-1,0 1,0-32,-31 32,31-32,0 31,-31 1,31 0,0-32,0 32,1 0,31-1,0 1,0 0,-32-1,32 1,0 0,0 0,0 0,0-1,0 1,0 0,0-1,0 1,32-32,-32 32,31-32,1 32,0 0,-32-1,32-31,-32 32,32 0,-1-32,-31 31,0 1,32-32,-32 32,32 0,-1 0,1-1,0 33,0-64,-32 31,32-31,-32 64,0-32,31 0,-31 31,0-31,0 31,0-31,0 0,0 0,0 31,-31-31,31 31,-32-31,32 0,0 0,-32-32,32 31,-32-31,32 32,-32 0,1-1,-1-31,32 32,-63 0,31 0,0-32,32 32,-32-32,0 0,32 31,-31 1,31 0,0-1,0 33,0-32,-32-32,32 32,0-1,0 1,0 0,32-32,-1 0,1 0,0 0,-64 0</inkml:trace>
  <inkml:trace contextRef="#ctx0" brushRef="#br0" timeOffset="9299">2161 6361,'-32'0,"0"0,1 0,-1 0,0 0,0 0,0 0,1 0,-1 0,0 0,-31 0,-1 0,1-32,-1 32,-31 0,31 0,1-32,-32 32,31 0,1-31,31 31,-31 0,-1 0,32 0,0 0,-31 0,31 0,1 0,-1 0,-32 0,64-32,-32 32,-31 0,31 0,1 0,-33 0,32 0,0 0,-31 0,0 0,31-32,0 32,0 0,0 0,1 0,-1 0,32 32,-32-32,32 32,0-1,0 1,-31-32,31 32,0-1,0 1,0 0,0 0,0 0,0-1,0 1,0 0,-32-1,32 1,0 0,0 0,0 0,32-32,-32 31,0 1,0 0,31-32,-31 31,0 1,32-32,0 32,-32 0,31-32,33 0,-32 32,0-32,31 0,-31 0,31 0,33 31,-1-31,-32 0,64 0,32 0,0 0,0 0,-64 0,32 0,63 0,-94 32,-33-32,0 0,1 0,0 0,-1 0,0 0,-31 0,64-32,-1 32,-32 0,1 0,-1 0,-31-31,31 31,33-32,-64 32,31-32,0 32,-63-64,32 64,0 0,0-31,0 31,-1-32,-31 0,0-31,0 31,0 0,0 0,0 1,0-33,0 33,0-1,-31 0,-1 32,32-32,-64 32,32-32,1 1,-1 31,0 0,1 0,31-32,-32 32,0 0,0 0,-31 0,31 0,-31 0,31 0,0 0,0 0,0 0,1 0,-33 0,33 0,-1 0,0 0,32 32</inkml:trace>
  <inkml:trace contextRef="#ctx0" brushRef="#br0" timeOffset="12502">3177 6551,'31'0,"1"0,0 0,0 0,0-31,-1 31,1 0,0-32,-1 32,1 0,32-64,-1 64,32-63,-31-1,0 64,31-63,-32 31,-31 0,0 0,63 32,-95-31,32-1,-1 0,1 1,32-1,-1 0,-31-63,0 63,-1-31,1-1,0-31,0 63,0-63,-1 31,-31-31,32 0,-32 31,32-63,-1 64,1-33,-32 33,0-32,32-1,-32 1,0 32,0-33,0 1,0-32,0 64,0-1,0 1,0-1,0 1,0-1,0 1,0 31,0 0,0-63,0 63,-32-31,0-1,32-31,-31 0,-33-1,33 1,-33-32,0 64,1 31,31-63,1 63,-1 0,-64-31,96 31,-63 0,31-31,1 31,-33 0,64 0,-64-31,1 31,31 1,-63-1,63-64,-31 65,-32-33,31 1,32 31,0 0,1-31,-1 63,-31-64,31 33,32-1,-64-32,32 1,1-1,-1 1,0-1,1 1,-1 31,0-31,0-1,32 32,-32-31,1 31,31 0,-64-63,33 63,-1-31,0-1,32 33,-64-33,64 32,-31 32,31-32,-32 32,32-31,-32-1,32 0,0 1,-31 31,31-32,-32 32,32 63,0-31,0 0,0-1,0 1,0 0,0 0,0-64,0 0,0 0,0 1,0-1,0 0,0-31,32 63,-32-32,31 32,1 0,0 0,-1 32,33-32,-64 32,32-32,-32 31,32-31,-1 0,1 0,-32 32,32-32</inkml:trace>
</inkml:ink>
</file>

<file path=ppt/ink/ink6.xml><?xml version="1.0" encoding="utf-8"?>
<inkml:ink xmlns:inkml="http://www.w3.org/2003/InkML">
  <inkml:definitions>
    <inkml:context xml:id="ctx0">
      <inkml:inkSource xml:id="inkSrc0">
        <inkml:traceFormat>
          <inkml:channel name="X" type="integer" max="2166" units="cm"/>
          <inkml:channel name="Y" type="integer" max="768" units="cm"/>
        </inkml:traceFormat>
        <inkml:channelProperties>
          <inkml:channelProperty channel="X" name="resolution" value="70.09708" units="1/cm"/>
          <inkml:channelProperty channel="Y" name="resolution" value="44.39306" units="1/cm"/>
        </inkml:channelProperties>
      </inkml:inkSource>
      <inkml:timestamp xml:id="ts0" timeString="2017-10-03T11:00:39.650"/>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7-10-01T14:59:07.29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1488 945,'50'-25,"-25"25,-1-50,1 50,0-25,0 1,24-1,-49 0,50 25,-50-25,25 25,0-25,-25 1,24 24,-24-25,25 25,0-25,0 25,-25-25,25 25,-25-25,25 25,-25-24,24 24,1 0,-25 24,0 1,0 25,0-25,0-1,0 1,0 0,0 0,0 0,0-1,0 26,0-25,0 0,0 24,0-24,0 0,-25 0,25-1,0 1,0 0,0 25,0-26,0 1,0 0,0 0,0 0,0 24,0-24,0 0,0 0,-24 0,24-1,0 1,0 0,0 0,0 0,0-1,0 1,0 0,-25-25,0 0,-25 0,1 0,-1 0,0 0,26 0,-26 0,25 0,-24 0,49-25,-25 25,74 0,26 0,-26 0,1 0,0 0,-1 0,1 0,0 0,-26 0,1 0,0 0,0 0,0 0,-1 0,1 0,0 0,0 0,0 0,-1 0,-24-25,25 25,0 0,0 0,0 0,-25-24,24 24,1 0</inkml:trace>
  <inkml:trace contextRef="#ctx0" brushRef="#br0" timeOffset="3091">2480 920,'0'-25,"0"0,25-24,0-1,0 25,-25 0,49 1,-49-1,25 25,-25-25,25 0,0 25,0-25,-1 25,1-24,0 24,0 0,-25-25,25 25,-1 0,1 0,0 0,0 0,0 0,-1 25,-24-1,0 26,0-25,0 0,25 24,-25-24,0 0,0 24,0-24,0 0,0 0,0 0,0-1,0 1,-25-25,25 25,-24 25,24-1,-25-49,25 25,0 0,-25 0,25-1,-25 1,0 0,25 0,-24-25,-1 50,0-26,0 1,0-25,1 25,-1 25,0-50,25 24,0 1,-25-25,25 25,-25-25,25 25,-24-25,-1 0,25 25,-25-25,25 24,50-24,-26 0,26 0,-25 0,0 0,-1 0,1 0,0 0,0 0,0 0,-1 0,1 0,0 25,0-25,0 0,-1 0,1 0,0 0,0 0,0 0,0 0,-25-25</inkml:trace>
  <inkml:trace contextRef="#ctx0" brushRef="#br0" timeOffset="9046">3919 2731,'0'24,"0"26,25-50,-25 25,0 24,0-24,0 25,0-25,25-1,-25 1,0 25,0-25,0-1,0 26,0-25,0 0,0-1,0 1,0 0,0 25,0-26,-25-24,25 50,0-25,-25 25,0-1,25 1,0-25,-25 24,25-24,-24 0,-1 24,0-24,25 0,0 0,-25-25,25 25,-25 24,25-24,-24 25,-1-50,25 24,0 1,-25 0,25 0,-25 24,25-24,-25 0,25 0,-24 0,24-1,-25 1,0 0,25 0,-25 0,25-1,0 1,-25 0,25 0,-24-25,24 25,0-1,-25 1,25 0,0 0,-25 0,25 0,-25-1,25 1,0 0,0 0,0 0,0-1,0 1,0 0,0 0,0 0,0-1,0 1,0 0,0 0,0 24,0-24,0 0,0 0,0 0,0-1,25 1,-25 0,0 0,25-25,-25 25,0-1,0 1,25-25,-25 25,0 0,0 24,0-24,24 0,-24 0,0 0,25-1,-25 1,0 0,0 0,25 0,-25 0,0 24,25-24,-25 0,0 24,0-24,25-25,-25 25,0 0,24 0,-24-1,25 1,-25 0,25-25,-25 25,25-25,-25 25,-25-50,0 0,0 25,25-25,-24 25,24-25,-25 25,0-24,25-1,-25 25,25-25,0 0,0 0,-25 25,25-24,-24-1,-1 25,50 25,-25-1,24 1,1 0,-25 0,25 0,-25-1,25-24,-25 25,25 0,-25 0,24 0,1-25,0 0,-25 24,0 1,25-25,0 25,-1-25,-24-25,25 25,-25-25,0 1,25-1,0 25,-25-25,0 0,0 0,0 1,25-1,-25 0,0-25,0 26,0-1,0 0,0 0,0 0,24 25,-24-24,25 24</inkml:trace>
  <inkml:trace contextRef="#ctx0" brushRef="#br0" timeOffset="18015">3373 6923,'0'24,"0"1,-24-25,-1 25,0 25,0-50,25 24,-25 1,1-25,-1 25,-25 0,25-25,1 25,-26-1,-25-24,26 25,24 0,-25-25,50 25,-24 0,-26-25,25 0,0 24,-24-24,49 25,-50-25,25 0,25 25,-49-25,24 0,0 0,0 0,1 0,24 25,-25-25,0 0,0 0,-24 25,24-25,-25 0,25 0,1 0,-1 0,0 24,0-24,0 0,1 0,-1 25,0-25,-25 25,26-25,-26 0,25 0,-25 0,26 25,-1-25,-25 0,25 0,-24 25,24-25,0 0,0 0,1 24,-1-24,-25 25,25-25,25 25,-24-25,-1 0,0 25,0 0,0 0,25-1,0 1,-24 0,24 0,-25-25,25 25,0-1,-25 1,25 0,-25 0,25 0,0-1,-25-24,25 25,0 0,0 0,-24-25,24 25,0-1,0-48,0-1,0 0,0 0,0 0,0 1,-25-1,25 0,0 0,0 0,0 1,0-1,0 0,0 0,0 0,0 75,0-25,0 0,0-1,25 1,-25 0,0 0,0 0,0-1,0 1,0 0,24-25,1 0,-25-25,50 25,-25-25,-25 1,24 24,-24-25,25 25,0 0,0-25,-25 0,25 25,-1 0,-24-25,25 25,0 0</inkml:trace>
  <inkml:trace contextRef="#ctx0" brushRef="#br0" timeOffset="26608">0 8957,'0'24,"25"1,0-25,-1 25,1-25,-25 25,25-25,-25 25,25-25,0 0,-1 24,1-24,-25 25,25-25,0 0,0 0,-1 25,1-25,25 25,-25-25,-1 0,1 0,0 0,0 0,0 0,-1 0,1 0,0 0,-25 25,25-25,0 0,-1 0,26 0,-25 0,0 0,-1 0,1 0,25-25,-25 0,0 25,-1 0,1 0,-25-25,25 25,0 0,0-25,-25 1,24 24,-24-25,0 0,25 25,-25-25,0 50,25 0,-25 0,0-1,0 1,0 0,0 0,0 0,25-25,-25 24,0 1,25-25,-25 25,24-25,1-25,-25 0,0 1,25-1,0 0,-25 0,0 0,0 1,0-1,25 25,-1 0,1 0,0 0,0-25,0 25,-1 0,1 0,0 0,0 0,0 0,-1 0,1 0,0 0,0 0,0 0,-1 0,1 0,0 0,0 0,0 0,-1 0,1 0,0 0,0 0,0 0,0 0,-1 0,26 0,-25 0,24 0,-24 0,0 0,0 0,0 0,-1 0,1 0,0 0,0 0,0 0,-1 0,1 0,0 0,0 0,0 0,-25-25,24 25,1 0,0 0,-25-25,25 25,-25-24,25 24,-25-25,24 25</inkml:trace>
  <inkml:trace contextRef="#ctx0" brushRef="#br0" timeOffset="29952">1339 9453,'0'24,"0"1,25-25,0 25,0 0,0-25,-1 0,1 0,0 25,0-25,0 24,24-24,1 25,24 0,-24-25,-25 0,24 25,1-25,0 0,-1 25,1-1,-25-24,-1 0,1 0,0 0,0 25,0-25,-1 0,1 0,0 0,49 0,-24 0,-25 0,49 0,-24 0,-1 0,1 0,-25 0,49 0,-49 0,49 0,1-25,-1 25,-24 0,0-24,24 24,-24-50,24 50,0-50,-24 26,0-1,-1-25,-24 50,25-49,-1 49,1-50,-25 25,24 25,-24-49,25 49,-26-25,1 0,0-25,25 50,-1-49,1 24,0-25,-1 26,-24-1,49-25,-49 1,50-1,-26 0,-24 26,25-26,24-49,-24 49,-26-24,26-1,-25 1,24 24,-24-24,0 24,25-24,-50 24,24 1,1-1,0-24,-25-1,50-49,-26 50,1-1,0 1,25-25,-26-1,1 26,0-50,25 25,-25 0,49-25,-49 24,0-24,24-25,1 25,-1-24,1 48,-25-24,24 0,-24 25,0-50,-25 75,25-50,0 25,-25-1,24-48,1 48,-25-48,25 48,-25 1,25-25,0 0,-25 25,0 0,24-50,-24 0,0 50,0 0,0-25,25-1,-25 1,25 0,-25 0,0 25,25 0,-25-25,0 25,25-25,-25 49,0-24,0 0,0 0,0 24,0-24,0 25,0-1,0 1,0-1,0 26,0-1,0 25,-25-24,25-1,0 25,0-24,0 24,0-50,-25 26,25 24,0-25,0 1,-25-1,25-24,-25 24,1 1,-1 24,25-25,-25 1,25 24,-25-25,0 50,1-49,24 24,-50 0,50 0,-25 25,25-25,-25 1,1-1,-1 25,0-50,-49 25,49 1,0 24,-25-50,26 25,-26 0,0 0,26 25,-1-49,-25 24,0 0,26 25,-1-25,-50 25,75-24,-49 24,-1 0,1-25,-1 25,0 0,26 0,-26 0,0 0,1-25,-1 25,25 0,-24 0,-1 0,-24 0,49 0,-25 0,1 0,-26 25,26-25,-1 25,0-1,26 1,-26-25,0 0,26 25,-26 0,25-25,0 0,-24 25,24-25,0 0,0 24,1-24,-1 0,0 0,25 25,-25-25,25 25,-49-25,49 25,-25-25,0 25,0-25,0 0,25 25,-24-25,-26 24,50 1,-25-25,25 25,-49-25,24 25,0 0,0-25,25 24,-25-24,25 25,-24-25,24-49,0 24,24-25,1 50,-25-49,25 49,-25-25,25 25,-25-25,25 25,-25-25,0 0,24 25,-24-25,0 50,0 0,0 0,0 0,0 0,-24-1,24 1,0 0,-25-25,25 25,0 0,0-1,0 1,-25-25,25 25,25-25,0 0,-1 0,1 0,-25-25,25 25,0 0,0 0,-25-25,49 25,-24 0,0 0,0 0,-1 0,1 0,0 0</inkml:trace>
</inkml:ink>
</file>

<file path=ppt/ink/ink8.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7-10-01T14:58:55.636"/>
    </inkml:context>
    <inkml:brush xml:id="br0">
      <inkml:brushProperty name="width" value="0.08819" units="cm"/>
      <inkml:brushProperty name="height" value="0.35278" units="cm"/>
      <inkml:brushProperty name="color" value="#FF00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64,'25'0,"0"0,0 0,0 0,24 0,-24 0,25 0,-26-24,51 24,-50-25,-1 25,1 0,25 0,-25 0,24 0,1 0,-1 0,1 0,0 0,-25 0,24 0,1 0,-25 0,24 0,-24 0,0 0,24 0,-24 0,0 0,49 0,-49 0,0 0,0 0,0 0,-1 0,26 0,-25 49,0-49,24 0,1 0,-25 25,24 0,1-25,-1 0,-24 0,25 0,0 0,-26 0,1 0,0 0,49 0,-49 25,0-25,25 0,-26 0,1 0,0 0,25 0,-26 0,26 0,0 0,-1 0,-24 0,25 0,24 0,-24 0,24 0,-24 0,-26 0,1 0,25 0,-1 0,-24 0,25 0,-25 0,49 0,-49 0,25 0,-26 0,26 25,0-25,-26 0,26 0,-25 0,0 0,-1 0,1 0,0 0,0 0,24 25,-24-25,0 0,25 0,-1 0,1 0,-1 0,-24 0,25 24,-1-24,1 0,0 0,-1 0,-24 0,25 0,-25 0,-1 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326FC4-F161-9B45-AFC3-FF50C859FF7D}" type="datetimeFigureOut">
              <a:rPr lang="en-US" smtClean="0"/>
              <a:pPr/>
              <a:t>5/17/2019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DC0D41-1AA1-964D-88D9-39F1A360240F}" type="slidenum">
              <a:rPr lang="en-US" smtClean="0"/>
              <a:pPr/>
              <a:t>‹#›</a:t>
            </a:fld>
            <a:endParaRPr lang="en-US"/>
          </a:p>
        </p:txBody>
      </p:sp>
    </p:spTree>
    <p:extLst>
      <p:ext uri="{BB962C8B-B14F-4D97-AF65-F5344CB8AC3E}">
        <p14:creationId xmlns:p14="http://schemas.microsoft.com/office/powerpoint/2010/main" val="5386258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9F31D0BE-2059-4C0E-922E-4E35BBE6A325}" type="slidenum">
              <a:rPr lang="en-US" smtClean="0"/>
              <a:pPr>
                <a:defRPr/>
              </a:pPr>
              <a:t>3</a:t>
            </a:fld>
            <a:endParaRPr lang="en-US" dirty="0"/>
          </a:p>
        </p:txBody>
      </p:sp>
    </p:spTree>
    <p:extLst>
      <p:ext uri="{BB962C8B-B14F-4D97-AF65-F5344CB8AC3E}">
        <p14:creationId xmlns:p14="http://schemas.microsoft.com/office/powerpoint/2010/main" val="1746485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a:t>51</a:t>
            </a:r>
          </a:p>
        </p:txBody>
      </p:sp>
      <p:sp>
        <p:nvSpPr>
          <p:cNvPr id="4" name="3 Slayt Numarası Yer Tutucusu"/>
          <p:cNvSpPr>
            <a:spLocks noGrp="1"/>
          </p:cNvSpPr>
          <p:nvPr>
            <p:ph type="sldNum" sz="quarter" idx="10"/>
          </p:nvPr>
        </p:nvSpPr>
        <p:spPr/>
        <p:txBody>
          <a:bodyPr/>
          <a:lstStyle/>
          <a:p>
            <a:fld id="{3AEDFE13-8A8D-4C5C-8CE0-CAD69FC14885}" type="slidenum">
              <a:rPr lang="tr-TR" smtClean="0"/>
              <a:pPr/>
              <a:t>22</a:t>
            </a:fld>
            <a:endParaRPr lang="tr-TR"/>
          </a:p>
        </p:txBody>
      </p:sp>
    </p:spTree>
    <p:extLst>
      <p:ext uri="{BB962C8B-B14F-4D97-AF65-F5344CB8AC3E}">
        <p14:creationId xmlns:p14="http://schemas.microsoft.com/office/powerpoint/2010/main" val="386256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a:t>07</a:t>
            </a:r>
          </a:p>
        </p:txBody>
      </p:sp>
      <p:sp>
        <p:nvSpPr>
          <p:cNvPr id="4" name="3 Slayt Numarası Yer Tutucusu"/>
          <p:cNvSpPr>
            <a:spLocks noGrp="1"/>
          </p:cNvSpPr>
          <p:nvPr>
            <p:ph type="sldNum" sz="quarter" idx="10"/>
          </p:nvPr>
        </p:nvSpPr>
        <p:spPr/>
        <p:txBody>
          <a:bodyPr/>
          <a:lstStyle/>
          <a:p>
            <a:fld id="{3AEDFE13-8A8D-4C5C-8CE0-CAD69FC14885}" type="slidenum">
              <a:rPr lang="tr-TR" smtClean="0"/>
              <a:pPr/>
              <a:t>33</a:t>
            </a:fld>
            <a:endParaRPr lang="tr-TR"/>
          </a:p>
        </p:txBody>
      </p:sp>
    </p:spTree>
    <p:extLst>
      <p:ext uri="{BB962C8B-B14F-4D97-AF65-F5344CB8AC3E}">
        <p14:creationId xmlns:p14="http://schemas.microsoft.com/office/powerpoint/2010/main" val="911021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AEDFE13-8A8D-4C5C-8CE0-CAD69FC14885}" type="slidenum">
              <a:rPr lang="tr-TR" smtClean="0"/>
              <a:pPr/>
              <a:t>38</a:t>
            </a:fld>
            <a:endParaRPr lang="tr-TR"/>
          </a:p>
        </p:txBody>
      </p:sp>
    </p:spTree>
    <p:extLst>
      <p:ext uri="{BB962C8B-B14F-4D97-AF65-F5344CB8AC3E}">
        <p14:creationId xmlns:p14="http://schemas.microsoft.com/office/powerpoint/2010/main" val="1926011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AEDFE13-8A8D-4C5C-8CE0-CAD69FC14885}" type="slidenum">
              <a:rPr lang="tr-TR" smtClean="0"/>
              <a:pPr/>
              <a:t>47</a:t>
            </a:fld>
            <a:endParaRPr lang="tr-TR"/>
          </a:p>
        </p:txBody>
      </p:sp>
    </p:spTree>
    <p:extLst>
      <p:ext uri="{BB962C8B-B14F-4D97-AF65-F5344CB8AC3E}">
        <p14:creationId xmlns:p14="http://schemas.microsoft.com/office/powerpoint/2010/main" val="842265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a:t>50</a:t>
            </a:r>
            <a:endParaRPr lang="tr-TR" dirty="0"/>
          </a:p>
        </p:txBody>
      </p:sp>
      <p:sp>
        <p:nvSpPr>
          <p:cNvPr id="4" name="3 Slayt Numarası Yer Tutucusu"/>
          <p:cNvSpPr>
            <a:spLocks noGrp="1"/>
          </p:cNvSpPr>
          <p:nvPr>
            <p:ph type="sldNum" sz="quarter" idx="10"/>
          </p:nvPr>
        </p:nvSpPr>
        <p:spPr/>
        <p:txBody>
          <a:bodyPr/>
          <a:lstStyle/>
          <a:p>
            <a:fld id="{3AEDFE13-8A8D-4C5C-8CE0-CAD69FC14885}" type="slidenum">
              <a:rPr lang="tr-TR" smtClean="0"/>
              <a:pPr/>
              <a:t>69</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AEDFE13-8A8D-4C5C-8CE0-CAD69FC14885}" type="slidenum">
              <a:rPr lang="tr-TR" smtClean="0"/>
              <a:pPr/>
              <a:t>75</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AEDFE13-8A8D-4C5C-8CE0-CAD69FC14885}" type="slidenum">
              <a:rPr lang="tr-TR" smtClean="0"/>
              <a:pPr/>
              <a:t>78</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EDFE13-8A8D-4C5C-8CE0-CAD69FC14885}"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tr-TR"/>
              <a:t>Asıl başlık stili için tıklatın</a:t>
            </a:r>
            <a:endParaRPr kumimoji="0" lang="en-US"/>
          </a:p>
        </p:txBody>
      </p:sp>
      <p:sp>
        <p:nvSpPr>
          <p:cNvPr id="9" name="8 Alt Başlık"/>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28" name="27 Veri Yer Tutucusu"/>
          <p:cNvSpPr>
            <a:spLocks noGrp="1"/>
          </p:cNvSpPr>
          <p:nvPr>
            <p:ph type="dt" sz="half" idx="10"/>
          </p:nvPr>
        </p:nvSpPr>
        <p:spPr>
          <a:xfrm>
            <a:off x="6400800" y="6355080"/>
            <a:ext cx="2286000" cy="365760"/>
          </a:xfrm>
        </p:spPr>
        <p:txBody>
          <a:bodyPr/>
          <a:lstStyle>
            <a:lvl1pPr>
              <a:defRPr sz="1400"/>
            </a:lvl1pPr>
          </a:lstStyle>
          <a:p>
            <a:fld id="{52E17392-9618-514E-B7EF-EE7C4014954D}" type="datetimeFigureOut">
              <a:rPr lang="en-US" smtClean="0"/>
              <a:pPr/>
              <a:t>5/17/2019</a:t>
            </a:fld>
            <a:endParaRPr lang="en-US"/>
          </a:p>
        </p:txBody>
      </p:sp>
      <p:sp>
        <p:nvSpPr>
          <p:cNvPr id="17" name="16 Altbilgi Yer Tutucusu"/>
          <p:cNvSpPr>
            <a:spLocks noGrp="1"/>
          </p:cNvSpPr>
          <p:nvPr>
            <p:ph type="ftr" sz="quarter" idx="11"/>
          </p:nvPr>
        </p:nvSpPr>
        <p:spPr>
          <a:xfrm>
            <a:off x="2898648" y="6355080"/>
            <a:ext cx="3474720" cy="365760"/>
          </a:xfrm>
        </p:spPr>
        <p:txBody>
          <a:bodyPr/>
          <a:lstStyle/>
          <a:p>
            <a:endParaRPr lang="en-US"/>
          </a:p>
        </p:txBody>
      </p:sp>
      <p:sp>
        <p:nvSpPr>
          <p:cNvPr id="29" name="28 Slayt Numarası Yer Tutucusu"/>
          <p:cNvSpPr>
            <a:spLocks noGrp="1"/>
          </p:cNvSpPr>
          <p:nvPr>
            <p:ph type="sldNum" sz="quarter" idx="12"/>
          </p:nvPr>
        </p:nvSpPr>
        <p:spPr>
          <a:xfrm>
            <a:off x="1216152" y="6355080"/>
            <a:ext cx="1219200" cy="365760"/>
          </a:xfrm>
        </p:spPr>
        <p:txBody>
          <a:bodyPr/>
          <a:lstStyle/>
          <a:p>
            <a:fld id="{9780DC49-8D76-104F-8598-E5B37BCC55C4}" type="slidenum">
              <a:rPr lang="en-US" smtClean="0"/>
              <a:pPr/>
              <a:t>‹#›</a:t>
            </a:fld>
            <a:endParaRPr lang="en-US"/>
          </a:p>
        </p:txBody>
      </p:sp>
      <p:sp>
        <p:nvSpPr>
          <p:cNvPr id="21" name="20 Dikdörtgen"/>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Dikdörtgen"/>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Dikdörtgen"/>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Dikdörtgen"/>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52E17392-9618-514E-B7EF-EE7C4014954D}" type="datetimeFigureOut">
              <a:rPr lang="en-US" smtClean="0"/>
              <a:pPr/>
              <a:t>5/17/2019</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52E17392-9618-514E-B7EF-EE7C4014954D}" type="datetimeFigureOut">
              <a:rPr lang="en-US" smtClean="0"/>
              <a:pPr/>
              <a:t>5/17/2019</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7" name="6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üz Bağlayıcı"/>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4" name="3 Veri Yer Tutucusu"/>
          <p:cNvSpPr>
            <a:spLocks noGrp="1"/>
          </p:cNvSpPr>
          <p:nvPr>
            <p:ph type="dt" sz="half" idx="10"/>
          </p:nvPr>
        </p:nvSpPr>
        <p:spPr/>
        <p:txBody>
          <a:bodyPr/>
          <a:lstStyle/>
          <a:p>
            <a:fld id="{52E17392-9618-514E-B7EF-EE7C4014954D}" type="datetimeFigureOut">
              <a:rPr lang="en-US" smtClean="0"/>
              <a:pPr/>
              <a:t>5/17/2019</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8" name="7 İçerik Yer Tutucusu"/>
          <p:cNvSpPr>
            <a:spLocks noGrp="1"/>
          </p:cNvSpPr>
          <p:nvPr>
            <p:ph sz="quarter" idx="1"/>
          </p:nvPr>
        </p:nvSpPr>
        <p:spPr>
          <a:xfrm>
            <a:off x="457200" y="1219200"/>
            <a:ext cx="8229600" cy="493776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tr-TR"/>
              <a:t>Asıl başlık stili için tıklatın</a:t>
            </a:r>
            <a:endParaRPr kumimoji="0" lang="en-US"/>
          </a:p>
        </p:txBody>
      </p:sp>
      <p:sp>
        <p:nvSpPr>
          <p:cNvPr id="3" name="2 Metin Yer Tutucusu"/>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3 Veri Yer Tutucusu"/>
          <p:cNvSpPr>
            <a:spLocks noGrp="1"/>
          </p:cNvSpPr>
          <p:nvPr>
            <p:ph type="dt" sz="half" idx="10"/>
          </p:nvPr>
        </p:nvSpPr>
        <p:spPr>
          <a:xfrm>
            <a:off x="6400800" y="6355080"/>
            <a:ext cx="2286000" cy="365760"/>
          </a:xfrm>
        </p:spPr>
        <p:txBody>
          <a:bodyPr/>
          <a:lstStyle/>
          <a:p>
            <a:fld id="{52E17392-9618-514E-B7EF-EE7C4014954D}" type="datetimeFigureOut">
              <a:rPr lang="en-US" smtClean="0"/>
              <a:pPr/>
              <a:t>5/17/2019</a:t>
            </a:fld>
            <a:endParaRPr lang="en-US"/>
          </a:p>
        </p:txBody>
      </p:sp>
      <p:sp>
        <p:nvSpPr>
          <p:cNvPr id="5" name="4 Altbilgi Yer Tutucusu"/>
          <p:cNvSpPr>
            <a:spLocks noGrp="1"/>
          </p:cNvSpPr>
          <p:nvPr>
            <p:ph type="ftr" sz="quarter" idx="11"/>
          </p:nvPr>
        </p:nvSpPr>
        <p:spPr>
          <a:xfrm>
            <a:off x="2898648" y="6355080"/>
            <a:ext cx="3474720" cy="365760"/>
          </a:xfrm>
        </p:spPr>
        <p:txBody>
          <a:bodyPr/>
          <a:lstStyle/>
          <a:p>
            <a:endParaRPr lang="en-US"/>
          </a:p>
        </p:txBody>
      </p:sp>
      <p:sp>
        <p:nvSpPr>
          <p:cNvPr id="6" name="5 Slayt Numarası Yer Tutucusu"/>
          <p:cNvSpPr>
            <a:spLocks noGrp="1"/>
          </p:cNvSpPr>
          <p:nvPr>
            <p:ph type="sldNum" sz="quarter" idx="12"/>
          </p:nvPr>
        </p:nvSpPr>
        <p:spPr>
          <a:xfrm>
            <a:off x="1069848" y="6355080"/>
            <a:ext cx="1520952" cy="365760"/>
          </a:xfrm>
        </p:spPr>
        <p:txBody>
          <a:bodyPr/>
          <a:lstStyle/>
          <a:p>
            <a:fld id="{9780DC49-8D76-104F-8598-E5B37BCC55C4}" type="slidenum">
              <a:rPr lang="en-US" smtClean="0"/>
              <a:pPr/>
              <a:t>‹#›</a:t>
            </a:fld>
            <a:endParaRPr lang="en-US"/>
          </a:p>
        </p:txBody>
      </p:sp>
      <p:sp>
        <p:nvSpPr>
          <p:cNvPr id="7" name="6 Dikdörtgen"/>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a:t>Asıl başlık stili için tıklatın</a:t>
            </a:r>
            <a:endParaRPr kumimoji="0" lang="en-US"/>
          </a:p>
        </p:txBody>
      </p:sp>
      <p:sp>
        <p:nvSpPr>
          <p:cNvPr id="5" name="4 Veri Yer Tutucusu"/>
          <p:cNvSpPr>
            <a:spLocks noGrp="1"/>
          </p:cNvSpPr>
          <p:nvPr>
            <p:ph type="dt" sz="half" idx="10"/>
          </p:nvPr>
        </p:nvSpPr>
        <p:spPr/>
        <p:txBody>
          <a:bodyPr/>
          <a:lstStyle/>
          <a:p>
            <a:fld id="{52E17392-9618-514E-B7EF-EE7C4014954D}" type="datetimeFigureOut">
              <a:rPr lang="en-US" smtClean="0"/>
              <a:pPr/>
              <a:t>5/17/2019</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9" name="8 İçerik Yer Tutucusu"/>
          <p:cNvSpPr>
            <a:spLocks noGrp="1"/>
          </p:cNvSpPr>
          <p:nvPr>
            <p:ph sz="quarter" idx="1"/>
          </p:nvPr>
        </p:nvSpPr>
        <p:spPr>
          <a:xfrm>
            <a:off x="457200" y="1219200"/>
            <a:ext cx="4041648" cy="493776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1" name="10 İçerik Yer Tutucusu"/>
          <p:cNvSpPr>
            <a:spLocks noGrp="1"/>
          </p:cNvSpPr>
          <p:nvPr>
            <p:ph sz="quarter" idx="2"/>
          </p:nvPr>
        </p:nvSpPr>
        <p:spPr>
          <a:xfrm>
            <a:off x="4632198" y="1216152"/>
            <a:ext cx="4041648" cy="493776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nchor="ctr"/>
          <a:lstStyle>
            <a:lvl1pPr>
              <a:defRPr/>
            </a:lvl1pPr>
          </a:lstStyle>
          <a:p>
            <a:r>
              <a:rPr kumimoji="0" lang="tr-TR"/>
              <a:t>Asıl başlık stili için tıklatın</a:t>
            </a:r>
            <a:endParaRPr kumimoji="0" lang="en-US"/>
          </a:p>
        </p:txBody>
      </p:sp>
      <p:sp>
        <p:nvSpPr>
          <p:cNvPr id="3" name="2 Metin Yer Tutucusu"/>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3 Metin Yer Tutucusu"/>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7" name="6 Veri Yer Tutucusu"/>
          <p:cNvSpPr>
            <a:spLocks noGrp="1"/>
          </p:cNvSpPr>
          <p:nvPr>
            <p:ph type="dt" sz="half" idx="10"/>
          </p:nvPr>
        </p:nvSpPr>
        <p:spPr/>
        <p:txBody>
          <a:bodyPr/>
          <a:lstStyle/>
          <a:p>
            <a:fld id="{52E17392-9618-514E-B7EF-EE7C4014954D}" type="datetimeFigureOut">
              <a:rPr lang="en-US" smtClean="0"/>
              <a:pPr/>
              <a:t>5/17/2019</a:t>
            </a:fld>
            <a:endParaRPr lang="en-US"/>
          </a:p>
        </p:txBody>
      </p:sp>
      <p:sp>
        <p:nvSpPr>
          <p:cNvPr id="8" name="7 Altbilgi Yer Tutucusu"/>
          <p:cNvSpPr>
            <a:spLocks noGrp="1"/>
          </p:cNvSpPr>
          <p:nvPr>
            <p:ph type="ftr" sz="quarter" idx="11"/>
          </p:nvPr>
        </p:nvSpPr>
        <p:spPr/>
        <p:txBody>
          <a:bodyPr/>
          <a:lstStyle/>
          <a:p>
            <a:endParaRPr lang="en-US"/>
          </a:p>
        </p:txBody>
      </p:sp>
      <p:sp>
        <p:nvSpPr>
          <p:cNvPr id="9" name="8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11" name="10 İçerik Yer Tutucusu"/>
          <p:cNvSpPr>
            <a:spLocks noGrp="1"/>
          </p:cNvSpPr>
          <p:nvPr>
            <p:ph sz="quarter" idx="2"/>
          </p:nvPr>
        </p:nvSpPr>
        <p:spPr>
          <a:xfrm>
            <a:off x="457200" y="2133600"/>
            <a:ext cx="4038600" cy="40386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3" name="12 İçerik Yer Tutucusu"/>
          <p:cNvSpPr>
            <a:spLocks noGrp="1"/>
          </p:cNvSpPr>
          <p:nvPr>
            <p:ph sz="quarter" idx="4"/>
          </p:nvPr>
        </p:nvSpPr>
        <p:spPr>
          <a:xfrm>
            <a:off x="4648200" y="2133600"/>
            <a:ext cx="4038600" cy="40386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a:t>Asıl başlık stili için tıklatın</a:t>
            </a:r>
            <a:endParaRPr kumimoji="0" lang="en-US"/>
          </a:p>
        </p:txBody>
      </p:sp>
      <p:sp>
        <p:nvSpPr>
          <p:cNvPr id="3" name="2 Veri Yer Tutucusu"/>
          <p:cNvSpPr>
            <a:spLocks noGrp="1"/>
          </p:cNvSpPr>
          <p:nvPr>
            <p:ph type="dt" sz="half" idx="10"/>
          </p:nvPr>
        </p:nvSpPr>
        <p:spPr/>
        <p:txBody>
          <a:bodyPr/>
          <a:lstStyle/>
          <a:p>
            <a:fld id="{52E17392-9618-514E-B7EF-EE7C4014954D}" type="datetimeFigureOut">
              <a:rPr lang="en-US" smtClean="0"/>
              <a:pPr/>
              <a:t>5/17/2019</a:t>
            </a:fld>
            <a:endParaRPr lang="en-US"/>
          </a:p>
        </p:txBody>
      </p:sp>
      <p:sp>
        <p:nvSpPr>
          <p:cNvPr id="4" name="3 Altbilgi Yer Tutucusu"/>
          <p:cNvSpPr>
            <a:spLocks noGrp="1"/>
          </p:cNvSpPr>
          <p:nvPr>
            <p:ph type="ftr" sz="quarter" idx="11"/>
          </p:nvPr>
        </p:nvSpPr>
        <p:spPr/>
        <p:txBody>
          <a:bodyPr/>
          <a:lstStyle/>
          <a:p>
            <a:endParaRPr lang="en-US"/>
          </a:p>
        </p:txBody>
      </p:sp>
      <p:sp>
        <p:nvSpPr>
          <p:cNvPr id="5" name="4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52E17392-9618-514E-B7EF-EE7C4014954D}" type="datetimeFigureOut">
              <a:rPr lang="en-US" smtClean="0"/>
              <a:pPr/>
              <a:t>5/17/2019</a:t>
            </a:fld>
            <a:endParaRPr lang="en-US"/>
          </a:p>
        </p:txBody>
      </p:sp>
      <p:sp>
        <p:nvSpPr>
          <p:cNvPr id="3" name="2 Altbilgi Yer Tutucusu"/>
          <p:cNvSpPr>
            <a:spLocks noGrp="1"/>
          </p:cNvSpPr>
          <p:nvPr>
            <p:ph type="ftr" sz="quarter" idx="11"/>
          </p:nvPr>
        </p:nvSpPr>
        <p:spPr/>
        <p:txBody>
          <a:bodyPr/>
          <a:lstStyle/>
          <a:p>
            <a:endParaRPr lang="en-US"/>
          </a:p>
        </p:txBody>
      </p:sp>
      <p:sp>
        <p:nvSpPr>
          <p:cNvPr id="4" name="3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5" name="4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tr-TR"/>
              <a:t>Asıl başlık stili için tıklatın</a:t>
            </a:r>
            <a:endParaRPr kumimoji="0" lang="en-US"/>
          </a:p>
        </p:txBody>
      </p:sp>
      <p:sp>
        <p:nvSpPr>
          <p:cNvPr id="3" name="2 Metin Yer Tutucusu"/>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a:t>Asıl metin stillerini düzenlemek için tıklatın</a:t>
            </a:r>
          </a:p>
        </p:txBody>
      </p:sp>
      <p:sp>
        <p:nvSpPr>
          <p:cNvPr id="5" name="4 Veri Yer Tutucusu"/>
          <p:cNvSpPr>
            <a:spLocks noGrp="1"/>
          </p:cNvSpPr>
          <p:nvPr>
            <p:ph type="dt" sz="half" idx="10"/>
          </p:nvPr>
        </p:nvSpPr>
        <p:spPr/>
        <p:txBody>
          <a:bodyPr/>
          <a:lstStyle/>
          <a:p>
            <a:fld id="{52E17392-9618-514E-B7EF-EE7C4014954D}" type="datetimeFigureOut">
              <a:rPr lang="en-US" smtClean="0"/>
              <a:pPr/>
              <a:t>5/17/2019</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Düz Bağlayıcı"/>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İçerik Yer Tutucusu"/>
          <p:cNvSpPr>
            <a:spLocks noGrp="1"/>
          </p:cNvSpPr>
          <p:nvPr>
            <p:ph sz="quarter" idx="1"/>
          </p:nvPr>
        </p:nvSpPr>
        <p:spPr>
          <a:xfrm>
            <a:off x="304800" y="304800"/>
            <a:ext cx="5715000" cy="5715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tr-TR"/>
              <a:t>Asıl başlık stili için tıklatın</a:t>
            </a:r>
            <a:endParaRPr kumimoji="0" lang="en-US"/>
          </a:p>
        </p:txBody>
      </p:sp>
      <p:sp>
        <p:nvSpPr>
          <p:cNvPr id="3" name="2 Resim Yer Tutucusu"/>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tr-TR"/>
              <a:t>Resim eklemek için simgeyi tıklatın</a:t>
            </a:r>
            <a:endParaRPr kumimoji="0" lang="en-US" dirty="0"/>
          </a:p>
        </p:txBody>
      </p:sp>
      <p:sp>
        <p:nvSpPr>
          <p:cNvPr id="4" name="3 Metin Yer Tutucusu"/>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5" name="4 Veri Yer Tutucusu"/>
          <p:cNvSpPr>
            <a:spLocks noGrp="1"/>
          </p:cNvSpPr>
          <p:nvPr>
            <p:ph type="dt" sz="half" idx="10"/>
          </p:nvPr>
        </p:nvSpPr>
        <p:spPr/>
        <p:txBody>
          <a:bodyPr/>
          <a:lstStyle/>
          <a:p>
            <a:fld id="{52E17392-9618-514E-B7EF-EE7C4014954D}" type="datetimeFigureOut">
              <a:rPr lang="en-US" smtClean="0"/>
              <a:pPr/>
              <a:t>5/17/2019</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457200" y="152400"/>
            <a:ext cx="8229600" cy="990600"/>
          </a:xfrm>
          <a:prstGeom prst="rect">
            <a:avLst/>
          </a:prstGeom>
        </p:spPr>
        <p:txBody>
          <a:bodyPr vert="horz" anchor="b" anchorCtr="0">
            <a:normAutofit/>
          </a:bodyPr>
          <a:lstStyle/>
          <a:p>
            <a:r>
              <a:rPr kumimoji="0" lang="tr-TR"/>
              <a:t>Asıl başlık stili için tıklatın</a:t>
            </a:r>
            <a:endParaRPr kumimoji="0" lang="en-US"/>
          </a:p>
        </p:txBody>
      </p:sp>
      <p:sp>
        <p:nvSpPr>
          <p:cNvPr id="13" name="12 Metin Yer Tutucusu"/>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4" name="13 Veri Yer Tutucusu"/>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52E17392-9618-514E-B7EF-EE7C4014954D}" type="datetimeFigureOut">
              <a:rPr lang="en-US" smtClean="0"/>
              <a:pPr/>
              <a:t>5/17/2019</a:t>
            </a:fld>
            <a:endParaRPr lang="en-US"/>
          </a:p>
        </p:txBody>
      </p:sp>
      <p:sp>
        <p:nvSpPr>
          <p:cNvPr id="3" name="2 Altbilgi Yer Tutucusu"/>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22 Slayt Numarası Yer Tutucusu"/>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9780DC49-8D76-104F-8598-E5B37BCC55C4}" type="slidenum">
              <a:rPr lang="en-US" smtClean="0"/>
              <a:pPr/>
              <a:t>‹#›</a:t>
            </a:fld>
            <a:endParaRPr lang="en-US"/>
          </a:p>
        </p:txBody>
      </p:sp>
      <p:sp>
        <p:nvSpPr>
          <p:cNvPr id="28" name="2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Düz Bağlayıcı"/>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random/>
  </p:transition>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slideLayout" Target="../slideLayouts/slideLayout2.xml"/><Relationship Id="rId1" Type="http://schemas.openxmlformats.org/officeDocument/2006/relationships/themeOverride" Target="../theme/themeOverride28.xml"/><Relationship Id="rId5" Type="http://schemas.openxmlformats.org/officeDocument/2006/relationships/image" Target="../media/image88.jpeg"/><Relationship Id="rId4" Type="http://schemas.openxmlformats.org/officeDocument/2006/relationships/image" Target="../media/image87.jpeg"/></Relationships>
</file>

<file path=ppt/slides/_rels/slide10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themeOverride" Target="../theme/themeOverride29.xml"/><Relationship Id="rId4" Type="http://schemas.openxmlformats.org/officeDocument/2006/relationships/image" Target="../media/image83.gif"/></Relationships>
</file>

<file path=ppt/slides/_rels/slide102.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10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10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slideLayout" Target="../slideLayouts/slideLayout2.xml"/><Relationship Id="rId1" Type="http://schemas.openxmlformats.org/officeDocument/2006/relationships/themeOverride" Target="../theme/themeOverride32.xml"/><Relationship Id="rId4" Type="http://schemas.openxmlformats.org/officeDocument/2006/relationships/image" Target="../media/image91.png"/></Relationships>
</file>

<file path=ppt/slides/_rels/slide105.xml.rels><?xml version="1.0" encoding="UTF-8" standalone="yes"?>
<Relationships xmlns="http://schemas.openxmlformats.org/package/2006/relationships"><Relationship Id="rId3" Type="http://schemas.openxmlformats.org/officeDocument/2006/relationships/image" Target="../media/image92.gif"/><Relationship Id="rId2" Type="http://schemas.openxmlformats.org/officeDocument/2006/relationships/slideLayout" Target="../slideLayouts/slideLayout2.xml"/><Relationship Id="rId1" Type="http://schemas.openxmlformats.org/officeDocument/2006/relationships/themeOverride" Target="../theme/themeOverride33.xml"/></Relationships>
</file>

<file path=ppt/slides/_rels/slide106.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slideLayout" Target="../slideLayouts/slideLayout2.xml"/><Relationship Id="rId1" Type="http://schemas.openxmlformats.org/officeDocument/2006/relationships/themeOverride" Target="../theme/themeOverride34.xml"/><Relationship Id="rId5" Type="http://schemas.openxmlformats.org/officeDocument/2006/relationships/image" Target="../media/image94.png"/><Relationship Id="rId4" Type="http://schemas.openxmlformats.org/officeDocument/2006/relationships/hyperlink" Target="http://www.cs.yale.edu/homes/aspnes/pinewiki/C(2f)Debugging.html" TargetMode="External"/></Relationships>
</file>

<file path=ppt/slides/_rels/slide10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slideLayout" Target="../slideLayouts/slideLayout2.xml"/><Relationship Id="rId1" Type="http://schemas.openxmlformats.org/officeDocument/2006/relationships/themeOverride" Target="../theme/themeOverride35.xml"/></Relationships>
</file>

<file path=ppt/slides/_rels/slide10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slideLayout" Target="../slideLayouts/slideLayout2.xml"/><Relationship Id="rId1" Type="http://schemas.openxmlformats.org/officeDocument/2006/relationships/themeOverride" Target="../theme/themeOverride36.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3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slideLayout" Target="../slideLayouts/slideLayout2.xml"/><Relationship Id="rId1" Type="http://schemas.openxmlformats.org/officeDocument/2006/relationships/themeOverride" Target="../theme/themeOverride38.xml"/><Relationship Id="rId4" Type="http://schemas.openxmlformats.org/officeDocument/2006/relationships/image" Target="../media/image97.jpeg"/></Relationships>
</file>

<file path=ppt/slides/_rels/slide11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slideLayout" Target="../slideLayouts/slideLayout2.xml"/><Relationship Id="rId1" Type="http://schemas.openxmlformats.org/officeDocument/2006/relationships/themeOverride" Target="../theme/themeOverride39.xml"/></Relationships>
</file>

<file path=ppt/slides/_rels/slide11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slideLayout" Target="../slideLayouts/slideLayout2.xml"/><Relationship Id="rId1" Type="http://schemas.openxmlformats.org/officeDocument/2006/relationships/themeOverride" Target="../theme/themeOverride40.xml"/></Relationships>
</file>

<file path=ppt/slides/_rels/slide11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slideLayout" Target="../slideLayouts/slideLayout2.xml"/><Relationship Id="rId1" Type="http://schemas.openxmlformats.org/officeDocument/2006/relationships/themeOverride" Target="../theme/themeOverride41.xml"/></Relationships>
</file>

<file path=ppt/slides/_rels/slide11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slideLayout" Target="../slideLayouts/slideLayout2.xml"/><Relationship Id="rId1" Type="http://schemas.openxmlformats.org/officeDocument/2006/relationships/themeOverride" Target="../theme/themeOverride42.xml"/></Relationships>
</file>

<file path=ppt/slides/_rels/slide11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slideLayout" Target="../slideLayouts/slideLayout2.xml"/><Relationship Id="rId1" Type="http://schemas.openxmlformats.org/officeDocument/2006/relationships/themeOverride" Target="../theme/themeOverride43.xml"/></Relationships>
</file>

<file path=ppt/slides/_rels/slide11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slideLayout" Target="../slideLayouts/slideLayout2.xml"/><Relationship Id="rId1" Type="http://schemas.openxmlformats.org/officeDocument/2006/relationships/themeOverride" Target="../theme/themeOverride44.xml"/></Relationships>
</file>

<file path=ppt/slides/_rels/slide117.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slideLayout" Target="../slideLayouts/slideLayout2.xml"/><Relationship Id="rId1" Type="http://schemas.openxmlformats.org/officeDocument/2006/relationships/themeOverride" Target="../theme/themeOverride45.xml"/></Relationships>
</file>

<file path=ppt/slides/_rels/slide1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6.xml"/></Relationships>
</file>

<file path=ppt/slides/_rels/slide11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slideLayout" Target="../slideLayouts/slideLayout2.xml"/><Relationship Id="rId1" Type="http://schemas.openxmlformats.org/officeDocument/2006/relationships/themeOverride" Target="../theme/themeOverride47.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8.xml"/></Relationships>
</file>

<file path=ppt/slides/_rels/slide121.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slideLayout" Target="../slideLayouts/slideLayout2.xml"/><Relationship Id="rId1" Type="http://schemas.openxmlformats.org/officeDocument/2006/relationships/themeOverride" Target="../theme/themeOverride49.xml"/></Relationships>
</file>

<file path=ppt/slides/_rels/slide122.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slideLayout" Target="../slideLayouts/slideLayout2.xml"/><Relationship Id="rId1" Type="http://schemas.openxmlformats.org/officeDocument/2006/relationships/themeOverride" Target="../theme/themeOverride50.xml"/></Relationships>
</file>

<file path=ppt/slides/_rels/slide12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slideLayout" Target="../slideLayouts/slideLayout2.xml"/><Relationship Id="rId1" Type="http://schemas.openxmlformats.org/officeDocument/2006/relationships/themeOverride" Target="../theme/themeOverride51.xml"/></Relationships>
</file>

<file path=ppt/slides/_rels/slide124.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slideLayout" Target="../slideLayouts/slideLayout2.xml"/><Relationship Id="rId1" Type="http://schemas.openxmlformats.org/officeDocument/2006/relationships/themeOverride" Target="../theme/themeOverride52.xml"/></Relationships>
</file>

<file path=ppt/slides/_rels/slide12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slideLayout" Target="../slideLayouts/slideLayout2.xml"/><Relationship Id="rId1" Type="http://schemas.openxmlformats.org/officeDocument/2006/relationships/themeOverride" Target="../theme/themeOverride53.xml"/></Relationships>
</file>

<file path=ppt/slides/_rels/slide12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slideLayout" Target="../slideLayouts/slideLayout2.xml"/><Relationship Id="rId1" Type="http://schemas.openxmlformats.org/officeDocument/2006/relationships/themeOverride" Target="../theme/themeOverride54.xml"/><Relationship Id="rId5" Type="http://schemas.openxmlformats.org/officeDocument/2006/relationships/hyperlink" Target="http://www.pythontutor.com/c.html" TargetMode="External"/><Relationship Id="rId4" Type="http://schemas.openxmlformats.org/officeDocument/2006/relationships/hyperlink" Target="https://youtu.be/kHFpzxMFB3E" TargetMode="External"/></Relationships>
</file>

<file path=ppt/slides/_rels/slide127.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slideLayout" Target="../slideLayouts/slideLayout2.xml"/><Relationship Id="rId1" Type="http://schemas.openxmlformats.org/officeDocument/2006/relationships/themeOverride" Target="../theme/themeOverride55.xml"/></Relationships>
</file>

<file path=ppt/slides/_rels/slide128.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slideLayout" Target="../slideLayouts/slideLayout2.xml"/><Relationship Id="rId1" Type="http://schemas.openxmlformats.org/officeDocument/2006/relationships/themeOverride" Target="../theme/themeOverride56.xml"/><Relationship Id="rId4" Type="http://schemas.openxmlformats.org/officeDocument/2006/relationships/image" Target="../media/image110.jpeg"/></Relationships>
</file>

<file path=ppt/slides/_rels/slide129.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slideLayout" Target="../slideLayouts/slideLayout2.xml"/><Relationship Id="rId1" Type="http://schemas.openxmlformats.org/officeDocument/2006/relationships/themeOverride" Target="../theme/themeOverride5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8.xml"/></Relationships>
</file>

<file path=ppt/slides/_rels/slide1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9.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0.emf"/><Relationship Id="rId5" Type="http://schemas.openxmlformats.org/officeDocument/2006/relationships/customXml" Target="../ink/ink1.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9.gif"/><Relationship Id="rId12"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gif"/><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customXml" Target="../ink/ink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0.emf"/><Relationship Id="rId5" Type="http://schemas.openxmlformats.org/officeDocument/2006/relationships/customXml" Target="../ink/ink3.xml"/><Relationship Id="rId4" Type="http://schemas.openxmlformats.org/officeDocument/2006/relationships/image" Target="../media/image4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7.emf"/><Relationship Id="rId4" Type="http://schemas.openxmlformats.org/officeDocument/2006/relationships/customXml" Target="../ink/ink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image" Target="../media/image54.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46.wmf"/><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6.png"/><Relationship Id="rId4" Type="http://schemas.openxmlformats.org/officeDocument/2006/relationships/image" Target="../media/image58.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60.jpeg"/><Relationship Id="rId1" Type="http://schemas.openxmlformats.org/officeDocument/2006/relationships/slideLayout" Target="../slideLayouts/slideLayout2.xml"/><Relationship Id="rId6" Type="http://schemas.openxmlformats.org/officeDocument/2006/relationships/image" Target="../media/image66.emf"/><Relationship Id="rId5" Type="http://schemas.openxmlformats.org/officeDocument/2006/relationships/customXml" Target="../ink/ink8.xml"/><Relationship Id="rId4" Type="http://schemas.openxmlformats.org/officeDocument/2006/relationships/image" Target="../media/image65.e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image" Target="../media/image61.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7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slideLayout" Target="../slideLayouts/slideLayout2.xml"/><Relationship Id="rId1" Type="http://schemas.openxmlformats.org/officeDocument/2006/relationships/themeOverride" Target="../theme/themeOverride4.xml"/><Relationship Id="rId5" Type="http://schemas.openxmlformats.org/officeDocument/2006/relationships/image" Target="../media/image65.wmf"/><Relationship Id="rId4" Type="http://schemas.openxmlformats.org/officeDocument/2006/relationships/image" Target="../media/image70.jpeg"/></Relationships>
</file>

<file path=ppt/slides/_rels/slide7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72.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73.png"/></Relationships>
</file>

<file path=ppt/slides/_rels/slide7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slideLayout" Target="../slideLayouts/slideLayout2.xml"/><Relationship Id="rId1" Type="http://schemas.openxmlformats.org/officeDocument/2006/relationships/themeOverride" Target="../theme/themeOverride7.xml"/><Relationship Id="rId6" Type="http://schemas.openxmlformats.org/officeDocument/2006/relationships/image" Target="../media/image65.wmf"/><Relationship Id="rId5" Type="http://schemas.openxmlformats.org/officeDocument/2006/relationships/image" Target="../media/image32.jpeg"/><Relationship Id="rId4" Type="http://schemas.openxmlformats.org/officeDocument/2006/relationships/image" Target="../media/image7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8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themeOverride" Target="../theme/themeOverride16.xml"/><Relationship Id="rId4" Type="http://schemas.openxmlformats.org/officeDocument/2006/relationships/image" Target="../media/image46.wmf"/></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91.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76.gif"/></Relationships>
</file>

<file path=ppt/slides/_rels/slide9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9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9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slideLayout" Target="../slideLayouts/slideLayout2.xml"/><Relationship Id="rId1" Type="http://schemas.openxmlformats.org/officeDocument/2006/relationships/themeOverride" Target="../theme/themeOverride23.xml"/><Relationship Id="rId4" Type="http://schemas.openxmlformats.org/officeDocument/2006/relationships/image" Target="../media/image80.jpeg"/></Relationships>
</file>

<file path=ppt/slides/_rels/slide9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9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98.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99.xml.rels><?xml version="1.0" encoding="UTF-8" standalone="yes"?>
<Relationships xmlns="http://schemas.openxmlformats.org/package/2006/relationships"><Relationship Id="rId3" Type="http://schemas.openxmlformats.org/officeDocument/2006/relationships/image" Target="../media/image83.gif"/><Relationship Id="rId2" Type="http://schemas.openxmlformats.org/officeDocument/2006/relationships/slideLayout" Target="../slideLayouts/slideLayout2.xml"/><Relationship Id="rId1" Type="http://schemas.openxmlformats.org/officeDocument/2006/relationships/themeOverride" Target="../theme/themeOverride27.xml"/><Relationship Id="rId5" Type="http://schemas.openxmlformats.org/officeDocument/2006/relationships/image" Target="../media/image85.png"/><Relationship Id="rId4" Type="http://schemas.openxmlformats.org/officeDocument/2006/relationships/image" Target="../media/image8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a:t>BİLGİSAYAR PROGRAMLAMA</a:t>
            </a:r>
            <a:endParaRPr lang="en-US" dirty="0"/>
          </a:p>
        </p:txBody>
      </p:sp>
      <p:pic>
        <p:nvPicPr>
          <p:cNvPr id="4" name="Picture 7" descr="http://www.hindscc.edu/Assets/images/computer-programming-tech.jpg"/>
          <p:cNvPicPr>
            <a:picLocks noChangeAspect="1" noChangeArrowheads="1"/>
          </p:cNvPicPr>
          <p:nvPr/>
        </p:nvPicPr>
        <p:blipFill>
          <a:blip r:embed="rId2"/>
          <a:srcRect/>
          <a:stretch>
            <a:fillRect/>
          </a:stretch>
        </p:blipFill>
        <p:spPr bwMode="auto">
          <a:xfrm>
            <a:off x="642910" y="714356"/>
            <a:ext cx="4000496" cy="26697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1693031"/>
      </p:ext>
    </p:extLst>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Alt Başlık 2"/>
          <p:cNvSpPr>
            <a:spLocks noGrp="1"/>
          </p:cNvSpPr>
          <p:nvPr>
            <p:ph sz="quarter" idx="1"/>
          </p:nvPr>
        </p:nvSpPr>
        <p:spPr/>
        <p:txBody>
          <a:bodyPr>
            <a:normAutofit fontScale="92500"/>
          </a:bodyPr>
          <a:lstStyle/>
          <a:p>
            <a:pPr algn="just"/>
            <a:r>
              <a:rPr lang="tr-TR" b="1" dirty="0">
                <a:solidFill>
                  <a:schemeClr val="tx1"/>
                </a:solidFill>
              </a:rPr>
              <a:t>EZBERLEMEK YERİNE MANTIĞINI ANLAMAYA ÇALIŞINIZ. </a:t>
            </a:r>
          </a:p>
          <a:p>
            <a:pPr algn="just"/>
            <a:r>
              <a:rPr lang="tr-TR" b="1" dirty="0">
                <a:solidFill>
                  <a:schemeClr val="tx1"/>
                </a:solidFill>
              </a:rPr>
              <a:t>A: </a:t>
            </a:r>
            <a:r>
              <a:rPr lang="tr-TR" dirty="0">
                <a:solidFill>
                  <a:schemeClr val="tx1"/>
                </a:solidFill>
              </a:rPr>
              <a:t>Üretilecek farklı sayıların toplamı</a:t>
            </a:r>
            <a:r>
              <a:rPr lang="tr-TR" dirty="0"/>
              <a:t>nı temsil eder. </a:t>
            </a:r>
            <a:endParaRPr lang="tr-TR" sz="2400" dirty="0">
              <a:solidFill>
                <a:schemeClr val="tx1"/>
              </a:solidFill>
            </a:endParaRPr>
          </a:p>
          <a:p>
            <a:pPr algn="just"/>
            <a:r>
              <a:rPr lang="tr-TR" b="1" dirty="0">
                <a:solidFill>
                  <a:schemeClr val="tx1"/>
                </a:solidFill>
              </a:rPr>
              <a:t>B: </a:t>
            </a:r>
            <a:r>
              <a:rPr lang="tr-TR" dirty="0">
                <a:solidFill>
                  <a:schemeClr val="tx1"/>
                </a:solidFill>
              </a:rPr>
              <a:t>Sayıların başlangıç katsayısı. </a:t>
            </a:r>
          </a:p>
          <a:p>
            <a:pPr algn="just"/>
            <a:r>
              <a:rPr lang="tr-TR" b="1" dirty="0">
                <a:solidFill>
                  <a:schemeClr val="tx1"/>
                </a:solidFill>
              </a:rPr>
              <a:t>C: </a:t>
            </a:r>
            <a:r>
              <a:rPr lang="tr-TR" dirty="0">
                <a:solidFill>
                  <a:schemeClr val="tx1"/>
                </a:solidFill>
              </a:rPr>
              <a:t>Üretilecek sayıların aralarındaki fark. Normal bir zarda sayılar arasındaki fark 1 olduğu için </a:t>
            </a:r>
            <a:r>
              <a:rPr lang="tr-TR" dirty="0"/>
              <a:t>zar değeri üreteceğimizde</a:t>
            </a:r>
            <a:r>
              <a:rPr lang="tr-TR" dirty="0">
                <a:solidFill>
                  <a:schemeClr val="tx1"/>
                </a:solidFill>
              </a:rPr>
              <a:t> bu değeri kullanmayız. Ancak 5 ile 100 arasında 5'er 5'er artan sayılar isteniyorsa C değeri 5 olmalıdır.</a:t>
            </a:r>
          </a:p>
          <a:p>
            <a:pPr algn="just"/>
            <a:endParaRPr lang="tr-TR" sz="2400" dirty="0">
              <a:solidFill>
                <a:schemeClr val="tx1"/>
              </a:solidFill>
            </a:endParaRPr>
          </a:p>
          <a:p>
            <a:pPr algn="just"/>
            <a:r>
              <a:rPr lang="tr-TR" b="1" dirty="0">
                <a:solidFill>
                  <a:schemeClr val="tx1"/>
                </a:solidFill>
              </a:rPr>
              <a:t>Not: </a:t>
            </a:r>
            <a:r>
              <a:rPr lang="tr-TR" b="1" u="sng" dirty="0">
                <a:solidFill>
                  <a:schemeClr val="tx1"/>
                </a:solidFill>
              </a:rPr>
              <a:t>B</a:t>
            </a:r>
            <a:r>
              <a:rPr lang="tr-TR" dirty="0">
                <a:solidFill>
                  <a:schemeClr val="tx1"/>
                </a:solidFill>
              </a:rPr>
              <a:t> değeri sayıların ilk başlayacağı yer demiştik. Ancak burada asıl girilmesi gereken sayı (</a:t>
            </a:r>
            <a:r>
              <a:rPr lang="tr-TR" b="1" i="1" dirty="0">
                <a:solidFill>
                  <a:schemeClr val="tx1"/>
                </a:solidFill>
              </a:rPr>
              <a:t>Sayı_Başlangıcı</a:t>
            </a:r>
            <a:r>
              <a:rPr lang="tr-TR" dirty="0">
                <a:solidFill>
                  <a:schemeClr val="tx1"/>
                </a:solidFill>
              </a:rPr>
              <a:t> / </a:t>
            </a:r>
            <a:r>
              <a:rPr lang="tr-TR" b="1" i="1" dirty="0">
                <a:solidFill>
                  <a:schemeClr val="tx1"/>
                </a:solidFill>
              </a:rPr>
              <a:t>C</a:t>
            </a:r>
            <a:r>
              <a:rPr lang="tr-TR" dirty="0">
                <a:solidFill>
                  <a:schemeClr val="tx1"/>
                </a:solidFill>
              </a:rPr>
              <a:t>) olmalıdır. Örneğin 50 – 100 arası 5'er 5'er artan sayılar isteniyorsa B değeri 50/5 = 10 olmalıdır.</a:t>
            </a:r>
            <a:endParaRPr lang="tr-TR" sz="2400" dirty="0">
              <a:solidFill>
                <a:schemeClr val="tx1"/>
              </a:solidFill>
            </a:endParaRPr>
          </a:p>
          <a:p>
            <a:pPr algn="just">
              <a:buFontTx/>
              <a:buChar char="-"/>
            </a:pPr>
            <a:endParaRPr lang="tr-TR" dirty="0">
              <a:solidFill>
                <a:schemeClr val="tx1"/>
              </a:solidFill>
            </a:endParaRPr>
          </a:p>
          <a:p>
            <a:pPr algn="just"/>
            <a:endParaRPr lang="tr-TR" sz="2400" dirty="0">
              <a:solidFill>
                <a:schemeClr val="tx1"/>
              </a:solidFill>
            </a:endParaRPr>
          </a:p>
        </p:txBody>
      </p:sp>
      <p:sp>
        <p:nvSpPr>
          <p:cNvPr id="5" name="Başlık 1"/>
          <p:cNvSpPr>
            <a:spLocks noGrp="1"/>
          </p:cNvSpPr>
          <p:nvPr>
            <p:ph type="title"/>
          </p:nvPr>
        </p:nvSpPr>
        <p:spPr>
          <a:xfrm>
            <a:off x="457200" y="571480"/>
            <a:ext cx="8229600" cy="571520"/>
          </a:xfrm>
        </p:spPr>
        <p:txBody>
          <a:bodyPr anchor="ctr">
            <a:noAutofit/>
          </a:bodyPr>
          <a:lstStyle/>
          <a:p>
            <a:r>
              <a:rPr lang="tr-TR" dirty="0"/>
              <a:t>Bir fonksiyon örneği: </a:t>
            </a:r>
            <a:r>
              <a:rPr lang="tr-TR" dirty="0" err="1"/>
              <a:t>rand</a:t>
            </a:r>
            <a:r>
              <a:rPr lang="tr-TR" dirty="0"/>
              <a:t>() fonksiyonu</a:t>
            </a:r>
          </a:p>
        </p:txBody>
      </p:sp>
    </p:spTree>
    <p:extLst>
      <p:ext uri="{BB962C8B-B14F-4D97-AF65-F5344CB8AC3E}">
        <p14:creationId xmlns:p14="http://schemas.microsoft.com/office/powerpoint/2010/main" val="561898289"/>
      </p:ext>
    </p:extLst>
  </p:cSld>
  <p:clrMapOvr>
    <a:masterClrMapping/>
  </p:clrMapOvr>
  <p:transition>
    <p:random/>
  </p:transition>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Uyarı: Hata ayıklayabilmek önemli bir yetenektir.</a:t>
            </a:r>
          </a:p>
        </p:txBody>
      </p:sp>
      <p:sp>
        <p:nvSpPr>
          <p:cNvPr id="3" name="2 İçerik Yer Tutucusu"/>
          <p:cNvSpPr>
            <a:spLocks noGrp="1"/>
          </p:cNvSpPr>
          <p:nvPr>
            <p:ph sz="quarter" idx="1"/>
          </p:nvPr>
        </p:nvSpPr>
        <p:spPr>
          <a:xfrm>
            <a:off x="500034" y="1357298"/>
            <a:ext cx="3114668" cy="2857520"/>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r>
              <a:rPr lang="tr-TR" dirty="0"/>
              <a:t>Kod yazarken</a:t>
            </a:r>
          </a:p>
          <a:p>
            <a:pPr lvl="1"/>
            <a:r>
              <a:rPr lang="tr-TR" dirty="0" err="1"/>
              <a:t>if</a:t>
            </a:r>
            <a:r>
              <a:rPr lang="tr-TR" dirty="0"/>
              <a:t>(x=3) mü kullandınız…</a:t>
            </a:r>
          </a:p>
          <a:p>
            <a:pPr lvl="1"/>
            <a:r>
              <a:rPr lang="tr-TR" dirty="0" err="1"/>
              <a:t>if</a:t>
            </a:r>
            <a:r>
              <a:rPr lang="tr-TR" dirty="0"/>
              <a:t>(2&lt;=x&lt;=5) mi kullandınız…</a:t>
            </a:r>
          </a:p>
          <a:p>
            <a:pPr lvl="1"/>
            <a:r>
              <a:rPr lang="tr-TR" dirty="0" err="1"/>
              <a:t>scanf’in</a:t>
            </a:r>
            <a:r>
              <a:rPr lang="tr-TR" dirty="0"/>
              <a:t> “%</a:t>
            </a:r>
            <a:r>
              <a:rPr lang="tr-TR" dirty="0" err="1"/>
              <a:t>c”sinde</a:t>
            </a:r>
            <a:r>
              <a:rPr lang="tr-TR" dirty="0"/>
              <a:t> boşluk mu unuttunuz?</a:t>
            </a:r>
          </a:p>
          <a:p>
            <a:pPr lvl="1"/>
            <a:r>
              <a:rPr lang="tr-TR" dirty="0" err="1"/>
              <a:t>else’leriniz</a:t>
            </a:r>
            <a:r>
              <a:rPr lang="tr-TR" dirty="0"/>
              <a:t> sahipsizce boşta mı dolaşıyor…</a:t>
            </a:r>
          </a:p>
          <a:p>
            <a:pPr>
              <a:buNone/>
            </a:pPr>
            <a:r>
              <a:rPr lang="tr-TR" dirty="0"/>
              <a:t>		</a:t>
            </a:r>
            <a:r>
              <a:rPr lang="tr-TR" b="1" dirty="0"/>
              <a:t>Sorun değil.</a:t>
            </a:r>
          </a:p>
          <a:p>
            <a:pPr>
              <a:buNone/>
            </a:pPr>
            <a:endParaRPr lang="tr-TR" dirty="0"/>
          </a:p>
        </p:txBody>
      </p:sp>
      <p:sp>
        <p:nvSpPr>
          <p:cNvPr id="5" name="2 İçerik Yer Tutucusu"/>
          <p:cNvSpPr txBox="1">
            <a:spLocks/>
          </p:cNvSpPr>
          <p:nvPr/>
        </p:nvSpPr>
        <p:spPr>
          <a:xfrm>
            <a:off x="4071934" y="1285860"/>
            <a:ext cx="4857784" cy="3500462"/>
          </a:xfrm>
          <a:prstGeom prst="rect">
            <a:avLst/>
          </a:prstGeom>
        </p:spPr>
        <p:style>
          <a:lnRef idx="2">
            <a:schemeClr val="accent6"/>
          </a:lnRef>
          <a:fillRef idx="1">
            <a:schemeClr val="lt1"/>
          </a:fillRef>
          <a:effectRef idx="0">
            <a:schemeClr val="accent6"/>
          </a:effectRef>
          <a:fontRef idx="minor">
            <a:schemeClr val="dk1"/>
          </a:fontRef>
        </p:style>
        <p:txBody>
          <a:bodyPr vert="horz">
            <a:normAutofit fontScale="77500" lnSpcReduction="20000"/>
          </a:bodyPr>
          <a:lstStyle/>
          <a:p>
            <a:pPr marL="274320" marR="0" lvl="0" indent="-274320" algn="l" defTabSz="914400" rtl="0" eaLnBrk="1" fontAlgn="auto" latinLnBrk="0" hangingPunct="1">
              <a:lnSpc>
                <a:spcPct val="100000"/>
              </a:lnSpc>
              <a:spcBef>
                <a:spcPts val="600"/>
              </a:spcBef>
              <a:spcAft>
                <a:spcPts val="0"/>
              </a:spcAft>
              <a:buClr>
                <a:srgbClr val="727CA3"/>
              </a:buClr>
              <a:buSzPct val="76000"/>
              <a:buFont typeface="Wingdings 3"/>
              <a:buChar char=""/>
              <a:tabLst/>
              <a:defRPr/>
            </a:pPr>
            <a:r>
              <a:rPr kumimoji="0" lang="tr-TR" sz="2600" b="0" i="0" u="none" strike="noStrike" kern="1200" cap="none" spc="0" normalizeH="0" baseline="0" noProof="0" dirty="0">
                <a:ln>
                  <a:noFill/>
                </a:ln>
                <a:solidFill>
                  <a:prstClr val="black"/>
                </a:solidFill>
                <a:effectLst/>
                <a:uLnTx/>
                <a:uFillTx/>
                <a:latin typeface="Calibri"/>
                <a:ea typeface="+mn-ea"/>
                <a:cs typeface="+mn-cs"/>
              </a:rPr>
              <a:t>Kod yazarken</a:t>
            </a:r>
          </a:p>
          <a:p>
            <a:pPr marL="548640" marR="0" lvl="1" indent="-274320" algn="l" defTabSz="914400" rtl="0" eaLnBrk="1" fontAlgn="auto" latinLnBrk="0" hangingPunct="1">
              <a:lnSpc>
                <a:spcPct val="100000"/>
              </a:lnSpc>
              <a:spcBef>
                <a:spcPts val="500"/>
              </a:spcBef>
              <a:spcAft>
                <a:spcPts val="0"/>
              </a:spcAft>
              <a:buClr>
                <a:srgbClr val="9FB8CD"/>
              </a:buClr>
              <a:buSzPct val="76000"/>
              <a:buFont typeface="Wingdings 3"/>
              <a:buChar char=""/>
              <a:tabLst/>
              <a:defRPr/>
            </a:pPr>
            <a:r>
              <a:rPr kumimoji="0" lang="tr-TR" sz="2300" b="0" i="0" u="none" strike="noStrike" kern="1200" cap="none" spc="0" normalizeH="0" baseline="0" noProof="0" dirty="0">
                <a:ln>
                  <a:noFill/>
                </a:ln>
                <a:solidFill>
                  <a:srgbClr val="464653"/>
                </a:solidFill>
                <a:effectLst/>
                <a:uLnTx/>
                <a:uFillTx/>
                <a:latin typeface="Calibri"/>
                <a:ea typeface="+mn-ea"/>
                <a:cs typeface="+mn-cs"/>
              </a:rPr>
              <a:t>Hata ayıklama yöntemlerini uygulayamıyor musunuz? </a:t>
            </a:r>
          </a:p>
          <a:p>
            <a:pPr marL="548640" marR="0" lvl="1" indent="-274320" algn="l" defTabSz="914400" rtl="0" eaLnBrk="1" fontAlgn="auto" latinLnBrk="0" hangingPunct="1">
              <a:lnSpc>
                <a:spcPct val="100000"/>
              </a:lnSpc>
              <a:spcBef>
                <a:spcPts val="500"/>
              </a:spcBef>
              <a:spcAft>
                <a:spcPts val="0"/>
              </a:spcAft>
              <a:buClr>
                <a:srgbClr val="9FB8CD"/>
              </a:buClr>
              <a:buSzPct val="76000"/>
              <a:buFont typeface="Wingdings 3"/>
              <a:buChar char=""/>
              <a:tabLst/>
              <a:defRPr/>
            </a:pPr>
            <a:r>
              <a:rPr kumimoji="0" lang="tr-TR" sz="2300" b="0" i="0" u="none" strike="noStrike" kern="1200" cap="none" spc="0" normalizeH="0" baseline="0" noProof="0" dirty="0">
                <a:ln>
                  <a:noFill/>
                </a:ln>
                <a:solidFill>
                  <a:srgbClr val="464653"/>
                </a:solidFill>
                <a:effectLst/>
                <a:uLnTx/>
                <a:uFillTx/>
                <a:latin typeface="Calibri"/>
                <a:ea typeface="+mn-ea"/>
                <a:cs typeface="+mn-cs"/>
              </a:rPr>
              <a:t>Kendi hatanızı kendiniz ayıklayamıyor musunuz?</a:t>
            </a:r>
          </a:p>
          <a:p>
            <a:pPr marL="548640" marR="0" lvl="1" indent="-274320" algn="l" defTabSz="914400" rtl="0" eaLnBrk="1" fontAlgn="auto" latinLnBrk="0" hangingPunct="1">
              <a:lnSpc>
                <a:spcPct val="100000"/>
              </a:lnSpc>
              <a:spcBef>
                <a:spcPts val="500"/>
              </a:spcBef>
              <a:spcAft>
                <a:spcPts val="0"/>
              </a:spcAft>
              <a:buClr>
                <a:srgbClr val="9FB8CD"/>
              </a:buClr>
              <a:buSzPct val="76000"/>
              <a:buFont typeface="Wingdings 3"/>
              <a:buChar char=""/>
              <a:tabLst/>
              <a:defRPr/>
            </a:pPr>
            <a:r>
              <a:rPr kumimoji="0" lang="tr-TR" sz="2300" b="0" i="0" u="none" strike="noStrike" kern="1200" cap="none" spc="0" normalizeH="0" baseline="0" noProof="0" dirty="0">
                <a:ln>
                  <a:noFill/>
                </a:ln>
                <a:solidFill>
                  <a:srgbClr val="464653"/>
                </a:solidFill>
                <a:effectLst/>
                <a:uLnTx/>
                <a:uFillTx/>
                <a:latin typeface="Calibri"/>
                <a:ea typeface="+mn-ea"/>
                <a:cs typeface="+mn-cs"/>
              </a:rPr>
              <a:t>Noktalı virgül unutsanız hemen “</a:t>
            </a:r>
            <a:r>
              <a:rPr kumimoji="0" lang="tr-TR" sz="2300" b="0" i="1" u="none" strike="noStrike" kern="1200" cap="none" spc="0" normalizeH="0" baseline="0" noProof="0" dirty="0">
                <a:ln>
                  <a:noFill/>
                </a:ln>
                <a:solidFill>
                  <a:srgbClr val="FF0000"/>
                </a:solidFill>
                <a:effectLst/>
                <a:uLnTx/>
                <a:uFillTx/>
                <a:latin typeface="Calibri"/>
                <a:ea typeface="+mn-ea"/>
                <a:cs typeface="+mn-cs"/>
              </a:rPr>
              <a:t>Hocam kodum çalışmıyor</a:t>
            </a:r>
            <a:r>
              <a:rPr kumimoji="0" lang="tr-TR" sz="2300" b="0" i="0" u="none" strike="noStrike" kern="1200" cap="none" spc="0" normalizeH="0" baseline="0" noProof="0" dirty="0">
                <a:ln>
                  <a:noFill/>
                </a:ln>
                <a:solidFill>
                  <a:srgbClr val="464653"/>
                </a:solidFill>
                <a:effectLst/>
                <a:uLnTx/>
                <a:uFillTx/>
                <a:latin typeface="Calibri"/>
                <a:ea typeface="+mn-ea"/>
                <a:cs typeface="+mn-cs"/>
              </a:rPr>
              <a:t>” mesajı mı atıyorsunuz?</a:t>
            </a:r>
          </a:p>
          <a:p>
            <a:pPr marL="548640" marR="0" lvl="1" indent="-274320" algn="l" defTabSz="914400" rtl="0" eaLnBrk="1" fontAlgn="auto" latinLnBrk="0" hangingPunct="1">
              <a:lnSpc>
                <a:spcPct val="100000"/>
              </a:lnSpc>
              <a:spcBef>
                <a:spcPts val="500"/>
              </a:spcBef>
              <a:spcAft>
                <a:spcPts val="0"/>
              </a:spcAft>
              <a:buClr>
                <a:srgbClr val="9FB8CD"/>
              </a:buClr>
              <a:buSzPct val="76000"/>
              <a:buFont typeface="Wingdings 3"/>
              <a:buChar char=""/>
              <a:tabLst/>
              <a:defRPr/>
            </a:pPr>
            <a:r>
              <a:rPr kumimoji="0" lang="tr-TR" sz="2300" b="0" i="0" u="none" strike="noStrike" kern="1200" cap="none" spc="0" normalizeH="0" baseline="0" noProof="0" dirty="0">
                <a:ln>
                  <a:noFill/>
                </a:ln>
                <a:solidFill>
                  <a:srgbClr val="464653"/>
                </a:solidFill>
                <a:effectLst/>
                <a:uLnTx/>
                <a:uFillTx/>
                <a:latin typeface="Calibri"/>
                <a:ea typeface="+mn-ea"/>
                <a:cs typeface="+mn-cs"/>
              </a:rPr>
              <a:t>Kodlarınızdaki hataları, hiç düşünmeden  “bir de şunu deneyeyim” mantığı ile mi çözüyorsunuz?</a:t>
            </a:r>
            <a:r>
              <a:rPr kumimoji="0" lang="tr-TR" sz="2600" b="0" i="0" u="none" strike="noStrike" kern="1200" cap="none" spc="0" normalizeH="0" baseline="0" noProof="0" dirty="0">
                <a:ln>
                  <a:noFill/>
                </a:ln>
                <a:solidFill>
                  <a:prstClr val="black"/>
                </a:solidFill>
                <a:effectLst/>
                <a:uLnTx/>
                <a:uFillTx/>
                <a:latin typeface="Calibri"/>
                <a:ea typeface="+mn-ea"/>
                <a:cs typeface="+mn-cs"/>
              </a:rPr>
              <a:t>			</a:t>
            </a:r>
            <a:r>
              <a:rPr kumimoji="0" lang="tr-TR" sz="4100" b="1" i="0" u="sng" strike="noStrike" kern="1200" cap="none" spc="0" normalizeH="0" baseline="0" noProof="0" dirty="0">
                <a:ln>
                  <a:noFill/>
                </a:ln>
                <a:solidFill>
                  <a:srgbClr val="FF0000"/>
                </a:solidFill>
                <a:effectLst/>
                <a:uLnTx/>
                <a:uFillTx/>
                <a:latin typeface="Calibri"/>
                <a:ea typeface="+mn-ea"/>
                <a:cs typeface="+mn-cs"/>
              </a:rPr>
              <a:t>Eyvah ! ! !</a:t>
            </a:r>
            <a:endParaRPr kumimoji="0" lang="tr-TR" sz="2600" b="1" i="0" u="sng" strike="noStrike" kern="1200" cap="none" spc="0" normalizeH="0" baseline="0" noProof="0" dirty="0">
              <a:ln>
                <a:noFill/>
              </a:ln>
              <a:solidFill>
                <a:srgbClr val="FF0000"/>
              </a:solidFill>
              <a:effectLst/>
              <a:uLnTx/>
              <a:uFillTx/>
              <a:latin typeface="Calibri"/>
              <a:ea typeface="+mn-ea"/>
              <a:cs typeface="+mn-cs"/>
            </a:endParaRPr>
          </a:p>
          <a:p>
            <a:pPr marL="274320" marR="0" lvl="0" indent="-274320" algn="l" defTabSz="914400" rtl="0" eaLnBrk="1" fontAlgn="auto" latinLnBrk="0" hangingPunct="1">
              <a:lnSpc>
                <a:spcPct val="100000"/>
              </a:lnSpc>
              <a:spcBef>
                <a:spcPts val="600"/>
              </a:spcBef>
              <a:spcAft>
                <a:spcPts val="0"/>
              </a:spcAft>
              <a:buClr>
                <a:srgbClr val="727CA3"/>
              </a:buClr>
              <a:buSzPct val="76000"/>
              <a:buFont typeface="Wingdings 3"/>
              <a:buNone/>
              <a:tabLst/>
              <a:defRPr/>
            </a:pPr>
            <a:endParaRPr kumimoji="0" lang="tr-TR" sz="2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5 Resim" descr="act3-12.png"/>
          <p:cNvPicPr>
            <a:picLocks noChangeAspect="1"/>
          </p:cNvPicPr>
          <p:nvPr/>
        </p:nvPicPr>
        <p:blipFill>
          <a:blip r:embed="rId3">
            <a:clrChange>
              <a:clrFrom>
                <a:srgbClr val="FFFFFF"/>
              </a:clrFrom>
              <a:clrTo>
                <a:srgbClr val="FFFFFF">
                  <a:alpha val="0"/>
                </a:srgbClr>
              </a:clrTo>
            </a:clrChange>
          </a:blip>
          <a:stretch>
            <a:fillRect/>
          </a:stretch>
        </p:blipFill>
        <p:spPr>
          <a:xfrm>
            <a:off x="1000100" y="3857628"/>
            <a:ext cx="2071702" cy="2415814"/>
          </a:xfrm>
          <a:prstGeom prst="rect">
            <a:avLst/>
          </a:prstGeom>
        </p:spPr>
      </p:pic>
      <p:pic>
        <p:nvPicPr>
          <p:cNvPr id="7" name="6 Resim" descr="fry.jpg"/>
          <p:cNvPicPr>
            <a:picLocks noChangeAspect="1"/>
          </p:cNvPicPr>
          <p:nvPr/>
        </p:nvPicPr>
        <p:blipFill>
          <a:blip r:embed="rId4">
            <a:clrChange>
              <a:clrFrom>
                <a:srgbClr val="FEFEFE"/>
              </a:clrFrom>
              <a:clrTo>
                <a:srgbClr val="FEFEFE">
                  <a:alpha val="0"/>
                </a:srgbClr>
              </a:clrTo>
            </a:clrChange>
          </a:blip>
          <a:stretch>
            <a:fillRect/>
          </a:stretch>
        </p:blipFill>
        <p:spPr>
          <a:xfrm>
            <a:off x="5429256" y="4429132"/>
            <a:ext cx="2533646" cy="1809747"/>
          </a:xfrm>
          <a:prstGeom prst="rect">
            <a:avLst/>
          </a:prstGeom>
        </p:spPr>
      </p:pic>
      <p:pic>
        <p:nvPicPr>
          <p:cNvPr id="8" name="7 Resim" descr="15522695ea6b563348037e29100bfad1_back-of-laptop-stock-photos-image-6033-back-of-laptop-clipart_240-160.jpeg"/>
          <p:cNvPicPr>
            <a:picLocks noChangeAspect="1"/>
          </p:cNvPicPr>
          <p:nvPr/>
        </p:nvPicPr>
        <p:blipFill>
          <a:blip r:embed="rId5">
            <a:clrChange>
              <a:clrFrom>
                <a:srgbClr val="FFFFFF"/>
              </a:clrFrom>
              <a:clrTo>
                <a:srgbClr val="FFFFFF">
                  <a:alpha val="0"/>
                </a:srgbClr>
              </a:clrTo>
            </a:clrChange>
          </a:blip>
          <a:stretch>
            <a:fillRect/>
          </a:stretch>
        </p:blipFill>
        <p:spPr>
          <a:xfrm>
            <a:off x="1285852" y="5143512"/>
            <a:ext cx="1500198" cy="1000132"/>
          </a:xfrm>
          <a:prstGeom prst="rect">
            <a:avLst/>
          </a:prstGeom>
        </p:spPr>
      </p:pic>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bg/>
                                          </p:spTgt>
                                        </p:tgtEl>
                                        <p:attrNameLst>
                                          <p:attrName>style.visibility</p:attrName>
                                        </p:attrNameLst>
                                      </p:cBhvr>
                                      <p:to>
                                        <p:strVal val="visible"/>
                                      </p:to>
                                    </p:set>
                                    <p:anim calcmode="lin" valueType="num">
                                      <p:cBhvr additive="base">
                                        <p:cTn id="43" dur="500" fill="hold"/>
                                        <p:tgtEl>
                                          <p:spTgt spid="5">
                                            <p:bg/>
                                          </p:spTgt>
                                        </p:tgtEl>
                                        <p:attrNameLst>
                                          <p:attrName>ppt_x</p:attrName>
                                        </p:attrNameLst>
                                      </p:cBhvr>
                                      <p:tavLst>
                                        <p:tav tm="0">
                                          <p:val>
                                            <p:strVal val="#ppt_x"/>
                                          </p:val>
                                        </p:tav>
                                        <p:tav tm="100000">
                                          <p:val>
                                            <p:strVal val="#ppt_x"/>
                                          </p:val>
                                        </p:tav>
                                      </p:tavLst>
                                    </p:anim>
                                    <p:anim calcmode="lin" valueType="num">
                                      <p:cBhvr additive="base">
                                        <p:cTn id="44"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 calcmode="lin" valueType="num">
                                      <p:cBhvr additive="base">
                                        <p:cTn id="4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1" end="1"/>
                                            </p:txEl>
                                          </p:spTgt>
                                        </p:tgtEl>
                                        <p:attrNameLst>
                                          <p:attrName>style.visibility</p:attrName>
                                        </p:attrNameLst>
                                      </p:cBhvr>
                                      <p:to>
                                        <p:strVal val="visible"/>
                                      </p:to>
                                    </p:set>
                                    <p:anim calcmode="lin" valueType="num">
                                      <p:cBhvr additive="base">
                                        <p:cTn id="5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xEl>
                                              <p:pRg st="2" end="2"/>
                                            </p:txEl>
                                          </p:spTgt>
                                        </p:tgtEl>
                                        <p:attrNameLst>
                                          <p:attrName>style.visibility</p:attrName>
                                        </p:attrNameLst>
                                      </p:cBhvr>
                                      <p:to>
                                        <p:strVal val="visible"/>
                                      </p:to>
                                    </p:set>
                                    <p:anim calcmode="lin" valueType="num">
                                      <p:cBhvr additive="base">
                                        <p:cTn id="6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
                                            <p:txEl>
                                              <p:pRg st="3" end="3"/>
                                            </p:txEl>
                                          </p:spTgt>
                                        </p:tgtEl>
                                        <p:attrNameLst>
                                          <p:attrName>style.visibility</p:attrName>
                                        </p:attrNameLst>
                                      </p:cBhvr>
                                      <p:to>
                                        <p:strVal val="visible"/>
                                      </p:to>
                                    </p:set>
                                    <p:anim calcmode="lin" valueType="num">
                                      <p:cBhvr additive="base">
                                        <p:cTn id="6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
                                            <p:txEl>
                                              <p:pRg st="4" end="4"/>
                                            </p:txEl>
                                          </p:spTgt>
                                        </p:tgtEl>
                                        <p:attrNameLst>
                                          <p:attrName>style.visibility</p:attrName>
                                        </p:attrNameLst>
                                      </p:cBhvr>
                                      <p:to>
                                        <p:strVal val="visible"/>
                                      </p:to>
                                    </p:set>
                                    <p:anim calcmode="lin" valueType="num">
                                      <p:cBhvr additive="base">
                                        <p:cTn id="7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build="p" animBg="1"/>
    </p:bld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Hata Ayıklama (d</a:t>
            </a:r>
            <a:r>
              <a:rPr lang="en-US" dirty="0" err="1"/>
              <a:t>ebuggin</a:t>
            </a:r>
            <a:r>
              <a:rPr lang="tr-TR" dirty="0"/>
              <a:t>g)</a:t>
            </a:r>
          </a:p>
        </p:txBody>
      </p:sp>
      <p:pic>
        <p:nvPicPr>
          <p:cNvPr id="4" name="Picture 2" descr="http://2.bp.blogspot.com/-tFxHJL1S5eo/T4DPM3pwiMI/AAAAAAAAAdY/D-WVnmMXEEw/s1600/success_baby.jpg"/>
          <p:cNvPicPr>
            <a:picLocks noGrp="1" noChangeAspect="1" noChangeArrowheads="1"/>
          </p:cNvPicPr>
          <p:nvPr>
            <p:ph sz="quarter" idx="1"/>
          </p:nvPr>
        </p:nvPicPr>
        <p:blipFill>
          <a:blip r:embed="rId3"/>
          <a:srcRect/>
          <a:stretch>
            <a:fillRect/>
          </a:stretch>
        </p:blipFill>
        <p:spPr bwMode="auto">
          <a:xfrm>
            <a:off x="2071670" y="3643314"/>
            <a:ext cx="1941022" cy="21322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4 Bulut Belirtme Çizgisi"/>
          <p:cNvSpPr/>
          <p:nvPr/>
        </p:nvSpPr>
        <p:spPr>
          <a:xfrm>
            <a:off x="143982" y="1143000"/>
            <a:ext cx="3285010" cy="2357438"/>
          </a:xfrm>
          <a:prstGeom prst="cloudCallout">
            <a:avLst>
              <a:gd name="adj1" fmla="val 27844"/>
              <a:gd name="adj2" fmla="val 71443"/>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Calibri"/>
                <a:ea typeface="+mn-ea"/>
                <a:cs typeface="+mn-cs"/>
              </a:rPr>
              <a:t>Niçin asistanlara sormak için ertesi günü bekleyim… Hem sınavda/işte vs. yanımda asistan mı olacak…</a:t>
            </a:r>
          </a:p>
        </p:txBody>
      </p:sp>
      <p:pic>
        <p:nvPicPr>
          <p:cNvPr id="7" name="6 Resim" descr="0nf96lopkmluv78rgymd.gif"/>
          <p:cNvPicPr>
            <a:picLocks noChangeAspect="1"/>
          </p:cNvPicPr>
          <p:nvPr/>
        </p:nvPicPr>
        <p:blipFill>
          <a:blip r:embed="rId4"/>
          <a:stretch>
            <a:fillRect/>
          </a:stretch>
        </p:blipFill>
        <p:spPr>
          <a:xfrm flipH="1">
            <a:off x="6221588" y="4682813"/>
            <a:ext cx="1215674" cy="1522721"/>
          </a:xfrm>
          <a:prstGeom prst="rect">
            <a:avLst/>
          </a:prstGeom>
        </p:spPr>
      </p:pic>
      <p:sp>
        <p:nvSpPr>
          <p:cNvPr id="8" name="7 Köşeleri Yuvarlanmış Dikdörtgen Belirtme Çizgisi"/>
          <p:cNvSpPr/>
          <p:nvPr/>
        </p:nvSpPr>
        <p:spPr>
          <a:xfrm>
            <a:off x="4621388" y="3286124"/>
            <a:ext cx="1600200" cy="1396689"/>
          </a:xfrm>
          <a:prstGeom prst="wedgeRoundRectCallout">
            <a:avLst>
              <a:gd name="adj1" fmla="val 64286"/>
              <a:gd name="adj2" fmla="val 7841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white"/>
                </a:solidFill>
                <a:effectLst/>
                <a:uLnTx/>
                <a:uFillTx/>
                <a:latin typeface="Calibri"/>
                <a:ea typeface="+mn-ea"/>
                <a:cs typeface="+mn-cs"/>
              </a:rPr>
              <a:t>Kaçalım dostlar. Bu çocuk çok ciddi.</a:t>
            </a:r>
          </a:p>
        </p:txBody>
      </p:sp>
      <p:sp>
        <p:nvSpPr>
          <p:cNvPr id="9" name="8 Köşeleri Yuvarlanmış Dikdörtgen Belirtme Çizgisi"/>
          <p:cNvSpPr/>
          <p:nvPr/>
        </p:nvSpPr>
        <p:spPr>
          <a:xfrm>
            <a:off x="3587926" y="1800225"/>
            <a:ext cx="2066924" cy="1218871"/>
          </a:xfrm>
          <a:prstGeom prst="wedgeRoundRectCallout">
            <a:avLst>
              <a:gd name="adj1" fmla="val -49404"/>
              <a:gd name="adj2" fmla="val 74929"/>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Kendi hatamı kendim ayıklayabilmeliyim.</a:t>
            </a:r>
          </a:p>
        </p:txBody>
      </p:sp>
    </p:spTree>
    <p:extLst>
      <p:ext uri="{BB962C8B-B14F-4D97-AF65-F5344CB8AC3E}">
        <p14:creationId xmlns:p14="http://schemas.microsoft.com/office/powerpoint/2010/main" val="658024959"/>
      </p:ext>
    </p:extLst>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xit" presetSubtype="2" fill="hold" nodeType="clickEffect">
                                  <p:stCondLst>
                                    <p:cond delay="0"/>
                                  </p:stCondLst>
                                  <p:childTnLst>
                                    <p:anim calcmode="lin" valueType="num">
                                      <p:cBhvr additive="base">
                                        <p:cTn id="14" dur="500"/>
                                        <p:tgtEl>
                                          <p:spTgt spid="7"/>
                                        </p:tgtEl>
                                        <p:attrNameLst>
                                          <p:attrName>ppt_x</p:attrName>
                                        </p:attrNameLst>
                                      </p:cBhvr>
                                      <p:tavLst>
                                        <p:tav tm="0">
                                          <p:val>
                                            <p:strVal val="ppt_x"/>
                                          </p:val>
                                        </p:tav>
                                        <p:tav tm="100000">
                                          <p:val>
                                            <p:strVal val="1+ppt_w/2"/>
                                          </p:val>
                                        </p:tav>
                                      </p:tavLst>
                                    </p:anim>
                                    <p:anim calcmode="lin" valueType="num">
                                      <p:cBhvr additive="base">
                                        <p:cTn id="15" dur="500"/>
                                        <p:tgtEl>
                                          <p:spTgt spid="7"/>
                                        </p:tgtEl>
                                        <p:attrNameLst>
                                          <p:attrName>ppt_y</p:attrName>
                                        </p:attrNameLst>
                                      </p:cBhvr>
                                      <p:tavLst>
                                        <p:tav tm="0">
                                          <p:val>
                                            <p:strVal val="ppt_y"/>
                                          </p:val>
                                        </p:tav>
                                        <p:tav tm="100000">
                                          <p:val>
                                            <p:strVal val="ppt_y"/>
                                          </p:val>
                                        </p:tav>
                                      </p:tavLst>
                                    </p:anim>
                                    <p:set>
                                      <p:cBhvr>
                                        <p:cTn id="16" dur="1" fill="hold">
                                          <p:stCondLst>
                                            <p:cond delay="499"/>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xit" presetSubtype="2" fill="hold" grpId="1" nodeType="clickEffect">
                                  <p:stCondLst>
                                    <p:cond delay="0"/>
                                  </p:stCondLst>
                                  <p:childTnLst>
                                    <p:anim calcmode="lin" valueType="num">
                                      <p:cBhvr additive="base">
                                        <p:cTn id="20" dur="500"/>
                                        <p:tgtEl>
                                          <p:spTgt spid="8"/>
                                        </p:tgtEl>
                                        <p:attrNameLst>
                                          <p:attrName>ppt_x</p:attrName>
                                        </p:attrNameLst>
                                      </p:cBhvr>
                                      <p:tavLst>
                                        <p:tav tm="0">
                                          <p:val>
                                            <p:strVal val="ppt_x"/>
                                          </p:val>
                                        </p:tav>
                                        <p:tav tm="100000">
                                          <p:val>
                                            <p:strVal val="1+ppt_w/2"/>
                                          </p:val>
                                        </p:tav>
                                      </p:tavLst>
                                    </p:anim>
                                    <p:anim calcmode="lin" valueType="num">
                                      <p:cBhvr additive="base">
                                        <p:cTn id="21" dur="500"/>
                                        <p:tgtEl>
                                          <p:spTgt spid="8"/>
                                        </p:tgtEl>
                                        <p:attrNameLst>
                                          <p:attrName>ppt_y</p:attrName>
                                        </p:attrNameLst>
                                      </p:cBhvr>
                                      <p:tavLst>
                                        <p:tav tm="0">
                                          <p:val>
                                            <p:strVal val="ppt_y"/>
                                          </p:val>
                                        </p:tav>
                                        <p:tav tm="100000">
                                          <p:val>
                                            <p:strVal val="ppt_y"/>
                                          </p:val>
                                        </p:tav>
                                      </p:tavLst>
                                    </p:anim>
                                    <p:set>
                                      <p:cBhvr>
                                        <p:cTn id="2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Etkin olmayan bir hata ayıklama yöntemi…</a:t>
            </a:r>
          </a:p>
        </p:txBody>
      </p:sp>
      <p:pic>
        <p:nvPicPr>
          <p:cNvPr id="5" name="4 İçerik Yer Tutucusu" descr="a.jpg"/>
          <p:cNvPicPr>
            <a:picLocks noGrp="1" noChangeAspect="1"/>
          </p:cNvPicPr>
          <p:nvPr>
            <p:ph sz="quarter" idx="1"/>
          </p:nvPr>
        </p:nvPicPr>
        <p:blipFill>
          <a:blip r:embed="rId3"/>
          <a:stretch>
            <a:fillRect/>
          </a:stretch>
        </p:blipFill>
        <p:spPr>
          <a:xfrm>
            <a:off x="571472" y="1285860"/>
            <a:ext cx="2857520" cy="4937116"/>
          </a:xfrm>
        </p:spPr>
      </p:pic>
      <p:sp>
        <p:nvSpPr>
          <p:cNvPr id="6" name="5 Metin kutusu"/>
          <p:cNvSpPr txBox="1"/>
          <p:nvPr/>
        </p:nvSpPr>
        <p:spPr>
          <a:xfrm>
            <a:off x="5429256" y="1357298"/>
            <a:ext cx="3357586" cy="25237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prstClr val="black"/>
                </a:solidFill>
                <a:effectLst/>
                <a:uLnTx/>
                <a:uFillTx/>
                <a:latin typeface="Calibri"/>
                <a:ea typeface="+mn-ea"/>
                <a:cs typeface="+mn-cs"/>
              </a:rPr>
              <a:t>Bir hata ile karşılaştığınızda ekran görüntüsünü almacalar,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Paint’te</a:t>
            </a:r>
            <a:r>
              <a:rPr kumimoji="0" lang="tr-TR" sz="1400" b="0" i="0" u="none" strike="noStrike" kern="1200" cap="none" spc="0" normalizeH="0" baseline="0" noProof="0" dirty="0">
                <a:ln>
                  <a:noFill/>
                </a:ln>
                <a:solidFill>
                  <a:prstClr val="black"/>
                </a:solidFill>
                <a:effectLst/>
                <a:uLnTx/>
                <a:uFillTx/>
                <a:latin typeface="Calibri"/>
                <a:ea typeface="+mn-ea"/>
                <a:cs typeface="+mn-cs"/>
              </a:rPr>
              <a:t> ilgili yerleri yuvarlak içine almacalar, e-posta ile sormacalar…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prstClr val="black"/>
                </a:solidFill>
                <a:effectLst/>
                <a:uLnTx/>
                <a:uFillTx/>
                <a:latin typeface="Calibri"/>
                <a:ea typeface="+mn-ea"/>
                <a:cs typeface="+mn-cs"/>
              </a:rPr>
              <a:t>etkin</a:t>
            </a:r>
            <a:r>
              <a:rPr kumimoji="0" lang="tr-TR" sz="1400" b="0" i="0" u="none" strike="noStrike" kern="1200" cap="none" spc="0" normalizeH="0" baseline="0" noProof="0" dirty="0">
                <a:ln>
                  <a:noFill/>
                </a:ln>
                <a:solidFill>
                  <a:prstClr val="black"/>
                </a:solidFill>
                <a:effectLst/>
                <a:uLnTx/>
                <a:uFillTx/>
                <a:latin typeface="Calibri"/>
                <a:ea typeface="+mn-ea"/>
                <a:cs typeface="+mn-cs"/>
              </a:rPr>
              <a:t> bir hata ayıklama yöntemi </a:t>
            </a:r>
            <a:r>
              <a:rPr kumimoji="0" lang="tr-TR" sz="1400" b="1" i="0" u="none" strike="noStrike" kern="1200" cap="none" spc="0" normalizeH="0" baseline="0" noProof="0" dirty="0">
                <a:ln>
                  <a:noFill/>
                </a:ln>
                <a:solidFill>
                  <a:prstClr val="black"/>
                </a:solidFill>
                <a:effectLst/>
                <a:uLnTx/>
                <a:uFillTx/>
                <a:latin typeface="Calibri"/>
                <a:ea typeface="+mn-ea"/>
                <a:cs typeface="+mn-cs"/>
              </a:rPr>
              <a:t>değildir</a:t>
            </a:r>
            <a:r>
              <a:rPr kumimoji="0" lang="tr-TR" sz="14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prstClr val="black"/>
                </a:solidFill>
                <a:effectLst/>
                <a:uLnTx/>
                <a:uFillTx/>
                <a:latin typeface="Calibri"/>
                <a:ea typeface="+mn-ea"/>
                <a:cs typeface="+mn-cs"/>
              </a:rPr>
              <a:t>Bir hata ile karşılaştığınızda bilgisayarınızı alıp, hocanın ofisine gitmeceler, teknoloji merkezinde asistan avcılığı…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prstClr val="black"/>
                </a:solidFill>
                <a:effectLst/>
                <a:uLnTx/>
                <a:uFillTx/>
                <a:latin typeface="Calibri"/>
                <a:ea typeface="+mn-ea"/>
                <a:cs typeface="+mn-cs"/>
              </a:rPr>
              <a:t>etkin</a:t>
            </a:r>
            <a:r>
              <a:rPr kumimoji="0" lang="tr-TR" sz="1400" b="0" i="0" u="none" strike="noStrike" kern="1200" cap="none" spc="0" normalizeH="0" baseline="0" noProof="0" dirty="0">
                <a:ln>
                  <a:noFill/>
                </a:ln>
                <a:solidFill>
                  <a:prstClr val="black"/>
                </a:solidFill>
                <a:effectLst/>
                <a:uLnTx/>
                <a:uFillTx/>
                <a:latin typeface="Calibri"/>
                <a:ea typeface="+mn-ea"/>
                <a:cs typeface="+mn-cs"/>
              </a:rPr>
              <a:t> bir hata ayıklama yöntemi </a:t>
            </a:r>
            <a:r>
              <a:rPr kumimoji="0" lang="tr-TR" sz="1400" b="1" i="0" u="none" strike="noStrike" kern="1200" cap="none" spc="0" normalizeH="0" baseline="0" noProof="0" dirty="0">
                <a:ln>
                  <a:noFill/>
                </a:ln>
                <a:solidFill>
                  <a:prstClr val="black"/>
                </a:solidFill>
                <a:effectLst/>
                <a:uLnTx/>
                <a:uFillTx/>
                <a:latin typeface="Calibri"/>
                <a:ea typeface="+mn-ea"/>
                <a:cs typeface="+mn-cs"/>
              </a:rPr>
              <a:t>değildir</a:t>
            </a:r>
            <a:r>
              <a:rPr kumimoji="0" lang="tr-TR" sz="14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7 Yuvarlatılmış Dikdörtgen"/>
          <p:cNvSpPr/>
          <p:nvPr/>
        </p:nvSpPr>
        <p:spPr>
          <a:xfrm>
            <a:off x="4357686" y="3643314"/>
            <a:ext cx="3714776" cy="178595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Bize sorduğunuz soruların çoğunu sakin bir kafayla düşünseniz kendiniz bulacaksınız.</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Kendiniz bularak daha kalıcı şekilde öğrenmeniz ve sınavda da başarılı olmanız beklenir.</a:t>
            </a:r>
          </a:p>
        </p:txBody>
      </p:sp>
      <p:sp>
        <p:nvSpPr>
          <p:cNvPr id="9" name="8 Sola Bükülü Ok"/>
          <p:cNvSpPr/>
          <p:nvPr/>
        </p:nvSpPr>
        <p:spPr>
          <a:xfrm flipV="1">
            <a:off x="3357554" y="1928802"/>
            <a:ext cx="357190" cy="92869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9 Metin kutusu"/>
          <p:cNvSpPr txBox="1"/>
          <p:nvPr/>
        </p:nvSpPr>
        <p:spPr>
          <a:xfrm rot="18295477">
            <a:off x="3250968" y="2374997"/>
            <a:ext cx="142314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prstClr val="black"/>
                </a:solidFill>
                <a:effectLst/>
                <a:uLnTx/>
                <a:uFillTx/>
                <a:latin typeface="Calibri"/>
                <a:ea typeface="+mn-ea"/>
                <a:cs typeface="+mn-cs"/>
              </a:rPr>
              <a:t>2 dakika sonra</a:t>
            </a:r>
          </a:p>
        </p:txBody>
      </p:sp>
      <p:cxnSp>
        <p:nvCxnSpPr>
          <p:cNvPr id="12" name="11 Düz Bağlayıcı"/>
          <p:cNvCxnSpPr/>
          <p:nvPr/>
        </p:nvCxnSpPr>
        <p:spPr>
          <a:xfrm>
            <a:off x="3214678" y="3143248"/>
            <a:ext cx="500066" cy="71438"/>
          </a:xfrm>
          <a:prstGeom prst="line">
            <a:avLst/>
          </a:prstGeom>
        </p:spPr>
        <p:style>
          <a:lnRef idx="1">
            <a:schemeClr val="accent1"/>
          </a:lnRef>
          <a:fillRef idx="0">
            <a:schemeClr val="accent1"/>
          </a:fillRef>
          <a:effectRef idx="0">
            <a:schemeClr val="accent1"/>
          </a:effectRef>
          <a:fontRef idx="minor">
            <a:schemeClr val="tx1"/>
          </a:fontRef>
        </p:style>
      </p:cxnSp>
      <p:sp>
        <p:nvSpPr>
          <p:cNvPr id="13" name="12 Metin kutusu"/>
          <p:cNvSpPr txBox="1"/>
          <p:nvPr/>
        </p:nvSpPr>
        <p:spPr>
          <a:xfrm>
            <a:off x="3500430" y="3214686"/>
            <a:ext cx="157163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a:ea typeface="+mn-ea"/>
                <a:cs typeface="+mn-cs"/>
              </a:rPr>
              <a:t>Ekli dosyalar: Ekran görüntüleri</a:t>
            </a: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Etkin hata ayıklama yöntemleri</a:t>
            </a:r>
          </a:p>
        </p:txBody>
      </p:sp>
      <p:sp>
        <p:nvSpPr>
          <p:cNvPr id="3" name="2 İçerik Yer Tutucusu"/>
          <p:cNvSpPr>
            <a:spLocks noGrp="1"/>
          </p:cNvSpPr>
          <p:nvPr>
            <p:ph sz="quarter" idx="1"/>
          </p:nvPr>
        </p:nvSpPr>
        <p:spPr/>
        <p:txBody>
          <a:bodyPr/>
          <a:lstStyle/>
          <a:p>
            <a:r>
              <a:rPr lang="tr-TR" dirty="0"/>
              <a:t>Kendi etkin yöntemlerinizi geliştiriniz…</a:t>
            </a:r>
          </a:p>
        </p:txBody>
      </p:sp>
      <p:sp>
        <p:nvSpPr>
          <p:cNvPr id="4" name="3 7-Noktalı Yıldız"/>
          <p:cNvSpPr/>
          <p:nvPr/>
        </p:nvSpPr>
        <p:spPr>
          <a:xfrm>
            <a:off x="6000760" y="3857628"/>
            <a:ext cx="2857520" cy="2428892"/>
          </a:xfrm>
          <a:prstGeom prst="star7">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Elini yüzü yıka, ara ver, </a:t>
            </a:r>
            <a:r>
              <a:rPr kumimoji="0" lang="tr-TR" sz="1800" b="1" i="0" u="none" strike="noStrike" kern="1200" cap="none" spc="0" normalizeH="0" baseline="0" noProof="0" dirty="0">
                <a:ln>
                  <a:noFill/>
                </a:ln>
                <a:solidFill>
                  <a:prstClr val="black"/>
                </a:solidFill>
                <a:effectLst/>
                <a:uLnTx/>
                <a:uFillTx/>
                <a:latin typeface="Calibri"/>
                <a:ea typeface="+mn-ea"/>
                <a:cs typeface="+mn-cs"/>
              </a:rPr>
              <a:t>dinlen</a:t>
            </a:r>
            <a:r>
              <a:rPr kumimoji="0" lang="tr-TR" sz="1800" b="0" i="0" u="none" strike="noStrike" kern="1200" cap="none" spc="0" normalizeH="0" baseline="0" noProof="0" dirty="0">
                <a:ln>
                  <a:noFill/>
                </a:ln>
                <a:solidFill>
                  <a:prstClr val="black"/>
                </a:solidFill>
                <a:effectLst/>
                <a:uLnTx/>
                <a:uFillTx/>
                <a:latin typeface="Calibri"/>
                <a:ea typeface="+mn-ea"/>
                <a:cs typeface="+mn-cs"/>
              </a:rPr>
              <a:t>, sonra tekrar bir bak.</a:t>
            </a:r>
          </a:p>
        </p:txBody>
      </p:sp>
      <p:sp>
        <p:nvSpPr>
          <p:cNvPr id="5" name="4 Bulut Belirtme Çizgisi"/>
          <p:cNvSpPr/>
          <p:nvPr/>
        </p:nvSpPr>
        <p:spPr>
          <a:xfrm>
            <a:off x="6286512" y="1214422"/>
            <a:ext cx="2286016" cy="2428892"/>
          </a:xfrm>
          <a:prstGeom prst="cloudCallout">
            <a:avLst>
              <a:gd name="adj1" fmla="val 500"/>
              <a:gd name="adj2" fmla="val 58108"/>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Düşün bir bakalım, acaba niye bu sonucu veriyor olabilir?</a:t>
            </a:r>
          </a:p>
        </p:txBody>
      </p:sp>
      <p:sp>
        <p:nvSpPr>
          <p:cNvPr id="6" name="5 Oval"/>
          <p:cNvSpPr/>
          <p:nvPr/>
        </p:nvSpPr>
        <p:spPr>
          <a:xfrm>
            <a:off x="3643306" y="1857364"/>
            <a:ext cx="2571768" cy="2214578"/>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Hatanın ne olduğunu bilmeden çözüme geçme. </a:t>
            </a:r>
            <a:r>
              <a:rPr kumimoji="0" lang="tr-TR" sz="1800" b="1" i="0" u="none" strike="noStrike" kern="1200" cap="none" spc="0" normalizeH="0" baseline="0" noProof="0" dirty="0">
                <a:ln>
                  <a:noFill/>
                </a:ln>
                <a:solidFill>
                  <a:prstClr val="black"/>
                </a:solidFill>
                <a:effectLst/>
                <a:uLnTx/>
                <a:uFillTx/>
                <a:latin typeface="Calibri"/>
                <a:ea typeface="+mn-ea"/>
                <a:cs typeface="+mn-cs"/>
              </a:rPr>
              <a:t>Kaş yapayım derken göz çıkarma.</a:t>
            </a:r>
          </a:p>
        </p:txBody>
      </p:sp>
      <p:sp>
        <p:nvSpPr>
          <p:cNvPr id="7" name="6 Dikey Kaydırma"/>
          <p:cNvSpPr/>
          <p:nvPr/>
        </p:nvSpPr>
        <p:spPr>
          <a:xfrm>
            <a:off x="500034" y="1643050"/>
            <a:ext cx="3000396" cy="2000264"/>
          </a:xfrm>
          <a:prstGeom prst="verticalScroll">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Calibri"/>
                <a:ea typeface="+mn-ea"/>
                <a:cs typeface="+mn-cs"/>
              </a:rPr>
              <a:t>Tıp ilkesi: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Calibri"/>
                <a:ea typeface="+mn-ea"/>
                <a:cs typeface="+mn-cs"/>
              </a:rPr>
              <a:t>Semptomdan teşhise gidilmeli.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Calibri"/>
                <a:ea typeface="+mn-ea"/>
                <a:cs typeface="+mn-cs"/>
              </a:rPr>
              <a:t>Teşhisten tedaviye geçilmeli. </a:t>
            </a:r>
            <a:r>
              <a:rPr kumimoji="0" lang="tr-TR" sz="1600" b="1" i="0" u="none" strike="noStrike" kern="1200" cap="none" spc="0" normalizeH="0" baseline="0" noProof="0" dirty="0">
                <a:ln>
                  <a:noFill/>
                </a:ln>
                <a:solidFill>
                  <a:prstClr val="black"/>
                </a:solidFill>
                <a:effectLst/>
                <a:uLnTx/>
                <a:uFillTx/>
                <a:latin typeface="Calibri"/>
                <a:ea typeface="+mn-ea"/>
                <a:cs typeface="+mn-cs"/>
              </a:rPr>
              <a:t>Teşhis olmadan tedaviye geçilmemeli.</a:t>
            </a:r>
          </a:p>
        </p:txBody>
      </p:sp>
      <p:sp>
        <p:nvSpPr>
          <p:cNvPr id="9" name="8 İkizkenar Üçgen"/>
          <p:cNvSpPr/>
          <p:nvPr/>
        </p:nvSpPr>
        <p:spPr>
          <a:xfrm>
            <a:off x="285720" y="4214818"/>
            <a:ext cx="2643206" cy="21431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white"/>
                </a:solidFill>
                <a:effectLst/>
                <a:uLnTx/>
                <a:uFillTx/>
                <a:latin typeface="Calibri"/>
                <a:ea typeface="+mn-ea"/>
                <a:cs typeface="+mn-cs"/>
              </a:rPr>
              <a:t>Hayıflan: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white"/>
                </a:solidFill>
                <a:effectLst/>
                <a:uLnTx/>
                <a:uFillTx/>
                <a:latin typeface="Calibri"/>
                <a:ea typeface="+mn-ea"/>
                <a:cs typeface="+mn-cs"/>
              </a:rPr>
              <a:t>Keşke düzenli çalışsaydım.</a:t>
            </a:r>
          </a:p>
        </p:txBody>
      </p:sp>
      <p:sp>
        <p:nvSpPr>
          <p:cNvPr id="10" name="9 Yuvarlatılmış Dikdörtgen"/>
          <p:cNvSpPr/>
          <p:nvPr/>
        </p:nvSpPr>
        <p:spPr>
          <a:xfrm rot="20723013">
            <a:off x="491292" y="3796385"/>
            <a:ext cx="2357454" cy="42862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Slaytlara bir bak… </a:t>
            </a:r>
          </a:p>
        </p:txBody>
      </p:sp>
      <p:sp>
        <p:nvSpPr>
          <p:cNvPr id="11" name="10 Akış Çizelgesi: Veri"/>
          <p:cNvSpPr/>
          <p:nvPr/>
        </p:nvSpPr>
        <p:spPr>
          <a:xfrm flipH="1">
            <a:off x="2357422" y="4214818"/>
            <a:ext cx="3714776" cy="2071702"/>
          </a:xfrm>
          <a:prstGeom prst="flowChartInputOutpu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Şans eseri düzelttiğin hataların esasta </a:t>
            </a:r>
            <a:r>
              <a:rPr kumimoji="0" lang="tr-TR" sz="1800" b="1" i="0" u="none" strike="noStrike" kern="1200" cap="none" spc="0" normalizeH="0" baseline="0" noProof="0" dirty="0">
                <a:ln>
                  <a:noFill/>
                </a:ln>
                <a:solidFill>
                  <a:prstClr val="black"/>
                </a:solidFill>
                <a:effectLst/>
                <a:uLnTx/>
                <a:uFillTx/>
                <a:latin typeface="Calibri"/>
                <a:ea typeface="+mn-ea"/>
                <a:cs typeface="+mn-cs"/>
              </a:rPr>
              <a:t>neden hata </a:t>
            </a:r>
            <a:r>
              <a:rPr kumimoji="0" lang="tr-TR" sz="1800" b="0" i="0" u="none" strike="noStrike" kern="1200" cap="none" spc="0" normalizeH="0" baseline="0" noProof="0" dirty="0">
                <a:ln>
                  <a:noFill/>
                </a:ln>
                <a:solidFill>
                  <a:prstClr val="black"/>
                </a:solidFill>
                <a:effectLst/>
                <a:uLnTx/>
                <a:uFillTx/>
                <a:latin typeface="Calibri"/>
                <a:ea typeface="+mn-ea"/>
                <a:cs typeface="+mn-cs"/>
              </a:rPr>
              <a:t>olduğunu öğren(hocaya vs. sor) ki tekrar başına gelmesin.</a:t>
            </a: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i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1"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a:t>DevCpp’a</a:t>
            </a:r>
            <a:r>
              <a:rPr lang="tr-TR" dirty="0"/>
              <a:t> kulak verin…</a:t>
            </a:r>
          </a:p>
        </p:txBody>
      </p:sp>
      <p:sp>
        <p:nvSpPr>
          <p:cNvPr id="3" name="2 İçerik Yer Tutucusu"/>
          <p:cNvSpPr>
            <a:spLocks noGrp="1"/>
          </p:cNvSpPr>
          <p:nvPr>
            <p:ph sz="quarter" idx="1"/>
          </p:nvPr>
        </p:nvSpPr>
        <p:spPr/>
        <p:txBody>
          <a:bodyPr/>
          <a:lstStyle/>
          <a:p>
            <a:r>
              <a:rPr lang="tr-TR" dirty="0"/>
              <a:t>En kolay tespit edilen hatalar </a:t>
            </a:r>
            <a:r>
              <a:rPr lang="tr-TR" dirty="0" err="1"/>
              <a:t>sözdizim</a:t>
            </a:r>
            <a:r>
              <a:rPr lang="tr-TR" dirty="0"/>
              <a:t> hatası olarak </a:t>
            </a:r>
            <a:r>
              <a:rPr lang="tr-TR" dirty="0" err="1"/>
              <a:t>DevCpp’ın</a:t>
            </a:r>
            <a:r>
              <a:rPr lang="tr-TR" dirty="0"/>
              <a:t> açıkça ifade ettiği hatalardır.</a:t>
            </a:r>
          </a:p>
          <a:p>
            <a:r>
              <a:rPr lang="tr-TR" dirty="0" err="1"/>
              <a:t>DevCpp</a:t>
            </a:r>
            <a:r>
              <a:rPr lang="tr-TR" dirty="0"/>
              <a:t> uyarılarını dikkatlice anlamaya çalışın. Hatta ilk başlarda, özellikle hata yapıp, “Bu hatanın uyarısı aşağıda nasıl oluyor?” diye inceleyin.</a:t>
            </a:r>
          </a:p>
        </p:txBody>
      </p:sp>
      <p:pic>
        <p:nvPicPr>
          <p:cNvPr id="218114" name="Picture 2"/>
          <p:cNvPicPr>
            <a:picLocks noChangeAspect="1" noChangeArrowheads="1"/>
          </p:cNvPicPr>
          <p:nvPr/>
        </p:nvPicPr>
        <p:blipFill>
          <a:blip r:embed="rId3"/>
          <a:srcRect/>
          <a:stretch>
            <a:fillRect/>
          </a:stretch>
        </p:blipFill>
        <p:spPr bwMode="auto">
          <a:xfrm>
            <a:off x="2428860" y="3357562"/>
            <a:ext cx="5572164" cy="2969645"/>
          </a:xfrm>
          <a:prstGeom prst="rect">
            <a:avLst/>
          </a:prstGeom>
          <a:noFill/>
          <a:ln w="9525">
            <a:noFill/>
            <a:miter lim="800000"/>
            <a:headEnd/>
            <a:tailEnd/>
          </a:ln>
          <a:effectLst/>
        </p:spPr>
      </p:pic>
      <p:sp>
        <p:nvSpPr>
          <p:cNvPr id="5" name="4 Sağ Ok"/>
          <p:cNvSpPr/>
          <p:nvPr/>
        </p:nvSpPr>
        <p:spPr>
          <a:xfrm rot="6808980">
            <a:off x="4050318" y="3627042"/>
            <a:ext cx="2428892" cy="18573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5 Resim" descr="indir.png"/>
          <p:cNvPicPr>
            <a:picLocks noChangeAspect="1"/>
          </p:cNvPicPr>
          <p:nvPr/>
        </p:nvPicPr>
        <p:blipFill>
          <a:blip r:embed="rId4"/>
          <a:stretch>
            <a:fillRect/>
          </a:stretch>
        </p:blipFill>
        <p:spPr>
          <a:xfrm>
            <a:off x="357158" y="3643314"/>
            <a:ext cx="1857388" cy="1398420"/>
          </a:xfrm>
          <a:prstGeom prst="rect">
            <a:avLst/>
          </a:prstGeom>
        </p:spPr>
      </p:pic>
    </p:spTree>
  </p:cSld>
  <p:clrMapOvr>
    <a:overrideClrMapping bg1="lt1" tx1="dk1" bg2="lt2" tx2="dk2" accent1="accent1" accent2="accent2" accent3="accent3" accent4="accent4" accent5="accent5" accent6="accent6" hlink="hlink" folHlink="folHlink"/>
  </p:clrMapOvr>
  <p:transition>
    <p:random/>
  </p:transition>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a:t>DevCpp</a:t>
            </a:r>
            <a:r>
              <a:rPr lang="tr-TR" dirty="0"/>
              <a:t> Uyarıları Gösterme Ayarı</a:t>
            </a:r>
          </a:p>
        </p:txBody>
      </p:sp>
      <p:sp>
        <p:nvSpPr>
          <p:cNvPr id="3" name="2 İçerik Yer Tutucusu"/>
          <p:cNvSpPr>
            <a:spLocks noGrp="1"/>
          </p:cNvSpPr>
          <p:nvPr>
            <p:ph sz="quarter" idx="1"/>
          </p:nvPr>
        </p:nvSpPr>
        <p:spPr/>
        <p:txBody>
          <a:bodyPr/>
          <a:lstStyle/>
          <a:p>
            <a:r>
              <a:rPr lang="tr-TR" dirty="0" err="1"/>
              <a:t>DevCpp’ın</a:t>
            </a:r>
            <a:r>
              <a:rPr lang="tr-TR" dirty="0"/>
              <a:t> derleyici ayarlarına girerek detaylı uyarıları gösterme ayarlarını da açarsanız, kodlarınızdaki eksikler konusunda daha çok geri bildirim alırsınız.</a:t>
            </a:r>
          </a:p>
          <a:p>
            <a:r>
              <a:rPr lang="tr-TR" dirty="0"/>
              <a:t>“</a:t>
            </a:r>
            <a:r>
              <a:rPr lang="tr-TR" b="1" i="1" dirty="0"/>
              <a:t>Hata</a:t>
            </a:r>
            <a:r>
              <a:rPr lang="tr-TR" dirty="0"/>
              <a:t>”lardan farklı olarak “</a:t>
            </a:r>
            <a:r>
              <a:rPr lang="tr-TR" b="1" i="1" dirty="0"/>
              <a:t>Uyarı</a:t>
            </a:r>
            <a:r>
              <a:rPr lang="tr-TR" dirty="0"/>
              <a:t>”lar kodun derlenmesine engel olmazlar.</a:t>
            </a:r>
          </a:p>
        </p:txBody>
      </p:sp>
      <p:pic>
        <p:nvPicPr>
          <p:cNvPr id="4" name="3 Resim" descr="Ekran Alıntısı.GIF"/>
          <p:cNvPicPr>
            <a:picLocks noChangeAspect="1"/>
          </p:cNvPicPr>
          <p:nvPr/>
        </p:nvPicPr>
        <p:blipFill>
          <a:blip r:embed="rId3"/>
          <a:stretch>
            <a:fillRect/>
          </a:stretch>
        </p:blipFill>
        <p:spPr>
          <a:xfrm>
            <a:off x="2214546" y="3500438"/>
            <a:ext cx="4733925" cy="3048000"/>
          </a:xfrm>
          <a:prstGeom prst="rect">
            <a:avLst/>
          </a:prstGeom>
        </p:spPr>
      </p:pic>
      <p:sp>
        <p:nvSpPr>
          <p:cNvPr id="5" name="4 Oval"/>
          <p:cNvSpPr/>
          <p:nvPr/>
        </p:nvSpPr>
        <p:spPr>
          <a:xfrm>
            <a:off x="5429256" y="5000636"/>
            <a:ext cx="1500198" cy="642942"/>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a:ea typeface="+mn-ea"/>
              <a:cs typeface="+mn-cs"/>
            </a:endParaRP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pic>
        <p:nvPicPr>
          <p:cNvPr id="7" name="6 Resim" descr="cute-computer-5814716.jpg"/>
          <p:cNvPicPr>
            <a:picLocks noChangeAspect="1"/>
          </p:cNvPicPr>
          <p:nvPr/>
        </p:nvPicPr>
        <p:blipFill>
          <a:blip r:embed="rId3" cstate="print"/>
          <a:stretch>
            <a:fillRect/>
          </a:stretch>
        </p:blipFill>
        <p:spPr>
          <a:xfrm>
            <a:off x="642910" y="2214554"/>
            <a:ext cx="1576390" cy="1422692"/>
          </a:xfrm>
          <a:prstGeom prst="rect">
            <a:avLst/>
          </a:prstGeom>
        </p:spPr>
      </p:pic>
      <p:sp>
        <p:nvSpPr>
          <p:cNvPr id="2" name="1 Başlık"/>
          <p:cNvSpPr>
            <a:spLocks noGrp="1"/>
          </p:cNvSpPr>
          <p:nvPr>
            <p:ph type="title"/>
          </p:nvPr>
        </p:nvSpPr>
        <p:spPr/>
        <p:txBody>
          <a:bodyPr/>
          <a:lstStyle/>
          <a:p>
            <a:r>
              <a:rPr lang="tr-TR" dirty="0"/>
              <a:t>Etkin hata ayıklama yöntemleri</a:t>
            </a:r>
          </a:p>
        </p:txBody>
      </p:sp>
      <p:sp>
        <p:nvSpPr>
          <p:cNvPr id="3" name="2 İçerik Yer Tutucusu"/>
          <p:cNvSpPr>
            <a:spLocks noGrp="1"/>
          </p:cNvSpPr>
          <p:nvPr>
            <p:ph sz="quarter" idx="1"/>
          </p:nvPr>
        </p:nvSpPr>
        <p:spPr>
          <a:xfrm>
            <a:off x="457200" y="1219200"/>
            <a:ext cx="8229600" cy="4710130"/>
          </a:xfrm>
        </p:spPr>
        <p:txBody>
          <a:bodyPr>
            <a:normAutofit lnSpcReduction="10000"/>
          </a:bodyPr>
          <a:lstStyle/>
          <a:p>
            <a:pPr marL="514350" indent="-514350">
              <a:buFont typeface="+mj-lt"/>
              <a:buAutoNum type="arabicPeriod"/>
            </a:pPr>
            <a:r>
              <a:rPr lang="tr-TR" sz="2400" dirty="0" err="1"/>
              <a:t>DevCpp’ın</a:t>
            </a:r>
            <a:r>
              <a:rPr lang="tr-TR" sz="2400" dirty="0"/>
              <a:t> hata ayıklama modülünü kullanın.</a:t>
            </a:r>
          </a:p>
          <a:p>
            <a:pPr marL="514350" indent="-514350">
              <a:buFont typeface="+mj-lt"/>
              <a:buAutoNum type="arabicPeriod"/>
            </a:pPr>
            <a:endParaRPr lang="tr-TR" sz="2400" dirty="0"/>
          </a:p>
          <a:p>
            <a:pPr marL="514350" indent="-514350">
              <a:buFont typeface="+mj-lt"/>
              <a:buAutoNum type="arabicPeriod"/>
            </a:pPr>
            <a:endParaRPr lang="tr-TR" sz="2400" dirty="0"/>
          </a:p>
          <a:p>
            <a:pPr marL="514350" indent="-514350">
              <a:buFont typeface="+mj-lt"/>
              <a:buAutoNum type="arabicPeriod"/>
            </a:pPr>
            <a:endParaRPr lang="tr-TR" sz="2400" dirty="0"/>
          </a:p>
          <a:p>
            <a:pPr marL="514350" indent="-514350">
              <a:buFont typeface="+mj-lt"/>
              <a:buAutoNum type="arabicPeriod"/>
            </a:pPr>
            <a:endParaRPr lang="tr-TR" sz="2400" dirty="0"/>
          </a:p>
          <a:p>
            <a:pPr marL="514350" indent="-514350">
              <a:buFont typeface="+mj-lt"/>
              <a:buAutoNum type="arabicPeriod"/>
            </a:pPr>
            <a:endParaRPr lang="tr-TR" sz="2400" dirty="0"/>
          </a:p>
          <a:p>
            <a:pPr marL="514350" indent="-514350">
              <a:buFont typeface="+mj-lt"/>
              <a:buAutoNum type="arabicPeriod"/>
            </a:pPr>
            <a:endParaRPr lang="tr-TR" sz="2400" dirty="0"/>
          </a:p>
          <a:p>
            <a:pPr marL="788670" lvl="1" indent="-514350"/>
            <a:r>
              <a:rPr lang="tr-TR" sz="2100" dirty="0"/>
              <a:t>Programcıların kullandığı bunun gibi özel programlar/teknikler mevcuttur. </a:t>
            </a:r>
            <a:r>
              <a:rPr lang="tr-TR" sz="1600" dirty="0"/>
              <a:t>(</a:t>
            </a:r>
            <a:r>
              <a:rPr lang="tr-TR" sz="1600" dirty="0">
                <a:hlinkClick r:id="rId4"/>
              </a:rPr>
              <a:t>örnek</a:t>
            </a:r>
            <a:r>
              <a:rPr lang="tr-TR" sz="1600" dirty="0"/>
              <a:t>)</a:t>
            </a:r>
            <a:endParaRPr lang="tr-TR" sz="2100" dirty="0"/>
          </a:p>
          <a:p>
            <a:pPr marL="514350" indent="-514350">
              <a:buFont typeface="+mj-lt"/>
              <a:buAutoNum type="arabicPeriod"/>
            </a:pPr>
            <a:r>
              <a:rPr lang="tr-TR" sz="2400" dirty="0"/>
              <a:t>Bu modül olmadan da hata ayıklama yapılabilir mi?</a:t>
            </a:r>
          </a:p>
          <a:p>
            <a:pPr marL="788670" lvl="1" indent="-514350"/>
            <a:r>
              <a:rPr lang="tr-TR" dirty="0"/>
              <a:t>geçici </a:t>
            </a:r>
            <a:r>
              <a:rPr lang="tr-TR" dirty="0" err="1"/>
              <a:t>printf’lerle</a:t>
            </a:r>
            <a:r>
              <a:rPr lang="tr-TR" dirty="0"/>
              <a:t> kod içinde pratik bir kod ayıklama yöntemi oluşturabiliriz.</a:t>
            </a:r>
          </a:p>
        </p:txBody>
      </p:sp>
      <p:pic>
        <p:nvPicPr>
          <p:cNvPr id="6" name="Picture 1"/>
          <p:cNvPicPr>
            <a:picLocks noChangeAspect="1" noChangeArrowheads="1"/>
          </p:cNvPicPr>
          <p:nvPr/>
        </p:nvPicPr>
        <p:blipFill>
          <a:blip r:embed="rId5"/>
          <a:srcRect l="5111" t="5492" r="36310" b="32227"/>
          <a:stretch>
            <a:fillRect/>
          </a:stretch>
        </p:blipFill>
        <p:spPr bwMode="auto">
          <a:xfrm>
            <a:off x="2500298" y="1643050"/>
            <a:ext cx="3788347" cy="2264530"/>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diamond(in)">
                                      <p:cBhvr>
                                        <p:cTn id="7" dur="2000"/>
                                        <p:tgtEl>
                                          <p:spTgt spid="3">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Effect transition="in" filter="diamond(in)">
                                      <p:cBhvr>
                                        <p:cTn id="1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noFill/>
          <a:ln/>
        </p:spPr>
        <p:txBody>
          <a:bodyPr>
            <a:normAutofit/>
          </a:bodyPr>
          <a:lstStyle/>
          <a:p>
            <a:r>
              <a:rPr lang="tr-TR" dirty="0"/>
              <a:t>Etkin hata ayıklama yöntemleri: geçici </a:t>
            </a:r>
            <a:r>
              <a:rPr lang="tr-TR" dirty="0" err="1"/>
              <a:t>printler</a:t>
            </a:r>
            <a:endParaRPr lang="en-US" dirty="0"/>
          </a:p>
        </p:txBody>
      </p:sp>
      <p:sp>
        <p:nvSpPr>
          <p:cNvPr id="21507" name="Rectangle 3"/>
          <p:cNvSpPr>
            <a:spLocks noGrp="1" noChangeArrowheads="1"/>
          </p:cNvSpPr>
          <p:nvPr>
            <p:ph sz="quarter" idx="1"/>
          </p:nvPr>
        </p:nvSpPr>
        <p:spPr>
          <a:xfrm>
            <a:off x="457200" y="1285860"/>
            <a:ext cx="8229600" cy="4929222"/>
          </a:xfrm>
          <a:noFill/>
          <a:ln/>
        </p:spPr>
        <p:txBody>
          <a:bodyPr>
            <a:normAutofit/>
          </a:bodyPr>
          <a:lstStyle/>
          <a:p>
            <a:r>
              <a:rPr lang="en-US" sz="2400" dirty="0"/>
              <a:t>Insert temporary </a:t>
            </a:r>
            <a:r>
              <a:rPr lang="en-US" sz="2400" dirty="0" err="1"/>
              <a:t>printf</a:t>
            </a:r>
            <a:r>
              <a:rPr lang="en-US" sz="2400" dirty="0"/>
              <a:t>() statements so you can see what your program is doing.</a:t>
            </a:r>
          </a:p>
          <a:p>
            <a:pPr lvl="1"/>
            <a:r>
              <a:rPr lang="en-US" sz="2400" dirty="0"/>
              <a:t>Confirm that the correct value(s) has been read in.</a:t>
            </a:r>
          </a:p>
          <a:p>
            <a:pPr lvl="1"/>
            <a:r>
              <a:rPr lang="en-US" sz="2400" dirty="0"/>
              <a:t>Check the results of arithmetic computations immediately after they are performed.</a:t>
            </a:r>
            <a:endParaRPr lang="tr-TR" sz="2400" dirty="0"/>
          </a:p>
          <a:p>
            <a:r>
              <a:rPr lang="en-US" sz="2400" dirty="0"/>
              <a:t>Trace your code by hand (a hand trace), keeping track of the value of each variable.</a:t>
            </a:r>
          </a:p>
          <a:p>
            <a:pPr lvl="1"/>
            <a:endParaRPr lang="en-US" sz="2400" dirty="0"/>
          </a:p>
        </p:txBody>
      </p:sp>
      <p:pic>
        <p:nvPicPr>
          <p:cNvPr id="4" name="3 Resim" descr="3d-man-showing-okay-hand-sign-with-a-clipart__k17657373.jpg"/>
          <p:cNvPicPr>
            <a:picLocks noChangeAspect="1"/>
          </p:cNvPicPr>
          <p:nvPr/>
        </p:nvPicPr>
        <p:blipFill>
          <a:blip r:embed="rId3"/>
          <a:stretch>
            <a:fillRect/>
          </a:stretch>
        </p:blipFill>
        <p:spPr>
          <a:xfrm>
            <a:off x="6215074" y="3894438"/>
            <a:ext cx="2415580" cy="2320643"/>
          </a:xfrm>
          <a:prstGeom prst="rect">
            <a:avLst/>
          </a:prstGeom>
        </p:spPr>
      </p:pic>
    </p:spTree>
    <p:extLst>
      <p:ext uri="{BB962C8B-B14F-4D97-AF65-F5344CB8AC3E}">
        <p14:creationId xmlns:p14="http://schemas.microsoft.com/office/powerpoint/2010/main" val="2574396426"/>
      </p:ext>
    </p:extLst>
  </p:cSld>
  <p:clrMapOvr>
    <a:overrideClrMapping bg1="lt1" tx1="dk1" bg2="lt2" tx2="dk2" accent1="accent1" accent2="accent2" accent3="accent3" accent4="accent4" accent5="accent5" accent6="accent6" hlink="hlink" folHlink="folHlink"/>
  </p:clrMapOvr>
  <p:transition>
    <p:random/>
  </p:transition>
</p:sld>
</file>

<file path=ppt/slides/slide108.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Etkin hata ayıklama yöntemleri: geçici </a:t>
            </a:r>
            <a:r>
              <a:rPr lang="tr-TR" dirty="0" err="1"/>
              <a:t>printler</a:t>
            </a:r>
            <a:endParaRPr lang="tr-TR" dirty="0"/>
          </a:p>
        </p:txBody>
      </p:sp>
      <p:sp>
        <p:nvSpPr>
          <p:cNvPr id="3" name="2 İçerik Yer Tutucusu"/>
          <p:cNvSpPr>
            <a:spLocks noGrp="1"/>
          </p:cNvSpPr>
          <p:nvPr>
            <p:ph sz="quarter" idx="1"/>
          </p:nvPr>
        </p:nvSpPr>
        <p:spPr/>
        <p:txBody>
          <a:bodyPr>
            <a:normAutofit fontScale="92500" lnSpcReduction="10000"/>
          </a:bodyPr>
          <a:lstStyle/>
          <a:p>
            <a:pPr marL="514350" indent="-514350">
              <a:buNone/>
            </a:pPr>
            <a:r>
              <a:rPr lang="tr-TR" dirty="0"/>
              <a:t>Kodunuzdaki hataları tespit etmek için satırlar arasına </a:t>
            </a:r>
            <a:r>
              <a:rPr lang="tr-TR" dirty="0" err="1"/>
              <a:t>printf’ler</a:t>
            </a:r>
            <a:r>
              <a:rPr lang="tr-TR" dirty="0"/>
              <a:t> koyabilirsiniz.</a:t>
            </a:r>
          </a:p>
          <a:p>
            <a:pPr marL="514350" indent="-514350">
              <a:buNone/>
            </a:pPr>
            <a:r>
              <a:rPr lang="tr-TR" dirty="0"/>
              <a:t>	Örneğin:</a:t>
            </a:r>
          </a:p>
          <a:p>
            <a:pPr marL="1062990" lvl="2" indent="-514350">
              <a:buNone/>
            </a:pPr>
            <a:r>
              <a:rPr lang="tr-TR" dirty="0"/>
              <a:t>	…</a:t>
            </a:r>
          </a:p>
          <a:p>
            <a:pPr marL="1062990" lvl="2" indent="-514350">
              <a:buNone/>
            </a:pPr>
            <a:r>
              <a:rPr lang="tr-TR" dirty="0"/>
              <a:t>	</a:t>
            </a:r>
            <a:r>
              <a:rPr lang="tr-TR" sz="2100" b="1" dirty="0">
                <a:solidFill>
                  <a:srgbClr val="FF0000"/>
                </a:solidFill>
              </a:rPr>
              <a:t>// </a:t>
            </a:r>
            <a:r>
              <a:rPr lang="tr-TR" sz="2100" b="1" dirty="0" err="1">
                <a:solidFill>
                  <a:srgbClr val="FF0000"/>
                </a:solidFill>
              </a:rPr>
              <a:t>printf</a:t>
            </a:r>
            <a:r>
              <a:rPr lang="tr-TR" sz="2100" b="1" dirty="0">
                <a:solidFill>
                  <a:srgbClr val="FF0000"/>
                </a:solidFill>
              </a:rPr>
              <a:t>(“Dosyadan %d </a:t>
            </a:r>
            <a:r>
              <a:rPr lang="tr-TR" sz="2100" b="1" dirty="0" err="1">
                <a:solidFill>
                  <a:srgbClr val="FF0000"/>
                </a:solidFill>
              </a:rPr>
              <a:t>degeri</a:t>
            </a:r>
            <a:r>
              <a:rPr lang="tr-TR" sz="2100" b="1" dirty="0">
                <a:solidFill>
                  <a:srgbClr val="FF0000"/>
                </a:solidFill>
              </a:rPr>
              <a:t> okundu.\n”, a);</a:t>
            </a:r>
          </a:p>
          <a:p>
            <a:pPr marL="1062990" lvl="2" indent="-514350">
              <a:buNone/>
            </a:pPr>
            <a:r>
              <a:rPr lang="tr-TR" dirty="0"/>
              <a:t>	</a:t>
            </a:r>
            <a:r>
              <a:rPr lang="tr-TR" dirty="0" err="1"/>
              <a:t>sonuc</a:t>
            </a:r>
            <a:r>
              <a:rPr lang="tr-TR" dirty="0"/>
              <a:t> = f(a);</a:t>
            </a:r>
          </a:p>
          <a:p>
            <a:pPr marL="1062990" lvl="2" indent="-514350">
              <a:buNone/>
            </a:pPr>
            <a:r>
              <a:rPr lang="tr-TR" dirty="0"/>
              <a:t>	</a:t>
            </a:r>
            <a:r>
              <a:rPr lang="tr-TR" b="1" dirty="0">
                <a:solidFill>
                  <a:srgbClr val="FF0000"/>
                </a:solidFill>
              </a:rPr>
              <a:t>// </a:t>
            </a:r>
            <a:r>
              <a:rPr lang="tr-TR" b="1" dirty="0" err="1">
                <a:solidFill>
                  <a:srgbClr val="FF0000"/>
                </a:solidFill>
              </a:rPr>
              <a:t>printf</a:t>
            </a:r>
            <a:r>
              <a:rPr lang="tr-TR" b="1" dirty="0">
                <a:solidFill>
                  <a:srgbClr val="FF0000"/>
                </a:solidFill>
              </a:rPr>
              <a:t>(“</a:t>
            </a:r>
            <a:r>
              <a:rPr lang="tr-TR" b="1" dirty="0" err="1">
                <a:solidFill>
                  <a:srgbClr val="FF0000"/>
                </a:solidFill>
              </a:rPr>
              <a:t>Sonuc</a:t>
            </a:r>
            <a:r>
              <a:rPr lang="tr-TR" b="1" dirty="0">
                <a:solidFill>
                  <a:srgbClr val="FF0000"/>
                </a:solidFill>
              </a:rPr>
              <a:t> </a:t>
            </a:r>
            <a:r>
              <a:rPr lang="tr-TR" b="1" dirty="0" err="1">
                <a:solidFill>
                  <a:srgbClr val="FF0000"/>
                </a:solidFill>
              </a:rPr>
              <a:t>degeri</a:t>
            </a:r>
            <a:r>
              <a:rPr lang="tr-TR" b="1" dirty="0">
                <a:solidFill>
                  <a:srgbClr val="FF0000"/>
                </a:solidFill>
              </a:rPr>
              <a:t> %d olarak </a:t>
            </a:r>
            <a:r>
              <a:rPr lang="tr-TR" b="1" dirty="0" err="1">
                <a:solidFill>
                  <a:srgbClr val="FF0000"/>
                </a:solidFill>
              </a:rPr>
              <a:t>hesaplandi</a:t>
            </a:r>
            <a:r>
              <a:rPr lang="tr-TR" b="1" dirty="0">
                <a:solidFill>
                  <a:srgbClr val="FF0000"/>
                </a:solidFill>
              </a:rPr>
              <a:t>.\n”, </a:t>
            </a:r>
            <a:r>
              <a:rPr lang="tr-TR" b="1" dirty="0" err="1">
                <a:solidFill>
                  <a:srgbClr val="FF0000"/>
                </a:solidFill>
              </a:rPr>
              <a:t>sonuc</a:t>
            </a:r>
            <a:r>
              <a:rPr lang="tr-TR" b="1" dirty="0">
                <a:solidFill>
                  <a:srgbClr val="FF0000"/>
                </a:solidFill>
              </a:rPr>
              <a:t>);</a:t>
            </a:r>
          </a:p>
          <a:p>
            <a:pPr marL="1062990" lvl="2" indent="-514350">
              <a:buNone/>
            </a:pPr>
            <a:r>
              <a:rPr lang="tr-TR" dirty="0"/>
              <a:t>	</a:t>
            </a:r>
            <a:r>
              <a:rPr lang="tr-TR" dirty="0" err="1"/>
              <a:t>if</a:t>
            </a:r>
            <a:r>
              <a:rPr lang="tr-TR" dirty="0"/>
              <a:t>(</a:t>
            </a:r>
            <a:r>
              <a:rPr lang="tr-TR" dirty="0" err="1"/>
              <a:t>sonuc</a:t>
            </a:r>
            <a:r>
              <a:rPr lang="tr-TR" dirty="0"/>
              <a:t>&lt;5)</a:t>
            </a:r>
          </a:p>
          <a:p>
            <a:pPr marL="1062990" lvl="2" indent="-514350">
              <a:buNone/>
            </a:pPr>
            <a:r>
              <a:rPr lang="tr-TR" dirty="0"/>
              <a:t>	…</a:t>
            </a:r>
          </a:p>
          <a:p>
            <a:pPr marL="1062990" lvl="2" indent="-514350">
              <a:buNone/>
            </a:pPr>
            <a:r>
              <a:rPr lang="tr-TR" sz="2600" dirty="0"/>
              <a:t>Bu şekilde, kod çalışırken ara basamaklarda ne olduğu hakkında çıktıya bakarak fikir edinir, hataları tespit edebilirsiniz.</a:t>
            </a:r>
          </a:p>
          <a:p>
            <a:pPr marL="1062990" lvl="2" indent="-514350">
              <a:buNone/>
            </a:pPr>
            <a:r>
              <a:rPr lang="tr-TR" sz="2600" dirty="0"/>
              <a:t>İşiniz bittiğinde bu hata ayıklama amaçlı satırları // ile yoruma çevirmeyi unutmayın.</a:t>
            </a:r>
          </a:p>
        </p:txBody>
      </p:sp>
      <p:pic>
        <p:nvPicPr>
          <p:cNvPr id="4" name="3 Resim" descr="images.png"/>
          <p:cNvPicPr>
            <a:picLocks noChangeAspect="1"/>
          </p:cNvPicPr>
          <p:nvPr/>
        </p:nvPicPr>
        <p:blipFill>
          <a:blip r:embed="rId3"/>
          <a:srcRect l="20916"/>
          <a:stretch>
            <a:fillRect/>
          </a:stretch>
        </p:blipFill>
        <p:spPr>
          <a:xfrm>
            <a:off x="7143768" y="1785926"/>
            <a:ext cx="1269888" cy="1285884"/>
          </a:xfrm>
          <a:prstGeom prst="rect">
            <a:avLst/>
          </a:prstGeom>
        </p:spPr>
      </p:pic>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heckerboard(across)">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diamond(in)">
                                      <p:cBhvr>
                                        <p:cTn id="1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Etkin hata ayıklama yöntemleri: </a:t>
            </a:r>
            <a:r>
              <a:rPr lang="tr-TR" dirty="0" err="1"/>
              <a:t>if</a:t>
            </a:r>
            <a:r>
              <a:rPr lang="tr-TR" dirty="0"/>
              <a:t>(DEBUG)</a:t>
            </a:r>
          </a:p>
        </p:txBody>
      </p:sp>
      <p:sp>
        <p:nvSpPr>
          <p:cNvPr id="6" name="5 İçerik Yer Tutucusu"/>
          <p:cNvSpPr>
            <a:spLocks noGrp="1"/>
          </p:cNvSpPr>
          <p:nvPr>
            <p:ph sz="quarter" idx="1"/>
          </p:nvPr>
        </p:nvSpPr>
        <p:spPr/>
        <p:txBody>
          <a:bodyPr/>
          <a:lstStyle/>
          <a:p>
            <a:pPr marL="788670" lvl="1" indent="-514350"/>
            <a:r>
              <a:rPr lang="tr-TR" sz="2000" dirty="0"/>
              <a:t>Kodunuzda araya aşağıdaki gibi geçici </a:t>
            </a:r>
            <a:r>
              <a:rPr lang="tr-TR" sz="2000" dirty="0" err="1"/>
              <a:t>printf’ler</a:t>
            </a:r>
            <a:r>
              <a:rPr lang="tr-TR" sz="2000" dirty="0"/>
              <a:t> koyun. Böylece kod, ilgili satıra geldiğinde hangi değişken değerine sahip görürsünüz. </a:t>
            </a:r>
          </a:p>
          <a:p>
            <a:pPr marL="788670" lvl="1" indent="-514350"/>
            <a:r>
              <a:rPr lang="tr-TR" sz="2000" dirty="0"/>
              <a:t>Kod, siz </a:t>
            </a:r>
            <a:r>
              <a:rPr lang="tr-TR" sz="2000" dirty="0" err="1"/>
              <a:t>enter’a</a:t>
            </a:r>
            <a:r>
              <a:rPr lang="tr-TR" sz="2000" dirty="0"/>
              <a:t> basana kadar devam etsin isterseniz, </a:t>
            </a:r>
            <a:r>
              <a:rPr lang="tr-TR" sz="2000" dirty="0" err="1"/>
              <a:t>getch</a:t>
            </a:r>
            <a:r>
              <a:rPr lang="tr-TR" sz="2000" dirty="0"/>
              <a:t>()’de ekleyin.</a:t>
            </a:r>
          </a:p>
          <a:p>
            <a:pPr marL="788670" lvl="1" indent="-514350"/>
            <a:r>
              <a:rPr lang="tr-TR" sz="2000" dirty="0"/>
              <a:t>İşiniz bittiğinde ilgili satırları devre dışı bırakmak için DEBUG 0 yapın.</a:t>
            </a:r>
          </a:p>
          <a:p>
            <a:endParaRPr lang="tr-TR" dirty="0"/>
          </a:p>
        </p:txBody>
      </p:sp>
      <p:sp>
        <p:nvSpPr>
          <p:cNvPr id="4" name="3 Yuvarlatılmış Dikdörtgen"/>
          <p:cNvSpPr/>
          <p:nvPr/>
        </p:nvSpPr>
        <p:spPr>
          <a:xfrm>
            <a:off x="2214546" y="3357562"/>
            <a:ext cx="6357982" cy="271464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#define DEBUG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err="1">
                <a:ln>
                  <a:noFill/>
                </a:ln>
                <a:solidFill>
                  <a:prstClr val="black"/>
                </a:solidFill>
                <a:effectLst/>
                <a:uLnTx/>
                <a:uFillTx/>
                <a:latin typeface="Calibri"/>
                <a:ea typeface="+mn-ea"/>
                <a:cs typeface="+mn-cs"/>
              </a:rPr>
              <a:t>int</a:t>
            </a:r>
            <a:r>
              <a:rPr kumimoji="0" lang="tr-TR" sz="1800" b="0" i="0" u="none" strike="noStrike" kern="1200" cap="none" spc="0" normalizeH="0" baseline="0" noProof="0" dirty="0">
                <a:ln>
                  <a:noFill/>
                </a:ln>
                <a:solidFill>
                  <a:prstClr val="black"/>
                </a:solidFill>
                <a:effectLst/>
                <a:uLnTx/>
                <a:uFillTx/>
                <a:latin typeface="Calibri"/>
                <a:ea typeface="+mn-ea"/>
                <a:cs typeface="+mn-cs"/>
              </a:rPr>
              <a:t> </a:t>
            </a:r>
            <a:r>
              <a:rPr kumimoji="0" lang="tr-TR" sz="1800" b="0" i="0" u="none" strike="noStrike" kern="1200" cap="none" spc="0" normalizeH="0" baseline="0" noProof="0" dirty="0" err="1">
                <a:ln>
                  <a:noFill/>
                </a:ln>
                <a:solidFill>
                  <a:prstClr val="black"/>
                </a:solidFill>
                <a:effectLst/>
                <a:uLnTx/>
                <a:uFillTx/>
                <a:latin typeface="Calibri"/>
                <a:ea typeface="+mn-ea"/>
                <a:cs typeface="+mn-cs"/>
              </a:rPr>
              <a:t>main</a:t>
            </a:r>
            <a:r>
              <a:rPr kumimoji="0" lang="tr-TR" sz="1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err="1">
                <a:ln>
                  <a:noFill/>
                </a:ln>
                <a:solidFill>
                  <a:prstClr val="black"/>
                </a:solidFill>
                <a:effectLst/>
                <a:uLnTx/>
                <a:uFillTx/>
                <a:latin typeface="Calibri"/>
                <a:ea typeface="+mn-ea"/>
                <a:cs typeface="+mn-cs"/>
              </a:rPr>
              <a:t>if</a:t>
            </a:r>
            <a:r>
              <a:rPr kumimoji="0" lang="tr-TR" sz="1800" b="0" i="0" u="none" strike="noStrike" kern="1200" cap="none" spc="0" normalizeH="0" baseline="0" noProof="0" dirty="0">
                <a:ln>
                  <a:noFill/>
                </a:ln>
                <a:solidFill>
                  <a:prstClr val="black"/>
                </a:solidFill>
                <a:effectLst/>
                <a:uLnTx/>
                <a:uFillTx/>
                <a:latin typeface="Calibri"/>
                <a:ea typeface="+mn-ea"/>
                <a:cs typeface="+mn-cs"/>
              </a:rPr>
              <a:t>(DEBUG)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 	</a:t>
            </a:r>
            <a:r>
              <a:rPr kumimoji="0" lang="tr-TR" sz="1800" b="0" i="0" u="none" strike="noStrike" kern="1200" cap="none" spc="0" normalizeH="0" baseline="0" noProof="0" dirty="0" err="1">
                <a:ln>
                  <a:noFill/>
                </a:ln>
                <a:solidFill>
                  <a:prstClr val="black"/>
                </a:solidFill>
                <a:effectLst/>
                <a:uLnTx/>
                <a:uFillTx/>
                <a:latin typeface="Calibri"/>
                <a:ea typeface="+mn-ea"/>
                <a:cs typeface="+mn-cs"/>
              </a:rPr>
              <a:t>printf</a:t>
            </a:r>
            <a:r>
              <a:rPr kumimoji="0" lang="tr-TR" sz="1800" b="0" i="0" u="none" strike="noStrike" kern="1200" cap="none" spc="0" normalizeH="0" baseline="0" noProof="0" dirty="0">
                <a:ln>
                  <a:noFill/>
                </a:ln>
                <a:solidFill>
                  <a:prstClr val="black"/>
                </a:solidFill>
                <a:effectLst/>
                <a:uLnTx/>
                <a:uFillTx/>
                <a:latin typeface="Calibri"/>
                <a:ea typeface="+mn-ea"/>
                <a:cs typeface="+mn-cs"/>
              </a:rPr>
              <a:t>(“Dosyadan %c okundu. </a:t>
            </a:r>
            <a:r>
              <a:rPr kumimoji="0" lang="tr-TR" sz="1800" b="0" i="0" u="none" strike="noStrike" kern="1200" cap="none" spc="0" normalizeH="0" baseline="0" noProof="0" dirty="0" err="1">
                <a:ln>
                  <a:noFill/>
                </a:ln>
                <a:solidFill>
                  <a:prstClr val="black"/>
                </a:solidFill>
                <a:effectLst/>
                <a:uLnTx/>
                <a:uFillTx/>
                <a:latin typeface="Calibri"/>
                <a:ea typeface="+mn-ea"/>
                <a:cs typeface="+mn-cs"/>
              </a:rPr>
              <a:t>Kullanici</a:t>
            </a:r>
            <a:r>
              <a:rPr kumimoji="0" lang="tr-TR" sz="1800" b="0" i="0" u="none" strike="noStrike" kern="1200" cap="none" spc="0" normalizeH="0" baseline="0" noProof="0" dirty="0">
                <a:ln>
                  <a:noFill/>
                </a:ln>
                <a:solidFill>
                  <a:prstClr val="black"/>
                </a:solidFill>
                <a:effectLst/>
                <a:uLnTx/>
                <a:uFillTx/>
                <a:latin typeface="Calibri"/>
                <a:ea typeface="+mn-ea"/>
                <a:cs typeface="+mn-cs"/>
              </a:rPr>
              <a:t> %c girdi.”, x,y);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	</a:t>
            </a:r>
            <a:r>
              <a:rPr kumimoji="0" lang="tr-TR" sz="1800" b="0" i="0" u="none" strike="noStrike" kern="1200" cap="none" spc="0" normalizeH="0" baseline="0" noProof="0" dirty="0" err="1">
                <a:ln>
                  <a:noFill/>
                </a:ln>
                <a:solidFill>
                  <a:prstClr val="black"/>
                </a:solidFill>
                <a:effectLst/>
                <a:uLnTx/>
                <a:uFillTx/>
                <a:latin typeface="Calibri"/>
                <a:ea typeface="+mn-ea"/>
                <a:cs typeface="+mn-cs"/>
              </a:rPr>
              <a:t>getch</a:t>
            </a:r>
            <a:r>
              <a:rPr kumimoji="0" lang="tr-TR" sz="1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a:t>
            </a: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Alıştırma</a:t>
            </a:r>
          </a:p>
        </p:txBody>
      </p:sp>
      <p:sp>
        <p:nvSpPr>
          <p:cNvPr id="3" name="2 İçerik Yer Tutucusu"/>
          <p:cNvSpPr>
            <a:spLocks noGrp="1"/>
          </p:cNvSpPr>
          <p:nvPr>
            <p:ph sz="quarter" idx="1"/>
          </p:nvPr>
        </p:nvSpPr>
        <p:spPr/>
        <p:txBody>
          <a:bodyPr/>
          <a:lstStyle/>
          <a:p>
            <a:r>
              <a:rPr lang="tr-TR" dirty="0"/>
              <a:t>(</a:t>
            </a:r>
            <a:r>
              <a:rPr lang="tr-TR" dirty="0" err="1"/>
              <a:t>rand</a:t>
            </a:r>
            <a:r>
              <a:rPr lang="tr-TR" dirty="0"/>
              <a:t>() % 10 +2) *3 ifadesinin alabileceği minimum ve maksimum değerleri [?-?] şeklinde ekran çıktısı kutularına kodlayınız.</a:t>
            </a:r>
          </a:p>
          <a:p>
            <a:endParaRPr lang="tr-TR" dirty="0"/>
          </a:p>
        </p:txBody>
      </p:sp>
      <p:pic>
        <p:nvPicPr>
          <p:cNvPr id="4" name="3 Resim" descr="soru.jpg"/>
          <p:cNvPicPr>
            <a:picLocks noChangeAspect="1"/>
          </p:cNvPicPr>
          <p:nvPr/>
        </p:nvPicPr>
        <p:blipFill>
          <a:blip r:embed="rId2"/>
          <a:stretch>
            <a:fillRect/>
          </a:stretch>
        </p:blipFill>
        <p:spPr>
          <a:xfrm>
            <a:off x="5572132" y="3143248"/>
            <a:ext cx="2637288" cy="1986998"/>
          </a:xfrm>
          <a:prstGeom prst="rect">
            <a:avLst/>
          </a:prstGeom>
        </p:spPr>
      </p:pic>
      <p:grpSp>
        <p:nvGrpSpPr>
          <p:cNvPr id="5" name="6 Grup"/>
          <p:cNvGrpSpPr/>
          <p:nvPr/>
        </p:nvGrpSpPr>
        <p:grpSpPr>
          <a:xfrm>
            <a:off x="1714480" y="3286124"/>
            <a:ext cx="4071966" cy="1691642"/>
            <a:chOff x="1714480" y="3286124"/>
            <a:chExt cx="4071966" cy="1691642"/>
          </a:xfrm>
        </p:grpSpPr>
        <p:pic>
          <p:nvPicPr>
            <p:cNvPr id="555010" name="Picture 2" descr="Image result for 33"/>
            <p:cNvPicPr>
              <a:picLocks noChangeAspect="1" noChangeArrowheads="1"/>
            </p:cNvPicPr>
            <p:nvPr/>
          </p:nvPicPr>
          <p:blipFill>
            <a:blip r:embed="rId3"/>
            <a:srcRect b="11082"/>
            <a:stretch>
              <a:fillRect/>
            </a:stretch>
          </p:blipFill>
          <p:spPr bwMode="auto">
            <a:xfrm>
              <a:off x="2857488" y="3286124"/>
              <a:ext cx="2257425" cy="1643074"/>
            </a:xfrm>
            <a:prstGeom prst="rect">
              <a:avLst/>
            </a:prstGeom>
            <a:noFill/>
          </p:spPr>
        </p:pic>
        <p:sp>
          <p:nvSpPr>
            <p:cNvPr id="6" name="5 Metin kutusu"/>
            <p:cNvSpPr txBox="1"/>
            <p:nvPr/>
          </p:nvSpPr>
          <p:spPr>
            <a:xfrm>
              <a:off x="1714480" y="3500438"/>
              <a:ext cx="4071966" cy="1477328"/>
            </a:xfrm>
            <a:prstGeom prst="rect">
              <a:avLst/>
            </a:prstGeom>
            <a:noFill/>
          </p:spPr>
          <p:txBody>
            <a:bodyPr wrap="square" rtlCol="0">
              <a:spAutoFit/>
            </a:bodyPr>
            <a:lstStyle/>
            <a:p>
              <a:r>
                <a:rPr lang="tr-TR" sz="9000" dirty="0"/>
                <a:t>[6-        ]</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Etkin hata ayıklama yöntemleri: kodu sadeleştirme</a:t>
            </a:r>
          </a:p>
        </p:txBody>
      </p:sp>
      <p:sp>
        <p:nvSpPr>
          <p:cNvPr id="3" name="2 İçerik Yer Tutucusu"/>
          <p:cNvSpPr>
            <a:spLocks noGrp="1"/>
          </p:cNvSpPr>
          <p:nvPr>
            <p:ph sz="quarter" idx="1"/>
          </p:nvPr>
        </p:nvSpPr>
        <p:spPr/>
        <p:txBody>
          <a:bodyPr>
            <a:normAutofit lnSpcReduction="10000"/>
          </a:bodyPr>
          <a:lstStyle/>
          <a:p>
            <a:pPr marL="514350" indent="-514350">
              <a:buNone/>
            </a:pPr>
            <a:r>
              <a:rPr lang="tr-TR" dirty="0"/>
              <a:t>Kodunuzdaki hataları tespit etmek için belli kısımları geçici süreyle koddan çıkarabilirsiniz. Bunun için ilgili kodu kesip, başka bir belgeye yapıştırmak yerine /* ve */ kullanınız.</a:t>
            </a:r>
          </a:p>
          <a:p>
            <a:pPr marL="514350" indent="-514350">
              <a:buNone/>
            </a:pPr>
            <a:r>
              <a:rPr lang="tr-TR" dirty="0"/>
              <a:t>Örneğin, tek başına Hesap1’in doğru çalışıp çalışmadığını test etmek için</a:t>
            </a:r>
            <a:endParaRPr lang="tr-TR" sz="2600" dirty="0"/>
          </a:p>
          <a:p>
            <a:pPr marL="788670" lvl="1" indent="-514350">
              <a:buNone/>
            </a:pPr>
            <a:r>
              <a:rPr lang="tr-TR" dirty="0"/>
              <a:t>	KODDAKİ GİRİŞ KISMI</a:t>
            </a:r>
          </a:p>
          <a:p>
            <a:pPr marL="788670" lvl="1" indent="-514350">
              <a:buNone/>
            </a:pPr>
            <a:r>
              <a:rPr lang="tr-TR" sz="2300" dirty="0"/>
              <a:t>	HESAP 1 KISMI </a:t>
            </a:r>
          </a:p>
          <a:p>
            <a:pPr marL="788670" lvl="1" indent="-514350">
              <a:buNone/>
            </a:pPr>
            <a:r>
              <a:rPr lang="tr-TR" dirty="0"/>
              <a:t>	</a:t>
            </a:r>
            <a:r>
              <a:rPr lang="tr-TR" dirty="0">
                <a:solidFill>
                  <a:schemeClr val="bg1">
                    <a:lumMod val="65000"/>
                  </a:schemeClr>
                </a:solidFill>
              </a:rPr>
              <a:t>/*</a:t>
            </a:r>
          </a:p>
          <a:p>
            <a:pPr marL="788670" lvl="1" indent="-514350">
              <a:buNone/>
            </a:pPr>
            <a:r>
              <a:rPr lang="tr-TR" dirty="0"/>
              <a:t>	HESAP 2 KISMI</a:t>
            </a:r>
          </a:p>
          <a:p>
            <a:pPr marL="788670" lvl="1" indent="-514350">
              <a:buNone/>
            </a:pPr>
            <a:r>
              <a:rPr lang="tr-TR" dirty="0"/>
              <a:t>	</a:t>
            </a:r>
            <a:r>
              <a:rPr lang="tr-TR" dirty="0">
                <a:solidFill>
                  <a:schemeClr val="bg1">
                    <a:lumMod val="65000"/>
                  </a:schemeClr>
                </a:solidFill>
              </a:rPr>
              <a:t>*/</a:t>
            </a:r>
          </a:p>
          <a:p>
            <a:pPr marL="788670" lvl="1" indent="-514350">
              <a:buNone/>
            </a:pPr>
            <a:r>
              <a:rPr lang="tr-TR" sz="2300" dirty="0"/>
              <a:t>	EKRANA YAZDIRMA KISMI</a:t>
            </a:r>
          </a:p>
        </p:txBody>
      </p:sp>
      <p:pic>
        <p:nvPicPr>
          <p:cNvPr id="5" name="4 Resim" descr="Blocks.png"/>
          <p:cNvPicPr>
            <a:picLocks noChangeAspect="1"/>
          </p:cNvPicPr>
          <p:nvPr/>
        </p:nvPicPr>
        <p:blipFill>
          <a:blip r:embed="rId3"/>
          <a:stretch>
            <a:fillRect/>
          </a:stretch>
        </p:blipFill>
        <p:spPr>
          <a:xfrm>
            <a:off x="6429388" y="4143380"/>
            <a:ext cx="1911673" cy="2106588"/>
          </a:xfrm>
          <a:prstGeom prst="rect">
            <a:avLst/>
          </a:prstGeom>
        </p:spPr>
      </p:pic>
      <p:pic>
        <p:nvPicPr>
          <p:cNvPr id="6" name="5 Resim" descr="child-building-with-blocks-clipart-20.jpg"/>
          <p:cNvPicPr>
            <a:picLocks noChangeAspect="1"/>
          </p:cNvPicPr>
          <p:nvPr/>
        </p:nvPicPr>
        <p:blipFill>
          <a:blip r:embed="rId4" cstate="print">
            <a:clrChange>
              <a:clrFrom>
                <a:srgbClr val="FFFFFF"/>
              </a:clrFrom>
              <a:clrTo>
                <a:srgbClr val="FFFFFF">
                  <a:alpha val="0"/>
                </a:srgbClr>
              </a:clrTo>
            </a:clrChange>
          </a:blip>
          <a:stretch>
            <a:fillRect/>
          </a:stretch>
        </p:blipFill>
        <p:spPr>
          <a:xfrm>
            <a:off x="4857752" y="3357562"/>
            <a:ext cx="1579050" cy="2218035"/>
          </a:xfrm>
          <a:prstGeom prst="rect">
            <a:avLst/>
          </a:prstGeom>
        </p:spPr>
      </p:pic>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amond(in)">
                                      <p:cBhvr>
                                        <p:cTn id="7" dur="2000"/>
                                        <p:tgtEl>
                                          <p:spTgt spid="3">
                                            <p:txEl>
                                              <p:pRg st="4" end="4"/>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diamond(in)">
                                      <p:cBhvr>
                                        <p:cTn id="10"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Hata ayıklama alıştırması: buradaki hata nedir?</a:t>
            </a:r>
          </a:p>
        </p:txBody>
      </p:sp>
      <p:sp>
        <p:nvSpPr>
          <p:cNvPr id="3" name="2 İçerik Yer Tutucusu"/>
          <p:cNvSpPr>
            <a:spLocks noGrp="1"/>
          </p:cNvSpPr>
          <p:nvPr>
            <p:ph sz="quarter" idx="1"/>
          </p:nvPr>
        </p:nvSpPr>
        <p:spPr/>
        <p:txBody>
          <a:bodyPr>
            <a:normAutofit fontScale="77500" lnSpcReduction="20000"/>
          </a:bodyPr>
          <a:lstStyle/>
          <a:p>
            <a:pPr>
              <a:buNone/>
            </a:pPr>
            <a:r>
              <a:rPr lang="tr-TR" dirty="0"/>
              <a:t>#</a:t>
            </a:r>
            <a:r>
              <a:rPr lang="tr-TR" dirty="0" err="1"/>
              <a:t>include</a:t>
            </a:r>
            <a:r>
              <a:rPr lang="tr-TR" dirty="0"/>
              <a:t> &lt;</a:t>
            </a:r>
            <a:r>
              <a:rPr lang="tr-TR" dirty="0" err="1"/>
              <a:t>stdio</a:t>
            </a:r>
            <a:r>
              <a:rPr lang="tr-TR" dirty="0"/>
              <a:t>.h&gt;</a:t>
            </a:r>
          </a:p>
          <a:p>
            <a:pPr>
              <a:buNone/>
            </a:pPr>
            <a:r>
              <a:rPr lang="tr-TR" dirty="0" err="1"/>
              <a:t>void</a:t>
            </a:r>
            <a:r>
              <a:rPr lang="tr-TR" dirty="0"/>
              <a:t> </a:t>
            </a:r>
            <a:r>
              <a:rPr lang="tr-TR" dirty="0" err="1"/>
              <a:t>fonk</a:t>
            </a:r>
            <a:r>
              <a:rPr lang="tr-TR" dirty="0"/>
              <a:t>(</a:t>
            </a:r>
            <a:r>
              <a:rPr lang="tr-TR" dirty="0" err="1"/>
              <a:t>int</a:t>
            </a:r>
            <a:r>
              <a:rPr lang="tr-TR" dirty="0"/>
              <a:t> dilim);</a:t>
            </a:r>
          </a:p>
          <a:p>
            <a:pPr>
              <a:buNone/>
            </a:pPr>
            <a:r>
              <a:rPr lang="tr-TR" dirty="0" err="1"/>
              <a:t>int</a:t>
            </a:r>
            <a:r>
              <a:rPr lang="tr-TR" dirty="0"/>
              <a:t> </a:t>
            </a:r>
            <a:r>
              <a:rPr lang="tr-TR" dirty="0" err="1"/>
              <a:t>main</a:t>
            </a:r>
            <a:r>
              <a:rPr lang="tr-TR" dirty="0"/>
              <a:t>()</a:t>
            </a:r>
          </a:p>
          <a:p>
            <a:pPr>
              <a:buNone/>
            </a:pPr>
            <a:r>
              <a:rPr lang="tr-TR" dirty="0"/>
              <a:t>{</a:t>
            </a:r>
          </a:p>
          <a:p>
            <a:pPr>
              <a:buNone/>
            </a:pPr>
            <a:r>
              <a:rPr lang="tr-TR" dirty="0"/>
              <a:t>	</a:t>
            </a:r>
            <a:r>
              <a:rPr lang="tr-TR" dirty="0" err="1"/>
              <a:t>double</a:t>
            </a:r>
            <a:r>
              <a:rPr lang="tr-TR" dirty="0"/>
              <a:t> dilim;</a:t>
            </a:r>
          </a:p>
          <a:p>
            <a:pPr>
              <a:buNone/>
            </a:pPr>
            <a:r>
              <a:rPr lang="tr-TR" dirty="0"/>
              <a:t>	</a:t>
            </a:r>
            <a:r>
              <a:rPr lang="tr-TR" dirty="0" err="1"/>
              <a:t>printf</a:t>
            </a:r>
            <a:r>
              <a:rPr lang="tr-TR" dirty="0"/>
              <a:t>("Dilim:");</a:t>
            </a:r>
          </a:p>
          <a:p>
            <a:pPr>
              <a:buNone/>
            </a:pPr>
            <a:r>
              <a:rPr lang="tr-TR" dirty="0"/>
              <a:t>	</a:t>
            </a:r>
            <a:r>
              <a:rPr lang="tr-TR" dirty="0" err="1"/>
              <a:t>scanf</a:t>
            </a:r>
            <a:r>
              <a:rPr lang="tr-TR" dirty="0"/>
              <a:t>("%d", &amp;dilim);</a:t>
            </a:r>
          </a:p>
          <a:p>
            <a:pPr>
              <a:buNone/>
            </a:pPr>
            <a:r>
              <a:rPr lang="tr-TR" dirty="0"/>
              <a:t>	</a:t>
            </a:r>
            <a:r>
              <a:rPr lang="tr-TR" dirty="0" err="1"/>
              <a:t>printf</a:t>
            </a:r>
            <a:r>
              <a:rPr lang="tr-TR" dirty="0"/>
              <a:t>("Dilim %d olarak </a:t>
            </a:r>
            <a:r>
              <a:rPr lang="tr-TR" dirty="0" err="1"/>
              <a:t>algilandi</a:t>
            </a:r>
            <a:r>
              <a:rPr lang="tr-TR" dirty="0"/>
              <a:t>.", dilim);</a:t>
            </a:r>
          </a:p>
          <a:p>
            <a:pPr>
              <a:buNone/>
            </a:pPr>
            <a:r>
              <a:rPr lang="tr-TR" dirty="0"/>
              <a:t>	</a:t>
            </a:r>
            <a:r>
              <a:rPr lang="tr-TR" dirty="0" err="1"/>
              <a:t>fonk</a:t>
            </a:r>
            <a:r>
              <a:rPr lang="tr-TR" dirty="0"/>
              <a:t>(dilim);</a:t>
            </a:r>
            <a:endParaRPr lang="tr-TR" b="1" dirty="0"/>
          </a:p>
          <a:p>
            <a:pPr>
              <a:buNone/>
            </a:pPr>
            <a:r>
              <a:rPr lang="tr-TR" dirty="0"/>
              <a:t>	</a:t>
            </a:r>
            <a:r>
              <a:rPr lang="tr-TR" dirty="0" err="1"/>
              <a:t>return</a:t>
            </a:r>
            <a:r>
              <a:rPr lang="tr-TR" dirty="0"/>
              <a:t> 0;	</a:t>
            </a:r>
          </a:p>
          <a:p>
            <a:pPr>
              <a:buNone/>
            </a:pPr>
            <a:r>
              <a:rPr lang="tr-TR" dirty="0"/>
              <a:t>}</a:t>
            </a:r>
          </a:p>
          <a:p>
            <a:pPr>
              <a:buNone/>
            </a:pPr>
            <a:r>
              <a:rPr lang="tr-TR" dirty="0" err="1"/>
              <a:t>void</a:t>
            </a:r>
            <a:r>
              <a:rPr lang="tr-TR" dirty="0"/>
              <a:t> </a:t>
            </a:r>
            <a:r>
              <a:rPr lang="tr-TR" dirty="0" err="1"/>
              <a:t>fonk</a:t>
            </a:r>
            <a:r>
              <a:rPr lang="tr-TR" dirty="0"/>
              <a:t>(</a:t>
            </a:r>
            <a:r>
              <a:rPr lang="tr-TR" dirty="0" err="1"/>
              <a:t>int</a:t>
            </a:r>
            <a:r>
              <a:rPr lang="tr-TR" dirty="0"/>
              <a:t> dilim)</a:t>
            </a:r>
          </a:p>
          <a:p>
            <a:pPr>
              <a:buNone/>
            </a:pPr>
            <a:r>
              <a:rPr lang="tr-TR" dirty="0"/>
              <a:t>{</a:t>
            </a:r>
          </a:p>
          <a:p>
            <a:pPr>
              <a:buNone/>
            </a:pPr>
            <a:r>
              <a:rPr lang="tr-TR" dirty="0"/>
              <a:t>	</a:t>
            </a:r>
            <a:r>
              <a:rPr lang="tr-TR" dirty="0" err="1"/>
              <a:t>printf</a:t>
            </a:r>
            <a:r>
              <a:rPr lang="tr-TR" dirty="0"/>
              <a:t>(“\</a:t>
            </a:r>
            <a:r>
              <a:rPr lang="tr-TR" dirty="0" err="1"/>
              <a:t>nDilim</a:t>
            </a:r>
            <a:r>
              <a:rPr lang="tr-TR" dirty="0"/>
              <a:t> </a:t>
            </a:r>
            <a:r>
              <a:rPr lang="tr-TR" dirty="0" err="1"/>
              <a:t>fonka</a:t>
            </a:r>
            <a:r>
              <a:rPr lang="tr-TR" dirty="0"/>
              <a:t> %d olarak </a:t>
            </a:r>
            <a:r>
              <a:rPr lang="tr-TR" dirty="0" err="1"/>
              <a:t>ulastirildi</a:t>
            </a:r>
            <a:r>
              <a:rPr lang="tr-TR" dirty="0"/>
              <a:t>", dilim);	</a:t>
            </a:r>
          </a:p>
          <a:p>
            <a:pPr>
              <a:buNone/>
            </a:pPr>
            <a:r>
              <a:rPr lang="tr-TR" dirty="0"/>
              <a:t>}</a:t>
            </a:r>
          </a:p>
        </p:txBody>
      </p:sp>
      <p:pic>
        <p:nvPicPr>
          <p:cNvPr id="1027" name="Picture 3"/>
          <p:cNvPicPr>
            <a:picLocks noChangeAspect="1" noChangeArrowheads="1"/>
          </p:cNvPicPr>
          <p:nvPr/>
        </p:nvPicPr>
        <p:blipFill>
          <a:blip r:embed="rId3"/>
          <a:srcRect r="76904" b="83203"/>
          <a:stretch>
            <a:fillRect/>
          </a:stretch>
        </p:blipFill>
        <p:spPr bwMode="auto">
          <a:xfrm>
            <a:off x="5500694" y="1428736"/>
            <a:ext cx="3005113" cy="12287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5 Yuvarlatılmış Dikdörtgen"/>
          <p:cNvSpPr/>
          <p:nvPr/>
        </p:nvSpPr>
        <p:spPr>
          <a:xfrm>
            <a:off x="785786" y="2500306"/>
            <a:ext cx="928694" cy="35719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6 Metin kutusu"/>
          <p:cNvSpPr txBox="1"/>
          <p:nvPr/>
        </p:nvSpPr>
        <p:spPr>
          <a:xfrm>
            <a:off x="5715008" y="3571876"/>
            <a:ext cx="3000428"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err="1">
                <a:ln>
                  <a:noFill/>
                </a:ln>
                <a:solidFill>
                  <a:prstClr val="black"/>
                </a:solidFill>
                <a:effectLst/>
                <a:uLnTx/>
                <a:uFillTx/>
                <a:latin typeface="Calibri"/>
                <a:ea typeface="+mn-ea"/>
                <a:cs typeface="+mn-cs"/>
              </a:rPr>
              <a:t>double</a:t>
            </a:r>
            <a:r>
              <a:rPr kumimoji="0" lang="tr-TR" sz="1800" b="0" i="0" u="none" strike="noStrike" kern="1200" cap="none" spc="0" normalizeH="0" baseline="0" noProof="0" dirty="0">
                <a:ln>
                  <a:noFill/>
                </a:ln>
                <a:solidFill>
                  <a:prstClr val="black"/>
                </a:solidFill>
                <a:effectLst/>
                <a:uLnTx/>
                <a:uFillTx/>
                <a:latin typeface="Calibri"/>
                <a:ea typeface="+mn-ea"/>
                <a:cs typeface="+mn-cs"/>
              </a:rPr>
              <a:t> hatalı olmasına rağmen </a:t>
            </a:r>
            <a:r>
              <a:rPr kumimoji="0" lang="tr-TR" sz="1800" b="0" i="0" u="none" strike="noStrike" kern="1200" cap="none" spc="0" normalizeH="0" baseline="0" noProof="0" dirty="0" err="1">
                <a:ln>
                  <a:noFill/>
                </a:ln>
                <a:solidFill>
                  <a:prstClr val="black"/>
                </a:solidFill>
                <a:effectLst/>
                <a:uLnTx/>
                <a:uFillTx/>
                <a:latin typeface="Calibri"/>
                <a:ea typeface="+mn-ea"/>
                <a:cs typeface="+mn-cs"/>
              </a:rPr>
              <a:t>main’deki</a:t>
            </a:r>
            <a:r>
              <a:rPr kumimoji="0" lang="tr-TR" sz="1800" b="0" i="0" u="none" strike="noStrike" kern="1200" cap="none" spc="0" normalizeH="0" baseline="0" noProof="0" dirty="0">
                <a:ln>
                  <a:noFill/>
                </a:ln>
                <a:solidFill>
                  <a:prstClr val="black"/>
                </a:solidFill>
                <a:effectLst/>
                <a:uLnTx/>
                <a:uFillTx/>
                <a:latin typeface="Calibri"/>
                <a:ea typeface="+mn-ea"/>
                <a:cs typeface="+mn-cs"/>
              </a:rPr>
              <a:t> </a:t>
            </a:r>
            <a:r>
              <a:rPr kumimoji="0" lang="tr-TR" sz="1800" b="0" i="0" u="none" strike="noStrike" kern="1200" cap="none" spc="0" normalizeH="0" baseline="0" noProof="0" dirty="0" err="1">
                <a:ln>
                  <a:noFill/>
                </a:ln>
                <a:solidFill>
                  <a:prstClr val="black"/>
                </a:solidFill>
                <a:effectLst/>
                <a:uLnTx/>
                <a:uFillTx/>
                <a:latin typeface="Calibri"/>
                <a:ea typeface="+mn-ea"/>
                <a:cs typeface="+mn-cs"/>
              </a:rPr>
              <a:t>printf</a:t>
            </a:r>
            <a:r>
              <a:rPr kumimoji="0" lang="tr-TR" sz="1800" b="0" i="0" u="none" strike="noStrike" kern="1200" cap="none" spc="0" normalizeH="0" baseline="0" noProof="0" dirty="0">
                <a:ln>
                  <a:noFill/>
                </a:ln>
                <a:solidFill>
                  <a:prstClr val="black"/>
                </a:solidFill>
                <a:effectLst/>
                <a:uLnTx/>
                <a:uFillTx/>
                <a:latin typeface="Calibri"/>
                <a:ea typeface="+mn-ea"/>
                <a:cs typeface="+mn-cs"/>
              </a:rPr>
              <a:t>/</a:t>
            </a:r>
            <a:r>
              <a:rPr kumimoji="0" lang="tr-TR" sz="1800" b="0" i="0" u="none" strike="noStrike" kern="1200" cap="none" spc="0" normalizeH="0" baseline="0" noProof="0" dirty="0" err="1">
                <a:ln>
                  <a:noFill/>
                </a:ln>
                <a:solidFill>
                  <a:prstClr val="black"/>
                </a:solidFill>
                <a:effectLst/>
                <a:uLnTx/>
                <a:uFillTx/>
                <a:latin typeface="Calibri"/>
                <a:ea typeface="+mn-ea"/>
                <a:cs typeface="+mn-cs"/>
              </a:rPr>
              <a:t>scanf’te</a:t>
            </a:r>
            <a:r>
              <a:rPr kumimoji="0" lang="tr-TR" sz="1800" b="0" i="0" u="none" strike="noStrike" kern="1200" cap="none" spc="0" normalizeH="0" baseline="0" noProof="0" dirty="0">
                <a:ln>
                  <a:noFill/>
                </a:ln>
                <a:solidFill>
                  <a:prstClr val="black"/>
                </a:solidFill>
                <a:effectLst/>
                <a:uLnTx/>
                <a:uFillTx/>
                <a:latin typeface="Calibri"/>
                <a:ea typeface="+mn-ea"/>
                <a:cs typeface="+mn-cs"/>
              </a:rPr>
              <a:t> bu hata gözükmüyor. Ancak fonksiyona gönderirken, durum ortaya çıkıyor.</a:t>
            </a: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Hata ayıklama alıştırması: buradaki hata nedir?</a:t>
            </a:r>
          </a:p>
        </p:txBody>
      </p:sp>
      <p:sp>
        <p:nvSpPr>
          <p:cNvPr id="3" name="2 İçerik Yer Tutucusu"/>
          <p:cNvSpPr>
            <a:spLocks noGrp="1"/>
          </p:cNvSpPr>
          <p:nvPr>
            <p:ph sz="quarter" idx="1"/>
          </p:nvPr>
        </p:nvSpPr>
        <p:spPr/>
        <p:txBody>
          <a:bodyPr>
            <a:normAutofit fontScale="62500" lnSpcReduction="20000"/>
          </a:bodyPr>
          <a:lstStyle/>
          <a:p>
            <a:pPr>
              <a:buNone/>
            </a:pPr>
            <a:r>
              <a:rPr lang="tr-TR" dirty="0"/>
              <a:t>#</a:t>
            </a:r>
            <a:r>
              <a:rPr lang="tr-TR" dirty="0" err="1"/>
              <a:t>include</a:t>
            </a:r>
            <a:r>
              <a:rPr lang="tr-TR" dirty="0"/>
              <a:t> &lt;</a:t>
            </a:r>
            <a:r>
              <a:rPr lang="tr-TR" dirty="0" err="1"/>
              <a:t>stdio</a:t>
            </a:r>
            <a:r>
              <a:rPr lang="tr-TR" dirty="0"/>
              <a:t>.h&gt;</a:t>
            </a:r>
          </a:p>
          <a:p>
            <a:pPr>
              <a:buNone/>
            </a:pPr>
            <a:r>
              <a:rPr lang="tr-TR" dirty="0" err="1"/>
              <a:t>void</a:t>
            </a:r>
            <a:r>
              <a:rPr lang="tr-TR" dirty="0"/>
              <a:t> </a:t>
            </a:r>
            <a:r>
              <a:rPr lang="tr-TR" dirty="0" err="1"/>
              <a:t>fonk</a:t>
            </a:r>
            <a:r>
              <a:rPr lang="tr-TR" dirty="0"/>
              <a:t>(</a:t>
            </a:r>
            <a:r>
              <a:rPr lang="tr-TR" dirty="0" err="1"/>
              <a:t>int</a:t>
            </a:r>
            <a:r>
              <a:rPr lang="tr-TR" dirty="0"/>
              <a:t> dilim);</a:t>
            </a:r>
          </a:p>
          <a:p>
            <a:pPr>
              <a:buNone/>
            </a:pPr>
            <a:r>
              <a:rPr lang="tr-TR" dirty="0" err="1"/>
              <a:t>int</a:t>
            </a:r>
            <a:r>
              <a:rPr lang="tr-TR" dirty="0"/>
              <a:t> </a:t>
            </a:r>
            <a:r>
              <a:rPr lang="tr-TR" dirty="0" err="1"/>
              <a:t>main</a:t>
            </a:r>
            <a:r>
              <a:rPr lang="tr-TR" dirty="0"/>
              <a:t>()</a:t>
            </a:r>
          </a:p>
          <a:p>
            <a:pPr>
              <a:buNone/>
            </a:pPr>
            <a:r>
              <a:rPr lang="tr-TR" dirty="0"/>
              <a:t>{</a:t>
            </a:r>
          </a:p>
          <a:p>
            <a:pPr>
              <a:buNone/>
            </a:pPr>
            <a:r>
              <a:rPr lang="tr-TR" dirty="0"/>
              <a:t>	</a:t>
            </a:r>
            <a:r>
              <a:rPr lang="tr-TR" dirty="0" err="1"/>
              <a:t>double</a:t>
            </a:r>
            <a:r>
              <a:rPr lang="tr-TR" dirty="0"/>
              <a:t> dilim; //Normalde </a:t>
            </a:r>
            <a:r>
              <a:rPr lang="tr-TR" dirty="0" err="1"/>
              <a:t>int</a:t>
            </a:r>
            <a:r>
              <a:rPr lang="tr-TR" dirty="0"/>
              <a:t> dilim </a:t>
            </a:r>
            <a:r>
              <a:rPr lang="tr-TR" dirty="0" err="1"/>
              <a:t>olmali</a:t>
            </a:r>
            <a:r>
              <a:rPr lang="tr-TR" dirty="0"/>
              <a:t>!</a:t>
            </a:r>
          </a:p>
          <a:p>
            <a:pPr>
              <a:buNone/>
            </a:pPr>
            <a:r>
              <a:rPr lang="tr-TR" dirty="0"/>
              <a:t>	</a:t>
            </a:r>
            <a:r>
              <a:rPr lang="tr-TR" dirty="0" err="1"/>
              <a:t>printf</a:t>
            </a:r>
            <a:r>
              <a:rPr lang="tr-TR" dirty="0"/>
              <a:t>("Dilim:");</a:t>
            </a:r>
          </a:p>
          <a:p>
            <a:pPr>
              <a:buNone/>
            </a:pPr>
            <a:r>
              <a:rPr lang="tr-TR" dirty="0"/>
              <a:t>	</a:t>
            </a:r>
            <a:r>
              <a:rPr lang="tr-TR" dirty="0" err="1"/>
              <a:t>scanf</a:t>
            </a:r>
            <a:r>
              <a:rPr lang="tr-TR" dirty="0"/>
              <a:t>("%d", &amp;dilim);</a:t>
            </a:r>
          </a:p>
          <a:p>
            <a:pPr>
              <a:buNone/>
            </a:pPr>
            <a:r>
              <a:rPr lang="tr-TR" dirty="0"/>
              <a:t>	</a:t>
            </a:r>
            <a:r>
              <a:rPr lang="tr-TR" dirty="0" err="1"/>
              <a:t>printf</a:t>
            </a:r>
            <a:r>
              <a:rPr lang="tr-TR" dirty="0"/>
              <a:t>("Dilim %d olarak </a:t>
            </a:r>
            <a:r>
              <a:rPr lang="tr-TR" dirty="0" err="1"/>
              <a:t>algilandi</a:t>
            </a:r>
            <a:r>
              <a:rPr lang="tr-TR" dirty="0"/>
              <a:t>.", dilim);</a:t>
            </a:r>
          </a:p>
          <a:p>
            <a:pPr>
              <a:buNone/>
            </a:pPr>
            <a:r>
              <a:rPr lang="tr-TR" dirty="0"/>
              <a:t>	//Burada </a:t>
            </a:r>
            <a:r>
              <a:rPr lang="tr-TR" dirty="0" err="1"/>
              <a:t>dogru</a:t>
            </a:r>
            <a:r>
              <a:rPr lang="tr-TR" dirty="0"/>
              <a:t> </a:t>
            </a:r>
            <a:r>
              <a:rPr lang="tr-TR" dirty="0" err="1"/>
              <a:t>deger</a:t>
            </a:r>
            <a:r>
              <a:rPr lang="tr-TR" dirty="0"/>
              <a:t> </a:t>
            </a:r>
            <a:r>
              <a:rPr lang="tr-TR" dirty="0" err="1"/>
              <a:t>yazdirabiliyor</a:t>
            </a:r>
            <a:r>
              <a:rPr lang="tr-TR" dirty="0"/>
              <a:t>.</a:t>
            </a:r>
          </a:p>
          <a:p>
            <a:pPr>
              <a:buNone/>
            </a:pPr>
            <a:r>
              <a:rPr lang="tr-TR" dirty="0"/>
              <a:t>	</a:t>
            </a:r>
            <a:r>
              <a:rPr lang="tr-TR" dirty="0" err="1"/>
              <a:t>fonk</a:t>
            </a:r>
            <a:r>
              <a:rPr lang="tr-TR" dirty="0"/>
              <a:t>(dilim);</a:t>
            </a:r>
          </a:p>
          <a:p>
            <a:pPr>
              <a:buNone/>
            </a:pPr>
            <a:r>
              <a:rPr lang="tr-TR" dirty="0"/>
              <a:t>	//Ama </a:t>
            </a:r>
            <a:r>
              <a:rPr lang="tr-TR" dirty="0" err="1"/>
              <a:t>fonka</a:t>
            </a:r>
            <a:r>
              <a:rPr lang="tr-TR" dirty="0"/>
              <a:t> giderken </a:t>
            </a:r>
            <a:r>
              <a:rPr lang="tr-TR" dirty="0" err="1"/>
              <a:t>Cnin</a:t>
            </a:r>
            <a:r>
              <a:rPr lang="tr-TR" dirty="0"/>
              <a:t> </a:t>
            </a:r>
            <a:r>
              <a:rPr lang="tr-TR" dirty="0" err="1"/>
              <a:t>hos</a:t>
            </a:r>
            <a:r>
              <a:rPr lang="tr-TR" dirty="0"/>
              <a:t> </a:t>
            </a:r>
            <a:r>
              <a:rPr lang="tr-TR" dirty="0" err="1"/>
              <a:t>gorusu</a:t>
            </a:r>
            <a:r>
              <a:rPr lang="tr-TR" dirty="0"/>
              <a:t> </a:t>
            </a:r>
            <a:r>
              <a:rPr lang="tr-TR" b="1" dirty="0"/>
              <a:t>devreye girmiyor, bizi yarı yolda bırakıyor.</a:t>
            </a:r>
          </a:p>
          <a:p>
            <a:pPr>
              <a:buNone/>
            </a:pPr>
            <a:r>
              <a:rPr lang="tr-TR" dirty="0"/>
              <a:t>	</a:t>
            </a:r>
            <a:r>
              <a:rPr lang="tr-TR" dirty="0" err="1"/>
              <a:t>return</a:t>
            </a:r>
            <a:r>
              <a:rPr lang="tr-TR" dirty="0"/>
              <a:t> 0;	</a:t>
            </a:r>
          </a:p>
          <a:p>
            <a:pPr>
              <a:buNone/>
            </a:pPr>
            <a:r>
              <a:rPr lang="tr-TR" dirty="0"/>
              <a:t>}</a:t>
            </a:r>
          </a:p>
          <a:p>
            <a:pPr>
              <a:buNone/>
            </a:pPr>
            <a:r>
              <a:rPr lang="tr-TR" dirty="0" err="1"/>
              <a:t>void</a:t>
            </a:r>
            <a:r>
              <a:rPr lang="tr-TR" dirty="0"/>
              <a:t> </a:t>
            </a:r>
            <a:r>
              <a:rPr lang="tr-TR" dirty="0" err="1"/>
              <a:t>fonk</a:t>
            </a:r>
            <a:r>
              <a:rPr lang="tr-TR" dirty="0"/>
              <a:t>(</a:t>
            </a:r>
            <a:r>
              <a:rPr lang="tr-TR" dirty="0" err="1"/>
              <a:t>int</a:t>
            </a:r>
            <a:r>
              <a:rPr lang="tr-TR" dirty="0"/>
              <a:t> dilim)</a:t>
            </a:r>
          </a:p>
          <a:p>
            <a:pPr>
              <a:buNone/>
            </a:pPr>
            <a:r>
              <a:rPr lang="tr-TR" dirty="0"/>
              <a:t>{</a:t>
            </a:r>
          </a:p>
          <a:p>
            <a:pPr>
              <a:buNone/>
            </a:pPr>
            <a:r>
              <a:rPr lang="tr-TR" dirty="0"/>
              <a:t>	</a:t>
            </a:r>
            <a:r>
              <a:rPr lang="tr-TR" dirty="0" err="1"/>
              <a:t>printf</a:t>
            </a:r>
            <a:r>
              <a:rPr lang="tr-TR" dirty="0"/>
              <a:t>(“\</a:t>
            </a:r>
            <a:r>
              <a:rPr lang="tr-TR" dirty="0" err="1"/>
              <a:t>nDilim</a:t>
            </a:r>
            <a:r>
              <a:rPr lang="tr-TR" dirty="0"/>
              <a:t> </a:t>
            </a:r>
            <a:r>
              <a:rPr lang="tr-TR" dirty="0" err="1"/>
              <a:t>fonka</a:t>
            </a:r>
            <a:r>
              <a:rPr lang="tr-TR" dirty="0"/>
              <a:t> %d olarak </a:t>
            </a:r>
            <a:r>
              <a:rPr lang="tr-TR" dirty="0" err="1"/>
              <a:t>ulastirildi</a:t>
            </a:r>
            <a:r>
              <a:rPr lang="tr-TR" dirty="0"/>
              <a:t>", dilim);	</a:t>
            </a:r>
          </a:p>
          <a:p>
            <a:pPr>
              <a:buNone/>
            </a:pPr>
            <a:r>
              <a:rPr lang="tr-TR" dirty="0"/>
              <a:t>}</a:t>
            </a:r>
          </a:p>
        </p:txBody>
      </p:sp>
      <p:pic>
        <p:nvPicPr>
          <p:cNvPr id="1027" name="Picture 3"/>
          <p:cNvPicPr>
            <a:picLocks noChangeAspect="1" noChangeArrowheads="1"/>
          </p:cNvPicPr>
          <p:nvPr/>
        </p:nvPicPr>
        <p:blipFill>
          <a:blip r:embed="rId3"/>
          <a:srcRect r="76904" b="83203"/>
          <a:stretch>
            <a:fillRect/>
          </a:stretch>
        </p:blipFill>
        <p:spPr bwMode="auto">
          <a:xfrm>
            <a:off x="5429256" y="1643050"/>
            <a:ext cx="3005113" cy="12287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4 Yuvarlatılmış Dikdörtgen"/>
          <p:cNvSpPr/>
          <p:nvPr/>
        </p:nvSpPr>
        <p:spPr>
          <a:xfrm>
            <a:off x="6072198" y="4286256"/>
            <a:ext cx="2500330" cy="15716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Bir öğrencinin sorusu üzerine uzun uzun hatanın nedeni araştırıldıktan sonra keşfedilmiştir.</a:t>
            </a: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heckerboard(across)">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Hata ayıklama alıştırması: buradaki hata nedir?</a:t>
            </a:r>
          </a:p>
        </p:txBody>
      </p:sp>
      <p:sp>
        <p:nvSpPr>
          <p:cNvPr id="3" name="2 İçerik Yer Tutucusu"/>
          <p:cNvSpPr>
            <a:spLocks noGrp="1"/>
          </p:cNvSpPr>
          <p:nvPr>
            <p:ph sz="quarter" idx="1"/>
          </p:nvPr>
        </p:nvSpPr>
        <p:spPr>
          <a:xfrm>
            <a:off x="457200" y="1219200"/>
            <a:ext cx="6329378" cy="3638560"/>
          </a:xfrm>
        </p:spPr>
        <p:txBody>
          <a:bodyPr>
            <a:normAutofit fontScale="62500" lnSpcReduction="20000"/>
          </a:bodyPr>
          <a:lstStyle/>
          <a:p>
            <a:pPr>
              <a:buNone/>
            </a:pPr>
            <a:r>
              <a:rPr lang="tr-TR" dirty="0"/>
              <a:t>#</a:t>
            </a:r>
            <a:r>
              <a:rPr lang="tr-TR" dirty="0" err="1"/>
              <a:t>include</a:t>
            </a:r>
            <a:r>
              <a:rPr lang="tr-TR" dirty="0"/>
              <a:t> &lt;</a:t>
            </a:r>
            <a:r>
              <a:rPr lang="tr-TR" dirty="0" err="1"/>
              <a:t>stdio</a:t>
            </a:r>
            <a:r>
              <a:rPr lang="tr-TR" dirty="0"/>
              <a:t>.h&gt;</a:t>
            </a:r>
          </a:p>
          <a:p>
            <a:pPr>
              <a:buNone/>
            </a:pPr>
            <a:r>
              <a:rPr lang="tr-TR" dirty="0" err="1"/>
              <a:t>int</a:t>
            </a:r>
            <a:r>
              <a:rPr lang="tr-TR" dirty="0"/>
              <a:t> </a:t>
            </a:r>
            <a:r>
              <a:rPr lang="tr-TR" dirty="0" err="1"/>
              <a:t>main</a:t>
            </a:r>
            <a:r>
              <a:rPr lang="tr-TR" dirty="0"/>
              <a:t>()</a:t>
            </a:r>
          </a:p>
          <a:p>
            <a:pPr>
              <a:buNone/>
            </a:pPr>
            <a:r>
              <a:rPr lang="tr-TR" dirty="0"/>
              <a:t>{</a:t>
            </a:r>
          </a:p>
          <a:p>
            <a:pPr>
              <a:buNone/>
            </a:pPr>
            <a:r>
              <a:rPr lang="tr-TR" dirty="0"/>
              <a:t>	</a:t>
            </a:r>
            <a:r>
              <a:rPr lang="tr-TR" dirty="0" err="1"/>
              <a:t>char</a:t>
            </a:r>
            <a:r>
              <a:rPr lang="tr-TR" dirty="0"/>
              <a:t> y='d';</a:t>
            </a:r>
          </a:p>
          <a:p>
            <a:pPr>
              <a:buNone/>
            </a:pPr>
            <a:r>
              <a:rPr lang="tr-TR" dirty="0"/>
              <a:t>	</a:t>
            </a:r>
            <a:r>
              <a:rPr lang="tr-TR" dirty="0" err="1"/>
              <a:t>printf</a:t>
            </a:r>
            <a:r>
              <a:rPr lang="tr-TR" dirty="0"/>
              <a:t>("y </a:t>
            </a:r>
            <a:r>
              <a:rPr lang="tr-TR" dirty="0" err="1"/>
              <a:t>nin</a:t>
            </a:r>
            <a:r>
              <a:rPr lang="tr-TR" dirty="0"/>
              <a:t> </a:t>
            </a:r>
            <a:r>
              <a:rPr lang="tr-TR" dirty="0" err="1"/>
              <a:t>degeri</a:t>
            </a:r>
            <a:r>
              <a:rPr lang="tr-TR" dirty="0"/>
              <a:t>:%c\n", y);</a:t>
            </a:r>
          </a:p>
          <a:p>
            <a:pPr>
              <a:buNone/>
            </a:pPr>
            <a:r>
              <a:rPr lang="tr-TR" dirty="0"/>
              <a:t>	</a:t>
            </a:r>
            <a:r>
              <a:rPr lang="tr-TR" dirty="0" err="1"/>
              <a:t>char</a:t>
            </a:r>
            <a:r>
              <a:rPr lang="tr-TR" dirty="0"/>
              <a:t> x;</a:t>
            </a:r>
          </a:p>
          <a:p>
            <a:pPr>
              <a:buNone/>
            </a:pPr>
            <a:r>
              <a:rPr lang="tr-TR" dirty="0"/>
              <a:t>	</a:t>
            </a:r>
            <a:r>
              <a:rPr lang="tr-TR" dirty="0" err="1"/>
              <a:t>printf</a:t>
            </a:r>
            <a:r>
              <a:rPr lang="tr-TR" dirty="0"/>
              <a:t>("harf:");</a:t>
            </a:r>
          </a:p>
          <a:p>
            <a:pPr>
              <a:buNone/>
            </a:pPr>
            <a:r>
              <a:rPr lang="tr-TR" dirty="0"/>
              <a:t>	scanf("%s",&amp;x);</a:t>
            </a:r>
          </a:p>
          <a:p>
            <a:pPr>
              <a:buNone/>
            </a:pPr>
            <a:r>
              <a:rPr lang="tr-TR" dirty="0"/>
              <a:t>	</a:t>
            </a:r>
            <a:r>
              <a:rPr lang="tr-TR" dirty="0" err="1"/>
              <a:t>printf</a:t>
            </a:r>
            <a:r>
              <a:rPr lang="tr-TR" dirty="0"/>
              <a:t>("</a:t>
            </a:r>
            <a:r>
              <a:rPr lang="tr-TR" dirty="0" err="1"/>
              <a:t>Girisiniz</a:t>
            </a:r>
            <a:r>
              <a:rPr lang="tr-TR" dirty="0"/>
              <a:t>:%c\n", x);</a:t>
            </a:r>
          </a:p>
          <a:p>
            <a:pPr>
              <a:buNone/>
            </a:pPr>
            <a:r>
              <a:rPr lang="tr-TR" dirty="0"/>
              <a:t>	</a:t>
            </a:r>
          </a:p>
          <a:p>
            <a:pPr>
              <a:buNone/>
            </a:pPr>
            <a:r>
              <a:rPr lang="tr-TR" dirty="0"/>
              <a:t>	</a:t>
            </a:r>
            <a:r>
              <a:rPr lang="tr-TR" dirty="0" err="1"/>
              <a:t>printf</a:t>
            </a:r>
            <a:r>
              <a:rPr lang="tr-TR" dirty="0"/>
              <a:t>("y </a:t>
            </a:r>
            <a:r>
              <a:rPr lang="tr-TR" dirty="0" err="1"/>
              <a:t>nin</a:t>
            </a:r>
            <a:r>
              <a:rPr lang="tr-TR" dirty="0"/>
              <a:t> </a:t>
            </a:r>
            <a:r>
              <a:rPr lang="tr-TR" dirty="0" err="1"/>
              <a:t>degeri</a:t>
            </a:r>
            <a:r>
              <a:rPr lang="tr-TR" dirty="0"/>
              <a:t>:%c\n", y);</a:t>
            </a:r>
          </a:p>
          <a:p>
            <a:pPr>
              <a:buNone/>
            </a:pPr>
            <a:r>
              <a:rPr lang="tr-TR" dirty="0"/>
              <a:t>	</a:t>
            </a:r>
            <a:r>
              <a:rPr lang="tr-TR" dirty="0" err="1"/>
              <a:t>return</a:t>
            </a:r>
            <a:r>
              <a:rPr lang="tr-TR" dirty="0"/>
              <a:t> 0;</a:t>
            </a:r>
          </a:p>
          <a:p>
            <a:pPr>
              <a:buNone/>
            </a:pPr>
            <a:r>
              <a:rPr lang="tr-TR" dirty="0"/>
              <a:t>}</a:t>
            </a:r>
          </a:p>
          <a:p>
            <a:endParaRPr lang="tr-TR" dirty="0"/>
          </a:p>
        </p:txBody>
      </p:sp>
      <p:sp>
        <p:nvSpPr>
          <p:cNvPr id="8" name="7 Yuvarlatılmış Dikdörtgen"/>
          <p:cNvSpPr/>
          <p:nvPr/>
        </p:nvSpPr>
        <p:spPr>
          <a:xfrm>
            <a:off x="1285852" y="3071810"/>
            <a:ext cx="500066" cy="35719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16066" name="Picture 2"/>
          <p:cNvPicPr>
            <a:picLocks noChangeAspect="1" noChangeArrowheads="1"/>
          </p:cNvPicPr>
          <p:nvPr/>
        </p:nvPicPr>
        <p:blipFill>
          <a:blip r:embed="rId3"/>
          <a:srcRect/>
          <a:stretch>
            <a:fillRect/>
          </a:stretch>
        </p:blipFill>
        <p:spPr bwMode="auto">
          <a:xfrm>
            <a:off x="5429256" y="1500174"/>
            <a:ext cx="2152650" cy="2657475"/>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Hata ayıklama alıştırması: buradaki hata nedir?</a:t>
            </a:r>
          </a:p>
        </p:txBody>
      </p:sp>
      <p:sp>
        <p:nvSpPr>
          <p:cNvPr id="3" name="2 İçerik Yer Tutucusu"/>
          <p:cNvSpPr>
            <a:spLocks noGrp="1"/>
          </p:cNvSpPr>
          <p:nvPr>
            <p:ph sz="quarter" idx="1"/>
          </p:nvPr>
        </p:nvSpPr>
        <p:spPr>
          <a:xfrm>
            <a:off x="457200" y="1219200"/>
            <a:ext cx="6329378" cy="3638560"/>
          </a:xfrm>
        </p:spPr>
        <p:txBody>
          <a:bodyPr>
            <a:normAutofit fontScale="62500" lnSpcReduction="20000"/>
          </a:bodyPr>
          <a:lstStyle/>
          <a:p>
            <a:pPr>
              <a:buNone/>
            </a:pPr>
            <a:r>
              <a:rPr lang="tr-TR" dirty="0"/>
              <a:t>#</a:t>
            </a:r>
            <a:r>
              <a:rPr lang="tr-TR" dirty="0" err="1"/>
              <a:t>include</a:t>
            </a:r>
            <a:r>
              <a:rPr lang="tr-TR" dirty="0"/>
              <a:t> &lt;</a:t>
            </a:r>
            <a:r>
              <a:rPr lang="tr-TR" dirty="0" err="1"/>
              <a:t>stdio</a:t>
            </a:r>
            <a:r>
              <a:rPr lang="tr-TR" dirty="0"/>
              <a:t>.h&gt;</a:t>
            </a:r>
          </a:p>
          <a:p>
            <a:pPr>
              <a:buNone/>
            </a:pPr>
            <a:r>
              <a:rPr lang="tr-TR" dirty="0" err="1"/>
              <a:t>int</a:t>
            </a:r>
            <a:r>
              <a:rPr lang="tr-TR" dirty="0"/>
              <a:t> </a:t>
            </a:r>
            <a:r>
              <a:rPr lang="tr-TR" dirty="0" err="1"/>
              <a:t>main</a:t>
            </a:r>
            <a:r>
              <a:rPr lang="tr-TR" dirty="0"/>
              <a:t>()</a:t>
            </a:r>
          </a:p>
          <a:p>
            <a:pPr>
              <a:buNone/>
            </a:pPr>
            <a:r>
              <a:rPr lang="tr-TR" dirty="0"/>
              <a:t>{</a:t>
            </a:r>
          </a:p>
          <a:p>
            <a:pPr>
              <a:buNone/>
            </a:pPr>
            <a:r>
              <a:rPr lang="tr-TR" dirty="0"/>
              <a:t>	</a:t>
            </a:r>
            <a:r>
              <a:rPr lang="tr-TR" dirty="0" err="1"/>
              <a:t>char</a:t>
            </a:r>
            <a:r>
              <a:rPr lang="tr-TR" dirty="0"/>
              <a:t> y='d';</a:t>
            </a:r>
          </a:p>
          <a:p>
            <a:pPr>
              <a:buNone/>
            </a:pPr>
            <a:r>
              <a:rPr lang="tr-TR" dirty="0"/>
              <a:t>	</a:t>
            </a:r>
            <a:r>
              <a:rPr lang="tr-TR" dirty="0" err="1"/>
              <a:t>printf</a:t>
            </a:r>
            <a:r>
              <a:rPr lang="tr-TR" dirty="0"/>
              <a:t>("y </a:t>
            </a:r>
            <a:r>
              <a:rPr lang="tr-TR" dirty="0" err="1"/>
              <a:t>nin</a:t>
            </a:r>
            <a:r>
              <a:rPr lang="tr-TR" dirty="0"/>
              <a:t> </a:t>
            </a:r>
            <a:r>
              <a:rPr lang="tr-TR" dirty="0" err="1"/>
              <a:t>degeri</a:t>
            </a:r>
            <a:r>
              <a:rPr lang="tr-TR" dirty="0"/>
              <a:t>:%c\n", y);</a:t>
            </a:r>
          </a:p>
          <a:p>
            <a:pPr>
              <a:buNone/>
            </a:pPr>
            <a:r>
              <a:rPr lang="tr-TR" dirty="0"/>
              <a:t>	</a:t>
            </a:r>
            <a:r>
              <a:rPr lang="tr-TR" dirty="0" err="1"/>
              <a:t>char</a:t>
            </a:r>
            <a:r>
              <a:rPr lang="tr-TR" dirty="0"/>
              <a:t> x;</a:t>
            </a:r>
          </a:p>
          <a:p>
            <a:pPr>
              <a:buNone/>
            </a:pPr>
            <a:r>
              <a:rPr lang="tr-TR" dirty="0"/>
              <a:t>	</a:t>
            </a:r>
            <a:r>
              <a:rPr lang="tr-TR" dirty="0" err="1"/>
              <a:t>printf</a:t>
            </a:r>
            <a:r>
              <a:rPr lang="tr-TR" dirty="0"/>
              <a:t>("harf:");</a:t>
            </a:r>
          </a:p>
          <a:p>
            <a:pPr>
              <a:buNone/>
            </a:pPr>
            <a:r>
              <a:rPr lang="tr-TR" dirty="0"/>
              <a:t>	scanf",&amp;x);</a:t>
            </a:r>
          </a:p>
          <a:p>
            <a:pPr>
              <a:buNone/>
            </a:pPr>
            <a:r>
              <a:rPr lang="tr-TR" dirty="0"/>
              <a:t>	</a:t>
            </a:r>
            <a:r>
              <a:rPr lang="tr-TR" dirty="0" err="1"/>
              <a:t>printf</a:t>
            </a:r>
            <a:r>
              <a:rPr lang="tr-TR" dirty="0"/>
              <a:t>("</a:t>
            </a:r>
            <a:r>
              <a:rPr lang="tr-TR" dirty="0" err="1"/>
              <a:t>Girisiniz</a:t>
            </a:r>
            <a:r>
              <a:rPr lang="tr-TR" dirty="0"/>
              <a:t>:%c\n", x);</a:t>
            </a:r>
          </a:p>
          <a:p>
            <a:pPr>
              <a:buNone/>
            </a:pPr>
            <a:r>
              <a:rPr lang="tr-TR" dirty="0"/>
              <a:t>	</a:t>
            </a:r>
          </a:p>
          <a:p>
            <a:pPr>
              <a:buNone/>
            </a:pPr>
            <a:r>
              <a:rPr lang="tr-TR" dirty="0"/>
              <a:t>	</a:t>
            </a:r>
            <a:r>
              <a:rPr lang="tr-TR" dirty="0" err="1"/>
              <a:t>printf</a:t>
            </a:r>
            <a:r>
              <a:rPr lang="tr-TR" dirty="0"/>
              <a:t>("y </a:t>
            </a:r>
            <a:r>
              <a:rPr lang="tr-TR" dirty="0" err="1"/>
              <a:t>nin</a:t>
            </a:r>
            <a:r>
              <a:rPr lang="tr-TR" dirty="0"/>
              <a:t> </a:t>
            </a:r>
            <a:r>
              <a:rPr lang="tr-TR" dirty="0" err="1"/>
              <a:t>degeri</a:t>
            </a:r>
            <a:r>
              <a:rPr lang="tr-TR" dirty="0"/>
              <a:t>:%c\n", y);</a:t>
            </a:r>
          </a:p>
          <a:p>
            <a:pPr>
              <a:buNone/>
            </a:pPr>
            <a:r>
              <a:rPr lang="tr-TR" dirty="0"/>
              <a:t>	</a:t>
            </a:r>
            <a:r>
              <a:rPr lang="tr-TR" dirty="0" err="1"/>
              <a:t>return</a:t>
            </a:r>
            <a:r>
              <a:rPr lang="tr-TR" dirty="0"/>
              <a:t> 0;</a:t>
            </a:r>
          </a:p>
          <a:p>
            <a:pPr>
              <a:buNone/>
            </a:pPr>
            <a:r>
              <a:rPr lang="tr-TR" dirty="0"/>
              <a:t>}</a:t>
            </a:r>
          </a:p>
          <a:p>
            <a:endParaRPr lang="tr-TR" dirty="0"/>
          </a:p>
        </p:txBody>
      </p:sp>
      <p:sp>
        <p:nvSpPr>
          <p:cNvPr id="7" name="6 Metin kutusu"/>
          <p:cNvSpPr txBox="1"/>
          <p:nvPr/>
        </p:nvSpPr>
        <p:spPr>
          <a:xfrm>
            <a:off x="714348" y="4786322"/>
            <a:ext cx="7643866"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%c yerine %s kullanma hatası.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Dizgilerde 1 karakter de </a:t>
            </a:r>
            <a:r>
              <a:rPr kumimoji="0" lang="tr-TR" sz="1800" b="0" i="0" u="none" strike="noStrike" kern="1200" cap="none" spc="0" normalizeH="0" baseline="0" noProof="0" dirty="0" err="1">
                <a:ln>
                  <a:noFill/>
                </a:ln>
                <a:solidFill>
                  <a:prstClr val="black"/>
                </a:solidFill>
                <a:effectLst/>
                <a:uLnTx/>
                <a:uFillTx/>
                <a:latin typeface="Calibri"/>
                <a:ea typeface="+mn-ea"/>
                <a:cs typeface="+mn-cs"/>
              </a:rPr>
              <a:t>C’nin</a:t>
            </a:r>
            <a:r>
              <a:rPr kumimoji="0" lang="tr-TR" sz="1800" b="0" i="0" u="none" strike="noStrike" kern="1200" cap="none" spc="0" normalizeH="0" baseline="0" noProof="0" dirty="0">
                <a:ln>
                  <a:noFill/>
                </a:ln>
                <a:solidFill>
                  <a:prstClr val="black"/>
                </a:solidFill>
                <a:effectLst/>
                <a:uLnTx/>
                <a:uFillTx/>
                <a:latin typeface="Calibri"/>
                <a:ea typeface="+mn-ea"/>
                <a:cs typeface="+mn-cs"/>
              </a:rPr>
              <a:t> kendisi için ayrılır.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Burada x değişkenine harf yerleştiriliyor ancak hemen komşusunu da C dili kendisi için kullanıyor ve bu da y değişkeninin üzerine denk geliyor. Sonuç y değerinin üzerine yazılım yapıldı.</a:t>
            </a:r>
          </a:p>
        </p:txBody>
      </p:sp>
      <p:sp>
        <p:nvSpPr>
          <p:cNvPr id="8" name="7 Yuvarlatılmış Dikdörtgen"/>
          <p:cNvSpPr/>
          <p:nvPr/>
        </p:nvSpPr>
        <p:spPr>
          <a:xfrm>
            <a:off x="1285852" y="3071810"/>
            <a:ext cx="500066" cy="35719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16066" name="Picture 2"/>
          <p:cNvPicPr>
            <a:picLocks noChangeAspect="1" noChangeArrowheads="1"/>
          </p:cNvPicPr>
          <p:nvPr/>
        </p:nvPicPr>
        <p:blipFill>
          <a:blip r:embed="rId3"/>
          <a:srcRect/>
          <a:stretch>
            <a:fillRect/>
          </a:stretch>
        </p:blipFill>
        <p:spPr bwMode="auto">
          <a:xfrm>
            <a:off x="5429256" y="1500174"/>
            <a:ext cx="2152650" cy="2657475"/>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ransition>
    <p:random/>
  </p:transition>
</p:sld>
</file>

<file path=ppt/slides/slide115.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Hata ayıklama alıştırması: buradaki hata nedir?</a:t>
            </a:r>
          </a:p>
        </p:txBody>
      </p:sp>
      <p:sp>
        <p:nvSpPr>
          <p:cNvPr id="3" name="2 İçerik Yer Tutucusu"/>
          <p:cNvSpPr>
            <a:spLocks noGrp="1"/>
          </p:cNvSpPr>
          <p:nvPr>
            <p:ph sz="quarter" idx="1"/>
          </p:nvPr>
        </p:nvSpPr>
        <p:spPr>
          <a:xfrm>
            <a:off x="457200" y="1219200"/>
            <a:ext cx="8229600" cy="5210196"/>
          </a:xfrm>
        </p:spPr>
        <p:txBody>
          <a:bodyPr>
            <a:normAutofit fontScale="62500" lnSpcReduction="20000"/>
          </a:bodyPr>
          <a:lstStyle/>
          <a:p>
            <a:pPr>
              <a:buNone/>
            </a:pPr>
            <a:r>
              <a:rPr lang="tr-TR" sz="2900" dirty="0"/>
              <a:t>#</a:t>
            </a:r>
            <a:r>
              <a:rPr lang="tr-TR" sz="2900" dirty="0" err="1"/>
              <a:t>include</a:t>
            </a:r>
            <a:r>
              <a:rPr lang="tr-TR" sz="2900" dirty="0"/>
              <a:t> &lt;</a:t>
            </a:r>
            <a:r>
              <a:rPr lang="tr-TR" sz="2900" dirty="0" err="1"/>
              <a:t>stdio</a:t>
            </a:r>
            <a:r>
              <a:rPr lang="tr-TR" sz="2900" dirty="0"/>
              <a:t>.h&gt;</a:t>
            </a:r>
          </a:p>
          <a:p>
            <a:pPr>
              <a:buNone/>
            </a:pPr>
            <a:r>
              <a:rPr lang="tr-TR" sz="2900" dirty="0"/>
              <a:t>#</a:t>
            </a:r>
            <a:r>
              <a:rPr lang="tr-TR" sz="2900" dirty="0" err="1"/>
              <a:t>include</a:t>
            </a:r>
            <a:r>
              <a:rPr lang="tr-TR" sz="2900" dirty="0"/>
              <a:t> &lt;</a:t>
            </a:r>
            <a:r>
              <a:rPr lang="tr-TR" sz="2900" dirty="0" err="1"/>
              <a:t>conio</a:t>
            </a:r>
            <a:r>
              <a:rPr lang="tr-TR" sz="2900" dirty="0"/>
              <a:t>.h&gt;</a:t>
            </a:r>
          </a:p>
          <a:p>
            <a:pPr>
              <a:buNone/>
            </a:pPr>
            <a:r>
              <a:rPr lang="tr-TR" sz="2900" dirty="0" err="1"/>
              <a:t>int</a:t>
            </a:r>
            <a:r>
              <a:rPr lang="tr-TR" sz="2900" dirty="0"/>
              <a:t> </a:t>
            </a:r>
            <a:r>
              <a:rPr lang="tr-TR" sz="2900" dirty="0" err="1"/>
              <a:t>main</a:t>
            </a:r>
            <a:r>
              <a:rPr lang="tr-TR" sz="2900" dirty="0"/>
              <a:t>() {</a:t>
            </a:r>
          </a:p>
          <a:p>
            <a:pPr>
              <a:buNone/>
            </a:pPr>
            <a:r>
              <a:rPr lang="tr-TR" sz="2900" dirty="0"/>
              <a:t>	</a:t>
            </a:r>
            <a:r>
              <a:rPr lang="tr-TR" sz="2900" dirty="0" err="1"/>
              <a:t>int</a:t>
            </a:r>
            <a:r>
              <a:rPr lang="tr-TR" sz="2900" dirty="0"/>
              <a:t> </a:t>
            </a:r>
            <a:r>
              <a:rPr lang="tr-TR" sz="2900" dirty="0" err="1"/>
              <a:t>giris</a:t>
            </a:r>
            <a:r>
              <a:rPr lang="tr-TR" sz="2900" dirty="0"/>
              <a:t>, cevap;</a:t>
            </a:r>
          </a:p>
          <a:p>
            <a:pPr>
              <a:buNone/>
            </a:pPr>
            <a:r>
              <a:rPr lang="tr-TR" sz="2900" dirty="0"/>
              <a:t>	FILE* dosya = </a:t>
            </a:r>
            <a:r>
              <a:rPr lang="tr-TR" sz="2900" dirty="0" err="1"/>
              <a:t>fopen</a:t>
            </a:r>
            <a:r>
              <a:rPr lang="tr-TR" sz="2900" dirty="0"/>
              <a:t>("cevap_</a:t>
            </a:r>
            <a:r>
              <a:rPr lang="tr-TR" sz="2900" dirty="0" err="1"/>
              <a:t>anahtari</a:t>
            </a:r>
            <a:r>
              <a:rPr lang="tr-TR" sz="2900" dirty="0"/>
              <a:t>.</a:t>
            </a:r>
            <a:r>
              <a:rPr lang="tr-TR" sz="2900" dirty="0" err="1"/>
              <a:t>txt</a:t>
            </a:r>
            <a:r>
              <a:rPr lang="tr-TR" sz="2900" dirty="0"/>
              <a:t>", "r");</a:t>
            </a:r>
          </a:p>
          <a:p>
            <a:pPr>
              <a:buNone/>
            </a:pPr>
            <a:r>
              <a:rPr lang="tr-TR" sz="2900" dirty="0"/>
              <a:t>	</a:t>
            </a:r>
            <a:r>
              <a:rPr lang="tr-TR" sz="2900" dirty="0" err="1"/>
              <a:t>fscanf</a:t>
            </a:r>
            <a:r>
              <a:rPr lang="tr-TR" sz="2900" dirty="0"/>
              <a:t>(dosya, "%c", &amp;</a:t>
            </a:r>
            <a:r>
              <a:rPr lang="tr-TR" sz="2900" dirty="0" err="1"/>
              <a:t>giris</a:t>
            </a:r>
            <a:r>
              <a:rPr lang="tr-TR" sz="2900" dirty="0"/>
              <a:t>);</a:t>
            </a:r>
          </a:p>
          <a:p>
            <a:pPr>
              <a:buNone/>
            </a:pPr>
            <a:r>
              <a:rPr lang="tr-TR" sz="2900" dirty="0"/>
              <a:t>	</a:t>
            </a:r>
            <a:r>
              <a:rPr lang="tr-TR" sz="2900" dirty="0" err="1"/>
              <a:t>printf</a:t>
            </a:r>
            <a:r>
              <a:rPr lang="tr-TR" sz="2900" dirty="0"/>
              <a:t>("Cevap nedir:");</a:t>
            </a:r>
          </a:p>
          <a:p>
            <a:pPr>
              <a:buNone/>
            </a:pPr>
            <a:r>
              <a:rPr lang="tr-TR" sz="2900" dirty="0"/>
              <a:t>	</a:t>
            </a:r>
            <a:r>
              <a:rPr lang="tr-TR" sz="2900" dirty="0" err="1"/>
              <a:t>scanf</a:t>
            </a:r>
            <a:r>
              <a:rPr lang="tr-TR" sz="2900" dirty="0"/>
              <a:t> ("%c",  &amp;cevap);</a:t>
            </a:r>
          </a:p>
          <a:p>
            <a:pPr>
              <a:buNone/>
            </a:pPr>
            <a:r>
              <a:rPr lang="tr-TR" sz="2900" dirty="0"/>
              <a:t>	</a:t>
            </a:r>
            <a:r>
              <a:rPr lang="tr-TR" sz="2900" dirty="0" err="1"/>
              <a:t>printf</a:t>
            </a:r>
            <a:r>
              <a:rPr lang="tr-TR" sz="2900" dirty="0"/>
              <a:t>("</a:t>
            </a:r>
            <a:r>
              <a:rPr lang="tr-TR" sz="2900" dirty="0" err="1"/>
              <a:t>Giris</a:t>
            </a:r>
            <a:r>
              <a:rPr lang="tr-TR" sz="2900" dirty="0"/>
              <a:t>:%c, cevap:%c\n", </a:t>
            </a:r>
            <a:r>
              <a:rPr lang="tr-TR" sz="2900" dirty="0" err="1"/>
              <a:t>giris</a:t>
            </a:r>
            <a:r>
              <a:rPr lang="tr-TR" sz="2900" dirty="0"/>
              <a:t>, cevap); </a:t>
            </a:r>
          </a:p>
          <a:p>
            <a:pPr>
              <a:buNone/>
            </a:pPr>
            <a:r>
              <a:rPr lang="tr-TR" sz="2900" dirty="0"/>
              <a:t>	</a:t>
            </a:r>
            <a:r>
              <a:rPr lang="tr-TR" sz="2900" dirty="0" err="1"/>
              <a:t>printf</a:t>
            </a:r>
            <a:r>
              <a:rPr lang="tr-TR" sz="2900" dirty="0"/>
              <a:t>("Bu durumda cevabiniz: ");</a:t>
            </a:r>
          </a:p>
          <a:p>
            <a:pPr>
              <a:buNone/>
            </a:pPr>
            <a:r>
              <a:rPr lang="tr-TR" sz="2900" dirty="0"/>
              <a:t>	</a:t>
            </a:r>
            <a:r>
              <a:rPr lang="tr-TR" sz="2900" dirty="0" err="1"/>
              <a:t>if</a:t>
            </a:r>
            <a:r>
              <a:rPr lang="tr-TR" sz="2900" dirty="0"/>
              <a:t>(</a:t>
            </a:r>
            <a:r>
              <a:rPr lang="tr-TR" sz="2900" dirty="0" err="1"/>
              <a:t>giris</a:t>
            </a:r>
            <a:r>
              <a:rPr lang="tr-TR" sz="2900" dirty="0"/>
              <a:t>==cevap)</a:t>
            </a:r>
          </a:p>
          <a:p>
            <a:pPr>
              <a:buNone/>
            </a:pPr>
            <a:r>
              <a:rPr lang="tr-TR" sz="2900" dirty="0"/>
              <a:t>		</a:t>
            </a:r>
            <a:r>
              <a:rPr lang="tr-TR" sz="2900" dirty="0" err="1"/>
              <a:t>printf</a:t>
            </a:r>
            <a:r>
              <a:rPr lang="tr-TR" sz="2900" dirty="0"/>
              <a:t>("</a:t>
            </a:r>
            <a:r>
              <a:rPr lang="tr-TR" sz="2900" dirty="0" err="1"/>
              <a:t>Dogru</a:t>
            </a:r>
            <a:r>
              <a:rPr lang="tr-TR" sz="2900" dirty="0"/>
              <a:t>");</a:t>
            </a:r>
          </a:p>
          <a:p>
            <a:pPr>
              <a:buNone/>
            </a:pPr>
            <a:r>
              <a:rPr lang="tr-TR" sz="2900" dirty="0"/>
              <a:t>		else</a:t>
            </a:r>
          </a:p>
          <a:p>
            <a:pPr>
              <a:buNone/>
            </a:pPr>
            <a:r>
              <a:rPr lang="tr-TR" sz="2900" dirty="0"/>
              <a:t>		</a:t>
            </a:r>
            <a:r>
              <a:rPr lang="tr-TR" sz="2900" dirty="0" err="1"/>
              <a:t>printf</a:t>
            </a:r>
            <a:r>
              <a:rPr lang="tr-TR" sz="2900" dirty="0"/>
              <a:t>("</a:t>
            </a:r>
            <a:r>
              <a:rPr lang="tr-TR" sz="2900" dirty="0" err="1"/>
              <a:t>Yanlis</a:t>
            </a:r>
            <a:r>
              <a:rPr lang="tr-TR" sz="2900" dirty="0"/>
              <a:t>.");</a:t>
            </a:r>
          </a:p>
          <a:p>
            <a:pPr>
              <a:buNone/>
            </a:pPr>
            <a:r>
              <a:rPr lang="tr-TR" sz="2900" dirty="0"/>
              <a:t>	</a:t>
            </a:r>
            <a:r>
              <a:rPr lang="tr-TR" sz="2900" dirty="0" err="1"/>
              <a:t>getch</a:t>
            </a:r>
            <a:r>
              <a:rPr lang="tr-TR" sz="2900" dirty="0"/>
              <a:t>();</a:t>
            </a:r>
          </a:p>
          <a:p>
            <a:pPr>
              <a:buNone/>
            </a:pPr>
            <a:r>
              <a:rPr lang="tr-TR" sz="2900" dirty="0"/>
              <a:t>	</a:t>
            </a:r>
            <a:r>
              <a:rPr lang="tr-TR" sz="2900" dirty="0" err="1"/>
              <a:t>return</a:t>
            </a:r>
            <a:r>
              <a:rPr lang="tr-TR" sz="2900" dirty="0"/>
              <a:t> 0;</a:t>
            </a:r>
          </a:p>
          <a:p>
            <a:pPr>
              <a:buNone/>
            </a:pPr>
            <a:r>
              <a:rPr lang="tr-TR" sz="2900" dirty="0"/>
              <a:t>}</a:t>
            </a:r>
          </a:p>
          <a:p>
            <a:pPr>
              <a:buNone/>
            </a:pPr>
            <a:endParaRPr lang="tr-TR" dirty="0"/>
          </a:p>
          <a:p>
            <a:pPr>
              <a:buNone/>
            </a:pPr>
            <a:endParaRPr lang="tr-TR" dirty="0"/>
          </a:p>
          <a:p>
            <a:pPr>
              <a:buNone/>
            </a:pPr>
            <a:endParaRPr lang="tr-TR" dirty="0"/>
          </a:p>
          <a:p>
            <a:pPr>
              <a:buNone/>
            </a:pPr>
            <a:endParaRPr lang="tr-TR" dirty="0"/>
          </a:p>
          <a:p>
            <a:pPr>
              <a:buNone/>
            </a:pPr>
            <a:endParaRPr lang="tr-TR" dirty="0"/>
          </a:p>
          <a:p>
            <a:pPr>
              <a:buNone/>
            </a:pPr>
            <a:endParaRPr lang="tr-TR" dirty="0"/>
          </a:p>
          <a:p>
            <a:pPr>
              <a:buNone/>
            </a:pPr>
            <a:endParaRPr lang="tr-TR" dirty="0"/>
          </a:p>
        </p:txBody>
      </p:sp>
      <p:pic>
        <p:nvPicPr>
          <p:cNvPr id="194562" name="Picture 2"/>
          <p:cNvPicPr>
            <a:picLocks noChangeAspect="1" noChangeArrowheads="1"/>
          </p:cNvPicPr>
          <p:nvPr/>
        </p:nvPicPr>
        <p:blipFill>
          <a:blip r:embed="rId3"/>
          <a:srcRect/>
          <a:stretch>
            <a:fillRect/>
          </a:stretch>
        </p:blipFill>
        <p:spPr bwMode="auto">
          <a:xfrm>
            <a:off x="4857752" y="4643446"/>
            <a:ext cx="3376599" cy="1291231"/>
          </a:xfrm>
          <a:prstGeom prst="rect">
            <a:avLst/>
          </a:prstGeom>
          <a:noFill/>
          <a:ln w="9525">
            <a:noFill/>
            <a:miter lim="800000"/>
            <a:headEnd/>
            <a:tailEnd/>
          </a:ln>
          <a:effectLst/>
        </p:spPr>
      </p:pic>
      <p:sp>
        <p:nvSpPr>
          <p:cNvPr id="6" name="5 Yuvarlatılmış Dikdörtgen"/>
          <p:cNvSpPr/>
          <p:nvPr/>
        </p:nvSpPr>
        <p:spPr>
          <a:xfrm>
            <a:off x="714348" y="2071678"/>
            <a:ext cx="1643074" cy="357190"/>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Hata ayıklama alıştırması: buradaki hata nedir?</a:t>
            </a:r>
          </a:p>
        </p:txBody>
      </p:sp>
      <p:sp>
        <p:nvSpPr>
          <p:cNvPr id="3" name="2 İçerik Yer Tutucusu"/>
          <p:cNvSpPr>
            <a:spLocks noGrp="1"/>
          </p:cNvSpPr>
          <p:nvPr>
            <p:ph sz="quarter" idx="1"/>
          </p:nvPr>
        </p:nvSpPr>
        <p:spPr/>
        <p:txBody>
          <a:bodyPr>
            <a:normAutofit fontScale="62500" lnSpcReduction="20000"/>
          </a:bodyPr>
          <a:lstStyle/>
          <a:p>
            <a:pPr>
              <a:buNone/>
            </a:pPr>
            <a:r>
              <a:rPr lang="tr-TR" dirty="0"/>
              <a:t>#</a:t>
            </a:r>
            <a:r>
              <a:rPr lang="tr-TR" dirty="0" err="1"/>
              <a:t>include</a:t>
            </a:r>
            <a:r>
              <a:rPr lang="tr-TR" dirty="0"/>
              <a:t> &lt;</a:t>
            </a:r>
            <a:r>
              <a:rPr lang="tr-TR" dirty="0" err="1"/>
              <a:t>stdio</a:t>
            </a:r>
            <a:r>
              <a:rPr lang="tr-TR" dirty="0"/>
              <a:t>.h&gt;</a:t>
            </a:r>
          </a:p>
          <a:p>
            <a:pPr>
              <a:buNone/>
            </a:pPr>
            <a:r>
              <a:rPr lang="tr-TR" dirty="0"/>
              <a:t>#</a:t>
            </a:r>
            <a:r>
              <a:rPr lang="tr-TR" dirty="0" err="1"/>
              <a:t>include</a:t>
            </a:r>
            <a:r>
              <a:rPr lang="tr-TR" dirty="0"/>
              <a:t> &lt;</a:t>
            </a:r>
            <a:r>
              <a:rPr lang="tr-TR" dirty="0" err="1"/>
              <a:t>conio</a:t>
            </a:r>
            <a:r>
              <a:rPr lang="tr-TR" dirty="0"/>
              <a:t>.h&gt;</a:t>
            </a:r>
          </a:p>
          <a:p>
            <a:pPr>
              <a:buNone/>
            </a:pPr>
            <a:r>
              <a:rPr lang="tr-TR" dirty="0" err="1"/>
              <a:t>int</a:t>
            </a:r>
            <a:r>
              <a:rPr lang="tr-TR" dirty="0"/>
              <a:t> </a:t>
            </a:r>
            <a:r>
              <a:rPr lang="tr-TR" dirty="0" err="1"/>
              <a:t>main</a:t>
            </a:r>
            <a:r>
              <a:rPr lang="tr-TR" dirty="0"/>
              <a:t>() {</a:t>
            </a:r>
          </a:p>
          <a:p>
            <a:pPr>
              <a:buNone/>
            </a:pPr>
            <a:r>
              <a:rPr lang="tr-TR" dirty="0"/>
              <a:t>	</a:t>
            </a:r>
            <a:r>
              <a:rPr lang="tr-TR" dirty="0" err="1"/>
              <a:t>int</a:t>
            </a:r>
            <a:r>
              <a:rPr lang="tr-TR" dirty="0"/>
              <a:t> </a:t>
            </a:r>
            <a:r>
              <a:rPr lang="tr-TR" dirty="0" err="1"/>
              <a:t>giris</a:t>
            </a:r>
            <a:r>
              <a:rPr lang="tr-TR" dirty="0"/>
              <a:t>, cevap;</a:t>
            </a:r>
          </a:p>
          <a:p>
            <a:pPr>
              <a:buNone/>
            </a:pPr>
            <a:r>
              <a:rPr lang="tr-TR" dirty="0"/>
              <a:t>	FILE* dosya = </a:t>
            </a:r>
            <a:r>
              <a:rPr lang="tr-TR" dirty="0" err="1"/>
              <a:t>fopen</a:t>
            </a:r>
            <a:r>
              <a:rPr lang="tr-TR" dirty="0"/>
              <a:t>("cevap_</a:t>
            </a:r>
            <a:r>
              <a:rPr lang="tr-TR" dirty="0" err="1"/>
              <a:t>anahtari</a:t>
            </a:r>
            <a:r>
              <a:rPr lang="tr-TR" dirty="0"/>
              <a:t>.</a:t>
            </a:r>
            <a:r>
              <a:rPr lang="tr-TR" dirty="0" err="1"/>
              <a:t>txt</a:t>
            </a:r>
            <a:r>
              <a:rPr lang="tr-TR" dirty="0"/>
              <a:t>", "r");</a:t>
            </a:r>
          </a:p>
          <a:p>
            <a:pPr>
              <a:buNone/>
            </a:pPr>
            <a:r>
              <a:rPr lang="tr-TR" dirty="0"/>
              <a:t>	</a:t>
            </a:r>
            <a:r>
              <a:rPr lang="tr-TR" dirty="0" err="1"/>
              <a:t>fscanf</a:t>
            </a:r>
            <a:r>
              <a:rPr lang="tr-TR" dirty="0"/>
              <a:t>(dosya, "%c", &amp;</a:t>
            </a:r>
            <a:r>
              <a:rPr lang="tr-TR" dirty="0" err="1"/>
              <a:t>giris</a:t>
            </a:r>
            <a:r>
              <a:rPr lang="tr-TR" dirty="0"/>
              <a:t>);</a:t>
            </a:r>
          </a:p>
          <a:p>
            <a:pPr>
              <a:buNone/>
            </a:pPr>
            <a:r>
              <a:rPr lang="tr-TR" dirty="0"/>
              <a:t>	</a:t>
            </a:r>
            <a:r>
              <a:rPr lang="tr-TR" dirty="0" err="1"/>
              <a:t>printf</a:t>
            </a:r>
            <a:r>
              <a:rPr lang="tr-TR" dirty="0"/>
              <a:t>("Cevap nedir:");</a:t>
            </a:r>
          </a:p>
          <a:p>
            <a:pPr>
              <a:buNone/>
            </a:pPr>
            <a:r>
              <a:rPr lang="tr-TR" dirty="0"/>
              <a:t>	</a:t>
            </a:r>
            <a:r>
              <a:rPr lang="tr-TR" dirty="0" err="1"/>
              <a:t>scanf</a:t>
            </a:r>
            <a:r>
              <a:rPr lang="tr-TR" dirty="0"/>
              <a:t> ("%c",  &amp;cevap);</a:t>
            </a:r>
          </a:p>
          <a:p>
            <a:pPr>
              <a:buNone/>
            </a:pPr>
            <a:r>
              <a:rPr lang="tr-TR" dirty="0"/>
              <a:t>	</a:t>
            </a:r>
            <a:r>
              <a:rPr lang="tr-TR" dirty="0" err="1"/>
              <a:t>printf</a:t>
            </a:r>
            <a:r>
              <a:rPr lang="tr-TR" dirty="0"/>
              <a:t>("</a:t>
            </a:r>
            <a:r>
              <a:rPr lang="tr-TR" dirty="0" err="1"/>
              <a:t>Giris</a:t>
            </a:r>
            <a:r>
              <a:rPr lang="tr-TR" dirty="0"/>
              <a:t>:%c, cevap:%c\n", </a:t>
            </a:r>
            <a:r>
              <a:rPr lang="tr-TR" dirty="0" err="1"/>
              <a:t>giris</a:t>
            </a:r>
            <a:r>
              <a:rPr lang="tr-TR" dirty="0"/>
              <a:t>, cevap); </a:t>
            </a:r>
          </a:p>
          <a:p>
            <a:pPr>
              <a:buNone/>
            </a:pPr>
            <a:r>
              <a:rPr lang="tr-TR" dirty="0"/>
              <a:t>// </a:t>
            </a:r>
            <a:r>
              <a:rPr lang="tr-TR" dirty="0" err="1"/>
              <a:t>printf</a:t>
            </a:r>
            <a:r>
              <a:rPr lang="tr-TR" dirty="0"/>
              <a:t> bizi </a:t>
            </a:r>
            <a:r>
              <a:rPr lang="tr-TR" dirty="0" err="1"/>
              <a:t>yaniltabiliyor</a:t>
            </a:r>
            <a:r>
              <a:rPr lang="tr-TR" dirty="0"/>
              <a:t>. Ekran </a:t>
            </a:r>
            <a:r>
              <a:rPr lang="tr-TR" dirty="0" err="1"/>
              <a:t>ciktisi</a:t>
            </a:r>
            <a:r>
              <a:rPr lang="tr-TR" dirty="0"/>
              <a:t> normal gibi </a:t>
            </a:r>
            <a:r>
              <a:rPr lang="tr-TR" dirty="0" err="1"/>
              <a:t>gosterse</a:t>
            </a:r>
            <a:r>
              <a:rPr lang="tr-TR" dirty="0"/>
              <a:t> de </a:t>
            </a:r>
            <a:r>
              <a:rPr lang="tr-TR" dirty="0" err="1"/>
              <a:t>aslinda</a:t>
            </a:r>
            <a:r>
              <a:rPr lang="tr-TR" dirty="0"/>
              <a:t> ortada bir sorun var.</a:t>
            </a:r>
          </a:p>
          <a:p>
            <a:pPr>
              <a:buNone/>
            </a:pPr>
            <a:r>
              <a:rPr lang="tr-TR" dirty="0"/>
              <a:t>	</a:t>
            </a:r>
            <a:r>
              <a:rPr lang="tr-TR" dirty="0" err="1"/>
              <a:t>printf</a:t>
            </a:r>
            <a:r>
              <a:rPr lang="tr-TR" dirty="0"/>
              <a:t>("Bu durumda cevabiniz: ");</a:t>
            </a:r>
          </a:p>
          <a:p>
            <a:pPr>
              <a:buNone/>
            </a:pPr>
            <a:r>
              <a:rPr lang="tr-TR" dirty="0"/>
              <a:t>	</a:t>
            </a:r>
            <a:r>
              <a:rPr lang="tr-TR" dirty="0" err="1"/>
              <a:t>if</a:t>
            </a:r>
            <a:r>
              <a:rPr lang="tr-TR" dirty="0"/>
              <a:t>(</a:t>
            </a:r>
            <a:r>
              <a:rPr lang="tr-TR" dirty="0" err="1"/>
              <a:t>giris</a:t>
            </a:r>
            <a:r>
              <a:rPr lang="tr-TR" dirty="0"/>
              <a:t>==cevap)</a:t>
            </a:r>
          </a:p>
          <a:p>
            <a:pPr>
              <a:buNone/>
            </a:pPr>
            <a:r>
              <a:rPr lang="tr-TR" dirty="0"/>
              <a:t>		</a:t>
            </a:r>
            <a:r>
              <a:rPr lang="tr-TR" dirty="0" err="1"/>
              <a:t>printf</a:t>
            </a:r>
            <a:r>
              <a:rPr lang="tr-TR" dirty="0"/>
              <a:t>("</a:t>
            </a:r>
            <a:r>
              <a:rPr lang="tr-TR" dirty="0" err="1"/>
              <a:t>Dogru</a:t>
            </a:r>
            <a:r>
              <a:rPr lang="tr-TR" dirty="0"/>
              <a:t>");</a:t>
            </a:r>
          </a:p>
          <a:p>
            <a:pPr>
              <a:buNone/>
            </a:pPr>
            <a:r>
              <a:rPr lang="tr-TR" dirty="0"/>
              <a:t>		else</a:t>
            </a:r>
          </a:p>
          <a:p>
            <a:pPr>
              <a:buNone/>
            </a:pPr>
            <a:r>
              <a:rPr lang="tr-TR" dirty="0"/>
              <a:t>		</a:t>
            </a:r>
            <a:r>
              <a:rPr lang="tr-TR" dirty="0" err="1"/>
              <a:t>printf</a:t>
            </a:r>
            <a:r>
              <a:rPr lang="tr-TR" dirty="0"/>
              <a:t>("</a:t>
            </a:r>
            <a:r>
              <a:rPr lang="tr-TR" dirty="0" err="1"/>
              <a:t>Yanlis</a:t>
            </a:r>
            <a:r>
              <a:rPr lang="tr-TR" dirty="0"/>
              <a:t>.");</a:t>
            </a:r>
          </a:p>
          <a:p>
            <a:pPr>
              <a:buNone/>
            </a:pPr>
            <a:r>
              <a:rPr lang="tr-TR" dirty="0"/>
              <a:t>	</a:t>
            </a:r>
            <a:r>
              <a:rPr lang="tr-TR" dirty="0" err="1"/>
              <a:t>getch</a:t>
            </a:r>
            <a:r>
              <a:rPr lang="tr-TR" dirty="0"/>
              <a:t>();</a:t>
            </a:r>
          </a:p>
          <a:p>
            <a:pPr>
              <a:buNone/>
            </a:pPr>
            <a:r>
              <a:rPr lang="tr-TR" dirty="0"/>
              <a:t>	</a:t>
            </a:r>
            <a:r>
              <a:rPr lang="tr-TR" dirty="0" err="1"/>
              <a:t>return</a:t>
            </a:r>
            <a:r>
              <a:rPr lang="tr-TR" dirty="0"/>
              <a:t> 0;</a:t>
            </a:r>
          </a:p>
          <a:p>
            <a:pPr>
              <a:buNone/>
            </a:pPr>
            <a:r>
              <a:rPr lang="tr-TR" dirty="0"/>
              <a:t>}</a:t>
            </a:r>
          </a:p>
          <a:p>
            <a:pPr>
              <a:buNone/>
            </a:pPr>
            <a:endParaRPr lang="tr-TR" dirty="0"/>
          </a:p>
          <a:p>
            <a:pPr>
              <a:buNone/>
            </a:pPr>
            <a:endParaRPr lang="tr-TR" dirty="0"/>
          </a:p>
          <a:p>
            <a:pPr>
              <a:buNone/>
            </a:pPr>
            <a:endParaRPr lang="tr-TR" dirty="0"/>
          </a:p>
          <a:p>
            <a:pPr>
              <a:buNone/>
            </a:pPr>
            <a:endParaRPr lang="tr-TR" dirty="0"/>
          </a:p>
          <a:p>
            <a:pPr>
              <a:buNone/>
            </a:pPr>
            <a:endParaRPr lang="tr-TR" dirty="0"/>
          </a:p>
          <a:p>
            <a:pPr>
              <a:buNone/>
            </a:pPr>
            <a:endParaRPr lang="tr-TR" dirty="0"/>
          </a:p>
          <a:p>
            <a:pPr>
              <a:buNone/>
            </a:pPr>
            <a:endParaRPr lang="tr-TR" dirty="0"/>
          </a:p>
        </p:txBody>
      </p:sp>
      <p:sp>
        <p:nvSpPr>
          <p:cNvPr id="5" name="4 Yuvarlatılmış Dikdörtgen"/>
          <p:cNvSpPr/>
          <p:nvPr/>
        </p:nvSpPr>
        <p:spPr>
          <a:xfrm>
            <a:off x="6072198" y="4286256"/>
            <a:ext cx="2500330" cy="15716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Bir öğrencinin sorusu üzerine uzun uzun hatanın nedeni araştırıldıktan sonra keşfedilmiştir.</a:t>
            </a:r>
          </a:p>
        </p:txBody>
      </p:sp>
      <p:pic>
        <p:nvPicPr>
          <p:cNvPr id="194562" name="Picture 2"/>
          <p:cNvPicPr>
            <a:picLocks noChangeAspect="1" noChangeArrowheads="1"/>
          </p:cNvPicPr>
          <p:nvPr/>
        </p:nvPicPr>
        <p:blipFill>
          <a:blip r:embed="rId3"/>
          <a:srcRect/>
          <a:stretch>
            <a:fillRect/>
          </a:stretch>
        </p:blipFill>
        <p:spPr bwMode="auto">
          <a:xfrm>
            <a:off x="5143504" y="1500174"/>
            <a:ext cx="3376599" cy="1291231"/>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ransition>
    <p:random/>
  </p:transition>
</p:sld>
</file>

<file path=ppt/slides/slide117.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EK SLAYTLAR</a:t>
            </a:r>
          </a:p>
        </p:txBody>
      </p:sp>
      <p:sp>
        <p:nvSpPr>
          <p:cNvPr id="3" name="2 İçerik Yer Tutucusu"/>
          <p:cNvSpPr>
            <a:spLocks noGrp="1"/>
          </p:cNvSpPr>
          <p:nvPr>
            <p:ph sz="quarter" idx="1"/>
          </p:nvPr>
        </p:nvSpPr>
        <p:spPr/>
        <p:txBody>
          <a:bodyPr>
            <a:normAutofit/>
          </a:bodyPr>
          <a:lstStyle/>
          <a:p>
            <a:r>
              <a:rPr lang="tr-TR" sz="7200" dirty="0"/>
              <a:t>Daktilo etkisi ile metin yazdırmak</a:t>
            </a:r>
          </a:p>
        </p:txBody>
      </p:sp>
      <p:pic>
        <p:nvPicPr>
          <p:cNvPr id="4" name="3 Resim" descr="284005965_tn30_0.jpg"/>
          <p:cNvPicPr>
            <a:picLocks noChangeAspect="1"/>
          </p:cNvPicPr>
          <p:nvPr/>
        </p:nvPicPr>
        <p:blipFill>
          <a:blip r:embed="rId3"/>
          <a:srcRect t="15000" b="15000"/>
          <a:stretch>
            <a:fillRect/>
          </a:stretch>
        </p:blipFill>
        <p:spPr>
          <a:xfrm>
            <a:off x="4714876" y="3571876"/>
            <a:ext cx="3857632" cy="2700361"/>
          </a:xfrm>
          <a:prstGeom prst="rect">
            <a:avLst/>
          </a:prstGeom>
          <a:ln>
            <a:noFill/>
          </a:ln>
          <a:effectLst>
            <a:softEdge rad="112500"/>
          </a:effectLst>
        </p:spPr>
      </p:pic>
    </p:spTree>
  </p:cSld>
  <p:clrMapOvr>
    <a:overrideClrMapping bg1="lt1" tx1="dk1" bg2="lt2" tx2="dk2" accent1="accent1" accent2="accent2" accent3="accent3" accent4="accent4" accent5="accent5" accent6="accent6" hlink="hlink" folHlink="folHlink"/>
  </p:clrMapOvr>
  <p:transition>
    <p:random/>
  </p:transition>
</p:sld>
</file>

<file path=ppt/slides/slide118.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a:t>Bir fonksiyon örneği: daktilo fonksiyonu</a:t>
            </a:r>
          </a:p>
        </p:txBody>
      </p:sp>
      <p:sp>
        <p:nvSpPr>
          <p:cNvPr id="3" name="2 İçerik Yer Tutucusu"/>
          <p:cNvSpPr>
            <a:spLocks noGrp="1"/>
          </p:cNvSpPr>
          <p:nvPr>
            <p:ph sz="quarter" idx="1"/>
          </p:nvPr>
        </p:nvSpPr>
        <p:spPr/>
        <p:txBody>
          <a:bodyPr/>
          <a:lstStyle/>
          <a:p>
            <a:r>
              <a:rPr lang="tr-TR" dirty="0" err="1"/>
              <a:t>printf’lerinizi</a:t>
            </a:r>
            <a:r>
              <a:rPr lang="tr-TR" dirty="0"/>
              <a:t> daha artistik bir hale getirebilirsiniz!</a:t>
            </a:r>
          </a:p>
          <a:p>
            <a:endParaRPr lang="tr-TR" dirty="0"/>
          </a:p>
          <a:p>
            <a:r>
              <a:rPr lang="tr-TR" dirty="0"/>
              <a:t>Şu kütüphaneleri ekleyiniz:</a:t>
            </a:r>
          </a:p>
        </p:txBody>
      </p:sp>
      <p:sp>
        <p:nvSpPr>
          <p:cNvPr id="5" name="4 Dikdörtgen"/>
          <p:cNvSpPr/>
          <p:nvPr/>
        </p:nvSpPr>
        <p:spPr>
          <a:xfrm>
            <a:off x="1088265" y="2833352"/>
            <a:ext cx="7424670"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a:t>
            </a:r>
            <a:r>
              <a:rPr kumimoji="0" lang="tr-TR" sz="1800" b="0" i="0" u="none" strike="noStrike" kern="1200" cap="none" spc="0" normalizeH="0" baseline="0" noProof="0" dirty="0" err="1">
                <a:ln>
                  <a:noFill/>
                </a:ln>
                <a:solidFill>
                  <a:prstClr val="black"/>
                </a:solidFill>
                <a:effectLst/>
                <a:uLnTx/>
                <a:uFillTx/>
                <a:latin typeface="Calibri"/>
                <a:ea typeface="+mn-ea"/>
                <a:cs typeface="+mn-cs"/>
              </a:rPr>
              <a:t>include</a:t>
            </a:r>
            <a:r>
              <a:rPr kumimoji="0" lang="tr-TR" sz="1800" b="0" i="0" u="none" strike="noStrike" kern="1200" cap="none" spc="0" normalizeH="0" baseline="0" noProof="0" dirty="0">
                <a:ln>
                  <a:noFill/>
                </a:ln>
                <a:solidFill>
                  <a:prstClr val="black"/>
                </a:solidFill>
                <a:effectLst/>
                <a:uLnTx/>
                <a:uFillTx/>
                <a:latin typeface="Calibri"/>
                <a:ea typeface="+mn-ea"/>
                <a:cs typeface="+mn-cs"/>
              </a:rPr>
              <a:t> &lt;</a:t>
            </a:r>
            <a:r>
              <a:rPr kumimoji="0" lang="tr-TR" sz="1800" b="0" i="0" u="none" strike="noStrike" kern="1200" cap="none" spc="0" normalizeH="0" baseline="0" noProof="0" dirty="0" err="1">
                <a:ln>
                  <a:noFill/>
                </a:ln>
                <a:solidFill>
                  <a:prstClr val="black"/>
                </a:solidFill>
                <a:effectLst/>
                <a:uLnTx/>
                <a:uFillTx/>
                <a:latin typeface="Calibri"/>
                <a:ea typeface="+mn-ea"/>
                <a:cs typeface="+mn-cs"/>
              </a:rPr>
              <a:t>stdlib</a:t>
            </a:r>
            <a:r>
              <a:rPr kumimoji="0" lang="tr-TR" sz="1800" b="0" i="0" u="none" strike="noStrike" kern="1200" cap="none" spc="0" normalizeH="0" baseline="0" noProof="0" dirty="0">
                <a:ln>
                  <a:noFill/>
                </a:ln>
                <a:solidFill>
                  <a:prstClr val="black"/>
                </a:solidFill>
                <a:effectLst/>
                <a:uLnTx/>
                <a:uFillTx/>
                <a:latin typeface="Calibri"/>
                <a:ea typeface="+mn-ea"/>
                <a:cs typeface="+mn-cs"/>
              </a:rPr>
              <a:t>.h&gt;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a:t>
            </a:r>
            <a:r>
              <a:rPr kumimoji="0" lang="tr-TR" sz="1800" b="0" i="0" u="none" strike="noStrike" kern="1200" cap="none" spc="0" normalizeH="0" baseline="0" noProof="0" dirty="0" err="1">
                <a:ln>
                  <a:noFill/>
                </a:ln>
                <a:solidFill>
                  <a:prstClr val="black"/>
                </a:solidFill>
                <a:effectLst/>
                <a:uLnTx/>
                <a:uFillTx/>
                <a:latin typeface="Calibri"/>
                <a:ea typeface="+mn-ea"/>
                <a:cs typeface="+mn-cs"/>
              </a:rPr>
              <a:t>include</a:t>
            </a:r>
            <a:r>
              <a:rPr kumimoji="0" lang="tr-TR" sz="1800" b="0" i="0" u="none" strike="noStrike" kern="1200" cap="none" spc="0" normalizeH="0" baseline="0" noProof="0" dirty="0">
                <a:ln>
                  <a:noFill/>
                </a:ln>
                <a:solidFill>
                  <a:prstClr val="black"/>
                </a:solidFill>
                <a:effectLst/>
                <a:uLnTx/>
                <a:uFillTx/>
                <a:latin typeface="Calibri"/>
                <a:ea typeface="+mn-ea"/>
                <a:cs typeface="+mn-cs"/>
              </a:rPr>
              <a:t> &lt;</a:t>
            </a:r>
            <a:r>
              <a:rPr kumimoji="0" lang="tr-TR" sz="1800" b="0" i="0" u="none" strike="noStrike" kern="1200" cap="none" spc="0" normalizeH="0" baseline="0" noProof="0" dirty="0" err="1">
                <a:ln>
                  <a:noFill/>
                </a:ln>
                <a:solidFill>
                  <a:prstClr val="black"/>
                </a:solidFill>
                <a:effectLst/>
                <a:uLnTx/>
                <a:uFillTx/>
                <a:latin typeface="Calibri"/>
                <a:ea typeface="+mn-ea"/>
                <a:cs typeface="+mn-cs"/>
              </a:rPr>
              <a:t>stdio</a:t>
            </a:r>
            <a:r>
              <a:rPr kumimoji="0" lang="tr-TR" sz="1800" b="0" i="0" u="none" strike="noStrike" kern="1200" cap="none" spc="0" normalizeH="0" baseline="0" noProof="0" dirty="0">
                <a:ln>
                  <a:noFill/>
                </a:ln>
                <a:solidFill>
                  <a:prstClr val="black"/>
                </a:solidFill>
                <a:effectLst/>
                <a:uLnTx/>
                <a:uFillTx/>
                <a:latin typeface="Calibri"/>
                <a:ea typeface="+mn-ea"/>
                <a:cs typeface="+mn-cs"/>
              </a:rPr>
              <a:t>.h&gt;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a:t>
            </a:r>
            <a:r>
              <a:rPr kumimoji="0" lang="tr-TR" sz="1800" b="0" i="0" u="none" strike="noStrike" kern="1200" cap="none" spc="0" normalizeH="0" baseline="0" noProof="0" dirty="0" err="1">
                <a:ln>
                  <a:noFill/>
                </a:ln>
                <a:solidFill>
                  <a:prstClr val="black"/>
                </a:solidFill>
                <a:effectLst/>
                <a:uLnTx/>
                <a:uFillTx/>
                <a:latin typeface="Calibri"/>
                <a:ea typeface="+mn-ea"/>
                <a:cs typeface="+mn-cs"/>
              </a:rPr>
              <a:t>include</a:t>
            </a:r>
            <a:r>
              <a:rPr kumimoji="0" lang="tr-TR" sz="1800" b="0" i="0" u="none" strike="noStrike" kern="1200" cap="none" spc="0" normalizeH="0" baseline="0" noProof="0" dirty="0">
                <a:ln>
                  <a:noFill/>
                </a:ln>
                <a:solidFill>
                  <a:prstClr val="black"/>
                </a:solidFill>
                <a:effectLst/>
                <a:uLnTx/>
                <a:uFillTx/>
                <a:latin typeface="Calibri"/>
                <a:ea typeface="+mn-ea"/>
                <a:cs typeface="+mn-cs"/>
              </a:rPr>
              <a:t> &lt;</a:t>
            </a:r>
            <a:r>
              <a:rPr kumimoji="0" lang="tr-TR" sz="1800" b="0" i="0" u="none" strike="noStrike" kern="1200" cap="none" spc="0" normalizeH="0" baseline="0" noProof="0" dirty="0" err="1">
                <a:ln>
                  <a:noFill/>
                </a:ln>
                <a:solidFill>
                  <a:prstClr val="black"/>
                </a:solidFill>
                <a:effectLst/>
                <a:uLnTx/>
                <a:uFillTx/>
                <a:latin typeface="Calibri"/>
                <a:ea typeface="+mn-ea"/>
                <a:cs typeface="+mn-cs"/>
              </a:rPr>
              <a:t>string</a:t>
            </a:r>
            <a:r>
              <a:rPr kumimoji="0" lang="tr-TR" sz="1800" b="0" i="0" u="none" strike="noStrike" kern="1200" cap="none" spc="0" normalizeH="0" baseline="0" noProof="0" dirty="0">
                <a:ln>
                  <a:noFill/>
                </a:ln>
                <a:solidFill>
                  <a:prstClr val="black"/>
                </a:solidFill>
                <a:effectLst/>
                <a:uLnTx/>
                <a:uFillTx/>
                <a:latin typeface="Calibri"/>
                <a:ea typeface="+mn-ea"/>
                <a:cs typeface="+mn-cs"/>
              </a:rPr>
              <a:t>.h&gt; //</a:t>
            </a:r>
            <a:r>
              <a:rPr kumimoji="0" lang="tr-TR" sz="1800" b="0" i="0" u="none" strike="noStrike" kern="1200" cap="none" spc="0" normalizeH="0" baseline="0" noProof="0" dirty="0" err="1">
                <a:ln>
                  <a:noFill/>
                </a:ln>
                <a:solidFill>
                  <a:prstClr val="black"/>
                </a:solidFill>
                <a:effectLst/>
                <a:uLnTx/>
                <a:uFillTx/>
                <a:latin typeface="Calibri"/>
                <a:ea typeface="+mn-ea"/>
                <a:cs typeface="+mn-cs"/>
              </a:rPr>
              <a:t>strlen</a:t>
            </a:r>
            <a:r>
              <a:rPr kumimoji="0" lang="tr-TR" sz="1800" b="0" i="0" u="none" strike="noStrike" kern="1200" cap="none" spc="0" normalizeH="0" baseline="0" noProof="0" dirty="0">
                <a:ln>
                  <a:noFill/>
                </a:ln>
                <a:solidFill>
                  <a:prstClr val="black"/>
                </a:solidFill>
                <a:effectLst/>
                <a:uLnTx/>
                <a:uFillTx/>
                <a:latin typeface="Calibri"/>
                <a:ea typeface="+mn-ea"/>
                <a:cs typeface="+mn-cs"/>
              </a:rPr>
              <a:t> gibi </a:t>
            </a:r>
            <a:r>
              <a:rPr kumimoji="0" lang="tr-TR" sz="1800" b="0" i="0" u="none" strike="noStrike" kern="1200" cap="none" spc="0" normalizeH="0" baseline="0" noProof="0" dirty="0" err="1">
                <a:ln>
                  <a:noFill/>
                </a:ln>
                <a:solidFill>
                  <a:prstClr val="black"/>
                </a:solidFill>
                <a:effectLst/>
                <a:uLnTx/>
                <a:uFillTx/>
                <a:latin typeface="Calibri"/>
                <a:ea typeface="+mn-ea"/>
                <a:cs typeface="+mn-cs"/>
              </a:rPr>
              <a:t>fonk</a:t>
            </a:r>
            <a:r>
              <a:rPr kumimoji="0" lang="tr-TR" sz="1800" b="0" i="0" u="none" strike="noStrike" kern="1200" cap="none" spc="0" normalizeH="0" baseline="0" noProof="0" dirty="0">
                <a:ln>
                  <a:noFill/>
                </a:ln>
                <a:solidFill>
                  <a:prstClr val="black"/>
                </a:solidFill>
                <a:effectLst/>
                <a:uLnTx/>
                <a:uFillTx/>
                <a:latin typeface="Calibri"/>
                <a:ea typeface="+mn-ea"/>
                <a:cs typeface="+mn-cs"/>
              </a:rPr>
              <a:t>.</a:t>
            </a:r>
            <a:r>
              <a:rPr kumimoji="0" lang="tr-TR" sz="1800" b="0" i="0" u="none" strike="noStrike" kern="1200" cap="none" spc="0" normalizeH="0" baseline="0" noProof="0" dirty="0" err="1">
                <a:ln>
                  <a:noFill/>
                </a:ln>
                <a:solidFill>
                  <a:prstClr val="black"/>
                </a:solidFill>
                <a:effectLst/>
                <a:uLnTx/>
                <a:uFillTx/>
                <a:latin typeface="Calibri"/>
                <a:ea typeface="+mn-ea"/>
                <a:cs typeface="+mn-cs"/>
              </a:rPr>
              <a:t>lar</a:t>
            </a:r>
            <a:r>
              <a:rPr kumimoji="0" lang="tr-TR" sz="1800" b="0" i="0" u="none" strike="noStrike" kern="1200" cap="none" spc="0" normalizeH="0" baseline="0" noProof="0" dirty="0">
                <a:ln>
                  <a:noFill/>
                </a:ln>
                <a:solidFill>
                  <a:prstClr val="black"/>
                </a:solidFill>
                <a:effectLst/>
                <a:uLnTx/>
                <a:uFillTx/>
                <a:latin typeface="Calibri"/>
                <a:ea typeface="+mn-ea"/>
                <a:cs typeface="+mn-cs"/>
              </a:rPr>
              <a:t> </a:t>
            </a:r>
            <a:r>
              <a:rPr kumimoji="0" lang="tr-TR" sz="1800" b="0" i="0" u="none" strike="noStrike" kern="1200" cap="none" spc="0" normalizeH="0" baseline="0" noProof="0" dirty="0" err="1">
                <a:ln>
                  <a:noFill/>
                </a:ln>
                <a:solidFill>
                  <a:prstClr val="black"/>
                </a:solidFill>
                <a:effectLst/>
                <a:uLnTx/>
                <a:uFillTx/>
                <a:latin typeface="Calibri"/>
                <a:ea typeface="+mn-ea"/>
                <a:cs typeface="+mn-cs"/>
              </a:rPr>
              <a:t>icin</a:t>
            </a:r>
            <a:r>
              <a:rPr kumimoji="0" lang="tr-TR" sz="1800" b="0" i="0" u="none" strike="noStrike" kern="1200" cap="none" spc="0" normalizeH="0" baseline="0" noProof="0" dirty="0">
                <a:ln>
                  <a:noFill/>
                </a:ln>
                <a:solidFill>
                  <a:prstClr val="black"/>
                </a:solidFill>
                <a:effectLst/>
                <a:uLnTx/>
                <a:uFillTx/>
                <a:latin typeface="Calibri"/>
                <a:ea typeface="+mn-ea"/>
                <a:cs typeface="+mn-cs"/>
              </a:rPr>
              <a:t> gerekebilir.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a:t>
            </a:r>
            <a:r>
              <a:rPr kumimoji="0" lang="tr-TR" sz="1800" b="0" i="0" u="none" strike="noStrike" kern="1200" cap="none" spc="0" normalizeH="0" baseline="0" noProof="0" dirty="0" err="1">
                <a:ln>
                  <a:noFill/>
                </a:ln>
                <a:solidFill>
                  <a:prstClr val="black"/>
                </a:solidFill>
                <a:effectLst/>
                <a:uLnTx/>
                <a:uFillTx/>
                <a:latin typeface="Calibri"/>
                <a:ea typeface="+mn-ea"/>
                <a:cs typeface="+mn-cs"/>
              </a:rPr>
              <a:t>include</a:t>
            </a:r>
            <a:r>
              <a:rPr kumimoji="0" lang="tr-TR" sz="1800" b="0" i="0" u="none" strike="noStrike" kern="1200" cap="none" spc="0" normalizeH="0" baseline="0" noProof="0" dirty="0">
                <a:ln>
                  <a:noFill/>
                </a:ln>
                <a:solidFill>
                  <a:prstClr val="black"/>
                </a:solidFill>
                <a:effectLst/>
                <a:uLnTx/>
                <a:uFillTx/>
                <a:latin typeface="Calibri"/>
                <a:ea typeface="+mn-ea"/>
                <a:cs typeface="+mn-cs"/>
              </a:rPr>
              <a:t> &lt;</a:t>
            </a:r>
            <a:r>
              <a:rPr kumimoji="0" lang="tr-TR" sz="1800" b="0" i="0" u="none" strike="noStrike" kern="1200" cap="none" spc="0" normalizeH="0" baseline="0" noProof="0" dirty="0" err="1">
                <a:ln>
                  <a:noFill/>
                </a:ln>
                <a:solidFill>
                  <a:prstClr val="black"/>
                </a:solidFill>
                <a:effectLst/>
                <a:uLnTx/>
                <a:uFillTx/>
                <a:latin typeface="Calibri"/>
                <a:ea typeface="+mn-ea"/>
                <a:cs typeface="+mn-cs"/>
              </a:rPr>
              <a:t>windows</a:t>
            </a:r>
            <a:r>
              <a:rPr kumimoji="0" lang="tr-TR" sz="1800" b="0" i="0" u="none" strike="noStrike" kern="1200" cap="none" spc="0" normalizeH="0" baseline="0" noProof="0" dirty="0">
                <a:ln>
                  <a:noFill/>
                </a:ln>
                <a:solidFill>
                  <a:prstClr val="black"/>
                </a:solidFill>
                <a:effectLst/>
                <a:uLnTx/>
                <a:uFillTx/>
                <a:latin typeface="Calibri"/>
                <a:ea typeface="+mn-ea"/>
                <a:cs typeface="+mn-cs"/>
              </a:rPr>
              <a:t>.h&gt; // </a:t>
            </a:r>
            <a:r>
              <a:rPr kumimoji="0" lang="tr-TR" sz="1800" b="0" i="0" u="none" strike="noStrike" kern="1200" cap="none" spc="0" normalizeH="0" baseline="0" noProof="0" dirty="0" err="1">
                <a:ln>
                  <a:noFill/>
                </a:ln>
                <a:solidFill>
                  <a:prstClr val="black"/>
                </a:solidFill>
                <a:effectLst/>
                <a:uLnTx/>
                <a:uFillTx/>
                <a:latin typeface="Calibri"/>
                <a:ea typeface="+mn-ea"/>
                <a:cs typeface="+mn-cs"/>
              </a:rPr>
              <a:t>Sleep</a:t>
            </a:r>
            <a:r>
              <a:rPr kumimoji="0" lang="tr-TR" sz="1800" b="0" i="0" u="none" strike="noStrike" kern="1200" cap="none" spc="0" normalizeH="0" baseline="0" noProof="0" dirty="0">
                <a:ln>
                  <a:noFill/>
                </a:ln>
                <a:solidFill>
                  <a:prstClr val="black"/>
                </a:solidFill>
                <a:effectLst/>
                <a:uLnTx/>
                <a:uFillTx/>
                <a:latin typeface="Calibri"/>
                <a:ea typeface="+mn-ea"/>
                <a:cs typeface="+mn-cs"/>
              </a:rPr>
              <a:t> fonksiyonu için gerekebilir.</a:t>
            </a:r>
          </a:p>
        </p:txBody>
      </p:sp>
      <p:sp>
        <p:nvSpPr>
          <p:cNvPr id="6" name="5 Metin kutusu"/>
          <p:cNvSpPr txBox="1"/>
          <p:nvPr/>
        </p:nvSpPr>
        <p:spPr>
          <a:xfrm>
            <a:off x="457200" y="5972294"/>
            <a:ext cx="522502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Sınavda buradaki daktilo </a:t>
            </a:r>
            <a:r>
              <a:rPr kumimoji="0" lang="tr-TR" sz="1800" b="0" i="0" u="none" strike="noStrike" kern="1200" cap="none" spc="0" normalizeH="0" baseline="0" noProof="0" dirty="0" err="1">
                <a:ln>
                  <a:noFill/>
                </a:ln>
                <a:solidFill>
                  <a:prstClr val="black"/>
                </a:solidFill>
                <a:effectLst/>
                <a:uLnTx/>
                <a:uFillTx/>
                <a:latin typeface="Calibri"/>
                <a:ea typeface="+mn-ea"/>
                <a:cs typeface="+mn-cs"/>
              </a:rPr>
              <a:t>printf’ten</a:t>
            </a:r>
            <a:r>
              <a:rPr kumimoji="0" lang="tr-TR" sz="1800" b="0" i="0" u="none" strike="noStrike" kern="1200" cap="none" spc="0" normalizeH="0" baseline="0" noProof="0" dirty="0">
                <a:ln>
                  <a:noFill/>
                </a:ln>
                <a:solidFill>
                  <a:prstClr val="black"/>
                </a:solidFill>
                <a:effectLst/>
                <a:uLnTx/>
                <a:uFillTx/>
                <a:latin typeface="Calibri"/>
                <a:ea typeface="+mn-ea"/>
                <a:cs typeface="+mn-cs"/>
              </a:rPr>
              <a:t> sorumlu değilsiniz.</a:t>
            </a: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119.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Bir fonksiyon örneği: daktilo fonksiyonu</a:t>
            </a:r>
          </a:p>
        </p:txBody>
      </p:sp>
      <p:sp>
        <p:nvSpPr>
          <p:cNvPr id="3" name="2 İçerik Yer Tutucusu"/>
          <p:cNvSpPr>
            <a:spLocks noGrp="1"/>
          </p:cNvSpPr>
          <p:nvPr>
            <p:ph sz="quarter" idx="1"/>
          </p:nvPr>
        </p:nvSpPr>
        <p:spPr/>
        <p:txBody>
          <a:bodyPr/>
          <a:lstStyle/>
          <a:p>
            <a:r>
              <a:rPr lang="tr-TR" dirty="0"/>
              <a:t>Daktilo gibi ekrana yazı yazdırmak </a:t>
            </a:r>
          </a:p>
          <a:p>
            <a:r>
              <a:rPr lang="tr-TR" dirty="0"/>
              <a:t>Fonksiyonlar sayesinde…</a:t>
            </a:r>
          </a:p>
          <a:p>
            <a:endParaRPr lang="tr-TR" dirty="0"/>
          </a:p>
          <a:p>
            <a:endParaRPr lang="tr-TR" dirty="0"/>
          </a:p>
          <a:p>
            <a:endParaRPr lang="tr-TR" dirty="0"/>
          </a:p>
          <a:p>
            <a:endParaRPr lang="tr-TR" dirty="0"/>
          </a:p>
          <a:p>
            <a:endParaRPr lang="tr-TR" dirty="0"/>
          </a:p>
          <a:p>
            <a:endParaRPr lang="tr-TR" dirty="0"/>
          </a:p>
        </p:txBody>
      </p:sp>
      <p:pic>
        <p:nvPicPr>
          <p:cNvPr id="4" name="Picture 2"/>
          <p:cNvPicPr>
            <a:picLocks noChangeAspect="1" noChangeArrowheads="1"/>
          </p:cNvPicPr>
          <p:nvPr/>
        </p:nvPicPr>
        <p:blipFill>
          <a:blip r:embed="rId3"/>
          <a:srcRect t="8074" r="7251" b="73965"/>
          <a:stretch>
            <a:fillRect/>
          </a:stretch>
        </p:blipFill>
        <p:spPr bwMode="auto">
          <a:xfrm>
            <a:off x="285720" y="2428868"/>
            <a:ext cx="8402292" cy="1084153"/>
          </a:xfrm>
          <a:prstGeom prst="rect">
            <a:avLst/>
          </a:prstGeom>
          <a:noFill/>
          <a:ln w="9525">
            <a:solidFill>
              <a:schemeClr val="bg2">
                <a:lumMod val="50000"/>
              </a:schemeClr>
            </a:solidFill>
            <a:miter lim="800000"/>
            <a:headEnd/>
            <a:tailEnd/>
          </a:ln>
          <a:effectLst/>
        </p:spPr>
      </p:pic>
      <p:cxnSp>
        <p:nvCxnSpPr>
          <p:cNvPr id="6" name="5 Düz Ok Bağlayıcısı"/>
          <p:cNvCxnSpPr/>
          <p:nvPr/>
        </p:nvCxnSpPr>
        <p:spPr>
          <a:xfrm>
            <a:off x="4429124" y="3298707"/>
            <a:ext cx="207170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6 Metin kutusu"/>
          <p:cNvSpPr txBox="1"/>
          <p:nvPr/>
        </p:nvSpPr>
        <p:spPr>
          <a:xfrm>
            <a:off x="3857620" y="3441583"/>
            <a:ext cx="3386504"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harfler birer birer ekrana yazdırılır.</a:t>
            </a:r>
          </a:p>
        </p:txBody>
      </p:sp>
      <p:sp>
        <p:nvSpPr>
          <p:cNvPr id="8" name="7 Yuvarlatılmış Dikdörtgen"/>
          <p:cNvSpPr/>
          <p:nvPr/>
        </p:nvSpPr>
        <p:spPr>
          <a:xfrm>
            <a:off x="4286248" y="4500570"/>
            <a:ext cx="4500594" cy="1714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0" i="1" u="none" strike="noStrike" kern="1200" cap="none" spc="0" normalizeH="0" baseline="0" noProof="0" dirty="0">
                <a:ln>
                  <a:noFill/>
                </a:ln>
                <a:solidFill>
                  <a:prstClr val="white"/>
                </a:solidFill>
                <a:effectLst/>
                <a:uLnTx/>
                <a:uFillTx/>
                <a:latin typeface="Calibri"/>
                <a:ea typeface="+mn-ea"/>
                <a:cs typeface="+mn-cs"/>
              </a:rPr>
              <a:t>Ödev değerlendirmesi yapacak asistanınıza acıyınız ve ödev kodlarınızda uzun metinleri </a:t>
            </a:r>
            <a:r>
              <a:rPr kumimoji="0" lang="tr-TR" sz="2000" b="0" i="1" u="none" strike="noStrike" kern="1200" cap="none" spc="0" normalizeH="0" baseline="0" noProof="0" dirty="0" err="1">
                <a:ln>
                  <a:noFill/>
                </a:ln>
                <a:solidFill>
                  <a:prstClr val="white"/>
                </a:solidFill>
                <a:effectLst/>
                <a:uLnTx/>
                <a:uFillTx/>
                <a:latin typeface="Calibri"/>
                <a:ea typeface="+mn-ea"/>
                <a:cs typeface="+mn-cs"/>
              </a:rPr>
              <a:t>daktilolamayınız</a:t>
            </a:r>
            <a:r>
              <a:rPr kumimoji="0" lang="tr-TR" sz="2000" b="0" i="1" u="none" strike="noStrike" kern="1200" cap="none" spc="0" normalizeH="0" baseline="0" noProof="0" dirty="0">
                <a:ln>
                  <a:noFill/>
                </a:ln>
                <a:solidFill>
                  <a:prstClr val="white"/>
                </a:solidFill>
                <a:effectLst/>
                <a:uLnTx/>
                <a:uFillTx/>
                <a:latin typeface="Calibri"/>
                <a:ea typeface="+mn-ea"/>
                <a:cs typeface="+mn-cs"/>
              </a:rPr>
              <a:t>.</a:t>
            </a: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Ekrana sizce ne yazdırır?</a:t>
            </a:r>
          </a:p>
        </p:txBody>
      </p:sp>
      <p:pic>
        <p:nvPicPr>
          <p:cNvPr id="220163" name="Picture 3"/>
          <p:cNvPicPr>
            <a:picLocks noChangeAspect="1" noChangeArrowheads="1"/>
          </p:cNvPicPr>
          <p:nvPr/>
        </p:nvPicPr>
        <p:blipFill>
          <a:blip r:embed="rId2"/>
          <a:srcRect t="16003" r="65923" b="34546"/>
          <a:stretch>
            <a:fillRect/>
          </a:stretch>
        </p:blipFill>
        <p:spPr bwMode="auto">
          <a:xfrm>
            <a:off x="1928794" y="1285860"/>
            <a:ext cx="4760323" cy="3681491"/>
          </a:xfrm>
          <a:prstGeom prst="rect">
            <a:avLst/>
          </a:prstGeom>
          <a:noFill/>
          <a:ln w="9525">
            <a:noFill/>
            <a:miter lim="800000"/>
            <a:headEnd/>
            <a:tailEnd/>
          </a:ln>
          <a:effectLst/>
        </p:spPr>
      </p:pic>
    </p:spTree>
  </p:cSld>
  <p:clrMapOvr>
    <a:masterClrMapping/>
  </p:clrMapOvr>
  <p:transition>
    <p:random/>
  </p:transition>
</p:sld>
</file>

<file path=ppt/slides/slide120.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Bir fonksiyon örneği: daktilo fonksiyonu</a:t>
            </a:r>
          </a:p>
        </p:txBody>
      </p:sp>
      <p:sp>
        <p:nvSpPr>
          <p:cNvPr id="3" name="2 İçerik Yer Tutucusu"/>
          <p:cNvSpPr>
            <a:spLocks noGrp="1"/>
          </p:cNvSpPr>
          <p:nvPr>
            <p:ph sz="quarter" idx="1"/>
          </p:nvPr>
        </p:nvSpPr>
        <p:spPr/>
        <p:txBody>
          <a:bodyPr/>
          <a:lstStyle/>
          <a:p>
            <a:r>
              <a:rPr lang="tr-TR" dirty="0" err="1"/>
              <a:t>printf’lerinizi</a:t>
            </a:r>
            <a:r>
              <a:rPr lang="tr-TR" dirty="0"/>
              <a:t> daha artistik bir hale getirebilirsiniz!</a:t>
            </a:r>
          </a:p>
          <a:p>
            <a:pPr>
              <a:buNone/>
            </a:pPr>
            <a:r>
              <a:rPr lang="tr-TR" sz="1800" dirty="0"/>
              <a:t>(İçerisindeki </a:t>
            </a:r>
            <a:r>
              <a:rPr lang="tr-TR" sz="1800" dirty="0" err="1"/>
              <a:t>strlen</a:t>
            </a:r>
            <a:r>
              <a:rPr lang="tr-TR" sz="1800" dirty="0"/>
              <a:t> gibi kısımları henüz görmedik. Ödevlerinizde kullanabilirsiniz.)</a:t>
            </a:r>
          </a:p>
          <a:p>
            <a:endParaRPr lang="tr-TR" dirty="0"/>
          </a:p>
        </p:txBody>
      </p:sp>
      <p:sp>
        <p:nvSpPr>
          <p:cNvPr id="6" name="5 Dikdörtgen"/>
          <p:cNvSpPr/>
          <p:nvPr/>
        </p:nvSpPr>
        <p:spPr>
          <a:xfrm>
            <a:off x="1371600" y="2215166"/>
            <a:ext cx="7315199" cy="313932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err="1">
                <a:ln>
                  <a:noFill/>
                </a:ln>
                <a:solidFill>
                  <a:prstClr val="black"/>
                </a:solidFill>
                <a:effectLst/>
                <a:uLnTx/>
                <a:uFillTx/>
                <a:latin typeface="Calibri"/>
                <a:ea typeface="+mn-ea"/>
                <a:cs typeface="+mn-cs"/>
              </a:rPr>
              <a:t>void</a:t>
            </a:r>
            <a:r>
              <a:rPr kumimoji="0" lang="tr-TR" sz="1800" b="0" i="0" u="none" strike="noStrike" kern="1200" cap="none" spc="0" normalizeH="0" baseline="0" noProof="0" dirty="0">
                <a:ln>
                  <a:noFill/>
                </a:ln>
                <a:solidFill>
                  <a:prstClr val="black"/>
                </a:solidFill>
                <a:effectLst/>
                <a:uLnTx/>
                <a:uFillTx/>
                <a:latin typeface="Calibri"/>
                <a:ea typeface="+mn-ea"/>
                <a:cs typeface="+mn-cs"/>
              </a:rPr>
              <a:t> daktilo(</a:t>
            </a:r>
            <a:r>
              <a:rPr kumimoji="0" lang="tr-TR" sz="1800" b="0" i="0" u="none" strike="noStrike" kern="1200" cap="none" spc="0" normalizeH="0" baseline="0" noProof="0" dirty="0" err="1">
                <a:ln>
                  <a:noFill/>
                </a:ln>
                <a:solidFill>
                  <a:prstClr val="black"/>
                </a:solidFill>
                <a:effectLst/>
                <a:uLnTx/>
                <a:uFillTx/>
                <a:latin typeface="Calibri"/>
                <a:ea typeface="+mn-ea"/>
                <a:cs typeface="+mn-cs"/>
              </a:rPr>
              <a:t>const</a:t>
            </a:r>
            <a:r>
              <a:rPr kumimoji="0" lang="tr-TR" sz="1800" b="0" i="0" u="none" strike="noStrike" kern="1200" cap="none" spc="0" normalizeH="0" baseline="0" noProof="0" dirty="0">
                <a:ln>
                  <a:noFill/>
                </a:ln>
                <a:solidFill>
                  <a:prstClr val="black"/>
                </a:solidFill>
                <a:effectLst/>
                <a:uLnTx/>
                <a:uFillTx/>
                <a:latin typeface="Calibri"/>
                <a:ea typeface="+mn-ea"/>
                <a:cs typeface="+mn-cs"/>
              </a:rPr>
              <a:t> </a:t>
            </a:r>
            <a:r>
              <a:rPr kumimoji="0" lang="tr-TR" sz="1800" b="0" i="0" u="none" strike="noStrike" kern="1200" cap="none" spc="0" normalizeH="0" baseline="0" noProof="0" dirty="0" err="1">
                <a:ln>
                  <a:noFill/>
                </a:ln>
                <a:solidFill>
                  <a:prstClr val="black"/>
                </a:solidFill>
                <a:effectLst/>
                <a:uLnTx/>
                <a:uFillTx/>
                <a:latin typeface="Calibri"/>
                <a:ea typeface="+mn-ea"/>
                <a:cs typeface="+mn-cs"/>
              </a:rPr>
              <a:t>char</a:t>
            </a:r>
            <a:r>
              <a:rPr kumimoji="0" lang="tr-TR" sz="1800" b="0" i="0" u="none" strike="noStrike" kern="1200" cap="none" spc="0" normalizeH="0" baseline="0" noProof="0" dirty="0">
                <a:ln>
                  <a:noFill/>
                </a:ln>
                <a:solidFill>
                  <a:prstClr val="black"/>
                </a:solidFill>
                <a:effectLst/>
                <a:uLnTx/>
                <a:uFillTx/>
                <a:latin typeface="Calibri"/>
                <a:ea typeface="+mn-ea"/>
                <a:cs typeface="+mn-cs"/>
              </a:rPr>
              <a:t>* </a:t>
            </a:r>
            <a:r>
              <a:rPr kumimoji="0" lang="tr-TR" sz="1800" b="0" i="0" u="none" strike="noStrike" kern="1200" cap="none" spc="0" normalizeH="0" baseline="0" noProof="0" dirty="0" err="1">
                <a:ln>
                  <a:noFill/>
                </a:ln>
                <a:solidFill>
                  <a:prstClr val="black"/>
                </a:solidFill>
                <a:effectLst/>
                <a:uLnTx/>
                <a:uFillTx/>
                <a:latin typeface="Calibri"/>
                <a:ea typeface="+mn-ea"/>
                <a:cs typeface="+mn-cs"/>
              </a:rPr>
              <a:t>text</a:t>
            </a:r>
            <a:r>
              <a:rPr kumimoji="0" lang="tr-TR" sz="1800" b="0" i="0" u="none" strike="noStrike" kern="1200" cap="none" spc="0" normalizeH="0" baseline="0" noProof="0" dirty="0">
                <a:ln>
                  <a:noFill/>
                </a:ln>
                <a:solidFill>
                  <a:prstClr val="black"/>
                </a:solidFill>
                <a:effectLst/>
                <a:uLnTx/>
                <a:uFillTx/>
                <a:latin typeface="Calibri"/>
                <a:ea typeface="+mn-ea"/>
                <a:cs typeface="+mn-cs"/>
              </a:rPr>
              <a:t>) // sade metin </a:t>
            </a:r>
            <a:r>
              <a:rPr kumimoji="0" lang="tr-TR" sz="1800" b="0" i="0" u="none" strike="noStrike" kern="1200" cap="none" spc="0" normalizeH="0" baseline="0" noProof="0" dirty="0" err="1">
                <a:ln>
                  <a:noFill/>
                </a:ln>
                <a:solidFill>
                  <a:prstClr val="black"/>
                </a:solidFill>
                <a:effectLst/>
                <a:uLnTx/>
                <a:uFillTx/>
                <a:latin typeface="Calibri"/>
                <a:ea typeface="+mn-ea"/>
                <a:cs typeface="+mn-cs"/>
              </a:rPr>
              <a:t>yazdirmak</a:t>
            </a:r>
            <a:r>
              <a:rPr kumimoji="0" lang="tr-TR" sz="1800" b="0" i="0" u="none" strike="noStrike" kern="1200" cap="none" spc="0" normalizeH="0" baseline="0" noProof="0" dirty="0">
                <a:ln>
                  <a:noFill/>
                </a:ln>
                <a:solidFill>
                  <a:prstClr val="black"/>
                </a:solidFill>
                <a:effectLst/>
                <a:uLnTx/>
                <a:uFillTx/>
                <a:latin typeface="Calibri"/>
                <a:ea typeface="+mn-ea"/>
                <a:cs typeface="+mn-cs"/>
              </a:rPr>
              <a:t> </a:t>
            </a:r>
            <a:r>
              <a:rPr kumimoji="0" lang="tr-TR" sz="1800" b="0" i="0" u="none" strike="noStrike" kern="1200" cap="none" spc="0" normalizeH="0" baseline="0" noProof="0" dirty="0" err="1">
                <a:ln>
                  <a:noFill/>
                </a:ln>
                <a:solidFill>
                  <a:prstClr val="black"/>
                </a:solidFill>
                <a:effectLst/>
                <a:uLnTx/>
                <a:uFillTx/>
                <a:latin typeface="Calibri"/>
                <a:ea typeface="+mn-ea"/>
                <a:cs typeface="+mn-cs"/>
              </a:rPr>
              <a:t>icin</a:t>
            </a: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	</a:t>
            </a:r>
            <a:r>
              <a:rPr kumimoji="0" lang="tr-TR" sz="1800" b="0" i="0" u="none" strike="noStrike" kern="1200" cap="none" spc="0" normalizeH="0" baseline="0" noProof="0" dirty="0" err="1">
                <a:ln>
                  <a:noFill/>
                </a:ln>
                <a:solidFill>
                  <a:prstClr val="black"/>
                </a:solidFill>
                <a:effectLst/>
                <a:uLnTx/>
                <a:uFillTx/>
                <a:latin typeface="Calibri"/>
                <a:ea typeface="+mn-ea"/>
                <a:cs typeface="+mn-cs"/>
              </a:rPr>
              <a:t>int</a:t>
            </a:r>
            <a:r>
              <a:rPr kumimoji="0" lang="tr-TR" sz="1800" b="0" i="0" u="none" strike="noStrike" kern="1200" cap="none" spc="0" normalizeH="0" baseline="0" noProof="0" dirty="0">
                <a:ln>
                  <a:noFill/>
                </a:ln>
                <a:solidFill>
                  <a:prstClr val="black"/>
                </a:solidFill>
                <a:effectLst/>
                <a:uLnTx/>
                <a:uFillTx/>
                <a:latin typeface="Calibri"/>
                <a:ea typeface="+mn-ea"/>
                <a:cs typeface="+mn-cs"/>
              </a:rPr>
              <a:t> </a:t>
            </a:r>
            <a:r>
              <a:rPr kumimoji="0" lang="tr-TR" sz="1800" b="0" i="0" u="none" strike="noStrike" kern="1200" cap="none" spc="0" normalizeH="0" baseline="0" noProof="0" dirty="0" err="1">
                <a:ln>
                  <a:noFill/>
                </a:ln>
                <a:solidFill>
                  <a:prstClr val="black"/>
                </a:solidFill>
                <a:effectLst/>
                <a:uLnTx/>
                <a:uFillTx/>
                <a:latin typeface="Calibri"/>
                <a:ea typeface="+mn-ea"/>
                <a:cs typeface="+mn-cs"/>
              </a:rPr>
              <a:t>length</a:t>
            </a:r>
            <a:r>
              <a:rPr kumimoji="0" lang="tr-TR" sz="1800" b="0" i="0" u="none" strike="noStrike" kern="1200" cap="none" spc="0" normalizeH="0" baseline="0" noProof="0" dirty="0">
                <a:ln>
                  <a:noFill/>
                </a:ln>
                <a:solidFill>
                  <a:prstClr val="black"/>
                </a:solidFill>
                <a:effectLst/>
                <a:uLnTx/>
                <a:uFillTx/>
                <a:latin typeface="Calibri"/>
                <a:ea typeface="+mn-ea"/>
                <a:cs typeface="+mn-cs"/>
              </a:rPr>
              <a:t> = </a:t>
            </a:r>
            <a:r>
              <a:rPr kumimoji="0" lang="tr-TR" sz="1800" b="0" i="0" u="none" strike="noStrike" kern="1200" cap="none" spc="0" normalizeH="0" baseline="0" noProof="0" dirty="0" err="1">
                <a:ln>
                  <a:noFill/>
                </a:ln>
                <a:solidFill>
                  <a:prstClr val="black"/>
                </a:solidFill>
                <a:effectLst/>
                <a:uLnTx/>
                <a:uFillTx/>
                <a:latin typeface="Calibri"/>
                <a:ea typeface="+mn-ea"/>
                <a:cs typeface="+mn-cs"/>
              </a:rPr>
              <a:t>strlen</a:t>
            </a:r>
            <a:r>
              <a:rPr kumimoji="0" lang="tr-TR" sz="1800" b="0" i="0" u="none" strike="noStrike" kern="1200" cap="none" spc="0" normalizeH="0" baseline="0" noProof="0" dirty="0">
                <a:ln>
                  <a:noFill/>
                </a:ln>
                <a:solidFill>
                  <a:prstClr val="black"/>
                </a:solidFill>
                <a:effectLst/>
                <a:uLnTx/>
                <a:uFillTx/>
                <a:latin typeface="Calibri"/>
                <a:ea typeface="+mn-ea"/>
                <a:cs typeface="+mn-cs"/>
              </a:rPr>
              <a:t>(</a:t>
            </a:r>
            <a:r>
              <a:rPr kumimoji="0" lang="tr-TR" sz="1800" b="0" i="0" u="none" strike="noStrike" kern="1200" cap="none" spc="0" normalizeH="0" baseline="0" noProof="0" dirty="0" err="1">
                <a:ln>
                  <a:noFill/>
                </a:ln>
                <a:solidFill>
                  <a:prstClr val="black"/>
                </a:solidFill>
                <a:effectLst/>
                <a:uLnTx/>
                <a:uFillTx/>
                <a:latin typeface="Calibri"/>
                <a:ea typeface="+mn-ea"/>
                <a:cs typeface="+mn-cs"/>
              </a:rPr>
              <a:t>text</a:t>
            </a:r>
            <a:r>
              <a:rPr kumimoji="0" lang="tr-TR" sz="1800" b="0" i="0" u="none" strike="noStrike" kern="1200" cap="none" spc="0" normalizeH="0" baseline="0" noProof="0" dirty="0">
                <a:ln>
                  <a:noFill/>
                </a:ln>
                <a:solidFill>
                  <a:prstClr val="black"/>
                </a:solidFill>
                <a:effectLst/>
                <a:uLnTx/>
                <a:uFillTx/>
                <a:latin typeface="Calibri"/>
                <a:ea typeface="+mn-ea"/>
                <a:cs typeface="+mn-cs"/>
              </a:rPr>
              <a:t>); //girilen </a:t>
            </a:r>
            <a:r>
              <a:rPr kumimoji="0" lang="tr-TR" sz="1800" b="0" i="0" u="none" strike="noStrike" kern="1200" cap="none" spc="0" normalizeH="0" baseline="0" noProof="0" dirty="0" err="1">
                <a:ln>
                  <a:noFill/>
                </a:ln>
                <a:solidFill>
                  <a:prstClr val="black"/>
                </a:solidFill>
                <a:effectLst/>
                <a:uLnTx/>
                <a:uFillTx/>
                <a:latin typeface="Calibri"/>
                <a:ea typeface="+mn-ea"/>
                <a:cs typeface="+mn-cs"/>
              </a:rPr>
              <a:t>sozcuk</a:t>
            </a:r>
            <a:r>
              <a:rPr kumimoji="0" lang="tr-TR" sz="1800" b="0" i="0" u="none" strike="noStrike" kern="1200" cap="none" spc="0" normalizeH="0" baseline="0" noProof="0" dirty="0">
                <a:ln>
                  <a:noFill/>
                </a:ln>
                <a:solidFill>
                  <a:prstClr val="black"/>
                </a:solidFill>
                <a:effectLst/>
                <a:uLnTx/>
                <a:uFillTx/>
                <a:latin typeface="Calibri"/>
                <a:ea typeface="+mn-ea"/>
                <a:cs typeface="+mn-cs"/>
              </a:rPr>
              <a:t> </a:t>
            </a:r>
            <a:r>
              <a:rPr kumimoji="0" lang="tr-TR" sz="1800" b="0" i="0" u="none" strike="noStrike" kern="1200" cap="none" spc="0" normalizeH="0" baseline="0" noProof="0" dirty="0" err="1">
                <a:ln>
                  <a:noFill/>
                </a:ln>
                <a:solidFill>
                  <a:prstClr val="black"/>
                </a:solidFill>
                <a:effectLst/>
                <a:uLnTx/>
                <a:uFillTx/>
                <a:latin typeface="Calibri"/>
                <a:ea typeface="+mn-ea"/>
                <a:cs typeface="+mn-cs"/>
              </a:rPr>
              <a:t>kac</a:t>
            </a:r>
            <a:r>
              <a:rPr kumimoji="0" lang="tr-TR" sz="1800" b="0" i="0" u="none" strike="noStrike" kern="1200" cap="none" spc="0" normalizeH="0" baseline="0" noProof="0" dirty="0">
                <a:ln>
                  <a:noFill/>
                </a:ln>
                <a:solidFill>
                  <a:prstClr val="black"/>
                </a:solidFill>
                <a:effectLst/>
                <a:uLnTx/>
                <a:uFillTx/>
                <a:latin typeface="Calibri"/>
                <a:ea typeface="+mn-ea"/>
                <a:cs typeface="+mn-cs"/>
              </a:rPr>
              <a:t> karakterli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	</a:t>
            </a:r>
            <a:r>
              <a:rPr kumimoji="0" lang="tr-TR" sz="1800" b="0" i="0" u="none" strike="noStrike" kern="1200" cap="none" spc="0" normalizeH="0" baseline="0" noProof="0" dirty="0" err="1">
                <a:ln>
                  <a:noFill/>
                </a:ln>
                <a:solidFill>
                  <a:prstClr val="black"/>
                </a:solidFill>
                <a:effectLst/>
                <a:uLnTx/>
                <a:uFillTx/>
                <a:latin typeface="Calibri"/>
                <a:ea typeface="+mn-ea"/>
                <a:cs typeface="+mn-cs"/>
              </a:rPr>
              <a:t>int</a:t>
            </a:r>
            <a:r>
              <a:rPr kumimoji="0" lang="tr-TR" sz="1800" b="0" i="0" u="none" strike="noStrike" kern="1200" cap="none" spc="0" normalizeH="0" baseline="0" noProof="0" dirty="0">
                <a:ln>
                  <a:noFill/>
                </a:ln>
                <a:solidFill>
                  <a:prstClr val="black"/>
                </a:solidFill>
                <a:effectLst/>
                <a:uLnTx/>
                <a:uFillTx/>
                <a:latin typeface="Calibri"/>
                <a:ea typeface="+mn-ea"/>
                <a:cs typeface="+mn-cs"/>
              </a:rPr>
              <a:t> 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	</a:t>
            </a:r>
            <a:r>
              <a:rPr kumimoji="0" lang="tr-TR" sz="1800" b="0" i="0" u="none" strike="noStrike" kern="1200" cap="none" spc="0" normalizeH="0" baseline="0" noProof="0" dirty="0" err="1">
                <a:ln>
                  <a:noFill/>
                </a:ln>
                <a:solidFill>
                  <a:prstClr val="black"/>
                </a:solidFill>
                <a:effectLst/>
                <a:uLnTx/>
                <a:uFillTx/>
                <a:latin typeface="Calibri"/>
                <a:ea typeface="+mn-ea"/>
                <a:cs typeface="+mn-cs"/>
              </a:rPr>
              <a:t>for</a:t>
            </a:r>
            <a:r>
              <a:rPr kumimoji="0" lang="tr-TR" sz="1800" b="0" i="0" u="none" strike="noStrike" kern="1200" cap="none" spc="0" normalizeH="0" baseline="0" noProof="0" dirty="0">
                <a:ln>
                  <a:noFill/>
                </a:ln>
                <a:solidFill>
                  <a:prstClr val="black"/>
                </a:solidFill>
                <a:effectLst/>
                <a:uLnTx/>
                <a:uFillTx/>
                <a:latin typeface="Calibri"/>
                <a:ea typeface="+mn-ea"/>
                <a:cs typeface="+mn-cs"/>
              </a:rPr>
              <a:t> (i = 0; i &lt; </a:t>
            </a:r>
            <a:r>
              <a:rPr kumimoji="0" lang="tr-TR" sz="1800" b="0" i="0" u="none" strike="noStrike" kern="1200" cap="none" spc="0" normalizeH="0" baseline="0" noProof="0" dirty="0" err="1">
                <a:ln>
                  <a:noFill/>
                </a:ln>
                <a:solidFill>
                  <a:prstClr val="black"/>
                </a:solidFill>
                <a:effectLst/>
                <a:uLnTx/>
                <a:uFillTx/>
                <a:latin typeface="Calibri"/>
                <a:ea typeface="+mn-ea"/>
                <a:cs typeface="+mn-cs"/>
              </a:rPr>
              <a:t>length</a:t>
            </a:r>
            <a:r>
              <a:rPr kumimoji="0" lang="tr-TR" sz="1800" b="0" i="0" u="none" strike="noStrike" kern="1200" cap="none" spc="0" normalizeH="0" baseline="0" noProof="0" dirty="0">
                <a:ln>
                  <a:noFill/>
                </a:ln>
                <a:solidFill>
                  <a:prstClr val="black"/>
                </a:solidFill>
                <a:effectLst/>
                <a:uLnTx/>
                <a:uFillTx/>
                <a:latin typeface="Calibri"/>
                <a:ea typeface="+mn-ea"/>
                <a:cs typeface="+mn-cs"/>
              </a:rPr>
              <a:t>; 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		</a:t>
            </a:r>
            <a:r>
              <a:rPr kumimoji="0" lang="tr-TR" sz="1800" b="0" i="0" u="none" strike="noStrike" kern="1200" cap="none" spc="0" normalizeH="0" baseline="0" noProof="0" dirty="0" err="1">
                <a:ln>
                  <a:noFill/>
                </a:ln>
                <a:solidFill>
                  <a:prstClr val="black"/>
                </a:solidFill>
                <a:effectLst/>
                <a:uLnTx/>
                <a:uFillTx/>
                <a:latin typeface="Calibri"/>
                <a:ea typeface="+mn-ea"/>
                <a:cs typeface="+mn-cs"/>
              </a:rPr>
              <a:t>printf</a:t>
            </a:r>
            <a:r>
              <a:rPr kumimoji="0" lang="tr-TR" sz="1800" b="0" i="0" u="none" strike="noStrike" kern="1200" cap="none" spc="0" normalizeH="0" baseline="0" noProof="0" dirty="0">
                <a:ln>
                  <a:noFill/>
                </a:ln>
                <a:solidFill>
                  <a:prstClr val="black"/>
                </a:solidFill>
                <a:effectLst/>
                <a:uLnTx/>
                <a:uFillTx/>
                <a:latin typeface="Calibri"/>
                <a:ea typeface="+mn-ea"/>
                <a:cs typeface="+mn-cs"/>
              </a:rPr>
              <a:t>("%c", </a:t>
            </a:r>
            <a:r>
              <a:rPr kumimoji="0" lang="tr-TR" sz="1800" b="0" i="0" u="none" strike="noStrike" kern="1200" cap="none" spc="0" normalizeH="0" baseline="0" noProof="0" dirty="0" err="1">
                <a:ln>
                  <a:noFill/>
                </a:ln>
                <a:solidFill>
                  <a:prstClr val="black"/>
                </a:solidFill>
                <a:effectLst/>
                <a:uLnTx/>
                <a:uFillTx/>
                <a:latin typeface="Calibri"/>
                <a:ea typeface="+mn-ea"/>
                <a:cs typeface="+mn-cs"/>
              </a:rPr>
              <a:t>text</a:t>
            </a:r>
            <a:r>
              <a:rPr kumimoji="0" lang="tr-TR" sz="1800" b="0" i="0" u="none" strike="noStrike" kern="1200" cap="none" spc="0" normalizeH="0" baseline="0" noProof="0" dirty="0">
                <a:ln>
                  <a:noFill/>
                </a:ln>
                <a:solidFill>
                  <a:prstClr val="black"/>
                </a:solidFill>
                <a:effectLst/>
                <a:uLnTx/>
                <a:uFillTx/>
                <a:latin typeface="Calibri"/>
                <a:ea typeface="+mn-ea"/>
                <a:cs typeface="+mn-cs"/>
              </a:rPr>
              <a:t>[i]); //sırayla bir karakter basar.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		</a:t>
            </a:r>
            <a:r>
              <a:rPr kumimoji="0" lang="tr-TR" sz="1800" b="0" i="0" u="none" strike="noStrike" kern="1200" cap="none" spc="0" normalizeH="0" baseline="0" noProof="0" dirty="0" err="1">
                <a:ln>
                  <a:noFill/>
                </a:ln>
                <a:solidFill>
                  <a:prstClr val="black"/>
                </a:solidFill>
                <a:effectLst/>
                <a:uLnTx/>
                <a:uFillTx/>
                <a:latin typeface="Calibri"/>
                <a:ea typeface="+mn-ea"/>
                <a:cs typeface="+mn-cs"/>
              </a:rPr>
              <a:t>Sleep</a:t>
            </a:r>
            <a:r>
              <a:rPr kumimoji="0" lang="tr-TR" sz="1800" b="0" i="0" u="none" strike="noStrike" kern="1200" cap="none" spc="0" normalizeH="0" baseline="0" noProof="0" dirty="0">
                <a:ln>
                  <a:noFill/>
                </a:ln>
                <a:solidFill>
                  <a:prstClr val="black"/>
                </a:solidFill>
                <a:effectLst/>
                <a:uLnTx/>
                <a:uFillTx/>
                <a:latin typeface="Calibri"/>
                <a:ea typeface="+mn-ea"/>
                <a:cs typeface="+mn-cs"/>
              </a:rPr>
              <a:t>(60); // </a:t>
            </a:r>
            <a:r>
              <a:rPr kumimoji="0" lang="tr-TR" sz="1800" b="0" i="0" u="none" strike="noStrike" kern="1200" cap="none" spc="0" normalizeH="0" baseline="0" noProof="0" dirty="0" err="1">
                <a:ln>
                  <a:noFill/>
                </a:ln>
                <a:solidFill>
                  <a:prstClr val="black"/>
                </a:solidFill>
                <a:effectLst/>
                <a:uLnTx/>
                <a:uFillTx/>
                <a:latin typeface="Calibri"/>
                <a:ea typeface="+mn-ea"/>
                <a:cs typeface="+mn-cs"/>
              </a:rPr>
              <a:t>delay'e</a:t>
            </a:r>
            <a:r>
              <a:rPr kumimoji="0" lang="tr-TR" sz="1800" b="0" i="0" u="none" strike="noStrike" kern="1200" cap="none" spc="0" normalizeH="0" baseline="0" noProof="0" dirty="0">
                <a:ln>
                  <a:noFill/>
                </a:ln>
                <a:solidFill>
                  <a:prstClr val="black"/>
                </a:solidFill>
                <a:effectLst/>
                <a:uLnTx/>
                <a:uFillTx/>
                <a:latin typeface="Calibri"/>
                <a:ea typeface="+mn-ea"/>
                <a:cs typeface="+mn-cs"/>
              </a:rPr>
              <a:t> alternatif bir duraklatma ifadesi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a:t>
            </a: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121.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Bir fonksiyon örneği: daktilo fonksiyonu</a:t>
            </a:r>
          </a:p>
        </p:txBody>
      </p:sp>
      <p:sp>
        <p:nvSpPr>
          <p:cNvPr id="3" name="2 İçerik Yer Tutucusu"/>
          <p:cNvSpPr>
            <a:spLocks noGrp="1"/>
          </p:cNvSpPr>
          <p:nvPr>
            <p:ph sz="quarter" idx="1"/>
          </p:nvPr>
        </p:nvSpPr>
        <p:spPr/>
        <p:txBody>
          <a:bodyPr/>
          <a:lstStyle/>
          <a:p>
            <a:r>
              <a:rPr lang="tr-TR" dirty="0"/>
              <a:t>Daktilo fonksiyonunun çağırılması </a:t>
            </a:r>
            <a:r>
              <a:rPr lang="tr-TR" dirty="0" err="1"/>
              <a:t>printf’e</a:t>
            </a:r>
            <a:r>
              <a:rPr lang="tr-TR" dirty="0"/>
              <a:t> çok benzer…</a:t>
            </a:r>
          </a:p>
        </p:txBody>
      </p:sp>
      <p:sp>
        <p:nvSpPr>
          <p:cNvPr id="5" name="4 Dikdörtgen"/>
          <p:cNvSpPr/>
          <p:nvPr/>
        </p:nvSpPr>
        <p:spPr>
          <a:xfrm>
            <a:off x="857224" y="2000240"/>
            <a:ext cx="7849673"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err="1">
                <a:ln>
                  <a:noFill/>
                </a:ln>
                <a:solidFill>
                  <a:prstClr val="black"/>
                </a:solidFill>
                <a:effectLst/>
                <a:uLnTx/>
                <a:uFillTx/>
                <a:latin typeface="Calibri"/>
                <a:ea typeface="+mn-ea"/>
                <a:cs typeface="+mn-cs"/>
              </a:rPr>
              <a:t>int</a:t>
            </a:r>
            <a:r>
              <a:rPr kumimoji="0" lang="tr-TR" sz="1800" b="0" i="0" u="none" strike="noStrike" kern="1200" cap="none" spc="0" normalizeH="0" baseline="0" noProof="0" dirty="0">
                <a:ln>
                  <a:noFill/>
                </a:ln>
                <a:solidFill>
                  <a:prstClr val="black"/>
                </a:solidFill>
                <a:effectLst/>
                <a:uLnTx/>
                <a:uFillTx/>
                <a:latin typeface="Calibri"/>
                <a:ea typeface="+mn-ea"/>
                <a:cs typeface="+mn-cs"/>
              </a:rPr>
              <a:t> </a:t>
            </a:r>
            <a:r>
              <a:rPr kumimoji="0" lang="tr-TR" sz="1800" b="0" i="0" u="none" strike="noStrike" kern="1200" cap="none" spc="0" normalizeH="0" baseline="0" noProof="0" dirty="0" err="1">
                <a:ln>
                  <a:noFill/>
                </a:ln>
                <a:solidFill>
                  <a:prstClr val="black"/>
                </a:solidFill>
                <a:effectLst/>
                <a:uLnTx/>
                <a:uFillTx/>
                <a:latin typeface="Calibri"/>
                <a:ea typeface="+mn-ea"/>
                <a:cs typeface="+mn-cs"/>
              </a:rPr>
              <a:t>main</a:t>
            </a:r>
            <a:r>
              <a:rPr kumimoji="0" lang="tr-TR" sz="1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	daktilo("Merhaba, </a:t>
            </a:r>
            <a:r>
              <a:rPr kumimoji="0" lang="tr-TR" sz="1800" b="0" i="0" u="none" strike="noStrike" kern="1200" cap="none" spc="0" normalizeH="0" baseline="0" noProof="0" dirty="0" err="1">
                <a:ln>
                  <a:noFill/>
                </a:ln>
                <a:solidFill>
                  <a:prstClr val="black"/>
                </a:solidFill>
                <a:effectLst/>
                <a:uLnTx/>
                <a:uFillTx/>
                <a:latin typeface="Calibri"/>
                <a:ea typeface="+mn-ea"/>
                <a:cs typeface="+mn-cs"/>
              </a:rPr>
              <a:t>cok</a:t>
            </a:r>
            <a:r>
              <a:rPr kumimoji="0" lang="tr-TR" sz="1800" b="0" i="0" u="none" strike="noStrike" kern="1200" cap="none" spc="0" normalizeH="0" baseline="0" noProof="0" dirty="0">
                <a:ln>
                  <a:noFill/>
                </a:ln>
                <a:solidFill>
                  <a:prstClr val="black"/>
                </a:solidFill>
                <a:effectLst/>
                <a:uLnTx/>
                <a:uFillTx/>
                <a:latin typeface="Calibri"/>
                <a:ea typeface="+mn-ea"/>
                <a:cs typeface="+mn-cs"/>
              </a:rPr>
              <a:t> </a:t>
            </a:r>
            <a:r>
              <a:rPr kumimoji="0" lang="tr-TR" sz="1800" b="0" i="0" u="none" strike="noStrike" kern="1200" cap="none" spc="0" normalizeH="0" baseline="0" noProof="0" dirty="0" err="1">
                <a:ln>
                  <a:noFill/>
                </a:ln>
                <a:solidFill>
                  <a:prstClr val="black"/>
                </a:solidFill>
                <a:effectLst/>
                <a:uLnTx/>
                <a:uFillTx/>
                <a:latin typeface="Calibri"/>
                <a:ea typeface="+mn-ea"/>
                <a:cs typeface="+mn-cs"/>
              </a:rPr>
              <a:t>guzel</a:t>
            </a:r>
            <a:r>
              <a:rPr kumimoji="0" lang="tr-TR" sz="1800" b="0" i="0" u="none" strike="noStrike" kern="1200" cap="none" spc="0" normalizeH="0" baseline="0" noProof="0" dirty="0">
                <a:ln>
                  <a:noFill/>
                </a:ln>
                <a:solidFill>
                  <a:prstClr val="black"/>
                </a:solidFill>
                <a:effectLst/>
                <a:uLnTx/>
                <a:uFillTx/>
                <a:latin typeface="Calibri"/>
                <a:ea typeface="+mn-ea"/>
                <a:cs typeface="+mn-cs"/>
              </a:rPr>
              <a:t> bir </a:t>
            </a:r>
            <a:r>
              <a:rPr kumimoji="0" lang="tr-TR" sz="1800" b="0" i="0" u="none" strike="noStrike" kern="1200" cap="none" spc="0" normalizeH="0" baseline="0" noProof="0" dirty="0" err="1">
                <a:ln>
                  <a:noFill/>
                </a:ln>
                <a:solidFill>
                  <a:prstClr val="black"/>
                </a:solidFill>
                <a:effectLst/>
                <a:uLnTx/>
                <a:uFillTx/>
                <a:latin typeface="Calibri"/>
                <a:ea typeface="+mn-ea"/>
                <a:cs typeface="+mn-cs"/>
              </a:rPr>
              <a:t>gun</a:t>
            </a:r>
            <a:r>
              <a:rPr kumimoji="0" lang="tr-TR" sz="1800" b="0" i="0" u="none" strike="noStrike" kern="1200" cap="none" spc="0" normalizeH="0" baseline="0" noProof="0" dirty="0">
                <a:ln>
                  <a:noFill/>
                </a:ln>
                <a:solidFill>
                  <a:prstClr val="black"/>
                </a:solidFill>
                <a:effectLst/>
                <a:uLnTx/>
                <a:uFillTx/>
                <a:latin typeface="Calibri"/>
                <a:ea typeface="+mn-ea"/>
                <a:cs typeface="+mn-cs"/>
              </a:rPr>
              <a:t>, sizce de </a:t>
            </a:r>
            <a:r>
              <a:rPr kumimoji="0" lang="tr-TR" sz="1800" b="0" i="0" u="none" strike="noStrike" kern="1200" cap="none" spc="0" normalizeH="0" baseline="0" noProof="0" dirty="0" err="1">
                <a:ln>
                  <a:noFill/>
                </a:ln>
                <a:solidFill>
                  <a:prstClr val="black"/>
                </a:solidFill>
                <a:effectLst/>
                <a:uLnTx/>
                <a:uFillTx/>
                <a:latin typeface="Calibri"/>
                <a:ea typeface="+mn-ea"/>
                <a:cs typeface="+mn-cs"/>
              </a:rPr>
              <a:t>oyle</a:t>
            </a:r>
            <a:r>
              <a:rPr kumimoji="0" lang="tr-TR" sz="1800" b="0" i="0" u="none" strike="noStrike" kern="1200" cap="none" spc="0" normalizeH="0" baseline="0" noProof="0" dirty="0">
                <a:ln>
                  <a:noFill/>
                </a:ln>
                <a:solidFill>
                  <a:prstClr val="black"/>
                </a:solidFill>
                <a:effectLst/>
                <a:uLnTx/>
                <a:uFillTx/>
                <a:latin typeface="Calibri"/>
                <a:ea typeface="+mn-ea"/>
                <a:cs typeface="+mn-cs"/>
              </a:rPr>
              <a:t> </a:t>
            </a:r>
            <a:r>
              <a:rPr kumimoji="0" lang="tr-TR" sz="1800" b="0" i="0" u="none" strike="noStrike" kern="1200" cap="none" spc="0" normalizeH="0" baseline="0" noProof="0" dirty="0" err="1">
                <a:ln>
                  <a:noFill/>
                </a:ln>
                <a:solidFill>
                  <a:prstClr val="black"/>
                </a:solidFill>
                <a:effectLst/>
                <a:uLnTx/>
                <a:uFillTx/>
                <a:latin typeface="Calibri"/>
                <a:ea typeface="+mn-ea"/>
                <a:cs typeface="+mn-cs"/>
              </a:rPr>
              <a:t>degil</a:t>
            </a:r>
            <a:r>
              <a:rPr kumimoji="0" lang="tr-TR" sz="1800" b="0" i="0" u="none" strike="noStrike" kern="1200" cap="none" spc="0" normalizeH="0" baseline="0" noProof="0" dirty="0">
                <a:ln>
                  <a:noFill/>
                </a:ln>
                <a:solidFill>
                  <a:prstClr val="black"/>
                </a:solidFill>
                <a:effectLst/>
                <a:uLnTx/>
                <a:uFillTx/>
                <a:latin typeface="Calibri"/>
                <a:ea typeface="+mn-ea"/>
                <a:cs typeface="+mn-cs"/>
              </a:rPr>
              <a:t> mi?\n");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a:t>
            </a:r>
          </a:p>
        </p:txBody>
      </p:sp>
      <p:pic>
        <p:nvPicPr>
          <p:cNvPr id="1026" name="Picture 2" descr="https://kidim2013.files.wordpress.com/2013/12/1476562_301288596663121_1008329376_n.jpg"/>
          <p:cNvPicPr>
            <a:picLocks noChangeAspect="1" noChangeArrowheads="1"/>
          </p:cNvPicPr>
          <p:nvPr/>
        </p:nvPicPr>
        <p:blipFill>
          <a:blip r:embed="rId3"/>
          <a:srcRect b="41432"/>
          <a:stretch>
            <a:fillRect/>
          </a:stretch>
        </p:blipFill>
        <p:spPr bwMode="auto">
          <a:xfrm>
            <a:off x="5072066" y="3786190"/>
            <a:ext cx="3838575" cy="224819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overrideClrMapping bg1="lt1" tx1="dk1" bg2="lt2" tx2="dk2" accent1="accent1" accent2="accent2" accent3="accent3" accent4="accent4" accent5="accent5" accent6="accent6" hlink="hlink" folHlink="folHlink"/>
  </p:clrMapOvr>
  <p:transition>
    <p:random/>
  </p:transition>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6" name="5 Dikdörtgen"/>
          <p:cNvSpPr/>
          <p:nvPr/>
        </p:nvSpPr>
        <p:spPr>
          <a:xfrm>
            <a:off x="457199" y="2941350"/>
            <a:ext cx="8438827" cy="3127395"/>
          </a:xfrm>
          <a:prstGeom prst="rect">
            <a:avLst/>
          </a:prstGeom>
          <a:solidFill>
            <a:schemeClr val="accent4">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15000"/>
              </a:lnSpc>
              <a:spcAft>
                <a:spcPts val="0"/>
              </a:spcAft>
            </a:pPr>
            <a:r>
              <a:rPr lang="en-US" sz="1050" dirty="0">
                <a:solidFill>
                  <a:srgbClr val="008000"/>
                </a:solidFill>
                <a:latin typeface="Consolas"/>
                <a:ea typeface="Times New Roman"/>
                <a:cs typeface="Times New Roman"/>
              </a:rPr>
              <a:t>#include &lt;</a:t>
            </a:r>
            <a:r>
              <a:rPr lang="en-US" sz="1050" dirty="0" err="1">
                <a:solidFill>
                  <a:srgbClr val="008000"/>
                </a:solidFill>
                <a:latin typeface="Consolas"/>
                <a:ea typeface="Times New Roman"/>
                <a:cs typeface="Times New Roman"/>
              </a:rPr>
              <a:t>stdio.h</a:t>
            </a:r>
            <a:r>
              <a:rPr lang="en-US" sz="1050" dirty="0">
                <a:solidFill>
                  <a:srgbClr val="008000"/>
                </a:solidFill>
                <a:latin typeface="Consolas"/>
                <a:ea typeface="Times New Roman"/>
                <a:cs typeface="Times New Roman"/>
              </a:rPr>
              <a:t>&gt;</a:t>
            </a:r>
            <a:endParaRPr lang="tr-TR" sz="800" dirty="0">
              <a:ea typeface="Times New Roman"/>
              <a:cs typeface="Times New Roman"/>
            </a:endParaRPr>
          </a:p>
          <a:p>
            <a:pPr>
              <a:lnSpc>
                <a:spcPct val="115000"/>
              </a:lnSpc>
              <a:spcAft>
                <a:spcPts val="0"/>
              </a:spcAft>
            </a:pPr>
            <a:r>
              <a:rPr lang="en-US" sz="1050" dirty="0">
                <a:solidFill>
                  <a:srgbClr val="008000"/>
                </a:solidFill>
                <a:latin typeface="Consolas"/>
                <a:ea typeface="Times New Roman"/>
                <a:cs typeface="Times New Roman"/>
              </a:rPr>
              <a:t>#include &lt;</a:t>
            </a:r>
            <a:r>
              <a:rPr lang="en-US" sz="1050" dirty="0" err="1">
                <a:solidFill>
                  <a:srgbClr val="008000"/>
                </a:solidFill>
                <a:latin typeface="Consolas"/>
                <a:ea typeface="Times New Roman"/>
                <a:cs typeface="Times New Roman"/>
              </a:rPr>
              <a:t>conio.h</a:t>
            </a:r>
            <a:r>
              <a:rPr lang="en-US" sz="1050" dirty="0">
                <a:solidFill>
                  <a:srgbClr val="008000"/>
                </a:solidFill>
                <a:latin typeface="Consolas"/>
                <a:ea typeface="Times New Roman"/>
                <a:cs typeface="Times New Roman"/>
              </a:rPr>
              <a:t>&gt;</a:t>
            </a:r>
            <a:endParaRPr lang="tr-TR" sz="800" dirty="0">
              <a:ea typeface="Times New Roman"/>
              <a:cs typeface="Times New Roman"/>
            </a:endParaRPr>
          </a:p>
          <a:p>
            <a:pPr>
              <a:lnSpc>
                <a:spcPct val="115000"/>
              </a:lnSpc>
              <a:spcAft>
                <a:spcPts val="0"/>
              </a:spcAft>
            </a:pPr>
            <a:r>
              <a:rPr lang="en-US" sz="1050" dirty="0">
                <a:solidFill>
                  <a:srgbClr val="008000"/>
                </a:solidFill>
                <a:latin typeface="Consolas"/>
                <a:ea typeface="Times New Roman"/>
                <a:cs typeface="Times New Roman"/>
              </a:rPr>
              <a:t>#include &lt;</a:t>
            </a:r>
            <a:r>
              <a:rPr lang="en-US" sz="1050" dirty="0" err="1">
                <a:solidFill>
                  <a:srgbClr val="008000"/>
                </a:solidFill>
                <a:latin typeface="Consolas"/>
                <a:ea typeface="Times New Roman"/>
                <a:cs typeface="Times New Roman"/>
              </a:rPr>
              <a:t>windows.h</a:t>
            </a:r>
            <a:r>
              <a:rPr lang="en-US" sz="1050" dirty="0">
                <a:solidFill>
                  <a:srgbClr val="008000"/>
                </a:solidFill>
                <a:latin typeface="Consolas"/>
                <a:ea typeface="Times New Roman"/>
                <a:cs typeface="Times New Roman"/>
              </a:rPr>
              <a:t>&gt;</a:t>
            </a:r>
            <a:endParaRPr lang="tr-TR" sz="800" dirty="0">
              <a:ea typeface="Times New Roman"/>
              <a:cs typeface="Times New Roman"/>
            </a:endParaRPr>
          </a:p>
          <a:p>
            <a:pPr>
              <a:lnSpc>
                <a:spcPct val="115000"/>
              </a:lnSpc>
              <a:spcAft>
                <a:spcPts val="0"/>
              </a:spcAft>
            </a:pPr>
            <a:r>
              <a:rPr lang="en-US" sz="1050" b="1" dirty="0" err="1">
                <a:solidFill>
                  <a:srgbClr val="000000"/>
                </a:solidFill>
                <a:latin typeface="Consolas"/>
                <a:ea typeface="Times New Roman"/>
                <a:cs typeface="Times New Roman"/>
              </a:rPr>
              <a:t>int</a:t>
            </a:r>
            <a:r>
              <a:rPr lang="en-US" sz="1050" dirty="0">
                <a:solidFill>
                  <a:srgbClr val="000000"/>
                </a:solidFill>
                <a:latin typeface="Consolas"/>
                <a:ea typeface="Times New Roman"/>
                <a:cs typeface="Times New Roman"/>
              </a:rPr>
              <a:t> main</a:t>
            </a:r>
            <a:r>
              <a:rPr lang="en-US" sz="1050" b="1" dirty="0">
                <a:solidFill>
                  <a:srgbClr val="FF0000"/>
                </a:solidFill>
                <a:latin typeface="Consolas"/>
                <a:ea typeface="Times New Roman"/>
                <a:cs typeface="Times New Roman"/>
              </a:rPr>
              <a:t>()</a:t>
            </a:r>
            <a:endParaRPr lang="tr-TR" sz="800" dirty="0">
              <a:ea typeface="Times New Roman"/>
              <a:cs typeface="Times New Roman"/>
            </a:endParaRPr>
          </a:p>
          <a:p>
            <a:pPr>
              <a:lnSpc>
                <a:spcPct val="115000"/>
              </a:lnSpc>
              <a:spcAft>
                <a:spcPts val="0"/>
              </a:spcAft>
            </a:pPr>
            <a:r>
              <a:rPr lang="en-US" sz="1050" b="1" dirty="0">
                <a:solidFill>
                  <a:srgbClr val="FF0000"/>
                </a:solidFill>
                <a:latin typeface="Consolas"/>
                <a:ea typeface="Times New Roman"/>
                <a:cs typeface="Times New Roman"/>
              </a:rPr>
              <a:t>{</a:t>
            </a:r>
            <a:endParaRPr lang="tr-TR" sz="800" dirty="0">
              <a:ea typeface="Times New Roman"/>
              <a:cs typeface="Times New Roman"/>
            </a:endParaRPr>
          </a:p>
          <a:p>
            <a:pPr>
              <a:lnSpc>
                <a:spcPct val="115000"/>
              </a:lnSpc>
              <a:spcAft>
                <a:spcPts val="0"/>
              </a:spcAft>
            </a:pPr>
            <a:r>
              <a:rPr lang="en-US" sz="1050" i="1" dirty="0">
                <a:solidFill>
                  <a:srgbClr val="3399FF"/>
                </a:solidFill>
                <a:latin typeface="Consolas"/>
                <a:ea typeface="Times New Roman"/>
                <a:cs typeface="Times New Roman"/>
              </a:rPr>
              <a:t>// Windows </a:t>
            </a:r>
            <a:r>
              <a:rPr lang="en-US" sz="1050" i="1" dirty="0" err="1">
                <a:solidFill>
                  <a:srgbClr val="3399FF"/>
                </a:solidFill>
                <a:latin typeface="Consolas"/>
                <a:ea typeface="Times New Roman"/>
                <a:cs typeface="Times New Roman"/>
              </a:rPr>
              <a:t>kutuphanesi</a:t>
            </a:r>
            <a:r>
              <a:rPr lang="en-US" sz="1050" i="1" dirty="0">
                <a:solidFill>
                  <a:srgbClr val="3399FF"/>
                </a:solidFill>
                <a:latin typeface="Consolas"/>
                <a:ea typeface="Times New Roman"/>
                <a:cs typeface="Times New Roman"/>
              </a:rPr>
              <a:t>...</a:t>
            </a:r>
            <a:endParaRPr lang="tr-TR" sz="800" dirty="0">
              <a:ea typeface="Times New Roman"/>
              <a:cs typeface="Times New Roman"/>
            </a:endParaRPr>
          </a:p>
          <a:p>
            <a:pPr>
              <a:lnSpc>
                <a:spcPct val="115000"/>
              </a:lnSpc>
              <a:spcAft>
                <a:spcPts val="0"/>
              </a:spcAft>
            </a:pPr>
            <a:r>
              <a:rPr lang="en-US" sz="1050" dirty="0">
                <a:solidFill>
                  <a:srgbClr val="000000"/>
                </a:solidFill>
                <a:latin typeface="Consolas"/>
                <a:ea typeface="Times New Roman"/>
                <a:cs typeface="Times New Roman"/>
              </a:rPr>
              <a:t>	</a:t>
            </a:r>
            <a:r>
              <a:rPr lang="en-US" sz="1050" dirty="0" err="1">
                <a:solidFill>
                  <a:srgbClr val="000000"/>
                </a:solidFill>
                <a:latin typeface="Consolas"/>
                <a:ea typeface="Times New Roman"/>
                <a:cs typeface="Times New Roman"/>
              </a:rPr>
              <a:t>printf</a:t>
            </a:r>
            <a:r>
              <a:rPr lang="en-US" sz="1050" b="1" dirty="0">
                <a:solidFill>
                  <a:srgbClr val="FF0000"/>
                </a:solidFill>
                <a:latin typeface="Consolas"/>
                <a:ea typeface="Times New Roman"/>
                <a:cs typeface="Times New Roman"/>
              </a:rPr>
              <a:t>(</a:t>
            </a:r>
            <a:r>
              <a:rPr lang="en-US" sz="1050" b="1" dirty="0">
                <a:solidFill>
                  <a:srgbClr val="0000FF"/>
                </a:solidFill>
                <a:latin typeface="Consolas"/>
                <a:ea typeface="Times New Roman"/>
                <a:cs typeface="Times New Roman"/>
              </a:rPr>
              <a:t>"</a:t>
            </a:r>
            <a:r>
              <a:rPr lang="en-US" sz="1050" b="1" dirty="0" err="1">
                <a:solidFill>
                  <a:srgbClr val="0000FF"/>
                </a:solidFill>
                <a:latin typeface="Consolas"/>
                <a:ea typeface="Times New Roman"/>
                <a:cs typeface="Times New Roman"/>
              </a:rPr>
              <a:t>Entera</a:t>
            </a:r>
            <a:r>
              <a:rPr lang="en-US" sz="1050" b="1" dirty="0">
                <a:solidFill>
                  <a:srgbClr val="0000FF"/>
                </a:solidFill>
                <a:latin typeface="Consolas"/>
                <a:ea typeface="Times New Roman"/>
                <a:cs typeface="Times New Roman"/>
              </a:rPr>
              <a:t> </a:t>
            </a:r>
            <a:r>
              <a:rPr lang="en-US" sz="1050" b="1" dirty="0" err="1">
                <a:solidFill>
                  <a:srgbClr val="0000FF"/>
                </a:solidFill>
                <a:latin typeface="Consolas"/>
                <a:ea typeface="Times New Roman"/>
                <a:cs typeface="Times New Roman"/>
              </a:rPr>
              <a:t>bastiginizda</a:t>
            </a:r>
            <a:r>
              <a:rPr lang="en-US" sz="1050" b="1" dirty="0">
                <a:solidFill>
                  <a:srgbClr val="0000FF"/>
                </a:solidFill>
                <a:latin typeface="Consolas"/>
                <a:ea typeface="Times New Roman"/>
                <a:cs typeface="Times New Roman"/>
              </a:rPr>
              <a:t> </a:t>
            </a:r>
            <a:r>
              <a:rPr lang="en-US" sz="1050" b="1" dirty="0" err="1">
                <a:solidFill>
                  <a:srgbClr val="0000FF"/>
                </a:solidFill>
                <a:latin typeface="Consolas"/>
                <a:ea typeface="Times New Roman"/>
                <a:cs typeface="Times New Roman"/>
              </a:rPr>
              <a:t>soru</a:t>
            </a:r>
            <a:r>
              <a:rPr lang="en-US" sz="1050" b="1" dirty="0">
                <a:solidFill>
                  <a:srgbClr val="0000FF"/>
                </a:solidFill>
                <a:latin typeface="Consolas"/>
                <a:ea typeface="Times New Roman"/>
                <a:cs typeface="Times New Roman"/>
              </a:rPr>
              <a:t> </a:t>
            </a:r>
            <a:r>
              <a:rPr lang="en-US" sz="1050" b="1" dirty="0" err="1">
                <a:solidFill>
                  <a:srgbClr val="0000FF"/>
                </a:solidFill>
                <a:latin typeface="Consolas"/>
                <a:ea typeface="Times New Roman"/>
                <a:cs typeface="Times New Roman"/>
              </a:rPr>
              <a:t>kutusu</a:t>
            </a:r>
            <a:r>
              <a:rPr lang="en-US" sz="1050" b="1" dirty="0">
                <a:solidFill>
                  <a:srgbClr val="0000FF"/>
                </a:solidFill>
                <a:latin typeface="Consolas"/>
                <a:ea typeface="Times New Roman"/>
                <a:cs typeface="Times New Roman"/>
              </a:rPr>
              <a:t> </a:t>
            </a:r>
            <a:r>
              <a:rPr lang="en-US" sz="1050" b="1" dirty="0" err="1">
                <a:solidFill>
                  <a:srgbClr val="0000FF"/>
                </a:solidFill>
                <a:latin typeface="Consolas"/>
                <a:ea typeface="Times New Roman"/>
                <a:cs typeface="Times New Roman"/>
              </a:rPr>
              <a:t>acilacak</a:t>
            </a:r>
            <a:r>
              <a:rPr lang="en-US" sz="1050" b="1" dirty="0">
                <a:solidFill>
                  <a:srgbClr val="0000FF"/>
                </a:solidFill>
                <a:latin typeface="Consolas"/>
                <a:ea typeface="Times New Roman"/>
                <a:cs typeface="Times New Roman"/>
              </a:rPr>
              <a:t>..."</a:t>
            </a:r>
            <a:r>
              <a:rPr lang="en-US" sz="1050" b="1" dirty="0">
                <a:solidFill>
                  <a:srgbClr val="FF0000"/>
                </a:solidFill>
                <a:latin typeface="Consolas"/>
                <a:ea typeface="Times New Roman"/>
                <a:cs typeface="Times New Roman"/>
              </a:rPr>
              <a:t>);</a:t>
            </a:r>
            <a:endParaRPr lang="tr-TR" sz="800" dirty="0">
              <a:ea typeface="Times New Roman"/>
              <a:cs typeface="Times New Roman"/>
            </a:endParaRPr>
          </a:p>
          <a:p>
            <a:pPr>
              <a:lnSpc>
                <a:spcPct val="115000"/>
              </a:lnSpc>
              <a:spcAft>
                <a:spcPts val="0"/>
              </a:spcAft>
            </a:pPr>
            <a:r>
              <a:rPr lang="en-US" sz="1050" dirty="0">
                <a:solidFill>
                  <a:srgbClr val="000000"/>
                </a:solidFill>
                <a:latin typeface="Consolas"/>
                <a:ea typeface="Times New Roman"/>
                <a:cs typeface="Times New Roman"/>
              </a:rPr>
              <a:t>	</a:t>
            </a:r>
            <a:r>
              <a:rPr lang="en-US" sz="1050" dirty="0" err="1">
                <a:solidFill>
                  <a:srgbClr val="000000"/>
                </a:solidFill>
                <a:latin typeface="Consolas"/>
                <a:ea typeface="Times New Roman"/>
                <a:cs typeface="Times New Roman"/>
              </a:rPr>
              <a:t>getch</a:t>
            </a:r>
            <a:r>
              <a:rPr lang="en-US" sz="1050" b="1" dirty="0">
                <a:solidFill>
                  <a:srgbClr val="FF0000"/>
                </a:solidFill>
                <a:latin typeface="Consolas"/>
                <a:ea typeface="Times New Roman"/>
                <a:cs typeface="Times New Roman"/>
              </a:rPr>
              <a:t>();</a:t>
            </a:r>
            <a:endParaRPr lang="tr-TR" sz="800" dirty="0">
              <a:ea typeface="Times New Roman"/>
              <a:cs typeface="Times New Roman"/>
            </a:endParaRPr>
          </a:p>
          <a:p>
            <a:pPr>
              <a:lnSpc>
                <a:spcPct val="115000"/>
              </a:lnSpc>
              <a:spcAft>
                <a:spcPts val="0"/>
              </a:spcAft>
            </a:pPr>
            <a:r>
              <a:rPr lang="en-US" sz="1050" dirty="0">
                <a:solidFill>
                  <a:srgbClr val="000000"/>
                </a:solidFill>
                <a:latin typeface="Consolas"/>
                <a:ea typeface="Times New Roman"/>
                <a:cs typeface="Times New Roman"/>
              </a:rPr>
              <a:t>	</a:t>
            </a:r>
            <a:r>
              <a:rPr lang="en-US" sz="1050" b="1" dirty="0">
                <a:solidFill>
                  <a:srgbClr val="000000"/>
                </a:solidFill>
                <a:latin typeface="Consolas"/>
                <a:ea typeface="Times New Roman"/>
                <a:cs typeface="Times New Roman"/>
              </a:rPr>
              <a:t>if</a:t>
            </a:r>
            <a:r>
              <a:rPr lang="en-US" sz="1050" b="1" dirty="0">
                <a:solidFill>
                  <a:srgbClr val="FF0000"/>
                </a:solidFill>
                <a:latin typeface="Consolas"/>
                <a:ea typeface="Times New Roman"/>
                <a:cs typeface="Times New Roman"/>
              </a:rPr>
              <a:t>(</a:t>
            </a:r>
            <a:r>
              <a:rPr lang="en-US" sz="1050" dirty="0">
                <a:solidFill>
                  <a:srgbClr val="000000"/>
                </a:solidFill>
                <a:latin typeface="Consolas"/>
                <a:ea typeface="Times New Roman"/>
                <a:cs typeface="Times New Roman"/>
              </a:rPr>
              <a:t> </a:t>
            </a:r>
            <a:r>
              <a:rPr lang="en-US" sz="1050" dirty="0" err="1">
                <a:solidFill>
                  <a:srgbClr val="000000"/>
                </a:solidFill>
                <a:latin typeface="Consolas"/>
                <a:ea typeface="Times New Roman"/>
                <a:cs typeface="Times New Roman"/>
              </a:rPr>
              <a:t>MessageBox</a:t>
            </a:r>
            <a:r>
              <a:rPr lang="en-US" sz="1050" b="1" dirty="0">
                <a:solidFill>
                  <a:srgbClr val="FF0000"/>
                </a:solidFill>
                <a:latin typeface="Consolas"/>
                <a:ea typeface="Times New Roman"/>
                <a:cs typeface="Times New Roman"/>
              </a:rPr>
              <a:t>(</a:t>
            </a:r>
            <a:r>
              <a:rPr lang="en-US" sz="1050" dirty="0">
                <a:solidFill>
                  <a:srgbClr val="800080"/>
                </a:solidFill>
                <a:latin typeface="Consolas"/>
                <a:ea typeface="Times New Roman"/>
                <a:cs typeface="Times New Roman"/>
              </a:rPr>
              <a:t>0</a:t>
            </a:r>
            <a:r>
              <a:rPr lang="en-US" sz="1050" b="1" dirty="0">
                <a:solidFill>
                  <a:srgbClr val="FF0000"/>
                </a:solidFill>
                <a:latin typeface="Consolas"/>
                <a:ea typeface="Times New Roman"/>
                <a:cs typeface="Times New Roman"/>
              </a:rPr>
              <a:t>,</a:t>
            </a:r>
            <a:r>
              <a:rPr lang="en-US" sz="1050" b="1" dirty="0">
                <a:solidFill>
                  <a:srgbClr val="0000FF"/>
                </a:solidFill>
                <a:latin typeface="Consolas"/>
                <a:ea typeface="Times New Roman"/>
                <a:cs typeface="Times New Roman"/>
              </a:rPr>
              <a:t>"Bil141 </a:t>
            </a:r>
            <a:r>
              <a:rPr lang="en-US" sz="1050" b="1" dirty="0" err="1">
                <a:solidFill>
                  <a:srgbClr val="0000FF"/>
                </a:solidFill>
                <a:latin typeface="Consolas"/>
                <a:ea typeface="Times New Roman"/>
                <a:cs typeface="Times New Roman"/>
              </a:rPr>
              <a:t>dersini</a:t>
            </a:r>
            <a:r>
              <a:rPr lang="en-US" sz="1050" b="1" dirty="0">
                <a:solidFill>
                  <a:srgbClr val="0000FF"/>
                </a:solidFill>
                <a:latin typeface="Consolas"/>
                <a:ea typeface="Times New Roman"/>
                <a:cs typeface="Times New Roman"/>
              </a:rPr>
              <a:t> </a:t>
            </a:r>
            <a:r>
              <a:rPr lang="en-US" sz="1050" b="1" dirty="0" err="1">
                <a:solidFill>
                  <a:srgbClr val="0000FF"/>
                </a:solidFill>
                <a:latin typeface="Consolas"/>
                <a:ea typeface="Times New Roman"/>
                <a:cs typeface="Times New Roman"/>
              </a:rPr>
              <a:t>seviyor</a:t>
            </a:r>
            <a:r>
              <a:rPr lang="en-US" sz="1050" b="1" dirty="0">
                <a:solidFill>
                  <a:srgbClr val="0000FF"/>
                </a:solidFill>
                <a:latin typeface="Consolas"/>
                <a:ea typeface="Times New Roman"/>
                <a:cs typeface="Times New Roman"/>
              </a:rPr>
              <a:t> </a:t>
            </a:r>
            <a:r>
              <a:rPr lang="en-US" sz="1050" b="1" dirty="0" err="1">
                <a:solidFill>
                  <a:srgbClr val="0000FF"/>
                </a:solidFill>
                <a:latin typeface="Consolas"/>
                <a:ea typeface="Times New Roman"/>
                <a:cs typeface="Times New Roman"/>
              </a:rPr>
              <a:t>musunuz</a:t>
            </a:r>
            <a:r>
              <a:rPr lang="en-US" sz="1050" b="1" dirty="0">
                <a:solidFill>
                  <a:srgbClr val="0000FF"/>
                </a:solidFill>
                <a:latin typeface="Consolas"/>
                <a:ea typeface="Times New Roman"/>
                <a:cs typeface="Times New Roman"/>
              </a:rPr>
              <a:t>?"</a:t>
            </a:r>
            <a:r>
              <a:rPr lang="en-US" sz="1050" b="1" dirty="0">
                <a:solidFill>
                  <a:srgbClr val="FF0000"/>
                </a:solidFill>
                <a:latin typeface="Consolas"/>
                <a:ea typeface="Times New Roman"/>
                <a:cs typeface="Times New Roman"/>
              </a:rPr>
              <a:t>,</a:t>
            </a:r>
            <a:r>
              <a:rPr lang="en-US" sz="1050" b="1" dirty="0">
                <a:solidFill>
                  <a:srgbClr val="0000FF"/>
                </a:solidFill>
                <a:latin typeface="Consolas"/>
                <a:ea typeface="Times New Roman"/>
                <a:cs typeface="Times New Roman"/>
              </a:rPr>
              <a:t>"</a:t>
            </a:r>
            <a:r>
              <a:rPr lang="en-US" sz="1050" b="1" dirty="0" err="1">
                <a:solidFill>
                  <a:srgbClr val="0000FF"/>
                </a:solidFill>
                <a:latin typeface="Consolas"/>
                <a:ea typeface="Times New Roman"/>
                <a:cs typeface="Times New Roman"/>
              </a:rPr>
              <a:t>Kritik</a:t>
            </a:r>
            <a:r>
              <a:rPr lang="en-US" sz="1050" b="1" dirty="0">
                <a:solidFill>
                  <a:srgbClr val="0000FF"/>
                </a:solidFill>
                <a:latin typeface="Consolas"/>
                <a:ea typeface="Times New Roman"/>
                <a:cs typeface="Times New Roman"/>
              </a:rPr>
              <a:t> </a:t>
            </a:r>
            <a:r>
              <a:rPr lang="en-US" sz="1050" b="1" dirty="0" err="1">
                <a:solidFill>
                  <a:srgbClr val="0000FF"/>
                </a:solidFill>
                <a:latin typeface="Consolas"/>
                <a:ea typeface="Times New Roman"/>
                <a:cs typeface="Times New Roman"/>
              </a:rPr>
              <a:t>Soru"</a:t>
            </a:r>
            <a:r>
              <a:rPr lang="en-US" sz="1050" b="1" dirty="0" err="1">
                <a:solidFill>
                  <a:srgbClr val="FF0000"/>
                </a:solidFill>
                <a:latin typeface="Consolas"/>
                <a:ea typeface="Times New Roman"/>
                <a:cs typeface="Times New Roman"/>
              </a:rPr>
              <a:t>,</a:t>
            </a:r>
            <a:r>
              <a:rPr lang="en-US" sz="1050" dirty="0" err="1">
                <a:solidFill>
                  <a:srgbClr val="000000"/>
                </a:solidFill>
                <a:latin typeface="Consolas"/>
                <a:ea typeface="Times New Roman"/>
                <a:cs typeface="Times New Roman"/>
              </a:rPr>
              <a:t>MB_YESNO</a:t>
            </a:r>
            <a:r>
              <a:rPr lang="tr-TR" sz="1050" dirty="0">
                <a:solidFill>
                  <a:srgbClr val="000000"/>
                </a:solidFill>
                <a:latin typeface="Consolas"/>
                <a:ea typeface="Times New Roman"/>
                <a:cs typeface="Times New Roman"/>
              </a:rPr>
              <a:t>|| MB_ICONQUESTION</a:t>
            </a:r>
            <a:r>
              <a:rPr lang="en-US" sz="1050" b="1" dirty="0">
                <a:solidFill>
                  <a:srgbClr val="FF0000"/>
                </a:solidFill>
                <a:latin typeface="Consolas"/>
                <a:ea typeface="Times New Roman"/>
                <a:cs typeface="Times New Roman"/>
              </a:rPr>
              <a:t>)</a:t>
            </a:r>
            <a:r>
              <a:rPr lang="en-US" sz="1050" dirty="0">
                <a:solidFill>
                  <a:srgbClr val="000000"/>
                </a:solidFill>
                <a:latin typeface="Consolas"/>
                <a:ea typeface="Times New Roman"/>
                <a:cs typeface="Times New Roman"/>
              </a:rPr>
              <a:t> </a:t>
            </a:r>
            <a:r>
              <a:rPr lang="en-US" sz="1050" b="1" dirty="0">
                <a:solidFill>
                  <a:srgbClr val="FF0000"/>
                </a:solidFill>
                <a:latin typeface="Consolas"/>
                <a:ea typeface="Times New Roman"/>
                <a:cs typeface="Times New Roman"/>
              </a:rPr>
              <a:t>==</a:t>
            </a:r>
            <a:r>
              <a:rPr lang="en-US" sz="1050" dirty="0">
                <a:solidFill>
                  <a:srgbClr val="000000"/>
                </a:solidFill>
                <a:latin typeface="Consolas"/>
                <a:ea typeface="Times New Roman"/>
                <a:cs typeface="Times New Roman"/>
              </a:rPr>
              <a:t> IDYES </a:t>
            </a:r>
            <a:r>
              <a:rPr lang="en-US" sz="1050" b="1" dirty="0">
                <a:solidFill>
                  <a:srgbClr val="FF0000"/>
                </a:solidFill>
                <a:latin typeface="Consolas"/>
                <a:ea typeface="Times New Roman"/>
                <a:cs typeface="Times New Roman"/>
              </a:rPr>
              <a:t>)</a:t>
            </a:r>
            <a:endParaRPr lang="tr-TR" sz="800" dirty="0">
              <a:ea typeface="Times New Roman"/>
              <a:cs typeface="Times New Roman"/>
            </a:endParaRPr>
          </a:p>
          <a:p>
            <a:pPr>
              <a:lnSpc>
                <a:spcPct val="115000"/>
              </a:lnSpc>
              <a:spcAft>
                <a:spcPts val="0"/>
              </a:spcAft>
            </a:pPr>
            <a:r>
              <a:rPr lang="en-US" sz="1050" dirty="0">
                <a:solidFill>
                  <a:srgbClr val="000000"/>
                </a:solidFill>
                <a:latin typeface="Consolas"/>
                <a:ea typeface="Times New Roman"/>
                <a:cs typeface="Times New Roman"/>
              </a:rPr>
              <a:t>		</a:t>
            </a:r>
            <a:r>
              <a:rPr lang="en-US" sz="1050" dirty="0" err="1">
                <a:solidFill>
                  <a:srgbClr val="000000"/>
                </a:solidFill>
                <a:latin typeface="Consolas"/>
                <a:ea typeface="Times New Roman"/>
                <a:cs typeface="Times New Roman"/>
              </a:rPr>
              <a:t>printf</a:t>
            </a:r>
            <a:r>
              <a:rPr lang="en-US" sz="1050" b="1" dirty="0">
                <a:solidFill>
                  <a:srgbClr val="FF0000"/>
                </a:solidFill>
                <a:latin typeface="Consolas"/>
                <a:ea typeface="Times New Roman"/>
                <a:cs typeface="Times New Roman"/>
              </a:rPr>
              <a:t>(</a:t>
            </a:r>
            <a:r>
              <a:rPr lang="en-US" sz="1050" b="1" dirty="0">
                <a:solidFill>
                  <a:srgbClr val="0000FF"/>
                </a:solidFill>
                <a:latin typeface="Consolas"/>
                <a:ea typeface="Times New Roman"/>
                <a:cs typeface="Times New Roman"/>
              </a:rPr>
              <a:t>"</a:t>
            </a:r>
            <a:r>
              <a:rPr lang="en-US" sz="1050" b="1" dirty="0" err="1">
                <a:solidFill>
                  <a:srgbClr val="0000FF"/>
                </a:solidFill>
                <a:latin typeface="Consolas"/>
                <a:ea typeface="Times New Roman"/>
                <a:cs typeface="Times New Roman"/>
              </a:rPr>
              <a:t>Tabii</a:t>
            </a:r>
            <a:r>
              <a:rPr lang="en-US" sz="1050" b="1" dirty="0">
                <a:solidFill>
                  <a:srgbClr val="0000FF"/>
                </a:solidFill>
                <a:latin typeface="Consolas"/>
                <a:ea typeface="Times New Roman"/>
                <a:cs typeface="Times New Roman"/>
              </a:rPr>
              <a:t> </a:t>
            </a:r>
            <a:r>
              <a:rPr lang="en-US" sz="1050" b="1" dirty="0" err="1">
                <a:solidFill>
                  <a:srgbClr val="0000FF"/>
                </a:solidFill>
                <a:latin typeface="Consolas"/>
                <a:ea typeface="Times New Roman"/>
                <a:cs typeface="Times New Roman"/>
              </a:rPr>
              <a:t>ya</a:t>
            </a:r>
            <a:r>
              <a:rPr lang="en-US" sz="1050" b="1" dirty="0">
                <a:solidFill>
                  <a:srgbClr val="0000FF"/>
                </a:solidFill>
                <a:latin typeface="Consolas"/>
                <a:ea typeface="Times New Roman"/>
                <a:cs typeface="Times New Roman"/>
              </a:rPr>
              <a:t>, </a:t>
            </a:r>
            <a:r>
              <a:rPr lang="en-US" sz="1050" b="1" dirty="0" err="1">
                <a:solidFill>
                  <a:srgbClr val="0000FF"/>
                </a:solidFill>
                <a:latin typeface="Consolas"/>
                <a:ea typeface="Times New Roman"/>
                <a:cs typeface="Times New Roman"/>
              </a:rPr>
              <a:t>sevilmez</a:t>
            </a:r>
            <a:r>
              <a:rPr lang="en-US" sz="1050" b="1" dirty="0">
                <a:solidFill>
                  <a:srgbClr val="0000FF"/>
                </a:solidFill>
                <a:latin typeface="Consolas"/>
                <a:ea typeface="Times New Roman"/>
                <a:cs typeface="Times New Roman"/>
              </a:rPr>
              <a:t> mi..."</a:t>
            </a:r>
            <a:r>
              <a:rPr lang="en-US" sz="1050" b="1" dirty="0">
                <a:solidFill>
                  <a:srgbClr val="FF0000"/>
                </a:solidFill>
                <a:latin typeface="Consolas"/>
                <a:ea typeface="Times New Roman"/>
                <a:cs typeface="Times New Roman"/>
              </a:rPr>
              <a:t>);</a:t>
            </a:r>
            <a:endParaRPr lang="tr-TR" sz="800" dirty="0">
              <a:ea typeface="Times New Roman"/>
              <a:cs typeface="Times New Roman"/>
            </a:endParaRPr>
          </a:p>
          <a:p>
            <a:pPr>
              <a:lnSpc>
                <a:spcPct val="115000"/>
              </a:lnSpc>
              <a:spcAft>
                <a:spcPts val="0"/>
              </a:spcAft>
            </a:pPr>
            <a:r>
              <a:rPr lang="en-US" sz="1050" dirty="0">
                <a:solidFill>
                  <a:srgbClr val="000000"/>
                </a:solidFill>
                <a:latin typeface="Consolas"/>
                <a:ea typeface="Times New Roman"/>
                <a:cs typeface="Times New Roman"/>
              </a:rPr>
              <a:t>	</a:t>
            </a:r>
            <a:r>
              <a:rPr lang="en-US" sz="1050" b="1" dirty="0">
                <a:solidFill>
                  <a:srgbClr val="000000"/>
                </a:solidFill>
                <a:latin typeface="Consolas"/>
                <a:ea typeface="Times New Roman"/>
                <a:cs typeface="Times New Roman"/>
              </a:rPr>
              <a:t>else</a:t>
            </a:r>
            <a:endParaRPr lang="tr-TR" sz="800" dirty="0">
              <a:ea typeface="Times New Roman"/>
              <a:cs typeface="Times New Roman"/>
            </a:endParaRPr>
          </a:p>
          <a:p>
            <a:pPr>
              <a:lnSpc>
                <a:spcPct val="115000"/>
              </a:lnSpc>
              <a:spcAft>
                <a:spcPts val="0"/>
              </a:spcAft>
            </a:pPr>
            <a:r>
              <a:rPr lang="en-US" sz="1050" dirty="0">
                <a:solidFill>
                  <a:srgbClr val="000000"/>
                </a:solidFill>
                <a:latin typeface="Consolas"/>
                <a:ea typeface="Times New Roman"/>
                <a:cs typeface="Times New Roman"/>
              </a:rPr>
              <a:t>		</a:t>
            </a:r>
            <a:r>
              <a:rPr lang="en-US" sz="1050" dirty="0" err="1">
                <a:solidFill>
                  <a:srgbClr val="000000"/>
                </a:solidFill>
                <a:latin typeface="Consolas"/>
                <a:ea typeface="Times New Roman"/>
                <a:cs typeface="Times New Roman"/>
              </a:rPr>
              <a:t>printf</a:t>
            </a:r>
            <a:r>
              <a:rPr lang="en-US" sz="1050" b="1" dirty="0">
                <a:solidFill>
                  <a:srgbClr val="FF0000"/>
                </a:solidFill>
                <a:latin typeface="Consolas"/>
                <a:ea typeface="Times New Roman"/>
                <a:cs typeface="Times New Roman"/>
              </a:rPr>
              <a:t>(</a:t>
            </a:r>
            <a:r>
              <a:rPr lang="en-US" sz="1050" b="1" dirty="0">
                <a:solidFill>
                  <a:srgbClr val="0000FF"/>
                </a:solidFill>
                <a:latin typeface="Consolas"/>
                <a:ea typeface="Times New Roman"/>
                <a:cs typeface="Times New Roman"/>
              </a:rPr>
              <a:t>"</a:t>
            </a:r>
            <a:r>
              <a:rPr lang="en-US" sz="1050" b="1" dirty="0" err="1">
                <a:solidFill>
                  <a:srgbClr val="0000FF"/>
                </a:solidFill>
                <a:latin typeface="Consolas"/>
                <a:ea typeface="Times New Roman"/>
                <a:cs typeface="Times New Roman"/>
              </a:rPr>
              <a:t>Sevme</a:t>
            </a:r>
            <a:r>
              <a:rPr lang="en-US" sz="1050" b="1" dirty="0">
                <a:solidFill>
                  <a:srgbClr val="0000FF"/>
                </a:solidFill>
                <a:latin typeface="Consolas"/>
                <a:ea typeface="Times New Roman"/>
                <a:cs typeface="Times New Roman"/>
              </a:rPr>
              <a:t> </a:t>
            </a:r>
            <a:r>
              <a:rPr lang="en-US" sz="1050" b="1" dirty="0" err="1">
                <a:solidFill>
                  <a:srgbClr val="0000FF"/>
                </a:solidFill>
                <a:latin typeface="Consolas"/>
                <a:ea typeface="Times New Roman"/>
                <a:cs typeface="Times New Roman"/>
              </a:rPr>
              <a:t>yetiniz</a:t>
            </a:r>
            <a:r>
              <a:rPr lang="en-US" sz="1050" b="1" dirty="0">
                <a:solidFill>
                  <a:srgbClr val="0000FF"/>
                </a:solidFill>
                <a:latin typeface="Consolas"/>
                <a:ea typeface="Times New Roman"/>
                <a:cs typeface="Times New Roman"/>
              </a:rPr>
              <a:t> </a:t>
            </a:r>
            <a:r>
              <a:rPr lang="en-US" sz="1050" b="1" dirty="0" err="1">
                <a:solidFill>
                  <a:srgbClr val="0000FF"/>
                </a:solidFill>
                <a:latin typeface="Consolas"/>
                <a:ea typeface="Times New Roman"/>
                <a:cs typeface="Times New Roman"/>
              </a:rPr>
              <a:t>var</a:t>
            </a:r>
            <a:r>
              <a:rPr lang="en-US" sz="1050" b="1" dirty="0">
                <a:solidFill>
                  <a:srgbClr val="0000FF"/>
                </a:solidFill>
                <a:latin typeface="Consolas"/>
                <a:ea typeface="Times New Roman"/>
                <a:cs typeface="Times New Roman"/>
              </a:rPr>
              <a:t> mi?"</a:t>
            </a:r>
            <a:r>
              <a:rPr lang="en-US" sz="1050" b="1" dirty="0">
                <a:solidFill>
                  <a:srgbClr val="FF0000"/>
                </a:solidFill>
                <a:latin typeface="Consolas"/>
                <a:ea typeface="Times New Roman"/>
                <a:cs typeface="Times New Roman"/>
              </a:rPr>
              <a:t>);</a:t>
            </a:r>
            <a:endParaRPr lang="tr-TR" sz="800" dirty="0">
              <a:ea typeface="Times New Roman"/>
              <a:cs typeface="Times New Roman"/>
            </a:endParaRPr>
          </a:p>
          <a:p>
            <a:pPr>
              <a:lnSpc>
                <a:spcPct val="115000"/>
              </a:lnSpc>
              <a:spcAft>
                <a:spcPts val="0"/>
              </a:spcAft>
            </a:pPr>
            <a:r>
              <a:rPr lang="en-US" sz="1050" i="1" dirty="0">
                <a:solidFill>
                  <a:srgbClr val="3399FF"/>
                </a:solidFill>
                <a:latin typeface="Consolas"/>
                <a:ea typeface="Times New Roman"/>
                <a:cs typeface="Times New Roman"/>
              </a:rPr>
              <a:t>// https://docs.microsoft.com/en-us/windows/desktop/api/winuser/nf-winuser-messagebox</a:t>
            </a:r>
            <a:endParaRPr lang="tr-TR" sz="800" dirty="0">
              <a:ea typeface="Times New Roman"/>
              <a:cs typeface="Times New Roman"/>
            </a:endParaRPr>
          </a:p>
          <a:p>
            <a:pPr>
              <a:lnSpc>
                <a:spcPct val="115000"/>
              </a:lnSpc>
              <a:spcAft>
                <a:spcPts val="0"/>
              </a:spcAft>
            </a:pPr>
            <a:r>
              <a:rPr lang="en-US" sz="1050" i="1" dirty="0">
                <a:solidFill>
                  <a:srgbClr val="3399FF"/>
                </a:solidFill>
                <a:latin typeface="Consolas"/>
                <a:ea typeface="Times New Roman"/>
                <a:cs typeface="Times New Roman"/>
              </a:rPr>
              <a:t>// ALTERNATILER ICIN BU SITEYI INCELEYINIZ...</a:t>
            </a:r>
            <a:endParaRPr lang="tr-TR" sz="800" dirty="0">
              <a:ea typeface="Times New Roman"/>
              <a:cs typeface="Times New Roman"/>
            </a:endParaRPr>
          </a:p>
          <a:p>
            <a:pPr>
              <a:lnSpc>
                <a:spcPct val="115000"/>
              </a:lnSpc>
              <a:spcAft>
                <a:spcPts val="0"/>
              </a:spcAft>
            </a:pPr>
            <a:r>
              <a:rPr lang="en-US" sz="1050" dirty="0">
                <a:solidFill>
                  <a:srgbClr val="000000"/>
                </a:solidFill>
                <a:latin typeface="Consolas"/>
                <a:ea typeface="Times New Roman"/>
                <a:cs typeface="Times New Roman"/>
              </a:rPr>
              <a:t>    </a:t>
            </a:r>
            <a:r>
              <a:rPr lang="en-US" sz="1050" b="1" dirty="0">
                <a:solidFill>
                  <a:srgbClr val="000000"/>
                </a:solidFill>
                <a:latin typeface="Consolas"/>
                <a:ea typeface="Times New Roman"/>
                <a:cs typeface="Times New Roman"/>
              </a:rPr>
              <a:t>return</a:t>
            </a:r>
            <a:r>
              <a:rPr lang="en-US" sz="1050" dirty="0">
                <a:solidFill>
                  <a:srgbClr val="000000"/>
                </a:solidFill>
                <a:latin typeface="Consolas"/>
                <a:ea typeface="Times New Roman"/>
                <a:cs typeface="Times New Roman"/>
              </a:rPr>
              <a:t> </a:t>
            </a:r>
            <a:r>
              <a:rPr lang="en-US" sz="1050" dirty="0">
                <a:solidFill>
                  <a:srgbClr val="800080"/>
                </a:solidFill>
                <a:latin typeface="Consolas"/>
                <a:ea typeface="Times New Roman"/>
                <a:cs typeface="Times New Roman"/>
              </a:rPr>
              <a:t>0</a:t>
            </a:r>
            <a:r>
              <a:rPr lang="en-US" sz="1050" b="1" dirty="0">
                <a:solidFill>
                  <a:srgbClr val="FF0000"/>
                </a:solidFill>
                <a:latin typeface="Consolas"/>
                <a:ea typeface="Times New Roman"/>
                <a:cs typeface="Times New Roman"/>
              </a:rPr>
              <a:t>;</a:t>
            </a:r>
            <a:endParaRPr lang="tr-TR" sz="800" dirty="0">
              <a:ea typeface="Times New Roman"/>
              <a:cs typeface="Times New Roman"/>
            </a:endParaRPr>
          </a:p>
          <a:p>
            <a:pPr>
              <a:lnSpc>
                <a:spcPct val="115000"/>
              </a:lnSpc>
              <a:spcAft>
                <a:spcPts val="0"/>
              </a:spcAft>
            </a:pPr>
            <a:r>
              <a:rPr lang="en-US" sz="1050" b="1" dirty="0">
                <a:solidFill>
                  <a:srgbClr val="FF0000"/>
                </a:solidFill>
                <a:latin typeface="Consolas"/>
                <a:ea typeface="Times New Roman"/>
                <a:cs typeface="Times New Roman"/>
              </a:rPr>
              <a:t>}</a:t>
            </a:r>
            <a:endParaRPr lang="tr-TR" sz="800" dirty="0">
              <a:ea typeface="Times New Roman"/>
              <a:cs typeface="Times New Roman"/>
            </a:endParaRPr>
          </a:p>
        </p:txBody>
      </p:sp>
      <p:sp>
        <p:nvSpPr>
          <p:cNvPr id="2" name="1 Başlık"/>
          <p:cNvSpPr>
            <a:spLocks noGrp="1"/>
          </p:cNvSpPr>
          <p:nvPr>
            <p:ph type="title"/>
          </p:nvPr>
        </p:nvSpPr>
        <p:spPr/>
        <p:txBody>
          <a:bodyPr/>
          <a:lstStyle/>
          <a:p>
            <a:r>
              <a:rPr lang="tr-TR" dirty="0"/>
              <a:t>Mesaj Kutuları Açtırmak</a:t>
            </a:r>
          </a:p>
        </p:txBody>
      </p:sp>
      <p:sp>
        <p:nvSpPr>
          <p:cNvPr id="3" name="2 İçerik Yer Tutucusu"/>
          <p:cNvSpPr>
            <a:spLocks noGrp="1"/>
          </p:cNvSpPr>
          <p:nvPr>
            <p:ph sz="quarter" idx="1"/>
          </p:nvPr>
        </p:nvSpPr>
        <p:spPr>
          <a:xfrm>
            <a:off x="457200" y="1219200"/>
            <a:ext cx="8229600" cy="1629162"/>
          </a:xfrm>
        </p:spPr>
        <p:txBody>
          <a:bodyPr/>
          <a:lstStyle/>
          <a:p>
            <a:r>
              <a:rPr lang="tr-TR" dirty="0" err="1"/>
              <a:t>windows</a:t>
            </a:r>
            <a:r>
              <a:rPr lang="tr-TR" dirty="0"/>
              <a:t>.h kütüphanesi içerisindeki </a:t>
            </a:r>
            <a:r>
              <a:rPr lang="tr-TR" dirty="0" err="1"/>
              <a:t>MessageBox</a:t>
            </a:r>
            <a:r>
              <a:rPr lang="tr-TR" dirty="0"/>
              <a:t> fonksiyonu ile kullanıcıdan giriş alabileceğiniz kutular açtırabilirsiniz.</a:t>
            </a:r>
          </a:p>
        </p:txBody>
      </p:sp>
      <p:pic>
        <p:nvPicPr>
          <p:cNvPr id="312323"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115642" y="2196692"/>
            <a:ext cx="5299936" cy="1750438"/>
          </a:xfrm>
          <a:prstGeom prst="rect">
            <a:avLst/>
          </a:prstGeom>
          <a:noFill/>
          <a:ln w="9525">
            <a:noFill/>
            <a:miter lim="800000"/>
            <a:headEnd/>
            <a:tailEnd/>
          </a:ln>
          <a:effectLst/>
        </p:spPr>
      </p:pic>
      <p:cxnSp>
        <p:nvCxnSpPr>
          <p:cNvPr id="8" name="7 Düz Ok Bağlayıcısı"/>
          <p:cNvCxnSpPr/>
          <p:nvPr/>
        </p:nvCxnSpPr>
        <p:spPr>
          <a:xfrm rot="16200000" flipH="1">
            <a:off x="7384943" y="4734732"/>
            <a:ext cx="449450" cy="2789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8 Metin kutusu"/>
          <p:cNvSpPr txBox="1"/>
          <p:nvPr/>
        </p:nvSpPr>
        <p:spPr>
          <a:xfrm>
            <a:off x="7051731" y="5098942"/>
            <a:ext cx="1844295" cy="461665"/>
          </a:xfrm>
          <a:prstGeom prst="rect">
            <a:avLst/>
          </a:prstGeom>
          <a:noFill/>
        </p:spPr>
        <p:txBody>
          <a:bodyPr wrap="square" rtlCol="0">
            <a:spAutoFit/>
          </a:bodyPr>
          <a:lstStyle/>
          <a:p>
            <a:r>
              <a:rPr lang="tr-TR" sz="1200" dirty="0"/>
              <a:t>İstediğiniz özellikleri | ile bağlayarak ekliyorsunuz.</a:t>
            </a: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Metnin rengini kısmen değiştirmek</a:t>
            </a:r>
            <a:br>
              <a:rPr lang="tr-TR" dirty="0"/>
            </a:br>
            <a:r>
              <a:rPr lang="tr-TR" dirty="0"/>
              <a:t>(Sınavda bu slayttan sorumlu değilsiniz)</a:t>
            </a:r>
          </a:p>
        </p:txBody>
      </p:sp>
      <p:sp>
        <p:nvSpPr>
          <p:cNvPr id="3" name="2 İçerik Yer Tutucusu"/>
          <p:cNvSpPr>
            <a:spLocks noGrp="1"/>
          </p:cNvSpPr>
          <p:nvPr>
            <p:ph sz="quarter" idx="1"/>
          </p:nvPr>
        </p:nvSpPr>
        <p:spPr/>
        <p:txBody>
          <a:bodyPr>
            <a:noAutofit/>
          </a:bodyPr>
          <a:lstStyle/>
          <a:p>
            <a:pPr>
              <a:buNone/>
            </a:pPr>
            <a:r>
              <a:rPr lang="tr-TR" sz="1000" dirty="0"/>
              <a:t>#</a:t>
            </a:r>
            <a:r>
              <a:rPr lang="tr-TR" sz="1000" dirty="0" err="1"/>
              <a:t>include</a:t>
            </a:r>
            <a:r>
              <a:rPr lang="tr-TR" sz="1000" dirty="0"/>
              <a:t> &lt;</a:t>
            </a:r>
            <a:r>
              <a:rPr lang="tr-TR" sz="1000" dirty="0" err="1"/>
              <a:t>stdio</a:t>
            </a:r>
            <a:r>
              <a:rPr lang="tr-TR" sz="1000" dirty="0"/>
              <a:t>.h&gt;</a:t>
            </a:r>
          </a:p>
          <a:p>
            <a:pPr>
              <a:buNone/>
            </a:pPr>
            <a:r>
              <a:rPr lang="tr-TR" sz="1000" dirty="0"/>
              <a:t>#</a:t>
            </a:r>
            <a:r>
              <a:rPr lang="tr-TR" sz="1000" dirty="0" err="1"/>
              <a:t>include</a:t>
            </a:r>
            <a:r>
              <a:rPr lang="tr-TR" sz="1000" dirty="0"/>
              <a:t> &lt;</a:t>
            </a:r>
            <a:r>
              <a:rPr lang="tr-TR" sz="1000" dirty="0" err="1"/>
              <a:t>stdlib</a:t>
            </a:r>
            <a:r>
              <a:rPr lang="tr-TR" sz="1000" dirty="0"/>
              <a:t>.h&gt;</a:t>
            </a:r>
          </a:p>
          <a:p>
            <a:pPr>
              <a:buNone/>
            </a:pPr>
            <a:r>
              <a:rPr lang="tr-TR" sz="1000" dirty="0"/>
              <a:t>#</a:t>
            </a:r>
            <a:r>
              <a:rPr lang="tr-TR" sz="1000" dirty="0" err="1"/>
              <a:t>include</a:t>
            </a:r>
            <a:r>
              <a:rPr lang="tr-TR" sz="1000" dirty="0"/>
              <a:t> &lt;</a:t>
            </a:r>
            <a:r>
              <a:rPr lang="tr-TR" sz="1000" dirty="0" err="1"/>
              <a:t>windows</a:t>
            </a:r>
            <a:r>
              <a:rPr lang="tr-TR" sz="1000" dirty="0"/>
              <a:t>.h&gt;</a:t>
            </a:r>
          </a:p>
          <a:p>
            <a:pPr>
              <a:buNone/>
            </a:pPr>
            <a:r>
              <a:rPr lang="tr-TR" sz="1000" dirty="0"/>
              <a:t>#</a:t>
            </a:r>
            <a:r>
              <a:rPr lang="tr-TR" sz="1000" dirty="0" err="1"/>
              <a:t>include</a:t>
            </a:r>
            <a:r>
              <a:rPr lang="tr-TR" sz="1000" dirty="0"/>
              <a:t> &lt;</a:t>
            </a:r>
            <a:r>
              <a:rPr lang="tr-TR" sz="1000" dirty="0" err="1"/>
              <a:t>dos</a:t>
            </a:r>
            <a:r>
              <a:rPr lang="tr-TR" sz="1000" dirty="0"/>
              <a:t>.h&gt;</a:t>
            </a:r>
          </a:p>
          <a:p>
            <a:pPr>
              <a:buNone/>
            </a:pPr>
            <a:r>
              <a:rPr lang="tr-TR" sz="1000" dirty="0"/>
              <a:t>#</a:t>
            </a:r>
            <a:r>
              <a:rPr lang="tr-TR" sz="1000" dirty="0" err="1"/>
              <a:t>include</a:t>
            </a:r>
            <a:r>
              <a:rPr lang="tr-TR" sz="1000" dirty="0"/>
              <a:t> &lt;</a:t>
            </a:r>
            <a:r>
              <a:rPr lang="tr-TR" sz="1000" dirty="0" err="1"/>
              <a:t>dir</a:t>
            </a:r>
            <a:r>
              <a:rPr lang="tr-TR" sz="1000" dirty="0"/>
              <a:t>.h&gt;</a:t>
            </a:r>
          </a:p>
          <a:p>
            <a:pPr>
              <a:buNone/>
            </a:pPr>
            <a:r>
              <a:rPr lang="tr-TR" sz="1000" dirty="0" err="1"/>
              <a:t>void</a:t>
            </a:r>
            <a:r>
              <a:rPr lang="tr-TR" sz="1000" dirty="0"/>
              <a:t> </a:t>
            </a:r>
            <a:r>
              <a:rPr lang="tr-TR" sz="1000" dirty="0" err="1"/>
              <a:t>SetColor</a:t>
            </a:r>
            <a:r>
              <a:rPr lang="tr-TR" sz="1000" dirty="0"/>
              <a:t>(</a:t>
            </a:r>
            <a:r>
              <a:rPr lang="tr-TR" sz="1000" dirty="0" err="1"/>
              <a:t>int</a:t>
            </a:r>
            <a:r>
              <a:rPr lang="tr-TR" sz="1000" dirty="0"/>
              <a:t> </a:t>
            </a:r>
            <a:r>
              <a:rPr lang="tr-TR" sz="1000" dirty="0" err="1"/>
              <a:t>ForgC</a:t>
            </a:r>
            <a:r>
              <a:rPr lang="tr-TR" sz="1000" dirty="0"/>
              <a:t>);</a:t>
            </a:r>
          </a:p>
          <a:p>
            <a:pPr>
              <a:buNone/>
            </a:pPr>
            <a:r>
              <a:rPr lang="tr-TR" sz="1000" dirty="0" err="1"/>
              <a:t>int</a:t>
            </a:r>
            <a:r>
              <a:rPr lang="tr-TR" sz="1000" dirty="0"/>
              <a:t> </a:t>
            </a:r>
            <a:r>
              <a:rPr lang="tr-TR" sz="1000" dirty="0" err="1"/>
              <a:t>main</a:t>
            </a:r>
            <a:r>
              <a:rPr lang="tr-TR" sz="1000" dirty="0"/>
              <a:t>()</a:t>
            </a:r>
          </a:p>
          <a:p>
            <a:pPr>
              <a:buNone/>
            </a:pPr>
            <a:r>
              <a:rPr lang="tr-TR" sz="1000" dirty="0"/>
              <a:t>{</a:t>
            </a:r>
          </a:p>
          <a:p>
            <a:pPr>
              <a:buNone/>
            </a:pPr>
            <a:r>
              <a:rPr lang="tr-TR" sz="1000" dirty="0"/>
              <a:t>	</a:t>
            </a:r>
            <a:r>
              <a:rPr lang="tr-TR" sz="1000" dirty="0" err="1"/>
              <a:t>system</a:t>
            </a:r>
            <a:r>
              <a:rPr lang="tr-TR" sz="1000" dirty="0"/>
              <a:t>("COLOR 3E");</a:t>
            </a:r>
          </a:p>
          <a:p>
            <a:pPr>
              <a:buNone/>
            </a:pPr>
            <a:r>
              <a:rPr lang="tr-TR" sz="1000" dirty="0"/>
              <a:t>	</a:t>
            </a:r>
            <a:r>
              <a:rPr lang="tr-TR" sz="1000" dirty="0" err="1"/>
              <a:t>SetColor</a:t>
            </a:r>
            <a:r>
              <a:rPr lang="tr-TR" sz="1000" dirty="0"/>
              <a:t>(1);</a:t>
            </a:r>
          </a:p>
          <a:p>
            <a:pPr>
              <a:buNone/>
            </a:pPr>
            <a:r>
              <a:rPr lang="tr-TR" sz="1000" dirty="0"/>
              <a:t>	</a:t>
            </a:r>
            <a:r>
              <a:rPr lang="tr-TR" sz="1000" dirty="0" err="1"/>
              <a:t>printf</a:t>
            </a:r>
            <a:r>
              <a:rPr lang="tr-TR" sz="1000" dirty="0"/>
              <a:t>("Fener");</a:t>
            </a:r>
          </a:p>
          <a:p>
            <a:pPr>
              <a:buNone/>
            </a:pPr>
            <a:r>
              <a:rPr lang="tr-TR" sz="1000" dirty="0"/>
              <a:t>	</a:t>
            </a:r>
            <a:r>
              <a:rPr lang="tr-TR" sz="1000" dirty="0" err="1"/>
              <a:t>SetColor</a:t>
            </a:r>
            <a:r>
              <a:rPr lang="tr-TR" sz="1000" dirty="0"/>
              <a:t>(14);</a:t>
            </a:r>
          </a:p>
          <a:p>
            <a:pPr>
              <a:buNone/>
            </a:pPr>
            <a:r>
              <a:rPr lang="tr-TR" sz="1000" dirty="0"/>
              <a:t>	</a:t>
            </a:r>
            <a:r>
              <a:rPr lang="tr-TR" sz="1000" dirty="0" err="1"/>
              <a:t>printf</a:t>
            </a:r>
            <a:r>
              <a:rPr lang="tr-TR" sz="1000" dirty="0"/>
              <a:t>("</a:t>
            </a:r>
            <a:r>
              <a:rPr lang="tr-TR" sz="1000" dirty="0" err="1"/>
              <a:t>bahce</a:t>
            </a:r>
            <a:r>
              <a:rPr lang="tr-TR" sz="1000" dirty="0"/>
              <a:t>");</a:t>
            </a:r>
          </a:p>
          <a:p>
            <a:pPr>
              <a:buNone/>
            </a:pPr>
            <a:r>
              <a:rPr lang="tr-TR" sz="1000" dirty="0"/>
              <a:t>	</a:t>
            </a:r>
            <a:r>
              <a:rPr lang="tr-TR" sz="1000" dirty="0" err="1"/>
              <a:t>SetColor</a:t>
            </a:r>
            <a:r>
              <a:rPr lang="tr-TR" sz="1000" dirty="0"/>
              <a:t>(0);</a:t>
            </a:r>
          </a:p>
          <a:p>
            <a:pPr>
              <a:buNone/>
            </a:pPr>
            <a:r>
              <a:rPr lang="tr-TR" sz="1000" dirty="0"/>
              <a:t>	</a:t>
            </a:r>
            <a:r>
              <a:rPr lang="tr-TR" sz="1000" dirty="0" err="1"/>
              <a:t>printf</a:t>
            </a:r>
            <a:r>
              <a:rPr lang="tr-TR" sz="1000" dirty="0"/>
              <a:t>(" </a:t>
            </a:r>
            <a:r>
              <a:rPr lang="tr-TR" sz="1000" dirty="0" err="1"/>
              <a:t>maci</a:t>
            </a:r>
            <a:r>
              <a:rPr lang="tr-TR" sz="1000" dirty="0"/>
              <a:t> ne zaman?");</a:t>
            </a:r>
          </a:p>
          <a:p>
            <a:pPr>
              <a:buNone/>
            </a:pPr>
            <a:r>
              <a:rPr lang="tr-TR" sz="1000" dirty="0"/>
              <a:t>	</a:t>
            </a:r>
            <a:r>
              <a:rPr lang="tr-TR" sz="1000" dirty="0" err="1"/>
              <a:t>return</a:t>
            </a:r>
            <a:r>
              <a:rPr lang="tr-TR" sz="1000" dirty="0"/>
              <a:t> 0;</a:t>
            </a:r>
          </a:p>
          <a:p>
            <a:pPr>
              <a:buNone/>
            </a:pPr>
            <a:r>
              <a:rPr lang="tr-TR" sz="1000" dirty="0"/>
              <a:t>}</a:t>
            </a:r>
          </a:p>
          <a:p>
            <a:pPr>
              <a:buNone/>
            </a:pPr>
            <a:r>
              <a:rPr lang="tr-TR" sz="1000" dirty="0"/>
              <a:t>…</a:t>
            </a:r>
          </a:p>
        </p:txBody>
      </p:sp>
      <p:pic>
        <p:nvPicPr>
          <p:cNvPr id="2050" name="Picture 2"/>
          <p:cNvPicPr>
            <a:picLocks noChangeAspect="1" noChangeArrowheads="1"/>
          </p:cNvPicPr>
          <p:nvPr/>
        </p:nvPicPr>
        <p:blipFill>
          <a:blip r:embed="rId3"/>
          <a:srcRect t="7014" r="44233" b="55430"/>
          <a:stretch>
            <a:fillRect/>
          </a:stretch>
        </p:blipFill>
        <p:spPr bwMode="auto">
          <a:xfrm>
            <a:off x="3390900" y="1219200"/>
            <a:ext cx="5295900" cy="1581150"/>
          </a:xfrm>
          <a:prstGeom prst="rect">
            <a:avLst/>
          </a:prstGeom>
          <a:noFill/>
          <a:ln w="9525">
            <a:noFill/>
            <a:miter lim="800000"/>
            <a:headEnd/>
            <a:tailEnd/>
          </a:ln>
          <a:effectLst/>
        </p:spPr>
      </p:pic>
      <p:sp>
        <p:nvSpPr>
          <p:cNvPr id="5" name="4 Dikdörtgen"/>
          <p:cNvSpPr/>
          <p:nvPr/>
        </p:nvSpPr>
        <p:spPr>
          <a:xfrm>
            <a:off x="2266949" y="3333750"/>
            <a:ext cx="4733925" cy="2708434"/>
          </a:xfrm>
          <a:prstGeom prst="rect">
            <a:avLst/>
          </a:prstGeom>
        </p:spPr>
        <p:txBody>
          <a:bodyPr wrap="square">
            <a:spAutoFit/>
          </a:bodyPr>
          <a:lstStyle/>
          <a:p>
            <a:pPr>
              <a:buNone/>
            </a:pPr>
            <a:r>
              <a:rPr lang="tr-TR" sz="1000" dirty="0"/>
              <a:t>…</a:t>
            </a:r>
          </a:p>
          <a:p>
            <a:pPr>
              <a:buNone/>
            </a:pPr>
            <a:r>
              <a:rPr lang="tr-TR" sz="1000" dirty="0" err="1"/>
              <a:t>void</a:t>
            </a:r>
            <a:r>
              <a:rPr lang="tr-TR" sz="1000" dirty="0"/>
              <a:t> </a:t>
            </a:r>
            <a:r>
              <a:rPr lang="tr-TR" sz="1000" dirty="0" err="1"/>
              <a:t>SetColor</a:t>
            </a:r>
            <a:r>
              <a:rPr lang="tr-TR" sz="1000" dirty="0"/>
              <a:t>(</a:t>
            </a:r>
            <a:r>
              <a:rPr lang="tr-TR" sz="1000" dirty="0" err="1"/>
              <a:t>int</a:t>
            </a:r>
            <a:r>
              <a:rPr lang="tr-TR" sz="1000" dirty="0"/>
              <a:t> </a:t>
            </a:r>
            <a:r>
              <a:rPr lang="tr-TR" sz="1000" dirty="0" err="1"/>
              <a:t>ForgC</a:t>
            </a:r>
            <a:r>
              <a:rPr lang="tr-TR" sz="1000" dirty="0"/>
              <a:t>) //</a:t>
            </a:r>
            <a:r>
              <a:rPr lang="tr-TR" sz="1000" dirty="0" err="1"/>
              <a:t>hazir</a:t>
            </a:r>
            <a:r>
              <a:rPr lang="tr-TR" sz="1000" dirty="0"/>
              <a:t> fonksiyon</a:t>
            </a:r>
          </a:p>
          <a:p>
            <a:pPr>
              <a:buNone/>
            </a:pPr>
            <a:r>
              <a:rPr lang="tr-TR" sz="1000" dirty="0"/>
              <a:t> {</a:t>
            </a:r>
          </a:p>
          <a:p>
            <a:pPr>
              <a:buNone/>
            </a:pPr>
            <a:r>
              <a:rPr lang="tr-TR" sz="1000" dirty="0"/>
              <a:t>     WORD </a:t>
            </a:r>
            <a:r>
              <a:rPr lang="tr-TR" sz="1000" dirty="0" err="1"/>
              <a:t>wColor</a:t>
            </a:r>
            <a:r>
              <a:rPr lang="tr-TR" sz="1000" dirty="0"/>
              <a:t>;</a:t>
            </a:r>
          </a:p>
          <a:p>
            <a:pPr>
              <a:buNone/>
            </a:pPr>
            <a:endParaRPr lang="tr-TR" sz="1000" dirty="0"/>
          </a:p>
          <a:p>
            <a:pPr>
              <a:buNone/>
            </a:pPr>
            <a:r>
              <a:rPr lang="tr-TR" sz="1000" dirty="0"/>
              <a:t>      HANDLE </a:t>
            </a:r>
            <a:r>
              <a:rPr lang="tr-TR" sz="1000" dirty="0" err="1"/>
              <a:t>hStdOut</a:t>
            </a:r>
            <a:r>
              <a:rPr lang="tr-TR" sz="1000" dirty="0"/>
              <a:t> = </a:t>
            </a:r>
            <a:r>
              <a:rPr lang="tr-TR" sz="1000" dirty="0" err="1"/>
              <a:t>GetStdHandle</a:t>
            </a:r>
            <a:r>
              <a:rPr lang="tr-TR" sz="1000" dirty="0"/>
              <a:t>(STD_OUTPUT_HANDLE);</a:t>
            </a:r>
          </a:p>
          <a:p>
            <a:pPr>
              <a:buNone/>
            </a:pPr>
            <a:r>
              <a:rPr lang="tr-TR" sz="1000" dirty="0"/>
              <a:t>      CONSOLE_SCREEN_BUFFER_INFO </a:t>
            </a:r>
            <a:r>
              <a:rPr lang="tr-TR" sz="1000" dirty="0" err="1"/>
              <a:t>csbi</a:t>
            </a:r>
            <a:r>
              <a:rPr lang="tr-TR" sz="1000" dirty="0"/>
              <a:t>;</a:t>
            </a:r>
          </a:p>
          <a:p>
            <a:pPr>
              <a:buNone/>
            </a:pPr>
            <a:endParaRPr lang="tr-TR" sz="1000" dirty="0"/>
          </a:p>
          <a:p>
            <a:pPr>
              <a:buNone/>
            </a:pPr>
            <a:r>
              <a:rPr lang="tr-TR" sz="1000" dirty="0"/>
              <a:t>                       //</a:t>
            </a:r>
            <a:r>
              <a:rPr lang="tr-TR" sz="1000" dirty="0" err="1"/>
              <a:t>We</a:t>
            </a:r>
            <a:r>
              <a:rPr lang="tr-TR" sz="1000" dirty="0"/>
              <a:t> </a:t>
            </a:r>
            <a:r>
              <a:rPr lang="tr-TR" sz="1000" dirty="0" err="1"/>
              <a:t>use</a:t>
            </a:r>
            <a:r>
              <a:rPr lang="tr-TR" sz="1000" dirty="0"/>
              <a:t> </a:t>
            </a:r>
            <a:r>
              <a:rPr lang="tr-TR" sz="1000" dirty="0" err="1"/>
              <a:t>csbi</a:t>
            </a:r>
            <a:r>
              <a:rPr lang="tr-TR" sz="1000" dirty="0"/>
              <a:t> </a:t>
            </a:r>
            <a:r>
              <a:rPr lang="tr-TR" sz="1000" dirty="0" err="1"/>
              <a:t>for</a:t>
            </a:r>
            <a:r>
              <a:rPr lang="tr-TR" sz="1000" dirty="0"/>
              <a:t> </a:t>
            </a:r>
            <a:r>
              <a:rPr lang="tr-TR" sz="1000" dirty="0" err="1"/>
              <a:t>the</a:t>
            </a:r>
            <a:r>
              <a:rPr lang="tr-TR" sz="1000" dirty="0"/>
              <a:t> </a:t>
            </a:r>
            <a:r>
              <a:rPr lang="tr-TR" sz="1000" dirty="0" err="1"/>
              <a:t>wAttributes</a:t>
            </a:r>
            <a:r>
              <a:rPr lang="tr-TR" sz="1000" dirty="0"/>
              <a:t> </a:t>
            </a:r>
            <a:r>
              <a:rPr lang="tr-TR" sz="1000" dirty="0" err="1"/>
              <a:t>word</a:t>
            </a:r>
            <a:r>
              <a:rPr lang="tr-TR" sz="1000" dirty="0"/>
              <a:t>.</a:t>
            </a:r>
          </a:p>
          <a:p>
            <a:pPr>
              <a:buNone/>
            </a:pPr>
            <a:r>
              <a:rPr lang="tr-TR" sz="1000" dirty="0"/>
              <a:t>     </a:t>
            </a:r>
            <a:r>
              <a:rPr lang="tr-TR" sz="1000" dirty="0" err="1"/>
              <a:t>if</a:t>
            </a:r>
            <a:r>
              <a:rPr lang="tr-TR" sz="1000" dirty="0"/>
              <a:t>(</a:t>
            </a:r>
            <a:r>
              <a:rPr lang="tr-TR" sz="1000" dirty="0" err="1"/>
              <a:t>GetConsoleScreenBufferInfo</a:t>
            </a:r>
            <a:r>
              <a:rPr lang="tr-TR" sz="1000" dirty="0"/>
              <a:t>(</a:t>
            </a:r>
            <a:r>
              <a:rPr lang="tr-TR" sz="1000" dirty="0" err="1"/>
              <a:t>hStdOut</a:t>
            </a:r>
            <a:r>
              <a:rPr lang="tr-TR" sz="1000" dirty="0"/>
              <a:t>, &amp;</a:t>
            </a:r>
            <a:r>
              <a:rPr lang="tr-TR" sz="1000" dirty="0" err="1"/>
              <a:t>csbi</a:t>
            </a:r>
            <a:r>
              <a:rPr lang="tr-TR" sz="1000" dirty="0"/>
              <a:t>))</a:t>
            </a:r>
          </a:p>
          <a:p>
            <a:pPr>
              <a:buNone/>
            </a:pPr>
            <a:r>
              <a:rPr lang="tr-TR" sz="1000" dirty="0"/>
              <a:t>     {</a:t>
            </a:r>
          </a:p>
          <a:p>
            <a:pPr>
              <a:buNone/>
            </a:pPr>
            <a:r>
              <a:rPr lang="tr-TR" sz="1000" dirty="0"/>
              <a:t>                 //Mask </a:t>
            </a:r>
            <a:r>
              <a:rPr lang="tr-TR" sz="1000" dirty="0" err="1"/>
              <a:t>out</a:t>
            </a:r>
            <a:r>
              <a:rPr lang="tr-TR" sz="1000" dirty="0"/>
              <a:t> </a:t>
            </a:r>
            <a:r>
              <a:rPr lang="tr-TR" sz="1000" dirty="0" err="1"/>
              <a:t>all</a:t>
            </a:r>
            <a:r>
              <a:rPr lang="tr-TR" sz="1000" dirty="0"/>
              <a:t> but </a:t>
            </a:r>
            <a:r>
              <a:rPr lang="tr-TR" sz="1000" dirty="0" err="1"/>
              <a:t>the</a:t>
            </a:r>
            <a:r>
              <a:rPr lang="tr-TR" sz="1000" dirty="0"/>
              <a:t> background </a:t>
            </a:r>
            <a:r>
              <a:rPr lang="tr-TR" sz="1000" dirty="0" err="1"/>
              <a:t>attribute</a:t>
            </a:r>
            <a:r>
              <a:rPr lang="tr-TR" sz="1000" dirty="0"/>
              <a:t>, </a:t>
            </a:r>
            <a:r>
              <a:rPr lang="tr-TR" sz="1000" dirty="0" err="1"/>
              <a:t>and</a:t>
            </a:r>
            <a:r>
              <a:rPr lang="tr-TR" sz="1000" dirty="0"/>
              <a:t> </a:t>
            </a:r>
            <a:r>
              <a:rPr lang="tr-TR" sz="1000" dirty="0" err="1"/>
              <a:t>add</a:t>
            </a:r>
            <a:r>
              <a:rPr lang="tr-TR" sz="1000" dirty="0"/>
              <a:t> in </a:t>
            </a:r>
            <a:r>
              <a:rPr lang="tr-TR" sz="1000" dirty="0" err="1"/>
              <a:t>the</a:t>
            </a:r>
            <a:r>
              <a:rPr lang="tr-TR" sz="1000" dirty="0"/>
              <a:t> </a:t>
            </a:r>
            <a:r>
              <a:rPr lang="tr-TR" sz="1000" dirty="0" err="1"/>
              <a:t>forgournd</a:t>
            </a:r>
            <a:r>
              <a:rPr lang="tr-TR" sz="1000" dirty="0"/>
              <a:t> </a:t>
            </a:r>
            <a:r>
              <a:rPr lang="tr-TR" sz="1000" dirty="0" err="1"/>
              <a:t>color</a:t>
            </a:r>
            <a:endParaRPr lang="tr-TR" sz="1000" dirty="0"/>
          </a:p>
          <a:p>
            <a:pPr>
              <a:buNone/>
            </a:pPr>
            <a:r>
              <a:rPr lang="tr-TR" sz="1000" dirty="0"/>
              <a:t>          </a:t>
            </a:r>
            <a:r>
              <a:rPr lang="tr-TR" sz="1000" dirty="0" err="1"/>
              <a:t>wColor</a:t>
            </a:r>
            <a:r>
              <a:rPr lang="tr-TR" sz="1000" dirty="0"/>
              <a:t> = (</a:t>
            </a:r>
            <a:r>
              <a:rPr lang="tr-TR" sz="1000" dirty="0" err="1"/>
              <a:t>csbi</a:t>
            </a:r>
            <a:r>
              <a:rPr lang="tr-TR" sz="1000" dirty="0"/>
              <a:t>.</a:t>
            </a:r>
            <a:r>
              <a:rPr lang="tr-TR" sz="1000" dirty="0" err="1"/>
              <a:t>wAttributes</a:t>
            </a:r>
            <a:r>
              <a:rPr lang="tr-TR" sz="1000" dirty="0"/>
              <a:t> &amp; 0xF0) + (</a:t>
            </a:r>
            <a:r>
              <a:rPr lang="tr-TR" sz="1000" dirty="0" err="1"/>
              <a:t>ForgC</a:t>
            </a:r>
            <a:r>
              <a:rPr lang="tr-TR" sz="1000" dirty="0"/>
              <a:t> &amp; 0x0F);</a:t>
            </a:r>
          </a:p>
          <a:p>
            <a:pPr>
              <a:buNone/>
            </a:pPr>
            <a:r>
              <a:rPr lang="tr-TR" sz="1000" dirty="0"/>
              <a:t>          </a:t>
            </a:r>
            <a:r>
              <a:rPr lang="tr-TR" sz="1000" dirty="0" err="1"/>
              <a:t>SetConsoleTextAttribute</a:t>
            </a:r>
            <a:r>
              <a:rPr lang="tr-TR" sz="1000" dirty="0"/>
              <a:t>(</a:t>
            </a:r>
            <a:r>
              <a:rPr lang="tr-TR" sz="1000" dirty="0" err="1"/>
              <a:t>hStdOut</a:t>
            </a:r>
            <a:r>
              <a:rPr lang="tr-TR" sz="1000" dirty="0"/>
              <a:t>, </a:t>
            </a:r>
            <a:r>
              <a:rPr lang="tr-TR" sz="1000" dirty="0" err="1"/>
              <a:t>wColor</a:t>
            </a:r>
            <a:r>
              <a:rPr lang="tr-TR" sz="1000" dirty="0"/>
              <a:t>);</a:t>
            </a:r>
          </a:p>
          <a:p>
            <a:pPr>
              <a:buNone/>
            </a:pPr>
            <a:r>
              <a:rPr lang="tr-TR" sz="1000" dirty="0"/>
              <a:t>     }</a:t>
            </a:r>
          </a:p>
          <a:p>
            <a:pPr>
              <a:buNone/>
            </a:pPr>
            <a:r>
              <a:rPr lang="tr-TR" sz="1000" dirty="0"/>
              <a:t>     </a:t>
            </a:r>
            <a:r>
              <a:rPr lang="tr-TR" sz="1000" dirty="0" err="1"/>
              <a:t>return</a:t>
            </a:r>
            <a:r>
              <a:rPr lang="tr-TR" sz="1000" dirty="0"/>
              <a:t>;</a:t>
            </a:r>
          </a:p>
          <a:p>
            <a:pPr>
              <a:buNone/>
            </a:pPr>
            <a:r>
              <a:rPr lang="tr-TR" sz="1000" dirty="0"/>
              <a:t> }</a:t>
            </a:r>
          </a:p>
        </p:txBody>
      </p:sp>
      <p:sp>
        <p:nvSpPr>
          <p:cNvPr id="6" name="5 Dikdörtgen"/>
          <p:cNvSpPr/>
          <p:nvPr/>
        </p:nvSpPr>
        <p:spPr>
          <a:xfrm>
            <a:off x="7189560" y="3017639"/>
            <a:ext cx="1685925" cy="313932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buNone/>
            </a:pPr>
            <a:r>
              <a:rPr lang="tr-TR" sz="1000" dirty="0"/>
              <a:t>/*Name         | </a:t>
            </a:r>
            <a:r>
              <a:rPr lang="tr-TR" sz="1000" dirty="0" err="1"/>
              <a:t>Value</a:t>
            </a:r>
            <a:endParaRPr lang="tr-TR" sz="1000" dirty="0"/>
          </a:p>
          <a:p>
            <a:pPr>
              <a:buNone/>
            </a:pPr>
            <a:r>
              <a:rPr lang="tr-TR" sz="1000" dirty="0"/>
              <a:t>             |</a:t>
            </a:r>
          </a:p>
          <a:p>
            <a:pPr>
              <a:buNone/>
            </a:pPr>
            <a:r>
              <a:rPr lang="tr-TR" sz="1000" dirty="0" err="1"/>
              <a:t>Black</a:t>
            </a:r>
            <a:r>
              <a:rPr lang="tr-TR" sz="1000" dirty="0"/>
              <a:t>        |   0</a:t>
            </a:r>
          </a:p>
          <a:p>
            <a:pPr>
              <a:buNone/>
            </a:pPr>
            <a:r>
              <a:rPr lang="tr-TR" sz="1000" dirty="0" err="1"/>
              <a:t>Blue</a:t>
            </a:r>
            <a:r>
              <a:rPr lang="tr-TR" sz="1000" dirty="0"/>
              <a:t>         |   1</a:t>
            </a:r>
          </a:p>
          <a:p>
            <a:pPr>
              <a:buNone/>
            </a:pPr>
            <a:r>
              <a:rPr lang="tr-TR" sz="1000" dirty="0" err="1"/>
              <a:t>Green</a:t>
            </a:r>
            <a:r>
              <a:rPr lang="tr-TR" sz="1000" dirty="0"/>
              <a:t>        |   2</a:t>
            </a:r>
          </a:p>
          <a:p>
            <a:pPr>
              <a:buNone/>
            </a:pPr>
            <a:r>
              <a:rPr lang="tr-TR" sz="1000" dirty="0" err="1"/>
              <a:t>Cyan</a:t>
            </a:r>
            <a:r>
              <a:rPr lang="tr-TR" sz="1000" dirty="0"/>
              <a:t>         |   3</a:t>
            </a:r>
          </a:p>
          <a:p>
            <a:pPr>
              <a:buNone/>
            </a:pPr>
            <a:r>
              <a:rPr lang="tr-TR" sz="1000" dirty="0" err="1"/>
              <a:t>Red</a:t>
            </a:r>
            <a:r>
              <a:rPr lang="tr-TR" sz="1000" dirty="0"/>
              <a:t>          |   4</a:t>
            </a:r>
          </a:p>
          <a:p>
            <a:pPr>
              <a:buNone/>
            </a:pPr>
            <a:r>
              <a:rPr lang="tr-TR" sz="1000" dirty="0" err="1"/>
              <a:t>Magenta</a:t>
            </a:r>
            <a:r>
              <a:rPr lang="tr-TR" sz="1000" dirty="0"/>
              <a:t>      |   5</a:t>
            </a:r>
          </a:p>
          <a:p>
            <a:pPr>
              <a:buNone/>
            </a:pPr>
            <a:r>
              <a:rPr lang="tr-TR" sz="1000" dirty="0"/>
              <a:t>Brown        |   6</a:t>
            </a:r>
          </a:p>
          <a:p>
            <a:pPr>
              <a:buNone/>
            </a:pPr>
            <a:r>
              <a:rPr lang="tr-TR" sz="1000" dirty="0" err="1"/>
              <a:t>Light</a:t>
            </a:r>
            <a:r>
              <a:rPr lang="tr-TR" sz="1000" dirty="0"/>
              <a:t> </a:t>
            </a:r>
            <a:r>
              <a:rPr lang="tr-TR" sz="1000" dirty="0" err="1"/>
              <a:t>Gray</a:t>
            </a:r>
            <a:r>
              <a:rPr lang="tr-TR" sz="1000" dirty="0"/>
              <a:t>   |   7</a:t>
            </a:r>
          </a:p>
          <a:p>
            <a:pPr>
              <a:buNone/>
            </a:pPr>
            <a:r>
              <a:rPr lang="tr-TR" sz="1000" dirty="0" err="1"/>
              <a:t>Dark</a:t>
            </a:r>
            <a:r>
              <a:rPr lang="tr-TR" sz="1000" dirty="0"/>
              <a:t> </a:t>
            </a:r>
            <a:r>
              <a:rPr lang="tr-TR" sz="1000" dirty="0" err="1"/>
              <a:t>Gray</a:t>
            </a:r>
            <a:r>
              <a:rPr lang="tr-TR" sz="1000" dirty="0"/>
              <a:t>    |   8</a:t>
            </a:r>
          </a:p>
          <a:p>
            <a:pPr>
              <a:buNone/>
            </a:pPr>
            <a:r>
              <a:rPr lang="tr-TR" sz="1000" dirty="0" err="1"/>
              <a:t>Light</a:t>
            </a:r>
            <a:r>
              <a:rPr lang="tr-TR" sz="1000" dirty="0"/>
              <a:t> </a:t>
            </a:r>
            <a:r>
              <a:rPr lang="tr-TR" sz="1000" dirty="0" err="1"/>
              <a:t>Blue</a:t>
            </a:r>
            <a:r>
              <a:rPr lang="tr-TR" sz="1000" dirty="0"/>
              <a:t>   |   9</a:t>
            </a:r>
          </a:p>
          <a:p>
            <a:pPr>
              <a:buNone/>
            </a:pPr>
            <a:r>
              <a:rPr lang="tr-TR" sz="1000" dirty="0" err="1"/>
              <a:t>Light</a:t>
            </a:r>
            <a:r>
              <a:rPr lang="tr-TR" sz="1000" dirty="0"/>
              <a:t> </a:t>
            </a:r>
            <a:r>
              <a:rPr lang="tr-TR" sz="1000" dirty="0" err="1"/>
              <a:t>Green</a:t>
            </a:r>
            <a:r>
              <a:rPr lang="tr-TR" sz="1000" dirty="0"/>
              <a:t>  |   10</a:t>
            </a:r>
          </a:p>
          <a:p>
            <a:pPr>
              <a:buNone/>
            </a:pPr>
            <a:r>
              <a:rPr lang="tr-TR" sz="1000" dirty="0" err="1"/>
              <a:t>Light</a:t>
            </a:r>
            <a:r>
              <a:rPr lang="tr-TR" sz="1000" dirty="0"/>
              <a:t> </a:t>
            </a:r>
            <a:r>
              <a:rPr lang="tr-TR" sz="1000" dirty="0" err="1"/>
              <a:t>Cyan</a:t>
            </a:r>
            <a:r>
              <a:rPr lang="tr-TR" sz="1000" dirty="0"/>
              <a:t>   |   11</a:t>
            </a:r>
          </a:p>
          <a:p>
            <a:pPr>
              <a:buNone/>
            </a:pPr>
            <a:r>
              <a:rPr lang="tr-TR" sz="1000" dirty="0" err="1"/>
              <a:t>Light</a:t>
            </a:r>
            <a:r>
              <a:rPr lang="tr-TR" sz="1000" dirty="0"/>
              <a:t> </a:t>
            </a:r>
            <a:r>
              <a:rPr lang="tr-TR" sz="1000" dirty="0" err="1"/>
              <a:t>Red</a:t>
            </a:r>
            <a:r>
              <a:rPr lang="tr-TR" sz="1000" dirty="0"/>
              <a:t>    |   12</a:t>
            </a:r>
          </a:p>
          <a:p>
            <a:pPr>
              <a:buNone/>
            </a:pPr>
            <a:r>
              <a:rPr lang="tr-TR" sz="1000" dirty="0" err="1"/>
              <a:t>Light</a:t>
            </a:r>
            <a:r>
              <a:rPr lang="tr-TR" sz="1000" dirty="0"/>
              <a:t> </a:t>
            </a:r>
            <a:r>
              <a:rPr lang="tr-TR" sz="1000" dirty="0" err="1"/>
              <a:t>Magenta</a:t>
            </a:r>
            <a:r>
              <a:rPr lang="tr-TR" sz="1000" dirty="0"/>
              <a:t>|   13</a:t>
            </a:r>
          </a:p>
          <a:p>
            <a:pPr>
              <a:buNone/>
            </a:pPr>
            <a:r>
              <a:rPr lang="tr-TR" sz="1000" dirty="0" err="1"/>
              <a:t>Yellow</a:t>
            </a:r>
            <a:r>
              <a:rPr lang="tr-TR" sz="1000" dirty="0"/>
              <a:t>       |   14</a:t>
            </a:r>
          </a:p>
          <a:p>
            <a:pPr>
              <a:buNone/>
            </a:pPr>
            <a:r>
              <a:rPr lang="tr-TR" sz="1000" dirty="0" err="1"/>
              <a:t>White</a:t>
            </a:r>
            <a:r>
              <a:rPr lang="tr-TR" sz="1000" dirty="0"/>
              <a:t>        |   15</a:t>
            </a:r>
          </a:p>
          <a:p>
            <a:pPr>
              <a:buNone/>
            </a:pPr>
            <a:r>
              <a:rPr lang="tr-TR" sz="1000" dirty="0"/>
              <a:t>*/</a:t>
            </a:r>
            <a:br>
              <a:rPr lang="tr-TR" sz="800" dirty="0"/>
            </a:br>
            <a:endParaRPr lang="tr-TR" sz="800" dirty="0"/>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a:t>Bunu biliyor musunuz? Pencere boyutunu ayarlayan kod</a:t>
            </a:r>
          </a:p>
        </p:txBody>
      </p:sp>
      <p:sp>
        <p:nvSpPr>
          <p:cNvPr id="3" name="2 İçerik Yer Tutucusu"/>
          <p:cNvSpPr>
            <a:spLocks noGrp="1"/>
          </p:cNvSpPr>
          <p:nvPr>
            <p:ph sz="quarter" idx="1"/>
          </p:nvPr>
        </p:nvSpPr>
        <p:spPr>
          <a:solidFill>
            <a:srgbClr val="92D050"/>
          </a:solidFill>
        </p:spPr>
        <p:style>
          <a:lnRef idx="2">
            <a:schemeClr val="accent1"/>
          </a:lnRef>
          <a:fillRef idx="1">
            <a:schemeClr val="lt1"/>
          </a:fillRef>
          <a:effectRef idx="0">
            <a:schemeClr val="accent1"/>
          </a:effectRef>
          <a:fontRef idx="minor">
            <a:schemeClr val="dk1"/>
          </a:fontRef>
        </p:style>
        <p:txBody>
          <a:bodyPr>
            <a:normAutofit/>
          </a:bodyPr>
          <a:lstStyle/>
          <a:p>
            <a:pPr>
              <a:buNone/>
            </a:pPr>
            <a:r>
              <a:rPr lang="tr-TR" dirty="0"/>
              <a:t>#</a:t>
            </a:r>
            <a:r>
              <a:rPr lang="tr-TR" dirty="0" err="1"/>
              <a:t>include</a:t>
            </a:r>
            <a:r>
              <a:rPr lang="tr-TR" dirty="0"/>
              <a:t> &lt;</a:t>
            </a:r>
            <a:r>
              <a:rPr lang="tr-TR" dirty="0" err="1"/>
              <a:t>stdio</a:t>
            </a:r>
            <a:r>
              <a:rPr lang="tr-TR" dirty="0"/>
              <a:t>.h&gt;</a:t>
            </a:r>
          </a:p>
          <a:p>
            <a:pPr>
              <a:buNone/>
            </a:pPr>
            <a:r>
              <a:rPr lang="tr-TR" dirty="0" err="1"/>
              <a:t>int</a:t>
            </a:r>
            <a:r>
              <a:rPr lang="tr-TR" dirty="0"/>
              <a:t> </a:t>
            </a:r>
            <a:r>
              <a:rPr lang="tr-TR" dirty="0" err="1"/>
              <a:t>main</a:t>
            </a:r>
            <a:r>
              <a:rPr lang="tr-TR" dirty="0"/>
              <a:t>()</a:t>
            </a:r>
          </a:p>
          <a:p>
            <a:pPr>
              <a:buNone/>
            </a:pPr>
            <a:r>
              <a:rPr lang="tr-TR" dirty="0"/>
              <a:t>{</a:t>
            </a:r>
          </a:p>
          <a:p>
            <a:pPr>
              <a:buNone/>
            </a:pPr>
            <a:r>
              <a:rPr lang="tr-TR" dirty="0"/>
              <a:t>	</a:t>
            </a:r>
            <a:r>
              <a:rPr lang="tr-TR" dirty="0" err="1"/>
              <a:t>system</a:t>
            </a:r>
            <a:r>
              <a:rPr lang="tr-TR" dirty="0"/>
              <a:t>("</a:t>
            </a:r>
            <a:r>
              <a:rPr lang="tr-TR" dirty="0" err="1"/>
              <a:t>mode</a:t>
            </a:r>
            <a:r>
              <a:rPr lang="tr-TR" dirty="0"/>
              <a:t> </a:t>
            </a:r>
            <a:r>
              <a:rPr lang="tr-TR" dirty="0" err="1"/>
              <a:t>con</a:t>
            </a:r>
            <a:r>
              <a:rPr lang="tr-TR" dirty="0"/>
              <a:t>: </a:t>
            </a:r>
            <a:r>
              <a:rPr lang="tr-TR" dirty="0" err="1"/>
              <a:t>lines</a:t>
            </a:r>
            <a:r>
              <a:rPr lang="tr-TR" dirty="0"/>
              <a:t>=5 </a:t>
            </a:r>
            <a:r>
              <a:rPr lang="tr-TR" dirty="0" err="1"/>
              <a:t>cols</a:t>
            </a:r>
            <a:r>
              <a:rPr lang="tr-TR" dirty="0"/>
              <a:t>=3");</a:t>
            </a:r>
            <a:br>
              <a:rPr lang="tr-TR" dirty="0"/>
            </a:br>
            <a:r>
              <a:rPr lang="tr-TR" dirty="0"/>
              <a:t>//bu exenin boyutunu belirler. 5 satır 3 sütun</a:t>
            </a:r>
          </a:p>
          <a:p>
            <a:pPr>
              <a:buNone/>
            </a:pPr>
            <a:r>
              <a:rPr lang="tr-TR" dirty="0"/>
              <a:t>	</a:t>
            </a:r>
          </a:p>
          <a:p>
            <a:pPr>
              <a:buNone/>
            </a:pPr>
            <a:r>
              <a:rPr lang="tr-TR" dirty="0"/>
              <a:t>	</a:t>
            </a:r>
            <a:r>
              <a:rPr lang="tr-TR" dirty="0" err="1"/>
              <a:t>return</a:t>
            </a:r>
            <a:r>
              <a:rPr lang="tr-TR" dirty="0"/>
              <a:t> 0;	</a:t>
            </a:r>
          </a:p>
          <a:p>
            <a:pPr>
              <a:buNone/>
            </a:pPr>
            <a:r>
              <a:rPr lang="tr-TR" dirty="0"/>
              <a:t>}</a:t>
            </a:r>
          </a:p>
        </p:txBody>
      </p:sp>
      <p:pic>
        <p:nvPicPr>
          <p:cNvPr id="212994" name="Picture 2"/>
          <p:cNvPicPr>
            <a:picLocks noChangeAspect="1" noChangeArrowheads="1"/>
          </p:cNvPicPr>
          <p:nvPr/>
        </p:nvPicPr>
        <p:blipFill>
          <a:blip r:embed="rId3"/>
          <a:srcRect/>
          <a:stretch>
            <a:fillRect/>
          </a:stretch>
        </p:blipFill>
        <p:spPr bwMode="auto">
          <a:xfrm>
            <a:off x="7357694" y="3429167"/>
            <a:ext cx="966790" cy="2401869"/>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ransition>
    <p:random/>
  </p:transition>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a:t>Bunu biliyor musunuz? Yazı tipi boyutunu ayarlayan kod</a:t>
            </a:r>
          </a:p>
        </p:txBody>
      </p:sp>
      <p:sp>
        <p:nvSpPr>
          <p:cNvPr id="3" name="2 İçerik Yer Tutucusu"/>
          <p:cNvSpPr>
            <a:spLocks noGrp="1"/>
          </p:cNvSpPr>
          <p:nvPr>
            <p:ph sz="quarter" idx="1"/>
          </p:nvPr>
        </p:nvSpPr>
        <p:spPr>
          <a:xfrm>
            <a:off x="457200" y="1219200"/>
            <a:ext cx="6257940" cy="3709998"/>
          </a:xfrm>
        </p:spPr>
        <p:style>
          <a:lnRef idx="1">
            <a:schemeClr val="accent3"/>
          </a:lnRef>
          <a:fillRef idx="2">
            <a:schemeClr val="accent3"/>
          </a:fillRef>
          <a:effectRef idx="1">
            <a:schemeClr val="accent3"/>
          </a:effectRef>
          <a:fontRef idx="minor">
            <a:schemeClr val="dk1"/>
          </a:fontRef>
        </p:style>
        <p:txBody>
          <a:bodyPr>
            <a:noAutofit/>
          </a:bodyPr>
          <a:lstStyle/>
          <a:p>
            <a:pPr>
              <a:buNone/>
            </a:pPr>
            <a:r>
              <a:rPr lang="tr-TR" sz="1400" dirty="0"/>
              <a:t>#</a:t>
            </a:r>
            <a:r>
              <a:rPr lang="tr-TR" sz="1400" dirty="0" err="1"/>
              <a:t>include</a:t>
            </a:r>
            <a:r>
              <a:rPr lang="tr-TR" sz="1400" dirty="0"/>
              <a:t> &lt;</a:t>
            </a:r>
            <a:r>
              <a:rPr lang="tr-TR" sz="1400" dirty="0" err="1"/>
              <a:t>stdio</a:t>
            </a:r>
            <a:r>
              <a:rPr lang="tr-TR" sz="1400" dirty="0"/>
              <a:t>.h&gt;</a:t>
            </a:r>
          </a:p>
          <a:p>
            <a:pPr>
              <a:buNone/>
            </a:pPr>
            <a:r>
              <a:rPr lang="tr-TR" sz="1400" dirty="0"/>
              <a:t>#</a:t>
            </a:r>
            <a:r>
              <a:rPr lang="tr-TR" sz="1400" dirty="0" err="1"/>
              <a:t>include</a:t>
            </a:r>
            <a:r>
              <a:rPr lang="tr-TR" sz="1400" dirty="0"/>
              <a:t> &lt;</a:t>
            </a:r>
            <a:r>
              <a:rPr lang="tr-TR" sz="1400" dirty="0" err="1"/>
              <a:t>conio</a:t>
            </a:r>
            <a:r>
              <a:rPr lang="tr-TR" sz="1400" dirty="0"/>
              <a:t>.h&gt;</a:t>
            </a:r>
          </a:p>
          <a:p>
            <a:pPr>
              <a:buNone/>
            </a:pPr>
            <a:r>
              <a:rPr lang="tr-TR" sz="1400" dirty="0"/>
              <a:t>#</a:t>
            </a:r>
            <a:r>
              <a:rPr lang="tr-TR" sz="1400" dirty="0" err="1"/>
              <a:t>include</a:t>
            </a:r>
            <a:r>
              <a:rPr lang="tr-TR" sz="1400" dirty="0"/>
              <a:t> "</a:t>
            </a:r>
            <a:r>
              <a:rPr lang="tr-TR" sz="1400" dirty="0" err="1"/>
              <a:t>windows</a:t>
            </a:r>
            <a:r>
              <a:rPr lang="tr-TR" sz="1400" dirty="0"/>
              <a:t>.h" // </a:t>
            </a:r>
            <a:r>
              <a:rPr lang="tr-TR" sz="1400" dirty="0" err="1"/>
              <a:t>windows</a:t>
            </a:r>
            <a:r>
              <a:rPr lang="tr-TR" sz="1400" dirty="0"/>
              <a:t> </a:t>
            </a:r>
            <a:r>
              <a:rPr lang="tr-TR" sz="1400" dirty="0" err="1"/>
              <a:t>kutuphanesi</a:t>
            </a:r>
            <a:r>
              <a:rPr lang="tr-TR" sz="1400" dirty="0"/>
              <a:t> gerekiyor.</a:t>
            </a:r>
          </a:p>
          <a:p>
            <a:pPr>
              <a:buNone/>
            </a:pPr>
            <a:r>
              <a:rPr lang="tr-TR" sz="1400" dirty="0" err="1"/>
              <a:t>void</a:t>
            </a:r>
            <a:r>
              <a:rPr lang="tr-TR" sz="1400" dirty="0"/>
              <a:t> </a:t>
            </a:r>
            <a:r>
              <a:rPr lang="tr-TR" sz="1400" dirty="0" err="1"/>
              <a:t>setFontSize</a:t>
            </a:r>
            <a:r>
              <a:rPr lang="tr-TR" sz="1400" dirty="0"/>
              <a:t>(</a:t>
            </a:r>
            <a:r>
              <a:rPr lang="tr-TR" sz="1400" dirty="0" err="1"/>
              <a:t>int</a:t>
            </a:r>
            <a:r>
              <a:rPr lang="tr-TR" sz="1400" dirty="0"/>
              <a:t> </a:t>
            </a:r>
            <a:r>
              <a:rPr lang="tr-TR" sz="1400" dirty="0" err="1"/>
              <a:t>FontSize</a:t>
            </a:r>
            <a:r>
              <a:rPr lang="tr-TR" sz="1400" dirty="0"/>
              <a:t>);</a:t>
            </a:r>
          </a:p>
          <a:p>
            <a:pPr>
              <a:buNone/>
            </a:pPr>
            <a:r>
              <a:rPr lang="tr-TR" sz="1400" dirty="0" err="1"/>
              <a:t>int</a:t>
            </a:r>
            <a:r>
              <a:rPr lang="tr-TR" sz="1400" dirty="0"/>
              <a:t> </a:t>
            </a:r>
            <a:r>
              <a:rPr lang="tr-TR" sz="1400" dirty="0" err="1"/>
              <a:t>main</a:t>
            </a:r>
            <a:r>
              <a:rPr lang="tr-TR" sz="1400" dirty="0"/>
              <a:t>()</a:t>
            </a:r>
          </a:p>
          <a:p>
            <a:pPr>
              <a:buNone/>
            </a:pPr>
            <a:r>
              <a:rPr lang="tr-TR" sz="1400" dirty="0"/>
              <a:t>{</a:t>
            </a:r>
          </a:p>
          <a:p>
            <a:pPr>
              <a:buNone/>
            </a:pPr>
            <a:r>
              <a:rPr lang="tr-TR" sz="1400" dirty="0"/>
              <a:t>	</a:t>
            </a:r>
            <a:r>
              <a:rPr lang="tr-TR" sz="1400" dirty="0" err="1"/>
              <a:t>setFontSize</a:t>
            </a:r>
            <a:r>
              <a:rPr lang="tr-TR" sz="1400" dirty="0"/>
              <a:t>(52);</a:t>
            </a:r>
          </a:p>
          <a:p>
            <a:pPr>
              <a:buNone/>
            </a:pPr>
            <a:r>
              <a:rPr lang="tr-TR" sz="1400" dirty="0"/>
              <a:t>	</a:t>
            </a:r>
            <a:r>
              <a:rPr lang="tr-TR" sz="1400" dirty="0" err="1"/>
              <a:t>printf</a:t>
            </a:r>
            <a:r>
              <a:rPr lang="tr-TR" sz="1400" dirty="0"/>
              <a:t>("deneme");</a:t>
            </a:r>
          </a:p>
          <a:p>
            <a:pPr>
              <a:buNone/>
            </a:pPr>
            <a:r>
              <a:rPr lang="tr-TR" sz="1400" dirty="0"/>
              <a:t>	</a:t>
            </a:r>
            <a:r>
              <a:rPr lang="tr-TR" sz="1400" dirty="0" err="1"/>
              <a:t>getch</a:t>
            </a:r>
            <a:r>
              <a:rPr lang="tr-TR" sz="1400" dirty="0"/>
              <a:t>();</a:t>
            </a:r>
          </a:p>
          <a:p>
            <a:pPr>
              <a:buNone/>
            </a:pPr>
            <a:r>
              <a:rPr lang="tr-TR" sz="1400" dirty="0"/>
              <a:t>	</a:t>
            </a:r>
            <a:r>
              <a:rPr lang="tr-TR" sz="1400" dirty="0" err="1"/>
              <a:t>return</a:t>
            </a:r>
            <a:r>
              <a:rPr lang="tr-TR" sz="1400" dirty="0"/>
              <a:t> 0;	</a:t>
            </a:r>
          </a:p>
          <a:p>
            <a:pPr>
              <a:buNone/>
            </a:pPr>
            <a:r>
              <a:rPr lang="tr-TR" sz="1400" dirty="0"/>
              <a:t>}</a:t>
            </a:r>
          </a:p>
        </p:txBody>
      </p:sp>
      <p:sp>
        <p:nvSpPr>
          <p:cNvPr id="5" name="4 Dikdörtgen"/>
          <p:cNvSpPr/>
          <p:nvPr/>
        </p:nvSpPr>
        <p:spPr>
          <a:xfrm>
            <a:off x="2714580" y="2714620"/>
            <a:ext cx="6429420" cy="246221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buNone/>
            </a:pPr>
            <a:r>
              <a:rPr lang="tr-TR" sz="1400" dirty="0"/>
              <a:t>//YAZI TİPİ BOYUTU AYARLAMAK İÇİN FONKSİYON</a:t>
            </a:r>
          </a:p>
          <a:p>
            <a:pPr>
              <a:buNone/>
            </a:pPr>
            <a:r>
              <a:rPr lang="tr-TR" sz="1400" dirty="0" err="1"/>
              <a:t>void</a:t>
            </a:r>
            <a:r>
              <a:rPr lang="tr-TR" sz="1400" dirty="0"/>
              <a:t> </a:t>
            </a:r>
            <a:r>
              <a:rPr lang="tr-TR" sz="1400" dirty="0" err="1"/>
              <a:t>setFontSize</a:t>
            </a:r>
            <a:r>
              <a:rPr lang="tr-TR" sz="1400" dirty="0"/>
              <a:t>(</a:t>
            </a:r>
            <a:r>
              <a:rPr lang="tr-TR" sz="1400" dirty="0" err="1"/>
              <a:t>int</a:t>
            </a:r>
            <a:r>
              <a:rPr lang="tr-TR" sz="1400" dirty="0"/>
              <a:t> </a:t>
            </a:r>
            <a:r>
              <a:rPr lang="tr-TR" sz="1400" dirty="0" err="1"/>
              <a:t>FontSize</a:t>
            </a:r>
            <a:r>
              <a:rPr lang="tr-TR" sz="1400" dirty="0"/>
              <a:t>)</a:t>
            </a:r>
          </a:p>
          <a:p>
            <a:pPr>
              <a:buNone/>
            </a:pPr>
            <a:r>
              <a:rPr lang="tr-TR" sz="1400" dirty="0"/>
              <a:t>{</a:t>
            </a:r>
          </a:p>
          <a:p>
            <a:pPr>
              <a:buNone/>
            </a:pPr>
            <a:r>
              <a:rPr lang="tr-TR" sz="1400" dirty="0"/>
              <a:t>    CONSOLE_FONT_INFOEX </a:t>
            </a:r>
            <a:r>
              <a:rPr lang="tr-TR" sz="1400" dirty="0" err="1"/>
              <a:t>info</a:t>
            </a:r>
            <a:r>
              <a:rPr lang="tr-TR" sz="1400" dirty="0"/>
              <a:t> = {0};</a:t>
            </a:r>
          </a:p>
          <a:p>
            <a:pPr>
              <a:buNone/>
            </a:pPr>
            <a:r>
              <a:rPr lang="tr-TR" sz="1400" dirty="0"/>
              <a:t>    </a:t>
            </a:r>
            <a:r>
              <a:rPr lang="tr-TR" sz="1400" dirty="0" err="1"/>
              <a:t>info</a:t>
            </a:r>
            <a:r>
              <a:rPr lang="tr-TR" sz="1400" dirty="0"/>
              <a:t>.</a:t>
            </a:r>
            <a:r>
              <a:rPr lang="tr-TR" sz="1400" dirty="0" err="1"/>
              <a:t>cbSize</a:t>
            </a:r>
            <a:r>
              <a:rPr lang="tr-TR" sz="1400" dirty="0"/>
              <a:t>       = </a:t>
            </a:r>
            <a:r>
              <a:rPr lang="tr-TR" sz="1400" dirty="0" err="1"/>
              <a:t>sizeof</a:t>
            </a:r>
            <a:r>
              <a:rPr lang="tr-TR" sz="1400" dirty="0"/>
              <a:t>(</a:t>
            </a:r>
            <a:r>
              <a:rPr lang="tr-TR" sz="1400" dirty="0" err="1"/>
              <a:t>info</a:t>
            </a:r>
            <a:r>
              <a:rPr lang="tr-TR" sz="1400" dirty="0"/>
              <a:t>);</a:t>
            </a:r>
          </a:p>
          <a:p>
            <a:pPr>
              <a:buNone/>
            </a:pPr>
            <a:r>
              <a:rPr lang="tr-TR" sz="1400" dirty="0"/>
              <a:t>    </a:t>
            </a:r>
            <a:r>
              <a:rPr lang="tr-TR" sz="1400" dirty="0" err="1"/>
              <a:t>info</a:t>
            </a:r>
            <a:r>
              <a:rPr lang="tr-TR" sz="1400" dirty="0"/>
              <a:t>.</a:t>
            </a:r>
            <a:r>
              <a:rPr lang="tr-TR" sz="1400" dirty="0" err="1"/>
              <a:t>dwFontSize</a:t>
            </a:r>
            <a:r>
              <a:rPr lang="tr-TR" sz="1400" dirty="0"/>
              <a:t>.Y = </a:t>
            </a:r>
            <a:r>
              <a:rPr lang="tr-TR" sz="1400" dirty="0" err="1"/>
              <a:t>FontSize</a:t>
            </a:r>
            <a:r>
              <a:rPr lang="tr-TR" sz="1400" dirty="0"/>
              <a:t>; // </a:t>
            </a:r>
            <a:r>
              <a:rPr lang="tr-TR" sz="1400" dirty="0" err="1"/>
              <a:t>leave</a:t>
            </a:r>
            <a:r>
              <a:rPr lang="tr-TR" sz="1400" dirty="0"/>
              <a:t> X as </a:t>
            </a:r>
            <a:r>
              <a:rPr lang="tr-TR" sz="1400" dirty="0" err="1"/>
              <a:t>zero</a:t>
            </a:r>
            <a:endParaRPr lang="tr-TR" sz="1400" dirty="0"/>
          </a:p>
          <a:p>
            <a:pPr>
              <a:buNone/>
            </a:pPr>
            <a:r>
              <a:rPr lang="tr-TR" sz="1400" dirty="0"/>
              <a:t>    //</a:t>
            </a:r>
            <a:r>
              <a:rPr lang="tr-TR" sz="1400" dirty="0" err="1"/>
              <a:t>info</a:t>
            </a:r>
            <a:r>
              <a:rPr lang="tr-TR" sz="1400" dirty="0"/>
              <a:t>.</a:t>
            </a:r>
            <a:r>
              <a:rPr lang="tr-TR" sz="1400" dirty="0" err="1"/>
              <a:t>dwFontSize</a:t>
            </a:r>
            <a:r>
              <a:rPr lang="tr-TR" sz="1400" dirty="0"/>
              <a:t>.X = </a:t>
            </a:r>
            <a:r>
              <a:rPr lang="tr-TR" sz="1400" dirty="0" err="1"/>
              <a:t>FontSize</a:t>
            </a:r>
            <a:r>
              <a:rPr lang="tr-TR" sz="1400" dirty="0"/>
              <a:t>; </a:t>
            </a:r>
          </a:p>
          <a:p>
            <a:pPr>
              <a:buNone/>
            </a:pPr>
            <a:r>
              <a:rPr lang="tr-TR" sz="1400" dirty="0"/>
              <a:t>    </a:t>
            </a:r>
            <a:r>
              <a:rPr lang="tr-TR" sz="1400" dirty="0" err="1"/>
              <a:t>info</a:t>
            </a:r>
            <a:r>
              <a:rPr lang="tr-TR" sz="1400" dirty="0"/>
              <a:t>.</a:t>
            </a:r>
            <a:r>
              <a:rPr lang="tr-TR" sz="1400" dirty="0" err="1"/>
              <a:t>FontWeight</a:t>
            </a:r>
            <a:r>
              <a:rPr lang="tr-TR" sz="1400" dirty="0"/>
              <a:t>   = FW_NORMAL;</a:t>
            </a:r>
          </a:p>
          <a:p>
            <a:pPr>
              <a:buNone/>
            </a:pPr>
            <a:r>
              <a:rPr lang="tr-TR" sz="1400" dirty="0"/>
              <a:t>    </a:t>
            </a:r>
            <a:r>
              <a:rPr lang="tr-TR" sz="1400" dirty="0" err="1"/>
              <a:t>wcscpy</a:t>
            </a:r>
            <a:r>
              <a:rPr lang="tr-TR" sz="1400" dirty="0"/>
              <a:t>(</a:t>
            </a:r>
            <a:r>
              <a:rPr lang="tr-TR" sz="1400" dirty="0" err="1"/>
              <a:t>info</a:t>
            </a:r>
            <a:r>
              <a:rPr lang="tr-TR" sz="1400" dirty="0"/>
              <a:t>.</a:t>
            </a:r>
            <a:r>
              <a:rPr lang="tr-TR" sz="1400" dirty="0" err="1"/>
              <a:t>FaceName</a:t>
            </a:r>
            <a:r>
              <a:rPr lang="tr-TR" sz="1400" dirty="0"/>
              <a:t>, </a:t>
            </a:r>
            <a:r>
              <a:rPr lang="tr-TR" sz="1400" dirty="0" err="1"/>
              <a:t>L"Consolas</a:t>
            </a:r>
            <a:r>
              <a:rPr lang="tr-TR" sz="1400" dirty="0"/>
              <a:t>");</a:t>
            </a:r>
          </a:p>
          <a:p>
            <a:pPr>
              <a:buNone/>
            </a:pPr>
            <a:r>
              <a:rPr lang="tr-TR" sz="1400" dirty="0"/>
              <a:t>    </a:t>
            </a:r>
            <a:r>
              <a:rPr lang="tr-TR" sz="1400" dirty="0" err="1"/>
              <a:t>SetCurrentConsoleFontEx</a:t>
            </a:r>
            <a:r>
              <a:rPr lang="tr-TR" sz="1400" dirty="0"/>
              <a:t>(</a:t>
            </a:r>
            <a:r>
              <a:rPr lang="tr-TR" sz="1400" dirty="0" err="1"/>
              <a:t>GetStdHandle</a:t>
            </a:r>
            <a:r>
              <a:rPr lang="tr-TR" sz="1400" dirty="0"/>
              <a:t>(STD_OUTPUT_HANDLE), 0, &amp;</a:t>
            </a:r>
            <a:r>
              <a:rPr lang="tr-TR" sz="1400" dirty="0" err="1"/>
              <a:t>info</a:t>
            </a:r>
            <a:r>
              <a:rPr lang="tr-TR" sz="1400" dirty="0"/>
              <a:t>);</a:t>
            </a:r>
          </a:p>
          <a:p>
            <a:pPr>
              <a:buNone/>
            </a:pPr>
            <a:r>
              <a:rPr lang="tr-TR" sz="1400" dirty="0"/>
              <a:t>}</a:t>
            </a:r>
          </a:p>
        </p:txBody>
      </p:sp>
      <p:pic>
        <p:nvPicPr>
          <p:cNvPr id="214018" name="Picture 2"/>
          <p:cNvPicPr>
            <a:picLocks noChangeAspect="1" noChangeArrowheads="1"/>
          </p:cNvPicPr>
          <p:nvPr/>
        </p:nvPicPr>
        <p:blipFill>
          <a:blip r:embed="rId3"/>
          <a:srcRect/>
          <a:stretch>
            <a:fillRect/>
          </a:stretch>
        </p:blipFill>
        <p:spPr bwMode="auto">
          <a:xfrm>
            <a:off x="6715140" y="2857496"/>
            <a:ext cx="2139105" cy="1757357"/>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ransition>
    <p:random/>
  </p:transition>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a:srcRect l="5111" t="5492" r="36310" b="32227"/>
          <a:stretch>
            <a:fillRect/>
          </a:stretch>
        </p:blipFill>
        <p:spPr bwMode="auto">
          <a:xfrm>
            <a:off x="4184073" y="3588327"/>
            <a:ext cx="4502727" cy="2691559"/>
          </a:xfrm>
          <a:prstGeom prst="rect">
            <a:avLst/>
          </a:prstGeom>
          <a:noFill/>
          <a:ln w="9525">
            <a:noFill/>
            <a:miter lim="800000"/>
            <a:headEnd/>
            <a:tailEnd/>
          </a:ln>
          <a:effectLst/>
        </p:spPr>
      </p:pic>
      <p:sp>
        <p:nvSpPr>
          <p:cNvPr id="2" name="1 Başlık"/>
          <p:cNvSpPr>
            <a:spLocks noGrp="1"/>
          </p:cNvSpPr>
          <p:nvPr>
            <p:ph type="title"/>
          </p:nvPr>
        </p:nvSpPr>
        <p:spPr/>
        <p:txBody>
          <a:bodyPr/>
          <a:lstStyle/>
          <a:p>
            <a:r>
              <a:rPr lang="tr-TR" dirty="0" err="1"/>
              <a:t>DevCpp’ın</a:t>
            </a:r>
            <a:r>
              <a:rPr lang="tr-TR" dirty="0"/>
              <a:t> </a:t>
            </a:r>
            <a:r>
              <a:rPr lang="tr-TR" i="1" dirty="0"/>
              <a:t>“Hata Ayıkla” </a:t>
            </a:r>
            <a:r>
              <a:rPr lang="tr-TR" dirty="0"/>
              <a:t>özelliği</a:t>
            </a:r>
          </a:p>
        </p:txBody>
      </p:sp>
      <p:sp>
        <p:nvSpPr>
          <p:cNvPr id="3" name="2 İçerik Yer Tutucusu"/>
          <p:cNvSpPr>
            <a:spLocks noGrp="1"/>
          </p:cNvSpPr>
          <p:nvPr>
            <p:ph sz="quarter" idx="1"/>
          </p:nvPr>
        </p:nvSpPr>
        <p:spPr>
          <a:xfrm>
            <a:off x="263237" y="1399309"/>
            <a:ext cx="7938653" cy="2424546"/>
          </a:xfrm>
        </p:spPr>
        <p:style>
          <a:lnRef idx="2">
            <a:schemeClr val="dk1"/>
          </a:lnRef>
          <a:fillRef idx="1">
            <a:schemeClr val="lt1"/>
          </a:fillRef>
          <a:effectRef idx="0">
            <a:schemeClr val="dk1"/>
          </a:effectRef>
          <a:fontRef idx="minor">
            <a:schemeClr val="dk1"/>
          </a:fontRef>
        </p:style>
        <p:txBody>
          <a:bodyPr>
            <a:normAutofit fontScale="70000" lnSpcReduction="20000"/>
          </a:bodyPr>
          <a:lstStyle/>
          <a:p>
            <a:r>
              <a:rPr lang="tr-TR" dirty="0"/>
              <a:t>Dev-</a:t>
            </a:r>
            <a:r>
              <a:rPr lang="tr-TR" dirty="0" err="1"/>
              <a:t>Cpp’te</a:t>
            </a:r>
            <a:r>
              <a:rPr lang="tr-TR" dirty="0"/>
              <a:t> bir Hata Ayıklama kısmı vardır.</a:t>
            </a:r>
          </a:p>
          <a:p>
            <a:r>
              <a:rPr lang="tr-TR" dirty="0"/>
              <a:t>Kullanımına dair notlar:</a:t>
            </a:r>
          </a:p>
          <a:p>
            <a:pPr lvl="1"/>
            <a:r>
              <a:rPr lang="tr-TR" dirty="0"/>
              <a:t>Sağ üstteki derleyici seçimi kısmından “TDM-GCC 4.9.2 … </a:t>
            </a:r>
            <a:r>
              <a:rPr lang="tr-TR" dirty="0" err="1"/>
              <a:t>Debug</a:t>
            </a:r>
            <a:r>
              <a:rPr lang="tr-TR" dirty="0"/>
              <a:t>” olanını seçin.</a:t>
            </a:r>
          </a:p>
          <a:p>
            <a:pPr lvl="1"/>
            <a:r>
              <a:rPr lang="tr-TR" dirty="0"/>
              <a:t>Çalıştırmadan önce satırlara “Break </a:t>
            </a:r>
            <a:r>
              <a:rPr lang="tr-TR" dirty="0" err="1"/>
              <a:t>point</a:t>
            </a:r>
            <a:r>
              <a:rPr lang="tr-TR" dirty="0"/>
              <a:t>” (Hata ayıklama durak noktaları) koyun.</a:t>
            </a:r>
          </a:p>
          <a:p>
            <a:pPr lvl="1"/>
            <a:r>
              <a:rPr lang="tr-TR" dirty="0"/>
              <a:t>Ardından internette detaylı anlatımlarını bulabileceğiniz şekilde</a:t>
            </a:r>
          </a:p>
          <a:p>
            <a:pPr lvl="1">
              <a:buNone/>
            </a:pPr>
            <a:r>
              <a:rPr lang="tr-TR" dirty="0"/>
              <a:t>(örn. </a:t>
            </a:r>
            <a:r>
              <a:rPr lang="tr-TR" dirty="0">
                <a:hlinkClick r:id="rId4"/>
              </a:rPr>
              <a:t>https://youtu.be/kHFpzxMFB3E</a:t>
            </a:r>
            <a:r>
              <a:rPr lang="tr-TR" dirty="0"/>
              <a:t>) kodunuzu belli kısımlara kadar çalıştırıp, o an ki değişkenlerin değerlerini (fareyi üzerlerine getirerek) irdeleyebilirsiniz.</a:t>
            </a:r>
          </a:p>
          <a:p>
            <a:pPr lvl="1">
              <a:buNone/>
            </a:pPr>
            <a:endParaRPr lang="tr-TR" dirty="0"/>
          </a:p>
          <a:p>
            <a:pPr lvl="1" algn="ctr">
              <a:buNone/>
            </a:pPr>
            <a:r>
              <a:rPr lang="tr-TR" b="1" i="1" dirty="0">
                <a:solidFill>
                  <a:srgbClr val="0070C0"/>
                </a:solidFill>
              </a:rPr>
              <a:t>Bu yöntemle kodunuzu aşama aşama çalıştırıp hatalarınızı tespit edebilirsiniz.</a:t>
            </a:r>
          </a:p>
        </p:txBody>
      </p:sp>
      <p:sp>
        <p:nvSpPr>
          <p:cNvPr id="5" name="4 Dikdörtgen"/>
          <p:cNvSpPr/>
          <p:nvPr/>
        </p:nvSpPr>
        <p:spPr>
          <a:xfrm>
            <a:off x="457200" y="4397829"/>
            <a:ext cx="3418114"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tr-TR" b="1" dirty="0">
                <a:solidFill>
                  <a:schemeClr val="tx1"/>
                </a:solidFill>
              </a:rPr>
              <a:t>Hata ayıklama özelliğini şu site aracılığıyla da internet üzerinden kullanabilirsiniz.</a:t>
            </a:r>
            <a:endParaRPr lang="tr-TR" b="1" dirty="0">
              <a:solidFill>
                <a:schemeClr val="tx1"/>
              </a:solidFill>
              <a:hlinkClick r:id="rId5"/>
            </a:endParaRPr>
          </a:p>
          <a:p>
            <a:r>
              <a:rPr lang="tr-TR" dirty="0">
                <a:hlinkClick r:id="rId5"/>
              </a:rPr>
              <a:t>http://www.</a:t>
            </a:r>
            <a:r>
              <a:rPr lang="tr-TR" dirty="0" err="1">
                <a:hlinkClick r:id="rId5"/>
              </a:rPr>
              <a:t>pythontutor</a:t>
            </a:r>
            <a:r>
              <a:rPr lang="tr-TR" dirty="0">
                <a:hlinkClick r:id="rId5"/>
              </a:rPr>
              <a:t>.com/c.html#</a:t>
            </a:r>
            <a:r>
              <a:rPr lang="tr-TR" dirty="0" err="1">
                <a:hlinkClick r:id="rId5"/>
              </a:rPr>
              <a:t>mode</a:t>
            </a:r>
            <a:r>
              <a:rPr lang="tr-TR" dirty="0">
                <a:hlinkClick r:id="rId5"/>
              </a:rPr>
              <a:t>=</a:t>
            </a:r>
            <a:r>
              <a:rPr lang="tr-TR" dirty="0" err="1">
                <a:hlinkClick r:id="rId5"/>
              </a:rPr>
              <a:t>display</a:t>
            </a:r>
            <a:endParaRPr lang="tr-TR" dirty="0"/>
          </a:p>
        </p:txBody>
      </p:sp>
    </p:spTree>
    <p:extLst>
      <p:ext uri="{BB962C8B-B14F-4D97-AF65-F5344CB8AC3E}">
        <p14:creationId xmlns:p14="http://schemas.microsoft.com/office/powerpoint/2010/main" val="547703384"/>
      </p:ext>
    </p:extLst>
  </p:cSld>
  <p:clrMapOvr>
    <a:overrideClrMapping bg1="lt1" tx1="dk1" bg2="lt2" tx2="dk2" accent1="accent1" accent2="accent2" accent3="accent3" accent4="accent4" accent5="accent5" accent6="accent6" hlink="hlink" folHlink="folHlink"/>
  </p:clrMapOvr>
  <p:transition>
    <p:random/>
  </p:transition>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Fonksiyon Alıştırmaları</a:t>
            </a:r>
          </a:p>
        </p:txBody>
      </p:sp>
      <p:sp>
        <p:nvSpPr>
          <p:cNvPr id="3" name="2 İçerik Yer Tutucusu"/>
          <p:cNvSpPr>
            <a:spLocks noGrp="1"/>
          </p:cNvSpPr>
          <p:nvPr>
            <p:ph sz="quarter" idx="1"/>
          </p:nvPr>
        </p:nvSpPr>
        <p:spPr>
          <a:xfrm>
            <a:off x="457200" y="1219200"/>
            <a:ext cx="3642360" cy="5353072"/>
          </a:xfrm>
        </p:spPr>
        <p:style>
          <a:lnRef idx="2">
            <a:schemeClr val="dk1"/>
          </a:lnRef>
          <a:fillRef idx="1">
            <a:schemeClr val="lt1"/>
          </a:fillRef>
          <a:effectRef idx="0">
            <a:schemeClr val="dk1"/>
          </a:effectRef>
          <a:fontRef idx="minor">
            <a:schemeClr val="dk1"/>
          </a:fontRef>
        </p:style>
        <p:txBody>
          <a:bodyPr>
            <a:normAutofit fontScale="55000" lnSpcReduction="20000"/>
          </a:bodyPr>
          <a:lstStyle/>
          <a:p>
            <a:pPr marL="514350" indent="-514350">
              <a:buFont typeface="+mj-lt"/>
              <a:buAutoNum type="arabicPeriod"/>
            </a:pPr>
            <a:r>
              <a:rPr lang="tr-TR" dirty="0"/>
              <a:t>#</a:t>
            </a:r>
            <a:r>
              <a:rPr lang="tr-TR" dirty="0" err="1"/>
              <a:t>include</a:t>
            </a:r>
            <a:r>
              <a:rPr lang="tr-TR" dirty="0"/>
              <a:t> &lt;</a:t>
            </a:r>
            <a:r>
              <a:rPr lang="tr-TR" dirty="0" err="1"/>
              <a:t>stdio</a:t>
            </a:r>
            <a:r>
              <a:rPr lang="tr-TR" dirty="0"/>
              <a:t>.h&gt;</a:t>
            </a:r>
          </a:p>
          <a:p>
            <a:pPr marL="514350" indent="-514350">
              <a:buFont typeface="+mj-lt"/>
              <a:buAutoNum type="arabicPeriod"/>
            </a:pPr>
            <a:r>
              <a:rPr lang="tr-TR" dirty="0" err="1"/>
              <a:t>int</a:t>
            </a:r>
            <a:r>
              <a:rPr lang="tr-TR" dirty="0"/>
              <a:t> fonksiyon(</a:t>
            </a:r>
            <a:r>
              <a:rPr lang="tr-TR" dirty="0" err="1"/>
              <a:t>int</a:t>
            </a:r>
            <a:r>
              <a:rPr lang="tr-TR" dirty="0"/>
              <a:t>);</a:t>
            </a:r>
          </a:p>
          <a:p>
            <a:pPr marL="514350" indent="-514350">
              <a:buFont typeface="+mj-lt"/>
              <a:buAutoNum type="arabicPeriod"/>
            </a:pPr>
            <a:r>
              <a:rPr lang="tr-TR" dirty="0" err="1"/>
              <a:t>int</a:t>
            </a:r>
            <a:r>
              <a:rPr lang="tr-TR" dirty="0"/>
              <a:t> </a:t>
            </a:r>
            <a:r>
              <a:rPr lang="tr-TR" dirty="0" err="1"/>
              <a:t>main</a:t>
            </a:r>
            <a:r>
              <a:rPr lang="tr-TR" dirty="0"/>
              <a:t>(){</a:t>
            </a:r>
          </a:p>
          <a:p>
            <a:pPr marL="514350" indent="-514350">
              <a:buFont typeface="+mj-lt"/>
              <a:buAutoNum type="arabicPeriod"/>
            </a:pPr>
            <a:r>
              <a:rPr lang="tr-TR" dirty="0"/>
              <a:t>     </a:t>
            </a:r>
            <a:r>
              <a:rPr lang="tr-TR" dirty="0" err="1"/>
              <a:t>printf</a:t>
            </a:r>
            <a:r>
              <a:rPr lang="tr-TR" dirty="0"/>
              <a:t>("</a:t>
            </a:r>
            <a:r>
              <a:rPr lang="tr-TR" dirty="0" err="1"/>
              <a:t>main</a:t>
            </a:r>
            <a:r>
              <a:rPr lang="tr-TR" dirty="0"/>
              <a:t>_a\n");</a:t>
            </a:r>
          </a:p>
          <a:p>
            <a:pPr marL="514350" indent="-514350">
              <a:buFont typeface="+mj-lt"/>
              <a:buAutoNum type="arabicPeriod"/>
            </a:pPr>
            <a:r>
              <a:rPr lang="tr-TR" dirty="0"/>
              <a:t>     </a:t>
            </a:r>
            <a:r>
              <a:rPr lang="tr-TR" dirty="0" err="1"/>
              <a:t>int</a:t>
            </a:r>
            <a:r>
              <a:rPr lang="tr-TR" dirty="0"/>
              <a:t> </a:t>
            </a:r>
            <a:r>
              <a:rPr lang="tr-TR" dirty="0" err="1"/>
              <a:t>variable</a:t>
            </a:r>
            <a:r>
              <a:rPr lang="tr-TR" dirty="0"/>
              <a:t>;</a:t>
            </a:r>
          </a:p>
          <a:p>
            <a:pPr marL="514350" indent="-514350">
              <a:buFont typeface="+mj-lt"/>
              <a:buAutoNum type="arabicPeriod"/>
            </a:pPr>
            <a:r>
              <a:rPr lang="tr-TR" dirty="0"/>
              <a:t>     </a:t>
            </a:r>
            <a:r>
              <a:rPr lang="tr-TR" dirty="0" err="1"/>
              <a:t>printf</a:t>
            </a:r>
            <a:r>
              <a:rPr lang="tr-TR" dirty="0"/>
              <a:t>("</a:t>
            </a:r>
            <a:r>
              <a:rPr lang="tr-TR" dirty="0" err="1"/>
              <a:t>main</a:t>
            </a:r>
            <a:r>
              <a:rPr lang="tr-TR" dirty="0"/>
              <a:t>_b\n");</a:t>
            </a:r>
          </a:p>
          <a:p>
            <a:pPr marL="514350" indent="-514350">
              <a:buFont typeface="+mj-lt"/>
              <a:buAutoNum type="arabicPeriod"/>
            </a:pPr>
            <a:r>
              <a:rPr lang="tr-TR" dirty="0"/>
              <a:t>     </a:t>
            </a:r>
            <a:r>
              <a:rPr lang="tr-TR" dirty="0" err="1"/>
              <a:t>variable</a:t>
            </a:r>
            <a:r>
              <a:rPr lang="tr-TR" dirty="0"/>
              <a:t> = fonksiyon(5);</a:t>
            </a:r>
          </a:p>
          <a:p>
            <a:pPr marL="514350" indent="-514350">
              <a:buFont typeface="+mj-lt"/>
              <a:buAutoNum type="arabicPeriod"/>
            </a:pPr>
            <a:r>
              <a:rPr lang="tr-TR" dirty="0"/>
              <a:t>     </a:t>
            </a:r>
            <a:r>
              <a:rPr lang="tr-TR" dirty="0" err="1"/>
              <a:t>printf</a:t>
            </a:r>
            <a:r>
              <a:rPr lang="tr-TR" dirty="0"/>
              <a:t>("</a:t>
            </a:r>
            <a:r>
              <a:rPr lang="tr-TR" dirty="0" err="1"/>
              <a:t>main</a:t>
            </a:r>
            <a:r>
              <a:rPr lang="tr-TR" dirty="0"/>
              <a:t>_c\n");</a:t>
            </a:r>
          </a:p>
          <a:p>
            <a:pPr marL="514350" indent="-514350">
              <a:buFont typeface="+mj-lt"/>
              <a:buAutoNum type="arabicPeriod"/>
            </a:pPr>
            <a:r>
              <a:rPr lang="tr-TR" dirty="0"/>
              <a:t>     </a:t>
            </a:r>
            <a:r>
              <a:rPr lang="tr-TR" dirty="0" err="1"/>
              <a:t>printf</a:t>
            </a:r>
            <a:r>
              <a:rPr lang="tr-TR" dirty="0"/>
              <a:t>("%d\n", </a:t>
            </a:r>
            <a:r>
              <a:rPr lang="tr-TR" dirty="0" err="1"/>
              <a:t>variable</a:t>
            </a:r>
            <a:r>
              <a:rPr lang="tr-TR" dirty="0"/>
              <a:t>);</a:t>
            </a:r>
          </a:p>
          <a:p>
            <a:pPr marL="514350" indent="-514350">
              <a:buFont typeface="+mj-lt"/>
              <a:buAutoNum type="arabicPeriod"/>
            </a:pPr>
            <a:r>
              <a:rPr lang="tr-TR" dirty="0"/>
              <a:t>     </a:t>
            </a:r>
            <a:r>
              <a:rPr lang="tr-TR" dirty="0" err="1"/>
              <a:t>variable</a:t>
            </a:r>
            <a:r>
              <a:rPr lang="tr-TR" dirty="0"/>
              <a:t> = fonksiyon(9);</a:t>
            </a:r>
          </a:p>
          <a:p>
            <a:pPr marL="514350" indent="-514350">
              <a:buFont typeface="+mj-lt"/>
              <a:buAutoNum type="arabicPeriod"/>
            </a:pPr>
            <a:r>
              <a:rPr lang="tr-TR" dirty="0"/>
              <a:t>     </a:t>
            </a:r>
            <a:r>
              <a:rPr lang="tr-TR" dirty="0" err="1"/>
              <a:t>printf</a:t>
            </a:r>
            <a:r>
              <a:rPr lang="tr-TR" dirty="0"/>
              <a:t>("</a:t>
            </a:r>
            <a:r>
              <a:rPr lang="tr-TR" dirty="0" err="1"/>
              <a:t>main</a:t>
            </a:r>
            <a:r>
              <a:rPr lang="tr-TR" dirty="0"/>
              <a:t>_d\n");</a:t>
            </a:r>
          </a:p>
          <a:p>
            <a:pPr marL="514350" indent="-514350">
              <a:buFont typeface="+mj-lt"/>
              <a:buAutoNum type="arabicPeriod"/>
            </a:pPr>
            <a:r>
              <a:rPr lang="tr-TR" dirty="0"/>
              <a:t>     </a:t>
            </a:r>
            <a:r>
              <a:rPr lang="tr-TR" dirty="0" err="1"/>
              <a:t>printf</a:t>
            </a:r>
            <a:r>
              <a:rPr lang="tr-TR" dirty="0"/>
              <a:t>("%d\n", </a:t>
            </a:r>
            <a:r>
              <a:rPr lang="tr-TR" dirty="0" err="1"/>
              <a:t>variable</a:t>
            </a:r>
            <a:r>
              <a:rPr lang="tr-TR" dirty="0"/>
              <a:t>);</a:t>
            </a:r>
          </a:p>
          <a:p>
            <a:pPr marL="514350" indent="-514350">
              <a:buFont typeface="+mj-lt"/>
              <a:buAutoNum type="arabicPeriod"/>
            </a:pPr>
            <a:r>
              <a:rPr lang="tr-TR" dirty="0"/>
              <a:t>     </a:t>
            </a:r>
            <a:r>
              <a:rPr lang="tr-TR" dirty="0" err="1"/>
              <a:t>printf</a:t>
            </a:r>
            <a:r>
              <a:rPr lang="tr-TR" dirty="0"/>
              <a:t>("</a:t>
            </a:r>
            <a:r>
              <a:rPr lang="tr-TR" dirty="0" err="1"/>
              <a:t>main</a:t>
            </a:r>
            <a:r>
              <a:rPr lang="tr-TR" dirty="0"/>
              <a:t>_e\n");</a:t>
            </a:r>
          </a:p>
          <a:p>
            <a:pPr marL="514350" indent="-514350">
              <a:buFont typeface="+mj-lt"/>
              <a:buAutoNum type="arabicPeriod"/>
            </a:pPr>
            <a:r>
              <a:rPr lang="tr-TR" dirty="0" err="1"/>
              <a:t>return</a:t>
            </a:r>
            <a:r>
              <a:rPr lang="tr-TR" dirty="0"/>
              <a:t> 0;</a:t>
            </a:r>
          </a:p>
          <a:p>
            <a:pPr marL="514350" indent="-514350">
              <a:buFont typeface="+mj-lt"/>
              <a:buAutoNum type="arabicPeriod"/>
            </a:pPr>
            <a:r>
              <a:rPr lang="tr-TR" dirty="0"/>
              <a:t>}</a:t>
            </a:r>
          </a:p>
          <a:p>
            <a:pPr marL="514350" indent="-514350">
              <a:buFont typeface="+mj-lt"/>
              <a:buAutoNum type="arabicPeriod"/>
            </a:pPr>
            <a:r>
              <a:rPr lang="tr-TR" dirty="0" err="1"/>
              <a:t>int</a:t>
            </a:r>
            <a:r>
              <a:rPr lang="tr-TR" dirty="0"/>
              <a:t> fonksiyon(</a:t>
            </a:r>
            <a:r>
              <a:rPr lang="tr-TR" dirty="0" err="1"/>
              <a:t>int</a:t>
            </a:r>
            <a:r>
              <a:rPr lang="tr-TR" dirty="0"/>
              <a:t> </a:t>
            </a:r>
            <a:r>
              <a:rPr lang="tr-TR" dirty="0" err="1"/>
              <a:t>pika</a:t>
            </a:r>
            <a:r>
              <a:rPr lang="tr-TR" dirty="0"/>
              <a:t>)</a:t>
            </a:r>
          </a:p>
          <a:p>
            <a:pPr marL="514350" indent="-514350">
              <a:buFont typeface="+mj-lt"/>
              <a:buAutoNum type="arabicPeriod"/>
            </a:pPr>
            <a:r>
              <a:rPr lang="tr-TR" dirty="0"/>
              <a:t>{</a:t>
            </a:r>
          </a:p>
          <a:p>
            <a:pPr marL="514350" indent="-514350">
              <a:buFont typeface="+mj-lt"/>
              <a:buAutoNum type="arabicPeriod"/>
            </a:pPr>
            <a:r>
              <a:rPr lang="tr-TR" dirty="0"/>
              <a:t>	</a:t>
            </a:r>
            <a:r>
              <a:rPr lang="tr-TR" dirty="0" err="1"/>
              <a:t>printf</a:t>
            </a:r>
            <a:r>
              <a:rPr lang="tr-TR" dirty="0"/>
              <a:t>("FONK_ICI\n");</a:t>
            </a:r>
          </a:p>
          <a:p>
            <a:pPr marL="514350" indent="-514350">
              <a:buFont typeface="+mj-lt"/>
              <a:buAutoNum type="arabicPeriod"/>
            </a:pPr>
            <a:r>
              <a:rPr lang="tr-TR" dirty="0"/>
              <a:t>    </a:t>
            </a:r>
            <a:r>
              <a:rPr lang="tr-TR" dirty="0" err="1"/>
              <a:t>return</a:t>
            </a:r>
            <a:r>
              <a:rPr lang="tr-TR" dirty="0"/>
              <a:t> </a:t>
            </a:r>
            <a:r>
              <a:rPr lang="tr-TR" dirty="0" err="1"/>
              <a:t>pika</a:t>
            </a:r>
            <a:r>
              <a:rPr lang="tr-TR" dirty="0"/>
              <a:t>*</a:t>
            </a:r>
            <a:r>
              <a:rPr lang="tr-TR" dirty="0" err="1"/>
              <a:t>pika</a:t>
            </a:r>
            <a:r>
              <a:rPr lang="tr-TR" dirty="0"/>
              <a:t>;</a:t>
            </a:r>
          </a:p>
          <a:p>
            <a:pPr marL="514350" indent="-514350">
              <a:buFont typeface="+mj-lt"/>
              <a:buAutoNum type="arabicPeriod"/>
            </a:pPr>
            <a:r>
              <a:rPr lang="tr-TR" dirty="0"/>
              <a:t>}</a:t>
            </a:r>
          </a:p>
        </p:txBody>
      </p:sp>
      <p:sp>
        <p:nvSpPr>
          <p:cNvPr id="6" name="5 Metin kutusu"/>
          <p:cNvSpPr txBox="1"/>
          <p:nvPr/>
        </p:nvSpPr>
        <p:spPr>
          <a:xfrm>
            <a:off x="4286248" y="2285992"/>
            <a:ext cx="1643074"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dirty="0" err="1"/>
              <a:t>main</a:t>
            </a:r>
            <a:r>
              <a:rPr lang="tr-TR" dirty="0"/>
              <a:t> çalışması esnasında topu fonksiyona atar, fonksiyon işi bitince topu yeniden </a:t>
            </a:r>
            <a:r>
              <a:rPr lang="tr-TR" dirty="0" err="1"/>
              <a:t>main’e</a:t>
            </a:r>
            <a:r>
              <a:rPr lang="tr-TR" dirty="0"/>
              <a:t> atar.</a:t>
            </a:r>
          </a:p>
        </p:txBody>
      </p:sp>
      <p:pic>
        <p:nvPicPr>
          <p:cNvPr id="5122" name="Picture 2"/>
          <p:cNvPicPr>
            <a:picLocks noChangeAspect="1" noChangeArrowheads="1"/>
          </p:cNvPicPr>
          <p:nvPr/>
        </p:nvPicPr>
        <p:blipFill>
          <a:blip r:embed="rId3"/>
          <a:srcRect r="87372" b="62891"/>
          <a:stretch>
            <a:fillRect/>
          </a:stretch>
        </p:blipFill>
        <p:spPr bwMode="auto">
          <a:xfrm>
            <a:off x="6357950" y="1071546"/>
            <a:ext cx="2286016" cy="3776936"/>
          </a:xfrm>
          <a:prstGeom prst="rect">
            <a:avLst/>
          </a:prstGeom>
          <a:ln>
            <a:noFill/>
          </a:ln>
          <a:effectLst>
            <a:outerShdw blurRad="292100" dist="139700" dir="2700000" algn="tl" rotWithShape="0">
              <a:srgbClr val="333333">
                <a:alpha val="65000"/>
              </a:srgbClr>
            </a:outerShdw>
          </a:effectLst>
        </p:spPr>
      </p:pic>
      <p:sp>
        <p:nvSpPr>
          <p:cNvPr id="7" name="6 Yuvarlatılmış Dikdörtgen"/>
          <p:cNvSpPr/>
          <p:nvPr/>
        </p:nvSpPr>
        <p:spPr>
          <a:xfrm>
            <a:off x="5181600" y="5143512"/>
            <a:ext cx="3676680" cy="8572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err="1"/>
              <a:t>DevCpp’nin</a:t>
            </a:r>
            <a:r>
              <a:rPr lang="tr-TR" dirty="0"/>
              <a:t> hata ayıklama modülüyle bunu gözlemleyebilirsiniz.</a:t>
            </a: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324610" name="Picture 2" descr="Image result for self reflection"/>
          <p:cNvPicPr>
            <a:picLocks noChangeAspect="1" noChangeArrowheads="1"/>
          </p:cNvPicPr>
          <p:nvPr/>
        </p:nvPicPr>
        <p:blipFill>
          <a:blip r:embed="rId3"/>
          <a:srcRect/>
          <a:stretch>
            <a:fillRect/>
          </a:stretch>
        </p:blipFill>
        <p:spPr bwMode="auto">
          <a:xfrm>
            <a:off x="457200" y="2795628"/>
            <a:ext cx="4556391" cy="2962777"/>
          </a:xfrm>
          <a:prstGeom prst="rect">
            <a:avLst/>
          </a:prstGeom>
          <a:ln>
            <a:noFill/>
          </a:ln>
          <a:effectLst>
            <a:softEdge rad="112500"/>
          </a:effectLst>
        </p:spPr>
      </p:pic>
      <p:sp>
        <p:nvSpPr>
          <p:cNvPr id="2" name="1 Başlık"/>
          <p:cNvSpPr>
            <a:spLocks noGrp="1"/>
          </p:cNvSpPr>
          <p:nvPr>
            <p:ph type="title"/>
          </p:nvPr>
        </p:nvSpPr>
        <p:spPr/>
        <p:txBody>
          <a:bodyPr/>
          <a:lstStyle/>
          <a:p>
            <a:r>
              <a:rPr lang="tr-TR" dirty="0"/>
              <a:t>Kendinize geri bildirimde bulunun.</a:t>
            </a:r>
          </a:p>
        </p:txBody>
      </p:sp>
      <p:sp>
        <p:nvSpPr>
          <p:cNvPr id="3" name="2 İçerik Yer Tutucusu"/>
          <p:cNvSpPr>
            <a:spLocks noGrp="1"/>
          </p:cNvSpPr>
          <p:nvPr>
            <p:ph sz="quarter" idx="1"/>
          </p:nvPr>
        </p:nvSpPr>
        <p:spPr/>
        <p:txBody>
          <a:bodyPr/>
          <a:lstStyle/>
          <a:p>
            <a:r>
              <a:rPr lang="tr-TR" dirty="0"/>
              <a:t>Şu ana kadar yapmış olduğunuz Bil141 çalışmalarını özetleyiniz ve şu ana kadarki performansınızı 10 üzerinden değerlendiriniz.</a:t>
            </a:r>
          </a:p>
        </p:txBody>
      </p:sp>
      <p:pic>
        <p:nvPicPr>
          <p:cNvPr id="4" name="3 Resim" descr="geribidirim.jpg"/>
          <p:cNvPicPr>
            <a:picLocks noChangeAspect="1"/>
          </p:cNvPicPr>
          <p:nvPr/>
        </p:nvPicPr>
        <p:blipFill>
          <a:blip r:embed="rId4" cstate="print">
            <a:clrChange>
              <a:clrFrom>
                <a:srgbClr val="FFFFFF"/>
              </a:clrFrom>
              <a:clrTo>
                <a:srgbClr val="FFFFFF">
                  <a:alpha val="0"/>
                </a:srgbClr>
              </a:clrTo>
            </a:clrChange>
          </a:blip>
          <a:stretch>
            <a:fillRect/>
          </a:stretch>
        </p:blipFill>
        <p:spPr>
          <a:xfrm>
            <a:off x="3929058" y="3429000"/>
            <a:ext cx="4929190" cy="2937797"/>
          </a:xfrm>
          <a:prstGeom prst="rect">
            <a:avLst/>
          </a:prstGeom>
        </p:spPr>
      </p:pic>
    </p:spTree>
  </p:cSld>
  <p:clrMapOvr>
    <a:overrideClrMapping bg1="lt1" tx1="dk1" bg2="lt2" tx2="dk2" accent1="accent1" accent2="accent2" accent3="accent3" accent4="accent4" accent5="accent5" accent6="accent6" hlink="hlink" folHlink="folHlink"/>
  </p:clrMapOvr>
  <p:transition>
    <p:random/>
  </p:transition>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marL="274320" lvl="0" indent="-274320">
              <a:spcBef>
                <a:spcPts val="600"/>
              </a:spcBef>
            </a:pPr>
            <a:r>
              <a:rPr lang="tr-TR" sz="4800" dirty="0">
                <a:solidFill>
                  <a:prstClr val="black"/>
                </a:solidFill>
                <a:ea typeface="+mn-ea"/>
                <a:cs typeface="+mn-cs"/>
              </a:rPr>
              <a:t>ÖĞRENCİ GÖRÜŞLERİ</a:t>
            </a:r>
            <a:endParaRPr lang="tr-TR" sz="1100" dirty="0"/>
          </a:p>
        </p:txBody>
      </p:sp>
      <p:sp>
        <p:nvSpPr>
          <p:cNvPr id="3" name="2 İçerik Yer Tutucusu"/>
          <p:cNvSpPr>
            <a:spLocks noGrp="1"/>
          </p:cNvSpPr>
          <p:nvPr>
            <p:ph sz="quarter" idx="1"/>
          </p:nvPr>
        </p:nvSpPr>
        <p:spPr/>
        <p:txBody>
          <a:bodyPr>
            <a:normAutofit/>
          </a:bodyPr>
          <a:lstStyle/>
          <a:p>
            <a:r>
              <a:rPr lang="tr-TR" sz="2400" dirty="0"/>
              <a:t>Dersi alan öğrencilerin paylaştığı deneyimler…</a:t>
            </a:r>
          </a:p>
        </p:txBody>
      </p:sp>
      <p:pic>
        <p:nvPicPr>
          <p:cNvPr id="4" name="3 Resim" descr="TN_young-singer-holding-microphone-performing-clipart.jpg"/>
          <p:cNvPicPr>
            <a:picLocks noChangeAspect="1"/>
          </p:cNvPicPr>
          <p:nvPr/>
        </p:nvPicPr>
        <p:blipFill>
          <a:blip r:embed="rId3">
            <a:clrChange>
              <a:clrFrom>
                <a:srgbClr val="FFFFFF"/>
              </a:clrFrom>
              <a:clrTo>
                <a:srgbClr val="FFFFFF">
                  <a:alpha val="0"/>
                </a:srgbClr>
              </a:clrTo>
            </a:clrChange>
          </a:blip>
          <a:stretch>
            <a:fillRect/>
          </a:stretch>
        </p:blipFill>
        <p:spPr>
          <a:xfrm>
            <a:off x="3143240" y="2071678"/>
            <a:ext cx="2926116" cy="4069434"/>
          </a:xfrm>
          <a:prstGeom prst="rect">
            <a:avLst/>
          </a:prstGeom>
        </p:spPr>
      </p:pic>
    </p:spTree>
  </p:cSld>
  <p:clrMapOvr>
    <a:overrideClrMapping bg1="lt1" tx1="dk1" bg2="lt2" tx2="dk2" accent1="accent1" accent2="accent2" accent3="accent3" accent4="accent4" accent5="accent5" accent6="accent6" hlink="hlink" folHlink="folHlink"/>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Bunu biliyor musunuz?</a:t>
            </a:r>
          </a:p>
        </p:txBody>
      </p:sp>
      <p:sp>
        <p:nvSpPr>
          <p:cNvPr id="3" name="2 İçerik Yer Tutucusu"/>
          <p:cNvSpPr>
            <a:spLocks noGrp="1"/>
          </p:cNvSpPr>
          <p:nvPr>
            <p:ph sz="quarter" idx="1"/>
          </p:nvPr>
        </p:nvSpPr>
        <p:spPr>
          <a:xfrm>
            <a:off x="457200" y="1219200"/>
            <a:ext cx="6043626" cy="4937760"/>
          </a:xfrm>
        </p:spPr>
        <p:txBody>
          <a:bodyPr>
            <a:normAutofit fontScale="85000" lnSpcReduction="20000"/>
          </a:bodyPr>
          <a:lstStyle/>
          <a:p>
            <a:r>
              <a:rPr lang="tr-TR" sz="2300" dirty="0"/>
              <a:t>1988-1996 — </a:t>
            </a:r>
            <a:r>
              <a:rPr lang="tr-TR" sz="2300" dirty="0" err="1"/>
              <a:t>Kerberos</a:t>
            </a:r>
            <a:r>
              <a:rPr lang="tr-TR" sz="2300" dirty="0"/>
              <a:t> Rastgele Sayı Üreticisi Kazası: </a:t>
            </a:r>
            <a:r>
              <a:rPr lang="tr-TR" sz="2300" dirty="0" err="1"/>
              <a:t>Kerberos</a:t>
            </a:r>
            <a:r>
              <a:rPr lang="tr-TR" sz="2300" dirty="0"/>
              <a:t> isimli </a:t>
            </a:r>
            <a:r>
              <a:rPr lang="tr-TR" sz="2300" i="1" dirty="0"/>
              <a:t>güvenlik sisteminin </a:t>
            </a:r>
            <a:r>
              <a:rPr lang="tr-TR" sz="2300" dirty="0"/>
              <a:t>yazarları, programın </a:t>
            </a:r>
            <a:r>
              <a:rPr lang="tr-TR" sz="2300" b="1" dirty="0"/>
              <a:t>rastgele sayı üreticisini </a:t>
            </a:r>
            <a:r>
              <a:rPr lang="tr-TR" sz="2300" dirty="0"/>
              <a:t>uygun bir parametreyle beslemeyi ihmal edince, yetkilendirme için </a:t>
            </a:r>
            <a:r>
              <a:rPr lang="tr-TR" sz="2300" dirty="0" err="1"/>
              <a:t>Kerberos’a</a:t>
            </a:r>
            <a:r>
              <a:rPr lang="tr-TR" sz="2300" dirty="0"/>
              <a:t> dayanan bir bilgisayara izinsiz giriş yapmak mümkün hale geldi.</a:t>
            </a:r>
          </a:p>
          <a:p>
            <a:r>
              <a:rPr lang="tr-TR" sz="1200" dirty="0"/>
              <a:t>http://www.</a:t>
            </a:r>
            <a:r>
              <a:rPr lang="tr-TR" sz="1200" dirty="0" err="1"/>
              <a:t>teakolik</a:t>
            </a:r>
            <a:r>
              <a:rPr lang="tr-TR" sz="1200" dirty="0"/>
              <a:t>.com/tarihin-en-</a:t>
            </a:r>
            <a:r>
              <a:rPr lang="tr-TR" sz="1200" dirty="0" err="1"/>
              <a:t>buyuk</a:t>
            </a:r>
            <a:r>
              <a:rPr lang="tr-TR" sz="1200" dirty="0"/>
              <a:t>-10-</a:t>
            </a:r>
            <a:r>
              <a:rPr lang="tr-TR" sz="1200" dirty="0" err="1"/>
              <a:t>yazilim</a:t>
            </a:r>
            <a:r>
              <a:rPr lang="tr-TR" sz="1200" dirty="0"/>
              <a:t>-</a:t>
            </a:r>
            <a:r>
              <a:rPr lang="tr-TR" sz="1200" dirty="0" err="1"/>
              <a:t>hatasi</a:t>
            </a:r>
            <a:r>
              <a:rPr lang="tr-TR" sz="1200" dirty="0"/>
              <a:t>-ve-</a:t>
            </a:r>
            <a:r>
              <a:rPr lang="tr-TR" sz="1200" dirty="0" err="1"/>
              <a:t>olumler</a:t>
            </a:r>
            <a:r>
              <a:rPr lang="tr-TR" sz="1200" dirty="0"/>
              <a:t>/</a:t>
            </a:r>
          </a:p>
          <a:p>
            <a:endParaRPr lang="tr-TR" dirty="0"/>
          </a:p>
          <a:p>
            <a:r>
              <a:rPr lang="en-US" dirty="0"/>
              <a:t>"The random number generator  was predictable. </a:t>
            </a:r>
            <a:r>
              <a:rPr lang="en-US" b="1" dirty="0"/>
              <a:t>If you knew when someone logged in you could figure out the session key</a:t>
            </a:r>
            <a:r>
              <a:rPr lang="en-US" dirty="0"/>
              <a:t>," said Manager of Network systems and Operations Jeffrey I. Schiller, who is one of the developers of Kerberos.</a:t>
            </a:r>
            <a:endParaRPr lang="tr-TR" dirty="0"/>
          </a:p>
          <a:p>
            <a:r>
              <a:rPr lang="en-US" b="1" dirty="0"/>
              <a:t>The flaw would enable people on the network to intercept and decode information, such as credit card numbers, sent over the Internet.</a:t>
            </a:r>
            <a:endParaRPr lang="tr-TR" dirty="0"/>
          </a:p>
          <a:p>
            <a:r>
              <a:rPr lang="en-US" sz="1200" dirty="0"/>
              <a:t>http://tech.mit.edu/V116/N11/kerberos.11n.html</a:t>
            </a:r>
          </a:p>
        </p:txBody>
      </p:sp>
      <p:pic>
        <p:nvPicPr>
          <p:cNvPr id="4" name="3 Resim" descr="dog-ring.jpg"/>
          <p:cNvPicPr>
            <a:picLocks noChangeAspect="1"/>
          </p:cNvPicPr>
          <p:nvPr/>
        </p:nvPicPr>
        <p:blipFill>
          <a:blip r:embed="rId2"/>
          <a:stretch>
            <a:fillRect/>
          </a:stretch>
        </p:blipFill>
        <p:spPr>
          <a:xfrm>
            <a:off x="6643702" y="2000240"/>
            <a:ext cx="1928826" cy="2019593"/>
          </a:xfrm>
          <a:prstGeom prst="rect">
            <a:avLst/>
          </a:prstGeom>
          <a:ln>
            <a:noFill/>
          </a:ln>
          <a:effectLst>
            <a:outerShdw blurRad="190500" algn="tl" rotWithShape="0">
              <a:srgbClr val="000000">
                <a:alpha val="70000"/>
              </a:srgbClr>
            </a:outerShdw>
          </a:effectLst>
        </p:spPr>
      </p:pic>
    </p:spTree>
  </p:cSld>
  <p:clrMapOvr>
    <a:masterClrMapping/>
  </p:clrMapOvr>
  <p:transition>
    <p:random/>
  </p:transition>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2018-2019 Güz Dönemi (Bir END öğrencisi)</a:t>
            </a:r>
          </a:p>
        </p:txBody>
      </p:sp>
      <p:sp>
        <p:nvSpPr>
          <p:cNvPr id="3" name="2 İçerik Yer Tutucusu"/>
          <p:cNvSpPr>
            <a:spLocks noGrp="1"/>
          </p:cNvSpPr>
          <p:nvPr>
            <p:ph sz="quarter" idx="1"/>
          </p:nvPr>
        </p:nvSpPr>
        <p:spPr/>
        <p:txBody>
          <a:bodyPr/>
          <a:lstStyle/>
          <a:p>
            <a:r>
              <a:rPr lang="tr-TR" dirty="0"/>
              <a:t>Daha önce yine TOBB ETÜ sayesinde programlama deneyimim oldu.Bil141 dersini ilk aldığımda </a:t>
            </a:r>
            <a:r>
              <a:rPr lang="tr-TR" b="1" dirty="0"/>
              <a:t>geçemememin en büyük nedeni </a:t>
            </a:r>
            <a:r>
              <a:rPr lang="tr-TR" dirty="0"/>
              <a:t>dersi başlarda kolay gitmesinden yola çıkarak </a:t>
            </a:r>
            <a:r>
              <a:rPr lang="tr-TR" b="1" dirty="0"/>
              <a:t>hafife alıp </a:t>
            </a:r>
            <a:r>
              <a:rPr lang="tr-TR" dirty="0"/>
              <a:t>gerektiği kadar üstüne düşmemem oldu.</a:t>
            </a:r>
          </a:p>
          <a:p>
            <a:r>
              <a:rPr lang="tr-TR" dirty="0"/>
              <a:t>Zaten öyle bir şey ki bu dönem ilerledikçe kopuklukların </a:t>
            </a:r>
            <a:r>
              <a:rPr lang="tr-TR" b="1" dirty="0"/>
              <a:t>telafisi zorlaşıyor</a:t>
            </a:r>
            <a:r>
              <a:rPr lang="tr-TR" dirty="0"/>
              <a:t>.</a:t>
            </a:r>
          </a:p>
          <a:p>
            <a:r>
              <a:rPr lang="tr-TR" dirty="0"/>
              <a:t>Ödev yapmamakla başlayan </a:t>
            </a:r>
            <a:r>
              <a:rPr lang="tr-TR" b="1" dirty="0"/>
              <a:t>kopukluklarım</a:t>
            </a:r>
            <a:r>
              <a:rPr lang="tr-TR" dirty="0"/>
              <a:t> girdiğim dersleri anlamama noktasına kadar geldi.</a:t>
            </a: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Bir öğrenci geri bildirimi</a:t>
            </a:r>
          </a:p>
        </p:txBody>
      </p:sp>
      <p:sp>
        <p:nvSpPr>
          <p:cNvPr id="3" name="2 İçerik Yer Tutucusu"/>
          <p:cNvSpPr>
            <a:spLocks noGrp="1"/>
          </p:cNvSpPr>
          <p:nvPr>
            <p:ph sz="quarter" idx="1"/>
          </p:nvPr>
        </p:nvSpPr>
        <p:spPr/>
        <p:txBody>
          <a:bodyPr>
            <a:normAutofit lnSpcReduction="10000"/>
          </a:bodyPr>
          <a:lstStyle/>
          <a:p>
            <a:pPr algn="ctr"/>
            <a:r>
              <a:rPr lang="tr-TR" i="1" dirty="0"/>
              <a:t>Bu derse günde </a:t>
            </a:r>
            <a:r>
              <a:rPr lang="tr-TR" b="1" i="1" dirty="0">
                <a:solidFill>
                  <a:srgbClr val="FF0000"/>
                </a:solidFill>
              </a:rPr>
              <a:t>10-15 </a:t>
            </a:r>
            <a:r>
              <a:rPr lang="tr-TR" b="1" i="1" dirty="0" err="1">
                <a:solidFill>
                  <a:srgbClr val="FF0000"/>
                </a:solidFill>
              </a:rPr>
              <a:t>dk</a:t>
            </a:r>
            <a:r>
              <a:rPr lang="tr-TR" b="1" i="1" dirty="0">
                <a:solidFill>
                  <a:srgbClr val="FF0000"/>
                </a:solidFill>
              </a:rPr>
              <a:t> ayırarak </a:t>
            </a:r>
            <a:r>
              <a:rPr lang="tr-TR" i="1" dirty="0"/>
              <a:t>gerçekten de başarılı olunabileceğini düşünüyorum. Dersi ilk aldığımda derse sadece ödevden ödeve çalışıyordum ve son ana bırakınca ne dersi anlayabiliyordum ne de ödevi yapabiliyordum Bu dönem hatalarımdan ders çıkardım ve dönem boyu </a:t>
            </a:r>
            <a:r>
              <a:rPr lang="tr-TR" b="1" i="1" dirty="0">
                <a:solidFill>
                  <a:srgbClr val="FF0000"/>
                </a:solidFill>
              </a:rPr>
              <a:t>düzenli çalışmaya </a:t>
            </a:r>
            <a:r>
              <a:rPr lang="tr-TR" i="1" dirty="0"/>
              <a:t>özen gösterdim.</a:t>
            </a:r>
          </a:p>
          <a:p>
            <a:pPr algn="ctr"/>
            <a:endParaRPr lang="tr-TR" i="1" dirty="0"/>
          </a:p>
          <a:p>
            <a:pPr algn="ctr"/>
            <a:r>
              <a:rPr lang="tr-TR" b="1" i="1" dirty="0">
                <a:solidFill>
                  <a:srgbClr val="FF0000"/>
                </a:solidFill>
              </a:rPr>
              <a:t>Ödevler sayesinde </a:t>
            </a:r>
            <a:r>
              <a:rPr lang="tr-TR" i="1" dirty="0"/>
              <a:t>birçok konuyu pekiştirdim ve ödevleri yapmanın gururuyla dersi öğrendiğimi hissettim ve kendime olan güvenimi tazeledim.</a:t>
            </a:r>
          </a:p>
          <a:p>
            <a:endParaRPr lang="tr-TR" dirty="0"/>
          </a:p>
          <a:p>
            <a:pPr lvl="1" algn="r"/>
            <a:r>
              <a:rPr lang="tr-TR" dirty="0"/>
              <a:t>2018 Yaz Dönemi – BB ile dersi geçti.</a:t>
            </a: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amond(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Bulut Belirtme Çizgisi"/>
          <p:cNvSpPr/>
          <p:nvPr/>
        </p:nvSpPr>
        <p:spPr>
          <a:xfrm>
            <a:off x="4357686" y="357166"/>
            <a:ext cx="2786082" cy="1428760"/>
          </a:xfrm>
          <a:prstGeom prst="cloudCallout">
            <a:avLst>
              <a:gd name="adj1" fmla="val -51049"/>
              <a:gd name="adj2" fmla="val 7773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a:t>Finale çalışırken anlayamadığım yerleri Alican’a mı sorsam ?</a:t>
            </a:r>
          </a:p>
        </p:txBody>
      </p:sp>
      <p:sp>
        <p:nvSpPr>
          <p:cNvPr id="2" name="1 Başlık"/>
          <p:cNvSpPr>
            <a:spLocks noGrp="1"/>
          </p:cNvSpPr>
          <p:nvPr>
            <p:ph type="title"/>
          </p:nvPr>
        </p:nvSpPr>
        <p:spPr>
          <a:xfrm>
            <a:off x="428596" y="0"/>
            <a:ext cx="5143536" cy="1000148"/>
          </a:xfrm>
        </p:spPr>
        <p:txBody>
          <a:bodyPr>
            <a:normAutofit/>
          </a:bodyPr>
          <a:lstStyle/>
          <a:p>
            <a:pPr algn="l"/>
            <a:r>
              <a:rPr lang="tr-TR" sz="3600" dirty="0"/>
              <a:t>Bunu biliyor musunuz?</a:t>
            </a:r>
          </a:p>
        </p:txBody>
      </p:sp>
      <p:pic>
        <p:nvPicPr>
          <p:cNvPr id="5" name="4 Resim" descr="IMG_9075 (Düzenlendi).JPG"/>
          <p:cNvPicPr>
            <a:picLocks noChangeAspect="1"/>
          </p:cNvPicPr>
          <p:nvPr/>
        </p:nvPicPr>
        <p:blipFill>
          <a:blip r:embed="rId2" cstate="print">
            <a:lum bright="20000"/>
          </a:blip>
          <a:srcRect b="10369"/>
          <a:stretch>
            <a:fillRect/>
          </a:stretch>
        </p:blipFill>
        <p:spPr>
          <a:xfrm>
            <a:off x="6215074" y="4459232"/>
            <a:ext cx="2286016" cy="247023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5 Resim" descr="IMG_9076.JPG"/>
          <p:cNvPicPr>
            <a:picLocks noChangeAspect="1"/>
          </p:cNvPicPr>
          <p:nvPr/>
        </p:nvPicPr>
        <p:blipFill>
          <a:blip r:embed="rId3" cstate="print">
            <a:lum bright="10000"/>
          </a:blip>
          <a:stretch>
            <a:fillRect/>
          </a:stretch>
        </p:blipFill>
        <p:spPr>
          <a:xfrm>
            <a:off x="0" y="3571876"/>
            <a:ext cx="3714744" cy="2786058"/>
          </a:xfrm>
          <a:prstGeom prst="ellipse">
            <a:avLst/>
          </a:prstGeom>
          <a:ln>
            <a:noFill/>
          </a:ln>
          <a:effectLst>
            <a:softEdge rad="112500"/>
          </a:effectLst>
        </p:spPr>
      </p:pic>
      <p:pic>
        <p:nvPicPr>
          <p:cNvPr id="1026" name="Picture 2"/>
          <p:cNvPicPr>
            <a:picLocks noChangeAspect="1" noChangeArrowheads="1"/>
          </p:cNvPicPr>
          <p:nvPr/>
        </p:nvPicPr>
        <p:blipFill>
          <a:blip r:embed="rId4"/>
          <a:srcRect l="17569" t="10162" r="40154" b="10569"/>
          <a:stretch>
            <a:fillRect/>
          </a:stretch>
        </p:blipFill>
        <p:spPr bwMode="auto">
          <a:xfrm>
            <a:off x="5500694" y="1357298"/>
            <a:ext cx="3357586" cy="340119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cxnSp>
        <p:nvCxnSpPr>
          <p:cNvPr id="9" name="8 Düz Ok Bağlayıcısı"/>
          <p:cNvCxnSpPr/>
          <p:nvPr/>
        </p:nvCxnSpPr>
        <p:spPr>
          <a:xfrm rot="10800000">
            <a:off x="3786182" y="5286388"/>
            <a:ext cx="2428892" cy="28575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0" name="9 Resim" descr="go-back-gallery-for-two-brothers-clipart-O2JOxk-clipart.png"/>
          <p:cNvPicPr>
            <a:picLocks noChangeAspect="1"/>
          </p:cNvPicPr>
          <p:nvPr/>
        </p:nvPicPr>
        <p:blipFill>
          <a:blip r:embed="rId5"/>
          <a:stretch>
            <a:fillRect/>
          </a:stretch>
        </p:blipFill>
        <p:spPr>
          <a:xfrm flipH="1">
            <a:off x="1928794" y="1714488"/>
            <a:ext cx="3238541" cy="3173474"/>
          </a:xfrm>
          <a:prstGeom prst="rect">
            <a:avLst/>
          </a:prstGeom>
        </p:spPr>
      </p:pic>
      <p:sp>
        <p:nvSpPr>
          <p:cNvPr id="11" name="10 Köşeleri Yuvarlanmış Dikdörtgen Belirtme Çizgisi"/>
          <p:cNvSpPr/>
          <p:nvPr/>
        </p:nvSpPr>
        <p:spPr>
          <a:xfrm>
            <a:off x="285720" y="928670"/>
            <a:ext cx="2428892" cy="1071570"/>
          </a:xfrm>
          <a:prstGeom prst="wedgeRoundRectCallout">
            <a:avLst>
              <a:gd name="adj1" fmla="val 34741"/>
              <a:gd name="adj2" fmla="val 198773"/>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000" dirty="0"/>
              <a:t>Hasan </a:t>
            </a:r>
            <a:r>
              <a:rPr lang="tr-TR" sz="2000" dirty="0" err="1"/>
              <a:t>Abi</a:t>
            </a:r>
            <a:r>
              <a:rPr lang="tr-TR" sz="2000" dirty="0"/>
              <a:t>, do </a:t>
            </a:r>
            <a:r>
              <a:rPr lang="tr-TR" sz="2000" dirty="0" err="1"/>
              <a:t>while’ın</a:t>
            </a:r>
            <a:r>
              <a:rPr lang="tr-TR" sz="2000" dirty="0"/>
              <a:t> içinde </a:t>
            </a:r>
            <a:r>
              <a:rPr lang="tr-TR" sz="2000" dirty="0" err="1"/>
              <a:t>for</a:t>
            </a:r>
            <a:r>
              <a:rPr lang="tr-TR" sz="2000" dirty="0"/>
              <a:t> kullanabilir miyim?</a:t>
            </a:r>
          </a:p>
        </p:txBody>
      </p:sp>
      <p:sp>
        <p:nvSpPr>
          <p:cNvPr id="12" name="11 Köşeleri Yuvarlanmış Dikdörtgen Belirtme Çizgisi"/>
          <p:cNvSpPr/>
          <p:nvPr/>
        </p:nvSpPr>
        <p:spPr>
          <a:xfrm flipH="1">
            <a:off x="1285852" y="2000240"/>
            <a:ext cx="2214578" cy="857256"/>
          </a:xfrm>
          <a:prstGeom prst="wedgeRoundRectCallout">
            <a:avLst>
              <a:gd name="adj1" fmla="val -58870"/>
              <a:gd name="adj2" fmla="val 7696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a:t>hadi sen git top oyna, ben sonra anlatırım sana Alican</a:t>
            </a:r>
          </a:p>
        </p:txBody>
      </p:sp>
      <p:sp>
        <p:nvSpPr>
          <p:cNvPr id="13" name="12 Köşeleri Yuvarlanmış Dikdörtgen Belirtme Çizgisi"/>
          <p:cNvSpPr/>
          <p:nvPr/>
        </p:nvSpPr>
        <p:spPr>
          <a:xfrm>
            <a:off x="285720" y="3071810"/>
            <a:ext cx="2143172" cy="785818"/>
          </a:xfrm>
          <a:prstGeom prst="wedgeRoundRectCallout">
            <a:avLst>
              <a:gd name="adj1" fmla="val 51473"/>
              <a:gd name="adj2" fmla="val 67388"/>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a:t>Tamam </a:t>
            </a:r>
            <a:r>
              <a:rPr lang="tr-TR" dirty="0" err="1"/>
              <a:t>abi</a:t>
            </a:r>
            <a:r>
              <a:rPr lang="tr-TR" dirty="0"/>
              <a:t>. </a:t>
            </a:r>
            <a:br>
              <a:rPr lang="tr-TR" dirty="0"/>
            </a:br>
            <a:r>
              <a:rPr lang="tr-TR" dirty="0"/>
              <a:t>do{ ben_git(); }</a:t>
            </a:r>
            <a:r>
              <a:rPr lang="tr-TR" dirty="0" err="1"/>
              <a:t>while</a:t>
            </a:r>
            <a:r>
              <a:rPr lang="tr-TR" dirty="0"/>
              <a:t>(!top_oyna());</a:t>
            </a:r>
          </a:p>
        </p:txBody>
      </p:sp>
      <p:sp>
        <p:nvSpPr>
          <p:cNvPr id="16" name="15 Yuvarlatılmış Dikdörtgen"/>
          <p:cNvSpPr/>
          <p:nvPr/>
        </p:nvSpPr>
        <p:spPr>
          <a:xfrm>
            <a:off x="1428728" y="5715016"/>
            <a:ext cx="6286544" cy="85725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sz="2000" b="1" dirty="0"/>
              <a:t>Kodlama eğitimi</a:t>
            </a:r>
            <a:r>
              <a:rPr lang="tr-TR" sz="2000" dirty="0"/>
              <a:t>, “bilişim teknolojileri ve yazılım dersi” müfredatına alınıyor/alındı (2016 haberi)</a:t>
            </a:r>
            <a:endParaRPr lang="tr-TR"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heckerboard(across)">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heckerboard(across)">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heckerboard(across)">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15 Resim" descr="baby-programmer.png"/>
          <p:cNvPicPr>
            <a:picLocks noChangeAspect="1"/>
          </p:cNvPicPr>
          <p:nvPr/>
        </p:nvPicPr>
        <p:blipFill>
          <a:blip r:embed="rId2"/>
          <a:stretch>
            <a:fillRect/>
          </a:stretch>
        </p:blipFill>
        <p:spPr>
          <a:xfrm>
            <a:off x="714348" y="3571876"/>
            <a:ext cx="2071702" cy="2071702"/>
          </a:xfrm>
          <a:prstGeom prst="rect">
            <a:avLst/>
          </a:prstGeom>
        </p:spPr>
      </p:pic>
      <p:sp>
        <p:nvSpPr>
          <p:cNvPr id="2" name="1 Başlık"/>
          <p:cNvSpPr>
            <a:spLocks noGrp="1"/>
          </p:cNvSpPr>
          <p:nvPr>
            <p:ph type="title"/>
          </p:nvPr>
        </p:nvSpPr>
        <p:spPr/>
        <p:txBody>
          <a:bodyPr/>
          <a:lstStyle/>
          <a:p>
            <a:r>
              <a:rPr lang="tr-TR" dirty="0"/>
              <a:t>C eğitimi daha da erken yaşlarda başlayabilir mi?</a:t>
            </a:r>
          </a:p>
        </p:txBody>
      </p:sp>
      <p:pic>
        <p:nvPicPr>
          <p:cNvPr id="9" name="Picture 2" descr="C:\Documents and Settings\Owner\Desktop\bebeklerde-ce-ee-oyunu.jpg"/>
          <p:cNvPicPr>
            <a:picLocks noChangeAspect="1" noChangeArrowheads="1"/>
          </p:cNvPicPr>
          <p:nvPr/>
        </p:nvPicPr>
        <p:blipFill>
          <a:blip r:embed="rId3"/>
          <a:srcRect/>
          <a:stretch>
            <a:fillRect/>
          </a:stretch>
        </p:blipFill>
        <p:spPr bwMode="auto">
          <a:xfrm>
            <a:off x="5357818" y="1643050"/>
            <a:ext cx="2198484" cy="18619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9 Köşeleri Yuvarlanmış Dikdörtgen Belirtme Çizgisi"/>
          <p:cNvSpPr/>
          <p:nvPr/>
        </p:nvSpPr>
        <p:spPr>
          <a:xfrm>
            <a:off x="7715272" y="1428736"/>
            <a:ext cx="1029796" cy="602983"/>
          </a:xfrm>
          <a:prstGeom prst="wedgeRoundRectCallout">
            <a:avLst>
              <a:gd name="adj1" fmla="val -94798"/>
              <a:gd name="adj2" fmla="val 14963"/>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800" i="1" dirty="0" err="1"/>
              <a:t>Ceee</a:t>
            </a:r>
            <a:endParaRPr lang="tr-TR" sz="2800" i="1" dirty="0"/>
          </a:p>
        </p:txBody>
      </p:sp>
      <p:pic>
        <p:nvPicPr>
          <p:cNvPr id="13" name="12 Resim" descr="5-Web-Design.jpg"/>
          <p:cNvPicPr>
            <a:picLocks noChangeAspect="1"/>
          </p:cNvPicPr>
          <p:nvPr/>
        </p:nvPicPr>
        <p:blipFill>
          <a:blip r:embed="rId4"/>
          <a:stretch>
            <a:fillRect/>
          </a:stretch>
        </p:blipFill>
        <p:spPr>
          <a:xfrm>
            <a:off x="3714744" y="4071942"/>
            <a:ext cx="1541020" cy="1797856"/>
          </a:xfrm>
          <a:prstGeom prst="rect">
            <a:avLst/>
          </a:prstGeom>
          <a:ln>
            <a:noFill/>
          </a:ln>
          <a:effectLst>
            <a:outerShdw blurRad="292100" dist="139700" dir="2700000" algn="tl" rotWithShape="0">
              <a:srgbClr val="333333">
                <a:alpha val="65000"/>
              </a:srgbClr>
            </a:outerShdw>
          </a:effectLst>
        </p:spPr>
      </p:pic>
      <p:pic>
        <p:nvPicPr>
          <p:cNvPr id="14" name="13 Resim" descr="hqdefault.jpg"/>
          <p:cNvPicPr>
            <a:picLocks noChangeAspect="1"/>
          </p:cNvPicPr>
          <p:nvPr/>
        </p:nvPicPr>
        <p:blipFill>
          <a:blip r:embed="rId5"/>
          <a:srcRect l="12500" t="12500" r="12500" b="16667"/>
          <a:stretch>
            <a:fillRect/>
          </a:stretch>
        </p:blipFill>
        <p:spPr>
          <a:xfrm>
            <a:off x="6143636" y="4071942"/>
            <a:ext cx="2571768" cy="1821669"/>
          </a:xfrm>
          <a:prstGeom prst="rect">
            <a:avLst/>
          </a:prstGeom>
        </p:spPr>
      </p:pic>
      <p:pic>
        <p:nvPicPr>
          <p:cNvPr id="15" name="14 Resim" descr="tumblr_nu7o7bR8Qz1qmu28ro1_1280.jpg"/>
          <p:cNvPicPr>
            <a:picLocks noChangeAspect="1"/>
          </p:cNvPicPr>
          <p:nvPr/>
        </p:nvPicPr>
        <p:blipFill>
          <a:blip r:embed="rId6" cstate="print"/>
          <a:stretch>
            <a:fillRect/>
          </a:stretch>
        </p:blipFill>
        <p:spPr>
          <a:xfrm>
            <a:off x="500034" y="1428736"/>
            <a:ext cx="2051214" cy="1708102"/>
          </a:xfrm>
          <a:prstGeom prst="rect">
            <a:avLst/>
          </a:prstGeom>
        </p:spPr>
      </p:pic>
      <p:sp>
        <p:nvSpPr>
          <p:cNvPr id="11" name="10 Metin kutusu"/>
          <p:cNvSpPr txBox="1"/>
          <p:nvPr/>
        </p:nvSpPr>
        <p:spPr>
          <a:xfrm>
            <a:off x="357158" y="3143248"/>
            <a:ext cx="2571768" cy="369332"/>
          </a:xfrm>
          <a:prstGeom prst="rect">
            <a:avLst/>
          </a:prstGeom>
          <a:noFill/>
        </p:spPr>
        <p:txBody>
          <a:bodyPr wrap="square" rtlCol="0">
            <a:spAutoFit/>
          </a:bodyPr>
          <a:lstStyle/>
          <a:p>
            <a:r>
              <a:rPr lang="tr-TR" dirty="0"/>
              <a:t>1) Soruyu incele</a:t>
            </a:r>
          </a:p>
        </p:txBody>
      </p:sp>
      <p:sp>
        <p:nvSpPr>
          <p:cNvPr id="12" name="11 Metin kutusu"/>
          <p:cNvSpPr txBox="1"/>
          <p:nvPr/>
        </p:nvSpPr>
        <p:spPr>
          <a:xfrm>
            <a:off x="714348" y="5643578"/>
            <a:ext cx="2571768" cy="369332"/>
          </a:xfrm>
          <a:prstGeom prst="rect">
            <a:avLst/>
          </a:prstGeom>
          <a:noFill/>
        </p:spPr>
        <p:txBody>
          <a:bodyPr wrap="square" rtlCol="0">
            <a:spAutoFit/>
          </a:bodyPr>
          <a:lstStyle/>
          <a:p>
            <a:r>
              <a:rPr lang="tr-TR" dirty="0"/>
              <a:t>2) Algoritmayı kur </a:t>
            </a:r>
          </a:p>
        </p:txBody>
      </p:sp>
      <p:sp>
        <p:nvSpPr>
          <p:cNvPr id="17" name="16 Metin kutusu"/>
          <p:cNvSpPr txBox="1"/>
          <p:nvPr/>
        </p:nvSpPr>
        <p:spPr>
          <a:xfrm>
            <a:off x="3571868" y="5929330"/>
            <a:ext cx="2571768" cy="369332"/>
          </a:xfrm>
          <a:prstGeom prst="rect">
            <a:avLst/>
          </a:prstGeom>
          <a:noFill/>
        </p:spPr>
        <p:txBody>
          <a:bodyPr wrap="square" rtlCol="0">
            <a:spAutoFit/>
          </a:bodyPr>
          <a:lstStyle/>
          <a:p>
            <a:r>
              <a:rPr lang="tr-TR" dirty="0"/>
              <a:t>3) Kodu iyice test et</a:t>
            </a:r>
          </a:p>
        </p:txBody>
      </p:sp>
      <p:sp>
        <p:nvSpPr>
          <p:cNvPr id="18" name="17 Metin kutusu"/>
          <p:cNvSpPr txBox="1"/>
          <p:nvPr/>
        </p:nvSpPr>
        <p:spPr>
          <a:xfrm>
            <a:off x="6500826" y="5929330"/>
            <a:ext cx="2286016" cy="369332"/>
          </a:xfrm>
          <a:prstGeom prst="rect">
            <a:avLst/>
          </a:prstGeom>
          <a:noFill/>
        </p:spPr>
        <p:txBody>
          <a:bodyPr wrap="square" rtlCol="0">
            <a:spAutoFit/>
          </a:bodyPr>
          <a:lstStyle/>
          <a:p>
            <a:r>
              <a:rPr lang="tr-TR" dirty="0"/>
              <a:t>4) Hataları ayıkla</a:t>
            </a:r>
          </a:p>
        </p:txBody>
      </p:sp>
      <p:sp>
        <p:nvSpPr>
          <p:cNvPr id="21" name="20 Bulut Belirtme Çizgisi"/>
          <p:cNvSpPr/>
          <p:nvPr/>
        </p:nvSpPr>
        <p:spPr>
          <a:xfrm>
            <a:off x="3786182" y="1857364"/>
            <a:ext cx="1285884" cy="1285884"/>
          </a:xfrm>
          <a:prstGeom prst="cloudCallout">
            <a:avLst>
              <a:gd name="adj1" fmla="val 74689"/>
              <a:gd name="adj2" fmla="val 17605"/>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1600" dirty="0" err="1"/>
              <a:t>Javaaa</a:t>
            </a:r>
            <a:endParaRPr lang="tr-TR" sz="16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heckerboard(across)">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heckerboard(across)">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heckerboard(across)">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643142" y="2244043"/>
            <a:ext cx="6500858" cy="4613957"/>
          </a:xfrm>
          <a:prstGeom prst="roundRect">
            <a:avLst>
              <a:gd name="adj" fmla="val 8479"/>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1 Başlık"/>
          <p:cNvSpPr>
            <a:spLocks noGrp="1"/>
          </p:cNvSpPr>
          <p:nvPr>
            <p:ph type="title"/>
          </p:nvPr>
        </p:nvSpPr>
        <p:spPr/>
        <p:txBody>
          <a:bodyPr/>
          <a:lstStyle/>
          <a:p>
            <a:r>
              <a:rPr lang="tr-TR" dirty="0"/>
              <a:t>Fonksiyonlar</a:t>
            </a:r>
          </a:p>
        </p:txBody>
      </p:sp>
      <p:sp>
        <p:nvSpPr>
          <p:cNvPr id="3" name="2 İçerik Yer Tutucusu"/>
          <p:cNvSpPr>
            <a:spLocks noGrp="1"/>
          </p:cNvSpPr>
          <p:nvPr>
            <p:ph sz="quarter" idx="1"/>
          </p:nvPr>
        </p:nvSpPr>
        <p:spPr>
          <a:xfrm>
            <a:off x="457200" y="1143000"/>
            <a:ext cx="8229600" cy="4937760"/>
          </a:xfrm>
        </p:spPr>
        <p:txBody>
          <a:bodyPr/>
          <a:lstStyle/>
          <a:p>
            <a:r>
              <a:rPr lang="tr-TR" dirty="0"/>
              <a:t>Dersin </a:t>
            </a:r>
            <a:r>
              <a:rPr lang="tr-TR" b="1" dirty="0"/>
              <a:t>zor</a:t>
            </a:r>
            <a:r>
              <a:rPr lang="tr-TR" dirty="0"/>
              <a:t> konularından biri…</a:t>
            </a:r>
          </a:p>
        </p:txBody>
      </p:sp>
      <p:pic>
        <p:nvPicPr>
          <p:cNvPr id="1026" name="Picture 2" descr="http://2.bp.blogspot.com/-tFxHJL1S5eo/T4DPM3pwiMI/AAAAAAAAAdY/D-WVnmMXEEw/s1600/success_baby.jpg"/>
          <p:cNvPicPr>
            <a:picLocks noChangeAspect="1" noChangeArrowheads="1"/>
          </p:cNvPicPr>
          <p:nvPr/>
        </p:nvPicPr>
        <p:blipFill>
          <a:blip r:embed="rId3"/>
          <a:srcRect/>
          <a:stretch>
            <a:fillRect/>
          </a:stretch>
        </p:blipFill>
        <p:spPr bwMode="auto">
          <a:xfrm>
            <a:off x="270522" y="2500306"/>
            <a:ext cx="2331720" cy="25603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4 Köşeleri Yuvarlanmış Dikdörtgen Belirtme Çizgisi"/>
          <p:cNvSpPr/>
          <p:nvPr/>
        </p:nvSpPr>
        <p:spPr>
          <a:xfrm>
            <a:off x="2500298" y="1714488"/>
            <a:ext cx="2983224" cy="1897380"/>
          </a:xfrm>
          <a:prstGeom prst="wedgeRoundRectCallout">
            <a:avLst>
              <a:gd name="adj1" fmla="val -69532"/>
              <a:gd name="adj2" fmla="val 5441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a:t>Zoru yaparız, imkansız biraz zaman alır.</a:t>
            </a:r>
          </a:p>
        </p:txBody>
      </p:sp>
      <p:sp>
        <p:nvSpPr>
          <p:cNvPr id="1028" name="AutoShape 4" descr="Image result for diploma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30" name="AutoShape 6" descr="Image result for diploma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32" name="Picture 8" descr="http://images.clipartpanda.com/diploma-clip-art-diploma-clip-art-12.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30542" y="4031926"/>
            <a:ext cx="1440180" cy="1440180"/>
          </a:xfrm>
          <a:prstGeom prst="rect">
            <a:avLst/>
          </a:prstGeom>
          <a:noFill/>
        </p:spPr>
      </p:pic>
      <p:pic>
        <p:nvPicPr>
          <p:cNvPr id="1035" name="Picture 1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0" y="1974526"/>
            <a:ext cx="2556522" cy="1633537"/>
          </a:xfrm>
          <a:prstGeom prst="rect">
            <a:avLst/>
          </a:prstGeom>
          <a:noFill/>
          <a:ln w="9525">
            <a:noFill/>
            <a:miter lim="800000"/>
            <a:headEnd/>
            <a:tailEnd/>
          </a:ln>
          <a:effectLst/>
        </p:spPr>
      </p:pic>
      <p:sp>
        <p:nvSpPr>
          <p:cNvPr id="11" name="10 Yuvarlatılmış Dikdörtgen"/>
          <p:cNvSpPr/>
          <p:nvPr/>
        </p:nvSpPr>
        <p:spPr>
          <a:xfrm>
            <a:off x="339102" y="5129206"/>
            <a:ext cx="201168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t>Mühendis</a:t>
            </a:r>
          </a:p>
        </p:txBody>
      </p:sp>
      <p:sp>
        <p:nvSpPr>
          <p:cNvPr id="12" name="11 Yuvarlatılmış Dikdörtgen"/>
          <p:cNvSpPr/>
          <p:nvPr/>
        </p:nvSpPr>
        <p:spPr>
          <a:xfrm>
            <a:off x="5715008" y="1214422"/>
            <a:ext cx="2928958" cy="35719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a:t>İleride karşınıza çıkacak yazılımlarda da fonksiyonları bol bol kullanmanız gerekebilir. </a:t>
            </a:r>
          </a:p>
          <a:p>
            <a:pPr algn="ctr"/>
            <a:r>
              <a:rPr lang="tr-TR" dirty="0"/>
              <a:t>Örneğin </a:t>
            </a:r>
            <a:r>
              <a:rPr lang="tr-TR" dirty="0" err="1"/>
              <a:t>fourier</a:t>
            </a:r>
            <a:r>
              <a:rPr lang="tr-TR" dirty="0"/>
              <a:t> dönüşümü hesaplatmak için </a:t>
            </a:r>
            <a:r>
              <a:rPr lang="tr-TR" dirty="0" err="1"/>
              <a:t>Matlab</a:t>
            </a:r>
            <a:r>
              <a:rPr lang="tr-TR" dirty="0"/>
              <a:t> yazılımındaki </a:t>
            </a:r>
            <a:r>
              <a:rPr lang="tr-TR" dirty="0" err="1"/>
              <a:t>fourier</a:t>
            </a:r>
            <a:r>
              <a:rPr lang="tr-TR" dirty="0"/>
              <a:t> fonksiyonuyla </a:t>
            </a:r>
            <a:r>
              <a:rPr lang="tr-TR" dirty="0" err="1"/>
              <a:t>fourier</a:t>
            </a:r>
            <a:r>
              <a:rPr lang="tr-TR" dirty="0"/>
              <a:t> dönüşüm işleminizi uygun şekilde girdiler sunarak hesaplatabilirsiniz.</a:t>
            </a:r>
            <a:endParaRPr lang="tr-TR" sz="1600" dirty="0"/>
          </a:p>
        </p:txBody>
      </p:sp>
    </p:spTree>
    <p:extLst>
      <p:ext uri="{BB962C8B-B14F-4D97-AF65-F5344CB8AC3E}">
        <p14:creationId xmlns:p14="http://schemas.microsoft.com/office/powerpoint/2010/main" val="121656874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35"/>
                                        </p:tgtEl>
                                        <p:attrNameLst>
                                          <p:attrName>style.visibility</p:attrName>
                                        </p:attrNameLst>
                                      </p:cBhvr>
                                      <p:to>
                                        <p:strVal val="visible"/>
                                      </p:to>
                                    </p:set>
                                    <p:anim calcmode="lin" valueType="num">
                                      <p:cBhvr additive="base">
                                        <p:cTn id="12" dur="500" fill="hold"/>
                                        <p:tgtEl>
                                          <p:spTgt spid="1035"/>
                                        </p:tgtEl>
                                        <p:attrNameLst>
                                          <p:attrName>ppt_x</p:attrName>
                                        </p:attrNameLst>
                                      </p:cBhvr>
                                      <p:tavLst>
                                        <p:tav tm="0">
                                          <p:val>
                                            <p:strVal val="#ppt_x"/>
                                          </p:val>
                                        </p:tav>
                                        <p:tav tm="100000">
                                          <p:val>
                                            <p:strVal val="#ppt_x"/>
                                          </p:val>
                                        </p:tav>
                                      </p:tavLst>
                                    </p:anim>
                                    <p:anim calcmode="lin" valueType="num">
                                      <p:cBhvr additive="base">
                                        <p:cTn id="13" dur="500" fill="hold"/>
                                        <p:tgtEl>
                                          <p:spTgt spid="1035"/>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1032"/>
                                        </p:tgtEl>
                                        <p:attrNameLst>
                                          <p:attrName>style.visibility</p:attrName>
                                        </p:attrNameLst>
                                      </p:cBhvr>
                                      <p:to>
                                        <p:strVal val="visible"/>
                                      </p:to>
                                    </p:set>
                                    <p:anim calcmode="lin" valueType="num">
                                      <p:cBhvr additive="base">
                                        <p:cTn id="17" dur="500" fill="hold"/>
                                        <p:tgtEl>
                                          <p:spTgt spid="1032"/>
                                        </p:tgtEl>
                                        <p:attrNameLst>
                                          <p:attrName>ppt_x</p:attrName>
                                        </p:attrNameLst>
                                      </p:cBhvr>
                                      <p:tavLst>
                                        <p:tav tm="0">
                                          <p:val>
                                            <p:strVal val="#ppt_x"/>
                                          </p:val>
                                        </p:tav>
                                        <p:tav tm="100000">
                                          <p:val>
                                            <p:strVal val="#ppt_x"/>
                                          </p:val>
                                        </p:tav>
                                      </p:tavLst>
                                    </p:anim>
                                    <p:anim calcmode="lin" valueType="num">
                                      <p:cBhvr additive="base">
                                        <p:cTn id="18" dur="500" fill="hold"/>
                                        <p:tgtEl>
                                          <p:spTgt spid="1032"/>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Fonksiyonlu kod yapısı</a:t>
            </a:r>
          </a:p>
        </p:txBody>
      </p:sp>
      <p:sp>
        <p:nvSpPr>
          <p:cNvPr id="4" name="3 Yuvarlatılmış Dikdörtgen"/>
          <p:cNvSpPr/>
          <p:nvPr/>
        </p:nvSpPr>
        <p:spPr>
          <a:xfrm>
            <a:off x="4643438" y="357166"/>
            <a:ext cx="3571900" cy="4929222"/>
          </a:xfrm>
          <a:prstGeom prst="roundRect">
            <a:avLst/>
          </a:prstGeom>
          <a:solidFill>
            <a:schemeClr val="bg2"/>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4 Yuvarlatılmış Dikdörtgen"/>
          <p:cNvSpPr/>
          <p:nvPr/>
        </p:nvSpPr>
        <p:spPr>
          <a:xfrm>
            <a:off x="5000628" y="642918"/>
            <a:ext cx="2143140" cy="1000132"/>
          </a:xfrm>
          <a:prstGeom prst="roundRect">
            <a:avLst/>
          </a:prstGeom>
          <a:solidFill>
            <a:schemeClr val="bg2">
              <a:lumMod val="50000"/>
            </a:schemeClr>
          </a:solidFill>
          <a:ln>
            <a:solidFill>
              <a:schemeClr val="accent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t>Giriş yorumu</a:t>
            </a:r>
          </a:p>
          <a:p>
            <a:pPr algn="ctr"/>
            <a:r>
              <a:rPr lang="tr-TR" sz="1600" dirty="0"/>
              <a:t>#</a:t>
            </a:r>
            <a:r>
              <a:rPr lang="tr-TR" sz="1600" dirty="0" err="1"/>
              <a:t>include’lar</a:t>
            </a:r>
            <a:endParaRPr lang="tr-TR" sz="1600" dirty="0"/>
          </a:p>
          <a:p>
            <a:pPr algn="ctr"/>
            <a:r>
              <a:rPr lang="tr-TR" sz="1600" dirty="0"/>
              <a:t>#</a:t>
            </a:r>
            <a:r>
              <a:rPr lang="tr-TR" sz="1600" dirty="0" err="1"/>
              <a:t>define’lar</a:t>
            </a:r>
            <a:r>
              <a:rPr lang="tr-TR" sz="1600" dirty="0"/>
              <a:t> </a:t>
            </a:r>
          </a:p>
          <a:p>
            <a:pPr algn="ctr"/>
            <a:r>
              <a:rPr lang="tr-TR" sz="1600" dirty="0"/>
              <a:t>prototipler</a:t>
            </a:r>
          </a:p>
        </p:txBody>
      </p:sp>
      <p:sp>
        <p:nvSpPr>
          <p:cNvPr id="6" name="5 Yuvarlatılmış Dikdörtgen"/>
          <p:cNvSpPr/>
          <p:nvPr/>
        </p:nvSpPr>
        <p:spPr>
          <a:xfrm>
            <a:off x="5000628" y="1857364"/>
            <a:ext cx="2143140" cy="1000132"/>
          </a:xfrm>
          <a:prstGeom prst="roundRect">
            <a:avLst/>
          </a:prstGeom>
          <a:solidFill>
            <a:srgbClr val="FFC00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err="1">
                <a:solidFill>
                  <a:schemeClr val="tx1"/>
                </a:solidFill>
              </a:rPr>
              <a:t>main</a:t>
            </a:r>
            <a:r>
              <a:rPr lang="tr-TR" sz="2400" b="1" dirty="0">
                <a:solidFill>
                  <a:schemeClr val="tx1"/>
                </a:solidFill>
              </a:rPr>
              <a:t> fonksiyonu</a:t>
            </a:r>
          </a:p>
        </p:txBody>
      </p:sp>
      <p:sp>
        <p:nvSpPr>
          <p:cNvPr id="7" name="6 Yuvarlatılmış Dikdörtgen"/>
          <p:cNvSpPr/>
          <p:nvPr/>
        </p:nvSpPr>
        <p:spPr>
          <a:xfrm>
            <a:off x="5000628" y="3000372"/>
            <a:ext cx="2143140" cy="1000132"/>
          </a:xfrm>
          <a:prstGeom prst="roundRect">
            <a:avLst/>
          </a:prstGeom>
          <a:solidFill>
            <a:srgbClr val="FF000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fonksiyon1</a:t>
            </a:r>
          </a:p>
        </p:txBody>
      </p:sp>
      <p:sp>
        <p:nvSpPr>
          <p:cNvPr id="8" name="7 Yuvarlatılmış Dikdörtgen"/>
          <p:cNvSpPr/>
          <p:nvPr/>
        </p:nvSpPr>
        <p:spPr>
          <a:xfrm>
            <a:off x="5000628" y="4214818"/>
            <a:ext cx="2143140" cy="1000132"/>
          </a:xfrm>
          <a:prstGeom prst="roundRect">
            <a:avLst/>
          </a:prstGeom>
          <a:solidFill>
            <a:srgbClr val="FFFF0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rPr>
              <a:t>fonksiyon2</a:t>
            </a:r>
          </a:p>
        </p:txBody>
      </p:sp>
      <p:sp>
        <p:nvSpPr>
          <p:cNvPr id="9" name="8 Metin kutusu"/>
          <p:cNvSpPr txBox="1"/>
          <p:nvPr/>
        </p:nvSpPr>
        <p:spPr>
          <a:xfrm rot="16200000">
            <a:off x="5626052" y="2232048"/>
            <a:ext cx="4143428" cy="1107996"/>
          </a:xfrm>
          <a:prstGeom prst="rect">
            <a:avLst/>
          </a:prstGeom>
          <a:noFill/>
        </p:spPr>
        <p:txBody>
          <a:bodyPr wrap="square" rtlCol="0">
            <a:spAutoFit/>
          </a:bodyPr>
          <a:lstStyle/>
          <a:p>
            <a:r>
              <a:rPr lang="tr-TR" sz="6600" b="1" dirty="0"/>
              <a:t>KODUN  İÇİ</a:t>
            </a:r>
          </a:p>
        </p:txBody>
      </p:sp>
      <p:sp>
        <p:nvSpPr>
          <p:cNvPr id="10" name="9 Metin kutusu"/>
          <p:cNvSpPr txBox="1"/>
          <p:nvPr/>
        </p:nvSpPr>
        <p:spPr>
          <a:xfrm>
            <a:off x="571472" y="5477548"/>
            <a:ext cx="7715304" cy="954107"/>
          </a:xfrm>
          <a:prstGeom prst="rect">
            <a:avLst/>
          </a:prstGeom>
          <a:noFill/>
        </p:spPr>
        <p:txBody>
          <a:bodyPr wrap="square" rtlCol="0">
            <a:spAutoFit/>
          </a:bodyPr>
          <a:lstStyle/>
          <a:p>
            <a:pPr algn="ctr"/>
            <a:r>
              <a:rPr lang="tr-TR" sz="2800" i="1" dirty="0"/>
              <a:t>Başkumandan </a:t>
            </a:r>
            <a:r>
              <a:rPr lang="tr-TR" sz="2800" b="1" i="1" dirty="0" err="1"/>
              <a:t>main</a:t>
            </a:r>
            <a:r>
              <a:rPr lang="tr-TR" sz="2800" i="1" dirty="0"/>
              <a:t> ve emrindeki </a:t>
            </a:r>
            <a:r>
              <a:rPr lang="tr-TR" sz="2800" b="1" i="1" dirty="0"/>
              <a:t>fonksiyonlar</a:t>
            </a:r>
            <a:r>
              <a:rPr lang="tr-TR" sz="2800" i="1" dirty="0"/>
              <a:t> ile kod görevini icra eder.</a:t>
            </a:r>
          </a:p>
        </p:txBody>
      </p:sp>
      <p:pic>
        <p:nvPicPr>
          <p:cNvPr id="11" name="10 Resim" descr="General_Character_2013.png"/>
          <p:cNvPicPr>
            <a:picLocks noChangeAspect="1"/>
          </p:cNvPicPr>
          <p:nvPr/>
        </p:nvPicPr>
        <p:blipFill>
          <a:blip r:embed="rId2"/>
          <a:stretch>
            <a:fillRect/>
          </a:stretch>
        </p:blipFill>
        <p:spPr>
          <a:xfrm>
            <a:off x="642910" y="1357298"/>
            <a:ext cx="1571636" cy="2506759"/>
          </a:xfrm>
          <a:prstGeom prst="rect">
            <a:avLst/>
          </a:prstGeom>
        </p:spPr>
      </p:pic>
      <p:pic>
        <p:nvPicPr>
          <p:cNvPr id="12" name="11 Resim" descr="25959581-Vector-illustration-of-Scout-kids-Stock-Vector-scout-boy-girl.jpg"/>
          <p:cNvPicPr>
            <a:picLocks noChangeAspect="1"/>
          </p:cNvPicPr>
          <p:nvPr/>
        </p:nvPicPr>
        <p:blipFill>
          <a:blip r:embed="rId3" cstate="print"/>
          <a:stretch>
            <a:fillRect/>
          </a:stretch>
        </p:blipFill>
        <p:spPr>
          <a:xfrm>
            <a:off x="2143108" y="3286124"/>
            <a:ext cx="1909762" cy="1621829"/>
          </a:xfrm>
          <a:prstGeom prst="rect">
            <a:avLst/>
          </a:prstGeom>
        </p:spPr>
      </p:pic>
      <p:sp>
        <p:nvSpPr>
          <p:cNvPr id="13" name="12 Sol Ok"/>
          <p:cNvSpPr/>
          <p:nvPr/>
        </p:nvSpPr>
        <p:spPr>
          <a:xfrm>
            <a:off x="2500298" y="2143116"/>
            <a:ext cx="2428892" cy="571504"/>
          </a:xfrm>
          <a:prstGeom prst="leftArrow">
            <a:avLst/>
          </a:prstGeom>
          <a:solidFill>
            <a:srgbClr val="FFC00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400" b="1">
              <a:solidFill>
                <a:schemeClr val="tx1"/>
              </a:solidFill>
            </a:endParaRPr>
          </a:p>
        </p:txBody>
      </p:sp>
      <p:sp>
        <p:nvSpPr>
          <p:cNvPr id="14" name="13 Sol Ok"/>
          <p:cNvSpPr/>
          <p:nvPr/>
        </p:nvSpPr>
        <p:spPr>
          <a:xfrm>
            <a:off x="4000496" y="3357562"/>
            <a:ext cx="928694" cy="121444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84390950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a:t>Bir C kodu birden çok fonksiyon içerebilir</a:t>
            </a:r>
            <a:endParaRPr lang="en-US" dirty="0"/>
          </a:p>
        </p:txBody>
      </p:sp>
      <p:pic>
        <p:nvPicPr>
          <p:cNvPr id="4" name="Picture 3"/>
          <p:cNvPicPr>
            <a:picLocks noChangeAspect="1"/>
          </p:cNvPicPr>
          <p:nvPr/>
        </p:nvPicPr>
        <p:blipFill>
          <a:blip r:embed="rId2"/>
          <a:stretch>
            <a:fillRect/>
          </a:stretch>
        </p:blipFill>
        <p:spPr>
          <a:xfrm>
            <a:off x="714348" y="1357298"/>
            <a:ext cx="8013700" cy="4178300"/>
          </a:xfrm>
          <a:prstGeom prst="rect">
            <a:avLst/>
          </a:prstGeom>
        </p:spPr>
      </p:pic>
    </p:spTree>
    <p:extLst>
      <p:ext uri="{BB962C8B-B14F-4D97-AF65-F5344CB8AC3E}">
        <p14:creationId xmlns:p14="http://schemas.microsoft.com/office/powerpoint/2010/main" val="2951539905"/>
      </p:ext>
    </p:ext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Derece alan sinüs fonksiyonu yazalım.</a:t>
            </a:r>
          </a:p>
        </p:txBody>
      </p:sp>
      <p:sp>
        <p:nvSpPr>
          <p:cNvPr id="3" name="2 İçerik Yer Tutucusu"/>
          <p:cNvSpPr>
            <a:spLocks noGrp="1"/>
          </p:cNvSpPr>
          <p:nvPr>
            <p:ph sz="quarter" idx="1"/>
          </p:nvPr>
        </p:nvSpPr>
        <p:spPr/>
        <p:txBody>
          <a:bodyPr/>
          <a:lstStyle/>
          <a:p>
            <a:r>
              <a:rPr lang="tr-TR" dirty="0"/>
              <a:t>sinüs fonksiyonu derece alabilsin</a:t>
            </a:r>
          </a:p>
          <a:p>
            <a:pPr>
              <a:buNone/>
            </a:pPr>
            <a:r>
              <a:rPr lang="tr-TR" dirty="0"/>
              <a:t>(</a:t>
            </a:r>
            <a:r>
              <a:rPr lang="tr-TR" dirty="0" err="1"/>
              <a:t>math</a:t>
            </a:r>
            <a:r>
              <a:rPr lang="tr-TR" dirty="0"/>
              <a:t>.h içerisindeki sin fonksiyonu radyan alıyordu)</a:t>
            </a:r>
          </a:p>
          <a:p>
            <a:pPr>
              <a:buNone/>
            </a:pPr>
            <a:endParaRPr lang="tr-TR" dirty="0"/>
          </a:p>
          <a:p>
            <a:pPr>
              <a:buNone/>
            </a:pPr>
            <a:r>
              <a:rPr lang="tr-TR" dirty="0"/>
              <a:t>sin_derece(30) deyince 0.5 bulunabilsin.</a:t>
            </a:r>
          </a:p>
        </p:txBody>
      </p:sp>
      <p:pic>
        <p:nvPicPr>
          <p:cNvPr id="4" name="3 Resim" descr="bilgisayar.jpg"/>
          <p:cNvPicPr>
            <a:picLocks noChangeAspect="1"/>
          </p:cNvPicPr>
          <p:nvPr/>
        </p:nvPicPr>
        <p:blipFill>
          <a:blip r:embed="rId2"/>
          <a:stretch>
            <a:fillRect/>
          </a:stretch>
        </p:blipFill>
        <p:spPr>
          <a:xfrm>
            <a:off x="7215206" y="2395526"/>
            <a:ext cx="1188720" cy="1219200"/>
          </a:xfrm>
          <a:prstGeom prst="rect">
            <a:avLst/>
          </a:prstGeom>
        </p:spPr>
      </p:pic>
    </p:spTree>
    <p:extLst>
      <p:ext uri="{BB962C8B-B14F-4D97-AF65-F5344CB8AC3E}">
        <p14:creationId xmlns:p14="http://schemas.microsoft.com/office/powerpoint/2010/main" val="3142949548"/>
      </p:ext>
    </p:ext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Özet</a:t>
            </a:r>
          </a:p>
        </p:txBody>
      </p:sp>
      <p:sp>
        <p:nvSpPr>
          <p:cNvPr id="3" name="2 İçerik Yer Tutucusu"/>
          <p:cNvSpPr>
            <a:spLocks noGrp="1"/>
          </p:cNvSpPr>
          <p:nvPr>
            <p:ph sz="quarter" idx="1"/>
          </p:nvPr>
        </p:nvSpPr>
        <p:spPr/>
        <p:txBody>
          <a:bodyPr>
            <a:normAutofit/>
          </a:bodyPr>
          <a:lstStyle/>
          <a:p>
            <a:r>
              <a:rPr lang="tr-TR" sz="1800" i="1" dirty="0"/>
              <a:t>Geçtiğimiz hafta </a:t>
            </a:r>
            <a:r>
              <a:rPr lang="tr-TR" sz="1800" b="1" i="1" dirty="0"/>
              <a:t>hata türlerini, dosya işlemleri, işleçler, tür dönüşümü ve koşul yapıları (if else / switch / koşullu işleç)</a:t>
            </a:r>
            <a:r>
              <a:rPr lang="tr-TR" sz="1800" i="1" dirty="0"/>
              <a:t> gibi konularıgördük.</a:t>
            </a:r>
          </a:p>
        </p:txBody>
      </p:sp>
      <p:pic>
        <p:nvPicPr>
          <p:cNvPr id="143362" name="Picture 2"/>
          <p:cNvPicPr>
            <a:picLocks noChangeAspect="1" noChangeArrowheads="1"/>
          </p:cNvPicPr>
          <p:nvPr/>
        </p:nvPicPr>
        <p:blipFill>
          <a:blip r:embed="rId2" cstate="email">
            <a:extLst>
              <a:ext uri="{28A0092B-C50C-407E-A947-70E740481C1C}">
                <a14:useLocalDpi xmlns:a14="http://schemas.microsoft.com/office/drawing/2010/main" val="0"/>
              </a:ext>
            </a:extLst>
          </a:blip>
          <a:stretch>
            <a:fillRect/>
          </a:stretch>
        </p:blipFill>
        <p:spPr bwMode="auto">
          <a:xfrm>
            <a:off x="1386537" y="2443433"/>
            <a:ext cx="3637250" cy="2507158"/>
          </a:xfrm>
          <a:prstGeom prst="roundRect">
            <a:avLst>
              <a:gd name="adj" fmla="val 3281"/>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43363" name="Picture 3"/>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4447155" y="3020522"/>
            <a:ext cx="4239645" cy="3100100"/>
          </a:xfrm>
          <a:prstGeom prst="roundRect">
            <a:avLst>
              <a:gd name="adj" fmla="val 7856"/>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413773670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43363"/>
                                        </p:tgtEl>
                                        <p:attrNameLst>
                                          <p:attrName>style.visibility</p:attrName>
                                        </p:attrNameLst>
                                      </p:cBhvr>
                                      <p:to>
                                        <p:strVal val="visible"/>
                                      </p:to>
                                    </p:set>
                                    <p:animEffect transition="in" filter="diamond(in)">
                                      <p:cBhvr>
                                        <p:cTn id="7" dur="2000"/>
                                        <p:tgtEl>
                                          <p:spTgt spid="143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Anlayamadığınız yerleri bizlere sorunuz.</a:t>
            </a:r>
          </a:p>
        </p:txBody>
      </p:sp>
      <p:sp>
        <p:nvSpPr>
          <p:cNvPr id="3" name="2 İçerik Yer Tutucusu"/>
          <p:cNvSpPr>
            <a:spLocks noGrp="1"/>
          </p:cNvSpPr>
          <p:nvPr>
            <p:ph sz="quarter" idx="1"/>
          </p:nvPr>
        </p:nvSpPr>
        <p:spPr/>
        <p:txBody>
          <a:bodyPr>
            <a:normAutofit/>
          </a:bodyPr>
          <a:lstStyle/>
          <a:p>
            <a:pPr algn="ctr"/>
            <a:r>
              <a:rPr lang="tr-TR" sz="8000" dirty="0"/>
              <a:t>1.ders sonu</a:t>
            </a:r>
          </a:p>
        </p:txBody>
      </p:sp>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Derece alan sinüs fonksiyonu yazalım.</a:t>
            </a:r>
          </a:p>
        </p:txBody>
      </p:sp>
      <p:sp>
        <p:nvSpPr>
          <p:cNvPr id="3" name="2 İçerik Yer Tutucusu"/>
          <p:cNvSpPr>
            <a:spLocks noGrp="1"/>
          </p:cNvSpPr>
          <p:nvPr>
            <p:ph sz="quarter" idx="1"/>
          </p:nvPr>
        </p:nvSpPr>
        <p:spPr/>
        <p:txBody>
          <a:bodyPr/>
          <a:lstStyle/>
          <a:p>
            <a:r>
              <a:rPr lang="tr-TR" dirty="0"/>
              <a:t>sinüs fonksiyonu derece alabilsin</a:t>
            </a:r>
          </a:p>
          <a:p>
            <a:pPr>
              <a:buNone/>
            </a:pPr>
            <a:r>
              <a:rPr lang="tr-TR" dirty="0"/>
              <a:t>(</a:t>
            </a:r>
            <a:r>
              <a:rPr lang="tr-TR" dirty="0" err="1"/>
              <a:t>math</a:t>
            </a:r>
            <a:r>
              <a:rPr lang="tr-TR" dirty="0"/>
              <a:t>.h içerisindeki sin fonksiyonu radyan alıyordu)</a:t>
            </a:r>
          </a:p>
          <a:p>
            <a:pPr>
              <a:buNone/>
            </a:pPr>
            <a:endParaRPr lang="tr-TR" dirty="0"/>
          </a:p>
          <a:p>
            <a:pPr>
              <a:buNone/>
            </a:pPr>
            <a:r>
              <a:rPr lang="tr-TR" dirty="0"/>
              <a:t>sin_derece(30) deyince 0.5 bulunabilsin.</a:t>
            </a:r>
          </a:p>
        </p:txBody>
      </p:sp>
      <p:pic>
        <p:nvPicPr>
          <p:cNvPr id="4" name="3 Resim" descr="bilgisayar.jpg"/>
          <p:cNvPicPr>
            <a:picLocks noChangeAspect="1"/>
          </p:cNvPicPr>
          <p:nvPr/>
        </p:nvPicPr>
        <p:blipFill>
          <a:blip r:embed="rId2"/>
          <a:stretch>
            <a:fillRect/>
          </a:stretch>
        </p:blipFill>
        <p:spPr>
          <a:xfrm>
            <a:off x="7215206" y="2395526"/>
            <a:ext cx="1188720" cy="1219200"/>
          </a:xfrm>
          <a:prstGeom prst="rect">
            <a:avLst/>
          </a:prstGeom>
        </p:spPr>
      </p:pic>
      <p:sp>
        <p:nvSpPr>
          <p:cNvPr id="5" name="Rectangle 4">
            <a:extLst>
              <a:ext uri="{FF2B5EF4-FFF2-40B4-BE49-F238E27FC236}">
                <a16:creationId xmlns:a16="http://schemas.microsoft.com/office/drawing/2014/main" id="{C1ECD4FF-91A7-41AB-9CFF-7AE27782CFF5}"/>
              </a:ext>
            </a:extLst>
          </p:cNvPr>
          <p:cNvSpPr/>
          <p:nvPr/>
        </p:nvSpPr>
        <p:spPr>
          <a:xfrm>
            <a:off x="2772230" y="4153546"/>
            <a:ext cx="3309256" cy="1270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DevCpp «debugger» kullanımını görelim.</a:t>
            </a:r>
          </a:p>
          <a:p>
            <a:pPr algn="ctr"/>
            <a:r>
              <a:rPr lang="tr-TR" dirty="0"/>
              <a:t>(ayrıca bkz. ek slaytlar DevCpp’ın </a:t>
            </a:r>
            <a:r>
              <a:rPr lang="tr-TR" i="1" dirty="0"/>
              <a:t>“Hata Ayıkla” </a:t>
            </a:r>
            <a:r>
              <a:rPr lang="tr-TR" dirty="0"/>
              <a:t>özelliği )</a:t>
            </a:r>
          </a:p>
        </p:txBody>
      </p:sp>
    </p:spTree>
    <p:extLst>
      <p:ext uri="{BB962C8B-B14F-4D97-AF65-F5344CB8AC3E}">
        <p14:creationId xmlns:p14="http://schemas.microsoft.com/office/powerpoint/2010/main" val="1805755673"/>
      </p:ext>
    </p:extLst>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5" name="Picture 3"/>
          <p:cNvPicPr>
            <a:picLocks noChangeAspect="1" noChangeArrowheads="1"/>
          </p:cNvPicPr>
          <p:nvPr/>
        </p:nvPicPr>
        <p:blipFill>
          <a:blip r:embed="rId3"/>
          <a:srcRect/>
          <a:stretch>
            <a:fillRect/>
          </a:stretch>
        </p:blipFill>
        <p:spPr bwMode="auto">
          <a:xfrm>
            <a:off x="1071538" y="1142984"/>
            <a:ext cx="4391025" cy="3152775"/>
          </a:xfrm>
          <a:prstGeom prst="rect">
            <a:avLst/>
          </a:prstGeom>
          <a:noFill/>
          <a:ln w="9525">
            <a:noFill/>
            <a:miter lim="800000"/>
            <a:headEnd/>
            <a:tailEnd/>
          </a:ln>
          <a:effectLst/>
        </p:spPr>
      </p:pic>
      <p:sp>
        <p:nvSpPr>
          <p:cNvPr id="2" name="1 Başlık"/>
          <p:cNvSpPr>
            <a:spLocks noGrp="1"/>
          </p:cNvSpPr>
          <p:nvPr>
            <p:ph type="title"/>
          </p:nvPr>
        </p:nvSpPr>
        <p:spPr/>
        <p:txBody>
          <a:bodyPr>
            <a:normAutofit fontScale="90000"/>
          </a:bodyPr>
          <a:lstStyle/>
          <a:p>
            <a:r>
              <a:rPr lang="tr-TR" dirty="0"/>
              <a:t>Kütüphane içindeki fonksiyonların kullanımına örnek</a:t>
            </a:r>
            <a:br>
              <a:rPr lang="tr-TR" dirty="0"/>
            </a:br>
            <a:r>
              <a:rPr lang="tr-TR" dirty="0"/>
              <a:t>Alıştırma</a:t>
            </a:r>
          </a:p>
        </p:txBody>
      </p:sp>
      <p:pic>
        <p:nvPicPr>
          <p:cNvPr id="2051" name="Picture 3"/>
          <p:cNvPicPr>
            <a:picLocks noChangeAspect="1" noChangeArrowheads="1"/>
          </p:cNvPicPr>
          <p:nvPr/>
        </p:nvPicPr>
        <p:blipFill>
          <a:blip r:embed="rId4"/>
          <a:srcRect b="57143"/>
          <a:stretch>
            <a:fillRect/>
          </a:stretch>
        </p:blipFill>
        <p:spPr bwMode="auto">
          <a:xfrm>
            <a:off x="5857884" y="3214686"/>
            <a:ext cx="2714644" cy="97884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9" name="8 Yuvarlatılmış Dikdörtgen"/>
          <p:cNvSpPr/>
          <p:nvPr/>
        </p:nvSpPr>
        <p:spPr>
          <a:xfrm>
            <a:off x="4500562" y="4643446"/>
            <a:ext cx="4357718" cy="171451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a:t>Fonksiyonların kıymetini anlamak için, daha sonra alıştırma olarak yukarıdaki kodun aynısını, </a:t>
            </a:r>
            <a:r>
              <a:rPr lang="tr-TR" dirty="0" err="1"/>
              <a:t>pow</a:t>
            </a:r>
            <a:r>
              <a:rPr lang="tr-TR" dirty="0"/>
              <a:t> ve </a:t>
            </a:r>
            <a:r>
              <a:rPr lang="tr-TR" dirty="0" err="1"/>
              <a:t>sqrt</a:t>
            </a:r>
            <a:r>
              <a:rPr lang="tr-TR" dirty="0"/>
              <a:t> fonksiyonlarını hiç kullanmadan yapmaya çalışabilirsiniz. </a:t>
            </a:r>
          </a:p>
          <a:p>
            <a:pPr algn="ctr"/>
            <a:r>
              <a:rPr lang="tr-TR" dirty="0"/>
              <a:t>Özellikle kare işlemini yapmak oldukça zor değil mi?</a:t>
            </a:r>
          </a:p>
        </p:txBody>
      </p:sp>
      <p:sp>
        <p:nvSpPr>
          <p:cNvPr id="10" name="9 Yuvarlatılmış Dikdörtgen"/>
          <p:cNvSpPr/>
          <p:nvPr/>
        </p:nvSpPr>
        <p:spPr>
          <a:xfrm>
            <a:off x="571472" y="4429132"/>
            <a:ext cx="3786214" cy="20002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err="1"/>
              <a:t>pow</a:t>
            </a:r>
            <a:r>
              <a:rPr lang="tr-TR" dirty="0"/>
              <a:t> fonksiyonu iki tane </a:t>
            </a:r>
            <a:r>
              <a:rPr lang="tr-TR" dirty="0" err="1"/>
              <a:t>double</a:t>
            </a:r>
            <a:r>
              <a:rPr lang="tr-TR" dirty="0"/>
              <a:t> türünde değişken alır ve sonuç olarak da </a:t>
            </a:r>
            <a:r>
              <a:rPr lang="tr-TR" dirty="0" err="1"/>
              <a:t>double</a:t>
            </a:r>
            <a:r>
              <a:rPr lang="tr-TR" dirty="0"/>
              <a:t> türünde değer döner.</a:t>
            </a:r>
          </a:p>
          <a:p>
            <a:pPr algn="ctr"/>
            <a:r>
              <a:rPr lang="tr-TR" dirty="0" err="1"/>
              <a:t>sqrt</a:t>
            </a:r>
            <a:r>
              <a:rPr lang="tr-TR" dirty="0"/>
              <a:t> ise bir tane </a:t>
            </a:r>
            <a:r>
              <a:rPr lang="tr-TR" dirty="0" err="1"/>
              <a:t>double</a:t>
            </a:r>
            <a:r>
              <a:rPr lang="tr-TR" dirty="0"/>
              <a:t> türünde değişken alıp, </a:t>
            </a:r>
            <a:r>
              <a:rPr lang="tr-TR" dirty="0" err="1"/>
              <a:t>double</a:t>
            </a:r>
            <a:r>
              <a:rPr lang="tr-TR" dirty="0"/>
              <a:t> türünde değer döner.</a:t>
            </a:r>
          </a:p>
        </p:txBody>
      </p:sp>
      <p:grpSp>
        <p:nvGrpSpPr>
          <p:cNvPr id="3" name="14 Grup"/>
          <p:cNvGrpSpPr/>
          <p:nvPr/>
        </p:nvGrpSpPr>
        <p:grpSpPr>
          <a:xfrm>
            <a:off x="1857356" y="2428868"/>
            <a:ext cx="1863286" cy="642942"/>
            <a:chOff x="1857356" y="2428868"/>
            <a:chExt cx="1863286" cy="642942"/>
          </a:xfrm>
        </p:grpSpPr>
        <p:cxnSp>
          <p:nvCxnSpPr>
            <p:cNvPr id="13" name="12 Düz Bağlayıcı"/>
            <p:cNvCxnSpPr>
              <a:cxnSpLocks/>
              <a:stCxn id="11" idx="0"/>
            </p:cNvCxnSpPr>
            <p:nvPr/>
          </p:nvCxnSpPr>
          <p:spPr>
            <a:xfrm rot="5400000" flipH="1" flipV="1">
              <a:off x="2714612" y="2285992"/>
              <a:ext cx="71438" cy="785818"/>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4" name="13 Metin kutusu"/>
            <p:cNvSpPr txBox="1"/>
            <p:nvPr/>
          </p:nvSpPr>
          <p:spPr>
            <a:xfrm>
              <a:off x="3143240" y="2428868"/>
              <a:ext cx="577402" cy="461665"/>
            </a:xfrm>
            <a:prstGeom prst="rect">
              <a:avLst/>
            </a:prstGeom>
            <a:solidFill>
              <a:srgbClr val="FFFF00"/>
            </a:solidFill>
            <a:ln>
              <a:solidFill>
                <a:schemeClr val="tx1"/>
              </a:solidFill>
            </a:ln>
          </p:spPr>
          <p:txBody>
            <a:bodyPr wrap="none" rtlCol="0">
              <a:spAutoFit/>
            </a:bodyPr>
            <a:lstStyle/>
            <a:p>
              <a:r>
                <a:rPr lang="tr-TR" sz="2400" b="1" dirty="0"/>
                <a:t>3.0</a:t>
              </a:r>
            </a:p>
          </p:txBody>
        </p:sp>
        <p:sp>
          <p:nvSpPr>
            <p:cNvPr id="11" name="10 Yuvarlatılmış Dikdörtgen"/>
            <p:cNvSpPr/>
            <p:nvPr/>
          </p:nvSpPr>
          <p:spPr>
            <a:xfrm>
              <a:off x="1857356" y="2714620"/>
              <a:ext cx="1000132" cy="357190"/>
            </a:xfrm>
            <a:prstGeom prst="roundRect">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mc:AlternateContent xmlns:mc="http://schemas.openxmlformats.org/markup-compatibility/2006" xmlns:p14="http://schemas.microsoft.com/office/powerpoint/2010/main">
        <mc:Choice Requires="p14">
          <p:contentPart p14:bwMode="auto" r:id="rId5">
            <p14:nvContentPartPr>
              <p14:cNvPr id="262146" name="Ink 2"/>
              <p14:cNvContentPartPr>
                <a14:cpLocks xmlns:a14="http://schemas.microsoft.com/office/drawing/2010/main" noRot="1" noChangeAspect="1" noEditPoints="1" noChangeArrowheads="1" noChangeShapeType="1"/>
              </p14:cNvContentPartPr>
              <p14:nvPr/>
            </p14:nvContentPartPr>
            <p14:xfrm>
              <a:off x="646153775" y="683017113"/>
              <a:ext cx="0" cy="0"/>
            </p14:xfrm>
          </p:contentPart>
        </mc:Choice>
        <mc:Fallback xmlns="">
          <p:pic>
            <p:nvPicPr>
              <p:cNvPr id="262146" name="Ink 2"/>
              <p:cNvPicPr>
                <a:picLocks noRot="1" noChangeAspect="1" noEditPoints="1" noChangeArrowheads="1" noChangeShapeType="1"/>
              </p:cNvPicPr>
              <p:nvPr/>
            </p:nvPicPr>
            <p:blipFill>
              <a:blip r:embed="rId6"/>
              <a:stretch>
                <a:fillRect/>
              </a:stretch>
            </p:blipFill>
            <p:spPr>
              <a:xfrm>
                <a:off x="646153775" y="683017113"/>
                <a:ext cx="0" cy="0"/>
              </a:xfrm>
              <a:prstGeom prst="rect">
                <a:avLst/>
              </a:prstGeom>
            </p:spPr>
          </p:pic>
        </mc:Fallback>
      </mc:AlternateContent>
      <p:pic>
        <p:nvPicPr>
          <p:cNvPr id="15" name="3 İçerik Yer Tutucusu" descr="soru.jpg">
            <a:extLst>
              <a:ext uri="{FF2B5EF4-FFF2-40B4-BE49-F238E27FC236}">
                <a16:creationId xmlns:a16="http://schemas.microsoft.com/office/drawing/2014/main" id="{EC53F14F-A27C-4947-9E9C-EE8D31DAFE8A}"/>
              </a:ext>
            </a:extLst>
          </p:cNvPr>
          <p:cNvPicPr>
            <a:picLocks noGrp="1" noChangeAspect="1"/>
          </p:cNvPicPr>
          <p:nvPr>
            <p:ph sz="quarter" idx="1"/>
          </p:nvPr>
        </p:nvPicPr>
        <p:blipFill>
          <a:blip r:embed="rId7"/>
          <a:stretch>
            <a:fillRect/>
          </a:stretch>
        </p:blipFill>
        <p:spPr>
          <a:xfrm>
            <a:off x="6786578" y="1428736"/>
            <a:ext cx="1995677" cy="1500198"/>
          </a:xfrm>
        </p:spPr>
      </p:pic>
    </p:spTree>
    <p:extLst>
      <p:ext uri="{BB962C8B-B14F-4D97-AF65-F5344CB8AC3E}">
        <p14:creationId xmlns:p14="http://schemas.microsoft.com/office/powerpoint/2010/main" val="218697791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checkerboard(across)">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a:solidFill>
                  <a:schemeClr val="tx2">
                    <a:lumMod val="60000"/>
                    <a:lumOff val="40000"/>
                  </a:schemeClr>
                </a:solidFill>
              </a:rPr>
              <a:t>Fonksiyonlar</a:t>
            </a:r>
            <a:endParaRPr lang="tr-TR" sz="4000" b="1" dirty="0">
              <a:solidFill>
                <a:schemeClr val="tx2">
                  <a:lumMod val="60000"/>
                  <a:lumOff val="40000"/>
                </a:schemeClr>
              </a:solidFill>
            </a:endParaRPr>
          </a:p>
        </p:txBody>
      </p:sp>
      <p:sp>
        <p:nvSpPr>
          <p:cNvPr id="3" name="Alt Başlık 2"/>
          <p:cNvSpPr>
            <a:spLocks noGrp="1"/>
          </p:cNvSpPr>
          <p:nvPr>
            <p:ph sz="quarter" idx="1"/>
          </p:nvPr>
        </p:nvSpPr>
        <p:spPr>
          <a:xfrm>
            <a:off x="214282" y="1219200"/>
            <a:ext cx="8501122" cy="4937760"/>
          </a:xfrm>
        </p:spPr>
        <p:txBody>
          <a:bodyPr>
            <a:normAutofit/>
          </a:bodyPr>
          <a:lstStyle/>
          <a:p>
            <a:pPr marL="342900" indent="-342900" algn="just">
              <a:buFontTx/>
              <a:buChar char="-"/>
            </a:pPr>
            <a:r>
              <a:rPr lang="tr-TR" dirty="0">
                <a:solidFill>
                  <a:schemeClr val="tx1"/>
                </a:solidFill>
              </a:rPr>
              <a:t>Fonksiyonlara neden ihtiyaç duyulur ve hangi sorunlara çözüm getirir?</a:t>
            </a:r>
            <a:endParaRPr lang="tr-TR" sz="2400" dirty="0">
              <a:solidFill>
                <a:schemeClr val="tx1"/>
              </a:solidFill>
            </a:endParaRPr>
          </a:p>
          <a:p>
            <a:pPr marL="617220" lvl="1" indent="-342900" algn="just">
              <a:buFont typeface="Wingdings" panose="05000000000000000000" pitchFamily="2" charset="2"/>
              <a:buChar char="Ø"/>
            </a:pPr>
            <a:r>
              <a:rPr lang="tr-TR" dirty="0">
                <a:solidFill>
                  <a:schemeClr val="tx1"/>
                </a:solidFill>
              </a:rPr>
              <a:t>Özellikle büyük bir programı tek bir fonksiyon içerisine yazmaya çalışmak sizi gereksiz yere uğraştırır. Sizin dışınızda kodunuzu okumak isteyen birinin işi de zorlaşacaktır.</a:t>
            </a:r>
          </a:p>
          <a:p>
            <a:pPr lvl="2" algn="just"/>
            <a:r>
              <a:rPr lang="tr-TR" dirty="0">
                <a:solidFill>
                  <a:schemeClr val="tx1"/>
                </a:solidFill>
              </a:rPr>
              <a:t>Örneğin sürekli olarak iki sayının hangisinin büyük olduğunu kontrol ediyorsunuz. Bunun için bir fonksiyon yazmak ve aynı yerlerde bu fonksiyonu çağırmak yazılan kod miktarını azaltır.</a:t>
            </a:r>
          </a:p>
        </p:txBody>
      </p:sp>
      <p:sp>
        <p:nvSpPr>
          <p:cNvPr id="4" name="3 Yuvarlatılmış Dikdörtgen"/>
          <p:cNvSpPr/>
          <p:nvPr/>
        </p:nvSpPr>
        <p:spPr>
          <a:xfrm>
            <a:off x="5357818" y="4357694"/>
            <a:ext cx="3286148" cy="1785950"/>
          </a:xfrm>
          <a:prstGeom prst="roundRect">
            <a:avLst>
              <a:gd name="adj" fmla="val 1422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a:t>Ödev2’de kodunuzun ne kadar karışık bir hal aldığına şahitlik edebilirsiniz.  Fonksiyonları öğrendikten sonra aynı kodu çok daha sade bir şekilde tasarlayabileceksiniz.</a:t>
            </a:r>
          </a:p>
        </p:txBody>
      </p:sp>
    </p:spTree>
    <p:extLst>
      <p:ext uri="{BB962C8B-B14F-4D97-AF65-F5344CB8AC3E}">
        <p14:creationId xmlns:p14="http://schemas.microsoft.com/office/powerpoint/2010/main" val="2906505517"/>
      </p:ext>
    </p:extLst>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Oval 11"/>
          <p:cNvSpPr/>
          <p:nvPr/>
        </p:nvSpPr>
        <p:spPr>
          <a:xfrm>
            <a:off x="4326798" y="4641024"/>
            <a:ext cx="1406342" cy="426128"/>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F(X,Y,Z)</a:t>
            </a:r>
          </a:p>
        </p:txBody>
      </p:sp>
      <p:sp>
        <p:nvSpPr>
          <p:cNvPr id="6" name="Rectangle 5"/>
          <p:cNvSpPr/>
          <p:nvPr/>
        </p:nvSpPr>
        <p:spPr>
          <a:xfrm>
            <a:off x="4068266" y="4641024"/>
            <a:ext cx="1827290" cy="550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Title 1"/>
          <p:cNvSpPr>
            <a:spLocks noGrp="1"/>
          </p:cNvSpPr>
          <p:nvPr>
            <p:ph type="title"/>
          </p:nvPr>
        </p:nvSpPr>
        <p:spPr/>
        <p:txBody>
          <a:bodyPr/>
          <a:lstStyle/>
          <a:p>
            <a:r>
              <a:rPr lang="tr-TR" dirty="0"/>
              <a:t>Fonksiyonlar</a:t>
            </a:r>
          </a:p>
        </p:txBody>
      </p:sp>
      <p:sp>
        <p:nvSpPr>
          <p:cNvPr id="4" name="AutoShape 2" descr="data:image/png;base64,iVBORw0KGgoAAAANSUhEUgAAALAAAACuCAMAAAChtXeHAAAAhFBMVEX///8AAACzs7OVlZXm5uZcXFynp6fd3d09PT34+Pjg4ODW1tbT09PZ2dmOjo5paWlPT08QEBDu7u5EREQwMDAcHBwhISGvr69+fn6cnJxKSkq5ubnGxsbt7e3Nzc1GRkZ0dHQuLi59fX03NzdXV1cVFRWHh4diYmJubm6hoaHAwMAgICA7Mq6PAAAHo0lEQVR4nO2ciXaqvBpA8zFHkUkFQUAZCqLv/343AyhW+7enbQqum71OKxKP7saEfBkIQhKJRCKRSCQSieRKYGLyo9FDbYEQNgkLTJ9gdk4LViZHm1Z0IIIUKeBTm9pCyAS/CuGooWOxoslWkm6LAiAswgZPrMpRIEd7gJIctglCC1A1UwEVlZZJk72a5PnyVOWmmU1s2kOFlVAHbRCOSLlIanwVJr/wzgqG11slyei4mq58MOFtXuuDsIHQ8u2IPhI2Se4rcJ7Mlwu/LVPiwIVbtSnC/ENhZPgROBMWZy5sI8vFXNgrdwZx/VAY76CesvoNwjakbl8kmM6uYleJ5FG4hHoaVc4gjHeJ5fWVjrInlzvytNihd8IxRNBMosoZhJFdgNdXOkq20c926gItGGPh1I9JMZ6w0tGGIyLSCDXAGo5eGNk6bMHa00N8DIeLcAAuJqXCX0wiy2QCzH5Q/zvAt5RgeIJvJWL0Uolk7pjp1Ab/SNdObfCPGO7UBv+IFBbNKwlneZ7bTb0kDzPpe35IVsak2cVtUVXhW1VtDrQr3UwZsX9CByx4xFvg0ChHBxYdzZOlDywkDhKqW1BRhzzOuGAYPrzRcHdBjAsaXRrkccL491NwA7AhAT1ahSyr0xAgnlrqv3GJMS0Ci478WvkwaY/oS1gA6/6yEJCCrE9r8wVWxLjjhyVAPeMKN6AA9K2cB8UrBJnp203YWk3r8iVSH078yIP1iwgf+dGrCAMc+dELCh/MKU2+SMqH5NHLCJ9HwsmLCO/4UfIawuk1fiDC0437fQLW+gk5c2GMhC3F/pzlA6sHzAcWP+rHLBrPGihGwo/4D2zDBzYPVNZ71scfdGSwe2+l8tPWE+FfpPj+5J9Gcu72t1fWEF66j+gP1N4D6wceMtgiXYP9T4T/fChtD9fx/n9HmyBQV6SwYKSwaKSwaKSwaKSwaKSwaKSwaKSwaKSwaGYvjNP9Xafzd4Wx4hCaM1o4bPRg1QQobdgyPIdN22mG46h7ZDcOo1G0hr4wI6djOm2Gsiam0yPpdRLKCfW7+fbfFQ5caNu2PqOUv+seNDonSg/ZKEtagddW0OR1q4dQt7Wxoi80LUjarU+HNRYACnlQYXhLcPDdWM8v57Br8YPUZ9l6JsJqCEf2wQgt6Yo78mc5NG3HhjHYuk3waK7GVHUBm4t2E8YBqFkw/ohfFj5VCNMcGQuvVbrqkQq31W1Us1/qSIXVfmmxt8bkebNubsJnHSrPUEel+LeF/ePp1N4LV8GlxEx4GEB+J6z3Q0ZNuCTPlQ6yWw5jiAMER3HCbyqpSvfCG3yGnAs7T4WThJ/qSE4TYVwcx2WY6GmjQvEHZXgT4LbmwqMJ6JFwfeCnnG3OlvbuIY/vhMcIErYvKn93KpyRi0ZKhZPkNqM7Em7e+AgqLRpsLXJRNn8tjC22Sls/BEwYHy3foRnOygTe3wtrcMJMJe4XT6e+9UdFInCr6/vWqprQC5VDx3PzC3NV4aB2u4r9MWU1CKMI1k7nslXn/BYLF27CHULbUdn/5Rx2rq1S7ibJiTZehkvFnAOb6l+VSaKzpR9YPdHz2oFmt7bzkpZdu7SEXuLs2hrehy6fXo8Wi8w+lniPFBaNFBaNFBaNFBaNFBaNFBaNFBaNFBaNFBbN/52wtVdEEA3LY/PoPmFfwnAX9TfILsLWem34J9jPlpTZ3xZGkTBh4OODxpOU3U/WBq5iVQBOAsBX0+23UL/7iFneD7AbCasTu3wFTGoWHzYkws4nL54DeCeFxfJ6wg2/61EKi+IlhfmMnhQWA3YAeLj2KsLHkXD5yYvnQMejNfJvVcD2++HvX5EC71UcMxZfXmYZn43ICwCVxrxsvzNSOmDed8SaJBguWYxuUVE6yTjhTm2fE7TA13v0wkirAdqZ7Iz3jPJWBLgwssO+iMwTuG3z0AvTSrgOPvwPU2O4dM45jbvOCJ2u6yKSt1H7/duP/gjzMPSR57zpw5hhyEOZWuTLaNVr+ZJSsf7JKNoU2OHMNwF54Gf3q0q+CbZTEr2Zy9GZXOw3EShxbLDPW8asp5mqgRozVEWLyEOXP0uLeGOnhp6OtPWoOgabTqTvIoGDvmX1KWL7eqIGgqTWC3K6dpabsK2hUJ6kNVwYHBygqBo31ZHQLZDYzgik00Ya28hnUg5boxaHdJw629D7+6HOlMc0Cl08inFQGdcdLKm5yD2FYt7W4mT9H8K6tfhA+OxBYcUazX6b7l2QstFY7yiuFI+X3j4R1qoSBTa0+OMcVjMcFbQO7OGcrdl91Y4lbrcFb1h665+fClvbZA3b/Fkah7Z+zYHVyPKiV+xA2f5g2uMThqW36nMprdL3e3rwFWESO/P+qUjhpn9v3QrQmd9l34yFN/0S4ydpN2GDFQnymoKPsqgCi4QGrILsaWUJ2KiOtq7Hwv0uIE/SbsImy9nVpYl8Fs55J4FNhwF1bJR022LahT8aasLn3WKW9VrRCz9J64VJK5EVxDprL3T2hnZPxW6VtjpZldfHuZFXWSf+dRoJ/Zqz+jqU9pDGCelAUEQKlEGbC9y65OsK5zwMwNCsUWSPrReYGbNHw1eBIsNQiUQikUgkEonkhfkfBRGRE5GH2T4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50122" y="1729148"/>
            <a:ext cx="4443153" cy="2911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2929631" y="1303020"/>
            <a:ext cx="417251" cy="426128"/>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Z</a:t>
            </a:r>
          </a:p>
        </p:txBody>
      </p:sp>
      <p:sp>
        <p:nvSpPr>
          <p:cNvPr id="7" name="Oval 6"/>
          <p:cNvSpPr/>
          <p:nvPr/>
        </p:nvSpPr>
        <p:spPr>
          <a:xfrm>
            <a:off x="3435659" y="1196488"/>
            <a:ext cx="417251" cy="426128"/>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X</a:t>
            </a:r>
          </a:p>
        </p:txBody>
      </p:sp>
      <p:sp>
        <p:nvSpPr>
          <p:cNvPr id="8" name="Oval 7"/>
          <p:cNvSpPr/>
          <p:nvPr/>
        </p:nvSpPr>
        <p:spPr>
          <a:xfrm>
            <a:off x="2880804" y="779238"/>
            <a:ext cx="417251" cy="426128"/>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Y</a:t>
            </a:r>
          </a:p>
        </p:txBody>
      </p:sp>
      <p:sp>
        <p:nvSpPr>
          <p:cNvPr id="9" name="Oval 8"/>
          <p:cNvSpPr/>
          <p:nvPr/>
        </p:nvSpPr>
        <p:spPr>
          <a:xfrm>
            <a:off x="6098988" y="5005008"/>
            <a:ext cx="2120224" cy="426128"/>
          </a:xfrm>
          <a:prstGeom prst="ellips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a:t>OUTPUT</a:t>
            </a:r>
          </a:p>
        </p:txBody>
      </p:sp>
      <p:sp>
        <p:nvSpPr>
          <p:cNvPr id="10" name="Oval 9"/>
          <p:cNvSpPr/>
          <p:nvPr/>
        </p:nvSpPr>
        <p:spPr>
          <a:xfrm>
            <a:off x="764486" y="1622616"/>
            <a:ext cx="2120224" cy="426128"/>
          </a:xfrm>
          <a:prstGeom prst="ellips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a:t>INPUTS</a:t>
            </a:r>
          </a:p>
        </p:txBody>
      </p:sp>
      <p:sp>
        <p:nvSpPr>
          <p:cNvPr id="13" name="12 Metin kutusu"/>
          <p:cNvSpPr txBox="1"/>
          <p:nvPr/>
        </p:nvSpPr>
        <p:spPr>
          <a:xfrm>
            <a:off x="1000100" y="5572140"/>
            <a:ext cx="6072230" cy="461665"/>
          </a:xfrm>
          <a:prstGeom prst="rect">
            <a:avLst/>
          </a:prstGeom>
          <a:noFill/>
        </p:spPr>
        <p:txBody>
          <a:bodyPr wrap="square" rtlCol="0">
            <a:spAutoFit/>
          </a:bodyPr>
          <a:lstStyle/>
          <a:p>
            <a:r>
              <a:rPr lang="tr-TR" sz="2400" dirty="0" err="1"/>
              <a:t>output</a:t>
            </a:r>
            <a:r>
              <a:rPr lang="tr-TR" sz="2400" dirty="0"/>
              <a:t>_</a:t>
            </a:r>
            <a:r>
              <a:rPr lang="tr-TR" sz="2400" dirty="0" err="1"/>
              <a:t>type</a:t>
            </a:r>
            <a:r>
              <a:rPr lang="tr-TR" sz="2400" dirty="0"/>
              <a:t>   f   ( </a:t>
            </a:r>
            <a:r>
              <a:rPr lang="tr-TR" sz="2400" dirty="0">
                <a:solidFill>
                  <a:srgbClr val="0070C0"/>
                </a:solidFill>
              </a:rPr>
              <a:t>x_</a:t>
            </a:r>
            <a:r>
              <a:rPr lang="tr-TR" sz="2400" dirty="0" err="1">
                <a:solidFill>
                  <a:srgbClr val="0070C0"/>
                </a:solidFill>
              </a:rPr>
              <a:t>type</a:t>
            </a:r>
            <a:r>
              <a:rPr lang="tr-TR" sz="2400" dirty="0">
                <a:solidFill>
                  <a:srgbClr val="0070C0"/>
                </a:solidFill>
              </a:rPr>
              <a:t> x</a:t>
            </a:r>
            <a:r>
              <a:rPr lang="tr-TR" sz="2400" dirty="0"/>
              <a:t>, </a:t>
            </a:r>
            <a:r>
              <a:rPr lang="tr-TR" sz="2400" dirty="0">
                <a:solidFill>
                  <a:srgbClr val="0070C0"/>
                </a:solidFill>
              </a:rPr>
              <a:t>y_</a:t>
            </a:r>
            <a:r>
              <a:rPr lang="tr-TR" sz="2400" dirty="0" err="1">
                <a:solidFill>
                  <a:srgbClr val="0070C0"/>
                </a:solidFill>
              </a:rPr>
              <a:t>type</a:t>
            </a:r>
            <a:r>
              <a:rPr lang="tr-TR" sz="2400" dirty="0">
                <a:solidFill>
                  <a:srgbClr val="0070C0"/>
                </a:solidFill>
              </a:rPr>
              <a:t> y</a:t>
            </a:r>
            <a:r>
              <a:rPr lang="tr-TR" sz="2400" dirty="0"/>
              <a:t>, </a:t>
            </a:r>
            <a:r>
              <a:rPr lang="tr-TR" sz="2400" dirty="0">
                <a:solidFill>
                  <a:srgbClr val="0070C0"/>
                </a:solidFill>
              </a:rPr>
              <a:t>z_</a:t>
            </a:r>
            <a:r>
              <a:rPr lang="tr-TR" sz="2400" dirty="0" err="1">
                <a:solidFill>
                  <a:srgbClr val="0070C0"/>
                </a:solidFill>
              </a:rPr>
              <a:t>type</a:t>
            </a:r>
            <a:r>
              <a:rPr lang="tr-TR" sz="2400" dirty="0">
                <a:solidFill>
                  <a:srgbClr val="0070C0"/>
                </a:solidFill>
              </a:rPr>
              <a:t> z</a:t>
            </a:r>
            <a:r>
              <a:rPr lang="tr-TR" sz="2400" dirty="0"/>
              <a:t>)</a:t>
            </a:r>
          </a:p>
        </p:txBody>
      </p:sp>
    </p:spTree>
    <p:extLst>
      <p:ext uri="{BB962C8B-B14F-4D97-AF65-F5344CB8AC3E}">
        <p14:creationId xmlns:p14="http://schemas.microsoft.com/office/powerpoint/2010/main" val="278369943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5.55556E-7 -4.90863E-6 C -0.00851 0.00324 -0.01268 0.0125 -0.01945 0.01944 C -0.02361 0.03077 -0.02518 0.04372 -0.02813 0.05552 C -0.029 0.06662 -0.02934 0.08004 -0.03212 0.09045 C -0.03282 0.09947 -0.03299 0.10456 -0.03594 0.11243 C -0.03733 0.12792 -0.0375 0.12191 -0.04184 0.13325 C -0.04288 0.13949 -0.04497 0.14597 -0.04757 0.15129 C -0.04861 0.15638 -0.04913 0.1617 -0.05052 0.16679 C -0.05157 0.17604 -0.05243 0.18622 -0.05434 0.19524 C -0.05643 0.25307 -0.05348 0.20125 -0.05834 0.24451 C -0.0592 0.25191 -0.06111 0.26649 -0.06111 0.26649 C -0.06059 0.2873 -0.06007 0.29956 -0.05625 0.31807 C -0.04931 0.31599 -0.04913 0.31067 -0.04653 0.30257 C -0.04584 0.2954 -0.04514 0.29101 -0.04375 0.28453 C -0.04306 0.27157 -0.04271 0.25862 -0.04184 0.24567 C -0.04167 0.24428 -0.04184 0.24173 -0.0408 0.24173 C -0.03924 0.24173 -0.0382 0.24428 -0.03698 0.24567 C -0.03091 0.26117 -0.03334 0.29679 -0.03299 0.30789 C -0.029 0.30257 -0.02726 0.29633 -0.02327 0.29101 C -0.02205 0.28245 -0.02032 0.2769 -0.01945 0.26764 C -0.0191 0.24937 -0.02709 0.22045 -0.01163 0.21328 C -0.00799 0.2186 -0.00782 0.22253 -0.00591 0.22878 C -0.00157 0.24335 0.00121 0.25862 0.00382 0.27412 C 0.00416 0.28846 0.00277 0.3028 0.00486 0.31691 C 0.00521 0.31923 0.0085 0.31622 0.00972 0.31437 C 0.0118 0.31113 0.0118 0.30627 0.01354 0.30257 C 0.01527 0.29424 0.01649 0.27666 0.01649 0.27666 C 0.01718 0.25399 0.01545 0.22716 0.03003 0.21074 C 0.03194 0.20866 0.03472 0.20842 0.0368 0.20681 C 0.04236 0.21074 0.04288 0.21583 0.04462 0.22369 C 0.04583 0.23665 0.04652 0.25145 0.04948 0.26371 C 0.05 0.28846 0.03993 0.31715 0.05816 0.30512 C 0.0592 0.30442 0.05955 0.30257 0.06024 0.30142 C 0.06267 0.28684 0.06597 0.2725 0.06996 0.25862 C 0.07118 0.24937 0.06979 0.23942 0.07378 0.23156 C 0.075 0.21745 0.07621 0.2001 0.08837 0.19663 C 0.0934 0.19825 0.09444 0.20218 0.09809 0.20681 C 0.09913 0.21305 0.09948 0.21536 0.10295 0.21976 C 0.10451 0.22462 0.10625 0.22924 0.10781 0.2341 C 0.1085 0.23618 0.10972 0.24058 0.10972 0.24058 C 0.11232 0.26278 0.09479 0.3183 0.11458 0.31044 C 0.12448 0.30026 0.12621 0.2873 0.13107 0.27296 C 0.13507 0.2614 0.13923 0.25168 0.14166 0.23919 C 0.14323 0.23133 0.14583 0.21213 0.14948 0.20681 C 0.15225 0.19408 0.15538 0.19084 0.1651 0.18622 C 0.17118 0.18807 0.16996 0.1883 0.17187 0.19524 C 0.17291 0.21398 0.17396 0.2075 0.17569 0.22115 C 0.17534 0.2415 0.17604 0.26186 0.17482 0.28198 C 0.17465 0.28453 0.17274 0.28615 0.17187 0.28846 C 0.16805 0.29841 0.16475 0.31021 0.16302 0.32085 C 0.16406 0.34398 0.16337 0.34814 0.17482 0.36341 C 0.18055 0.37104 0.17725 0.36873 0.18246 0.37127 C 0.18437 0.37498 0.18628 0.37706 0.18732 0.38145 C 0.1868 0.39256 0.18854 0.3988 0.1835 0.4062 C 0.18229 0.4106 0.18159 0.41384 0.17951 0.41777 C 0.17812 0.42402 0.17639 0.42934 0.17378 0.43466 C 0.17152 0.44507 0.17257 0.44067 0.17083 0.44761 C 0.17205 0.45362 0.17187 0.45085 0.17187 0.45524 " pathEditMode="relative" ptsTypes="fffffffffffffffffffffffffffffffffffffffffffffffffffffffffA">
                                      <p:cBhvr>
                                        <p:cTn id="6" dur="10000" fill="hold"/>
                                        <p:tgtEl>
                                          <p:spTgt spid="7"/>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5.55556E-7 5.65348E-6 C 0.00382 0.06246 -0.00052 0.12538 0.00486 0.18738 C 0.00468 0.19732 0.01059 0.23804 -0.00469 0.24567 C -0.00712 0.24868 -0.01354 0.25076 -0.01354 0.25076 C -0.01615 0.2503 -0.01893 0.25099 -0.02136 0.2496 C -0.02327 0.24868 -0.02448 0.24127 -0.02622 0.23919 C -0.02778 0.22693 -0.029 0.22716 -0.01927 0.22878 C -0.01823 0.23364 -0.01615 0.23734 -0.01441 0.24174 C -0.01302 0.25469 -0.01233 0.26811 -0.01927 0.27805 C -0.02049 0.2843 -0.02257 0.29008 -0.02414 0.2961 C -0.02483 0.29864 -0.02622 0.30396 -0.02622 0.30396 C -0.02709 0.3227 -0.029 0.34074 -0.03004 0.35948 C -0.02934 0.36804 -0.03247 0.37891 -0.02813 0.38539 C -0.02535 0.38955 -0.00712 0.38145 -0.00191 0.3803 C 0.00277 0.37798 0.00677 0.37729 0.0118 0.37637 C 0.02274 0.37683 0.03385 0.37683 0.04479 0.37752 C 0.07326 0.3796 -0.0033 0.37914 0.05347 0.38145 C 0.0842 0.38261 0.11493 0.38238 0.14566 0.38284 C 0.16111 0.384 0.17586 0.38585 0.19132 0.38677 C 0.19652 0.38793 0.20191 0.38839 0.20694 0.39048 C 0.22118 0.38978 0.23368 0.38816 0.24757 0.38539 C 0.25086 0.38377 0.25347 0.38284 0.25642 0.3803 C 0.26076 0.37128 0.25868 0.3604 0.26128 0.35046 C 0.26198 0.32455 0.26441 0.29587 0.26024 0.27019 C 0.25955 0.26001 0.26007 0.24289 0.25243 0.23665 C 0.24965 0.23433 0.24583 0.23341 0.24288 0.23156 C 0.24132 0.23156 0.2276 0.2311 0.22239 0.2341 C 0.21597 0.2378 0.20955 0.24636 0.20295 0.24821 C 0.19774 0.25261 0.18298 0.26718 0.18073 0.27158 C 0.17847 0.27597 0.17187 0.28199 0.17187 0.28199 C 0.16979 0.28615 0.16823 0.28823 0.1651 0.29101 C 0.16059 0.31136 0.13993 0.31946 0.12621 0.32339 C 0.12257 0.32663 0.11996 0.32733 0.11562 0.32848 C 0.10208 0.34005 0.08455 0.34005 0.06909 0.34144 C 0.05364 0.34676 0.04739 0.34491 0.0283 0.34398 C 0.02378 0.34213 0.02205 0.33797 0.01753 0.33496 C 0.01284 0.33195 0.00798 0.32918 0.00399 0.32455 C 0.00191 0.32224 0.00069 0.3183 -0.00191 0.31692 C -0.01007 0.31275 -0.01858 0.30327 -0.02327 0.29355 C -0.02969 0.26487 -0.01702 0.24613 0.00208 0.24058 C 0.01909 0.22508 0.05017 0.24336 0.06909 0.25076 C 0.07239 0.25562 0.07795 0.25724 0.08264 0.25862 C 0.09027 0.26371 0.09791 0.26579 0.1059 0.26903 C 0.11076 0.27088 0.11406 0.27528 0.11857 0.27805 C 0.12361 0.28846 0.12899 0.29841 0.13211 0.31044 C 0.13281 0.31599 0.13385 0.32154 0.13402 0.32709 C 0.1342 0.33912 0.13368 0.35138 0.13316 0.36341 C 0.13246 0.37798 0.11771 0.38307 0.10972 0.38539 C 0.09982 0.38516 0.05781 0.4025 0.04566 0.37752 C 0.04392 0.36457 0.03975 0.35277 0.03802 0.34005 C 0.03958 0.32062 0.04149 0.28199 0.06024 0.27667 C 0.06892 0.26579 0.08316 0.26626 0.09427 0.2651 C 0.10625 0.25469 0.11944 0.26279 0.13107 0.26764 C 0.13281 0.26926 0.13402 0.27181 0.13593 0.27296 C 0.13941 0.27505 0.15034 0.2806 0.15451 0.28199 C 0.16302 0.29055 0.15955 0.28731 0.1651 0.29216 C 0.16614 0.29402 0.16684 0.29587 0.16805 0.29748 C 0.16892 0.29864 0.17031 0.29864 0.171 0.30003 C 0.17274 0.30327 0.17378 0.30674 0.17482 0.31044 C 0.17517 0.3116 0.17534 0.31298 0.17586 0.31414 C 0.17847 0.31992 0.18437 0.32594 0.18836 0.32987 C 0.18993 0.3345 0.19114 0.33912 0.19236 0.34398 C 0.19271 0.34907 0.19444 0.37081 0.19809 0.37382 C 0.1993 0.37475 0.20069 0.37451 0.20208 0.37498 C 0.20538 0.37798 0.20885 0.37775 0.2118 0.38145 C 0.21267 0.38631 0.21458 0.3958 0.21458 0.3958 C 0.21389 0.41384 0.21284 0.42795 0.20885 0.44484 C 0.20729 0.46103 0.20521 0.47653 0.20295 0.49272 C 0.20364 0.50822 0.20156 0.51678 0.21267 0.52117 C 0.21423 0.52719 0.21684 0.52626 0.22048 0.53019 " pathEditMode="relative" ptsTypes="fffffffffffffffffffffffffffffffffffffffffffffffffffffffffffffffffffffA">
                                      <p:cBhvr>
                                        <p:cTn id="8" dur="10000" fill="hold"/>
                                        <p:tgtEl>
                                          <p:spTgt spid="8"/>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2.77778E-6 2.07495E-6 C 0.01059 0.00416 0.00451 0.00046 0.00486 0.03354 C 0.00538 0.08836 0.00555 0.12167 -0.0184 0.16285 C -0.02049 0.17326 -0.02379 0.18251 -0.02622 0.19269 C -0.02518 0.20009 -0.025 0.20772 -0.02327 0.21466 C -0.02292 0.21605 -0.02136 0.21582 -0.02031 0.21605 C -0.01684 0.21697 -0.00972 0.21859 -0.00972 0.21859 C 0.02187 0.21836 0.1401 0.24658 0.20781 0.21466 C 0.22344 0.21536 0.23351 0.21605 0.24757 0.21859 C 0.25226 0.23641 0.24635 0.2563 0.23298 0.26393 C 0.22778 0.26694 0.22101 0.26694 0.21562 0.26763 C 0.19045 0.26694 0.17604 0.26648 0.15434 0.26393 C 0.14271 0.26116 0.13212 0.25861 0.12031 0.25746 C 0.10955 0.25352 0.10173 0.24959 0.09028 0.24843 C 0.04601 0.24959 0.05035 0.23409 0.03785 0.26 C 0.0368 0.26463 0.03489 0.26763 0.03298 0.27157 C 0.03489 0.28151 0.04062 0.27851 0.04861 0.27943 C 0.0717 0.28915 0.0908 0.28498 0.11753 0.28591 C 0.13889 0.2866 0.16024 0.28753 0.1816 0.28845 C 0.18785 0.291 0.18732 0.29308 0.19219 0.29747 C 0.19479 0.29979 0.19896 0.3021 0.20191 0.30395 C 0.20417 0.30997 0.20833 0.31575 0.21267 0.31945 C 0.21493 0.32963 0.21441 0.3405 0.21163 0.35045 C 0.21128 0.36086 0.21163 0.37127 0.21076 0.38168 C 0.21059 0.38445 0.20868 0.38931 0.20868 0.38931 C 0.2092 0.4099 0.21076 0.43072 0.21076 0.4513 L 0.21753 0.45408 " pathEditMode="relative" ptsTypes="fffffffffffffffffffffffffAA">
                                      <p:cBhvr>
                                        <p:cTn id="10" dur="10000" fill="hold"/>
                                        <p:tgtEl>
                                          <p:spTgt spid="5"/>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53" presetClass="exit" presetSubtype="32" fill="hold" grpId="1" nodeType="clickEffect">
                                  <p:stCondLst>
                                    <p:cond delay="0"/>
                                  </p:stCondLst>
                                  <p:childTnLst>
                                    <p:anim calcmode="lin" valueType="num">
                                      <p:cBhvr>
                                        <p:cTn id="14" dur="500"/>
                                        <p:tgtEl>
                                          <p:spTgt spid="7"/>
                                        </p:tgtEl>
                                        <p:attrNameLst>
                                          <p:attrName>ppt_w</p:attrName>
                                        </p:attrNameLst>
                                      </p:cBhvr>
                                      <p:tavLst>
                                        <p:tav tm="0">
                                          <p:val>
                                            <p:strVal val="ppt_w"/>
                                          </p:val>
                                        </p:tav>
                                        <p:tav tm="100000">
                                          <p:val>
                                            <p:fltVal val="0"/>
                                          </p:val>
                                        </p:tav>
                                      </p:tavLst>
                                    </p:anim>
                                    <p:anim calcmode="lin" valueType="num">
                                      <p:cBhvr>
                                        <p:cTn id="15" dur="500"/>
                                        <p:tgtEl>
                                          <p:spTgt spid="7"/>
                                        </p:tgtEl>
                                        <p:attrNameLst>
                                          <p:attrName>ppt_h</p:attrName>
                                        </p:attrNameLst>
                                      </p:cBhvr>
                                      <p:tavLst>
                                        <p:tav tm="0">
                                          <p:val>
                                            <p:strVal val="ppt_h"/>
                                          </p:val>
                                        </p:tav>
                                        <p:tav tm="100000">
                                          <p:val>
                                            <p:fltVal val="0"/>
                                          </p:val>
                                        </p:tav>
                                      </p:tavLst>
                                    </p:anim>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par>
                                <p:cTn id="18" presetID="53" presetClass="exit" presetSubtype="32" fill="hold" grpId="1" nodeType="withEffect">
                                  <p:stCondLst>
                                    <p:cond delay="0"/>
                                  </p:stCondLst>
                                  <p:childTnLst>
                                    <p:anim calcmode="lin" valueType="num">
                                      <p:cBhvr>
                                        <p:cTn id="19" dur="500"/>
                                        <p:tgtEl>
                                          <p:spTgt spid="8"/>
                                        </p:tgtEl>
                                        <p:attrNameLst>
                                          <p:attrName>ppt_w</p:attrName>
                                        </p:attrNameLst>
                                      </p:cBhvr>
                                      <p:tavLst>
                                        <p:tav tm="0">
                                          <p:val>
                                            <p:strVal val="ppt_w"/>
                                          </p:val>
                                        </p:tav>
                                        <p:tav tm="100000">
                                          <p:val>
                                            <p:fltVal val="0"/>
                                          </p:val>
                                        </p:tav>
                                      </p:tavLst>
                                    </p:anim>
                                    <p:anim calcmode="lin" valueType="num">
                                      <p:cBhvr>
                                        <p:cTn id="20" dur="500"/>
                                        <p:tgtEl>
                                          <p:spTgt spid="8"/>
                                        </p:tgtEl>
                                        <p:attrNameLst>
                                          <p:attrName>ppt_h</p:attrName>
                                        </p:attrNameLst>
                                      </p:cBhvr>
                                      <p:tavLst>
                                        <p:tav tm="0">
                                          <p:val>
                                            <p:strVal val="ppt_h"/>
                                          </p:val>
                                        </p:tav>
                                        <p:tav tm="100000">
                                          <p:val>
                                            <p:fltVal val="0"/>
                                          </p:val>
                                        </p:tav>
                                      </p:tavLst>
                                    </p:anim>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par>
                                <p:cTn id="23" presetID="53" presetClass="exit" presetSubtype="32" fill="hold" grpId="1" nodeType="withEffect">
                                  <p:stCondLst>
                                    <p:cond delay="0"/>
                                  </p:stCondLst>
                                  <p:childTnLst>
                                    <p:anim calcmode="lin" valueType="num">
                                      <p:cBhvr>
                                        <p:cTn id="24" dur="500"/>
                                        <p:tgtEl>
                                          <p:spTgt spid="5"/>
                                        </p:tgtEl>
                                        <p:attrNameLst>
                                          <p:attrName>ppt_w</p:attrName>
                                        </p:attrNameLst>
                                      </p:cBhvr>
                                      <p:tavLst>
                                        <p:tav tm="0">
                                          <p:val>
                                            <p:strVal val="ppt_w"/>
                                          </p:val>
                                        </p:tav>
                                        <p:tav tm="100000">
                                          <p:val>
                                            <p:fltVal val="0"/>
                                          </p:val>
                                        </p:tav>
                                      </p:tavLst>
                                    </p:anim>
                                    <p:anim calcmode="lin" valueType="num">
                                      <p:cBhvr>
                                        <p:cTn id="25" dur="500"/>
                                        <p:tgtEl>
                                          <p:spTgt spid="5"/>
                                        </p:tgtEl>
                                        <p:attrNameLst>
                                          <p:attrName>ppt_h</p:attrName>
                                        </p:attrNameLst>
                                      </p:cBhvr>
                                      <p:tavLst>
                                        <p:tav tm="0">
                                          <p:val>
                                            <p:strVal val="ppt_h"/>
                                          </p:val>
                                        </p:tav>
                                        <p:tav tm="100000">
                                          <p:val>
                                            <p:fltVal val="0"/>
                                          </p:val>
                                        </p:tav>
                                      </p:tavLst>
                                    </p:anim>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5" presetClass="exit" presetSubtype="0" fill="hold" grpId="0" nodeType="clickEffect">
                                  <p:stCondLst>
                                    <p:cond delay="0"/>
                                  </p:stCondLst>
                                  <p:childTnLst>
                                    <p:animEffect transition="out" filter="fade">
                                      <p:cBhvr>
                                        <p:cTn id="31" dur="2000"/>
                                        <p:tgtEl>
                                          <p:spTgt spid="6"/>
                                        </p:tgtEl>
                                      </p:cBhvr>
                                    </p:animEffect>
                                    <p:anim calcmode="lin" valueType="num">
                                      <p:cBhvr>
                                        <p:cTn id="32" dur="20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3" dur="2000"/>
                                        <p:tgtEl>
                                          <p:spTgt spid="6"/>
                                        </p:tgtEl>
                                        <p:attrNameLst>
                                          <p:attrName>ppt_h</p:attrName>
                                        </p:attrNameLst>
                                      </p:cBhvr>
                                      <p:tavLst>
                                        <p:tav tm="0">
                                          <p:val>
                                            <p:strVal val="ppt_h"/>
                                          </p:val>
                                        </p:tav>
                                        <p:tav tm="100000">
                                          <p:val>
                                            <p:strVal val="ppt_h"/>
                                          </p:val>
                                        </p:tav>
                                      </p:tavLst>
                                    </p:anim>
                                    <p:set>
                                      <p:cBhvr>
                                        <p:cTn id="34" dur="1" fill="hold">
                                          <p:stCondLst>
                                            <p:cond delay="1999"/>
                                          </p:stCondLst>
                                        </p:cTn>
                                        <p:tgtEl>
                                          <p:spTgt spid="6"/>
                                        </p:tgtEl>
                                        <p:attrNameLst>
                                          <p:attrName>style.visibility</p:attrName>
                                        </p:attrNameLst>
                                      </p:cBhvr>
                                      <p:to>
                                        <p:strVal val="hidden"/>
                                      </p:to>
                                    </p:set>
                                  </p:childTnLst>
                                </p:cTn>
                              </p:par>
                            </p:childTnLst>
                          </p:cTn>
                        </p:par>
                        <p:par>
                          <p:cTn id="35" fill="hold">
                            <p:stCondLst>
                              <p:cond delay="2000"/>
                            </p:stCondLst>
                            <p:childTnLst>
                              <p:par>
                                <p:cTn id="36" presetID="26" presetClass="emph" presetSubtype="0" fill="hold" grpId="0" nodeType="afterEffect">
                                  <p:stCondLst>
                                    <p:cond delay="0"/>
                                  </p:stCondLst>
                                  <p:childTnLst>
                                    <p:animEffect transition="out" filter="fade">
                                      <p:cBhvr>
                                        <p:cTn id="37" dur="500" tmFilter="0, 0; .2, .5; .8, .5; 1, 0"/>
                                        <p:tgtEl>
                                          <p:spTgt spid="12"/>
                                        </p:tgtEl>
                                      </p:cBhvr>
                                    </p:animEffect>
                                    <p:animScale>
                                      <p:cBhvr>
                                        <p:cTn id="38"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P spid="5" grpId="0" animBg="1"/>
      <p:bldP spid="5" grpId="1" animBg="1"/>
      <p:bldP spid="7" grpId="0" animBg="1"/>
      <p:bldP spid="7" grpId="1" animBg="1"/>
      <p:bldP spid="8" grpId="0" animBg="1"/>
      <p:bldP spid="8" grpId="1"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oup 11"/>
          <p:cNvGrpSpPr/>
          <p:nvPr/>
        </p:nvGrpSpPr>
        <p:grpSpPr>
          <a:xfrm>
            <a:off x="3679942" y="3342007"/>
            <a:ext cx="1770879" cy="1182062"/>
            <a:chOff x="5499932" y="3342007"/>
            <a:chExt cx="1770879" cy="1182062"/>
          </a:xfrm>
        </p:grpSpPr>
        <p:pic>
          <p:nvPicPr>
            <p:cNvPr id="2055" name="Picture 7" descr="http://photos2.demandstudios.com/DM-Resize/photos.demandstudios.com/getty/article/228/118/156473051_XS.jpg?w=1200&amp;h=630&amp;crop_min=1&amp;keep_ratio=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499932" y="3342007"/>
              <a:ext cx="1770879" cy="118206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499932" y="3587543"/>
              <a:ext cx="1665533" cy="646331"/>
            </a:xfrm>
            <a:prstGeom prst="rect">
              <a:avLst/>
            </a:prstGeom>
            <a:noFill/>
          </p:spPr>
          <p:txBody>
            <a:bodyPr wrap="square" lIns="91440" tIns="45720" rIns="91440" bIns="45720">
              <a:spAutoFit/>
            </a:bodyPr>
            <a:lstStyle/>
            <a:p>
              <a:pPr algn="ctr"/>
              <a:r>
                <a:rPr lang="tr-TR"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1000</a:t>
              </a:r>
              <a:endPar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grpSp>
      <p:sp>
        <p:nvSpPr>
          <p:cNvPr id="2" name="Title 1"/>
          <p:cNvSpPr>
            <a:spLocks noGrp="1"/>
          </p:cNvSpPr>
          <p:nvPr>
            <p:ph type="title"/>
          </p:nvPr>
        </p:nvSpPr>
        <p:spPr/>
        <p:txBody>
          <a:bodyPr/>
          <a:lstStyle/>
          <a:p>
            <a:r>
              <a:rPr lang="tr-TR" dirty="0"/>
              <a:t>Fonksiyon örnekleri</a:t>
            </a:r>
          </a:p>
        </p:txBody>
      </p:sp>
      <p:sp>
        <p:nvSpPr>
          <p:cNvPr id="3" name="Content Placeholder 2"/>
          <p:cNvSpPr>
            <a:spLocks noGrp="1"/>
          </p:cNvSpPr>
          <p:nvPr>
            <p:ph idx="1"/>
          </p:nvPr>
        </p:nvSpPr>
        <p:spPr>
          <a:xfrm>
            <a:off x="822960" y="1100629"/>
            <a:ext cx="7520940" cy="459898"/>
          </a:xfrm>
        </p:spPr>
        <p:txBody>
          <a:bodyPr>
            <a:normAutofit fontScale="92500"/>
          </a:bodyPr>
          <a:lstStyle/>
          <a:p>
            <a:pPr>
              <a:buFont typeface="Arial" panose="020B0604020202020204" pitchFamily="34" charset="0"/>
              <a:buChar char="•"/>
            </a:pPr>
            <a:r>
              <a:rPr lang="tr-TR" dirty="0"/>
              <a:t>A function that takes a number and </a:t>
            </a:r>
            <a:r>
              <a:rPr lang="tr-TR" dirty="0">
                <a:solidFill>
                  <a:srgbClr val="FF0000"/>
                </a:solidFill>
              </a:rPr>
              <a:t>returns</a:t>
            </a:r>
            <a:r>
              <a:rPr lang="tr-TR" dirty="0"/>
              <a:t> its square</a:t>
            </a:r>
          </a:p>
        </p:txBody>
      </p:sp>
      <p:pic>
        <p:nvPicPr>
          <p:cNvPr id="2050" name="Picture 2" descr="C:\Users\oguz.hanoglu\AppData\Local\Microsoft\Windows\Temporary Internet Files\Content.IE5\54TFNI5S\five[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03645" y="1858534"/>
            <a:ext cx="418690" cy="56105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oguz.hanoglu\AppData\Local\Microsoft\Windows\Temporary Internet Files\Content.IE5\DQZOO211\Number_25_800x801_pixels[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67308" y="1817247"/>
            <a:ext cx="642827" cy="643631"/>
          </a:xfrm>
          <a:prstGeom prst="rect">
            <a:avLst/>
          </a:prstGeom>
          <a:noFill/>
          <a:extLst>
            <a:ext uri="{909E8E84-426E-40DD-AFC4-6F175D3DCCD1}">
              <a14:hiddenFill xmlns:a14="http://schemas.microsoft.com/office/drawing/2010/main">
                <a:solidFill>
                  <a:srgbClr val="FFFFFF"/>
                </a:solidFill>
              </a14:hiddenFill>
            </a:ext>
          </a:extLst>
        </p:spPr>
      </p:pic>
      <p:sp>
        <p:nvSpPr>
          <p:cNvPr id="5" name="Plaque 4"/>
          <p:cNvSpPr/>
          <p:nvPr/>
        </p:nvSpPr>
        <p:spPr>
          <a:xfrm>
            <a:off x="3648722" y="1560526"/>
            <a:ext cx="1722268" cy="1085020"/>
          </a:xfrm>
          <a:prstGeom prst="plaque">
            <a:avLst>
              <a:gd name="adj" fmla="val 1457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dirty="0"/>
              <a:t>SQUARE CALCULATOR</a:t>
            </a:r>
          </a:p>
        </p:txBody>
      </p:sp>
      <p:sp>
        <p:nvSpPr>
          <p:cNvPr id="9" name="Content Placeholder 2"/>
          <p:cNvSpPr txBox="1">
            <a:spLocks/>
          </p:cNvSpPr>
          <p:nvPr/>
        </p:nvSpPr>
        <p:spPr>
          <a:xfrm>
            <a:off x="822960" y="2840653"/>
            <a:ext cx="7520940" cy="459898"/>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buFont typeface="Arial" pitchFamily="34" charset="0"/>
              <a:buChar char="•"/>
            </a:pPr>
            <a:r>
              <a:rPr lang="tr-TR" dirty="0"/>
              <a:t>A function that takes a number and </a:t>
            </a:r>
            <a:r>
              <a:rPr lang="tr-TR" dirty="0">
                <a:solidFill>
                  <a:srgbClr val="FF0000"/>
                </a:solidFill>
              </a:rPr>
              <a:t>returns</a:t>
            </a:r>
            <a:r>
              <a:rPr lang="tr-TR" dirty="0"/>
              <a:t> </a:t>
            </a:r>
            <a:r>
              <a:rPr lang="tr-TR" i="1" dirty="0"/>
              <a:t>the number times 1000</a:t>
            </a:r>
            <a:r>
              <a:rPr lang="tr-TR" dirty="0"/>
              <a:t>. </a:t>
            </a:r>
          </a:p>
        </p:txBody>
      </p:sp>
      <p:grpSp>
        <p:nvGrpSpPr>
          <p:cNvPr id="6" name="Group 7"/>
          <p:cNvGrpSpPr/>
          <p:nvPr/>
        </p:nvGrpSpPr>
        <p:grpSpPr>
          <a:xfrm>
            <a:off x="2707694" y="3452247"/>
            <a:ext cx="705451" cy="923569"/>
            <a:chOff x="2583402" y="3452247"/>
            <a:chExt cx="705451" cy="923569"/>
          </a:xfrm>
        </p:grpSpPr>
        <p:pic>
          <p:nvPicPr>
            <p:cNvPr id="2053" name="Picture 5" descr="https://encrypted-tbn0.gstatic.com/images?q=tbn:ANd9GcRQDYDaLSxJh9sEfEQ_nGNew6ScZ87oU70S7_VZPtu79Uj8zB3AUw"/>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583402" y="3452247"/>
              <a:ext cx="705451" cy="78162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637006" y="3452486"/>
              <a:ext cx="598241" cy="923330"/>
            </a:xfrm>
            <a:prstGeom prst="rect">
              <a:avLst/>
            </a:prstGeom>
            <a:noFill/>
          </p:spPr>
          <p:txBody>
            <a:bodyPr wrap="none" lIns="91440" tIns="45720" rIns="91440" bIns="45720">
              <a:spAutoFit/>
            </a:bodyPr>
            <a:lstStyle/>
            <a:p>
              <a:pPr algn="ctr"/>
              <a:r>
                <a:rPr lang="tr-TR"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1</a:t>
              </a:r>
              <a:endPar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
        <p:nvSpPr>
          <p:cNvPr id="10" name="Plaque 9"/>
          <p:cNvSpPr/>
          <p:nvPr/>
        </p:nvSpPr>
        <p:spPr>
          <a:xfrm>
            <a:off x="3648726" y="3300551"/>
            <a:ext cx="1722268" cy="1085020"/>
          </a:xfrm>
          <a:prstGeom prst="plaque">
            <a:avLst>
              <a:gd name="adj" fmla="val 1457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dirty="0"/>
              <a:t>1000X</a:t>
            </a:r>
            <a:br>
              <a:rPr lang="tr-TR" dirty="0"/>
            </a:br>
            <a:r>
              <a:rPr lang="tr-TR" dirty="0"/>
              <a:t>MULTIPLIER</a:t>
            </a:r>
          </a:p>
        </p:txBody>
      </p:sp>
    </p:spTree>
    <p:extLst>
      <p:ext uri="{BB962C8B-B14F-4D97-AF65-F5344CB8AC3E}">
        <p14:creationId xmlns:p14="http://schemas.microsoft.com/office/powerpoint/2010/main" val="71954961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11111E-6 8.25815E-7 L 0.08559 8.25815E-7 " pathEditMode="relative" rAng="0" ptsTypes="AA">
                                      <p:cBhvr>
                                        <p:cTn id="6" dur="2000" fill="hold"/>
                                        <p:tgtEl>
                                          <p:spTgt spid="2050"/>
                                        </p:tgtEl>
                                        <p:attrNameLst>
                                          <p:attrName>ppt_x</p:attrName>
                                          <p:attrName>ppt_y</p:attrName>
                                        </p:attrNameLst>
                                      </p:cBhvr>
                                      <p:rCtr x="4271" y="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3.88889E-6 8.25815E-7 L 0.10989 8.25815E-7 " pathEditMode="relative" rAng="0" ptsTypes="AA">
                                      <p:cBhvr>
                                        <p:cTn id="10" dur="2000" fill="hold"/>
                                        <p:tgtEl>
                                          <p:spTgt spid="2051"/>
                                        </p:tgtEl>
                                        <p:attrNameLst>
                                          <p:attrName>ppt_x</p:attrName>
                                          <p:attrName>ppt_y</p:attrName>
                                        </p:attrNameLst>
                                      </p:cBhvr>
                                      <p:rCtr x="5486" y="0"/>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3.05556E-6 4.12445E-6 L 0.11597 4.12445E-6 " pathEditMode="relative" rAng="0" ptsTypes="AA">
                                      <p:cBhvr>
                                        <p:cTn id="14" dur="2000" fill="hold"/>
                                        <p:tgtEl>
                                          <p:spTgt spid="6"/>
                                        </p:tgtEl>
                                        <p:attrNameLst>
                                          <p:attrName>ppt_x</p:attrName>
                                          <p:attrName>ppt_y</p:attrName>
                                        </p:attrNameLst>
                                      </p:cBhvr>
                                      <p:rCtr x="5799" y="0"/>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2.77778E-7 -1.72565E-6 L 0.22222 -1.72565E-6 " pathEditMode="relative" rAng="0" ptsTypes="AA">
                                      <p:cBhvr>
                                        <p:cTn id="18" dur="2000" fill="hold"/>
                                        <p:tgtEl>
                                          <p:spTgt spid="4"/>
                                        </p:tgtEl>
                                        <p:attrNameLst>
                                          <p:attrName>ppt_x</p:attrName>
                                          <p:attrName>ppt_y</p:attrName>
                                        </p:attrNameLst>
                                      </p:cBhvr>
                                      <p:rCtr x="1111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b="1" dirty="0">
                <a:solidFill>
                  <a:schemeClr val="tx2">
                    <a:lumMod val="60000"/>
                    <a:lumOff val="40000"/>
                  </a:schemeClr>
                </a:solidFill>
              </a:rPr>
              <a:t>Fonksiyonların Söz dizimi (</a:t>
            </a:r>
            <a:r>
              <a:rPr lang="tr-TR" b="1" dirty="0" err="1">
                <a:solidFill>
                  <a:schemeClr val="tx2">
                    <a:lumMod val="60000"/>
                    <a:lumOff val="40000"/>
                  </a:schemeClr>
                </a:solidFill>
              </a:rPr>
              <a:t>Syntax</a:t>
            </a:r>
            <a:r>
              <a:rPr lang="tr-TR" b="1" dirty="0">
                <a:solidFill>
                  <a:schemeClr val="tx2">
                    <a:lumMod val="60000"/>
                    <a:lumOff val="40000"/>
                  </a:schemeClr>
                </a:solidFill>
              </a:rPr>
              <a:t>)</a:t>
            </a:r>
          </a:p>
        </p:txBody>
      </p:sp>
      <p:sp>
        <p:nvSpPr>
          <p:cNvPr id="3" name="Alt Başlık 2"/>
          <p:cNvSpPr>
            <a:spLocks noGrp="1"/>
          </p:cNvSpPr>
          <p:nvPr>
            <p:ph sz="quarter" idx="1"/>
          </p:nvPr>
        </p:nvSpPr>
        <p:spPr/>
        <p:txBody>
          <a:bodyPr>
            <a:noAutofit/>
          </a:bodyPr>
          <a:lstStyle/>
          <a:p>
            <a:pPr marL="342900" indent="-342900" algn="just">
              <a:buFontTx/>
              <a:buChar char="-"/>
            </a:pPr>
            <a:r>
              <a:rPr lang="tr-TR" sz="1400" dirty="0" err="1">
                <a:solidFill>
                  <a:schemeClr val="tx1"/>
                </a:solidFill>
              </a:rPr>
              <a:t>C'de</a:t>
            </a:r>
            <a:r>
              <a:rPr lang="tr-TR" sz="1400" dirty="0">
                <a:solidFill>
                  <a:schemeClr val="tx1"/>
                </a:solidFill>
              </a:rPr>
              <a:t> yazılacak olan fonksiyonların söz dizimi aşağıdaki gibidir:</a:t>
            </a:r>
          </a:p>
          <a:p>
            <a:pPr marL="342900" indent="-342900" algn="just">
              <a:buFont typeface="Wingdings" panose="05000000000000000000" pitchFamily="2" charset="2"/>
              <a:buChar char="Ø"/>
            </a:pPr>
            <a:endParaRPr lang="tr-TR" sz="1400" b="1" dirty="0">
              <a:solidFill>
                <a:schemeClr val="tx1"/>
              </a:solidFill>
            </a:endParaRPr>
          </a:p>
          <a:p>
            <a:pPr marL="342900" indent="-342900" algn="just">
              <a:buFont typeface="Wingdings" panose="05000000000000000000" pitchFamily="2" charset="2"/>
              <a:buChar char="Ø"/>
            </a:pPr>
            <a:endParaRPr lang="tr-TR" sz="1400" b="1" dirty="0"/>
          </a:p>
          <a:p>
            <a:pPr marL="342900" indent="-342900" algn="just">
              <a:buFont typeface="Wingdings" panose="05000000000000000000" pitchFamily="2" charset="2"/>
              <a:buChar char="Ø"/>
            </a:pPr>
            <a:endParaRPr lang="tr-TR" sz="1400" b="1" dirty="0">
              <a:solidFill>
                <a:schemeClr val="tx1"/>
              </a:solidFill>
            </a:endParaRPr>
          </a:p>
          <a:p>
            <a:pPr marL="342900" indent="-342900" algn="just">
              <a:buFont typeface="Wingdings" panose="05000000000000000000" pitchFamily="2" charset="2"/>
              <a:buChar char="Ø"/>
            </a:pPr>
            <a:endParaRPr lang="tr-TR" sz="1400" b="1" dirty="0"/>
          </a:p>
          <a:p>
            <a:pPr marL="342900" indent="-342900" algn="just">
              <a:buFont typeface="Wingdings" panose="05000000000000000000" pitchFamily="2" charset="2"/>
              <a:buChar char="Ø"/>
            </a:pPr>
            <a:endParaRPr lang="tr-TR" sz="1400" b="1" dirty="0">
              <a:solidFill>
                <a:schemeClr val="tx1"/>
              </a:solidFill>
            </a:endParaRPr>
          </a:p>
          <a:p>
            <a:pPr marL="342900" indent="-342900" algn="just">
              <a:buFont typeface="Wingdings" panose="05000000000000000000" pitchFamily="2" charset="2"/>
              <a:buChar char="Ø"/>
            </a:pPr>
            <a:endParaRPr lang="tr-TR" sz="1400" b="1" dirty="0"/>
          </a:p>
          <a:p>
            <a:pPr marL="342900" indent="-342900" algn="just">
              <a:buFont typeface="Wingdings" panose="05000000000000000000" pitchFamily="2" charset="2"/>
              <a:buChar char="Ø"/>
            </a:pPr>
            <a:endParaRPr lang="tr-TR" sz="1400" b="1" dirty="0">
              <a:solidFill>
                <a:schemeClr val="tx1"/>
              </a:solidFill>
            </a:endParaRPr>
          </a:p>
          <a:p>
            <a:pPr marL="342900" indent="-342900" algn="just">
              <a:buFont typeface="Wingdings" panose="05000000000000000000" pitchFamily="2" charset="2"/>
              <a:buChar char="Ø"/>
            </a:pPr>
            <a:endParaRPr lang="tr-TR" sz="1400" b="1" dirty="0"/>
          </a:p>
          <a:p>
            <a:pPr marL="342900" indent="-342900" algn="just">
              <a:buFont typeface="Wingdings" panose="05000000000000000000" pitchFamily="2" charset="2"/>
              <a:buChar char="Ø"/>
            </a:pPr>
            <a:r>
              <a:rPr lang="tr-TR" sz="1400" b="1" dirty="0">
                <a:solidFill>
                  <a:schemeClr val="tx1"/>
                </a:solidFill>
              </a:rPr>
              <a:t>dönen tür </a:t>
            </a:r>
            <a:r>
              <a:rPr lang="tr-TR" sz="1400" dirty="0">
                <a:solidFill>
                  <a:schemeClr val="tx1"/>
                </a:solidFill>
              </a:rPr>
              <a:t>fonksiyonun hangi türde bir değer döndürdüğünü belirtir. Örneğin </a:t>
            </a:r>
            <a:r>
              <a:rPr lang="tr-TR" sz="1400" b="1" dirty="0" err="1">
                <a:solidFill>
                  <a:schemeClr val="tx1"/>
                </a:solidFill>
              </a:rPr>
              <a:t>math</a:t>
            </a:r>
            <a:r>
              <a:rPr lang="tr-TR" sz="1400" dirty="0">
                <a:solidFill>
                  <a:schemeClr val="tx1"/>
                </a:solidFill>
              </a:rPr>
              <a:t> kütüphanesindeki </a:t>
            </a:r>
            <a:r>
              <a:rPr lang="tr-TR" sz="1400" b="1" dirty="0" err="1">
                <a:solidFill>
                  <a:schemeClr val="tx1"/>
                </a:solidFill>
              </a:rPr>
              <a:t>sqrt</a:t>
            </a:r>
            <a:r>
              <a:rPr lang="tr-TR" sz="1400" dirty="0">
                <a:solidFill>
                  <a:schemeClr val="tx1"/>
                </a:solidFill>
              </a:rPr>
              <a:t> fonksiyonu </a:t>
            </a:r>
            <a:r>
              <a:rPr lang="tr-TR" sz="1400" b="1" dirty="0" err="1">
                <a:solidFill>
                  <a:schemeClr val="tx1"/>
                </a:solidFill>
              </a:rPr>
              <a:t>double</a:t>
            </a:r>
            <a:r>
              <a:rPr lang="tr-TR" sz="1400" dirty="0">
                <a:solidFill>
                  <a:schemeClr val="tx1"/>
                </a:solidFill>
              </a:rPr>
              <a:t> türünde bir değer döner. Eğer fonksiyon bir değer döndürmeyecekse dönen tür değeri </a:t>
            </a:r>
            <a:r>
              <a:rPr lang="tr-TR" sz="1400" b="1" dirty="0" err="1">
                <a:solidFill>
                  <a:schemeClr val="tx1"/>
                </a:solidFill>
              </a:rPr>
              <a:t>void</a:t>
            </a:r>
            <a:r>
              <a:rPr lang="tr-TR" sz="1400" dirty="0">
                <a:solidFill>
                  <a:schemeClr val="tx1"/>
                </a:solidFill>
              </a:rPr>
              <a:t> yazılır.</a:t>
            </a:r>
          </a:p>
          <a:p>
            <a:pPr marL="342900" indent="-342900" algn="just">
              <a:buFont typeface="Wingdings" panose="05000000000000000000" pitchFamily="2" charset="2"/>
              <a:buChar char="Ø"/>
            </a:pPr>
            <a:r>
              <a:rPr lang="tr-TR" sz="1400" b="1" dirty="0">
                <a:solidFill>
                  <a:schemeClr val="tx1"/>
                </a:solidFill>
              </a:rPr>
              <a:t>fonksiyon_adi </a:t>
            </a:r>
            <a:r>
              <a:rPr lang="tr-TR" sz="1400" dirty="0">
                <a:solidFill>
                  <a:schemeClr val="tx1"/>
                </a:solidFill>
              </a:rPr>
              <a:t>fonksiyonun adını belirtir ve fonksiyon çağırılırken bu isim kullanılmalıdır. Bir C programı içerisinde aynı isimde fonksiyonların bulunmaması gerekir.</a:t>
            </a:r>
          </a:p>
          <a:p>
            <a:pPr marL="342900" indent="-342900" algn="just">
              <a:buFont typeface="Wingdings" panose="05000000000000000000" pitchFamily="2" charset="2"/>
              <a:buChar char="Ø"/>
            </a:pPr>
            <a:r>
              <a:rPr lang="tr-TR" sz="1400" b="1" dirty="0" err="1">
                <a:solidFill>
                  <a:schemeClr val="tx1"/>
                </a:solidFill>
              </a:rPr>
              <a:t>return</a:t>
            </a:r>
            <a:r>
              <a:rPr lang="tr-TR" sz="1400" dirty="0">
                <a:solidFill>
                  <a:schemeClr val="tx1"/>
                </a:solidFill>
              </a:rPr>
              <a:t> komutu bir fonksiyondan değer döndürmeye yarayan komuttur. Değer döndürmesi gereken bir fonksiyonun sonunda </a:t>
            </a:r>
            <a:r>
              <a:rPr lang="tr-TR" sz="1400" dirty="0" err="1">
                <a:solidFill>
                  <a:schemeClr val="tx1"/>
                </a:solidFill>
              </a:rPr>
              <a:t>return</a:t>
            </a:r>
            <a:r>
              <a:rPr lang="tr-TR" sz="1400" dirty="0">
                <a:solidFill>
                  <a:schemeClr val="tx1"/>
                </a:solidFill>
              </a:rPr>
              <a:t> komutu ile dönüş türüne uygun bir değer döndürülür. Dönüş türü </a:t>
            </a:r>
            <a:r>
              <a:rPr lang="tr-TR" sz="1400" b="1" dirty="0" err="1">
                <a:solidFill>
                  <a:schemeClr val="tx1"/>
                </a:solidFill>
              </a:rPr>
              <a:t>void</a:t>
            </a:r>
            <a:r>
              <a:rPr lang="tr-TR" sz="1400" dirty="0">
                <a:solidFill>
                  <a:schemeClr val="tx1"/>
                </a:solidFill>
              </a:rPr>
              <a:t> olan fonksiyonlarda </a:t>
            </a:r>
            <a:r>
              <a:rPr lang="tr-TR" sz="1400" dirty="0" err="1">
                <a:solidFill>
                  <a:schemeClr val="tx1"/>
                </a:solidFill>
              </a:rPr>
              <a:t>return</a:t>
            </a:r>
            <a:r>
              <a:rPr lang="tr-TR" sz="1400" dirty="0">
                <a:solidFill>
                  <a:schemeClr val="tx1"/>
                </a:solidFill>
              </a:rPr>
              <a:t> komutu kullanılamaz.</a:t>
            </a:r>
          </a:p>
          <a:p>
            <a:pPr marL="342900" indent="-342900" algn="just">
              <a:buFont typeface="Wingdings" panose="05000000000000000000" pitchFamily="2" charset="2"/>
              <a:buChar char="Ø"/>
            </a:pPr>
            <a:r>
              <a:rPr lang="tr-TR" sz="1400" b="1" dirty="0">
                <a:solidFill>
                  <a:schemeClr val="tx1"/>
                </a:solidFill>
              </a:rPr>
              <a:t>parametreler </a:t>
            </a:r>
            <a:r>
              <a:rPr lang="tr-TR" sz="1400" dirty="0">
                <a:solidFill>
                  <a:schemeClr val="tx1"/>
                </a:solidFill>
              </a:rPr>
              <a:t>ise fonksiyona girecek olan değişkenleri ve değerleri belirtir. Bir parametre </a:t>
            </a:r>
            <a:r>
              <a:rPr lang="tr-TR" sz="1400" b="1" u="sng" dirty="0">
                <a:solidFill>
                  <a:schemeClr val="tx1"/>
                </a:solidFill>
              </a:rPr>
              <a:t>tür</a:t>
            </a:r>
            <a:r>
              <a:rPr lang="tr-TR" sz="1400" dirty="0">
                <a:solidFill>
                  <a:schemeClr val="tx1"/>
                </a:solidFill>
              </a:rPr>
              <a:t> ve </a:t>
            </a:r>
            <a:r>
              <a:rPr lang="tr-TR" sz="1400" b="1" u="sng" dirty="0">
                <a:solidFill>
                  <a:schemeClr val="tx1"/>
                </a:solidFill>
              </a:rPr>
              <a:t>değişken adı</a:t>
            </a:r>
            <a:r>
              <a:rPr lang="tr-TR" sz="1400" dirty="0">
                <a:solidFill>
                  <a:schemeClr val="tx1"/>
                </a:solidFill>
              </a:rPr>
              <a:t>ndan oluşur. Eğer birden fazla parametre varsa bu parametreler virgül ile ayrılmalıdır.</a:t>
            </a:r>
          </a:p>
        </p:txBody>
      </p:sp>
      <p:sp>
        <p:nvSpPr>
          <p:cNvPr id="4" name="3 Çerçeve"/>
          <p:cNvSpPr/>
          <p:nvPr/>
        </p:nvSpPr>
        <p:spPr>
          <a:xfrm>
            <a:off x="642910" y="1571612"/>
            <a:ext cx="5357850" cy="1605915"/>
          </a:xfrm>
          <a:prstGeom prst="frame">
            <a:avLst>
              <a:gd name="adj1" fmla="val 4157"/>
            </a:avLst>
          </a:prstGeom>
          <a:solidFill>
            <a:schemeClr val="accent1"/>
          </a:solidFill>
        </p:spPr>
        <p:style>
          <a:lnRef idx="2">
            <a:schemeClr val="dk1"/>
          </a:lnRef>
          <a:fillRef idx="1">
            <a:schemeClr val="lt1"/>
          </a:fillRef>
          <a:effectRef idx="0">
            <a:schemeClr val="dk1"/>
          </a:effectRef>
          <a:fontRef idx="minor">
            <a:schemeClr val="dk1"/>
          </a:fontRef>
        </p:style>
        <p:txBody>
          <a:bodyPr wrap="square">
            <a:spAutoFit/>
          </a:bodyPr>
          <a:lstStyle/>
          <a:p>
            <a:pPr algn="just"/>
            <a:r>
              <a:rPr lang="tr-TR" b="1" dirty="0">
                <a:solidFill>
                  <a:srgbClr val="FF0000"/>
                </a:solidFill>
              </a:rPr>
              <a:t>&lt;dönen tür&gt;     </a:t>
            </a:r>
            <a:r>
              <a:rPr lang="tr-TR" dirty="0"/>
              <a:t>&lt;fonksiyon_adi&gt; (</a:t>
            </a:r>
            <a:r>
              <a:rPr lang="tr-TR" b="1" dirty="0">
                <a:solidFill>
                  <a:srgbClr val="002060"/>
                </a:solidFill>
              </a:rPr>
              <a:t>&lt;parametreler&gt;</a:t>
            </a:r>
            <a:r>
              <a:rPr lang="tr-TR" dirty="0"/>
              <a:t>) {</a:t>
            </a:r>
          </a:p>
          <a:p>
            <a:pPr algn="just"/>
            <a:r>
              <a:rPr lang="tr-TR" dirty="0"/>
              <a:t>	fonksiyon bloğu;</a:t>
            </a:r>
          </a:p>
          <a:p>
            <a:pPr algn="just"/>
            <a:endParaRPr lang="tr-TR" dirty="0"/>
          </a:p>
          <a:p>
            <a:pPr algn="just"/>
            <a:r>
              <a:rPr lang="tr-TR" dirty="0"/>
              <a:t>	</a:t>
            </a:r>
            <a:r>
              <a:rPr lang="tr-TR" dirty="0" err="1"/>
              <a:t>return</a:t>
            </a:r>
            <a:r>
              <a:rPr lang="tr-TR" dirty="0"/>
              <a:t> </a:t>
            </a:r>
            <a:r>
              <a:rPr lang="tr-TR" b="1" dirty="0">
                <a:solidFill>
                  <a:srgbClr val="FF0000"/>
                </a:solidFill>
              </a:rPr>
              <a:t>&lt;dönen türe uygun değer&gt;</a:t>
            </a:r>
          </a:p>
          <a:p>
            <a:pPr algn="just"/>
            <a:r>
              <a:rPr lang="tr-TR" dirty="0"/>
              <a:t>}</a:t>
            </a:r>
          </a:p>
        </p:txBody>
      </p:sp>
      <p:sp>
        <p:nvSpPr>
          <p:cNvPr id="5" name="4 Çerçeve"/>
          <p:cNvSpPr/>
          <p:nvPr/>
        </p:nvSpPr>
        <p:spPr>
          <a:xfrm>
            <a:off x="6215074" y="1500174"/>
            <a:ext cx="2428892" cy="1706285"/>
          </a:xfrm>
          <a:prstGeom prst="frame">
            <a:avLst>
              <a:gd name="adj1" fmla="val 4157"/>
            </a:avLst>
          </a:prstGeom>
          <a:solidFill>
            <a:schemeClr val="accent1"/>
          </a:solidFill>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tr-TR" sz="1600" i="1" dirty="0">
                <a:solidFill>
                  <a:schemeClr val="tx1"/>
                </a:solidFill>
              </a:rPr>
              <a:t>Örnek : </a:t>
            </a:r>
            <a:r>
              <a:rPr lang="tr-TR" sz="1600" i="1" dirty="0" err="1">
                <a:solidFill>
                  <a:schemeClr val="tx1"/>
                </a:solidFill>
              </a:rPr>
              <a:t>main</a:t>
            </a:r>
            <a:r>
              <a:rPr lang="tr-TR" sz="1600" i="1" dirty="0">
                <a:solidFill>
                  <a:schemeClr val="tx1"/>
                </a:solidFill>
              </a:rPr>
              <a:t> fonksiyonu</a:t>
            </a:r>
          </a:p>
          <a:p>
            <a:pPr algn="just"/>
            <a:r>
              <a:rPr lang="tr-TR" sz="1600" dirty="0" err="1">
                <a:solidFill>
                  <a:schemeClr val="tx1"/>
                </a:solidFill>
              </a:rPr>
              <a:t>int</a:t>
            </a:r>
            <a:r>
              <a:rPr lang="tr-TR" sz="1600" dirty="0">
                <a:solidFill>
                  <a:schemeClr val="tx1"/>
                </a:solidFill>
              </a:rPr>
              <a:t> </a:t>
            </a:r>
            <a:r>
              <a:rPr lang="tr-TR" sz="1600" dirty="0" err="1">
                <a:solidFill>
                  <a:schemeClr val="tx1"/>
                </a:solidFill>
              </a:rPr>
              <a:t>main</a:t>
            </a:r>
            <a:r>
              <a:rPr lang="tr-TR" sz="1600" dirty="0">
                <a:solidFill>
                  <a:schemeClr val="tx1"/>
                </a:solidFill>
              </a:rPr>
              <a:t>()</a:t>
            </a:r>
          </a:p>
          <a:p>
            <a:pPr algn="just"/>
            <a:r>
              <a:rPr lang="tr-TR" sz="1600" dirty="0">
                <a:solidFill>
                  <a:schemeClr val="tx1"/>
                </a:solidFill>
              </a:rPr>
              <a:t>{</a:t>
            </a:r>
          </a:p>
          <a:p>
            <a:pPr algn="just"/>
            <a:r>
              <a:rPr lang="tr-TR" sz="1600" dirty="0">
                <a:solidFill>
                  <a:schemeClr val="tx1"/>
                </a:solidFill>
              </a:rPr>
              <a:t>     </a:t>
            </a:r>
            <a:r>
              <a:rPr lang="tr-TR" sz="1600" dirty="0" err="1">
                <a:solidFill>
                  <a:schemeClr val="tx1"/>
                </a:solidFill>
              </a:rPr>
              <a:t>printf</a:t>
            </a:r>
            <a:r>
              <a:rPr lang="tr-TR" sz="1600" dirty="0">
                <a:solidFill>
                  <a:schemeClr val="tx1"/>
                </a:solidFill>
              </a:rPr>
              <a:t>(“</a:t>
            </a:r>
            <a:r>
              <a:rPr lang="tr-TR" sz="1600" dirty="0" err="1">
                <a:solidFill>
                  <a:schemeClr val="tx1"/>
                </a:solidFill>
              </a:rPr>
              <a:t>Hello</a:t>
            </a:r>
            <a:r>
              <a:rPr lang="tr-TR" sz="1600" dirty="0">
                <a:solidFill>
                  <a:schemeClr val="tx1"/>
                </a:solidFill>
              </a:rPr>
              <a:t>”);</a:t>
            </a:r>
          </a:p>
          <a:p>
            <a:pPr algn="just"/>
            <a:r>
              <a:rPr lang="tr-TR" sz="1600" dirty="0">
                <a:solidFill>
                  <a:schemeClr val="tx1"/>
                </a:solidFill>
              </a:rPr>
              <a:t>     </a:t>
            </a:r>
            <a:r>
              <a:rPr lang="tr-TR" sz="1600" dirty="0" err="1">
                <a:solidFill>
                  <a:schemeClr val="tx1"/>
                </a:solidFill>
              </a:rPr>
              <a:t>return</a:t>
            </a:r>
            <a:r>
              <a:rPr lang="tr-TR" sz="1600" dirty="0">
                <a:solidFill>
                  <a:schemeClr val="tx1"/>
                </a:solidFill>
              </a:rPr>
              <a:t> 0;</a:t>
            </a:r>
          </a:p>
          <a:p>
            <a:pPr algn="just"/>
            <a:r>
              <a:rPr lang="tr-TR" sz="1600" dirty="0">
                <a:solidFill>
                  <a:schemeClr val="tx1"/>
                </a:solidFill>
              </a:rPr>
              <a:t>}</a:t>
            </a:r>
          </a:p>
        </p:txBody>
      </p:sp>
    </p:spTree>
    <p:extLst>
      <p:ext uri="{BB962C8B-B14F-4D97-AF65-F5344CB8AC3E}">
        <p14:creationId xmlns:p14="http://schemas.microsoft.com/office/powerpoint/2010/main" val="1072950723"/>
      </p:ext>
    </p:extLst>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Autofit/>
          </a:bodyPr>
          <a:lstStyle/>
          <a:p>
            <a:r>
              <a:rPr lang="tr-TR" b="1" dirty="0">
                <a:solidFill>
                  <a:schemeClr val="tx2">
                    <a:lumMod val="60000"/>
                    <a:lumOff val="40000"/>
                  </a:schemeClr>
                </a:solidFill>
              </a:rPr>
              <a:t>Fonksiyonların Söz dizimi (</a:t>
            </a:r>
            <a:r>
              <a:rPr lang="tr-TR" b="1" dirty="0" err="1">
                <a:solidFill>
                  <a:schemeClr val="tx2">
                    <a:lumMod val="60000"/>
                    <a:lumOff val="40000"/>
                  </a:schemeClr>
                </a:solidFill>
              </a:rPr>
              <a:t>Syntax</a:t>
            </a:r>
            <a:r>
              <a:rPr lang="tr-TR" b="1" dirty="0">
                <a:solidFill>
                  <a:schemeClr val="tx2">
                    <a:lumMod val="60000"/>
                    <a:lumOff val="40000"/>
                  </a:schemeClr>
                </a:solidFill>
              </a:rPr>
              <a:t>)</a:t>
            </a:r>
          </a:p>
        </p:txBody>
      </p:sp>
      <p:sp>
        <p:nvSpPr>
          <p:cNvPr id="3" name="Alt Başlık 2"/>
          <p:cNvSpPr>
            <a:spLocks noGrp="1"/>
          </p:cNvSpPr>
          <p:nvPr>
            <p:ph sz="quarter" idx="1"/>
          </p:nvPr>
        </p:nvSpPr>
        <p:spPr>
          <a:xfrm>
            <a:off x="457200" y="1219200"/>
            <a:ext cx="4329114" cy="4924444"/>
          </a:xfrm>
        </p:spPr>
        <p:txBody>
          <a:bodyPr>
            <a:normAutofit lnSpcReduction="10000"/>
          </a:bodyPr>
          <a:lstStyle/>
          <a:p>
            <a:pPr marL="342900" indent="-342900">
              <a:buFontTx/>
              <a:buChar char="-"/>
            </a:pPr>
            <a:r>
              <a:rPr lang="tr-TR" sz="2000" dirty="0">
                <a:solidFill>
                  <a:schemeClr val="tx1"/>
                </a:solidFill>
              </a:rPr>
              <a:t>Bazı işlemler için örnek fonksiyonlar:</a:t>
            </a:r>
          </a:p>
          <a:p>
            <a:pPr marL="342900" indent="-342900" algn="just">
              <a:buFontTx/>
              <a:buChar char="-"/>
            </a:pPr>
            <a:endParaRPr lang="tr-TR" sz="2000" dirty="0">
              <a:solidFill>
                <a:schemeClr val="tx1"/>
              </a:solidFill>
            </a:endParaRPr>
          </a:p>
          <a:p>
            <a:pPr marL="342900" indent="-342900" algn="just">
              <a:buFont typeface="Wingdings" panose="05000000000000000000" pitchFamily="2" charset="2"/>
              <a:buChar char="Ø"/>
            </a:pPr>
            <a:r>
              <a:rPr lang="tr-TR" sz="1600" b="1" dirty="0">
                <a:solidFill>
                  <a:schemeClr val="tx1"/>
                </a:solidFill>
              </a:rPr>
              <a:t>Toplama</a:t>
            </a:r>
          </a:p>
          <a:p>
            <a:pPr algn="l"/>
            <a:r>
              <a:rPr lang="tr-TR" sz="1600" b="1" dirty="0" err="1">
                <a:solidFill>
                  <a:srgbClr val="7F0055"/>
                </a:solidFill>
                <a:latin typeface="Consolas"/>
              </a:rPr>
              <a:t>int</a:t>
            </a:r>
            <a:r>
              <a:rPr lang="tr-TR" sz="1600" b="1" dirty="0">
                <a:solidFill>
                  <a:srgbClr val="000000"/>
                </a:solidFill>
                <a:latin typeface="Consolas"/>
              </a:rPr>
              <a:t> topla(</a:t>
            </a:r>
            <a:r>
              <a:rPr lang="tr-TR" sz="1600" b="1" dirty="0" err="1">
                <a:solidFill>
                  <a:srgbClr val="7F0055"/>
                </a:solidFill>
                <a:latin typeface="Consolas"/>
              </a:rPr>
              <a:t>int</a:t>
            </a:r>
            <a:r>
              <a:rPr lang="tr-TR" sz="1600" b="1" dirty="0">
                <a:solidFill>
                  <a:srgbClr val="000000"/>
                </a:solidFill>
                <a:latin typeface="Consolas"/>
              </a:rPr>
              <a:t> a, </a:t>
            </a:r>
            <a:r>
              <a:rPr lang="tr-TR" sz="1600" b="1" dirty="0" err="1">
                <a:solidFill>
                  <a:srgbClr val="7F0055"/>
                </a:solidFill>
                <a:latin typeface="Consolas"/>
              </a:rPr>
              <a:t>int</a:t>
            </a:r>
            <a:r>
              <a:rPr lang="tr-TR" sz="1600" b="1" dirty="0">
                <a:solidFill>
                  <a:srgbClr val="000000"/>
                </a:solidFill>
                <a:latin typeface="Consolas"/>
              </a:rPr>
              <a:t> b)</a:t>
            </a:r>
          </a:p>
          <a:p>
            <a:pPr algn="l"/>
            <a:r>
              <a:rPr lang="tr-TR" sz="1600" b="1" dirty="0">
                <a:solidFill>
                  <a:srgbClr val="000000"/>
                </a:solidFill>
                <a:latin typeface="Consolas"/>
              </a:rPr>
              <a:t>{</a:t>
            </a:r>
            <a:endParaRPr lang="tr-TR" sz="1600" dirty="0">
              <a:latin typeface="Consolas"/>
            </a:endParaRPr>
          </a:p>
          <a:p>
            <a:pPr algn="l"/>
            <a:r>
              <a:rPr lang="tr-TR" sz="1600" b="1" dirty="0">
                <a:solidFill>
                  <a:srgbClr val="7F0055"/>
                </a:solidFill>
                <a:latin typeface="Consolas"/>
              </a:rPr>
              <a:t>	</a:t>
            </a:r>
            <a:r>
              <a:rPr lang="tr-TR" sz="1600" b="1" dirty="0" err="1">
                <a:solidFill>
                  <a:srgbClr val="7F0055"/>
                </a:solidFill>
                <a:latin typeface="Consolas"/>
              </a:rPr>
              <a:t>return</a:t>
            </a:r>
            <a:r>
              <a:rPr lang="tr-TR" sz="1600" b="1" dirty="0">
                <a:solidFill>
                  <a:srgbClr val="000000"/>
                </a:solidFill>
                <a:latin typeface="Consolas"/>
              </a:rPr>
              <a:t> a + b;</a:t>
            </a:r>
          </a:p>
          <a:p>
            <a:pPr algn="l"/>
            <a:r>
              <a:rPr lang="tr-TR" sz="1600" dirty="0">
                <a:solidFill>
                  <a:srgbClr val="000000"/>
                </a:solidFill>
                <a:latin typeface="Consolas"/>
              </a:rPr>
              <a:t>}</a:t>
            </a:r>
          </a:p>
          <a:p>
            <a:pPr algn="l"/>
            <a:endParaRPr lang="tr-TR" sz="1600" dirty="0">
              <a:solidFill>
                <a:srgbClr val="000000"/>
              </a:solidFill>
              <a:latin typeface="Consolas"/>
            </a:endParaRPr>
          </a:p>
          <a:p>
            <a:pPr marL="342900" indent="-342900" algn="l">
              <a:buFont typeface="Wingdings" panose="05000000000000000000" pitchFamily="2" charset="2"/>
              <a:buChar char="Ø"/>
            </a:pPr>
            <a:r>
              <a:rPr lang="tr-TR" sz="1600" b="1" dirty="0">
                <a:solidFill>
                  <a:schemeClr val="tx1"/>
                </a:solidFill>
              </a:rPr>
              <a:t>Maksimum Bulma</a:t>
            </a:r>
          </a:p>
          <a:p>
            <a:pPr algn="l"/>
            <a:r>
              <a:rPr lang="fr-FR" sz="1600" b="1" dirty="0" err="1">
                <a:solidFill>
                  <a:srgbClr val="7F0055"/>
                </a:solidFill>
                <a:latin typeface="Consolas"/>
              </a:rPr>
              <a:t>int</a:t>
            </a:r>
            <a:r>
              <a:rPr lang="fr-FR" sz="1600" b="1" dirty="0">
                <a:solidFill>
                  <a:srgbClr val="000000"/>
                </a:solidFill>
                <a:latin typeface="Consolas"/>
              </a:rPr>
              <a:t> max2(</a:t>
            </a:r>
            <a:r>
              <a:rPr lang="fr-FR" sz="1600" b="1" dirty="0" err="1">
                <a:solidFill>
                  <a:srgbClr val="7F0055"/>
                </a:solidFill>
                <a:latin typeface="Consolas"/>
              </a:rPr>
              <a:t>int</a:t>
            </a:r>
            <a:r>
              <a:rPr lang="fr-FR" sz="1600" b="1" dirty="0">
                <a:solidFill>
                  <a:srgbClr val="000000"/>
                </a:solidFill>
                <a:latin typeface="Consolas"/>
              </a:rPr>
              <a:t> a, </a:t>
            </a:r>
            <a:r>
              <a:rPr lang="fr-FR" sz="1600" b="1" dirty="0" err="1">
                <a:solidFill>
                  <a:srgbClr val="7F0055"/>
                </a:solidFill>
                <a:latin typeface="Consolas"/>
              </a:rPr>
              <a:t>int</a:t>
            </a:r>
            <a:r>
              <a:rPr lang="fr-FR" sz="1600" b="1" dirty="0">
                <a:solidFill>
                  <a:srgbClr val="000000"/>
                </a:solidFill>
                <a:latin typeface="Consolas"/>
              </a:rPr>
              <a:t> b)</a:t>
            </a:r>
            <a:endParaRPr lang="tr-TR" sz="1600" b="1" dirty="0">
              <a:solidFill>
                <a:srgbClr val="000000"/>
              </a:solidFill>
              <a:latin typeface="Consolas"/>
            </a:endParaRPr>
          </a:p>
          <a:p>
            <a:pPr algn="l"/>
            <a:r>
              <a:rPr lang="fr-FR" sz="1600" b="1" dirty="0">
                <a:solidFill>
                  <a:srgbClr val="000000"/>
                </a:solidFill>
                <a:latin typeface="Consolas"/>
              </a:rPr>
              <a:t>{</a:t>
            </a:r>
          </a:p>
          <a:p>
            <a:pPr algn="l"/>
            <a:r>
              <a:rPr lang="tr-TR" sz="1600" b="1" dirty="0">
                <a:solidFill>
                  <a:srgbClr val="7F0055"/>
                </a:solidFill>
                <a:latin typeface="Consolas"/>
              </a:rPr>
              <a:t>	</a:t>
            </a:r>
            <a:r>
              <a:rPr lang="tr-TR" sz="1600" b="1" dirty="0" err="1">
                <a:solidFill>
                  <a:srgbClr val="7F0055"/>
                </a:solidFill>
                <a:latin typeface="Consolas"/>
              </a:rPr>
              <a:t>if</a:t>
            </a:r>
            <a:r>
              <a:rPr lang="tr-TR" sz="1600" b="1" dirty="0">
                <a:solidFill>
                  <a:srgbClr val="000000"/>
                </a:solidFill>
                <a:latin typeface="Consolas"/>
              </a:rPr>
              <a:t>(a &lt; b)</a:t>
            </a:r>
          </a:p>
          <a:p>
            <a:pPr algn="l"/>
            <a:r>
              <a:rPr lang="tr-TR" sz="1600" b="1" dirty="0">
                <a:solidFill>
                  <a:srgbClr val="7F0055"/>
                </a:solidFill>
                <a:latin typeface="Consolas"/>
              </a:rPr>
              <a:t>		</a:t>
            </a:r>
            <a:r>
              <a:rPr lang="tr-TR" sz="1600" b="1" dirty="0" err="1">
                <a:solidFill>
                  <a:srgbClr val="7F0055"/>
                </a:solidFill>
                <a:latin typeface="Consolas"/>
              </a:rPr>
              <a:t>return</a:t>
            </a:r>
            <a:r>
              <a:rPr lang="tr-TR" sz="1600" b="1" dirty="0">
                <a:solidFill>
                  <a:srgbClr val="000000"/>
                </a:solidFill>
                <a:latin typeface="Consolas"/>
              </a:rPr>
              <a:t> b;</a:t>
            </a:r>
          </a:p>
          <a:p>
            <a:pPr algn="l"/>
            <a:endParaRPr lang="tr-TR" sz="1600" dirty="0">
              <a:latin typeface="Consolas"/>
            </a:endParaRPr>
          </a:p>
          <a:p>
            <a:pPr algn="l"/>
            <a:r>
              <a:rPr lang="tr-TR" sz="1600" b="1" dirty="0">
                <a:solidFill>
                  <a:srgbClr val="7F0055"/>
                </a:solidFill>
                <a:latin typeface="Consolas"/>
              </a:rPr>
              <a:t>	</a:t>
            </a:r>
            <a:r>
              <a:rPr lang="tr-TR" sz="1600" b="1" dirty="0" err="1">
                <a:solidFill>
                  <a:srgbClr val="7F0055"/>
                </a:solidFill>
                <a:latin typeface="Consolas"/>
              </a:rPr>
              <a:t>return</a:t>
            </a:r>
            <a:r>
              <a:rPr lang="tr-TR" sz="1600" b="1" dirty="0">
                <a:solidFill>
                  <a:srgbClr val="000000"/>
                </a:solidFill>
                <a:latin typeface="Consolas"/>
              </a:rPr>
              <a:t> a;</a:t>
            </a:r>
          </a:p>
          <a:p>
            <a:pPr algn="l"/>
            <a:r>
              <a:rPr lang="tr-TR" sz="2000" dirty="0">
                <a:solidFill>
                  <a:srgbClr val="000000"/>
                </a:solidFill>
                <a:latin typeface="Consolas"/>
              </a:rPr>
              <a:t>}</a:t>
            </a:r>
          </a:p>
          <a:p>
            <a:pPr algn="l"/>
            <a:endParaRPr lang="tr-TR" sz="2000" b="1" dirty="0">
              <a:solidFill>
                <a:srgbClr val="000000"/>
              </a:solidFill>
              <a:latin typeface="Consolas"/>
            </a:endParaRPr>
          </a:p>
        </p:txBody>
      </p:sp>
      <p:sp>
        <p:nvSpPr>
          <p:cNvPr id="4" name="3 Dikdörtgen"/>
          <p:cNvSpPr/>
          <p:nvPr/>
        </p:nvSpPr>
        <p:spPr>
          <a:xfrm>
            <a:off x="4786314" y="1857364"/>
            <a:ext cx="3929058" cy="2800767"/>
          </a:xfrm>
          <a:prstGeom prst="rect">
            <a:avLst/>
          </a:prstGeom>
        </p:spPr>
        <p:txBody>
          <a:bodyPr wrap="square">
            <a:spAutoFit/>
          </a:bodyPr>
          <a:lstStyle/>
          <a:p>
            <a:pPr>
              <a:buFont typeface="Arial" pitchFamily="34" charset="0"/>
              <a:buChar char="•"/>
            </a:pPr>
            <a:r>
              <a:rPr lang="tr-TR" sz="1600" dirty="0">
                <a:solidFill>
                  <a:srgbClr val="000000"/>
                </a:solidFill>
                <a:latin typeface="+mj-lt"/>
              </a:rPr>
              <a:t>Bir fonksiyonun içerisinde akış kullanılıyorsa </a:t>
            </a:r>
            <a:r>
              <a:rPr lang="tr-TR" sz="1600" b="1" dirty="0">
                <a:solidFill>
                  <a:srgbClr val="000000"/>
                </a:solidFill>
                <a:latin typeface="+mj-lt"/>
              </a:rPr>
              <a:t>birden fazla </a:t>
            </a:r>
            <a:r>
              <a:rPr lang="tr-TR" sz="1600" b="1" dirty="0" err="1">
                <a:solidFill>
                  <a:srgbClr val="000000"/>
                </a:solidFill>
                <a:latin typeface="+mj-lt"/>
              </a:rPr>
              <a:t>return</a:t>
            </a:r>
            <a:r>
              <a:rPr lang="tr-TR" sz="1600" b="1" dirty="0">
                <a:solidFill>
                  <a:srgbClr val="000000"/>
                </a:solidFill>
                <a:latin typeface="+mj-lt"/>
              </a:rPr>
              <a:t> </a:t>
            </a:r>
            <a:r>
              <a:rPr lang="tr-TR" sz="1600" dirty="0">
                <a:solidFill>
                  <a:srgbClr val="000000"/>
                </a:solidFill>
                <a:latin typeface="+mj-lt"/>
              </a:rPr>
              <a:t>komutu kullanılması gerekebilir. </a:t>
            </a:r>
          </a:p>
          <a:p>
            <a:pPr>
              <a:buFont typeface="Arial" pitchFamily="34" charset="0"/>
              <a:buChar char="•"/>
            </a:pPr>
            <a:endParaRPr lang="tr-TR" sz="1600" dirty="0">
              <a:solidFill>
                <a:srgbClr val="000000"/>
              </a:solidFill>
              <a:latin typeface="+mj-lt"/>
            </a:endParaRPr>
          </a:p>
          <a:p>
            <a:pPr>
              <a:buFont typeface="Arial" pitchFamily="34" charset="0"/>
              <a:buChar char="•"/>
            </a:pPr>
            <a:r>
              <a:rPr lang="tr-TR" sz="1600" dirty="0">
                <a:solidFill>
                  <a:srgbClr val="000000"/>
                </a:solidFill>
                <a:latin typeface="+mj-lt"/>
              </a:rPr>
              <a:t>Maksimum bulma örneğinde a parametresi 2, b parametresi 3 olarak gelirse </a:t>
            </a:r>
            <a:r>
              <a:rPr lang="tr-TR" sz="1600" dirty="0" err="1">
                <a:solidFill>
                  <a:srgbClr val="000000"/>
                </a:solidFill>
                <a:latin typeface="+mj-lt"/>
              </a:rPr>
              <a:t>if</a:t>
            </a:r>
            <a:r>
              <a:rPr lang="tr-TR" sz="1600" dirty="0">
                <a:solidFill>
                  <a:srgbClr val="000000"/>
                </a:solidFill>
                <a:latin typeface="+mj-lt"/>
              </a:rPr>
              <a:t> koşulu sağlandığından b değişkeni, yani 3 değeri döner. Eğer a değişkeni 3, b değişkeni 2 olarak gelirse </a:t>
            </a:r>
            <a:r>
              <a:rPr lang="tr-TR" sz="1600" dirty="0" err="1">
                <a:solidFill>
                  <a:srgbClr val="000000"/>
                </a:solidFill>
                <a:latin typeface="+mj-lt"/>
              </a:rPr>
              <a:t>if</a:t>
            </a:r>
            <a:r>
              <a:rPr lang="tr-TR" sz="1600" dirty="0">
                <a:solidFill>
                  <a:srgbClr val="000000"/>
                </a:solidFill>
                <a:latin typeface="+mj-lt"/>
              </a:rPr>
              <a:t> koşulu sağlanmaz ve kod ikinci </a:t>
            </a:r>
            <a:r>
              <a:rPr lang="tr-TR" sz="1600" dirty="0" err="1">
                <a:solidFill>
                  <a:srgbClr val="000000"/>
                </a:solidFill>
                <a:latin typeface="+mj-lt"/>
              </a:rPr>
              <a:t>return</a:t>
            </a:r>
            <a:r>
              <a:rPr lang="tr-TR" sz="1600" dirty="0">
                <a:solidFill>
                  <a:srgbClr val="000000"/>
                </a:solidFill>
                <a:latin typeface="+mj-lt"/>
              </a:rPr>
              <a:t> komutuna gelir ve a değişkeni, yani yine 3 değeri dönmüş olur.</a:t>
            </a:r>
            <a:endParaRPr lang="tr-TR" sz="1600" dirty="0">
              <a:latin typeface="+mj-lt"/>
            </a:endParaRPr>
          </a:p>
        </p:txBody>
      </p:sp>
      <p:sp>
        <p:nvSpPr>
          <p:cNvPr id="5" name="4 Yuvarlatılmış Dikdörtgen"/>
          <p:cNvSpPr/>
          <p:nvPr/>
        </p:nvSpPr>
        <p:spPr>
          <a:xfrm>
            <a:off x="6215074" y="4857760"/>
            <a:ext cx="2143140" cy="92869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i="1" dirty="0"/>
              <a:t>topla fonksiyonunu kodumuzda çalıştıralım.</a:t>
            </a:r>
          </a:p>
        </p:txBody>
      </p:sp>
      <p:pic>
        <p:nvPicPr>
          <p:cNvPr id="6" name="5 Resim" descr="bilgisayar.wmf"/>
          <p:cNvPicPr>
            <a:picLocks noChangeAspect="1"/>
          </p:cNvPicPr>
          <p:nvPr/>
        </p:nvPicPr>
        <p:blipFill>
          <a:blip r:embed="rId2"/>
          <a:stretch>
            <a:fillRect/>
          </a:stretch>
        </p:blipFill>
        <p:spPr>
          <a:xfrm>
            <a:off x="4929190" y="4929198"/>
            <a:ext cx="909637" cy="928687"/>
          </a:xfrm>
          <a:prstGeom prst="rect">
            <a:avLst/>
          </a:prstGeom>
        </p:spPr>
      </p:pic>
    </p:spTree>
    <p:extLst>
      <p:ext uri="{BB962C8B-B14F-4D97-AF65-F5344CB8AC3E}">
        <p14:creationId xmlns:p14="http://schemas.microsoft.com/office/powerpoint/2010/main" val="3768929301"/>
      </p:ext>
    </p:extLst>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Güzel bir soru</a:t>
            </a:r>
          </a:p>
        </p:txBody>
      </p:sp>
      <p:sp>
        <p:nvSpPr>
          <p:cNvPr id="3" name="2 İçerik Yer Tutucusu"/>
          <p:cNvSpPr>
            <a:spLocks noGrp="1"/>
          </p:cNvSpPr>
          <p:nvPr>
            <p:ph sz="quarter" idx="1"/>
          </p:nvPr>
        </p:nvSpPr>
        <p:spPr>
          <a:xfrm>
            <a:off x="457200" y="1219200"/>
            <a:ext cx="4114800" cy="4937760"/>
          </a:xfrm>
        </p:spPr>
        <p:txBody>
          <a:bodyPr/>
          <a:lstStyle/>
          <a:p>
            <a:r>
              <a:rPr lang="tr-TR" sz="2400" dirty="0"/>
              <a:t>Şimdiye kadar kod yukarıdan aşağı akar diyorduk, </a:t>
            </a:r>
            <a:r>
              <a:rPr lang="tr-TR" sz="2400" dirty="0" err="1"/>
              <a:t>main’deki</a:t>
            </a:r>
            <a:r>
              <a:rPr lang="tr-TR" sz="2400" dirty="0"/>
              <a:t> </a:t>
            </a:r>
            <a:r>
              <a:rPr lang="tr-TR" sz="2400" dirty="0" err="1"/>
              <a:t>return</a:t>
            </a:r>
            <a:r>
              <a:rPr lang="tr-TR" sz="2400" dirty="0"/>
              <a:t> 0’dan sonra da aşağıdaki fonksiyon çağırılır mı?</a:t>
            </a:r>
          </a:p>
          <a:p>
            <a:r>
              <a:rPr lang="tr-TR" sz="2400" dirty="0"/>
              <a:t>Hayır. kod </a:t>
            </a:r>
            <a:r>
              <a:rPr lang="tr-TR" sz="2400" dirty="0" err="1"/>
              <a:t>main’de</a:t>
            </a:r>
            <a:r>
              <a:rPr lang="tr-TR" sz="2400" dirty="0"/>
              <a:t> başlar, gerek gördüğünde fonksiyonlara zıplamalar yapar ama ardından </a:t>
            </a:r>
            <a:r>
              <a:rPr lang="tr-TR" sz="2400" dirty="0" err="1"/>
              <a:t>main’de</a:t>
            </a:r>
            <a:r>
              <a:rPr lang="tr-TR" sz="2400" dirty="0"/>
              <a:t> kaldığı yere döner ve </a:t>
            </a:r>
            <a:r>
              <a:rPr lang="tr-TR" sz="2400" dirty="0" err="1"/>
              <a:t>main’deki</a:t>
            </a:r>
            <a:r>
              <a:rPr lang="tr-TR" sz="2400" dirty="0"/>
              <a:t> </a:t>
            </a:r>
            <a:r>
              <a:rPr lang="tr-TR" sz="2400" dirty="0" err="1"/>
              <a:t>return</a:t>
            </a:r>
            <a:r>
              <a:rPr lang="tr-TR" sz="2400" dirty="0"/>
              <a:t> 0; ‘a gelince de sonlanır. Devamındakiler vs. çalıştırılmaz.</a:t>
            </a:r>
          </a:p>
          <a:p>
            <a:endParaRPr lang="tr-TR" dirty="0"/>
          </a:p>
        </p:txBody>
      </p:sp>
      <p:sp>
        <p:nvSpPr>
          <p:cNvPr id="4" name="3 Dikdörtgen"/>
          <p:cNvSpPr/>
          <p:nvPr/>
        </p:nvSpPr>
        <p:spPr>
          <a:xfrm>
            <a:off x="4786314" y="1214422"/>
            <a:ext cx="3929090" cy="3970318"/>
          </a:xfrm>
          <a:prstGeom prst="rect">
            <a:avLst/>
          </a:prstGeom>
        </p:spPr>
        <p:txBody>
          <a:bodyPr wrap="square">
            <a:spAutoFit/>
          </a:bodyPr>
          <a:lstStyle/>
          <a:p>
            <a:pPr marL="342900" indent="-342900">
              <a:buFont typeface="+mj-lt"/>
              <a:buAutoNum type="arabicPeriod"/>
            </a:pPr>
            <a:r>
              <a:rPr lang="tr-TR" dirty="0">
                <a:solidFill>
                  <a:srgbClr val="7F0055"/>
                </a:solidFill>
                <a:latin typeface="Consolas"/>
              </a:rPr>
              <a:t>#</a:t>
            </a:r>
            <a:r>
              <a:rPr lang="tr-TR" dirty="0" err="1">
                <a:solidFill>
                  <a:srgbClr val="7F0055"/>
                </a:solidFill>
                <a:latin typeface="Consolas"/>
              </a:rPr>
              <a:t>include</a:t>
            </a:r>
            <a:r>
              <a:rPr lang="tr-TR" dirty="0">
                <a:solidFill>
                  <a:srgbClr val="7F0055"/>
                </a:solidFill>
                <a:latin typeface="Consolas"/>
              </a:rPr>
              <a:t> &lt;</a:t>
            </a:r>
            <a:r>
              <a:rPr lang="tr-TR" dirty="0" err="1">
                <a:solidFill>
                  <a:srgbClr val="7F0055"/>
                </a:solidFill>
                <a:latin typeface="Consolas"/>
              </a:rPr>
              <a:t>stdio</a:t>
            </a:r>
            <a:r>
              <a:rPr lang="tr-TR" dirty="0">
                <a:solidFill>
                  <a:srgbClr val="7F0055"/>
                </a:solidFill>
                <a:latin typeface="Consolas"/>
              </a:rPr>
              <a:t>.h&gt;</a:t>
            </a:r>
          </a:p>
          <a:p>
            <a:pPr marL="342900" indent="-342900">
              <a:buFont typeface="+mj-lt"/>
              <a:buAutoNum type="arabicPeriod"/>
            </a:pPr>
            <a:r>
              <a:rPr lang="tr-TR" dirty="0" err="1">
                <a:solidFill>
                  <a:srgbClr val="7F0055"/>
                </a:solidFill>
                <a:latin typeface="Consolas"/>
              </a:rPr>
              <a:t>int</a:t>
            </a:r>
            <a:r>
              <a:rPr lang="tr-TR" dirty="0">
                <a:solidFill>
                  <a:srgbClr val="000000"/>
                </a:solidFill>
                <a:latin typeface="Consolas"/>
              </a:rPr>
              <a:t> topla(</a:t>
            </a:r>
            <a:r>
              <a:rPr lang="tr-TR" dirty="0" err="1">
                <a:solidFill>
                  <a:srgbClr val="7F0055"/>
                </a:solidFill>
                <a:latin typeface="Consolas"/>
              </a:rPr>
              <a:t>int</a:t>
            </a:r>
            <a:r>
              <a:rPr lang="tr-TR" dirty="0">
                <a:solidFill>
                  <a:srgbClr val="000000"/>
                </a:solidFill>
                <a:latin typeface="Consolas"/>
              </a:rPr>
              <a:t> a, </a:t>
            </a:r>
            <a:r>
              <a:rPr lang="tr-TR" dirty="0" err="1">
                <a:solidFill>
                  <a:srgbClr val="7F0055"/>
                </a:solidFill>
                <a:latin typeface="Consolas"/>
              </a:rPr>
              <a:t>int</a:t>
            </a:r>
            <a:r>
              <a:rPr lang="tr-TR" dirty="0">
                <a:solidFill>
                  <a:srgbClr val="000000"/>
                </a:solidFill>
                <a:latin typeface="Consolas"/>
              </a:rPr>
              <a:t> b);</a:t>
            </a:r>
          </a:p>
          <a:p>
            <a:pPr marL="342900" indent="-342900">
              <a:buFont typeface="+mj-lt"/>
              <a:buAutoNum type="arabicPeriod"/>
            </a:pPr>
            <a:endParaRPr lang="tr-TR" dirty="0">
              <a:solidFill>
                <a:srgbClr val="000000"/>
              </a:solidFill>
              <a:latin typeface="Consolas"/>
            </a:endParaRPr>
          </a:p>
          <a:p>
            <a:pPr marL="342900" indent="-342900">
              <a:buFont typeface="+mj-lt"/>
              <a:buAutoNum type="arabicPeriod"/>
            </a:pPr>
            <a:r>
              <a:rPr lang="tr-TR" dirty="0" err="1">
                <a:solidFill>
                  <a:srgbClr val="000000"/>
                </a:solidFill>
                <a:latin typeface="Consolas"/>
              </a:rPr>
              <a:t>int</a:t>
            </a:r>
            <a:r>
              <a:rPr lang="tr-TR" dirty="0">
                <a:solidFill>
                  <a:srgbClr val="000000"/>
                </a:solidFill>
                <a:latin typeface="Consolas"/>
              </a:rPr>
              <a:t> </a:t>
            </a:r>
            <a:r>
              <a:rPr lang="tr-TR" dirty="0" err="1">
                <a:solidFill>
                  <a:srgbClr val="000000"/>
                </a:solidFill>
                <a:latin typeface="Consolas"/>
              </a:rPr>
              <a:t>main</a:t>
            </a:r>
            <a:r>
              <a:rPr lang="tr-TR" dirty="0">
                <a:solidFill>
                  <a:srgbClr val="000000"/>
                </a:solidFill>
                <a:latin typeface="Consolas"/>
              </a:rPr>
              <a:t>()</a:t>
            </a:r>
          </a:p>
          <a:p>
            <a:pPr marL="342900" indent="-342900">
              <a:buFont typeface="+mj-lt"/>
              <a:buAutoNum type="arabicPeriod"/>
            </a:pPr>
            <a:r>
              <a:rPr lang="tr-TR" dirty="0">
                <a:solidFill>
                  <a:srgbClr val="000000"/>
                </a:solidFill>
                <a:latin typeface="Consolas"/>
              </a:rPr>
              <a:t>{</a:t>
            </a:r>
          </a:p>
          <a:p>
            <a:pPr marL="342900" indent="-342900">
              <a:buFont typeface="+mj-lt"/>
              <a:buAutoNum type="arabicPeriod"/>
            </a:pPr>
            <a:r>
              <a:rPr lang="tr-TR" dirty="0">
                <a:solidFill>
                  <a:srgbClr val="000000"/>
                </a:solidFill>
                <a:latin typeface="Consolas"/>
              </a:rPr>
              <a:t>  </a:t>
            </a:r>
            <a:r>
              <a:rPr lang="tr-TR" dirty="0" err="1">
                <a:solidFill>
                  <a:srgbClr val="000000"/>
                </a:solidFill>
                <a:latin typeface="Consolas"/>
              </a:rPr>
              <a:t>int</a:t>
            </a:r>
            <a:r>
              <a:rPr lang="tr-TR" dirty="0">
                <a:solidFill>
                  <a:srgbClr val="000000"/>
                </a:solidFill>
                <a:latin typeface="Consolas"/>
              </a:rPr>
              <a:t> x = topla(8,5);</a:t>
            </a:r>
          </a:p>
          <a:p>
            <a:pPr marL="342900" indent="-342900">
              <a:buFont typeface="+mj-lt"/>
              <a:buAutoNum type="arabicPeriod"/>
            </a:pPr>
            <a:r>
              <a:rPr lang="tr-TR" dirty="0">
                <a:solidFill>
                  <a:srgbClr val="000000"/>
                </a:solidFill>
                <a:latin typeface="Consolas"/>
              </a:rPr>
              <a:t>  </a:t>
            </a:r>
            <a:r>
              <a:rPr lang="tr-TR" dirty="0" err="1">
                <a:solidFill>
                  <a:srgbClr val="000000"/>
                </a:solidFill>
                <a:latin typeface="Consolas"/>
              </a:rPr>
              <a:t>printf</a:t>
            </a:r>
            <a:r>
              <a:rPr lang="tr-TR" dirty="0">
                <a:solidFill>
                  <a:srgbClr val="000000"/>
                </a:solidFill>
                <a:latin typeface="Consolas"/>
              </a:rPr>
              <a:t>("%d", x);</a:t>
            </a:r>
          </a:p>
          <a:p>
            <a:pPr marL="342900" indent="-342900">
              <a:buFont typeface="+mj-lt"/>
              <a:buAutoNum type="arabicPeriod"/>
            </a:pPr>
            <a:r>
              <a:rPr lang="tr-TR" dirty="0">
                <a:solidFill>
                  <a:srgbClr val="000000"/>
                </a:solidFill>
                <a:latin typeface="Consolas"/>
              </a:rPr>
              <a:t>  </a:t>
            </a:r>
            <a:r>
              <a:rPr lang="tr-TR" dirty="0" err="1">
                <a:solidFill>
                  <a:srgbClr val="000000"/>
                </a:solidFill>
                <a:latin typeface="Consolas"/>
              </a:rPr>
              <a:t>return</a:t>
            </a:r>
            <a:r>
              <a:rPr lang="tr-TR" dirty="0">
                <a:solidFill>
                  <a:srgbClr val="000000"/>
                </a:solidFill>
                <a:latin typeface="Consolas"/>
              </a:rPr>
              <a:t> 0;</a:t>
            </a:r>
          </a:p>
          <a:p>
            <a:pPr marL="342900" indent="-342900">
              <a:buFont typeface="+mj-lt"/>
              <a:buAutoNum type="arabicPeriod"/>
            </a:pPr>
            <a:r>
              <a:rPr lang="tr-TR" dirty="0">
                <a:solidFill>
                  <a:srgbClr val="000000"/>
                </a:solidFill>
                <a:latin typeface="Consolas"/>
              </a:rPr>
              <a:t>}</a:t>
            </a:r>
            <a:endParaRPr lang="tr-TR" dirty="0">
              <a:solidFill>
                <a:srgbClr val="7F0055"/>
              </a:solidFill>
              <a:latin typeface="Consolas"/>
            </a:endParaRPr>
          </a:p>
          <a:p>
            <a:pPr marL="342900" indent="-342900">
              <a:buFont typeface="+mj-lt"/>
              <a:buAutoNum type="arabicPeriod"/>
            </a:pPr>
            <a:endParaRPr lang="tr-TR" dirty="0">
              <a:solidFill>
                <a:srgbClr val="7F0055"/>
              </a:solidFill>
              <a:latin typeface="Consolas"/>
            </a:endParaRPr>
          </a:p>
          <a:p>
            <a:pPr marL="342900" indent="-342900">
              <a:buFont typeface="+mj-lt"/>
              <a:buAutoNum type="arabicPeriod"/>
            </a:pPr>
            <a:r>
              <a:rPr lang="tr-TR" dirty="0" err="1">
                <a:solidFill>
                  <a:srgbClr val="7F0055"/>
                </a:solidFill>
                <a:latin typeface="Consolas"/>
              </a:rPr>
              <a:t>int</a:t>
            </a:r>
            <a:r>
              <a:rPr lang="tr-TR" dirty="0">
                <a:solidFill>
                  <a:srgbClr val="000000"/>
                </a:solidFill>
                <a:latin typeface="Consolas"/>
              </a:rPr>
              <a:t> topla(</a:t>
            </a:r>
            <a:r>
              <a:rPr lang="tr-TR" dirty="0" err="1">
                <a:solidFill>
                  <a:srgbClr val="7F0055"/>
                </a:solidFill>
                <a:latin typeface="Consolas"/>
              </a:rPr>
              <a:t>int</a:t>
            </a:r>
            <a:r>
              <a:rPr lang="tr-TR" dirty="0">
                <a:solidFill>
                  <a:srgbClr val="000000"/>
                </a:solidFill>
                <a:latin typeface="Consolas"/>
              </a:rPr>
              <a:t> a, </a:t>
            </a:r>
            <a:r>
              <a:rPr lang="tr-TR" dirty="0" err="1">
                <a:solidFill>
                  <a:srgbClr val="7F0055"/>
                </a:solidFill>
                <a:latin typeface="Consolas"/>
              </a:rPr>
              <a:t>int</a:t>
            </a:r>
            <a:r>
              <a:rPr lang="tr-TR" dirty="0">
                <a:solidFill>
                  <a:srgbClr val="000000"/>
                </a:solidFill>
                <a:latin typeface="Consolas"/>
              </a:rPr>
              <a:t> b)</a:t>
            </a:r>
          </a:p>
          <a:p>
            <a:pPr marL="342900" indent="-342900">
              <a:buFont typeface="+mj-lt"/>
              <a:buAutoNum type="arabicPeriod"/>
            </a:pPr>
            <a:r>
              <a:rPr lang="tr-TR" dirty="0">
                <a:solidFill>
                  <a:srgbClr val="000000"/>
                </a:solidFill>
                <a:latin typeface="Consolas"/>
              </a:rPr>
              <a:t>{</a:t>
            </a:r>
            <a:endParaRPr lang="tr-TR" dirty="0">
              <a:latin typeface="Consolas"/>
            </a:endParaRPr>
          </a:p>
          <a:p>
            <a:pPr marL="342900" indent="-342900">
              <a:buFont typeface="+mj-lt"/>
              <a:buAutoNum type="arabicPeriod"/>
            </a:pPr>
            <a:r>
              <a:rPr lang="tr-TR" dirty="0">
                <a:solidFill>
                  <a:srgbClr val="7F0055"/>
                </a:solidFill>
                <a:latin typeface="Consolas"/>
              </a:rPr>
              <a:t>	</a:t>
            </a:r>
            <a:r>
              <a:rPr lang="tr-TR" dirty="0">
                <a:solidFill>
                  <a:srgbClr val="000000"/>
                </a:solidFill>
                <a:latin typeface="Consolas"/>
              </a:rPr>
              <a:t> </a:t>
            </a:r>
            <a:r>
              <a:rPr lang="tr-TR" dirty="0" err="1">
                <a:solidFill>
                  <a:srgbClr val="7F0055"/>
                </a:solidFill>
                <a:latin typeface="Consolas"/>
              </a:rPr>
              <a:t>return</a:t>
            </a:r>
            <a:r>
              <a:rPr lang="tr-TR" dirty="0">
                <a:solidFill>
                  <a:srgbClr val="000000"/>
                </a:solidFill>
                <a:latin typeface="Consolas"/>
              </a:rPr>
              <a:t> a + b;</a:t>
            </a:r>
          </a:p>
          <a:p>
            <a:pPr marL="342900" indent="-342900">
              <a:buFont typeface="+mj-lt"/>
              <a:buAutoNum type="arabicPeriod"/>
            </a:pPr>
            <a:r>
              <a:rPr lang="tr-TR" dirty="0">
                <a:solidFill>
                  <a:srgbClr val="000000"/>
                </a:solidFill>
                <a:latin typeface="Consolas"/>
              </a:rPr>
              <a:t>}</a:t>
            </a:r>
          </a:p>
        </p:txBody>
      </p:sp>
      <p:sp>
        <p:nvSpPr>
          <p:cNvPr id="5" name="4 Metin kutusu"/>
          <p:cNvSpPr txBox="1"/>
          <p:nvPr/>
        </p:nvSpPr>
        <p:spPr>
          <a:xfrm>
            <a:off x="4786314" y="5357826"/>
            <a:ext cx="392909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a:t>Satır satır çalışma sırası:</a:t>
            </a:r>
          </a:p>
          <a:p>
            <a:r>
              <a:rPr lang="tr-TR" dirty="0"/>
              <a:t>1-2-3-4-5-9-10-11-5-6-7</a:t>
            </a:r>
          </a:p>
          <a:p>
            <a:r>
              <a:rPr lang="tr-TR" dirty="0"/>
              <a:t>(Kodların yanındaki satır </a:t>
            </a:r>
            <a:r>
              <a:rPr lang="tr-TR" dirty="0" err="1"/>
              <a:t>no’lara</a:t>
            </a:r>
            <a:r>
              <a:rPr lang="tr-TR" dirty="0"/>
              <a:t> atıfla)</a:t>
            </a:r>
          </a:p>
        </p:txBody>
      </p:sp>
    </p:spTree>
    <p:extLst>
      <p:ext uri="{BB962C8B-B14F-4D97-AF65-F5344CB8AC3E}">
        <p14:creationId xmlns:p14="http://schemas.microsoft.com/office/powerpoint/2010/main" val="355443701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00034" y="571480"/>
            <a:ext cx="7520940" cy="548640"/>
          </a:xfrm>
          <a:noFill/>
          <a:ln/>
        </p:spPr>
        <p:txBody>
          <a:bodyPr>
            <a:normAutofit fontScale="90000"/>
          </a:bodyPr>
          <a:lstStyle/>
          <a:p>
            <a:r>
              <a:rPr lang="tr-TR" dirty="0"/>
              <a:t>Ortalama alan fonksiyon örneği</a:t>
            </a:r>
            <a:endParaRPr lang="en-US" sz="2400" i="1" dirty="0">
              <a:solidFill>
                <a:srgbClr val="FF0000"/>
              </a:solidFill>
            </a:endParaRPr>
          </a:p>
        </p:txBody>
      </p:sp>
      <p:sp>
        <p:nvSpPr>
          <p:cNvPr id="6147" name="Rectangle 3"/>
          <p:cNvSpPr>
            <a:spLocks noGrp="1" noChangeArrowheads="1"/>
          </p:cNvSpPr>
          <p:nvPr>
            <p:ph idx="1"/>
          </p:nvPr>
        </p:nvSpPr>
        <p:spPr>
          <a:xfrm>
            <a:off x="500034" y="1357298"/>
            <a:ext cx="8083550" cy="4643470"/>
          </a:xfrm>
          <a:noFill/>
          <a:ln/>
        </p:spPr>
        <p:txBody>
          <a:bodyPr>
            <a:noAutofit/>
          </a:bodyPr>
          <a:lstStyle/>
          <a:p>
            <a:pPr>
              <a:buFontTx/>
              <a:buNone/>
            </a:pPr>
            <a:r>
              <a:rPr lang="en-US" sz="1400" b="0" dirty="0"/>
              <a:t>#include &lt;</a:t>
            </a:r>
            <a:r>
              <a:rPr lang="en-US" sz="1400" b="0" dirty="0" err="1"/>
              <a:t>stdio.h</a:t>
            </a:r>
            <a:r>
              <a:rPr lang="en-US" sz="1400" b="0" dirty="0"/>
              <a:t>&gt;</a:t>
            </a:r>
          </a:p>
          <a:p>
            <a:pPr>
              <a:buFontTx/>
              <a:buNone/>
            </a:pPr>
            <a:r>
              <a:rPr lang="en-US" sz="1400" b="0" dirty="0"/>
              <a:t>double </a:t>
            </a:r>
            <a:r>
              <a:rPr lang="en-US" sz="1400" b="1" dirty="0" err="1"/>
              <a:t>averageTwo</a:t>
            </a:r>
            <a:r>
              <a:rPr lang="en-US" sz="1400" b="0" dirty="0"/>
              <a:t> (</a:t>
            </a:r>
            <a:r>
              <a:rPr lang="en-US" sz="1400" b="0" dirty="0" err="1"/>
              <a:t>int</a:t>
            </a:r>
            <a:r>
              <a:rPr lang="en-US" sz="1400" b="0" dirty="0"/>
              <a:t> num1, </a:t>
            </a:r>
            <a:r>
              <a:rPr lang="en-US" sz="1400" b="0" dirty="0" err="1"/>
              <a:t>int</a:t>
            </a:r>
            <a:r>
              <a:rPr lang="en-US" sz="1400" b="0" dirty="0"/>
              <a:t> num2) ;</a:t>
            </a:r>
          </a:p>
          <a:p>
            <a:pPr>
              <a:buFontTx/>
              <a:buNone/>
            </a:pPr>
            <a:r>
              <a:rPr lang="en-US" sz="1400" b="0" dirty="0" err="1"/>
              <a:t>int</a:t>
            </a:r>
            <a:r>
              <a:rPr lang="en-US" sz="1400" b="0" dirty="0"/>
              <a:t> main ( )</a:t>
            </a:r>
          </a:p>
          <a:p>
            <a:pPr>
              <a:buFontTx/>
              <a:buNone/>
            </a:pPr>
            <a:r>
              <a:rPr lang="en-US" sz="1400" b="0" dirty="0"/>
              <a:t>{</a:t>
            </a:r>
          </a:p>
          <a:p>
            <a:pPr>
              <a:buFontTx/>
              <a:buNone/>
            </a:pPr>
            <a:r>
              <a:rPr lang="en-US" sz="1400" b="0" dirty="0"/>
              <a:t>	double </a:t>
            </a:r>
            <a:r>
              <a:rPr lang="en-US" sz="1400" b="0" dirty="0" err="1"/>
              <a:t>ave</a:t>
            </a:r>
            <a:r>
              <a:rPr lang="en-US" sz="1400" b="0" dirty="0"/>
              <a:t> ;</a:t>
            </a:r>
          </a:p>
          <a:p>
            <a:pPr>
              <a:buFontTx/>
              <a:buNone/>
            </a:pPr>
            <a:r>
              <a:rPr lang="en-US" sz="1400" b="0" dirty="0"/>
              <a:t>	</a:t>
            </a:r>
            <a:r>
              <a:rPr lang="en-US" sz="1400" b="0" dirty="0" err="1"/>
              <a:t>int</a:t>
            </a:r>
            <a:r>
              <a:rPr lang="en-US" sz="1400" b="0" dirty="0"/>
              <a:t> value1 = 5, value2 = 8 ;</a:t>
            </a:r>
          </a:p>
          <a:p>
            <a:pPr>
              <a:buFontTx/>
              <a:buNone/>
            </a:pPr>
            <a:r>
              <a:rPr lang="en-US" sz="1400" b="0" dirty="0"/>
              <a:t>	</a:t>
            </a:r>
            <a:r>
              <a:rPr lang="en-US" sz="1400" b="0" dirty="0" err="1"/>
              <a:t>ave</a:t>
            </a:r>
            <a:r>
              <a:rPr lang="en-US" sz="1400" b="0" dirty="0"/>
              <a:t> </a:t>
            </a:r>
            <a:r>
              <a:rPr lang="en-US" sz="1400" b="1" dirty="0"/>
              <a:t>= </a:t>
            </a:r>
            <a:r>
              <a:rPr lang="en-US" sz="1400" b="1" dirty="0" err="1"/>
              <a:t>averageTwo</a:t>
            </a:r>
            <a:r>
              <a:rPr lang="en-US" sz="1400" b="1" dirty="0"/>
              <a:t> </a:t>
            </a:r>
            <a:r>
              <a:rPr lang="en-US" sz="1400" b="0" dirty="0"/>
              <a:t>(value1, value2) ;</a:t>
            </a:r>
          </a:p>
          <a:p>
            <a:pPr>
              <a:buFontTx/>
              <a:buNone/>
            </a:pPr>
            <a:r>
              <a:rPr lang="en-US" sz="1400" b="0" dirty="0"/>
              <a:t>	</a:t>
            </a:r>
            <a:r>
              <a:rPr lang="en-US" sz="1400" b="0" dirty="0" err="1"/>
              <a:t>printf</a:t>
            </a:r>
            <a:r>
              <a:rPr lang="en-US" sz="1400" b="0" dirty="0"/>
              <a:t> (</a:t>
            </a:r>
            <a:r>
              <a:rPr lang="ja-JP" altLang="en-US" sz="1400" b="0" dirty="0">
                <a:latin typeface="Arial"/>
              </a:rPr>
              <a:t>“</a:t>
            </a:r>
            <a:r>
              <a:rPr lang="en-US" sz="1400" b="0" dirty="0"/>
              <a:t>The average of %d and %d is %</a:t>
            </a:r>
            <a:r>
              <a:rPr lang="tr-TR" sz="1400" b="0" dirty="0"/>
              <a:t>l</a:t>
            </a:r>
            <a:r>
              <a:rPr lang="en-US" sz="1400" b="0" dirty="0"/>
              <a:t>f\n</a:t>
            </a:r>
            <a:r>
              <a:rPr lang="ja-JP" altLang="en-US" sz="1400" b="0" dirty="0">
                <a:latin typeface="Arial"/>
              </a:rPr>
              <a:t>”</a:t>
            </a:r>
            <a:r>
              <a:rPr lang="en-US" sz="1400" b="0" dirty="0"/>
              <a:t>, value1, value2, </a:t>
            </a:r>
            <a:r>
              <a:rPr lang="en-US" sz="1400" b="0" dirty="0" err="1"/>
              <a:t>ave</a:t>
            </a:r>
            <a:r>
              <a:rPr lang="en-US" sz="1400" b="0" dirty="0"/>
              <a:t>) ;</a:t>
            </a:r>
          </a:p>
          <a:p>
            <a:pPr>
              <a:buFontTx/>
              <a:buNone/>
            </a:pPr>
            <a:r>
              <a:rPr lang="en-US" sz="1400" b="0" dirty="0"/>
              <a:t>      return 0 ;</a:t>
            </a:r>
          </a:p>
          <a:p>
            <a:pPr>
              <a:buFontTx/>
              <a:buNone/>
            </a:pPr>
            <a:r>
              <a:rPr lang="en-US" sz="1400" b="0" dirty="0"/>
              <a:t>}</a:t>
            </a:r>
          </a:p>
          <a:p>
            <a:pPr>
              <a:buFontTx/>
              <a:buNone/>
            </a:pPr>
            <a:r>
              <a:rPr lang="en-US" sz="1400" b="0" dirty="0"/>
              <a:t>double </a:t>
            </a:r>
            <a:r>
              <a:rPr lang="en-US" sz="1400" b="1" dirty="0" err="1"/>
              <a:t>averageTwo</a:t>
            </a:r>
            <a:r>
              <a:rPr lang="en-US" sz="1400" b="0" dirty="0"/>
              <a:t> (</a:t>
            </a:r>
            <a:r>
              <a:rPr lang="en-US" sz="1400" b="0" dirty="0" err="1"/>
              <a:t>int</a:t>
            </a:r>
            <a:r>
              <a:rPr lang="en-US" sz="1400" b="0" dirty="0"/>
              <a:t> num1, </a:t>
            </a:r>
            <a:r>
              <a:rPr lang="en-US" sz="1400" b="0" dirty="0" err="1"/>
              <a:t>int</a:t>
            </a:r>
            <a:r>
              <a:rPr lang="en-US" sz="1400" b="0" dirty="0"/>
              <a:t> num2)</a:t>
            </a:r>
          </a:p>
          <a:p>
            <a:pPr>
              <a:buFontTx/>
              <a:buNone/>
            </a:pPr>
            <a:r>
              <a:rPr lang="en-US" sz="1400" b="0" dirty="0"/>
              <a:t>{</a:t>
            </a:r>
          </a:p>
          <a:p>
            <a:pPr>
              <a:buFontTx/>
              <a:buNone/>
            </a:pPr>
            <a:r>
              <a:rPr lang="en-US" sz="1400" b="0" dirty="0"/>
              <a:t>	double average ;</a:t>
            </a:r>
          </a:p>
          <a:p>
            <a:pPr>
              <a:buFontTx/>
              <a:buNone/>
            </a:pPr>
            <a:r>
              <a:rPr lang="en-US" sz="1400" b="0" dirty="0"/>
              <a:t>	average = (num1 + num2) / 2.0 ;</a:t>
            </a:r>
          </a:p>
          <a:p>
            <a:pPr>
              <a:buFontTx/>
              <a:buNone/>
            </a:pPr>
            <a:r>
              <a:rPr lang="en-US" sz="1400" b="0" dirty="0"/>
              <a:t>	return average ;</a:t>
            </a:r>
          </a:p>
          <a:p>
            <a:pPr>
              <a:buFontTx/>
              <a:buNone/>
            </a:pPr>
            <a:r>
              <a:rPr lang="en-US" sz="1400" b="0" dirty="0"/>
              <a:t>}</a:t>
            </a:r>
          </a:p>
          <a:p>
            <a:pPr>
              <a:buFontTx/>
              <a:buNone/>
            </a:pPr>
            <a:endParaRPr lang="en-US" sz="1200" b="0" dirty="0"/>
          </a:p>
        </p:txBody>
      </p:sp>
      <p:sp>
        <p:nvSpPr>
          <p:cNvPr id="5" name="TextBox 4"/>
          <p:cNvSpPr txBox="1"/>
          <p:nvPr/>
        </p:nvSpPr>
        <p:spPr>
          <a:xfrm>
            <a:off x="5929322" y="4643446"/>
            <a:ext cx="1286187" cy="707886"/>
          </a:xfrm>
          <a:prstGeom prst="rect">
            <a:avLst/>
          </a:prstGeom>
          <a:noFill/>
        </p:spPr>
        <p:txBody>
          <a:bodyPr wrap="square" rtlCol="0">
            <a:spAutoFit/>
          </a:bodyPr>
          <a:lstStyle/>
          <a:p>
            <a:r>
              <a:rPr lang="en-US" sz="2000" dirty="0"/>
              <a:t>Function </a:t>
            </a:r>
            <a:r>
              <a:rPr lang="en-US" sz="2000" dirty="0">
                <a:solidFill>
                  <a:srgbClr val="FF0000"/>
                </a:solidFill>
              </a:rPr>
              <a:t>definition</a:t>
            </a:r>
          </a:p>
        </p:txBody>
      </p:sp>
      <p:sp>
        <p:nvSpPr>
          <p:cNvPr id="6" name="TextBox 5"/>
          <p:cNvSpPr txBox="1"/>
          <p:nvPr/>
        </p:nvSpPr>
        <p:spPr>
          <a:xfrm>
            <a:off x="3786182" y="1285860"/>
            <a:ext cx="2428519" cy="400110"/>
          </a:xfrm>
          <a:prstGeom prst="rect">
            <a:avLst/>
          </a:prstGeom>
          <a:noFill/>
        </p:spPr>
        <p:txBody>
          <a:bodyPr wrap="square" rtlCol="0">
            <a:spAutoFit/>
          </a:bodyPr>
          <a:lstStyle/>
          <a:p>
            <a:r>
              <a:rPr lang="en-US" sz="2000" dirty="0"/>
              <a:t>Function </a:t>
            </a:r>
            <a:r>
              <a:rPr lang="en-US" sz="2000" dirty="0">
                <a:solidFill>
                  <a:srgbClr val="FF0000"/>
                </a:solidFill>
              </a:rPr>
              <a:t>prototype</a:t>
            </a:r>
          </a:p>
        </p:txBody>
      </p:sp>
      <p:sp>
        <p:nvSpPr>
          <p:cNvPr id="7" name="TextBox 6"/>
          <p:cNvSpPr txBox="1"/>
          <p:nvPr/>
        </p:nvSpPr>
        <p:spPr>
          <a:xfrm>
            <a:off x="5276659" y="1634655"/>
            <a:ext cx="2514599" cy="707886"/>
          </a:xfrm>
          <a:prstGeom prst="rect">
            <a:avLst/>
          </a:prstGeom>
          <a:noFill/>
        </p:spPr>
        <p:txBody>
          <a:bodyPr wrap="square" rtlCol="0">
            <a:spAutoFit/>
          </a:bodyPr>
          <a:lstStyle/>
          <a:p>
            <a:r>
              <a:rPr lang="en-US" sz="2000" dirty="0"/>
              <a:t>Function </a:t>
            </a:r>
            <a:r>
              <a:rPr lang="en-US" sz="2000" dirty="0">
                <a:solidFill>
                  <a:srgbClr val="FF0000"/>
                </a:solidFill>
              </a:rPr>
              <a:t>invocation  </a:t>
            </a:r>
          </a:p>
          <a:p>
            <a:r>
              <a:rPr lang="en-US" sz="2000" dirty="0">
                <a:solidFill>
                  <a:srgbClr val="FF0000"/>
                </a:solidFill>
              </a:rPr>
              <a:t>                 (call)</a:t>
            </a:r>
          </a:p>
        </p:txBody>
      </p:sp>
      <p:cxnSp>
        <p:nvCxnSpPr>
          <p:cNvPr id="8" name="Straight Arrow Connector 7"/>
          <p:cNvCxnSpPr/>
          <p:nvPr/>
        </p:nvCxnSpPr>
        <p:spPr>
          <a:xfrm flipV="1">
            <a:off x="2928926" y="1988600"/>
            <a:ext cx="2140224" cy="10832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Right Brace 8"/>
          <p:cNvSpPr/>
          <p:nvPr/>
        </p:nvSpPr>
        <p:spPr>
          <a:xfrm>
            <a:off x="3357554" y="4429132"/>
            <a:ext cx="192928" cy="107781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3643306" y="4714884"/>
            <a:ext cx="2057902" cy="400110"/>
          </a:xfrm>
          <a:prstGeom prst="rect">
            <a:avLst/>
          </a:prstGeom>
          <a:noFill/>
        </p:spPr>
        <p:txBody>
          <a:bodyPr wrap="square" rtlCol="0">
            <a:spAutoFit/>
          </a:bodyPr>
          <a:lstStyle/>
          <a:p>
            <a:r>
              <a:rPr lang="en-US" sz="2000" dirty="0"/>
              <a:t>Function </a:t>
            </a:r>
            <a:r>
              <a:rPr lang="en-US" sz="2000" dirty="0">
                <a:solidFill>
                  <a:srgbClr val="FF0000"/>
                </a:solidFill>
              </a:rPr>
              <a:t>body</a:t>
            </a:r>
            <a:endParaRPr lang="en-US" dirty="0"/>
          </a:p>
        </p:txBody>
      </p:sp>
      <p:sp>
        <p:nvSpPr>
          <p:cNvPr id="11" name="TextBox 10"/>
          <p:cNvSpPr txBox="1"/>
          <p:nvPr/>
        </p:nvSpPr>
        <p:spPr>
          <a:xfrm>
            <a:off x="3571868" y="3929066"/>
            <a:ext cx="2057902" cy="400110"/>
          </a:xfrm>
          <a:prstGeom prst="rect">
            <a:avLst/>
          </a:prstGeom>
          <a:noFill/>
        </p:spPr>
        <p:txBody>
          <a:bodyPr wrap="square" rtlCol="0">
            <a:spAutoFit/>
          </a:bodyPr>
          <a:lstStyle/>
          <a:p>
            <a:r>
              <a:rPr lang="en-US" sz="2000" dirty="0"/>
              <a:t>Function </a:t>
            </a:r>
            <a:r>
              <a:rPr lang="en-US" sz="2000" dirty="0">
                <a:solidFill>
                  <a:srgbClr val="FF0000"/>
                </a:solidFill>
              </a:rPr>
              <a:t>header</a:t>
            </a:r>
          </a:p>
        </p:txBody>
      </p:sp>
      <p:cxnSp>
        <p:nvCxnSpPr>
          <p:cNvPr id="12" name="Straight Arrow Connector 11"/>
          <p:cNvCxnSpPr/>
          <p:nvPr/>
        </p:nvCxnSpPr>
        <p:spPr>
          <a:xfrm flipV="1">
            <a:off x="1643042" y="4071942"/>
            <a:ext cx="1871223" cy="2143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3357554" y="1485915"/>
            <a:ext cx="332164" cy="2285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Right Brace 14"/>
          <p:cNvSpPr/>
          <p:nvPr/>
        </p:nvSpPr>
        <p:spPr>
          <a:xfrm>
            <a:off x="5715008" y="4357694"/>
            <a:ext cx="192928" cy="153046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13 Yuvarlatılmış Dikdörtgen"/>
          <p:cNvSpPr/>
          <p:nvPr/>
        </p:nvSpPr>
        <p:spPr>
          <a:xfrm>
            <a:off x="5907936" y="2342541"/>
            <a:ext cx="2214578" cy="92869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a:t>Fonksiyonun kodda göründüğü üç yeri tanıyalım.</a:t>
            </a:r>
          </a:p>
        </p:txBody>
      </p:sp>
      <p:sp>
        <p:nvSpPr>
          <p:cNvPr id="16" name="15 Yuvarlatılmış Dikdörtgen"/>
          <p:cNvSpPr/>
          <p:nvPr/>
        </p:nvSpPr>
        <p:spPr>
          <a:xfrm>
            <a:off x="6913685" y="3607595"/>
            <a:ext cx="2214578" cy="121444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a:t>Tahtada çizerek adım adım inceleyelim.</a:t>
            </a:r>
          </a:p>
        </p:txBody>
      </p:sp>
    </p:spTree>
    <p:extLst>
      <p:ext uri="{BB962C8B-B14F-4D97-AF65-F5344CB8AC3E}">
        <p14:creationId xmlns:p14="http://schemas.microsoft.com/office/powerpoint/2010/main" val="242127975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repeatCount="300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6"/>
                                        </p:tgtEl>
                                        <p:attrNameLst>
                                          <p:attrName>ppt_x</p:attrName>
                                          <p:attrName>ppt_y</p:attrName>
                                        </p:attrNameLst>
                                      </p:cBhvr>
                                    </p:animMotion>
                                    <p:animRot by="1500000">
                                      <p:cBhvr>
                                        <p:cTn id="7" dur="125" fill="hold">
                                          <p:stCondLst>
                                            <p:cond delay="0"/>
                                          </p:stCondLst>
                                        </p:cTn>
                                        <p:tgtEl>
                                          <p:spTgt spid="6"/>
                                        </p:tgtEl>
                                        <p:attrNameLst>
                                          <p:attrName>r</p:attrName>
                                        </p:attrNameLst>
                                      </p:cBhvr>
                                    </p:animRot>
                                    <p:animRot by="-1500000">
                                      <p:cBhvr>
                                        <p:cTn id="8" dur="125" fill="hold">
                                          <p:stCondLst>
                                            <p:cond delay="125"/>
                                          </p:stCondLst>
                                        </p:cTn>
                                        <p:tgtEl>
                                          <p:spTgt spid="6"/>
                                        </p:tgtEl>
                                        <p:attrNameLst>
                                          <p:attrName>r</p:attrName>
                                        </p:attrNameLst>
                                      </p:cBhvr>
                                    </p:animRot>
                                    <p:animRot by="-1500000">
                                      <p:cBhvr>
                                        <p:cTn id="9" dur="125" fill="hold">
                                          <p:stCondLst>
                                            <p:cond delay="250"/>
                                          </p:stCondLst>
                                        </p:cTn>
                                        <p:tgtEl>
                                          <p:spTgt spid="6"/>
                                        </p:tgtEl>
                                        <p:attrNameLst>
                                          <p:attrName>r</p:attrName>
                                        </p:attrNameLst>
                                      </p:cBhvr>
                                    </p:animRot>
                                    <p:animRot by="1500000">
                                      <p:cBhvr>
                                        <p:cTn id="10" dur="125" fill="hold">
                                          <p:stCondLst>
                                            <p:cond delay="375"/>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repeatCount="3000" fill="hold" grpId="0"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7"/>
                                        </p:tgtEl>
                                        <p:attrNameLst>
                                          <p:attrName>ppt_x</p:attrName>
                                          <p:attrName>ppt_y</p:attrName>
                                        </p:attrNameLst>
                                      </p:cBhvr>
                                    </p:animMotion>
                                    <p:animRot by="1500000">
                                      <p:cBhvr>
                                        <p:cTn id="15" dur="125" fill="hold">
                                          <p:stCondLst>
                                            <p:cond delay="0"/>
                                          </p:stCondLst>
                                        </p:cTn>
                                        <p:tgtEl>
                                          <p:spTgt spid="7"/>
                                        </p:tgtEl>
                                        <p:attrNameLst>
                                          <p:attrName>r</p:attrName>
                                        </p:attrNameLst>
                                      </p:cBhvr>
                                    </p:animRot>
                                    <p:animRot by="-1500000">
                                      <p:cBhvr>
                                        <p:cTn id="16" dur="125" fill="hold">
                                          <p:stCondLst>
                                            <p:cond delay="125"/>
                                          </p:stCondLst>
                                        </p:cTn>
                                        <p:tgtEl>
                                          <p:spTgt spid="7"/>
                                        </p:tgtEl>
                                        <p:attrNameLst>
                                          <p:attrName>r</p:attrName>
                                        </p:attrNameLst>
                                      </p:cBhvr>
                                    </p:animRot>
                                    <p:animRot by="-1500000">
                                      <p:cBhvr>
                                        <p:cTn id="17" dur="125" fill="hold">
                                          <p:stCondLst>
                                            <p:cond delay="250"/>
                                          </p:stCondLst>
                                        </p:cTn>
                                        <p:tgtEl>
                                          <p:spTgt spid="7"/>
                                        </p:tgtEl>
                                        <p:attrNameLst>
                                          <p:attrName>r</p:attrName>
                                        </p:attrNameLst>
                                      </p:cBhvr>
                                    </p:animRot>
                                    <p:animRot by="1500000">
                                      <p:cBhvr>
                                        <p:cTn id="18" dur="125" fill="hold">
                                          <p:stCondLst>
                                            <p:cond delay="375"/>
                                          </p:stCondLst>
                                        </p:cTn>
                                        <p:tgtEl>
                                          <p:spTgt spid="7"/>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4" presetClass="emph" presetSubtype="0" repeatCount="indefinite" fill="hold" grpId="0" nodeType="click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5"/>
                                        </p:tgtEl>
                                        <p:attrNameLst>
                                          <p:attrName>ppt_x</p:attrName>
                                          <p:attrName>ppt_y</p:attrName>
                                        </p:attrNameLst>
                                      </p:cBhvr>
                                    </p:animMotion>
                                    <p:animRot by="1500000">
                                      <p:cBhvr>
                                        <p:cTn id="23" dur="125" fill="hold">
                                          <p:stCondLst>
                                            <p:cond delay="0"/>
                                          </p:stCondLst>
                                        </p:cTn>
                                        <p:tgtEl>
                                          <p:spTgt spid="5"/>
                                        </p:tgtEl>
                                        <p:attrNameLst>
                                          <p:attrName>r</p:attrName>
                                        </p:attrNameLst>
                                      </p:cBhvr>
                                    </p:animRot>
                                    <p:animRot by="-1500000">
                                      <p:cBhvr>
                                        <p:cTn id="24" dur="125" fill="hold">
                                          <p:stCondLst>
                                            <p:cond delay="125"/>
                                          </p:stCondLst>
                                        </p:cTn>
                                        <p:tgtEl>
                                          <p:spTgt spid="5"/>
                                        </p:tgtEl>
                                        <p:attrNameLst>
                                          <p:attrName>r</p:attrName>
                                        </p:attrNameLst>
                                      </p:cBhvr>
                                    </p:animRot>
                                    <p:animRot by="-1500000">
                                      <p:cBhvr>
                                        <p:cTn id="25" dur="125" fill="hold">
                                          <p:stCondLst>
                                            <p:cond delay="250"/>
                                          </p:stCondLst>
                                        </p:cTn>
                                        <p:tgtEl>
                                          <p:spTgt spid="5"/>
                                        </p:tgtEl>
                                        <p:attrNameLst>
                                          <p:attrName>r</p:attrName>
                                        </p:attrNameLst>
                                      </p:cBhvr>
                                    </p:animRot>
                                    <p:animRot by="1500000">
                                      <p:cBhvr>
                                        <p:cTn id="26" dur="125" fill="hold">
                                          <p:stCondLst>
                                            <p:cond delay="375"/>
                                          </p:stCondLst>
                                        </p:cTn>
                                        <p:tgtEl>
                                          <p:spTgt spid="5"/>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4" presetClass="emph" presetSubtype="0" repeatCount="3000" fill="hold" grpId="0" nodeType="clickEffect">
                                  <p:stCondLst>
                                    <p:cond delay="0"/>
                                  </p:stCondLst>
                                  <p:iterate type="lt">
                                    <p:tmPct val="10000"/>
                                  </p:iterate>
                                  <p:childTnLst>
                                    <p:animMotion origin="layout" path="M 0.0 0.0 L 0.0 -0.07213" pathEditMode="relative" ptsTypes="">
                                      <p:cBhvr>
                                        <p:cTn id="30" dur="250" accel="50000" decel="50000" autoRev="1" fill="hold">
                                          <p:stCondLst>
                                            <p:cond delay="0"/>
                                          </p:stCondLst>
                                        </p:cTn>
                                        <p:tgtEl>
                                          <p:spTgt spid="11"/>
                                        </p:tgtEl>
                                        <p:attrNameLst>
                                          <p:attrName>ppt_x</p:attrName>
                                          <p:attrName>ppt_y</p:attrName>
                                        </p:attrNameLst>
                                      </p:cBhvr>
                                    </p:animMotion>
                                    <p:animRot by="1500000">
                                      <p:cBhvr>
                                        <p:cTn id="31" dur="125" fill="hold">
                                          <p:stCondLst>
                                            <p:cond delay="0"/>
                                          </p:stCondLst>
                                        </p:cTn>
                                        <p:tgtEl>
                                          <p:spTgt spid="11"/>
                                        </p:tgtEl>
                                        <p:attrNameLst>
                                          <p:attrName>r</p:attrName>
                                        </p:attrNameLst>
                                      </p:cBhvr>
                                    </p:animRot>
                                    <p:animRot by="-1500000">
                                      <p:cBhvr>
                                        <p:cTn id="32" dur="125" fill="hold">
                                          <p:stCondLst>
                                            <p:cond delay="125"/>
                                          </p:stCondLst>
                                        </p:cTn>
                                        <p:tgtEl>
                                          <p:spTgt spid="11"/>
                                        </p:tgtEl>
                                        <p:attrNameLst>
                                          <p:attrName>r</p:attrName>
                                        </p:attrNameLst>
                                      </p:cBhvr>
                                    </p:animRot>
                                    <p:animRot by="-1500000">
                                      <p:cBhvr>
                                        <p:cTn id="33" dur="125" fill="hold">
                                          <p:stCondLst>
                                            <p:cond delay="250"/>
                                          </p:stCondLst>
                                        </p:cTn>
                                        <p:tgtEl>
                                          <p:spTgt spid="11"/>
                                        </p:tgtEl>
                                        <p:attrNameLst>
                                          <p:attrName>r</p:attrName>
                                        </p:attrNameLst>
                                      </p:cBhvr>
                                    </p:animRot>
                                    <p:animRot by="1500000">
                                      <p:cBhvr>
                                        <p:cTn id="34" dur="125" fill="hold">
                                          <p:stCondLst>
                                            <p:cond delay="375"/>
                                          </p:stCondLst>
                                        </p:cTn>
                                        <p:tgtEl>
                                          <p:spTgt spid="11"/>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4" presetClass="emph" presetSubtype="0" repeatCount="3000" fill="hold" grpId="0" nodeType="clickEffect">
                                  <p:stCondLst>
                                    <p:cond delay="0"/>
                                  </p:stCondLst>
                                  <p:iterate type="lt">
                                    <p:tmPct val="10000"/>
                                  </p:iterate>
                                  <p:childTnLst>
                                    <p:animMotion origin="layout" path="M 0.0 0.0 L 0.0 -0.07213" pathEditMode="relative" ptsTypes="">
                                      <p:cBhvr>
                                        <p:cTn id="38" dur="250" accel="50000" decel="50000" autoRev="1" fill="hold">
                                          <p:stCondLst>
                                            <p:cond delay="0"/>
                                          </p:stCondLst>
                                        </p:cTn>
                                        <p:tgtEl>
                                          <p:spTgt spid="10"/>
                                        </p:tgtEl>
                                        <p:attrNameLst>
                                          <p:attrName>ppt_x</p:attrName>
                                          <p:attrName>ppt_y</p:attrName>
                                        </p:attrNameLst>
                                      </p:cBhvr>
                                    </p:animMotion>
                                    <p:animRot by="1500000">
                                      <p:cBhvr>
                                        <p:cTn id="39" dur="125" fill="hold">
                                          <p:stCondLst>
                                            <p:cond delay="0"/>
                                          </p:stCondLst>
                                        </p:cTn>
                                        <p:tgtEl>
                                          <p:spTgt spid="10"/>
                                        </p:tgtEl>
                                        <p:attrNameLst>
                                          <p:attrName>r</p:attrName>
                                        </p:attrNameLst>
                                      </p:cBhvr>
                                    </p:animRot>
                                    <p:animRot by="-1500000">
                                      <p:cBhvr>
                                        <p:cTn id="40" dur="125" fill="hold">
                                          <p:stCondLst>
                                            <p:cond delay="125"/>
                                          </p:stCondLst>
                                        </p:cTn>
                                        <p:tgtEl>
                                          <p:spTgt spid="10"/>
                                        </p:tgtEl>
                                        <p:attrNameLst>
                                          <p:attrName>r</p:attrName>
                                        </p:attrNameLst>
                                      </p:cBhvr>
                                    </p:animRot>
                                    <p:animRot by="-1500000">
                                      <p:cBhvr>
                                        <p:cTn id="41" dur="125" fill="hold">
                                          <p:stCondLst>
                                            <p:cond delay="250"/>
                                          </p:stCondLst>
                                        </p:cTn>
                                        <p:tgtEl>
                                          <p:spTgt spid="10"/>
                                        </p:tgtEl>
                                        <p:attrNameLst>
                                          <p:attrName>r</p:attrName>
                                        </p:attrNameLst>
                                      </p:cBhvr>
                                    </p:animRot>
                                    <p:animRot by="1500000">
                                      <p:cBhvr>
                                        <p:cTn id="42" dur="125" fill="hold">
                                          <p:stCondLst>
                                            <p:cond delay="375"/>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25 Yuvarlatılmış Dikdörtgen"/>
          <p:cNvSpPr/>
          <p:nvPr/>
        </p:nvSpPr>
        <p:spPr>
          <a:xfrm>
            <a:off x="2428860" y="2428868"/>
            <a:ext cx="2000264" cy="1000132"/>
          </a:xfrm>
          <a:prstGeom prst="roundRect">
            <a:avLst/>
          </a:prstGeom>
          <a:solidFill>
            <a:schemeClr val="accent4">
              <a:lumMod val="20000"/>
              <a:lumOff val="80000"/>
            </a:schemeClr>
          </a:solidFill>
          <a:ln w="57150">
            <a:solidFill>
              <a:srgbClr val="FF0000"/>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tr-TR"/>
          </a:p>
        </p:txBody>
      </p:sp>
      <p:pic>
        <p:nvPicPr>
          <p:cNvPr id="60" name="Picture 59"/>
          <p:cNvPicPr>
            <a:picLocks noChangeAspect="1"/>
          </p:cNvPicPr>
          <p:nvPr/>
        </p:nvPicPr>
        <p:blipFill>
          <a:blip r:embed="rId3" cstate="print">
            <a:clrChange>
              <a:clrFrom>
                <a:srgbClr val="FFFFFF"/>
              </a:clrFrom>
              <a:clrTo>
                <a:srgbClr val="FFFFFF">
                  <a:alpha val="0"/>
                </a:srgbClr>
              </a:clrTo>
            </a:clrChange>
          </a:blip>
          <a:stretch>
            <a:fillRect/>
          </a:stretch>
        </p:blipFill>
        <p:spPr>
          <a:xfrm>
            <a:off x="3029868" y="1666207"/>
            <a:ext cx="3436620" cy="3646150"/>
          </a:xfrm>
          <a:prstGeom prst="rect">
            <a:avLst/>
          </a:prstGeom>
        </p:spPr>
      </p:pic>
      <p:sp>
        <p:nvSpPr>
          <p:cNvPr id="48" name="47 Metin kutusu"/>
          <p:cNvSpPr txBox="1"/>
          <p:nvPr/>
        </p:nvSpPr>
        <p:spPr>
          <a:xfrm>
            <a:off x="2871989" y="1982233"/>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a:solidFill>
                  <a:schemeClr val="tx1"/>
                </a:solidFill>
              </a:rPr>
              <a:t>veri giriş-çıkış</a:t>
            </a:r>
          </a:p>
        </p:txBody>
      </p:sp>
      <p:sp>
        <p:nvSpPr>
          <p:cNvPr id="46" name="45 Başlık"/>
          <p:cNvSpPr>
            <a:spLocks noGrp="1"/>
          </p:cNvSpPr>
          <p:nvPr>
            <p:ph type="title"/>
          </p:nvPr>
        </p:nvSpPr>
        <p:spPr>
          <a:xfrm>
            <a:off x="457200" y="121547"/>
            <a:ext cx="8229600" cy="990600"/>
          </a:xfrm>
        </p:spPr>
        <p:txBody>
          <a:bodyPr/>
          <a:lstStyle/>
          <a:p>
            <a:r>
              <a:rPr lang="tr-TR" dirty="0"/>
              <a:t>Yol Haritası</a:t>
            </a:r>
          </a:p>
        </p:txBody>
      </p:sp>
      <p:pic>
        <p:nvPicPr>
          <p:cNvPr id="47" name="46 Resim" descr="images.jpeg"/>
          <p:cNvPicPr>
            <a:picLocks noChangeAspect="1"/>
          </p:cNvPicPr>
          <p:nvPr/>
        </p:nvPicPr>
        <p:blipFill>
          <a:blip r:embed="rId4">
            <a:clrChange>
              <a:clrFrom>
                <a:srgbClr val="FFFFFF"/>
              </a:clrFrom>
              <a:clrTo>
                <a:srgbClr val="FFFFFF">
                  <a:alpha val="0"/>
                </a:srgbClr>
              </a:clrTo>
            </a:clrChange>
          </a:blip>
          <a:srcRect b="14457"/>
          <a:stretch>
            <a:fillRect/>
          </a:stretch>
        </p:blipFill>
        <p:spPr>
          <a:xfrm>
            <a:off x="3300328" y="1112147"/>
            <a:ext cx="891197" cy="864000"/>
          </a:xfrm>
          <a:prstGeom prst="rect">
            <a:avLst/>
          </a:prstGeom>
        </p:spPr>
      </p:pic>
      <p:pic>
        <p:nvPicPr>
          <p:cNvPr id="49" name="48 Resim" descr="Stick-figure-balancing-gadgets.gif"/>
          <p:cNvPicPr>
            <a:picLocks noChangeAspect="1"/>
          </p:cNvPicPr>
          <p:nvPr/>
        </p:nvPicPr>
        <p:blipFill>
          <a:blip r:embed="rId5" cstate="print">
            <a:clrChange>
              <a:clrFrom>
                <a:srgbClr val="FFFFFF"/>
              </a:clrFrom>
              <a:clrTo>
                <a:srgbClr val="FFFFFF">
                  <a:alpha val="0"/>
                </a:srgbClr>
              </a:clrTo>
            </a:clrChange>
          </a:blip>
          <a:stretch>
            <a:fillRect/>
          </a:stretch>
        </p:blipFill>
        <p:spPr>
          <a:xfrm>
            <a:off x="3644786" y="5010231"/>
            <a:ext cx="1241597" cy="1364392"/>
          </a:xfrm>
          <a:prstGeom prst="rect">
            <a:avLst/>
          </a:prstGeom>
        </p:spPr>
      </p:pic>
      <p:pic>
        <p:nvPicPr>
          <p:cNvPr id="50" name="49 Resim" descr="stick_figure_holding_five_800_clr_7794.png"/>
          <p:cNvPicPr>
            <a:picLocks noChangeAspect="1"/>
          </p:cNvPicPr>
          <p:nvPr/>
        </p:nvPicPr>
        <p:blipFill>
          <a:blip r:embed="rId6" cstate="print"/>
          <a:stretch>
            <a:fillRect/>
          </a:stretch>
        </p:blipFill>
        <p:spPr>
          <a:xfrm>
            <a:off x="6041478" y="1112147"/>
            <a:ext cx="512325" cy="828000"/>
          </a:xfrm>
          <a:prstGeom prst="rect">
            <a:avLst/>
          </a:prstGeom>
        </p:spPr>
      </p:pic>
      <p:sp>
        <p:nvSpPr>
          <p:cNvPr id="51" name="50 Metin kutusu"/>
          <p:cNvSpPr txBox="1"/>
          <p:nvPr/>
        </p:nvSpPr>
        <p:spPr>
          <a:xfrm>
            <a:off x="6636193" y="1297265"/>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a:solidFill>
                  <a:schemeClr val="tx1"/>
                </a:solidFill>
              </a:rPr>
              <a:t>değişken</a:t>
            </a:r>
          </a:p>
        </p:txBody>
      </p:sp>
      <p:pic>
        <p:nvPicPr>
          <p:cNvPr id="52" name="51 Resim" descr="question-mark-above-figure.jpg"/>
          <p:cNvPicPr>
            <a:picLocks noChangeAspect="1"/>
          </p:cNvPicPr>
          <p:nvPr/>
        </p:nvPicPr>
        <p:blipFill>
          <a:blip r:embed="rId7" cstate="print">
            <a:clrChange>
              <a:clrFrom>
                <a:srgbClr val="000000">
                  <a:alpha val="0"/>
                </a:srgbClr>
              </a:clrFrom>
              <a:clrTo>
                <a:srgbClr val="000000">
                  <a:alpha val="0"/>
                </a:srgbClr>
              </a:clrTo>
            </a:clrChange>
          </a:blip>
          <a:stretch>
            <a:fillRect/>
          </a:stretch>
        </p:blipFill>
        <p:spPr>
          <a:xfrm>
            <a:off x="5143529" y="740360"/>
            <a:ext cx="476928" cy="828000"/>
          </a:xfrm>
          <a:prstGeom prst="rect">
            <a:avLst/>
          </a:prstGeom>
        </p:spPr>
      </p:pic>
      <p:sp>
        <p:nvSpPr>
          <p:cNvPr id="55" name="54 Metin kutusu"/>
          <p:cNvSpPr txBox="1"/>
          <p:nvPr/>
        </p:nvSpPr>
        <p:spPr>
          <a:xfrm>
            <a:off x="4207529" y="865926"/>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a:solidFill>
                  <a:schemeClr val="tx1"/>
                </a:solidFill>
              </a:rPr>
              <a:t>algoritma</a:t>
            </a:r>
          </a:p>
        </p:txBody>
      </p:sp>
      <p:sp>
        <p:nvSpPr>
          <p:cNvPr id="56" name="55 Metin kutusu"/>
          <p:cNvSpPr txBox="1"/>
          <p:nvPr/>
        </p:nvSpPr>
        <p:spPr>
          <a:xfrm>
            <a:off x="6466488" y="2447435"/>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a:solidFill>
                  <a:schemeClr val="tx1"/>
                </a:solidFill>
              </a:rPr>
              <a:t>koşul</a:t>
            </a:r>
          </a:p>
        </p:txBody>
      </p:sp>
      <p:pic>
        <p:nvPicPr>
          <p:cNvPr id="61" name="60 Resim" descr="stick_figure_direction_1600_clr.png"/>
          <p:cNvPicPr>
            <a:picLocks noChangeAspect="1"/>
          </p:cNvPicPr>
          <p:nvPr/>
        </p:nvPicPr>
        <p:blipFill>
          <a:blip r:embed="rId8" cstate="print"/>
          <a:stretch>
            <a:fillRect/>
          </a:stretch>
        </p:blipFill>
        <p:spPr>
          <a:xfrm rot="156924">
            <a:off x="5546465" y="2002301"/>
            <a:ext cx="900000" cy="898127"/>
          </a:xfrm>
          <a:prstGeom prst="rect">
            <a:avLst/>
          </a:prstGeom>
        </p:spPr>
      </p:pic>
      <p:pic>
        <p:nvPicPr>
          <p:cNvPr id="62" name="61 Resim" descr="teaserbox_4675912.png"/>
          <p:cNvPicPr>
            <a:picLocks noChangeAspect="1"/>
          </p:cNvPicPr>
          <p:nvPr/>
        </p:nvPicPr>
        <p:blipFill>
          <a:blip r:embed="rId9" cstate="print"/>
          <a:stretch>
            <a:fillRect/>
          </a:stretch>
        </p:blipFill>
        <p:spPr>
          <a:xfrm>
            <a:off x="3711530" y="2570546"/>
            <a:ext cx="675000" cy="900000"/>
          </a:xfrm>
          <a:prstGeom prst="rect">
            <a:avLst/>
          </a:prstGeom>
        </p:spPr>
      </p:pic>
      <p:sp>
        <p:nvSpPr>
          <p:cNvPr id="63" name="62 Metin kutusu"/>
          <p:cNvSpPr txBox="1"/>
          <p:nvPr/>
        </p:nvSpPr>
        <p:spPr>
          <a:xfrm>
            <a:off x="2629705" y="2849758"/>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a:solidFill>
                  <a:schemeClr val="tx1"/>
                </a:solidFill>
              </a:rPr>
              <a:t>fonksiyon</a:t>
            </a:r>
          </a:p>
        </p:txBody>
      </p:sp>
      <p:pic>
        <p:nvPicPr>
          <p:cNvPr id="65" name="64 Resim" descr="döngü.jpg"/>
          <p:cNvPicPr>
            <a:picLocks noChangeAspect="1"/>
          </p:cNvPicPr>
          <p:nvPr/>
        </p:nvPicPr>
        <p:blipFill>
          <a:blip r:embed="rId10" cstate="print">
            <a:clrChange>
              <a:clrFrom>
                <a:srgbClr val="FFFFFF"/>
              </a:clrFrom>
              <a:clrTo>
                <a:srgbClr val="FFFFFF">
                  <a:alpha val="0"/>
                </a:srgbClr>
              </a:clrTo>
            </a:clrChange>
          </a:blip>
          <a:stretch>
            <a:fillRect/>
          </a:stretch>
        </p:blipFill>
        <p:spPr>
          <a:xfrm>
            <a:off x="4782665" y="3020546"/>
            <a:ext cx="900000" cy="900000"/>
          </a:xfrm>
          <a:prstGeom prst="rect">
            <a:avLst/>
          </a:prstGeom>
        </p:spPr>
      </p:pic>
      <p:pic>
        <p:nvPicPr>
          <p:cNvPr id="92" name="91 Resim" descr="arrays.jpg"/>
          <p:cNvPicPr>
            <a:picLocks noChangeAspect="1"/>
          </p:cNvPicPr>
          <p:nvPr/>
        </p:nvPicPr>
        <p:blipFill>
          <a:blip r:embed="rId11" cstate="print">
            <a:clrChange>
              <a:clrFrom>
                <a:srgbClr val="FFFFFF"/>
              </a:clrFrom>
              <a:clrTo>
                <a:srgbClr val="FFFFFF">
                  <a:alpha val="0"/>
                </a:srgbClr>
              </a:clrTo>
            </a:clrChange>
          </a:blip>
          <a:srcRect t="19559" b="26669"/>
          <a:stretch>
            <a:fillRect/>
          </a:stretch>
        </p:blipFill>
        <p:spPr>
          <a:xfrm rot="273011">
            <a:off x="1832849" y="3193775"/>
            <a:ext cx="1064446" cy="612000"/>
          </a:xfrm>
          <a:prstGeom prst="rect">
            <a:avLst/>
          </a:prstGeom>
        </p:spPr>
      </p:pic>
      <p:sp>
        <p:nvSpPr>
          <p:cNvPr id="94" name="93 Metin kutusu"/>
          <p:cNvSpPr txBox="1"/>
          <p:nvPr/>
        </p:nvSpPr>
        <p:spPr>
          <a:xfrm>
            <a:off x="5736193" y="3498517"/>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a:solidFill>
                  <a:schemeClr val="tx1"/>
                </a:solidFill>
              </a:rPr>
              <a:t>döngü</a:t>
            </a:r>
          </a:p>
        </p:txBody>
      </p:sp>
      <p:sp>
        <p:nvSpPr>
          <p:cNvPr id="96" name="95 Metin kutusu"/>
          <p:cNvSpPr txBox="1"/>
          <p:nvPr/>
        </p:nvSpPr>
        <p:spPr>
          <a:xfrm>
            <a:off x="890164" y="3470546"/>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a:solidFill>
                  <a:schemeClr val="tx1"/>
                </a:solidFill>
              </a:rPr>
              <a:t>dizi -dizgi</a:t>
            </a:r>
          </a:p>
        </p:txBody>
      </p:sp>
      <p:pic>
        <p:nvPicPr>
          <p:cNvPr id="97" name="96 Resim" descr="16201491-3d-human-with-a-pointer-isolated-on-white-background.jpg"/>
          <p:cNvPicPr>
            <a:picLocks noChangeAspect="1"/>
          </p:cNvPicPr>
          <p:nvPr/>
        </p:nvPicPr>
        <p:blipFill>
          <a:blip r:embed="rId12"/>
          <a:stretch>
            <a:fillRect/>
          </a:stretch>
        </p:blipFill>
        <p:spPr>
          <a:xfrm>
            <a:off x="5413374" y="3894788"/>
            <a:ext cx="744642" cy="900000"/>
          </a:xfrm>
          <a:prstGeom prst="rect">
            <a:avLst/>
          </a:prstGeom>
        </p:spPr>
      </p:pic>
      <p:pic>
        <p:nvPicPr>
          <p:cNvPr id="98" name="97 Resim" descr="harıl harıl kod.jpg"/>
          <p:cNvPicPr>
            <a:picLocks noChangeAspect="1"/>
          </p:cNvPicPr>
          <p:nvPr/>
        </p:nvPicPr>
        <p:blipFill>
          <a:blip r:embed="rId13" cstate="print"/>
          <a:stretch>
            <a:fillRect/>
          </a:stretch>
        </p:blipFill>
        <p:spPr>
          <a:xfrm>
            <a:off x="2061627" y="4389607"/>
            <a:ext cx="810362" cy="810362"/>
          </a:xfrm>
          <a:prstGeom prst="rect">
            <a:avLst/>
          </a:prstGeom>
        </p:spPr>
      </p:pic>
      <p:sp>
        <p:nvSpPr>
          <p:cNvPr id="95" name="94 Metin kutusu"/>
          <p:cNvSpPr txBox="1"/>
          <p:nvPr/>
        </p:nvSpPr>
        <p:spPr>
          <a:xfrm>
            <a:off x="6012890" y="4517789"/>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a:solidFill>
                  <a:schemeClr val="tx1"/>
                </a:solidFill>
              </a:rPr>
              <a:t>işaretçi</a:t>
            </a:r>
          </a:p>
        </p:txBody>
      </p:sp>
      <p:sp>
        <p:nvSpPr>
          <p:cNvPr id="99" name="98 Metin kutusu"/>
          <p:cNvSpPr txBox="1"/>
          <p:nvPr/>
        </p:nvSpPr>
        <p:spPr>
          <a:xfrm>
            <a:off x="1161627" y="4764010"/>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a:solidFill>
                  <a:schemeClr val="tx1"/>
                </a:solidFill>
              </a:rPr>
              <a:t>yapı</a:t>
            </a:r>
          </a:p>
        </p:txBody>
      </p:sp>
      <p:sp>
        <p:nvSpPr>
          <p:cNvPr id="23" name="22 Metin kutusu"/>
          <p:cNvSpPr txBox="1"/>
          <p:nvPr/>
        </p:nvSpPr>
        <p:spPr>
          <a:xfrm>
            <a:off x="2919894" y="5377803"/>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a:solidFill>
                  <a:schemeClr val="tx1"/>
                </a:solidFill>
              </a:rPr>
              <a:t>komut ekranı</a:t>
            </a:r>
          </a:p>
        </p:txBody>
      </p:sp>
      <p:sp>
        <p:nvSpPr>
          <p:cNvPr id="25" name="24 Metin kutusu"/>
          <p:cNvSpPr txBox="1"/>
          <p:nvPr/>
        </p:nvSpPr>
        <p:spPr>
          <a:xfrm>
            <a:off x="6143636" y="4000504"/>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a:solidFill>
                  <a:schemeClr val="tx1"/>
                </a:solidFill>
              </a:rPr>
              <a:t>özyineleme</a:t>
            </a:r>
          </a:p>
        </p:txBody>
      </p:sp>
    </p:spTree>
    <p:extLst>
      <p:ext uri="{BB962C8B-B14F-4D97-AF65-F5344CB8AC3E}">
        <p14:creationId xmlns:p14="http://schemas.microsoft.com/office/powerpoint/2010/main" val="2605406838"/>
      </p:ext>
    </p:extLst>
  </p:cSld>
  <p:clrMapOvr>
    <a:masterClrMapping/>
  </p:clrMapOvr>
  <p:transition spd="med" advClick="0">
    <p:pull/>
  </p:transition>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22960" y="91440"/>
            <a:ext cx="7520940" cy="548640"/>
          </a:xfrm>
          <a:noFill/>
          <a:ln/>
        </p:spPr>
        <p:txBody>
          <a:bodyPr>
            <a:normAutofit fontScale="90000"/>
          </a:bodyPr>
          <a:lstStyle/>
          <a:p>
            <a:r>
              <a:rPr lang="tr-TR" dirty="0"/>
              <a:t>Ortalama alan fonksiyon örneği</a:t>
            </a:r>
            <a:endParaRPr lang="en-US" sz="2400" i="1" dirty="0">
              <a:solidFill>
                <a:srgbClr val="FF0000"/>
              </a:solidFill>
            </a:endParaRPr>
          </a:p>
        </p:txBody>
      </p:sp>
      <p:sp>
        <p:nvSpPr>
          <p:cNvPr id="6147" name="Rectangle 3"/>
          <p:cNvSpPr>
            <a:spLocks noGrp="1" noChangeArrowheads="1"/>
          </p:cNvSpPr>
          <p:nvPr>
            <p:ph idx="1"/>
          </p:nvPr>
        </p:nvSpPr>
        <p:spPr>
          <a:xfrm>
            <a:off x="500034" y="1357298"/>
            <a:ext cx="8083550" cy="4643470"/>
          </a:xfrm>
          <a:noFill/>
          <a:ln/>
        </p:spPr>
        <p:txBody>
          <a:bodyPr>
            <a:noAutofit/>
          </a:bodyPr>
          <a:lstStyle/>
          <a:p>
            <a:pPr>
              <a:buFontTx/>
              <a:buNone/>
            </a:pPr>
            <a:r>
              <a:rPr lang="en-US" sz="1400" b="0" dirty="0"/>
              <a:t>#include &lt;</a:t>
            </a:r>
            <a:r>
              <a:rPr lang="en-US" sz="1400" b="0" dirty="0" err="1"/>
              <a:t>stdio.h</a:t>
            </a:r>
            <a:r>
              <a:rPr lang="en-US" sz="1400" b="0" dirty="0"/>
              <a:t>&gt;</a:t>
            </a:r>
          </a:p>
          <a:p>
            <a:pPr>
              <a:buFontTx/>
              <a:buNone/>
            </a:pPr>
            <a:r>
              <a:rPr lang="tr-TR" sz="1400" b="0" dirty="0" err="1"/>
              <a:t>double</a:t>
            </a:r>
            <a:r>
              <a:rPr lang="tr-TR" sz="1400" b="0" dirty="0"/>
              <a:t> </a:t>
            </a:r>
            <a:r>
              <a:rPr lang="en-US" sz="1400" b="0" dirty="0" err="1"/>
              <a:t>averageTwo</a:t>
            </a:r>
            <a:r>
              <a:rPr lang="en-US" sz="1400" b="0" dirty="0"/>
              <a:t> (</a:t>
            </a:r>
            <a:r>
              <a:rPr lang="en-US" sz="1400" b="0" dirty="0" err="1"/>
              <a:t>int</a:t>
            </a:r>
            <a:r>
              <a:rPr lang="en-US" sz="1400" b="0" dirty="0"/>
              <a:t> num1, </a:t>
            </a:r>
            <a:r>
              <a:rPr lang="en-US" sz="1400" b="0" dirty="0" err="1"/>
              <a:t>int</a:t>
            </a:r>
            <a:r>
              <a:rPr lang="en-US" sz="1400" b="0" dirty="0"/>
              <a:t> num2) ;</a:t>
            </a:r>
          </a:p>
          <a:p>
            <a:pPr>
              <a:buFontTx/>
              <a:buNone/>
            </a:pPr>
            <a:r>
              <a:rPr lang="en-US" sz="1400" b="0" dirty="0" err="1"/>
              <a:t>int</a:t>
            </a:r>
            <a:r>
              <a:rPr lang="en-US" sz="1400" b="0" dirty="0"/>
              <a:t> main ( )</a:t>
            </a:r>
          </a:p>
          <a:p>
            <a:pPr>
              <a:buFontTx/>
              <a:buNone/>
            </a:pPr>
            <a:r>
              <a:rPr lang="en-US" sz="1400" b="0" dirty="0"/>
              <a:t>{</a:t>
            </a:r>
          </a:p>
          <a:p>
            <a:pPr>
              <a:buFontTx/>
              <a:buNone/>
            </a:pPr>
            <a:r>
              <a:rPr lang="en-US" sz="1400" b="0" dirty="0"/>
              <a:t>	</a:t>
            </a:r>
            <a:r>
              <a:rPr lang="tr-TR" sz="1400" b="0" dirty="0" err="1"/>
              <a:t>double</a:t>
            </a:r>
            <a:r>
              <a:rPr lang="tr-TR" sz="1400" b="0" dirty="0"/>
              <a:t> </a:t>
            </a:r>
            <a:r>
              <a:rPr lang="en-US" sz="1400" b="0" dirty="0" err="1"/>
              <a:t>ave</a:t>
            </a:r>
            <a:r>
              <a:rPr lang="en-US" sz="1400" b="0" dirty="0"/>
              <a:t> ;</a:t>
            </a:r>
          </a:p>
          <a:p>
            <a:pPr>
              <a:buFontTx/>
              <a:buNone/>
            </a:pPr>
            <a:r>
              <a:rPr lang="en-US" sz="1400" b="0" dirty="0"/>
              <a:t>	</a:t>
            </a:r>
            <a:r>
              <a:rPr lang="en-US" sz="1400" b="0" dirty="0" err="1"/>
              <a:t>int</a:t>
            </a:r>
            <a:r>
              <a:rPr lang="en-US" sz="1400" b="0" dirty="0"/>
              <a:t> value1 = 5, value2 = 8 ;</a:t>
            </a:r>
          </a:p>
          <a:p>
            <a:pPr>
              <a:buFontTx/>
              <a:buNone/>
            </a:pPr>
            <a:r>
              <a:rPr lang="en-US" sz="1400" b="0" dirty="0"/>
              <a:t>	</a:t>
            </a:r>
            <a:r>
              <a:rPr lang="en-US" sz="1400" b="0" dirty="0" err="1"/>
              <a:t>ave</a:t>
            </a:r>
            <a:r>
              <a:rPr lang="en-US" sz="1400" b="0" dirty="0"/>
              <a:t> = </a:t>
            </a:r>
            <a:r>
              <a:rPr lang="en-US" sz="1400" b="0" dirty="0" err="1"/>
              <a:t>averageTwo</a:t>
            </a:r>
            <a:r>
              <a:rPr lang="en-US" sz="1400" b="0" dirty="0"/>
              <a:t> (value1, value2) ;</a:t>
            </a:r>
          </a:p>
          <a:p>
            <a:pPr>
              <a:buFontTx/>
              <a:buNone/>
            </a:pPr>
            <a:r>
              <a:rPr lang="en-US" sz="1400" b="0" dirty="0"/>
              <a:t>	</a:t>
            </a:r>
            <a:r>
              <a:rPr lang="en-US" sz="1400" b="0" dirty="0" err="1"/>
              <a:t>printf</a:t>
            </a:r>
            <a:r>
              <a:rPr lang="en-US" sz="1400" b="0" dirty="0"/>
              <a:t> (</a:t>
            </a:r>
            <a:r>
              <a:rPr lang="ja-JP" altLang="en-US" sz="1400" b="0" dirty="0">
                <a:latin typeface="Arial"/>
              </a:rPr>
              <a:t>“</a:t>
            </a:r>
            <a:r>
              <a:rPr lang="en-US" sz="1400" b="0" dirty="0"/>
              <a:t>The average of %d and %d is %</a:t>
            </a:r>
            <a:r>
              <a:rPr lang="tr-TR" sz="1400" b="0" dirty="0"/>
              <a:t>l</a:t>
            </a:r>
            <a:r>
              <a:rPr lang="en-US" sz="1400" b="0" dirty="0"/>
              <a:t>f\n</a:t>
            </a:r>
            <a:r>
              <a:rPr lang="ja-JP" altLang="en-US" sz="1400" b="0" dirty="0">
                <a:latin typeface="Arial"/>
              </a:rPr>
              <a:t>”</a:t>
            </a:r>
            <a:r>
              <a:rPr lang="en-US" sz="1400" b="0" dirty="0"/>
              <a:t>, value1, value2, </a:t>
            </a:r>
            <a:r>
              <a:rPr lang="en-US" sz="1400" b="0" dirty="0" err="1"/>
              <a:t>ave</a:t>
            </a:r>
            <a:r>
              <a:rPr lang="en-US" sz="1400" b="0" dirty="0"/>
              <a:t>) ;</a:t>
            </a:r>
          </a:p>
          <a:p>
            <a:pPr>
              <a:buFontTx/>
              <a:buNone/>
            </a:pPr>
            <a:r>
              <a:rPr lang="en-US" sz="1400" b="0" dirty="0"/>
              <a:t>      return 0 ;</a:t>
            </a:r>
          </a:p>
          <a:p>
            <a:pPr>
              <a:buFontTx/>
              <a:buNone/>
            </a:pPr>
            <a:r>
              <a:rPr lang="en-US" sz="1400" b="0" dirty="0"/>
              <a:t>}</a:t>
            </a:r>
          </a:p>
          <a:p>
            <a:pPr>
              <a:buFontTx/>
              <a:buNone/>
            </a:pPr>
            <a:r>
              <a:rPr lang="tr-TR" sz="1400" b="0" dirty="0" err="1"/>
              <a:t>double</a:t>
            </a:r>
            <a:r>
              <a:rPr lang="tr-TR" sz="1400" b="0" dirty="0"/>
              <a:t> </a:t>
            </a:r>
            <a:r>
              <a:rPr lang="en-US" sz="1400" b="0" dirty="0" err="1"/>
              <a:t>averageTwo</a:t>
            </a:r>
            <a:r>
              <a:rPr lang="en-US" sz="1400" b="0" dirty="0"/>
              <a:t> (</a:t>
            </a:r>
            <a:r>
              <a:rPr lang="en-US" sz="1400" b="0" dirty="0" err="1"/>
              <a:t>int</a:t>
            </a:r>
            <a:r>
              <a:rPr lang="en-US" sz="1400" b="0" dirty="0"/>
              <a:t> num1, </a:t>
            </a:r>
            <a:r>
              <a:rPr lang="en-US" sz="1400" b="0" dirty="0" err="1"/>
              <a:t>int</a:t>
            </a:r>
            <a:r>
              <a:rPr lang="en-US" sz="1400" b="0" dirty="0"/>
              <a:t> num2)</a:t>
            </a:r>
          </a:p>
          <a:p>
            <a:pPr>
              <a:buFontTx/>
              <a:buNone/>
            </a:pPr>
            <a:r>
              <a:rPr lang="en-US" sz="1400" b="0" dirty="0"/>
              <a:t>{</a:t>
            </a:r>
          </a:p>
          <a:p>
            <a:pPr>
              <a:buFontTx/>
              <a:buNone/>
            </a:pPr>
            <a:r>
              <a:rPr lang="en-US" sz="1400" b="0" dirty="0"/>
              <a:t>	</a:t>
            </a:r>
            <a:r>
              <a:rPr lang="tr-TR" sz="1400" b="0" dirty="0" err="1"/>
              <a:t>double</a:t>
            </a:r>
            <a:r>
              <a:rPr lang="tr-TR" sz="1400" b="0" dirty="0"/>
              <a:t> </a:t>
            </a:r>
            <a:r>
              <a:rPr lang="en-US" sz="1400" b="0" dirty="0"/>
              <a:t>average ;</a:t>
            </a:r>
          </a:p>
          <a:p>
            <a:pPr>
              <a:buFontTx/>
              <a:buNone/>
            </a:pPr>
            <a:r>
              <a:rPr lang="en-US" sz="1400" b="0" dirty="0"/>
              <a:t>	average = (num1 + num2) / 2.0 ;</a:t>
            </a:r>
          </a:p>
          <a:p>
            <a:pPr>
              <a:buFontTx/>
              <a:buNone/>
            </a:pPr>
            <a:r>
              <a:rPr lang="en-US" sz="1400" b="0" dirty="0"/>
              <a:t>	return average ;</a:t>
            </a:r>
          </a:p>
          <a:p>
            <a:pPr>
              <a:buFontTx/>
              <a:buNone/>
            </a:pPr>
            <a:r>
              <a:rPr lang="en-US" sz="1400" b="0" dirty="0"/>
              <a:t>}</a:t>
            </a:r>
          </a:p>
          <a:p>
            <a:pPr>
              <a:buFontTx/>
              <a:buNone/>
            </a:pPr>
            <a:endParaRPr lang="en-US" sz="1200" b="0" dirty="0"/>
          </a:p>
        </p:txBody>
      </p:sp>
      <p:sp>
        <p:nvSpPr>
          <p:cNvPr id="5" name="TextBox 4"/>
          <p:cNvSpPr txBox="1"/>
          <p:nvPr/>
        </p:nvSpPr>
        <p:spPr>
          <a:xfrm>
            <a:off x="5929322" y="4643446"/>
            <a:ext cx="1286187" cy="707886"/>
          </a:xfrm>
          <a:prstGeom prst="rect">
            <a:avLst/>
          </a:prstGeom>
          <a:noFill/>
        </p:spPr>
        <p:txBody>
          <a:bodyPr wrap="square" rtlCol="0">
            <a:spAutoFit/>
          </a:bodyPr>
          <a:lstStyle/>
          <a:p>
            <a:r>
              <a:rPr lang="en-US" sz="2000" dirty="0"/>
              <a:t>Function </a:t>
            </a:r>
            <a:r>
              <a:rPr lang="en-US" sz="2000" dirty="0">
                <a:solidFill>
                  <a:srgbClr val="FF0000"/>
                </a:solidFill>
              </a:rPr>
              <a:t>definition</a:t>
            </a:r>
          </a:p>
        </p:txBody>
      </p:sp>
      <p:sp>
        <p:nvSpPr>
          <p:cNvPr id="6" name="TextBox 5"/>
          <p:cNvSpPr txBox="1"/>
          <p:nvPr/>
        </p:nvSpPr>
        <p:spPr>
          <a:xfrm>
            <a:off x="3786182" y="1285860"/>
            <a:ext cx="2428519" cy="400110"/>
          </a:xfrm>
          <a:prstGeom prst="rect">
            <a:avLst/>
          </a:prstGeom>
          <a:noFill/>
        </p:spPr>
        <p:txBody>
          <a:bodyPr wrap="square" rtlCol="0">
            <a:spAutoFit/>
          </a:bodyPr>
          <a:lstStyle/>
          <a:p>
            <a:r>
              <a:rPr lang="en-US" sz="2000" dirty="0"/>
              <a:t>Function </a:t>
            </a:r>
            <a:r>
              <a:rPr lang="en-US" sz="2000" dirty="0">
                <a:solidFill>
                  <a:srgbClr val="FF0000"/>
                </a:solidFill>
              </a:rPr>
              <a:t>prototype</a:t>
            </a:r>
          </a:p>
        </p:txBody>
      </p:sp>
      <p:sp>
        <p:nvSpPr>
          <p:cNvPr id="7" name="TextBox 6"/>
          <p:cNvSpPr txBox="1"/>
          <p:nvPr/>
        </p:nvSpPr>
        <p:spPr>
          <a:xfrm>
            <a:off x="5276659" y="1634655"/>
            <a:ext cx="2514599" cy="707886"/>
          </a:xfrm>
          <a:prstGeom prst="rect">
            <a:avLst/>
          </a:prstGeom>
          <a:noFill/>
        </p:spPr>
        <p:txBody>
          <a:bodyPr wrap="square" rtlCol="0">
            <a:spAutoFit/>
          </a:bodyPr>
          <a:lstStyle/>
          <a:p>
            <a:r>
              <a:rPr lang="en-US" sz="2000" dirty="0"/>
              <a:t>Function </a:t>
            </a:r>
            <a:r>
              <a:rPr lang="en-US" sz="2000" dirty="0">
                <a:solidFill>
                  <a:srgbClr val="FF0000"/>
                </a:solidFill>
              </a:rPr>
              <a:t>invocation  </a:t>
            </a:r>
          </a:p>
          <a:p>
            <a:r>
              <a:rPr lang="en-US" sz="2000" dirty="0">
                <a:solidFill>
                  <a:srgbClr val="FF0000"/>
                </a:solidFill>
              </a:rPr>
              <a:t>                 (call)</a:t>
            </a:r>
          </a:p>
        </p:txBody>
      </p:sp>
      <p:cxnSp>
        <p:nvCxnSpPr>
          <p:cNvPr id="8" name="Straight Arrow Connector 7"/>
          <p:cNvCxnSpPr/>
          <p:nvPr/>
        </p:nvCxnSpPr>
        <p:spPr>
          <a:xfrm flipV="1">
            <a:off x="2928926" y="1988600"/>
            <a:ext cx="2140224" cy="10832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Right Brace 8"/>
          <p:cNvSpPr/>
          <p:nvPr/>
        </p:nvSpPr>
        <p:spPr>
          <a:xfrm>
            <a:off x="3357554" y="4429132"/>
            <a:ext cx="192928" cy="107781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3643306" y="4714884"/>
            <a:ext cx="2057902" cy="400110"/>
          </a:xfrm>
          <a:prstGeom prst="rect">
            <a:avLst/>
          </a:prstGeom>
          <a:noFill/>
        </p:spPr>
        <p:txBody>
          <a:bodyPr wrap="square" rtlCol="0">
            <a:spAutoFit/>
          </a:bodyPr>
          <a:lstStyle/>
          <a:p>
            <a:r>
              <a:rPr lang="en-US" sz="2000" dirty="0"/>
              <a:t>Function </a:t>
            </a:r>
            <a:r>
              <a:rPr lang="en-US" sz="2000" dirty="0">
                <a:solidFill>
                  <a:srgbClr val="FF0000"/>
                </a:solidFill>
              </a:rPr>
              <a:t>body</a:t>
            </a:r>
            <a:endParaRPr lang="en-US" dirty="0"/>
          </a:p>
        </p:txBody>
      </p:sp>
      <p:sp>
        <p:nvSpPr>
          <p:cNvPr id="11" name="TextBox 10"/>
          <p:cNvSpPr txBox="1"/>
          <p:nvPr/>
        </p:nvSpPr>
        <p:spPr>
          <a:xfrm>
            <a:off x="3571868" y="3929066"/>
            <a:ext cx="2057902" cy="400110"/>
          </a:xfrm>
          <a:prstGeom prst="rect">
            <a:avLst/>
          </a:prstGeom>
          <a:noFill/>
        </p:spPr>
        <p:txBody>
          <a:bodyPr wrap="square" rtlCol="0">
            <a:spAutoFit/>
          </a:bodyPr>
          <a:lstStyle/>
          <a:p>
            <a:r>
              <a:rPr lang="en-US" sz="2000" dirty="0"/>
              <a:t>Function </a:t>
            </a:r>
            <a:r>
              <a:rPr lang="en-US" sz="2000" dirty="0">
                <a:solidFill>
                  <a:srgbClr val="FF0000"/>
                </a:solidFill>
              </a:rPr>
              <a:t>header</a:t>
            </a:r>
          </a:p>
        </p:txBody>
      </p:sp>
      <p:cxnSp>
        <p:nvCxnSpPr>
          <p:cNvPr id="12" name="Straight Arrow Connector 11"/>
          <p:cNvCxnSpPr/>
          <p:nvPr/>
        </p:nvCxnSpPr>
        <p:spPr>
          <a:xfrm flipV="1">
            <a:off x="1643042" y="4071942"/>
            <a:ext cx="1871223" cy="2143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3357554" y="1485915"/>
            <a:ext cx="332164" cy="2285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Right Brace 14"/>
          <p:cNvSpPr/>
          <p:nvPr/>
        </p:nvSpPr>
        <p:spPr>
          <a:xfrm>
            <a:off x="5715008" y="4357694"/>
            <a:ext cx="192928" cy="153046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2">
            <p14:nvContentPartPr>
              <p14:cNvPr id="267266" name="Ink 1"/>
              <p14:cNvContentPartPr>
                <a14:cpLocks xmlns:a14="http://schemas.microsoft.com/office/drawing/2010/main" noRot="1" noChangeAspect="1" noEditPoints="1" noChangeArrowheads="1" noChangeShapeType="1"/>
              </p14:cNvContentPartPr>
              <p14:nvPr/>
            </p14:nvContentPartPr>
            <p14:xfrm>
              <a:off x="1200150" y="3211513"/>
              <a:ext cx="2503488" cy="2549525"/>
            </p14:xfrm>
          </p:contentPart>
        </mc:Choice>
        <mc:Fallback xmlns="">
          <p:pic>
            <p:nvPicPr>
              <p:cNvPr id="267266" name="Ink 1"/>
              <p:cNvPicPr>
                <a:picLocks noRot="1" noChangeAspect="1" noEditPoints="1" noChangeArrowheads="1" noChangeShapeType="1"/>
              </p:cNvPicPr>
              <p:nvPr/>
            </p:nvPicPr>
            <p:blipFill>
              <a:blip r:embed="rId3"/>
              <a:stretch>
                <a:fillRect/>
              </a:stretch>
            </p:blipFill>
            <p:spPr>
              <a:xfrm>
                <a:off x="1193692" y="3205049"/>
                <a:ext cx="2515686" cy="2561736"/>
              </a:xfrm>
              <a:prstGeom prst="rect">
                <a:avLst/>
              </a:prstGeom>
            </p:spPr>
          </p:pic>
        </mc:Fallback>
      </mc:AlternateContent>
    </p:spTree>
    <p:extLst>
      <p:ext uri="{BB962C8B-B14F-4D97-AF65-F5344CB8AC3E}">
        <p14:creationId xmlns:p14="http://schemas.microsoft.com/office/powerpoint/2010/main" val="3310611133"/>
      </p:ext>
    </p:extLst>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a:t>return</a:t>
            </a:r>
            <a:r>
              <a:rPr lang="tr-TR" dirty="0"/>
              <a:t> nasıl anlaşılmalı?</a:t>
            </a:r>
          </a:p>
        </p:txBody>
      </p:sp>
      <p:sp>
        <p:nvSpPr>
          <p:cNvPr id="3" name="2 İçerik Yer Tutucusu"/>
          <p:cNvSpPr>
            <a:spLocks noGrp="1"/>
          </p:cNvSpPr>
          <p:nvPr>
            <p:ph sz="quarter" idx="1"/>
          </p:nvPr>
        </p:nvSpPr>
        <p:spPr/>
        <p:txBody>
          <a:bodyPr>
            <a:normAutofit/>
          </a:bodyPr>
          <a:lstStyle/>
          <a:p>
            <a:r>
              <a:rPr lang="tr-TR" dirty="0"/>
              <a:t>Fonksiyonun sonundaki “</a:t>
            </a:r>
            <a:r>
              <a:rPr lang="tr-TR" dirty="0" err="1"/>
              <a:t>return</a:t>
            </a:r>
            <a:r>
              <a:rPr lang="tr-TR" dirty="0"/>
              <a:t>” ifadesi yanlış anlaşıldığı için de fonksiyon konusunda karışıklık çıkabilmektedir.</a:t>
            </a:r>
          </a:p>
          <a:p>
            <a:r>
              <a:rPr lang="tr-TR" dirty="0"/>
              <a:t>Bir fonksiyonun sonundaki “</a:t>
            </a:r>
            <a:r>
              <a:rPr lang="tr-TR" dirty="0" err="1"/>
              <a:t>return</a:t>
            </a:r>
            <a:r>
              <a:rPr lang="tr-TR" dirty="0"/>
              <a:t> x;” ifadesi, </a:t>
            </a:r>
            <a:br>
              <a:rPr lang="tr-TR" dirty="0"/>
            </a:br>
            <a:r>
              <a:rPr lang="tr-TR" dirty="0" err="1"/>
              <a:t>x’e</a:t>
            </a:r>
            <a:r>
              <a:rPr lang="tr-TR" dirty="0"/>
              <a:t> dön anlamında </a:t>
            </a:r>
            <a:r>
              <a:rPr lang="tr-TR" b="1" dirty="0"/>
              <a:t>değildir.</a:t>
            </a:r>
          </a:p>
          <a:p>
            <a:r>
              <a:rPr lang="tr-TR" sz="3600" b="1" dirty="0" err="1"/>
              <a:t>x’in</a:t>
            </a:r>
            <a:r>
              <a:rPr lang="tr-TR" sz="3600" b="1" dirty="0"/>
              <a:t> değerini dön</a:t>
            </a:r>
            <a:r>
              <a:rPr lang="tr-TR" sz="3600" dirty="0"/>
              <a:t> anlamındadır.</a:t>
            </a:r>
          </a:p>
          <a:p>
            <a:r>
              <a:rPr lang="tr-TR" dirty="0"/>
              <a:t>Yani,  </a:t>
            </a:r>
            <a:r>
              <a:rPr lang="tr-TR" i="1" dirty="0"/>
              <a:t>“ey sevgili kod, şimdi sen bu fonksiyonu kim çağırdıysa oraya döneceksin ya… Dönerken sana zahmet şu sana verdiğim değeri de oraya ilet”</a:t>
            </a:r>
            <a:r>
              <a:rPr lang="tr-TR" dirty="0"/>
              <a:t> anlamındadır.</a:t>
            </a:r>
          </a:p>
          <a:p>
            <a:endParaRPr lang="tr-TR" dirty="0"/>
          </a:p>
          <a:p>
            <a:r>
              <a:rPr lang="tr-TR" dirty="0"/>
              <a:t>Daha da iyi anlamak için </a:t>
            </a:r>
            <a:r>
              <a:rPr lang="tr-TR" dirty="0" err="1"/>
              <a:t>DevCpp</a:t>
            </a:r>
            <a:r>
              <a:rPr lang="tr-TR" dirty="0"/>
              <a:t> ile bol bol sohbet ediniz.</a:t>
            </a:r>
          </a:p>
        </p:txBody>
      </p:sp>
    </p:spTree>
    <p:extLst>
      <p:ext uri="{BB962C8B-B14F-4D97-AF65-F5344CB8AC3E}">
        <p14:creationId xmlns:p14="http://schemas.microsoft.com/office/powerpoint/2010/main" val="3244517706"/>
      </p:ext>
    </p:extLst>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Fonksiyon Oyunu</a:t>
            </a:r>
          </a:p>
        </p:txBody>
      </p:sp>
      <p:sp>
        <p:nvSpPr>
          <p:cNvPr id="3" name="2 İçerik Yer Tutucusu"/>
          <p:cNvSpPr>
            <a:spLocks noGrp="1"/>
          </p:cNvSpPr>
          <p:nvPr>
            <p:ph sz="quarter" idx="1"/>
          </p:nvPr>
        </p:nvSpPr>
        <p:spPr/>
        <p:txBody>
          <a:bodyPr>
            <a:normAutofit fontScale="92500" lnSpcReduction="20000"/>
          </a:bodyPr>
          <a:lstStyle/>
          <a:p>
            <a:pPr>
              <a:buNone/>
            </a:pPr>
            <a:r>
              <a:rPr lang="tr-TR" dirty="0">
                <a:solidFill>
                  <a:schemeClr val="tx2"/>
                </a:solidFill>
              </a:rPr>
              <a:t>int ERKİN (int a){ </a:t>
            </a:r>
          </a:p>
          <a:p>
            <a:pPr>
              <a:buNone/>
            </a:pPr>
            <a:r>
              <a:rPr lang="tr-TR" dirty="0">
                <a:solidFill>
                  <a:schemeClr val="tx2"/>
                </a:solidFill>
              </a:rPr>
              <a:t>   a*=3;</a:t>
            </a:r>
          </a:p>
          <a:p>
            <a:pPr>
              <a:buNone/>
            </a:pPr>
            <a:r>
              <a:rPr lang="tr-TR" dirty="0">
                <a:solidFill>
                  <a:schemeClr val="tx2"/>
                </a:solidFill>
              </a:rPr>
              <a:t>   </a:t>
            </a:r>
            <a:r>
              <a:rPr lang="tr-TR" dirty="0" err="1">
                <a:solidFill>
                  <a:schemeClr val="tx2"/>
                </a:solidFill>
              </a:rPr>
              <a:t>printf</a:t>
            </a:r>
            <a:r>
              <a:rPr lang="tr-TR" dirty="0">
                <a:solidFill>
                  <a:schemeClr val="tx2"/>
                </a:solidFill>
              </a:rPr>
              <a:t>("%d\n", a);</a:t>
            </a:r>
          </a:p>
          <a:p>
            <a:pPr>
              <a:buNone/>
            </a:pPr>
            <a:r>
              <a:rPr lang="tr-TR" dirty="0">
                <a:solidFill>
                  <a:schemeClr val="tx2"/>
                </a:solidFill>
              </a:rPr>
              <a:t>      </a:t>
            </a:r>
            <a:r>
              <a:rPr lang="tr-TR" dirty="0" err="1">
                <a:solidFill>
                  <a:schemeClr val="tx2"/>
                </a:solidFill>
              </a:rPr>
              <a:t>return</a:t>
            </a:r>
            <a:r>
              <a:rPr lang="tr-TR" dirty="0">
                <a:solidFill>
                  <a:schemeClr val="tx2"/>
                </a:solidFill>
              </a:rPr>
              <a:t> a*a; </a:t>
            </a:r>
          </a:p>
          <a:p>
            <a:pPr>
              <a:buNone/>
            </a:pPr>
            <a:r>
              <a:rPr lang="tr-TR" dirty="0">
                <a:solidFill>
                  <a:schemeClr val="tx2"/>
                </a:solidFill>
              </a:rPr>
              <a:t>}</a:t>
            </a:r>
          </a:p>
          <a:p>
            <a:pPr>
              <a:buNone/>
            </a:pPr>
            <a:r>
              <a:rPr lang="tr-TR" dirty="0">
                <a:solidFill>
                  <a:srgbClr val="0070C0"/>
                </a:solidFill>
              </a:rPr>
              <a:t>void ARDA (int sayi){  </a:t>
            </a:r>
          </a:p>
          <a:p>
            <a:pPr>
              <a:buNone/>
            </a:pPr>
            <a:r>
              <a:rPr lang="tr-TR" dirty="0" err="1">
                <a:solidFill>
                  <a:srgbClr val="0070C0"/>
                </a:solidFill>
              </a:rPr>
              <a:t>printf</a:t>
            </a:r>
            <a:r>
              <a:rPr lang="tr-TR" dirty="0">
                <a:solidFill>
                  <a:srgbClr val="0070C0"/>
                </a:solidFill>
              </a:rPr>
              <a:t>("\a\a\a%d\n", ++</a:t>
            </a:r>
            <a:r>
              <a:rPr lang="tr-TR" dirty="0" err="1">
                <a:solidFill>
                  <a:srgbClr val="0070C0"/>
                </a:solidFill>
              </a:rPr>
              <a:t>sayi</a:t>
            </a:r>
            <a:r>
              <a:rPr lang="tr-TR" dirty="0">
                <a:solidFill>
                  <a:srgbClr val="0070C0"/>
                </a:solidFill>
              </a:rPr>
              <a:t>);</a:t>
            </a:r>
            <a:br>
              <a:rPr lang="tr-TR" dirty="0">
                <a:solidFill>
                  <a:srgbClr val="0070C0"/>
                </a:solidFill>
              </a:rPr>
            </a:br>
            <a:r>
              <a:rPr lang="tr-TR" dirty="0" err="1">
                <a:solidFill>
                  <a:srgbClr val="0070C0"/>
                </a:solidFill>
              </a:rPr>
              <a:t>return</a:t>
            </a:r>
            <a:r>
              <a:rPr lang="tr-TR" dirty="0">
                <a:solidFill>
                  <a:srgbClr val="0070C0"/>
                </a:solidFill>
              </a:rPr>
              <a:t>;</a:t>
            </a:r>
          </a:p>
          <a:p>
            <a:pPr>
              <a:buNone/>
            </a:pPr>
            <a:r>
              <a:rPr lang="tr-TR" dirty="0">
                <a:solidFill>
                  <a:srgbClr val="0070C0"/>
                </a:solidFill>
              </a:rPr>
              <a:t>}</a:t>
            </a:r>
          </a:p>
          <a:p>
            <a:pPr>
              <a:buNone/>
            </a:pPr>
            <a:r>
              <a:rPr lang="tr-TR" dirty="0">
                <a:solidFill>
                  <a:srgbClr val="FF0000"/>
                </a:solidFill>
              </a:rPr>
              <a:t>void UFUK (char karakter){</a:t>
            </a:r>
          </a:p>
          <a:p>
            <a:pPr lvl="1">
              <a:buNone/>
            </a:pPr>
            <a:r>
              <a:rPr lang="tr-TR" sz="2600" dirty="0" err="1">
                <a:solidFill>
                  <a:srgbClr val="FF0000"/>
                </a:solidFill>
              </a:rPr>
              <a:t>printf</a:t>
            </a:r>
            <a:r>
              <a:rPr lang="tr-TR" sz="2600" dirty="0">
                <a:solidFill>
                  <a:srgbClr val="FF0000"/>
                </a:solidFill>
              </a:rPr>
              <a:t>(</a:t>
            </a:r>
            <a:r>
              <a:rPr lang="tr-TR" sz="2800" dirty="0">
                <a:solidFill>
                  <a:srgbClr val="FF0000"/>
                </a:solidFill>
              </a:rPr>
              <a:t>"</a:t>
            </a:r>
            <a:r>
              <a:rPr lang="tr-TR" sz="2600" dirty="0">
                <a:solidFill>
                  <a:srgbClr val="FF0000"/>
                </a:solidFill>
              </a:rPr>
              <a:t>%c\n</a:t>
            </a:r>
            <a:r>
              <a:rPr lang="tr-TR" sz="2800" dirty="0">
                <a:solidFill>
                  <a:srgbClr val="FF0000"/>
                </a:solidFill>
              </a:rPr>
              <a:t>"</a:t>
            </a:r>
            <a:r>
              <a:rPr lang="tr-TR" sz="2600" dirty="0">
                <a:solidFill>
                  <a:srgbClr val="FF0000"/>
                </a:solidFill>
              </a:rPr>
              <a:t>, karakter);</a:t>
            </a:r>
          </a:p>
          <a:p>
            <a:pPr lvl="1">
              <a:buNone/>
            </a:pPr>
            <a:r>
              <a:rPr lang="tr-TR" sz="2600" dirty="0">
                <a:solidFill>
                  <a:srgbClr val="FF0000"/>
                </a:solidFill>
              </a:rPr>
              <a:t>   </a:t>
            </a:r>
            <a:r>
              <a:rPr lang="tr-TR" sz="2600" dirty="0" err="1">
                <a:solidFill>
                  <a:srgbClr val="FF0000"/>
                </a:solidFill>
              </a:rPr>
              <a:t>return</a:t>
            </a:r>
            <a:r>
              <a:rPr lang="tr-TR" sz="2600" dirty="0">
                <a:solidFill>
                  <a:srgbClr val="FF0000"/>
                </a:solidFill>
              </a:rPr>
              <a:t>;</a:t>
            </a:r>
          </a:p>
          <a:p>
            <a:pPr>
              <a:buNone/>
            </a:pPr>
            <a:r>
              <a:rPr lang="tr-TR" dirty="0">
                <a:solidFill>
                  <a:srgbClr val="FF0000"/>
                </a:solidFill>
              </a:rPr>
              <a:t>}</a:t>
            </a:r>
          </a:p>
          <a:p>
            <a:endParaRPr lang="tr-TR" dirty="0"/>
          </a:p>
        </p:txBody>
      </p:sp>
      <p:sp>
        <p:nvSpPr>
          <p:cNvPr id="5" name="4 Dikdörtgen"/>
          <p:cNvSpPr/>
          <p:nvPr/>
        </p:nvSpPr>
        <p:spPr>
          <a:xfrm>
            <a:off x="4357686" y="2000240"/>
            <a:ext cx="4572032" cy="249299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tr-TR" sz="2600" dirty="0"/>
              <a:t>int main () </a:t>
            </a:r>
            <a:r>
              <a:rPr lang="tr-TR" sz="2600" dirty="0">
                <a:solidFill>
                  <a:schemeClr val="tx1">
                    <a:lumMod val="75000"/>
                    <a:lumOff val="25000"/>
                  </a:schemeClr>
                </a:solidFill>
              </a:rPr>
              <a:t>// DİLARA</a:t>
            </a:r>
          </a:p>
          <a:p>
            <a:r>
              <a:rPr lang="tr-TR" sz="2600" dirty="0"/>
              <a:t>{</a:t>
            </a:r>
          </a:p>
          <a:p>
            <a:pPr lvl="1"/>
            <a:r>
              <a:rPr lang="tr-TR" sz="2600" dirty="0">
                <a:solidFill>
                  <a:srgbClr val="FF0000"/>
                </a:solidFill>
              </a:rPr>
              <a:t>UFUK </a:t>
            </a:r>
            <a:r>
              <a:rPr lang="tr-TR" sz="2600" dirty="0"/>
              <a:t>('b’);</a:t>
            </a:r>
          </a:p>
          <a:p>
            <a:pPr lvl="1"/>
            <a:r>
              <a:rPr lang="tr-TR" sz="2600" dirty="0">
                <a:solidFill>
                  <a:srgbClr val="0070C0"/>
                </a:solidFill>
              </a:rPr>
              <a:t>ARDA </a:t>
            </a:r>
            <a:r>
              <a:rPr lang="tr-TR" sz="2600" dirty="0"/>
              <a:t>(</a:t>
            </a:r>
            <a:r>
              <a:rPr lang="tr-TR" sz="2600" dirty="0">
                <a:solidFill>
                  <a:schemeClr val="tx2"/>
                </a:solidFill>
              </a:rPr>
              <a:t>ERKİN </a:t>
            </a:r>
            <a:r>
              <a:rPr lang="tr-TR" sz="2600" dirty="0"/>
              <a:t>(2) );</a:t>
            </a:r>
          </a:p>
          <a:p>
            <a:pPr lvl="1"/>
            <a:r>
              <a:rPr lang="tr-TR" sz="2600" dirty="0"/>
              <a:t>    </a:t>
            </a:r>
            <a:r>
              <a:rPr lang="tr-TR" sz="2600" dirty="0" err="1"/>
              <a:t>return</a:t>
            </a:r>
            <a:r>
              <a:rPr lang="tr-TR" sz="2600" dirty="0"/>
              <a:t> 0;</a:t>
            </a:r>
          </a:p>
          <a:p>
            <a:r>
              <a:rPr lang="tr-TR" sz="2600" dirty="0"/>
              <a: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checkerboard(across)">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checkerboard(across)">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checkerboard(across)">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soru.jpg"/>
          <p:cNvPicPr>
            <a:picLocks noGrp="1" noChangeAspect="1"/>
          </p:cNvPicPr>
          <p:nvPr>
            <p:ph sz="quarter" idx="1"/>
          </p:nvPr>
        </p:nvPicPr>
        <p:blipFill>
          <a:blip r:embed="rId3"/>
          <a:stretch>
            <a:fillRect/>
          </a:stretch>
        </p:blipFill>
        <p:spPr>
          <a:xfrm>
            <a:off x="6786578" y="1428736"/>
            <a:ext cx="1995677" cy="1500198"/>
          </a:xfrm>
        </p:spPr>
      </p:pic>
      <p:sp>
        <p:nvSpPr>
          <p:cNvPr id="2" name="1 Başlık"/>
          <p:cNvSpPr>
            <a:spLocks noGrp="1"/>
          </p:cNvSpPr>
          <p:nvPr>
            <p:ph type="title"/>
          </p:nvPr>
        </p:nvSpPr>
        <p:spPr/>
        <p:txBody>
          <a:bodyPr>
            <a:normAutofit/>
          </a:bodyPr>
          <a:lstStyle/>
          <a:p>
            <a:r>
              <a:rPr lang="tr-TR" sz="2400" dirty="0"/>
              <a:t>Alıştırma – Ekran çıktısı ne olur?</a:t>
            </a:r>
          </a:p>
        </p:txBody>
      </p:sp>
      <p:sp>
        <p:nvSpPr>
          <p:cNvPr id="4098" name="Rectangle 2"/>
          <p:cNvSpPr>
            <a:spLocks noChangeArrowheads="1"/>
          </p:cNvSpPr>
          <p:nvPr/>
        </p:nvSpPr>
        <p:spPr bwMode="auto">
          <a:xfrm>
            <a:off x="357158" y="1285860"/>
            <a:ext cx="3714776" cy="3139321"/>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457200" lvl="0" indent="-457200" fontAlgn="base">
              <a:spcBef>
                <a:spcPct val="0"/>
              </a:spcBef>
              <a:spcAft>
                <a:spcPct val="0"/>
              </a:spcAft>
              <a:buFont typeface="+mj-lt"/>
              <a:buAutoNum type="arabicPeriod"/>
              <a:tabLst>
                <a:tab pos="396875" algn="l"/>
              </a:tabLst>
            </a:pPr>
            <a:r>
              <a:rPr lang="en-US" dirty="0">
                <a:latin typeface="Arial" pitchFamily="34" charset="0"/>
                <a:ea typeface="Times New Roman" pitchFamily="18" charset="0"/>
                <a:cs typeface="Arial" pitchFamily="34" charset="0"/>
              </a:rPr>
              <a:t>#include &lt;</a:t>
            </a:r>
            <a:r>
              <a:rPr lang="en-US" dirty="0" err="1">
                <a:latin typeface="Arial" pitchFamily="34" charset="0"/>
                <a:ea typeface="Times New Roman" pitchFamily="18" charset="0"/>
                <a:cs typeface="Arial" pitchFamily="34" charset="0"/>
              </a:rPr>
              <a:t>stdio.h</a:t>
            </a:r>
            <a:r>
              <a:rPr lang="en-US" dirty="0">
                <a:latin typeface="Arial" pitchFamily="34" charset="0"/>
                <a:ea typeface="Times New Roman" pitchFamily="18" charset="0"/>
                <a:cs typeface="Arial" pitchFamily="34" charset="0"/>
              </a:rPr>
              <a:t>&gt;</a:t>
            </a:r>
          </a:p>
          <a:p>
            <a:pPr marL="457200" lvl="0" indent="-457200" fontAlgn="base">
              <a:spcBef>
                <a:spcPct val="0"/>
              </a:spcBef>
              <a:spcAft>
                <a:spcPct val="0"/>
              </a:spcAft>
              <a:buFont typeface="+mj-lt"/>
              <a:buAutoNum type="arabicPeriod"/>
              <a:tabLst>
                <a:tab pos="396875" algn="l"/>
              </a:tabLst>
            </a:pPr>
            <a:r>
              <a:rPr lang="en-US" dirty="0" err="1">
                <a:solidFill>
                  <a:srgbClr val="0070C0"/>
                </a:solidFill>
                <a:latin typeface="Arial" pitchFamily="34" charset="0"/>
                <a:ea typeface="Times New Roman" pitchFamily="18" charset="0"/>
                <a:cs typeface="Arial" pitchFamily="34" charset="0"/>
              </a:rPr>
              <a:t>int</a:t>
            </a:r>
            <a:r>
              <a:rPr lang="en-US" dirty="0">
                <a:solidFill>
                  <a:srgbClr val="0070C0"/>
                </a:solidFill>
                <a:latin typeface="Arial" pitchFamily="34" charset="0"/>
                <a:ea typeface="Times New Roman" pitchFamily="18" charset="0"/>
                <a:cs typeface="Arial" pitchFamily="34" charset="0"/>
              </a:rPr>
              <a:t> </a:t>
            </a:r>
            <a:r>
              <a:rPr lang="en-US" dirty="0" err="1">
                <a:solidFill>
                  <a:srgbClr val="0070C0"/>
                </a:solidFill>
                <a:latin typeface="Arial" pitchFamily="34" charset="0"/>
                <a:ea typeface="Times New Roman" pitchFamily="18" charset="0"/>
                <a:cs typeface="Arial" pitchFamily="34" charset="0"/>
              </a:rPr>
              <a:t>kare</a:t>
            </a:r>
            <a:r>
              <a:rPr lang="en-US" dirty="0">
                <a:solidFill>
                  <a:srgbClr val="0070C0"/>
                </a:solidFill>
                <a:latin typeface="Arial" pitchFamily="34" charset="0"/>
                <a:ea typeface="Times New Roman" pitchFamily="18" charset="0"/>
                <a:cs typeface="Arial" pitchFamily="34" charset="0"/>
              </a:rPr>
              <a:t> (</a:t>
            </a:r>
            <a:r>
              <a:rPr lang="en-US" dirty="0" err="1">
                <a:solidFill>
                  <a:srgbClr val="0070C0"/>
                </a:solidFill>
                <a:latin typeface="Arial" pitchFamily="34" charset="0"/>
                <a:ea typeface="Times New Roman" pitchFamily="18" charset="0"/>
                <a:cs typeface="Arial" pitchFamily="34" charset="0"/>
              </a:rPr>
              <a:t>int</a:t>
            </a:r>
            <a:r>
              <a:rPr lang="tr-TR" dirty="0">
                <a:solidFill>
                  <a:srgbClr val="0070C0"/>
                </a:solidFill>
                <a:latin typeface="Arial" pitchFamily="34" charset="0"/>
                <a:ea typeface="Times New Roman" pitchFamily="18" charset="0"/>
                <a:cs typeface="Arial" pitchFamily="34" charset="0"/>
              </a:rPr>
              <a:t> a</a:t>
            </a:r>
            <a:r>
              <a:rPr lang="en-US" dirty="0">
                <a:solidFill>
                  <a:srgbClr val="0070C0"/>
                </a:solidFill>
                <a:latin typeface="Arial" pitchFamily="34" charset="0"/>
                <a:ea typeface="Times New Roman" pitchFamily="18" charset="0"/>
                <a:cs typeface="Arial" pitchFamily="34" charset="0"/>
              </a:rPr>
              <a:t>, </a:t>
            </a:r>
            <a:r>
              <a:rPr lang="en-US" dirty="0" err="1">
                <a:solidFill>
                  <a:srgbClr val="0070C0"/>
                </a:solidFill>
                <a:latin typeface="Arial" pitchFamily="34" charset="0"/>
                <a:ea typeface="Times New Roman" pitchFamily="18" charset="0"/>
                <a:cs typeface="Arial" pitchFamily="34" charset="0"/>
              </a:rPr>
              <a:t>int</a:t>
            </a:r>
            <a:r>
              <a:rPr lang="tr-TR" dirty="0">
                <a:solidFill>
                  <a:srgbClr val="0070C0"/>
                </a:solidFill>
                <a:latin typeface="Arial" pitchFamily="34" charset="0"/>
                <a:ea typeface="Times New Roman" pitchFamily="18" charset="0"/>
                <a:cs typeface="Arial" pitchFamily="34" charset="0"/>
              </a:rPr>
              <a:t> b</a:t>
            </a:r>
            <a:r>
              <a:rPr lang="en-US" dirty="0">
                <a:solidFill>
                  <a:srgbClr val="0070C0"/>
                </a:solidFill>
                <a:latin typeface="Arial" pitchFamily="34" charset="0"/>
                <a:ea typeface="Times New Roman" pitchFamily="18" charset="0"/>
                <a:cs typeface="Arial" pitchFamily="34" charset="0"/>
              </a:rPr>
              <a:t>);</a:t>
            </a:r>
          </a:p>
          <a:p>
            <a:pPr marL="457200" lvl="0" indent="-457200" fontAlgn="base">
              <a:spcBef>
                <a:spcPct val="0"/>
              </a:spcBef>
              <a:spcAft>
                <a:spcPct val="0"/>
              </a:spcAft>
              <a:buFont typeface="+mj-lt"/>
              <a:buAutoNum type="arabicPeriod"/>
              <a:tabLst>
                <a:tab pos="396875" algn="l"/>
              </a:tabLst>
            </a:pPr>
            <a:r>
              <a:rPr lang="en-US" dirty="0">
                <a:solidFill>
                  <a:srgbClr val="0070C0"/>
                </a:solidFill>
                <a:latin typeface="Arial" pitchFamily="34" charset="0"/>
                <a:ea typeface="Times New Roman" pitchFamily="18" charset="0"/>
                <a:cs typeface="Arial" pitchFamily="34" charset="0"/>
              </a:rPr>
              <a:t>void </a:t>
            </a:r>
            <a:r>
              <a:rPr lang="en-US" dirty="0" err="1">
                <a:solidFill>
                  <a:srgbClr val="0070C0"/>
                </a:solidFill>
                <a:latin typeface="Arial" pitchFamily="34" charset="0"/>
                <a:ea typeface="Times New Roman" pitchFamily="18" charset="0"/>
                <a:cs typeface="Arial" pitchFamily="34" charset="0"/>
              </a:rPr>
              <a:t>selam</a:t>
            </a:r>
            <a:r>
              <a:rPr lang="en-US" dirty="0">
                <a:solidFill>
                  <a:srgbClr val="0070C0"/>
                </a:solidFill>
                <a:latin typeface="Arial" pitchFamily="34" charset="0"/>
                <a:ea typeface="Times New Roman" pitchFamily="18" charset="0"/>
                <a:cs typeface="Arial" pitchFamily="34" charset="0"/>
              </a:rPr>
              <a:t>(double</a:t>
            </a:r>
            <a:r>
              <a:rPr lang="tr-TR" dirty="0">
                <a:solidFill>
                  <a:srgbClr val="0070C0"/>
                </a:solidFill>
                <a:latin typeface="Arial" pitchFamily="34" charset="0"/>
                <a:ea typeface="Times New Roman" pitchFamily="18" charset="0"/>
                <a:cs typeface="Arial" pitchFamily="34" charset="0"/>
              </a:rPr>
              <a:t> elma</a:t>
            </a:r>
            <a:r>
              <a:rPr lang="en-US" dirty="0">
                <a:solidFill>
                  <a:srgbClr val="0070C0"/>
                </a:solidFill>
                <a:latin typeface="Arial" pitchFamily="34" charset="0"/>
                <a:ea typeface="Times New Roman" pitchFamily="18" charset="0"/>
                <a:cs typeface="Arial" pitchFamily="34" charset="0"/>
              </a:rPr>
              <a:t>);</a:t>
            </a:r>
          </a:p>
          <a:p>
            <a:pPr marL="457200" lvl="0" indent="-457200" fontAlgn="base">
              <a:spcBef>
                <a:spcPct val="0"/>
              </a:spcBef>
              <a:spcAft>
                <a:spcPct val="0"/>
              </a:spcAft>
              <a:buFont typeface="+mj-lt"/>
              <a:buAutoNum type="arabicPeriod"/>
              <a:tabLst>
                <a:tab pos="396875" algn="l"/>
              </a:tabLst>
            </a:pPr>
            <a:r>
              <a:rPr lang="en-US" dirty="0" err="1">
                <a:latin typeface="Arial" pitchFamily="34" charset="0"/>
                <a:ea typeface="Times New Roman" pitchFamily="18" charset="0"/>
                <a:cs typeface="Arial" pitchFamily="34" charset="0"/>
              </a:rPr>
              <a:t>int</a:t>
            </a:r>
            <a:r>
              <a:rPr lang="en-US" dirty="0">
                <a:latin typeface="Arial" pitchFamily="34" charset="0"/>
                <a:ea typeface="Times New Roman" pitchFamily="18" charset="0"/>
                <a:cs typeface="Arial" pitchFamily="34" charset="0"/>
              </a:rPr>
              <a:t> main()</a:t>
            </a:r>
          </a:p>
          <a:p>
            <a:pPr marL="457200" lvl="0" indent="-457200" fontAlgn="base">
              <a:spcBef>
                <a:spcPct val="0"/>
              </a:spcBef>
              <a:spcAft>
                <a:spcPct val="0"/>
              </a:spcAft>
              <a:buFont typeface="+mj-lt"/>
              <a:buAutoNum type="arabicPeriod"/>
              <a:tabLst>
                <a:tab pos="396875" algn="l"/>
              </a:tabLst>
            </a:pPr>
            <a:r>
              <a:rPr lang="en-US" dirty="0">
                <a:latin typeface="Arial" pitchFamily="34" charset="0"/>
                <a:ea typeface="Times New Roman" pitchFamily="18" charset="0"/>
                <a:cs typeface="Arial" pitchFamily="34" charset="0"/>
              </a:rPr>
              <a:t>{</a:t>
            </a:r>
          </a:p>
          <a:p>
            <a:pPr marL="457200" lvl="0" indent="-457200" fontAlgn="base">
              <a:spcBef>
                <a:spcPct val="0"/>
              </a:spcBef>
              <a:spcAft>
                <a:spcPct val="0"/>
              </a:spcAft>
              <a:buFont typeface="+mj-lt"/>
              <a:buAutoNum type="arabicPeriod"/>
              <a:tabLst>
                <a:tab pos="396875" algn="l"/>
              </a:tabLst>
            </a:pPr>
            <a:r>
              <a:rPr lang="en-US" dirty="0" err="1">
                <a:latin typeface="Arial" pitchFamily="34" charset="0"/>
                <a:ea typeface="Times New Roman" pitchFamily="18" charset="0"/>
                <a:cs typeface="Arial" pitchFamily="34" charset="0"/>
              </a:rPr>
              <a:t>int</a:t>
            </a:r>
            <a:r>
              <a:rPr lang="en-US" dirty="0">
                <a:latin typeface="Arial" pitchFamily="34" charset="0"/>
                <a:ea typeface="Times New Roman" pitchFamily="18" charset="0"/>
                <a:cs typeface="Arial" pitchFamily="34" charset="0"/>
              </a:rPr>
              <a:t> x =</a:t>
            </a:r>
            <a:r>
              <a:rPr lang="en-US" dirty="0" err="1">
                <a:latin typeface="Arial" pitchFamily="34" charset="0"/>
                <a:ea typeface="Times New Roman" pitchFamily="18" charset="0"/>
                <a:cs typeface="Arial" pitchFamily="34" charset="0"/>
              </a:rPr>
              <a:t>kare</a:t>
            </a:r>
            <a:r>
              <a:rPr lang="en-US" dirty="0">
                <a:latin typeface="Arial" pitchFamily="34" charset="0"/>
                <a:ea typeface="Times New Roman" pitchFamily="18" charset="0"/>
                <a:cs typeface="Arial" pitchFamily="34" charset="0"/>
              </a:rPr>
              <a:t>(</a:t>
            </a:r>
            <a:r>
              <a:rPr lang="en-US" dirty="0" err="1">
                <a:latin typeface="Arial" pitchFamily="34" charset="0"/>
                <a:ea typeface="Times New Roman" pitchFamily="18" charset="0"/>
                <a:cs typeface="Arial" pitchFamily="34" charset="0"/>
              </a:rPr>
              <a:t>kare</a:t>
            </a:r>
            <a:r>
              <a:rPr lang="en-US" dirty="0">
                <a:latin typeface="Arial" pitchFamily="34" charset="0"/>
                <a:ea typeface="Times New Roman" pitchFamily="18" charset="0"/>
                <a:cs typeface="Arial" pitchFamily="34" charset="0"/>
              </a:rPr>
              <a:t>(5,8),9);</a:t>
            </a:r>
          </a:p>
          <a:p>
            <a:pPr marL="457200" lvl="0" indent="-457200" fontAlgn="base">
              <a:spcBef>
                <a:spcPct val="0"/>
              </a:spcBef>
              <a:spcAft>
                <a:spcPct val="0"/>
              </a:spcAft>
              <a:buFont typeface="+mj-lt"/>
              <a:buAutoNum type="arabicPeriod"/>
              <a:tabLst>
                <a:tab pos="396875" algn="l"/>
              </a:tabLst>
            </a:pPr>
            <a:r>
              <a:rPr lang="en-US" dirty="0" err="1">
                <a:latin typeface="Arial" pitchFamily="34" charset="0"/>
                <a:ea typeface="Times New Roman" pitchFamily="18" charset="0"/>
                <a:cs typeface="Arial" pitchFamily="34" charset="0"/>
              </a:rPr>
              <a:t>printf</a:t>
            </a:r>
            <a:r>
              <a:rPr lang="en-US" dirty="0">
                <a:latin typeface="Arial" pitchFamily="34" charset="0"/>
                <a:ea typeface="Times New Roman" pitchFamily="18" charset="0"/>
                <a:cs typeface="Arial" pitchFamily="34" charset="0"/>
              </a:rPr>
              <a:t>("%d",  x);</a:t>
            </a:r>
          </a:p>
          <a:p>
            <a:pPr marL="457200" lvl="0" indent="-457200" fontAlgn="base">
              <a:spcBef>
                <a:spcPct val="0"/>
              </a:spcBef>
              <a:spcAft>
                <a:spcPct val="0"/>
              </a:spcAft>
              <a:buFont typeface="+mj-lt"/>
              <a:buAutoNum type="arabicPeriod"/>
              <a:tabLst>
                <a:tab pos="396875" algn="l"/>
              </a:tabLst>
            </a:pPr>
            <a:r>
              <a:rPr lang="en-US" dirty="0" err="1">
                <a:latin typeface="Arial" pitchFamily="34" charset="0"/>
                <a:ea typeface="Times New Roman" pitchFamily="18" charset="0"/>
                <a:cs typeface="Arial" pitchFamily="34" charset="0"/>
              </a:rPr>
              <a:t>selam</a:t>
            </a:r>
            <a:r>
              <a:rPr lang="en-US" dirty="0">
                <a:latin typeface="Arial" pitchFamily="34" charset="0"/>
                <a:ea typeface="Times New Roman" pitchFamily="18" charset="0"/>
                <a:cs typeface="Arial" pitchFamily="34" charset="0"/>
              </a:rPr>
              <a:t>( (double)x</a:t>
            </a:r>
            <a:r>
              <a:rPr lang="tr-TR" dirty="0">
                <a:latin typeface="Arial" pitchFamily="34" charset="0"/>
                <a:ea typeface="Times New Roman" pitchFamily="18" charset="0"/>
                <a:cs typeface="Arial" pitchFamily="34" charset="0"/>
              </a:rPr>
              <a:t> </a:t>
            </a:r>
            <a:r>
              <a:rPr lang="en-US" dirty="0">
                <a:latin typeface="Arial" pitchFamily="34" charset="0"/>
                <a:ea typeface="Times New Roman" pitchFamily="18" charset="0"/>
                <a:cs typeface="Arial" pitchFamily="34" charset="0"/>
              </a:rPr>
              <a:t>);</a:t>
            </a:r>
          </a:p>
          <a:p>
            <a:pPr marL="457200" lvl="0" indent="-457200" fontAlgn="base">
              <a:spcBef>
                <a:spcPct val="0"/>
              </a:spcBef>
              <a:spcAft>
                <a:spcPct val="0"/>
              </a:spcAft>
              <a:buFont typeface="+mj-lt"/>
              <a:buAutoNum type="arabicPeriod"/>
              <a:tabLst>
                <a:tab pos="396875" algn="l"/>
              </a:tabLst>
            </a:pPr>
            <a:r>
              <a:rPr lang="en-US" dirty="0">
                <a:latin typeface="Arial" pitchFamily="34" charset="0"/>
                <a:ea typeface="Times New Roman" pitchFamily="18" charset="0"/>
                <a:cs typeface="Arial" pitchFamily="34" charset="0"/>
              </a:rPr>
              <a:t>return 0;</a:t>
            </a:r>
          </a:p>
          <a:p>
            <a:pPr marL="457200" lvl="0" indent="-457200" fontAlgn="base">
              <a:spcBef>
                <a:spcPct val="0"/>
              </a:spcBef>
              <a:spcAft>
                <a:spcPct val="0"/>
              </a:spcAft>
              <a:buFont typeface="+mj-lt"/>
              <a:buAutoNum type="arabicPeriod"/>
              <a:tabLst>
                <a:tab pos="396875" algn="l"/>
              </a:tabLst>
            </a:pPr>
            <a:r>
              <a:rPr lang="en-US" dirty="0">
                <a:latin typeface="Arial" pitchFamily="34" charset="0"/>
                <a:ea typeface="Times New Roman" pitchFamily="18" charset="0"/>
                <a:cs typeface="Arial" pitchFamily="34" charset="0"/>
              </a:rPr>
              <a:t>}</a:t>
            </a:r>
            <a:endParaRPr lang="tr-TR" dirty="0">
              <a:latin typeface="Arial" pitchFamily="34" charset="0"/>
              <a:ea typeface="Times New Roman" pitchFamily="18" charset="0"/>
              <a:cs typeface="Arial" pitchFamily="34" charset="0"/>
            </a:endParaRPr>
          </a:p>
          <a:p>
            <a:pPr lvl="0" fontAlgn="base">
              <a:spcBef>
                <a:spcPct val="0"/>
              </a:spcBef>
              <a:spcAft>
                <a:spcPct val="0"/>
              </a:spcAft>
              <a:tabLst>
                <a:tab pos="396875" algn="l"/>
              </a:tabLst>
            </a:pPr>
            <a:r>
              <a:rPr lang="tr-TR" dirty="0">
                <a:latin typeface="Arial" pitchFamily="34" charset="0"/>
                <a:ea typeface="Times New Roman" pitchFamily="18" charset="0"/>
                <a:cs typeface="Arial" pitchFamily="34" charset="0"/>
              </a:rPr>
              <a:t>…</a:t>
            </a:r>
            <a:endParaRPr lang="en-US" dirty="0">
              <a:latin typeface="Arial" pitchFamily="34" charset="0"/>
              <a:ea typeface="Times New Roman" pitchFamily="18" charset="0"/>
              <a:cs typeface="Arial" pitchFamily="34" charset="0"/>
            </a:endParaRPr>
          </a:p>
        </p:txBody>
      </p:sp>
      <p:sp>
        <p:nvSpPr>
          <p:cNvPr id="6" name="5 Dikdörtgen"/>
          <p:cNvSpPr/>
          <p:nvPr/>
        </p:nvSpPr>
        <p:spPr>
          <a:xfrm>
            <a:off x="3797948" y="2080836"/>
            <a:ext cx="3357586" cy="369331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fontAlgn="base">
              <a:spcBef>
                <a:spcPct val="0"/>
              </a:spcBef>
              <a:spcAft>
                <a:spcPct val="0"/>
              </a:spcAft>
              <a:tabLst>
                <a:tab pos="396875" algn="l"/>
              </a:tabLst>
            </a:pPr>
            <a:r>
              <a:rPr lang="tr-TR" dirty="0">
                <a:latin typeface="Arial" pitchFamily="34" charset="0"/>
                <a:ea typeface="Times New Roman" pitchFamily="18" charset="0"/>
                <a:cs typeface="Arial" pitchFamily="34" charset="0"/>
              </a:rPr>
              <a:t>…</a:t>
            </a:r>
            <a:endParaRPr lang="en-US" dirty="0">
              <a:latin typeface="Arial" pitchFamily="34" charset="0"/>
              <a:ea typeface="Times New Roman" pitchFamily="18" charset="0"/>
              <a:cs typeface="Arial" pitchFamily="34" charset="0"/>
            </a:endParaRPr>
          </a:p>
          <a:p>
            <a:pPr marL="457200" lvl="0" indent="-457200" fontAlgn="base">
              <a:spcBef>
                <a:spcPct val="0"/>
              </a:spcBef>
              <a:spcAft>
                <a:spcPct val="0"/>
              </a:spcAft>
              <a:buFont typeface="+mj-lt"/>
              <a:buAutoNum type="arabicPeriod" startAt="11"/>
              <a:tabLst>
                <a:tab pos="396875" algn="l"/>
              </a:tabLst>
            </a:pPr>
            <a:r>
              <a:rPr lang="en-US" dirty="0" err="1">
                <a:solidFill>
                  <a:srgbClr val="C00000"/>
                </a:solidFill>
                <a:latin typeface="Arial" pitchFamily="34" charset="0"/>
                <a:ea typeface="Times New Roman" pitchFamily="18" charset="0"/>
                <a:cs typeface="Arial" pitchFamily="34" charset="0"/>
              </a:rPr>
              <a:t>int</a:t>
            </a:r>
            <a:r>
              <a:rPr lang="en-US" dirty="0">
                <a:solidFill>
                  <a:srgbClr val="C00000"/>
                </a:solidFill>
                <a:latin typeface="Arial" pitchFamily="34" charset="0"/>
                <a:ea typeface="Times New Roman" pitchFamily="18" charset="0"/>
                <a:cs typeface="Arial" pitchFamily="34" charset="0"/>
              </a:rPr>
              <a:t> </a:t>
            </a:r>
            <a:r>
              <a:rPr lang="en-US" dirty="0" err="1">
                <a:solidFill>
                  <a:srgbClr val="C00000"/>
                </a:solidFill>
                <a:latin typeface="Arial" pitchFamily="34" charset="0"/>
                <a:ea typeface="Times New Roman" pitchFamily="18" charset="0"/>
                <a:cs typeface="Arial" pitchFamily="34" charset="0"/>
              </a:rPr>
              <a:t>kare</a:t>
            </a:r>
            <a:r>
              <a:rPr lang="en-US" dirty="0">
                <a:solidFill>
                  <a:srgbClr val="C00000"/>
                </a:solidFill>
                <a:latin typeface="Arial" pitchFamily="34" charset="0"/>
                <a:ea typeface="Times New Roman" pitchFamily="18" charset="0"/>
                <a:cs typeface="Arial" pitchFamily="34" charset="0"/>
              </a:rPr>
              <a:t> (</a:t>
            </a:r>
            <a:r>
              <a:rPr lang="en-US" dirty="0" err="1">
                <a:solidFill>
                  <a:srgbClr val="C00000"/>
                </a:solidFill>
                <a:latin typeface="Arial" pitchFamily="34" charset="0"/>
                <a:ea typeface="Times New Roman" pitchFamily="18" charset="0"/>
                <a:cs typeface="Arial" pitchFamily="34" charset="0"/>
              </a:rPr>
              <a:t>int</a:t>
            </a:r>
            <a:r>
              <a:rPr lang="en-US" dirty="0">
                <a:solidFill>
                  <a:srgbClr val="C00000"/>
                </a:solidFill>
                <a:latin typeface="Arial" pitchFamily="34" charset="0"/>
                <a:ea typeface="Times New Roman" pitchFamily="18" charset="0"/>
                <a:cs typeface="Arial" pitchFamily="34" charset="0"/>
              </a:rPr>
              <a:t> a, </a:t>
            </a:r>
            <a:r>
              <a:rPr lang="en-US" dirty="0" err="1">
                <a:solidFill>
                  <a:srgbClr val="C00000"/>
                </a:solidFill>
                <a:latin typeface="Arial" pitchFamily="34" charset="0"/>
                <a:ea typeface="Times New Roman" pitchFamily="18" charset="0"/>
                <a:cs typeface="Arial" pitchFamily="34" charset="0"/>
              </a:rPr>
              <a:t>int</a:t>
            </a:r>
            <a:r>
              <a:rPr lang="en-US" dirty="0">
                <a:solidFill>
                  <a:srgbClr val="C00000"/>
                </a:solidFill>
                <a:latin typeface="Arial" pitchFamily="34" charset="0"/>
                <a:ea typeface="Times New Roman" pitchFamily="18" charset="0"/>
                <a:cs typeface="Arial" pitchFamily="34" charset="0"/>
              </a:rPr>
              <a:t> b)</a:t>
            </a:r>
          </a:p>
          <a:p>
            <a:pPr marL="457200" lvl="0" indent="-457200" fontAlgn="base">
              <a:spcBef>
                <a:spcPct val="0"/>
              </a:spcBef>
              <a:spcAft>
                <a:spcPct val="0"/>
              </a:spcAft>
              <a:buFont typeface="+mj-lt"/>
              <a:buAutoNum type="arabicPeriod" startAt="11"/>
              <a:tabLst>
                <a:tab pos="396875" algn="l"/>
              </a:tabLst>
            </a:pPr>
            <a:r>
              <a:rPr lang="en-US" dirty="0">
                <a:solidFill>
                  <a:srgbClr val="C00000"/>
                </a:solidFill>
                <a:latin typeface="Arial" pitchFamily="34" charset="0"/>
                <a:ea typeface="Times New Roman" pitchFamily="18" charset="0"/>
                <a:cs typeface="Arial" pitchFamily="34" charset="0"/>
              </a:rPr>
              <a:t>{</a:t>
            </a:r>
          </a:p>
          <a:p>
            <a:pPr marL="457200" lvl="0" indent="-457200" fontAlgn="base">
              <a:spcBef>
                <a:spcPct val="0"/>
              </a:spcBef>
              <a:spcAft>
                <a:spcPct val="0"/>
              </a:spcAft>
              <a:buFont typeface="+mj-lt"/>
              <a:buAutoNum type="arabicPeriod" startAt="11"/>
              <a:tabLst>
                <a:tab pos="396875" algn="l"/>
              </a:tabLst>
            </a:pPr>
            <a:r>
              <a:rPr lang="en-US" dirty="0">
                <a:solidFill>
                  <a:srgbClr val="C00000"/>
                </a:solidFill>
                <a:latin typeface="Arial" pitchFamily="34" charset="0"/>
                <a:ea typeface="Times New Roman" pitchFamily="18" charset="0"/>
                <a:cs typeface="Arial" pitchFamily="34" charset="0"/>
              </a:rPr>
              <a:t>	return (</a:t>
            </a:r>
            <a:r>
              <a:rPr lang="en-US" dirty="0" err="1">
                <a:solidFill>
                  <a:srgbClr val="C00000"/>
                </a:solidFill>
                <a:latin typeface="Arial" pitchFamily="34" charset="0"/>
                <a:ea typeface="Times New Roman" pitchFamily="18" charset="0"/>
                <a:cs typeface="Arial" pitchFamily="34" charset="0"/>
              </a:rPr>
              <a:t>a+b</a:t>
            </a:r>
            <a:r>
              <a:rPr lang="en-US" dirty="0">
                <a:solidFill>
                  <a:srgbClr val="C00000"/>
                </a:solidFill>
                <a:latin typeface="Arial" pitchFamily="34" charset="0"/>
                <a:ea typeface="Times New Roman" pitchFamily="18" charset="0"/>
                <a:cs typeface="Arial" pitchFamily="34" charset="0"/>
              </a:rPr>
              <a:t>)/2;</a:t>
            </a:r>
          </a:p>
          <a:p>
            <a:pPr marL="457200" lvl="0" indent="-457200" fontAlgn="base">
              <a:spcBef>
                <a:spcPct val="0"/>
              </a:spcBef>
              <a:spcAft>
                <a:spcPct val="0"/>
              </a:spcAft>
              <a:buFont typeface="+mj-lt"/>
              <a:buAutoNum type="arabicPeriod" startAt="11"/>
              <a:tabLst>
                <a:tab pos="396875" algn="l"/>
              </a:tabLst>
            </a:pPr>
            <a:r>
              <a:rPr lang="en-US" dirty="0">
                <a:solidFill>
                  <a:srgbClr val="C00000"/>
                </a:solidFill>
                <a:latin typeface="Arial" pitchFamily="34" charset="0"/>
                <a:ea typeface="Times New Roman" pitchFamily="18" charset="0"/>
                <a:cs typeface="Arial" pitchFamily="34" charset="0"/>
              </a:rPr>
              <a:t>}</a:t>
            </a:r>
            <a:endParaRPr lang="tr-TR" dirty="0">
              <a:solidFill>
                <a:srgbClr val="C00000"/>
              </a:solidFill>
              <a:latin typeface="Arial" pitchFamily="34" charset="0"/>
              <a:ea typeface="Times New Roman" pitchFamily="18" charset="0"/>
              <a:cs typeface="Arial" pitchFamily="34" charset="0"/>
            </a:endParaRPr>
          </a:p>
          <a:p>
            <a:pPr marL="457200" lvl="0" indent="-457200" fontAlgn="base">
              <a:spcBef>
                <a:spcPct val="0"/>
              </a:spcBef>
              <a:spcAft>
                <a:spcPct val="0"/>
              </a:spcAft>
              <a:buFont typeface="+mj-lt"/>
              <a:buAutoNum type="arabicPeriod" startAt="11"/>
              <a:tabLst>
                <a:tab pos="396875" algn="l"/>
              </a:tabLst>
            </a:pPr>
            <a:r>
              <a:rPr lang="tr-TR" dirty="0">
                <a:solidFill>
                  <a:srgbClr val="C00000"/>
                </a:solidFill>
                <a:latin typeface="Arial" pitchFamily="34" charset="0"/>
                <a:ea typeface="Times New Roman" pitchFamily="18" charset="0"/>
                <a:cs typeface="Arial" pitchFamily="34" charset="0"/>
              </a:rPr>
              <a:t> </a:t>
            </a:r>
            <a:endParaRPr lang="en-US" dirty="0">
              <a:solidFill>
                <a:srgbClr val="C00000"/>
              </a:solidFill>
              <a:latin typeface="Arial" pitchFamily="34" charset="0"/>
              <a:ea typeface="Times New Roman" pitchFamily="18" charset="0"/>
              <a:cs typeface="Arial" pitchFamily="34" charset="0"/>
            </a:endParaRPr>
          </a:p>
          <a:p>
            <a:pPr marL="457200" lvl="0" indent="-457200" fontAlgn="base">
              <a:spcBef>
                <a:spcPct val="0"/>
              </a:spcBef>
              <a:spcAft>
                <a:spcPct val="0"/>
              </a:spcAft>
              <a:buFont typeface="+mj-lt"/>
              <a:buAutoNum type="arabicPeriod" startAt="11"/>
              <a:tabLst>
                <a:tab pos="396875" algn="l"/>
              </a:tabLst>
            </a:pPr>
            <a:r>
              <a:rPr lang="en-US" dirty="0">
                <a:solidFill>
                  <a:srgbClr val="C00000"/>
                </a:solidFill>
                <a:latin typeface="Arial" pitchFamily="34" charset="0"/>
                <a:ea typeface="Times New Roman" pitchFamily="18" charset="0"/>
                <a:cs typeface="Arial" pitchFamily="34" charset="0"/>
              </a:rPr>
              <a:t>void </a:t>
            </a:r>
            <a:r>
              <a:rPr lang="en-US" dirty="0" err="1">
                <a:solidFill>
                  <a:srgbClr val="C00000"/>
                </a:solidFill>
                <a:latin typeface="Arial" pitchFamily="34" charset="0"/>
                <a:ea typeface="Times New Roman" pitchFamily="18" charset="0"/>
                <a:cs typeface="Arial" pitchFamily="34" charset="0"/>
              </a:rPr>
              <a:t>selam</a:t>
            </a:r>
            <a:r>
              <a:rPr lang="en-US" dirty="0">
                <a:solidFill>
                  <a:srgbClr val="C00000"/>
                </a:solidFill>
                <a:latin typeface="Arial" pitchFamily="34" charset="0"/>
                <a:ea typeface="Times New Roman" pitchFamily="18" charset="0"/>
                <a:cs typeface="Arial" pitchFamily="34" charset="0"/>
              </a:rPr>
              <a:t>(double </a:t>
            </a:r>
            <a:r>
              <a:rPr lang="tr-TR" dirty="0">
                <a:solidFill>
                  <a:srgbClr val="C00000"/>
                </a:solidFill>
                <a:latin typeface="Arial" pitchFamily="34" charset="0"/>
                <a:ea typeface="Times New Roman" pitchFamily="18" charset="0"/>
                <a:cs typeface="Arial" pitchFamily="34" charset="0"/>
              </a:rPr>
              <a:t>elma</a:t>
            </a:r>
            <a:r>
              <a:rPr lang="en-US" dirty="0">
                <a:solidFill>
                  <a:srgbClr val="C00000"/>
                </a:solidFill>
                <a:latin typeface="Arial" pitchFamily="34" charset="0"/>
                <a:ea typeface="Times New Roman" pitchFamily="18" charset="0"/>
                <a:cs typeface="Arial" pitchFamily="34" charset="0"/>
              </a:rPr>
              <a:t>)</a:t>
            </a:r>
          </a:p>
          <a:p>
            <a:pPr marL="457200" lvl="0" indent="-457200" fontAlgn="base">
              <a:spcBef>
                <a:spcPct val="0"/>
              </a:spcBef>
              <a:spcAft>
                <a:spcPct val="0"/>
              </a:spcAft>
              <a:buFont typeface="+mj-lt"/>
              <a:buAutoNum type="arabicPeriod" startAt="11"/>
              <a:tabLst>
                <a:tab pos="396875" algn="l"/>
              </a:tabLst>
            </a:pPr>
            <a:r>
              <a:rPr lang="en-US" dirty="0">
                <a:solidFill>
                  <a:srgbClr val="C00000"/>
                </a:solidFill>
                <a:latin typeface="Arial" pitchFamily="34" charset="0"/>
                <a:ea typeface="Times New Roman" pitchFamily="18" charset="0"/>
                <a:cs typeface="Arial" pitchFamily="34" charset="0"/>
              </a:rPr>
              <a:t>{</a:t>
            </a:r>
          </a:p>
          <a:p>
            <a:pPr marL="457200" lvl="0" indent="-457200" fontAlgn="base">
              <a:spcBef>
                <a:spcPct val="0"/>
              </a:spcBef>
              <a:spcAft>
                <a:spcPct val="0"/>
              </a:spcAft>
              <a:buFont typeface="+mj-lt"/>
              <a:buAutoNum type="arabicPeriod" startAt="11"/>
              <a:tabLst>
                <a:tab pos="396875" algn="l"/>
              </a:tabLst>
            </a:pPr>
            <a:r>
              <a:rPr lang="en-US" dirty="0">
                <a:solidFill>
                  <a:srgbClr val="C00000"/>
                </a:solidFill>
                <a:latin typeface="Arial" pitchFamily="34" charset="0"/>
                <a:ea typeface="Times New Roman" pitchFamily="18" charset="0"/>
                <a:cs typeface="Arial" pitchFamily="34" charset="0"/>
              </a:rPr>
              <a:t>if(</a:t>
            </a:r>
            <a:r>
              <a:rPr lang="tr-TR" dirty="0">
                <a:solidFill>
                  <a:srgbClr val="C00000"/>
                </a:solidFill>
                <a:latin typeface="Arial" pitchFamily="34" charset="0"/>
                <a:ea typeface="Times New Roman" pitchFamily="18" charset="0"/>
                <a:cs typeface="Arial" pitchFamily="34" charset="0"/>
              </a:rPr>
              <a:t>elma</a:t>
            </a:r>
            <a:r>
              <a:rPr lang="en-US" dirty="0">
                <a:solidFill>
                  <a:srgbClr val="C00000"/>
                </a:solidFill>
                <a:latin typeface="Arial" pitchFamily="34" charset="0"/>
                <a:ea typeface="Times New Roman" pitchFamily="18" charset="0"/>
                <a:cs typeface="Arial" pitchFamily="34" charset="0"/>
              </a:rPr>
              <a:t>&gt;5.0)</a:t>
            </a:r>
          </a:p>
          <a:p>
            <a:pPr marL="457200" lvl="0" indent="-457200" fontAlgn="base">
              <a:spcBef>
                <a:spcPct val="0"/>
              </a:spcBef>
              <a:spcAft>
                <a:spcPct val="0"/>
              </a:spcAft>
              <a:buFont typeface="+mj-lt"/>
              <a:buAutoNum type="arabicPeriod" startAt="11"/>
              <a:tabLst>
                <a:tab pos="396875" algn="l"/>
              </a:tabLst>
            </a:pPr>
            <a:r>
              <a:rPr lang="en-US" dirty="0">
                <a:solidFill>
                  <a:srgbClr val="C00000"/>
                </a:solidFill>
                <a:latin typeface="Arial" pitchFamily="34" charset="0"/>
                <a:ea typeface="Times New Roman" pitchFamily="18" charset="0"/>
                <a:cs typeface="Arial" pitchFamily="34" charset="0"/>
              </a:rPr>
              <a:t>	</a:t>
            </a:r>
            <a:r>
              <a:rPr lang="en-US" dirty="0" err="1">
                <a:solidFill>
                  <a:srgbClr val="C00000"/>
                </a:solidFill>
                <a:latin typeface="Arial" pitchFamily="34" charset="0"/>
                <a:ea typeface="Times New Roman" pitchFamily="18" charset="0"/>
                <a:cs typeface="Arial" pitchFamily="34" charset="0"/>
              </a:rPr>
              <a:t>printf</a:t>
            </a:r>
            <a:r>
              <a:rPr lang="en-US" dirty="0">
                <a:solidFill>
                  <a:srgbClr val="C00000"/>
                </a:solidFill>
                <a:latin typeface="Arial" pitchFamily="34" charset="0"/>
                <a:ea typeface="Times New Roman" pitchFamily="18" charset="0"/>
                <a:cs typeface="Arial" pitchFamily="34" charset="0"/>
              </a:rPr>
              <a:t>("H</a:t>
            </a:r>
            <a:r>
              <a:rPr lang="tr-TR" dirty="0" err="1">
                <a:solidFill>
                  <a:srgbClr val="C00000"/>
                </a:solidFill>
                <a:latin typeface="Arial" pitchFamily="34" charset="0"/>
                <a:ea typeface="Times New Roman" pitchFamily="18" charset="0"/>
                <a:cs typeface="Arial" pitchFamily="34" charset="0"/>
              </a:rPr>
              <a:t>ello</a:t>
            </a:r>
            <a:r>
              <a:rPr lang="en-US" dirty="0">
                <a:solidFill>
                  <a:srgbClr val="C00000"/>
                </a:solidFill>
                <a:latin typeface="Arial" pitchFamily="34" charset="0"/>
                <a:ea typeface="Times New Roman" pitchFamily="18" charset="0"/>
                <a:cs typeface="Arial" pitchFamily="34" charset="0"/>
              </a:rPr>
              <a:t>");</a:t>
            </a:r>
          </a:p>
          <a:p>
            <a:pPr marL="457200" lvl="0" indent="-457200" fontAlgn="base">
              <a:spcBef>
                <a:spcPct val="0"/>
              </a:spcBef>
              <a:spcAft>
                <a:spcPct val="0"/>
              </a:spcAft>
              <a:buFont typeface="+mj-lt"/>
              <a:buAutoNum type="arabicPeriod" startAt="11"/>
              <a:tabLst>
                <a:tab pos="396875" algn="l"/>
              </a:tabLst>
            </a:pPr>
            <a:r>
              <a:rPr lang="en-US" dirty="0">
                <a:solidFill>
                  <a:srgbClr val="C00000"/>
                </a:solidFill>
                <a:latin typeface="Arial" pitchFamily="34" charset="0"/>
                <a:ea typeface="Times New Roman" pitchFamily="18" charset="0"/>
                <a:cs typeface="Arial" pitchFamily="34" charset="0"/>
              </a:rPr>
              <a:t>	else</a:t>
            </a:r>
          </a:p>
          <a:p>
            <a:pPr marL="457200" lvl="0" indent="-457200" fontAlgn="base">
              <a:spcBef>
                <a:spcPct val="0"/>
              </a:spcBef>
              <a:spcAft>
                <a:spcPct val="0"/>
              </a:spcAft>
              <a:buFont typeface="+mj-lt"/>
              <a:buAutoNum type="arabicPeriod" startAt="11"/>
              <a:tabLst>
                <a:tab pos="396875" algn="l"/>
              </a:tabLst>
            </a:pPr>
            <a:r>
              <a:rPr lang="en-US" dirty="0">
                <a:solidFill>
                  <a:srgbClr val="C00000"/>
                </a:solidFill>
                <a:latin typeface="Arial" pitchFamily="34" charset="0"/>
                <a:ea typeface="Times New Roman" pitchFamily="18" charset="0"/>
                <a:cs typeface="Arial" pitchFamily="34" charset="0"/>
              </a:rPr>
              <a:t>	</a:t>
            </a:r>
            <a:r>
              <a:rPr lang="en-US" dirty="0" err="1">
                <a:solidFill>
                  <a:srgbClr val="C00000"/>
                </a:solidFill>
                <a:latin typeface="Arial" pitchFamily="34" charset="0"/>
                <a:ea typeface="Times New Roman" pitchFamily="18" charset="0"/>
                <a:cs typeface="Arial" pitchFamily="34" charset="0"/>
              </a:rPr>
              <a:t>printf</a:t>
            </a:r>
            <a:r>
              <a:rPr lang="en-US" dirty="0">
                <a:solidFill>
                  <a:srgbClr val="C00000"/>
                </a:solidFill>
                <a:latin typeface="Arial" pitchFamily="34" charset="0"/>
                <a:ea typeface="Times New Roman" pitchFamily="18" charset="0"/>
                <a:cs typeface="Arial" pitchFamily="34" charset="0"/>
              </a:rPr>
              <a:t>("Bonjour");</a:t>
            </a:r>
          </a:p>
          <a:p>
            <a:pPr marL="457200" lvl="0" indent="-457200" fontAlgn="base">
              <a:spcBef>
                <a:spcPct val="0"/>
              </a:spcBef>
              <a:spcAft>
                <a:spcPct val="0"/>
              </a:spcAft>
              <a:buFont typeface="+mj-lt"/>
              <a:buAutoNum type="arabicPeriod" startAt="11"/>
              <a:tabLst>
                <a:tab pos="396875" algn="l"/>
              </a:tabLst>
            </a:pPr>
            <a:r>
              <a:rPr lang="en-US" dirty="0">
                <a:solidFill>
                  <a:srgbClr val="C00000"/>
                </a:solidFill>
                <a:latin typeface="Arial" pitchFamily="34" charset="0"/>
                <a:ea typeface="Times New Roman" pitchFamily="18" charset="0"/>
                <a:cs typeface="Arial" pitchFamily="34" charset="0"/>
              </a:rPr>
              <a:t>}</a:t>
            </a:r>
          </a:p>
        </p:txBody>
      </p:sp>
      <p:grpSp>
        <p:nvGrpSpPr>
          <p:cNvPr id="3" name="7 Grup"/>
          <p:cNvGrpSpPr/>
          <p:nvPr/>
        </p:nvGrpSpPr>
        <p:grpSpPr>
          <a:xfrm>
            <a:off x="6572264" y="3071810"/>
            <a:ext cx="2012030" cy="3002648"/>
            <a:chOff x="6774812" y="3214686"/>
            <a:chExt cx="2012030" cy="3002648"/>
          </a:xfrm>
        </p:grpSpPr>
        <p:pic>
          <p:nvPicPr>
            <p:cNvPr id="5" name="4 Resim" descr="7-sayisi-boyama-5.jpg"/>
            <p:cNvPicPr>
              <a:picLocks noChangeAspect="1"/>
            </p:cNvPicPr>
            <p:nvPr/>
          </p:nvPicPr>
          <p:blipFill>
            <a:blip r:embed="rId4" cstate="print">
              <a:clrChange>
                <a:clrFrom>
                  <a:srgbClr val="FFFFFF"/>
                </a:clrFrom>
                <a:clrTo>
                  <a:srgbClr val="FFFFFF">
                    <a:alpha val="0"/>
                  </a:srgbClr>
                </a:clrTo>
              </a:clrChange>
            </a:blip>
            <a:srcRect t="18320"/>
            <a:stretch>
              <a:fillRect/>
            </a:stretch>
          </p:blipFill>
          <p:spPr>
            <a:xfrm rot="808279">
              <a:off x="6774812" y="4259420"/>
              <a:ext cx="1854251" cy="1957914"/>
            </a:xfrm>
            <a:prstGeom prst="rect">
              <a:avLst/>
            </a:prstGeom>
          </p:spPr>
        </p:pic>
        <p:sp>
          <p:nvSpPr>
            <p:cNvPr id="7" name="6 Köşeleri Yuvarlanmış Dikdörtgen Belirtme Çizgisi"/>
            <p:cNvSpPr/>
            <p:nvPr/>
          </p:nvSpPr>
          <p:spPr>
            <a:xfrm>
              <a:off x="7358082" y="3214686"/>
              <a:ext cx="1428760" cy="1000132"/>
            </a:xfrm>
            <a:prstGeom prst="wedgeRoundRect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800" dirty="0" err="1"/>
                <a:t>Hello</a:t>
              </a:r>
              <a:endParaRPr lang="tr-TR" sz="2800" dirty="0"/>
            </a:p>
          </p:txBody>
        </p:sp>
      </p:grpSp>
      <mc:AlternateContent xmlns:mc="http://schemas.openxmlformats.org/markup-compatibility/2006" xmlns:p14="http://schemas.microsoft.com/office/powerpoint/2010/main">
        <mc:Choice Requires="p14">
          <p:contentPart p14:bwMode="auto" r:id="rId5">
            <p14:nvContentPartPr>
              <p14:cNvPr id="310274" name="Ink 2"/>
              <p14:cNvContentPartPr>
                <a14:cpLocks xmlns:a14="http://schemas.microsoft.com/office/drawing/2010/main" noRot="1" noChangeAspect="1" noEditPoints="1" noChangeArrowheads="1" noChangeShapeType="1"/>
              </p14:cNvContentPartPr>
              <p14:nvPr/>
            </p14:nvContentPartPr>
            <p14:xfrm>
              <a:off x="673858825" y="1074656538"/>
              <a:ext cx="0" cy="0"/>
            </p14:xfrm>
          </p:contentPart>
        </mc:Choice>
        <mc:Fallback xmlns="">
          <p:pic>
            <p:nvPicPr>
              <p:cNvPr id="310274" name="Ink 2"/>
              <p:cNvPicPr>
                <a:picLocks noRot="1" noChangeAspect="1" noEditPoints="1" noChangeArrowheads="1" noChangeShapeType="1"/>
              </p:cNvPicPr>
              <p:nvPr/>
            </p:nvPicPr>
            <p:blipFill>
              <a:blip r:embed="rId6"/>
              <a:stretch>
                <a:fillRect/>
              </a:stretch>
            </p:blipFill>
            <p:spPr>
              <a:xfrm>
                <a:off x="673858825" y="1074656538"/>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10275" name="Ink 3"/>
              <p14:cNvContentPartPr>
                <a14:cpLocks xmlns:a14="http://schemas.microsoft.com/office/drawing/2010/main" noRot="1" noChangeAspect="1" noEditPoints="1" noChangeArrowheads="1" noChangeShapeType="1"/>
              </p14:cNvContentPartPr>
              <p14:nvPr/>
            </p14:nvContentPartPr>
            <p14:xfrm>
              <a:off x="482639688" y="1232412763"/>
              <a:ext cx="0" cy="0"/>
            </p14:xfrm>
          </p:contentPart>
        </mc:Choice>
        <mc:Fallback xmlns="">
          <p:pic>
            <p:nvPicPr>
              <p:cNvPr id="310275" name="Ink 3"/>
              <p:cNvPicPr>
                <a:picLocks noRot="1" noChangeAspect="1" noEditPoints="1" noChangeArrowheads="1" noChangeShapeType="1"/>
              </p:cNvPicPr>
              <p:nvPr/>
            </p:nvPicPr>
            <p:blipFill>
              <a:blip r:embed="rId6"/>
              <a:stretch>
                <a:fillRect/>
              </a:stretch>
            </p:blipFill>
            <p:spPr>
              <a:xfrm>
                <a:off x="482639688" y="1232412763"/>
                <a:ext cx="0" cy="0"/>
              </a:xfrm>
              <a:prstGeom prst="rect">
                <a:avLst/>
              </a:prstGeom>
            </p:spPr>
          </p:pic>
        </mc:Fallback>
      </mc:AlternateContent>
    </p:spTree>
    <p:extLst>
      <p:ext uri="{BB962C8B-B14F-4D97-AF65-F5344CB8AC3E}">
        <p14:creationId xmlns:p14="http://schemas.microsoft.com/office/powerpoint/2010/main" val="211401906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Anlayamadığınız yerleri bizlere sorunuz.</a:t>
            </a:r>
          </a:p>
        </p:txBody>
      </p:sp>
      <p:sp>
        <p:nvSpPr>
          <p:cNvPr id="3" name="2 İçerik Yer Tutucusu"/>
          <p:cNvSpPr>
            <a:spLocks noGrp="1"/>
          </p:cNvSpPr>
          <p:nvPr>
            <p:ph sz="quarter" idx="1"/>
          </p:nvPr>
        </p:nvSpPr>
        <p:spPr/>
        <p:txBody>
          <a:bodyPr>
            <a:normAutofit/>
          </a:bodyPr>
          <a:lstStyle/>
          <a:p>
            <a:pPr algn="ctr"/>
            <a:r>
              <a:rPr lang="tr-TR" sz="8000" dirty="0"/>
              <a:t>2.ders sonu</a:t>
            </a:r>
          </a:p>
        </p:txBody>
      </p:sp>
    </p:spTree>
    <p:extLst>
      <p:ext uri="{BB962C8B-B14F-4D97-AF65-F5344CB8AC3E}">
        <p14:creationId xmlns:p14="http://schemas.microsoft.com/office/powerpoint/2010/main" val="2460564393"/>
      </p:ext>
    </p:extLst>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a:t>3. ve 4. dersler</a:t>
            </a:r>
          </a:p>
        </p:txBody>
      </p:sp>
      <p:sp>
        <p:nvSpPr>
          <p:cNvPr id="3" name="2 İçerik Yer Tutucusu"/>
          <p:cNvSpPr>
            <a:spLocks noGrp="1"/>
          </p:cNvSpPr>
          <p:nvPr>
            <p:ph sz="quarter" idx="1"/>
          </p:nvPr>
        </p:nvSpPr>
        <p:spPr/>
        <p:txBody>
          <a:bodyPr>
            <a:normAutofit/>
          </a:bodyPr>
          <a:lstStyle/>
          <a:p>
            <a:pPr algn="ctr"/>
            <a:r>
              <a:rPr lang="tr-TR" sz="7200" dirty="0"/>
              <a:t>3. VE 4. DERSLERDE </a:t>
            </a:r>
            <a:r>
              <a:rPr lang="tr-TR" sz="7200" dirty="0">
                <a:solidFill>
                  <a:srgbClr val="FF0000"/>
                </a:solidFill>
              </a:rPr>
              <a:t>UYGULAMALI DERS </a:t>
            </a:r>
            <a:r>
              <a:rPr lang="tr-TR" sz="7200" dirty="0"/>
              <a:t>YAPILDI.</a:t>
            </a:r>
          </a:p>
        </p:txBody>
      </p:sp>
    </p:spTree>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22960" y="91440"/>
            <a:ext cx="7520940" cy="548640"/>
          </a:xfrm>
          <a:noFill/>
          <a:ln/>
        </p:spPr>
        <p:txBody>
          <a:bodyPr>
            <a:normAutofit fontScale="90000"/>
          </a:bodyPr>
          <a:lstStyle/>
          <a:p>
            <a:r>
              <a:rPr lang="tr-TR" dirty="0"/>
              <a:t>Ortalama alan fonksiyon örneği</a:t>
            </a:r>
            <a:endParaRPr lang="en-US" sz="2400" i="1" dirty="0">
              <a:solidFill>
                <a:srgbClr val="FF0000"/>
              </a:solidFill>
            </a:endParaRPr>
          </a:p>
        </p:txBody>
      </p:sp>
      <p:sp>
        <p:nvSpPr>
          <p:cNvPr id="6147" name="Rectangle 3"/>
          <p:cNvSpPr>
            <a:spLocks noGrp="1" noChangeArrowheads="1"/>
          </p:cNvSpPr>
          <p:nvPr>
            <p:ph idx="1"/>
          </p:nvPr>
        </p:nvSpPr>
        <p:spPr>
          <a:xfrm>
            <a:off x="500034" y="1357298"/>
            <a:ext cx="8083550" cy="4643470"/>
          </a:xfrm>
          <a:noFill/>
          <a:ln/>
        </p:spPr>
        <p:txBody>
          <a:bodyPr>
            <a:noAutofit/>
          </a:bodyPr>
          <a:lstStyle/>
          <a:p>
            <a:pPr>
              <a:buFontTx/>
              <a:buNone/>
            </a:pPr>
            <a:r>
              <a:rPr lang="en-US" sz="1400" b="0" dirty="0"/>
              <a:t>#include &lt;</a:t>
            </a:r>
            <a:r>
              <a:rPr lang="en-US" sz="1400" b="0" dirty="0" err="1"/>
              <a:t>stdio.h</a:t>
            </a:r>
            <a:r>
              <a:rPr lang="en-US" sz="1400" b="0" dirty="0"/>
              <a:t>&gt;</a:t>
            </a:r>
          </a:p>
          <a:p>
            <a:pPr>
              <a:buFontTx/>
              <a:buNone/>
            </a:pPr>
            <a:r>
              <a:rPr lang="tr-TR" sz="1400" b="0" dirty="0" err="1"/>
              <a:t>double</a:t>
            </a:r>
            <a:r>
              <a:rPr lang="tr-TR" sz="1400" b="0" dirty="0"/>
              <a:t> </a:t>
            </a:r>
            <a:r>
              <a:rPr lang="en-US" sz="1400" b="0" dirty="0" err="1"/>
              <a:t>averageTwo</a:t>
            </a:r>
            <a:r>
              <a:rPr lang="en-US" sz="1400" b="0" dirty="0"/>
              <a:t> (</a:t>
            </a:r>
            <a:r>
              <a:rPr lang="en-US" sz="1400" b="0" dirty="0" err="1"/>
              <a:t>int</a:t>
            </a:r>
            <a:r>
              <a:rPr lang="en-US" sz="1400" b="0" dirty="0"/>
              <a:t> num1, </a:t>
            </a:r>
            <a:r>
              <a:rPr lang="en-US" sz="1400" b="0" dirty="0" err="1"/>
              <a:t>int</a:t>
            </a:r>
            <a:r>
              <a:rPr lang="en-US" sz="1400" b="0" dirty="0"/>
              <a:t> num2) ;</a:t>
            </a:r>
          </a:p>
          <a:p>
            <a:pPr>
              <a:buFontTx/>
              <a:buNone/>
            </a:pPr>
            <a:r>
              <a:rPr lang="en-US" sz="1400" b="0" dirty="0" err="1"/>
              <a:t>int</a:t>
            </a:r>
            <a:r>
              <a:rPr lang="en-US" sz="1400" b="0" dirty="0"/>
              <a:t> main ( )</a:t>
            </a:r>
          </a:p>
          <a:p>
            <a:pPr>
              <a:buFontTx/>
              <a:buNone/>
            </a:pPr>
            <a:r>
              <a:rPr lang="en-US" sz="1400" b="0" dirty="0"/>
              <a:t>{</a:t>
            </a:r>
          </a:p>
          <a:p>
            <a:pPr>
              <a:buFontTx/>
              <a:buNone/>
            </a:pPr>
            <a:r>
              <a:rPr lang="en-US" sz="1400" b="0" dirty="0"/>
              <a:t>	</a:t>
            </a:r>
            <a:r>
              <a:rPr lang="tr-TR" sz="1400" b="0" dirty="0" err="1"/>
              <a:t>double</a:t>
            </a:r>
            <a:r>
              <a:rPr lang="tr-TR" sz="1400" b="0" dirty="0"/>
              <a:t> </a:t>
            </a:r>
            <a:r>
              <a:rPr lang="en-US" sz="1400" b="0" dirty="0" err="1"/>
              <a:t>ave</a:t>
            </a:r>
            <a:r>
              <a:rPr lang="en-US" sz="1400" b="0" dirty="0"/>
              <a:t> ;</a:t>
            </a:r>
          </a:p>
          <a:p>
            <a:pPr>
              <a:buFontTx/>
              <a:buNone/>
            </a:pPr>
            <a:r>
              <a:rPr lang="en-US" sz="1400" b="0" dirty="0"/>
              <a:t>	</a:t>
            </a:r>
            <a:r>
              <a:rPr lang="en-US" sz="1400" b="0" dirty="0" err="1"/>
              <a:t>int</a:t>
            </a:r>
            <a:r>
              <a:rPr lang="en-US" sz="1400" b="0" dirty="0"/>
              <a:t> value1 = 5, value2 = 8 ;</a:t>
            </a:r>
          </a:p>
          <a:p>
            <a:pPr>
              <a:buFontTx/>
              <a:buNone/>
            </a:pPr>
            <a:r>
              <a:rPr lang="en-US" sz="1400" b="0" dirty="0"/>
              <a:t>	</a:t>
            </a:r>
            <a:r>
              <a:rPr lang="en-US" sz="1400" b="0" dirty="0" err="1"/>
              <a:t>ave</a:t>
            </a:r>
            <a:r>
              <a:rPr lang="en-US" sz="1400" b="0" dirty="0"/>
              <a:t> = </a:t>
            </a:r>
            <a:r>
              <a:rPr lang="en-US" sz="1400" b="0" dirty="0" err="1"/>
              <a:t>averageTwo</a:t>
            </a:r>
            <a:r>
              <a:rPr lang="en-US" sz="1400" b="0" dirty="0"/>
              <a:t> (value1, value2) ;</a:t>
            </a:r>
          </a:p>
          <a:p>
            <a:pPr>
              <a:buFontTx/>
              <a:buNone/>
            </a:pPr>
            <a:r>
              <a:rPr lang="en-US" sz="1400" b="0" dirty="0"/>
              <a:t>	</a:t>
            </a:r>
            <a:r>
              <a:rPr lang="en-US" sz="1400" b="0" dirty="0" err="1"/>
              <a:t>printf</a:t>
            </a:r>
            <a:r>
              <a:rPr lang="en-US" sz="1400" b="0" dirty="0"/>
              <a:t> (</a:t>
            </a:r>
            <a:r>
              <a:rPr lang="ja-JP" altLang="en-US" sz="1400" b="0" dirty="0">
                <a:latin typeface="Arial"/>
              </a:rPr>
              <a:t>“</a:t>
            </a:r>
            <a:r>
              <a:rPr lang="en-US" sz="1400" b="0" dirty="0"/>
              <a:t>The average of %d and %d is %</a:t>
            </a:r>
            <a:r>
              <a:rPr lang="tr-TR" sz="1400" b="0" dirty="0"/>
              <a:t>l</a:t>
            </a:r>
            <a:r>
              <a:rPr lang="en-US" sz="1400" b="0" dirty="0"/>
              <a:t>f\n</a:t>
            </a:r>
            <a:r>
              <a:rPr lang="ja-JP" altLang="en-US" sz="1400" b="0" dirty="0">
                <a:latin typeface="Arial"/>
              </a:rPr>
              <a:t>”</a:t>
            </a:r>
            <a:r>
              <a:rPr lang="en-US" sz="1400" b="0" dirty="0"/>
              <a:t>, value1, value2, </a:t>
            </a:r>
            <a:r>
              <a:rPr lang="en-US" sz="1400" b="0" dirty="0" err="1"/>
              <a:t>ave</a:t>
            </a:r>
            <a:r>
              <a:rPr lang="en-US" sz="1400" b="0" dirty="0"/>
              <a:t>) ;</a:t>
            </a:r>
          </a:p>
          <a:p>
            <a:pPr>
              <a:buFontTx/>
              <a:buNone/>
            </a:pPr>
            <a:r>
              <a:rPr lang="en-US" sz="1400" b="0" dirty="0"/>
              <a:t>      return 0 ;</a:t>
            </a:r>
          </a:p>
          <a:p>
            <a:pPr>
              <a:buFontTx/>
              <a:buNone/>
            </a:pPr>
            <a:r>
              <a:rPr lang="en-US" sz="1400" b="0" dirty="0"/>
              <a:t>}</a:t>
            </a:r>
          </a:p>
          <a:p>
            <a:pPr>
              <a:buFontTx/>
              <a:buNone/>
            </a:pPr>
            <a:r>
              <a:rPr lang="tr-TR" sz="1400" b="0" dirty="0" err="1"/>
              <a:t>double</a:t>
            </a:r>
            <a:r>
              <a:rPr lang="tr-TR" sz="1400" b="0" dirty="0"/>
              <a:t> </a:t>
            </a:r>
            <a:r>
              <a:rPr lang="en-US" sz="1400" b="0" dirty="0" err="1"/>
              <a:t>averageTwo</a:t>
            </a:r>
            <a:r>
              <a:rPr lang="en-US" sz="1400" b="0" dirty="0"/>
              <a:t> (</a:t>
            </a:r>
            <a:r>
              <a:rPr lang="en-US" sz="1400" b="0" dirty="0" err="1"/>
              <a:t>int</a:t>
            </a:r>
            <a:r>
              <a:rPr lang="en-US" sz="1400" b="0" dirty="0"/>
              <a:t> num1, </a:t>
            </a:r>
            <a:r>
              <a:rPr lang="en-US" sz="1400" b="0" dirty="0" err="1"/>
              <a:t>int</a:t>
            </a:r>
            <a:r>
              <a:rPr lang="en-US" sz="1400" b="0" dirty="0"/>
              <a:t> num2)</a:t>
            </a:r>
          </a:p>
          <a:p>
            <a:pPr>
              <a:buFontTx/>
              <a:buNone/>
            </a:pPr>
            <a:r>
              <a:rPr lang="en-US" sz="1400" b="0" dirty="0"/>
              <a:t>{</a:t>
            </a:r>
          </a:p>
          <a:p>
            <a:pPr>
              <a:buFontTx/>
              <a:buNone/>
            </a:pPr>
            <a:r>
              <a:rPr lang="en-US" sz="1400" b="0" dirty="0"/>
              <a:t>	</a:t>
            </a:r>
            <a:r>
              <a:rPr lang="tr-TR" sz="1400" b="0" dirty="0" err="1"/>
              <a:t>double</a:t>
            </a:r>
            <a:r>
              <a:rPr lang="tr-TR" sz="1400" b="0" dirty="0"/>
              <a:t> </a:t>
            </a:r>
            <a:r>
              <a:rPr lang="en-US" sz="1400" b="0" dirty="0"/>
              <a:t>average ;</a:t>
            </a:r>
          </a:p>
          <a:p>
            <a:pPr>
              <a:buFontTx/>
              <a:buNone/>
            </a:pPr>
            <a:r>
              <a:rPr lang="en-US" sz="1400" b="0" dirty="0"/>
              <a:t>	average = (num1 + num2) / 2.0 ;</a:t>
            </a:r>
          </a:p>
          <a:p>
            <a:pPr>
              <a:buFontTx/>
              <a:buNone/>
            </a:pPr>
            <a:r>
              <a:rPr lang="en-US" sz="1400" b="0" dirty="0"/>
              <a:t>	return average ;</a:t>
            </a:r>
          </a:p>
          <a:p>
            <a:pPr>
              <a:buFontTx/>
              <a:buNone/>
            </a:pPr>
            <a:r>
              <a:rPr lang="en-US" sz="1400" b="0" dirty="0"/>
              <a:t>}</a:t>
            </a:r>
          </a:p>
          <a:p>
            <a:pPr>
              <a:buFontTx/>
              <a:buNone/>
            </a:pPr>
            <a:endParaRPr lang="en-US" sz="1200" b="0" dirty="0"/>
          </a:p>
        </p:txBody>
      </p:sp>
      <p:sp>
        <p:nvSpPr>
          <p:cNvPr id="5" name="TextBox 4"/>
          <p:cNvSpPr txBox="1"/>
          <p:nvPr/>
        </p:nvSpPr>
        <p:spPr>
          <a:xfrm>
            <a:off x="5929322" y="4643446"/>
            <a:ext cx="1286187" cy="707886"/>
          </a:xfrm>
          <a:prstGeom prst="rect">
            <a:avLst/>
          </a:prstGeom>
          <a:noFill/>
        </p:spPr>
        <p:txBody>
          <a:bodyPr wrap="square" rtlCol="0">
            <a:spAutoFit/>
          </a:bodyPr>
          <a:lstStyle/>
          <a:p>
            <a:r>
              <a:rPr lang="en-US" sz="2000" dirty="0"/>
              <a:t>Function </a:t>
            </a:r>
            <a:r>
              <a:rPr lang="en-US" sz="2000" dirty="0">
                <a:solidFill>
                  <a:srgbClr val="FF0000"/>
                </a:solidFill>
              </a:rPr>
              <a:t>definition</a:t>
            </a:r>
          </a:p>
        </p:txBody>
      </p:sp>
      <p:sp>
        <p:nvSpPr>
          <p:cNvPr id="6" name="TextBox 5"/>
          <p:cNvSpPr txBox="1"/>
          <p:nvPr/>
        </p:nvSpPr>
        <p:spPr>
          <a:xfrm>
            <a:off x="3786182" y="1285860"/>
            <a:ext cx="2428519" cy="400110"/>
          </a:xfrm>
          <a:prstGeom prst="rect">
            <a:avLst/>
          </a:prstGeom>
          <a:noFill/>
        </p:spPr>
        <p:txBody>
          <a:bodyPr wrap="square" rtlCol="0">
            <a:spAutoFit/>
          </a:bodyPr>
          <a:lstStyle/>
          <a:p>
            <a:r>
              <a:rPr lang="en-US" sz="2000" dirty="0"/>
              <a:t>Function </a:t>
            </a:r>
            <a:r>
              <a:rPr lang="en-US" sz="2000" dirty="0">
                <a:solidFill>
                  <a:srgbClr val="FF0000"/>
                </a:solidFill>
              </a:rPr>
              <a:t>prototype</a:t>
            </a:r>
          </a:p>
        </p:txBody>
      </p:sp>
      <p:sp>
        <p:nvSpPr>
          <p:cNvPr id="7" name="TextBox 6"/>
          <p:cNvSpPr txBox="1"/>
          <p:nvPr/>
        </p:nvSpPr>
        <p:spPr>
          <a:xfrm>
            <a:off x="5276659" y="1634655"/>
            <a:ext cx="2514599" cy="707886"/>
          </a:xfrm>
          <a:prstGeom prst="rect">
            <a:avLst/>
          </a:prstGeom>
          <a:noFill/>
        </p:spPr>
        <p:txBody>
          <a:bodyPr wrap="square" rtlCol="0">
            <a:spAutoFit/>
          </a:bodyPr>
          <a:lstStyle/>
          <a:p>
            <a:r>
              <a:rPr lang="en-US" sz="2000" dirty="0"/>
              <a:t>Function </a:t>
            </a:r>
            <a:r>
              <a:rPr lang="en-US" sz="2000" dirty="0">
                <a:solidFill>
                  <a:srgbClr val="FF0000"/>
                </a:solidFill>
              </a:rPr>
              <a:t>invocation  </a:t>
            </a:r>
          </a:p>
          <a:p>
            <a:r>
              <a:rPr lang="en-US" sz="2000" dirty="0">
                <a:solidFill>
                  <a:srgbClr val="FF0000"/>
                </a:solidFill>
              </a:rPr>
              <a:t>                 (call)</a:t>
            </a:r>
          </a:p>
        </p:txBody>
      </p:sp>
      <p:cxnSp>
        <p:nvCxnSpPr>
          <p:cNvPr id="8" name="Straight Arrow Connector 7"/>
          <p:cNvCxnSpPr/>
          <p:nvPr/>
        </p:nvCxnSpPr>
        <p:spPr>
          <a:xfrm flipV="1">
            <a:off x="2928926" y="1988600"/>
            <a:ext cx="2140224" cy="10832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Right Brace 8"/>
          <p:cNvSpPr/>
          <p:nvPr/>
        </p:nvSpPr>
        <p:spPr>
          <a:xfrm>
            <a:off x="3357554" y="4429132"/>
            <a:ext cx="192928" cy="107781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3643306" y="4714884"/>
            <a:ext cx="2057902" cy="400110"/>
          </a:xfrm>
          <a:prstGeom prst="rect">
            <a:avLst/>
          </a:prstGeom>
          <a:noFill/>
        </p:spPr>
        <p:txBody>
          <a:bodyPr wrap="square" rtlCol="0">
            <a:spAutoFit/>
          </a:bodyPr>
          <a:lstStyle/>
          <a:p>
            <a:r>
              <a:rPr lang="en-US" sz="2000" dirty="0"/>
              <a:t>Function </a:t>
            </a:r>
            <a:r>
              <a:rPr lang="en-US" sz="2000" dirty="0">
                <a:solidFill>
                  <a:srgbClr val="FF0000"/>
                </a:solidFill>
              </a:rPr>
              <a:t>body</a:t>
            </a:r>
            <a:endParaRPr lang="en-US" dirty="0"/>
          </a:p>
        </p:txBody>
      </p:sp>
      <p:sp>
        <p:nvSpPr>
          <p:cNvPr id="11" name="TextBox 10"/>
          <p:cNvSpPr txBox="1"/>
          <p:nvPr/>
        </p:nvSpPr>
        <p:spPr>
          <a:xfrm>
            <a:off x="3571868" y="3929066"/>
            <a:ext cx="2057902" cy="400110"/>
          </a:xfrm>
          <a:prstGeom prst="rect">
            <a:avLst/>
          </a:prstGeom>
          <a:noFill/>
        </p:spPr>
        <p:txBody>
          <a:bodyPr wrap="square" rtlCol="0">
            <a:spAutoFit/>
          </a:bodyPr>
          <a:lstStyle/>
          <a:p>
            <a:r>
              <a:rPr lang="en-US" sz="2000" dirty="0"/>
              <a:t>Function </a:t>
            </a:r>
            <a:r>
              <a:rPr lang="en-US" sz="2000" dirty="0">
                <a:solidFill>
                  <a:srgbClr val="FF0000"/>
                </a:solidFill>
              </a:rPr>
              <a:t>header</a:t>
            </a:r>
          </a:p>
        </p:txBody>
      </p:sp>
      <p:cxnSp>
        <p:nvCxnSpPr>
          <p:cNvPr id="12" name="Straight Arrow Connector 11"/>
          <p:cNvCxnSpPr/>
          <p:nvPr/>
        </p:nvCxnSpPr>
        <p:spPr>
          <a:xfrm flipV="1">
            <a:off x="1643042" y="4071942"/>
            <a:ext cx="1871223" cy="2143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3357554" y="1485915"/>
            <a:ext cx="332164" cy="2285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Right Brace 14"/>
          <p:cNvSpPr/>
          <p:nvPr/>
        </p:nvSpPr>
        <p:spPr>
          <a:xfrm>
            <a:off x="5715008" y="4357694"/>
            <a:ext cx="192928" cy="153046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2">
            <p14:nvContentPartPr>
              <p14:cNvPr id="267266" name="Ink 1"/>
              <p14:cNvContentPartPr>
                <a14:cpLocks xmlns:a14="http://schemas.microsoft.com/office/drawing/2010/main" noRot="1" noChangeAspect="1" noEditPoints="1" noChangeArrowheads="1" noChangeShapeType="1"/>
              </p14:cNvContentPartPr>
              <p14:nvPr/>
            </p14:nvContentPartPr>
            <p14:xfrm>
              <a:off x="1200150" y="3211513"/>
              <a:ext cx="2503488" cy="2549525"/>
            </p14:xfrm>
          </p:contentPart>
        </mc:Choice>
        <mc:Fallback xmlns="">
          <p:pic>
            <p:nvPicPr>
              <p:cNvPr id="267266" name="Ink 1"/>
              <p:cNvPicPr>
                <a:picLocks noRot="1" noChangeAspect="1" noEditPoints="1" noChangeArrowheads="1" noChangeShapeType="1"/>
              </p:cNvPicPr>
              <p:nvPr/>
            </p:nvPicPr>
            <p:blipFill>
              <a:blip r:embed="rId3"/>
              <a:stretch>
                <a:fillRect/>
              </a:stretch>
            </p:blipFill>
            <p:spPr>
              <a:xfrm>
                <a:off x="1193692" y="3205049"/>
                <a:ext cx="2515686" cy="2561736"/>
              </a:xfrm>
              <a:prstGeom prst="rect">
                <a:avLst/>
              </a:prstGeom>
            </p:spPr>
          </p:pic>
        </mc:Fallback>
      </mc:AlternateContent>
    </p:spTree>
    <p:extLst>
      <p:ext uri="{BB962C8B-B14F-4D97-AF65-F5344CB8AC3E}">
        <p14:creationId xmlns:p14="http://schemas.microsoft.com/office/powerpoint/2010/main" val="3331351722"/>
      </p:ext>
    </p:extLst>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a:solidFill>
                  <a:schemeClr val="tx2">
                    <a:lumMod val="60000"/>
                    <a:lumOff val="40000"/>
                  </a:schemeClr>
                </a:solidFill>
              </a:rPr>
              <a:t>Fonksiyonların Prototipleri</a:t>
            </a:r>
            <a:endParaRPr lang="tr-TR" dirty="0"/>
          </a:p>
        </p:txBody>
      </p:sp>
      <p:sp>
        <p:nvSpPr>
          <p:cNvPr id="4" name="3 Yuvarlatılmış Dikdörtgen"/>
          <p:cNvSpPr/>
          <p:nvPr/>
        </p:nvSpPr>
        <p:spPr>
          <a:xfrm>
            <a:off x="4857752" y="1071546"/>
            <a:ext cx="3571900" cy="4357718"/>
          </a:xfrm>
          <a:prstGeom prst="roundRect">
            <a:avLst/>
          </a:prstGeom>
          <a:solidFill>
            <a:srgbClr val="FFFF0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4 Yuvarlatılmış Dikdörtgen"/>
          <p:cNvSpPr/>
          <p:nvPr/>
        </p:nvSpPr>
        <p:spPr>
          <a:xfrm>
            <a:off x="5214942" y="1857364"/>
            <a:ext cx="2428892"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TEK SATIRLIK PROTOTİP</a:t>
            </a:r>
          </a:p>
        </p:txBody>
      </p:sp>
      <p:sp>
        <p:nvSpPr>
          <p:cNvPr id="6" name="5 Yuvarlatılmış Dikdörtgen"/>
          <p:cNvSpPr/>
          <p:nvPr/>
        </p:nvSpPr>
        <p:spPr>
          <a:xfrm>
            <a:off x="5286380" y="2500306"/>
            <a:ext cx="2428892" cy="1143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MAİN</a:t>
            </a:r>
          </a:p>
        </p:txBody>
      </p:sp>
      <p:sp>
        <p:nvSpPr>
          <p:cNvPr id="7" name="6 Yuvarlatılmış Dikdörtgen"/>
          <p:cNvSpPr/>
          <p:nvPr/>
        </p:nvSpPr>
        <p:spPr>
          <a:xfrm>
            <a:off x="5286380" y="3929066"/>
            <a:ext cx="2428892" cy="1143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FONKSİYON</a:t>
            </a:r>
          </a:p>
        </p:txBody>
      </p:sp>
      <p:sp>
        <p:nvSpPr>
          <p:cNvPr id="8" name="7 Köşeleri Yuvarlanmış Dikdörtgen Belirtme Çizgisi"/>
          <p:cNvSpPr/>
          <p:nvPr/>
        </p:nvSpPr>
        <p:spPr>
          <a:xfrm>
            <a:off x="357158" y="1214422"/>
            <a:ext cx="3357586" cy="1428760"/>
          </a:xfrm>
          <a:prstGeom prst="wedgeRoundRectCallout">
            <a:avLst>
              <a:gd name="adj1" fmla="val 91652"/>
              <a:gd name="adj2" fmla="val -6317"/>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1600" dirty="0"/>
              <a:t>Ey derleyici, </a:t>
            </a:r>
            <a:r>
              <a:rPr lang="tr-TR" sz="1600" dirty="0" err="1"/>
              <a:t>main’in</a:t>
            </a:r>
            <a:r>
              <a:rPr lang="tr-TR" sz="1600" dirty="0"/>
              <a:t> içinde benim fonksiyonumun kullanımını görünce “Acaba bu da ne, ben bunu tanımıyorum.” deme. Az sabret, </a:t>
            </a:r>
            <a:r>
              <a:rPr lang="tr-TR" sz="1600" dirty="0" err="1"/>
              <a:t>main’in</a:t>
            </a:r>
            <a:r>
              <a:rPr lang="tr-TR" sz="1600" dirty="0"/>
              <a:t> sonunda detayları var.</a:t>
            </a:r>
          </a:p>
        </p:txBody>
      </p:sp>
      <p:sp>
        <p:nvSpPr>
          <p:cNvPr id="9" name="8 Yuvarlatılmış Dikdörtgen"/>
          <p:cNvSpPr/>
          <p:nvPr/>
        </p:nvSpPr>
        <p:spPr>
          <a:xfrm>
            <a:off x="5214942" y="1357298"/>
            <a:ext cx="2428892"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a:t>
            </a:r>
            <a:r>
              <a:rPr lang="tr-TR" dirty="0" err="1"/>
              <a:t>include</a:t>
            </a:r>
            <a:r>
              <a:rPr lang="tr-TR" dirty="0"/>
              <a:t> …vs. </a:t>
            </a:r>
          </a:p>
        </p:txBody>
      </p:sp>
      <p:pic>
        <p:nvPicPr>
          <p:cNvPr id="1026" name="Picture 2"/>
          <p:cNvPicPr>
            <a:picLocks noChangeAspect="1" noChangeArrowheads="1"/>
          </p:cNvPicPr>
          <p:nvPr/>
        </p:nvPicPr>
        <p:blipFill>
          <a:blip r:embed="rId2"/>
          <a:srcRect/>
          <a:stretch>
            <a:fillRect/>
          </a:stretch>
        </p:blipFill>
        <p:spPr bwMode="auto">
          <a:xfrm>
            <a:off x="285720" y="4572008"/>
            <a:ext cx="4121874" cy="928694"/>
          </a:xfrm>
          <a:prstGeom prst="rect">
            <a:avLst/>
          </a:prstGeom>
          <a:noFill/>
          <a:ln w="9525">
            <a:noFill/>
            <a:miter lim="800000"/>
            <a:headEnd/>
            <a:tailEnd/>
          </a:ln>
          <a:effectLst/>
        </p:spPr>
      </p:pic>
      <p:sp>
        <p:nvSpPr>
          <p:cNvPr id="11" name="10 Metin kutusu"/>
          <p:cNvSpPr txBox="1"/>
          <p:nvPr/>
        </p:nvSpPr>
        <p:spPr>
          <a:xfrm>
            <a:off x="214282" y="2786058"/>
            <a:ext cx="4286280"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a:t>Prototip konmaması iyi bir uygulama değildir. Konulması ihmal edildiğinde, derleyici fonksiyonun </a:t>
            </a:r>
            <a:r>
              <a:rPr lang="tr-TR" sz="1600" dirty="0" err="1"/>
              <a:t>int</a:t>
            </a:r>
            <a:r>
              <a:rPr lang="tr-TR" sz="1600" dirty="0"/>
              <a:t> döneceğini </a:t>
            </a:r>
            <a:r>
              <a:rPr lang="tr-TR" sz="1600" b="1" dirty="0"/>
              <a:t>varsayar</a:t>
            </a:r>
            <a:r>
              <a:rPr lang="tr-TR" sz="1600" dirty="0"/>
              <a:t>. Gerçekten de öyleyse ne hata ne uyarı verir. Diğer durumlarda </a:t>
            </a:r>
            <a:r>
              <a:rPr lang="tr-TR" sz="1600" b="1" dirty="0"/>
              <a:t>uyarı ya da hata </a:t>
            </a:r>
            <a:r>
              <a:rPr lang="tr-TR" sz="1600" dirty="0"/>
              <a:t>verir.  Her durumda prototip konulması iyi bir uygulamadır.</a:t>
            </a:r>
          </a:p>
        </p:txBody>
      </p:sp>
      <p:cxnSp>
        <p:nvCxnSpPr>
          <p:cNvPr id="13" name="12 Düz Ok Bağlayıcısı"/>
          <p:cNvCxnSpPr/>
          <p:nvPr/>
        </p:nvCxnSpPr>
        <p:spPr>
          <a:xfrm>
            <a:off x="1357290" y="5286388"/>
            <a:ext cx="1000132"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13 Metin kutusu"/>
          <p:cNvSpPr txBox="1"/>
          <p:nvPr/>
        </p:nvSpPr>
        <p:spPr>
          <a:xfrm>
            <a:off x="2357423" y="5500702"/>
            <a:ext cx="6286543"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buFont typeface="Arial" pitchFamily="34" charset="0"/>
              <a:buChar char="•"/>
            </a:pPr>
            <a:r>
              <a:rPr lang="tr-TR" sz="1400" b="1" dirty="0"/>
              <a:t>Sınavlarda</a:t>
            </a:r>
            <a:r>
              <a:rPr lang="tr-TR" sz="1400" dirty="0"/>
              <a:t> herhangi bir fonksiyonun prototipi yoksa kod hata verir diyebilirsiniz ya da varmış gibi çözebilirsiniz; iki cevap da geçerli kabul edilir. Tabii ki, varmış gibi çözdüğünüzde doğru cevabı buluyor olmalısınız.</a:t>
            </a:r>
          </a:p>
        </p:txBody>
      </p:sp>
      <p:sp>
        <p:nvSpPr>
          <p:cNvPr id="15" name="14 5-Nokta Yıldız"/>
          <p:cNvSpPr/>
          <p:nvPr/>
        </p:nvSpPr>
        <p:spPr>
          <a:xfrm>
            <a:off x="1428728" y="5715016"/>
            <a:ext cx="928694" cy="78581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378808288"/>
      </p:ext>
    </p:extLst>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57166"/>
            <a:ext cx="8229600" cy="785834"/>
          </a:xfrm>
        </p:spPr>
        <p:txBody>
          <a:bodyPr anchor="ctr">
            <a:normAutofit/>
          </a:bodyPr>
          <a:lstStyle/>
          <a:p>
            <a:r>
              <a:rPr lang="tr-TR" sz="2800" b="1" dirty="0">
                <a:solidFill>
                  <a:schemeClr val="tx2">
                    <a:lumMod val="60000"/>
                    <a:lumOff val="40000"/>
                  </a:schemeClr>
                </a:solidFill>
              </a:rPr>
              <a:t>Fonksiyonların Prototipleri</a:t>
            </a:r>
          </a:p>
        </p:txBody>
      </p:sp>
      <p:sp>
        <p:nvSpPr>
          <p:cNvPr id="3" name="Alt Başlık 2"/>
          <p:cNvSpPr>
            <a:spLocks noGrp="1"/>
          </p:cNvSpPr>
          <p:nvPr>
            <p:ph sz="quarter" idx="1"/>
          </p:nvPr>
        </p:nvSpPr>
        <p:spPr>
          <a:xfrm>
            <a:off x="457200" y="1219200"/>
            <a:ext cx="8329642" cy="2352676"/>
          </a:xfrm>
        </p:spPr>
        <p:txBody>
          <a:bodyPr>
            <a:normAutofit/>
          </a:bodyPr>
          <a:lstStyle/>
          <a:p>
            <a:pPr marL="342900" indent="-342900" algn="just">
              <a:buFont typeface="Wingdings" panose="05000000000000000000" pitchFamily="2" charset="2"/>
              <a:buChar char="Ø"/>
            </a:pPr>
            <a:r>
              <a:rPr lang="tr-TR" b="1" dirty="0">
                <a:solidFill>
                  <a:schemeClr val="tx1"/>
                </a:solidFill>
              </a:rPr>
              <a:t>Prototip yapısı: </a:t>
            </a:r>
          </a:p>
          <a:p>
            <a:pPr algn="just"/>
            <a:r>
              <a:rPr lang="tr-TR" sz="2800" b="1" dirty="0">
                <a:solidFill>
                  <a:schemeClr val="tx1"/>
                </a:solidFill>
              </a:rPr>
              <a:t>     </a:t>
            </a:r>
            <a:r>
              <a:rPr lang="tr-TR" sz="2800" b="1" dirty="0">
                <a:solidFill>
                  <a:srgbClr val="C00000"/>
                </a:solidFill>
              </a:rPr>
              <a:t>&lt;dönen tür&gt; </a:t>
            </a:r>
            <a:r>
              <a:rPr lang="tr-TR" sz="2800" dirty="0">
                <a:solidFill>
                  <a:schemeClr val="tx1"/>
                </a:solidFill>
              </a:rPr>
              <a:t>&lt;fonksiyon adı&gt; (</a:t>
            </a:r>
            <a:r>
              <a:rPr lang="tr-TR" sz="2800" b="1" dirty="0">
                <a:solidFill>
                  <a:srgbClr val="002060"/>
                </a:solidFill>
              </a:rPr>
              <a:t>&lt;parametreler&gt;</a:t>
            </a:r>
            <a:r>
              <a:rPr lang="tr-TR" sz="2800" dirty="0">
                <a:solidFill>
                  <a:schemeClr val="tx1"/>
                </a:solidFill>
              </a:rPr>
              <a:t>) ;</a:t>
            </a:r>
          </a:p>
          <a:p>
            <a:pPr marL="342900" indent="-342900" algn="just">
              <a:buFont typeface="Wingdings" panose="05000000000000000000" pitchFamily="2" charset="2"/>
              <a:buChar char="Ø"/>
            </a:pPr>
            <a:r>
              <a:rPr lang="tr-TR" sz="1800" b="1" dirty="0">
                <a:solidFill>
                  <a:schemeClr val="tx1"/>
                </a:solidFill>
              </a:rPr>
              <a:t>Örnekler:</a:t>
            </a:r>
          </a:p>
          <a:p>
            <a:pPr algn="just"/>
            <a:r>
              <a:rPr lang="tr-TR" sz="1800" b="1" dirty="0">
                <a:solidFill>
                  <a:schemeClr val="tx1"/>
                </a:solidFill>
              </a:rPr>
              <a:t>      </a:t>
            </a:r>
            <a:r>
              <a:rPr lang="tr-TR" sz="1800" dirty="0" err="1">
                <a:solidFill>
                  <a:schemeClr val="tx1"/>
                </a:solidFill>
              </a:rPr>
              <a:t>int</a:t>
            </a:r>
            <a:r>
              <a:rPr lang="tr-TR" sz="1800" dirty="0">
                <a:solidFill>
                  <a:schemeClr val="tx1"/>
                </a:solidFill>
              </a:rPr>
              <a:t> topla(</a:t>
            </a:r>
            <a:r>
              <a:rPr lang="tr-TR" sz="1800" dirty="0" err="1">
                <a:solidFill>
                  <a:schemeClr val="tx1"/>
                </a:solidFill>
              </a:rPr>
              <a:t>int</a:t>
            </a:r>
            <a:r>
              <a:rPr lang="tr-TR" sz="1800" dirty="0">
                <a:solidFill>
                  <a:schemeClr val="tx1"/>
                </a:solidFill>
              </a:rPr>
              <a:t> a, </a:t>
            </a:r>
            <a:r>
              <a:rPr lang="tr-TR" sz="1800" dirty="0" err="1">
                <a:solidFill>
                  <a:schemeClr val="tx1"/>
                </a:solidFill>
              </a:rPr>
              <a:t>int</a:t>
            </a:r>
            <a:r>
              <a:rPr lang="tr-TR" sz="1800" dirty="0">
                <a:solidFill>
                  <a:schemeClr val="tx1"/>
                </a:solidFill>
              </a:rPr>
              <a:t> b);</a:t>
            </a:r>
          </a:p>
          <a:p>
            <a:pPr algn="just"/>
            <a:r>
              <a:rPr lang="tr-TR" sz="1800" dirty="0">
                <a:solidFill>
                  <a:schemeClr val="tx1"/>
                </a:solidFill>
              </a:rPr>
              <a:t>      </a:t>
            </a:r>
            <a:r>
              <a:rPr lang="tr-TR" sz="1800" dirty="0" err="1">
                <a:solidFill>
                  <a:schemeClr val="tx1"/>
                </a:solidFill>
              </a:rPr>
              <a:t>int</a:t>
            </a:r>
            <a:r>
              <a:rPr lang="tr-TR" sz="1800" dirty="0">
                <a:solidFill>
                  <a:schemeClr val="tx1"/>
                </a:solidFill>
              </a:rPr>
              <a:t> </a:t>
            </a:r>
            <a:r>
              <a:rPr lang="tr-TR" sz="1800" dirty="0" err="1">
                <a:solidFill>
                  <a:schemeClr val="tx1"/>
                </a:solidFill>
              </a:rPr>
              <a:t>max</a:t>
            </a:r>
            <a:r>
              <a:rPr lang="tr-TR" sz="1800" dirty="0">
                <a:solidFill>
                  <a:schemeClr val="tx1"/>
                </a:solidFill>
              </a:rPr>
              <a:t>(</a:t>
            </a:r>
            <a:r>
              <a:rPr lang="tr-TR" sz="1800" dirty="0" err="1">
                <a:solidFill>
                  <a:schemeClr val="tx1"/>
                </a:solidFill>
              </a:rPr>
              <a:t>int</a:t>
            </a:r>
            <a:r>
              <a:rPr lang="tr-TR" sz="1800" dirty="0">
                <a:solidFill>
                  <a:schemeClr val="tx1"/>
                </a:solidFill>
              </a:rPr>
              <a:t>,</a:t>
            </a:r>
            <a:r>
              <a:rPr lang="tr-TR" sz="1800" dirty="0" err="1">
                <a:solidFill>
                  <a:schemeClr val="tx1"/>
                </a:solidFill>
              </a:rPr>
              <a:t>int</a:t>
            </a:r>
            <a:r>
              <a:rPr lang="tr-TR" sz="1800" dirty="0">
                <a:solidFill>
                  <a:schemeClr val="tx1"/>
                </a:solidFill>
              </a:rPr>
              <a:t>);</a:t>
            </a:r>
          </a:p>
        </p:txBody>
      </p:sp>
      <p:sp>
        <p:nvSpPr>
          <p:cNvPr id="4" name="3 Dikdörtgen"/>
          <p:cNvSpPr/>
          <p:nvPr/>
        </p:nvSpPr>
        <p:spPr>
          <a:xfrm>
            <a:off x="4286248" y="3214686"/>
            <a:ext cx="4572000" cy="3108543"/>
          </a:xfrm>
          <a:prstGeom prst="rect">
            <a:avLst/>
          </a:prstGeom>
        </p:spPr>
        <p:txBody>
          <a:bodyPr>
            <a:spAutoFit/>
          </a:bodyPr>
          <a:lstStyle/>
          <a:p>
            <a:pPr marL="342900" indent="-342900" algn="just">
              <a:buFontTx/>
              <a:buChar char="-"/>
            </a:pPr>
            <a:endParaRPr lang="tr-TR" sz="1400" dirty="0"/>
          </a:p>
          <a:p>
            <a:pPr marL="342900" indent="-342900" algn="just">
              <a:buFontTx/>
              <a:buChar char="-"/>
            </a:pPr>
            <a:r>
              <a:rPr lang="tr-TR" sz="1400" dirty="0"/>
              <a:t>Eğer fonksiyon </a:t>
            </a:r>
            <a:r>
              <a:rPr lang="tr-TR" sz="1400" dirty="0" err="1"/>
              <a:t>main</a:t>
            </a:r>
            <a:r>
              <a:rPr lang="tr-TR" sz="1400" dirty="0"/>
              <a:t> fonksiyonunun altında yazılacaksa, ki bu doğru bir programlama alışkanlığı olur, fonksiyonların prototipleri </a:t>
            </a:r>
            <a:r>
              <a:rPr lang="tr-TR" sz="1400" dirty="0" err="1"/>
              <a:t>main</a:t>
            </a:r>
            <a:r>
              <a:rPr lang="tr-TR" sz="1400" dirty="0"/>
              <a:t> fonksiyonundan önce </a:t>
            </a:r>
            <a:r>
              <a:rPr lang="tr-TR" sz="1400" b="1" dirty="0"/>
              <a:t>tanımlanmalıdır.</a:t>
            </a:r>
            <a:r>
              <a:rPr lang="tr-TR" sz="1400" dirty="0"/>
              <a:t> Fonksiyon prototipinde fonksiyonun temel iskeleti bulunur, içeriği yer almaz. Fonksiyonlar </a:t>
            </a:r>
            <a:r>
              <a:rPr lang="tr-TR" sz="1400" dirty="0" err="1"/>
              <a:t>main</a:t>
            </a:r>
            <a:r>
              <a:rPr lang="tr-TR" sz="1400" dirty="0"/>
              <a:t> fonksiyonunun üzerinde tanımlandığında derleyiciler metotlar için arka planda prototipleri kendisi oluşturur.</a:t>
            </a:r>
          </a:p>
          <a:p>
            <a:pPr marL="342900" indent="-342900" algn="just">
              <a:buFontTx/>
              <a:buChar char="-"/>
            </a:pPr>
            <a:endParaRPr lang="tr-TR" sz="1400" dirty="0"/>
          </a:p>
          <a:p>
            <a:pPr marL="342900" indent="-342900" algn="just">
              <a:buFontTx/>
              <a:buChar char="-"/>
            </a:pPr>
            <a:r>
              <a:rPr lang="tr-TR" sz="1400" b="1" dirty="0">
                <a:solidFill>
                  <a:srgbClr val="FF0000"/>
                </a:solidFill>
              </a:rPr>
              <a:t>Özet olarak, fonksiyonlar </a:t>
            </a:r>
            <a:r>
              <a:rPr lang="tr-TR" sz="1400" b="1" dirty="0" err="1">
                <a:solidFill>
                  <a:srgbClr val="FF0000"/>
                </a:solidFill>
              </a:rPr>
              <a:t>main</a:t>
            </a:r>
            <a:r>
              <a:rPr lang="tr-TR" sz="1400" b="1" dirty="0">
                <a:solidFill>
                  <a:srgbClr val="FF0000"/>
                </a:solidFill>
              </a:rPr>
              <a:t> fonksiyonunun üzerinde tanımlandıysa prototip kullanılmaz. </a:t>
            </a:r>
            <a:r>
              <a:rPr lang="tr-TR" sz="1400" b="1" dirty="0" err="1">
                <a:solidFill>
                  <a:srgbClr val="FF0000"/>
                </a:solidFill>
              </a:rPr>
              <a:t>Main</a:t>
            </a:r>
            <a:r>
              <a:rPr lang="tr-TR" sz="1400" b="1" dirty="0">
                <a:solidFill>
                  <a:srgbClr val="FF0000"/>
                </a:solidFill>
              </a:rPr>
              <a:t> fonksiyonunun altına yazıldıysa prototip yazılması gerekir.</a:t>
            </a:r>
          </a:p>
        </p:txBody>
      </p:sp>
      <p:sp>
        <p:nvSpPr>
          <p:cNvPr id="5" name="4 Dikdörtgen"/>
          <p:cNvSpPr/>
          <p:nvPr/>
        </p:nvSpPr>
        <p:spPr>
          <a:xfrm>
            <a:off x="571472" y="3571876"/>
            <a:ext cx="3714776" cy="2462213"/>
          </a:xfrm>
          <a:prstGeom prst="rect">
            <a:avLst/>
          </a:prstGeom>
        </p:spPr>
        <p:txBody>
          <a:bodyPr wrap="square">
            <a:spAutoFit/>
          </a:bodyPr>
          <a:lstStyle/>
          <a:p>
            <a:pPr marL="342900" indent="-342900" algn="just">
              <a:buFontTx/>
              <a:buChar char="-"/>
            </a:pPr>
            <a:r>
              <a:rPr lang="tr-TR" sz="1400" dirty="0"/>
              <a:t>Prototipte parametreler yazılırken parametre adının kullanılması şart değildir.</a:t>
            </a:r>
          </a:p>
          <a:p>
            <a:pPr marL="342900" indent="-342900" algn="just">
              <a:buFontTx/>
              <a:buChar char="-"/>
            </a:pPr>
            <a:r>
              <a:rPr lang="tr-TR" sz="1400" dirty="0" err="1"/>
              <a:t>C'de</a:t>
            </a:r>
            <a:r>
              <a:rPr lang="tr-TR" sz="1400" dirty="0"/>
              <a:t> fonksiyonlar </a:t>
            </a:r>
            <a:r>
              <a:rPr lang="tr-TR" sz="1400" dirty="0" err="1"/>
              <a:t>main</a:t>
            </a:r>
            <a:r>
              <a:rPr lang="tr-TR" sz="1400" dirty="0"/>
              <a:t> fonksiyonunun altına ya da üstüne yazılabilir. Eğer fonksiyon </a:t>
            </a:r>
            <a:r>
              <a:rPr lang="tr-TR" sz="1400" dirty="0" err="1"/>
              <a:t>main</a:t>
            </a:r>
            <a:r>
              <a:rPr lang="tr-TR" sz="1400" dirty="0"/>
              <a:t> fonksiyonunun üzerine yazılırsa fonksiyon direk olarak kullanılabilir(bu durumda </a:t>
            </a:r>
            <a:r>
              <a:rPr lang="tr-TR" sz="1400" b="1" dirty="0"/>
              <a:t>prototipe gerek kalmaz</a:t>
            </a:r>
            <a:r>
              <a:rPr lang="tr-TR" sz="1400" dirty="0"/>
              <a:t>). Ancak, çok fazla fonksiyon yazılan durumlarda kod karmaşıklaşmaya başlar. </a:t>
            </a:r>
            <a:r>
              <a:rPr lang="tr-TR" sz="1400" b="1" dirty="0" err="1"/>
              <a:t>Main</a:t>
            </a:r>
            <a:r>
              <a:rPr lang="tr-TR" sz="1400" b="1" dirty="0"/>
              <a:t> fonksiyonunun en başta olması okunmayı ve düzenlemeyi kolaylaştırır</a:t>
            </a:r>
            <a:r>
              <a:rPr lang="tr-TR" sz="1400" dirty="0"/>
              <a:t>.</a:t>
            </a:r>
          </a:p>
        </p:txBody>
      </p:sp>
    </p:spTree>
    <p:extLst>
      <p:ext uri="{BB962C8B-B14F-4D97-AF65-F5344CB8AC3E}">
        <p14:creationId xmlns:p14="http://schemas.microsoft.com/office/powerpoint/2010/main" val="2458009018"/>
      </p:ext>
    </p:extLst>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a:solidFill>
                  <a:schemeClr val="tx2">
                    <a:lumMod val="60000"/>
                    <a:lumOff val="40000"/>
                  </a:schemeClr>
                </a:solidFill>
              </a:rPr>
              <a:t>Fonksiyonların Çağrılması</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marL="342900" indent="-342900" algn="just">
              <a:buFontTx/>
              <a:buChar char="-"/>
            </a:pPr>
            <a:r>
              <a:rPr lang="tr-TR" dirty="0" err="1">
                <a:solidFill>
                  <a:schemeClr val="tx1"/>
                </a:solidFill>
              </a:rPr>
              <a:t>C'de</a:t>
            </a:r>
            <a:r>
              <a:rPr lang="tr-TR" dirty="0">
                <a:solidFill>
                  <a:schemeClr val="tx1"/>
                </a:solidFill>
              </a:rPr>
              <a:t> kullanıcı tarafından yazılmış olan ya da hazır kütüphanelerdeki fonksiyonların uygun bir şekilde </a:t>
            </a:r>
            <a:r>
              <a:rPr lang="tr-TR" b="1" dirty="0">
                <a:solidFill>
                  <a:schemeClr val="tx1"/>
                </a:solidFill>
              </a:rPr>
              <a:t>çağrılması</a:t>
            </a:r>
            <a:r>
              <a:rPr lang="tr-TR" dirty="0">
                <a:solidFill>
                  <a:schemeClr val="tx1"/>
                </a:solidFill>
              </a:rPr>
              <a:t> gerekir. </a:t>
            </a:r>
          </a:p>
          <a:p>
            <a:pPr marL="342900" indent="-342900" algn="just">
              <a:buFontTx/>
              <a:buChar char="-"/>
            </a:pPr>
            <a:endParaRPr lang="tr-TR" dirty="0"/>
          </a:p>
          <a:p>
            <a:pPr marL="342900" indent="-342900" algn="just">
              <a:buFontTx/>
              <a:buChar char="-"/>
            </a:pPr>
            <a:r>
              <a:rPr lang="tr-TR" b="1" dirty="0">
                <a:solidFill>
                  <a:schemeClr val="tx1"/>
                </a:solidFill>
              </a:rPr>
              <a:t>Dönüş türü </a:t>
            </a:r>
            <a:r>
              <a:rPr lang="tr-TR" dirty="0">
                <a:solidFill>
                  <a:schemeClr val="tx1"/>
                </a:solidFill>
              </a:rPr>
              <a:t>olmayan fonksiyonlar direk olarak çağrılırken dönüş türüne sahip bir fonksiyondan dönen değer bir değişkene atanabilir ya da başka bir fonksiyonda kullanılabilir.</a:t>
            </a:r>
          </a:p>
        </p:txBody>
      </p:sp>
    </p:spTree>
    <p:extLst>
      <p:ext uri="{BB962C8B-B14F-4D97-AF65-F5344CB8AC3E}">
        <p14:creationId xmlns:p14="http://schemas.microsoft.com/office/powerpoint/2010/main" val="1719132080"/>
      </p:ext>
    </p:ext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Alt Başlık 2"/>
          <p:cNvSpPr>
            <a:spLocks noGrp="1"/>
          </p:cNvSpPr>
          <p:nvPr>
            <p:ph sz="quarter" idx="1"/>
          </p:nvPr>
        </p:nvSpPr>
        <p:spPr/>
        <p:txBody>
          <a:bodyPr>
            <a:normAutofit lnSpcReduction="10000"/>
          </a:bodyPr>
          <a:lstStyle/>
          <a:p>
            <a:pPr algn="just">
              <a:buFontTx/>
              <a:buChar char="-"/>
            </a:pPr>
            <a:r>
              <a:rPr lang="tr-TR" sz="2400" dirty="0">
                <a:solidFill>
                  <a:schemeClr val="tx1"/>
                </a:solidFill>
              </a:rPr>
              <a:t> Programlama dillerinde bazı rastgele davranışların yapılması gerekebilir. Özellikle oyun programlanması gerektiğinde rastgele sayı üretimine ihtiyaç duyulur.</a:t>
            </a:r>
          </a:p>
          <a:p>
            <a:pPr algn="just">
              <a:buFontTx/>
              <a:buChar char="-"/>
            </a:pPr>
            <a:endParaRPr lang="tr-TR" dirty="0">
              <a:solidFill>
                <a:schemeClr val="tx1"/>
              </a:solidFill>
            </a:endParaRPr>
          </a:p>
          <a:p>
            <a:pPr algn="just">
              <a:buFontTx/>
              <a:buChar char="-"/>
            </a:pPr>
            <a:r>
              <a:rPr lang="tr-TR" sz="2400" dirty="0">
                <a:solidFill>
                  <a:schemeClr val="tx1"/>
                </a:solidFill>
              </a:rPr>
              <a:t> Bir programlama dilinde rastgele sayı üretmek gerçek hayata göre daha zordur. Özellikle verilen bir kaynağa göre üretilen sayılar bazen rastgelelik yerine tanınabilir bir seri üretebilir ve bu da güvenlik amaçlı durumlar için sorun yaratabilir.</a:t>
            </a:r>
          </a:p>
          <a:p>
            <a:pPr algn="just">
              <a:buFontTx/>
              <a:buChar char="-"/>
            </a:pPr>
            <a:endParaRPr lang="tr-TR" dirty="0">
              <a:solidFill>
                <a:schemeClr val="tx1"/>
              </a:solidFill>
            </a:endParaRPr>
          </a:p>
          <a:p>
            <a:pPr algn="just">
              <a:buFontTx/>
              <a:buChar char="-"/>
            </a:pPr>
            <a:r>
              <a:rPr lang="tr-TR" sz="2400" dirty="0">
                <a:solidFill>
                  <a:schemeClr val="tx1"/>
                </a:solidFill>
              </a:rPr>
              <a:t> C dilinde rastgele sayı üretmek için </a:t>
            </a:r>
            <a:r>
              <a:rPr lang="tr-TR" sz="2400" b="1" dirty="0" err="1">
                <a:solidFill>
                  <a:schemeClr val="tx1"/>
                </a:solidFill>
              </a:rPr>
              <a:t>stdlib</a:t>
            </a:r>
            <a:r>
              <a:rPr lang="tr-TR" sz="2400" b="1" dirty="0">
                <a:solidFill>
                  <a:schemeClr val="tx1"/>
                </a:solidFill>
              </a:rPr>
              <a:t>.h</a:t>
            </a:r>
            <a:r>
              <a:rPr lang="tr-TR" sz="2400" dirty="0">
                <a:solidFill>
                  <a:schemeClr val="tx1"/>
                </a:solidFill>
              </a:rPr>
              <a:t> içerisindeki </a:t>
            </a:r>
            <a:r>
              <a:rPr lang="tr-TR" sz="2400" dirty="0" err="1">
                <a:solidFill>
                  <a:schemeClr val="tx1"/>
                </a:solidFill>
              </a:rPr>
              <a:t>srand</a:t>
            </a:r>
            <a:r>
              <a:rPr lang="tr-TR" sz="2400" dirty="0">
                <a:solidFill>
                  <a:schemeClr val="tx1"/>
                </a:solidFill>
              </a:rPr>
              <a:t> ve </a:t>
            </a:r>
            <a:r>
              <a:rPr lang="tr-TR" sz="2400" dirty="0" err="1">
                <a:solidFill>
                  <a:schemeClr val="tx1"/>
                </a:solidFill>
              </a:rPr>
              <a:t>rand</a:t>
            </a:r>
            <a:r>
              <a:rPr lang="tr-TR" sz="2400" dirty="0">
                <a:solidFill>
                  <a:schemeClr val="tx1"/>
                </a:solidFill>
              </a:rPr>
              <a:t> fonksiyonları kullanılır. Ayrıca rastgele sayı üretiminde olasılıkları eşitlemeye yardımcı olmak için </a:t>
            </a:r>
            <a:r>
              <a:rPr lang="tr-TR" sz="2400" b="1" dirty="0">
                <a:solidFill>
                  <a:schemeClr val="tx1"/>
                </a:solidFill>
              </a:rPr>
              <a:t>time</a:t>
            </a:r>
            <a:r>
              <a:rPr lang="tr-TR" sz="2400" dirty="0">
                <a:solidFill>
                  <a:schemeClr val="tx1"/>
                </a:solidFill>
              </a:rPr>
              <a:t> kütüphanesi kullanılır.</a:t>
            </a:r>
          </a:p>
          <a:p>
            <a:pPr algn="just">
              <a:buFontTx/>
              <a:buChar char="-"/>
            </a:pPr>
            <a:endParaRPr lang="tr-TR" dirty="0">
              <a:solidFill>
                <a:schemeClr val="tx1"/>
              </a:solidFill>
            </a:endParaRPr>
          </a:p>
          <a:p>
            <a:pPr algn="just"/>
            <a:endParaRPr lang="tr-TR" sz="2400" dirty="0">
              <a:solidFill>
                <a:schemeClr val="tx1"/>
              </a:solidFill>
            </a:endParaRPr>
          </a:p>
        </p:txBody>
      </p:sp>
      <p:sp>
        <p:nvSpPr>
          <p:cNvPr id="5" name="Başlık 1"/>
          <p:cNvSpPr txBox="1">
            <a:spLocks/>
          </p:cNvSpPr>
          <p:nvPr/>
        </p:nvSpPr>
        <p:spPr>
          <a:xfrm>
            <a:off x="457200" y="571480"/>
            <a:ext cx="8229600" cy="571520"/>
          </a:xfrm>
          <a:prstGeom prst="rect">
            <a:avLst/>
          </a:prstGeom>
        </p:spPr>
        <p:txBody>
          <a:bodyPr vert="horz" anchor="ctr" anchorCtr="0">
            <a:noAutofit/>
          </a:bodyPr>
          <a:lstStyle/>
          <a:p>
            <a:pPr lvl="0">
              <a:spcBef>
                <a:spcPct val="0"/>
              </a:spcBef>
              <a:defRPr/>
            </a:pPr>
            <a:r>
              <a:rPr lang="tr-TR" sz="3200" dirty="0"/>
              <a:t>Bir fonksiyon örneği: </a:t>
            </a:r>
            <a:r>
              <a:rPr lang="tr-TR" sz="3200" dirty="0" err="1"/>
              <a:t>rand</a:t>
            </a:r>
            <a:r>
              <a:rPr lang="tr-TR" sz="3200" dirty="0"/>
              <a:t>() fonksiyonu</a:t>
            </a:r>
          </a:p>
        </p:txBody>
      </p:sp>
    </p:spTree>
    <p:extLst>
      <p:ext uri="{BB962C8B-B14F-4D97-AF65-F5344CB8AC3E}">
        <p14:creationId xmlns:p14="http://schemas.microsoft.com/office/powerpoint/2010/main" val="2447836082"/>
      </p:ext>
    </p:extLst>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1"/>
          <p:cNvPicPr>
            <a:picLocks noChangeAspect="1" noChangeArrowheads="1"/>
          </p:cNvPicPr>
          <p:nvPr/>
        </p:nvPicPr>
        <p:blipFill>
          <a:blip r:embed="rId2"/>
          <a:srcRect l="17570" t="16260" r="47840" b="17683"/>
          <a:stretch>
            <a:fillRect/>
          </a:stretch>
        </p:blipFill>
        <p:spPr bwMode="auto">
          <a:xfrm>
            <a:off x="357158" y="1357298"/>
            <a:ext cx="4500594" cy="4643470"/>
          </a:xfrm>
          <a:prstGeom prst="rect">
            <a:avLst/>
          </a:prstGeom>
          <a:ln>
            <a:noFill/>
          </a:ln>
          <a:effectLst>
            <a:outerShdw blurRad="292100" dist="139700" dir="2700000" algn="tl" rotWithShape="0">
              <a:srgbClr val="333333">
                <a:alpha val="65000"/>
              </a:srgbClr>
            </a:outerShdw>
          </a:effectLst>
        </p:spPr>
      </p:pic>
      <p:sp>
        <p:nvSpPr>
          <p:cNvPr id="2" name="1 Başlık"/>
          <p:cNvSpPr>
            <a:spLocks noGrp="1"/>
          </p:cNvSpPr>
          <p:nvPr>
            <p:ph type="title"/>
          </p:nvPr>
        </p:nvSpPr>
        <p:spPr/>
        <p:txBody>
          <a:bodyPr/>
          <a:lstStyle/>
          <a:p>
            <a:r>
              <a:rPr lang="tr-TR" dirty="0"/>
              <a:t>Prototiplerin kod içinde kullanımına örnek</a:t>
            </a:r>
          </a:p>
        </p:txBody>
      </p:sp>
      <p:sp>
        <p:nvSpPr>
          <p:cNvPr id="5" name="4 Yuvarlatılmış Dikdörtgen"/>
          <p:cNvSpPr/>
          <p:nvPr/>
        </p:nvSpPr>
        <p:spPr>
          <a:xfrm>
            <a:off x="4572000" y="2428868"/>
            <a:ext cx="3714776" cy="1928826"/>
          </a:xfrm>
          <a:prstGeom prst="roundRect">
            <a:avLst>
              <a:gd name="adj" fmla="val 1215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a:t>Değişken </a:t>
            </a:r>
            <a:r>
              <a:rPr lang="tr-TR" sz="1600" b="1" dirty="0"/>
              <a:t>türü</a:t>
            </a:r>
            <a:r>
              <a:rPr lang="tr-TR" sz="1600" dirty="0"/>
              <a:t> belirtmenin zorunlu olduğuna ama ismini bu aşamada  belirtmek gerekmediğine dikkat edelim.</a:t>
            </a:r>
          </a:p>
          <a:p>
            <a:pPr algn="ctr"/>
            <a:endParaRPr lang="tr-TR" sz="1600" dirty="0"/>
          </a:p>
          <a:p>
            <a:pPr algn="ctr"/>
            <a:r>
              <a:rPr lang="tr-TR" sz="1600" dirty="0"/>
              <a:t>Değişken türü olmadığında, boş bırakmak yerine </a:t>
            </a:r>
            <a:r>
              <a:rPr lang="tr-TR" sz="1600" dirty="0" err="1"/>
              <a:t>void</a:t>
            </a:r>
            <a:r>
              <a:rPr lang="tr-TR" sz="1600" dirty="0"/>
              <a:t> yazıldığına dikkat edelim.</a:t>
            </a:r>
          </a:p>
          <a:p>
            <a:pPr algn="ctr"/>
            <a:endParaRPr lang="tr-TR" dirty="0"/>
          </a:p>
        </p:txBody>
      </p:sp>
      <p:pic>
        <p:nvPicPr>
          <p:cNvPr id="2051" name="Picture 3"/>
          <p:cNvPicPr>
            <a:picLocks noChangeAspect="1" noChangeArrowheads="1"/>
          </p:cNvPicPr>
          <p:nvPr/>
        </p:nvPicPr>
        <p:blipFill>
          <a:blip r:embed="rId3"/>
          <a:srcRect/>
          <a:stretch>
            <a:fillRect/>
          </a:stretch>
        </p:blipFill>
        <p:spPr bwMode="auto">
          <a:xfrm>
            <a:off x="4643438" y="4500570"/>
            <a:ext cx="3593880" cy="1757360"/>
          </a:xfrm>
          <a:prstGeom prst="rect">
            <a:avLst/>
          </a:prstGeom>
          <a:ln>
            <a:noFill/>
          </a:ln>
          <a:effectLst>
            <a:outerShdw blurRad="292100" dist="139700" dir="2700000" algn="tl" rotWithShape="0">
              <a:srgbClr val="333333">
                <a:alpha val="65000"/>
              </a:srgbClr>
            </a:outerShdw>
          </a:effectLst>
        </p:spPr>
      </p:pic>
      <p:sp>
        <p:nvSpPr>
          <p:cNvPr id="6" name="5 Yuvarlatılmış Dikdörtgen"/>
          <p:cNvSpPr/>
          <p:nvPr/>
        </p:nvSpPr>
        <p:spPr>
          <a:xfrm>
            <a:off x="357158" y="5214950"/>
            <a:ext cx="4214842" cy="500066"/>
          </a:xfrm>
          <a:prstGeom prst="roundRect">
            <a:avLst/>
          </a:prstGeom>
          <a:solidFill>
            <a:srgbClr val="FFFF0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tr-TR" sz="1200" b="1" dirty="0"/>
              <a:t>Görüldüğü gibi prototiplerin koddaki yeri </a:t>
            </a:r>
            <a:r>
              <a:rPr lang="tr-TR" sz="1200" b="1" dirty="0" err="1"/>
              <a:t>main’den</a:t>
            </a:r>
            <a:r>
              <a:rPr lang="tr-TR" sz="1200" b="1" dirty="0"/>
              <a:t> öncedir.</a:t>
            </a:r>
          </a:p>
        </p:txBody>
      </p:sp>
      <p:cxnSp>
        <p:nvCxnSpPr>
          <p:cNvPr id="8" name="7 Dirsek Bağlayıcısı"/>
          <p:cNvCxnSpPr>
            <a:endCxn id="6" idx="1"/>
          </p:cNvCxnSpPr>
          <p:nvPr/>
        </p:nvCxnSpPr>
        <p:spPr>
          <a:xfrm rot="16200000" flipV="1">
            <a:off x="89267" y="5732875"/>
            <a:ext cx="535785" cy="2"/>
          </a:xfrm>
          <a:prstGeom prst="bentConnector4">
            <a:avLst>
              <a:gd name="adj1" fmla="val 26667"/>
              <a:gd name="adj2" fmla="val 11430100000"/>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8985205"/>
      </p:ext>
    </p:extLst>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F0EBAF6-B6A3-4B8A-AE20-EDB313182D82}"/>
              </a:ext>
            </a:extLst>
          </p:cNvPr>
          <p:cNvSpPr>
            <a:spLocks noGrp="1"/>
          </p:cNvSpPr>
          <p:nvPr>
            <p:ph type="title"/>
          </p:nvPr>
        </p:nvSpPr>
        <p:spPr/>
        <p:txBody>
          <a:bodyPr/>
          <a:lstStyle/>
          <a:p>
            <a:r>
              <a:rPr lang="tr-TR" dirty="0"/>
              <a:t>Kod yazmalı alıştırma</a:t>
            </a:r>
          </a:p>
        </p:txBody>
      </p:sp>
      <p:sp>
        <p:nvSpPr>
          <p:cNvPr id="3" name="İçerik Yer Tutucusu 2">
            <a:extLst>
              <a:ext uri="{FF2B5EF4-FFF2-40B4-BE49-F238E27FC236}">
                <a16:creationId xmlns:a16="http://schemas.microsoft.com/office/drawing/2014/main" id="{F59C9A5B-C7F8-434A-8F60-F4CAC13EFB52}"/>
              </a:ext>
            </a:extLst>
          </p:cNvPr>
          <p:cNvSpPr>
            <a:spLocks noGrp="1"/>
          </p:cNvSpPr>
          <p:nvPr>
            <p:ph sz="quarter" idx="1"/>
          </p:nvPr>
        </p:nvSpPr>
        <p:spPr/>
        <p:txBody>
          <a:bodyPr/>
          <a:lstStyle/>
          <a:p>
            <a:r>
              <a:rPr lang="tr-TR" dirty="0"/>
              <a:t>main'in altında girilen </a:t>
            </a:r>
            <a:r>
              <a:rPr lang="tr-TR" b="1" dirty="0">
                <a:solidFill>
                  <a:srgbClr val="FF0000"/>
                </a:solidFill>
              </a:rPr>
              <a:t>tam sayının</a:t>
            </a:r>
            <a:r>
              <a:rPr lang="tr-TR" dirty="0"/>
              <a:t> küp kökünü alan </a:t>
            </a:r>
            <a:r>
              <a:rPr lang="tr-TR" i="1" dirty="0"/>
              <a:t>kupkok</a:t>
            </a:r>
            <a:r>
              <a:rPr lang="tr-TR" dirty="0"/>
              <a:t> isimli bir fonksiyon oluşturunuz.</a:t>
            </a:r>
          </a:p>
          <a:p>
            <a:r>
              <a:rPr lang="tr-TR" dirty="0" err="1"/>
              <a:t>main'de</a:t>
            </a:r>
            <a:r>
              <a:rPr lang="tr-TR" dirty="0"/>
              <a:t> kullanıcıdan bir sayı alıp küp kökünü ekrana bastırınız. </a:t>
            </a:r>
            <a:r>
              <a:rPr lang="tr-TR" i="1" dirty="0"/>
              <a:t>(main'in içinde küp kök hesaplamasına dair bir ifade geçmemeli)</a:t>
            </a:r>
          </a:p>
          <a:p>
            <a:r>
              <a:rPr lang="tr-TR" i="1" dirty="0"/>
              <a:t>Fonksiyon int değer alsın, double değer dönsün.</a:t>
            </a:r>
          </a:p>
          <a:p>
            <a:pPr algn="ctr"/>
            <a:r>
              <a:rPr lang="tr-TR" i="1" dirty="0"/>
              <a:t>64 -&gt; 4.00</a:t>
            </a:r>
          </a:p>
          <a:p>
            <a:pPr algn="ctr"/>
            <a:r>
              <a:rPr lang="tr-TR" i="1" dirty="0"/>
              <a:t>-8 -&gt; -2.00</a:t>
            </a:r>
          </a:p>
        </p:txBody>
      </p:sp>
      <p:pic>
        <p:nvPicPr>
          <p:cNvPr id="4" name="5 Resim" descr="soru.jpg">
            <a:extLst>
              <a:ext uri="{FF2B5EF4-FFF2-40B4-BE49-F238E27FC236}">
                <a16:creationId xmlns:a16="http://schemas.microsoft.com/office/drawing/2014/main" id="{9D3DA16C-7898-428E-A787-C0A45BEBEC6B}"/>
              </a:ext>
            </a:extLst>
          </p:cNvPr>
          <p:cNvPicPr>
            <a:picLocks noChangeAspect="1"/>
          </p:cNvPicPr>
          <p:nvPr/>
        </p:nvPicPr>
        <p:blipFill>
          <a:blip r:embed="rId2"/>
          <a:stretch>
            <a:fillRect/>
          </a:stretch>
        </p:blipFill>
        <p:spPr>
          <a:xfrm>
            <a:off x="6565939" y="4714884"/>
            <a:ext cx="1767840" cy="1328928"/>
          </a:xfrm>
          <a:prstGeom prst="rect">
            <a:avLst/>
          </a:prstGeom>
        </p:spPr>
      </p:pic>
    </p:spTree>
    <p:extLst>
      <p:ext uri="{BB962C8B-B14F-4D97-AF65-F5344CB8AC3E}">
        <p14:creationId xmlns:p14="http://schemas.microsoft.com/office/powerpoint/2010/main" val="264220987"/>
      </p:ext>
    </p:extLst>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Ses Seviye - Fonksiyonlu Çözüm</a:t>
            </a:r>
          </a:p>
        </p:txBody>
      </p:sp>
      <p:sp>
        <p:nvSpPr>
          <p:cNvPr id="3" name="2 İçerik Yer Tutucusu"/>
          <p:cNvSpPr>
            <a:spLocks noGrp="1"/>
          </p:cNvSpPr>
          <p:nvPr>
            <p:ph sz="quarter" idx="1"/>
          </p:nvPr>
        </p:nvSpPr>
        <p:spPr/>
        <p:txBody>
          <a:bodyPr>
            <a:normAutofit/>
          </a:bodyPr>
          <a:lstStyle/>
          <a:p>
            <a:r>
              <a:rPr lang="tr-TR" sz="1800" i="1" dirty="0"/>
              <a:t>Seviye_al</a:t>
            </a:r>
            <a:r>
              <a:rPr lang="tr-TR" sz="1800" dirty="0"/>
              <a:t> fonksiyonu kullanıcıdan ortamdaki ses seviyesini (</a:t>
            </a:r>
            <a:r>
              <a:rPr lang="tr-TR" sz="1800" dirty="0" err="1"/>
              <a:t>dB</a:t>
            </a:r>
            <a:r>
              <a:rPr lang="tr-TR" sz="1800" dirty="0"/>
              <a:t>) olarak alır ve </a:t>
            </a:r>
            <a:r>
              <a:rPr lang="tr-TR" sz="1800" dirty="0" err="1"/>
              <a:t>main</a:t>
            </a:r>
            <a:r>
              <a:rPr lang="tr-TR" sz="1800" dirty="0"/>
              <a:t> fonksiyonuna döner.</a:t>
            </a:r>
          </a:p>
          <a:p>
            <a:r>
              <a:rPr lang="tr-TR" sz="1800" i="1" dirty="0"/>
              <a:t>Değerlendir</a:t>
            </a:r>
            <a:r>
              <a:rPr lang="tr-TR" sz="1800" dirty="0"/>
              <a:t> fonksiyonu ortamın ses seviyesini alır ve ekrana aşağıdaki tabloya göre uygun çıktıyı yazdırır.</a:t>
            </a:r>
          </a:p>
          <a:p>
            <a:pPr lvl="1"/>
            <a:r>
              <a:rPr lang="tr-TR" sz="1600" dirty="0"/>
              <a:t>Sadece </a:t>
            </a:r>
            <a:r>
              <a:rPr lang="tr-TR" sz="1600" dirty="0" err="1"/>
              <a:t>switch</a:t>
            </a:r>
            <a:r>
              <a:rPr lang="tr-TR" sz="1600" dirty="0"/>
              <a:t> kullanabilirsiniz.</a:t>
            </a:r>
          </a:p>
          <a:p>
            <a:r>
              <a:rPr lang="tr-TR" sz="1800" dirty="0" err="1"/>
              <a:t>Main</a:t>
            </a:r>
            <a:r>
              <a:rPr lang="tr-TR" sz="1800" dirty="0"/>
              <a:t> fonksiyonu</a:t>
            </a:r>
            <a:br>
              <a:rPr lang="tr-TR" sz="1800" dirty="0"/>
            </a:br>
            <a:r>
              <a:rPr lang="tr-TR" sz="1800" dirty="0"/>
              <a:t>	</a:t>
            </a:r>
            <a:r>
              <a:rPr lang="tr-TR" sz="1800" i="1" dirty="0" err="1"/>
              <a:t>degerlendir</a:t>
            </a:r>
            <a:r>
              <a:rPr lang="tr-TR" sz="1800" i="1" dirty="0"/>
              <a:t>(seviye_al()); </a:t>
            </a:r>
            <a:br>
              <a:rPr lang="tr-TR" sz="1800" dirty="0"/>
            </a:br>
            <a:r>
              <a:rPr lang="tr-TR" sz="1800" dirty="0"/>
              <a:t>şeklinde bir satır içerir.</a:t>
            </a:r>
          </a:p>
        </p:txBody>
      </p:sp>
      <p:pic>
        <p:nvPicPr>
          <p:cNvPr id="5" name="Picture 5"/>
          <p:cNvPicPr>
            <a:picLocks noChangeAspect="1"/>
          </p:cNvPicPr>
          <p:nvPr/>
        </p:nvPicPr>
        <p:blipFill>
          <a:blip r:embed="rId2"/>
          <a:srcRect r="29759"/>
          <a:stretch>
            <a:fillRect/>
          </a:stretch>
        </p:blipFill>
        <p:spPr>
          <a:xfrm>
            <a:off x="800100" y="3820160"/>
            <a:ext cx="5272098" cy="2336800"/>
          </a:xfrm>
          <a:prstGeom prst="rect">
            <a:avLst/>
          </a:prstGeom>
        </p:spPr>
      </p:pic>
      <p:sp>
        <p:nvSpPr>
          <p:cNvPr id="6" name="5 Yuvarlatılmış Dikdörtgen"/>
          <p:cNvSpPr/>
          <p:nvPr/>
        </p:nvSpPr>
        <p:spPr>
          <a:xfrm>
            <a:off x="5500694" y="2928934"/>
            <a:ext cx="2928958" cy="92869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a:t>Fonksiyonlara hızlı erişim için </a:t>
            </a:r>
            <a:r>
              <a:rPr lang="tr-TR" sz="1400" dirty="0" err="1"/>
              <a:t>DevC</a:t>
            </a:r>
            <a:r>
              <a:rPr lang="tr-TR" sz="1400" dirty="0"/>
              <a:t>++’da Proje Sınıf Gezgini panelini kullanabilirsiniz. “Sınıflar” başlığı altında fonksiyonlar dizilidir.</a:t>
            </a:r>
          </a:p>
        </p:txBody>
      </p:sp>
    </p:spTree>
    <p:extLst>
      <p:ext uri="{BB962C8B-B14F-4D97-AF65-F5344CB8AC3E}">
        <p14:creationId xmlns:p14="http://schemas.microsoft.com/office/powerpoint/2010/main" val="909929555"/>
      </p:ext>
    </p:extLst>
  </p:cSld>
  <p:clrMapOvr>
    <a:masterClrMapping/>
  </p:clrMapOvr>
  <p:transition>
    <p:random/>
  </p:transition>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a:solidFill>
                  <a:schemeClr val="tx2">
                    <a:lumMod val="60000"/>
                    <a:lumOff val="40000"/>
                  </a:schemeClr>
                </a:solidFill>
              </a:rPr>
              <a:t>Fonksiyonların Çağrılması</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marL="342900" indent="-342900" algn="just">
              <a:buFont typeface="Wingdings" panose="05000000000000000000" pitchFamily="2" charset="2"/>
              <a:buChar char="Ø"/>
            </a:pPr>
            <a:r>
              <a:rPr lang="tr-TR" sz="3200" i="1" dirty="0">
                <a:solidFill>
                  <a:srgbClr val="FF0000"/>
                </a:solidFill>
              </a:rPr>
              <a:t>Dönüş türü olan bir fonksiyonun kullanımı</a:t>
            </a:r>
          </a:p>
          <a:p>
            <a:pPr marL="342900" indent="-342900" algn="just">
              <a:buFont typeface="Courier New" panose="02070309020205020404" pitchFamily="49" charset="0"/>
              <a:buChar char="o"/>
            </a:pPr>
            <a:r>
              <a:rPr lang="tr-TR" b="1" dirty="0" err="1">
                <a:solidFill>
                  <a:schemeClr val="tx1"/>
                </a:solidFill>
              </a:rPr>
              <a:t>int</a:t>
            </a:r>
            <a:r>
              <a:rPr lang="tr-TR" b="1" dirty="0">
                <a:solidFill>
                  <a:schemeClr val="tx1"/>
                </a:solidFill>
              </a:rPr>
              <a:t> toplam = topla(5,8);</a:t>
            </a:r>
          </a:p>
          <a:p>
            <a:pPr algn="just"/>
            <a:endParaRPr lang="tr-TR" dirty="0">
              <a:solidFill>
                <a:schemeClr val="tx1"/>
              </a:solidFill>
            </a:endParaRPr>
          </a:p>
          <a:p>
            <a:pPr algn="just"/>
            <a:r>
              <a:rPr lang="tr-TR" dirty="0">
                <a:solidFill>
                  <a:schemeClr val="tx1"/>
                </a:solidFill>
              </a:rPr>
              <a:t>Burada </a:t>
            </a:r>
            <a:r>
              <a:rPr lang="tr-TR" b="1" dirty="0">
                <a:solidFill>
                  <a:schemeClr val="tx1"/>
                </a:solidFill>
              </a:rPr>
              <a:t>toplam</a:t>
            </a:r>
            <a:r>
              <a:rPr lang="tr-TR" dirty="0">
                <a:solidFill>
                  <a:schemeClr val="tx1"/>
                </a:solidFill>
              </a:rPr>
              <a:t> değişkeni </a:t>
            </a:r>
            <a:r>
              <a:rPr lang="tr-TR" b="1" dirty="0" err="1">
                <a:solidFill>
                  <a:schemeClr val="tx1"/>
                </a:solidFill>
              </a:rPr>
              <a:t>int</a:t>
            </a:r>
            <a:r>
              <a:rPr lang="tr-TR" dirty="0">
                <a:solidFill>
                  <a:schemeClr val="tx1"/>
                </a:solidFill>
              </a:rPr>
              <a:t> türündedir ve normalde sağ taraftan bir </a:t>
            </a:r>
            <a:r>
              <a:rPr lang="tr-TR" b="1" dirty="0" err="1">
                <a:solidFill>
                  <a:schemeClr val="tx1"/>
                </a:solidFill>
              </a:rPr>
              <a:t>int</a:t>
            </a:r>
            <a:r>
              <a:rPr lang="tr-TR" dirty="0">
                <a:solidFill>
                  <a:schemeClr val="tx1"/>
                </a:solidFill>
              </a:rPr>
              <a:t> değer ile atama yapılır. Burada ise sağ tarafta bir değer yerine bir fonksiyon bulunmaktadır. Bu durumda </a:t>
            </a:r>
            <a:r>
              <a:rPr lang="tr-TR" b="1" dirty="0">
                <a:solidFill>
                  <a:schemeClr val="tx1"/>
                </a:solidFill>
              </a:rPr>
              <a:t>toplam</a:t>
            </a:r>
            <a:r>
              <a:rPr lang="tr-TR" dirty="0">
                <a:solidFill>
                  <a:schemeClr val="tx1"/>
                </a:solidFill>
              </a:rPr>
              <a:t> değişkenine atanacak olan değer fonksiyondan geri dönecek olan değerdir. </a:t>
            </a:r>
          </a:p>
          <a:p>
            <a:pPr algn="just"/>
            <a:r>
              <a:rPr lang="tr-TR" dirty="0">
                <a:solidFill>
                  <a:schemeClr val="tx1"/>
                </a:solidFill>
              </a:rPr>
              <a:t>Bu örnekte </a:t>
            </a:r>
            <a:r>
              <a:rPr lang="tr-TR" b="1" dirty="0">
                <a:solidFill>
                  <a:schemeClr val="tx1"/>
                </a:solidFill>
              </a:rPr>
              <a:t>topla</a:t>
            </a:r>
            <a:r>
              <a:rPr lang="tr-TR" dirty="0">
                <a:solidFill>
                  <a:schemeClr val="tx1"/>
                </a:solidFill>
              </a:rPr>
              <a:t> fonksiyonu parametre olarak gelen iki değerin toplamını döndürdüğünden </a:t>
            </a:r>
            <a:r>
              <a:rPr lang="tr-TR" b="1" dirty="0">
                <a:solidFill>
                  <a:schemeClr val="tx1"/>
                </a:solidFill>
              </a:rPr>
              <a:t>toplam</a:t>
            </a:r>
            <a:r>
              <a:rPr lang="tr-TR" dirty="0">
                <a:solidFill>
                  <a:schemeClr val="tx1"/>
                </a:solidFill>
              </a:rPr>
              <a:t> değişkenine 13 değeri atanacaktır.</a:t>
            </a:r>
          </a:p>
        </p:txBody>
      </p:sp>
    </p:spTree>
    <p:extLst>
      <p:ext uri="{BB962C8B-B14F-4D97-AF65-F5344CB8AC3E}">
        <p14:creationId xmlns:p14="http://schemas.microsoft.com/office/powerpoint/2010/main" val="2083775466"/>
      </p:ext>
    </p:extLst>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Noktalı virgül</a:t>
            </a:r>
          </a:p>
        </p:txBody>
      </p:sp>
      <p:sp>
        <p:nvSpPr>
          <p:cNvPr id="3" name="2 İçerik Yer Tutucusu"/>
          <p:cNvSpPr>
            <a:spLocks noGrp="1"/>
          </p:cNvSpPr>
          <p:nvPr>
            <p:ph sz="quarter" idx="1"/>
          </p:nvPr>
        </p:nvSpPr>
        <p:spPr/>
        <p:txBody>
          <a:bodyPr/>
          <a:lstStyle/>
          <a:p>
            <a:r>
              <a:rPr lang="tr-TR" dirty="0"/>
              <a:t>Kodunuzda boşlukta  duran ; </a:t>
            </a:r>
            <a:r>
              <a:rPr lang="tr-TR" dirty="0" err="1"/>
              <a:t>ler</a:t>
            </a:r>
            <a:r>
              <a:rPr lang="tr-TR" dirty="0"/>
              <a:t> boş komut olarak değerlendirilir. Bunların başında işlevsiz sayılar da olabilir.</a:t>
            </a:r>
          </a:p>
          <a:p>
            <a:r>
              <a:rPr lang="tr-TR" dirty="0"/>
              <a:t>Örneğin, </a:t>
            </a:r>
          </a:p>
          <a:p>
            <a:r>
              <a:rPr lang="tr-TR" dirty="0"/>
              <a:t>5;;6;;</a:t>
            </a:r>
          </a:p>
          <a:p>
            <a:r>
              <a:rPr lang="tr-TR" dirty="0"/>
              <a:t>gibi satırlar eklenebilir ve kodda hata oluşturmazlar.</a:t>
            </a:r>
          </a:p>
        </p:txBody>
      </p:sp>
      <p:pic>
        <p:nvPicPr>
          <p:cNvPr id="553986" name="Picture 2"/>
          <p:cNvPicPr>
            <a:picLocks noChangeAspect="1" noChangeArrowheads="1"/>
          </p:cNvPicPr>
          <p:nvPr/>
        </p:nvPicPr>
        <p:blipFill>
          <a:blip r:embed="rId2"/>
          <a:srcRect/>
          <a:stretch>
            <a:fillRect/>
          </a:stretch>
        </p:blipFill>
        <p:spPr bwMode="auto">
          <a:xfrm>
            <a:off x="3143240" y="4214818"/>
            <a:ext cx="4610100" cy="1066800"/>
          </a:xfrm>
          <a:prstGeom prst="rect">
            <a:avLst/>
          </a:prstGeom>
          <a:noFill/>
          <a:ln w="9525">
            <a:noFill/>
            <a:miter lim="800000"/>
            <a:headEnd/>
            <a:tailEnd/>
          </a:ln>
          <a:effectLst/>
        </p:spPr>
      </p:pic>
    </p:spTree>
    <p:extLst>
      <p:ext uri="{BB962C8B-B14F-4D97-AF65-F5344CB8AC3E}">
        <p14:creationId xmlns:p14="http://schemas.microsoft.com/office/powerpoint/2010/main" val="4209669243"/>
      </p:ext>
    </p:extLst>
  </p:cSld>
  <p:clrMapOvr>
    <a:masterClrMapping/>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a:t>Tipik bir soru: “</a:t>
            </a:r>
            <a:r>
              <a:rPr lang="tr-TR" dirty="0" err="1"/>
              <a:t>void</a:t>
            </a:r>
            <a:r>
              <a:rPr lang="tr-TR" dirty="0"/>
              <a:t> fonksiyonu nedir?”</a:t>
            </a:r>
          </a:p>
        </p:txBody>
      </p:sp>
      <p:sp>
        <p:nvSpPr>
          <p:cNvPr id="3" name="2 İçerik Yer Tutucusu"/>
          <p:cNvSpPr>
            <a:spLocks noGrp="1"/>
          </p:cNvSpPr>
          <p:nvPr>
            <p:ph sz="quarter" idx="1"/>
          </p:nvPr>
        </p:nvSpPr>
        <p:spPr>
          <a:xfrm>
            <a:off x="457200" y="1219200"/>
            <a:ext cx="5329246" cy="4937760"/>
          </a:xfrm>
        </p:spPr>
        <p:txBody>
          <a:bodyPr>
            <a:normAutofit fontScale="85000" lnSpcReduction="20000"/>
          </a:bodyPr>
          <a:lstStyle/>
          <a:p>
            <a:r>
              <a:rPr lang="tr-TR" dirty="0"/>
              <a:t>Yanlış bir sorudur. </a:t>
            </a:r>
          </a:p>
          <a:p>
            <a:pPr lvl="1"/>
            <a:r>
              <a:rPr lang="tr-TR" dirty="0"/>
              <a:t>Öğrencinin konuyu cep telefonundan oyun oynayarak takip ettiğine işarettir.</a:t>
            </a:r>
          </a:p>
          <a:p>
            <a:r>
              <a:rPr lang="tr-TR" dirty="0"/>
              <a:t>Fonksiyonun isminin öncesindeki kısım, fonksiyon çalıştırıldığında fonksiyonun çağrıldığı yere döneceği değerin türünü verir.</a:t>
            </a:r>
          </a:p>
          <a:p>
            <a:r>
              <a:rPr lang="tr-TR" dirty="0"/>
              <a:t>Mesela, </a:t>
            </a:r>
            <a:r>
              <a:rPr lang="tr-TR" i="1" dirty="0" err="1"/>
              <a:t>int</a:t>
            </a:r>
            <a:r>
              <a:rPr lang="tr-TR" i="1" dirty="0"/>
              <a:t> fonksiyon_ismi(</a:t>
            </a:r>
            <a:r>
              <a:rPr lang="tr-TR" i="1" dirty="0" err="1"/>
              <a:t>int</a:t>
            </a:r>
            <a:r>
              <a:rPr lang="tr-TR" i="1" dirty="0"/>
              <a:t> a, </a:t>
            </a:r>
            <a:r>
              <a:rPr lang="tr-TR" i="1" dirty="0" err="1"/>
              <a:t>int</a:t>
            </a:r>
            <a:r>
              <a:rPr lang="tr-TR" i="1" dirty="0"/>
              <a:t> b) …</a:t>
            </a:r>
          </a:p>
          <a:p>
            <a:pPr>
              <a:buNone/>
            </a:pPr>
            <a:r>
              <a:rPr lang="tr-TR" dirty="0"/>
              <a:t>	şeklindeki bir kullanım, fonksiyonun </a:t>
            </a:r>
            <a:r>
              <a:rPr lang="tr-TR" dirty="0" err="1"/>
              <a:t>int</a:t>
            </a:r>
            <a:r>
              <a:rPr lang="tr-TR" dirty="0"/>
              <a:t> türünde değer döndüreceği anlamına gelir.</a:t>
            </a:r>
          </a:p>
          <a:p>
            <a:r>
              <a:rPr lang="tr-TR" i="1" dirty="0" err="1">
                <a:solidFill>
                  <a:srgbClr val="FF0000"/>
                </a:solidFill>
              </a:rPr>
              <a:t>void</a:t>
            </a:r>
            <a:r>
              <a:rPr lang="tr-TR" dirty="0"/>
              <a:t> “boşluk” demektir.</a:t>
            </a:r>
          </a:p>
          <a:p>
            <a:r>
              <a:rPr lang="tr-TR" i="1" dirty="0" err="1"/>
              <a:t>void</a:t>
            </a:r>
            <a:r>
              <a:rPr lang="tr-TR" i="1" dirty="0"/>
              <a:t> fonksiyon_ismi(</a:t>
            </a:r>
            <a:r>
              <a:rPr lang="tr-TR" i="1" dirty="0" err="1"/>
              <a:t>double</a:t>
            </a:r>
            <a:r>
              <a:rPr lang="tr-TR" i="1" dirty="0"/>
              <a:t> c, </a:t>
            </a:r>
            <a:r>
              <a:rPr lang="tr-TR" i="1" dirty="0" err="1"/>
              <a:t>char</a:t>
            </a:r>
            <a:r>
              <a:rPr lang="tr-TR" i="1" dirty="0"/>
              <a:t> d) …</a:t>
            </a:r>
          </a:p>
          <a:p>
            <a:pPr>
              <a:buNone/>
            </a:pPr>
            <a:r>
              <a:rPr lang="tr-TR" dirty="0"/>
              <a:t>	şeklindeki bir kullanım, fonksiyonun değer döndürmeyeceği anlamına gelir. </a:t>
            </a:r>
          </a:p>
          <a:p>
            <a:pPr lvl="1"/>
            <a:r>
              <a:rPr lang="tr-TR" dirty="0"/>
              <a:t>örn. sadece </a:t>
            </a:r>
            <a:r>
              <a:rPr lang="tr-TR" dirty="0" err="1"/>
              <a:t>printf’lerden</a:t>
            </a:r>
            <a:r>
              <a:rPr lang="tr-TR" dirty="0"/>
              <a:t> oluşan bir fonksiyon olabilir.</a:t>
            </a:r>
          </a:p>
          <a:p>
            <a:pPr>
              <a:buNone/>
            </a:pPr>
            <a:endParaRPr lang="tr-TR" dirty="0"/>
          </a:p>
          <a:p>
            <a:pPr>
              <a:buNone/>
            </a:pPr>
            <a:endParaRPr lang="tr-TR" dirty="0"/>
          </a:p>
        </p:txBody>
      </p:sp>
      <p:pic>
        <p:nvPicPr>
          <p:cNvPr id="4" name="3 Resim" descr="Screen-shot-2012-06-25-at-9_12_54-AM-300x264.png"/>
          <p:cNvPicPr>
            <a:picLocks noChangeAspect="1"/>
          </p:cNvPicPr>
          <p:nvPr/>
        </p:nvPicPr>
        <p:blipFill>
          <a:blip r:embed="rId2">
            <a:clrChange>
              <a:clrFrom>
                <a:srgbClr val="FFFFFF"/>
              </a:clrFrom>
              <a:clrTo>
                <a:srgbClr val="FFFFFF">
                  <a:alpha val="0"/>
                </a:srgbClr>
              </a:clrTo>
            </a:clrChange>
          </a:blip>
          <a:stretch>
            <a:fillRect/>
          </a:stretch>
        </p:blipFill>
        <p:spPr>
          <a:xfrm>
            <a:off x="7072330" y="4377696"/>
            <a:ext cx="2428872" cy="2137407"/>
          </a:xfrm>
          <a:prstGeom prst="rect">
            <a:avLst/>
          </a:prstGeom>
        </p:spPr>
      </p:pic>
      <p:sp>
        <p:nvSpPr>
          <p:cNvPr id="5" name="4 Köşeleri Yuvarlanmış Dikdörtgen Belirtme Çizgisi"/>
          <p:cNvSpPr/>
          <p:nvPr/>
        </p:nvSpPr>
        <p:spPr>
          <a:xfrm>
            <a:off x="6000760" y="2928934"/>
            <a:ext cx="2286016" cy="1214446"/>
          </a:xfrm>
          <a:prstGeom prst="wedgeRoundRectCallout">
            <a:avLst>
              <a:gd name="adj1" fmla="val 37008"/>
              <a:gd name="adj2" fmla="val 97148"/>
              <a:gd name="adj3" fmla="val 16667"/>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tr-TR" sz="1600" dirty="0">
                <a:solidFill>
                  <a:schemeClr val="tx1"/>
                </a:solidFill>
              </a:rPr>
              <a:t>HOCAM, O DEĞİL DE </a:t>
            </a:r>
            <a:r>
              <a:rPr lang="tr-TR" sz="1600" b="1" i="1" dirty="0" err="1">
                <a:solidFill>
                  <a:schemeClr val="tx1"/>
                </a:solidFill>
              </a:rPr>
              <a:t>void</a:t>
            </a:r>
            <a:r>
              <a:rPr lang="tr-TR" sz="1600" b="1" i="1" dirty="0">
                <a:solidFill>
                  <a:schemeClr val="tx1"/>
                </a:solidFill>
              </a:rPr>
              <a:t> fonksiyonu </a:t>
            </a:r>
            <a:r>
              <a:rPr lang="tr-TR" sz="1600" dirty="0">
                <a:solidFill>
                  <a:schemeClr val="tx1"/>
                </a:solidFill>
              </a:rPr>
              <a:t>NE DEMEK?TEKRAR ANLATIR MISINIZ?</a:t>
            </a:r>
          </a:p>
        </p:txBody>
      </p:sp>
      <p:pic>
        <p:nvPicPr>
          <p:cNvPr id="6" name="Picture 3"/>
          <p:cNvPicPr>
            <a:picLocks noChangeAspect="1" noChangeArrowheads="1"/>
          </p:cNvPicPr>
          <p:nvPr/>
        </p:nvPicPr>
        <p:blipFill>
          <a:blip r:embed="rId3"/>
          <a:srcRect/>
          <a:stretch>
            <a:fillRect/>
          </a:stretch>
        </p:blipFill>
        <p:spPr bwMode="auto">
          <a:xfrm>
            <a:off x="5715008" y="1357298"/>
            <a:ext cx="2775784" cy="1357322"/>
          </a:xfrm>
          <a:prstGeom prst="rect">
            <a:avLst/>
          </a:prstGeom>
          <a:ln>
            <a:noFill/>
          </a:ln>
          <a:effectLst>
            <a:outerShdw blurRad="292100" dist="139700" dir="2700000" algn="tl" rotWithShape="0">
              <a:srgbClr val="333333">
                <a:alpha val="65000"/>
              </a:srgbClr>
            </a:outerShdw>
          </a:effectLst>
        </p:spPr>
      </p:pic>
      <mc:AlternateContent xmlns:mc="http://schemas.openxmlformats.org/markup-compatibility/2006" xmlns:p14="http://schemas.microsoft.com/office/powerpoint/2010/main">
        <mc:Choice Requires="p14">
          <p:contentPart p14:bwMode="auto" r:id="rId4">
            <p14:nvContentPartPr>
              <p14:cNvPr id="138242" name="Ink 2"/>
              <p14:cNvContentPartPr>
                <a14:cpLocks xmlns:a14="http://schemas.microsoft.com/office/drawing/2010/main" noRot="1" noChangeAspect="1" noEditPoints="1" noChangeArrowheads="1" noChangeShapeType="1"/>
              </p14:cNvContentPartPr>
              <p14:nvPr/>
            </p14:nvContentPartPr>
            <p14:xfrm>
              <a:off x="834898000" y="1290689888"/>
              <a:ext cx="0" cy="0"/>
            </p14:xfrm>
          </p:contentPart>
        </mc:Choice>
        <mc:Fallback xmlns="">
          <p:pic>
            <p:nvPicPr>
              <p:cNvPr id="138242" name="Ink 2"/>
              <p:cNvPicPr>
                <a:picLocks noRot="1" noChangeAspect="1" noEditPoints="1" noChangeArrowheads="1" noChangeShapeType="1"/>
              </p:cNvPicPr>
              <p:nvPr/>
            </p:nvPicPr>
            <p:blipFill>
              <a:blip r:embed="rId5"/>
              <a:stretch>
                <a:fillRect/>
              </a:stretch>
            </p:blipFill>
            <p:spPr>
              <a:xfrm>
                <a:off x="834898000" y="1290689888"/>
                <a:ext cx="0" cy="0"/>
              </a:xfrm>
              <a:prstGeom prst="rect">
                <a:avLst/>
              </a:prstGeom>
            </p:spPr>
          </p:pic>
        </mc:Fallback>
      </mc:AlternateContent>
    </p:spTree>
    <p:extLst>
      <p:ext uri="{BB962C8B-B14F-4D97-AF65-F5344CB8AC3E}">
        <p14:creationId xmlns:p14="http://schemas.microsoft.com/office/powerpoint/2010/main" val="18004485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heckerboard(across)">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heckerboard(across)">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checkerboard(across)">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checkerboard(across)">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checkerboard(across)">
                                      <p:cBhvr>
                                        <p:cTn id="40" dur="500"/>
                                        <p:tgtEl>
                                          <p:spTgt spid="3">
                                            <p:txEl>
                                              <p:pRg st="7" end="7"/>
                                            </p:txEl>
                                          </p:spTgt>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checkerboard(across)">
                                      <p:cBhvr>
                                        <p:cTn id="4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a:t>void</a:t>
            </a:r>
            <a:r>
              <a:rPr lang="tr-TR" dirty="0"/>
              <a:t> değer döndüren fonksiyona örnek</a:t>
            </a:r>
          </a:p>
        </p:txBody>
      </p:sp>
      <p:sp>
        <p:nvSpPr>
          <p:cNvPr id="3" name="Content Placeholder 2"/>
          <p:cNvSpPr>
            <a:spLocks noGrp="1"/>
          </p:cNvSpPr>
          <p:nvPr>
            <p:ph idx="1"/>
          </p:nvPr>
        </p:nvSpPr>
        <p:spPr>
          <a:xfrm>
            <a:off x="571472" y="1205884"/>
            <a:ext cx="5143536" cy="4009066"/>
          </a:xfrm>
          <a:prstGeom prst="flowChartAlternateProcess">
            <a:avLst/>
          </a:prstGeom>
        </p:spPr>
        <p:style>
          <a:lnRef idx="2">
            <a:schemeClr val="accent1"/>
          </a:lnRef>
          <a:fillRef idx="1">
            <a:schemeClr val="lt1"/>
          </a:fillRef>
          <a:effectRef idx="0">
            <a:schemeClr val="accent1"/>
          </a:effectRef>
          <a:fontRef idx="minor">
            <a:schemeClr val="dk1"/>
          </a:fontRef>
        </p:style>
        <p:txBody>
          <a:bodyPr>
            <a:noAutofit/>
          </a:bodyPr>
          <a:lstStyle/>
          <a:p>
            <a:pPr>
              <a:buNone/>
            </a:pPr>
            <a:r>
              <a:rPr lang="tr-TR" sz="1600" b="0" dirty="0"/>
              <a:t>#include &lt;stdio.h&gt;</a:t>
            </a:r>
          </a:p>
          <a:p>
            <a:pPr>
              <a:buNone/>
            </a:pPr>
            <a:r>
              <a:rPr lang="tr-TR" sz="1600" b="0" dirty="0"/>
              <a:t>#include &lt;stdlib.h&gt;</a:t>
            </a:r>
          </a:p>
          <a:p>
            <a:pPr>
              <a:buNone/>
            </a:pPr>
            <a:endParaRPr lang="tr-TR" sz="1600" b="0" dirty="0"/>
          </a:p>
          <a:p>
            <a:pPr>
              <a:buNone/>
            </a:pPr>
            <a:r>
              <a:rPr lang="tr-TR" sz="1600" b="0" dirty="0"/>
              <a:t>void hello (</a:t>
            </a:r>
            <a:r>
              <a:rPr lang="tr-TR" sz="1600" b="0" dirty="0" err="1"/>
              <a:t>void</a:t>
            </a:r>
            <a:r>
              <a:rPr lang="tr-TR" sz="1600" b="0" dirty="0"/>
              <a:t>);</a:t>
            </a:r>
          </a:p>
          <a:p>
            <a:pPr>
              <a:buNone/>
            </a:pPr>
            <a:endParaRPr lang="tr-TR" sz="1600" b="0" dirty="0"/>
          </a:p>
          <a:p>
            <a:pPr>
              <a:buNone/>
            </a:pPr>
            <a:r>
              <a:rPr lang="tr-TR" sz="1600" b="0" dirty="0"/>
              <a:t>int main()</a:t>
            </a:r>
          </a:p>
          <a:p>
            <a:pPr>
              <a:buNone/>
            </a:pPr>
            <a:r>
              <a:rPr lang="tr-TR" sz="1600" b="0" dirty="0"/>
              <a:t>{</a:t>
            </a:r>
          </a:p>
          <a:p>
            <a:pPr>
              <a:buNone/>
            </a:pPr>
            <a:r>
              <a:rPr lang="tr-TR" sz="1600" b="0" dirty="0"/>
              <a:t>    hello();</a:t>
            </a:r>
          </a:p>
          <a:p>
            <a:pPr>
              <a:buNone/>
            </a:pPr>
            <a:r>
              <a:rPr lang="tr-TR" sz="1600" b="0" dirty="0"/>
              <a:t> return 0;</a:t>
            </a:r>
          </a:p>
          <a:p>
            <a:pPr>
              <a:buNone/>
            </a:pPr>
            <a:r>
              <a:rPr lang="tr-TR" sz="1600" b="0" dirty="0"/>
              <a:t>}</a:t>
            </a:r>
          </a:p>
          <a:p>
            <a:pPr>
              <a:buNone/>
            </a:pPr>
            <a:endParaRPr lang="tr-TR" sz="1200" b="0" dirty="0"/>
          </a:p>
        </p:txBody>
      </p:sp>
      <p:sp>
        <p:nvSpPr>
          <p:cNvPr id="4" name="Rectangle 3"/>
          <p:cNvSpPr/>
          <p:nvPr/>
        </p:nvSpPr>
        <p:spPr>
          <a:xfrm>
            <a:off x="4572000" y="2714620"/>
            <a:ext cx="4071998" cy="22467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tr-TR" sz="2800" dirty="0"/>
              <a:t>void hello (void)</a:t>
            </a:r>
          </a:p>
          <a:p>
            <a:r>
              <a:rPr lang="tr-TR" sz="2800" dirty="0"/>
              <a:t>{</a:t>
            </a:r>
          </a:p>
          <a:p>
            <a:r>
              <a:rPr lang="tr-TR" sz="2800" dirty="0"/>
              <a:t>printf("Hello world!\n");</a:t>
            </a:r>
          </a:p>
          <a:p>
            <a:r>
              <a:rPr lang="tr-TR" sz="2800" dirty="0" err="1"/>
              <a:t>return</a:t>
            </a:r>
            <a:r>
              <a:rPr lang="tr-TR" sz="2800" dirty="0"/>
              <a:t>;</a:t>
            </a:r>
          </a:p>
          <a:p>
            <a:r>
              <a:rPr lang="tr-TR" sz="2800" dirty="0"/>
              <a:t>}</a:t>
            </a:r>
          </a:p>
        </p:txBody>
      </p:sp>
      <p:sp>
        <p:nvSpPr>
          <p:cNvPr id="5" name="4 Yuvarlatılmış Dikdörtgen"/>
          <p:cNvSpPr/>
          <p:nvPr/>
        </p:nvSpPr>
        <p:spPr>
          <a:xfrm>
            <a:off x="571472" y="2285992"/>
            <a:ext cx="2786082" cy="571504"/>
          </a:xfrm>
          <a:prstGeom prst="roundRect">
            <a:avLst/>
          </a:prstGeom>
          <a:solidFill>
            <a:srgbClr val="FFFF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Yuvarlatılmış Dikdörtgen"/>
          <p:cNvSpPr/>
          <p:nvPr/>
        </p:nvSpPr>
        <p:spPr>
          <a:xfrm>
            <a:off x="857224" y="3571876"/>
            <a:ext cx="1285884" cy="428628"/>
          </a:xfrm>
          <a:prstGeom prst="roundRect">
            <a:avLst/>
          </a:prstGeom>
          <a:solidFill>
            <a:srgbClr val="FFFF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Yuvarlatılmış Dikdörtgen"/>
          <p:cNvSpPr/>
          <p:nvPr/>
        </p:nvSpPr>
        <p:spPr>
          <a:xfrm>
            <a:off x="4572000" y="2714620"/>
            <a:ext cx="2643206" cy="500066"/>
          </a:xfrm>
          <a:prstGeom prst="roundRect">
            <a:avLst/>
          </a:prstGeom>
          <a:solidFill>
            <a:srgbClr val="FFFF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8 Düz Ok Bağlayıcısı"/>
          <p:cNvCxnSpPr/>
          <p:nvPr/>
        </p:nvCxnSpPr>
        <p:spPr>
          <a:xfrm rot="16200000" flipH="1">
            <a:off x="5393537" y="4464851"/>
            <a:ext cx="1000132" cy="928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9 Metin kutusu"/>
          <p:cNvSpPr txBox="1"/>
          <p:nvPr/>
        </p:nvSpPr>
        <p:spPr>
          <a:xfrm>
            <a:off x="5643570" y="5500702"/>
            <a:ext cx="2714644" cy="646331"/>
          </a:xfrm>
          <a:prstGeom prst="rect">
            <a:avLst/>
          </a:prstGeom>
          <a:noFill/>
        </p:spPr>
        <p:txBody>
          <a:bodyPr wrap="square" rtlCol="0">
            <a:spAutoFit/>
          </a:bodyPr>
          <a:lstStyle/>
          <a:p>
            <a:r>
              <a:rPr lang="tr-TR" dirty="0" err="1"/>
              <a:t>return</a:t>
            </a:r>
            <a:r>
              <a:rPr lang="tr-TR" dirty="0"/>
              <a:t> kullanılmasa da olur. } ‘e gelince sonlanır.</a:t>
            </a:r>
          </a:p>
        </p:txBody>
      </p:sp>
    </p:spTree>
    <p:extLst>
      <p:ext uri="{BB962C8B-B14F-4D97-AF65-F5344CB8AC3E}">
        <p14:creationId xmlns:p14="http://schemas.microsoft.com/office/powerpoint/2010/main" val="1234892502"/>
      </p:ext>
    </p:extLst>
  </p:cSld>
  <p:clrMapOvr>
    <a:masterClrMapping/>
  </p:clrMapOvr>
  <p:transition>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57242" y="5795986"/>
            <a:ext cx="8229600" cy="990600"/>
          </a:xfrm>
        </p:spPr>
        <p:txBody>
          <a:bodyPr>
            <a:normAutofit/>
          </a:bodyPr>
          <a:lstStyle/>
          <a:p>
            <a:r>
              <a:rPr lang="tr-TR" sz="2400" dirty="0"/>
              <a:t>Alıştırma - Ekran çıktısı nedir?</a:t>
            </a:r>
          </a:p>
        </p:txBody>
      </p:sp>
      <p:sp>
        <p:nvSpPr>
          <p:cNvPr id="3" name="2 İçerik Yer Tutucusu"/>
          <p:cNvSpPr>
            <a:spLocks noGrp="1"/>
          </p:cNvSpPr>
          <p:nvPr>
            <p:ph sz="quarter" idx="1"/>
          </p:nvPr>
        </p:nvSpPr>
        <p:spPr>
          <a:xfrm>
            <a:off x="457200" y="562942"/>
            <a:ext cx="8229600" cy="4937760"/>
          </a:xfrm>
        </p:spPr>
        <p:txBody>
          <a:bodyPr>
            <a:normAutofit/>
          </a:bodyPr>
          <a:lstStyle/>
          <a:p>
            <a:pPr>
              <a:buNone/>
            </a:pPr>
            <a:r>
              <a:rPr lang="tr-TR" sz="1800" dirty="0"/>
              <a:t>#</a:t>
            </a:r>
            <a:r>
              <a:rPr lang="tr-TR" sz="1800" dirty="0" err="1"/>
              <a:t>include</a:t>
            </a:r>
            <a:r>
              <a:rPr lang="tr-TR" sz="1800" dirty="0"/>
              <a:t> &lt;</a:t>
            </a:r>
            <a:r>
              <a:rPr lang="tr-TR" sz="1800" dirty="0" err="1"/>
              <a:t>stdio</a:t>
            </a:r>
            <a:r>
              <a:rPr lang="tr-TR" sz="1800" dirty="0"/>
              <a:t>.h&gt;</a:t>
            </a:r>
          </a:p>
          <a:p>
            <a:pPr>
              <a:buNone/>
            </a:pPr>
            <a:r>
              <a:rPr lang="tr-TR" sz="1800" dirty="0" err="1"/>
              <a:t>int</a:t>
            </a:r>
            <a:r>
              <a:rPr lang="tr-TR" sz="1800" dirty="0"/>
              <a:t> f1(</a:t>
            </a:r>
            <a:r>
              <a:rPr lang="tr-TR" sz="1800" dirty="0" err="1"/>
              <a:t>int</a:t>
            </a:r>
            <a:r>
              <a:rPr lang="tr-TR" sz="1800" dirty="0"/>
              <a:t>, </a:t>
            </a:r>
            <a:r>
              <a:rPr lang="tr-TR" sz="1800" dirty="0" err="1"/>
              <a:t>int</a:t>
            </a:r>
            <a:r>
              <a:rPr lang="tr-TR" sz="1800" dirty="0"/>
              <a:t>);</a:t>
            </a:r>
          </a:p>
          <a:p>
            <a:pPr>
              <a:buNone/>
            </a:pPr>
            <a:r>
              <a:rPr lang="tr-TR" sz="1800" dirty="0" err="1"/>
              <a:t>void</a:t>
            </a:r>
            <a:r>
              <a:rPr lang="tr-TR" sz="1800" dirty="0"/>
              <a:t> f2(</a:t>
            </a:r>
            <a:r>
              <a:rPr lang="tr-TR" sz="1800" dirty="0" err="1"/>
              <a:t>void</a:t>
            </a:r>
            <a:r>
              <a:rPr lang="tr-TR" sz="1800" dirty="0"/>
              <a:t>);</a:t>
            </a:r>
          </a:p>
          <a:p>
            <a:pPr>
              <a:buNone/>
            </a:pPr>
            <a:r>
              <a:rPr lang="tr-TR" sz="1800" dirty="0" err="1"/>
              <a:t>int</a:t>
            </a:r>
            <a:r>
              <a:rPr lang="tr-TR" sz="1800" dirty="0"/>
              <a:t> </a:t>
            </a:r>
            <a:r>
              <a:rPr lang="tr-TR" sz="1800" dirty="0" err="1"/>
              <a:t>main</a:t>
            </a:r>
            <a:r>
              <a:rPr lang="tr-TR" sz="1800" dirty="0"/>
              <a:t>()</a:t>
            </a:r>
          </a:p>
          <a:p>
            <a:pPr>
              <a:buNone/>
            </a:pPr>
            <a:r>
              <a:rPr lang="tr-TR" sz="1800" dirty="0"/>
              <a:t>{</a:t>
            </a:r>
          </a:p>
          <a:p>
            <a:pPr>
              <a:buNone/>
            </a:pPr>
            <a:r>
              <a:rPr lang="tr-TR" sz="1800" dirty="0"/>
              <a:t>	</a:t>
            </a:r>
            <a:r>
              <a:rPr lang="tr-TR" sz="1800" dirty="0" err="1"/>
              <a:t>printf</a:t>
            </a:r>
            <a:r>
              <a:rPr lang="tr-TR" sz="1800" dirty="0"/>
              <a:t>("B\n");</a:t>
            </a:r>
          </a:p>
          <a:p>
            <a:pPr>
              <a:buNone/>
            </a:pPr>
            <a:r>
              <a:rPr lang="tr-TR" sz="1800" dirty="0"/>
              <a:t>	</a:t>
            </a:r>
            <a:r>
              <a:rPr lang="tr-TR" sz="1800" b="1" dirty="0">
                <a:solidFill>
                  <a:srgbClr val="FF0000"/>
                </a:solidFill>
              </a:rPr>
              <a:t>f2();</a:t>
            </a:r>
          </a:p>
          <a:p>
            <a:pPr>
              <a:buNone/>
            </a:pPr>
            <a:r>
              <a:rPr lang="tr-TR" sz="1800" dirty="0"/>
              <a:t>	</a:t>
            </a:r>
            <a:r>
              <a:rPr lang="tr-TR" sz="1800" dirty="0" err="1"/>
              <a:t>int</a:t>
            </a:r>
            <a:r>
              <a:rPr lang="tr-TR" sz="1800" dirty="0"/>
              <a:t> dondu = </a:t>
            </a:r>
            <a:r>
              <a:rPr lang="tr-TR" sz="1800" b="1" dirty="0">
                <a:solidFill>
                  <a:srgbClr val="002060"/>
                </a:solidFill>
              </a:rPr>
              <a:t>f1(3,5);</a:t>
            </a:r>
          </a:p>
          <a:p>
            <a:pPr>
              <a:buNone/>
            </a:pPr>
            <a:r>
              <a:rPr lang="tr-TR" sz="1800" dirty="0"/>
              <a:t>	</a:t>
            </a:r>
            <a:r>
              <a:rPr lang="tr-TR" sz="1800" b="1" dirty="0">
                <a:solidFill>
                  <a:srgbClr val="FF0000"/>
                </a:solidFill>
              </a:rPr>
              <a:t>f2();</a:t>
            </a:r>
          </a:p>
          <a:p>
            <a:pPr>
              <a:buNone/>
            </a:pPr>
            <a:r>
              <a:rPr lang="tr-TR" sz="1800" dirty="0"/>
              <a:t>	</a:t>
            </a:r>
            <a:r>
              <a:rPr lang="tr-TR" sz="1800" dirty="0" err="1"/>
              <a:t>printf</a:t>
            </a:r>
            <a:r>
              <a:rPr lang="tr-TR" sz="1800" dirty="0"/>
              <a:t>("%d", dondu);	</a:t>
            </a:r>
          </a:p>
          <a:p>
            <a:pPr>
              <a:buNone/>
            </a:pPr>
            <a:r>
              <a:rPr lang="tr-TR" sz="1800" dirty="0"/>
              <a:t>	</a:t>
            </a:r>
            <a:r>
              <a:rPr lang="tr-TR" sz="1800" b="1" dirty="0" err="1"/>
              <a:t>return</a:t>
            </a:r>
            <a:r>
              <a:rPr lang="tr-TR" sz="1800" dirty="0"/>
              <a:t> 0;</a:t>
            </a:r>
          </a:p>
          <a:p>
            <a:pPr>
              <a:buNone/>
            </a:pPr>
            <a:r>
              <a:rPr lang="tr-TR" sz="1800" dirty="0"/>
              <a:t>}</a:t>
            </a:r>
          </a:p>
          <a:p>
            <a:pPr>
              <a:buNone/>
            </a:pPr>
            <a:endParaRPr lang="tr-TR" dirty="0"/>
          </a:p>
          <a:p>
            <a:endParaRPr lang="tr-TR" dirty="0"/>
          </a:p>
        </p:txBody>
      </p:sp>
      <p:sp>
        <p:nvSpPr>
          <p:cNvPr id="4" name="3 Dikdörtgen"/>
          <p:cNvSpPr/>
          <p:nvPr/>
        </p:nvSpPr>
        <p:spPr>
          <a:xfrm>
            <a:off x="4857752" y="629602"/>
            <a:ext cx="3500462" cy="3416320"/>
          </a:xfrm>
          <a:prstGeom prst="rect">
            <a:avLst/>
          </a:prstGeom>
        </p:spPr>
        <p:txBody>
          <a:bodyPr wrap="square">
            <a:spAutoFit/>
          </a:bodyPr>
          <a:lstStyle/>
          <a:p>
            <a:pPr>
              <a:buNone/>
            </a:pPr>
            <a:r>
              <a:rPr lang="tr-TR" b="1" dirty="0" err="1">
                <a:solidFill>
                  <a:srgbClr val="002060"/>
                </a:solidFill>
              </a:rPr>
              <a:t>int</a:t>
            </a:r>
            <a:r>
              <a:rPr lang="tr-TR" b="1" dirty="0">
                <a:solidFill>
                  <a:srgbClr val="002060"/>
                </a:solidFill>
              </a:rPr>
              <a:t> f1( </a:t>
            </a:r>
            <a:r>
              <a:rPr lang="tr-TR" b="1" dirty="0" err="1">
                <a:solidFill>
                  <a:srgbClr val="002060"/>
                </a:solidFill>
              </a:rPr>
              <a:t>int</a:t>
            </a:r>
            <a:r>
              <a:rPr lang="tr-TR" b="1" dirty="0">
                <a:solidFill>
                  <a:srgbClr val="002060"/>
                </a:solidFill>
              </a:rPr>
              <a:t> t, </a:t>
            </a:r>
            <a:r>
              <a:rPr lang="tr-TR" b="1" dirty="0" err="1">
                <a:solidFill>
                  <a:srgbClr val="002060"/>
                </a:solidFill>
              </a:rPr>
              <a:t>int</a:t>
            </a:r>
            <a:r>
              <a:rPr lang="tr-TR" b="1" dirty="0">
                <a:solidFill>
                  <a:srgbClr val="002060"/>
                </a:solidFill>
              </a:rPr>
              <a:t> y)</a:t>
            </a:r>
          </a:p>
          <a:p>
            <a:pPr>
              <a:buNone/>
            </a:pPr>
            <a:r>
              <a:rPr lang="tr-TR" dirty="0"/>
              <a:t>{</a:t>
            </a:r>
          </a:p>
          <a:p>
            <a:pPr>
              <a:buNone/>
            </a:pPr>
            <a:r>
              <a:rPr lang="tr-TR" dirty="0"/>
              <a:t>	t++;</a:t>
            </a:r>
          </a:p>
          <a:p>
            <a:pPr>
              <a:buNone/>
            </a:pPr>
            <a:r>
              <a:rPr lang="tr-TR" dirty="0"/>
              <a:t>	</a:t>
            </a:r>
            <a:r>
              <a:rPr lang="tr-TR" dirty="0" err="1"/>
              <a:t>printf</a:t>
            </a:r>
            <a:r>
              <a:rPr lang="tr-TR" dirty="0"/>
              <a:t>("%d\n", t++);</a:t>
            </a:r>
          </a:p>
          <a:p>
            <a:pPr>
              <a:buNone/>
            </a:pPr>
            <a:r>
              <a:rPr lang="tr-TR" dirty="0"/>
              <a:t>	</a:t>
            </a:r>
            <a:r>
              <a:rPr lang="tr-TR" b="1" dirty="0" err="1"/>
              <a:t>return</a:t>
            </a:r>
            <a:r>
              <a:rPr lang="tr-TR" dirty="0"/>
              <a:t> (t&lt;y)? 9:8;</a:t>
            </a:r>
          </a:p>
          <a:p>
            <a:pPr>
              <a:buNone/>
            </a:pPr>
            <a:r>
              <a:rPr lang="tr-TR" dirty="0"/>
              <a:t>}</a:t>
            </a:r>
          </a:p>
          <a:p>
            <a:pPr>
              <a:buNone/>
            </a:pPr>
            <a:endParaRPr lang="tr-TR" dirty="0"/>
          </a:p>
          <a:p>
            <a:pPr>
              <a:buNone/>
            </a:pPr>
            <a:r>
              <a:rPr lang="tr-TR" b="1" dirty="0" err="1">
                <a:solidFill>
                  <a:srgbClr val="FF0000"/>
                </a:solidFill>
              </a:rPr>
              <a:t>void</a:t>
            </a:r>
            <a:r>
              <a:rPr lang="tr-TR" b="1" dirty="0">
                <a:solidFill>
                  <a:srgbClr val="FF0000"/>
                </a:solidFill>
              </a:rPr>
              <a:t> f2(</a:t>
            </a:r>
            <a:r>
              <a:rPr lang="tr-TR" b="1" dirty="0" err="1">
                <a:solidFill>
                  <a:srgbClr val="FF0000"/>
                </a:solidFill>
              </a:rPr>
              <a:t>void</a:t>
            </a:r>
            <a:r>
              <a:rPr lang="tr-TR" b="1" dirty="0">
                <a:solidFill>
                  <a:srgbClr val="FF0000"/>
                </a:solidFill>
              </a:rPr>
              <a:t>)</a:t>
            </a:r>
          </a:p>
          <a:p>
            <a:pPr>
              <a:buNone/>
            </a:pPr>
            <a:r>
              <a:rPr lang="tr-TR" dirty="0"/>
              <a:t>{</a:t>
            </a:r>
          </a:p>
          <a:p>
            <a:pPr>
              <a:buNone/>
            </a:pPr>
            <a:r>
              <a:rPr lang="tr-TR" dirty="0"/>
              <a:t>	</a:t>
            </a:r>
            <a:r>
              <a:rPr lang="tr-TR" dirty="0" err="1"/>
              <a:t>printf</a:t>
            </a:r>
            <a:r>
              <a:rPr lang="tr-TR" dirty="0"/>
              <a:t>("A");</a:t>
            </a:r>
          </a:p>
          <a:p>
            <a:pPr>
              <a:buNone/>
            </a:pPr>
            <a:r>
              <a:rPr lang="tr-TR" dirty="0"/>
              <a:t>	</a:t>
            </a:r>
            <a:r>
              <a:rPr lang="tr-TR" b="1" dirty="0" err="1"/>
              <a:t>return</a:t>
            </a:r>
            <a:r>
              <a:rPr lang="tr-TR" dirty="0"/>
              <a:t>;</a:t>
            </a:r>
          </a:p>
          <a:p>
            <a:pPr>
              <a:buNone/>
            </a:pPr>
            <a:r>
              <a:rPr lang="tr-TR" dirty="0"/>
              <a:t>}</a:t>
            </a:r>
          </a:p>
        </p:txBody>
      </p:sp>
      <p:pic>
        <p:nvPicPr>
          <p:cNvPr id="5" name="4 Resim" descr="soru.jpg"/>
          <p:cNvPicPr>
            <a:picLocks noChangeAspect="1"/>
          </p:cNvPicPr>
          <p:nvPr/>
        </p:nvPicPr>
        <p:blipFill>
          <a:blip r:embed="rId3"/>
          <a:stretch>
            <a:fillRect/>
          </a:stretch>
        </p:blipFill>
        <p:spPr>
          <a:xfrm>
            <a:off x="7000892" y="4130064"/>
            <a:ext cx="1767840" cy="1328928"/>
          </a:xfrm>
          <a:prstGeom prst="rect">
            <a:avLst/>
          </a:prstGeom>
        </p:spPr>
      </p:pic>
      <p:cxnSp>
        <p:nvCxnSpPr>
          <p:cNvPr id="7" name="6 Eğri Bağlayıcı"/>
          <p:cNvCxnSpPr/>
          <p:nvPr/>
        </p:nvCxnSpPr>
        <p:spPr>
          <a:xfrm rot="5400000" flipH="1" flipV="1">
            <a:off x="1393009" y="1522577"/>
            <a:ext cx="3786214" cy="2857520"/>
          </a:xfrm>
          <a:prstGeom prst="curvedConnector3">
            <a:avLst>
              <a:gd name="adj1" fmla="val 16122"/>
            </a:avLst>
          </a:prstGeom>
          <a:ln>
            <a:tailEnd type="arrow"/>
          </a:ln>
        </p:spPr>
        <p:style>
          <a:lnRef idx="1">
            <a:schemeClr val="accent1"/>
          </a:lnRef>
          <a:fillRef idx="0">
            <a:schemeClr val="accent1"/>
          </a:fillRef>
          <a:effectRef idx="0">
            <a:schemeClr val="accent1"/>
          </a:effectRef>
          <a:fontRef idx="minor">
            <a:schemeClr val="tx1"/>
          </a:fontRef>
        </p:style>
      </p:cxnSp>
      <p:sp>
        <p:nvSpPr>
          <p:cNvPr id="9" name="8 Metin kutusu"/>
          <p:cNvSpPr txBox="1"/>
          <p:nvPr/>
        </p:nvSpPr>
        <p:spPr>
          <a:xfrm rot="20051901">
            <a:off x="3078356" y="4021353"/>
            <a:ext cx="1212255" cy="307777"/>
          </a:xfrm>
          <a:prstGeom prst="rect">
            <a:avLst/>
          </a:prstGeom>
          <a:noFill/>
        </p:spPr>
        <p:txBody>
          <a:bodyPr wrap="none" rtlCol="0">
            <a:spAutoFit/>
          </a:bodyPr>
          <a:lstStyle/>
          <a:p>
            <a:r>
              <a:rPr lang="tr-TR" sz="1400" dirty="0"/>
              <a:t>kodun devamı</a:t>
            </a:r>
          </a:p>
        </p:txBody>
      </p:sp>
      <p:graphicFrame>
        <p:nvGraphicFramePr>
          <p:cNvPr id="10" name="9 Tablo"/>
          <p:cNvGraphicFramePr>
            <a:graphicFrameLocks noGrp="1"/>
          </p:cNvGraphicFramePr>
          <p:nvPr/>
        </p:nvGraphicFramePr>
        <p:xfrm>
          <a:off x="6715140" y="272412"/>
          <a:ext cx="2071700" cy="1097280"/>
        </p:xfrm>
        <a:graphic>
          <a:graphicData uri="http://schemas.openxmlformats.org/drawingml/2006/table">
            <a:tbl>
              <a:tblPr firstRow="1" bandRow="1">
                <a:tableStyleId>{5940675A-B579-460E-94D1-54222C63F5DA}</a:tableStyleId>
              </a:tblPr>
              <a:tblGrid>
                <a:gridCol w="414340">
                  <a:extLst>
                    <a:ext uri="{9D8B030D-6E8A-4147-A177-3AD203B41FA5}">
                      <a16:colId xmlns:a16="http://schemas.microsoft.com/office/drawing/2014/main" val="20000"/>
                    </a:ext>
                  </a:extLst>
                </a:gridCol>
                <a:gridCol w="414340">
                  <a:extLst>
                    <a:ext uri="{9D8B030D-6E8A-4147-A177-3AD203B41FA5}">
                      <a16:colId xmlns:a16="http://schemas.microsoft.com/office/drawing/2014/main" val="20001"/>
                    </a:ext>
                  </a:extLst>
                </a:gridCol>
                <a:gridCol w="414340">
                  <a:extLst>
                    <a:ext uri="{9D8B030D-6E8A-4147-A177-3AD203B41FA5}">
                      <a16:colId xmlns:a16="http://schemas.microsoft.com/office/drawing/2014/main" val="20002"/>
                    </a:ext>
                  </a:extLst>
                </a:gridCol>
                <a:gridCol w="414340">
                  <a:extLst>
                    <a:ext uri="{9D8B030D-6E8A-4147-A177-3AD203B41FA5}">
                      <a16:colId xmlns:a16="http://schemas.microsoft.com/office/drawing/2014/main" val="20003"/>
                    </a:ext>
                  </a:extLst>
                </a:gridCol>
                <a:gridCol w="414340">
                  <a:extLst>
                    <a:ext uri="{9D8B030D-6E8A-4147-A177-3AD203B41FA5}">
                      <a16:colId xmlns:a16="http://schemas.microsoft.com/office/drawing/2014/main" val="20004"/>
                    </a:ext>
                  </a:extLst>
                </a:gridCol>
              </a:tblGrid>
              <a:tr h="357190">
                <a:tc>
                  <a:txBody>
                    <a:bodyPr/>
                    <a:lstStyle/>
                    <a:p>
                      <a:pPr algn="ctr"/>
                      <a:r>
                        <a:rPr lang="tr-TR" sz="1800" dirty="0"/>
                        <a:t>B</a:t>
                      </a:r>
                    </a:p>
                  </a:txBody>
                  <a:tcPr/>
                </a:tc>
                <a:tc>
                  <a:txBody>
                    <a:bodyPr/>
                    <a:lstStyle/>
                    <a:p>
                      <a:pPr algn="ctr"/>
                      <a:endParaRPr lang="tr-TR" sz="1800"/>
                    </a:p>
                  </a:txBody>
                  <a:tcPr/>
                </a:tc>
                <a:tc>
                  <a:txBody>
                    <a:bodyPr/>
                    <a:lstStyle/>
                    <a:p>
                      <a:endParaRPr lang="tr-TR" dirty="0"/>
                    </a:p>
                  </a:txBody>
                  <a:tcPr/>
                </a:tc>
                <a:tc>
                  <a:txBody>
                    <a:bodyPr/>
                    <a:lstStyle/>
                    <a:p>
                      <a:endParaRPr lang="tr-TR" dirty="0"/>
                    </a:p>
                  </a:txBody>
                  <a:tcPr/>
                </a:tc>
                <a:tc>
                  <a:txBody>
                    <a:bodyPr/>
                    <a:lstStyle/>
                    <a:p>
                      <a:endParaRPr lang="tr-TR" dirty="0"/>
                    </a:p>
                  </a:txBody>
                  <a:tcPr/>
                </a:tc>
                <a:extLst>
                  <a:ext uri="{0D108BD9-81ED-4DB2-BD59-A6C34878D82A}">
                    <a16:rowId xmlns:a16="http://schemas.microsoft.com/office/drawing/2014/main" val="10000"/>
                  </a:ext>
                </a:extLst>
              </a:tr>
              <a:tr h="357190">
                <a:tc>
                  <a:txBody>
                    <a:bodyPr/>
                    <a:lstStyle/>
                    <a:p>
                      <a:pPr algn="ctr"/>
                      <a:r>
                        <a:rPr lang="tr-TR" sz="1800" dirty="0"/>
                        <a:t>A</a:t>
                      </a:r>
                    </a:p>
                  </a:txBody>
                  <a:tcPr/>
                </a:tc>
                <a:tc>
                  <a:txBody>
                    <a:bodyPr/>
                    <a:lstStyle/>
                    <a:p>
                      <a:pPr algn="ctr"/>
                      <a:r>
                        <a:rPr lang="tr-TR" sz="1800" dirty="0"/>
                        <a:t>4</a:t>
                      </a:r>
                    </a:p>
                  </a:txBody>
                  <a:tcPr/>
                </a:tc>
                <a:tc>
                  <a:txBody>
                    <a:bodyPr/>
                    <a:lstStyle/>
                    <a:p>
                      <a:endParaRPr lang="tr-TR" dirty="0"/>
                    </a:p>
                  </a:txBody>
                  <a:tcPr/>
                </a:tc>
                <a:tc>
                  <a:txBody>
                    <a:bodyPr/>
                    <a:lstStyle/>
                    <a:p>
                      <a:endParaRPr lang="tr-TR" dirty="0"/>
                    </a:p>
                  </a:txBody>
                  <a:tcPr/>
                </a:tc>
                <a:tc>
                  <a:txBody>
                    <a:bodyPr/>
                    <a:lstStyle/>
                    <a:p>
                      <a:endParaRPr lang="tr-TR" dirty="0"/>
                    </a:p>
                  </a:txBody>
                  <a:tcPr/>
                </a:tc>
                <a:extLst>
                  <a:ext uri="{0D108BD9-81ED-4DB2-BD59-A6C34878D82A}">
                    <a16:rowId xmlns:a16="http://schemas.microsoft.com/office/drawing/2014/main" val="10001"/>
                  </a:ext>
                </a:extLst>
              </a:tr>
              <a:tr h="357190">
                <a:tc>
                  <a:txBody>
                    <a:bodyPr/>
                    <a:lstStyle/>
                    <a:p>
                      <a:pPr algn="ctr"/>
                      <a:r>
                        <a:rPr lang="tr-TR" sz="1800" dirty="0"/>
                        <a:t>A</a:t>
                      </a:r>
                    </a:p>
                  </a:txBody>
                  <a:tcPr/>
                </a:tc>
                <a:tc>
                  <a:txBody>
                    <a:bodyPr/>
                    <a:lstStyle/>
                    <a:p>
                      <a:pPr algn="ctr"/>
                      <a:r>
                        <a:rPr lang="tr-TR" sz="1800" dirty="0"/>
                        <a:t>8</a:t>
                      </a:r>
                    </a:p>
                  </a:txBody>
                  <a:tcPr/>
                </a:tc>
                <a:tc>
                  <a:txBody>
                    <a:bodyPr/>
                    <a:lstStyle/>
                    <a:p>
                      <a:endParaRPr lang="tr-TR" dirty="0"/>
                    </a:p>
                  </a:txBody>
                  <a:tcPr/>
                </a:tc>
                <a:tc>
                  <a:txBody>
                    <a:bodyPr/>
                    <a:lstStyle/>
                    <a:p>
                      <a:endParaRPr lang="tr-TR" dirty="0"/>
                    </a:p>
                  </a:txBody>
                  <a:tcPr/>
                </a:tc>
                <a:tc>
                  <a:txBody>
                    <a:bodyPr/>
                    <a:lstStyle/>
                    <a:p>
                      <a:endParaRPr lang="tr-TR"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7789476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Screen-shot-2012-06-25-at-9_12_54-AM-300x264.png"/>
          <p:cNvPicPr>
            <a:picLocks noChangeAspect="1"/>
          </p:cNvPicPr>
          <p:nvPr/>
        </p:nvPicPr>
        <p:blipFill>
          <a:blip r:embed="rId2">
            <a:clrChange>
              <a:clrFrom>
                <a:srgbClr val="FFFFFF"/>
              </a:clrFrom>
              <a:clrTo>
                <a:srgbClr val="FFFFFF">
                  <a:alpha val="0"/>
                </a:srgbClr>
              </a:clrTo>
            </a:clrChange>
          </a:blip>
          <a:stretch>
            <a:fillRect/>
          </a:stretch>
        </p:blipFill>
        <p:spPr>
          <a:xfrm>
            <a:off x="7072330" y="4377696"/>
            <a:ext cx="2428872" cy="2137407"/>
          </a:xfrm>
          <a:prstGeom prst="rect">
            <a:avLst/>
          </a:prstGeom>
        </p:spPr>
      </p:pic>
      <p:sp>
        <p:nvSpPr>
          <p:cNvPr id="2" name="1 Başlık"/>
          <p:cNvSpPr>
            <a:spLocks noGrp="1"/>
          </p:cNvSpPr>
          <p:nvPr>
            <p:ph type="title"/>
          </p:nvPr>
        </p:nvSpPr>
        <p:spPr/>
        <p:txBody>
          <a:bodyPr/>
          <a:lstStyle/>
          <a:p>
            <a:r>
              <a:rPr lang="tr-TR" dirty="0"/>
              <a:t>Fonksiyonlar ne işe yarıyor?</a:t>
            </a:r>
          </a:p>
        </p:txBody>
      </p:sp>
      <p:sp>
        <p:nvSpPr>
          <p:cNvPr id="5" name="4 Köşeleri Yuvarlanmış Dikdörtgen Belirtme Çizgisi"/>
          <p:cNvSpPr/>
          <p:nvPr/>
        </p:nvSpPr>
        <p:spPr>
          <a:xfrm>
            <a:off x="6000760" y="2928934"/>
            <a:ext cx="2286016" cy="1214446"/>
          </a:xfrm>
          <a:prstGeom prst="wedgeRoundRectCallout">
            <a:avLst>
              <a:gd name="adj1" fmla="val 37008"/>
              <a:gd name="adj2" fmla="val 97148"/>
              <a:gd name="adj3" fmla="val 16667"/>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tr-TR" sz="1600" dirty="0">
                <a:solidFill>
                  <a:schemeClr val="tx1"/>
                </a:solidFill>
              </a:rPr>
              <a:t>HOCAM, </a:t>
            </a:r>
            <a:r>
              <a:rPr lang="tr-TR" sz="1600" i="1" dirty="0">
                <a:solidFill>
                  <a:srgbClr val="0070C0"/>
                </a:solidFill>
              </a:rPr>
              <a:t>FONKSİYONLAR</a:t>
            </a:r>
            <a:r>
              <a:rPr lang="tr-TR" sz="1600" dirty="0">
                <a:solidFill>
                  <a:schemeClr val="tx1"/>
                </a:solidFill>
              </a:rPr>
              <a:t> NE İŞE YARIYOR BEN TAM ANLAMADIM” </a:t>
            </a:r>
          </a:p>
        </p:txBody>
      </p:sp>
      <p:sp>
        <p:nvSpPr>
          <p:cNvPr id="6" name="5 İçerik Yer Tutucusu"/>
          <p:cNvSpPr>
            <a:spLocks noGrp="1"/>
          </p:cNvSpPr>
          <p:nvPr>
            <p:ph sz="quarter" idx="1"/>
          </p:nvPr>
        </p:nvSpPr>
        <p:spPr/>
        <p:txBody>
          <a:bodyPr/>
          <a:lstStyle/>
          <a:p>
            <a:r>
              <a:rPr lang="tr-TR" dirty="0"/>
              <a:t>Kod içerisinde tekrar tekrar kullanmamız gereken kod öbeklerini fonksiyon haline getirirsek, kodumuz daha sade ve anlaşılır oluyor.</a:t>
            </a:r>
          </a:p>
          <a:p>
            <a:r>
              <a:rPr lang="tr-TR" dirty="0"/>
              <a:t>Böylece, karmaşık işlemleri </a:t>
            </a:r>
            <a:r>
              <a:rPr lang="tr-TR" dirty="0" err="1"/>
              <a:t>main</a:t>
            </a:r>
            <a:r>
              <a:rPr lang="tr-TR" dirty="0"/>
              <a:t> içinde kısa kodlarla çözebiliyor oluyoruz. </a:t>
            </a:r>
          </a:p>
          <a:p>
            <a:r>
              <a:rPr lang="tr-TR" dirty="0"/>
              <a:t>Böylece, </a:t>
            </a:r>
            <a:r>
              <a:rPr lang="tr-TR" dirty="0" err="1"/>
              <a:t>main</a:t>
            </a:r>
            <a:r>
              <a:rPr lang="tr-TR" dirty="0"/>
              <a:t> sadeleşiyor.</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amond(in)">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amond(in)">
                                      <p:cBhvr>
                                        <p:cTn id="17"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Dikdörtgen"/>
          <p:cNvSpPr/>
          <p:nvPr/>
        </p:nvSpPr>
        <p:spPr>
          <a:xfrm>
            <a:off x="0" y="1285860"/>
            <a:ext cx="8429652" cy="4524315"/>
          </a:xfrm>
          <a:prstGeom prst="rect">
            <a:avLst/>
          </a:prstGeom>
        </p:spPr>
        <p:txBody>
          <a:bodyPr wrap="square">
            <a:spAutoFit/>
          </a:bodyPr>
          <a:lstStyle/>
          <a:p>
            <a:pPr lvl="1"/>
            <a:r>
              <a:rPr lang="tr-TR" sz="2400" dirty="0"/>
              <a:t>Örneğin, bilgi yarışması kodu için her soruda aslında çok benzer kodlar tekrarlanmaktadır.</a:t>
            </a:r>
          </a:p>
          <a:p>
            <a:pPr lvl="1"/>
            <a:r>
              <a:rPr lang="tr-TR" sz="2400" dirty="0"/>
              <a:t>Soru metnini, şıkları ve doğru cevabı alıp, size kullanıcının kazandığı puanı dönen bir fonksiyon tasarlayabilir ve kodunuzu çok sadeleştirebilirsiniz.</a:t>
            </a:r>
          </a:p>
          <a:p>
            <a:pPr lvl="1"/>
            <a:endParaRPr lang="tr-TR" sz="2400" dirty="0"/>
          </a:p>
          <a:p>
            <a:pPr lvl="1"/>
            <a:r>
              <a:rPr lang="tr-TR" sz="1600" dirty="0"/>
              <a:t>/*1.parametre </a:t>
            </a:r>
            <a:r>
              <a:rPr lang="tr-TR" sz="1600" b="1" dirty="0">
                <a:solidFill>
                  <a:srgbClr val="FF0000"/>
                </a:solidFill>
              </a:rPr>
              <a:t>soru metni</a:t>
            </a:r>
            <a:r>
              <a:rPr lang="tr-TR" sz="1600" dirty="0"/>
              <a:t>,</a:t>
            </a:r>
          </a:p>
          <a:p>
            <a:pPr lvl="1"/>
            <a:r>
              <a:rPr lang="tr-TR" sz="1600" dirty="0"/>
              <a:t>diğerleri </a:t>
            </a:r>
            <a:r>
              <a:rPr lang="tr-TR" sz="1600" b="1" dirty="0">
                <a:solidFill>
                  <a:srgbClr val="FF0000"/>
                </a:solidFill>
              </a:rPr>
              <a:t>şıkların değerleri </a:t>
            </a:r>
            <a:r>
              <a:rPr lang="tr-TR" sz="1600" dirty="0"/>
              <a:t>ve </a:t>
            </a:r>
          </a:p>
          <a:p>
            <a:pPr lvl="1"/>
            <a:r>
              <a:rPr lang="tr-TR" sz="1600" dirty="0"/>
              <a:t>son parametre </a:t>
            </a:r>
            <a:r>
              <a:rPr lang="tr-TR" sz="1600" b="1" dirty="0">
                <a:solidFill>
                  <a:srgbClr val="FF0000"/>
                </a:solidFill>
              </a:rPr>
              <a:t>doğru cevap </a:t>
            </a:r>
          </a:p>
          <a:p>
            <a:pPr lvl="1"/>
            <a:r>
              <a:rPr lang="tr-TR" sz="1600" dirty="0"/>
              <a:t>Fonksiyonun kullanıcının aldığı puanı döner.*/</a:t>
            </a:r>
          </a:p>
          <a:p>
            <a:pPr lvl="1"/>
            <a:r>
              <a:rPr lang="tr-TR" sz="2400" dirty="0"/>
              <a:t>	</a:t>
            </a:r>
            <a:r>
              <a:rPr lang="tr-TR" sz="2400" dirty="0">
                <a:solidFill>
                  <a:srgbClr val="002060"/>
                </a:solidFill>
              </a:rPr>
              <a:t>puan = sor(“2*2=?”, 3,4,5,6, </a:t>
            </a:r>
            <a:r>
              <a:rPr lang="tr-TR" sz="2400" dirty="0" err="1">
                <a:solidFill>
                  <a:srgbClr val="002060"/>
                </a:solidFill>
              </a:rPr>
              <a:t>dogru</a:t>
            </a:r>
            <a:r>
              <a:rPr lang="tr-TR" sz="2400" dirty="0">
                <a:solidFill>
                  <a:srgbClr val="002060"/>
                </a:solidFill>
              </a:rPr>
              <a:t>_cevap);</a:t>
            </a:r>
          </a:p>
          <a:p>
            <a:pPr lvl="1"/>
            <a:r>
              <a:rPr lang="tr-TR" sz="2400" dirty="0">
                <a:solidFill>
                  <a:srgbClr val="002060"/>
                </a:solidFill>
              </a:rPr>
              <a:t>	</a:t>
            </a:r>
            <a:r>
              <a:rPr lang="tr-TR" sz="2400" dirty="0" err="1">
                <a:solidFill>
                  <a:srgbClr val="002060"/>
                </a:solidFill>
              </a:rPr>
              <a:t>if</a:t>
            </a:r>
            <a:r>
              <a:rPr lang="tr-TR" sz="2400" dirty="0">
                <a:solidFill>
                  <a:srgbClr val="002060"/>
                </a:solidFill>
              </a:rPr>
              <a:t>(puan==0) {</a:t>
            </a:r>
            <a:r>
              <a:rPr lang="tr-TR" sz="2400" dirty="0" err="1">
                <a:solidFill>
                  <a:srgbClr val="002060"/>
                </a:solidFill>
              </a:rPr>
              <a:t>printf</a:t>
            </a:r>
            <a:r>
              <a:rPr lang="tr-TR" sz="2400" dirty="0">
                <a:solidFill>
                  <a:srgbClr val="002060"/>
                </a:solidFill>
              </a:rPr>
              <a:t>(“Elendiniz. </a:t>
            </a:r>
            <a:r>
              <a:rPr lang="tr-TR" sz="2400" dirty="0" err="1">
                <a:solidFill>
                  <a:srgbClr val="002060"/>
                </a:solidFill>
              </a:rPr>
              <a:t>Odul</a:t>
            </a:r>
            <a:r>
              <a:rPr lang="tr-TR" sz="2400" dirty="0">
                <a:solidFill>
                  <a:srgbClr val="002060"/>
                </a:solidFill>
              </a:rPr>
              <a:t>:%d”, toplam); …}</a:t>
            </a:r>
          </a:p>
          <a:p>
            <a:pPr lvl="1"/>
            <a:r>
              <a:rPr lang="tr-TR" sz="2400" dirty="0">
                <a:solidFill>
                  <a:srgbClr val="002060"/>
                </a:solidFill>
              </a:rPr>
              <a:t>		else {toplam+=puan; … }</a:t>
            </a:r>
          </a:p>
        </p:txBody>
      </p:sp>
      <p:pic>
        <p:nvPicPr>
          <p:cNvPr id="4" name="3 Resim" descr="Screen-shot-2012-06-25-at-9_12_54-AM-300x264.png"/>
          <p:cNvPicPr>
            <a:picLocks noChangeAspect="1"/>
          </p:cNvPicPr>
          <p:nvPr/>
        </p:nvPicPr>
        <p:blipFill>
          <a:blip r:embed="rId2">
            <a:clrChange>
              <a:clrFrom>
                <a:srgbClr val="FFFFFF"/>
              </a:clrFrom>
              <a:clrTo>
                <a:srgbClr val="FFFFFF">
                  <a:alpha val="0"/>
                </a:srgbClr>
              </a:clrTo>
            </a:clrChange>
          </a:blip>
          <a:stretch>
            <a:fillRect/>
          </a:stretch>
        </p:blipFill>
        <p:spPr>
          <a:xfrm>
            <a:off x="7072330" y="4377696"/>
            <a:ext cx="2428872" cy="2137407"/>
          </a:xfrm>
          <a:prstGeom prst="rect">
            <a:avLst/>
          </a:prstGeom>
        </p:spPr>
      </p:pic>
      <p:sp>
        <p:nvSpPr>
          <p:cNvPr id="2" name="1 Başlık"/>
          <p:cNvSpPr>
            <a:spLocks noGrp="1"/>
          </p:cNvSpPr>
          <p:nvPr>
            <p:ph type="title"/>
          </p:nvPr>
        </p:nvSpPr>
        <p:spPr/>
        <p:txBody>
          <a:bodyPr/>
          <a:lstStyle/>
          <a:p>
            <a:r>
              <a:rPr lang="tr-TR" dirty="0"/>
              <a:t>Fonksiyonlar ne işe yarıyor?</a:t>
            </a:r>
          </a:p>
        </p:txBody>
      </p:sp>
      <p:sp>
        <p:nvSpPr>
          <p:cNvPr id="5" name="4 Köşeleri Yuvarlanmış Dikdörtgen Belirtme Çizgisi"/>
          <p:cNvSpPr/>
          <p:nvPr/>
        </p:nvSpPr>
        <p:spPr>
          <a:xfrm>
            <a:off x="6000760" y="2928934"/>
            <a:ext cx="2286016" cy="1214446"/>
          </a:xfrm>
          <a:prstGeom prst="wedgeRoundRectCallout">
            <a:avLst>
              <a:gd name="adj1" fmla="val 37008"/>
              <a:gd name="adj2" fmla="val 97148"/>
              <a:gd name="adj3" fmla="val 16667"/>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tr-TR" sz="1600" dirty="0">
                <a:solidFill>
                  <a:schemeClr val="tx1"/>
                </a:solidFill>
              </a:rPr>
              <a:t>HOCAM, </a:t>
            </a:r>
            <a:r>
              <a:rPr lang="tr-TR" sz="1600" i="1" dirty="0">
                <a:solidFill>
                  <a:srgbClr val="0070C0"/>
                </a:solidFill>
              </a:rPr>
              <a:t>FONKSİYONLAR</a:t>
            </a:r>
            <a:r>
              <a:rPr lang="tr-TR" sz="1600" dirty="0">
                <a:solidFill>
                  <a:schemeClr val="tx1"/>
                </a:solidFill>
              </a:rPr>
              <a:t> NE İŞE YARIYOR BEN YİNE ANLAMADIM” </a:t>
            </a:r>
          </a:p>
        </p:txBody>
      </p:sp>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a:t>srand</a:t>
            </a:r>
            <a:r>
              <a:rPr lang="tr-TR" dirty="0"/>
              <a:t> ne işe yarar?</a:t>
            </a:r>
          </a:p>
        </p:txBody>
      </p:sp>
      <p:sp>
        <p:nvSpPr>
          <p:cNvPr id="3" name="2 İçerik Yer Tutucusu"/>
          <p:cNvSpPr>
            <a:spLocks noGrp="1"/>
          </p:cNvSpPr>
          <p:nvPr>
            <p:ph sz="quarter" idx="1"/>
          </p:nvPr>
        </p:nvSpPr>
        <p:spPr/>
        <p:txBody>
          <a:bodyPr>
            <a:normAutofit fontScale="92500" lnSpcReduction="10000"/>
          </a:bodyPr>
          <a:lstStyle/>
          <a:p>
            <a:r>
              <a:rPr lang="tr-TR" dirty="0" err="1"/>
              <a:t>srand</a:t>
            </a:r>
            <a:r>
              <a:rPr lang="tr-TR" dirty="0"/>
              <a:t> rastgele sayı üretme fonksiyonu olan </a:t>
            </a:r>
            <a:r>
              <a:rPr lang="tr-TR" dirty="0" err="1"/>
              <a:t>rand</a:t>
            </a:r>
            <a:r>
              <a:rPr lang="tr-TR" dirty="0"/>
              <a:t>() 'in üretmede baz alacağı temeli(</a:t>
            </a:r>
            <a:r>
              <a:rPr lang="tr-TR" dirty="0" err="1"/>
              <a:t>seed</a:t>
            </a:r>
            <a:r>
              <a:rPr lang="tr-TR" dirty="0"/>
              <a:t> – tohum) belirtir. </a:t>
            </a:r>
          </a:p>
          <a:p>
            <a:r>
              <a:rPr lang="tr-TR" dirty="0" err="1"/>
              <a:t>srand</a:t>
            </a:r>
            <a:r>
              <a:rPr lang="tr-TR" dirty="0"/>
              <a:t>, </a:t>
            </a:r>
            <a:r>
              <a:rPr lang="tr-TR" dirty="0" err="1"/>
              <a:t>rand</a:t>
            </a:r>
            <a:r>
              <a:rPr lang="tr-TR" dirty="0"/>
              <a:t>()'e alternatif değildir. </a:t>
            </a:r>
            <a:r>
              <a:rPr lang="tr-TR" dirty="0" err="1"/>
              <a:t>rand</a:t>
            </a:r>
            <a:r>
              <a:rPr lang="tr-TR" dirty="0"/>
              <a:t>()'i kullanmak için ilk başta yapılan bir ayarlamadır. </a:t>
            </a:r>
          </a:p>
          <a:p>
            <a:pPr lvl="1"/>
            <a:r>
              <a:rPr lang="tr-TR" dirty="0" err="1"/>
              <a:t>srand</a:t>
            </a:r>
            <a:r>
              <a:rPr lang="tr-TR" dirty="0"/>
              <a:t>(0) kullanırsanız kod çalıştıkça 0'dan yola çıkarak kendi iç algoritmasıyla hep aynı ilk değer üretilir (38 sayısı)</a:t>
            </a:r>
          </a:p>
          <a:p>
            <a:pPr lvl="1"/>
            <a:r>
              <a:rPr lang="tr-TR" dirty="0" err="1"/>
              <a:t>srand'i</a:t>
            </a:r>
            <a:r>
              <a:rPr lang="tr-TR" dirty="0"/>
              <a:t> hiç kullanmazsanız da benzeri durum olur.</a:t>
            </a:r>
          </a:p>
          <a:p>
            <a:pPr lvl="1"/>
            <a:r>
              <a:rPr lang="tr-TR" dirty="0"/>
              <a:t>Tipik kullanım zamandan faydalanmaktır.</a:t>
            </a:r>
          </a:p>
          <a:p>
            <a:r>
              <a:rPr lang="tr-TR" dirty="0" err="1"/>
              <a:t>srand</a:t>
            </a:r>
            <a:r>
              <a:rPr lang="tr-TR" dirty="0"/>
              <a:t>(time(NULL)); şeklindeki komutu her zaman ve </a:t>
            </a:r>
            <a:r>
              <a:rPr lang="tr-TR" b="1" dirty="0"/>
              <a:t>SADECE MAIN'IN İLK SATIRINA</a:t>
            </a:r>
            <a:r>
              <a:rPr lang="tr-TR" dirty="0"/>
              <a:t> YERLEŞTİRİN!</a:t>
            </a:r>
          </a:p>
          <a:p>
            <a:pPr lvl="1"/>
            <a:r>
              <a:rPr lang="tr-TR" dirty="0" err="1"/>
              <a:t>rand</a:t>
            </a:r>
            <a:r>
              <a:rPr lang="tr-TR" dirty="0"/>
              <a:t>()'i her kullandığınızda hemen önüne değil…</a:t>
            </a:r>
          </a:p>
          <a:p>
            <a:pPr lvl="1"/>
            <a:r>
              <a:rPr lang="tr-TR" dirty="0"/>
              <a:t>bir döngünün içine değil…</a:t>
            </a:r>
          </a:p>
          <a:p>
            <a:pPr lvl="1"/>
            <a:r>
              <a:rPr lang="tr-TR" dirty="0" err="1"/>
              <a:t>rand'i</a:t>
            </a:r>
            <a:r>
              <a:rPr lang="tr-TR" dirty="0"/>
              <a:t> birçok fonksiyonda kullandıysanız, her fonksiyonun içine değil.</a:t>
            </a:r>
          </a:p>
        </p:txBody>
      </p:sp>
    </p:spTree>
  </p:cSld>
  <p:clrMapOvr>
    <a:masterClrMapping/>
  </p:clrMapOvr>
  <p:transition>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Screen-shot-2012-06-25-at-9_12_54-AM-300x264.png"/>
          <p:cNvPicPr>
            <a:picLocks noChangeAspect="1"/>
          </p:cNvPicPr>
          <p:nvPr/>
        </p:nvPicPr>
        <p:blipFill>
          <a:blip r:embed="rId2">
            <a:clrChange>
              <a:clrFrom>
                <a:srgbClr val="FFFFFF"/>
              </a:clrFrom>
              <a:clrTo>
                <a:srgbClr val="FFFFFF">
                  <a:alpha val="0"/>
                </a:srgbClr>
              </a:clrTo>
            </a:clrChange>
          </a:blip>
          <a:stretch>
            <a:fillRect/>
          </a:stretch>
        </p:blipFill>
        <p:spPr>
          <a:xfrm>
            <a:off x="7072330" y="4377696"/>
            <a:ext cx="2428872" cy="2137407"/>
          </a:xfrm>
          <a:prstGeom prst="rect">
            <a:avLst/>
          </a:prstGeom>
        </p:spPr>
      </p:pic>
      <p:sp>
        <p:nvSpPr>
          <p:cNvPr id="2" name="1 Başlık"/>
          <p:cNvSpPr>
            <a:spLocks noGrp="1"/>
          </p:cNvSpPr>
          <p:nvPr>
            <p:ph type="title"/>
          </p:nvPr>
        </p:nvSpPr>
        <p:spPr/>
        <p:txBody>
          <a:bodyPr/>
          <a:lstStyle/>
          <a:p>
            <a:r>
              <a:rPr lang="tr-TR" dirty="0"/>
              <a:t>Fonksiyonlar ne işe yarıyor?</a:t>
            </a:r>
          </a:p>
        </p:txBody>
      </p:sp>
      <p:sp>
        <p:nvSpPr>
          <p:cNvPr id="6" name="5 İçerik Yer Tutucusu"/>
          <p:cNvSpPr>
            <a:spLocks noGrp="1"/>
          </p:cNvSpPr>
          <p:nvPr>
            <p:ph sz="quarter" idx="1"/>
          </p:nvPr>
        </p:nvSpPr>
        <p:spPr>
          <a:xfrm>
            <a:off x="457200" y="1219200"/>
            <a:ext cx="5329246" cy="4937760"/>
          </a:xfrm>
        </p:spPr>
        <p:txBody>
          <a:bodyPr/>
          <a:lstStyle/>
          <a:p>
            <a:r>
              <a:rPr lang="tr-TR" dirty="0"/>
              <a:t>Fonksiyon kullanmadan da tüm kodu </a:t>
            </a:r>
            <a:r>
              <a:rPr lang="tr-TR" dirty="0" err="1"/>
              <a:t>main’e</a:t>
            </a:r>
            <a:r>
              <a:rPr lang="tr-TR" dirty="0"/>
              <a:t> yığarak işinizi yapabilirsiniz.</a:t>
            </a:r>
          </a:p>
          <a:p>
            <a:r>
              <a:rPr lang="tr-TR" dirty="0"/>
              <a:t>Bu, bir şirketin tüm işlerini genel müdüre yaptırmaya benzer…</a:t>
            </a:r>
          </a:p>
          <a:p>
            <a:r>
              <a:rPr lang="tr-TR" dirty="0"/>
              <a:t>Bir işi yapmış olmak değil de </a:t>
            </a:r>
            <a:r>
              <a:rPr lang="tr-TR" b="1" dirty="0"/>
              <a:t>iyi şekilde yapmış olmak </a:t>
            </a:r>
            <a:r>
              <a:rPr lang="tr-TR" dirty="0"/>
              <a:t>ön plana çıkınca Ziya Paşa’yı hatırlayınız.</a:t>
            </a:r>
          </a:p>
          <a:p>
            <a:pPr>
              <a:buNone/>
            </a:pPr>
            <a:endParaRPr lang="tr-TR" dirty="0"/>
          </a:p>
        </p:txBody>
      </p:sp>
      <p:sp>
        <p:nvSpPr>
          <p:cNvPr id="5" name="4 Köşeleri Yuvarlanmış Dikdörtgen Belirtme Çizgisi"/>
          <p:cNvSpPr/>
          <p:nvPr/>
        </p:nvSpPr>
        <p:spPr>
          <a:xfrm>
            <a:off x="6000760" y="2214554"/>
            <a:ext cx="2286016" cy="1928826"/>
          </a:xfrm>
          <a:prstGeom prst="wedgeRoundRectCallout">
            <a:avLst>
              <a:gd name="adj1" fmla="val 37008"/>
              <a:gd name="adj2" fmla="val 97148"/>
              <a:gd name="adj3" fmla="val 16667"/>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tr-TR" sz="1600" dirty="0">
                <a:solidFill>
                  <a:schemeClr val="tx1"/>
                </a:solidFill>
              </a:rPr>
              <a:t>HOCAM, BEN HİÇ FONKSİYON KULLANMIYORUM. YİNE DE HER KODU YAZABİLİYORUM. AFERİN BANA.</a:t>
            </a:r>
          </a:p>
        </p:txBody>
      </p:sp>
      <p:sp>
        <p:nvSpPr>
          <p:cNvPr id="8" name="7 Yuvarlatılmış Dikdörtgen"/>
          <p:cNvSpPr/>
          <p:nvPr/>
        </p:nvSpPr>
        <p:spPr>
          <a:xfrm>
            <a:off x="1000100" y="4714884"/>
            <a:ext cx="5929354" cy="171451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b="1" dirty="0"/>
              <a:t>300 satırlık kodda kahramanlık yapmak kolaydır. </a:t>
            </a:r>
          </a:p>
          <a:p>
            <a:pPr algn="ctr"/>
            <a:r>
              <a:rPr lang="tr-TR" dirty="0"/>
              <a:t>Mesele 300 satırlık kod yazarak öğrendiğiniz programlama dili dersimizde, ileride 30000 satırlık kod yazarken kullanabileceğiniz bakış açısı, yetenekler ve alışkanlıklar edinebilmek… </a:t>
            </a:r>
          </a:p>
          <a:p>
            <a:pPr algn="ctr"/>
            <a:r>
              <a:rPr lang="tr-TR" b="1" dirty="0"/>
              <a:t>Bunu yapabiliyorsanız aferin size.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amond(in)">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diamond(in)">
                                      <p:cBhvr>
                                        <p:cTn id="22"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Metin kutusu"/>
          <p:cNvSpPr txBox="1"/>
          <p:nvPr/>
        </p:nvSpPr>
        <p:spPr>
          <a:xfrm>
            <a:off x="3357554" y="4000504"/>
            <a:ext cx="2286016" cy="116955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400" dirty="0"/>
              <a:t>Üstünkörü/alelacele yazılmış, parametrik olarak düşünülmemiş, gelişime açık olmayan, anlaşılması zor, upuzun… koda örnektir.</a:t>
            </a:r>
          </a:p>
        </p:txBody>
      </p:sp>
      <p:sp>
        <p:nvSpPr>
          <p:cNvPr id="19" name="18 Köşeleri Yuvarlanmış Dikdörtgen Belirtme Çizgisi"/>
          <p:cNvSpPr/>
          <p:nvPr/>
        </p:nvSpPr>
        <p:spPr>
          <a:xfrm>
            <a:off x="285720" y="4357694"/>
            <a:ext cx="1785950" cy="642942"/>
          </a:xfrm>
          <a:prstGeom prst="wedgeRoundRectCallout">
            <a:avLst>
              <a:gd name="adj1" fmla="val -47335"/>
              <a:gd name="adj2" fmla="val 141040"/>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1400" dirty="0"/>
              <a:t>Sonuçta kod çalışıyor Hocam.</a:t>
            </a:r>
          </a:p>
        </p:txBody>
      </p:sp>
      <p:sp>
        <p:nvSpPr>
          <p:cNvPr id="2" name="1 Başlık"/>
          <p:cNvSpPr>
            <a:spLocks noGrp="1"/>
          </p:cNvSpPr>
          <p:nvPr>
            <p:ph type="title"/>
          </p:nvPr>
        </p:nvSpPr>
        <p:spPr/>
        <p:txBody>
          <a:bodyPr/>
          <a:lstStyle/>
          <a:p>
            <a:r>
              <a:rPr lang="tr-TR" dirty="0"/>
              <a:t>Düzgün kod, sade kod, basit kod… yazınız.</a:t>
            </a:r>
          </a:p>
        </p:txBody>
      </p:sp>
      <p:pic>
        <p:nvPicPr>
          <p:cNvPr id="5" name="4 İçerik Yer Tutucusu" descr="windmill.gif"/>
          <p:cNvPicPr>
            <a:picLocks noGrp="1" noChangeAspect="1"/>
          </p:cNvPicPr>
          <p:nvPr>
            <p:ph sz="quarter" idx="1"/>
          </p:nvPr>
        </p:nvPicPr>
        <p:blipFill>
          <a:blip r:embed="rId2"/>
          <a:stretch>
            <a:fillRect/>
          </a:stretch>
        </p:blipFill>
        <p:spPr>
          <a:xfrm>
            <a:off x="-714412" y="857232"/>
            <a:ext cx="3786182" cy="3774278"/>
          </a:xfrm>
        </p:spPr>
      </p:pic>
      <p:sp>
        <p:nvSpPr>
          <p:cNvPr id="4" name="3 Yatay Kaydırma"/>
          <p:cNvSpPr/>
          <p:nvPr/>
        </p:nvSpPr>
        <p:spPr>
          <a:xfrm>
            <a:off x="2500298" y="1357298"/>
            <a:ext cx="5214974" cy="2643206"/>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r>
              <a:rPr lang="tr-TR" sz="2000" i="1" dirty="0"/>
              <a:t>“</a:t>
            </a:r>
            <a:r>
              <a:rPr lang="tr-TR" sz="2000" i="1" dirty="0" err="1"/>
              <a:t>Asiyab</a:t>
            </a:r>
            <a:r>
              <a:rPr lang="tr-TR" sz="2000" i="1" dirty="0"/>
              <a:t>-ı </a:t>
            </a:r>
            <a:r>
              <a:rPr lang="tr-TR" sz="2000" i="1" dirty="0" err="1"/>
              <a:t>sengi’yi</a:t>
            </a:r>
            <a:r>
              <a:rPr lang="tr-TR" sz="2000" i="1" dirty="0"/>
              <a:t> bir har da olsa </a:t>
            </a:r>
            <a:r>
              <a:rPr lang="tr-TR" sz="2000" b="1" i="1" dirty="0"/>
              <a:t>döndürür</a:t>
            </a:r>
            <a:r>
              <a:rPr lang="tr-TR" sz="2000" i="1" dirty="0"/>
              <a:t>, </a:t>
            </a:r>
          </a:p>
          <a:p>
            <a:r>
              <a:rPr lang="tr-TR" sz="2000" i="1" dirty="0"/>
              <a:t> Döndürür ama, mili kırar, çarkı bozar, harabeye </a:t>
            </a:r>
            <a:r>
              <a:rPr lang="tr-TR" sz="2000" b="1" i="1" dirty="0"/>
              <a:t>döndürür</a:t>
            </a:r>
            <a:r>
              <a:rPr lang="tr-TR" sz="2000" i="1" dirty="0"/>
              <a:t>.”</a:t>
            </a:r>
          </a:p>
          <a:p>
            <a:pPr algn="r"/>
            <a:r>
              <a:rPr lang="tr-TR" sz="2000" dirty="0"/>
              <a:t>~ Ziya Paşa(19.yy)</a:t>
            </a:r>
          </a:p>
          <a:p>
            <a:endParaRPr lang="tr-TR" dirty="0"/>
          </a:p>
        </p:txBody>
      </p:sp>
      <p:sp>
        <p:nvSpPr>
          <p:cNvPr id="6" name="5 Metin kutusu"/>
          <p:cNvSpPr txBox="1"/>
          <p:nvPr/>
        </p:nvSpPr>
        <p:spPr>
          <a:xfrm>
            <a:off x="571472" y="3929066"/>
            <a:ext cx="1458797" cy="369332"/>
          </a:xfrm>
          <a:prstGeom prst="rect">
            <a:avLst/>
          </a:prstGeom>
          <a:noFill/>
        </p:spPr>
        <p:txBody>
          <a:bodyPr wrap="none" rtlCol="0">
            <a:spAutoFit/>
          </a:bodyPr>
          <a:lstStyle/>
          <a:p>
            <a:r>
              <a:rPr lang="tr-TR" dirty="0" err="1"/>
              <a:t>Asiyab</a:t>
            </a:r>
            <a:r>
              <a:rPr lang="tr-TR" dirty="0"/>
              <a:t>-ı </a:t>
            </a:r>
            <a:r>
              <a:rPr lang="tr-TR" dirty="0" err="1"/>
              <a:t>sengi</a:t>
            </a:r>
            <a:endParaRPr lang="tr-TR" dirty="0"/>
          </a:p>
        </p:txBody>
      </p:sp>
      <p:pic>
        <p:nvPicPr>
          <p:cNvPr id="9" name="8 Resim" descr="Eşek Gif (22).gif"/>
          <p:cNvPicPr>
            <a:picLocks noChangeAspect="1"/>
          </p:cNvPicPr>
          <p:nvPr/>
        </p:nvPicPr>
        <p:blipFill>
          <a:blip r:embed="rId3"/>
          <a:stretch>
            <a:fillRect/>
          </a:stretch>
        </p:blipFill>
        <p:spPr>
          <a:xfrm>
            <a:off x="6977558" y="4000504"/>
            <a:ext cx="1237780" cy="1407533"/>
          </a:xfrm>
          <a:prstGeom prst="rect">
            <a:avLst/>
          </a:prstGeom>
        </p:spPr>
      </p:pic>
      <p:sp>
        <p:nvSpPr>
          <p:cNvPr id="10" name="9 Metin kutusu"/>
          <p:cNvSpPr txBox="1"/>
          <p:nvPr/>
        </p:nvSpPr>
        <p:spPr>
          <a:xfrm>
            <a:off x="5929322" y="4786322"/>
            <a:ext cx="497252" cy="369332"/>
          </a:xfrm>
          <a:prstGeom prst="rect">
            <a:avLst/>
          </a:prstGeom>
          <a:noFill/>
        </p:spPr>
        <p:txBody>
          <a:bodyPr wrap="none" rtlCol="0">
            <a:spAutoFit/>
          </a:bodyPr>
          <a:lstStyle/>
          <a:p>
            <a:r>
              <a:rPr lang="tr-TR" dirty="0"/>
              <a:t>har</a:t>
            </a:r>
          </a:p>
        </p:txBody>
      </p:sp>
      <p:cxnSp>
        <p:nvCxnSpPr>
          <p:cNvPr id="11" name="10 Düz Ok Bağlayıcısı"/>
          <p:cNvCxnSpPr/>
          <p:nvPr/>
        </p:nvCxnSpPr>
        <p:spPr>
          <a:xfrm flipV="1">
            <a:off x="6429388" y="4857760"/>
            <a:ext cx="642942"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13 Metin kutusu"/>
          <p:cNvSpPr txBox="1"/>
          <p:nvPr/>
        </p:nvSpPr>
        <p:spPr>
          <a:xfrm>
            <a:off x="285720" y="5572140"/>
            <a:ext cx="8286808" cy="830997"/>
          </a:xfrm>
          <a:prstGeom prst="rect">
            <a:avLst/>
          </a:prstGeom>
          <a:noFill/>
        </p:spPr>
        <p:txBody>
          <a:bodyPr wrap="square" rtlCol="0">
            <a:spAutoFit/>
          </a:bodyPr>
          <a:lstStyle/>
          <a:p>
            <a:pPr algn="ctr"/>
            <a:r>
              <a:rPr lang="tr-TR" sz="1600" i="1" dirty="0"/>
              <a:t>Bir fonksiyonla yapılabilecek işi kopyala yapıştır gibi türlü yollarla da yapabilirsiniz. </a:t>
            </a:r>
          </a:p>
          <a:p>
            <a:pPr algn="ctr"/>
            <a:r>
              <a:rPr lang="tr-TR" sz="1600" i="1" dirty="0"/>
              <a:t>Yaparsınız ama kodu mahveder, ödev gönderim formunu tıkar,  </a:t>
            </a:r>
          </a:p>
          <a:p>
            <a:pPr algn="ctr"/>
            <a:r>
              <a:rPr lang="tr-TR" sz="1600" i="1" dirty="0"/>
              <a:t>esas öğrenmeniz gereken konuları öğrenememiş olarak yaparsınız.</a:t>
            </a:r>
          </a:p>
        </p:txBody>
      </p:sp>
      <p:sp>
        <p:nvSpPr>
          <p:cNvPr id="12" name="11 Çember Ok"/>
          <p:cNvSpPr/>
          <p:nvPr/>
        </p:nvSpPr>
        <p:spPr>
          <a:xfrm flipH="1">
            <a:off x="5000628" y="3643314"/>
            <a:ext cx="2000264" cy="1571636"/>
          </a:xfrm>
          <a:prstGeom prst="circularArrow">
            <a:avLst>
              <a:gd name="adj1" fmla="val 1081"/>
              <a:gd name="adj2" fmla="val 930548"/>
              <a:gd name="adj3" fmla="val 19114926"/>
              <a:gd name="adj4" fmla="val 10800000"/>
              <a:gd name="adj5" fmla="val 12500"/>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tr-TR">
              <a:solidFill>
                <a:schemeClr val="tx1"/>
              </a:solidFill>
            </a:endParaRPr>
          </a:p>
        </p:txBody>
      </p:sp>
    </p:spTree>
  </p:cSld>
  <p:clrMapOvr>
    <a:masterClrMapping/>
  </p:clrMapOvr>
  <p:transition>
    <p:random/>
  </p:transition>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a:t>Kombinasyon fonksiyonu örneği</a:t>
            </a:r>
          </a:p>
        </p:txBody>
      </p:sp>
      <p:sp>
        <p:nvSpPr>
          <p:cNvPr id="3" name="2 İçerik Yer Tutucusu"/>
          <p:cNvSpPr>
            <a:spLocks noGrp="1"/>
          </p:cNvSpPr>
          <p:nvPr>
            <p:ph sz="quarter" idx="1"/>
          </p:nvPr>
        </p:nvSpPr>
        <p:spPr/>
        <p:txBody>
          <a:bodyPr>
            <a:normAutofit lnSpcReduction="10000"/>
          </a:bodyPr>
          <a:lstStyle/>
          <a:p>
            <a:r>
              <a:rPr lang="tr-TR" dirty="0"/>
              <a:t>Kombinasyon işlemi matematik kütüphanesinde yoktur.</a:t>
            </a:r>
          </a:p>
          <a:p>
            <a:r>
              <a:rPr lang="tr-TR" dirty="0"/>
              <a:t>İçerisinde faktöriyeli birçok kez kullanmayı gerektirir.</a:t>
            </a:r>
          </a:p>
          <a:p>
            <a:r>
              <a:rPr lang="tr-TR" dirty="0"/>
              <a:t>Bu kodu fonksiyonsuz yazmak gereksiz yere uğraştırıcıdır.</a:t>
            </a:r>
          </a:p>
          <a:p>
            <a:endParaRPr lang="tr-TR" dirty="0"/>
          </a:p>
          <a:p>
            <a:endParaRPr lang="tr-TR" dirty="0"/>
          </a:p>
          <a:p>
            <a:endParaRPr lang="tr-TR" dirty="0"/>
          </a:p>
          <a:p>
            <a:endParaRPr lang="tr-TR" dirty="0"/>
          </a:p>
          <a:p>
            <a:endParaRPr lang="tr-TR" dirty="0"/>
          </a:p>
          <a:p>
            <a:r>
              <a:rPr lang="tr-TR" dirty="0"/>
              <a:t>Oysa, önce </a:t>
            </a:r>
            <a:r>
              <a:rPr lang="tr-TR" dirty="0" err="1"/>
              <a:t>faktoriyel</a:t>
            </a:r>
            <a:r>
              <a:rPr lang="tr-TR" dirty="0"/>
              <a:t> şeklinde bir fonksiyon tanımlarsanız, sonra bu fonksiyonu kombinasyon için kullanarak kombinasyon isimli bir fonksiyon tasarlayabilirsiniz.</a:t>
            </a:r>
          </a:p>
        </p:txBody>
      </p:sp>
      <p:pic>
        <p:nvPicPr>
          <p:cNvPr id="5" name="4 Resim" descr="içerik.png"/>
          <p:cNvPicPr>
            <a:picLocks noChangeAspect="1"/>
          </p:cNvPicPr>
          <p:nvPr/>
        </p:nvPicPr>
        <p:blipFill>
          <a:blip r:embed="rId2">
            <a:clrChange>
              <a:clrFrom>
                <a:srgbClr val="FFFFFF"/>
              </a:clrFrom>
              <a:clrTo>
                <a:srgbClr val="FFFFFF">
                  <a:alpha val="0"/>
                </a:srgbClr>
              </a:clrTo>
            </a:clrChange>
          </a:blip>
          <a:stretch>
            <a:fillRect/>
          </a:stretch>
        </p:blipFill>
        <p:spPr>
          <a:xfrm>
            <a:off x="2000232" y="2714620"/>
            <a:ext cx="5046029" cy="1881195"/>
          </a:xfrm>
          <a:prstGeom prst="rect">
            <a:avLst/>
          </a:prstGeom>
        </p:spPr>
      </p:pic>
    </p:spTree>
  </p:cSld>
  <p:clrMapOvr>
    <a:masterClrMapping/>
  </p:clrMapOvr>
  <p:transition>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Kombinasyon fonksiyonu örneği</a:t>
            </a:r>
          </a:p>
        </p:txBody>
      </p:sp>
      <p:pic>
        <p:nvPicPr>
          <p:cNvPr id="4" name="3 Resim" descr="bilgisayar.wmf"/>
          <p:cNvPicPr>
            <a:picLocks noChangeAspect="1"/>
          </p:cNvPicPr>
          <p:nvPr/>
        </p:nvPicPr>
        <p:blipFill>
          <a:blip r:embed="rId2"/>
          <a:stretch>
            <a:fillRect/>
          </a:stretch>
        </p:blipFill>
        <p:spPr>
          <a:xfrm>
            <a:off x="7000892" y="2214554"/>
            <a:ext cx="1247771" cy="1273902"/>
          </a:xfrm>
          <a:prstGeom prst="rect">
            <a:avLst/>
          </a:prstGeom>
        </p:spPr>
      </p:pic>
      <p:pic>
        <p:nvPicPr>
          <p:cNvPr id="6" name="3 Resim" descr="lg_20123061-two-dozen-24-red,-pink-and-white-roses-and-gyp-handtied-bouquet-or-vase.jpg"/>
          <p:cNvPicPr/>
          <p:nvPr/>
        </p:nvPicPr>
        <p:blipFill>
          <a:blip r:embed="rId3" cstate="print"/>
          <a:stretch>
            <a:fillRect/>
          </a:stretch>
        </p:blipFill>
        <p:spPr>
          <a:xfrm>
            <a:off x="428596" y="1285860"/>
            <a:ext cx="2044773" cy="21089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4 Resim" descr="kombinasyon-çözümlü-sorular.jpg"/>
          <p:cNvPicPr/>
          <p:nvPr/>
        </p:nvPicPr>
        <p:blipFill>
          <a:blip r:embed="rId4" cstate="print"/>
          <a:stretch>
            <a:fillRect/>
          </a:stretch>
        </p:blipFill>
        <p:spPr>
          <a:xfrm>
            <a:off x="2571736" y="1285860"/>
            <a:ext cx="4357718" cy="3500462"/>
          </a:xfrm>
          <a:prstGeom prst="rect">
            <a:avLst/>
          </a:prstGeom>
        </p:spPr>
      </p:pic>
      <p:pic>
        <p:nvPicPr>
          <p:cNvPr id="8" name="7 Resim" descr="içerik.png"/>
          <p:cNvPicPr>
            <a:picLocks noChangeAspect="1"/>
          </p:cNvPicPr>
          <p:nvPr/>
        </p:nvPicPr>
        <p:blipFill>
          <a:blip r:embed="rId5">
            <a:clrChange>
              <a:clrFrom>
                <a:srgbClr val="FFFFFF"/>
              </a:clrFrom>
              <a:clrTo>
                <a:srgbClr val="FFFFFF">
                  <a:alpha val="0"/>
                </a:srgbClr>
              </a:clrTo>
            </a:clrChange>
          </a:blip>
          <a:stretch>
            <a:fillRect/>
          </a:stretch>
        </p:blipFill>
        <p:spPr>
          <a:xfrm>
            <a:off x="3357554" y="4929198"/>
            <a:ext cx="2938188" cy="1095377"/>
          </a:xfrm>
          <a:prstGeom prst="rect">
            <a:avLst/>
          </a:prstGeom>
        </p:spPr>
      </p:pic>
      <p:pic>
        <p:nvPicPr>
          <p:cNvPr id="5" name="25 Resim" descr="online-algebra-app-knowre-embraced-by-math-teachers-as-they-embrace-free-math-clipart-800_767.png"/>
          <p:cNvPicPr/>
          <p:nvPr/>
        </p:nvPicPr>
        <p:blipFill>
          <a:blip r:embed="rId6" cstate="print">
            <a:clrChange>
              <a:clrFrom>
                <a:srgbClr val="FFFFFF"/>
              </a:clrFrom>
              <a:clrTo>
                <a:srgbClr val="FFFFFF">
                  <a:alpha val="0"/>
                </a:srgbClr>
              </a:clrTo>
            </a:clrChange>
          </a:blip>
          <a:stretch>
            <a:fillRect/>
          </a:stretch>
        </p:blipFill>
        <p:spPr>
          <a:xfrm>
            <a:off x="6643702" y="4572008"/>
            <a:ext cx="2046440" cy="1642021"/>
          </a:xfrm>
          <a:prstGeom prst="rect">
            <a:avLst/>
          </a:prstGeom>
        </p:spPr>
      </p:pic>
      <p:sp>
        <p:nvSpPr>
          <p:cNvPr id="9" name="8 Yuvarlatılmış Dikdörtgen"/>
          <p:cNvSpPr/>
          <p:nvPr/>
        </p:nvSpPr>
        <p:spPr>
          <a:xfrm>
            <a:off x="357158" y="3714752"/>
            <a:ext cx="2357454" cy="1285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t>ÖNCE ?</a:t>
            </a:r>
          </a:p>
        </p:txBody>
      </p:sp>
      <p:sp>
        <p:nvSpPr>
          <p:cNvPr id="10" name="9 Yuvarlatılmış Dikdörtgen"/>
          <p:cNvSpPr/>
          <p:nvPr/>
        </p:nvSpPr>
        <p:spPr>
          <a:xfrm>
            <a:off x="357158" y="3714752"/>
            <a:ext cx="2357454" cy="1285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ÖNCE SÖZDE KOD</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Anlayamadığınız yerleri bizlere sorunuz.</a:t>
            </a:r>
          </a:p>
        </p:txBody>
      </p:sp>
      <p:sp>
        <p:nvSpPr>
          <p:cNvPr id="3" name="2 İçerik Yer Tutucusu"/>
          <p:cNvSpPr>
            <a:spLocks noGrp="1"/>
          </p:cNvSpPr>
          <p:nvPr>
            <p:ph sz="quarter" idx="1"/>
          </p:nvPr>
        </p:nvSpPr>
        <p:spPr/>
        <p:txBody>
          <a:bodyPr>
            <a:normAutofit/>
          </a:bodyPr>
          <a:lstStyle/>
          <a:p>
            <a:pPr algn="ctr"/>
            <a:r>
              <a:rPr lang="tr-TR" sz="8000" dirty="0"/>
              <a:t>5.ders sonu</a:t>
            </a:r>
          </a:p>
        </p:txBody>
      </p:sp>
    </p:spTree>
  </p:cSld>
  <p:clrMapOvr>
    <a:masterClrMapping/>
  </p:clrMapOvr>
  <p:transition>
    <p:random/>
  </p:transition>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Fonksiyon Alıştırmaları</a:t>
            </a:r>
          </a:p>
        </p:txBody>
      </p:sp>
      <p:sp>
        <p:nvSpPr>
          <p:cNvPr id="3" name="2 İçerik Yer Tutucusu"/>
          <p:cNvSpPr>
            <a:spLocks noGrp="1"/>
          </p:cNvSpPr>
          <p:nvPr>
            <p:ph sz="quarter" idx="1"/>
          </p:nvPr>
        </p:nvSpPr>
        <p:spPr>
          <a:xfrm>
            <a:off x="457200" y="1219200"/>
            <a:ext cx="6472254" cy="5067320"/>
          </a:xfrm>
        </p:spPr>
        <p:txBody>
          <a:bodyPr>
            <a:normAutofit fontScale="85000" lnSpcReduction="20000"/>
          </a:bodyPr>
          <a:lstStyle/>
          <a:p>
            <a:pPr marL="514350" indent="-514350">
              <a:buFont typeface="+mj-lt"/>
              <a:buAutoNum type="arabicPeriod"/>
            </a:pPr>
            <a:r>
              <a:rPr lang="tr-TR" dirty="0"/>
              <a:t>#</a:t>
            </a:r>
            <a:r>
              <a:rPr lang="tr-TR" dirty="0" err="1"/>
              <a:t>include</a:t>
            </a:r>
            <a:r>
              <a:rPr lang="tr-TR" dirty="0"/>
              <a:t> &lt;</a:t>
            </a:r>
            <a:r>
              <a:rPr lang="tr-TR" dirty="0" err="1"/>
              <a:t>stdio</a:t>
            </a:r>
            <a:r>
              <a:rPr lang="tr-TR" dirty="0"/>
              <a:t>.h&gt;</a:t>
            </a:r>
          </a:p>
          <a:p>
            <a:pPr marL="514350" indent="-514350">
              <a:buFont typeface="+mj-lt"/>
              <a:buAutoNum type="arabicPeriod"/>
            </a:pPr>
            <a:r>
              <a:rPr lang="tr-TR" dirty="0" err="1"/>
              <a:t>int</a:t>
            </a:r>
            <a:r>
              <a:rPr lang="tr-TR" dirty="0"/>
              <a:t> fonksiyon(</a:t>
            </a:r>
            <a:r>
              <a:rPr lang="tr-TR" dirty="0" err="1"/>
              <a:t>int</a:t>
            </a:r>
            <a:r>
              <a:rPr lang="tr-TR" dirty="0"/>
              <a:t>);</a:t>
            </a:r>
          </a:p>
          <a:p>
            <a:pPr marL="514350" indent="-514350">
              <a:buFont typeface="+mj-lt"/>
              <a:buAutoNum type="arabicPeriod"/>
            </a:pPr>
            <a:endParaRPr lang="tr-TR" dirty="0"/>
          </a:p>
          <a:p>
            <a:pPr marL="514350" indent="-514350">
              <a:buFont typeface="+mj-lt"/>
              <a:buAutoNum type="arabicPeriod"/>
            </a:pPr>
            <a:r>
              <a:rPr lang="tr-TR" dirty="0" err="1"/>
              <a:t>int</a:t>
            </a:r>
            <a:r>
              <a:rPr lang="tr-TR" dirty="0"/>
              <a:t> </a:t>
            </a:r>
            <a:r>
              <a:rPr lang="tr-TR" dirty="0" err="1"/>
              <a:t>main</a:t>
            </a:r>
            <a:r>
              <a:rPr lang="tr-TR" dirty="0"/>
              <a:t>()</a:t>
            </a:r>
          </a:p>
          <a:p>
            <a:pPr marL="514350" indent="-514350">
              <a:buFont typeface="+mj-lt"/>
              <a:buAutoNum type="arabicPeriod"/>
            </a:pPr>
            <a:r>
              <a:rPr lang="tr-TR" dirty="0"/>
              <a:t>{</a:t>
            </a:r>
          </a:p>
          <a:p>
            <a:pPr marL="514350" indent="-514350">
              <a:buFont typeface="+mj-lt"/>
              <a:buAutoNum type="arabicPeriod"/>
            </a:pPr>
            <a:r>
              <a:rPr lang="tr-TR" dirty="0"/>
              <a:t>     </a:t>
            </a:r>
            <a:r>
              <a:rPr lang="tr-TR" dirty="0" err="1"/>
              <a:t>int</a:t>
            </a:r>
            <a:r>
              <a:rPr lang="tr-TR" dirty="0"/>
              <a:t> d = fonksiyon(5);</a:t>
            </a:r>
          </a:p>
          <a:p>
            <a:pPr marL="514350" indent="-514350">
              <a:buFont typeface="+mj-lt"/>
              <a:buAutoNum type="arabicPeriod"/>
            </a:pPr>
            <a:r>
              <a:rPr lang="tr-TR" dirty="0"/>
              <a:t>     </a:t>
            </a:r>
            <a:r>
              <a:rPr lang="tr-TR" dirty="0" err="1"/>
              <a:t>printf</a:t>
            </a:r>
            <a:r>
              <a:rPr lang="tr-TR" dirty="0"/>
              <a:t>(“%d”, d);</a:t>
            </a:r>
          </a:p>
          <a:p>
            <a:pPr marL="514350" indent="-514350">
              <a:buFont typeface="+mj-lt"/>
              <a:buAutoNum type="arabicPeriod"/>
            </a:pPr>
            <a:r>
              <a:rPr lang="tr-TR" dirty="0"/>
              <a:t>     </a:t>
            </a:r>
            <a:r>
              <a:rPr lang="tr-TR" dirty="0" err="1"/>
              <a:t>return</a:t>
            </a:r>
            <a:r>
              <a:rPr lang="tr-TR" dirty="0"/>
              <a:t> 0;</a:t>
            </a:r>
          </a:p>
          <a:p>
            <a:pPr marL="514350" indent="-514350">
              <a:buFont typeface="+mj-lt"/>
              <a:buAutoNum type="arabicPeriod"/>
            </a:pPr>
            <a:r>
              <a:rPr lang="tr-TR" dirty="0"/>
              <a:t>}</a:t>
            </a:r>
          </a:p>
          <a:p>
            <a:pPr marL="514350" indent="-514350">
              <a:buFont typeface="+mj-lt"/>
              <a:buAutoNum type="arabicPeriod"/>
            </a:pPr>
            <a:endParaRPr lang="tr-TR" dirty="0"/>
          </a:p>
          <a:p>
            <a:pPr marL="514350" indent="-514350">
              <a:buFont typeface="+mj-lt"/>
              <a:buAutoNum type="arabicPeriod"/>
            </a:pPr>
            <a:r>
              <a:rPr lang="tr-TR" dirty="0" err="1"/>
              <a:t>int</a:t>
            </a:r>
            <a:r>
              <a:rPr lang="tr-TR" dirty="0"/>
              <a:t> fonksiyon(</a:t>
            </a:r>
            <a:r>
              <a:rPr lang="tr-TR" dirty="0" err="1"/>
              <a:t>int</a:t>
            </a:r>
            <a:r>
              <a:rPr lang="tr-TR" dirty="0"/>
              <a:t> </a:t>
            </a:r>
            <a:r>
              <a:rPr lang="tr-TR" dirty="0" err="1"/>
              <a:t>pika</a:t>
            </a:r>
            <a:r>
              <a:rPr lang="tr-TR" dirty="0"/>
              <a:t>)</a:t>
            </a:r>
          </a:p>
          <a:p>
            <a:pPr marL="514350" indent="-514350">
              <a:buFont typeface="+mj-lt"/>
              <a:buAutoNum type="arabicPeriod"/>
            </a:pPr>
            <a:r>
              <a:rPr lang="tr-TR" dirty="0"/>
              <a:t>{</a:t>
            </a:r>
          </a:p>
          <a:p>
            <a:pPr marL="514350" indent="-514350">
              <a:buFont typeface="+mj-lt"/>
              <a:buAutoNum type="arabicPeriod"/>
            </a:pPr>
            <a:r>
              <a:rPr lang="tr-TR" dirty="0"/>
              <a:t>    </a:t>
            </a:r>
            <a:r>
              <a:rPr lang="tr-TR" dirty="0" err="1"/>
              <a:t>return</a:t>
            </a:r>
            <a:r>
              <a:rPr lang="tr-TR" dirty="0"/>
              <a:t> (</a:t>
            </a:r>
            <a:r>
              <a:rPr lang="tr-TR" dirty="0" err="1"/>
              <a:t>pika</a:t>
            </a:r>
            <a:r>
              <a:rPr lang="tr-TR" dirty="0"/>
              <a:t>+7);</a:t>
            </a:r>
          </a:p>
          <a:p>
            <a:pPr marL="514350" indent="-514350">
              <a:buFont typeface="+mj-lt"/>
              <a:buAutoNum type="arabicPeriod"/>
            </a:pPr>
            <a:r>
              <a:rPr lang="tr-TR" dirty="0"/>
              <a:t>}</a:t>
            </a:r>
          </a:p>
          <a:p>
            <a:pPr marL="514350" indent="-514350">
              <a:buFont typeface="+mj-lt"/>
              <a:buAutoNum type="arabicPeriod"/>
            </a:pPr>
            <a:endParaRPr lang="tr-TR" dirty="0"/>
          </a:p>
        </p:txBody>
      </p:sp>
      <p:pic>
        <p:nvPicPr>
          <p:cNvPr id="5" name="4 Resim" descr="maxresdefault.jpg"/>
          <p:cNvPicPr>
            <a:picLocks noChangeAspect="1"/>
          </p:cNvPicPr>
          <p:nvPr/>
        </p:nvPicPr>
        <p:blipFill>
          <a:blip r:embed="rId2"/>
          <a:srcRect l="21875" b="13889"/>
          <a:stretch>
            <a:fillRect/>
          </a:stretch>
        </p:blipFill>
        <p:spPr>
          <a:xfrm>
            <a:off x="4572000" y="1357298"/>
            <a:ext cx="4263205" cy="2643188"/>
          </a:xfrm>
          <a:prstGeom prst="rect">
            <a:avLst/>
          </a:prstGeom>
        </p:spPr>
      </p:pic>
      <p:sp>
        <p:nvSpPr>
          <p:cNvPr id="6" name="5 Metin kutusu"/>
          <p:cNvSpPr txBox="1"/>
          <p:nvPr/>
        </p:nvSpPr>
        <p:spPr>
          <a:xfrm>
            <a:off x="4786314" y="4143380"/>
            <a:ext cx="3714776"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dirty="0" err="1"/>
              <a:t>main</a:t>
            </a:r>
            <a:r>
              <a:rPr lang="tr-TR" dirty="0"/>
              <a:t> çalışması esnasında topu fonksiyona atar, fonksiyon işi bitince topu yeniden </a:t>
            </a:r>
            <a:r>
              <a:rPr lang="tr-TR" dirty="0" err="1"/>
              <a:t>main’e</a:t>
            </a:r>
            <a:r>
              <a:rPr lang="tr-TR" dirty="0"/>
              <a:t> atar.</a:t>
            </a:r>
          </a:p>
        </p:txBody>
      </p:sp>
      <mc:AlternateContent xmlns:mc="http://schemas.openxmlformats.org/markup-compatibility/2006" xmlns:p14="http://schemas.microsoft.com/office/powerpoint/2010/main">
        <mc:Choice Requires="p14">
          <p:contentPart p14:bwMode="auto" r:id="rId3">
            <p14:nvContentPartPr>
              <p14:cNvPr id="139266" name="Ink 2"/>
              <p14:cNvContentPartPr>
                <a14:cpLocks xmlns:a14="http://schemas.microsoft.com/office/drawing/2010/main" noRot="1" noChangeAspect="1" noEditPoints="1" noChangeArrowheads="1" noChangeShapeType="1"/>
              </p14:cNvContentPartPr>
              <p14:nvPr/>
            </p14:nvContentPartPr>
            <p14:xfrm>
              <a:off x="2152650" y="2374900"/>
              <a:ext cx="2160588" cy="3509963"/>
            </p14:xfrm>
          </p:contentPart>
        </mc:Choice>
        <mc:Fallback xmlns="">
          <p:pic>
            <p:nvPicPr>
              <p:cNvPr id="139266" name="Ink 2"/>
              <p:cNvPicPr>
                <a:picLocks noRot="1" noChangeAspect="1" noEditPoints="1" noChangeArrowheads="1" noChangeShapeType="1"/>
              </p:cNvPicPr>
              <p:nvPr/>
            </p:nvPicPr>
            <p:blipFill>
              <a:blip r:embed="rId4"/>
              <a:stretch>
                <a:fillRect/>
              </a:stretch>
            </p:blipFill>
            <p:spPr>
              <a:xfrm>
                <a:off x="2146175" y="2368429"/>
                <a:ext cx="2172819" cy="352218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9267" name="Ink 3"/>
              <p14:cNvContentPartPr>
                <a14:cpLocks xmlns:a14="http://schemas.microsoft.com/office/drawing/2010/main" noRot="1" noChangeAspect="1" noEditPoints="1" noChangeArrowheads="1" noChangeShapeType="1"/>
              </p14:cNvContentPartPr>
              <p14:nvPr/>
            </p14:nvContentPartPr>
            <p14:xfrm>
              <a:off x="2195513" y="3068638"/>
              <a:ext cx="1473200" cy="73025"/>
            </p14:xfrm>
          </p:contentPart>
        </mc:Choice>
        <mc:Fallback xmlns="">
          <p:pic>
            <p:nvPicPr>
              <p:cNvPr id="139267" name="Ink 3"/>
              <p:cNvPicPr>
                <a:picLocks noRot="1" noChangeAspect="1" noEditPoints="1" noChangeArrowheads="1" noChangeShapeType="1"/>
              </p:cNvPicPr>
              <p:nvPr/>
            </p:nvPicPr>
            <p:blipFill>
              <a:blip r:embed="rId6"/>
              <a:stretch>
                <a:fillRect/>
              </a:stretch>
            </p:blipFill>
            <p:spPr>
              <a:xfrm>
                <a:off x="2179680" y="3009682"/>
                <a:ext cx="1504506" cy="190937"/>
              </a:xfrm>
              <a:prstGeom prst="rect">
                <a:avLst/>
              </a:prstGeom>
            </p:spPr>
          </p:pic>
        </mc:Fallback>
      </mc:AlternateContent>
    </p:spTree>
    <p:extLst>
      <p:ext uri="{BB962C8B-B14F-4D97-AF65-F5344CB8AC3E}">
        <p14:creationId xmlns:p14="http://schemas.microsoft.com/office/powerpoint/2010/main" val="91267891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39266"/>
                                        </p:tgtEl>
                                        <p:attrNameLst>
                                          <p:attrName>style.visibility</p:attrName>
                                        </p:attrNameLst>
                                      </p:cBhvr>
                                      <p:to>
                                        <p:strVal val="visible"/>
                                      </p:to>
                                    </p:set>
                                    <p:animEffect transition="in" filter="diamond(in)">
                                      <p:cBhvr>
                                        <p:cTn id="7" dur="2000"/>
                                        <p:tgtEl>
                                          <p:spTgt spid="139266"/>
                                        </p:tgtEl>
                                      </p:cBhvr>
                                    </p:animEffect>
                                  </p:childTnLst>
                                </p:cTn>
                              </p:par>
                              <p:par>
                                <p:cTn id="8" presetID="5" presetClass="entr" presetSubtype="10" fill="hold" nodeType="withEffect">
                                  <p:stCondLst>
                                    <p:cond delay="0"/>
                                  </p:stCondLst>
                                  <p:childTnLst>
                                    <p:set>
                                      <p:cBhvr>
                                        <p:cTn id="9" dur="1" fill="hold">
                                          <p:stCondLst>
                                            <p:cond delay="0"/>
                                          </p:stCondLst>
                                        </p:cTn>
                                        <p:tgtEl>
                                          <p:spTgt spid="139267"/>
                                        </p:tgtEl>
                                        <p:attrNameLst>
                                          <p:attrName>style.visibility</p:attrName>
                                        </p:attrNameLst>
                                      </p:cBhvr>
                                      <p:to>
                                        <p:strVal val="visible"/>
                                      </p:to>
                                    </p:set>
                                    <p:animEffect transition="in" filter="checkerboard(across)">
                                      <p:cBhvr>
                                        <p:cTn id="10" dur="500"/>
                                        <p:tgtEl>
                                          <p:spTgt spid="139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Fonksiyonlar – Tipik Hatalar</a:t>
            </a:r>
          </a:p>
        </p:txBody>
      </p:sp>
      <p:sp>
        <p:nvSpPr>
          <p:cNvPr id="3" name="2 İçerik Yer Tutucusu"/>
          <p:cNvSpPr>
            <a:spLocks noGrp="1"/>
          </p:cNvSpPr>
          <p:nvPr>
            <p:ph sz="quarter" idx="1"/>
          </p:nvPr>
        </p:nvSpPr>
        <p:spPr/>
        <p:txBody>
          <a:bodyPr/>
          <a:lstStyle/>
          <a:p>
            <a:r>
              <a:rPr lang="tr-TR" dirty="0"/>
              <a:t>Bir fonksiyonu tanımlarken kullanacağınız ifadeleri, o fonksiyonu çağırırken kullanmayınız.</a:t>
            </a:r>
          </a:p>
          <a:p>
            <a:r>
              <a:rPr lang="tr-TR" dirty="0"/>
              <a:t>Örneğin, </a:t>
            </a:r>
            <a:r>
              <a:rPr lang="tr-TR" dirty="0" err="1"/>
              <a:t>main</a:t>
            </a:r>
            <a:r>
              <a:rPr lang="tr-TR" dirty="0"/>
              <a:t> fonksiyonun içerisinde</a:t>
            </a:r>
          </a:p>
          <a:p>
            <a:pPr marL="514350" indent="-514350">
              <a:buFont typeface="+mj-lt"/>
              <a:buAutoNum type="arabicPeriod"/>
            </a:pPr>
            <a:r>
              <a:rPr lang="tr-TR" dirty="0" err="1"/>
              <a:t>int</a:t>
            </a:r>
            <a:r>
              <a:rPr lang="tr-TR" dirty="0"/>
              <a:t> </a:t>
            </a:r>
            <a:r>
              <a:rPr lang="tr-TR" dirty="0" err="1"/>
              <a:t>main</a:t>
            </a:r>
            <a:r>
              <a:rPr lang="tr-TR" dirty="0"/>
              <a:t>()</a:t>
            </a:r>
          </a:p>
          <a:p>
            <a:pPr marL="514350" indent="-514350">
              <a:buFont typeface="+mj-lt"/>
              <a:buAutoNum type="arabicPeriod"/>
            </a:pPr>
            <a:r>
              <a:rPr lang="tr-TR" dirty="0"/>
              <a:t>{</a:t>
            </a:r>
          </a:p>
          <a:p>
            <a:pPr marL="514350" indent="-514350">
              <a:buFont typeface="+mj-lt"/>
              <a:buAutoNum type="arabicPeriod"/>
            </a:pPr>
            <a:r>
              <a:rPr lang="tr-TR" dirty="0"/>
              <a:t>    </a:t>
            </a:r>
            <a:r>
              <a:rPr lang="tr-TR" dirty="0" err="1"/>
              <a:t>int</a:t>
            </a:r>
            <a:r>
              <a:rPr lang="tr-TR" dirty="0"/>
              <a:t> </a:t>
            </a:r>
            <a:r>
              <a:rPr lang="tr-TR" dirty="0" err="1"/>
              <a:t>canimFonksiyonum</a:t>
            </a:r>
            <a:r>
              <a:rPr lang="tr-TR" dirty="0"/>
              <a:t>(</a:t>
            </a:r>
            <a:r>
              <a:rPr lang="tr-TR" dirty="0" err="1"/>
              <a:t>int</a:t>
            </a:r>
            <a:r>
              <a:rPr lang="tr-TR" dirty="0"/>
              <a:t> a); //böyle yapmayınız!</a:t>
            </a:r>
          </a:p>
          <a:p>
            <a:pPr marL="514350" indent="-514350">
              <a:buFont typeface="+mj-lt"/>
              <a:buAutoNum type="arabicPeriod"/>
            </a:pPr>
            <a:r>
              <a:rPr lang="tr-TR" dirty="0"/>
              <a:t>    …</a:t>
            </a:r>
          </a:p>
          <a:p>
            <a:pPr marL="514350" indent="-514350">
              <a:buFont typeface="+mj-lt"/>
              <a:buAutoNum type="arabicPeriod"/>
            </a:pPr>
            <a:r>
              <a:rPr lang="tr-TR" dirty="0"/>
              <a:t>    </a:t>
            </a:r>
            <a:r>
              <a:rPr lang="tr-TR" dirty="0" err="1"/>
              <a:t>return</a:t>
            </a:r>
            <a:r>
              <a:rPr lang="tr-TR" dirty="0"/>
              <a:t> 0;</a:t>
            </a:r>
          </a:p>
          <a:p>
            <a:pPr marL="514350" indent="-514350">
              <a:buFont typeface="+mj-lt"/>
              <a:buAutoNum type="arabicPeriod"/>
            </a:pPr>
            <a:r>
              <a:rPr lang="tr-TR" dirty="0"/>
              <a:t>}</a:t>
            </a:r>
          </a:p>
        </p:txBody>
      </p:sp>
      <p:sp>
        <p:nvSpPr>
          <p:cNvPr id="4" name="3 Metin kutusu"/>
          <p:cNvSpPr txBox="1"/>
          <p:nvPr/>
        </p:nvSpPr>
        <p:spPr>
          <a:xfrm>
            <a:off x="4000496" y="4286256"/>
            <a:ext cx="4357718"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a:t>Fonksiyonu çağırmak/kullanmak için sadece ismini yazıp girdisi varsa onu gönderiyoruz, çıktısı varsa onu kaydediyoruz vs.</a:t>
            </a:r>
          </a:p>
          <a:p>
            <a:r>
              <a:rPr lang="tr-TR" dirty="0"/>
              <a:t>Örnek çağırılış/kullanım:</a:t>
            </a:r>
          </a:p>
          <a:p>
            <a:r>
              <a:rPr lang="tr-TR" dirty="0" err="1"/>
              <a:t>int</a:t>
            </a:r>
            <a:r>
              <a:rPr lang="tr-TR" dirty="0"/>
              <a:t> x;</a:t>
            </a:r>
          </a:p>
          <a:p>
            <a:r>
              <a:rPr lang="tr-TR" dirty="0"/>
              <a:t>x= </a:t>
            </a:r>
            <a:r>
              <a:rPr lang="tr-TR" dirty="0" err="1"/>
              <a:t>canimFonksiyonum</a:t>
            </a:r>
            <a:r>
              <a:rPr lang="tr-TR" dirty="0"/>
              <a:t>(52);</a:t>
            </a:r>
          </a:p>
        </p:txBody>
      </p:sp>
    </p:spTree>
    <p:extLst>
      <p:ext uri="{BB962C8B-B14F-4D97-AF65-F5344CB8AC3E}">
        <p14:creationId xmlns:p14="http://schemas.microsoft.com/office/powerpoint/2010/main" val="2848027779"/>
      </p:ext>
    </p:extLst>
  </p:cSld>
  <p:clrMapOvr>
    <a:masterClrMapping/>
  </p:clrMapOvr>
  <p:transition>
    <p:random/>
  </p:transition>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Fonksiyonlar – Tipik Hatalar</a:t>
            </a:r>
          </a:p>
        </p:txBody>
      </p:sp>
      <p:sp>
        <p:nvSpPr>
          <p:cNvPr id="3" name="2 İçerik Yer Tutucusu"/>
          <p:cNvSpPr>
            <a:spLocks noGrp="1"/>
          </p:cNvSpPr>
          <p:nvPr>
            <p:ph sz="quarter" idx="1"/>
          </p:nvPr>
        </p:nvSpPr>
        <p:spPr/>
        <p:txBody>
          <a:bodyPr/>
          <a:lstStyle/>
          <a:p>
            <a:r>
              <a:rPr lang="tr-TR" dirty="0"/>
              <a:t>Fonksiyon değer alacaksa bırakın alsın. İçeride değişkeni ayrıca bir de siz tanımla</a:t>
            </a:r>
            <a:r>
              <a:rPr lang="tr-TR" b="1" dirty="0">
                <a:solidFill>
                  <a:srgbClr val="FF0000"/>
                </a:solidFill>
              </a:rPr>
              <a:t>ma</a:t>
            </a:r>
            <a:r>
              <a:rPr lang="tr-TR" dirty="0"/>
              <a:t>yın. Siz, o değeri kullanın.</a:t>
            </a:r>
          </a:p>
          <a:p>
            <a:r>
              <a:rPr lang="tr-TR" dirty="0" err="1"/>
              <a:t>int</a:t>
            </a:r>
            <a:r>
              <a:rPr lang="tr-TR" dirty="0"/>
              <a:t> </a:t>
            </a:r>
            <a:r>
              <a:rPr lang="tr-TR" dirty="0" err="1"/>
              <a:t>fonk</a:t>
            </a:r>
            <a:r>
              <a:rPr lang="tr-TR" dirty="0"/>
              <a:t>( </a:t>
            </a:r>
            <a:r>
              <a:rPr lang="tr-TR" dirty="0" err="1"/>
              <a:t>int</a:t>
            </a:r>
            <a:r>
              <a:rPr lang="tr-TR" dirty="0"/>
              <a:t> sayi1)</a:t>
            </a:r>
          </a:p>
          <a:p>
            <a:r>
              <a:rPr lang="tr-TR" dirty="0"/>
              <a:t>{</a:t>
            </a:r>
          </a:p>
          <a:p>
            <a:r>
              <a:rPr lang="tr-TR" dirty="0"/>
              <a:t>   </a:t>
            </a:r>
            <a:r>
              <a:rPr lang="tr-TR" dirty="0" err="1"/>
              <a:t>int</a:t>
            </a:r>
            <a:r>
              <a:rPr lang="tr-TR" dirty="0"/>
              <a:t> sayi1; //hata</a:t>
            </a:r>
          </a:p>
          <a:p>
            <a:r>
              <a:rPr lang="tr-TR" dirty="0"/>
              <a:t>   </a:t>
            </a:r>
            <a:r>
              <a:rPr lang="tr-TR" dirty="0" err="1"/>
              <a:t>scanf</a:t>
            </a:r>
            <a:r>
              <a:rPr lang="tr-TR" dirty="0"/>
              <a:t>(“%d”, &amp;sayi1);</a:t>
            </a:r>
          </a:p>
          <a:p>
            <a:r>
              <a:rPr lang="tr-TR" dirty="0"/>
              <a:t>   </a:t>
            </a:r>
            <a:r>
              <a:rPr lang="tr-TR" dirty="0" err="1"/>
              <a:t>if</a:t>
            </a:r>
            <a:r>
              <a:rPr lang="tr-TR" dirty="0"/>
              <a:t>(sayi1&lt;3)</a:t>
            </a:r>
          </a:p>
          <a:p>
            <a:r>
              <a:rPr lang="tr-TR" dirty="0"/>
              <a:t>   …</a:t>
            </a:r>
          </a:p>
          <a:p>
            <a:endParaRPr lang="tr-TR" dirty="0"/>
          </a:p>
        </p:txBody>
      </p:sp>
      <p:sp>
        <p:nvSpPr>
          <p:cNvPr id="4" name="3 Metin kutusu"/>
          <p:cNvSpPr txBox="1"/>
          <p:nvPr/>
        </p:nvSpPr>
        <p:spPr>
          <a:xfrm>
            <a:off x="4000496" y="2643182"/>
            <a:ext cx="4357718" cy="369331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a:t>Bu fonksiyondaki “</a:t>
            </a:r>
            <a:r>
              <a:rPr lang="tr-TR" dirty="0" err="1"/>
              <a:t>int</a:t>
            </a:r>
            <a:r>
              <a:rPr lang="tr-TR" dirty="0"/>
              <a:t> sayi1” ifadesi de bir tanımdır. Fonksiyonun içerisinde tekrar </a:t>
            </a:r>
          </a:p>
          <a:p>
            <a:r>
              <a:rPr lang="tr-TR" dirty="0" err="1"/>
              <a:t>int</a:t>
            </a:r>
            <a:r>
              <a:rPr lang="tr-TR" dirty="0"/>
              <a:t> sayi1;</a:t>
            </a:r>
          </a:p>
          <a:p>
            <a:r>
              <a:rPr lang="tr-TR" dirty="0"/>
              <a:t>yazarsanız </a:t>
            </a:r>
          </a:p>
          <a:p>
            <a:r>
              <a:rPr lang="tr-TR" dirty="0"/>
              <a:t>derleyici hata verir: sayi1 zaten tanımlı!</a:t>
            </a:r>
          </a:p>
          <a:p>
            <a:endParaRPr lang="tr-TR" dirty="0"/>
          </a:p>
          <a:p>
            <a:r>
              <a:rPr lang="tr-TR" dirty="0"/>
              <a:t>Siz fonksiyonun aldığı değeri kullan.</a:t>
            </a:r>
          </a:p>
          <a:p>
            <a:r>
              <a:rPr lang="tr-TR" dirty="0"/>
              <a:t>Örnek:</a:t>
            </a:r>
          </a:p>
          <a:p>
            <a:r>
              <a:rPr lang="tr-TR" dirty="0" err="1"/>
              <a:t>int</a:t>
            </a:r>
            <a:r>
              <a:rPr lang="tr-TR" dirty="0"/>
              <a:t> </a:t>
            </a:r>
            <a:r>
              <a:rPr lang="tr-TR" dirty="0" err="1"/>
              <a:t>fonk</a:t>
            </a:r>
            <a:r>
              <a:rPr lang="tr-TR" dirty="0"/>
              <a:t>( </a:t>
            </a:r>
            <a:r>
              <a:rPr lang="tr-TR" dirty="0" err="1"/>
              <a:t>int</a:t>
            </a:r>
            <a:r>
              <a:rPr lang="tr-TR" dirty="0"/>
              <a:t> sayi1)</a:t>
            </a:r>
          </a:p>
          <a:p>
            <a:r>
              <a:rPr lang="tr-TR" dirty="0"/>
              <a:t>{</a:t>
            </a:r>
          </a:p>
          <a:p>
            <a:r>
              <a:rPr lang="tr-TR" dirty="0"/>
              <a:t>   </a:t>
            </a:r>
            <a:r>
              <a:rPr lang="tr-TR" dirty="0" err="1"/>
              <a:t>if</a:t>
            </a:r>
            <a:r>
              <a:rPr lang="tr-TR" dirty="0"/>
              <a:t>(sayi1&lt;3)</a:t>
            </a:r>
          </a:p>
          <a:p>
            <a:r>
              <a:rPr lang="tr-TR" dirty="0"/>
              <a:t>   …</a:t>
            </a:r>
          </a:p>
          <a:p>
            <a:endParaRPr lang="tr-TR" dirty="0"/>
          </a:p>
        </p:txBody>
      </p:sp>
    </p:spTree>
    <p:extLst>
      <p:ext uri="{BB962C8B-B14F-4D97-AF65-F5344CB8AC3E}">
        <p14:creationId xmlns:p14="http://schemas.microsoft.com/office/powerpoint/2010/main" val="552907562"/>
      </p:ext>
    </p:extLst>
  </p:cSld>
  <p:clrMapOvr>
    <a:masterClrMapping/>
  </p:clrMapOvr>
  <p:transition>
    <p:random/>
  </p:transition>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a:t>Fonksiyon sonlandırmak: </a:t>
            </a:r>
            <a:r>
              <a:rPr lang="tr-TR" sz="2400" dirty="0" err="1"/>
              <a:t>return</a:t>
            </a:r>
            <a:r>
              <a:rPr lang="tr-TR" sz="2400" dirty="0"/>
              <a:t> ile </a:t>
            </a:r>
            <a:r>
              <a:rPr lang="tr-TR" sz="2400" dirty="0" err="1"/>
              <a:t>exit</a:t>
            </a:r>
            <a:r>
              <a:rPr lang="tr-TR" sz="2400" dirty="0"/>
              <a:t> komutlarının farkı</a:t>
            </a:r>
          </a:p>
        </p:txBody>
      </p:sp>
      <p:sp>
        <p:nvSpPr>
          <p:cNvPr id="3" name="2 İçerik Yer Tutucusu"/>
          <p:cNvSpPr>
            <a:spLocks noGrp="1"/>
          </p:cNvSpPr>
          <p:nvPr>
            <p:ph sz="quarter" idx="1"/>
          </p:nvPr>
        </p:nvSpPr>
        <p:spPr/>
        <p:txBody>
          <a:bodyPr>
            <a:normAutofit fontScale="92500" lnSpcReduction="20000"/>
          </a:bodyPr>
          <a:lstStyle/>
          <a:p>
            <a:r>
              <a:rPr lang="tr-TR" dirty="0" err="1"/>
              <a:t>return</a:t>
            </a:r>
            <a:r>
              <a:rPr lang="tr-TR" dirty="0"/>
              <a:t> 0; komutu içinde bulunduğu fonksiyonu sonlandırır.</a:t>
            </a:r>
          </a:p>
          <a:p>
            <a:r>
              <a:rPr lang="tr-TR" dirty="0" err="1"/>
              <a:t>exit</a:t>
            </a:r>
            <a:r>
              <a:rPr lang="tr-TR" dirty="0"/>
              <a:t>(0); ise</a:t>
            </a:r>
          </a:p>
          <a:p>
            <a:pPr lvl="1"/>
            <a:r>
              <a:rPr lang="tr-TR" dirty="0"/>
              <a:t>#</a:t>
            </a:r>
            <a:r>
              <a:rPr lang="tr-TR" dirty="0" err="1"/>
              <a:t>include</a:t>
            </a:r>
            <a:r>
              <a:rPr lang="tr-TR" dirty="0"/>
              <a:t> &lt;</a:t>
            </a:r>
            <a:r>
              <a:rPr lang="tr-TR" dirty="0" err="1"/>
              <a:t>stdlib</a:t>
            </a:r>
            <a:r>
              <a:rPr lang="tr-TR" dirty="0"/>
              <a:t>.h&gt; ile </a:t>
            </a:r>
            <a:r>
              <a:rPr lang="tr-TR" dirty="0" err="1"/>
              <a:t>stdlib</a:t>
            </a:r>
            <a:r>
              <a:rPr lang="tr-TR" dirty="0"/>
              <a:t> kütüphanesinin eklenmesini gerektirir.</a:t>
            </a:r>
          </a:p>
          <a:p>
            <a:pPr lvl="1"/>
            <a:r>
              <a:rPr lang="tr-TR" dirty="0"/>
              <a:t>Kodu anında sonlandırır ve bu genelde iyi bir kodlama tekniği değildir.</a:t>
            </a:r>
          </a:p>
          <a:p>
            <a:pPr lvl="1"/>
            <a:endParaRPr lang="tr-TR" dirty="0"/>
          </a:p>
          <a:p>
            <a:r>
              <a:rPr lang="tr-TR" dirty="0" err="1"/>
              <a:t>main</a:t>
            </a:r>
            <a:r>
              <a:rPr lang="tr-TR" dirty="0"/>
              <a:t> içinde </a:t>
            </a:r>
            <a:r>
              <a:rPr lang="tr-TR" b="1" i="1" u="sng" dirty="0" err="1"/>
              <a:t>return</a:t>
            </a:r>
            <a:r>
              <a:rPr lang="tr-TR" b="1" i="1" u="sng" dirty="0"/>
              <a:t> 0;</a:t>
            </a:r>
            <a:r>
              <a:rPr lang="tr-TR" dirty="0"/>
              <a:t> ile </a:t>
            </a:r>
            <a:r>
              <a:rPr lang="tr-TR" b="1" i="1" dirty="0" err="1"/>
              <a:t>exit</a:t>
            </a:r>
            <a:r>
              <a:rPr lang="tr-TR" b="1" i="1" dirty="0"/>
              <a:t>(0);</a:t>
            </a:r>
            <a:r>
              <a:rPr lang="tr-TR" dirty="0"/>
              <a:t> aynı etkiyi gösterir.</a:t>
            </a:r>
          </a:p>
          <a:p>
            <a:r>
              <a:rPr lang="tr-TR" dirty="0" err="1"/>
              <a:t>main</a:t>
            </a:r>
            <a:r>
              <a:rPr lang="tr-TR" dirty="0"/>
              <a:t> dışındaki bir fonksiyon içinde ise</a:t>
            </a:r>
          </a:p>
          <a:p>
            <a:pPr lvl="1"/>
            <a:r>
              <a:rPr lang="tr-TR" dirty="0" err="1"/>
              <a:t>return</a:t>
            </a:r>
            <a:r>
              <a:rPr lang="tr-TR" dirty="0"/>
              <a:t>, fonksiyonu sonlandırıp kodu fonksiyonun çağırıldığı yere döndürür.</a:t>
            </a:r>
          </a:p>
          <a:p>
            <a:pPr lvl="1"/>
            <a:r>
              <a:rPr lang="tr-TR" dirty="0" err="1"/>
              <a:t>exit</a:t>
            </a:r>
            <a:r>
              <a:rPr lang="tr-TR" dirty="0"/>
              <a:t> ise fonksiyon değil doğrudan kodu sonlandırır.</a:t>
            </a:r>
          </a:p>
          <a:p>
            <a:pPr lvl="1"/>
            <a:endParaRPr lang="tr-TR" dirty="0"/>
          </a:p>
          <a:p>
            <a:r>
              <a:rPr lang="tr-TR" dirty="0"/>
              <a:t>Hatırlatma: 0 değeri “kod başarılı bir şekilde sonlandı” anlamına gelir.</a:t>
            </a:r>
          </a:p>
        </p:txBody>
      </p:sp>
    </p:spTree>
    <p:extLst>
      <p:ext uri="{BB962C8B-B14F-4D97-AF65-F5344CB8AC3E}">
        <p14:creationId xmlns:p14="http://schemas.microsoft.com/office/powerpoint/2010/main" val="285585974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ox(in)">
                                      <p:cBhvr>
                                        <p:cTn id="15" dur="500"/>
                                        <p:tgtEl>
                                          <p:spTgt spid="3">
                                            <p:txEl>
                                              <p:pRg st="2" end="2"/>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ox(i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ox(in)">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box(in)">
                                      <p:cBhvr>
                                        <p:cTn id="28" dur="500"/>
                                        <p:tgtEl>
                                          <p:spTgt spid="3">
                                            <p:txEl>
                                              <p:pRg st="6" end="6"/>
                                            </p:txEl>
                                          </p:spTgt>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box(in)">
                                      <p:cBhvr>
                                        <p:cTn id="31" dur="500"/>
                                        <p:tgtEl>
                                          <p:spTgt spid="3">
                                            <p:txEl>
                                              <p:pRg st="7" end="7"/>
                                            </p:txEl>
                                          </p:spTgt>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box(in)">
                                      <p:cBhvr>
                                        <p:cTn id="34" dur="500"/>
                                        <p:tgtEl>
                                          <p:spTgt spid="3">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box(in)">
                                      <p:cBhvr>
                                        <p:cTn id="3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Fonksiyonlar ve küresel değişkenler</a:t>
            </a:r>
          </a:p>
        </p:txBody>
      </p:sp>
      <p:sp>
        <p:nvSpPr>
          <p:cNvPr id="3" name="2 İçerik Yer Tutucusu"/>
          <p:cNvSpPr>
            <a:spLocks noGrp="1"/>
          </p:cNvSpPr>
          <p:nvPr>
            <p:ph sz="quarter" idx="1"/>
          </p:nvPr>
        </p:nvSpPr>
        <p:spPr/>
        <p:txBody>
          <a:bodyPr>
            <a:normAutofit lnSpcReduction="10000"/>
          </a:bodyPr>
          <a:lstStyle/>
          <a:p>
            <a:r>
              <a:rPr lang="tr-TR" dirty="0" err="1"/>
              <a:t>main</a:t>
            </a:r>
            <a:r>
              <a:rPr lang="tr-TR" dirty="0"/>
              <a:t> veya diğer fonksiyonların dışına yazdığınız değişkenler, tüm fonksiyonlarda görünür (küresel) olurlar.</a:t>
            </a:r>
          </a:p>
          <a:p>
            <a:pPr lvl="1"/>
            <a:r>
              <a:rPr lang="tr-TR" dirty="0" err="1"/>
              <a:t>int</a:t>
            </a:r>
            <a:r>
              <a:rPr lang="tr-TR" dirty="0"/>
              <a:t> fonk1(</a:t>
            </a:r>
            <a:r>
              <a:rPr lang="tr-TR" dirty="0" err="1"/>
              <a:t>int</a:t>
            </a:r>
            <a:r>
              <a:rPr lang="tr-TR" dirty="0"/>
              <a:t>);</a:t>
            </a:r>
          </a:p>
          <a:p>
            <a:pPr lvl="1"/>
            <a:r>
              <a:rPr lang="tr-TR" dirty="0" err="1"/>
              <a:t>int</a:t>
            </a:r>
            <a:r>
              <a:rPr lang="tr-TR" dirty="0"/>
              <a:t> a=1;</a:t>
            </a:r>
          </a:p>
          <a:p>
            <a:pPr lvl="1"/>
            <a:r>
              <a:rPr lang="tr-TR" dirty="0" err="1"/>
              <a:t>int</a:t>
            </a:r>
            <a:r>
              <a:rPr lang="tr-TR" dirty="0"/>
              <a:t> </a:t>
            </a:r>
            <a:r>
              <a:rPr lang="tr-TR" dirty="0" err="1"/>
              <a:t>main</a:t>
            </a:r>
            <a:r>
              <a:rPr lang="tr-TR" dirty="0"/>
              <a:t>()</a:t>
            </a:r>
          </a:p>
          <a:p>
            <a:pPr lvl="1"/>
            <a:r>
              <a:rPr lang="tr-TR" dirty="0"/>
              <a:t> {</a:t>
            </a:r>
          </a:p>
          <a:p>
            <a:pPr lvl="2">
              <a:buNone/>
            </a:pPr>
            <a:r>
              <a:rPr lang="tr-TR" dirty="0"/>
              <a:t>	a++;</a:t>
            </a:r>
          </a:p>
          <a:p>
            <a:pPr lvl="1"/>
            <a:r>
              <a:rPr lang="tr-TR" dirty="0"/>
              <a:t>}</a:t>
            </a:r>
          </a:p>
          <a:p>
            <a:pPr lvl="1"/>
            <a:r>
              <a:rPr lang="tr-TR" dirty="0" err="1"/>
              <a:t>int</a:t>
            </a:r>
            <a:r>
              <a:rPr lang="tr-TR" dirty="0"/>
              <a:t> fonk1(</a:t>
            </a:r>
            <a:r>
              <a:rPr lang="tr-TR" dirty="0" err="1"/>
              <a:t>int</a:t>
            </a:r>
            <a:r>
              <a:rPr lang="tr-TR" dirty="0"/>
              <a:t> b)</a:t>
            </a:r>
          </a:p>
          <a:p>
            <a:pPr lvl="1"/>
            <a:r>
              <a:rPr lang="tr-TR" dirty="0"/>
              <a:t>{</a:t>
            </a:r>
          </a:p>
          <a:p>
            <a:pPr lvl="1">
              <a:buNone/>
            </a:pPr>
            <a:r>
              <a:rPr lang="tr-TR" dirty="0"/>
              <a:t>		a=3;</a:t>
            </a:r>
          </a:p>
          <a:p>
            <a:pPr lvl="1"/>
            <a:r>
              <a:rPr lang="tr-TR" dirty="0"/>
              <a:t>}</a:t>
            </a:r>
          </a:p>
        </p:txBody>
      </p:sp>
      <p:sp>
        <p:nvSpPr>
          <p:cNvPr id="4" name="3 Yuvarlatılmış Dikdörtgen"/>
          <p:cNvSpPr/>
          <p:nvPr/>
        </p:nvSpPr>
        <p:spPr>
          <a:xfrm>
            <a:off x="4643438" y="2714620"/>
            <a:ext cx="3714776" cy="257176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a:t>BU TARZ KÜRESEL DEĞİŞKEN KULLANIMINI BİLİYOR OLUN İSTİYORUZ</a:t>
            </a:r>
          </a:p>
          <a:p>
            <a:pPr algn="ctr"/>
            <a:r>
              <a:rPr lang="tr-TR" dirty="0"/>
              <a:t>ANCAK</a:t>
            </a:r>
          </a:p>
          <a:p>
            <a:pPr algn="ctr"/>
            <a:r>
              <a:rPr lang="tr-TR" dirty="0"/>
              <a:t>SAKINCALARI(önceden değinildi) OLDUĞU İÇİN </a:t>
            </a:r>
            <a:r>
              <a:rPr lang="tr-TR" sz="2000" b="1" dirty="0"/>
              <a:t>KODUNUZDA ASLA KULLANMAYIN!</a:t>
            </a:r>
          </a:p>
        </p:txBody>
      </p:sp>
    </p:spTree>
    <p:extLst>
      <p:ext uri="{BB962C8B-B14F-4D97-AF65-F5344CB8AC3E}">
        <p14:creationId xmlns:p14="http://schemas.microsoft.com/office/powerpoint/2010/main" val="2815858482"/>
      </p:ext>
    </p:extLst>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Bir fonksiyon örneği: </a:t>
            </a:r>
            <a:r>
              <a:rPr lang="tr-TR" dirty="0" err="1"/>
              <a:t>rand</a:t>
            </a:r>
            <a:r>
              <a:rPr lang="tr-TR" dirty="0"/>
              <a:t>() fonksiyonu</a:t>
            </a:r>
          </a:p>
        </p:txBody>
      </p:sp>
      <p:sp>
        <p:nvSpPr>
          <p:cNvPr id="3" name="2 İçerik Yer Tutucusu"/>
          <p:cNvSpPr>
            <a:spLocks noGrp="1"/>
          </p:cNvSpPr>
          <p:nvPr>
            <p:ph sz="quarter" idx="1"/>
          </p:nvPr>
        </p:nvSpPr>
        <p:spPr/>
        <p:txBody>
          <a:bodyPr/>
          <a:lstStyle/>
          <a:p>
            <a:r>
              <a:rPr lang="tr-TR" dirty="0"/>
              <a:t>Bütün rastgele sayı üretme algoritmaları aslında</a:t>
            </a:r>
          </a:p>
          <a:p>
            <a:pPr lvl="1"/>
            <a:r>
              <a:rPr lang="tr-TR" dirty="0"/>
              <a:t>“sözde rastgele” </a:t>
            </a:r>
            <a:r>
              <a:rPr lang="tr-TR" dirty="0" err="1"/>
              <a:t>dir</a:t>
            </a:r>
            <a:r>
              <a:rPr lang="tr-TR" dirty="0"/>
              <a:t>. (</a:t>
            </a:r>
            <a:r>
              <a:rPr lang="tr-TR" dirty="0" err="1"/>
              <a:t>pseudo</a:t>
            </a:r>
            <a:r>
              <a:rPr lang="tr-TR" dirty="0"/>
              <a:t> </a:t>
            </a:r>
            <a:r>
              <a:rPr lang="tr-TR" dirty="0" err="1"/>
              <a:t>random</a:t>
            </a:r>
            <a:r>
              <a:rPr lang="tr-TR" dirty="0"/>
              <a:t>)</a:t>
            </a:r>
          </a:p>
          <a:p>
            <a:r>
              <a:rPr lang="tr-TR" dirty="0"/>
              <a:t>Yeterince rastgele olup olmadığını bilmek zordur.</a:t>
            </a:r>
          </a:p>
        </p:txBody>
      </p:sp>
      <p:pic>
        <p:nvPicPr>
          <p:cNvPr id="4" name="Picture 4" descr="dilbert-prng"/>
          <p:cNvPicPr>
            <a:picLocks noChangeAspect="1" noChangeArrowheads="1"/>
          </p:cNvPicPr>
          <p:nvPr/>
        </p:nvPicPr>
        <p:blipFill>
          <a:blip r:embed="rId2"/>
          <a:srcRect/>
          <a:stretch>
            <a:fillRect/>
          </a:stretch>
        </p:blipFill>
        <p:spPr bwMode="auto">
          <a:xfrm>
            <a:off x="500034" y="2857496"/>
            <a:ext cx="8204427" cy="2616231"/>
          </a:xfrm>
          <a:prstGeom prst="rect">
            <a:avLst/>
          </a:prstGeom>
          <a:noFill/>
          <a:ln w="9525">
            <a:noFill/>
            <a:miter lim="800000"/>
            <a:headEnd/>
            <a:tailEnd/>
          </a:ln>
        </p:spPr>
      </p:pic>
    </p:spTree>
  </p:cSld>
  <p:clrMapOvr>
    <a:masterClrMapping/>
  </p:clrMapOvr>
  <p:transition>
    <p:rand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Fonksiyonlar ve yerel değişkenler</a:t>
            </a:r>
          </a:p>
        </p:txBody>
      </p:sp>
      <p:sp>
        <p:nvSpPr>
          <p:cNvPr id="3" name="2 İçerik Yer Tutucusu"/>
          <p:cNvSpPr>
            <a:spLocks noGrp="1"/>
          </p:cNvSpPr>
          <p:nvPr>
            <p:ph sz="quarter" idx="1"/>
          </p:nvPr>
        </p:nvSpPr>
        <p:spPr>
          <a:xfrm>
            <a:off x="457200" y="1219200"/>
            <a:ext cx="8229600" cy="2949844"/>
          </a:xfrm>
        </p:spPr>
        <p:txBody>
          <a:bodyPr>
            <a:normAutofit fontScale="92500" lnSpcReduction="10000"/>
          </a:bodyPr>
          <a:lstStyle/>
          <a:p>
            <a:pPr marL="514350" indent="-514350">
              <a:buFont typeface="+mj-lt"/>
              <a:buAutoNum type="arabicPeriod"/>
            </a:pPr>
            <a:r>
              <a:rPr lang="tr-TR" dirty="0"/>
              <a:t>Değişkenler, içinde tanımlandıkları fonksiyonlara(bloklara)  aittirler/yereldirler. </a:t>
            </a:r>
          </a:p>
          <a:p>
            <a:pPr marL="514350" indent="-514350">
              <a:buFont typeface="+mj-lt"/>
              <a:buAutoNum type="arabicPeriod"/>
            </a:pPr>
            <a:r>
              <a:rPr lang="tr-TR" dirty="0"/>
              <a:t>İki ayrı fonksiyonda, aynı isimli iki ayrı değişken tanımlanabilir. İsimleri </a:t>
            </a:r>
            <a:r>
              <a:rPr lang="tr-TR" b="1" dirty="0"/>
              <a:t>aynı olsa bile </a:t>
            </a:r>
            <a:r>
              <a:rPr lang="tr-TR" dirty="0"/>
              <a:t>aslında hafızada farklı adreslerde saklanan </a:t>
            </a:r>
            <a:r>
              <a:rPr lang="tr-TR" b="1" dirty="0"/>
              <a:t>iki ayrı değişkenlerdir.</a:t>
            </a:r>
          </a:p>
          <a:p>
            <a:pPr marL="514350" indent="-514350">
              <a:buFont typeface="+mj-lt"/>
              <a:buAutoNum type="arabicPeriod"/>
            </a:pPr>
            <a:r>
              <a:rPr lang="tr-TR" b="1" i="1" dirty="0"/>
              <a:t>main</a:t>
            </a:r>
            <a:r>
              <a:rPr lang="tr-TR" dirty="0"/>
              <a:t> fonksiyonundaki bir “sayi” degiskeninin değerini, başka bir fonksiyonun içinden değiştiremeyiz. </a:t>
            </a:r>
            <a:r>
              <a:rPr lang="tr-TR" sz="2200" dirty="0"/>
              <a:t>(şu anki bilgilerimize göre bu doğrudur– işaretçiler konusunda değiştirebilmeyi öğreneceğiz.) </a:t>
            </a:r>
            <a:endParaRPr lang="tr-TR" dirty="0"/>
          </a:p>
        </p:txBody>
      </p:sp>
      <p:sp>
        <p:nvSpPr>
          <p:cNvPr id="4" name="3 Yuvarlatılmış Dikdörtgen"/>
          <p:cNvSpPr/>
          <p:nvPr/>
        </p:nvSpPr>
        <p:spPr>
          <a:xfrm>
            <a:off x="642910" y="4357694"/>
            <a:ext cx="3643338" cy="157163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3600" dirty="0"/>
              <a:t>Bu 3maddenin hangisi yanlıştır?</a:t>
            </a:r>
          </a:p>
        </p:txBody>
      </p:sp>
      <p:sp>
        <p:nvSpPr>
          <p:cNvPr id="5" name="4 Yuvarlatılmış Dikdörtgen"/>
          <p:cNvSpPr/>
          <p:nvPr/>
        </p:nvSpPr>
        <p:spPr>
          <a:xfrm>
            <a:off x="4857752" y="4357694"/>
            <a:ext cx="3643338" cy="157163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3600" dirty="0"/>
              <a:t>HİÇBİRİSİ</a:t>
            </a:r>
          </a:p>
        </p:txBody>
      </p:sp>
    </p:spTree>
    <p:extLst>
      <p:ext uri="{BB962C8B-B14F-4D97-AF65-F5344CB8AC3E}">
        <p14:creationId xmlns:p14="http://schemas.microsoft.com/office/powerpoint/2010/main" val="226366482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set>
                                      <p:cBhvr>
                                        <p:cTn id="7" dur="455" fill="hold">
                                          <p:stCondLst>
                                            <p:cond delay="0"/>
                                          </p:stCondLst>
                                        </p:cTn>
                                        <p:tgtEl>
                                          <p:spTgt spid="3">
                                            <p:txEl>
                                              <p:pRg st="0" end="0"/>
                                            </p:txEl>
                                          </p:spTgt>
                                        </p:tgtEl>
                                        <p:attrNameLst>
                                          <p:attrName>style.rotation</p:attrName>
                                        </p:attrNameLst>
                                      </p:cBhvr>
                                      <p:to>
                                        <p:strVal val="-45.0"/>
                                      </p:to>
                                    </p:set>
                                    <p:anim calcmode="lin" valueType="num">
                                      <p:cBhvr>
                                        <p:cTn id="8"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3">
                                            <p:txEl>
                                              <p:pRg st="1" end="1"/>
                                            </p:txEl>
                                          </p:spTgt>
                                        </p:tgtEl>
                                        <p:attrNameLst>
                                          <p:attrName>style.visibility</p:attrName>
                                        </p:attrNameLst>
                                      </p:cBhvr>
                                      <p:to>
                                        <p:strVal val="visible"/>
                                      </p:to>
                                    </p:set>
                                    <p:set>
                                      <p:cBhvr>
                                        <p:cTn id="16" dur="455" fill="hold">
                                          <p:stCondLst>
                                            <p:cond delay="0"/>
                                          </p:stCondLst>
                                        </p:cTn>
                                        <p:tgtEl>
                                          <p:spTgt spid="3">
                                            <p:txEl>
                                              <p:pRg st="1" end="1"/>
                                            </p:txEl>
                                          </p:spTgt>
                                        </p:tgtEl>
                                        <p:attrNameLst>
                                          <p:attrName>style.rotation</p:attrName>
                                        </p:attrNameLst>
                                      </p:cBhvr>
                                      <p:to>
                                        <p:strVal val="-45.0"/>
                                      </p:to>
                                    </p:set>
                                    <p:anim calcmode="lin" valueType="num">
                                      <p:cBhvr>
                                        <p:cTn id="17" dur="455" fill="hold">
                                          <p:stCondLst>
                                            <p:cond delay="455"/>
                                          </p:stCondLst>
                                        </p:cTn>
                                        <p:tgtEl>
                                          <p:spTgt spid="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3">
                                            <p:txEl>
                                              <p:pRg st="1" end="1"/>
                                            </p:txEl>
                                          </p:spTgt>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3">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8" presetClass="entr" presetSubtype="0" accel="50000" fill="hold" grpId="0" nodeType="clickEffect">
                                  <p:stCondLst>
                                    <p:cond delay="0"/>
                                  </p:stCondLst>
                                  <p:iterate type="lt">
                                    <p:tmPct val="50000"/>
                                  </p:iterate>
                                  <p:childTnLst>
                                    <p:set>
                                      <p:cBhvr>
                                        <p:cTn id="24" dur="1" fill="hold">
                                          <p:stCondLst>
                                            <p:cond delay="0"/>
                                          </p:stCondLst>
                                        </p:cTn>
                                        <p:tgtEl>
                                          <p:spTgt spid="3">
                                            <p:txEl>
                                              <p:pRg st="2" end="2"/>
                                            </p:txEl>
                                          </p:spTgt>
                                        </p:tgtEl>
                                        <p:attrNameLst>
                                          <p:attrName>style.visibility</p:attrName>
                                        </p:attrNameLst>
                                      </p:cBhvr>
                                      <p:to>
                                        <p:strVal val="visible"/>
                                      </p:to>
                                    </p:set>
                                    <p:set>
                                      <p:cBhvr>
                                        <p:cTn id="25" dur="455" fill="hold">
                                          <p:stCondLst>
                                            <p:cond delay="0"/>
                                          </p:stCondLst>
                                        </p:cTn>
                                        <p:tgtEl>
                                          <p:spTgt spid="3">
                                            <p:txEl>
                                              <p:pRg st="2" end="2"/>
                                            </p:txEl>
                                          </p:spTgt>
                                        </p:tgtEl>
                                        <p:attrNameLst>
                                          <p:attrName>style.rotation</p:attrName>
                                        </p:attrNameLst>
                                      </p:cBhvr>
                                      <p:to>
                                        <p:strVal val="-45.0"/>
                                      </p:to>
                                    </p:set>
                                    <p:anim calcmode="lin" valueType="num">
                                      <p:cBhvr>
                                        <p:cTn id="26" dur="455" fill="hold">
                                          <p:stCondLst>
                                            <p:cond delay="455"/>
                                          </p:stCondLst>
                                        </p:cTn>
                                        <p:tgtEl>
                                          <p:spTgt spid="3">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27" dur="455" fill="hold">
                                          <p:stCondLst>
                                            <p:cond delay="0"/>
                                          </p:stCondLst>
                                        </p:cTn>
                                        <p:tgtEl>
                                          <p:spTgt spid="3">
                                            <p:txEl>
                                              <p:pRg st="2" end="2"/>
                                            </p:txEl>
                                          </p:spTgt>
                                        </p:tgtEl>
                                        <p:attrNameLst>
                                          <p:attrName>ppt_y</p:attrName>
                                        </p:attrNameLst>
                                      </p:cBhvr>
                                      <p:tavLst>
                                        <p:tav tm="0">
                                          <p:val>
                                            <p:strVal val="#ppt_y-1"/>
                                          </p:val>
                                        </p:tav>
                                        <p:tav tm="100000">
                                          <p:val>
                                            <p:strVal val="#ppt_y-(0.354*#ppt_w-0.172*#ppt_h)"/>
                                          </p:val>
                                        </p:tav>
                                      </p:tavLst>
                                    </p:anim>
                                    <p:anim calcmode="lin" valueType="num">
                                      <p:cBhvr>
                                        <p:cTn id="28" dur="156" decel="50000" autoRev="1" fill="hold">
                                          <p:stCondLst>
                                            <p:cond delay="455"/>
                                          </p:stCondLst>
                                        </p:cTn>
                                        <p:tgtEl>
                                          <p:spTgt spid="3">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29" dur="136" fill="hold">
                                          <p:stCondLst>
                                            <p:cond delay="864"/>
                                          </p:stCondLst>
                                        </p:cTn>
                                        <p:tgtEl>
                                          <p:spTgt spid="3">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diamond(in)">
                                      <p:cBhvr>
                                        <p:cTn id="3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a:solidFill>
                  <a:schemeClr val="tx2">
                    <a:lumMod val="60000"/>
                    <a:lumOff val="40000"/>
                  </a:schemeClr>
                </a:solidFill>
              </a:rPr>
              <a:t>Fonksiyonlara Parametre Geçişi</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marL="342900" indent="-342900" algn="just">
              <a:buFontTx/>
              <a:buChar char="-"/>
            </a:pPr>
            <a:r>
              <a:rPr lang="tr-TR" dirty="0" err="1">
                <a:solidFill>
                  <a:schemeClr val="tx1"/>
                </a:solidFill>
              </a:rPr>
              <a:t>C'de</a:t>
            </a:r>
            <a:r>
              <a:rPr lang="tr-TR" dirty="0">
                <a:solidFill>
                  <a:schemeClr val="tx1"/>
                </a:solidFill>
              </a:rPr>
              <a:t> fonksiyonlara parametre geçişi için iki farklı yöntem kullanılmaktadır. Bunlar değer geçişi (</a:t>
            </a:r>
            <a:r>
              <a:rPr lang="tr-TR" b="1" dirty="0" err="1">
                <a:solidFill>
                  <a:schemeClr val="tx1"/>
                </a:solidFill>
              </a:rPr>
              <a:t>pass</a:t>
            </a:r>
            <a:r>
              <a:rPr lang="tr-TR" b="1" dirty="0">
                <a:solidFill>
                  <a:schemeClr val="tx1"/>
                </a:solidFill>
              </a:rPr>
              <a:t>-</a:t>
            </a:r>
            <a:r>
              <a:rPr lang="tr-TR" b="1" dirty="0" err="1">
                <a:solidFill>
                  <a:schemeClr val="tx1"/>
                </a:solidFill>
              </a:rPr>
              <a:t>by</a:t>
            </a:r>
            <a:r>
              <a:rPr lang="tr-TR" b="1" dirty="0">
                <a:solidFill>
                  <a:schemeClr val="tx1"/>
                </a:solidFill>
              </a:rPr>
              <a:t>-</a:t>
            </a:r>
            <a:r>
              <a:rPr lang="tr-TR" b="1" dirty="0" err="1">
                <a:solidFill>
                  <a:schemeClr val="tx1"/>
                </a:solidFill>
              </a:rPr>
              <a:t>value</a:t>
            </a:r>
            <a:r>
              <a:rPr lang="tr-TR" dirty="0">
                <a:solidFill>
                  <a:schemeClr val="tx1"/>
                </a:solidFill>
              </a:rPr>
              <a:t>) ve referans geçişidir (</a:t>
            </a:r>
            <a:r>
              <a:rPr lang="tr-TR" b="1" dirty="0" err="1">
                <a:solidFill>
                  <a:schemeClr val="tx1"/>
                </a:solidFill>
              </a:rPr>
              <a:t>pass</a:t>
            </a:r>
            <a:r>
              <a:rPr lang="tr-TR" b="1" dirty="0">
                <a:solidFill>
                  <a:schemeClr val="tx1"/>
                </a:solidFill>
              </a:rPr>
              <a:t>-</a:t>
            </a:r>
            <a:r>
              <a:rPr lang="tr-TR" b="1" dirty="0" err="1">
                <a:solidFill>
                  <a:schemeClr val="tx1"/>
                </a:solidFill>
              </a:rPr>
              <a:t>by</a:t>
            </a:r>
            <a:r>
              <a:rPr lang="tr-TR" b="1" dirty="0">
                <a:solidFill>
                  <a:schemeClr val="tx1"/>
                </a:solidFill>
              </a:rPr>
              <a:t>-</a:t>
            </a:r>
            <a:r>
              <a:rPr lang="tr-TR" b="1" dirty="0" err="1">
                <a:solidFill>
                  <a:schemeClr val="tx1"/>
                </a:solidFill>
              </a:rPr>
              <a:t>reference</a:t>
            </a:r>
            <a:r>
              <a:rPr lang="tr-TR" dirty="0">
                <a:solidFill>
                  <a:schemeClr val="tx1"/>
                </a:solidFill>
              </a:rPr>
              <a:t>).</a:t>
            </a:r>
          </a:p>
          <a:p>
            <a:pPr marL="342900" indent="-342900" algn="just">
              <a:buFontTx/>
              <a:buChar char="-"/>
            </a:pPr>
            <a:endParaRPr lang="tr-TR" dirty="0">
              <a:solidFill>
                <a:schemeClr val="tx1"/>
              </a:solidFill>
            </a:endParaRPr>
          </a:p>
          <a:p>
            <a:pPr marL="342900" indent="-342900" algn="just">
              <a:buFontTx/>
              <a:buChar char="-"/>
            </a:pPr>
            <a:endParaRPr lang="tr-TR" dirty="0">
              <a:solidFill>
                <a:schemeClr val="tx1"/>
              </a:solidFill>
            </a:endParaRPr>
          </a:p>
        </p:txBody>
      </p:sp>
      <p:sp>
        <p:nvSpPr>
          <p:cNvPr id="4" name="3 Dikdörtgen"/>
          <p:cNvSpPr/>
          <p:nvPr/>
        </p:nvSpPr>
        <p:spPr>
          <a:xfrm>
            <a:off x="428596" y="3071810"/>
            <a:ext cx="3786214"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lgn="just"/>
            <a:r>
              <a:rPr lang="tr-TR" dirty="0" err="1"/>
              <a:t>C'de</a:t>
            </a:r>
            <a:r>
              <a:rPr lang="tr-TR" dirty="0"/>
              <a:t> varsayılan parametre geçişi </a:t>
            </a:r>
            <a:r>
              <a:rPr lang="tr-TR" dirty="0" err="1"/>
              <a:t>pass</a:t>
            </a:r>
            <a:r>
              <a:rPr lang="tr-TR" dirty="0"/>
              <a:t>-</a:t>
            </a:r>
            <a:r>
              <a:rPr lang="tr-TR" dirty="0" err="1"/>
              <a:t>by</a:t>
            </a:r>
            <a:r>
              <a:rPr lang="tr-TR" dirty="0"/>
              <a:t>-</a:t>
            </a:r>
            <a:r>
              <a:rPr lang="tr-TR" dirty="0" err="1"/>
              <a:t>value'dur</a:t>
            </a:r>
            <a:r>
              <a:rPr lang="tr-TR" dirty="0"/>
              <a:t>. Ancak, parametre geçişlerinde özel sembollerle parametreler referans olarak da geçirilebilir. İşaretçiler konusunda bu konuya ayrıca değinilecektir.</a:t>
            </a:r>
          </a:p>
        </p:txBody>
      </p:sp>
      <p:sp>
        <p:nvSpPr>
          <p:cNvPr id="5" name="4 Dikdörtgen"/>
          <p:cNvSpPr/>
          <p:nvPr/>
        </p:nvSpPr>
        <p:spPr>
          <a:xfrm>
            <a:off x="4429124" y="3643314"/>
            <a:ext cx="4143372" cy="203132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indent="-342900" algn="just"/>
            <a:r>
              <a:rPr lang="tr-TR" b="1" dirty="0" err="1"/>
              <a:t>pass</a:t>
            </a:r>
            <a:r>
              <a:rPr lang="tr-TR" b="1" dirty="0"/>
              <a:t>-</a:t>
            </a:r>
            <a:r>
              <a:rPr lang="tr-TR" b="1" dirty="0" err="1"/>
              <a:t>by</a:t>
            </a:r>
            <a:r>
              <a:rPr lang="tr-TR" b="1" dirty="0"/>
              <a:t>-</a:t>
            </a:r>
            <a:r>
              <a:rPr lang="tr-TR" b="1" dirty="0" err="1"/>
              <a:t>value</a:t>
            </a:r>
            <a:r>
              <a:rPr lang="tr-TR" dirty="0"/>
              <a:t> yönteminde fonksiyona giren değişken veya değerin bir </a:t>
            </a:r>
            <a:r>
              <a:rPr lang="tr-TR" b="1" i="1" u="sng" dirty="0"/>
              <a:t>kopyası</a:t>
            </a:r>
            <a:r>
              <a:rPr lang="tr-TR" dirty="0"/>
              <a:t> oluşturulur ve işlemler bu kopya üzerinde yapılır. Bu nedenle fonksiyon tamamlandıktan sonra parametre olarak gelen değerlerde bir değişiklik gözlenmez.</a:t>
            </a:r>
          </a:p>
        </p:txBody>
      </p:sp>
      <p:cxnSp>
        <p:nvCxnSpPr>
          <p:cNvPr id="7" name="6 Düz Ok Bağlayıcısı"/>
          <p:cNvCxnSpPr/>
          <p:nvPr/>
        </p:nvCxnSpPr>
        <p:spPr>
          <a:xfrm rot="5400000">
            <a:off x="3500430" y="2571744"/>
            <a:ext cx="428628"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8 Düz Ok Bağlayıcısı"/>
          <p:cNvCxnSpPr/>
          <p:nvPr/>
        </p:nvCxnSpPr>
        <p:spPr>
          <a:xfrm rot="5400000">
            <a:off x="6322231" y="2750339"/>
            <a:ext cx="1428760"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7 Yuvarlatılmış Dikdörtgen"/>
          <p:cNvSpPr/>
          <p:nvPr/>
        </p:nvSpPr>
        <p:spPr>
          <a:xfrm>
            <a:off x="785786" y="4929198"/>
            <a:ext cx="3071834" cy="135732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a:t>Küresel değişken kullanmayacak ve yerel değişkenleri bu şekilde </a:t>
            </a:r>
            <a:r>
              <a:rPr lang="tr-TR" dirty="0" err="1"/>
              <a:t>KONTROLLÜce</a:t>
            </a:r>
            <a:r>
              <a:rPr lang="tr-TR" dirty="0"/>
              <a:t> aktaracağız.</a:t>
            </a:r>
          </a:p>
        </p:txBody>
      </p:sp>
    </p:spTree>
    <p:extLst>
      <p:ext uri="{BB962C8B-B14F-4D97-AF65-F5344CB8AC3E}">
        <p14:creationId xmlns:p14="http://schemas.microsoft.com/office/powerpoint/2010/main" val="4152155838"/>
      </p:ext>
    </p:extLst>
  </p:cSld>
  <p:clrMapOvr>
    <a:masterClrMapping/>
  </p:clrMapOvr>
  <p:transition>
    <p:rand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a:ln/>
        </p:spPr>
        <p:txBody>
          <a:bodyPr/>
          <a:lstStyle/>
          <a:p>
            <a:r>
              <a:rPr lang="tr-TR" dirty="0"/>
              <a:t>Fonksiyonlar ve yerel değişkenler</a:t>
            </a:r>
            <a:endParaRPr lang="en-US" dirty="0"/>
          </a:p>
        </p:txBody>
      </p:sp>
      <p:sp>
        <p:nvSpPr>
          <p:cNvPr id="23555" name="Rectangle 3"/>
          <p:cNvSpPr>
            <a:spLocks noGrp="1" noChangeArrowheads="1"/>
          </p:cNvSpPr>
          <p:nvPr>
            <p:ph idx="1"/>
          </p:nvPr>
        </p:nvSpPr>
        <p:spPr>
          <a:xfrm>
            <a:off x="381000" y="1295400"/>
            <a:ext cx="8382000" cy="4876800"/>
          </a:xfrm>
          <a:noFill/>
          <a:ln/>
        </p:spPr>
        <p:txBody>
          <a:bodyPr/>
          <a:lstStyle/>
          <a:p>
            <a:r>
              <a:rPr lang="en-US" sz="2800" b="0" dirty="0"/>
              <a:t>Functions only </a:t>
            </a:r>
            <a:r>
              <a:rPr lang="ja-JP" altLang="en-US" sz="2800" b="0" dirty="0">
                <a:latin typeface="Arial"/>
              </a:rPr>
              <a:t>“</a:t>
            </a:r>
            <a:r>
              <a:rPr lang="en-US" sz="2800" b="0" dirty="0"/>
              <a:t>see</a:t>
            </a:r>
            <a:r>
              <a:rPr lang="ja-JP" altLang="en-US" sz="2800" b="0" dirty="0">
                <a:latin typeface="Arial"/>
              </a:rPr>
              <a:t>”</a:t>
            </a:r>
            <a:r>
              <a:rPr lang="en-US" sz="2800" b="0" dirty="0"/>
              <a:t> (have access to) their own local variables.  This includes main( ) .</a:t>
            </a:r>
          </a:p>
          <a:p>
            <a:r>
              <a:rPr lang="en-US" sz="2800" b="0" dirty="0"/>
              <a:t>Other local variables can be declared within the function body.</a:t>
            </a:r>
          </a:p>
        </p:txBody>
      </p:sp>
      <p:sp>
        <p:nvSpPr>
          <p:cNvPr id="3" name="Oval 2"/>
          <p:cNvSpPr/>
          <p:nvPr/>
        </p:nvSpPr>
        <p:spPr>
          <a:xfrm>
            <a:off x="692459" y="3160450"/>
            <a:ext cx="3151573" cy="321371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dirty="0"/>
              <a:t>X FUNCTION</a:t>
            </a:r>
          </a:p>
          <a:p>
            <a:pPr algn="ctr"/>
            <a:endParaRPr lang="tr-TR" dirty="0"/>
          </a:p>
          <a:p>
            <a:pPr algn="ctr"/>
            <a:endParaRPr lang="tr-TR" dirty="0"/>
          </a:p>
          <a:p>
            <a:pPr algn="ctr"/>
            <a:endParaRPr lang="tr-TR" dirty="0"/>
          </a:p>
          <a:p>
            <a:pPr algn="ctr"/>
            <a:r>
              <a:rPr lang="tr-TR" dirty="0"/>
              <a:t>int james;</a:t>
            </a:r>
          </a:p>
        </p:txBody>
      </p:sp>
      <p:sp>
        <p:nvSpPr>
          <p:cNvPr id="6" name="Oval 5"/>
          <p:cNvSpPr/>
          <p:nvPr/>
        </p:nvSpPr>
        <p:spPr>
          <a:xfrm>
            <a:off x="4580878" y="3160450"/>
            <a:ext cx="3151573" cy="321371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a:t>             Y FUNCTION</a:t>
            </a:r>
          </a:p>
          <a:p>
            <a:pPr algn="ctr"/>
            <a:endParaRPr lang="tr-TR" dirty="0"/>
          </a:p>
          <a:p>
            <a:pPr algn="ctr"/>
            <a:endParaRPr lang="tr-TR" dirty="0"/>
          </a:p>
          <a:p>
            <a:pPr algn="ctr"/>
            <a:endParaRPr lang="tr-TR" dirty="0"/>
          </a:p>
          <a:p>
            <a:pPr algn="ctr"/>
            <a:r>
              <a:rPr lang="tr-TR" dirty="0"/>
              <a:t>int rebecca;</a:t>
            </a:r>
          </a:p>
        </p:txBody>
      </p:sp>
      <p:pic>
        <p:nvPicPr>
          <p:cNvPr id="4098" name="Picture 2" descr="http://sweetclipart.com/multisite/sweetclipart/files/businessman_clipart.pn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b="78359"/>
          <a:stretch/>
        </p:blipFill>
        <p:spPr bwMode="auto">
          <a:xfrm flipH="1">
            <a:off x="1191566" y="4390423"/>
            <a:ext cx="2153355" cy="76831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atlanta.k12.ga.us/cms/lib/GA01000924/Centricity/Domain/442/32661391.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01076" y="4298289"/>
            <a:ext cx="860452" cy="860452"/>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2849880" y="3672840"/>
            <a:ext cx="1607820" cy="1135380"/>
          </a:xfrm>
          <a:prstGeom prst="wedgeRoundRectCallout">
            <a:avLst>
              <a:gd name="adj1" fmla="val -52113"/>
              <a:gd name="adj2" fmla="val 6250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dirty="0"/>
              <a:t>Hi. I am James. Can you see me?</a:t>
            </a:r>
          </a:p>
        </p:txBody>
      </p:sp>
      <p:sp>
        <p:nvSpPr>
          <p:cNvPr id="10" name="Rounded Rectangular Callout 9"/>
          <p:cNvSpPr/>
          <p:nvPr/>
        </p:nvSpPr>
        <p:spPr>
          <a:xfrm>
            <a:off x="4429124" y="2857496"/>
            <a:ext cx="1607820" cy="1135380"/>
          </a:xfrm>
          <a:prstGeom prst="wedgeRoundRectCallout">
            <a:avLst>
              <a:gd name="adj1" fmla="val 46939"/>
              <a:gd name="adj2" fmla="val 109480"/>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1400" dirty="0"/>
              <a:t>I cannot see you. We are the variables of two different functions.</a:t>
            </a:r>
          </a:p>
        </p:txBody>
      </p:sp>
      <p:pic>
        <p:nvPicPr>
          <p:cNvPr id="4102" name="Picture 6" descr="https://encrypted-tbn1.gstatic.com/images?q=tbn:ANd9GcR72IbzTfYpNH7KLJQnWWfZPIIMw4VsxdERgc9Zlozr3YDFQSmh"/>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0" b="100000" l="0" r="100000">
                        <a14:foregroundMark x1="32821" y1="14286" x2="32821" y2="14286"/>
                        <a14:foregroundMark x1="80000" y1="78764" x2="80000" y2="78764"/>
                      </a14:backgroundRemoval>
                    </a14:imgEffect>
                  </a14:imgLayer>
                </a14:imgProps>
              </a:ext>
              <a:ext uri="{28A0092B-C50C-407E-A947-70E740481C1C}">
                <a14:useLocalDpi xmlns:a14="http://schemas.microsoft.com/office/drawing/2010/main" val="0"/>
              </a:ext>
            </a:extLst>
          </a:blip>
          <a:srcRect/>
          <a:stretch>
            <a:fillRect/>
          </a:stretch>
        </p:blipFill>
        <p:spPr bwMode="auto">
          <a:xfrm>
            <a:off x="1895558" y="4774582"/>
            <a:ext cx="299803" cy="39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78980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Ayrı fonksiyonların değişkeni olmak…</a:t>
            </a:r>
          </a:p>
        </p:txBody>
      </p:sp>
      <p:sp>
        <p:nvSpPr>
          <p:cNvPr id="3" name="2 İçerik Yer Tutucusu"/>
          <p:cNvSpPr>
            <a:spLocks noGrp="1"/>
          </p:cNvSpPr>
          <p:nvPr>
            <p:ph sz="quarter" idx="1"/>
          </p:nvPr>
        </p:nvSpPr>
        <p:spPr/>
        <p:txBody>
          <a:bodyPr>
            <a:normAutofit lnSpcReduction="10000"/>
          </a:bodyPr>
          <a:lstStyle/>
          <a:p>
            <a:r>
              <a:rPr lang="tr-TR" b="1" dirty="0" err="1">
                <a:solidFill>
                  <a:srgbClr val="7F0055"/>
                </a:solidFill>
                <a:latin typeface="Consolas"/>
              </a:rPr>
              <a:t>void</a:t>
            </a:r>
            <a:r>
              <a:rPr lang="tr-TR" b="1" dirty="0">
                <a:solidFill>
                  <a:srgbClr val="000000"/>
                </a:solidFill>
                <a:latin typeface="Consolas"/>
              </a:rPr>
              <a:t> fonk1(</a:t>
            </a:r>
            <a:r>
              <a:rPr lang="tr-TR" b="1" dirty="0" err="1">
                <a:solidFill>
                  <a:srgbClr val="7F0055"/>
                </a:solidFill>
                <a:latin typeface="Consolas"/>
              </a:rPr>
              <a:t>int</a:t>
            </a:r>
            <a:r>
              <a:rPr lang="tr-TR" b="1" dirty="0">
                <a:solidFill>
                  <a:srgbClr val="000000"/>
                </a:solidFill>
                <a:latin typeface="Consolas"/>
              </a:rPr>
              <a:t> girdi1, </a:t>
            </a:r>
            <a:r>
              <a:rPr lang="tr-TR" b="1" dirty="0" err="1">
                <a:solidFill>
                  <a:srgbClr val="7F0055"/>
                </a:solidFill>
                <a:latin typeface="Consolas"/>
              </a:rPr>
              <a:t>int</a:t>
            </a:r>
            <a:r>
              <a:rPr lang="tr-TR" b="1" dirty="0">
                <a:solidFill>
                  <a:srgbClr val="000000"/>
                </a:solidFill>
                <a:latin typeface="Consolas"/>
              </a:rPr>
              <a:t> girdi2)</a:t>
            </a:r>
          </a:p>
          <a:p>
            <a:r>
              <a:rPr lang="tr-TR" b="1" dirty="0">
                <a:solidFill>
                  <a:srgbClr val="000000"/>
                </a:solidFill>
                <a:latin typeface="Consolas"/>
              </a:rPr>
              <a:t>{</a:t>
            </a:r>
          </a:p>
          <a:p>
            <a:pPr lvl="1"/>
            <a:r>
              <a:rPr lang="tr-TR" b="1" dirty="0" err="1">
                <a:solidFill>
                  <a:srgbClr val="7F0055"/>
                </a:solidFill>
                <a:latin typeface="Consolas"/>
              </a:rPr>
              <a:t>int</a:t>
            </a:r>
            <a:r>
              <a:rPr lang="tr-TR" b="1" dirty="0">
                <a:solidFill>
                  <a:srgbClr val="000000"/>
                </a:solidFill>
                <a:latin typeface="Consolas"/>
              </a:rPr>
              <a:t> </a:t>
            </a:r>
            <a:r>
              <a:rPr lang="tr-TR" b="1" dirty="0" err="1">
                <a:solidFill>
                  <a:srgbClr val="000000"/>
                </a:solidFill>
                <a:latin typeface="Consolas"/>
              </a:rPr>
              <a:t>james</a:t>
            </a:r>
            <a:r>
              <a:rPr lang="tr-TR" b="1" dirty="0">
                <a:solidFill>
                  <a:srgbClr val="000000"/>
                </a:solidFill>
                <a:latin typeface="Consolas"/>
              </a:rPr>
              <a:t>=007+girdi1;</a:t>
            </a:r>
          </a:p>
          <a:p>
            <a:pPr lvl="1"/>
            <a:r>
              <a:rPr lang="pt-BR" b="1" dirty="0">
                <a:solidFill>
                  <a:srgbClr val="642880"/>
                </a:solidFill>
                <a:latin typeface="Consolas"/>
              </a:rPr>
              <a:t>printf</a:t>
            </a:r>
            <a:r>
              <a:rPr lang="pt-BR" b="1" dirty="0">
                <a:solidFill>
                  <a:srgbClr val="000000"/>
                </a:solidFill>
                <a:latin typeface="Consolas"/>
              </a:rPr>
              <a:t>(</a:t>
            </a:r>
            <a:r>
              <a:rPr lang="pt-BR" b="1" dirty="0">
                <a:solidFill>
                  <a:srgbClr val="2A00FF"/>
                </a:solidFill>
                <a:latin typeface="Consolas"/>
              </a:rPr>
              <a:t>"%d"</a:t>
            </a:r>
            <a:r>
              <a:rPr lang="pt-BR" b="1" dirty="0">
                <a:solidFill>
                  <a:srgbClr val="000000"/>
                </a:solidFill>
                <a:latin typeface="Consolas"/>
              </a:rPr>
              <a:t>, </a:t>
            </a:r>
            <a:r>
              <a:rPr lang="tr-TR" b="1" dirty="0" err="1">
                <a:solidFill>
                  <a:srgbClr val="000000"/>
                </a:solidFill>
                <a:latin typeface="Consolas"/>
              </a:rPr>
              <a:t>rebecca</a:t>
            </a:r>
            <a:r>
              <a:rPr lang="pt-BR" b="1" dirty="0">
                <a:solidFill>
                  <a:srgbClr val="000000"/>
                </a:solidFill>
                <a:latin typeface="Consolas"/>
              </a:rPr>
              <a:t>);</a:t>
            </a:r>
            <a:r>
              <a:rPr lang="tr-TR" b="1" dirty="0">
                <a:solidFill>
                  <a:srgbClr val="000000"/>
                </a:solidFill>
                <a:latin typeface="Consolas"/>
              </a:rPr>
              <a:t> </a:t>
            </a:r>
            <a:r>
              <a:rPr lang="tr-TR" sz="1600" b="1" dirty="0">
                <a:solidFill>
                  <a:srgbClr val="000000"/>
                </a:solidFill>
                <a:latin typeface="Consolas"/>
              </a:rPr>
              <a:t>//hata verir. </a:t>
            </a:r>
            <a:r>
              <a:rPr lang="tr-TR" sz="1600" b="1" dirty="0" err="1">
                <a:solidFill>
                  <a:srgbClr val="000000"/>
                </a:solidFill>
                <a:latin typeface="Consolas"/>
              </a:rPr>
              <a:t>rebecca</a:t>
            </a:r>
            <a:r>
              <a:rPr lang="tr-TR" sz="1600" b="1" dirty="0">
                <a:solidFill>
                  <a:srgbClr val="000000"/>
                </a:solidFill>
                <a:latin typeface="Consolas"/>
              </a:rPr>
              <a:t> </a:t>
            </a:r>
            <a:r>
              <a:rPr lang="tr-TR" sz="1600" b="1" dirty="0" err="1">
                <a:solidFill>
                  <a:srgbClr val="000000"/>
                </a:solidFill>
                <a:latin typeface="Consolas"/>
              </a:rPr>
              <a:t>tanimsiz</a:t>
            </a:r>
            <a:r>
              <a:rPr lang="tr-TR" sz="1600" b="1" dirty="0">
                <a:solidFill>
                  <a:srgbClr val="000000"/>
                </a:solidFill>
                <a:latin typeface="Consolas"/>
              </a:rPr>
              <a:t>.</a:t>
            </a:r>
            <a:endParaRPr lang="pt-BR" b="1" dirty="0">
              <a:solidFill>
                <a:srgbClr val="000000"/>
              </a:solidFill>
              <a:latin typeface="Consolas"/>
            </a:endParaRPr>
          </a:p>
          <a:p>
            <a:r>
              <a:rPr lang="tr-TR" dirty="0">
                <a:solidFill>
                  <a:srgbClr val="000000"/>
                </a:solidFill>
                <a:latin typeface="Consolas"/>
              </a:rPr>
              <a:t>}</a:t>
            </a:r>
          </a:p>
          <a:p>
            <a:endParaRPr lang="tr-TR" dirty="0">
              <a:latin typeface="Consolas"/>
            </a:endParaRPr>
          </a:p>
          <a:p>
            <a:r>
              <a:rPr lang="tr-TR" b="1" dirty="0" err="1">
                <a:solidFill>
                  <a:srgbClr val="7F0055"/>
                </a:solidFill>
                <a:latin typeface="Consolas"/>
              </a:rPr>
              <a:t>void</a:t>
            </a:r>
            <a:r>
              <a:rPr lang="tr-TR" b="1" dirty="0">
                <a:solidFill>
                  <a:srgbClr val="000000"/>
                </a:solidFill>
                <a:latin typeface="Consolas"/>
              </a:rPr>
              <a:t> fonk2(</a:t>
            </a:r>
            <a:r>
              <a:rPr lang="tr-TR" b="1" dirty="0" err="1">
                <a:solidFill>
                  <a:srgbClr val="7F0055"/>
                </a:solidFill>
                <a:latin typeface="Consolas"/>
              </a:rPr>
              <a:t>int</a:t>
            </a:r>
            <a:r>
              <a:rPr lang="tr-TR" b="1" dirty="0">
                <a:solidFill>
                  <a:srgbClr val="000000"/>
                </a:solidFill>
                <a:latin typeface="Consolas"/>
              </a:rPr>
              <a:t> inp1, </a:t>
            </a:r>
            <a:r>
              <a:rPr lang="tr-TR" b="1" dirty="0" err="1">
                <a:solidFill>
                  <a:srgbClr val="7F0055"/>
                </a:solidFill>
                <a:latin typeface="Consolas"/>
              </a:rPr>
              <a:t>int</a:t>
            </a:r>
            <a:r>
              <a:rPr lang="tr-TR" b="1" dirty="0">
                <a:solidFill>
                  <a:srgbClr val="000000"/>
                </a:solidFill>
                <a:latin typeface="Consolas"/>
              </a:rPr>
              <a:t> inp2)</a:t>
            </a:r>
          </a:p>
          <a:p>
            <a:r>
              <a:rPr lang="tr-TR" b="1" dirty="0">
                <a:solidFill>
                  <a:srgbClr val="000000"/>
                </a:solidFill>
                <a:latin typeface="Consolas"/>
              </a:rPr>
              <a:t>{</a:t>
            </a:r>
          </a:p>
          <a:p>
            <a:pPr lvl="1"/>
            <a:r>
              <a:rPr lang="tr-TR" b="1" dirty="0" err="1">
                <a:solidFill>
                  <a:srgbClr val="7F0055"/>
                </a:solidFill>
                <a:latin typeface="Consolas"/>
              </a:rPr>
              <a:t>int</a:t>
            </a:r>
            <a:r>
              <a:rPr lang="tr-TR" b="1" dirty="0">
                <a:solidFill>
                  <a:srgbClr val="000000"/>
                </a:solidFill>
                <a:latin typeface="Consolas"/>
              </a:rPr>
              <a:t> </a:t>
            </a:r>
            <a:r>
              <a:rPr lang="tr-TR" b="1" dirty="0" err="1">
                <a:solidFill>
                  <a:srgbClr val="000000"/>
                </a:solidFill>
                <a:latin typeface="Consolas"/>
              </a:rPr>
              <a:t>rebecca</a:t>
            </a:r>
            <a:r>
              <a:rPr lang="tr-TR" b="1" dirty="0">
                <a:solidFill>
                  <a:srgbClr val="000000"/>
                </a:solidFill>
                <a:latin typeface="Consolas"/>
              </a:rPr>
              <a:t>=42+inp1*inp2;</a:t>
            </a:r>
          </a:p>
          <a:p>
            <a:pPr lvl="1"/>
            <a:r>
              <a:rPr lang="tr-TR" b="1" dirty="0" err="1">
                <a:solidFill>
                  <a:srgbClr val="000000"/>
                </a:solidFill>
                <a:latin typeface="Consolas"/>
              </a:rPr>
              <a:t>james</a:t>
            </a:r>
            <a:r>
              <a:rPr lang="tr-TR" b="1" dirty="0">
                <a:solidFill>
                  <a:srgbClr val="000000"/>
                </a:solidFill>
                <a:latin typeface="Consolas"/>
              </a:rPr>
              <a:t>++; </a:t>
            </a:r>
            <a:r>
              <a:rPr lang="tr-TR" sz="1600" b="1" dirty="0">
                <a:solidFill>
                  <a:srgbClr val="000000"/>
                </a:solidFill>
                <a:latin typeface="Consolas"/>
              </a:rPr>
              <a:t>//hata verir. </a:t>
            </a:r>
            <a:r>
              <a:rPr lang="tr-TR" sz="1600" b="1" dirty="0" err="1">
                <a:solidFill>
                  <a:srgbClr val="000000"/>
                </a:solidFill>
                <a:latin typeface="Consolas"/>
              </a:rPr>
              <a:t>james</a:t>
            </a:r>
            <a:r>
              <a:rPr lang="tr-TR" sz="1600" b="1" dirty="0">
                <a:solidFill>
                  <a:srgbClr val="000000"/>
                </a:solidFill>
                <a:latin typeface="Consolas"/>
              </a:rPr>
              <a:t> </a:t>
            </a:r>
            <a:r>
              <a:rPr lang="tr-TR" sz="1600" b="1" dirty="0" err="1">
                <a:solidFill>
                  <a:srgbClr val="000000"/>
                </a:solidFill>
                <a:latin typeface="Consolas"/>
              </a:rPr>
              <a:t>tanimsiz</a:t>
            </a:r>
            <a:r>
              <a:rPr lang="tr-TR" sz="1600" b="1" dirty="0">
                <a:solidFill>
                  <a:srgbClr val="000000"/>
                </a:solidFill>
                <a:latin typeface="Consolas"/>
              </a:rPr>
              <a:t>.</a:t>
            </a:r>
            <a:endParaRPr lang="tr-TR" b="1" dirty="0">
              <a:solidFill>
                <a:srgbClr val="000000"/>
              </a:solidFill>
              <a:latin typeface="Consolas"/>
            </a:endParaRPr>
          </a:p>
          <a:p>
            <a:r>
              <a:rPr lang="tr-TR" dirty="0">
                <a:solidFill>
                  <a:srgbClr val="000000"/>
                </a:solidFill>
                <a:latin typeface="Consolas"/>
              </a:rPr>
              <a:t>}</a:t>
            </a:r>
          </a:p>
          <a:p>
            <a:endParaRPr lang="tr-TR" dirty="0"/>
          </a:p>
        </p:txBody>
      </p:sp>
      <p:sp>
        <p:nvSpPr>
          <p:cNvPr id="4" name="3 Yuvarlatılmış Dikdörtgen"/>
          <p:cNvSpPr/>
          <p:nvPr/>
        </p:nvSpPr>
        <p:spPr>
          <a:xfrm>
            <a:off x="6143636" y="4000504"/>
            <a:ext cx="2857520" cy="228601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a:t>Bu durum fonksiyonlara özel değildir; genel olarak tüm bloklar için geçerlidir.</a:t>
            </a:r>
          </a:p>
          <a:p>
            <a:pPr algn="ctr"/>
            <a:endParaRPr lang="tr-TR" dirty="0"/>
          </a:p>
          <a:p>
            <a:pPr algn="ctr"/>
            <a:r>
              <a:rPr lang="tr-TR" dirty="0"/>
              <a:t>Bir blok içerisinde tanımlı olan değişken, o bloğun dışında tanımsızdır.</a:t>
            </a:r>
          </a:p>
        </p:txBody>
      </p:sp>
    </p:spTree>
    <p:extLst>
      <p:ext uri="{BB962C8B-B14F-4D97-AF65-F5344CB8AC3E}">
        <p14:creationId xmlns:p14="http://schemas.microsoft.com/office/powerpoint/2010/main" val="673926207"/>
      </p:ext>
    </p:extLst>
  </p:cSld>
  <p:clrMapOvr>
    <a:masterClrMapping/>
  </p:clrMapOvr>
  <p:transition>
    <p:rand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a:solidFill>
                  <a:schemeClr val="tx2">
                    <a:lumMod val="60000"/>
                    <a:lumOff val="40000"/>
                  </a:schemeClr>
                </a:solidFill>
              </a:rPr>
              <a:t>Fonksiyonlara Parametre Geçişi</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62500" lnSpcReduction="20000"/>
          </a:bodyPr>
          <a:lstStyle/>
          <a:p>
            <a:pPr marL="342900" indent="-342900" algn="just">
              <a:buFontTx/>
              <a:buChar char="-"/>
            </a:pPr>
            <a:r>
              <a:rPr lang="tr-TR" b="1" dirty="0" err="1">
                <a:solidFill>
                  <a:schemeClr val="tx1"/>
                </a:solidFill>
              </a:rPr>
              <a:t>pass</a:t>
            </a:r>
            <a:r>
              <a:rPr lang="tr-TR" b="1" dirty="0">
                <a:solidFill>
                  <a:schemeClr val="tx1"/>
                </a:solidFill>
              </a:rPr>
              <a:t>-</a:t>
            </a:r>
            <a:r>
              <a:rPr lang="tr-TR" b="1" dirty="0" err="1">
                <a:solidFill>
                  <a:schemeClr val="tx1"/>
                </a:solidFill>
              </a:rPr>
              <a:t>by</a:t>
            </a:r>
            <a:r>
              <a:rPr lang="tr-TR" b="1" dirty="0">
                <a:solidFill>
                  <a:schemeClr val="tx1"/>
                </a:solidFill>
              </a:rPr>
              <a:t>-</a:t>
            </a:r>
            <a:r>
              <a:rPr lang="tr-TR" b="1" dirty="0" err="1">
                <a:solidFill>
                  <a:schemeClr val="tx1"/>
                </a:solidFill>
              </a:rPr>
              <a:t>value</a:t>
            </a:r>
            <a:r>
              <a:rPr lang="tr-TR" b="1" dirty="0">
                <a:solidFill>
                  <a:schemeClr val="tx1"/>
                </a:solidFill>
              </a:rPr>
              <a:t> örneği:</a:t>
            </a:r>
          </a:p>
          <a:p>
            <a:pPr algn="just"/>
            <a:endParaRPr lang="tr-TR" dirty="0">
              <a:solidFill>
                <a:schemeClr val="tx1"/>
              </a:solidFill>
            </a:endParaRPr>
          </a:p>
          <a:p>
            <a:pPr algn="l"/>
            <a:r>
              <a:rPr lang="tr-TR" b="1" dirty="0" err="1">
                <a:solidFill>
                  <a:srgbClr val="7F0055"/>
                </a:solidFill>
                <a:latin typeface="Consolas"/>
              </a:rPr>
              <a:t>void</a:t>
            </a:r>
            <a:r>
              <a:rPr lang="tr-TR" b="1" dirty="0">
                <a:solidFill>
                  <a:srgbClr val="000000"/>
                </a:solidFill>
                <a:latin typeface="Consolas"/>
              </a:rPr>
              <a:t> </a:t>
            </a:r>
            <a:r>
              <a:rPr lang="tr-TR" b="1" dirty="0" err="1">
                <a:solidFill>
                  <a:srgbClr val="000000"/>
                </a:solidFill>
                <a:latin typeface="Consolas"/>
              </a:rPr>
              <a:t>degistir</a:t>
            </a:r>
            <a:r>
              <a:rPr lang="tr-TR" b="1" dirty="0">
                <a:solidFill>
                  <a:srgbClr val="000000"/>
                </a:solidFill>
                <a:latin typeface="Consolas"/>
              </a:rPr>
              <a:t>(</a:t>
            </a:r>
            <a:r>
              <a:rPr lang="tr-TR" b="1" dirty="0" err="1">
                <a:solidFill>
                  <a:srgbClr val="7F0055"/>
                </a:solidFill>
                <a:latin typeface="Consolas"/>
              </a:rPr>
              <a:t>int</a:t>
            </a:r>
            <a:r>
              <a:rPr lang="tr-TR" b="1" dirty="0">
                <a:solidFill>
                  <a:srgbClr val="000000"/>
                </a:solidFill>
                <a:latin typeface="Consolas"/>
              </a:rPr>
              <a:t> a, </a:t>
            </a:r>
            <a:r>
              <a:rPr lang="tr-TR" b="1" dirty="0" err="1">
                <a:solidFill>
                  <a:srgbClr val="7F0055"/>
                </a:solidFill>
                <a:latin typeface="Consolas"/>
              </a:rPr>
              <a:t>int</a:t>
            </a:r>
            <a:r>
              <a:rPr lang="tr-TR" b="1" dirty="0">
                <a:solidFill>
                  <a:srgbClr val="000000"/>
                </a:solidFill>
                <a:latin typeface="Consolas"/>
              </a:rPr>
              <a:t> b)</a:t>
            </a:r>
          </a:p>
          <a:p>
            <a:pPr algn="l"/>
            <a:r>
              <a:rPr lang="tr-TR" b="1" dirty="0">
                <a:solidFill>
                  <a:srgbClr val="000000"/>
                </a:solidFill>
                <a:latin typeface="Consolas"/>
              </a:rPr>
              <a:t>{</a:t>
            </a:r>
          </a:p>
          <a:p>
            <a:pPr lvl="1" algn="l"/>
            <a:r>
              <a:rPr lang="tr-TR" b="1" dirty="0" err="1">
                <a:solidFill>
                  <a:srgbClr val="7F0055"/>
                </a:solidFill>
                <a:latin typeface="Consolas"/>
              </a:rPr>
              <a:t>int</a:t>
            </a:r>
            <a:r>
              <a:rPr lang="tr-TR" b="1" dirty="0">
                <a:solidFill>
                  <a:srgbClr val="000000"/>
                </a:solidFill>
                <a:latin typeface="Consolas"/>
              </a:rPr>
              <a:t> </a:t>
            </a:r>
            <a:r>
              <a:rPr lang="tr-TR" b="1" dirty="0" err="1">
                <a:solidFill>
                  <a:srgbClr val="000000"/>
                </a:solidFill>
                <a:latin typeface="Consolas"/>
              </a:rPr>
              <a:t>temp</a:t>
            </a:r>
            <a:r>
              <a:rPr lang="tr-TR" b="1" dirty="0">
                <a:solidFill>
                  <a:srgbClr val="000000"/>
                </a:solidFill>
                <a:latin typeface="Consolas"/>
              </a:rPr>
              <a:t> = a;</a:t>
            </a:r>
          </a:p>
          <a:p>
            <a:pPr lvl="1" algn="l"/>
            <a:r>
              <a:rPr lang="tr-TR" dirty="0">
                <a:solidFill>
                  <a:srgbClr val="000000"/>
                </a:solidFill>
                <a:latin typeface="Consolas"/>
              </a:rPr>
              <a:t>a = b;</a:t>
            </a:r>
          </a:p>
          <a:p>
            <a:pPr lvl="1" algn="l"/>
            <a:r>
              <a:rPr lang="tr-TR" dirty="0">
                <a:solidFill>
                  <a:srgbClr val="000000"/>
                </a:solidFill>
                <a:latin typeface="Consolas"/>
              </a:rPr>
              <a:t>b = </a:t>
            </a:r>
            <a:r>
              <a:rPr lang="tr-TR" dirty="0" err="1">
                <a:solidFill>
                  <a:srgbClr val="000000"/>
                </a:solidFill>
                <a:latin typeface="Consolas"/>
              </a:rPr>
              <a:t>temp</a:t>
            </a:r>
            <a:r>
              <a:rPr lang="tr-TR" dirty="0">
                <a:solidFill>
                  <a:srgbClr val="000000"/>
                </a:solidFill>
                <a:latin typeface="Consolas"/>
              </a:rPr>
              <a:t>;</a:t>
            </a:r>
          </a:p>
          <a:p>
            <a:pPr lvl="1" algn="l"/>
            <a:r>
              <a:rPr lang="pt-BR" b="1" dirty="0">
                <a:solidFill>
                  <a:srgbClr val="642880"/>
                </a:solidFill>
                <a:latin typeface="Consolas"/>
              </a:rPr>
              <a:t>printf</a:t>
            </a:r>
            <a:r>
              <a:rPr lang="pt-BR" b="1" dirty="0">
                <a:solidFill>
                  <a:srgbClr val="000000"/>
                </a:solidFill>
                <a:latin typeface="Consolas"/>
              </a:rPr>
              <a:t>(</a:t>
            </a:r>
            <a:r>
              <a:rPr lang="pt-BR" b="1" dirty="0">
                <a:solidFill>
                  <a:srgbClr val="2A00FF"/>
                </a:solidFill>
                <a:latin typeface="Consolas"/>
              </a:rPr>
              <a:t>"%d - %d\n"</a:t>
            </a:r>
            <a:r>
              <a:rPr lang="pt-BR" b="1" dirty="0">
                <a:solidFill>
                  <a:srgbClr val="000000"/>
                </a:solidFill>
                <a:latin typeface="Consolas"/>
              </a:rPr>
              <a:t>, a, b);</a:t>
            </a:r>
          </a:p>
          <a:p>
            <a:pPr algn="l"/>
            <a:r>
              <a:rPr lang="tr-TR" dirty="0">
                <a:solidFill>
                  <a:srgbClr val="000000"/>
                </a:solidFill>
                <a:latin typeface="Consolas"/>
              </a:rPr>
              <a:t>}</a:t>
            </a:r>
          </a:p>
          <a:p>
            <a:pPr algn="l"/>
            <a:endParaRPr lang="tr-TR" dirty="0">
              <a:latin typeface="Consolas"/>
            </a:endParaRPr>
          </a:p>
          <a:p>
            <a:pPr algn="l"/>
            <a:r>
              <a:rPr lang="tr-TR" b="1" dirty="0" err="1">
                <a:solidFill>
                  <a:srgbClr val="7F0055"/>
                </a:solidFill>
                <a:latin typeface="Consolas"/>
              </a:rPr>
              <a:t>int</a:t>
            </a:r>
            <a:r>
              <a:rPr lang="tr-TR" b="1" dirty="0">
                <a:solidFill>
                  <a:srgbClr val="000000"/>
                </a:solidFill>
                <a:latin typeface="Consolas"/>
              </a:rPr>
              <a:t> </a:t>
            </a:r>
            <a:r>
              <a:rPr lang="tr-TR" b="1" dirty="0" err="1">
                <a:solidFill>
                  <a:srgbClr val="000000"/>
                </a:solidFill>
                <a:latin typeface="Consolas"/>
              </a:rPr>
              <a:t>main</a:t>
            </a:r>
            <a:r>
              <a:rPr lang="tr-TR" b="1" dirty="0">
                <a:solidFill>
                  <a:srgbClr val="000000"/>
                </a:solidFill>
                <a:latin typeface="Consolas"/>
              </a:rPr>
              <a:t>()</a:t>
            </a:r>
          </a:p>
          <a:p>
            <a:pPr algn="l"/>
            <a:r>
              <a:rPr lang="tr-TR" b="1" dirty="0">
                <a:solidFill>
                  <a:srgbClr val="000000"/>
                </a:solidFill>
                <a:latin typeface="Consolas"/>
              </a:rPr>
              <a:t>{</a:t>
            </a:r>
            <a:endParaRPr lang="tr-TR" dirty="0">
              <a:latin typeface="Consolas"/>
            </a:endParaRPr>
          </a:p>
          <a:p>
            <a:pPr lvl="1" algn="l"/>
            <a:r>
              <a:rPr lang="en-US" b="1" dirty="0" err="1">
                <a:solidFill>
                  <a:srgbClr val="7F0055"/>
                </a:solidFill>
                <a:latin typeface="Consolas"/>
              </a:rPr>
              <a:t>int</a:t>
            </a:r>
            <a:r>
              <a:rPr lang="en-US" b="1" dirty="0">
                <a:solidFill>
                  <a:srgbClr val="000000"/>
                </a:solidFill>
                <a:latin typeface="Consolas"/>
              </a:rPr>
              <a:t> sayi1 = 3, sayi2 = 6;</a:t>
            </a:r>
          </a:p>
          <a:p>
            <a:pPr lvl="1" algn="l"/>
            <a:r>
              <a:rPr lang="en-US" b="1" dirty="0" err="1">
                <a:solidFill>
                  <a:srgbClr val="642880"/>
                </a:solidFill>
                <a:latin typeface="Consolas"/>
              </a:rPr>
              <a:t>printf</a:t>
            </a:r>
            <a:r>
              <a:rPr lang="en-US" b="1" dirty="0">
                <a:solidFill>
                  <a:srgbClr val="000000"/>
                </a:solidFill>
                <a:latin typeface="Consolas"/>
              </a:rPr>
              <a:t>(</a:t>
            </a:r>
            <a:r>
              <a:rPr lang="en-US" b="1" dirty="0">
                <a:solidFill>
                  <a:srgbClr val="2A00FF"/>
                </a:solidFill>
                <a:latin typeface="Consolas"/>
              </a:rPr>
              <a:t>"%d - %d\n"</a:t>
            </a:r>
            <a:r>
              <a:rPr lang="en-US" b="1" dirty="0">
                <a:solidFill>
                  <a:srgbClr val="000000"/>
                </a:solidFill>
                <a:latin typeface="Consolas"/>
              </a:rPr>
              <a:t>, sayi1, sayi2);</a:t>
            </a:r>
          </a:p>
          <a:p>
            <a:pPr lvl="1" algn="l"/>
            <a:r>
              <a:rPr lang="tr-TR" dirty="0" err="1">
                <a:solidFill>
                  <a:srgbClr val="000000"/>
                </a:solidFill>
                <a:latin typeface="Consolas"/>
              </a:rPr>
              <a:t>degistir</a:t>
            </a:r>
            <a:r>
              <a:rPr lang="tr-TR" dirty="0">
                <a:solidFill>
                  <a:srgbClr val="000000"/>
                </a:solidFill>
                <a:latin typeface="Consolas"/>
              </a:rPr>
              <a:t>(sayi1, sayi2);</a:t>
            </a:r>
          </a:p>
          <a:p>
            <a:pPr lvl="1" algn="l"/>
            <a:r>
              <a:rPr lang="en-US" b="1" dirty="0" err="1">
                <a:solidFill>
                  <a:srgbClr val="642880"/>
                </a:solidFill>
                <a:latin typeface="Consolas"/>
              </a:rPr>
              <a:t>printf</a:t>
            </a:r>
            <a:r>
              <a:rPr lang="en-US" b="1" dirty="0">
                <a:solidFill>
                  <a:srgbClr val="000000"/>
                </a:solidFill>
                <a:latin typeface="Consolas"/>
              </a:rPr>
              <a:t>(</a:t>
            </a:r>
            <a:r>
              <a:rPr lang="en-US" b="1" dirty="0">
                <a:solidFill>
                  <a:srgbClr val="2A00FF"/>
                </a:solidFill>
                <a:latin typeface="Consolas"/>
              </a:rPr>
              <a:t>"%d - %d\n"</a:t>
            </a:r>
            <a:r>
              <a:rPr lang="en-US" b="1" dirty="0">
                <a:solidFill>
                  <a:srgbClr val="000000"/>
                </a:solidFill>
                <a:latin typeface="Consolas"/>
              </a:rPr>
              <a:t>, sayi1, sayi2);</a:t>
            </a:r>
          </a:p>
          <a:p>
            <a:pPr lvl="1" algn="l"/>
            <a:endParaRPr lang="tr-TR" dirty="0">
              <a:latin typeface="Consolas"/>
            </a:endParaRPr>
          </a:p>
          <a:p>
            <a:pPr lvl="1" algn="l"/>
            <a:r>
              <a:rPr lang="tr-TR" b="1" dirty="0" err="1">
                <a:solidFill>
                  <a:srgbClr val="7F0055"/>
                </a:solidFill>
                <a:latin typeface="Consolas"/>
              </a:rPr>
              <a:t>return</a:t>
            </a:r>
            <a:r>
              <a:rPr lang="tr-TR" b="1" dirty="0">
                <a:solidFill>
                  <a:srgbClr val="000000"/>
                </a:solidFill>
                <a:latin typeface="Consolas"/>
              </a:rPr>
              <a:t> 0;</a:t>
            </a:r>
          </a:p>
          <a:p>
            <a:pPr algn="l"/>
            <a:r>
              <a:rPr lang="tr-TR" dirty="0">
                <a:solidFill>
                  <a:srgbClr val="000000"/>
                </a:solidFill>
                <a:latin typeface="Consolas"/>
              </a:rPr>
              <a:t>}</a:t>
            </a:r>
          </a:p>
          <a:p>
            <a:pPr algn="l"/>
            <a:endParaRPr lang="tr-TR" dirty="0">
              <a:solidFill>
                <a:srgbClr val="000000"/>
              </a:solidFill>
              <a:latin typeface="Consolas"/>
            </a:endParaRPr>
          </a:p>
          <a:p>
            <a:pPr algn="l"/>
            <a:endParaRPr lang="tr-TR" dirty="0">
              <a:solidFill>
                <a:schemeClr val="tx1"/>
              </a:solidFill>
            </a:endParaRPr>
          </a:p>
        </p:txBody>
      </p:sp>
      <p:sp>
        <p:nvSpPr>
          <p:cNvPr id="4" name="3 Dikdörtgen"/>
          <p:cNvSpPr/>
          <p:nvPr/>
        </p:nvSpPr>
        <p:spPr>
          <a:xfrm>
            <a:off x="6357950" y="2928934"/>
            <a:ext cx="2000264"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buFont typeface="Wingdings" panose="05000000000000000000" pitchFamily="2" charset="2"/>
              <a:buChar char="Ø"/>
            </a:pPr>
            <a:r>
              <a:rPr lang="tr-TR" dirty="0">
                <a:solidFill>
                  <a:srgbClr val="000000"/>
                </a:solidFill>
                <a:latin typeface="Consolas"/>
              </a:rPr>
              <a:t>Çıktı:</a:t>
            </a:r>
          </a:p>
          <a:p>
            <a:endParaRPr lang="tr-TR" dirty="0">
              <a:solidFill>
                <a:srgbClr val="000000"/>
              </a:solidFill>
              <a:latin typeface="Consolas"/>
            </a:endParaRPr>
          </a:p>
          <a:p>
            <a:r>
              <a:rPr lang="tr-TR" dirty="0">
                <a:solidFill>
                  <a:srgbClr val="000000"/>
                </a:solidFill>
                <a:latin typeface="Consolas"/>
              </a:rPr>
              <a:t>3 - 6</a:t>
            </a:r>
          </a:p>
          <a:p>
            <a:r>
              <a:rPr lang="tr-TR" dirty="0">
                <a:solidFill>
                  <a:srgbClr val="000000"/>
                </a:solidFill>
                <a:latin typeface="Consolas"/>
              </a:rPr>
              <a:t>6 - 3</a:t>
            </a:r>
          </a:p>
          <a:p>
            <a:r>
              <a:rPr lang="tr-TR" dirty="0">
                <a:solidFill>
                  <a:srgbClr val="000000"/>
                </a:solidFill>
                <a:latin typeface="Consolas"/>
              </a:rPr>
              <a:t>3 - 6</a:t>
            </a:r>
          </a:p>
        </p:txBody>
      </p:sp>
      <p:sp>
        <p:nvSpPr>
          <p:cNvPr id="5" name="4 Yuvarlatılmış Dikdörtgen"/>
          <p:cNvSpPr/>
          <p:nvPr/>
        </p:nvSpPr>
        <p:spPr>
          <a:xfrm>
            <a:off x="857224" y="2258866"/>
            <a:ext cx="2071702" cy="7143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6 Düz Ok Bağlayıcısı"/>
          <p:cNvCxnSpPr>
            <a:stCxn id="5" idx="3"/>
          </p:cNvCxnSpPr>
          <p:nvPr/>
        </p:nvCxnSpPr>
        <p:spPr>
          <a:xfrm flipV="1">
            <a:off x="2928926" y="2544618"/>
            <a:ext cx="1071570"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7 Metin kutusu"/>
          <p:cNvSpPr txBox="1"/>
          <p:nvPr/>
        </p:nvSpPr>
        <p:spPr>
          <a:xfrm>
            <a:off x="4000496" y="2143116"/>
            <a:ext cx="3281411" cy="584775"/>
          </a:xfrm>
          <a:prstGeom prst="rect">
            <a:avLst/>
          </a:prstGeom>
          <a:noFill/>
        </p:spPr>
        <p:txBody>
          <a:bodyPr wrap="none" rtlCol="0">
            <a:spAutoFit/>
          </a:bodyPr>
          <a:lstStyle/>
          <a:p>
            <a:r>
              <a:rPr lang="tr-TR" sz="1600" dirty="0"/>
              <a:t>tipik bir yapıdır, a ve b değişkenlerin </a:t>
            </a:r>
            <a:br>
              <a:rPr lang="tr-TR" sz="1600" dirty="0"/>
            </a:br>
            <a:r>
              <a:rPr lang="tr-TR" sz="1600" dirty="0"/>
              <a:t>değerlerini kendi aralarında değiştirir.</a:t>
            </a:r>
          </a:p>
        </p:txBody>
      </p:sp>
      <p:sp>
        <p:nvSpPr>
          <p:cNvPr id="9" name="8 Yuvarlatılmış Dikdörtgen"/>
          <p:cNvSpPr/>
          <p:nvPr/>
        </p:nvSpPr>
        <p:spPr>
          <a:xfrm>
            <a:off x="5286380" y="1142984"/>
            <a:ext cx="3214710" cy="100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Prototip kullanılmamıştır çünkü </a:t>
            </a:r>
            <a:r>
              <a:rPr lang="tr-TR" dirty="0" err="1"/>
              <a:t>main</a:t>
            </a:r>
            <a:r>
              <a:rPr lang="tr-TR" dirty="0"/>
              <a:t> en alta konmuştur.</a:t>
            </a:r>
            <a:br>
              <a:rPr lang="tr-TR" dirty="0"/>
            </a:br>
            <a:r>
              <a:rPr lang="tr-TR" dirty="0"/>
              <a:t>(bunu pek tercih etmeyiz)</a:t>
            </a:r>
          </a:p>
        </p:txBody>
      </p:sp>
    </p:spTree>
    <p:extLst>
      <p:ext uri="{BB962C8B-B14F-4D97-AF65-F5344CB8AC3E}">
        <p14:creationId xmlns:p14="http://schemas.microsoft.com/office/powerpoint/2010/main" val="3584964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checkerboard(across)">
                                      <p:cBhvr>
                                        <p:cTn id="7" dur="500"/>
                                        <p:tgtEl>
                                          <p:spTgt spid="4">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checkerboard(across)">
                                      <p:cBhvr>
                                        <p:cTn id="10" dur="500"/>
                                        <p:tgtEl>
                                          <p:spTgt spid="4">
                                            <p:txEl>
                                              <p:pRg st="3" end="3"/>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checkerboard(across)">
                                      <p:cBhvr>
                                        <p:cTn id="1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a:solidFill>
                  <a:schemeClr val="tx2">
                    <a:lumMod val="60000"/>
                    <a:lumOff val="40000"/>
                  </a:schemeClr>
                </a:solidFill>
              </a:rPr>
              <a:t>Fonksiyonlara Parametre Geçişi</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62500" lnSpcReduction="20000"/>
          </a:bodyPr>
          <a:lstStyle/>
          <a:p>
            <a:pPr marL="342900" indent="-342900" algn="just">
              <a:buFontTx/>
              <a:buChar char="-"/>
            </a:pPr>
            <a:r>
              <a:rPr lang="tr-TR" b="1" dirty="0" err="1">
                <a:solidFill>
                  <a:schemeClr val="tx1"/>
                </a:solidFill>
              </a:rPr>
              <a:t>pass</a:t>
            </a:r>
            <a:r>
              <a:rPr lang="tr-TR" b="1" dirty="0">
                <a:solidFill>
                  <a:schemeClr val="tx1"/>
                </a:solidFill>
              </a:rPr>
              <a:t>-</a:t>
            </a:r>
            <a:r>
              <a:rPr lang="tr-TR" b="1" dirty="0" err="1">
                <a:solidFill>
                  <a:schemeClr val="tx1"/>
                </a:solidFill>
              </a:rPr>
              <a:t>by</a:t>
            </a:r>
            <a:r>
              <a:rPr lang="tr-TR" b="1" dirty="0">
                <a:solidFill>
                  <a:schemeClr val="tx1"/>
                </a:solidFill>
              </a:rPr>
              <a:t>-</a:t>
            </a:r>
            <a:r>
              <a:rPr lang="tr-TR" b="1" dirty="0" err="1">
                <a:solidFill>
                  <a:schemeClr val="tx1"/>
                </a:solidFill>
              </a:rPr>
              <a:t>value</a:t>
            </a:r>
            <a:r>
              <a:rPr lang="tr-TR" b="1" dirty="0">
                <a:solidFill>
                  <a:schemeClr val="tx1"/>
                </a:solidFill>
              </a:rPr>
              <a:t> örneği:</a:t>
            </a:r>
          </a:p>
          <a:p>
            <a:pPr algn="just"/>
            <a:endParaRPr lang="tr-TR" dirty="0">
              <a:solidFill>
                <a:schemeClr val="tx1"/>
              </a:solidFill>
            </a:endParaRPr>
          </a:p>
          <a:p>
            <a:pPr algn="l"/>
            <a:r>
              <a:rPr lang="tr-TR" b="1" dirty="0" err="1">
                <a:solidFill>
                  <a:srgbClr val="7F0055"/>
                </a:solidFill>
                <a:latin typeface="Consolas"/>
              </a:rPr>
              <a:t>void</a:t>
            </a:r>
            <a:r>
              <a:rPr lang="tr-TR" b="1" dirty="0">
                <a:solidFill>
                  <a:srgbClr val="000000"/>
                </a:solidFill>
                <a:latin typeface="Consolas"/>
              </a:rPr>
              <a:t> </a:t>
            </a:r>
            <a:r>
              <a:rPr lang="tr-TR" b="1" dirty="0" err="1">
                <a:solidFill>
                  <a:srgbClr val="000000"/>
                </a:solidFill>
                <a:latin typeface="Consolas"/>
              </a:rPr>
              <a:t>degistir</a:t>
            </a:r>
            <a:r>
              <a:rPr lang="tr-TR" b="1" dirty="0">
                <a:solidFill>
                  <a:srgbClr val="000000"/>
                </a:solidFill>
                <a:latin typeface="Consolas"/>
              </a:rPr>
              <a:t>(</a:t>
            </a:r>
            <a:r>
              <a:rPr lang="tr-TR" b="1" dirty="0" err="1">
                <a:solidFill>
                  <a:srgbClr val="7F0055"/>
                </a:solidFill>
                <a:latin typeface="Consolas"/>
              </a:rPr>
              <a:t>int</a:t>
            </a:r>
            <a:r>
              <a:rPr lang="tr-TR" b="1" dirty="0">
                <a:solidFill>
                  <a:srgbClr val="000000"/>
                </a:solidFill>
                <a:latin typeface="Consolas"/>
              </a:rPr>
              <a:t> sayi1, </a:t>
            </a:r>
            <a:r>
              <a:rPr lang="tr-TR" b="1" dirty="0" err="1">
                <a:solidFill>
                  <a:srgbClr val="7F0055"/>
                </a:solidFill>
                <a:latin typeface="Consolas"/>
              </a:rPr>
              <a:t>int</a:t>
            </a:r>
            <a:r>
              <a:rPr lang="tr-TR" b="1" dirty="0">
                <a:solidFill>
                  <a:srgbClr val="000000"/>
                </a:solidFill>
                <a:latin typeface="Consolas"/>
              </a:rPr>
              <a:t> sayi2)</a:t>
            </a:r>
          </a:p>
          <a:p>
            <a:pPr algn="l"/>
            <a:r>
              <a:rPr lang="tr-TR" b="1" dirty="0">
                <a:solidFill>
                  <a:srgbClr val="000000"/>
                </a:solidFill>
                <a:latin typeface="Consolas"/>
              </a:rPr>
              <a:t>{</a:t>
            </a:r>
          </a:p>
          <a:p>
            <a:pPr lvl="1" algn="l"/>
            <a:r>
              <a:rPr lang="tr-TR" b="1" dirty="0" err="1">
                <a:solidFill>
                  <a:srgbClr val="7F0055"/>
                </a:solidFill>
                <a:latin typeface="Consolas"/>
              </a:rPr>
              <a:t>int</a:t>
            </a:r>
            <a:r>
              <a:rPr lang="tr-TR" b="1" dirty="0">
                <a:solidFill>
                  <a:srgbClr val="000000"/>
                </a:solidFill>
                <a:latin typeface="Consolas"/>
              </a:rPr>
              <a:t> </a:t>
            </a:r>
            <a:r>
              <a:rPr lang="tr-TR" b="1" dirty="0" err="1">
                <a:solidFill>
                  <a:srgbClr val="000000"/>
                </a:solidFill>
                <a:latin typeface="Consolas"/>
              </a:rPr>
              <a:t>temp</a:t>
            </a:r>
            <a:r>
              <a:rPr lang="tr-TR" b="1" dirty="0">
                <a:solidFill>
                  <a:srgbClr val="000000"/>
                </a:solidFill>
                <a:latin typeface="Consolas"/>
              </a:rPr>
              <a:t> = sayi1;</a:t>
            </a:r>
          </a:p>
          <a:p>
            <a:pPr lvl="1" algn="l"/>
            <a:r>
              <a:rPr lang="tr-TR" dirty="0">
                <a:solidFill>
                  <a:srgbClr val="000000"/>
                </a:solidFill>
                <a:latin typeface="Consolas"/>
              </a:rPr>
              <a:t>sayi1 = sayi2;</a:t>
            </a:r>
          </a:p>
          <a:p>
            <a:pPr lvl="1" algn="l"/>
            <a:r>
              <a:rPr lang="tr-TR" dirty="0">
                <a:solidFill>
                  <a:srgbClr val="000000"/>
                </a:solidFill>
                <a:latin typeface="Consolas"/>
              </a:rPr>
              <a:t>sayi2 = </a:t>
            </a:r>
            <a:r>
              <a:rPr lang="tr-TR" dirty="0" err="1">
                <a:solidFill>
                  <a:srgbClr val="000000"/>
                </a:solidFill>
                <a:latin typeface="Consolas"/>
              </a:rPr>
              <a:t>temp</a:t>
            </a:r>
            <a:r>
              <a:rPr lang="tr-TR" dirty="0">
                <a:solidFill>
                  <a:srgbClr val="000000"/>
                </a:solidFill>
                <a:latin typeface="Consolas"/>
              </a:rPr>
              <a:t>;</a:t>
            </a:r>
          </a:p>
          <a:p>
            <a:pPr lvl="1" algn="l"/>
            <a:r>
              <a:rPr lang="pt-BR" b="1" dirty="0">
                <a:solidFill>
                  <a:srgbClr val="642880"/>
                </a:solidFill>
                <a:latin typeface="Consolas"/>
              </a:rPr>
              <a:t>printf</a:t>
            </a:r>
            <a:r>
              <a:rPr lang="pt-BR" b="1" dirty="0">
                <a:solidFill>
                  <a:srgbClr val="000000"/>
                </a:solidFill>
                <a:latin typeface="Consolas"/>
              </a:rPr>
              <a:t>(</a:t>
            </a:r>
            <a:r>
              <a:rPr lang="pt-BR" b="1" dirty="0">
                <a:solidFill>
                  <a:srgbClr val="2A00FF"/>
                </a:solidFill>
                <a:latin typeface="Consolas"/>
              </a:rPr>
              <a:t>"%d - %d\n"</a:t>
            </a:r>
            <a:r>
              <a:rPr lang="pt-BR" b="1" dirty="0">
                <a:solidFill>
                  <a:srgbClr val="000000"/>
                </a:solidFill>
                <a:latin typeface="Consolas"/>
              </a:rPr>
              <a:t>, </a:t>
            </a:r>
            <a:r>
              <a:rPr lang="tr-TR" b="1" dirty="0">
                <a:solidFill>
                  <a:srgbClr val="000000"/>
                </a:solidFill>
                <a:latin typeface="Consolas"/>
              </a:rPr>
              <a:t>sayi1</a:t>
            </a:r>
            <a:r>
              <a:rPr lang="pt-BR" b="1" dirty="0">
                <a:solidFill>
                  <a:srgbClr val="000000"/>
                </a:solidFill>
                <a:latin typeface="Consolas"/>
              </a:rPr>
              <a:t>, </a:t>
            </a:r>
            <a:r>
              <a:rPr lang="tr-TR" b="1" dirty="0">
                <a:solidFill>
                  <a:srgbClr val="000000"/>
                </a:solidFill>
                <a:latin typeface="Consolas"/>
              </a:rPr>
              <a:t>sayi2</a:t>
            </a:r>
            <a:r>
              <a:rPr lang="pt-BR" b="1" dirty="0">
                <a:solidFill>
                  <a:srgbClr val="000000"/>
                </a:solidFill>
                <a:latin typeface="Consolas"/>
              </a:rPr>
              <a:t>);</a:t>
            </a:r>
          </a:p>
          <a:p>
            <a:pPr algn="l"/>
            <a:r>
              <a:rPr lang="tr-TR" dirty="0">
                <a:solidFill>
                  <a:srgbClr val="000000"/>
                </a:solidFill>
                <a:latin typeface="Consolas"/>
              </a:rPr>
              <a:t>}</a:t>
            </a:r>
          </a:p>
          <a:p>
            <a:pPr algn="l"/>
            <a:endParaRPr lang="tr-TR" dirty="0">
              <a:latin typeface="Consolas"/>
            </a:endParaRPr>
          </a:p>
          <a:p>
            <a:pPr algn="l"/>
            <a:r>
              <a:rPr lang="tr-TR" b="1" dirty="0" err="1">
                <a:solidFill>
                  <a:srgbClr val="7F0055"/>
                </a:solidFill>
                <a:latin typeface="Consolas"/>
              </a:rPr>
              <a:t>int</a:t>
            </a:r>
            <a:r>
              <a:rPr lang="tr-TR" b="1" dirty="0">
                <a:solidFill>
                  <a:srgbClr val="000000"/>
                </a:solidFill>
                <a:latin typeface="Consolas"/>
              </a:rPr>
              <a:t> </a:t>
            </a:r>
            <a:r>
              <a:rPr lang="tr-TR" b="1" dirty="0" err="1">
                <a:solidFill>
                  <a:srgbClr val="000000"/>
                </a:solidFill>
                <a:latin typeface="Consolas"/>
              </a:rPr>
              <a:t>main</a:t>
            </a:r>
            <a:r>
              <a:rPr lang="tr-TR" b="1" dirty="0">
                <a:solidFill>
                  <a:srgbClr val="000000"/>
                </a:solidFill>
                <a:latin typeface="Consolas"/>
              </a:rPr>
              <a:t>()</a:t>
            </a:r>
          </a:p>
          <a:p>
            <a:pPr algn="l"/>
            <a:r>
              <a:rPr lang="tr-TR" b="1" dirty="0">
                <a:solidFill>
                  <a:srgbClr val="000000"/>
                </a:solidFill>
                <a:latin typeface="Consolas"/>
              </a:rPr>
              <a:t>{</a:t>
            </a:r>
            <a:endParaRPr lang="tr-TR" dirty="0">
              <a:latin typeface="Consolas"/>
            </a:endParaRPr>
          </a:p>
          <a:p>
            <a:pPr lvl="1" algn="l"/>
            <a:r>
              <a:rPr lang="en-US" b="1" dirty="0" err="1">
                <a:solidFill>
                  <a:srgbClr val="7F0055"/>
                </a:solidFill>
                <a:latin typeface="Consolas"/>
              </a:rPr>
              <a:t>int</a:t>
            </a:r>
            <a:r>
              <a:rPr lang="en-US" b="1" dirty="0">
                <a:solidFill>
                  <a:srgbClr val="000000"/>
                </a:solidFill>
                <a:latin typeface="Consolas"/>
              </a:rPr>
              <a:t> sayi1 = 3, sayi2 = 6;</a:t>
            </a:r>
          </a:p>
          <a:p>
            <a:pPr lvl="1" algn="l"/>
            <a:r>
              <a:rPr lang="en-US" b="1" dirty="0" err="1">
                <a:solidFill>
                  <a:srgbClr val="642880"/>
                </a:solidFill>
                <a:latin typeface="Consolas"/>
              </a:rPr>
              <a:t>printf</a:t>
            </a:r>
            <a:r>
              <a:rPr lang="en-US" b="1" dirty="0">
                <a:solidFill>
                  <a:srgbClr val="000000"/>
                </a:solidFill>
                <a:latin typeface="Consolas"/>
              </a:rPr>
              <a:t>(</a:t>
            </a:r>
            <a:r>
              <a:rPr lang="en-US" b="1" dirty="0">
                <a:solidFill>
                  <a:srgbClr val="2A00FF"/>
                </a:solidFill>
                <a:latin typeface="Consolas"/>
              </a:rPr>
              <a:t>"%d - %d\n"</a:t>
            </a:r>
            <a:r>
              <a:rPr lang="en-US" b="1" dirty="0">
                <a:solidFill>
                  <a:srgbClr val="000000"/>
                </a:solidFill>
                <a:latin typeface="Consolas"/>
              </a:rPr>
              <a:t>, sayi1, sayi2);</a:t>
            </a:r>
          </a:p>
          <a:p>
            <a:pPr lvl="1" algn="l"/>
            <a:r>
              <a:rPr lang="tr-TR" dirty="0" err="1">
                <a:solidFill>
                  <a:srgbClr val="000000"/>
                </a:solidFill>
                <a:latin typeface="Consolas"/>
              </a:rPr>
              <a:t>degistir</a:t>
            </a:r>
            <a:r>
              <a:rPr lang="tr-TR" dirty="0">
                <a:solidFill>
                  <a:srgbClr val="000000"/>
                </a:solidFill>
                <a:latin typeface="Consolas"/>
              </a:rPr>
              <a:t>(sayi1, sayi2);</a:t>
            </a:r>
          </a:p>
          <a:p>
            <a:pPr lvl="1" algn="l"/>
            <a:r>
              <a:rPr lang="en-US" b="1" dirty="0" err="1">
                <a:solidFill>
                  <a:srgbClr val="642880"/>
                </a:solidFill>
                <a:latin typeface="Consolas"/>
              </a:rPr>
              <a:t>printf</a:t>
            </a:r>
            <a:r>
              <a:rPr lang="en-US" b="1" dirty="0">
                <a:solidFill>
                  <a:srgbClr val="000000"/>
                </a:solidFill>
                <a:latin typeface="Consolas"/>
              </a:rPr>
              <a:t>(</a:t>
            </a:r>
            <a:r>
              <a:rPr lang="en-US" b="1" dirty="0">
                <a:solidFill>
                  <a:srgbClr val="2A00FF"/>
                </a:solidFill>
                <a:latin typeface="Consolas"/>
              </a:rPr>
              <a:t>"%d - %d\n"</a:t>
            </a:r>
            <a:r>
              <a:rPr lang="en-US" b="1" dirty="0">
                <a:solidFill>
                  <a:srgbClr val="000000"/>
                </a:solidFill>
                <a:latin typeface="Consolas"/>
              </a:rPr>
              <a:t>, sayi1, sayi2);</a:t>
            </a:r>
          </a:p>
          <a:p>
            <a:pPr lvl="1" algn="l"/>
            <a:endParaRPr lang="tr-TR" dirty="0">
              <a:latin typeface="Consolas"/>
            </a:endParaRPr>
          </a:p>
          <a:p>
            <a:pPr lvl="1" algn="l"/>
            <a:r>
              <a:rPr lang="tr-TR" b="1" dirty="0" err="1">
                <a:solidFill>
                  <a:srgbClr val="7F0055"/>
                </a:solidFill>
                <a:latin typeface="Consolas"/>
              </a:rPr>
              <a:t>return</a:t>
            </a:r>
            <a:r>
              <a:rPr lang="tr-TR" b="1" dirty="0">
                <a:solidFill>
                  <a:srgbClr val="000000"/>
                </a:solidFill>
                <a:latin typeface="Consolas"/>
              </a:rPr>
              <a:t> 0;</a:t>
            </a:r>
          </a:p>
          <a:p>
            <a:pPr algn="l"/>
            <a:r>
              <a:rPr lang="tr-TR" dirty="0">
                <a:solidFill>
                  <a:srgbClr val="000000"/>
                </a:solidFill>
                <a:latin typeface="Consolas"/>
              </a:rPr>
              <a:t>}</a:t>
            </a:r>
          </a:p>
          <a:p>
            <a:pPr algn="l"/>
            <a:endParaRPr lang="tr-TR" dirty="0">
              <a:solidFill>
                <a:srgbClr val="000000"/>
              </a:solidFill>
              <a:latin typeface="Consolas"/>
            </a:endParaRPr>
          </a:p>
          <a:p>
            <a:pPr algn="l"/>
            <a:endParaRPr lang="tr-TR" dirty="0">
              <a:solidFill>
                <a:schemeClr val="tx1"/>
              </a:solidFill>
            </a:endParaRPr>
          </a:p>
        </p:txBody>
      </p:sp>
      <p:sp>
        <p:nvSpPr>
          <p:cNvPr id="4" name="3 Dikdörtgen"/>
          <p:cNvSpPr/>
          <p:nvPr/>
        </p:nvSpPr>
        <p:spPr>
          <a:xfrm>
            <a:off x="6357950" y="2928934"/>
            <a:ext cx="2000264"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buFont typeface="Wingdings" panose="05000000000000000000" pitchFamily="2" charset="2"/>
              <a:buChar char="Ø"/>
            </a:pPr>
            <a:r>
              <a:rPr lang="tr-TR" dirty="0">
                <a:solidFill>
                  <a:srgbClr val="000000"/>
                </a:solidFill>
                <a:latin typeface="Consolas"/>
              </a:rPr>
              <a:t>Çıktı:</a:t>
            </a:r>
          </a:p>
          <a:p>
            <a:endParaRPr lang="tr-TR" dirty="0">
              <a:solidFill>
                <a:srgbClr val="000000"/>
              </a:solidFill>
              <a:latin typeface="Consolas"/>
            </a:endParaRPr>
          </a:p>
          <a:p>
            <a:r>
              <a:rPr lang="tr-TR" dirty="0">
                <a:solidFill>
                  <a:srgbClr val="000000"/>
                </a:solidFill>
                <a:latin typeface="Consolas"/>
              </a:rPr>
              <a:t>3 - 6</a:t>
            </a:r>
          </a:p>
          <a:p>
            <a:r>
              <a:rPr lang="tr-TR" dirty="0">
                <a:solidFill>
                  <a:srgbClr val="000000"/>
                </a:solidFill>
                <a:latin typeface="Consolas"/>
              </a:rPr>
              <a:t>6 - 3</a:t>
            </a:r>
          </a:p>
          <a:p>
            <a:r>
              <a:rPr lang="tr-TR" dirty="0">
                <a:solidFill>
                  <a:srgbClr val="000000"/>
                </a:solidFill>
                <a:latin typeface="Consolas"/>
              </a:rPr>
              <a:t>3 - 6</a:t>
            </a:r>
          </a:p>
        </p:txBody>
      </p:sp>
      <p:grpSp>
        <p:nvGrpSpPr>
          <p:cNvPr id="7" name="11 Grup"/>
          <p:cNvGrpSpPr/>
          <p:nvPr/>
        </p:nvGrpSpPr>
        <p:grpSpPr>
          <a:xfrm>
            <a:off x="1306400" y="1548763"/>
            <a:ext cx="7346516" cy="3119167"/>
            <a:chOff x="1491600" y="1645920"/>
            <a:chExt cx="7346516" cy="3119167"/>
          </a:xfrm>
        </p:grpSpPr>
        <p:sp>
          <p:nvSpPr>
            <p:cNvPr id="5" name="4 Oval"/>
            <p:cNvSpPr/>
            <p:nvPr/>
          </p:nvSpPr>
          <p:spPr>
            <a:xfrm>
              <a:off x="2926080" y="1645920"/>
              <a:ext cx="937260" cy="54864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6" name="5 Oval"/>
            <p:cNvSpPr/>
            <p:nvPr/>
          </p:nvSpPr>
          <p:spPr>
            <a:xfrm>
              <a:off x="1491600" y="4216447"/>
              <a:ext cx="937260" cy="54864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cxnSp>
          <p:nvCxnSpPr>
            <p:cNvPr id="8" name="7 Düz Bağlayıcı"/>
            <p:cNvCxnSpPr>
              <a:stCxn id="6" idx="6"/>
            </p:cNvCxnSpPr>
            <p:nvPr/>
          </p:nvCxnSpPr>
          <p:spPr>
            <a:xfrm flipV="1">
              <a:off x="2428860" y="2289572"/>
              <a:ext cx="4114290" cy="22011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9 Düz Bağlayıcı"/>
            <p:cNvCxnSpPr>
              <a:stCxn id="5" idx="6"/>
            </p:cNvCxnSpPr>
            <p:nvPr/>
          </p:nvCxnSpPr>
          <p:spPr>
            <a:xfrm>
              <a:off x="3863340" y="1920240"/>
              <a:ext cx="2494610" cy="274320"/>
            </a:xfrm>
            <a:prstGeom prst="line">
              <a:avLst/>
            </a:prstGeom>
          </p:spPr>
          <p:style>
            <a:lnRef idx="1">
              <a:schemeClr val="accent1"/>
            </a:lnRef>
            <a:fillRef idx="0">
              <a:schemeClr val="accent1"/>
            </a:fillRef>
            <a:effectRef idx="0">
              <a:schemeClr val="accent1"/>
            </a:effectRef>
            <a:fontRef idx="minor">
              <a:schemeClr val="tx1"/>
            </a:fontRef>
          </p:style>
        </p:cxnSp>
        <p:sp>
          <p:nvSpPr>
            <p:cNvPr id="11" name="10 Metin kutusu"/>
            <p:cNvSpPr txBox="1"/>
            <p:nvPr/>
          </p:nvSpPr>
          <p:spPr>
            <a:xfrm>
              <a:off x="6357950" y="1920240"/>
              <a:ext cx="2480166" cy="369332"/>
            </a:xfrm>
            <a:prstGeom prst="rect">
              <a:avLst/>
            </a:prstGeom>
            <a:noFill/>
          </p:spPr>
          <p:txBody>
            <a:bodyPr wrap="none" rtlCol="0">
              <a:spAutoFit/>
            </a:bodyPr>
            <a:lstStyle/>
            <a:p>
              <a:r>
                <a:rPr lang="tr-TR" dirty="0"/>
                <a:t>İki farklı değişkenlerdir</a:t>
              </a:r>
            </a:p>
          </p:txBody>
        </p:sp>
      </p:grpSp>
    </p:spTree>
    <p:extLst>
      <p:ext uri="{BB962C8B-B14F-4D97-AF65-F5344CB8AC3E}">
        <p14:creationId xmlns:p14="http://schemas.microsoft.com/office/powerpoint/2010/main" val="110152447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Örnek</a:t>
            </a:r>
          </a:p>
        </p:txBody>
      </p:sp>
      <p:sp>
        <p:nvSpPr>
          <p:cNvPr id="3" name="2 İçerik Yer Tutucusu"/>
          <p:cNvSpPr>
            <a:spLocks noGrp="1"/>
          </p:cNvSpPr>
          <p:nvPr>
            <p:ph sz="quarter" idx="1"/>
          </p:nvPr>
        </p:nvSpPr>
        <p:spPr/>
        <p:txBody>
          <a:bodyPr>
            <a:normAutofit fontScale="70000" lnSpcReduction="20000"/>
          </a:bodyPr>
          <a:lstStyle/>
          <a:p>
            <a:pPr>
              <a:buNone/>
            </a:pPr>
            <a:r>
              <a:rPr lang="tr-TR" dirty="0"/>
              <a:t>//</a:t>
            </a:r>
            <a:r>
              <a:rPr lang="tr-TR" dirty="0" err="1"/>
              <a:t>hafiza</a:t>
            </a:r>
            <a:r>
              <a:rPr lang="tr-TR" dirty="0"/>
              <a:t> </a:t>
            </a:r>
            <a:r>
              <a:rPr lang="tr-TR" dirty="0" err="1"/>
              <a:t>uzerinden</a:t>
            </a:r>
            <a:r>
              <a:rPr lang="tr-TR" dirty="0"/>
              <a:t> konunun </a:t>
            </a:r>
            <a:r>
              <a:rPr lang="tr-TR" dirty="0" err="1"/>
              <a:t>anlatimi</a:t>
            </a:r>
            <a:endParaRPr lang="tr-TR" dirty="0"/>
          </a:p>
          <a:p>
            <a:pPr>
              <a:buNone/>
            </a:pPr>
            <a:r>
              <a:rPr lang="tr-TR" dirty="0"/>
              <a:t>#</a:t>
            </a:r>
            <a:r>
              <a:rPr lang="tr-TR" dirty="0" err="1"/>
              <a:t>include</a:t>
            </a:r>
            <a:r>
              <a:rPr lang="tr-TR" dirty="0"/>
              <a:t> &lt;</a:t>
            </a:r>
            <a:r>
              <a:rPr lang="tr-TR" dirty="0" err="1"/>
              <a:t>stdio</a:t>
            </a:r>
            <a:r>
              <a:rPr lang="tr-TR" dirty="0"/>
              <a:t>.h&gt;</a:t>
            </a:r>
          </a:p>
          <a:p>
            <a:pPr>
              <a:buNone/>
            </a:pPr>
            <a:r>
              <a:rPr lang="tr-TR" dirty="0" err="1"/>
              <a:t>void</a:t>
            </a:r>
            <a:r>
              <a:rPr lang="tr-TR" dirty="0"/>
              <a:t> </a:t>
            </a:r>
            <a:r>
              <a:rPr lang="tr-TR" dirty="0" err="1"/>
              <a:t>cagir</a:t>
            </a:r>
            <a:r>
              <a:rPr lang="tr-TR" dirty="0"/>
              <a:t>(</a:t>
            </a:r>
            <a:r>
              <a:rPr lang="tr-TR" dirty="0" err="1"/>
              <a:t>int</a:t>
            </a:r>
            <a:r>
              <a:rPr lang="tr-TR" dirty="0"/>
              <a:t> ali, </a:t>
            </a:r>
            <a:r>
              <a:rPr lang="tr-TR" dirty="0" err="1"/>
              <a:t>int</a:t>
            </a:r>
            <a:r>
              <a:rPr lang="tr-TR" dirty="0"/>
              <a:t> veli);</a:t>
            </a:r>
          </a:p>
          <a:p>
            <a:pPr>
              <a:buNone/>
            </a:pPr>
            <a:r>
              <a:rPr lang="tr-TR" dirty="0" err="1"/>
              <a:t>int</a:t>
            </a:r>
            <a:r>
              <a:rPr lang="tr-TR" dirty="0"/>
              <a:t> </a:t>
            </a:r>
            <a:r>
              <a:rPr lang="tr-TR" dirty="0" err="1"/>
              <a:t>main</a:t>
            </a:r>
            <a:r>
              <a:rPr lang="tr-TR" dirty="0"/>
              <a:t>(){</a:t>
            </a:r>
          </a:p>
          <a:p>
            <a:pPr>
              <a:buNone/>
            </a:pPr>
            <a:r>
              <a:rPr lang="tr-TR" dirty="0"/>
              <a:t>	</a:t>
            </a:r>
            <a:r>
              <a:rPr lang="tr-TR" dirty="0" err="1"/>
              <a:t>int</a:t>
            </a:r>
            <a:r>
              <a:rPr lang="tr-TR" dirty="0"/>
              <a:t> ali=3, veli=10;</a:t>
            </a:r>
          </a:p>
          <a:p>
            <a:pPr>
              <a:buNone/>
            </a:pPr>
            <a:r>
              <a:rPr lang="tr-TR" dirty="0"/>
              <a:t>	</a:t>
            </a:r>
            <a:r>
              <a:rPr lang="tr-TR" dirty="0" err="1"/>
              <a:t>printf</a:t>
            </a:r>
            <a:r>
              <a:rPr lang="tr-TR" dirty="0"/>
              <a:t>("Merhaba.\</a:t>
            </a:r>
            <a:r>
              <a:rPr lang="tr-TR" dirty="0" err="1"/>
              <a:t>nBen</a:t>
            </a:r>
            <a:r>
              <a:rPr lang="tr-TR" dirty="0"/>
              <a:t> </a:t>
            </a:r>
            <a:r>
              <a:rPr lang="tr-TR" dirty="0" err="1"/>
              <a:t>mainden</a:t>
            </a:r>
            <a:r>
              <a:rPr lang="tr-TR" dirty="0"/>
              <a:t> Ali\</a:t>
            </a:r>
            <a:r>
              <a:rPr lang="tr-TR" dirty="0" err="1"/>
              <a:t>nDegerim</a:t>
            </a:r>
            <a:r>
              <a:rPr lang="tr-TR" dirty="0"/>
              <a:t> %d. </a:t>
            </a:r>
            <a:r>
              <a:rPr lang="tr-TR" dirty="0" err="1"/>
              <a:t>Hafizadaki</a:t>
            </a:r>
            <a:r>
              <a:rPr lang="tr-TR" dirty="0"/>
              <a:t> yerim %d", ali, &amp;ali);</a:t>
            </a:r>
          </a:p>
          <a:p>
            <a:pPr>
              <a:buNone/>
            </a:pPr>
            <a:r>
              <a:rPr lang="tr-TR" dirty="0"/>
              <a:t>	</a:t>
            </a:r>
            <a:r>
              <a:rPr lang="tr-TR" dirty="0" err="1"/>
              <a:t>printf</a:t>
            </a:r>
            <a:r>
              <a:rPr lang="tr-TR" dirty="0"/>
              <a:t>("\</a:t>
            </a:r>
            <a:r>
              <a:rPr lang="tr-TR" dirty="0" err="1"/>
              <a:t>nMerhaba</a:t>
            </a:r>
            <a:r>
              <a:rPr lang="tr-TR" dirty="0"/>
              <a:t>.\</a:t>
            </a:r>
            <a:r>
              <a:rPr lang="tr-TR" dirty="0" err="1"/>
              <a:t>nBen</a:t>
            </a:r>
            <a:r>
              <a:rPr lang="tr-TR" dirty="0"/>
              <a:t> Veli\</a:t>
            </a:r>
            <a:r>
              <a:rPr lang="tr-TR" dirty="0" err="1"/>
              <a:t>nDegerim</a:t>
            </a:r>
            <a:r>
              <a:rPr lang="tr-TR" dirty="0"/>
              <a:t> %d. </a:t>
            </a:r>
            <a:r>
              <a:rPr lang="tr-TR" dirty="0" err="1"/>
              <a:t>Hafizadaki</a:t>
            </a:r>
            <a:r>
              <a:rPr lang="tr-TR" dirty="0"/>
              <a:t> yerim %d", veli, &amp;veli);</a:t>
            </a:r>
          </a:p>
          <a:p>
            <a:pPr>
              <a:buNone/>
            </a:pPr>
            <a:r>
              <a:rPr lang="tr-TR" dirty="0"/>
              <a:t>	</a:t>
            </a:r>
            <a:r>
              <a:rPr lang="tr-TR" dirty="0" err="1"/>
              <a:t>cagir</a:t>
            </a:r>
            <a:r>
              <a:rPr lang="tr-TR" dirty="0"/>
              <a:t>(ali, veli);</a:t>
            </a:r>
          </a:p>
          <a:p>
            <a:pPr>
              <a:buNone/>
            </a:pPr>
            <a:r>
              <a:rPr lang="tr-TR" dirty="0"/>
              <a:t>	</a:t>
            </a:r>
            <a:r>
              <a:rPr lang="tr-TR" sz="2200" dirty="0" err="1"/>
              <a:t>printf</a:t>
            </a:r>
            <a:r>
              <a:rPr lang="tr-TR" sz="2200" dirty="0"/>
              <a:t>("\n\</a:t>
            </a:r>
            <a:r>
              <a:rPr lang="tr-TR" sz="2200" dirty="0" err="1"/>
              <a:t>nMerhaba</a:t>
            </a:r>
            <a:r>
              <a:rPr lang="tr-TR" sz="2200" dirty="0"/>
              <a:t>.\</a:t>
            </a:r>
            <a:r>
              <a:rPr lang="tr-TR" sz="2200" dirty="0" err="1"/>
              <a:t>nBen</a:t>
            </a:r>
            <a:r>
              <a:rPr lang="tr-TR" sz="2200" dirty="0"/>
              <a:t> yine </a:t>
            </a:r>
            <a:r>
              <a:rPr lang="tr-TR" sz="2200" dirty="0" err="1"/>
              <a:t>mainden</a:t>
            </a:r>
            <a:r>
              <a:rPr lang="tr-TR" sz="2200" dirty="0"/>
              <a:t> Ali\</a:t>
            </a:r>
            <a:r>
              <a:rPr lang="tr-TR" sz="2200" dirty="0" err="1"/>
              <a:t>nDegerim</a:t>
            </a:r>
            <a:r>
              <a:rPr lang="tr-TR" sz="2200" dirty="0"/>
              <a:t> halen %d. </a:t>
            </a:r>
            <a:r>
              <a:rPr lang="tr-TR" sz="2200" dirty="0" err="1"/>
              <a:t>Hafizadaki</a:t>
            </a:r>
            <a:r>
              <a:rPr lang="tr-TR" sz="2200" dirty="0"/>
              <a:t> yerim %d", ali, &amp;ali);</a:t>
            </a:r>
            <a:endParaRPr lang="tr-TR" dirty="0"/>
          </a:p>
          <a:p>
            <a:pPr>
              <a:buNone/>
            </a:pPr>
            <a:r>
              <a:rPr lang="tr-TR" dirty="0"/>
              <a:t>	</a:t>
            </a:r>
            <a:r>
              <a:rPr lang="tr-TR" dirty="0" err="1"/>
              <a:t>return</a:t>
            </a:r>
            <a:r>
              <a:rPr lang="tr-TR" dirty="0"/>
              <a:t> 0;</a:t>
            </a:r>
          </a:p>
          <a:p>
            <a:pPr>
              <a:buNone/>
            </a:pPr>
            <a:r>
              <a:rPr lang="tr-TR" dirty="0"/>
              <a:t>}</a:t>
            </a:r>
          </a:p>
          <a:p>
            <a:pPr>
              <a:buNone/>
            </a:pPr>
            <a:r>
              <a:rPr lang="tr-TR" dirty="0" err="1"/>
              <a:t>void</a:t>
            </a:r>
            <a:r>
              <a:rPr lang="tr-TR" dirty="0"/>
              <a:t> </a:t>
            </a:r>
            <a:r>
              <a:rPr lang="tr-TR" dirty="0" err="1"/>
              <a:t>cagir</a:t>
            </a:r>
            <a:r>
              <a:rPr lang="tr-TR" dirty="0"/>
              <a:t>(</a:t>
            </a:r>
            <a:r>
              <a:rPr lang="tr-TR" dirty="0" err="1"/>
              <a:t>int</a:t>
            </a:r>
            <a:r>
              <a:rPr lang="tr-TR" dirty="0"/>
              <a:t> ali, </a:t>
            </a:r>
            <a:r>
              <a:rPr lang="tr-TR" dirty="0" err="1"/>
              <a:t>int</a:t>
            </a:r>
            <a:r>
              <a:rPr lang="tr-TR" dirty="0"/>
              <a:t> veli)</a:t>
            </a:r>
          </a:p>
          <a:p>
            <a:pPr>
              <a:buNone/>
            </a:pPr>
            <a:r>
              <a:rPr lang="tr-TR" dirty="0"/>
              <a:t>{</a:t>
            </a:r>
          </a:p>
          <a:p>
            <a:pPr>
              <a:buNone/>
            </a:pPr>
            <a:r>
              <a:rPr lang="tr-TR" dirty="0"/>
              <a:t>	ali=8;	</a:t>
            </a:r>
          </a:p>
          <a:p>
            <a:pPr>
              <a:buNone/>
            </a:pPr>
            <a:r>
              <a:rPr lang="tr-TR" sz="2200" dirty="0" err="1"/>
              <a:t>printf</a:t>
            </a:r>
            <a:r>
              <a:rPr lang="tr-TR" sz="2200" dirty="0"/>
              <a:t>("\</a:t>
            </a:r>
            <a:r>
              <a:rPr lang="tr-TR" sz="2200" dirty="0" err="1"/>
              <a:t>nSelam</a:t>
            </a:r>
            <a:r>
              <a:rPr lang="tr-TR" sz="2200" dirty="0"/>
              <a:t> </a:t>
            </a:r>
            <a:r>
              <a:rPr lang="tr-TR" sz="2200" dirty="0" err="1"/>
              <a:t>genclik</a:t>
            </a:r>
            <a:r>
              <a:rPr lang="tr-TR" sz="2200" dirty="0"/>
              <a:t>.\</a:t>
            </a:r>
            <a:r>
              <a:rPr lang="tr-TR" sz="2200" dirty="0" err="1"/>
              <a:t>nBen</a:t>
            </a:r>
            <a:r>
              <a:rPr lang="tr-TR" sz="2200" dirty="0"/>
              <a:t> </a:t>
            </a:r>
            <a:r>
              <a:rPr lang="tr-TR" sz="2200" dirty="0" err="1"/>
              <a:t>cagir</a:t>
            </a:r>
            <a:r>
              <a:rPr lang="tr-TR" sz="2200" dirty="0"/>
              <a:t> koylu Ali\</a:t>
            </a:r>
            <a:r>
              <a:rPr lang="tr-TR" sz="2200" dirty="0" err="1"/>
              <a:t>nDegerim</a:t>
            </a:r>
            <a:r>
              <a:rPr lang="tr-TR" sz="2200" dirty="0"/>
              <a:t> %d. </a:t>
            </a:r>
            <a:r>
              <a:rPr lang="tr-TR" sz="2200" dirty="0" err="1"/>
              <a:t>Hafizadaki</a:t>
            </a:r>
            <a:r>
              <a:rPr lang="tr-TR" sz="2200" dirty="0"/>
              <a:t> yerim %d", ali, &amp;ali);</a:t>
            </a:r>
          </a:p>
          <a:p>
            <a:pPr>
              <a:buNone/>
            </a:pPr>
            <a:r>
              <a:rPr lang="tr-TR" sz="2200" dirty="0"/>
              <a:t>}</a:t>
            </a:r>
          </a:p>
          <a:p>
            <a:endParaRPr lang="tr-TR" dirty="0"/>
          </a:p>
        </p:txBody>
      </p:sp>
      <p:pic>
        <p:nvPicPr>
          <p:cNvPr id="1026" name="Picture 2"/>
          <p:cNvPicPr>
            <a:picLocks noChangeAspect="1" noChangeArrowheads="1"/>
          </p:cNvPicPr>
          <p:nvPr/>
        </p:nvPicPr>
        <p:blipFill>
          <a:blip r:embed="rId2"/>
          <a:srcRect/>
          <a:stretch>
            <a:fillRect/>
          </a:stretch>
        </p:blipFill>
        <p:spPr bwMode="auto">
          <a:xfrm>
            <a:off x="4303260" y="196791"/>
            <a:ext cx="4383540" cy="2044818"/>
          </a:xfrm>
          <a:prstGeom prst="rect">
            <a:avLst/>
          </a:prstGeom>
          <a:noFill/>
          <a:ln w="9525">
            <a:noFill/>
            <a:miter lim="800000"/>
            <a:headEnd/>
            <a:tailEnd/>
          </a:ln>
          <a:effectLst/>
        </p:spPr>
      </p:pic>
      <p:pic>
        <p:nvPicPr>
          <p:cNvPr id="5" name="4 Resim" descr="bilgisayar.wmf"/>
          <p:cNvPicPr>
            <a:picLocks noChangeAspect="1"/>
          </p:cNvPicPr>
          <p:nvPr/>
        </p:nvPicPr>
        <p:blipFill>
          <a:blip r:embed="rId3"/>
          <a:stretch>
            <a:fillRect/>
          </a:stretch>
        </p:blipFill>
        <p:spPr>
          <a:xfrm>
            <a:off x="6929454" y="4071942"/>
            <a:ext cx="1180065" cy="1204908"/>
          </a:xfrm>
          <a:prstGeom prst="rect">
            <a:avLst/>
          </a:prstGeom>
        </p:spPr>
      </p:pic>
    </p:spTree>
    <p:extLst>
      <p:ext uri="{BB962C8B-B14F-4D97-AF65-F5344CB8AC3E}">
        <p14:creationId xmlns:p14="http://schemas.microsoft.com/office/powerpoint/2010/main" val="955271153"/>
      </p:ext>
    </p:extLst>
  </p:cSld>
  <p:clrMapOvr>
    <a:masterClrMapping/>
  </p:clrMapOvr>
  <p:transition>
    <p:random/>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5937" name="Picture 1"/>
          <p:cNvPicPr>
            <a:picLocks noChangeAspect="1" noChangeArrowheads="1"/>
          </p:cNvPicPr>
          <p:nvPr/>
        </p:nvPicPr>
        <p:blipFill>
          <a:blip r:embed="rId2"/>
          <a:srcRect r="5882"/>
          <a:stretch>
            <a:fillRect/>
          </a:stretch>
        </p:blipFill>
        <p:spPr bwMode="auto">
          <a:xfrm>
            <a:off x="5000628" y="4286256"/>
            <a:ext cx="3429024" cy="222038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1 Başlık"/>
          <p:cNvSpPr>
            <a:spLocks noGrp="1"/>
          </p:cNvSpPr>
          <p:nvPr>
            <p:ph type="title"/>
          </p:nvPr>
        </p:nvSpPr>
        <p:spPr/>
        <p:txBody>
          <a:bodyPr>
            <a:normAutofit/>
          </a:bodyPr>
          <a:lstStyle/>
          <a:p>
            <a:r>
              <a:rPr lang="tr-TR" dirty="0"/>
              <a:t>Bunu biliyor musunuz? </a:t>
            </a:r>
            <a:r>
              <a:rPr lang="tr-TR" dirty="0" err="1"/>
              <a:t>SYÇS’lerin</a:t>
            </a:r>
            <a:r>
              <a:rPr lang="tr-TR" dirty="0"/>
              <a:t> önemi</a:t>
            </a:r>
          </a:p>
        </p:txBody>
      </p:sp>
      <p:pic>
        <p:nvPicPr>
          <p:cNvPr id="4" name="3 İçerik Yer Tutucusu" descr="IMG_9118.JPG"/>
          <p:cNvPicPr>
            <a:picLocks noGrp="1" noChangeAspect="1"/>
          </p:cNvPicPr>
          <p:nvPr>
            <p:ph sz="quarter" idx="1"/>
          </p:nvPr>
        </p:nvPicPr>
        <p:blipFill>
          <a:blip r:embed="rId3" cstate="print">
            <a:lum bright="10000"/>
          </a:blip>
          <a:srcRect b="34984"/>
          <a:stretch>
            <a:fillRect/>
          </a:stretch>
        </p:blipFill>
        <p:spPr>
          <a:xfrm>
            <a:off x="357158" y="1214422"/>
            <a:ext cx="5857916" cy="2856447"/>
          </a:xfrm>
          <a:prstGeom prst="rect">
            <a:avLst/>
          </a:prstGeom>
          <a:ln>
            <a:noFill/>
          </a:ln>
          <a:effectLst>
            <a:softEdge rad="112500"/>
          </a:effectLst>
        </p:spPr>
      </p:pic>
      <p:sp>
        <p:nvSpPr>
          <p:cNvPr id="6" name="5 Metin kutusu"/>
          <p:cNvSpPr txBox="1"/>
          <p:nvPr/>
        </p:nvSpPr>
        <p:spPr>
          <a:xfrm>
            <a:off x="714348" y="4572008"/>
            <a:ext cx="3786214" cy="1754326"/>
          </a:xfrm>
          <a:prstGeom prst="rect">
            <a:avLst/>
          </a:prstGeom>
          <a:noFill/>
        </p:spPr>
        <p:txBody>
          <a:bodyPr wrap="square" rtlCol="0">
            <a:spAutoFit/>
          </a:bodyPr>
          <a:lstStyle/>
          <a:p>
            <a:pPr>
              <a:buFont typeface="Arial" pitchFamily="34" charset="0"/>
              <a:buChar char="•"/>
            </a:pPr>
            <a:r>
              <a:rPr lang="tr-TR" sz="1200" i="1" dirty="0"/>
              <a:t>Öğrencimiz demek istiyor ki: “Öğrencilerin çoğu işin ucunda not olmadığı sürece çalışmazlar” </a:t>
            </a:r>
            <a:br>
              <a:rPr lang="tr-TR" sz="1200" i="1" dirty="0"/>
            </a:br>
            <a:r>
              <a:rPr lang="tr-TR" sz="1200" i="1" dirty="0"/>
              <a:t>-&gt;  Oysa Sınava Yönelik Çalışma Sorularındaki sorular sınavlarda </a:t>
            </a:r>
            <a:r>
              <a:rPr lang="tr-TR" sz="1200" b="1" i="1" dirty="0"/>
              <a:t>karşınıza çıkabiliyor. Yani işin ucunda not vardır.</a:t>
            </a:r>
          </a:p>
          <a:p>
            <a:pPr>
              <a:buFont typeface="Arial" pitchFamily="34" charset="0"/>
              <a:buChar char="•"/>
            </a:pPr>
            <a:r>
              <a:rPr lang="tr-TR" sz="1200" i="1" dirty="0"/>
              <a:t>Öğrencimiz diyor ki: “Her gün kod yazmaya maruz kalmak gerekir.”</a:t>
            </a:r>
            <a:br>
              <a:rPr lang="tr-TR" sz="1200" i="1" dirty="0"/>
            </a:br>
            <a:r>
              <a:rPr lang="tr-TR" sz="1200" i="1" dirty="0"/>
              <a:t>-&gt; Oysa </a:t>
            </a:r>
            <a:r>
              <a:rPr lang="tr-TR" sz="1200" b="1" i="1" dirty="0"/>
              <a:t>Sınava Yönelik Çalışma Soruları </a:t>
            </a:r>
            <a:r>
              <a:rPr lang="tr-TR" sz="1200" i="1" dirty="0"/>
              <a:t>bu gereksinime yönelik değerli bir fırsattır.</a:t>
            </a:r>
          </a:p>
        </p:txBody>
      </p:sp>
      <p:sp>
        <p:nvSpPr>
          <p:cNvPr id="7" name="6 Metin kutusu"/>
          <p:cNvSpPr txBox="1"/>
          <p:nvPr/>
        </p:nvSpPr>
        <p:spPr>
          <a:xfrm>
            <a:off x="1785918" y="4000504"/>
            <a:ext cx="3786214" cy="338554"/>
          </a:xfrm>
          <a:prstGeom prst="rect">
            <a:avLst/>
          </a:prstGeom>
          <a:noFill/>
        </p:spPr>
        <p:txBody>
          <a:bodyPr wrap="square" rtlCol="0">
            <a:spAutoFit/>
          </a:bodyPr>
          <a:lstStyle/>
          <a:p>
            <a:r>
              <a:rPr lang="tr-TR" sz="1600" i="1" dirty="0"/>
              <a:t>Bir öğrencinin sınav geri bildiriminden</a:t>
            </a:r>
          </a:p>
        </p:txBody>
      </p:sp>
      <p:sp>
        <p:nvSpPr>
          <p:cNvPr id="8" name="7 6-Noktalı Yıldız"/>
          <p:cNvSpPr/>
          <p:nvPr/>
        </p:nvSpPr>
        <p:spPr>
          <a:xfrm>
            <a:off x="6000760" y="2143116"/>
            <a:ext cx="1000132" cy="928694"/>
          </a:xfrm>
          <a:prstGeom prst="star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200" dirty="0"/>
              <a:t>Notu:</a:t>
            </a:r>
            <a:br>
              <a:rPr lang="tr-TR" sz="1200" dirty="0"/>
            </a:br>
            <a:r>
              <a:rPr lang="tr-TR" sz="1200" dirty="0"/>
              <a:t>17/100</a:t>
            </a:r>
          </a:p>
        </p:txBody>
      </p:sp>
      <p:cxnSp>
        <p:nvCxnSpPr>
          <p:cNvPr id="10" name="9 Düz Ok Bağlayıcısı"/>
          <p:cNvCxnSpPr/>
          <p:nvPr/>
        </p:nvCxnSpPr>
        <p:spPr>
          <a:xfrm>
            <a:off x="5357818" y="2285992"/>
            <a:ext cx="714380" cy="214314"/>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09370"/>
      </p:ext>
    </p:extLst>
  </p:cSld>
  <p:clrMapOvr>
    <a:masterClrMapping/>
  </p:clrMapOvr>
  <p:transition>
    <p:random/>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ED44B02B-8F68-4CCB-8CDA-9AD0B4163D2E}"/>
              </a:ext>
            </a:extLst>
          </p:cNvPr>
          <p:cNvPicPr>
            <a:picLocks noChangeAspect="1"/>
          </p:cNvPicPr>
          <p:nvPr/>
        </p:nvPicPr>
        <p:blipFill>
          <a:blip r:embed="rId2"/>
          <a:stretch>
            <a:fillRect/>
          </a:stretch>
        </p:blipFill>
        <p:spPr>
          <a:xfrm>
            <a:off x="4284723" y="2133204"/>
            <a:ext cx="4572396" cy="4572396"/>
          </a:xfrm>
          <a:prstGeom prst="rect">
            <a:avLst/>
          </a:prstGeom>
        </p:spPr>
      </p:pic>
      <p:sp>
        <p:nvSpPr>
          <p:cNvPr id="2" name="Unvan 1">
            <a:extLst>
              <a:ext uri="{FF2B5EF4-FFF2-40B4-BE49-F238E27FC236}">
                <a16:creationId xmlns:a16="http://schemas.microsoft.com/office/drawing/2014/main" id="{1234EB1E-76DC-4FD2-99D7-625B98A1221D}"/>
              </a:ext>
            </a:extLst>
          </p:cNvPr>
          <p:cNvSpPr>
            <a:spLocks noGrp="1"/>
          </p:cNvSpPr>
          <p:nvPr>
            <p:ph type="title"/>
          </p:nvPr>
        </p:nvSpPr>
        <p:spPr/>
        <p:txBody>
          <a:bodyPr>
            <a:normAutofit fontScale="90000"/>
          </a:bodyPr>
          <a:lstStyle/>
          <a:p>
            <a:r>
              <a:rPr lang="tr-TR" dirty="0"/>
              <a:t>Bilgisayarlarınızı açınız</a:t>
            </a:r>
            <a:br>
              <a:rPr lang="tr-TR" dirty="0"/>
            </a:br>
            <a:r>
              <a:rPr lang="tr-TR" dirty="0"/>
              <a:t>Birlikte kod yazma zamanı…</a:t>
            </a:r>
          </a:p>
        </p:txBody>
      </p:sp>
      <p:sp>
        <p:nvSpPr>
          <p:cNvPr id="3" name="İçerik Yer Tutucusu 2">
            <a:extLst>
              <a:ext uri="{FF2B5EF4-FFF2-40B4-BE49-F238E27FC236}">
                <a16:creationId xmlns:a16="http://schemas.microsoft.com/office/drawing/2014/main" id="{68A54AC2-35F7-44BD-9265-BFDCAF6F3CE3}"/>
              </a:ext>
            </a:extLst>
          </p:cNvPr>
          <p:cNvSpPr>
            <a:spLocks noGrp="1"/>
          </p:cNvSpPr>
          <p:nvPr>
            <p:ph sz="quarter" idx="1"/>
          </p:nvPr>
        </p:nvSpPr>
        <p:spPr/>
        <p:txBody>
          <a:bodyPr/>
          <a:lstStyle/>
          <a:p>
            <a:r>
              <a:rPr lang="tr-TR" i="1" dirty="0"/>
              <a:t>alan</a:t>
            </a:r>
            <a:r>
              <a:rPr lang="tr-TR" dirty="0"/>
              <a:t> ve </a:t>
            </a:r>
            <a:r>
              <a:rPr lang="tr-TR" i="1" dirty="0"/>
              <a:t>cevre</a:t>
            </a:r>
            <a:r>
              <a:rPr lang="tr-TR" dirty="0"/>
              <a:t> isimli iki fonksiyon tanımlayınız.</a:t>
            </a:r>
          </a:p>
          <a:p>
            <a:r>
              <a:rPr lang="tr-TR" dirty="0"/>
              <a:t>bir dikdörtgenin iki kenarını alıp sonuç dönüyor olsunlar</a:t>
            </a:r>
          </a:p>
          <a:p>
            <a:r>
              <a:rPr lang="tr-TR" dirty="0"/>
              <a:t>Kodunuz bu fonksiyonları kullansın. </a:t>
            </a:r>
          </a:p>
        </p:txBody>
      </p:sp>
      <p:sp>
        <p:nvSpPr>
          <p:cNvPr id="6" name="Dikdörtgen: Köşeleri Yuvarlatılmış 5">
            <a:extLst>
              <a:ext uri="{FF2B5EF4-FFF2-40B4-BE49-F238E27FC236}">
                <a16:creationId xmlns:a16="http://schemas.microsoft.com/office/drawing/2014/main" id="{F1D69E83-FE40-4391-B7FA-E70CD9E8D42D}"/>
              </a:ext>
            </a:extLst>
          </p:cNvPr>
          <p:cNvSpPr/>
          <p:nvPr/>
        </p:nvSpPr>
        <p:spPr>
          <a:xfrm>
            <a:off x="457200" y="2869372"/>
            <a:ext cx="4114800" cy="32875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5000" dirty="0"/>
              <a:t>Kenar1: </a:t>
            </a:r>
            <a:r>
              <a:rPr lang="tr-TR" sz="5000" dirty="0">
                <a:solidFill>
                  <a:srgbClr val="FFFF00"/>
                </a:solidFill>
              </a:rPr>
              <a:t>12</a:t>
            </a:r>
          </a:p>
          <a:p>
            <a:r>
              <a:rPr lang="tr-TR" sz="5000" dirty="0"/>
              <a:t>Kenar2: </a:t>
            </a:r>
            <a:r>
              <a:rPr lang="tr-TR" sz="5000" dirty="0">
                <a:solidFill>
                  <a:srgbClr val="FFFF00"/>
                </a:solidFill>
              </a:rPr>
              <a:t>10</a:t>
            </a:r>
          </a:p>
          <a:p>
            <a:r>
              <a:rPr lang="tr-TR" sz="5000" dirty="0"/>
              <a:t>Cevre: 44</a:t>
            </a:r>
          </a:p>
          <a:p>
            <a:r>
              <a:rPr lang="tr-TR" sz="5000" dirty="0"/>
              <a:t>Alan: 120</a:t>
            </a:r>
          </a:p>
        </p:txBody>
      </p:sp>
    </p:spTree>
    <p:extLst>
      <p:ext uri="{BB962C8B-B14F-4D97-AF65-F5344CB8AC3E}">
        <p14:creationId xmlns:p14="http://schemas.microsoft.com/office/powerpoint/2010/main" val="2398317909"/>
      </p:ext>
    </p:extLst>
  </p:cSld>
  <p:clrMapOvr>
    <a:masterClrMapping/>
  </p:clrMapOvr>
  <p:transition>
    <p:random/>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71802" y="5867400"/>
            <a:ext cx="8229600" cy="990600"/>
          </a:xfrm>
        </p:spPr>
        <p:txBody>
          <a:bodyPr/>
          <a:lstStyle/>
          <a:p>
            <a:r>
              <a:rPr lang="tr-TR" dirty="0"/>
              <a:t>Alıştırma – Ekran çıktısını yazınız.</a:t>
            </a:r>
          </a:p>
        </p:txBody>
      </p:sp>
      <p:sp>
        <p:nvSpPr>
          <p:cNvPr id="3" name="2 İçerik Yer Tutucusu"/>
          <p:cNvSpPr>
            <a:spLocks noGrp="1"/>
          </p:cNvSpPr>
          <p:nvPr>
            <p:ph sz="quarter" idx="1"/>
          </p:nvPr>
        </p:nvSpPr>
        <p:spPr>
          <a:xfrm>
            <a:off x="428596" y="214290"/>
            <a:ext cx="8229600" cy="4937760"/>
          </a:xfrm>
        </p:spPr>
        <p:txBody>
          <a:bodyPr>
            <a:normAutofit/>
          </a:bodyPr>
          <a:lstStyle/>
          <a:p>
            <a:pPr marL="342900" indent="-342900">
              <a:buFont typeface="+mj-lt"/>
              <a:buAutoNum type="arabicPeriod"/>
            </a:pPr>
            <a:r>
              <a:rPr lang="tr-TR" sz="2400" dirty="0"/>
              <a:t>#</a:t>
            </a:r>
            <a:r>
              <a:rPr lang="tr-TR" sz="2400" dirty="0" err="1"/>
              <a:t>include</a:t>
            </a:r>
            <a:r>
              <a:rPr lang="tr-TR" sz="2400" dirty="0"/>
              <a:t> &lt;</a:t>
            </a:r>
            <a:r>
              <a:rPr lang="tr-TR" sz="2400" dirty="0" err="1"/>
              <a:t>stdio</a:t>
            </a:r>
            <a:r>
              <a:rPr lang="tr-TR" sz="2400" dirty="0"/>
              <a:t>.h&gt;</a:t>
            </a:r>
          </a:p>
          <a:p>
            <a:pPr marL="342900" indent="-342900">
              <a:buFont typeface="+mj-lt"/>
              <a:buAutoNum type="arabicPeriod"/>
            </a:pPr>
            <a:r>
              <a:rPr lang="tr-TR" sz="2400" dirty="0" err="1"/>
              <a:t>int</a:t>
            </a:r>
            <a:r>
              <a:rPr lang="tr-TR" sz="2400" dirty="0"/>
              <a:t> f1(</a:t>
            </a:r>
            <a:r>
              <a:rPr lang="tr-TR" sz="2400" dirty="0" err="1"/>
              <a:t>int</a:t>
            </a:r>
            <a:r>
              <a:rPr lang="tr-TR" sz="2400" dirty="0"/>
              <a:t>, </a:t>
            </a:r>
            <a:r>
              <a:rPr lang="tr-TR" sz="2400" dirty="0" err="1"/>
              <a:t>int</a:t>
            </a:r>
            <a:r>
              <a:rPr lang="tr-TR" sz="2400" dirty="0"/>
              <a:t>);</a:t>
            </a:r>
          </a:p>
          <a:p>
            <a:pPr marL="342900" indent="-342900">
              <a:buFont typeface="+mj-lt"/>
              <a:buAutoNum type="arabicPeriod"/>
            </a:pPr>
            <a:r>
              <a:rPr lang="tr-TR" sz="2400" dirty="0" err="1"/>
              <a:t>int</a:t>
            </a:r>
            <a:r>
              <a:rPr lang="tr-TR" sz="2400" dirty="0"/>
              <a:t> </a:t>
            </a:r>
            <a:r>
              <a:rPr lang="tr-TR" sz="2400" dirty="0" err="1"/>
              <a:t>main</a:t>
            </a:r>
            <a:r>
              <a:rPr lang="tr-TR" sz="2400" dirty="0"/>
              <a:t>() {</a:t>
            </a:r>
          </a:p>
          <a:p>
            <a:pPr marL="342900" indent="-342900">
              <a:buFont typeface="+mj-lt"/>
              <a:buAutoNum type="arabicPeriod"/>
            </a:pPr>
            <a:r>
              <a:rPr lang="tr-TR" sz="2400" dirty="0"/>
              <a:t>	</a:t>
            </a:r>
            <a:r>
              <a:rPr lang="tr-TR" sz="2400" dirty="0" err="1"/>
              <a:t>int</a:t>
            </a:r>
            <a:r>
              <a:rPr lang="tr-TR" sz="2400" dirty="0"/>
              <a:t> x = 5;</a:t>
            </a:r>
          </a:p>
          <a:p>
            <a:pPr marL="342900" indent="-342900">
              <a:buFont typeface="+mj-lt"/>
              <a:buAutoNum type="arabicPeriod"/>
            </a:pPr>
            <a:r>
              <a:rPr lang="tr-TR" sz="2400" dirty="0"/>
              <a:t>	</a:t>
            </a:r>
            <a:r>
              <a:rPr lang="tr-TR" sz="2400" dirty="0" err="1"/>
              <a:t>printf</a:t>
            </a:r>
            <a:r>
              <a:rPr lang="tr-TR" sz="2400" dirty="0"/>
              <a:t>("%d",x);</a:t>
            </a:r>
          </a:p>
          <a:p>
            <a:pPr marL="342900" indent="-342900">
              <a:buFont typeface="+mj-lt"/>
              <a:buAutoNum type="arabicPeriod"/>
            </a:pPr>
            <a:r>
              <a:rPr lang="tr-TR" sz="2400" dirty="0"/>
              <a:t>	f1(x,x);	</a:t>
            </a:r>
          </a:p>
          <a:p>
            <a:pPr marL="342900" indent="-342900">
              <a:buFont typeface="+mj-lt"/>
              <a:buAutoNum type="arabicPeriod"/>
            </a:pPr>
            <a:r>
              <a:rPr lang="tr-TR" sz="2400" dirty="0"/>
              <a:t>	</a:t>
            </a:r>
            <a:r>
              <a:rPr lang="tr-TR" sz="2400" dirty="0" err="1"/>
              <a:t>printf</a:t>
            </a:r>
            <a:r>
              <a:rPr lang="tr-TR" sz="2400" dirty="0"/>
              <a:t>("%d",x);</a:t>
            </a:r>
          </a:p>
          <a:p>
            <a:pPr marL="342900" indent="-342900">
              <a:buFont typeface="+mj-lt"/>
              <a:buAutoNum type="arabicPeriod"/>
            </a:pPr>
            <a:r>
              <a:rPr lang="tr-TR" sz="2400" dirty="0"/>
              <a:t>	</a:t>
            </a:r>
            <a:r>
              <a:rPr lang="tr-TR" sz="2400" dirty="0" err="1"/>
              <a:t>printf</a:t>
            </a:r>
            <a:r>
              <a:rPr lang="tr-TR" sz="2400" dirty="0"/>
              <a:t>("%d",f1(x,x));	</a:t>
            </a:r>
          </a:p>
          <a:p>
            <a:pPr marL="342900" indent="-342900">
              <a:buFont typeface="+mj-lt"/>
              <a:buAutoNum type="arabicPeriod"/>
            </a:pPr>
            <a:r>
              <a:rPr lang="tr-TR" sz="2400" dirty="0"/>
              <a:t>	</a:t>
            </a:r>
            <a:r>
              <a:rPr lang="tr-TR" sz="2400" dirty="0" err="1"/>
              <a:t>return</a:t>
            </a:r>
            <a:r>
              <a:rPr lang="tr-TR" sz="2400" dirty="0"/>
              <a:t> 0;</a:t>
            </a:r>
          </a:p>
          <a:p>
            <a:pPr marL="342900" indent="-342900">
              <a:buFont typeface="+mj-lt"/>
              <a:buAutoNum type="arabicPeriod"/>
            </a:pPr>
            <a:r>
              <a:rPr lang="tr-TR" sz="2400" dirty="0"/>
              <a:t>}</a:t>
            </a:r>
          </a:p>
        </p:txBody>
      </p:sp>
      <p:sp>
        <p:nvSpPr>
          <p:cNvPr id="4" name="3 Dikdörtgen"/>
          <p:cNvSpPr/>
          <p:nvPr/>
        </p:nvSpPr>
        <p:spPr>
          <a:xfrm>
            <a:off x="4786314" y="1142984"/>
            <a:ext cx="4572000" cy="1938992"/>
          </a:xfrm>
          <a:prstGeom prst="rect">
            <a:avLst/>
          </a:prstGeom>
        </p:spPr>
        <p:txBody>
          <a:bodyPr>
            <a:spAutoFit/>
          </a:bodyPr>
          <a:lstStyle/>
          <a:p>
            <a:pPr marL="457200" indent="-457200">
              <a:buFont typeface="+mj-lt"/>
              <a:buAutoNum type="arabicPeriod" startAt="11"/>
            </a:pPr>
            <a:r>
              <a:rPr lang="tr-TR" sz="2400" dirty="0" err="1"/>
              <a:t>int</a:t>
            </a:r>
            <a:r>
              <a:rPr lang="tr-TR" sz="2400" dirty="0"/>
              <a:t> f1( </a:t>
            </a:r>
            <a:r>
              <a:rPr lang="tr-TR" sz="2400" dirty="0" err="1"/>
              <a:t>int</a:t>
            </a:r>
            <a:r>
              <a:rPr lang="tr-TR" sz="2400" dirty="0"/>
              <a:t> x, </a:t>
            </a:r>
            <a:r>
              <a:rPr lang="tr-TR" sz="2400" dirty="0" err="1"/>
              <a:t>int</a:t>
            </a:r>
            <a:r>
              <a:rPr lang="tr-TR" sz="2400" dirty="0"/>
              <a:t> y)</a:t>
            </a:r>
          </a:p>
          <a:p>
            <a:pPr marL="457200" indent="-457200">
              <a:buFont typeface="+mj-lt"/>
              <a:buAutoNum type="arabicPeriod" startAt="11"/>
            </a:pPr>
            <a:r>
              <a:rPr lang="tr-TR" sz="2400" dirty="0"/>
              <a:t>{</a:t>
            </a:r>
          </a:p>
          <a:p>
            <a:pPr marL="457200" indent="-457200">
              <a:buFont typeface="+mj-lt"/>
              <a:buAutoNum type="arabicPeriod" startAt="11"/>
            </a:pPr>
            <a:r>
              <a:rPr lang="tr-TR" sz="2400" dirty="0"/>
              <a:t>	x=10;</a:t>
            </a:r>
          </a:p>
          <a:p>
            <a:pPr marL="457200" indent="-457200">
              <a:buFont typeface="+mj-lt"/>
              <a:buAutoNum type="arabicPeriod" startAt="11"/>
            </a:pPr>
            <a:r>
              <a:rPr lang="tr-TR" sz="2400" dirty="0"/>
              <a:t>	</a:t>
            </a:r>
            <a:r>
              <a:rPr lang="tr-TR" sz="2400" dirty="0" err="1"/>
              <a:t>return</a:t>
            </a:r>
            <a:r>
              <a:rPr lang="tr-TR" sz="2400" dirty="0"/>
              <a:t> y;</a:t>
            </a:r>
          </a:p>
          <a:p>
            <a:pPr marL="457200" indent="-457200">
              <a:buFont typeface="+mj-lt"/>
              <a:buAutoNum type="arabicPeriod" startAt="11"/>
            </a:pPr>
            <a:r>
              <a:rPr lang="tr-TR" sz="2400" dirty="0"/>
              <a:t>}</a:t>
            </a:r>
          </a:p>
        </p:txBody>
      </p:sp>
      <p:sp>
        <p:nvSpPr>
          <p:cNvPr id="5" name="4 Metin kutusu"/>
          <p:cNvSpPr txBox="1"/>
          <p:nvPr/>
        </p:nvSpPr>
        <p:spPr>
          <a:xfrm>
            <a:off x="6429388" y="4714884"/>
            <a:ext cx="1000132" cy="646331"/>
          </a:xfrm>
          <a:prstGeom prst="rect">
            <a:avLst/>
          </a:prstGeom>
          <a:noFill/>
        </p:spPr>
        <p:txBody>
          <a:bodyPr wrap="square" rtlCol="0">
            <a:spAutoFit/>
          </a:bodyPr>
          <a:lstStyle/>
          <a:p>
            <a:r>
              <a:rPr lang="tr-TR" sz="3600" b="1" i="1" dirty="0"/>
              <a:t>555</a:t>
            </a:r>
          </a:p>
        </p:txBody>
      </p:sp>
      <p:pic>
        <p:nvPicPr>
          <p:cNvPr id="6" name="5 Resim" descr="soru.jpg"/>
          <p:cNvPicPr>
            <a:picLocks noChangeAspect="1"/>
          </p:cNvPicPr>
          <p:nvPr/>
        </p:nvPicPr>
        <p:blipFill>
          <a:blip r:embed="rId3"/>
          <a:stretch>
            <a:fillRect/>
          </a:stretch>
        </p:blipFill>
        <p:spPr>
          <a:xfrm>
            <a:off x="4143372" y="4714884"/>
            <a:ext cx="1767840" cy="1328928"/>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Bir fonksiyon örneği: </a:t>
            </a:r>
            <a:r>
              <a:rPr lang="tr-TR" dirty="0" err="1"/>
              <a:t>rand</a:t>
            </a:r>
            <a:r>
              <a:rPr lang="tr-TR" dirty="0"/>
              <a:t>() fonksiyonu</a:t>
            </a:r>
          </a:p>
        </p:txBody>
      </p:sp>
      <p:sp>
        <p:nvSpPr>
          <p:cNvPr id="3" name="2 İçerik Yer Tutucusu"/>
          <p:cNvSpPr>
            <a:spLocks noGrp="1"/>
          </p:cNvSpPr>
          <p:nvPr>
            <p:ph sz="quarter" idx="1"/>
          </p:nvPr>
        </p:nvSpPr>
        <p:spPr/>
        <p:txBody>
          <a:bodyPr/>
          <a:lstStyle/>
          <a:p>
            <a:r>
              <a:rPr lang="tr-TR" dirty="0"/>
              <a:t>Rastgele sayı üretmek için</a:t>
            </a:r>
          </a:p>
        </p:txBody>
      </p:sp>
      <p:sp>
        <p:nvSpPr>
          <p:cNvPr id="4" name="3 Dikdörtgen"/>
          <p:cNvSpPr/>
          <p:nvPr/>
        </p:nvSpPr>
        <p:spPr>
          <a:xfrm>
            <a:off x="457200" y="1982391"/>
            <a:ext cx="7562850" cy="3139321"/>
          </a:xfrm>
          <a:prstGeom prst="rect">
            <a:avLst/>
          </a:prstGeom>
        </p:spPr>
        <p:txBody>
          <a:bodyPr wrap="square">
            <a:spAutoFit/>
          </a:bodyPr>
          <a:lstStyle/>
          <a:p>
            <a:r>
              <a:rPr lang="tr-TR" dirty="0"/>
              <a:t>#</a:t>
            </a:r>
            <a:r>
              <a:rPr lang="tr-TR" dirty="0" err="1"/>
              <a:t>include</a:t>
            </a:r>
            <a:r>
              <a:rPr lang="tr-TR" dirty="0"/>
              <a:t> &lt;</a:t>
            </a:r>
            <a:r>
              <a:rPr lang="tr-TR" dirty="0" err="1"/>
              <a:t>stdio</a:t>
            </a:r>
            <a:r>
              <a:rPr lang="tr-TR" dirty="0"/>
              <a:t>.h&gt;</a:t>
            </a:r>
          </a:p>
          <a:p>
            <a:r>
              <a:rPr lang="tr-TR" dirty="0"/>
              <a:t>#</a:t>
            </a:r>
            <a:r>
              <a:rPr lang="tr-TR" dirty="0" err="1"/>
              <a:t>include</a:t>
            </a:r>
            <a:r>
              <a:rPr lang="tr-TR" dirty="0"/>
              <a:t> &lt;</a:t>
            </a:r>
            <a:r>
              <a:rPr lang="tr-TR" dirty="0" err="1"/>
              <a:t>stdlib</a:t>
            </a:r>
            <a:r>
              <a:rPr lang="tr-TR" dirty="0"/>
              <a:t>.h&gt; //</a:t>
            </a:r>
            <a:r>
              <a:rPr lang="tr-TR" dirty="0" err="1"/>
              <a:t>srand</a:t>
            </a:r>
            <a:r>
              <a:rPr lang="tr-TR" dirty="0"/>
              <a:t> </a:t>
            </a:r>
            <a:r>
              <a:rPr lang="tr-TR" dirty="0" err="1"/>
              <a:t>kullandigimiz</a:t>
            </a:r>
            <a:r>
              <a:rPr lang="tr-TR" dirty="0"/>
              <a:t> </a:t>
            </a:r>
            <a:r>
              <a:rPr lang="tr-TR" dirty="0" err="1"/>
              <a:t>icin</a:t>
            </a:r>
            <a:endParaRPr lang="tr-TR" dirty="0"/>
          </a:p>
          <a:p>
            <a:r>
              <a:rPr lang="tr-TR" dirty="0"/>
              <a:t>#</a:t>
            </a:r>
            <a:r>
              <a:rPr lang="tr-TR" dirty="0" err="1"/>
              <a:t>include</a:t>
            </a:r>
            <a:r>
              <a:rPr lang="tr-TR" dirty="0"/>
              <a:t> &lt;time.h&gt; //time </a:t>
            </a:r>
            <a:r>
              <a:rPr lang="tr-TR" dirty="0" err="1"/>
              <a:t>kullandigimiz</a:t>
            </a:r>
            <a:r>
              <a:rPr lang="tr-TR" dirty="0"/>
              <a:t> </a:t>
            </a:r>
            <a:r>
              <a:rPr lang="tr-TR" dirty="0" err="1"/>
              <a:t>icin</a:t>
            </a:r>
            <a:endParaRPr lang="tr-TR" dirty="0"/>
          </a:p>
          <a:p>
            <a:r>
              <a:rPr lang="tr-TR" dirty="0" err="1"/>
              <a:t>int</a:t>
            </a:r>
            <a:r>
              <a:rPr lang="tr-TR" dirty="0"/>
              <a:t> </a:t>
            </a:r>
            <a:r>
              <a:rPr lang="tr-TR" dirty="0" err="1"/>
              <a:t>main</a:t>
            </a:r>
            <a:r>
              <a:rPr lang="tr-TR" dirty="0"/>
              <a:t>()</a:t>
            </a:r>
          </a:p>
          <a:p>
            <a:r>
              <a:rPr lang="tr-TR" dirty="0"/>
              <a:t>{</a:t>
            </a:r>
          </a:p>
          <a:p>
            <a:r>
              <a:rPr lang="tr-TR" dirty="0"/>
              <a:t>	</a:t>
            </a:r>
            <a:r>
              <a:rPr lang="tr-TR" dirty="0" err="1"/>
              <a:t>srand</a:t>
            </a:r>
            <a:r>
              <a:rPr lang="tr-TR" dirty="0"/>
              <a:t> ( time(NULL) ); </a:t>
            </a:r>
            <a:r>
              <a:rPr lang="tr-TR" sz="1400" dirty="0"/>
              <a:t>//</a:t>
            </a:r>
            <a:r>
              <a:rPr lang="tr-TR" sz="1400" dirty="0" err="1"/>
              <a:t>Zamani</a:t>
            </a:r>
            <a:r>
              <a:rPr lang="tr-TR" sz="1400" dirty="0"/>
              <a:t> baz alarak rastgele </a:t>
            </a:r>
            <a:r>
              <a:rPr lang="tr-TR" sz="1400" dirty="0" err="1"/>
              <a:t>sayi</a:t>
            </a:r>
            <a:r>
              <a:rPr lang="tr-TR" sz="1400" dirty="0"/>
              <a:t> </a:t>
            </a:r>
            <a:r>
              <a:rPr lang="tr-TR" sz="1400" dirty="0" err="1"/>
              <a:t>uretim</a:t>
            </a:r>
            <a:r>
              <a:rPr lang="tr-TR" sz="1400" dirty="0"/>
              <a:t> tohumunu(</a:t>
            </a:r>
            <a:r>
              <a:rPr lang="tr-TR" sz="1400" dirty="0" err="1"/>
              <a:t>seed</a:t>
            </a:r>
            <a:r>
              <a:rPr lang="tr-TR" sz="1400" dirty="0"/>
              <a:t>) atar.</a:t>
            </a:r>
            <a:endParaRPr lang="tr-TR" dirty="0"/>
          </a:p>
          <a:p>
            <a:r>
              <a:rPr lang="tr-TR" dirty="0"/>
              <a:t>	</a:t>
            </a:r>
            <a:r>
              <a:rPr lang="tr-TR" dirty="0" err="1"/>
              <a:t>int</a:t>
            </a:r>
            <a:r>
              <a:rPr lang="tr-TR" dirty="0"/>
              <a:t> a;</a:t>
            </a:r>
          </a:p>
          <a:p>
            <a:r>
              <a:rPr lang="tr-TR" dirty="0"/>
              <a:t>	a = </a:t>
            </a:r>
            <a:r>
              <a:rPr lang="tr-TR" dirty="0" err="1"/>
              <a:t>rand</a:t>
            </a:r>
            <a:r>
              <a:rPr lang="tr-TR" dirty="0"/>
              <a:t>()%10 +1; //1 ile 10 </a:t>
            </a:r>
            <a:r>
              <a:rPr lang="tr-TR" dirty="0" err="1"/>
              <a:t>arasinda</a:t>
            </a:r>
            <a:r>
              <a:rPr lang="tr-TR" dirty="0"/>
              <a:t> </a:t>
            </a:r>
          </a:p>
          <a:p>
            <a:r>
              <a:rPr lang="tr-TR" dirty="0"/>
              <a:t>		</a:t>
            </a:r>
            <a:r>
              <a:rPr lang="tr-TR" dirty="0" err="1"/>
              <a:t>printf</a:t>
            </a:r>
            <a:r>
              <a:rPr lang="tr-TR" dirty="0"/>
              <a:t>("</a:t>
            </a:r>
            <a:r>
              <a:rPr lang="tr-TR" dirty="0" err="1"/>
              <a:t>sayi</a:t>
            </a:r>
            <a:r>
              <a:rPr lang="tr-TR" dirty="0"/>
              <a:t> </a:t>
            </a:r>
            <a:r>
              <a:rPr lang="tr-TR" dirty="0" err="1"/>
              <a:t>uret</a:t>
            </a:r>
            <a:r>
              <a:rPr lang="tr-TR" dirty="0"/>
              <a:t>:%d", a);</a:t>
            </a:r>
          </a:p>
          <a:p>
            <a:r>
              <a:rPr lang="tr-TR" dirty="0"/>
              <a:t>		</a:t>
            </a:r>
            <a:r>
              <a:rPr lang="tr-TR" dirty="0" err="1"/>
              <a:t>return</a:t>
            </a:r>
            <a:r>
              <a:rPr lang="tr-TR" dirty="0"/>
              <a:t> 0;</a:t>
            </a:r>
          </a:p>
          <a:p>
            <a:r>
              <a:rPr lang="tr-TR" dirty="0"/>
              <a:t>}</a:t>
            </a:r>
          </a:p>
        </p:txBody>
      </p:sp>
      <p:cxnSp>
        <p:nvCxnSpPr>
          <p:cNvPr id="7" name="6 Düz Ok Bağlayıcısı"/>
          <p:cNvCxnSpPr/>
          <p:nvPr/>
        </p:nvCxnSpPr>
        <p:spPr>
          <a:xfrm rot="5400000" flipH="1" flipV="1">
            <a:off x="894219" y="4749327"/>
            <a:ext cx="1143008" cy="21686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7 Metin kutusu"/>
          <p:cNvSpPr txBox="1"/>
          <p:nvPr/>
        </p:nvSpPr>
        <p:spPr>
          <a:xfrm>
            <a:off x="857224" y="5715016"/>
            <a:ext cx="6952994" cy="369332"/>
          </a:xfrm>
          <a:prstGeom prst="rect">
            <a:avLst/>
          </a:prstGeom>
          <a:noFill/>
        </p:spPr>
        <p:txBody>
          <a:bodyPr wrap="none" rtlCol="0">
            <a:spAutoFit/>
          </a:bodyPr>
          <a:lstStyle/>
          <a:p>
            <a:r>
              <a:rPr lang="tr-TR" dirty="0"/>
              <a:t>0 ile RAND_MAX (32767 gibi tanımlı büyük bir sayı) arasında değer üretir.</a:t>
            </a:r>
          </a:p>
        </p:txBody>
      </p:sp>
      <p:sp>
        <p:nvSpPr>
          <p:cNvPr id="9" name="8 Yuvarlatılmış Dikdörtgen"/>
          <p:cNvSpPr/>
          <p:nvPr/>
        </p:nvSpPr>
        <p:spPr>
          <a:xfrm>
            <a:off x="5572132" y="4357694"/>
            <a:ext cx="3000396" cy="10715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a:t>Tipik </a:t>
            </a:r>
            <a:r>
              <a:rPr lang="tr-TR" b="1" dirty="0"/>
              <a:t>hata</a:t>
            </a:r>
            <a:r>
              <a:rPr lang="tr-TR" dirty="0"/>
              <a:t>: </a:t>
            </a:r>
            <a:r>
              <a:rPr lang="tr-TR" dirty="0" err="1"/>
              <a:t>srand’ı</a:t>
            </a:r>
            <a:r>
              <a:rPr lang="tr-TR" dirty="0"/>
              <a:t> kodda birkaç kez çalışabileceği bir yere koymaktır. Örn. bir döngünün içine.</a:t>
            </a:r>
          </a:p>
        </p:txBody>
      </p:sp>
      <p:pic>
        <p:nvPicPr>
          <p:cNvPr id="10" name="3 Resim" descr="bilgisayar.jpg">
            <a:extLst>
              <a:ext uri="{FF2B5EF4-FFF2-40B4-BE49-F238E27FC236}">
                <a16:creationId xmlns:a16="http://schemas.microsoft.com/office/drawing/2014/main" id="{5508C6F7-F8DA-41F2-84B9-65368FE680D8}"/>
              </a:ext>
            </a:extLst>
          </p:cNvPr>
          <p:cNvPicPr>
            <a:picLocks noChangeAspect="1"/>
          </p:cNvPicPr>
          <p:nvPr/>
        </p:nvPicPr>
        <p:blipFill>
          <a:blip r:embed="rId2"/>
          <a:stretch>
            <a:fillRect/>
          </a:stretch>
        </p:blipFill>
        <p:spPr>
          <a:xfrm>
            <a:off x="7179959" y="1569247"/>
            <a:ext cx="1188720" cy="1219200"/>
          </a:xfrm>
          <a:prstGeom prst="rect">
            <a:avLst/>
          </a:prstGeom>
        </p:spPr>
      </p:pic>
    </p:spTree>
  </p:cSld>
  <p:clrMapOvr>
    <a:masterClrMapping/>
  </p:clrMapOvr>
  <p:transition>
    <p:random/>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D757A-4A33-4B58-BAAD-E0E125F427B4}"/>
              </a:ext>
            </a:extLst>
          </p:cNvPr>
          <p:cNvSpPr>
            <a:spLocks noGrp="1"/>
          </p:cNvSpPr>
          <p:nvPr>
            <p:ph type="title"/>
          </p:nvPr>
        </p:nvSpPr>
        <p:spPr/>
        <p:txBody>
          <a:bodyPr/>
          <a:lstStyle/>
          <a:p>
            <a:r>
              <a:rPr lang="tr-TR" dirty="0"/>
              <a:t>DevCpp «Hata Ayıkla Özelliği»</a:t>
            </a:r>
          </a:p>
        </p:txBody>
      </p:sp>
      <p:sp>
        <p:nvSpPr>
          <p:cNvPr id="3" name="Content Placeholder 2">
            <a:extLst>
              <a:ext uri="{FF2B5EF4-FFF2-40B4-BE49-F238E27FC236}">
                <a16:creationId xmlns:a16="http://schemas.microsoft.com/office/drawing/2014/main" id="{4C4C493C-BFB7-4346-9FC5-A0A69EC3881A}"/>
              </a:ext>
            </a:extLst>
          </p:cNvPr>
          <p:cNvSpPr>
            <a:spLocks noGrp="1"/>
          </p:cNvSpPr>
          <p:nvPr>
            <p:ph sz="quarter" idx="1"/>
          </p:nvPr>
        </p:nvSpPr>
        <p:spPr>
          <a:xfrm>
            <a:off x="457200" y="1219200"/>
            <a:ext cx="4641742" cy="4937760"/>
          </a:xfrm>
        </p:spPr>
        <p:txBody>
          <a:bodyPr/>
          <a:lstStyle/>
          <a:p>
            <a:r>
              <a:rPr lang="tr-TR" dirty="0"/>
              <a:t>Kodu bilgisayarınızda yazınız.</a:t>
            </a:r>
          </a:p>
          <a:p>
            <a:r>
              <a:rPr lang="tr-TR" dirty="0"/>
              <a:t>Şu adımları izleyererek hata ayıklama yapınız.</a:t>
            </a:r>
          </a:p>
          <a:p>
            <a:pPr marL="514350" indent="-514350">
              <a:buFont typeface="+mj-lt"/>
              <a:buAutoNum type="arabicPeriod"/>
            </a:pPr>
            <a:r>
              <a:rPr lang="tr-TR" dirty="0"/>
              <a:t>Durak noktası konulması</a:t>
            </a:r>
          </a:p>
          <a:p>
            <a:pPr marL="514350" indent="-514350">
              <a:buFont typeface="+mj-lt"/>
              <a:buAutoNum type="arabicPeriod"/>
            </a:pPr>
            <a:r>
              <a:rPr lang="tr-TR" dirty="0"/>
              <a:t>Değişken izlemelerin belirlenmesi</a:t>
            </a:r>
          </a:p>
          <a:p>
            <a:pPr marL="514350" indent="-514350">
              <a:buFont typeface="+mj-lt"/>
              <a:buAutoNum type="arabicPeriod"/>
            </a:pPr>
            <a:r>
              <a:rPr lang="tr-TR" dirty="0"/>
              <a:t>Derleyici ayarının değiştirilmesi</a:t>
            </a:r>
          </a:p>
          <a:p>
            <a:pPr marL="514350" indent="-514350">
              <a:buFont typeface="+mj-lt"/>
              <a:buAutoNum type="arabicPeriod"/>
            </a:pPr>
            <a:r>
              <a:rPr lang="tr-TR" dirty="0"/>
              <a:t>Kodun derlenmesi</a:t>
            </a:r>
          </a:p>
          <a:p>
            <a:pPr marL="514350" indent="-514350">
              <a:buFont typeface="+mj-lt"/>
              <a:buAutoNum type="arabicPeriod"/>
            </a:pPr>
            <a:r>
              <a:rPr lang="tr-TR" dirty="0"/>
              <a:t>Hata ayıklama kontrol paneliyle kodun takibi</a:t>
            </a:r>
          </a:p>
        </p:txBody>
      </p:sp>
      <p:sp>
        <p:nvSpPr>
          <p:cNvPr id="4" name="2 İçerik Yer Tutucusu">
            <a:extLst>
              <a:ext uri="{FF2B5EF4-FFF2-40B4-BE49-F238E27FC236}">
                <a16:creationId xmlns:a16="http://schemas.microsoft.com/office/drawing/2014/main" id="{24655689-1766-4C8F-A3E5-1EB7EA007DBC}"/>
              </a:ext>
            </a:extLst>
          </p:cNvPr>
          <p:cNvSpPr txBox="1">
            <a:spLocks/>
          </p:cNvSpPr>
          <p:nvPr/>
        </p:nvSpPr>
        <p:spPr>
          <a:xfrm>
            <a:off x="5460490" y="1295400"/>
            <a:ext cx="3226310" cy="4937760"/>
          </a:xfrm>
          <a:prstGeom prst="rect">
            <a:avLst/>
          </a:prstGeom>
        </p:spPr>
        <p:txBody>
          <a:bodyPr vert="horz">
            <a:normAutofit lnSpcReduction="1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342900" indent="-342900" defTabSz="914400">
              <a:buFont typeface="+mj-lt"/>
              <a:buAutoNum type="arabicPeriod"/>
            </a:pPr>
            <a:r>
              <a:rPr lang="tr-TR" sz="1600" dirty="0"/>
              <a:t>#include &lt;stdio.h&gt;</a:t>
            </a:r>
          </a:p>
          <a:p>
            <a:pPr marL="342900" indent="-342900" defTabSz="914400">
              <a:buFont typeface="+mj-lt"/>
              <a:buAutoNum type="arabicPeriod"/>
            </a:pPr>
            <a:r>
              <a:rPr lang="tr-TR" sz="1600" dirty="0"/>
              <a:t>int f1(int, int);</a:t>
            </a:r>
          </a:p>
          <a:p>
            <a:pPr marL="342900" indent="-342900" defTabSz="914400">
              <a:buFont typeface="+mj-lt"/>
              <a:buAutoNum type="arabicPeriod"/>
            </a:pPr>
            <a:r>
              <a:rPr lang="tr-TR" sz="1600" dirty="0"/>
              <a:t>int main() </a:t>
            </a:r>
          </a:p>
          <a:p>
            <a:pPr marL="342900" indent="-342900" defTabSz="914400">
              <a:buFont typeface="+mj-lt"/>
              <a:buAutoNum type="arabicPeriod"/>
            </a:pPr>
            <a:r>
              <a:rPr lang="tr-TR" sz="1600" dirty="0"/>
              <a:t>{</a:t>
            </a:r>
          </a:p>
          <a:p>
            <a:pPr marL="342900" indent="-342900" defTabSz="914400">
              <a:buFont typeface="+mj-lt"/>
              <a:buAutoNum type="arabicPeriod"/>
            </a:pPr>
            <a:r>
              <a:rPr lang="tr-TR" sz="1600" dirty="0"/>
              <a:t>	int x = 5;</a:t>
            </a:r>
          </a:p>
          <a:p>
            <a:pPr marL="342900" indent="-342900" defTabSz="914400">
              <a:buFont typeface="+mj-lt"/>
              <a:buAutoNum type="arabicPeriod"/>
            </a:pPr>
            <a:r>
              <a:rPr lang="tr-TR" sz="1600" dirty="0"/>
              <a:t>	printf("%d",x);</a:t>
            </a:r>
          </a:p>
          <a:p>
            <a:pPr marL="342900" indent="-342900" defTabSz="914400">
              <a:buFont typeface="+mj-lt"/>
              <a:buAutoNum type="arabicPeriod"/>
            </a:pPr>
            <a:r>
              <a:rPr lang="tr-TR" sz="1600" dirty="0"/>
              <a:t>	f1(x,x);	</a:t>
            </a:r>
          </a:p>
          <a:p>
            <a:pPr marL="342900" indent="-342900" defTabSz="914400">
              <a:buFont typeface="+mj-lt"/>
              <a:buAutoNum type="arabicPeriod"/>
            </a:pPr>
            <a:r>
              <a:rPr lang="tr-TR" sz="1600" dirty="0"/>
              <a:t>	printf("%d",x);</a:t>
            </a:r>
          </a:p>
          <a:p>
            <a:pPr marL="342900" indent="-342900" defTabSz="914400">
              <a:buFont typeface="+mj-lt"/>
              <a:buAutoNum type="arabicPeriod"/>
            </a:pPr>
            <a:r>
              <a:rPr lang="tr-TR" sz="1600" dirty="0"/>
              <a:t>	printf("%d",f1(x,x));	</a:t>
            </a:r>
          </a:p>
          <a:p>
            <a:pPr marL="342900" indent="-342900" defTabSz="914400">
              <a:buFont typeface="+mj-lt"/>
              <a:buAutoNum type="arabicPeriod"/>
            </a:pPr>
            <a:r>
              <a:rPr lang="tr-TR" sz="1600" dirty="0"/>
              <a:t>	return 0;</a:t>
            </a:r>
          </a:p>
          <a:p>
            <a:pPr marL="342900" indent="-342900" defTabSz="914400">
              <a:buFont typeface="+mj-lt"/>
              <a:buAutoNum type="arabicPeriod"/>
            </a:pPr>
            <a:r>
              <a:rPr lang="tr-TR" sz="1600" dirty="0"/>
              <a:t>}</a:t>
            </a:r>
          </a:p>
          <a:p>
            <a:pPr marL="457200" indent="-457200">
              <a:buFont typeface="+mj-lt"/>
              <a:buAutoNum type="arabicPeriod" startAt="11"/>
            </a:pPr>
            <a:r>
              <a:rPr lang="tr-TR" sz="1600" dirty="0"/>
              <a:t>int f1( int x, int y)</a:t>
            </a:r>
          </a:p>
          <a:p>
            <a:pPr marL="457200" indent="-457200">
              <a:buFont typeface="+mj-lt"/>
              <a:buAutoNum type="arabicPeriod" startAt="11"/>
            </a:pPr>
            <a:r>
              <a:rPr lang="tr-TR" sz="1600" dirty="0"/>
              <a:t>{</a:t>
            </a:r>
          </a:p>
          <a:p>
            <a:pPr marL="457200" indent="-457200">
              <a:buFont typeface="+mj-lt"/>
              <a:buAutoNum type="arabicPeriod" startAt="11"/>
            </a:pPr>
            <a:r>
              <a:rPr lang="tr-TR" sz="1600" dirty="0"/>
              <a:t>	x=10;</a:t>
            </a:r>
          </a:p>
          <a:p>
            <a:pPr marL="457200" indent="-457200">
              <a:buFont typeface="+mj-lt"/>
              <a:buAutoNum type="arabicPeriod" startAt="11"/>
            </a:pPr>
            <a:r>
              <a:rPr lang="tr-TR" sz="1600" dirty="0"/>
              <a:t>	return y;</a:t>
            </a:r>
          </a:p>
          <a:p>
            <a:pPr marL="457200" indent="-457200">
              <a:buFont typeface="+mj-lt"/>
              <a:buAutoNum type="arabicPeriod" startAt="11"/>
            </a:pPr>
            <a:r>
              <a:rPr lang="tr-TR" sz="1600" dirty="0"/>
              <a:t>}</a:t>
            </a:r>
          </a:p>
          <a:p>
            <a:pPr marL="342900" indent="-342900" defTabSz="914400">
              <a:buFont typeface="+mj-lt"/>
              <a:buAutoNum type="arabicPeriod"/>
            </a:pPr>
            <a:endParaRPr lang="tr-TR" sz="1600" dirty="0"/>
          </a:p>
        </p:txBody>
      </p:sp>
    </p:spTree>
    <p:extLst>
      <p:ext uri="{BB962C8B-B14F-4D97-AF65-F5344CB8AC3E}">
        <p14:creationId xmlns:p14="http://schemas.microsoft.com/office/powerpoint/2010/main" val="2323996284"/>
      </p:ext>
    </p:extLst>
  </p:cSld>
  <p:clrMapOvr>
    <a:masterClrMapping/>
  </p:clrMapOvr>
  <p:transition>
    <p:random/>
  </p:transition>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r>
              <a:rPr lang="tr-TR" dirty="0"/>
              <a:t>Anlayamadığınız yerleri bizlere sorunuz.</a:t>
            </a:r>
          </a:p>
        </p:txBody>
      </p:sp>
      <p:sp>
        <p:nvSpPr>
          <p:cNvPr id="3" name="2 İçerik Yer Tutucusu"/>
          <p:cNvSpPr>
            <a:spLocks noGrp="1"/>
          </p:cNvSpPr>
          <p:nvPr>
            <p:ph sz="quarter" idx="1"/>
          </p:nvPr>
        </p:nvSpPr>
        <p:spPr/>
        <p:txBody>
          <a:bodyPr>
            <a:normAutofit/>
          </a:bodyPr>
          <a:lstStyle/>
          <a:p>
            <a:pPr algn="ctr"/>
            <a:r>
              <a:rPr lang="tr-TR" sz="8000" dirty="0"/>
              <a:t>6.ders sonu</a:t>
            </a:r>
          </a:p>
        </p:txBody>
      </p:sp>
    </p:spTree>
  </p:cSld>
  <p:clrMapOvr>
    <a:masterClrMapping/>
  </p:clrMapOvr>
  <p:transition>
    <p:random/>
  </p:transition>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EK SLAYTLAR</a:t>
            </a:r>
          </a:p>
        </p:txBody>
      </p:sp>
      <p:sp>
        <p:nvSpPr>
          <p:cNvPr id="3" name="2 İçerik Yer Tutucusu"/>
          <p:cNvSpPr>
            <a:spLocks noGrp="1"/>
          </p:cNvSpPr>
          <p:nvPr>
            <p:ph sz="quarter" idx="1"/>
          </p:nvPr>
        </p:nvSpPr>
        <p:spPr/>
        <p:txBody>
          <a:bodyPr/>
          <a:lstStyle/>
          <a:p>
            <a:r>
              <a:rPr lang="tr-TR" dirty="0"/>
              <a:t>Ek slaytlar derste değinilmeyen slaytlardır.</a:t>
            </a:r>
          </a:p>
          <a:p>
            <a:pPr lvl="1"/>
            <a:r>
              <a:rPr lang="tr-TR" dirty="0"/>
              <a:t>Derste değinilmemesinin nedeni, slaytlardan rahatlıkla anlaşılabilmesi, konunun pekiştirilmesi için alıştırmalar içermesi vs. olabilir.</a:t>
            </a:r>
          </a:p>
          <a:p>
            <a:r>
              <a:rPr lang="tr-TR" dirty="0"/>
              <a:t>Bunlar sınavlarda sorumlu olduğunuz slaytlardır.</a:t>
            </a:r>
          </a:p>
          <a:p>
            <a:pPr lvl="1"/>
            <a:r>
              <a:rPr lang="tr-TR" dirty="0"/>
              <a:t>Ancak derste değinilenler kadar öncelikli olarak sınavda yer almayabilirler.</a:t>
            </a:r>
          </a:p>
        </p:txBody>
      </p:sp>
    </p:spTree>
  </p:cSld>
  <p:clrMapOvr>
    <a:masterClrMapping/>
  </p:clrMapOvr>
  <p:transition>
    <p:random/>
  </p:transition>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Alıştırma</a:t>
            </a:r>
          </a:p>
        </p:txBody>
      </p:sp>
      <p:sp>
        <p:nvSpPr>
          <p:cNvPr id="3" name="2 İçerik Yer Tutucusu"/>
          <p:cNvSpPr>
            <a:spLocks noGrp="1"/>
          </p:cNvSpPr>
          <p:nvPr>
            <p:ph sz="quarter" idx="1"/>
          </p:nvPr>
        </p:nvSpPr>
        <p:spPr/>
        <p:txBody>
          <a:bodyPr/>
          <a:lstStyle/>
          <a:p>
            <a:r>
              <a:rPr lang="tr-TR" dirty="0"/>
              <a:t>Her çalıştırıldığında [10-20] arasında bir çift sayıyı ekrana yazdıran bir kod yazınız.</a:t>
            </a:r>
          </a:p>
        </p:txBody>
      </p:sp>
      <p:pic>
        <p:nvPicPr>
          <p:cNvPr id="4" name="Picture 2" descr="C:\Documents and Settings\OguzH\Local Settings\Temporary Internet Files\Content.IE5\WO8I3UPU\question-marks[1].jpg"/>
          <p:cNvPicPr>
            <a:picLocks noChangeAspect="1" noChangeArrowheads="1"/>
          </p:cNvPicPr>
          <p:nvPr/>
        </p:nvPicPr>
        <p:blipFill>
          <a:blip r:embed="rId3"/>
          <a:stretch>
            <a:fillRect/>
          </a:stretch>
        </p:blipFill>
        <p:spPr bwMode="auto">
          <a:xfrm>
            <a:off x="7393801" y="5252613"/>
            <a:ext cx="1103700" cy="1126815"/>
          </a:xfrm>
          <a:prstGeom prst="rect">
            <a:avLst/>
          </a:prstGeom>
          <a:noFill/>
        </p:spPr>
      </p:pic>
      <p:sp>
        <p:nvSpPr>
          <p:cNvPr id="5" name="4 Dikdörtgen"/>
          <p:cNvSpPr/>
          <p:nvPr/>
        </p:nvSpPr>
        <p:spPr>
          <a:xfrm>
            <a:off x="457199" y="2505670"/>
            <a:ext cx="5769429" cy="1200329"/>
          </a:xfrm>
          <a:prstGeom prst="rect">
            <a:avLst/>
          </a:prstGeom>
        </p:spPr>
        <p:txBody>
          <a:bodyPr wrap="square">
            <a:spAutoFit/>
          </a:bodyPr>
          <a:lstStyle/>
          <a:p>
            <a:r>
              <a:rPr lang="tr-TR" sz="2400" dirty="0"/>
              <a:t>#</a:t>
            </a:r>
            <a:r>
              <a:rPr lang="tr-TR" sz="2400" dirty="0" err="1"/>
              <a:t>include</a:t>
            </a:r>
            <a:r>
              <a:rPr lang="tr-TR" sz="2400" dirty="0"/>
              <a:t> &lt;</a:t>
            </a:r>
            <a:r>
              <a:rPr lang="tr-TR" sz="2400" dirty="0" err="1"/>
              <a:t>stdio</a:t>
            </a:r>
            <a:r>
              <a:rPr lang="tr-TR" sz="2400" dirty="0"/>
              <a:t>.h&gt;</a:t>
            </a:r>
          </a:p>
          <a:p>
            <a:r>
              <a:rPr lang="tr-TR" sz="2400" dirty="0"/>
              <a:t>#</a:t>
            </a:r>
            <a:r>
              <a:rPr lang="tr-TR" sz="2400" dirty="0" err="1"/>
              <a:t>include</a:t>
            </a:r>
            <a:r>
              <a:rPr lang="tr-TR" sz="2400" dirty="0"/>
              <a:t> &lt;</a:t>
            </a:r>
            <a:r>
              <a:rPr lang="tr-TR" sz="2400" dirty="0" err="1"/>
              <a:t>stdlib</a:t>
            </a:r>
            <a:r>
              <a:rPr lang="tr-TR" sz="2400" dirty="0"/>
              <a:t>.h&gt; </a:t>
            </a:r>
            <a:r>
              <a:rPr lang="tr-TR" dirty="0"/>
              <a:t>//</a:t>
            </a:r>
            <a:r>
              <a:rPr lang="tr-TR" dirty="0" err="1"/>
              <a:t>srand</a:t>
            </a:r>
            <a:r>
              <a:rPr lang="tr-TR" dirty="0"/>
              <a:t> </a:t>
            </a:r>
            <a:r>
              <a:rPr lang="tr-TR" dirty="0" err="1"/>
              <a:t>kullandigimiz</a:t>
            </a:r>
            <a:r>
              <a:rPr lang="tr-TR" dirty="0"/>
              <a:t> </a:t>
            </a:r>
            <a:r>
              <a:rPr lang="tr-TR" dirty="0" err="1"/>
              <a:t>icin</a:t>
            </a:r>
            <a:endParaRPr lang="tr-TR" sz="2400" dirty="0"/>
          </a:p>
          <a:p>
            <a:r>
              <a:rPr lang="tr-TR" sz="2400" dirty="0"/>
              <a:t>#</a:t>
            </a:r>
            <a:r>
              <a:rPr lang="tr-TR" sz="2400" dirty="0" err="1"/>
              <a:t>include</a:t>
            </a:r>
            <a:r>
              <a:rPr lang="tr-TR" sz="2400" dirty="0"/>
              <a:t> &lt;time.h&gt; </a:t>
            </a:r>
            <a:r>
              <a:rPr lang="tr-TR" dirty="0"/>
              <a:t>//time </a:t>
            </a:r>
            <a:r>
              <a:rPr lang="tr-TR" dirty="0" err="1"/>
              <a:t>kullandigimiz</a:t>
            </a:r>
            <a:r>
              <a:rPr lang="tr-TR" dirty="0"/>
              <a:t> </a:t>
            </a:r>
            <a:r>
              <a:rPr lang="tr-TR" dirty="0" err="1"/>
              <a:t>icin</a:t>
            </a:r>
            <a:endParaRPr lang="tr-TR" dirty="0"/>
          </a:p>
        </p:txBody>
      </p:sp>
      <p:sp>
        <p:nvSpPr>
          <p:cNvPr id="6" name="5 Dikdörtgen"/>
          <p:cNvSpPr/>
          <p:nvPr/>
        </p:nvSpPr>
        <p:spPr>
          <a:xfrm>
            <a:off x="1553029" y="4167664"/>
            <a:ext cx="6524171" cy="738664"/>
          </a:xfrm>
          <a:prstGeom prst="rect">
            <a:avLst/>
          </a:prstGeom>
        </p:spPr>
        <p:txBody>
          <a:bodyPr wrap="square">
            <a:spAutoFit/>
          </a:bodyPr>
          <a:lstStyle/>
          <a:p>
            <a:r>
              <a:rPr lang="tr-TR" sz="2400" dirty="0" err="1"/>
              <a:t>srand</a:t>
            </a:r>
            <a:r>
              <a:rPr lang="tr-TR" sz="2400" dirty="0"/>
              <a:t> ( time(NULL) ); </a:t>
            </a:r>
            <a:r>
              <a:rPr lang="tr-TR" dirty="0"/>
              <a:t>/*</a:t>
            </a:r>
            <a:r>
              <a:rPr lang="tr-TR" dirty="0" err="1"/>
              <a:t>Zamani</a:t>
            </a:r>
            <a:r>
              <a:rPr lang="tr-TR" dirty="0"/>
              <a:t> baz alarak rastgele </a:t>
            </a:r>
            <a:r>
              <a:rPr lang="tr-TR" dirty="0" err="1"/>
              <a:t>sayi</a:t>
            </a:r>
            <a:r>
              <a:rPr lang="tr-TR" dirty="0"/>
              <a:t> </a:t>
            </a:r>
            <a:r>
              <a:rPr lang="tr-TR" dirty="0" err="1"/>
              <a:t>uretim</a:t>
            </a:r>
            <a:r>
              <a:rPr lang="tr-TR" dirty="0"/>
              <a:t> tohumunu(</a:t>
            </a:r>
            <a:r>
              <a:rPr lang="tr-TR" dirty="0" err="1"/>
              <a:t>seed</a:t>
            </a:r>
            <a:r>
              <a:rPr lang="tr-TR" dirty="0"/>
              <a:t>) atar.*/</a:t>
            </a:r>
            <a:endParaRPr lang="tr-TR" sz="2400" dirty="0"/>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a:t>
            </a:r>
          </a:p>
        </p:txBody>
      </p:sp>
      <p:sp>
        <p:nvSpPr>
          <p:cNvPr id="3" name="Content Placeholder 2"/>
          <p:cNvSpPr>
            <a:spLocks noGrp="1"/>
          </p:cNvSpPr>
          <p:nvPr>
            <p:ph sz="quarter" idx="1"/>
          </p:nvPr>
        </p:nvSpPr>
        <p:spPr/>
        <p:txBody>
          <a:bodyPr/>
          <a:lstStyle/>
          <a:p>
            <a:pPr>
              <a:buFont typeface="+mj-lt"/>
              <a:buAutoNum type="arabicPeriod"/>
            </a:pPr>
            <a:r>
              <a:rPr lang="tr-TR" b="0" dirty="0"/>
              <a:t>Write a code with a function that returns the cube of a number</a:t>
            </a:r>
          </a:p>
          <a:p>
            <a:pPr>
              <a:buFont typeface="+mj-lt"/>
              <a:buAutoNum type="arabicPeriod"/>
            </a:pPr>
            <a:endParaRPr lang="tr-TR" b="0" dirty="0"/>
          </a:p>
          <a:p>
            <a:pPr>
              <a:buFont typeface="+mj-lt"/>
              <a:buAutoNum type="arabicPeriod"/>
            </a:pPr>
            <a:r>
              <a:rPr lang="tr-TR" b="0" dirty="0"/>
              <a:t>Write a code with a function that returns </a:t>
            </a:r>
          </a:p>
          <a:p>
            <a:pPr lvl="5"/>
            <a:r>
              <a:rPr lang="tr-TR" dirty="0"/>
              <a:t>0 i</a:t>
            </a:r>
            <a:r>
              <a:rPr lang="tr-TR" b="0" dirty="0"/>
              <a:t>f the number is even</a:t>
            </a:r>
          </a:p>
          <a:p>
            <a:pPr lvl="5"/>
            <a:r>
              <a:rPr lang="tr-TR" dirty="0"/>
              <a:t>1 if the number is odd</a:t>
            </a:r>
            <a:endParaRPr lang="tr-TR" b="0" dirty="0"/>
          </a:p>
        </p:txBody>
      </p:sp>
      <p:sp>
        <p:nvSpPr>
          <p:cNvPr id="4" name="3 Metin kutusu"/>
          <p:cNvSpPr txBox="1"/>
          <p:nvPr/>
        </p:nvSpPr>
        <p:spPr>
          <a:xfrm>
            <a:off x="857224" y="4286256"/>
            <a:ext cx="7286676" cy="1754326"/>
          </a:xfrm>
          <a:prstGeom prst="rect">
            <a:avLst/>
          </a:prstGeom>
          <a:noFill/>
        </p:spPr>
        <p:txBody>
          <a:bodyPr wrap="square" rtlCol="0">
            <a:spAutoFit/>
          </a:bodyPr>
          <a:lstStyle/>
          <a:p>
            <a:r>
              <a:rPr lang="tr-TR" dirty="0"/>
              <a:t>Bu denemeleri kendiniz ders sonrasında çözmeye çalışınız.</a:t>
            </a:r>
          </a:p>
          <a:p>
            <a:endParaRPr lang="tr-TR" dirty="0"/>
          </a:p>
          <a:p>
            <a:r>
              <a:rPr lang="tr-TR" dirty="0"/>
              <a:t>Bu denemelerdeki uygulamaları </a:t>
            </a:r>
            <a:r>
              <a:rPr lang="tr-TR" dirty="0" err="1"/>
              <a:t>main’in</a:t>
            </a:r>
            <a:r>
              <a:rPr lang="tr-TR" dirty="0"/>
              <a:t> içinde (fonksiyonsuz) de yapmak mümkündü.  Ancak kombinasyon hesabında olduğu gibi fonksiyonu kod içinde defalarca çağırma ihtiyacı duyduğumuzda, </a:t>
            </a:r>
            <a:r>
              <a:rPr lang="tr-TR" dirty="0" err="1"/>
              <a:t>main’de</a:t>
            </a:r>
            <a:r>
              <a:rPr lang="tr-TR" dirty="0"/>
              <a:t> aynı kod parçası gereksiz yere tekrarlanırdı.</a:t>
            </a:r>
          </a:p>
        </p:txBody>
      </p:sp>
    </p:spTree>
    <p:extLst>
      <p:ext uri="{BB962C8B-B14F-4D97-AF65-F5344CB8AC3E}">
        <p14:creationId xmlns:p14="http://schemas.microsoft.com/office/powerpoint/2010/main" val="510309730"/>
      </p:ext>
    </p:extLst>
  </p:cSld>
  <p:clrMapOvr>
    <a:overrideClrMapping bg1="lt1" tx1="dk1" bg2="lt2" tx2="dk2" accent1="accent1" accent2="accent2" accent3="accent3" accent4="accent4" accent5="accent5" accent6="accent6" hlink="hlink" folHlink="folHlink"/>
  </p:clrMapOvr>
  <p:transition>
    <p:random/>
  </p:transition>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Alıştırma</a:t>
            </a:r>
          </a:p>
        </p:txBody>
      </p:sp>
      <p:sp>
        <p:nvSpPr>
          <p:cNvPr id="3" name="Content Placeholder 2"/>
          <p:cNvSpPr>
            <a:spLocks noGrp="1"/>
          </p:cNvSpPr>
          <p:nvPr>
            <p:ph sz="quarter" idx="1"/>
          </p:nvPr>
        </p:nvSpPr>
        <p:spPr/>
        <p:txBody>
          <a:bodyPr/>
          <a:lstStyle/>
          <a:p>
            <a:r>
              <a:rPr lang="tr-TR" b="0" dirty="0"/>
              <a:t>WRITE A FUNCTION THAT TAKES 3 NUMBERS AND CALCULATES THE AVERAGE</a:t>
            </a:r>
          </a:p>
        </p:txBody>
      </p:sp>
      <p:sp>
        <p:nvSpPr>
          <p:cNvPr id="4" name="Rectangle 3"/>
          <p:cNvSpPr/>
          <p:nvPr/>
        </p:nvSpPr>
        <p:spPr>
          <a:xfrm>
            <a:off x="3492500" y="2501900"/>
            <a:ext cx="2095500" cy="10160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tr-TR" dirty="0"/>
              <a:t>averageThree</a:t>
            </a:r>
          </a:p>
        </p:txBody>
      </p:sp>
      <p:sp>
        <p:nvSpPr>
          <p:cNvPr id="5" name="TextBox 4"/>
          <p:cNvSpPr txBox="1"/>
          <p:nvPr/>
        </p:nvSpPr>
        <p:spPr>
          <a:xfrm>
            <a:off x="2133600" y="2286000"/>
            <a:ext cx="45719" cy="369332"/>
          </a:xfrm>
          <a:prstGeom prst="rect">
            <a:avLst/>
          </a:prstGeom>
          <a:noFill/>
        </p:spPr>
        <p:txBody>
          <a:bodyPr wrap="square" rtlCol="0">
            <a:spAutoFit/>
          </a:bodyPr>
          <a:lstStyle/>
          <a:p>
            <a:r>
              <a:rPr lang="tr-TR" dirty="0"/>
              <a:t>5</a:t>
            </a:r>
          </a:p>
        </p:txBody>
      </p:sp>
      <p:sp>
        <p:nvSpPr>
          <p:cNvPr id="6" name="TextBox 5"/>
          <p:cNvSpPr txBox="1"/>
          <p:nvPr/>
        </p:nvSpPr>
        <p:spPr>
          <a:xfrm>
            <a:off x="2590800" y="2825234"/>
            <a:ext cx="45719" cy="369332"/>
          </a:xfrm>
          <a:prstGeom prst="rect">
            <a:avLst/>
          </a:prstGeom>
          <a:noFill/>
        </p:spPr>
        <p:txBody>
          <a:bodyPr wrap="square" rtlCol="0">
            <a:spAutoFit/>
          </a:bodyPr>
          <a:lstStyle/>
          <a:p>
            <a:r>
              <a:rPr lang="tr-TR" dirty="0"/>
              <a:t>8</a:t>
            </a:r>
          </a:p>
        </p:txBody>
      </p:sp>
      <p:sp>
        <p:nvSpPr>
          <p:cNvPr id="7" name="TextBox 6"/>
          <p:cNvSpPr txBox="1"/>
          <p:nvPr/>
        </p:nvSpPr>
        <p:spPr>
          <a:xfrm>
            <a:off x="2133600" y="3333234"/>
            <a:ext cx="635000" cy="369332"/>
          </a:xfrm>
          <a:prstGeom prst="rect">
            <a:avLst/>
          </a:prstGeom>
          <a:noFill/>
        </p:spPr>
        <p:txBody>
          <a:bodyPr wrap="square" rtlCol="0">
            <a:spAutoFit/>
          </a:bodyPr>
          <a:lstStyle/>
          <a:p>
            <a:r>
              <a:rPr lang="tr-TR" dirty="0"/>
              <a:t>12</a:t>
            </a:r>
          </a:p>
        </p:txBody>
      </p:sp>
      <p:cxnSp>
        <p:nvCxnSpPr>
          <p:cNvPr id="9" name="Straight Arrow Connector 8"/>
          <p:cNvCxnSpPr/>
          <p:nvPr/>
        </p:nvCxnSpPr>
        <p:spPr>
          <a:xfrm>
            <a:off x="2349500" y="2501900"/>
            <a:ext cx="1041400" cy="1534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870200" y="3009900"/>
            <a:ext cx="5207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636519" y="3194566"/>
            <a:ext cx="754381" cy="254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702300" y="3009900"/>
            <a:ext cx="7747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642100" y="2837934"/>
            <a:ext cx="780983"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tr-TR" dirty="0"/>
              <a:t>8.333</a:t>
            </a:r>
          </a:p>
        </p:txBody>
      </p:sp>
      <p:sp>
        <p:nvSpPr>
          <p:cNvPr id="14" name="13 Metin kutusu"/>
          <p:cNvSpPr txBox="1"/>
          <p:nvPr/>
        </p:nvSpPr>
        <p:spPr>
          <a:xfrm>
            <a:off x="857224" y="4286256"/>
            <a:ext cx="7286676" cy="1754326"/>
          </a:xfrm>
          <a:prstGeom prst="rect">
            <a:avLst/>
          </a:prstGeom>
          <a:noFill/>
        </p:spPr>
        <p:txBody>
          <a:bodyPr wrap="square" rtlCol="0">
            <a:spAutoFit/>
          </a:bodyPr>
          <a:lstStyle/>
          <a:p>
            <a:r>
              <a:rPr lang="tr-TR" dirty="0"/>
              <a:t>Bu denemeleri kendiniz ders sonrasında çözmeye çalışınız.</a:t>
            </a:r>
          </a:p>
          <a:p>
            <a:endParaRPr lang="tr-TR" dirty="0"/>
          </a:p>
          <a:p>
            <a:r>
              <a:rPr lang="tr-TR" dirty="0"/>
              <a:t>Bu denemelerdeki uygulamaları </a:t>
            </a:r>
            <a:r>
              <a:rPr lang="tr-TR" dirty="0" err="1"/>
              <a:t>main’in</a:t>
            </a:r>
            <a:r>
              <a:rPr lang="tr-TR" dirty="0"/>
              <a:t> içinde (fonksiyonsuz) de yapmak mümkündü.  Ancak kombinasyon hesabında olduğu gibi fonksiyonu kod içinde defalarca çağırma ihtiyacı duyduğumuzda, </a:t>
            </a:r>
            <a:r>
              <a:rPr lang="tr-TR" dirty="0" err="1"/>
              <a:t>main’de</a:t>
            </a:r>
            <a:r>
              <a:rPr lang="tr-TR" dirty="0"/>
              <a:t> aynı kod parçası gereksiz yere tekrarlanırdı.</a:t>
            </a:r>
          </a:p>
        </p:txBody>
      </p:sp>
    </p:spTree>
    <p:extLst>
      <p:ext uri="{BB962C8B-B14F-4D97-AF65-F5344CB8AC3E}">
        <p14:creationId xmlns:p14="http://schemas.microsoft.com/office/powerpoint/2010/main" val="929264326"/>
      </p:ext>
    </p:extLst>
  </p:cSld>
  <p:clrMapOvr>
    <a:overrideClrMapping bg1="lt1" tx1="dk1" bg2="lt2" tx2="dk2" accent1="accent1" accent2="accent2" accent3="accent3" accent4="accent4" accent5="accent5" accent6="accent6" hlink="hlink" folHlink="folHlink"/>
  </p:clrMapOvr>
  <p:transition>
    <p:random/>
  </p:transition>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pic>
        <p:nvPicPr>
          <p:cNvPr id="62466" name="Picture 2" descr="Üçgenler"/>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086052" y="2398708"/>
            <a:ext cx="7620000" cy="1962150"/>
          </a:xfrm>
          <a:prstGeom prst="rect">
            <a:avLst/>
          </a:prstGeom>
          <a:noFill/>
        </p:spPr>
      </p:pic>
      <p:sp>
        <p:nvSpPr>
          <p:cNvPr id="2" name="1 Başlık"/>
          <p:cNvSpPr>
            <a:spLocks noGrp="1"/>
          </p:cNvSpPr>
          <p:nvPr>
            <p:ph type="title"/>
          </p:nvPr>
        </p:nvSpPr>
        <p:spPr/>
        <p:txBody>
          <a:bodyPr/>
          <a:lstStyle/>
          <a:p>
            <a:r>
              <a:rPr lang="tr-TR" dirty="0"/>
              <a:t>Alıştırma</a:t>
            </a:r>
          </a:p>
        </p:txBody>
      </p:sp>
      <p:sp>
        <p:nvSpPr>
          <p:cNvPr id="3" name="2 İçerik Yer Tutucusu"/>
          <p:cNvSpPr>
            <a:spLocks noGrp="1"/>
          </p:cNvSpPr>
          <p:nvPr>
            <p:ph sz="quarter" idx="1"/>
          </p:nvPr>
        </p:nvSpPr>
        <p:spPr/>
        <p:txBody>
          <a:bodyPr>
            <a:normAutofit fontScale="92500" lnSpcReduction="10000"/>
          </a:bodyPr>
          <a:lstStyle/>
          <a:p>
            <a:r>
              <a:rPr lang="tr-TR" dirty="0"/>
              <a:t>Bir üçgenin kenar uzunluklarını küçükten büyüğe olarak alıp, üçgenin dar açılı, dik ya da geniş açılı mı olduğuna karar veren bir fonksiyon yazınız. </a:t>
            </a:r>
          </a:p>
          <a:p>
            <a:endParaRPr lang="tr-TR" dirty="0"/>
          </a:p>
          <a:p>
            <a:endParaRPr lang="tr-TR" dirty="0"/>
          </a:p>
          <a:p>
            <a:endParaRPr lang="tr-TR" dirty="0"/>
          </a:p>
          <a:p>
            <a:endParaRPr lang="tr-TR" dirty="0"/>
          </a:p>
          <a:p>
            <a:pPr>
              <a:buNone/>
            </a:pPr>
            <a:endParaRPr lang="tr-TR" dirty="0"/>
          </a:p>
          <a:p>
            <a:pPr>
              <a:buNone/>
            </a:pPr>
            <a:r>
              <a:rPr lang="tr-TR" dirty="0"/>
              <a:t>Fonksiyon</a:t>
            </a:r>
          </a:p>
          <a:p>
            <a:pPr>
              <a:buNone/>
            </a:pPr>
            <a:r>
              <a:rPr lang="tr-TR" dirty="0"/>
              <a:t>Üçgen dar açılı ise 1, dik açılı ise 2, </a:t>
            </a:r>
          </a:p>
          <a:p>
            <a:pPr>
              <a:buNone/>
            </a:pPr>
            <a:r>
              <a:rPr lang="tr-TR" dirty="0"/>
              <a:t>geniş açılı ise 3 değerini dönsün.</a:t>
            </a:r>
          </a:p>
          <a:p>
            <a:pPr>
              <a:buNone/>
            </a:pPr>
            <a:r>
              <a:rPr lang="tr-TR" dirty="0"/>
              <a:t>Ya küçükten büyüğe girilmezse?</a:t>
            </a:r>
          </a:p>
        </p:txBody>
      </p:sp>
      <p:sp>
        <p:nvSpPr>
          <p:cNvPr id="5" name="4 Dikdörtgen"/>
          <p:cNvSpPr/>
          <p:nvPr/>
        </p:nvSpPr>
        <p:spPr>
          <a:xfrm>
            <a:off x="2786050" y="2500306"/>
            <a:ext cx="607859" cy="923330"/>
          </a:xfrm>
          <a:prstGeom prst="rect">
            <a:avLst/>
          </a:prstGeom>
          <a:noFill/>
        </p:spPr>
        <p:txBody>
          <a:bodyPr wrap="none" lIns="91440" tIns="45720" rIns="91440" bIns="45720">
            <a:spAutoFit/>
          </a:bodyPr>
          <a:lstStyle/>
          <a:p>
            <a:pPr algn="ctr"/>
            <a:r>
              <a:rPr lang="tr-T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1</a:t>
            </a:r>
          </a:p>
        </p:txBody>
      </p:sp>
      <p:sp>
        <p:nvSpPr>
          <p:cNvPr id="6" name="5 Dikdörtgen"/>
          <p:cNvSpPr/>
          <p:nvPr/>
        </p:nvSpPr>
        <p:spPr>
          <a:xfrm>
            <a:off x="4786314" y="2571744"/>
            <a:ext cx="607860" cy="923330"/>
          </a:xfrm>
          <a:prstGeom prst="rect">
            <a:avLst/>
          </a:prstGeom>
          <a:noFill/>
        </p:spPr>
        <p:txBody>
          <a:bodyPr wrap="none" lIns="91440" tIns="45720" rIns="91440" bIns="45720">
            <a:spAutoFit/>
          </a:bodyPr>
          <a:lstStyle/>
          <a:p>
            <a:pPr algn="ctr"/>
            <a:r>
              <a:rPr lang="tr-TR"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2</a:t>
            </a:r>
            <a:endParaRPr lang="tr-T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7" name="6 Dikdörtgen"/>
          <p:cNvSpPr/>
          <p:nvPr/>
        </p:nvSpPr>
        <p:spPr>
          <a:xfrm>
            <a:off x="7000892" y="2571744"/>
            <a:ext cx="607859" cy="923330"/>
          </a:xfrm>
          <a:prstGeom prst="rect">
            <a:avLst/>
          </a:prstGeom>
          <a:noFill/>
        </p:spPr>
        <p:txBody>
          <a:bodyPr wrap="none" lIns="91440" tIns="45720" rIns="91440" bIns="45720">
            <a:spAutoFit/>
          </a:bodyPr>
          <a:lstStyle/>
          <a:p>
            <a:pPr algn="ctr"/>
            <a:r>
              <a:rPr lang="tr-T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3</a:t>
            </a:r>
          </a:p>
        </p:txBody>
      </p:sp>
      <p:pic>
        <p:nvPicPr>
          <p:cNvPr id="8"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000892" y="4643446"/>
            <a:ext cx="1643074" cy="19169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9" name="8 Resim" descr="bilgisayar.wmf"/>
          <p:cNvPicPr>
            <a:picLocks noChangeAspect="1"/>
          </p:cNvPicPr>
          <p:nvPr/>
        </p:nvPicPr>
        <p:blipFill>
          <a:blip r:embed="rId5"/>
          <a:stretch>
            <a:fillRect/>
          </a:stretch>
        </p:blipFill>
        <p:spPr>
          <a:xfrm>
            <a:off x="7429520" y="142852"/>
            <a:ext cx="904875" cy="923925"/>
          </a:xfrm>
          <a:prstGeom prst="rect">
            <a:avLst/>
          </a:prstGeom>
        </p:spPr>
      </p:pic>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checkerboard(across)">
                                      <p:cBhvr>
                                        <p:cTn id="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Alıştırma: Üçgen Kenar Kontrolü</a:t>
            </a:r>
          </a:p>
        </p:txBody>
      </p:sp>
      <p:sp>
        <p:nvSpPr>
          <p:cNvPr id="3" name="2 İçerik Yer Tutucusu"/>
          <p:cNvSpPr>
            <a:spLocks noGrp="1"/>
          </p:cNvSpPr>
          <p:nvPr>
            <p:ph sz="quarter" idx="1"/>
          </p:nvPr>
        </p:nvSpPr>
        <p:spPr>
          <a:xfrm>
            <a:off x="500034" y="1219200"/>
            <a:ext cx="8358246" cy="4937760"/>
          </a:xfrm>
        </p:spPr>
        <p:txBody>
          <a:bodyPr>
            <a:normAutofit/>
          </a:bodyPr>
          <a:lstStyle/>
          <a:p>
            <a:r>
              <a:rPr lang="tr-TR" sz="1800" dirty="0"/>
              <a:t>Bir üçgenin kenar uzunluklarını kullanıcıdan alan, girilen kenar uzunluklarını karşılaştırarak üçgenin geçerli olup olmadığını ekrana yazdıran bir program yazınız.</a:t>
            </a:r>
          </a:p>
        </p:txBody>
      </p:sp>
      <p:pic>
        <p:nvPicPr>
          <p:cNvPr id="2051" name="Picture 3"/>
          <p:cNvPicPr>
            <a:picLocks noChangeAspect="1" noChangeArrowheads="1"/>
          </p:cNvPicPr>
          <p:nvPr/>
        </p:nvPicPr>
        <p:blipFill>
          <a:blip r:embed="rId3"/>
          <a:srcRect l="1373" t="10850" r="5491" b="42006"/>
          <a:stretch>
            <a:fillRect/>
          </a:stretch>
        </p:blipFill>
        <p:spPr bwMode="auto">
          <a:xfrm>
            <a:off x="4643438" y="2285992"/>
            <a:ext cx="3915355" cy="1002942"/>
          </a:xfrm>
          <a:prstGeom prst="rect">
            <a:avLst/>
          </a:prstGeom>
          <a:noFill/>
          <a:ln w="9525">
            <a:noFill/>
            <a:miter lim="800000"/>
            <a:headEnd/>
            <a:tailEnd/>
          </a:ln>
          <a:effectLst/>
        </p:spPr>
      </p:pic>
      <p:sp>
        <p:nvSpPr>
          <p:cNvPr id="8" name="7 Metin kutusu"/>
          <p:cNvSpPr txBox="1"/>
          <p:nvPr/>
        </p:nvSpPr>
        <p:spPr>
          <a:xfrm>
            <a:off x="5286380" y="3714752"/>
            <a:ext cx="3143272" cy="203132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a:t>Ekstralar:</a:t>
            </a:r>
          </a:p>
          <a:p>
            <a:pPr marL="342900" indent="-342900">
              <a:buFont typeface="+mj-lt"/>
              <a:buAutoNum type="arabicPeriod"/>
            </a:pPr>
            <a:r>
              <a:rPr lang="tr-TR" dirty="0"/>
              <a:t>Pozitif olmayan değer girişleri için kullanıcıdan tekrar değer isteyin.</a:t>
            </a:r>
          </a:p>
          <a:p>
            <a:pPr marL="342900" indent="-342900">
              <a:buFont typeface="+mj-lt"/>
              <a:buAutoNum type="arabicPeriod"/>
            </a:pPr>
            <a:r>
              <a:rPr lang="tr-TR" dirty="0"/>
              <a:t>Fonksiyonları etkin kullanarak </a:t>
            </a:r>
            <a:r>
              <a:rPr lang="tr-TR" dirty="0" err="1"/>
              <a:t>main’i</a:t>
            </a:r>
            <a:r>
              <a:rPr lang="tr-TR" dirty="0"/>
              <a:t> sade tutun.</a:t>
            </a:r>
            <a:endParaRPr lang="tr-TR" sz="2400" dirty="0"/>
          </a:p>
        </p:txBody>
      </p:sp>
      <p:pic>
        <p:nvPicPr>
          <p:cNvPr id="267266" name="Picture 2" descr="Image result for triangle inequality"/>
          <p:cNvPicPr>
            <a:picLocks noChangeAspect="1" noChangeArrowheads="1"/>
          </p:cNvPicPr>
          <p:nvPr/>
        </p:nvPicPr>
        <p:blipFill>
          <a:blip r:embed="rId4"/>
          <a:srcRect/>
          <a:stretch>
            <a:fillRect/>
          </a:stretch>
        </p:blipFill>
        <p:spPr bwMode="auto">
          <a:xfrm>
            <a:off x="357158" y="2000240"/>
            <a:ext cx="4143404" cy="1808998"/>
          </a:xfrm>
          <a:prstGeom prst="rect">
            <a:avLst/>
          </a:prstGeom>
          <a:noFill/>
        </p:spPr>
      </p:pic>
    </p:spTree>
  </p:cSld>
  <p:clrMapOvr>
    <a:overrideClrMapping bg1="lt1" tx1="dk1" bg2="lt2" tx2="dk2" accent1="accent1" accent2="accent2" accent3="accent3" accent4="accent4" accent5="accent5" accent6="accent6" hlink="hlink" folHlink="folHlink"/>
  </p:clrMapOvr>
  <p:transition>
    <p:random/>
  </p:transition>
</p:sld>
</file>

<file path=ppt/slides/slide78.xml><?xml version="1.0" encoding="utf-8"?>
<p:sld xmlns:a="http://schemas.openxmlformats.org/drawingml/2006/main" xmlns:r="http://schemas.openxmlformats.org/officeDocument/2006/relationships" xmlns:p="http://schemas.openxmlformats.org/presentationml/2006/main" show="0">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a:t>Şok: </a:t>
            </a:r>
            <a:r>
              <a:rPr lang="tr-TR" dirty="0" err="1"/>
              <a:t>pow</a:t>
            </a:r>
            <a:r>
              <a:rPr lang="tr-TR" dirty="0"/>
              <a:t> fonksiyonu paralı olmuş (olsun)</a:t>
            </a:r>
          </a:p>
        </p:txBody>
      </p:sp>
      <p:sp>
        <p:nvSpPr>
          <p:cNvPr id="3" name="2 İçerik Yer Tutucusu"/>
          <p:cNvSpPr>
            <a:spLocks noGrp="1"/>
          </p:cNvSpPr>
          <p:nvPr>
            <p:ph sz="quarter" idx="1"/>
          </p:nvPr>
        </p:nvSpPr>
        <p:spPr/>
        <p:txBody>
          <a:bodyPr/>
          <a:lstStyle/>
          <a:p>
            <a:r>
              <a:rPr lang="tr-TR" sz="2000" b="1" dirty="0">
                <a:solidFill>
                  <a:schemeClr val="tx2"/>
                </a:solidFill>
                <a:latin typeface="Consolas" pitchFamily="49" charset="0"/>
              </a:rPr>
              <a:t>DERLEYİCİ UYARISI:</a:t>
            </a:r>
          </a:p>
          <a:p>
            <a:pPr lvl="1"/>
            <a:r>
              <a:rPr lang="tr-TR" sz="2000" dirty="0" err="1">
                <a:latin typeface="Consolas" pitchFamily="49" charset="0"/>
              </a:rPr>
              <a:t>The</a:t>
            </a:r>
            <a:r>
              <a:rPr lang="tr-TR" sz="2000" dirty="0">
                <a:latin typeface="Consolas" pitchFamily="49" charset="0"/>
              </a:rPr>
              <a:t> </a:t>
            </a:r>
            <a:r>
              <a:rPr lang="tr-TR" sz="2000" dirty="0" err="1">
                <a:latin typeface="Consolas" pitchFamily="49" charset="0"/>
              </a:rPr>
              <a:t>function</a:t>
            </a:r>
            <a:r>
              <a:rPr lang="tr-TR" sz="2000" dirty="0">
                <a:latin typeface="Consolas" pitchFamily="49" charset="0"/>
              </a:rPr>
              <a:t> </a:t>
            </a:r>
            <a:r>
              <a:rPr lang="tr-TR" sz="2000" b="1" i="1" dirty="0" err="1">
                <a:latin typeface="Consolas" pitchFamily="49" charset="0"/>
              </a:rPr>
              <a:t>pow</a:t>
            </a:r>
            <a:r>
              <a:rPr lang="tr-TR" sz="2000" dirty="0">
                <a:latin typeface="Consolas" pitchFamily="49" charset="0"/>
              </a:rPr>
              <a:t> </a:t>
            </a:r>
            <a:r>
              <a:rPr lang="tr-TR" sz="2000" dirty="0" err="1">
                <a:latin typeface="Consolas" pitchFamily="49" charset="0"/>
              </a:rPr>
              <a:t>you’d</a:t>
            </a:r>
            <a:r>
              <a:rPr lang="tr-TR" sz="2000" dirty="0">
                <a:latin typeface="Consolas" pitchFamily="49" charset="0"/>
              </a:rPr>
              <a:t> </a:t>
            </a:r>
            <a:r>
              <a:rPr lang="tr-TR" sz="2000" dirty="0" err="1">
                <a:latin typeface="Consolas" pitchFamily="49" charset="0"/>
              </a:rPr>
              <a:t>like</a:t>
            </a:r>
            <a:r>
              <a:rPr lang="tr-TR" sz="2000" dirty="0">
                <a:latin typeface="Consolas" pitchFamily="49" charset="0"/>
              </a:rPr>
              <a:t> </a:t>
            </a:r>
            <a:r>
              <a:rPr lang="tr-TR" sz="2000" dirty="0" err="1">
                <a:latin typeface="Consolas" pitchFamily="49" charset="0"/>
              </a:rPr>
              <a:t>to</a:t>
            </a:r>
            <a:r>
              <a:rPr lang="tr-TR" sz="2000" dirty="0">
                <a:latin typeface="Consolas" pitchFamily="49" charset="0"/>
              </a:rPr>
              <a:t> </a:t>
            </a:r>
            <a:r>
              <a:rPr lang="tr-TR" sz="2000" dirty="0" err="1">
                <a:latin typeface="Consolas" pitchFamily="49" charset="0"/>
              </a:rPr>
              <a:t>use</a:t>
            </a:r>
            <a:r>
              <a:rPr lang="tr-TR" sz="2000" dirty="0">
                <a:latin typeface="Consolas" pitchFamily="49" charset="0"/>
              </a:rPr>
              <a:t> is no </a:t>
            </a:r>
            <a:r>
              <a:rPr lang="tr-TR" sz="2000" dirty="0" err="1">
                <a:latin typeface="Consolas" pitchFamily="49" charset="0"/>
              </a:rPr>
              <a:t>more</a:t>
            </a:r>
            <a:r>
              <a:rPr lang="tr-TR" sz="2000" dirty="0">
                <a:latin typeface="Consolas" pitchFamily="49" charset="0"/>
              </a:rPr>
              <a:t> </a:t>
            </a:r>
            <a:r>
              <a:rPr lang="tr-TR" sz="2000" dirty="0" err="1">
                <a:latin typeface="Consolas" pitchFamily="49" charset="0"/>
              </a:rPr>
              <a:t>free</a:t>
            </a:r>
            <a:r>
              <a:rPr lang="tr-TR" sz="2000" dirty="0">
                <a:latin typeface="Consolas" pitchFamily="49" charset="0"/>
              </a:rPr>
              <a:t>. </a:t>
            </a:r>
            <a:br>
              <a:rPr lang="tr-TR" sz="2000" dirty="0">
                <a:latin typeface="Consolas" pitchFamily="49" charset="0"/>
              </a:rPr>
            </a:br>
            <a:r>
              <a:rPr lang="tr-TR" sz="2000" dirty="0" err="1">
                <a:latin typeface="Consolas" pitchFamily="49" charset="0"/>
              </a:rPr>
              <a:t>Please</a:t>
            </a:r>
            <a:r>
              <a:rPr lang="tr-TR" sz="2000" dirty="0">
                <a:latin typeface="Consolas" pitchFamily="49" charset="0"/>
              </a:rPr>
              <a:t> pay $0.99 </a:t>
            </a:r>
            <a:r>
              <a:rPr lang="tr-TR" sz="2000" dirty="0" err="1">
                <a:latin typeface="Consolas" pitchFamily="49" charset="0"/>
              </a:rPr>
              <a:t>to</a:t>
            </a:r>
            <a:r>
              <a:rPr lang="tr-TR" sz="2000" dirty="0">
                <a:latin typeface="Consolas" pitchFamily="49" charset="0"/>
              </a:rPr>
              <a:t> </a:t>
            </a:r>
            <a:r>
              <a:rPr lang="tr-TR" sz="2000" dirty="0" err="1">
                <a:latin typeface="Consolas" pitchFamily="49" charset="0"/>
              </a:rPr>
              <a:t>activate</a:t>
            </a:r>
            <a:r>
              <a:rPr lang="tr-TR" sz="2000" dirty="0">
                <a:latin typeface="Consolas" pitchFamily="49" charset="0"/>
              </a:rPr>
              <a:t> </a:t>
            </a:r>
            <a:r>
              <a:rPr lang="tr-TR" sz="2000" dirty="0" err="1">
                <a:latin typeface="Consolas" pitchFamily="49" charset="0"/>
              </a:rPr>
              <a:t>this</a:t>
            </a:r>
            <a:r>
              <a:rPr lang="tr-TR" sz="2000" dirty="0">
                <a:latin typeface="Consolas" pitchFamily="49" charset="0"/>
              </a:rPr>
              <a:t> </a:t>
            </a:r>
            <a:r>
              <a:rPr lang="tr-TR" sz="2000" dirty="0" err="1">
                <a:latin typeface="Consolas" pitchFamily="49" charset="0"/>
              </a:rPr>
              <a:t>function</a:t>
            </a:r>
            <a:r>
              <a:rPr lang="tr-TR" sz="2000" dirty="0">
                <a:latin typeface="Consolas" pitchFamily="49" charset="0"/>
              </a:rPr>
              <a:t> </a:t>
            </a:r>
            <a:r>
              <a:rPr lang="tr-TR" sz="2000" dirty="0" err="1">
                <a:latin typeface="Consolas" pitchFamily="49" charset="0"/>
              </a:rPr>
              <a:t>for</a:t>
            </a:r>
            <a:r>
              <a:rPr lang="tr-TR" sz="2000" dirty="0">
                <a:latin typeface="Consolas" pitchFamily="49" charset="0"/>
              </a:rPr>
              <a:t> a </a:t>
            </a:r>
            <a:r>
              <a:rPr lang="tr-TR" sz="2000" dirty="0" err="1">
                <a:latin typeface="Consolas" pitchFamily="49" charset="0"/>
              </a:rPr>
              <a:t>month</a:t>
            </a:r>
            <a:r>
              <a:rPr lang="tr-TR" sz="2000" dirty="0">
                <a:latin typeface="Consolas" pitchFamily="49" charset="0"/>
              </a:rPr>
              <a:t>.</a:t>
            </a:r>
          </a:p>
        </p:txBody>
      </p:sp>
      <p:pic>
        <p:nvPicPr>
          <p:cNvPr id="7" name="6 Resim" descr="Java_620X0.jpg"/>
          <p:cNvPicPr>
            <a:picLocks noChangeAspect="1"/>
          </p:cNvPicPr>
          <p:nvPr/>
        </p:nvPicPr>
        <p:blipFill>
          <a:blip r:embed="rId4">
            <a:clrChange>
              <a:clrFrom>
                <a:srgbClr val="FFFFFF"/>
              </a:clrFrom>
              <a:clrTo>
                <a:srgbClr val="FFFFFF">
                  <a:alpha val="0"/>
                </a:srgbClr>
              </a:clrTo>
            </a:clrChange>
          </a:blip>
          <a:stretch>
            <a:fillRect/>
          </a:stretch>
        </p:blipFill>
        <p:spPr>
          <a:xfrm>
            <a:off x="2000232" y="4214818"/>
            <a:ext cx="1887872" cy="2009112"/>
          </a:xfrm>
          <a:prstGeom prst="rect">
            <a:avLst/>
          </a:prstGeom>
        </p:spPr>
      </p:pic>
      <p:sp>
        <p:nvSpPr>
          <p:cNvPr id="8" name="7 Köşeleri Yuvarlanmış Dikdörtgen Belirtme Çizgisi"/>
          <p:cNvSpPr/>
          <p:nvPr/>
        </p:nvSpPr>
        <p:spPr>
          <a:xfrm>
            <a:off x="3286116" y="2643182"/>
            <a:ext cx="3286148" cy="1643074"/>
          </a:xfrm>
          <a:prstGeom prst="wedgeRoundRectCallout">
            <a:avLst>
              <a:gd name="adj1" fmla="val -44140"/>
              <a:gd name="adj2" fmla="val 70565"/>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800" dirty="0"/>
              <a:t>Buraya kadar dayanabildik…</a:t>
            </a: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79.xml><?xml version="1.0" encoding="utf-8"?>
<p:sld xmlns:a="http://schemas.openxmlformats.org/drawingml/2006/main" xmlns:r="http://schemas.openxmlformats.org/officeDocument/2006/relationships" xmlns:p="http://schemas.openxmlformats.org/presentationml/2006/main" show="0">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Öyleyse, biz de kendi PQW fonksiyonumuzu yaparız.</a:t>
            </a:r>
          </a:p>
        </p:txBody>
      </p:sp>
      <p:pic>
        <p:nvPicPr>
          <p:cNvPr id="4" name="3 İçerik Yer Tutucusu" descr="images.jpg"/>
          <p:cNvPicPr>
            <a:picLocks noGrp="1" noChangeAspect="1"/>
          </p:cNvPicPr>
          <p:nvPr>
            <p:ph sz="quarter" idx="1"/>
          </p:nvPr>
        </p:nvPicPr>
        <p:blipFill>
          <a:blip r:embed="rId3"/>
          <a:stretch>
            <a:fillRect/>
          </a:stretch>
        </p:blipFill>
        <p:spPr>
          <a:xfrm>
            <a:off x="3643312" y="2459037"/>
            <a:ext cx="1857375" cy="2457450"/>
          </a:xfrm>
        </p:spPr>
      </p:pic>
      <p:pic>
        <p:nvPicPr>
          <p:cNvPr id="5" name="4 Resim" descr="fc3e567de21df68c5b466fcdc1e1c974.jpg"/>
          <p:cNvPicPr>
            <a:picLocks noChangeAspect="1"/>
          </p:cNvPicPr>
          <p:nvPr/>
        </p:nvPicPr>
        <p:blipFill>
          <a:blip r:embed="rId4" cstate="print"/>
          <a:stretch>
            <a:fillRect/>
          </a:stretch>
        </p:blipFill>
        <p:spPr>
          <a:xfrm>
            <a:off x="6000760" y="4357694"/>
            <a:ext cx="2500330" cy="18752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2" descr="http://2.bp.blogspot.com/-tFxHJL1S5eo/T4DPM3pwiMI/AAAAAAAAAdY/D-WVnmMXEEw/s1600/success_baby.jpg"/>
          <p:cNvPicPr>
            <a:picLocks noChangeAspect="1" noChangeArrowheads="1"/>
          </p:cNvPicPr>
          <p:nvPr/>
        </p:nvPicPr>
        <p:blipFill>
          <a:blip r:embed="rId5"/>
          <a:srcRect/>
          <a:stretch>
            <a:fillRect/>
          </a:stretch>
        </p:blipFill>
        <p:spPr bwMode="auto">
          <a:xfrm>
            <a:off x="357158" y="1714488"/>
            <a:ext cx="2331720" cy="25603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8 Metin kutusu"/>
          <p:cNvSpPr txBox="1"/>
          <p:nvPr/>
        </p:nvSpPr>
        <p:spPr>
          <a:xfrm>
            <a:off x="5747657" y="1878117"/>
            <a:ext cx="4643470" cy="1815882"/>
          </a:xfrm>
          <a:prstGeom prst="rect">
            <a:avLst/>
          </a:prstGeom>
          <a:noFill/>
        </p:spPr>
        <p:txBody>
          <a:bodyPr wrap="square" rtlCol="0">
            <a:spAutoFit/>
          </a:bodyPr>
          <a:lstStyle/>
          <a:p>
            <a:r>
              <a:rPr lang="tr-TR" sz="3600" dirty="0"/>
              <a:t>Neden PQW?</a:t>
            </a:r>
          </a:p>
          <a:p>
            <a:pPr>
              <a:buFont typeface="Arial" pitchFamily="34" charset="0"/>
              <a:buChar char="•"/>
            </a:pPr>
            <a:r>
              <a:rPr lang="tr-TR" sz="2000" dirty="0"/>
              <a:t>Çünkü işin raconu böyle.</a:t>
            </a:r>
          </a:p>
          <a:p>
            <a:pPr>
              <a:buFont typeface="Arial" pitchFamily="34" charset="0"/>
              <a:buChar char="•"/>
            </a:pPr>
            <a:r>
              <a:rPr lang="tr-TR" sz="2000" dirty="0"/>
              <a:t>Bkz. SQNY VE CASIQ</a:t>
            </a:r>
          </a:p>
          <a:p>
            <a:endParaRPr lang="tr-TR" sz="3600" dirty="0"/>
          </a:p>
        </p:txBody>
      </p:sp>
      <p:sp>
        <p:nvSpPr>
          <p:cNvPr id="10" name="9 Köşeleri Yuvarlanmış Dikdörtgen Belirtme Çizgisi"/>
          <p:cNvSpPr/>
          <p:nvPr/>
        </p:nvSpPr>
        <p:spPr>
          <a:xfrm>
            <a:off x="2714612" y="1285860"/>
            <a:ext cx="2714644" cy="1500198"/>
          </a:xfrm>
          <a:prstGeom prst="wedgeRoundRectCallout">
            <a:avLst>
              <a:gd name="adj1" fmla="val -67884"/>
              <a:gd name="adj2" fmla="val 7314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2000" dirty="0"/>
              <a:t>Kendi fonksiyonumu kendim yazabilirim!</a:t>
            </a:r>
          </a:p>
        </p:txBody>
      </p:sp>
      <p:pic>
        <p:nvPicPr>
          <p:cNvPr id="11" name="10 Resim" descr="bilgisayar.wmf"/>
          <p:cNvPicPr>
            <a:picLocks noChangeAspect="1"/>
          </p:cNvPicPr>
          <p:nvPr/>
        </p:nvPicPr>
        <p:blipFill>
          <a:blip r:embed="rId6"/>
          <a:stretch>
            <a:fillRect/>
          </a:stretch>
        </p:blipFill>
        <p:spPr>
          <a:xfrm>
            <a:off x="7715272" y="5617987"/>
            <a:ext cx="1214446" cy="1240013"/>
          </a:xfrm>
          <a:prstGeom prst="rect">
            <a:avLst/>
          </a:prstGeom>
        </p:spPr>
      </p:pic>
      <p:sp>
        <p:nvSpPr>
          <p:cNvPr id="12" name="11 Yuvarlatılmış Dikdörtgen"/>
          <p:cNvSpPr/>
          <p:nvPr/>
        </p:nvSpPr>
        <p:spPr>
          <a:xfrm>
            <a:off x="1071538" y="4714884"/>
            <a:ext cx="2571768" cy="150019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a:t>Dikkat! Döngüleri henüz görmedik ama bu örnekte döngüleri kullanmak zorundayız. </a:t>
            </a:r>
          </a:p>
        </p:txBody>
      </p:sp>
      <p:sp>
        <p:nvSpPr>
          <p:cNvPr id="13" name="12 Oval"/>
          <p:cNvSpPr/>
          <p:nvPr/>
        </p:nvSpPr>
        <p:spPr>
          <a:xfrm>
            <a:off x="6572264" y="4071942"/>
            <a:ext cx="1071570" cy="92869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checkerboard(across)">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checkerboard(across)">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par>
                          <p:cTn id="23" fill="hold">
                            <p:stCondLst>
                              <p:cond delay="500"/>
                            </p:stCondLst>
                            <p:childTnLst>
                              <p:par>
                                <p:cTn id="24" presetID="51"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770" decel="100000"/>
                                        <p:tgtEl>
                                          <p:spTgt spid="13"/>
                                        </p:tgtEl>
                                      </p:cBhvr>
                                    </p:animEffect>
                                    <p:animScale>
                                      <p:cBhvr>
                                        <p:cTn id="27" dur="770" decel="100000"/>
                                        <p:tgtEl>
                                          <p:spTgt spid="13"/>
                                        </p:tgtEl>
                                      </p:cBhvr>
                                      <p:from x="10000" y="10000"/>
                                      <p:to x="200000" y="450000"/>
                                    </p:animScale>
                                    <p:animScale>
                                      <p:cBhvr>
                                        <p:cTn id="28" dur="1230" accel="100000" fill="hold">
                                          <p:stCondLst>
                                            <p:cond delay="770"/>
                                          </p:stCondLst>
                                        </p:cTn>
                                        <p:tgtEl>
                                          <p:spTgt spid="13"/>
                                        </p:tgtEl>
                                      </p:cBhvr>
                                      <p:from x="200000" y="450000"/>
                                      <p:to x="100000" y="100000"/>
                                    </p:animScale>
                                    <p:set>
                                      <p:cBhvr>
                                        <p:cTn id="29" dur="770" fill="hold"/>
                                        <p:tgtEl>
                                          <p:spTgt spid="13"/>
                                        </p:tgtEl>
                                        <p:attrNameLst>
                                          <p:attrName>ppt_x</p:attrName>
                                        </p:attrNameLst>
                                      </p:cBhvr>
                                      <p:to>
                                        <p:strVal val="(0.5)"/>
                                      </p:to>
                                    </p:set>
                                    <p:anim from="(0.5)" to="(#ppt_x)" calcmode="lin" valueType="num">
                                      <p:cBhvr>
                                        <p:cTn id="30" dur="1230" accel="100000" fill="hold">
                                          <p:stCondLst>
                                            <p:cond delay="770"/>
                                          </p:stCondLst>
                                        </p:cTn>
                                        <p:tgtEl>
                                          <p:spTgt spid="13"/>
                                        </p:tgtEl>
                                        <p:attrNameLst>
                                          <p:attrName>ppt_x</p:attrName>
                                        </p:attrNameLst>
                                      </p:cBhvr>
                                    </p:anim>
                                    <p:set>
                                      <p:cBhvr>
                                        <p:cTn id="31" dur="770" fill="hold"/>
                                        <p:tgtEl>
                                          <p:spTgt spid="13"/>
                                        </p:tgtEl>
                                        <p:attrNameLst>
                                          <p:attrName>ppt_y</p:attrName>
                                        </p:attrNameLst>
                                      </p:cBhvr>
                                      <p:to>
                                        <p:strVal val="(#ppt_y+0.4)"/>
                                      </p:to>
                                    </p:set>
                                    <p:anim from="(#ppt_y+0.4)" to="(#ppt_y)" calcmode="lin" valueType="num">
                                      <p:cBhvr>
                                        <p:cTn id="32" dur="1230" accel="100000" fill="hold">
                                          <p:stCondLst>
                                            <p:cond delay="770"/>
                                          </p:stCondLst>
                                        </p:cTn>
                                        <p:tgtEl>
                                          <p:spTgt spid="1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Bir fonksiyon örneği: </a:t>
            </a:r>
            <a:r>
              <a:rPr lang="tr-TR" dirty="0" err="1"/>
              <a:t>rand</a:t>
            </a:r>
            <a:r>
              <a:rPr lang="tr-TR" dirty="0"/>
              <a:t>() fonksiyonu</a:t>
            </a:r>
          </a:p>
        </p:txBody>
      </p:sp>
      <p:sp>
        <p:nvSpPr>
          <p:cNvPr id="3" name="2 İçerik Yer Tutucusu"/>
          <p:cNvSpPr>
            <a:spLocks noGrp="1"/>
          </p:cNvSpPr>
          <p:nvPr>
            <p:ph sz="quarter" idx="1"/>
          </p:nvPr>
        </p:nvSpPr>
        <p:spPr/>
        <p:txBody>
          <a:bodyPr/>
          <a:lstStyle/>
          <a:p>
            <a:r>
              <a:rPr lang="tr-TR" dirty="0"/>
              <a:t>rand() ile ekrana 20 tane sayı üretip yazdıran kodu kodlayınız.</a:t>
            </a:r>
          </a:p>
          <a:p>
            <a:endParaRPr lang="tr-TR" dirty="0"/>
          </a:p>
          <a:p>
            <a:r>
              <a:rPr lang="tr-TR" dirty="0" err="1"/>
              <a:t>rand</a:t>
            </a:r>
            <a:r>
              <a:rPr lang="tr-TR" dirty="0"/>
              <a:t>()%n işlemi ile bunu [0    -   (n-1)] aralığına daraltalım.</a:t>
            </a:r>
          </a:p>
          <a:p>
            <a:r>
              <a:rPr lang="tr-TR" dirty="0"/>
              <a:t>DİKKAT: Buradaki % işareti bildiğimiz </a:t>
            </a:r>
            <a:r>
              <a:rPr lang="tr-TR" dirty="0" err="1"/>
              <a:t>mod</a:t>
            </a:r>
            <a:r>
              <a:rPr lang="tr-TR" dirty="0"/>
              <a:t> işlemini yapar.</a:t>
            </a:r>
          </a:p>
          <a:p>
            <a:pPr lvl="1"/>
            <a:r>
              <a:rPr lang="tr-TR" dirty="0" err="1"/>
              <a:t>rand</a:t>
            </a:r>
            <a:r>
              <a:rPr lang="tr-TR" dirty="0"/>
              <a:t>() %10 kullanımı bir kalıp değildir. </a:t>
            </a:r>
            <a:br>
              <a:rPr lang="tr-TR" dirty="0"/>
            </a:br>
            <a:r>
              <a:rPr lang="tr-TR" dirty="0"/>
              <a:t>İsterseniz rand () / 3 – 4 diye de kullanabilirsiniz.</a:t>
            </a:r>
          </a:p>
          <a:p>
            <a:pPr lvl="1"/>
            <a:endParaRPr lang="tr-TR" dirty="0"/>
          </a:p>
        </p:txBody>
      </p:sp>
    </p:spTree>
  </p:cSld>
  <p:clrMapOvr>
    <a:masterClrMapping/>
  </p:clrMapOvr>
  <p:transition>
    <p:random/>
  </p:transition>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Çok yavaş çekimde bir fonksiyonun çalışması</a:t>
            </a:r>
          </a:p>
        </p:txBody>
      </p:sp>
      <p:sp>
        <p:nvSpPr>
          <p:cNvPr id="3" name="2 İçerik Yer Tutucusu"/>
          <p:cNvSpPr>
            <a:spLocks noGrp="1"/>
          </p:cNvSpPr>
          <p:nvPr>
            <p:ph sz="quarter" idx="1"/>
          </p:nvPr>
        </p:nvSpPr>
        <p:spPr/>
        <p:txBody>
          <a:bodyPr/>
          <a:lstStyle/>
          <a:p>
            <a:r>
              <a:rPr lang="tr-TR" dirty="0"/>
              <a:t>Kod </a:t>
            </a:r>
            <a:r>
              <a:rPr lang="tr-TR" dirty="0" err="1"/>
              <a:t>main’den</a:t>
            </a:r>
            <a:r>
              <a:rPr lang="tr-TR" dirty="0"/>
              <a:t> başladı ve</a:t>
            </a:r>
          </a:p>
          <a:p>
            <a:r>
              <a:rPr lang="tr-TR" dirty="0"/>
              <a:t>Satır5’deyiz.</a:t>
            </a:r>
          </a:p>
          <a:p>
            <a:r>
              <a:rPr lang="tr-TR" dirty="0"/>
              <a:t>x tanımlandı.</a:t>
            </a:r>
          </a:p>
          <a:p>
            <a:r>
              <a:rPr lang="tr-TR" dirty="0" err="1"/>
              <a:t>x’e</a:t>
            </a:r>
            <a:r>
              <a:rPr lang="tr-TR" dirty="0"/>
              <a:t> 7 atandı.</a:t>
            </a:r>
          </a:p>
        </p:txBody>
      </p:sp>
      <p:sp>
        <p:nvSpPr>
          <p:cNvPr id="4" name="3 Metin kutusu"/>
          <p:cNvSpPr txBox="1"/>
          <p:nvPr/>
        </p:nvSpPr>
        <p:spPr>
          <a:xfrm>
            <a:off x="5425440" y="1447800"/>
            <a:ext cx="3261360" cy="36933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mj-lt"/>
              <a:buAutoNum type="arabicPeriod"/>
            </a:pPr>
            <a:r>
              <a:rPr lang="en-US" dirty="0"/>
              <a:t>#include &lt;</a:t>
            </a:r>
            <a:r>
              <a:rPr lang="en-US" dirty="0" err="1"/>
              <a:t>stdio.h</a:t>
            </a:r>
            <a:r>
              <a:rPr lang="en-US" dirty="0"/>
              <a:t>&gt;</a:t>
            </a:r>
            <a:endParaRPr lang="tr-TR" dirty="0"/>
          </a:p>
          <a:p>
            <a:pPr marL="342900" indent="-342900">
              <a:buFont typeface="+mj-lt"/>
              <a:buAutoNum type="arabicPeriod"/>
            </a:pPr>
            <a:r>
              <a:rPr lang="en-US" b="1" dirty="0" err="1"/>
              <a:t>int</a:t>
            </a:r>
            <a:r>
              <a:rPr lang="en-US" dirty="0"/>
              <a:t> </a:t>
            </a:r>
            <a:r>
              <a:rPr lang="en-US" dirty="0" err="1"/>
              <a:t>arttir</a:t>
            </a:r>
            <a:r>
              <a:rPr lang="en-US" dirty="0"/>
              <a:t>(</a:t>
            </a:r>
            <a:r>
              <a:rPr lang="en-US" b="1" dirty="0" err="1"/>
              <a:t>int</a:t>
            </a:r>
            <a:r>
              <a:rPr lang="en-US" dirty="0"/>
              <a:t>);</a:t>
            </a:r>
            <a:endParaRPr lang="tr-TR" dirty="0"/>
          </a:p>
          <a:p>
            <a:pPr marL="342900" indent="-342900">
              <a:buFont typeface="+mj-lt"/>
              <a:buAutoNum type="arabicPeriod"/>
            </a:pPr>
            <a:r>
              <a:rPr lang="en-US" b="1" dirty="0" err="1"/>
              <a:t>int</a:t>
            </a:r>
            <a:r>
              <a:rPr lang="en-US" dirty="0"/>
              <a:t> main()</a:t>
            </a:r>
            <a:endParaRPr lang="tr-TR" dirty="0"/>
          </a:p>
          <a:p>
            <a:pPr marL="342900" indent="-342900">
              <a:buFont typeface="+mj-lt"/>
              <a:buAutoNum type="arabicPeriod"/>
            </a:pPr>
            <a:r>
              <a:rPr lang="en-US" dirty="0"/>
              <a:t>{	</a:t>
            </a:r>
            <a:endParaRPr lang="tr-TR" dirty="0"/>
          </a:p>
          <a:p>
            <a:pPr marL="342900" indent="-342900">
              <a:buFont typeface="+mj-lt"/>
              <a:buAutoNum type="arabicPeriod"/>
            </a:pPr>
            <a:r>
              <a:rPr lang="en-US" dirty="0"/>
              <a:t>	</a:t>
            </a:r>
            <a:r>
              <a:rPr lang="en-US" b="1" dirty="0" err="1"/>
              <a:t>int</a:t>
            </a:r>
            <a:r>
              <a:rPr lang="en-US" dirty="0"/>
              <a:t> x</a:t>
            </a:r>
            <a:r>
              <a:rPr lang="tr-TR" dirty="0"/>
              <a:t> = 7</a:t>
            </a:r>
            <a:r>
              <a:rPr lang="en-US" dirty="0"/>
              <a:t>;</a:t>
            </a:r>
            <a:endParaRPr lang="tr-TR" dirty="0"/>
          </a:p>
          <a:p>
            <a:pPr marL="342900" indent="-342900">
              <a:buFont typeface="+mj-lt"/>
              <a:buAutoNum type="arabicPeriod"/>
            </a:pPr>
            <a:r>
              <a:rPr lang="en-US" dirty="0"/>
              <a:t>	x = </a:t>
            </a:r>
            <a:r>
              <a:rPr lang="en-US" dirty="0" err="1"/>
              <a:t>arttir</a:t>
            </a:r>
            <a:r>
              <a:rPr lang="en-US" dirty="0"/>
              <a:t>(x);</a:t>
            </a:r>
            <a:endParaRPr lang="tr-TR" dirty="0"/>
          </a:p>
          <a:p>
            <a:pPr marL="342900" indent="-342900">
              <a:buFont typeface="+mj-lt"/>
              <a:buAutoNum type="arabicPeriod"/>
            </a:pPr>
            <a:r>
              <a:rPr lang="en-US" dirty="0"/>
              <a:t>	</a:t>
            </a:r>
            <a:r>
              <a:rPr lang="en-US" b="1" dirty="0"/>
              <a:t>return</a:t>
            </a:r>
            <a:r>
              <a:rPr lang="en-US" dirty="0"/>
              <a:t> 0;</a:t>
            </a:r>
            <a:endParaRPr lang="tr-TR" dirty="0"/>
          </a:p>
          <a:p>
            <a:pPr marL="342900" indent="-342900">
              <a:buFont typeface="+mj-lt"/>
              <a:buAutoNum type="arabicPeriod"/>
            </a:pPr>
            <a:r>
              <a:rPr lang="en-US" dirty="0"/>
              <a:t>}</a:t>
            </a:r>
            <a:endParaRPr lang="tr-TR" dirty="0"/>
          </a:p>
          <a:p>
            <a:pPr marL="342900" indent="-342900">
              <a:buFont typeface="+mj-lt"/>
              <a:buAutoNum type="arabicPeriod"/>
            </a:pPr>
            <a:r>
              <a:rPr lang="en-US" b="1" dirty="0" err="1"/>
              <a:t>int</a:t>
            </a:r>
            <a:r>
              <a:rPr lang="en-US" dirty="0"/>
              <a:t> </a:t>
            </a:r>
            <a:r>
              <a:rPr lang="en-US" dirty="0" err="1"/>
              <a:t>arttir</a:t>
            </a:r>
            <a:r>
              <a:rPr lang="en-US" dirty="0"/>
              <a:t>(</a:t>
            </a:r>
            <a:r>
              <a:rPr lang="en-US" b="1" dirty="0" err="1"/>
              <a:t>int</a:t>
            </a:r>
            <a:r>
              <a:rPr lang="en-US" dirty="0"/>
              <a:t> a)</a:t>
            </a:r>
            <a:endParaRPr lang="tr-TR" dirty="0"/>
          </a:p>
          <a:p>
            <a:pPr marL="342900" indent="-342900">
              <a:buFont typeface="+mj-lt"/>
              <a:buAutoNum type="arabicPeriod"/>
            </a:pPr>
            <a:r>
              <a:rPr lang="en-US" dirty="0"/>
              <a:t>{</a:t>
            </a:r>
            <a:endParaRPr lang="tr-TR" dirty="0"/>
          </a:p>
          <a:p>
            <a:pPr marL="342900" indent="-342900">
              <a:buFont typeface="+mj-lt"/>
              <a:buAutoNum type="arabicPeriod"/>
            </a:pPr>
            <a:r>
              <a:rPr lang="en-US" dirty="0"/>
              <a:t>	</a:t>
            </a:r>
            <a:r>
              <a:rPr lang="en-US" b="1" dirty="0"/>
              <a:t>return</a:t>
            </a:r>
            <a:r>
              <a:rPr lang="en-US" dirty="0"/>
              <a:t> a+1;</a:t>
            </a:r>
            <a:endParaRPr lang="tr-TR" dirty="0"/>
          </a:p>
          <a:p>
            <a:pPr marL="342900" indent="-342900">
              <a:buFont typeface="+mj-lt"/>
              <a:buAutoNum type="arabicPeriod"/>
            </a:pPr>
            <a:r>
              <a:rPr lang="en-US" dirty="0"/>
              <a:t>}</a:t>
            </a:r>
            <a:endParaRPr lang="tr-TR" dirty="0"/>
          </a:p>
          <a:p>
            <a:endParaRPr lang="tr-TR" dirty="0"/>
          </a:p>
        </p:txBody>
      </p:sp>
      <p:sp>
        <p:nvSpPr>
          <p:cNvPr id="6" name="5 Yuvarlatılmış Dikdörtgen"/>
          <p:cNvSpPr/>
          <p:nvPr/>
        </p:nvSpPr>
        <p:spPr>
          <a:xfrm>
            <a:off x="3070860" y="4188619"/>
            <a:ext cx="2240280" cy="1905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a:t>RAM’deki</a:t>
            </a:r>
            <a:r>
              <a:rPr lang="tr-TR" dirty="0"/>
              <a:t> </a:t>
            </a:r>
            <a:r>
              <a:rPr lang="tr-TR" dirty="0" err="1"/>
              <a:t>arttir’in</a:t>
            </a:r>
            <a:r>
              <a:rPr lang="tr-TR" dirty="0"/>
              <a:t> değişken alanı</a:t>
            </a:r>
          </a:p>
          <a:p>
            <a:pPr algn="ctr"/>
            <a:endParaRPr lang="tr-TR" dirty="0"/>
          </a:p>
          <a:p>
            <a:pPr algn="ctr"/>
            <a:endParaRPr lang="tr-TR" dirty="0"/>
          </a:p>
          <a:p>
            <a:pPr algn="ctr"/>
            <a:endParaRPr lang="tr-TR" dirty="0"/>
          </a:p>
        </p:txBody>
      </p:sp>
      <p:sp>
        <p:nvSpPr>
          <p:cNvPr id="7" name="6 Yuvarlatılmış Dikdörtgen"/>
          <p:cNvSpPr/>
          <p:nvPr/>
        </p:nvSpPr>
        <p:spPr>
          <a:xfrm>
            <a:off x="457200" y="4188619"/>
            <a:ext cx="2240280" cy="1905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a:t>RAM’deki</a:t>
            </a:r>
            <a:r>
              <a:rPr lang="tr-TR" dirty="0"/>
              <a:t> </a:t>
            </a:r>
            <a:r>
              <a:rPr lang="tr-TR" dirty="0" err="1"/>
              <a:t>main’in</a:t>
            </a:r>
            <a:r>
              <a:rPr lang="tr-TR" dirty="0"/>
              <a:t> değişken alanı</a:t>
            </a:r>
          </a:p>
          <a:p>
            <a:pPr algn="ctr"/>
            <a:endParaRPr lang="tr-TR" dirty="0"/>
          </a:p>
          <a:p>
            <a:pPr algn="ctr"/>
            <a:endParaRPr lang="tr-TR" dirty="0"/>
          </a:p>
          <a:p>
            <a:pPr algn="ctr"/>
            <a:endParaRPr lang="tr-TR" dirty="0"/>
          </a:p>
        </p:txBody>
      </p:sp>
      <p:sp>
        <p:nvSpPr>
          <p:cNvPr id="9" name="8 Dikdörtgen"/>
          <p:cNvSpPr/>
          <p:nvPr/>
        </p:nvSpPr>
        <p:spPr>
          <a:xfrm>
            <a:off x="716280" y="5080159"/>
            <a:ext cx="1722120" cy="9525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a:t>x</a:t>
            </a:r>
            <a:br>
              <a:rPr lang="tr-TR" dirty="0"/>
            </a:br>
            <a:r>
              <a:rPr lang="tr-TR" dirty="0"/>
              <a:t>7</a:t>
            </a:r>
          </a:p>
        </p:txBody>
      </p:sp>
      <p:sp>
        <p:nvSpPr>
          <p:cNvPr id="10" name="9 Dikdörtgen"/>
          <p:cNvSpPr/>
          <p:nvPr/>
        </p:nvSpPr>
        <p:spPr>
          <a:xfrm>
            <a:off x="3322320" y="5080159"/>
            <a:ext cx="1722120" cy="9525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a:t>a</a:t>
            </a:r>
            <a:br>
              <a:rPr lang="tr-TR" dirty="0"/>
            </a:br>
            <a:r>
              <a:rPr lang="tr-TR" dirty="0"/>
              <a:t>henüz değeri yok</a:t>
            </a: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Çok yavaş çekimde bir fonksiyonun çalışması</a:t>
            </a:r>
          </a:p>
        </p:txBody>
      </p:sp>
      <p:sp>
        <p:nvSpPr>
          <p:cNvPr id="3" name="2 İçerik Yer Tutucusu"/>
          <p:cNvSpPr>
            <a:spLocks noGrp="1"/>
          </p:cNvSpPr>
          <p:nvPr>
            <p:ph sz="quarter" idx="1"/>
          </p:nvPr>
        </p:nvSpPr>
        <p:spPr/>
        <p:txBody>
          <a:bodyPr/>
          <a:lstStyle/>
          <a:p>
            <a:r>
              <a:rPr lang="tr-TR" dirty="0"/>
              <a:t>Satır 6’a geçtik.</a:t>
            </a:r>
          </a:p>
          <a:p>
            <a:r>
              <a:rPr lang="tr-TR" dirty="0" err="1"/>
              <a:t>arttir</a:t>
            </a:r>
            <a:r>
              <a:rPr lang="tr-TR" dirty="0"/>
              <a:t>(x), </a:t>
            </a:r>
            <a:r>
              <a:rPr lang="tr-TR" dirty="0" err="1"/>
              <a:t>arttir</a:t>
            </a:r>
            <a:r>
              <a:rPr lang="tr-TR" dirty="0"/>
              <a:t>(7)’e dönüştü.</a:t>
            </a:r>
          </a:p>
          <a:p>
            <a:r>
              <a:rPr lang="tr-TR" dirty="0" err="1"/>
              <a:t>arttir</a:t>
            </a:r>
            <a:r>
              <a:rPr lang="tr-TR" dirty="0"/>
              <a:t> fonksiyonu çağırıldı.</a:t>
            </a:r>
          </a:p>
          <a:p>
            <a:r>
              <a:rPr lang="tr-TR" dirty="0"/>
              <a:t>Çağırılırken 7 değeri bildirildi.</a:t>
            </a:r>
          </a:p>
        </p:txBody>
      </p:sp>
      <p:sp>
        <p:nvSpPr>
          <p:cNvPr id="4" name="3 Metin kutusu"/>
          <p:cNvSpPr txBox="1"/>
          <p:nvPr/>
        </p:nvSpPr>
        <p:spPr>
          <a:xfrm>
            <a:off x="5425440" y="1447800"/>
            <a:ext cx="3261360" cy="36933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mj-lt"/>
              <a:buAutoNum type="arabicPeriod"/>
            </a:pPr>
            <a:r>
              <a:rPr lang="en-US" dirty="0"/>
              <a:t>#include &lt;</a:t>
            </a:r>
            <a:r>
              <a:rPr lang="en-US" dirty="0" err="1"/>
              <a:t>stdio.h</a:t>
            </a:r>
            <a:r>
              <a:rPr lang="en-US" dirty="0"/>
              <a:t>&gt;</a:t>
            </a:r>
            <a:endParaRPr lang="tr-TR" dirty="0"/>
          </a:p>
          <a:p>
            <a:pPr marL="342900" indent="-342900">
              <a:buFont typeface="+mj-lt"/>
              <a:buAutoNum type="arabicPeriod"/>
            </a:pPr>
            <a:r>
              <a:rPr lang="en-US" b="1" dirty="0" err="1"/>
              <a:t>int</a:t>
            </a:r>
            <a:r>
              <a:rPr lang="en-US" dirty="0"/>
              <a:t> </a:t>
            </a:r>
            <a:r>
              <a:rPr lang="en-US" dirty="0" err="1"/>
              <a:t>arttir</a:t>
            </a:r>
            <a:r>
              <a:rPr lang="en-US" dirty="0"/>
              <a:t>(</a:t>
            </a:r>
            <a:r>
              <a:rPr lang="en-US" b="1" dirty="0" err="1"/>
              <a:t>int</a:t>
            </a:r>
            <a:r>
              <a:rPr lang="en-US" dirty="0"/>
              <a:t>);</a:t>
            </a:r>
            <a:endParaRPr lang="tr-TR" dirty="0"/>
          </a:p>
          <a:p>
            <a:pPr marL="342900" indent="-342900">
              <a:buFont typeface="+mj-lt"/>
              <a:buAutoNum type="arabicPeriod"/>
            </a:pPr>
            <a:r>
              <a:rPr lang="en-US" b="1" dirty="0" err="1"/>
              <a:t>int</a:t>
            </a:r>
            <a:r>
              <a:rPr lang="en-US" dirty="0"/>
              <a:t> main()</a:t>
            </a:r>
            <a:endParaRPr lang="tr-TR" dirty="0"/>
          </a:p>
          <a:p>
            <a:pPr marL="342900" indent="-342900">
              <a:buFont typeface="+mj-lt"/>
              <a:buAutoNum type="arabicPeriod"/>
            </a:pPr>
            <a:r>
              <a:rPr lang="en-US" dirty="0"/>
              <a:t>{	</a:t>
            </a:r>
            <a:endParaRPr lang="tr-TR" dirty="0"/>
          </a:p>
          <a:p>
            <a:pPr marL="342900" indent="-342900">
              <a:buFont typeface="+mj-lt"/>
              <a:buAutoNum type="arabicPeriod"/>
            </a:pPr>
            <a:r>
              <a:rPr lang="en-US" dirty="0"/>
              <a:t>	</a:t>
            </a:r>
            <a:r>
              <a:rPr lang="en-US" b="1" dirty="0" err="1"/>
              <a:t>int</a:t>
            </a:r>
            <a:r>
              <a:rPr lang="en-US" dirty="0"/>
              <a:t> x</a:t>
            </a:r>
            <a:r>
              <a:rPr lang="tr-TR" dirty="0"/>
              <a:t> = 7</a:t>
            </a:r>
            <a:r>
              <a:rPr lang="en-US" dirty="0"/>
              <a:t>;</a:t>
            </a:r>
            <a:endParaRPr lang="tr-TR" dirty="0"/>
          </a:p>
          <a:p>
            <a:pPr marL="342900" indent="-342900">
              <a:buFont typeface="+mj-lt"/>
              <a:buAutoNum type="arabicPeriod"/>
            </a:pPr>
            <a:r>
              <a:rPr lang="en-US" dirty="0"/>
              <a:t>	x = </a:t>
            </a:r>
            <a:r>
              <a:rPr lang="en-US" dirty="0" err="1"/>
              <a:t>arttir</a:t>
            </a:r>
            <a:r>
              <a:rPr lang="en-US" dirty="0"/>
              <a:t>(</a:t>
            </a:r>
            <a:r>
              <a:rPr lang="tr-TR" dirty="0"/>
              <a:t>7</a:t>
            </a:r>
            <a:r>
              <a:rPr lang="en-US" dirty="0"/>
              <a:t>);</a:t>
            </a:r>
            <a:endParaRPr lang="tr-TR" dirty="0"/>
          </a:p>
          <a:p>
            <a:pPr marL="342900" indent="-342900">
              <a:buFont typeface="+mj-lt"/>
              <a:buAutoNum type="arabicPeriod"/>
            </a:pPr>
            <a:r>
              <a:rPr lang="en-US" dirty="0"/>
              <a:t>	</a:t>
            </a:r>
            <a:r>
              <a:rPr lang="en-US" b="1" dirty="0"/>
              <a:t>return</a:t>
            </a:r>
            <a:r>
              <a:rPr lang="en-US" dirty="0"/>
              <a:t> 0;</a:t>
            </a:r>
            <a:endParaRPr lang="tr-TR" dirty="0"/>
          </a:p>
          <a:p>
            <a:pPr marL="342900" indent="-342900">
              <a:buFont typeface="+mj-lt"/>
              <a:buAutoNum type="arabicPeriod"/>
            </a:pPr>
            <a:r>
              <a:rPr lang="en-US" dirty="0"/>
              <a:t>}</a:t>
            </a:r>
            <a:endParaRPr lang="tr-TR" dirty="0"/>
          </a:p>
          <a:p>
            <a:pPr marL="342900" indent="-342900">
              <a:buFont typeface="+mj-lt"/>
              <a:buAutoNum type="arabicPeriod"/>
            </a:pPr>
            <a:r>
              <a:rPr lang="en-US" b="1" dirty="0" err="1"/>
              <a:t>int</a:t>
            </a:r>
            <a:r>
              <a:rPr lang="en-US" dirty="0"/>
              <a:t> </a:t>
            </a:r>
            <a:r>
              <a:rPr lang="en-US" dirty="0" err="1"/>
              <a:t>arttir</a:t>
            </a:r>
            <a:r>
              <a:rPr lang="en-US" dirty="0"/>
              <a:t>(</a:t>
            </a:r>
            <a:r>
              <a:rPr lang="en-US" b="1" dirty="0" err="1"/>
              <a:t>int</a:t>
            </a:r>
            <a:r>
              <a:rPr lang="en-US" dirty="0"/>
              <a:t> a)</a:t>
            </a:r>
            <a:endParaRPr lang="tr-TR" dirty="0"/>
          </a:p>
          <a:p>
            <a:pPr marL="342900" indent="-342900">
              <a:buFont typeface="+mj-lt"/>
              <a:buAutoNum type="arabicPeriod"/>
            </a:pPr>
            <a:r>
              <a:rPr lang="en-US" dirty="0"/>
              <a:t>{</a:t>
            </a:r>
            <a:endParaRPr lang="tr-TR" dirty="0"/>
          </a:p>
          <a:p>
            <a:pPr marL="342900" indent="-342900">
              <a:buFont typeface="+mj-lt"/>
              <a:buAutoNum type="arabicPeriod"/>
            </a:pPr>
            <a:r>
              <a:rPr lang="en-US" dirty="0"/>
              <a:t>	</a:t>
            </a:r>
            <a:r>
              <a:rPr lang="en-US" b="1" dirty="0"/>
              <a:t>return</a:t>
            </a:r>
            <a:r>
              <a:rPr lang="en-US" dirty="0"/>
              <a:t> a+1;</a:t>
            </a:r>
            <a:endParaRPr lang="tr-TR" dirty="0"/>
          </a:p>
          <a:p>
            <a:pPr marL="342900" indent="-342900">
              <a:buFont typeface="+mj-lt"/>
              <a:buAutoNum type="arabicPeriod"/>
            </a:pPr>
            <a:r>
              <a:rPr lang="en-US" dirty="0"/>
              <a:t>}</a:t>
            </a:r>
            <a:endParaRPr lang="tr-TR" dirty="0"/>
          </a:p>
          <a:p>
            <a:endParaRPr lang="tr-TR" dirty="0"/>
          </a:p>
        </p:txBody>
      </p:sp>
      <p:sp>
        <p:nvSpPr>
          <p:cNvPr id="6" name="5 Yuvarlatılmış Dikdörtgen"/>
          <p:cNvSpPr/>
          <p:nvPr/>
        </p:nvSpPr>
        <p:spPr>
          <a:xfrm>
            <a:off x="3070860" y="4188619"/>
            <a:ext cx="2240280" cy="1905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a:t>RAM’deki</a:t>
            </a:r>
            <a:r>
              <a:rPr lang="tr-TR" dirty="0"/>
              <a:t> </a:t>
            </a:r>
            <a:r>
              <a:rPr lang="tr-TR" dirty="0" err="1"/>
              <a:t>arttir’in</a:t>
            </a:r>
            <a:r>
              <a:rPr lang="tr-TR" dirty="0"/>
              <a:t> değişken alanı</a:t>
            </a:r>
          </a:p>
          <a:p>
            <a:pPr algn="ctr"/>
            <a:endParaRPr lang="tr-TR" dirty="0"/>
          </a:p>
          <a:p>
            <a:pPr algn="ctr"/>
            <a:endParaRPr lang="tr-TR" dirty="0"/>
          </a:p>
          <a:p>
            <a:pPr algn="ctr"/>
            <a:endParaRPr lang="tr-TR" dirty="0"/>
          </a:p>
        </p:txBody>
      </p:sp>
      <p:sp>
        <p:nvSpPr>
          <p:cNvPr id="7" name="6 Yuvarlatılmış Dikdörtgen"/>
          <p:cNvSpPr/>
          <p:nvPr/>
        </p:nvSpPr>
        <p:spPr>
          <a:xfrm>
            <a:off x="457200" y="4188619"/>
            <a:ext cx="2240280" cy="1905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a:t>RAM’deki</a:t>
            </a:r>
            <a:r>
              <a:rPr lang="tr-TR" dirty="0"/>
              <a:t> </a:t>
            </a:r>
            <a:r>
              <a:rPr lang="tr-TR" dirty="0" err="1"/>
              <a:t>main’in</a:t>
            </a:r>
            <a:r>
              <a:rPr lang="tr-TR" dirty="0"/>
              <a:t> değişken alanı</a:t>
            </a:r>
          </a:p>
          <a:p>
            <a:pPr algn="ctr"/>
            <a:endParaRPr lang="tr-TR" dirty="0"/>
          </a:p>
          <a:p>
            <a:pPr algn="ctr"/>
            <a:endParaRPr lang="tr-TR" dirty="0"/>
          </a:p>
          <a:p>
            <a:pPr algn="ctr"/>
            <a:endParaRPr lang="tr-TR" dirty="0"/>
          </a:p>
        </p:txBody>
      </p:sp>
      <p:sp>
        <p:nvSpPr>
          <p:cNvPr id="9" name="8 Dikdörtgen"/>
          <p:cNvSpPr/>
          <p:nvPr/>
        </p:nvSpPr>
        <p:spPr>
          <a:xfrm>
            <a:off x="716280" y="5080159"/>
            <a:ext cx="1722120" cy="9525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a:t>x</a:t>
            </a:r>
            <a:br>
              <a:rPr lang="tr-TR" dirty="0"/>
            </a:br>
            <a:r>
              <a:rPr lang="tr-TR" dirty="0"/>
              <a:t>7</a:t>
            </a:r>
          </a:p>
        </p:txBody>
      </p:sp>
      <p:sp>
        <p:nvSpPr>
          <p:cNvPr id="10" name="9 Dikdörtgen"/>
          <p:cNvSpPr/>
          <p:nvPr/>
        </p:nvSpPr>
        <p:spPr>
          <a:xfrm>
            <a:off x="3322320" y="5080159"/>
            <a:ext cx="1722120" cy="9525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a:t>a</a:t>
            </a:r>
            <a:br>
              <a:rPr lang="tr-TR" dirty="0"/>
            </a:br>
            <a:r>
              <a:rPr lang="tr-TR" dirty="0"/>
              <a:t> henüz değeri yok</a:t>
            </a: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Çok yavaş çekimde bir fonksiyonun çalışması</a:t>
            </a:r>
          </a:p>
        </p:txBody>
      </p:sp>
      <p:sp>
        <p:nvSpPr>
          <p:cNvPr id="3" name="2 İçerik Yer Tutucusu"/>
          <p:cNvSpPr>
            <a:spLocks noGrp="1"/>
          </p:cNvSpPr>
          <p:nvPr>
            <p:ph sz="quarter" idx="1"/>
          </p:nvPr>
        </p:nvSpPr>
        <p:spPr/>
        <p:txBody>
          <a:bodyPr/>
          <a:lstStyle/>
          <a:p>
            <a:r>
              <a:rPr lang="tr-TR" dirty="0"/>
              <a:t>Satır 9’a geçtik.</a:t>
            </a:r>
          </a:p>
          <a:p>
            <a:r>
              <a:rPr lang="tr-TR" dirty="0"/>
              <a:t>Burası başka bir dünya. </a:t>
            </a:r>
            <a:br>
              <a:rPr lang="tr-TR" dirty="0"/>
            </a:br>
            <a:r>
              <a:rPr lang="tr-TR" dirty="0" err="1"/>
              <a:t>arttir’in</a:t>
            </a:r>
            <a:r>
              <a:rPr lang="tr-TR" dirty="0"/>
              <a:t> bloğundayız.</a:t>
            </a:r>
          </a:p>
          <a:p>
            <a:r>
              <a:rPr lang="tr-TR" dirty="0" err="1"/>
              <a:t>arttir</a:t>
            </a:r>
            <a:r>
              <a:rPr lang="tr-TR" dirty="0"/>
              <a:t> fonksiyonun içindeki </a:t>
            </a:r>
            <a:br>
              <a:rPr lang="tr-TR" dirty="0"/>
            </a:br>
            <a:r>
              <a:rPr lang="tr-TR" dirty="0"/>
              <a:t>bölgede a değişkeni vardı.</a:t>
            </a:r>
          </a:p>
          <a:p>
            <a:r>
              <a:rPr lang="tr-TR" dirty="0"/>
              <a:t>a değişkeni 7 değerini aldı.</a:t>
            </a:r>
            <a:br>
              <a:rPr lang="tr-TR" dirty="0"/>
            </a:br>
            <a:endParaRPr lang="tr-TR" dirty="0"/>
          </a:p>
        </p:txBody>
      </p:sp>
      <p:sp>
        <p:nvSpPr>
          <p:cNvPr id="4" name="3 Metin kutusu"/>
          <p:cNvSpPr txBox="1"/>
          <p:nvPr/>
        </p:nvSpPr>
        <p:spPr>
          <a:xfrm>
            <a:off x="5425440" y="1447800"/>
            <a:ext cx="3261360" cy="36933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mj-lt"/>
              <a:buAutoNum type="arabicPeriod"/>
            </a:pPr>
            <a:r>
              <a:rPr lang="en-US" dirty="0"/>
              <a:t>#include &lt;</a:t>
            </a:r>
            <a:r>
              <a:rPr lang="en-US" dirty="0" err="1"/>
              <a:t>stdio.h</a:t>
            </a:r>
            <a:r>
              <a:rPr lang="en-US" dirty="0"/>
              <a:t>&gt;</a:t>
            </a:r>
            <a:endParaRPr lang="tr-TR" dirty="0"/>
          </a:p>
          <a:p>
            <a:pPr marL="342900" indent="-342900">
              <a:buFont typeface="+mj-lt"/>
              <a:buAutoNum type="arabicPeriod"/>
            </a:pPr>
            <a:r>
              <a:rPr lang="en-US" b="1" dirty="0" err="1"/>
              <a:t>int</a:t>
            </a:r>
            <a:r>
              <a:rPr lang="en-US" dirty="0"/>
              <a:t> </a:t>
            </a:r>
            <a:r>
              <a:rPr lang="en-US" dirty="0" err="1"/>
              <a:t>arttir</a:t>
            </a:r>
            <a:r>
              <a:rPr lang="en-US" dirty="0"/>
              <a:t>(</a:t>
            </a:r>
            <a:r>
              <a:rPr lang="en-US" b="1" dirty="0" err="1"/>
              <a:t>int</a:t>
            </a:r>
            <a:r>
              <a:rPr lang="en-US" dirty="0"/>
              <a:t>);</a:t>
            </a:r>
            <a:endParaRPr lang="tr-TR" dirty="0"/>
          </a:p>
          <a:p>
            <a:pPr marL="342900" indent="-342900">
              <a:buFont typeface="+mj-lt"/>
              <a:buAutoNum type="arabicPeriod"/>
            </a:pPr>
            <a:r>
              <a:rPr lang="en-US" b="1" dirty="0" err="1"/>
              <a:t>int</a:t>
            </a:r>
            <a:r>
              <a:rPr lang="en-US" dirty="0"/>
              <a:t> main()</a:t>
            </a:r>
            <a:endParaRPr lang="tr-TR" dirty="0"/>
          </a:p>
          <a:p>
            <a:pPr marL="342900" indent="-342900">
              <a:buFont typeface="+mj-lt"/>
              <a:buAutoNum type="arabicPeriod"/>
            </a:pPr>
            <a:r>
              <a:rPr lang="en-US" dirty="0"/>
              <a:t>{	</a:t>
            </a:r>
            <a:endParaRPr lang="tr-TR" dirty="0"/>
          </a:p>
          <a:p>
            <a:pPr marL="342900" indent="-342900">
              <a:buFont typeface="+mj-lt"/>
              <a:buAutoNum type="arabicPeriod"/>
            </a:pPr>
            <a:r>
              <a:rPr lang="en-US" dirty="0"/>
              <a:t>	</a:t>
            </a:r>
            <a:r>
              <a:rPr lang="en-US" b="1" dirty="0" err="1"/>
              <a:t>int</a:t>
            </a:r>
            <a:r>
              <a:rPr lang="en-US" dirty="0"/>
              <a:t> x</a:t>
            </a:r>
            <a:r>
              <a:rPr lang="tr-TR" dirty="0"/>
              <a:t> = 7</a:t>
            </a:r>
            <a:r>
              <a:rPr lang="en-US" dirty="0"/>
              <a:t>;</a:t>
            </a:r>
            <a:endParaRPr lang="tr-TR" dirty="0"/>
          </a:p>
          <a:p>
            <a:pPr marL="342900" indent="-342900">
              <a:buFont typeface="+mj-lt"/>
              <a:buAutoNum type="arabicPeriod"/>
            </a:pPr>
            <a:r>
              <a:rPr lang="en-US" dirty="0"/>
              <a:t>	x = </a:t>
            </a:r>
            <a:r>
              <a:rPr lang="en-US" dirty="0" err="1"/>
              <a:t>arttir</a:t>
            </a:r>
            <a:r>
              <a:rPr lang="en-US" dirty="0"/>
              <a:t>(</a:t>
            </a:r>
            <a:r>
              <a:rPr lang="tr-TR" dirty="0"/>
              <a:t>7</a:t>
            </a:r>
            <a:r>
              <a:rPr lang="en-US" dirty="0"/>
              <a:t>);</a:t>
            </a:r>
            <a:endParaRPr lang="tr-TR" dirty="0"/>
          </a:p>
          <a:p>
            <a:pPr marL="342900" indent="-342900">
              <a:buFont typeface="+mj-lt"/>
              <a:buAutoNum type="arabicPeriod"/>
            </a:pPr>
            <a:r>
              <a:rPr lang="en-US" dirty="0"/>
              <a:t>	</a:t>
            </a:r>
            <a:r>
              <a:rPr lang="en-US" b="1" dirty="0"/>
              <a:t>return</a:t>
            </a:r>
            <a:r>
              <a:rPr lang="en-US" dirty="0"/>
              <a:t> 0;</a:t>
            </a:r>
            <a:endParaRPr lang="tr-TR" dirty="0"/>
          </a:p>
          <a:p>
            <a:pPr marL="342900" indent="-342900">
              <a:buFont typeface="+mj-lt"/>
              <a:buAutoNum type="arabicPeriod"/>
            </a:pPr>
            <a:r>
              <a:rPr lang="en-US" dirty="0"/>
              <a:t>}</a:t>
            </a:r>
            <a:endParaRPr lang="tr-TR" dirty="0"/>
          </a:p>
          <a:p>
            <a:pPr marL="342900" indent="-342900">
              <a:buFont typeface="+mj-lt"/>
              <a:buAutoNum type="arabicPeriod"/>
            </a:pPr>
            <a:r>
              <a:rPr lang="en-US" b="1" dirty="0" err="1"/>
              <a:t>int</a:t>
            </a:r>
            <a:r>
              <a:rPr lang="en-US" dirty="0"/>
              <a:t> </a:t>
            </a:r>
            <a:r>
              <a:rPr lang="en-US" dirty="0" err="1"/>
              <a:t>arttir</a:t>
            </a:r>
            <a:r>
              <a:rPr lang="en-US" dirty="0"/>
              <a:t>(</a:t>
            </a:r>
            <a:r>
              <a:rPr lang="en-US" b="1" dirty="0" err="1"/>
              <a:t>int</a:t>
            </a:r>
            <a:r>
              <a:rPr lang="en-US" dirty="0"/>
              <a:t> a)</a:t>
            </a:r>
            <a:endParaRPr lang="tr-TR" dirty="0"/>
          </a:p>
          <a:p>
            <a:pPr marL="342900" indent="-342900">
              <a:buFont typeface="+mj-lt"/>
              <a:buAutoNum type="arabicPeriod"/>
            </a:pPr>
            <a:r>
              <a:rPr lang="en-US" dirty="0"/>
              <a:t>{</a:t>
            </a:r>
            <a:endParaRPr lang="tr-TR" dirty="0"/>
          </a:p>
          <a:p>
            <a:pPr marL="342900" indent="-342900">
              <a:buFont typeface="+mj-lt"/>
              <a:buAutoNum type="arabicPeriod"/>
            </a:pPr>
            <a:r>
              <a:rPr lang="en-US" dirty="0"/>
              <a:t>	</a:t>
            </a:r>
            <a:r>
              <a:rPr lang="en-US" b="1" dirty="0"/>
              <a:t>return</a:t>
            </a:r>
            <a:r>
              <a:rPr lang="en-US" dirty="0"/>
              <a:t> a+1;</a:t>
            </a:r>
            <a:endParaRPr lang="tr-TR" dirty="0"/>
          </a:p>
          <a:p>
            <a:pPr marL="342900" indent="-342900">
              <a:buFont typeface="+mj-lt"/>
              <a:buAutoNum type="arabicPeriod"/>
            </a:pPr>
            <a:r>
              <a:rPr lang="en-US" dirty="0"/>
              <a:t>}</a:t>
            </a:r>
            <a:endParaRPr lang="tr-TR" dirty="0"/>
          </a:p>
          <a:p>
            <a:endParaRPr lang="tr-TR" dirty="0"/>
          </a:p>
        </p:txBody>
      </p:sp>
      <p:sp>
        <p:nvSpPr>
          <p:cNvPr id="6" name="5 Yuvarlatılmış Dikdörtgen"/>
          <p:cNvSpPr/>
          <p:nvPr/>
        </p:nvSpPr>
        <p:spPr>
          <a:xfrm>
            <a:off x="3070860" y="4188619"/>
            <a:ext cx="2240280" cy="1905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a:t>RAM’deki</a:t>
            </a:r>
            <a:r>
              <a:rPr lang="tr-TR" dirty="0"/>
              <a:t> </a:t>
            </a:r>
            <a:r>
              <a:rPr lang="tr-TR" dirty="0" err="1"/>
              <a:t>arttir’in</a:t>
            </a:r>
            <a:r>
              <a:rPr lang="tr-TR" dirty="0"/>
              <a:t> değişken alanı</a:t>
            </a:r>
          </a:p>
          <a:p>
            <a:pPr algn="ctr"/>
            <a:endParaRPr lang="tr-TR" dirty="0"/>
          </a:p>
          <a:p>
            <a:pPr algn="ctr"/>
            <a:endParaRPr lang="tr-TR" dirty="0"/>
          </a:p>
          <a:p>
            <a:pPr algn="ctr"/>
            <a:endParaRPr lang="tr-TR" dirty="0"/>
          </a:p>
        </p:txBody>
      </p:sp>
      <p:sp>
        <p:nvSpPr>
          <p:cNvPr id="7" name="6 Yuvarlatılmış Dikdörtgen"/>
          <p:cNvSpPr/>
          <p:nvPr/>
        </p:nvSpPr>
        <p:spPr>
          <a:xfrm>
            <a:off x="457200" y="4188619"/>
            <a:ext cx="2240280" cy="1905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a:t>RAM’deki</a:t>
            </a:r>
            <a:r>
              <a:rPr lang="tr-TR" dirty="0"/>
              <a:t> </a:t>
            </a:r>
            <a:r>
              <a:rPr lang="tr-TR" dirty="0" err="1"/>
              <a:t>main’in</a:t>
            </a:r>
            <a:r>
              <a:rPr lang="tr-TR" dirty="0"/>
              <a:t> değişken alanı</a:t>
            </a:r>
          </a:p>
          <a:p>
            <a:pPr algn="ctr"/>
            <a:endParaRPr lang="tr-TR" dirty="0"/>
          </a:p>
          <a:p>
            <a:pPr algn="ctr"/>
            <a:endParaRPr lang="tr-TR" dirty="0"/>
          </a:p>
          <a:p>
            <a:pPr algn="ctr"/>
            <a:endParaRPr lang="tr-TR" dirty="0"/>
          </a:p>
        </p:txBody>
      </p:sp>
      <p:sp>
        <p:nvSpPr>
          <p:cNvPr id="9" name="8 Dikdörtgen"/>
          <p:cNvSpPr/>
          <p:nvPr/>
        </p:nvSpPr>
        <p:spPr>
          <a:xfrm>
            <a:off x="716280" y="5080159"/>
            <a:ext cx="1722120" cy="9525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a:t>x</a:t>
            </a:r>
            <a:br>
              <a:rPr lang="tr-TR" dirty="0"/>
            </a:br>
            <a:r>
              <a:rPr lang="tr-TR" dirty="0"/>
              <a:t>7</a:t>
            </a:r>
          </a:p>
        </p:txBody>
      </p:sp>
      <p:sp>
        <p:nvSpPr>
          <p:cNvPr id="10" name="9 Dikdörtgen"/>
          <p:cNvSpPr/>
          <p:nvPr/>
        </p:nvSpPr>
        <p:spPr>
          <a:xfrm>
            <a:off x="3322320" y="5080159"/>
            <a:ext cx="1722120" cy="9525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a:t>a</a:t>
            </a:r>
            <a:br>
              <a:rPr lang="tr-TR" dirty="0"/>
            </a:br>
            <a:r>
              <a:rPr lang="tr-TR" dirty="0"/>
              <a:t>7</a:t>
            </a: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Çok yavaş çekimde bir fonksiyonun çalışması</a:t>
            </a:r>
          </a:p>
        </p:txBody>
      </p:sp>
      <p:sp>
        <p:nvSpPr>
          <p:cNvPr id="3" name="2 İçerik Yer Tutucusu"/>
          <p:cNvSpPr>
            <a:spLocks noGrp="1"/>
          </p:cNvSpPr>
          <p:nvPr>
            <p:ph sz="quarter" idx="1"/>
          </p:nvPr>
        </p:nvSpPr>
        <p:spPr/>
        <p:txBody>
          <a:bodyPr/>
          <a:lstStyle/>
          <a:p>
            <a:r>
              <a:rPr lang="tr-TR" dirty="0"/>
              <a:t>Satır 11’e geçtik.</a:t>
            </a:r>
          </a:p>
          <a:p>
            <a:r>
              <a:rPr lang="tr-TR" dirty="0" err="1"/>
              <a:t>return</a:t>
            </a:r>
            <a:r>
              <a:rPr lang="tr-TR" dirty="0"/>
              <a:t> a+1 ifadesi</a:t>
            </a:r>
            <a:br>
              <a:rPr lang="tr-TR" dirty="0"/>
            </a:br>
            <a:r>
              <a:rPr lang="tr-TR" dirty="0"/>
              <a:t> </a:t>
            </a:r>
            <a:r>
              <a:rPr lang="tr-TR" dirty="0" err="1"/>
              <a:t>return</a:t>
            </a:r>
            <a:r>
              <a:rPr lang="tr-TR" dirty="0"/>
              <a:t> 8’e dönüştü.</a:t>
            </a:r>
          </a:p>
          <a:p>
            <a:r>
              <a:rPr lang="tr-TR" dirty="0"/>
              <a:t>Çağıran satıra(satir 6) </a:t>
            </a:r>
            <a:br>
              <a:rPr lang="tr-TR" dirty="0"/>
            </a:br>
            <a:r>
              <a:rPr lang="tr-TR" dirty="0"/>
              <a:t>geri dönüş </a:t>
            </a:r>
            <a:br>
              <a:rPr lang="tr-TR" dirty="0"/>
            </a:br>
            <a:r>
              <a:rPr lang="tr-TR" dirty="0"/>
              <a:t>yapılırken 8 bildirilecek.</a:t>
            </a:r>
            <a:br>
              <a:rPr lang="tr-TR" dirty="0"/>
            </a:br>
            <a:endParaRPr lang="tr-TR" dirty="0"/>
          </a:p>
        </p:txBody>
      </p:sp>
      <p:sp>
        <p:nvSpPr>
          <p:cNvPr id="4" name="3 Metin kutusu"/>
          <p:cNvSpPr txBox="1"/>
          <p:nvPr/>
        </p:nvSpPr>
        <p:spPr>
          <a:xfrm>
            <a:off x="5425440" y="1447800"/>
            <a:ext cx="3261360" cy="36933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mj-lt"/>
              <a:buAutoNum type="arabicPeriod"/>
            </a:pPr>
            <a:r>
              <a:rPr lang="en-US" dirty="0"/>
              <a:t>#include &lt;</a:t>
            </a:r>
            <a:r>
              <a:rPr lang="en-US" dirty="0" err="1"/>
              <a:t>stdio.h</a:t>
            </a:r>
            <a:r>
              <a:rPr lang="en-US" dirty="0"/>
              <a:t>&gt;</a:t>
            </a:r>
            <a:endParaRPr lang="tr-TR" dirty="0"/>
          </a:p>
          <a:p>
            <a:pPr marL="342900" indent="-342900">
              <a:buFont typeface="+mj-lt"/>
              <a:buAutoNum type="arabicPeriod"/>
            </a:pPr>
            <a:r>
              <a:rPr lang="en-US" b="1" dirty="0" err="1"/>
              <a:t>int</a:t>
            </a:r>
            <a:r>
              <a:rPr lang="en-US" dirty="0"/>
              <a:t> </a:t>
            </a:r>
            <a:r>
              <a:rPr lang="en-US" dirty="0" err="1"/>
              <a:t>arttir</a:t>
            </a:r>
            <a:r>
              <a:rPr lang="en-US" dirty="0"/>
              <a:t>(</a:t>
            </a:r>
            <a:r>
              <a:rPr lang="en-US" b="1" dirty="0" err="1"/>
              <a:t>int</a:t>
            </a:r>
            <a:r>
              <a:rPr lang="en-US" dirty="0"/>
              <a:t>);</a:t>
            </a:r>
            <a:endParaRPr lang="tr-TR" dirty="0"/>
          </a:p>
          <a:p>
            <a:pPr marL="342900" indent="-342900">
              <a:buFont typeface="+mj-lt"/>
              <a:buAutoNum type="arabicPeriod"/>
            </a:pPr>
            <a:r>
              <a:rPr lang="en-US" b="1" dirty="0" err="1"/>
              <a:t>int</a:t>
            </a:r>
            <a:r>
              <a:rPr lang="en-US" dirty="0"/>
              <a:t> main()</a:t>
            </a:r>
            <a:endParaRPr lang="tr-TR" dirty="0"/>
          </a:p>
          <a:p>
            <a:pPr marL="342900" indent="-342900">
              <a:buFont typeface="+mj-lt"/>
              <a:buAutoNum type="arabicPeriod"/>
            </a:pPr>
            <a:r>
              <a:rPr lang="en-US" dirty="0"/>
              <a:t>{	</a:t>
            </a:r>
            <a:endParaRPr lang="tr-TR" dirty="0"/>
          </a:p>
          <a:p>
            <a:pPr marL="342900" indent="-342900">
              <a:buFont typeface="+mj-lt"/>
              <a:buAutoNum type="arabicPeriod"/>
            </a:pPr>
            <a:r>
              <a:rPr lang="en-US" dirty="0"/>
              <a:t>	</a:t>
            </a:r>
            <a:r>
              <a:rPr lang="en-US" b="1" dirty="0" err="1"/>
              <a:t>int</a:t>
            </a:r>
            <a:r>
              <a:rPr lang="en-US" dirty="0"/>
              <a:t> x</a:t>
            </a:r>
            <a:r>
              <a:rPr lang="tr-TR" dirty="0"/>
              <a:t> = 7</a:t>
            </a:r>
            <a:r>
              <a:rPr lang="en-US" dirty="0"/>
              <a:t>;</a:t>
            </a:r>
            <a:endParaRPr lang="tr-TR" dirty="0"/>
          </a:p>
          <a:p>
            <a:pPr marL="342900" indent="-342900">
              <a:buFont typeface="+mj-lt"/>
              <a:buAutoNum type="arabicPeriod"/>
            </a:pPr>
            <a:r>
              <a:rPr lang="en-US" dirty="0"/>
              <a:t>	x = </a:t>
            </a:r>
            <a:r>
              <a:rPr lang="en-US" dirty="0" err="1"/>
              <a:t>arttir</a:t>
            </a:r>
            <a:r>
              <a:rPr lang="en-US" dirty="0"/>
              <a:t>(</a:t>
            </a:r>
            <a:r>
              <a:rPr lang="tr-TR" dirty="0"/>
              <a:t>7</a:t>
            </a:r>
            <a:r>
              <a:rPr lang="en-US" dirty="0"/>
              <a:t>);</a:t>
            </a:r>
            <a:endParaRPr lang="tr-TR" dirty="0"/>
          </a:p>
          <a:p>
            <a:pPr marL="342900" indent="-342900">
              <a:buFont typeface="+mj-lt"/>
              <a:buAutoNum type="arabicPeriod"/>
            </a:pPr>
            <a:r>
              <a:rPr lang="en-US" dirty="0"/>
              <a:t>	</a:t>
            </a:r>
            <a:r>
              <a:rPr lang="en-US" b="1" dirty="0"/>
              <a:t>return</a:t>
            </a:r>
            <a:r>
              <a:rPr lang="en-US" dirty="0"/>
              <a:t> 0;</a:t>
            </a:r>
            <a:endParaRPr lang="tr-TR" dirty="0"/>
          </a:p>
          <a:p>
            <a:pPr marL="342900" indent="-342900">
              <a:buFont typeface="+mj-lt"/>
              <a:buAutoNum type="arabicPeriod"/>
            </a:pPr>
            <a:r>
              <a:rPr lang="en-US" dirty="0"/>
              <a:t>}</a:t>
            </a:r>
            <a:endParaRPr lang="tr-TR" dirty="0"/>
          </a:p>
          <a:p>
            <a:pPr marL="342900" indent="-342900">
              <a:buFont typeface="+mj-lt"/>
              <a:buAutoNum type="arabicPeriod"/>
            </a:pPr>
            <a:r>
              <a:rPr lang="en-US" b="1" dirty="0" err="1"/>
              <a:t>int</a:t>
            </a:r>
            <a:r>
              <a:rPr lang="en-US" dirty="0"/>
              <a:t> </a:t>
            </a:r>
            <a:r>
              <a:rPr lang="en-US" dirty="0" err="1"/>
              <a:t>arttir</a:t>
            </a:r>
            <a:r>
              <a:rPr lang="en-US" dirty="0"/>
              <a:t>(</a:t>
            </a:r>
            <a:r>
              <a:rPr lang="en-US" b="1" dirty="0" err="1"/>
              <a:t>int</a:t>
            </a:r>
            <a:r>
              <a:rPr lang="en-US" dirty="0"/>
              <a:t> a)</a:t>
            </a:r>
            <a:endParaRPr lang="tr-TR" dirty="0"/>
          </a:p>
          <a:p>
            <a:pPr marL="342900" indent="-342900">
              <a:buFont typeface="+mj-lt"/>
              <a:buAutoNum type="arabicPeriod"/>
            </a:pPr>
            <a:r>
              <a:rPr lang="en-US" dirty="0"/>
              <a:t>{</a:t>
            </a:r>
            <a:endParaRPr lang="tr-TR" dirty="0"/>
          </a:p>
          <a:p>
            <a:pPr marL="342900" indent="-342900">
              <a:buFont typeface="+mj-lt"/>
              <a:buAutoNum type="arabicPeriod"/>
            </a:pPr>
            <a:r>
              <a:rPr lang="en-US" dirty="0"/>
              <a:t>	</a:t>
            </a:r>
            <a:r>
              <a:rPr lang="en-US" b="1" dirty="0"/>
              <a:t>return</a:t>
            </a:r>
            <a:r>
              <a:rPr lang="en-US" dirty="0"/>
              <a:t> </a:t>
            </a:r>
            <a:r>
              <a:rPr lang="tr-TR" dirty="0"/>
              <a:t>8</a:t>
            </a:r>
            <a:r>
              <a:rPr lang="en-US" dirty="0"/>
              <a:t>;</a:t>
            </a:r>
            <a:endParaRPr lang="tr-TR" dirty="0"/>
          </a:p>
          <a:p>
            <a:pPr marL="342900" indent="-342900">
              <a:buFont typeface="+mj-lt"/>
              <a:buAutoNum type="arabicPeriod"/>
            </a:pPr>
            <a:r>
              <a:rPr lang="en-US" dirty="0"/>
              <a:t>}</a:t>
            </a:r>
            <a:endParaRPr lang="tr-TR" dirty="0"/>
          </a:p>
          <a:p>
            <a:endParaRPr lang="tr-TR" dirty="0"/>
          </a:p>
        </p:txBody>
      </p:sp>
      <p:sp>
        <p:nvSpPr>
          <p:cNvPr id="6" name="5 Yuvarlatılmış Dikdörtgen"/>
          <p:cNvSpPr/>
          <p:nvPr/>
        </p:nvSpPr>
        <p:spPr>
          <a:xfrm>
            <a:off x="3070860" y="4188619"/>
            <a:ext cx="2240280" cy="1905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a:t>RAM’deki</a:t>
            </a:r>
            <a:r>
              <a:rPr lang="tr-TR" dirty="0"/>
              <a:t> </a:t>
            </a:r>
            <a:r>
              <a:rPr lang="tr-TR" dirty="0" err="1"/>
              <a:t>arttir’in</a:t>
            </a:r>
            <a:r>
              <a:rPr lang="tr-TR" dirty="0"/>
              <a:t> değişken alanı</a:t>
            </a:r>
          </a:p>
          <a:p>
            <a:pPr algn="ctr"/>
            <a:endParaRPr lang="tr-TR" dirty="0"/>
          </a:p>
          <a:p>
            <a:pPr algn="ctr"/>
            <a:endParaRPr lang="tr-TR" dirty="0"/>
          </a:p>
          <a:p>
            <a:pPr algn="ctr"/>
            <a:endParaRPr lang="tr-TR" dirty="0"/>
          </a:p>
        </p:txBody>
      </p:sp>
      <p:sp>
        <p:nvSpPr>
          <p:cNvPr id="7" name="6 Yuvarlatılmış Dikdörtgen"/>
          <p:cNvSpPr/>
          <p:nvPr/>
        </p:nvSpPr>
        <p:spPr>
          <a:xfrm>
            <a:off x="457200" y="4188619"/>
            <a:ext cx="2240280" cy="1905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a:t>RAM’deki</a:t>
            </a:r>
            <a:r>
              <a:rPr lang="tr-TR" dirty="0"/>
              <a:t> </a:t>
            </a:r>
            <a:r>
              <a:rPr lang="tr-TR" dirty="0" err="1"/>
              <a:t>main’in</a:t>
            </a:r>
            <a:r>
              <a:rPr lang="tr-TR" dirty="0"/>
              <a:t> değişken alanı</a:t>
            </a:r>
          </a:p>
          <a:p>
            <a:pPr algn="ctr"/>
            <a:endParaRPr lang="tr-TR" dirty="0"/>
          </a:p>
          <a:p>
            <a:pPr algn="ctr"/>
            <a:endParaRPr lang="tr-TR" dirty="0"/>
          </a:p>
          <a:p>
            <a:pPr algn="ctr"/>
            <a:endParaRPr lang="tr-TR" dirty="0"/>
          </a:p>
        </p:txBody>
      </p:sp>
      <p:sp>
        <p:nvSpPr>
          <p:cNvPr id="9" name="8 Dikdörtgen"/>
          <p:cNvSpPr/>
          <p:nvPr/>
        </p:nvSpPr>
        <p:spPr>
          <a:xfrm>
            <a:off x="716280" y="5080159"/>
            <a:ext cx="1722120" cy="9525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a:t>x</a:t>
            </a:r>
            <a:br>
              <a:rPr lang="tr-TR" dirty="0"/>
            </a:br>
            <a:r>
              <a:rPr lang="tr-TR" dirty="0"/>
              <a:t>7</a:t>
            </a:r>
          </a:p>
        </p:txBody>
      </p:sp>
      <p:sp>
        <p:nvSpPr>
          <p:cNvPr id="10" name="9 Dikdörtgen"/>
          <p:cNvSpPr/>
          <p:nvPr/>
        </p:nvSpPr>
        <p:spPr>
          <a:xfrm>
            <a:off x="3322320" y="5080159"/>
            <a:ext cx="1722120" cy="9525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a:t>a</a:t>
            </a:r>
            <a:br>
              <a:rPr lang="tr-TR" dirty="0"/>
            </a:br>
            <a:r>
              <a:rPr lang="tr-TR" dirty="0"/>
              <a:t>7</a:t>
            </a: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Çok yavaş çekimde bir fonksiyonun çalışması</a:t>
            </a:r>
          </a:p>
        </p:txBody>
      </p:sp>
      <p:sp>
        <p:nvSpPr>
          <p:cNvPr id="3" name="2 İçerik Yer Tutucusu"/>
          <p:cNvSpPr>
            <a:spLocks noGrp="1"/>
          </p:cNvSpPr>
          <p:nvPr>
            <p:ph sz="quarter" idx="1"/>
          </p:nvPr>
        </p:nvSpPr>
        <p:spPr/>
        <p:txBody>
          <a:bodyPr/>
          <a:lstStyle/>
          <a:p>
            <a:r>
              <a:rPr lang="tr-TR" dirty="0"/>
              <a:t>Satır 6’a döndük.</a:t>
            </a:r>
          </a:p>
          <a:p>
            <a:r>
              <a:rPr lang="tr-TR" dirty="0"/>
              <a:t>Az önce çağırdığımız arttır bize </a:t>
            </a:r>
            <a:br>
              <a:rPr lang="tr-TR" dirty="0"/>
            </a:br>
            <a:r>
              <a:rPr lang="tr-TR" dirty="0"/>
              <a:t>8 döndüğü için </a:t>
            </a:r>
            <a:r>
              <a:rPr lang="tr-TR" dirty="0" err="1"/>
              <a:t>arttir</a:t>
            </a:r>
            <a:r>
              <a:rPr lang="tr-TR" dirty="0"/>
              <a:t>(7) ifadesi</a:t>
            </a:r>
            <a:br>
              <a:rPr lang="tr-TR" dirty="0"/>
            </a:br>
            <a:r>
              <a:rPr lang="tr-TR" dirty="0"/>
              <a:t>yerine 8 yazıldı.</a:t>
            </a:r>
          </a:p>
          <a:p>
            <a:r>
              <a:rPr lang="tr-TR" dirty="0"/>
              <a:t>x 8 değerini aldı.</a:t>
            </a:r>
            <a:br>
              <a:rPr lang="tr-TR" dirty="0"/>
            </a:br>
            <a:endParaRPr lang="tr-TR" dirty="0"/>
          </a:p>
        </p:txBody>
      </p:sp>
      <p:sp>
        <p:nvSpPr>
          <p:cNvPr id="4" name="3 Metin kutusu"/>
          <p:cNvSpPr txBox="1"/>
          <p:nvPr/>
        </p:nvSpPr>
        <p:spPr>
          <a:xfrm>
            <a:off x="5425440" y="1447800"/>
            <a:ext cx="3261360" cy="36933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mj-lt"/>
              <a:buAutoNum type="arabicPeriod"/>
            </a:pPr>
            <a:r>
              <a:rPr lang="en-US" dirty="0"/>
              <a:t>#include &lt;</a:t>
            </a:r>
            <a:r>
              <a:rPr lang="en-US" dirty="0" err="1"/>
              <a:t>stdio.h</a:t>
            </a:r>
            <a:r>
              <a:rPr lang="en-US" dirty="0"/>
              <a:t>&gt;</a:t>
            </a:r>
            <a:endParaRPr lang="tr-TR" dirty="0"/>
          </a:p>
          <a:p>
            <a:pPr marL="342900" indent="-342900">
              <a:buFont typeface="+mj-lt"/>
              <a:buAutoNum type="arabicPeriod"/>
            </a:pPr>
            <a:r>
              <a:rPr lang="en-US" b="1" dirty="0" err="1"/>
              <a:t>int</a:t>
            </a:r>
            <a:r>
              <a:rPr lang="en-US" dirty="0"/>
              <a:t> </a:t>
            </a:r>
            <a:r>
              <a:rPr lang="en-US" dirty="0" err="1"/>
              <a:t>arttir</a:t>
            </a:r>
            <a:r>
              <a:rPr lang="en-US" dirty="0"/>
              <a:t>(</a:t>
            </a:r>
            <a:r>
              <a:rPr lang="en-US" b="1" dirty="0" err="1"/>
              <a:t>int</a:t>
            </a:r>
            <a:r>
              <a:rPr lang="en-US" dirty="0"/>
              <a:t>);</a:t>
            </a:r>
            <a:endParaRPr lang="tr-TR" dirty="0"/>
          </a:p>
          <a:p>
            <a:pPr marL="342900" indent="-342900">
              <a:buFont typeface="+mj-lt"/>
              <a:buAutoNum type="arabicPeriod"/>
            </a:pPr>
            <a:r>
              <a:rPr lang="en-US" b="1" dirty="0" err="1"/>
              <a:t>int</a:t>
            </a:r>
            <a:r>
              <a:rPr lang="en-US" dirty="0"/>
              <a:t> main()</a:t>
            </a:r>
            <a:endParaRPr lang="tr-TR" dirty="0"/>
          </a:p>
          <a:p>
            <a:pPr marL="342900" indent="-342900">
              <a:buFont typeface="+mj-lt"/>
              <a:buAutoNum type="arabicPeriod"/>
            </a:pPr>
            <a:r>
              <a:rPr lang="en-US" dirty="0"/>
              <a:t>{	</a:t>
            </a:r>
            <a:endParaRPr lang="tr-TR" dirty="0"/>
          </a:p>
          <a:p>
            <a:pPr marL="342900" indent="-342900">
              <a:buFont typeface="+mj-lt"/>
              <a:buAutoNum type="arabicPeriod"/>
            </a:pPr>
            <a:r>
              <a:rPr lang="en-US" dirty="0"/>
              <a:t>	</a:t>
            </a:r>
            <a:r>
              <a:rPr lang="en-US" b="1" dirty="0" err="1"/>
              <a:t>int</a:t>
            </a:r>
            <a:r>
              <a:rPr lang="en-US" dirty="0"/>
              <a:t> x</a:t>
            </a:r>
            <a:r>
              <a:rPr lang="tr-TR" dirty="0"/>
              <a:t> = 7</a:t>
            </a:r>
            <a:r>
              <a:rPr lang="en-US" dirty="0"/>
              <a:t>;</a:t>
            </a:r>
            <a:endParaRPr lang="tr-TR" dirty="0"/>
          </a:p>
          <a:p>
            <a:pPr marL="342900" indent="-342900">
              <a:buFont typeface="+mj-lt"/>
              <a:buAutoNum type="arabicPeriod"/>
            </a:pPr>
            <a:r>
              <a:rPr lang="en-US" dirty="0"/>
              <a:t>	x = </a:t>
            </a:r>
            <a:r>
              <a:rPr lang="tr-TR" dirty="0"/>
              <a:t>8</a:t>
            </a:r>
            <a:r>
              <a:rPr lang="en-US" dirty="0"/>
              <a:t>;</a:t>
            </a:r>
            <a:endParaRPr lang="tr-TR" dirty="0"/>
          </a:p>
          <a:p>
            <a:pPr marL="342900" indent="-342900">
              <a:buFont typeface="+mj-lt"/>
              <a:buAutoNum type="arabicPeriod"/>
            </a:pPr>
            <a:r>
              <a:rPr lang="en-US" dirty="0"/>
              <a:t>	</a:t>
            </a:r>
            <a:r>
              <a:rPr lang="en-US" b="1" dirty="0"/>
              <a:t>return</a:t>
            </a:r>
            <a:r>
              <a:rPr lang="en-US" dirty="0"/>
              <a:t> 0;</a:t>
            </a:r>
            <a:endParaRPr lang="tr-TR" dirty="0"/>
          </a:p>
          <a:p>
            <a:pPr marL="342900" indent="-342900">
              <a:buFont typeface="+mj-lt"/>
              <a:buAutoNum type="arabicPeriod"/>
            </a:pPr>
            <a:r>
              <a:rPr lang="en-US" dirty="0"/>
              <a:t>}</a:t>
            </a:r>
            <a:endParaRPr lang="tr-TR" dirty="0"/>
          </a:p>
          <a:p>
            <a:pPr marL="342900" indent="-342900">
              <a:buFont typeface="+mj-lt"/>
              <a:buAutoNum type="arabicPeriod"/>
            </a:pPr>
            <a:r>
              <a:rPr lang="en-US" b="1" dirty="0" err="1"/>
              <a:t>int</a:t>
            </a:r>
            <a:r>
              <a:rPr lang="en-US" dirty="0"/>
              <a:t> </a:t>
            </a:r>
            <a:r>
              <a:rPr lang="en-US" dirty="0" err="1"/>
              <a:t>arttir</a:t>
            </a:r>
            <a:r>
              <a:rPr lang="en-US" dirty="0"/>
              <a:t>(</a:t>
            </a:r>
            <a:r>
              <a:rPr lang="en-US" b="1" dirty="0" err="1"/>
              <a:t>int</a:t>
            </a:r>
            <a:r>
              <a:rPr lang="en-US" dirty="0"/>
              <a:t> a)</a:t>
            </a:r>
            <a:endParaRPr lang="tr-TR" dirty="0"/>
          </a:p>
          <a:p>
            <a:pPr marL="342900" indent="-342900">
              <a:buFont typeface="+mj-lt"/>
              <a:buAutoNum type="arabicPeriod"/>
            </a:pPr>
            <a:r>
              <a:rPr lang="en-US" dirty="0"/>
              <a:t>{</a:t>
            </a:r>
            <a:endParaRPr lang="tr-TR" dirty="0"/>
          </a:p>
          <a:p>
            <a:pPr marL="342900" indent="-342900">
              <a:buFont typeface="+mj-lt"/>
              <a:buAutoNum type="arabicPeriod"/>
            </a:pPr>
            <a:r>
              <a:rPr lang="en-US" dirty="0"/>
              <a:t>	</a:t>
            </a:r>
            <a:r>
              <a:rPr lang="en-US" b="1" dirty="0"/>
              <a:t>return</a:t>
            </a:r>
            <a:r>
              <a:rPr lang="en-US" dirty="0"/>
              <a:t> </a:t>
            </a:r>
            <a:r>
              <a:rPr lang="tr-TR" dirty="0"/>
              <a:t>8</a:t>
            </a:r>
            <a:r>
              <a:rPr lang="en-US" dirty="0"/>
              <a:t>;</a:t>
            </a:r>
            <a:endParaRPr lang="tr-TR" dirty="0"/>
          </a:p>
          <a:p>
            <a:pPr marL="342900" indent="-342900">
              <a:buFont typeface="+mj-lt"/>
              <a:buAutoNum type="arabicPeriod"/>
            </a:pPr>
            <a:r>
              <a:rPr lang="en-US" dirty="0"/>
              <a:t>}</a:t>
            </a:r>
            <a:endParaRPr lang="tr-TR" dirty="0"/>
          </a:p>
          <a:p>
            <a:endParaRPr lang="tr-TR" dirty="0"/>
          </a:p>
        </p:txBody>
      </p:sp>
      <p:sp>
        <p:nvSpPr>
          <p:cNvPr id="6" name="5 Yuvarlatılmış Dikdörtgen"/>
          <p:cNvSpPr/>
          <p:nvPr/>
        </p:nvSpPr>
        <p:spPr>
          <a:xfrm>
            <a:off x="3070860" y="4188619"/>
            <a:ext cx="2240280" cy="1905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a:t>RAM’deki</a:t>
            </a:r>
            <a:r>
              <a:rPr lang="tr-TR" dirty="0"/>
              <a:t> </a:t>
            </a:r>
            <a:r>
              <a:rPr lang="tr-TR" dirty="0" err="1"/>
              <a:t>arttir’in</a:t>
            </a:r>
            <a:r>
              <a:rPr lang="tr-TR" dirty="0"/>
              <a:t> değişken alanı</a:t>
            </a:r>
          </a:p>
          <a:p>
            <a:pPr algn="ctr"/>
            <a:endParaRPr lang="tr-TR" dirty="0"/>
          </a:p>
          <a:p>
            <a:pPr algn="ctr"/>
            <a:endParaRPr lang="tr-TR" dirty="0"/>
          </a:p>
          <a:p>
            <a:pPr algn="ctr"/>
            <a:endParaRPr lang="tr-TR" dirty="0"/>
          </a:p>
        </p:txBody>
      </p:sp>
      <p:sp>
        <p:nvSpPr>
          <p:cNvPr id="7" name="6 Yuvarlatılmış Dikdörtgen"/>
          <p:cNvSpPr/>
          <p:nvPr/>
        </p:nvSpPr>
        <p:spPr>
          <a:xfrm>
            <a:off x="457200" y="4188619"/>
            <a:ext cx="2240280" cy="1905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a:t>RAM’deki</a:t>
            </a:r>
            <a:r>
              <a:rPr lang="tr-TR" dirty="0"/>
              <a:t> </a:t>
            </a:r>
            <a:r>
              <a:rPr lang="tr-TR" dirty="0" err="1"/>
              <a:t>main’in</a:t>
            </a:r>
            <a:r>
              <a:rPr lang="tr-TR" dirty="0"/>
              <a:t> değişken alanı</a:t>
            </a:r>
          </a:p>
          <a:p>
            <a:pPr algn="ctr"/>
            <a:endParaRPr lang="tr-TR" dirty="0"/>
          </a:p>
          <a:p>
            <a:pPr algn="ctr"/>
            <a:endParaRPr lang="tr-TR" dirty="0"/>
          </a:p>
          <a:p>
            <a:pPr algn="ctr"/>
            <a:endParaRPr lang="tr-TR" dirty="0"/>
          </a:p>
        </p:txBody>
      </p:sp>
      <p:sp>
        <p:nvSpPr>
          <p:cNvPr id="9" name="8 Dikdörtgen"/>
          <p:cNvSpPr/>
          <p:nvPr/>
        </p:nvSpPr>
        <p:spPr>
          <a:xfrm>
            <a:off x="716280" y="5080159"/>
            <a:ext cx="1722120" cy="9525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a:t>x</a:t>
            </a:r>
            <a:br>
              <a:rPr lang="tr-TR" dirty="0"/>
            </a:br>
            <a:r>
              <a:rPr lang="tr-TR" dirty="0"/>
              <a:t>7</a:t>
            </a:r>
          </a:p>
        </p:txBody>
      </p:sp>
      <p:sp>
        <p:nvSpPr>
          <p:cNvPr id="10" name="9 Dikdörtgen"/>
          <p:cNvSpPr/>
          <p:nvPr/>
        </p:nvSpPr>
        <p:spPr>
          <a:xfrm>
            <a:off x="3322320" y="5080159"/>
            <a:ext cx="1722120" cy="9525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a:t>a</a:t>
            </a:r>
            <a:br>
              <a:rPr lang="tr-TR" dirty="0"/>
            </a:br>
            <a:r>
              <a:rPr lang="tr-TR" dirty="0"/>
              <a:t>7</a:t>
            </a: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Çok yavaş çekimde bir fonksiyonun çalışması</a:t>
            </a:r>
          </a:p>
        </p:txBody>
      </p:sp>
      <p:sp>
        <p:nvSpPr>
          <p:cNvPr id="3" name="2 İçerik Yer Tutucusu"/>
          <p:cNvSpPr>
            <a:spLocks noGrp="1"/>
          </p:cNvSpPr>
          <p:nvPr>
            <p:ph sz="quarter" idx="1"/>
          </p:nvPr>
        </p:nvSpPr>
        <p:spPr/>
        <p:txBody>
          <a:bodyPr/>
          <a:lstStyle/>
          <a:p>
            <a:r>
              <a:rPr lang="tr-TR" dirty="0"/>
              <a:t>Satır 6’a döndük.</a:t>
            </a:r>
          </a:p>
          <a:p>
            <a:r>
              <a:rPr lang="tr-TR" dirty="0"/>
              <a:t>Az önce çağırdığımız arttır bize </a:t>
            </a:r>
            <a:br>
              <a:rPr lang="tr-TR" dirty="0"/>
            </a:br>
            <a:r>
              <a:rPr lang="tr-TR" dirty="0"/>
              <a:t>8 döndüğü için </a:t>
            </a:r>
            <a:r>
              <a:rPr lang="tr-TR" dirty="0" err="1"/>
              <a:t>arttir</a:t>
            </a:r>
            <a:r>
              <a:rPr lang="tr-TR" dirty="0"/>
              <a:t>(7) ifadesi</a:t>
            </a:r>
            <a:br>
              <a:rPr lang="tr-TR" dirty="0"/>
            </a:br>
            <a:r>
              <a:rPr lang="tr-TR" dirty="0"/>
              <a:t>yerine 8 yazıldı.</a:t>
            </a:r>
          </a:p>
          <a:p>
            <a:r>
              <a:rPr lang="tr-TR" dirty="0"/>
              <a:t>x 8 değerini aldı.</a:t>
            </a:r>
            <a:br>
              <a:rPr lang="tr-TR" dirty="0"/>
            </a:br>
            <a:endParaRPr lang="tr-TR" dirty="0"/>
          </a:p>
        </p:txBody>
      </p:sp>
      <p:sp>
        <p:nvSpPr>
          <p:cNvPr id="6" name="5 Yuvarlatılmış Dikdörtgen"/>
          <p:cNvSpPr/>
          <p:nvPr/>
        </p:nvSpPr>
        <p:spPr>
          <a:xfrm>
            <a:off x="3070860" y="4188619"/>
            <a:ext cx="2240280" cy="1905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a:t>RAM’deki</a:t>
            </a:r>
            <a:r>
              <a:rPr lang="tr-TR" dirty="0"/>
              <a:t> </a:t>
            </a:r>
            <a:r>
              <a:rPr lang="tr-TR" dirty="0" err="1"/>
              <a:t>arttir’in</a:t>
            </a:r>
            <a:r>
              <a:rPr lang="tr-TR" dirty="0"/>
              <a:t> değişken alanı</a:t>
            </a:r>
          </a:p>
          <a:p>
            <a:pPr algn="ctr"/>
            <a:endParaRPr lang="tr-TR" dirty="0"/>
          </a:p>
          <a:p>
            <a:pPr algn="ctr"/>
            <a:endParaRPr lang="tr-TR" dirty="0"/>
          </a:p>
          <a:p>
            <a:pPr algn="ctr"/>
            <a:endParaRPr lang="tr-TR" dirty="0"/>
          </a:p>
        </p:txBody>
      </p:sp>
      <p:sp>
        <p:nvSpPr>
          <p:cNvPr id="7" name="6 Yuvarlatılmış Dikdörtgen"/>
          <p:cNvSpPr/>
          <p:nvPr/>
        </p:nvSpPr>
        <p:spPr>
          <a:xfrm>
            <a:off x="457200" y="4188619"/>
            <a:ext cx="2240280" cy="1905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a:t>RAM’deki</a:t>
            </a:r>
            <a:r>
              <a:rPr lang="tr-TR" dirty="0"/>
              <a:t> </a:t>
            </a:r>
            <a:r>
              <a:rPr lang="tr-TR" dirty="0" err="1"/>
              <a:t>main’in</a:t>
            </a:r>
            <a:r>
              <a:rPr lang="tr-TR" dirty="0"/>
              <a:t> değişken alanı</a:t>
            </a:r>
          </a:p>
          <a:p>
            <a:pPr algn="ctr"/>
            <a:endParaRPr lang="tr-TR" dirty="0"/>
          </a:p>
          <a:p>
            <a:pPr algn="ctr"/>
            <a:endParaRPr lang="tr-TR" dirty="0"/>
          </a:p>
          <a:p>
            <a:pPr algn="ctr"/>
            <a:endParaRPr lang="tr-TR" dirty="0"/>
          </a:p>
        </p:txBody>
      </p:sp>
      <p:sp>
        <p:nvSpPr>
          <p:cNvPr id="9" name="8 Dikdörtgen"/>
          <p:cNvSpPr/>
          <p:nvPr/>
        </p:nvSpPr>
        <p:spPr>
          <a:xfrm>
            <a:off x="716280" y="5080159"/>
            <a:ext cx="1722120" cy="9525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a:t>x</a:t>
            </a:r>
            <a:br>
              <a:rPr lang="tr-TR" dirty="0"/>
            </a:br>
            <a:r>
              <a:rPr lang="tr-TR" dirty="0"/>
              <a:t>7</a:t>
            </a:r>
          </a:p>
        </p:txBody>
      </p:sp>
      <p:sp>
        <p:nvSpPr>
          <p:cNvPr id="10" name="9 Dikdörtgen"/>
          <p:cNvSpPr/>
          <p:nvPr/>
        </p:nvSpPr>
        <p:spPr>
          <a:xfrm>
            <a:off x="3322320" y="5080159"/>
            <a:ext cx="1722120" cy="9525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a:t>a</a:t>
            </a:r>
            <a:br>
              <a:rPr lang="tr-TR" dirty="0"/>
            </a:br>
            <a:r>
              <a:rPr lang="tr-TR" dirty="0"/>
              <a:t>7</a:t>
            </a: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Çok yavaş çekimde bir fonksiyonun çalışması</a:t>
            </a:r>
          </a:p>
        </p:txBody>
      </p:sp>
      <p:sp>
        <p:nvSpPr>
          <p:cNvPr id="3" name="2 İçerik Yer Tutucusu"/>
          <p:cNvSpPr>
            <a:spLocks noGrp="1"/>
          </p:cNvSpPr>
          <p:nvPr>
            <p:ph sz="quarter" idx="1"/>
          </p:nvPr>
        </p:nvSpPr>
        <p:spPr/>
        <p:txBody>
          <a:bodyPr/>
          <a:lstStyle/>
          <a:p>
            <a:r>
              <a:rPr lang="tr-TR" dirty="0"/>
              <a:t>Şimdi bu alıştırmanın üzerinden</a:t>
            </a:r>
            <a:br>
              <a:rPr lang="tr-TR" dirty="0"/>
            </a:br>
            <a:r>
              <a:rPr lang="tr-TR" dirty="0" err="1"/>
              <a:t>arttir’in</a:t>
            </a:r>
            <a:r>
              <a:rPr lang="tr-TR" dirty="0"/>
              <a:t> içindeki değişkenin</a:t>
            </a:r>
            <a:br>
              <a:rPr lang="tr-TR" dirty="0"/>
            </a:br>
            <a:r>
              <a:rPr lang="tr-TR" dirty="0"/>
              <a:t>ismini a değil de x yaparak</a:t>
            </a:r>
            <a:br>
              <a:rPr lang="tr-TR" dirty="0"/>
            </a:br>
            <a:r>
              <a:rPr lang="tr-TR" dirty="0"/>
              <a:t>geçin.</a:t>
            </a:r>
          </a:p>
          <a:p>
            <a:r>
              <a:rPr lang="tr-TR" dirty="0"/>
              <a:t>Değişen hiçbir şey yoktur.</a:t>
            </a:r>
          </a:p>
          <a:p>
            <a:r>
              <a:rPr lang="tr-TR" dirty="0" err="1"/>
              <a:t>main’deki</a:t>
            </a:r>
            <a:r>
              <a:rPr lang="tr-TR" dirty="0"/>
              <a:t> x ile, </a:t>
            </a:r>
            <a:r>
              <a:rPr lang="tr-TR" dirty="0" err="1"/>
              <a:t>arttir’daki</a:t>
            </a:r>
            <a:r>
              <a:rPr lang="tr-TR" dirty="0"/>
              <a:t> x farklı</a:t>
            </a:r>
            <a:br>
              <a:rPr lang="tr-TR" dirty="0"/>
            </a:br>
            <a:r>
              <a:rPr lang="tr-TR" dirty="0"/>
              <a:t>iki değişkendir.</a:t>
            </a:r>
          </a:p>
        </p:txBody>
      </p:sp>
      <p:sp>
        <p:nvSpPr>
          <p:cNvPr id="4" name="3 Metin kutusu"/>
          <p:cNvSpPr txBox="1"/>
          <p:nvPr/>
        </p:nvSpPr>
        <p:spPr>
          <a:xfrm>
            <a:off x="5425440" y="1447800"/>
            <a:ext cx="3261360" cy="36933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mj-lt"/>
              <a:buAutoNum type="arabicPeriod"/>
            </a:pPr>
            <a:r>
              <a:rPr lang="en-US" dirty="0"/>
              <a:t>#include &lt;</a:t>
            </a:r>
            <a:r>
              <a:rPr lang="en-US" dirty="0" err="1"/>
              <a:t>stdio.h</a:t>
            </a:r>
            <a:r>
              <a:rPr lang="en-US" dirty="0"/>
              <a:t>&gt;</a:t>
            </a:r>
            <a:endParaRPr lang="tr-TR" dirty="0"/>
          </a:p>
          <a:p>
            <a:pPr marL="342900" indent="-342900">
              <a:buFont typeface="+mj-lt"/>
              <a:buAutoNum type="arabicPeriod"/>
            </a:pPr>
            <a:r>
              <a:rPr lang="en-US" b="1" dirty="0" err="1"/>
              <a:t>int</a:t>
            </a:r>
            <a:r>
              <a:rPr lang="en-US" dirty="0"/>
              <a:t> </a:t>
            </a:r>
            <a:r>
              <a:rPr lang="en-US" dirty="0" err="1"/>
              <a:t>arttir</a:t>
            </a:r>
            <a:r>
              <a:rPr lang="en-US" dirty="0"/>
              <a:t>(</a:t>
            </a:r>
            <a:r>
              <a:rPr lang="en-US" b="1" dirty="0" err="1"/>
              <a:t>int</a:t>
            </a:r>
            <a:r>
              <a:rPr lang="en-US" dirty="0"/>
              <a:t>);</a:t>
            </a:r>
            <a:endParaRPr lang="tr-TR" dirty="0"/>
          </a:p>
          <a:p>
            <a:pPr marL="342900" indent="-342900">
              <a:buFont typeface="+mj-lt"/>
              <a:buAutoNum type="arabicPeriod"/>
            </a:pPr>
            <a:r>
              <a:rPr lang="en-US" b="1" dirty="0" err="1"/>
              <a:t>int</a:t>
            </a:r>
            <a:r>
              <a:rPr lang="en-US" dirty="0"/>
              <a:t> main()</a:t>
            </a:r>
            <a:endParaRPr lang="tr-TR" dirty="0"/>
          </a:p>
          <a:p>
            <a:pPr marL="342900" indent="-342900">
              <a:buFont typeface="+mj-lt"/>
              <a:buAutoNum type="arabicPeriod"/>
            </a:pPr>
            <a:r>
              <a:rPr lang="en-US" dirty="0"/>
              <a:t>{	</a:t>
            </a:r>
            <a:endParaRPr lang="tr-TR" dirty="0"/>
          </a:p>
          <a:p>
            <a:pPr marL="342900" indent="-342900">
              <a:buFont typeface="+mj-lt"/>
              <a:buAutoNum type="arabicPeriod"/>
            </a:pPr>
            <a:r>
              <a:rPr lang="en-US" dirty="0"/>
              <a:t>	</a:t>
            </a:r>
            <a:r>
              <a:rPr lang="en-US" b="1" dirty="0" err="1"/>
              <a:t>int</a:t>
            </a:r>
            <a:r>
              <a:rPr lang="en-US" dirty="0"/>
              <a:t> x</a:t>
            </a:r>
            <a:r>
              <a:rPr lang="tr-TR" dirty="0"/>
              <a:t> = 7</a:t>
            </a:r>
            <a:r>
              <a:rPr lang="en-US" dirty="0"/>
              <a:t>;</a:t>
            </a:r>
            <a:endParaRPr lang="tr-TR" dirty="0"/>
          </a:p>
          <a:p>
            <a:pPr marL="342900" indent="-342900">
              <a:buFont typeface="+mj-lt"/>
              <a:buAutoNum type="arabicPeriod"/>
            </a:pPr>
            <a:r>
              <a:rPr lang="en-US" dirty="0"/>
              <a:t>	x = </a:t>
            </a:r>
            <a:r>
              <a:rPr lang="en-US" dirty="0" err="1"/>
              <a:t>arttir</a:t>
            </a:r>
            <a:r>
              <a:rPr lang="en-US" dirty="0"/>
              <a:t>(x);</a:t>
            </a:r>
            <a:endParaRPr lang="tr-TR" dirty="0"/>
          </a:p>
          <a:p>
            <a:pPr marL="342900" indent="-342900">
              <a:buFont typeface="+mj-lt"/>
              <a:buAutoNum type="arabicPeriod"/>
            </a:pPr>
            <a:r>
              <a:rPr lang="en-US" dirty="0"/>
              <a:t>	</a:t>
            </a:r>
            <a:r>
              <a:rPr lang="en-US" b="1" dirty="0"/>
              <a:t>return</a:t>
            </a:r>
            <a:r>
              <a:rPr lang="en-US" dirty="0"/>
              <a:t> 0;</a:t>
            </a:r>
            <a:endParaRPr lang="tr-TR" dirty="0"/>
          </a:p>
          <a:p>
            <a:pPr marL="342900" indent="-342900">
              <a:buFont typeface="+mj-lt"/>
              <a:buAutoNum type="arabicPeriod"/>
            </a:pPr>
            <a:r>
              <a:rPr lang="en-US" dirty="0"/>
              <a:t>}</a:t>
            </a:r>
            <a:endParaRPr lang="tr-TR" dirty="0"/>
          </a:p>
          <a:p>
            <a:pPr marL="342900" indent="-342900">
              <a:buFont typeface="+mj-lt"/>
              <a:buAutoNum type="arabicPeriod"/>
            </a:pPr>
            <a:r>
              <a:rPr lang="en-US" b="1" dirty="0" err="1"/>
              <a:t>int</a:t>
            </a:r>
            <a:r>
              <a:rPr lang="en-US" dirty="0"/>
              <a:t> </a:t>
            </a:r>
            <a:r>
              <a:rPr lang="en-US" dirty="0" err="1"/>
              <a:t>arttir</a:t>
            </a:r>
            <a:r>
              <a:rPr lang="en-US" dirty="0"/>
              <a:t>(</a:t>
            </a:r>
            <a:r>
              <a:rPr lang="en-US" b="1" dirty="0" err="1"/>
              <a:t>int</a:t>
            </a:r>
            <a:r>
              <a:rPr lang="en-US" dirty="0"/>
              <a:t> </a:t>
            </a:r>
            <a:r>
              <a:rPr lang="tr-TR" dirty="0"/>
              <a:t>x</a:t>
            </a:r>
            <a:r>
              <a:rPr lang="en-US" dirty="0"/>
              <a:t>)</a:t>
            </a:r>
            <a:endParaRPr lang="tr-TR" dirty="0"/>
          </a:p>
          <a:p>
            <a:pPr marL="342900" indent="-342900">
              <a:buFont typeface="+mj-lt"/>
              <a:buAutoNum type="arabicPeriod"/>
            </a:pPr>
            <a:r>
              <a:rPr lang="en-US" dirty="0"/>
              <a:t>{</a:t>
            </a:r>
            <a:endParaRPr lang="tr-TR" dirty="0"/>
          </a:p>
          <a:p>
            <a:pPr marL="342900" indent="-342900">
              <a:buFont typeface="+mj-lt"/>
              <a:buAutoNum type="arabicPeriod"/>
            </a:pPr>
            <a:r>
              <a:rPr lang="en-US" dirty="0"/>
              <a:t>	</a:t>
            </a:r>
            <a:r>
              <a:rPr lang="en-US" b="1" dirty="0"/>
              <a:t>return</a:t>
            </a:r>
            <a:r>
              <a:rPr lang="en-US" dirty="0"/>
              <a:t> </a:t>
            </a:r>
            <a:r>
              <a:rPr lang="tr-TR" dirty="0"/>
              <a:t>x</a:t>
            </a:r>
            <a:r>
              <a:rPr lang="en-US" dirty="0"/>
              <a:t>+1;</a:t>
            </a:r>
            <a:endParaRPr lang="tr-TR" dirty="0"/>
          </a:p>
          <a:p>
            <a:pPr marL="342900" indent="-342900">
              <a:buFont typeface="+mj-lt"/>
              <a:buAutoNum type="arabicPeriod"/>
            </a:pPr>
            <a:r>
              <a:rPr lang="en-US" dirty="0"/>
              <a:t>}</a:t>
            </a:r>
            <a:endParaRPr lang="tr-TR" dirty="0"/>
          </a:p>
          <a:p>
            <a:endParaRPr lang="tr-TR" dirty="0"/>
          </a:p>
        </p:txBody>
      </p:sp>
      <p:sp>
        <p:nvSpPr>
          <p:cNvPr id="6" name="5 Yuvarlatılmış Dikdörtgen"/>
          <p:cNvSpPr/>
          <p:nvPr/>
        </p:nvSpPr>
        <p:spPr>
          <a:xfrm>
            <a:off x="3070860" y="4188619"/>
            <a:ext cx="2240280" cy="1905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a:t>RAM’deki</a:t>
            </a:r>
            <a:r>
              <a:rPr lang="tr-TR" dirty="0"/>
              <a:t> </a:t>
            </a:r>
            <a:r>
              <a:rPr lang="tr-TR" dirty="0" err="1"/>
              <a:t>arttir’in</a:t>
            </a:r>
            <a:r>
              <a:rPr lang="tr-TR" dirty="0"/>
              <a:t> değişken alanı</a:t>
            </a:r>
          </a:p>
          <a:p>
            <a:pPr algn="ctr"/>
            <a:endParaRPr lang="tr-TR" dirty="0"/>
          </a:p>
          <a:p>
            <a:pPr algn="ctr"/>
            <a:endParaRPr lang="tr-TR" dirty="0"/>
          </a:p>
          <a:p>
            <a:pPr algn="ctr"/>
            <a:endParaRPr lang="tr-TR" dirty="0"/>
          </a:p>
        </p:txBody>
      </p:sp>
      <p:sp>
        <p:nvSpPr>
          <p:cNvPr id="7" name="6 Yuvarlatılmış Dikdörtgen"/>
          <p:cNvSpPr/>
          <p:nvPr/>
        </p:nvSpPr>
        <p:spPr>
          <a:xfrm>
            <a:off x="457200" y="4188619"/>
            <a:ext cx="2240280" cy="1905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a:t>RAM’deki</a:t>
            </a:r>
            <a:r>
              <a:rPr lang="tr-TR" dirty="0"/>
              <a:t> </a:t>
            </a:r>
            <a:r>
              <a:rPr lang="tr-TR" dirty="0" err="1"/>
              <a:t>main’in</a:t>
            </a:r>
            <a:r>
              <a:rPr lang="tr-TR" dirty="0"/>
              <a:t> değişken alanı</a:t>
            </a:r>
          </a:p>
          <a:p>
            <a:pPr algn="ctr"/>
            <a:endParaRPr lang="tr-TR" dirty="0"/>
          </a:p>
          <a:p>
            <a:pPr algn="ctr"/>
            <a:endParaRPr lang="tr-TR" dirty="0"/>
          </a:p>
          <a:p>
            <a:pPr algn="ctr"/>
            <a:endParaRPr lang="tr-TR" dirty="0"/>
          </a:p>
        </p:txBody>
      </p:sp>
      <p:sp>
        <p:nvSpPr>
          <p:cNvPr id="9" name="8 Dikdörtgen"/>
          <p:cNvSpPr/>
          <p:nvPr/>
        </p:nvSpPr>
        <p:spPr>
          <a:xfrm>
            <a:off x="716280" y="5080159"/>
            <a:ext cx="1722120" cy="9525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a:t>x</a:t>
            </a:r>
            <a:br>
              <a:rPr lang="tr-TR" dirty="0"/>
            </a:br>
            <a:endParaRPr lang="tr-TR" dirty="0"/>
          </a:p>
        </p:txBody>
      </p:sp>
      <p:sp>
        <p:nvSpPr>
          <p:cNvPr id="10" name="9 Dikdörtgen"/>
          <p:cNvSpPr/>
          <p:nvPr/>
        </p:nvSpPr>
        <p:spPr>
          <a:xfrm>
            <a:off x="3322320" y="5080159"/>
            <a:ext cx="1722120" cy="9525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a:t>x</a:t>
            </a:r>
            <a:br>
              <a:rPr lang="tr-TR" dirty="0"/>
            </a:b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Ek slaytlar</a:t>
            </a:r>
          </a:p>
        </p:txBody>
      </p:sp>
      <p:sp>
        <p:nvSpPr>
          <p:cNvPr id="3" name="2 İçerik Yer Tutucusu"/>
          <p:cNvSpPr>
            <a:spLocks noGrp="1"/>
          </p:cNvSpPr>
          <p:nvPr>
            <p:ph sz="quarter" idx="1"/>
          </p:nvPr>
        </p:nvSpPr>
        <p:spPr/>
        <p:txBody>
          <a:bodyPr>
            <a:normAutofit/>
          </a:bodyPr>
          <a:lstStyle/>
          <a:p>
            <a:r>
              <a:rPr lang="tr-TR" sz="6000" dirty="0"/>
              <a:t>Fonksiyon ile ilgili ek örnekler</a:t>
            </a: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Faktöriyel fonksiyonu örneği</a:t>
            </a:r>
          </a:p>
        </p:txBody>
      </p:sp>
      <p:sp>
        <p:nvSpPr>
          <p:cNvPr id="3" name="2 İçerik Yer Tutucusu"/>
          <p:cNvSpPr>
            <a:spLocks noGrp="1"/>
          </p:cNvSpPr>
          <p:nvPr>
            <p:ph sz="quarter" idx="1"/>
          </p:nvPr>
        </p:nvSpPr>
        <p:spPr/>
        <p:txBody>
          <a:bodyPr/>
          <a:lstStyle/>
          <a:p>
            <a:r>
              <a:rPr lang="tr-TR" dirty="0"/>
              <a:t>Matematik kütüphanesinde faktöriyel fonksiyonu yoktur.</a:t>
            </a:r>
          </a:p>
          <a:p>
            <a:r>
              <a:rPr lang="tr-TR" dirty="0"/>
              <a:t>! işareti, C dilinde “değil” anlamına gelir. Faktöriyel işlemi yapamaz.</a:t>
            </a:r>
          </a:p>
        </p:txBody>
      </p:sp>
      <p:grpSp>
        <p:nvGrpSpPr>
          <p:cNvPr id="7" name="6 Grup"/>
          <p:cNvGrpSpPr/>
          <p:nvPr/>
        </p:nvGrpSpPr>
        <p:grpSpPr>
          <a:xfrm>
            <a:off x="785786" y="2786058"/>
            <a:ext cx="5072098" cy="2988948"/>
            <a:chOff x="785786" y="2786058"/>
            <a:chExt cx="5072098" cy="2988948"/>
          </a:xfrm>
        </p:grpSpPr>
        <p:pic>
          <p:nvPicPr>
            <p:cNvPr id="4" name="Picture 2" descr="http://2.bp.blogspot.com/-tFxHJL1S5eo/T4DPM3pwiMI/AAAAAAAAAdY/D-WVnmMXEEw/s1600/success_baby.jpg"/>
            <p:cNvPicPr>
              <a:picLocks noChangeAspect="1" noChangeArrowheads="1"/>
            </p:cNvPicPr>
            <p:nvPr/>
          </p:nvPicPr>
          <p:blipFill>
            <a:blip r:embed="rId3"/>
            <a:srcRect/>
            <a:stretch>
              <a:fillRect/>
            </a:stretch>
          </p:blipFill>
          <p:spPr bwMode="auto">
            <a:xfrm>
              <a:off x="785786" y="3214686"/>
              <a:ext cx="2331720" cy="25603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4 Köşeleri Yuvarlanmış Dikdörtgen Belirtme Çizgisi"/>
            <p:cNvSpPr/>
            <p:nvPr/>
          </p:nvSpPr>
          <p:spPr>
            <a:xfrm>
              <a:off x="3143240" y="2786058"/>
              <a:ext cx="2714644" cy="1500198"/>
            </a:xfrm>
            <a:prstGeom prst="wedgeRoundRectCallout">
              <a:avLst>
                <a:gd name="adj1" fmla="val -67884"/>
                <a:gd name="adj2" fmla="val 7314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Calibri"/>
                  <a:ea typeface="+mn-ea"/>
                  <a:cs typeface="+mn-cs"/>
                </a:rPr>
                <a:t>Kendi fonksiyonumu kendim yazabilirim!</a:t>
              </a:r>
            </a:p>
          </p:txBody>
        </p:sp>
      </p:grpSp>
      <p:pic>
        <p:nvPicPr>
          <p:cNvPr id="6" name="5 Resim" descr="bilgisayar.wmf"/>
          <p:cNvPicPr>
            <a:picLocks noChangeAspect="1"/>
          </p:cNvPicPr>
          <p:nvPr/>
        </p:nvPicPr>
        <p:blipFill>
          <a:blip r:embed="rId4"/>
          <a:stretch>
            <a:fillRect/>
          </a:stretch>
        </p:blipFill>
        <p:spPr>
          <a:xfrm>
            <a:off x="6429388" y="3929066"/>
            <a:ext cx="1819275" cy="1857375"/>
          </a:xfrm>
          <a:prstGeom prst="rect">
            <a:avLst/>
          </a:prstGeom>
        </p:spPr>
      </p:pic>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Faktöriyel fonksiyonu</a:t>
            </a:r>
          </a:p>
        </p:txBody>
      </p:sp>
      <p:sp>
        <p:nvSpPr>
          <p:cNvPr id="3" name="2 İçerik Yer Tutucusu"/>
          <p:cNvSpPr>
            <a:spLocks noGrp="1"/>
          </p:cNvSpPr>
          <p:nvPr>
            <p:ph sz="quarter" idx="1"/>
          </p:nvPr>
        </p:nvSpPr>
        <p:spPr/>
        <p:txBody>
          <a:bodyPr>
            <a:normAutofit/>
          </a:bodyPr>
          <a:lstStyle/>
          <a:p>
            <a:r>
              <a:rPr lang="tr-TR" dirty="0"/>
              <a:t>Fonksiyonlar kendi kendilerini de çağırabilirler. Bunu ileride özyineleme konusunda göreceğiz.</a:t>
            </a:r>
          </a:p>
          <a:p>
            <a:r>
              <a:rPr lang="tr-TR" dirty="0"/>
              <a:t>Örneğin, faktöriyel kodu şu şekilde de yazılabilirdi:</a:t>
            </a:r>
          </a:p>
          <a:p>
            <a:endParaRPr lang="tr-TR" dirty="0"/>
          </a:p>
        </p:txBody>
      </p:sp>
      <p:sp>
        <p:nvSpPr>
          <p:cNvPr id="4" name="3 Yuvarlatılmış Dikdörtgen"/>
          <p:cNvSpPr/>
          <p:nvPr/>
        </p:nvSpPr>
        <p:spPr>
          <a:xfrm>
            <a:off x="2500298" y="2857496"/>
            <a:ext cx="6215106" cy="335758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err="1">
                <a:ln>
                  <a:noFill/>
                </a:ln>
                <a:solidFill>
                  <a:prstClr val="black"/>
                </a:solidFill>
                <a:effectLst/>
                <a:uLnTx/>
                <a:uFillTx/>
                <a:latin typeface="Calibri"/>
                <a:ea typeface="+mn-ea"/>
                <a:cs typeface="+mn-cs"/>
              </a:rPr>
              <a:t>double</a:t>
            </a:r>
            <a:r>
              <a:rPr kumimoji="0" lang="tr-TR" sz="3200" b="0" i="0" u="none" strike="noStrike" kern="1200" cap="none" spc="0" normalizeH="0" baseline="0" noProof="0" dirty="0">
                <a:ln>
                  <a:noFill/>
                </a:ln>
                <a:solidFill>
                  <a:prstClr val="black"/>
                </a:solidFill>
                <a:effectLst/>
                <a:uLnTx/>
                <a:uFillTx/>
                <a:latin typeface="Calibri"/>
                <a:ea typeface="+mn-ea"/>
                <a:cs typeface="+mn-cs"/>
              </a:rPr>
              <a:t> </a:t>
            </a:r>
            <a:r>
              <a:rPr kumimoji="0" lang="tr-TR" sz="3200" b="0" i="0" u="none" strike="noStrike" kern="1200" cap="none" spc="0" normalizeH="0" baseline="0" noProof="0" dirty="0" err="1">
                <a:ln>
                  <a:noFill/>
                </a:ln>
                <a:solidFill>
                  <a:prstClr val="black"/>
                </a:solidFill>
                <a:effectLst/>
                <a:uLnTx/>
                <a:uFillTx/>
                <a:latin typeface="Calibri"/>
                <a:ea typeface="+mn-ea"/>
                <a:cs typeface="+mn-cs"/>
              </a:rPr>
              <a:t>faktoriyel</a:t>
            </a:r>
            <a:r>
              <a:rPr kumimoji="0" lang="tr-TR" sz="3200" b="0" i="0" u="none" strike="noStrike" kern="1200" cap="none" spc="0" normalizeH="0" baseline="0" noProof="0" dirty="0">
                <a:ln>
                  <a:noFill/>
                </a:ln>
                <a:solidFill>
                  <a:prstClr val="black"/>
                </a:solidFill>
                <a:effectLst/>
                <a:uLnTx/>
                <a:uFillTx/>
                <a:latin typeface="Calibri"/>
                <a:ea typeface="+mn-ea"/>
                <a:cs typeface="+mn-cs"/>
              </a:rPr>
              <a:t>(</a:t>
            </a:r>
            <a:r>
              <a:rPr kumimoji="0" lang="tr-TR" sz="3200" b="0" i="0" u="none" strike="noStrike" kern="1200" cap="none" spc="0" normalizeH="0" baseline="0" noProof="0" dirty="0" err="1">
                <a:ln>
                  <a:noFill/>
                </a:ln>
                <a:solidFill>
                  <a:prstClr val="black"/>
                </a:solidFill>
                <a:effectLst/>
                <a:uLnTx/>
                <a:uFillTx/>
                <a:latin typeface="Calibri"/>
                <a:ea typeface="+mn-ea"/>
                <a:cs typeface="+mn-cs"/>
              </a:rPr>
              <a:t>int</a:t>
            </a:r>
            <a:r>
              <a:rPr kumimoji="0" lang="tr-TR" sz="3200" b="0" i="0" u="none" strike="noStrike" kern="1200" cap="none" spc="0" normalizeH="0" baseline="0" noProof="0" dirty="0">
                <a:ln>
                  <a:noFill/>
                </a:ln>
                <a:solidFill>
                  <a:prstClr val="black"/>
                </a:solidFill>
                <a:effectLst/>
                <a:uLnTx/>
                <a:uFillTx/>
                <a:latin typeface="Calibri"/>
                <a:ea typeface="+mn-ea"/>
                <a:cs typeface="+mn-cs"/>
              </a:rPr>
              <a:t> 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200" b="0" i="1" u="none" strike="noStrike" kern="1200" cap="none" spc="0" normalizeH="0" baseline="0" noProof="0" dirty="0" err="1">
                <a:ln>
                  <a:noFill/>
                </a:ln>
                <a:solidFill>
                  <a:prstClr val="black"/>
                </a:solidFill>
                <a:effectLst/>
                <a:uLnTx/>
                <a:uFillTx/>
                <a:latin typeface="Calibri"/>
                <a:ea typeface="+mn-ea"/>
                <a:cs typeface="+mn-cs"/>
              </a:rPr>
              <a:t>if</a:t>
            </a:r>
            <a:r>
              <a:rPr kumimoji="0" lang="tr-TR" sz="3200" b="0" i="1" u="none" strike="noStrike" kern="1200" cap="none" spc="0" normalizeH="0" baseline="0" noProof="0" dirty="0">
                <a:ln>
                  <a:noFill/>
                </a:ln>
                <a:solidFill>
                  <a:prstClr val="black"/>
                </a:solidFill>
                <a:effectLst/>
                <a:uLnTx/>
                <a:uFillTx/>
                <a:latin typeface="Calibri"/>
                <a:ea typeface="+mn-ea"/>
                <a:cs typeface="+mn-cs"/>
              </a:rPr>
              <a:t> (n ==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200" b="0" i="1" u="none" strike="noStrike" kern="1200" cap="none" spc="0" normalizeH="0" baseline="0" noProof="0" dirty="0" err="1">
                <a:ln>
                  <a:noFill/>
                </a:ln>
                <a:solidFill>
                  <a:prstClr val="black"/>
                </a:solidFill>
                <a:effectLst/>
                <a:uLnTx/>
                <a:uFillTx/>
                <a:latin typeface="Calibri"/>
                <a:ea typeface="+mn-ea"/>
                <a:cs typeface="+mn-cs"/>
              </a:rPr>
              <a:t>return</a:t>
            </a:r>
            <a:r>
              <a:rPr kumimoji="0" lang="tr-TR" sz="3200" b="0" i="1" u="none" strike="noStrike" kern="1200" cap="none" spc="0" normalizeH="0" baseline="0" noProof="0" dirty="0">
                <a:ln>
                  <a:noFill/>
                </a:ln>
                <a:solidFill>
                  <a:prstClr val="black"/>
                </a:solidFill>
                <a:effectLst/>
                <a:uLnTx/>
                <a:uFillTx/>
                <a:latin typeface="Calibri"/>
                <a:ea typeface="+mn-ea"/>
                <a:cs typeface="+mn-cs"/>
              </a:rPr>
              <a:t> 1.0;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200" b="0" i="1" u="none" strike="noStrike" kern="1200" cap="none" spc="0" normalizeH="0" baseline="0" noProof="0" dirty="0">
                <a:ln>
                  <a:noFill/>
                </a:ln>
                <a:solidFill>
                  <a:prstClr val="black"/>
                </a:solidFill>
                <a:effectLst/>
                <a:uLnTx/>
                <a:uFillTx/>
                <a:latin typeface="Calibri"/>
                <a:ea typeface="+mn-ea"/>
                <a:cs typeface="+mn-cs"/>
              </a:rPr>
              <a:t>else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200" b="0" i="1" u="none" strike="noStrike" kern="1200" cap="none" spc="0" normalizeH="0" baseline="0" noProof="0" dirty="0" err="1">
                <a:ln>
                  <a:noFill/>
                </a:ln>
                <a:solidFill>
                  <a:prstClr val="black"/>
                </a:solidFill>
                <a:effectLst/>
                <a:uLnTx/>
                <a:uFillTx/>
                <a:latin typeface="Calibri"/>
                <a:ea typeface="+mn-ea"/>
                <a:cs typeface="+mn-cs"/>
              </a:rPr>
              <a:t>return</a:t>
            </a:r>
            <a:r>
              <a:rPr kumimoji="0" lang="tr-TR" sz="3200" b="0" i="1" u="none" strike="noStrike" kern="1200" cap="none" spc="0" normalizeH="0" baseline="0" noProof="0" dirty="0">
                <a:ln>
                  <a:noFill/>
                </a:ln>
                <a:solidFill>
                  <a:prstClr val="black"/>
                </a:solidFill>
                <a:effectLst/>
                <a:uLnTx/>
                <a:uFillTx/>
                <a:latin typeface="Calibri"/>
                <a:ea typeface="+mn-ea"/>
                <a:cs typeface="+mn-cs"/>
              </a:rPr>
              <a:t> (</a:t>
            </a:r>
            <a:r>
              <a:rPr kumimoji="0" lang="tr-TR" sz="3200" b="0" i="1" u="none" strike="noStrike" kern="1200" cap="none" spc="0" normalizeH="0" baseline="0" noProof="0" dirty="0" err="1">
                <a:ln>
                  <a:noFill/>
                </a:ln>
                <a:solidFill>
                  <a:prstClr val="black"/>
                </a:solidFill>
                <a:effectLst/>
                <a:uLnTx/>
                <a:uFillTx/>
                <a:latin typeface="Calibri"/>
                <a:ea typeface="+mn-ea"/>
                <a:cs typeface="+mn-cs"/>
              </a:rPr>
              <a:t>double</a:t>
            </a:r>
            <a:r>
              <a:rPr kumimoji="0" lang="tr-TR" sz="3200" b="0" i="1" u="none" strike="noStrike" kern="1200" cap="none" spc="0" normalizeH="0" baseline="0" noProof="0" dirty="0">
                <a:ln>
                  <a:noFill/>
                </a:ln>
                <a:solidFill>
                  <a:prstClr val="black"/>
                </a:solidFill>
                <a:effectLst/>
                <a:uLnTx/>
                <a:uFillTx/>
                <a:latin typeface="Calibri"/>
                <a:ea typeface="+mn-ea"/>
                <a:cs typeface="+mn-cs"/>
              </a:rPr>
              <a:t>)n* </a:t>
            </a:r>
            <a:r>
              <a:rPr kumimoji="0" lang="tr-TR" sz="3200" b="0" i="1" u="none" strike="noStrike" kern="1200" cap="none" spc="0" normalizeH="0" baseline="0" noProof="0" dirty="0" err="1">
                <a:ln>
                  <a:noFill/>
                </a:ln>
                <a:solidFill>
                  <a:prstClr val="black"/>
                </a:solidFill>
                <a:effectLst/>
                <a:uLnTx/>
                <a:uFillTx/>
                <a:latin typeface="Calibri"/>
                <a:ea typeface="+mn-ea"/>
                <a:cs typeface="+mn-cs"/>
              </a:rPr>
              <a:t>faktoriyel</a:t>
            </a:r>
            <a:r>
              <a:rPr kumimoji="0" lang="tr-TR" sz="3200" b="0" i="1" u="none" strike="noStrike" kern="1200" cap="none" spc="0" normalizeH="0" baseline="0" noProof="0" dirty="0">
                <a:ln>
                  <a:noFill/>
                </a:ln>
                <a:solidFill>
                  <a:prstClr val="black"/>
                </a:solidFill>
                <a:effectLst/>
                <a:uLnTx/>
                <a:uFillTx/>
                <a:latin typeface="Calibri"/>
                <a:ea typeface="+mn-ea"/>
                <a:cs typeface="+mn-cs"/>
              </a:rPr>
              <a:t>(n-1);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200" b="0" i="1" u="none" strike="noStrike" kern="1200" cap="none" spc="0" normalizeH="0" baseline="0" noProof="0" dirty="0">
                <a:ln>
                  <a:noFill/>
                </a:ln>
                <a:solidFill>
                  <a:prstClr val="black"/>
                </a:solidFill>
                <a:effectLst/>
                <a:uLnTx/>
                <a:uFillTx/>
                <a:latin typeface="Calibri"/>
                <a:ea typeface="+mn-ea"/>
                <a:cs typeface="+mn-cs"/>
              </a:rPr>
              <a:t>}</a:t>
            </a:r>
          </a:p>
        </p:txBody>
      </p:sp>
      <p:cxnSp>
        <p:nvCxnSpPr>
          <p:cNvPr id="6" name="5 Düz Ok Bağlayıcısı"/>
          <p:cNvCxnSpPr/>
          <p:nvPr/>
        </p:nvCxnSpPr>
        <p:spPr>
          <a:xfrm rot="10800000" flipV="1">
            <a:off x="1214414" y="3357562"/>
            <a:ext cx="1357322"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6 Metin kutusu"/>
          <p:cNvSpPr txBox="1"/>
          <p:nvPr/>
        </p:nvSpPr>
        <p:spPr>
          <a:xfrm>
            <a:off x="428596" y="3857628"/>
            <a:ext cx="200026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Neden </a:t>
            </a:r>
            <a:r>
              <a:rPr kumimoji="0" lang="tr-TR" sz="1800" b="0" i="0" u="none" strike="noStrike" kern="1200" cap="none" spc="0" normalizeH="0" baseline="0" noProof="0" dirty="0" err="1">
                <a:ln>
                  <a:noFill/>
                </a:ln>
                <a:solidFill>
                  <a:prstClr val="black"/>
                </a:solidFill>
                <a:effectLst/>
                <a:uLnTx/>
                <a:uFillTx/>
                <a:latin typeface="Calibri"/>
                <a:ea typeface="+mn-ea"/>
                <a:cs typeface="+mn-cs"/>
              </a:rPr>
              <a:t>int</a:t>
            </a:r>
            <a:r>
              <a:rPr kumimoji="0" lang="tr-TR" sz="1800" b="0" i="0" u="none" strike="noStrike" kern="1200" cap="none" spc="0" normalizeH="0" baseline="0" noProof="0" dirty="0">
                <a:ln>
                  <a:noFill/>
                </a:ln>
                <a:solidFill>
                  <a:prstClr val="black"/>
                </a:solidFill>
                <a:effectLst/>
                <a:uLnTx/>
                <a:uFillTx/>
                <a:latin typeface="Calibri"/>
                <a:ea typeface="+mn-ea"/>
                <a:cs typeface="+mn-cs"/>
              </a:rPr>
              <a:t> yerine </a:t>
            </a:r>
            <a:r>
              <a:rPr kumimoji="0" lang="tr-TR" sz="1800" b="0" i="0" u="none" strike="noStrike" kern="1200" cap="none" spc="0" normalizeH="0" baseline="0" noProof="0" dirty="0" err="1">
                <a:ln>
                  <a:noFill/>
                </a:ln>
                <a:solidFill>
                  <a:prstClr val="black"/>
                </a:solidFill>
                <a:effectLst/>
                <a:uLnTx/>
                <a:uFillTx/>
                <a:latin typeface="Calibri"/>
                <a:ea typeface="+mn-ea"/>
                <a:cs typeface="+mn-cs"/>
              </a:rPr>
              <a:t>double</a:t>
            </a:r>
            <a:r>
              <a:rPr kumimoji="0" lang="tr-TR" sz="1800" b="0" i="0" u="none" strike="noStrike" kern="1200" cap="none" spc="0" normalizeH="0" baseline="0" noProof="0" dirty="0">
                <a:ln>
                  <a:noFill/>
                </a:ln>
                <a:solidFill>
                  <a:prstClr val="black"/>
                </a:solidFill>
                <a:effectLst/>
                <a:uLnTx/>
                <a:uFillTx/>
                <a:latin typeface="Calibri"/>
                <a:ea typeface="+mn-ea"/>
                <a:cs typeface="+mn-cs"/>
              </a:rPr>
              <a:t> tercih edilmiş olabilir?</a:t>
            </a: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sz="quarter" idx="1"/>
          </p:nvPr>
        </p:nvSpPr>
        <p:spPr/>
        <p:txBody>
          <a:bodyPr>
            <a:normAutofit/>
          </a:bodyPr>
          <a:lstStyle/>
          <a:p>
            <a:pPr algn="just">
              <a:buFontTx/>
              <a:buChar char="-"/>
            </a:pPr>
            <a:r>
              <a:rPr lang="tr-TR" sz="2400" dirty="0">
                <a:solidFill>
                  <a:schemeClr val="tx1"/>
                </a:solidFill>
              </a:rPr>
              <a:t> Üretilmek istenen rastgele sayılar her zaman 0 ya da 1'den başlamak zorunda olmayabilir ve her zaman sayı aralığı 1 olmayabilir. Örneğin </a:t>
            </a:r>
            <a:r>
              <a:rPr lang="tr-TR" sz="2400" b="1" dirty="0">
                <a:solidFill>
                  <a:schemeClr val="tx1"/>
                </a:solidFill>
              </a:rPr>
              <a:t>birisi 30 ile 100 arasında 5'er 5'er artan </a:t>
            </a:r>
            <a:r>
              <a:rPr lang="tr-TR" sz="2400" dirty="0">
                <a:solidFill>
                  <a:schemeClr val="tx1"/>
                </a:solidFill>
              </a:rPr>
              <a:t>sayıları üretmek isteyebilir. Bunun için aşağıdaki yöntem kullanılabilir.</a:t>
            </a:r>
          </a:p>
          <a:p>
            <a:pPr lvl="1" algn="just"/>
            <a:r>
              <a:rPr lang="tr-TR" dirty="0" err="1">
                <a:solidFill>
                  <a:schemeClr val="tx1"/>
                </a:solidFill>
              </a:rPr>
              <a:t>int</a:t>
            </a:r>
            <a:r>
              <a:rPr lang="tr-TR" dirty="0">
                <a:solidFill>
                  <a:schemeClr val="tx1"/>
                </a:solidFill>
              </a:rPr>
              <a:t> x;</a:t>
            </a:r>
          </a:p>
          <a:p>
            <a:pPr lvl="1" algn="just"/>
            <a:r>
              <a:rPr lang="tr-TR" dirty="0">
                <a:solidFill>
                  <a:schemeClr val="tx1"/>
                </a:solidFill>
              </a:rPr>
              <a:t>X = (</a:t>
            </a:r>
            <a:r>
              <a:rPr lang="tr-TR" dirty="0" err="1">
                <a:solidFill>
                  <a:schemeClr val="tx1"/>
                </a:solidFill>
              </a:rPr>
              <a:t>rand</a:t>
            </a:r>
            <a:r>
              <a:rPr lang="tr-TR" dirty="0">
                <a:solidFill>
                  <a:schemeClr val="tx1"/>
                </a:solidFill>
              </a:rPr>
              <a:t>() % </a:t>
            </a:r>
            <a:r>
              <a:rPr lang="tr-TR" b="1" dirty="0">
                <a:solidFill>
                  <a:schemeClr val="tx1"/>
                </a:solidFill>
              </a:rPr>
              <a:t>A</a:t>
            </a:r>
            <a:r>
              <a:rPr lang="tr-TR" dirty="0">
                <a:solidFill>
                  <a:schemeClr val="tx1"/>
                </a:solidFill>
              </a:rPr>
              <a:t> + </a:t>
            </a:r>
            <a:r>
              <a:rPr lang="tr-TR" b="1" dirty="0">
                <a:solidFill>
                  <a:schemeClr val="tx1"/>
                </a:solidFill>
              </a:rPr>
              <a:t>B</a:t>
            </a:r>
            <a:r>
              <a:rPr lang="tr-TR" dirty="0">
                <a:solidFill>
                  <a:schemeClr val="tx1"/>
                </a:solidFill>
              </a:rPr>
              <a:t>)*</a:t>
            </a:r>
            <a:r>
              <a:rPr lang="tr-TR" b="1" dirty="0">
                <a:solidFill>
                  <a:schemeClr val="tx1"/>
                </a:solidFill>
              </a:rPr>
              <a:t>C</a:t>
            </a:r>
            <a:r>
              <a:rPr lang="tr-TR" dirty="0">
                <a:solidFill>
                  <a:schemeClr val="tx1"/>
                </a:solidFill>
              </a:rPr>
              <a:t>;</a:t>
            </a:r>
          </a:p>
          <a:p>
            <a:pPr lvl="1" algn="just"/>
            <a:endParaRPr lang="tr-TR" dirty="0"/>
          </a:p>
          <a:p>
            <a:pPr lvl="1" algn="just"/>
            <a:r>
              <a:rPr lang="tr-TR" dirty="0">
                <a:solidFill>
                  <a:schemeClr val="tx1"/>
                </a:solidFill>
              </a:rPr>
              <a:t>X = (</a:t>
            </a:r>
            <a:r>
              <a:rPr lang="tr-TR" dirty="0" err="1">
                <a:solidFill>
                  <a:schemeClr val="tx1"/>
                </a:solidFill>
              </a:rPr>
              <a:t>rand</a:t>
            </a:r>
            <a:r>
              <a:rPr lang="tr-TR" dirty="0"/>
              <a:t>() % 15 + 6) *5;</a:t>
            </a:r>
            <a:endParaRPr lang="tr-TR" dirty="0">
              <a:solidFill>
                <a:schemeClr val="tx1"/>
              </a:solidFill>
            </a:endParaRPr>
          </a:p>
          <a:p>
            <a:pPr algn="just">
              <a:buNone/>
            </a:pPr>
            <a:endParaRPr lang="tr-TR" dirty="0">
              <a:solidFill>
                <a:schemeClr val="tx1"/>
              </a:solidFill>
            </a:endParaRPr>
          </a:p>
          <a:p>
            <a:pPr algn="just"/>
            <a:endParaRPr lang="tr-TR" sz="2400" dirty="0">
              <a:solidFill>
                <a:schemeClr val="tx1"/>
              </a:solidFill>
            </a:endParaRPr>
          </a:p>
        </p:txBody>
      </p:sp>
      <p:sp>
        <p:nvSpPr>
          <p:cNvPr id="5" name="Başlık 1"/>
          <p:cNvSpPr>
            <a:spLocks noGrp="1"/>
          </p:cNvSpPr>
          <p:nvPr>
            <p:ph type="title"/>
          </p:nvPr>
        </p:nvSpPr>
        <p:spPr>
          <a:xfrm>
            <a:off x="457200" y="571480"/>
            <a:ext cx="8229600" cy="571520"/>
          </a:xfrm>
        </p:spPr>
        <p:txBody>
          <a:bodyPr anchor="ctr">
            <a:noAutofit/>
          </a:bodyPr>
          <a:lstStyle/>
          <a:p>
            <a:r>
              <a:rPr lang="tr-TR" dirty="0"/>
              <a:t>Bir fonksiyon örneği: </a:t>
            </a:r>
            <a:r>
              <a:rPr lang="tr-TR" dirty="0" err="1"/>
              <a:t>rand</a:t>
            </a:r>
            <a:r>
              <a:rPr lang="tr-TR" dirty="0"/>
              <a:t>() fonksiyonu</a:t>
            </a:r>
          </a:p>
        </p:txBody>
      </p:sp>
    </p:spTree>
    <p:extLst>
      <p:ext uri="{BB962C8B-B14F-4D97-AF65-F5344CB8AC3E}">
        <p14:creationId xmlns:p14="http://schemas.microsoft.com/office/powerpoint/2010/main" val="239560820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heckerboard(across)">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Sınava yönelik ek bilgi: Özyineleme soruları</a:t>
            </a:r>
          </a:p>
        </p:txBody>
      </p:sp>
      <p:sp>
        <p:nvSpPr>
          <p:cNvPr id="3" name="2 İçerik Yer Tutucusu"/>
          <p:cNvSpPr>
            <a:spLocks noGrp="1"/>
          </p:cNvSpPr>
          <p:nvPr>
            <p:ph sz="quarter" idx="1"/>
          </p:nvPr>
        </p:nvSpPr>
        <p:spPr/>
        <p:txBody>
          <a:bodyPr/>
          <a:lstStyle/>
          <a:p>
            <a:r>
              <a:rPr lang="tr-TR" dirty="0"/>
              <a:t>Fonksiyonun içerisinde kendisi çağırılıyorsa buna özyineleme denir. Bu, derste ayrıca işlenecek bir konudur.</a:t>
            </a:r>
          </a:p>
          <a:p>
            <a:r>
              <a:rPr lang="tr-TR" dirty="0"/>
              <a:t>Ara Sınav </a:t>
            </a:r>
            <a:r>
              <a:rPr lang="tr-TR" dirty="0" err="1"/>
              <a:t>I’e</a:t>
            </a:r>
            <a:r>
              <a:rPr lang="tr-TR" dirty="0"/>
              <a:t> çalışırken soru bankasında karşınıza çıkacak bu tür soruları pas geçebilirsiniz.</a:t>
            </a:r>
          </a:p>
        </p:txBody>
      </p:sp>
      <p:sp>
        <p:nvSpPr>
          <p:cNvPr id="4" name="3 Dikdörtgen"/>
          <p:cNvSpPr/>
          <p:nvPr/>
        </p:nvSpPr>
        <p:spPr>
          <a:xfrm>
            <a:off x="2143108" y="3108960"/>
            <a:ext cx="5286412" cy="264320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err="1">
                <a:ln>
                  <a:noFill/>
                </a:ln>
                <a:solidFill>
                  <a:prstClr val="black"/>
                </a:solidFill>
                <a:effectLst/>
                <a:uLnTx/>
                <a:uFillTx/>
                <a:latin typeface="Calibri"/>
                <a:ea typeface="+mn-ea"/>
                <a:cs typeface="+mn-cs"/>
              </a:rPr>
              <a:t>int</a:t>
            </a:r>
            <a:r>
              <a:rPr kumimoji="0" lang="tr-TR" sz="2800" b="0" i="0" u="none" strike="noStrike" kern="1200" cap="none" spc="0" normalizeH="0" baseline="0" noProof="0" dirty="0">
                <a:ln>
                  <a:noFill/>
                </a:ln>
                <a:solidFill>
                  <a:prstClr val="black"/>
                </a:solidFill>
                <a:effectLst/>
                <a:uLnTx/>
                <a:uFillTx/>
                <a:latin typeface="Calibri"/>
                <a:ea typeface="+mn-ea"/>
                <a:cs typeface="+mn-cs"/>
              </a:rPr>
              <a:t> fonksiyon(</a:t>
            </a:r>
            <a:r>
              <a:rPr kumimoji="0" lang="tr-TR" sz="2800" b="0" i="0" u="none" strike="noStrike" kern="1200" cap="none" spc="0" normalizeH="0" baseline="0" noProof="0" dirty="0" err="1">
                <a:ln>
                  <a:noFill/>
                </a:ln>
                <a:solidFill>
                  <a:prstClr val="black"/>
                </a:solidFill>
                <a:effectLst/>
                <a:uLnTx/>
                <a:uFillTx/>
                <a:latin typeface="Calibri"/>
                <a:ea typeface="+mn-ea"/>
                <a:cs typeface="+mn-cs"/>
              </a:rPr>
              <a:t>int</a:t>
            </a:r>
            <a:r>
              <a:rPr kumimoji="0" lang="tr-TR" sz="2800" b="0" i="0" u="none" strike="noStrike" kern="1200" cap="none" spc="0" normalizeH="0" baseline="0" noProof="0" dirty="0">
                <a:ln>
                  <a:noFill/>
                </a:ln>
                <a:solidFill>
                  <a:prstClr val="black"/>
                </a:solidFill>
                <a:effectLst/>
                <a:uLnTx/>
                <a:uFillTx/>
                <a:latin typeface="Calibri"/>
                <a:ea typeface="+mn-ea"/>
                <a:cs typeface="+mn-cs"/>
              </a:rPr>
              <a:t> 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a:ln>
                  <a:noFill/>
                </a:ln>
                <a:solidFill>
                  <a:prstClr val="black"/>
                </a:solidFill>
                <a:effectLst/>
                <a:uLnTx/>
                <a:uFillTx/>
                <a:latin typeface="Calibri"/>
                <a:ea typeface="+mn-ea"/>
                <a:cs typeface="+mn-cs"/>
              </a:rPr>
              <a:t>	x = fonksiyon(n-1);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a:ln>
                  <a:noFill/>
                </a:ln>
                <a:solidFill>
                  <a:prstClr val="black"/>
                </a:solidFill>
                <a:effectLst/>
                <a:uLnTx/>
                <a:uFillTx/>
                <a:latin typeface="Calibri"/>
                <a:ea typeface="+mn-ea"/>
                <a:cs typeface="+mn-cs"/>
              </a:rPr>
              <a:t>}</a:t>
            </a: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Bir fonksiyon kullanımı</a:t>
            </a:r>
          </a:p>
        </p:txBody>
      </p:sp>
      <p:sp>
        <p:nvSpPr>
          <p:cNvPr id="3" name="2 İçerik Yer Tutucusu"/>
          <p:cNvSpPr>
            <a:spLocks noGrp="1"/>
          </p:cNvSpPr>
          <p:nvPr>
            <p:ph sz="quarter" idx="1"/>
          </p:nvPr>
        </p:nvSpPr>
        <p:spPr/>
        <p:txBody>
          <a:bodyPr/>
          <a:lstStyle/>
          <a:p>
            <a:r>
              <a:rPr lang="tr-TR" dirty="0"/>
              <a:t>Girilen ondalıklı sayının küpünü alan bir program yazalım.</a:t>
            </a:r>
          </a:p>
          <a:p>
            <a:r>
              <a:rPr lang="tr-TR" dirty="0"/>
              <a:t>Bu programda kup isimli bir fonksiyon kullanıyor olalım.</a:t>
            </a:r>
          </a:p>
        </p:txBody>
      </p:sp>
      <p:pic>
        <p:nvPicPr>
          <p:cNvPr id="4" name="5 İçerik Yer Tutucusu" descr="bilgisayar.wmf"/>
          <p:cNvPicPr>
            <a:picLocks noChangeAspect="1"/>
          </p:cNvPicPr>
          <p:nvPr/>
        </p:nvPicPr>
        <p:blipFill>
          <a:blip r:embed="rId3"/>
          <a:stretch>
            <a:fillRect/>
          </a:stretch>
        </p:blipFill>
        <p:spPr>
          <a:xfrm>
            <a:off x="6500826" y="4214818"/>
            <a:ext cx="1819275" cy="1857375"/>
          </a:xfrm>
          <a:prstGeom prst="rect">
            <a:avLst/>
          </a:prstGeom>
        </p:spPr>
      </p:pic>
      <p:pic>
        <p:nvPicPr>
          <p:cNvPr id="5" name="4 Resim" descr="cu3.gif"/>
          <p:cNvPicPr>
            <a:picLocks noChangeAspect="1"/>
          </p:cNvPicPr>
          <p:nvPr/>
        </p:nvPicPr>
        <p:blipFill>
          <a:blip r:embed="rId4"/>
          <a:stretch>
            <a:fillRect/>
          </a:stretch>
        </p:blipFill>
        <p:spPr>
          <a:xfrm>
            <a:off x="2324100" y="2314575"/>
            <a:ext cx="4495800" cy="2228850"/>
          </a:xfrm>
          <a:prstGeom prst="rect">
            <a:avLst/>
          </a:prstGeom>
        </p:spPr>
      </p:pic>
    </p:spTree>
  </p:cSld>
  <p:clrMapOvr>
    <a:overrideClrMapping bg1="lt1" tx1="dk1" bg2="lt2" tx2="dk2" accent1="accent1" accent2="accent2" accent3="accent3" accent4="accent4" accent5="accent5" accent6="accent6" hlink="hlink" folHlink="folHlink"/>
  </p:clrMapOvr>
  <p:transition>
    <p:random/>
  </p:transition>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a:t>min</a:t>
            </a:r>
            <a:r>
              <a:rPr lang="tr-TR" dirty="0"/>
              <a:t> Fonksiyonu Oluşturma</a:t>
            </a:r>
          </a:p>
        </p:txBody>
      </p:sp>
      <p:sp>
        <p:nvSpPr>
          <p:cNvPr id="3" name="2 İçerik Yer Tutucusu"/>
          <p:cNvSpPr>
            <a:spLocks noGrp="1"/>
          </p:cNvSpPr>
          <p:nvPr>
            <p:ph sz="quarter" idx="1"/>
          </p:nvPr>
        </p:nvSpPr>
        <p:spPr/>
        <p:txBody>
          <a:bodyPr>
            <a:normAutofit/>
          </a:bodyPr>
          <a:lstStyle/>
          <a:p>
            <a:r>
              <a:rPr lang="tr-TR" dirty="0"/>
              <a:t>İki tam sayı alıp, minimum olanını geri dönen bir </a:t>
            </a:r>
            <a:r>
              <a:rPr lang="tr-TR" sz="4400" b="1" dirty="0"/>
              <a:t>fonksiyon</a:t>
            </a:r>
            <a:r>
              <a:rPr lang="tr-TR" sz="4400" dirty="0"/>
              <a:t> </a:t>
            </a:r>
            <a:r>
              <a:rPr lang="tr-TR" dirty="0"/>
              <a:t>yazınız.</a:t>
            </a:r>
          </a:p>
          <a:p>
            <a:r>
              <a:rPr lang="tr-TR" sz="4000" b="1" dirty="0"/>
              <a:t>Koşullu işleç </a:t>
            </a:r>
            <a:r>
              <a:rPr lang="tr-TR" dirty="0"/>
              <a:t>kullanmanız istenmektedir.</a:t>
            </a:r>
          </a:p>
        </p:txBody>
      </p:sp>
      <p:pic>
        <p:nvPicPr>
          <p:cNvPr id="10" name="9 Resim" descr="measuring-height1.png"/>
          <p:cNvPicPr>
            <a:picLocks noChangeAspect="1"/>
          </p:cNvPicPr>
          <p:nvPr/>
        </p:nvPicPr>
        <p:blipFill>
          <a:blip r:embed="rId3"/>
          <a:stretch>
            <a:fillRect/>
          </a:stretch>
        </p:blipFill>
        <p:spPr>
          <a:xfrm>
            <a:off x="6572264" y="3857628"/>
            <a:ext cx="2133424" cy="2462581"/>
          </a:xfrm>
          <a:prstGeom prst="rect">
            <a:avLst/>
          </a:prstGeom>
        </p:spPr>
      </p:pic>
      <p:sp>
        <p:nvSpPr>
          <p:cNvPr id="6" name="5 Metin kutusu"/>
          <p:cNvSpPr txBox="1"/>
          <p:nvPr/>
        </p:nvSpPr>
        <p:spPr>
          <a:xfrm>
            <a:off x="1285852" y="2786058"/>
            <a:ext cx="685804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err="1">
                <a:ln>
                  <a:noFill/>
                </a:ln>
                <a:solidFill>
                  <a:prstClr val="black"/>
                </a:solidFill>
                <a:effectLst/>
                <a:uLnTx/>
                <a:uFillTx/>
                <a:latin typeface="Calibri"/>
                <a:ea typeface="+mn-ea"/>
                <a:cs typeface="+mn-cs"/>
              </a:rPr>
              <a:t>int</a:t>
            </a:r>
            <a:r>
              <a:rPr kumimoji="0" lang="tr-TR" sz="3600" b="0" i="0" u="none" strike="noStrike" kern="1200" cap="none" spc="0" normalizeH="0" baseline="0" noProof="0" dirty="0">
                <a:ln>
                  <a:noFill/>
                </a:ln>
                <a:solidFill>
                  <a:prstClr val="black"/>
                </a:solidFill>
                <a:effectLst/>
                <a:uLnTx/>
                <a:uFillTx/>
                <a:latin typeface="Calibri"/>
                <a:ea typeface="+mn-ea"/>
                <a:cs typeface="+mn-cs"/>
              </a:rPr>
              <a:t> </a:t>
            </a:r>
            <a:r>
              <a:rPr kumimoji="0" lang="tr-TR" sz="3600" b="0" i="0" u="none" strike="noStrike" kern="1200" cap="none" spc="0" normalizeH="0" baseline="0" noProof="0" dirty="0" err="1">
                <a:ln>
                  <a:noFill/>
                </a:ln>
                <a:solidFill>
                  <a:prstClr val="black"/>
                </a:solidFill>
                <a:effectLst/>
                <a:uLnTx/>
                <a:uFillTx/>
                <a:latin typeface="Calibri"/>
                <a:ea typeface="+mn-ea"/>
                <a:cs typeface="+mn-cs"/>
              </a:rPr>
              <a:t>number</a:t>
            </a:r>
            <a:r>
              <a:rPr kumimoji="0" lang="tr-TR" sz="3600" b="0" i="0" u="none" strike="noStrike" kern="1200" cap="none" spc="0" normalizeH="0" baseline="0" noProof="0" dirty="0">
                <a:ln>
                  <a:noFill/>
                </a:ln>
                <a:solidFill>
                  <a:prstClr val="black"/>
                </a:solidFill>
                <a:effectLst/>
                <a:uLnTx/>
                <a:uFillTx/>
                <a:latin typeface="Calibri"/>
                <a:ea typeface="+mn-ea"/>
                <a:cs typeface="+mn-cs"/>
              </a:rPr>
              <a:t>= </a:t>
            </a:r>
            <a:r>
              <a:rPr kumimoji="0" lang="tr-TR" sz="3600" b="0" i="0" u="none" strike="noStrike" kern="1200" cap="none" spc="0" normalizeH="0" baseline="0" noProof="0" dirty="0" err="1">
                <a:ln>
                  <a:noFill/>
                </a:ln>
                <a:solidFill>
                  <a:prstClr val="black"/>
                </a:solidFill>
                <a:effectLst/>
                <a:uLnTx/>
                <a:uFillTx/>
                <a:latin typeface="Calibri"/>
                <a:ea typeface="+mn-ea"/>
                <a:cs typeface="+mn-cs"/>
              </a:rPr>
              <a:t>min</a:t>
            </a:r>
            <a:r>
              <a:rPr kumimoji="0" lang="tr-TR" sz="3600" b="0" i="0" u="none" strike="noStrike" kern="1200" cap="none" spc="0" normalizeH="0" baseline="0" noProof="0" dirty="0">
                <a:ln>
                  <a:noFill/>
                </a:ln>
                <a:solidFill>
                  <a:prstClr val="black"/>
                </a:solidFill>
                <a:effectLst/>
                <a:uLnTx/>
                <a:uFillTx/>
                <a:latin typeface="Calibri"/>
                <a:ea typeface="+mn-ea"/>
                <a:cs typeface="+mn-cs"/>
              </a:rPr>
              <a:t> (sayi1, sayi2);</a:t>
            </a: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EK SLAYTLAR</a:t>
            </a:r>
          </a:p>
        </p:txBody>
      </p:sp>
      <p:sp>
        <p:nvSpPr>
          <p:cNvPr id="3" name="2 İçerik Yer Tutucusu"/>
          <p:cNvSpPr>
            <a:spLocks noGrp="1"/>
          </p:cNvSpPr>
          <p:nvPr>
            <p:ph sz="quarter" idx="1"/>
          </p:nvPr>
        </p:nvSpPr>
        <p:spPr/>
        <p:txBody>
          <a:bodyPr>
            <a:normAutofit/>
          </a:bodyPr>
          <a:lstStyle/>
          <a:p>
            <a:r>
              <a:rPr lang="tr-TR" sz="7200" dirty="0"/>
              <a:t>HATA AYIKLAMA (</a:t>
            </a:r>
            <a:r>
              <a:rPr lang="tr-TR" sz="7200" dirty="0" err="1"/>
              <a:t>debugging</a:t>
            </a:r>
            <a:r>
              <a:rPr lang="tr-TR" sz="7200" dirty="0"/>
              <a:t>)</a:t>
            </a: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Programlamada en önemli yeteneklerden biri</a:t>
            </a:r>
          </a:p>
        </p:txBody>
      </p:sp>
      <p:pic>
        <p:nvPicPr>
          <p:cNvPr id="4" name="3 İçerik Yer Tutucusu" descr="içerik.jpeg"/>
          <p:cNvPicPr>
            <a:picLocks noGrp="1" noChangeAspect="1"/>
          </p:cNvPicPr>
          <p:nvPr>
            <p:ph sz="quarter" idx="1"/>
          </p:nvPr>
        </p:nvPicPr>
        <p:blipFill>
          <a:blip r:embed="rId3"/>
          <a:stretch>
            <a:fillRect/>
          </a:stretch>
        </p:blipFill>
        <p:spPr>
          <a:xfrm>
            <a:off x="2282507" y="2350768"/>
            <a:ext cx="4578987" cy="21564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4 Dikdörtgen"/>
          <p:cNvSpPr/>
          <p:nvPr/>
        </p:nvSpPr>
        <p:spPr>
          <a:xfrm>
            <a:off x="1910687" y="1609593"/>
            <a:ext cx="5242717" cy="646331"/>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a:ln>
                  <a:noFill/>
                </a:ln>
                <a:solidFill>
                  <a:prstClr val="black"/>
                </a:solidFill>
                <a:effectLst/>
                <a:uLnTx/>
                <a:uFillTx/>
                <a:latin typeface="Calibri"/>
                <a:ea typeface="+mn-ea"/>
                <a:cs typeface="+mn-cs"/>
              </a:rPr>
              <a:t>Hata Ayıklama(</a:t>
            </a:r>
            <a:r>
              <a:rPr kumimoji="0" lang="tr-TR" sz="3600" b="1" i="0" u="none" strike="noStrike" kern="1200" cap="none" spc="0" normalizeH="0" baseline="0" noProof="0" dirty="0" err="1">
                <a:ln>
                  <a:noFill/>
                </a:ln>
                <a:solidFill>
                  <a:prstClr val="black"/>
                </a:solidFill>
                <a:effectLst/>
                <a:uLnTx/>
                <a:uFillTx/>
                <a:latin typeface="Calibri"/>
                <a:ea typeface="+mn-ea"/>
                <a:cs typeface="+mn-cs"/>
              </a:rPr>
              <a:t>debugging</a:t>
            </a:r>
            <a:r>
              <a:rPr kumimoji="0" lang="tr-TR" sz="3600" b="1" i="0" u="none" strike="noStrike" kern="1200" cap="none" spc="0" normalizeH="0" baseline="0" noProof="0" dirty="0">
                <a:ln>
                  <a:noFill/>
                </a:ln>
                <a:solidFill>
                  <a:prstClr val="black"/>
                </a:solidFill>
                <a:effectLst/>
                <a:uLnTx/>
                <a:uFillTx/>
                <a:latin typeface="Calibri"/>
                <a:ea typeface="+mn-ea"/>
                <a:cs typeface="+mn-cs"/>
              </a:rPr>
              <a:t>)</a:t>
            </a: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a:t>Hata ayıklayabilmenin ilk adımı: Hata olduğunu fark etmek</a:t>
            </a:r>
          </a:p>
        </p:txBody>
      </p:sp>
      <p:sp>
        <p:nvSpPr>
          <p:cNvPr id="3" name="2 İçerik Yer Tutucusu"/>
          <p:cNvSpPr>
            <a:spLocks noGrp="1"/>
          </p:cNvSpPr>
          <p:nvPr>
            <p:ph sz="quarter" idx="1"/>
          </p:nvPr>
        </p:nvSpPr>
        <p:spPr>
          <a:xfrm>
            <a:off x="457200" y="1219200"/>
            <a:ext cx="5114932" cy="4937760"/>
          </a:xfrm>
        </p:spPr>
        <p:txBody>
          <a:bodyPr/>
          <a:lstStyle/>
          <a:p>
            <a:r>
              <a:rPr lang="tr-TR" dirty="0"/>
              <a:t>İyice </a:t>
            </a:r>
            <a:r>
              <a:rPr lang="tr-TR" b="1" dirty="0"/>
              <a:t>test etmeyi </a:t>
            </a:r>
            <a:r>
              <a:rPr lang="tr-TR" dirty="0"/>
              <a:t>ve “</a:t>
            </a:r>
            <a:r>
              <a:rPr lang="tr-TR" dirty="0" err="1"/>
              <a:t>bug”ları</a:t>
            </a:r>
            <a:r>
              <a:rPr lang="tr-TR" dirty="0"/>
              <a:t> tespit etmeyi unutmayalım.</a:t>
            </a:r>
          </a:p>
        </p:txBody>
      </p:sp>
      <p:sp>
        <p:nvSpPr>
          <p:cNvPr id="5" name="4 Yuvarlatılmış Dikdörtgen"/>
          <p:cNvSpPr/>
          <p:nvPr/>
        </p:nvSpPr>
        <p:spPr>
          <a:xfrm>
            <a:off x="6572264" y="1428736"/>
            <a:ext cx="2286016" cy="42862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Kod bitince ben</a:t>
            </a:r>
          </a:p>
        </p:txBody>
      </p:sp>
      <p:pic>
        <p:nvPicPr>
          <p:cNvPr id="4" name="3 Resim" descr="similing.jpg"/>
          <p:cNvPicPr>
            <a:picLocks noChangeAspect="1"/>
          </p:cNvPicPr>
          <p:nvPr/>
        </p:nvPicPr>
        <p:blipFill>
          <a:blip r:embed="rId3"/>
          <a:srcRect b="27083"/>
          <a:stretch>
            <a:fillRect/>
          </a:stretch>
        </p:blipFill>
        <p:spPr>
          <a:xfrm>
            <a:off x="7715272" y="1857364"/>
            <a:ext cx="1037604" cy="14287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7" name="6 Düz Ok Bağlayıcısı"/>
          <p:cNvCxnSpPr/>
          <p:nvPr/>
        </p:nvCxnSpPr>
        <p:spPr>
          <a:xfrm rot="16200000" flipH="1">
            <a:off x="2464579" y="2178835"/>
            <a:ext cx="571504"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7 Metin kutusu"/>
          <p:cNvSpPr txBox="1"/>
          <p:nvPr/>
        </p:nvSpPr>
        <p:spPr>
          <a:xfrm>
            <a:off x="1285852" y="2786058"/>
            <a:ext cx="3714776"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Yazılımların testi o kadar önemlidir ki şirketlerde test mühendisliği gibi bir </a:t>
            </a:r>
            <a:r>
              <a:rPr kumimoji="0" lang="tr-TR" sz="1800" b="1" i="0" u="none" strike="noStrike" kern="1200" cap="none" spc="0" normalizeH="0" baseline="0" noProof="0" dirty="0">
                <a:ln>
                  <a:noFill/>
                </a:ln>
                <a:solidFill>
                  <a:prstClr val="black"/>
                </a:solidFill>
                <a:effectLst/>
                <a:uLnTx/>
                <a:uFillTx/>
                <a:latin typeface="Calibri"/>
                <a:ea typeface="+mn-ea"/>
                <a:cs typeface="+mn-cs"/>
              </a:rPr>
              <a:t>iş</a:t>
            </a:r>
            <a:r>
              <a:rPr kumimoji="0" lang="tr-TR" sz="1800" b="0" i="0" u="none" strike="noStrike" kern="1200" cap="none" spc="0" normalizeH="0" baseline="0" noProof="0" dirty="0">
                <a:ln>
                  <a:noFill/>
                </a:ln>
                <a:solidFill>
                  <a:prstClr val="black"/>
                </a:solidFill>
                <a:effectLst/>
                <a:uLnTx/>
                <a:uFillTx/>
                <a:latin typeface="Calibri"/>
                <a:ea typeface="+mn-ea"/>
                <a:cs typeface="+mn-cs"/>
              </a:rPr>
              <a:t> bile vardır. Bu işte çalışanların esas görevi, kalite standartlarının sağlanırlığından emin olmaktır. Siz de kendi kodlarınızın istenen standartlara uygun olup olmadığını iyice test ediniz.</a:t>
            </a:r>
          </a:p>
        </p:txBody>
      </p:sp>
      <p:pic>
        <p:nvPicPr>
          <p:cNvPr id="9" name="8 Resim" descr="bug-code-9205906.jpg"/>
          <p:cNvPicPr>
            <a:picLocks noChangeAspect="1"/>
          </p:cNvPicPr>
          <p:nvPr/>
        </p:nvPicPr>
        <p:blipFill>
          <a:blip r:embed="rId4"/>
          <a:stretch>
            <a:fillRect/>
          </a:stretch>
        </p:blipFill>
        <p:spPr>
          <a:xfrm>
            <a:off x="5857884" y="2786058"/>
            <a:ext cx="1499722" cy="2242109"/>
          </a:xfrm>
          <a:prstGeom prst="rect">
            <a:avLst/>
          </a:prstGeom>
        </p:spPr>
      </p:pic>
      <p:sp>
        <p:nvSpPr>
          <p:cNvPr id="10" name="9 Yuvarlatılmış Dikdörtgen"/>
          <p:cNvSpPr/>
          <p:nvPr/>
        </p:nvSpPr>
        <p:spPr>
          <a:xfrm>
            <a:off x="5857884" y="4857760"/>
            <a:ext cx="1500198" cy="42862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err="1">
                <a:ln>
                  <a:noFill/>
                </a:ln>
                <a:solidFill>
                  <a:prstClr val="black"/>
                </a:solidFill>
                <a:effectLst/>
                <a:uLnTx/>
                <a:uFillTx/>
                <a:latin typeface="Calibri"/>
                <a:ea typeface="+mn-ea"/>
                <a:cs typeface="+mn-cs"/>
              </a:rPr>
              <a:t>bug</a:t>
            </a:r>
            <a:r>
              <a:rPr kumimoji="0" lang="tr-TR" sz="1600" b="0" i="0" u="none" strike="noStrike" kern="1200" cap="none" spc="0" normalizeH="0" baseline="0" noProof="0" dirty="0">
                <a:ln>
                  <a:noFill/>
                </a:ln>
                <a:solidFill>
                  <a:prstClr val="black"/>
                </a:solidFill>
                <a:effectLst/>
                <a:uLnTx/>
                <a:uFillTx/>
                <a:latin typeface="Calibri"/>
                <a:ea typeface="+mn-ea"/>
                <a:cs typeface="+mn-cs"/>
              </a:rPr>
              <a:t> sen şu işe</a:t>
            </a:r>
          </a:p>
        </p:txBody>
      </p:sp>
      <p:sp>
        <p:nvSpPr>
          <p:cNvPr id="12" name="11 Metin kutusu"/>
          <p:cNvSpPr txBox="1"/>
          <p:nvPr/>
        </p:nvSpPr>
        <p:spPr>
          <a:xfrm>
            <a:off x="500034" y="5643578"/>
            <a:ext cx="84296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uLnTx/>
                <a:uFillTx/>
                <a:latin typeface="Calibri"/>
                <a:ea typeface="+mn-ea"/>
                <a:cs typeface="+mn-cs"/>
              </a:rPr>
              <a:t>Kodlarınızı göstermeden .</a:t>
            </a:r>
            <a:r>
              <a:rPr kumimoji="0" lang="tr-TR" sz="2000" b="1" i="0" u="none" strike="noStrike" kern="1200" cap="none" spc="0" normalizeH="0" baseline="0" noProof="0" dirty="0" err="1">
                <a:ln>
                  <a:noFill/>
                </a:ln>
                <a:solidFill>
                  <a:prstClr val="black"/>
                </a:solidFill>
                <a:effectLst/>
                <a:uLnTx/>
                <a:uFillTx/>
                <a:latin typeface="Calibri"/>
                <a:ea typeface="+mn-ea"/>
                <a:cs typeface="+mn-cs"/>
              </a:rPr>
              <a:t>exe</a:t>
            </a:r>
            <a:r>
              <a:rPr kumimoji="0" lang="tr-TR" sz="2000" b="1" i="0" u="none" strike="noStrike" kern="1200" cap="none" spc="0" normalizeH="0" baseline="0" noProof="0" dirty="0">
                <a:ln>
                  <a:noFill/>
                </a:ln>
                <a:solidFill>
                  <a:prstClr val="black"/>
                </a:solidFill>
                <a:effectLst/>
                <a:uLnTx/>
                <a:uFillTx/>
                <a:latin typeface="Calibri"/>
                <a:ea typeface="+mn-ea"/>
                <a:cs typeface="+mn-cs"/>
              </a:rPr>
              <a:t> ‘</a:t>
            </a:r>
            <a:r>
              <a:rPr kumimoji="0" lang="tr-TR" sz="2000" b="1" i="0" u="none" strike="noStrike" kern="1200" cap="none" spc="0" normalizeH="0" baseline="0" noProof="0" dirty="0" err="1">
                <a:ln>
                  <a:noFill/>
                </a:ln>
                <a:solidFill>
                  <a:prstClr val="black"/>
                </a:solidFill>
                <a:effectLst/>
                <a:uLnTx/>
                <a:uFillTx/>
                <a:latin typeface="Calibri"/>
                <a:ea typeface="+mn-ea"/>
                <a:cs typeface="+mn-cs"/>
              </a:rPr>
              <a:t>lerini</a:t>
            </a:r>
            <a:r>
              <a:rPr kumimoji="0" lang="tr-TR" sz="2000" b="1" i="0" u="none" strike="noStrike" kern="1200" cap="none" spc="0" normalizeH="0" baseline="0" noProof="0" dirty="0">
                <a:ln>
                  <a:noFill/>
                </a:ln>
                <a:solidFill>
                  <a:prstClr val="black"/>
                </a:solidFill>
                <a:effectLst/>
                <a:uLnTx/>
                <a:uFillTx/>
                <a:latin typeface="Calibri"/>
                <a:ea typeface="+mn-ea"/>
                <a:cs typeface="+mn-cs"/>
              </a:rPr>
              <a:t> eş, dost, akrabaya … test ettirebilirsiniz!</a:t>
            </a:r>
          </a:p>
        </p:txBody>
      </p:sp>
    </p:spTree>
    <p:extLst>
      <p:ext uri="{BB962C8B-B14F-4D97-AF65-F5344CB8AC3E}">
        <p14:creationId xmlns:p14="http://schemas.microsoft.com/office/powerpoint/2010/main" val="2990207244"/>
      </p:ext>
    </p:extLst>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heckerboard(across)">
                                      <p:cBhvr>
                                        <p:cTn id="15" dur="500"/>
                                        <p:tgtEl>
                                          <p:spTgt spid="10"/>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500"/>
                                        <p:tgtEl>
                                          <p:spTgt spid="8"/>
                                        </p:tgtEl>
                                      </p:cBhvr>
                                    </p:animEffect>
                                  </p:childTnLst>
                                </p:cTn>
                              </p:par>
                              <p:par>
                                <p:cTn id="19" presetID="5" presetClass="entr" presetSubtype="1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heckerboard(across)">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heckerboard(across)">
                                      <p:cBhvr>
                                        <p:cTn id="26" dur="500"/>
                                        <p:tgtEl>
                                          <p:spTgt spid="4"/>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checkerboard(across)">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8" grpId="0"/>
      <p:bldP spid="10"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pic>
        <p:nvPicPr>
          <p:cNvPr id="7" name="6 Resim" descr="twister-clipart-tornado-clip-art-tornado-clip-art-14.jpg"/>
          <p:cNvPicPr>
            <a:picLocks noChangeAspect="1"/>
          </p:cNvPicPr>
          <p:nvPr/>
        </p:nvPicPr>
        <p:blipFill>
          <a:blip r:embed="rId3"/>
          <a:srcRect b="4464"/>
          <a:stretch>
            <a:fillRect/>
          </a:stretch>
        </p:blipFill>
        <p:spPr>
          <a:xfrm rot="20824750">
            <a:off x="191304" y="4333936"/>
            <a:ext cx="1922811" cy="1928826"/>
          </a:xfrm>
          <a:prstGeom prst="rect">
            <a:avLst/>
          </a:prstGeom>
        </p:spPr>
      </p:pic>
      <p:sp>
        <p:nvSpPr>
          <p:cNvPr id="2" name="1 Başlık"/>
          <p:cNvSpPr>
            <a:spLocks noGrp="1"/>
          </p:cNvSpPr>
          <p:nvPr>
            <p:ph type="title"/>
          </p:nvPr>
        </p:nvSpPr>
        <p:spPr/>
        <p:txBody>
          <a:bodyPr>
            <a:normAutofit/>
          </a:bodyPr>
          <a:lstStyle/>
          <a:p>
            <a:r>
              <a:rPr lang="tr-TR" i="1" dirty="0"/>
              <a:t>“Deneme yanılma” girdabı </a:t>
            </a:r>
            <a:r>
              <a:rPr lang="tr-TR" i="1" dirty="0" err="1"/>
              <a:t>hk</a:t>
            </a:r>
            <a:r>
              <a:rPr lang="tr-TR" i="1" dirty="0"/>
              <a:t>.</a:t>
            </a:r>
          </a:p>
        </p:txBody>
      </p:sp>
      <p:sp>
        <p:nvSpPr>
          <p:cNvPr id="4" name="3 Dikdörtgen"/>
          <p:cNvSpPr/>
          <p:nvPr/>
        </p:nvSpPr>
        <p:spPr>
          <a:xfrm rot="21327611">
            <a:off x="708250" y="2806282"/>
            <a:ext cx="2606855"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LÜTFEN DÜZENLİ ÇALIŞIN!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MANTIĞINI ANLAMAYA ÖZEN GÖSTERİN.</a:t>
            </a:r>
          </a:p>
        </p:txBody>
      </p:sp>
      <p:sp>
        <p:nvSpPr>
          <p:cNvPr id="6" name="5 Dikdörtgen"/>
          <p:cNvSpPr/>
          <p:nvPr/>
        </p:nvSpPr>
        <p:spPr>
          <a:xfrm>
            <a:off x="3571868" y="1428736"/>
            <a:ext cx="4572000" cy="341632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Geçen dönem de C dersi aldım teorik kısmını </a:t>
            </a:r>
            <a:r>
              <a:rPr kumimoji="0" lang="tr-TR" sz="1800" b="1" i="0" u="none" strike="noStrike" kern="1200" cap="none" spc="0" normalizeH="0" baseline="0" noProof="0" dirty="0">
                <a:ln>
                  <a:noFill/>
                </a:ln>
                <a:solidFill>
                  <a:prstClr val="black"/>
                </a:solidFill>
                <a:effectLst/>
                <a:uLnTx/>
                <a:uFillTx/>
                <a:latin typeface="Calibri"/>
                <a:ea typeface="+mn-ea"/>
                <a:cs typeface="+mn-cs"/>
              </a:rPr>
              <a:t>ezberleyip </a:t>
            </a:r>
            <a:r>
              <a:rPr kumimoji="0" lang="tr-TR" sz="1800" b="0" i="0" u="none" strike="noStrike" kern="1200" cap="none" spc="0" normalizeH="0" baseline="0" noProof="0" dirty="0">
                <a:ln>
                  <a:noFill/>
                </a:ln>
                <a:solidFill>
                  <a:prstClr val="black"/>
                </a:solidFill>
                <a:effectLst/>
                <a:uLnTx/>
                <a:uFillTx/>
                <a:latin typeface="Calibri"/>
                <a:ea typeface="+mn-ea"/>
                <a:cs typeface="+mn-cs"/>
              </a:rPr>
              <a:t>ödevleri de yaparak 2.vizeye kadar idare ettim. Ancak pratiğimin çok eksik olmasından ve </a:t>
            </a:r>
            <a:r>
              <a:rPr kumimoji="0" lang="tr-TR" sz="1800" b="0" i="0" u="none" strike="noStrike" kern="1200" cap="none" spc="0" normalizeH="0" baseline="0" noProof="0" dirty="0" err="1">
                <a:ln>
                  <a:noFill/>
                </a:ln>
                <a:solidFill>
                  <a:prstClr val="black"/>
                </a:solidFill>
                <a:effectLst/>
                <a:uLnTx/>
                <a:uFillTx/>
                <a:latin typeface="Calibri"/>
                <a:ea typeface="+mn-ea"/>
                <a:cs typeface="+mn-cs"/>
              </a:rPr>
              <a:t>algoritmik</a:t>
            </a:r>
            <a:r>
              <a:rPr kumimoji="0" lang="tr-TR" sz="1800" b="0" i="0" u="none" strike="noStrike" kern="1200" cap="none" spc="0" normalizeH="0" baseline="0" noProof="0" dirty="0">
                <a:ln>
                  <a:noFill/>
                </a:ln>
                <a:solidFill>
                  <a:prstClr val="black"/>
                </a:solidFill>
                <a:effectLst/>
                <a:uLnTx/>
                <a:uFillTx/>
                <a:latin typeface="Calibri"/>
                <a:ea typeface="+mn-ea"/>
                <a:cs typeface="+mn-cs"/>
              </a:rPr>
              <a:t> düşünme olayına </a:t>
            </a:r>
            <a:r>
              <a:rPr kumimoji="0" lang="tr-TR" sz="1800" b="0" i="0" u="none" strike="noStrike" kern="1200" cap="none" spc="0" normalizeH="0" baseline="0" noProof="0" dirty="0" err="1">
                <a:ln>
                  <a:noFill/>
                </a:ln>
                <a:solidFill>
                  <a:prstClr val="black"/>
                </a:solidFill>
                <a:effectLst/>
                <a:uLnTx/>
                <a:uFillTx/>
                <a:latin typeface="Calibri"/>
                <a:ea typeface="+mn-ea"/>
                <a:cs typeface="+mn-cs"/>
              </a:rPr>
              <a:t>alışamamdan</a:t>
            </a:r>
            <a:r>
              <a:rPr kumimoji="0" lang="tr-TR" sz="1800" b="0" i="0" u="none" strike="noStrike" kern="1200" cap="none" spc="0" normalizeH="0" baseline="0" noProof="0" dirty="0">
                <a:ln>
                  <a:noFill/>
                </a:ln>
                <a:solidFill>
                  <a:prstClr val="black"/>
                </a:solidFill>
                <a:effectLst/>
                <a:uLnTx/>
                <a:uFillTx/>
                <a:latin typeface="Calibri"/>
                <a:ea typeface="+mn-ea"/>
                <a:cs typeface="+mn-cs"/>
              </a:rPr>
              <a:t> dolayı 2. vizede fena patladım. Bunun sebebi ödevleri yaparken her zaman daha kısa daha farklı çözümler üretmektense bildiğim yöntemleri kullanarak sürekli kendimi tekrar etmekti. Algoritma kurma konusunda deneme yanılma yoluyla </a:t>
            </a:r>
            <a:r>
              <a:rPr kumimoji="0" lang="tr-TR" sz="1800" b="1" i="0" u="none" strike="noStrike" kern="1200" cap="none" spc="0" normalizeH="0" baseline="0" noProof="0" dirty="0">
                <a:ln>
                  <a:noFill/>
                </a:ln>
                <a:solidFill>
                  <a:prstClr val="black"/>
                </a:solidFill>
                <a:effectLst/>
                <a:uLnTx/>
                <a:uFillTx/>
                <a:latin typeface="Calibri"/>
                <a:ea typeface="+mn-ea"/>
                <a:cs typeface="+mn-cs"/>
              </a:rPr>
              <a:t>uzun saatler geçirdim bilgisayar başında ve bütün emeklerim boşa çıktı.</a:t>
            </a: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pic>
        <p:nvPicPr>
          <p:cNvPr id="7" name="6 Resim" descr="twister-clipart-tornado-clip-art-tornado-clip-art-14.jpg"/>
          <p:cNvPicPr>
            <a:picLocks noChangeAspect="1"/>
          </p:cNvPicPr>
          <p:nvPr/>
        </p:nvPicPr>
        <p:blipFill>
          <a:blip r:embed="rId3"/>
          <a:srcRect b="4464"/>
          <a:stretch>
            <a:fillRect/>
          </a:stretch>
        </p:blipFill>
        <p:spPr>
          <a:xfrm rot="20824750">
            <a:off x="191304" y="4333936"/>
            <a:ext cx="1922811" cy="1928826"/>
          </a:xfrm>
          <a:prstGeom prst="rect">
            <a:avLst/>
          </a:prstGeom>
        </p:spPr>
      </p:pic>
      <p:sp>
        <p:nvSpPr>
          <p:cNvPr id="2" name="1 Başlık"/>
          <p:cNvSpPr>
            <a:spLocks noGrp="1"/>
          </p:cNvSpPr>
          <p:nvPr>
            <p:ph type="title"/>
          </p:nvPr>
        </p:nvSpPr>
        <p:spPr/>
        <p:txBody>
          <a:bodyPr>
            <a:normAutofit/>
          </a:bodyPr>
          <a:lstStyle/>
          <a:p>
            <a:r>
              <a:rPr lang="tr-TR" i="1" dirty="0"/>
              <a:t>“Deneme yanılma” girdabı </a:t>
            </a:r>
            <a:r>
              <a:rPr lang="tr-TR" i="1" dirty="0" err="1"/>
              <a:t>hk</a:t>
            </a:r>
            <a:r>
              <a:rPr lang="tr-TR" i="1" dirty="0"/>
              <a:t>.</a:t>
            </a:r>
          </a:p>
        </p:txBody>
      </p:sp>
      <p:sp>
        <p:nvSpPr>
          <p:cNvPr id="4" name="3 Dikdörtgen"/>
          <p:cNvSpPr/>
          <p:nvPr/>
        </p:nvSpPr>
        <p:spPr>
          <a:xfrm rot="21327611">
            <a:off x="708250" y="2529285"/>
            <a:ext cx="2606855"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LÜTFEN DÜZENLİ ÇALIŞIN!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“DENEME YANILMA” DENİLEN SONSUZ VE VERİMSİZ </a:t>
            </a:r>
            <a:r>
              <a:rPr kumimoji="0" lang="tr-TR" sz="1800" b="1" i="0" u="none" strike="noStrike" kern="1200" cap="none" spc="0" normalizeH="0" baseline="0" noProof="0" dirty="0">
                <a:ln>
                  <a:noFill/>
                </a:ln>
                <a:solidFill>
                  <a:prstClr val="black"/>
                </a:solidFill>
                <a:effectLst/>
                <a:uLnTx/>
                <a:uFillTx/>
                <a:latin typeface="Calibri"/>
                <a:ea typeface="+mn-ea"/>
                <a:cs typeface="+mn-cs"/>
              </a:rPr>
              <a:t>DÖNGÜDEN</a:t>
            </a:r>
            <a:r>
              <a:rPr kumimoji="0" lang="tr-TR" sz="1800" b="0" i="0" u="none" strike="noStrike" kern="1200" cap="none" spc="0" normalizeH="0" baseline="0" noProof="0" dirty="0">
                <a:ln>
                  <a:noFill/>
                </a:ln>
                <a:solidFill>
                  <a:prstClr val="black"/>
                </a:solidFill>
                <a:effectLst/>
                <a:uLnTx/>
                <a:uFillTx/>
                <a:latin typeface="Calibri"/>
                <a:ea typeface="+mn-ea"/>
                <a:cs typeface="+mn-cs"/>
              </a:rPr>
              <a:t> KAÇININ!</a:t>
            </a:r>
          </a:p>
        </p:txBody>
      </p:sp>
      <p:sp>
        <p:nvSpPr>
          <p:cNvPr id="8" name="7 Dikdörtgen"/>
          <p:cNvSpPr/>
          <p:nvPr/>
        </p:nvSpPr>
        <p:spPr>
          <a:xfrm rot="20479311">
            <a:off x="2214913" y="4058048"/>
            <a:ext cx="4572000" cy="1200329"/>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...Artik ailem bu kadar </a:t>
            </a:r>
            <a:r>
              <a:rPr kumimoji="0" lang="tr-TR" sz="1800" b="0" i="0" u="none" strike="noStrike" kern="1200" cap="none" spc="0" normalizeH="0" baseline="0" noProof="0" dirty="0" err="1">
                <a:ln>
                  <a:noFill/>
                </a:ln>
                <a:solidFill>
                  <a:prstClr val="black"/>
                </a:solidFill>
                <a:effectLst/>
                <a:uLnTx/>
                <a:uFillTx/>
                <a:latin typeface="Calibri"/>
                <a:ea typeface="+mn-ea"/>
                <a:cs typeface="+mn-cs"/>
              </a:rPr>
              <a:t>cok</a:t>
            </a:r>
            <a:r>
              <a:rPr kumimoji="0" lang="tr-TR" sz="1800" b="0" i="0" u="none" strike="noStrike" kern="1200" cap="none" spc="0" normalizeH="0" baseline="0" noProof="0" dirty="0">
                <a:ln>
                  <a:noFill/>
                </a:ln>
                <a:solidFill>
                  <a:prstClr val="black"/>
                </a:solidFill>
                <a:effectLst/>
                <a:uLnTx/>
                <a:uFillTx/>
                <a:latin typeface="Calibri"/>
                <a:ea typeface="+mn-ea"/>
                <a:cs typeface="+mn-cs"/>
              </a:rPr>
              <a:t> kod </a:t>
            </a:r>
            <a:r>
              <a:rPr kumimoji="0" lang="tr-TR" sz="1800" b="0" i="0" u="none" strike="noStrike" kern="1200" cap="none" spc="0" normalizeH="0" baseline="0" noProof="0" dirty="0" err="1">
                <a:ln>
                  <a:noFill/>
                </a:ln>
                <a:solidFill>
                  <a:prstClr val="black"/>
                </a:solidFill>
                <a:effectLst/>
                <a:uLnTx/>
                <a:uFillTx/>
                <a:latin typeface="Calibri"/>
                <a:ea typeface="+mn-ea"/>
                <a:cs typeface="+mn-cs"/>
              </a:rPr>
              <a:t>dusunme</a:t>
            </a:r>
            <a:r>
              <a:rPr kumimoji="0" lang="tr-TR" sz="1800" b="0" i="0" u="none" strike="noStrike" kern="1200" cap="none" spc="0" normalizeH="0" baseline="0" noProof="0" dirty="0">
                <a:ln>
                  <a:noFill/>
                </a:ln>
                <a:solidFill>
                  <a:prstClr val="black"/>
                </a:solidFill>
                <a:effectLst/>
                <a:uLnTx/>
                <a:uFillTx/>
                <a:latin typeface="Calibri"/>
                <a:ea typeface="+mn-ea"/>
                <a:cs typeface="+mn-cs"/>
              </a:rPr>
              <a:t> diye sitem ediyorlar </a:t>
            </a:r>
            <a:r>
              <a:rPr kumimoji="0" lang="tr-TR" sz="1800" b="0" i="0" u="none" strike="noStrike" kern="1200" cap="none" spc="0" normalizeH="0" baseline="0" noProof="0" dirty="0" err="1">
                <a:ln>
                  <a:noFill/>
                </a:ln>
                <a:solidFill>
                  <a:prstClr val="black"/>
                </a:solidFill>
                <a:effectLst/>
                <a:uLnTx/>
                <a:uFillTx/>
                <a:latin typeface="Calibri"/>
                <a:ea typeface="+mn-ea"/>
                <a:cs typeface="+mn-cs"/>
              </a:rPr>
              <a:t>cunku</a:t>
            </a:r>
            <a:r>
              <a:rPr kumimoji="0" lang="tr-TR" sz="1800" b="0" i="0" u="none" strike="noStrike" kern="1200" cap="none" spc="0" normalizeH="0" baseline="0" noProof="0" dirty="0">
                <a:ln>
                  <a:noFill/>
                </a:ln>
                <a:solidFill>
                  <a:prstClr val="black"/>
                </a:solidFill>
                <a:effectLst/>
                <a:uLnTx/>
                <a:uFillTx/>
                <a:latin typeface="Calibri"/>
                <a:ea typeface="+mn-ea"/>
                <a:cs typeface="+mn-cs"/>
              </a:rPr>
              <a:t> bir </a:t>
            </a:r>
            <a:r>
              <a:rPr kumimoji="0" lang="tr-TR" sz="1800" b="0" i="0" u="none" strike="noStrike" kern="1200" cap="none" spc="0" normalizeH="0" baseline="0" noProof="0" dirty="0" err="1">
                <a:ln>
                  <a:noFill/>
                </a:ln>
                <a:solidFill>
                  <a:prstClr val="black"/>
                </a:solidFill>
                <a:effectLst/>
                <a:uLnTx/>
                <a:uFillTx/>
                <a:latin typeface="Calibri"/>
                <a:ea typeface="+mn-ea"/>
                <a:cs typeface="+mn-cs"/>
              </a:rPr>
              <a:t>basladi</a:t>
            </a:r>
            <a:r>
              <a:rPr kumimoji="0" lang="tr-TR" sz="1800" b="0" i="0" u="none" strike="noStrike" kern="1200" cap="none" spc="0" normalizeH="0" baseline="0" noProof="0" dirty="0">
                <a:ln>
                  <a:noFill/>
                </a:ln>
                <a:solidFill>
                  <a:prstClr val="black"/>
                </a:solidFill>
                <a:effectLst/>
                <a:uLnTx/>
                <a:uFillTx/>
                <a:latin typeface="Calibri"/>
                <a:ea typeface="+mn-ea"/>
                <a:cs typeface="+mn-cs"/>
              </a:rPr>
              <a:t> mi kodu </a:t>
            </a:r>
            <a:r>
              <a:rPr kumimoji="0" lang="tr-TR" sz="1800" b="0" i="0" u="none" strike="noStrike" kern="1200" cap="none" spc="0" normalizeH="0" baseline="0" noProof="0" dirty="0" err="1">
                <a:ln>
                  <a:noFill/>
                </a:ln>
                <a:solidFill>
                  <a:prstClr val="black"/>
                </a:solidFill>
                <a:effectLst/>
                <a:uLnTx/>
                <a:uFillTx/>
                <a:latin typeface="Calibri"/>
                <a:ea typeface="+mn-ea"/>
                <a:cs typeface="+mn-cs"/>
              </a:rPr>
              <a:t>dusunmeden</a:t>
            </a:r>
            <a:r>
              <a:rPr kumimoji="0" lang="tr-TR" sz="1800" b="0" i="0" u="none" strike="noStrike" kern="1200" cap="none" spc="0" normalizeH="0" baseline="0" noProof="0" dirty="0">
                <a:ln>
                  <a:noFill/>
                </a:ln>
                <a:solidFill>
                  <a:prstClr val="black"/>
                </a:solidFill>
                <a:effectLst/>
                <a:uLnTx/>
                <a:uFillTx/>
                <a:latin typeface="Calibri"/>
                <a:ea typeface="+mn-ea"/>
                <a:cs typeface="+mn-cs"/>
              </a:rPr>
              <a:t> asla </a:t>
            </a:r>
            <a:r>
              <a:rPr kumimoji="0" lang="tr-TR" sz="1800" b="0" i="0" u="none" strike="noStrike" kern="1200" cap="none" spc="0" normalizeH="0" baseline="0" noProof="0" dirty="0" err="1">
                <a:ln>
                  <a:noFill/>
                </a:ln>
                <a:solidFill>
                  <a:prstClr val="black"/>
                </a:solidFill>
                <a:effectLst/>
                <a:uLnTx/>
                <a:uFillTx/>
                <a:latin typeface="Calibri"/>
                <a:ea typeface="+mn-ea"/>
                <a:cs typeface="+mn-cs"/>
              </a:rPr>
              <a:t>duramiyorum</a:t>
            </a: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8 Dikdörtgen"/>
          <p:cNvSpPr/>
          <p:nvPr/>
        </p:nvSpPr>
        <p:spPr>
          <a:xfrm>
            <a:off x="4143372" y="5143512"/>
            <a:ext cx="4572000" cy="92333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 yemek yerken bile kafamdan </a:t>
            </a:r>
            <a:r>
              <a:rPr kumimoji="0" lang="tr-TR" sz="1800" b="0" i="0" u="none" strike="noStrike" kern="1200" cap="none" spc="0" normalizeH="0" baseline="0" noProof="0" dirty="0" err="1">
                <a:ln>
                  <a:noFill/>
                </a:ln>
                <a:solidFill>
                  <a:prstClr val="black"/>
                </a:solidFill>
                <a:effectLst/>
                <a:uLnTx/>
                <a:uFillTx/>
                <a:latin typeface="Calibri"/>
                <a:ea typeface="+mn-ea"/>
                <a:cs typeface="+mn-cs"/>
              </a:rPr>
              <a:t>for</a:t>
            </a:r>
            <a:r>
              <a:rPr kumimoji="0" lang="tr-TR" sz="1800" b="0" i="0" u="none" strike="noStrike" kern="1200" cap="none" spc="0" normalizeH="0" baseline="0" noProof="0" dirty="0">
                <a:ln>
                  <a:noFill/>
                </a:ln>
                <a:solidFill>
                  <a:prstClr val="black"/>
                </a:solidFill>
                <a:effectLst/>
                <a:uLnTx/>
                <a:uFillTx/>
                <a:latin typeface="Calibri"/>
                <a:ea typeface="+mn-ea"/>
                <a:cs typeface="+mn-cs"/>
              </a:rPr>
              <a:t> mu </a:t>
            </a:r>
            <a:r>
              <a:rPr kumimoji="0" lang="tr-TR" sz="1800" b="0" i="0" u="none" strike="noStrike" kern="1200" cap="none" spc="0" normalizeH="0" baseline="0" noProof="0" dirty="0" err="1">
                <a:ln>
                  <a:noFill/>
                </a:ln>
                <a:solidFill>
                  <a:prstClr val="black"/>
                </a:solidFill>
                <a:effectLst/>
                <a:uLnTx/>
                <a:uFillTx/>
                <a:latin typeface="Calibri"/>
                <a:ea typeface="+mn-ea"/>
                <a:cs typeface="+mn-cs"/>
              </a:rPr>
              <a:t>while</a:t>
            </a:r>
            <a:r>
              <a:rPr kumimoji="0" lang="tr-TR" sz="1800" b="0" i="0" u="none" strike="noStrike" kern="1200" cap="none" spc="0" normalizeH="0" baseline="0" noProof="0" dirty="0">
                <a:ln>
                  <a:noFill/>
                </a:ln>
                <a:solidFill>
                  <a:prstClr val="black"/>
                </a:solidFill>
                <a:effectLst/>
                <a:uLnTx/>
                <a:uFillTx/>
                <a:latin typeface="Calibri"/>
                <a:ea typeface="+mn-ea"/>
                <a:cs typeface="+mn-cs"/>
              </a:rPr>
              <a:t> mi kullansam diye </a:t>
            </a:r>
            <a:r>
              <a:rPr kumimoji="0" lang="tr-TR" sz="1800" b="0" i="0" u="none" strike="noStrike" kern="1200" cap="none" spc="0" normalizeH="0" baseline="0" noProof="0" dirty="0" err="1">
                <a:ln>
                  <a:noFill/>
                </a:ln>
                <a:solidFill>
                  <a:prstClr val="black"/>
                </a:solidFill>
                <a:effectLst/>
                <a:uLnTx/>
                <a:uFillTx/>
                <a:latin typeface="Calibri"/>
                <a:ea typeface="+mn-ea"/>
                <a:cs typeface="+mn-cs"/>
              </a:rPr>
              <a:t>dusunuyor</a:t>
            </a:r>
            <a:r>
              <a:rPr kumimoji="0" lang="tr-TR" sz="1800" b="0" i="0" u="none" strike="noStrike" kern="1200" cap="none" spc="0" normalizeH="0" baseline="0" noProof="0" dirty="0">
                <a:ln>
                  <a:noFill/>
                </a:ln>
                <a:solidFill>
                  <a:prstClr val="black"/>
                </a:solidFill>
                <a:effectLst/>
                <a:uLnTx/>
                <a:uFillTx/>
                <a:latin typeface="Calibri"/>
                <a:ea typeface="+mn-ea"/>
                <a:cs typeface="+mn-cs"/>
              </a:rPr>
              <a:t> sofradan </a:t>
            </a:r>
            <a:r>
              <a:rPr kumimoji="0" lang="tr-TR" sz="1800" b="0" i="0" u="none" strike="noStrike" kern="1200" cap="none" spc="0" normalizeH="0" baseline="0" noProof="0" dirty="0" err="1">
                <a:ln>
                  <a:noFill/>
                </a:ln>
                <a:solidFill>
                  <a:prstClr val="black"/>
                </a:solidFill>
                <a:effectLst/>
                <a:uLnTx/>
                <a:uFillTx/>
                <a:latin typeface="Calibri"/>
                <a:ea typeface="+mn-ea"/>
                <a:cs typeface="+mn-cs"/>
              </a:rPr>
              <a:t>kalkip</a:t>
            </a:r>
            <a:r>
              <a:rPr kumimoji="0" lang="tr-TR" sz="1800" b="0" i="0" u="none" strike="noStrike" kern="1200" cap="none" spc="0" normalizeH="0" baseline="0" noProof="0" dirty="0">
                <a:ln>
                  <a:noFill/>
                </a:ln>
                <a:solidFill>
                  <a:prstClr val="black"/>
                </a:solidFill>
                <a:effectLst/>
                <a:uLnTx/>
                <a:uFillTx/>
                <a:latin typeface="Calibri"/>
                <a:ea typeface="+mn-ea"/>
                <a:cs typeface="+mn-cs"/>
              </a:rPr>
              <a:t> odama gidiyor ve kod yazmaya </a:t>
            </a:r>
            <a:r>
              <a:rPr kumimoji="0" lang="tr-TR" sz="1800" b="0" i="0" u="none" strike="noStrike" kern="1200" cap="none" spc="0" normalizeH="0" baseline="0" noProof="0" dirty="0" err="1">
                <a:ln>
                  <a:noFill/>
                </a:ln>
                <a:solidFill>
                  <a:prstClr val="black"/>
                </a:solidFill>
                <a:effectLst/>
                <a:uLnTx/>
                <a:uFillTx/>
                <a:latin typeface="Calibri"/>
                <a:ea typeface="+mn-ea"/>
                <a:cs typeface="+mn-cs"/>
              </a:rPr>
              <a:t>cabaliyorum</a:t>
            </a:r>
            <a:r>
              <a:rPr kumimoji="0" lang="tr-TR"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0" name="9 Dikdörtgen"/>
          <p:cNvSpPr/>
          <p:nvPr/>
        </p:nvSpPr>
        <p:spPr>
          <a:xfrm>
            <a:off x="3857620" y="1428736"/>
            <a:ext cx="4572000" cy="156966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600" b="0" i="1" u="none" strike="noStrike" kern="1200" cap="none" spc="0" normalizeH="0" baseline="0" noProof="0" dirty="0">
                <a:ln>
                  <a:noFill/>
                </a:ln>
                <a:solidFill>
                  <a:srgbClr val="FF0000"/>
                </a:solidFill>
                <a:effectLst/>
                <a:uLnTx/>
                <a:uFillTx/>
                <a:latin typeface="Calibri"/>
                <a:ea typeface="+mn-ea"/>
                <a:cs typeface="+mn-cs"/>
              </a:rPr>
              <a:t>Bu öğrencilerin bir kısmı, soru sormaya geldiklerinde anlaşıldığı üzere, “deneme yanılma” girdabına giriş bulunmakta ve neticesinde 10 dakikalık kodu 3 saat gibi uzun sürelerde yazabilmektedirler. Zamanında düzenli çalışmayarak geldikleri bu nokta kendi seçimleri olduğu için seçimlerine saygı duyuyoruz.</a:t>
            </a: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a:t>Hata Ayıklama(</a:t>
            </a:r>
            <a:r>
              <a:rPr lang="tr-TR" dirty="0" err="1"/>
              <a:t>debugging</a:t>
            </a:r>
            <a:r>
              <a:rPr lang="tr-TR" dirty="0"/>
              <a:t>)</a:t>
            </a:r>
          </a:p>
        </p:txBody>
      </p:sp>
      <p:sp>
        <p:nvSpPr>
          <p:cNvPr id="3" name="2 İçerik Yer Tutucusu"/>
          <p:cNvSpPr>
            <a:spLocks noGrp="1"/>
          </p:cNvSpPr>
          <p:nvPr>
            <p:ph sz="quarter" idx="1"/>
          </p:nvPr>
        </p:nvSpPr>
        <p:spPr/>
        <p:txBody>
          <a:bodyPr/>
          <a:lstStyle/>
          <a:p>
            <a:r>
              <a:rPr lang="tr-TR" dirty="0"/>
              <a:t>Yazdığınız kodda hatalar olması </a:t>
            </a:r>
            <a:r>
              <a:rPr lang="tr-TR" b="1" dirty="0"/>
              <a:t>çok doğaldır.</a:t>
            </a:r>
          </a:p>
          <a:p>
            <a:pPr lvl="1"/>
            <a:r>
              <a:rPr lang="tr-TR" dirty="0"/>
              <a:t>Ancak düzenli çalışan öğrencilerin kodlarında çok fazla hata olmasını beklemeyiz.</a:t>
            </a:r>
          </a:p>
          <a:p>
            <a:r>
              <a:rPr lang="tr-TR" dirty="0"/>
              <a:t>Önemli olan hatanın nereden kaynaklı olduğunu kısa sürede </a:t>
            </a:r>
            <a:r>
              <a:rPr lang="tr-TR" b="1" dirty="0"/>
              <a:t>tespit</a:t>
            </a:r>
            <a:r>
              <a:rPr lang="tr-TR" dirty="0"/>
              <a:t> edebilmektir.</a:t>
            </a:r>
          </a:p>
        </p:txBody>
      </p:sp>
      <p:pic>
        <p:nvPicPr>
          <p:cNvPr id="6"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57554" y="4000504"/>
            <a:ext cx="1857388" cy="1857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8897409"/>
      </p:ext>
    </p:extLst>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pic>
        <p:nvPicPr>
          <p:cNvPr id="5" name="4 Resim" descr="0nf96lopkmluv78rgymd.gif"/>
          <p:cNvPicPr>
            <a:picLocks noChangeAspect="1"/>
          </p:cNvPicPr>
          <p:nvPr/>
        </p:nvPicPr>
        <p:blipFill>
          <a:blip r:embed="rId3"/>
          <a:stretch>
            <a:fillRect/>
          </a:stretch>
        </p:blipFill>
        <p:spPr>
          <a:xfrm>
            <a:off x="3859924" y="4000504"/>
            <a:ext cx="1497893" cy="1857388"/>
          </a:xfrm>
          <a:prstGeom prst="rect">
            <a:avLst/>
          </a:prstGeom>
        </p:spPr>
      </p:pic>
      <p:sp>
        <p:nvSpPr>
          <p:cNvPr id="2" name="1 Başlık"/>
          <p:cNvSpPr>
            <a:spLocks noGrp="1"/>
          </p:cNvSpPr>
          <p:nvPr>
            <p:ph type="title"/>
          </p:nvPr>
        </p:nvSpPr>
        <p:spPr/>
        <p:txBody>
          <a:bodyPr>
            <a:normAutofit fontScale="90000"/>
          </a:bodyPr>
          <a:lstStyle/>
          <a:p>
            <a:r>
              <a:rPr lang="tr-TR" dirty="0"/>
              <a:t>Hata Ayıklama(</a:t>
            </a:r>
            <a:r>
              <a:rPr lang="tr-TR" dirty="0" err="1"/>
              <a:t>debugging</a:t>
            </a:r>
            <a:r>
              <a:rPr lang="tr-TR" dirty="0"/>
              <a:t>) – </a:t>
            </a:r>
            <a:r>
              <a:rPr lang="tr-TR" b="1" dirty="0"/>
              <a:t>Son anı beklememek</a:t>
            </a:r>
          </a:p>
        </p:txBody>
      </p:sp>
      <p:sp>
        <p:nvSpPr>
          <p:cNvPr id="7" name="6 Dikdörtgen"/>
          <p:cNvSpPr/>
          <p:nvPr/>
        </p:nvSpPr>
        <p:spPr>
          <a:xfrm>
            <a:off x="428596" y="1428736"/>
            <a:ext cx="7715304" cy="2123658"/>
          </a:xfrm>
          <a:prstGeom prst="rect">
            <a:avLst/>
          </a:prstGeom>
        </p:spPr>
        <p:txBody>
          <a:bodyPr wrap="square">
            <a:spAutoFit/>
          </a:bodyPr>
          <a:lstStyle/>
          <a:p>
            <a:pPr marL="514350" marR="0" lvl="0" indent="-514350" algn="just" defTabSz="914400" rtl="0" eaLnBrk="1" fontAlgn="auto" latinLnBrk="0" hangingPunct="1">
              <a:lnSpc>
                <a:spcPct val="100000"/>
              </a:lnSpc>
              <a:spcBef>
                <a:spcPts val="600"/>
              </a:spcBef>
              <a:spcAft>
                <a:spcPts val="0"/>
              </a:spcAft>
              <a:buClr>
                <a:srgbClr val="727CA3"/>
              </a:buClr>
              <a:buSzPct val="76000"/>
              <a:buFontTx/>
              <a:buNone/>
              <a:tabLst/>
              <a:defRPr/>
            </a:pPr>
            <a:r>
              <a:rPr kumimoji="0" lang="tr-TR" sz="2400" b="0" i="0" u="none" strike="noStrike" kern="1200" cap="none" spc="0" normalizeH="0" baseline="0" noProof="0" dirty="0">
                <a:ln>
                  <a:noFill/>
                </a:ln>
                <a:solidFill>
                  <a:prstClr val="black"/>
                </a:solidFill>
                <a:effectLst/>
                <a:uLnTx/>
                <a:uFillTx/>
                <a:latin typeface="Calibri"/>
                <a:ea typeface="+mn-ea"/>
                <a:cs typeface="+mn-cs"/>
              </a:rPr>
              <a:t>Kod yazmaya başlamak için son beklemeyin.</a:t>
            </a:r>
          </a:p>
          <a:p>
            <a:pPr marL="514350" marR="0" lvl="0" indent="-514350" algn="just" defTabSz="914400" rtl="0" eaLnBrk="1" fontAlgn="auto" latinLnBrk="0" hangingPunct="1">
              <a:lnSpc>
                <a:spcPct val="100000"/>
              </a:lnSpc>
              <a:spcBef>
                <a:spcPts val="600"/>
              </a:spcBef>
              <a:spcAft>
                <a:spcPts val="0"/>
              </a:spcAft>
              <a:buClr>
                <a:srgbClr val="727CA3"/>
              </a:buClr>
              <a:buSzPct val="76000"/>
              <a:buFontTx/>
              <a:buNone/>
              <a:tabLst/>
              <a:defRPr/>
            </a:pPr>
            <a:r>
              <a:rPr kumimoji="0" lang="tr-TR" sz="2400" b="0" i="0" u="none" strike="noStrike" kern="1200" cap="none" spc="0" normalizeH="0" baseline="0" noProof="0" dirty="0">
                <a:ln>
                  <a:noFill/>
                </a:ln>
                <a:solidFill>
                  <a:prstClr val="black"/>
                </a:solidFill>
                <a:effectLst/>
                <a:uLnTx/>
                <a:uFillTx/>
                <a:latin typeface="Calibri"/>
                <a:ea typeface="+mn-ea"/>
                <a:cs typeface="+mn-cs"/>
              </a:rPr>
              <a:t>Kod yazarken de, çalıştırmak için son anı beklemeyin. Son anda beliren çok hatayla birden uğraşmaktansa aşama aşama kodu çalıştırıp hatalarla birer birer uğraşın.</a:t>
            </a:r>
          </a:p>
          <a:p>
            <a:pPr marL="514350" marR="0" lvl="0" indent="-514350" algn="just" defTabSz="914400" rtl="0" eaLnBrk="1" fontAlgn="auto" latinLnBrk="0" hangingPunct="1">
              <a:lnSpc>
                <a:spcPct val="100000"/>
              </a:lnSpc>
              <a:spcBef>
                <a:spcPts val="600"/>
              </a:spcBef>
              <a:spcAft>
                <a:spcPts val="0"/>
              </a:spcAft>
              <a:buClr>
                <a:srgbClr val="727CA3"/>
              </a:buClr>
              <a:buSzPct val="76000"/>
              <a:buFont typeface="+mj-lt"/>
              <a:buAutoNum type="arabicPeriod" startAt="3"/>
              <a:tabLst/>
              <a:defRPr/>
            </a:pPr>
            <a:endParaRPr kumimoji="0" lang="tr-TR" sz="2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7 Resim" descr="0nf96lopkmluv78rgymd.gif"/>
          <p:cNvPicPr>
            <a:picLocks noChangeAspect="1"/>
          </p:cNvPicPr>
          <p:nvPr/>
        </p:nvPicPr>
        <p:blipFill>
          <a:blip r:embed="rId4" cstate="print"/>
          <a:stretch>
            <a:fillRect/>
          </a:stretch>
        </p:blipFill>
        <p:spPr>
          <a:xfrm>
            <a:off x="6500826" y="4529146"/>
            <a:ext cx="571504" cy="708666"/>
          </a:xfrm>
          <a:prstGeom prst="rect">
            <a:avLst/>
          </a:prstGeom>
        </p:spPr>
      </p:pic>
      <p:pic>
        <p:nvPicPr>
          <p:cNvPr id="9" name="8 Resim" descr="0nf96lopkmluv78rgymd.gif"/>
          <p:cNvPicPr>
            <a:picLocks noChangeAspect="1"/>
          </p:cNvPicPr>
          <p:nvPr/>
        </p:nvPicPr>
        <p:blipFill>
          <a:blip r:embed="rId4" cstate="print"/>
          <a:stretch>
            <a:fillRect/>
          </a:stretch>
        </p:blipFill>
        <p:spPr>
          <a:xfrm>
            <a:off x="7072330" y="3857628"/>
            <a:ext cx="571504" cy="708666"/>
          </a:xfrm>
          <a:prstGeom prst="rect">
            <a:avLst/>
          </a:prstGeom>
        </p:spPr>
      </p:pic>
      <p:pic>
        <p:nvPicPr>
          <p:cNvPr id="10" name="9 Resim" descr="0nf96lopkmluv78rgymd.gif"/>
          <p:cNvPicPr>
            <a:picLocks noChangeAspect="1"/>
          </p:cNvPicPr>
          <p:nvPr/>
        </p:nvPicPr>
        <p:blipFill>
          <a:blip r:embed="rId4" cstate="print"/>
          <a:stretch>
            <a:fillRect/>
          </a:stretch>
        </p:blipFill>
        <p:spPr>
          <a:xfrm>
            <a:off x="6143636" y="3857628"/>
            <a:ext cx="571504" cy="708666"/>
          </a:xfrm>
          <a:prstGeom prst="rect">
            <a:avLst/>
          </a:prstGeom>
        </p:spPr>
      </p:pic>
      <p:pic>
        <p:nvPicPr>
          <p:cNvPr id="11" name="10 Resim" descr="0nf96lopkmluv78rgymd.gif"/>
          <p:cNvPicPr>
            <a:picLocks noChangeAspect="1"/>
          </p:cNvPicPr>
          <p:nvPr/>
        </p:nvPicPr>
        <p:blipFill>
          <a:blip r:embed="rId4" cstate="print"/>
          <a:stretch>
            <a:fillRect/>
          </a:stretch>
        </p:blipFill>
        <p:spPr>
          <a:xfrm>
            <a:off x="7215206" y="5000636"/>
            <a:ext cx="571504" cy="708666"/>
          </a:xfrm>
          <a:prstGeom prst="rect">
            <a:avLst/>
          </a:prstGeom>
        </p:spPr>
      </p:pic>
      <p:pic>
        <p:nvPicPr>
          <p:cNvPr id="12" name="11 Resim" descr="0nf96lopkmluv78rgymd.gif"/>
          <p:cNvPicPr>
            <a:picLocks noChangeAspect="1"/>
          </p:cNvPicPr>
          <p:nvPr/>
        </p:nvPicPr>
        <p:blipFill>
          <a:blip r:embed="rId4" cstate="print"/>
          <a:stretch>
            <a:fillRect/>
          </a:stretch>
        </p:blipFill>
        <p:spPr>
          <a:xfrm>
            <a:off x="5715008" y="5214950"/>
            <a:ext cx="571504" cy="708666"/>
          </a:xfrm>
          <a:prstGeom prst="rect">
            <a:avLst/>
          </a:prstGeom>
        </p:spPr>
      </p:pic>
      <p:pic>
        <p:nvPicPr>
          <p:cNvPr id="13" name="12 Resim" descr="0nf96lopkmluv78rgymd.gif"/>
          <p:cNvPicPr>
            <a:picLocks noChangeAspect="1"/>
          </p:cNvPicPr>
          <p:nvPr/>
        </p:nvPicPr>
        <p:blipFill>
          <a:blip r:embed="rId4" cstate="print"/>
          <a:stretch>
            <a:fillRect/>
          </a:stretch>
        </p:blipFill>
        <p:spPr>
          <a:xfrm>
            <a:off x="6858016" y="3214686"/>
            <a:ext cx="571504" cy="708666"/>
          </a:xfrm>
          <a:prstGeom prst="rect">
            <a:avLst/>
          </a:prstGeom>
        </p:spPr>
      </p:pic>
      <p:pic>
        <p:nvPicPr>
          <p:cNvPr id="14" name="13 Resim" descr="0nf96lopkmluv78rgymd.gif"/>
          <p:cNvPicPr>
            <a:picLocks noChangeAspect="1"/>
          </p:cNvPicPr>
          <p:nvPr/>
        </p:nvPicPr>
        <p:blipFill>
          <a:blip r:embed="rId4" cstate="print"/>
          <a:stretch>
            <a:fillRect/>
          </a:stretch>
        </p:blipFill>
        <p:spPr>
          <a:xfrm>
            <a:off x="5500694" y="4500570"/>
            <a:ext cx="571504" cy="708666"/>
          </a:xfrm>
          <a:prstGeom prst="rect">
            <a:avLst/>
          </a:prstGeom>
        </p:spPr>
      </p:pic>
      <p:pic>
        <p:nvPicPr>
          <p:cNvPr id="15" name="14 Resim" descr="0nf96lopkmluv78rgymd.gif"/>
          <p:cNvPicPr>
            <a:picLocks noChangeAspect="1"/>
          </p:cNvPicPr>
          <p:nvPr/>
        </p:nvPicPr>
        <p:blipFill>
          <a:blip r:embed="rId4" cstate="print"/>
          <a:stretch>
            <a:fillRect/>
          </a:stretch>
        </p:blipFill>
        <p:spPr>
          <a:xfrm>
            <a:off x="5572132" y="3286124"/>
            <a:ext cx="571504" cy="708666"/>
          </a:xfrm>
          <a:prstGeom prst="rect">
            <a:avLst/>
          </a:prstGeom>
        </p:spPr>
      </p:pic>
      <p:pic>
        <p:nvPicPr>
          <p:cNvPr id="16" name="15 Resim" descr="images.png"/>
          <p:cNvPicPr>
            <a:picLocks noChangeAspect="1"/>
          </p:cNvPicPr>
          <p:nvPr/>
        </p:nvPicPr>
        <p:blipFill>
          <a:blip r:embed="rId5"/>
          <a:srcRect l="20916"/>
          <a:stretch>
            <a:fillRect/>
          </a:stretch>
        </p:blipFill>
        <p:spPr>
          <a:xfrm>
            <a:off x="571472" y="4857760"/>
            <a:ext cx="1269888" cy="1285884"/>
          </a:xfrm>
          <a:prstGeom prst="rect">
            <a:avLst/>
          </a:prstGeom>
        </p:spPr>
      </p:pic>
      <p:sp>
        <p:nvSpPr>
          <p:cNvPr id="17" name="16 Köşeleri Yuvarlanmış Dikdörtgen Belirtme Çizgisi"/>
          <p:cNvSpPr/>
          <p:nvPr/>
        </p:nvSpPr>
        <p:spPr>
          <a:xfrm>
            <a:off x="714348" y="3500438"/>
            <a:ext cx="2786082" cy="1643074"/>
          </a:xfrm>
          <a:prstGeom prst="wedgeRoundRectCallout">
            <a:avLst>
              <a:gd name="adj1" fmla="val -32130"/>
              <a:gd name="adj2" fmla="val 73399"/>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a:ln>
                  <a:noFill/>
                </a:ln>
                <a:solidFill>
                  <a:prstClr val="black"/>
                </a:solidFill>
                <a:effectLst/>
                <a:uLnTx/>
                <a:uFillTx/>
                <a:latin typeface="Calibri"/>
                <a:ea typeface="+mn-ea"/>
                <a:cs typeface="+mn-cs"/>
              </a:rPr>
              <a:t>Teker teker gelin!</a:t>
            </a:r>
          </a:p>
        </p:txBody>
      </p:sp>
    </p:spTree>
    <p:extLst>
      <p:ext uri="{BB962C8B-B14F-4D97-AF65-F5344CB8AC3E}">
        <p14:creationId xmlns:p14="http://schemas.microsoft.com/office/powerpoint/2010/main" val="3313584333"/>
      </p:ext>
    </p:extLst>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ynak">
  <a:themeElements>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ynak">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0.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1.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2.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3.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4.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5.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6.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7.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8.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9.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0.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1.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2.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3.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4.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5.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6.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7.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8.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9.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0.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1.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2.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3.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4.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5.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6.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7.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8.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9.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0.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1.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2.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3.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4.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5.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6.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7.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8.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9.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5.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50.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51.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52.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53.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54.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55.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56.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57.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58.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59.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6.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7.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8.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9.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
  <TotalTime>37967</TotalTime>
  <Words>7301</Words>
  <Application>Microsoft Office PowerPoint</Application>
  <PresentationFormat>On-screen Show (4:3)</PresentationFormat>
  <Paragraphs>1428</Paragraphs>
  <Slides>131</Slides>
  <Notes>9</Notes>
  <HiddenSlides>33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131</vt:i4>
      </vt:variant>
    </vt:vector>
  </HeadingPairs>
  <TitlesOfParts>
    <vt:vector size="138" baseType="lpstr">
      <vt:lpstr>Arial</vt:lpstr>
      <vt:lpstr>Calibri</vt:lpstr>
      <vt:lpstr>Consolas</vt:lpstr>
      <vt:lpstr>Courier New</vt:lpstr>
      <vt:lpstr>Wingdings</vt:lpstr>
      <vt:lpstr>Wingdings 3</vt:lpstr>
      <vt:lpstr>Kaynak</vt:lpstr>
      <vt:lpstr>BİLGİSAYAR PROGRAMLAMA</vt:lpstr>
      <vt:lpstr>Özet</vt:lpstr>
      <vt:lpstr>Yol Haritası</vt:lpstr>
      <vt:lpstr>PowerPoint Presentation</vt:lpstr>
      <vt:lpstr>srand ne işe yarar?</vt:lpstr>
      <vt:lpstr>Bir fonksiyon örneği: rand() fonksiyonu</vt:lpstr>
      <vt:lpstr>Bir fonksiyon örneği: rand() fonksiyonu</vt:lpstr>
      <vt:lpstr>Bir fonksiyon örneği: rand() fonksiyonu</vt:lpstr>
      <vt:lpstr>Bir fonksiyon örneği: rand() fonksiyonu</vt:lpstr>
      <vt:lpstr>Bir fonksiyon örneği: rand() fonksiyonu</vt:lpstr>
      <vt:lpstr>Alıştırma</vt:lpstr>
      <vt:lpstr>Ekrana sizce ne yazdırır?</vt:lpstr>
      <vt:lpstr>Bunu biliyor musunuz?</vt:lpstr>
      <vt:lpstr>Bunu biliyor musunuz?</vt:lpstr>
      <vt:lpstr>C eğitimi daha da erken yaşlarda başlayabilir mi?</vt:lpstr>
      <vt:lpstr>Fonksiyonlar</vt:lpstr>
      <vt:lpstr>Fonksiyonlu kod yapısı</vt:lpstr>
      <vt:lpstr>Bir C kodu birden çok fonksiyon içerebilir</vt:lpstr>
      <vt:lpstr>Derece alan sinüs fonksiyonu yazalım.</vt:lpstr>
      <vt:lpstr>Anlayamadığınız yerleri bizlere sorunuz.</vt:lpstr>
      <vt:lpstr>Derece alan sinüs fonksiyonu yazalım.</vt:lpstr>
      <vt:lpstr>Kütüphane içindeki fonksiyonların kullanımına örnek Alıştırma</vt:lpstr>
      <vt:lpstr>Fonksiyonlar</vt:lpstr>
      <vt:lpstr>Fonksiyonlar</vt:lpstr>
      <vt:lpstr>Fonksiyon örnekleri</vt:lpstr>
      <vt:lpstr>Fonksiyonların Söz dizimi (Syntax)</vt:lpstr>
      <vt:lpstr>Fonksiyonların Söz dizimi (Syntax)</vt:lpstr>
      <vt:lpstr>Güzel bir soru</vt:lpstr>
      <vt:lpstr>Ortalama alan fonksiyon örneği</vt:lpstr>
      <vt:lpstr>Ortalama alan fonksiyon örneği</vt:lpstr>
      <vt:lpstr>return nasıl anlaşılmalı?</vt:lpstr>
      <vt:lpstr>Fonksiyon Oyunu</vt:lpstr>
      <vt:lpstr>Alıştırma – Ekran çıktısı ne olur?</vt:lpstr>
      <vt:lpstr>Anlayamadığınız yerleri bizlere sorunuz.</vt:lpstr>
      <vt:lpstr>3. ve 4. dersler</vt:lpstr>
      <vt:lpstr>Ortalama alan fonksiyon örneği</vt:lpstr>
      <vt:lpstr>Fonksiyonların Prototipleri</vt:lpstr>
      <vt:lpstr>Fonksiyonların Prototipleri</vt:lpstr>
      <vt:lpstr>Fonksiyonların Çağrılması</vt:lpstr>
      <vt:lpstr>Prototiplerin kod içinde kullanımına örnek</vt:lpstr>
      <vt:lpstr>Kod yazmalı alıştırma</vt:lpstr>
      <vt:lpstr>Ses Seviye - Fonksiyonlu Çözüm</vt:lpstr>
      <vt:lpstr>Fonksiyonların Çağrılması</vt:lpstr>
      <vt:lpstr>Noktalı virgül</vt:lpstr>
      <vt:lpstr>Tipik bir soru: “void fonksiyonu nedir?”</vt:lpstr>
      <vt:lpstr>void değer döndüren fonksiyona örnek</vt:lpstr>
      <vt:lpstr>Alıştırma - Ekran çıktısı nedir?</vt:lpstr>
      <vt:lpstr>Fonksiyonlar ne işe yarıyor?</vt:lpstr>
      <vt:lpstr>Fonksiyonlar ne işe yarıyor?</vt:lpstr>
      <vt:lpstr>Fonksiyonlar ne işe yarıyor?</vt:lpstr>
      <vt:lpstr>Düzgün kod, sade kod, basit kod… yazınız.</vt:lpstr>
      <vt:lpstr>Kombinasyon fonksiyonu örneği</vt:lpstr>
      <vt:lpstr>Kombinasyon fonksiyonu örneği</vt:lpstr>
      <vt:lpstr>Anlayamadığınız yerleri bizlere sorunuz.</vt:lpstr>
      <vt:lpstr>Fonksiyon Alıştırmaları</vt:lpstr>
      <vt:lpstr>Fonksiyonlar – Tipik Hatalar</vt:lpstr>
      <vt:lpstr>Fonksiyonlar – Tipik Hatalar</vt:lpstr>
      <vt:lpstr>Fonksiyon sonlandırmak: return ile exit komutlarının farkı</vt:lpstr>
      <vt:lpstr>Fonksiyonlar ve küresel değişkenler</vt:lpstr>
      <vt:lpstr>Fonksiyonlar ve yerel değişkenler</vt:lpstr>
      <vt:lpstr>Fonksiyonlara Parametre Geçişi</vt:lpstr>
      <vt:lpstr>Fonksiyonlar ve yerel değişkenler</vt:lpstr>
      <vt:lpstr>Ayrı fonksiyonların değişkeni olmak…</vt:lpstr>
      <vt:lpstr>Fonksiyonlara Parametre Geçişi</vt:lpstr>
      <vt:lpstr>Fonksiyonlara Parametre Geçişi</vt:lpstr>
      <vt:lpstr>Örnek</vt:lpstr>
      <vt:lpstr>Bunu biliyor musunuz? SYÇS’lerin önemi</vt:lpstr>
      <vt:lpstr>Bilgisayarlarınızı açınız Birlikte kod yazma zamanı…</vt:lpstr>
      <vt:lpstr>Alıştırma – Ekran çıktısını yazınız.</vt:lpstr>
      <vt:lpstr>DevCpp «Hata Ayıkla Özelliği»</vt:lpstr>
      <vt:lpstr>Anlayamadığınız yerleri bizlere sorunuz.</vt:lpstr>
      <vt:lpstr>EK SLAYTLAR</vt:lpstr>
      <vt:lpstr>Alıştırma</vt:lpstr>
      <vt:lpstr>Practice</vt:lpstr>
      <vt:lpstr>Alıştırma</vt:lpstr>
      <vt:lpstr>Alıştırma</vt:lpstr>
      <vt:lpstr>Alıştırma: Üçgen Kenar Kontrolü</vt:lpstr>
      <vt:lpstr>Şok: pow fonksiyonu paralı olmuş (olsun)</vt:lpstr>
      <vt:lpstr>Öyleyse, biz de kendi PQW fonksiyonumuzu yaparız.</vt:lpstr>
      <vt:lpstr>Çok yavaş çekimde bir fonksiyonun çalışması</vt:lpstr>
      <vt:lpstr>Çok yavaş çekimde bir fonksiyonun çalışması</vt:lpstr>
      <vt:lpstr>Çok yavaş çekimde bir fonksiyonun çalışması</vt:lpstr>
      <vt:lpstr>Çok yavaş çekimde bir fonksiyonun çalışması</vt:lpstr>
      <vt:lpstr>Çok yavaş çekimde bir fonksiyonun çalışması</vt:lpstr>
      <vt:lpstr>Çok yavaş çekimde bir fonksiyonun çalışması</vt:lpstr>
      <vt:lpstr>Çok yavaş çekimde bir fonksiyonun çalışması</vt:lpstr>
      <vt:lpstr>Ek slaytlar</vt:lpstr>
      <vt:lpstr>Faktöriyel fonksiyonu örneği</vt:lpstr>
      <vt:lpstr>Faktöriyel fonksiyonu</vt:lpstr>
      <vt:lpstr>Sınava yönelik ek bilgi: Özyineleme soruları</vt:lpstr>
      <vt:lpstr>Bir fonksiyon kullanımı</vt:lpstr>
      <vt:lpstr>min Fonksiyonu Oluşturma</vt:lpstr>
      <vt:lpstr>EK SLAYTLAR</vt:lpstr>
      <vt:lpstr>Programlamada en önemli yeteneklerden biri</vt:lpstr>
      <vt:lpstr>Hata ayıklayabilmenin ilk adımı: Hata olduğunu fark etmek</vt:lpstr>
      <vt:lpstr>“Deneme yanılma” girdabı hk.</vt:lpstr>
      <vt:lpstr>“Deneme yanılma” girdabı hk.</vt:lpstr>
      <vt:lpstr>Hata Ayıklama(debugging)</vt:lpstr>
      <vt:lpstr>Hata Ayıklama(debugging) – Son anı beklememek</vt:lpstr>
      <vt:lpstr>Uyarı: Hata ayıklayabilmek önemli bir yetenektir.</vt:lpstr>
      <vt:lpstr>Hata Ayıklama (debugging)</vt:lpstr>
      <vt:lpstr>Etkin olmayan bir hata ayıklama yöntemi…</vt:lpstr>
      <vt:lpstr>Etkin hata ayıklama yöntemleri</vt:lpstr>
      <vt:lpstr>DevCpp’a kulak verin…</vt:lpstr>
      <vt:lpstr>DevCpp Uyarıları Gösterme Ayarı</vt:lpstr>
      <vt:lpstr>Etkin hata ayıklama yöntemleri</vt:lpstr>
      <vt:lpstr>Etkin hata ayıklama yöntemleri: geçici printler</vt:lpstr>
      <vt:lpstr>Etkin hata ayıklama yöntemleri: geçici printler</vt:lpstr>
      <vt:lpstr>Etkin hata ayıklama yöntemleri: if(DEBUG)</vt:lpstr>
      <vt:lpstr>Etkin hata ayıklama yöntemleri: kodu sadeleştirme</vt:lpstr>
      <vt:lpstr>Hata ayıklama alıştırması: buradaki hata nedir?</vt:lpstr>
      <vt:lpstr>Hata ayıklama alıştırması: buradaki hata nedir?</vt:lpstr>
      <vt:lpstr>Hata ayıklama alıştırması: buradaki hata nedir?</vt:lpstr>
      <vt:lpstr>Hata ayıklama alıştırması: buradaki hata nedir?</vt:lpstr>
      <vt:lpstr>Hata ayıklama alıştırması: buradaki hata nedir?</vt:lpstr>
      <vt:lpstr>Hata ayıklama alıştırması: buradaki hata nedir?</vt:lpstr>
      <vt:lpstr>EK SLAYTLAR</vt:lpstr>
      <vt:lpstr>Bir fonksiyon örneği: daktilo fonksiyonu</vt:lpstr>
      <vt:lpstr>Bir fonksiyon örneği: daktilo fonksiyonu</vt:lpstr>
      <vt:lpstr>Bir fonksiyon örneği: daktilo fonksiyonu</vt:lpstr>
      <vt:lpstr>Bir fonksiyon örneği: daktilo fonksiyonu</vt:lpstr>
      <vt:lpstr>Mesaj Kutuları Açtırmak</vt:lpstr>
      <vt:lpstr>Metnin rengini kısmen değiştirmek (Sınavda bu slayttan sorumlu değilsiniz)</vt:lpstr>
      <vt:lpstr>Bunu biliyor musunuz? Pencere boyutunu ayarlayan kod</vt:lpstr>
      <vt:lpstr>Bunu biliyor musunuz? Yazı tipi boyutunu ayarlayan kod</vt:lpstr>
      <vt:lpstr>DevCpp’ın “Hata Ayıkla” özelliği</vt:lpstr>
      <vt:lpstr>Fonksiyon Alıştırmaları</vt:lpstr>
      <vt:lpstr>Kendinize geri bildirimde bulunun.</vt:lpstr>
      <vt:lpstr>ÖĞRENCİ GÖRÜŞLERİ</vt:lpstr>
      <vt:lpstr>2018-2019 Güz Dönemi (Bir END öğrencisi)</vt:lpstr>
      <vt:lpstr>Bir öğrenci geri bildirimi</vt:lpstr>
    </vt:vector>
  </TitlesOfParts>
  <Company>Rutgers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Programming I</dc:title>
  <dc:creator>Oguz Hanoglu</dc:creator>
  <cp:lastModifiedBy>Oğuz Hanoğlu</cp:lastModifiedBy>
  <cp:revision>1125</cp:revision>
  <dcterms:created xsi:type="dcterms:W3CDTF">2012-10-03T05:14:56Z</dcterms:created>
  <dcterms:modified xsi:type="dcterms:W3CDTF">2019-05-17T13:35:50Z</dcterms:modified>
</cp:coreProperties>
</file>