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Override104.xml" ContentType="application/vnd.openxmlformats-officedocument.themeOverr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19.xml" ContentType="application/vnd.openxmlformats-officedocument.presentationml.slide+xml"/>
  <Override PartName="/ppt/notesSlides/notesSlide41.xml" ContentType="application/vnd.openxmlformats-officedocument.presentationml.notesSlide+xml"/>
  <Override PartName="/ppt/theme/themeOverride39.xml" ContentType="application/vnd.openxmlformats-officedocument.themeOverride+xml"/>
  <Override PartName="/ppt/theme/themeOverride86.xml" ContentType="application/vnd.openxmlformats-officedocument.themeOverride+xml"/>
  <Override PartName="/ppt/slides/slide158.xml" ContentType="application/vnd.openxmlformats-officedocument.presentationml.slide+xml"/>
  <Override PartName="/ppt/theme/themeOverride17.xml" ContentType="application/vnd.openxmlformats-officedocument.themeOverride+xml"/>
  <Override PartName="/ppt/theme/themeOverride64.xml" ContentType="application/vnd.openxmlformats-officedocument.themeOverr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theme/themeOverride145.xml" ContentType="application/vnd.openxmlformats-officedocument.themeOverr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theme/themeOverride42.xml" ContentType="application/vnd.openxmlformats-officedocument.themeOverr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theme/themeOverride20.xml" ContentType="application/vnd.openxmlformats-officedocument.themeOverride+xml"/>
  <Override PartName="/ppt/theme/themeOverride123.xml" ContentType="application/vnd.openxmlformats-officedocument.themeOverride+xml"/>
  <Override PartName="/ppt/notesSlides/notesSlide79.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notesSlides/notesSlide57.xml" ContentType="application/vnd.openxmlformats-officedocument.presentationml.notesSlide+xml"/>
  <Override PartName="/ppt/theme/themeOverride101.xml" ContentType="application/vnd.openxmlformats-officedocument.themeOverr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slides/slide240.xml" ContentType="application/vnd.openxmlformats-officedocument.presentationml.slide+xml"/>
  <Override PartName="/ppt/slides/slide33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heme/themeOverride58.xml" ContentType="application/vnd.openxmlformats-officedocument.themeOverride+xml"/>
  <Override PartName="/ppt/slides/slide177.xml" ContentType="application/vnd.openxmlformats-officedocument.presentationml.slide+xml"/>
  <Override PartName="/ppt/slides/slide316.xml" ContentType="application/vnd.openxmlformats-officedocument.presentationml.slide+xml"/>
  <Override PartName="/ppt/theme/themeOverride36.xml" ContentType="application/vnd.openxmlformats-officedocument.themeOverride+xml"/>
  <Override PartName="/ppt/theme/themeOverride83.xml" ContentType="application/vnd.openxmlformats-officedocument.themeOverride+xml"/>
  <Override PartName="/ppt/theme/themeOverride139.xml" ContentType="application/vnd.openxmlformats-officedocument.themeOverride+xml"/>
  <Override PartName="/ppt/slides/slide108.xml" ContentType="application/vnd.openxmlformats-officedocument.presentationml.slide+xml"/>
  <Override PartName="/ppt/slides/slide155.xml" ContentType="application/vnd.openxmlformats-officedocument.presentationml.slide+xml"/>
  <Override PartName="/ppt/theme/themeOverride117.xml" ContentType="application/vnd.openxmlformats-officedocument.themeOverride+xml"/>
  <Override PartName="/ppt/slides/slide278.xml" ContentType="application/vnd.openxmlformats-officedocument.presentationml.slide+xml"/>
  <Override PartName="/ppt/slides/slide341.xml" ContentType="application/vnd.openxmlformats-officedocument.presentationml.slide+xml"/>
  <Override PartName="/ppt/notesSlides/notesSlide4.xml" ContentType="application/vnd.openxmlformats-officedocument.presentationml.notesSlide+xml"/>
  <Override PartName="/ppt/theme/themeOverride14.xml" ContentType="application/vnd.openxmlformats-officedocument.themeOverride+xml"/>
  <Override PartName="/ppt/theme/themeOverride61.xml" ContentType="application/vnd.openxmlformats-officedocument.themeOverr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theme/themeOverride142.xml" ContentType="application/vnd.openxmlformats-officedocument.themeOverr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theme/themeOverride120.xml" ContentType="application/vnd.openxmlformats-officedocument.themeOverr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theme/themeOverride3.xml" ContentType="application/vnd.openxmlformats-officedocument.themeOverride+xml"/>
  <Override PartName="/ppt/theme/themeOverride99.xml" ContentType="application/vnd.openxmlformats-officedocument.themeOverride+xml"/>
  <Override PartName="/ppt/slides/slide41.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theme/themeOverride77.xml" ContentType="application/vnd.openxmlformats-officedocument.themeOverride+xml"/>
  <Override PartName="/ppt/slides/slide335.xml" ContentType="application/vnd.openxmlformats-officedocument.presentationml.slide+xml"/>
  <Override PartName="/ppt/theme/themeOverride55.xml" ContentType="application/vnd.openxmlformats-officedocument.themeOverr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theme/themeOverride136.xml" ContentType="application/vnd.openxmlformats-officedocument.themeOverr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theme/themeOverride33.xml" ContentType="application/vnd.openxmlformats-officedocument.themeOverride+xml"/>
  <Override PartName="/ppt/theme/themeOverride80.xml" ContentType="application/vnd.openxmlformats-officedocument.themeOverr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theme/themeOverride11.xml" ContentType="application/vnd.openxmlformats-officedocument.themeOverride+xml"/>
  <Override PartName="/ppt/theme/themeOverride114.xml" ContentType="application/vnd.openxmlformats-officedocument.themeOverr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theme/themeOverride49.xml" ContentType="application/vnd.openxmlformats-officedocument.themeOverride+xml"/>
  <Override PartName="/ppt/theme/themeOverride96.xml" ContentType="application/vnd.openxmlformats-officedocument.themeOverride+xml"/>
  <Override PartName="/ppt/slides/slide307.xml" ContentType="application/vnd.openxmlformats-officedocument.presentationml.slide+xml"/>
  <Override PartName="/ppt/theme/themeOverride27.xml" ContentType="application/vnd.openxmlformats-officedocument.themeOverride+xml"/>
  <Override PartName="/ppt/theme/themeOverride74.xml" ContentType="application/vnd.openxmlformats-officedocument.themeOverr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theme/themeOverride108.xml" ContentType="application/vnd.openxmlformats-officedocument.themeOverr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theme/themeOverride52.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theme/themeOverride30.xml" ContentType="application/vnd.openxmlformats-officedocument.themeOverride+xml"/>
  <Override PartName="/ppt/theme/themeOverride133.xml" ContentType="application/vnd.openxmlformats-officedocument.themeOverr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theme/themeOverride111.xml" ContentType="application/vnd.openxmlformats-officedocument.themeOverr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slides/slide32.xml" ContentType="application/vnd.openxmlformats-officedocument.presentationml.slide+xml"/>
  <Override PartName="/ppt/theme/themeOverride68.xml" ContentType="application/vnd.openxmlformats-officedocument.themeOverr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326.xml" ContentType="application/vnd.openxmlformats-officedocument.presentationml.slide+xml"/>
  <Override PartName="/ppt/theme/themeOverride46.xml" ContentType="application/vnd.openxmlformats-officedocument.themeOverride+xml"/>
  <Override PartName="/ppt/theme/themeOverride93.xml" ContentType="application/vnd.openxmlformats-officedocument.themeOverr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theme/themeOverride24.xml" ContentType="application/vnd.openxmlformats-officedocument.themeOverride+xml"/>
  <Override PartName="/ppt/theme/themeOverride35.xml" ContentType="application/vnd.openxmlformats-officedocument.themeOverride+xml"/>
  <Override PartName="/ppt/theme/themeOverride71.xml" ContentType="application/vnd.openxmlformats-officedocument.themeOverride+xml"/>
  <Override PartName="/ppt/theme/themeOverride82.xml" ContentType="application/vnd.openxmlformats-officedocument.themeOverride+xml"/>
  <Override PartName="/ppt/theme/themeOverride127.xml" ContentType="application/vnd.openxmlformats-officedocument.themeOverr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theme/themeOverride60.xml" ContentType="application/vnd.openxmlformats-officedocument.themeOverride+xml"/>
  <Override PartName="/ppt/theme/themeOverride105.xml" ContentType="application/vnd.openxmlformats-officedocument.themeOverride+xml"/>
  <Override PartName="/ppt/theme/themeOverride116.xml" ContentType="application/vnd.openxmlformats-officedocument.themeOverr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theme/themeOverride141.xml" ContentType="application/vnd.openxmlformats-officedocument.themeOverr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theme/themeOverride130.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53.xml" ContentType="application/vnd.openxmlformats-officedocument.presentationml.notesSlide+xml"/>
  <Override PartName="/ppt/theme/themeOverride87.xml" ContentType="application/vnd.openxmlformats-officedocument.themeOverride+xml"/>
  <Override PartName="/ppt/theme/themeOverride98.xml" ContentType="application/vnd.openxmlformats-officedocument.themeOverr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theme/themeOverride29.xml" ContentType="application/vnd.openxmlformats-officedocument.themeOverride+xml"/>
  <Override PartName="/ppt/notesSlides/notesSlide42.xml" ContentType="application/vnd.openxmlformats-officedocument.presentationml.notesSlide+xml"/>
  <Override PartName="/ppt/theme/themeOverride76.xml" ContentType="application/vnd.openxmlformats-officedocument.themeOverr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heme/themeOverride18.xml" ContentType="application/vnd.openxmlformats-officedocument.themeOverride+xml"/>
  <Override PartName="/ppt/theme/themeOverride65.xml" ContentType="application/vnd.openxmlformats-officedocument.themeOverr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theme/themeOverride43.xml" ContentType="application/vnd.openxmlformats-officedocument.themeOverride+xml"/>
  <Override PartName="/ppt/theme/themeOverride54.xml" ContentType="application/vnd.openxmlformats-officedocument.themeOverride+xml"/>
  <Override PartName="/ppt/theme/themeOverride90.xml" ContentType="application/vnd.openxmlformats-officedocument.themeOverr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theme/themeOverride32.xml" ContentType="application/vnd.openxmlformats-officedocument.themeOverride+xml"/>
  <Override PartName="/ppt/theme/themeOverride124.xml" ContentType="application/vnd.openxmlformats-officedocument.themeOverride+xml"/>
  <Override PartName="/ppt/theme/themeOverride135.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notesSlides/notesSlide69.xml" ContentType="application/vnd.openxmlformats-officedocument.presentationml.notesSlide+xml"/>
  <Override PartName="/ppt/theme/themeOverride113.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theme/themeOverride10.xml" ContentType="application/vnd.openxmlformats-officedocument.themeOverr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theme/themeOverride102.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theme/themeOverride59.xml" ContentType="application/vnd.openxmlformats-officedocument.themeOverr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theme/themeOverride48.xml" ContentType="application/vnd.openxmlformats-officedocument.themeOverride+xml"/>
  <Override PartName="/ppt/theme/themeOverride95.xml" ContentType="application/vnd.openxmlformats-officedocument.themeOverr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theme/themeOverride37.xml" ContentType="application/vnd.openxmlformats-officedocument.themeOverride+xml"/>
  <Override PartName="/ppt/notesSlides/notesSlide50.xml" ContentType="application/vnd.openxmlformats-officedocument.presentationml.notesSlide+xml"/>
  <Override PartName="/ppt/theme/themeOverride84.xml" ContentType="application/vnd.openxmlformats-officedocument.themeOverride+xml"/>
  <Override PartName="/ppt/theme/themeOverride129.xml" ContentType="application/vnd.openxmlformats-officedocument.themeOverr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Override15.xml" ContentType="application/vnd.openxmlformats-officedocument.themeOverride+xml"/>
  <Override PartName="/ppt/theme/themeOverride26.xml" ContentType="application/vnd.openxmlformats-officedocument.themeOverride+xml"/>
  <Override PartName="/ppt/theme/themeOverride62.xml" ContentType="application/vnd.openxmlformats-officedocument.themeOverride+xml"/>
  <Override PartName="/ppt/theme/themeOverride73.xml" ContentType="application/vnd.openxmlformats-officedocument.themeOverride+xml"/>
  <Override PartName="/ppt/theme/themeOverride107.xml" ContentType="application/vnd.openxmlformats-officedocument.themeOverride+xml"/>
  <Override PartName="/ppt/theme/themeOverride118.xml" ContentType="application/vnd.openxmlformats-officedocument.themeOverr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notesSlides/notesSlide5.xml" ContentType="application/vnd.openxmlformats-officedocument.presentationml.notesSlide+xml"/>
  <Override PartName="/ppt/theme/themeOverride51.xml" ContentType="application/vnd.openxmlformats-officedocument.themeOverride+xml"/>
  <Override PartName="/ppt/theme/themeOverride143.xml" ContentType="application/vnd.openxmlformats-officedocument.themeOverr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theme/themeOverride40.xml" ContentType="application/vnd.openxmlformats-officedocument.themeOverride+xml"/>
  <Override PartName="/ppt/theme/themeOverride132.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theme/themeOverride121.xml" ContentType="application/vnd.openxmlformats-officedocument.themeOverride+xml"/>
  <Override PartName="/ppt/diagrams/drawing1.xml" ContentType="application/vnd.ms-office.drawingml.diagramDrawing+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theme/themeOverride4.xml" ContentType="application/vnd.openxmlformats-officedocument.themeOverride+xml"/>
  <Override PartName="/ppt/notesSlides/notesSlide55.xml" ContentType="application/vnd.openxmlformats-officedocument.presentationml.notesSlide+xml"/>
  <Override PartName="/ppt/theme/themeOverride89.xml" ContentType="application/vnd.openxmlformats-officedocument.themeOverride+xml"/>
  <Override PartName="/ppt/theme/themeOverride110.xml" ContentType="application/vnd.openxmlformats-officedocument.themeOverr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theme/themeOverride78.xml" ContentType="application/vnd.openxmlformats-officedocument.themeOverr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heme/themeOverride67.xml" ContentType="application/vnd.openxmlformats-officedocument.themeOverr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notesSlides/notesSlide11.xml" ContentType="application/vnd.openxmlformats-officedocument.presentationml.notesSlide+xml"/>
  <Override PartName="/ppt/theme/themeOverride45.xml" ContentType="application/vnd.openxmlformats-officedocument.themeOverride+xml"/>
  <Override PartName="/ppt/theme/themeOverride56.xml" ContentType="application/vnd.openxmlformats-officedocument.themeOverride+xml"/>
  <Override PartName="/ppt/theme/themeOverride92.xml" ContentType="application/vnd.openxmlformats-officedocument.themeOverr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theme/themeOverride34.xml" ContentType="application/vnd.openxmlformats-officedocument.themeOverride+xml"/>
  <Override PartName="/ppt/theme/themeOverride81.xml" ContentType="application/vnd.openxmlformats-officedocument.themeOverride+xml"/>
  <Override PartName="/ppt/theme/themeOverride126.xml" ContentType="application/vnd.openxmlformats-officedocument.themeOverride+xml"/>
  <Override PartName="/ppt/theme/themeOverride137.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theme/themeOverride9.xml" ContentType="application/vnd.openxmlformats-officedocument.themeOverride+xml"/>
  <Override PartName="/ppt/theme/themeOverride23.xml" ContentType="application/vnd.openxmlformats-officedocument.themeOverride+xml"/>
  <Override PartName="/ppt/theme/themeOverride70.xml" ContentType="application/vnd.openxmlformats-officedocument.themeOverride+xml"/>
  <Override PartName="/ppt/theme/themeOverride115.xml" ContentType="application/vnd.openxmlformats-officedocument.themeOverr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theme/themeOverride140.xml" ContentType="application/vnd.openxmlformats-officedocument.themeOverr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97.xml" ContentType="application/vnd.openxmlformats-officedocument.themeOverride+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theme/themeOverride28.xml" ContentType="application/vnd.openxmlformats-officedocument.themeOverride+xml"/>
  <Override PartName="/ppt/theme/themeOverride75.xml" ContentType="application/vnd.openxmlformats-officedocument.themeOverride+xml"/>
  <Override PartName="/ppt/slides/slide99.xml" ContentType="application/vnd.openxmlformats-officedocument.presentationml.slide+xml"/>
  <Override PartName="/ppt/slides/slide333.xml" ContentType="application/vnd.openxmlformats-officedocument.presentationml.slide+xml"/>
  <Override PartName="/ppt/diagrams/layout1.xml" ContentType="application/vnd.openxmlformats-officedocument.drawingml.diagramLayout+xml"/>
  <Override PartName="/ppt/theme/themeOverride53.xml" ContentType="application/vnd.openxmlformats-officedocument.themeOverride+xml"/>
  <Override PartName="/ppt/theme/themeOverride109.xml" ContentType="application/vnd.openxmlformats-officedocument.themeOverr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heme/themeOverride134.xml" ContentType="application/vnd.openxmlformats-officedocument.themeOverr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theme/themeOverride31.xml" ContentType="application/vnd.openxmlformats-officedocument.themeOverride+xml"/>
  <Override PartName="/ppt/notesSlides/notesSlide68.xml" ContentType="application/vnd.openxmlformats-officedocument.presentationml.notesSlide+xml"/>
  <Override PartName="/ppt/slides/slide55.xml" ContentType="application/vnd.openxmlformats-officedocument.presentationml.slide+xml"/>
  <Override PartName="/ppt/theme/themeOverride112.xml" ContentType="application/vnd.openxmlformats-officedocument.themeOverr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theme/themeOverride69.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theme/themeOverride47.xml" ContentType="application/vnd.openxmlformats-officedocument.themeOverride+xml"/>
  <Override PartName="/ppt/theme/themeOverride94.xml" ContentType="application/vnd.openxmlformats-officedocument.themeOverr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Override128.xml" ContentType="application/vnd.openxmlformats-officedocument.themeOverride+xml"/>
  <Override PartName="/ppt/slides/slide305.xml" ContentType="application/vnd.openxmlformats-officedocument.presentationml.slide+xml"/>
  <Override PartName="/ppt/theme/themeOverride25.xml" ContentType="application/vnd.openxmlformats-officedocument.themeOverride+xml"/>
  <Override PartName="/ppt/theme/themeOverride72.xml" ContentType="application/vnd.openxmlformats-officedocument.themeOverr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theme/themeOverride106.xml" ContentType="application/vnd.openxmlformats-officedocument.themeOverride+xml"/>
  <Override PartName="/ppt/slides/slide122.xml" ContentType="application/vnd.openxmlformats-officedocument.presentationml.slide+xml"/>
  <Override PartName="/ppt/slides/slide267.xml" ContentType="application/vnd.openxmlformats-officedocument.presentationml.slide+xml"/>
  <Override PartName="/ppt/theme/themeOverride50.xml" ContentType="application/vnd.openxmlformats-officedocument.themeOverride+xml"/>
  <Override PartName="/ppt/theme/themeOverride131.xml" ContentType="application/vnd.openxmlformats-officedocument.themeOverr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theme/themeOverride88.xml" ContentType="application/vnd.openxmlformats-officedocument.themeOverride+xml"/>
  <Override PartName="/ppt/slides/slide30.xml" ContentType="application/vnd.openxmlformats-officedocument.presentationml.slide+xml"/>
  <Override PartName="/ppt/theme/themeOverride19.xml" ContentType="application/vnd.openxmlformats-officedocument.themeOverride+xml"/>
  <Override PartName="/ppt/theme/themeOverride66.xml" ContentType="application/vnd.openxmlformats-officedocument.themeOverr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324.xml" ContentType="application/vnd.openxmlformats-officedocument.presentationml.slide+xml"/>
  <Override PartName="/ppt/theme/themeOverride44.xml" ContentType="application/vnd.openxmlformats-officedocument.themeOverride+xml"/>
  <Override PartName="/ppt/theme/themeOverride91.xml" ContentType="application/vnd.openxmlformats-officedocument.themeOverr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theme/themeOverride22.xml" ContentType="application/vnd.openxmlformats-officedocument.themeOverride+xml"/>
  <Override PartName="/ppt/theme/themeOverride125.xml" ContentType="application/vnd.openxmlformats-officedocument.themeOverr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heme/themeOverride8.xml" ContentType="application/vnd.openxmlformats-officedocument.themeOverride+xml"/>
  <Override PartName="/ppt/notesSlides/notesSlide59.xml" ContentType="application/vnd.openxmlformats-officedocument.presentationml.notesSlide+xml"/>
  <Override PartName="/ppt/theme/themeOverride103.xml" ContentType="application/vnd.openxmlformats-officedocument.themeOverr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theme/themeOverride38.xml" ContentType="application/vnd.openxmlformats-officedocument.themeOverride+xml"/>
  <Override PartName="/ppt/theme/themeOverride85.xml" ContentType="application/vnd.openxmlformats-officedocument.themeOverr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theme/themeOverride119.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63.xml" ContentType="application/vnd.openxmlformats-officedocument.themeOverr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diagrams/data1.xml" ContentType="application/vnd.openxmlformats-officedocument.drawingml.diagramData+xml"/>
  <Override PartName="/ppt/theme/themeOverride41.xml" ContentType="application/vnd.openxmlformats-officedocument.themeOverride+xml"/>
  <Override PartName="/ppt/theme/themeOverride144.xml" ContentType="application/vnd.openxmlformats-officedocument.themeOverr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theme/themeOverride122.xml" ContentType="application/vnd.openxmlformats-officedocument.themeOverr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theme/themeOverride100.xml" ContentType="application/vnd.openxmlformats-officedocument.themeOverr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theme/themeOverride79.xml" ContentType="application/vnd.openxmlformats-officedocument.themeOverr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Layouts/slideLayout20.xml" ContentType="application/vnd.openxmlformats-officedocument.presentationml.slideLayout+xml"/>
  <Override PartName="/ppt/theme/themeOverride57.xml" ContentType="application/vnd.openxmlformats-officedocument.themeOverr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heme/themeOverride138.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4"/>
  </p:notesMasterIdLst>
  <p:sldIdLst>
    <p:sldId id="256" r:id="rId3"/>
    <p:sldId id="1317" r:id="rId4"/>
    <p:sldId id="852" r:id="rId5"/>
    <p:sldId id="1217" r:id="rId6"/>
    <p:sldId id="1010" r:id="rId7"/>
    <p:sldId id="999" r:id="rId8"/>
    <p:sldId id="1000" r:id="rId9"/>
    <p:sldId id="595" r:id="rId10"/>
    <p:sldId id="730" r:id="rId11"/>
    <p:sldId id="596" r:id="rId12"/>
    <p:sldId id="1001" r:id="rId13"/>
    <p:sldId id="1117" r:id="rId14"/>
    <p:sldId id="532" r:id="rId15"/>
    <p:sldId id="855" r:id="rId16"/>
    <p:sldId id="856" r:id="rId17"/>
    <p:sldId id="536" r:id="rId18"/>
    <p:sldId id="537" r:id="rId19"/>
    <p:sldId id="534" r:id="rId20"/>
    <p:sldId id="666" r:id="rId21"/>
    <p:sldId id="820" r:id="rId22"/>
    <p:sldId id="731" r:id="rId23"/>
    <p:sldId id="1367" r:id="rId24"/>
    <p:sldId id="1431" r:id="rId25"/>
    <p:sldId id="1432" r:id="rId26"/>
    <p:sldId id="1433" r:id="rId27"/>
    <p:sldId id="1286" r:id="rId28"/>
    <p:sldId id="1320" r:id="rId29"/>
    <p:sldId id="860" r:id="rId30"/>
    <p:sldId id="579" r:id="rId31"/>
    <p:sldId id="581" r:id="rId32"/>
    <p:sldId id="582" r:id="rId33"/>
    <p:sldId id="1082" r:id="rId34"/>
    <p:sldId id="1333" r:id="rId35"/>
    <p:sldId id="1334" r:id="rId36"/>
    <p:sldId id="1335" r:id="rId37"/>
    <p:sldId id="1336" r:id="rId38"/>
    <p:sldId id="1337" r:id="rId39"/>
    <p:sldId id="1338" r:id="rId40"/>
    <p:sldId id="1339" r:id="rId41"/>
    <p:sldId id="1340" r:id="rId42"/>
    <p:sldId id="1341" r:id="rId43"/>
    <p:sldId id="1342" r:id="rId44"/>
    <p:sldId id="1343" r:id="rId45"/>
    <p:sldId id="1344" r:id="rId46"/>
    <p:sldId id="1345" r:id="rId47"/>
    <p:sldId id="1346" r:id="rId48"/>
    <p:sldId id="1347" r:id="rId49"/>
    <p:sldId id="1348" r:id="rId50"/>
    <p:sldId id="1349" r:id="rId51"/>
    <p:sldId id="1350" r:id="rId52"/>
    <p:sldId id="1351" r:id="rId53"/>
    <p:sldId id="1352" r:id="rId54"/>
    <p:sldId id="1353" r:id="rId55"/>
    <p:sldId id="1354" r:id="rId56"/>
    <p:sldId id="1355" r:id="rId57"/>
    <p:sldId id="1356" r:id="rId58"/>
    <p:sldId id="1357" r:id="rId59"/>
    <p:sldId id="1358" r:id="rId60"/>
    <p:sldId id="1359" r:id="rId61"/>
    <p:sldId id="1360" r:id="rId62"/>
    <p:sldId id="1362" r:id="rId63"/>
    <p:sldId id="1363" r:id="rId64"/>
    <p:sldId id="1364" r:id="rId65"/>
    <p:sldId id="1365" r:id="rId66"/>
    <p:sldId id="1366" r:id="rId67"/>
    <p:sldId id="583" r:id="rId68"/>
    <p:sldId id="1201" r:id="rId69"/>
    <p:sldId id="945" r:id="rId70"/>
    <p:sldId id="1434" r:id="rId71"/>
    <p:sldId id="1059" r:id="rId72"/>
    <p:sldId id="1218" r:id="rId73"/>
    <p:sldId id="1060" r:id="rId74"/>
    <p:sldId id="1103" r:id="rId75"/>
    <p:sldId id="1102" r:id="rId76"/>
    <p:sldId id="1104" r:id="rId77"/>
    <p:sldId id="1435" r:id="rId78"/>
    <p:sldId id="1436" r:id="rId79"/>
    <p:sldId id="1437" r:id="rId80"/>
    <p:sldId id="1438" r:id="rId81"/>
    <p:sldId id="1439" r:id="rId82"/>
    <p:sldId id="1066" r:id="rId83"/>
    <p:sldId id="1067" r:id="rId84"/>
    <p:sldId id="1068" r:id="rId85"/>
    <p:sldId id="1081" r:id="rId86"/>
    <p:sldId id="1061" r:id="rId87"/>
    <p:sldId id="1440" r:id="rId88"/>
    <p:sldId id="1515" r:id="rId89"/>
    <p:sldId id="1219" r:id="rId90"/>
    <p:sldId id="1441" r:id="rId91"/>
    <p:sldId id="1442" r:id="rId92"/>
    <p:sldId id="1443" r:id="rId93"/>
    <p:sldId id="1444" r:id="rId94"/>
    <p:sldId id="1445" r:id="rId95"/>
    <p:sldId id="1446" r:id="rId96"/>
    <p:sldId id="1447" r:id="rId97"/>
    <p:sldId id="941" r:id="rId98"/>
    <p:sldId id="1448" r:id="rId99"/>
    <p:sldId id="1449" r:id="rId100"/>
    <p:sldId id="1450" r:id="rId101"/>
    <p:sldId id="1421" r:id="rId102"/>
    <p:sldId id="1451" r:id="rId103"/>
    <p:sldId id="1423" r:id="rId104"/>
    <p:sldId id="1424" r:id="rId105"/>
    <p:sldId id="800" r:id="rId106"/>
    <p:sldId id="1425" r:id="rId107"/>
    <p:sldId id="1452" r:id="rId108"/>
    <p:sldId id="1453" r:id="rId109"/>
    <p:sldId id="1454" r:id="rId110"/>
    <p:sldId id="1455" r:id="rId111"/>
    <p:sldId id="1456" r:id="rId112"/>
    <p:sldId id="1457" r:id="rId113"/>
    <p:sldId id="1458" r:id="rId114"/>
    <p:sldId id="1460" r:id="rId115"/>
    <p:sldId id="1461" r:id="rId116"/>
    <p:sldId id="1459" r:id="rId117"/>
    <p:sldId id="1462" r:id="rId118"/>
    <p:sldId id="1463" r:id="rId119"/>
    <p:sldId id="1464" r:id="rId120"/>
    <p:sldId id="1465" r:id="rId121"/>
    <p:sldId id="1466" r:id="rId122"/>
    <p:sldId id="1467" r:id="rId123"/>
    <p:sldId id="1468" r:id="rId124"/>
    <p:sldId id="1469" r:id="rId125"/>
    <p:sldId id="1470" r:id="rId126"/>
    <p:sldId id="1471" r:id="rId127"/>
    <p:sldId id="1472" r:id="rId128"/>
    <p:sldId id="1473" r:id="rId129"/>
    <p:sldId id="1474" r:id="rId130"/>
    <p:sldId id="1475" r:id="rId131"/>
    <p:sldId id="1476" r:id="rId132"/>
    <p:sldId id="1477" r:id="rId133"/>
    <p:sldId id="1478" r:id="rId134"/>
    <p:sldId id="1480" r:id="rId135"/>
    <p:sldId id="1604" r:id="rId136"/>
    <p:sldId id="1602" r:id="rId137"/>
    <p:sldId id="1603" r:id="rId138"/>
    <p:sldId id="1479" r:id="rId139"/>
    <p:sldId id="646" r:id="rId140"/>
    <p:sldId id="1481" r:id="rId141"/>
    <p:sldId id="1483" r:id="rId142"/>
    <p:sldId id="1484" r:id="rId143"/>
    <p:sldId id="1485" r:id="rId144"/>
    <p:sldId id="1486" r:id="rId145"/>
    <p:sldId id="1482" r:id="rId146"/>
    <p:sldId id="1497" r:id="rId147"/>
    <p:sldId id="1488" r:id="rId148"/>
    <p:sldId id="1489" r:id="rId149"/>
    <p:sldId id="1490" r:id="rId150"/>
    <p:sldId id="1491" r:id="rId151"/>
    <p:sldId id="1492" r:id="rId152"/>
    <p:sldId id="1493" r:id="rId153"/>
    <p:sldId id="1487" r:id="rId154"/>
    <p:sldId id="1607" r:id="rId155"/>
    <p:sldId id="1494" r:id="rId156"/>
    <p:sldId id="1605" r:id="rId157"/>
    <p:sldId id="1495" r:id="rId158"/>
    <p:sldId id="1517" r:id="rId159"/>
    <p:sldId id="1516" r:id="rId160"/>
    <p:sldId id="1018" r:id="rId161"/>
    <p:sldId id="1426" r:id="rId162"/>
    <p:sldId id="1011" r:id="rId163"/>
    <p:sldId id="1012" r:id="rId164"/>
    <p:sldId id="1013" r:id="rId165"/>
    <p:sldId id="1014" r:id="rId166"/>
    <p:sldId id="1015" r:id="rId167"/>
    <p:sldId id="1016" r:id="rId168"/>
    <p:sldId id="1017" r:id="rId169"/>
    <p:sldId id="956" r:id="rId170"/>
    <p:sldId id="1427" r:id="rId171"/>
    <p:sldId id="1122" r:id="rId172"/>
    <p:sldId id="1123" r:id="rId173"/>
    <p:sldId id="1124" r:id="rId174"/>
    <p:sldId id="1136" r:id="rId175"/>
    <p:sldId id="1430" r:id="rId176"/>
    <p:sldId id="1138" r:id="rId177"/>
    <p:sldId id="1139" r:id="rId178"/>
    <p:sldId id="1227" r:id="rId179"/>
    <p:sldId id="1220" r:id="rId180"/>
    <p:sldId id="1221" r:id="rId181"/>
    <p:sldId id="1222" r:id="rId182"/>
    <p:sldId id="1223" r:id="rId183"/>
    <p:sldId id="1224" r:id="rId184"/>
    <p:sldId id="1225" r:id="rId185"/>
    <p:sldId id="1226" r:id="rId186"/>
    <p:sldId id="1230" r:id="rId187"/>
    <p:sldId id="1428" r:id="rId188"/>
    <p:sldId id="1228" r:id="rId189"/>
    <p:sldId id="1229" r:id="rId190"/>
    <p:sldId id="1231" r:id="rId191"/>
    <p:sldId id="1235" r:id="rId192"/>
    <p:sldId id="1236" r:id="rId193"/>
    <p:sldId id="1237" r:id="rId194"/>
    <p:sldId id="1238" r:id="rId195"/>
    <p:sldId id="1239" r:id="rId196"/>
    <p:sldId id="1240" r:id="rId197"/>
    <p:sldId id="1241" r:id="rId198"/>
    <p:sldId id="1284" r:id="rId199"/>
    <p:sldId id="1251" r:id="rId200"/>
    <p:sldId id="1252" r:id="rId201"/>
    <p:sldId id="1253" r:id="rId202"/>
    <p:sldId id="1254" r:id="rId203"/>
    <p:sldId id="1255" r:id="rId204"/>
    <p:sldId id="1256" r:id="rId205"/>
    <p:sldId id="1257" r:id="rId206"/>
    <p:sldId id="1258" r:id="rId207"/>
    <p:sldId id="1259" r:id="rId208"/>
    <p:sldId id="1260" r:id="rId209"/>
    <p:sldId id="1261" r:id="rId210"/>
    <p:sldId id="1262" r:id="rId211"/>
    <p:sldId id="1263" r:id="rId212"/>
    <p:sldId id="1264" r:id="rId213"/>
    <p:sldId id="1265" r:id="rId214"/>
    <p:sldId id="1266" r:id="rId215"/>
    <p:sldId id="1267" r:id="rId216"/>
    <p:sldId id="1268" r:id="rId217"/>
    <p:sldId id="1269" r:id="rId218"/>
    <p:sldId id="1270" r:id="rId219"/>
    <p:sldId id="1271" r:id="rId220"/>
    <p:sldId id="1272" r:id="rId221"/>
    <p:sldId id="1273" r:id="rId222"/>
    <p:sldId id="1274" r:id="rId223"/>
    <p:sldId id="1275" r:id="rId224"/>
    <p:sldId id="1276" r:id="rId225"/>
    <p:sldId id="1277" r:id="rId226"/>
    <p:sldId id="1278" r:id="rId227"/>
    <p:sldId id="1279" r:id="rId228"/>
    <p:sldId id="1280" r:id="rId229"/>
    <p:sldId id="1281" r:id="rId230"/>
    <p:sldId id="1282" r:id="rId231"/>
    <p:sldId id="1283" r:id="rId232"/>
    <p:sldId id="1403" r:id="rId233"/>
    <p:sldId id="1422" r:id="rId234"/>
    <p:sldId id="1404" r:id="rId235"/>
    <p:sldId id="1405" r:id="rId236"/>
    <p:sldId id="1419" r:id="rId237"/>
    <p:sldId id="1406" r:id="rId238"/>
    <p:sldId id="1407" r:id="rId239"/>
    <p:sldId id="1408" r:id="rId240"/>
    <p:sldId id="1409" r:id="rId241"/>
    <p:sldId id="1414" r:id="rId242"/>
    <p:sldId id="1415" r:id="rId243"/>
    <p:sldId id="1416" r:id="rId244"/>
    <p:sldId id="1417" r:id="rId245"/>
    <p:sldId id="1418" r:id="rId246"/>
    <p:sldId id="1519" r:id="rId247"/>
    <p:sldId id="1520" r:id="rId248"/>
    <p:sldId id="1521" r:id="rId249"/>
    <p:sldId id="1522" r:id="rId250"/>
    <p:sldId id="1523" r:id="rId251"/>
    <p:sldId id="1524" r:id="rId252"/>
    <p:sldId id="1525" r:id="rId253"/>
    <p:sldId id="1526" r:id="rId254"/>
    <p:sldId id="1527" r:id="rId255"/>
    <p:sldId id="1528" r:id="rId256"/>
    <p:sldId id="1529" r:id="rId257"/>
    <p:sldId id="1530" r:id="rId258"/>
    <p:sldId id="1531" r:id="rId259"/>
    <p:sldId id="1532" r:id="rId260"/>
    <p:sldId id="1533" r:id="rId261"/>
    <p:sldId id="1534" r:id="rId262"/>
    <p:sldId id="1535" r:id="rId263"/>
    <p:sldId id="1536" r:id="rId264"/>
    <p:sldId id="1537" r:id="rId265"/>
    <p:sldId id="1538" r:id="rId266"/>
    <p:sldId id="1539" r:id="rId267"/>
    <p:sldId id="1540" r:id="rId268"/>
    <p:sldId id="1541" r:id="rId269"/>
    <p:sldId id="1542" r:id="rId270"/>
    <p:sldId id="1543" r:id="rId271"/>
    <p:sldId id="1544" r:id="rId272"/>
    <p:sldId id="1545" r:id="rId273"/>
    <p:sldId id="1546" r:id="rId274"/>
    <p:sldId id="1600" r:id="rId275"/>
    <p:sldId id="1601" r:id="rId276"/>
    <p:sldId id="1547" r:id="rId277"/>
    <p:sldId id="1548" r:id="rId278"/>
    <p:sldId id="1549" r:id="rId279"/>
    <p:sldId id="1550" r:id="rId280"/>
    <p:sldId id="1551" r:id="rId281"/>
    <p:sldId id="1552" r:id="rId282"/>
    <p:sldId id="1553" r:id="rId283"/>
    <p:sldId id="1554" r:id="rId284"/>
    <p:sldId id="1555" r:id="rId285"/>
    <p:sldId id="1556" r:id="rId286"/>
    <p:sldId id="1557" r:id="rId287"/>
    <p:sldId id="1558" r:id="rId288"/>
    <p:sldId id="1559" r:id="rId289"/>
    <p:sldId id="1560" r:id="rId290"/>
    <p:sldId id="1561" r:id="rId291"/>
    <p:sldId id="1562" r:id="rId292"/>
    <p:sldId id="1563" r:id="rId293"/>
    <p:sldId id="1564" r:id="rId294"/>
    <p:sldId id="1565" r:id="rId295"/>
    <p:sldId id="1566" r:id="rId296"/>
    <p:sldId id="1567" r:id="rId297"/>
    <p:sldId id="1568" r:id="rId298"/>
    <p:sldId id="1569" r:id="rId299"/>
    <p:sldId id="1570" r:id="rId300"/>
    <p:sldId id="1571" r:id="rId301"/>
    <p:sldId id="1572" r:id="rId302"/>
    <p:sldId id="1573" r:id="rId303"/>
    <p:sldId id="1574" r:id="rId304"/>
    <p:sldId id="1575" r:id="rId305"/>
    <p:sldId id="1576" r:id="rId306"/>
    <p:sldId id="1577" r:id="rId307"/>
    <p:sldId id="1578" r:id="rId308"/>
    <p:sldId id="1579" r:id="rId309"/>
    <p:sldId id="1580" r:id="rId310"/>
    <p:sldId id="1581" r:id="rId311"/>
    <p:sldId id="1582" r:id="rId312"/>
    <p:sldId id="1583" r:id="rId313"/>
    <p:sldId id="1584" r:id="rId314"/>
    <p:sldId id="1585" r:id="rId315"/>
    <p:sldId id="1586" r:id="rId316"/>
    <p:sldId id="1587" r:id="rId317"/>
    <p:sldId id="1588" r:id="rId318"/>
    <p:sldId id="1589" r:id="rId319"/>
    <p:sldId id="1590" r:id="rId320"/>
    <p:sldId id="1591" r:id="rId321"/>
    <p:sldId id="1592" r:id="rId322"/>
    <p:sldId id="1593" r:id="rId323"/>
    <p:sldId id="1594" r:id="rId324"/>
    <p:sldId id="1595" r:id="rId325"/>
    <p:sldId id="1596" r:id="rId326"/>
    <p:sldId id="1597" r:id="rId327"/>
    <p:sldId id="1598" r:id="rId328"/>
    <p:sldId id="1599" r:id="rId329"/>
    <p:sldId id="1244" r:id="rId330"/>
    <p:sldId id="1245" r:id="rId331"/>
    <p:sldId id="1246" r:id="rId332"/>
    <p:sldId id="1247" r:id="rId333"/>
    <p:sldId id="1248" r:id="rId334"/>
    <p:sldId id="1249" r:id="rId335"/>
    <p:sldId id="1400" r:id="rId336"/>
    <p:sldId id="1233" r:id="rId337"/>
    <p:sldId id="1234" r:id="rId338"/>
    <p:sldId id="1198" r:id="rId339"/>
    <p:sldId id="1397" r:id="rId340"/>
    <p:sldId id="1399" r:id="rId341"/>
    <p:sldId id="1371" r:id="rId342"/>
    <p:sldId id="1412" r:id="rId34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ers1-2" id="{BFD3435A-686F-4584-9E4F-D298106ED26C}">
          <p14:sldIdLst>
            <p14:sldId id="256"/>
            <p14:sldId id="1317"/>
            <p14:sldId id="852"/>
            <p14:sldId id="1217"/>
            <p14:sldId id="1010"/>
            <p14:sldId id="999"/>
            <p14:sldId id="1000"/>
            <p14:sldId id="595"/>
            <p14:sldId id="730"/>
            <p14:sldId id="596"/>
            <p14:sldId id="1001"/>
            <p14:sldId id="1117"/>
            <p14:sldId id="532"/>
            <p14:sldId id="855"/>
            <p14:sldId id="856"/>
            <p14:sldId id="536"/>
            <p14:sldId id="537"/>
            <p14:sldId id="534"/>
            <p14:sldId id="666"/>
            <p14:sldId id="820"/>
            <p14:sldId id="731"/>
            <p14:sldId id="1367"/>
            <p14:sldId id="1431"/>
            <p14:sldId id="1432"/>
            <p14:sldId id="1433"/>
            <p14:sldId id="1286"/>
            <p14:sldId id="1320"/>
            <p14:sldId id="860"/>
            <p14:sldId id="579"/>
            <p14:sldId id="581"/>
            <p14:sldId id="582"/>
            <p14:sldId id="1082"/>
            <p14:sldId id="1333"/>
            <p14:sldId id="1334"/>
            <p14:sldId id="1335"/>
            <p14:sldId id="1336"/>
            <p14:sldId id="1337"/>
            <p14:sldId id="1338"/>
            <p14:sldId id="1339"/>
            <p14:sldId id="1340"/>
            <p14:sldId id="1341"/>
            <p14:sldId id="1342"/>
            <p14:sldId id="1343"/>
            <p14:sldId id="1344"/>
            <p14:sldId id="1345"/>
            <p14:sldId id="1346"/>
            <p14:sldId id="1347"/>
            <p14:sldId id="1348"/>
            <p14:sldId id="1349"/>
            <p14:sldId id="1350"/>
            <p14:sldId id="1351"/>
            <p14:sldId id="1352"/>
            <p14:sldId id="1353"/>
            <p14:sldId id="1354"/>
            <p14:sldId id="1355"/>
            <p14:sldId id="1356"/>
            <p14:sldId id="1357"/>
            <p14:sldId id="1358"/>
            <p14:sldId id="1359"/>
            <p14:sldId id="1360"/>
            <p14:sldId id="1362"/>
            <p14:sldId id="1363"/>
            <p14:sldId id="1364"/>
            <p14:sldId id="1365"/>
            <p14:sldId id="1366"/>
            <p14:sldId id="583"/>
            <p14:sldId id="1201"/>
          </p14:sldIdLst>
        </p14:section>
        <p14:section name="Ders3-4" id="{A2C89907-D3A5-47C2-A426-1F86E3C680FB}">
          <p14:sldIdLst>
            <p14:sldId id="945"/>
            <p14:sldId id="1434"/>
            <p14:sldId id="1059"/>
            <p14:sldId id="1218"/>
            <p14:sldId id="1060"/>
            <p14:sldId id="1103"/>
            <p14:sldId id="1102"/>
            <p14:sldId id="1104"/>
            <p14:sldId id="1435"/>
            <p14:sldId id="1436"/>
            <p14:sldId id="1437"/>
            <p14:sldId id="1438"/>
            <p14:sldId id="1439"/>
            <p14:sldId id="1066"/>
            <p14:sldId id="1067"/>
            <p14:sldId id="1068"/>
            <p14:sldId id="1081"/>
            <p14:sldId id="1061"/>
            <p14:sldId id="1440"/>
            <p14:sldId id="1515"/>
            <p14:sldId id="1219"/>
            <p14:sldId id="1441"/>
            <p14:sldId id="1442"/>
            <p14:sldId id="1443"/>
            <p14:sldId id="1444"/>
            <p14:sldId id="1445"/>
            <p14:sldId id="1446"/>
            <p14:sldId id="1447"/>
            <p14:sldId id="941"/>
            <p14:sldId id="1448"/>
            <p14:sldId id="1449"/>
            <p14:sldId id="1450"/>
            <p14:sldId id="1421"/>
            <p14:sldId id="1451"/>
            <p14:sldId id="1423"/>
            <p14:sldId id="1424"/>
            <p14:sldId id="800"/>
            <p14:sldId id="1425"/>
            <p14:sldId id="1452"/>
            <p14:sldId id="1453"/>
            <p14:sldId id="1454"/>
            <p14:sldId id="1455"/>
            <p14:sldId id="1456"/>
            <p14:sldId id="1457"/>
            <p14:sldId id="1458"/>
            <p14:sldId id="1460"/>
            <p14:sldId id="1461"/>
            <p14:sldId id="1459"/>
            <p14:sldId id="1462"/>
            <p14:sldId id="1463"/>
            <p14:sldId id="1464"/>
            <p14:sldId id="1465"/>
            <p14:sldId id="1466"/>
            <p14:sldId id="1467"/>
            <p14:sldId id="1468"/>
            <p14:sldId id="1469"/>
            <p14:sldId id="1470"/>
            <p14:sldId id="1471"/>
            <p14:sldId id="1472"/>
            <p14:sldId id="1473"/>
            <p14:sldId id="1474"/>
            <p14:sldId id="1475"/>
            <p14:sldId id="1476"/>
            <p14:sldId id="1477"/>
            <p14:sldId id="1478"/>
            <p14:sldId id="1480"/>
          </p14:sldIdLst>
        </p14:section>
        <p14:section name="Ders5-6" id="{BE580F2D-348F-4A7D-98C6-71AB6E95DAB3}">
          <p14:sldIdLst>
            <p14:sldId id="1604"/>
            <p14:sldId id="1602"/>
            <p14:sldId id="1603"/>
            <p14:sldId id="1479"/>
            <p14:sldId id="646"/>
            <p14:sldId id="1481"/>
            <p14:sldId id="1483"/>
            <p14:sldId id="1484"/>
            <p14:sldId id="1485"/>
            <p14:sldId id="1486"/>
            <p14:sldId id="1482"/>
            <p14:sldId id="1497"/>
            <p14:sldId id="1488"/>
            <p14:sldId id="1489"/>
            <p14:sldId id="1490"/>
            <p14:sldId id="1491"/>
            <p14:sldId id="1492"/>
            <p14:sldId id="1493"/>
            <p14:sldId id="1487"/>
            <p14:sldId id="1494"/>
            <p14:sldId id="1605"/>
            <p14:sldId id="1495"/>
            <p14:sldId id="1517"/>
            <p14:sldId id="1516"/>
            <p14:sldId id="1420"/>
            <p14:sldId id="1606"/>
            <p14:sldId id="1518"/>
          </p14:sldIdLst>
        </p14:section>
        <p14:section name="Ek slaytlar" id="{57D5701D-D007-405E-A3E1-4475B1E75611}">
          <p14:sldIdLst>
            <p14:sldId id="1018"/>
            <p14:sldId id="1426"/>
            <p14:sldId id="1011"/>
            <p14:sldId id="1012"/>
            <p14:sldId id="1013"/>
            <p14:sldId id="1014"/>
            <p14:sldId id="1015"/>
            <p14:sldId id="1016"/>
            <p14:sldId id="1017"/>
            <p14:sldId id="956"/>
            <p14:sldId id="1427"/>
            <p14:sldId id="1122"/>
            <p14:sldId id="1123"/>
            <p14:sldId id="1124"/>
            <p14:sldId id="1136"/>
            <p14:sldId id="1430"/>
            <p14:sldId id="1138"/>
            <p14:sldId id="1139"/>
            <p14:sldId id="1227"/>
            <p14:sldId id="1220"/>
            <p14:sldId id="1221"/>
            <p14:sldId id="1222"/>
            <p14:sldId id="1223"/>
            <p14:sldId id="1224"/>
            <p14:sldId id="1225"/>
            <p14:sldId id="1226"/>
            <p14:sldId id="1230"/>
            <p14:sldId id="1428"/>
            <p14:sldId id="1228"/>
            <p14:sldId id="1229"/>
            <p14:sldId id="1231"/>
            <p14:sldId id="1235"/>
            <p14:sldId id="1236"/>
            <p14:sldId id="1237"/>
            <p14:sldId id="1238"/>
            <p14:sldId id="1239"/>
            <p14:sldId id="1240"/>
            <p14:sldId id="1241"/>
            <p14:sldId id="1284"/>
            <p14:sldId id="1251"/>
            <p14:sldId id="1252"/>
            <p14:sldId id="1253"/>
            <p14:sldId id="1254"/>
            <p14:sldId id="1255"/>
            <p14:sldId id="1256"/>
            <p14:sldId id="1257"/>
            <p14:sldId id="1258"/>
            <p14:sldId id="1259"/>
            <p14:sldId id="1260"/>
            <p14:sldId id="1261"/>
            <p14:sldId id="1262"/>
            <p14:sldId id="1263"/>
            <p14:sldId id="1264"/>
            <p14:sldId id="1265"/>
            <p14:sldId id="1266"/>
            <p14:sldId id="1267"/>
            <p14:sldId id="1268"/>
            <p14:sldId id="1269"/>
            <p14:sldId id="1270"/>
            <p14:sldId id="1271"/>
            <p14:sldId id="1272"/>
            <p14:sldId id="1273"/>
            <p14:sldId id="1274"/>
            <p14:sldId id="1275"/>
            <p14:sldId id="1276"/>
            <p14:sldId id="1277"/>
            <p14:sldId id="1278"/>
            <p14:sldId id="1279"/>
            <p14:sldId id="1280"/>
            <p14:sldId id="1281"/>
            <p14:sldId id="1282"/>
            <p14:sldId id="1283"/>
            <p14:sldId id="1403"/>
            <p14:sldId id="1422"/>
            <p14:sldId id="1404"/>
            <p14:sldId id="1405"/>
            <p14:sldId id="1419"/>
            <p14:sldId id="1406"/>
            <p14:sldId id="1407"/>
            <p14:sldId id="1408"/>
            <p14:sldId id="1409"/>
            <p14:sldId id="1414"/>
            <p14:sldId id="1415"/>
            <p14:sldId id="1416"/>
            <p14:sldId id="1417"/>
            <p14:sldId id="1418"/>
            <p14:sldId id="1519"/>
            <p14:sldId id="1520"/>
            <p14:sldId id="1521"/>
            <p14:sldId id="1522"/>
            <p14:sldId id="1523"/>
            <p14:sldId id="1524"/>
            <p14:sldId id="1525"/>
            <p14:sldId id="1526"/>
            <p14:sldId id="1527"/>
            <p14:sldId id="1528"/>
            <p14:sldId id="1529"/>
            <p14:sldId id="1530"/>
            <p14:sldId id="1531"/>
            <p14:sldId id="1532"/>
            <p14:sldId id="1533"/>
            <p14:sldId id="1534"/>
            <p14:sldId id="1535"/>
            <p14:sldId id="1536"/>
            <p14:sldId id="1537"/>
            <p14:sldId id="1538"/>
            <p14:sldId id="1539"/>
            <p14:sldId id="1540"/>
            <p14:sldId id="1541"/>
            <p14:sldId id="1542"/>
            <p14:sldId id="1543"/>
            <p14:sldId id="1544"/>
            <p14:sldId id="1545"/>
            <p14:sldId id="1546"/>
            <p14:sldId id="1600"/>
            <p14:sldId id="1601"/>
            <p14:sldId id="1547"/>
            <p14:sldId id="1548"/>
            <p14:sldId id="1549"/>
            <p14:sldId id="1550"/>
            <p14:sldId id="1551"/>
            <p14:sldId id="1552"/>
            <p14:sldId id="1553"/>
            <p14:sldId id="1554"/>
            <p14:sldId id="1555"/>
            <p14:sldId id="1556"/>
            <p14:sldId id="1557"/>
            <p14:sldId id="1558"/>
            <p14:sldId id="1559"/>
            <p14:sldId id="1560"/>
            <p14:sldId id="1561"/>
            <p14:sldId id="1562"/>
            <p14:sldId id="1563"/>
            <p14:sldId id="1564"/>
            <p14:sldId id="1565"/>
            <p14:sldId id="1566"/>
            <p14:sldId id="1567"/>
            <p14:sldId id="1568"/>
            <p14:sldId id="1569"/>
            <p14:sldId id="1570"/>
            <p14:sldId id="1571"/>
            <p14:sldId id="1572"/>
            <p14:sldId id="1573"/>
            <p14:sldId id="1574"/>
            <p14:sldId id="1575"/>
            <p14:sldId id="1576"/>
            <p14:sldId id="1577"/>
            <p14:sldId id="1578"/>
            <p14:sldId id="1579"/>
            <p14:sldId id="1580"/>
            <p14:sldId id="1581"/>
            <p14:sldId id="1582"/>
            <p14:sldId id="1583"/>
            <p14:sldId id="1584"/>
            <p14:sldId id="1585"/>
            <p14:sldId id="1586"/>
            <p14:sldId id="1587"/>
            <p14:sldId id="1588"/>
            <p14:sldId id="1589"/>
            <p14:sldId id="1590"/>
            <p14:sldId id="1591"/>
            <p14:sldId id="1592"/>
            <p14:sldId id="1593"/>
            <p14:sldId id="1594"/>
            <p14:sldId id="1595"/>
            <p14:sldId id="1596"/>
            <p14:sldId id="1597"/>
            <p14:sldId id="1598"/>
            <p14:sldId id="1599"/>
            <p14:sldId id="1244"/>
            <p14:sldId id="1245"/>
            <p14:sldId id="1246"/>
            <p14:sldId id="1247"/>
            <p14:sldId id="1248"/>
            <p14:sldId id="1249"/>
            <p14:sldId id="1400"/>
            <p14:sldId id="1233"/>
            <p14:sldId id="1234"/>
            <p14:sldId id="1198"/>
            <p14:sldId id="1397"/>
            <p14:sldId id="1399"/>
            <p14:sldId id="1371"/>
            <p14:sldId id="1412"/>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4993" autoAdjust="0"/>
    <p:restoredTop sz="97815" autoAdjust="0"/>
  </p:normalViewPr>
  <p:slideViewPr>
    <p:cSldViewPr>
      <p:cViewPr varScale="1">
        <p:scale>
          <a:sx n="95" d="100"/>
          <a:sy n="95" d="100"/>
        </p:scale>
        <p:origin x="-876" y="-90"/>
      </p:cViewPr>
      <p:guideLst>
        <p:guide orient="horz" pos="2160"/>
        <p:guide pos="2880"/>
      </p:guideLst>
    </p:cSldViewPr>
  </p:slideViewPr>
  <p:outlineViewPr>
    <p:cViewPr>
      <p:scale>
        <a:sx n="33" d="100"/>
        <a:sy n="33" d="100"/>
      </p:scale>
      <p:origin x="0" y="23994"/>
    </p:cViewPr>
  </p:outlineViewPr>
  <p:notesTextViewPr>
    <p:cViewPr>
      <p:scale>
        <a:sx n="3" d="2"/>
        <a:sy n="3" d="2"/>
      </p:scale>
      <p:origin x="0" y="0"/>
    </p:cViewPr>
  </p:notesTextViewPr>
  <p:sorterViewPr>
    <p:cViewPr varScale="1">
      <p:scale>
        <a:sx n="1" d="1"/>
        <a:sy n="1" d="1"/>
      </p:scale>
      <p:origin x="0" y="3906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303" Type="http://schemas.openxmlformats.org/officeDocument/2006/relationships/slide" Target="slides/slide301.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324" Type="http://schemas.openxmlformats.org/officeDocument/2006/relationships/slide" Target="slides/slide322.xml"/><Relationship Id="rId345" Type="http://schemas.openxmlformats.org/officeDocument/2006/relationships/presProps" Target="presProps.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314" Type="http://schemas.openxmlformats.org/officeDocument/2006/relationships/slide" Target="slides/slide312.xml"/><Relationship Id="rId335" Type="http://schemas.openxmlformats.org/officeDocument/2006/relationships/slide" Target="slides/slide333.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25" Type="http://schemas.openxmlformats.org/officeDocument/2006/relationships/slide" Target="slides/slide323.xml"/><Relationship Id="rId346" Type="http://schemas.openxmlformats.org/officeDocument/2006/relationships/viewProps" Target="viewProps.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315" Type="http://schemas.openxmlformats.org/officeDocument/2006/relationships/slide" Target="slides/slide313.xml"/><Relationship Id="rId336" Type="http://schemas.openxmlformats.org/officeDocument/2006/relationships/slide" Target="slides/slide334.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slide" Target="slides/slide303.xml"/><Relationship Id="rId326" Type="http://schemas.openxmlformats.org/officeDocument/2006/relationships/slide" Target="slides/slide324.xml"/><Relationship Id="rId347" Type="http://schemas.openxmlformats.org/officeDocument/2006/relationships/theme" Target="theme/theme1.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16" Type="http://schemas.openxmlformats.org/officeDocument/2006/relationships/slide" Target="slides/slide314.xml"/><Relationship Id="rId337" Type="http://schemas.openxmlformats.org/officeDocument/2006/relationships/slide" Target="slides/slide335.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slide" Target="slides/slide325.xml"/><Relationship Id="rId348" Type="http://schemas.openxmlformats.org/officeDocument/2006/relationships/tableStyles" Target="tableStyles.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338" Type="http://schemas.openxmlformats.org/officeDocument/2006/relationships/slide" Target="slides/slide336.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93" Type="http://schemas.openxmlformats.org/officeDocument/2006/relationships/slide" Target="slides/slide291.xml"/><Relationship Id="rId302" Type="http://schemas.openxmlformats.org/officeDocument/2006/relationships/slide" Target="slides/slide300.xml"/><Relationship Id="rId307" Type="http://schemas.openxmlformats.org/officeDocument/2006/relationships/slide" Target="slides/slide305.xml"/><Relationship Id="rId323" Type="http://schemas.openxmlformats.org/officeDocument/2006/relationships/slide" Target="slides/slide321.xml"/><Relationship Id="rId328" Type="http://schemas.openxmlformats.org/officeDocument/2006/relationships/slide" Target="slides/slide326.xml"/><Relationship Id="rId344"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313" Type="http://schemas.openxmlformats.org/officeDocument/2006/relationships/slide" Target="slides/slide311.xml"/><Relationship Id="rId318" Type="http://schemas.openxmlformats.org/officeDocument/2006/relationships/slide" Target="slides/slide316.xml"/><Relationship Id="rId339" Type="http://schemas.openxmlformats.org/officeDocument/2006/relationships/slide" Target="slides/slide337.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334" Type="http://schemas.openxmlformats.org/officeDocument/2006/relationships/slide" Target="slides/slide332.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3F3A2F-355F-459D-A834-DF4B47CA3301}" type="doc">
      <dgm:prSet loTypeId="urn:microsoft.com/office/officeart/2005/8/layout/cycle2" loCatId="cycle" qsTypeId="urn:microsoft.com/office/officeart/2005/8/quickstyle/3d9" qsCatId="3D" csTypeId="urn:microsoft.com/office/officeart/2005/8/colors/colorful4" csCatId="colorful" phldr="1"/>
      <dgm:spPr/>
      <dgm:t>
        <a:bodyPr/>
        <a:lstStyle/>
        <a:p>
          <a:endParaRPr lang="tr-TR"/>
        </a:p>
      </dgm:t>
    </dgm:pt>
    <dgm:pt modelId="{95C6163F-55F7-4ED7-AF11-35469C18E63B}">
      <dgm:prSet phldrT="[Metin]" custT="1"/>
      <dgm:spPr/>
      <dgm:t>
        <a:bodyPr/>
        <a:lstStyle/>
        <a:p>
          <a:r>
            <a:rPr lang="tr-TR" sz="3600" b="1" dirty="0">
              <a:solidFill>
                <a:schemeClr val="tx1"/>
              </a:solidFill>
            </a:rPr>
            <a:t>Çalış</a:t>
          </a:r>
        </a:p>
      </dgm:t>
    </dgm:pt>
    <dgm:pt modelId="{E60BE3F6-A7E9-4A89-9AF0-FAB79FFC4095}" type="parTrans" cxnId="{10771087-8ECE-4C4F-9A6F-F3A71DAACCAE}">
      <dgm:prSet/>
      <dgm:spPr/>
      <dgm:t>
        <a:bodyPr/>
        <a:lstStyle/>
        <a:p>
          <a:endParaRPr lang="tr-TR" sz="4400">
            <a:solidFill>
              <a:schemeClr val="tx1"/>
            </a:solidFill>
          </a:endParaRPr>
        </a:p>
      </dgm:t>
    </dgm:pt>
    <dgm:pt modelId="{085B6FF5-ECF4-4A72-BA42-EA2E25013300}" type="sibTrans" cxnId="{10771087-8ECE-4C4F-9A6F-F3A71DAACCAE}">
      <dgm:prSet custT="1"/>
      <dgm:spPr/>
      <dgm:t>
        <a:bodyPr/>
        <a:lstStyle/>
        <a:p>
          <a:endParaRPr lang="tr-TR" sz="4800">
            <a:solidFill>
              <a:schemeClr val="tx1"/>
            </a:solidFill>
          </a:endParaRPr>
        </a:p>
      </dgm:t>
    </dgm:pt>
    <dgm:pt modelId="{C4BED230-392E-42B4-9469-330BE8AF9971}">
      <dgm:prSet phldrT="[Metin]" custT="1"/>
      <dgm:spPr/>
      <dgm:t>
        <a:bodyPr/>
        <a:lstStyle/>
        <a:p>
          <a:r>
            <a:rPr lang="tr-TR" sz="3200" b="1" dirty="0">
              <a:solidFill>
                <a:schemeClr val="tx1"/>
              </a:solidFill>
            </a:rPr>
            <a:t>Başar</a:t>
          </a:r>
        </a:p>
      </dgm:t>
    </dgm:pt>
    <dgm:pt modelId="{42AD9C8E-A741-4AEB-83AB-D2C790540FEA}" type="parTrans" cxnId="{BBC82068-AA51-40B2-A2CF-46AD33F2C5CC}">
      <dgm:prSet/>
      <dgm:spPr/>
      <dgm:t>
        <a:bodyPr/>
        <a:lstStyle/>
        <a:p>
          <a:endParaRPr lang="tr-TR" sz="4400">
            <a:solidFill>
              <a:schemeClr val="tx1"/>
            </a:solidFill>
          </a:endParaRPr>
        </a:p>
      </dgm:t>
    </dgm:pt>
    <dgm:pt modelId="{94BDDF1D-40DE-4D9A-ACEC-53EEF44E0687}" type="sibTrans" cxnId="{BBC82068-AA51-40B2-A2CF-46AD33F2C5CC}">
      <dgm:prSet custT="1"/>
      <dgm:spPr/>
      <dgm:t>
        <a:bodyPr/>
        <a:lstStyle/>
        <a:p>
          <a:endParaRPr lang="tr-TR" sz="4800">
            <a:solidFill>
              <a:schemeClr val="tx1"/>
            </a:solidFill>
          </a:endParaRPr>
        </a:p>
      </dgm:t>
    </dgm:pt>
    <dgm:pt modelId="{C64BC7C9-9DAB-4765-968C-1A34680C536E}">
      <dgm:prSet phldrT="[Metin]" custT="1"/>
      <dgm:spPr/>
      <dgm:t>
        <a:bodyPr/>
        <a:lstStyle/>
        <a:p>
          <a:r>
            <a:rPr lang="tr-TR" sz="3600" b="1" dirty="0">
              <a:solidFill>
                <a:schemeClr val="tx1"/>
              </a:solidFill>
            </a:rPr>
            <a:t>Sev</a:t>
          </a:r>
        </a:p>
      </dgm:t>
    </dgm:pt>
    <dgm:pt modelId="{9DB9D491-082D-4802-803A-DC6E78691FEF}" type="parTrans" cxnId="{B4DDC9C6-07F9-413F-AD31-46700B5EF782}">
      <dgm:prSet/>
      <dgm:spPr/>
      <dgm:t>
        <a:bodyPr/>
        <a:lstStyle/>
        <a:p>
          <a:endParaRPr lang="tr-TR" sz="4400">
            <a:solidFill>
              <a:schemeClr val="tx1"/>
            </a:solidFill>
          </a:endParaRPr>
        </a:p>
      </dgm:t>
    </dgm:pt>
    <dgm:pt modelId="{B527367F-5840-43D5-9DD3-4DB121E2893C}" type="sibTrans" cxnId="{B4DDC9C6-07F9-413F-AD31-46700B5EF782}">
      <dgm:prSet custT="1"/>
      <dgm:spPr/>
      <dgm:t>
        <a:bodyPr/>
        <a:lstStyle/>
        <a:p>
          <a:endParaRPr lang="tr-TR" sz="4800">
            <a:solidFill>
              <a:schemeClr val="tx1"/>
            </a:solidFill>
          </a:endParaRPr>
        </a:p>
      </dgm:t>
    </dgm:pt>
    <dgm:pt modelId="{ADFD5DD0-5FF5-4DCB-B0CD-BF535258661C}" type="pres">
      <dgm:prSet presAssocID="{2D3F3A2F-355F-459D-A834-DF4B47CA3301}" presName="cycle" presStyleCnt="0">
        <dgm:presLayoutVars>
          <dgm:dir/>
          <dgm:resizeHandles val="exact"/>
        </dgm:presLayoutVars>
      </dgm:prSet>
      <dgm:spPr/>
      <dgm:t>
        <a:bodyPr/>
        <a:lstStyle/>
        <a:p>
          <a:endParaRPr lang="tr-TR"/>
        </a:p>
      </dgm:t>
    </dgm:pt>
    <dgm:pt modelId="{7A2A9BB7-331C-43B0-93F8-242FFB080DCB}" type="pres">
      <dgm:prSet presAssocID="{95C6163F-55F7-4ED7-AF11-35469C18E63B}" presName="node" presStyleLbl="node1" presStyleIdx="0" presStyleCnt="3">
        <dgm:presLayoutVars>
          <dgm:bulletEnabled val="1"/>
        </dgm:presLayoutVars>
      </dgm:prSet>
      <dgm:spPr/>
      <dgm:t>
        <a:bodyPr/>
        <a:lstStyle/>
        <a:p>
          <a:endParaRPr lang="tr-TR"/>
        </a:p>
      </dgm:t>
    </dgm:pt>
    <dgm:pt modelId="{435A75C7-D292-430D-98C6-DC9F4BC45A3E}" type="pres">
      <dgm:prSet presAssocID="{085B6FF5-ECF4-4A72-BA42-EA2E25013300}" presName="sibTrans" presStyleLbl="sibTrans2D1" presStyleIdx="0" presStyleCnt="3"/>
      <dgm:spPr/>
      <dgm:t>
        <a:bodyPr/>
        <a:lstStyle/>
        <a:p>
          <a:endParaRPr lang="tr-TR"/>
        </a:p>
      </dgm:t>
    </dgm:pt>
    <dgm:pt modelId="{21269A18-2F49-4B26-B416-61125A7F2DBA}" type="pres">
      <dgm:prSet presAssocID="{085B6FF5-ECF4-4A72-BA42-EA2E25013300}" presName="connectorText" presStyleLbl="sibTrans2D1" presStyleIdx="0" presStyleCnt="3"/>
      <dgm:spPr/>
      <dgm:t>
        <a:bodyPr/>
        <a:lstStyle/>
        <a:p>
          <a:endParaRPr lang="tr-TR"/>
        </a:p>
      </dgm:t>
    </dgm:pt>
    <dgm:pt modelId="{75776B14-8090-4E2B-A374-4B0D962F82A8}" type="pres">
      <dgm:prSet presAssocID="{C4BED230-392E-42B4-9469-330BE8AF9971}" presName="node" presStyleLbl="node1" presStyleIdx="1" presStyleCnt="3">
        <dgm:presLayoutVars>
          <dgm:bulletEnabled val="1"/>
        </dgm:presLayoutVars>
      </dgm:prSet>
      <dgm:spPr/>
      <dgm:t>
        <a:bodyPr/>
        <a:lstStyle/>
        <a:p>
          <a:endParaRPr lang="tr-TR"/>
        </a:p>
      </dgm:t>
    </dgm:pt>
    <dgm:pt modelId="{56C362AB-B545-46B9-B237-9437F78D7BDB}" type="pres">
      <dgm:prSet presAssocID="{94BDDF1D-40DE-4D9A-ACEC-53EEF44E0687}" presName="sibTrans" presStyleLbl="sibTrans2D1" presStyleIdx="1" presStyleCnt="3"/>
      <dgm:spPr/>
      <dgm:t>
        <a:bodyPr/>
        <a:lstStyle/>
        <a:p>
          <a:endParaRPr lang="tr-TR"/>
        </a:p>
      </dgm:t>
    </dgm:pt>
    <dgm:pt modelId="{E6A068BE-EAAC-46D5-8692-9909038D1ACC}" type="pres">
      <dgm:prSet presAssocID="{94BDDF1D-40DE-4D9A-ACEC-53EEF44E0687}" presName="connectorText" presStyleLbl="sibTrans2D1" presStyleIdx="1" presStyleCnt="3"/>
      <dgm:spPr/>
      <dgm:t>
        <a:bodyPr/>
        <a:lstStyle/>
        <a:p>
          <a:endParaRPr lang="tr-TR"/>
        </a:p>
      </dgm:t>
    </dgm:pt>
    <dgm:pt modelId="{37970A8C-EB2B-429B-B046-EFFFDFD1E8E2}" type="pres">
      <dgm:prSet presAssocID="{C64BC7C9-9DAB-4765-968C-1A34680C536E}" presName="node" presStyleLbl="node1" presStyleIdx="2" presStyleCnt="3">
        <dgm:presLayoutVars>
          <dgm:bulletEnabled val="1"/>
        </dgm:presLayoutVars>
      </dgm:prSet>
      <dgm:spPr/>
      <dgm:t>
        <a:bodyPr/>
        <a:lstStyle/>
        <a:p>
          <a:endParaRPr lang="tr-TR"/>
        </a:p>
      </dgm:t>
    </dgm:pt>
    <dgm:pt modelId="{25B4771F-3412-4319-BA25-B7AF1A057CB2}" type="pres">
      <dgm:prSet presAssocID="{B527367F-5840-43D5-9DD3-4DB121E2893C}" presName="sibTrans" presStyleLbl="sibTrans2D1" presStyleIdx="2" presStyleCnt="3"/>
      <dgm:spPr/>
      <dgm:t>
        <a:bodyPr/>
        <a:lstStyle/>
        <a:p>
          <a:endParaRPr lang="tr-TR"/>
        </a:p>
      </dgm:t>
    </dgm:pt>
    <dgm:pt modelId="{64898E16-B396-4CE3-B028-6DAC1A1E68A3}" type="pres">
      <dgm:prSet presAssocID="{B527367F-5840-43D5-9DD3-4DB121E2893C}" presName="connectorText" presStyleLbl="sibTrans2D1" presStyleIdx="2" presStyleCnt="3"/>
      <dgm:spPr/>
      <dgm:t>
        <a:bodyPr/>
        <a:lstStyle/>
        <a:p>
          <a:endParaRPr lang="tr-TR"/>
        </a:p>
      </dgm:t>
    </dgm:pt>
  </dgm:ptLst>
  <dgm:cxnLst>
    <dgm:cxn modelId="{10771087-8ECE-4C4F-9A6F-F3A71DAACCAE}" srcId="{2D3F3A2F-355F-459D-A834-DF4B47CA3301}" destId="{95C6163F-55F7-4ED7-AF11-35469C18E63B}" srcOrd="0" destOrd="0" parTransId="{E60BE3F6-A7E9-4A89-9AF0-FAB79FFC4095}" sibTransId="{085B6FF5-ECF4-4A72-BA42-EA2E25013300}"/>
    <dgm:cxn modelId="{F7F486AD-2EF1-478A-95D9-1432DCECE697}" type="presOf" srcId="{B527367F-5840-43D5-9DD3-4DB121E2893C}" destId="{64898E16-B396-4CE3-B028-6DAC1A1E68A3}" srcOrd="1" destOrd="0" presId="urn:microsoft.com/office/officeart/2005/8/layout/cycle2"/>
    <dgm:cxn modelId="{BBC82068-AA51-40B2-A2CF-46AD33F2C5CC}" srcId="{2D3F3A2F-355F-459D-A834-DF4B47CA3301}" destId="{C4BED230-392E-42B4-9469-330BE8AF9971}" srcOrd="1" destOrd="0" parTransId="{42AD9C8E-A741-4AEB-83AB-D2C790540FEA}" sibTransId="{94BDDF1D-40DE-4D9A-ACEC-53EEF44E0687}"/>
    <dgm:cxn modelId="{B65C888D-7B3C-49A8-8286-2C559D264FEC}" type="presOf" srcId="{085B6FF5-ECF4-4A72-BA42-EA2E25013300}" destId="{21269A18-2F49-4B26-B416-61125A7F2DBA}" srcOrd="1" destOrd="0" presId="urn:microsoft.com/office/officeart/2005/8/layout/cycle2"/>
    <dgm:cxn modelId="{CA5AE702-A505-46C8-B4A9-0959FCE419CF}" type="presOf" srcId="{085B6FF5-ECF4-4A72-BA42-EA2E25013300}" destId="{435A75C7-D292-430D-98C6-DC9F4BC45A3E}" srcOrd="0" destOrd="0" presId="urn:microsoft.com/office/officeart/2005/8/layout/cycle2"/>
    <dgm:cxn modelId="{B4DDC9C6-07F9-413F-AD31-46700B5EF782}" srcId="{2D3F3A2F-355F-459D-A834-DF4B47CA3301}" destId="{C64BC7C9-9DAB-4765-968C-1A34680C536E}" srcOrd="2" destOrd="0" parTransId="{9DB9D491-082D-4802-803A-DC6E78691FEF}" sibTransId="{B527367F-5840-43D5-9DD3-4DB121E2893C}"/>
    <dgm:cxn modelId="{820AF9F4-5EB9-455C-95DD-78289AC50327}" type="presOf" srcId="{95C6163F-55F7-4ED7-AF11-35469C18E63B}" destId="{7A2A9BB7-331C-43B0-93F8-242FFB080DCB}" srcOrd="0" destOrd="0" presId="urn:microsoft.com/office/officeart/2005/8/layout/cycle2"/>
    <dgm:cxn modelId="{5720DC06-EE9A-4E10-9F0C-80C5BCFF6115}" type="presOf" srcId="{B527367F-5840-43D5-9DD3-4DB121E2893C}" destId="{25B4771F-3412-4319-BA25-B7AF1A057CB2}" srcOrd="0" destOrd="0" presId="urn:microsoft.com/office/officeart/2005/8/layout/cycle2"/>
    <dgm:cxn modelId="{77861CA1-D7CE-4BD2-99F9-15A891FD7EBC}" type="presOf" srcId="{94BDDF1D-40DE-4D9A-ACEC-53EEF44E0687}" destId="{56C362AB-B545-46B9-B237-9437F78D7BDB}" srcOrd="0" destOrd="0" presId="urn:microsoft.com/office/officeart/2005/8/layout/cycle2"/>
    <dgm:cxn modelId="{0A415974-C650-481E-AB5F-B1D9A4CA07BF}" type="presOf" srcId="{2D3F3A2F-355F-459D-A834-DF4B47CA3301}" destId="{ADFD5DD0-5FF5-4DCB-B0CD-BF535258661C}" srcOrd="0" destOrd="0" presId="urn:microsoft.com/office/officeart/2005/8/layout/cycle2"/>
    <dgm:cxn modelId="{CB8DA068-256A-424B-A462-51B7C2FA065B}" type="presOf" srcId="{C4BED230-392E-42B4-9469-330BE8AF9971}" destId="{75776B14-8090-4E2B-A374-4B0D962F82A8}" srcOrd="0" destOrd="0" presId="urn:microsoft.com/office/officeart/2005/8/layout/cycle2"/>
    <dgm:cxn modelId="{726DFD50-BF2B-4691-B5F9-3085DC558B62}" type="presOf" srcId="{C64BC7C9-9DAB-4765-968C-1A34680C536E}" destId="{37970A8C-EB2B-429B-B046-EFFFDFD1E8E2}" srcOrd="0" destOrd="0" presId="urn:microsoft.com/office/officeart/2005/8/layout/cycle2"/>
    <dgm:cxn modelId="{E5F99A98-79C0-4FA8-A0DF-A25F3A4F4045}" type="presOf" srcId="{94BDDF1D-40DE-4D9A-ACEC-53EEF44E0687}" destId="{E6A068BE-EAAC-46D5-8692-9909038D1ACC}" srcOrd="1" destOrd="0" presId="urn:microsoft.com/office/officeart/2005/8/layout/cycle2"/>
    <dgm:cxn modelId="{630A389B-79DF-4436-B5FB-A31EB1277373}" type="presParOf" srcId="{ADFD5DD0-5FF5-4DCB-B0CD-BF535258661C}" destId="{7A2A9BB7-331C-43B0-93F8-242FFB080DCB}" srcOrd="0" destOrd="0" presId="urn:microsoft.com/office/officeart/2005/8/layout/cycle2"/>
    <dgm:cxn modelId="{945863BA-48C4-492C-AEC7-8E6250AF1AB1}" type="presParOf" srcId="{ADFD5DD0-5FF5-4DCB-B0CD-BF535258661C}" destId="{435A75C7-D292-430D-98C6-DC9F4BC45A3E}" srcOrd="1" destOrd="0" presId="urn:microsoft.com/office/officeart/2005/8/layout/cycle2"/>
    <dgm:cxn modelId="{03920CB2-9EB3-4BF8-80CA-E865F918BE6D}" type="presParOf" srcId="{435A75C7-D292-430D-98C6-DC9F4BC45A3E}" destId="{21269A18-2F49-4B26-B416-61125A7F2DBA}" srcOrd="0" destOrd="0" presId="urn:microsoft.com/office/officeart/2005/8/layout/cycle2"/>
    <dgm:cxn modelId="{08ABD53E-2238-4B8C-BE3B-21501FCD50DB}" type="presParOf" srcId="{ADFD5DD0-5FF5-4DCB-B0CD-BF535258661C}" destId="{75776B14-8090-4E2B-A374-4B0D962F82A8}" srcOrd="2" destOrd="0" presId="urn:microsoft.com/office/officeart/2005/8/layout/cycle2"/>
    <dgm:cxn modelId="{0E9D48BA-F1E3-41D3-A6E8-A660C625142B}" type="presParOf" srcId="{ADFD5DD0-5FF5-4DCB-B0CD-BF535258661C}" destId="{56C362AB-B545-46B9-B237-9437F78D7BDB}" srcOrd="3" destOrd="0" presId="urn:microsoft.com/office/officeart/2005/8/layout/cycle2"/>
    <dgm:cxn modelId="{D8D7138E-F216-4A98-B47F-D52BB7768058}" type="presParOf" srcId="{56C362AB-B545-46B9-B237-9437F78D7BDB}" destId="{E6A068BE-EAAC-46D5-8692-9909038D1ACC}" srcOrd="0" destOrd="0" presId="urn:microsoft.com/office/officeart/2005/8/layout/cycle2"/>
    <dgm:cxn modelId="{337D73E0-7E79-4B4C-B92E-CEE1F1BC5C2E}" type="presParOf" srcId="{ADFD5DD0-5FF5-4DCB-B0CD-BF535258661C}" destId="{37970A8C-EB2B-429B-B046-EFFFDFD1E8E2}" srcOrd="4" destOrd="0" presId="urn:microsoft.com/office/officeart/2005/8/layout/cycle2"/>
    <dgm:cxn modelId="{55D660C9-A653-4DCC-BAD0-7DB3EEE769B6}" type="presParOf" srcId="{ADFD5DD0-5FF5-4DCB-B0CD-BF535258661C}" destId="{25B4771F-3412-4319-BA25-B7AF1A057CB2}" srcOrd="5" destOrd="0" presId="urn:microsoft.com/office/officeart/2005/8/layout/cycle2"/>
    <dgm:cxn modelId="{8EE72F8A-8722-4C8A-BEEB-997253ECC409}" type="presParOf" srcId="{25B4771F-3412-4319-BA25-B7AF1A057CB2}" destId="{64898E16-B396-4CE3-B028-6DAC1A1E68A3}" srcOrd="0" destOrd="0" presId="urn:microsoft.com/office/officeart/2005/8/layout/cycle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A9BB7-331C-43B0-93F8-242FFB080DCB}">
      <dsp:nvSpPr>
        <dsp:cNvPr id="0" name=""/>
        <dsp:cNvSpPr/>
      </dsp:nvSpPr>
      <dsp:spPr>
        <a:xfrm>
          <a:off x="1964923" y="424"/>
          <a:ext cx="1548932" cy="1548932"/>
        </a:xfrm>
        <a:prstGeom prst="ellipse">
          <a:avLst/>
        </a:prstGeom>
        <a:solidFill>
          <a:schemeClr val="accent4">
            <a:hueOff val="0"/>
            <a:satOff val="0"/>
            <a:lumOff val="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tr-TR" sz="3600" b="1" kern="1200" dirty="0">
              <a:solidFill>
                <a:schemeClr val="tx1"/>
              </a:solidFill>
            </a:rPr>
            <a:t>Çalış</a:t>
          </a:r>
        </a:p>
      </dsp:txBody>
      <dsp:txXfrm>
        <a:off x="2191759" y="227260"/>
        <a:ext cx="1095260" cy="1095260"/>
      </dsp:txXfrm>
    </dsp:sp>
    <dsp:sp modelId="{435A75C7-D292-430D-98C6-DC9F4BC45A3E}">
      <dsp:nvSpPr>
        <dsp:cNvPr id="0" name=""/>
        <dsp:cNvSpPr/>
      </dsp:nvSpPr>
      <dsp:spPr>
        <a:xfrm rot="3600000">
          <a:off x="3109186" y="1509725"/>
          <a:ext cx="410740" cy="522764"/>
        </a:xfrm>
        <a:prstGeom prst="rightArrow">
          <a:avLst>
            <a:gd name="adj1" fmla="val 60000"/>
            <a:gd name="adj2" fmla="val 50000"/>
          </a:avLst>
        </a:prstGeom>
        <a:solidFill>
          <a:schemeClr val="accent4">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tr-TR" sz="4800" kern="1200">
            <a:solidFill>
              <a:schemeClr val="tx1"/>
            </a:solidFill>
          </a:endParaRPr>
        </a:p>
      </dsp:txBody>
      <dsp:txXfrm>
        <a:off x="3139992" y="1560921"/>
        <a:ext cx="287518" cy="313658"/>
      </dsp:txXfrm>
    </dsp:sp>
    <dsp:sp modelId="{75776B14-8090-4E2B-A374-4B0D962F82A8}">
      <dsp:nvSpPr>
        <dsp:cNvPr id="0" name=""/>
        <dsp:cNvSpPr/>
      </dsp:nvSpPr>
      <dsp:spPr>
        <a:xfrm>
          <a:off x="3126880" y="2012993"/>
          <a:ext cx="1548932" cy="1548932"/>
        </a:xfrm>
        <a:prstGeom prst="ellipse">
          <a:avLst/>
        </a:prstGeom>
        <a:solidFill>
          <a:schemeClr val="accent4">
            <a:hueOff val="-887145"/>
            <a:satOff val="-29867"/>
            <a:lumOff val="-7255"/>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tr-TR" sz="3200" b="1" kern="1200" dirty="0">
              <a:solidFill>
                <a:schemeClr val="tx1"/>
              </a:solidFill>
            </a:rPr>
            <a:t>Başar</a:t>
          </a:r>
        </a:p>
      </dsp:txBody>
      <dsp:txXfrm>
        <a:off x="3353716" y="2239829"/>
        <a:ext cx="1095260" cy="1095260"/>
      </dsp:txXfrm>
    </dsp:sp>
    <dsp:sp modelId="{56C362AB-B545-46B9-B237-9437F78D7BDB}">
      <dsp:nvSpPr>
        <dsp:cNvPr id="0" name=""/>
        <dsp:cNvSpPr/>
      </dsp:nvSpPr>
      <dsp:spPr>
        <a:xfrm rot="10800000">
          <a:off x="2545644" y="2526076"/>
          <a:ext cx="410740" cy="522764"/>
        </a:xfrm>
        <a:prstGeom prst="rightArrow">
          <a:avLst>
            <a:gd name="adj1" fmla="val 60000"/>
            <a:gd name="adj2" fmla="val 50000"/>
          </a:avLst>
        </a:prstGeom>
        <a:solidFill>
          <a:schemeClr val="accent4">
            <a:hueOff val="-887145"/>
            <a:satOff val="-29867"/>
            <a:lumOff val="-7255"/>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tr-TR" sz="4800" kern="1200">
            <a:solidFill>
              <a:schemeClr val="tx1"/>
            </a:solidFill>
          </a:endParaRPr>
        </a:p>
      </dsp:txBody>
      <dsp:txXfrm rot="10800000">
        <a:off x="2668866" y="2630629"/>
        <a:ext cx="287518" cy="313658"/>
      </dsp:txXfrm>
    </dsp:sp>
    <dsp:sp modelId="{37970A8C-EB2B-429B-B046-EFFFDFD1E8E2}">
      <dsp:nvSpPr>
        <dsp:cNvPr id="0" name=""/>
        <dsp:cNvSpPr/>
      </dsp:nvSpPr>
      <dsp:spPr>
        <a:xfrm>
          <a:off x="802966" y="2012993"/>
          <a:ext cx="1548932" cy="1548932"/>
        </a:xfrm>
        <a:prstGeom prst="ellipse">
          <a:avLst/>
        </a:prstGeom>
        <a:solidFill>
          <a:schemeClr val="accent4">
            <a:hueOff val="-1774289"/>
            <a:satOff val="-59734"/>
            <a:lumOff val="-14510"/>
            <a:alphaOff val="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tr-TR" sz="3600" b="1" kern="1200" dirty="0">
              <a:solidFill>
                <a:schemeClr val="tx1"/>
              </a:solidFill>
            </a:rPr>
            <a:t>Sev</a:t>
          </a:r>
        </a:p>
      </dsp:txBody>
      <dsp:txXfrm>
        <a:off x="1029802" y="2239829"/>
        <a:ext cx="1095260" cy="1095260"/>
      </dsp:txXfrm>
    </dsp:sp>
    <dsp:sp modelId="{25B4771F-3412-4319-BA25-B7AF1A057CB2}">
      <dsp:nvSpPr>
        <dsp:cNvPr id="0" name=""/>
        <dsp:cNvSpPr/>
      </dsp:nvSpPr>
      <dsp:spPr>
        <a:xfrm rot="18000000">
          <a:off x="1947229" y="1529859"/>
          <a:ext cx="410740" cy="522764"/>
        </a:xfrm>
        <a:prstGeom prst="rightArrow">
          <a:avLst>
            <a:gd name="adj1" fmla="val 60000"/>
            <a:gd name="adj2" fmla="val 50000"/>
          </a:avLst>
        </a:prstGeom>
        <a:solidFill>
          <a:schemeClr val="accent4">
            <a:hueOff val="-1774289"/>
            <a:satOff val="-59734"/>
            <a:lumOff val="-1451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tr-TR" sz="4800" kern="1200">
            <a:solidFill>
              <a:schemeClr val="tx1"/>
            </a:solidFill>
          </a:endParaRPr>
        </a:p>
      </dsp:txBody>
      <dsp:txXfrm>
        <a:off x="1978035" y="1687769"/>
        <a:ext cx="287518" cy="31365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205473-C16F-499C-B527-ACBB5A5332AF}" type="datetimeFigureOut">
              <a:rPr lang="tr-TR" smtClean="0"/>
              <a:pPr/>
              <a:t>24.05.2019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EDFE13-8A8D-4C5C-8CE0-CAD69FC14885}"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2</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&lt;&lt;12:05</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39</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&lt;&lt;&lt;8:43</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43</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10:18</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44</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A17F42F-44D4-A549-84FB-CFF205F96CC3}" type="slidenum">
              <a:rPr lang="en-US"/>
              <a:pPr/>
              <a:t>46</a:t>
            </a:fld>
            <a:endParaRPr lang="en-US"/>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b="1">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&gt;&gt;&gt;9:04+1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52</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&gt;&gt;&gt;9:08+1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53</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processing circuits is packaged in a chip. This is due to transition from vacuum tubes to solid state devices and then to integrated circuits. </a:t>
            </a:r>
            <a:r>
              <a:rPr lang="en-US" sz="1200" kern="1200" dirty="0">
                <a:solidFill>
                  <a:schemeClr val="tx1"/>
                </a:solidFill>
                <a:latin typeface="+mn-lt"/>
                <a:ea typeface="+mn-ea"/>
                <a:cs typeface="+mn-cs"/>
              </a:rPr>
              <a:t>The boundary between these two regions, called a p–n junction, is where the action of the </a:t>
            </a:r>
            <a:r>
              <a:rPr lang="en-US" sz="1200" b="1" kern="1200" dirty="0">
                <a:solidFill>
                  <a:schemeClr val="tx1"/>
                </a:solidFill>
                <a:latin typeface="+mn-lt"/>
                <a:ea typeface="+mn-ea"/>
                <a:cs typeface="+mn-cs"/>
              </a:rPr>
              <a:t>diode</a:t>
            </a:r>
            <a:r>
              <a:rPr lang="en-US" sz="1200" b="0" kern="1200" dirty="0">
                <a:solidFill>
                  <a:schemeClr val="tx1"/>
                </a:solidFill>
                <a:latin typeface="+mn-lt"/>
                <a:ea typeface="+mn-ea"/>
                <a:cs typeface="+mn-cs"/>
              </a:rPr>
              <a:t> takes place. The crystal allows electrons to flow from the N-type side (called the cathode) to the P-type side (called the anode), but not in the opposite direction.</a:t>
            </a:r>
            <a:endParaRPr lang="en-US" dirty="0"/>
          </a:p>
        </p:txBody>
      </p:sp>
      <p:sp>
        <p:nvSpPr>
          <p:cNvPr id="4" name="Slide Number Placeholder 3"/>
          <p:cNvSpPr>
            <a:spLocks noGrp="1"/>
          </p:cNvSpPr>
          <p:nvPr>
            <p:ph type="sldNum" sz="quarter" idx="10"/>
          </p:nvPr>
        </p:nvSpPr>
        <p:spPr/>
        <p:txBody>
          <a:bodyPr/>
          <a:lstStyle/>
          <a:p>
            <a:fld id="{7BDC0D41-1AA1-964D-88D9-39F1A360240F}" type="slidenum">
              <a:rPr lang="en-US" smtClean="0"/>
              <a:pPr/>
              <a:t>57</a:t>
            </a:fld>
            <a:endParaRPr lang="en-US"/>
          </a:p>
        </p:txBody>
      </p:sp>
    </p:spTree>
    <p:extLst>
      <p:ext uri="{BB962C8B-B14F-4D97-AF65-F5344CB8AC3E}">
        <p14:creationId xmlns="" xmlns:p14="http://schemas.microsoft.com/office/powerpoint/2010/main" val="497157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63</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64</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9F31D0BE-2059-4C0E-922E-4E35BBE6A325}" type="slidenum">
              <a:rPr lang="en-US" smtClean="0"/>
              <a:pPr>
                <a:defRPr/>
              </a:pPr>
              <a:t>69</a:t>
            </a:fld>
            <a:endParaRPr lang="en-US" dirty="0"/>
          </a:p>
        </p:txBody>
      </p:sp>
    </p:spTree>
    <p:extLst>
      <p:ext uri="{BB962C8B-B14F-4D97-AF65-F5344CB8AC3E}">
        <p14:creationId xmlns="" xmlns:p14="http://schemas.microsoft.com/office/powerpoint/2010/main" val="397714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9F31D0BE-2059-4C0E-922E-4E35BBE6A325}" type="slidenum">
              <a:rPr lang="en-US" smtClean="0"/>
              <a:pPr>
                <a:defRPr/>
              </a:pPr>
              <a:t>3</a:t>
            </a:fld>
            <a:endParaRPr lang="en-US" dirty="0"/>
          </a:p>
        </p:txBody>
      </p:sp>
    </p:spTree>
    <p:extLst>
      <p:ext uri="{BB962C8B-B14F-4D97-AF65-F5344CB8AC3E}">
        <p14:creationId xmlns="" xmlns:p14="http://schemas.microsoft.com/office/powerpoint/2010/main" val="3977140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AA95937-A6AD-9943-80E2-1EF668F7FA3C}" type="slidenum">
              <a:rPr lang="en-US"/>
              <a:pPr/>
              <a:t>81</a:t>
            </a:fld>
            <a:endParaRPr lang="en-US"/>
          </a:p>
        </p:txBody>
      </p:sp>
      <p:sp>
        <p:nvSpPr>
          <p:cNvPr id="22531"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22532"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r>
              <a:rPr lang="en-US" dirty="0"/>
              <a:t>Imagine that instead of having a few variables with names like </a:t>
            </a:r>
            <a:r>
              <a:rPr lang="en-US" dirty="0" err="1"/>
              <a:t>x</a:t>
            </a:r>
            <a:r>
              <a:rPr lang="en-US" dirty="0"/>
              <a:t>, </a:t>
            </a:r>
            <a:r>
              <a:rPr lang="en-US" dirty="0" err="1"/>
              <a:t>y</a:t>
            </a:r>
            <a:r>
              <a:rPr lang="en-US" dirty="0"/>
              <a:t>, count, you have thousands. How to represent?</a:t>
            </a:r>
          </a:p>
          <a:p>
            <a:pPr eaLnBrk="1" hangingPunct="1"/>
            <a:endParaRPr lang="en-US" dirty="0"/>
          </a:p>
        </p:txBody>
      </p:sp>
    </p:spTree>
    <p:extLst>
      <p:ext uri="{BB962C8B-B14F-4D97-AF65-F5344CB8AC3E}">
        <p14:creationId xmlns="" xmlns:p14="http://schemas.microsoft.com/office/powerpoint/2010/main" val="1368422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1526141-C485-C64B-8A94-BE70A1B34F42}" type="slidenum">
              <a:rPr lang="en-US"/>
              <a:pPr/>
              <a:t>82</a:t>
            </a:fld>
            <a:endParaRPr lang="en-US"/>
          </a:p>
        </p:txBody>
      </p:sp>
      <p:sp>
        <p:nvSpPr>
          <p:cNvPr id="24579"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24580"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endParaRPr lang="en-US"/>
          </a:p>
        </p:txBody>
      </p:sp>
    </p:spTree>
    <p:extLst>
      <p:ext uri="{BB962C8B-B14F-4D97-AF65-F5344CB8AC3E}">
        <p14:creationId xmlns="" xmlns:p14="http://schemas.microsoft.com/office/powerpoint/2010/main" val="417849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BFAC748-FE51-AF4F-878A-C018A7260E3F}" type="slidenum">
              <a:rPr lang="en-US"/>
              <a:pPr/>
              <a:t>83</a:t>
            </a:fld>
            <a:endParaRPr lang="en-US"/>
          </a:p>
        </p:txBody>
      </p:sp>
      <p:sp>
        <p:nvSpPr>
          <p:cNvPr id="26627"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26628"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endParaRPr lang="en-US"/>
          </a:p>
        </p:txBody>
      </p:sp>
    </p:spTree>
    <p:extLst>
      <p:ext uri="{BB962C8B-B14F-4D97-AF65-F5344CB8AC3E}">
        <p14:creationId xmlns="" xmlns:p14="http://schemas.microsoft.com/office/powerpoint/2010/main" val="1012182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&gt;&gt;9:53+1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87</a:t>
            </a:fld>
            <a:endParaRPr lang="tr-TR"/>
          </a:p>
        </p:txBody>
      </p:sp>
    </p:spTree>
    <p:extLst>
      <p:ext uri="{BB962C8B-B14F-4D97-AF65-F5344CB8AC3E}">
        <p14:creationId xmlns="" xmlns:p14="http://schemas.microsoft.com/office/powerpoint/2010/main" val="2658696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&gt;&gt;8:56+1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94</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C0D41-1AA1-964D-88D9-39F1A360240F}" type="slidenum">
              <a:rPr lang="en-US" smtClean="0"/>
              <a:pPr/>
              <a:t>96</a:t>
            </a:fld>
            <a:endParaRPr lang="en-US"/>
          </a:p>
        </p:txBody>
      </p:sp>
    </p:spTree>
    <p:extLst>
      <p:ext uri="{BB962C8B-B14F-4D97-AF65-F5344CB8AC3E}">
        <p14:creationId xmlns="" xmlns:p14="http://schemas.microsoft.com/office/powerpoint/2010/main" val="497157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&gt;&gt;9:59+1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112</a:t>
            </a:fld>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31DB844-2C15-F24E-BED5-D36F9A345B07}" type="slidenum">
              <a:rPr lang="en-US"/>
              <a:pPr/>
              <a:t>113</a:t>
            </a:fld>
            <a:endParaRPr lang="en-US"/>
          </a:p>
        </p:txBody>
      </p:sp>
      <p:sp>
        <p:nvSpPr>
          <p:cNvPr id="63491"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63492"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6493" tIns="43247" rIns="86493" bIns="43247"/>
          <a:lstStyle/>
          <a:p>
            <a:pPr eaLnBrk="1" hangingPunct="1"/>
            <a:r>
              <a:rPr lang="en-US"/>
              <a:t>"Microarrays allow us to see if a particular gene is on or off in a particular tissue.  The colors on this picture correspond to whether or not the gene is expressed.  So each row is a gene, and each column is a particular experiment, for example a particular type of tissue.  If you see a red spot for some gene for breast tumors, that means this gene is expressed in breast cancer.  But that same gene is not expressed in the brain, for example."</a:t>
            </a:r>
          </a:p>
        </p:txBody>
      </p:sp>
    </p:spTree>
    <p:extLst>
      <p:ext uri="{BB962C8B-B14F-4D97-AF65-F5344CB8AC3E}">
        <p14:creationId xmlns="" xmlns:p14="http://schemas.microsoft.com/office/powerpoint/2010/main" val="2498688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&gt;&gt;9:53+1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118</a:t>
            </a:fld>
            <a:endParaRPr lang="tr-T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F15D9876-F124-0844-AFA9-D42D0BB3CBA1}" type="slidenum">
              <a:rPr lang="en-US"/>
              <a:pPr/>
              <a:t>122</a:t>
            </a:fld>
            <a:endParaRPr lang="en-US"/>
          </a:p>
        </p:txBody>
      </p:sp>
      <p:sp>
        <p:nvSpPr>
          <p:cNvPr id="32771"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32772"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r>
              <a:rPr lang="tr-TR" dirty="0"/>
              <a:t>11:52+1</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5C355B2-A199-5B41-AE2B-0EE931DF4234}" type="slidenum">
              <a:rPr lang="en-US"/>
              <a:pPr/>
              <a:t>8</a:t>
            </a:fld>
            <a:endParaRPr lang="en-US"/>
          </a:p>
        </p:txBody>
      </p:sp>
      <p:sp>
        <p:nvSpPr>
          <p:cNvPr id="86019" name="Rectangle 2"/>
          <p:cNvSpPr>
            <a:spLocks noGrp="1" noRot="1" noChangeAspect="1" noChangeArrowheads="1"/>
          </p:cNvSpPr>
          <p:nvPr>
            <p:ph type="sldImg"/>
          </p:nvPr>
        </p:nvSpPr>
        <p:spPr>
          <a:xfrm>
            <a:off x="1146175" y="687388"/>
            <a:ext cx="4567238" cy="3425825"/>
          </a:xfrm>
          <a:solidFill>
            <a:srgbClr val="FFFFFF"/>
          </a:solidFill>
          <a:ln/>
        </p:spPr>
      </p:sp>
      <p:sp>
        <p:nvSpPr>
          <p:cNvPr id="86020"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9876" tIns="44940" rIns="89876" bIns="44940"/>
          <a:lstStyle/>
          <a:p>
            <a:pPr eaLnBrk="1" hangingPunct="1"/>
            <a:r>
              <a:rPr lang="en-US"/>
              <a:t>Loops save ink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F15D9876-F124-0844-AFA9-D42D0BB3CBA1}" type="slidenum">
              <a:rPr lang="en-US"/>
              <a:pPr/>
              <a:t>123</a:t>
            </a:fld>
            <a:endParaRPr lang="en-US"/>
          </a:p>
        </p:txBody>
      </p:sp>
      <p:sp>
        <p:nvSpPr>
          <p:cNvPr id="32771"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32772"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E954940-0009-1749-8CBD-9B2EE1D9A884}" type="slidenum">
              <a:rPr lang="en-US"/>
              <a:pPr/>
              <a:t>124</a:t>
            </a:fld>
            <a:endParaRPr lang="en-US"/>
          </a:p>
        </p:txBody>
      </p:sp>
      <p:sp>
        <p:nvSpPr>
          <p:cNvPr id="65539"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65540"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6493" tIns="43247" rIns="86493" bIns="43247"/>
          <a:lstStyle/>
          <a:p>
            <a:pPr eaLnBrk="1" hangingPunct="1"/>
            <a:endParaRPr lang="en-US" dirty="0"/>
          </a:p>
        </p:txBody>
      </p:sp>
    </p:spTree>
    <p:extLst>
      <p:ext uri="{BB962C8B-B14F-4D97-AF65-F5344CB8AC3E}">
        <p14:creationId xmlns="" xmlns:p14="http://schemas.microsoft.com/office/powerpoint/2010/main" val="3072499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8EC0CA-80B3-4B4C-A1F6-A7BAFB56D606}" type="slidenum">
              <a:rPr lang="en-US"/>
              <a:pPr/>
              <a:t>125</a:t>
            </a:fld>
            <a:endParaRPr lang="en-US"/>
          </a:p>
        </p:txBody>
      </p:sp>
      <p:sp>
        <p:nvSpPr>
          <p:cNvPr id="67587"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67588"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6493" tIns="43247" rIns="86493" bIns="43247"/>
          <a:lstStyle/>
          <a:p>
            <a:pPr eaLnBrk="1" hangingPunct="1"/>
            <a:endParaRPr lang="en-US"/>
          </a:p>
        </p:txBody>
      </p:sp>
    </p:spTree>
    <p:extLst>
      <p:ext uri="{BB962C8B-B14F-4D97-AF65-F5344CB8AC3E}">
        <p14:creationId xmlns="" xmlns:p14="http://schemas.microsoft.com/office/powerpoint/2010/main" val="1061476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75F3A88-8C83-4B43-929C-3E369FC7EA55}" type="slidenum">
              <a:rPr lang="en-US"/>
              <a:pPr/>
              <a:t>126</a:t>
            </a:fld>
            <a:endParaRPr lang="en-US"/>
          </a:p>
        </p:txBody>
      </p:sp>
      <p:sp>
        <p:nvSpPr>
          <p:cNvPr id="69635"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69636"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6493" tIns="43247" rIns="86493" bIns="43247"/>
          <a:lstStyle/>
          <a:p>
            <a:pPr eaLnBrk="1" hangingPunct="1"/>
            <a:endParaRPr lang="en-US"/>
          </a:p>
        </p:txBody>
      </p:sp>
    </p:spTree>
    <p:extLst>
      <p:ext uri="{BB962C8B-B14F-4D97-AF65-F5344CB8AC3E}">
        <p14:creationId xmlns="" xmlns:p14="http://schemas.microsoft.com/office/powerpoint/2010/main" val="1902364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&gt;&gt;12:58+2</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152</a:t>
            </a:fld>
            <a:endParaRPr lang="tr-T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&gt;&gt;16:56+1</a:t>
            </a:r>
          </a:p>
        </p:txBody>
      </p:sp>
      <p:sp>
        <p:nvSpPr>
          <p:cNvPr id="4" name="3 Slayt Numarası Yer Tutucusu"/>
          <p:cNvSpPr>
            <a:spLocks noGrp="1"/>
          </p:cNvSpPr>
          <p:nvPr>
            <p:ph type="sldNum" sz="quarter" idx="10"/>
          </p:nvPr>
        </p:nvSpPr>
        <p:spPr/>
        <p:txBody>
          <a:bodyPr/>
          <a:lstStyle/>
          <a:p>
            <a:fld id="{F61F60EB-7929-42CC-BEFB-D862652D01C9}" type="slidenum">
              <a:rPr lang="tr-TR" smtClean="0"/>
              <a:pPr/>
              <a:t>156</a:t>
            </a:fld>
            <a:endParaRPr lang="tr-T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186</a:t>
            </a:fld>
            <a:endParaRPr lang="tr-T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189</a:t>
            </a:fld>
            <a:endParaRPr lang="tr-T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2B577F0-3FC2-F84B-ACDE-AE4A7707413C}" type="slidenum">
              <a:rPr lang="en-US"/>
              <a:pPr/>
              <a:t>198</a:t>
            </a:fld>
            <a:endParaRPr lang="en-US"/>
          </a:p>
        </p:txBody>
      </p:sp>
      <p:sp>
        <p:nvSpPr>
          <p:cNvPr id="43011"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43012"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9876" tIns="44940" rIns="89876" bIns="44940"/>
          <a:lstStyle/>
          <a:p>
            <a:pPr eaLnBrk="1" hangingPunct="1"/>
            <a:endParaRPr lang="en-US" dirty="0">
              <a:solidFill>
                <a:srgbClr val="003399"/>
              </a:solidFill>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1987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r>
              <a:rPr lang="en-US"/>
              <a:t>Note: assignment is not mathematical equality.</a:t>
            </a:r>
          </a:p>
          <a:p>
            <a:r>
              <a:rPr lang="en-US"/>
              <a:t>Curly braces delimit a block – unlike before, curly braces are needed since block has three statements.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1909031-B597-A94E-AAE7-0A3E4F90DB46}" type="slidenum">
              <a:rPr lang="en-US"/>
              <a:pPr/>
              <a:t>17</a:t>
            </a:fld>
            <a:endParaRPr lang="en-US"/>
          </a:p>
        </p:txBody>
      </p:sp>
      <p:sp>
        <p:nvSpPr>
          <p:cNvPr id="36867"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36868"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9891" tIns="44945" rIns="89891" bIns="44945"/>
          <a:lstStyle/>
          <a:p>
            <a:pPr eaLnBrk="1" hangingPunct="1"/>
            <a:r>
              <a:rPr lang="en-US"/>
              <a:t>straight-line program: amount of data processed proportional to number of lines of codes written, even with conditionals</a:t>
            </a:r>
          </a:p>
          <a:p>
            <a:pPr eaLnBrk="1" hangingPunct="1"/>
            <a:r>
              <a:rPr lang="en-US"/>
              <a:t>loops: brings you to infinite</a:t>
            </a:r>
          </a:p>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4035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2601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2806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3011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32163"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3421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3625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4445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4649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4854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7CC95ED-728E-4E6F-9AAC-59C33D042340}" type="slidenum">
              <a:rPr lang="tr-TR" smtClean="0"/>
              <a:pPr/>
              <a:t>24</a:t>
            </a:fld>
            <a:endParaRPr lang="tr-TR"/>
          </a:p>
        </p:txBody>
      </p:sp>
    </p:spTree>
    <p:extLst>
      <p:ext uri="{BB962C8B-B14F-4D97-AF65-F5344CB8AC3E}">
        <p14:creationId xmlns="" xmlns:p14="http://schemas.microsoft.com/office/powerpoint/2010/main" val="4205558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5059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52643"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5469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5673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5878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6083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62883"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6493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6697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6902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&lt;&lt;&lt;9:04+1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32</a:t>
            </a:fld>
            <a:endParaRPr lang="tr-T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7107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73123"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7517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7721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7926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8131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83363"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85411"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87459"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89507"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36</a:t>
            </a:fld>
            <a:endParaRPr lang="tr-T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Rot="1" noChangeAspect="1" noChangeArrowheads="1" noTextEdit="1"/>
          </p:cNvSpPr>
          <p:nvPr>
            <p:ph type="sldImg"/>
          </p:nvPr>
        </p:nvSpPr>
        <p:spPr bwMode="auto">
          <a:xfrm>
            <a:off x="1146175" y="687388"/>
            <a:ext cx="4567238" cy="3427412"/>
          </a:xfrm>
          <a:prstGeom prst="rect">
            <a:avLst/>
          </a:prstGeom>
          <a:solidFill>
            <a:srgbClr val="FFFFFF"/>
          </a:solidFill>
          <a:ln>
            <a:solidFill>
              <a:srgbClr val="000000"/>
            </a:solidFill>
            <a:miter lim="800000"/>
            <a:headEnd/>
            <a:tailEnd/>
          </a:ln>
        </p:spPr>
      </p:sp>
      <p:sp>
        <p:nvSpPr>
          <p:cNvPr id="791555" name="Rectangle 3"/>
          <p:cNvSpPr>
            <a:spLocks noGrp="1" noChangeArrowheads="1"/>
          </p:cNvSpPr>
          <p:nvPr>
            <p:ph type="body" idx="1"/>
          </p:nvPr>
        </p:nvSpPr>
        <p:spPr bwMode="auto">
          <a:xfrm>
            <a:off x="917204" y="4344455"/>
            <a:ext cx="5023594" cy="4111438"/>
          </a:xfrm>
          <a:prstGeom prst="rect">
            <a:avLst/>
          </a:prstGeom>
          <a:solidFill>
            <a:srgbClr val="FFFFFF"/>
          </a:solidFill>
          <a:ln>
            <a:solidFill>
              <a:srgbClr val="000000"/>
            </a:solidFill>
            <a:miter lim="800000"/>
            <a:headEnd/>
            <a:tailEnd/>
          </a:ln>
        </p:spPr>
        <p:txBody>
          <a:bodyPr lIns="89899" tIns="44950" rIns="89899" bIns="44950">
            <a:prstTxWarp prst="textNoShape">
              <a:avLst/>
            </a:prstTxWarp>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F61F60EB-7929-42CC-BEFB-D862652D01C9}" type="slidenum">
              <a:rPr lang="tr-TR" smtClean="0"/>
              <a:pPr/>
              <a:t>247</a:t>
            </a:fld>
            <a:endParaRPr lang="tr-T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&gt;&gt;&gt;10.06+1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254</a:t>
            </a:fld>
            <a:endParaRPr lang="tr-T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255</a:t>
            </a:fld>
            <a:endParaRPr lang="tr-T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&gt;&gt;11:49+1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256</a:t>
            </a:fld>
            <a:endParaRPr lang="tr-T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&gt;&gt;11:55+1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263</a:t>
            </a:fld>
            <a:endParaRPr lang="tr-T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&gt;&gt;12:40+1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276</a:t>
            </a:fld>
            <a:endParaRPr lang="tr-T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13:06+1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294</a:t>
            </a:fld>
            <a:endParaRPr lang="tr-T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&gt;&gt; 8:59 +1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298</a:t>
            </a:fld>
            <a:endParaRPr lang="tr-T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41</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331</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37</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&lt;&lt;12:05</a:t>
            </a:r>
          </a:p>
        </p:txBody>
      </p:sp>
      <p:sp>
        <p:nvSpPr>
          <p:cNvPr id="4" name="3 Slayt Numarası Yer Tutucusu"/>
          <p:cNvSpPr>
            <a:spLocks noGrp="1"/>
          </p:cNvSpPr>
          <p:nvPr>
            <p:ph type="sldNum" sz="quarter" idx="10"/>
          </p:nvPr>
        </p:nvSpPr>
        <p:spPr/>
        <p:txBody>
          <a:bodyPr/>
          <a:lstStyle/>
          <a:p>
            <a:fld id="{3AEDFE13-8A8D-4C5C-8CE0-CAD69FC14885}" type="slidenum">
              <a:rPr lang="tr-TR" smtClean="0"/>
              <a:pPr/>
              <a:t>38</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6400800" y="6355080"/>
            <a:ext cx="2286000" cy="365760"/>
          </a:xfrm>
        </p:spPr>
        <p:txBody>
          <a:bodyPr/>
          <a:lstStyle>
            <a:lvl1pPr>
              <a:defRPr sz="1400"/>
            </a:lvl1pPr>
          </a:lstStyle>
          <a:p>
            <a:fld id="{52E17392-9618-514E-B7EF-EE7C4014954D}" type="datetimeFigureOut">
              <a:rPr lang="en-US" smtClean="0"/>
              <a:pPr/>
              <a:t>5/24/2019</a:t>
            </a:fld>
            <a:endParaRPr lang="en-US"/>
          </a:p>
        </p:txBody>
      </p:sp>
      <p:sp>
        <p:nvSpPr>
          <p:cNvPr id="17" name="16 Altbilgi Yer Tutucusu"/>
          <p:cNvSpPr>
            <a:spLocks noGrp="1"/>
          </p:cNvSpPr>
          <p:nvPr>
            <p:ph type="ftr" sz="quarter" idx="11"/>
          </p:nvPr>
        </p:nvSpPr>
        <p:spPr>
          <a:xfrm>
            <a:off x="2898648" y="6355080"/>
            <a:ext cx="3474720" cy="365760"/>
          </a:xfrm>
        </p:spPr>
        <p:txBody>
          <a:bodyPr/>
          <a:lstStyle/>
          <a:p>
            <a:endParaRPr lang="en-US"/>
          </a:p>
        </p:txBody>
      </p:sp>
      <p:sp>
        <p:nvSpPr>
          <p:cNvPr id="29" name="28 Slayt Numarası Yer Tutucusu"/>
          <p:cNvSpPr>
            <a:spLocks noGrp="1"/>
          </p:cNvSpPr>
          <p:nvPr>
            <p:ph type="sldNum" sz="quarter" idx="12"/>
          </p:nvPr>
        </p:nvSpPr>
        <p:spPr>
          <a:xfrm>
            <a:off x="1216152" y="6355080"/>
            <a:ext cx="1219200" cy="365760"/>
          </a:xfrm>
        </p:spPr>
        <p:txBody>
          <a:bodyPr/>
          <a:lstStyle/>
          <a:p>
            <a:fld id="{9780DC49-8D76-104F-8598-E5B37BCC55C4}" type="slidenum">
              <a:rPr lang="en-US" smtClean="0"/>
              <a:pPr/>
              <a:t>‹#›</a:t>
            </a:fld>
            <a:endParaRPr lang="en-US"/>
          </a:p>
        </p:txBody>
      </p:sp>
      <p:sp>
        <p:nvSpPr>
          <p:cNvPr id="21" name="20 Dikdörtgen"/>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Dikdörtgen"/>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Dikdörtgen"/>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5/24/2019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5/24/2019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7" name="6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üz Bağlayıcı"/>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9525" cap="sq">
            <a:solidFill>
              <a:schemeClr val="bg2"/>
            </a:solidFill>
            <a:round/>
            <a:headEnd type="none" w="sm" len="sm"/>
            <a:tailEnd type="none" w="sm" len="sm"/>
          </a:ln>
          <a:effectLst/>
        </p:spPr>
        <p:txBody>
          <a:bodyPr>
            <a:prstTxWarp prst="textNoShape">
              <a:avLst/>
            </a:prstTxWarp>
          </a:bodyPr>
          <a:lstStyle/>
          <a:p>
            <a:pPr>
              <a:defRPr/>
            </a:pPr>
            <a:endParaRPr lang="en-US"/>
          </a:p>
        </p:txBody>
      </p:sp>
      <p:sp>
        <p:nvSpPr>
          <p:cNvPr id="101379" name="Rectangle 3"/>
          <p:cNvSpPr>
            <a:spLocks noGrp="1" noChangeArrowheads="1"/>
          </p:cNvSpPr>
          <p:nvPr>
            <p:ph type="ctrTitle" sz="quarter"/>
          </p:nvPr>
        </p:nvSpPr>
        <p:spPr>
          <a:xfrm>
            <a:off x="0" y="0"/>
            <a:ext cx="9144000" cy="1524000"/>
          </a:xfrm>
        </p:spPr>
        <p:txBody>
          <a:bodyPr anchor="b"/>
          <a:lstStyle>
            <a:lvl1pPr>
              <a:lnSpc>
                <a:spcPct val="80000"/>
              </a:lnSpc>
              <a:defRPr sz="3200">
                <a:solidFill>
                  <a:schemeClr val="folHlink"/>
                </a:solidFill>
              </a:defRPr>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187F4894-B7C9-7840-8707-485FB89CD0F2}" type="slidenum">
              <a:rPr lang="en-US"/>
              <a:pPr/>
              <a:t>‹#›</a:t>
            </a:fld>
            <a:endParaRPr lang="en-US" sz="1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B4C4A350-1FB4-DC45-9272-C91E008F490E}" type="slidenum">
              <a:rPr lang="en-US"/>
              <a:pPr/>
              <a:t>‹#›</a:t>
            </a:fld>
            <a:endParaRPr lang="en-US" sz="1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9144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9144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fld id="{7A40310A-0058-8048-9C2C-E4C67E1D7F51}" type="slidenum">
              <a:rPr lang="en-US"/>
              <a:pPr/>
              <a:t>‹#›</a:t>
            </a:fld>
            <a:endParaRPr lang="en-US" sz="14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fld id="{DD027578-36F0-4C42-B35D-F0DAD3ECDDC2}" type="slidenum">
              <a:rPr lang="en-US"/>
              <a:pPr/>
              <a:t>‹#›</a:t>
            </a:fld>
            <a:endParaRPr lang="en-US" sz="14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fld id="{5412D994-6683-9F4D-8FC8-E74B64D44F3B}" type="slidenum">
              <a:rPr lang="en-US"/>
              <a:pPr/>
              <a:t>‹#›</a:t>
            </a:fld>
            <a:endParaRPr lang="en-US" sz="14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3A2ABCEC-96A0-B344-9710-F18E0685CC81}" type="slidenum">
              <a:rPr lang="en-US"/>
              <a:pPr/>
              <a:t>‹#›</a:t>
            </a:fld>
            <a:endParaRPr lang="en-US" sz="14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27C59FDD-1A45-E24B-B72D-44CEC1C17D8B}" type="slidenum">
              <a:rPr lang="en-US"/>
              <a:pPr/>
              <a:t>‹#›</a:t>
            </a:fld>
            <a:endParaRPr lang="en-US"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5/24/2019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İçerik Yer Tutucusu"/>
          <p:cNvSpPr>
            <a:spLocks noGrp="1"/>
          </p:cNvSpPr>
          <p:nvPr>
            <p:ph sz="quarter" idx="1"/>
          </p:nvPr>
        </p:nvSpPr>
        <p:spPr>
          <a:xfrm>
            <a:off x="457200" y="1219200"/>
            <a:ext cx="8229600"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6B6EBE00-C619-9048-9445-2FF79198FAE6}" type="slidenum">
              <a:rPr lang="en-US"/>
              <a:pPr/>
              <a:t>‹#›</a:t>
            </a:fld>
            <a:endParaRPr lang="en-US" sz="14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B3786286-7385-1042-99DE-6649955D079C}" type="slidenum">
              <a:rPr lang="en-US"/>
              <a:pPr/>
              <a:t>‹#›</a:t>
            </a:fld>
            <a:endParaRPr lang="en-US" sz="14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52400"/>
            <a:ext cx="67056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fld id="{0C264152-1FA9-4740-A4C3-D9514712D430}" type="slidenum">
              <a:rPr lang="en-US"/>
              <a:pPr/>
              <a:t>‹#›</a:t>
            </a:fld>
            <a:endParaRPr lang="en-US"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a:xfrm>
            <a:off x="6400800" y="6355080"/>
            <a:ext cx="2286000" cy="365760"/>
          </a:xfrm>
        </p:spPr>
        <p:txBody>
          <a:bodyPr/>
          <a:lstStyle/>
          <a:p>
            <a:fld id="{52E17392-9618-514E-B7EF-EE7C4014954D}" type="datetimeFigureOut">
              <a:rPr lang="en-US" smtClean="0"/>
              <a:pPr/>
              <a:t>5/24/2019</a:t>
            </a:fld>
            <a:endParaRPr lang="en-US"/>
          </a:p>
        </p:txBody>
      </p:sp>
      <p:sp>
        <p:nvSpPr>
          <p:cNvPr id="5" name="4 Altbilgi Yer Tutucusu"/>
          <p:cNvSpPr>
            <a:spLocks noGrp="1"/>
          </p:cNvSpPr>
          <p:nvPr>
            <p:ph type="ftr" sz="quarter" idx="11"/>
          </p:nvPr>
        </p:nvSpPr>
        <p:spPr>
          <a:xfrm>
            <a:off x="2898648" y="6355080"/>
            <a:ext cx="3474720" cy="365760"/>
          </a:xfrm>
        </p:spPr>
        <p:txBody>
          <a:bodyPr/>
          <a:lstStyle/>
          <a:p>
            <a:endParaRPr lang="en-US"/>
          </a:p>
        </p:txBody>
      </p:sp>
      <p:sp>
        <p:nvSpPr>
          <p:cNvPr id="6" name="5 Slayt Numarası Yer Tutucusu"/>
          <p:cNvSpPr>
            <a:spLocks noGrp="1"/>
          </p:cNvSpPr>
          <p:nvPr>
            <p:ph type="sldNum" sz="quarter" idx="12"/>
          </p:nvPr>
        </p:nvSpPr>
        <p:spPr>
          <a:xfrm>
            <a:off x="1069848" y="6355080"/>
            <a:ext cx="1520952" cy="365760"/>
          </a:xfrm>
        </p:spPr>
        <p:txBody>
          <a:bodyPr/>
          <a:lstStyle/>
          <a:p>
            <a:fld id="{9780DC49-8D76-104F-8598-E5B37BCC55C4}" type="slidenum">
              <a:rPr lang="en-US" smtClean="0"/>
              <a:pPr/>
              <a:t>‹#›</a:t>
            </a:fld>
            <a:endParaRPr lang="en-US"/>
          </a:p>
        </p:txBody>
      </p:sp>
      <p:sp>
        <p:nvSpPr>
          <p:cNvPr id="7" name="6 Dikdörtgen"/>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a:t>Asıl başlık stili için tıklatın</a:t>
            </a:r>
            <a:endParaRPr kumimoji="0" lang="en-US"/>
          </a:p>
        </p:txBody>
      </p:sp>
      <p:sp>
        <p:nvSpPr>
          <p:cNvPr id="5" name="4 Veri Yer Tutucusu"/>
          <p:cNvSpPr>
            <a:spLocks noGrp="1"/>
          </p:cNvSpPr>
          <p:nvPr>
            <p:ph type="dt" sz="half" idx="10"/>
          </p:nvPr>
        </p:nvSpPr>
        <p:spPr/>
        <p:txBody>
          <a:bodyPr/>
          <a:lstStyle/>
          <a:p>
            <a:fld id="{52E17392-9618-514E-B7EF-EE7C4014954D}" type="datetimeFigureOut">
              <a:rPr lang="en-US" smtClean="0"/>
              <a:pPr/>
              <a:t>5/24/2019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9" name="8 İçerik Yer Tutucusu"/>
          <p:cNvSpPr>
            <a:spLocks noGrp="1"/>
          </p:cNvSpPr>
          <p:nvPr>
            <p:ph sz="quarter" idx="1"/>
          </p:nvPr>
        </p:nvSpPr>
        <p:spPr>
          <a:xfrm>
            <a:off x="457200" y="1219200"/>
            <a:ext cx="4041648"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1" name="10 İçerik Yer Tutucusu"/>
          <p:cNvSpPr>
            <a:spLocks noGrp="1"/>
          </p:cNvSpPr>
          <p:nvPr>
            <p:ph sz="quarter" idx="2"/>
          </p:nvPr>
        </p:nvSpPr>
        <p:spPr>
          <a:xfrm>
            <a:off x="4632198" y="1216152"/>
            <a:ext cx="4041648"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nchor="ctr"/>
          <a:lstStyle>
            <a:lvl1pPr>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6 Veri Yer Tutucusu"/>
          <p:cNvSpPr>
            <a:spLocks noGrp="1"/>
          </p:cNvSpPr>
          <p:nvPr>
            <p:ph type="dt" sz="half" idx="10"/>
          </p:nvPr>
        </p:nvSpPr>
        <p:spPr/>
        <p:txBody>
          <a:bodyPr/>
          <a:lstStyle/>
          <a:p>
            <a:fld id="{52E17392-9618-514E-B7EF-EE7C4014954D}" type="datetimeFigureOut">
              <a:rPr lang="en-US" smtClean="0"/>
              <a:pPr/>
              <a:t>5/24/2019</a:t>
            </a:fld>
            <a:endParaRPr lang="en-US"/>
          </a:p>
        </p:txBody>
      </p:sp>
      <p:sp>
        <p:nvSpPr>
          <p:cNvPr id="8" name="7 Altbilgi Yer Tutucusu"/>
          <p:cNvSpPr>
            <a:spLocks noGrp="1"/>
          </p:cNvSpPr>
          <p:nvPr>
            <p:ph type="ftr" sz="quarter" idx="11"/>
          </p:nvPr>
        </p:nvSpPr>
        <p:spPr/>
        <p:txBody>
          <a:bodyPr/>
          <a:lstStyle/>
          <a:p>
            <a:endParaRPr lang="en-US"/>
          </a:p>
        </p:txBody>
      </p:sp>
      <p:sp>
        <p:nvSpPr>
          <p:cNvPr id="9" name="8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11" name="10 İçerik Yer Tutucusu"/>
          <p:cNvSpPr>
            <a:spLocks noGrp="1"/>
          </p:cNvSpPr>
          <p:nvPr>
            <p:ph sz="quarter" idx="2"/>
          </p:nvPr>
        </p:nvSpPr>
        <p:spPr>
          <a:xfrm>
            <a:off x="457200" y="2133600"/>
            <a:ext cx="4038600" cy="4038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quarter" idx="4"/>
          </p:nvPr>
        </p:nvSpPr>
        <p:spPr>
          <a:xfrm>
            <a:off x="4648200" y="2133600"/>
            <a:ext cx="4038600" cy="4038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fld id="{52E17392-9618-514E-B7EF-EE7C4014954D}" type="datetimeFigureOut">
              <a:rPr lang="en-US" smtClean="0"/>
              <a:pPr/>
              <a:t>5/24/2019</a:t>
            </a:fld>
            <a:endParaRPr lang="en-US"/>
          </a:p>
        </p:txBody>
      </p:sp>
      <p:sp>
        <p:nvSpPr>
          <p:cNvPr id="4" name="3 Altbilgi Yer Tutucusu"/>
          <p:cNvSpPr>
            <a:spLocks noGrp="1"/>
          </p:cNvSpPr>
          <p:nvPr>
            <p:ph type="ftr" sz="quarter" idx="11"/>
          </p:nvPr>
        </p:nvSpPr>
        <p:spPr/>
        <p:txBody>
          <a:bodyPr/>
          <a:lstStyle/>
          <a:p>
            <a:endParaRPr lang="en-US"/>
          </a:p>
        </p:txBody>
      </p:sp>
      <p:sp>
        <p:nvSpPr>
          <p:cNvPr id="5" name="4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52E17392-9618-514E-B7EF-EE7C4014954D}" type="datetimeFigureOut">
              <a:rPr lang="en-US" smtClean="0"/>
              <a:pPr/>
              <a:t>5/24/2019</a:t>
            </a:fld>
            <a:endParaRPr lang="en-US"/>
          </a:p>
        </p:txBody>
      </p:sp>
      <p:sp>
        <p:nvSpPr>
          <p:cNvPr id="3" name="2 Altbilgi Yer Tutucusu"/>
          <p:cNvSpPr>
            <a:spLocks noGrp="1"/>
          </p:cNvSpPr>
          <p:nvPr>
            <p:ph type="ftr" sz="quarter" idx="11"/>
          </p:nvPr>
        </p:nvSpPr>
        <p:spPr/>
        <p:txBody>
          <a:bodyPr/>
          <a:lstStyle/>
          <a:p>
            <a:endParaRPr lang="en-US"/>
          </a:p>
        </p:txBody>
      </p:sp>
      <p:sp>
        <p:nvSpPr>
          <p:cNvPr id="4" name="3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5" name="4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a:t>Asıl başlık stili için tıklatın</a:t>
            </a:r>
            <a:endParaRPr kumimoji="0" lang="en-US"/>
          </a:p>
        </p:txBody>
      </p:sp>
      <p:sp>
        <p:nvSpPr>
          <p:cNvPr id="3" name="2 Metin Yer Tutucusu"/>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5/24/2019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Düz Bağlayıcı"/>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İçerik Yer Tutucusu"/>
          <p:cNvSpPr>
            <a:spLocks noGrp="1"/>
          </p:cNvSpPr>
          <p:nvPr>
            <p:ph sz="quarter" idx="1"/>
          </p:nvPr>
        </p:nvSpPr>
        <p:spPr>
          <a:xfrm>
            <a:off x="304800" y="304800"/>
            <a:ext cx="5715000" cy="5715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tr-TR"/>
              <a:t>Asıl başlık stili için tıklatın</a:t>
            </a:r>
            <a:endParaRPr kumimoji="0" lang="en-US"/>
          </a:p>
        </p:txBody>
      </p:sp>
      <p:sp>
        <p:nvSpPr>
          <p:cNvPr id="3" name="2 Resim Yer Tutucusu"/>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5/24/2019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152400"/>
            <a:ext cx="8229600" cy="990600"/>
          </a:xfrm>
          <a:prstGeom prst="rect">
            <a:avLst/>
          </a:prstGeom>
        </p:spPr>
        <p:txBody>
          <a:bodyPr vert="horz" anchor="b" anchorCtr="0">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2E17392-9618-514E-B7EF-EE7C4014954D}" type="datetimeFigureOut">
              <a:rPr lang="en-US" smtClean="0"/>
              <a:pPr/>
              <a:t>5/24/2019</a:t>
            </a:fld>
            <a:endParaRPr lang="en-US"/>
          </a:p>
        </p:txBody>
      </p:sp>
      <p:sp>
        <p:nvSpPr>
          <p:cNvPr id="3" name="2 Altbilgi Yer Tutucusu"/>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22 Slayt Numarası Yer Tutucusu"/>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9780DC49-8D76-104F-8598-E5B37BCC55C4}" type="slidenum">
              <a:rPr lang="en-US" smtClean="0"/>
              <a:pPr/>
              <a:t>‹#›</a:t>
            </a:fld>
            <a:endParaRPr lang="en-US"/>
          </a:p>
        </p:txBody>
      </p:sp>
      <p:sp>
        <p:nvSpPr>
          <p:cNvPr id="28" name="2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Düz Bağlayıcı"/>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457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914400"/>
            <a:ext cx="7848600" cy="5410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800"/>
            </a:lvl1pPr>
          </a:lstStyle>
          <a:p>
            <a:fld id="{35BE2E48-8000-E94B-B086-2610ACBECE62}" type="slidenum">
              <a:rPr lang="en-US"/>
              <a:pPr/>
              <a:t>‹#›</a:t>
            </a:fld>
            <a:endParaRPr lang="en-US" sz="140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lnSpc>
          <a:spcPct val="70000"/>
        </a:lnSpc>
        <a:spcBef>
          <a:spcPct val="0"/>
        </a:spcBef>
        <a:spcAft>
          <a:spcPct val="0"/>
        </a:spcAft>
        <a:defRPr kumimoji="1" sz="2000">
          <a:solidFill>
            <a:schemeClr val="hlink"/>
          </a:solidFill>
          <a:latin typeface="+mj-lt"/>
          <a:ea typeface="ＭＳ Ｐゴシック" pitchFamily="-84" charset="-128"/>
          <a:cs typeface="ＭＳ Ｐゴシック" pitchFamily="-84" charset="-128"/>
        </a:defRPr>
      </a:lvl1pPr>
      <a:lvl2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2pPr>
      <a:lvl3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3pPr>
      <a:lvl4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4pPr>
      <a:lvl5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5pPr>
      <a:lvl6pPr marL="457200" algn="ctr" rtl="0" eaLnBrk="0" fontAlgn="base" hangingPunct="0">
        <a:lnSpc>
          <a:spcPct val="70000"/>
        </a:lnSpc>
        <a:spcBef>
          <a:spcPct val="0"/>
        </a:spcBef>
        <a:spcAft>
          <a:spcPct val="0"/>
        </a:spcAft>
        <a:defRPr kumimoji="1" sz="2000">
          <a:solidFill>
            <a:schemeClr val="hlink"/>
          </a:solidFill>
          <a:latin typeface="Comic Sans MS" charset="0"/>
        </a:defRPr>
      </a:lvl6pPr>
      <a:lvl7pPr marL="914400" algn="ctr" rtl="0" eaLnBrk="0" fontAlgn="base" hangingPunct="0">
        <a:lnSpc>
          <a:spcPct val="70000"/>
        </a:lnSpc>
        <a:spcBef>
          <a:spcPct val="0"/>
        </a:spcBef>
        <a:spcAft>
          <a:spcPct val="0"/>
        </a:spcAft>
        <a:defRPr kumimoji="1" sz="2000">
          <a:solidFill>
            <a:schemeClr val="hlink"/>
          </a:solidFill>
          <a:latin typeface="Comic Sans MS" charset="0"/>
        </a:defRPr>
      </a:lvl7pPr>
      <a:lvl8pPr marL="1371600" algn="ctr" rtl="0" eaLnBrk="0" fontAlgn="base" hangingPunct="0">
        <a:lnSpc>
          <a:spcPct val="70000"/>
        </a:lnSpc>
        <a:spcBef>
          <a:spcPct val="0"/>
        </a:spcBef>
        <a:spcAft>
          <a:spcPct val="0"/>
        </a:spcAft>
        <a:defRPr kumimoji="1" sz="2000">
          <a:solidFill>
            <a:schemeClr val="hlink"/>
          </a:solidFill>
          <a:latin typeface="Comic Sans MS" charset="0"/>
        </a:defRPr>
      </a:lvl8pPr>
      <a:lvl9pPr marL="1828800" algn="ctr" rtl="0" eaLnBrk="0" fontAlgn="base" hangingPunct="0">
        <a:lnSpc>
          <a:spcPct val="70000"/>
        </a:lnSpc>
        <a:spcBef>
          <a:spcPct val="0"/>
        </a:spcBef>
        <a:spcAft>
          <a:spcPct val="0"/>
        </a:spcAft>
        <a:defRPr kumimoji="1" sz="2000">
          <a:solidFill>
            <a:schemeClr val="hlink"/>
          </a:solidFill>
          <a:latin typeface="Comic Sans MS" charset="0"/>
        </a:defRPr>
      </a:lvl9pPr>
    </p:titleStyle>
    <p:bodyStyle>
      <a:lvl1pPr marL="342900" indent="-342900" algn="l" rtl="0" eaLnBrk="0" fontAlgn="base" hangingPunct="0">
        <a:lnSpc>
          <a:spcPts val="2600"/>
        </a:lnSpc>
        <a:spcBef>
          <a:spcPct val="0"/>
        </a:spcBef>
        <a:spcAft>
          <a:spcPct val="0"/>
        </a:spcAft>
        <a:buClr>
          <a:srgbClr val="003399"/>
        </a:buClr>
        <a:buSzPct val="50000"/>
        <a:buFont typeface="Monotype Sorts" charset="2"/>
        <a:defRPr kumimoji="1">
          <a:solidFill>
            <a:srgbClr val="003399"/>
          </a:solidFill>
          <a:latin typeface="+mn-lt"/>
          <a:ea typeface="ＭＳ Ｐゴシック" pitchFamily="-84" charset="-128"/>
          <a:cs typeface="ＭＳ Ｐゴシック" pitchFamily="-84" charset="-128"/>
        </a:defRPr>
      </a:lvl1pPr>
      <a:lvl2pPr marL="346075" indent="-231775" algn="l" rtl="0" eaLnBrk="0" fontAlgn="base" hangingPunct="0">
        <a:lnSpc>
          <a:spcPts val="2600"/>
        </a:lnSpc>
        <a:spcBef>
          <a:spcPct val="0"/>
        </a:spcBef>
        <a:spcAft>
          <a:spcPct val="0"/>
        </a:spcAft>
        <a:buClr>
          <a:schemeClr val="tx1"/>
        </a:buClr>
        <a:buSzPct val="35000"/>
        <a:buFont typeface="Monotype Sorts" charset="2"/>
        <a:buChar char="n"/>
        <a:defRPr kumimoji="1">
          <a:solidFill>
            <a:schemeClr val="tx1"/>
          </a:solidFill>
          <a:latin typeface="+mn-lt"/>
          <a:ea typeface="ＭＳ Ｐゴシック" charset="-128"/>
        </a:defRPr>
      </a:lvl2pPr>
      <a:lvl3pPr marL="627063" indent="-166688" algn="l" rtl="0" eaLnBrk="0" fontAlgn="base" hangingPunct="0">
        <a:lnSpc>
          <a:spcPts val="2600"/>
        </a:lnSpc>
        <a:spcBef>
          <a:spcPct val="0"/>
        </a:spcBef>
        <a:spcAft>
          <a:spcPct val="0"/>
        </a:spcAft>
        <a:buClr>
          <a:schemeClr val="tx1"/>
        </a:buClr>
        <a:buSzPct val="80000"/>
        <a:buChar char="–"/>
        <a:defRPr kumimoji="1">
          <a:solidFill>
            <a:schemeClr val="tx1"/>
          </a:solidFill>
          <a:latin typeface="+mn-lt"/>
          <a:ea typeface="ＭＳ Ｐゴシック" charset="-128"/>
        </a:defRPr>
      </a:lvl3pPr>
      <a:lvl4pPr marL="1147763" indent="-404813" algn="l" rtl="0" eaLnBrk="0" fontAlgn="base" hangingPunct="0">
        <a:lnSpc>
          <a:spcPts val="2600"/>
        </a:lnSpc>
        <a:spcBef>
          <a:spcPct val="0"/>
        </a:spcBef>
        <a:spcAft>
          <a:spcPct val="0"/>
        </a:spcAft>
        <a:buClr>
          <a:schemeClr val="tx1"/>
        </a:buClr>
        <a:buFont typeface="Wingdings" charset="2"/>
        <a:buChar char="!"/>
        <a:defRPr kumimoji="1">
          <a:solidFill>
            <a:schemeClr val="tx1"/>
          </a:solidFill>
          <a:latin typeface="+mn-lt"/>
          <a:ea typeface="ＭＳ Ｐゴシック" charset="-128"/>
        </a:defRPr>
      </a:lvl4pPr>
      <a:lvl5pPr marL="15398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5pPr>
      <a:lvl6pPr marL="19970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6pPr>
      <a:lvl7pPr marL="24542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7pPr>
      <a:lvl8pPr marL="29114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8pPr>
      <a:lvl9pPr marL="33686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gif"/></Relationships>
</file>

<file path=ppt/slides/_rels/slide1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1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gif"/></Relationships>
</file>

<file path=ppt/slides/_rels/slide1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gif"/><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13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gif"/><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png"/></Relationships>
</file>

<file path=ppt/slides/_rels/slide13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5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27.pn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26.png"/></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31.png"/></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6.wmf"/></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7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78.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179.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6.xml"/><Relationship Id="rId1" Type="http://schemas.openxmlformats.org/officeDocument/2006/relationships/themeOverride" Target="../theme/themeOverride21.xml"/></Relationships>
</file>

<file path=ppt/slides/_rels/slide1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6.xml"/><Relationship Id="rId1" Type="http://schemas.openxmlformats.org/officeDocument/2006/relationships/themeOverride" Target="../theme/themeOverride22.xm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1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hemeOverride" Target="../theme/themeOverride27.xml"/><Relationship Id="rId4" Type="http://schemas.openxmlformats.org/officeDocument/2006/relationships/image" Target="../media/image140.png"/></Relationships>
</file>

<file path=ppt/slides/_rels/slide1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30.xml"/><Relationship Id="rId5" Type="http://schemas.openxmlformats.org/officeDocument/2006/relationships/image" Target="../media/image143.png"/><Relationship Id="rId4" Type="http://schemas.openxmlformats.org/officeDocument/2006/relationships/image" Target="../media/image142.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9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1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6.xml"/></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2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hemeOverride" Target="../theme/themeOverride40.xml"/></Relationships>
</file>

<file path=ppt/slides/_rels/slide2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2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themeOverride" Target="../theme/themeOverride42.xml"/><Relationship Id="rId4" Type="http://schemas.openxmlformats.org/officeDocument/2006/relationships/image" Target="../media/image149.jpeg"/></Relationships>
</file>

<file path=ppt/slides/_rels/slide2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2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2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2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themeOverride" Target="../theme/themeOverride46.xml"/><Relationship Id="rId4" Type="http://schemas.openxmlformats.org/officeDocument/2006/relationships/image" Target="../media/image16.wmf"/></Relationships>
</file>

<file path=ppt/slides/_rels/slide23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24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2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xml"/><Relationship Id="rId1" Type="http://schemas.openxmlformats.org/officeDocument/2006/relationships/themeOverride" Target="../theme/themeOverride50.xml"/><Relationship Id="rId4" Type="http://schemas.openxmlformats.org/officeDocument/2006/relationships/image" Target="../media/image156.gif"/></Relationships>
</file>

<file path=ppt/slides/_rels/slide243.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slideLayout" Target="../slideLayouts/slideLayout2.xml"/><Relationship Id="rId1" Type="http://schemas.openxmlformats.org/officeDocument/2006/relationships/themeOverride" Target="../theme/themeOverride51.xml"/></Relationships>
</file>

<file path=ppt/slides/_rels/slide2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hemeOverride" Target="../theme/themeOverride52.xml"/></Relationships>
</file>

<file path=ppt/slides/_rels/slide2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_rels/slide2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hemeOverride" Target="../theme/themeOverride55.xml"/><Relationship Id="rId4" Type="http://schemas.openxmlformats.org/officeDocument/2006/relationships/image" Target="../media/image61.wmf"/></Relationships>
</file>

<file path=ppt/slides/_rels/slide24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2.xml"/><Relationship Id="rId1" Type="http://schemas.openxmlformats.org/officeDocument/2006/relationships/themeOverride" Target="../theme/themeOverride56.xml"/></Relationships>
</file>

<file path=ppt/slides/_rels/slide2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xml"/><Relationship Id="rId1" Type="http://schemas.openxmlformats.org/officeDocument/2006/relationships/themeOverride" Target="../theme/themeOverride58.xml"/></Relationships>
</file>

<file path=ppt/slides/_rels/slide25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xml"/><Relationship Id="rId1" Type="http://schemas.openxmlformats.org/officeDocument/2006/relationships/themeOverride" Target="../theme/themeOverride59.xml"/><Relationship Id="rId6" Type="http://schemas.openxmlformats.org/officeDocument/2006/relationships/image" Target="../media/image138.gif"/><Relationship Id="rId5" Type="http://schemas.openxmlformats.org/officeDocument/2006/relationships/image" Target="../media/image61.wmf"/><Relationship Id="rId4" Type="http://schemas.openxmlformats.org/officeDocument/2006/relationships/image" Target="../media/image160.png"/></Relationships>
</file>

<file path=ppt/slides/_rels/slide2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xml"/><Relationship Id="rId1" Type="http://schemas.openxmlformats.org/officeDocument/2006/relationships/themeOverride" Target="../theme/themeOverride60.xml"/></Relationships>
</file>

<file path=ppt/slides/_rels/slide25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xml"/><Relationship Id="rId1" Type="http://schemas.openxmlformats.org/officeDocument/2006/relationships/themeOverride" Target="../theme/themeOverride61.xml"/><Relationship Id="rId5" Type="http://schemas.openxmlformats.org/officeDocument/2006/relationships/image" Target="../media/image61.wmf"/><Relationship Id="rId4" Type="http://schemas.openxmlformats.org/officeDocument/2006/relationships/image" Target="../media/image160.png"/></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hemeOverride" Target="../theme/themeOverride62.xml"/><Relationship Id="rId5" Type="http://schemas.openxmlformats.org/officeDocument/2006/relationships/image" Target="../media/image162.png"/><Relationship Id="rId4" Type="http://schemas.openxmlformats.org/officeDocument/2006/relationships/image" Target="../media/image161.png"/></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hemeOverride" Target="../theme/themeOverride63.xml"/><Relationship Id="rId4" Type="http://schemas.openxmlformats.org/officeDocument/2006/relationships/image" Target="../media/image16.w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hemeOverride" Target="../theme/themeOverride64.xml"/></Relationships>
</file>

<file path=ppt/slides/_rels/slide25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2.xml"/><Relationship Id="rId1" Type="http://schemas.openxmlformats.org/officeDocument/2006/relationships/themeOverride" Target="../theme/themeOverride65.xml"/></Relationships>
</file>

<file path=ppt/slides/_rels/slide25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slideLayout" Target="../slideLayouts/slideLayout2.xml"/><Relationship Id="rId1" Type="http://schemas.openxmlformats.org/officeDocument/2006/relationships/themeOverride" Target="../theme/themeOverride66.xml"/></Relationships>
</file>

<file path=ppt/slides/_rels/slide25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2.xml"/><Relationship Id="rId1" Type="http://schemas.openxmlformats.org/officeDocument/2006/relationships/themeOverride" Target="../theme/themeOverride67.xml"/><Relationship Id="rId5" Type="http://schemas.openxmlformats.org/officeDocument/2006/relationships/image" Target="../media/image167.png"/><Relationship Id="rId4" Type="http://schemas.openxmlformats.org/officeDocument/2006/relationships/image" Target="../media/image166.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2.xml"/><Relationship Id="rId1" Type="http://schemas.openxmlformats.org/officeDocument/2006/relationships/themeOverride" Target="../theme/themeOverride68.xml"/></Relationships>
</file>

<file path=ppt/slides/_rels/slide26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2.xml"/><Relationship Id="rId1" Type="http://schemas.openxmlformats.org/officeDocument/2006/relationships/themeOverride" Target="../theme/themeOverride69.xml"/><Relationship Id="rId4" Type="http://schemas.openxmlformats.org/officeDocument/2006/relationships/image" Target="../media/image169.jpeg"/></Relationships>
</file>

<file path=ppt/slides/_rels/slide2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0.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hemeOverride" Target="../theme/themeOverride71.xml"/><Relationship Id="rId5" Type="http://schemas.openxmlformats.org/officeDocument/2006/relationships/image" Target="../media/image171.gif"/><Relationship Id="rId4" Type="http://schemas.openxmlformats.org/officeDocument/2006/relationships/image" Target="../media/image170.png"/></Relationships>
</file>

<file path=ppt/slides/_rels/slide2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2.xml"/></Relationships>
</file>

<file path=ppt/slides/_rels/slide2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3.xml"/></Relationships>
</file>

<file path=ppt/slides/_rels/slide26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hemeOverride" Target="../theme/themeOverride74.xml"/></Relationships>
</file>

<file path=ppt/slides/_rels/slide2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hemeOverride" Target="../theme/themeOverride75.xml"/></Relationships>
</file>

<file path=ppt/slides/_rels/slide26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hemeOverride" Target="../theme/themeOverride76.xml"/></Relationships>
</file>

<file path=ppt/slides/_rels/slide2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7.xml"/></Relationships>
</file>

<file path=ppt/slides/_rels/slide2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8.xml"/></Relationships>
</file>

<file path=ppt/slides/_rels/slide27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slideLayout" Target="../slideLayouts/slideLayout2.xml"/><Relationship Id="rId1" Type="http://schemas.openxmlformats.org/officeDocument/2006/relationships/themeOverride" Target="../theme/themeOverride79.xml"/><Relationship Id="rId4" Type="http://schemas.openxmlformats.org/officeDocument/2006/relationships/image" Target="../media/image174.jpeg"/></Relationships>
</file>

<file path=ppt/slides/_rels/slide27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slideLayout" Target="../slideLayouts/slideLayout2.xml"/><Relationship Id="rId1" Type="http://schemas.openxmlformats.org/officeDocument/2006/relationships/themeOverride" Target="../theme/themeOverride80.xml"/></Relationships>
</file>

<file path=ppt/slides/_rels/slide27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hemeOverride" Target="../theme/themeOverride81.xml"/><Relationship Id="rId5" Type="http://schemas.openxmlformats.org/officeDocument/2006/relationships/image" Target="../media/image152.jpeg"/><Relationship Id="rId4" Type="http://schemas.openxmlformats.org/officeDocument/2006/relationships/image" Target="../media/image176.png"/></Relationships>
</file>

<file path=ppt/slides/_rels/slide274.xml.rels><?xml version="1.0" encoding="UTF-8" standalone="yes"?>
<Relationships xmlns="http://schemas.openxmlformats.org/package/2006/relationships"><Relationship Id="rId3" Type="http://schemas.openxmlformats.org/officeDocument/2006/relationships/hyperlink" Target="https://www.youtube.com/watch?v=C7BN-lbybZQ" TargetMode="External"/><Relationship Id="rId2" Type="http://schemas.openxmlformats.org/officeDocument/2006/relationships/slideLayout" Target="../slideLayouts/slideLayout2.xml"/><Relationship Id="rId1" Type="http://schemas.openxmlformats.org/officeDocument/2006/relationships/themeOverride" Target="../theme/themeOverride82.xml"/><Relationship Id="rId4" Type="http://schemas.openxmlformats.org/officeDocument/2006/relationships/image" Target="../media/image177.png"/></Relationships>
</file>

<file path=ppt/slides/_rels/slide2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3.xml"/></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hemeOverride" Target="../theme/themeOverride84.xml"/></Relationships>
</file>

<file path=ppt/slides/_rels/slide27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xml"/><Relationship Id="rId1" Type="http://schemas.openxmlformats.org/officeDocument/2006/relationships/themeOverride" Target="../theme/themeOverride85.xml"/></Relationships>
</file>

<file path=ppt/slides/_rels/slide2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6.xml"/></Relationships>
</file>

<file path=ppt/slides/_rels/slide2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8.xml"/></Relationships>
</file>

<file path=ppt/slides/_rels/slide2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9.xml"/></Relationships>
</file>

<file path=ppt/slides/_rels/slide2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0.xml"/></Relationships>
</file>

<file path=ppt/slides/_rels/slide28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2.xml"/><Relationship Id="rId1" Type="http://schemas.openxmlformats.org/officeDocument/2006/relationships/themeOverride" Target="../theme/themeOverride91.xml"/></Relationships>
</file>

<file path=ppt/slides/_rels/slide2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2.xml"/></Relationships>
</file>

<file path=ppt/slides/_rels/slide2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3.xml"/></Relationships>
</file>

<file path=ppt/slides/_rels/slide2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4.xml"/></Relationships>
</file>

<file path=ppt/slides/_rels/slide2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5.xml"/></Relationships>
</file>

<file path=ppt/slides/_rels/slide2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6.xml"/></Relationships>
</file>

<file path=ppt/slides/_rels/slide2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8.xml"/></Relationships>
</file>

<file path=ppt/slides/_rels/slide29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2.xml"/><Relationship Id="rId1" Type="http://schemas.openxmlformats.org/officeDocument/2006/relationships/themeOverride" Target="../theme/themeOverride99.xml"/></Relationships>
</file>

<file path=ppt/slides/_rels/slide2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0.xml"/></Relationships>
</file>

<file path=ppt/slides/_rels/slide2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1.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hemeOverride" Target="../theme/themeOverride102.xml"/><Relationship Id="rId4" Type="http://schemas.openxmlformats.org/officeDocument/2006/relationships/image" Target="../media/image180.png"/></Relationships>
</file>

<file path=ppt/slides/_rels/slide29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2.xml"/><Relationship Id="rId1" Type="http://schemas.openxmlformats.org/officeDocument/2006/relationships/themeOverride" Target="../theme/themeOverride103.xml"/></Relationships>
</file>

<file path=ppt/slides/_rels/slide29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2.xml"/><Relationship Id="rId1" Type="http://schemas.openxmlformats.org/officeDocument/2006/relationships/themeOverride" Target="../theme/themeOverride104.xml"/></Relationships>
</file>

<file path=ppt/slides/_rels/slide29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2.xml"/><Relationship Id="rId1" Type="http://schemas.openxmlformats.org/officeDocument/2006/relationships/themeOverride" Target="../theme/themeOverride105.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hemeOverride" Target="../theme/themeOverride106.xml"/><Relationship Id="rId4" Type="http://schemas.openxmlformats.org/officeDocument/2006/relationships/image" Target="../media/image184.png"/></Relationships>
</file>

<file path=ppt/slides/_rels/slide29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Layout" Target="../slideLayouts/slideLayout2.xml"/><Relationship Id="rId1" Type="http://schemas.openxmlformats.org/officeDocument/2006/relationships/themeOverride" Target="../theme/themeOverride10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gif"/><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gif"/><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2.xml"/><Relationship Id="rId1" Type="http://schemas.openxmlformats.org/officeDocument/2006/relationships/themeOverride" Target="../theme/themeOverride108.xml"/><Relationship Id="rId4" Type="http://schemas.openxmlformats.org/officeDocument/2006/relationships/image" Target="../media/image16.wmf"/></Relationships>
</file>

<file path=ppt/slides/_rels/slide30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2.xml"/><Relationship Id="rId1" Type="http://schemas.openxmlformats.org/officeDocument/2006/relationships/themeOverride" Target="../theme/themeOverride109.xml"/></Relationships>
</file>

<file path=ppt/slides/_rels/slide30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2.xml"/><Relationship Id="rId1" Type="http://schemas.openxmlformats.org/officeDocument/2006/relationships/themeOverride" Target="../theme/themeOverride110.xml"/><Relationship Id="rId4" Type="http://schemas.openxmlformats.org/officeDocument/2006/relationships/image" Target="../media/image189.gif"/></Relationships>
</file>

<file path=ppt/slides/_rels/slide303.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slideLayout" Target="../slideLayouts/slideLayout2.xml"/><Relationship Id="rId1" Type="http://schemas.openxmlformats.org/officeDocument/2006/relationships/themeOverride" Target="../theme/themeOverride111.xml"/></Relationships>
</file>

<file path=ppt/slides/_rels/slide3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2.xml"/></Relationships>
</file>

<file path=ppt/slides/_rels/slide3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3.xml"/></Relationships>
</file>

<file path=ppt/slides/_rels/slide3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4.xml"/></Relationships>
</file>

<file path=ppt/slides/_rels/slide30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Layout" Target="../slideLayouts/slideLayout2.xml"/><Relationship Id="rId1" Type="http://schemas.openxmlformats.org/officeDocument/2006/relationships/themeOverride" Target="../theme/themeOverride115.xml"/></Relationships>
</file>

<file path=ppt/slides/_rels/slide30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2.xml"/><Relationship Id="rId1" Type="http://schemas.openxmlformats.org/officeDocument/2006/relationships/themeOverride" Target="../theme/themeOverride116.xml"/></Relationships>
</file>

<file path=ppt/slides/_rels/slide30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slideLayout" Target="../slideLayouts/slideLayout2.xml"/><Relationship Id="rId1" Type="http://schemas.openxmlformats.org/officeDocument/2006/relationships/themeOverride" Target="../theme/themeOverride1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8.xml"/></Relationships>
</file>

<file path=ppt/slides/_rels/slide31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themeOverride" Target="../theme/themeOverride119.xml"/></Relationships>
</file>

<file path=ppt/slides/_rels/slide31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Layout" Target="../slideLayouts/slideLayout2.xml"/><Relationship Id="rId1" Type="http://schemas.openxmlformats.org/officeDocument/2006/relationships/themeOverride" Target="../theme/themeOverride120.xml"/></Relationships>
</file>

<file path=ppt/slides/_rels/slide31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themeOverride" Target="../theme/themeOverride121.xml"/></Relationships>
</file>

<file path=ppt/slides/_rels/slide31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slideLayout" Target="../slideLayouts/slideLayout2.xml"/><Relationship Id="rId1" Type="http://schemas.openxmlformats.org/officeDocument/2006/relationships/themeOverride" Target="../theme/themeOverride122.xml"/><Relationship Id="rId4" Type="http://schemas.openxmlformats.org/officeDocument/2006/relationships/image" Target="../media/image194.gif"/></Relationships>
</file>

<file path=ppt/slides/_rels/slide31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slideLayout" Target="../slideLayouts/slideLayout2.xml"/><Relationship Id="rId1" Type="http://schemas.openxmlformats.org/officeDocument/2006/relationships/themeOverride" Target="../theme/themeOverride123.xml"/></Relationships>
</file>

<file path=ppt/slides/_rels/slide31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slideLayout" Target="../slideLayouts/slideLayout2.xml"/><Relationship Id="rId1" Type="http://schemas.openxmlformats.org/officeDocument/2006/relationships/themeOverride" Target="../theme/themeOverride124.xml"/></Relationships>
</file>

<file path=ppt/slides/_rels/slide3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25.xml"/></Relationships>
</file>

<file path=ppt/slides/_rels/slide31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slideLayout" Target="../slideLayouts/slideLayout2.xml"/><Relationship Id="rId1" Type="http://schemas.openxmlformats.org/officeDocument/2006/relationships/themeOverride" Target="../theme/themeOverride126.xml"/><Relationship Id="rId4" Type="http://schemas.openxmlformats.org/officeDocument/2006/relationships/image" Target="../media/image61.wmf"/></Relationships>
</file>

<file path=ppt/slides/_rels/slide31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2.xml"/><Relationship Id="rId1" Type="http://schemas.openxmlformats.org/officeDocument/2006/relationships/themeOverride" Target="../theme/themeOverride127.xml"/><Relationship Id="rId4" Type="http://schemas.openxmlformats.org/officeDocument/2006/relationships/image" Target="../media/image198.jpe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4.gif"/></Relationships>
</file>

<file path=ppt/slides/_rels/slide320.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themeOverride" Target="../theme/themeOverride128.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3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29.xml"/></Relationships>
</file>

<file path=ppt/slides/_rels/slide322.xml.rels><?xml version="1.0" encoding="UTF-8" standalone="yes"?>
<Relationships xmlns="http://schemas.openxmlformats.org/package/2006/relationships"><Relationship Id="rId3" Type="http://schemas.openxmlformats.org/officeDocument/2006/relationships/hyperlink" Target="https://youtu.be/Ahg6qcgoay4" TargetMode="External"/><Relationship Id="rId2" Type="http://schemas.openxmlformats.org/officeDocument/2006/relationships/slideLayout" Target="../slideLayouts/slideLayout2.xml"/><Relationship Id="rId1" Type="http://schemas.openxmlformats.org/officeDocument/2006/relationships/themeOverride" Target="../theme/themeOverride130.xml"/><Relationship Id="rId4" Type="http://schemas.openxmlformats.org/officeDocument/2006/relationships/image" Target="../media/image201.jpeg"/></Relationships>
</file>

<file path=ppt/slides/_rels/slide3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1.xml"/></Relationships>
</file>

<file path=ppt/slides/_rels/slide3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2.xml"/></Relationships>
</file>

<file path=ppt/slides/_rels/slide32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slideLayout" Target="../slideLayouts/slideLayout2.xml"/><Relationship Id="rId1" Type="http://schemas.openxmlformats.org/officeDocument/2006/relationships/themeOverride" Target="../theme/themeOverride133.xml"/></Relationships>
</file>

<file path=ppt/slides/_rels/slide3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4.xml"/></Relationships>
</file>

<file path=ppt/slides/_rels/slide32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slideLayout" Target="../slideLayouts/slideLayout2.xml"/><Relationship Id="rId1" Type="http://schemas.openxmlformats.org/officeDocument/2006/relationships/themeOverride" Target="../theme/themeOverride135.xml"/><Relationship Id="rId5" Type="http://schemas.openxmlformats.org/officeDocument/2006/relationships/image" Target="../media/image205.png"/><Relationship Id="rId4" Type="http://schemas.openxmlformats.org/officeDocument/2006/relationships/image" Target="../media/image204.gif"/></Relationships>
</file>

<file path=ppt/slides/_rels/slide32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themeOverride" Target="../theme/themeOverride136.xml"/></Relationships>
</file>

<file path=ppt/slides/_rels/slide32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slideLayout" Target="../slideLayouts/slideLayout2.xml"/><Relationship Id="rId1" Type="http://schemas.openxmlformats.org/officeDocument/2006/relationships/themeOverride" Target="../theme/themeOverride1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8.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hemeOverride" Target="../theme/themeOverride139.xml"/><Relationship Id="rId5" Type="http://schemas.openxmlformats.org/officeDocument/2006/relationships/image" Target="../media/image209.png"/><Relationship Id="rId4" Type="http://schemas.openxmlformats.org/officeDocument/2006/relationships/image" Target="../media/image208.png"/></Relationships>
</file>

<file path=ppt/slides/_rels/slide33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2.xml"/><Relationship Id="rId1" Type="http://schemas.openxmlformats.org/officeDocument/2006/relationships/themeOverride" Target="../theme/themeOverride140.xml"/></Relationships>
</file>

<file path=ppt/slides/_rels/slide33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slideLayout" Target="../slideLayouts/slideLayout2.xml"/><Relationship Id="rId1" Type="http://schemas.openxmlformats.org/officeDocument/2006/relationships/themeOverride" Target="../theme/themeOverride141.xml"/></Relationships>
</file>

<file path=ppt/slides/_rels/slide3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2.xml"/></Relationships>
</file>

<file path=ppt/slides/_rels/slide33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slideLayout" Target="../slideLayouts/slideLayout2.xml"/><Relationship Id="rId1" Type="http://schemas.openxmlformats.org/officeDocument/2006/relationships/themeOverride" Target="../theme/themeOverride143.xml"/><Relationship Id="rId4" Type="http://schemas.openxmlformats.org/officeDocument/2006/relationships/image" Target="../media/image204.gif"/></Relationships>
</file>

<file path=ppt/slides/_rels/slide336.xml.rels><?xml version="1.0" encoding="UTF-8" standalone="yes"?>
<Relationships xmlns="http://schemas.openxmlformats.org/package/2006/relationships"><Relationship Id="rId3" Type="http://schemas.openxmlformats.org/officeDocument/2006/relationships/hyperlink" Target="https://thenextweb.com/insider/2017/09/21/bill-gates-regrets-ctrlaltdelete-offers-better-solution/" TargetMode="External"/><Relationship Id="rId2" Type="http://schemas.openxmlformats.org/officeDocument/2006/relationships/slideLayout" Target="../slideLayouts/slideLayout2.xml"/><Relationship Id="rId1" Type="http://schemas.openxmlformats.org/officeDocument/2006/relationships/themeOverride" Target="../theme/themeOverride144.xml"/><Relationship Id="rId4" Type="http://schemas.openxmlformats.org/officeDocument/2006/relationships/image" Target="../media/image212.jpeg"/></Relationships>
</file>

<file path=ppt/slides/_rels/slide33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slideLayout" Target="../slideLayouts/slideLayout2.xml"/><Relationship Id="rId1" Type="http://schemas.openxmlformats.org/officeDocument/2006/relationships/themeOverride" Target="../theme/themeOverride145.xml"/><Relationship Id="rId5" Type="http://schemas.openxmlformats.org/officeDocument/2006/relationships/image" Target="../media/image204.gif"/><Relationship Id="rId4" Type="http://schemas.openxmlformats.org/officeDocument/2006/relationships/image" Target="../media/image203.jpeg"/></Relationships>
</file>

<file path=ppt/slides/_rels/slide33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png"/><Relationship Id="rId1" Type="http://schemas.openxmlformats.org/officeDocument/2006/relationships/slideLayout" Target="../slideLayouts/slideLayout2.xml"/><Relationship Id="rId5" Type="http://schemas.openxmlformats.org/officeDocument/2006/relationships/image" Target="../media/image217.jpeg"/><Relationship Id="rId4" Type="http://schemas.openxmlformats.org/officeDocument/2006/relationships/hyperlink" Target="https://www.youtube.com/watch?v=o8NPllzkFhE" TargetMode="External"/></Relationships>
</file>

<file path=ppt/slides/_rels/slide34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gif"/><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gif"/><Relationship Id="rId12"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gif"/><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a:t>BİLGİSAYAR PROGRAMLAMA</a:t>
            </a:r>
            <a:endParaRPr lang="en-US" dirty="0"/>
          </a:p>
        </p:txBody>
      </p:sp>
      <p:pic>
        <p:nvPicPr>
          <p:cNvPr id="4" name="Picture 7" descr="http://www.hindscc.edu/Assets/images/computer-programming-tech.jpg"/>
          <p:cNvPicPr>
            <a:picLocks noChangeAspect="1" noChangeArrowheads="1"/>
          </p:cNvPicPr>
          <p:nvPr/>
        </p:nvPicPr>
        <p:blipFill>
          <a:blip r:embed="rId2"/>
          <a:srcRect/>
          <a:stretch>
            <a:fillRect/>
          </a:stretch>
        </p:blipFill>
        <p:spPr bwMode="auto">
          <a:xfrm>
            <a:off x="642910" y="714356"/>
            <a:ext cx="4000496" cy="2669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91693031"/>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Döngüler</a:t>
            </a:r>
          </a:p>
        </p:txBody>
      </p:sp>
      <p:grpSp>
        <p:nvGrpSpPr>
          <p:cNvPr id="5" name="4 Grup"/>
          <p:cNvGrpSpPr/>
          <p:nvPr/>
        </p:nvGrpSpPr>
        <p:grpSpPr>
          <a:xfrm>
            <a:off x="2786896" y="1319510"/>
            <a:ext cx="3570208" cy="4218981"/>
            <a:chOff x="3468767" y="1431458"/>
            <a:chExt cx="3570208" cy="4218981"/>
          </a:xfrm>
        </p:grpSpPr>
        <p:pic>
          <p:nvPicPr>
            <p:cNvPr id="3" name="Picture 2" descr="https://encrypted-tbn0.gstatic.com/images?q=tbn:ANd9GcT6eOBHtkFg1OttL4Xwc27wrv9paGSX4utu8AQuS97Mv1unr86u"/>
            <p:cNvPicPr>
              <a:picLocks noChangeAspect="1" noChangeArrowheads="1"/>
            </p:cNvPicPr>
            <p:nvPr/>
          </p:nvPicPr>
          <p:blipFill>
            <a:blip r:embed="rId2"/>
            <a:srcRect/>
            <a:stretch>
              <a:fillRect/>
            </a:stretch>
          </p:blipFill>
          <p:spPr bwMode="auto">
            <a:xfrm>
              <a:off x="3468767" y="1431458"/>
              <a:ext cx="3295650" cy="3295651"/>
            </a:xfrm>
            <a:prstGeom prst="rect">
              <a:avLst/>
            </a:prstGeom>
            <a:noFill/>
          </p:spPr>
        </p:pic>
        <p:sp>
          <p:nvSpPr>
            <p:cNvPr id="4" name="3 Metin kutusu"/>
            <p:cNvSpPr txBox="1"/>
            <p:nvPr/>
          </p:nvSpPr>
          <p:spPr>
            <a:xfrm>
              <a:off x="3468767" y="4727109"/>
              <a:ext cx="3570208" cy="923330"/>
            </a:xfrm>
            <a:prstGeom prst="rect">
              <a:avLst/>
            </a:prstGeom>
            <a:noFill/>
          </p:spPr>
          <p:txBody>
            <a:bodyPr wrap="none" rtlCol="0">
              <a:spAutoFit/>
            </a:bodyPr>
            <a:lstStyle/>
            <a:p>
              <a:pPr algn="ctr"/>
              <a:r>
                <a:rPr lang="tr-TR" i="1" dirty="0"/>
                <a:t>Döngüler çok uzun kodları</a:t>
              </a:r>
            </a:p>
            <a:p>
              <a:pPr algn="ctr"/>
              <a:r>
                <a:rPr lang="tr-TR" i="1" dirty="0"/>
                <a:t>birkaç satıra düşürmemizi sağlar </a:t>
              </a:r>
            </a:p>
            <a:p>
              <a:pPr algn="ctr"/>
              <a:r>
                <a:rPr lang="tr-TR" i="1" dirty="0"/>
                <a:t>ve bizi güçlü kılar.</a:t>
              </a:r>
            </a:p>
          </p:txBody>
        </p:sp>
      </p:grpSp>
    </p:spTree>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7166"/>
            <a:ext cx="8229600" cy="785834"/>
          </a:xfrm>
        </p:spPr>
        <p:txBody>
          <a:bodyPr anchor="ctr">
            <a:normAutofit/>
          </a:bodyPr>
          <a:lstStyle/>
          <a:p>
            <a:r>
              <a:rPr lang="tr-TR" b="1" dirty="0">
                <a:solidFill>
                  <a:schemeClr val="tx2">
                    <a:lumMod val="60000"/>
                    <a:lumOff val="40000"/>
                  </a:schemeClr>
                </a:solidFill>
              </a:rPr>
              <a:t>Tanımlanan bir diziye iki yolla değer atanabilir.</a:t>
            </a: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2400" dirty="0">
                <a:solidFill>
                  <a:schemeClr val="tx1"/>
                </a:solidFill>
              </a:rPr>
              <a:t>Diziler oluşturulduktan sonra dizilerin değerlerinin atanması gerekir. Dizi elemanlarına değerler iki yolla atanabilir. </a:t>
            </a:r>
            <a:r>
              <a:rPr lang="tr-TR" sz="2400" b="1" dirty="0"/>
              <a:t>Tanım Esnasında Değer Atama </a:t>
            </a:r>
            <a:r>
              <a:rPr lang="tr-TR" sz="2400" dirty="0"/>
              <a:t>ve </a:t>
            </a:r>
            <a:r>
              <a:rPr lang="tr-TR" sz="2400" b="1" dirty="0"/>
              <a:t>Dizi İndislerini Kullanarak Değer Atama</a:t>
            </a:r>
            <a:endParaRPr lang="tr-TR" sz="2400" dirty="0">
              <a:solidFill>
                <a:schemeClr val="tx1"/>
              </a:solidFill>
            </a:endParaRPr>
          </a:p>
          <a:p>
            <a:pPr algn="just">
              <a:buNone/>
            </a:pPr>
            <a:endParaRPr lang="tr-TR" sz="2400" dirty="0">
              <a:solidFill>
                <a:schemeClr val="tx1"/>
              </a:solidFill>
            </a:endParaRPr>
          </a:p>
          <a:p>
            <a:pPr algn="just">
              <a:buFont typeface="Wingdings" pitchFamily="2" charset="2"/>
              <a:buChar char="§"/>
            </a:pPr>
            <a:r>
              <a:rPr lang="tr-TR" sz="2400" dirty="0">
                <a:solidFill>
                  <a:schemeClr val="tx1"/>
                </a:solidFill>
              </a:rPr>
              <a:t> </a:t>
            </a:r>
            <a:r>
              <a:rPr lang="tr-TR" sz="2400" b="1" dirty="0">
                <a:solidFill>
                  <a:schemeClr val="tx1"/>
                </a:solidFill>
              </a:rPr>
              <a:t>Tanım Esnasında Değer Atama:</a:t>
            </a:r>
          </a:p>
          <a:p>
            <a:pPr algn="just"/>
            <a:r>
              <a:rPr lang="tr-TR" sz="2400" dirty="0">
                <a:solidFill>
                  <a:schemeClr val="tx1"/>
                </a:solidFill>
              </a:rPr>
              <a:t>   Dizilerin kapasiteleri belirtilerek veya belirtilmeden dizi elemanlarının direk atanmasıdır. Bu yöntemde dizinin kapasitesi belirtilmediyse, dizinin kapasitesi atanan eleman sayısı olmaktadır. Bu yöntemde dizi elemanları süslü parantezler içerisinde virgüllerle ayrılmış şekilde atanır.</a:t>
            </a:r>
          </a:p>
          <a:p>
            <a:pPr algn="just"/>
            <a:endParaRPr lang="tr-TR" sz="2400" dirty="0">
              <a:solidFill>
                <a:schemeClr val="tx1"/>
              </a:solidFill>
            </a:endParaRPr>
          </a:p>
          <a:p>
            <a:pPr algn="just">
              <a:buFont typeface="Wingdings" pitchFamily="2" charset="2"/>
              <a:buChar char="Ø"/>
            </a:pPr>
            <a:r>
              <a:rPr lang="tr-TR" sz="2400" dirty="0">
                <a:solidFill>
                  <a:schemeClr val="tx1"/>
                </a:solidFill>
              </a:rPr>
              <a:t> </a:t>
            </a:r>
            <a:r>
              <a:rPr lang="tr-TR" dirty="0" err="1">
                <a:solidFill>
                  <a:schemeClr val="tx1"/>
                </a:solidFill>
              </a:rPr>
              <a:t>int</a:t>
            </a:r>
            <a:r>
              <a:rPr lang="tr-TR" dirty="0">
                <a:solidFill>
                  <a:schemeClr val="tx1"/>
                </a:solidFill>
              </a:rPr>
              <a:t> dizi[] = {3, 7, 1, 6};</a:t>
            </a:r>
          </a:p>
          <a:p>
            <a:pPr algn="just">
              <a:buFont typeface="Wingdings" pitchFamily="2" charset="2"/>
              <a:buChar char="Ø"/>
            </a:pPr>
            <a:endParaRPr lang="tr-TR" sz="2400" dirty="0">
              <a:solidFill>
                <a:schemeClr val="tx1"/>
              </a:solidFill>
            </a:endParaRPr>
          </a:p>
          <a:p>
            <a:pPr marL="342900" indent="-342900" algn="just">
              <a:buFontTx/>
              <a:buChar char="-"/>
            </a:pPr>
            <a:r>
              <a:rPr lang="tr-TR" sz="2400" dirty="0">
                <a:solidFill>
                  <a:schemeClr val="tx1"/>
                </a:solidFill>
              </a:rPr>
              <a:t>Yukarıdaki örnekte dizi değişkeni tam sayılardan oluşan bir dizidir ve dizinin elemanları dizi tanımlanırken atanmıştır. Bu durumda dizi değişkeninin uzunluğu da 4 olur. </a:t>
            </a:r>
            <a:r>
              <a:rPr lang="tr-TR" sz="2400" dirty="0"/>
              <a:t>Eğer dizi oluşturulmadan önce dizi elemanlarının değerleri biliniyorsa bu yöntem ile değer atanabilir.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heckerboard(across)">
                                      <p:cBhvr>
                                        <p:cTn id="10" dur="500"/>
                                        <p:tgtEl>
                                          <p:spTgt spid="3">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heckerboard(across)">
                                      <p:cBhvr>
                                        <p:cTn id="13" dur="500"/>
                                        <p:tgtEl>
                                          <p:spTgt spid="3">
                                            <p:txEl>
                                              <p:pRg st="5" end="5"/>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checkerboard(across)">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Dizi Elemanlarına Değer Atama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a:bodyPr>
          <a:lstStyle/>
          <a:p>
            <a:pPr algn="just">
              <a:buFont typeface="Wingdings" pitchFamily="2" charset="2"/>
              <a:buChar char="§"/>
            </a:pPr>
            <a:r>
              <a:rPr lang="tr-TR" sz="2400" dirty="0">
                <a:solidFill>
                  <a:schemeClr val="tx1"/>
                </a:solidFill>
              </a:rPr>
              <a:t> </a:t>
            </a:r>
            <a:r>
              <a:rPr lang="tr-TR" sz="2400" b="1" dirty="0">
                <a:solidFill>
                  <a:schemeClr val="tx1"/>
                </a:solidFill>
              </a:rPr>
              <a:t>Dizi İndislerini Kullanarak Değer Atama:</a:t>
            </a:r>
          </a:p>
          <a:p>
            <a:pPr algn="just"/>
            <a:r>
              <a:rPr lang="tr-TR" sz="2400" dirty="0">
                <a:solidFill>
                  <a:schemeClr val="tx1"/>
                </a:solidFill>
              </a:rPr>
              <a:t>   Diziler oluşturulduktan sonra dizi elemanlarına indisleri kullanarak değer atama yöntemidir.</a:t>
            </a:r>
          </a:p>
          <a:p>
            <a:pPr algn="just"/>
            <a:r>
              <a:rPr lang="tr-TR" sz="2400" dirty="0">
                <a:solidFill>
                  <a:schemeClr val="tx1"/>
                </a:solidFill>
              </a:rPr>
              <a:t>   </a:t>
            </a:r>
            <a:r>
              <a:rPr lang="tr-TR" sz="2400" dirty="0" err="1">
                <a:solidFill>
                  <a:schemeClr val="tx1"/>
                </a:solidFill>
              </a:rPr>
              <a:t>int</a:t>
            </a:r>
            <a:r>
              <a:rPr lang="tr-TR" sz="2400" dirty="0">
                <a:solidFill>
                  <a:schemeClr val="tx1"/>
                </a:solidFill>
              </a:rPr>
              <a:t> dizi[4];</a:t>
            </a:r>
          </a:p>
          <a:p>
            <a:pPr algn="just"/>
            <a:r>
              <a:rPr lang="tr-TR" sz="2400" dirty="0">
                <a:solidFill>
                  <a:schemeClr val="tx1"/>
                </a:solidFill>
              </a:rPr>
              <a:t>   dizi[0] = 3;</a:t>
            </a:r>
          </a:p>
          <a:p>
            <a:pPr algn="just"/>
            <a:r>
              <a:rPr lang="tr-TR" sz="2400" dirty="0">
                <a:solidFill>
                  <a:schemeClr val="tx1"/>
                </a:solidFill>
              </a:rPr>
              <a:t>   dizi[1] = 7;</a:t>
            </a:r>
          </a:p>
          <a:p>
            <a:pPr algn="just"/>
            <a:r>
              <a:rPr lang="tr-TR" sz="2400" dirty="0">
                <a:solidFill>
                  <a:schemeClr val="tx1"/>
                </a:solidFill>
              </a:rPr>
              <a:t>   dizi[2] = 1;</a:t>
            </a:r>
          </a:p>
          <a:p>
            <a:pPr algn="just"/>
            <a:r>
              <a:rPr lang="tr-TR" sz="2400" dirty="0">
                <a:solidFill>
                  <a:schemeClr val="tx1"/>
                </a:solidFill>
              </a:rPr>
              <a:t>   dizi[3] = 6;</a:t>
            </a:r>
          </a:p>
          <a:p>
            <a:pPr algn="just">
              <a:buFont typeface="Wingdings" pitchFamily="2" charset="2"/>
              <a:buChar char="Ø"/>
            </a:pPr>
            <a:endParaRPr lang="tr-TR" sz="2400" dirty="0">
              <a:solidFill>
                <a:schemeClr val="tx1"/>
              </a:solidFill>
            </a:endParaRPr>
          </a:p>
          <a:p>
            <a:pPr algn="just"/>
            <a:r>
              <a:rPr lang="tr-TR" sz="2400" dirty="0">
                <a:solidFill>
                  <a:schemeClr val="tx1"/>
                </a:solidFill>
              </a:rPr>
              <a:t>Yukarıdaki örnekte dizi değişkeni tam sayılardan oluşan bir dizidir ve dizinin uzunluğu 4 olarak belirlenmiştir. Daha sonra dizinin indisleri kullanılarak dizi elemanlarına değerler atanmıştır.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7166"/>
            <a:ext cx="8229600" cy="785834"/>
          </a:xfrm>
        </p:spPr>
        <p:txBody>
          <a:bodyPr anchor="ctr">
            <a:normAutofit/>
          </a:bodyPr>
          <a:lstStyle/>
          <a:p>
            <a:r>
              <a:rPr lang="tr-TR" b="1" dirty="0">
                <a:solidFill>
                  <a:schemeClr val="tx2">
                    <a:lumMod val="60000"/>
                    <a:lumOff val="40000"/>
                  </a:schemeClr>
                </a:solidFill>
              </a:rPr>
              <a:t>{} kullanımı</a:t>
            </a:r>
          </a:p>
        </p:txBody>
      </p:sp>
      <p:sp>
        <p:nvSpPr>
          <p:cNvPr id="3" name="Alt Başlık 2"/>
          <p:cNvSpPr>
            <a:spLocks noGrp="1"/>
          </p:cNvSpPr>
          <p:nvPr>
            <p:ph sz="quarter" idx="1"/>
          </p:nvPr>
        </p:nvSpPr>
        <p:spPr/>
        <p:txBody>
          <a:bodyPr>
            <a:normAutofit/>
          </a:bodyPr>
          <a:lstStyle/>
          <a:p>
            <a:pPr algn="just">
              <a:buFont typeface="Wingdings" pitchFamily="2" charset="2"/>
              <a:buChar char="Ø"/>
            </a:pPr>
            <a:r>
              <a:rPr lang="tr-TR" dirty="0" err="1"/>
              <a:t>int</a:t>
            </a:r>
            <a:r>
              <a:rPr lang="tr-TR" dirty="0"/>
              <a:t> </a:t>
            </a:r>
            <a:r>
              <a:rPr lang="tr-TR" dirty="0" err="1"/>
              <a:t>ist</a:t>
            </a:r>
            <a:r>
              <a:rPr lang="tr-TR" dirty="0"/>
              <a:t>_gelin[10] = {}; </a:t>
            </a:r>
            <a:r>
              <a:rPr lang="tr-TR" sz="2300" dirty="0"/>
              <a:t>//</a:t>
            </a:r>
            <a:r>
              <a:rPr lang="tr-TR" sz="2800" dirty="0"/>
              <a:t> </a:t>
            </a:r>
            <a:r>
              <a:rPr lang="tr-TR" sz="2300" dirty="0"/>
              <a:t>dizinin içini tamamen 0 değeri ile doldurur.</a:t>
            </a:r>
          </a:p>
          <a:p>
            <a:pPr algn="just">
              <a:buFont typeface="Wingdings" pitchFamily="2" charset="2"/>
              <a:buChar char="Ø"/>
            </a:pPr>
            <a:r>
              <a:rPr lang="tr-TR" dirty="0">
                <a:solidFill>
                  <a:schemeClr val="tx1"/>
                </a:solidFill>
              </a:rPr>
              <a:t> </a:t>
            </a:r>
            <a:r>
              <a:rPr lang="tr-TR" dirty="0" err="1">
                <a:solidFill>
                  <a:schemeClr val="tx1"/>
                </a:solidFill>
              </a:rPr>
              <a:t>int</a:t>
            </a:r>
            <a:r>
              <a:rPr lang="tr-TR" dirty="0">
                <a:solidFill>
                  <a:schemeClr val="tx1"/>
                </a:solidFill>
              </a:rPr>
              <a:t> </a:t>
            </a:r>
            <a:r>
              <a:rPr lang="tr-TR" dirty="0"/>
              <a:t>arka_sokaklar</a:t>
            </a:r>
            <a:r>
              <a:rPr lang="tr-TR" dirty="0">
                <a:solidFill>
                  <a:schemeClr val="tx1"/>
                </a:solidFill>
              </a:rPr>
              <a:t>[10] = {2, 5, 6}; </a:t>
            </a:r>
            <a:r>
              <a:rPr lang="tr-TR" sz="2300" dirty="0">
                <a:solidFill>
                  <a:schemeClr val="tx1"/>
                </a:solidFill>
              </a:rPr>
              <a:t>// ilk 3 elemanı bu değerler ile doldurur, </a:t>
            </a:r>
            <a:r>
              <a:rPr lang="tr-TR" sz="2300" b="1" dirty="0">
                <a:solidFill>
                  <a:schemeClr val="tx1"/>
                </a:solidFill>
              </a:rPr>
              <a:t>gerisini sıfır ile dolduru</a:t>
            </a:r>
            <a:r>
              <a:rPr lang="tr-TR" sz="2300" b="1" dirty="0"/>
              <a:t>r.</a:t>
            </a:r>
          </a:p>
          <a:p>
            <a:pPr algn="just">
              <a:buFont typeface="Wingdings" pitchFamily="2" charset="2"/>
              <a:buChar char="Ø"/>
            </a:pPr>
            <a:endParaRPr lang="tr-TR" sz="2300" b="1" dirty="0">
              <a:solidFill>
                <a:schemeClr val="tx1"/>
              </a:solidFill>
            </a:endParaRPr>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solidFill>
                  <a:schemeClr val="tx2">
                    <a:lumMod val="60000"/>
                    <a:lumOff val="40000"/>
                  </a:schemeClr>
                </a:solidFill>
              </a:rPr>
              <a:t>{} kullanımı</a:t>
            </a:r>
            <a:endParaRPr lang="tr-TR" dirty="0"/>
          </a:p>
        </p:txBody>
      </p:sp>
      <p:sp>
        <p:nvSpPr>
          <p:cNvPr id="3" name="2 İçerik Yer Tutucusu"/>
          <p:cNvSpPr>
            <a:spLocks noGrp="1"/>
          </p:cNvSpPr>
          <p:nvPr>
            <p:ph sz="quarter" idx="1"/>
          </p:nvPr>
        </p:nvSpPr>
        <p:spPr/>
        <p:txBody>
          <a:bodyPr/>
          <a:lstStyle/>
          <a:p>
            <a:pPr marL="342900" indent="-342900" algn="just">
              <a:buFontTx/>
              <a:buChar char="-"/>
            </a:pPr>
            <a:r>
              <a:rPr lang="tr-TR" sz="2800" dirty="0"/>
              <a:t>Eğer süslü parantez içerisinde dizi kapasitesinden daha az değer varsa dizinin geri kalan elemanlarına 0 değeri atanır.</a:t>
            </a:r>
          </a:p>
          <a:p>
            <a:pPr marL="342900" indent="-342900" algn="just">
              <a:buFontTx/>
              <a:buChar char="-"/>
            </a:pPr>
            <a:endParaRPr lang="tr-TR" sz="2800" dirty="0"/>
          </a:p>
          <a:p>
            <a:pPr marL="342900" indent="-342900" algn="just">
              <a:buNone/>
            </a:pPr>
            <a:r>
              <a:rPr lang="tr-TR" sz="2800" dirty="0"/>
              <a:t>	</a:t>
            </a:r>
            <a:r>
              <a:rPr lang="tr-TR" sz="2800" dirty="0" err="1"/>
              <a:t>int</a:t>
            </a:r>
            <a:r>
              <a:rPr lang="tr-TR" sz="2800" dirty="0"/>
              <a:t> heyecandan[5]={ }; </a:t>
            </a:r>
          </a:p>
          <a:p>
            <a:pPr marL="342900" indent="-342900" algn="just">
              <a:buNone/>
            </a:pPr>
            <a:r>
              <a:rPr lang="tr-TR" sz="2800" dirty="0"/>
              <a:t>// dizinin tüm elemanlarına sıfır atanır</a:t>
            </a:r>
          </a:p>
          <a:p>
            <a:pPr marL="342900" indent="-342900" algn="just">
              <a:buNone/>
            </a:pPr>
            <a:r>
              <a:rPr lang="tr-TR" sz="2800" dirty="0">
                <a:solidFill>
                  <a:srgbClr val="FF0000"/>
                </a:solidFill>
              </a:rPr>
              <a:t>// </a:t>
            </a:r>
            <a:r>
              <a:rPr lang="tr-TR" sz="2800" i="1" dirty="0">
                <a:solidFill>
                  <a:srgbClr val="FF0000"/>
                </a:solidFill>
              </a:rPr>
              <a:t>“heyecandan dizim boşaldı”</a:t>
            </a:r>
          </a:p>
          <a:p>
            <a:endParaRPr lang="tr-TR" dirty="0"/>
          </a:p>
        </p:txBody>
      </p:sp>
      <p:sp>
        <p:nvSpPr>
          <p:cNvPr id="1026" name="AutoShape 2" descr="diz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28" name="AutoShape 4" descr="diz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7" name="6 Resim" descr="index.jpg"/>
          <p:cNvPicPr>
            <a:picLocks noChangeAspect="1"/>
          </p:cNvPicPr>
          <p:nvPr/>
        </p:nvPicPr>
        <p:blipFill>
          <a:blip r:embed="rId2"/>
          <a:stretch>
            <a:fillRect/>
          </a:stretch>
        </p:blipFill>
        <p:spPr>
          <a:xfrm flipH="1">
            <a:off x="6500826" y="3500438"/>
            <a:ext cx="1838344" cy="260985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Anlayamadığınız yerleri bizlere sorunuz.</a:t>
            </a:r>
          </a:p>
        </p:txBody>
      </p:sp>
      <p:sp>
        <p:nvSpPr>
          <p:cNvPr id="3" name="2 İçerik Yer Tutucusu"/>
          <p:cNvSpPr>
            <a:spLocks noGrp="1"/>
          </p:cNvSpPr>
          <p:nvPr>
            <p:ph sz="quarter" idx="1"/>
          </p:nvPr>
        </p:nvSpPr>
        <p:spPr/>
        <p:txBody>
          <a:bodyPr>
            <a:normAutofit/>
          </a:bodyPr>
          <a:lstStyle/>
          <a:p>
            <a:pPr algn="ctr"/>
            <a:r>
              <a:rPr lang="tr-TR" sz="8000" dirty="0"/>
              <a:t>3.ders sonu</a:t>
            </a:r>
          </a:p>
        </p:txBody>
      </p:sp>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Örnek (Dizgi kavramına giriş)</a:t>
            </a:r>
          </a:p>
        </p:txBody>
      </p:sp>
      <p:sp>
        <p:nvSpPr>
          <p:cNvPr id="3" name="2 İçerik Yer Tutucusu"/>
          <p:cNvSpPr>
            <a:spLocks noGrp="1"/>
          </p:cNvSpPr>
          <p:nvPr>
            <p:ph sz="quarter" idx="1"/>
          </p:nvPr>
        </p:nvSpPr>
        <p:spPr>
          <a:xfrm>
            <a:off x="457200" y="1219200"/>
            <a:ext cx="8229600" cy="3495684"/>
          </a:xfrm>
        </p:spPr>
        <p:txBody>
          <a:bodyPr>
            <a:normAutofit fontScale="85000" lnSpcReduction="20000"/>
          </a:bodyPr>
          <a:lstStyle/>
          <a:p>
            <a:r>
              <a:rPr lang="tr-TR" sz="2400" dirty="0"/>
              <a:t>Tüm kodu değil sadece istenen kod parçalarını yazınız.</a:t>
            </a:r>
          </a:p>
          <a:p>
            <a:endParaRPr lang="tr-TR" sz="2400" dirty="0"/>
          </a:p>
          <a:p>
            <a:pPr>
              <a:buNone/>
            </a:pPr>
            <a:r>
              <a:rPr lang="tr-TR" sz="2400" dirty="0"/>
              <a:t>x isimli 8 elemanlı </a:t>
            </a:r>
            <a:r>
              <a:rPr lang="tr-TR" sz="2400" dirty="0" err="1"/>
              <a:t>char</a:t>
            </a:r>
            <a:r>
              <a:rPr lang="tr-TR" sz="2400" dirty="0"/>
              <a:t> türünde bir dizi tanımlamanız ve içerisine merhaba sözcüğünün harflerini yerleştirmeniz istenmektedir.</a:t>
            </a:r>
          </a:p>
          <a:p>
            <a:pPr>
              <a:buNone/>
            </a:pPr>
            <a:endParaRPr lang="tr-TR" sz="2400" dirty="0"/>
          </a:p>
          <a:p>
            <a:r>
              <a:rPr lang="tr-TR" sz="2400" b="1" dirty="0"/>
              <a:t>Öğrenilen iki yolla da değer ataması </a:t>
            </a:r>
            <a:r>
              <a:rPr lang="tr-TR" sz="2400" dirty="0"/>
              <a:t>yapınız.</a:t>
            </a:r>
          </a:p>
          <a:p>
            <a:r>
              <a:rPr lang="tr-TR" sz="2400" dirty="0"/>
              <a:t>Değer atamalarından sonra ekrana ‘m’, ‘r’ ve ‘b’ değerli elemanları yazdırınız. (</a:t>
            </a:r>
            <a:r>
              <a:rPr lang="tr-TR" sz="2000" i="1" dirty="0" err="1"/>
              <a:t>printf</a:t>
            </a:r>
            <a:r>
              <a:rPr lang="tr-TR" sz="2000" i="1" dirty="0"/>
              <a:t>(“%c%c%c”, …); </a:t>
            </a:r>
            <a:r>
              <a:rPr lang="tr-TR" sz="2000" dirty="0"/>
              <a:t>)</a:t>
            </a:r>
          </a:p>
          <a:p>
            <a:endParaRPr lang="tr-TR" sz="2000" dirty="0"/>
          </a:p>
          <a:p>
            <a:r>
              <a:rPr lang="tr-TR" sz="2400" dirty="0"/>
              <a:t>(8.eleman görünmez nokta ‘\0’ olsun. Dizgi sonu karakteri. Dizgiler konusunda detaylı öğrenilecek.)</a:t>
            </a:r>
          </a:p>
          <a:p>
            <a:endParaRPr lang="tr-TR" sz="2400" dirty="0"/>
          </a:p>
        </p:txBody>
      </p:sp>
      <p:pic>
        <p:nvPicPr>
          <p:cNvPr id="6" name="5 Resim" descr="soru.jpg"/>
          <p:cNvPicPr>
            <a:picLocks noChangeAspect="1"/>
          </p:cNvPicPr>
          <p:nvPr/>
        </p:nvPicPr>
        <p:blipFill>
          <a:blip r:embed="rId2"/>
          <a:stretch>
            <a:fillRect/>
          </a:stretch>
        </p:blipFill>
        <p:spPr>
          <a:xfrm>
            <a:off x="6948226" y="4643446"/>
            <a:ext cx="1301667" cy="1328928"/>
          </a:xfrm>
          <a:prstGeom prst="rect">
            <a:avLst/>
          </a:prstGeom>
        </p:spPr>
      </p:pic>
    </p:spTree>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fontScale="92500" lnSpcReduction="10000"/>
          </a:bodyPr>
          <a:lstStyle/>
          <a:p>
            <a:pPr algn="just">
              <a:buFont typeface="Wingdings" pitchFamily="2" charset="2"/>
              <a:buChar char="Ø"/>
            </a:pPr>
            <a:r>
              <a:rPr lang="tr-TR" b="1" dirty="0"/>
              <a:t>Kullanıcıdan n değerini aldıktan sonra</a:t>
            </a:r>
          </a:p>
          <a:p>
            <a:pPr algn="just">
              <a:buFont typeface="Wingdings" pitchFamily="2" charset="2"/>
              <a:buChar char="Ø"/>
            </a:pPr>
            <a:r>
              <a:rPr lang="tr-TR" dirty="0" err="1"/>
              <a:t>int</a:t>
            </a:r>
            <a:r>
              <a:rPr lang="tr-TR" dirty="0"/>
              <a:t> </a:t>
            </a:r>
            <a:r>
              <a:rPr lang="tr-TR" dirty="0" err="1"/>
              <a:t>gameOfThrones</a:t>
            </a:r>
            <a:r>
              <a:rPr lang="tr-TR" dirty="0"/>
              <a:t>[n];</a:t>
            </a:r>
          </a:p>
          <a:p>
            <a:pPr algn="just">
              <a:buNone/>
            </a:pPr>
            <a:r>
              <a:rPr lang="tr-TR" dirty="0"/>
              <a:t>şeklinde bir tanım mümkündür. Ancak</a:t>
            </a:r>
          </a:p>
          <a:p>
            <a:pPr algn="just"/>
            <a:r>
              <a:rPr lang="tr-TR" dirty="0" err="1"/>
              <a:t>int</a:t>
            </a:r>
            <a:r>
              <a:rPr lang="tr-TR" dirty="0"/>
              <a:t> </a:t>
            </a:r>
            <a:r>
              <a:rPr lang="tr-TR" dirty="0" err="1"/>
              <a:t>gameOfThrones</a:t>
            </a:r>
            <a:r>
              <a:rPr lang="tr-TR" dirty="0"/>
              <a:t>[n] = {}; mümkün değildir:</a:t>
            </a:r>
          </a:p>
          <a:p>
            <a:pPr lvl="1" algn="just"/>
            <a:r>
              <a:rPr lang="en-US" sz="2600" i="1" dirty="0">
                <a:solidFill>
                  <a:schemeClr val="accent3">
                    <a:lumMod val="50000"/>
                  </a:schemeClr>
                </a:solidFill>
              </a:rPr>
              <a:t>[Error] variable-sized object may not be initialized</a:t>
            </a:r>
            <a:endParaRPr lang="tr-TR" sz="2600" dirty="0"/>
          </a:p>
          <a:p>
            <a:pPr algn="just">
              <a:buNone/>
            </a:pPr>
            <a:endParaRPr lang="tr-TR" dirty="0"/>
          </a:p>
          <a:p>
            <a:r>
              <a:rPr lang="tr-TR" sz="2400" dirty="0"/>
              <a:t>Dizinin kapasitesi kullanıcıdan alınacak ve ondan sonra (çalışma zamanında) dizinin kapasitesi belli olacaksa, diziyi açmakta sorun olmaz ama tüm elemanları sıfırlamak için {} yerine </a:t>
            </a:r>
          </a:p>
          <a:p>
            <a:pPr>
              <a:buNone/>
            </a:pPr>
            <a:r>
              <a:rPr lang="tr-TR" sz="2400" dirty="0"/>
              <a:t>			</a:t>
            </a:r>
            <a:r>
              <a:rPr lang="tr-TR" sz="2400" dirty="0" err="1">
                <a:solidFill>
                  <a:srgbClr val="C00000"/>
                </a:solidFill>
              </a:rPr>
              <a:t>for</a:t>
            </a:r>
            <a:r>
              <a:rPr lang="tr-TR" sz="2400" dirty="0">
                <a:solidFill>
                  <a:srgbClr val="C00000"/>
                </a:solidFill>
              </a:rPr>
              <a:t>(i=0; i&lt;n; i++)</a:t>
            </a:r>
          </a:p>
          <a:p>
            <a:pPr>
              <a:buNone/>
            </a:pPr>
            <a:r>
              <a:rPr lang="tr-TR" sz="2400" dirty="0">
                <a:solidFill>
                  <a:srgbClr val="C00000"/>
                </a:solidFill>
              </a:rPr>
              <a:t>				dizi[i]=0;</a:t>
            </a:r>
          </a:p>
          <a:p>
            <a:pPr>
              <a:buNone/>
            </a:pPr>
            <a:r>
              <a:rPr lang="tr-TR" sz="2400" dirty="0"/>
              <a:t>	gibi alternatif yollar kullanırız.</a:t>
            </a:r>
          </a:p>
          <a:p>
            <a:pPr>
              <a:buNone/>
            </a:pPr>
            <a:endParaRPr lang="tr-TR" sz="2800" i="1" dirty="0">
              <a:solidFill>
                <a:srgbClr val="0000FF"/>
              </a:solidFill>
            </a:endParaRPr>
          </a:p>
        </p:txBody>
      </p:sp>
      <p:sp>
        <p:nvSpPr>
          <p:cNvPr id="5" name="Başlık 1"/>
          <p:cNvSpPr>
            <a:spLocks noGrp="1"/>
          </p:cNvSpPr>
          <p:nvPr>
            <p:ph type="title"/>
          </p:nvPr>
        </p:nvSpPr>
        <p:spPr>
          <a:xfrm>
            <a:off x="457200" y="357166"/>
            <a:ext cx="8229600" cy="785834"/>
          </a:xfrm>
        </p:spPr>
        <p:txBody>
          <a:bodyPr anchor="ctr">
            <a:normAutofit/>
          </a:bodyPr>
          <a:lstStyle/>
          <a:p>
            <a:r>
              <a:rPr lang="tr-TR" b="1" dirty="0">
                <a:solidFill>
                  <a:schemeClr val="tx2">
                    <a:lumMod val="60000"/>
                    <a:lumOff val="40000"/>
                  </a:schemeClr>
                </a:solidFill>
              </a:rPr>
              <a:t>{} kullanımının alternatifi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8698" t="45833" r="39231" b="20000"/>
          <a:stretch>
            <a:fillRect/>
          </a:stretch>
        </p:blipFill>
        <p:spPr bwMode="auto">
          <a:xfrm>
            <a:off x="928662" y="1357298"/>
            <a:ext cx="7286676" cy="3688287"/>
          </a:xfrm>
          <a:prstGeom prst="rect">
            <a:avLst/>
          </a:prstGeom>
          <a:noFill/>
          <a:ln w="9525">
            <a:noFill/>
            <a:miter lim="800000"/>
            <a:headEnd/>
            <a:tailEnd/>
          </a:ln>
          <a:effectLst/>
        </p:spPr>
      </p:pic>
      <p:sp>
        <p:nvSpPr>
          <p:cNvPr id="5" name="5 İçerik Yer Tutucusu"/>
          <p:cNvSpPr txBox="1">
            <a:spLocks/>
          </p:cNvSpPr>
          <p:nvPr/>
        </p:nvSpPr>
        <p:spPr>
          <a:xfrm>
            <a:off x="500034" y="6000768"/>
            <a:ext cx="8229600" cy="57150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0" i="0" u="none" strike="noStrike" kern="1200" cap="none" spc="0" normalizeH="0" baseline="0" noProof="0" dirty="0">
                <a:ln>
                  <a:noFill/>
                </a:ln>
                <a:solidFill>
                  <a:schemeClr val="tx1"/>
                </a:solidFill>
                <a:effectLst/>
                <a:uLnTx/>
                <a:uFillTx/>
                <a:latin typeface="+mn-lt"/>
                <a:ea typeface="+mn-ea"/>
                <a:cs typeface="+mn-cs"/>
              </a:rPr>
              <a:t>http://www.</a:t>
            </a:r>
            <a:r>
              <a:rPr kumimoji="0" lang="tr-TR" sz="2000" b="0" i="0" u="none" strike="noStrike" kern="1200" cap="none" spc="0" normalizeH="0" baseline="0" noProof="0" dirty="0" err="1">
                <a:ln>
                  <a:noFill/>
                </a:ln>
                <a:solidFill>
                  <a:schemeClr val="tx1"/>
                </a:solidFill>
                <a:effectLst/>
                <a:uLnTx/>
                <a:uFillTx/>
                <a:latin typeface="+mn-lt"/>
                <a:ea typeface="+mn-ea"/>
                <a:cs typeface="+mn-cs"/>
              </a:rPr>
              <a:t>chip</a:t>
            </a:r>
            <a:r>
              <a:rPr kumimoji="0" lang="tr-TR" sz="2000" b="0" i="0" u="none" strike="noStrike" kern="1200" cap="none" spc="0" normalizeH="0" baseline="0" noProof="0" dirty="0">
                <a:ln>
                  <a:noFill/>
                </a:ln>
                <a:solidFill>
                  <a:schemeClr val="tx1"/>
                </a:solidFill>
                <a:effectLst/>
                <a:uLnTx/>
                <a:uFillTx/>
                <a:latin typeface="+mn-lt"/>
                <a:ea typeface="+mn-ea"/>
                <a:cs typeface="+mn-cs"/>
              </a:rPr>
              <a:t>.com.tr/haber/en-aptalca-</a:t>
            </a:r>
            <a:r>
              <a:rPr kumimoji="0" lang="tr-TR" sz="2000" b="0" i="0" u="none" strike="noStrike" kern="1200" cap="none" spc="0" normalizeH="0" baseline="0" noProof="0" dirty="0" err="1">
                <a:ln>
                  <a:noFill/>
                </a:ln>
                <a:solidFill>
                  <a:schemeClr val="tx1"/>
                </a:solidFill>
                <a:effectLst/>
                <a:uLnTx/>
                <a:uFillTx/>
                <a:latin typeface="+mn-lt"/>
                <a:ea typeface="+mn-ea"/>
                <a:cs typeface="+mn-cs"/>
              </a:rPr>
              <a:t>windows</a:t>
            </a:r>
            <a:r>
              <a:rPr kumimoji="0" lang="tr-TR" sz="2000" b="0" i="0" u="none" strike="noStrike" kern="1200" cap="none" spc="0" normalizeH="0" baseline="0" noProof="0" dirty="0">
                <a:ln>
                  <a:noFill/>
                </a:ln>
                <a:solidFill>
                  <a:schemeClr val="tx1"/>
                </a:solidFill>
                <a:effectLst/>
                <a:uLnTx/>
                <a:uFillTx/>
                <a:latin typeface="+mn-lt"/>
                <a:ea typeface="+mn-ea"/>
                <a:cs typeface="+mn-cs"/>
              </a:rPr>
              <a:t>-</a:t>
            </a:r>
            <a:r>
              <a:rPr kumimoji="0" lang="tr-TR" sz="2000" b="0" i="0" u="none" strike="noStrike" kern="1200" cap="none" spc="0" normalizeH="0" baseline="0" noProof="0" dirty="0" err="1">
                <a:ln>
                  <a:noFill/>
                </a:ln>
                <a:solidFill>
                  <a:schemeClr val="tx1"/>
                </a:solidFill>
                <a:effectLst/>
                <a:uLnTx/>
                <a:uFillTx/>
                <a:latin typeface="+mn-lt"/>
                <a:ea typeface="+mn-ea"/>
                <a:cs typeface="+mn-cs"/>
              </a:rPr>
              <a:t>hatalari</a:t>
            </a:r>
            <a:r>
              <a:rPr kumimoji="0" lang="tr-TR" sz="2000" b="0" i="0" u="none" strike="noStrike" kern="1200" cap="none" spc="0" normalizeH="0" baseline="0" noProof="0" dirty="0">
                <a:ln>
                  <a:noFill/>
                </a:ln>
                <a:solidFill>
                  <a:schemeClr val="tx1"/>
                </a:solidFill>
                <a:effectLst/>
                <a:uLnTx/>
                <a:uFillTx/>
                <a:latin typeface="+mn-lt"/>
                <a:ea typeface="+mn-ea"/>
                <a:cs typeface="+mn-cs"/>
              </a:rPr>
              <a:t>_66441.html</a:t>
            </a:r>
          </a:p>
        </p:txBody>
      </p:sp>
      <p:sp>
        <p:nvSpPr>
          <p:cNvPr id="4" name="Başlık 1"/>
          <p:cNvSpPr>
            <a:spLocks noGrp="1"/>
          </p:cNvSpPr>
          <p:nvPr>
            <p:ph type="title"/>
          </p:nvPr>
        </p:nvSpPr>
        <p:spPr>
          <a:xfrm>
            <a:off x="457200" y="152400"/>
            <a:ext cx="8229600" cy="990600"/>
          </a:xfrm>
        </p:spPr>
        <p:txBody>
          <a:bodyPr anchor="ctr">
            <a:normAutofit/>
          </a:bodyPr>
          <a:lstStyle/>
          <a:p>
            <a:r>
              <a:rPr lang="tr-TR" sz="4000" b="1" dirty="0">
                <a:solidFill>
                  <a:schemeClr val="tx2">
                    <a:lumMod val="60000"/>
                    <a:lumOff val="40000"/>
                  </a:schemeClr>
                </a:solidFill>
              </a:rPr>
              <a:t>Bunu biliyor musunuz?</a:t>
            </a:r>
          </a:p>
        </p:txBody>
      </p:sp>
      <p:sp>
        <p:nvSpPr>
          <p:cNvPr id="6" name="5 Dikdörtgen"/>
          <p:cNvSpPr/>
          <p:nvPr/>
        </p:nvSpPr>
        <p:spPr>
          <a:xfrm>
            <a:off x="857224" y="1428736"/>
            <a:ext cx="571472"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noFill/>
          <a:ln/>
        </p:spPr>
        <p:txBody>
          <a:bodyPr/>
          <a:lstStyle/>
          <a:p>
            <a:r>
              <a:rPr lang="tr-TR" dirty="0"/>
              <a:t>Dizi Tanımlaması ve İlk Değer Ataması</a:t>
            </a:r>
            <a:endParaRPr lang="en-US" dirty="0"/>
          </a:p>
        </p:txBody>
      </p:sp>
      <p:sp>
        <p:nvSpPr>
          <p:cNvPr id="7171" name="Rectangle 3"/>
          <p:cNvSpPr>
            <a:spLocks noGrp="1" noChangeArrowheads="1"/>
          </p:cNvSpPr>
          <p:nvPr>
            <p:ph idx="1"/>
          </p:nvPr>
        </p:nvSpPr>
        <p:spPr>
          <a:xfrm>
            <a:off x="457200" y="1143000"/>
            <a:ext cx="8382000" cy="4114800"/>
          </a:xfrm>
          <a:noFill/>
          <a:ln/>
        </p:spPr>
        <p:txBody>
          <a:bodyPr>
            <a:normAutofit/>
          </a:bodyPr>
          <a:lstStyle/>
          <a:p>
            <a:pPr>
              <a:buFontTx/>
              <a:buNone/>
            </a:pPr>
            <a:r>
              <a:rPr lang="en-US" sz="2000" b="0" dirty="0" err="1"/>
              <a:t>int</a:t>
            </a:r>
            <a:r>
              <a:rPr lang="en-US" sz="2000" b="0" dirty="0"/>
              <a:t> numbers[5] ;</a:t>
            </a:r>
          </a:p>
          <a:p>
            <a:pPr>
              <a:buFontTx/>
              <a:buNone/>
            </a:pPr>
            <a:endParaRPr lang="en-US" sz="700" b="0" dirty="0"/>
          </a:p>
          <a:p>
            <a:r>
              <a:rPr lang="en-US" sz="2000" b="0" dirty="0"/>
              <a:t>The name of this array is </a:t>
            </a:r>
            <a:r>
              <a:rPr lang="ja-JP" altLang="en-US" sz="2000" b="0" dirty="0">
                <a:latin typeface="Arial"/>
              </a:rPr>
              <a:t>“</a:t>
            </a:r>
            <a:r>
              <a:rPr lang="en-US" sz="2000" b="0" dirty="0"/>
              <a:t>numbers</a:t>
            </a:r>
            <a:r>
              <a:rPr lang="ja-JP" altLang="en-US" sz="2000" b="0" dirty="0">
                <a:latin typeface="Arial"/>
              </a:rPr>
              <a:t>”</a:t>
            </a:r>
            <a:r>
              <a:rPr lang="en-US" sz="2000" b="0" dirty="0"/>
              <a:t>.</a:t>
            </a:r>
          </a:p>
          <a:p>
            <a:r>
              <a:rPr lang="en-US" sz="2000" b="0" dirty="0"/>
              <a:t>This declaration sets aside a chunk of memory that is big enough to hold 5 integers.</a:t>
            </a:r>
          </a:p>
          <a:p>
            <a:r>
              <a:rPr lang="en-US" sz="2000" b="0" dirty="0"/>
              <a:t>It does not initialize those memory locations to 0 or any other value.  They </a:t>
            </a:r>
            <a:r>
              <a:rPr lang="en-US" sz="2000" b="1" dirty="0"/>
              <a:t>contain garbage</a:t>
            </a:r>
            <a:r>
              <a:rPr lang="en-US" sz="2000" b="0" dirty="0"/>
              <a:t>.</a:t>
            </a:r>
          </a:p>
          <a:p>
            <a:r>
              <a:rPr lang="en-US" sz="2000" b="0" dirty="0"/>
              <a:t>Initializing an array may be done with an array initializer, as in :</a:t>
            </a:r>
          </a:p>
          <a:p>
            <a:pPr>
              <a:buFont typeface="Monotype Sorts" charset="0"/>
              <a:buChar char=" "/>
            </a:pPr>
            <a:r>
              <a:rPr lang="en-US" sz="2000" b="0" dirty="0"/>
              <a:t> 	</a:t>
            </a:r>
            <a:r>
              <a:rPr lang="en-US" sz="2000" b="0" dirty="0" err="1"/>
              <a:t>int</a:t>
            </a:r>
            <a:r>
              <a:rPr lang="en-US" sz="2000" b="0" dirty="0"/>
              <a:t> numbers[5] = { 5, 2, 6, 9, 3 } ;</a:t>
            </a:r>
          </a:p>
        </p:txBody>
      </p:sp>
      <p:sp>
        <p:nvSpPr>
          <p:cNvPr id="7172" name="Rectangle 4"/>
          <p:cNvSpPr>
            <a:spLocks noChangeArrowheads="1"/>
          </p:cNvSpPr>
          <p:nvPr/>
        </p:nvSpPr>
        <p:spPr bwMode="auto">
          <a:xfrm>
            <a:off x="3270250" y="44132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3" name="Rectangle 5"/>
          <p:cNvSpPr>
            <a:spLocks noChangeArrowheads="1"/>
          </p:cNvSpPr>
          <p:nvPr/>
        </p:nvSpPr>
        <p:spPr bwMode="auto">
          <a:xfrm>
            <a:off x="3803650" y="44132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4" name="Rectangle 6"/>
          <p:cNvSpPr>
            <a:spLocks noChangeArrowheads="1"/>
          </p:cNvSpPr>
          <p:nvPr/>
        </p:nvSpPr>
        <p:spPr bwMode="auto">
          <a:xfrm>
            <a:off x="4337050" y="44132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5" name="Rectangle 7"/>
          <p:cNvSpPr>
            <a:spLocks noChangeArrowheads="1"/>
          </p:cNvSpPr>
          <p:nvPr/>
        </p:nvSpPr>
        <p:spPr bwMode="auto">
          <a:xfrm>
            <a:off x="4870450" y="44132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6" name="Rectangle 8"/>
          <p:cNvSpPr>
            <a:spLocks noChangeArrowheads="1"/>
          </p:cNvSpPr>
          <p:nvPr/>
        </p:nvSpPr>
        <p:spPr bwMode="auto">
          <a:xfrm>
            <a:off x="5403850" y="44132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7" name="Rectangle 9"/>
          <p:cNvSpPr>
            <a:spLocks noChangeArrowheads="1"/>
          </p:cNvSpPr>
          <p:nvPr/>
        </p:nvSpPr>
        <p:spPr bwMode="auto">
          <a:xfrm>
            <a:off x="3319463" y="4462463"/>
            <a:ext cx="363537"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5</a:t>
            </a:r>
          </a:p>
        </p:txBody>
      </p:sp>
      <p:sp>
        <p:nvSpPr>
          <p:cNvPr id="7178" name="Rectangle 10"/>
          <p:cNvSpPr>
            <a:spLocks noChangeArrowheads="1"/>
          </p:cNvSpPr>
          <p:nvPr/>
        </p:nvSpPr>
        <p:spPr bwMode="auto">
          <a:xfrm>
            <a:off x="3852863" y="4462463"/>
            <a:ext cx="363537"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2</a:t>
            </a:r>
          </a:p>
        </p:txBody>
      </p:sp>
      <p:sp>
        <p:nvSpPr>
          <p:cNvPr id="7179" name="Rectangle 11"/>
          <p:cNvSpPr>
            <a:spLocks noChangeArrowheads="1"/>
          </p:cNvSpPr>
          <p:nvPr/>
        </p:nvSpPr>
        <p:spPr bwMode="auto">
          <a:xfrm>
            <a:off x="4386263" y="4462463"/>
            <a:ext cx="363537"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6</a:t>
            </a:r>
          </a:p>
        </p:txBody>
      </p:sp>
      <p:sp>
        <p:nvSpPr>
          <p:cNvPr id="7180" name="Rectangle 12"/>
          <p:cNvSpPr>
            <a:spLocks noChangeArrowheads="1"/>
          </p:cNvSpPr>
          <p:nvPr/>
        </p:nvSpPr>
        <p:spPr bwMode="auto">
          <a:xfrm>
            <a:off x="4919663" y="4462463"/>
            <a:ext cx="363537"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9</a:t>
            </a:r>
          </a:p>
        </p:txBody>
      </p:sp>
      <p:sp>
        <p:nvSpPr>
          <p:cNvPr id="7181" name="Rectangle 13"/>
          <p:cNvSpPr>
            <a:spLocks noChangeArrowheads="1"/>
          </p:cNvSpPr>
          <p:nvPr/>
        </p:nvSpPr>
        <p:spPr bwMode="auto">
          <a:xfrm>
            <a:off x="5453063" y="4462463"/>
            <a:ext cx="363537"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3</a:t>
            </a:r>
          </a:p>
        </p:txBody>
      </p:sp>
      <p:sp>
        <p:nvSpPr>
          <p:cNvPr id="7182" name="Rectangle 14"/>
          <p:cNvSpPr>
            <a:spLocks noChangeArrowheads="1"/>
          </p:cNvSpPr>
          <p:nvPr/>
        </p:nvSpPr>
        <p:spPr bwMode="auto">
          <a:xfrm>
            <a:off x="1600200" y="4445000"/>
            <a:ext cx="14684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numbers</a:t>
            </a:r>
          </a:p>
        </p:txBody>
      </p:sp>
      <p:sp>
        <p:nvSpPr>
          <p:cNvPr id="7184" name="AutoShape 16"/>
          <p:cNvSpPr>
            <a:spLocks noChangeArrowheads="1"/>
          </p:cNvSpPr>
          <p:nvPr/>
        </p:nvSpPr>
        <p:spPr bwMode="auto">
          <a:xfrm>
            <a:off x="2806700" y="4559300"/>
            <a:ext cx="368300" cy="215900"/>
          </a:xfrm>
          <a:prstGeom prst="rightArrow">
            <a:avLst>
              <a:gd name="adj1" fmla="val 50000"/>
              <a:gd name="adj2" fmla="val 85302"/>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15 Dikdörtgen"/>
          <p:cNvSpPr/>
          <p:nvPr/>
        </p:nvSpPr>
        <p:spPr>
          <a:xfrm>
            <a:off x="5715008" y="5072074"/>
            <a:ext cx="2786082" cy="128588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Kocaman bir dizi açıp RAM çöplüğünü ekranda %c ve %d ile izleyelim.</a:t>
            </a:r>
          </a:p>
        </p:txBody>
      </p:sp>
    </p:spTree>
    <p:extLst>
      <p:ext uri="{BB962C8B-B14F-4D97-AF65-F5344CB8AC3E}">
        <p14:creationId xmlns="" xmlns:p14="http://schemas.microsoft.com/office/powerpoint/2010/main" val="1215625556"/>
      </p:ext>
    </p:extLst>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Dizi Elemanlarına Erişim Sorunları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400" dirty="0">
                <a:solidFill>
                  <a:schemeClr val="tx1"/>
                </a:solidFill>
              </a:rPr>
              <a:t> Dizi elemanlarının da birer değişken olduğunu söylemiştik. Değişkenlere ulaşmaya çalışırken yaşanan problemlerin aynıları dizi elemanlarına erişmeye çalışırken de vardır. </a:t>
            </a:r>
          </a:p>
          <a:p>
            <a:pPr algn="just">
              <a:buFontTx/>
              <a:buChar char="-"/>
            </a:pPr>
            <a:endParaRPr lang="tr-TR" sz="2400" dirty="0">
              <a:solidFill>
                <a:schemeClr val="tx1"/>
              </a:solidFill>
            </a:endParaRPr>
          </a:p>
          <a:p>
            <a:pPr algn="just">
              <a:buFontTx/>
              <a:buChar char="-"/>
            </a:pPr>
            <a:r>
              <a:rPr lang="tr-TR" sz="2400" dirty="0">
                <a:solidFill>
                  <a:schemeClr val="tx1"/>
                </a:solidFill>
              </a:rPr>
              <a:t> Dizi elemanlarına erişirken normal değişkenlerde görülmeyen başka bir sorun daha vardır. Bu da </a:t>
            </a:r>
            <a:r>
              <a:rPr lang="tr-TR" sz="2400" b="1" dirty="0">
                <a:solidFill>
                  <a:schemeClr val="tx1"/>
                </a:solidFill>
              </a:rPr>
              <a:t>dizi kapasitesinin dışına çıkılması</a:t>
            </a:r>
            <a:r>
              <a:rPr lang="tr-TR" sz="2400" dirty="0">
                <a:solidFill>
                  <a:schemeClr val="tx1"/>
                </a:solidFill>
              </a:rPr>
              <a:t>, yani uygun indis numaraları dışında bir indis numarasıyla diziye erişilmeye çalışılmasıdır. Örneğin kapasitesi 10 olan bir dizide indisler 0-9 arasındadır. Bu aralık dışında bir indis kullanımı dizi dışına çıkılmasına ve RAM üzerinde rastgele bir alana ulaşılmaya çalışılmasına neden olur. O an RAM üzerinde izlediğiniz bir videonun kareleri veya açık bir programın verileri olabilir. Bu durumda programınız dizi dışına çıktığında bu alanlardan birine erişmeye çalışıyor olabilir. İşletim sistemi genellikle bunu engeller ve programınız hata verir.</a:t>
            </a:r>
          </a:p>
        </p:txBody>
      </p:sp>
      <p:grpSp>
        <p:nvGrpSpPr>
          <p:cNvPr id="4" name="Group 2"/>
          <p:cNvGrpSpPr/>
          <p:nvPr/>
        </p:nvGrpSpPr>
        <p:grpSpPr>
          <a:xfrm rot="18894646" flipH="1">
            <a:off x="-6402758" y="7971477"/>
            <a:ext cx="6113428" cy="1806256"/>
            <a:chOff x="9597956" y="301625"/>
            <a:chExt cx="6061144" cy="1806256"/>
          </a:xfrm>
        </p:grpSpPr>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9597956" y="301625"/>
              <a:ext cx="6061144" cy="12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ounded Rectangle 1"/>
            <p:cNvSpPr/>
            <p:nvPr/>
          </p:nvSpPr>
          <p:spPr>
            <a:xfrm>
              <a:off x="11226947" y="1527174"/>
              <a:ext cx="1031729"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ler</a:t>
              </a:r>
              <a:endParaRPr lang="tr-TR" sz="4400" dirty="0">
                <a:solidFill>
                  <a:srgbClr val="FF0000"/>
                </a:solidFill>
              </a:endParaRPr>
            </a:p>
          </p:txBody>
        </p:sp>
        <p:sp>
          <p:nvSpPr>
            <p:cNvPr id="7"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zi</a:t>
              </a:r>
              <a:endParaRPr lang="tr-TR" sz="4400" dirty="0">
                <a:solidFill>
                  <a:srgbClr val="FF0000"/>
                </a:solidFill>
              </a:endParaRPr>
            </a:p>
          </p:txBody>
        </p:sp>
        <p:sp>
          <p:nvSpPr>
            <p:cNvPr id="8"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di</a:t>
              </a:r>
              <a:endParaRPr lang="tr-TR" sz="4400" dirty="0">
                <a:solidFill>
                  <a:srgbClr val="FF0000"/>
                </a:solidFill>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38889E-6 -1.48148E-6 L 0.57448 -0.79398 " pathEditMode="relative" rAng="0" ptsTypes="AA">
                                      <p:cBhvr>
                                        <p:cTn id="6" dur="3000" fill="hold"/>
                                        <p:tgtEl>
                                          <p:spTgt spid="4"/>
                                        </p:tgtEl>
                                        <p:attrNameLst>
                                          <p:attrName>ppt_x</p:attrName>
                                          <p:attrName>ppt_y</p:attrName>
                                        </p:attrNameLst>
                                      </p:cBhvr>
                                      <p:rCtr x="28700" y="-39700"/>
                                    </p:animMotion>
                                  </p:childTnLst>
                                </p:cTn>
                              </p:par>
                            </p:childTnLst>
                          </p:cTn>
                        </p:par>
                        <p:par>
                          <p:cTn id="7" fill="hold">
                            <p:stCondLst>
                              <p:cond delay="3000"/>
                            </p:stCondLst>
                            <p:childTnLst>
                              <p:par>
                                <p:cTn id="8" presetID="64" presetClass="path" presetSubtype="0" accel="50000" decel="50000" fill="hold" nodeType="afterEffect">
                                  <p:stCondLst>
                                    <p:cond delay="1000"/>
                                  </p:stCondLst>
                                  <p:childTnLst>
                                    <p:animMotion origin="layout" path="M 0.57448 -0.79398 L 1.23594 -1.66551 " pathEditMode="relative" rAng="0" ptsTypes="AA">
                                      <p:cBhvr>
                                        <p:cTn id="9" dur="3000" fill="hold"/>
                                        <p:tgtEl>
                                          <p:spTgt spid="4"/>
                                        </p:tgtEl>
                                        <p:attrNameLst>
                                          <p:attrName>ppt_x</p:attrName>
                                          <p:attrName>ppt_y</p:attrName>
                                        </p:attrNameLst>
                                      </p:cBhvr>
                                      <p:rCtr x="33100" y="-43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Döngüler : 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2400" dirty="0">
                <a:solidFill>
                  <a:schemeClr val="tx1"/>
                </a:solidFill>
              </a:rPr>
              <a:t> </a:t>
            </a:r>
            <a:r>
              <a:rPr lang="tr-TR" sz="2400" dirty="0" err="1">
                <a:solidFill>
                  <a:schemeClr val="tx1"/>
                </a:solidFill>
              </a:rPr>
              <a:t>while</a:t>
            </a:r>
            <a:r>
              <a:rPr lang="tr-TR" sz="2400" dirty="0">
                <a:solidFill>
                  <a:schemeClr val="tx1"/>
                </a:solidFill>
              </a:rPr>
              <a:t> döngüsünün yapısı temel olarak şöyledir:</a:t>
            </a:r>
          </a:p>
          <a:p>
            <a:pPr algn="just">
              <a:buFontTx/>
              <a:buChar char="-"/>
            </a:pPr>
            <a:endParaRPr lang="tr-TR" sz="2400" dirty="0">
              <a:solidFill>
                <a:schemeClr val="tx1"/>
              </a:solidFill>
            </a:endParaRPr>
          </a:p>
          <a:p>
            <a:pPr algn="just"/>
            <a:r>
              <a:rPr lang="tr-TR" sz="2400" dirty="0">
                <a:solidFill>
                  <a:schemeClr val="tx1"/>
                </a:solidFill>
              </a:rPr>
              <a:t>   </a:t>
            </a:r>
            <a:r>
              <a:rPr lang="tr-TR" sz="2400" dirty="0" err="1">
                <a:solidFill>
                  <a:schemeClr val="tx1"/>
                </a:solidFill>
              </a:rPr>
              <a:t>while</a:t>
            </a:r>
            <a:r>
              <a:rPr lang="tr-TR" sz="2400" dirty="0">
                <a:solidFill>
                  <a:schemeClr val="tx1"/>
                </a:solidFill>
              </a:rPr>
              <a:t>(kontrol)</a:t>
            </a:r>
          </a:p>
          <a:p>
            <a:pPr algn="just"/>
            <a:r>
              <a:rPr lang="tr-TR" sz="2400" dirty="0">
                <a:solidFill>
                  <a:schemeClr val="tx1"/>
                </a:solidFill>
              </a:rPr>
              <a:t>   {</a:t>
            </a:r>
          </a:p>
          <a:p>
            <a:pPr algn="just"/>
            <a:r>
              <a:rPr lang="tr-TR" sz="2400" dirty="0">
                <a:solidFill>
                  <a:schemeClr val="tx1"/>
                </a:solidFill>
              </a:rPr>
              <a:t>       işlem_1;</a:t>
            </a:r>
          </a:p>
          <a:p>
            <a:pPr algn="just"/>
            <a:r>
              <a:rPr lang="tr-TR" sz="2400" dirty="0">
                <a:solidFill>
                  <a:schemeClr val="tx1"/>
                </a:solidFill>
              </a:rPr>
              <a:t>       işlem_2;</a:t>
            </a:r>
          </a:p>
          <a:p>
            <a:pPr algn="just"/>
            <a:r>
              <a:rPr lang="tr-TR" sz="2400" dirty="0">
                <a:solidFill>
                  <a:schemeClr val="tx1"/>
                </a:solidFill>
              </a:rPr>
              <a:t>       …</a:t>
            </a:r>
          </a:p>
          <a:p>
            <a:pPr algn="just"/>
            <a:r>
              <a:rPr lang="tr-TR" sz="2400" dirty="0">
                <a:solidFill>
                  <a:schemeClr val="tx1"/>
                </a:solidFill>
              </a:rPr>
              <a:t>       işlem_n;</a:t>
            </a:r>
          </a:p>
          <a:p>
            <a:pPr algn="just"/>
            <a:r>
              <a:rPr lang="tr-TR" sz="2400" dirty="0">
                <a:solidFill>
                  <a:schemeClr val="tx1"/>
                </a:solidFill>
              </a:rPr>
              <a:t>    }</a:t>
            </a:r>
          </a:p>
          <a:p>
            <a:pPr algn="just"/>
            <a:endParaRPr lang="tr-TR" sz="2400" dirty="0">
              <a:solidFill>
                <a:schemeClr val="tx1"/>
              </a:solidFill>
            </a:endParaRPr>
          </a:p>
          <a:p>
            <a:pPr algn="just">
              <a:buFontTx/>
              <a:buChar char="-"/>
            </a:pPr>
            <a:r>
              <a:rPr lang="tr-TR" sz="2400" dirty="0">
                <a:solidFill>
                  <a:schemeClr val="tx1"/>
                </a:solidFill>
              </a:rPr>
              <a:t> Eğer döngü içerisinde yalnızca tek bir satır çalışacaksa süslü parantez kullanılmayabilir.</a:t>
            </a:r>
          </a:p>
          <a:p>
            <a:pPr algn="just">
              <a:buFontTx/>
              <a:buChar char="-"/>
            </a:pPr>
            <a:r>
              <a:rPr lang="tr-TR" sz="2400" dirty="0">
                <a:solidFill>
                  <a:schemeClr val="tx1"/>
                </a:solidFill>
              </a:rPr>
              <a:t> Eğer döngünün herhangi bir anında döngüden çıkış kontrolüne bakılmaksızın döngüden çıkılmak istenirse </a:t>
            </a:r>
            <a:r>
              <a:rPr lang="tr-TR" sz="2400" dirty="0" err="1">
                <a:solidFill>
                  <a:schemeClr val="tx1"/>
                </a:solidFill>
              </a:rPr>
              <a:t>switch</a:t>
            </a:r>
            <a:r>
              <a:rPr lang="tr-TR" sz="2400" dirty="0">
                <a:solidFill>
                  <a:schemeClr val="tx1"/>
                </a:solidFill>
              </a:rPr>
              <a:t> bloğunda da gördüğümüz “</a:t>
            </a:r>
            <a:r>
              <a:rPr lang="tr-TR" sz="2400" b="1" i="1" dirty="0">
                <a:solidFill>
                  <a:schemeClr val="tx1"/>
                </a:solidFill>
              </a:rPr>
              <a:t>break</a:t>
            </a:r>
            <a:r>
              <a:rPr lang="tr-TR" sz="2400" dirty="0">
                <a:solidFill>
                  <a:schemeClr val="tx1"/>
                </a:solidFill>
              </a:rPr>
              <a:t>” komutu kullanılmalıdır. </a:t>
            </a:r>
            <a:r>
              <a:rPr lang="tr-TR" sz="2400" b="1" i="1" dirty="0">
                <a:solidFill>
                  <a:schemeClr val="tx1"/>
                </a:solidFill>
              </a:rPr>
              <a:t>break</a:t>
            </a:r>
            <a:r>
              <a:rPr lang="tr-TR" sz="2400" dirty="0">
                <a:solidFill>
                  <a:schemeClr val="tx1"/>
                </a:solidFill>
              </a:rPr>
              <a:t> komutu içinde bulunduğu döngünün dışına çıkılmasına olanak sağlar. </a:t>
            </a:r>
          </a:p>
        </p:txBody>
      </p:sp>
      <p:sp>
        <p:nvSpPr>
          <p:cNvPr id="4" name="3 Yuvarlatılmış Dikdörtgen"/>
          <p:cNvSpPr/>
          <p:nvPr/>
        </p:nvSpPr>
        <p:spPr>
          <a:xfrm>
            <a:off x="4071934" y="1714488"/>
            <a:ext cx="1785950" cy="20717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dirty="0" err="1"/>
              <a:t>while</a:t>
            </a:r>
            <a:r>
              <a:rPr lang="tr-TR" dirty="0"/>
              <a:t>(1)</a:t>
            </a:r>
          </a:p>
          <a:p>
            <a:r>
              <a:rPr lang="tr-TR" dirty="0"/>
              <a:t>{</a:t>
            </a:r>
          </a:p>
          <a:p>
            <a:endParaRPr lang="tr-TR" dirty="0"/>
          </a:p>
          <a:p>
            <a:r>
              <a:rPr lang="tr-TR" dirty="0"/>
              <a:t>// </a:t>
            </a:r>
            <a:r>
              <a:rPr lang="tr-TR" dirty="0" err="1"/>
              <a:t>islemler</a:t>
            </a:r>
            <a:r>
              <a:rPr lang="tr-TR" dirty="0"/>
              <a:t>…</a:t>
            </a:r>
          </a:p>
          <a:p>
            <a:endParaRPr lang="tr-TR" dirty="0"/>
          </a:p>
          <a:p>
            <a:r>
              <a:rPr lang="tr-TR" dirty="0"/>
              <a:t>}</a:t>
            </a:r>
          </a:p>
        </p:txBody>
      </p:sp>
      <p:sp>
        <p:nvSpPr>
          <p:cNvPr id="5" name="4 Metin kutusu"/>
          <p:cNvSpPr txBox="1"/>
          <p:nvPr/>
        </p:nvSpPr>
        <p:spPr>
          <a:xfrm>
            <a:off x="6215074" y="2571744"/>
            <a:ext cx="1714512" cy="923330"/>
          </a:xfrm>
          <a:prstGeom prst="rect">
            <a:avLst/>
          </a:prstGeom>
          <a:noFill/>
        </p:spPr>
        <p:txBody>
          <a:bodyPr wrap="square" rtlCol="0">
            <a:spAutoFit/>
          </a:bodyPr>
          <a:lstStyle/>
          <a:p>
            <a:r>
              <a:rPr lang="tr-TR" dirty="0"/>
              <a:t>Sonsuz şekilde dönen döngüye örnek</a:t>
            </a:r>
          </a:p>
        </p:txBody>
      </p:sp>
      <p:cxnSp>
        <p:nvCxnSpPr>
          <p:cNvPr id="7" name="6 Düz Ok Bağlayıcısı"/>
          <p:cNvCxnSpPr/>
          <p:nvPr/>
        </p:nvCxnSpPr>
        <p:spPr>
          <a:xfrm>
            <a:off x="5857884" y="2071678"/>
            <a:ext cx="714380"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tr-TR" dirty="0"/>
              <a:t>İndisler dizinin dışına taşmamalı!</a:t>
            </a:r>
            <a:endParaRPr lang="en-US" dirty="0"/>
          </a:p>
        </p:txBody>
      </p:sp>
      <p:sp>
        <p:nvSpPr>
          <p:cNvPr id="23555" name="Rectangle 3"/>
          <p:cNvSpPr>
            <a:spLocks noGrp="1" noChangeArrowheads="1"/>
          </p:cNvSpPr>
          <p:nvPr>
            <p:ph idx="1"/>
          </p:nvPr>
        </p:nvSpPr>
        <p:spPr>
          <a:xfrm>
            <a:off x="228600" y="1219200"/>
            <a:ext cx="8458200" cy="5064926"/>
          </a:xfrm>
        </p:spPr>
        <p:txBody>
          <a:bodyPr>
            <a:normAutofit/>
          </a:bodyPr>
          <a:lstStyle/>
          <a:p>
            <a:r>
              <a:rPr lang="en-US" sz="2000" dirty="0">
                <a:solidFill>
                  <a:srgbClr val="FF0000"/>
                </a:solidFill>
              </a:rPr>
              <a:t>Caution!  </a:t>
            </a:r>
            <a:r>
              <a:rPr lang="en-US" sz="2000" b="0" dirty="0"/>
              <a:t>It is a logical error when a subscript evaluates to a value that is out of range for the particular array.  </a:t>
            </a:r>
          </a:p>
          <a:p>
            <a:r>
              <a:rPr lang="en-US" sz="2000" b="0" dirty="0"/>
              <a:t>Some systems will handle an out-of-range error </a:t>
            </a:r>
            <a:r>
              <a:rPr lang="en-US" sz="2000" b="1" dirty="0"/>
              <a:t>gracefully</a:t>
            </a:r>
            <a:r>
              <a:rPr lang="en-US" sz="2000" b="0" dirty="0"/>
              <a:t> and some will not.</a:t>
            </a:r>
            <a:endParaRPr lang="tr-TR" sz="2000" b="0" dirty="0"/>
          </a:p>
          <a:p>
            <a:r>
              <a:rPr lang="tr-TR" sz="2000" b="0" dirty="0"/>
              <a:t>int my_array[3];</a:t>
            </a:r>
          </a:p>
          <a:p>
            <a:r>
              <a:rPr lang="tr-TR" sz="2000" b="0" dirty="0"/>
              <a:t>	after this declaration,</a:t>
            </a:r>
          </a:p>
          <a:p>
            <a:r>
              <a:rPr lang="tr-TR" sz="2000" b="0" dirty="0"/>
              <a:t>	you can use </a:t>
            </a:r>
            <a:r>
              <a:rPr lang="tr-TR" sz="2000" b="0" dirty="0">
                <a:solidFill>
                  <a:srgbClr val="FF0000"/>
                </a:solidFill>
              </a:rPr>
              <a:t>my_array[0]</a:t>
            </a:r>
          </a:p>
          <a:p>
            <a:r>
              <a:rPr lang="tr-TR" sz="2000" b="0" dirty="0"/>
              <a:t>	you can use </a:t>
            </a:r>
            <a:r>
              <a:rPr lang="tr-TR" sz="2000" b="0" dirty="0">
                <a:solidFill>
                  <a:srgbClr val="FF0000"/>
                </a:solidFill>
              </a:rPr>
              <a:t>my_array[1]</a:t>
            </a:r>
          </a:p>
          <a:p>
            <a:r>
              <a:rPr lang="tr-TR" sz="2000" b="0" dirty="0"/>
              <a:t>	you can use </a:t>
            </a:r>
            <a:r>
              <a:rPr lang="tr-TR" sz="2000" b="0" dirty="0">
                <a:solidFill>
                  <a:srgbClr val="FF0000"/>
                </a:solidFill>
              </a:rPr>
              <a:t>my_array[2]</a:t>
            </a:r>
            <a:endParaRPr lang="en-US" sz="2000" b="0" dirty="0">
              <a:solidFill>
                <a:srgbClr val="FF0000"/>
              </a:solidFill>
            </a:endParaRPr>
          </a:p>
          <a:p>
            <a:r>
              <a:rPr lang="tr-TR" sz="2000" b="0" dirty="0"/>
              <a:t>	you can NOT USE </a:t>
            </a:r>
            <a:r>
              <a:rPr lang="tr-TR" sz="2000" b="0" dirty="0">
                <a:solidFill>
                  <a:srgbClr val="FF0000"/>
                </a:solidFill>
              </a:rPr>
              <a:t>my_array[3]</a:t>
            </a:r>
            <a:r>
              <a:rPr lang="tr-TR" sz="2000" b="0" dirty="0"/>
              <a:t> !!! </a:t>
            </a:r>
            <a:r>
              <a:rPr lang="tr-TR" sz="2000" b="0" dirty="0">
                <a:solidFill>
                  <a:srgbClr val="FF0000"/>
                </a:solidFill>
              </a:rPr>
              <a:t>my_array[43]</a:t>
            </a:r>
            <a:r>
              <a:rPr lang="tr-TR" sz="2000" b="0" dirty="0"/>
              <a:t> !!! because they are out of the range for this array.</a:t>
            </a:r>
            <a:endParaRPr lang="en-US" sz="2000" b="0" dirty="0"/>
          </a:p>
          <a:p>
            <a:endParaRPr lang="en-US" sz="2000" b="0" dirty="0"/>
          </a:p>
        </p:txBody>
      </p:sp>
    </p:spTree>
    <p:extLst>
      <p:ext uri="{BB962C8B-B14F-4D97-AF65-F5344CB8AC3E}">
        <p14:creationId xmlns="" xmlns:p14="http://schemas.microsoft.com/office/powerpoint/2010/main" val="3857416577"/>
      </p:ext>
    </p:extLst>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a:xfrm>
            <a:off x="615615" y="1296309"/>
            <a:ext cx="7000924" cy="4286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215074" y="3429000"/>
            <a:ext cx="933450" cy="11388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554" name="Rectangle 2"/>
          <p:cNvSpPr>
            <a:spLocks noGrp="1" noChangeArrowheads="1"/>
          </p:cNvSpPr>
          <p:nvPr>
            <p:ph type="title"/>
          </p:nvPr>
        </p:nvSpPr>
        <p:spPr/>
        <p:txBody>
          <a:bodyPr/>
          <a:lstStyle/>
          <a:p>
            <a:r>
              <a:rPr lang="tr-TR" dirty="0"/>
              <a:t>Hatalı kullanıma örnek</a:t>
            </a:r>
            <a:endParaRPr lang="en-US" dirty="0"/>
          </a:p>
        </p:txBody>
      </p:sp>
      <p:sp>
        <p:nvSpPr>
          <p:cNvPr id="5" name="TextBox 4"/>
          <p:cNvSpPr txBox="1"/>
          <p:nvPr/>
        </p:nvSpPr>
        <p:spPr>
          <a:xfrm>
            <a:off x="6107161" y="3071810"/>
            <a:ext cx="1750955" cy="369332"/>
          </a:xfrm>
          <a:prstGeom prst="rect">
            <a:avLst/>
          </a:prstGeom>
          <a:noFill/>
        </p:spPr>
        <p:txBody>
          <a:bodyPr wrap="square" rtlCol="0">
            <a:spAutoFit/>
          </a:bodyPr>
          <a:lstStyle/>
          <a:p>
            <a:r>
              <a:rPr lang="tr-TR" dirty="0"/>
              <a:t>Çöp değeri</a:t>
            </a:r>
            <a:endParaRPr lang="en-US" dirty="0"/>
          </a:p>
        </p:txBody>
      </p:sp>
      <p:sp>
        <p:nvSpPr>
          <p:cNvPr id="10" name="Rounded Rectangle 9"/>
          <p:cNvSpPr/>
          <p:nvPr/>
        </p:nvSpPr>
        <p:spPr>
          <a:xfrm>
            <a:off x="1928795" y="3000372"/>
            <a:ext cx="571504" cy="3619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13" name="Rounded Rectangle 12"/>
          <p:cNvSpPr/>
          <p:nvPr/>
        </p:nvSpPr>
        <p:spPr>
          <a:xfrm>
            <a:off x="1643042" y="2787195"/>
            <a:ext cx="485775" cy="28461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Tree>
    <p:extLst>
      <p:ext uri="{BB962C8B-B14F-4D97-AF65-F5344CB8AC3E}">
        <p14:creationId xmlns="" xmlns:p14="http://schemas.microsoft.com/office/powerpoint/2010/main" val="3707180165"/>
      </p:ext>
    </p:extLst>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Örnek</a:t>
            </a:r>
          </a:p>
        </p:txBody>
      </p:sp>
      <p:sp>
        <p:nvSpPr>
          <p:cNvPr id="3" name="2 İçerik Yer Tutucusu"/>
          <p:cNvSpPr>
            <a:spLocks noGrp="1"/>
          </p:cNvSpPr>
          <p:nvPr>
            <p:ph sz="quarter" idx="1"/>
          </p:nvPr>
        </p:nvSpPr>
        <p:spPr>
          <a:xfrm>
            <a:off x="457200" y="1219200"/>
            <a:ext cx="8229600" cy="3924312"/>
          </a:xfrm>
        </p:spPr>
        <p:txBody>
          <a:bodyPr>
            <a:normAutofit fontScale="55000" lnSpcReduction="20000"/>
          </a:bodyPr>
          <a:lstStyle/>
          <a:p>
            <a:pPr>
              <a:lnSpc>
                <a:spcPct val="115000"/>
              </a:lnSpc>
              <a:spcAft>
                <a:spcPts val="0"/>
              </a:spcAft>
              <a:buNone/>
            </a:pPr>
            <a:r>
              <a:rPr lang="en-US" sz="2800" dirty="0">
                <a:solidFill>
                  <a:srgbClr val="000000"/>
                </a:solidFill>
                <a:latin typeface="Consolas"/>
                <a:ea typeface="Times New Roman"/>
                <a:cs typeface="Times New Roman"/>
              </a:rPr>
              <a:t>FILE</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dosya</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fopen</a:t>
            </a:r>
            <a:r>
              <a:rPr lang="en-US" sz="2800" b="1" dirty="0">
                <a:solidFill>
                  <a:srgbClr val="FF0000"/>
                </a:solidFill>
                <a:latin typeface="Consolas"/>
                <a:ea typeface="Times New Roman"/>
                <a:cs typeface="Times New Roman"/>
              </a:rPr>
              <a:t>(</a:t>
            </a:r>
            <a:r>
              <a:rPr lang="en-US" sz="2800" b="1" dirty="0">
                <a:solidFill>
                  <a:srgbClr val="0000FF"/>
                </a:solidFill>
                <a:latin typeface="Consolas"/>
                <a:ea typeface="Times New Roman"/>
                <a:cs typeface="Times New Roman"/>
              </a:rPr>
              <a:t>"a.txt"</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b="1" dirty="0">
                <a:solidFill>
                  <a:srgbClr val="0000FF"/>
                </a:solidFill>
                <a:latin typeface="Consolas"/>
                <a:ea typeface="Times New Roman"/>
                <a:cs typeface="Times New Roman"/>
              </a:rPr>
              <a:t>"w"</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fprintf</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dosya</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b="1" dirty="0">
                <a:solidFill>
                  <a:srgbClr val="0000FF"/>
                </a:solidFill>
                <a:latin typeface="Consolas"/>
                <a:ea typeface="Times New Roman"/>
                <a:cs typeface="Times New Roman"/>
              </a:rPr>
              <a:t>"4  8  12"</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fclose</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dosya</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a:t>
            </a:r>
            <a:r>
              <a:rPr lang="en-US" sz="2800" b="1" dirty="0" err="1">
                <a:solidFill>
                  <a:srgbClr val="000000"/>
                </a:solidFill>
                <a:latin typeface="Consolas"/>
                <a:ea typeface="Times New Roman"/>
                <a:cs typeface="Times New Roman"/>
              </a:rPr>
              <a:t>int</a:t>
            </a: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dizi</a:t>
            </a:r>
            <a:r>
              <a:rPr lang="en-US" sz="2800" b="1" dirty="0">
                <a:solidFill>
                  <a:srgbClr val="FF0000"/>
                </a:solidFill>
                <a:latin typeface="Consolas"/>
                <a:ea typeface="Times New Roman"/>
                <a:cs typeface="Times New Roman"/>
              </a:rPr>
              <a:t>[</a:t>
            </a:r>
            <a:r>
              <a:rPr lang="en-US" sz="2800" dirty="0">
                <a:solidFill>
                  <a:srgbClr val="800080"/>
                </a:solidFill>
                <a:latin typeface="Consolas"/>
                <a:ea typeface="Times New Roman"/>
                <a:cs typeface="Times New Roman"/>
              </a:rPr>
              <a:t>3</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b="1" dirty="0">
                <a:solidFill>
                  <a:srgbClr val="FF0000"/>
                </a:solidFill>
                <a:latin typeface="Consolas"/>
                <a:ea typeface="Times New Roman"/>
                <a:cs typeface="Times New Roman"/>
              </a:rPr>
              <a:t>{</a:t>
            </a:r>
            <a:r>
              <a:rPr lang="en-US" sz="2800" dirty="0">
                <a:solidFill>
                  <a:srgbClr val="800080"/>
                </a:solidFill>
                <a:latin typeface="Consolas"/>
                <a:ea typeface="Times New Roman"/>
                <a:cs typeface="Times New Roman"/>
              </a:rPr>
              <a:t>1</a:t>
            </a:r>
            <a:r>
              <a:rPr lang="en-US" sz="2800" b="1" dirty="0">
                <a:solidFill>
                  <a:srgbClr val="FF0000"/>
                </a:solidFill>
                <a:latin typeface="Consolas"/>
                <a:ea typeface="Times New Roman"/>
                <a:cs typeface="Times New Roman"/>
              </a:rPr>
              <a:t>,</a:t>
            </a:r>
            <a:r>
              <a:rPr lang="en-US" sz="2800" dirty="0">
                <a:solidFill>
                  <a:srgbClr val="800080"/>
                </a:solidFill>
                <a:latin typeface="Consolas"/>
                <a:ea typeface="Times New Roman"/>
                <a:cs typeface="Times New Roman"/>
              </a:rPr>
              <a:t>2</a:t>
            </a:r>
            <a:r>
              <a:rPr lang="en-US" sz="2800" b="1" dirty="0">
                <a:solidFill>
                  <a:srgbClr val="FF0000"/>
                </a:solidFill>
                <a:latin typeface="Consolas"/>
                <a:ea typeface="Times New Roman"/>
                <a:cs typeface="Times New Roman"/>
              </a:rPr>
              <a:t>,</a:t>
            </a:r>
            <a:r>
              <a:rPr lang="en-US" sz="2800" dirty="0">
                <a:solidFill>
                  <a:srgbClr val="800080"/>
                </a:solidFill>
                <a:latin typeface="Consolas"/>
                <a:ea typeface="Times New Roman"/>
                <a:cs typeface="Times New Roman"/>
              </a:rPr>
              <a:t>3</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dosya</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fopen</a:t>
            </a:r>
            <a:r>
              <a:rPr lang="en-US" sz="2800" b="1" dirty="0">
                <a:solidFill>
                  <a:srgbClr val="FF0000"/>
                </a:solidFill>
                <a:latin typeface="Consolas"/>
                <a:ea typeface="Times New Roman"/>
                <a:cs typeface="Times New Roman"/>
              </a:rPr>
              <a:t>(</a:t>
            </a:r>
            <a:r>
              <a:rPr lang="en-US" sz="2800" b="1" dirty="0">
                <a:solidFill>
                  <a:srgbClr val="0000FF"/>
                </a:solidFill>
                <a:latin typeface="Consolas"/>
                <a:ea typeface="Times New Roman"/>
                <a:cs typeface="Times New Roman"/>
              </a:rPr>
              <a:t>"</a:t>
            </a:r>
            <a:r>
              <a:rPr lang="en-US" sz="2800" b="1" dirty="0" err="1">
                <a:solidFill>
                  <a:srgbClr val="0000FF"/>
                </a:solidFill>
                <a:latin typeface="Consolas"/>
                <a:ea typeface="Times New Roman"/>
                <a:cs typeface="Times New Roman"/>
              </a:rPr>
              <a:t>a.txt"</a:t>
            </a:r>
            <a:r>
              <a:rPr lang="en-US" sz="2800" b="1" dirty="0" err="1">
                <a:solidFill>
                  <a:srgbClr val="FF0000"/>
                </a:solidFill>
                <a:latin typeface="Consolas"/>
                <a:ea typeface="Times New Roman"/>
                <a:cs typeface="Times New Roman"/>
              </a:rPr>
              <a:t>,</a:t>
            </a:r>
            <a:r>
              <a:rPr lang="en-US" sz="2800" b="1" dirty="0" err="1">
                <a:solidFill>
                  <a:srgbClr val="0000FF"/>
                </a:solidFill>
                <a:latin typeface="Consolas"/>
                <a:ea typeface="Times New Roman"/>
                <a:cs typeface="Times New Roman"/>
              </a:rPr>
              <a:t>"r</a:t>
            </a:r>
            <a:r>
              <a:rPr lang="en-US" sz="2800" b="1" dirty="0">
                <a:solidFill>
                  <a:srgbClr val="0000FF"/>
                </a:solidFill>
                <a:latin typeface="Consolas"/>
                <a:ea typeface="Times New Roman"/>
                <a:cs typeface="Times New Roman"/>
              </a:rPr>
              <a:t>"</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a:t>
            </a:r>
            <a:r>
              <a:rPr lang="en-US" sz="2800" b="1" dirty="0">
                <a:solidFill>
                  <a:srgbClr val="000000"/>
                </a:solidFill>
                <a:latin typeface="Consolas"/>
                <a:ea typeface="Times New Roman"/>
                <a:cs typeface="Times New Roman"/>
              </a:rPr>
              <a:t>for</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a:t>
            </a:r>
            <a:r>
              <a:rPr lang="en-US" sz="2800" dirty="0">
                <a:solidFill>
                  <a:srgbClr val="800080"/>
                </a:solidFill>
                <a:latin typeface="Consolas"/>
                <a:ea typeface="Times New Roman"/>
                <a:cs typeface="Times New Roman"/>
              </a:rPr>
              <a:t>0</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&lt;</a:t>
            </a:r>
            <a:r>
              <a:rPr lang="en-US" sz="2800" dirty="0">
                <a:solidFill>
                  <a:srgbClr val="800080"/>
                </a:solidFill>
                <a:latin typeface="Consolas"/>
                <a:ea typeface="Times New Roman"/>
                <a:cs typeface="Times New Roman"/>
              </a:rPr>
              <a:t>3</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fscanf</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dosya</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b="1" dirty="0">
                <a:solidFill>
                  <a:srgbClr val="0000FF"/>
                </a:solidFill>
                <a:latin typeface="Consolas"/>
                <a:ea typeface="Times New Roman"/>
                <a:cs typeface="Times New Roman"/>
              </a:rPr>
              <a:t>"%d"</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b="1" dirty="0">
                <a:solidFill>
                  <a:srgbClr val="FF0000"/>
                </a:solidFill>
                <a:latin typeface="Consolas"/>
                <a:ea typeface="Times New Roman"/>
                <a:cs typeface="Times New Roman"/>
              </a:rPr>
              <a:t>&amp;</a:t>
            </a:r>
            <a:r>
              <a:rPr lang="en-US" sz="2800" dirty="0" err="1">
                <a:solidFill>
                  <a:srgbClr val="000000"/>
                </a:solidFill>
                <a:latin typeface="Consolas"/>
                <a:ea typeface="Times New Roman"/>
                <a:cs typeface="Times New Roman"/>
              </a:rPr>
              <a:t>dizi</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dizi</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a:t>
            </a:r>
            <a:r>
              <a:rPr lang="en-US" sz="2800" dirty="0">
                <a:solidFill>
                  <a:srgbClr val="800080"/>
                </a:solidFill>
                <a:latin typeface="Consolas"/>
                <a:ea typeface="Times New Roman"/>
                <a:cs typeface="Times New Roman"/>
              </a:rPr>
              <a:t>1</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dizi</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a:t>
            </a:r>
            <a:r>
              <a:rPr lang="en-US" sz="2800" dirty="0">
                <a:solidFill>
                  <a:srgbClr val="800080"/>
                </a:solidFill>
                <a:latin typeface="Consolas"/>
                <a:ea typeface="Times New Roman"/>
                <a:cs typeface="Times New Roman"/>
              </a:rPr>
              <a:t>2</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a:t>
            </a:r>
            <a:r>
              <a:rPr lang="en-US" sz="2800" dirty="0">
                <a:solidFill>
                  <a:srgbClr val="800080"/>
                </a:solidFill>
                <a:latin typeface="Consolas"/>
                <a:ea typeface="Times New Roman"/>
                <a:cs typeface="Times New Roman"/>
              </a:rPr>
              <a:t>1</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fclose</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dosya</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a:t>
            </a:r>
            <a:r>
              <a:rPr lang="en-US" sz="2800" b="1" dirty="0">
                <a:solidFill>
                  <a:srgbClr val="000000"/>
                </a:solidFill>
                <a:latin typeface="Consolas"/>
                <a:ea typeface="Times New Roman"/>
                <a:cs typeface="Times New Roman"/>
              </a:rPr>
              <a:t>for</a:t>
            </a:r>
            <a:r>
              <a:rPr lang="en-US" sz="2800" b="1" dirty="0">
                <a:solidFill>
                  <a:srgbClr val="FF0000"/>
                </a:solidFill>
                <a:latin typeface="Consolas"/>
                <a:ea typeface="Times New Roman"/>
                <a:cs typeface="Times New Roman"/>
              </a:rPr>
              <a:t>(</a:t>
            </a:r>
            <a:r>
              <a:rPr lang="en-US" sz="2800" dirty="0" err="1">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a:t>
            </a:r>
            <a:r>
              <a:rPr lang="en-US" sz="2800" dirty="0">
                <a:solidFill>
                  <a:srgbClr val="800080"/>
                </a:solidFill>
                <a:latin typeface="Consolas"/>
                <a:ea typeface="Times New Roman"/>
                <a:cs typeface="Times New Roman"/>
              </a:rPr>
              <a:t>3</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&gt;</a:t>
            </a:r>
            <a:r>
              <a:rPr lang="en-US" sz="2800" dirty="0">
                <a:solidFill>
                  <a:srgbClr val="800080"/>
                </a:solidFill>
                <a:latin typeface="Consolas"/>
                <a:ea typeface="Times New Roman"/>
                <a:cs typeface="Times New Roman"/>
              </a:rPr>
              <a:t>0</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a:p>
            <a:pPr>
              <a:lnSpc>
                <a:spcPct val="115000"/>
              </a:lnSpc>
              <a:spcAft>
                <a:spcPts val="0"/>
              </a:spcAft>
              <a:buNone/>
            </a:pP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printf</a:t>
            </a:r>
            <a:r>
              <a:rPr lang="en-US" sz="2800" b="1" dirty="0">
                <a:solidFill>
                  <a:srgbClr val="FF0000"/>
                </a:solidFill>
                <a:latin typeface="Consolas"/>
                <a:ea typeface="Times New Roman"/>
                <a:cs typeface="Times New Roman"/>
              </a:rPr>
              <a:t>(</a:t>
            </a:r>
            <a:r>
              <a:rPr lang="en-US" sz="2800" b="1" dirty="0">
                <a:solidFill>
                  <a:srgbClr val="0000FF"/>
                </a:solidFill>
                <a:latin typeface="Consolas"/>
                <a:ea typeface="Times New Roman"/>
                <a:cs typeface="Times New Roman"/>
              </a:rPr>
              <a:t>"%d"</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 </a:t>
            </a:r>
            <a:r>
              <a:rPr lang="en-US" sz="2800" dirty="0" err="1">
                <a:solidFill>
                  <a:srgbClr val="000000"/>
                </a:solidFill>
                <a:latin typeface="Consolas"/>
                <a:ea typeface="Times New Roman"/>
                <a:cs typeface="Times New Roman"/>
              </a:rPr>
              <a:t>dizi</a:t>
            </a:r>
            <a:r>
              <a:rPr lang="en-US" sz="2800" b="1" dirty="0">
                <a:solidFill>
                  <a:srgbClr val="FF0000"/>
                </a:solidFill>
                <a:latin typeface="Consolas"/>
                <a:ea typeface="Times New Roman"/>
                <a:cs typeface="Times New Roman"/>
              </a:rPr>
              <a:t>[</a:t>
            </a:r>
            <a:r>
              <a:rPr lang="en-US" sz="2800" dirty="0">
                <a:solidFill>
                  <a:srgbClr val="800080"/>
                </a:solidFill>
                <a:latin typeface="Consolas"/>
                <a:ea typeface="Times New Roman"/>
                <a:cs typeface="Times New Roman"/>
              </a:rPr>
              <a:t>3</a:t>
            </a:r>
            <a:r>
              <a:rPr lang="en-US" sz="2800" b="1" dirty="0">
                <a:solidFill>
                  <a:srgbClr val="FF0000"/>
                </a:solidFill>
                <a:latin typeface="Consolas"/>
                <a:ea typeface="Times New Roman"/>
                <a:cs typeface="Times New Roman"/>
              </a:rPr>
              <a:t>-</a:t>
            </a:r>
            <a:r>
              <a:rPr lang="en-US" sz="2800" dirty="0">
                <a:solidFill>
                  <a:srgbClr val="000000"/>
                </a:solidFill>
                <a:latin typeface="Consolas"/>
                <a:ea typeface="Times New Roman"/>
                <a:cs typeface="Times New Roman"/>
              </a:rPr>
              <a:t>i</a:t>
            </a:r>
            <a:r>
              <a:rPr lang="en-US" sz="2800" b="1" dirty="0">
                <a:solidFill>
                  <a:srgbClr val="FF0000"/>
                </a:solidFill>
                <a:latin typeface="Consolas"/>
                <a:ea typeface="Times New Roman"/>
                <a:cs typeface="Times New Roman"/>
              </a:rPr>
              <a:t>]);</a:t>
            </a:r>
            <a:endParaRPr lang="tr-TR" sz="1800" dirty="0">
              <a:ea typeface="Times New Roman"/>
              <a:cs typeface="Times New Roman"/>
            </a:endParaRPr>
          </a:p>
        </p:txBody>
      </p:sp>
      <p:graphicFrame>
        <p:nvGraphicFramePr>
          <p:cNvPr id="6" name="5 Tablo"/>
          <p:cNvGraphicFramePr>
            <a:graphicFrameLocks noGrp="1"/>
          </p:cNvGraphicFramePr>
          <p:nvPr/>
        </p:nvGraphicFramePr>
        <p:xfrm>
          <a:off x="5286380" y="3000372"/>
          <a:ext cx="3381355" cy="857256"/>
        </p:xfrm>
        <a:graphic>
          <a:graphicData uri="http://schemas.openxmlformats.org/drawingml/2006/table">
            <a:tbl>
              <a:tblPr firstRow="1" bandRow="1">
                <a:tableStyleId>{5940675A-B579-460E-94D1-54222C63F5DA}</a:tableStyleId>
              </a:tblPr>
              <a:tblGrid>
                <a:gridCol w="676271">
                  <a:extLst>
                    <a:ext uri="{9D8B030D-6E8A-4147-A177-3AD203B41FA5}">
                      <a16:colId xmlns="" xmlns:a16="http://schemas.microsoft.com/office/drawing/2014/main" val="20000"/>
                    </a:ext>
                  </a:extLst>
                </a:gridCol>
                <a:gridCol w="676271">
                  <a:extLst>
                    <a:ext uri="{9D8B030D-6E8A-4147-A177-3AD203B41FA5}">
                      <a16:colId xmlns="" xmlns:a16="http://schemas.microsoft.com/office/drawing/2014/main" val="20001"/>
                    </a:ext>
                  </a:extLst>
                </a:gridCol>
                <a:gridCol w="676271">
                  <a:extLst>
                    <a:ext uri="{9D8B030D-6E8A-4147-A177-3AD203B41FA5}">
                      <a16:colId xmlns="" xmlns:a16="http://schemas.microsoft.com/office/drawing/2014/main" val="20002"/>
                    </a:ext>
                  </a:extLst>
                </a:gridCol>
                <a:gridCol w="676271">
                  <a:extLst>
                    <a:ext uri="{9D8B030D-6E8A-4147-A177-3AD203B41FA5}">
                      <a16:colId xmlns="" xmlns:a16="http://schemas.microsoft.com/office/drawing/2014/main" val="20003"/>
                    </a:ext>
                  </a:extLst>
                </a:gridCol>
                <a:gridCol w="676271">
                  <a:extLst>
                    <a:ext uri="{9D8B030D-6E8A-4147-A177-3AD203B41FA5}">
                      <a16:colId xmlns="" xmlns:a16="http://schemas.microsoft.com/office/drawing/2014/main" val="20004"/>
                    </a:ext>
                  </a:extLst>
                </a:gridCol>
              </a:tblGrid>
              <a:tr h="857256">
                <a:tc>
                  <a:txBody>
                    <a:bodyPr/>
                    <a:lstStyle/>
                    <a:p>
                      <a:pPr algn="ctr"/>
                      <a:r>
                        <a:rPr lang="tr-TR" sz="4000" b="1" dirty="0"/>
                        <a:t>8</a:t>
                      </a:r>
                    </a:p>
                  </a:txBody>
                  <a:tcPr/>
                </a:tc>
                <a:tc>
                  <a:txBody>
                    <a:bodyPr/>
                    <a:lstStyle/>
                    <a:p>
                      <a:pPr algn="ctr"/>
                      <a:r>
                        <a:rPr lang="tr-TR" sz="4000" b="1" dirty="0"/>
                        <a:t>2</a:t>
                      </a:r>
                    </a:p>
                  </a:txBody>
                  <a:tcPr/>
                </a:tc>
                <a:tc>
                  <a:txBody>
                    <a:bodyPr/>
                    <a:lstStyle/>
                    <a:p>
                      <a:pPr algn="ctr"/>
                      <a:r>
                        <a:rPr lang="tr-TR" sz="4000" b="1" dirty="0"/>
                        <a:t>4</a:t>
                      </a:r>
                    </a:p>
                  </a:txBody>
                  <a:tcPr/>
                </a:tc>
                <a:tc>
                  <a:txBody>
                    <a:bodyPr/>
                    <a:lstStyle/>
                    <a:p>
                      <a:pPr algn="ctr"/>
                      <a:r>
                        <a:rPr lang="tr-TR" sz="4000" b="1" dirty="0"/>
                        <a:t>4</a:t>
                      </a:r>
                    </a:p>
                  </a:txBody>
                  <a:tcPr/>
                </a:tc>
                <a:tc>
                  <a:txBody>
                    <a:bodyPr/>
                    <a:lstStyle/>
                    <a:p>
                      <a:pPr algn="ctr"/>
                      <a:r>
                        <a:rPr lang="tr-TR" sz="4000" b="1" dirty="0"/>
                        <a:t>8</a:t>
                      </a:r>
                    </a:p>
                  </a:txBody>
                  <a:tcPr/>
                </a:tc>
                <a:extLst>
                  <a:ext uri="{0D108BD9-81ED-4DB2-BD59-A6C34878D82A}">
                    <a16:rowId xmlns="" xmlns:a16="http://schemas.microsoft.com/office/drawing/2014/main" val="10000"/>
                  </a:ext>
                </a:extLst>
              </a:tr>
            </a:tbl>
          </a:graphicData>
        </a:graphic>
      </p:graphicFrame>
      <p:sp>
        <p:nvSpPr>
          <p:cNvPr id="7" name="6 Yuvarlatılmış Dikdörtgen"/>
          <p:cNvSpPr/>
          <p:nvPr/>
        </p:nvSpPr>
        <p:spPr>
          <a:xfrm>
            <a:off x="5857884" y="1714488"/>
            <a:ext cx="2643206" cy="9286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a:t>Ek bilgi: </a:t>
            </a:r>
            <a:r>
              <a:rPr lang="tr-TR" dirty="0" err="1"/>
              <a:t>fclose</a:t>
            </a:r>
            <a:r>
              <a:rPr lang="tr-TR" dirty="0"/>
              <a:t>  komutu konulmasaydı ne olurdu?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2" name="Picture 2" descr="Image result for 2D ARRAY"/>
          <p:cNvPicPr>
            <a:picLocks noChangeAspect="1" noChangeArrowheads="1"/>
          </p:cNvPicPr>
          <p:nvPr/>
        </p:nvPicPr>
        <p:blipFill>
          <a:blip r:embed="rId3"/>
          <a:srcRect/>
          <a:stretch>
            <a:fillRect/>
          </a:stretch>
        </p:blipFill>
        <p:spPr bwMode="auto">
          <a:xfrm>
            <a:off x="4857752" y="2928934"/>
            <a:ext cx="3914775" cy="3333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2467" name="Rectangle 2"/>
          <p:cNvSpPr>
            <a:spLocks noGrp="1" noChangeArrowheads="1"/>
          </p:cNvSpPr>
          <p:nvPr>
            <p:ph type="title"/>
          </p:nvPr>
        </p:nvSpPr>
        <p:spPr/>
        <p:txBody>
          <a:bodyPr/>
          <a:lstStyle/>
          <a:p>
            <a:r>
              <a:rPr kumimoji="0" lang="en-US"/>
              <a:t>Two-Dimensional Arrays</a:t>
            </a:r>
          </a:p>
        </p:txBody>
      </p:sp>
      <p:sp>
        <p:nvSpPr>
          <p:cNvPr id="62468" name="Rectangle 3"/>
          <p:cNvSpPr>
            <a:spLocks noGrp="1" noChangeArrowheads="1"/>
          </p:cNvSpPr>
          <p:nvPr>
            <p:ph type="body" idx="1"/>
          </p:nvPr>
        </p:nvSpPr>
        <p:spPr/>
        <p:txBody>
          <a:bodyPr/>
          <a:lstStyle/>
          <a:p>
            <a:pPr marL="0" indent="0"/>
            <a:r>
              <a:rPr kumimoji="0" lang="en-US" dirty="0"/>
              <a:t>Two-dimensional arrays.</a:t>
            </a:r>
          </a:p>
          <a:p>
            <a:pPr lvl="1"/>
            <a:r>
              <a:rPr kumimoji="0" lang="en-US" dirty="0"/>
              <a:t>Table of data for each experiment and outcome.</a:t>
            </a:r>
          </a:p>
          <a:p>
            <a:pPr lvl="1"/>
            <a:r>
              <a:rPr kumimoji="0" lang="en-US" dirty="0"/>
              <a:t>Table of grades for each student and assignments.</a:t>
            </a:r>
          </a:p>
          <a:p>
            <a:pPr lvl="1"/>
            <a:r>
              <a:rPr kumimoji="0" lang="en-US" dirty="0"/>
              <a:t>Table of grayscale values for each pixel in a 2D image.</a:t>
            </a:r>
          </a:p>
          <a:p>
            <a:pPr lvl="1"/>
            <a:endParaRPr kumimoji="0" lang="en-US" dirty="0"/>
          </a:p>
          <a:p>
            <a:pPr marL="0" indent="0"/>
            <a:r>
              <a:rPr kumimoji="0" lang="en-US" dirty="0"/>
              <a:t>Mathematical abstraction.  </a:t>
            </a:r>
            <a:r>
              <a:rPr kumimoji="0" lang="en-US" dirty="0">
                <a:solidFill>
                  <a:schemeClr val="tx1"/>
                </a:solidFill>
              </a:rPr>
              <a:t>Matrix.</a:t>
            </a:r>
          </a:p>
          <a:p>
            <a:pPr marL="0" indent="0"/>
            <a:r>
              <a:rPr kumimoji="0" lang="tr-TR" dirty="0"/>
              <a:t>C</a:t>
            </a:r>
            <a:r>
              <a:rPr kumimoji="0" lang="en-US" dirty="0"/>
              <a:t> abstraction.  </a:t>
            </a:r>
            <a:r>
              <a:rPr kumimoji="0" lang="en-US" dirty="0">
                <a:solidFill>
                  <a:schemeClr val="tx1"/>
                </a:solidFill>
              </a:rPr>
              <a:t>2D array.</a:t>
            </a:r>
          </a:p>
          <a:p>
            <a:pPr marL="0" indent="0"/>
            <a:endParaRPr kumimoji="0" lang="en-US" dirty="0"/>
          </a:p>
          <a:p>
            <a:pPr lvl="1"/>
            <a:endParaRPr kumimoji="0" lang="en-US" dirty="0"/>
          </a:p>
        </p:txBody>
      </p:sp>
    </p:spTree>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İki boyutlu diziler</a:t>
            </a:r>
          </a:p>
        </p:txBody>
      </p:sp>
      <p:sp>
        <p:nvSpPr>
          <p:cNvPr id="3" name="Alt Başlık 2"/>
          <p:cNvSpPr>
            <a:spLocks noGrp="1"/>
          </p:cNvSpPr>
          <p:nvPr>
            <p:ph sz="quarter" idx="1"/>
          </p:nvPr>
        </p:nvSpPr>
        <p:spPr/>
        <p:txBody>
          <a:bodyPr>
            <a:normAutofit lnSpcReduction="10000"/>
          </a:bodyPr>
          <a:lstStyle/>
          <a:p>
            <a:pPr algn="just">
              <a:buFont typeface="Wingdings" pitchFamily="2" charset="2"/>
              <a:buChar char="§"/>
            </a:pPr>
            <a:r>
              <a:rPr lang="tr-TR" sz="2400" dirty="0">
                <a:solidFill>
                  <a:schemeClr val="tx1"/>
                </a:solidFill>
              </a:rPr>
              <a:t> </a:t>
            </a:r>
            <a:r>
              <a:rPr lang="tr-TR" dirty="0" err="1">
                <a:solidFill>
                  <a:schemeClr val="tx1"/>
                </a:solidFill>
              </a:rPr>
              <a:t>int</a:t>
            </a:r>
            <a:r>
              <a:rPr lang="tr-TR" dirty="0">
                <a:solidFill>
                  <a:schemeClr val="tx1"/>
                </a:solidFill>
              </a:rPr>
              <a:t> </a:t>
            </a:r>
            <a:r>
              <a:rPr lang="tr-TR" dirty="0" err="1">
                <a:solidFill>
                  <a:schemeClr val="tx1"/>
                </a:solidFill>
              </a:rPr>
              <a:t>ikiBoyutlu</a:t>
            </a:r>
            <a:r>
              <a:rPr lang="tr-TR" dirty="0">
                <a:solidFill>
                  <a:schemeClr val="tx1"/>
                </a:solidFill>
              </a:rPr>
              <a:t>[3][3] = {{1,2,3}, {4,5,6}, {7,8,9}}; </a:t>
            </a:r>
          </a:p>
          <a:p>
            <a:pPr algn="just"/>
            <a:r>
              <a:rPr lang="tr-TR" dirty="0">
                <a:solidFill>
                  <a:schemeClr val="tx1"/>
                </a:solidFill>
              </a:rPr>
              <a:t>   </a:t>
            </a:r>
            <a:r>
              <a:rPr lang="tr-TR" dirty="0" err="1">
                <a:solidFill>
                  <a:schemeClr val="tx1"/>
                </a:solidFill>
              </a:rPr>
              <a:t>int</a:t>
            </a:r>
            <a:r>
              <a:rPr lang="tr-TR" dirty="0">
                <a:solidFill>
                  <a:schemeClr val="tx1"/>
                </a:solidFill>
              </a:rPr>
              <a:t> matris[3][3];  </a:t>
            </a:r>
          </a:p>
          <a:p>
            <a:pPr algn="just"/>
            <a:r>
              <a:rPr lang="tr-TR" dirty="0">
                <a:solidFill>
                  <a:schemeClr val="tx1"/>
                </a:solidFill>
              </a:rPr>
              <a:t>   matris[0][0] = 1;</a:t>
            </a:r>
          </a:p>
          <a:p>
            <a:pPr algn="just"/>
            <a:r>
              <a:rPr lang="tr-TR" dirty="0">
                <a:solidFill>
                  <a:schemeClr val="tx1"/>
                </a:solidFill>
              </a:rPr>
              <a:t>   matris[0][1] = 2;</a:t>
            </a:r>
          </a:p>
          <a:p>
            <a:pPr algn="just"/>
            <a:r>
              <a:rPr lang="tr-TR" dirty="0">
                <a:solidFill>
                  <a:schemeClr val="tx1"/>
                </a:solidFill>
              </a:rPr>
              <a:t>   matris[0][2] = 3;</a:t>
            </a:r>
          </a:p>
          <a:p>
            <a:pPr algn="just"/>
            <a:r>
              <a:rPr lang="tr-TR" dirty="0">
                <a:solidFill>
                  <a:schemeClr val="tx1"/>
                </a:solidFill>
              </a:rPr>
              <a:t>   matris[1][0] = 4;</a:t>
            </a:r>
          </a:p>
          <a:p>
            <a:pPr algn="just"/>
            <a:r>
              <a:rPr lang="tr-TR" dirty="0">
                <a:solidFill>
                  <a:schemeClr val="tx1"/>
                </a:solidFill>
              </a:rPr>
              <a:t>   matris[1][1] = 5;</a:t>
            </a:r>
          </a:p>
          <a:p>
            <a:pPr algn="just"/>
            <a:r>
              <a:rPr lang="tr-TR" dirty="0">
                <a:solidFill>
                  <a:schemeClr val="tx1"/>
                </a:solidFill>
              </a:rPr>
              <a:t>   matris[1][2] = 6;</a:t>
            </a:r>
          </a:p>
          <a:p>
            <a:pPr algn="just"/>
            <a:r>
              <a:rPr lang="tr-TR" dirty="0">
                <a:solidFill>
                  <a:schemeClr val="tx1"/>
                </a:solidFill>
              </a:rPr>
              <a:t>   matris[2][0] = 7;</a:t>
            </a:r>
          </a:p>
          <a:p>
            <a:pPr algn="just"/>
            <a:r>
              <a:rPr lang="tr-TR" dirty="0">
                <a:solidFill>
                  <a:schemeClr val="tx1"/>
                </a:solidFill>
              </a:rPr>
              <a:t>   matris[2][1] = 8;</a:t>
            </a:r>
          </a:p>
          <a:p>
            <a:pPr algn="just"/>
            <a:r>
              <a:rPr lang="tr-TR" dirty="0">
                <a:solidFill>
                  <a:schemeClr val="tx1"/>
                </a:solidFill>
              </a:rPr>
              <a:t>   matris[2][2] = 9;</a:t>
            </a:r>
          </a:p>
          <a:p>
            <a:pPr algn="just"/>
            <a:endParaRPr lang="tr-TR" dirty="0">
              <a:solidFill>
                <a:schemeClr val="tx1"/>
              </a:solidFill>
            </a:endParaRPr>
          </a:p>
          <a:p>
            <a:pPr algn="just"/>
            <a:endParaRPr lang="tr-TR" sz="2400" dirty="0">
              <a:solidFill>
                <a:schemeClr val="tx1"/>
              </a:solidFill>
            </a:endParaRPr>
          </a:p>
          <a:p>
            <a:pPr algn="just"/>
            <a:endParaRPr lang="tr-TR" sz="2400" dirty="0">
              <a:solidFill>
                <a:schemeClr val="tx1"/>
              </a:solidFill>
            </a:endParaRPr>
          </a:p>
        </p:txBody>
      </p:sp>
      <p:sp>
        <p:nvSpPr>
          <p:cNvPr id="4" name="3 Dikdörtgen"/>
          <p:cNvSpPr/>
          <p:nvPr/>
        </p:nvSpPr>
        <p:spPr>
          <a:xfrm>
            <a:off x="3846286" y="2230184"/>
            <a:ext cx="4572000" cy="3139321"/>
          </a:xfrm>
          <a:prstGeom prst="rect">
            <a:avLst/>
          </a:prstGeom>
        </p:spPr>
        <p:txBody>
          <a:bodyPr>
            <a:spAutoFit/>
          </a:bodyPr>
          <a:lstStyle/>
          <a:p>
            <a:pPr algn="just"/>
            <a:endParaRPr lang="tr-TR" dirty="0"/>
          </a:p>
          <a:p>
            <a:pPr algn="just">
              <a:buFont typeface="Wingdings" pitchFamily="2" charset="2"/>
              <a:buChar char="Ø"/>
            </a:pPr>
            <a:r>
              <a:rPr lang="tr-TR" dirty="0"/>
              <a:t> Yukarıdaki örnekte iki boyutlu iki adet dizi tanımlanmıştır. Diziler 3x3 boyut ve kapasitelerindedir ve 9 tane </a:t>
            </a:r>
            <a:r>
              <a:rPr lang="tr-TR" dirty="0" err="1"/>
              <a:t>int</a:t>
            </a:r>
            <a:r>
              <a:rPr lang="tr-TR" dirty="0"/>
              <a:t> alanı bulunmaktadır. Bu 9 alana değer atanması ise 2 farklı yolla yapılmıştır. İlk örnekte </a:t>
            </a:r>
            <a:r>
              <a:rPr lang="tr-TR" i="1" dirty="0" err="1"/>
              <a:t>ikiBoyutlu</a:t>
            </a:r>
            <a:r>
              <a:rPr lang="tr-TR" dirty="0"/>
              <a:t> değişkeninin değerleri tanımlama aşamasında verilmiştir. </a:t>
            </a:r>
            <a:r>
              <a:rPr lang="tr-TR" i="1" dirty="0"/>
              <a:t>matris</a:t>
            </a:r>
            <a:r>
              <a:rPr lang="tr-TR" dirty="0"/>
              <a:t> değişkeninin değerleri ise tanımlamadan sonra tek tek verilmiştir. Yukarıdaki örnekte iki değişken de aynı değerleri tutmaktadır.</a:t>
            </a:r>
          </a:p>
        </p:txBody>
      </p:sp>
    </p:spTree>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Bunu biliyor musunuz?</a:t>
            </a:r>
          </a:p>
        </p:txBody>
      </p:sp>
      <p:sp>
        <p:nvSpPr>
          <p:cNvPr id="3" name="2 İçerik Yer Tutucusu"/>
          <p:cNvSpPr>
            <a:spLocks noGrp="1"/>
          </p:cNvSpPr>
          <p:nvPr>
            <p:ph sz="quarter" idx="1"/>
          </p:nvPr>
        </p:nvSpPr>
        <p:spPr/>
        <p:txBody>
          <a:bodyPr/>
          <a:lstStyle/>
          <a:p>
            <a:r>
              <a:rPr lang="tr-TR" dirty="0"/>
              <a:t>Bilgisayar faresinin ilk ismi</a:t>
            </a:r>
          </a:p>
          <a:p>
            <a:pPr lvl="1"/>
            <a:r>
              <a:rPr lang="en-US" dirty="0"/>
              <a:t>X-Y Position Indicator for a Display System</a:t>
            </a:r>
            <a:endParaRPr lang="tr-TR" dirty="0"/>
          </a:p>
          <a:p>
            <a:r>
              <a:rPr lang="tr-TR" dirty="0"/>
              <a:t>Bu icadın yapıldığı sene</a:t>
            </a:r>
          </a:p>
          <a:p>
            <a:pPr algn="ctr"/>
            <a:r>
              <a:rPr lang="tr-TR" sz="5400" dirty="0"/>
              <a:t>1</a:t>
            </a:r>
            <a:r>
              <a:rPr lang="tr-TR" sz="5400" dirty="0">
                <a:solidFill>
                  <a:srgbClr val="C00000"/>
                </a:solidFill>
              </a:rPr>
              <a:t>9</a:t>
            </a:r>
            <a:r>
              <a:rPr lang="tr-TR" sz="5400" dirty="0">
                <a:solidFill>
                  <a:srgbClr val="002060"/>
                </a:solidFill>
              </a:rPr>
              <a:t>6</a:t>
            </a:r>
            <a:r>
              <a:rPr lang="tr-TR" sz="5400" dirty="0">
                <a:solidFill>
                  <a:schemeClr val="accent3">
                    <a:lumMod val="75000"/>
                  </a:schemeClr>
                </a:solidFill>
              </a:rPr>
              <a:t>4</a:t>
            </a:r>
          </a:p>
          <a:p>
            <a:r>
              <a:rPr lang="tr-TR" dirty="0"/>
              <a:t>yılında </a:t>
            </a:r>
            <a:r>
              <a:rPr lang="tr-TR" dirty="0" err="1"/>
              <a:t>Douglas</a:t>
            </a:r>
            <a:r>
              <a:rPr lang="tr-TR" dirty="0"/>
              <a:t> </a:t>
            </a:r>
            <a:r>
              <a:rPr lang="tr-TR" dirty="0" err="1"/>
              <a:t>Engelbart</a:t>
            </a:r>
            <a:r>
              <a:rPr lang="tr-TR" dirty="0"/>
              <a:t> tarafından icat edilmiştir.</a:t>
            </a:r>
          </a:p>
          <a:p>
            <a:r>
              <a:rPr lang="tr-TR" dirty="0"/>
              <a:t>İlk bilgisayar faresinin yapıldığı malzeme:</a:t>
            </a:r>
          </a:p>
          <a:p>
            <a:pPr algn="ctr"/>
            <a:r>
              <a:rPr lang="tr-TR" sz="5400" dirty="0"/>
              <a:t>T</a:t>
            </a:r>
            <a:r>
              <a:rPr lang="tr-TR" sz="5400" dirty="0">
                <a:solidFill>
                  <a:srgbClr val="FF0000"/>
                </a:solidFill>
              </a:rPr>
              <a:t>A</a:t>
            </a:r>
            <a:r>
              <a:rPr lang="tr-TR" sz="5400" dirty="0">
                <a:solidFill>
                  <a:srgbClr val="0000FF"/>
                </a:solidFill>
              </a:rPr>
              <a:t>H</a:t>
            </a:r>
            <a:r>
              <a:rPr lang="tr-TR" sz="5400" dirty="0">
                <a:solidFill>
                  <a:srgbClr val="FFC000"/>
                </a:solidFill>
              </a:rPr>
              <a:t>T</a:t>
            </a:r>
            <a:r>
              <a:rPr lang="tr-TR" sz="5400" dirty="0">
                <a:solidFill>
                  <a:schemeClr val="bg1">
                    <a:lumMod val="75000"/>
                  </a:schemeClr>
                </a:solidFill>
              </a:rPr>
              <a:t>A</a:t>
            </a:r>
          </a:p>
          <a:p>
            <a:pPr lvl="1">
              <a:buNone/>
            </a:pPr>
            <a:endParaRPr lang="tr-TR" dirty="0"/>
          </a:p>
          <a:p>
            <a:endParaRPr lang="tr-TR" dirty="0"/>
          </a:p>
          <a:p>
            <a:endParaRPr lang="tr-TR" dirty="0"/>
          </a:p>
          <a:p>
            <a:endParaRPr lang="tr-TR" dirty="0"/>
          </a:p>
          <a:p>
            <a:endParaRPr lang="tr-TR" dirty="0"/>
          </a:p>
        </p:txBody>
      </p:sp>
      <p:pic>
        <p:nvPicPr>
          <p:cNvPr id="4" name="3 Resim" descr="douglas-engelbart-first-mouse-invention.jpg"/>
          <p:cNvPicPr>
            <a:picLocks noChangeAspect="1"/>
          </p:cNvPicPr>
          <p:nvPr/>
        </p:nvPicPr>
        <p:blipFill>
          <a:blip r:embed="rId2"/>
          <a:stretch>
            <a:fillRect/>
          </a:stretch>
        </p:blipFill>
        <p:spPr>
          <a:xfrm>
            <a:off x="6215074" y="4643446"/>
            <a:ext cx="2643206" cy="176213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4 Resim" descr="mouse.jpg"/>
          <p:cNvPicPr>
            <a:picLocks noChangeAspect="1"/>
          </p:cNvPicPr>
          <p:nvPr/>
        </p:nvPicPr>
        <p:blipFill>
          <a:blip r:embed="rId3">
            <a:clrChange>
              <a:clrFrom>
                <a:srgbClr val="FFFFFF"/>
              </a:clrFrom>
              <a:clrTo>
                <a:srgbClr val="FFFFFF">
                  <a:alpha val="0"/>
                </a:srgbClr>
              </a:clrTo>
            </a:clrChange>
          </a:blip>
          <a:stretch>
            <a:fillRect/>
          </a:stretch>
        </p:blipFill>
        <p:spPr>
          <a:xfrm>
            <a:off x="5929322" y="285728"/>
            <a:ext cx="2857500" cy="1600200"/>
          </a:xfrm>
          <a:prstGeom prst="rect">
            <a:avLst/>
          </a:prstGeom>
        </p:spPr>
      </p:pic>
      <p:pic>
        <p:nvPicPr>
          <p:cNvPr id="6" name="5 Resim" descr="saskin-tom-ve-jerry_www.cizgifilm.in.jpg"/>
          <p:cNvPicPr>
            <a:picLocks noChangeAspect="1"/>
          </p:cNvPicPr>
          <p:nvPr/>
        </p:nvPicPr>
        <p:blipFill>
          <a:blip r:embed="rId4"/>
          <a:srcRect l="28125" t="77778" r="59375"/>
          <a:stretch>
            <a:fillRect/>
          </a:stretch>
        </p:blipFill>
        <p:spPr>
          <a:xfrm>
            <a:off x="285720" y="4857760"/>
            <a:ext cx="1428760" cy="1428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checkerboard(across)">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İki boyutlu dizinin elemanları…</a:t>
            </a:r>
          </a:p>
        </p:txBody>
      </p:sp>
      <p:sp>
        <p:nvSpPr>
          <p:cNvPr id="3" name="2 İçerik Yer Tutucusu"/>
          <p:cNvSpPr>
            <a:spLocks noGrp="1"/>
          </p:cNvSpPr>
          <p:nvPr>
            <p:ph sz="quarter" idx="1"/>
          </p:nvPr>
        </p:nvSpPr>
        <p:spPr>
          <a:xfrm>
            <a:off x="214282" y="1219200"/>
            <a:ext cx="8472518" cy="4937760"/>
          </a:xfrm>
        </p:spPr>
        <p:txBody>
          <a:bodyPr>
            <a:normAutofit lnSpcReduction="1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err="1"/>
              <a:t>int</a:t>
            </a:r>
            <a:r>
              <a:rPr lang="tr-TR" dirty="0"/>
              <a:t> </a:t>
            </a:r>
            <a:r>
              <a:rPr lang="tr-TR" dirty="0" err="1"/>
              <a:t>main</a:t>
            </a:r>
            <a:r>
              <a:rPr lang="tr-TR" dirty="0"/>
              <a:t>() {</a:t>
            </a:r>
          </a:p>
          <a:p>
            <a:pPr>
              <a:buNone/>
            </a:pPr>
            <a:r>
              <a:rPr lang="tr-TR" dirty="0"/>
              <a:t>	</a:t>
            </a:r>
            <a:r>
              <a:rPr lang="tr-TR" dirty="0" err="1"/>
              <a:t>int</a:t>
            </a:r>
            <a:r>
              <a:rPr lang="tr-TR" dirty="0"/>
              <a:t> m=3, n=2;</a:t>
            </a:r>
          </a:p>
          <a:p>
            <a:pPr>
              <a:buNone/>
            </a:pPr>
            <a:r>
              <a:rPr lang="tr-TR" dirty="0"/>
              <a:t>	</a:t>
            </a:r>
            <a:r>
              <a:rPr lang="tr-TR" dirty="0" err="1"/>
              <a:t>int</a:t>
            </a:r>
            <a:r>
              <a:rPr lang="tr-TR" dirty="0"/>
              <a:t> dizi[m][n];</a:t>
            </a:r>
          </a:p>
          <a:p>
            <a:pPr>
              <a:buNone/>
            </a:pPr>
            <a:r>
              <a:rPr lang="tr-TR" dirty="0"/>
              <a:t>	</a:t>
            </a:r>
            <a:r>
              <a:rPr lang="tr-TR" dirty="0" err="1"/>
              <a:t>int</a:t>
            </a:r>
            <a:r>
              <a:rPr lang="tr-TR" dirty="0"/>
              <a:t> i,j;</a:t>
            </a:r>
          </a:p>
          <a:p>
            <a:pPr>
              <a:buNone/>
            </a:pPr>
            <a:r>
              <a:rPr lang="tr-TR" dirty="0" err="1"/>
              <a:t>for</a:t>
            </a:r>
            <a:r>
              <a:rPr lang="tr-TR" dirty="0"/>
              <a:t>(i=0; i&lt;m; i++)</a:t>
            </a:r>
          </a:p>
          <a:p>
            <a:pPr>
              <a:buNone/>
            </a:pPr>
            <a:r>
              <a:rPr lang="tr-TR" dirty="0"/>
              <a:t>	</a:t>
            </a:r>
            <a:r>
              <a:rPr lang="tr-TR" dirty="0" err="1"/>
              <a:t>for</a:t>
            </a:r>
            <a:r>
              <a:rPr lang="tr-TR" dirty="0"/>
              <a:t>(j=0; j&lt;n; j++)</a:t>
            </a:r>
          </a:p>
          <a:p>
            <a:pPr>
              <a:buNone/>
            </a:pPr>
            <a:r>
              <a:rPr lang="tr-TR" sz="2400" dirty="0"/>
              <a:t>	</a:t>
            </a:r>
            <a:r>
              <a:rPr lang="tr-TR" sz="2400" dirty="0" err="1"/>
              <a:t>printf</a:t>
            </a:r>
            <a:r>
              <a:rPr lang="tr-TR" sz="2400" dirty="0"/>
              <a:t>("dizi[%d][%d]'</a:t>
            </a:r>
            <a:r>
              <a:rPr lang="tr-TR" sz="2400" dirty="0" err="1"/>
              <a:t>nin</a:t>
            </a:r>
            <a:r>
              <a:rPr lang="tr-TR" sz="2400" dirty="0"/>
              <a:t> </a:t>
            </a:r>
            <a:r>
              <a:rPr lang="tr-TR" sz="2400" dirty="0" err="1"/>
              <a:t>hafizadaki</a:t>
            </a:r>
            <a:r>
              <a:rPr lang="tr-TR" sz="2400" dirty="0"/>
              <a:t> adresi:%d\n", i,j, &amp;dizi[i][j]);</a:t>
            </a:r>
          </a:p>
          <a:p>
            <a:pPr>
              <a:buNone/>
            </a:pPr>
            <a:r>
              <a:rPr lang="tr-TR" dirty="0"/>
              <a:t>	</a:t>
            </a:r>
          </a:p>
          <a:p>
            <a:pPr>
              <a:buNone/>
            </a:pPr>
            <a:r>
              <a:rPr lang="tr-TR" dirty="0" err="1"/>
              <a:t>return</a:t>
            </a:r>
            <a:r>
              <a:rPr lang="tr-TR" dirty="0"/>
              <a:t> 0;</a:t>
            </a:r>
          </a:p>
          <a:p>
            <a:pPr>
              <a:buNone/>
            </a:pPr>
            <a:r>
              <a:rPr lang="tr-TR" dirty="0"/>
              <a:t>}</a:t>
            </a:r>
          </a:p>
        </p:txBody>
      </p:sp>
      <p:pic>
        <p:nvPicPr>
          <p:cNvPr id="3074" name="Picture 2"/>
          <p:cNvPicPr>
            <a:picLocks noChangeAspect="1" noChangeArrowheads="1"/>
          </p:cNvPicPr>
          <p:nvPr/>
        </p:nvPicPr>
        <p:blipFill>
          <a:blip r:embed="rId2"/>
          <a:srcRect/>
          <a:stretch>
            <a:fillRect/>
          </a:stretch>
        </p:blipFill>
        <p:spPr bwMode="auto">
          <a:xfrm>
            <a:off x="3214678" y="1500174"/>
            <a:ext cx="5556276" cy="2000240"/>
          </a:xfrm>
          <a:prstGeom prst="rect">
            <a:avLst/>
          </a:prstGeom>
          <a:noFill/>
          <a:ln w="9525">
            <a:noFill/>
            <a:miter lim="800000"/>
            <a:headEnd/>
            <a:tailEnd/>
          </a:ln>
          <a:effectLst/>
        </p:spPr>
      </p:pic>
    </p:spTree>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soru.jpg"/>
          <p:cNvPicPr>
            <a:picLocks noChangeAspect="1"/>
          </p:cNvPicPr>
          <p:nvPr/>
        </p:nvPicPr>
        <p:blipFill>
          <a:blip r:embed="rId2"/>
          <a:stretch>
            <a:fillRect/>
          </a:stretch>
        </p:blipFill>
        <p:spPr>
          <a:xfrm>
            <a:off x="7004827" y="2285992"/>
            <a:ext cx="1617093" cy="1651138"/>
          </a:xfrm>
          <a:prstGeom prst="rect">
            <a:avLst/>
          </a:prstGeom>
        </p:spPr>
      </p:pic>
      <p:sp>
        <p:nvSpPr>
          <p:cNvPr id="2" name="1 Başlık"/>
          <p:cNvSpPr>
            <a:spLocks noGrp="1"/>
          </p:cNvSpPr>
          <p:nvPr>
            <p:ph type="title"/>
          </p:nvPr>
        </p:nvSpPr>
        <p:spPr/>
        <p:txBody>
          <a:bodyPr/>
          <a:lstStyle/>
          <a:p>
            <a:r>
              <a:rPr lang="tr-TR" dirty="0"/>
              <a:t>Uygulama</a:t>
            </a:r>
          </a:p>
        </p:txBody>
      </p:sp>
      <p:sp>
        <p:nvSpPr>
          <p:cNvPr id="3" name="2 İçerik Yer Tutucusu"/>
          <p:cNvSpPr>
            <a:spLocks noGrp="1"/>
          </p:cNvSpPr>
          <p:nvPr>
            <p:ph sz="quarter" idx="1"/>
          </p:nvPr>
        </p:nvSpPr>
        <p:spPr/>
        <p:txBody>
          <a:bodyPr/>
          <a:lstStyle/>
          <a:p>
            <a:r>
              <a:rPr lang="tr-TR" dirty="0"/>
              <a:t>2 boyutlu bir dizi tanımlayınız. </a:t>
            </a:r>
            <a:r>
              <a:rPr lang="tr-TR" sz="2400" dirty="0"/>
              <a:t>(matris gibi düşünebilirsiniz)</a:t>
            </a:r>
            <a:endParaRPr lang="tr-TR" dirty="0"/>
          </a:p>
          <a:p>
            <a:r>
              <a:rPr lang="tr-TR" dirty="0"/>
              <a:t>Bu dizinin bir satırına resimdeki ABD başkanlarının doğum tarihlerini giriniz.</a:t>
            </a:r>
          </a:p>
          <a:p>
            <a:r>
              <a:rPr lang="tr-TR" dirty="0"/>
              <a:t>Dizinin bir diğer satırına da (döngü kullanarak) başkanların yaşlarını hesaplayarak kaydediniz.</a:t>
            </a:r>
          </a:p>
          <a:p>
            <a:endParaRPr lang="tr-TR" dirty="0"/>
          </a:p>
        </p:txBody>
      </p:sp>
      <p:pic>
        <p:nvPicPr>
          <p:cNvPr id="4" name="Picture 1"/>
          <p:cNvPicPr>
            <a:picLocks noChangeAspect="1"/>
          </p:cNvPicPr>
          <p:nvPr/>
        </p:nvPicPr>
        <p:blipFill>
          <a:blip r:embed="rId3"/>
          <a:stretch>
            <a:fillRect/>
          </a:stretch>
        </p:blipFill>
        <p:spPr>
          <a:xfrm>
            <a:off x="854592" y="3759503"/>
            <a:ext cx="3373752" cy="2455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505778" y="3471820"/>
            <a:ext cx="697627" cy="369332"/>
          </a:xfrm>
          <a:prstGeom prst="rect">
            <a:avLst/>
          </a:prstGeom>
        </p:spPr>
        <p:txBody>
          <a:bodyPr wrap="none">
            <a:spAutoFit/>
          </a:bodyPr>
          <a:lstStyle/>
          <a:p>
            <a:r>
              <a:rPr lang="tr-TR" dirty="0"/>
              <a:t>1924</a:t>
            </a:r>
          </a:p>
        </p:txBody>
      </p:sp>
      <p:sp>
        <p:nvSpPr>
          <p:cNvPr id="6" name="5 Dikdörtgen"/>
          <p:cNvSpPr/>
          <p:nvPr/>
        </p:nvSpPr>
        <p:spPr>
          <a:xfrm>
            <a:off x="1416673" y="3471820"/>
            <a:ext cx="697627" cy="369332"/>
          </a:xfrm>
          <a:prstGeom prst="rect">
            <a:avLst/>
          </a:prstGeom>
        </p:spPr>
        <p:txBody>
          <a:bodyPr wrap="none">
            <a:spAutoFit/>
          </a:bodyPr>
          <a:lstStyle/>
          <a:p>
            <a:r>
              <a:rPr lang="tr-TR" dirty="0"/>
              <a:t>1961</a:t>
            </a:r>
          </a:p>
        </p:txBody>
      </p:sp>
      <p:sp>
        <p:nvSpPr>
          <p:cNvPr id="7" name="6 Dikdörtgen"/>
          <p:cNvSpPr/>
          <p:nvPr/>
        </p:nvSpPr>
        <p:spPr>
          <a:xfrm>
            <a:off x="2252714" y="3471820"/>
            <a:ext cx="697627" cy="369332"/>
          </a:xfrm>
          <a:prstGeom prst="rect">
            <a:avLst/>
          </a:prstGeom>
        </p:spPr>
        <p:txBody>
          <a:bodyPr wrap="none">
            <a:spAutoFit/>
          </a:bodyPr>
          <a:lstStyle/>
          <a:p>
            <a:r>
              <a:rPr lang="tr-TR" dirty="0"/>
              <a:t>1946</a:t>
            </a:r>
          </a:p>
        </p:txBody>
      </p:sp>
      <p:sp>
        <p:nvSpPr>
          <p:cNvPr id="8" name="7 Dikdörtgen"/>
          <p:cNvSpPr/>
          <p:nvPr/>
        </p:nvSpPr>
        <p:spPr>
          <a:xfrm>
            <a:off x="3092010" y="3471820"/>
            <a:ext cx="697627" cy="369332"/>
          </a:xfrm>
          <a:prstGeom prst="rect">
            <a:avLst/>
          </a:prstGeom>
        </p:spPr>
        <p:txBody>
          <a:bodyPr wrap="none">
            <a:spAutoFit/>
          </a:bodyPr>
          <a:lstStyle/>
          <a:p>
            <a:r>
              <a:rPr lang="tr-TR" dirty="0"/>
              <a:t>1946</a:t>
            </a:r>
          </a:p>
        </p:txBody>
      </p:sp>
      <p:sp>
        <p:nvSpPr>
          <p:cNvPr id="9" name="8 Dikdörtgen"/>
          <p:cNvSpPr/>
          <p:nvPr/>
        </p:nvSpPr>
        <p:spPr>
          <a:xfrm>
            <a:off x="4017123" y="3471820"/>
            <a:ext cx="697627" cy="369332"/>
          </a:xfrm>
          <a:prstGeom prst="rect">
            <a:avLst/>
          </a:prstGeom>
        </p:spPr>
        <p:txBody>
          <a:bodyPr wrap="none">
            <a:spAutoFit/>
          </a:bodyPr>
          <a:lstStyle/>
          <a:p>
            <a:r>
              <a:rPr lang="tr-TR" dirty="0"/>
              <a:t>1924</a:t>
            </a:r>
          </a:p>
        </p:txBody>
      </p:sp>
      <p:graphicFrame>
        <p:nvGraphicFramePr>
          <p:cNvPr id="10" name="9 Tablo"/>
          <p:cNvGraphicFramePr>
            <a:graphicFrameLocks noGrp="1"/>
          </p:cNvGraphicFramePr>
          <p:nvPr/>
        </p:nvGraphicFramePr>
        <p:xfrm>
          <a:off x="4869298" y="4236720"/>
          <a:ext cx="4023588" cy="1112520"/>
        </p:xfrm>
        <a:graphic>
          <a:graphicData uri="http://schemas.openxmlformats.org/drawingml/2006/table">
            <a:tbl>
              <a:tblPr firstRow="1" bandRow="1">
                <a:tableStyleId>{5940675A-B579-460E-94D1-54222C63F5DA}</a:tableStyleId>
              </a:tblPr>
              <a:tblGrid>
                <a:gridCol w="670598">
                  <a:extLst>
                    <a:ext uri="{9D8B030D-6E8A-4147-A177-3AD203B41FA5}">
                      <a16:colId xmlns="" xmlns:a16="http://schemas.microsoft.com/office/drawing/2014/main" val="20000"/>
                    </a:ext>
                  </a:extLst>
                </a:gridCol>
                <a:gridCol w="670598">
                  <a:extLst>
                    <a:ext uri="{9D8B030D-6E8A-4147-A177-3AD203B41FA5}">
                      <a16:colId xmlns="" xmlns:a16="http://schemas.microsoft.com/office/drawing/2014/main" val="20001"/>
                    </a:ext>
                  </a:extLst>
                </a:gridCol>
                <a:gridCol w="670598">
                  <a:extLst>
                    <a:ext uri="{9D8B030D-6E8A-4147-A177-3AD203B41FA5}">
                      <a16:colId xmlns="" xmlns:a16="http://schemas.microsoft.com/office/drawing/2014/main" val="20002"/>
                    </a:ext>
                  </a:extLst>
                </a:gridCol>
                <a:gridCol w="670598">
                  <a:extLst>
                    <a:ext uri="{9D8B030D-6E8A-4147-A177-3AD203B41FA5}">
                      <a16:colId xmlns="" xmlns:a16="http://schemas.microsoft.com/office/drawing/2014/main" val="20003"/>
                    </a:ext>
                  </a:extLst>
                </a:gridCol>
                <a:gridCol w="670598">
                  <a:extLst>
                    <a:ext uri="{9D8B030D-6E8A-4147-A177-3AD203B41FA5}">
                      <a16:colId xmlns="" xmlns:a16="http://schemas.microsoft.com/office/drawing/2014/main" val="20004"/>
                    </a:ext>
                  </a:extLst>
                </a:gridCol>
                <a:gridCol w="670598">
                  <a:extLst>
                    <a:ext uri="{9D8B030D-6E8A-4147-A177-3AD203B41FA5}">
                      <a16:colId xmlns="" xmlns:a16="http://schemas.microsoft.com/office/drawing/2014/main" val="20005"/>
                    </a:ext>
                  </a:extLst>
                </a:gridCol>
              </a:tblGrid>
              <a:tr h="370840">
                <a:tc>
                  <a:txBody>
                    <a:bodyPr/>
                    <a:lstStyle/>
                    <a:p>
                      <a:endParaRPr lang="tr-TR" sz="1200" dirty="0"/>
                    </a:p>
                  </a:txBody>
                  <a:tcPr/>
                </a:tc>
                <a:tc>
                  <a:txBody>
                    <a:bodyPr/>
                    <a:lstStyle/>
                    <a:p>
                      <a:r>
                        <a:rPr lang="tr-TR" sz="1200" dirty="0"/>
                        <a:t>Sütun1</a:t>
                      </a:r>
                    </a:p>
                  </a:txBody>
                  <a:tcPr/>
                </a:tc>
                <a:tc>
                  <a:txBody>
                    <a:bodyPr/>
                    <a:lstStyle/>
                    <a:p>
                      <a:r>
                        <a:rPr lang="tr-TR" sz="1200" dirty="0"/>
                        <a:t>Sütun2</a:t>
                      </a:r>
                    </a:p>
                  </a:txBody>
                  <a:tcPr/>
                </a:tc>
                <a:tc>
                  <a:txBody>
                    <a:bodyPr/>
                    <a:lstStyle/>
                    <a:p>
                      <a:r>
                        <a:rPr lang="tr-TR" sz="1200" dirty="0"/>
                        <a:t>Sütun3</a:t>
                      </a:r>
                    </a:p>
                  </a:txBody>
                  <a:tcPr/>
                </a:tc>
                <a:tc>
                  <a:txBody>
                    <a:bodyPr/>
                    <a:lstStyle/>
                    <a:p>
                      <a:r>
                        <a:rPr lang="tr-TR" sz="1200" dirty="0"/>
                        <a:t>Sütun4</a:t>
                      </a:r>
                    </a:p>
                  </a:txBody>
                  <a:tcPr/>
                </a:tc>
                <a:tc>
                  <a:txBody>
                    <a:bodyPr/>
                    <a:lstStyle/>
                    <a:p>
                      <a:r>
                        <a:rPr lang="tr-TR" sz="1200" dirty="0"/>
                        <a:t>Sütun5</a:t>
                      </a:r>
                    </a:p>
                  </a:txBody>
                  <a:tcPr/>
                </a:tc>
                <a:extLst>
                  <a:ext uri="{0D108BD9-81ED-4DB2-BD59-A6C34878D82A}">
                    <a16:rowId xmlns="" xmlns:a16="http://schemas.microsoft.com/office/drawing/2014/main" val="10000"/>
                  </a:ext>
                </a:extLst>
              </a:tr>
              <a:tr h="370840">
                <a:tc>
                  <a:txBody>
                    <a:bodyPr/>
                    <a:lstStyle/>
                    <a:p>
                      <a:r>
                        <a:rPr lang="tr-TR" sz="1200" dirty="0"/>
                        <a:t>Satır 1</a:t>
                      </a:r>
                    </a:p>
                  </a:txBody>
                  <a:tcPr/>
                </a:tc>
                <a:tc>
                  <a:txBody>
                    <a:bodyPr/>
                    <a:lstStyle/>
                    <a:p>
                      <a:r>
                        <a:rPr lang="tr-TR" sz="1200" dirty="0"/>
                        <a:t>1924</a:t>
                      </a:r>
                    </a:p>
                  </a:txBody>
                  <a:tcPr/>
                </a:tc>
                <a:tc>
                  <a:txBody>
                    <a:bodyPr/>
                    <a:lstStyle/>
                    <a:p>
                      <a:r>
                        <a:rPr lang="tr-TR" sz="1200" dirty="0"/>
                        <a:t>1961</a:t>
                      </a:r>
                    </a:p>
                  </a:txBody>
                  <a:tcPr/>
                </a:tc>
                <a:tc>
                  <a:txBody>
                    <a:bodyPr/>
                    <a:lstStyle/>
                    <a:p>
                      <a:r>
                        <a:rPr lang="tr-TR" sz="1200" dirty="0"/>
                        <a:t>1946</a:t>
                      </a:r>
                    </a:p>
                  </a:txBody>
                  <a:tcPr/>
                </a:tc>
                <a:tc>
                  <a:txBody>
                    <a:bodyPr/>
                    <a:lstStyle/>
                    <a:p>
                      <a:r>
                        <a:rPr lang="tr-TR" sz="1200" dirty="0"/>
                        <a:t>1946</a:t>
                      </a:r>
                    </a:p>
                  </a:txBody>
                  <a:tcPr/>
                </a:tc>
                <a:tc>
                  <a:txBody>
                    <a:bodyPr/>
                    <a:lstStyle/>
                    <a:p>
                      <a:r>
                        <a:rPr lang="tr-TR" sz="1200" dirty="0"/>
                        <a:t>1924</a:t>
                      </a:r>
                    </a:p>
                  </a:txBody>
                  <a:tcPr/>
                </a:tc>
                <a:extLst>
                  <a:ext uri="{0D108BD9-81ED-4DB2-BD59-A6C34878D82A}">
                    <a16:rowId xmlns="" xmlns:a16="http://schemas.microsoft.com/office/drawing/2014/main" val="10001"/>
                  </a:ext>
                </a:extLst>
              </a:tr>
              <a:tr h="370840">
                <a:tc>
                  <a:txBody>
                    <a:bodyPr/>
                    <a:lstStyle/>
                    <a:p>
                      <a:r>
                        <a:rPr lang="tr-TR" sz="1200" dirty="0"/>
                        <a:t>Satır</a:t>
                      </a:r>
                      <a:r>
                        <a:rPr lang="tr-TR" sz="1200" baseline="0" dirty="0"/>
                        <a:t> 2</a:t>
                      </a:r>
                      <a:endParaRPr lang="tr-TR" sz="1200" dirty="0"/>
                    </a:p>
                  </a:txBody>
                  <a:tcPr/>
                </a:tc>
                <a:tc>
                  <a:txBody>
                    <a:bodyPr/>
                    <a:lstStyle/>
                    <a:p>
                      <a:r>
                        <a:rPr lang="tr-TR" sz="1200" dirty="0"/>
                        <a:t>?</a:t>
                      </a:r>
                    </a:p>
                  </a:txBody>
                  <a:tcPr/>
                </a:tc>
                <a:tc>
                  <a:txBody>
                    <a:bodyPr/>
                    <a:lstStyle/>
                    <a:p>
                      <a:r>
                        <a:rPr lang="tr-TR" sz="1200" dirty="0"/>
                        <a:t>?</a:t>
                      </a:r>
                    </a:p>
                  </a:txBody>
                  <a:tcPr/>
                </a:tc>
                <a:tc>
                  <a:txBody>
                    <a:bodyPr/>
                    <a:lstStyle/>
                    <a:p>
                      <a:r>
                        <a:rPr lang="tr-TR" sz="1200" dirty="0"/>
                        <a:t>?</a:t>
                      </a:r>
                    </a:p>
                  </a:txBody>
                  <a:tcPr/>
                </a:tc>
                <a:tc>
                  <a:txBody>
                    <a:bodyPr/>
                    <a:lstStyle/>
                    <a:p>
                      <a:r>
                        <a:rPr lang="tr-TR" sz="1200" dirty="0"/>
                        <a:t>?</a:t>
                      </a:r>
                    </a:p>
                  </a:txBody>
                  <a:tcPr/>
                </a:tc>
                <a:tc>
                  <a:txBody>
                    <a:bodyPr/>
                    <a:lstStyle/>
                    <a:p>
                      <a:r>
                        <a:rPr lang="tr-TR" sz="1200" dirty="0"/>
                        <a:t>?</a:t>
                      </a:r>
                    </a:p>
                  </a:txBody>
                  <a:tcPr/>
                </a:tc>
                <a:extLst>
                  <a:ext uri="{0D108BD9-81ED-4DB2-BD59-A6C34878D82A}">
                    <a16:rowId xmlns="" xmlns:a16="http://schemas.microsoft.com/office/drawing/2014/main" val="10002"/>
                  </a:ext>
                </a:extLst>
              </a:tr>
            </a:tbl>
          </a:graphicData>
        </a:graphic>
      </p:graphicFrame>
    </p:spTree>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a:t>
            </a:r>
          </a:p>
        </p:txBody>
      </p:sp>
      <p:sp>
        <p:nvSpPr>
          <p:cNvPr id="3" name="2 İçerik Yer Tutucusu"/>
          <p:cNvSpPr>
            <a:spLocks noGrp="1"/>
          </p:cNvSpPr>
          <p:nvPr>
            <p:ph sz="quarter" idx="1"/>
          </p:nvPr>
        </p:nvSpPr>
        <p:spPr/>
        <p:txBody>
          <a:bodyPr>
            <a:normAutofit/>
          </a:bodyPr>
          <a:lstStyle/>
          <a:p>
            <a:pPr>
              <a:lnSpc>
                <a:spcPct val="115000"/>
              </a:lnSpc>
              <a:spcAft>
                <a:spcPts val="0"/>
              </a:spcAft>
              <a:buNone/>
            </a:pPr>
            <a:r>
              <a:rPr lang="en-US" sz="2000" dirty="0">
                <a:solidFill>
                  <a:srgbClr val="000000"/>
                </a:solidFill>
                <a:latin typeface="Consolas"/>
                <a:ea typeface="Times New Roman"/>
                <a:cs typeface="Times New Roman"/>
              </a:rPr>
              <a:t>	</a:t>
            </a:r>
            <a:r>
              <a:rPr lang="en-US" sz="2000" b="1" dirty="0" err="1">
                <a:solidFill>
                  <a:srgbClr val="000000"/>
                </a:solidFill>
                <a:latin typeface="Consolas"/>
                <a:ea typeface="Times New Roman"/>
                <a:cs typeface="Times New Roman"/>
              </a:rPr>
              <a:t>int</a:t>
            </a:r>
            <a:r>
              <a:rPr lang="en-US" sz="2000" dirty="0">
                <a:solidFill>
                  <a:srgbClr val="000000"/>
                </a:solidFill>
                <a:latin typeface="Consolas"/>
                <a:ea typeface="Times New Roman"/>
                <a:cs typeface="Times New Roman"/>
              </a:rPr>
              <a:t> </a:t>
            </a:r>
            <a:r>
              <a:rPr lang="en-US" sz="2000" dirty="0" err="1">
                <a:solidFill>
                  <a:srgbClr val="000000"/>
                </a:solidFill>
                <a:latin typeface="Consolas"/>
                <a:ea typeface="Times New Roman"/>
                <a:cs typeface="Times New Roman"/>
              </a:rPr>
              <a:t>dizi</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3</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3</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 </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5</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311</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77</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323</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123</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22</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123</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1</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5</a:t>
            </a:r>
            <a:r>
              <a:rPr lang="en-US" sz="2000" b="1" dirty="0">
                <a:solidFill>
                  <a:srgbClr val="FF0000"/>
                </a:solidFill>
                <a:latin typeface="Consolas"/>
                <a:ea typeface="Times New Roman"/>
                <a:cs typeface="Times New Roman"/>
              </a:rPr>
              <a:t>}};</a:t>
            </a:r>
            <a:endParaRPr lang="tr-TR" sz="1400" dirty="0">
              <a:ea typeface="Times New Roman"/>
              <a:cs typeface="Times New Roman"/>
            </a:endParaRPr>
          </a:p>
          <a:p>
            <a:pPr>
              <a:lnSpc>
                <a:spcPct val="115000"/>
              </a:lnSpc>
              <a:spcAft>
                <a:spcPts val="0"/>
              </a:spcAft>
              <a:buNone/>
            </a:pPr>
            <a:r>
              <a:rPr lang="en-US" sz="2000" dirty="0">
                <a:solidFill>
                  <a:srgbClr val="000000"/>
                </a:solidFill>
                <a:latin typeface="Consolas"/>
                <a:ea typeface="Times New Roman"/>
                <a:cs typeface="Times New Roman"/>
              </a:rPr>
              <a:t>	</a:t>
            </a:r>
            <a:r>
              <a:rPr lang="en-US" sz="2000" b="1" dirty="0" err="1">
                <a:solidFill>
                  <a:srgbClr val="000000"/>
                </a:solidFill>
                <a:latin typeface="Consolas"/>
                <a:ea typeface="Times New Roman"/>
                <a:cs typeface="Times New Roman"/>
              </a:rPr>
              <a:t>int</a:t>
            </a:r>
            <a:r>
              <a:rPr lang="en-US" sz="2000" dirty="0">
                <a:solidFill>
                  <a:srgbClr val="000000"/>
                </a:solidFill>
                <a:latin typeface="Consolas"/>
                <a:ea typeface="Times New Roman"/>
                <a:cs typeface="Times New Roman"/>
              </a:rPr>
              <a:t> a</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5</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 </a:t>
            </a:r>
            <a:r>
              <a:rPr lang="en-US" sz="2000" dirty="0" err="1">
                <a:solidFill>
                  <a:srgbClr val="000000"/>
                </a:solidFill>
                <a:latin typeface="Consolas"/>
                <a:ea typeface="Times New Roman"/>
                <a:cs typeface="Times New Roman"/>
              </a:rPr>
              <a:t>i</a:t>
            </a:r>
            <a:r>
              <a:rPr lang="en-US" sz="2000" b="1" dirty="0" err="1">
                <a:solidFill>
                  <a:srgbClr val="FF0000"/>
                </a:solidFill>
                <a:latin typeface="Consolas"/>
                <a:ea typeface="Times New Roman"/>
                <a:cs typeface="Times New Roman"/>
              </a:rPr>
              <a:t>,</a:t>
            </a:r>
            <a:r>
              <a:rPr lang="en-US" sz="2000" dirty="0" err="1">
                <a:solidFill>
                  <a:srgbClr val="000000"/>
                </a:solidFill>
                <a:latin typeface="Consolas"/>
                <a:ea typeface="Times New Roman"/>
                <a:cs typeface="Times New Roman"/>
              </a:rPr>
              <a:t>j</a:t>
            </a:r>
            <a:r>
              <a:rPr lang="en-US" sz="2000" b="1" dirty="0" err="1">
                <a:solidFill>
                  <a:srgbClr val="FF0000"/>
                </a:solidFill>
                <a:latin typeface="Consolas"/>
                <a:ea typeface="Times New Roman"/>
                <a:cs typeface="Times New Roman"/>
              </a:rPr>
              <a:t>,</a:t>
            </a:r>
            <a:r>
              <a:rPr lang="en-US" sz="2000" dirty="0" err="1">
                <a:solidFill>
                  <a:srgbClr val="000000"/>
                </a:solidFill>
                <a:latin typeface="Consolas"/>
                <a:ea typeface="Times New Roman"/>
                <a:cs typeface="Times New Roman"/>
              </a:rPr>
              <a:t>s</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0</a:t>
            </a:r>
            <a:r>
              <a:rPr lang="en-US" sz="2000" b="1" dirty="0">
                <a:solidFill>
                  <a:srgbClr val="FF0000"/>
                </a:solidFill>
                <a:latin typeface="Consolas"/>
                <a:ea typeface="Times New Roman"/>
                <a:cs typeface="Times New Roman"/>
              </a:rPr>
              <a:t>;</a:t>
            </a:r>
            <a:endParaRPr lang="tr-TR" sz="1400" dirty="0">
              <a:ea typeface="Times New Roman"/>
              <a:cs typeface="Times New Roman"/>
            </a:endParaRPr>
          </a:p>
          <a:p>
            <a:pPr>
              <a:lnSpc>
                <a:spcPct val="115000"/>
              </a:lnSpc>
              <a:spcAft>
                <a:spcPts val="0"/>
              </a:spcAft>
              <a:buNone/>
            </a:pPr>
            <a:r>
              <a:rPr lang="en-US" sz="2000" dirty="0">
                <a:solidFill>
                  <a:srgbClr val="000000"/>
                </a:solidFill>
                <a:latin typeface="Consolas"/>
                <a:ea typeface="Times New Roman"/>
                <a:cs typeface="Times New Roman"/>
              </a:rPr>
              <a:t>	</a:t>
            </a:r>
            <a:r>
              <a:rPr lang="en-US" sz="2000" b="1" dirty="0">
                <a:solidFill>
                  <a:srgbClr val="000000"/>
                </a:solidFill>
                <a:latin typeface="Consolas"/>
                <a:ea typeface="Times New Roman"/>
                <a:cs typeface="Times New Roman"/>
              </a:rPr>
              <a:t>for</a:t>
            </a:r>
            <a:r>
              <a:rPr lang="en-US" sz="2000" b="1" dirty="0">
                <a:solidFill>
                  <a:srgbClr val="FF0000"/>
                </a:solidFill>
                <a:latin typeface="Consolas"/>
                <a:ea typeface="Times New Roman"/>
                <a:cs typeface="Times New Roman"/>
              </a:rPr>
              <a:t>(</a:t>
            </a:r>
            <a:r>
              <a:rPr lang="en-US" sz="2000" dirty="0" err="1">
                <a:solidFill>
                  <a:srgbClr val="000000"/>
                </a:solidFill>
                <a:latin typeface="Consolas"/>
                <a:ea typeface="Times New Roman"/>
                <a:cs typeface="Times New Roman"/>
              </a:rPr>
              <a:t>i</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0</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 </a:t>
            </a:r>
            <a:r>
              <a:rPr lang="en-US" sz="2000" dirty="0" err="1">
                <a:solidFill>
                  <a:srgbClr val="000000"/>
                </a:solidFill>
                <a:latin typeface="Consolas"/>
                <a:ea typeface="Times New Roman"/>
                <a:cs typeface="Times New Roman"/>
              </a:rPr>
              <a:t>i</a:t>
            </a:r>
            <a:r>
              <a:rPr lang="en-US" sz="2000" b="1" dirty="0">
                <a:solidFill>
                  <a:srgbClr val="FF0000"/>
                </a:solidFill>
                <a:latin typeface="Consolas"/>
                <a:ea typeface="Times New Roman"/>
                <a:cs typeface="Times New Roman"/>
              </a:rPr>
              <a:t>&lt;</a:t>
            </a:r>
            <a:r>
              <a:rPr lang="en-US" sz="2000" dirty="0">
                <a:solidFill>
                  <a:srgbClr val="800080"/>
                </a:solidFill>
                <a:latin typeface="Consolas"/>
                <a:ea typeface="Times New Roman"/>
                <a:cs typeface="Times New Roman"/>
              </a:rPr>
              <a:t>3</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 </a:t>
            </a:r>
            <a:r>
              <a:rPr lang="en-US" sz="2000" dirty="0" err="1">
                <a:solidFill>
                  <a:srgbClr val="000000"/>
                </a:solidFill>
                <a:latin typeface="Consolas"/>
                <a:ea typeface="Times New Roman"/>
                <a:cs typeface="Times New Roman"/>
              </a:rPr>
              <a:t>i</a:t>
            </a:r>
            <a:r>
              <a:rPr lang="en-US" sz="2000" b="1" dirty="0">
                <a:solidFill>
                  <a:srgbClr val="FF0000"/>
                </a:solidFill>
                <a:latin typeface="Consolas"/>
                <a:ea typeface="Times New Roman"/>
                <a:cs typeface="Times New Roman"/>
              </a:rPr>
              <a:t>++)</a:t>
            </a:r>
            <a:endParaRPr lang="tr-TR" sz="1400" dirty="0">
              <a:ea typeface="Times New Roman"/>
              <a:cs typeface="Times New Roman"/>
            </a:endParaRPr>
          </a:p>
          <a:p>
            <a:pPr>
              <a:lnSpc>
                <a:spcPct val="115000"/>
              </a:lnSpc>
              <a:spcAft>
                <a:spcPts val="0"/>
              </a:spcAft>
              <a:buNone/>
            </a:pPr>
            <a:r>
              <a:rPr lang="en-US" sz="2000" dirty="0">
                <a:solidFill>
                  <a:srgbClr val="000000"/>
                </a:solidFill>
                <a:latin typeface="Consolas"/>
                <a:ea typeface="Times New Roman"/>
                <a:cs typeface="Times New Roman"/>
              </a:rPr>
              <a:t>		</a:t>
            </a:r>
            <a:r>
              <a:rPr lang="en-US" sz="2000" b="1" dirty="0">
                <a:solidFill>
                  <a:srgbClr val="000000"/>
                </a:solidFill>
                <a:latin typeface="Consolas"/>
                <a:ea typeface="Times New Roman"/>
                <a:cs typeface="Times New Roman"/>
              </a:rPr>
              <a:t>for</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j</a:t>
            </a:r>
            <a:r>
              <a:rPr lang="en-US" sz="2000" b="1" dirty="0">
                <a:solidFill>
                  <a:srgbClr val="FF0000"/>
                </a:solidFill>
                <a:latin typeface="Consolas"/>
                <a:ea typeface="Times New Roman"/>
                <a:cs typeface="Times New Roman"/>
              </a:rPr>
              <a:t>=</a:t>
            </a:r>
            <a:r>
              <a:rPr lang="en-US" sz="2000" dirty="0">
                <a:solidFill>
                  <a:srgbClr val="800080"/>
                </a:solidFill>
                <a:latin typeface="Consolas"/>
                <a:ea typeface="Times New Roman"/>
                <a:cs typeface="Times New Roman"/>
              </a:rPr>
              <a:t>0</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 j</a:t>
            </a:r>
            <a:r>
              <a:rPr lang="en-US" sz="2000" b="1" dirty="0">
                <a:solidFill>
                  <a:srgbClr val="FF0000"/>
                </a:solidFill>
                <a:latin typeface="Consolas"/>
                <a:ea typeface="Times New Roman"/>
                <a:cs typeface="Times New Roman"/>
              </a:rPr>
              <a:t>&lt;</a:t>
            </a:r>
            <a:r>
              <a:rPr lang="en-US" sz="2000" dirty="0">
                <a:solidFill>
                  <a:srgbClr val="800080"/>
                </a:solidFill>
                <a:latin typeface="Consolas"/>
                <a:ea typeface="Times New Roman"/>
                <a:cs typeface="Times New Roman"/>
              </a:rPr>
              <a:t>3</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 j</a:t>
            </a:r>
            <a:r>
              <a:rPr lang="en-US" sz="2000" b="1" dirty="0">
                <a:solidFill>
                  <a:srgbClr val="FF0000"/>
                </a:solidFill>
                <a:latin typeface="Consolas"/>
                <a:ea typeface="Times New Roman"/>
                <a:cs typeface="Times New Roman"/>
              </a:rPr>
              <a:t>++)</a:t>
            </a:r>
            <a:endParaRPr lang="tr-TR" sz="1400" dirty="0">
              <a:ea typeface="Times New Roman"/>
              <a:cs typeface="Times New Roman"/>
            </a:endParaRPr>
          </a:p>
          <a:p>
            <a:pPr>
              <a:lnSpc>
                <a:spcPct val="115000"/>
              </a:lnSpc>
              <a:spcAft>
                <a:spcPts val="0"/>
              </a:spcAft>
              <a:buNone/>
            </a:pPr>
            <a:r>
              <a:rPr lang="en-US" sz="2000" dirty="0">
                <a:solidFill>
                  <a:srgbClr val="000000"/>
                </a:solidFill>
                <a:latin typeface="Consolas"/>
                <a:ea typeface="Times New Roman"/>
                <a:cs typeface="Times New Roman"/>
              </a:rPr>
              <a:t>			</a:t>
            </a:r>
            <a:r>
              <a:rPr lang="en-US" sz="2000" b="1" dirty="0">
                <a:solidFill>
                  <a:srgbClr val="000000"/>
                </a:solidFill>
                <a:latin typeface="Consolas"/>
                <a:ea typeface="Times New Roman"/>
                <a:cs typeface="Times New Roman"/>
              </a:rPr>
              <a:t>if</a:t>
            </a:r>
            <a:r>
              <a:rPr lang="en-US" sz="2000" b="1" dirty="0">
                <a:solidFill>
                  <a:srgbClr val="FF0000"/>
                </a:solidFill>
                <a:latin typeface="Consolas"/>
                <a:ea typeface="Times New Roman"/>
                <a:cs typeface="Times New Roman"/>
              </a:rPr>
              <a:t>(</a:t>
            </a:r>
            <a:r>
              <a:rPr lang="en-US" sz="2000" dirty="0" err="1">
                <a:solidFill>
                  <a:srgbClr val="000000"/>
                </a:solidFill>
                <a:latin typeface="Consolas"/>
                <a:ea typeface="Times New Roman"/>
                <a:cs typeface="Times New Roman"/>
              </a:rPr>
              <a:t>dizi</a:t>
            </a:r>
            <a:r>
              <a:rPr lang="en-US" sz="2000" b="1" dirty="0">
                <a:solidFill>
                  <a:srgbClr val="FF0000"/>
                </a:solidFill>
                <a:latin typeface="Consolas"/>
                <a:ea typeface="Times New Roman"/>
                <a:cs typeface="Times New Roman"/>
              </a:rPr>
              <a:t>[</a:t>
            </a:r>
            <a:r>
              <a:rPr lang="en-US" sz="2000" dirty="0" err="1">
                <a:solidFill>
                  <a:srgbClr val="000000"/>
                </a:solidFill>
                <a:latin typeface="Consolas"/>
                <a:ea typeface="Times New Roman"/>
                <a:cs typeface="Times New Roman"/>
              </a:rPr>
              <a:t>i</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j</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a</a:t>
            </a:r>
            <a:r>
              <a:rPr lang="en-US" sz="2000" b="1" dirty="0">
                <a:solidFill>
                  <a:srgbClr val="FF0000"/>
                </a:solidFill>
                <a:latin typeface="Consolas"/>
                <a:ea typeface="Times New Roman"/>
                <a:cs typeface="Times New Roman"/>
              </a:rPr>
              <a:t>)</a:t>
            </a:r>
            <a:endParaRPr lang="tr-TR" sz="1400" dirty="0">
              <a:ea typeface="Times New Roman"/>
              <a:cs typeface="Times New Roman"/>
            </a:endParaRPr>
          </a:p>
          <a:p>
            <a:pPr>
              <a:lnSpc>
                <a:spcPct val="115000"/>
              </a:lnSpc>
              <a:spcAft>
                <a:spcPts val="0"/>
              </a:spcAft>
              <a:buNone/>
            </a:pPr>
            <a:r>
              <a:rPr lang="en-US" sz="2000" dirty="0">
                <a:solidFill>
                  <a:srgbClr val="000000"/>
                </a:solidFill>
                <a:latin typeface="Consolas"/>
                <a:ea typeface="Times New Roman"/>
                <a:cs typeface="Times New Roman"/>
              </a:rPr>
              <a:t>				s</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a</a:t>
            </a:r>
            <a:r>
              <a:rPr lang="en-US" sz="2000" b="1" dirty="0">
                <a:solidFill>
                  <a:srgbClr val="FF0000"/>
                </a:solidFill>
                <a:latin typeface="Consolas"/>
                <a:ea typeface="Times New Roman"/>
                <a:cs typeface="Times New Roman"/>
              </a:rPr>
              <a:t>;</a:t>
            </a:r>
            <a:endParaRPr lang="tr-TR" sz="1400" dirty="0">
              <a:ea typeface="Times New Roman"/>
              <a:cs typeface="Times New Roman"/>
            </a:endParaRPr>
          </a:p>
          <a:p>
            <a:pPr>
              <a:lnSpc>
                <a:spcPct val="115000"/>
              </a:lnSpc>
              <a:spcAft>
                <a:spcPts val="0"/>
              </a:spcAft>
              <a:buNone/>
            </a:pPr>
            <a:r>
              <a:rPr lang="en-US" sz="2000" dirty="0">
                <a:solidFill>
                  <a:srgbClr val="000000"/>
                </a:solidFill>
                <a:latin typeface="Consolas"/>
                <a:ea typeface="Times New Roman"/>
                <a:cs typeface="Times New Roman"/>
              </a:rPr>
              <a:t>	</a:t>
            </a:r>
            <a:r>
              <a:rPr lang="en-US" sz="2000" dirty="0" err="1">
                <a:solidFill>
                  <a:srgbClr val="000000"/>
                </a:solidFill>
                <a:latin typeface="Consolas"/>
                <a:ea typeface="Times New Roman"/>
                <a:cs typeface="Times New Roman"/>
              </a:rPr>
              <a:t>printf</a:t>
            </a:r>
            <a:r>
              <a:rPr lang="en-US" sz="2000" b="1" dirty="0">
                <a:solidFill>
                  <a:srgbClr val="FF0000"/>
                </a:solidFill>
                <a:latin typeface="Consolas"/>
                <a:ea typeface="Times New Roman"/>
                <a:cs typeface="Times New Roman"/>
              </a:rPr>
              <a:t>(</a:t>
            </a:r>
            <a:r>
              <a:rPr lang="en-US" sz="2000" b="1" dirty="0">
                <a:solidFill>
                  <a:srgbClr val="0000FF"/>
                </a:solidFill>
                <a:latin typeface="Consolas"/>
                <a:ea typeface="Times New Roman"/>
                <a:cs typeface="Times New Roman"/>
              </a:rPr>
              <a:t>"%</a:t>
            </a:r>
            <a:r>
              <a:rPr lang="en-US" sz="2000" b="1" dirty="0" err="1">
                <a:solidFill>
                  <a:srgbClr val="0000FF"/>
                </a:solidFill>
                <a:latin typeface="Consolas"/>
                <a:ea typeface="Times New Roman"/>
                <a:cs typeface="Times New Roman"/>
              </a:rPr>
              <a:t>d%d%d%d</a:t>
            </a:r>
            <a:r>
              <a:rPr lang="en-US" sz="2000" b="1" dirty="0">
                <a:solidFill>
                  <a:srgbClr val="0000FF"/>
                </a:solidFill>
                <a:latin typeface="Consolas"/>
                <a:ea typeface="Times New Roman"/>
                <a:cs typeface="Times New Roman"/>
              </a:rPr>
              <a:t>"</a:t>
            </a:r>
            <a:r>
              <a:rPr lang="en-US" sz="2000" b="1" dirty="0">
                <a:solidFill>
                  <a:srgbClr val="FF0000"/>
                </a:solidFill>
                <a:latin typeface="Consolas"/>
                <a:ea typeface="Times New Roman"/>
                <a:cs typeface="Times New Roman"/>
              </a:rPr>
              <a:t>,</a:t>
            </a:r>
            <a:r>
              <a:rPr lang="en-US" sz="2000" dirty="0">
                <a:solidFill>
                  <a:srgbClr val="000000"/>
                </a:solidFill>
                <a:latin typeface="Consolas"/>
                <a:ea typeface="Times New Roman"/>
                <a:cs typeface="Times New Roman"/>
              </a:rPr>
              <a:t> </a:t>
            </a:r>
            <a:r>
              <a:rPr lang="en-US" sz="2000" dirty="0" err="1">
                <a:solidFill>
                  <a:srgbClr val="000000"/>
                </a:solidFill>
                <a:latin typeface="Consolas"/>
                <a:ea typeface="Times New Roman"/>
                <a:cs typeface="Times New Roman"/>
              </a:rPr>
              <a:t>a</a:t>
            </a:r>
            <a:r>
              <a:rPr lang="en-US" sz="2000" b="1" dirty="0" err="1">
                <a:solidFill>
                  <a:srgbClr val="FF0000"/>
                </a:solidFill>
                <a:latin typeface="Consolas"/>
                <a:ea typeface="Times New Roman"/>
                <a:cs typeface="Times New Roman"/>
              </a:rPr>
              <a:t>,</a:t>
            </a:r>
            <a:r>
              <a:rPr lang="en-US" sz="2000" dirty="0" err="1">
                <a:solidFill>
                  <a:srgbClr val="000000"/>
                </a:solidFill>
                <a:latin typeface="Consolas"/>
                <a:ea typeface="Times New Roman"/>
                <a:cs typeface="Times New Roman"/>
              </a:rPr>
              <a:t>i</a:t>
            </a:r>
            <a:r>
              <a:rPr lang="en-US" sz="2000" b="1" dirty="0" err="1">
                <a:solidFill>
                  <a:srgbClr val="FF0000"/>
                </a:solidFill>
                <a:latin typeface="Consolas"/>
                <a:ea typeface="Times New Roman"/>
                <a:cs typeface="Times New Roman"/>
              </a:rPr>
              <a:t>,</a:t>
            </a:r>
            <a:r>
              <a:rPr lang="en-US" sz="2000" dirty="0" err="1">
                <a:solidFill>
                  <a:srgbClr val="000000"/>
                </a:solidFill>
                <a:latin typeface="Consolas"/>
                <a:ea typeface="Times New Roman"/>
                <a:cs typeface="Times New Roman"/>
              </a:rPr>
              <a:t>j</a:t>
            </a:r>
            <a:r>
              <a:rPr lang="en-US" sz="2000" b="1" dirty="0" err="1">
                <a:solidFill>
                  <a:srgbClr val="FF0000"/>
                </a:solidFill>
                <a:latin typeface="Consolas"/>
                <a:ea typeface="Times New Roman"/>
                <a:cs typeface="Times New Roman"/>
              </a:rPr>
              <a:t>,</a:t>
            </a:r>
            <a:r>
              <a:rPr lang="en-US" sz="2000" dirty="0" err="1">
                <a:solidFill>
                  <a:srgbClr val="000000"/>
                </a:solidFill>
                <a:latin typeface="Consolas"/>
                <a:ea typeface="Times New Roman"/>
                <a:cs typeface="Times New Roman"/>
              </a:rPr>
              <a:t>s</a:t>
            </a:r>
            <a:r>
              <a:rPr lang="en-US" sz="2000" b="1" dirty="0">
                <a:solidFill>
                  <a:srgbClr val="FF0000"/>
                </a:solidFill>
                <a:latin typeface="Consolas"/>
                <a:ea typeface="Times New Roman"/>
                <a:cs typeface="Times New Roman"/>
              </a:rPr>
              <a:t>);</a:t>
            </a:r>
            <a:endParaRPr lang="tr-TR" sz="1400" dirty="0">
              <a:ea typeface="Times New Roman"/>
              <a:cs typeface="Times New Roman"/>
            </a:endParaRPr>
          </a:p>
        </p:txBody>
      </p:sp>
      <p:pic>
        <p:nvPicPr>
          <p:cNvPr id="4" name="3 Resim" descr="soru.jpg"/>
          <p:cNvPicPr>
            <a:picLocks noChangeAspect="1"/>
          </p:cNvPicPr>
          <p:nvPr/>
        </p:nvPicPr>
        <p:blipFill>
          <a:blip r:embed="rId3"/>
          <a:stretch>
            <a:fillRect/>
          </a:stretch>
        </p:blipFill>
        <p:spPr>
          <a:xfrm>
            <a:off x="6357950" y="2214554"/>
            <a:ext cx="1553526" cy="1167823"/>
          </a:xfrm>
          <a:prstGeom prst="rect">
            <a:avLst/>
          </a:prstGeom>
        </p:spPr>
      </p:pic>
    </p:spTree>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Örnek</a:t>
            </a:r>
          </a:p>
        </p:txBody>
      </p:sp>
      <p:sp>
        <p:nvSpPr>
          <p:cNvPr id="3" name="2 İçerik Yer Tutucusu"/>
          <p:cNvSpPr>
            <a:spLocks noGrp="1"/>
          </p:cNvSpPr>
          <p:nvPr>
            <p:ph sz="quarter" idx="1"/>
          </p:nvPr>
        </p:nvSpPr>
        <p:spPr/>
        <p:txBody>
          <a:bodyPr>
            <a:normAutofit fontScale="92500" lnSpcReduction="20000"/>
          </a:bodyPr>
          <a:lstStyle/>
          <a:p>
            <a:pPr>
              <a:buNone/>
            </a:pPr>
            <a:r>
              <a:rPr lang="tr-TR" dirty="0"/>
              <a:t>	</a:t>
            </a:r>
            <a:r>
              <a:rPr lang="tr-TR" dirty="0" err="1"/>
              <a:t>int</a:t>
            </a:r>
            <a:r>
              <a:rPr lang="tr-TR" dirty="0"/>
              <a:t> dizi[3][3]={{5,311,77},{323,123,22},{123,1,5}};</a:t>
            </a:r>
          </a:p>
          <a:p>
            <a:pPr>
              <a:buNone/>
            </a:pPr>
            <a:r>
              <a:rPr lang="tr-TR" dirty="0"/>
              <a:t>	</a:t>
            </a:r>
            <a:r>
              <a:rPr lang="tr-TR" dirty="0" err="1"/>
              <a:t>int</a:t>
            </a:r>
            <a:r>
              <a:rPr lang="tr-TR" dirty="0"/>
              <a:t> a=5, i,j,s=0;</a:t>
            </a:r>
          </a:p>
          <a:p>
            <a:pPr>
              <a:buNone/>
            </a:pPr>
            <a:r>
              <a:rPr lang="tr-TR" dirty="0"/>
              <a:t>	</a:t>
            </a:r>
            <a:r>
              <a:rPr lang="tr-TR" dirty="0" err="1"/>
              <a:t>for</a:t>
            </a:r>
            <a:r>
              <a:rPr lang="tr-TR" dirty="0"/>
              <a:t>(i=0;i&lt;3;i++)</a:t>
            </a:r>
          </a:p>
          <a:p>
            <a:pPr>
              <a:buNone/>
            </a:pPr>
            <a:r>
              <a:rPr lang="tr-TR" dirty="0"/>
              <a:t>	{</a:t>
            </a:r>
          </a:p>
          <a:p>
            <a:pPr>
              <a:buNone/>
            </a:pPr>
            <a:r>
              <a:rPr lang="tr-TR" dirty="0"/>
              <a:t>		</a:t>
            </a:r>
            <a:r>
              <a:rPr lang="tr-TR" dirty="0" err="1"/>
              <a:t>for</a:t>
            </a:r>
            <a:r>
              <a:rPr lang="tr-TR" dirty="0"/>
              <a:t>(j=0;j&lt;3;j++)</a:t>
            </a:r>
          </a:p>
          <a:p>
            <a:pPr>
              <a:buNone/>
            </a:pPr>
            <a:r>
              <a:rPr lang="tr-TR" dirty="0"/>
              <a:t>		{</a:t>
            </a:r>
          </a:p>
          <a:p>
            <a:pPr>
              <a:buNone/>
            </a:pPr>
            <a:r>
              <a:rPr lang="tr-TR" dirty="0"/>
              <a:t>			</a:t>
            </a:r>
            <a:r>
              <a:rPr lang="tr-TR" dirty="0" err="1"/>
              <a:t>if</a:t>
            </a:r>
            <a:r>
              <a:rPr lang="tr-TR" dirty="0"/>
              <a:t>(dizi[i][j]==a)</a:t>
            </a:r>
          </a:p>
          <a:p>
            <a:pPr>
              <a:buNone/>
            </a:pPr>
            <a:r>
              <a:rPr lang="tr-TR" dirty="0"/>
              <a:t>			{</a:t>
            </a:r>
          </a:p>
          <a:p>
            <a:pPr>
              <a:buNone/>
            </a:pPr>
            <a:r>
              <a:rPr lang="tr-TR" dirty="0"/>
              <a:t>				s+=a;</a:t>
            </a:r>
          </a:p>
          <a:p>
            <a:pPr>
              <a:buNone/>
            </a:pPr>
            <a:r>
              <a:rPr lang="tr-TR" dirty="0"/>
              <a:t>			}</a:t>
            </a:r>
          </a:p>
          <a:p>
            <a:pPr>
              <a:buNone/>
            </a:pPr>
            <a:r>
              <a:rPr lang="tr-TR" dirty="0"/>
              <a:t>		}</a:t>
            </a:r>
          </a:p>
          <a:p>
            <a:pPr>
              <a:buNone/>
            </a:pPr>
            <a:r>
              <a:rPr lang="tr-TR" dirty="0"/>
              <a:t>	}</a:t>
            </a:r>
          </a:p>
          <a:p>
            <a:pPr>
              <a:buNone/>
            </a:pPr>
            <a:r>
              <a:rPr lang="tr-TR" dirty="0"/>
              <a:t>	</a:t>
            </a:r>
            <a:r>
              <a:rPr lang="tr-TR" dirty="0" err="1"/>
              <a:t>printf</a:t>
            </a:r>
            <a:r>
              <a:rPr lang="tr-TR" dirty="0"/>
              <a:t>("%d%d%d%d", a,i,j,s);</a:t>
            </a:r>
          </a:p>
        </p:txBody>
      </p:sp>
      <p:pic>
        <p:nvPicPr>
          <p:cNvPr id="1026" name="Picture 2"/>
          <p:cNvPicPr>
            <a:picLocks noChangeAspect="1" noChangeArrowheads="1"/>
          </p:cNvPicPr>
          <p:nvPr/>
        </p:nvPicPr>
        <p:blipFill>
          <a:blip r:embed="rId2"/>
          <a:srcRect r="78688" b="10816"/>
          <a:stretch>
            <a:fillRect/>
          </a:stretch>
        </p:blipFill>
        <p:spPr bwMode="auto">
          <a:xfrm>
            <a:off x="5429256" y="4071942"/>
            <a:ext cx="2786082" cy="1714512"/>
          </a:xfrm>
          <a:prstGeom prst="rect">
            <a:avLst/>
          </a:prstGeom>
          <a:noFill/>
          <a:ln w="9525">
            <a:noFill/>
            <a:miter lim="800000"/>
            <a:headEnd/>
            <a:tailEnd/>
          </a:ln>
          <a:effectLst/>
        </p:spPr>
      </p:pic>
      <p:sp>
        <p:nvSpPr>
          <p:cNvPr id="11" name="10 Metin kutusu"/>
          <p:cNvSpPr txBox="1"/>
          <p:nvPr/>
        </p:nvSpPr>
        <p:spPr>
          <a:xfrm>
            <a:off x="5429256" y="2357430"/>
            <a:ext cx="2928958" cy="1846659"/>
          </a:xfrm>
          <a:prstGeom prst="rect">
            <a:avLst/>
          </a:prstGeom>
          <a:noFill/>
        </p:spPr>
        <p:txBody>
          <a:bodyPr wrap="square" rtlCol="0">
            <a:spAutoFit/>
          </a:bodyPr>
          <a:lstStyle/>
          <a:p>
            <a:pPr algn="ctr"/>
            <a:r>
              <a:rPr lang="tr-TR" dirty="0">
                <a:solidFill>
                  <a:srgbClr val="0070C0"/>
                </a:solidFill>
              </a:rPr>
              <a:t>Süslü ve girinti kullanılmadığı için kodu okumada zorluk olabilir. Ama bu şekildeki kodları okumaya alışınız.</a:t>
            </a:r>
          </a:p>
          <a:p>
            <a:endParaRPr lang="tr-TR" sz="1400" dirty="0">
              <a:solidFill>
                <a:srgbClr val="0070C0"/>
              </a:solidFill>
            </a:endParaRPr>
          </a:p>
          <a:p>
            <a:endParaRPr lang="tr-TR" sz="1400" dirty="0">
              <a:solidFill>
                <a:srgbClr val="0070C0"/>
              </a:solidFill>
            </a:endParaRPr>
          </a:p>
          <a:p>
            <a:endParaRPr lang="tr-TR" sz="1400" dirty="0">
              <a:solidFill>
                <a:srgbClr val="0070C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1’den 100’e kadarki sayıları yazdıran kod</a:t>
            </a:r>
          </a:p>
        </p:txBody>
      </p:sp>
      <p:pic>
        <p:nvPicPr>
          <p:cNvPr id="4" name="3 İçerik Yer Tutucusu" descr="bilgisayar.wmf"/>
          <p:cNvPicPr>
            <a:picLocks noGrp="1" noChangeAspect="1"/>
          </p:cNvPicPr>
          <p:nvPr>
            <p:ph sz="quarter" idx="1"/>
          </p:nvPr>
        </p:nvPicPr>
        <p:blipFill>
          <a:blip r:embed="rId2"/>
          <a:stretch>
            <a:fillRect/>
          </a:stretch>
        </p:blipFill>
        <p:spPr>
          <a:xfrm>
            <a:off x="6286512" y="3714752"/>
            <a:ext cx="1819275" cy="1857375"/>
          </a:xfrm>
        </p:spPr>
      </p:pic>
      <p:sp>
        <p:nvSpPr>
          <p:cNvPr id="5" name="4 Dikdörtgen"/>
          <p:cNvSpPr/>
          <p:nvPr/>
        </p:nvSpPr>
        <p:spPr>
          <a:xfrm>
            <a:off x="1214414" y="1500174"/>
            <a:ext cx="2143140" cy="421484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sz="2400" dirty="0"/>
              <a:t>1</a:t>
            </a:r>
          </a:p>
          <a:p>
            <a:r>
              <a:rPr lang="tr-TR" sz="2400" dirty="0"/>
              <a:t>2</a:t>
            </a:r>
          </a:p>
          <a:p>
            <a:r>
              <a:rPr lang="tr-TR" sz="2400" dirty="0"/>
              <a:t>3</a:t>
            </a:r>
          </a:p>
          <a:p>
            <a:r>
              <a:rPr lang="tr-TR" sz="2400" dirty="0"/>
              <a:t>.</a:t>
            </a:r>
          </a:p>
          <a:p>
            <a:r>
              <a:rPr lang="tr-TR" sz="2400" dirty="0"/>
              <a:t>.</a:t>
            </a:r>
          </a:p>
          <a:p>
            <a:r>
              <a:rPr lang="tr-TR" sz="2400" dirty="0"/>
              <a:t>.</a:t>
            </a:r>
          </a:p>
          <a:p>
            <a:r>
              <a:rPr lang="tr-TR" sz="2400" dirty="0"/>
              <a:t>.</a:t>
            </a:r>
          </a:p>
          <a:p>
            <a:r>
              <a:rPr lang="tr-TR" sz="2400" dirty="0"/>
              <a:t>.</a:t>
            </a:r>
          </a:p>
          <a:p>
            <a:r>
              <a:rPr lang="tr-TR" sz="2400" dirty="0"/>
              <a:t>.</a:t>
            </a:r>
          </a:p>
          <a:p>
            <a:r>
              <a:rPr lang="tr-TR" sz="2400" dirty="0"/>
              <a:t>100</a:t>
            </a:r>
          </a:p>
        </p:txBody>
      </p:sp>
      <p:sp>
        <p:nvSpPr>
          <p:cNvPr id="6" name="5 Metin kutusu"/>
          <p:cNvSpPr txBox="1"/>
          <p:nvPr/>
        </p:nvSpPr>
        <p:spPr>
          <a:xfrm>
            <a:off x="5715008" y="2571744"/>
            <a:ext cx="264320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a:t>Bu kodda </a:t>
            </a:r>
            <a:r>
              <a:rPr lang="tr-TR" dirty="0" err="1"/>
              <a:t>while</a:t>
            </a:r>
            <a:r>
              <a:rPr lang="tr-TR" dirty="0"/>
              <a:t> yerine </a:t>
            </a:r>
            <a:r>
              <a:rPr lang="tr-TR" dirty="0" err="1"/>
              <a:t>if</a:t>
            </a:r>
            <a:r>
              <a:rPr lang="tr-TR" dirty="0"/>
              <a:t> kullansak ne olurdu?</a:t>
            </a:r>
          </a:p>
        </p:txBody>
      </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somurtkan-sirin__1_.jpg"/>
          <p:cNvPicPr>
            <a:picLocks noChangeAspect="1"/>
          </p:cNvPicPr>
          <p:nvPr/>
        </p:nvPicPr>
        <p:blipFill>
          <a:blip r:embed="rId2"/>
          <a:stretch>
            <a:fillRect/>
          </a:stretch>
        </p:blipFill>
        <p:spPr>
          <a:xfrm>
            <a:off x="5857884" y="2609017"/>
            <a:ext cx="2928926" cy="2928926"/>
          </a:xfrm>
          <a:prstGeom prst="rect">
            <a:avLst/>
          </a:prstGeom>
        </p:spPr>
      </p:pic>
      <p:sp>
        <p:nvSpPr>
          <p:cNvPr id="7" name="6 Köşeleri Yuvarlanmış Dikdörtgen Belirtme Çizgisi"/>
          <p:cNvSpPr/>
          <p:nvPr/>
        </p:nvSpPr>
        <p:spPr>
          <a:xfrm>
            <a:off x="4929190" y="357166"/>
            <a:ext cx="3286148" cy="1071570"/>
          </a:xfrm>
          <a:prstGeom prst="wedgeRoundRectCallout">
            <a:avLst>
              <a:gd name="adj1" fmla="val 20573"/>
              <a:gd name="adj2" fmla="val 22141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sz="1600" dirty="0"/>
              <a:t>Hep dikkat hatası yapmışım kısa sınavda!</a:t>
            </a:r>
          </a:p>
        </p:txBody>
      </p:sp>
      <p:pic>
        <p:nvPicPr>
          <p:cNvPr id="10" name="9 Resim" descr="32e7774f-ee9a-4a7b-8e4a-495d065b77fb.gif"/>
          <p:cNvPicPr>
            <a:picLocks noChangeAspect="1"/>
          </p:cNvPicPr>
          <p:nvPr/>
        </p:nvPicPr>
        <p:blipFill>
          <a:blip r:embed="rId3"/>
          <a:stretch>
            <a:fillRect/>
          </a:stretch>
        </p:blipFill>
        <p:spPr>
          <a:xfrm>
            <a:off x="142844" y="3286124"/>
            <a:ext cx="2143140" cy="2751917"/>
          </a:xfrm>
          <a:prstGeom prst="rect">
            <a:avLst/>
          </a:prstGeom>
        </p:spPr>
      </p:pic>
      <p:sp>
        <p:nvSpPr>
          <p:cNvPr id="11" name="10 Köşeleri Yuvarlanmış Dikdörtgen Belirtme Çizgisi"/>
          <p:cNvSpPr/>
          <p:nvPr/>
        </p:nvSpPr>
        <p:spPr>
          <a:xfrm>
            <a:off x="642910" y="714356"/>
            <a:ext cx="3857652" cy="1251744"/>
          </a:xfrm>
          <a:prstGeom prst="wedgeRoundRectCallout">
            <a:avLst>
              <a:gd name="adj1" fmla="val -35583"/>
              <a:gd name="adj2" fmla="val 180615"/>
              <a:gd name="adj3" fmla="val 16667"/>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a:t>Kısa sınavı inceledim. Blok kavramını ve </a:t>
            </a:r>
            <a:r>
              <a:rPr lang="tr-TR" sz="1600" dirty="0" err="1"/>
              <a:t>if</a:t>
            </a:r>
            <a:r>
              <a:rPr lang="tr-TR" sz="1600" dirty="0"/>
              <a:t> else yapılarını anlamadığım ortaya çıktı. Ayrıca, demek ki fonksiyonları da tam anlamamışım. Bu eksiklerimi hemen gidereyim.</a:t>
            </a:r>
          </a:p>
        </p:txBody>
      </p:sp>
      <p:sp>
        <p:nvSpPr>
          <p:cNvPr id="14" name="13 Köşeleri Yuvarlanmış Dikdörtgen Belirtme Çizgisi"/>
          <p:cNvSpPr/>
          <p:nvPr/>
        </p:nvSpPr>
        <p:spPr>
          <a:xfrm>
            <a:off x="2357422" y="2357430"/>
            <a:ext cx="1928826" cy="3000396"/>
          </a:xfrm>
          <a:prstGeom prst="wedgeRoundRectCallout">
            <a:avLst>
              <a:gd name="adj1" fmla="val -69780"/>
              <a:gd name="adj2" fmla="val -10565"/>
              <a:gd name="adj3" fmla="val 16667"/>
            </a:avLst>
          </a:prstGeom>
          <a:no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a:t>Bundan sonra sadece daha çok değil, aynı zamanda </a:t>
            </a:r>
            <a:r>
              <a:rPr lang="tr-TR" sz="1600" b="1" dirty="0"/>
              <a:t>daha düzenli </a:t>
            </a:r>
            <a:r>
              <a:rPr lang="tr-TR" sz="1600" dirty="0"/>
              <a:t>çalışacağım! Mesela bu akşam eve gidince dizilerle ilgili pratik yapacağım.</a:t>
            </a:r>
          </a:p>
        </p:txBody>
      </p:sp>
      <p:sp>
        <p:nvSpPr>
          <p:cNvPr id="16" name="15 Köşeleri Yuvarlanmış Dikdörtgen Belirtme Çizgisi"/>
          <p:cNvSpPr/>
          <p:nvPr/>
        </p:nvSpPr>
        <p:spPr>
          <a:xfrm>
            <a:off x="4929190" y="1785926"/>
            <a:ext cx="3429024" cy="1071570"/>
          </a:xfrm>
          <a:prstGeom prst="wedgeRoundRectCallout">
            <a:avLst>
              <a:gd name="adj1" fmla="val 18711"/>
              <a:gd name="adj2" fmla="val 8019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sz="1600" dirty="0"/>
              <a:t>Bir dahakine soru bankasını 5 kez daha çöze</a:t>
            </a:r>
            <a:r>
              <a:rPr lang="tr-TR" sz="1600" b="1" dirty="0"/>
              <a:t>ceğim</a:t>
            </a:r>
            <a:r>
              <a:rPr lang="tr-TR" sz="1600" dirty="0"/>
              <a:t>. 2 gün öncesinden değil 5 gün öncesinden çalışmaya başlaya</a:t>
            </a:r>
            <a:r>
              <a:rPr lang="tr-TR" sz="1600" b="1" dirty="0"/>
              <a:t>cağım</a:t>
            </a:r>
            <a:r>
              <a:rPr lang="tr-TR" sz="1600" dirty="0"/>
              <a:t>.</a:t>
            </a:r>
          </a:p>
        </p:txBody>
      </p:sp>
      <p:sp>
        <p:nvSpPr>
          <p:cNvPr id="9" name="8 Yuvarlatılmış Dikdörtgen"/>
          <p:cNvSpPr/>
          <p:nvPr/>
        </p:nvSpPr>
        <p:spPr>
          <a:xfrm>
            <a:off x="5500694" y="5572140"/>
            <a:ext cx="2928958"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Oyalanan öğrenci</a:t>
            </a:r>
          </a:p>
        </p:txBody>
      </p:sp>
      <p:sp>
        <p:nvSpPr>
          <p:cNvPr id="12" name="11 Yuvarlatılmış Dikdörtgen"/>
          <p:cNvSpPr/>
          <p:nvPr/>
        </p:nvSpPr>
        <p:spPr>
          <a:xfrm>
            <a:off x="1214414" y="5643578"/>
            <a:ext cx="2928958"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Hatalarından ders alan öğrenci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Çift boyutlu bir dizi örneği</a:t>
            </a:r>
          </a:p>
        </p:txBody>
      </p:sp>
      <p:sp>
        <p:nvSpPr>
          <p:cNvPr id="3" name="2 İçerik Yer Tutucusu"/>
          <p:cNvSpPr>
            <a:spLocks noGrp="1"/>
          </p:cNvSpPr>
          <p:nvPr>
            <p:ph sz="quarter" idx="1"/>
          </p:nvPr>
        </p:nvSpPr>
        <p:spPr/>
        <p:txBody>
          <a:bodyPr/>
          <a:lstStyle/>
          <a:p>
            <a:r>
              <a:rPr lang="tr-TR" sz="1800" dirty="0" err="1"/>
              <a:t>char</a:t>
            </a:r>
            <a:r>
              <a:rPr lang="tr-TR" sz="1800" dirty="0"/>
              <a:t> </a:t>
            </a:r>
            <a:r>
              <a:rPr lang="tr-TR" sz="1800" dirty="0" err="1"/>
              <a:t>baskanlar</a:t>
            </a:r>
            <a:r>
              <a:rPr lang="tr-TR" sz="1800" dirty="0"/>
              <a:t>[5][100] = { "baba </a:t>
            </a:r>
            <a:r>
              <a:rPr lang="tr-TR" sz="1800" dirty="0" err="1"/>
              <a:t>bush</a:t>
            </a:r>
            <a:r>
              <a:rPr lang="tr-TR" sz="1800" dirty="0"/>
              <a:t>", "obama", "</a:t>
            </a:r>
            <a:r>
              <a:rPr lang="tr-TR" sz="1800" dirty="0" err="1"/>
              <a:t>bush</a:t>
            </a:r>
            <a:r>
              <a:rPr lang="tr-TR" sz="1800" dirty="0"/>
              <a:t>", "</a:t>
            </a:r>
            <a:r>
              <a:rPr lang="tr-TR" sz="1800" dirty="0" err="1"/>
              <a:t>clinton</a:t>
            </a:r>
            <a:r>
              <a:rPr lang="tr-TR" sz="1800" dirty="0"/>
              <a:t>", "</a:t>
            </a:r>
            <a:r>
              <a:rPr lang="tr-TR" sz="1800" dirty="0" err="1"/>
              <a:t>carter</a:t>
            </a:r>
            <a:r>
              <a:rPr lang="tr-TR" sz="1800" dirty="0"/>
              <a:t>"};</a:t>
            </a:r>
          </a:p>
          <a:p>
            <a:r>
              <a:rPr lang="tr-TR" dirty="0" err="1"/>
              <a:t>printf</a:t>
            </a:r>
            <a:r>
              <a:rPr lang="tr-TR" dirty="0"/>
              <a:t>(“%c”, </a:t>
            </a:r>
            <a:r>
              <a:rPr lang="tr-TR" dirty="0" err="1"/>
              <a:t>baskanlar</a:t>
            </a:r>
            <a:r>
              <a:rPr lang="tr-TR" dirty="0"/>
              <a:t>[2][2]); </a:t>
            </a:r>
          </a:p>
          <a:p>
            <a:pPr>
              <a:buNone/>
            </a:pPr>
            <a:r>
              <a:rPr lang="tr-TR" dirty="0"/>
              <a:t>	ekrana ne yazdırır?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r>
              <a:rPr kumimoji="0" lang="tr-TR" dirty="0"/>
              <a:t>Örnek</a:t>
            </a:r>
            <a:endParaRPr kumimoji="0" lang="en-US" dirty="0"/>
          </a:p>
        </p:txBody>
      </p:sp>
      <p:sp>
        <p:nvSpPr>
          <p:cNvPr id="31749" name="Rectangle 4"/>
          <p:cNvSpPr>
            <a:spLocks noChangeArrowheads="1"/>
          </p:cNvSpPr>
          <p:nvPr/>
        </p:nvSpPr>
        <p:spPr bwMode="auto">
          <a:xfrm>
            <a:off x="2928926" y="1285860"/>
            <a:ext cx="5929354" cy="313162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82880" tIns="137160" rIns="182880" bIns="182880">
            <a:prstTxWarp prst="textNoShape">
              <a:avLst/>
            </a:prstTxWarp>
            <a:spAutoFit/>
          </a:bodyPr>
          <a:lstStyle/>
          <a:p>
            <a:r>
              <a:rPr lang="en-US" sz="2000" b="1" dirty="0">
                <a:solidFill>
                  <a:srgbClr val="0000FF"/>
                </a:solidFill>
                <a:latin typeface="Courier New" charset="0"/>
              </a:rPr>
              <a:t>double</a:t>
            </a:r>
            <a:r>
              <a:rPr lang="en-US" sz="2000" b="1" dirty="0">
                <a:solidFill>
                  <a:srgbClr val="9A1900"/>
                </a:solidFill>
                <a:latin typeface="Courier New" charset="0"/>
              </a:rPr>
              <a:t> </a:t>
            </a:r>
            <a:r>
              <a:rPr lang="en-US" sz="2000" b="1" dirty="0">
                <a:solidFill>
                  <a:srgbClr val="000000"/>
                </a:solidFill>
                <a:latin typeface="Courier New" charset="0"/>
              </a:rPr>
              <a:t>x</a:t>
            </a:r>
            <a:r>
              <a:rPr lang="en-US" sz="2000" b="1" dirty="0">
                <a:solidFill>
                  <a:srgbClr val="9A1900"/>
                </a:solidFill>
                <a:latin typeface="Courier New" charset="0"/>
              </a:rPr>
              <a:t>[]</a:t>
            </a:r>
            <a:r>
              <a:rPr lang="en-US" sz="2000" b="1" dirty="0">
                <a:solidFill>
                  <a:srgbClr val="000000"/>
                </a:solidFill>
                <a:latin typeface="Courier New" charset="0"/>
              </a:rPr>
              <a:t> </a:t>
            </a:r>
            <a:r>
              <a:rPr lang="en-US" sz="2000" b="1" dirty="0">
                <a:solidFill>
                  <a:srgbClr val="9C1600"/>
                </a:solidFill>
                <a:latin typeface="Courier New" charset="0"/>
              </a:rPr>
              <a:t>= </a:t>
            </a:r>
            <a:r>
              <a:rPr lang="en-US" sz="2000" b="1" dirty="0">
                <a:solidFill>
                  <a:srgbClr val="000008"/>
                </a:solidFill>
                <a:latin typeface="Courier New" charset="0"/>
              </a:rPr>
              <a:t>{ </a:t>
            </a:r>
            <a:r>
              <a:rPr lang="en-US" sz="2000" b="1" dirty="0">
                <a:solidFill>
                  <a:srgbClr val="993399"/>
                </a:solidFill>
                <a:latin typeface="Courier New" charset="0"/>
              </a:rPr>
              <a:t>0.3</a:t>
            </a:r>
            <a:r>
              <a:rPr lang="en-US" sz="2000" b="1" dirty="0">
                <a:solidFill>
                  <a:srgbClr val="9A1900"/>
                </a:solidFill>
                <a:latin typeface="Courier New" charset="0"/>
              </a:rPr>
              <a:t>, </a:t>
            </a:r>
            <a:r>
              <a:rPr lang="en-US" sz="2000" b="1" dirty="0">
                <a:solidFill>
                  <a:srgbClr val="993399"/>
                </a:solidFill>
                <a:latin typeface="Courier New" charset="0"/>
              </a:rPr>
              <a:t>0.6</a:t>
            </a:r>
            <a:r>
              <a:rPr lang="en-US" sz="2000" b="1" dirty="0">
                <a:solidFill>
                  <a:srgbClr val="9A1900"/>
                </a:solidFill>
                <a:latin typeface="Courier New" charset="0"/>
              </a:rPr>
              <a:t>, </a:t>
            </a:r>
            <a:r>
              <a:rPr lang="en-US" sz="2000" b="1" dirty="0">
                <a:solidFill>
                  <a:srgbClr val="993399"/>
                </a:solidFill>
                <a:latin typeface="Courier New" charset="0"/>
              </a:rPr>
              <a:t>0.1</a:t>
            </a:r>
            <a:r>
              <a:rPr lang="tr-TR" sz="2000" b="1" dirty="0">
                <a:solidFill>
                  <a:srgbClr val="993399"/>
                </a:solidFill>
                <a:latin typeface="Courier New" charset="0"/>
              </a:rPr>
              <a:t> </a:t>
            </a:r>
            <a:r>
              <a:rPr lang="en-US" sz="2000" b="1" dirty="0">
                <a:solidFill>
                  <a:srgbClr val="000008"/>
                </a:solidFill>
                <a:latin typeface="Courier New" charset="0"/>
              </a:rPr>
              <a:t>}</a:t>
            </a:r>
            <a:r>
              <a:rPr lang="en-US" sz="2000" b="1" dirty="0">
                <a:solidFill>
                  <a:srgbClr val="9A1900"/>
                </a:solidFill>
                <a:latin typeface="Courier New" charset="0"/>
              </a:rPr>
              <a:t>; </a:t>
            </a:r>
          </a:p>
          <a:p>
            <a:r>
              <a:rPr lang="en-US" sz="2000" b="1" dirty="0">
                <a:solidFill>
                  <a:srgbClr val="0000FF"/>
                </a:solidFill>
                <a:latin typeface="Courier New" charset="0"/>
              </a:rPr>
              <a:t>double</a:t>
            </a:r>
            <a:r>
              <a:rPr lang="en-US" sz="2000" b="1" dirty="0">
                <a:solidFill>
                  <a:srgbClr val="9A1900"/>
                </a:solidFill>
                <a:latin typeface="Courier New" charset="0"/>
              </a:rPr>
              <a:t> </a:t>
            </a:r>
            <a:r>
              <a:rPr lang="en-US" sz="2000" b="1" dirty="0">
                <a:solidFill>
                  <a:srgbClr val="000000"/>
                </a:solidFill>
                <a:latin typeface="Courier New" charset="0"/>
              </a:rPr>
              <a:t>y</a:t>
            </a:r>
            <a:r>
              <a:rPr lang="en-US" sz="2000" b="1" dirty="0">
                <a:solidFill>
                  <a:srgbClr val="9A1900"/>
                </a:solidFill>
                <a:latin typeface="Courier New" charset="0"/>
              </a:rPr>
              <a:t>[]</a:t>
            </a:r>
            <a:r>
              <a:rPr lang="en-US" sz="2000" b="1" dirty="0">
                <a:solidFill>
                  <a:srgbClr val="000000"/>
                </a:solidFill>
                <a:latin typeface="Courier New" charset="0"/>
              </a:rPr>
              <a:t> </a:t>
            </a:r>
            <a:r>
              <a:rPr lang="en-US" sz="2000" b="1" dirty="0">
                <a:solidFill>
                  <a:srgbClr val="9C1600"/>
                </a:solidFill>
                <a:latin typeface="Courier New" charset="0"/>
              </a:rPr>
              <a:t>= </a:t>
            </a:r>
            <a:r>
              <a:rPr lang="en-US" sz="2000" b="1" dirty="0">
                <a:solidFill>
                  <a:srgbClr val="000008"/>
                </a:solidFill>
                <a:latin typeface="Courier New" charset="0"/>
              </a:rPr>
              <a:t>{ </a:t>
            </a:r>
            <a:r>
              <a:rPr lang="en-US" sz="2000" b="1" dirty="0">
                <a:solidFill>
                  <a:srgbClr val="993399"/>
                </a:solidFill>
                <a:latin typeface="Courier New" charset="0"/>
              </a:rPr>
              <a:t>0.5</a:t>
            </a:r>
            <a:r>
              <a:rPr lang="en-US" sz="2000" b="1" dirty="0">
                <a:solidFill>
                  <a:srgbClr val="9A1900"/>
                </a:solidFill>
                <a:latin typeface="Courier New" charset="0"/>
              </a:rPr>
              <a:t>, </a:t>
            </a:r>
            <a:r>
              <a:rPr lang="en-US" sz="2000" b="1" dirty="0">
                <a:solidFill>
                  <a:srgbClr val="993399"/>
                </a:solidFill>
                <a:latin typeface="Courier New" charset="0"/>
              </a:rPr>
              <a:t>0.1</a:t>
            </a:r>
            <a:r>
              <a:rPr lang="en-US" sz="2000" b="1" dirty="0">
                <a:solidFill>
                  <a:srgbClr val="9A1900"/>
                </a:solidFill>
                <a:latin typeface="Courier New" charset="0"/>
              </a:rPr>
              <a:t>, </a:t>
            </a:r>
            <a:r>
              <a:rPr lang="en-US" sz="2000" b="1" dirty="0">
                <a:solidFill>
                  <a:srgbClr val="993399"/>
                </a:solidFill>
                <a:latin typeface="Courier New" charset="0"/>
              </a:rPr>
              <a:t>0.4</a:t>
            </a:r>
            <a:r>
              <a:rPr lang="tr-TR" sz="2000" b="1" dirty="0">
                <a:solidFill>
                  <a:srgbClr val="993399"/>
                </a:solidFill>
                <a:latin typeface="Courier New" charset="0"/>
              </a:rPr>
              <a:t> </a:t>
            </a:r>
            <a:r>
              <a:rPr lang="en-US" sz="2000" b="1" dirty="0">
                <a:solidFill>
                  <a:srgbClr val="000008"/>
                </a:solidFill>
                <a:latin typeface="Courier New" charset="0"/>
              </a:rPr>
              <a:t>}</a:t>
            </a:r>
            <a:r>
              <a:rPr lang="en-US" sz="2000" b="1" dirty="0">
                <a:solidFill>
                  <a:srgbClr val="9A1900"/>
                </a:solidFill>
                <a:latin typeface="Courier New" charset="0"/>
              </a:rPr>
              <a:t>; </a:t>
            </a:r>
            <a:endParaRPr lang="en-US" sz="2000" b="1" dirty="0">
              <a:solidFill>
                <a:srgbClr val="000008"/>
              </a:solidFill>
              <a:latin typeface="Courier New" charset="0"/>
            </a:endParaRPr>
          </a:p>
          <a:p>
            <a:pPr>
              <a:lnSpc>
                <a:spcPct val="50000"/>
              </a:lnSpc>
              <a:spcBef>
                <a:spcPct val="50000"/>
              </a:spcBef>
            </a:pPr>
            <a:r>
              <a:rPr lang="en-US" sz="2000" b="1" dirty="0" err="1">
                <a:solidFill>
                  <a:srgbClr val="0000FF"/>
                </a:solidFill>
                <a:latin typeface="Courier New" charset="0"/>
              </a:rPr>
              <a:t>int</a:t>
            </a:r>
            <a:r>
              <a:rPr lang="tr-TR" sz="2000" b="1" dirty="0">
                <a:solidFill>
                  <a:srgbClr val="0000FF"/>
                </a:solidFill>
                <a:latin typeface="Courier New" charset="0"/>
              </a:rPr>
              <a:t> </a:t>
            </a:r>
            <a:r>
              <a:rPr lang="en-US" sz="2000" b="1" dirty="0">
                <a:solidFill>
                  <a:srgbClr val="000000"/>
                </a:solidFill>
                <a:latin typeface="Courier New" charset="0"/>
              </a:rPr>
              <a:t>N </a:t>
            </a:r>
            <a:r>
              <a:rPr lang="en-US" sz="2000" b="1" dirty="0">
                <a:solidFill>
                  <a:srgbClr val="9A1900"/>
                </a:solidFill>
                <a:latin typeface="Courier New" charset="0"/>
              </a:rPr>
              <a:t>=</a:t>
            </a:r>
            <a:r>
              <a:rPr lang="tr-TR" sz="2000" b="1" dirty="0">
                <a:latin typeface="Courier New" charset="0"/>
              </a:rPr>
              <a:t>3, i</a:t>
            </a:r>
            <a:r>
              <a:rPr lang="en-US" sz="2000" b="1" dirty="0">
                <a:solidFill>
                  <a:srgbClr val="9A1900"/>
                </a:solidFill>
                <a:latin typeface="Courier New" charset="0"/>
              </a:rPr>
              <a:t>;</a:t>
            </a:r>
            <a:endParaRPr lang="en-US" sz="2000" b="1" dirty="0">
              <a:solidFill>
                <a:srgbClr val="0000FF"/>
              </a:solidFill>
              <a:latin typeface="Courier New" charset="0"/>
            </a:endParaRPr>
          </a:p>
          <a:p>
            <a:pPr>
              <a:lnSpc>
                <a:spcPct val="50000"/>
              </a:lnSpc>
              <a:spcBef>
                <a:spcPct val="50000"/>
              </a:spcBef>
            </a:pPr>
            <a:r>
              <a:rPr lang="en-US" sz="2000" b="1" dirty="0">
                <a:solidFill>
                  <a:srgbClr val="0000FF"/>
                </a:solidFill>
                <a:latin typeface="Courier New" charset="0"/>
              </a:rPr>
              <a:t>double</a:t>
            </a:r>
            <a:r>
              <a:rPr lang="tr-TR" sz="2000" b="1" dirty="0">
                <a:solidFill>
                  <a:srgbClr val="0000FF"/>
                </a:solidFill>
                <a:latin typeface="Courier New" charset="0"/>
              </a:rPr>
              <a:t> </a:t>
            </a:r>
            <a:r>
              <a:rPr lang="tr-TR" sz="2000" b="1" dirty="0">
                <a:solidFill>
                  <a:srgbClr val="000000"/>
                </a:solidFill>
                <a:latin typeface="Courier New" charset="0"/>
              </a:rPr>
              <a:t>A</a:t>
            </a:r>
            <a:r>
              <a:rPr lang="en-US" sz="2000" b="1" dirty="0">
                <a:solidFill>
                  <a:srgbClr val="9A1900"/>
                </a:solidFill>
                <a:latin typeface="Courier New" charset="0"/>
              </a:rPr>
              <a:t>; </a:t>
            </a:r>
            <a:endParaRPr lang="tr-TR" sz="2000" b="1" dirty="0">
              <a:solidFill>
                <a:srgbClr val="9A1900"/>
              </a:solidFill>
              <a:latin typeface="Courier New" charset="0"/>
            </a:endParaRPr>
          </a:p>
          <a:p>
            <a:pPr>
              <a:lnSpc>
                <a:spcPct val="50000"/>
              </a:lnSpc>
              <a:spcBef>
                <a:spcPct val="50000"/>
              </a:spcBef>
            </a:pPr>
            <a:r>
              <a:rPr lang="tr-TR" sz="2000" b="1" dirty="0">
                <a:solidFill>
                  <a:srgbClr val="000000"/>
                </a:solidFill>
                <a:latin typeface="Courier New" charset="0"/>
              </a:rPr>
              <a:t>A=0.0;</a:t>
            </a:r>
            <a:endParaRPr lang="en-US" sz="2000" b="1" dirty="0">
              <a:solidFill>
                <a:srgbClr val="0000FF"/>
              </a:solidFill>
              <a:latin typeface="Courier New" charset="0"/>
            </a:endParaRPr>
          </a:p>
          <a:p>
            <a:pPr>
              <a:lnSpc>
                <a:spcPct val="50000"/>
              </a:lnSpc>
              <a:spcBef>
                <a:spcPct val="50000"/>
              </a:spcBef>
            </a:pPr>
            <a:r>
              <a:rPr lang="en-US" sz="2000" b="1" dirty="0">
                <a:solidFill>
                  <a:srgbClr val="0000FF"/>
                </a:solidFill>
                <a:latin typeface="Courier New" charset="0"/>
              </a:rPr>
              <a:t>for</a:t>
            </a:r>
            <a:r>
              <a:rPr lang="en-US" sz="2000" b="1" dirty="0">
                <a:solidFill>
                  <a:srgbClr val="9A1900"/>
                </a:solidFill>
                <a:latin typeface="Courier New" charset="0"/>
              </a:rPr>
              <a:t>(</a:t>
            </a:r>
            <a:r>
              <a:rPr lang="en-US" sz="2000" b="1" dirty="0" err="1">
                <a:latin typeface="Courier New" charset="0"/>
              </a:rPr>
              <a:t>i</a:t>
            </a:r>
            <a:r>
              <a:rPr lang="en-US" sz="2000" b="1" dirty="0">
                <a:latin typeface="Courier New" charset="0"/>
              </a:rPr>
              <a:t> </a:t>
            </a:r>
            <a:r>
              <a:rPr lang="en-US" sz="2000" b="1" dirty="0">
                <a:solidFill>
                  <a:srgbClr val="9A1900"/>
                </a:solidFill>
                <a:latin typeface="Courier New" charset="0"/>
              </a:rPr>
              <a:t>=</a:t>
            </a:r>
            <a:r>
              <a:rPr lang="en-US" sz="2000" b="1" dirty="0">
                <a:solidFill>
                  <a:srgbClr val="993399"/>
                </a:solidFill>
                <a:latin typeface="Courier New" charset="0"/>
              </a:rPr>
              <a:t>0</a:t>
            </a:r>
            <a:r>
              <a:rPr lang="en-US" sz="2000" b="1" dirty="0">
                <a:solidFill>
                  <a:srgbClr val="9A1900"/>
                </a:solidFill>
                <a:latin typeface="Courier New" charset="0"/>
              </a:rPr>
              <a:t>;</a:t>
            </a:r>
            <a:r>
              <a:rPr lang="en-US" sz="2000" b="1" dirty="0">
                <a:latin typeface="Courier New" charset="0"/>
              </a:rPr>
              <a:t> </a:t>
            </a:r>
            <a:r>
              <a:rPr lang="en-US" sz="2000" b="1" dirty="0" err="1">
                <a:latin typeface="Courier New" charset="0"/>
              </a:rPr>
              <a:t>i</a:t>
            </a:r>
            <a:r>
              <a:rPr lang="en-US" sz="2000" b="1" dirty="0">
                <a:latin typeface="Courier New" charset="0"/>
              </a:rPr>
              <a:t> </a:t>
            </a:r>
            <a:r>
              <a:rPr lang="en-US" sz="2000" b="1" dirty="0">
                <a:solidFill>
                  <a:srgbClr val="9A1900"/>
                </a:solidFill>
                <a:latin typeface="Courier New" charset="0"/>
              </a:rPr>
              <a:t>&lt;</a:t>
            </a:r>
            <a:r>
              <a:rPr lang="en-US" sz="2000" b="1" dirty="0">
                <a:solidFill>
                  <a:srgbClr val="000000"/>
                </a:solidFill>
                <a:latin typeface="Courier New" charset="0"/>
              </a:rPr>
              <a:t>N</a:t>
            </a:r>
            <a:r>
              <a:rPr lang="en-US" sz="2000" b="1" dirty="0">
                <a:solidFill>
                  <a:srgbClr val="9A1900"/>
                </a:solidFill>
                <a:latin typeface="Courier New" charset="0"/>
              </a:rPr>
              <a:t>;</a:t>
            </a:r>
            <a:r>
              <a:rPr lang="en-US" sz="2000" b="1" dirty="0">
                <a:latin typeface="Courier New" charset="0"/>
              </a:rPr>
              <a:t> </a:t>
            </a:r>
            <a:r>
              <a:rPr lang="en-US" sz="2000" b="1" dirty="0" err="1">
                <a:latin typeface="Courier New" charset="0"/>
              </a:rPr>
              <a:t>i</a:t>
            </a:r>
            <a:r>
              <a:rPr lang="en-US" sz="2000" b="1" dirty="0">
                <a:solidFill>
                  <a:srgbClr val="9A1900"/>
                </a:solidFill>
                <a:latin typeface="Courier New" charset="0"/>
              </a:rPr>
              <a:t>++) </a:t>
            </a:r>
            <a:r>
              <a:rPr lang="en-US" sz="2000" b="1" dirty="0">
                <a:solidFill>
                  <a:srgbClr val="000000"/>
                </a:solidFill>
                <a:latin typeface="Courier New" charset="0"/>
              </a:rPr>
              <a:t>{</a:t>
            </a:r>
            <a:endParaRPr lang="en-US" sz="2000" b="1" dirty="0">
              <a:solidFill>
                <a:schemeClr val="hlink"/>
              </a:solidFill>
              <a:latin typeface="Courier New" charset="0"/>
            </a:endParaRPr>
          </a:p>
          <a:p>
            <a:pPr>
              <a:lnSpc>
                <a:spcPct val="50000"/>
              </a:lnSpc>
              <a:spcBef>
                <a:spcPct val="50000"/>
              </a:spcBef>
            </a:pPr>
            <a:r>
              <a:rPr lang="en-US" sz="2000" b="1" dirty="0">
                <a:latin typeface="Courier New" charset="0"/>
              </a:rPr>
              <a:t>   </a:t>
            </a:r>
            <a:r>
              <a:rPr lang="tr-TR" sz="2000" b="1" dirty="0">
                <a:latin typeface="Courier New" charset="0"/>
              </a:rPr>
              <a:t>A</a:t>
            </a:r>
            <a:r>
              <a:rPr lang="en-US" sz="2000" b="1" dirty="0">
                <a:solidFill>
                  <a:srgbClr val="9A1900"/>
                </a:solidFill>
                <a:latin typeface="Courier New" charset="0"/>
              </a:rPr>
              <a:t>=</a:t>
            </a:r>
            <a:r>
              <a:rPr lang="en-US" sz="2000" b="1" dirty="0">
                <a:latin typeface="Courier New" charset="0"/>
              </a:rPr>
              <a:t> </a:t>
            </a:r>
            <a:r>
              <a:rPr lang="tr-TR" sz="2000" b="1" dirty="0">
                <a:latin typeface="Courier New" charset="0"/>
              </a:rPr>
              <a:t>A </a:t>
            </a:r>
            <a:r>
              <a:rPr lang="en-US" sz="2000" b="1" dirty="0">
                <a:solidFill>
                  <a:srgbClr val="9A1900"/>
                </a:solidFill>
                <a:latin typeface="Courier New" charset="0"/>
              </a:rPr>
              <a:t>+</a:t>
            </a:r>
            <a:r>
              <a:rPr lang="en-US" sz="2000" b="1" dirty="0">
                <a:latin typeface="Courier New" charset="0"/>
              </a:rPr>
              <a:t> x</a:t>
            </a:r>
            <a:r>
              <a:rPr lang="en-US" sz="2000" b="1" dirty="0">
                <a:solidFill>
                  <a:srgbClr val="9A1900"/>
                </a:solidFill>
                <a:latin typeface="Courier New" charset="0"/>
              </a:rPr>
              <a:t>[</a:t>
            </a:r>
            <a:r>
              <a:rPr lang="en-US" sz="2000" b="1" dirty="0" err="1">
                <a:latin typeface="Courier New" charset="0"/>
              </a:rPr>
              <a:t>i</a:t>
            </a:r>
            <a:r>
              <a:rPr lang="en-US" sz="2000" b="1" dirty="0">
                <a:solidFill>
                  <a:srgbClr val="9A1900"/>
                </a:solidFill>
                <a:latin typeface="Courier New" charset="0"/>
              </a:rPr>
              <a:t>]*</a:t>
            </a:r>
            <a:r>
              <a:rPr lang="en-US" sz="2000" b="1" dirty="0">
                <a:latin typeface="Courier New" charset="0"/>
              </a:rPr>
              <a:t>y</a:t>
            </a:r>
            <a:r>
              <a:rPr lang="en-US" sz="2000" b="1" dirty="0">
                <a:solidFill>
                  <a:srgbClr val="9A1900"/>
                </a:solidFill>
                <a:latin typeface="Courier New" charset="0"/>
              </a:rPr>
              <a:t>[</a:t>
            </a:r>
            <a:r>
              <a:rPr lang="en-US" sz="2000" b="1" dirty="0" err="1">
                <a:latin typeface="Courier New" charset="0"/>
              </a:rPr>
              <a:t>i</a:t>
            </a:r>
            <a:r>
              <a:rPr lang="en-US" sz="2000" b="1" dirty="0">
                <a:solidFill>
                  <a:srgbClr val="9A1900"/>
                </a:solidFill>
                <a:latin typeface="Courier New" charset="0"/>
              </a:rPr>
              <a:t>];</a:t>
            </a:r>
          </a:p>
          <a:p>
            <a:pPr>
              <a:lnSpc>
                <a:spcPct val="50000"/>
              </a:lnSpc>
              <a:spcBef>
                <a:spcPct val="50000"/>
              </a:spcBef>
            </a:pPr>
            <a:r>
              <a:rPr lang="en-US" sz="2000" b="1" dirty="0">
                <a:solidFill>
                  <a:srgbClr val="000000"/>
                </a:solidFill>
                <a:latin typeface="Courier New" charset="0"/>
              </a:rPr>
              <a:t>}</a:t>
            </a:r>
            <a:endParaRPr lang="tr-TR" sz="2000" b="1" dirty="0">
              <a:solidFill>
                <a:srgbClr val="000000"/>
              </a:solidFill>
              <a:latin typeface="Courier New" charset="0"/>
            </a:endParaRPr>
          </a:p>
          <a:p>
            <a:pPr>
              <a:lnSpc>
                <a:spcPct val="50000"/>
              </a:lnSpc>
              <a:spcBef>
                <a:spcPct val="50000"/>
              </a:spcBef>
            </a:pPr>
            <a:r>
              <a:rPr lang="tr-TR" sz="2000" b="1" dirty="0" err="1">
                <a:solidFill>
                  <a:srgbClr val="000000"/>
                </a:solidFill>
                <a:latin typeface="Courier New" charset="0"/>
              </a:rPr>
              <a:t>printf</a:t>
            </a:r>
            <a:r>
              <a:rPr lang="tr-TR" sz="2000" b="1" dirty="0">
                <a:solidFill>
                  <a:srgbClr val="000000"/>
                </a:solidFill>
                <a:latin typeface="Courier New" charset="0"/>
              </a:rPr>
              <a:t>(“%</a:t>
            </a:r>
            <a:r>
              <a:rPr lang="tr-TR" sz="2000" b="1" dirty="0" err="1">
                <a:solidFill>
                  <a:srgbClr val="000000"/>
                </a:solidFill>
                <a:latin typeface="Courier New" charset="0"/>
              </a:rPr>
              <a:t>lf</a:t>
            </a:r>
            <a:r>
              <a:rPr lang="tr-TR" sz="2000" b="1" dirty="0">
                <a:solidFill>
                  <a:srgbClr val="000000"/>
                </a:solidFill>
                <a:latin typeface="Courier New" charset="0"/>
              </a:rPr>
              <a:t>”, A);</a:t>
            </a:r>
            <a:endParaRPr lang="en-US" sz="2000" b="1" dirty="0">
              <a:solidFill>
                <a:srgbClr val="000000"/>
              </a:solidFill>
              <a:latin typeface="Courier New" charset="0"/>
            </a:endParaRPr>
          </a:p>
        </p:txBody>
      </p:sp>
      <p:sp>
        <p:nvSpPr>
          <p:cNvPr id="9" name="8 Metin kutusu"/>
          <p:cNvSpPr txBox="1"/>
          <p:nvPr/>
        </p:nvSpPr>
        <p:spPr>
          <a:xfrm>
            <a:off x="357158" y="1285861"/>
            <a:ext cx="1928794" cy="1168539"/>
          </a:xfrm>
          <a:prstGeom prst="flowChartTerminator">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2400" dirty="0"/>
              <a:t>Ekran çıktısı ne olur?</a:t>
            </a:r>
          </a:p>
        </p:txBody>
      </p:sp>
      <p:pic>
        <p:nvPicPr>
          <p:cNvPr id="5122" name="Picture 2"/>
          <p:cNvPicPr>
            <a:picLocks noChangeAspect="1" noChangeArrowheads="1"/>
          </p:cNvPicPr>
          <p:nvPr/>
        </p:nvPicPr>
        <p:blipFill>
          <a:blip r:embed="rId3"/>
          <a:srcRect/>
          <a:stretch>
            <a:fillRect/>
          </a:stretch>
        </p:blipFill>
        <p:spPr bwMode="auto">
          <a:xfrm>
            <a:off x="1500166" y="4857760"/>
            <a:ext cx="4453198" cy="1214422"/>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amond(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r>
              <a:rPr kumimoji="0" lang="en-US" dirty="0"/>
              <a:t>Vector Dot Product</a:t>
            </a:r>
          </a:p>
        </p:txBody>
      </p:sp>
      <p:sp>
        <p:nvSpPr>
          <p:cNvPr id="31748" name="Rectangle 3"/>
          <p:cNvSpPr>
            <a:spLocks noGrp="1" noChangeArrowheads="1"/>
          </p:cNvSpPr>
          <p:nvPr>
            <p:ph type="body" idx="1"/>
          </p:nvPr>
        </p:nvSpPr>
        <p:spPr>
          <a:xfrm>
            <a:off x="457200" y="1219200"/>
            <a:ext cx="3614734" cy="4937760"/>
          </a:xfrm>
        </p:spPr>
        <p:txBody>
          <a:bodyPr/>
          <a:lstStyle/>
          <a:p>
            <a:pPr marL="0" indent="0"/>
            <a:r>
              <a:rPr kumimoji="0" lang="en-US" dirty="0"/>
              <a:t>Dot product.  </a:t>
            </a:r>
            <a:endParaRPr kumimoji="0" lang="tr-TR" dirty="0"/>
          </a:p>
          <a:p>
            <a:pPr marL="0" indent="0"/>
            <a:r>
              <a:rPr kumimoji="0" lang="en-US" dirty="0">
                <a:solidFill>
                  <a:schemeClr val="tx1"/>
                </a:solidFill>
              </a:rPr>
              <a:t>Given two vectors </a:t>
            </a:r>
            <a:r>
              <a:rPr kumimoji="0" lang="en-US" sz="2400" b="1" dirty="0">
                <a:solidFill>
                  <a:schemeClr val="tx1"/>
                </a:solidFill>
                <a:latin typeface="Courier New" charset="0"/>
              </a:rPr>
              <a:t>x[]</a:t>
            </a:r>
            <a:r>
              <a:rPr kumimoji="0" lang="en-US" sz="3600" dirty="0">
                <a:solidFill>
                  <a:schemeClr val="tx1"/>
                </a:solidFill>
              </a:rPr>
              <a:t> </a:t>
            </a:r>
            <a:r>
              <a:rPr kumimoji="0" lang="en-US" dirty="0">
                <a:solidFill>
                  <a:schemeClr val="tx1"/>
                </a:solidFill>
              </a:rPr>
              <a:t>and </a:t>
            </a:r>
            <a:r>
              <a:rPr kumimoji="0" lang="en-US" sz="2400" b="1" dirty="0">
                <a:solidFill>
                  <a:schemeClr val="tx1"/>
                </a:solidFill>
                <a:latin typeface="Courier New" charset="0"/>
              </a:rPr>
              <a:t>y[]</a:t>
            </a:r>
            <a:r>
              <a:rPr kumimoji="0" lang="en-US" sz="3600" dirty="0">
                <a:solidFill>
                  <a:schemeClr val="tx1"/>
                </a:solidFill>
              </a:rPr>
              <a:t> </a:t>
            </a:r>
            <a:r>
              <a:rPr kumimoji="0" lang="en-US" dirty="0">
                <a:solidFill>
                  <a:schemeClr val="tx1"/>
                </a:solidFill>
              </a:rPr>
              <a:t>of length </a:t>
            </a:r>
            <a:r>
              <a:rPr kumimoji="0" lang="en-US" sz="1600" b="1" dirty="0">
                <a:solidFill>
                  <a:schemeClr val="tx1"/>
                </a:solidFill>
                <a:latin typeface="Courier New" charset="0"/>
              </a:rPr>
              <a:t>N</a:t>
            </a:r>
            <a:r>
              <a:rPr kumimoji="0" lang="en-US" dirty="0">
                <a:solidFill>
                  <a:schemeClr val="tx1"/>
                </a:solidFill>
              </a:rPr>
              <a:t>, their dot product is the sum of the products of their corresponding components.</a:t>
            </a:r>
          </a:p>
        </p:txBody>
      </p:sp>
      <p:sp>
        <p:nvSpPr>
          <p:cNvPr id="31749" name="Rectangle 4"/>
          <p:cNvSpPr>
            <a:spLocks noChangeArrowheads="1"/>
          </p:cNvSpPr>
          <p:nvPr/>
        </p:nvSpPr>
        <p:spPr bwMode="auto">
          <a:xfrm>
            <a:off x="4500562" y="4071942"/>
            <a:ext cx="4294187" cy="203041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82880" tIns="137160" rIns="182880" bIns="182880">
            <a:prstTxWarp prst="textNoShape">
              <a:avLst/>
            </a:prstTxWarp>
            <a:spAutoFit/>
          </a:bodyPr>
          <a:lstStyle/>
          <a:p>
            <a:r>
              <a:rPr lang="en-US" sz="1600" b="1" dirty="0">
                <a:solidFill>
                  <a:srgbClr val="0000FF"/>
                </a:solidFill>
                <a:latin typeface="Courier New" charset="0"/>
              </a:rPr>
              <a:t>double</a:t>
            </a:r>
            <a:r>
              <a:rPr lang="en-US" sz="1600" b="1" dirty="0">
                <a:solidFill>
                  <a:srgbClr val="9A1900"/>
                </a:solidFill>
                <a:latin typeface="Courier New" charset="0"/>
              </a:rPr>
              <a:t> </a:t>
            </a:r>
            <a:r>
              <a:rPr lang="en-US" sz="1600" b="1" dirty="0">
                <a:solidFill>
                  <a:srgbClr val="000000"/>
                </a:solidFill>
                <a:latin typeface="Courier New" charset="0"/>
              </a:rPr>
              <a:t>x</a:t>
            </a:r>
            <a:r>
              <a:rPr lang="en-US" sz="1600" b="1" dirty="0">
                <a:solidFill>
                  <a:srgbClr val="9A1900"/>
                </a:solidFill>
                <a:latin typeface="Courier New" charset="0"/>
              </a:rPr>
              <a:t>[]</a:t>
            </a:r>
            <a:r>
              <a:rPr lang="en-US" sz="1600" b="1" dirty="0">
                <a:solidFill>
                  <a:srgbClr val="000000"/>
                </a:solidFill>
                <a:latin typeface="Courier New" charset="0"/>
              </a:rPr>
              <a:t> </a:t>
            </a:r>
            <a:r>
              <a:rPr lang="en-US" sz="1600" b="1" dirty="0">
                <a:solidFill>
                  <a:srgbClr val="9C1600"/>
                </a:solidFill>
                <a:latin typeface="Courier New" charset="0"/>
              </a:rPr>
              <a:t>= </a:t>
            </a:r>
            <a:r>
              <a:rPr lang="en-US" sz="1600" b="1" dirty="0">
                <a:solidFill>
                  <a:srgbClr val="000008"/>
                </a:solidFill>
                <a:latin typeface="Courier New" charset="0"/>
              </a:rPr>
              <a:t>{ </a:t>
            </a:r>
            <a:r>
              <a:rPr lang="en-US" sz="1600" b="1" dirty="0">
                <a:solidFill>
                  <a:srgbClr val="993399"/>
                </a:solidFill>
                <a:latin typeface="Courier New" charset="0"/>
              </a:rPr>
              <a:t>0.3</a:t>
            </a:r>
            <a:r>
              <a:rPr lang="en-US" sz="1600" b="1" dirty="0">
                <a:solidFill>
                  <a:srgbClr val="9A1900"/>
                </a:solidFill>
                <a:latin typeface="Courier New" charset="0"/>
              </a:rPr>
              <a:t>, </a:t>
            </a:r>
            <a:r>
              <a:rPr lang="en-US" sz="1600" b="1" dirty="0">
                <a:solidFill>
                  <a:srgbClr val="993399"/>
                </a:solidFill>
                <a:latin typeface="Courier New" charset="0"/>
              </a:rPr>
              <a:t>0.6</a:t>
            </a:r>
            <a:r>
              <a:rPr lang="en-US" sz="1600" b="1" dirty="0">
                <a:solidFill>
                  <a:srgbClr val="9A1900"/>
                </a:solidFill>
                <a:latin typeface="Courier New" charset="0"/>
              </a:rPr>
              <a:t>, </a:t>
            </a:r>
            <a:r>
              <a:rPr lang="en-US" sz="1600" b="1" dirty="0">
                <a:solidFill>
                  <a:srgbClr val="993399"/>
                </a:solidFill>
                <a:latin typeface="Courier New" charset="0"/>
              </a:rPr>
              <a:t>0.1</a:t>
            </a:r>
            <a:r>
              <a:rPr lang="en-US" sz="1600" b="1" dirty="0">
                <a:solidFill>
                  <a:srgbClr val="000008"/>
                </a:solidFill>
                <a:latin typeface="Courier New" charset="0"/>
              </a:rPr>
              <a:t>}</a:t>
            </a:r>
            <a:r>
              <a:rPr lang="en-US" sz="1600" b="1" dirty="0">
                <a:solidFill>
                  <a:srgbClr val="9A1900"/>
                </a:solidFill>
                <a:latin typeface="Courier New" charset="0"/>
              </a:rPr>
              <a:t>; </a:t>
            </a:r>
          </a:p>
          <a:p>
            <a:r>
              <a:rPr lang="en-US" sz="1600" b="1" dirty="0">
                <a:solidFill>
                  <a:srgbClr val="0000FF"/>
                </a:solidFill>
                <a:latin typeface="Courier New" charset="0"/>
              </a:rPr>
              <a:t>double</a:t>
            </a:r>
            <a:r>
              <a:rPr lang="en-US" sz="1600" b="1" dirty="0">
                <a:solidFill>
                  <a:srgbClr val="9A1900"/>
                </a:solidFill>
                <a:latin typeface="Courier New" charset="0"/>
              </a:rPr>
              <a:t> </a:t>
            </a:r>
            <a:r>
              <a:rPr lang="en-US" sz="1600" b="1" dirty="0">
                <a:solidFill>
                  <a:srgbClr val="000000"/>
                </a:solidFill>
                <a:latin typeface="Courier New" charset="0"/>
              </a:rPr>
              <a:t>y</a:t>
            </a:r>
            <a:r>
              <a:rPr lang="en-US" sz="1600" b="1" dirty="0">
                <a:solidFill>
                  <a:srgbClr val="9A1900"/>
                </a:solidFill>
                <a:latin typeface="Courier New" charset="0"/>
              </a:rPr>
              <a:t>[]</a:t>
            </a:r>
            <a:r>
              <a:rPr lang="en-US" sz="1600" b="1" dirty="0">
                <a:solidFill>
                  <a:srgbClr val="000000"/>
                </a:solidFill>
                <a:latin typeface="Courier New" charset="0"/>
              </a:rPr>
              <a:t> </a:t>
            </a:r>
            <a:r>
              <a:rPr lang="en-US" sz="1600" b="1" dirty="0">
                <a:solidFill>
                  <a:srgbClr val="9C1600"/>
                </a:solidFill>
                <a:latin typeface="Courier New" charset="0"/>
              </a:rPr>
              <a:t>= </a:t>
            </a:r>
            <a:r>
              <a:rPr lang="en-US" sz="1600" b="1" dirty="0">
                <a:solidFill>
                  <a:srgbClr val="000008"/>
                </a:solidFill>
                <a:latin typeface="Courier New" charset="0"/>
              </a:rPr>
              <a:t>{ </a:t>
            </a:r>
            <a:r>
              <a:rPr lang="en-US" sz="1600" b="1" dirty="0">
                <a:solidFill>
                  <a:srgbClr val="993399"/>
                </a:solidFill>
                <a:latin typeface="Courier New" charset="0"/>
              </a:rPr>
              <a:t>0.5</a:t>
            </a:r>
            <a:r>
              <a:rPr lang="en-US" sz="1600" b="1" dirty="0">
                <a:solidFill>
                  <a:srgbClr val="9A1900"/>
                </a:solidFill>
                <a:latin typeface="Courier New" charset="0"/>
              </a:rPr>
              <a:t>, </a:t>
            </a:r>
            <a:r>
              <a:rPr lang="en-US" sz="1600" b="1" dirty="0">
                <a:solidFill>
                  <a:srgbClr val="993399"/>
                </a:solidFill>
                <a:latin typeface="Courier New" charset="0"/>
              </a:rPr>
              <a:t>0.1</a:t>
            </a:r>
            <a:r>
              <a:rPr lang="en-US" sz="1600" b="1" dirty="0">
                <a:solidFill>
                  <a:srgbClr val="9A1900"/>
                </a:solidFill>
                <a:latin typeface="Courier New" charset="0"/>
              </a:rPr>
              <a:t>, </a:t>
            </a:r>
            <a:r>
              <a:rPr lang="en-US" sz="1600" b="1" dirty="0">
                <a:solidFill>
                  <a:srgbClr val="993399"/>
                </a:solidFill>
                <a:latin typeface="Courier New" charset="0"/>
              </a:rPr>
              <a:t>0.4</a:t>
            </a:r>
            <a:r>
              <a:rPr lang="en-US" sz="1600" b="1" dirty="0">
                <a:solidFill>
                  <a:srgbClr val="000008"/>
                </a:solidFill>
                <a:latin typeface="Courier New" charset="0"/>
              </a:rPr>
              <a:t>}</a:t>
            </a:r>
            <a:r>
              <a:rPr lang="en-US" sz="1600" b="1" dirty="0">
                <a:solidFill>
                  <a:srgbClr val="9A1900"/>
                </a:solidFill>
                <a:latin typeface="Courier New" charset="0"/>
              </a:rPr>
              <a:t>; </a:t>
            </a:r>
            <a:endParaRPr lang="en-US" sz="1600" b="1" dirty="0">
              <a:solidFill>
                <a:srgbClr val="000008"/>
              </a:solidFill>
              <a:latin typeface="Courier New" charset="0"/>
            </a:endParaRPr>
          </a:p>
          <a:p>
            <a:pPr>
              <a:lnSpc>
                <a:spcPct val="50000"/>
              </a:lnSpc>
              <a:spcBef>
                <a:spcPct val="50000"/>
              </a:spcBef>
            </a:pPr>
            <a:r>
              <a:rPr lang="en-US" sz="1600" b="1" dirty="0" err="1">
                <a:solidFill>
                  <a:srgbClr val="0000FF"/>
                </a:solidFill>
                <a:latin typeface="Courier New" charset="0"/>
              </a:rPr>
              <a:t>int</a:t>
            </a:r>
            <a:r>
              <a:rPr lang="tr-TR" sz="1600" b="1" dirty="0">
                <a:solidFill>
                  <a:srgbClr val="0000FF"/>
                </a:solidFill>
                <a:latin typeface="Courier New" charset="0"/>
              </a:rPr>
              <a:t> </a:t>
            </a:r>
            <a:r>
              <a:rPr lang="en-US" sz="1600" b="1" dirty="0">
                <a:solidFill>
                  <a:srgbClr val="000000"/>
                </a:solidFill>
                <a:latin typeface="Courier New" charset="0"/>
              </a:rPr>
              <a:t>N </a:t>
            </a:r>
            <a:r>
              <a:rPr lang="en-US" sz="1600" b="1" dirty="0">
                <a:solidFill>
                  <a:srgbClr val="9A1900"/>
                </a:solidFill>
                <a:latin typeface="Courier New" charset="0"/>
              </a:rPr>
              <a:t>=</a:t>
            </a:r>
            <a:r>
              <a:rPr lang="tr-TR" sz="1600" b="1" dirty="0">
                <a:latin typeface="Courier New" charset="0"/>
              </a:rPr>
              <a:t>3, i</a:t>
            </a:r>
            <a:r>
              <a:rPr lang="en-US" sz="1600" b="1" dirty="0">
                <a:solidFill>
                  <a:srgbClr val="9A1900"/>
                </a:solidFill>
                <a:latin typeface="Courier New" charset="0"/>
              </a:rPr>
              <a:t>;</a:t>
            </a:r>
            <a:endParaRPr lang="en-US" sz="1600" b="1" dirty="0">
              <a:solidFill>
                <a:srgbClr val="0000FF"/>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tr-TR" sz="1600" b="1" dirty="0">
                <a:solidFill>
                  <a:srgbClr val="0000FF"/>
                </a:solidFill>
                <a:latin typeface="Courier New" charset="0"/>
              </a:rPr>
              <a:t> </a:t>
            </a:r>
            <a:r>
              <a:rPr lang="en-US" sz="1600" b="1" dirty="0">
                <a:solidFill>
                  <a:srgbClr val="000000"/>
                </a:solidFill>
                <a:latin typeface="Courier New" charset="0"/>
              </a:rPr>
              <a:t>sum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        </a:t>
            </a:r>
            <a:endParaRPr lang="en-US" sz="1600" b="1" dirty="0">
              <a:solidFill>
                <a:srgbClr val="0000FF"/>
              </a:solidFill>
              <a:latin typeface="Courier New" charset="0"/>
            </a:endParaRPr>
          </a:p>
          <a:p>
            <a:pPr>
              <a:lnSpc>
                <a:spcPct val="50000"/>
              </a:lnSpc>
              <a:spcBef>
                <a:spcPct val="50000"/>
              </a:spcBef>
            </a:pPr>
            <a:r>
              <a:rPr lang="en-US" sz="1600" b="1" dirty="0">
                <a:solidFill>
                  <a:srgbClr val="0000FF"/>
                </a:solidFill>
                <a:latin typeface="Courier New" charset="0"/>
              </a:rPr>
              <a:t>for</a:t>
            </a:r>
            <a:r>
              <a:rPr lang="en-US" sz="1600" b="1" dirty="0">
                <a:solidFill>
                  <a:srgbClr val="9A1900"/>
                </a:solidFill>
                <a:latin typeface="Courier New" charset="0"/>
              </a:rPr>
              <a:t>(</a:t>
            </a:r>
            <a:r>
              <a:rPr lang="en-US" sz="1600" b="1" dirty="0" err="1">
                <a:latin typeface="Courier New" charset="0"/>
              </a:rPr>
              <a:t>i</a:t>
            </a:r>
            <a:r>
              <a:rPr lang="en-US" sz="1600" b="1" dirty="0">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r>
              <a:rPr lang="en-US" sz="1600" b="1" dirty="0">
                <a:latin typeface="Courier New" charset="0"/>
              </a:rPr>
              <a:t> </a:t>
            </a:r>
            <a:r>
              <a:rPr lang="en-US" sz="1600" b="1" dirty="0" err="1">
                <a:latin typeface="Courier New" charset="0"/>
              </a:rPr>
              <a:t>i</a:t>
            </a:r>
            <a:r>
              <a:rPr lang="en-US" sz="1600" b="1" dirty="0">
                <a:latin typeface="Courier New" charset="0"/>
              </a:rPr>
              <a:t> </a:t>
            </a:r>
            <a:r>
              <a:rPr lang="en-US" sz="1600" b="1" dirty="0">
                <a:solidFill>
                  <a:srgbClr val="9A1900"/>
                </a:solidFill>
                <a:latin typeface="Courier New" charset="0"/>
              </a:rPr>
              <a:t>&lt;</a:t>
            </a:r>
            <a:r>
              <a:rPr lang="en-US" sz="1600" b="1" dirty="0">
                <a:solidFill>
                  <a:srgbClr val="000000"/>
                </a:solidFill>
                <a:latin typeface="Courier New" charset="0"/>
              </a:rPr>
              <a:t>N</a:t>
            </a:r>
            <a:r>
              <a:rPr lang="en-US" sz="1600" b="1" dirty="0">
                <a:solidFill>
                  <a:srgbClr val="9A1900"/>
                </a:solidFill>
                <a:latin typeface="Courier New" charset="0"/>
              </a:rPr>
              <a:t>;</a:t>
            </a:r>
            <a:r>
              <a:rPr lang="en-US" sz="1600" b="1" dirty="0">
                <a:latin typeface="Courier New" charset="0"/>
              </a:rPr>
              <a:t> </a:t>
            </a:r>
            <a:r>
              <a:rPr lang="en-US" sz="1600" b="1" dirty="0" err="1">
                <a:latin typeface="Courier New" charset="0"/>
              </a:rPr>
              <a:t>i</a:t>
            </a:r>
            <a:r>
              <a:rPr lang="en-US" sz="1600" b="1" dirty="0">
                <a:solidFill>
                  <a:srgbClr val="9A1900"/>
                </a:solidFill>
                <a:latin typeface="Courier New" charset="0"/>
              </a:rPr>
              <a:t>++) </a:t>
            </a:r>
            <a:r>
              <a:rPr lang="en-US" sz="1600" b="1" dirty="0">
                <a:solidFill>
                  <a:srgbClr val="000000"/>
                </a:solidFill>
                <a:latin typeface="Courier New" charset="0"/>
              </a:rPr>
              <a:t>{</a:t>
            </a:r>
            <a:endParaRPr lang="en-US" sz="1600" b="1" dirty="0">
              <a:solidFill>
                <a:schemeClr val="hlink"/>
              </a:solidFill>
              <a:latin typeface="Courier New" charset="0"/>
            </a:endParaRPr>
          </a:p>
          <a:p>
            <a:pPr>
              <a:lnSpc>
                <a:spcPct val="50000"/>
              </a:lnSpc>
              <a:spcBef>
                <a:spcPct val="50000"/>
              </a:spcBef>
            </a:pPr>
            <a:r>
              <a:rPr lang="en-US" sz="1600" b="1" dirty="0">
                <a:latin typeface="Courier New" charset="0"/>
              </a:rPr>
              <a:t>   sum </a:t>
            </a:r>
            <a:r>
              <a:rPr lang="en-US" sz="1600" b="1" dirty="0">
                <a:solidFill>
                  <a:srgbClr val="9A1900"/>
                </a:solidFill>
                <a:latin typeface="Courier New" charset="0"/>
              </a:rPr>
              <a:t>=</a:t>
            </a:r>
            <a:r>
              <a:rPr lang="en-US" sz="1600" b="1" dirty="0">
                <a:latin typeface="Courier New" charset="0"/>
              </a:rPr>
              <a:t> sum </a:t>
            </a:r>
            <a:r>
              <a:rPr lang="en-US" sz="1600" b="1" dirty="0">
                <a:solidFill>
                  <a:srgbClr val="9A1900"/>
                </a:solidFill>
                <a:latin typeface="Courier New" charset="0"/>
              </a:rPr>
              <a:t>+</a:t>
            </a:r>
            <a:r>
              <a:rPr lang="en-US" sz="1600" b="1" dirty="0">
                <a:latin typeface="Courier New" charset="0"/>
              </a:rPr>
              <a:t> x</a:t>
            </a:r>
            <a:r>
              <a:rPr lang="en-US" sz="1600" b="1" dirty="0">
                <a:solidFill>
                  <a:srgbClr val="9A1900"/>
                </a:solidFill>
                <a:latin typeface="Courier New" charset="0"/>
              </a:rPr>
              <a:t>[</a:t>
            </a:r>
            <a:r>
              <a:rPr lang="en-US" sz="1600" b="1" dirty="0" err="1">
                <a:latin typeface="Courier New" charset="0"/>
              </a:rPr>
              <a:t>i</a:t>
            </a:r>
            <a:r>
              <a:rPr lang="en-US" sz="1600" b="1" dirty="0">
                <a:solidFill>
                  <a:srgbClr val="9A1900"/>
                </a:solidFill>
                <a:latin typeface="Courier New" charset="0"/>
              </a:rPr>
              <a:t>]*</a:t>
            </a:r>
            <a:r>
              <a:rPr lang="en-US" sz="1600" b="1" dirty="0">
                <a:latin typeface="Courier New" charset="0"/>
              </a:rPr>
              <a:t>y</a:t>
            </a:r>
            <a:r>
              <a:rPr lang="en-US" sz="1600" b="1" dirty="0">
                <a:solidFill>
                  <a:srgbClr val="9A1900"/>
                </a:solidFill>
                <a:latin typeface="Courier New" charset="0"/>
              </a:rPr>
              <a:t>[</a:t>
            </a:r>
            <a:r>
              <a:rPr lang="en-US" sz="1600" b="1" dirty="0" err="1">
                <a:latin typeface="Courier New" charset="0"/>
              </a:rPr>
              <a:t>i</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pic>
        <p:nvPicPr>
          <p:cNvPr id="7" name="Picture 6" descr="Picture 23.png"/>
          <p:cNvPicPr>
            <a:picLocks noChangeAspect="1"/>
          </p:cNvPicPr>
          <p:nvPr/>
        </p:nvPicPr>
        <p:blipFill>
          <a:blip r:embed="rId3"/>
          <a:stretch>
            <a:fillRect/>
          </a:stretch>
        </p:blipFill>
        <p:spPr>
          <a:xfrm>
            <a:off x="4572000" y="1428736"/>
            <a:ext cx="4028881" cy="2143140"/>
          </a:xfrm>
          <a:prstGeom prst="rect">
            <a:avLst/>
          </a:prstGeom>
          <a:ln>
            <a:solidFill>
              <a:srgbClr val="0000FF"/>
            </a:solidFill>
          </a:ln>
        </p:spPr>
      </p:pic>
    </p:spTree>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Picture 27.png"/>
          <p:cNvPicPr>
            <a:picLocks noChangeAspect="1"/>
          </p:cNvPicPr>
          <p:nvPr/>
        </p:nvPicPr>
        <p:blipFill>
          <a:blip r:embed="rId3"/>
          <a:stretch>
            <a:fillRect/>
          </a:stretch>
        </p:blipFill>
        <p:spPr>
          <a:xfrm>
            <a:off x="5500694" y="2071678"/>
            <a:ext cx="3114248" cy="3938393"/>
          </a:xfrm>
          <a:prstGeom prst="rect">
            <a:avLst/>
          </a:prstGeom>
        </p:spPr>
      </p:pic>
      <p:sp>
        <p:nvSpPr>
          <p:cNvPr id="64514" name="Slide Number Placeholder 3"/>
          <p:cNvSpPr>
            <a:spLocks noGrp="1"/>
          </p:cNvSpPr>
          <p:nvPr>
            <p:ph type="sldNum" sz="quarter" idx="10"/>
          </p:nvPr>
        </p:nvSpPr>
        <p:spPr>
          <a:noFill/>
        </p:spPr>
        <p:txBody>
          <a:bodyPr/>
          <a:lstStyle/>
          <a:p>
            <a:fld id="{26115053-AB54-F44C-B2A4-B3DD805244E0}" type="slidenum">
              <a:rPr lang="en-US" smtClean="0"/>
              <a:pPr/>
              <a:t>124</a:t>
            </a:fld>
            <a:endParaRPr lang="en-US" sz="1400"/>
          </a:p>
        </p:txBody>
      </p:sp>
      <p:sp>
        <p:nvSpPr>
          <p:cNvPr id="64515" name="Rectangle 2"/>
          <p:cNvSpPr>
            <a:spLocks noGrp="1" noChangeArrowheads="1"/>
          </p:cNvSpPr>
          <p:nvPr>
            <p:ph type="title"/>
          </p:nvPr>
        </p:nvSpPr>
        <p:spPr/>
        <p:txBody>
          <a:bodyPr/>
          <a:lstStyle/>
          <a:p>
            <a:r>
              <a:rPr kumimoji="0" lang="en-US" dirty="0"/>
              <a:t>Two-Dimensional Array</a:t>
            </a:r>
            <a:r>
              <a:rPr kumimoji="0" lang="tr-TR" dirty="0"/>
              <a:t>s</a:t>
            </a:r>
            <a:endParaRPr kumimoji="0" lang="en-US" dirty="0"/>
          </a:p>
        </p:txBody>
      </p:sp>
      <p:sp>
        <p:nvSpPr>
          <p:cNvPr id="64516" name="Rectangle 3"/>
          <p:cNvSpPr>
            <a:spLocks noGrp="1" noChangeArrowheads="1"/>
          </p:cNvSpPr>
          <p:nvPr>
            <p:ph type="body" idx="1"/>
          </p:nvPr>
        </p:nvSpPr>
        <p:spPr/>
        <p:txBody>
          <a:bodyPr/>
          <a:lstStyle/>
          <a:p>
            <a:pPr marL="0" indent="0"/>
            <a:r>
              <a:rPr kumimoji="0" lang="en-US" sz="2400" dirty="0"/>
              <a:t>Array access.  </a:t>
            </a:r>
            <a:r>
              <a:rPr kumimoji="0" lang="en-US" sz="2400" dirty="0">
                <a:solidFill>
                  <a:schemeClr val="tx1"/>
                </a:solidFill>
              </a:rPr>
              <a:t>Use </a:t>
            </a:r>
            <a:r>
              <a:rPr kumimoji="0" lang="en-US" sz="1400" b="1" dirty="0">
                <a:solidFill>
                  <a:schemeClr val="tx1"/>
                </a:solidFill>
                <a:latin typeface="Courier New" charset="0"/>
              </a:rPr>
              <a:t>a[</a:t>
            </a:r>
            <a:r>
              <a:rPr kumimoji="0" lang="en-US" sz="1400" b="1" dirty="0" err="1">
                <a:solidFill>
                  <a:schemeClr val="tx1"/>
                </a:solidFill>
                <a:latin typeface="Courier New" charset="0"/>
              </a:rPr>
              <a:t>i</a:t>
            </a:r>
            <a:r>
              <a:rPr kumimoji="0" lang="en-US" sz="1400" b="1" dirty="0">
                <a:solidFill>
                  <a:schemeClr val="tx1"/>
                </a:solidFill>
                <a:latin typeface="Courier New" charset="0"/>
              </a:rPr>
              <a:t>][j]</a:t>
            </a:r>
            <a:r>
              <a:rPr kumimoji="0" lang="en-US" sz="2400" dirty="0">
                <a:solidFill>
                  <a:schemeClr val="tx1"/>
                </a:solidFill>
              </a:rPr>
              <a:t> to access entry in row </a:t>
            </a:r>
            <a:r>
              <a:rPr kumimoji="0" lang="en-US" sz="1400" b="1" dirty="0" err="1">
                <a:solidFill>
                  <a:schemeClr val="tx1"/>
                </a:solidFill>
                <a:latin typeface="Courier New" charset="0"/>
              </a:rPr>
              <a:t>i</a:t>
            </a:r>
            <a:r>
              <a:rPr kumimoji="0" lang="en-US" sz="2400" dirty="0">
                <a:solidFill>
                  <a:schemeClr val="tx1"/>
                </a:solidFill>
              </a:rPr>
              <a:t> and column </a:t>
            </a:r>
            <a:r>
              <a:rPr kumimoji="0" lang="en-US" sz="1400" b="1" dirty="0">
                <a:solidFill>
                  <a:schemeClr val="tx1"/>
                </a:solidFill>
                <a:latin typeface="Courier New" charset="0"/>
              </a:rPr>
              <a:t>j</a:t>
            </a:r>
            <a:r>
              <a:rPr kumimoji="0" lang="en-US" sz="2400" dirty="0">
                <a:solidFill>
                  <a:schemeClr val="tx1"/>
                </a:solidFill>
              </a:rPr>
              <a:t>. </a:t>
            </a:r>
          </a:p>
          <a:p>
            <a:pPr marL="0" indent="0"/>
            <a:r>
              <a:rPr kumimoji="0" lang="en-US" sz="2400" dirty="0"/>
              <a:t>Zero-based indexing.  </a:t>
            </a:r>
            <a:r>
              <a:rPr kumimoji="0" lang="en-US" sz="2400" dirty="0">
                <a:solidFill>
                  <a:schemeClr val="tx1"/>
                </a:solidFill>
              </a:rPr>
              <a:t>Row and column indices start at </a:t>
            </a:r>
            <a:r>
              <a:rPr lang="en-US" sz="1400" b="1" dirty="0">
                <a:solidFill>
                  <a:schemeClr val="tx1"/>
                </a:solidFill>
                <a:latin typeface="Courier New" charset="0"/>
              </a:rPr>
              <a:t>0</a:t>
            </a:r>
            <a:r>
              <a:rPr kumimoji="0" lang="en-US" sz="2400" dirty="0">
                <a:solidFill>
                  <a:schemeClr val="tx1"/>
                </a:solidFill>
              </a:rPr>
              <a:t>.</a:t>
            </a:r>
          </a:p>
          <a:p>
            <a:pPr lvl="1"/>
            <a:endParaRPr kumimoji="0" lang="en-US" dirty="0"/>
          </a:p>
        </p:txBody>
      </p:sp>
      <p:sp>
        <p:nvSpPr>
          <p:cNvPr id="64517" name="Rectangle 6"/>
          <p:cNvSpPr>
            <a:spLocks noChangeArrowheads="1"/>
          </p:cNvSpPr>
          <p:nvPr/>
        </p:nvSpPr>
        <p:spPr bwMode="auto">
          <a:xfrm>
            <a:off x="642910" y="2214554"/>
            <a:ext cx="4572032" cy="21986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rgbClr val="0000FF"/>
                </a:solidFill>
                <a:latin typeface="Courier New" charset="0"/>
              </a:rPr>
              <a:t> </a:t>
            </a:r>
            <a:r>
              <a:rPr lang="tr-TR" sz="1600" b="1" dirty="0">
                <a:solidFill>
                  <a:schemeClr val="tx1"/>
                </a:solidFill>
                <a:latin typeface="Courier New" charset="0"/>
              </a:rPr>
              <a:t>i,j,</a:t>
            </a:r>
            <a:r>
              <a:rPr lang="tr-TR" sz="1600" b="1" dirty="0">
                <a:solidFill>
                  <a:srgbClr val="0000FF"/>
                </a:solidFill>
                <a:latin typeface="Courier New" charset="0"/>
              </a:rPr>
              <a:t> </a:t>
            </a:r>
            <a:r>
              <a:rPr lang="en-US" sz="1600" b="1" dirty="0">
                <a:solidFill>
                  <a:srgbClr val="000008"/>
                </a:solidFill>
                <a:latin typeface="Courier New" charset="0"/>
              </a:rPr>
              <a:t>M </a:t>
            </a:r>
            <a:r>
              <a:rPr lang="en-US" sz="1600" b="1" dirty="0">
                <a:solidFill>
                  <a:srgbClr val="9C1600"/>
                </a:solidFill>
                <a:latin typeface="Courier New" charset="0"/>
              </a:rPr>
              <a:t>= </a:t>
            </a:r>
            <a:r>
              <a:rPr lang="en-US" sz="1600" b="1" dirty="0">
                <a:solidFill>
                  <a:srgbClr val="99319A"/>
                </a:solidFill>
                <a:latin typeface="Courier New" charset="0"/>
              </a:rPr>
              <a:t>10</a:t>
            </a:r>
            <a:r>
              <a:rPr lang="en-US" sz="1600" b="1" dirty="0">
                <a:solidFill>
                  <a:srgbClr val="9C16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tr-TR" sz="1600" b="1" dirty="0">
                <a:solidFill>
                  <a:srgbClr val="0000FF"/>
                </a:solidFill>
                <a:latin typeface="Courier New" charset="0"/>
              </a:rPr>
              <a:t> </a:t>
            </a:r>
            <a:r>
              <a:rPr lang="en-US" sz="1600" b="1" dirty="0">
                <a:solidFill>
                  <a:srgbClr val="000008"/>
                </a:solidFill>
                <a:latin typeface="Courier New" charset="0"/>
              </a:rPr>
              <a:t>N </a:t>
            </a:r>
            <a:r>
              <a:rPr lang="en-US" sz="1600" b="1" dirty="0">
                <a:solidFill>
                  <a:srgbClr val="9C1600"/>
                </a:solidFill>
                <a:latin typeface="Courier New" charset="0"/>
              </a:rPr>
              <a:t>= </a:t>
            </a:r>
            <a:r>
              <a:rPr lang="en-US" sz="1600" b="1" dirty="0">
                <a:solidFill>
                  <a:srgbClr val="99319A"/>
                </a:solidFill>
                <a:latin typeface="Courier New" charset="0"/>
              </a:rPr>
              <a:t>3</a:t>
            </a:r>
            <a:r>
              <a:rPr lang="en-US" sz="1600" b="1" dirty="0">
                <a:solidFill>
                  <a:srgbClr val="9C1600"/>
                </a:solidFill>
                <a:latin typeface="Courier New" charset="0"/>
              </a:rPr>
              <a:t>;</a:t>
            </a:r>
            <a:endParaRPr lang="en-US" sz="1600" b="1" dirty="0">
              <a:solidFill>
                <a:srgbClr val="0000FF"/>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tr-TR" sz="1600" b="1" dirty="0">
                <a:solidFill>
                  <a:srgbClr val="0000FF"/>
                </a:solidFill>
                <a:latin typeface="Courier New" charset="0"/>
              </a:rPr>
              <a:t> </a:t>
            </a:r>
            <a:r>
              <a:rPr lang="en-US" sz="1600" b="1" dirty="0">
                <a:solidFill>
                  <a:srgbClr val="000000"/>
                </a:solidFill>
                <a:latin typeface="Courier New" charset="0"/>
              </a:rPr>
              <a:t>a</a:t>
            </a:r>
            <a:r>
              <a:rPr lang="en-US" sz="1600" b="1" dirty="0">
                <a:solidFill>
                  <a:srgbClr val="9A1900"/>
                </a:solidFill>
                <a:latin typeface="Courier New" charset="0"/>
              </a:rPr>
              <a:t>[</a:t>
            </a:r>
            <a:r>
              <a:rPr lang="en-US" sz="1600" b="1" dirty="0">
                <a:solidFill>
                  <a:srgbClr val="000008"/>
                </a:solidFill>
                <a:latin typeface="Courier New" charset="0"/>
              </a:rPr>
              <a:t>M</a:t>
            </a:r>
            <a:r>
              <a:rPr lang="en-US" sz="1600" b="1" dirty="0">
                <a:solidFill>
                  <a:srgbClr val="9A1900"/>
                </a:solidFill>
                <a:latin typeface="Courier New" charset="0"/>
              </a:rPr>
              <a:t>][</a:t>
            </a:r>
            <a:r>
              <a:rPr lang="en-US" sz="1600" b="1" dirty="0">
                <a:solidFill>
                  <a:srgbClr val="000008"/>
                </a:solidFill>
                <a:latin typeface="Courier New" charset="0"/>
              </a:rPr>
              <a:t>N</a:t>
            </a:r>
            <a:r>
              <a:rPr lang="en-US" sz="1600" b="1" dirty="0">
                <a:solidFill>
                  <a:srgbClr val="9A1900"/>
                </a:solidFill>
                <a:latin typeface="Courier New" charset="0"/>
              </a:rPr>
              <a:t>];</a:t>
            </a:r>
          </a:p>
          <a:p>
            <a:r>
              <a:rPr lang="en-US" sz="1600" b="1" dirty="0">
                <a:solidFill>
                  <a:srgbClr val="0000FF"/>
                </a:solidFill>
                <a:latin typeface="Courier New" charset="0"/>
              </a:rPr>
              <a:t>for </a:t>
            </a:r>
            <a:r>
              <a:rPr lang="en-US" sz="1600" b="1" dirty="0">
                <a:solidFill>
                  <a:srgbClr val="9C1600"/>
                </a:solidFill>
                <a:latin typeface="Courier New" charset="0"/>
              </a:rPr>
              <a:t>(</a:t>
            </a:r>
            <a:r>
              <a:rPr lang="en-US" sz="1600" b="1" dirty="0" err="1">
                <a:solidFill>
                  <a:srgbClr val="000008"/>
                </a:solidFill>
                <a:latin typeface="Courier New" charset="0"/>
              </a:rPr>
              <a:t>i</a:t>
            </a:r>
            <a:r>
              <a:rPr lang="en-US" sz="1600" b="1" dirty="0">
                <a:solidFill>
                  <a:srgbClr val="000008"/>
                </a:solidFill>
                <a:latin typeface="Courier New" charset="0"/>
              </a:rPr>
              <a:t>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000008"/>
                </a:solidFill>
                <a:latin typeface="Courier New" charset="0"/>
              </a:rPr>
              <a:t> </a:t>
            </a:r>
            <a:r>
              <a:rPr lang="en-US" sz="1600" b="1" dirty="0">
                <a:solidFill>
                  <a:srgbClr val="9C1600"/>
                </a:solidFill>
                <a:latin typeface="Courier New" charset="0"/>
              </a:rPr>
              <a:t>&lt;</a:t>
            </a:r>
            <a:r>
              <a:rPr lang="en-US" sz="1600" b="1" dirty="0">
                <a:solidFill>
                  <a:srgbClr val="000008"/>
                </a:solidFill>
                <a:latin typeface="Courier New" charset="0"/>
              </a:rPr>
              <a:t>M</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9C1600"/>
                </a:solidFill>
                <a:latin typeface="Courier New" charset="0"/>
              </a:rPr>
              <a:t>++) </a:t>
            </a:r>
            <a:r>
              <a:rPr lang="en-US" sz="1600" b="1" dirty="0">
                <a:solidFill>
                  <a:srgbClr val="000008"/>
                </a:solidFill>
                <a:latin typeface="Courier New" charset="0"/>
              </a:rPr>
              <a:t>{</a:t>
            </a:r>
            <a:endParaRPr lang="en-US" sz="1600" b="1" dirty="0">
              <a:solidFill>
                <a:srgbClr val="9C1600"/>
              </a:solidFill>
              <a:latin typeface="Courier New" charset="0"/>
            </a:endParaRPr>
          </a:p>
          <a:p>
            <a:r>
              <a:rPr lang="en-US" sz="1600" b="1" dirty="0">
                <a:solidFill>
                  <a:srgbClr val="0000FF"/>
                </a:solidFill>
                <a:latin typeface="Courier New" charset="0"/>
              </a:rPr>
              <a:t>   for </a:t>
            </a:r>
            <a:r>
              <a:rPr lang="en-US" sz="1600" b="1" dirty="0">
                <a:solidFill>
                  <a:srgbClr val="9C1600"/>
                </a:solidFill>
                <a:latin typeface="Courier New" charset="0"/>
              </a:rPr>
              <a:t>(</a:t>
            </a:r>
            <a:r>
              <a:rPr lang="en-US" sz="1600" b="1" dirty="0">
                <a:solidFill>
                  <a:srgbClr val="000008"/>
                </a:solidFill>
                <a:latin typeface="Courier New" charset="0"/>
              </a:rPr>
              <a:t>j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a:solidFill>
                  <a:srgbClr val="000008"/>
                </a:solidFill>
                <a:latin typeface="Courier New" charset="0"/>
              </a:rPr>
              <a:t>j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a:solidFill>
                  <a:srgbClr val="000008"/>
                </a:solidFill>
                <a:latin typeface="Courier New" charset="0"/>
              </a:rPr>
              <a:t>j</a:t>
            </a:r>
            <a:r>
              <a:rPr lang="en-US" sz="1600" b="1" dirty="0">
                <a:solidFill>
                  <a:srgbClr val="9C1600"/>
                </a:solidFill>
                <a:latin typeface="Courier New" charset="0"/>
              </a:rPr>
              <a:t>++) </a:t>
            </a:r>
            <a:r>
              <a:rPr lang="en-US" sz="1600" b="1" dirty="0">
                <a:solidFill>
                  <a:srgbClr val="000008"/>
                </a:solidFill>
                <a:latin typeface="Courier New" charset="0"/>
              </a:rPr>
              <a:t>{</a:t>
            </a:r>
            <a:endParaRPr lang="en-US" sz="1600" b="1" dirty="0">
              <a:solidFill>
                <a:srgbClr val="9C1600"/>
              </a:solidFill>
              <a:latin typeface="Courier New" charset="0"/>
            </a:endParaRPr>
          </a:p>
          <a:p>
            <a:r>
              <a:rPr lang="tr-TR" sz="1600" b="1" dirty="0">
                <a:solidFill>
                  <a:srgbClr val="000008"/>
                </a:solidFill>
                <a:latin typeface="Courier New" charset="0"/>
              </a:rPr>
              <a:t>	</a:t>
            </a:r>
            <a:r>
              <a:rPr lang="en-US" sz="1600" b="1" dirty="0">
                <a:solidFill>
                  <a:srgbClr val="000008"/>
                </a:solidFill>
                <a:latin typeface="Courier New" charset="0"/>
              </a:rPr>
              <a:t>a</a:t>
            </a:r>
            <a:r>
              <a:rPr lang="en-US" sz="1600" b="1" dirty="0">
                <a:solidFill>
                  <a:srgbClr val="9C1600"/>
                </a:solidFill>
                <a:latin typeface="Courier New" charset="0"/>
              </a:rPr>
              <a:t>[</a:t>
            </a:r>
            <a:r>
              <a:rPr lang="en-US" sz="1600" b="1" dirty="0" err="1">
                <a:solidFill>
                  <a:srgbClr val="000008"/>
                </a:solidFill>
                <a:latin typeface="Courier New" charset="0"/>
              </a:rPr>
              <a:t>i</a:t>
            </a:r>
            <a:r>
              <a:rPr lang="en-US" sz="1600" b="1" dirty="0">
                <a:solidFill>
                  <a:srgbClr val="9C1600"/>
                </a:solidFill>
                <a:latin typeface="Courier New" charset="0"/>
              </a:rPr>
              <a:t>][</a:t>
            </a:r>
            <a:r>
              <a:rPr lang="en-US" sz="1600" b="1" dirty="0">
                <a:solidFill>
                  <a:srgbClr val="000008"/>
                </a:solidFill>
                <a:latin typeface="Courier New" charset="0"/>
              </a:rPr>
              <a:t>j</a:t>
            </a:r>
            <a:r>
              <a:rPr lang="en-US" sz="1600" b="1" dirty="0">
                <a:solidFill>
                  <a:srgbClr val="9C1600"/>
                </a:solidFill>
                <a:latin typeface="Courier New" charset="0"/>
              </a:rPr>
              <a:t>] = </a:t>
            </a:r>
            <a:r>
              <a:rPr lang="tr-TR" sz="1600" b="1" dirty="0">
                <a:solidFill>
                  <a:srgbClr val="99319A"/>
                </a:solidFill>
                <a:latin typeface="Courier New" charset="0"/>
              </a:rPr>
              <a:t>5</a:t>
            </a:r>
            <a:r>
              <a:rPr lang="en-US" sz="1600" b="1" dirty="0">
                <a:solidFill>
                  <a:srgbClr val="99319A"/>
                </a:solidFill>
                <a:latin typeface="Courier New" charset="0"/>
              </a:rPr>
              <a:t>.0</a:t>
            </a:r>
            <a:r>
              <a:rPr lang="en-US" sz="1600" b="1" dirty="0">
                <a:solidFill>
                  <a:srgbClr val="9C1600"/>
                </a:solidFill>
                <a:latin typeface="Courier New" charset="0"/>
              </a:rPr>
              <a:t>;</a:t>
            </a:r>
          </a:p>
          <a:p>
            <a:r>
              <a:rPr lang="en-US" sz="1600" b="1" dirty="0">
                <a:solidFill>
                  <a:srgbClr val="000008"/>
                </a:solidFill>
                <a:latin typeface="Courier New" charset="0"/>
              </a:rPr>
              <a:t>   }</a:t>
            </a:r>
            <a:endParaRPr lang="en-US" sz="1600" b="1" dirty="0">
              <a:solidFill>
                <a:srgbClr val="9C1600"/>
              </a:solidFill>
              <a:latin typeface="Courier New" charset="0"/>
            </a:endParaRPr>
          </a:p>
          <a:p>
            <a:r>
              <a:rPr lang="en-US" sz="1600" b="1" dirty="0">
                <a:solidFill>
                  <a:srgbClr val="000008"/>
                </a:solidFill>
                <a:latin typeface="Courier New" charset="0"/>
              </a:rPr>
              <a:t>}</a:t>
            </a:r>
            <a:endParaRPr lang="en-US" sz="1600" b="1" dirty="0">
              <a:solidFill>
                <a:srgbClr val="9C1600"/>
              </a:solidFill>
              <a:latin typeface="Courier New" charset="0"/>
            </a:endParaRPr>
          </a:p>
        </p:txBody>
      </p:sp>
      <p:grpSp>
        <p:nvGrpSpPr>
          <p:cNvPr id="2" name="Group 2"/>
          <p:cNvGrpSpPr/>
          <p:nvPr/>
        </p:nvGrpSpPr>
        <p:grpSpPr>
          <a:xfrm rot="16200000" flipH="1">
            <a:off x="1704034" y="9583114"/>
            <a:ext cx="6113428" cy="1806256"/>
            <a:chOff x="9597956" y="301625"/>
            <a:chExt cx="6061144" cy="1806256"/>
          </a:xfrm>
        </p:grpSpPr>
        <p:pic>
          <p:nvPicPr>
            <p:cNvPr id="9" name="Picture 2"/>
            <p:cNvPicPr>
              <a:picLocks noChangeAspect="1" noChangeArrowheads="1"/>
            </p:cNvPicPr>
            <p:nvPr/>
          </p:nvPicPr>
          <p:blipFill>
            <a:blip r:embed="rId4">
              <a:extLst>
                <a:ext uri="{28A0092B-C50C-407E-A947-70E740481C1C}">
                  <a14:useLocalDpi xmlns="" xmlns:a14="http://schemas.microsoft.com/office/drawing/2010/main" val="0"/>
                </a:ext>
              </a:extLst>
            </a:blip>
            <a:stretch>
              <a:fillRect/>
            </a:stretch>
          </p:blipFill>
          <p:spPr bwMode="auto">
            <a:xfrm>
              <a:off x="9597956" y="301625"/>
              <a:ext cx="6061144" cy="12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ounded Rectangle 1"/>
            <p:cNvSpPr/>
            <p:nvPr/>
          </p:nvSpPr>
          <p:spPr>
            <a:xfrm>
              <a:off x="11226947" y="1527174"/>
              <a:ext cx="1031729"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ler</a:t>
              </a:r>
              <a:endParaRPr lang="tr-TR" sz="4400" dirty="0">
                <a:solidFill>
                  <a:srgbClr val="FF0000"/>
                </a:solidFill>
              </a:endParaRPr>
            </a:p>
          </p:txBody>
        </p:sp>
        <p:sp>
          <p:nvSpPr>
            <p:cNvPr id="11"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zi</a:t>
              </a:r>
              <a:endParaRPr lang="tr-TR" sz="4400" dirty="0">
                <a:solidFill>
                  <a:srgbClr val="FF0000"/>
                </a:solidFill>
              </a:endParaRPr>
            </a:p>
          </p:txBody>
        </p:sp>
        <p:sp>
          <p:nvSpPr>
            <p:cNvPr id="12"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di</a:t>
              </a:r>
              <a:endParaRPr lang="tr-TR" sz="4400" dirty="0">
                <a:solidFill>
                  <a:srgbClr val="FF0000"/>
                </a:solidFill>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3.88889E-6 4.81481E-6 L 0.00312 -1.01852 " pathEditMode="relative" rAng="0" ptsTypes="AA">
                                      <p:cBhvr>
                                        <p:cTn id="6" dur="3000" fill="hold"/>
                                        <p:tgtEl>
                                          <p:spTgt spid="2"/>
                                        </p:tgtEl>
                                        <p:attrNameLst>
                                          <p:attrName>ppt_x</p:attrName>
                                          <p:attrName>ppt_y</p:attrName>
                                        </p:attrNameLst>
                                      </p:cBhvr>
                                      <p:rCtr x="2" y="-509"/>
                                    </p:animMotion>
                                  </p:childTnLst>
                                </p:cTn>
                              </p:par>
                            </p:childTnLst>
                          </p:cTn>
                        </p:par>
                        <p:par>
                          <p:cTn id="7" fill="hold">
                            <p:stCondLst>
                              <p:cond delay="3000"/>
                            </p:stCondLst>
                            <p:childTnLst>
                              <p:par>
                                <p:cTn id="8" presetID="64" presetClass="path" presetSubtype="0" accel="50000" decel="50000" fill="hold" nodeType="afterEffect">
                                  <p:stCondLst>
                                    <p:cond delay="1000"/>
                                  </p:stCondLst>
                                  <p:childTnLst>
                                    <p:animMotion origin="layout" path="M 0.00312 -1.01852 L 0.00312 -2.05788 " pathEditMode="relative" rAng="0" ptsTypes="AA">
                                      <p:cBhvr>
                                        <p:cTn id="9" dur="3000" fill="hold"/>
                                        <p:tgtEl>
                                          <p:spTgt spid="2"/>
                                        </p:tgtEl>
                                        <p:attrNameLst>
                                          <p:attrName>ppt_x</p:attrName>
                                          <p:attrName>ppt_y</p:attrName>
                                        </p:attrNameLst>
                                      </p:cBhvr>
                                      <p:rCtr x="0" y="-5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0"/>
          </p:nvPr>
        </p:nvSpPr>
        <p:spPr>
          <a:noFill/>
        </p:spPr>
        <p:txBody>
          <a:bodyPr/>
          <a:lstStyle/>
          <a:p>
            <a:fld id="{620930D0-7E75-8D46-ADFF-04F9F39EF743}" type="slidenum">
              <a:rPr lang="en-US" smtClean="0"/>
              <a:pPr/>
              <a:t>125</a:t>
            </a:fld>
            <a:endParaRPr lang="en-US" sz="1400"/>
          </a:p>
        </p:txBody>
      </p:sp>
      <p:sp>
        <p:nvSpPr>
          <p:cNvPr id="66563" name="Rectangle 2"/>
          <p:cNvSpPr>
            <a:spLocks noGrp="1" noChangeArrowheads="1"/>
          </p:cNvSpPr>
          <p:nvPr>
            <p:ph type="title"/>
          </p:nvPr>
        </p:nvSpPr>
        <p:spPr/>
        <p:txBody>
          <a:bodyPr/>
          <a:lstStyle/>
          <a:p>
            <a:r>
              <a:rPr kumimoji="0" lang="en-US"/>
              <a:t>Setting 2D Array Values at Compile Time</a:t>
            </a:r>
          </a:p>
        </p:txBody>
      </p:sp>
      <p:sp>
        <p:nvSpPr>
          <p:cNvPr id="66564" name="Rectangle 3"/>
          <p:cNvSpPr>
            <a:spLocks noGrp="1" noChangeArrowheads="1"/>
          </p:cNvSpPr>
          <p:nvPr>
            <p:ph type="body" idx="1"/>
          </p:nvPr>
        </p:nvSpPr>
        <p:spPr/>
        <p:txBody>
          <a:bodyPr/>
          <a:lstStyle/>
          <a:p>
            <a:pPr marL="0" indent="0"/>
            <a:r>
              <a:rPr kumimoji="0" lang="en-US" dirty="0">
                <a:solidFill>
                  <a:schemeClr val="tx1"/>
                </a:solidFill>
              </a:rPr>
              <a:t>Initialize 2D array by listing values.</a:t>
            </a:r>
          </a:p>
        </p:txBody>
      </p:sp>
      <p:sp>
        <p:nvSpPr>
          <p:cNvPr id="66565" name="Rectangle 9"/>
          <p:cNvSpPr>
            <a:spLocks noChangeArrowheads="1"/>
          </p:cNvSpPr>
          <p:nvPr/>
        </p:nvSpPr>
        <p:spPr bwMode="auto">
          <a:xfrm>
            <a:off x="3878243" y="1928802"/>
            <a:ext cx="4694285" cy="23083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82880" tIns="182880" rIns="182880" bIns="182880">
            <a:prstTxWarp prst="textNoShape">
              <a:avLst/>
            </a:prstTxWarp>
            <a:spAutoFit/>
          </a:bodyPr>
          <a:lstStyle/>
          <a:p>
            <a:r>
              <a:rPr lang="en-US" b="1" dirty="0">
                <a:solidFill>
                  <a:srgbClr val="0000FF"/>
                </a:solidFill>
                <a:latin typeface="Courier New" charset="0"/>
              </a:rPr>
              <a:t>double</a:t>
            </a:r>
            <a:r>
              <a:rPr lang="en-US" b="1" dirty="0">
                <a:solidFill>
                  <a:srgbClr val="9C1600"/>
                </a:solidFill>
                <a:latin typeface="Courier New" charset="0"/>
              </a:rPr>
              <a:t> </a:t>
            </a:r>
            <a:r>
              <a:rPr lang="en-US" b="1" dirty="0">
                <a:solidFill>
                  <a:srgbClr val="000008"/>
                </a:solidFill>
                <a:latin typeface="Courier New" charset="0"/>
              </a:rPr>
              <a:t>p</a:t>
            </a:r>
            <a:r>
              <a:rPr lang="en-US" b="1" dirty="0">
                <a:solidFill>
                  <a:srgbClr val="9C1600"/>
                </a:solidFill>
                <a:latin typeface="Courier New" charset="0"/>
              </a:rPr>
              <a:t> [][]</a:t>
            </a:r>
            <a:r>
              <a:rPr lang="en-US" b="1" dirty="0">
                <a:solidFill>
                  <a:srgbClr val="000008"/>
                </a:solidFill>
                <a:latin typeface="Courier New" charset="0"/>
              </a:rPr>
              <a:t> </a:t>
            </a:r>
            <a:r>
              <a:rPr lang="en-US" b="1" dirty="0">
                <a:solidFill>
                  <a:srgbClr val="9C1600"/>
                </a:solidFill>
                <a:latin typeface="Courier New" charset="0"/>
              </a:rPr>
              <a:t>= </a:t>
            </a:r>
            <a:r>
              <a:rPr lang="en-US" b="1" dirty="0">
                <a:solidFill>
                  <a:srgbClr val="000008"/>
                </a:solidFill>
                <a:latin typeface="Courier New" charset="0"/>
              </a:rPr>
              <a:t>{ </a:t>
            </a:r>
          </a:p>
          <a:p>
            <a:r>
              <a:rPr lang="en-US" b="1" dirty="0">
                <a:solidFill>
                  <a:schemeClr val="tx1"/>
                </a:solidFill>
                <a:latin typeface="Courier New" charset="0"/>
              </a:rPr>
              <a:t>{ .02, .92, .02, .02, .02 },</a:t>
            </a:r>
          </a:p>
          <a:p>
            <a:r>
              <a:rPr lang="en-US" b="1" dirty="0">
                <a:solidFill>
                  <a:schemeClr val="tx1"/>
                </a:solidFill>
                <a:latin typeface="Courier New" charset="0"/>
              </a:rPr>
              <a:t>{ .02, .02, .32, .32, .32 },</a:t>
            </a:r>
          </a:p>
          <a:p>
            <a:r>
              <a:rPr lang="en-US" b="1" dirty="0">
                <a:solidFill>
                  <a:schemeClr val="tx1"/>
                </a:solidFill>
                <a:latin typeface="Courier New" charset="0"/>
              </a:rPr>
              <a:t>{ .02, .02, .02, .92, .02 },</a:t>
            </a:r>
          </a:p>
          <a:p>
            <a:r>
              <a:rPr lang="en-US" b="1" dirty="0">
                <a:solidFill>
                  <a:schemeClr val="tx1"/>
                </a:solidFill>
                <a:latin typeface="Courier New" charset="0"/>
              </a:rPr>
              <a:t>{ .92, .02, .02, .02, .02 },</a:t>
            </a:r>
          </a:p>
          <a:p>
            <a:r>
              <a:rPr lang="en-US" b="1" dirty="0">
                <a:solidFill>
                  <a:schemeClr val="tx1"/>
                </a:solidFill>
                <a:latin typeface="Courier New" charset="0"/>
              </a:rPr>
              <a:t>{ .47, .02, .47, .02, .02 },</a:t>
            </a:r>
          </a:p>
          <a:p>
            <a:r>
              <a:rPr lang="en-US" b="1" dirty="0">
                <a:solidFill>
                  <a:srgbClr val="000008"/>
                </a:solidFill>
                <a:latin typeface="Courier New" charset="0"/>
              </a:rPr>
              <a:t>}</a:t>
            </a:r>
            <a:r>
              <a:rPr lang="en-US" b="1" dirty="0">
                <a:solidFill>
                  <a:srgbClr val="9C1600"/>
                </a:solidFill>
                <a:latin typeface="Courier New" charset="0"/>
              </a:rPr>
              <a:t>; </a:t>
            </a:r>
          </a:p>
        </p:txBody>
      </p:sp>
      <p:grpSp>
        <p:nvGrpSpPr>
          <p:cNvPr id="2" name="9 Grup"/>
          <p:cNvGrpSpPr/>
          <p:nvPr/>
        </p:nvGrpSpPr>
        <p:grpSpPr>
          <a:xfrm>
            <a:off x="857224" y="2500306"/>
            <a:ext cx="2835275" cy="2263775"/>
            <a:chOff x="2892425" y="4273550"/>
            <a:chExt cx="2835275" cy="2263775"/>
          </a:xfrm>
        </p:grpSpPr>
        <p:pic>
          <p:nvPicPr>
            <p:cNvPr id="66566" name="Picture 10" descr="Picture 2"/>
            <p:cNvPicPr>
              <a:picLocks noChangeAspect="1" noChangeArrowheads="1"/>
            </p:cNvPicPr>
            <p:nvPr/>
          </p:nvPicPr>
          <p:blipFill>
            <a:blip r:embed="rId3"/>
            <a:srcRect/>
            <a:stretch>
              <a:fillRect/>
            </a:stretch>
          </p:blipFill>
          <p:spPr bwMode="auto">
            <a:xfrm>
              <a:off x="2892425" y="4273550"/>
              <a:ext cx="2835275" cy="2263775"/>
            </a:xfrm>
            <a:prstGeom prst="rect">
              <a:avLst/>
            </a:prstGeom>
            <a:noFill/>
            <a:ln w="9525">
              <a:noFill/>
              <a:miter lim="800000"/>
              <a:headEnd/>
              <a:tailEnd/>
            </a:ln>
          </p:spPr>
        </p:pic>
        <p:pic>
          <p:nvPicPr>
            <p:cNvPr id="66567" name="Picture 11" descr="Picture 2"/>
            <p:cNvPicPr>
              <a:picLocks noChangeAspect="1" noChangeArrowheads="1"/>
            </p:cNvPicPr>
            <p:nvPr/>
          </p:nvPicPr>
          <p:blipFill>
            <a:blip r:embed="rId4" cstate="screen"/>
            <a:srcRect/>
            <a:stretch>
              <a:fillRect/>
            </a:stretch>
          </p:blipFill>
          <p:spPr bwMode="auto">
            <a:xfrm>
              <a:off x="4041775" y="4792663"/>
              <a:ext cx="379413" cy="241300"/>
            </a:xfrm>
            <a:prstGeom prst="rect">
              <a:avLst/>
            </a:prstGeom>
            <a:noFill/>
            <a:ln w="9525">
              <a:noFill/>
              <a:miter lim="800000"/>
              <a:headEnd/>
              <a:tailEnd/>
            </a:ln>
          </p:spPr>
        </p:pic>
        <p:pic>
          <p:nvPicPr>
            <p:cNvPr id="66568" name="Picture 12" descr="Picture 2"/>
            <p:cNvPicPr>
              <a:picLocks noChangeAspect="1" noChangeArrowheads="1"/>
            </p:cNvPicPr>
            <p:nvPr/>
          </p:nvPicPr>
          <p:blipFill>
            <a:blip r:embed="rId5" cstate="screen"/>
            <a:srcRect/>
            <a:stretch>
              <a:fillRect/>
            </a:stretch>
          </p:blipFill>
          <p:spPr bwMode="auto">
            <a:xfrm>
              <a:off x="3686175" y="4784725"/>
              <a:ext cx="350838" cy="241300"/>
            </a:xfrm>
            <a:prstGeom prst="rect">
              <a:avLst/>
            </a:prstGeom>
            <a:noFill/>
            <a:ln w="9525">
              <a:noFill/>
              <a:miter lim="800000"/>
              <a:headEnd/>
              <a:tailEnd/>
            </a:ln>
          </p:spPr>
        </p:pic>
      </p:grpSp>
      <p:sp>
        <p:nvSpPr>
          <p:cNvPr id="9" name="8 Metin kutusu"/>
          <p:cNvSpPr txBox="1"/>
          <p:nvPr/>
        </p:nvSpPr>
        <p:spPr>
          <a:xfrm>
            <a:off x="285720" y="2000240"/>
            <a:ext cx="164307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a:t>.02 </a:t>
            </a:r>
            <a:r>
              <a:rPr lang="tr-TR" dirty="0" err="1"/>
              <a:t>means</a:t>
            </a:r>
            <a:r>
              <a:rPr lang="tr-TR" dirty="0"/>
              <a:t> 0.02</a:t>
            </a:r>
          </a:p>
        </p:txBody>
      </p:sp>
    </p:spTree>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Picture 28.png"/>
          <p:cNvPicPr>
            <a:picLocks noChangeAspect="1"/>
          </p:cNvPicPr>
          <p:nvPr/>
        </p:nvPicPr>
        <p:blipFill>
          <a:blip r:embed="rId3"/>
          <a:srcRect/>
          <a:stretch>
            <a:fillRect/>
          </a:stretch>
        </p:blipFill>
        <p:spPr>
          <a:xfrm>
            <a:off x="5981247" y="2101174"/>
            <a:ext cx="2919297" cy="3687061"/>
          </a:xfrm>
          <a:prstGeom prst="rect">
            <a:avLst/>
          </a:prstGeom>
        </p:spPr>
      </p:pic>
      <p:sp>
        <p:nvSpPr>
          <p:cNvPr id="68611" name="Rectangle 2"/>
          <p:cNvSpPr>
            <a:spLocks noGrp="1" noChangeArrowheads="1"/>
          </p:cNvSpPr>
          <p:nvPr>
            <p:ph type="title"/>
          </p:nvPr>
        </p:nvSpPr>
        <p:spPr/>
        <p:txBody>
          <a:bodyPr/>
          <a:lstStyle/>
          <a:p>
            <a:r>
              <a:rPr kumimoji="0" lang="en-US" dirty="0"/>
              <a:t>Matrix Addition</a:t>
            </a:r>
          </a:p>
        </p:txBody>
      </p:sp>
      <p:sp>
        <p:nvSpPr>
          <p:cNvPr id="68612" name="Rectangle 3"/>
          <p:cNvSpPr>
            <a:spLocks noGrp="1" noChangeArrowheads="1"/>
          </p:cNvSpPr>
          <p:nvPr>
            <p:ph type="body" idx="1"/>
          </p:nvPr>
        </p:nvSpPr>
        <p:spPr/>
        <p:txBody>
          <a:bodyPr/>
          <a:lstStyle/>
          <a:p>
            <a:pPr marL="0" indent="0"/>
            <a:r>
              <a:rPr kumimoji="0" lang="en-US" dirty="0"/>
              <a:t>Matrix addition.  </a:t>
            </a:r>
            <a:endParaRPr kumimoji="0" lang="en-US" dirty="0">
              <a:solidFill>
                <a:schemeClr val="tx1"/>
              </a:solidFill>
            </a:endParaRPr>
          </a:p>
        </p:txBody>
      </p:sp>
      <p:sp>
        <p:nvSpPr>
          <p:cNvPr id="68613" name="Rectangle 4"/>
          <p:cNvSpPr>
            <a:spLocks noChangeArrowheads="1"/>
          </p:cNvSpPr>
          <p:nvPr/>
        </p:nvSpPr>
        <p:spPr bwMode="auto">
          <a:xfrm>
            <a:off x="285720" y="1857364"/>
            <a:ext cx="5286412" cy="17081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82880" tIns="228600" rIns="182880" bIns="228600">
            <a:prstTxWarp prst="textNoShape">
              <a:avLst/>
            </a:prstTxWarp>
            <a:spAutoFit/>
          </a:bodyPr>
          <a:lstStyle/>
          <a:p>
            <a:pPr>
              <a:lnSpc>
                <a:spcPct val="50000"/>
              </a:lnSpc>
              <a:spcBef>
                <a:spcPct val="50000"/>
              </a:spcBef>
            </a:pPr>
            <a:r>
              <a:rPr lang="tr-TR" b="1" dirty="0" err="1">
                <a:solidFill>
                  <a:srgbClr val="0000FF"/>
                </a:solidFill>
                <a:latin typeface="Courier New" charset="0"/>
              </a:rPr>
              <a:t>int</a:t>
            </a:r>
            <a:r>
              <a:rPr lang="tr-TR" b="1" dirty="0">
                <a:solidFill>
                  <a:srgbClr val="0000FF"/>
                </a:solidFill>
                <a:latin typeface="Courier New" charset="0"/>
              </a:rPr>
              <a:t> i,j, N</a:t>
            </a:r>
            <a:r>
              <a:rPr lang="tr-TR" b="1" dirty="0">
                <a:solidFill>
                  <a:schemeClr val="tx1"/>
                </a:solidFill>
                <a:latin typeface="Courier New" charset="0"/>
              </a:rPr>
              <a:t>=3</a:t>
            </a:r>
            <a:r>
              <a:rPr lang="tr-TR" b="1" dirty="0">
                <a:solidFill>
                  <a:srgbClr val="0000FF"/>
                </a:solidFill>
                <a:latin typeface="Courier New" charset="0"/>
              </a:rPr>
              <a:t>;</a:t>
            </a:r>
          </a:p>
          <a:p>
            <a:pPr>
              <a:lnSpc>
                <a:spcPct val="50000"/>
              </a:lnSpc>
              <a:spcBef>
                <a:spcPct val="50000"/>
              </a:spcBef>
            </a:pPr>
            <a:r>
              <a:rPr lang="en-US" b="1" dirty="0">
                <a:solidFill>
                  <a:srgbClr val="0000FF"/>
                </a:solidFill>
                <a:latin typeface="Courier New" charset="0"/>
              </a:rPr>
              <a:t>double</a:t>
            </a:r>
            <a:r>
              <a:rPr lang="en-US" b="1" dirty="0">
                <a:solidFill>
                  <a:srgbClr val="000000"/>
                </a:solidFill>
                <a:latin typeface="Courier New" charset="0"/>
              </a:rPr>
              <a:t> c</a:t>
            </a:r>
            <a:r>
              <a:rPr lang="en-US" b="1" dirty="0">
                <a:solidFill>
                  <a:srgbClr val="9A1900"/>
                </a:solidFill>
                <a:latin typeface="Courier New" charset="0"/>
              </a:rPr>
              <a:t>[</a:t>
            </a:r>
            <a:r>
              <a:rPr lang="tr-TR" b="1" dirty="0">
                <a:solidFill>
                  <a:srgbClr val="9A1900"/>
                </a:solidFill>
                <a:latin typeface="Courier New" charset="0"/>
              </a:rPr>
              <a:t>N</a:t>
            </a:r>
            <a:r>
              <a:rPr lang="en-US" b="1" dirty="0">
                <a:solidFill>
                  <a:srgbClr val="9A1900"/>
                </a:solidFill>
                <a:latin typeface="Courier New" charset="0"/>
              </a:rPr>
              <a:t>][</a:t>
            </a:r>
            <a:r>
              <a:rPr lang="tr-TR" b="1" dirty="0">
                <a:solidFill>
                  <a:srgbClr val="9A1900"/>
                </a:solidFill>
                <a:latin typeface="Courier New" charset="0"/>
              </a:rPr>
              <a:t>N</a:t>
            </a:r>
            <a:r>
              <a:rPr lang="en-US" b="1" dirty="0">
                <a:solidFill>
                  <a:srgbClr val="9A1900"/>
                </a:solidFill>
                <a:latin typeface="Courier New" charset="0"/>
              </a:rPr>
              <a:t>];</a:t>
            </a:r>
          </a:p>
          <a:p>
            <a:pPr>
              <a:lnSpc>
                <a:spcPct val="50000"/>
              </a:lnSpc>
              <a:spcBef>
                <a:spcPct val="50000"/>
              </a:spcBef>
            </a:pPr>
            <a:r>
              <a:rPr lang="en-US" b="1" dirty="0">
                <a:solidFill>
                  <a:srgbClr val="0000FF"/>
                </a:solidFill>
                <a:latin typeface="Courier New" charset="0"/>
              </a:rPr>
              <a:t>for </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000008"/>
                </a:solidFill>
                <a:latin typeface="Courier New" charset="0"/>
              </a:rPr>
              <a:t> </a:t>
            </a:r>
            <a:r>
              <a:rPr lang="en-US" b="1" dirty="0">
                <a:solidFill>
                  <a:srgbClr val="9C1600"/>
                </a:solidFill>
                <a:latin typeface="Courier New" charset="0"/>
              </a:rPr>
              <a:t>= </a:t>
            </a:r>
            <a:r>
              <a:rPr lang="en-US" b="1" dirty="0">
                <a:solidFill>
                  <a:srgbClr val="99319A"/>
                </a:solidFill>
                <a:latin typeface="Courier New" charset="0"/>
              </a:rPr>
              <a:t>0</a:t>
            </a:r>
            <a:r>
              <a:rPr lang="en-US" b="1" dirty="0">
                <a:solidFill>
                  <a:srgbClr val="9C1600"/>
                </a:solidFill>
                <a:latin typeface="Courier New" charset="0"/>
              </a:rPr>
              <a:t>; </a:t>
            </a:r>
            <a:r>
              <a:rPr lang="en-US" b="1" dirty="0" err="1">
                <a:solidFill>
                  <a:srgbClr val="000008"/>
                </a:solidFill>
                <a:latin typeface="Courier New" charset="0"/>
              </a:rPr>
              <a:t>i</a:t>
            </a:r>
            <a:r>
              <a:rPr lang="en-US" b="1" dirty="0">
                <a:solidFill>
                  <a:srgbClr val="000008"/>
                </a:solidFill>
                <a:latin typeface="Courier New" charset="0"/>
              </a:rPr>
              <a:t> </a:t>
            </a:r>
            <a:r>
              <a:rPr lang="en-US" b="1" dirty="0">
                <a:solidFill>
                  <a:srgbClr val="9C1600"/>
                </a:solidFill>
                <a:latin typeface="Courier New" charset="0"/>
              </a:rPr>
              <a:t>&lt;</a:t>
            </a:r>
            <a:r>
              <a:rPr lang="en-US" b="1" dirty="0">
                <a:solidFill>
                  <a:srgbClr val="000008"/>
                </a:solidFill>
                <a:latin typeface="Courier New" charset="0"/>
              </a:rPr>
              <a:t>N</a:t>
            </a:r>
            <a:r>
              <a:rPr lang="en-US" b="1" dirty="0">
                <a:solidFill>
                  <a:srgbClr val="9C1600"/>
                </a:solidFill>
                <a:latin typeface="Courier New" charset="0"/>
              </a:rPr>
              <a:t>; </a:t>
            </a:r>
            <a:r>
              <a:rPr lang="en-US" b="1" dirty="0" err="1">
                <a:solidFill>
                  <a:srgbClr val="000008"/>
                </a:solidFill>
                <a:latin typeface="Courier New" charset="0"/>
              </a:rPr>
              <a:t>i</a:t>
            </a:r>
            <a:r>
              <a:rPr lang="en-US" b="1" dirty="0">
                <a:solidFill>
                  <a:srgbClr val="9C1600"/>
                </a:solidFill>
                <a:latin typeface="Courier New" charset="0"/>
              </a:rPr>
              <a:t>++)</a:t>
            </a:r>
          </a:p>
          <a:p>
            <a:pPr>
              <a:lnSpc>
                <a:spcPct val="50000"/>
              </a:lnSpc>
              <a:spcBef>
                <a:spcPct val="50000"/>
              </a:spcBef>
            </a:pPr>
            <a:r>
              <a:rPr lang="en-US" b="1" dirty="0">
                <a:solidFill>
                  <a:srgbClr val="0000FF"/>
                </a:solidFill>
                <a:latin typeface="Courier New" charset="0"/>
              </a:rPr>
              <a:t>   for </a:t>
            </a:r>
            <a:r>
              <a:rPr lang="en-US" b="1" dirty="0">
                <a:solidFill>
                  <a:srgbClr val="9C1600"/>
                </a:solidFill>
                <a:latin typeface="Courier New" charset="0"/>
              </a:rPr>
              <a:t>(</a:t>
            </a:r>
            <a:r>
              <a:rPr lang="en-US" b="1" dirty="0">
                <a:solidFill>
                  <a:srgbClr val="000008"/>
                </a:solidFill>
                <a:latin typeface="Courier New" charset="0"/>
              </a:rPr>
              <a:t>j </a:t>
            </a:r>
            <a:r>
              <a:rPr lang="en-US" b="1" dirty="0">
                <a:solidFill>
                  <a:srgbClr val="9C1600"/>
                </a:solidFill>
                <a:latin typeface="Courier New" charset="0"/>
              </a:rPr>
              <a:t>= </a:t>
            </a:r>
            <a:r>
              <a:rPr lang="en-US" b="1" dirty="0">
                <a:solidFill>
                  <a:srgbClr val="99319A"/>
                </a:solidFill>
                <a:latin typeface="Courier New" charset="0"/>
              </a:rPr>
              <a:t>0</a:t>
            </a:r>
            <a:r>
              <a:rPr lang="en-US" b="1" dirty="0">
                <a:solidFill>
                  <a:srgbClr val="9C1600"/>
                </a:solidFill>
                <a:latin typeface="Courier New" charset="0"/>
              </a:rPr>
              <a:t>; </a:t>
            </a:r>
            <a:r>
              <a:rPr lang="en-US" b="1" dirty="0">
                <a:solidFill>
                  <a:srgbClr val="000008"/>
                </a:solidFill>
                <a:latin typeface="Courier New" charset="0"/>
              </a:rPr>
              <a:t>j </a:t>
            </a:r>
            <a:r>
              <a:rPr lang="en-US" b="1" dirty="0">
                <a:solidFill>
                  <a:srgbClr val="9C1600"/>
                </a:solidFill>
                <a:latin typeface="Courier New" charset="0"/>
              </a:rPr>
              <a:t>&lt;</a:t>
            </a:r>
            <a:r>
              <a:rPr lang="en-US" b="1" dirty="0">
                <a:solidFill>
                  <a:srgbClr val="000008"/>
                </a:solidFill>
                <a:latin typeface="Courier New" charset="0"/>
              </a:rPr>
              <a:t>N</a:t>
            </a:r>
            <a:r>
              <a:rPr lang="en-US" b="1" dirty="0">
                <a:solidFill>
                  <a:srgbClr val="9C1600"/>
                </a:solidFill>
                <a:latin typeface="Courier New" charset="0"/>
              </a:rPr>
              <a:t>; </a:t>
            </a:r>
            <a:r>
              <a:rPr lang="en-US" b="1" dirty="0">
                <a:solidFill>
                  <a:srgbClr val="000008"/>
                </a:solidFill>
                <a:latin typeface="Courier New" charset="0"/>
              </a:rPr>
              <a:t>j</a:t>
            </a:r>
            <a:r>
              <a:rPr lang="en-US" b="1" dirty="0">
                <a:solidFill>
                  <a:srgbClr val="9C1600"/>
                </a:solidFill>
                <a:latin typeface="Courier New" charset="0"/>
              </a:rPr>
              <a:t>++)</a:t>
            </a:r>
          </a:p>
          <a:p>
            <a:pPr>
              <a:lnSpc>
                <a:spcPct val="50000"/>
              </a:lnSpc>
              <a:spcBef>
                <a:spcPct val="50000"/>
              </a:spcBef>
            </a:pPr>
            <a:r>
              <a:rPr lang="en-US" b="1" dirty="0">
                <a:solidFill>
                  <a:srgbClr val="000008"/>
                </a:solidFill>
                <a:latin typeface="Courier New" charset="0"/>
              </a:rPr>
              <a:t>      c</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 = </a:t>
            </a:r>
            <a:r>
              <a:rPr lang="en-US" b="1" dirty="0">
                <a:solidFill>
                  <a:srgbClr val="000008"/>
                </a:solidFill>
                <a:latin typeface="Courier New" charset="0"/>
              </a:rPr>
              <a:t>a</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 + </a:t>
            </a:r>
            <a:r>
              <a:rPr lang="en-US" b="1" dirty="0">
                <a:solidFill>
                  <a:srgbClr val="000008"/>
                </a:solidFill>
                <a:latin typeface="Courier New" charset="0"/>
              </a:rPr>
              <a:t>b</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a:t>
            </a:r>
          </a:p>
        </p:txBody>
      </p:sp>
      <p:sp>
        <p:nvSpPr>
          <p:cNvPr id="9" name="8 Metin kutusu"/>
          <p:cNvSpPr txBox="1"/>
          <p:nvPr/>
        </p:nvSpPr>
        <p:spPr>
          <a:xfrm>
            <a:off x="642910" y="3857628"/>
            <a:ext cx="5000660" cy="2207240"/>
          </a:xfrm>
          <a:prstGeom prst="flowChartTerminator">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400" dirty="0" err="1"/>
              <a:t>What</a:t>
            </a:r>
            <a:r>
              <a:rPr lang="tr-TR" sz="2400" dirty="0"/>
              <a:t> </a:t>
            </a:r>
            <a:r>
              <a:rPr lang="tr-TR" sz="2400" dirty="0" err="1"/>
              <a:t>will</a:t>
            </a:r>
            <a:r>
              <a:rPr lang="tr-TR" sz="2400" dirty="0"/>
              <a:t> </a:t>
            </a:r>
            <a:r>
              <a:rPr lang="tr-TR" sz="2400" dirty="0" err="1"/>
              <a:t>the</a:t>
            </a:r>
            <a:r>
              <a:rPr lang="tr-TR" sz="2400" dirty="0"/>
              <a:t> c </a:t>
            </a:r>
            <a:r>
              <a:rPr lang="tr-TR" sz="2400" dirty="0" err="1"/>
              <a:t>array’s</a:t>
            </a:r>
            <a:r>
              <a:rPr lang="tr-TR" sz="2400" dirty="0"/>
              <a:t> </a:t>
            </a:r>
            <a:r>
              <a:rPr lang="tr-TR" sz="2400" dirty="0" err="1"/>
              <a:t>content</a:t>
            </a:r>
            <a:r>
              <a:rPr lang="tr-TR" sz="2400" dirty="0"/>
              <a:t> be </a:t>
            </a:r>
            <a:r>
              <a:rPr lang="tr-TR" sz="2400" dirty="0" err="1"/>
              <a:t>after</a:t>
            </a:r>
            <a:r>
              <a:rPr lang="tr-TR" sz="2400" dirty="0"/>
              <a:t> </a:t>
            </a:r>
            <a:r>
              <a:rPr lang="tr-TR" sz="2400" dirty="0" err="1"/>
              <a:t>you</a:t>
            </a:r>
            <a:r>
              <a:rPr lang="tr-TR" sz="2400" dirty="0"/>
              <a:t> </a:t>
            </a:r>
            <a:r>
              <a:rPr lang="tr-TR" sz="2400" dirty="0" err="1"/>
              <a:t>run</a:t>
            </a:r>
            <a:r>
              <a:rPr lang="tr-TR" sz="2400" dirty="0"/>
              <a:t> </a:t>
            </a:r>
            <a:r>
              <a:rPr lang="tr-TR" sz="2400" dirty="0" err="1"/>
              <a:t>this</a:t>
            </a:r>
            <a:r>
              <a:rPr lang="tr-TR" sz="2400" dirty="0"/>
              <a:t> </a:t>
            </a:r>
            <a:r>
              <a:rPr lang="tr-TR" sz="2400" dirty="0" err="1"/>
              <a:t>code</a:t>
            </a:r>
            <a:r>
              <a:rPr lang="tr-TR" sz="2400" dirty="0"/>
              <a:t> </a:t>
            </a:r>
            <a:r>
              <a:rPr lang="tr-TR" sz="2400" dirty="0" err="1"/>
              <a:t>with</a:t>
            </a:r>
            <a:r>
              <a:rPr lang="tr-TR" sz="2400" dirty="0"/>
              <a:t> a </a:t>
            </a:r>
            <a:r>
              <a:rPr lang="tr-TR" sz="2400" dirty="0" err="1"/>
              <a:t>and</a:t>
            </a:r>
            <a:r>
              <a:rPr lang="tr-TR" sz="2400" dirty="0"/>
              <a:t> b </a:t>
            </a:r>
            <a:r>
              <a:rPr lang="tr-TR" sz="2400" dirty="0" err="1"/>
              <a:t>arrays</a:t>
            </a:r>
            <a:r>
              <a:rPr lang="tr-TR" sz="2400" dirty="0"/>
              <a:t> </a:t>
            </a:r>
            <a:r>
              <a:rPr lang="tr-TR" sz="2400" dirty="0" err="1"/>
              <a:t>are</a:t>
            </a:r>
            <a:r>
              <a:rPr lang="tr-TR" sz="2400" dirty="0"/>
              <a:t> </a:t>
            </a:r>
            <a:r>
              <a:rPr lang="tr-TR" sz="2400" dirty="0" err="1"/>
              <a:t>given</a:t>
            </a:r>
            <a:r>
              <a:rPr lang="tr-TR" sz="2400" dirty="0"/>
              <a:t> as </a:t>
            </a:r>
            <a:r>
              <a:rPr lang="tr-TR" sz="2400" dirty="0" err="1"/>
              <a:t>shown</a:t>
            </a:r>
            <a:r>
              <a:rPr lang="tr-TR" sz="2400" dirty="0"/>
              <a:t> on </a:t>
            </a:r>
            <a:r>
              <a:rPr lang="tr-TR" sz="2400" dirty="0" err="1"/>
              <a:t>this</a:t>
            </a:r>
            <a:r>
              <a:rPr lang="tr-TR" sz="2400" dirty="0"/>
              <a:t> </a:t>
            </a:r>
            <a:r>
              <a:rPr lang="tr-TR" sz="2400" dirty="0" err="1"/>
              <a:t>slide</a:t>
            </a:r>
            <a:r>
              <a:rPr lang="tr-TR" sz="2400" dirty="0"/>
              <a:t>?</a:t>
            </a:r>
          </a:p>
        </p:txBody>
      </p:sp>
      <p:sp>
        <p:nvSpPr>
          <p:cNvPr id="10" name="9 Yuvarlatılmış Dikdörtgen"/>
          <p:cNvSpPr/>
          <p:nvPr/>
        </p:nvSpPr>
        <p:spPr bwMode="auto">
          <a:xfrm>
            <a:off x="6572264" y="4572008"/>
            <a:ext cx="2214578" cy="1357322"/>
          </a:xfrm>
          <a:prstGeom prst="roundRect">
            <a:avLst/>
          </a:prstGeom>
          <a:solidFill>
            <a:schemeClr val="accent1"/>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a:ln>
                <a:noFill/>
              </a:ln>
              <a:solidFill>
                <a:schemeClr val="tx1"/>
              </a:solidFill>
              <a:effectLst/>
              <a:latin typeface="Comic Sans MS" charset="0"/>
              <a:ea typeface="ＭＳ Ｐゴシック" charset="-128"/>
              <a:cs typeface="ＭＳ Ｐゴシック"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checkerboard(across)">
                                      <p:cBhvr>
                                        <p:cTn id="7" dur="500"/>
                                        <p:tgtEl>
                                          <p:spTgt spid="68611"/>
                                        </p:tgtEl>
                                      </p:cBhvr>
                                    </p:animEffect>
                                  </p:childTnLst>
                                </p:cTn>
                              </p:par>
                              <p:par>
                                <p:cTn id="8" presetID="5" presetClass="entr" presetSubtype="10" fill="hold" nodeType="withEffect">
                                  <p:stCondLst>
                                    <p:cond delay="0"/>
                                  </p:stCondLst>
                                  <p:childTnLst>
                                    <p:set>
                                      <p:cBhvr>
                                        <p:cTn id="9" dur="1" fill="hold">
                                          <p:stCondLst>
                                            <p:cond delay="0"/>
                                          </p:stCondLst>
                                        </p:cTn>
                                        <p:tgtEl>
                                          <p:spTgt spid="68612">
                                            <p:txEl>
                                              <p:pRg st="0" end="0"/>
                                            </p:txEl>
                                          </p:spTgt>
                                        </p:tgtEl>
                                        <p:attrNameLst>
                                          <p:attrName>style.visibility</p:attrName>
                                        </p:attrNameLst>
                                      </p:cBhvr>
                                      <p:to>
                                        <p:strVal val="visible"/>
                                      </p:to>
                                    </p:set>
                                    <p:animEffect transition="in" filter="checkerboard(across)">
                                      <p:cBhvr>
                                        <p:cTn id="10" dur="500"/>
                                        <p:tgtEl>
                                          <p:spTgt spid="686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0" nodeType="clickEffect">
                                  <p:stCondLst>
                                    <p:cond delay="0"/>
                                  </p:stCondLst>
                                  <p:childTnLst>
                                    <p:animEffect transition="out" filter="checkerboard(across)">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Matris çarpımı…</a:t>
            </a:r>
          </a:p>
        </p:txBody>
      </p:sp>
      <p:sp>
        <p:nvSpPr>
          <p:cNvPr id="4" name="3 Slayt Numarası Yer Tutucusu"/>
          <p:cNvSpPr>
            <a:spLocks noGrp="1"/>
          </p:cNvSpPr>
          <p:nvPr>
            <p:ph type="sldNum" sz="quarter" idx="12"/>
          </p:nvPr>
        </p:nvSpPr>
        <p:spPr/>
        <p:txBody>
          <a:bodyPr/>
          <a:lstStyle/>
          <a:p>
            <a:pPr>
              <a:defRPr/>
            </a:pPr>
            <a:fld id="{A63D527E-A9AB-CC44-88DC-70AEB46546E6}" type="slidenum">
              <a:rPr lang="en-US" smtClean="0"/>
              <a:pPr>
                <a:defRPr/>
              </a:pPr>
              <a:t>127</a:t>
            </a:fld>
            <a:endParaRPr lang="en-US" sz="1400"/>
          </a:p>
        </p:txBody>
      </p:sp>
      <p:sp>
        <p:nvSpPr>
          <p:cNvPr id="3" name="2 İçerik Yer Tutucusu"/>
          <p:cNvSpPr>
            <a:spLocks noGrp="1"/>
          </p:cNvSpPr>
          <p:nvPr>
            <p:ph sz="quarter" idx="1"/>
          </p:nvPr>
        </p:nvSpPr>
        <p:spPr/>
        <p:txBody>
          <a:bodyPr/>
          <a:lstStyle/>
          <a:p>
            <a:r>
              <a:rPr lang="tr-TR" dirty="0"/>
              <a:t>Matematikte matris çarpımı birçok işlem isteyen karışık bir işlemdir.</a:t>
            </a:r>
          </a:p>
          <a:p>
            <a:endParaRPr lang="tr-TR" dirty="0"/>
          </a:p>
          <a:p>
            <a:endParaRPr lang="tr-TR" dirty="0"/>
          </a:p>
          <a:p>
            <a:r>
              <a:rPr lang="tr-TR" dirty="0"/>
              <a:t>Oysa </a:t>
            </a:r>
            <a:r>
              <a:rPr lang="tr-TR" dirty="0" err="1"/>
              <a:t>C’de</a:t>
            </a:r>
            <a:r>
              <a:rPr lang="tr-TR" dirty="0"/>
              <a:t> 5 satırlık bir işlemdir.</a:t>
            </a:r>
          </a:p>
          <a:p>
            <a:r>
              <a:rPr lang="tr-TR" sz="2400" dirty="0"/>
              <a:t>Kendi başınıza dosyadan iki tane matris alıp çarpan ve sonucu başka dosyaya yazdıran kodu yazdırmayı deneyiniz.</a:t>
            </a:r>
          </a:p>
          <a:p>
            <a:endParaRPr lang="tr-TR" dirty="0"/>
          </a:p>
        </p:txBody>
      </p:sp>
      <p:pic>
        <p:nvPicPr>
          <p:cNvPr id="8" name="7 Resim" descr="index.png"/>
          <p:cNvPicPr>
            <a:picLocks noChangeAspect="1"/>
          </p:cNvPicPr>
          <p:nvPr/>
        </p:nvPicPr>
        <p:blipFill>
          <a:blip r:embed="rId2"/>
          <a:stretch>
            <a:fillRect/>
          </a:stretch>
        </p:blipFill>
        <p:spPr>
          <a:xfrm>
            <a:off x="2500298" y="1785926"/>
            <a:ext cx="5759689" cy="1071570"/>
          </a:xfrm>
          <a:prstGeom prst="rect">
            <a:avLst/>
          </a:prstGeom>
        </p:spPr>
      </p:pic>
      <p:pic>
        <p:nvPicPr>
          <p:cNvPr id="9" name="8 Resim" descr="1294385494524101157.gif"/>
          <p:cNvPicPr>
            <a:picLocks noChangeAspect="1"/>
          </p:cNvPicPr>
          <p:nvPr/>
        </p:nvPicPr>
        <p:blipFill>
          <a:blip r:embed="rId3"/>
          <a:stretch>
            <a:fillRect/>
          </a:stretch>
        </p:blipFill>
        <p:spPr>
          <a:xfrm>
            <a:off x="4863304" y="4456803"/>
            <a:ext cx="3709224" cy="1543965"/>
          </a:xfrm>
          <a:prstGeom prst="rect">
            <a:avLst/>
          </a:prstGeom>
        </p:spPr>
      </p:pic>
      <p:sp>
        <p:nvSpPr>
          <p:cNvPr id="10" name="Rectangle 4"/>
          <p:cNvSpPr>
            <a:spLocks noChangeArrowheads="1"/>
          </p:cNvSpPr>
          <p:nvPr/>
        </p:nvSpPr>
        <p:spPr bwMode="auto">
          <a:xfrm>
            <a:off x="357158" y="4429132"/>
            <a:ext cx="5159375" cy="16004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82880" tIns="228600" rIns="182880" bIns="228600">
            <a:prstTxWarp prst="textNoShape">
              <a:avLst/>
            </a:prstTxWarp>
            <a:spAutoFit/>
          </a:bodyPr>
          <a:lstStyle/>
          <a:p>
            <a:pPr>
              <a:lnSpc>
                <a:spcPct val="50000"/>
              </a:lnSpc>
              <a:spcBef>
                <a:spcPct val="50000"/>
              </a:spcBef>
            </a:pPr>
            <a:r>
              <a:rPr lang="tr-TR" sz="1600" b="1" dirty="0" err="1">
                <a:solidFill>
                  <a:srgbClr val="000000"/>
                </a:solidFill>
                <a:latin typeface="Courier New" charset="0"/>
              </a:rPr>
              <a:t>int</a:t>
            </a:r>
            <a:r>
              <a:rPr lang="tr-TR" sz="1600" b="1" dirty="0">
                <a:solidFill>
                  <a:srgbClr val="000000"/>
                </a:solidFill>
                <a:latin typeface="Courier New" charset="0"/>
              </a:rPr>
              <a:t> i,j, k, </a:t>
            </a:r>
            <a:r>
              <a:rPr lang="en-US" sz="1600" b="1" dirty="0">
                <a:solidFill>
                  <a:srgbClr val="000000"/>
                </a:solidFill>
                <a:latin typeface="Courier New" charset="0"/>
              </a:rPr>
              <a:t>c </a:t>
            </a:r>
            <a:r>
              <a:rPr lang="en-US" sz="1600" b="1" dirty="0">
                <a:solidFill>
                  <a:srgbClr val="9A1900"/>
                </a:solidFill>
                <a:latin typeface="Courier New" charset="0"/>
              </a:rPr>
              <a:t>[</a:t>
            </a:r>
            <a:r>
              <a:rPr lang="en-US" sz="1600" b="1" dirty="0">
                <a:solidFill>
                  <a:srgbClr val="000008"/>
                </a:solidFill>
                <a:latin typeface="Courier New" charset="0"/>
              </a:rPr>
              <a:t>N</a:t>
            </a:r>
            <a:r>
              <a:rPr lang="en-US" sz="1600" b="1" dirty="0">
                <a:solidFill>
                  <a:srgbClr val="9A1900"/>
                </a:solidFill>
                <a:latin typeface="Courier New" charset="0"/>
              </a:rPr>
              <a:t>][</a:t>
            </a:r>
            <a:r>
              <a:rPr lang="en-US" sz="1600" b="1" dirty="0">
                <a:solidFill>
                  <a:srgbClr val="000008"/>
                </a:solidFill>
                <a:latin typeface="Courier New" charset="0"/>
              </a:rPr>
              <a:t>N</a:t>
            </a:r>
            <a:r>
              <a:rPr lang="en-US" sz="1600" b="1" dirty="0">
                <a:solidFill>
                  <a:srgbClr val="9A1900"/>
                </a:solidFill>
                <a:latin typeface="Courier New" charset="0"/>
              </a:rPr>
              <a:t>]</a:t>
            </a:r>
            <a:r>
              <a:rPr lang="tr-TR" sz="1600" b="1" dirty="0">
                <a:solidFill>
                  <a:srgbClr val="9A1900"/>
                </a:solidFill>
                <a:latin typeface="Courier New" charset="0"/>
              </a:rPr>
              <a:t> = {}</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for </a:t>
            </a:r>
            <a:r>
              <a:rPr lang="en-US" sz="1600" b="1" dirty="0">
                <a:solidFill>
                  <a:srgbClr val="9C1600"/>
                </a:solidFill>
                <a:latin typeface="Courier New" charset="0"/>
              </a:rPr>
              <a:t>(</a:t>
            </a:r>
            <a:r>
              <a:rPr lang="en-US" sz="1600" b="1" dirty="0" err="1">
                <a:solidFill>
                  <a:srgbClr val="000008"/>
                </a:solidFill>
                <a:latin typeface="Courier New" charset="0"/>
              </a:rPr>
              <a:t>i</a:t>
            </a:r>
            <a:r>
              <a:rPr lang="en-US" sz="1600" b="1" dirty="0">
                <a:solidFill>
                  <a:srgbClr val="000008"/>
                </a:solidFill>
                <a:latin typeface="Courier New" charset="0"/>
              </a:rPr>
              <a:t>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000008"/>
                </a:solidFill>
                <a:latin typeface="Courier New" charset="0"/>
              </a:rPr>
              <a:t>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9C1600"/>
                </a:solidFill>
                <a:latin typeface="Courier New" charset="0"/>
              </a:rPr>
              <a:t>++)</a:t>
            </a:r>
          </a:p>
          <a:p>
            <a:pPr>
              <a:lnSpc>
                <a:spcPct val="50000"/>
              </a:lnSpc>
              <a:spcBef>
                <a:spcPct val="50000"/>
              </a:spcBef>
            </a:pPr>
            <a:r>
              <a:rPr lang="en-US" sz="1600" b="1" dirty="0">
                <a:solidFill>
                  <a:srgbClr val="0000FF"/>
                </a:solidFill>
                <a:latin typeface="Courier New" charset="0"/>
              </a:rPr>
              <a:t>   for </a:t>
            </a:r>
            <a:r>
              <a:rPr lang="en-US" sz="1600" b="1" dirty="0">
                <a:solidFill>
                  <a:srgbClr val="9C1600"/>
                </a:solidFill>
                <a:latin typeface="Courier New" charset="0"/>
              </a:rPr>
              <a:t>(</a:t>
            </a:r>
            <a:r>
              <a:rPr lang="en-US" sz="1600" b="1" dirty="0">
                <a:solidFill>
                  <a:srgbClr val="000008"/>
                </a:solidFill>
                <a:latin typeface="Courier New" charset="0"/>
              </a:rPr>
              <a:t>j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a:solidFill>
                  <a:srgbClr val="000008"/>
                </a:solidFill>
                <a:latin typeface="Courier New" charset="0"/>
              </a:rPr>
              <a:t>j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a:solidFill>
                  <a:srgbClr val="000008"/>
                </a:solidFill>
                <a:latin typeface="Courier New" charset="0"/>
              </a:rPr>
              <a:t>j</a:t>
            </a:r>
            <a:r>
              <a:rPr lang="en-US" sz="1600" b="1" dirty="0">
                <a:solidFill>
                  <a:srgbClr val="9C1600"/>
                </a:solidFill>
                <a:latin typeface="Courier New" charset="0"/>
              </a:rPr>
              <a:t>++)</a:t>
            </a:r>
          </a:p>
          <a:p>
            <a:pPr>
              <a:lnSpc>
                <a:spcPct val="50000"/>
              </a:lnSpc>
              <a:spcBef>
                <a:spcPct val="50000"/>
              </a:spcBef>
            </a:pPr>
            <a:r>
              <a:rPr lang="tr-TR" sz="1600" b="1" dirty="0">
                <a:solidFill>
                  <a:srgbClr val="0000FF"/>
                </a:solidFill>
                <a:latin typeface="Courier New" charset="0"/>
              </a:rPr>
              <a:t>	</a:t>
            </a:r>
            <a:r>
              <a:rPr lang="en-US" sz="1600" b="1" dirty="0">
                <a:solidFill>
                  <a:srgbClr val="0000FF"/>
                </a:solidFill>
                <a:latin typeface="Courier New" charset="0"/>
              </a:rPr>
              <a:t>for </a:t>
            </a:r>
            <a:r>
              <a:rPr lang="en-US" sz="1600" b="1" dirty="0">
                <a:solidFill>
                  <a:srgbClr val="9C1600"/>
                </a:solidFill>
                <a:latin typeface="Courier New" charset="0"/>
              </a:rPr>
              <a:t>(</a:t>
            </a:r>
            <a:r>
              <a:rPr lang="en-US" sz="1600" b="1" dirty="0">
                <a:solidFill>
                  <a:srgbClr val="000008"/>
                </a:solidFill>
                <a:latin typeface="Courier New" charset="0"/>
              </a:rPr>
              <a:t>k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a:solidFill>
                  <a:srgbClr val="000008"/>
                </a:solidFill>
                <a:latin typeface="Courier New" charset="0"/>
              </a:rPr>
              <a:t>k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a:solidFill>
                  <a:srgbClr val="000008"/>
                </a:solidFill>
                <a:latin typeface="Courier New" charset="0"/>
              </a:rPr>
              <a:t>k</a:t>
            </a:r>
            <a:r>
              <a:rPr lang="en-US" sz="1600" b="1" dirty="0">
                <a:solidFill>
                  <a:srgbClr val="9C1600"/>
                </a:solidFill>
                <a:latin typeface="Courier New" charset="0"/>
              </a:rPr>
              <a:t>++)</a:t>
            </a:r>
          </a:p>
          <a:p>
            <a:pPr>
              <a:lnSpc>
                <a:spcPct val="50000"/>
              </a:lnSpc>
              <a:spcBef>
                <a:spcPct val="50000"/>
              </a:spcBef>
            </a:pPr>
            <a:r>
              <a:rPr lang="tr-TR" sz="1600" b="1" dirty="0">
                <a:solidFill>
                  <a:srgbClr val="000008"/>
                </a:solidFill>
                <a:latin typeface="Courier New" charset="0"/>
              </a:rPr>
              <a:t>	</a:t>
            </a:r>
            <a:r>
              <a:rPr lang="en-US" sz="1600" b="1" dirty="0">
                <a:solidFill>
                  <a:srgbClr val="000008"/>
                </a:solidFill>
                <a:latin typeface="Courier New" charset="0"/>
              </a:rPr>
              <a:t>c</a:t>
            </a:r>
            <a:r>
              <a:rPr lang="en-US" sz="1600" b="1" dirty="0">
                <a:solidFill>
                  <a:srgbClr val="9C1600"/>
                </a:solidFill>
                <a:latin typeface="Courier New" charset="0"/>
              </a:rPr>
              <a:t>[</a:t>
            </a:r>
            <a:r>
              <a:rPr lang="en-US" sz="1600" b="1" dirty="0" err="1">
                <a:solidFill>
                  <a:srgbClr val="000008"/>
                </a:solidFill>
                <a:latin typeface="Courier New" charset="0"/>
              </a:rPr>
              <a:t>i</a:t>
            </a:r>
            <a:r>
              <a:rPr lang="en-US" sz="1600" b="1" dirty="0">
                <a:solidFill>
                  <a:srgbClr val="9C1600"/>
                </a:solidFill>
                <a:latin typeface="Courier New" charset="0"/>
              </a:rPr>
              <a:t>][</a:t>
            </a:r>
            <a:r>
              <a:rPr lang="en-US" sz="1600" b="1" dirty="0">
                <a:solidFill>
                  <a:srgbClr val="000008"/>
                </a:solidFill>
                <a:latin typeface="Courier New" charset="0"/>
              </a:rPr>
              <a:t>j</a:t>
            </a:r>
            <a:r>
              <a:rPr lang="en-US" sz="1600" b="1" dirty="0">
                <a:solidFill>
                  <a:srgbClr val="9C1600"/>
                </a:solidFill>
                <a:latin typeface="Courier New" charset="0"/>
              </a:rPr>
              <a:t>] += </a:t>
            </a:r>
            <a:r>
              <a:rPr lang="en-US" sz="1600" b="1" dirty="0">
                <a:solidFill>
                  <a:srgbClr val="000008"/>
                </a:solidFill>
                <a:latin typeface="Courier New" charset="0"/>
              </a:rPr>
              <a:t>a</a:t>
            </a:r>
            <a:r>
              <a:rPr lang="en-US" sz="1600" b="1" dirty="0">
                <a:solidFill>
                  <a:srgbClr val="9C1600"/>
                </a:solidFill>
                <a:latin typeface="Courier New" charset="0"/>
              </a:rPr>
              <a:t>[</a:t>
            </a:r>
            <a:r>
              <a:rPr lang="en-US" sz="1600" b="1" dirty="0" err="1">
                <a:solidFill>
                  <a:srgbClr val="000008"/>
                </a:solidFill>
                <a:latin typeface="Courier New" charset="0"/>
              </a:rPr>
              <a:t>i</a:t>
            </a:r>
            <a:r>
              <a:rPr lang="en-US" sz="1600" b="1" dirty="0">
                <a:solidFill>
                  <a:srgbClr val="9C1600"/>
                </a:solidFill>
                <a:latin typeface="Courier New" charset="0"/>
              </a:rPr>
              <a:t>][</a:t>
            </a:r>
            <a:r>
              <a:rPr lang="en-US" sz="1600" b="1" dirty="0">
                <a:solidFill>
                  <a:srgbClr val="000008"/>
                </a:solidFill>
                <a:latin typeface="Courier New" charset="0"/>
              </a:rPr>
              <a:t>k</a:t>
            </a:r>
            <a:r>
              <a:rPr lang="en-US" sz="1600" b="1" dirty="0">
                <a:solidFill>
                  <a:srgbClr val="9C1600"/>
                </a:solidFill>
                <a:latin typeface="Courier New" charset="0"/>
              </a:rPr>
              <a:t>] * </a:t>
            </a:r>
            <a:r>
              <a:rPr lang="en-US" sz="1600" b="1" dirty="0">
                <a:solidFill>
                  <a:srgbClr val="000008"/>
                </a:solidFill>
                <a:latin typeface="Courier New" charset="0"/>
              </a:rPr>
              <a:t>b</a:t>
            </a:r>
            <a:r>
              <a:rPr lang="en-US" sz="1600" b="1" dirty="0">
                <a:solidFill>
                  <a:srgbClr val="9C1600"/>
                </a:solidFill>
                <a:latin typeface="Courier New" charset="0"/>
              </a:rPr>
              <a:t>[</a:t>
            </a:r>
            <a:r>
              <a:rPr lang="en-US" sz="1600" b="1" dirty="0">
                <a:solidFill>
                  <a:srgbClr val="000008"/>
                </a:solidFill>
                <a:latin typeface="Courier New" charset="0"/>
              </a:rPr>
              <a:t>k</a:t>
            </a:r>
            <a:r>
              <a:rPr lang="en-US" sz="1600" b="1" dirty="0">
                <a:solidFill>
                  <a:srgbClr val="9C1600"/>
                </a:solidFill>
                <a:latin typeface="Courier New" charset="0"/>
              </a:rPr>
              <a:t>][</a:t>
            </a:r>
            <a:r>
              <a:rPr lang="en-US" sz="1600" b="1" dirty="0">
                <a:solidFill>
                  <a:srgbClr val="000008"/>
                </a:solidFill>
                <a:latin typeface="Courier New" charset="0"/>
              </a:rPr>
              <a:t>j</a:t>
            </a:r>
            <a:r>
              <a:rPr lang="en-US" sz="1600" b="1" dirty="0">
                <a:solidFill>
                  <a:srgbClr val="9C1600"/>
                </a:solidFill>
                <a:latin typeface="Courier New" charset="0"/>
              </a:rPr>
              <a:t>];</a:t>
            </a:r>
          </a:p>
        </p:txBody>
      </p:sp>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Daha büyük boyutlu diziler…</a:t>
            </a:r>
          </a:p>
        </p:txBody>
      </p:sp>
      <p:sp>
        <p:nvSpPr>
          <p:cNvPr id="3" name="2 İçerik Yer Tutucusu"/>
          <p:cNvSpPr>
            <a:spLocks noGrp="1"/>
          </p:cNvSpPr>
          <p:nvPr>
            <p:ph sz="quarter" idx="1"/>
          </p:nvPr>
        </p:nvSpPr>
        <p:spPr/>
        <p:txBody>
          <a:bodyPr>
            <a:normAutofit/>
          </a:bodyPr>
          <a:lstStyle/>
          <a:p>
            <a:r>
              <a:rPr lang="tr-TR" sz="2800" dirty="0" err="1"/>
              <a:t>int</a:t>
            </a:r>
            <a:r>
              <a:rPr lang="tr-TR" sz="2800" dirty="0"/>
              <a:t> </a:t>
            </a:r>
            <a:r>
              <a:rPr lang="tr-TR" sz="2800" dirty="0" err="1"/>
              <a:t>ucBoyutluDizi</a:t>
            </a:r>
            <a:r>
              <a:rPr lang="tr-TR" sz="2800" dirty="0"/>
              <a:t> [4][3][2];</a:t>
            </a:r>
          </a:p>
          <a:p>
            <a:pPr lvl="1"/>
            <a:r>
              <a:rPr lang="tr-TR" sz="2500" dirty="0"/>
              <a:t>dizisini uzayda düşünmek yerine içindeki elemanları cinsinden düşünürüz.</a:t>
            </a:r>
          </a:p>
          <a:p>
            <a:pPr lvl="1"/>
            <a:r>
              <a:rPr lang="tr-TR" sz="2400" dirty="0" err="1">
                <a:solidFill>
                  <a:schemeClr val="tx1"/>
                </a:solidFill>
              </a:rPr>
              <a:t>ucBoyutluDizi</a:t>
            </a:r>
            <a:r>
              <a:rPr lang="tr-TR" sz="2400" dirty="0">
                <a:solidFill>
                  <a:schemeClr val="tx1"/>
                </a:solidFill>
              </a:rPr>
              <a:t>[0][0][0]</a:t>
            </a:r>
          </a:p>
          <a:p>
            <a:pPr lvl="1"/>
            <a:r>
              <a:rPr lang="tr-TR" sz="2400" dirty="0" err="1">
                <a:solidFill>
                  <a:schemeClr val="tx1"/>
                </a:solidFill>
              </a:rPr>
              <a:t>ucBoyutluDizi</a:t>
            </a:r>
            <a:r>
              <a:rPr lang="tr-TR" sz="2400" dirty="0">
                <a:solidFill>
                  <a:schemeClr val="tx1"/>
                </a:solidFill>
              </a:rPr>
              <a:t>[0][0][1]</a:t>
            </a:r>
          </a:p>
          <a:p>
            <a:pPr lvl="1"/>
            <a:r>
              <a:rPr lang="tr-TR" sz="2400" dirty="0" err="1">
                <a:solidFill>
                  <a:schemeClr val="tx1"/>
                </a:solidFill>
              </a:rPr>
              <a:t>ucBoyutluDizi</a:t>
            </a:r>
            <a:r>
              <a:rPr lang="tr-TR" sz="2400" dirty="0">
                <a:solidFill>
                  <a:schemeClr val="tx1"/>
                </a:solidFill>
              </a:rPr>
              <a:t>[0][1][0]</a:t>
            </a:r>
          </a:p>
          <a:p>
            <a:pPr lvl="1"/>
            <a:r>
              <a:rPr lang="tr-TR" sz="2400" dirty="0" err="1">
                <a:solidFill>
                  <a:schemeClr val="tx1"/>
                </a:solidFill>
              </a:rPr>
              <a:t>ucBoyutluDizi</a:t>
            </a:r>
            <a:r>
              <a:rPr lang="tr-TR" sz="2400" dirty="0">
                <a:solidFill>
                  <a:schemeClr val="tx1"/>
                </a:solidFill>
              </a:rPr>
              <a:t>[0][1][1]</a:t>
            </a:r>
          </a:p>
          <a:p>
            <a:pPr lvl="1"/>
            <a:r>
              <a:rPr lang="tr-TR" sz="2400" dirty="0" err="1">
                <a:solidFill>
                  <a:schemeClr val="tx1"/>
                </a:solidFill>
              </a:rPr>
              <a:t>ucBoyutluDizi</a:t>
            </a:r>
            <a:r>
              <a:rPr lang="tr-TR" sz="2400" dirty="0">
                <a:solidFill>
                  <a:schemeClr val="tx1"/>
                </a:solidFill>
              </a:rPr>
              <a:t>[0][2][0]</a:t>
            </a:r>
            <a:endParaRPr lang="tr-TR" sz="2400" dirty="0" err="1">
              <a:solidFill>
                <a:schemeClr val="tx1"/>
              </a:solidFill>
            </a:endParaRPr>
          </a:p>
          <a:p>
            <a:pPr lvl="1"/>
            <a:r>
              <a:rPr lang="tr-TR" sz="2400" dirty="0" err="1">
                <a:solidFill>
                  <a:schemeClr val="tx1"/>
                </a:solidFill>
              </a:rPr>
              <a:t>ucBoyutluDizi[0][2][1]</a:t>
            </a:r>
          </a:p>
          <a:p>
            <a:pPr lvl="1"/>
            <a:r>
              <a:rPr lang="tr-TR" sz="2400" dirty="0" err="1">
                <a:solidFill>
                  <a:schemeClr val="tx1"/>
                </a:solidFill>
              </a:rPr>
              <a:t>ucBoyutluDizi</a:t>
            </a:r>
            <a:r>
              <a:rPr lang="tr-TR" sz="2400" dirty="0">
                <a:solidFill>
                  <a:schemeClr val="tx1"/>
                </a:solidFill>
              </a:rPr>
              <a:t>[1][0][0]</a:t>
            </a:r>
          </a:p>
          <a:p>
            <a:pPr lvl="1"/>
            <a:endParaRPr lang="tr-TR" sz="4000" dirty="0"/>
          </a:p>
          <a:p>
            <a:pPr lvl="1"/>
            <a:endParaRPr lang="tr-TR" sz="4400" dirty="0"/>
          </a:p>
          <a:p>
            <a:pPr lvl="1"/>
            <a:endParaRPr lang="tr-TR" sz="4000" dirty="0"/>
          </a:p>
          <a:p>
            <a:pPr lvl="1"/>
            <a:endParaRPr lang="tr-TR" sz="3600" dirty="0"/>
          </a:p>
          <a:p>
            <a:pPr lvl="1"/>
            <a:endParaRPr lang="tr-TR" sz="3200" dirty="0"/>
          </a:p>
          <a:p>
            <a:pPr lvl="1"/>
            <a:endParaRPr lang="tr-TR" sz="2500" dirty="0"/>
          </a:p>
          <a:p>
            <a:endParaRPr lang="tr-TR" dirty="0"/>
          </a:p>
        </p:txBody>
      </p:sp>
      <p:sp>
        <p:nvSpPr>
          <p:cNvPr id="4" name="3 Dikdörtgen"/>
          <p:cNvSpPr/>
          <p:nvPr/>
        </p:nvSpPr>
        <p:spPr>
          <a:xfrm>
            <a:off x="4357686" y="2500306"/>
            <a:ext cx="4572000" cy="3046988"/>
          </a:xfrm>
          <a:prstGeom prst="rect">
            <a:avLst/>
          </a:prstGeom>
        </p:spPr>
        <p:txBody>
          <a:bodyPr>
            <a:spAutoFit/>
          </a:bodyPr>
          <a:lstStyle/>
          <a:p>
            <a:pPr lvl="1"/>
            <a:r>
              <a:rPr lang="tr-TR" sz="2400" dirty="0" err="1"/>
              <a:t>ucBoyutluDizi</a:t>
            </a:r>
            <a:r>
              <a:rPr lang="tr-TR" sz="2400" dirty="0"/>
              <a:t>[1][0][1]</a:t>
            </a:r>
          </a:p>
          <a:p>
            <a:pPr lvl="1"/>
            <a:r>
              <a:rPr lang="tr-TR" sz="2400" dirty="0" err="1"/>
              <a:t>ucBoyutluDizi</a:t>
            </a:r>
            <a:r>
              <a:rPr lang="tr-TR" sz="2400" dirty="0"/>
              <a:t>[1][1][0]</a:t>
            </a:r>
          </a:p>
          <a:p>
            <a:pPr lvl="1"/>
            <a:r>
              <a:rPr lang="tr-TR" sz="2400" dirty="0" err="1"/>
              <a:t>ucBoyutluDizi</a:t>
            </a:r>
            <a:r>
              <a:rPr lang="tr-TR" sz="2400" dirty="0"/>
              <a:t>[1][1][1]</a:t>
            </a:r>
          </a:p>
          <a:p>
            <a:pPr lvl="1"/>
            <a:r>
              <a:rPr lang="tr-TR" sz="2400" dirty="0" err="1"/>
              <a:t>ucBoyutluDizi</a:t>
            </a:r>
            <a:r>
              <a:rPr lang="tr-TR" sz="2400" dirty="0"/>
              <a:t>[1][2][0]</a:t>
            </a:r>
          </a:p>
          <a:p>
            <a:pPr lvl="1"/>
            <a:r>
              <a:rPr lang="tr-TR" sz="2400" dirty="0" err="1"/>
              <a:t>ucBoyutluDizi</a:t>
            </a:r>
            <a:r>
              <a:rPr lang="tr-TR" sz="2400" dirty="0"/>
              <a:t>[1][2][1]</a:t>
            </a:r>
          </a:p>
          <a:p>
            <a:pPr lvl="1"/>
            <a:r>
              <a:rPr lang="tr-TR" sz="2400" dirty="0" err="1"/>
              <a:t>ucBoyutluDizi</a:t>
            </a:r>
            <a:r>
              <a:rPr lang="tr-TR" sz="2400" dirty="0"/>
              <a:t>[2][0][0]</a:t>
            </a:r>
          </a:p>
          <a:p>
            <a:pPr lvl="1"/>
            <a:r>
              <a:rPr lang="tr-TR" sz="2400" dirty="0"/>
              <a:t>…</a:t>
            </a:r>
          </a:p>
          <a:p>
            <a:pPr lvl="1"/>
            <a:r>
              <a:rPr lang="tr-TR" sz="2400" dirty="0" err="1"/>
              <a:t>ucBoyutluDizi</a:t>
            </a:r>
            <a:r>
              <a:rPr lang="tr-TR" sz="2400" dirty="0"/>
              <a:t>[3][2][1]</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heckerboard(across)">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heckerboard(across)">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heckerboard(across)">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Üç boyutlu dizinin elamanları…</a:t>
            </a:r>
          </a:p>
        </p:txBody>
      </p:sp>
      <p:sp>
        <p:nvSpPr>
          <p:cNvPr id="3" name="2 İçerik Yer Tutucusu"/>
          <p:cNvSpPr>
            <a:spLocks noGrp="1"/>
          </p:cNvSpPr>
          <p:nvPr>
            <p:ph sz="quarter" idx="1"/>
          </p:nvPr>
        </p:nvSpPr>
        <p:spPr/>
        <p:txBody>
          <a:bodyPr>
            <a:normAutofit fontScale="92500"/>
          </a:bodyPr>
          <a:lstStyle/>
          <a:p>
            <a:pPr>
              <a:buNone/>
            </a:pPr>
            <a:r>
              <a:rPr lang="tr-TR" dirty="0"/>
              <a:t>#</a:t>
            </a:r>
            <a:r>
              <a:rPr lang="tr-TR" dirty="0" err="1"/>
              <a:t>include</a:t>
            </a:r>
            <a:r>
              <a:rPr lang="tr-TR" dirty="0"/>
              <a:t> &lt;</a:t>
            </a:r>
            <a:r>
              <a:rPr lang="tr-TR" dirty="0" err="1"/>
              <a:t>stdio</a:t>
            </a:r>
            <a:r>
              <a:rPr lang="tr-TR" dirty="0"/>
              <a:t>.h&gt;</a:t>
            </a:r>
          </a:p>
          <a:p>
            <a:pPr>
              <a:buNone/>
            </a:pPr>
            <a:r>
              <a:rPr lang="tr-TR" dirty="0" err="1"/>
              <a:t>int</a:t>
            </a:r>
            <a:r>
              <a:rPr lang="tr-TR" dirty="0"/>
              <a:t> </a:t>
            </a:r>
            <a:r>
              <a:rPr lang="tr-TR" dirty="0" err="1"/>
              <a:t>main</a:t>
            </a:r>
            <a:r>
              <a:rPr lang="tr-TR" dirty="0"/>
              <a:t>() {</a:t>
            </a:r>
          </a:p>
          <a:p>
            <a:pPr>
              <a:buNone/>
            </a:pPr>
            <a:r>
              <a:rPr lang="tr-TR" dirty="0"/>
              <a:t>	</a:t>
            </a:r>
            <a:r>
              <a:rPr lang="tr-TR" dirty="0" err="1"/>
              <a:t>int</a:t>
            </a:r>
            <a:r>
              <a:rPr lang="tr-TR" dirty="0"/>
              <a:t> m=3, n=2,o=2;</a:t>
            </a:r>
          </a:p>
          <a:p>
            <a:pPr>
              <a:buNone/>
            </a:pPr>
            <a:r>
              <a:rPr lang="tr-TR" dirty="0"/>
              <a:t>	</a:t>
            </a:r>
            <a:r>
              <a:rPr lang="tr-TR" dirty="0" err="1"/>
              <a:t>int</a:t>
            </a:r>
            <a:r>
              <a:rPr lang="tr-TR" dirty="0"/>
              <a:t> dizi[m][n][o];</a:t>
            </a:r>
          </a:p>
          <a:p>
            <a:pPr>
              <a:buNone/>
            </a:pPr>
            <a:r>
              <a:rPr lang="tr-TR" dirty="0"/>
              <a:t>	</a:t>
            </a:r>
            <a:r>
              <a:rPr lang="tr-TR" dirty="0" err="1"/>
              <a:t>int</a:t>
            </a:r>
            <a:r>
              <a:rPr lang="tr-TR" dirty="0"/>
              <a:t> i,j,k;</a:t>
            </a:r>
          </a:p>
          <a:p>
            <a:pPr>
              <a:buNone/>
            </a:pPr>
            <a:r>
              <a:rPr lang="tr-TR" dirty="0"/>
              <a:t>	</a:t>
            </a:r>
            <a:r>
              <a:rPr lang="tr-TR" dirty="0" err="1"/>
              <a:t>for</a:t>
            </a:r>
            <a:r>
              <a:rPr lang="tr-TR" dirty="0"/>
              <a:t>(i=0; i&lt;m; i++)</a:t>
            </a:r>
          </a:p>
          <a:p>
            <a:pPr>
              <a:buNone/>
            </a:pPr>
            <a:r>
              <a:rPr lang="tr-TR" dirty="0"/>
              <a:t>		</a:t>
            </a:r>
            <a:r>
              <a:rPr lang="tr-TR" dirty="0" err="1"/>
              <a:t>for</a:t>
            </a:r>
            <a:r>
              <a:rPr lang="tr-TR" dirty="0"/>
              <a:t>(j=0; j&lt;n; j++)</a:t>
            </a:r>
          </a:p>
          <a:p>
            <a:pPr>
              <a:buNone/>
            </a:pPr>
            <a:r>
              <a:rPr lang="tr-TR" dirty="0"/>
              <a:t>			</a:t>
            </a:r>
            <a:r>
              <a:rPr lang="tr-TR" dirty="0" err="1"/>
              <a:t>for</a:t>
            </a:r>
            <a:r>
              <a:rPr lang="tr-TR" dirty="0"/>
              <a:t>(k=0; k&lt;o; k++)</a:t>
            </a:r>
          </a:p>
          <a:p>
            <a:pPr>
              <a:buNone/>
            </a:pPr>
            <a:r>
              <a:rPr lang="tr-TR" dirty="0"/>
              <a:t>			</a:t>
            </a:r>
            <a:r>
              <a:rPr lang="tr-TR" sz="1700" dirty="0" err="1"/>
              <a:t>printf</a:t>
            </a:r>
            <a:r>
              <a:rPr lang="tr-TR" sz="1700" dirty="0"/>
              <a:t>("dizi[%d][%d][%d]'</a:t>
            </a:r>
            <a:r>
              <a:rPr lang="tr-TR" sz="1700" dirty="0" err="1"/>
              <a:t>nin</a:t>
            </a:r>
            <a:r>
              <a:rPr lang="tr-TR" sz="1700" dirty="0"/>
              <a:t> </a:t>
            </a:r>
            <a:r>
              <a:rPr lang="tr-TR" sz="1700" dirty="0" err="1"/>
              <a:t>hafizadaki</a:t>
            </a:r>
            <a:r>
              <a:rPr lang="tr-TR" sz="1700" dirty="0"/>
              <a:t> adresi:%d\n", i,j,k, &amp;dizi[i][j][k]);</a:t>
            </a:r>
            <a:endParaRPr lang="tr-TR" dirty="0"/>
          </a:p>
          <a:p>
            <a:pPr>
              <a:buNone/>
            </a:pPr>
            <a:r>
              <a:rPr lang="tr-TR" dirty="0"/>
              <a:t>	</a:t>
            </a:r>
            <a:r>
              <a:rPr lang="tr-TR" dirty="0" err="1"/>
              <a:t>return</a:t>
            </a:r>
            <a:r>
              <a:rPr lang="tr-TR" dirty="0"/>
              <a:t> 0;</a:t>
            </a:r>
          </a:p>
          <a:p>
            <a:pPr>
              <a:buNone/>
            </a:pPr>
            <a:r>
              <a:rPr lang="tr-TR" dirty="0"/>
              <a:t>}</a:t>
            </a:r>
          </a:p>
        </p:txBody>
      </p:sp>
      <p:pic>
        <p:nvPicPr>
          <p:cNvPr id="4098" name="Picture 2"/>
          <p:cNvPicPr>
            <a:picLocks noChangeAspect="1" noChangeArrowheads="1"/>
          </p:cNvPicPr>
          <p:nvPr/>
        </p:nvPicPr>
        <p:blipFill>
          <a:blip r:embed="rId2"/>
          <a:srcRect/>
          <a:stretch>
            <a:fillRect/>
          </a:stretch>
        </p:blipFill>
        <p:spPr bwMode="auto">
          <a:xfrm>
            <a:off x="4214810" y="1357298"/>
            <a:ext cx="4424961" cy="2786082"/>
          </a:xfrm>
          <a:prstGeom prst="rect">
            <a:avLst/>
          </a:prstGeom>
          <a:noFill/>
          <a:ln w="9525">
            <a:noFill/>
            <a:miter lim="800000"/>
            <a:headEnd/>
            <a:tailEnd/>
          </a:ln>
          <a:effectLst/>
        </p:spPr>
      </p:pic>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a:solidFill>
                  <a:schemeClr val="tx1"/>
                </a:solidFill>
              </a:rPr>
              <a:t> Günlük hayatta bilgisayar kullanımı olmadan kağıt üzerinde yapılan işlerde her şeyin kayıt altına alınması ve her bir işlemin kağıt üzerine yazılması gerekir. Bu hem işlerin uzamasına, hem de çok fazla kayıtla uğraşılmasına neden olur. Aynı veya benzer işlerin </a:t>
            </a:r>
            <a:r>
              <a:rPr lang="tr-TR" sz="2400" b="1" dirty="0">
                <a:solidFill>
                  <a:schemeClr val="tx1"/>
                </a:solidFill>
              </a:rPr>
              <a:t>bile tekrar tekrar yapılması gerekebilir</a:t>
            </a:r>
            <a:r>
              <a:rPr lang="tr-TR" sz="2400" dirty="0">
                <a:solidFill>
                  <a:schemeClr val="tx1"/>
                </a:solidFill>
              </a:rPr>
              <a:t>.</a:t>
            </a:r>
          </a:p>
        </p:txBody>
      </p:sp>
    </p:spTree>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Çok boyutlu dizilere dair…</a:t>
            </a:r>
          </a:p>
        </p:txBody>
      </p:sp>
      <p:sp>
        <p:nvSpPr>
          <p:cNvPr id="3" name="2 İçerik Yer Tutucusu"/>
          <p:cNvSpPr>
            <a:spLocks noGrp="1"/>
          </p:cNvSpPr>
          <p:nvPr>
            <p:ph sz="quarter" idx="1"/>
          </p:nvPr>
        </p:nvSpPr>
        <p:spPr/>
        <p:txBody>
          <a:bodyPr/>
          <a:lstStyle/>
          <a:p>
            <a:r>
              <a:rPr lang="tr-TR" dirty="0"/>
              <a:t>100 boyutlu bir dizi bile olsa </a:t>
            </a:r>
          </a:p>
          <a:p>
            <a:pPr lvl="1"/>
            <a:r>
              <a:rPr lang="tr-TR" dirty="0"/>
              <a:t>(</a:t>
            </a:r>
            <a:r>
              <a:rPr lang="tr-TR" dirty="0" err="1"/>
              <a:t>int</a:t>
            </a:r>
            <a:r>
              <a:rPr lang="tr-TR" dirty="0"/>
              <a:t> dizi[10][22][3][4]…[23][72];)</a:t>
            </a:r>
          </a:p>
          <a:p>
            <a:r>
              <a:rPr lang="tr-TR" dirty="0"/>
              <a:t>elemanları hafızada yan yana dizili olacaktır.</a:t>
            </a:r>
          </a:p>
          <a:p>
            <a:endParaRPr lang="tr-TR" dirty="0"/>
          </a:p>
          <a:p>
            <a:r>
              <a:rPr lang="tr-TR" dirty="0"/>
              <a:t>Dizi boyutlarında korkutucu bir yan yoktur.</a:t>
            </a:r>
          </a:p>
          <a:p>
            <a:r>
              <a:rPr lang="tr-TR" dirty="0"/>
              <a:t>2 boyutlu dizileri matris gibi hayal edebilirsiniz ama 3 ve daha fazla boyutlarda bu düşünce tarzını bırakınız.</a:t>
            </a:r>
          </a:p>
          <a:p>
            <a:r>
              <a:rPr lang="tr-TR" dirty="0"/>
              <a:t>Sadece şunu biliniz: dizi boyutları sadece dizinin elamanlarına verdiğimiz isimleri düzenlemek içindir.</a:t>
            </a:r>
          </a:p>
        </p:txBody>
      </p:sp>
    </p:spTree>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Çok boyutlu dizi kullanımına örnek…</a:t>
            </a:r>
          </a:p>
        </p:txBody>
      </p:sp>
      <p:sp>
        <p:nvSpPr>
          <p:cNvPr id="3" name="2 İçerik Yer Tutucusu"/>
          <p:cNvSpPr>
            <a:spLocks noGrp="1"/>
          </p:cNvSpPr>
          <p:nvPr>
            <p:ph sz="quarter" idx="1"/>
          </p:nvPr>
        </p:nvSpPr>
        <p:spPr/>
        <p:txBody>
          <a:bodyPr/>
          <a:lstStyle/>
          <a:p>
            <a:r>
              <a:rPr lang="tr-TR" dirty="0"/>
              <a:t>İllerimizin en büyük üç ilçesinin en büyük 10 hastanesinin doktor, yatak ve ambulans sayılarını </a:t>
            </a:r>
            <a:r>
              <a:rPr lang="tr-TR" b="1" dirty="0"/>
              <a:t>bir değişkende </a:t>
            </a:r>
            <a:r>
              <a:rPr lang="tr-TR" dirty="0"/>
              <a:t>saklayınız.</a:t>
            </a:r>
          </a:p>
        </p:txBody>
      </p:sp>
      <p:grpSp>
        <p:nvGrpSpPr>
          <p:cNvPr id="4" name="16 Grup"/>
          <p:cNvGrpSpPr/>
          <p:nvPr/>
        </p:nvGrpSpPr>
        <p:grpSpPr>
          <a:xfrm>
            <a:off x="785786" y="3429000"/>
            <a:ext cx="7286652" cy="2643182"/>
            <a:chOff x="1428728" y="3786190"/>
            <a:chExt cx="7286652" cy="2643182"/>
          </a:xfrm>
        </p:grpSpPr>
        <p:pic>
          <p:nvPicPr>
            <p:cNvPr id="18" name="17 Resim" descr="63beab5308fb0a2a83498c59a2c068c8--storage-rental-storage-one.jpg"/>
            <p:cNvPicPr>
              <a:picLocks noChangeAspect="1"/>
            </p:cNvPicPr>
            <p:nvPr/>
          </p:nvPicPr>
          <p:blipFill>
            <a:blip r:embed="rId2" cstate="screen"/>
            <a:stretch>
              <a:fillRect/>
            </a:stretch>
          </p:blipFill>
          <p:spPr>
            <a:xfrm>
              <a:off x="1428728" y="3786190"/>
              <a:ext cx="2357454" cy="2339905"/>
            </a:xfrm>
            <a:prstGeom prst="rect">
              <a:avLst/>
            </a:prstGeom>
          </p:spPr>
        </p:pic>
        <p:pic>
          <p:nvPicPr>
            <p:cNvPr id="19" name="18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5643570" y="3857628"/>
              <a:ext cx="2000240" cy="2000240"/>
            </a:xfrm>
            <a:prstGeom prst="rect">
              <a:avLst/>
            </a:prstGeom>
          </p:spPr>
        </p:pic>
        <p:pic>
          <p:nvPicPr>
            <p:cNvPr id="20" name="19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143636" y="4143380"/>
              <a:ext cx="2000240" cy="2000240"/>
            </a:xfrm>
            <a:prstGeom prst="rect">
              <a:avLst/>
            </a:prstGeom>
          </p:spPr>
        </p:pic>
        <p:pic>
          <p:nvPicPr>
            <p:cNvPr id="21" name="20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715140" y="4429132"/>
              <a:ext cx="2000240" cy="2000240"/>
            </a:xfrm>
            <a:prstGeom prst="rect">
              <a:avLst/>
            </a:prstGeom>
          </p:spPr>
        </p:pic>
        <p:sp>
          <p:nvSpPr>
            <p:cNvPr id="22" name="21 Sağ Ok"/>
            <p:cNvSpPr/>
            <p:nvPr/>
          </p:nvSpPr>
          <p:spPr>
            <a:xfrm>
              <a:off x="4500562" y="4286256"/>
              <a:ext cx="1000132"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23" name="22 Resim" descr="1192549655-bed-1.gif"/>
          <p:cNvPicPr>
            <a:picLocks noChangeAspect="1"/>
          </p:cNvPicPr>
          <p:nvPr/>
        </p:nvPicPr>
        <p:blipFill>
          <a:blip r:embed="rId4"/>
          <a:stretch>
            <a:fillRect/>
          </a:stretch>
        </p:blipFill>
        <p:spPr>
          <a:xfrm>
            <a:off x="4286248" y="2643182"/>
            <a:ext cx="568999" cy="561955"/>
          </a:xfrm>
          <a:prstGeom prst="rect">
            <a:avLst/>
          </a:prstGeom>
        </p:spPr>
      </p:pic>
      <p:pic>
        <p:nvPicPr>
          <p:cNvPr id="24" name="23 Resim" descr="inde2x.jpg"/>
          <p:cNvPicPr>
            <a:picLocks noChangeAspect="1"/>
          </p:cNvPicPr>
          <p:nvPr/>
        </p:nvPicPr>
        <p:blipFill>
          <a:blip r:embed="rId5" cstate="screen"/>
          <a:stretch>
            <a:fillRect/>
          </a:stretch>
        </p:blipFill>
        <p:spPr>
          <a:xfrm>
            <a:off x="5214942" y="3071810"/>
            <a:ext cx="571504" cy="359462"/>
          </a:xfrm>
          <a:prstGeom prst="rect">
            <a:avLst/>
          </a:prstGeom>
        </p:spPr>
      </p:pic>
      <p:pic>
        <p:nvPicPr>
          <p:cNvPr id="25" name="24 Resim" descr="index.png"/>
          <p:cNvPicPr>
            <a:picLocks noChangeAspect="1"/>
          </p:cNvPicPr>
          <p:nvPr/>
        </p:nvPicPr>
        <p:blipFill>
          <a:blip r:embed="rId6">
            <a:clrChange>
              <a:clrFrom>
                <a:srgbClr val="FFFFFF"/>
              </a:clrFrom>
              <a:clrTo>
                <a:srgbClr val="FFFFFF">
                  <a:alpha val="0"/>
                </a:srgbClr>
              </a:clrTo>
            </a:clrChange>
          </a:blip>
          <a:stretch>
            <a:fillRect/>
          </a:stretch>
        </p:blipFill>
        <p:spPr>
          <a:xfrm>
            <a:off x="3428992" y="3214686"/>
            <a:ext cx="500066" cy="500066"/>
          </a:xfrm>
          <a:prstGeom prst="rect">
            <a:avLst/>
          </a:prstGeom>
        </p:spPr>
      </p:pic>
      <p:pic>
        <p:nvPicPr>
          <p:cNvPr id="26" name="25 Resim" descr="index.png"/>
          <p:cNvPicPr>
            <a:picLocks noChangeAspect="1"/>
          </p:cNvPicPr>
          <p:nvPr/>
        </p:nvPicPr>
        <p:blipFill>
          <a:blip r:embed="rId6">
            <a:clrChange>
              <a:clrFrom>
                <a:srgbClr val="FFFFFF"/>
              </a:clrFrom>
              <a:clrTo>
                <a:srgbClr val="FFFFFF">
                  <a:alpha val="0"/>
                </a:srgbClr>
              </a:clrTo>
            </a:clrChange>
          </a:blip>
          <a:stretch>
            <a:fillRect/>
          </a:stretch>
        </p:blipFill>
        <p:spPr>
          <a:xfrm>
            <a:off x="6858016" y="3357562"/>
            <a:ext cx="500066" cy="500066"/>
          </a:xfrm>
          <a:prstGeom prst="rect">
            <a:avLst/>
          </a:prstGeom>
        </p:spPr>
      </p:pic>
      <p:pic>
        <p:nvPicPr>
          <p:cNvPr id="27" name="26 Resim" descr="index.png"/>
          <p:cNvPicPr>
            <a:picLocks noChangeAspect="1"/>
          </p:cNvPicPr>
          <p:nvPr/>
        </p:nvPicPr>
        <p:blipFill>
          <a:blip r:embed="rId6">
            <a:clrChange>
              <a:clrFrom>
                <a:srgbClr val="FFFFFF"/>
              </a:clrFrom>
              <a:clrTo>
                <a:srgbClr val="FFFFFF">
                  <a:alpha val="0"/>
                </a:srgbClr>
              </a:clrTo>
            </a:clrChange>
          </a:blip>
          <a:stretch>
            <a:fillRect/>
          </a:stretch>
        </p:blipFill>
        <p:spPr>
          <a:xfrm>
            <a:off x="6500826" y="2857496"/>
            <a:ext cx="500066" cy="500066"/>
          </a:xfrm>
          <a:prstGeom prst="rect">
            <a:avLst/>
          </a:prstGeom>
        </p:spPr>
      </p:pic>
      <p:pic>
        <p:nvPicPr>
          <p:cNvPr id="28" name="27 Resim" descr="inde2x.jpg"/>
          <p:cNvPicPr>
            <a:picLocks noChangeAspect="1"/>
          </p:cNvPicPr>
          <p:nvPr/>
        </p:nvPicPr>
        <p:blipFill>
          <a:blip r:embed="rId5" cstate="screen"/>
          <a:stretch>
            <a:fillRect/>
          </a:stretch>
        </p:blipFill>
        <p:spPr>
          <a:xfrm>
            <a:off x="5143504" y="5572140"/>
            <a:ext cx="571504" cy="359462"/>
          </a:xfrm>
          <a:prstGeom prst="rect">
            <a:avLst/>
          </a:prstGeom>
        </p:spPr>
      </p:pic>
      <p:pic>
        <p:nvPicPr>
          <p:cNvPr id="29" name="28 Resim" descr="inde2x.jpg"/>
          <p:cNvPicPr>
            <a:picLocks noChangeAspect="1"/>
          </p:cNvPicPr>
          <p:nvPr/>
        </p:nvPicPr>
        <p:blipFill>
          <a:blip r:embed="rId5" cstate="screen"/>
          <a:stretch>
            <a:fillRect/>
          </a:stretch>
        </p:blipFill>
        <p:spPr>
          <a:xfrm>
            <a:off x="1785918" y="2928934"/>
            <a:ext cx="571504" cy="359462"/>
          </a:xfrm>
          <a:prstGeom prst="rect">
            <a:avLst/>
          </a:prstGeom>
        </p:spPr>
      </p:pic>
      <p:pic>
        <p:nvPicPr>
          <p:cNvPr id="30" name="29 Resim" descr="1192549655-bed-1.gif"/>
          <p:cNvPicPr>
            <a:picLocks noChangeAspect="1"/>
          </p:cNvPicPr>
          <p:nvPr/>
        </p:nvPicPr>
        <p:blipFill>
          <a:blip r:embed="rId4"/>
          <a:stretch>
            <a:fillRect/>
          </a:stretch>
        </p:blipFill>
        <p:spPr>
          <a:xfrm>
            <a:off x="3643306" y="5429264"/>
            <a:ext cx="568999" cy="561955"/>
          </a:xfrm>
          <a:prstGeom prst="rect">
            <a:avLst/>
          </a:prstGeom>
        </p:spPr>
      </p:pic>
    </p:spTree>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Çok boyutlu dizi kullanımına örnek…</a:t>
            </a:r>
          </a:p>
        </p:txBody>
      </p:sp>
      <p:sp>
        <p:nvSpPr>
          <p:cNvPr id="3" name="2 İçerik Yer Tutucusu"/>
          <p:cNvSpPr>
            <a:spLocks noGrp="1"/>
          </p:cNvSpPr>
          <p:nvPr>
            <p:ph sz="quarter" idx="1"/>
          </p:nvPr>
        </p:nvSpPr>
        <p:spPr/>
        <p:txBody>
          <a:bodyPr/>
          <a:lstStyle/>
          <a:p>
            <a:pPr>
              <a:buNone/>
            </a:pPr>
            <a:r>
              <a:rPr lang="tr-TR" sz="1800" dirty="0"/>
              <a:t>/*Programcının kararı: İlçeler büyükten küçüğe 1’den 3’e doğru temsil edilsin. Doktor sayıları indis 0, yatak sayıları indis 1, ambulans sayıları ise indis 2’lerde saklansın.*/</a:t>
            </a:r>
          </a:p>
          <a:p>
            <a:r>
              <a:rPr lang="tr-TR" dirty="0" err="1"/>
              <a:t>int</a:t>
            </a:r>
            <a:r>
              <a:rPr lang="tr-TR" dirty="0"/>
              <a:t> </a:t>
            </a:r>
            <a:r>
              <a:rPr lang="tr-TR" dirty="0" err="1"/>
              <a:t>saglik</a:t>
            </a:r>
            <a:r>
              <a:rPr lang="tr-TR" dirty="0"/>
              <a:t>[82][4][10][3];</a:t>
            </a:r>
          </a:p>
        </p:txBody>
      </p:sp>
      <p:cxnSp>
        <p:nvCxnSpPr>
          <p:cNvPr id="5" name="4 Düz Ok Bağlayıcısı"/>
          <p:cNvCxnSpPr/>
          <p:nvPr/>
        </p:nvCxnSpPr>
        <p:spPr>
          <a:xfrm rot="10800000" flipV="1">
            <a:off x="1500166" y="2357430"/>
            <a:ext cx="785818"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Metin kutusu"/>
          <p:cNvSpPr txBox="1"/>
          <p:nvPr/>
        </p:nvSpPr>
        <p:spPr>
          <a:xfrm>
            <a:off x="428596" y="3000372"/>
            <a:ext cx="2143140" cy="1477328"/>
          </a:xfrm>
          <a:prstGeom prst="rect">
            <a:avLst/>
          </a:prstGeom>
          <a:noFill/>
        </p:spPr>
        <p:txBody>
          <a:bodyPr wrap="square" rtlCol="0">
            <a:spAutoFit/>
          </a:bodyPr>
          <a:lstStyle/>
          <a:p>
            <a:r>
              <a:rPr lang="tr-TR" dirty="0"/>
              <a:t>İller plaka </a:t>
            </a:r>
            <a:r>
              <a:rPr lang="tr-TR" dirty="0" err="1"/>
              <a:t>nolarıyla</a:t>
            </a:r>
            <a:r>
              <a:rPr lang="tr-TR" dirty="0"/>
              <a:t> temsil edilsin.</a:t>
            </a:r>
            <a:r>
              <a:rPr lang="tr-TR" i="1" dirty="0"/>
              <a:t>0 indisi kullanılmayacaktır. Belki ülke ortalaması için kullanılabilir.</a:t>
            </a:r>
          </a:p>
        </p:txBody>
      </p:sp>
      <p:sp>
        <p:nvSpPr>
          <p:cNvPr id="8" name="7 Metin kutusu"/>
          <p:cNvSpPr txBox="1"/>
          <p:nvPr/>
        </p:nvSpPr>
        <p:spPr>
          <a:xfrm>
            <a:off x="2857488" y="3214686"/>
            <a:ext cx="2143140" cy="1754326"/>
          </a:xfrm>
          <a:prstGeom prst="rect">
            <a:avLst/>
          </a:prstGeom>
          <a:noFill/>
        </p:spPr>
        <p:txBody>
          <a:bodyPr wrap="square" rtlCol="0">
            <a:spAutoFit/>
          </a:bodyPr>
          <a:lstStyle/>
          <a:p>
            <a:r>
              <a:rPr lang="tr-TR" i="1" dirty="0"/>
              <a:t>0 indisi kullanılmayacaktır. </a:t>
            </a:r>
          </a:p>
          <a:p>
            <a:r>
              <a:rPr lang="tr-TR" i="1" dirty="0"/>
              <a:t>1 – en büyük 1.ilçe</a:t>
            </a:r>
          </a:p>
          <a:p>
            <a:r>
              <a:rPr lang="tr-TR" i="1" dirty="0"/>
              <a:t>2 – en büyük 2.ilçe</a:t>
            </a:r>
          </a:p>
          <a:p>
            <a:r>
              <a:rPr lang="tr-TR" i="1" dirty="0"/>
              <a:t>3 – en büyük 3.ilçe</a:t>
            </a:r>
          </a:p>
          <a:p>
            <a:endParaRPr lang="tr-TR" i="1" dirty="0"/>
          </a:p>
        </p:txBody>
      </p:sp>
      <p:cxnSp>
        <p:nvCxnSpPr>
          <p:cNvPr id="10" name="9 Düz Ok Bağlayıcısı"/>
          <p:cNvCxnSpPr/>
          <p:nvPr/>
        </p:nvCxnSpPr>
        <p:spPr>
          <a:xfrm rot="16200000" flipH="1">
            <a:off x="2571736" y="2643182"/>
            <a:ext cx="78581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a:off x="3786182" y="2428868"/>
            <a:ext cx="571504"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13 Metin kutusu"/>
          <p:cNvSpPr txBox="1"/>
          <p:nvPr/>
        </p:nvSpPr>
        <p:spPr>
          <a:xfrm>
            <a:off x="4429124" y="2357430"/>
            <a:ext cx="2143140" cy="1200329"/>
          </a:xfrm>
          <a:prstGeom prst="rect">
            <a:avLst/>
          </a:prstGeom>
          <a:noFill/>
        </p:spPr>
        <p:txBody>
          <a:bodyPr wrap="square" rtlCol="0">
            <a:spAutoFit/>
          </a:bodyPr>
          <a:lstStyle/>
          <a:p>
            <a:r>
              <a:rPr lang="tr-TR" i="1" dirty="0"/>
              <a:t>0 - Doktor sayısı</a:t>
            </a:r>
          </a:p>
          <a:p>
            <a:r>
              <a:rPr lang="tr-TR" i="1" dirty="0"/>
              <a:t>1 – Yatak sayısı</a:t>
            </a:r>
          </a:p>
          <a:p>
            <a:r>
              <a:rPr lang="tr-TR" i="1" dirty="0"/>
              <a:t>2 – Ambulans sayısı</a:t>
            </a:r>
          </a:p>
          <a:p>
            <a:endParaRPr lang="tr-TR" i="1" dirty="0"/>
          </a:p>
        </p:txBody>
      </p:sp>
      <p:sp>
        <p:nvSpPr>
          <p:cNvPr id="16" name="15 Metin kutusu"/>
          <p:cNvSpPr txBox="1"/>
          <p:nvPr/>
        </p:nvSpPr>
        <p:spPr>
          <a:xfrm>
            <a:off x="5143504" y="4143380"/>
            <a:ext cx="3357586"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a:t>Ankara ilinin en büyük ilçesine ait en büyük 6.hastanesinin ambulans sayısı </a:t>
            </a:r>
            <a:r>
              <a:rPr lang="tr-TR" dirty="0" err="1"/>
              <a:t>saglik</a:t>
            </a:r>
            <a:r>
              <a:rPr lang="tr-TR" dirty="0"/>
              <a:t>[6][1][5][2]  elemanında saklanmaktadır.</a:t>
            </a:r>
          </a:p>
        </p:txBody>
      </p:sp>
      <p:pic>
        <p:nvPicPr>
          <p:cNvPr id="17" name="16 Resim" descr="1192549655-bed-1.gif"/>
          <p:cNvPicPr>
            <a:picLocks noChangeAspect="1"/>
          </p:cNvPicPr>
          <p:nvPr/>
        </p:nvPicPr>
        <p:blipFill>
          <a:blip r:embed="rId2"/>
          <a:stretch>
            <a:fillRect/>
          </a:stretch>
        </p:blipFill>
        <p:spPr>
          <a:xfrm>
            <a:off x="6429388" y="2500306"/>
            <a:ext cx="568999" cy="561955"/>
          </a:xfrm>
          <a:prstGeom prst="rect">
            <a:avLst/>
          </a:prstGeom>
        </p:spPr>
      </p:pic>
      <p:pic>
        <p:nvPicPr>
          <p:cNvPr id="23" name="22 Resim" descr="inde2x.jpg"/>
          <p:cNvPicPr>
            <a:picLocks noChangeAspect="1"/>
          </p:cNvPicPr>
          <p:nvPr/>
        </p:nvPicPr>
        <p:blipFill>
          <a:blip r:embed="rId3" cstate="screen"/>
          <a:stretch>
            <a:fillRect/>
          </a:stretch>
        </p:blipFill>
        <p:spPr>
          <a:xfrm>
            <a:off x="6286512" y="3214686"/>
            <a:ext cx="571504" cy="359462"/>
          </a:xfrm>
          <a:prstGeom prst="rect">
            <a:avLst/>
          </a:prstGeom>
        </p:spPr>
      </p:pic>
      <p:pic>
        <p:nvPicPr>
          <p:cNvPr id="24" name="23 Resim" descr="index.png"/>
          <p:cNvPicPr>
            <a:picLocks noChangeAspect="1"/>
          </p:cNvPicPr>
          <p:nvPr/>
        </p:nvPicPr>
        <p:blipFill>
          <a:blip r:embed="rId4">
            <a:clrChange>
              <a:clrFrom>
                <a:srgbClr val="FFFFFF"/>
              </a:clrFrom>
              <a:clrTo>
                <a:srgbClr val="FFFFFF">
                  <a:alpha val="0"/>
                </a:srgbClr>
              </a:clrTo>
            </a:clrChange>
          </a:blip>
          <a:stretch>
            <a:fillRect/>
          </a:stretch>
        </p:blipFill>
        <p:spPr>
          <a:xfrm>
            <a:off x="6000760" y="2143116"/>
            <a:ext cx="500066" cy="500066"/>
          </a:xfrm>
          <a:prstGeom prst="rect">
            <a:avLst/>
          </a:prstGeom>
        </p:spPr>
      </p:pic>
    </p:spTree>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Anlayamadığınız yerleri bizlere sorunuz.</a:t>
            </a:r>
          </a:p>
        </p:txBody>
      </p:sp>
      <p:sp>
        <p:nvSpPr>
          <p:cNvPr id="3" name="2 İçerik Yer Tutucusu"/>
          <p:cNvSpPr>
            <a:spLocks noGrp="1"/>
          </p:cNvSpPr>
          <p:nvPr>
            <p:ph sz="quarter" idx="1"/>
          </p:nvPr>
        </p:nvSpPr>
        <p:spPr/>
        <p:txBody>
          <a:bodyPr>
            <a:normAutofit/>
          </a:bodyPr>
          <a:lstStyle/>
          <a:p>
            <a:pPr algn="ctr"/>
            <a:r>
              <a:rPr lang="tr-TR" sz="8000" dirty="0"/>
              <a:t>4.ders sonu</a:t>
            </a:r>
          </a:p>
        </p:txBody>
      </p:sp>
    </p:spTree>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357158" y="2214554"/>
            <a:ext cx="3786214" cy="500066"/>
          </a:xfrm>
        </p:spPr>
        <p:txBody>
          <a:bodyPr>
            <a:noAutofit/>
          </a:bodyPr>
          <a:lstStyle/>
          <a:p>
            <a:r>
              <a:rPr lang="tr-TR" sz="2000" dirty="0"/>
              <a:t>Hafta3'de düzensiz çalışırken ben</a:t>
            </a:r>
          </a:p>
        </p:txBody>
      </p:sp>
      <p:pic>
        <p:nvPicPr>
          <p:cNvPr id="1027" name="Picture 3"/>
          <p:cNvPicPr>
            <a:picLocks noChangeAspect="1" noChangeArrowheads="1"/>
          </p:cNvPicPr>
          <p:nvPr/>
        </p:nvPicPr>
        <p:blipFill>
          <a:blip r:embed="rId2"/>
          <a:srcRect/>
          <a:stretch>
            <a:fillRect/>
          </a:stretch>
        </p:blipFill>
        <p:spPr bwMode="auto">
          <a:xfrm>
            <a:off x="4143372" y="2431445"/>
            <a:ext cx="3857652" cy="1869084"/>
          </a:xfrm>
          <a:prstGeom prst="rect">
            <a:avLst/>
          </a:prstGeom>
          <a:noFill/>
          <a:ln w="9525">
            <a:noFill/>
            <a:miter lim="800000"/>
            <a:headEnd/>
            <a:tailEnd/>
          </a:ln>
          <a:effectLst/>
        </p:spPr>
      </p:pic>
      <p:sp>
        <p:nvSpPr>
          <p:cNvPr id="7" name="3 Başlık"/>
          <p:cNvSpPr txBox="1">
            <a:spLocks/>
          </p:cNvSpPr>
          <p:nvPr/>
        </p:nvSpPr>
        <p:spPr>
          <a:xfrm>
            <a:off x="4429124" y="4357694"/>
            <a:ext cx="3786214" cy="5000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000" b="0" i="0" u="none" strike="noStrike" kern="1200" cap="none" spc="0" normalizeH="0" baseline="0" noProof="0" dirty="0">
                <a:ln>
                  <a:noFill/>
                </a:ln>
                <a:solidFill>
                  <a:schemeClr val="tx1"/>
                </a:solidFill>
                <a:effectLst/>
                <a:uLnTx/>
                <a:uFillTx/>
                <a:latin typeface="+mj-lt"/>
                <a:ea typeface="+mj-ea"/>
                <a:cs typeface="+mj-cs"/>
              </a:rPr>
              <a:t>Hafta4'de düzensiz çalışırken ben</a:t>
            </a:r>
          </a:p>
        </p:txBody>
      </p:sp>
      <p:pic>
        <p:nvPicPr>
          <p:cNvPr id="1028" name="Picture 4"/>
          <p:cNvPicPr>
            <a:picLocks noChangeAspect="1" noChangeArrowheads="1"/>
          </p:cNvPicPr>
          <p:nvPr/>
        </p:nvPicPr>
        <p:blipFill>
          <a:blip r:embed="rId3"/>
          <a:srcRect/>
          <a:stretch>
            <a:fillRect/>
          </a:stretch>
        </p:blipFill>
        <p:spPr bwMode="auto">
          <a:xfrm>
            <a:off x="928662" y="4357694"/>
            <a:ext cx="2697181" cy="1595431"/>
          </a:xfrm>
          <a:prstGeom prst="rect">
            <a:avLst/>
          </a:prstGeom>
          <a:noFill/>
          <a:ln w="9525">
            <a:noFill/>
            <a:miter lim="800000"/>
            <a:headEnd/>
            <a:tailEnd/>
          </a:ln>
          <a:effectLst/>
        </p:spPr>
      </p:pic>
      <p:sp>
        <p:nvSpPr>
          <p:cNvPr id="9" name="3 Başlık"/>
          <p:cNvSpPr txBox="1">
            <a:spLocks/>
          </p:cNvSpPr>
          <p:nvPr/>
        </p:nvSpPr>
        <p:spPr>
          <a:xfrm>
            <a:off x="500034" y="5929330"/>
            <a:ext cx="3786214" cy="71438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000" b="0" i="0" u="none" strike="noStrike" kern="1200" cap="none" spc="0" normalizeH="0" baseline="0" noProof="0" dirty="0">
                <a:ln>
                  <a:noFill/>
                </a:ln>
                <a:solidFill>
                  <a:schemeClr val="tx1"/>
                </a:solidFill>
                <a:effectLst/>
                <a:uLnTx/>
                <a:uFillTx/>
                <a:latin typeface="+mj-lt"/>
                <a:ea typeface="+mj-ea"/>
                <a:cs typeface="+mj-cs"/>
              </a:rPr>
              <a:t>Hafta5'de (ya da</a:t>
            </a:r>
            <a:r>
              <a:rPr kumimoji="0" lang="tr-TR" sz="2000" b="0" i="0" u="none" strike="noStrike" kern="1200" cap="none" spc="0" normalizeH="0" noProof="0" dirty="0">
                <a:ln>
                  <a:noFill/>
                </a:ln>
                <a:solidFill>
                  <a:schemeClr val="tx1"/>
                </a:solidFill>
                <a:effectLst/>
                <a:uLnTx/>
                <a:uFillTx/>
                <a:latin typeface="+mj-lt"/>
                <a:ea typeface="+mj-ea"/>
                <a:cs typeface="+mj-cs"/>
              </a:rPr>
              <a:t> Hafta -12'de)</a:t>
            </a:r>
            <a:r>
              <a:rPr kumimoji="0" lang="tr-TR" sz="2000" b="0" i="0" u="none" strike="noStrike" kern="1200" cap="none" spc="0" normalizeH="0" baseline="0" noProof="0" dirty="0">
                <a:ln>
                  <a:noFill/>
                </a:ln>
                <a:solidFill>
                  <a:schemeClr val="tx1"/>
                </a:solidFill>
                <a:effectLst/>
                <a:uLnTx/>
                <a:uFillTx/>
                <a:latin typeface="+mj-lt"/>
                <a:ea typeface="+mj-ea"/>
                <a:cs typeface="+mj-cs"/>
              </a:rPr>
              <a:t/>
            </a:r>
            <a:br>
              <a:rPr kumimoji="0" lang="tr-TR" sz="2000" b="0" i="0" u="none" strike="noStrike" kern="1200" cap="none" spc="0" normalizeH="0" baseline="0" noProof="0" dirty="0">
                <a:ln>
                  <a:noFill/>
                </a:ln>
                <a:solidFill>
                  <a:schemeClr val="tx1"/>
                </a:solidFill>
                <a:effectLst/>
                <a:uLnTx/>
                <a:uFillTx/>
                <a:latin typeface="+mj-lt"/>
                <a:ea typeface="+mj-ea"/>
                <a:cs typeface="+mj-cs"/>
              </a:rPr>
            </a:br>
            <a:r>
              <a:rPr kumimoji="0" lang="tr-TR" sz="2000" b="0" i="0" u="none" strike="noStrike" kern="1200" cap="none" spc="0" normalizeH="0" baseline="0" noProof="0" dirty="0">
                <a:ln>
                  <a:noFill/>
                </a:ln>
                <a:solidFill>
                  <a:schemeClr val="tx1"/>
                </a:solidFill>
                <a:effectLst/>
                <a:uLnTx/>
                <a:uFillTx/>
                <a:latin typeface="+mj-lt"/>
                <a:ea typeface="+mj-ea"/>
                <a:cs typeface="+mj-cs"/>
              </a:rPr>
              <a:t>düzensiz çalışırken ben</a:t>
            </a:r>
          </a:p>
        </p:txBody>
      </p:sp>
      <p:sp>
        <p:nvSpPr>
          <p:cNvPr id="13" name="12 Bulut Belirtme Çizgisi"/>
          <p:cNvSpPr/>
          <p:nvPr/>
        </p:nvSpPr>
        <p:spPr>
          <a:xfrm>
            <a:off x="1571604" y="3000372"/>
            <a:ext cx="2786082" cy="1285884"/>
          </a:xfrm>
          <a:prstGeom prst="cloudCallout">
            <a:avLst>
              <a:gd name="adj1" fmla="val -20328"/>
              <a:gd name="adj2" fmla="val 6797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400" dirty="0"/>
              <a:t>Yine derse gideyim bir kulak dolgunluğu olur belki bir sonraki döneme…</a:t>
            </a:r>
          </a:p>
        </p:txBody>
      </p:sp>
      <p:pic>
        <p:nvPicPr>
          <p:cNvPr id="1029" name="Picture 5"/>
          <p:cNvPicPr>
            <a:picLocks noChangeAspect="1" noChangeArrowheads="1"/>
          </p:cNvPicPr>
          <p:nvPr/>
        </p:nvPicPr>
        <p:blipFill>
          <a:blip r:embed="rId4"/>
          <a:srcRect/>
          <a:stretch>
            <a:fillRect/>
          </a:stretch>
        </p:blipFill>
        <p:spPr bwMode="auto">
          <a:xfrm flipH="1">
            <a:off x="785786" y="472864"/>
            <a:ext cx="2973952" cy="1741690"/>
          </a:xfrm>
          <a:prstGeom prst="rect">
            <a:avLst/>
          </a:prstGeom>
          <a:noFill/>
          <a:ln w="9525">
            <a:noFill/>
            <a:miter lim="800000"/>
            <a:headEnd/>
            <a:tailEnd/>
          </a:ln>
          <a:effectLst/>
        </p:spPr>
      </p:pic>
    </p:spTree>
    <p:extLst>
      <p:ext uri="{BB962C8B-B14F-4D97-AF65-F5344CB8AC3E}">
        <p14:creationId xmlns="" xmlns:p14="http://schemas.microsoft.com/office/powerpoint/2010/main" val="2919313948"/>
      </p:ext>
    </p:extLst>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ytimg.com/vi/Gm3Yt0RviCk/maxresdefault.jpg"/>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990599" y="1485901"/>
            <a:ext cx="6956047" cy="3912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Başlık 1"/>
          <p:cNvSpPr>
            <a:spLocks noGrp="1"/>
          </p:cNvSpPr>
          <p:nvPr>
            <p:ph type="title"/>
          </p:nvPr>
        </p:nvSpPr>
        <p:spPr/>
        <p:txBody>
          <a:bodyPr>
            <a:normAutofit/>
          </a:bodyPr>
          <a:lstStyle/>
          <a:p>
            <a:r>
              <a:rPr lang="tr-TR" sz="3600" b="1" dirty="0"/>
              <a:t>ARASINAV I</a:t>
            </a:r>
            <a:r>
              <a:rPr lang="tr-TR" sz="2800" dirty="0"/>
              <a:t> YAKLAŞIYOR</a:t>
            </a:r>
          </a:p>
        </p:txBody>
      </p:sp>
      <p:sp>
        <p:nvSpPr>
          <p:cNvPr id="3" name="İçerik Yer Tutucusu 2"/>
          <p:cNvSpPr>
            <a:spLocks noGrp="1"/>
          </p:cNvSpPr>
          <p:nvPr>
            <p:ph idx="1"/>
          </p:nvPr>
        </p:nvSpPr>
        <p:spPr>
          <a:xfrm>
            <a:off x="2298700" y="5524820"/>
            <a:ext cx="4432300" cy="571180"/>
          </a:xfrm>
        </p:spPr>
        <p:style>
          <a:lnRef idx="2">
            <a:schemeClr val="accent1"/>
          </a:lnRef>
          <a:fillRef idx="1">
            <a:schemeClr val="lt1"/>
          </a:fillRef>
          <a:effectRef idx="0">
            <a:schemeClr val="accent1"/>
          </a:effectRef>
          <a:fontRef idx="minor">
            <a:schemeClr val="dk1"/>
          </a:fontRef>
        </p:style>
        <p:txBody>
          <a:bodyPr>
            <a:noAutofit/>
          </a:bodyPr>
          <a:lstStyle/>
          <a:p>
            <a:pPr algn="ctr">
              <a:buNone/>
            </a:pPr>
            <a:r>
              <a:rPr lang="tr-TR" sz="3200" dirty="0"/>
              <a:t>İKİ YOL VAR</a:t>
            </a:r>
          </a:p>
        </p:txBody>
      </p:sp>
    </p:spTree>
    <p:extLst>
      <p:ext uri="{BB962C8B-B14F-4D97-AF65-F5344CB8AC3E}">
        <p14:creationId xmlns="" xmlns:p14="http://schemas.microsoft.com/office/powerpoint/2010/main" val="1041124297"/>
      </p:ext>
    </p:extLst>
  </p:cSld>
  <p:clrMapOvr>
    <a:masterClrMapping/>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71582" y="-20792"/>
            <a:ext cx="8229600" cy="990600"/>
          </a:xfrm>
        </p:spPr>
        <p:txBody>
          <a:bodyPr/>
          <a:lstStyle/>
          <a:p>
            <a:r>
              <a:rPr lang="tr-TR" dirty="0"/>
              <a:t>İki yol mevcut…</a:t>
            </a:r>
          </a:p>
        </p:txBody>
      </p:sp>
      <p:sp>
        <p:nvSpPr>
          <p:cNvPr id="3" name="İçerik Yer Tutucusu 2"/>
          <p:cNvSpPr>
            <a:spLocks noGrp="1"/>
          </p:cNvSpPr>
          <p:nvPr>
            <p:ph idx="1"/>
          </p:nvPr>
        </p:nvSpPr>
        <p:spPr>
          <a:xfrm>
            <a:off x="210842" y="3519051"/>
            <a:ext cx="1437840" cy="387927"/>
          </a:xfrm>
        </p:spPr>
        <p:txBody>
          <a:bodyPr>
            <a:noAutofit/>
          </a:bodyPr>
          <a:lstStyle/>
          <a:p>
            <a:pPr>
              <a:buNone/>
            </a:pPr>
            <a:r>
              <a:rPr lang="tr-TR" sz="2800" dirty="0"/>
              <a:t>bugün</a:t>
            </a:r>
            <a:endParaRPr lang="tr-TR" sz="2000" dirty="0"/>
          </a:p>
        </p:txBody>
      </p:sp>
      <p:cxnSp>
        <p:nvCxnSpPr>
          <p:cNvPr id="6" name="Düz Ok Bağlayıcısı 5"/>
          <p:cNvCxnSpPr/>
          <p:nvPr/>
        </p:nvCxnSpPr>
        <p:spPr>
          <a:xfrm>
            <a:off x="1466077" y="3768433"/>
            <a:ext cx="5527964" cy="0"/>
          </a:xfrm>
          <a:prstGeom prst="straightConnector1">
            <a:avLst/>
          </a:prstGeom>
          <a:ln w="57150">
            <a:prstDash val="dashDot"/>
            <a:tailEnd type="arrow"/>
          </a:ln>
        </p:spPr>
        <p:style>
          <a:lnRef idx="1">
            <a:schemeClr val="accent1"/>
          </a:lnRef>
          <a:fillRef idx="0">
            <a:schemeClr val="accent1"/>
          </a:fillRef>
          <a:effectRef idx="0">
            <a:schemeClr val="accent1"/>
          </a:effectRef>
          <a:fontRef idx="minor">
            <a:schemeClr val="tx1"/>
          </a:fontRef>
        </p:style>
      </p:cxnSp>
      <p:grpSp>
        <p:nvGrpSpPr>
          <p:cNvPr id="5" name="Grup 9"/>
          <p:cNvGrpSpPr/>
          <p:nvPr/>
        </p:nvGrpSpPr>
        <p:grpSpPr>
          <a:xfrm>
            <a:off x="304800" y="969808"/>
            <a:ext cx="8548255" cy="2479963"/>
            <a:chOff x="304800" y="969808"/>
            <a:chExt cx="8548255" cy="2479963"/>
          </a:xfrm>
          <a:solidFill>
            <a:srgbClr val="FF896D"/>
          </a:solidFill>
        </p:grpSpPr>
        <p:sp>
          <p:nvSpPr>
            <p:cNvPr id="8" name="Yuvarlatılmış Dikdörtgen 7"/>
            <p:cNvSpPr/>
            <p:nvPr/>
          </p:nvSpPr>
          <p:spPr>
            <a:xfrm>
              <a:off x="304800" y="969808"/>
              <a:ext cx="8548255" cy="2479963"/>
            </a:xfrm>
            <a:prstGeom prst="round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endParaRPr lang="tr-TR" dirty="0"/>
            </a:p>
          </p:txBody>
        </p:sp>
        <p:pic>
          <p:nvPicPr>
            <p:cNvPr id="4098" name="Picture 2" descr="http://www.jstchillin.org/nickdemarco/toocool.gif"/>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474087" y="2078172"/>
              <a:ext cx="1739460" cy="1219199"/>
            </a:xfrm>
            <a:prstGeom prst="rect">
              <a:avLst/>
            </a:prstGeom>
            <a:grpFill/>
            <a:extLst/>
          </p:spPr>
        </p:pic>
        <p:pic>
          <p:nvPicPr>
            <p:cNvPr id="4102" name="Picture 6" descr="http://beastkong.com/wp-content/uploads/2012/05/freak-out-cat.jpg"/>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l="14132" t="1166" r="9772" b="35871"/>
            <a:stretch/>
          </p:blipFill>
          <p:spPr bwMode="auto">
            <a:xfrm>
              <a:off x="6869901" y="1599258"/>
              <a:ext cx="1546379" cy="1739677"/>
            </a:xfrm>
            <a:prstGeom prst="rect">
              <a:avLst/>
            </a:prstGeom>
            <a:grpFill/>
            <a:extLst/>
          </p:spPr>
        </p:pic>
        <p:sp>
          <p:nvSpPr>
            <p:cNvPr id="7" name="Sağ Ok 6"/>
            <p:cNvSpPr/>
            <p:nvPr/>
          </p:nvSpPr>
          <p:spPr>
            <a:xfrm>
              <a:off x="2729345" y="2202863"/>
              <a:ext cx="3560619" cy="720436"/>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p:cNvSpPr txBox="1"/>
            <p:nvPr/>
          </p:nvSpPr>
          <p:spPr>
            <a:xfrm>
              <a:off x="474087" y="1122205"/>
              <a:ext cx="8198858" cy="954107"/>
            </a:xfrm>
            <a:prstGeom prst="rect">
              <a:avLst/>
            </a:prstGeom>
            <a:grpFill/>
          </p:spPr>
          <p:txBody>
            <a:bodyPr wrap="square" rtlCol="0">
              <a:spAutoFit/>
            </a:bodyPr>
            <a:lstStyle/>
            <a:p>
              <a:r>
                <a:rPr lang="tr-TR" sz="2800" b="1" dirty="0"/>
                <a:t>1.YOL: SON ANA KADAR ÇALIŞMA VE SON ANDA PANİK OL!</a:t>
              </a:r>
            </a:p>
          </p:txBody>
        </p:sp>
      </p:grpSp>
      <p:grpSp>
        <p:nvGrpSpPr>
          <p:cNvPr id="10" name="Grup 10"/>
          <p:cNvGrpSpPr/>
          <p:nvPr/>
        </p:nvGrpSpPr>
        <p:grpSpPr>
          <a:xfrm>
            <a:off x="235526" y="4060837"/>
            <a:ext cx="8548255" cy="2479963"/>
            <a:chOff x="235526" y="4060837"/>
            <a:chExt cx="8548255" cy="2479963"/>
          </a:xfrm>
          <a:solidFill>
            <a:schemeClr val="accent2">
              <a:lumMod val="60000"/>
              <a:lumOff val="40000"/>
            </a:schemeClr>
          </a:solidFill>
        </p:grpSpPr>
        <p:sp>
          <p:nvSpPr>
            <p:cNvPr id="14" name="Yuvarlatılmış Dikdörtgen 13"/>
            <p:cNvSpPr/>
            <p:nvPr/>
          </p:nvSpPr>
          <p:spPr>
            <a:xfrm>
              <a:off x="235526" y="4060837"/>
              <a:ext cx="8548255" cy="2479963"/>
            </a:xfrm>
            <a:prstGeom prst="round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tr-TR" dirty="0"/>
            </a:p>
          </p:txBody>
        </p:sp>
        <p:pic>
          <p:nvPicPr>
            <p:cNvPr id="4104" name="Picture 8" descr="http://edugeeks.in/wp-content/uploads/2013/09/Cartoon_Computer1-300x300.jpg"/>
            <p:cNvPicPr>
              <a:picLocks noChangeAspect="1" noChangeArrowheads="1"/>
            </p:cNvPicPr>
            <p:nvPr/>
          </p:nvPicPr>
          <p:blipFill rotWithShape="1">
            <a:blip r:embed="rId4" cstate="email">
              <a:extLst>
                <a:ext uri="{BEBA8EAE-BF5A-486C-A8C5-ECC9F3942E4B}">
                  <a14:imgProps xmlns="" xmlns:a14="http://schemas.microsoft.com/office/drawing/2010/main">
                    <a14:imgLayer>
                      <a14:imgEffect>
                        <a14:backgroundRemoval t="0" b="89000" l="0" r="100000">
                          <a14:foregroundMark x1="77667" y1="8333" x2="82000" y2="10667"/>
                          <a14:foregroundMark x1="70000" y1="9000" x2="73667" y2="7000"/>
                          <a14:foregroundMark x1="68333" y1="9000" x2="74333" y2="6333"/>
                          <a14:foregroundMark x1="77333" y1="6667" x2="86667" y2="12667"/>
                          <a14:foregroundMark x1="82333" y1="8000" x2="82333" y2="8000"/>
                          <a14:foregroundMark x1="80000" y1="6667" x2="80000" y2="6667"/>
                          <a14:foregroundMark x1="75333" y1="5333" x2="75333" y2="5333"/>
                          <a14:foregroundMark x1="77667" y1="6000" x2="77667" y2="6000"/>
                          <a14:foregroundMark x1="84333" y1="9000" x2="84333" y2="9000"/>
                        </a14:backgroundRemoval>
                      </a14:imgEffect>
                    </a14:imgLayer>
                  </a14:imgProps>
                </a:ext>
                <a:ext uri="{28A0092B-C50C-407E-A947-70E740481C1C}">
                  <a14:useLocalDpi xmlns="" xmlns:a14="http://schemas.microsoft.com/office/drawing/2010/main" val="0"/>
                </a:ext>
              </a:extLst>
            </a:blip>
            <a:srcRect b="11757"/>
            <a:stretch/>
          </p:blipFill>
          <p:spPr bwMode="auto">
            <a:xfrm>
              <a:off x="471582" y="5048909"/>
              <a:ext cx="1547718" cy="1365745"/>
            </a:xfrm>
            <a:prstGeom prst="rect">
              <a:avLst/>
            </a:prstGeom>
            <a:grpFill/>
            <a:ln>
              <a:noFill/>
            </a:ln>
            <a:extLst/>
          </p:spPr>
        </p:pic>
        <p:sp>
          <p:nvSpPr>
            <p:cNvPr id="16" name="Sağ Ok 15"/>
            <p:cNvSpPr/>
            <p:nvPr/>
          </p:nvSpPr>
          <p:spPr>
            <a:xfrm>
              <a:off x="2729343" y="5300818"/>
              <a:ext cx="3560619" cy="720436"/>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106" name="Picture 10" descr="https://beezkneezblogblog.files.wordpress.com/2014/06/happycat.jpg"/>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7040201" y="4729932"/>
              <a:ext cx="1515393" cy="1767384"/>
            </a:xfrm>
            <a:prstGeom prst="rect">
              <a:avLst/>
            </a:prstGeom>
            <a:grpFill/>
            <a:extLst/>
          </p:spPr>
        </p:pic>
        <p:sp>
          <p:nvSpPr>
            <p:cNvPr id="18" name="Metin kutusu 17"/>
            <p:cNvSpPr txBox="1"/>
            <p:nvPr/>
          </p:nvSpPr>
          <p:spPr>
            <a:xfrm>
              <a:off x="410225" y="4170217"/>
              <a:ext cx="8198858" cy="954107"/>
            </a:xfrm>
            <a:prstGeom prst="rect">
              <a:avLst/>
            </a:prstGeom>
            <a:grpFill/>
          </p:spPr>
          <p:txBody>
            <a:bodyPr wrap="square" rtlCol="0">
              <a:spAutoFit/>
            </a:bodyPr>
            <a:lstStyle/>
            <a:p>
              <a:r>
                <a:rPr lang="tr-TR" sz="2800" b="1" dirty="0"/>
                <a:t>2.YOL: BUGÜN ÇALIŞMAYA BAŞLA</a:t>
              </a:r>
              <a:r>
                <a:rPr lang="tr-TR" b="1" dirty="0"/>
                <a:t>(henüz başlamadıysan)</a:t>
              </a:r>
              <a:r>
                <a:rPr lang="tr-TR" sz="2800" b="1" dirty="0"/>
                <a:t> VE SINAVDAN ÖNCE RAHAT OL.</a:t>
              </a:r>
            </a:p>
          </p:txBody>
        </p:sp>
      </p:grpSp>
      <p:pic>
        <p:nvPicPr>
          <p:cNvPr id="19" name="Picture 10" descr="https://beezkneezblogblog.files.wordpress.com/2014/06/happycat.jpg"/>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7024695" y="8103466"/>
            <a:ext cx="1165407" cy="13592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İçerik Yer Tutucusu 2"/>
          <p:cNvSpPr txBox="1">
            <a:spLocks/>
          </p:cNvSpPr>
          <p:nvPr/>
        </p:nvSpPr>
        <p:spPr>
          <a:xfrm>
            <a:off x="6077527" y="3444005"/>
            <a:ext cx="3131128" cy="637312"/>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tr-TR" sz="2000" dirty="0"/>
              <a:t>sınavdan </a:t>
            </a:r>
            <a:br>
              <a:rPr lang="tr-TR" sz="2000" dirty="0"/>
            </a:br>
            <a:r>
              <a:rPr lang="tr-TR" sz="2000" dirty="0"/>
              <a:t>az önce</a:t>
            </a:r>
          </a:p>
        </p:txBody>
      </p:sp>
    </p:spTree>
    <p:extLst>
      <p:ext uri="{BB962C8B-B14F-4D97-AF65-F5344CB8AC3E}">
        <p14:creationId xmlns="" xmlns:p14="http://schemas.microsoft.com/office/powerpoint/2010/main" val="18460843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ppt_x"/>
                                          </p:val>
                                        </p:tav>
                                        <p:tav tm="100000">
                                          <p:val>
                                            <p:strVal val="#ppt_x"/>
                                          </p:val>
                                        </p:tav>
                                      </p:tavLst>
                                    </p:anim>
                                    <p:anim calcmode="lin" valueType="num">
                                      <p:cBhvr additive="base">
                                        <p:cTn id="14"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28596" y="142852"/>
            <a:ext cx="8229600" cy="4937760"/>
          </a:xfrm>
        </p:spPr>
        <p:txBody>
          <a:bodyPr>
            <a:normAutofit fontScale="85000" lnSpcReduction="20000"/>
          </a:bodyPr>
          <a:lstStyle/>
          <a:p>
            <a:pPr marL="514350" indent="-514350">
              <a:buFont typeface="+mj-lt"/>
              <a:buAutoNum type="arabicPeriod"/>
            </a:pPr>
            <a:r>
              <a:rPr lang="tr-TR" dirty="0"/>
              <a:t>#</a:t>
            </a:r>
            <a:r>
              <a:rPr lang="tr-TR" dirty="0" err="1"/>
              <a:t>include</a:t>
            </a:r>
            <a:r>
              <a:rPr lang="tr-TR" dirty="0"/>
              <a:t> &lt;</a:t>
            </a:r>
            <a:r>
              <a:rPr lang="tr-TR" dirty="0" err="1"/>
              <a:t>stdio</a:t>
            </a:r>
            <a:r>
              <a:rPr lang="tr-TR" dirty="0"/>
              <a:t>.h&gt;</a:t>
            </a:r>
          </a:p>
          <a:p>
            <a:pPr marL="514350" indent="-514350">
              <a:buFont typeface="+mj-lt"/>
              <a:buAutoNum type="arabicPeriod"/>
            </a:pPr>
            <a:r>
              <a:rPr lang="tr-TR" dirty="0" err="1"/>
              <a:t>int</a:t>
            </a:r>
            <a:r>
              <a:rPr lang="tr-TR" dirty="0"/>
              <a:t> </a:t>
            </a:r>
            <a:r>
              <a:rPr lang="tr-TR" dirty="0" err="1"/>
              <a:t>main</a:t>
            </a:r>
            <a:r>
              <a:rPr lang="tr-TR" dirty="0"/>
              <a:t>()</a:t>
            </a:r>
          </a:p>
          <a:p>
            <a:pPr marL="514350" indent="-514350">
              <a:buFont typeface="+mj-lt"/>
              <a:buAutoNum type="arabicPeriod"/>
            </a:pPr>
            <a:r>
              <a:rPr lang="tr-TR" dirty="0"/>
              <a:t>{</a:t>
            </a:r>
          </a:p>
          <a:p>
            <a:pPr marL="514350" indent="-514350">
              <a:buFont typeface="+mj-lt"/>
              <a:buAutoNum type="arabicPeriod"/>
            </a:pPr>
            <a:r>
              <a:rPr lang="tr-TR" dirty="0"/>
              <a:t>	</a:t>
            </a:r>
            <a:r>
              <a:rPr lang="tr-TR" dirty="0" err="1"/>
              <a:t>int</a:t>
            </a:r>
            <a:r>
              <a:rPr lang="tr-TR" dirty="0"/>
              <a:t> dizi[3][3]= {{2,3},{2,1,4},{2}};</a:t>
            </a:r>
          </a:p>
          <a:p>
            <a:pPr marL="514350" indent="-514350">
              <a:buFont typeface="+mj-lt"/>
              <a:buAutoNum type="arabicPeriod"/>
            </a:pPr>
            <a:r>
              <a:rPr lang="tr-TR" dirty="0"/>
              <a:t>	</a:t>
            </a:r>
            <a:r>
              <a:rPr lang="tr-TR" dirty="0" err="1"/>
              <a:t>int</a:t>
            </a:r>
            <a:r>
              <a:rPr lang="tr-TR" dirty="0"/>
              <a:t> i,j;</a:t>
            </a:r>
          </a:p>
          <a:p>
            <a:pPr marL="514350" indent="-514350">
              <a:buFont typeface="+mj-lt"/>
              <a:buAutoNum type="arabicPeriod"/>
            </a:pPr>
            <a:r>
              <a:rPr lang="tr-TR" dirty="0"/>
              <a:t>	</a:t>
            </a:r>
            <a:r>
              <a:rPr lang="tr-TR" dirty="0" err="1"/>
              <a:t>for</a:t>
            </a:r>
            <a:r>
              <a:rPr lang="tr-TR" dirty="0"/>
              <a:t>(i=0; i&lt;3; i++)</a:t>
            </a:r>
          </a:p>
          <a:p>
            <a:pPr marL="514350" indent="-514350">
              <a:buFont typeface="+mj-lt"/>
              <a:buAutoNum type="arabicPeriod"/>
            </a:pPr>
            <a:r>
              <a:rPr lang="tr-TR" dirty="0"/>
              <a:t>	{</a:t>
            </a:r>
          </a:p>
          <a:p>
            <a:pPr marL="514350" indent="-514350">
              <a:buFont typeface="+mj-lt"/>
              <a:buAutoNum type="arabicPeriod"/>
            </a:pPr>
            <a:r>
              <a:rPr lang="tr-TR" dirty="0"/>
              <a:t>		</a:t>
            </a:r>
            <a:r>
              <a:rPr lang="tr-TR" dirty="0" err="1"/>
              <a:t>for</a:t>
            </a:r>
            <a:r>
              <a:rPr lang="tr-TR" dirty="0"/>
              <a:t>(j=0; j&lt;3; j++)</a:t>
            </a:r>
          </a:p>
          <a:p>
            <a:pPr marL="514350" indent="-514350">
              <a:buFont typeface="+mj-lt"/>
              <a:buAutoNum type="arabicPeriod"/>
            </a:pPr>
            <a:r>
              <a:rPr lang="tr-TR" dirty="0"/>
              <a:t>			</a:t>
            </a:r>
            <a:r>
              <a:rPr lang="tr-TR" dirty="0" err="1"/>
              <a:t>printf</a:t>
            </a:r>
            <a:r>
              <a:rPr lang="tr-TR" dirty="0"/>
              <a:t>("%d", dizi[i][j]);</a:t>
            </a:r>
          </a:p>
          <a:p>
            <a:pPr marL="514350" indent="-514350">
              <a:buFont typeface="+mj-lt"/>
              <a:buAutoNum type="arabicPeriod"/>
            </a:pPr>
            <a:endParaRPr lang="tr-TR" dirty="0"/>
          </a:p>
          <a:p>
            <a:pPr marL="514350" indent="-514350">
              <a:buFont typeface="+mj-lt"/>
              <a:buAutoNum type="arabicPeriod"/>
            </a:pPr>
            <a:r>
              <a:rPr lang="tr-TR" dirty="0"/>
              <a:t>		</a:t>
            </a:r>
            <a:r>
              <a:rPr lang="tr-TR" dirty="0" err="1"/>
              <a:t>printf</a:t>
            </a:r>
            <a:r>
              <a:rPr lang="tr-TR" dirty="0"/>
              <a:t>("\n");</a:t>
            </a:r>
          </a:p>
          <a:p>
            <a:pPr marL="514350" indent="-514350">
              <a:buFont typeface="+mj-lt"/>
              <a:buAutoNum type="arabicPeriod"/>
            </a:pPr>
            <a:r>
              <a:rPr lang="tr-TR" dirty="0"/>
              <a:t>	}</a:t>
            </a:r>
          </a:p>
          <a:p>
            <a:pPr marL="514350" indent="-514350">
              <a:buFont typeface="+mj-lt"/>
              <a:buAutoNum type="arabicPeriod"/>
            </a:pPr>
            <a:r>
              <a:rPr lang="tr-TR" dirty="0"/>
              <a:t>	</a:t>
            </a:r>
            <a:r>
              <a:rPr lang="tr-TR" dirty="0" err="1"/>
              <a:t>return</a:t>
            </a:r>
            <a:r>
              <a:rPr lang="tr-TR" dirty="0"/>
              <a:t> 0;</a:t>
            </a:r>
          </a:p>
          <a:p>
            <a:pPr marL="514350" indent="-514350">
              <a:buFont typeface="+mj-lt"/>
              <a:buAutoNum type="arabicPeriod"/>
            </a:pPr>
            <a:r>
              <a:rPr lang="tr-TR" dirty="0"/>
              <a:t>}</a:t>
            </a:r>
          </a:p>
        </p:txBody>
      </p:sp>
      <p:sp>
        <p:nvSpPr>
          <p:cNvPr id="2" name="1 Başlık"/>
          <p:cNvSpPr>
            <a:spLocks noGrp="1"/>
          </p:cNvSpPr>
          <p:nvPr>
            <p:ph type="title"/>
          </p:nvPr>
        </p:nvSpPr>
        <p:spPr>
          <a:xfrm>
            <a:off x="4714876" y="152400"/>
            <a:ext cx="3971924" cy="990600"/>
          </a:xfrm>
        </p:spPr>
        <p:txBody>
          <a:bodyPr/>
          <a:lstStyle/>
          <a:p>
            <a:r>
              <a:rPr lang="tr-TR" dirty="0"/>
              <a:t>Örnek</a:t>
            </a:r>
          </a:p>
        </p:txBody>
      </p:sp>
      <p:pic>
        <p:nvPicPr>
          <p:cNvPr id="1026" name="Picture 2"/>
          <p:cNvPicPr>
            <a:picLocks noChangeAspect="1" noChangeArrowheads="1"/>
          </p:cNvPicPr>
          <p:nvPr/>
        </p:nvPicPr>
        <p:blipFill>
          <a:blip r:embed="rId2"/>
          <a:srcRect/>
          <a:stretch>
            <a:fillRect/>
          </a:stretch>
        </p:blipFill>
        <p:spPr bwMode="auto">
          <a:xfrm>
            <a:off x="6715140" y="3429000"/>
            <a:ext cx="1714512" cy="2303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err="1"/>
              <a:t>Kahoot</a:t>
            </a:r>
            <a:r>
              <a:rPr lang="tr-TR" dirty="0"/>
              <a:t> vakti</a:t>
            </a:r>
          </a:p>
        </p:txBody>
      </p:sp>
      <p:sp>
        <p:nvSpPr>
          <p:cNvPr id="3" name="2 İçerik Yer Tutucusu"/>
          <p:cNvSpPr>
            <a:spLocks noGrp="1"/>
          </p:cNvSpPr>
          <p:nvPr>
            <p:ph sz="quarter" idx="1"/>
          </p:nvPr>
        </p:nvSpPr>
        <p:spPr/>
        <p:txBody>
          <a:bodyPr/>
          <a:lstStyle/>
          <a:p>
            <a:r>
              <a:rPr lang="tr-TR" dirty="0"/>
              <a:t>Cep telefonlarınızı çıkarınız…</a:t>
            </a:r>
          </a:p>
          <a:p>
            <a:endParaRPr lang="tr-TR" dirty="0"/>
          </a:p>
        </p:txBody>
      </p:sp>
      <p:pic>
        <p:nvPicPr>
          <p:cNvPr id="4" name="3 Resim" descr="kahoot.png"/>
          <p:cNvPicPr>
            <a:picLocks noChangeAspect="1"/>
          </p:cNvPicPr>
          <p:nvPr/>
        </p:nvPicPr>
        <p:blipFill>
          <a:blip r:embed="rId2"/>
          <a:stretch>
            <a:fillRect/>
          </a:stretch>
        </p:blipFill>
        <p:spPr>
          <a:xfrm>
            <a:off x="1714480" y="2428868"/>
            <a:ext cx="5800695" cy="3347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a:t>Diziler ve fonksiyonlar</a:t>
            </a:r>
          </a:p>
        </p:txBody>
      </p:sp>
      <p:sp>
        <p:nvSpPr>
          <p:cNvPr id="3" name="2 İçerik Yer Tutucusu"/>
          <p:cNvSpPr>
            <a:spLocks noGrp="1"/>
          </p:cNvSpPr>
          <p:nvPr>
            <p:ph sz="quarter" idx="1"/>
          </p:nvPr>
        </p:nvSpPr>
        <p:spPr/>
        <p:txBody>
          <a:bodyPr>
            <a:normAutofit/>
          </a:bodyPr>
          <a:lstStyle/>
          <a:p>
            <a:r>
              <a:rPr lang="tr-TR" sz="2400" dirty="0"/>
              <a:t>Dizileri fonksiyonlara göndermek istediğimizde bunu nasıl yapmalıyız?</a:t>
            </a:r>
          </a:p>
          <a:p>
            <a:pPr>
              <a:buNone/>
            </a:pPr>
            <a:r>
              <a:rPr lang="tr-TR" sz="2400" dirty="0"/>
              <a:t>Dizi alan prototip örneği: 		</a:t>
            </a:r>
            <a:r>
              <a:rPr lang="tr-TR" sz="2400" dirty="0" err="1"/>
              <a:t>void</a:t>
            </a:r>
            <a:r>
              <a:rPr lang="tr-TR" sz="2400" dirty="0"/>
              <a:t> </a:t>
            </a:r>
            <a:r>
              <a:rPr lang="tr-TR" sz="2400" dirty="0" err="1"/>
              <a:t>yazdir</a:t>
            </a:r>
            <a:r>
              <a:rPr lang="tr-TR" sz="2400" dirty="0"/>
              <a:t>(</a:t>
            </a:r>
            <a:r>
              <a:rPr lang="tr-TR" sz="2400" dirty="0" err="1"/>
              <a:t>int</a:t>
            </a:r>
            <a:r>
              <a:rPr lang="tr-TR" sz="2400" dirty="0"/>
              <a:t> dizi[10]);</a:t>
            </a:r>
          </a:p>
          <a:p>
            <a:pPr>
              <a:buNone/>
            </a:pPr>
            <a:r>
              <a:rPr lang="tr-TR" sz="2400" dirty="0"/>
              <a:t>Fonksiyonun çağrılışı: 			kare(</a:t>
            </a:r>
            <a:r>
              <a:rPr lang="tr-TR" sz="2400" dirty="0" err="1"/>
              <a:t>lost</a:t>
            </a:r>
            <a:r>
              <a:rPr lang="tr-TR" sz="2400" dirty="0"/>
              <a:t>);</a:t>
            </a:r>
          </a:p>
          <a:p>
            <a:pPr>
              <a:buNone/>
            </a:pPr>
            <a:endParaRPr lang="tr-TR" sz="2400" dirty="0"/>
          </a:p>
          <a:p>
            <a:endParaRPr lang="tr-TR" sz="2400" dirty="0"/>
          </a:p>
          <a:p>
            <a:endParaRPr lang="tr-TR" sz="2400" dirty="0"/>
          </a:p>
          <a:p>
            <a:endParaRPr lang="tr-TR" sz="2400" dirty="0"/>
          </a:p>
        </p:txBody>
      </p:sp>
      <p:cxnSp>
        <p:nvCxnSpPr>
          <p:cNvPr id="6" name="5 Düz Ok Bağlayıcısı"/>
          <p:cNvCxnSpPr/>
          <p:nvPr/>
        </p:nvCxnSpPr>
        <p:spPr>
          <a:xfrm rot="16200000" flipH="1">
            <a:off x="7143768" y="2500306"/>
            <a:ext cx="571504"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7072330" y="2928934"/>
            <a:ext cx="1785950" cy="954107"/>
          </a:xfrm>
          <a:prstGeom prst="rect">
            <a:avLst/>
          </a:prstGeom>
          <a:noFill/>
        </p:spPr>
        <p:txBody>
          <a:bodyPr wrap="square" rtlCol="0">
            <a:spAutoFit/>
          </a:bodyPr>
          <a:lstStyle/>
          <a:p>
            <a:pPr algn="ctr"/>
            <a:r>
              <a:rPr lang="tr-TR" sz="1400" dirty="0"/>
              <a:t>Köşeli parantezler bunun bir dizi değişkeni olduğunu derleyiciye belirtir.</a:t>
            </a:r>
          </a:p>
        </p:txBody>
      </p:sp>
      <p:cxnSp>
        <p:nvCxnSpPr>
          <p:cNvPr id="9" name="8 Düz Ok Bağlayıcısı"/>
          <p:cNvCxnSpPr/>
          <p:nvPr/>
        </p:nvCxnSpPr>
        <p:spPr>
          <a:xfrm rot="5400000">
            <a:off x="5536413" y="2964653"/>
            <a:ext cx="428628"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3143240" y="3429000"/>
            <a:ext cx="3714776" cy="738664"/>
          </a:xfrm>
          <a:prstGeom prst="rect">
            <a:avLst/>
          </a:prstGeom>
          <a:noFill/>
        </p:spPr>
        <p:txBody>
          <a:bodyPr wrap="square" rtlCol="0">
            <a:spAutoFit/>
          </a:bodyPr>
          <a:lstStyle/>
          <a:p>
            <a:pPr algn="ctr"/>
            <a:r>
              <a:rPr lang="tr-TR" sz="1400" dirty="0"/>
              <a:t>Oldukça sade bir kullanım. Zaten kare bir dizi bekliyor ve </a:t>
            </a:r>
            <a:r>
              <a:rPr lang="tr-TR" sz="1400" dirty="0" err="1"/>
              <a:t>lost</a:t>
            </a:r>
            <a:r>
              <a:rPr lang="tr-TR" sz="1400" dirty="0"/>
              <a:t> zaten dizi olarak tanımlı. </a:t>
            </a:r>
            <a:br>
              <a:rPr lang="tr-TR" sz="1400" dirty="0"/>
            </a:br>
            <a:r>
              <a:rPr lang="tr-TR" sz="1400" dirty="0"/>
              <a:t>[] koymayı gerektirecek bir durum yok.</a:t>
            </a: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i="1" dirty="0">
                <a:solidFill>
                  <a:schemeClr val="tx1"/>
                </a:solidFill>
              </a:rPr>
              <a:t> </a:t>
            </a:r>
            <a:r>
              <a:rPr lang="tr-TR" sz="2400" dirty="0">
                <a:solidFill>
                  <a:schemeClr val="tx1"/>
                </a:solidFill>
              </a:rPr>
              <a:t>Programlama dillerinde akış kontrolleri sayesinde bu tür işlerin çok daha kısa sürede yapılması mümkündür. Sadece birkaç satır kod yazılarak </a:t>
            </a:r>
            <a:r>
              <a:rPr lang="tr-TR" sz="2400" b="1" dirty="0">
                <a:solidFill>
                  <a:schemeClr val="tx1"/>
                </a:solidFill>
              </a:rPr>
              <a:t>çok büyük işlerin kolay ve kısa sürede </a:t>
            </a:r>
            <a:r>
              <a:rPr lang="tr-TR" sz="2400" dirty="0">
                <a:solidFill>
                  <a:schemeClr val="tx1"/>
                </a:solidFill>
              </a:rPr>
              <a:t>yapılmasına olanak sağlayan programlama dillerinde akış kontrollerinin iyi bir şekilde öğrenilmesi ve uygulanması gerekir.</a:t>
            </a:r>
          </a:p>
        </p:txBody>
      </p:sp>
    </p:spTree>
  </p:cSld>
  <p:clrMapOvr>
    <a:masterClrMapping/>
  </p:clrMapOvr>
  <p:transition>
    <p:random/>
  </p:transition>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57200" y="2357430"/>
            <a:ext cx="3400420" cy="2714644"/>
          </a:xfrm>
        </p:spPr>
        <p:txBody>
          <a:bodyPr>
            <a:noAutofit/>
          </a:bodyPr>
          <a:lstStyle/>
          <a:p>
            <a:pPr algn="just">
              <a:buNone/>
            </a:pPr>
            <a:r>
              <a:rPr lang="tr-TR" sz="1600" b="1" dirty="0">
                <a:solidFill>
                  <a:schemeClr val="tx1"/>
                </a:solidFill>
              </a:rPr>
              <a:t>Örnek Fonksiyon Kullanımı:</a:t>
            </a:r>
          </a:p>
          <a:p>
            <a:pPr algn="just">
              <a:buNone/>
            </a:pPr>
            <a:r>
              <a:rPr lang="tr-TR" sz="1800" dirty="0" err="1">
                <a:solidFill>
                  <a:schemeClr val="tx1"/>
                </a:solidFill>
              </a:rPr>
              <a:t>void</a:t>
            </a:r>
            <a:r>
              <a:rPr lang="tr-TR" sz="1800" dirty="0">
                <a:solidFill>
                  <a:schemeClr val="tx1"/>
                </a:solidFill>
              </a:rPr>
              <a:t> </a:t>
            </a:r>
            <a:r>
              <a:rPr lang="tr-TR" sz="1800" dirty="0" err="1">
                <a:solidFill>
                  <a:schemeClr val="tx1"/>
                </a:solidFill>
              </a:rPr>
              <a:t>kareAl</a:t>
            </a:r>
            <a:r>
              <a:rPr lang="tr-TR" sz="1800" dirty="0">
                <a:solidFill>
                  <a:schemeClr val="tx1"/>
                </a:solidFill>
              </a:rPr>
              <a:t>(</a:t>
            </a:r>
            <a:r>
              <a:rPr lang="tr-TR" sz="1800" dirty="0" err="1">
                <a:solidFill>
                  <a:schemeClr val="tx1"/>
                </a:solidFill>
              </a:rPr>
              <a:t>int</a:t>
            </a:r>
            <a:r>
              <a:rPr lang="tr-TR" sz="1800" dirty="0">
                <a:solidFill>
                  <a:schemeClr val="tx1"/>
                </a:solidFill>
              </a:rPr>
              <a:t> dizi[], </a:t>
            </a:r>
            <a:r>
              <a:rPr lang="tr-TR" sz="1800" dirty="0" err="1">
                <a:solidFill>
                  <a:schemeClr val="tx1"/>
                </a:solidFill>
              </a:rPr>
              <a:t>int</a:t>
            </a:r>
            <a:r>
              <a:rPr lang="tr-TR" sz="1800" dirty="0">
                <a:solidFill>
                  <a:schemeClr val="tx1"/>
                </a:solidFill>
              </a:rPr>
              <a:t> kapasite)</a:t>
            </a:r>
          </a:p>
          <a:p>
            <a:pPr algn="just">
              <a:buNone/>
            </a:pPr>
            <a:r>
              <a:rPr lang="tr-TR" sz="1800" dirty="0">
                <a:solidFill>
                  <a:schemeClr val="tx1"/>
                </a:solidFill>
              </a:rPr>
              <a:t>{</a:t>
            </a:r>
          </a:p>
          <a:p>
            <a:pPr algn="just">
              <a:buNone/>
            </a:pPr>
            <a:r>
              <a:rPr lang="tr-TR" sz="1800" dirty="0">
                <a:solidFill>
                  <a:schemeClr val="tx1"/>
                </a:solidFill>
              </a:rPr>
              <a:t>    </a:t>
            </a:r>
            <a:r>
              <a:rPr lang="tr-TR" sz="1800" dirty="0" err="1">
                <a:solidFill>
                  <a:schemeClr val="tx1"/>
                </a:solidFill>
              </a:rPr>
              <a:t>int</a:t>
            </a:r>
            <a:r>
              <a:rPr lang="tr-TR" sz="1800" dirty="0">
                <a:solidFill>
                  <a:schemeClr val="tx1"/>
                </a:solidFill>
              </a:rPr>
              <a:t> i;</a:t>
            </a:r>
          </a:p>
          <a:p>
            <a:pPr algn="just">
              <a:buNone/>
            </a:pPr>
            <a:r>
              <a:rPr lang="tr-TR" sz="1800" dirty="0">
                <a:solidFill>
                  <a:schemeClr val="tx1"/>
                </a:solidFill>
              </a:rPr>
              <a:t>    </a:t>
            </a:r>
            <a:r>
              <a:rPr lang="tr-TR" sz="1800" dirty="0" err="1">
                <a:solidFill>
                  <a:schemeClr val="tx1"/>
                </a:solidFill>
              </a:rPr>
              <a:t>for</a:t>
            </a:r>
            <a:r>
              <a:rPr lang="tr-TR" sz="1800" dirty="0">
                <a:solidFill>
                  <a:schemeClr val="tx1"/>
                </a:solidFill>
              </a:rPr>
              <a:t>(i=0; i&lt;kapasite; i++)</a:t>
            </a:r>
          </a:p>
          <a:p>
            <a:pPr algn="just">
              <a:buNone/>
            </a:pPr>
            <a:r>
              <a:rPr lang="tr-TR" sz="1800" dirty="0">
                <a:solidFill>
                  <a:schemeClr val="tx1"/>
                </a:solidFill>
              </a:rPr>
              <a:t>        dizi[i] = dizi[i]*dizi[i];</a:t>
            </a:r>
          </a:p>
          <a:p>
            <a:pPr algn="just">
              <a:buNone/>
            </a:pPr>
            <a:r>
              <a:rPr lang="tr-TR" sz="1800" dirty="0">
                <a:solidFill>
                  <a:schemeClr val="tx1"/>
                </a:solidFill>
              </a:rPr>
              <a:t>}</a:t>
            </a:r>
          </a:p>
        </p:txBody>
      </p:sp>
      <p:sp>
        <p:nvSpPr>
          <p:cNvPr id="2" name="Başlık 1"/>
          <p:cNvSpPr>
            <a:spLocks noGrp="1"/>
          </p:cNvSpPr>
          <p:nvPr>
            <p:ph type="title"/>
          </p:nvPr>
        </p:nvSpPr>
        <p:spPr/>
        <p:txBody>
          <a:bodyPr>
            <a:noAutofit/>
          </a:bodyPr>
          <a:lstStyle/>
          <a:p>
            <a:r>
              <a:rPr lang="tr-TR" sz="2400" b="1" dirty="0">
                <a:solidFill>
                  <a:schemeClr val="tx2">
                    <a:lumMod val="60000"/>
                    <a:lumOff val="40000"/>
                  </a:schemeClr>
                </a:solidFill>
              </a:rPr>
              <a:t>Dizilerin Fonksiyonlara Parametre Olarak Gönderilmesi</a:t>
            </a:r>
          </a:p>
        </p:txBody>
      </p:sp>
      <p:sp>
        <p:nvSpPr>
          <p:cNvPr id="4" name="3 Dikdörtgen"/>
          <p:cNvSpPr/>
          <p:nvPr/>
        </p:nvSpPr>
        <p:spPr>
          <a:xfrm>
            <a:off x="3929058" y="2643182"/>
            <a:ext cx="4572000" cy="1569660"/>
          </a:xfrm>
          <a:prstGeom prst="rect">
            <a:avLst/>
          </a:prstGeom>
        </p:spPr>
        <p:txBody>
          <a:bodyPr>
            <a:spAutoFit/>
          </a:bodyPr>
          <a:lstStyle/>
          <a:p>
            <a:pPr algn="just">
              <a:buFont typeface="Wingdings" pitchFamily="2" charset="2"/>
              <a:buChar char="Ø"/>
            </a:pPr>
            <a:r>
              <a:rPr lang="tr-TR" sz="2400" dirty="0" err="1"/>
              <a:t>kareAl</a:t>
            </a:r>
            <a:r>
              <a:rPr lang="tr-TR" sz="2400" dirty="0"/>
              <a:t> fonksiyonu bir </a:t>
            </a:r>
            <a:r>
              <a:rPr lang="tr-TR" sz="2400" dirty="0" err="1"/>
              <a:t>int</a:t>
            </a:r>
            <a:r>
              <a:rPr lang="tr-TR" sz="2400" dirty="0"/>
              <a:t> dizisini parametre olarak alır ve dizideki elemanların karesini alarak dizi elemanlarını günceller. </a:t>
            </a:r>
          </a:p>
        </p:txBody>
      </p:sp>
      <p:sp>
        <p:nvSpPr>
          <p:cNvPr id="5" name="4 Yuvarlatılmış Dikdörtgen"/>
          <p:cNvSpPr/>
          <p:nvPr/>
        </p:nvSpPr>
        <p:spPr>
          <a:xfrm>
            <a:off x="428596" y="1857364"/>
            <a:ext cx="3357586" cy="32861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Yuvarlatılmış Dikdörtgen"/>
          <p:cNvSpPr/>
          <p:nvPr/>
        </p:nvSpPr>
        <p:spPr>
          <a:xfrm>
            <a:off x="3857620" y="2571744"/>
            <a:ext cx="4786346" cy="17859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2400" b="1" dirty="0">
                <a:solidFill>
                  <a:schemeClr val="tx2">
                    <a:lumMod val="60000"/>
                    <a:lumOff val="40000"/>
                  </a:schemeClr>
                </a:solidFill>
              </a:rPr>
              <a:t>Dizilerin Fonksiyonlara Parametre Olarak Gönderilmesi</a:t>
            </a:r>
          </a:p>
        </p:txBody>
      </p:sp>
      <p:sp>
        <p:nvSpPr>
          <p:cNvPr id="3" name="Alt Başlık 2"/>
          <p:cNvSpPr>
            <a:spLocks noGrp="1"/>
          </p:cNvSpPr>
          <p:nvPr>
            <p:ph sz="quarter" idx="1"/>
          </p:nvPr>
        </p:nvSpPr>
        <p:spPr/>
        <p:txBody>
          <a:bodyPr>
            <a:noAutofit/>
          </a:bodyPr>
          <a:lstStyle/>
          <a:p>
            <a:pPr algn="just">
              <a:buFontTx/>
              <a:buChar char="-"/>
            </a:pPr>
            <a:r>
              <a:rPr lang="tr-TR" sz="1400" dirty="0">
                <a:solidFill>
                  <a:schemeClr val="tx1"/>
                </a:solidFill>
              </a:rPr>
              <a:t> Diziler de diğer tüm değişkenler gibi fonksiyonlara parametre olarak gönderilebilirler. Diziler fonksiyonlara gönderilirken dizilerin ilk elemanının adresi fonksiyona gönderilir. Bu durumda dizilerin elemanları üzerinde </a:t>
            </a:r>
            <a:r>
              <a:rPr lang="tr-TR" sz="1400" b="1" dirty="0">
                <a:solidFill>
                  <a:schemeClr val="tx1"/>
                </a:solidFill>
              </a:rPr>
              <a:t>yapılacak değişiklikler diziye yansıyacaktır </a:t>
            </a:r>
            <a:r>
              <a:rPr lang="tr-TR" sz="1400" dirty="0">
                <a:solidFill>
                  <a:schemeClr val="tx1"/>
                </a:solidFill>
              </a:rPr>
              <a:t>(Dizi gönderiminde dizinin kopyası değil adresi gidiyor). Fonksiyonlara parametre olarak gönderilen dizilerde bu duruma dikkat edilmelidir.</a:t>
            </a:r>
          </a:p>
          <a:p>
            <a:pPr algn="just">
              <a:buFontTx/>
              <a:buChar char="-"/>
            </a:pPr>
            <a:endParaRPr lang="tr-TR" sz="1200" dirty="0">
              <a:solidFill>
                <a:schemeClr val="tx1"/>
              </a:solidFill>
            </a:endParaRPr>
          </a:p>
          <a:p>
            <a:pPr algn="just"/>
            <a:r>
              <a:rPr lang="tr-TR" sz="1200" b="1" dirty="0">
                <a:solidFill>
                  <a:schemeClr val="tx1"/>
                </a:solidFill>
              </a:rPr>
              <a:t>Örnek Fonksiyon Kullanımı:</a:t>
            </a:r>
          </a:p>
          <a:p>
            <a:pPr lvl="1" algn="just"/>
            <a:r>
              <a:rPr lang="tr-TR" sz="2800" dirty="0" err="1">
                <a:solidFill>
                  <a:schemeClr val="tx1"/>
                </a:solidFill>
              </a:rPr>
              <a:t>void</a:t>
            </a:r>
            <a:r>
              <a:rPr lang="tr-TR" sz="2800" dirty="0">
                <a:solidFill>
                  <a:schemeClr val="tx1"/>
                </a:solidFill>
              </a:rPr>
              <a:t> </a:t>
            </a:r>
            <a:r>
              <a:rPr lang="tr-TR" sz="2800" dirty="0" err="1">
                <a:solidFill>
                  <a:schemeClr val="tx1"/>
                </a:solidFill>
              </a:rPr>
              <a:t>kareAl</a:t>
            </a:r>
            <a:r>
              <a:rPr lang="tr-TR" sz="2800" dirty="0">
                <a:solidFill>
                  <a:schemeClr val="tx1"/>
                </a:solidFill>
              </a:rPr>
              <a:t>(</a:t>
            </a:r>
            <a:r>
              <a:rPr lang="tr-TR" sz="2800" dirty="0" err="1">
                <a:solidFill>
                  <a:srgbClr val="0070C0"/>
                </a:solidFill>
              </a:rPr>
              <a:t>int</a:t>
            </a:r>
            <a:r>
              <a:rPr lang="tr-TR" sz="2800" dirty="0">
                <a:solidFill>
                  <a:srgbClr val="0070C0"/>
                </a:solidFill>
              </a:rPr>
              <a:t> dizi[], </a:t>
            </a:r>
            <a:r>
              <a:rPr lang="tr-TR" sz="2800" dirty="0" err="1">
                <a:solidFill>
                  <a:schemeClr val="tx1"/>
                </a:solidFill>
              </a:rPr>
              <a:t>int</a:t>
            </a:r>
            <a:r>
              <a:rPr lang="tr-TR" sz="2800" dirty="0">
                <a:solidFill>
                  <a:schemeClr val="tx1"/>
                </a:solidFill>
              </a:rPr>
              <a:t> kapasite){</a:t>
            </a:r>
          </a:p>
          <a:p>
            <a:pPr lvl="1" algn="just"/>
            <a:r>
              <a:rPr lang="tr-TR" sz="2800" dirty="0">
                <a:solidFill>
                  <a:schemeClr val="tx1"/>
                </a:solidFill>
              </a:rPr>
              <a:t>    </a:t>
            </a:r>
            <a:r>
              <a:rPr lang="tr-TR" sz="2800" dirty="0" err="1">
                <a:solidFill>
                  <a:schemeClr val="tx1"/>
                </a:solidFill>
              </a:rPr>
              <a:t>int</a:t>
            </a:r>
            <a:r>
              <a:rPr lang="tr-TR" sz="2800" dirty="0">
                <a:solidFill>
                  <a:schemeClr val="tx1"/>
                </a:solidFill>
              </a:rPr>
              <a:t> i;</a:t>
            </a:r>
          </a:p>
          <a:p>
            <a:pPr lvl="1" algn="just"/>
            <a:r>
              <a:rPr lang="tr-TR" sz="2800" dirty="0">
                <a:solidFill>
                  <a:schemeClr val="tx1"/>
                </a:solidFill>
              </a:rPr>
              <a:t>    </a:t>
            </a:r>
            <a:r>
              <a:rPr lang="tr-TR" sz="2800" dirty="0" err="1">
                <a:solidFill>
                  <a:schemeClr val="tx1"/>
                </a:solidFill>
              </a:rPr>
              <a:t>for</a:t>
            </a:r>
            <a:r>
              <a:rPr lang="tr-TR" sz="2800" dirty="0">
                <a:solidFill>
                  <a:schemeClr val="tx1"/>
                </a:solidFill>
              </a:rPr>
              <a:t>(i=0; i&lt;kapasite; i++)</a:t>
            </a:r>
          </a:p>
          <a:p>
            <a:pPr lvl="1" algn="just"/>
            <a:r>
              <a:rPr lang="tr-TR" sz="2800" dirty="0">
                <a:solidFill>
                  <a:schemeClr val="tx1"/>
                </a:solidFill>
              </a:rPr>
              <a:t>        dizi[i] = dizi[i]*dizi[i];</a:t>
            </a:r>
          </a:p>
          <a:p>
            <a:pPr lvl="1" algn="just"/>
            <a:r>
              <a:rPr lang="tr-TR" sz="2800" dirty="0">
                <a:solidFill>
                  <a:schemeClr val="tx1"/>
                </a:solidFill>
              </a:rPr>
              <a:t>}</a:t>
            </a:r>
          </a:p>
        </p:txBody>
      </p:sp>
      <p:sp>
        <p:nvSpPr>
          <p:cNvPr id="4" name="3 Dikdörtgen"/>
          <p:cNvSpPr/>
          <p:nvPr/>
        </p:nvSpPr>
        <p:spPr>
          <a:xfrm>
            <a:off x="500034" y="5286388"/>
            <a:ext cx="8215338" cy="954107"/>
          </a:xfrm>
          <a:prstGeom prst="rect">
            <a:avLst/>
          </a:prstGeom>
        </p:spPr>
        <p:txBody>
          <a:bodyPr wrap="square">
            <a:spAutoFit/>
          </a:bodyPr>
          <a:lstStyle/>
          <a:p>
            <a:pPr algn="just">
              <a:buFont typeface="Wingdings" pitchFamily="2" charset="2"/>
              <a:buChar char="Ø"/>
            </a:pPr>
            <a:r>
              <a:rPr lang="tr-TR" sz="1400" dirty="0"/>
              <a:t>Fonksiyonlara gönderilen dizi parametrelerinin yanında ayrıca dizilerin kapasite bilgisinin de gönderildiğine dikkat edin. Java gibi nesnesel dillerde dizilerin kapasitesi bir değişkende tutulduğundan dizilerin kapasitesini bulmak kolaydır. Ancak, C dilinde bunun için tanımlanmış bir değişken olmadığından gerek döngülerde, gerekse fonksiyonlarda </a:t>
            </a:r>
            <a:r>
              <a:rPr lang="tr-TR" sz="1400" b="1" dirty="0"/>
              <a:t>dizi kapasitesinin bilinmesi gerekir.</a:t>
            </a:r>
          </a:p>
        </p:txBody>
      </p:sp>
      <p:cxnSp>
        <p:nvCxnSpPr>
          <p:cNvPr id="6" name="5 Düz Ok Bağlayıcısı"/>
          <p:cNvCxnSpPr/>
          <p:nvPr/>
        </p:nvCxnSpPr>
        <p:spPr>
          <a:xfrm rot="10800000">
            <a:off x="4143372" y="1928802"/>
            <a:ext cx="3000396"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rot="10800000" flipV="1">
            <a:off x="4357686" y="4214818"/>
            <a:ext cx="2786082" cy="1857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5-Nokta Yıldız"/>
          <p:cNvSpPr/>
          <p:nvPr/>
        </p:nvSpPr>
        <p:spPr>
          <a:xfrm>
            <a:off x="6858016" y="3143248"/>
            <a:ext cx="1571636" cy="1357322"/>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9"/>
                                        </p:tgtEl>
                                      </p:cBhvr>
                                      <p:by x="120000" y="120000"/>
                                    </p:animScale>
                                  </p:childTnLst>
                                </p:cTn>
                              </p:par>
                              <p:par>
                                <p:cTn id="7" presetID="32" presetClass="emph" presetSubtype="0" fill="hold" grpId="1" nodeType="withEffect">
                                  <p:stCondLst>
                                    <p:cond delay="0"/>
                                  </p:stCondLst>
                                  <p:childTnLst>
                                    <p:animClr clrSpc="rgb" dir="cw">
                                      <p:cBhvr override="childStyle">
                                        <p:cTn id="8" dur="100" fill="hold"/>
                                        <p:tgtEl>
                                          <p:spTgt spid="9"/>
                                        </p:tgtEl>
                                        <p:attrNameLst>
                                          <p:attrName>style.color</p:attrName>
                                        </p:attrNameLst>
                                      </p:cBhvr>
                                      <p:to>
                                        <a:schemeClr val="accent2"/>
                                      </p:to>
                                    </p:animClr>
                                    <p:animClr clrSpc="rgb" dir="cw">
                                      <p:cBhvr>
                                        <p:cTn id="9" dur="100" fill="hold"/>
                                        <p:tgtEl>
                                          <p:spTgt spid="9"/>
                                        </p:tgtEl>
                                        <p:attrNameLst>
                                          <p:attrName>fillcolor</p:attrName>
                                        </p:attrNameLst>
                                      </p:cBhvr>
                                      <p:to>
                                        <a:schemeClr val="accent2"/>
                                      </p:to>
                                    </p:animClr>
                                    <p:set>
                                      <p:cBhvr>
                                        <p:cTn id="10" dur="100" fill="hold"/>
                                        <p:tgtEl>
                                          <p:spTgt spid="9"/>
                                        </p:tgtEl>
                                        <p:attrNameLst>
                                          <p:attrName>fill.type</p:attrName>
                                        </p:attrNameLst>
                                      </p:cBhvr>
                                      <p:to>
                                        <p:strVal val="solid"/>
                                      </p:to>
                                    </p:set>
                                    <p:set>
                                      <p:cBhvr>
                                        <p:cTn id="11" dur="100" fill="hold"/>
                                        <p:tgtEl>
                                          <p:spTgt spid="9"/>
                                        </p:tgtEl>
                                        <p:attrNameLst>
                                          <p:attrName>fill.on</p:attrName>
                                        </p:attrNameLst>
                                      </p:cBhvr>
                                      <p:to>
                                        <p:strVal val="true"/>
                                      </p:to>
                                    </p:se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2400" b="1" dirty="0">
                <a:solidFill>
                  <a:schemeClr val="tx2">
                    <a:lumMod val="60000"/>
                    <a:lumOff val="40000"/>
                  </a:schemeClr>
                </a:solidFill>
              </a:rPr>
              <a:t>Dizilerin Fonksiyonlara Parametre Olarak Gönderilmesi</a:t>
            </a:r>
          </a:p>
        </p:txBody>
      </p:sp>
      <p:sp>
        <p:nvSpPr>
          <p:cNvPr id="3" name="Alt Başlık 2"/>
          <p:cNvSpPr>
            <a:spLocks noGrp="1"/>
          </p:cNvSpPr>
          <p:nvPr>
            <p:ph sz="quarter" idx="1"/>
          </p:nvPr>
        </p:nvSpPr>
        <p:spPr/>
        <p:txBody>
          <a:bodyPr>
            <a:normAutofit/>
          </a:bodyPr>
          <a:lstStyle/>
          <a:p>
            <a:pPr algn="just">
              <a:buFontTx/>
              <a:buChar char="-"/>
            </a:pPr>
            <a:r>
              <a:rPr lang="tr-TR" sz="2400" b="1" dirty="0">
                <a:solidFill>
                  <a:schemeClr val="tx1"/>
                </a:solidFill>
              </a:rPr>
              <a:t>Örnek:</a:t>
            </a:r>
          </a:p>
          <a:p>
            <a:pPr algn="just"/>
            <a:r>
              <a:rPr lang="tr-TR" sz="2400" dirty="0" err="1">
                <a:solidFill>
                  <a:schemeClr val="tx1"/>
                </a:solidFill>
              </a:rPr>
              <a:t>int</a:t>
            </a:r>
            <a:r>
              <a:rPr lang="tr-TR" sz="2400" dirty="0">
                <a:solidFill>
                  <a:schemeClr val="tx1"/>
                </a:solidFill>
              </a:rPr>
              <a:t> dizi[] = {1, 2, 3, 4};</a:t>
            </a:r>
          </a:p>
          <a:p>
            <a:pPr algn="just"/>
            <a:r>
              <a:rPr lang="tr-TR" sz="2400" dirty="0" err="1">
                <a:solidFill>
                  <a:schemeClr val="tx1"/>
                </a:solidFill>
              </a:rPr>
              <a:t>yazdir</a:t>
            </a:r>
            <a:r>
              <a:rPr lang="tr-TR" sz="2400" dirty="0">
                <a:solidFill>
                  <a:schemeClr val="tx1"/>
                </a:solidFill>
              </a:rPr>
              <a:t>(dizi, 4);</a:t>
            </a:r>
          </a:p>
          <a:p>
            <a:pPr algn="just"/>
            <a:r>
              <a:rPr lang="tr-TR" dirty="0" err="1">
                <a:solidFill>
                  <a:schemeClr val="tx1"/>
                </a:solidFill>
              </a:rPr>
              <a:t>p</a:t>
            </a:r>
            <a:r>
              <a:rPr lang="tr-TR" sz="2400" dirty="0" err="1">
                <a:solidFill>
                  <a:schemeClr val="tx1"/>
                </a:solidFill>
              </a:rPr>
              <a:t>rintf</a:t>
            </a:r>
            <a:r>
              <a:rPr lang="tr-TR" sz="2400" dirty="0">
                <a:solidFill>
                  <a:schemeClr val="tx1"/>
                </a:solidFill>
              </a:rPr>
              <a:t>("\n");</a:t>
            </a:r>
          </a:p>
          <a:p>
            <a:pPr algn="just"/>
            <a:r>
              <a:rPr lang="tr-TR" sz="2400" dirty="0" err="1">
                <a:solidFill>
                  <a:schemeClr val="tx1"/>
                </a:solidFill>
              </a:rPr>
              <a:t>kareAl</a:t>
            </a:r>
            <a:r>
              <a:rPr lang="tr-TR" sz="2400" dirty="0">
                <a:solidFill>
                  <a:schemeClr val="tx1"/>
                </a:solidFill>
              </a:rPr>
              <a:t>(dizi, 4);</a:t>
            </a:r>
          </a:p>
          <a:p>
            <a:pPr algn="just"/>
            <a:r>
              <a:rPr lang="tr-TR" sz="2400" dirty="0" err="1">
                <a:solidFill>
                  <a:schemeClr val="tx1"/>
                </a:solidFill>
              </a:rPr>
              <a:t>yazdir</a:t>
            </a:r>
            <a:r>
              <a:rPr lang="tr-TR" sz="2400" dirty="0">
                <a:solidFill>
                  <a:schemeClr val="tx1"/>
                </a:solidFill>
              </a:rPr>
              <a:t>(dizi,4);</a:t>
            </a:r>
          </a:p>
          <a:p>
            <a:pPr algn="just"/>
            <a:endParaRPr lang="tr-TR" sz="2400" dirty="0">
              <a:solidFill>
                <a:schemeClr val="tx1"/>
              </a:solidFill>
            </a:endParaRPr>
          </a:p>
          <a:p>
            <a:pPr algn="just"/>
            <a:endParaRPr lang="tr-TR" sz="2400" dirty="0">
              <a:solidFill>
                <a:schemeClr val="tx1"/>
              </a:solidFill>
            </a:endParaRPr>
          </a:p>
          <a:p>
            <a:pPr algn="just">
              <a:buFont typeface="Wingdings" pitchFamily="2" charset="2"/>
              <a:buChar char="Ø"/>
            </a:pPr>
            <a:r>
              <a:rPr lang="tr-TR" sz="2400" dirty="0">
                <a:solidFill>
                  <a:schemeClr val="tx1"/>
                </a:solidFill>
              </a:rPr>
              <a:t> Yukarıdaki örnekte </a:t>
            </a:r>
            <a:r>
              <a:rPr lang="tr-TR" sz="2400" dirty="0" err="1">
                <a:solidFill>
                  <a:schemeClr val="tx1"/>
                </a:solidFill>
              </a:rPr>
              <a:t>int</a:t>
            </a:r>
            <a:r>
              <a:rPr lang="tr-TR" sz="2400" dirty="0">
                <a:solidFill>
                  <a:schemeClr val="tx1"/>
                </a:solidFill>
              </a:rPr>
              <a:t> dizisi elemanlarının değerleri </a:t>
            </a:r>
            <a:r>
              <a:rPr lang="tr-TR" sz="2400" dirty="0" err="1">
                <a:solidFill>
                  <a:schemeClr val="tx1"/>
                </a:solidFill>
              </a:rPr>
              <a:t>kareAl</a:t>
            </a:r>
            <a:r>
              <a:rPr lang="tr-TR" sz="2400" dirty="0">
                <a:solidFill>
                  <a:schemeClr val="tx1"/>
                </a:solidFill>
              </a:rPr>
              <a:t> metodu içerisinde değiştirilmiştir. Bu yüzden dizi ikinci kez yazdırıldığında dizinin </a:t>
            </a:r>
            <a:r>
              <a:rPr lang="tr-TR" sz="2400" b="1" dirty="0">
                <a:solidFill>
                  <a:schemeClr val="tx1"/>
                </a:solidFill>
              </a:rPr>
              <a:t>yeni değerleri </a:t>
            </a:r>
            <a:r>
              <a:rPr lang="tr-TR" sz="2400" dirty="0">
                <a:solidFill>
                  <a:schemeClr val="tx1"/>
                </a:solidFill>
              </a:rPr>
              <a:t>ekrana yazdırılmıştır.</a:t>
            </a:r>
          </a:p>
          <a:p>
            <a:pPr algn="just"/>
            <a:endParaRPr lang="tr-TR" sz="2400" dirty="0">
              <a:solidFill>
                <a:schemeClr val="tx1"/>
              </a:solidFill>
            </a:endParaRPr>
          </a:p>
        </p:txBody>
      </p:sp>
      <p:sp>
        <p:nvSpPr>
          <p:cNvPr id="4" name="3 Dikdörtgen"/>
          <p:cNvSpPr/>
          <p:nvPr/>
        </p:nvSpPr>
        <p:spPr>
          <a:xfrm>
            <a:off x="5715008" y="1714488"/>
            <a:ext cx="2000264"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buFontTx/>
              <a:buChar char="-"/>
            </a:pPr>
            <a:r>
              <a:rPr lang="tr-TR" sz="3600" b="1" dirty="0"/>
              <a:t>Çıktı:</a:t>
            </a:r>
          </a:p>
          <a:p>
            <a:pPr algn="just"/>
            <a:r>
              <a:rPr lang="tr-TR" sz="3600" dirty="0"/>
              <a:t>1 2 3 4</a:t>
            </a:r>
          </a:p>
          <a:p>
            <a:pPr algn="just"/>
            <a:r>
              <a:rPr lang="tr-TR" sz="3600" dirty="0"/>
              <a:t>1 4 9 16</a:t>
            </a:r>
          </a:p>
        </p:txBody>
      </p:sp>
    </p:spTree>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
            </a:r>
            <a:br>
              <a:rPr lang="tr-TR" dirty="0"/>
            </a:br>
            <a:r>
              <a:rPr lang="tr-TR" sz="2400" dirty="0"/>
              <a:t>DEĞER/ADRES İLE GEÇİŞ kavramlarına diziler üzerinden giriş…</a:t>
            </a:r>
            <a:endParaRPr lang="tr-TR" dirty="0"/>
          </a:p>
        </p:txBody>
      </p:sp>
      <p:pic>
        <p:nvPicPr>
          <p:cNvPr id="4" name="3 İçerik Yer Tutucusu" descr="bilgisayar.wmf"/>
          <p:cNvPicPr>
            <a:picLocks noGrp="1" noChangeAspect="1"/>
          </p:cNvPicPr>
          <p:nvPr>
            <p:ph sz="quarter" idx="1"/>
          </p:nvPr>
        </p:nvPicPr>
        <p:blipFill>
          <a:blip r:embed="rId2"/>
          <a:stretch>
            <a:fillRect/>
          </a:stretch>
        </p:blipFill>
        <p:spPr>
          <a:xfrm>
            <a:off x="3667125" y="2763837"/>
            <a:ext cx="1809750" cy="1847850"/>
          </a:xfrm>
        </p:spPr>
      </p:pic>
      <p:sp>
        <p:nvSpPr>
          <p:cNvPr id="5" name="4 Metin kutusu"/>
          <p:cNvSpPr txBox="1"/>
          <p:nvPr/>
        </p:nvSpPr>
        <p:spPr>
          <a:xfrm>
            <a:off x="1000100" y="1428736"/>
            <a:ext cx="71438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a:t>BİLİNENDEN BAŞLAYALIM:</a:t>
            </a:r>
            <a:br>
              <a:rPr lang="tr-TR" dirty="0"/>
            </a:br>
            <a:r>
              <a:rPr lang="tr-TR" dirty="0"/>
              <a:t>Fonksiyona bir değişken gönderelim, değerini değiştirtelim ve </a:t>
            </a:r>
            <a:r>
              <a:rPr lang="tr-TR" dirty="0" err="1"/>
              <a:t>main’de</a:t>
            </a:r>
            <a:r>
              <a:rPr lang="tr-TR" dirty="0"/>
              <a:t> bu değerin değişmediğini görelim.</a:t>
            </a:r>
          </a:p>
        </p:txBody>
      </p:sp>
      <p:sp>
        <p:nvSpPr>
          <p:cNvPr id="6" name="5 Metin kutusu"/>
          <p:cNvSpPr txBox="1"/>
          <p:nvPr/>
        </p:nvSpPr>
        <p:spPr>
          <a:xfrm>
            <a:off x="285720" y="2514423"/>
            <a:ext cx="7143800"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dirty="0"/>
              <a:t>BİLİNENDE DERİNLEŞELİM:</a:t>
            </a:r>
            <a:br>
              <a:rPr lang="tr-TR" dirty="0"/>
            </a:br>
            <a:r>
              <a:rPr lang="tr-TR" dirty="0" err="1"/>
              <a:t>main’deki</a:t>
            </a:r>
            <a:r>
              <a:rPr lang="tr-TR" dirty="0"/>
              <a:t> değişkenin adresini yazdıralım. </a:t>
            </a:r>
            <a:r>
              <a:rPr lang="tr-TR" dirty="0" err="1"/>
              <a:t>fonk</a:t>
            </a:r>
            <a:r>
              <a:rPr lang="tr-TR" dirty="0"/>
              <a:t> içindekinin adresini yazdıralım. Adreslerin farklı olduğunu görelim ve fonksiyonlara DEĞER İLE GEÇİŞ kavramını inşa edelim.</a:t>
            </a:r>
          </a:p>
        </p:txBody>
      </p:sp>
      <p:sp>
        <p:nvSpPr>
          <p:cNvPr id="7" name="6 Metin kutusu"/>
          <p:cNvSpPr txBox="1"/>
          <p:nvPr/>
        </p:nvSpPr>
        <p:spPr>
          <a:xfrm>
            <a:off x="928662" y="3929066"/>
            <a:ext cx="714380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dirty="0"/>
              <a:t>BİLİNMEYENE GEÇİŞ: MERAK UYANDIRMA AŞAMASI</a:t>
            </a:r>
          </a:p>
          <a:p>
            <a:r>
              <a:rPr lang="tr-TR" dirty="0"/>
              <a:t>Aynı şeyi diziler ile yapalım ve </a:t>
            </a:r>
            <a:r>
              <a:rPr lang="tr-TR" dirty="0" err="1"/>
              <a:t>main’deki</a:t>
            </a:r>
            <a:r>
              <a:rPr lang="tr-TR" dirty="0"/>
              <a:t> dizi değişecek mi diye soralım?</a:t>
            </a:r>
            <a:br>
              <a:rPr lang="tr-TR" dirty="0"/>
            </a:br>
            <a:r>
              <a:rPr lang="tr-TR" dirty="0"/>
              <a:t>Değişmemesini beklerken, değiştiğini görelim.</a:t>
            </a:r>
          </a:p>
        </p:txBody>
      </p:sp>
      <p:sp>
        <p:nvSpPr>
          <p:cNvPr id="8" name="7 Metin kutusu"/>
          <p:cNvSpPr txBox="1"/>
          <p:nvPr/>
        </p:nvSpPr>
        <p:spPr>
          <a:xfrm>
            <a:off x="285720" y="5072074"/>
            <a:ext cx="714380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dirty="0"/>
              <a:t>BİLİNMEYENİ “BİLİNEN” YAPALIM:</a:t>
            </a:r>
          </a:p>
          <a:p>
            <a:r>
              <a:rPr lang="tr-TR" dirty="0"/>
              <a:t>Dizinin </a:t>
            </a:r>
            <a:r>
              <a:rPr lang="tr-TR" dirty="0" err="1"/>
              <a:t>main’deki</a:t>
            </a:r>
            <a:r>
              <a:rPr lang="tr-TR" dirty="0"/>
              <a:t> adresinin ve </a:t>
            </a:r>
            <a:r>
              <a:rPr lang="tr-TR" dirty="0" err="1"/>
              <a:t>fonk</a:t>
            </a:r>
            <a:r>
              <a:rPr lang="tr-TR" dirty="0"/>
              <a:t> içindeki adresinin aynı olduğunu (isimleri farklı olsa da) görelim ve ADRES İLE GEÇİŞ kavramını inşa edelim.</a:t>
            </a:r>
          </a:p>
        </p:txBody>
      </p:sp>
      <p:sp>
        <p:nvSpPr>
          <p:cNvPr id="9" name="8 Yuvarlatılmış Dikdörtgen"/>
          <p:cNvSpPr/>
          <p:nvPr/>
        </p:nvSpPr>
        <p:spPr>
          <a:xfrm>
            <a:off x="7500958" y="2428868"/>
            <a:ext cx="1500198" cy="1428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a:t>Değişkenleri, adreslerini ve değerlerini tahtada gösterelim.</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dirty="0"/>
              <a:t>Kod yazmalı alıştırma : Diziler ve Fonksiyonlar</a:t>
            </a:r>
            <a:endParaRPr lang="tr-TR" sz="2800" b="1" dirty="0"/>
          </a:p>
        </p:txBody>
      </p:sp>
      <p:sp>
        <p:nvSpPr>
          <p:cNvPr id="3" name="2 İçerik Yer Tutucusu"/>
          <p:cNvSpPr>
            <a:spLocks noGrp="1"/>
          </p:cNvSpPr>
          <p:nvPr>
            <p:ph sz="quarter" idx="1"/>
          </p:nvPr>
        </p:nvSpPr>
        <p:spPr/>
        <p:txBody>
          <a:bodyPr/>
          <a:lstStyle/>
          <a:p>
            <a:r>
              <a:rPr lang="tr-TR" dirty="0"/>
              <a:t>3 elemanlı bir dizi açın ve bil141 fonksiyonuna gönderin.</a:t>
            </a:r>
          </a:p>
          <a:p>
            <a:r>
              <a:rPr lang="tr-TR" dirty="0"/>
              <a:t>Fonksiyon diziyi alıp, içerisine 3,5,8 değerlerini kaydetsin.</a:t>
            </a:r>
          </a:p>
          <a:p>
            <a:r>
              <a:rPr lang="tr-TR" dirty="0" err="1"/>
              <a:t>main’de</a:t>
            </a:r>
            <a:r>
              <a:rPr lang="tr-TR" dirty="0"/>
              <a:t> bir </a:t>
            </a:r>
            <a:r>
              <a:rPr lang="tr-TR" dirty="0" err="1"/>
              <a:t>for</a:t>
            </a:r>
            <a:r>
              <a:rPr lang="tr-TR" dirty="0"/>
              <a:t> döngüsü ile dizinin elemanlarını yazdırın.</a:t>
            </a:r>
          </a:p>
        </p:txBody>
      </p:sp>
      <p:sp>
        <p:nvSpPr>
          <p:cNvPr id="6" name="5 Yuvarlatılmış Dikdörtgen"/>
          <p:cNvSpPr/>
          <p:nvPr/>
        </p:nvSpPr>
        <p:spPr>
          <a:xfrm>
            <a:off x="4572000" y="2928934"/>
            <a:ext cx="4000528" cy="2786082"/>
          </a:xfrm>
          <a:prstGeom prst="roundRect">
            <a:avLst>
              <a:gd name="adj" fmla="val 7956"/>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sz="2000" b="1" u="sng" dirty="0"/>
              <a:t>Kodun Yapısı:</a:t>
            </a:r>
          </a:p>
          <a:p>
            <a:pPr>
              <a:buFont typeface="Arial" pitchFamily="34" charset="0"/>
              <a:buChar char="•"/>
            </a:pPr>
            <a:r>
              <a:rPr lang="tr-TR" sz="2000" dirty="0"/>
              <a:t>Fonksiyon Prototipi</a:t>
            </a:r>
          </a:p>
          <a:p>
            <a:pPr>
              <a:buFont typeface="Arial" pitchFamily="34" charset="0"/>
              <a:buChar char="•"/>
            </a:pPr>
            <a:r>
              <a:rPr lang="tr-TR" sz="2000" dirty="0" err="1"/>
              <a:t>main</a:t>
            </a:r>
            <a:endParaRPr lang="tr-TR" sz="2000" dirty="0"/>
          </a:p>
          <a:p>
            <a:pPr lvl="1">
              <a:buFont typeface="Arial" pitchFamily="34" charset="0"/>
              <a:buChar char="•"/>
            </a:pPr>
            <a:r>
              <a:rPr lang="tr-TR" sz="2000" dirty="0"/>
              <a:t>Dizi tanımı</a:t>
            </a:r>
          </a:p>
          <a:p>
            <a:pPr lvl="1">
              <a:buFont typeface="Arial" pitchFamily="34" charset="0"/>
              <a:buChar char="•"/>
            </a:pPr>
            <a:r>
              <a:rPr lang="tr-TR" sz="2000" dirty="0"/>
              <a:t>Fonksiyonun çağırılması</a:t>
            </a:r>
          </a:p>
          <a:p>
            <a:pPr lvl="1">
              <a:buFont typeface="Arial" pitchFamily="34" charset="0"/>
              <a:buChar char="•"/>
            </a:pPr>
            <a:r>
              <a:rPr lang="tr-TR" sz="2000" dirty="0"/>
              <a:t>Dizinin yazdırılması</a:t>
            </a:r>
          </a:p>
          <a:p>
            <a:pPr>
              <a:buFont typeface="Arial" pitchFamily="34" charset="0"/>
              <a:buChar char="•"/>
            </a:pPr>
            <a:r>
              <a:rPr lang="tr-TR" sz="2000" dirty="0"/>
              <a:t>Fonksiyonun Tanımı</a:t>
            </a:r>
          </a:p>
          <a:p>
            <a:pPr lvl="1">
              <a:buFont typeface="Arial" pitchFamily="34" charset="0"/>
              <a:buChar char="•"/>
            </a:pPr>
            <a:r>
              <a:rPr lang="tr-TR" sz="2000" dirty="0"/>
              <a:t>Dizi elemanlarına kayıt</a:t>
            </a:r>
          </a:p>
        </p:txBody>
      </p:sp>
      <p:sp>
        <p:nvSpPr>
          <p:cNvPr id="8" name="7 Yuvarlatılmış Dikdörtgen"/>
          <p:cNvSpPr/>
          <p:nvPr/>
        </p:nvSpPr>
        <p:spPr>
          <a:xfrm>
            <a:off x="785786" y="4500570"/>
            <a:ext cx="3000396" cy="1643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Değişiklik kalıcı olmasın istenme durumları için dizinin kopyasını çıkartalım.</a:t>
            </a:r>
          </a:p>
          <a:p>
            <a:pPr algn="ctr"/>
            <a:r>
              <a:rPr lang="tr-TR" dirty="0" err="1"/>
              <a:t>int</a:t>
            </a:r>
            <a:r>
              <a:rPr lang="tr-TR" dirty="0"/>
              <a:t> </a:t>
            </a:r>
            <a:r>
              <a:rPr lang="tr-TR" dirty="0" err="1"/>
              <a:t>dizikopya</a:t>
            </a:r>
            <a:r>
              <a:rPr lang="tr-TR" dirty="0"/>
              <a:t>[10];</a:t>
            </a:r>
          </a:p>
          <a:p>
            <a:pPr algn="ctr"/>
            <a:r>
              <a:rPr lang="tr-TR" dirty="0" err="1"/>
              <a:t>dizikopya</a:t>
            </a:r>
            <a:r>
              <a:rPr lang="tr-TR" dirty="0"/>
              <a:t> = dizi çalışır mı?</a:t>
            </a:r>
          </a:p>
        </p:txBody>
      </p:sp>
      <p:pic>
        <p:nvPicPr>
          <p:cNvPr id="9" name="8 Resim" descr="soru.jpg"/>
          <p:cNvPicPr>
            <a:picLocks noChangeAspect="1"/>
          </p:cNvPicPr>
          <p:nvPr/>
        </p:nvPicPr>
        <p:blipFill>
          <a:blip r:embed="rId2"/>
          <a:stretch>
            <a:fillRect/>
          </a:stretch>
        </p:blipFill>
        <p:spPr>
          <a:xfrm>
            <a:off x="2643174" y="3071810"/>
            <a:ext cx="1553526" cy="116782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Anlayamadığınız yerleri bizlere sorunuz.</a:t>
            </a:r>
          </a:p>
        </p:txBody>
      </p:sp>
      <p:sp>
        <p:nvSpPr>
          <p:cNvPr id="3" name="2 İçerik Yer Tutucusu"/>
          <p:cNvSpPr>
            <a:spLocks noGrp="1"/>
          </p:cNvSpPr>
          <p:nvPr>
            <p:ph sz="quarter" idx="1"/>
          </p:nvPr>
        </p:nvSpPr>
        <p:spPr/>
        <p:txBody>
          <a:bodyPr>
            <a:normAutofit/>
          </a:bodyPr>
          <a:lstStyle/>
          <a:p>
            <a:pPr algn="ctr"/>
            <a:r>
              <a:rPr lang="tr-TR" sz="8000" dirty="0"/>
              <a:t>5.ders sonu</a:t>
            </a:r>
          </a:p>
        </p:txBody>
      </p:sp>
    </p:spTree>
  </p:cSld>
  <p:clrMapOvr>
    <a:masterClrMapping/>
  </p:clrMapOvr>
  <p:transition>
    <p:random/>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Bir soru</a:t>
            </a:r>
          </a:p>
        </p:txBody>
      </p:sp>
      <p:sp>
        <p:nvSpPr>
          <p:cNvPr id="3" name="2 İçerik Yer Tutucusu"/>
          <p:cNvSpPr>
            <a:spLocks noGrp="1"/>
          </p:cNvSpPr>
          <p:nvPr>
            <p:ph sz="quarter" idx="1"/>
          </p:nvPr>
        </p:nvSpPr>
        <p:spPr/>
        <p:txBody>
          <a:bodyPr/>
          <a:lstStyle/>
          <a:p>
            <a:r>
              <a:rPr lang="tr-TR" sz="2800" dirty="0"/>
              <a:t>Fonksiyon içerisinde dizideki bir elemanın değeri değişirse </a:t>
            </a:r>
            <a:r>
              <a:rPr lang="tr-TR" sz="2800" dirty="0" err="1"/>
              <a:t>main’de</a:t>
            </a:r>
            <a:r>
              <a:rPr lang="tr-TR" sz="2800" dirty="0"/>
              <a:t> de değişir mi?</a:t>
            </a:r>
          </a:p>
          <a:p>
            <a:endParaRPr lang="tr-TR" dirty="0"/>
          </a:p>
        </p:txBody>
      </p:sp>
      <p:pic>
        <p:nvPicPr>
          <p:cNvPr id="1026" name="Picture 2" descr="Image result for baby question"/>
          <p:cNvPicPr>
            <a:picLocks noChangeAspect="1" noChangeArrowheads="1"/>
          </p:cNvPicPr>
          <p:nvPr/>
        </p:nvPicPr>
        <p:blipFill>
          <a:blip r:embed="rId2">
            <a:clrChange>
              <a:clrFrom>
                <a:srgbClr val="F4F4F2"/>
              </a:clrFrom>
              <a:clrTo>
                <a:srgbClr val="F4F4F2">
                  <a:alpha val="0"/>
                </a:srgbClr>
              </a:clrTo>
            </a:clrChange>
          </a:blip>
          <a:srcRect/>
          <a:stretch>
            <a:fillRect/>
          </a:stretch>
        </p:blipFill>
        <p:spPr bwMode="auto">
          <a:xfrm>
            <a:off x="1000100" y="2571744"/>
            <a:ext cx="6905625" cy="3200401"/>
          </a:xfrm>
          <a:prstGeom prst="rect">
            <a:avLst/>
          </a:prstGeom>
          <a:noFill/>
        </p:spPr>
      </p:pic>
    </p:spTree>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Fonksiyonlar dizide değişiklik yapabilir.</a:t>
            </a:r>
          </a:p>
        </p:txBody>
      </p:sp>
      <p:pic>
        <p:nvPicPr>
          <p:cNvPr id="4" name="Picture 2" descr="C:\Documents and Settings\OguzH\My Documents\İndirilenler\IMG_5319.JPG"/>
          <p:cNvPicPr>
            <a:picLocks noChangeAspect="1" noChangeArrowheads="1"/>
          </p:cNvPicPr>
          <p:nvPr/>
        </p:nvPicPr>
        <p:blipFill>
          <a:blip r:embed="rId2" cstate="screen">
            <a:lum bright="10000" contrast="40000"/>
          </a:blip>
          <a:srcRect/>
          <a:stretch>
            <a:fillRect/>
          </a:stretch>
        </p:blipFill>
        <p:spPr bwMode="auto">
          <a:xfrm>
            <a:off x="1236371" y="1409700"/>
            <a:ext cx="6575897" cy="493192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Yapılan değişiklik kalıcı olur.</a:t>
            </a:r>
          </a:p>
        </p:txBody>
      </p:sp>
      <p:pic>
        <p:nvPicPr>
          <p:cNvPr id="4" name="3 İçerik Yer Tutucusu" descr="IMG_6030.JPG"/>
          <p:cNvPicPr>
            <a:picLocks noGrp="1" noChangeAspect="1"/>
          </p:cNvPicPr>
          <p:nvPr>
            <p:ph sz="quarter" idx="1"/>
          </p:nvPr>
        </p:nvPicPr>
        <p:blipFill>
          <a:blip r:embed="rId2" cstate="print"/>
          <a:srcRect l="1165" t="10032" b="16173"/>
          <a:stretch>
            <a:fillRect/>
          </a:stretch>
        </p:blipFill>
        <p:spPr>
          <a:xfrm>
            <a:off x="571472" y="1500174"/>
            <a:ext cx="7909408" cy="4429156"/>
          </a:xfrm>
        </p:spPr>
      </p:pic>
    </p:spTree>
  </p:cSld>
  <p:clrMapOvr>
    <a:masterClrMapping/>
  </p:clrMapOvr>
  <p:transition>
    <p:random/>
  </p:transition>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Dizilerin gönderiminde değişkenin kopyası çıkarılmaz.</a:t>
            </a:r>
          </a:p>
        </p:txBody>
      </p:sp>
      <p:pic>
        <p:nvPicPr>
          <p:cNvPr id="4" name="3 İçerik Yer Tutucusu" descr="IMG_7468.JPG"/>
          <p:cNvPicPr>
            <a:picLocks noGrp="1" noChangeAspect="1"/>
          </p:cNvPicPr>
          <p:nvPr>
            <p:ph sz="quarter" idx="1"/>
          </p:nvPr>
        </p:nvPicPr>
        <p:blipFill>
          <a:blip r:embed="rId2" cstate="print"/>
          <a:stretch>
            <a:fillRect/>
          </a:stretch>
        </p:blipFill>
        <p:spPr>
          <a:xfrm rot="10800000">
            <a:off x="1280583" y="1219200"/>
            <a:ext cx="6582833" cy="4937125"/>
          </a:xfrm>
        </p:spPr>
      </p:pic>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a:solidFill>
                  <a:schemeClr val="tx1"/>
                </a:solidFill>
              </a:rPr>
              <a:t> Döngüler de tıpkı </a:t>
            </a:r>
            <a:r>
              <a:rPr lang="tr-TR" sz="2400" b="1" dirty="0" err="1">
                <a:solidFill>
                  <a:schemeClr val="tx1"/>
                </a:solidFill>
              </a:rPr>
              <a:t>if</a:t>
            </a:r>
            <a:r>
              <a:rPr lang="tr-TR" sz="2400" b="1" dirty="0">
                <a:solidFill>
                  <a:schemeClr val="tx1"/>
                </a:solidFill>
              </a:rPr>
              <a:t> karar verme yapısındaki </a:t>
            </a:r>
            <a:r>
              <a:rPr lang="tr-TR" sz="2400" dirty="0">
                <a:solidFill>
                  <a:schemeClr val="tx1"/>
                </a:solidFill>
              </a:rPr>
              <a:t>gibi mantıksal değerler ve operatörlerle çalışır. </a:t>
            </a:r>
          </a:p>
          <a:p>
            <a:pPr algn="just">
              <a:buNone/>
            </a:pPr>
            <a:endParaRPr lang="tr-TR" sz="2400" dirty="0">
              <a:solidFill>
                <a:schemeClr val="tx1"/>
              </a:solidFill>
            </a:endParaRPr>
          </a:p>
          <a:p>
            <a:pPr algn="just">
              <a:buNone/>
            </a:pPr>
            <a:endParaRPr lang="tr-TR" sz="2400" dirty="0"/>
          </a:p>
          <a:p>
            <a:pPr algn="just">
              <a:buNone/>
            </a:pPr>
            <a:endParaRPr lang="tr-TR" sz="2400" dirty="0">
              <a:solidFill>
                <a:schemeClr val="tx1"/>
              </a:solidFill>
            </a:endParaRPr>
          </a:p>
          <a:p>
            <a:pPr algn="just">
              <a:buNone/>
            </a:pPr>
            <a:endParaRPr lang="tr-TR" sz="2400" dirty="0"/>
          </a:p>
          <a:p>
            <a:pPr algn="just">
              <a:buNone/>
            </a:pPr>
            <a:endParaRPr lang="tr-TR" sz="2400" dirty="0">
              <a:solidFill>
                <a:schemeClr val="tx1"/>
              </a:solidFill>
            </a:endParaRPr>
          </a:p>
          <a:p>
            <a:pPr algn="just">
              <a:buFontTx/>
              <a:buChar char="-"/>
            </a:pPr>
            <a:r>
              <a:rPr lang="tr-TR" sz="2400" dirty="0">
                <a:solidFill>
                  <a:schemeClr val="tx1"/>
                </a:solidFill>
              </a:rPr>
              <a:t> Bir döngüye ne zaman girileceği, döngünün kaç kez döneceği, döngüden ne zaman çıkılacağı durumlarının </a:t>
            </a:r>
            <a:r>
              <a:rPr lang="tr-TR" sz="2400" b="1" dirty="0">
                <a:solidFill>
                  <a:schemeClr val="tx1"/>
                </a:solidFill>
              </a:rPr>
              <a:t>iyi incelenmesi </a:t>
            </a:r>
            <a:r>
              <a:rPr lang="tr-TR" sz="2400" dirty="0">
                <a:solidFill>
                  <a:schemeClr val="tx1"/>
                </a:solidFill>
              </a:rPr>
              <a:t>gerekir.</a:t>
            </a:r>
          </a:p>
        </p:txBody>
      </p:sp>
      <p:sp>
        <p:nvSpPr>
          <p:cNvPr id="4" name="3 Yuvarlatılmış Dikdörtgen"/>
          <p:cNvSpPr/>
          <p:nvPr/>
        </p:nvSpPr>
        <p:spPr>
          <a:xfrm>
            <a:off x="3071802" y="2285992"/>
            <a:ext cx="3214710"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a:t>if’e</a:t>
            </a:r>
            <a:r>
              <a:rPr lang="tr-TR" dirty="0"/>
              <a:t> çok benzerler ancak </a:t>
            </a:r>
            <a:r>
              <a:rPr lang="tr-TR" dirty="0" err="1"/>
              <a:t>if’in</a:t>
            </a:r>
            <a:r>
              <a:rPr lang="tr-TR" dirty="0"/>
              <a:t> kapatma süslüsünden sonra kod aşağıdan devam ederken, döngüler koşul kısmına dönerler.</a:t>
            </a:r>
          </a:p>
        </p:txBody>
      </p:sp>
    </p:spTree>
  </p:cSld>
  <p:clrMapOvr>
    <a:masterClrMapping/>
  </p:clrMapOvr>
  <p:transition>
    <p:random/>
  </p:transition>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Çünkü fonksiyona diziler adres ile gider.</a:t>
            </a:r>
          </a:p>
        </p:txBody>
      </p:sp>
      <p:pic>
        <p:nvPicPr>
          <p:cNvPr id="4" name="3 İçerik Yer Tutucusu" descr="IMG_7468.JPG"/>
          <p:cNvPicPr>
            <a:picLocks noGrp="1" noChangeAspect="1"/>
          </p:cNvPicPr>
          <p:nvPr>
            <p:ph sz="quarter" idx="1"/>
          </p:nvPr>
        </p:nvPicPr>
        <p:blipFill>
          <a:blip r:embed="rId2" cstate="print"/>
          <a:srcRect t="12926" b="11832"/>
          <a:stretch>
            <a:fillRect/>
          </a:stretch>
        </p:blipFill>
        <p:spPr>
          <a:xfrm>
            <a:off x="500034" y="1285860"/>
            <a:ext cx="8228541" cy="4643470"/>
          </a:xfrm>
        </p:spPr>
      </p:pic>
    </p:spTree>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Diziler </a:t>
            </a:r>
            <a:r>
              <a:rPr lang="tr-TR" dirty="0" err="1"/>
              <a:t>RAM'de</a:t>
            </a:r>
            <a:r>
              <a:rPr lang="tr-TR" dirty="0"/>
              <a:t> çok büyük yer kaplayabilmektedir.</a:t>
            </a:r>
          </a:p>
        </p:txBody>
      </p:sp>
      <p:sp>
        <p:nvSpPr>
          <p:cNvPr id="3" name="2 İçerik Yer Tutucusu"/>
          <p:cNvSpPr>
            <a:spLocks noGrp="1"/>
          </p:cNvSpPr>
          <p:nvPr>
            <p:ph sz="quarter" idx="1"/>
          </p:nvPr>
        </p:nvSpPr>
        <p:spPr/>
        <p:txBody>
          <a:bodyPr/>
          <a:lstStyle/>
          <a:p>
            <a:r>
              <a:rPr lang="tr-TR" dirty="0"/>
              <a:t>Ocak2019</a:t>
            </a:r>
          </a:p>
        </p:txBody>
      </p:sp>
      <p:pic>
        <p:nvPicPr>
          <p:cNvPr id="4" name="3 Resim" descr="IMG_1234.JPG"/>
          <p:cNvPicPr>
            <a:picLocks noChangeAspect="1"/>
          </p:cNvPicPr>
          <p:nvPr/>
        </p:nvPicPr>
        <p:blipFill>
          <a:blip r:embed="rId2" cstate="print"/>
          <a:srcRect t="7222" b="19791"/>
          <a:stretch>
            <a:fillRect/>
          </a:stretch>
        </p:blipFill>
        <p:spPr>
          <a:xfrm>
            <a:off x="642910" y="1643050"/>
            <a:ext cx="8001024" cy="4429156"/>
          </a:xfrm>
          <a:prstGeom prst="rect">
            <a:avLst/>
          </a:prstGeom>
        </p:spPr>
      </p:pic>
    </p:spTree>
  </p:cSld>
  <p:clrMapOvr>
    <a:masterClrMapping/>
  </p:clrMapOvr>
  <p:transition>
    <p:random/>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282" y="214290"/>
            <a:ext cx="8229600" cy="990600"/>
          </a:xfrm>
        </p:spPr>
        <p:txBody>
          <a:bodyPr/>
          <a:lstStyle/>
          <a:p>
            <a:r>
              <a:rPr lang="tr-TR" dirty="0"/>
              <a:t>Alıştırma: Ekran çıktısı nedir?</a:t>
            </a:r>
          </a:p>
        </p:txBody>
      </p:sp>
      <p:sp>
        <p:nvSpPr>
          <p:cNvPr id="3" name="2 İçerik Yer Tutucusu"/>
          <p:cNvSpPr>
            <a:spLocks noGrp="1"/>
          </p:cNvSpPr>
          <p:nvPr>
            <p:ph sz="quarter" idx="1"/>
          </p:nvPr>
        </p:nvSpPr>
        <p:spPr>
          <a:xfrm>
            <a:off x="285720" y="1285860"/>
            <a:ext cx="8229600" cy="3643338"/>
          </a:xfrm>
        </p:spPr>
        <p:txBody>
          <a:bodyPr>
            <a:normAutofit fontScale="775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err="1"/>
              <a:t>void</a:t>
            </a:r>
            <a:r>
              <a:rPr lang="tr-TR" dirty="0"/>
              <a:t> kat(</a:t>
            </a:r>
            <a:r>
              <a:rPr lang="tr-TR" dirty="0" err="1"/>
              <a:t>int</a:t>
            </a:r>
            <a:r>
              <a:rPr lang="tr-TR" dirty="0"/>
              <a:t>[], </a:t>
            </a:r>
            <a:r>
              <a:rPr lang="tr-TR" dirty="0" err="1"/>
              <a:t>int</a:t>
            </a:r>
            <a:r>
              <a:rPr lang="tr-TR" dirty="0"/>
              <a:t>[]);</a:t>
            </a:r>
          </a:p>
          <a:p>
            <a:pPr>
              <a:buNone/>
            </a:pPr>
            <a:r>
              <a:rPr lang="tr-TR" dirty="0" err="1"/>
              <a:t>int</a:t>
            </a:r>
            <a:r>
              <a:rPr lang="tr-TR" dirty="0"/>
              <a:t> </a:t>
            </a:r>
            <a:r>
              <a:rPr lang="tr-TR" dirty="0" err="1"/>
              <a:t>main</a:t>
            </a:r>
            <a:r>
              <a:rPr lang="tr-TR" dirty="0"/>
              <a:t>()</a:t>
            </a:r>
          </a:p>
          <a:p>
            <a:pPr>
              <a:buNone/>
            </a:pPr>
            <a:r>
              <a:rPr lang="tr-TR" dirty="0"/>
              <a:t>{</a:t>
            </a:r>
          </a:p>
          <a:p>
            <a:pPr>
              <a:buNone/>
            </a:pPr>
            <a:r>
              <a:rPr lang="tr-TR" dirty="0"/>
              <a:t>      </a:t>
            </a:r>
            <a:r>
              <a:rPr lang="tr-TR" dirty="0" err="1"/>
              <a:t>int</a:t>
            </a:r>
            <a:r>
              <a:rPr lang="tr-TR" dirty="0"/>
              <a:t> x[1] = {4};</a:t>
            </a:r>
          </a:p>
          <a:p>
            <a:pPr>
              <a:buNone/>
            </a:pPr>
            <a:r>
              <a:rPr lang="tr-TR" dirty="0"/>
              <a:t>      </a:t>
            </a:r>
            <a:r>
              <a:rPr lang="tr-TR" dirty="0" err="1"/>
              <a:t>int</a:t>
            </a:r>
            <a:r>
              <a:rPr lang="tr-TR" dirty="0"/>
              <a:t> y[1] = {9};</a:t>
            </a:r>
          </a:p>
          <a:p>
            <a:pPr>
              <a:buNone/>
            </a:pPr>
            <a:r>
              <a:rPr lang="tr-TR" dirty="0"/>
              <a:t>      kat(x,y);</a:t>
            </a:r>
          </a:p>
          <a:p>
            <a:pPr>
              <a:buNone/>
            </a:pPr>
            <a:r>
              <a:rPr lang="tr-TR" dirty="0"/>
              <a:t>      </a:t>
            </a:r>
            <a:r>
              <a:rPr lang="tr-TR" dirty="0" err="1"/>
              <a:t>printf</a:t>
            </a:r>
            <a:r>
              <a:rPr lang="tr-TR" dirty="0"/>
              <a:t>("%d-", x[0]);</a:t>
            </a:r>
          </a:p>
          <a:p>
            <a:pPr>
              <a:buNone/>
            </a:pPr>
            <a:r>
              <a:rPr lang="tr-TR" dirty="0"/>
              <a:t>      </a:t>
            </a:r>
            <a:r>
              <a:rPr lang="tr-TR" dirty="0" err="1"/>
              <a:t>printf</a:t>
            </a:r>
            <a:r>
              <a:rPr lang="tr-TR" dirty="0"/>
              <a:t>("%d\n", y[0]);</a:t>
            </a:r>
          </a:p>
          <a:p>
            <a:pPr>
              <a:buNone/>
            </a:pPr>
            <a:r>
              <a:rPr lang="tr-TR" dirty="0"/>
              <a:t>      </a:t>
            </a:r>
            <a:r>
              <a:rPr lang="tr-TR" dirty="0" err="1"/>
              <a:t>return</a:t>
            </a:r>
            <a:r>
              <a:rPr lang="tr-TR" dirty="0"/>
              <a:t> 0; </a:t>
            </a:r>
          </a:p>
          <a:p>
            <a:pPr>
              <a:buNone/>
            </a:pPr>
            <a:r>
              <a:rPr lang="tr-TR" dirty="0"/>
              <a:t>}</a:t>
            </a:r>
          </a:p>
          <a:p>
            <a:pPr>
              <a:buNone/>
            </a:pPr>
            <a:endParaRPr lang="tr-TR" dirty="0"/>
          </a:p>
        </p:txBody>
      </p:sp>
      <p:pic>
        <p:nvPicPr>
          <p:cNvPr id="4" name="3 Resim" descr="soru.jpg"/>
          <p:cNvPicPr>
            <a:picLocks noChangeAspect="1"/>
          </p:cNvPicPr>
          <p:nvPr/>
        </p:nvPicPr>
        <p:blipFill>
          <a:blip r:embed="rId3"/>
          <a:stretch>
            <a:fillRect/>
          </a:stretch>
        </p:blipFill>
        <p:spPr>
          <a:xfrm>
            <a:off x="7072330" y="1428736"/>
            <a:ext cx="1767840" cy="1328928"/>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4143372" y="3714752"/>
            <a:ext cx="3551489" cy="2071702"/>
          </a:xfrm>
          <a:prstGeom prst="rect">
            <a:avLst/>
          </a:prstGeom>
          <a:noFill/>
          <a:ln w="9525">
            <a:noFill/>
            <a:miter lim="800000"/>
            <a:headEnd/>
            <a:tailEnd/>
          </a:ln>
          <a:effectLst/>
        </p:spPr>
      </p:pic>
      <p:sp>
        <p:nvSpPr>
          <p:cNvPr id="6" name="5 Dikdörtgen"/>
          <p:cNvSpPr/>
          <p:nvPr/>
        </p:nvSpPr>
        <p:spPr>
          <a:xfrm>
            <a:off x="3643306" y="1500174"/>
            <a:ext cx="4572000" cy="2246769"/>
          </a:xfrm>
          <a:prstGeom prst="rect">
            <a:avLst/>
          </a:prstGeom>
        </p:spPr>
        <p:txBody>
          <a:bodyPr wrap="square">
            <a:spAutoFit/>
          </a:bodyPr>
          <a:lstStyle/>
          <a:p>
            <a:pPr>
              <a:buNone/>
            </a:pPr>
            <a:r>
              <a:rPr lang="tr-TR" sz="2000" dirty="0" err="1"/>
              <a:t>void</a:t>
            </a:r>
            <a:r>
              <a:rPr lang="tr-TR" sz="2000" dirty="0"/>
              <a:t> kat(</a:t>
            </a:r>
            <a:r>
              <a:rPr lang="tr-TR" sz="2000" dirty="0" err="1"/>
              <a:t>int</a:t>
            </a:r>
            <a:r>
              <a:rPr lang="tr-TR" sz="2000" dirty="0"/>
              <a:t> a[], </a:t>
            </a:r>
            <a:r>
              <a:rPr lang="tr-TR" sz="2000" dirty="0" err="1"/>
              <a:t>int</a:t>
            </a:r>
            <a:r>
              <a:rPr lang="tr-TR" sz="2000" dirty="0"/>
              <a:t> y[]) </a:t>
            </a:r>
          </a:p>
          <a:p>
            <a:pPr>
              <a:buNone/>
            </a:pPr>
            <a:r>
              <a:rPr lang="tr-TR" sz="2000" dirty="0"/>
              <a:t>{</a:t>
            </a:r>
          </a:p>
          <a:p>
            <a:pPr>
              <a:buNone/>
            </a:pPr>
            <a:r>
              <a:rPr lang="tr-TR" sz="2000" dirty="0"/>
              <a:t>      a[0]=3;</a:t>
            </a:r>
          </a:p>
          <a:p>
            <a:pPr>
              <a:buNone/>
            </a:pPr>
            <a:r>
              <a:rPr lang="tr-TR" sz="2000" dirty="0"/>
              <a:t>      </a:t>
            </a:r>
            <a:r>
              <a:rPr lang="tr-TR" sz="2000" dirty="0" err="1"/>
              <a:t>printf</a:t>
            </a:r>
            <a:r>
              <a:rPr lang="tr-TR" sz="2000" dirty="0"/>
              <a:t>("%d-", a[0]);</a:t>
            </a:r>
          </a:p>
          <a:p>
            <a:pPr>
              <a:buNone/>
            </a:pPr>
            <a:r>
              <a:rPr lang="tr-TR" sz="2000" dirty="0"/>
              <a:t>      y[0]=5;</a:t>
            </a:r>
          </a:p>
          <a:p>
            <a:pPr>
              <a:buNone/>
            </a:pPr>
            <a:r>
              <a:rPr lang="tr-TR" sz="2000" dirty="0"/>
              <a:t>      </a:t>
            </a:r>
            <a:r>
              <a:rPr lang="tr-TR" sz="2000" dirty="0" err="1"/>
              <a:t>printf</a:t>
            </a:r>
            <a:r>
              <a:rPr lang="tr-TR" sz="2000" dirty="0"/>
              <a:t>("%d\n", y[0]); </a:t>
            </a:r>
          </a:p>
          <a:p>
            <a:pPr>
              <a:buNone/>
            </a:pPr>
            <a:r>
              <a:rPr lang="tr-TR" sz="2000" dirty="0"/>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Fonksiyona dizinin bir elemanı göndermek</a:t>
            </a:r>
            <a:endParaRPr lang="tr-TR" dirty="0"/>
          </a:p>
        </p:txBody>
      </p:sp>
      <p:sp>
        <p:nvSpPr>
          <p:cNvPr id="3" name="2 İçerik Yer Tutucusu"/>
          <p:cNvSpPr>
            <a:spLocks noGrp="1"/>
          </p:cNvSpPr>
          <p:nvPr>
            <p:ph sz="quarter" idx="1"/>
          </p:nvPr>
        </p:nvSpPr>
        <p:spPr>
          <a:xfrm>
            <a:off x="457200" y="1219200"/>
            <a:ext cx="4186238" cy="4937760"/>
          </a:xfrm>
        </p:spPr>
        <p:txBody>
          <a:bodyPr>
            <a:normAutofit fontScale="92500" lnSpcReduction="10000"/>
          </a:bodyPr>
          <a:lstStyle/>
          <a:p>
            <a:r>
              <a:rPr lang="tr-TR" dirty="0" err="1" smtClean="0"/>
              <a:t>int</a:t>
            </a:r>
            <a:r>
              <a:rPr lang="tr-TR" dirty="0" smtClean="0"/>
              <a:t> dizi[5];</a:t>
            </a:r>
          </a:p>
          <a:p>
            <a:r>
              <a:rPr lang="tr-TR" dirty="0" smtClean="0"/>
              <a:t>Tanımından sonra dizinin kendisini değil de bir elemanını (örn. dizi[4]) fonksiyona göndermek isteyebilirsiniz.</a:t>
            </a:r>
          </a:p>
          <a:p>
            <a:r>
              <a:rPr lang="tr-TR" dirty="0" smtClean="0"/>
              <a:t>Dizinin bir elemanı dizi değildir! Sıradan bir değişkendir.</a:t>
            </a:r>
          </a:p>
          <a:p>
            <a:r>
              <a:rPr lang="tr-TR" dirty="0" smtClean="0"/>
              <a:t>Sıradan değişkeni gönderir gibi gönderilir ve </a:t>
            </a:r>
            <a:r>
              <a:rPr lang="tr-TR" i="1" dirty="0" smtClean="0"/>
              <a:t>"değer ile gönderme"</a:t>
            </a:r>
            <a:r>
              <a:rPr lang="tr-TR" dirty="0" smtClean="0"/>
              <a:t> neticesinde değişkenin kopyası çıkarılır.</a:t>
            </a:r>
            <a:endParaRPr lang="tr-TR" dirty="0"/>
          </a:p>
        </p:txBody>
      </p:sp>
      <p:pic>
        <p:nvPicPr>
          <p:cNvPr id="1026" name="Picture 2"/>
          <p:cNvPicPr>
            <a:picLocks noChangeAspect="1" noChangeArrowheads="1"/>
          </p:cNvPicPr>
          <p:nvPr/>
        </p:nvPicPr>
        <p:blipFill>
          <a:blip r:embed="rId2"/>
          <a:srcRect/>
          <a:stretch>
            <a:fillRect/>
          </a:stretch>
        </p:blipFill>
        <p:spPr bwMode="auto">
          <a:xfrm>
            <a:off x="7429520" y="5143512"/>
            <a:ext cx="1343025" cy="1095375"/>
          </a:xfrm>
          <a:prstGeom prst="rect">
            <a:avLst/>
          </a:prstGeom>
          <a:noFill/>
          <a:ln w="9525">
            <a:noFill/>
            <a:miter lim="800000"/>
            <a:headEnd/>
            <a:tailEnd/>
          </a:ln>
          <a:effectLst/>
        </p:spPr>
      </p:pic>
      <p:sp>
        <p:nvSpPr>
          <p:cNvPr id="5" name="4 Dikdörtgen"/>
          <p:cNvSpPr/>
          <p:nvPr/>
        </p:nvSpPr>
        <p:spPr>
          <a:xfrm>
            <a:off x="4857752" y="1285860"/>
            <a:ext cx="3643338" cy="32861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0"/>
              </a:spcAft>
            </a:pPr>
            <a:r>
              <a:rPr lang="en-US" sz="1100" dirty="0" smtClean="0">
                <a:solidFill>
                  <a:srgbClr val="008000"/>
                </a:solidFill>
                <a:latin typeface="Consolas"/>
                <a:ea typeface="Times New Roman"/>
                <a:cs typeface="Times New Roman"/>
              </a:rPr>
              <a:t>#include &lt;</a:t>
            </a:r>
            <a:r>
              <a:rPr lang="en-US" sz="1100" dirty="0" err="1" smtClean="0">
                <a:solidFill>
                  <a:srgbClr val="008000"/>
                </a:solidFill>
                <a:latin typeface="Consolas"/>
                <a:ea typeface="Times New Roman"/>
                <a:cs typeface="Times New Roman"/>
              </a:rPr>
              <a:t>stdio.h</a:t>
            </a:r>
            <a:r>
              <a:rPr lang="en-US" sz="1100" dirty="0" smtClean="0">
                <a:solidFill>
                  <a:srgbClr val="008000"/>
                </a:solidFill>
                <a:latin typeface="Consolas"/>
                <a:ea typeface="Times New Roman"/>
                <a:cs typeface="Times New Roman"/>
              </a:rPr>
              <a:t>&gt;</a:t>
            </a:r>
            <a:endParaRPr lang="tr-TR" sz="1100" dirty="0" smtClean="0">
              <a:ea typeface="Times New Roman"/>
              <a:cs typeface="Times New Roman"/>
            </a:endParaRPr>
          </a:p>
          <a:p>
            <a:pPr>
              <a:lnSpc>
                <a:spcPct val="115000"/>
              </a:lnSpc>
              <a:spcAft>
                <a:spcPts val="0"/>
              </a:spcAft>
            </a:pPr>
            <a:r>
              <a:rPr lang="en-US" sz="1100" b="1" dirty="0" smtClean="0">
                <a:solidFill>
                  <a:srgbClr val="000000"/>
                </a:solidFill>
                <a:latin typeface="Consolas"/>
                <a:ea typeface="Times New Roman"/>
                <a:cs typeface="Times New Roman"/>
              </a:rPr>
              <a:t>void</a:t>
            </a:r>
            <a:r>
              <a:rPr lang="en-US" sz="1100" dirty="0" smtClean="0">
                <a:solidFill>
                  <a:srgbClr val="000000"/>
                </a:solidFill>
                <a:latin typeface="Consolas"/>
                <a:ea typeface="Times New Roman"/>
                <a:cs typeface="Times New Roman"/>
              </a:rPr>
              <a:t> </a:t>
            </a:r>
            <a:r>
              <a:rPr lang="en-US" sz="1100" dirty="0" err="1" smtClean="0">
                <a:solidFill>
                  <a:srgbClr val="000000"/>
                </a:solidFill>
                <a:latin typeface="Consolas"/>
                <a:ea typeface="Times New Roman"/>
                <a:cs typeface="Times New Roman"/>
              </a:rPr>
              <a:t>yazdir</a:t>
            </a:r>
            <a:r>
              <a:rPr lang="en-US" sz="1100" b="1" dirty="0" smtClean="0">
                <a:solidFill>
                  <a:srgbClr val="FF0000"/>
                </a:solidFill>
                <a:latin typeface="Consolas"/>
                <a:ea typeface="Times New Roman"/>
                <a:cs typeface="Times New Roman"/>
              </a:rPr>
              <a:t>(</a:t>
            </a:r>
            <a:r>
              <a:rPr lang="en-US" sz="1100" b="1" dirty="0" err="1" smtClean="0">
                <a:solidFill>
                  <a:srgbClr val="000000"/>
                </a:solidFill>
                <a:latin typeface="Consolas"/>
                <a:ea typeface="Times New Roman"/>
                <a:cs typeface="Times New Roman"/>
              </a:rPr>
              <a:t>int</a:t>
            </a:r>
            <a:r>
              <a:rPr lang="en-US" sz="1100" b="1" dirty="0" smtClean="0">
                <a:solidFill>
                  <a:srgbClr val="FF0000"/>
                </a:solidFill>
                <a:latin typeface="Consolas"/>
                <a:ea typeface="Times New Roman"/>
                <a:cs typeface="Times New Roman"/>
              </a:rPr>
              <a:t>);</a:t>
            </a:r>
            <a:endParaRPr lang="tr-TR" sz="1100" dirty="0" smtClean="0">
              <a:ea typeface="Times New Roman"/>
              <a:cs typeface="Times New Roman"/>
            </a:endParaRPr>
          </a:p>
          <a:p>
            <a:pPr>
              <a:lnSpc>
                <a:spcPct val="115000"/>
              </a:lnSpc>
              <a:spcAft>
                <a:spcPts val="0"/>
              </a:spcAft>
            </a:pPr>
            <a:r>
              <a:rPr lang="en-US" sz="1100" b="1" dirty="0" err="1" smtClean="0">
                <a:solidFill>
                  <a:srgbClr val="000000"/>
                </a:solidFill>
                <a:latin typeface="Consolas"/>
                <a:ea typeface="Times New Roman"/>
                <a:cs typeface="Times New Roman"/>
              </a:rPr>
              <a:t>int</a:t>
            </a:r>
            <a:r>
              <a:rPr lang="en-US" sz="1100" dirty="0" smtClean="0">
                <a:solidFill>
                  <a:srgbClr val="000000"/>
                </a:solidFill>
                <a:latin typeface="Consolas"/>
                <a:ea typeface="Times New Roman"/>
                <a:cs typeface="Times New Roman"/>
              </a:rPr>
              <a:t> main</a:t>
            </a:r>
            <a:r>
              <a:rPr lang="en-US" sz="1100" b="1" dirty="0" smtClean="0">
                <a:solidFill>
                  <a:srgbClr val="FF0000"/>
                </a:solidFill>
                <a:latin typeface="Consolas"/>
                <a:ea typeface="Times New Roman"/>
                <a:cs typeface="Times New Roman"/>
              </a:rPr>
              <a:t>()</a:t>
            </a:r>
            <a:endParaRPr lang="tr-TR" sz="1100" dirty="0" smtClean="0">
              <a:ea typeface="Times New Roman"/>
              <a:cs typeface="Times New Roman"/>
            </a:endParaRPr>
          </a:p>
          <a:p>
            <a:pPr>
              <a:lnSpc>
                <a:spcPct val="115000"/>
              </a:lnSpc>
              <a:spcAft>
                <a:spcPts val="0"/>
              </a:spcAft>
            </a:pPr>
            <a:r>
              <a:rPr lang="en-US" sz="1100" b="1" dirty="0" smtClean="0">
                <a:solidFill>
                  <a:srgbClr val="FF0000"/>
                </a:solidFill>
                <a:latin typeface="Consolas"/>
                <a:ea typeface="Times New Roman"/>
                <a:cs typeface="Times New Roman"/>
              </a:rPr>
              <a:t>{</a:t>
            </a:r>
            <a:endParaRPr lang="tr-TR" sz="1100" dirty="0" smtClean="0">
              <a:ea typeface="Times New Roman"/>
              <a:cs typeface="Times New Roman"/>
            </a:endParaRPr>
          </a:p>
          <a:p>
            <a:pPr>
              <a:lnSpc>
                <a:spcPct val="115000"/>
              </a:lnSpc>
              <a:spcAft>
                <a:spcPts val="0"/>
              </a:spcAft>
            </a:pPr>
            <a:r>
              <a:rPr lang="en-US" sz="1100" dirty="0" smtClean="0">
                <a:solidFill>
                  <a:srgbClr val="000000"/>
                </a:solidFill>
                <a:latin typeface="Consolas"/>
                <a:ea typeface="Times New Roman"/>
                <a:cs typeface="Times New Roman"/>
              </a:rPr>
              <a:t>	</a:t>
            </a:r>
            <a:r>
              <a:rPr lang="en-US" sz="1100" b="1" dirty="0" err="1" smtClean="0">
                <a:solidFill>
                  <a:srgbClr val="000000"/>
                </a:solidFill>
                <a:latin typeface="Consolas"/>
                <a:ea typeface="Times New Roman"/>
                <a:cs typeface="Times New Roman"/>
              </a:rPr>
              <a:t>int</a:t>
            </a:r>
            <a:r>
              <a:rPr lang="en-US" sz="1100" dirty="0" smtClean="0">
                <a:solidFill>
                  <a:srgbClr val="000000"/>
                </a:solidFill>
                <a:latin typeface="Consolas"/>
                <a:ea typeface="Times New Roman"/>
                <a:cs typeface="Times New Roman"/>
              </a:rPr>
              <a:t> </a:t>
            </a:r>
            <a:r>
              <a:rPr lang="en-US" sz="1100" dirty="0" err="1" smtClean="0">
                <a:solidFill>
                  <a:srgbClr val="000000"/>
                </a:solidFill>
                <a:latin typeface="Consolas"/>
                <a:ea typeface="Times New Roman"/>
                <a:cs typeface="Times New Roman"/>
              </a:rPr>
              <a:t>dizi</a:t>
            </a:r>
            <a:r>
              <a:rPr lang="en-US" sz="1100" b="1" dirty="0" smtClean="0">
                <a:solidFill>
                  <a:srgbClr val="FF0000"/>
                </a:solidFill>
                <a:latin typeface="Consolas"/>
                <a:ea typeface="Times New Roman"/>
                <a:cs typeface="Times New Roman"/>
              </a:rPr>
              <a:t>[</a:t>
            </a:r>
            <a:r>
              <a:rPr lang="en-US" sz="1100" dirty="0" smtClean="0">
                <a:solidFill>
                  <a:srgbClr val="800080"/>
                </a:solidFill>
                <a:latin typeface="Consolas"/>
                <a:ea typeface="Times New Roman"/>
                <a:cs typeface="Times New Roman"/>
              </a:rPr>
              <a:t>5</a:t>
            </a:r>
            <a:r>
              <a:rPr lang="en-US" sz="1100" b="1" dirty="0" smtClean="0">
                <a:solidFill>
                  <a:srgbClr val="FF0000"/>
                </a:solidFill>
                <a:latin typeface="Consolas"/>
                <a:ea typeface="Times New Roman"/>
                <a:cs typeface="Times New Roman"/>
              </a:rPr>
              <a:t>]={</a:t>
            </a:r>
            <a:r>
              <a:rPr lang="en-US" sz="1100" dirty="0" smtClean="0">
                <a:solidFill>
                  <a:srgbClr val="800080"/>
                </a:solidFill>
                <a:latin typeface="Consolas"/>
                <a:ea typeface="Times New Roman"/>
                <a:cs typeface="Times New Roman"/>
              </a:rPr>
              <a:t>1</a:t>
            </a:r>
            <a:r>
              <a:rPr lang="en-US" sz="1100" b="1" dirty="0" smtClean="0">
                <a:solidFill>
                  <a:srgbClr val="FF0000"/>
                </a:solidFill>
                <a:latin typeface="Consolas"/>
                <a:ea typeface="Times New Roman"/>
                <a:cs typeface="Times New Roman"/>
              </a:rPr>
              <a:t>,</a:t>
            </a:r>
            <a:r>
              <a:rPr lang="en-US" sz="1100" dirty="0" smtClean="0">
                <a:solidFill>
                  <a:srgbClr val="800080"/>
                </a:solidFill>
                <a:latin typeface="Consolas"/>
                <a:ea typeface="Times New Roman"/>
                <a:cs typeface="Times New Roman"/>
              </a:rPr>
              <a:t>9</a:t>
            </a:r>
            <a:r>
              <a:rPr lang="en-US" sz="1100" b="1" dirty="0" smtClean="0">
                <a:solidFill>
                  <a:srgbClr val="FF0000"/>
                </a:solidFill>
                <a:latin typeface="Consolas"/>
                <a:ea typeface="Times New Roman"/>
                <a:cs typeface="Times New Roman"/>
              </a:rPr>
              <a:t>,</a:t>
            </a:r>
            <a:r>
              <a:rPr lang="en-US" sz="1100" dirty="0" smtClean="0">
                <a:solidFill>
                  <a:srgbClr val="800080"/>
                </a:solidFill>
                <a:latin typeface="Consolas"/>
                <a:ea typeface="Times New Roman"/>
                <a:cs typeface="Times New Roman"/>
              </a:rPr>
              <a:t>3</a:t>
            </a:r>
            <a:r>
              <a:rPr lang="en-US" sz="1100" b="1" dirty="0" smtClean="0">
                <a:solidFill>
                  <a:srgbClr val="FF0000"/>
                </a:solidFill>
                <a:latin typeface="Consolas"/>
                <a:ea typeface="Times New Roman"/>
                <a:cs typeface="Times New Roman"/>
              </a:rPr>
              <a:t>,</a:t>
            </a:r>
            <a:r>
              <a:rPr lang="en-US" sz="1100" dirty="0" smtClean="0">
                <a:solidFill>
                  <a:srgbClr val="800080"/>
                </a:solidFill>
                <a:latin typeface="Consolas"/>
                <a:ea typeface="Times New Roman"/>
                <a:cs typeface="Times New Roman"/>
              </a:rPr>
              <a:t>7</a:t>
            </a:r>
            <a:r>
              <a:rPr lang="en-US" sz="1100" b="1" dirty="0" smtClean="0">
                <a:solidFill>
                  <a:srgbClr val="FF0000"/>
                </a:solidFill>
                <a:latin typeface="Consolas"/>
                <a:ea typeface="Times New Roman"/>
                <a:cs typeface="Times New Roman"/>
              </a:rPr>
              <a:t>,</a:t>
            </a:r>
            <a:r>
              <a:rPr lang="en-US" sz="1100" dirty="0" smtClean="0">
                <a:solidFill>
                  <a:srgbClr val="800080"/>
                </a:solidFill>
                <a:latin typeface="Consolas"/>
                <a:ea typeface="Times New Roman"/>
                <a:cs typeface="Times New Roman"/>
              </a:rPr>
              <a:t>52</a:t>
            </a:r>
            <a:r>
              <a:rPr lang="en-US" sz="1100" b="1" dirty="0" smtClean="0">
                <a:solidFill>
                  <a:srgbClr val="FF0000"/>
                </a:solidFill>
                <a:latin typeface="Consolas"/>
                <a:ea typeface="Times New Roman"/>
                <a:cs typeface="Times New Roman"/>
              </a:rPr>
              <a:t>};</a:t>
            </a:r>
            <a:endParaRPr lang="tr-TR" sz="1100" dirty="0" smtClean="0">
              <a:ea typeface="Times New Roman"/>
              <a:cs typeface="Times New Roman"/>
            </a:endParaRPr>
          </a:p>
          <a:p>
            <a:pPr>
              <a:lnSpc>
                <a:spcPct val="115000"/>
              </a:lnSpc>
              <a:spcAft>
                <a:spcPts val="0"/>
              </a:spcAft>
            </a:pPr>
            <a:r>
              <a:rPr lang="en-US" sz="1100" dirty="0" smtClean="0">
                <a:solidFill>
                  <a:srgbClr val="000000"/>
                </a:solidFill>
                <a:latin typeface="Consolas"/>
                <a:ea typeface="Times New Roman"/>
                <a:cs typeface="Times New Roman"/>
              </a:rPr>
              <a:t>	</a:t>
            </a:r>
            <a:r>
              <a:rPr lang="en-US" sz="1100" dirty="0" err="1" smtClean="0">
                <a:solidFill>
                  <a:srgbClr val="000000"/>
                </a:solidFill>
                <a:latin typeface="Consolas"/>
                <a:ea typeface="Times New Roman"/>
                <a:cs typeface="Times New Roman"/>
              </a:rPr>
              <a:t>yazdir</a:t>
            </a:r>
            <a:r>
              <a:rPr lang="en-US" sz="1100" b="1" dirty="0" smtClean="0">
                <a:solidFill>
                  <a:srgbClr val="FF0000"/>
                </a:solidFill>
                <a:latin typeface="Consolas"/>
                <a:ea typeface="Times New Roman"/>
                <a:cs typeface="Times New Roman"/>
              </a:rPr>
              <a:t>(</a:t>
            </a:r>
            <a:r>
              <a:rPr lang="en-US" sz="1100" dirty="0" err="1" smtClean="0">
                <a:solidFill>
                  <a:srgbClr val="000000"/>
                </a:solidFill>
                <a:latin typeface="Consolas"/>
                <a:ea typeface="Times New Roman"/>
                <a:cs typeface="Times New Roman"/>
              </a:rPr>
              <a:t>dizi</a:t>
            </a:r>
            <a:r>
              <a:rPr lang="en-US" sz="1100" b="1" dirty="0" smtClean="0">
                <a:solidFill>
                  <a:srgbClr val="FF0000"/>
                </a:solidFill>
                <a:latin typeface="Consolas"/>
                <a:ea typeface="Times New Roman"/>
                <a:cs typeface="Times New Roman"/>
              </a:rPr>
              <a:t>[</a:t>
            </a:r>
            <a:r>
              <a:rPr lang="en-US" sz="1100" dirty="0" smtClean="0">
                <a:solidFill>
                  <a:srgbClr val="800080"/>
                </a:solidFill>
                <a:latin typeface="Consolas"/>
                <a:ea typeface="Times New Roman"/>
                <a:cs typeface="Times New Roman"/>
              </a:rPr>
              <a:t>4</a:t>
            </a:r>
            <a:r>
              <a:rPr lang="en-US" sz="1100" b="1" dirty="0" smtClean="0">
                <a:solidFill>
                  <a:srgbClr val="FF0000"/>
                </a:solidFill>
                <a:latin typeface="Consolas"/>
                <a:ea typeface="Times New Roman"/>
                <a:cs typeface="Times New Roman"/>
              </a:rPr>
              <a:t>]);</a:t>
            </a:r>
            <a:endParaRPr lang="tr-TR" sz="1100" b="1" dirty="0" smtClean="0">
              <a:solidFill>
                <a:srgbClr val="FF0000"/>
              </a:solidFill>
              <a:latin typeface="Consolas"/>
              <a:ea typeface="Times New Roman"/>
              <a:cs typeface="Times New Roman"/>
            </a:endParaRPr>
          </a:p>
          <a:p>
            <a:pPr algn="r">
              <a:lnSpc>
                <a:spcPct val="115000"/>
              </a:lnSpc>
              <a:spcAft>
                <a:spcPts val="0"/>
              </a:spcAft>
            </a:pPr>
            <a:r>
              <a:rPr lang="tr-TR" sz="1000" b="1" dirty="0" smtClean="0">
                <a:solidFill>
                  <a:srgbClr val="FF0000"/>
                </a:solidFill>
                <a:latin typeface="Consolas"/>
                <a:ea typeface="Times New Roman"/>
                <a:cs typeface="Times New Roman"/>
              </a:rPr>
              <a:t>//kod </a:t>
            </a:r>
            <a:r>
              <a:rPr lang="tr-TR" sz="1000" b="1" dirty="0" err="1" smtClean="0">
                <a:solidFill>
                  <a:srgbClr val="FF0000"/>
                </a:solidFill>
                <a:latin typeface="Consolas"/>
                <a:ea typeface="Times New Roman"/>
                <a:cs typeface="Times New Roman"/>
              </a:rPr>
              <a:t>calisma</a:t>
            </a:r>
            <a:r>
              <a:rPr lang="tr-TR" sz="1000" b="1" dirty="0" smtClean="0">
                <a:solidFill>
                  <a:srgbClr val="FF0000"/>
                </a:solidFill>
                <a:latin typeface="Consolas"/>
                <a:ea typeface="Times New Roman"/>
                <a:cs typeface="Times New Roman"/>
              </a:rPr>
              <a:t> </a:t>
            </a:r>
            <a:r>
              <a:rPr lang="tr-TR" sz="1000" b="1" dirty="0" err="1" smtClean="0">
                <a:solidFill>
                  <a:srgbClr val="FF0000"/>
                </a:solidFill>
                <a:latin typeface="Consolas"/>
                <a:ea typeface="Times New Roman"/>
                <a:cs typeface="Times New Roman"/>
              </a:rPr>
              <a:t>zamaninda</a:t>
            </a:r>
            <a:r>
              <a:rPr lang="tr-TR" sz="1000" b="1" dirty="0" smtClean="0">
                <a:solidFill>
                  <a:srgbClr val="FF0000"/>
                </a:solidFill>
                <a:latin typeface="Consolas"/>
                <a:ea typeface="Times New Roman"/>
                <a:cs typeface="Times New Roman"/>
              </a:rPr>
              <a:t> dizi[4]'ü silip</a:t>
            </a:r>
          </a:p>
          <a:p>
            <a:pPr algn="r">
              <a:lnSpc>
                <a:spcPct val="115000"/>
              </a:lnSpc>
              <a:spcAft>
                <a:spcPts val="0"/>
              </a:spcAft>
            </a:pPr>
            <a:r>
              <a:rPr lang="tr-TR" sz="1000" b="1" dirty="0" smtClean="0">
                <a:solidFill>
                  <a:srgbClr val="FF0000"/>
                </a:solidFill>
                <a:latin typeface="Consolas"/>
                <a:ea typeface="Times New Roman"/>
                <a:cs typeface="Times New Roman"/>
              </a:rPr>
              <a:t>//yerine 52 yazacaktır (adres vs. değil)</a:t>
            </a:r>
            <a:endParaRPr lang="tr-TR" sz="1000" dirty="0" smtClean="0">
              <a:ea typeface="Times New Roman"/>
              <a:cs typeface="Times New Roman"/>
            </a:endParaRPr>
          </a:p>
          <a:p>
            <a:pPr>
              <a:lnSpc>
                <a:spcPct val="115000"/>
              </a:lnSpc>
              <a:spcAft>
                <a:spcPts val="0"/>
              </a:spcAft>
            </a:pPr>
            <a:r>
              <a:rPr lang="en-US" sz="1100" dirty="0" smtClean="0">
                <a:solidFill>
                  <a:srgbClr val="000000"/>
                </a:solidFill>
                <a:latin typeface="Consolas"/>
                <a:ea typeface="Times New Roman"/>
                <a:cs typeface="Times New Roman"/>
              </a:rPr>
              <a:t>	</a:t>
            </a:r>
            <a:r>
              <a:rPr lang="en-US" sz="1100" b="1" dirty="0" smtClean="0">
                <a:solidFill>
                  <a:srgbClr val="000000"/>
                </a:solidFill>
                <a:latin typeface="Consolas"/>
                <a:ea typeface="Times New Roman"/>
                <a:cs typeface="Times New Roman"/>
              </a:rPr>
              <a:t>return</a:t>
            </a:r>
            <a:r>
              <a:rPr lang="en-US" sz="1100" dirty="0" smtClean="0">
                <a:solidFill>
                  <a:srgbClr val="000000"/>
                </a:solidFill>
                <a:latin typeface="Consolas"/>
                <a:ea typeface="Times New Roman"/>
                <a:cs typeface="Times New Roman"/>
              </a:rPr>
              <a:t> </a:t>
            </a:r>
            <a:r>
              <a:rPr lang="en-US" sz="1100" dirty="0" smtClean="0">
                <a:solidFill>
                  <a:srgbClr val="800080"/>
                </a:solidFill>
                <a:latin typeface="Consolas"/>
                <a:ea typeface="Times New Roman"/>
                <a:cs typeface="Times New Roman"/>
              </a:rPr>
              <a:t>0</a:t>
            </a:r>
            <a:r>
              <a:rPr lang="en-US" sz="1100" b="1" dirty="0" smtClean="0">
                <a:solidFill>
                  <a:srgbClr val="FF0000"/>
                </a:solidFill>
                <a:latin typeface="Consolas"/>
                <a:ea typeface="Times New Roman"/>
                <a:cs typeface="Times New Roman"/>
              </a:rPr>
              <a:t>;</a:t>
            </a:r>
            <a:endParaRPr lang="tr-TR" sz="1100" dirty="0" smtClean="0">
              <a:ea typeface="Times New Roman"/>
              <a:cs typeface="Times New Roman"/>
            </a:endParaRPr>
          </a:p>
          <a:p>
            <a:pPr>
              <a:lnSpc>
                <a:spcPct val="115000"/>
              </a:lnSpc>
              <a:spcAft>
                <a:spcPts val="0"/>
              </a:spcAft>
            </a:pPr>
            <a:r>
              <a:rPr lang="en-US" sz="1100" b="1" dirty="0" smtClean="0">
                <a:solidFill>
                  <a:srgbClr val="FF0000"/>
                </a:solidFill>
                <a:latin typeface="Consolas"/>
                <a:ea typeface="Times New Roman"/>
                <a:cs typeface="Times New Roman"/>
              </a:rPr>
              <a:t>}</a:t>
            </a:r>
            <a:endParaRPr lang="tr-TR" sz="1100" dirty="0" smtClean="0">
              <a:ea typeface="Times New Roman"/>
              <a:cs typeface="Times New Roman"/>
            </a:endParaRPr>
          </a:p>
          <a:p>
            <a:pPr>
              <a:lnSpc>
                <a:spcPct val="115000"/>
              </a:lnSpc>
              <a:spcAft>
                <a:spcPts val="0"/>
              </a:spcAft>
            </a:pPr>
            <a:r>
              <a:rPr lang="en-US" sz="1100" b="1" dirty="0" smtClean="0">
                <a:solidFill>
                  <a:srgbClr val="000000"/>
                </a:solidFill>
                <a:latin typeface="Consolas"/>
                <a:ea typeface="Times New Roman"/>
                <a:cs typeface="Times New Roman"/>
              </a:rPr>
              <a:t>void</a:t>
            </a:r>
            <a:r>
              <a:rPr lang="en-US" sz="1100" dirty="0" smtClean="0">
                <a:solidFill>
                  <a:srgbClr val="000000"/>
                </a:solidFill>
                <a:latin typeface="Consolas"/>
                <a:ea typeface="Times New Roman"/>
                <a:cs typeface="Times New Roman"/>
              </a:rPr>
              <a:t> </a:t>
            </a:r>
            <a:r>
              <a:rPr lang="en-US" sz="1100" dirty="0" err="1" smtClean="0">
                <a:solidFill>
                  <a:srgbClr val="000000"/>
                </a:solidFill>
                <a:latin typeface="Consolas"/>
                <a:ea typeface="Times New Roman"/>
                <a:cs typeface="Times New Roman"/>
              </a:rPr>
              <a:t>yazdir</a:t>
            </a:r>
            <a:r>
              <a:rPr lang="en-US" sz="1100" b="1" dirty="0" smtClean="0">
                <a:solidFill>
                  <a:srgbClr val="FF0000"/>
                </a:solidFill>
                <a:latin typeface="Consolas"/>
                <a:ea typeface="Times New Roman"/>
                <a:cs typeface="Times New Roman"/>
              </a:rPr>
              <a:t>(</a:t>
            </a:r>
            <a:r>
              <a:rPr lang="en-US" sz="1100" b="1" dirty="0" err="1" smtClean="0">
                <a:solidFill>
                  <a:srgbClr val="000000"/>
                </a:solidFill>
                <a:latin typeface="Consolas"/>
                <a:ea typeface="Times New Roman"/>
                <a:cs typeface="Times New Roman"/>
              </a:rPr>
              <a:t>int</a:t>
            </a:r>
            <a:r>
              <a:rPr lang="en-US" sz="1100" dirty="0" smtClean="0">
                <a:solidFill>
                  <a:srgbClr val="000000"/>
                </a:solidFill>
                <a:latin typeface="Consolas"/>
                <a:ea typeface="Times New Roman"/>
                <a:cs typeface="Times New Roman"/>
              </a:rPr>
              <a:t> x</a:t>
            </a:r>
            <a:r>
              <a:rPr lang="en-US" sz="1100" b="1" dirty="0" smtClean="0">
                <a:solidFill>
                  <a:srgbClr val="FF0000"/>
                </a:solidFill>
                <a:latin typeface="Consolas"/>
                <a:ea typeface="Times New Roman"/>
                <a:cs typeface="Times New Roman"/>
              </a:rPr>
              <a:t>)</a:t>
            </a:r>
            <a:endParaRPr lang="tr-TR" sz="1100" dirty="0" smtClean="0">
              <a:ea typeface="Times New Roman"/>
              <a:cs typeface="Times New Roman"/>
            </a:endParaRPr>
          </a:p>
          <a:p>
            <a:pPr>
              <a:lnSpc>
                <a:spcPct val="115000"/>
              </a:lnSpc>
              <a:spcAft>
                <a:spcPts val="0"/>
              </a:spcAft>
            </a:pPr>
            <a:r>
              <a:rPr lang="en-US" sz="1100" b="1" dirty="0" smtClean="0">
                <a:solidFill>
                  <a:srgbClr val="FF0000"/>
                </a:solidFill>
                <a:latin typeface="Consolas"/>
                <a:ea typeface="Times New Roman"/>
                <a:cs typeface="Times New Roman"/>
              </a:rPr>
              <a:t>{</a:t>
            </a:r>
            <a:endParaRPr lang="tr-TR" sz="1100" dirty="0" smtClean="0">
              <a:ea typeface="Times New Roman"/>
              <a:cs typeface="Times New Roman"/>
            </a:endParaRPr>
          </a:p>
          <a:p>
            <a:pPr>
              <a:lnSpc>
                <a:spcPct val="115000"/>
              </a:lnSpc>
              <a:spcAft>
                <a:spcPts val="0"/>
              </a:spcAft>
            </a:pPr>
            <a:r>
              <a:rPr lang="en-US" sz="1100" dirty="0" smtClean="0">
                <a:solidFill>
                  <a:srgbClr val="000000"/>
                </a:solidFill>
                <a:latin typeface="Consolas"/>
                <a:ea typeface="Times New Roman"/>
                <a:cs typeface="Times New Roman"/>
              </a:rPr>
              <a:t>	</a:t>
            </a:r>
            <a:r>
              <a:rPr lang="en-US" sz="1100" dirty="0" err="1" smtClean="0">
                <a:solidFill>
                  <a:srgbClr val="000000"/>
                </a:solidFill>
                <a:latin typeface="Consolas"/>
                <a:ea typeface="Times New Roman"/>
                <a:cs typeface="Times New Roman"/>
              </a:rPr>
              <a:t>printf</a:t>
            </a:r>
            <a:r>
              <a:rPr lang="en-US" sz="1100" b="1" dirty="0" smtClean="0">
                <a:solidFill>
                  <a:srgbClr val="FF0000"/>
                </a:solidFill>
                <a:latin typeface="Consolas"/>
                <a:ea typeface="Times New Roman"/>
                <a:cs typeface="Times New Roman"/>
              </a:rPr>
              <a:t>(</a:t>
            </a:r>
            <a:r>
              <a:rPr lang="en-US" sz="1100" b="1" dirty="0" smtClean="0">
                <a:solidFill>
                  <a:srgbClr val="0000FF"/>
                </a:solidFill>
                <a:latin typeface="Consolas"/>
                <a:ea typeface="Times New Roman"/>
                <a:cs typeface="Times New Roman"/>
              </a:rPr>
              <a:t>"%d"</a:t>
            </a:r>
            <a:r>
              <a:rPr lang="en-US" sz="1100" b="1" dirty="0" smtClean="0">
                <a:solidFill>
                  <a:srgbClr val="FF0000"/>
                </a:solidFill>
                <a:latin typeface="Consolas"/>
                <a:ea typeface="Times New Roman"/>
                <a:cs typeface="Times New Roman"/>
              </a:rPr>
              <a:t>,</a:t>
            </a:r>
            <a:r>
              <a:rPr lang="en-US" sz="1100" dirty="0" smtClean="0">
                <a:solidFill>
                  <a:srgbClr val="000000"/>
                </a:solidFill>
                <a:latin typeface="Consolas"/>
                <a:ea typeface="Times New Roman"/>
                <a:cs typeface="Times New Roman"/>
              </a:rPr>
              <a:t> x</a:t>
            </a:r>
            <a:r>
              <a:rPr lang="en-US" sz="1100" b="1" dirty="0" smtClean="0">
                <a:solidFill>
                  <a:srgbClr val="FF0000"/>
                </a:solidFill>
                <a:latin typeface="Consolas"/>
                <a:ea typeface="Times New Roman"/>
                <a:cs typeface="Times New Roman"/>
              </a:rPr>
              <a:t>);</a:t>
            </a:r>
            <a:endParaRPr lang="tr-TR" sz="1100" dirty="0" smtClean="0">
              <a:ea typeface="Times New Roman"/>
              <a:cs typeface="Times New Roman"/>
            </a:endParaRPr>
          </a:p>
          <a:p>
            <a:pPr>
              <a:lnSpc>
                <a:spcPct val="115000"/>
              </a:lnSpc>
              <a:spcAft>
                <a:spcPts val="0"/>
              </a:spcAft>
            </a:pPr>
            <a:r>
              <a:rPr lang="en-US" sz="1100" b="1" dirty="0" smtClean="0">
                <a:solidFill>
                  <a:srgbClr val="FF0000"/>
                </a:solidFill>
                <a:latin typeface="Consolas"/>
                <a:ea typeface="Times New Roman"/>
                <a:cs typeface="Times New Roman"/>
              </a:rPr>
              <a:t>}</a:t>
            </a:r>
            <a:endParaRPr lang="tr-TR" sz="1100" dirty="0" smtClean="0">
              <a:ea typeface="Times New Roman"/>
              <a:cs typeface="Times New Roman"/>
            </a:endParaRPr>
          </a:p>
          <a:p>
            <a:pPr>
              <a:lnSpc>
                <a:spcPct val="115000"/>
              </a:lnSpc>
              <a:spcAft>
                <a:spcPts val="0"/>
              </a:spcAft>
            </a:pPr>
            <a:r>
              <a:rPr lang="en-US" sz="1100" b="1" dirty="0" smtClean="0">
                <a:solidFill>
                  <a:srgbClr val="FF0000"/>
                </a:solidFill>
                <a:latin typeface="Consolas"/>
                <a:ea typeface="Times New Roman"/>
                <a:cs typeface="Times New Roman"/>
              </a:rPr>
              <a:t> </a:t>
            </a:r>
            <a:endParaRPr lang="tr-TR" sz="1100" dirty="0">
              <a:ea typeface="Times New Roman"/>
              <a:cs typeface="Times New Roman"/>
            </a:endParaRPr>
          </a:p>
        </p:txBody>
      </p:sp>
    </p:spTree>
  </p:cSld>
  <p:clrMapOvr>
    <a:masterClrMapping/>
  </p:clrMapOvr>
  <p:transition>
    <p:random/>
  </p:transition>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Fonksiyonlar ve çok boyutlu diziler</a:t>
            </a:r>
          </a:p>
        </p:txBody>
      </p:sp>
      <p:sp>
        <p:nvSpPr>
          <p:cNvPr id="3" name="2 İçerik Yer Tutucusu"/>
          <p:cNvSpPr>
            <a:spLocks noGrp="1"/>
          </p:cNvSpPr>
          <p:nvPr>
            <p:ph sz="quarter" idx="1"/>
          </p:nvPr>
        </p:nvSpPr>
        <p:spPr>
          <a:xfrm>
            <a:off x="457200" y="1219200"/>
            <a:ext cx="5686436" cy="5138758"/>
          </a:xfrm>
        </p:spPr>
        <p:txBody>
          <a:bodyPr>
            <a:normAutofit fontScale="77500" lnSpcReduction="20000"/>
          </a:bodyPr>
          <a:lstStyle/>
          <a:p>
            <a:r>
              <a:rPr lang="tr-TR" dirty="0"/>
              <a:t>Tek boyutlu dizi alan fonksiyonlara kapasite belirtmek zorunda değilsiniz.</a:t>
            </a:r>
          </a:p>
          <a:p>
            <a:pPr lvl="1"/>
            <a:r>
              <a:rPr lang="tr-TR" sz="3600" b="1" dirty="0" err="1">
                <a:solidFill>
                  <a:srgbClr val="FF0000"/>
                </a:solidFill>
              </a:rPr>
              <a:t>int</a:t>
            </a:r>
            <a:r>
              <a:rPr lang="tr-TR" sz="3600" b="1" dirty="0">
                <a:solidFill>
                  <a:srgbClr val="FF0000"/>
                </a:solidFill>
              </a:rPr>
              <a:t> </a:t>
            </a:r>
            <a:r>
              <a:rPr lang="tr-TR" sz="3600" b="1" dirty="0" err="1">
                <a:solidFill>
                  <a:srgbClr val="FF0000"/>
                </a:solidFill>
              </a:rPr>
              <a:t>fonk</a:t>
            </a:r>
            <a:r>
              <a:rPr lang="tr-TR" sz="3600" b="1" dirty="0">
                <a:solidFill>
                  <a:srgbClr val="FF0000"/>
                </a:solidFill>
              </a:rPr>
              <a:t>(</a:t>
            </a:r>
            <a:r>
              <a:rPr lang="tr-TR" sz="3600" b="1" dirty="0" err="1">
                <a:solidFill>
                  <a:srgbClr val="FF0000"/>
                </a:solidFill>
              </a:rPr>
              <a:t>int</a:t>
            </a:r>
            <a:r>
              <a:rPr lang="tr-TR" sz="3600" b="1" dirty="0">
                <a:solidFill>
                  <a:srgbClr val="FF0000"/>
                </a:solidFill>
              </a:rPr>
              <a:t> dizi[]){ …</a:t>
            </a:r>
          </a:p>
          <a:p>
            <a:pPr>
              <a:buNone/>
            </a:pPr>
            <a:r>
              <a:rPr lang="tr-TR" sz="2300" dirty="0">
                <a:solidFill>
                  <a:schemeClr val="tx2"/>
                </a:solidFill>
              </a:rPr>
              <a:t>kapasitesi belliyse(bazen belli değildir) isterseniz belirtebilirsiniz.</a:t>
            </a:r>
          </a:p>
          <a:p>
            <a:pPr marL="548640" lvl="2">
              <a:spcBef>
                <a:spcPts val="600"/>
              </a:spcBef>
              <a:buClr>
                <a:schemeClr val="accent1"/>
              </a:buClr>
            </a:pPr>
            <a:r>
              <a:rPr lang="tr-TR" sz="2300" dirty="0" err="1">
                <a:solidFill>
                  <a:schemeClr val="tx2"/>
                </a:solidFill>
              </a:rPr>
              <a:t>int</a:t>
            </a:r>
            <a:r>
              <a:rPr lang="tr-TR" sz="2300" dirty="0">
                <a:solidFill>
                  <a:schemeClr val="tx2"/>
                </a:solidFill>
              </a:rPr>
              <a:t> </a:t>
            </a:r>
            <a:r>
              <a:rPr lang="tr-TR" sz="2300" dirty="0" err="1">
                <a:solidFill>
                  <a:schemeClr val="tx2"/>
                </a:solidFill>
              </a:rPr>
              <a:t>fonk</a:t>
            </a:r>
            <a:r>
              <a:rPr lang="tr-TR" sz="2300" dirty="0">
                <a:solidFill>
                  <a:schemeClr val="tx2"/>
                </a:solidFill>
              </a:rPr>
              <a:t>(</a:t>
            </a:r>
            <a:r>
              <a:rPr lang="tr-TR" sz="2300" dirty="0" err="1">
                <a:solidFill>
                  <a:schemeClr val="tx2"/>
                </a:solidFill>
              </a:rPr>
              <a:t>int</a:t>
            </a:r>
            <a:r>
              <a:rPr lang="tr-TR" sz="2300" dirty="0">
                <a:solidFill>
                  <a:schemeClr val="tx2"/>
                </a:solidFill>
              </a:rPr>
              <a:t> dizi[8]);</a:t>
            </a:r>
          </a:p>
          <a:p>
            <a:pPr marL="274320" lvl="1">
              <a:spcBef>
                <a:spcPts val="600"/>
              </a:spcBef>
              <a:buClr>
                <a:schemeClr val="accent1"/>
              </a:buClr>
            </a:pPr>
            <a:r>
              <a:rPr lang="tr-TR" sz="2600" dirty="0"/>
              <a:t>Her iki durumda da fonksiyona aslında dizinin ilk elemanının adresi gider.</a:t>
            </a:r>
          </a:p>
          <a:p>
            <a:pPr marL="548640" lvl="2">
              <a:spcBef>
                <a:spcPts val="600"/>
              </a:spcBef>
              <a:buClr>
                <a:schemeClr val="accent1"/>
              </a:buClr>
            </a:pPr>
            <a:r>
              <a:rPr lang="tr-TR" sz="2400" dirty="0">
                <a:solidFill>
                  <a:schemeClr val="tx2"/>
                </a:solidFill>
              </a:rPr>
              <a:t>dizi ile &amp;dizi[0] aynı şeylerdir.</a:t>
            </a:r>
          </a:p>
          <a:p>
            <a:pPr marL="274320" lvl="1">
              <a:spcBef>
                <a:spcPts val="600"/>
              </a:spcBef>
              <a:buClr>
                <a:schemeClr val="accent1"/>
              </a:buClr>
            </a:pPr>
            <a:r>
              <a:rPr lang="tr-TR" dirty="0"/>
              <a:t>Çok boyutlu dizilerde ise fonksiyona dizinin ilk boyutu hariç tüm boyutlarının kapasitelerini belirtmelisiniz.</a:t>
            </a:r>
          </a:p>
          <a:p>
            <a:pPr marL="548640" lvl="2">
              <a:spcBef>
                <a:spcPts val="600"/>
              </a:spcBef>
              <a:buClr>
                <a:schemeClr val="accent1"/>
              </a:buClr>
            </a:pPr>
            <a:r>
              <a:rPr lang="tr-TR" sz="3600" b="1" dirty="0" err="1">
                <a:solidFill>
                  <a:srgbClr val="FF0000"/>
                </a:solidFill>
              </a:rPr>
              <a:t>int</a:t>
            </a:r>
            <a:r>
              <a:rPr lang="tr-TR" sz="3600" b="1" dirty="0">
                <a:solidFill>
                  <a:srgbClr val="FF0000"/>
                </a:solidFill>
              </a:rPr>
              <a:t> </a:t>
            </a:r>
            <a:r>
              <a:rPr lang="tr-TR" sz="3600" b="1" dirty="0" err="1">
                <a:solidFill>
                  <a:srgbClr val="FF0000"/>
                </a:solidFill>
              </a:rPr>
              <a:t>fonk</a:t>
            </a:r>
            <a:r>
              <a:rPr lang="tr-TR" sz="3600" b="1" dirty="0">
                <a:solidFill>
                  <a:srgbClr val="FF0000"/>
                </a:solidFill>
              </a:rPr>
              <a:t>(</a:t>
            </a:r>
            <a:r>
              <a:rPr lang="tr-TR" sz="3600" b="1" dirty="0" err="1">
                <a:solidFill>
                  <a:srgbClr val="FF0000"/>
                </a:solidFill>
              </a:rPr>
              <a:t>int</a:t>
            </a:r>
            <a:r>
              <a:rPr lang="tr-TR" sz="3600" b="1" dirty="0">
                <a:solidFill>
                  <a:srgbClr val="FF0000"/>
                </a:solidFill>
              </a:rPr>
              <a:t> dizi[][3][5]){ …</a:t>
            </a:r>
          </a:p>
          <a:p>
            <a:pPr marL="274320" lvl="1">
              <a:spcBef>
                <a:spcPts val="600"/>
              </a:spcBef>
              <a:buClr>
                <a:schemeClr val="accent1"/>
              </a:buClr>
            </a:pPr>
            <a:r>
              <a:rPr lang="tr-TR" dirty="0">
                <a:solidFill>
                  <a:schemeClr val="tx2"/>
                </a:solidFill>
              </a:rPr>
              <a:t>Çünkü dizi elemanları </a:t>
            </a:r>
            <a:r>
              <a:rPr lang="tr-TR" dirty="0" err="1">
                <a:solidFill>
                  <a:schemeClr val="tx2"/>
                </a:solidFill>
              </a:rPr>
              <a:t>RAM’de</a:t>
            </a:r>
            <a:r>
              <a:rPr lang="tr-TR" dirty="0">
                <a:solidFill>
                  <a:schemeClr val="tx2"/>
                </a:solidFill>
              </a:rPr>
              <a:t> ardışık </a:t>
            </a:r>
            <a:r>
              <a:rPr lang="tr-TR" dirty="0"/>
              <a:t>alanlara kayıtlıdır ve </a:t>
            </a:r>
            <a:r>
              <a:rPr lang="tr-TR" dirty="0">
                <a:solidFill>
                  <a:schemeClr val="tx2"/>
                </a:solidFill>
              </a:rPr>
              <a:t>fonksiyon kendi içinde dizi[1][0][0]’e ulaşacağı zaman dizi[0][0][0]’</a:t>
            </a:r>
            <a:r>
              <a:rPr lang="tr-TR" dirty="0" err="1">
                <a:solidFill>
                  <a:schemeClr val="tx2"/>
                </a:solidFill>
              </a:rPr>
              <a:t>ın</a:t>
            </a:r>
            <a:r>
              <a:rPr lang="tr-TR" dirty="0">
                <a:solidFill>
                  <a:schemeClr val="tx2"/>
                </a:solidFill>
              </a:rPr>
              <a:t> adresinden 15 (3x5) değişken boyutu ileri gitmesini bilmelidir.</a:t>
            </a:r>
          </a:p>
          <a:p>
            <a:pPr marL="548640" lvl="2">
              <a:spcBef>
                <a:spcPts val="600"/>
              </a:spcBef>
              <a:buClr>
                <a:schemeClr val="accent1"/>
              </a:buClr>
            </a:pPr>
            <a:r>
              <a:rPr lang="tr-TR" sz="2400" dirty="0">
                <a:solidFill>
                  <a:schemeClr val="tx2"/>
                </a:solidFill>
              </a:rPr>
              <a:t>dizi[0][0][0]’</a:t>
            </a:r>
            <a:r>
              <a:rPr lang="tr-TR" sz="2400" dirty="0" err="1">
                <a:solidFill>
                  <a:schemeClr val="tx2"/>
                </a:solidFill>
              </a:rPr>
              <a:t>ın</a:t>
            </a:r>
            <a:r>
              <a:rPr lang="tr-TR" sz="2400" dirty="0">
                <a:solidFill>
                  <a:schemeClr val="tx2"/>
                </a:solidFill>
              </a:rPr>
              <a:t> adresi 1000 ise dizi[1][0][0]’</a:t>
            </a:r>
            <a:r>
              <a:rPr lang="tr-TR" sz="2400" dirty="0" err="1">
                <a:solidFill>
                  <a:schemeClr val="tx2"/>
                </a:solidFill>
              </a:rPr>
              <a:t>ınki</a:t>
            </a:r>
            <a:r>
              <a:rPr lang="tr-TR" sz="2400" dirty="0">
                <a:solidFill>
                  <a:schemeClr val="tx2"/>
                </a:solidFill>
              </a:rPr>
              <a:t> 1060’dır. bir </a:t>
            </a:r>
            <a:r>
              <a:rPr lang="tr-TR" sz="2400" dirty="0" err="1">
                <a:solidFill>
                  <a:schemeClr val="tx2"/>
                </a:solidFill>
              </a:rPr>
              <a:t>int</a:t>
            </a:r>
            <a:r>
              <a:rPr lang="tr-TR" sz="2400" dirty="0">
                <a:solidFill>
                  <a:schemeClr val="tx2"/>
                </a:solidFill>
              </a:rPr>
              <a:t> 4 bayt yer tutar.</a:t>
            </a:r>
          </a:p>
        </p:txBody>
      </p:sp>
      <p:sp>
        <p:nvSpPr>
          <p:cNvPr id="4" name="3 Yuvarlatılmış Dikdörtgen"/>
          <p:cNvSpPr/>
          <p:nvPr/>
        </p:nvSpPr>
        <p:spPr>
          <a:xfrm>
            <a:off x="6286512" y="1285860"/>
            <a:ext cx="2286016" cy="50006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i="1" dirty="0"/>
              <a:t>Özetle, tek boyutlu dizilerde fonksiyonun girdisine kapasite belirtmek zorunda değiliz. Çok boyutluda zorundayız. Ancak istersek yine de 1.boyutu boş bırakabiliyoruz.</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Köşeleri Yuvarlatılmış 5">
            <a:extLst>
              <a:ext uri="{FF2B5EF4-FFF2-40B4-BE49-F238E27FC236}">
                <a16:creationId xmlns="" xmlns:a16="http://schemas.microsoft.com/office/drawing/2014/main" id="{F1D69E83-FE40-4391-B7FA-E70CD9E8D42D}"/>
              </a:ext>
            </a:extLst>
          </p:cNvPr>
          <p:cNvSpPr/>
          <p:nvPr/>
        </p:nvSpPr>
        <p:spPr>
          <a:xfrm>
            <a:off x="457200" y="2132856"/>
            <a:ext cx="7715200" cy="4024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tr-TR" sz="2800" dirty="0"/>
              <a:t>Sayi adedini giriniz:</a:t>
            </a:r>
            <a:r>
              <a:rPr lang="tr-TR" sz="2800" dirty="0">
                <a:solidFill>
                  <a:srgbClr val="C00000"/>
                </a:solidFill>
              </a:rPr>
              <a:t> 4</a:t>
            </a:r>
          </a:p>
          <a:p>
            <a:r>
              <a:rPr lang="tr-TR" sz="2800" dirty="0"/>
              <a:t>Sayi 1: </a:t>
            </a:r>
            <a:r>
              <a:rPr lang="tr-TR" sz="2800" dirty="0">
                <a:solidFill>
                  <a:srgbClr val="C00000"/>
                </a:solidFill>
              </a:rPr>
              <a:t>5</a:t>
            </a:r>
          </a:p>
          <a:p>
            <a:r>
              <a:rPr lang="tr-TR" sz="2800" dirty="0"/>
              <a:t>Sayi 2: </a:t>
            </a:r>
            <a:r>
              <a:rPr lang="tr-TR" sz="2800" dirty="0">
                <a:solidFill>
                  <a:srgbClr val="C00000"/>
                </a:solidFill>
              </a:rPr>
              <a:t>12</a:t>
            </a:r>
          </a:p>
          <a:p>
            <a:r>
              <a:rPr lang="tr-TR" sz="2800" dirty="0"/>
              <a:t>Sayi 3: </a:t>
            </a:r>
            <a:r>
              <a:rPr lang="tr-TR" sz="2800" dirty="0">
                <a:solidFill>
                  <a:srgbClr val="C00000"/>
                </a:solidFill>
              </a:rPr>
              <a:t>20</a:t>
            </a:r>
          </a:p>
          <a:p>
            <a:r>
              <a:rPr lang="tr-TR" sz="2800" dirty="0"/>
              <a:t>Sayi 4: </a:t>
            </a:r>
            <a:r>
              <a:rPr lang="tr-TR" sz="2800" dirty="0">
                <a:solidFill>
                  <a:srgbClr val="C00000"/>
                </a:solidFill>
              </a:rPr>
              <a:t>34</a:t>
            </a:r>
          </a:p>
          <a:p>
            <a:r>
              <a:rPr lang="tr-TR" sz="2800" dirty="0"/>
              <a:t>Girilen notlar: 5, 12, 20, 34</a:t>
            </a:r>
          </a:p>
          <a:p>
            <a:r>
              <a:rPr lang="tr-TR" sz="2800" dirty="0"/>
              <a:t>Toplam: 71</a:t>
            </a:r>
            <a:endParaRPr lang="tr-TR" sz="2800" dirty="0">
              <a:solidFill>
                <a:srgbClr val="FFFF00"/>
              </a:solidFill>
            </a:endParaRPr>
          </a:p>
        </p:txBody>
      </p:sp>
      <p:pic>
        <p:nvPicPr>
          <p:cNvPr id="5" name="Resim 4">
            <a:extLst>
              <a:ext uri="{FF2B5EF4-FFF2-40B4-BE49-F238E27FC236}">
                <a16:creationId xmlns="" xmlns:a16="http://schemas.microsoft.com/office/drawing/2014/main" id="{ED44B02B-8F68-4CCB-8CDA-9AD0B4163D2E}"/>
              </a:ext>
            </a:extLst>
          </p:cNvPr>
          <p:cNvPicPr>
            <a:picLocks noChangeAspect="1"/>
          </p:cNvPicPr>
          <p:nvPr/>
        </p:nvPicPr>
        <p:blipFill>
          <a:blip r:embed="rId2" cstate="print"/>
          <a:stretch>
            <a:fillRect/>
          </a:stretch>
        </p:blipFill>
        <p:spPr>
          <a:xfrm>
            <a:off x="5868144" y="3700106"/>
            <a:ext cx="2533054" cy="2533054"/>
          </a:xfrm>
          <a:prstGeom prst="rect">
            <a:avLst/>
          </a:prstGeom>
        </p:spPr>
      </p:pic>
      <p:sp>
        <p:nvSpPr>
          <p:cNvPr id="2" name="Unvan 1">
            <a:extLst>
              <a:ext uri="{FF2B5EF4-FFF2-40B4-BE49-F238E27FC236}">
                <a16:creationId xmlns="" xmlns:a16="http://schemas.microsoft.com/office/drawing/2014/main" id="{1234EB1E-76DC-4FD2-99D7-625B98A1221D}"/>
              </a:ext>
            </a:extLst>
          </p:cNvPr>
          <p:cNvSpPr>
            <a:spLocks noGrp="1"/>
          </p:cNvSpPr>
          <p:nvPr>
            <p:ph type="title"/>
          </p:nvPr>
        </p:nvSpPr>
        <p:spPr/>
        <p:txBody>
          <a:bodyPr>
            <a:normAutofit fontScale="90000"/>
          </a:bodyPr>
          <a:lstStyle/>
          <a:p>
            <a:r>
              <a:rPr lang="tr-TR" dirty="0"/>
              <a:t>Bilgisayarlarınızı açınız</a:t>
            </a:r>
            <a:br>
              <a:rPr lang="tr-TR" dirty="0"/>
            </a:br>
            <a:r>
              <a:rPr lang="tr-TR" dirty="0"/>
              <a:t>Birlikte kod yazma zamanı…</a:t>
            </a:r>
          </a:p>
        </p:txBody>
      </p:sp>
      <p:sp>
        <p:nvSpPr>
          <p:cNvPr id="3" name="İçerik Yer Tutucusu 2">
            <a:extLst>
              <a:ext uri="{FF2B5EF4-FFF2-40B4-BE49-F238E27FC236}">
                <a16:creationId xmlns="" xmlns:a16="http://schemas.microsoft.com/office/drawing/2014/main" id="{68A54AC2-35F7-44BD-9265-BFDCAF6F3CE3}"/>
              </a:ext>
            </a:extLst>
          </p:cNvPr>
          <p:cNvSpPr>
            <a:spLocks noGrp="1"/>
          </p:cNvSpPr>
          <p:nvPr>
            <p:ph sz="quarter" idx="1"/>
          </p:nvPr>
        </p:nvSpPr>
        <p:spPr>
          <a:xfrm>
            <a:off x="457200" y="1219200"/>
            <a:ext cx="8229600" cy="837456"/>
          </a:xfrm>
        </p:spPr>
        <p:txBody>
          <a:bodyPr>
            <a:normAutofit lnSpcReduction="10000"/>
          </a:bodyPr>
          <a:lstStyle/>
          <a:p>
            <a:r>
              <a:rPr lang="tr-TR" dirty="0"/>
              <a:t>Kullanıcının belirlediği adetteki sayıyı alan ve toplamını bulan bir kod yazınız.</a:t>
            </a:r>
          </a:p>
        </p:txBody>
      </p:sp>
    </p:spTree>
    <p:extLst>
      <p:ext uri="{BB962C8B-B14F-4D97-AF65-F5344CB8AC3E}">
        <p14:creationId xmlns="" xmlns:p14="http://schemas.microsoft.com/office/powerpoint/2010/main" val="2908374805"/>
      </p:ext>
    </p:extLst>
  </p:cSld>
  <p:clrMapOvr>
    <a:masterClrMapping/>
  </p:clrMapOvr>
  <p:transition>
    <p:rand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00076" y="5795986"/>
            <a:ext cx="8472518" cy="990600"/>
          </a:xfrm>
        </p:spPr>
        <p:txBody>
          <a:bodyPr>
            <a:normAutofit/>
          </a:bodyPr>
          <a:lstStyle/>
          <a:p>
            <a:r>
              <a:rPr lang="tr-TR" sz="2800" dirty="0"/>
              <a:t>Alıştırma(diziler ve rastgele sayı): Ekran çıktısını bulalım. </a:t>
            </a:r>
          </a:p>
        </p:txBody>
      </p:sp>
      <p:sp>
        <p:nvSpPr>
          <p:cNvPr id="3" name="2 İçerik Yer Tutucusu"/>
          <p:cNvSpPr>
            <a:spLocks noGrp="1"/>
          </p:cNvSpPr>
          <p:nvPr>
            <p:ph sz="quarter" idx="1"/>
          </p:nvPr>
        </p:nvSpPr>
        <p:spPr>
          <a:xfrm>
            <a:off x="457200" y="214290"/>
            <a:ext cx="3686172" cy="4210064"/>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buNone/>
            </a:pPr>
            <a:r>
              <a:rPr lang="tr-TR" dirty="0" err="1"/>
              <a:t>srand</a:t>
            </a:r>
            <a:r>
              <a:rPr lang="tr-TR" dirty="0"/>
              <a:t>(time(NULL));</a:t>
            </a:r>
          </a:p>
          <a:p>
            <a:pPr>
              <a:buNone/>
            </a:pPr>
            <a:r>
              <a:rPr lang="tr-TR" dirty="0" err="1"/>
              <a:t>int</a:t>
            </a:r>
            <a:r>
              <a:rPr lang="tr-TR" dirty="0"/>
              <a:t> dizi[6]={};</a:t>
            </a:r>
          </a:p>
          <a:p>
            <a:pPr>
              <a:buNone/>
            </a:pPr>
            <a:r>
              <a:rPr lang="tr-TR" dirty="0" err="1"/>
              <a:t>int</a:t>
            </a:r>
            <a:r>
              <a:rPr lang="tr-TR" dirty="0"/>
              <a:t> i;</a:t>
            </a:r>
          </a:p>
          <a:p>
            <a:pPr>
              <a:buNone/>
            </a:pPr>
            <a:r>
              <a:rPr lang="tr-TR" dirty="0" err="1"/>
              <a:t>int</a:t>
            </a:r>
            <a:r>
              <a:rPr lang="tr-TR" dirty="0"/>
              <a:t> s=0;</a:t>
            </a:r>
          </a:p>
          <a:p>
            <a:pPr>
              <a:buNone/>
            </a:pPr>
            <a:r>
              <a:rPr lang="tr-TR" dirty="0"/>
              <a:t>doldur(dizi);</a:t>
            </a:r>
          </a:p>
          <a:p>
            <a:pPr>
              <a:buNone/>
            </a:pPr>
            <a:r>
              <a:rPr lang="tr-TR" dirty="0" err="1"/>
              <a:t>for</a:t>
            </a:r>
            <a:r>
              <a:rPr lang="tr-TR" dirty="0"/>
              <a:t>(i=0; i&lt;6;i++) s+=dizi[i];</a:t>
            </a:r>
          </a:p>
          <a:p>
            <a:pPr>
              <a:buNone/>
            </a:pPr>
            <a:r>
              <a:rPr lang="tr-TR" dirty="0" err="1"/>
              <a:t>if</a:t>
            </a:r>
            <a:r>
              <a:rPr lang="tr-TR" dirty="0"/>
              <a:t>(s&lt;4)</a:t>
            </a:r>
          </a:p>
          <a:p>
            <a:pPr>
              <a:buNone/>
            </a:pPr>
            <a:r>
              <a:rPr lang="tr-TR" dirty="0"/>
              <a:t>	</a:t>
            </a:r>
            <a:r>
              <a:rPr lang="tr-TR" dirty="0" err="1"/>
              <a:t>printf</a:t>
            </a:r>
            <a:r>
              <a:rPr lang="tr-TR" dirty="0"/>
              <a:t>("AAA");</a:t>
            </a:r>
          </a:p>
          <a:p>
            <a:pPr>
              <a:buNone/>
            </a:pPr>
            <a:r>
              <a:rPr lang="tr-TR" dirty="0"/>
              <a:t>	else </a:t>
            </a:r>
            <a:r>
              <a:rPr lang="tr-TR" dirty="0" err="1"/>
              <a:t>if</a:t>
            </a:r>
            <a:r>
              <a:rPr lang="tr-TR" dirty="0"/>
              <a:t>(s&lt;40)</a:t>
            </a:r>
          </a:p>
          <a:p>
            <a:pPr>
              <a:buNone/>
            </a:pPr>
            <a:r>
              <a:rPr lang="tr-TR" dirty="0"/>
              <a:t>	</a:t>
            </a:r>
            <a:r>
              <a:rPr lang="tr-TR" dirty="0" err="1"/>
              <a:t>printf</a:t>
            </a:r>
            <a:r>
              <a:rPr lang="tr-TR" dirty="0"/>
              <a:t>("BB");</a:t>
            </a:r>
          </a:p>
          <a:p>
            <a:pPr>
              <a:buNone/>
            </a:pPr>
            <a:r>
              <a:rPr lang="tr-TR" dirty="0"/>
              <a:t>	else</a:t>
            </a:r>
          </a:p>
          <a:p>
            <a:pPr>
              <a:buNone/>
            </a:pPr>
            <a:r>
              <a:rPr lang="tr-TR" dirty="0"/>
              <a:t>	</a:t>
            </a:r>
            <a:r>
              <a:rPr lang="tr-TR" dirty="0" err="1"/>
              <a:t>printf</a:t>
            </a:r>
            <a:r>
              <a:rPr lang="tr-TR" dirty="0"/>
              <a:t>("C");</a:t>
            </a:r>
            <a:r>
              <a:rPr lang="tr-TR" dirty="0" err="1"/>
              <a:t>printf</a:t>
            </a:r>
            <a:r>
              <a:rPr lang="tr-TR" dirty="0"/>
              <a:t>("C");</a:t>
            </a:r>
          </a:p>
          <a:p>
            <a:pPr>
              <a:buNone/>
            </a:pPr>
            <a:r>
              <a:rPr lang="tr-TR" dirty="0"/>
              <a:t>	</a:t>
            </a:r>
            <a:r>
              <a:rPr lang="tr-TR" dirty="0" err="1"/>
              <a:t>printf</a:t>
            </a:r>
            <a:r>
              <a:rPr lang="tr-TR" dirty="0"/>
              <a:t>("C");</a:t>
            </a:r>
          </a:p>
        </p:txBody>
      </p:sp>
      <p:sp>
        <p:nvSpPr>
          <p:cNvPr id="4" name="3 Dikdörtgen"/>
          <p:cNvSpPr/>
          <p:nvPr/>
        </p:nvSpPr>
        <p:spPr>
          <a:xfrm>
            <a:off x="4572000" y="1571612"/>
            <a:ext cx="4214842"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tr-TR" sz="2200" dirty="0" err="1"/>
              <a:t>void</a:t>
            </a:r>
            <a:r>
              <a:rPr lang="tr-TR" sz="2200" dirty="0"/>
              <a:t> doldur (</a:t>
            </a:r>
            <a:r>
              <a:rPr lang="tr-TR" sz="2200" dirty="0" err="1"/>
              <a:t>int</a:t>
            </a:r>
            <a:r>
              <a:rPr lang="tr-TR" sz="2200" dirty="0"/>
              <a:t> </a:t>
            </a:r>
            <a:r>
              <a:rPr lang="tr-TR" sz="2200" dirty="0" err="1"/>
              <a:t>array</a:t>
            </a:r>
            <a:r>
              <a:rPr lang="tr-TR" sz="2200" dirty="0"/>
              <a:t>[])</a:t>
            </a:r>
          </a:p>
          <a:p>
            <a:pPr>
              <a:buNone/>
            </a:pPr>
            <a:r>
              <a:rPr lang="tr-TR" sz="2200" dirty="0"/>
              <a:t>{ </a:t>
            </a:r>
            <a:r>
              <a:rPr lang="tr-TR" sz="2200" dirty="0" err="1"/>
              <a:t>int</a:t>
            </a:r>
            <a:r>
              <a:rPr lang="tr-TR" sz="2200" dirty="0"/>
              <a:t> i;</a:t>
            </a:r>
          </a:p>
          <a:p>
            <a:pPr>
              <a:buNone/>
            </a:pPr>
            <a:r>
              <a:rPr lang="tr-TR" sz="2200" dirty="0" err="1"/>
              <a:t>for</a:t>
            </a:r>
            <a:r>
              <a:rPr lang="tr-TR" sz="2200" dirty="0"/>
              <a:t>(i=0; i&lt;6; i++)</a:t>
            </a:r>
          </a:p>
          <a:p>
            <a:pPr>
              <a:buNone/>
            </a:pPr>
            <a:r>
              <a:rPr lang="tr-TR" sz="2200" dirty="0"/>
              <a:t>	</a:t>
            </a:r>
            <a:r>
              <a:rPr lang="tr-TR" sz="2200" dirty="0" err="1"/>
              <a:t>array</a:t>
            </a:r>
            <a:r>
              <a:rPr lang="tr-TR" sz="2200" dirty="0"/>
              <a:t>[i] = </a:t>
            </a:r>
            <a:r>
              <a:rPr lang="tr-TR" sz="2200" dirty="0" err="1"/>
              <a:t>rand</a:t>
            </a:r>
            <a:r>
              <a:rPr lang="tr-TR" sz="2200" dirty="0"/>
              <a:t>()%6+1;	}</a:t>
            </a:r>
          </a:p>
        </p:txBody>
      </p:sp>
      <p:pic>
        <p:nvPicPr>
          <p:cNvPr id="5" name="4 Resim" descr="soru.jpg"/>
          <p:cNvPicPr>
            <a:picLocks noChangeAspect="1"/>
          </p:cNvPicPr>
          <p:nvPr/>
        </p:nvPicPr>
        <p:blipFill>
          <a:blip r:embed="rId3"/>
          <a:stretch>
            <a:fillRect/>
          </a:stretch>
        </p:blipFill>
        <p:spPr>
          <a:xfrm>
            <a:off x="6858016" y="4857760"/>
            <a:ext cx="1797337" cy="1349158"/>
          </a:xfrm>
          <a:prstGeom prst="rect">
            <a:avLst/>
          </a:prstGeom>
        </p:spPr>
      </p:pic>
      <p:sp>
        <p:nvSpPr>
          <p:cNvPr id="6" name="5 Yuvarlatılmış Dikdörtgen"/>
          <p:cNvSpPr/>
          <p:nvPr/>
        </p:nvSpPr>
        <p:spPr>
          <a:xfrm>
            <a:off x="4572000" y="3429000"/>
            <a:ext cx="2714644" cy="121444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4800" dirty="0"/>
              <a:t>BBCC</a:t>
            </a:r>
          </a:p>
        </p:txBody>
      </p:sp>
      <p:cxnSp>
        <p:nvCxnSpPr>
          <p:cNvPr id="8" name="7 Düz Ok Bağlayıcısı"/>
          <p:cNvCxnSpPr/>
          <p:nvPr/>
        </p:nvCxnSpPr>
        <p:spPr>
          <a:xfrm>
            <a:off x="3000364" y="4352916"/>
            <a:ext cx="78581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3000364" y="4781544"/>
            <a:ext cx="3286148" cy="646331"/>
          </a:xfrm>
          <a:prstGeom prst="rect">
            <a:avLst/>
          </a:prstGeom>
          <a:noFill/>
        </p:spPr>
        <p:txBody>
          <a:bodyPr wrap="square" rtlCol="0">
            <a:spAutoFit/>
          </a:bodyPr>
          <a:lstStyle/>
          <a:p>
            <a:r>
              <a:rPr lang="tr-TR" dirty="0" err="1"/>
              <a:t>main</a:t>
            </a:r>
            <a:r>
              <a:rPr lang="tr-TR" dirty="0"/>
              <a:t> fonksiyonun içerisi. Sadece ilgili kısmı verilmiştir.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Köşeleri Yuvarlatılmış 5">
            <a:extLst>
              <a:ext uri="{FF2B5EF4-FFF2-40B4-BE49-F238E27FC236}">
                <a16:creationId xmlns="" xmlns:a16="http://schemas.microsoft.com/office/drawing/2014/main" id="{F1D69E83-FE40-4391-B7FA-E70CD9E8D42D}"/>
              </a:ext>
            </a:extLst>
          </p:cNvPr>
          <p:cNvSpPr/>
          <p:nvPr/>
        </p:nvSpPr>
        <p:spPr>
          <a:xfrm>
            <a:off x="457200" y="4653136"/>
            <a:ext cx="7715200" cy="15038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tr-TR" sz="3600" dirty="0">
                <a:solidFill>
                  <a:srgbClr val="0000FF"/>
                </a:solidFill>
              </a:rPr>
              <a:t>5,12,19,26,33,40,47,54,61,68</a:t>
            </a:r>
          </a:p>
        </p:txBody>
      </p:sp>
      <p:sp>
        <p:nvSpPr>
          <p:cNvPr id="2" name="Unvan 1">
            <a:extLst>
              <a:ext uri="{FF2B5EF4-FFF2-40B4-BE49-F238E27FC236}">
                <a16:creationId xmlns="" xmlns:a16="http://schemas.microsoft.com/office/drawing/2014/main" id="{1234EB1E-76DC-4FD2-99D7-625B98A1221D}"/>
              </a:ext>
            </a:extLst>
          </p:cNvPr>
          <p:cNvSpPr>
            <a:spLocks noGrp="1"/>
          </p:cNvSpPr>
          <p:nvPr>
            <p:ph type="title"/>
          </p:nvPr>
        </p:nvSpPr>
        <p:spPr/>
        <p:txBody>
          <a:bodyPr>
            <a:normAutofit fontScale="90000"/>
          </a:bodyPr>
          <a:lstStyle/>
          <a:p>
            <a:r>
              <a:rPr lang="tr-TR" dirty="0"/>
              <a:t>Bilgisayarlarınızı açınız</a:t>
            </a:r>
            <a:br>
              <a:rPr lang="tr-TR" dirty="0"/>
            </a:br>
            <a:r>
              <a:rPr lang="tr-TR" dirty="0"/>
              <a:t>Birlikte kod yazma zamanı…</a:t>
            </a:r>
          </a:p>
        </p:txBody>
      </p:sp>
      <p:sp>
        <p:nvSpPr>
          <p:cNvPr id="3" name="İçerik Yer Tutucusu 2">
            <a:extLst>
              <a:ext uri="{FF2B5EF4-FFF2-40B4-BE49-F238E27FC236}">
                <a16:creationId xmlns="" xmlns:a16="http://schemas.microsoft.com/office/drawing/2014/main" id="{68A54AC2-35F7-44BD-9265-BFDCAF6F3CE3}"/>
              </a:ext>
            </a:extLst>
          </p:cNvPr>
          <p:cNvSpPr>
            <a:spLocks noGrp="1"/>
          </p:cNvSpPr>
          <p:nvPr>
            <p:ph sz="quarter" idx="1"/>
          </p:nvPr>
        </p:nvSpPr>
        <p:spPr>
          <a:xfrm>
            <a:off x="462373" y="1219200"/>
            <a:ext cx="5338936" cy="2533054"/>
          </a:xfrm>
        </p:spPr>
        <p:txBody>
          <a:bodyPr>
            <a:normAutofit fontScale="92500"/>
          </a:bodyPr>
          <a:lstStyle/>
          <a:p>
            <a:r>
              <a:rPr lang="tr-TR" dirty="0"/>
              <a:t>10 elemanlı bir dizi açıp, ilk elemanına 5 sayısını kaydediniz.</a:t>
            </a:r>
          </a:p>
          <a:p>
            <a:r>
              <a:rPr lang="tr-TR" b="1" dirty="0">
                <a:solidFill>
                  <a:srgbClr val="0000FF"/>
                </a:solidFill>
              </a:rPr>
              <a:t>while</a:t>
            </a:r>
            <a:r>
              <a:rPr lang="tr-TR" dirty="0"/>
              <a:t> döngüsüyle ikinci elemanından itibaren 7’şer artışlarla kayıt yapınız.</a:t>
            </a:r>
          </a:p>
          <a:p>
            <a:r>
              <a:rPr lang="tr-TR" dirty="0"/>
              <a:t>Başka bir </a:t>
            </a:r>
            <a:r>
              <a:rPr lang="tr-TR" b="1" dirty="0">
                <a:solidFill>
                  <a:srgbClr val="0000FF"/>
                </a:solidFill>
              </a:rPr>
              <a:t>for döngüsüyle </a:t>
            </a:r>
            <a:r>
              <a:rPr lang="tr-TR" dirty="0"/>
              <a:t>tüm elemanları ekrana yazdırınız.</a:t>
            </a:r>
          </a:p>
        </p:txBody>
      </p:sp>
      <p:pic>
        <p:nvPicPr>
          <p:cNvPr id="5" name="Resim 4">
            <a:extLst>
              <a:ext uri="{FF2B5EF4-FFF2-40B4-BE49-F238E27FC236}">
                <a16:creationId xmlns="" xmlns:a16="http://schemas.microsoft.com/office/drawing/2014/main" id="{ED44B02B-8F68-4CCB-8CDA-9AD0B4163D2E}"/>
              </a:ext>
            </a:extLst>
          </p:cNvPr>
          <p:cNvPicPr>
            <a:picLocks noChangeAspect="1"/>
          </p:cNvPicPr>
          <p:nvPr/>
        </p:nvPicPr>
        <p:blipFill>
          <a:blip r:embed="rId2" cstate="print"/>
          <a:stretch>
            <a:fillRect/>
          </a:stretch>
        </p:blipFill>
        <p:spPr>
          <a:xfrm>
            <a:off x="6012160" y="2049372"/>
            <a:ext cx="2533054" cy="2533054"/>
          </a:xfrm>
          <a:prstGeom prst="rect">
            <a:avLst/>
          </a:prstGeom>
        </p:spPr>
      </p:pic>
    </p:spTree>
    <p:extLst>
      <p:ext uri="{BB962C8B-B14F-4D97-AF65-F5344CB8AC3E}">
        <p14:creationId xmlns="" xmlns:p14="http://schemas.microsoft.com/office/powerpoint/2010/main" val="2398317909"/>
      </p:ext>
    </p:extLst>
  </p:cSld>
  <p:clrMapOvr>
    <a:masterClrMapping/>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Anlayamadığınız yerleri bizlere sorunuz.</a:t>
            </a:r>
          </a:p>
        </p:txBody>
      </p:sp>
      <p:sp>
        <p:nvSpPr>
          <p:cNvPr id="3" name="2 İçerik Yer Tutucusu"/>
          <p:cNvSpPr>
            <a:spLocks noGrp="1"/>
          </p:cNvSpPr>
          <p:nvPr>
            <p:ph sz="quarter" idx="1"/>
          </p:nvPr>
        </p:nvSpPr>
        <p:spPr/>
        <p:txBody>
          <a:bodyPr>
            <a:normAutofit/>
          </a:bodyPr>
          <a:lstStyle/>
          <a:p>
            <a:pPr algn="ctr"/>
            <a:r>
              <a:rPr lang="tr-TR" sz="8000" dirty="0"/>
              <a:t>6.ders sonu</a:t>
            </a:r>
          </a:p>
        </p:txBody>
      </p:sp>
    </p:spTree>
    <p:extLst>
      <p:ext uri="{BB962C8B-B14F-4D97-AF65-F5344CB8AC3E}">
        <p14:creationId xmlns="" xmlns:p14="http://schemas.microsoft.com/office/powerpoint/2010/main" val="257200818"/>
      </p:ext>
    </p:extLst>
  </p:cSld>
  <p:clrMapOvr>
    <a:masterClrMapping/>
  </p:clrMapOvr>
  <p:transition>
    <p:random/>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lstStyle/>
          <a:p>
            <a:r>
              <a:rPr lang="tr-TR" dirty="0"/>
              <a:t>Ek slaytlar derste değinilmeyen slaytlardır.</a:t>
            </a:r>
          </a:p>
          <a:p>
            <a:pPr lvl="1"/>
            <a:r>
              <a:rPr lang="tr-TR" dirty="0"/>
              <a:t>Derste değinilmemesinin nedeni, slaytlardan rahatlıkla anlaşılabilmesi, konunun pekiştirilmesi için alıştırmalar içermesi vs. olabilir.</a:t>
            </a:r>
          </a:p>
          <a:p>
            <a:r>
              <a:rPr lang="tr-TR" dirty="0"/>
              <a:t>Bunlar sınavlarda sorumlu olduğunuz slaytlardır.</a:t>
            </a:r>
          </a:p>
          <a:p>
            <a:pPr lvl="1"/>
            <a:r>
              <a:rPr lang="tr-TR" dirty="0"/>
              <a:t>Ancak derste değinilenler kadar öncelikli olarak sınavda yer almayabilirler.</a:t>
            </a: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a:solidFill>
                  <a:schemeClr val="tx1"/>
                </a:solidFill>
              </a:rPr>
              <a:t> </a:t>
            </a:r>
            <a:r>
              <a:rPr lang="tr-TR" sz="2400" b="1" i="1" dirty="0" err="1">
                <a:solidFill>
                  <a:schemeClr val="tx1"/>
                </a:solidFill>
              </a:rPr>
              <a:t>while</a:t>
            </a:r>
            <a:r>
              <a:rPr lang="tr-TR" sz="2400" dirty="0">
                <a:solidFill>
                  <a:schemeClr val="tx1"/>
                </a:solidFill>
              </a:rPr>
              <a:t> döngüsü bir mantıksal ifadenin durumuna göre hareket eden bir döngüdür. </a:t>
            </a:r>
          </a:p>
          <a:p>
            <a:pPr algn="just">
              <a:buFontTx/>
              <a:buChar char="-"/>
            </a:pPr>
            <a:r>
              <a:rPr lang="tr-TR" sz="2400" dirty="0">
                <a:solidFill>
                  <a:schemeClr val="tx1"/>
                </a:solidFill>
              </a:rPr>
              <a:t>Döngüde yer alması gereken </a:t>
            </a:r>
          </a:p>
          <a:p>
            <a:pPr lvl="1" algn="just">
              <a:buFontTx/>
              <a:buChar char="-"/>
            </a:pPr>
            <a:r>
              <a:rPr lang="tr-TR" sz="2100" dirty="0">
                <a:solidFill>
                  <a:schemeClr val="tx1"/>
                </a:solidFill>
              </a:rPr>
              <a:t>kontrol değişkeni atamaları</a:t>
            </a:r>
          </a:p>
          <a:p>
            <a:pPr lvl="1" algn="just">
              <a:buFontTx/>
              <a:buChar char="-"/>
            </a:pPr>
            <a:r>
              <a:rPr lang="tr-TR" sz="2100" dirty="0">
                <a:solidFill>
                  <a:schemeClr val="tx1"/>
                </a:solidFill>
              </a:rPr>
              <a:t>mantıksal kontrol</a:t>
            </a:r>
          </a:p>
          <a:p>
            <a:pPr lvl="1" algn="just">
              <a:buFontTx/>
              <a:buChar char="-"/>
            </a:pPr>
            <a:r>
              <a:rPr lang="tr-TR" sz="2100" dirty="0">
                <a:solidFill>
                  <a:schemeClr val="tx1"/>
                </a:solidFill>
              </a:rPr>
              <a:t>değişken güncelleştirmeleri </a:t>
            </a:r>
          </a:p>
          <a:p>
            <a:pPr lvl="1" algn="just">
              <a:buNone/>
            </a:pPr>
            <a:r>
              <a:rPr lang="tr-TR" sz="2400" dirty="0">
                <a:solidFill>
                  <a:schemeClr val="tx1"/>
                </a:solidFill>
              </a:rPr>
              <a:t>		</a:t>
            </a:r>
            <a:r>
              <a:rPr lang="tr-TR" sz="2400" dirty="0" err="1">
                <a:solidFill>
                  <a:schemeClr val="tx1"/>
                </a:solidFill>
              </a:rPr>
              <a:t>while</a:t>
            </a:r>
            <a:r>
              <a:rPr lang="tr-TR" sz="2400" dirty="0">
                <a:solidFill>
                  <a:schemeClr val="tx1"/>
                </a:solidFill>
              </a:rPr>
              <a:t>/do </a:t>
            </a:r>
            <a:r>
              <a:rPr lang="tr-TR" sz="2400" dirty="0" err="1">
                <a:solidFill>
                  <a:schemeClr val="tx1"/>
                </a:solidFill>
              </a:rPr>
              <a:t>while</a:t>
            </a:r>
            <a:r>
              <a:rPr lang="tr-TR" sz="2400" dirty="0">
                <a:solidFill>
                  <a:schemeClr val="tx1"/>
                </a:solidFill>
              </a:rPr>
              <a:t> döngülerinde birbirinden bağımsız ve 	kodun ayrı satırlarında yapılmaktadır. </a:t>
            </a:r>
            <a:r>
              <a:rPr lang="tr-TR" sz="2400" dirty="0" err="1">
                <a:solidFill>
                  <a:schemeClr val="tx1"/>
                </a:solidFill>
              </a:rPr>
              <a:t>for</a:t>
            </a:r>
            <a:r>
              <a:rPr lang="tr-TR" sz="2400" dirty="0">
                <a:solidFill>
                  <a:schemeClr val="tx1"/>
                </a:solidFill>
              </a:rPr>
              <a:t> döngüsünde ise 	bunlar tek satırda toplanacaktır.</a:t>
            </a:r>
          </a:p>
        </p:txBody>
      </p:sp>
    </p:spTree>
  </p:cSld>
  <p:clrMapOvr>
    <a:masterClrMapping/>
  </p:clrMapOvr>
  <p:transition>
    <p:random/>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normAutofit/>
          </a:bodyPr>
          <a:lstStyle/>
          <a:p>
            <a:r>
              <a:rPr lang="tr-TR" sz="6000" dirty="0"/>
              <a:t>file </a:t>
            </a:r>
            <a:r>
              <a:rPr lang="tr-TR" sz="6000" dirty="0" err="1"/>
              <a:t>end</a:t>
            </a:r>
            <a:r>
              <a:rPr lang="tr-TR" sz="6000" dirty="0"/>
              <a:t> of (</a:t>
            </a:r>
            <a:r>
              <a:rPr lang="tr-TR" sz="6000" dirty="0" err="1"/>
              <a:t>feof</a:t>
            </a:r>
            <a:r>
              <a:rPr lang="tr-TR" sz="6000" dirty="0"/>
              <a:t>)</a:t>
            </a:r>
            <a:br>
              <a:rPr lang="tr-TR" sz="6000" dirty="0"/>
            </a:br>
            <a:r>
              <a:rPr lang="tr-TR" sz="6000" dirty="0"/>
              <a:t>ile dosya sonuna gelindi mi kontrolü</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dirty="0" err="1"/>
              <a:t>feof</a:t>
            </a:r>
            <a:r>
              <a:rPr lang="tr-TR" dirty="0"/>
              <a:t> fonksiyonunun döngüler ile kullanımı</a:t>
            </a:r>
          </a:p>
        </p:txBody>
      </p:sp>
      <p:sp>
        <p:nvSpPr>
          <p:cNvPr id="3" name="Alt Başlık 2"/>
          <p:cNvSpPr>
            <a:spLocks noGrp="1"/>
          </p:cNvSpPr>
          <p:nvPr>
            <p:ph sz="quarter" idx="1"/>
          </p:nvPr>
        </p:nvSpPr>
        <p:spPr/>
        <p:txBody>
          <a:bodyPr>
            <a:normAutofit/>
          </a:bodyPr>
          <a:lstStyle/>
          <a:p>
            <a:pPr algn="just"/>
            <a:r>
              <a:rPr lang="tr-TR" dirty="0"/>
              <a:t>Aşağıdaki koddaki eksikler nelerdir?</a:t>
            </a:r>
            <a:endParaRPr lang="tr-TR" dirty="0">
              <a:solidFill>
                <a:schemeClr val="tx1"/>
              </a:solidFill>
            </a:endParaRPr>
          </a:p>
        </p:txBody>
      </p:sp>
      <p:pic>
        <p:nvPicPr>
          <p:cNvPr id="2050" name="Picture 2"/>
          <p:cNvPicPr>
            <a:picLocks noChangeAspect="1" noChangeArrowheads="1"/>
          </p:cNvPicPr>
          <p:nvPr/>
        </p:nvPicPr>
        <p:blipFill>
          <a:blip r:embed="rId3"/>
          <a:srcRect/>
          <a:stretch>
            <a:fillRect/>
          </a:stretch>
        </p:blipFill>
        <p:spPr bwMode="auto">
          <a:xfrm>
            <a:off x="6500826" y="1357298"/>
            <a:ext cx="1876425" cy="1162050"/>
          </a:xfrm>
          <a:prstGeom prst="rect">
            <a:avLst/>
          </a:prstGeom>
          <a:noFill/>
          <a:ln w="9525">
            <a:noFill/>
            <a:miter lim="800000"/>
            <a:headEnd/>
            <a:tailEnd/>
          </a:ln>
          <a:effectLst/>
        </p:spPr>
      </p:pic>
      <p:sp>
        <p:nvSpPr>
          <p:cNvPr id="5" name="4 Metin kutusu"/>
          <p:cNvSpPr txBox="1"/>
          <p:nvPr/>
        </p:nvSpPr>
        <p:spPr>
          <a:xfrm>
            <a:off x="500034" y="1714488"/>
            <a:ext cx="6215106" cy="4093428"/>
          </a:xfrm>
          <a:prstGeom prst="rect">
            <a:avLst/>
          </a:prstGeom>
          <a:noFill/>
        </p:spPr>
        <p:txBody>
          <a:bodyPr wrap="square" rtlCol="0">
            <a:spAutoFit/>
          </a:bodyPr>
          <a:lstStyle/>
          <a:p>
            <a:r>
              <a:rPr lang="tr-TR" sz="2000" dirty="0"/>
              <a:t>#</a:t>
            </a:r>
            <a:r>
              <a:rPr lang="tr-TR" sz="2000" dirty="0" err="1"/>
              <a:t>include</a:t>
            </a:r>
            <a:r>
              <a:rPr lang="tr-TR" sz="2000" dirty="0"/>
              <a:t> &lt;</a:t>
            </a:r>
            <a:r>
              <a:rPr lang="tr-TR" sz="2000" dirty="0" err="1"/>
              <a:t>stdio</a:t>
            </a:r>
            <a:r>
              <a:rPr lang="tr-TR" sz="2000" dirty="0"/>
              <a:t>.h&gt;</a:t>
            </a:r>
          </a:p>
          <a:p>
            <a:r>
              <a:rPr lang="tr-TR" sz="2000" dirty="0" err="1"/>
              <a:t>int</a:t>
            </a:r>
            <a:r>
              <a:rPr lang="tr-TR" sz="2000" dirty="0"/>
              <a:t> </a:t>
            </a:r>
            <a:r>
              <a:rPr lang="tr-TR" sz="2000" dirty="0" err="1"/>
              <a:t>main</a:t>
            </a:r>
            <a:r>
              <a:rPr lang="tr-TR" sz="2000" dirty="0"/>
              <a:t>() {</a:t>
            </a:r>
          </a:p>
          <a:p>
            <a:r>
              <a:rPr lang="tr-TR" sz="2000" dirty="0"/>
              <a:t>	FILE *dosya;</a:t>
            </a:r>
          </a:p>
          <a:p>
            <a:r>
              <a:rPr lang="tr-TR" sz="2000" dirty="0"/>
              <a:t>	dosya = </a:t>
            </a:r>
            <a:r>
              <a:rPr lang="tr-TR" sz="2000" dirty="0" err="1"/>
              <a:t>fopen</a:t>
            </a:r>
            <a:r>
              <a:rPr lang="tr-TR" sz="2000" dirty="0"/>
              <a:t>("</a:t>
            </a:r>
            <a:r>
              <a:rPr lang="tr-TR" sz="2000" dirty="0" err="1"/>
              <a:t>sayi</a:t>
            </a:r>
            <a:r>
              <a:rPr lang="tr-TR" sz="2000" dirty="0"/>
              <a:t>.</a:t>
            </a:r>
            <a:r>
              <a:rPr lang="tr-TR" sz="2000" dirty="0" err="1"/>
              <a:t>txt</a:t>
            </a:r>
            <a:r>
              <a:rPr lang="tr-TR" sz="2000" dirty="0"/>
              <a:t>", "r");</a:t>
            </a:r>
          </a:p>
          <a:p>
            <a:r>
              <a:rPr lang="tr-TR" sz="2000" dirty="0"/>
              <a:t>	</a:t>
            </a:r>
            <a:r>
              <a:rPr lang="tr-TR" sz="2000" dirty="0" err="1"/>
              <a:t>int</a:t>
            </a:r>
            <a:r>
              <a:rPr lang="tr-TR" sz="2000" dirty="0"/>
              <a:t> i=1,x;</a:t>
            </a:r>
          </a:p>
          <a:p>
            <a:r>
              <a:rPr lang="tr-TR" sz="2000" dirty="0"/>
              <a:t>	</a:t>
            </a:r>
            <a:r>
              <a:rPr lang="tr-TR" sz="2000" dirty="0" err="1"/>
              <a:t>while</a:t>
            </a:r>
            <a:r>
              <a:rPr lang="tr-TR" sz="2000" dirty="0"/>
              <a:t>(i&lt;=10)</a:t>
            </a:r>
          </a:p>
          <a:p>
            <a:r>
              <a:rPr lang="tr-TR" sz="2000" dirty="0"/>
              <a:t>	{</a:t>
            </a:r>
          </a:p>
          <a:p>
            <a:r>
              <a:rPr lang="tr-TR" sz="2000" dirty="0"/>
              <a:t>		</a:t>
            </a:r>
            <a:r>
              <a:rPr lang="tr-TR" sz="2000" dirty="0" err="1"/>
              <a:t>fscanf</a:t>
            </a:r>
            <a:r>
              <a:rPr lang="tr-TR" sz="2000" dirty="0"/>
              <a:t>(dosya, "%d",  &amp;x);</a:t>
            </a:r>
          </a:p>
          <a:p>
            <a:r>
              <a:rPr lang="tr-TR" sz="2000" dirty="0"/>
              <a:t>		</a:t>
            </a:r>
            <a:r>
              <a:rPr lang="tr-TR" sz="2000" dirty="0" err="1"/>
              <a:t>printf</a:t>
            </a:r>
            <a:r>
              <a:rPr lang="tr-TR" sz="2000" dirty="0"/>
              <a:t>("Okunan %d.</a:t>
            </a:r>
            <a:r>
              <a:rPr lang="tr-TR" sz="2000" dirty="0" err="1"/>
              <a:t>sayi</a:t>
            </a:r>
            <a:r>
              <a:rPr lang="tr-TR" sz="2000" dirty="0"/>
              <a:t>: %d\n", i,x);</a:t>
            </a:r>
          </a:p>
          <a:p>
            <a:r>
              <a:rPr lang="tr-TR" sz="2000" dirty="0"/>
              <a:t>		i++;</a:t>
            </a:r>
          </a:p>
          <a:p>
            <a:r>
              <a:rPr lang="tr-TR" sz="2000" dirty="0"/>
              <a:t>	}</a:t>
            </a:r>
          </a:p>
          <a:p>
            <a:r>
              <a:rPr lang="tr-TR" sz="2000" dirty="0"/>
              <a:t>	</a:t>
            </a:r>
            <a:r>
              <a:rPr lang="tr-TR" sz="2000" dirty="0" err="1"/>
              <a:t>return</a:t>
            </a:r>
            <a:r>
              <a:rPr lang="tr-TR" sz="2000" dirty="0"/>
              <a:t> 0;</a:t>
            </a:r>
          </a:p>
          <a:p>
            <a:r>
              <a:rPr lang="tr-TR" sz="2000" dirty="0"/>
              <a:t>}</a:t>
            </a:r>
          </a:p>
        </p:txBody>
      </p:sp>
      <p:pic>
        <p:nvPicPr>
          <p:cNvPr id="2051" name="Picture 3"/>
          <p:cNvPicPr>
            <a:picLocks noChangeAspect="1" noChangeArrowheads="1"/>
          </p:cNvPicPr>
          <p:nvPr/>
        </p:nvPicPr>
        <p:blipFill>
          <a:blip r:embed="rId4"/>
          <a:srcRect/>
          <a:stretch>
            <a:fillRect/>
          </a:stretch>
        </p:blipFill>
        <p:spPr bwMode="auto">
          <a:xfrm>
            <a:off x="6715140" y="2857496"/>
            <a:ext cx="2092746" cy="2219323"/>
          </a:xfrm>
          <a:prstGeom prst="rect">
            <a:avLst/>
          </a:prstGeom>
          <a:noFill/>
          <a:ln w="9525">
            <a:noFill/>
            <a:miter lim="800000"/>
            <a:headEnd/>
            <a:tailEnd/>
          </a:ln>
          <a:effectLst/>
        </p:spPr>
      </p:pic>
    </p:spTree>
    <p:extLst>
      <p:ext uri="{BB962C8B-B14F-4D97-AF65-F5344CB8AC3E}">
        <p14:creationId xmlns="" xmlns:p14="http://schemas.microsoft.com/office/powerpoint/2010/main" val="1943482447"/>
      </p:ext>
    </p:extLst>
  </p:cSld>
  <p:clrMapOvr>
    <a:overrideClrMapping bg1="lt1" tx1="dk1" bg2="lt2" tx2="dk2" accent1="accent1" accent2="accent2" accent3="accent3" accent4="accent4" accent5="accent5" accent6="accent6" hlink="hlink" folHlink="folHlink"/>
  </p:clrMapOvr>
  <p:transition>
    <p:random/>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500034" y="357166"/>
            <a:ext cx="8229600" cy="990600"/>
          </a:xfrm>
        </p:spPr>
        <p:txBody>
          <a:bodyPr anchor="ctr">
            <a:normAutofit/>
          </a:bodyPr>
          <a:lstStyle/>
          <a:p>
            <a:r>
              <a:rPr lang="tr-TR" dirty="0" err="1"/>
              <a:t>feof</a:t>
            </a:r>
            <a:r>
              <a:rPr lang="tr-TR" dirty="0"/>
              <a:t> fonksiyonunun döngüler ile kullanımı</a:t>
            </a:r>
          </a:p>
        </p:txBody>
      </p:sp>
      <p:sp>
        <p:nvSpPr>
          <p:cNvPr id="3" name="Alt Başlık 2"/>
          <p:cNvSpPr>
            <a:spLocks noGrp="1"/>
          </p:cNvSpPr>
          <p:nvPr>
            <p:ph sz="quarter" idx="1"/>
          </p:nvPr>
        </p:nvSpPr>
        <p:spPr/>
        <p:txBody>
          <a:bodyPr>
            <a:normAutofit lnSpcReduction="10000"/>
          </a:bodyPr>
          <a:lstStyle/>
          <a:p>
            <a:pPr algn="just"/>
            <a:r>
              <a:rPr lang="tr-TR" dirty="0"/>
              <a:t>HATA1: </a:t>
            </a:r>
            <a:r>
              <a:rPr lang="tr-TR" dirty="0" err="1"/>
              <a:t>sayi</a:t>
            </a:r>
            <a:r>
              <a:rPr lang="tr-TR" dirty="0"/>
              <a:t>.</a:t>
            </a:r>
            <a:r>
              <a:rPr lang="tr-TR" dirty="0" err="1"/>
              <a:t>txt</a:t>
            </a:r>
            <a:r>
              <a:rPr lang="tr-TR" dirty="0"/>
              <a:t> isimli bir dosya yoksa, kod bunu fark edememekte ve </a:t>
            </a:r>
            <a:r>
              <a:rPr lang="tr-TR" dirty="0" err="1"/>
              <a:t>fscanf</a:t>
            </a:r>
            <a:r>
              <a:rPr lang="tr-TR" dirty="0"/>
              <a:t> ile değer çekmeye çalışmaktadır.</a:t>
            </a:r>
          </a:p>
          <a:p>
            <a:pPr lvl="1" algn="just"/>
            <a:r>
              <a:rPr lang="tr-TR" dirty="0" err="1"/>
              <a:t>if</a:t>
            </a:r>
            <a:r>
              <a:rPr lang="tr-TR" dirty="0"/>
              <a:t>(dosya==NULL) şeklinde kontrol yapılır.</a:t>
            </a:r>
          </a:p>
          <a:p>
            <a:pPr lvl="1" algn="just"/>
            <a:r>
              <a:rPr lang="tr-TR" dirty="0"/>
              <a:t>Bu durumda kodun 0 harici bir değer ile sonlanması uygundur (örneğin </a:t>
            </a:r>
            <a:r>
              <a:rPr lang="tr-TR" i="1" dirty="0" err="1"/>
              <a:t>return</a:t>
            </a:r>
            <a:r>
              <a:rPr lang="tr-TR" i="1" dirty="0"/>
              <a:t> 1;</a:t>
            </a:r>
            <a:r>
              <a:rPr lang="tr-TR" dirty="0"/>
              <a:t> ). 0 değeri ile sonlanma kod başarılı şekilde, görevini yaparak sonlanırsa tercih edilir.</a:t>
            </a:r>
          </a:p>
          <a:p>
            <a:pPr algn="just"/>
            <a:r>
              <a:rPr lang="tr-TR" dirty="0"/>
              <a:t>HATA2: </a:t>
            </a:r>
            <a:r>
              <a:rPr lang="tr-TR" dirty="0">
                <a:solidFill>
                  <a:schemeClr val="tx1"/>
                </a:solidFill>
              </a:rPr>
              <a:t>Dosyadaki veriler bitmesine rağmen, kod bunu fark edememekte ve </a:t>
            </a:r>
            <a:r>
              <a:rPr lang="tr-TR" dirty="0" err="1">
                <a:solidFill>
                  <a:schemeClr val="tx1"/>
                </a:solidFill>
              </a:rPr>
              <a:t>fscanf</a:t>
            </a:r>
            <a:r>
              <a:rPr lang="tr-TR" dirty="0">
                <a:solidFill>
                  <a:schemeClr val="tx1"/>
                </a:solidFill>
              </a:rPr>
              <a:t> ile değerler çekmeye devam etmektedir.</a:t>
            </a:r>
          </a:p>
          <a:p>
            <a:pPr lvl="1" algn="just"/>
            <a:r>
              <a:rPr lang="tr-TR" dirty="0"/>
              <a:t>Dosyanın sonuna gelip gelmediğimizi nasıl anlarız?</a:t>
            </a:r>
          </a:p>
          <a:p>
            <a:pPr lvl="2" algn="just"/>
            <a:r>
              <a:rPr lang="tr-TR" sz="3200" dirty="0" err="1"/>
              <a:t>feof</a:t>
            </a:r>
            <a:r>
              <a:rPr lang="tr-TR" sz="3200" dirty="0"/>
              <a:t>(</a:t>
            </a:r>
            <a:r>
              <a:rPr lang="tr-TR" sz="3200" i="1" dirty="0"/>
              <a:t>dosya</a:t>
            </a:r>
            <a:r>
              <a:rPr lang="tr-TR" sz="3200" dirty="0"/>
              <a:t>) fonksiyonu ile…</a:t>
            </a:r>
            <a:r>
              <a:rPr lang="tr-TR" sz="3200" b="1" dirty="0"/>
              <a:t>  </a:t>
            </a:r>
          </a:p>
          <a:p>
            <a:pPr lvl="3" algn="just"/>
            <a:r>
              <a:rPr lang="tr-TR" sz="2800" b="1" dirty="0" err="1"/>
              <a:t>eof</a:t>
            </a:r>
            <a:r>
              <a:rPr lang="tr-TR" sz="2800" b="1" dirty="0"/>
              <a:t> :</a:t>
            </a:r>
            <a:r>
              <a:rPr lang="tr-TR" sz="2800" b="1" dirty="0" err="1"/>
              <a:t>e</a:t>
            </a:r>
            <a:r>
              <a:rPr lang="tr-TR" sz="2800" dirty="0" err="1"/>
              <a:t>nd</a:t>
            </a:r>
            <a:r>
              <a:rPr lang="tr-TR" sz="2800" dirty="0"/>
              <a:t>-</a:t>
            </a:r>
            <a:r>
              <a:rPr lang="tr-TR" sz="2800" b="1" dirty="0"/>
              <a:t>o</a:t>
            </a:r>
            <a:r>
              <a:rPr lang="tr-TR" sz="2800" dirty="0"/>
              <a:t>f-</a:t>
            </a:r>
            <a:r>
              <a:rPr lang="tr-TR" sz="2800" b="1" dirty="0"/>
              <a:t>f</a:t>
            </a:r>
            <a:r>
              <a:rPr lang="tr-TR" sz="2800" dirty="0"/>
              <a:t>ile</a:t>
            </a:r>
          </a:p>
        </p:txBody>
      </p:sp>
    </p:spTree>
    <p:extLst>
      <p:ext uri="{BB962C8B-B14F-4D97-AF65-F5344CB8AC3E}">
        <p14:creationId xmlns="" xmlns:p14="http://schemas.microsoft.com/office/powerpoint/2010/main" val="1943482447"/>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fontScale="90000"/>
          </a:bodyPr>
          <a:lstStyle/>
          <a:p>
            <a:r>
              <a:rPr lang="tr-TR" sz="4000" dirty="0" err="1"/>
              <a:t>feof</a:t>
            </a:r>
            <a:r>
              <a:rPr lang="tr-TR" sz="4000" dirty="0"/>
              <a:t> fonksiyonunun döngüler ile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r>
              <a:rPr lang="tr-TR" dirty="0" err="1">
                <a:solidFill>
                  <a:schemeClr val="tx1"/>
                </a:solidFill>
              </a:rPr>
              <a:t>feof</a:t>
            </a:r>
            <a:r>
              <a:rPr lang="tr-TR" dirty="0">
                <a:solidFill>
                  <a:schemeClr val="tx1"/>
                </a:solidFill>
              </a:rPr>
              <a:t>(dosya</a:t>
            </a:r>
            <a:r>
              <a:rPr lang="tr-TR" b="1" dirty="0">
                <a:solidFill>
                  <a:schemeClr val="tx1"/>
                </a:solidFill>
              </a:rPr>
              <a:t>) </a:t>
            </a:r>
          </a:p>
          <a:p>
            <a:pPr algn="just">
              <a:buNone/>
            </a:pPr>
            <a:r>
              <a:rPr lang="tr-TR" b="1" dirty="0">
                <a:solidFill>
                  <a:schemeClr val="tx1"/>
                </a:solidFill>
              </a:rPr>
              <a:t>//</a:t>
            </a:r>
            <a:r>
              <a:rPr lang="tr-TR" b="1" dirty="0" err="1">
                <a:solidFill>
                  <a:schemeClr val="tx1"/>
                </a:solidFill>
              </a:rPr>
              <a:t>end</a:t>
            </a:r>
            <a:r>
              <a:rPr lang="tr-TR" b="1" dirty="0">
                <a:solidFill>
                  <a:schemeClr val="tx1"/>
                </a:solidFill>
              </a:rPr>
              <a:t> of file</a:t>
            </a:r>
            <a:endParaRPr lang="tr-TR" b="1" dirty="0"/>
          </a:p>
          <a:p>
            <a:pPr lvl="1" algn="just"/>
            <a:r>
              <a:rPr lang="tr-TR" dirty="0">
                <a:solidFill>
                  <a:schemeClr val="tx1"/>
                </a:solidFill>
              </a:rPr>
              <a:t>Bir dosyadan okuma yaptıysak ve dosyada sona gelindiyse </a:t>
            </a:r>
            <a:r>
              <a:rPr lang="tr-TR" dirty="0" err="1">
                <a:solidFill>
                  <a:schemeClr val="tx1"/>
                </a:solidFill>
              </a:rPr>
              <a:t>feof</a:t>
            </a:r>
            <a:r>
              <a:rPr lang="tr-TR" dirty="0">
                <a:solidFill>
                  <a:schemeClr val="tx1"/>
                </a:solidFill>
              </a:rPr>
              <a:t> fonksiyonu 0 harici bir değer döner.</a:t>
            </a:r>
          </a:p>
          <a:p>
            <a:pPr lvl="1" algn="just">
              <a:buNone/>
            </a:pPr>
            <a:endParaRPr lang="tr-TR" dirty="0">
              <a:solidFill>
                <a:schemeClr val="tx1"/>
              </a:solidFill>
            </a:endParaRPr>
          </a:p>
          <a:p>
            <a:pPr lvl="1" algn="just">
              <a:buNone/>
            </a:pPr>
            <a:r>
              <a:rPr lang="tr-TR" dirty="0" err="1">
                <a:solidFill>
                  <a:schemeClr val="tx1"/>
                </a:solidFill>
              </a:rPr>
              <a:t>int</a:t>
            </a:r>
            <a:r>
              <a:rPr lang="tr-TR" dirty="0">
                <a:solidFill>
                  <a:schemeClr val="tx1"/>
                </a:solidFill>
              </a:rPr>
              <a:t> x = </a:t>
            </a:r>
            <a:r>
              <a:rPr lang="tr-TR" dirty="0" err="1">
                <a:solidFill>
                  <a:schemeClr val="tx1"/>
                </a:solidFill>
              </a:rPr>
              <a:t>feof</a:t>
            </a:r>
            <a:r>
              <a:rPr lang="tr-TR" dirty="0">
                <a:solidFill>
                  <a:schemeClr val="tx1"/>
                </a:solidFill>
              </a:rPr>
              <a:t>(dosya);</a:t>
            </a:r>
          </a:p>
          <a:p>
            <a:pPr lvl="1">
              <a:buNone/>
            </a:pPr>
            <a:r>
              <a:rPr lang="tr-TR" dirty="0">
                <a:solidFill>
                  <a:schemeClr val="tx1"/>
                </a:solidFill>
              </a:rPr>
              <a:t>x, 0 değerini almışsa anlıyoruz ki </a:t>
            </a:r>
            <a:r>
              <a:rPr lang="tr-TR" b="1" dirty="0">
                <a:solidFill>
                  <a:schemeClr val="tx1"/>
                </a:solidFill>
              </a:rPr>
              <a:t>dosyada daha veri var.</a:t>
            </a:r>
          </a:p>
          <a:p>
            <a:pPr lvl="1">
              <a:buNone/>
            </a:pPr>
            <a:r>
              <a:rPr lang="tr-TR" sz="2000" i="1" dirty="0">
                <a:solidFill>
                  <a:srgbClr val="002060"/>
                </a:solidFill>
              </a:rPr>
              <a:t>(</a:t>
            </a:r>
            <a:r>
              <a:rPr lang="tr-TR" sz="2000" i="1" dirty="0" err="1">
                <a:solidFill>
                  <a:srgbClr val="002060"/>
                </a:solidFill>
              </a:rPr>
              <a:t>Have</a:t>
            </a:r>
            <a:r>
              <a:rPr lang="tr-TR" sz="2000" i="1" dirty="0">
                <a:solidFill>
                  <a:srgbClr val="002060"/>
                </a:solidFill>
              </a:rPr>
              <a:t> </a:t>
            </a:r>
            <a:r>
              <a:rPr lang="tr-TR" sz="2000" i="1" dirty="0" err="1">
                <a:solidFill>
                  <a:srgbClr val="002060"/>
                </a:solidFill>
              </a:rPr>
              <a:t>you</a:t>
            </a:r>
            <a:r>
              <a:rPr lang="tr-TR" sz="2000" i="1" dirty="0">
                <a:solidFill>
                  <a:srgbClr val="002060"/>
                </a:solidFill>
              </a:rPr>
              <a:t> </a:t>
            </a:r>
            <a:r>
              <a:rPr lang="tr-TR" sz="2000" i="1" dirty="0" err="1">
                <a:solidFill>
                  <a:srgbClr val="002060"/>
                </a:solidFill>
              </a:rPr>
              <a:t>reached</a:t>
            </a:r>
            <a:r>
              <a:rPr lang="tr-TR" sz="2000" i="1" dirty="0">
                <a:solidFill>
                  <a:srgbClr val="002060"/>
                </a:solidFill>
              </a:rPr>
              <a:t> </a:t>
            </a:r>
            <a:r>
              <a:rPr lang="tr-TR" sz="2000" i="1" dirty="0" err="1">
                <a:solidFill>
                  <a:srgbClr val="002060"/>
                </a:solidFill>
              </a:rPr>
              <a:t>the</a:t>
            </a:r>
            <a:r>
              <a:rPr lang="tr-TR" sz="2000" i="1" dirty="0">
                <a:solidFill>
                  <a:srgbClr val="002060"/>
                </a:solidFill>
              </a:rPr>
              <a:t> </a:t>
            </a:r>
            <a:r>
              <a:rPr lang="tr-TR" sz="2000" i="1" dirty="0" err="1">
                <a:solidFill>
                  <a:srgbClr val="002060"/>
                </a:solidFill>
              </a:rPr>
              <a:t>end</a:t>
            </a:r>
            <a:r>
              <a:rPr lang="tr-TR" sz="2000" i="1" dirty="0">
                <a:solidFill>
                  <a:srgbClr val="002060"/>
                </a:solidFill>
              </a:rPr>
              <a:t> of </a:t>
            </a:r>
            <a:r>
              <a:rPr lang="tr-TR" sz="2000" i="1" dirty="0" err="1">
                <a:solidFill>
                  <a:srgbClr val="002060"/>
                </a:solidFill>
              </a:rPr>
              <a:t>the</a:t>
            </a:r>
            <a:r>
              <a:rPr lang="tr-TR" sz="2000" i="1" dirty="0">
                <a:solidFill>
                  <a:srgbClr val="002060"/>
                </a:solidFill>
              </a:rPr>
              <a:t> file? </a:t>
            </a:r>
            <a:r>
              <a:rPr lang="tr-TR" sz="2000" i="1" dirty="0" err="1">
                <a:solidFill>
                  <a:srgbClr val="002060"/>
                </a:solidFill>
              </a:rPr>
              <a:t>False</a:t>
            </a:r>
            <a:r>
              <a:rPr lang="tr-TR" sz="2000" i="1" dirty="0">
                <a:solidFill>
                  <a:srgbClr val="002060"/>
                </a:solidFill>
              </a:rPr>
              <a:t> -&gt; 0)</a:t>
            </a:r>
          </a:p>
          <a:p>
            <a:pPr lvl="1">
              <a:buNone/>
            </a:pPr>
            <a:r>
              <a:rPr lang="tr-TR" dirty="0">
                <a:solidFill>
                  <a:schemeClr val="tx1"/>
                </a:solidFill>
              </a:rPr>
              <a:t>x, 0 değerini almamışsa(0 harici herhangi bir değer almışsa) anlıyoruz ki dosyada sona gelindi. </a:t>
            </a:r>
            <a:br>
              <a:rPr lang="tr-TR" dirty="0">
                <a:solidFill>
                  <a:schemeClr val="tx1"/>
                </a:solidFill>
              </a:rPr>
            </a:br>
            <a:endParaRPr lang="tr-TR" dirty="0">
              <a:solidFill>
                <a:schemeClr val="tx1"/>
              </a:solidFill>
            </a:endParaRPr>
          </a:p>
          <a:p>
            <a:pPr lvl="1" algn="just">
              <a:buNone/>
            </a:pPr>
            <a:r>
              <a:rPr lang="tr-TR" dirty="0">
                <a:solidFill>
                  <a:schemeClr val="tx1"/>
                </a:solidFill>
              </a:rPr>
              <a:t>Görünmez bir imlecin dosyadan okuma yaptıkça dosyada ilerlediğini düşünebilirsiniz. C gerçekten de arka planda böyle bir imleç değişkeni barındırır, değerini tutar ve günceller.</a:t>
            </a:r>
          </a:p>
        </p:txBody>
      </p:sp>
      <p:pic>
        <p:nvPicPr>
          <p:cNvPr id="4" name="3 Resim" descr="mac-osx-arrow-cursor.png"/>
          <p:cNvPicPr>
            <a:picLocks noChangeAspect="1"/>
          </p:cNvPicPr>
          <p:nvPr/>
        </p:nvPicPr>
        <p:blipFill>
          <a:blip r:embed="rId3"/>
          <a:stretch>
            <a:fillRect/>
          </a:stretch>
        </p:blipFill>
        <p:spPr>
          <a:xfrm>
            <a:off x="357158" y="5072074"/>
            <a:ext cx="714380" cy="985348"/>
          </a:xfrm>
          <a:prstGeom prst="rect">
            <a:avLst/>
          </a:prstGeom>
        </p:spPr>
      </p:pic>
    </p:spTree>
    <p:extLst>
      <p:ext uri="{BB962C8B-B14F-4D97-AF65-F5344CB8AC3E}">
        <p14:creationId xmlns="" xmlns:p14="http://schemas.microsoft.com/office/powerpoint/2010/main" val="1943482447"/>
      </p:ext>
    </p:extLst>
  </p:cSld>
  <p:clrMapOvr>
    <a:overrideClrMapping bg1="lt1" tx1="dk1" bg2="lt2" tx2="dk2" accent1="accent1" accent2="accent2" accent3="accent3" accent4="accent4" accent5="accent5" accent6="accent6" hlink="hlink" folHlink="folHlink"/>
  </p:clrMapOvr>
  <p:transition>
    <p:random/>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2" name="Başlık 1"/>
          <p:cNvSpPr>
            <a:spLocks noGrp="1"/>
          </p:cNvSpPr>
          <p:nvPr>
            <p:ph type="title"/>
          </p:nvPr>
        </p:nvSpPr>
        <p:spPr/>
        <p:txBody>
          <a:bodyPr anchor="ctr">
            <a:normAutofit fontScale="90000"/>
          </a:bodyPr>
          <a:lstStyle/>
          <a:p>
            <a:r>
              <a:rPr lang="tr-TR" sz="4000" dirty="0" err="1"/>
              <a:t>feof</a:t>
            </a:r>
            <a:r>
              <a:rPr lang="tr-TR" sz="4000" dirty="0"/>
              <a:t> fonksiyonunun döngüler ile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3471858" cy="4937760"/>
          </a:xfrm>
        </p:spPr>
        <p:txBody>
          <a:bodyPr>
            <a:normAutofit/>
          </a:bodyPr>
          <a:lstStyle/>
          <a:p>
            <a:pPr algn="just"/>
            <a:r>
              <a:rPr lang="tr-TR" sz="2000" dirty="0" err="1">
                <a:solidFill>
                  <a:schemeClr val="tx1"/>
                </a:solidFill>
              </a:rPr>
              <a:t>feof</a:t>
            </a:r>
            <a:r>
              <a:rPr lang="tr-TR" sz="2000" dirty="0">
                <a:solidFill>
                  <a:schemeClr val="tx1"/>
                </a:solidFill>
              </a:rPr>
              <a:t>(dosya</a:t>
            </a:r>
            <a:r>
              <a:rPr lang="tr-TR" sz="2000" b="1" dirty="0">
                <a:solidFill>
                  <a:schemeClr val="tx1"/>
                </a:solidFill>
              </a:rPr>
              <a:t>) </a:t>
            </a:r>
          </a:p>
          <a:p>
            <a:pPr algn="just">
              <a:buNone/>
            </a:pPr>
            <a:r>
              <a:rPr lang="tr-TR" sz="2000" b="1" dirty="0">
                <a:solidFill>
                  <a:schemeClr val="tx1"/>
                </a:solidFill>
              </a:rPr>
              <a:t>//</a:t>
            </a:r>
            <a:r>
              <a:rPr lang="tr-TR" sz="2000" b="1" dirty="0" err="1">
                <a:solidFill>
                  <a:schemeClr val="tx1"/>
                </a:solidFill>
              </a:rPr>
              <a:t>end</a:t>
            </a:r>
            <a:r>
              <a:rPr lang="tr-TR" sz="2000" b="1" dirty="0">
                <a:solidFill>
                  <a:schemeClr val="tx1"/>
                </a:solidFill>
              </a:rPr>
              <a:t> of file</a:t>
            </a:r>
            <a:endParaRPr lang="tr-TR" sz="2000" b="1" dirty="0"/>
          </a:p>
          <a:p>
            <a:pPr lvl="1" algn="just"/>
            <a:r>
              <a:rPr lang="tr-TR" sz="1800" dirty="0" err="1">
                <a:solidFill>
                  <a:schemeClr val="tx1"/>
                </a:solidFill>
              </a:rPr>
              <a:t>feof</a:t>
            </a:r>
            <a:r>
              <a:rPr lang="tr-TR" sz="1800" dirty="0">
                <a:solidFill>
                  <a:schemeClr val="tx1"/>
                </a:solidFill>
              </a:rPr>
              <a:t> fonksiyonunu döngü ile kullanarak bir dosya içinde kaç tane sayı olduğunu sayalım.</a:t>
            </a:r>
          </a:p>
          <a:p>
            <a:pPr lvl="1" algn="just"/>
            <a:endParaRPr lang="tr-TR" dirty="0">
              <a:solidFill>
                <a:schemeClr val="tx1"/>
              </a:solidFill>
            </a:endParaRPr>
          </a:p>
          <a:p>
            <a:pPr lvl="1" algn="just">
              <a:buNone/>
            </a:pPr>
            <a:endParaRPr lang="tr-TR" dirty="0">
              <a:solidFill>
                <a:schemeClr val="tx1"/>
              </a:solidFill>
            </a:endParaRPr>
          </a:p>
        </p:txBody>
      </p:sp>
      <p:sp>
        <p:nvSpPr>
          <p:cNvPr id="4" name="3 Dikdörtgen"/>
          <p:cNvSpPr/>
          <p:nvPr/>
        </p:nvSpPr>
        <p:spPr>
          <a:xfrm>
            <a:off x="4357686" y="1357298"/>
            <a:ext cx="4572000" cy="443198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sz="1600" dirty="0"/>
              <a:t>#</a:t>
            </a:r>
            <a:r>
              <a:rPr lang="tr-TR" sz="1600" dirty="0" err="1"/>
              <a:t>include</a:t>
            </a:r>
            <a:r>
              <a:rPr lang="tr-TR" sz="1600" dirty="0"/>
              <a:t> &lt;</a:t>
            </a:r>
            <a:r>
              <a:rPr lang="tr-TR" sz="1600" dirty="0" err="1"/>
              <a:t>stdio</a:t>
            </a:r>
            <a:r>
              <a:rPr lang="tr-TR" sz="1600" dirty="0"/>
              <a:t>.h&gt;</a:t>
            </a:r>
          </a:p>
          <a:p>
            <a:r>
              <a:rPr lang="tr-TR" sz="1600" dirty="0" err="1"/>
              <a:t>int</a:t>
            </a:r>
            <a:r>
              <a:rPr lang="tr-TR" sz="1600" dirty="0"/>
              <a:t> </a:t>
            </a:r>
            <a:r>
              <a:rPr lang="tr-TR" sz="1600" dirty="0" err="1"/>
              <a:t>main</a:t>
            </a:r>
            <a:r>
              <a:rPr lang="tr-TR" sz="1600" dirty="0"/>
              <a:t>() {</a:t>
            </a:r>
          </a:p>
          <a:p>
            <a:r>
              <a:rPr lang="tr-TR" sz="1600" dirty="0"/>
              <a:t>	FILE *dosya;</a:t>
            </a:r>
          </a:p>
          <a:p>
            <a:r>
              <a:rPr lang="tr-TR" sz="1600" dirty="0"/>
              <a:t>	dosya = </a:t>
            </a:r>
            <a:r>
              <a:rPr lang="tr-TR" sz="1600" dirty="0" err="1"/>
              <a:t>fopen</a:t>
            </a:r>
            <a:r>
              <a:rPr lang="tr-TR" sz="1600" dirty="0"/>
              <a:t>("</a:t>
            </a:r>
            <a:r>
              <a:rPr lang="tr-TR" sz="1600" dirty="0" err="1"/>
              <a:t>sayi</a:t>
            </a:r>
            <a:r>
              <a:rPr lang="tr-TR" sz="1600" dirty="0"/>
              <a:t>.</a:t>
            </a:r>
            <a:r>
              <a:rPr lang="tr-TR" sz="1600" dirty="0" err="1"/>
              <a:t>txt</a:t>
            </a:r>
            <a:r>
              <a:rPr lang="tr-TR" sz="1600" dirty="0"/>
              <a:t>", "r");</a:t>
            </a:r>
          </a:p>
          <a:p>
            <a:r>
              <a:rPr lang="tr-TR" sz="1600" dirty="0"/>
              <a:t>	</a:t>
            </a:r>
            <a:r>
              <a:rPr lang="tr-TR" sz="1600" dirty="0" err="1"/>
              <a:t>if</a:t>
            </a:r>
            <a:r>
              <a:rPr lang="tr-TR" sz="1600" dirty="0"/>
              <a:t>(dosya==NULL) {</a:t>
            </a:r>
          </a:p>
          <a:p>
            <a:r>
              <a:rPr lang="tr-TR" sz="1600" dirty="0"/>
              <a:t>		</a:t>
            </a:r>
            <a:r>
              <a:rPr lang="tr-TR" sz="1600" dirty="0" err="1"/>
              <a:t>printf</a:t>
            </a:r>
            <a:r>
              <a:rPr lang="tr-TR" sz="1600" dirty="0"/>
              <a:t>("Dosya </a:t>
            </a:r>
            <a:r>
              <a:rPr lang="tr-TR" sz="1600" dirty="0" err="1"/>
              <a:t>bulunamadi</a:t>
            </a:r>
            <a:r>
              <a:rPr lang="tr-TR" sz="1600" dirty="0"/>
              <a:t>.");</a:t>
            </a:r>
          </a:p>
          <a:p>
            <a:r>
              <a:rPr lang="tr-TR" sz="1600" dirty="0"/>
              <a:t>		</a:t>
            </a:r>
            <a:r>
              <a:rPr lang="tr-TR" sz="1600" dirty="0" err="1"/>
              <a:t>return</a:t>
            </a:r>
            <a:r>
              <a:rPr lang="tr-TR" sz="1600" dirty="0"/>
              <a:t> 1;</a:t>
            </a:r>
          </a:p>
          <a:p>
            <a:r>
              <a:rPr lang="tr-TR" sz="1600" dirty="0"/>
              <a:t>	}</a:t>
            </a:r>
          </a:p>
          <a:p>
            <a:r>
              <a:rPr lang="tr-TR" sz="1600" dirty="0"/>
              <a:t>	</a:t>
            </a:r>
            <a:r>
              <a:rPr lang="tr-TR" sz="1600" dirty="0" err="1"/>
              <a:t>int</a:t>
            </a:r>
            <a:r>
              <a:rPr lang="tr-TR" sz="1600" dirty="0"/>
              <a:t> </a:t>
            </a:r>
            <a:r>
              <a:rPr lang="tr-TR" sz="1600" dirty="0" err="1"/>
              <a:t>sayac</a:t>
            </a:r>
            <a:r>
              <a:rPr lang="tr-TR" sz="1600" dirty="0"/>
              <a:t>=0;</a:t>
            </a:r>
          </a:p>
          <a:p>
            <a:r>
              <a:rPr lang="tr-TR" sz="1600" dirty="0"/>
              <a:t>	</a:t>
            </a:r>
            <a:r>
              <a:rPr lang="tr-TR" sz="1600" dirty="0" err="1"/>
              <a:t>int</a:t>
            </a:r>
            <a:r>
              <a:rPr lang="tr-TR" sz="1600" dirty="0"/>
              <a:t> x;</a:t>
            </a:r>
          </a:p>
          <a:p>
            <a:r>
              <a:rPr lang="tr-TR" sz="1600" dirty="0"/>
              <a:t>	</a:t>
            </a:r>
            <a:r>
              <a:rPr lang="tr-TR" sz="1600" dirty="0" err="1"/>
              <a:t>while</a:t>
            </a:r>
            <a:r>
              <a:rPr lang="tr-TR" sz="1600" dirty="0"/>
              <a:t>(!</a:t>
            </a:r>
            <a:r>
              <a:rPr lang="tr-TR" sz="1600" dirty="0" err="1"/>
              <a:t>feof</a:t>
            </a:r>
            <a:r>
              <a:rPr lang="tr-TR" sz="1600" dirty="0"/>
              <a:t>(dosya)) {</a:t>
            </a:r>
          </a:p>
          <a:p>
            <a:r>
              <a:rPr lang="tr-TR" sz="1600" dirty="0"/>
              <a:t>		</a:t>
            </a:r>
            <a:r>
              <a:rPr lang="tr-TR" sz="1600" dirty="0" err="1"/>
              <a:t>fscanf</a:t>
            </a:r>
            <a:r>
              <a:rPr lang="tr-TR" sz="1600" dirty="0"/>
              <a:t>(dosya, "%d", &amp;x);</a:t>
            </a:r>
          </a:p>
          <a:p>
            <a:r>
              <a:rPr lang="tr-TR" sz="1600" dirty="0"/>
              <a:t>		</a:t>
            </a:r>
            <a:r>
              <a:rPr lang="tr-TR" sz="1600" dirty="0" err="1"/>
              <a:t>sayac</a:t>
            </a:r>
            <a:r>
              <a:rPr lang="tr-TR" sz="1600" dirty="0"/>
              <a:t>++;</a:t>
            </a:r>
          </a:p>
          <a:p>
            <a:r>
              <a:rPr lang="tr-TR" sz="1600" dirty="0"/>
              <a:t>	}</a:t>
            </a:r>
          </a:p>
          <a:p>
            <a:r>
              <a:rPr lang="tr-TR" sz="1600" dirty="0"/>
              <a:t>	</a:t>
            </a:r>
            <a:r>
              <a:rPr lang="tr-TR" sz="1600" dirty="0" err="1"/>
              <a:t>printf</a:t>
            </a:r>
            <a:r>
              <a:rPr lang="tr-TR" sz="1600" dirty="0"/>
              <a:t>("Dosyada %d </a:t>
            </a:r>
            <a:r>
              <a:rPr lang="tr-TR" sz="1600" dirty="0" err="1"/>
              <a:t>sayi</a:t>
            </a:r>
            <a:r>
              <a:rPr lang="tr-TR" sz="1600" dirty="0"/>
              <a:t> var.", </a:t>
            </a:r>
            <a:r>
              <a:rPr lang="tr-TR" sz="1600" dirty="0" err="1"/>
              <a:t>sayac</a:t>
            </a:r>
            <a:r>
              <a:rPr lang="tr-TR" sz="1600" dirty="0"/>
              <a:t>);</a:t>
            </a:r>
          </a:p>
          <a:p>
            <a:r>
              <a:rPr lang="tr-TR" sz="1600" dirty="0"/>
              <a:t>	</a:t>
            </a:r>
            <a:r>
              <a:rPr lang="tr-TR" sz="1600" dirty="0" err="1"/>
              <a:t>return</a:t>
            </a:r>
            <a:r>
              <a:rPr lang="tr-TR" sz="1600" dirty="0"/>
              <a:t> 0;</a:t>
            </a:r>
          </a:p>
          <a:p>
            <a:r>
              <a:rPr lang="tr-TR" sz="1600" dirty="0"/>
              <a:t>} // dosyada </a:t>
            </a:r>
            <a:r>
              <a:rPr lang="tr-TR" sz="1600" dirty="0" err="1"/>
              <a:t>hic</a:t>
            </a:r>
            <a:r>
              <a:rPr lang="tr-TR" sz="1600" dirty="0"/>
              <a:t> </a:t>
            </a:r>
            <a:r>
              <a:rPr lang="tr-TR" sz="1600" dirty="0" err="1"/>
              <a:t>sayi</a:t>
            </a:r>
            <a:r>
              <a:rPr lang="tr-TR" sz="1600" dirty="0"/>
              <a:t> yoksa </a:t>
            </a:r>
            <a:r>
              <a:rPr lang="tr-TR" sz="1600" dirty="0" err="1"/>
              <a:t>kac</a:t>
            </a:r>
            <a:r>
              <a:rPr lang="tr-TR" sz="1600" dirty="0"/>
              <a:t> </a:t>
            </a:r>
            <a:r>
              <a:rPr lang="tr-TR" sz="1600" dirty="0" err="1"/>
              <a:t>degerini</a:t>
            </a:r>
            <a:r>
              <a:rPr lang="tr-TR" sz="1600" dirty="0"/>
              <a:t> </a:t>
            </a:r>
            <a:r>
              <a:rPr lang="tr-TR" sz="1600" dirty="0" err="1"/>
              <a:t>doner</a:t>
            </a:r>
            <a:r>
              <a:rPr lang="tr-TR" sz="1600" dirty="0"/>
              <a:t>?</a:t>
            </a:r>
          </a:p>
        </p:txBody>
      </p:sp>
      <p:pic>
        <p:nvPicPr>
          <p:cNvPr id="1028" name="Picture 4"/>
          <p:cNvPicPr>
            <a:picLocks noChangeAspect="1" noChangeArrowheads="1"/>
          </p:cNvPicPr>
          <p:nvPr/>
        </p:nvPicPr>
        <p:blipFill>
          <a:blip r:embed="rId3"/>
          <a:srcRect t="14630" r="6237" b="12192"/>
          <a:stretch>
            <a:fillRect/>
          </a:stretch>
        </p:blipFill>
        <p:spPr bwMode="auto">
          <a:xfrm>
            <a:off x="928662" y="4643446"/>
            <a:ext cx="2706034" cy="1080371"/>
          </a:xfrm>
          <a:prstGeom prst="rect">
            <a:avLst/>
          </a:prstGeom>
          <a:noFill/>
          <a:ln w="9525">
            <a:solidFill>
              <a:srgbClr val="002060"/>
            </a:solid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1428728" y="3143248"/>
            <a:ext cx="1500198" cy="929057"/>
          </a:xfrm>
          <a:prstGeom prst="rect">
            <a:avLst/>
          </a:prstGeom>
          <a:noFill/>
          <a:ln w="9525">
            <a:noFill/>
            <a:miter lim="800000"/>
            <a:headEnd/>
            <a:tailEnd/>
          </a:ln>
          <a:effectLst/>
        </p:spPr>
      </p:pic>
      <p:sp>
        <p:nvSpPr>
          <p:cNvPr id="9" name="8 Metin kutusu"/>
          <p:cNvSpPr txBox="1"/>
          <p:nvPr/>
        </p:nvSpPr>
        <p:spPr>
          <a:xfrm>
            <a:off x="500034" y="5929330"/>
            <a:ext cx="8072494" cy="3385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tr-TR" sz="1600" dirty="0"/>
              <a:t>Bir döngü içinde </a:t>
            </a:r>
            <a:r>
              <a:rPr lang="tr-TR" sz="1600" dirty="0" err="1"/>
              <a:t>fscanf’in</a:t>
            </a:r>
            <a:r>
              <a:rPr lang="tr-TR" sz="1600" dirty="0"/>
              <a:t> ardından </a:t>
            </a:r>
            <a:r>
              <a:rPr lang="tr-TR" sz="1600" b="1" i="1" dirty="0" err="1"/>
              <a:t>if</a:t>
            </a:r>
            <a:r>
              <a:rPr lang="tr-TR" sz="1600" b="1" i="1" dirty="0"/>
              <a:t>(</a:t>
            </a:r>
            <a:r>
              <a:rPr lang="tr-TR" sz="1600" b="1" i="1" dirty="0" err="1"/>
              <a:t>feof</a:t>
            </a:r>
            <a:r>
              <a:rPr lang="tr-TR" sz="1600" b="1" i="1" dirty="0"/>
              <a:t>(dosya)) break; </a:t>
            </a:r>
            <a:r>
              <a:rPr lang="tr-TR" sz="1600" dirty="0"/>
              <a:t>şeklinde bir kullanım da düşünülebilir.</a:t>
            </a:r>
          </a:p>
        </p:txBody>
      </p:sp>
      <p:sp>
        <p:nvSpPr>
          <p:cNvPr id="10" name="9 Aşağı Ok"/>
          <p:cNvSpPr/>
          <p:nvPr/>
        </p:nvSpPr>
        <p:spPr>
          <a:xfrm>
            <a:off x="2000232" y="4143380"/>
            <a:ext cx="428628"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 xmlns:p14="http://schemas.microsoft.com/office/powerpoint/2010/main" val="1943482447"/>
      </p:ext>
    </p:extLst>
  </p:cSld>
  <p:clrMapOvr>
    <a:overrideClrMapping bg1="lt1" tx1="dk1" bg2="lt2" tx2="dk2" accent1="accent1" accent2="accent2" accent3="accent3" accent4="accent4" accent5="accent5" accent6="accent6" hlink="hlink" folHlink="folHlink"/>
  </p:clrMapOvr>
  <p:transition>
    <p:random/>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5" name="Başlık 1"/>
          <p:cNvSpPr>
            <a:spLocks noGrp="1"/>
          </p:cNvSpPr>
          <p:nvPr>
            <p:ph type="title"/>
          </p:nvPr>
        </p:nvSpPr>
        <p:spPr/>
        <p:txBody>
          <a:bodyPr anchor="ctr">
            <a:normAutofit fontScale="90000"/>
          </a:bodyPr>
          <a:lstStyle/>
          <a:p>
            <a:r>
              <a:rPr lang="tr-TR" sz="4000" dirty="0" err="1"/>
              <a:t>feof</a:t>
            </a:r>
            <a:r>
              <a:rPr lang="tr-TR" sz="4000" dirty="0"/>
              <a:t> fonksiyonunun döngüler ile kullanımı</a:t>
            </a:r>
            <a:endParaRPr lang="tr-TR" sz="4000" b="1" dirty="0">
              <a:solidFill>
                <a:schemeClr val="tx2">
                  <a:lumMod val="60000"/>
                  <a:lumOff val="40000"/>
                </a:schemeClr>
              </a:solidFill>
            </a:endParaRPr>
          </a:p>
        </p:txBody>
      </p:sp>
      <p:sp>
        <p:nvSpPr>
          <p:cNvPr id="3" name="2 İçerik Yer Tutucusu"/>
          <p:cNvSpPr>
            <a:spLocks noGrp="1"/>
          </p:cNvSpPr>
          <p:nvPr>
            <p:ph sz="quarter" idx="1"/>
          </p:nvPr>
        </p:nvSpPr>
        <p:spPr>
          <a:xfrm>
            <a:off x="285720" y="1142984"/>
            <a:ext cx="8358246" cy="4937760"/>
          </a:xfrm>
        </p:spPr>
        <p:txBody>
          <a:bodyPr>
            <a:normAutofit/>
          </a:bodyPr>
          <a:lstStyle/>
          <a:p>
            <a:r>
              <a:rPr lang="tr-TR" dirty="0" err="1"/>
              <a:t>feof</a:t>
            </a:r>
            <a:r>
              <a:rPr lang="tr-TR" dirty="0"/>
              <a:t> komutu kendi başına gidip dosyanın içine bakmaz. Dosyanın içindeki “dosya sonuna gelindi” durum değişkeninin değerine bakar.</a:t>
            </a:r>
          </a:p>
          <a:p>
            <a:r>
              <a:rPr lang="tr-TR" dirty="0" err="1"/>
              <a:t>fscanf</a:t>
            </a:r>
            <a:r>
              <a:rPr lang="tr-TR" dirty="0"/>
              <a:t> vb. kodlar dosyanın içinden veri çekerken dosyanın sonuna erişirlerse dosyanın içinde tutulan durumu “dosya bitti”ye çevirirler ve ardından </a:t>
            </a:r>
            <a:r>
              <a:rPr lang="tr-TR" dirty="0" err="1"/>
              <a:t>feof</a:t>
            </a:r>
            <a:r>
              <a:rPr lang="tr-TR" dirty="0"/>
              <a:t> çalışırsa 0 harici döner.</a:t>
            </a:r>
          </a:p>
          <a:p>
            <a:r>
              <a:rPr lang="tr-TR" dirty="0"/>
              <a:t>Bu duruma dikkat edilmezse, dosyada veri olmamasına rağmen varmış gibi davranan kodlar ortaya çıkabilir (bkz. bir sonraki slayt).</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feof</a:t>
            </a:r>
            <a:r>
              <a:rPr lang="tr-TR" dirty="0"/>
              <a:t> fonksiyonunun döngüler ile kullanımı</a:t>
            </a:r>
          </a:p>
        </p:txBody>
      </p:sp>
      <p:sp>
        <p:nvSpPr>
          <p:cNvPr id="3" name="2 İçerik Yer Tutucusu"/>
          <p:cNvSpPr>
            <a:spLocks noGrp="1"/>
          </p:cNvSpPr>
          <p:nvPr>
            <p:ph sz="quarter" idx="1"/>
          </p:nvPr>
        </p:nvSpPr>
        <p:spPr/>
        <p:txBody>
          <a:bodyPr>
            <a:normAutofit/>
          </a:bodyPr>
          <a:lstStyle/>
          <a:p>
            <a:pPr>
              <a:buNone/>
            </a:pPr>
            <a:r>
              <a:rPr lang="tr-TR" sz="1200" dirty="0"/>
              <a:t>#</a:t>
            </a:r>
            <a:r>
              <a:rPr lang="tr-TR" sz="1200" dirty="0" err="1"/>
              <a:t>include</a:t>
            </a:r>
            <a:r>
              <a:rPr lang="tr-TR" sz="1200" dirty="0"/>
              <a:t> &lt;</a:t>
            </a:r>
            <a:r>
              <a:rPr lang="tr-TR" sz="1200" dirty="0" err="1"/>
              <a:t>stdio</a:t>
            </a:r>
            <a:r>
              <a:rPr lang="tr-TR" sz="1200" dirty="0"/>
              <a:t>.h&gt;</a:t>
            </a:r>
          </a:p>
          <a:p>
            <a:pPr>
              <a:buNone/>
            </a:pPr>
            <a:r>
              <a:rPr lang="tr-TR" sz="1200" dirty="0" err="1"/>
              <a:t>int</a:t>
            </a:r>
            <a:r>
              <a:rPr lang="tr-TR" sz="1200" dirty="0"/>
              <a:t> </a:t>
            </a:r>
            <a:r>
              <a:rPr lang="tr-TR" sz="1200" dirty="0" err="1"/>
              <a:t>main</a:t>
            </a:r>
            <a:r>
              <a:rPr lang="tr-TR" sz="1200" dirty="0"/>
              <a:t>()</a:t>
            </a:r>
          </a:p>
          <a:p>
            <a:pPr>
              <a:buNone/>
            </a:pPr>
            <a:r>
              <a:rPr lang="tr-TR" sz="1200" dirty="0"/>
              <a:t>{</a:t>
            </a:r>
          </a:p>
          <a:p>
            <a:pPr>
              <a:buNone/>
            </a:pPr>
            <a:r>
              <a:rPr lang="tr-TR" sz="1200" dirty="0"/>
              <a:t>	FILE* dosya = </a:t>
            </a:r>
            <a:r>
              <a:rPr lang="tr-TR" sz="1200" dirty="0" err="1"/>
              <a:t>fopen</a:t>
            </a:r>
            <a:r>
              <a:rPr lang="tr-TR" sz="1200" dirty="0"/>
              <a:t>("a.</a:t>
            </a:r>
            <a:r>
              <a:rPr lang="tr-TR" sz="1200" dirty="0" err="1"/>
              <a:t>txt</a:t>
            </a:r>
            <a:r>
              <a:rPr lang="tr-TR" sz="1200" dirty="0"/>
              <a:t>","r");</a:t>
            </a:r>
          </a:p>
          <a:p>
            <a:pPr>
              <a:buNone/>
            </a:pPr>
            <a:r>
              <a:rPr lang="tr-TR" sz="1200" dirty="0"/>
              <a:t>	</a:t>
            </a:r>
            <a:r>
              <a:rPr lang="tr-TR" sz="1200" dirty="0" err="1"/>
              <a:t>if</a:t>
            </a:r>
            <a:r>
              <a:rPr lang="tr-TR" sz="1200" dirty="0"/>
              <a:t>(dosya==NULL) {</a:t>
            </a:r>
            <a:r>
              <a:rPr lang="tr-TR" sz="1200" dirty="0" err="1"/>
              <a:t>printf</a:t>
            </a:r>
            <a:r>
              <a:rPr lang="tr-TR" sz="1200" dirty="0"/>
              <a:t>("Dosya yok ki."); </a:t>
            </a:r>
            <a:r>
              <a:rPr lang="tr-TR" sz="1200" dirty="0" err="1"/>
              <a:t>return</a:t>
            </a:r>
            <a:r>
              <a:rPr lang="tr-TR" sz="1200" dirty="0"/>
              <a:t> 1;}</a:t>
            </a:r>
          </a:p>
          <a:p>
            <a:pPr>
              <a:buNone/>
            </a:pPr>
            <a:r>
              <a:rPr lang="tr-TR" sz="1200" dirty="0"/>
              <a:t>	</a:t>
            </a:r>
            <a:r>
              <a:rPr lang="tr-TR" sz="1200" dirty="0" err="1"/>
              <a:t>printf</a:t>
            </a:r>
            <a:r>
              <a:rPr lang="tr-TR" sz="1200" dirty="0"/>
              <a:t>("</a:t>
            </a:r>
            <a:r>
              <a:rPr lang="tr-TR" sz="1200" dirty="0" err="1"/>
              <a:t>feof</a:t>
            </a:r>
            <a:r>
              <a:rPr lang="tr-TR" sz="1200" dirty="0"/>
              <a:t>:%s\n", </a:t>
            </a:r>
            <a:r>
              <a:rPr lang="tr-TR" sz="1200" dirty="0" err="1"/>
              <a:t>feof</a:t>
            </a:r>
            <a:r>
              <a:rPr lang="tr-TR" sz="1200" dirty="0"/>
              <a:t>(dosya)==0?"Dosyada halen veri var.":"Dosyada veri </a:t>
            </a:r>
            <a:r>
              <a:rPr lang="tr-TR" sz="1200" dirty="0" err="1"/>
              <a:t>kalmadi</a:t>
            </a:r>
            <a:r>
              <a:rPr lang="tr-TR" sz="1200" dirty="0"/>
              <a:t>.");</a:t>
            </a:r>
          </a:p>
          <a:p>
            <a:pPr>
              <a:buNone/>
            </a:pPr>
            <a:r>
              <a:rPr lang="tr-TR" sz="1200" dirty="0"/>
              <a:t>	</a:t>
            </a:r>
            <a:r>
              <a:rPr lang="tr-TR" sz="1200" dirty="0" err="1"/>
              <a:t>int</a:t>
            </a:r>
            <a:r>
              <a:rPr lang="tr-TR" sz="1200" dirty="0"/>
              <a:t> x; </a:t>
            </a:r>
          </a:p>
          <a:p>
            <a:pPr>
              <a:buNone/>
            </a:pPr>
            <a:r>
              <a:rPr lang="tr-TR" sz="1200" dirty="0"/>
              <a:t>	</a:t>
            </a:r>
            <a:r>
              <a:rPr lang="tr-TR" sz="1200" dirty="0" err="1"/>
              <a:t>fscanf</a:t>
            </a:r>
            <a:r>
              <a:rPr lang="tr-TR" sz="1200" dirty="0"/>
              <a:t>(dosya, "%d", &amp;x);</a:t>
            </a:r>
          </a:p>
          <a:p>
            <a:pPr>
              <a:buNone/>
            </a:pPr>
            <a:r>
              <a:rPr lang="tr-TR" sz="1200" dirty="0"/>
              <a:t>	</a:t>
            </a:r>
            <a:r>
              <a:rPr lang="tr-TR" sz="1200" dirty="0" err="1"/>
              <a:t>printf</a:t>
            </a:r>
            <a:r>
              <a:rPr lang="tr-TR" sz="1200" dirty="0"/>
              <a:t>("</a:t>
            </a:r>
            <a:r>
              <a:rPr lang="tr-TR" sz="1200" dirty="0" err="1"/>
              <a:t>Scanf</a:t>
            </a:r>
            <a:r>
              <a:rPr lang="tr-TR" sz="1200" dirty="0"/>
              <a:t> dosyadan veri okumaya </a:t>
            </a:r>
            <a:r>
              <a:rPr lang="tr-TR" sz="1200" dirty="0" err="1"/>
              <a:t>kalkti</a:t>
            </a:r>
            <a:r>
              <a:rPr lang="tr-TR" sz="1200" dirty="0"/>
              <a:t>. Eli bos dondu. </a:t>
            </a:r>
            <a:r>
              <a:rPr lang="tr-TR" sz="1200" dirty="0" err="1"/>
              <a:t>Sonrasinda</a:t>
            </a:r>
            <a:r>
              <a:rPr lang="tr-TR" sz="1200" dirty="0"/>
              <a:t>...\n");</a:t>
            </a:r>
          </a:p>
          <a:p>
            <a:pPr>
              <a:buNone/>
            </a:pPr>
            <a:r>
              <a:rPr lang="tr-TR" sz="1200" dirty="0"/>
              <a:t>	</a:t>
            </a:r>
            <a:r>
              <a:rPr lang="tr-TR" sz="1200" dirty="0" err="1"/>
              <a:t>printf</a:t>
            </a:r>
            <a:r>
              <a:rPr lang="tr-TR" sz="1200" dirty="0"/>
              <a:t>("</a:t>
            </a:r>
            <a:r>
              <a:rPr lang="tr-TR" sz="1200" dirty="0" err="1"/>
              <a:t>feof</a:t>
            </a:r>
            <a:r>
              <a:rPr lang="tr-TR" sz="1200" dirty="0"/>
              <a:t>:%s\n", </a:t>
            </a:r>
            <a:r>
              <a:rPr lang="tr-TR" sz="1200" dirty="0" err="1"/>
              <a:t>feof</a:t>
            </a:r>
            <a:r>
              <a:rPr lang="tr-TR" sz="1200" dirty="0"/>
              <a:t>(dosya)==0?"Dosyada halen veri var.":"Dosyada veri </a:t>
            </a:r>
            <a:r>
              <a:rPr lang="tr-TR" sz="1200" dirty="0" err="1"/>
              <a:t>kalmadi</a:t>
            </a:r>
            <a:r>
              <a:rPr lang="tr-TR" sz="1200" dirty="0"/>
              <a:t>.");</a:t>
            </a:r>
          </a:p>
          <a:p>
            <a:pPr>
              <a:buNone/>
            </a:pPr>
            <a:r>
              <a:rPr lang="tr-TR" sz="1200" dirty="0"/>
              <a:t>	</a:t>
            </a:r>
            <a:r>
              <a:rPr lang="tr-TR" sz="1200" dirty="0" err="1"/>
              <a:t>return</a:t>
            </a:r>
            <a:r>
              <a:rPr lang="tr-TR" sz="1200" dirty="0"/>
              <a:t> 0;	</a:t>
            </a:r>
          </a:p>
          <a:p>
            <a:pPr>
              <a:buNone/>
            </a:pPr>
            <a:r>
              <a:rPr lang="tr-TR" sz="1200" dirty="0"/>
              <a:t>}</a:t>
            </a:r>
          </a:p>
        </p:txBody>
      </p:sp>
      <p:pic>
        <p:nvPicPr>
          <p:cNvPr id="1026" name="Picture 2"/>
          <p:cNvPicPr>
            <a:picLocks noChangeAspect="1" noChangeArrowheads="1"/>
          </p:cNvPicPr>
          <p:nvPr/>
        </p:nvPicPr>
        <p:blipFill>
          <a:blip r:embed="rId3"/>
          <a:srcRect r="53880" b="77539"/>
          <a:stretch>
            <a:fillRect/>
          </a:stretch>
        </p:blipFill>
        <p:spPr bwMode="auto">
          <a:xfrm>
            <a:off x="1285852" y="4143380"/>
            <a:ext cx="7215239" cy="1975583"/>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786446" y="1285861"/>
            <a:ext cx="2366959" cy="1030138"/>
          </a:xfrm>
          <a:prstGeom prst="rect">
            <a:avLst/>
          </a:prstGeom>
          <a:noFill/>
          <a:ln w="9525">
            <a:noFill/>
            <a:miter lim="800000"/>
            <a:headEnd/>
            <a:tailEnd/>
          </a:ln>
          <a:effectLst/>
        </p:spPr>
      </p:pic>
      <p:cxnSp>
        <p:nvCxnSpPr>
          <p:cNvPr id="7" name="6 Düz Ok Bağlayıcısı"/>
          <p:cNvCxnSpPr/>
          <p:nvPr/>
        </p:nvCxnSpPr>
        <p:spPr>
          <a:xfrm rot="16200000" flipH="1">
            <a:off x="6000760" y="2000240"/>
            <a:ext cx="785818"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6429388" y="2786058"/>
            <a:ext cx="2286016"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1400" dirty="0"/>
              <a:t>Aslında dosya boş ama </a:t>
            </a:r>
            <a:r>
              <a:rPr lang="tr-TR" sz="1400" dirty="0" err="1"/>
              <a:t>feof</a:t>
            </a:r>
            <a:r>
              <a:rPr lang="tr-TR" sz="1400" dirty="0"/>
              <a:t> dosyanın içeriğine değil, içindeki “dosya bitti mi” durum değişkenine bakar.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8" name="Başlık 1"/>
          <p:cNvSpPr>
            <a:spLocks noGrp="1"/>
          </p:cNvSpPr>
          <p:nvPr>
            <p:ph type="title"/>
          </p:nvPr>
        </p:nvSpPr>
        <p:spPr/>
        <p:txBody>
          <a:bodyPr anchor="ctr">
            <a:normAutofit fontScale="90000"/>
          </a:bodyPr>
          <a:lstStyle/>
          <a:p>
            <a:r>
              <a:rPr lang="tr-TR" sz="4000" dirty="0" err="1"/>
              <a:t>feof</a:t>
            </a:r>
            <a:r>
              <a:rPr lang="tr-TR" sz="4000" dirty="0"/>
              <a:t> fonksiyonunun döngüler ile kullanımı</a:t>
            </a:r>
            <a:endParaRPr lang="tr-TR" sz="4000" b="1" dirty="0">
              <a:solidFill>
                <a:schemeClr val="tx2">
                  <a:lumMod val="60000"/>
                  <a:lumOff val="40000"/>
                </a:schemeClr>
              </a:solidFill>
            </a:endParaRPr>
          </a:p>
        </p:txBody>
      </p:sp>
      <p:sp>
        <p:nvSpPr>
          <p:cNvPr id="3" name="2 İçerik Yer Tutucusu"/>
          <p:cNvSpPr>
            <a:spLocks noGrp="1"/>
          </p:cNvSpPr>
          <p:nvPr>
            <p:ph sz="quarter" idx="1"/>
          </p:nvPr>
        </p:nvSpPr>
        <p:spPr>
          <a:xfrm>
            <a:off x="285720" y="1142984"/>
            <a:ext cx="5829312" cy="5072098"/>
          </a:xfrm>
        </p:spPr>
        <p:txBody>
          <a:bodyPr>
            <a:normAutofit fontScale="92500" lnSpcReduction="20000"/>
          </a:bodyPr>
          <a:lstStyle/>
          <a:p>
            <a:r>
              <a:rPr lang="tr-TR" dirty="0"/>
              <a:t>Örneğin dosyada 12 sayısı varsa, </a:t>
            </a:r>
          </a:p>
          <a:p>
            <a:pPr lvl="1"/>
            <a:r>
              <a:rPr lang="tr-TR" dirty="0" err="1"/>
              <a:t>fscanf</a:t>
            </a:r>
            <a:r>
              <a:rPr lang="tr-TR" dirty="0"/>
              <a:t>(dosya, “%d”, &amp;x); dosyadan 12 sayısını getirir ama sayının </a:t>
            </a:r>
            <a:r>
              <a:rPr lang="tr-TR" b="1" dirty="0"/>
              <a:t>devamı var mı diye bakarken </a:t>
            </a:r>
            <a:r>
              <a:rPr lang="tr-TR" dirty="0"/>
              <a:t>dosyanın sonuna geldiği için dosyanın durumunu da “dosya bitti” ye çevirir.</a:t>
            </a:r>
          </a:p>
          <a:p>
            <a:pPr lvl="1"/>
            <a:r>
              <a:rPr lang="tr-TR" dirty="0"/>
              <a:t>Oysa, aynı dosyadan </a:t>
            </a:r>
            <a:r>
              <a:rPr lang="tr-TR" dirty="0" err="1"/>
              <a:t>fscanf</a:t>
            </a:r>
            <a:r>
              <a:rPr lang="tr-TR" dirty="0"/>
              <a:t>(dosya, “%c”, &amp;k); ile veri çekiyor olsaydık, </a:t>
            </a:r>
            <a:r>
              <a:rPr lang="tr-TR" dirty="0" err="1"/>
              <a:t>fscanf’i</a:t>
            </a:r>
            <a:r>
              <a:rPr lang="tr-TR" dirty="0"/>
              <a:t> birinci kullanışımızda k ‘1’, 2.kullanışımızda ‘2’ değerini alacaktı ama </a:t>
            </a:r>
            <a:r>
              <a:rPr lang="tr-TR" dirty="0" err="1"/>
              <a:t>fscanf</a:t>
            </a:r>
            <a:r>
              <a:rPr lang="tr-TR" dirty="0"/>
              <a:t> dosya sonuna gelindiğini fark etmediği için </a:t>
            </a:r>
            <a:r>
              <a:rPr lang="tr-TR" dirty="0" err="1"/>
              <a:t>feof</a:t>
            </a:r>
            <a:r>
              <a:rPr lang="tr-TR" dirty="0"/>
              <a:t>(dosya) halen 0 dönecekti. Ancak 3.kez </a:t>
            </a:r>
            <a:r>
              <a:rPr lang="tr-TR" dirty="0" err="1"/>
              <a:t>fscanf</a:t>
            </a:r>
            <a:r>
              <a:rPr lang="tr-TR" dirty="0"/>
              <a:t> ile karakter çekilmeye çalışıldığında dosyada değer kalmadığı anlaşılacak ve “dosya bitti” durumu olacaktı.</a:t>
            </a:r>
          </a:p>
          <a:p>
            <a:pPr lvl="1"/>
            <a:r>
              <a:rPr lang="tr-TR" dirty="0"/>
              <a:t>Önemli olan bu detaylarla karşılaşıldığında nedenini açıklayabilmek ve </a:t>
            </a:r>
            <a:r>
              <a:rPr lang="tr-TR" dirty="0" err="1"/>
              <a:t>algoritmik</a:t>
            </a:r>
            <a:r>
              <a:rPr lang="tr-TR" dirty="0"/>
              <a:t> olarak çözüm üretebilmektir.</a:t>
            </a:r>
          </a:p>
          <a:p>
            <a:pPr lvl="1">
              <a:buNone/>
            </a:pPr>
            <a:endParaRPr lang="tr-TR" dirty="0"/>
          </a:p>
        </p:txBody>
      </p:sp>
      <p:sp>
        <p:nvSpPr>
          <p:cNvPr id="4" name="3 Metin kutusu"/>
          <p:cNvSpPr txBox="1"/>
          <p:nvPr/>
        </p:nvSpPr>
        <p:spPr>
          <a:xfrm>
            <a:off x="6500826" y="857232"/>
            <a:ext cx="1643106"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dosya içeriği:</a:t>
            </a:r>
          </a:p>
          <a:p>
            <a:r>
              <a:rPr lang="tr-TR" sz="3200" dirty="0"/>
              <a:t>12</a:t>
            </a:r>
          </a:p>
        </p:txBody>
      </p:sp>
      <p:sp>
        <p:nvSpPr>
          <p:cNvPr id="5" name="4 Metin kutusu"/>
          <p:cNvSpPr txBox="1"/>
          <p:nvPr/>
        </p:nvSpPr>
        <p:spPr>
          <a:xfrm>
            <a:off x="6286512" y="1857364"/>
            <a:ext cx="2428892" cy="258532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buFont typeface="Arial" pitchFamily="34" charset="0"/>
              <a:buChar char="•"/>
            </a:pPr>
            <a:r>
              <a:rPr lang="tr-TR" i="1" dirty="0"/>
              <a:t>1 karakteri alındı.</a:t>
            </a:r>
          </a:p>
          <a:p>
            <a:pPr>
              <a:buFont typeface="Arial" pitchFamily="34" charset="0"/>
              <a:buChar char="•"/>
            </a:pPr>
            <a:r>
              <a:rPr lang="tr-TR" i="1" dirty="0" err="1"/>
              <a:t>feof</a:t>
            </a:r>
            <a:r>
              <a:rPr lang="tr-TR" i="1" dirty="0"/>
              <a:t> 0 dönüyor.</a:t>
            </a:r>
          </a:p>
          <a:p>
            <a:pPr>
              <a:buFont typeface="Arial" pitchFamily="34" charset="0"/>
              <a:buChar char="•"/>
            </a:pPr>
            <a:r>
              <a:rPr lang="tr-TR" i="1" dirty="0"/>
              <a:t>2 karakteri alındı.</a:t>
            </a:r>
          </a:p>
          <a:p>
            <a:pPr>
              <a:buFont typeface="Arial" pitchFamily="34" charset="0"/>
              <a:buChar char="•"/>
            </a:pPr>
            <a:r>
              <a:rPr lang="tr-TR" i="1" dirty="0" err="1"/>
              <a:t>feof</a:t>
            </a:r>
            <a:r>
              <a:rPr lang="tr-TR" i="1" dirty="0"/>
              <a:t> 0 dönüyor.</a:t>
            </a:r>
          </a:p>
          <a:p>
            <a:pPr>
              <a:buFont typeface="Arial" pitchFamily="34" charset="0"/>
              <a:buChar char="•"/>
            </a:pPr>
            <a:r>
              <a:rPr lang="tr-TR" i="1" dirty="0"/>
              <a:t>(dosyanın bittiğinin farkına varılmıyor.)</a:t>
            </a:r>
          </a:p>
          <a:p>
            <a:pPr>
              <a:buFont typeface="Arial" pitchFamily="34" charset="0"/>
              <a:buChar char="•"/>
            </a:pPr>
            <a:r>
              <a:rPr lang="tr-TR" i="1" dirty="0"/>
              <a:t>3.karakter alımı başarısız oluyor.</a:t>
            </a:r>
          </a:p>
          <a:p>
            <a:pPr>
              <a:buFont typeface="Arial" pitchFamily="34" charset="0"/>
              <a:buChar char="•"/>
            </a:pPr>
            <a:r>
              <a:rPr lang="tr-TR" i="1" dirty="0" err="1"/>
              <a:t>feof</a:t>
            </a:r>
            <a:r>
              <a:rPr lang="tr-TR" i="1" dirty="0"/>
              <a:t> 0 harici dönüyor.</a:t>
            </a:r>
          </a:p>
        </p:txBody>
      </p:sp>
      <p:sp>
        <p:nvSpPr>
          <p:cNvPr id="6" name="5 Metin kutusu"/>
          <p:cNvSpPr txBox="1"/>
          <p:nvPr/>
        </p:nvSpPr>
        <p:spPr>
          <a:xfrm>
            <a:off x="6215074" y="4714884"/>
            <a:ext cx="257176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i="1" dirty="0"/>
              <a:t>%d mecburen 2’den sonra sayı devam ediyor mu</a:t>
            </a:r>
            <a:r>
              <a:rPr lang="tr-TR" b="1" i="1" dirty="0"/>
              <a:t> </a:t>
            </a:r>
            <a:r>
              <a:rPr lang="tr-TR" i="1" dirty="0"/>
              <a:t>derken dosyanın bittiğini fark edebiliyor.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err="1"/>
              <a:t>feof</a:t>
            </a:r>
            <a:r>
              <a:rPr lang="tr-TR" dirty="0"/>
              <a:t> alıştırması: PERSONEL LİSTESİ GÜNCELLEME</a:t>
            </a:r>
          </a:p>
        </p:txBody>
      </p:sp>
      <p:sp>
        <p:nvSpPr>
          <p:cNvPr id="3" name="2 İçerik Yer Tutucusu"/>
          <p:cNvSpPr>
            <a:spLocks noGrp="1"/>
          </p:cNvSpPr>
          <p:nvPr>
            <p:ph sz="quarter" idx="1"/>
          </p:nvPr>
        </p:nvSpPr>
        <p:spPr>
          <a:xfrm>
            <a:off x="457200" y="1219200"/>
            <a:ext cx="3971924" cy="4937760"/>
          </a:xfrm>
        </p:spPr>
        <p:txBody>
          <a:bodyPr>
            <a:normAutofit fontScale="77500" lnSpcReduction="20000"/>
          </a:bodyPr>
          <a:lstStyle/>
          <a:p>
            <a:r>
              <a:rPr lang="tr-TR" dirty="0"/>
              <a:t>Bir işyerinde mevcut olarak çalışan kişilerin listesi </a:t>
            </a:r>
            <a:r>
              <a:rPr lang="tr-TR" b="1" i="1" u="sng" dirty="0" err="1"/>
              <a:t>mevcutPersonel</a:t>
            </a:r>
            <a:r>
              <a:rPr lang="tr-TR" b="1" i="1" u="sng" dirty="0"/>
              <a:t>.</a:t>
            </a:r>
            <a:r>
              <a:rPr lang="tr-TR" b="1" i="1" u="sng" dirty="0" err="1"/>
              <a:t>txt</a:t>
            </a:r>
            <a:r>
              <a:rPr lang="tr-TR" dirty="0"/>
              <a:t> isimli bir metin dosyası altında kayıtlı olarak tutulmaktadır. Örnek bir </a:t>
            </a:r>
            <a:r>
              <a:rPr lang="tr-TR" b="1" i="1" dirty="0" err="1"/>
              <a:t>mevcutPersonel</a:t>
            </a:r>
            <a:r>
              <a:rPr lang="tr-TR" b="1" i="1" dirty="0"/>
              <a:t>.</a:t>
            </a:r>
            <a:r>
              <a:rPr lang="tr-TR" b="1" i="1" dirty="0" err="1"/>
              <a:t>txt</a:t>
            </a:r>
            <a:r>
              <a:rPr lang="tr-TR" dirty="0"/>
              <a:t> içeriği aşağıda verilmektedir. Firmaya yeni dahil olan yeni çalışanların isimleri ise </a:t>
            </a:r>
            <a:r>
              <a:rPr lang="tr-TR" b="1" i="1" dirty="0" err="1"/>
              <a:t>yeniPersonel</a:t>
            </a:r>
            <a:r>
              <a:rPr lang="tr-TR" b="1" i="1" dirty="0"/>
              <a:t>.txt</a:t>
            </a:r>
            <a:r>
              <a:rPr lang="tr-TR" dirty="0"/>
              <a:t> isimli metin dosyasında aşağıdaki gibi yer almaktadır. (Bu çalışanların kaç tane olduğu belli değildir.) </a:t>
            </a:r>
            <a:br>
              <a:rPr lang="tr-TR" dirty="0"/>
            </a:br>
            <a:r>
              <a:rPr lang="tr-TR" dirty="0"/>
              <a:t/>
            </a:r>
            <a:br>
              <a:rPr lang="tr-TR" dirty="0"/>
            </a:br>
            <a:r>
              <a:rPr lang="tr-TR" dirty="0"/>
              <a:t>Bu soruda, yazacağınız kod </a:t>
            </a:r>
            <a:r>
              <a:rPr lang="tr-TR" b="1" i="1" dirty="0" err="1"/>
              <a:t>yeniPersonel</a:t>
            </a:r>
            <a:r>
              <a:rPr lang="tr-TR" b="1" i="1" dirty="0"/>
              <a:t>.txt</a:t>
            </a:r>
            <a:r>
              <a:rPr lang="tr-TR" dirty="0"/>
              <a:t> dosyasındaki isim-soyisim biçimindeki personel bilgilerini alarak </a:t>
            </a:r>
            <a:r>
              <a:rPr lang="tr-TR" b="1" i="1" dirty="0" err="1"/>
              <a:t>mevcutPersonel</a:t>
            </a:r>
            <a:r>
              <a:rPr lang="tr-TR" b="1" i="1" dirty="0"/>
              <a:t>.txt</a:t>
            </a:r>
            <a:r>
              <a:rPr lang="tr-TR" dirty="0"/>
              <a:t> dosyasının sonuna ekleyecektir.</a:t>
            </a:r>
          </a:p>
        </p:txBody>
      </p:sp>
      <p:sp>
        <p:nvSpPr>
          <p:cNvPr id="1026" name="Text Box 2"/>
          <p:cNvSpPr txBox="1">
            <a:spLocks noChangeArrowheads="1"/>
          </p:cNvSpPr>
          <p:nvPr/>
        </p:nvSpPr>
        <p:spPr bwMode="auto">
          <a:xfrm>
            <a:off x="5214942" y="1285860"/>
            <a:ext cx="3009900" cy="938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dirty="0" err="1">
                <a:ln>
                  <a:noFill/>
                </a:ln>
                <a:solidFill>
                  <a:schemeClr val="tx1"/>
                </a:solidFill>
                <a:effectLst/>
                <a:latin typeface="Calibri" pitchFamily="34" charset="0"/>
              </a:rPr>
              <a:t>mevcutPersonel</a:t>
            </a:r>
            <a:r>
              <a:rPr kumimoji="0" lang="tr-TR" sz="1100" b="1" i="0" u="none" strike="noStrike" cap="none" normalizeH="0" baseline="0" dirty="0">
                <a:ln>
                  <a:noFill/>
                </a:ln>
                <a:solidFill>
                  <a:schemeClr val="tx1"/>
                </a:solidFill>
                <a:effectLst/>
                <a:latin typeface="Calibri" pitchFamily="34" charset="0"/>
              </a:rPr>
              <a:t>.</a:t>
            </a:r>
            <a:r>
              <a:rPr kumimoji="0" lang="tr-TR" sz="1100" b="1" i="0" u="none" strike="noStrike" cap="none" normalizeH="0" baseline="0" dirty="0" err="1">
                <a:ln>
                  <a:noFill/>
                </a:ln>
                <a:solidFill>
                  <a:schemeClr val="tx1"/>
                </a:solidFill>
                <a:effectLst/>
                <a:latin typeface="Calibri" pitchFamily="34" charset="0"/>
              </a:rPr>
              <a:t>txt</a:t>
            </a:r>
            <a:r>
              <a:rPr kumimoji="0" lang="tr-TR" sz="1100" b="1" i="0" u="none" strike="noStrike" cap="none" normalizeH="0" baseline="0" dirty="0">
                <a:ln>
                  <a:noFill/>
                </a:ln>
                <a:solidFill>
                  <a:schemeClr val="tx1"/>
                </a:solidFill>
                <a:effectLst/>
                <a:latin typeface="Calibri" pitchFamily="34" charset="0"/>
              </a:rPr>
              <a:t> (program çalışmadan önce)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err="1">
                <a:ln>
                  <a:noFill/>
                </a:ln>
                <a:solidFill>
                  <a:schemeClr val="tx1"/>
                </a:solidFill>
                <a:effectLst/>
                <a:latin typeface="Calibri" pitchFamily="34" charset="0"/>
              </a:rPr>
              <a:t>Ayse</a:t>
            </a:r>
            <a:r>
              <a:rPr kumimoji="0" lang="tr-TR" sz="1100" b="0" i="0" u="none" strike="noStrike" cap="none" normalizeH="0" baseline="0" dirty="0">
                <a:ln>
                  <a:noFill/>
                </a:ln>
                <a:solidFill>
                  <a:schemeClr val="tx1"/>
                </a:solidFill>
                <a:effectLst/>
                <a:latin typeface="Calibri" pitchFamily="34" charset="0"/>
              </a:rPr>
              <a:t>  </a:t>
            </a:r>
            <a:r>
              <a:rPr kumimoji="0" lang="tr-TR" sz="1100" b="0" i="0" u="none" strike="noStrike" cap="none" normalizeH="0" baseline="0" dirty="0" err="1">
                <a:ln>
                  <a:noFill/>
                </a:ln>
                <a:solidFill>
                  <a:schemeClr val="tx1"/>
                </a:solidFill>
                <a:effectLst/>
                <a:latin typeface="Calibri" pitchFamily="34" charset="0"/>
              </a:rPr>
              <a:t>Gursoy</a:t>
            </a:r>
            <a:endParaRPr kumimoji="0" lang="tr-TR" sz="1100" b="0" i="0" u="none" strike="noStrike" cap="none" normalizeH="0" baseline="0" dirty="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a:ln>
                  <a:noFill/>
                </a:ln>
                <a:solidFill>
                  <a:schemeClr val="tx1"/>
                </a:solidFill>
                <a:effectLst/>
                <a:latin typeface="Calibri" pitchFamily="34" charset="0"/>
              </a:rPr>
              <a:t>Temel Durusu</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a:ln>
                  <a:noFill/>
                </a:ln>
                <a:solidFill>
                  <a:schemeClr val="tx1"/>
                </a:solidFill>
                <a:effectLst/>
                <a:latin typeface="Calibri" pitchFamily="34" charset="0"/>
              </a:rPr>
              <a:t>Ozan </a:t>
            </a:r>
            <a:r>
              <a:rPr kumimoji="0" lang="tr-TR" sz="1100" b="0" i="0" u="none" strike="noStrike" cap="none" normalizeH="0" baseline="0" dirty="0" err="1">
                <a:ln>
                  <a:noFill/>
                </a:ln>
                <a:solidFill>
                  <a:schemeClr val="tx1"/>
                </a:solidFill>
                <a:effectLst/>
                <a:latin typeface="Calibri" pitchFamily="34" charset="0"/>
              </a:rPr>
              <a:t>Karacay</a:t>
            </a:r>
            <a:endParaRPr kumimoji="0" lang="tr-TR" sz="1800" b="0" i="0" u="none" strike="noStrike" cap="none" normalizeH="0" baseline="0" dirty="0">
              <a:ln>
                <a:noFill/>
              </a:ln>
              <a:solidFill>
                <a:schemeClr val="tx1"/>
              </a:solidFill>
              <a:effectLst/>
              <a:latin typeface="Arial" pitchFamily="34" charset="0"/>
            </a:endParaRPr>
          </a:p>
        </p:txBody>
      </p:sp>
      <p:sp>
        <p:nvSpPr>
          <p:cNvPr id="1027" name="Text Box 3"/>
          <p:cNvSpPr txBox="1">
            <a:spLocks noChangeArrowheads="1"/>
          </p:cNvSpPr>
          <p:nvPr/>
        </p:nvSpPr>
        <p:spPr bwMode="auto">
          <a:xfrm>
            <a:off x="5214942" y="4572008"/>
            <a:ext cx="3011488" cy="15748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a:ln>
                  <a:noFill/>
                </a:ln>
                <a:solidFill>
                  <a:schemeClr val="tx1"/>
                </a:solidFill>
                <a:effectLst/>
                <a:latin typeface="Calibri" pitchFamily="34" charset="0"/>
              </a:rPr>
              <a:t>mevcutPersonel.txt (program çalıştıktan sonra)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1" i="0" u="none" strike="noStrike" cap="none" normalizeH="0" baseline="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a:ln>
                  <a:noFill/>
                </a:ln>
                <a:solidFill>
                  <a:schemeClr val="tx1"/>
                </a:solidFill>
                <a:effectLst/>
                <a:latin typeface="Calibri" pitchFamily="34" charset="0"/>
              </a:rPr>
              <a:t>Ali Tekin</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a:ln>
                  <a:noFill/>
                </a:ln>
                <a:solidFill>
                  <a:schemeClr val="tx1"/>
                </a:solidFill>
                <a:effectLst/>
                <a:latin typeface="Calibri" pitchFamily="34" charset="0"/>
              </a:rPr>
              <a:t>Sezen Ekin</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a:ln>
                  <a:noFill/>
                </a:ln>
                <a:solidFill>
                  <a:schemeClr val="tx1"/>
                </a:solidFill>
                <a:effectLst/>
                <a:latin typeface="Calibri" pitchFamily="34" charset="0"/>
              </a:rPr>
              <a:t>Behçet Pekin</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a:ln>
                  <a:noFill/>
                </a:ln>
                <a:solidFill>
                  <a:schemeClr val="tx1"/>
                </a:solidFill>
                <a:effectLst/>
                <a:latin typeface="Calibri" pitchFamily="34" charset="0"/>
              </a:rPr>
              <a:t>AyseGursoy</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a:ln>
                  <a:noFill/>
                </a:ln>
                <a:solidFill>
                  <a:schemeClr val="tx1"/>
                </a:solidFill>
                <a:effectLst/>
                <a:latin typeface="Calibri" pitchFamily="34" charset="0"/>
              </a:rPr>
              <a:t>Temel Durusu</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a:ln>
                  <a:noFill/>
                </a:ln>
                <a:solidFill>
                  <a:schemeClr val="tx1"/>
                </a:solidFill>
                <a:effectLst/>
                <a:latin typeface="Calibri" pitchFamily="34" charset="0"/>
              </a:rPr>
              <a:t>Ozan Karacay</a:t>
            </a:r>
            <a:endParaRPr kumimoji="0" lang="tr-TR" sz="1800" b="0" i="0" u="none" strike="noStrike" cap="none" normalizeH="0" baseline="0">
              <a:ln>
                <a:noFill/>
              </a:ln>
              <a:solidFill>
                <a:schemeClr val="tx1"/>
              </a:solidFill>
              <a:effectLst/>
              <a:latin typeface="Arial" pitchFamily="34" charset="0"/>
            </a:endParaRPr>
          </a:p>
        </p:txBody>
      </p:sp>
      <p:sp>
        <p:nvSpPr>
          <p:cNvPr id="1028" name="Text Box 4"/>
          <p:cNvSpPr txBox="1">
            <a:spLocks noChangeArrowheads="1"/>
          </p:cNvSpPr>
          <p:nvPr/>
        </p:nvSpPr>
        <p:spPr bwMode="auto">
          <a:xfrm>
            <a:off x="5214942" y="2714620"/>
            <a:ext cx="3009900" cy="14033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dirty="0" err="1">
                <a:ln>
                  <a:noFill/>
                </a:ln>
                <a:solidFill>
                  <a:schemeClr val="tx1"/>
                </a:solidFill>
                <a:effectLst/>
                <a:latin typeface="Calibri" pitchFamily="34" charset="0"/>
              </a:rPr>
              <a:t>yeniPersonel</a:t>
            </a:r>
            <a:r>
              <a:rPr kumimoji="0" lang="tr-TR" sz="1100" b="1" i="0" u="none" strike="noStrike" cap="none" normalizeH="0" baseline="0" dirty="0">
                <a:ln>
                  <a:noFill/>
                </a:ln>
                <a:solidFill>
                  <a:schemeClr val="tx1"/>
                </a:solidFill>
                <a:effectLst/>
                <a:latin typeface="Calibri" pitchFamily="34" charset="0"/>
              </a:rPr>
              <a:t>.</a:t>
            </a:r>
            <a:r>
              <a:rPr kumimoji="0" lang="tr-TR" sz="1100" b="1" i="0" u="none" strike="noStrike" cap="none" normalizeH="0" baseline="0" dirty="0" err="1">
                <a:ln>
                  <a:noFill/>
                </a:ln>
                <a:solidFill>
                  <a:schemeClr val="tx1"/>
                </a:solidFill>
                <a:effectLst/>
                <a:latin typeface="Calibri" pitchFamily="34" charset="0"/>
              </a:rPr>
              <a:t>txt</a:t>
            </a:r>
            <a:r>
              <a:rPr kumimoji="0" lang="tr-TR" sz="1100" b="1" i="0" u="none" strike="noStrike" cap="none" normalizeH="0" baseline="0" dirty="0">
                <a:ln>
                  <a:noFill/>
                </a:ln>
                <a:solidFill>
                  <a:schemeClr val="tx1"/>
                </a:solidFill>
                <a:effectLst/>
                <a:latin typeface="Calibri" pitchFamily="34" charset="0"/>
              </a:rPr>
              <a:t> (program çalışmadan önce)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1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a:ln>
                  <a:noFill/>
                </a:ln>
                <a:solidFill>
                  <a:schemeClr val="tx1"/>
                </a:solidFill>
                <a:effectLst/>
                <a:latin typeface="Calibri" pitchFamily="34" charset="0"/>
              </a:rPr>
              <a:t>Ali Tekin</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a:ln>
                  <a:noFill/>
                </a:ln>
                <a:solidFill>
                  <a:schemeClr val="tx1"/>
                </a:solidFill>
                <a:effectLst/>
                <a:latin typeface="Calibri" pitchFamily="34" charset="0"/>
              </a:rPr>
              <a:t>Sezen Ekin</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a:ln>
                  <a:noFill/>
                </a:ln>
                <a:solidFill>
                  <a:schemeClr val="tx1"/>
                </a:solidFill>
                <a:effectLst/>
                <a:latin typeface="Calibri" pitchFamily="34" charset="0"/>
              </a:rPr>
              <a:t>Behçet Pekin</a:t>
            </a:r>
            <a:endParaRPr kumimoji="0" lang="tr-TR" sz="1800" b="0" i="0" u="none" strike="noStrike" cap="none" normalizeH="0" baseline="0" dirty="0">
              <a:ln>
                <a:noFill/>
              </a:ln>
              <a:solidFill>
                <a:schemeClr val="tx1"/>
              </a:solidFill>
              <a:effectLst/>
              <a:latin typeface="Arial" pitchFamily="34" charset="0"/>
            </a:endParaRPr>
          </a:p>
        </p:txBody>
      </p:sp>
      <p:sp>
        <p:nvSpPr>
          <p:cNvPr id="8" name="7 Aşağı Ok"/>
          <p:cNvSpPr/>
          <p:nvPr/>
        </p:nvSpPr>
        <p:spPr>
          <a:xfrm>
            <a:off x="6357950" y="4143380"/>
            <a:ext cx="64294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8 Resim" descr="drawing-clip-art-man-drawing-md.png"/>
          <p:cNvPicPr>
            <a:picLocks noChangeAspect="1"/>
          </p:cNvPicPr>
          <p:nvPr/>
        </p:nvPicPr>
        <p:blipFill>
          <a:blip r:embed="rId3" cstate="print">
            <a:clrChange>
              <a:clrFrom>
                <a:srgbClr val="FFFFFF"/>
              </a:clrFrom>
              <a:clrTo>
                <a:srgbClr val="FFFFFF">
                  <a:alpha val="0"/>
                </a:srgbClr>
              </a:clrTo>
            </a:clrChange>
          </a:blip>
          <a:stretch>
            <a:fillRect/>
          </a:stretch>
        </p:blipFill>
        <p:spPr>
          <a:xfrm>
            <a:off x="6500826" y="4786322"/>
            <a:ext cx="1571636" cy="1178727"/>
          </a:xfrm>
          <a:prstGeom prst="rect">
            <a:avLst/>
          </a:prstGeom>
        </p:spPr>
      </p:pic>
      <p:pic>
        <p:nvPicPr>
          <p:cNvPr id="10" name="9 Resim" descr="bilgisayar.wmf"/>
          <p:cNvPicPr>
            <a:picLocks noChangeAspect="1"/>
          </p:cNvPicPr>
          <p:nvPr/>
        </p:nvPicPr>
        <p:blipFill>
          <a:blip r:embed="rId4"/>
          <a:stretch>
            <a:fillRect/>
          </a:stretch>
        </p:blipFill>
        <p:spPr>
          <a:xfrm>
            <a:off x="7715272" y="1500174"/>
            <a:ext cx="1049576" cy="1071557"/>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normAutofit/>
          </a:bodyPr>
          <a:lstStyle/>
          <a:p>
            <a:r>
              <a:rPr lang="tr-TR" sz="6000" dirty="0"/>
              <a:t>Döngü içindeki </a:t>
            </a:r>
            <a:r>
              <a:rPr lang="tr-TR" sz="6000" dirty="0" err="1"/>
              <a:t>int</a:t>
            </a:r>
            <a:r>
              <a:rPr lang="tr-TR" sz="6000" dirty="0"/>
              <a:t> isteyen </a:t>
            </a:r>
            <a:r>
              <a:rPr lang="tr-TR" sz="6000" dirty="0" err="1"/>
              <a:t>scanf'e</a:t>
            </a:r>
            <a:r>
              <a:rPr lang="tr-TR" sz="6000" dirty="0"/>
              <a:t> harf girilirse…</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r>
              <a:rPr kumimoji="0" lang="tr-TR" dirty="0">
                <a:ea typeface="ＭＳ Ｐゴシック" charset="-128"/>
                <a:cs typeface="ＭＳ Ｐゴシック" charset="-128"/>
              </a:rPr>
              <a:t>w</a:t>
            </a:r>
            <a:r>
              <a:rPr kumimoji="0" lang="en-US" dirty="0" err="1">
                <a:ea typeface="ＭＳ Ｐゴシック" charset="-128"/>
                <a:cs typeface="ＭＳ Ｐゴシック" charset="-128"/>
              </a:rPr>
              <a:t>hile</a:t>
            </a:r>
            <a:r>
              <a:rPr kumimoji="0" lang="en-US" dirty="0">
                <a:ea typeface="ＭＳ Ｐゴシック" charset="-128"/>
                <a:cs typeface="ＭＳ Ｐゴシック" charset="-128"/>
              </a:rPr>
              <a:t> Loop</a:t>
            </a:r>
          </a:p>
        </p:txBody>
      </p:sp>
      <p:sp>
        <p:nvSpPr>
          <p:cNvPr id="35844"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The </a:t>
            </a:r>
            <a:r>
              <a:rPr kumimoji="0" lang="en-US" sz="1600" b="1" dirty="0">
                <a:latin typeface="Courier New" charset="0"/>
                <a:ea typeface="ＭＳ Ｐゴシック" charset="-128"/>
                <a:cs typeface="ＭＳ Ｐゴシック" charset="-128"/>
              </a:rPr>
              <a:t>while</a:t>
            </a:r>
            <a:r>
              <a:rPr kumimoji="0" lang="en-US" dirty="0">
                <a:ea typeface="ＭＳ Ｐゴシック" charset="-128"/>
                <a:cs typeface="ＭＳ Ｐゴシック" charset="-128"/>
              </a:rPr>
              <a:t> loop.  </a:t>
            </a:r>
            <a:r>
              <a:rPr kumimoji="0" lang="en-US" dirty="0">
                <a:solidFill>
                  <a:schemeClr val="tx1"/>
                </a:solidFill>
                <a:ea typeface="ＭＳ Ｐゴシック" charset="-128"/>
                <a:cs typeface="ＭＳ Ｐゴシック" charset="-128"/>
              </a:rPr>
              <a:t>A common repetition structure.</a:t>
            </a:r>
          </a:p>
          <a:p>
            <a:pPr lvl="1"/>
            <a:r>
              <a:rPr kumimoji="0" lang="en-US" dirty="0"/>
              <a:t>Evaluate a </a:t>
            </a:r>
            <a:r>
              <a:rPr kumimoji="0" lang="tr-TR" dirty="0" err="1"/>
              <a:t>logical</a:t>
            </a:r>
            <a:r>
              <a:rPr kumimoji="0" lang="tr-TR" dirty="0"/>
              <a:t> e</a:t>
            </a:r>
            <a:r>
              <a:rPr kumimoji="0" lang="en-US" dirty="0" err="1"/>
              <a:t>xpression</a:t>
            </a:r>
            <a:r>
              <a:rPr kumimoji="0" lang="en-US" dirty="0"/>
              <a:t>.</a:t>
            </a:r>
          </a:p>
          <a:p>
            <a:pPr lvl="1"/>
            <a:r>
              <a:rPr kumimoji="0" lang="en-US" dirty="0"/>
              <a:t>If </a:t>
            </a:r>
            <a:r>
              <a:rPr kumimoji="0" lang="en-US" sz="1600" b="1" dirty="0">
                <a:latin typeface="Courier New" charset="0"/>
              </a:rPr>
              <a:t>true</a:t>
            </a:r>
            <a:r>
              <a:rPr kumimoji="0" lang="en-US" dirty="0"/>
              <a:t>, execute some statements.</a:t>
            </a:r>
          </a:p>
          <a:p>
            <a:pPr lvl="1"/>
            <a:r>
              <a:rPr kumimoji="0" lang="en-US" dirty="0"/>
              <a:t>Repeat.</a:t>
            </a:r>
          </a:p>
        </p:txBody>
      </p:sp>
      <p:sp>
        <p:nvSpPr>
          <p:cNvPr id="35845" name="Rectangle 4"/>
          <p:cNvSpPr>
            <a:spLocks noChangeArrowheads="1"/>
          </p:cNvSpPr>
          <p:nvPr/>
        </p:nvSpPr>
        <p:spPr bwMode="auto">
          <a:xfrm>
            <a:off x="746125" y="1460500"/>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cxnSp>
        <p:nvCxnSpPr>
          <p:cNvPr id="35846" name="AutoShape 5"/>
          <p:cNvCxnSpPr>
            <a:cxnSpLocks noChangeShapeType="1"/>
          </p:cNvCxnSpPr>
          <p:nvPr/>
        </p:nvCxnSpPr>
        <p:spPr bwMode="auto">
          <a:xfrm rot="10800000" flipH="1">
            <a:off x="715963" y="1522230"/>
            <a:ext cx="30162" cy="684213"/>
          </a:xfrm>
          <a:prstGeom prst="bentConnector3">
            <a:avLst>
              <a:gd name="adj1" fmla="val -757894"/>
            </a:avLst>
          </a:prstGeom>
          <a:noFill/>
          <a:ln w="12700">
            <a:solidFill>
              <a:schemeClr val="accent1"/>
            </a:solidFill>
            <a:miter lim="800000"/>
            <a:headEnd/>
            <a:tailEnd type="triangle" w="med" len="med"/>
          </a:ln>
        </p:spPr>
      </p:cxnSp>
      <p:sp>
        <p:nvSpPr>
          <p:cNvPr id="35847" name="Rectangle 7"/>
          <p:cNvSpPr>
            <a:spLocks noChangeArrowheads="1"/>
          </p:cNvSpPr>
          <p:nvPr/>
        </p:nvSpPr>
        <p:spPr bwMode="auto">
          <a:xfrm>
            <a:off x="715963" y="2144713"/>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sp>
        <p:nvSpPr>
          <p:cNvPr id="35848" name="Rectangle 26"/>
          <p:cNvSpPr>
            <a:spLocks noChangeArrowheads="1"/>
          </p:cNvSpPr>
          <p:nvPr/>
        </p:nvSpPr>
        <p:spPr bwMode="auto">
          <a:xfrm>
            <a:off x="900113" y="3328988"/>
            <a:ext cx="3478212" cy="1173162"/>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182880" tIns="182880" rIns="182880" bIns="182880">
            <a:prstTxWarp prst="textNoShape">
              <a:avLst/>
            </a:prstTxWarp>
          </a:bodyPr>
          <a:lstStyle/>
          <a:p>
            <a:r>
              <a:rPr lang="en-US" sz="1600" b="1" dirty="0">
                <a:solidFill>
                  <a:srgbClr val="0000FF"/>
                </a:solidFill>
                <a:latin typeface="Courier New" charset="0"/>
              </a:rPr>
              <a:t>while</a:t>
            </a:r>
            <a:r>
              <a:rPr lang="en-US" sz="1600" b="1" dirty="0">
                <a:solidFill>
                  <a:srgbClr val="9A1900"/>
                </a:solidFill>
                <a:latin typeface="Courier New" charset="0"/>
              </a:rPr>
              <a:t>(</a:t>
            </a:r>
            <a:r>
              <a:rPr lang="tr-TR" sz="1400" dirty="0" err="1">
                <a:solidFill>
                  <a:schemeClr val="bg2"/>
                </a:solidFill>
                <a:latin typeface="Lucida Sans Italic" pitchFamily="32" charset="0"/>
              </a:rPr>
              <a:t>logical</a:t>
            </a:r>
            <a:r>
              <a:rPr lang="en-US" sz="1400" dirty="0">
                <a:solidFill>
                  <a:schemeClr val="bg2"/>
                </a:solidFill>
                <a:latin typeface="Lucida Sans Italic" pitchFamily="32" charset="0"/>
              </a:rPr>
              <a:t> expression</a:t>
            </a:r>
            <a:r>
              <a:rPr lang="en-US" sz="1600" b="1" dirty="0">
                <a:solidFill>
                  <a:srgbClr val="9A1900"/>
                </a:solidFill>
                <a:latin typeface="Courier New" charset="0"/>
              </a:rPr>
              <a:t>) </a:t>
            </a:r>
            <a:r>
              <a:rPr lang="en-US" sz="1600" b="1" dirty="0">
                <a:latin typeface="Courier New" charset="0"/>
              </a:rPr>
              <a:t>{</a:t>
            </a:r>
            <a:endParaRPr lang="en-US" sz="1600" b="1" dirty="0">
              <a:solidFill>
                <a:srgbClr val="9A1900"/>
              </a:solidFill>
              <a:latin typeface="Courier New" charset="0"/>
            </a:endParaRPr>
          </a:p>
          <a:p>
            <a:r>
              <a:rPr lang="en-US" sz="1400" dirty="0">
                <a:solidFill>
                  <a:schemeClr val="bg2"/>
                </a:solidFill>
                <a:latin typeface="Lucida Sans Italic" pitchFamily="32" charset="0"/>
              </a:rPr>
              <a:t>statement 1</a:t>
            </a:r>
            <a:r>
              <a:rPr lang="en-US" sz="1600" b="1" dirty="0">
                <a:solidFill>
                  <a:schemeClr val="bg2"/>
                </a:solidFill>
                <a:latin typeface="Courier New" charset="0"/>
              </a:rPr>
              <a:t>;</a:t>
            </a:r>
          </a:p>
          <a:p>
            <a:r>
              <a:rPr lang="en-US" sz="1400" dirty="0">
                <a:solidFill>
                  <a:schemeClr val="bg2"/>
                </a:solidFill>
                <a:latin typeface="Lucida Sans Italic" pitchFamily="32" charset="0"/>
              </a:rPr>
              <a:t>statement 2</a:t>
            </a:r>
            <a:r>
              <a:rPr lang="en-US" sz="1600" b="1" dirty="0">
                <a:solidFill>
                  <a:schemeClr val="bg2"/>
                </a:solidFill>
                <a:latin typeface="Courier New" charset="0"/>
              </a:rPr>
              <a:t>;</a:t>
            </a:r>
          </a:p>
          <a:p>
            <a:r>
              <a:rPr lang="en-US" sz="1600" b="1" dirty="0">
                <a:latin typeface="Courier New" charset="0"/>
              </a:rPr>
              <a:t>}</a:t>
            </a:r>
          </a:p>
        </p:txBody>
      </p:sp>
      <p:sp>
        <p:nvSpPr>
          <p:cNvPr id="35849" name="AutoShape 27"/>
          <p:cNvSpPr>
            <a:spLocks noChangeArrowheads="1"/>
          </p:cNvSpPr>
          <p:nvPr/>
        </p:nvSpPr>
        <p:spPr bwMode="auto">
          <a:xfrm>
            <a:off x="7699375" y="4183063"/>
            <a:ext cx="1104900" cy="341312"/>
          </a:xfrm>
          <a:prstGeom prst="flowChartProcess">
            <a:avLst/>
          </a:prstGeom>
          <a:ln>
            <a:headEnd/>
            <a:tailEnd/>
          </a:ln>
        </p:spPr>
        <p:style>
          <a:lnRef idx="2">
            <a:schemeClr val="accent1"/>
          </a:lnRef>
          <a:fillRef idx="1">
            <a:schemeClr val="lt1"/>
          </a:fillRef>
          <a:effectRef idx="0">
            <a:schemeClr val="accent1"/>
          </a:effectRef>
          <a:fontRef idx="minor">
            <a:schemeClr val="dk1"/>
          </a:fontRef>
        </p:style>
        <p:txBody>
          <a:bodyPr wrap="none" lIns="91429" tIns="45714" rIns="91429" bIns="45714" anchor="ctr">
            <a:prstTxWarp prst="textNoShape">
              <a:avLst/>
            </a:prstTxWarp>
          </a:bodyPr>
          <a:lstStyle/>
          <a:p>
            <a:pPr algn="ctr"/>
            <a:r>
              <a:rPr lang="en-US" sz="1400">
                <a:solidFill>
                  <a:schemeClr val="bg2"/>
                </a:solidFill>
                <a:latin typeface="Lucida Sans Italic" pitchFamily="32" charset="0"/>
              </a:rPr>
              <a:t>statement 1</a:t>
            </a:r>
            <a:endParaRPr lang="en-US" sz="1400">
              <a:solidFill>
                <a:schemeClr val="bg2"/>
              </a:solidFill>
            </a:endParaRPr>
          </a:p>
        </p:txBody>
      </p:sp>
      <p:cxnSp>
        <p:nvCxnSpPr>
          <p:cNvPr id="35850" name="AutoShape 28"/>
          <p:cNvCxnSpPr>
            <a:cxnSpLocks noChangeShapeType="1"/>
            <a:stCxn id="35856" idx="4"/>
            <a:endCxn id="35859" idx="0"/>
          </p:cNvCxnSpPr>
          <p:nvPr/>
        </p:nvCxnSpPr>
        <p:spPr bwMode="auto">
          <a:xfrm>
            <a:off x="5773738" y="2903538"/>
            <a:ext cx="1587" cy="1212850"/>
          </a:xfrm>
          <a:prstGeom prst="straightConnector1">
            <a:avLst/>
          </a:prstGeom>
          <a:noFill/>
          <a:ln w="9525">
            <a:solidFill>
              <a:schemeClr val="tx1"/>
            </a:solidFill>
            <a:round/>
            <a:headEnd/>
            <a:tailEnd type="triangle" w="sm" len="sm"/>
          </a:ln>
        </p:spPr>
      </p:cxnSp>
      <p:cxnSp>
        <p:nvCxnSpPr>
          <p:cNvPr id="35851" name="AutoShape 29"/>
          <p:cNvCxnSpPr>
            <a:cxnSpLocks noChangeShapeType="1"/>
            <a:stCxn id="35859" idx="6"/>
            <a:endCxn id="35849" idx="1"/>
          </p:cNvCxnSpPr>
          <p:nvPr/>
        </p:nvCxnSpPr>
        <p:spPr bwMode="auto">
          <a:xfrm>
            <a:off x="6657975" y="4349750"/>
            <a:ext cx="1041400" cy="4763"/>
          </a:xfrm>
          <a:prstGeom prst="straightConnector1">
            <a:avLst/>
          </a:prstGeom>
          <a:noFill/>
          <a:ln w="9525">
            <a:solidFill>
              <a:schemeClr val="tx1"/>
            </a:solidFill>
            <a:round/>
            <a:headEnd/>
            <a:tailEnd type="triangle" w="sm" len="sm"/>
          </a:ln>
        </p:spPr>
      </p:cxnSp>
      <p:cxnSp>
        <p:nvCxnSpPr>
          <p:cNvPr id="35852" name="AutoShape 30"/>
          <p:cNvCxnSpPr>
            <a:cxnSpLocks noChangeShapeType="1"/>
            <a:stCxn id="35849" idx="0"/>
            <a:endCxn id="35860" idx="2"/>
          </p:cNvCxnSpPr>
          <p:nvPr/>
        </p:nvCxnSpPr>
        <p:spPr bwMode="auto">
          <a:xfrm rot="-5400000">
            <a:off x="7954962" y="3886201"/>
            <a:ext cx="593725" cy="0"/>
          </a:xfrm>
          <a:prstGeom prst="straightConnector1">
            <a:avLst/>
          </a:prstGeom>
          <a:noFill/>
          <a:ln w="9525">
            <a:solidFill>
              <a:schemeClr val="tx1"/>
            </a:solidFill>
            <a:round/>
            <a:headEnd/>
            <a:tailEnd type="triangle" w="sm" len="sm"/>
          </a:ln>
        </p:spPr>
      </p:cxnSp>
      <p:sp>
        <p:nvSpPr>
          <p:cNvPr id="35853" name="Text Box 31"/>
          <p:cNvSpPr txBox="1">
            <a:spLocks noChangeArrowheads="1"/>
          </p:cNvSpPr>
          <p:nvPr/>
        </p:nvSpPr>
        <p:spPr bwMode="auto">
          <a:xfrm>
            <a:off x="6856413" y="4071938"/>
            <a:ext cx="546922" cy="307764"/>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r>
              <a:rPr lang="en-US" sz="1400">
                <a:solidFill>
                  <a:srgbClr val="003399"/>
                </a:solidFill>
              </a:rPr>
              <a:t>true</a:t>
            </a:r>
          </a:p>
        </p:txBody>
      </p:sp>
      <p:sp>
        <p:nvSpPr>
          <p:cNvPr id="35854" name="Text Box 32"/>
          <p:cNvSpPr txBox="1">
            <a:spLocks noChangeArrowheads="1"/>
          </p:cNvSpPr>
          <p:nvPr/>
        </p:nvSpPr>
        <p:spPr bwMode="auto">
          <a:xfrm>
            <a:off x="5749925" y="4930775"/>
            <a:ext cx="603028" cy="307764"/>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r>
              <a:rPr lang="en-US" sz="1400">
                <a:solidFill>
                  <a:srgbClr val="003399"/>
                </a:solidFill>
              </a:rPr>
              <a:t>false</a:t>
            </a:r>
          </a:p>
        </p:txBody>
      </p:sp>
      <p:cxnSp>
        <p:nvCxnSpPr>
          <p:cNvPr id="35855" name="AutoShape 33"/>
          <p:cNvCxnSpPr>
            <a:cxnSpLocks noChangeShapeType="1"/>
            <a:stCxn id="35859" idx="4"/>
            <a:endCxn id="35857" idx="0"/>
          </p:cNvCxnSpPr>
          <p:nvPr/>
        </p:nvCxnSpPr>
        <p:spPr bwMode="auto">
          <a:xfrm>
            <a:off x="5775325" y="4583113"/>
            <a:ext cx="1588" cy="1060450"/>
          </a:xfrm>
          <a:prstGeom prst="straightConnector1">
            <a:avLst/>
          </a:prstGeom>
          <a:noFill/>
          <a:ln w="9525">
            <a:solidFill>
              <a:schemeClr val="tx1"/>
            </a:solidFill>
            <a:round/>
            <a:headEnd/>
            <a:tailEnd type="triangle" w="sm" len="sm"/>
          </a:ln>
        </p:spPr>
      </p:cxnSp>
      <p:sp>
        <p:nvSpPr>
          <p:cNvPr id="35856" name="AutoShape 34"/>
          <p:cNvSpPr>
            <a:spLocks noChangeArrowheads="1"/>
          </p:cNvSpPr>
          <p:nvPr/>
        </p:nvSpPr>
        <p:spPr bwMode="auto">
          <a:xfrm>
            <a:off x="5659438" y="2674938"/>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400"/>
          </a:p>
        </p:txBody>
      </p:sp>
      <p:sp>
        <p:nvSpPr>
          <p:cNvPr id="35857" name="AutoShape 35"/>
          <p:cNvSpPr>
            <a:spLocks noChangeArrowheads="1"/>
          </p:cNvSpPr>
          <p:nvPr/>
        </p:nvSpPr>
        <p:spPr bwMode="auto">
          <a:xfrm>
            <a:off x="5662613" y="5643563"/>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400"/>
          </a:p>
        </p:txBody>
      </p:sp>
      <p:sp>
        <p:nvSpPr>
          <p:cNvPr id="35858" name="AutoShape 36"/>
          <p:cNvSpPr>
            <a:spLocks noChangeArrowheads="1"/>
          </p:cNvSpPr>
          <p:nvPr/>
        </p:nvSpPr>
        <p:spPr bwMode="auto">
          <a:xfrm>
            <a:off x="5549900" y="3305175"/>
            <a:ext cx="227013" cy="228600"/>
          </a:xfrm>
          <a:prstGeom prst="flowChartConnector">
            <a:avLst/>
          </a:prstGeom>
          <a:noFill/>
          <a:ln w="9525">
            <a:noFill/>
            <a:round/>
            <a:headEnd/>
            <a:tailEnd/>
          </a:ln>
        </p:spPr>
        <p:txBody>
          <a:bodyPr wrap="none" anchor="ctr">
            <a:prstTxWarp prst="textNoShape">
              <a:avLst/>
            </a:prstTxWarp>
          </a:bodyPr>
          <a:lstStyle/>
          <a:p>
            <a:endParaRPr lang="en-US" sz="1400"/>
          </a:p>
        </p:txBody>
      </p:sp>
      <p:sp>
        <p:nvSpPr>
          <p:cNvPr id="35859" name="Oval 37"/>
          <p:cNvSpPr>
            <a:spLocks noChangeArrowheads="1"/>
          </p:cNvSpPr>
          <p:nvPr/>
        </p:nvSpPr>
        <p:spPr bwMode="auto">
          <a:xfrm>
            <a:off x="4892675" y="4116388"/>
            <a:ext cx="1765300" cy="466725"/>
          </a:xfrm>
          <a:prstGeom prst="ellipse">
            <a:avLst/>
          </a:prstGeom>
          <a:ln>
            <a:headEnd/>
            <a:tailEnd type="none" w="sm" len="sm"/>
          </a:ln>
        </p:spPr>
        <p:style>
          <a:lnRef idx="2">
            <a:schemeClr val="accent1"/>
          </a:lnRef>
          <a:fillRef idx="1">
            <a:schemeClr val="lt1"/>
          </a:fillRef>
          <a:effectRef idx="0">
            <a:schemeClr val="accent1"/>
          </a:effectRef>
          <a:fontRef idx="minor">
            <a:schemeClr val="dk1"/>
          </a:fontRef>
        </p:style>
        <p:txBody>
          <a:bodyPr wrap="none" anchor="ctr">
            <a:prstTxWarp prst="textNoShape">
              <a:avLst/>
            </a:prstTxWarp>
          </a:bodyPr>
          <a:lstStyle/>
          <a:p>
            <a:pPr algn="ctr"/>
            <a:r>
              <a:rPr lang="tr-TR" sz="1400" dirty="0" err="1">
                <a:latin typeface="Lucida Sans Italic" pitchFamily="32" charset="0"/>
              </a:rPr>
              <a:t>logical</a:t>
            </a:r>
            <a:r>
              <a:rPr lang="en-US" sz="1400" dirty="0">
                <a:latin typeface="Lucida Sans Italic" pitchFamily="32" charset="0"/>
              </a:rPr>
              <a:t> expression</a:t>
            </a:r>
          </a:p>
        </p:txBody>
      </p:sp>
      <p:sp>
        <p:nvSpPr>
          <p:cNvPr id="35860" name="AutoShape 38"/>
          <p:cNvSpPr>
            <a:spLocks noChangeArrowheads="1"/>
          </p:cNvSpPr>
          <p:nvPr/>
        </p:nvSpPr>
        <p:spPr bwMode="auto">
          <a:xfrm>
            <a:off x="7699375" y="3248025"/>
            <a:ext cx="1104900" cy="341313"/>
          </a:xfrm>
          <a:prstGeom prst="flowChartProcess">
            <a:avLst/>
          </a:prstGeom>
          <a:ln>
            <a:headEnd/>
            <a:tailEnd/>
          </a:ln>
        </p:spPr>
        <p:style>
          <a:lnRef idx="2">
            <a:schemeClr val="accent1"/>
          </a:lnRef>
          <a:fillRef idx="1">
            <a:schemeClr val="lt1"/>
          </a:fillRef>
          <a:effectRef idx="0">
            <a:schemeClr val="accent1"/>
          </a:effectRef>
          <a:fontRef idx="minor">
            <a:schemeClr val="dk1"/>
          </a:fontRef>
        </p:style>
        <p:txBody>
          <a:bodyPr wrap="none" lIns="91429" tIns="45714" rIns="91429" bIns="45714" anchor="ctr">
            <a:prstTxWarp prst="textNoShape">
              <a:avLst/>
            </a:prstTxWarp>
          </a:bodyPr>
          <a:lstStyle/>
          <a:p>
            <a:pPr algn="ctr"/>
            <a:r>
              <a:rPr lang="en-US" sz="1400" dirty="0">
                <a:solidFill>
                  <a:schemeClr val="bg2"/>
                </a:solidFill>
                <a:latin typeface="Lucida Sans Italic" pitchFamily="32" charset="0"/>
              </a:rPr>
              <a:t>statement 2</a:t>
            </a:r>
            <a:endParaRPr lang="en-US" sz="1400" dirty="0">
              <a:solidFill>
                <a:schemeClr val="bg2"/>
              </a:solidFill>
            </a:endParaRPr>
          </a:p>
        </p:txBody>
      </p:sp>
      <p:cxnSp>
        <p:nvCxnSpPr>
          <p:cNvPr id="35861" name="AutoShape 39"/>
          <p:cNvCxnSpPr>
            <a:cxnSpLocks noChangeShapeType="1"/>
            <a:stCxn id="35860" idx="1"/>
            <a:endCxn id="35858" idx="6"/>
          </p:cNvCxnSpPr>
          <p:nvPr/>
        </p:nvCxnSpPr>
        <p:spPr bwMode="auto">
          <a:xfrm rot="10800000">
            <a:off x="5776913" y="3419475"/>
            <a:ext cx="1922462" cy="0"/>
          </a:xfrm>
          <a:prstGeom prst="straightConnector1">
            <a:avLst/>
          </a:prstGeom>
          <a:noFill/>
          <a:ln w="9525">
            <a:solidFill>
              <a:schemeClr val="tx1"/>
            </a:solidFill>
            <a:round/>
            <a:headEnd/>
            <a:tailEnd type="triangle" w="sm" len="sm"/>
          </a:ln>
        </p:spPr>
      </p:cxnSp>
      <p:sp>
        <p:nvSpPr>
          <p:cNvPr id="35862" name="Rectangle 40"/>
          <p:cNvSpPr>
            <a:spLocks noChangeArrowheads="1"/>
          </p:cNvSpPr>
          <p:nvPr/>
        </p:nvSpPr>
        <p:spPr bwMode="auto">
          <a:xfrm>
            <a:off x="3302000" y="3857625"/>
            <a:ext cx="852488" cy="274638"/>
          </a:xfrm>
          <a:prstGeom prst="rect">
            <a:avLst/>
          </a:prstGeom>
          <a:noFill/>
          <a:ln w="9525">
            <a:noFill/>
            <a:miter lim="800000"/>
            <a:headEnd/>
            <a:tailEnd type="none" w="sm" len="sm"/>
          </a:ln>
        </p:spPr>
        <p:txBody>
          <a:bodyPr wrap="none">
            <a:prstTxWarp prst="textNoShape">
              <a:avLst/>
            </a:prstTxWarp>
            <a:spAutoFit/>
          </a:bodyPr>
          <a:lstStyle/>
          <a:p>
            <a:r>
              <a:rPr lang="en-US" dirty="0">
                <a:solidFill>
                  <a:schemeClr val="hlink"/>
                </a:solidFill>
              </a:rPr>
              <a:t>loop body</a:t>
            </a:r>
          </a:p>
        </p:txBody>
      </p:sp>
      <p:sp>
        <p:nvSpPr>
          <p:cNvPr id="35863" name="Line 41"/>
          <p:cNvSpPr>
            <a:spLocks noChangeShapeType="1"/>
          </p:cNvSpPr>
          <p:nvPr/>
        </p:nvSpPr>
        <p:spPr bwMode="auto">
          <a:xfrm flipH="1">
            <a:off x="2894013" y="3998913"/>
            <a:ext cx="396875" cy="3175"/>
          </a:xfrm>
          <a:prstGeom prst="line">
            <a:avLst/>
          </a:prstGeom>
          <a:noFill/>
          <a:ln w="9525">
            <a:solidFill>
              <a:schemeClr val="tx1"/>
            </a:solidFill>
            <a:round/>
            <a:headEnd/>
            <a:tailEnd type="triangle" w="sm" len="sm"/>
          </a:ln>
        </p:spPr>
        <p:txBody>
          <a:bodyPr wrap="none" anchor="ctr">
            <a:prstTxWarp prst="textNoShape">
              <a:avLst/>
            </a:prstTxWarp>
          </a:bodyPr>
          <a:lstStyle/>
          <a:p>
            <a:endParaRPr lang="en-US"/>
          </a:p>
        </p:txBody>
      </p:sp>
      <p:sp>
        <p:nvSpPr>
          <p:cNvPr id="35864" name="Rectangle 42"/>
          <p:cNvSpPr>
            <a:spLocks noChangeArrowheads="1"/>
          </p:cNvSpPr>
          <p:nvPr/>
        </p:nvSpPr>
        <p:spPr bwMode="auto">
          <a:xfrm>
            <a:off x="2119313" y="2717800"/>
            <a:ext cx="2068512" cy="274638"/>
          </a:xfrm>
          <a:prstGeom prst="rect">
            <a:avLst/>
          </a:prstGeom>
          <a:noFill/>
          <a:ln w="9525">
            <a:noFill/>
            <a:miter lim="800000"/>
            <a:headEnd/>
            <a:tailEnd type="none" w="sm" len="sm"/>
          </a:ln>
        </p:spPr>
        <p:txBody>
          <a:bodyPr wrap="none">
            <a:prstTxWarp prst="textNoShape">
              <a:avLst/>
            </a:prstTxWarp>
            <a:spAutoFit/>
          </a:bodyPr>
          <a:lstStyle/>
          <a:p>
            <a:r>
              <a:rPr lang="en-US">
                <a:solidFill>
                  <a:schemeClr val="hlink"/>
                </a:solidFill>
              </a:rPr>
              <a:t>loop continuation condition</a:t>
            </a:r>
          </a:p>
        </p:txBody>
      </p:sp>
      <p:sp>
        <p:nvSpPr>
          <p:cNvPr id="35865" name="Line 43"/>
          <p:cNvSpPr>
            <a:spLocks noChangeShapeType="1"/>
          </p:cNvSpPr>
          <p:nvPr/>
        </p:nvSpPr>
        <p:spPr bwMode="auto">
          <a:xfrm flipH="1">
            <a:off x="2897188" y="3041650"/>
            <a:ext cx="222250" cy="422275"/>
          </a:xfrm>
          <a:prstGeom prst="line">
            <a:avLst/>
          </a:prstGeom>
          <a:noFill/>
          <a:ln w="9525">
            <a:solidFill>
              <a:schemeClr val="tx1"/>
            </a:solidFill>
            <a:round/>
            <a:headEnd/>
            <a:tailEnd type="triangle" w="sm" len="sm"/>
          </a:ln>
        </p:spPr>
        <p:txBody>
          <a:bodyPr wrap="none" anchor="ctr">
            <a:prstTxWarp prst="textNoShape">
              <a:avLst/>
            </a:prstTxWarp>
          </a:bodyPr>
          <a:lstStyle/>
          <a:p>
            <a:endParaRPr lang="en-US"/>
          </a:p>
        </p:txBody>
      </p:sp>
      <p:sp>
        <p:nvSpPr>
          <p:cNvPr id="35866" name="Line 44"/>
          <p:cNvSpPr>
            <a:spLocks noChangeShapeType="1"/>
          </p:cNvSpPr>
          <p:nvPr/>
        </p:nvSpPr>
        <p:spPr bwMode="auto">
          <a:xfrm>
            <a:off x="2814638" y="3810000"/>
            <a:ext cx="0" cy="412750"/>
          </a:xfrm>
          <a:prstGeom prst="line">
            <a:avLst/>
          </a:prstGeom>
          <a:noFill/>
          <a:ln w="15875">
            <a:solidFill>
              <a:schemeClr val="tx1"/>
            </a:solidFill>
            <a:round/>
            <a:headEnd/>
            <a:tailEnd type="none" w="sm" len="sm"/>
          </a:ln>
        </p:spPr>
        <p:txBody>
          <a:bodyPr wrap="none" anchor="ctr">
            <a:prstTxWarp prst="textNoShape">
              <a:avLst/>
            </a:prstTxWarp>
          </a:bodyPr>
          <a:lstStyle/>
          <a:p>
            <a:endParaRPr lang="en-US"/>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Döngü içindeki </a:t>
            </a:r>
            <a:r>
              <a:rPr lang="tr-TR" dirty="0" err="1"/>
              <a:t>scanf</a:t>
            </a:r>
            <a:r>
              <a:rPr lang="tr-TR" dirty="0"/>
              <a:t>(“%d”…)’e harf girilirse…</a:t>
            </a:r>
          </a:p>
        </p:txBody>
      </p:sp>
      <p:sp>
        <p:nvSpPr>
          <p:cNvPr id="5" name="4 Dikdörtgen"/>
          <p:cNvSpPr/>
          <p:nvPr/>
        </p:nvSpPr>
        <p:spPr>
          <a:xfrm>
            <a:off x="1500166" y="1357298"/>
            <a:ext cx="5957911" cy="304698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r-TR" sz="2400" dirty="0" err="1"/>
              <a:t>int</a:t>
            </a:r>
            <a:r>
              <a:rPr lang="tr-TR" sz="2400" dirty="0"/>
              <a:t> yas=0;</a:t>
            </a:r>
          </a:p>
          <a:p>
            <a:r>
              <a:rPr lang="tr-TR" sz="2400" dirty="0" err="1"/>
              <a:t>printf</a:t>
            </a:r>
            <a:r>
              <a:rPr lang="tr-TR" sz="2400" dirty="0"/>
              <a:t>("</a:t>
            </a:r>
            <a:r>
              <a:rPr lang="tr-TR" sz="2400" dirty="0" err="1"/>
              <a:t>Yasinizi</a:t>
            </a:r>
            <a:r>
              <a:rPr lang="tr-TR" sz="2400" dirty="0"/>
              <a:t> giriniz (pozitif </a:t>
            </a:r>
            <a:r>
              <a:rPr lang="tr-TR" sz="2400" dirty="0" err="1"/>
              <a:t>giris</a:t>
            </a:r>
            <a:r>
              <a:rPr lang="tr-TR" sz="2400" dirty="0"/>
              <a:t> </a:t>
            </a:r>
            <a:r>
              <a:rPr lang="tr-TR" sz="2400" dirty="0" err="1"/>
              <a:t>yapiniz</a:t>
            </a:r>
            <a:r>
              <a:rPr lang="tr-TR" sz="2400" dirty="0"/>
              <a:t>):");</a:t>
            </a:r>
          </a:p>
          <a:p>
            <a:r>
              <a:rPr lang="tr-TR" sz="2400" dirty="0" err="1"/>
              <a:t>scanf</a:t>
            </a:r>
            <a:r>
              <a:rPr lang="tr-TR" sz="2400" dirty="0"/>
              <a:t>("%d", &amp;yas);</a:t>
            </a:r>
          </a:p>
          <a:p>
            <a:r>
              <a:rPr lang="tr-TR" sz="2400" dirty="0" err="1"/>
              <a:t>while</a:t>
            </a:r>
            <a:r>
              <a:rPr lang="tr-TR" sz="2400" dirty="0"/>
              <a:t>(yas&lt;=0)</a:t>
            </a:r>
          </a:p>
          <a:p>
            <a:r>
              <a:rPr lang="tr-TR" sz="2400" dirty="0"/>
              <a:t>{</a:t>
            </a:r>
          </a:p>
          <a:p>
            <a:r>
              <a:rPr lang="tr-TR" sz="2400" dirty="0"/>
              <a:t>	</a:t>
            </a:r>
            <a:r>
              <a:rPr lang="tr-TR" sz="2400" dirty="0" err="1"/>
              <a:t>printf</a:t>
            </a:r>
            <a:r>
              <a:rPr lang="tr-TR" sz="2400" dirty="0"/>
              <a:t>("tekrar:");</a:t>
            </a:r>
          </a:p>
          <a:p>
            <a:r>
              <a:rPr lang="tr-TR" sz="2400" dirty="0"/>
              <a:t>	</a:t>
            </a:r>
            <a:r>
              <a:rPr lang="tr-TR" sz="2400" dirty="0" err="1"/>
              <a:t>scanf</a:t>
            </a:r>
            <a:r>
              <a:rPr lang="tr-TR" sz="2400" dirty="0"/>
              <a:t>("%d", &amp;yas);</a:t>
            </a:r>
          </a:p>
          <a:p>
            <a:r>
              <a:rPr lang="tr-TR" sz="2400" dirty="0"/>
              <a:t>	}</a:t>
            </a:r>
          </a:p>
        </p:txBody>
      </p:sp>
      <p:sp>
        <p:nvSpPr>
          <p:cNvPr id="6" name="5 Metin kutusu"/>
          <p:cNvSpPr txBox="1"/>
          <p:nvPr/>
        </p:nvSpPr>
        <p:spPr>
          <a:xfrm rot="21076013">
            <a:off x="4936904" y="4335969"/>
            <a:ext cx="350608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tr-TR" u="sng" dirty="0"/>
              <a:t>Bu koda bir harf girilirse ne olur?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Döngü içindeki </a:t>
            </a:r>
            <a:r>
              <a:rPr lang="tr-TR" dirty="0" err="1"/>
              <a:t>scanf</a:t>
            </a:r>
            <a:r>
              <a:rPr lang="tr-TR" dirty="0"/>
              <a:t>(“%d”…)’e harf girilirse…</a:t>
            </a:r>
          </a:p>
        </p:txBody>
      </p:sp>
      <p:sp>
        <p:nvSpPr>
          <p:cNvPr id="3" name="2 İçerik Yer Tutucusu"/>
          <p:cNvSpPr>
            <a:spLocks noGrp="1"/>
          </p:cNvSpPr>
          <p:nvPr>
            <p:ph sz="quarter" idx="1"/>
          </p:nvPr>
        </p:nvSpPr>
        <p:spPr>
          <a:xfrm>
            <a:off x="385762" y="4429132"/>
            <a:ext cx="8401080" cy="1870704"/>
          </a:xfrm>
        </p:spPr>
        <p:txBody>
          <a:bodyPr>
            <a:noAutofit/>
          </a:bodyPr>
          <a:lstStyle/>
          <a:p>
            <a:r>
              <a:rPr lang="tr-TR" sz="1600" dirty="0"/>
              <a:t>Bu koda bir harf girildiğinde ve </a:t>
            </a:r>
            <a:r>
              <a:rPr lang="tr-TR" sz="1600" dirty="0" err="1"/>
              <a:t>enter’a</a:t>
            </a:r>
            <a:r>
              <a:rPr lang="tr-TR" sz="1600" dirty="0"/>
              <a:t> basıldığında, öncelikle harf giriş tamponuna kaydedilir. Sonra </a:t>
            </a:r>
            <a:r>
              <a:rPr lang="tr-TR" sz="1600" dirty="0" err="1"/>
              <a:t>scanf</a:t>
            </a:r>
            <a:r>
              <a:rPr lang="tr-TR" sz="1600" dirty="0"/>
              <a:t> bu tampondan veriyi okumaya çalışır. Ancak ilk karşılaştığı değer bir sayı olmadığı için okuma sağlanamaz ve </a:t>
            </a:r>
            <a:r>
              <a:rPr lang="tr-TR" sz="1600" i="1" dirty="0">
                <a:solidFill>
                  <a:srgbClr val="0070C0"/>
                </a:solidFill>
              </a:rPr>
              <a:t>yas</a:t>
            </a:r>
            <a:r>
              <a:rPr lang="tr-TR" sz="1600" dirty="0"/>
              <a:t>’a değer kaydı yapılamaz. </a:t>
            </a:r>
            <a:r>
              <a:rPr lang="tr-TR" sz="1600" i="1" dirty="0">
                <a:solidFill>
                  <a:srgbClr val="0070C0"/>
                </a:solidFill>
              </a:rPr>
              <a:t>yas</a:t>
            </a:r>
            <a:r>
              <a:rPr lang="tr-TR" sz="1600" dirty="0"/>
              <a:t>, ilk baştaki 0 değerini muhafaza eder.</a:t>
            </a:r>
          </a:p>
          <a:p>
            <a:r>
              <a:rPr lang="tr-TR" sz="1600" dirty="0"/>
              <a:t>Bu nedenle, </a:t>
            </a:r>
            <a:r>
              <a:rPr lang="tr-TR" sz="1600" dirty="0" err="1"/>
              <a:t>while</a:t>
            </a:r>
            <a:r>
              <a:rPr lang="tr-TR" sz="1600" dirty="0"/>
              <a:t> döngüsü içerisine girilir. </a:t>
            </a:r>
            <a:r>
              <a:rPr lang="tr-TR" sz="1600" dirty="0" err="1"/>
              <a:t>Scanf</a:t>
            </a:r>
            <a:r>
              <a:rPr lang="tr-TR" sz="1600" dirty="0"/>
              <a:t> giriş tamponunu tekrar okumaya çalışır, ancak giriş tamponu boşaltılmadığı için tekrar aynı sorun yaşanır ve </a:t>
            </a:r>
            <a:r>
              <a:rPr lang="tr-TR" sz="1600" dirty="0" err="1"/>
              <a:t>while</a:t>
            </a:r>
            <a:r>
              <a:rPr lang="tr-TR" sz="1600" dirty="0"/>
              <a:t> döngüsünden çıkış sağlanamaz.</a:t>
            </a:r>
          </a:p>
          <a:p>
            <a:r>
              <a:rPr lang="tr-TR" sz="1600" dirty="0"/>
              <a:t>Sonuç olarak ekrana sonsuz defa “tekrar:” yazdırılır.</a:t>
            </a:r>
          </a:p>
          <a:p>
            <a:pPr>
              <a:buNone/>
            </a:pPr>
            <a:r>
              <a:rPr lang="tr-TR" sz="1600" dirty="0"/>
              <a:t> </a:t>
            </a:r>
          </a:p>
        </p:txBody>
      </p:sp>
      <p:pic>
        <p:nvPicPr>
          <p:cNvPr id="6" name="Picture 2"/>
          <p:cNvPicPr>
            <a:picLocks noChangeAspect="1" noChangeArrowheads="1"/>
          </p:cNvPicPr>
          <p:nvPr/>
        </p:nvPicPr>
        <p:blipFill>
          <a:blip r:embed="rId3"/>
          <a:srcRect/>
          <a:stretch>
            <a:fillRect/>
          </a:stretch>
        </p:blipFill>
        <p:spPr bwMode="auto">
          <a:xfrm>
            <a:off x="1750199" y="1357298"/>
            <a:ext cx="5643602" cy="285752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0" name="1 Başlık"/>
          <p:cNvSpPr>
            <a:spLocks noGrp="1"/>
          </p:cNvSpPr>
          <p:nvPr>
            <p:ph type="title"/>
          </p:nvPr>
        </p:nvSpPr>
        <p:spPr>
          <a:xfrm>
            <a:off x="214282" y="152400"/>
            <a:ext cx="8715436" cy="990600"/>
          </a:xfrm>
        </p:spPr>
        <p:txBody>
          <a:bodyPr>
            <a:normAutofit/>
          </a:bodyPr>
          <a:lstStyle/>
          <a:p>
            <a:r>
              <a:rPr lang="tr-TR" dirty="0"/>
              <a:t>Döngü içindeki </a:t>
            </a:r>
            <a:r>
              <a:rPr lang="tr-TR" dirty="0" err="1">
                <a:solidFill>
                  <a:srgbClr val="464653"/>
                </a:solidFill>
              </a:rPr>
              <a:t>scanf</a:t>
            </a:r>
            <a:r>
              <a:rPr lang="tr-TR" dirty="0">
                <a:solidFill>
                  <a:srgbClr val="464653"/>
                </a:solidFill>
              </a:rPr>
              <a:t>(“%d”…)’e harf girilirse…</a:t>
            </a:r>
            <a:endParaRPr lang="tr-TR" sz="2400" dirty="0"/>
          </a:p>
        </p:txBody>
      </p:sp>
      <p:sp>
        <p:nvSpPr>
          <p:cNvPr id="3" name="2 İçerik Yer Tutucusu"/>
          <p:cNvSpPr>
            <a:spLocks noGrp="1"/>
          </p:cNvSpPr>
          <p:nvPr>
            <p:ph sz="quarter" idx="1"/>
          </p:nvPr>
        </p:nvSpPr>
        <p:spPr/>
        <p:txBody>
          <a:bodyPr/>
          <a:lstStyle/>
          <a:p>
            <a:r>
              <a:rPr lang="tr-TR" dirty="0" err="1"/>
              <a:t>scanf</a:t>
            </a:r>
            <a:r>
              <a:rPr lang="tr-TR" dirty="0"/>
              <a:t> kullanıcıdan veri almak yerine, bir önceki </a:t>
            </a:r>
            <a:r>
              <a:rPr lang="tr-TR" dirty="0" err="1"/>
              <a:t>scanf’ten</a:t>
            </a:r>
            <a:r>
              <a:rPr lang="tr-TR" dirty="0"/>
              <a:t> arta kalanları almaya kalkıyorsa</a:t>
            </a:r>
          </a:p>
          <a:p>
            <a:pPr lvl="1">
              <a:buNone/>
            </a:pPr>
            <a:r>
              <a:rPr lang="tr-TR" dirty="0" err="1"/>
              <a:t>fflush</a:t>
            </a:r>
            <a:r>
              <a:rPr lang="tr-TR" dirty="0"/>
              <a:t>(</a:t>
            </a:r>
            <a:r>
              <a:rPr lang="tr-TR" dirty="0" err="1"/>
              <a:t>stdin</a:t>
            </a:r>
            <a:r>
              <a:rPr lang="tr-TR" dirty="0"/>
              <a:t>); </a:t>
            </a:r>
            <a:r>
              <a:rPr lang="tr-TR" sz="2600" dirty="0">
                <a:solidFill>
                  <a:schemeClr val="tx1"/>
                </a:solidFill>
              </a:rPr>
              <a:t>ile giriş tamponu boşaltılabilir.</a:t>
            </a:r>
          </a:p>
        </p:txBody>
      </p:sp>
      <p:pic>
        <p:nvPicPr>
          <p:cNvPr id="6" name="5 Resim" descr="how-flush-toilets-work.gif"/>
          <p:cNvPicPr>
            <a:picLocks noChangeAspect="1"/>
          </p:cNvPicPr>
          <p:nvPr/>
        </p:nvPicPr>
        <p:blipFill>
          <a:blip r:embed="rId3" cstate="print"/>
          <a:stretch>
            <a:fillRect/>
          </a:stretch>
        </p:blipFill>
        <p:spPr>
          <a:xfrm>
            <a:off x="7000892" y="2428868"/>
            <a:ext cx="1476372" cy="1476372"/>
          </a:xfrm>
          <a:prstGeom prst="rect">
            <a:avLst/>
          </a:prstGeom>
        </p:spPr>
      </p:pic>
      <p:sp>
        <p:nvSpPr>
          <p:cNvPr id="7" name="6 Metin kutusu"/>
          <p:cNvSpPr txBox="1"/>
          <p:nvPr/>
        </p:nvSpPr>
        <p:spPr>
          <a:xfrm>
            <a:off x="6929454" y="3786190"/>
            <a:ext cx="1589088"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tr-TR" sz="1600" i="1" dirty="0" err="1"/>
              <a:t>flush</a:t>
            </a:r>
            <a:r>
              <a:rPr lang="tr-TR" sz="1600" i="1" dirty="0"/>
              <a:t> </a:t>
            </a:r>
            <a:r>
              <a:rPr lang="tr-TR" sz="1600" i="1" dirty="0" err="1"/>
              <a:t>İngilizce’de</a:t>
            </a:r>
            <a:r>
              <a:rPr lang="tr-TR" sz="1600" i="1" dirty="0"/>
              <a:t> </a:t>
            </a:r>
            <a:br>
              <a:rPr lang="tr-TR" sz="1600" i="1" dirty="0"/>
            </a:br>
            <a:r>
              <a:rPr lang="tr-TR" sz="1600" i="1" dirty="0"/>
              <a:t>sifon demektir.</a:t>
            </a:r>
          </a:p>
        </p:txBody>
      </p:sp>
      <p:sp>
        <p:nvSpPr>
          <p:cNvPr id="9" name="8 Dikdörtgen"/>
          <p:cNvSpPr/>
          <p:nvPr/>
        </p:nvSpPr>
        <p:spPr>
          <a:xfrm>
            <a:off x="500034" y="2786058"/>
            <a:ext cx="5957911"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r-TR" sz="2400" dirty="0" err="1"/>
              <a:t>int</a:t>
            </a:r>
            <a:r>
              <a:rPr lang="tr-TR" sz="2400" dirty="0"/>
              <a:t> yas=0;</a:t>
            </a:r>
          </a:p>
          <a:p>
            <a:r>
              <a:rPr lang="tr-TR" sz="2400" dirty="0" err="1"/>
              <a:t>printf</a:t>
            </a:r>
            <a:r>
              <a:rPr lang="tr-TR" sz="2400" dirty="0"/>
              <a:t>("</a:t>
            </a:r>
            <a:r>
              <a:rPr lang="tr-TR" sz="2400" dirty="0" err="1"/>
              <a:t>Yasinizi</a:t>
            </a:r>
            <a:r>
              <a:rPr lang="tr-TR" sz="2400" dirty="0"/>
              <a:t> giriniz (pozitif </a:t>
            </a:r>
            <a:r>
              <a:rPr lang="tr-TR" sz="2400" dirty="0" err="1"/>
              <a:t>giris</a:t>
            </a:r>
            <a:r>
              <a:rPr lang="tr-TR" sz="2400" dirty="0"/>
              <a:t> </a:t>
            </a:r>
            <a:r>
              <a:rPr lang="tr-TR" sz="2400" dirty="0" err="1"/>
              <a:t>yapiniz</a:t>
            </a:r>
            <a:r>
              <a:rPr lang="tr-TR" sz="2400" dirty="0"/>
              <a:t>):");</a:t>
            </a:r>
          </a:p>
          <a:p>
            <a:r>
              <a:rPr lang="tr-TR" sz="2400" dirty="0" err="1"/>
              <a:t>scanf</a:t>
            </a:r>
            <a:r>
              <a:rPr lang="tr-TR" sz="2400" dirty="0"/>
              <a:t>("%d", &amp;yas);</a:t>
            </a:r>
          </a:p>
          <a:p>
            <a:r>
              <a:rPr lang="tr-TR" sz="2400" dirty="0" err="1"/>
              <a:t>while</a:t>
            </a:r>
            <a:r>
              <a:rPr lang="tr-TR" sz="2400" dirty="0"/>
              <a:t>(yas&lt;=0)</a:t>
            </a:r>
          </a:p>
          <a:p>
            <a:r>
              <a:rPr lang="tr-TR" sz="2400" dirty="0"/>
              <a:t>{</a:t>
            </a:r>
          </a:p>
          <a:p>
            <a:r>
              <a:rPr lang="tr-TR" sz="2400" dirty="0"/>
              <a:t>	</a:t>
            </a:r>
            <a:r>
              <a:rPr lang="tr-TR" sz="2400" dirty="0" err="1"/>
              <a:t>printf</a:t>
            </a:r>
            <a:r>
              <a:rPr lang="tr-TR" sz="2400" dirty="0"/>
              <a:t>("tekrar:");</a:t>
            </a:r>
          </a:p>
          <a:p>
            <a:r>
              <a:rPr lang="tr-TR" sz="2400" dirty="0"/>
              <a:t>	</a:t>
            </a:r>
            <a:r>
              <a:rPr lang="tr-TR" sz="2400" b="1" dirty="0" err="1">
                <a:solidFill>
                  <a:srgbClr val="0000FF"/>
                </a:solidFill>
              </a:rPr>
              <a:t>fflush</a:t>
            </a:r>
            <a:r>
              <a:rPr lang="tr-TR" sz="2400" b="1" dirty="0">
                <a:solidFill>
                  <a:srgbClr val="0000FF"/>
                </a:solidFill>
              </a:rPr>
              <a:t>(</a:t>
            </a:r>
            <a:r>
              <a:rPr lang="tr-TR" sz="2400" b="1" dirty="0" err="1">
                <a:solidFill>
                  <a:srgbClr val="0000FF"/>
                </a:solidFill>
              </a:rPr>
              <a:t>stdin</a:t>
            </a:r>
            <a:r>
              <a:rPr lang="tr-TR" sz="2400" b="1" dirty="0">
                <a:solidFill>
                  <a:srgbClr val="0000FF"/>
                </a:solidFill>
              </a:rPr>
              <a:t>);</a:t>
            </a:r>
          </a:p>
          <a:p>
            <a:r>
              <a:rPr lang="tr-TR" sz="2400" dirty="0"/>
              <a:t>	</a:t>
            </a:r>
            <a:r>
              <a:rPr lang="tr-TR" sz="2400" dirty="0" err="1"/>
              <a:t>scanf</a:t>
            </a:r>
            <a:r>
              <a:rPr lang="tr-TR" sz="2400" dirty="0"/>
              <a:t>("%d", &amp;yas);</a:t>
            </a:r>
          </a:p>
          <a:p>
            <a:r>
              <a:rPr lang="tr-TR" sz="2400" dirty="0"/>
              <a:t>	}</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normAutofit/>
          </a:bodyPr>
          <a:lstStyle/>
          <a:p>
            <a:r>
              <a:rPr lang="tr-TR" sz="6000" dirty="0" err="1"/>
              <a:t>scanf’in</a:t>
            </a:r>
            <a:r>
              <a:rPr lang="tr-TR" sz="6000" dirty="0"/>
              <a:t> döndüğü değeri, “Başarılı Kayıt Yapıldı Mı?” kontrolü için kullanım</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scanf’in</a:t>
            </a:r>
            <a:r>
              <a:rPr lang="tr-TR" dirty="0"/>
              <a:t> döndüğü değer</a:t>
            </a:r>
          </a:p>
        </p:txBody>
      </p:sp>
      <p:sp>
        <p:nvSpPr>
          <p:cNvPr id="3" name="2 İçerik Yer Tutucusu"/>
          <p:cNvSpPr>
            <a:spLocks noGrp="1"/>
          </p:cNvSpPr>
          <p:nvPr>
            <p:ph sz="quarter" idx="1"/>
          </p:nvPr>
        </p:nvSpPr>
        <p:spPr/>
        <p:txBody>
          <a:bodyPr/>
          <a:lstStyle/>
          <a:p>
            <a:r>
              <a:rPr lang="tr-TR" dirty="0"/>
              <a:t>scanf aslında değer dönen bir fonksiyondur!</a:t>
            </a:r>
          </a:p>
          <a:p>
            <a:r>
              <a:rPr lang="tr-TR" dirty="0"/>
              <a:t>Kaç tane değeri </a:t>
            </a:r>
            <a:r>
              <a:rPr lang="tr-TR" dirty="0" err="1"/>
              <a:t>stdin’den</a:t>
            </a:r>
            <a:r>
              <a:rPr lang="tr-TR" dirty="0"/>
              <a:t> başarıyla alabildiğinin sayısını döner.</a:t>
            </a:r>
          </a:p>
          <a:p>
            <a:pPr lvl="1"/>
            <a:r>
              <a:rPr lang="tr-TR" sz="2400" dirty="0" err="1"/>
              <a:t>int</a:t>
            </a:r>
            <a:r>
              <a:rPr lang="tr-TR" sz="2400" dirty="0"/>
              <a:t> x = </a:t>
            </a:r>
            <a:r>
              <a:rPr lang="en-US" sz="2400" dirty="0"/>
              <a:t>scanf("%</a:t>
            </a:r>
            <a:r>
              <a:rPr lang="en-US" sz="2400" dirty="0" err="1"/>
              <a:t>s%d%s%s</a:t>
            </a:r>
            <a:r>
              <a:rPr lang="en-US" sz="2400" dirty="0"/>
              <a:t>", dept, &amp;</a:t>
            </a:r>
            <a:r>
              <a:rPr lang="en-US" sz="2400" dirty="0" err="1"/>
              <a:t>course_num</a:t>
            </a:r>
            <a:r>
              <a:rPr lang="en-US" sz="2400" dirty="0"/>
              <a:t>, days, time);</a:t>
            </a:r>
            <a:endParaRPr lang="tr-TR" sz="2400" dirty="0"/>
          </a:p>
          <a:p>
            <a:pPr lvl="2"/>
            <a:r>
              <a:rPr lang="tr-TR" sz="2100" dirty="0"/>
              <a:t>Her şey yolundaysa x, 4 değerini alır.</a:t>
            </a:r>
          </a:p>
          <a:p>
            <a:pPr lvl="1"/>
            <a:r>
              <a:rPr lang="tr-TR" sz="2400" dirty="0"/>
              <a:t>Hiç değer alamazsa 0 ya da hataya yönelik eksi bir değer döner.</a:t>
            </a:r>
          </a:p>
          <a:p>
            <a:endParaRPr lang="tr-TR" dirty="0"/>
          </a:p>
          <a:p>
            <a:endParaRPr lang="tr-TR" dirty="0"/>
          </a:p>
          <a:p>
            <a:endParaRPr lang="tr-TR" dirty="0"/>
          </a:p>
          <a:p>
            <a:endParaRPr lang="tr-TR" dirty="0"/>
          </a:p>
        </p:txBody>
      </p:sp>
      <p:pic>
        <p:nvPicPr>
          <p:cNvPr id="4" name="3 Resim" descr="fd70948dcffc9c927ca5e532432c49bb--funny-baby-faces-funny-babies.jpg"/>
          <p:cNvPicPr>
            <a:picLocks noChangeAspect="1"/>
          </p:cNvPicPr>
          <p:nvPr/>
        </p:nvPicPr>
        <p:blipFill>
          <a:blip r:embed="rId3" cstate="print"/>
          <a:stretch>
            <a:fillRect/>
          </a:stretch>
        </p:blipFill>
        <p:spPr>
          <a:xfrm>
            <a:off x="6786578" y="3857628"/>
            <a:ext cx="1357322" cy="2035983"/>
          </a:xfrm>
          <a:prstGeom prst="rect">
            <a:avLst/>
          </a:prstGeom>
          <a:ln>
            <a:noFill/>
          </a:ln>
          <a:effectLst>
            <a:outerShdw blurRad="190500" algn="tl" rotWithShape="0">
              <a:srgbClr val="000000">
                <a:alpha val="70000"/>
              </a:srgbClr>
            </a:outerShdw>
          </a:effectLst>
        </p:spPr>
      </p:pic>
      <p:sp>
        <p:nvSpPr>
          <p:cNvPr id="5" name="4 Köşeleri Yuvarlanmış Dikdörtgen Belirtme Çizgisi"/>
          <p:cNvSpPr/>
          <p:nvPr/>
        </p:nvSpPr>
        <p:spPr>
          <a:xfrm>
            <a:off x="3357554" y="4143380"/>
            <a:ext cx="2571768" cy="1214446"/>
          </a:xfrm>
          <a:prstGeom prst="wedgeRoundRectCallout">
            <a:avLst>
              <a:gd name="adj1" fmla="val 104086"/>
              <a:gd name="adj2" fmla="val 2039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i="1" dirty="0"/>
              <a:t>Bugüne kadar hep </a:t>
            </a:r>
            <a:r>
              <a:rPr lang="tr-TR" sz="2000" i="1" dirty="0" err="1"/>
              <a:t>void</a:t>
            </a:r>
            <a:r>
              <a:rPr lang="tr-TR" sz="2000" i="1" dirty="0"/>
              <a:t> dönen bir fonksiyon gibi kullanmıştık oysa ki!</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scanf’in</a:t>
            </a:r>
            <a:r>
              <a:rPr lang="tr-TR" dirty="0"/>
              <a:t> döndüğü değer</a:t>
            </a:r>
          </a:p>
        </p:txBody>
      </p:sp>
      <p:sp>
        <p:nvSpPr>
          <p:cNvPr id="3" name="2 İçerik Yer Tutucusu"/>
          <p:cNvSpPr>
            <a:spLocks noGrp="1"/>
          </p:cNvSpPr>
          <p:nvPr>
            <p:ph sz="quarter" idx="1"/>
          </p:nvPr>
        </p:nvSpPr>
        <p:spPr/>
        <p:txBody>
          <a:bodyPr/>
          <a:lstStyle/>
          <a:p>
            <a:r>
              <a:rPr lang="tr-TR" dirty="0"/>
              <a:t>Bu özelliği kullanarak da değer kontrolü yapabilirsiniz.</a:t>
            </a:r>
          </a:p>
        </p:txBody>
      </p:sp>
      <p:sp>
        <p:nvSpPr>
          <p:cNvPr id="5" name="4 Dikdörtgen"/>
          <p:cNvSpPr/>
          <p:nvPr/>
        </p:nvSpPr>
        <p:spPr>
          <a:xfrm>
            <a:off x="285720" y="1785926"/>
            <a:ext cx="6143668" cy="42473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dirty="0"/>
              <a:t>#</a:t>
            </a:r>
            <a:r>
              <a:rPr lang="tr-TR" dirty="0" err="1"/>
              <a:t>include</a:t>
            </a:r>
            <a:r>
              <a:rPr lang="tr-TR" dirty="0"/>
              <a:t> &lt;</a:t>
            </a:r>
            <a:r>
              <a:rPr lang="tr-TR" dirty="0" err="1"/>
              <a:t>stdio</a:t>
            </a:r>
            <a:r>
              <a:rPr lang="tr-TR" dirty="0"/>
              <a:t>.h&gt;</a:t>
            </a:r>
          </a:p>
          <a:p>
            <a:r>
              <a:rPr lang="tr-TR" dirty="0" err="1"/>
              <a:t>int</a:t>
            </a:r>
            <a:r>
              <a:rPr lang="tr-TR" dirty="0"/>
              <a:t> </a:t>
            </a:r>
            <a:r>
              <a:rPr lang="tr-TR" dirty="0" err="1"/>
              <a:t>main</a:t>
            </a:r>
            <a:r>
              <a:rPr lang="tr-TR" dirty="0"/>
              <a:t>() {</a:t>
            </a:r>
          </a:p>
          <a:p>
            <a:r>
              <a:rPr lang="tr-TR" dirty="0"/>
              <a:t>	</a:t>
            </a:r>
            <a:r>
              <a:rPr lang="tr-TR" dirty="0" err="1"/>
              <a:t>int</a:t>
            </a:r>
            <a:r>
              <a:rPr lang="tr-TR" dirty="0"/>
              <a:t> </a:t>
            </a:r>
            <a:r>
              <a:rPr lang="tr-TR" dirty="0" err="1"/>
              <a:t>sayi</a:t>
            </a:r>
            <a:r>
              <a:rPr lang="tr-TR" dirty="0"/>
              <a:t>;</a:t>
            </a:r>
          </a:p>
          <a:p>
            <a:r>
              <a:rPr lang="tr-TR" dirty="0"/>
              <a:t>	</a:t>
            </a:r>
            <a:r>
              <a:rPr lang="tr-TR" dirty="0" err="1"/>
              <a:t>printf</a:t>
            </a:r>
            <a:r>
              <a:rPr lang="tr-TR" dirty="0"/>
              <a:t>("</a:t>
            </a:r>
            <a:r>
              <a:rPr lang="tr-TR" dirty="0" err="1"/>
              <a:t>Rakamlari</a:t>
            </a:r>
            <a:r>
              <a:rPr lang="tr-TR" dirty="0"/>
              <a:t> </a:t>
            </a:r>
            <a:r>
              <a:rPr lang="tr-TR" dirty="0" err="1"/>
              <a:t>kullanmalisiniz</a:t>
            </a:r>
            <a:r>
              <a:rPr lang="tr-TR" dirty="0"/>
              <a:t>.Harf olmaz.\n");</a:t>
            </a:r>
          </a:p>
          <a:p>
            <a:r>
              <a:rPr lang="tr-TR" dirty="0"/>
              <a:t>	</a:t>
            </a:r>
            <a:r>
              <a:rPr lang="tr-TR" dirty="0" err="1"/>
              <a:t>printf</a:t>
            </a:r>
            <a:r>
              <a:rPr lang="tr-TR" dirty="0"/>
              <a:t>("Bir </a:t>
            </a:r>
            <a:r>
              <a:rPr lang="tr-TR" dirty="0" err="1"/>
              <a:t>sayi</a:t>
            </a:r>
            <a:r>
              <a:rPr lang="tr-TR" dirty="0"/>
              <a:t> giriniz:");</a:t>
            </a:r>
          </a:p>
          <a:p>
            <a:r>
              <a:rPr lang="tr-TR" dirty="0"/>
              <a:t>	</a:t>
            </a:r>
            <a:r>
              <a:rPr lang="tr-TR" dirty="0" err="1"/>
              <a:t>while</a:t>
            </a:r>
            <a:r>
              <a:rPr lang="tr-TR" dirty="0"/>
              <a:t>(</a:t>
            </a:r>
            <a:r>
              <a:rPr lang="tr-TR" dirty="0" err="1"/>
              <a:t>scanf</a:t>
            </a:r>
            <a:r>
              <a:rPr lang="tr-TR" dirty="0"/>
              <a:t>("%d", &amp;</a:t>
            </a:r>
            <a:r>
              <a:rPr lang="tr-TR" dirty="0" err="1"/>
              <a:t>sayi</a:t>
            </a:r>
            <a:r>
              <a:rPr lang="tr-TR" dirty="0"/>
              <a:t>)!=1) {</a:t>
            </a:r>
          </a:p>
          <a:p>
            <a:r>
              <a:rPr lang="tr-TR" dirty="0"/>
              <a:t>		</a:t>
            </a:r>
            <a:r>
              <a:rPr lang="tr-TR" dirty="0" err="1"/>
              <a:t>printf</a:t>
            </a:r>
            <a:r>
              <a:rPr lang="tr-TR" dirty="0"/>
              <a:t>("</a:t>
            </a:r>
            <a:r>
              <a:rPr lang="tr-TR" dirty="0" err="1"/>
              <a:t>scanf</a:t>
            </a:r>
            <a:r>
              <a:rPr lang="tr-TR" dirty="0"/>
              <a:t> bir </a:t>
            </a:r>
            <a:r>
              <a:rPr lang="tr-TR" dirty="0" err="1"/>
              <a:t>sayi</a:t>
            </a:r>
            <a:r>
              <a:rPr lang="tr-TR" dirty="0"/>
              <a:t> </a:t>
            </a:r>
            <a:r>
              <a:rPr lang="tr-TR" dirty="0" err="1"/>
              <a:t>girisi</a:t>
            </a:r>
            <a:r>
              <a:rPr lang="tr-TR" dirty="0"/>
              <a:t> </a:t>
            </a:r>
            <a:r>
              <a:rPr lang="tr-TR" dirty="0" err="1"/>
              <a:t>okuyamadi</a:t>
            </a:r>
            <a:r>
              <a:rPr lang="tr-TR" dirty="0"/>
              <a:t>!\n");</a:t>
            </a:r>
          </a:p>
          <a:p>
            <a:r>
              <a:rPr lang="tr-TR" dirty="0"/>
              <a:t>		</a:t>
            </a:r>
            <a:r>
              <a:rPr lang="tr-TR" dirty="0" err="1"/>
              <a:t>fflush</a:t>
            </a:r>
            <a:r>
              <a:rPr lang="tr-TR" dirty="0"/>
              <a:t>(</a:t>
            </a:r>
            <a:r>
              <a:rPr lang="tr-TR" dirty="0" err="1"/>
              <a:t>stdin</a:t>
            </a:r>
            <a:r>
              <a:rPr lang="tr-TR" dirty="0"/>
              <a:t>);</a:t>
            </a:r>
          </a:p>
          <a:p>
            <a:r>
              <a:rPr lang="tr-TR" dirty="0"/>
              <a:t>		</a:t>
            </a:r>
            <a:r>
              <a:rPr lang="tr-TR" dirty="0" err="1"/>
              <a:t>printf</a:t>
            </a:r>
            <a:r>
              <a:rPr lang="tr-TR" dirty="0"/>
              <a:t>("Bir </a:t>
            </a:r>
            <a:r>
              <a:rPr lang="tr-TR" dirty="0" err="1"/>
              <a:t>sayi</a:t>
            </a:r>
            <a:r>
              <a:rPr lang="tr-TR" dirty="0"/>
              <a:t> giriniz:");</a:t>
            </a:r>
          </a:p>
          <a:p>
            <a:r>
              <a:rPr lang="tr-TR" dirty="0"/>
              <a:t>	}</a:t>
            </a:r>
          </a:p>
          <a:p>
            <a:endParaRPr lang="tr-TR" dirty="0"/>
          </a:p>
          <a:p>
            <a:r>
              <a:rPr lang="tr-TR" dirty="0"/>
              <a:t>	</a:t>
            </a:r>
            <a:r>
              <a:rPr lang="tr-TR" dirty="0" err="1"/>
              <a:t>printf</a:t>
            </a:r>
            <a:r>
              <a:rPr lang="tr-TR" dirty="0"/>
              <a:t>("</a:t>
            </a:r>
            <a:r>
              <a:rPr lang="tr-TR" dirty="0" err="1"/>
              <a:t>Girdiginiz</a:t>
            </a:r>
            <a:r>
              <a:rPr lang="tr-TR" dirty="0"/>
              <a:t> </a:t>
            </a:r>
            <a:r>
              <a:rPr lang="tr-TR" dirty="0" err="1"/>
              <a:t>sayi</a:t>
            </a:r>
            <a:r>
              <a:rPr lang="tr-TR" dirty="0"/>
              <a:t> %d olarak </a:t>
            </a:r>
            <a:r>
              <a:rPr lang="tr-TR" dirty="0" err="1"/>
              <a:t>alinmistir</a:t>
            </a:r>
            <a:r>
              <a:rPr lang="tr-TR" dirty="0"/>
              <a:t>", </a:t>
            </a:r>
            <a:r>
              <a:rPr lang="tr-TR" dirty="0" err="1"/>
              <a:t>sayi</a:t>
            </a:r>
            <a:r>
              <a:rPr lang="tr-TR" dirty="0"/>
              <a:t>);</a:t>
            </a:r>
          </a:p>
          <a:p>
            <a:endParaRPr lang="tr-TR" dirty="0"/>
          </a:p>
          <a:p>
            <a:r>
              <a:rPr lang="tr-TR" dirty="0"/>
              <a:t>	</a:t>
            </a:r>
            <a:r>
              <a:rPr lang="tr-TR" dirty="0" err="1"/>
              <a:t>return</a:t>
            </a:r>
            <a:r>
              <a:rPr lang="tr-TR" dirty="0"/>
              <a:t> 0;</a:t>
            </a:r>
          </a:p>
          <a:p>
            <a:r>
              <a:rPr lang="tr-TR" dirty="0"/>
              <a:t>}</a:t>
            </a:r>
          </a:p>
        </p:txBody>
      </p:sp>
      <p:pic>
        <p:nvPicPr>
          <p:cNvPr id="2050" name="Picture 2"/>
          <p:cNvPicPr>
            <a:picLocks noChangeAspect="1" noChangeArrowheads="1"/>
          </p:cNvPicPr>
          <p:nvPr/>
        </p:nvPicPr>
        <p:blipFill>
          <a:blip r:embed="rId3"/>
          <a:srcRect t="8070"/>
          <a:stretch>
            <a:fillRect/>
          </a:stretch>
        </p:blipFill>
        <p:spPr bwMode="auto">
          <a:xfrm>
            <a:off x="5895665" y="4000504"/>
            <a:ext cx="3105491" cy="1755395"/>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Uygulama</a:t>
            </a:r>
          </a:p>
        </p:txBody>
      </p:sp>
      <p:sp>
        <p:nvSpPr>
          <p:cNvPr id="3" name="2 İçerik Yer Tutucusu"/>
          <p:cNvSpPr>
            <a:spLocks noGrp="1"/>
          </p:cNvSpPr>
          <p:nvPr>
            <p:ph sz="quarter" idx="1"/>
          </p:nvPr>
        </p:nvSpPr>
        <p:spPr>
          <a:xfrm>
            <a:off x="457200" y="1219200"/>
            <a:ext cx="8229600" cy="2709866"/>
          </a:xfrm>
        </p:spPr>
        <p:txBody>
          <a:bodyPr>
            <a:normAutofit fontScale="77500" lnSpcReduction="20000"/>
          </a:bodyPr>
          <a:lstStyle/>
          <a:p>
            <a:pPr>
              <a:buNone/>
            </a:pPr>
            <a:r>
              <a:rPr lang="tr-TR" dirty="0"/>
              <a:t>	</a:t>
            </a:r>
            <a:r>
              <a:rPr lang="tr-TR" dirty="0" err="1"/>
              <a:t>char</a:t>
            </a:r>
            <a:r>
              <a:rPr lang="tr-TR" dirty="0"/>
              <a:t> dizgi[100];</a:t>
            </a:r>
          </a:p>
          <a:p>
            <a:pPr>
              <a:buNone/>
            </a:pPr>
            <a:r>
              <a:rPr lang="tr-TR" dirty="0"/>
              <a:t>	</a:t>
            </a:r>
            <a:r>
              <a:rPr lang="tr-TR" dirty="0" err="1"/>
              <a:t>int</a:t>
            </a:r>
            <a:r>
              <a:rPr lang="tr-TR" dirty="0"/>
              <a:t> </a:t>
            </a:r>
            <a:r>
              <a:rPr lang="tr-TR" dirty="0" err="1"/>
              <a:t>sayi</a:t>
            </a:r>
            <a:r>
              <a:rPr lang="tr-TR" dirty="0"/>
              <a:t>;</a:t>
            </a:r>
          </a:p>
          <a:p>
            <a:pPr>
              <a:buNone/>
            </a:pPr>
            <a:r>
              <a:rPr lang="tr-TR" dirty="0"/>
              <a:t>	</a:t>
            </a:r>
            <a:r>
              <a:rPr lang="tr-TR" dirty="0" err="1"/>
              <a:t>printf</a:t>
            </a:r>
            <a:r>
              <a:rPr lang="tr-TR" dirty="0"/>
              <a:t>("A:");</a:t>
            </a:r>
          </a:p>
          <a:p>
            <a:pPr>
              <a:buNone/>
            </a:pPr>
            <a:r>
              <a:rPr lang="tr-TR" dirty="0"/>
              <a:t>	</a:t>
            </a:r>
            <a:r>
              <a:rPr lang="tr-TR" dirty="0" err="1"/>
              <a:t>fgets</a:t>
            </a:r>
            <a:r>
              <a:rPr lang="tr-TR" dirty="0"/>
              <a:t>(dizgi, 3, </a:t>
            </a:r>
            <a:r>
              <a:rPr lang="tr-TR" dirty="0" err="1"/>
              <a:t>stdin</a:t>
            </a:r>
            <a:r>
              <a:rPr lang="tr-TR" dirty="0"/>
              <a:t>);</a:t>
            </a:r>
          </a:p>
          <a:p>
            <a:pPr>
              <a:buNone/>
            </a:pPr>
            <a:r>
              <a:rPr lang="tr-TR" dirty="0"/>
              <a:t>	</a:t>
            </a:r>
            <a:r>
              <a:rPr lang="tr-TR" dirty="0" err="1"/>
              <a:t>printf</a:t>
            </a:r>
            <a:r>
              <a:rPr lang="tr-TR" dirty="0"/>
              <a:t>("B:");</a:t>
            </a:r>
          </a:p>
          <a:p>
            <a:pPr>
              <a:buNone/>
            </a:pPr>
            <a:r>
              <a:rPr lang="tr-TR" dirty="0"/>
              <a:t>	</a:t>
            </a:r>
            <a:r>
              <a:rPr lang="tr-TR" dirty="0" err="1"/>
              <a:t>if</a:t>
            </a:r>
            <a:r>
              <a:rPr lang="tr-TR" dirty="0"/>
              <a:t>(</a:t>
            </a:r>
            <a:r>
              <a:rPr lang="tr-TR" dirty="0" err="1"/>
              <a:t>scanf</a:t>
            </a:r>
            <a:r>
              <a:rPr lang="tr-TR" dirty="0"/>
              <a:t>("%d",&amp;</a:t>
            </a:r>
            <a:r>
              <a:rPr lang="tr-TR" dirty="0" err="1"/>
              <a:t>sayi</a:t>
            </a:r>
            <a:r>
              <a:rPr lang="tr-TR" dirty="0"/>
              <a:t>)&gt;0)</a:t>
            </a:r>
          </a:p>
          <a:p>
            <a:pPr>
              <a:buNone/>
            </a:pPr>
            <a:r>
              <a:rPr lang="tr-TR" dirty="0"/>
              <a:t>		</a:t>
            </a:r>
            <a:r>
              <a:rPr lang="tr-TR" dirty="0" err="1"/>
              <a:t>printf</a:t>
            </a:r>
            <a:r>
              <a:rPr lang="tr-TR" dirty="0"/>
              <a:t>("%s", dizgi);</a:t>
            </a:r>
          </a:p>
          <a:p>
            <a:pPr>
              <a:buNone/>
            </a:pPr>
            <a:r>
              <a:rPr lang="tr-TR" dirty="0"/>
              <a:t>		</a:t>
            </a:r>
            <a:r>
              <a:rPr lang="tr-TR" dirty="0" err="1"/>
              <a:t>printf</a:t>
            </a:r>
            <a:r>
              <a:rPr lang="tr-TR" dirty="0"/>
              <a:t>("-%d", </a:t>
            </a:r>
            <a:r>
              <a:rPr lang="tr-TR" dirty="0" err="1"/>
              <a:t>sayi</a:t>
            </a:r>
            <a:r>
              <a:rPr lang="tr-TR" dirty="0"/>
              <a:t>);</a:t>
            </a:r>
          </a:p>
        </p:txBody>
      </p:sp>
      <p:graphicFrame>
        <p:nvGraphicFramePr>
          <p:cNvPr id="5" name="4 Tablo"/>
          <p:cNvGraphicFramePr>
            <a:graphicFrameLocks noGrp="1"/>
          </p:cNvGraphicFramePr>
          <p:nvPr/>
        </p:nvGraphicFramePr>
        <p:xfrm>
          <a:off x="4143372" y="1857364"/>
          <a:ext cx="4405320" cy="1188720"/>
        </p:xfrm>
        <a:graphic>
          <a:graphicData uri="http://schemas.openxmlformats.org/drawingml/2006/table">
            <a:tbl>
              <a:tblPr firstRow="1" bandRow="1">
                <a:tableStyleId>{5940675A-B579-460E-94D1-54222C63F5DA}</a:tableStyleId>
              </a:tblPr>
              <a:tblGrid>
                <a:gridCol w="440532">
                  <a:extLst>
                    <a:ext uri="{9D8B030D-6E8A-4147-A177-3AD203B41FA5}">
                      <a16:colId xmlns="" xmlns:a16="http://schemas.microsoft.com/office/drawing/2014/main" val="20000"/>
                    </a:ext>
                  </a:extLst>
                </a:gridCol>
                <a:gridCol w="440532">
                  <a:extLst>
                    <a:ext uri="{9D8B030D-6E8A-4147-A177-3AD203B41FA5}">
                      <a16:colId xmlns="" xmlns:a16="http://schemas.microsoft.com/office/drawing/2014/main" val="20001"/>
                    </a:ext>
                  </a:extLst>
                </a:gridCol>
                <a:gridCol w="440532">
                  <a:extLst>
                    <a:ext uri="{9D8B030D-6E8A-4147-A177-3AD203B41FA5}">
                      <a16:colId xmlns="" xmlns:a16="http://schemas.microsoft.com/office/drawing/2014/main" val="20002"/>
                    </a:ext>
                  </a:extLst>
                </a:gridCol>
                <a:gridCol w="440532">
                  <a:extLst>
                    <a:ext uri="{9D8B030D-6E8A-4147-A177-3AD203B41FA5}">
                      <a16:colId xmlns="" xmlns:a16="http://schemas.microsoft.com/office/drawing/2014/main" val="20003"/>
                    </a:ext>
                  </a:extLst>
                </a:gridCol>
                <a:gridCol w="440532">
                  <a:extLst>
                    <a:ext uri="{9D8B030D-6E8A-4147-A177-3AD203B41FA5}">
                      <a16:colId xmlns="" xmlns:a16="http://schemas.microsoft.com/office/drawing/2014/main" val="20004"/>
                    </a:ext>
                  </a:extLst>
                </a:gridCol>
                <a:gridCol w="440532">
                  <a:extLst>
                    <a:ext uri="{9D8B030D-6E8A-4147-A177-3AD203B41FA5}">
                      <a16:colId xmlns="" xmlns:a16="http://schemas.microsoft.com/office/drawing/2014/main" val="20005"/>
                    </a:ext>
                  </a:extLst>
                </a:gridCol>
                <a:gridCol w="440532">
                  <a:extLst>
                    <a:ext uri="{9D8B030D-6E8A-4147-A177-3AD203B41FA5}">
                      <a16:colId xmlns="" xmlns:a16="http://schemas.microsoft.com/office/drawing/2014/main" val="20006"/>
                    </a:ext>
                  </a:extLst>
                </a:gridCol>
                <a:gridCol w="440532">
                  <a:extLst>
                    <a:ext uri="{9D8B030D-6E8A-4147-A177-3AD203B41FA5}">
                      <a16:colId xmlns="" xmlns:a16="http://schemas.microsoft.com/office/drawing/2014/main" val="20007"/>
                    </a:ext>
                  </a:extLst>
                </a:gridCol>
                <a:gridCol w="440532">
                  <a:extLst>
                    <a:ext uri="{9D8B030D-6E8A-4147-A177-3AD203B41FA5}">
                      <a16:colId xmlns="" xmlns:a16="http://schemas.microsoft.com/office/drawing/2014/main" val="20008"/>
                    </a:ext>
                  </a:extLst>
                </a:gridCol>
                <a:gridCol w="440532">
                  <a:extLst>
                    <a:ext uri="{9D8B030D-6E8A-4147-A177-3AD203B41FA5}">
                      <a16:colId xmlns="" xmlns:a16="http://schemas.microsoft.com/office/drawing/2014/main" val="20009"/>
                    </a:ext>
                  </a:extLst>
                </a:gridCol>
              </a:tblGrid>
              <a:tr h="309565">
                <a:tc>
                  <a:txBody>
                    <a:bodyPr/>
                    <a:lstStyle/>
                    <a:p>
                      <a:pPr algn="ctr"/>
                      <a:r>
                        <a:rPr lang="tr-TR" sz="2000" dirty="0"/>
                        <a:t>A</a:t>
                      </a:r>
                    </a:p>
                  </a:txBody>
                  <a:tcPr/>
                </a:tc>
                <a:tc>
                  <a:txBody>
                    <a:bodyPr/>
                    <a:lstStyle/>
                    <a:p>
                      <a:pPr algn="ctr"/>
                      <a:r>
                        <a:rPr lang="tr-TR" sz="2000" dirty="0"/>
                        <a:t>:</a:t>
                      </a:r>
                    </a:p>
                  </a:txBody>
                  <a:tcPr/>
                </a:tc>
                <a:tc>
                  <a:txBody>
                    <a:bodyPr/>
                    <a:lstStyle/>
                    <a:p>
                      <a:pPr algn="ctr"/>
                      <a:r>
                        <a:rPr lang="tr-TR" sz="2000" b="1" i="1" dirty="0"/>
                        <a:t>1</a:t>
                      </a:r>
                    </a:p>
                  </a:txBody>
                  <a:tcPr/>
                </a:tc>
                <a:tc>
                  <a:txBody>
                    <a:bodyPr/>
                    <a:lstStyle/>
                    <a:p>
                      <a:pPr algn="ctr"/>
                      <a:r>
                        <a:rPr lang="tr-TR" sz="2000" b="1" i="1" dirty="0"/>
                        <a:t>2</a:t>
                      </a:r>
                    </a:p>
                  </a:txBody>
                  <a:tcPr/>
                </a:tc>
                <a:tc>
                  <a:txBody>
                    <a:bodyPr/>
                    <a:lstStyle/>
                    <a:p>
                      <a:pPr algn="ctr"/>
                      <a:r>
                        <a:rPr lang="tr-TR" sz="2000" b="1" i="1" dirty="0"/>
                        <a:t>3</a:t>
                      </a:r>
                    </a:p>
                  </a:txBody>
                  <a:tcPr/>
                </a:tc>
                <a:tc>
                  <a:txBody>
                    <a:bodyPr/>
                    <a:lstStyle/>
                    <a:p>
                      <a:pPr algn="ctr"/>
                      <a:r>
                        <a:rPr lang="tr-TR" sz="2000" b="1" i="1" dirty="0"/>
                        <a:t>4</a:t>
                      </a:r>
                    </a:p>
                  </a:txBody>
                  <a:tcPr/>
                </a:tc>
                <a:tc>
                  <a:txBody>
                    <a:bodyPr/>
                    <a:lstStyle/>
                    <a:p>
                      <a:pPr algn="ctr"/>
                      <a:r>
                        <a:rPr lang="tr-TR" sz="2000" b="1" i="1" dirty="0"/>
                        <a:t>5</a:t>
                      </a:r>
                    </a:p>
                  </a:txBody>
                  <a:tcPr/>
                </a:tc>
                <a:tc>
                  <a:txBody>
                    <a:bodyPr/>
                    <a:lstStyle/>
                    <a:p>
                      <a:pPr algn="ctr"/>
                      <a:endParaRPr lang="tr-TR" sz="2000" b="1" i="1" dirty="0"/>
                    </a:p>
                  </a:txBody>
                  <a:tcPr/>
                </a:tc>
                <a:tc>
                  <a:txBody>
                    <a:bodyPr/>
                    <a:lstStyle/>
                    <a:p>
                      <a:pPr algn="ctr"/>
                      <a:endParaRPr lang="tr-TR" sz="2000" b="1" i="1" dirty="0"/>
                    </a:p>
                  </a:txBody>
                  <a:tcPr/>
                </a:tc>
                <a:tc>
                  <a:txBody>
                    <a:bodyPr/>
                    <a:lstStyle/>
                    <a:p>
                      <a:pPr algn="ctr"/>
                      <a:endParaRPr lang="tr-TR" sz="2000" b="1" i="1" dirty="0"/>
                    </a:p>
                  </a:txBody>
                  <a:tcPr/>
                </a:tc>
                <a:extLst>
                  <a:ext uri="{0D108BD9-81ED-4DB2-BD59-A6C34878D82A}">
                    <a16:rowId xmlns="" xmlns:a16="http://schemas.microsoft.com/office/drawing/2014/main" val="10000"/>
                  </a:ext>
                </a:extLst>
              </a:tr>
              <a:tr h="309565">
                <a:tc>
                  <a:txBody>
                    <a:bodyPr/>
                    <a:lstStyle/>
                    <a:p>
                      <a:pPr algn="ctr"/>
                      <a:r>
                        <a:rPr lang="tr-TR" sz="2000" dirty="0"/>
                        <a:t>B</a:t>
                      </a:r>
                    </a:p>
                  </a:txBody>
                  <a:tcPr/>
                </a:tc>
                <a:tc>
                  <a:txBody>
                    <a:bodyPr/>
                    <a:lstStyle/>
                    <a:p>
                      <a:pPr algn="ctr"/>
                      <a:r>
                        <a:rPr lang="tr-TR" sz="2000" dirty="0"/>
                        <a:t>:</a:t>
                      </a:r>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extLst>
                  <a:ext uri="{0D108BD9-81ED-4DB2-BD59-A6C34878D82A}">
                    <a16:rowId xmlns="" xmlns:a16="http://schemas.microsoft.com/office/drawing/2014/main" val="10001"/>
                  </a:ext>
                </a:extLst>
              </a:tr>
              <a:tr h="309565">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extLst>
                  <a:ext uri="{0D108BD9-81ED-4DB2-BD59-A6C34878D82A}">
                    <a16:rowId xmlns="" xmlns:a16="http://schemas.microsoft.com/office/drawing/2014/main" val="10002"/>
                  </a:ext>
                </a:extLst>
              </a:tr>
            </a:tbl>
          </a:graphicData>
        </a:graphic>
      </p:graphicFrame>
      <p:sp>
        <p:nvSpPr>
          <p:cNvPr id="6" name="5 Metin kutusu"/>
          <p:cNvSpPr txBox="1"/>
          <p:nvPr/>
        </p:nvSpPr>
        <p:spPr>
          <a:xfrm>
            <a:off x="5214943" y="568091"/>
            <a:ext cx="35719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a:t>Verilen bu kısmı aynen kağıdınızdaki karelere geçirdikten sonra cevabınızı  yazarak ekran çıktısını oluşturunuz.</a:t>
            </a:r>
          </a:p>
        </p:txBody>
      </p:sp>
      <p:pic>
        <p:nvPicPr>
          <p:cNvPr id="3074" name="Picture 2"/>
          <p:cNvPicPr>
            <a:picLocks noChangeAspect="1" noChangeArrowheads="1"/>
          </p:cNvPicPr>
          <p:nvPr/>
        </p:nvPicPr>
        <p:blipFill>
          <a:blip r:embed="rId3"/>
          <a:srcRect r="91764" b="91211"/>
          <a:stretch>
            <a:fillRect/>
          </a:stretch>
        </p:blipFill>
        <p:spPr bwMode="auto">
          <a:xfrm>
            <a:off x="4572000" y="3429000"/>
            <a:ext cx="2428892" cy="1457324"/>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normAutofit/>
          </a:bodyPr>
          <a:lstStyle/>
          <a:p>
            <a:r>
              <a:rPr lang="tr-TR" sz="6000" dirty="0" err="1"/>
              <a:t>while</a:t>
            </a:r>
            <a:r>
              <a:rPr lang="tr-TR" sz="6000" dirty="0"/>
              <a:t> ile değer kontrolü</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57158" y="500042"/>
            <a:ext cx="8534400" cy="609600"/>
          </a:xfrm>
          <a:noFill/>
          <a:ln/>
        </p:spPr>
        <p:txBody>
          <a:bodyPr>
            <a:normAutofit/>
          </a:bodyPr>
          <a:lstStyle/>
          <a:p>
            <a:r>
              <a:rPr lang="tr-TR" dirty="0" err="1"/>
              <a:t>while</a:t>
            </a:r>
            <a:r>
              <a:rPr lang="tr-TR" dirty="0"/>
              <a:t> ile Girilen Değerin Kontrolü</a:t>
            </a:r>
            <a:endParaRPr lang="en-US" dirty="0"/>
          </a:p>
        </p:txBody>
      </p:sp>
      <p:sp>
        <p:nvSpPr>
          <p:cNvPr id="22531" name="Rectangle 3"/>
          <p:cNvSpPr>
            <a:spLocks noGrp="1" noChangeArrowheads="1"/>
          </p:cNvSpPr>
          <p:nvPr>
            <p:ph sz="quarter" idx="1"/>
          </p:nvPr>
        </p:nvSpPr>
        <p:spPr>
          <a:xfrm>
            <a:off x="304800" y="1143000"/>
            <a:ext cx="5410208" cy="5072082"/>
          </a:xfrm>
          <a:noFill/>
          <a:ln/>
        </p:spPr>
        <p:txBody>
          <a:bodyPr>
            <a:noAutofit/>
          </a:bodyPr>
          <a:lstStyle/>
          <a:p>
            <a:pPr>
              <a:buFont typeface="Monotype Sorts" charset="0"/>
              <a:buChar char=" "/>
            </a:pPr>
            <a:r>
              <a:rPr lang="tr-TR" sz="2400" b="0" dirty="0"/>
              <a:t>Girilen değerin kontrolü döngüleri gerektiren önemli bir uygulama alanıdır. </a:t>
            </a:r>
          </a:p>
          <a:p>
            <a:pPr>
              <a:buFont typeface="Monotype Sorts" charset="0"/>
              <a:buChar char=" "/>
            </a:pPr>
            <a:r>
              <a:rPr lang="tr-TR" sz="2400" b="0" dirty="0"/>
              <a:t>Bu durumda, bir </a:t>
            </a:r>
            <a:r>
              <a:rPr lang="tr-TR" sz="2400" b="0" dirty="0" err="1"/>
              <a:t>while</a:t>
            </a:r>
            <a:r>
              <a:rPr lang="tr-TR" sz="2400" b="0" dirty="0"/>
              <a:t> yapısı tercih edilebilir. </a:t>
            </a:r>
          </a:p>
          <a:p>
            <a:pPr>
              <a:buFont typeface="Monotype Sorts" charset="0"/>
              <a:buChar char=" "/>
            </a:pPr>
            <a:r>
              <a:rPr lang="tr-TR" sz="2400" dirty="0" err="1"/>
              <a:t>while’ın</a:t>
            </a:r>
            <a:r>
              <a:rPr lang="tr-TR" sz="2400" dirty="0"/>
              <a:t> koşulunun içini </a:t>
            </a:r>
            <a:br>
              <a:rPr lang="tr-TR" sz="2400" dirty="0"/>
            </a:br>
            <a:r>
              <a:rPr lang="tr-TR" sz="2400" b="1" i="1" dirty="0"/>
              <a:t>!(istenilen girdi özellikleri) </a:t>
            </a:r>
            <a:br>
              <a:rPr lang="tr-TR" sz="2400" b="1" i="1" dirty="0"/>
            </a:br>
            <a:r>
              <a:rPr lang="tr-TR" sz="2400" dirty="0"/>
              <a:t>şeklinde kurgulayabilirsiniz. Bu durumda istenilen harici durumlarda, kod </a:t>
            </a:r>
            <a:r>
              <a:rPr lang="tr-TR" sz="2400" dirty="0" err="1"/>
              <a:t>while’a</a:t>
            </a:r>
            <a:r>
              <a:rPr lang="tr-TR" sz="2400" dirty="0"/>
              <a:t> girip tekrar değer ister. </a:t>
            </a:r>
            <a:br>
              <a:rPr lang="tr-TR" sz="2400" dirty="0"/>
            </a:br>
            <a:r>
              <a:rPr lang="tr-TR" sz="2400" dirty="0"/>
              <a:t>(bkz. bir sonraki slayt)</a:t>
            </a:r>
          </a:p>
          <a:p>
            <a:pPr>
              <a:buFont typeface="Monotype Sorts" charset="0"/>
              <a:buChar char=" "/>
            </a:pPr>
            <a:endParaRPr lang="en-US" sz="2400" b="0" dirty="0"/>
          </a:p>
        </p:txBody>
      </p:sp>
      <p:pic>
        <p:nvPicPr>
          <p:cNvPr id="9218" name="Picture 2" descr="http://images.clipartpanda.com/airport-clipart-Airport-Clip-Art-378.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286512" y="1357298"/>
            <a:ext cx="2018644" cy="3328703"/>
          </a:xfrm>
          <a:prstGeom prst="rect">
            <a:avLst/>
          </a:prstGeom>
          <a:noFill/>
          <a:extLst>
            <a:ext uri="{909E8E84-426E-40DD-AFC4-6F175D3DCCD1}">
              <a14:hiddenFill xmlns="" xmlns:a14="http://schemas.microsoft.com/office/drawing/2010/main">
                <a:solidFill>
                  <a:srgbClr val="FFFFFF"/>
                </a:solidFill>
              </a14:hiddenFill>
            </a:ext>
          </a:extLst>
        </p:spPr>
      </p:pic>
      <p:sp>
        <p:nvSpPr>
          <p:cNvPr id="7" name="6 Çerçeve"/>
          <p:cNvSpPr/>
          <p:nvPr/>
        </p:nvSpPr>
        <p:spPr>
          <a:xfrm>
            <a:off x="642910" y="5072074"/>
            <a:ext cx="7500990" cy="121444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a:spcBef>
                <a:spcPts val="600"/>
              </a:spcBef>
              <a:buClr>
                <a:srgbClr val="727CA3"/>
              </a:buClr>
              <a:buSzPct val="76000"/>
              <a:buFont typeface="Monotype Sorts" charset="0"/>
              <a:buChar char=" "/>
            </a:pPr>
            <a:r>
              <a:rPr lang="tr-TR" sz="2400" b="1" dirty="0">
                <a:solidFill>
                  <a:prstClr val="black"/>
                </a:solidFill>
              </a:rPr>
              <a:t>!!! Bu işlem için </a:t>
            </a:r>
            <a:r>
              <a:rPr lang="tr-TR" sz="2400" b="1" dirty="0" err="1">
                <a:solidFill>
                  <a:prstClr val="black"/>
                </a:solidFill>
              </a:rPr>
              <a:t>if</a:t>
            </a:r>
            <a:r>
              <a:rPr lang="tr-TR" sz="2400" b="1" dirty="0">
                <a:solidFill>
                  <a:prstClr val="black"/>
                </a:solidFill>
              </a:rPr>
              <a:t> kullanamazsınız;çünkü kullanıcı birkaç defa üst üste yanlış değer girebilir. !!!</a:t>
            </a:r>
          </a:p>
        </p:txBody>
      </p:sp>
    </p:spTree>
    <p:extLst>
      <p:ext uri="{BB962C8B-B14F-4D97-AF65-F5344CB8AC3E}">
        <p14:creationId xmlns="" xmlns:p14="http://schemas.microsoft.com/office/powerpoint/2010/main" val="3593447847"/>
      </p:ext>
    </p:extLst>
  </p:cSld>
  <p:clrMapOvr>
    <a:overrideClrMapping bg1="lt1" tx1="dk1" bg2="lt2" tx2="dk2" accent1="accent1" accent2="accent2" accent3="accent3" accent4="accent4" accent5="accent5" accent6="accent6" hlink="hlink" folHlink="folHlink"/>
  </p:clrMapOvr>
  <p:transition>
    <p:random/>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9218" name="Picture 2" descr="http://images.clipartpanda.com/airport-clipart-Airport-Clip-Art-378.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215074" y="1357298"/>
            <a:ext cx="2071065" cy="341514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2"/>
          <p:cNvSpPr>
            <a:spLocks noGrp="1" noChangeArrowheads="1"/>
          </p:cNvSpPr>
          <p:nvPr>
            <p:ph type="title"/>
          </p:nvPr>
        </p:nvSpPr>
        <p:spPr>
          <a:xfrm>
            <a:off x="381000" y="228600"/>
            <a:ext cx="8534400" cy="609600"/>
          </a:xfrm>
          <a:noFill/>
          <a:ln/>
        </p:spPr>
        <p:txBody>
          <a:bodyPr>
            <a:normAutofit/>
          </a:bodyPr>
          <a:lstStyle/>
          <a:p>
            <a:r>
              <a:rPr lang="tr-TR" dirty="0"/>
              <a:t>Örnek: </a:t>
            </a:r>
            <a:r>
              <a:rPr lang="tr-TR" dirty="0" err="1"/>
              <a:t>while</a:t>
            </a:r>
            <a:r>
              <a:rPr lang="tr-TR" dirty="0"/>
              <a:t> ile Girilen Değerin Kontrolü</a:t>
            </a:r>
            <a:endParaRPr lang="en-US" dirty="0"/>
          </a:p>
        </p:txBody>
      </p:sp>
      <p:sp>
        <p:nvSpPr>
          <p:cNvPr id="22531" name="Rectangle 3"/>
          <p:cNvSpPr>
            <a:spLocks noGrp="1" noChangeArrowheads="1"/>
          </p:cNvSpPr>
          <p:nvPr>
            <p:ph sz="quarter" idx="1"/>
          </p:nvPr>
        </p:nvSpPr>
        <p:spPr>
          <a:xfrm>
            <a:off x="304800" y="1143000"/>
            <a:ext cx="7772400" cy="5257800"/>
          </a:xfrm>
          <a:noFill/>
          <a:ln/>
        </p:spPr>
        <p:txBody>
          <a:bodyPr>
            <a:noAutofit/>
          </a:bodyPr>
          <a:lstStyle/>
          <a:p>
            <a:pPr>
              <a:buFont typeface="Monotype Sorts" charset="0"/>
              <a:buChar char=" "/>
            </a:pPr>
            <a:r>
              <a:rPr lang="en-US" sz="2400" b="0" dirty="0" err="1"/>
              <a:t>int</a:t>
            </a:r>
            <a:r>
              <a:rPr lang="en-US" sz="2400" b="0" dirty="0"/>
              <a:t> number ;</a:t>
            </a:r>
          </a:p>
          <a:p>
            <a:pPr>
              <a:buFont typeface="Monotype Sorts" charset="0"/>
              <a:buChar char=" "/>
            </a:pPr>
            <a:r>
              <a:rPr lang="en-US" sz="2400" b="0" dirty="0"/>
              <a:t>    </a:t>
            </a:r>
            <a:r>
              <a:rPr lang="en-US" sz="2400" b="0" dirty="0" err="1"/>
              <a:t>printf</a:t>
            </a:r>
            <a:r>
              <a:rPr lang="en-US" sz="2400" b="0" dirty="0"/>
              <a:t> (</a:t>
            </a:r>
            <a:r>
              <a:rPr lang="ja-JP" altLang="en-US" sz="2400" b="0" dirty="0">
                <a:latin typeface="Arial"/>
              </a:rPr>
              <a:t>“</a:t>
            </a:r>
            <a:r>
              <a:rPr lang="en-US" sz="2400" b="0" dirty="0"/>
              <a:t>Enter a positive integer :  </a:t>
            </a:r>
            <a:r>
              <a:rPr lang="ja-JP" altLang="en-US" sz="2400" b="0" dirty="0">
                <a:latin typeface="Arial"/>
              </a:rPr>
              <a:t>“</a:t>
            </a:r>
            <a:r>
              <a:rPr lang="en-US" sz="2400" b="0" dirty="0"/>
              <a:t>) ;</a:t>
            </a:r>
          </a:p>
          <a:p>
            <a:pPr>
              <a:lnSpc>
                <a:spcPct val="75000"/>
              </a:lnSpc>
              <a:buFont typeface="Monotype Sorts" charset="0"/>
              <a:buChar char=" "/>
            </a:pPr>
            <a:r>
              <a:rPr lang="en-US" sz="2400" b="0" dirty="0"/>
              <a:t>    </a:t>
            </a:r>
            <a:r>
              <a:rPr lang="en-US" sz="2400" b="0" dirty="0" err="1"/>
              <a:t>scanf</a:t>
            </a:r>
            <a:r>
              <a:rPr lang="en-US" sz="2400" b="0" dirty="0"/>
              <a:t> (</a:t>
            </a:r>
            <a:r>
              <a:rPr lang="ja-JP" altLang="en-US" sz="2400" b="0" dirty="0">
                <a:latin typeface="Arial"/>
              </a:rPr>
              <a:t>“</a:t>
            </a:r>
            <a:r>
              <a:rPr lang="en-US" sz="2400" b="0" dirty="0"/>
              <a:t>%d</a:t>
            </a:r>
            <a:r>
              <a:rPr lang="ja-JP" altLang="en-US" sz="2400" b="0" dirty="0">
                <a:latin typeface="Arial"/>
              </a:rPr>
              <a:t>”</a:t>
            </a:r>
            <a:r>
              <a:rPr lang="en-US" sz="2400" b="0" dirty="0"/>
              <a:t>, &amp;number) ;</a:t>
            </a:r>
          </a:p>
          <a:p>
            <a:pPr>
              <a:lnSpc>
                <a:spcPct val="125000"/>
              </a:lnSpc>
              <a:buFont typeface="Monotype Sorts" charset="0"/>
              <a:buChar char=" "/>
            </a:pPr>
            <a:r>
              <a:rPr lang="en-US" sz="2400" b="0" dirty="0">
                <a:solidFill>
                  <a:srgbClr val="FF0000"/>
                </a:solidFill>
              </a:rPr>
              <a:t>     while ( </a:t>
            </a:r>
            <a:r>
              <a:rPr lang="tr-TR" sz="2800" b="1" dirty="0">
                <a:solidFill>
                  <a:srgbClr val="FF0000"/>
                </a:solidFill>
              </a:rPr>
              <a:t>! (</a:t>
            </a:r>
            <a:r>
              <a:rPr lang="en-US" sz="2800" b="1" dirty="0">
                <a:solidFill>
                  <a:srgbClr val="FF0000"/>
                </a:solidFill>
              </a:rPr>
              <a:t>number </a:t>
            </a:r>
            <a:r>
              <a:rPr lang="tr-TR" sz="2800" b="1" dirty="0">
                <a:solidFill>
                  <a:srgbClr val="FF0000"/>
                </a:solidFill>
              </a:rPr>
              <a:t>&gt;</a:t>
            </a:r>
            <a:r>
              <a:rPr lang="en-US" sz="2800" b="1" dirty="0">
                <a:solidFill>
                  <a:srgbClr val="FF0000"/>
                </a:solidFill>
              </a:rPr>
              <a:t> 0</a:t>
            </a:r>
            <a:r>
              <a:rPr lang="tr-TR" sz="2800" b="1" dirty="0">
                <a:solidFill>
                  <a:srgbClr val="FF0000"/>
                </a:solidFill>
              </a:rPr>
              <a:t>)</a:t>
            </a:r>
            <a:r>
              <a:rPr lang="tr-TR" sz="2400" b="0" dirty="0">
                <a:solidFill>
                  <a:srgbClr val="FF0000"/>
                </a:solidFill>
              </a:rPr>
              <a:t> </a:t>
            </a:r>
            <a:r>
              <a:rPr lang="en-US" sz="2400" b="0" dirty="0">
                <a:solidFill>
                  <a:srgbClr val="FF0000"/>
                </a:solidFill>
              </a:rPr>
              <a:t> )</a:t>
            </a:r>
          </a:p>
          <a:p>
            <a:pPr>
              <a:lnSpc>
                <a:spcPct val="75000"/>
              </a:lnSpc>
              <a:buFont typeface="Monotype Sorts" charset="0"/>
              <a:buChar char=" "/>
            </a:pPr>
            <a:r>
              <a:rPr lang="en-US" sz="2400" b="0" dirty="0">
                <a:solidFill>
                  <a:srgbClr val="FF0000"/>
                </a:solidFill>
              </a:rPr>
              <a:t>     {</a:t>
            </a:r>
          </a:p>
          <a:p>
            <a:pPr>
              <a:lnSpc>
                <a:spcPct val="75000"/>
              </a:lnSpc>
              <a:buFont typeface="Monotype Sorts" charset="0"/>
              <a:buChar char=" "/>
            </a:pPr>
            <a:r>
              <a:rPr lang="en-US" sz="2400" b="0" dirty="0">
                <a:solidFill>
                  <a:srgbClr val="FF0000"/>
                </a:solidFill>
              </a:rPr>
              <a:t> 	   </a:t>
            </a:r>
            <a:r>
              <a:rPr lang="en-US" sz="2400" b="0" dirty="0" err="1">
                <a:solidFill>
                  <a:srgbClr val="FF0000"/>
                </a:solidFill>
              </a:rPr>
              <a:t>printf</a:t>
            </a:r>
            <a:r>
              <a:rPr lang="en-US" sz="2400" b="0" dirty="0">
                <a:solidFill>
                  <a:srgbClr val="FF0000"/>
                </a:solidFill>
              </a:rPr>
              <a:t> (</a:t>
            </a:r>
            <a:r>
              <a:rPr lang="ja-JP" altLang="en-US" sz="2400" b="0" dirty="0">
                <a:solidFill>
                  <a:srgbClr val="FF0000"/>
                </a:solidFill>
                <a:latin typeface="Arial"/>
              </a:rPr>
              <a:t>“</a:t>
            </a:r>
            <a:r>
              <a:rPr lang="en-US" sz="2400" b="0" dirty="0">
                <a:solidFill>
                  <a:srgbClr val="FF0000"/>
                </a:solidFill>
              </a:rPr>
              <a:t>\</a:t>
            </a:r>
            <a:r>
              <a:rPr lang="en-US" sz="2400" b="0" dirty="0" err="1">
                <a:solidFill>
                  <a:srgbClr val="FF0000"/>
                </a:solidFill>
              </a:rPr>
              <a:t>nThat</a:t>
            </a:r>
            <a:r>
              <a:rPr lang="ja-JP" altLang="en-US" sz="2400" b="0" dirty="0">
                <a:solidFill>
                  <a:srgbClr val="FF0000"/>
                </a:solidFill>
                <a:latin typeface="Arial"/>
              </a:rPr>
              <a:t>’</a:t>
            </a:r>
            <a:r>
              <a:rPr lang="en-US" sz="2400" b="0" dirty="0">
                <a:solidFill>
                  <a:srgbClr val="FF0000"/>
                </a:solidFill>
              </a:rPr>
              <a:t>s incorrect.  Try again.\n</a:t>
            </a:r>
            <a:r>
              <a:rPr lang="ja-JP" altLang="en-US" sz="2400" b="0" dirty="0">
                <a:solidFill>
                  <a:srgbClr val="FF0000"/>
                </a:solidFill>
                <a:latin typeface="Arial"/>
              </a:rPr>
              <a:t>”</a:t>
            </a:r>
            <a:r>
              <a:rPr lang="en-US" sz="2400" b="0" dirty="0">
                <a:solidFill>
                  <a:srgbClr val="FF0000"/>
                </a:solidFill>
              </a:rPr>
              <a:t>) ;  </a:t>
            </a:r>
          </a:p>
          <a:p>
            <a:pPr>
              <a:lnSpc>
                <a:spcPct val="75000"/>
              </a:lnSpc>
              <a:buFont typeface="Monotype Sorts" charset="0"/>
              <a:buChar char=" "/>
            </a:pPr>
            <a:r>
              <a:rPr lang="en-US" sz="2400" b="0" dirty="0">
                <a:solidFill>
                  <a:srgbClr val="FF0000"/>
                </a:solidFill>
              </a:rPr>
              <a:t> 	   </a:t>
            </a:r>
            <a:r>
              <a:rPr lang="en-US" sz="2400" b="0" dirty="0" err="1">
                <a:solidFill>
                  <a:srgbClr val="FF0000"/>
                </a:solidFill>
              </a:rPr>
              <a:t>printf</a:t>
            </a:r>
            <a:r>
              <a:rPr lang="en-US" sz="2400" b="0" dirty="0">
                <a:solidFill>
                  <a:srgbClr val="FF0000"/>
                </a:solidFill>
              </a:rPr>
              <a:t> (</a:t>
            </a:r>
            <a:r>
              <a:rPr lang="ja-JP" altLang="en-US" sz="2400" b="0" dirty="0">
                <a:solidFill>
                  <a:srgbClr val="FF0000"/>
                </a:solidFill>
                <a:latin typeface="Arial"/>
              </a:rPr>
              <a:t>“</a:t>
            </a:r>
            <a:r>
              <a:rPr lang="en-US" sz="2400" b="0" dirty="0">
                <a:solidFill>
                  <a:srgbClr val="FF0000"/>
                </a:solidFill>
              </a:rPr>
              <a:t>Enter a positive integer:  </a:t>
            </a:r>
            <a:r>
              <a:rPr lang="ja-JP" altLang="en-US" sz="2400" b="0" dirty="0">
                <a:solidFill>
                  <a:srgbClr val="FF0000"/>
                </a:solidFill>
                <a:latin typeface="Arial"/>
              </a:rPr>
              <a:t>“</a:t>
            </a:r>
            <a:r>
              <a:rPr lang="en-US" sz="2400" b="0" dirty="0">
                <a:solidFill>
                  <a:srgbClr val="FF0000"/>
                </a:solidFill>
              </a:rPr>
              <a:t>) ;</a:t>
            </a:r>
          </a:p>
          <a:p>
            <a:pPr>
              <a:lnSpc>
                <a:spcPct val="75000"/>
              </a:lnSpc>
              <a:buFont typeface="Monotype Sorts" charset="0"/>
              <a:buChar char=" "/>
            </a:pPr>
            <a:r>
              <a:rPr lang="en-US" sz="2400" b="0" dirty="0">
                <a:solidFill>
                  <a:srgbClr val="FF0000"/>
                </a:solidFill>
              </a:rPr>
              <a:t>           </a:t>
            </a:r>
            <a:r>
              <a:rPr lang="en-US" sz="2400" b="0" dirty="0" err="1">
                <a:solidFill>
                  <a:srgbClr val="FF0000"/>
                </a:solidFill>
              </a:rPr>
              <a:t>scanf</a:t>
            </a:r>
            <a:r>
              <a:rPr lang="en-US" sz="2400" b="0" dirty="0">
                <a:solidFill>
                  <a:srgbClr val="FF0000"/>
                </a:solidFill>
              </a:rPr>
              <a:t> (</a:t>
            </a:r>
            <a:r>
              <a:rPr lang="ja-JP" altLang="en-US" sz="2400" b="0" dirty="0">
                <a:solidFill>
                  <a:srgbClr val="FF0000"/>
                </a:solidFill>
                <a:latin typeface="Arial"/>
              </a:rPr>
              <a:t>“</a:t>
            </a:r>
            <a:r>
              <a:rPr lang="en-US" sz="2400" b="0" dirty="0">
                <a:solidFill>
                  <a:srgbClr val="FF0000"/>
                </a:solidFill>
              </a:rPr>
              <a:t>%d</a:t>
            </a:r>
            <a:r>
              <a:rPr lang="ja-JP" altLang="en-US" sz="2400" b="0" dirty="0">
                <a:solidFill>
                  <a:srgbClr val="FF0000"/>
                </a:solidFill>
                <a:latin typeface="Arial"/>
              </a:rPr>
              <a:t>”</a:t>
            </a:r>
            <a:r>
              <a:rPr lang="en-US" sz="2400" b="0" dirty="0">
                <a:solidFill>
                  <a:srgbClr val="FF0000"/>
                </a:solidFill>
              </a:rPr>
              <a:t>, &amp;number) ;</a:t>
            </a:r>
          </a:p>
          <a:p>
            <a:pPr>
              <a:lnSpc>
                <a:spcPct val="75000"/>
              </a:lnSpc>
              <a:buFont typeface="Monotype Sorts" charset="0"/>
              <a:buChar char=" "/>
            </a:pPr>
            <a:r>
              <a:rPr lang="en-US" sz="2400" b="0" dirty="0">
                <a:solidFill>
                  <a:srgbClr val="FF0000"/>
                </a:solidFill>
              </a:rPr>
              <a:t>     }</a:t>
            </a:r>
          </a:p>
          <a:p>
            <a:pPr>
              <a:buFont typeface="Monotype Sorts" charset="0"/>
              <a:buChar char=" "/>
            </a:pPr>
            <a:r>
              <a:rPr lang="en-US" sz="2400" b="0" dirty="0"/>
              <a:t>     </a:t>
            </a:r>
            <a:r>
              <a:rPr lang="en-US" sz="2400" b="0" dirty="0" err="1"/>
              <a:t>printf</a:t>
            </a:r>
            <a:r>
              <a:rPr lang="en-US" sz="2400" b="0" dirty="0"/>
              <a:t> (</a:t>
            </a:r>
            <a:r>
              <a:rPr lang="ja-JP" altLang="en-US" sz="2400" b="0" dirty="0">
                <a:latin typeface="Arial"/>
              </a:rPr>
              <a:t>“</a:t>
            </a:r>
            <a:r>
              <a:rPr lang="en-US" sz="2400" b="0" dirty="0"/>
              <a:t>You entered: %d\n</a:t>
            </a:r>
            <a:r>
              <a:rPr lang="ja-JP" altLang="en-US" sz="2400" b="0" dirty="0">
                <a:latin typeface="Arial"/>
              </a:rPr>
              <a:t>”</a:t>
            </a:r>
            <a:r>
              <a:rPr lang="en-US" sz="2400" b="0" dirty="0"/>
              <a:t>, number) ;</a:t>
            </a:r>
          </a:p>
          <a:p>
            <a:pPr>
              <a:buFont typeface="Monotype Sorts" charset="0"/>
              <a:buChar char=" "/>
            </a:pPr>
            <a:r>
              <a:rPr lang="en-US" sz="2400" b="0" dirty="0"/>
              <a:t>     return 0 ;</a:t>
            </a:r>
          </a:p>
          <a:p>
            <a:pPr>
              <a:buFont typeface="Monotype Sorts" charset="0"/>
              <a:buChar char=" "/>
            </a:pPr>
            <a:r>
              <a:rPr lang="en-US" sz="2400" b="0" dirty="0"/>
              <a:t>}</a:t>
            </a:r>
          </a:p>
        </p:txBody>
      </p:sp>
    </p:spTree>
    <p:extLst>
      <p:ext uri="{BB962C8B-B14F-4D97-AF65-F5344CB8AC3E}">
        <p14:creationId xmlns="" xmlns:p14="http://schemas.microsoft.com/office/powerpoint/2010/main" val="3593447847"/>
      </p:ext>
    </p:extLst>
  </p:cSld>
  <p:clrMapOvr>
    <a:overrideClrMapping bg1="lt1" tx1="dk1" bg2="lt2" tx2="dk2" accent1="accent1" accent2="accent2" accent3="accent3" accent4="accent4" accent5="accent5" accent6="accent6" hlink="hlink" folHlink="folHlink"/>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tr-TR" dirty="0" err="1"/>
              <a:t>while</a:t>
            </a:r>
            <a:r>
              <a:rPr lang="tr-TR" dirty="0"/>
              <a:t> döngüsüne giriş</a:t>
            </a:r>
            <a:endParaRPr lang="en-US" dirty="0"/>
          </a:p>
        </p:txBody>
      </p:sp>
      <p:sp>
        <p:nvSpPr>
          <p:cNvPr id="23555" name="Text Box 3"/>
          <p:cNvSpPr txBox="1">
            <a:spLocks noChangeArrowheads="1"/>
          </p:cNvSpPr>
          <p:nvPr/>
        </p:nvSpPr>
        <p:spPr bwMode="auto">
          <a:xfrm>
            <a:off x="533400" y="1295400"/>
            <a:ext cx="7896252" cy="30008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800" dirty="0"/>
              <a:t>while ( </a:t>
            </a:r>
            <a:r>
              <a:rPr lang="en-US" sz="2800" i="1" dirty="0"/>
              <a:t>condition</a:t>
            </a:r>
            <a:r>
              <a:rPr lang="en-US" sz="2800" dirty="0"/>
              <a:t> )</a:t>
            </a:r>
          </a:p>
          <a:p>
            <a:r>
              <a:rPr lang="en-US" sz="2800" dirty="0"/>
              <a:t>{</a:t>
            </a:r>
          </a:p>
          <a:p>
            <a:r>
              <a:rPr lang="en-US" sz="2800" dirty="0"/>
              <a:t>    </a:t>
            </a:r>
            <a:r>
              <a:rPr lang="en-US" sz="2800" i="1" dirty="0"/>
              <a:t>statement(s)</a:t>
            </a:r>
            <a:endParaRPr lang="en-US" sz="2800" dirty="0"/>
          </a:p>
          <a:p>
            <a:r>
              <a:rPr lang="en-US" sz="2800" dirty="0"/>
              <a:t>}</a:t>
            </a:r>
          </a:p>
          <a:p>
            <a:pPr>
              <a:spcBef>
                <a:spcPct val="75000"/>
              </a:spcBef>
              <a:buFont typeface="Monotype Sorts" charset="0"/>
              <a:buNone/>
            </a:pPr>
            <a:r>
              <a:rPr lang="en-US" sz="2800" dirty="0"/>
              <a:t>The braces are </a:t>
            </a:r>
            <a:r>
              <a:rPr lang="en-US" sz="2800" b="1" dirty="0"/>
              <a:t>not required </a:t>
            </a:r>
            <a:r>
              <a:rPr lang="en-US" sz="2800" dirty="0"/>
              <a:t>if the loop body contains only a single statement </a:t>
            </a:r>
            <a:r>
              <a:rPr lang="tr-TR" sz="2800" dirty="0"/>
              <a:t>(</a:t>
            </a:r>
            <a:r>
              <a:rPr lang="tr-TR" sz="2800" dirty="0" err="1"/>
              <a:t>just</a:t>
            </a:r>
            <a:r>
              <a:rPr lang="tr-TR" sz="2800" dirty="0"/>
              <a:t> </a:t>
            </a:r>
            <a:r>
              <a:rPr lang="tr-TR" sz="2800" dirty="0" err="1"/>
              <a:t>like</a:t>
            </a:r>
            <a:r>
              <a:rPr lang="tr-TR" sz="2800" dirty="0"/>
              <a:t> </a:t>
            </a:r>
            <a:r>
              <a:rPr lang="tr-TR" sz="2800" dirty="0" err="1"/>
              <a:t>if</a:t>
            </a:r>
            <a:r>
              <a:rPr lang="tr-TR" sz="2800" dirty="0"/>
              <a:t> </a:t>
            </a:r>
            <a:r>
              <a:rPr lang="tr-TR" sz="2800" dirty="0" err="1"/>
              <a:t>structures</a:t>
            </a:r>
            <a:r>
              <a:rPr lang="tr-TR" sz="2800" dirty="0"/>
              <a:t>).</a:t>
            </a:r>
            <a:endParaRPr lang="en-US" sz="2800" dirty="0"/>
          </a:p>
        </p:txBody>
      </p:sp>
      <p:cxnSp>
        <p:nvCxnSpPr>
          <p:cNvPr id="5" name="4 Eğri Bağlayıcı"/>
          <p:cNvCxnSpPr/>
          <p:nvPr/>
        </p:nvCxnSpPr>
        <p:spPr>
          <a:xfrm>
            <a:off x="785786" y="2928934"/>
            <a:ext cx="857256" cy="57150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23331122"/>
      </p:ext>
    </p:extLst>
  </p:cSld>
  <p:clrMapOvr>
    <a:masterClrMapping/>
  </p:clrMapOvr>
  <p:transition>
    <p:random/>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4" name="Picture 2" descr="http://www.hasslefreeclipart.com/clipart_carttravel/images/baggage_check.gif"/>
          <p:cNvPicPr>
            <a:picLocks noChangeAspect="1" noChangeArrowheads="1"/>
          </p:cNvPicPr>
          <p:nvPr/>
        </p:nvPicPr>
        <p:blipFill>
          <a:blip r:embed="rId3">
            <a:extLst>
              <a:ext uri="{BEBA8EAE-BF5A-486C-A8C5-ECC9F3942E4B}">
                <a14:imgProps xmlns="" xmlns:a14="http://schemas.microsoft.com/office/drawing/2010/main">
                  <a14:imgLayer>
                    <a14:imgEffect>
                      <a14:backgroundRemoval t="0" b="100000" l="0" r="100000">
                        <a14:foregroundMark x1="89431" y1="76056" x2="86992" y2="86385"/>
                        <a14:foregroundMark x1="28862" y1="16901" x2="35366" y2="14554"/>
                        <a14:foregroundMark x1="26016" y1="41315" x2="15854" y2="4835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801632" y="4461555"/>
            <a:ext cx="2343150" cy="20288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5580774" y="4020281"/>
            <a:ext cx="3057248" cy="646331"/>
          </a:xfrm>
          <a:prstGeom prst="rect">
            <a:avLst/>
          </a:prstGeom>
          <a:noFill/>
        </p:spPr>
        <p:txBody>
          <a:bodyPr wrap="none" lIns="91440" tIns="45720" rIns="91440" bIns="45720">
            <a:spAutoFit/>
          </a:bodyPr>
          <a:lstStyle/>
          <a:p>
            <a:pPr algn="ctr"/>
            <a:r>
              <a:rPr lang="tr-TR" sz="3600" b="1" i="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Öncü Okuma</a:t>
            </a:r>
            <a:endParaRPr lang="en-US" sz="3600" b="1" i="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7 Metin kutusu"/>
          <p:cNvSpPr txBox="1"/>
          <p:nvPr/>
        </p:nvSpPr>
        <p:spPr>
          <a:xfrm>
            <a:off x="571472" y="1285860"/>
            <a:ext cx="7429552" cy="2677656"/>
          </a:xfrm>
          <a:prstGeom prst="rect">
            <a:avLst/>
          </a:prstGeom>
          <a:noFill/>
        </p:spPr>
        <p:txBody>
          <a:bodyPr wrap="square" rtlCol="0">
            <a:spAutoFit/>
          </a:bodyPr>
          <a:lstStyle/>
          <a:p>
            <a:pPr algn="just"/>
            <a:r>
              <a:rPr lang="tr-TR" sz="2400" dirty="0" err="1"/>
              <a:t>while</a:t>
            </a:r>
            <a:r>
              <a:rPr lang="tr-TR" sz="2400" dirty="0"/>
              <a:t> ile değer kontrolü yapacağınızda, </a:t>
            </a:r>
            <a:r>
              <a:rPr lang="tr-TR" sz="2400" dirty="0" err="1"/>
              <a:t>while’dan</a:t>
            </a:r>
            <a:r>
              <a:rPr lang="tr-TR" sz="2400" dirty="0"/>
              <a:t> hemen önce ve </a:t>
            </a:r>
            <a:r>
              <a:rPr lang="tr-TR" sz="2400" dirty="0" err="1"/>
              <a:t>while’ın</a:t>
            </a:r>
            <a:r>
              <a:rPr lang="tr-TR" sz="2400" dirty="0"/>
              <a:t> içinde çok benzer iki kod parçası kullanmanız gerekebilir. </a:t>
            </a:r>
          </a:p>
          <a:p>
            <a:pPr algn="just"/>
            <a:endParaRPr lang="tr-TR" sz="2400" dirty="0"/>
          </a:p>
          <a:p>
            <a:pPr algn="just"/>
            <a:r>
              <a:rPr lang="tr-TR" sz="2400" dirty="0"/>
              <a:t>Bunda bir tuhaflık yoktur. </a:t>
            </a:r>
            <a:r>
              <a:rPr lang="tr-TR" sz="2400" dirty="0" err="1"/>
              <a:t>while’dan</a:t>
            </a:r>
            <a:r>
              <a:rPr lang="tr-TR" sz="2400" dirty="0"/>
              <a:t> önceki kısma öncü okuma denir ve </a:t>
            </a:r>
            <a:r>
              <a:rPr lang="tr-TR" sz="2400" dirty="0" err="1"/>
              <a:t>while’ın</a:t>
            </a:r>
            <a:r>
              <a:rPr lang="tr-TR" sz="2400" dirty="0"/>
              <a:t> yapısı gereği buna ihtiyaç duyulur. Bir sonraki kodu inceleyiniz.</a:t>
            </a:r>
          </a:p>
        </p:txBody>
      </p:sp>
      <p:sp>
        <p:nvSpPr>
          <p:cNvPr id="10" name="Rectangle 2"/>
          <p:cNvSpPr>
            <a:spLocks noGrp="1" noChangeArrowheads="1"/>
          </p:cNvSpPr>
          <p:nvPr>
            <p:ph type="title"/>
          </p:nvPr>
        </p:nvSpPr>
        <p:spPr>
          <a:xfrm>
            <a:off x="381000" y="228600"/>
            <a:ext cx="8534400" cy="609600"/>
          </a:xfrm>
          <a:noFill/>
          <a:ln/>
        </p:spPr>
        <p:txBody>
          <a:bodyPr>
            <a:normAutofit/>
          </a:bodyPr>
          <a:lstStyle/>
          <a:p>
            <a:r>
              <a:rPr lang="tr-TR" dirty="0" err="1"/>
              <a:t>while</a:t>
            </a:r>
            <a:r>
              <a:rPr lang="tr-TR" dirty="0"/>
              <a:t> ile Girilen Değerin Kontrolü</a:t>
            </a:r>
            <a:endParaRPr lang="en-US" dirty="0"/>
          </a:p>
        </p:txBody>
      </p:sp>
    </p:spTree>
    <p:extLst>
      <p:ext uri="{BB962C8B-B14F-4D97-AF65-F5344CB8AC3E}">
        <p14:creationId xmlns="" xmlns:p14="http://schemas.microsoft.com/office/powerpoint/2010/main" val="4200106111"/>
      </p:ext>
    </p:extLst>
  </p:cSld>
  <p:clrMapOvr>
    <a:overrideClrMapping bg1="lt1" tx1="dk1" bg2="lt2" tx2="dk2" accent1="accent1" accent2="accent2" accent3="accent3" accent4="accent4" accent5="accent5" accent6="accent6" hlink="hlink" folHlink="folHlink"/>
  </p:clrMapOvr>
  <p:transition>
    <p:random/>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304800" y="1168507"/>
            <a:ext cx="8534400" cy="44750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Monotype Sorts" charset="0"/>
              <a:buNone/>
            </a:pPr>
            <a:r>
              <a:rPr lang="en-US" sz="1600" dirty="0"/>
              <a:t>#include &lt;</a:t>
            </a:r>
            <a:r>
              <a:rPr lang="en-US" sz="1600" dirty="0" err="1"/>
              <a:t>stdio.h</a:t>
            </a:r>
            <a:r>
              <a:rPr lang="en-US" sz="1600" dirty="0"/>
              <a:t>&gt;</a:t>
            </a:r>
          </a:p>
          <a:p>
            <a:pPr>
              <a:buFont typeface="Monotype Sorts" charset="0"/>
              <a:buNone/>
            </a:pPr>
            <a:r>
              <a:rPr lang="en-US" sz="1600" dirty="0" err="1"/>
              <a:t>int</a:t>
            </a:r>
            <a:r>
              <a:rPr lang="en-US" sz="1600" dirty="0"/>
              <a:t> main ( )</a:t>
            </a:r>
          </a:p>
          <a:p>
            <a:pPr>
              <a:buFont typeface="Monotype Sorts" charset="0"/>
              <a:buNone/>
            </a:pPr>
            <a:r>
              <a:rPr lang="en-US" sz="1600" dirty="0"/>
              <a:t>{</a:t>
            </a:r>
          </a:p>
          <a:p>
            <a:pPr>
              <a:buFont typeface="Monotype Sorts" charset="0"/>
              <a:buNone/>
            </a:pPr>
            <a:r>
              <a:rPr lang="en-US" sz="1600" dirty="0"/>
              <a:t>     </a:t>
            </a:r>
            <a:r>
              <a:rPr lang="en-US" sz="1600" dirty="0" err="1"/>
              <a:t>int</a:t>
            </a:r>
            <a:r>
              <a:rPr lang="en-US" sz="1600" dirty="0"/>
              <a:t> counter, grade, total, average ;</a:t>
            </a:r>
          </a:p>
          <a:p>
            <a:pPr>
              <a:spcBef>
                <a:spcPct val="50000"/>
              </a:spcBef>
              <a:buFont typeface="Monotype Sorts" charset="0"/>
              <a:buNone/>
            </a:pPr>
            <a:r>
              <a:rPr lang="en-US" sz="1600" dirty="0"/>
              <a:t>     total = 0 ;</a:t>
            </a:r>
          </a:p>
          <a:p>
            <a:pPr>
              <a:buFont typeface="Monotype Sorts" charset="0"/>
              <a:buNone/>
            </a:pPr>
            <a:r>
              <a:rPr lang="en-US" sz="1600" dirty="0"/>
              <a:t>     counter = 0 ;</a:t>
            </a:r>
          </a:p>
          <a:p>
            <a:pPr>
              <a:buFont typeface="Monotype Sorts" charset="0"/>
              <a:buNone/>
            </a:pPr>
            <a:endParaRPr lang="en-US" sz="1600" dirty="0"/>
          </a:p>
          <a:p>
            <a:pPr>
              <a:buFont typeface="Monotype Sorts" charset="0"/>
              <a:buNone/>
            </a:pPr>
            <a:r>
              <a:rPr lang="en-US" sz="1600" dirty="0"/>
              <a:t>     </a:t>
            </a:r>
            <a:r>
              <a:rPr lang="en-US" sz="1600" dirty="0" err="1"/>
              <a:t>printf</a:t>
            </a:r>
            <a:r>
              <a:rPr lang="en-US" sz="1600" dirty="0"/>
              <a:t>(</a:t>
            </a:r>
            <a:r>
              <a:rPr lang="ja-JP" altLang="en-US" sz="1600" dirty="0">
                <a:latin typeface="Arial"/>
              </a:rPr>
              <a:t>“</a:t>
            </a:r>
            <a:r>
              <a:rPr lang="en-US" sz="1600" dirty="0"/>
              <a:t>Enter a grade. (Enter -1 when finished): </a:t>
            </a:r>
            <a:r>
              <a:rPr lang="ja-JP" altLang="en-US" sz="1600" dirty="0">
                <a:latin typeface="Arial"/>
              </a:rPr>
              <a:t>“</a:t>
            </a:r>
            <a:r>
              <a:rPr lang="en-US" sz="1600" dirty="0"/>
              <a:t>) ;</a:t>
            </a:r>
          </a:p>
          <a:p>
            <a:pPr>
              <a:buFont typeface="Monotype Sorts" charset="0"/>
              <a:buNone/>
            </a:pPr>
            <a:r>
              <a:rPr lang="en-US" sz="1600" dirty="0"/>
              <a:t>     </a:t>
            </a:r>
            <a:r>
              <a:rPr lang="en-US" sz="1600" dirty="0" err="1"/>
              <a:t>scanf</a:t>
            </a:r>
            <a:r>
              <a:rPr lang="en-US" sz="1600" dirty="0"/>
              <a:t>(</a:t>
            </a:r>
            <a:r>
              <a:rPr lang="ja-JP" altLang="en-US" sz="1600" dirty="0">
                <a:latin typeface="Arial"/>
              </a:rPr>
              <a:t>“</a:t>
            </a:r>
            <a:r>
              <a:rPr lang="en-US" sz="1600" dirty="0"/>
              <a:t>%d</a:t>
            </a:r>
            <a:r>
              <a:rPr lang="ja-JP" altLang="en-US" sz="1600" dirty="0">
                <a:latin typeface="Arial"/>
              </a:rPr>
              <a:t>”</a:t>
            </a:r>
            <a:r>
              <a:rPr lang="en-US" sz="1600" dirty="0"/>
              <a:t>, &amp;grade) ;</a:t>
            </a:r>
          </a:p>
          <a:p>
            <a:pPr>
              <a:buFont typeface="Monotype Sorts" charset="0"/>
              <a:buNone/>
            </a:pPr>
            <a:endParaRPr lang="en-US" sz="1600" dirty="0"/>
          </a:p>
          <a:p>
            <a:pPr>
              <a:buFont typeface="Monotype Sorts" charset="0"/>
              <a:buNone/>
            </a:pPr>
            <a:r>
              <a:rPr lang="en-US" sz="1600" dirty="0"/>
              <a:t>     while (grade != -1) {</a:t>
            </a:r>
          </a:p>
          <a:p>
            <a:pPr>
              <a:buFont typeface="Monotype Sorts" charset="0"/>
              <a:buNone/>
            </a:pPr>
            <a:r>
              <a:rPr lang="en-US" sz="1600" dirty="0"/>
              <a:t>          total = total + grade ;</a:t>
            </a:r>
          </a:p>
          <a:p>
            <a:pPr>
              <a:buFont typeface="Monotype Sorts" charset="0"/>
              <a:buNone/>
            </a:pPr>
            <a:r>
              <a:rPr lang="en-US" sz="1600" dirty="0"/>
              <a:t>          counter = counter + 1 ;</a:t>
            </a:r>
          </a:p>
          <a:p>
            <a:pPr>
              <a:buFont typeface="Monotype Sorts" charset="0"/>
              <a:buNone/>
            </a:pPr>
            <a:r>
              <a:rPr lang="en-US" sz="1600" dirty="0"/>
              <a:t>          </a:t>
            </a:r>
            <a:r>
              <a:rPr lang="en-US" sz="1600" dirty="0" err="1"/>
              <a:t>printf</a:t>
            </a:r>
            <a:r>
              <a:rPr lang="en-US" sz="1600" dirty="0"/>
              <a:t>(</a:t>
            </a:r>
            <a:r>
              <a:rPr lang="ja-JP" altLang="en-US" sz="1600" dirty="0">
                <a:latin typeface="Arial"/>
              </a:rPr>
              <a:t>“</a:t>
            </a:r>
            <a:r>
              <a:rPr lang="en-US" sz="1600" dirty="0"/>
              <a:t>Enter another grade (-1 to quit): </a:t>
            </a:r>
            <a:r>
              <a:rPr lang="ja-JP" altLang="en-US" sz="1600" dirty="0">
                <a:latin typeface="Arial"/>
              </a:rPr>
              <a:t>“</a:t>
            </a:r>
            <a:r>
              <a:rPr lang="en-US" sz="1600" dirty="0"/>
              <a:t>) ;</a:t>
            </a:r>
          </a:p>
          <a:p>
            <a:pPr>
              <a:buFont typeface="Monotype Sorts" charset="0"/>
              <a:buNone/>
            </a:pPr>
            <a:r>
              <a:rPr lang="en-US" sz="1600" dirty="0"/>
              <a:t>          </a:t>
            </a:r>
            <a:r>
              <a:rPr lang="en-US" sz="1600" dirty="0" err="1"/>
              <a:t>scanf</a:t>
            </a:r>
            <a:r>
              <a:rPr lang="en-US" sz="1600" dirty="0"/>
              <a:t>(</a:t>
            </a:r>
            <a:r>
              <a:rPr lang="ja-JP" altLang="en-US" sz="1600" dirty="0">
                <a:latin typeface="Arial"/>
              </a:rPr>
              <a:t>“</a:t>
            </a:r>
            <a:r>
              <a:rPr lang="en-US" sz="1600" dirty="0"/>
              <a:t>%d</a:t>
            </a:r>
            <a:r>
              <a:rPr lang="ja-JP" altLang="en-US" sz="1600" dirty="0">
                <a:latin typeface="Arial"/>
              </a:rPr>
              <a:t>”</a:t>
            </a:r>
            <a:r>
              <a:rPr lang="en-US" sz="1600" dirty="0"/>
              <a:t>, &amp;grade) ;</a:t>
            </a:r>
          </a:p>
          <a:p>
            <a:pPr>
              <a:lnSpc>
                <a:spcPct val="60000"/>
              </a:lnSpc>
              <a:buFont typeface="Monotype Sorts" charset="0"/>
              <a:buNone/>
            </a:pPr>
            <a:r>
              <a:rPr lang="en-US" sz="1600" dirty="0"/>
              <a:t>     }</a:t>
            </a:r>
          </a:p>
          <a:p>
            <a:pPr>
              <a:buFont typeface="Monotype Sorts" charset="0"/>
              <a:buNone/>
            </a:pPr>
            <a:endParaRPr lang="en-US" sz="2000" dirty="0"/>
          </a:p>
        </p:txBody>
      </p:sp>
      <p:pic>
        <p:nvPicPr>
          <p:cNvPr id="4" name="Picture 2" descr="http://www.hasslefreeclipart.com/clipart_carttravel/images/baggage_check.gif"/>
          <p:cNvPicPr>
            <a:picLocks noChangeAspect="1" noChangeArrowheads="1"/>
          </p:cNvPicPr>
          <p:nvPr/>
        </p:nvPicPr>
        <p:blipFill>
          <a:blip r:embed="rId3">
            <a:extLst>
              <a:ext uri="{BEBA8EAE-BF5A-486C-A8C5-ECC9F3942E4B}">
                <a14:imgProps xmlns="" xmlns:a14="http://schemas.microsoft.com/office/drawing/2010/main">
                  <a14:imgLayer>
                    <a14:imgEffect>
                      <a14:backgroundRemoval t="0" b="100000" l="0" r="100000">
                        <a14:foregroundMark x1="89431" y1="76056" x2="86992" y2="86385"/>
                        <a14:foregroundMark x1="28862" y1="16901" x2="35366" y2="14554"/>
                        <a14:foregroundMark x1="26016" y1="41315" x2="15854" y2="4835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801632" y="4461555"/>
            <a:ext cx="2343150" cy="20288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5580774" y="4020281"/>
            <a:ext cx="3057248" cy="646331"/>
          </a:xfrm>
          <a:prstGeom prst="rect">
            <a:avLst/>
          </a:prstGeom>
          <a:noFill/>
        </p:spPr>
        <p:txBody>
          <a:bodyPr wrap="none" lIns="91440" tIns="45720" rIns="91440" bIns="45720">
            <a:spAutoFit/>
          </a:bodyPr>
          <a:lstStyle/>
          <a:p>
            <a:pPr algn="ctr"/>
            <a:r>
              <a:rPr lang="tr-TR" sz="3600" b="1" i="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Öncü Okuma</a:t>
            </a:r>
            <a:endParaRPr lang="en-US" sz="3600" b="1" i="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Bent Arrow 2"/>
          <p:cNvSpPr/>
          <p:nvPr/>
        </p:nvSpPr>
        <p:spPr>
          <a:xfrm rot="3573156">
            <a:off x="5508909" y="3026784"/>
            <a:ext cx="1672977" cy="79048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7" name="6 Yuvarlatılmış Dikdörtgen"/>
          <p:cNvSpPr/>
          <p:nvPr/>
        </p:nvSpPr>
        <p:spPr>
          <a:xfrm>
            <a:off x="304800" y="2928934"/>
            <a:ext cx="5275974" cy="6286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2"/>
          <p:cNvSpPr>
            <a:spLocks noGrp="1" noChangeArrowheads="1"/>
          </p:cNvSpPr>
          <p:nvPr>
            <p:ph type="title"/>
          </p:nvPr>
        </p:nvSpPr>
        <p:spPr>
          <a:xfrm>
            <a:off x="381000" y="228600"/>
            <a:ext cx="8534400" cy="609600"/>
          </a:xfrm>
          <a:noFill/>
          <a:ln/>
        </p:spPr>
        <p:txBody>
          <a:bodyPr>
            <a:normAutofit/>
          </a:bodyPr>
          <a:lstStyle/>
          <a:p>
            <a:r>
              <a:rPr lang="tr-TR" dirty="0"/>
              <a:t>Örnek: </a:t>
            </a:r>
            <a:r>
              <a:rPr lang="tr-TR" dirty="0" err="1"/>
              <a:t>while</a:t>
            </a:r>
            <a:r>
              <a:rPr lang="tr-TR" dirty="0"/>
              <a:t> ile Girilen Değerin Kontrolü</a:t>
            </a:r>
            <a:endParaRPr lang="en-US" dirty="0"/>
          </a:p>
        </p:txBody>
      </p:sp>
    </p:spTree>
    <p:extLst>
      <p:ext uri="{BB962C8B-B14F-4D97-AF65-F5344CB8AC3E}">
        <p14:creationId xmlns="" xmlns:p14="http://schemas.microsoft.com/office/powerpoint/2010/main" val="4200106111"/>
      </p:ext>
    </p:extLst>
  </p:cSld>
  <p:clrMapOvr>
    <a:overrideClrMapping bg1="lt1" tx1="dk1" bg2="lt2" tx2="dk2" accent1="accent1" accent2="accent2" accent3="accent3" accent4="accent4" accent5="accent5" accent6="accent6" hlink="hlink" folHlink="folHlink"/>
  </p:clrMapOvr>
  <p:transition>
    <p:random/>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a:solidFill>
                  <a:schemeClr val="tx2">
                    <a:lumMod val="60000"/>
                    <a:lumOff val="40000"/>
                  </a:schemeClr>
                </a:solidFill>
              </a:rPr>
              <a:t>while</a:t>
            </a:r>
            <a:r>
              <a:rPr lang="tr-TR" sz="4000" b="1" dirty="0">
                <a:solidFill>
                  <a:schemeClr val="tx2">
                    <a:lumMod val="60000"/>
                    <a:lumOff val="40000"/>
                  </a:schemeClr>
                </a:solidFill>
              </a:rPr>
              <a:t> – </a:t>
            </a:r>
            <a:r>
              <a:rPr lang="tr-TR" sz="4000" dirty="0">
                <a:solidFill>
                  <a:schemeClr val="tx1"/>
                </a:solidFill>
              </a:rPr>
              <a:t>değer alma ve kontrol yöntemi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6472254" cy="2924180"/>
          </a:xfrm>
        </p:spPr>
        <p:txBody>
          <a:bodyPr>
            <a:noAutofit/>
          </a:bodyPr>
          <a:lstStyle/>
          <a:p>
            <a:pPr algn="just">
              <a:buFontTx/>
              <a:buChar char="-"/>
            </a:pPr>
            <a:r>
              <a:rPr lang="tr-TR" sz="2000" dirty="0">
                <a:solidFill>
                  <a:schemeClr val="tx1"/>
                </a:solidFill>
              </a:rPr>
              <a:t>Değer alma ve kontrol yönteminin ana hattı:</a:t>
            </a:r>
          </a:p>
          <a:p>
            <a:pPr algn="just">
              <a:buFontTx/>
              <a:buChar char="-"/>
            </a:pPr>
            <a:endParaRPr lang="tr-TR" sz="2000" dirty="0"/>
          </a:p>
          <a:p>
            <a:pPr algn="just">
              <a:buFontTx/>
              <a:buChar char="-"/>
            </a:pPr>
            <a:r>
              <a:rPr lang="tr-TR" sz="2000" dirty="0">
                <a:solidFill>
                  <a:schemeClr val="tx1"/>
                </a:solidFill>
              </a:rPr>
              <a:t>Değer giriniz: _____</a:t>
            </a:r>
          </a:p>
          <a:p>
            <a:pPr algn="just">
              <a:buFontTx/>
              <a:buChar char="-"/>
            </a:pPr>
            <a:r>
              <a:rPr lang="tr-TR" sz="2000" dirty="0" err="1"/>
              <a:t>while</a:t>
            </a:r>
            <a:r>
              <a:rPr lang="tr-TR" sz="2000" dirty="0"/>
              <a:t> ( ! </a:t>
            </a:r>
            <a:r>
              <a:rPr lang="tr-TR" sz="2000" dirty="0">
                <a:solidFill>
                  <a:schemeClr val="bg2">
                    <a:lumMod val="50000"/>
                  </a:schemeClr>
                </a:solidFill>
              </a:rPr>
              <a:t>( değere dair istenen özellik) </a:t>
            </a:r>
            <a:r>
              <a:rPr lang="tr-TR" sz="2000" dirty="0"/>
              <a:t>) </a:t>
            </a:r>
          </a:p>
          <a:p>
            <a:pPr algn="just">
              <a:buFontTx/>
              <a:buChar char="-"/>
            </a:pPr>
            <a:r>
              <a:rPr lang="tr-TR" sz="2000" dirty="0"/>
              <a:t>//istenen özellik olmadığı sürece</a:t>
            </a:r>
          </a:p>
          <a:p>
            <a:pPr algn="just">
              <a:buFontTx/>
              <a:buChar char="-"/>
            </a:pPr>
            <a:r>
              <a:rPr lang="tr-TR" sz="2000" dirty="0">
                <a:solidFill>
                  <a:schemeClr val="tx1"/>
                </a:solidFill>
              </a:rPr>
              <a:t>{</a:t>
            </a:r>
          </a:p>
          <a:p>
            <a:pPr algn="just">
              <a:buFontTx/>
              <a:buChar char="-"/>
            </a:pPr>
            <a:r>
              <a:rPr lang="tr-TR" sz="2000" dirty="0"/>
              <a:t>YANLIŞ GİRDİNİZ TEKRAR GİRİNİZ.</a:t>
            </a:r>
          </a:p>
          <a:p>
            <a:pPr algn="just">
              <a:buFontTx/>
              <a:buChar char="-"/>
            </a:pPr>
            <a:r>
              <a:rPr lang="tr-TR" sz="2000" dirty="0"/>
              <a:t>Değer giriniz: _____</a:t>
            </a:r>
            <a:endParaRPr lang="tr-TR" sz="2000" dirty="0">
              <a:solidFill>
                <a:schemeClr val="tx1"/>
              </a:solidFill>
            </a:endParaRPr>
          </a:p>
          <a:p>
            <a:pPr algn="just">
              <a:buFontTx/>
              <a:buChar char="-"/>
            </a:pPr>
            <a:r>
              <a:rPr lang="tr-TR" sz="2000" dirty="0"/>
              <a:t>}</a:t>
            </a:r>
          </a:p>
          <a:p>
            <a:pPr algn="just">
              <a:buFontTx/>
              <a:buChar char="-"/>
            </a:pPr>
            <a:r>
              <a:rPr lang="tr-TR" sz="2000" dirty="0">
                <a:solidFill>
                  <a:schemeClr val="tx1"/>
                </a:solidFill>
              </a:rPr>
              <a:t>Bu noktada değerin </a:t>
            </a:r>
            <a:r>
              <a:rPr lang="tr-TR" sz="2000" dirty="0"/>
              <a:t>istediğimiz şekilde</a:t>
            </a:r>
            <a:r>
              <a:rPr lang="tr-TR" sz="2000" dirty="0">
                <a:solidFill>
                  <a:schemeClr val="tx1"/>
                </a:solidFill>
              </a:rPr>
              <a:t> olduğuna eminiz.</a:t>
            </a:r>
          </a:p>
        </p:txBody>
      </p:sp>
      <p:sp>
        <p:nvSpPr>
          <p:cNvPr id="4" name="3 Yuvarlatılmış Dikdörtgen"/>
          <p:cNvSpPr/>
          <p:nvPr/>
        </p:nvSpPr>
        <p:spPr>
          <a:xfrm>
            <a:off x="5857884" y="1571612"/>
            <a:ext cx="2714644" cy="27860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Bu kalıbı istediğiniz kadar kullanabilirsiniz. Kodunuzda herhangi </a:t>
            </a:r>
            <a:r>
              <a:rPr lang="tr-TR" b="1" dirty="0"/>
              <a:t>büyük bir değişiklik yapmanıza gerek yok. </a:t>
            </a:r>
            <a:r>
              <a:rPr lang="tr-TR" dirty="0"/>
              <a:t>Sadece istediğiniz her </a:t>
            </a:r>
            <a:r>
              <a:rPr lang="tr-TR" dirty="0" err="1"/>
              <a:t>scanf’in</a:t>
            </a:r>
            <a:r>
              <a:rPr lang="tr-TR" dirty="0"/>
              <a:t> peşine o </a:t>
            </a:r>
            <a:r>
              <a:rPr lang="tr-TR" dirty="0" err="1"/>
              <a:t>scanf’e</a:t>
            </a:r>
            <a:r>
              <a:rPr lang="tr-TR" dirty="0"/>
              <a:t> özel </a:t>
            </a:r>
            <a:r>
              <a:rPr lang="tr-TR" dirty="0" err="1"/>
              <a:t>while</a:t>
            </a:r>
            <a:r>
              <a:rPr lang="tr-TR" dirty="0"/>
              <a:t> bloğunu koymanız yeterli.</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iterate type="lt">
                                    <p:tmPct val="0"/>
                                  </p:iterate>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8"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9"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10"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iterate type="lt">
                                    <p:tmPct val="0"/>
                                  </p:iterate>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p:cTn id="16" dur="500" fill="hold"/>
                                        <p:tgtEl>
                                          <p:spTgt spid="3">
                                            <p:txEl>
                                              <p:pRg st="3" end="3"/>
                                            </p:txEl>
                                          </p:spTgt>
                                        </p:tgtEl>
                                        <p:attrNameLst>
                                          <p:attrName>ppt_w</p:attrName>
                                        </p:attrNameLst>
                                      </p:cBhvr>
                                      <p:tavLst>
                                        <p:tav tm="0">
                                          <p:val>
                                            <p:strVal val="#ppt_w*0.05"/>
                                          </p:val>
                                        </p:tav>
                                        <p:tav tm="100000">
                                          <p:val>
                                            <p:strVal val="#ppt_w"/>
                                          </p:val>
                                        </p:tav>
                                      </p:tavLst>
                                    </p:anim>
                                    <p:anim calcmode="lin" valueType="num">
                                      <p:cBhvr>
                                        <p:cTn id="17" dur="5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18" dur="5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19" dur="5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iterate type="lt">
                                    <p:tmPct val="0"/>
                                  </p:iterate>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strVal val="#ppt_w*0.05"/>
                                          </p:val>
                                        </p:tav>
                                        <p:tav tm="100000">
                                          <p:val>
                                            <p:strVal val="#ppt_w"/>
                                          </p:val>
                                        </p:tav>
                                      </p:tavLst>
                                    </p:anim>
                                    <p:anim calcmode="lin" valueType="num">
                                      <p:cBhvr>
                                        <p:cTn id="26" dur="5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27" dur="5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28" dur="500" fill="hold"/>
                                        <p:tgtEl>
                                          <p:spTgt spid="3">
                                            <p:txEl>
                                              <p:pRg st="4" end="4"/>
                                            </p:txEl>
                                          </p:spTgt>
                                        </p:tgtEl>
                                        <p:attrNameLst>
                                          <p:attrName>ppt_y</p:attrName>
                                        </p:attrNameLst>
                                      </p:cBhvr>
                                      <p:tavLst>
                                        <p:tav tm="0">
                                          <p:val>
                                            <p:strVal val="#ppt_y"/>
                                          </p:val>
                                        </p:tav>
                                        <p:tav tm="100000">
                                          <p:val>
                                            <p:strVal val="#ppt_y"/>
                                          </p:val>
                                        </p:tav>
                                      </p:tavLst>
                                    </p:anim>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iterate type="lt">
                                    <p:tmPct val="0"/>
                                  </p:iterate>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strVal val="#ppt_w*0.05"/>
                                          </p:val>
                                        </p:tav>
                                        <p:tav tm="100000">
                                          <p:val>
                                            <p:strVal val="#ppt_w"/>
                                          </p:val>
                                        </p:tav>
                                      </p:tavLst>
                                    </p:anim>
                                    <p:anim calcmode="lin" valueType="num">
                                      <p:cBhvr>
                                        <p:cTn id="35" dur="5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36" dur="5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
                                          </p:val>
                                        </p:tav>
                                        <p:tav tm="100000">
                                          <p:val>
                                            <p:strVal val="#ppt_y"/>
                                          </p:val>
                                        </p:tav>
                                      </p:tavLst>
                                    </p:anim>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iterate type="lt">
                                    <p:tmPct val="0"/>
                                  </p:iterate>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strVal val="#ppt_w*0.05"/>
                                          </p:val>
                                        </p:tav>
                                        <p:tav tm="100000">
                                          <p:val>
                                            <p:strVal val="#ppt_w"/>
                                          </p:val>
                                        </p:tav>
                                      </p:tavLst>
                                    </p:anim>
                                    <p:anim calcmode="lin" valueType="num">
                                      <p:cBhvr>
                                        <p:cTn id="44" dur="5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45" dur="5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46" dur="500" fill="hold"/>
                                        <p:tgtEl>
                                          <p:spTgt spid="3">
                                            <p:txEl>
                                              <p:pRg st="6" end="6"/>
                                            </p:txEl>
                                          </p:spTgt>
                                        </p:tgtEl>
                                        <p:attrNameLst>
                                          <p:attrName>ppt_y</p:attrName>
                                        </p:attrNameLst>
                                      </p:cBhvr>
                                      <p:tavLst>
                                        <p:tav tm="0">
                                          <p:val>
                                            <p:strVal val="#ppt_y"/>
                                          </p:val>
                                        </p:tav>
                                        <p:tav tm="100000">
                                          <p:val>
                                            <p:strVal val="#ppt_y"/>
                                          </p:val>
                                        </p:tav>
                                      </p:tavLst>
                                    </p:anim>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nodeType="clickEffect">
                                  <p:stCondLst>
                                    <p:cond delay="0"/>
                                  </p:stCondLst>
                                  <p:iterate type="lt">
                                    <p:tmPct val="0"/>
                                  </p:iterate>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p:cTn id="52" dur="500" fill="hold"/>
                                        <p:tgtEl>
                                          <p:spTgt spid="3">
                                            <p:txEl>
                                              <p:pRg st="7" end="7"/>
                                            </p:txEl>
                                          </p:spTgt>
                                        </p:tgtEl>
                                        <p:attrNameLst>
                                          <p:attrName>ppt_w</p:attrName>
                                        </p:attrNameLst>
                                      </p:cBhvr>
                                      <p:tavLst>
                                        <p:tav tm="0">
                                          <p:val>
                                            <p:strVal val="#ppt_w*0.05"/>
                                          </p:val>
                                        </p:tav>
                                        <p:tav tm="100000">
                                          <p:val>
                                            <p:strVal val="#ppt_w"/>
                                          </p:val>
                                        </p:tav>
                                      </p:tavLst>
                                    </p:anim>
                                    <p:anim calcmode="lin" valueType="num">
                                      <p:cBhvr>
                                        <p:cTn id="53" dur="5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54" dur="5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55" dur="500" fill="hold"/>
                                        <p:tgtEl>
                                          <p:spTgt spid="3">
                                            <p:txEl>
                                              <p:pRg st="7" end="7"/>
                                            </p:txEl>
                                          </p:spTgt>
                                        </p:tgtEl>
                                        <p:attrNameLst>
                                          <p:attrName>ppt_y</p:attrName>
                                        </p:attrNameLst>
                                      </p:cBhvr>
                                      <p:tavLst>
                                        <p:tav tm="0">
                                          <p:val>
                                            <p:strVal val="#ppt_y"/>
                                          </p:val>
                                        </p:tav>
                                        <p:tav tm="100000">
                                          <p:val>
                                            <p:strVal val="#ppt_y"/>
                                          </p:val>
                                        </p:tav>
                                      </p:tavLst>
                                    </p:anim>
                                    <p:animEffect transition="in" filter="fade">
                                      <p:cBhvr>
                                        <p:cTn id="56" dur="500"/>
                                        <p:tgtEl>
                                          <p:spTgt spid="3">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nodeType="clickEffect">
                                  <p:stCondLst>
                                    <p:cond delay="0"/>
                                  </p:stCondLst>
                                  <p:iterate type="lt">
                                    <p:tmPct val="0"/>
                                  </p:iterate>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p:cTn id="61" dur="500" fill="hold"/>
                                        <p:tgtEl>
                                          <p:spTgt spid="3">
                                            <p:txEl>
                                              <p:pRg st="8" end="8"/>
                                            </p:txEl>
                                          </p:spTgt>
                                        </p:tgtEl>
                                        <p:attrNameLst>
                                          <p:attrName>ppt_w</p:attrName>
                                        </p:attrNameLst>
                                      </p:cBhvr>
                                      <p:tavLst>
                                        <p:tav tm="0">
                                          <p:val>
                                            <p:strVal val="#ppt_w*0.05"/>
                                          </p:val>
                                        </p:tav>
                                        <p:tav tm="100000">
                                          <p:val>
                                            <p:strVal val="#ppt_w"/>
                                          </p:val>
                                        </p:tav>
                                      </p:tavLst>
                                    </p:anim>
                                    <p:anim calcmode="lin" valueType="num">
                                      <p:cBhvr>
                                        <p:cTn id="62" dur="5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63" dur="5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64" dur="500" fill="hold"/>
                                        <p:tgtEl>
                                          <p:spTgt spid="3">
                                            <p:txEl>
                                              <p:pRg st="8" end="8"/>
                                            </p:txEl>
                                          </p:spTgt>
                                        </p:tgtEl>
                                        <p:attrNameLst>
                                          <p:attrName>ppt_y</p:attrName>
                                        </p:attrNameLst>
                                      </p:cBhvr>
                                      <p:tavLst>
                                        <p:tav tm="0">
                                          <p:val>
                                            <p:strVal val="#ppt_y"/>
                                          </p:val>
                                        </p:tav>
                                        <p:tav tm="100000">
                                          <p:val>
                                            <p:strVal val="#ppt_y"/>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nodeType="clickEffect">
                                  <p:stCondLst>
                                    <p:cond delay="0"/>
                                  </p:stCondLst>
                                  <p:iterate type="lt">
                                    <p:tmPct val="0"/>
                                  </p:iterate>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500" fill="hold"/>
                                        <p:tgtEl>
                                          <p:spTgt spid="3">
                                            <p:txEl>
                                              <p:pRg st="9" end="9"/>
                                            </p:txEl>
                                          </p:spTgt>
                                        </p:tgtEl>
                                        <p:attrNameLst>
                                          <p:attrName>ppt_w</p:attrName>
                                        </p:attrNameLst>
                                      </p:cBhvr>
                                      <p:tavLst>
                                        <p:tav tm="0">
                                          <p:val>
                                            <p:strVal val="#ppt_w*0.05"/>
                                          </p:val>
                                        </p:tav>
                                        <p:tav tm="100000">
                                          <p:val>
                                            <p:strVal val="#ppt_w"/>
                                          </p:val>
                                        </p:tav>
                                      </p:tavLst>
                                    </p:anim>
                                    <p:anim calcmode="lin" valueType="num">
                                      <p:cBhvr>
                                        <p:cTn id="71" dur="500" fill="hold"/>
                                        <p:tgtEl>
                                          <p:spTgt spid="3">
                                            <p:txEl>
                                              <p:pRg st="9" end="9"/>
                                            </p:txEl>
                                          </p:spTgt>
                                        </p:tgtEl>
                                        <p:attrNameLst>
                                          <p:attrName>ppt_h</p:attrName>
                                        </p:attrNameLst>
                                      </p:cBhvr>
                                      <p:tavLst>
                                        <p:tav tm="0">
                                          <p:val>
                                            <p:strVal val="#ppt_h"/>
                                          </p:val>
                                        </p:tav>
                                        <p:tav tm="100000">
                                          <p:val>
                                            <p:strVal val="#ppt_h"/>
                                          </p:val>
                                        </p:tav>
                                      </p:tavLst>
                                    </p:anim>
                                    <p:anim calcmode="lin" valueType="num">
                                      <p:cBhvr>
                                        <p:cTn id="72" dur="500" fill="hold"/>
                                        <p:tgtEl>
                                          <p:spTgt spid="3">
                                            <p:txEl>
                                              <p:pRg st="9" end="9"/>
                                            </p:txEl>
                                          </p:spTgt>
                                        </p:tgtEl>
                                        <p:attrNameLst>
                                          <p:attrName>ppt_x</p:attrName>
                                        </p:attrNameLst>
                                      </p:cBhvr>
                                      <p:tavLst>
                                        <p:tav tm="0">
                                          <p:val>
                                            <p:strVal val="#ppt_x-.2"/>
                                          </p:val>
                                        </p:tav>
                                        <p:tav tm="100000">
                                          <p:val>
                                            <p:strVal val="#ppt_x"/>
                                          </p:val>
                                        </p:tav>
                                      </p:tavLst>
                                    </p:anim>
                                    <p:anim calcmode="lin" valueType="num">
                                      <p:cBhvr>
                                        <p:cTn id="73" dur="500" fill="hold"/>
                                        <p:tgtEl>
                                          <p:spTgt spid="3">
                                            <p:txEl>
                                              <p:pRg st="9" end="9"/>
                                            </p:txEl>
                                          </p:spTgt>
                                        </p:tgtEl>
                                        <p:attrNameLst>
                                          <p:attrName>ppt_y</p:attrName>
                                        </p:attrNameLst>
                                      </p:cBhvr>
                                      <p:tavLst>
                                        <p:tav tm="0">
                                          <p:val>
                                            <p:strVal val="#ppt_y"/>
                                          </p:val>
                                        </p:tav>
                                        <p:tav tm="100000">
                                          <p:val>
                                            <p:strVal val="#ppt_y"/>
                                          </p:val>
                                        </p:tav>
                                      </p:tavLst>
                                    </p:anim>
                                    <p:animEffect transition="in" filter="fade">
                                      <p:cBhvr>
                                        <p:cTn id="74" dur="500"/>
                                        <p:tgtEl>
                                          <p:spTgt spid="3">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6" presetClass="entr" presetSubtype="0" fill="hold" nodeType="clickEffect">
                                  <p:stCondLst>
                                    <p:cond delay="0"/>
                                  </p:stCondLst>
                                  <p:iterate type="lt">
                                    <p:tmPct val="10000"/>
                                  </p:iterate>
                                  <p:childTnLst>
                                    <p:set>
                                      <p:cBhvr>
                                        <p:cTn id="78" dur="1" fill="hold">
                                          <p:stCondLst>
                                            <p:cond delay="0"/>
                                          </p:stCondLst>
                                        </p:cTn>
                                        <p:tgtEl>
                                          <p:spTgt spid="3">
                                            <p:txEl>
                                              <p:pRg st="2" end="2"/>
                                            </p:txEl>
                                          </p:spTgt>
                                        </p:tgtEl>
                                        <p:attrNameLst>
                                          <p:attrName>style.visibility</p:attrName>
                                        </p:attrNameLst>
                                      </p:cBhvr>
                                      <p:to>
                                        <p:strVal val="visible"/>
                                      </p:to>
                                    </p:set>
                                    <p:anim by="(-#ppt_w*2)" calcmode="lin" valueType="num">
                                      <p:cBhvr rctx="PPT">
                                        <p:cTn id="79" dur="500" autoRev="1" fill="hold">
                                          <p:stCondLst>
                                            <p:cond delay="0"/>
                                          </p:stCondLst>
                                        </p:cTn>
                                        <p:tgtEl>
                                          <p:spTgt spid="3">
                                            <p:txEl>
                                              <p:pRg st="2" end="2"/>
                                            </p:txEl>
                                          </p:spTgt>
                                        </p:tgtEl>
                                        <p:attrNameLst>
                                          <p:attrName>ppt_w</p:attrName>
                                        </p:attrNameLst>
                                      </p:cBhvr>
                                    </p:anim>
                                    <p:anim by="(#ppt_w*0.50)" calcmode="lin" valueType="num">
                                      <p:cBhvr>
                                        <p:cTn id="80" dur="500" decel="50000" autoRev="1" fill="hold">
                                          <p:stCondLst>
                                            <p:cond delay="0"/>
                                          </p:stCondLst>
                                        </p:cTn>
                                        <p:tgtEl>
                                          <p:spTgt spid="3">
                                            <p:txEl>
                                              <p:pRg st="2" end="2"/>
                                            </p:txEl>
                                          </p:spTgt>
                                        </p:tgtEl>
                                        <p:attrNameLst>
                                          <p:attrName>ppt_x</p:attrName>
                                        </p:attrNameLst>
                                      </p:cBhvr>
                                    </p:anim>
                                    <p:anim from="(-#ppt_h/2)" to="(#ppt_y)" calcmode="lin" valueType="num">
                                      <p:cBhvr>
                                        <p:cTn id="81" dur="1000" fill="hold">
                                          <p:stCondLst>
                                            <p:cond delay="0"/>
                                          </p:stCondLst>
                                        </p:cTn>
                                        <p:tgtEl>
                                          <p:spTgt spid="3">
                                            <p:txEl>
                                              <p:pRg st="2" end="2"/>
                                            </p:txEl>
                                          </p:spTgt>
                                        </p:tgtEl>
                                        <p:attrNameLst>
                                          <p:attrName>ppt_y</p:attrName>
                                        </p:attrNameLst>
                                      </p:cBhvr>
                                    </p:anim>
                                    <p:animRot by="21600000">
                                      <p:cBhvr>
                                        <p:cTn id="82" dur="1000" fill="hold">
                                          <p:stCondLst>
                                            <p:cond delay="0"/>
                                          </p:stCondLst>
                                        </p:cTn>
                                        <p:tgtEl>
                                          <p:spTgt spid="3">
                                            <p:txEl>
                                              <p:pRg st="2" end="2"/>
                                            </p:txEl>
                                          </p:spTgt>
                                        </p:tgtEl>
                                        <p:attrNameLst>
                                          <p:attrName>r</p:attrName>
                                        </p:attrNameLst>
                                      </p:cBhvr>
                                    </p:animRot>
                                  </p:childTnLst>
                                </p:cTn>
                              </p:par>
                              <p:par>
                                <p:cTn id="83" presetID="56" presetClass="entr" presetSubtype="0" fill="hold" nodeType="withEffect">
                                  <p:stCondLst>
                                    <p:cond delay="0"/>
                                  </p:stCondLst>
                                  <p:iterate type="lt">
                                    <p:tmPct val="10000"/>
                                  </p:iterate>
                                  <p:childTnLst>
                                    <p:set>
                                      <p:cBhvr>
                                        <p:cTn id="84" dur="1" fill="hold">
                                          <p:stCondLst>
                                            <p:cond delay="0"/>
                                          </p:stCondLst>
                                        </p:cTn>
                                        <p:tgtEl>
                                          <p:spTgt spid="3">
                                            <p:txEl>
                                              <p:pRg st="3" end="3"/>
                                            </p:txEl>
                                          </p:spTgt>
                                        </p:tgtEl>
                                        <p:attrNameLst>
                                          <p:attrName>style.visibility</p:attrName>
                                        </p:attrNameLst>
                                      </p:cBhvr>
                                      <p:to>
                                        <p:strVal val="visible"/>
                                      </p:to>
                                    </p:set>
                                    <p:anim by="(-#ppt_w*2)" calcmode="lin" valueType="num">
                                      <p:cBhvr rctx="PPT">
                                        <p:cTn id="85" dur="500" autoRev="1" fill="hold">
                                          <p:stCondLst>
                                            <p:cond delay="0"/>
                                          </p:stCondLst>
                                        </p:cTn>
                                        <p:tgtEl>
                                          <p:spTgt spid="3">
                                            <p:txEl>
                                              <p:pRg st="3" end="3"/>
                                            </p:txEl>
                                          </p:spTgt>
                                        </p:tgtEl>
                                        <p:attrNameLst>
                                          <p:attrName>ppt_w</p:attrName>
                                        </p:attrNameLst>
                                      </p:cBhvr>
                                    </p:anim>
                                    <p:anim by="(#ppt_w*0.50)" calcmode="lin" valueType="num">
                                      <p:cBhvr>
                                        <p:cTn id="86" dur="500" decel="50000" autoRev="1" fill="hold">
                                          <p:stCondLst>
                                            <p:cond delay="0"/>
                                          </p:stCondLst>
                                        </p:cTn>
                                        <p:tgtEl>
                                          <p:spTgt spid="3">
                                            <p:txEl>
                                              <p:pRg st="3" end="3"/>
                                            </p:txEl>
                                          </p:spTgt>
                                        </p:tgtEl>
                                        <p:attrNameLst>
                                          <p:attrName>ppt_x</p:attrName>
                                        </p:attrNameLst>
                                      </p:cBhvr>
                                    </p:anim>
                                    <p:anim from="(-#ppt_h/2)" to="(#ppt_y)" calcmode="lin" valueType="num">
                                      <p:cBhvr>
                                        <p:cTn id="87" dur="1000" fill="hold">
                                          <p:stCondLst>
                                            <p:cond delay="0"/>
                                          </p:stCondLst>
                                        </p:cTn>
                                        <p:tgtEl>
                                          <p:spTgt spid="3">
                                            <p:txEl>
                                              <p:pRg st="3" end="3"/>
                                            </p:txEl>
                                          </p:spTgt>
                                        </p:tgtEl>
                                        <p:attrNameLst>
                                          <p:attrName>ppt_y</p:attrName>
                                        </p:attrNameLst>
                                      </p:cBhvr>
                                    </p:anim>
                                    <p:animRot by="21600000">
                                      <p:cBhvr>
                                        <p:cTn id="88" dur="1000" fill="hold">
                                          <p:stCondLst>
                                            <p:cond delay="0"/>
                                          </p:stCondLst>
                                        </p:cTn>
                                        <p:tgtEl>
                                          <p:spTgt spid="3">
                                            <p:txEl>
                                              <p:pRg st="3" end="3"/>
                                            </p:txEl>
                                          </p:spTgt>
                                        </p:tgtEl>
                                        <p:attrNameLst>
                                          <p:attrName>r</p:attrName>
                                        </p:attrNameLst>
                                      </p:cBhvr>
                                    </p:animRot>
                                  </p:childTnLst>
                                </p:cTn>
                              </p:par>
                              <p:par>
                                <p:cTn id="89" presetID="56" presetClass="entr" presetSubtype="0" fill="hold" nodeType="withEffect">
                                  <p:stCondLst>
                                    <p:cond delay="0"/>
                                  </p:stCondLst>
                                  <p:iterate type="lt">
                                    <p:tmPct val="10000"/>
                                  </p:iterate>
                                  <p:childTnLst>
                                    <p:set>
                                      <p:cBhvr>
                                        <p:cTn id="90" dur="1" fill="hold">
                                          <p:stCondLst>
                                            <p:cond delay="0"/>
                                          </p:stCondLst>
                                        </p:cTn>
                                        <p:tgtEl>
                                          <p:spTgt spid="3">
                                            <p:txEl>
                                              <p:pRg st="4" end="4"/>
                                            </p:txEl>
                                          </p:spTgt>
                                        </p:tgtEl>
                                        <p:attrNameLst>
                                          <p:attrName>style.visibility</p:attrName>
                                        </p:attrNameLst>
                                      </p:cBhvr>
                                      <p:to>
                                        <p:strVal val="visible"/>
                                      </p:to>
                                    </p:set>
                                    <p:anim by="(-#ppt_w*2)" calcmode="lin" valueType="num">
                                      <p:cBhvr rctx="PPT">
                                        <p:cTn id="91" dur="500" autoRev="1" fill="hold">
                                          <p:stCondLst>
                                            <p:cond delay="0"/>
                                          </p:stCondLst>
                                        </p:cTn>
                                        <p:tgtEl>
                                          <p:spTgt spid="3">
                                            <p:txEl>
                                              <p:pRg st="4" end="4"/>
                                            </p:txEl>
                                          </p:spTgt>
                                        </p:tgtEl>
                                        <p:attrNameLst>
                                          <p:attrName>ppt_w</p:attrName>
                                        </p:attrNameLst>
                                      </p:cBhvr>
                                    </p:anim>
                                    <p:anim by="(#ppt_w*0.50)" calcmode="lin" valueType="num">
                                      <p:cBhvr>
                                        <p:cTn id="92" dur="500" decel="50000" autoRev="1" fill="hold">
                                          <p:stCondLst>
                                            <p:cond delay="0"/>
                                          </p:stCondLst>
                                        </p:cTn>
                                        <p:tgtEl>
                                          <p:spTgt spid="3">
                                            <p:txEl>
                                              <p:pRg st="4" end="4"/>
                                            </p:txEl>
                                          </p:spTgt>
                                        </p:tgtEl>
                                        <p:attrNameLst>
                                          <p:attrName>ppt_x</p:attrName>
                                        </p:attrNameLst>
                                      </p:cBhvr>
                                    </p:anim>
                                    <p:anim from="(-#ppt_h/2)" to="(#ppt_y)" calcmode="lin" valueType="num">
                                      <p:cBhvr>
                                        <p:cTn id="93" dur="1000" fill="hold">
                                          <p:stCondLst>
                                            <p:cond delay="0"/>
                                          </p:stCondLst>
                                        </p:cTn>
                                        <p:tgtEl>
                                          <p:spTgt spid="3">
                                            <p:txEl>
                                              <p:pRg st="4" end="4"/>
                                            </p:txEl>
                                          </p:spTgt>
                                        </p:tgtEl>
                                        <p:attrNameLst>
                                          <p:attrName>ppt_y</p:attrName>
                                        </p:attrNameLst>
                                      </p:cBhvr>
                                    </p:anim>
                                    <p:animRot by="21600000">
                                      <p:cBhvr>
                                        <p:cTn id="94" dur="1000" fill="hold">
                                          <p:stCondLst>
                                            <p:cond delay="0"/>
                                          </p:stCondLst>
                                        </p:cTn>
                                        <p:tgtEl>
                                          <p:spTgt spid="3">
                                            <p:txEl>
                                              <p:pRg st="4" end="4"/>
                                            </p:txEl>
                                          </p:spTgt>
                                        </p:tgtEl>
                                        <p:attrNameLst>
                                          <p:attrName>r</p:attrName>
                                        </p:attrNameLst>
                                      </p:cBhvr>
                                    </p:animRot>
                                  </p:childTnLst>
                                </p:cTn>
                              </p:par>
                              <p:par>
                                <p:cTn id="95" presetID="56" presetClass="entr" presetSubtype="0" fill="hold" nodeType="withEffect">
                                  <p:stCondLst>
                                    <p:cond delay="0"/>
                                  </p:stCondLst>
                                  <p:iterate type="lt">
                                    <p:tmPct val="10000"/>
                                  </p:iterate>
                                  <p:childTnLst>
                                    <p:set>
                                      <p:cBhvr>
                                        <p:cTn id="96" dur="1" fill="hold">
                                          <p:stCondLst>
                                            <p:cond delay="0"/>
                                          </p:stCondLst>
                                        </p:cTn>
                                        <p:tgtEl>
                                          <p:spTgt spid="3">
                                            <p:txEl>
                                              <p:pRg st="5" end="5"/>
                                            </p:txEl>
                                          </p:spTgt>
                                        </p:tgtEl>
                                        <p:attrNameLst>
                                          <p:attrName>style.visibility</p:attrName>
                                        </p:attrNameLst>
                                      </p:cBhvr>
                                      <p:to>
                                        <p:strVal val="visible"/>
                                      </p:to>
                                    </p:set>
                                    <p:anim by="(-#ppt_w*2)" calcmode="lin" valueType="num">
                                      <p:cBhvr rctx="PPT">
                                        <p:cTn id="97" dur="500" autoRev="1" fill="hold">
                                          <p:stCondLst>
                                            <p:cond delay="0"/>
                                          </p:stCondLst>
                                        </p:cTn>
                                        <p:tgtEl>
                                          <p:spTgt spid="3">
                                            <p:txEl>
                                              <p:pRg st="5" end="5"/>
                                            </p:txEl>
                                          </p:spTgt>
                                        </p:tgtEl>
                                        <p:attrNameLst>
                                          <p:attrName>ppt_w</p:attrName>
                                        </p:attrNameLst>
                                      </p:cBhvr>
                                    </p:anim>
                                    <p:anim by="(#ppt_w*0.50)" calcmode="lin" valueType="num">
                                      <p:cBhvr>
                                        <p:cTn id="98" dur="500" decel="50000" autoRev="1" fill="hold">
                                          <p:stCondLst>
                                            <p:cond delay="0"/>
                                          </p:stCondLst>
                                        </p:cTn>
                                        <p:tgtEl>
                                          <p:spTgt spid="3">
                                            <p:txEl>
                                              <p:pRg st="5" end="5"/>
                                            </p:txEl>
                                          </p:spTgt>
                                        </p:tgtEl>
                                        <p:attrNameLst>
                                          <p:attrName>ppt_x</p:attrName>
                                        </p:attrNameLst>
                                      </p:cBhvr>
                                    </p:anim>
                                    <p:anim from="(-#ppt_h/2)" to="(#ppt_y)" calcmode="lin" valueType="num">
                                      <p:cBhvr>
                                        <p:cTn id="99" dur="1000" fill="hold">
                                          <p:stCondLst>
                                            <p:cond delay="0"/>
                                          </p:stCondLst>
                                        </p:cTn>
                                        <p:tgtEl>
                                          <p:spTgt spid="3">
                                            <p:txEl>
                                              <p:pRg st="5" end="5"/>
                                            </p:txEl>
                                          </p:spTgt>
                                        </p:tgtEl>
                                        <p:attrNameLst>
                                          <p:attrName>ppt_y</p:attrName>
                                        </p:attrNameLst>
                                      </p:cBhvr>
                                    </p:anim>
                                    <p:animRot by="21600000">
                                      <p:cBhvr>
                                        <p:cTn id="100" dur="1000" fill="hold">
                                          <p:stCondLst>
                                            <p:cond delay="0"/>
                                          </p:stCondLst>
                                        </p:cTn>
                                        <p:tgtEl>
                                          <p:spTgt spid="3">
                                            <p:txEl>
                                              <p:pRg st="5" end="5"/>
                                            </p:txEl>
                                          </p:spTgt>
                                        </p:tgtEl>
                                        <p:attrNameLst>
                                          <p:attrName>r</p:attrName>
                                        </p:attrNameLst>
                                      </p:cBhvr>
                                    </p:animRot>
                                  </p:childTnLst>
                                </p:cTn>
                              </p:par>
                              <p:par>
                                <p:cTn id="101" presetID="56" presetClass="entr" presetSubtype="0" fill="hold" nodeType="withEffect">
                                  <p:stCondLst>
                                    <p:cond delay="0"/>
                                  </p:stCondLst>
                                  <p:iterate type="lt">
                                    <p:tmPct val="10000"/>
                                  </p:iterate>
                                  <p:childTnLst>
                                    <p:set>
                                      <p:cBhvr>
                                        <p:cTn id="102" dur="1" fill="hold">
                                          <p:stCondLst>
                                            <p:cond delay="0"/>
                                          </p:stCondLst>
                                        </p:cTn>
                                        <p:tgtEl>
                                          <p:spTgt spid="3">
                                            <p:txEl>
                                              <p:pRg st="6" end="6"/>
                                            </p:txEl>
                                          </p:spTgt>
                                        </p:tgtEl>
                                        <p:attrNameLst>
                                          <p:attrName>style.visibility</p:attrName>
                                        </p:attrNameLst>
                                      </p:cBhvr>
                                      <p:to>
                                        <p:strVal val="visible"/>
                                      </p:to>
                                    </p:set>
                                    <p:anim by="(-#ppt_w*2)" calcmode="lin" valueType="num">
                                      <p:cBhvr rctx="PPT">
                                        <p:cTn id="103" dur="500" autoRev="1" fill="hold">
                                          <p:stCondLst>
                                            <p:cond delay="0"/>
                                          </p:stCondLst>
                                        </p:cTn>
                                        <p:tgtEl>
                                          <p:spTgt spid="3">
                                            <p:txEl>
                                              <p:pRg st="6" end="6"/>
                                            </p:txEl>
                                          </p:spTgt>
                                        </p:tgtEl>
                                        <p:attrNameLst>
                                          <p:attrName>ppt_w</p:attrName>
                                        </p:attrNameLst>
                                      </p:cBhvr>
                                    </p:anim>
                                    <p:anim by="(#ppt_w*0.50)" calcmode="lin" valueType="num">
                                      <p:cBhvr>
                                        <p:cTn id="104" dur="500" decel="50000" autoRev="1" fill="hold">
                                          <p:stCondLst>
                                            <p:cond delay="0"/>
                                          </p:stCondLst>
                                        </p:cTn>
                                        <p:tgtEl>
                                          <p:spTgt spid="3">
                                            <p:txEl>
                                              <p:pRg st="6" end="6"/>
                                            </p:txEl>
                                          </p:spTgt>
                                        </p:tgtEl>
                                        <p:attrNameLst>
                                          <p:attrName>ppt_x</p:attrName>
                                        </p:attrNameLst>
                                      </p:cBhvr>
                                    </p:anim>
                                    <p:anim from="(-#ppt_h/2)" to="(#ppt_y)" calcmode="lin" valueType="num">
                                      <p:cBhvr>
                                        <p:cTn id="105" dur="1000" fill="hold">
                                          <p:stCondLst>
                                            <p:cond delay="0"/>
                                          </p:stCondLst>
                                        </p:cTn>
                                        <p:tgtEl>
                                          <p:spTgt spid="3">
                                            <p:txEl>
                                              <p:pRg st="6" end="6"/>
                                            </p:txEl>
                                          </p:spTgt>
                                        </p:tgtEl>
                                        <p:attrNameLst>
                                          <p:attrName>ppt_y</p:attrName>
                                        </p:attrNameLst>
                                      </p:cBhvr>
                                    </p:anim>
                                    <p:animRot by="21600000">
                                      <p:cBhvr>
                                        <p:cTn id="106" dur="1000" fill="hold">
                                          <p:stCondLst>
                                            <p:cond delay="0"/>
                                          </p:stCondLst>
                                        </p:cTn>
                                        <p:tgtEl>
                                          <p:spTgt spid="3">
                                            <p:txEl>
                                              <p:pRg st="6" end="6"/>
                                            </p:txEl>
                                          </p:spTgt>
                                        </p:tgtEl>
                                        <p:attrNameLst>
                                          <p:attrName>r</p:attrName>
                                        </p:attrNameLst>
                                      </p:cBhvr>
                                    </p:animRot>
                                  </p:childTnLst>
                                </p:cTn>
                              </p:par>
                              <p:par>
                                <p:cTn id="107" presetID="56" presetClass="entr" presetSubtype="0" fill="hold" nodeType="withEffect">
                                  <p:stCondLst>
                                    <p:cond delay="0"/>
                                  </p:stCondLst>
                                  <p:iterate type="lt">
                                    <p:tmPct val="10000"/>
                                  </p:iterate>
                                  <p:childTnLst>
                                    <p:set>
                                      <p:cBhvr>
                                        <p:cTn id="108" dur="1" fill="hold">
                                          <p:stCondLst>
                                            <p:cond delay="0"/>
                                          </p:stCondLst>
                                        </p:cTn>
                                        <p:tgtEl>
                                          <p:spTgt spid="3">
                                            <p:txEl>
                                              <p:pRg st="7" end="7"/>
                                            </p:txEl>
                                          </p:spTgt>
                                        </p:tgtEl>
                                        <p:attrNameLst>
                                          <p:attrName>style.visibility</p:attrName>
                                        </p:attrNameLst>
                                      </p:cBhvr>
                                      <p:to>
                                        <p:strVal val="visible"/>
                                      </p:to>
                                    </p:set>
                                    <p:anim by="(-#ppt_w*2)" calcmode="lin" valueType="num">
                                      <p:cBhvr rctx="PPT">
                                        <p:cTn id="109" dur="500" autoRev="1" fill="hold">
                                          <p:stCondLst>
                                            <p:cond delay="0"/>
                                          </p:stCondLst>
                                        </p:cTn>
                                        <p:tgtEl>
                                          <p:spTgt spid="3">
                                            <p:txEl>
                                              <p:pRg st="7" end="7"/>
                                            </p:txEl>
                                          </p:spTgt>
                                        </p:tgtEl>
                                        <p:attrNameLst>
                                          <p:attrName>ppt_w</p:attrName>
                                        </p:attrNameLst>
                                      </p:cBhvr>
                                    </p:anim>
                                    <p:anim by="(#ppt_w*0.50)" calcmode="lin" valueType="num">
                                      <p:cBhvr>
                                        <p:cTn id="110" dur="500" decel="50000" autoRev="1" fill="hold">
                                          <p:stCondLst>
                                            <p:cond delay="0"/>
                                          </p:stCondLst>
                                        </p:cTn>
                                        <p:tgtEl>
                                          <p:spTgt spid="3">
                                            <p:txEl>
                                              <p:pRg st="7" end="7"/>
                                            </p:txEl>
                                          </p:spTgt>
                                        </p:tgtEl>
                                        <p:attrNameLst>
                                          <p:attrName>ppt_x</p:attrName>
                                        </p:attrNameLst>
                                      </p:cBhvr>
                                    </p:anim>
                                    <p:anim from="(-#ppt_h/2)" to="(#ppt_y)" calcmode="lin" valueType="num">
                                      <p:cBhvr>
                                        <p:cTn id="111" dur="1000" fill="hold">
                                          <p:stCondLst>
                                            <p:cond delay="0"/>
                                          </p:stCondLst>
                                        </p:cTn>
                                        <p:tgtEl>
                                          <p:spTgt spid="3">
                                            <p:txEl>
                                              <p:pRg st="7" end="7"/>
                                            </p:txEl>
                                          </p:spTgt>
                                        </p:tgtEl>
                                        <p:attrNameLst>
                                          <p:attrName>ppt_y</p:attrName>
                                        </p:attrNameLst>
                                      </p:cBhvr>
                                    </p:anim>
                                    <p:animRot by="21600000">
                                      <p:cBhvr>
                                        <p:cTn id="112" dur="1000" fill="hold">
                                          <p:stCondLst>
                                            <p:cond delay="0"/>
                                          </p:stCondLst>
                                        </p:cTn>
                                        <p:tgtEl>
                                          <p:spTgt spid="3">
                                            <p:txEl>
                                              <p:pRg st="7" end="7"/>
                                            </p:txEl>
                                          </p:spTgt>
                                        </p:tgtEl>
                                        <p:attrNameLst>
                                          <p:attrName>r</p:attrName>
                                        </p:attrNameLst>
                                      </p:cBhvr>
                                    </p:animRot>
                                  </p:childTnLst>
                                </p:cTn>
                              </p:par>
                              <p:par>
                                <p:cTn id="113" presetID="56" presetClass="entr" presetSubtype="0" fill="hold" nodeType="withEffect">
                                  <p:stCondLst>
                                    <p:cond delay="0"/>
                                  </p:stCondLst>
                                  <p:iterate type="lt">
                                    <p:tmPct val="10000"/>
                                  </p:iterate>
                                  <p:childTnLst>
                                    <p:set>
                                      <p:cBhvr>
                                        <p:cTn id="114" dur="1" fill="hold">
                                          <p:stCondLst>
                                            <p:cond delay="0"/>
                                          </p:stCondLst>
                                        </p:cTn>
                                        <p:tgtEl>
                                          <p:spTgt spid="3">
                                            <p:txEl>
                                              <p:pRg st="8" end="8"/>
                                            </p:txEl>
                                          </p:spTgt>
                                        </p:tgtEl>
                                        <p:attrNameLst>
                                          <p:attrName>style.visibility</p:attrName>
                                        </p:attrNameLst>
                                      </p:cBhvr>
                                      <p:to>
                                        <p:strVal val="visible"/>
                                      </p:to>
                                    </p:set>
                                    <p:anim by="(-#ppt_w*2)" calcmode="lin" valueType="num">
                                      <p:cBhvr rctx="PPT">
                                        <p:cTn id="115" dur="500" autoRev="1" fill="hold">
                                          <p:stCondLst>
                                            <p:cond delay="0"/>
                                          </p:stCondLst>
                                        </p:cTn>
                                        <p:tgtEl>
                                          <p:spTgt spid="3">
                                            <p:txEl>
                                              <p:pRg st="8" end="8"/>
                                            </p:txEl>
                                          </p:spTgt>
                                        </p:tgtEl>
                                        <p:attrNameLst>
                                          <p:attrName>ppt_w</p:attrName>
                                        </p:attrNameLst>
                                      </p:cBhvr>
                                    </p:anim>
                                    <p:anim by="(#ppt_w*0.50)" calcmode="lin" valueType="num">
                                      <p:cBhvr>
                                        <p:cTn id="116" dur="500" decel="50000" autoRev="1" fill="hold">
                                          <p:stCondLst>
                                            <p:cond delay="0"/>
                                          </p:stCondLst>
                                        </p:cTn>
                                        <p:tgtEl>
                                          <p:spTgt spid="3">
                                            <p:txEl>
                                              <p:pRg st="8" end="8"/>
                                            </p:txEl>
                                          </p:spTgt>
                                        </p:tgtEl>
                                        <p:attrNameLst>
                                          <p:attrName>ppt_x</p:attrName>
                                        </p:attrNameLst>
                                      </p:cBhvr>
                                    </p:anim>
                                    <p:anim from="(-#ppt_h/2)" to="(#ppt_y)" calcmode="lin" valueType="num">
                                      <p:cBhvr>
                                        <p:cTn id="117" dur="1000" fill="hold">
                                          <p:stCondLst>
                                            <p:cond delay="0"/>
                                          </p:stCondLst>
                                        </p:cTn>
                                        <p:tgtEl>
                                          <p:spTgt spid="3">
                                            <p:txEl>
                                              <p:pRg st="8" end="8"/>
                                            </p:txEl>
                                          </p:spTgt>
                                        </p:tgtEl>
                                        <p:attrNameLst>
                                          <p:attrName>ppt_y</p:attrName>
                                        </p:attrNameLst>
                                      </p:cBhvr>
                                    </p:anim>
                                    <p:animRot by="21600000">
                                      <p:cBhvr>
                                        <p:cTn id="118" dur="1000" fill="hold">
                                          <p:stCondLst>
                                            <p:cond delay="0"/>
                                          </p:stCondLst>
                                        </p:cTn>
                                        <p:tgtEl>
                                          <p:spTgt spid="3">
                                            <p:txEl>
                                              <p:pRg st="8" end="8"/>
                                            </p:txEl>
                                          </p:spTgt>
                                        </p:tgtEl>
                                        <p:attrNameLst>
                                          <p:attrName>r</p:attrName>
                                        </p:attrNameLst>
                                      </p:cBhvr>
                                    </p:animRot>
                                  </p:childTnLst>
                                </p:cTn>
                              </p:par>
                              <p:par>
                                <p:cTn id="119" presetID="56" presetClass="entr" presetSubtype="0" fill="hold" nodeType="withEffect">
                                  <p:stCondLst>
                                    <p:cond delay="0"/>
                                  </p:stCondLst>
                                  <p:iterate type="lt">
                                    <p:tmPct val="10000"/>
                                  </p:iterate>
                                  <p:childTnLst>
                                    <p:set>
                                      <p:cBhvr>
                                        <p:cTn id="120" dur="1" fill="hold">
                                          <p:stCondLst>
                                            <p:cond delay="0"/>
                                          </p:stCondLst>
                                        </p:cTn>
                                        <p:tgtEl>
                                          <p:spTgt spid="3">
                                            <p:txEl>
                                              <p:pRg st="9" end="9"/>
                                            </p:txEl>
                                          </p:spTgt>
                                        </p:tgtEl>
                                        <p:attrNameLst>
                                          <p:attrName>style.visibility</p:attrName>
                                        </p:attrNameLst>
                                      </p:cBhvr>
                                      <p:to>
                                        <p:strVal val="visible"/>
                                      </p:to>
                                    </p:set>
                                    <p:anim by="(-#ppt_w*2)" calcmode="lin" valueType="num">
                                      <p:cBhvr rctx="PPT">
                                        <p:cTn id="121" dur="500" autoRev="1" fill="hold">
                                          <p:stCondLst>
                                            <p:cond delay="0"/>
                                          </p:stCondLst>
                                        </p:cTn>
                                        <p:tgtEl>
                                          <p:spTgt spid="3">
                                            <p:txEl>
                                              <p:pRg st="9" end="9"/>
                                            </p:txEl>
                                          </p:spTgt>
                                        </p:tgtEl>
                                        <p:attrNameLst>
                                          <p:attrName>ppt_w</p:attrName>
                                        </p:attrNameLst>
                                      </p:cBhvr>
                                    </p:anim>
                                    <p:anim by="(#ppt_w*0.50)" calcmode="lin" valueType="num">
                                      <p:cBhvr>
                                        <p:cTn id="122" dur="500" decel="50000" autoRev="1" fill="hold">
                                          <p:stCondLst>
                                            <p:cond delay="0"/>
                                          </p:stCondLst>
                                        </p:cTn>
                                        <p:tgtEl>
                                          <p:spTgt spid="3">
                                            <p:txEl>
                                              <p:pRg st="9" end="9"/>
                                            </p:txEl>
                                          </p:spTgt>
                                        </p:tgtEl>
                                        <p:attrNameLst>
                                          <p:attrName>ppt_x</p:attrName>
                                        </p:attrNameLst>
                                      </p:cBhvr>
                                    </p:anim>
                                    <p:anim from="(-#ppt_h/2)" to="(#ppt_y)" calcmode="lin" valueType="num">
                                      <p:cBhvr>
                                        <p:cTn id="123" dur="1000" fill="hold">
                                          <p:stCondLst>
                                            <p:cond delay="0"/>
                                          </p:stCondLst>
                                        </p:cTn>
                                        <p:tgtEl>
                                          <p:spTgt spid="3">
                                            <p:txEl>
                                              <p:pRg st="9" end="9"/>
                                            </p:txEl>
                                          </p:spTgt>
                                        </p:tgtEl>
                                        <p:attrNameLst>
                                          <p:attrName>ppt_y</p:attrName>
                                        </p:attrNameLst>
                                      </p:cBhvr>
                                    </p:anim>
                                    <p:animRot by="21600000">
                                      <p:cBhvr>
                                        <p:cTn id="124" dur="1000" fill="hold">
                                          <p:stCondLst>
                                            <p:cond delay="0"/>
                                          </p:stCondLst>
                                        </p:cTn>
                                        <p:tgtEl>
                                          <p:spTgt spid="3">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Değer kontrolü: iyi örnek &amp; zayıf örnek</a:t>
            </a:r>
          </a:p>
        </p:txBody>
      </p:sp>
      <p:sp>
        <p:nvSpPr>
          <p:cNvPr id="3" name="2 İçerik Yer Tutucusu"/>
          <p:cNvSpPr>
            <a:spLocks noGrp="1"/>
          </p:cNvSpPr>
          <p:nvPr>
            <p:ph sz="quarter" idx="1"/>
          </p:nvPr>
        </p:nvSpPr>
        <p:spPr/>
        <p:txBody>
          <a:bodyPr>
            <a:normAutofit/>
          </a:bodyPr>
          <a:lstStyle/>
          <a:p>
            <a:pPr marL="514350" indent="-514350">
              <a:buNone/>
            </a:pPr>
            <a:r>
              <a:rPr lang="tr-TR" dirty="0"/>
              <a:t> </a:t>
            </a:r>
          </a:p>
          <a:p>
            <a:pPr marL="514350" indent="-514350">
              <a:buFont typeface="+mj-lt"/>
              <a:buAutoNum type="arabicPeriod" startAt="2"/>
            </a:pPr>
            <a:endParaRPr lang="tr-TR" dirty="0"/>
          </a:p>
          <a:p>
            <a:pPr marL="514350" indent="-514350">
              <a:buFont typeface="+mj-lt"/>
              <a:buAutoNum type="arabicPeriod" startAt="2"/>
            </a:pPr>
            <a:endParaRPr lang="tr-TR" dirty="0"/>
          </a:p>
          <a:p>
            <a:pPr marL="514350" indent="-514350">
              <a:buFont typeface="+mj-lt"/>
              <a:buAutoNum type="arabicPeriod" startAt="2"/>
            </a:pPr>
            <a:endParaRPr lang="tr-TR" dirty="0"/>
          </a:p>
          <a:p>
            <a:pPr marL="514350" indent="-514350">
              <a:buFont typeface="+mj-lt"/>
              <a:buAutoNum type="arabicPeriod" startAt="2"/>
            </a:pPr>
            <a:endParaRPr lang="tr-TR" dirty="0"/>
          </a:p>
          <a:p>
            <a:pPr marL="514350" indent="-514350">
              <a:buNone/>
            </a:pPr>
            <a:r>
              <a:rPr lang="tr-TR" dirty="0"/>
              <a:t> </a:t>
            </a:r>
          </a:p>
          <a:p>
            <a:pPr>
              <a:buNone/>
            </a:pPr>
            <a:endParaRPr lang="tr-TR" dirty="0"/>
          </a:p>
          <a:p>
            <a:pPr>
              <a:buNone/>
            </a:pPr>
            <a:r>
              <a:rPr lang="tr-TR" dirty="0"/>
              <a:t>	</a:t>
            </a:r>
          </a:p>
          <a:p>
            <a:endParaRPr lang="tr-TR" dirty="0"/>
          </a:p>
          <a:p>
            <a:endParaRPr lang="tr-TR" dirty="0"/>
          </a:p>
          <a:p>
            <a:pPr lvl="1">
              <a:buNone/>
            </a:pPr>
            <a:endParaRPr lang="tr-TR" dirty="0"/>
          </a:p>
        </p:txBody>
      </p:sp>
      <p:sp>
        <p:nvSpPr>
          <p:cNvPr id="4" name="3 Yuvarlatılmış Dikdörtgen"/>
          <p:cNvSpPr/>
          <p:nvPr/>
        </p:nvSpPr>
        <p:spPr>
          <a:xfrm>
            <a:off x="1159099" y="1638795"/>
            <a:ext cx="7057623" cy="20219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dirty="0" err="1"/>
              <a:t>printf</a:t>
            </a:r>
            <a:r>
              <a:rPr lang="tr-TR" dirty="0"/>
              <a:t>(“C dilini ne kadar seviyorsunuz? (1-</a:t>
            </a:r>
            <a:r>
              <a:rPr lang="tr-TR" dirty="0" err="1"/>
              <a:t>hic</a:t>
            </a:r>
            <a:r>
              <a:rPr lang="tr-TR" dirty="0"/>
              <a:t> … 10-</a:t>
            </a:r>
            <a:r>
              <a:rPr lang="tr-TR" dirty="0" err="1"/>
              <a:t>cok</a:t>
            </a:r>
            <a:r>
              <a:rPr lang="tr-TR" dirty="0"/>
              <a:t> fazla)”);</a:t>
            </a:r>
          </a:p>
          <a:p>
            <a:pPr>
              <a:buNone/>
            </a:pPr>
            <a:r>
              <a:rPr lang="tr-TR" dirty="0" err="1"/>
              <a:t>scanf</a:t>
            </a:r>
            <a:r>
              <a:rPr lang="tr-TR" dirty="0"/>
              <a:t>(“%d”, &amp;</a:t>
            </a:r>
            <a:r>
              <a:rPr lang="tr-TR" dirty="0" err="1"/>
              <a:t>deger</a:t>
            </a:r>
            <a:r>
              <a:rPr lang="tr-TR" dirty="0"/>
              <a:t>);</a:t>
            </a:r>
          </a:p>
          <a:p>
            <a:pPr>
              <a:buNone/>
            </a:pPr>
            <a:r>
              <a:rPr lang="tr-TR" dirty="0"/>
              <a:t>	</a:t>
            </a:r>
            <a:r>
              <a:rPr lang="tr-TR" dirty="0" err="1"/>
              <a:t>while</a:t>
            </a:r>
            <a:r>
              <a:rPr lang="tr-TR" dirty="0"/>
              <a:t>( ! (</a:t>
            </a:r>
            <a:r>
              <a:rPr lang="tr-TR" dirty="0" err="1"/>
              <a:t>deger</a:t>
            </a:r>
            <a:r>
              <a:rPr lang="tr-TR" dirty="0"/>
              <a:t>==10) )</a:t>
            </a:r>
          </a:p>
          <a:p>
            <a:pPr>
              <a:buNone/>
            </a:pPr>
            <a:r>
              <a:rPr lang="tr-TR" dirty="0"/>
              <a:t>		{ </a:t>
            </a:r>
          </a:p>
          <a:p>
            <a:pPr>
              <a:buNone/>
            </a:pPr>
            <a:r>
              <a:rPr lang="tr-TR" dirty="0"/>
              <a:t>		</a:t>
            </a:r>
            <a:r>
              <a:rPr lang="tr-TR" dirty="0" err="1"/>
              <a:t>printf</a:t>
            </a:r>
            <a:r>
              <a:rPr lang="tr-TR" dirty="0"/>
              <a:t>(“</a:t>
            </a:r>
            <a:r>
              <a:rPr lang="tr-TR" dirty="0" err="1"/>
              <a:t>Yanlis</a:t>
            </a:r>
            <a:r>
              <a:rPr lang="tr-TR" dirty="0"/>
              <a:t> girdiniz. Tekrar giriniz:”);</a:t>
            </a:r>
          </a:p>
          <a:p>
            <a:pPr>
              <a:buNone/>
            </a:pPr>
            <a:r>
              <a:rPr lang="tr-TR" dirty="0"/>
              <a:t>		</a:t>
            </a:r>
            <a:r>
              <a:rPr lang="tr-TR" dirty="0" err="1"/>
              <a:t>scanf</a:t>
            </a:r>
            <a:r>
              <a:rPr lang="tr-TR" dirty="0"/>
              <a:t>(“%d”, &amp;</a:t>
            </a:r>
            <a:r>
              <a:rPr lang="tr-TR" dirty="0" err="1"/>
              <a:t>deger</a:t>
            </a:r>
            <a:r>
              <a:rPr lang="tr-TR" dirty="0"/>
              <a:t>);</a:t>
            </a:r>
          </a:p>
          <a:p>
            <a:pPr>
              <a:buNone/>
            </a:pPr>
            <a:r>
              <a:rPr lang="tr-TR" dirty="0"/>
              <a:t>		} </a:t>
            </a:r>
            <a:r>
              <a:rPr lang="tr-TR" sz="1400" dirty="0"/>
              <a:t>// Sade, güzel bir </a:t>
            </a:r>
            <a:r>
              <a:rPr lang="tr-TR" sz="1400" dirty="0" err="1"/>
              <a:t>kullanim</a:t>
            </a:r>
            <a:r>
              <a:rPr lang="tr-TR" sz="1400" dirty="0"/>
              <a:t>.</a:t>
            </a:r>
            <a:endParaRPr lang="tr-TR" dirty="0"/>
          </a:p>
        </p:txBody>
      </p:sp>
      <p:sp>
        <p:nvSpPr>
          <p:cNvPr id="7" name="6 Yuvarlatılmış Dikdörtgen"/>
          <p:cNvSpPr/>
          <p:nvPr/>
        </p:nvSpPr>
        <p:spPr>
          <a:xfrm>
            <a:off x="1159099" y="3714753"/>
            <a:ext cx="7057623" cy="25717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tr-TR" dirty="0" err="1"/>
              <a:t>printf</a:t>
            </a:r>
            <a:r>
              <a:rPr lang="tr-TR" dirty="0"/>
              <a:t>(“C dilini ne kadar seviyorsunuz? (1-</a:t>
            </a:r>
            <a:r>
              <a:rPr lang="tr-TR" dirty="0" err="1"/>
              <a:t>hic</a:t>
            </a:r>
            <a:r>
              <a:rPr lang="tr-TR" dirty="0"/>
              <a:t> … 10-</a:t>
            </a:r>
            <a:r>
              <a:rPr lang="tr-TR" dirty="0" err="1"/>
              <a:t>cok</a:t>
            </a:r>
            <a:r>
              <a:rPr lang="tr-TR" dirty="0"/>
              <a:t> fazla)”);</a:t>
            </a:r>
          </a:p>
          <a:p>
            <a:pPr lvl="1">
              <a:buNone/>
            </a:pPr>
            <a:r>
              <a:rPr lang="tr-TR" dirty="0"/>
              <a:t>i=1;</a:t>
            </a:r>
          </a:p>
          <a:p>
            <a:pPr lvl="1">
              <a:buNone/>
            </a:pPr>
            <a:r>
              <a:rPr lang="tr-TR" dirty="0" err="1"/>
              <a:t>while</a:t>
            </a:r>
            <a:r>
              <a:rPr lang="tr-TR" dirty="0"/>
              <a:t>(i&gt;0) </a:t>
            </a:r>
            <a:r>
              <a:rPr lang="tr-TR" sz="1200" dirty="0"/>
              <a:t>// Kod doğru çalışır ama gereksiz bir akış (kötü koda örnek)</a:t>
            </a:r>
            <a:endParaRPr lang="tr-TR" dirty="0"/>
          </a:p>
          <a:p>
            <a:pPr lvl="2"/>
            <a:r>
              <a:rPr lang="tr-TR" dirty="0"/>
              <a:t>{</a:t>
            </a:r>
          </a:p>
          <a:p>
            <a:pPr lvl="2"/>
            <a:r>
              <a:rPr lang="tr-TR" dirty="0"/>
              <a:t>	</a:t>
            </a:r>
            <a:r>
              <a:rPr lang="tr-TR" dirty="0" err="1"/>
              <a:t>scanf</a:t>
            </a:r>
            <a:r>
              <a:rPr lang="tr-TR" dirty="0"/>
              <a:t>(“%d”, &amp;a);</a:t>
            </a:r>
          </a:p>
          <a:p>
            <a:pPr lvl="2"/>
            <a:r>
              <a:rPr lang="tr-TR" dirty="0"/>
              <a:t>	</a:t>
            </a:r>
            <a:r>
              <a:rPr lang="tr-TR" dirty="0" err="1"/>
              <a:t>if</a:t>
            </a:r>
            <a:r>
              <a:rPr lang="tr-TR" dirty="0"/>
              <a:t>(a==10) break;</a:t>
            </a:r>
          </a:p>
          <a:p>
            <a:pPr lvl="2"/>
            <a:r>
              <a:rPr lang="tr-TR" dirty="0"/>
              <a:t>	</a:t>
            </a:r>
            <a:r>
              <a:rPr lang="tr-TR" dirty="0" err="1"/>
              <a:t>printf</a:t>
            </a:r>
            <a:r>
              <a:rPr lang="tr-TR" dirty="0"/>
              <a:t>(“</a:t>
            </a:r>
            <a:r>
              <a:rPr lang="tr-TR" dirty="0" err="1"/>
              <a:t>Yanlis</a:t>
            </a:r>
            <a:r>
              <a:rPr lang="tr-TR" dirty="0"/>
              <a:t> girdiniz. Tekrar giriniz:”);</a:t>
            </a:r>
          </a:p>
          <a:p>
            <a:pPr lvl="2"/>
            <a:r>
              <a:rPr lang="tr-TR" dirty="0"/>
              <a:t>	i++;</a:t>
            </a:r>
          </a:p>
          <a:p>
            <a:pPr lvl="2"/>
            <a:r>
              <a:rPr lang="tr-TR" dirty="0"/>
              <a:t>}</a:t>
            </a:r>
          </a:p>
        </p:txBody>
      </p:sp>
      <p:sp>
        <p:nvSpPr>
          <p:cNvPr id="6" name="5 Yuvarlatılmış Dikdörtgen"/>
          <p:cNvSpPr/>
          <p:nvPr/>
        </p:nvSpPr>
        <p:spPr>
          <a:xfrm>
            <a:off x="5500694" y="4786322"/>
            <a:ext cx="2643206" cy="5715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1400" dirty="0" err="1"/>
              <a:t>break’in</a:t>
            </a:r>
            <a:r>
              <a:rPr lang="tr-TR" sz="1400" dirty="0"/>
              <a:t> zayıf bir kullanımı: </a:t>
            </a:r>
            <a:br>
              <a:rPr lang="tr-TR" sz="1400" dirty="0"/>
            </a:br>
            <a:r>
              <a:rPr lang="tr-TR" sz="1400" dirty="0"/>
              <a:t>kodu karışıklaştırmış.</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Döngüler</a:t>
            </a:r>
          </a:p>
        </p:txBody>
      </p:sp>
      <p:graphicFrame>
        <p:nvGraphicFramePr>
          <p:cNvPr id="4" name="3 İçerik Yer Tutucusu"/>
          <p:cNvGraphicFramePr>
            <a:graphicFrameLocks noGrp="1"/>
          </p:cNvGraphicFramePr>
          <p:nvPr>
            <p:ph sz="quarter" idx="1"/>
          </p:nvPr>
        </p:nvGraphicFramePr>
        <p:xfrm>
          <a:off x="457200" y="1219200"/>
          <a:ext cx="8229600" cy="4281502"/>
        </p:xfrm>
        <a:graphic>
          <a:graphicData uri="http://schemas.openxmlformats.org/drawingml/2006/table">
            <a:tbl>
              <a:tblPr firstRow="1" bandRow="1">
                <a:tableStyleId>{5C22544A-7EE6-4342-B048-85BDC9FD1C3A}</a:tableStyleId>
              </a:tblPr>
              <a:tblGrid>
                <a:gridCol w="2743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666417">
                <a:tc>
                  <a:txBody>
                    <a:bodyPr/>
                    <a:lstStyle/>
                    <a:p>
                      <a:r>
                        <a:rPr lang="tr-TR" dirty="0"/>
                        <a:t>İşlemler</a:t>
                      </a:r>
                    </a:p>
                  </a:txBody>
                  <a:tcPr/>
                </a:tc>
                <a:tc>
                  <a:txBody>
                    <a:bodyPr/>
                    <a:lstStyle/>
                    <a:p>
                      <a:r>
                        <a:rPr lang="tr-TR" dirty="0"/>
                        <a:t>Doğrusuna örnek</a:t>
                      </a:r>
                    </a:p>
                  </a:txBody>
                  <a:tcPr/>
                </a:tc>
                <a:tc>
                  <a:txBody>
                    <a:bodyPr/>
                    <a:lstStyle/>
                    <a:p>
                      <a:r>
                        <a:rPr lang="tr-TR" dirty="0"/>
                        <a:t>Yanlışına örnek</a:t>
                      </a:r>
                    </a:p>
                  </a:txBody>
                  <a:tcPr/>
                </a:tc>
                <a:extLst>
                  <a:ext uri="{0D108BD9-81ED-4DB2-BD59-A6C34878D82A}">
                    <a16:rowId xmlns="" xmlns:a16="http://schemas.microsoft.com/office/drawing/2014/main" val="10000"/>
                  </a:ext>
                </a:extLst>
              </a:tr>
              <a:tr h="3615085">
                <a:tc>
                  <a:txBody>
                    <a:bodyPr/>
                    <a:lstStyle/>
                    <a:p>
                      <a:r>
                        <a:rPr lang="tr-TR" dirty="0"/>
                        <a:t>Değer kontrolü</a:t>
                      </a: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baseline="0" dirty="0" err="1"/>
                        <a:t>scanf</a:t>
                      </a:r>
                      <a:r>
                        <a:rPr lang="tr-TR" baseline="0" dirty="0"/>
                        <a:t>(“%d”, &amp;</a:t>
                      </a:r>
                      <a:r>
                        <a:rPr lang="tr-TR" baseline="0" dirty="0" err="1"/>
                        <a:t>deger</a:t>
                      </a:r>
                      <a:r>
                        <a:rPr lang="tr-TR" baseline="0" dirty="0"/>
                        <a:t>);</a:t>
                      </a:r>
                      <a:endParaRPr lang="tr-TR" dirty="0"/>
                    </a:p>
                    <a:p>
                      <a:pPr>
                        <a:buFont typeface="Arial" pitchFamily="34" charset="0"/>
                        <a:buNone/>
                      </a:pPr>
                      <a:r>
                        <a:rPr lang="tr-TR" dirty="0" err="1"/>
                        <a:t>while</a:t>
                      </a:r>
                      <a:r>
                        <a:rPr lang="tr-TR" dirty="0"/>
                        <a:t>(</a:t>
                      </a:r>
                      <a:r>
                        <a:rPr lang="tr-TR" dirty="0" err="1"/>
                        <a:t>deger</a:t>
                      </a:r>
                      <a:r>
                        <a:rPr lang="tr-TR" dirty="0"/>
                        <a:t>!=1)</a:t>
                      </a:r>
                    </a:p>
                    <a:p>
                      <a:pPr>
                        <a:buFont typeface="Arial" pitchFamily="34" charset="0"/>
                        <a:buNone/>
                      </a:pPr>
                      <a:r>
                        <a:rPr lang="tr-TR" dirty="0"/>
                        <a:t>{</a:t>
                      </a:r>
                    </a:p>
                    <a:p>
                      <a:pPr>
                        <a:buFont typeface="Arial" pitchFamily="34" charset="0"/>
                        <a:buNone/>
                      </a:pPr>
                      <a:r>
                        <a:rPr lang="tr-TR" dirty="0"/>
                        <a:t>  </a:t>
                      </a:r>
                      <a:r>
                        <a:rPr lang="tr-TR" dirty="0" err="1"/>
                        <a:t>printf</a:t>
                      </a:r>
                      <a:r>
                        <a:rPr lang="tr-TR" dirty="0"/>
                        <a:t>(“\n1</a:t>
                      </a:r>
                      <a:r>
                        <a:rPr lang="tr-TR" baseline="0" dirty="0"/>
                        <a:t> giriniz:”);</a:t>
                      </a:r>
                    </a:p>
                    <a:p>
                      <a:pPr>
                        <a:buFont typeface="Arial" pitchFamily="34" charset="0"/>
                        <a:buNone/>
                      </a:pPr>
                      <a:r>
                        <a:rPr lang="tr-TR" baseline="0" dirty="0"/>
                        <a:t>  </a:t>
                      </a:r>
                      <a:r>
                        <a:rPr lang="tr-TR" baseline="0" dirty="0" err="1"/>
                        <a:t>scanf</a:t>
                      </a:r>
                      <a:r>
                        <a:rPr lang="tr-TR" baseline="0" dirty="0"/>
                        <a:t>(“%d”, &amp;</a:t>
                      </a:r>
                      <a:r>
                        <a:rPr lang="tr-TR" baseline="0" dirty="0" err="1"/>
                        <a:t>deger</a:t>
                      </a:r>
                      <a:r>
                        <a:rPr lang="tr-TR" baseline="0" dirty="0"/>
                        <a:t>);</a:t>
                      </a:r>
                      <a:endParaRPr lang="tr-TR" dirty="0"/>
                    </a:p>
                    <a:p>
                      <a:pPr>
                        <a:buFont typeface="Arial" pitchFamily="34" charset="0"/>
                        <a:buNone/>
                      </a:pPr>
                      <a:r>
                        <a:rPr lang="tr-TR" dirty="0"/>
                        <a:t>}</a:t>
                      </a:r>
                    </a:p>
                    <a:p>
                      <a:pPr>
                        <a:buFont typeface="Arial" pitchFamily="34" charset="0"/>
                        <a:buNone/>
                      </a:pPr>
                      <a:endParaRPr lang="tr-TR"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baseline="0" dirty="0" err="1"/>
                        <a:t>scanf</a:t>
                      </a:r>
                      <a:r>
                        <a:rPr lang="tr-TR" baseline="0" dirty="0"/>
                        <a:t>(“%d”, &amp;</a:t>
                      </a:r>
                      <a:r>
                        <a:rPr lang="tr-TR" baseline="0" dirty="0" err="1"/>
                        <a:t>deger</a:t>
                      </a:r>
                      <a:r>
                        <a:rPr lang="tr-TR" baseline="0" dirty="0"/>
                        <a:t>);</a:t>
                      </a:r>
                      <a:endParaRPr lang="tr-TR" dirty="0"/>
                    </a:p>
                    <a:p>
                      <a:pPr>
                        <a:buFont typeface="Arial" pitchFamily="34" charset="0"/>
                        <a:buNone/>
                      </a:pPr>
                      <a:r>
                        <a:rPr lang="tr-TR" dirty="0" err="1"/>
                        <a:t>while</a:t>
                      </a:r>
                      <a:r>
                        <a:rPr lang="tr-TR" dirty="0"/>
                        <a:t>(</a:t>
                      </a:r>
                      <a:r>
                        <a:rPr lang="tr-TR" dirty="0" err="1"/>
                        <a:t>deger</a:t>
                      </a:r>
                      <a:r>
                        <a:rPr lang="tr-TR" dirty="0"/>
                        <a:t>!=1)</a:t>
                      </a:r>
                    </a:p>
                    <a:p>
                      <a:pPr>
                        <a:buFont typeface="Arial" pitchFamily="34" charset="0"/>
                        <a:buNone/>
                      </a:pPr>
                      <a:r>
                        <a:rPr lang="tr-TR" dirty="0"/>
                        <a:t>{</a:t>
                      </a:r>
                    </a:p>
                    <a:p>
                      <a:pPr>
                        <a:buFont typeface="Arial" pitchFamily="34" charset="0"/>
                        <a:buNone/>
                      </a:pPr>
                      <a:r>
                        <a:rPr lang="tr-TR" dirty="0"/>
                        <a:t>  </a:t>
                      </a:r>
                      <a:r>
                        <a:rPr lang="tr-TR" dirty="0" err="1"/>
                        <a:t>printf</a:t>
                      </a:r>
                      <a:r>
                        <a:rPr lang="tr-TR" dirty="0"/>
                        <a:t>(“\n1</a:t>
                      </a:r>
                      <a:r>
                        <a:rPr lang="tr-TR" baseline="0" dirty="0"/>
                        <a:t> giriniz:”);</a:t>
                      </a:r>
                    </a:p>
                    <a:p>
                      <a:pPr>
                        <a:buFont typeface="Arial" pitchFamily="34" charset="0"/>
                        <a:buNone/>
                      </a:pPr>
                      <a:r>
                        <a:rPr lang="tr-TR" dirty="0"/>
                        <a:t>}</a:t>
                      </a:r>
                    </a:p>
                    <a:p>
                      <a:pPr>
                        <a:buFont typeface="Arial" pitchFamily="34" charset="0"/>
                        <a:buNone/>
                      </a:pPr>
                      <a:endParaRPr lang="tr-TR" dirty="0"/>
                    </a:p>
                    <a:p>
                      <a:pPr algn="ctr">
                        <a:buFont typeface="Arial" pitchFamily="34" charset="0"/>
                        <a:buNone/>
                      </a:pPr>
                      <a:r>
                        <a:rPr lang="tr-TR" dirty="0">
                          <a:solidFill>
                            <a:srgbClr val="FF0000"/>
                          </a:solidFill>
                        </a:rPr>
                        <a:t>(sonsuz</a:t>
                      </a:r>
                      <a:r>
                        <a:rPr lang="tr-TR" baseline="0" dirty="0">
                          <a:solidFill>
                            <a:srgbClr val="FF0000"/>
                          </a:solidFill>
                        </a:rPr>
                        <a:t> döngü)</a:t>
                      </a:r>
                      <a:endParaRPr lang="tr-TR" dirty="0">
                        <a:solidFill>
                          <a:srgbClr val="FF0000"/>
                        </a:solidFill>
                      </a:endParaRPr>
                    </a:p>
                  </a:txBody>
                  <a:tcPr>
                    <a:solidFill>
                      <a:schemeClr val="bg1">
                        <a:lumMod val="95000"/>
                      </a:schemeClr>
                    </a:solidFill>
                  </a:tcPr>
                </a:tc>
                <a:extLst>
                  <a:ext uri="{0D108BD9-81ED-4DB2-BD59-A6C34878D82A}">
                    <a16:rowId xmlns="" xmlns:a16="http://schemas.microsoft.com/office/drawing/2014/main" val="10001"/>
                  </a:ext>
                </a:extLst>
              </a:tr>
            </a:tbl>
          </a:graphicData>
        </a:graphic>
      </p:graphicFrame>
      <p:sp>
        <p:nvSpPr>
          <p:cNvPr id="2050" name="AutoShape 2" descr="http://www.yasamsifreleri.com/wp-content/themes/yaren_tema/timthumb.php?zc=1&amp;src=http://www.yasamsifreleri.com/wp-content/uploads/2014/10/en-ilgin%C3%A7-bebek-foto%C4%9Fraflar%C4%B1.jpg&amp;w=390&amp;h=245"/>
          <p:cNvSpPr>
            <a:spLocks noChangeAspect="1" noChangeArrowheads="1"/>
          </p:cNvSpPr>
          <p:nvPr/>
        </p:nvSpPr>
        <p:spPr bwMode="auto">
          <a:xfrm>
            <a:off x="155575" y="-1119188"/>
            <a:ext cx="3714750" cy="2333626"/>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normAutofit/>
          </a:bodyPr>
          <a:lstStyle/>
          <a:p>
            <a:r>
              <a:rPr lang="tr-TR" sz="6000" dirty="0" err="1"/>
              <a:t>while</a:t>
            </a:r>
            <a:r>
              <a:rPr lang="tr-TR" sz="6000" dirty="0"/>
              <a:t> ile ilgili ek örnekler</a:t>
            </a:r>
          </a:p>
          <a:p>
            <a:pPr>
              <a:buNone/>
            </a:pPr>
            <a:endParaRPr lang="tr-TR" sz="60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Şifte Kontrol</a:t>
            </a:r>
          </a:p>
        </p:txBody>
      </p:sp>
      <p:sp>
        <p:nvSpPr>
          <p:cNvPr id="3" name="2 İçerik Yer Tutucusu"/>
          <p:cNvSpPr>
            <a:spLocks noGrp="1"/>
          </p:cNvSpPr>
          <p:nvPr>
            <p:ph sz="quarter" idx="1"/>
          </p:nvPr>
        </p:nvSpPr>
        <p:spPr>
          <a:xfrm>
            <a:off x="457200" y="1198306"/>
            <a:ext cx="8115327" cy="4958654"/>
          </a:xfrm>
        </p:spPr>
        <p:txBody>
          <a:bodyPr>
            <a:normAutofit/>
          </a:bodyPr>
          <a:lstStyle/>
          <a:p>
            <a:r>
              <a:rPr lang="tr-TR" sz="2000" b="1" dirty="0"/>
              <a:t>Dört karakterden </a:t>
            </a:r>
            <a:r>
              <a:rPr lang="tr-TR" sz="2000" dirty="0"/>
              <a:t>oluşan bir şifreyi bir dosyadan </a:t>
            </a:r>
            <a:br>
              <a:rPr lang="tr-TR" sz="2000" dirty="0"/>
            </a:br>
            <a:r>
              <a:rPr lang="tr-TR" sz="2000" dirty="0"/>
              <a:t>okutun. Kodunuz bu şifreyi geçerli alacaktır. </a:t>
            </a:r>
          </a:p>
          <a:p>
            <a:r>
              <a:rPr lang="tr-TR" sz="2000" dirty="0"/>
              <a:t>Kodunuz, kullanıcıdan dört basamaklı bir şifre alsın. Dosyadaki şifre ile girilen şifreyi kıyaslasın. Şifre doğru girildiğinde “SISTEME GIRIS YAPILDI” desin ve sonlansın. Kullanıcıya 3 kez deneme hakkı tanısın.  3.’de de başarısız olunduysa “HESABINIZ BLOKE OLDU” desin ve sonlansın.</a:t>
            </a:r>
          </a:p>
          <a:p>
            <a:r>
              <a:rPr lang="tr-TR" sz="1600" dirty="0"/>
              <a:t>EKSTRA: Koda #define HAK 5 ekleyin ve HAK değeri kadar kullanıcının deneme hakkı olsun.</a:t>
            </a:r>
          </a:p>
        </p:txBody>
      </p:sp>
      <p:sp>
        <p:nvSpPr>
          <p:cNvPr id="9" name="8 Yuvarlatılmış Dikdörtgen"/>
          <p:cNvSpPr/>
          <p:nvPr/>
        </p:nvSpPr>
        <p:spPr>
          <a:xfrm>
            <a:off x="1500166" y="3643314"/>
            <a:ext cx="6215106" cy="19288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dirty="0"/>
              <a:t>ÖRNEK BİR EKRAN ÇIKTISI:</a:t>
            </a:r>
          </a:p>
          <a:p>
            <a:r>
              <a:rPr lang="tr-TR" dirty="0"/>
              <a:t>Şifreyi giriniz: </a:t>
            </a:r>
            <a:r>
              <a:rPr lang="tr-TR" b="1" i="1" dirty="0"/>
              <a:t>****</a:t>
            </a:r>
          </a:p>
          <a:p>
            <a:r>
              <a:rPr lang="tr-TR" dirty="0"/>
              <a:t>1.Denemeniz başarısız.</a:t>
            </a:r>
          </a:p>
          <a:p>
            <a:r>
              <a:rPr lang="tr-TR" dirty="0"/>
              <a:t>Tekrar giriniz: </a:t>
            </a:r>
            <a:r>
              <a:rPr lang="tr-TR" b="1" i="1" dirty="0"/>
              <a:t>****</a:t>
            </a:r>
          </a:p>
          <a:p>
            <a:r>
              <a:rPr lang="tr-TR" dirty="0"/>
              <a:t>…</a:t>
            </a:r>
          </a:p>
          <a:p>
            <a:r>
              <a:rPr lang="tr-TR" dirty="0"/>
              <a:t>3 kez yanlış girdiniz. HESABINIZ BLOKE OLDU.</a:t>
            </a:r>
          </a:p>
        </p:txBody>
      </p:sp>
      <p:pic>
        <p:nvPicPr>
          <p:cNvPr id="266241" name="Picture 1"/>
          <p:cNvPicPr>
            <a:picLocks noChangeAspect="1" noChangeArrowheads="1"/>
          </p:cNvPicPr>
          <p:nvPr/>
        </p:nvPicPr>
        <p:blipFill>
          <a:blip r:embed="rId4"/>
          <a:srcRect/>
          <a:stretch>
            <a:fillRect/>
          </a:stretch>
        </p:blipFill>
        <p:spPr bwMode="auto">
          <a:xfrm>
            <a:off x="6929454" y="785794"/>
            <a:ext cx="1333500" cy="981075"/>
          </a:xfrm>
          <a:prstGeom prst="rect">
            <a:avLst/>
          </a:prstGeom>
          <a:ln w="88900" cap="sq" cmpd="thickThin">
            <a:solidFill>
              <a:srgbClr val="000000"/>
            </a:solidFill>
            <a:prstDash val="solid"/>
            <a:miter lim="800000"/>
          </a:ln>
          <a:effectLst>
            <a:innerShdw blurRad="76200">
              <a:srgbClr val="000000"/>
            </a:innerShdw>
          </a:effectLst>
        </p:spPr>
      </p:pic>
      <p:cxnSp>
        <p:nvCxnSpPr>
          <p:cNvPr id="13" name="12 Düz Ok Bağlayıcısı"/>
          <p:cNvCxnSpPr/>
          <p:nvPr/>
        </p:nvCxnSpPr>
        <p:spPr>
          <a:xfrm>
            <a:off x="3428992" y="3929066"/>
            <a:ext cx="135732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13 Metin kutusu"/>
          <p:cNvSpPr txBox="1"/>
          <p:nvPr/>
        </p:nvSpPr>
        <p:spPr>
          <a:xfrm>
            <a:off x="4929190" y="3643314"/>
            <a:ext cx="2357454"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1600" dirty="0"/>
              <a:t>Kullanıcı her tuşa bastığında ekranda bir * belirir.</a:t>
            </a:r>
          </a:p>
        </p:txBody>
      </p:sp>
      <p:sp>
        <p:nvSpPr>
          <p:cNvPr id="17" name="16 Metin kutusu"/>
          <p:cNvSpPr txBox="1"/>
          <p:nvPr/>
        </p:nvSpPr>
        <p:spPr>
          <a:xfrm>
            <a:off x="500034" y="5643578"/>
            <a:ext cx="8143932" cy="646331"/>
          </a:xfrm>
          <a:prstGeom prst="rect">
            <a:avLst/>
          </a:prstGeom>
          <a:noFill/>
        </p:spPr>
        <p:txBody>
          <a:bodyPr wrap="square" rtlCol="0">
            <a:spAutoFit/>
          </a:bodyPr>
          <a:lstStyle/>
          <a:p>
            <a:r>
              <a:rPr lang="tr-TR" dirty="0"/>
              <a:t>UYARI: Dosyadaki değerleri değiştirip kaydettiğinizde ve ardından kodunuzu yeniden çalıştırdığınızda kodunuzun geçerli saydığı şifre de değişiyor olmalı!</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a:t>Bu kod ne yapar?</a:t>
            </a:r>
          </a:p>
        </p:txBody>
      </p:sp>
      <p:sp>
        <p:nvSpPr>
          <p:cNvPr id="20483" name="Rectangle 3"/>
          <p:cNvSpPr>
            <a:spLocks noGrp="1" noChangeArrowheads="1"/>
          </p:cNvSpPr>
          <p:nvPr>
            <p:ph sz="quarter" idx="1"/>
          </p:nvPr>
        </p:nvSpPr>
        <p:spPr>
          <a:ln/>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buFont typeface="Monotype Sorts" charset="0"/>
              <a:buChar char=" "/>
            </a:pPr>
            <a:r>
              <a:rPr lang="en-US" b="0" dirty="0"/>
              <a:t>#include &lt;</a:t>
            </a:r>
            <a:r>
              <a:rPr lang="en-US" b="0" dirty="0" err="1"/>
              <a:t>stdio.h</a:t>
            </a:r>
            <a:r>
              <a:rPr lang="en-US" b="0" dirty="0"/>
              <a:t>&gt;</a:t>
            </a:r>
          </a:p>
          <a:p>
            <a:pPr>
              <a:buFont typeface="Monotype Sorts" charset="0"/>
              <a:buChar char=" "/>
            </a:pPr>
            <a:r>
              <a:rPr lang="en-US" b="0" dirty="0" err="1"/>
              <a:t>int</a:t>
            </a:r>
            <a:r>
              <a:rPr lang="en-US" b="0" dirty="0"/>
              <a:t> main ( )</a:t>
            </a:r>
          </a:p>
          <a:p>
            <a:pPr>
              <a:lnSpc>
                <a:spcPct val="75000"/>
              </a:lnSpc>
              <a:buFont typeface="Monotype Sorts" charset="0"/>
              <a:buChar char=" "/>
            </a:pPr>
            <a:r>
              <a:rPr lang="en-US" b="0" dirty="0"/>
              <a:t>{</a:t>
            </a:r>
          </a:p>
          <a:p>
            <a:pPr>
              <a:buFont typeface="Monotype Sorts" charset="0"/>
              <a:buChar char=" "/>
            </a:pPr>
            <a:r>
              <a:rPr lang="en-US" b="0" dirty="0"/>
              <a:t>     </a:t>
            </a:r>
            <a:r>
              <a:rPr lang="en-US" b="0" dirty="0" err="1"/>
              <a:t>int</a:t>
            </a:r>
            <a:r>
              <a:rPr lang="en-US" b="0" dirty="0"/>
              <a:t> </a:t>
            </a:r>
            <a:r>
              <a:rPr lang="en-US" b="0" dirty="0" err="1"/>
              <a:t>num</a:t>
            </a:r>
            <a:r>
              <a:rPr lang="en-US" b="0" dirty="0"/>
              <a:t>, temp, digits = 0 ;</a:t>
            </a:r>
          </a:p>
          <a:p>
            <a:pPr>
              <a:buFont typeface="Monotype Sorts" charset="0"/>
              <a:buChar char=" "/>
            </a:pPr>
            <a:r>
              <a:rPr lang="en-US" b="0" dirty="0"/>
              <a:t>     temp = </a:t>
            </a:r>
            <a:r>
              <a:rPr lang="en-US" b="0" dirty="0" err="1"/>
              <a:t>num</a:t>
            </a:r>
            <a:r>
              <a:rPr lang="en-US" b="0" dirty="0"/>
              <a:t> = 4327 ;</a:t>
            </a:r>
          </a:p>
          <a:p>
            <a:pPr lvl="1">
              <a:buFontTx/>
              <a:buNone/>
            </a:pPr>
            <a:r>
              <a:rPr lang="en-US" sz="2600" dirty="0">
                <a:solidFill>
                  <a:schemeClr val="tx1"/>
                </a:solidFill>
              </a:rPr>
              <a:t>    while ( temp &gt; 0  )</a:t>
            </a:r>
          </a:p>
          <a:p>
            <a:pPr>
              <a:lnSpc>
                <a:spcPct val="75000"/>
              </a:lnSpc>
              <a:buFont typeface="Monotype Sorts" charset="0"/>
              <a:buChar char=" "/>
            </a:pPr>
            <a:r>
              <a:rPr lang="en-US" b="0" dirty="0"/>
              <a:t>     {</a:t>
            </a:r>
            <a:br>
              <a:rPr lang="en-US" b="0" dirty="0"/>
            </a:br>
            <a:r>
              <a:rPr lang="en-US" b="0" dirty="0"/>
              <a:t>  	  </a:t>
            </a:r>
            <a:r>
              <a:rPr lang="en-US" b="0" dirty="0" err="1"/>
              <a:t>printf</a:t>
            </a:r>
            <a:r>
              <a:rPr lang="en-US" b="0" dirty="0"/>
              <a:t> (</a:t>
            </a:r>
            <a:r>
              <a:rPr lang="ja-JP" altLang="en-US" b="0" dirty="0">
                <a:latin typeface="Arial"/>
              </a:rPr>
              <a:t>“</a:t>
            </a:r>
            <a:r>
              <a:rPr lang="en-US" b="0" dirty="0"/>
              <a:t>%d\n</a:t>
            </a:r>
            <a:r>
              <a:rPr lang="ja-JP" altLang="en-US" b="0" dirty="0">
                <a:latin typeface="Arial"/>
              </a:rPr>
              <a:t>”</a:t>
            </a:r>
            <a:r>
              <a:rPr lang="en-US" b="0" dirty="0"/>
              <a:t>, temp) ;</a:t>
            </a:r>
          </a:p>
          <a:p>
            <a:pPr>
              <a:lnSpc>
                <a:spcPct val="75000"/>
              </a:lnSpc>
              <a:buFont typeface="Monotype Sorts" charset="0"/>
              <a:buChar char=" "/>
            </a:pPr>
            <a:r>
              <a:rPr lang="en-US" b="0" dirty="0"/>
              <a:t> 	         </a:t>
            </a:r>
            <a:r>
              <a:rPr lang="tr-TR" b="0" dirty="0" err="1"/>
              <a:t>temp</a:t>
            </a:r>
            <a:r>
              <a:rPr lang="tr-TR" dirty="0"/>
              <a:t>= </a:t>
            </a:r>
            <a:r>
              <a:rPr lang="en-US" b="0" dirty="0"/>
              <a:t>temp / 10 ; </a:t>
            </a:r>
          </a:p>
          <a:p>
            <a:pPr>
              <a:lnSpc>
                <a:spcPct val="75000"/>
              </a:lnSpc>
              <a:buFont typeface="Monotype Sorts" charset="0"/>
              <a:buChar char=" "/>
            </a:pPr>
            <a:r>
              <a:rPr lang="en-US" b="0" dirty="0"/>
              <a:t>	          digits++ ; </a:t>
            </a:r>
          </a:p>
          <a:p>
            <a:pPr>
              <a:lnSpc>
                <a:spcPct val="75000"/>
              </a:lnSpc>
              <a:buFont typeface="Monotype Sorts" charset="0"/>
              <a:buChar char=" "/>
            </a:pPr>
            <a:r>
              <a:rPr lang="en-US" b="0" dirty="0"/>
              <a:t>     }</a:t>
            </a:r>
          </a:p>
          <a:p>
            <a:pPr>
              <a:buFont typeface="Monotype Sorts" charset="0"/>
              <a:buChar char=" "/>
            </a:pPr>
            <a:r>
              <a:rPr lang="en-US" b="0" dirty="0"/>
              <a:t>     </a:t>
            </a:r>
            <a:r>
              <a:rPr lang="en-US" b="0" dirty="0" err="1"/>
              <a:t>printf</a:t>
            </a:r>
            <a:r>
              <a:rPr lang="en-US" b="0" dirty="0"/>
              <a:t> (</a:t>
            </a:r>
            <a:r>
              <a:rPr lang="ja-JP" altLang="en-US" b="0" dirty="0">
                <a:latin typeface="Arial"/>
              </a:rPr>
              <a:t>“</a:t>
            </a:r>
            <a:r>
              <a:rPr lang="en-US" b="0" dirty="0"/>
              <a:t>There are %d digits in %d.\n</a:t>
            </a:r>
            <a:r>
              <a:rPr lang="ja-JP" altLang="en-US" b="0" dirty="0">
                <a:latin typeface="Arial"/>
              </a:rPr>
              <a:t>”</a:t>
            </a:r>
            <a:r>
              <a:rPr lang="en-US" b="0" dirty="0"/>
              <a:t>, digits, </a:t>
            </a:r>
            <a:r>
              <a:rPr lang="en-US" b="0" dirty="0" err="1"/>
              <a:t>num</a:t>
            </a:r>
            <a:r>
              <a:rPr lang="en-US" b="0" dirty="0"/>
              <a:t>) ;</a:t>
            </a:r>
          </a:p>
          <a:p>
            <a:pPr>
              <a:buFont typeface="Monotype Sorts" charset="0"/>
              <a:buChar char=" "/>
            </a:pPr>
            <a:r>
              <a:rPr lang="en-US" b="0" dirty="0"/>
              <a:t>     return 0 ;</a:t>
            </a:r>
          </a:p>
          <a:p>
            <a:pPr>
              <a:buFont typeface="Monotype Sorts" charset="0"/>
              <a:buChar char=" "/>
            </a:pPr>
            <a:r>
              <a:rPr lang="en-US" b="0" dirty="0"/>
              <a:t>}</a:t>
            </a:r>
          </a:p>
          <a:p>
            <a:pPr>
              <a:buFont typeface="Monotype Sorts" charset="0"/>
              <a:buChar char=" "/>
            </a:pPr>
            <a:endParaRPr lang="en-US" sz="2000" dirty="0"/>
          </a:p>
        </p:txBody>
      </p:sp>
      <p:pic>
        <p:nvPicPr>
          <p:cNvPr id="2050" name="Picture 2"/>
          <p:cNvPicPr>
            <a:picLocks noChangeAspect="1" noChangeArrowheads="1"/>
          </p:cNvPicPr>
          <p:nvPr/>
        </p:nvPicPr>
        <p:blipFill>
          <a:blip r:embed="rId3"/>
          <a:srcRect r="29559"/>
          <a:stretch>
            <a:fillRect/>
          </a:stretch>
        </p:blipFill>
        <p:spPr bwMode="auto">
          <a:xfrm>
            <a:off x="4929190" y="1571612"/>
            <a:ext cx="3500462" cy="1781184"/>
          </a:xfrm>
          <a:prstGeom prst="rect">
            <a:avLst/>
          </a:prstGeom>
          <a:noFill/>
          <a:ln w="9525">
            <a:noFill/>
            <a:miter lim="800000"/>
            <a:headEnd/>
            <a:tailEnd/>
          </a:ln>
          <a:effectLst/>
        </p:spPr>
      </p:pic>
    </p:spTree>
    <p:extLst>
      <p:ext uri="{BB962C8B-B14F-4D97-AF65-F5344CB8AC3E}">
        <p14:creationId xmlns="" xmlns:p14="http://schemas.microsoft.com/office/powerpoint/2010/main" val="3556728069"/>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Döngüler</a:t>
            </a:r>
          </a:p>
        </p:txBody>
      </p:sp>
      <p:graphicFrame>
        <p:nvGraphicFramePr>
          <p:cNvPr id="4" name="3 İçerik Yer Tutucusu"/>
          <p:cNvGraphicFramePr>
            <a:graphicFrameLocks noGrp="1"/>
          </p:cNvGraphicFramePr>
          <p:nvPr>
            <p:ph sz="quarter" idx="1"/>
          </p:nvPr>
        </p:nvGraphicFramePr>
        <p:xfrm>
          <a:off x="457200" y="1219200"/>
          <a:ext cx="8229600" cy="3995750"/>
        </p:xfrm>
        <a:graphic>
          <a:graphicData uri="http://schemas.openxmlformats.org/drawingml/2006/table">
            <a:tbl>
              <a:tblPr firstRow="1" bandRow="1">
                <a:tableStyleId>{5C22544A-7EE6-4342-B048-85BDC9FD1C3A}</a:tableStyleId>
              </a:tblPr>
              <a:tblGrid>
                <a:gridCol w="2743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557724">
                <a:tc>
                  <a:txBody>
                    <a:bodyPr/>
                    <a:lstStyle/>
                    <a:p>
                      <a:r>
                        <a:rPr lang="tr-TR" dirty="0"/>
                        <a:t>İşlemler</a:t>
                      </a:r>
                    </a:p>
                  </a:txBody>
                  <a:tcPr/>
                </a:tc>
                <a:tc>
                  <a:txBody>
                    <a:bodyPr/>
                    <a:lstStyle/>
                    <a:p>
                      <a:r>
                        <a:rPr lang="tr-TR" dirty="0"/>
                        <a:t>Doğrusuna örnek</a:t>
                      </a:r>
                    </a:p>
                  </a:txBody>
                  <a:tcPr/>
                </a:tc>
                <a:tc>
                  <a:txBody>
                    <a:bodyPr/>
                    <a:lstStyle/>
                    <a:p>
                      <a:r>
                        <a:rPr lang="tr-TR" dirty="0"/>
                        <a:t>Yanlışına örnek</a:t>
                      </a:r>
                    </a:p>
                  </a:txBody>
                  <a:tcPr/>
                </a:tc>
                <a:extLst>
                  <a:ext uri="{0D108BD9-81ED-4DB2-BD59-A6C34878D82A}">
                    <a16:rowId xmlns="" xmlns:a16="http://schemas.microsoft.com/office/drawing/2014/main" val="10000"/>
                  </a:ext>
                </a:extLst>
              </a:tr>
              <a:tr h="3438026">
                <a:tc>
                  <a:txBody>
                    <a:bodyPr/>
                    <a:lstStyle/>
                    <a:p>
                      <a:r>
                        <a:rPr lang="tr-TR" dirty="0"/>
                        <a:t>Eksi değer girilirse toplama işlemini sonlandırmak</a:t>
                      </a:r>
                    </a:p>
                    <a:p>
                      <a:endParaRPr lang="tr-TR" dirty="0"/>
                    </a:p>
                    <a:p>
                      <a:r>
                        <a:rPr lang="tr-TR" sz="1400" dirty="0"/>
                        <a:t>3</a:t>
                      </a:r>
                    </a:p>
                    <a:p>
                      <a:r>
                        <a:rPr lang="tr-TR" sz="1400" dirty="0"/>
                        <a:t>5</a:t>
                      </a:r>
                    </a:p>
                    <a:p>
                      <a:r>
                        <a:rPr lang="tr-TR" sz="1400" dirty="0"/>
                        <a:t>-1</a:t>
                      </a:r>
                    </a:p>
                    <a:p>
                      <a:r>
                        <a:rPr lang="tr-TR" sz="1400" dirty="0"/>
                        <a:t>girildiğinde</a:t>
                      </a:r>
                      <a:r>
                        <a:rPr lang="tr-TR" sz="1400" baseline="0" dirty="0"/>
                        <a:t> toplam değeri 8 olması isteniyor.</a:t>
                      </a:r>
                      <a:br>
                        <a:rPr lang="tr-TR" sz="1400" baseline="0" dirty="0"/>
                      </a:br>
                      <a:r>
                        <a:rPr lang="tr-TR" sz="1400" baseline="0" dirty="0"/>
                        <a:t>-1 sadece çıkış isteğini belirtmeli, toplam hesabına katılmamalı.</a:t>
                      </a:r>
                      <a:endParaRPr lang="tr-TR" sz="1400" dirty="0"/>
                    </a:p>
                  </a:txBody>
                  <a:tcPr>
                    <a:solidFill>
                      <a:schemeClr val="bg1">
                        <a:lumMod val="95000"/>
                      </a:schemeClr>
                    </a:solidFill>
                  </a:tcPr>
                </a:tc>
                <a:tc>
                  <a:txBody>
                    <a:bodyPr/>
                    <a:lstStyle/>
                    <a:p>
                      <a:pPr>
                        <a:buFont typeface="Arial" pitchFamily="34" charset="0"/>
                        <a:buNone/>
                      </a:pPr>
                      <a:r>
                        <a:rPr lang="tr-TR" sz="1600" dirty="0" err="1"/>
                        <a:t>printf</a:t>
                      </a:r>
                      <a:r>
                        <a:rPr lang="tr-TR" sz="1600" dirty="0"/>
                        <a:t>(“</a:t>
                      </a:r>
                      <a:r>
                        <a:rPr lang="tr-TR" sz="1600" dirty="0" err="1"/>
                        <a:t>Sayi</a:t>
                      </a:r>
                      <a:r>
                        <a:rPr lang="tr-TR" sz="1600" dirty="0"/>
                        <a:t>:”);</a:t>
                      </a:r>
                    </a:p>
                    <a:p>
                      <a:pPr>
                        <a:buFont typeface="Arial" pitchFamily="34" charset="0"/>
                        <a:buNone/>
                      </a:pPr>
                      <a:r>
                        <a:rPr lang="tr-TR" sz="1600" dirty="0"/>
                        <a:t>scanf(“%d”,&amp;</a:t>
                      </a:r>
                      <a:r>
                        <a:rPr lang="tr-TR" sz="1600" dirty="0" err="1"/>
                        <a:t>sayi</a:t>
                      </a:r>
                      <a:r>
                        <a:rPr lang="tr-TR" sz="1600" dirty="0"/>
                        <a:t>);</a:t>
                      </a:r>
                    </a:p>
                    <a:p>
                      <a:pPr>
                        <a:buFont typeface="Arial" pitchFamily="34" charset="0"/>
                        <a:buNone/>
                      </a:pPr>
                      <a:r>
                        <a:rPr lang="tr-TR" sz="1600" dirty="0" err="1"/>
                        <a:t>while</a:t>
                      </a:r>
                      <a:r>
                        <a:rPr lang="tr-TR" sz="1600" dirty="0"/>
                        <a:t>(</a:t>
                      </a:r>
                      <a:r>
                        <a:rPr lang="tr-TR" sz="1600" dirty="0" err="1"/>
                        <a:t>sayi</a:t>
                      </a:r>
                      <a:r>
                        <a:rPr lang="tr-TR" sz="1600" dirty="0"/>
                        <a:t>&gt;=0){</a:t>
                      </a:r>
                    </a:p>
                    <a:p>
                      <a:pPr>
                        <a:buFont typeface="Arial" pitchFamily="34" charset="0"/>
                        <a:buNone/>
                      </a:pPr>
                      <a:r>
                        <a:rPr lang="tr-TR" sz="1600" dirty="0"/>
                        <a:t>    toplam+=</a:t>
                      </a:r>
                      <a:r>
                        <a:rPr lang="tr-TR" sz="1600" dirty="0" err="1"/>
                        <a:t>sayi</a:t>
                      </a:r>
                      <a:r>
                        <a:rPr lang="tr-TR" sz="1600" dirty="0"/>
                        <a:t>;</a:t>
                      </a:r>
                    </a:p>
                    <a:p>
                      <a:pPr>
                        <a:buFont typeface="Arial" pitchFamily="34" charset="0"/>
                        <a:buNone/>
                      </a:pPr>
                      <a:r>
                        <a:rPr lang="tr-TR" sz="1600" dirty="0"/>
                        <a:t>    </a:t>
                      </a:r>
                      <a:r>
                        <a:rPr lang="tr-TR" sz="1600" dirty="0" err="1"/>
                        <a:t>sayac</a:t>
                      </a:r>
                      <a:r>
                        <a:rPr lang="tr-TR" sz="1600" dirty="0"/>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sz="1600" dirty="0"/>
                        <a:t>    </a:t>
                      </a:r>
                      <a:r>
                        <a:rPr lang="tr-TR" sz="1600" dirty="0" err="1"/>
                        <a:t>printf</a:t>
                      </a:r>
                      <a:r>
                        <a:rPr lang="tr-TR" sz="1600" dirty="0"/>
                        <a:t>(“</a:t>
                      </a:r>
                      <a:r>
                        <a:rPr lang="tr-TR" sz="1600" dirty="0" err="1"/>
                        <a:t>Sayi</a:t>
                      </a:r>
                      <a:r>
                        <a:rPr lang="tr-TR" sz="1600" dirty="0"/>
                        <a:t>:”);</a:t>
                      </a:r>
                    </a:p>
                    <a:p>
                      <a:pPr>
                        <a:buFont typeface="Arial" pitchFamily="34" charset="0"/>
                        <a:buNone/>
                      </a:pPr>
                      <a:r>
                        <a:rPr lang="tr-TR" sz="1600" baseline="0" dirty="0"/>
                        <a:t>    </a:t>
                      </a:r>
                      <a:r>
                        <a:rPr lang="tr-TR" sz="1600" dirty="0" err="1"/>
                        <a:t>scanf</a:t>
                      </a:r>
                      <a:r>
                        <a:rPr lang="tr-TR" sz="1600" dirty="0"/>
                        <a:t>(“%d”,&amp;</a:t>
                      </a:r>
                      <a:r>
                        <a:rPr lang="tr-TR" sz="1600" dirty="0" err="1"/>
                        <a:t>sayi</a:t>
                      </a:r>
                      <a:r>
                        <a:rPr lang="tr-TR" sz="1600" dirty="0"/>
                        <a:t>);</a:t>
                      </a:r>
                    </a:p>
                    <a:p>
                      <a:pPr>
                        <a:buFont typeface="Arial" pitchFamily="34" charset="0"/>
                        <a:buNone/>
                      </a:pPr>
                      <a:r>
                        <a:rPr lang="tr-TR" sz="1600" dirty="0"/>
                        <a:t>}</a:t>
                      </a:r>
                    </a:p>
                    <a:p>
                      <a:pPr>
                        <a:buFont typeface="Arial" pitchFamily="34" charset="0"/>
                        <a:buNone/>
                      </a:pPr>
                      <a:r>
                        <a:rPr lang="tr-TR" sz="1600" dirty="0" err="1"/>
                        <a:t>printf</a:t>
                      </a:r>
                      <a:r>
                        <a:rPr lang="tr-TR" sz="1600" dirty="0"/>
                        <a:t>(“Toplam:%d”, toplam);</a:t>
                      </a:r>
                    </a:p>
                  </a:txBody>
                  <a:tcPr>
                    <a:solidFill>
                      <a:schemeClr val="bg1">
                        <a:lumMod val="95000"/>
                      </a:schemeClr>
                    </a:solidFill>
                  </a:tcPr>
                </a:tc>
                <a:tc>
                  <a:txBody>
                    <a:bodyPr/>
                    <a:lstStyle/>
                    <a:p>
                      <a:pPr>
                        <a:buFont typeface="Arial" pitchFamily="34" charset="0"/>
                        <a:buNone/>
                      </a:pPr>
                      <a:r>
                        <a:rPr lang="tr-TR" sz="1600" dirty="0" err="1"/>
                        <a:t>printf</a:t>
                      </a:r>
                      <a:r>
                        <a:rPr lang="tr-TR" sz="1600" dirty="0"/>
                        <a:t>(“</a:t>
                      </a:r>
                      <a:r>
                        <a:rPr lang="tr-TR" sz="1600" dirty="0" err="1"/>
                        <a:t>Sayi</a:t>
                      </a:r>
                      <a:r>
                        <a:rPr lang="tr-TR" sz="1600" dirty="0"/>
                        <a:t>:”);</a:t>
                      </a:r>
                    </a:p>
                    <a:p>
                      <a:pPr>
                        <a:buFont typeface="Arial" pitchFamily="34" charset="0"/>
                        <a:buNone/>
                      </a:pPr>
                      <a:r>
                        <a:rPr lang="tr-TR" sz="1600" dirty="0"/>
                        <a:t>scanf(“%d”,&amp;</a:t>
                      </a:r>
                      <a:r>
                        <a:rPr lang="tr-TR" sz="1600" dirty="0" err="1"/>
                        <a:t>sayi</a:t>
                      </a:r>
                      <a:r>
                        <a:rPr lang="tr-TR" sz="1600" dirty="0"/>
                        <a:t>);</a:t>
                      </a:r>
                    </a:p>
                    <a:p>
                      <a:pPr>
                        <a:buFont typeface="Arial" pitchFamily="34" charset="0"/>
                        <a:buNone/>
                      </a:pPr>
                      <a:r>
                        <a:rPr lang="tr-TR" sz="1600" dirty="0" err="1"/>
                        <a:t>while</a:t>
                      </a:r>
                      <a:r>
                        <a:rPr lang="tr-TR" sz="1600" dirty="0"/>
                        <a:t>(</a:t>
                      </a:r>
                      <a:r>
                        <a:rPr lang="tr-TR" sz="1600" dirty="0" err="1"/>
                        <a:t>sayi</a:t>
                      </a:r>
                      <a:r>
                        <a:rPr lang="tr-TR" sz="1600" dirty="0"/>
                        <a:t>&gt;=0){</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tr-TR" sz="1600" dirty="0"/>
                        <a:t>  </a:t>
                      </a:r>
                      <a:r>
                        <a:rPr lang="tr-TR" sz="1600" dirty="0" err="1"/>
                        <a:t>printf</a:t>
                      </a:r>
                      <a:r>
                        <a:rPr lang="tr-TR" sz="1600" dirty="0"/>
                        <a:t>(“</a:t>
                      </a:r>
                      <a:r>
                        <a:rPr lang="tr-TR" sz="1600" dirty="0" err="1"/>
                        <a:t>Sayi</a:t>
                      </a:r>
                      <a:r>
                        <a:rPr lang="tr-TR" sz="1600" dirty="0"/>
                        <a:t>:”);</a:t>
                      </a:r>
                    </a:p>
                    <a:p>
                      <a:pPr>
                        <a:buFont typeface="Arial" pitchFamily="34" charset="0"/>
                        <a:buNone/>
                      </a:pPr>
                      <a:r>
                        <a:rPr lang="tr-TR" sz="1600" dirty="0"/>
                        <a:t>  </a:t>
                      </a:r>
                      <a:r>
                        <a:rPr lang="tr-TR" sz="1600" dirty="0" err="1"/>
                        <a:t>scanf</a:t>
                      </a:r>
                      <a:r>
                        <a:rPr lang="tr-TR" sz="1600" dirty="0"/>
                        <a:t>(“%d”,&amp;</a:t>
                      </a:r>
                      <a:r>
                        <a:rPr lang="tr-TR" sz="1600" dirty="0" err="1"/>
                        <a:t>sayi</a:t>
                      </a:r>
                      <a:r>
                        <a:rPr lang="tr-TR" sz="1600" dirty="0"/>
                        <a:t>);</a:t>
                      </a:r>
                    </a:p>
                    <a:p>
                      <a:pPr>
                        <a:buFont typeface="Arial" pitchFamily="34" charset="0"/>
                        <a:buNone/>
                      </a:pPr>
                      <a:r>
                        <a:rPr lang="tr-TR" sz="1600" dirty="0"/>
                        <a:t>  toplam+=</a:t>
                      </a:r>
                      <a:r>
                        <a:rPr lang="tr-TR" sz="1600" dirty="0" err="1"/>
                        <a:t>sayi</a:t>
                      </a:r>
                      <a:r>
                        <a:rPr lang="tr-TR" sz="1600" dirty="0"/>
                        <a:t>;</a:t>
                      </a:r>
                    </a:p>
                    <a:p>
                      <a:pPr>
                        <a:buFont typeface="Arial" pitchFamily="34" charset="0"/>
                        <a:buNone/>
                      </a:pPr>
                      <a:r>
                        <a:rPr lang="tr-TR" sz="1600" dirty="0"/>
                        <a:t>  </a:t>
                      </a:r>
                      <a:r>
                        <a:rPr lang="tr-TR" sz="1600" dirty="0" err="1"/>
                        <a:t>sayac</a:t>
                      </a:r>
                      <a:r>
                        <a:rPr lang="tr-TR" sz="1600" dirty="0"/>
                        <a:t>++;</a:t>
                      </a:r>
                    </a:p>
                    <a:p>
                      <a:pPr>
                        <a:buFont typeface="Arial" pitchFamily="34" charset="0"/>
                        <a:buNone/>
                      </a:pPr>
                      <a:r>
                        <a:rPr lang="tr-TR" sz="1600" dirty="0"/>
                        <a:t>}</a:t>
                      </a:r>
                      <a:endParaRPr lang="tr-TR" sz="1600" dirty="0">
                        <a:solidFill>
                          <a:srgbClr val="FF0000"/>
                        </a:solidFill>
                      </a:endParaRPr>
                    </a:p>
                    <a:p>
                      <a:pPr>
                        <a:buFont typeface="Arial" pitchFamily="34" charset="0"/>
                        <a:buNone/>
                      </a:pPr>
                      <a:endParaRPr lang="tr-TR" dirty="0">
                        <a:solidFill>
                          <a:srgbClr val="FF0000"/>
                        </a:solidFill>
                      </a:endParaRPr>
                    </a:p>
                    <a:p>
                      <a:pPr algn="ctr">
                        <a:buFont typeface="Arial" pitchFamily="34" charset="0"/>
                        <a:buNone/>
                      </a:pPr>
                      <a:r>
                        <a:rPr lang="tr-TR" dirty="0">
                          <a:solidFill>
                            <a:srgbClr val="FF0000"/>
                          </a:solidFill>
                        </a:rPr>
                        <a:t>(-</a:t>
                      </a:r>
                      <a:r>
                        <a:rPr lang="tr-TR" baseline="0" dirty="0">
                          <a:solidFill>
                            <a:srgbClr val="FF0000"/>
                          </a:solidFill>
                        </a:rPr>
                        <a:t> değer girilirse de toplama dahil ediliyor)</a:t>
                      </a:r>
                      <a:endParaRPr lang="tr-TR" dirty="0"/>
                    </a:p>
                  </a:txBody>
                  <a:tcPr>
                    <a:solidFill>
                      <a:schemeClr val="bg1">
                        <a:lumMod val="95000"/>
                      </a:schemeClr>
                    </a:solidFill>
                  </a:tcPr>
                </a:tc>
                <a:extLst>
                  <a:ext uri="{0D108BD9-81ED-4DB2-BD59-A6C34878D82A}">
                    <a16:rowId xmlns="" xmlns:a16="http://schemas.microsoft.com/office/drawing/2014/main" val="10001"/>
                  </a:ext>
                </a:extLst>
              </a:tr>
            </a:tbl>
          </a:graphicData>
        </a:graphic>
      </p:graphicFrame>
      <p:sp>
        <p:nvSpPr>
          <p:cNvPr id="2050" name="AutoShape 2" descr="http://www.yasamsifreleri.com/wp-content/themes/yaren_tema/timthumb.php?zc=1&amp;src=http://www.yasamsifreleri.com/wp-content/uploads/2014/10/en-ilgin%C3%A7-bebek-foto%C4%9Fraflar%C4%B1.jpg&amp;w=390&amp;h=245"/>
          <p:cNvSpPr>
            <a:spLocks noChangeAspect="1" noChangeArrowheads="1"/>
          </p:cNvSpPr>
          <p:nvPr/>
        </p:nvSpPr>
        <p:spPr bwMode="auto">
          <a:xfrm>
            <a:off x="155575" y="-1119188"/>
            <a:ext cx="3714750" cy="2333626"/>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Örnek</a:t>
            </a:r>
          </a:p>
        </p:txBody>
      </p:sp>
      <p:pic>
        <p:nvPicPr>
          <p:cNvPr id="2050" name="Picture 2"/>
          <p:cNvPicPr>
            <a:picLocks noGrp="1" noChangeAspect="1" noChangeArrowheads="1"/>
          </p:cNvPicPr>
          <p:nvPr>
            <p:ph sz="quarter" idx="1"/>
          </p:nvPr>
        </p:nvPicPr>
        <p:blipFill>
          <a:blip r:embed="rId4"/>
          <a:srcRect l="11221" t="13438" r="64429" b="58135"/>
          <a:stretch>
            <a:fillRect/>
          </a:stretch>
        </p:blipFill>
        <p:spPr bwMode="auto">
          <a:xfrm>
            <a:off x="571472" y="1357298"/>
            <a:ext cx="5400006" cy="3929090"/>
          </a:xfrm>
          <a:prstGeom prst="rect">
            <a:avLst/>
          </a:prstGeom>
          <a:noFill/>
          <a:ln w="9525">
            <a:noFill/>
            <a:miter lim="800000"/>
            <a:headEnd/>
            <a:tailEnd/>
          </a:ln>
          <a:effectLst/>
        </p:spPr>
      </p:pic>
      <p:sp>
        <p:nvSpPr>
          <p:cNvPr id="8" name="7 Oval"/>
          <p:cNvSpPr/>
          <p:nvPr/>
        </p:nvSpPr>
        <p:spPr>
          <a:xfrm>
            <a:off x="2928926" y="1714488"/>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a:t>1</a:t>
            </a:r>
          </a:p>
        </p:txBody>
      </p:sp>
      <p:sp>
        <p:nvSpPr>
          <p:cNvPr id="9" name="8 Oval"/>
          <p:cNvSpPr/>
          <p:nvPr/>
        </p:nvSpPr>
        <p:spPr>
          <a:xfrm>
            <a:off x="4643438" y="2928934"/>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a:t>3</a:t>
            </a:r>
          </a:p>
        </p:txBody>
      </p:sp>
      <p:cxnSp>
        <p:nvCxnSpPr>
          <p:cNvPr id="11" name="10 Düz Bağlayıcı"/>
          <p:cNvCxnSpPr/>
          <p:nvPr/>
        </p:nvCxnSpPr>
        <p:spPr>
          <a:xfrm rot="5400000">
            <a:off x="2786049" y="2214555"/>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rot="5400000">
            <a:off x="4429123" y="3357563"/>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3571868" y="2143116"/>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a:t>2</a:t>
            </a:r>
          </a:p>
        </p:txBody>
      </p:sp>
      <p:cxnSp>
        <p:nvCxnSpPr>
          <p:cNvPr id="15" name="14 Düz Bağlayıcı"/>
          <p:cNvCxnSpPr/>
          <p:nvPr/>
        </p:nvCxnSpPr>
        <p:spPr>
          <a:xfrm rot="5400000">
            <a:off x="3357553" y="2571745"/>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15 Metin kutusu"/>
          <p:cNvSpPr txBox="1"/>
          <p:nvPr/>
        </p:nvSpPr>
        <p:spPr>
          <a:xfrm>
            <a:off x="4786314" y="571480"/>
            <a:ext cx="4071966"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000" b="1" i="1" dirty="0"/>
              <a:t>Bu soruda ekran çıktısı istenmemektedir. </a:t>
            </a:r>
          </a:p>
          <a:p>
            <a:r>
              <a:rPr lang="tr-TR" sz="2000" b="1" i="1" dirty="0"/>
              <a:t>Koddaki kısımların çalışma sırasını çıktı kutusuna peş peşe sayılarla (örn. 132…) yazınız.</a:t>
            </a:r>
          </a:p>
        </p:txBody>
      </p:sp>
      <p:pic>
        <p:nvPicPr>
          <p:cNvPr id="2051" name="Picture 3"/>
          <p:cNvPicPr>
            <a:picLocks noChangeAspect="1" noChangeArrowheads="1"/>
          </p:cNvPicPr>
          <p:nvPr/>
        </p:nvPicPr>
        <p:blipFill>
          <a:blip r:embed="rId5"/>
          <a:srcRect/>
          <a:stretch>
            <a:fillRect/>
          </a:stretch>
        </p:blipFill>
        <p:spPr bwMode="auto">
          <a:xfrm>
            <a:off x="6357950" y="2571744"/>
            <a:ext cx="2135159" cy="1395419"/>
          </a:xfrm>
          <a:prstGeom prst="rect">
            <a:avLst/>
          </a:prstGeom>
          <a:noFill/>
          <a:ln w="9525">
            <a:noFill/>
            <a:miter lim="800000"/>
            <a:headEnd/>
            <a:tailEnd/>
          </a:ln>
          <a:effectLst/>
        </p:spPr>
      </p:pic>
      <p:sp>
        <p:nvSpPr>
          <p:cNvPr id="17" name="16 Yuvarlatılmış Dikdörtgen"/>
          <p:cNvSpPr/>
          <p:nvPr/>
        </p:nvSpPr>
        <p:spPr>
          <a:xfrm>
            <a:off x="6215074" y="4000504"/>
            <a:ext cx="2286016" cy="7143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b="1" dirty="0"/>
              <a:t>1232324</a:t>
            </a:r>
          </a:p>
        </p:txBody>
      </p:sp>
      <p:sp>
        <p:nvSpPr>
          <p:cNvPr id="18" name="17 Oval"/>
          <p:cNvSpPr/>
          <p:nvPr/>
        </p:nvSpPr>
        <p:spPr>
          <a:xfrm>
            <a:off x="2643174" y="3857628"/>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a:t>4</a:t>
            </a:r>
          </a:p>
        </p:txBody>
      </p:sp>
      <p:cxnSp>
        <p:nvCxnSpPr>
          <p:cNvPr id="19" name="18 Düz Bağlayıcı"/>
          <p:cNvCxnSpPr/>
          <p:nvPr/>
        </p:nvCxnSpPr>
        <p:spPr>
          <a:xfrm rot="5400000">
            <a:off x="2428859" y="4286257"/>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ox(in)">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71472" y="1500174"/>
            <a:ext cx="3681158" cy="2143140"/>
          </a:xfrm>
          <a:prstGeom prst="rect">
            <a:avLst/>
          </a:prstGeom>
          <a:ln>
            <a:solidFill>
              <a:srgbClr val="C00000"/>
            </a:solidFill>
          </a:ln>
        </p:spPr>
      </p:pic>
      <p:pic>
        <p:nvPicPr>
          <p:cNvPr id="11" name="10 Resim" descr="soru.jpg"/>
          <p:cNvPicPr>
            <a:picLocks noChangeAspect="1"/>
          </p:cNvPicPr>
          <p:nvPr/>
        </p:nvPicPr>
        <p:blipFill>
          <a:blip r:embed="rId3"/>
          <a:stretch>
            <a:fillRect/>
          </a:stretch>
        </p:blipFill>
        <p:spPr>
          <a:xfrm>
            <a:off x="6715140" y="928670"/>
            <a:ext cx="1767840" cy="1328928"/>
          </a:xfrm>
          <a:prstGeom prst="rect">
            <a:avLst/>
          </a:prstGeom>
        </p:spPr>
      </p:pic>
      <p:sp>
        <p:nvSpPr>
          <p:cNvPr id="5123" name="Rectangle 3"/>
          <p:cNvSpPr>
            <a:spLocks noGrp="1" noChangeArrowheads="1"/>
          </p:cNvSpPr>
          <p:nvPr>
            <p:ph type="title"/>
          </p:nvPr>
        </p:nvSpPr>
        <p:spPr>
          <a:noFill/>
          <a:ln/>
        </p:spPr>
        <p:txBody>
          <a:bodyPr/>
          <a:lstStyle/>
          <a:p>
            <a:r>
              <a:rPr lang="tr-TR" dirty="0"/>
              <a:t>Alıştırma – Basit bir while kodu</a:t>
            </a:r>
            <a:endParaRPr lang="en-US" dirty="0"/>
          </a:p>
        </p:txBody>
      </p:sp>
      <p:cxnSp>
        <p:nvCxnSpPr>
          <p:cNvPr id="9" name="Straight Arrow Connector 8"/>
          <p:cNvCxnSpPr/>
          <p:nvPr/>
        </p:nvCxnSpPr>
        <p:spPr>
          <a:xfrm flipV="1">
            <a:off x="4101562" y="2643182"/>
            <a:ext cx="1756322" cy="2552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14876" y="2214554"/>
            <a:ext cx="1456382" cy="400110"/>
          </a:xfrm>
          <a:prstGeom prst="rect">
            <a:avLst/>
          </a:prstGeom>
          <a:noFill/>
        </p:spPr>
        <p:txBody>
          <a:bodyPr wrap="square" rtlCol="0">
            <a:spAutoFit/>
          </a:bodyPr>
          <a:lstStyle/>
          <a:p>
            <a:r>
              <a:rPr lang="en-US" sz="2000" b="1" i="1" dirty="0"/>
              <a:t>output</a:t>
            </a:r>
          </a:p>
        </p:txBody>
      </p:sp>
      <p:pic>
        <p:nvPicPr>
          <p:cNvPr id="3" name="Picture 2"/>
          <p:cNvPicPr>
            <a:picLocks noChangeAspect="1"/>
          </p:cNvPicPr>
          <p:nvPr/>
        </p:nvPicPr>
        <p:blipFill>
          <a:blip r:embed="rId4"/>
          <a:srcRect t="23156" r="10100"/>
          <a:stretch>
            <a:fillRect/>
          </a:stretch>
        </p:blipFill>
        <p:spPr>
          <a:xfrm>
            <a:off x="6500826" y="2071678"/>
            <a:ext cx="571504" cy="948271"/>
          </a:xfrm>
          <a:prstGeom prst="rect">
            <a:avLst/>
          </a:prstGeom>
        </p:spPr>
      </p:pic>
      <p:pic>
        <p:nvPicPr>
          <p:cNvPr id="2050" name="Picture 2" descr="http://www.everydaydevotions.com/wp-content/uploads/2015/01/surprise.jpg"/>
          <p:cNvPicPr>
            <a:picLocks noChangeAspect="1" noChangeArrowheads="1"/>
          </p:cNvPicPr>
          <p:nvPr/>
        </p:nvPicPr>
        <p:blipFill>
          <a:blip r:embed="rId5"/>
          <a:stretch>
            <a:fillRect/>
          </a:stretch>
        </p:blipFill>
        <p:spPr bwMode="auto">
          <a:xfrm>
            <a:off x="4929190" y="4500570"/>
            <a:ext cx="2550437" cy="191282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Cube 3"/>
          <p:cNvSpPr/>
          <p:nvPr/>
        </p:nvSpPr>
        <p:spPr>
          <a:xfrm>
            <a:off x="5929322" y="1714488"/>
            <a:ext cx="1696523" cy="1317610"/>
          </a:xfrm>
          <a:prstGeom prst="cub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tr-TR"/>
          </a:p>
        </p:txBody>
      </p:sp>
      <p:sp>
        <p:nvSpPr>
          <p:cNvPr id="12" name="3 İçerik Yer Tutucusu"/>
          <p:cNvSpPr>
            <a:spLocks noGrp="1"/>
          </p:cNvSpPr>
          <p:nvPr>
            <p:ph sz="quarter" idx="1"/>
          </p:nvPr>
        </p:nvSpPr>
        <p:spPr>
          <a:xfrm>
            <a:off x="285720" y="3786190"/>
            <a:ext cx="4286280" cy="2143140"/>
          </a:xfrm>
          <a:prstGeom prst="frame">
            <a:avLst>
              <a:gd name="adj1" fmla="val 7254"/>
            </a:avLst>
          </a:prstGeom>
        </p:spPr>
        <p:style>
          <a:lnRef idx="2">
            <a:schemeClr val="accent1"/>
          </a:lnRef>
          <a:fillRef idx="1">
            <a:schemeClr val="lt1"/>
          </a:fillRef>
          <a:effectRef idx="0">
            <a:schemeClr val="accent1"/>
          </a:effectRef>
          <a:fontRef idx="minor">
            <a:schemeClr val="dk1"/>
          </a:fontRef>
        </p:style>
        <p:txBody>
          <a:bodyPr rtlCol="0" anchor="ctr">
            <a:normAutofit fontScale="55000" lnSpcReduction="20000"/>
          </a:bodyPr>
          <a:lstStyle/>
          <a:p>
            <a:pPr>
              <a:buNone/>
            </a:pPr>
            <a:endParaRPr lang="tr-TR" sz="2000" dirty="0">
              <a:solidFill>
                <a:schemeClr val="tx1"/>
              </a:solidFill>
            </a:endParaRPr>
          </a:p>
          <a:p>
            <a:pPr>
              <a:buNone/>
            </a:pPr>
            <a:r>
              <a:rPr lang="tr-TR" sz="2800" dirty="0">
                <a:solidFill>
                  <a:schemeClr val="tx1"/>
                </a:solidFill>
              </a:rPr>
              <a:t>Döngülerle işlem yaparken </a:t>
            </a:r>
            <a:r>
              <a:rPr lang="tr-TR" sz="2800" b="1" dirty="0">
                <a:solidFill>
                  <a:schemeClr val="tx1"/>
                </a:solidFill>
              </a:rPr>
              <a:t>kontrol parametreleri </a:t>
            </a:r>
            <a:r>
              <a:rPr lang="tr-TR" sz="2800" dirty="0">
                <a:solidFill>
                  <a:schemeClr val="tx1"/>
                </a:solidFill>
              </a:rPr>
              <a:t>düzgün bir şekilde başlatılmalı, döngü içerisinde düzgün bir şekilde </a:t>
            </a:r>
            <a:r>
              <a:rPr lang="tr-TR" sz="2800" b="1" dirty="0">
                <a:solidFill>
                  <a:schemeClr val="tx1"/>
                </a:solidFill>
              </a:rPr>
              <a:t>güncellenmelidir</a:t>
            </a:r>
            <a:r>
              <a:rPr lang="tr-TR" sz="2800" dirty="0">
                <a:solidFill>
                  <a:schemeClr val="tx1"/>
                </a:solidFill>
              </a:rPr>
              <a:t>. Aksi halde programınız yanlış sonuçlar verecek veya sonsuz döngüye girecektir.</a:t>
            </a:r>
          </a:p>
        </p:txBody>
      </p:sp>
      <p:sp>
        <p:nvSpPr>
          <p:cNvPr id="5" name="Cloud Callout 4"/>
          <p:cNvSpPr/>
          <p:nvPr/>
        </p:nvSpPr>
        <p:spPr>
          <a:xfrm>
            <a:off x="5000628" y="3143248"/>
            <a:ext cx="1814329" cy="1385454"/>
          </a:xfrm>
          <a:prstGeom prst="cloudCallout">
            <a:avLst>
              <a:gd name="adj1" fmla="val -2656"/>
              <a:gd name="adj2" fmla="val 7440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What is the output?</a:t>
            </a:r>
          </a:p>
        </p:txBody>
      </p:sp>
    </p:spTree>
    <p:extLst>
      <p:ext uri="{BB962C8B-B14F-4D97-AF65-F5344CB8AC3E}">
        <p14:creationId xmlns="" xmlns:p14="http://schemas.microsoft.com/office/powerpoint/2010/main" val="39885719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4" name="3 Resim" descr="0033-0811-2017-5152_clip_art_graphic_of_a_sky_blue_guy_character_with_an_exclamation_point.jpg"/>
          <p:cNvPicPr>
            <a:picLocks noChangeAspect="1"/>
          </p:cNvPicPr>
          <p:nvPr/>
        </p:nvPicPr>
        <p:blipFill>
          <a:blip r:embed="rId3"/>
          <a:stretch>
            <a:fillRect/>
          </a:stretch>
        </p:blipFill>
        <p:spPr>
          <a:xfrm>
            <a:off x="6286512" y="1643050"/>
            <a:ext cx="2371740" cy="2371740"/>
          </a:xfrm>
          <a:prstGeom prst="rect">
            <a:avLst/>
          </a:prstGeom>
        </p:spPr>
      </p:pic>
      <p:sp>
        <p:nvSpPr>
          <p:cNvPr id="2" name="1 Başlık"/>
          <p:cNvSpPr>
            <a:spLocks noGrp="1"/>
          </p:cNvSpPr>
          <p:nvPr>
            <p:ph type="title"/>
          </p:nvPr>
        </p:nvSpPr>
        <p:spPr/>
        <p:txBody>
          <a:bodyPr>
            <a:normAutofit/>
          </a:bodyPr>
          <a:lstStyle/>
          <a:p>
            <a:r>
              <a:rPr lang="tr-TR" b="1" dirty="0" err="1">
                <a:solidFill>
                  <a:schemeClr val="tx2">
                    <a:lumMod val="60000"/>
                    <a:lumOff val="40000"/>
                  </a:schemeClr>
                </a:solidFill>
              </a:rPr>
              <a:t>while</a:t>
            </a:r>
            <a:r>
              <a:rPr lang="tr-TR" b="1" dirty="0">
                <a:solidFill>
                  <a:schemeClr val="tx2">
                    <a:lumMod val="60000"/>
                    <a:lumOff val="40000"/>
                  </a:schemeClr>
                </a:solidFill>
              </a:rPr>
              <a:t> ile faktöriyel hesap kodu</a:t>
            </a:r>
            <a:endParaRPr lang="tr-TR" dirty="0"/>
          </a:p>
        </p:txBody>
      </p:sp>
      <p:sp>
        <p:nvSpPr>
          <p:cNvPr id="3" name="2 İçerik Yer Tutucusu"/>
          <p:cNvSpPr>
            <a:spLocks noGrp="1"/>
          </p:cNvSpPr>
          <p:nvPr>
            <p:ph sz="quarter" idx="1"/>
          </p:nvPr>
        </p:nvSpPr>
        <p:spPr/>
        <p:txBody>
          <a:bodyPr>
            <a:normAutofit/>
          </a:bodyPr>
          <a:lstStyle/>
          <a:p>
            <a:pPr lvl="1"/>
            <a:r>
              <a:rPr lang="tr-TR" sz="3600" dirty="0" err="1"/>
              <a:t>Lutfen</a:t>
            </a:r>
            <a:r>
              <a:rPr lang="tr-TR" sz="3600" dirty="0"/>
              <a:t> </a:t>
            </a:r>
            <a:r>
              <a:rPr lang="tr-TR" sz="3600" dirty="0" err="1"/>
              <a:t>faktoriyelini</a:t>
            </a:r>
            <a:r>
              <a:rPr lang="tr-TR" sz="3600" dirty="0"/>
              <a:t> hesaplamak </a:t>
            </a:r>
            <a:r>
              <a:rPr lang="tr-TR" sz="3600" dirty="0" err="1"/>
              <a:t>istediginiz</a:t>
            </a:r>
            <a:r>
              <a:rPr lang="tr-TR" sz="3600" dirty="0"/>
              <a:t> </a:t>
            </a:r>
            <a:r>
              <a:rPr lang="tr-TR" sz="3600" dirty="0" err="1"/>
              <a:t>sayiyi</a:t>
            </a:r>
            <a:r>
              <a:rPr lang="tr-TR" sz="3600" dirty="0"/>
              <a:t> girin: 4</a:t>
            </a:r>
          </a:p>
          <a:p>
            <a:pPr lvl="1"/>
            <a:r>
              <a:rPr lang="tr-TR" sz="3600" dirty="0"/>
              <a:t>Cevap:24</a:t>
            </a:r>
          </a:p>
        </p:txBody>
      </p:sp>
      <p:sp>
        <p:nvSpPr>
          <p:cNvPr id="5" name="4 Yuvarlatılmış Dikdörtgen"/>
          <p:cNvSpPr/>
          <p:nvPr/>
        </p:nvSpPr>
        <p:spPr>
          <a:xfrm>
            <a:off x="785786" y="3429000"/>
            <a:ext cx="3091543" cy="210918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a:t>Dosyanızı kaydetmeyi unutmayın. Ders sonunda kodunuzu göndermenizi isteyeceğiz.</a:t>
            </a:r>
          </a:p>
        </p:txBody>
      </p:sp>
      <p:sp>
        <p:nvSpPr>
          <p:cNvPr id="6" name="5 Dikdörtgen"/>
          <p:cNvSpPr/>
          <p:nvPr/>
        </p:nvSpPr>
        <p:spPr>
          <a:xfrm>
            <a:off x="4071934" y="3929066"/>
            <a:ext cx="473433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tr-TR" sz="4000" dirty="0"/>
              <a:t>13! değerini 6227020800 olarak bulabiliyor musunuz?</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a:solidFill>
                  <a:schemeClr val="tx2">
                    <a:lumMod val="60000"/>
                    <a:lumOff val="40000"/>
                  </a:schemeClr>
                </a:solidFill>
              </a:rPr>
              <a:t>while</a:t>
            </a:r>
            <a:r>
              <a:rPr lang="tr-TR" sz="4000" b="1" dirty="0">
                <a:solidFill>
                  <a:schemeClr val="tx2">
                    <a:lumMod val="60000"/>
                    <a:lumOff val="40000"/>
                  </a:schemeClr>
                </a:solidFill>
              </a:rPr>
              <a:t> ile faktöriyel hesap kodu</a:t>
            </a:r>
          </a:p>
        </p:txBody>
      </p:sp>
      <p:sp>
        <p:nvSpPr>
          <p:cNvPr id="3" name="Alt Başlık 2"/>
          <p:cNvSpPr>
            <a:spLocks noGrp="1"/>
          </p:cNvSpPr>
          <p:nvPr>
            <p:ph sz="quarter" idx="1"/>
          </p:nvPr>
        </p:nvSpPr>
        <p:spPr>
          <a:xfrm>
            <a:off x="457200" y="1219200"/>
            <a:ext cx="8229600" cy="3709998"/>
          </a:xfrm>
        </p:spPr>
        <p:txBody>
          <a:bodyPr>
            <a:normAutofit fontScale="70000" lnSpcReduction="20000"/>
          </a:bodyPr>
          <a:lstStyle/>
          <a:p>
            <a:pPr algn="just">
              <a:buFontTx/>
              <a:buChar char="-"/>
            </a:pPr>
            <a:r>
              <a:rPr lang="tr-TR" sz="1800" b="1" dirty="0">
                <a:solidFill>
                  <a:schemeClr val="tx1"/>
                </a:solidFill>
              </a:rPr>
              <a:t> Faktöriyel Örneği:</a:t>
            </a:r>
          </a:p>
          <a:p>
            <a:pPr algn="just"/>
            <a:r>
              <a:rPr lang="tr-TR" sz="1800" b="1" dirty="0">
                <a:solidFill>
                  <a:schemeClr val="tx1"/>
                </a:solidFill>
              </a:rPr>
              <a:t>   </a:t>
            </a:r>
            <a:r>
              <a:rPr lang="tr-TR" sz="1800" dirty="0" err="1">
                <a:solidFill>
                  <a:schemeClr val="tx1"/>
                </a:solidFill>
              </a:rPr>
              <a:t>int</a:t>
            </a:r>
            <a:r>
              <a:rPr lang="tr-TR" sz="1800" dirty="0">
                <a:solidFill>
                  <a:schemeClr val="tx1"/>
                </a:solidFill>
              </a:rPr>
              <a:t> x;</a:t>
            </a:r>
          </a:p>
          <a:p>
            <a:pPr algn="just"/>
            <a:r>
              <a:rPr lang="tr-TR" sz="1800" dirty="0">
                <a:solidFill>
                  <a:schemeClr val="tx1"/>
                </a:solidFill>
              </a:rPr>
              <a:t>   </a:t>
            </a:r>
            <a:r>
              <a:rPr lang="tr-TR" sz="1800" dirty="0" err="1">
                <a:solidFill>
                  <a:schemeClr val="tx1"/>
                </a:solidFill>
              </a:rPr>
              <a:t>double</a:t>
            </a:r>
            <a:r>
              <a:rPr lang="tr-TR" sz="1800" dirty="0">
                <a:solidFill>
                  <a:schemeClr val="tx1"/>
                </a:solidFill>
              </a:rPr>
              <a:t> </a:t>
            </a:r>
            <a:r>
              <a:rPr lang="tr-TR" sz="1800" dirty="0" err="1">
                <a:solidFill>
                  <a:schemeClr val="tx1"/>
                </a:solidFill>
              </a:rPr>
              <a:t>fakto</a:t>
            </a:r>
            <a:r>
              <a:rPr lang="tr-TR" sz="1800" dirty="0">
                <a:solidFill>
                  <a:schemeClr val="tx1"/>
                </a:solidFill>
              </a:rPr>
              <a:t>;</a:t>
            </a:r>
          </a:p>
          <a:p>
            <a:pPr algn="just"/>
            <a:r>
              <a:rPr lang="tr-TR" sz="1800" dirty="0">
                <a:solidFill>
                  <a:schemeClr val="tx1"/>
                </a:solidFill>
              </a:rPr>
              <a:t>   </a:t>
            </a:r>
            <a:r>
              <a:rPr lang="tr-TR" sz="1800" dirty="0" err="1">
                <a:solidFill>
                  <a:schemeClr val="tx1"/>
                </a:solidFill>
              </a:rPr>
              <a:t>printf</a:t>
            </a:r>
            <a:r>
              <a:rPr lang="tr-TR" sz="1800" dirty="0">
                <a:solidFill>
                  <a:schemeClr val="tx1"/>
                </a:solidFill>
              </a:rPr>
              <a:t>(“</a:t>
            </a:r>
            <a:r>
              <a:rPr lang="tr-TR" sz="1800" dirty="0" err="1">
                <a:solidFill>
                  <a:schemeClr val="tx1"/>
                </a:solidFill>
              </a:rPr>
              <a:t>Lutfen</a:t>
            </a:r>
            <a:r>
              <a:rPr lang="tr-TR" sz="1800" dirty="0">
                <a:solidFill>
                  <a:schemeClr val="tx1"/>
                </a:solidFill>
              </a:rPr>
              <a:t> </a:t>
            </a:r>
            <a:r>
              <a:rPr lang="tr-TR" sz="1800" dirty="0" err="1">
                <a:solidFill>
                  <a:schemeClr val="tx1"/>
                </a:solidFill>
              </a:rPr>
              <a:t>faktoriyelini</a:t>
            </a:r>
            <a:r>
              <a:rPr lang="tr-TR" sz="1800" dirty="0">
                <a:solidFill>
                  <a:schemeClr val="tx1"/>
                </a:solidFill>
              </a:rPr>
              <a:t> hesaplamak” </a:t>
            </a:r>
          </a:p>
          <a:p>
            <a:pPr algn="just"/>
            <a:r>
              <a:rPr lang="tr-TR" sz="1800" dirty="0">
                <a:solidFill>
                  <a:schemeClr val="tx1"/>
                </a:solidFill>
              </a:rPr>
              <a:t>“ </a:t>
            </a:r>
            <a:r>
              <a:rPr lang="tr-TR" sz="1800" dirty="0" err="1">
                <a:solidFill>
                  <a:schemeClr val="tx1"/>
                </a:solidFill>
              </a:rPr>
              <a:t>istediginiz</a:t>
            </a:r>
            <a:r>
              <a:rPr lang="tr-TR" sz="1800" dirty="0">
                <a:solidFill>
                  <a:schemeClr val="tx1"/>
                </a:solidFill>
              </a:rPr>
              <a:t> </a:t>
            </a:r>
            <a:r>
              <a:rPr lang="tr-TR" sz="1800" dirty="0" err="1">
                <a:solidFill>
                  <a:schemeClr val="tx1"/>
                </a:solidFill>
              </a:rPr>
              <a:t>sayiyi</a:t>
            </a:r>
            <a:r>
              <a:rPr lang="tr-TR" sz="1800" dirty="0">
                <a:solidFill>
                  <a:schemeClr val="tx1"/>
                </a:solidFill>
              </a:rPr>
              <a:t> girin: “);</a:t>
            </a:r>
          </a:p>
          <a:p>
            <a:pPr algn="just"/>
            <a:r>
              <a:rPr lang="tr-TR" sz="1800" dirty="0">
                <a:solidFill>
                  <a:schemeClr val="tx1"/>
                </a:solidFill>
              </a:rPr>
              <a:t>   </a:t>
            </a:r>
            <a:r>
              <a:rPr lang="tr-TR" sz="1800" dirty="0" err="1">
                <a:solidFill>
                  <a:schemeClr val="tx1"/>
                </a:solidFill>
              </a:rPr>
              <a:t>scanf</a:t>
            </a:r>
            <a:r>
              <a:rPr lang="tr-TR" sz="1800" dirty="0">
                <a:solidFill>
                  <a:schemeClr val="tx1"/>
                </a:solidFill>
              </a:rPr>
              <a:t>("%d", &amp;x);</a:t>
            </a:r>
          </a:p>
          <a:p>
            <a:pPr algn="just"/>
            <a:r>
              <a:rPr lang="tr-TR" sz="1800" dirty="0" err="1"/>
              <a:t>fakto</a:t>
            </a:r>
            <a:r>
              <a:rPr lang="tr-TR" sz="1800" dirty="0"/>
              <a:t>= </a:t>
            </a:r>
            <a:r>
              <a:rPr lang="tr-TR" sz="1800" dirty="0" err="1"/>
              <a:t>faktoriyel</a:t>
            </a:r>
            <a:r>
              <a:rPr lang="tr-TR" sz="1800" dirty="0"/>
              <a:t>(x);</a:t>
            </a:r>
            <a:endParaRPr lang="tr-TR" sz="1500" dirty="0">
              <a:solidFill>
                <a:schemeClr val="tx1"/>
              </a:solidFill>
            </a:endParaRPr>
          </a:p>
          <a:p>
            <a:pPr algn="just"/>
            <a:r>
              <a:rPr lang="tr-TR" sz="1800" dirty="0" err="1">
                <a:solidFill>
                  <a:schemeClr val="tx1"/>
                </a:solidFill>
              </a:rPr>
              <a:t>printf</a:t>
            </a:r>
            <a:r>
              <a:rPr lang="tr-TR" sz="1800" dirty="0">
                <a:solidFill>
                  <a:schemeClr val="tx1"/>
                </a:solidFill>
              </a:rPr>
              <a:t>(“</a:t>
            </a:r>
            <a:r>
              <a:rPr lang="tr-TR" sz="1800" dirty="0" err="1">
                <a:solidFill>
                  <a:schemeClr val="tx1"/>
                </a:solidFill>
              </a:rPr>
              <a:t>Sonuc</a:t>
            </a:r>
            <a:r>
              <a:rPr lang="tr-TR" sz="1800" dirty="0">
                <a:solidFill>
                  <a:schemeClr val="tx1"/>
                </a:solidFill>
              </a:rPr>
              <a:t>: %.0lf“ , </a:t>
            </a:r>
            <a:r>
              <a:rPr lang="tr-TR" sz="1800" dirty="0" err="1">
                <a:solidFill>
                  <a:schemeClr val="tx1"/>
                </a:solidFill>
              </a:rPr>
              <a:t>fakto</a:t>
            </a:r>
            <a:r>
              <a:rPr lang="tr-TR" sz="1800" dirty="0">
                <a:solidFill>
                  <a:schemeClr val="tx1"/>
                </a:solidFill>
              </a:rPr>
              <a:t>);</a:t>
            </a:r>
          </a:p>
          <a:p>
            <a:pPr algn="just"/>
            <a:endParaRPr lang="tr-TR" sz="2400" dirty="0">
              <a:solidFill>
                <a:schemeClr val="tx1"/>
              </a:solidFill>
            </a:endParaRPr>
          </a:p>
          <a:p>
            <a:pPr algn="just">
              <a:buFont typeface="Wingdings" pitchFamily="2" charset="2"/>
              <a:buChar char="Ø"/>
            </a:pPr>
            <a:r>
              <a:rPr lang="tr-TR" sz="1900" dirty="0">
                <a:solidFill>
                  <a:schemeClr val="tx1"/>
                </a:solidFill>
              </a:rPr>
              <a:t> Kullanıcının klavyeden 5 </a:t>
            </a:r>
          </a:p>
          <a:p>
            <a:pPr algn="just"/>
            <a:r>
              <a:rPr lang="tr-TR" sz="1900" dirty="0">
                <a:solidFill>
                  <a:schemeClr val="tx1"/>
                </a:solidFill>
              </a:rPr>
              <a:t>     değerini girdiği durumda</a:t>
            </a:r>
          </a:p>
          <a:p>
            <a:pPr algn="just"/>
            <a:r>
              <a:rPr lang="tr-TR" sz="1900" dirty="0">
                <a:solidFill>
                  <a:schemeClr val="tx1"/>
                </a:solidFill>
              </a:rPr>
              <a:t>     oluşan döngü yapısı ve</a:t>
            </a:r>
          </a:p>
          <a:p>
            <a:pPr algn="just"/>
            <a:r>
              <a:rPr lang="tr-TR" sz="1900" dirty="0">
                <a:solidFill>
                  <a:schemeClr val="tx1"/>
                </a:solidFill>
              </a:rPr>
              <a:t>     her bir döngüde değişken</a:t>
            </a:r>
          </a:p>
          <a:p>
            <a:pPr algn="just"/>
            <a:r>
              <a:rPr lang="tr-TR" sz="1900" dirty="0">
                <a:solidFill>
                  <a:schemeClr val="tx1"/>
                </a:solidFill>
              </a:rPr>
              <a:t>     değerleri tabloda </a:t>
            </a:r>
            <a:r>
              <a:rPr lang="tr-TR" sz="1900" dirty="0" err="1">
                <a:solidFill>
                  <a:schemeClr val="tx1"/>
                </a:solidFill>
              </a:rPr>
              <a:t>göste</a:t>
            </a:r>
            <a:r>
              <a:rPr lang="tr-TR" sz="1900" dirty="0">
                <a:solidFill>
                  <a:schemeClr val="tx1"/>
                </a:solidFill>
              </a:rPr>
              <a:t>-</a:t>
            </a:r>
          </a:p>
          <a:p>
            <a:pPr algn="just"/>
            <a:r>
              <a:rPr lang="tr-TR" sz="1900" dirty="0">
                <a:solidFill>
                  <a:schemeClr val="tx1"/>
                </a:solidFill>
              </a:rPr>
              <a:t>     </a:t>
            </a:r>
            <a:r>
              <a:rPr lang="tr-TR" sz="1900" dirty="0" err="1">
                <a:solidFill>
                  <a:schemeClr val="tx1"/>
                </a:solidFill>
              </a:rPr>
              <a:t>rilmiştir</a:t>
            </a:r>
            <a:r>
              <a:rPr lang="tr-TR" sz="1900" dirty="0">
                <a:solidFill>
                  <a:schemeClr val="tx1"/>
                </a:solidFill>
              </a:rPr>
              <a:t>.</a:t>
            </a:r>
          </a:p>
        </p:txBody>
      </p:sp>
      <p:graphicFrame>
        <p:nvGraphicFramePr>
          <p:cNvPr id="4" name="Table 3"/>
          <p:cNvGraphicFramePr>
            <a:graphicFrameLocks noGrp="1"/>
          </p:cNvGraphicFramePr>
          <p:nvPr/>
        </p:nvGraphicFramePr>
        <p:xfrm>
          <a:off x="3929058" y="3714752"/>
          <a:ext cx="4536504" cy="2133600"/>
        </p:xfrm>
        <a:graphic>
          <a:graphicData uri="http://schemas.openxmlformats.org/drawingml/2006/table">
            <a:tbl>
              <a:tblPr firstRow="1" bandRow="1">
                <a:tableStyleId>{5C22544A-7EE6-4342-B048-85BDC9FD1C3A}</a:tableStyleId>
              </a:tblPr>
              <a:tblGrid>
                <a:gridCol w="1512168">
                  <a:extLst>
                    <a:ext uri="{9D8B030D-6E8A-4147-A177-3AD203B41FA5}">
                      <a16:colId xmlns="" xmlns:a16="http://schemas.microsoft.com/office/drawing/2014/main" val="20000"/>
                    </a:ext>
                  </a:extLst>
                </a:gridCol>
                <a:gridCol w="1512168">
                  <a:extLst>
                    <a:ext uri="{9D8B030D-6E8A-4147-A177-3AD203B41FA5}">
                      <a16:colId xmlns="" xmlns:a16="http://schemas.microsoft.com/office/drawing/2014/main" val="20001"/>
                    </a:ext>
                  </a:extLst>
                </a:gridCol>
                <a:gridCol w="1512168">
                  <a:extLst>
                    <a:ext uri="{9D8B030D-6E8A-4147-A177-3AD203B41FA5}">
                      <a16:colId xmlns="" xmlns:a16="http://schemas.microsoft.com/office/drawing/2014/main" val="20002"/>
                    </a:ext>
                  </a:extLst>
                </a:gridCol>
              </a:tblGrid>
              <a:tr h="290286">
                <a:tc>
                  <a:txBody>
                    <a:bodyPr/>
                    <a:lstStyle/>
                    <a:p>
                      <a:pPr algn="ctr"/>
                      <a:r>
                        <a:rPr lang="tr-TR" sz="1400" dirty="0">
                          <a:solidFill>
                            <a:schemeClr val="tx1"/>
                          </a:solidFill>
                        </a:rPr>
                        <a:t>döngü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a:solidFill>
                            <a:schemeClr val="tx1"/>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faktoriyel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290286">
                <a:tc>
                  <a:txBody>
                    <a:bodyPr/>
                    <a:lstStyle/>
                    <a:p>
                      <a:pPr algn="ctr"/>
                      <a:r>
                        <a:rPr lang="tr-TR" sz="140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5 (işlem sonrası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90286">
                <a:tc>
                  <a:txBody>
                    <a:bodyPr/>
                    <a:lstStyle/>
                    <a:p>
                      <a:pPr algn="ctr"/>
                      <a:r>
                        <a:rPr lang="tr-TR" sz="140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a:solidFill>
                            <a:schemeClr val="tx1"/>
                          </a:solidFill>
                        </a:rPr>
                        <a:t>4 (işlem sonrası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a:solidFill>
                            <a:schemeClr val="tx1"/>
                          </a:solidFill>
                        </a:rPr>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90286">
                <a:tc>
                  <a:txBody>
                    <a:bodyPr/>
                    <a:lstStyle/>
                    <a:p>
                      <a:pPr algn="ctr"/>
                      <a:r>
                        <a:rPr lang="tr-TR" sz="140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3 (işlem sonrası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a:solidFill>
                            <a:schemeClr val="tx1"/>
                          </a:solidFill>
                        </a:rPr>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90286">
                <a:tc>
                  <a:txBody>
                    <a:bodyPr/>
                    <a:lstStyle/>
                    <a:p>
                      <a:pPr algn="ctr"/>
                      <a:r>
                        <a:rPr lang="tr-TR" sz="140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2 (işlem sonrası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a:solidFill>
                            <a:schemeClr val="tx1"/>
                          </a:solidFill>
                        </a:rPr>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90286">
                <a:tc>
                  <a:txBody>
                    <a:bodyPr/>
                    <a:lstStyle/>
                    <a:p>
                      <a:pPr algn="ctr"/>
                      <a:r>
                        <a:rPr lang="tr-TR" sz="140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1 (işlem sonrası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a:solidFill>
                            <a:schemeClr val="tx1"/>
                          </a:solidFill>
                        </a:rPr>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90286">
                <a:tc>
                  <a:txBody>
                    <a:bodyPr/>
                    <a:lstStyle/>
                    <a:p>
                      <a:pPr algn="ctr"/>
                      <a:r>
                        <a:rPr lang="tr-TR" sz="1400">
                          <a:solidFill>
                            <a:schemeClr val="tx1"/>
                          </a:solidFill>
                        </a:rPr>
                        <a:t>Döngü dışı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a:solidFill>
                            <a:schemeClr val="tx1"/>
                          </a:solidFill>
                        </a:rPr>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bl>
          </a:graphicData>
        </a:graphic>
      </p:graphicFrame>
      <p:sp>
        <p:nvSpPr>
          <p:cNvPr id="5" name="4 Yuvarlatılmış Dikdörtgen"/>
          <p:cNvSpPr/>
          <p:nvPr/>
        </p:nvSpPr>
        <p:spPr>
          <a:xfrm>
            <a:off x="5143504" y="1214422"/>
            <a:ext cx="3286148" cy="22145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tr-TR" sz="1600" dirty="0">
                <a:solidFill>
                  <a:schemeClr val="tx1"/>
                </a:solidFill>
              </a:rPr>
              <a:t> </a:t>
            </a:r>
            <a:r>
              <a:rPr lang="tr-TR" sz="1600" dirty="0" err="1">
                <a:solidFill>
                  <a:schemeClr val="tx1"/>
                </a:solidFill>
              </a:rPr>
              <a:t>double</a:t>
            </a:r>
            <a:r>
              <a:rPr lang="tr-TR" sz="1600" dirty="0">
                <a:solidFill>
                  <a:schemeClr val="tx1"/>
                </a:solidFill>
              </a:rPr>
              <a:t> </a:t>
            </a:r>
            <a:r>
              <a:rPr lang="tr-TR" sz="1600" dirty="0" err="1">
                <a:solidFill>
                  <a:schemeClr val="tx1"/>
                </a:solidFill>
              </a:rPr>
              <a:t>faktoriyel</a:t>
            </a:r>
            <a:r>
              <a:rPr lang="tr-TR" sz="1600" dirty="0">
                <a:solidFill>
                  <a:schemeClr val="tx1"/>
                </a:solidFill>
              </a:rPr>
              <a:t>(</a:t>
            </a:r>
            <a:r>
              <a:rPr lang="tr-TR" sz="1600" dirty="0" err="1">
                <a:solidFill>
                  <a:schemeClr val="tx1"/>
                </a:solidFill>
              </a:rPr>
              <a:t>int</a:t>
            </a:r>
            <a:r>
              <a:rPr lang="tr-TR" sz="1600" dirty="0">
                <a:solidFill>
                  <a:schemeClr val="tx1"/>
                </a:solidFill>
              </a:rPr>
              <a:t> x)</a:t>
            </a:r>
          </a:p>
          <a:p>
            <a:pPr algn="just"/>
            <a:r>
              <a:rPr lang="tr-TR" sz="1600" dirty="0">
                <a:solidFill>
                  <a:schemeClr val="tx1"/>
                </a:solidFill>
              </a:rPr>
              <a:t>{</a:t>
            </a:r>
          </a:p>
          <a:p>
            <a:pPr algn="just"/>
            <a:r>
              <a:rPr lang="tr-TR" sz="1600" dirty="0" err="1">
                <a:solidFill>
                  <a:schemeClr val="tx1"/>
                </a:solidFill>
              </a:rPr>
              <a:t>double</a:t>
            </a:r>
            <a:r>
              <a:rPr lang="tr-TR" sz="1600" dirty="0">
                <a:solidFill>
                  <a:schemeClr val="tx1"/>
                </a:solidFill>
              </a:rPr>
              <a:t> </a:t>
            </a:r>
            <a:r>
              <a:rPr lang="tr-TR" sz="1600" dirty="0" err="1">
                <a:solidFill>
                  <a:schemeClr val="tx1"/>
                </a:solidFill>
              </a:rPr>
              <a:t>faktoriyel</a:t>
            </a:r>
            <a:r>
              <a:rPr lang="tr-TR" sz="1600" dirty="0">
                <a:solidFill>
                  <a:schemeClr val="tx1"/>
                </a:solidFill>
              </a:rPr>
              <a:t> = 1.0;</a:t>
            </a:r>
          </a:p>
          <a:p>
            <a:pPr algn="just"/>
            <a:r>
              <a:rPr lang="tr-TR" sz="1600" dirty="0" err="1">
                <a:solidFill>
                  <a:schemeClr val="tx1"/>
                </a:solidFill>
              </a:rPr>
              <a:t>while</a:t>
            </a:r>
            <a:r>
              <a:rPr lang="tr-TR" sz="1600" dirty="0">
                <a:solidFill>
                  <a:schemeClr val="tx1"/>
                </a:solidFill>
              </a:rPr>
              <a:t>(x &gt; 0){</a:t>
            </a:r>
          </a:p>
          <a:p>
            <a:pPr algn="just"/>
            <a:r>
              <a:rPr lang="tr-TR" sz="1400" dirty="0">
                <a:solidFill>
                  <a:schemeClr val="tx1"/>
                </a:solidFill>
              </a:rPr>
              <a:t>       </a:t>
            </a:r>
            <a:r>
              <a:rPr lang="tr-TR" sz="1400" dirty="0" err="1">
                <a:solidFill>
                  <a:schemeClr val="tx1"/>
                </a:solidFill>
              </a:rPr>
              <a:t>faktoriyel</a:t>
            </a:r>
            <a:r>
              <a:rPr lang="tr-TR" sz="1400" dirty="0">
                <a:solidFill>
                  <a:schemeClr val="tx1"/>
                </a:solidFill>
              </a:rPr>
              <a:t> = </a:t>
            </a:r>
            <a:r>
              <a:rPr lang="tr-TR" sz="1400" dirty="0" err="1">
                <a:solidFill>
                  <a:schemeClr val="tx1"/>
                </a:solidFill>
              </a:rPr>
              <a:t>faktoriyel</a:t>
            </a:r>
            <a:r>
              <a:rPr lang="tr-TR" sz="1400" dirty="0">
                <a:solidFill>
                  <a:schemeClr val="tx1"/>
                </a:solidFill>
              </a:rPr>
              <a:t> *(</a:t>
            </a:r>
            <a:r>
              <a:rPr lang="tr-TR" sz="1400" dirty="0" err="1">
                <a:solidFill>
                  <a:schemeClr val="tx1"/>
                </a:solidFill>
              </a:rPr>
              <a:t>double</a:t>
            </a:r>
            <a:r>
              <a:rPr lang="tr-TR" sz="1400" dirty="0">
                <a:solidFill>
                  <a:schemeClr val="tx1"/>
                </a:solidFill>
              </a:rPr>
              <a:t>) x--;</a:t>
            </a:r>
          </a:p>
          <a:p>
            <a:pPr algn="just"/>
            <a:r>
              <a:rPr lang="tr-TR" sz="1600" dirty="0">
                <a:solidFill>
                  <a:schemeClr val="tx1"/>
                </a:solidFill>
              </a:rPr>
              <a:t>   }</a:t>
            </a:r>
          </a:p>
          <a:p>
            <a:pPr algn="just"/>
            <a:r>
              <a:rPr lang="tr-TR" sz="1600" dirty="0" err="1">
                <a:solidFill>
                  <a:schemeClr val="tx1"/>
                </a:solidFill>
              </a:rPr>
              <a:t>return</a:t>
            </a:r>
            <a:r>
              <a:rPr lang="tr-TR" sz="1600" dirty="0">
                <a:solidFill>
                  <a:schemeClr val="tx1"/>
                </a:solidFill>
              </a:rPr>
              <a:t> </a:t>
            </a:r>
            <a:r>
              <a:rPr lang="tr-TR" sz="1600" dirty="0" err="1">
                <a:solidFill>
                  <a:schemeClr val="tx1"/>
                </a:solidFill>
              </a:rPr>
              <a:t>faktoriyel</a:t>
            </a:r>
            <a:r>
              <a:rPr lang="tr-TR" sz="1600" dirty="0">
                <a:solidFill>
                  <a:schemeClr val="tx1"/>
                </a:solidFill>
              </a:rPr>
              <a:t>;</a:t>
            </a:r>
          </a:p>
          <a:p>
            <a:pPr algn="just"/>
            <a:r>
              <a:rPr lang="tr-TR" sz="1600" dirty="0">
                <a:solidFill>
                  <a:schemeClr val="tx1"/>
                </a:solidFill>
              </a:rPr>
              <a:t>}</a:t>
            </a:r>
            <a:endParaRPr lang="tr-TR" sz="1600" dirty="0"/>
          </a:p>
        </p:txBody>
      </p:sp>
      <p:sp>
        <p:nvSpPr>
          <p:cNvPr id="6" name="5 Yuvarlatılmış Dikdörtgen"/>
          <p:cNvSpPr/>
          <p:nvPr/>
        </p:nvSpPr>
        <p:spPr>
          <a:xfrm>
            <a:off x="1142976" y="5286388"/>
            <a:ext cx="2214578" cy="928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Neden </a:t>
            </a:r>
            <a:r>
              <a:rPr lang="tr-TR" dirty="0" err="1"/>
              <a:t>int</a:t>
            </a:r>
            <a:r>
              <a:rPr lang="tr-TR" dirty="0"/>
              <a:t> yerine </a:t>
            </a:r>
            <a:r>
              <a:rPr lang="tr-TR" dirty="0" err="1"/>
              <a:t>double</a:t>
            </a:r>
            <a:r>
              <a:rPr lang="tr-TR" dirty="0"/>
              <a:t> tercih edildi?</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err="1">
                <a:solidFill>
                  <a:schemeClr val="tx2">
                    <a:lumMod val="60000"/>
                    <a:lumOff val="40000"/>
                  </a:schemeClr>
                </a:solidFill>
              </a:rPr>
              <a:t>while</a:t>
            </a:r>
            <a:r>
              <a:rPr lang="tr-TR" b="1" dirty="0">
                <a:solidFill>
                  <a:schemeClr val="tx2">
                    <a:lumMod val="60000"/>
                    <a:lumOff val="40000"/>
                  </a:schemeClr>
                </a:solidFill>
              </a:rPr>
              <a:t> ile asal sayı kontrolü</a:t>
            </a:r>
            <a:endParaRPr lang="tr-TR" dirty="0"/>
          </a:p>
        </p:txBody>
      </p:sp>
      <p:sp>
        <p:nvSpPr>
          <p:cNvPr id="3" name="2 İçerik Yer Tutucusu"/>
          <p:cNvSpPr>
            <a:spLocks noGrp="1"/>
          </p:cNvSpPr>
          <p:nvPr>
            <p:ph sz="quarter" idx="1"/>
          </p:nvPr>
        </p:nvSpPr>
        <p:spPr/>
        <p:txBody>
          <a:bodyPr/>
          <a:lstStyle/>
          <a:p>
            <a:r>
              <a:rPr lang="tr-TR" dirty="0"/>
              <a:t>Hiçbir kaynaktan yararlanmadan kendi başınıza </a:t>
            </a:r>
            <a:r>
              <a:rPr lang="tr-TR" dirty="0" err="1"/>
              <a:t>while</a:t>
            </a:r>
            <a:r>
              <a:rPr lang="tr-TR" dirty="0"/>
              <a:t> ile asal sayı kontrolü yapan kodu yazınız.</a:t>
            </a:r>
          </a:p>
          <a:p>
            <a:pPr>
              <a:buNone/>
            </a:pPr>
            <a:endParaRPr lang="tr-TR" dirty="0"/>
          </a:p>
          <a:p>
            <a:pPr lvl="1"/>
            <a:r>
              <a:rPr lang="tr-TR" sz="3200" dirty="0" err="1">
                <a:solidFill>
                  <a:srgbClr val="002060"/>
                </a:solidFill>
              </a:rPr>
              <a:t>Lutfen</a:t>
            </a:r>
            <a:r>
              <a:rPr lang="tr-TR" sz="3200" dirty="0">
                <a:solidFill>
                  <a:srgbClr val="002060"/>
                </a:solidFill>
              </a:rPr>
              <a:t> bir tam </a:t>
            </a:r>
            <a:r>
              <a:rPr lang="tr-TR" sz="3200" dirty="0" err="1">
                <a:solidFill>
                  <a:srgbClr val="002060"/>
                </a:solidFill>
              </a:rPr>
              <a:t>sayi</a:t>
            </a:r>
            <a:r>
              <a:rPr lang="tr-TR" sz="3200" dirty="0">
                <a:solidFill>
                  <a:srgbClr val="002060"/>
                </a:solidFill>
              </a:rPr>
              <a:t> giriniz</a:t>
            </a:r>
          </a:p>
          <a:p>
            <a:pPr lvl="1"/>
            <a:r>
              <a:rPr lang="tr-TR" sz="3200" dirty="0">
                <a:solidFill>
                  <a:srgbClr val="002060"/>
                </a:solidFill>
              </a:rPr>
              <a:t>120</a:t>
            </a:r>
          </a:p>
          <a:p>
            <a:pPr lvl="1"/>
            <a:r>
              <a:rPr lang="tr-TR" sz="3200" dirty="0">
                <a:solidFill>
                  <a:srgbClr val="002060"/>
                </a:solidFill>
              </a:rPr>
              <a:t>120 </a:t>
            </a:r>
            <a:r>
              <a:rPr lang="tr-TR" sz="3200" dirty="0" err="1">
                <a:solidFill>
                  <a:srgbClr val="002060"/>
                </a:solidFill>
              </a:rPr>
              <a:t>sayisi</a:t>
            </a:r>
            <a:r>
              <a:rPr lang="tr-TR" sz="3200" dirty="0">
                <a:solidFill>
                  <a:srgbClr val="002060"/>
                </a:solidFill>
              </a:rPr>
              <a:t> asal </a:t>
            </a:r>
            <a:r>
              <a:rPr lang="tr-TR" sz="3200" dirty="0" err="1">
                <a:solidFill>
                  <a:srgbClr val="002060"/>
                </a:solidFill>
              </a:rPr>
              <a:t>degildir</a:t>
            </a:r>
            <a:r>
              <a:rPr lang="tr-TR" sz="3200" dirty="0">
                <a:solidFill>
                  <a:srgbClr val="002060"/>
                </a:solidFill>
              </a:rPr>
              <a:t>.</a:t>
            </a:r>
          </a:p>
          <a:p>
            <a:pPr lvl="1"/>
            <a:endParaRPr lang="tr-TR" sz="2100" dirty="0"/>
          </a:p>
        </p:txBody>
      </p:sp>
      <p:pic>
        <p:nvPicPr>
          <p:cNvPr id="4" name="3 Resim" descr="drawing-clip-art-man-drawing-md.png"/>
          <p:cNvPicPr>
            <a:picLocks noChangeAspect="1"/>
          </p:cNvPicPr>
          <p:nvPr/>
        </p:nvPicPr>
        <p:blipFill>
          <a:blip r:embed="rId3"/>
          <a:stretch>
            <a:fillRect/>
          </a:stretch>
        </p:blipFill>
        <p:spPr>
          <a:xfrm>
            <a:off x="6215074" y="3714752"/>
            <a:ext cx="2143140" cy="214314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2800" b="1">
                <a:solidFill>
                  <a:schemeClr val="tx2">
                    <a:lumMod val="60000"/>
                    <a:lumOff val="40000"/>
                  </a:schemeClr>
                </a:solidFill>
              </a:rPr>
              <a:t>while</a:t>
            </a:r>
            <a:r>
              <a:rPr lang="tr-TR" sz="2800" b="1" dirty="0">
                <a:solidFill>
                  <a:schemeClr val="tx2">
                    <a:lumMod val="60000"/>
                    <a:lumOff val="40000"/>
                  </a:schemeClr>
                </a:solidFill>
              </a:rPr>
              <a:t> uygulaması: Asal Sayı Kontrolü </a:t>
            </a:r>
          </a:p>
        </p:txBody>
      </p:sp>
      <p:sp>
        <p:nvSpPr>
          <p:cNvPr id="3" name="Alt Başlık 2"/>
          <p:cNvSpPr>
            <a:spLocks noGrp="1"/>
          </p:cNvSpPr>
          <p:nvPr>
            <p:ph sz="quarter" idx="1"/>
          </p:nvPr>
        </p:nvSpPr>
        <p:spPr/>
        <p:txBody>
          <a:bodyPr>
            <a:normAutofit fontScale="55000" lnSpcReduction="20000"/>
          </a:bodyPr>
          <a:lstStyle/>
          <a:p>
            <a:pPr algn="just">
              <a:buFontTx/>
              <a:buChar char="-"/>
            </a:pPr>
            <a:r>
              <a:rPr lang="tr-TR" sz="1800" b="1" dirty="0">
                <a:solidFill>
                  <a:schemeClr val="tx1"/>
                </a:solidFill>
              </a:rPr>
              <a:t> Asal Sayı Kontrolü (</a:t>
            </a:r>
            <a:r>
              <a:rPr lang="tr-TR" sz="1800" dirty="0">
                <a:solidFill>
                  <a:schemeClr val="tx1"/>
                </a:solidFill>
              </a:rPr>
              <a:t>girilen bir sayının asal olup olmadığının tespiti</a:t>
            </a:r>
            <a:r>
              <a:rPr lang="tr-TR" sz="1800" b="1" dirty="0">
                <a:solidFill>
                  <a:schemeClr val="tx1"/>
                </a:solidFill>
              </a:rPr>
              <a:t>)</a:t>
            </a:r>
          </a:p>
          <a:p>
            <a:pPr algn="just"/>
            <a:r>
              <a:rPr lang="tr-TR" sz="1800" b="1" dirty="0">
                <a:solidFill>
                  <a:schemeClr val="tx1"/>
                </a:solidFill>
              </a:rPr>
              <a:t>   </a:t>
            </a:r>
            <a:r>
              <a:rPr lang="tr-TR" sz="1800" dirty="0" err="1">
                <a:solidFill>
                  <a:schemeClr val="tx1"/>
                </a:solidFill>
              </a:rPr>
              <a:t>int</a:t>
            </a:r>
            <a:r>
              <a:rPr lang="tr-TR" sz="1800" dirty="0">
                <a:solidFill>
                  <a:schemeClr val="tx1"/>
                </a:solidFill>
              </a:rPr>
              <a:t> x;</a:t>
            </a:r>
          </a:p>
          <a:p>
            <a:pPr algn="just"/>
            <a:r>
              <a:rPr lang="tr-TR" sz="1800" dirty="0">
                <a:solidFill>
                  <a:schemeClr val="tx1"/>
                </a:solidFill>
              </a:rPr>
              <a:t>   </a:t>
            </a:r>
            <a:r>
              <a:rPr lang="tr-TR" sz="1800" dirty="0" err="1">
                <a:solidFill>
                  <a:schemeClr val="tx1"/>
                </a:solidFill>
              </a:rPr>
              <a:t>int</a:t>
            </a:r>
            <a:r>
              <a:rPr lang="tr-TR" sz="1800" dirty="0">
                <a:solidFill>
                  <a:schemeClr val="tx1"/>
                </a:solidFill>
              </a:rPr>
              <a:t> </a:t>
            </a:r>
            <a:r>
              <a:rPr lang="tr-TR" sz="1800" dirty="0" err="1">
                <a:solidFill>
                  <a:schemeClr val="tx1"/>
                </a:solidFill>
              </a:rPr>
              <a:t>bolen</a:t>
            </a:r>
            <a:r>
              <a:rPr lang="tr-TR" sz="1800" dirty="0">
                <a:solidFill>
                  <a:schemeClr val="tx1"/>
                </a:solidFill>
              </a:rPr>
              <a:t> = 2;</a:t>
            </a:r>
          </a:p>
          <a:p>
            <a:pPr algn="just"/>
            <a:r>
              <a:rPr lang="tr-TR" sz="1800" dirty="0">
                <a:solidFill>
                  <a:schemeClr val="tx1"/>
                </a:solidFill>
              </a:rPr>
              <a:t>   </a:t>
            </a:r>
            <a:r>
              <a:rPr lang="tr-TR" sz="1800" dirty="0" err="1">
                <a:solidFill>
                  <a:schemeClr val="tx1"/>
                </a:solidFill>
              </a:rPr>
              <a:t>int</a:t>
            </a:r>
            <a:r>
              <a:rPr lang="tr-TR" sz="1800" dirty="0">
                <a:solidFill>
                  <a:schemeClr val="tx1"/>
                </a:solidFill>
              </a:rPr>
              <a:t> </a:t>
            </a:r>
            <a:r>
              <a:rPr lang="tr-TR" sz="1800" dirty="0" err="1">
                <a:solidFill>
                  <a:schemeClr val="tx1"/>
                </a:solidFill>
              </a:rPr>
              <a:t>flag</a:t>
            </a:r>
            <a:r>
              <a:rPr lang="tr-TR" sz="1800" dirty="0">
                <a:solidFill>
                  <a:schemeClr val="tx1"/>
                </a:solidFill>
              </a:rPr>
              <a:t> = 1;</a:t>
            </a:r>
          </a:p>
          <a:p>
            <a:pPr algn="just"/>
            <a:r>
              <a:rPr lang="tr-TR" sz="1800" dirty="0">
                <a:solidFill>
                  <a:schemeClr val="tx1"/>
                </a:solidFill>
              </a:rPr>
              <a:t>   </a:t>
            </a:r>
            <a:r>
              <a:rPr lang="tr-TR" sz="1800" dirty="0" err="1">
                <a:solidFill>
                  <a:schemeClr val="tx1"/>
                </a:solidFill>
              </a:rPr>
              <a:t>printf</a:t>
            </a:r>
            <a:r>
              <a:rPr lang="tr-TR" sz="1800" dirty="0">
                <a:solidFill>
                  <a:schemeClr val="tx1"/>
                </a:solidFill>
              </a:rPr>
              <a:t>(“Lütfen bir tam sayı giriniz: “);</a:t>
            </a:r>
          </a:p>
          <a:p>
            <a:pPr algn="just"/>
            <a:r>
              <a:rPr lang="tr-TR" sz="1800" dirty="0">
                <a:solidFill>
                  <a:schemeClr val="tx1"/>
                </a:solidFill>
              </a:rPr>
              <a:t>   </a:t>
            </a:r>
            <a:r>
              <a:rPr lang="tr-TR" sz="1800" dirty="0" err="1">
                <a:solidFill>
                  <a:schemeClr val="tx1"/>
                </a:solidFill>
              </a:rPr>
              <a:t>scanf</a:t>
            </a:r>
            <a:r>
              <a:rPr lang="tr-TR" sz="1800" dirty="0">
                <a:solidFill>
                  <a:schemeClr val="tx1"/>
                </a:solidFill>
              </a:rPr>
              <a:t>("%d", &amp;x);</a:t>
            </a:r>
          </a:p>
          <a:p>
            <a:pPr algn="just"/>
            <a:r>
              <a:rPr lang="tr-TR" sz="1800" dirty="0">
                <a:solidFill>
                  <a:schemeClr val="tx1"/>
                </a:solidFill>
              </a:rPr>
              <a:t>   </a:t>
            </a:r>
            <a:r>
              <a:rPr lang="tr-TR" sz="1800" dirty="0" err="1">
                <a:solidFill>
                  <a:schemeClr val="tx1"/>
                </a:solidFill>
              </a:rPr>
              <a:t>while</a:t>
            </a:r>
            <a:r>
              <a:rPr lang="tr-TR" sz="1800" dirty="0">
                <a:solidFill>
                  <a:schemeClr val="tx1"/>
                </a:solidFill>
              </a:rPr>
              <a:t>(</a:t>
            </a:r>
            <a:r>
              <a:rPr lang="tr-TR" sz="1800" dirty="0" err="1">
                <a:solidFill>
                  <a:schemeClr val="tx1"/>
                </a:solidFill>
              </a:rPr>
              <a:t>bolen</a:t>
            </a:r>
            <a:r>
              <a:rPr lang="tr-TR" sz="1800" dirty="0">
                <a:solidFill>
                  <a:schemeClr val="tx1"/>
                </a:solidFill>
              </a:rPr>
              <a:t> &lt;= </a:t>
            </a:r>
            <a:r>
              <a:rPr lang="tr-TR" sz="1800" dirty="0" err="1">
                <a:solidFill>
                  <a:schemeClr val="tx1"/>
                </a:solidFill>
              </a:rPr>
              <a:t>sqrt</a:t>
            </a:r>
            <a:r>
              <a:rPr lang="tr-TR" sz="1800" dirty="0">
                <a:solidFill>
                  <a:schemeClr val="tx1"/>
                </a:solidFill>
              </a:rPr>
              <a:t>(x)){</a:t>
            </a:r>
          </a:p>
          <a:p>
            <a:pPr algn="just"/>
            <a:r>
              <a:rPr lang="tr-TR" sz="1800" dirty="0">
                <a:solidFill>
                  <a:schemeClr val="tx1"/>
                </a:solidFill>
              </a:rPr>
              <a:t>       </a:t>
            </a:r>
            <a:r>
              <a:rPr lang="tr-TR" sz="1800" dirty="0" err="1">
                <a:solidFill>
                  <a:schemeClr val="tx1"/>
                </a:solidFill>
              </a:rPr>
              <a:t>if</a:t>
            </a:r>
            <a:r>
              <a:rPr lang="tr-TR" sz="1800" dirty="0">
                <a:solidFill>
                  <a:schemeClr val="tx1"/>
                </a:solidFill>
              </a:rPr>
              <a:t>(x % </a:t>
            </a:r>
            <a:r>
              <a:rPr lang="tr-TR" sz="1800" dirty="0" err="1">
                <a:solidFill>
                  <a:schemeClr val="tx1"/>
                </a:solidFill>
              </a:rPr>
              <a:t>bolen</a:t>
            </a:r>
            <a:r>
              <a:rPr lang="tr-TR" sz="1800" dirty="0">
                <a:solidFill>
                  <a:schemeClr val="tx1"/>
                </a:solidFill>
              </a:rPr>
              <a:t> == 0){</a:t>
            </a:r>
          </a:p>
          <a:p>
            <a:pPr algn="just"/>
            <a:r>
              <a:rPr lang="tr-TR" sz="1800" dirty="0">
                <a:solidFill>
                  <a:schemeClr val="tx1"/>
                </a:solidFill>
              </a:rPr>
              <a:t>           </a:t>
            </a:r>
            <a:r>
              <a:rPr lang="tr-TR" sz="1800" dirty="0" err="1">
                <a:solidFill>
                  <a:schemeClr val="tx1"/>
                </a:solidFill>
              </a:rPr>
              <a:t>flag</a:t>
            </a:r>
            <a:r>
              <a:rPr lang="tr-TR" sz="1800" dirty="0">
                <a:solidFill>
                  <a:schemeClr val="tx1"/>
                </a:solidFill>
              </a:rPr>
              <a:t> = 0;</a:t>
            </a:r>
          </a:p>
          <a:p>
            <a:pPr algn="just"/>
            <a:r>
              <a:rPr lang="tr-TR" sz="1800" dirty="0">
                <a:solidFill>
                  <a:schemeClr val="tx1"/>
                </a:solidFill>
              </a:rPr>
              <a:t>           break;</a:t>
            </a:r>
          </a:p>
          <a:p>
            <a:pPr algn="just"/>
            <a:r>
              <a:rPr lang="tr-TR" sz="1800" dirty="0">
                <a:solidFill>
                  <a:schemeClr val="tx1"/>
                </a:solidFill>
              </a:rPr>
              <a:t>       }</a:t>
            </a:r>
          </a:p>
          <a:p>
            <a:pPr algn="just"/>
            <a:r>
              <a:rPr lang="tr-TR" sz="1800" dirty="0">
                <a:solidFill>
                  <a:schemeClr val="tx1"/>
                </a:solidFill>
              </a:rPr>
              <a:t>       </a:t>
            </a:r>
            <a:r>
              <a:rPr lang="tr-TR" sz="1800" dirty="0" err="1">
                <a:solidFill>
                  <a:schemeClr val="tx1"/>
                </a:solidFill>
              </a:rPr>
              <a:t>bolen</a:t>
            </a:r>
            <a:r>
              <a:rPr lang="tr-TR" sz="1800" dirty="0">
                <a:solidFill>
                  <a:schemeClr val="tx1"/>
                </a:solidFill>
              </a:rPr>
              <a:t>++;</a:t>
            </a:r>
          </a:p>
          <a:p>
            <a:pPr algn="just"/>
            <a:r>
              <a:rPr lang="tr-TR" sz="1800" dirty="0">
                <a:solidFill>
                  <a:schemeClr val="tx1"/>
                </a:solidFill>
              </a:rPr>
              <a:t>   }</a:t>
            </a:r>
          </a:p>
          <a:p>
            <a:pPr algn="just"/>
            <a:r>
              <a:rPr lang="tr-TR" sz="1800" dirty="0">
                <a:solidFill>
                  <a:schemeClr val="tx1"/>
                </a:solidFill>
              </a:rPr>
              <a:t>   </a:t>
            </a:r>
            <a:r>
              <a:rPr lang="tr-TR" sz="1800" dirty="0" err="1">
                <a:solidFill>
                  <a:schemeClr val="tx1"/>
                </a:solidFill>
              </a:rPr>
              <a:t>if</a:t>
            </a:r>
            <a:r>
              <a:rPr lang="tr-TR" sz="1800" dirty="0">
                <a:solidFill>
                  <a:schemeClr val="tx1"/>
                </a:solidFill>
              </a:rPr>
              <a:t>(</a:t>
            </a:r>
            <a:r>
              <a:rPr lang="tr-TR" sz="1800" dirty="0" err="1">
                <a:solidFill>
                  <a:schemeClr val="tx1"/>
                </a:solidFill>
              </a:rPr>
              <a:t>flag</a:t>
            </a:r>
            <a:r>
              <a:rPr lang="tr-TR" sz="1800" dirty="0">
                <a:solidFill>
                  <a:schemeClr val="tx1"/>
                </a:solidFill>
              </a:rPr>
              <a:t>)</a:t>
            </a:r>
          </a:p>
          <a:p>
            <a:pPr algn="just"/>
            <a:r>
              <a:rPr lang="tr-TR" sz="1800" dirty="0">
                <a:solidFill>
                  <a:schemeClr val="tx1"/>
                </a:solidFill>
              </a:rPr>
              <a:t>       </a:t>
            </a:r>
            <a:r>
              <a:rPr lang="tr-TR" sz="1800" dirty="0" err="1">
                <a:solidFill>
                  <a:schemeClr val="tx1"/>
                </a:solidFill>
              </a:rPr>
              <a:t>printf</a:t>
            </a:r>
            <a:r>
              <a:rPr lang="tr-TR" sz="1800" dirty="0">
                <a:solidFill>
                  <a:schemeClr val="tx1"/>
                </a:solidFill>
              </a:rPr>
              <a:t>(“%d sayısı asaldır.”, x);</a:t>
            </a:r>
          </a:p>
          <a:p>
            <a:pPr algn="just"/>
            <a:r>
              <a:rPr lang="tr-TR" sz="1800" dirty="0">
                <a:solidFill>
                  <a:schemeClr val="tx1"/>
                </a:solidFill>
              </a:rPr>
              <a:t>   else</a:t>
            </a:r>
          </a:p>
          <a:p>
            <a:pPr algn="just"/>
            <a:r>
              <a:rPr lang="tr-TR" sz="1800" dirty="0">
                <a:solidFill>
                  <a:schemeClr val="tx1"/>
                </a:solidFill>
              </a:rPr>
              <a:t>       </a:t>
            </a:r>
            <a:r>
              <a:rPr lang="tr-TR" sz="1800" dirty="0" err="1">
                <a:solidFill>
                  <a:schemeClr val="tx1"/>
                </a:solidFill>
              </a:rPr>
              <a:t>printf</a:t>
            </a:r>
            <a:r>
              <a:rPr lang="tr-TR" sz="1800" dirty="0">
                <a:solidFill>
                  <a:schemeClr val="tx1"/>
                </a:solidFill>
              </a:rPr>
              <a:t>(“%d sayısı asal değildir.", x);</a:t>
            </a:r>
          </a:p>
          <a:p>
            <a:pPr algn="just"/>
            <a:endParaRPr lang="tr-TR" sz="2400" dirty="0">
              <a:solidFill>
                <a:schemeClr val="tx1"/>
              </a:solidFill>
            </a:endParaRPr>
          </a:p>
          <a:p>
            <a:pPr algn="just">
              <a:buFont typeface="Wingdings" pitchFamily="2" charset="2"/>
              <a:buChar char="Ø"/>
            </a:pPr>
            <a:r>
              <a:rPr lang="tr-TR" sz="2200" dirty="0">
                <a:solidFill>
                  <a:schemeClr val="tx1"/>
                </a:solidFill>
              </a:rPr>
              <a:t> Yukarıdaki örnekte kullanıcının girdiği bir sayının asal olup olmadığı tespit edilmeye çalışılmaktadır. </a:t>
            </a:r>
            <a:r>
              <a:rPr lang="tr-TR" sz="2200" b="1" i="1" dirty="0" err="1">
                <a:solidFill>
                  <a:schemeClr val="tx1"/>
                </a:solidFill>
              </a:rPr>
              <a:t>bolen</a:t>
            </a:r>
            <a:r>
              <a:rPr lang="tr-TR" sz="2200" b="1" i="1" dirty="0">
                <a:solidFill>
                  <a:schemeClr val="tx1"/>
                </a:solidFill>
              </a:rPr>
              <a:t> </a:t>
            </a:r>
            <a:r>
              <a:rPr lang="tr-TR" sz="2200" dirty="0">
                <a:solidFill>
                  <a:schemeClr val="tx1"/>
                </a:solidFill>
              </a:rPr>
              <a:t>değişkeni girilen sayıyı bölecek olan sayıyı belirtmektedir ve döngünün her bir adımında güncellenmektedir. </a:t>
            </a:r>
            <a:r>
              <a:rPr lang="tr-TR" sz="2200" b="1" i="1" dirty="0" err="1">
                <a:solidFill>
                  <a:schemeClr val="tx1"/>
                </a:solidFill>
              </a:rPr>
              <a:t>flag</a:t>
            </a:r>
            <a:r>
              <a:rPr lang="tr-TR" sz="2200" dirty="0">
                <a:solidFill>
                  <a:schemeClr val="tx1"/>
                </a:solidFill>
              </a:rPr>
              <a:t> değişkeni ise sayının asal olup olmadığını tutan değişkendir. Başlangıçta atanan “</a:t>
            </a:r>
            <a:r>
              <a:rPr lang="tr-TR" sz="2200" i="1" dirty="0">
                <a:solidFill>
                  <a:schemeClr val="tx1"/>
                </a:solidFill>
              </a:rPr>
              <a:t>1”</a:t>
            </a:r>
            <a:r>
              <a:rPr lang="tr-TR" sz="2200" dirty="0">
                <a:solidFill>
                  <a:schemeClr val="tx1"/>
                </a:solidFill>
              </a:rPr>
              <a:t> değeri girilen her sayının başlangıçta asal olduğunun varsayılmasına göre atanmıştır. Ancak döngü içerisinde girilen sayıyı bölen bir sayıya rastlanırsa bu değişken “</a:t>
            </a:r>
            <a:r>
              <a:rPr lang="tr-TR" sz="2200" i="1" dirty="0">
                <a:solidFill>
                  <a:schemeClr val="tx1"/>
                </a:solidFill>
              </a:rPr>
              <a:t>0</a:t>
            </a:r>
            <a:r>
              <a:rPr lang="tr-TR" sz="2200" dirty="0">
                <a:solidFill>
                  <a:schemeClr val="tx1"/>
                </a:solidFill>
              </a:rPr>
              <a:t>” yapılır ve </a:t>
            </a:r>
            <a:r>
              <a:rPr lang="tr-TR" sz="2200" b="1" i="1" dirty="0">
                <a:solidFill>
                  <a:schemeClr val="tx1"/>
                </a:solidFill>
              </a:rPr>
              <a:t>break</a:t>
            </a:r>
            <a:r>
              <a:rPr lang="tr-TR" sz="2200" dirty="0">
                <a:solidFill>
                  <a:schemeClr val="tx1"/>
                </a:solidFill>
              </a:rPr>
              <a:t> komutuyla döngüden çıkılır. Döngüden çıkış koşulunda </a:t>
            </a:r>
            <a:r>
              <a:rPr lang="tr-TR" sz="2200" dirty="0" err="1">
                <a:solidFill>
                  <a:schemeClr val="tx1"/>
                </a:solidFill>
              </a:rPr>
              <a:t>bolen</a:t>
            </a:r>
            <a:r>
              <a:rPr lang="tr-TR" sz="2200" dirty="0">
                <a:solidFill>
                  <a:schemeClr val="tx1"/>
                </a:solidFill>
              </a:rPr>
              <a:t> değişkeni </a:t>
            </a:r>
            <a:r>
              <a:rPr lang="tr-TR" sz="2200" dirty="0" err="1">
                <a:solidFill>
                  <a:schemeClr val="tx1"/>
                </a:solidFill>
              </a:rPr>
              <a:t>x’ten</a:t>
            </a:r>
            <a:r>
              <a:rPr lang="tr-TR" sz="2200" dirty="0">
                <a:solidFill>
                  <a:schemeClr val="tx1"/>
                </a:solidFill>
              </a:rPr>
              <a:t> değil x/2’den küçük eşittir diye kontrol edilmektedir. Bunun nedeni x/2 ile x arasındaki hiçbir sayının </a:t>
            </a:r>
            <a:r>
              <a:rPr lang="tr-TR" sz="2200" dirty="0" err="1">
                <a:solidFill>
                  <a:schemeClr val="tx1"/>
                </a:solidFill>
              </a:rPr>
              <a:t>x’i</a:t>
            </a:r>
            <a:r>
              <a:rPr lang="tr-TR" sz="2200" dirty="0">
                <a:solidFill>
                  <a:schemeClr val="tx1"/>
                </a:solidFill>
              </a:rPr>
              <a:t> zaten bölemeyecek olmasıdır (bundan daha iyi bir yol var mıdır?). Tabloda klavyeden 9 değerinin girildiği bir durum için değişken değerleri gösterilmektedir. İşlem sonucunda ise çıktı olarak “</a:t>
            </a:r>
            <a:r>
              <a:rPr lang="tr-TR" sz="2200" b="1" i="1" dirty="0">
                <a:solidFill>
                  <a:schemeClr val="tx1"/>
                </a:solidFill>
              </a:rPr>
              <a:t>9 sayısı asal değildir</a:t>
            </a:r>
            <a:r>
              <a:rPr lang="tr-TR" sz="2200" dirty="0">
                <a:solidFill>
                  <a:schemeClr val="tx1"/>
                </a:solidFill>
              </a:rPr>
              <a:t>.” yazılacaktır.</a:t>
            </a:r>
          </a:p>
        </p:txBody>
      </p:sp>
      <p:graphicFrame>
        <p:nvGraphicFramePr>
          <p:cNvPr id="4" name="Table 3"/>
          <p:cNvGraphicFramePr>
            <a:graphicFrameLocks noGrp="1"/>
          </p:cNvGraphicFramePr>
          <p:nvPr>
            <p:extLst>
              <p:ext uri="{D42A27DB-BD31-4B8C-83A1-F6EECF244321}">
                <p14:modId xmlns="" xmlns:p14="http://schemas.microsoft.com/office/powerpoint/2010/main" val="1875656687"/>
              </p:ext>
            </p:extLst>
          </p:nvPr>
        </p:nvGraphicFramePr>
        <p:xfrm>
          <a:off x="4355976" y="2060848"/>
          <a:ext cx="4536504" cy="1524000"/>
        </p:xfrm>
        <a:graphic>
          <a:graphicData uri="http://schemas.openxmlformats.org/drawingml/2006/table">
            <a:tbl>
              <a:tblPr firstRow="1" bandRow="1">
                <a:tableStyleId>{5C22544A-7EE6-4342-B048-85BDC9FD1C3A}</a:tableStyleId>
              </a:tblPr>
              <a:tblGrid>
                <a:gridCol w="2520280">
                  <a:extLst>
                    <a:ext uri="{9D8B030D-6E8A-4147-A177-3AD203B41FA5}">
                      <a16:colId xmlns="" xmlns:a16="http://schemas.microsoft.com/office/drawing/2014/main" val="20000"/>
                    </a:ext>
                  </a:extLst>
                </a:gridCol>
                <a:gridCol w="504056">
                  <a:extLst>
                    <a:ext uri="{9D8B030D-6E8A-4147-A177-3AD203B41FA5}">
                      <a16:colId xmlns="" xmlns:a16="http://schemas.microsoft.com/office/drawing/2014/main" val="20001"/>
                    </a:ext>
                  </a:extLst>
                </a:gridCol>
                <a:gridCol w="792088">
                  <a:extLst>
                    <a:ext uri="{9D8B030D-6E8A-4147-A177-3AD203B41FA5}">
                      <a16:colId xmlns="" xmlns:a16="http://schemas.microsoft.com/office/drawing/2014/main" val="20002"/>
                    </a:ext>
                  </a:extLst>
                </a:gridCol>
                <a:gridCol w="720080">
                  <a:extLst>
                    <a:ext uri="{9D8B030D-6E8A-4147-A177-3AD203B41FA5}">
                      <a16:colId xmlns="" xmlns:a16="http://schemas.microsoft.com/office/drawing/2014/main" val="20003"/>
                    </a:ext>
                  </a:extLst>
                </a:gridCol>
              </a:tblGrid>
              <a:tr h="290286">
                <a:tc>
                  <a:txBody>
                    <a:bodyPr/>
                    <a:lstStyle/>
                    <a:p>
                      <a:pPr algn="ctr"/>
                      <a:r>
                        <a:rPr lang="tr-TR" sz="1400">
                          <a:solidFill>
                            <a:schemeClr val="tx1"/>
                          </a:solidFill>
                        </a:rPr>
                        <a:t>döngü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bolen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flag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290286">
                <a:tc>
                  <a:txBody>
                    <a:bodyPr/>
                    <a:lstStyle/>
                    <a:p>
                      <a:pPr algn="ctr"/>
                      <a:r>
                        <a:rPr lang="tr-TR" sz="1400">
                          <a:solidFill>
                            <a:schemeClr val="tx1"/>
                          </a:solidFill>
                        </a:rPr>
                        <a:t>0 (döngüye girilmeden önce)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90286">
                <a:tc>
                  <a:txBody>
                    <a:bodyPr/>
                    <a:lstStyle/>
                    <a:p>
                      <a:pPr algn="ctr"/>
                      <a:r>
                        <a:rPr lang="tr-TR" sz="140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90286">
                <a:tc>
                  <a:txBody>
                    <a:bodyPr/>
                    <a:lstStyle/>
                    <a:p>
                      <a:pPr algn="ctr"/>
                      <a:r>
                        <a:rPr lang="tr-TR" sz="140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90286">
                <a:tc>
                  <a:txBody>
                    <a:bodyPr/>
                    <a:lstStyle/>
                    <a:p>
                      <a:pPr algn="ctr"/>
                      <a:r>
                        <a:rPr lang="tr-TR" sz="1400">
                          <a:solidFill>
                            <a:schemeClr val="tx1"/>
                          </a:solidFill>
                        </a:rPr>
                        <a:t>Döngü dışı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bl>
          </a:graphicData>
        </a:graphic>
      </p:graphicFrame>
    </p:spTree>
  </p:cSld>
  <p:clrMapOvr>
    <a:overrideClrMapping bg1="lt1" tx1="dk1" bg2="lt2" tx2="dk2" accent1="accent1" accent2="accent2" accent3="accent3" accent4="accent4" accent5="accent5" accent6="accent6" hlink="hlink" folHlink="folHlink"/>
  </p:clrMapOvr>
  <p:transition>
    <p:random/>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Asal sayı hesaplayan bir kod yazmak</a:t>
            </a:r>
          </a:p>
        </p:txBody>
      </p:sp>
      <p:sp>
        <p:nvSpPr>
          <p:cNvPr id="3" name="2 İçerik Yer Tutucusu"/>
          <p:cNvSpPr>
            <a:spLocks noGrp="1"/>
          </p:cNvSpPr>
          <p:nvPr>
            <p:ph sz="quarter" idx="1"/>
          </p:nvPr>
        </p:nvSpPr>
        <p:spPr/>
        <p:txBody>
          <a:bodyPr/>
          <a:lstStyle/>
          <a:p>
            <a:r>
              <a:rPr lang="tr-TR" dirty="0"/>
              <a:t>1 saniye aralıklarla 1 milyondan daha büyük asal sayıları sırayla ekranda görüntülesin.</a:t>
            </a:r>
          </a:p>
          <a:p>
            <a:pPr lvl="1"/>
            <a:r>
              <a:rPr lang="tr-TR" dirty="0" err="1"/>
              <a:t>system</a:t>
            </a:r>
            <a:r>
              <a:rPr lang="tr-TR" dirty="0"/>
              <a:t>(“</a:t>
            </a:r>
            <a:r>
              <a:rPr lang="tr-TR" dirty="0" err="1"/>
              <a:t>cls</a:t>
            </a:r>
            <a:r>
              <a:rPr lang="tr-TR" dirty="0"/>
              <a:t>”) kullanmaya çalışalım.</a:t>
            </a:r>
          </a:p>
          <a:p>
            <a:pPr lvl="1"/>
            <a:r>
              <a:rPr lang="tr-TR" dirty="0"/>
              <a:t>fonksiyon kullanmaya çalışalım.</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Kodun </a:t>
            </a:r>
            <a:r>
              <a:rPr lang="tr-TR" dirty="0" err="1"/>
              <a:t>main</a:t>
            </a:r>
            <a:r>
              <a:rPr lang="tr-TR" dirty="0"/>
              <a:t> kısmı</a:t>
            </a:r>
          </a:p>
        </p:txBody>
      </p:sp>
      <p:sp>
        <p:nvSpPr>
          <p:cNvPr id="3" name="2 İçerik Yer Tutucusu"/>
          <p:cNvSpPr>
            <a:spLocks noGrp="1"/>
          </p:cNvSpPr>
          <p:nvPr>
            <p:ph sz="quarter" idx="1"/>
          </p:nvPr>
        </p:nvSpPr>
        <p:spPr/>
        <p:txBody>
          <a:bodyPr>
            <a:normAutofit fontScale="475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a:t>#</a:t>
            </a:r>
            <a:r>
              <a:rPr lang="tr-TR" dirty="0" err="1"/>
              <a:t>include</a:t>
            </a:r>
            <a:r>
              <a:rPr lang="tr-TR" dirty="0"/>
              <a:t> &lt;time.h&gt;</a:t>
            </a:r>
          </a:p>
          <a:p>
            <a:pPr>
              <a:buNone/>
            </a:pPr>
            <a:endParaRPr lang="tr-TR" dirty="0"/>
          </a:p>
          <a:p>
            <a:pPr>
              <a:buNone/>
            </a:pPr>
            <a:r>
              <a:rPr lang="tr-TR" dirty="0" err="1"/>
              <a:t>int</a:t>
            </a:r>
            <a:r>
              <a:rPr lang="tr-TR" dirty="0"/>
              <a:t> asal (</a:t>
            </a:r>
            <a:r>
              <a:rPr lang="tr-TR" dirty="0" err="1"/>
              <a:t>int</a:t>
            </a:r>
            <a:r>
              <a:rPr lang="tr-TR" dirty="0"/>
              <a:t> a);</a:t>
            </a:r>
          </a:p>
          <a:p>
            <a:pPr>
              <a:buNone/>
            </a:pPr>
            <a:r>
              <a:rPr lang="tr-TR" dirty="0" err="1"/>
              <a:t>void</a:t>
            </a:r>
            <a:r>
              <a:rPr lang="tr-TR" dirty="0"/>
              <a:t> </a:t>
            </a:r>
            <a:r>
              <a:rPr lang="tr-TR" dirty="0" err="1"/>
              <a:t>delay</a:t>
            </a:r>
            <a:r>
              <a:rPr lang="tr-TR" dirty="0"/>
              <a:t>(</a:t>
            </a:r>
            <a:r>
              <a:rPr lang="tr-TR" dirty="0" err="1"/>
              <a:t>int</a:t>
            </a:r>
            <a:r>
              <a:rPr lang="tr-TR" dirty="0"/>
              <a:t> </a:t>
            </a:r>
            <a:r>
              <a:rPr lang="tr-TR" dirty="0" err="1"/>
              <a:t>seconds</a:t>
            </a:r>
            <a:r>
              <a:rPr lang="tr-TR" dirty="0"/>
              <a:t>);</a:t>
            </a:r>
          </a:p>
          <a:p>
            <a:pPr>
              <a:buNone/>
            </a:pPr>
            <a:endParaRPr lang="tr-TR" dirty="0"/>
          </a:p>
          <a:p>
            <a:pPr>
              <a:buNone/>
            </a:pPr>
            <a:r>
              <a:rPr lang="tr-TR" dirty="0" err="1"/>
              <a:t>int</a:t>
            </a:r>
            <a:r>
              <a:rPr lang="tr-TR" dirty="0"/>
              <a:t> </a:t>
            </a:r>
            <a:r>
              <a:rPr lang="tr-TR" dirty="0" err="1"/>
              <a:t>main</a:t>
            </a:r>
            <a:r>
              <a:rPr lang="tr-TR" dirty="0"/>
              <a:t>()</a:t>
            </a:r>
          </a:p>
          <a:p>
            <a:pPr>
              <a:buNone/>
            </a:pPr>
            <a:r>
              <a:rPr lang="tr-TR" dirty="0"/>
              <a:t>{</a:t>
            </a:r>
          </a:p>
          <a:p>
            <a:pPr>
              <a:buNone/>
            </a:pPr>
            <a:r>
              <a:rPr lang="tr-TR" dirty="0"/>
              <a:t>	</a:t>
            </a:r>
            <a:r>
              <a:rPr lang="tr-TR" dirty="0" err="1"/>
              <a:t>int</a:t>
            </a:r>
            <a:r>
              <a:rPr lang="tr-TR" dirty="0"/>
              <a:t> </a:t>
            </a:r>
            <a:r>
              <a:rPr lang="tr-TR" dirty="0" err="1"/>
              <a:t>sayi</a:t>
            </a:r>
            <a:r>
              <a:rPr lang="tr-TR" dirty="0"/>
              <a:t>=1000000;</a:t>
            </a:r>
          </a:p>
          <a:p>
            <a:pPr>
              <a:buNone/>
            </a:pPr>
            <a:r>
              <a:rPr lang="tr-TR" dirty="0"/>
              <a:t>		</a:t>
            </a:r>
            <a:r>
              <a:rPr lang="tr-TR" dirty="0" err="1"/>
              <a:t>while</a:t>
            </a:r>
            <a:r>
              <a:rPr lang="tr-TR" dirty="0"/>
              <a:t>(1)</a:t>
            </a:r>
          </a:p>
          <a:p>
            <a:pPr>
              <a:buNone/>
            </a:pPr>
            <a:r>
              <a:rPr lang="tr-TR" dirty="0"/>
              <a:t>	{</a:t>
            </a:r>
          </a:p>
          <a:p>
            <a:pPr>
              <a:buNone/>
            </a:pPr>
            <a:r>
              <a:rPr lang="tr-TR" dirty="0"/>
              <a:t>		</a:t>
            </a:r>
            <a:r>
              <a:rPr lang="tr-TR" dirty="0" err="1"/>
              <a:t>if</a:t>
            </a:r>
            <a:r>
              <a:rPr lang="tr-TR" dirty="0"/>
              <a:t>(asal(</a:t>
            </a:r>
            <a:r>
              <a:rPr lang="tr-TR" dirty="0" err="1"/>
              <a:t>sayi</a:t>
            </a:r>
            <a:r>
              <a:rPr lang="tr-TR" dirty="0"/>
              <a:t>))</a:t>
            </a:r>
          </a:p>
          <a:p>
            <a:pPr>
              <a:buNone/>
            </a:pPr>
            <a:r>
              <a:rPr lang="tr-TR" dirty="0"/>
              <a:t>			{</a:t>
            </a:r>
          </a:p>
          <a:p>
            <a:pPr>
              <a:buNone/>
            </a:pPr>
            <a:r>
              <a:rPr lang="tr-TR" dirty="0"/>
              <a:t>			</a:t>
            </a:r>
            <a:r>
              <a:rPr lang="tr-TR" dirty="0" err="1"/>
              <a:t>system</a:t>
            </a:r>
            <a:r>
              <a:rPr lang="tr-TR" dirty="0"/>
              <a:t>("</a:t>
            </a:r>
            <a:r>
              <a:rPr lang="tr-TR" dirty="0" err="1"/>
              <a:t>cls</a:t>
            </a:r>
            <a:r>
              <a:rPr lang="tr-TR" dirty="0"/>
              <a:t>");</a:t>
            </a:r>
          </a:p>
          <a:p>
            <a:pPr>
              <a:buNone/>
            </a:pPr>
            <a:r>
              <a:rPr lang="tr-TR" dirty="0"/>
              <a:t>			</a:t>
            </a:r>
            <a:r>
              <a:rPr lang="tr-TR" dirty="0" err="1"/>
              <a:t>printf</a:t>
            </a:r>
            <a:r>
              <a:rPr lang="tr-TR" dirty="0"/>
              <a:t>("%d\n",</a:t>
            </a:r>
            <a:r>
              <a:rPr lang="tr-TR" dirty="0" err="1"/>
              <a:t>sayi</a:t>
            </a:r>
            <a:r>
              <a:rPr lang="tr-TR" dirty="0"/>
              <a:t>);</a:t>
            </a:r>
          </a:p>
          <a:p>
            <a:pPr>
              <a:buNone/>
            </a:pPr>
            <a:r>
              <a:rPr lang="tr-TR" dirty="0"/>
              <a:t>			</a:t>
            </a:r>
            <a:r>
              <a:rPr lang="tr-TR" dirty="0" err="1"/>
              <a:t>delay</a:t>
            </a:r>
            <a:r>
              <a:rPr lang="tr-TR" dirty="0"/>
              <a:t>(1);</a:t>
            </a:r>
          </a:p>
          <a:p>
            <a:pPr>
              <a:buNone/>
            </a:pPr>
            <a:r>
              <a:rPr lang="tr-TR" dirty="0"/>
              <a:t>		}</a:t>
            </a:r>
          </a:p>
          <a:p>
            <a:pPr>
              <a:buNone/>
            </a:pPr>
            <a:r>
              <a:rPr lang="tr-TR" dirty="0"/>
              <a:t>		</a:t>
            </a:r>
            <a:r>
              <a:rPr lang="tr-TR" dirty="0" err="1"/>
              <a:t>sayi</a:t>
            </a:r>
            <a:r>
              <a:rPr lang="tr-TR" dirty="0"/>
              <a:t>++;</a:t>
            </a:r>
          </a:p>
          <a:p>
            <a:pPr>
              <a:buNone/>
            </a:pPr>
            <a:r>
              <a:rPr lang="tr-TR" dirty="0"/>
              <a:t>		</a:t>
            </a:r>
          </a:p>
          <a:p>
            <a:pPr>
              <a:buNone/>
            </a:pPr>
            <a:r>
              <a:rPr lang="tr-TR" dirty="0"/>
              <a:t>	}</a:t>
            </a:r>
          </a:p>
          <a:p>
            <a:pPr>
              <a:buNone/>
            </a:pPr>
            <a:r>
              <a:rPr lang="tr-TR" dirty="0"/>
              <a:t>}</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Kodun asal sayı kısmı</a:t>
            </a:r>
          </a:p>
        </p:txBody>
      </p:sp>
      <p:sp>
        <p:nvSpPr>
          <p:cNvPr id="3" name="2 İçerik Yer Tutucusu"/>
          <p:cNvSpPr>
            <a:spLocks noGrp="1"/>
          </p:cNvSpPr>
          <p:nvPr>
            <p:ph sz="quarter" idx="1"/>
          </p:nvPr>
        </p:nvSpPr>
        <p:spPr/>
        <p:txBody>
          <a:bodyPr>
            <a:normAutofit fontScale="62500" lnSpcReduction="20000"/>
          </a:bodyPr>
          <a:lstStyle/>
          <a:p>
            <a:r>
              <a:rPr lang="tr-TR" dirty="0" err="1"/>
              <a:t>int</a:t>
            </a:r>
            <a:r>
              <a:rPr lang="tr-TR" dirty="0"/>
              <a:t> asal (</a:t>
            </a:r>
            <a:r>
              <a:rPr lang="tr-TR" dirty="0" err="1"/>
              <a:t>int</a:t>
            </a:r>
            <a:r>
              <a:rPr lang="tr-TR" dirty="0"/>
              <a:t> a)</a:t>
            </a:r>
          </a:p>
          <a:p>
            <a:r>
              <a:rPr lang="tr-TR" dirty="0"/>
              <a:t>{</a:t>
            </a:r>
          </a:p>
          <a:p>
            <a:r>
              <a:rPr lang="tr-TR" dirty="0"/>
              <a:t>	</a:t>
            </a:r>
            <a:r>
              <a:rPr lang="tr-TR" dirty="0" err="1"/>
              <a:t>int</a:t>
            </a:r>
            <a:r>
              <a:rPr lang="tr-TR" dirty="0"/>
              <a:t> </a:t>
            </a:r>
            <a:r>
              <a:rPr lang="tr-TR" dirty="0" err="1"/>
              <a:t>bolen</a:t>
            </a:r>
            <a:r>
              <a:rPr lang="tr-TR" dirty="0"/>
              <a:t>=2, bayrak=1;</a:t>
            </a:r>
          </a:p>
          <a:p>
            <a:r>
              <a:rPr lang="tr-TR" dirty="0"/>
              <a:t>	</a:t>
            </a:r>
            <a:r>
              <a:rPr lang="tr-TR" dirty="0" err="1"/>
              <a:t>while</a:t>
            </a:r>
            <a:r>
              <a:rPr lang="tr-TR" dirty="0"/>
              <a:t>(</a:t>
            </a:r>
            <a:r>
              <a:rPr lang="tr-TR" dirty="0" err="1"/>
              <a:t>bolen</a:t>
            </a:r>
            <a:r>
              <a:rPr lang="tr-TR" dirty="0"/>
              <a:t>&lt;=</a:t>
            </a:r>
            <a:r>
              <a:rPr lang="tr-TR" dirty="0" err="1"/>
              <a:t>sqrt</a:t>
            </a:r>
            <a:r>
              <a:rPr lang="tr-TR" dirty="0"/>
              <a:t>(a))</a:t>
            </a:r>
          </a:p>
          <a:p>
            <a:r>
              <a:rPr lang="tr-TR" dirty="0"/>
              <a:t>	{</a:t>
            </a:r>
          </a:p>
          <a:p>
            <a:r>
              <a:rPr lang="tr-TR" dirty="0">
                <a:solidFill>
                  <a:srgbClr val="FF0000"/>
                </a:solidFill>
              </a:rPr>
              <a:t>//		</a:t>
            </a:r>
            <a:r>
              <a:rPr lang="tr-TR" dirty="0" err="1">
                <a:solidFill>
                  <a:srgbClr val="FF0000"/>
                </a:solidFill>
              </a:rPr>
              <a:t>printf</a:t>
            </a:r>
            <a:r>
              <a:rPr lang="tr-TR" dirty="0">
                <a:solidFill>
                  <a:srgbClr val="FF0000"/>
                </a:solidFill>
              </a:rPr>
              <a:t>("a:%d, </a:t>
            </a:r>
            <a:r>
              <a:rPr lang="tr-TR" dirty="0" err="1">
                <a:solidFill>
                  <a:srgbClr val="FF0000"/>
                </a:solidFill>
              </a:rPr>
              <a:t>bolen</a:t>
            </a:r>
            <a:r>
              <a:rPr lang="tr-TR" dirty="0">
                <a:solidFill>
                  <a:srgbClr val="FF0000"/>
                </a:solidFill>
              </a:rPr>
              <a:t>:%d\n", a, </a:t>
            </a:r>
            <a:r>
              <a:rPr lang="tr-TR" dirty="0" err="1">
                <a:solidFill>
                  <a:srgbClr val="FF0000"/>
                </a:solidFill>
              </a:rPr>
              <a:t>bolen</a:t>
            </a:r>
            <a:r>
              <a:rPr lang="tr-TR" dirty="0">
                <a:solidFill>
                  <a:srgbClr val="FF0000"/>
                </a:solidFill>
              </a:rPr>
              <a:t>);</a:t>
            </a:r>
          </a:p>
          <a:p>
            <a:r>
              <a:rPr lang="tr-TR" dirty="0"/>
              <a:t>		</a:t>
            </a:r>
            <a:r>
              <a:rPr lang="tr-TR" dirty="0" err="1"/>
              <a:t>if</a:t>
            </a:r>
            <a:r>
              <a:rPr lang="tr-TR" dirty="0"/>
              <a:t>(a%</a:t>
            </a:r>
            <a:r>
              <a:rPr lang="tr-TR" dirty="0" err="1"/>
              <a:t>bolen</a:t>
            </a:r>
            <a:r>
              <a:rPr lang="tr-TR" dirty="0"/>
              <a:t>==0)</a:t>
            </a:r>
          </a:p>
          <a:p>
            <a:r>
              <a:rPr lang="tr-TR" dirty="0"/>
              <a:t>		{</a:t>
            </a:r>
          </a:p>
          <a:p>
            <a:r>
              <a:rPr lang="tr-TR" dirty="0"/>
              <a:t>			bayrak=0;</a:t>
            </a:r>
          </a:p>
          <a:p>
            <a:r>
              <a:rPr lang="tr-TR" dirty="0"/>
              <a:t>			break;</a:t>
            </a:r>
          </a:p>
          <a:p>
            <a:r>
              <a:rPr lang="tr-TR" dirty="0"/>
              <a:t>		}</a:t>
            </a:r>
          </a:p>
          <a:p>
            <a:r>
              <a:rPr lang="tr-TR" dirty="0"/>
              <a:t>		</a:t>
            </a:r>
            <a:r>
              <a:rPr lang="tr-TR" dirty="0" err="1"/>
              <a:t>bolen</a:t>
            </a:r>
            <a:r>
              <a:rPr lang="tr-TR" dirty="0"/>
              <a:t>++;</a:t>
            </a:r>
          </a:p>
          <a:p>
            <a:r>
              <a:rPr lang="tr-TR" dirty="0"/>
              <a:t>	}</a:t>
            </a:r>
          </a:p>
          <a:p>
            <a:r>
              <a:rPr lang="tr-TR" dirty="0">
                <a:solidFill>
                  <a:srgbClr val="FF0000"/>
                </a:solidFill>
              </a:rPr>
              <a:t>//	</a:t>
            </a:r>
            <a:r>
              <a:rPr lang="tr-TR" dirty="0" err="1">
                <a:solidFill>
                  <a:srgbClr val="FF0000"/>
                </a:solidFill>
              </a:rPr>
              <a:t>printf</a:t>
            </a:r>
            <a:r>
              <a:rPr lang="tr-TR" dirty="0">
                <a:solidFill>
                  <a:srgbClr val="FF0000"/>
                </a:solidFill>
              </a:rPr>
              <a:t>("\t Bayrak </a:t>
            </a:r>
            <a:r>
              <a:rPr lang="tr-TR" dirty="0" err="1">
                <a:solidFill>
                  <a:srgbClr val="FF0000"/>
                </a:solidFill>
              </a:rPr>
              <a:t>degeri</a:t>
            </a:r>
            <a:r>
              <a:rPr lang="tr-TR" dirty="0">
                <a:solidFill>
                  <a:srgbClr val="FF0000"/>
                </a:solidFill>
              </a:rPr>
              <a:t>:%d\n", bayrak);</a:t>
            </a:r>
          </a:p>
          <a:p>
            <a:r>
              <a:rPr lang="tr-TR" dirty="0"/>
              <a:t>	</a:t>
            </a:r>
            <a:r>
              <a:rPr lang="tr-TR" dirty="0" err="1"/>
              <a:t>if</a:t>
            </a:r>
            <a:r>
              <a:rPr lang="tr-TR" dirty="0"/>
              <a:t>(bayrak) </a:t>
            </a:r>
            <a:r>
              <a:rPr lang="tr-TR" dirty="0" err="1"/>
              <a:t>return</a:t>
            </a:r>
            <a:r>
              <a:rPr lang="tr-TR" dirty="0"/>
              <a:t> 1;</a:t>
            </a:r>
          </a:p>
          <a:p>
            <a:r>
              <a:rPr lang="tr-TR" dirty="0"/>
              <a:t>	else </a:t>
            </a:r>
            <a:r>
              <a:rPr lang="tr-TR" dirty="0" err="1"/>
              <a:t>return</a:t>
            </a:r>
            <a:r>
              <a:rPr lang="tr-TR" dirty="0"/>
              <a:t> 0;</a:t>
            </a:r>
          </a:p>
          <a:p>
            <a:r>
              <a:rPr lang="tr-TR" dirty="0"/>
              <a:t>	</a:t>
            </a:r>
          </a:p>
          <a:p>
            <a:r>
              <a:rPr lang="tr-TR" dirty="0"/>
              <a:t>}</a:t>
            </a:r>
          </a:p>
        </p:txBody>
      </p:sp>
      <p:cxnSp>
        <p:nvCxnSpPr>
          <p:cNvPr id="5" name="4 Düz Ok Bağlayıcısı"/>
          <p:cNvCxnSpPr/>
          <p:nvPr/>
        </p:nvCxnSpPr>
        <p:spPr>
          <a:xfrm>
            <a:off x="5156200" y="2895600"/>
            <a:ext cx="1422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6 Düz Ok Bağlayıcısı"/>
          <p:cNvCxnSpPr/>
          <p:nvPr/>
        </p:nvCxnSpPr>
        <p:spPr>
          <a:xfrm flipV="1">
            <a:off x="4991100" y="3797300"/>
            <a:ext cx="1587500" cy="876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6629400" y="3314700"/>
            <a:ext cx="1723549" cy="646331"/>
          </a:xfrm>
          <a:prstGeom prst="rect">
            <a:avLst/>
          </a:prstGeom>
          <a:noFill/>
        </p:spPr>
        <p:txBody>
          <a:bodyPr wrap="none" rtlCol="0">
            <a:spAutoFit/>
          </a:bodyPr>
          <a:lstStyle/>
          <a:p>
            <a:pPr algn="ctr"/>
            <a:r>
              <a:rPr lang="tr-TR" dirty="0"/>
              <a:t>Hata ayıklama </a:t>
            </a:r>
            <a:br>
              <a:rPr lang="tr-TR" dirty="0"/>
            </a:br>
            <a:r>
              <a:rPr lang="tr-TR" dirty="0" err="1"/>
              <a:t>printf’leri</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normAutofit/>
          </a:bodyPr>
          <a:lstStyle/>
          <a:p>
            <a:r>
              <a:rPr lang="tr-TR" sz="6000" dirty="0" err="1"/>
              <a:t>while</a:t>
            </a:r>
            <a:r>
              <a:rPr lang="tr-TR" sz="6000" dirty="0"/>
              <a:t> döngüsünün işleyişinin adım adım takibi</a:t>
            </a:r>
          </a:p>
          <a:p>
            <a:pPr>
              <a:buNone/>
            </a:pPr>
            <a:endParaRPr lang="tr-TR" sz="60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41986" name="Slide Number Placeholder 3"/>
          <p:cNvSpPr>
            <a:spLocks noGrp="1"/>
          </p:cNvSpPr>
          <p:nvPr>
            <p:ph type="sldNum" sz="quarter" idx="10"/>
          </p:nvPr>
        </p:nvSpPr>
        <p:spPr>
          <a:noFill/>
        </p:spPr>
        <p:txBody>
          <a:bodyPr/>
          <a:lstStyle/>
          <a:p>
            <a:fld id="{E8683A9C-0A99-E141-B5C6-04BACE16CD61}" type="slidenum">
              <a:rPr lang="en-US" smtClean="0"/>
              <a:pPr/>
              <a:t>198</a:t>
            </a:fld>
            <a:endParaRPr lang="en-US" sz="1400"/>
          </a:p>
        </p:txBody>
      </p:sp>
      <p:sp>
        <p:nvSpPr>
          <p:cNvPr id="41987" name="Rectangle 2"/>
          <p:cNvSpPr>
            <a:spLocks noGrp="1" noChangeArrowheads="1"/>
          </p:cNvSpPr>
          <p:nvPr>
            <p:ph type="title"/>
          </p:nvPr>
        </p:nvSpPr>
        <p:spPr/>
        <p:txBody>
          <a:bodyPr/>
          <a:lstStyle/>
          <a:p>
            <a:r>
              <a:rPr kumimoji="0" lang="tr-TR" dirty="0">
                <a:ea typeface="ＭＳ Ｐゴシック" charset="-128"/>
                <a:cs typeface="ＭＳ Ｐゴシック" charset="-128"/>
              </a:rPr>
              <a:t>w</a:t>
            </a:r>
            <a:r>
              <a:rPr kumimoji="0" lang="en-US" dirty="0" err="1">
                <a:ea typeface="ＭＳ Ｐゴシック" charset="-128"/>
                <a:cs typeface="ＭＳ Ｐゴシック" charset="-128"/>
              </a:rPr>
              <a:t>hile</a:t>
            </a:r>
            <a:r>
              <a:rPr kumimoji="0" lang="en-US" dirty="0">
                <a:ea typeface="ＭＳ Ｐゴシック" charset="-128"/>
                <a:cs typeface="ＭＳ Ｐゴシック" charset="-128"/>
              </a:rPr>
              <a:t> </a:t>
            </a:r>
            <a:r>
              <a:rPr kumimoji="0" lang="en-US" dirty="0" err="1">
                <a:ea typeface="ＭＳ Ｐゴシック" charset="-128"/>
                <a:cs typeface="ＭＳ Ｐゴシック" charset="-128"/>
              </a:rPr>
              <a:t>Loo</a:t>
            </a:r>
            <a:r>
              <a:rPr kumimoji="0" lang="tr-TR" dirty="0">
                <a:ea typeface="ＭＳ Ｐゴシック" charset="-128"/>
                <a:cs typeface="ＭＳ Ｐゴシック" charset="-128"/>
              </a:rPr>
              <a:t>p</a:t>
            </a:r>
            <a:endParaRPr kumimoji="0" lang="en-US" dirty="0">
              <a:ea typeface="ＭＳ Ｐゴシック" charset="-128"/>
              <a:cs typeface="ＭＳ Ｐゴシック" charset="-128"/>
            </a:endParaRPr>
          </a:p>
        </p:txBody>
      </p:sp>
      <p:sp>
        <p:nvSpPr>
          <p:cNvPr id="41988"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Q.  </a:t>
            </a:r>
            <a:r>
              <a:rPr kumimoji="0" lang="en-US" dirty="0">
                <a:solidFill>
                  <a:schemeClr val="tx1"/>
                </a:solidFill>
                <a:ea typeface="ＭＳ Ｐゴシック" charset="-128"/>
                <a:cs typeface="ＭＳ Ｐゴシック" charset="-128"/>
              </a:rPr>
              <a:t>Anything wrong with the following code for printing powers of 2?</a:t>
            </a:r>
            <a:endParaRPr kumimoji="0" lang="en-US" dirty="0">
              <a:ea typeface="ＭＳ Ｐゴシック" charset="-128"/>
              <a:cs typeface="ＭＳ Ｐゴシック" charset="-128"/>
            </a:endParaRPr>
          </a:p>
        </p:txBody>
      </p:sp>
      <p:sp>
        <p:nvSpPr>
          <p:cNvPr id="41989" name="Rectangle 36"/>
          <p:cNvSpPr>
            <a:spLocks noChangeArrowheads="1"/>
          </p:cNvSpPr>
          <p:nvPr/>
        </p:nvSpPr>
        <p:spPr bwMode="auto">
          <a:xfrm>
            <a:off x="2166937" y="1357298"/>
            <a:ext cx="4908943" cy="2446824"/>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lIns="182880" tIns="182880" rIns="182880" bIns="182880">
            <a:prstTxWarp prst="textNoShape">
              <a:avLst/>
            </a:prstTxWarp>
            <a:spAutoFit/>
          </a:bodyPr>
          <a:lstStyle/>
          <a:p>
            <a:pPr>
              <a:lnSpc>
                <a:spcPct val="50000"/>
              </a:lnSpc>
              <a:spcBef>
                <a:spcPct val="50000"/>
              </a:spcBef>
            </a:pPr>
            <a:r>
              <a:rPr kumimoji="1" lang="en-US" sz="2400" b="1" dirty="0" err="1">
                <a:solidFill>
                  <a:srgbClr val="0000FF"/>
                </a:solidFill>
                <a:latin typeface="Courier New" charset="0"/>
              </a:rPr>
              <a:t>int</a:t>
            </a:r>
            <a:r>
              <a:rPr kumimoji="1" lang="tr-TR" sz="2400" b="1" dirty="0">
                <a:solidFill>
                  <a:srgbClr val="0000FF"/>
                </a:solidFill>
                <a:latin typeface="Courier New" charset="0"/>
              </a:rPr>
              <a:t> </a:t>
            </a:r>
            <a:r>
              <a:rPr kumimoji="1" lang="tr-TR" sz="2400" b="1" dirty="0">
                <a:solidFill>
                  <a:schemeClr val="bg2"/>
                </a:solidFill>
                <a:latin typeface="Courier New" charset="0"/>
              </a:rPr>
              <a:t>N=6, i</a:t>
            </a:r>
            <a:r>
              <a:rPr kumimoji="1" lang="en-US" sz="2400" b="1" dirty="0">
                <a:solidFill>
                  <a:srgbClr val="9A1900"/>
                </a:solidFill>
                <a:latin typeface="Courier New" charset="0"/>
              </a:rPr>
              <a:t>=</a:t>
            </a:r>
            <a:r>
              <a:rPr kumimoji="1" lang="en-US" sz="2400" b="1" dirty="0">
                <a:solidFill>
                  <a:srgbClr val="993399"/>
                </a:solidFill>
                <a:latin typeface="Courier New" charset="0"/>
              </a:rPr>
              <a:t>0</a:t>
            </a:r>
            <a:r>
              <a:rPr kumimoji="1" lang="en-US" sz="2400" b="1" dirty="0">
                <a:solidFill>
                  <a:srgbClr val="9A1900"/>
                </a:solidFill>
                <a:latin typeface="Courier New" charset="0"/>
              </a:rPr>
              <a:t>;</a:t>
            </a:r>
          </a:p>
          <a:p>
            <a:pPr>
              <a:lnSpc>
                <a:spcPct val="50000"/>
              </a:lnSpc>
              <a:spcBef>
                <a:spcPct val="50000"/>
              </a:spcBef>
            </a:pPr>
            <a:r>
              <a:rPr kumimoji="1" lang="en-US" sz="2400" b="1" dirty="0" err="1">
                <a:solidFill>
                  <a:srgbClr val="0000FF"/>
                </a:solidFill>
                <a:latin typeface="Courier New" charset="0"/>
              </a:rPr>
              <a:t>int</a:t>
            </a:r>
            <a:r>
              <a:rPr kumimoji="1" lang="tr-TR" sz="2400" b="1" dirty="0">
                <a:solidFill>
                  <a:srgbClr val="0000FF"/>
                </a:solidFill>
                <a:latin typeface="Courier New" charset="0"/>
              </a:rPr>
              <a:t> </a:t>
            </a:r>
            <a:r>
              <a:rPr kumimoji="1" lang="en-US" sz="2400" b="1" dirty="0">
                <a:solidFill>
                  <a:schemeClr val="bg2"/>
                </a:solidFill>
                <a:latin typeface="Courier New" charset="0"/>
              </a:rPr>
              <a:t>v</a:t>
            </a:r>
            <a:r>
              <a:rPr kumimoji="1" lang="en-US" sz="2400" b="1" dirty="0">
                <a:solidFill>
                  <a:srgbClr val="9A1900"/>
                </a:solidFill>
                <a:latin typeface="Courier New" charset="0"/>
              </a:rPr>
              <a:t>=</a:t>
            </a:r>
            <a:r>
              <a:rPr kumimoji="1" lang="en-US" sz="2400" b="1" dirty="0">
                <a:solidFill>
                  <a:srgbClr val="993399"/>
                </a:solidFill>
                <a:latin typeface="Courier New" charset="0"/>
              </a:rPr>
              <a:t>1</a:t>
            </a:r>
            <a:r>
              <a:rPr kumimoji="1" lang="en-US" sz="2400" b="1" dirty="0">
                <a:solidFill>
                  <a:srgbClr val="9A1900"/>
                </a:solidFill>
                <a:latin typeface="Courier New" charset="0"/>
              </a:rPr>
              <a:t>;</a:t>
            </a:r>
          </a:p>
          <a:p>
            <a:pPr>
              <a:lnSpc>
                <a:spcPct val="50000"/>
              </a:lnSpc>
              <a:spcBef>
                <a:spcPct val="50000"/>
              </a:spcBef>
            </a:pPr>
            <a:r>
              <a:rPr kumimoji="1" lang="en-US" sz="2400" b="1" dirty="0">
                <a:solidFill>
                  <a:srgbClr val="0000FF"/>
                </a:solidFill>
                <a:latin typeface="Courier New" charset="0"/>
              </a:rPr>
              <a:t>while</a:t>
            </a:r>
            <a:r>
              <a:rPr kumimoji="1" lang="en-US" sz="2400" b="1" dirty="0">
                <a:solidFill>
                  <a:srgbClr val="9A1900"/>
                </a:solidFill>
                <a:latin typeface="Courier New" charset="0"/>
              </a:rPr>
              <a:t>(</a:t>
            </a:r>
            <a:r>
              <a:rPr kumimoji="1" lang="en-US" sz="2400" b="1" dirty="0" err="1">
                <a:solidFill>
                  <a:schemeClr val="bg2"/>
                </a:solidFill>
                <a:latin typeface="Courier New" charset="0"/>
              </a:rPr>
              <a:t>i</a:t>
            </a:r>
            <a:r>
              <a:rPr kumimoji="1" lang="en-US" sz="2400" b="1" dirty="0">
                <a:solidFill>
                  <a:srgbClr val="9A1900"/>
                </a:solidFill>
                <a:latin typeface="Courier New" charset="0"/>
              </a:rPr>
              <a:t>&lt;=</a:t>
            </a:r>
            <a:r>
              <a:rPr kumimoji="1" lang="en-US" sz="2400" b="1" dirty="0">
                <a:solidFill>
                  <a:schemeClr val="bg2"/>
                </a:solidFill>
                <a:latin typeface="Courier New" charset="0"/>
              </a:rPr>
              <a:t> N</a:t>
            </a:r>
            <a:r>
              <a:rPr kumimoji="1" lang="en-US" sz="2400" b="1" dirty="0">
                <a:solidFill>
                  <a:srgbClr val="9A1900"/>
                </a:solidFill>
                <a:latin typeface="Courier New" charset="0"/>
              </a:rPr>
              <a:t>)</a:t>
            </a:r>
            <a:endParaRPr kumimoji="1" lang="en-US" sz="2400" b="1" dirty="0">
              <a:solidFill>
                <a:srgbClr val="000000"/>
              </a:solidFill>
              <a:latin typeface="Courier New" charset="0"/>
            </a:endParaRPr>
          </a:p>
          <a:p>
            <a:r>
              <a:rPr kumimoji="1" lang="en-US" sz="2400" b="1" dirty="0" err="1">
                <a:solidFill>
                  <a:schemeClr val="bg2"/>
                </a:solidFill>
                <a:latin typeface="Courier New" charset="0"/>
              </a:rPr>
              <a:t>printf</a:t>
            </a:r>
            <a:r>
              <a:rPr kumimoji="1" lang="en-US" sz="2400" b="1" dirty="0">
                <a:solidFill>
                  <a:schemeClr val="bg2"/>
                </a:solidFill>
                <a:latin typeface="Courier New" charset="0"/>
              </a:rPr>
              <a:t>("%d %d\</a:t>
            </a:r>
            <a:r>
              <a:rPr kumimoji="1" lang="en-US" sz="2400" b="1" dirty="0" err="1">
                <a:solidFill>
                  <a:schemeClr val="bg2"/>
                </a:solidFill>
                <a:latin typeface="Courier New" charset="0"/>
              </a:rPr>
              <a:t>n",i,v</a:t>
            </a:r>
            <a:r>
              <a:rPr kumimoji="1" lang="en-US" sz="2400" b="1" dirty="0">
                <a:solidFill>
                  <a:schemeClr val="bg2"/>
                </a:solidFill>
                <a:latin typeface="Courier New" charset="0"/>
              </a:rPr>
              <a:t>); </a:t>
            </a:r>
            <a:endParaRPr kumimoji="1" lang="tr-TR" sz="2400" b="1" dirty="0">
              <a:solidFill>
                <a:schemeClr val="bg2"/>
              </a:solidFill>
              <a:latin typeface="Courier New" charset="0"/>
            </a:endParaRPr>
          </a:p>
          <a:p>
            <a:r>
              <a:rPr kumimoji="1" lang="en-US" sz="2400" b="1" dirty="0" err="1">
                <a:solidFill>
                  <a:schemeClr val="bg2"/>
                </a:solidFill>
                <a:latin typeface="Courier New" charset="0"/>
              </a:rPr>
              <a:t>i</a:t>
            </a:r>
            <a:r>
              <a:rPr kumimoji="1" lang="en-US" sz="2400" b="1" dirty="0">
                <a:solidFill>
                  <a:srgbClr val="9A1900"/>
                </a:solidFill>
                <a:latin typeface="Courier New" charset="0"/>
              </a:rPr>
              <a:t>=</a:t>
            </a:r>
            <a:r>
              <a:rPr kumimoji="1" lang="en-US" sz="2400" b="1" dirty="0">
                <a:solidFill>
                  <a:schemeClr val="bg2"/>
                </a:solidFill>
                <a:latin typeface="Courier New" charset="0"/>
              </a:rPr>
              <a:t>i</a:t>
            </a:r>
            <a:r>
              <a:rPr kumimoji="1" lang="en-US" sz="2400" b="1" dirty="0">
                <a:solidFill>
                  <a:srgbClr val="9A1900"/>
                </a:solidFill>
                <a:latin typeface="Courier New" charset="0"/>
              </a:rPr>
              <a:t>+</a:t>
            </a:r>
            <a:r>
              <a:rPr kumimoji="1" lang="en-US" sz="2400" b="1" dirty="0">
                <a:solidFill>
                  <a:srgbClr val="993399"/>
                </a:solidFill>
                <a:latin typeface="Courier New" charset="0"/>
              </a:rPr>
              <a:t>1</a:t>
            </a:r>
            <a:r>
              <a:rPr kumimoji="1" lang="en-US" sz="2400" b="1" dirty="0">
                <a:solidFill>
                  <a:srgbClr val="9A1900"/>
                </a:solidFill>
                <a:latin typeface="Courier New" charset="0"/>
              </a:rPr>
              <a:t>;</a:t>
            </a:r>
          </a:p>
          <a:p>
            <a:pPr>
              <a:lnSpc>
                <a:spcPct val="50000"/>
              </a:lnSpc>
              <a:spcBef>
                <a:spcPct val="50000"/>
              </a:spcBef>
            </a:pPr>
            <a:r>
              <a:rPr kumimoji="1" lang="en-US" sz="2400" b="1" dirty="0" err="1">
                <a:solidFill>
                  <a:schemeClr val="bg2"/>
                </a:solidFill>
                <a:latin typeface="Courier New" charset="0"/>
              </a:rPr>
              <a:t>v</a:t>
            </a:r>
            <a:r>
              <a:rPr kumimoji="1" lang="en-US" sz="2400" b="1" dirty="0">
                <a:solidFill>
                  <a:srgbClr val="9A1900"/>
                </a:solidFill>
                <a:latin typeface="Courier New" charset="0"/>
              </a:rPr>
              <a:t>=</a:t>
            </a:r>
            <a:r>
              <a:rPr kumimoji="1" lang="en-US" sz="2400" b="1" dirty="0">
                <a:solidFill>
                  <a:srgbClr val="993399"/>
                </a:solidFill>
                <a:latin typeface="Courier New" charset="0"/>
              </a:rPr>
              <a:t>2</a:t>
            </a:r>
            <a:r>
              <a:rPr kumimoji="1" lang="en-US" sz="2400" b="1" dirty="0">
                <a:solidFill>
                  <a:srgbClr val="9A1900"/>
                </a:solidFill>
                <a:latin typeface="Courier New" charset="0"/>
              </a:rPr>
              <a:t>*</a:t>
            </a:r>
            <a:r>
              <a:rPr kumimoji="1" lang="en-US" sz="2400" b="1" dirty="0" err="1">
                <a:solidFill>
                  <a:schemeClr val="bg2"/>
                </a:solidFill>
                <a:latin typeface="Courier New" charset="0"/>
              </a:rPr>
              <a:t>v</a:t>
            </a:r>
            <a:r>
              <a:rPr kumimoji="1" lang="en-US" sz="2400" b="1" dirty="0">
                <a:solidFill>
                  <a:srgbClr val="9A1900"/>
                </a:solidFill>
                <a:latin typeface="Courier New" charset="0"/>
              </a:rPr>
              <a:t>;</a:t>
            </a:r>
          </a:p>
        </p:txBody>
      </p:sp>
      <p:sp>
        <p:nvSpPr>
          <p:cNvPr id="6" name="5 Dikdörtgen"/>
          <p:cNvSpPr/>
          <p:nvPr/>
        </p:nvSpPr>
        <p:spPr>
          <a:xfrm>
            <a:off x="785786" y="4143380"/>
            <a:ext cx="7517850" cy="1569660"/>
          </a:xfrm>
          <a:prstGeom prst="rect">
            <a:avLst/>
          </a:prstGeom>
        </p:spPr>
        <p:txBody>
          <a:bodyPr wrap="square">
            <a:spAutoFit/>
          </a:bodyPr>
          <a:lstStyle/>
          <a:p>
            <a:pPr eaLnBrk="1" hangingPunct="1"/>
            <a:r>
              <a:rPr lang="en-US" sz="2400" b="1" dirty="0">
                <a:latin typeface="Arial" charset="0"/>
              </a:rPr>
              <a:t>YES. Need braces</a:t>
            </a:r>
            <a:r>
              <a:rPr lang="tr-TR" sz="2400" b="1" dirty="0">
                <a:latin typeface="Arial" charset="0"/>
              </a:rPr>
              <a:t> { }</a:t>
            </a:r>
            <a:r>
              <a:rPr lang="en-US" sz="2400" b="1" dirty="0">
                <a:latin typeface="Arial" charset="0"/>
              </a:rPr>
              <a:t> around statements in while loop. Indentation does not imply braces!</a:t>
            </a:r>
            <a:r>
              <a:rPr lang="tr-TR" sz="2400" b="1" dirty="0">
                <a:latin typeface="Arial" charset="0"/>
              </a:rPr>
              <a:t/>
            </a:r>
            <a:br>
              <a:rPr lang="tr-TR" sz="2400" b="1" dirty="0">
                <a:latin typeface="Arial" charset="0"/>
              </a:rPr>
            </a:br>
            <a:r>
              <a:rPr lang="en-US" sz="2400" b="1" dirty="0">
                <a:latin typeface="Arial" charset="0"/>
              </a:rPr>
              <a:t>Without braces, program enters an infinite loop printing "0 1"s.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p:txBody>
          <a:bodyPr/>
          <a:lstStyle/>
          <a:p>
            <a:r>
              <a:rPr lang="en-US"/>
              <a:t>Powers of Two:  Trace</a:t>
            </a:r>
          </a:p>
        </p:txBody>
      </p:sp>
      <p:sp>
        <p:nvSpPr>
          <p:cNvPr id="718851"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18990" name="Rectangle 142"/>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18992" name="Rectangle 144"/>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18995" name="Rectangle 147"/>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Özet</a:t>
            </a:r>
          </a:p>
        </p:txBody>
      </p:sp>
      <p:sp>
        <p:nvSpPr>
          <p:cNvPr id="3" name="2 İçerik Yer Tutucusu"/>
          <p:cNvSpPr>
            <a:spLocks noGrp="1"/>
          </p:cNvSpPr>
          <p:nvPr>
            <p:ph sz="quarter" idx="1"/>
          </p:nvPr>
        </p:nvSpPr>
        <p:spPr/>
        <p:txBody>
          <a:bodyPr>
            <a:normAutofit/>
          </a:bodyPr>
          <a:lstStyle/>
          <a:p>
            <a:r>
              <a:rPr lang="tr-TR" sz="1800" i="1" dirty="0"/>
              <a:t>Geçtiğimiz hafta </a:t>
            </a:r>
            <a:r>
              <a:rPr lang="tr-TR" sz="1800" b="1" i="1" dirty="0" err="1"/>
              <a:t>rand</a:t>
            </a:r>
            <a:r>
              <a:rPr lang="tr-TR" sz="1800" b="1" i="1" dirty="0"/>
              <a:t>() </a:t>
            </a:r>
            <a:r>
              <a:rPr lang="tr-TR" sz="1800" i="1" dirty="0"/>
              <a:t>fonksiyonunun kullanımını öğrendik ve programlamanın temel öğelerinden </a:t>
            </a:r>
            <a:r>
              <a:rPr lang="tr-TR" sz="1800" b="1" i="1" dirty="0"/>
              <a:t>fonksiyon</a:t>
            </a:r>
            <a:r>
              <a:rPr lang="tr-TR" sz="1800" i="1" dirty="0"/>
              <a:t> kavramına giriş yaptık.</a:t>
            </a:r>
          </a:p>
        </p:txBody>
      </p:sp>
      <p:pic>
        <p:nvPicPr>
          <p:cNvPr id="143363" name="Picture 3"/>
          <p:cNvPicPr>
            <a:picLocks noChangeArrowheads="1"/>
          </p:cNvPicPr>
          <p:nvPr/>
        </p:nvPicPr>
        <p:blipFill>
          <a:blip r:embed="rId3"/>
          <a:stretch>
            <a:fillRect/>
          </a:stretch>
        </p:blipFill>
        <p:spPr bwMode="auto">
          <a:xfrm>
            <a:off x="2071670" y="1928802"/>
            <a:ext cx="4929222" cy="3857652"/>
          </a:xfrm>
          <a:prstGeom prst="roundRect">
            <a:avLst>
              <a:gd name="adj" fmla="val 7856"/>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İçerik Yer Tutucusu"/>
          <p:cNvSpPr>
            <a:spLocks noGrp="1"/>
          </p:cNvSpPr>
          <p:nvPr>
            <p:ph sz="quarter" idx="1"/>
          </p:nvPr>
        </p:nvSpPr>
        <p:spPr>
          <a:xfrm>
            <a:off x="785786" y="1500174"/>
            <a:ext cx="2614602" cy="3852874"/>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buNone/>
            </a:pPr>
            <a:r>
              <a:rPr lang="tr-TR" sz="2000" dirty="0"/>
              <a:t>#</a:t>
            </a:r>
            <a:r>
              <a:rPr lang="tr-TR" sz="2000" dirty="0" err="1"/>
              <a:t>include</a:t>
            </a:r>
            <a:r>
              <a:rPr lang="tr-TR" sz="2000" dirty="0"/>
              <a:t> &lt;</a:t>
            </a:r>
            <a:r>
              <a:rPr lang="tr-TR" sz="2000" dirty="0" err="1"/>
              <a:t>stdio</a:t>
            </a:r>
            <a:r>
              <a:rPr lang="tr-TR" sz="2000" dirty="0"/>
              <a:t>.h&gt;</a:t>
            </a:r>
          </a:p>
          <a:p>
            <a:pPr>
              <a:buNone/>
            </a:pPr>
            <a:r>
              <a:rPr lang="tr-TR" sz="2000" dirty="0" err="1"/>
              <a:t>int</a:t>
            </a:r>
            <a:r>
              <a:rPr lang="tr-TR" sz="2000" dirty="0"/>
              <a:t> </a:t>
            </a:r>
            <a:r>
              <a:rPr lang="tr-TR" sz="2000" dirty="0" err="1"/>
              <a:t>main</a:t>
            </a:r>
            <a:r>
              <a:rPr lang="tr-TR" sz="2000" dirty="0"/>
              <a:t>() </a:t>
            </a:r>
          </a:p>
          <a:p>
            <a:pPr>
              <a:buNone/>
            </a:pPr>
            <a:r>
              <a:rPr lang="tr-TR" sz="2000" dirty="0"/>
              <a:t>{</a:t>
            </a:r>
          </a:p>
          <a:p>
            <a:pPr>
              <a:buNone/>
            </a:pPr>
            <a:r>
              <a:rPr lang="tr-TR" sz="2000" dirty="0"/>
              <a:t>	</a:t>
            </a:r>
            <a:r>
              <a:rPr lang="tr-TR" sz="2000" dirty="0" err="1"/>
              <a:t>int</a:t>
            </a:r>
            <a:r>
              <a:rPr lang="tr-TR" sz="2000" dirty="0"/>
              <a:t> i=1;</a:t>
            </a:r>
          </a:p>
          <a:p>
            <a:pPr>
              <a:buNone/>
            </a:pPr>
            <a:r>
              <a:rPr lang="tr-TR" sz="2000" dirty="0"/>
              <a:t>	</a:t>
            </a:r>
            <a:r>
              <a:rPr lang="tr-TR" sz="2000" dirty="0" err="1"/>
              <a:t>while</a:t>
            </a:r>
            <a:r>
              <a:rPr lang="tr-TR" sz="2000" dirty="0"/>
              <a:t>(i&lt;5)</a:t>
            </a:r>
          </a:p>
          <a:p>
            <a:pPr>
              <a:buNone/>
            </a:pPr>
            <a:r>
              <a:rPr lang="tr-TR" sz="2000" dirty="0"/>
              <a:t>	   {</a:t>
            </a:r>
          </a:p>
          <a:p>
            <a:pPr>
              <a:buNone/>
            </a:pPr>
            <a:r>
              <a:rPr lang="tr-TR" sz="2000" dirty="0"/>
              <a:t>	   </a:t>
            </a:r>
            <a:r>
              <a:rPr lang="tr-TR" sz="2000" dirty="0" err="1"/>
              <a:t>printf</a:t>
            </a:r>
            <a:r>
              <a:rPr lang="tr-TR" sz="2000" dirty="0"/>
              <a:t>("%d\n",i);</a:t>
            </a:r>
          </a:p>
          <a:p>
            <a:pPr>
              <a:buNone/>
            </a:pPr>
            <a:r>
              <a:rPr lang="tr-TR" sz="2000" dirty="0"/>
              <a:t>	   i++;</a:t>
            </a:r>
          </a:p>
          <a:p>
            <a:pPr>
              <a:buNone/>
            </a:pPr>
            <a:r>
              <a:rPr lang="tr-TR" sz="2000" dirty="0"/>
              <a:t>	   }</a:t>
            </a:r>
          </a:p>
          <a:p>
            <a:pPr>
              <a:buNone/>
            </a:pPr>
            <a:r>
              <a:rPr lang="tr-TR" sz="2000" dirty="0"/>
              <a:t>	</a:t>
            </a:r>
            <a:r>
              <a:rPr lang="tr-TR" sz="2000" dirty="0" err="1"/>
              <a:t>return</a:t>
            </a:r>
            <a:r>
              <a:rPr lang="tr-TR" sz="2000" dirty="0"/>
              <a:t> 0;</a:t>
            </a:r>
          </a:p>
          <a:p>
            <a:pPr>
              <a:buNone/>
            </a:pPr>
            <a:r>
              <a:rPr lang="tr-TR" sz="2000" dirty="0"/>
              <a:t>}</a:t>
            </a:r>
          </a:p>
        </p:txBody>
      </p:sp>
      <p:sp>
        <p:nvSpPr>
          <p:cNvPr id="5123" name="Rectangle 3"/>
          <p:cNvSpPr>
            <a:spLocks noGrp="1" noChangeArrowheads="1"/>
          </p:cNvSpPr>
          <p:nvPr>
            <p:ph type="title"/>
          </p:nvPr>
        </p:nvSpPr>
        <p:spPr>
          <a:noFill/>
          <a:ln/>
        </p:spPr>
        <p:txBody>
          <a:bodyPr/>
          <a:lstStyle/>
          <a:p>
            <a:r>
              <a:rPr lang="tr-TR" dirty="0"/>
              <a:t>Örnek bir while kodu</a:t>
            </a:r>
            <a:endParaRPr lang="en-US" dirty="0"/>
          </a:p>
        </p:txBody>
      </p:sp>
      <p:pic>
        <p:nvPicPr>
          <p:cNvPr id="2050" name="Picture 2" descr="http://www.everydaydevotions.com/wp-content/uploads/2015/01/surprise.jpg"/>
          <p:cNvPicPr>
            <a:picLocks noChangeAspect="1" noChangeArrowheads="1"/>
          </p:cNvPicPr>
          <p:nvPr/>
        </p:nvPicPr>
        <p:blipFill>
          <a:blip r:embed="rId2"/>
          <a:stretch>
            <a:fillRect/>
          </a:stretch>
        </p:blipFill>
        <p:spPr bwMode="auto">
          <a:xfrm>
            <a:off x="6858016" y="3000372"/>
            <a:ext cx="1995054" cy="2050253"/>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 name="Cloud Callout 4"/>
          <p:cNvSpPr/>
          <p:nvPr/>
        </p:nvSpPr>
        <p:spPr>
          <a:xfrm>
            <a:off x="4786314" y="3929066"/>
            <a:ext cx="2242957" cy="1099702"/>
          </a:xfrm>
          <a:prstGeom prst="wedgeRoundRectCallout">
            <a:avLst>
              <a:gd name="adj1" fmla="val 78963"/>
              <a:gd name="adj2" fmla="val 1982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Dikkatlice kullanırsam aslında döngüler zor değil.</a:t>
            </a:r>
          </a:p>
        </p:txBody>
      </p:sp>
      <p:sp>
        <p:nvSpPr>
          <p:cNvPr id="15" name="14 Oval"/>
          <p:cNvSpPr/>
          <p:nvPr/>
        </p:nvSpPr>
        <p:spPr>
          <a:xfrm>
            <a:off x="3500430" y="1285860"/>
            <a:ext cx="1643074" cy="1500198"/>
          </a:xfrm>
          <a:prstGeom prst="ellipse">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tr-TR" dirty="0" err="1"/>
              <a:t>i’ye</a:t>
            </a:r>
            <a:r>
              <a:rPr lang="tr-TR" dirty="0"/>
              <a:t> ilk değer atamazsak ne olur?</a:t>
            </a:r>
          </a:p>
        </p:txBody>
      </p:sp>
      <p:sp>
        <p:nvSpPr>
          <p:cNvPr id="16" name="15 Oval"/>
          <p:cNvSpPr/>
          <p:nvPr/>
        </p:nvSpPr>
        <p:spPr>
          <a:xfrm>
            <a:off x="5214942" y="1785926"/>
            <a:ext cx="1643074" cy="1500198"/>
          </a:xfrm>
          <a:prstGeom prst="ellipse">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600" dirty="0"/>
              <a:t>Döngüden çıkış koşulu yanlış olursa?</a:t>
            </a:r>
          </a:p>
        </p:txBody>
      </p:sp>
      <p:sp>
        <p:nvSpPr>
          <p:cNvPr id="17" name="16 Oval"/>
          <p:cNvSpPr/>
          <p:nvPr/>
        </p:nvSpPr>
        <p:spPr>
          <a:xfrm>
            <a:off x="7072330" y="1285860"/>
            <a:ext cx="1643074" cy="1500198"/>
          </a:xfrm>
          <a:prstGeom prst="ellipse">
            <a:avLst/>
          </a:prstGeom>
          <a:solidFill>
            <a:schemeClr val="accent4">
              <a:lumMod val="7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400" dirty="0"/>
              <a:t>Değer güncellemesi yapmazsak?</a:t>
            </a:r>
          </a:p>
        </p:txBody>
      </p:sp>
    </p:spTree>
    <p:extLst>
      <p:ext uri="{BB962C8B-B14F-4D97-AF65-F5344CB8AC3E}">
        <p14:creationId xmlns="" xmlns:p14="http://schemas.microsoft.com/office/powerpoint/2010/main" val="3988571965"/>
      </p:ext>
    </p:extLst>
  </p:cSld>
  <p:clrMapOvr>
    <a:masterClrMapping/>
  </p:clrMapOvr>
  <p:transition>
    <p:random/>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p:txBody>
          <a:bodyPr/>
          <a:lstStyle/>
          <a:p>
            <a:r>
              <a:rPr lang="en-US"/>
              <a:t>Powers of Two:  Trace</a:t>
            </a:r>
          </a:p>
        </p:txBody>
      </p:sp>
      <p:sp>
        <p:nvSpPr>
          <p:cNvPr id="739331"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39353" name="Rectangle 2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39354" name="Rectangle 26"/>
          <p:cNvSpPr>
            <a:spLocks noChangeArrowheads="1"/>
          </p:cNvSpPr>
          <p:nvPr/>
        </p:nvSpPr>
        <p:spPr bwMode="auto">
          <a:xfrm>
            <a:off x="606425" y="271621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9355" name="Rectangle 2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9356" name="Rectangle 2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9358" name="Rectangle 3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9362" name="Rectangle 3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p:txBody>
          <a:bodyPr/>
          <a:lstStyle/>
          <a:p>
            <a:r>
              <a:rPr lang="en-US"/>
              <a:t>Powers of Two:  Trace</a:t>
            </a:r>
          </a:p>
        </p:txBody>
      </p:sp>
      <p:sp>
        <p:nvSpPr>
          <p:cNvPr id="724995"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25061" name="Rectangle 6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25062" name="Rectangle 70"/>
          <p:cNvSpPr>
            <a:spLocks noChangeArrowheads="1"/>
          </p:cNvSpPr>
          <p:nvPr/>
        </p:nvSpPr>
        <p:spPr bwMode="auto">
          <a:xfrm>
            <a:off x="606425" y="29622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25063" name="Rectangle 7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25064" name="Rectangle 7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25065" name="Rectangle 7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25066" name="Rectangle 7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25067" name="Rectangle 7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25070" name="Rectangle 78"/>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A58C58CE-D594-8941-AC70-4EFA1237748F}" type="slidenum">
              <a:rPr lang="en-US"/>
              <a:pPr/>
              <a:t>202</a:t>
            </a:fld>
            <a:endParaRPr lang="en-US" sz="1400"/>
          </a:p>
        </p:txBody>
      </p:sp>
      <p:sp>
        <p:nvSpPr>
          <p:cNvPr id="727042" name="Rectangle 2"/>
          <p:cNvSpPr>
            <a:spLocks noGrp="1" noChangeArrowheads="1"/>
          </p:cNvSpPr>
          <p:nvPr>
            <p:ph type="title"/>
          </p:nvPr>
        </p:nvSpPr>
        <p:spPr/>
        <p:txBody>
          <a:bodyPr/>
          <a:lstStyle/>
          <a:p>
            <a:r>
              <a:rPr lang="en-US"/>
              <a:t>Powers of Two:  Trace</a:t>
            </a:r>
          </a:p>
        </p:txBody>
      </p:sp>
      <p:sp>
        <p:nvSpPr>
          <p:cNvPr id="72704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27116" name="Rectangle 7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27117" name="Rectangle 77"/>
          <p:cNvSpPr>
            <a:spLocks noChangeArrowheads="1"/>
          </p:cNvSpPr>
          <p:nvPr/>
        </p:nvSpPr>
        <p:spPr bwMode="auto">
          <a:xfrm>
            <a:off x="606425" y="32004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27118" name="Rectangle 7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27119" name="Rectangle 7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27120" name="Rectangle 8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27121" name="Rectangle 8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27122" name="Rectangle 8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27123" name="Rectangle 83"/>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27124" name="Rectangle 84"/>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27125" name="Rectangle 85"/>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752603E1-959B-CE43-A698-3B9CCF1C878F}" type="slidenum">
              <a:rPr lang="en-US"/>
              <a:pPr/>
              <a:t>203</a:t>
            </a:fld>
            <a:endParaRPr lang="en-US" sz="1400"/>
          </a:p>
        </p:txBody>
      </p:sp>
      <p:sp>
        <p:nvSpPr>
          <p:cNvPr id="729090" name="Rectangle 2"/>
          <p:cNvSpPr>
            <a:spLocks noGrp="1" noChangeArrowheads="1"/>
          </p:cNvSpPr>
          <p:nvPr>
            <p:ph type="title"/>
          </p:nvPr>
        </p:nvSpPr>
        <p:spPr/>
        <p:txBody>
          <a:bodyPr/>
          <a:lstStyle/>
          <a:p>
            <a:r>
              <a:rPr lang="en-US"/>
              <a:t>Powers of Two:  Trace</a:t>
            </a:r>
          </a:p>
        </p:txBody>
      </p:sp>
      <p:sp>
        <p:nvSpPr>
          <p:cNvPr id="72909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29135" name="Rectangle 4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29136" name="Rectangle 48"/>
          <p:cNvSpPr>
            <a:spLocks noChangeArrowheads="1"/>
          </p:cNvSpPr>
          <p:nvPr/>
        </p:nvSpPr>
        <p:spPr bwMode="auto">
          <a:xfrm>
            <a:off x="609600" y="3433763"/>
            <a:ext cx="4632325"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pPr algn="ctr"/>
            <a:endParaRPr lang="en-US"/>
          </a:p>
        </p:txBody>
      </p:sp>
      <p:sp>
        <p:nvSpPr>
          <p:cNvPr id="729137" name="Rectangle 4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29138" name="Rectangle 5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29139" name="Rectangle 5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29140" name="Rectangle 5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29141" name="Rectangle 5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29144" name="Rectangle 5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29145" name="Rectangle 5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29147" name="Rectangle 5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39CF0438-AE99-0A4E-AA0E-79BF176C5F42}" type="slidenum">
              <a:rPr lang="en-US"/>
              <a:pPr/>
              <a:t>204</a:t>
            </a:fld>
            <a:endParaRPr lang="en-US" sz="1400"/>
          </a:p>
        </p:txBody>
      </p:sp>
      <p:sp>
        <p:nvSpPr>
          <p:cNvPr id="731138" name="Rectangle 2"/>
          <p:cNvSpPr>
            <a:spLocks noGrp="1" noChangeArrowheads="1"/>
          </p:cNvSpPr>
          <p:nvPr>
            <p:ph type="title"/>
          </p:nvPr>
        </p:nvSpPr>
        <p:spPr/>
        <p:txBody>
          <a:bodyPr/>
          <a:lstStyle/>
          <a:p>
            <a:r>
              <a:rPr lang="en-US"/>
              <a:t>Powers of Two:  Trace</a:t>
            </a:r>
          </a:p>
        </p:txBody>
      </p:sp>
      <p:sp>
        <p:nvSpPr>
          <p:cNvPr id="73113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31224" name="Rectangle 8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31225" name="Rectangle 89"/>
          <p:cNvSpPr>
            <a:spLocks noChangeArrowheads="1"/>
          </p:cNvSpPr>
          <p:nvPr/>
        </p:nvSpPr>
        <p:spPr bwMode="auto">
          <a:xfrm>
            <a:off x="609600" y="370046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1226" name="Rectangle 9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1227" name="Rectangle 9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1228" name="Rectangle 9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1229" name="Rectangle 9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1230" name="Rectangle 9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31231" name="Rectangle 9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1232" name="Rectangle 9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31233" name="Rectangle 9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31234" name="Rectangle 9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31235" name="Rectangle 9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31236" name="Rectangle 10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7CF8CECE-2E9E-7448-B4F3-7520C2A76530}" type="slidenum">
              <a:rPr lang="en-US"/>
              <a:pPr/>
              <a:t>205</a:t>
            </a:fld>
            <a:endParaRPr lang="en-US" sz="1400"/>
          </a:p>
        </p:txBody>
      </p:sp>
      <p:sp>
        <p:nvSpPr>
          <p:cNvPr id="733186" name="Rectangle 2"/>
          <p:cNvSpPr>
            <a:spLocks noGrp="1" noChangeArrowheads="1"/>
          </p:cNvSpPr>
          <p:nvPr>
            <p:ph type="title"/>
          </p:nvPr>
        </p:nvSpPr>
        <p:spPr/>
        <p:txBody>
          <a:bodyPr/>
          <a:lstStyle/>
          <a:p>
            <a:r>
              <a:rPr lang="en-US"/>
              <a:t>Powers of Two:  Trace</a:t>
            </a:r>
          </a:p>
        </p:txBody>
      </p:sp>
      <p:sp>
        <p:nvSpPr>
          <p:cNvPr id="73318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33222" name="Rectangle 3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33223" name="Rectangle 39"/>
          <p:cNvSpPr>
            <a:spLocks noChangeArrowheads="1"/>
          </p:cNvSpPr>
          <p:nvPr/>
        </p:nvSpPr>
        <p:spPr bwMode="auto">
          <a:xfrm>
            <a:off x="609600" y="391636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3224" name="Rectangle 4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3225" name="Rectangle 4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3226" name="Rectangle 4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3227" name="Rectangle 4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3228" name="Rectangle 4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33229" name="Rectangle 4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3230" name="Rectangle 4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33231" name="Rectangle 4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33232" name="Rectangle 4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33233" name="Rectangle 4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33234" name="Rectangle 5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937EC908-D8F1-AD4C-B15D-52C25C5F775D}" type="slidenum">
              <a:rPr lang="en-US"/>
              <a:pPr/>
              <a:t>206</a:t>
            </a:fld>
            <a:endParaRPr lang="en-US" sz="1400"/>
          </a:p>
        </p:txBody>
      </p:sp>
      <p:sp>
        <p:nvSpPr>
          <p:cNvPr id="735234" name="Rectangle 2"/>
          <p:cNvSpPr>
            <a:spLocks noGrp="1" noChangeArrowheads="1"/>
          </p:cNvSpPr>
          <p:nvPr>
            <p:ph type="title"/>
          </p:nvPr>
        </p:nvSpPr>
        <p:spPr/>
        <p:txBody>
          <a:bodyPr/>
          <a:lstStyle/>
          <a:p>
            <a:r>
              <a:rPr lang="en-US"/>
              <a:t>Powers of Two:  Trace</a:t>
            </a:r>
          </a:p>
        </p:txBody>
      </p:sp>
      <p:sp>
        <p:nvSpPr>
          <p:cNvPr id="73523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35294" name="Rectangle 62"/>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35295" name="Rectangle 63"/>
          <p:cNvSpPr>
            <a:spLocks noChangeArrowheads="1"/>
          </p:cNvSpPr>
          <p:nvPr/>
        </p:nvSpPr>
        <p:spPr bwMode="auto">
          <a:xfrm>
            <a:off x="609600" y="321151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5296" name="Rectangle 64"/>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5297" name="Rectangle 65"/>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5298" name="Rectangle 66"/>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5299" name="Rectangle 67"/>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5300" name="Rectangle 68"/>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35301" name="Rectangle 69"/>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5302" name="Rectangle 70"/>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35303" name="Rectangle 7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35304" name="Rectangle 7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35305" name="Rectangle 7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35306" name="Rectangle 7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CC651D42-B55F-0F4F-B12C-E5CB3D434028}" type="slidenum">
              <a:rPr lang="en-US"/>
              <a:pPr/>
              <a:t>207</a:t>
            </a:fld>
            <a:endParaRPr lang="en-US" sz="1400"/>
          </a:p>
        </p:txBody>
      </p:sp>
      <p:sp>
        <p:nvSpPr>
          <p:cNvPr id="743426" name="Rectangle 2"/>
          <p:cNvSpPr>
            <a:spLocks noGrp="1" noChangeArrowheads="1"/>
          </p:cNvSpPr>
          <p:nvPr>
            <p:ph type="title"/>
          </p:nvPr>
        </p:nvSpPr>
        <p:spPr/>
        <p:txBody>
          <a:bodyPr/>
          <a:lstStyle/>
          <a:p>
            <a:r>
              <a:rPr lang="en-US"/>
              <a:t>Powers of Two:  Trace</a:t>
            </a:r>
          </a:p>
        </p:txBody>
      </p:sp>
      <p:sp>
        <p:nvSpPr>
          <p:cNvPr id="74342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3559" name="Rectangle 13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43560" name="Rectangle 136"/>
          <p:cNvSpPr>
            <a:spLocks noChangeArrowheads="1"/>
          </p:cNvSpPr>
          <p:nvPr/>
        </p:nvSpPr>
        <p:spPr bwMode="auto">
          <a:xfrm>
            <a:off x="609600" y="3429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3561" name="Rectangle 13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3562" name="Rectangle 13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3563" name="Rectangle 139"/>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3564" name="Rectangle 14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3565" name="Rectangle 141"/>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3566" name="Rectangle 142"/>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3567" name="Rectangle 143"/>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3570" name="Rectangle 14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3571" name="Rectangle 14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3572" name="Rectangle 148"/>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3574" name="Rectangle 15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122F932E-59E3-CE46-A0B6-ACEE06D8E3ED}" type="slidenum">
              <a:rPr lang="en-US"/>
              <a:pPr/>
              <a:t>208</a:t>
            </a:fld>
            <a:endParaRPr lang="en-US" sz="1400"/>
          </a:p>
        </p:txBody>
      </p:sp>
      <p:sp>
        <p:nvSpPr>
          <p:cNvPr id="745474" name="Rectangle 2"/>
          <p:cNvSpPr>
            <a:spLocks noGrp="1" noChangeArrowheads="1"/>
          </p:cNvSpPr>
          <p:nvPr>
            <p:ph type="title"/>
          </p:nvPr>
        </p:nvSpPr>
        <p:spPr/>
        <p:txBody>
          <a:bodyPr/>
          <a:lstStyle/>
          <a:p>
            <a:r>
              <a:rPr lang="en-US"/>
              <a:t>Powers of Two:  Trace</a:t>
            </a:r>
          </a:p>
        </p:txBody>
      </p:sp>
      <p:sp>
        <p:nvSpPr>
          <p:cNvPr id="74547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5588" name="Rectangle 11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45589" name="Rectangle 117"/>
          <p:cNvSpPr>
            <a:spLocks noChangeArrowheads="1"/>
          </p:cNvSpPr>
          <p:nvPr/>
        </p:nvSpPr>
        <p:spPr bwMode="auto">
          <a:xfrm>
            <a:off x="609600" y="36957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5590" name="Rectangle 11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5591" name="Rectangle 11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5592" name="Rectangle 12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5593" name="Rectangle 12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5594" name="Rectangle 12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5595" name="Rectangle 123"/>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5596" name="Rectangle 124"/>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5597" name="Rectangle 125"/>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45598" name="Rectangle 126"/>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45599" name="Rectangle 12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5600" name="Rectangle 12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5601" name="Rectangle 12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5602" name="Rectangle 13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45603" name="Rectangle 131"/>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B5C06C52-1FA2-CE4C-99E4-AE54D456B323}" type="slidenum">
              <a:rPr lang="en-US"/>
              <a:pPr/>
              <a:t>209</a:t>
            </a:fld>
            <a:endParaRPr lang="en-US" sz="1400" dirty="0"/>
          </a:p>
        </p:txBody>
      </p:sp>
      <p:sp>
        <p:nvSpPr>
          <p:cNvPr id="747522" name="Rectangle 2"/>
          <p:cNvSpPr>
            <a:spLocks noGrp="1" noChangeArrowheads="1"/>
          </p:cNvSpPr>
          <p:nvPr>
            <p:ph type="title"/>
          </p:nvPr>
        </p:nvSpPr>
        <p:spPr/>
        <p:txBody>
          <a:bodyPr/>
          <a:lstStyle/>
          <a:p>
            <a:r>
              <a:rPr lang="en-US"/>
              <a:t>Powers of Two:  Trace</a:t>
            </a:r>
          </a:p>
        </p:txBody>
      </p:sp>
      <p:sp>
        <p:nvSpPr>
          <p:cNvPr id="74752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7605" name="Rectangle 8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47606" name="Rectangle 86"/>
          <p:cNvSpPr>
            <a:spLocks noChangeArrowheads="1"/>
          </p:cNvSpPr>
          <p:nvPr/>
        </p:nvSpPr>
        <p:spPr bwMode="auto">
          <a:xfrm>
            <a:off x="609600" y="39497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7607" name="Rectangle 8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7608" name="Rectangle 8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7609" name="Rectangle 89"/>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7610" name="Rectangle 9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7611" name="Rectangle 91"/>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7612" name="Rectangle 92"/>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7613" name="Rectangle 93"/>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7614" name="Rectangle 94"/>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47615" name="Rectangle 95"/>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47616" name="Rectangle 9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7617" name="Rectangle 9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7618" name="Rectangle 98"/>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7619" name="Rectangle 99"/>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47620" name="Rectangle 10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Resim" descr="5326163-computer-addiction-Stock-Vector-fat-computer-cartoon.jpg"/>
          <p:cNvPicPr>
            <a:picLocks noChangeAspect="1"/>
          </p:cNvPicPr>
          <p:nvPr/>
        </p:nvPicPr>
        <p:blipFill>
          <a:blip r:embed="rId2" cstate="print"/>
          <a:stretch>
            <a:fillRect/>
          </a:stretch>
        </p:blipFill>
        <p:spPr>
          <a:xfrm flipH="1">
            <a:off x="2071669" y="3786190"/>
            <a:ext cx="3224807" cy="2508452"/>
          </a:xfrm>
          <a:prstGeom prst="rect">
            <a:avLst/>
          </a:prstGeom>
        </p:spPr>
      </p:pic>
      <p:pic>
        <p:nvPicPr>
          <p:cNvPr id="12" name="Picture 2" descr="http://media.giphy.com/media/z9c1ZCvaH5WBq/giphy.gif"/>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714348" y="1714488"/>
            <a:ext cx="3810000" cy="214312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Döngüler : while</a:t>
            </a:r>
            <a:endParaRPr lang="tr-TR" sz="4000" b="1" dirty="0">
              <a:solidFill>
                <a:schemeClr val="tx2">
                  <a:lumMod val="60000"/>
                  <a:lumOff val="40000"/>
                </a:schemeClr>
              </a:solidFill>
            </a:endParaRPr>
          </a:p>
        </p:txBody>
      </p:sp>
      <p:sp>
        <p:nvSpPr>
          <p:cNvPr id="4" name="3 Katlanmış Nesne"/>
          <p:cNvSpPr/>
          <p:nvPr/>
        </p:nvSpPr>
        <p:spPr>
          <a:xfrm>
            <a:off x="5000628" y="3357562"/>
            <a:ext cx="3429024" cy="2857520"/>
          </a:xfrm>
          <a:prstGeom prst="foldedCorner">
            <a:avLst/>
          </a:prstGeom>
          <a:scene3d>
            <a:camera prst="perspectiveHeroicExtremeLeftFacing"/>
            <a:lightRig rig="threePt" dir="t"/>
          </a:scene3d>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tr-TR" sz="2000" dirty="0">
              <a:solidFill>
                <a:schemeClr val="tx1"/>
              </a:solidFill>
            </a:endParaRPr>
          </a:p>
          <a:p>
            <a:r>
              <a:rPr lang="tr-TR" sz="2000" dirty="0">
                <a:solidFill>
                  <a:schemeClr val="tx1"/>
                </a:solidFill>
              </a:rPr>
              <a:t>Döngülerle işlem yaparken </a:t>
            </a:r>
            <a:r>
              <a:rPr lang="tr-TR" sz="2000" b="1" dirty="0">
                <a:solidFill>
                  <a:schemeClr val="tx1"/>
                </a:solidFill>
              </a:rPr>
              <a:t>kontrol parametreleri </a:t>
            </a:r>
            <a:r>
              <a:rPr lang="tr-TR" sz="2000" dirty="0">
                <a:solidFill>
                  <a:schemeClr val="tx1"/>
                </a:solidFill>
              </a:rPr>
              <a:t>düzgün bir şekilde başlatılmalı, döngü içerisinde düzgün bir şekilde güncellenmelidir. Aksi halde programınız yanlış sonuçlar verecek veya sonsuz döngüye girecektir.</a:t>
            </a:r>
          </a:p>
        </p:txBody>
      </p:sp>
      <p:sp>
        <p:nvSpPr>
          <p:cNvPr id="9" name="8 Köşeleri Yuvarlanmış Dikdörtgen Belirtme Çizgisi"/>
          <p:cNvSpPr/>
          <p:nvPr/>
        </p:nvSpPr>
        <p:spPr>
          <a:xfrm>
            <a:off x="5429256" y="1142984"/>
            <a:ext cx="2786082" cy="1143008"/>
          </a:xfrm>
          <a:prstGeom prst="wedgeRoundRectCallout">
            <a:avLst>
              <a:gd name="adj1" fmla="val -152246"/>
              <a:gd name="adj2" fmla="val 6828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i="1" dirty="0" err="1"/>
              <a:t>while</a:t>
            </a:r>
            <a:r>
              <a:rPr lang="tr-TR" sz="2000" dirty="0"/>
              <a:t> anam </a:t>
            </a:r>
            <a:r>
              <a:rPr lang="tr-TR" sz="2000" i="1" dirty="0" err="1"/>
              <a:t>while</a:t>
            </a:r>
            <a:r>
              <a:rPr lang="tr-TR" sz="2000" dirty="0"/>
              <a:t>… </a:t>
            </a:r>
          </a:p>
          <a:p>
            <a:pPr algn="ctr"/>
            <a:r>
              <a:rPr lang="tr-TR" sz="2000" dirty="0"/>
              <a:t>dön dön bitmiyor… </a:t>
            </a:r>
          </a:p>
        </p:txBody>
      </p:sp>
      <p:sp>
        <p:nvSpPr>
          <p:cNvPr id="15" name="14 Oval Belirtme Çizgisi"/>
          <p:cNvSpPr/>
          <p:nvPr/>
        </p:nvSpPr>
        <p:spPr>
          <a:xfrm>
            <a:off x="285720" y="3429000"/>
            <a:ext cx="2143140" cy="3143272"/>
          </a:xfrm>
          <a:prstGeom prst="wedgeEllipseCallout">
            <a:avLst>
              <a:gd name="adj1" fmla="val 62392"/>
              <a:gd name="adj2" fmla="val 225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a:t>Niye bu döngüden çıkmıyor kodum?</a:t>
            </a:r>
          </a:p>
          <a:p>
            <a:pPr algn="ctr"/>
            <a:r>
              <a:rPr lang="tr-TR" sz="1400" dirty="0"/>
              <a:t>Hiç düşünmeden her tarafa </a:t>
            </a:r>
            <a:r>
              <a:rPr lang="tr-TR" sz="1400" dirty="0" err="1"/>
              <a:t>fflush</a:t>
            </a:r>
            <a:r>
              <a:rPr lang="tr-TR" sz="1400" dirty="0"/>
              <a:t>(</a:t>
            </a:r>
            <a:r>
              <a:rPr lang="tr-TR" sz="1400" dirty="0" err="1"/>
              <a:t>stdin</a:t>
            </a:r>
            <a:r>
              <a:rPr lang="tr-TR" sz="1400" dirty="0"/>
              <a:t>) koyuyum. Sonra da tüm </a:t>
            </a:r>
            <a:r>
              <a:rPr lang="tr-TR" sz="1400" dirty="0" err="1"/>
              <a:t>int’leri</a:t>
            </a:r>
            <a:r>
              <a:rPr lang="tr-TR" sz="1400" dirty="0"/>
              <a:t> </a:t>
            </a:r>
            <a:r>
              <a:rPr lang="tr-TR" sz="1400" dirty="0" err="1"/>
              <a:t>double</a:t>
            </a:r>
            <a:r>
              <a:rPr lang="tr-TR" sz="1400" dirty="0"/>
              <a:t> yaparım. O da olmazsa bilgisayarı kapatıp açar ya da format atarım.</a:t>
            </a:r>
          </a:p>
        </p:txBody>
      </p:sp>
      <p:sp>
        <p:nvSpPr>
          <p:cNvPr id="8" name="7 Çarpı"/>
          <p:cNvSpPr/>
          <p:nvPr/>
        </p:nvSpPr>
        <p:spPr>
          <a:xfrm rot="2597087">
            <a:off x="-258727" y="3384619"/>
            <a:ext cx="3240000" cy="3240000"/>
          </a:xfrm>
          <a:prstGeom prst="plus">
            <a:avLst>
              <a:gd name="adj" fmla="val 4797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F7126340-7429-324B-B571-A8FD3ED4CE4D}" type="slidenum">
              <a:rPr lang="en-US"/>
              <a:pPr/>
              <a:t>210</a:t>
            </a:fld>
            <a:endParaRPr lang="en-US" sz="1400"/>
          </a:p>
        </p:txBody>
      </p:sp>
      <p:sp>
        <p:nvSpPr>
          <p:cNvPr id="749570" name="Rectangle 2"/>
          <p:cNvSpPr>
            <a:spLocks noGrp="1" noChangeArrowheads="1"/>
          </p:cNvSpPr>
          <p:nvPr>
            <p:ph type="title"/>
          </p:nvPr>
        </p:nvSpPr>
        <p:spPr/>
        <p:txBody>
          <a:bodyPr/>
          <a:lstStyle/>
          <a:p>
            <a:r>
              <a:rPr lang="en-US"/>
              <a:t>Powers of Two:  Trace</a:t>
            </a:r>
          </a:p>
        </p:txBody>
      </p:sp>
      <p:sp>
        <p:nvSpPr>
          <p:cNvPr id="74957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9664" name="Rectangle 9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49665" name="Rectangle 97"/>
          <p:cNvSpPr>
            <a:spLocks noChangeArrowheads="1"/>
          </p:cNvSpPr>
          <p:nvPr/>
        </p:nvSpPr>
        <p:spPr bwMode="auto">
          <a:xfrm>
            <a:off x="609600" y="32194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9666" name="Rectangle 9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9667" name="Rectangle 9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9668" name="Rectangle 10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9669" name="Rectangle 10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9670" name="Rectangle 10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9671" name="Rectangle 103"/>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9672" name="Rectangle 104"/>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9673" name="Rectangle 105"/>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49674" name="Rectangle 106"/>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49675" name="Rectangle 10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9676" name="Rectangle 10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9677" name="Rectangle 10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9678" name="Rectangle 11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9679" name="Rectangle 111"/>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B092ED98-BDE3-334F-82F3-FB13B5B94352}" type="slidenum">
              <a:rPr lang="en-US"/>
              <a:pPr/>
              <a:t>211</a:t>
            </a:fld>
            <a:endParaRPr lang="en-US" sz="1400"/>
          </a:p>
        </p:txBody>
      </p:sp>
      <p:sp>
        <p:nvSpPr>
          <p:cNvPr id="751618" name="Rectangle 2"/>
          <p:cNvSpPr>
            <a:spLocks noGrp="1" noChangeArrowheads="1"/>
          </p:cNvSpPr>
          <p:nvPr>
            <p:ph type="title"/>
          </p:nvPr>
        </p:nvSpPr>
        <p:spPr/>
        <p:txBody>
          <a:bodyPr/>
          <a:lstStyle/>
          <a:p>
            <a:r>
              <a:rPr lang="en-US"/>
              <a:t>Powers of Two:  Trace</a:t>
            </a:r>
          </a:p>
        </p:txBody>
      </p:sp>
      <p:sp>
        <p:nvSpPr>
          <p:cNvPr id="75161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1711" name="Rectangle 9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51712" name="Rectangle 96"/>
          <p:cNvSpPr>
            <a:spLocks noChangeArrowheads="1"/>
          </p:cNvSpPr>
          <p:nvPr/>
        </p:nvSpPr>
        <p:spPr bwMode="auto">
          <a:xfrm>
            <a:off x="609600" y="343376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1713" name="Rectangle 9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1714" name="Rectangle 9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1715" name="Rectangle 99"/>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1716" name="Rectangle 10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1717" name="Rectangle 101"/>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1718" name="Rectangle 102"/>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1719" name="Rectangle 103"/>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1720" name="Rectangle 104"/>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1721" name="Rectangle 105"/>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1724" name="Rectangle 108"/>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1725" name="Rectangle 109"/>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1726" name="Rectangle 110"/>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1727" name="Rectangle 111"/>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1729" name="Rectangle 113"/>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2CBD4859-0B45-D149-AD5D-836C5E07E1DB}" type="slidenum">
              <a:rPr lang="en-US"/>
              <a:pPr/>
              <a:t>212</a:t>
            </a:fld>
            <a:endParaRPr lang="en-US" sz="1400"/>
          </a:p>
        </p:txBody>
      </p:sp>
      <p:sp>
        <p:nvSpPr>
          <p:cNvPr id="753666" name="Rectangle 2"/>
          <p:cNvSpPr>
            <a:spLocks noGrp="1" noChangeArrowheads="1"/>
          </p:cNvSpPr>
          <p:nvPr>
            <p:ph type="title"/>
          </p:nvPr>
        </p:nvSpPr>
        <p:spPr/>
        <p:txBody>
          <a:bodyPr/>
          <a:lstStyle/>
          <a:p>
            <a:r>
              <a:rPr lang="en-US"/>
              <a:t>Powers of Two:  Trace</a:t>
            </a:r>
          </a:p>
        </p:txBody>
      </p:sp>
      <p:sp>
        <p:nvSpPr>
          <p:cNvPr id="75366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3753" name="Rectangle 8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53754" name="Rectangle 90"/>
          <p:cNvSpPr>
            <a:spLocks noChangeArrowheads="1"/>
          </p:cNvSpPr>
          <p:nvPr/>
        </p:nvSpPr>
        <p:spPr bwMode="auto">
          <a:xfrm>
            <a:off x="609600" y="367982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3755" name="Rectangle 9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3756" name="Rectangle 9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3757" name="Rectangle 9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3758" name="Rectangle 9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3759" name="Rectangle 9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3760" name="Rectangle 96"/>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3761" name="Rectangle 97"/>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3762" name="Rectangle 98"/>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3763" name="Rectangle 99"/>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3764" name="Rectangle 100"/>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3765" name="Rectangle 101"/>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53766" name="Rectangle 102"/>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3767" name="Rectangle 103"/>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3768" name="Rectangle 104"/>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3769" name="Rectangle 105"/>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3770" name="Rectangle 106"/>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53771" name="Rectangle 107"/>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E63954F7-4C9E-2F4C-B65E-4F56AE8A4F1B}" type="slidenum">
              <a:rPr lang="en-US"/>
              <a:pPr/>
              <a:t>213</a:t>
            </a:fld>
            <a:endParaRPr lang="en-US" sz="1400"/>
          </a:p>
        </p:txBody>
      </p:sp>
      <p:sp>
        <p:nvSpPr>
          <p:cNvPr id="755714" name="Rectangle 2"/>
          <p:cNvSpPr>
            <a:spLocks noGrp="1" noChangeArrowheads="1"/>
          </p:cNvSpPr>
          <p:nvPr>
            <p:ph type="title"/>
          </p:nvPr>
        </p:nvSpPr>
        <p:spPr/>
        <p:txBody>
          <a:bodyPr/>
          <a:lstStyle/>
          <a:p>
            <a:r>
              <a:rPr lang="en-US"/>
              <a:t>Powers of Two:  Trace</a:t>
            </a:r>
          </a:p>
        </p:txBody>
      </p:sp>
      <p:sp>
        <p:nvSpPr>
          <p:cNvPr id="75571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5800" name="Rectangle 8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55801" name="Rectangle 89"/>
          <p:cNvSpPr>
            <a:spLocks noChangeArrowheads="1"/>
          </p:cNvSpPr>
          <p:nvPr/>
        </p:nvSpPr>
        <p:spPr bwMode="auto">
          <a:xfrm>
            <a:off x="609600" y="393223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5802" name="Rectangle 9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5803" name="Rectangle 9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5804" name="Rectangle 9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5805" name="Rectangle 9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5806" name="Rectangle 9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5807" name="Rectangle 9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5808" name="Rectangle 9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5809" name="Rectangle 97"/>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5810" name="Rectangle 98"/>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5811" name="Rectangle 99"/>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5812" name="Rectangle 100"/>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55813" name="Rectangle 10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5814" name="Rectangle 10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5815" name="Rectangle 10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5816" name="Rectangle 104"/>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5817" name="Rectangle 105"/>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55818" name="Rectangle 106"/>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F94AB2E1-15F7-A241-9242-BD3414F1CADE}" type="slidenum">
              <a:rPr lang="en-US"/>
              <a:pPr/>
              <a:t>214</a:t>
            </a:fld>
            <a:endParaRPr lang="en-US" sz="1400"/>
          </a:p>
        </p:txBody>
      </p:sp>
      <p:sp>
        <p:nvSpPr>
          <p:cNvPr id="757762" name="Rectangle 2"/>
          <p:cNvSpPr>
            <a:spLocks noGrp="1" noChangeArrowheads="1"/>
          </p:cNvSpPr>
          <p:nvPr>
            <p:ph type="title"/>
          </p:nvPr>
        </p:nvSpPr>
        <p:spPr/>
        <p:txBody>
          <a:bodyPr/>
          <a:lstStyle/>
          <a:p>
            <a:r>
              <a:rPr lang="en-US"/>
              <a:t>Powers of Two:  Trace</a:t>
            </a:r>
          </a:p>
        </p:txBody>
      </p:sp>
      <p:sp>
        <p:nvSpPr>
          <p:cNvPr id="75776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7858" name="Rectangle 9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57859" name="Rectangle 99"/>
          <p:cNvSpPr>
            <a:spLocks noChangeArrowheads="1"/>
          </p:cNvSpPr>
          <p:nvPr/>
        </p:nvSpPr>
        <p:spPr bwMode="auto">
          <a:xfrm>
            <a:off x="609600" y="320198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7860" name="Rectangle 10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7861" name="Rectangle 10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7862" name="Rectangle 10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7863" name="Rectangle 10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7864" name="Rectangle 10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7865" name="Rectangle 10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7866" name="Rectangle 10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7867" name="Rectangle 107"/>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7868" name="Rectangle 108"/>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7869" name="Rectangle 109"/>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7870" name="Rectangle 110"/>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57871" name="Rectangle 11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7872" name="Rectangle 11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7873" name="Rectangle 11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7874" name="Rectangle 114"/>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7875" name="Rectangle 115"/>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7876" name="Rectangle 116"/>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845D6D17-0190-D84A-B27D-6416EB3C173F}" type="slidenum">
              <a:rPr lang="en-US"/>
              <a:pPr/>
              <a:t>215</a:t>
            </a:fld>
            <a:endParaRPr lang="en-US" sz="1400"/>
          </a:p>
        </p:txBody>
      </p:sp>
      <p:sp>
        <p:nvSpPr>
          <p:cNvPr id="759810" name="Rectangle 2"/>
          <p:cNvSpPr>
            <a:spLocks noGrp="1" noChangeArrowheads="1"/>
          </p:cNvSpPr>
          <p:nvPr>
            <p:ph type="title"/>
          </p:nvPr>
        </p:nvSpPr>
        <p:spPr/>
        <p:txBody>
          <a:bodyPr/>
          <a:lstStyle/>
          <a:p>
            <a:r>
              <a:rPr lang="en-US"/>
              <a:t>Powers of Two:  Trace</a:t>
            </a:r>
          </a:p>
        </p:txBody>
      </p:sp>
      <p:sp>
        <p:nvSpPr>
          <p:cNvPr id="75981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9906" name="Rectangle 9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59907" name="Rectangle 99"/>
          <p:cNvSpPr>
            <a:spLocks noChangeArrowheads="1"/>
          </p:cNvSpPr>
          <p:nvPr/>
        </p:nvSpPr>
        <p:spPr bwMode="auto">
          <a:xfrm>
            <a:off x="609600" y="3448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9908" name="Rectangle 10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9909" name="Rectangle 10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9910" name="Rectangle 10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9911" name="Rectangle 10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9912" name="Rectangle 10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9913" name="Rectangle 10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9914" name="Rectangle 10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9915" name="Rectangle 107"/>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9916" name="Rectangle 108"/>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9917" name="Rectangle 109"/>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9918" name="Rectangle 110"/>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59919" name="Rectangle 11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9920" name="Rectangle 11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9921" name="Rectangle 11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9922" name="Rectangle 114"/>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9923" name="Rectangle 115"/>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9927" name="Rectangle 11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5C8E4625-5F1E-EA44-AFD8-C11503F41E9E}" type="slidenum">
              <a:rPr lang="en-US"/>
              <a:pPr/>
              <a:t>216</a:t>
            </a:fld>
            <a:endParaRPr lang="en-US" sz="1400"/>
          </a:p>
        </p:txBody>
      </p:sp>
      <p:sp>
        <p:nvSpPr>
          <p:cNvPr id="761858" name="Rectangle 2"/>
          <p:cNvSpPr>
            <a:spLocks noGrp="1" noChangeArrowheads="1"/>
          </p:cNvSpPr>
          <p:nvPr>
            <p:ph type="title"/>
          </p:nvPr>
        </p:nvSpPr>
        <p:spPr/>
        <p:txBody>
          <a:bodyPr/>
          <a:lstStyle/>
          <a:p>
            <a:r>
              <a:rPr lang="en-US"/>
              <a:t>Powers of Two:  Trace</a:t>
            </a:r>
          </a:p>
        </p:txBody>
      </p:sp>
      <p:sp>
        <p:nvSpPr>
          <p:cNvPr id="76185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1947" name="Rectangle 9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61948" name="Rectangle 92"/>
          <p:cNvSpPr>
            <a:spLocks noChangeArrowheads="1"/>
          </p:cNvSpPr>
          <p:nvPr/>
        </p:nvSpPr>
        <p:spPr bwMode="auto">
          <a:xfrm>
            <a:off x="609600" y="3702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1949" name="Rectangle 9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1950" name="Rectangle 9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1951" name="Rectangle 9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1952" name="Rectangle 9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1953" name="Rectangle 9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1954" name="Rectangle 9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1955" name="Rectangle 9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1956" name="Rectangle 10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1957" name="Rectangle 10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1958" name="Rectangle 10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1959" name="Rectangle 10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1960" name="Rectangle 10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1961" name="Rectangle 10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1962" name="Rectangle 10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1963" name="Rectangle 10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1964" name="Rectangle 10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1965" name="Rectangle 10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1966" name="Rectangle 11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endParaRPr lang="en-US" sz="1400">
              <a:latin typeface="Courier New" charset="0"/>
            </a:endParaRPr>
          </a:p>
        </p:txBody>
      </p:sp>
      <p:sp>
        <p:nvSpPr>
          <p:cNvPr id="761967" name="Rectangle 11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endParaRPr lang="en-US" sz="1400">
              <a:latin typeface="Courier New" charset="0"/>
            </a:endParaRPr>
          </a:p>
        </p:txBody>
      </p:sp>
      <p:sp>
        <p:nvSpPr>
          <p:cNvPr id="761968" name="Rectangle 112"/>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E4FBD7DF-304C-B44C-A470-803E24988571}" type="slidenum">
              <a:rPr lang="en-US"/>
              <a:pPr/>
              <a:t>217</a:t>
            </a:fld>
            <a:endParaRPr lang="en-US" sz="1400"/>
          </a:p>
        </p:txBody>
      </p:sp>
      <p:sp>
        <p:nvSpPr>
          <p:cNvPr id="763906" name="Rectangle 2"/>
          <p:cNvSpPr>
            <a:spLocks noGrp="1" noChangeArrowheads="1"/>
          </p:cNvSpPr>
          <p:nvPr>
            <p:ph type="title"/>
          </p:nvPr>
        </p:nvSpPr>
        <p:spPr/>
        <p:txBody>
          <a:bodyPr/>
          <a:lstStyle/>
          <a:p>
            <a:r>
              <a:rPr lang="en-US"/>
              <a:t>Powers of Two:  Trace</a:t>
            </a:r>
          </a:p>
        </p:txBody>
      </p:sp>
      <p:sp>
        <p:nvSpPr>
          <p:cNvPr id="76390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3995" name="Rectangle 9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63996" name="Rectangle 92"/>
          <p:cNvSpPr>
            <a:spLocks noChangeArrowheads="1"/>
          </p:cNvSpPr>
          <p:nvPr/>
        </p:nvSpPr>
        <p:spPr bwMode="auto">
          <a:xfrm>
            <a:off x="609600" y="39401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3997" name="Rectangle 9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3998" name="Rectangle 9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3999" name="Rectangle 9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4000" name="Rectangle 9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4001" name="Rectangle 9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4002" name="Rectangle 9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4003" name="Rectangle 9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4004" name="Rectangle 10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4005" name="Rectangle 10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4006" name="Rectangle 10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4007" name="Rectangle 10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4008" name="Rectangle 10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4009" name="Rectangle 10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4010" name="Rectangle 10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4011" name="Rectangle 10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4012" name="Rectangle 10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4013" name="Rectangle 10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4014" name="Rectangle 11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64015" name="Rectangle 11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endParaRPr lang="en-US" sz="1400">
              <a:latin typeface="Courier New" charset="0"/>
            </a:endParaRPr>
          </a:p>
        </p:txBody>
      </p:sp>
      <p:sp>
        <p:nvSpPr>
          <p:cNvPr id="764016" name="Rectangle 112"/>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6CED4F16-1628-EE40-AB38-29A801DDB3FD}" type="slidenum">
              <a:rPr lang="en-US"/>
              <a:pPr/>
              <a:t>218</a:t>
            </a:fld>
            <a:endParaRPr lang="en-US" sz="1400"/>
          </a:p>
        </p:txBody>
      </p:sp>
      <p:sp>
        <p:nvSpPr>
          <p:cNvPr id="765954" name="Rectangle 2"/>
          <p:cNvSpPr>
            <a:spLocks noGrp="1" noChangeArrowheads="1"/>
          </p:cNvSpPr>
          <p:nvPr>
            <p:ph type="title"/>
          </p:nvPr>
        </p:nvSpPr>
        <p:spPr/>
        <p:txBody>
          <a:bodyPr/>
          <a:lstStyle/>
          <a:p>
            <a:r>
              <a:rPr lang="en-US"/>
              <a:t>Powers of Two:  Trace</a:t>
            </a:r>
          </a:p>
        </p:txBody>
      </p:sp>
      <p:sp>
        <p:nvSpPr>
          <p:cNvPr id="76595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6053" name="Rectangle 10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66054" name="Rectangle 102"/>
          <p:cNvSpPr>
            <a:spLocks noChangeArrowheads="1"/>
          </p:cNvSpPr>
          <p:nvPr/>
        </p:nvSpPr>
        <p:spPr bwMode="auto">
          <a:xfrm>
            <a:off x="609600" y="320992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6055" name="Rectangle 10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6056" name="Rectangle 10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6057" name="Rectangle 10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6058" name="Rectangle 10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6059" name="Rectangle 10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6060" name="Rectangle 10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6061" name="Rectangle 10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6062" name="Rectangle 11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6063" name="Rectangle 11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6064" name="Rectangle 11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6065" name="Rectangle 11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6066" name="Rectangle 11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6067" name="Rectangle 11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6068" name="Rectangle 11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6069" name="Rectangle 11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6070" name="Rectangle 11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6071" name="Rectangle 11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6072" name="Rectangle 12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66073" name="Rectangle 12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6074" name="Rectangle 122"/>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B5855EE9-BF5B-894E-80B8-06D16AC134CA}" type="slidenum">
              <a:rPr lang="en-US"/>
              <a:pPr/>
              <a:t>219</a:t>
            </a:fld>
            <a:endParaRPr lang="en-US" sz="1400"/>
          </a:p>
        </p:txBody>
      </p:sp>
      <p:sp>
        <p:nvSpPr>
          <p:cNvPr id="768002" name="Rectangle 2"/>
          <p:cNvSpPr>
            <a:spLocks noGrp="1" noChangeArrowheads="1"/>
          </p:cNvSpPr>
          <p:nvPr>
            <p:ph type="title"/>
          </p:nvPr>
        </p:nvSpPr>
        <p:spPr/>
        <p:txBody>
          <a:bodyPr/>
          <a:lstStyle/>
          <a:p>
            <a:r>
              <a:rPr lang="en-US"/>
              <a:t>Powers of Two:  Trace</a:t>
            </a:r>
          </a:p>
        </p:txBody>
      </p:sp>
      <p:sp>
        <p:nvSpPr>
          <p:cNvPr id="76800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8101" name="Rectangle 10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68102" name="Rectangle 102"/>
          <p:cNvSpPr>
            <a:spLocks noChangeArrowheads="1"/>
          </p:cNvSpPr>
          <p:nvPr/>
        </p:nvSpPr>
        <p:spPr bwMode="auto">
          <a:xfrm>
            <a:off x="609600" y="3448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8103" name="Rectangle 10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8104" name="Rectangle 10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8105" name="Rectangle 10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8106" name="Rectangle 10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8107" name="Rectangle 10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8108" name="Rectangle 10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8109" name="Rectangle 10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8110" name="Rectangle 11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8111" name="Rectangle 11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8112" name="Rectangle 11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8113" name="Rectangle 11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8114" name="Rectangle 11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8115" name="Rectangle 11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8116" name="Rectangle 11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8117" name="Rectangle 11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8118" name="Rectangle 11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8119" name="Rectangle 11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8120" name="Rectangle 12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68123" name="Rectangle 123"/>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8125" name="Rectangle 125"/>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soru.jpg"/>
          <p:cNvPicPr>
            <a:picLocks noChangeAspect="1"/>
          </p:cNvPicPr>
          <p:nvPr/>
        </p:nvPicPr>
        <p:blipFill>
          <a:blip r:embed="rId2"/>
          <a:stretch>
            <a:fillRect/>
          </a:stretch>
        </p:blipFill>
        <p:spPr>
          <a:xfrm>
            <a:off x="6715140" y="928670"/>
            <a:ext cx="1767840" cy="1328928"/>
          </a:xfrm>
          <a:prstGeom prst="rect">
            <a:avLst/>
          </a:prstGeom>
        </p:spPr>
      </p:pic>
      <p:sp>
        <p:nvSpPr>
          <p:cNvPr id="5123" name="Rectangle 3"/>
          <p:cNvSpPr>
            <a:spLocks noGrp="1" noChangeArrowheads="1"/>
          </p:cNvSpPr>
          <p:nvPr>
            <p:ph type="title"/>
          </p:nvPr>
        </p:nvSpPr>
        <p:spPr>
          <a:noFill/>
          <a:ln/>
        </p:spPr>
        <p:txBody>
          <a:bodyPr/>
          <a:lstStyle/>
          <a:p>
            <a:r>
              <a:rPr lang="tr-TR" dirty="0"/>
              <a:t>Alıştırma</a:t>
            </a:r>
            <a:endParaRPr lang="en-US" dirty="0"/>
          </a:p>
        </p:txBody>
      </p:sp>
      <p:pic>
        <p:nvPicPr>
          <p:cNvPr id="2050" name="Picture 2" descr="http://www.everydaydevotions.com/wp-content/uploads/2015/01/surprise.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9854" t="-4390" r="24655" b="1"/>
          <a:stretch/>
        </p:blipFill>
        <p:spPr bwMode="auto">
          <a:xfrm>
            <a:off x="6761910" y="3857628"/>
            <a:ext cx="1948284" cy="2329573"/>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5" name="14 İçerik Yer Tutucusu"/>
          <p:cNvSpPr>
            <a:spLocks noGrp="1"/>
          </p:cNvSpPr>
          <p:nvPr>
            <p:ph sz="quarter" idx="1"/>
          </p:nvPr>
        </p:nvSpPr>
        <p:spPr>
          <a:xfrm>
            <a:off x="457200" y="1219200"/>
            <a:ext cx="8229600" cy="3709998"/>
          </a:xfrm>
        </p:spPr>
        <p:txBody>
          <a:bodyPr>
            <a:normAutofit fontScale="70000" lnSpcReduction="20000"/>
          </a:bodyPr>
          <a:lstStyle/>
          <a:p>
            <a:pPr marL="514350" indent="-514350">
              <a:buFont typeface="+mj-lt"/>
              <a:buAutoNum type="arabicPeriod"/>
            </a:pPr>
            <a:r>
              <a:rPr lang="en-US" dirty="0"/>
              <a:t>#include &lt;</a:t>
            </a:r>
            <a:r>
              <a:rPr lang="en-US" dirty="0" err="1"/>
              <a:t>stdio.h</a:t>
            </a:r>
            <a:r>
              <a:rPr lang="en-US" dirty="0"/>
              <a:t>&gt;</a:t>
            </a:r>
          </a:p>
          <a:p>
            <a:pPr marL="514350" indent="-514350">
              <a:buFont typeface="+mj-lt"/>
              <a:buAutoNum type="arabicPeriod"/>
            </a:pPr>
            <a:r>
              <a:rPr lang="en-US" dirty="0" err="1"/>
              <a:t>int</a:t>
            </a:r>
            <a:r>
              <a:rPr lang="en-US" dirty="0"/>
              <a:t> main()</a:t>
            </a:r>
          </a:p>
          <a:p>
            <a:pPr marL="514350" indent="-514350">
              <a:buFont typeface="+mj-lt"/>
              <a:buAutoNum type="arabicPeriod"/>
            </a:pPr>
            <a:r>
              <a:rPr lang="en-US" dirty="0"/>
              <a:t>{</a:t>
            </a:r>
          </a:p>
          <a:p>
            <a:pPr marL="514350" indent="-514350">
              <a:buFont typeface="+mj-lt"/>
              <a:buAutoNum type="arabicPeriod"/>
            </a:pPr>
            <a:r>
              <a:rPr lang="en-US" dirty="0"/>
              <a:t>	</a:t>
            </a:r>
            <a:r>
              <a:rPr lang="en-US" dirty="0" err="1"/>
              <a:t>int</a:t>
            </a:r>
            <a:r>
              <a:rPr lang="en-US" dirty="0"/>
              <a:t> a=5;</a:t>
            </a:r>
          </a:p>
          <a:p>
            <a:pPr marL="514350" indent="-514350">
              <a:buFont typeface="+mj-lt"/>
              <a:buAutoNum type="arabicPeriod"/>
            </a:pPr>
            <a:r>
              <a:rPr lang="en-US" dirty="0"/>
              <a:t>	while(a&lt;3);</a:t>
            </a:r>
          </a:p>
          <a:p>
            <a:pPr marL="514350" indent="-514350">
              <a:buFont typeface="+mj-lt"/>
              <a:buAutoNum type="arabicPeriod"/>
            </a:pPr>
            <a:r>
              <a:rPr lang="en-US" dirty="0"/>
              <a:t>	{</a:t>
            </a:r>
          </a:p>
          <a:p>
            <a:pPr marL="514350" indent="-514350">
              <a:buFont typeface="+mj-lt"/>
              <a:buAutoNum type="arabicPeriod"/>
            </a:pPr>
            <a:r>
              <a:rPr lang="tr-TR" dirty="0"/>
              <a:t>  </a:t>
            </a:r>
            <a:r>
              <a:rPr lang="en-US" dirty="0"/>
              <a:t>	</a:t>
            </a:r>
            <a:r>
              <a:rPr lang="tr-TR" dirty="0"/>
              <a:t>    </a:t>
            </a:r>
            <a:r>
              <a:rPr lang="en-US" dirty="0" err="1"/>
              <a:t>printf</a:t>
            </a:r>
            <a:r>
              <a:rPr lang="en-US" dirty="0"/>
              <a:t>("hah");</a:t>
            </a:r>
          </a:p>
          <a:p>
            <a:pPr marL="514350" indent="-514350">
              <a:buFont typeface="+mj-lt"/>
              <a:buAutoNum type="arabicPeriod"/>
            </a:pPr>
            <a:r>
              <a:rPr lang="en-US" dirty="0"/>
              <a:t>	</a:t>
            </a:r>
            <a:r>
              <a:rPr lang="tr-TR" dirty="0"/>
              <a:t>    </a:t>
            </a:r>
            <a:r>
              <a:rPr lang="en-US" dirty="0"/>
              <a:t>a++;</a:t>
            </a:r>
          </a:p>
          <a:p>
            <a:pPr marL="514350" indent="-514350">
              <a:buFont typeface="+mj-lt"/>
              <a:buAutoNum type="arabicPeriod"/>
            </a:pPr>
            <a:r>
              <a:rPr lang="en-US" dirty="0"/>
              <a:t>	}</a:t>
            </a:r>
          </a:p>
          <a:p>
            <a:pPr marL="514350" indent="-514350">
              <a:buFont typeface="+mj-lt"/>
              <a:buAutoNum type="arabicPeriod"/>
            </a:pPr>
            <a:r>
              <a:rPr lang="en-US" dirty="0"/>
              <a:t>	</a:t>
            </a:r>
            <a:r>
              <a:rPr lang="en-US" dirty="0" err="1"/>
              <a:t>printf</a:t>
            </a:r>
            <a:r>
              <a:rPr lang="en-US" dirty="0"/>
              <a:t>("ha");</a:t>
            </a:r>
          </a:p>
          <a:p>
            <a:pPr marL="514350" indent="-514350">
              <a:buFont typeface="+mj-lt"/>
              <a:buAutoNum type="arabicPeriod"/>
            </a:pPr>
            <a:r>
              <a:rPr lang="en-US" dirty="0"/>
              <a:t>	return 0;</a:t>
            </a:r>
          </a:p>
          <a:p>
            <a:pPr marL="514350" indent="-514350">
              <a:buFont typeface="+mj-lt"/>
              <a:buAutoNum type="arabicPeriod"/>
            </a:pPr>
            <a:r>
              <a:rPr lang="en-US" dirty="0"/>
              <a:t>}</a:t>
            </a:r>
            <a:endParaRPr lang="tr-TR" dirty="0"/>
          </a:p>
        </p:txBody>
      </p:sp>
      <p:pic>
        <p:nvPicPr>
          <p:cNvPr id="219138" name="Picture 2"/>
          <p:cNvPicPr>
            <a:picLocks noChangeAspect="1" noChangeArrowheads="1"/>
          </p:cNvPicPr>
          <p:nvPr/>
        </p:nvPicPr>
        <p:blipFill>
          <a:blip r:embed="rId4"/>
          <a:srcRect/>
          <a:stretch>
            <a:fillRect/>
          </a:stretch>
        </p:blipFill>
        <p:spPr bwMode="auto">
          <a:xfrm>
            <a:off x="4714876" y="1357298"/>
            <a:ext cx="1895475" cy="1514475"/>
          </a:xfrm>
          <a:prstGeom prst="rect">
            <a:avLst/>
          </a:prstGeom>
          <a:noFill/>
          <a:ln w="9525">
            <a:noFill/>
            <a:miter lim="800000"/>
            <a:headEnd/>
            <a:tailEnd/>
          </a:ln>
          <a:effectLst/>
        </p:spPr>
      </p:pic>
      <p:sp>
        <p:nvSpPr>
          <p:cNvPr id="7" name="6 Metin kutusu"/>
          <p:cNvSpPr txBox="1"/>
          <p:nvPr/>
        </p:nvSpPr>
        <p:spPr>
          <a:xfrm>
            <a:off x="7500958" y="4429132"/>
            <a:ext cx="928694" cy="1446550"/>
          </a:xfrm>
          <a:prstGeom prst="rect">
            <a:avLst/>
          </a:prstGeom>
          <a:noFill/>
        </p:spPr>
        <p:txBody>
          <a:bodyPr wrap="square" rtlCol="0">
            <a:spAutoFit/>
          </a:bodyPr>
          <a:lstStyle/>
          <a:p>
            <a:r>
              <a:rPr lang="tr-TR" sz="8800" b="1" dirty="0">
                <a:solidFill>
                  <a:srgbClr val="FFFF00"/>
                </a:solidFill>
              </a:rPr>
              <a:t>;</a:t>
            </a:r>
          </a:p>
        </p:txBody>
      </p:sp>
      <p:sp>
        <p:nvSpPr>
          <p:cNvPr id="8" name="7 Yuvarlatılmış Dikdörtgen"/>
          <p:cNvSpPr/>
          <p:nvPr/>
        </p:nvSpPr>
        <p:spPr>
          <a:xfrm>
            <a:off x="3071802" y="5143512"/>
            <a:ext cx="3071834"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a:t>while’dan</a:t>
            </a:r>
            <a:r>
              <a:rPr lang="tr-TR" dirty="0"/>
              <a:t> sonra ; koymak,</a:t>
            </a:r>
            <a:br>
              <a:rPr lang="tr-TR" dirty="0"/>
            </a:br>
            <a:r>
              <a:rPr lang="tr-TR" dirty="0"/>
              <a:t>; yerine {} yazmaya denktir.</a:t>
            </a:r>
          </a:p>
        </p:txBody>
      </p:sp>
    </p:spTree>
    <p:extLst>
      <p:ext uri="{BB962C8B-B14F-4D97-AF65-F5344CB8AC3E}">
        <p14:creationId xmlns="" xmlns:p14="http://schemas.microsoft.com/office/powerpoint/2010/main" val="39885719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19138"/>
                                        </p:tgtEl>
                                        <p:attrNameLst>
                                          <p:attrName>style.visibility</p:attrName>
                                        </p:attrNameLst>
                                      </p:cBhvr>
                                      <p:to>
                                        <p:strVal val="visible"/>
                                      </p:to>
                                    </p:set>
                                    <p:animEffect transition="in" filter="diamond(in)">
                                      <p:cBhvr>
                                        <p:cTn id="12" dur="2000"/>
                                        <p:tgtEl>
                                          <p:spTgt spid="21913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44A1EF69-C572-F242-AAEF-766A19BC6A52}" type="slidenum">
              <a:rPr lang="en-US"/>
              <a:pPr/>
              <a:t>220</a:t>
            </a:fld>
            <a:endParaRPr lang="en-US" sz="1400"/>
          </a:p>
        </p:txBody>
      </p:sp>
      <p:sp>
        <p:nvSpPr>
          <p:cNvPr id="770050" name="Rectangle 2"/>
          <p:cNvSpPr>
            <a:spLocks noGrp="1" noChangeArrowheads="1"/>
          </p:cNvSpPr>
          <p:nvPr>
            <p:ph type="title"/>
          </p:nvPr>
        </p:nvSpPr>
        <p:spPr/>
        <p:txBody>
          <a:bodyPr/>
          <a:lstStyle/>
          <a:p>
            <a:r>
              <a:rPr lang="en-US"/>
              <a:t>Powers of Two:  Trace</a:t>
            </a:r>
          </a:p>
        </p:txBody>
      </p:sp>
      <p:sp>
        <p:nvSpPr>
          <p:cNvPr id="77005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70142" name="Rectangle 94"/>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70143" name="Rectangle 95"/>
          <p:cNvSpPr>
            <a:spLocks noChangeArrowheads="1"/>
          </p:cNvSpPr>
          <p:nvPr/>
        </p:nvSpPr>
        <p:spPr bwMode="auto">
          <a:xfrm>
            <a:off x="609600" y="3702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0144" name="Rectangle 96"/>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70145" name="Rectangle 97"/>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0146" name="Rectangle 98"/>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0147" name="Rectangle 99"/>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0148" name="Rectangle 100"/>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0149" name="Rectangle 101"/>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0150" name="Rectangle 102"/>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0151" name="Rectangle 103"/>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0152" name="Rectangle 104"/>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0153" name="Rectangle 105"/>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0154" name="Rectangle 106"/>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0155" name="Rectangle 10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0156" name="Rectangle 10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0157" name="Rectangle 10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0158" name="Rectangle 11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0159" name="Rectangle 111"/>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0160" name="Rectangle 112"/>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0161" name="Rectangle 113"/>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0162" name="Rectangle 114"/>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0163" name="Rectangle 115"/>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0164" name="Rectangle 116"/>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0165" name="Rectangle 117"/>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0166" name="Rectangle 118"/>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2E447987-919E-164D-B9EA-F110CBAD388F}" type="slidenum">
              <a:rPr lang="en-US"/>
              <a:pPr/>
              <a:t>221</a:t>
            </a:fld>
            <a:endParaRPr lang="en-US" sz="1400"/>
          </a:p>
        </p:txBody>
      </p:sp>
      <p:sp>
        <p:nvSpPr>
          <p:cNvPr id="772098" name="Rectangle 2"/>
          <p:cNvSpPr>
            <a:spLocks noGrp="1" noChangeArrowheads="1"/>
          </p:cNvSpPr>
          <p:nvPr>
            <p:ph type="title"/>
          </p:nvPr>
        </p:nvSpPr>
        <p:spPr/>
        <p:txBody>
          <a:bodyPr/>
          <a:lstStyle/>
          <a:p>
            <a:r>
              <a:rPr lang="en-US"/>
              <a:t>Powers of Two:  Trace</a:t>
            </a:r>
          </a:p>
        </p:txBody>
      </p:sp>
      <p:sp>
        <p:nvSpPr>
          <p:cNvPr id="772099"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72190" name="Rectangle 94"/>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72191" name="Rectangle 95"/>
          <p:cNvSpPr>
            <a:spLocks noChangeArrowheads="1"/>
          </p:cNvSpPr>
          <p:nvPr/>
        </p:nvSpPr>
        <p:spPr bwMode="auto">
          <a:xfrm>
            <a:off x="609600" y="39401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2192" name="Rectangle 96"/>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72193" name="Rectangle 97"/>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2194" name="Rectangle 98"/>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2195" name="Rectangle 99"/>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2196" name="Rectangle 100"/>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2197" name="Rectangle 101"/>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2198" name="Rectangle 102"/>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2199" name="Rectangle 103"/>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2200" name="Rectangle 104"/>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2201" name="Rectangle 105"/>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2202" name="Rectangle 106"/>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2203" name="Rectangle 10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2204" name="Rectangle 10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2205" name="Rectangle 10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2206" name="Rectangle 11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2207" name="Rectangle 111"/>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2208" name="Rectangle 112"/>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2209" name="Rectangle 113"/>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2210" name="Rectangle 114"/>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2211" name="Rectangle 115"/>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2212" name="Rectangle 116"/>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2213" name="Rectangle 117"/>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2214" name="Rectangle 118"/>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B9D811A7-D3A0-FB49-A82D-EA532BC05220}" type="slidenum">
              <a:rPr lang="en-US"/>
              <a:pPr/>
              <a:t>222</a:t>
            </a:fld>
            <a:endParaRPr lang="en-US" sz="1400"/>
          </a:p>
        </p:txBody>
      </p:sp>
      <p:sp>
        <p:nvSpPr>
          <p:cNvPr id="774146" name="Rectangle 2"/>
          <p:cNvSpPr>
            <a:spLocks noGrp="1" noChangeArrowheads="1"/>
          </p:cNvSpPr>
          <p:nvPr>
            <p:ph type="title"/>
          </p:nvPr>
        </p:nvSpPr>
        <p:spPr/>
        <p:txBody>
          <a:bodyPr/>
          <a:lstStyle/>
          <a:p>
            <a:r>
              <a:rPr lang="en-US"/>
              <a:t>Powers of Two:  Trace</a:t>
            </a:r>
          </a:p>
        </p:txBody>
      </p:sp>
      <p:sp>
        <p:nvSpPr>
          <p:cNvPr id="774147"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74245" name="Rectangle 10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74246" name="Rectangle 102"/>
          <p:cNvSpPr>
            <a:spLocks noChangeArrowheads="1"/>
          </p:cNvSpPr>
          <p:nvPr/>
        </p:nvSpPr>
        <p:spPr bwMode="auto">
          <a:xfrm>
            <a:off x="606425" y="32067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4247" name="Rectangle 10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74248" name="Rectangle 10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4249" name="Rectangle 10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4250" name="Rectangle 10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4251" name="Rectangle 10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4252" name="Rectangle 10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4253" name="Rectangle 10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4254" name="Rectangle 11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4255" name="Rectangle 11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4256" name="Rectangle 11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4257" name="Rectangle 11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4258" name="Rectangle 11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4259" name="Rectangle 11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4260" name="Rectangle 11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1" name="Rectangle 11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2" name="Rectangle 11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3" name="Rectangle 11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4264" name="Rectangle 12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4265" name="Rectangle 121"/>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4266" name="Rectangle 122"/>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4267" name="Rectangle 123"/>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4268" name="Rectangle 124"/>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9" name="Rectangle 125"/>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AE46F0CF-9FEB-CB42-BA9D-AB95712FEF43}" type="slidenum">
              <a:rPr lang="en-US"/>
              <a:pPr/>
              <a:t>223</a:t>
            </a:fld>
            <a:endParaRPr lang="en-US" sz="1400"/>
          </a:p>
        </p:txBody>
      </p:sp>
      <p:sp>
        <p:nvSpPr>
          <p:cNvPr id="776194" name="Rectangle 2"/>
          <p:cNvSpPr>
            <a:spLocks noGrp="1" noChangeArrowheads="1"/>
          </p:cNvSpPr>
          <p:nvPr>
            <p:ph type="title"/>
          </p:nvPr>
        </p:nvSpPr>
        <p:spPr/>
        <p:txBody>
          <a:bodyPr/>
          <a:lstStyle/>
          <a:p>
            <a:r>
              <a:rPr lang="en-US"/>
              <a:t>Powers of Two:  Trace</a:t>
            </a:r>
          </a:p>
        </p:txBody>
      </p:sp>
      <p:sp>
        <p:nvSpPr>
          <p:cNvPr id="776195"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76295" name="Rectangle 103"/>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76296" name="Rectangle 104"/>
          <p:cNvSpPr>
            <a:spLocks noChangeArrowheads="1"/>
          </p:cNvSpPr>
          <p:nvPr/>
        </p:nvSpPr>
        <p:spPr bwMode="auto">
          <a:xfrm>
            <a:off x="606425" y="3429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6297" name="Rectangle 105"/>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76298" name="Rectangle 106"/>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6299" name="Rectangle 107"/>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6300" name="Rectangle 108"/>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6301" name="Rectangle 109"/>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6302" name="Rectangle 110"/>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6303" name="Rectangle 111"/>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6304" name="Rectangle 112"/>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6305" name="Rectangle 113"/>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6306" name="Rectangle 114"/>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6307" name="Rectangle 115"/>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6308" name="Rectangle 11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6309" name="Rectangle 11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6310" name="Rectangle 118"/>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11" name="Rectangle 119"/>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12" name="Rectangle 120"/>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13" name="Rectangle 121"/>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6314" name="Rectangle 122"/>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6315" name="Rectangle 123"/>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6316" name="Rectangle 124"/>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6319" name="Rectangle 127"/>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6320" name="Rectangle 128"/>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22" name="Rectangle 13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F5EA8854-E707-5845-A9C6-F6EAF8179E71}" type="slidenum">
              <a:rPr lang="en-US"/>
              <a:pPr/>
              <a:t>224</a:t>
            </a:fld>
            <a:endParaRPr lang="en-US" sz="1400"/>
          </a:p>
        </p:txBody>
      </p:sp>
      <p:sp>
        <p:nvSpPr>
          <p:cNvPr id="778242" name="Rectangle 2"/>
          <p:cNvSpPr>
            <a:spLocks noGrp="1" noChangeArrowheads="1"/>
          </p:cNvSpPr>
          <p:nvPr>
            <p:ph type="title"/>
          </p:nvPr>
        </p:nvSpPr>
        <p:spPr/>
        <p:txBody>
          <a:bodyPr/>
          <a:lstStyle/>
          <a:p>
            <a:r>
              <a:rPr lang="en-US"/>
              <a:t>Powers of Two:  Trace</a:t>
            </a:r>
          </a:p>
        </p:txBody>
      </p:sp>
      <p:sp>
        <p:nvSpPr>
          <p:cNvPr id="778243" name="Rectangle 3"/>
          <p:cNvSpPr>
            <a:spLocks noGrp="1" noChangeArrowheads="1"/>
          </p:cNvSpPr>
          <p:nvPr>
            <p:ph type="body" idx="1"/>
          </p:nvPr>
        </p:nvSpPr>
        <p:spPr/>
        <p:txBody>
          <a:bodyPr/>
          <a:lstStyle/>
          <a:p>
            <a:r>
              <a:rPr kumimoji="0" lang="en-US" dirty="0"/>
              <a:t>Ex.  </a:t>
            </a:r>
            <a:r>
              <a:rPr kumimoji="0" lang="en-US" dirty="0">
                <a:solidFill>
                  <a:schemeClr val="tx1"/>
                </a:solidFill>
              </a:rPr>
              <a:t>Print powers of 2 that are </a:t>
            </a:r>
            <a:r>
              <a:rPr kumimoji="0" lang="en-US" dirty="0">
                <a:solidFill>
                  <a:schemeClr val="tx1"/>
                </a:solidFill>
                <a:sym typeface="Symbol" charset="2"/>
              </a:rPr>
              <a:t></a:t>
            </a:r>
            <a:r>
              <a:rPr kumimoji="0" lang="en-US" dirty="0">
                <a:solidFill>
                  <a:schemeClr val="tx1"/>
                </a:solidFill>
              </a:rPr>
              <a:t> 2</a:t>
            </a:r>
            <a:r>
              <a:rPr kumimoji="0" lang="en-US" baseline="30000" dirty="0">
                <a:solidFill>
                  <a:schemeClr val="tx1"/>
                </a:solidFill>
              </a:rPr>
              <a:t>N</a:t>
            </a:r>
            <a:r>
              <a:rPr kumimoji="0" lang="en-US" dirty="0">
                <a:solidFill>
                  <a:schemeClr val="tx1"/>
                </a:solidFill>
              </a:rPr>
              <a:t>.</a:t>
            </a:r>
            <a:endParaRPr kumimoji="0" lang="en-US" baseline="30000" dirty="0">
              <a:solidFill>
                <a:schemeClr val="tx1"/>
              </a:solidFill>
            </a:endParaRPr>
          </a:p>
          <a:p>
            <a:pPr lvl="1"/>
            <a:r>
              <a:rPr kumimoji="0" lang="en-US" dirty="0"/>
              <a:t>Increment </a:t>
            </a:r>
            <a:r>
              <a:rPr kumimoji="0" lang="en-US" sz="1600" dirty="0" err="1">
                <a:latin typeface="Courier New" charset="0"/>
              </a:rPr>
              <a:t>i</a:t>
            </a:r>
            <a:r>
              <a:rPr kumimoji="0" lang="en-US" dirty="0"/>
              <a:t> from </a:t>
            </a:r>
            <a:r>
              <a:rPr kumimoji="0" lang="en-US" sz="1600" dirty="0">
                <a:latin typeface="Courier New" charset="0"/>
              </a:rPr>
              <a:t>0</a:t>
            </a:r>
            <a:r>
              <a:rPr kumimoji="0" lang="en-US" dirty="0"/>
              <a:t> to </a:t>
            </a:r>
            <a:r>
              <a:rPr kumimoji="0" lang="en-US" sz="1600" dirty="0">
                <a:latin typeface="Courier New" charset="0"/>
              </a:rPr>
              <a:t>N</a:t>
            </a:r>
            <a:r>
              <a:rPr kumimoji="0" lang="en-US" dirty="0"/>
              <a:t>.</a:t>
            </a:r>
          </a:p>
          <a:p>
            <a:pPr lvl="1"/>
            <a:r>
              <a:rPr kumimoji="0" lang="en-US" dirty="0"/>
              <a:t>Double </a:t>
            </a:r>
            <a:r>
              <a:rPr kumimoji="0" lang="en-US" sz="1600" dirty="0">
                <a:latin typeface="Courier New" charset="0"/>
              </a:rPr>
              <a:t>v</a:t>
            </a:r>
            <a:r>
              <a:rPr kumimoji="0" lang="en-US" dirty="0"/>
              <a:t> each time.</a:t>
            </a:r>
          </a:p>
        </p:txBody>
      </p:sp>
      <p:sp>
        <p:nvSpPr>
          <p:cNvPr id="778337" name="Rectangle 9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78338" name="Rectangle 98"/>
          <p:cNvSpPr>
            <a:spLocks noChangeArrowheads="1"/>
          </p:cNvSpPr>
          <p:nvPr/>
        </p:nvSpPr>
        <p:spPr bwMode="auto">
          <a:xfrm>
            <a:off x="606425" y="369093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8339" name="Rectangle 9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78340" name="Rectangle 10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8341" name="Rectangle 10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8342" name="Rectangle 10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8343" name="Rectangle 10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8344" name="Rectangle 104"/>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8345" name="Rectangle 105"/>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8346" name="Rectangle 106"/>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8347" name="Rectangle 107"/>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8348" name="Rectangle 108"/>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8349" name="Rectangle 109"/>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8350" name="Rectangle 110"/>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8351" name="Rectangle 111"/>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8352" name="Rectangle 112"/>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53" name="Rectangle 113"/>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54" name="Rectangle 114"/>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55" name="Rectangle 115"/>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8356" name="Rectangle 116"/>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8357" name="Rectangle 117"/>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8358" name="Rectangle 118"/>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8359" name="Rectangle 119"/>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78360" name="Rectangle 120"/>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8361" name="Rectangle 12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8362" name="Rectangle 122"/>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63" name="Rectangle 123"/>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8364" name="Rectangle 12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86C3D861-8E38-C043-B10C-52C7F90B9228}" type="slidenum">
              <a:rPr lang="en-US"/>
              <a:pPr/>
              <a:t>225</a:t>
            </a:fld>
            <a:endParaRPr lang="en-US" sz="1400"/>
          </a:p>
        </p:txBody>
      </p:sp>
      <p:sp>
        <p:nvSpPr>
          <p:cNvPr id="780290" name="Rectangle 2"/>
          <p:cNvSpPr>
            <a:spLocks noGrp="1" noChangeArrowheads="1"/>
          </p:cNvSpPr>
          <p:nvPr>
            <p:ph type="title"/>
          </p:nvPr>
        </p:nvSpPr>
        <p:spPr/>
        <p:txBody>
          <a:bodyPr/>
          <a:lstStyle/>
          <a:p>
            <a:r>
              <a:rPr lang="en-US"/>
              <a:t>Powers of Two:  Trace</a:t>
            </a:r>
          </a:p>
        </p:txBody>
      </p:sp>
      <p:sp>
        <p:nvSpPr>
          <p:cNvPr id="78029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0385" name="Rectangle 9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0386" name="Rectangle 98"/>
          <p:cNvSpPr>
            <a:spLocks noChangeArrowheads="1"/>
          </p:cNvSpPr>
          <p:nvPr/>
        </p:nvSpPr>
        <p:spPr bwMode="auto">
          <a:xfrm>
            <a:off x="606425" y="3937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0387" name="Rectangle 9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80388" name="Rectangle 10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0389" name="Rectangle 10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0390" name="Rectangle 10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0391" name="Rectangle 10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0392" name="Rectangle 104"/>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0393" name="Rectangle 105"/>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0394" name="Rectangle 106"/>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0395" name="Rectangle 107"/>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0396" name="Rectangle 108"/>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0397" name="Rectangle 109"/>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0398" name="Rectangle 110"/>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0399" name="Rectangle 111"/>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0400" name="Rectangle 112"/>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01" name="Rectangle 113"/>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02" name="Rectangle 114"/>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03" name="Rectangle 115"/>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0404" name="Rectangle 116"/>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0405" name="Rectangle 117"/>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0406" name="Rectangle 118"/>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0407" name="Rectangle 119"/>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0408" name="Rectangle 120"/>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0409" name="Rectangle 12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0410" name="Rectangle 122"/>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11" name="Rectangle 123"/>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0412" name="Rectangle 12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7692217A-14A0-D74F-B401-6B2C8FCC511A}" type="slidenum">
              <a:rPr lang="en-US"/>
              <a:pPr/>
              <a:t>226</a:t>
            </a:fld>
            <a:endParaRPr lang="en-US" sz="1400"/>
          </a:p>
        </p:txBody>
      </p:sp>
      <p:sp>
        <p:nvSpPr>
          <p:cNvPr id="782338" name="Rectangle 2"/>
          <p:cNvSpPr>
            <a:spLocks noGrp="1" noChangeArrowheads="1"/>
          </p:cNvSpPr>
          <p:nvPr>
            <p:ph type="title"/>
          </p:nvPr>
        </p:nvSpPr>
        <p:spPr/>
        <p:txBody>
          <a:bodyPr/>
          <a:lstStyle/>
          <a:p>
            <a:r>
              <a:rPr lang="en-US"/>
              <a:t>Powers of Two:  Trace</a:t>
            </a:r>
          </a:p>
        </p:txBody>
      </p:sp>
      <p:sp>
        <p:nvSpPr>
          <p:cNvPr id="78233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2440" name="Rectangle 104"/>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2441" name="Rectangle 105"/>
          <p:cNvSpPr>
            <a:spLocks noChangeArrowheads="1"/>
          </p:cNvSpPr>
          <p:nvPr/>
        </p:nvSpPr>
        <p:spPr bwMode="auto">
          <a:xfrm>
            <a:off x="606425" y="319881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2442" name="Rectangle 106"/>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82443" name="Rectangle 107"/>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2444" name="Rectangle 108"/>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2445" name="Rectangle 109"/>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2446" name="Rectangle 110"/>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2447" name="Rectangle 111"/>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2448" name="Rectangle 112"/>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2449" name="Rectangle 113"/>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2450" name="Rectangle 114"/>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2451" name="Rectangle 115"/>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2452" name="Rectangle 116"/>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2453" name="Rectangle 11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2454" name="Rectangle 11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2455" name="Rectangle 11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56" name="Rectangle 12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57" name="Rectangle 121"/>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58" name="Rectangle 122"/>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2459" name="Rectangle 123"/>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2460" name="Rectangle 124"/>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2461" name="Rectangle 125"/>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2462" name="Rectangle 126"/>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2463" name="Rectangle 127"/>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2464" name="Rectangle 128"/>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2465" name="Rectangle 129"/>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66" name="Rectangle 130"/>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67" name="Rectangle 131"/>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C4AD0EEB-5071-5945-B7C9-9CAF71F3FA4A}" type="slidenum">
              <a:rPr lang="en-US"/>
              <a:pPr/>
              <a:t>227</a:t>
            </a:fld>
            <a:endParaRPr lang="en-US" sz="1400"/>
          </a:p>
        </p:txBody>
      </p:sp>
      <p:sp>
        <p:nvSpPr>
          <p:cNvPr id="784386" name="Rectangle 2"/>
          <p:cNvSpPr>
            <a:spLocks noGrp="1" noChangeArrowheads="1"/>
          </p:cNvSpPr>
          <p:nvPr>
            <p:ph type="title"/>
          </p:nvPr>
        </p:nvSpPr>
        <p:spPr/>
        <p:txBody>
          <a:bodyPr/>
          <a:lstStyle/>
          <a:p>
            <a:r>
              <a:rPr lang="en-US"/>
              <a:t>Powers of Two:  Trace</a:t>
            </a:r>
          </a:p>
        </p:txBody>
      </p:sp>
      <p:sp>
        <p:nvSpPr>
          <p:cNvPr id="78438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4491" name="Rectangle 10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4492" name="Rectangle 108"/>
          <p:cNvSpPr>
            <a:spLocks noChangeArrowheads="1"/>
          </p:cNvSpPr>
          <p:nvPr/>
        </p:nvSpPr>
        <p:spPr bwMode="auto">
          <a:xfrm>
            <a:off x="606425" y="3429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4493" name="Rectangle 10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84494" name="Rectangle 11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4495" name="Rectangle 11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4496" name="Rectangle 11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4497" name="Rectangle 11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4498" name="Rectangle 114"/>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4499" name="Rectangle 115"/>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4500" name="Rectangle 116"/>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4501" name="Rectangle 117"/>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4502" name="Rectangle 118"/>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4503" name="Rectangle 119"/>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4504" name="Rectangle 120"/>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4505" name="Rectangle 121"/>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4506" name="Rectangle 122"/>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07" name="Rectangle 123"/>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08" name="Rectangle 124"/>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09" name="Rectangle 125"/>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4510" name="Rectangle 126"/>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4511" name="Rectangle 127"/>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4512" name="Rectangle 128"/>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4513" name="Rectangle 129"/>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4514" name="Rectangle 130"/>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4517" name="Rectangle 133"/>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4518" name="Rectangle 134"/>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19" name="Rectangle 135"/>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21" name="Rectangle 137"/>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5" name="Slide Number Placeholder 3"/>
          <p:cNvSpPr>
            <a:spLocks noGrp="1"/>
          </p:cNvSpPr>
          <p:nvPr>
            <p:ph type="sldNum" sz="quarter" idx="10"/>
          </p:nvPr>
        </p:nvSpPr>
        <p:spPr/>
        <p:txBody>
          <a:bodyPr/>
          <a:lstStyle/>
          <a:p>
            <a:fld id="{6BA8F6AD-99C2-BC42-ACA6-8D5B902D8C79}" type="slidenum">
              <a:rPr lang="en-US"/>
              <a:pPr/>
              <a:t>228</a:t>
            </a:fld>
            <a:endParaRPr lang="en-US" sz="1400"/>
          </a:p>
        </p:txBody>
      </p:sp>
      <p:sp>
        <p:nvSpPr>
          <p:cNvPr id="786434" name="Rectangle 2"/>
          <p:cNvSpPr>
            <a:spLocks noGrp="1" noChangeArrowheads="1"/>
          </p:cNvSpPr>
          <p:nvPr>
            <p:ph type="title"/>
          </p:nvPr>
        </p:nvSpPr>
        <p:spPr/>
        <p:txBody>
          <a:bodyPr/>
          <a:lstStyle/>
          <a:p>
            <a:r>
              <a:rPr lang="en-US"/>
              <a:t>Powers of Two:  Trace</a:t>
            </a:r>
          </a:p>
        </p:txBody>
      </p:sp>
      <p:sp>
        <p:nvSpPr>
          <p:cNvPr id="78643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6531" name="Rectangle 9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6532" name="Rectangle 100"/>
          <p:cNvSpPr>
            <a:spLocks noChangeArrowheads="1"/>
          </p:cNvSpPr>
          <p:nvPr/>
        </p:nvSpPr>
        <p:spPr bwMode="auto">
          <a:xfrm>
            <a:off x="606425" y="3683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6533" name="Rectangle 10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86534" name="Rectangle 10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6535" name="Rectangle 10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6536" name="Rectangle 10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6537" name="Rectangle 10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6538" name="Rectangle 106"/>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6539" name="Rectangle 107"/>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6540" name="Rectangle 108"/>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6541" name="Rectangle 109"/>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6542" name="Rectangle 110"/>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6543" name="Rectangle 111"/>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6544" name="Rectangle 112"/>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6545" name="Rectangle 113"/>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6546" name="Rectangle 114"/>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47" name="Rectangle 115"/>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48" name="Rectangle 116"/>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49" name="Rectangle 117"/>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6550" name="Rectangle 118"/>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6551" name="Rectangle 119"/>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6552" name="Rectangle 120"/>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6553" name="Rectangle 121"/>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6554" name="Rectangle 122"/>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6555" name="Rectangle 123"/>
          <p:cNvSpPr>
            <a:spLocks noChangeArrowheads="1"/>
          </p:cNvSpPr>
          <p:nvPr/>
        </p:nvSpPr>
        <p:spPr bwMode="auto">
          <a:xfrm>
            <a:off x="53641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7</a:t>
            </a:r>
          </a:p>
        </p:txBody>
      </p:sp>
      <p:sp>
        <p:nvSpPr>
          <p:cNvPr id="786556" name="Rectangle 124"/>
          <p:cNvSpPr>
            <a:spLocks noChangeArrowheads="1"/>
          </p:cNvSpPr>
          <p:nvPr/>
        </p:nvSpPr>
        <p:spPr bwMode="auto">
          <a:xfrm>
            <a:off x="58975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6557" name="Rectangle 125"/>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6558" name="Rectangle 126"/>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59" name="Rectangle 127"/>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60" name="Rectangle 128"/>
          <p:cNvSpPr>
            <a:spLocks noChangeArrowheads="1"/>
          </p:cNvSpPr>
          <p:nvPr/>
        </p:nvSpPr>
        <p:spPr bwMode="auto">
          <a:xfrm>
            <a:off x="6430963" y="4953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6561" name="Rectangle 12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5" name="Slide Number Placeholder 3"/>
          <p:cNvSpPr>
            <a:spLocks noGrp="1"/>
          </p:cNvSpPr>
          <p:nvPr>
            <p:ph type="sldNum" sz="quarter" idx="10"/>
          </p:nvPr>
        </p:nvSpPr>
        <p:spPr/>
        <p:txBody>
          <a:bodyPr/>
          <a:lstStyle/>
          <a:p>
            <a:fld id="{9AFC36EE-9DA3-1249-B1AA-AF9A52EAC178}" type="slidenum">
              <a:rPr lang="en-US"/>
              <a:pPr/>
              <a:t>229</a:t>
            </a:fld>
            <a:endParaRPr lang="en-US" sz="1400"/>
          </a:p>
        </p:txBody>
      </p:sp>
      <p:sp>
        <p:nvSpPr>
          <p:cNvPr id="788482" name="Rectangle 2"/>
          <p:cNvSpPr>
            <a:spLocks noGrp="1" noChangeArrowheads="1"/>
          </p:cNvSpPr>
          <p:nvPr>
            <p:ph type="title"/>
          </p:nvPr>
        </p:nvSpPr>
        <p:spPr/>
        <p:txBody>
          <a:bodyPr/>
          <a:lstStyle/>
          <a:p>
            <a:r>
              <a:rPr lang="en-US"/>
              <a:t>Powers of Two:  Trace</a:t>
            </a:r>
          </a:p>
        </p:txBody>
      </p:sp>
      <p:sp>
        <p:nvSpPr>
          <p:cNvPr id="78848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8579" name="Rectangle 9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8580" name="Rectangle 100"/>
          <p:cNvSpPr>
            <a:spLocks noChangeArrowheads="1"/>
          </p:cNvSpPr>
          <p:nvPr/>
        </p:nvSpPr>
        <p:spPr bwMode="auto">
          <a:xfrm>
            <a:off x="606425" y="394493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8581" name="Rectangle 10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88582" name="Rectangle 10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8583" name="Rectangle 10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8584" name="Rectangle 10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8585" name="Rectangle 10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8586" name="Rectangle 106"/>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8587" name="Rectangle 107"/>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8588" name="Rectangle 108"/>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8589" name="Rectangle 109"/>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8590" name="Rectangle 110"/>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8591" name="Rectangle 111"/>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8592" name="Rectangle 112"/>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8593" name="Rectangle 113"/>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8594" name="Rectangle 114"/>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595" name="Rectangle 115"/>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596" name="Rectangle 116"/>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597" name="Rectangle 117"/>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8598" name="Rectangle 118"/>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8599" name="Rectangle 119"/>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8600" name="Rectangle 120"/>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8601" name="Rectangle 121"/>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8602" name="Rectangle 122"/>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8603" name="Rectangle 123"/>
          <p:cNvSpPr>
            <a:spLocks noChangeArrowheads="1"/>
          </p:cNvSpPr>
          <p:nvPr/>
        </p:nvSpPr>
        <p:spPr bwMode="auto">
          <a:xfrm>
            <a:off x="53641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7</a:t>
            </a:r>
          </a:p>
        </p:txBody>
      </p:sp>
      <p:sp>
        <p:nvSpPr>
          <p:cNvPr id="788604" name="Rectangle 124"/>
          <p:cNvSpPr>
            <a:spLocks noChangeArrowheads="1"/>
          </p:cNvSpPr>
          <p:nvPr/>
        </p:nvSpPr>
        <p:spPr bwMode="auto">
          <a:xfrm>
            <a:off x="58975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128</a:t>
            </a:r>
          </a:p>
        </p:txBody>
      </p:sp>
      <p:sp>
        <p:nvSpPr>
          <p:cNvPr id="788605" name="Rectangle 125"/>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8606" name="Rectangle 126"/>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607" name="Rectangle 127"/>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608" name="Rectangle 128"/>
          <p:cNvSpPr>
            <a:spLocks noChangeArrowheads="1"/>
          </p:cNvSpPr>
          <p:nvPr/>
        </p:nvSpPr>
        <p:spPr bwMode="auto">
          <a:xfrm>
            <a:off x="6430963" y="4953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8609" name="Rectangle 12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Bunu biliyor musunuz?</a:t>
            </a:r>
          </a:p>
        </p:txBody>
      </p:sp>
      <p:sp>
        <p:nvSpPr>
          <p:cNvPr id="3" name="2 İçerik Yer Tutucusu"/>
          <p:cNvSpPr>
            <a:spLocks noGrp="1"/>
          </p:cNvSpPr>
          <p:nvPr>
            <p:ph sz="quarter" idx="1"/>
          </p:nvPr>
        </p:nvSpPr>
        <p:spPr>
          <a:xfrm>
            <a:off x="457200" y="1219200"/>
            <a:ext cx="4614866" cy="4937760"/>
          </a:xfrm>
        </p:spPr>
        <p:txBody>
          <a:bodyPr/>
          <a:lstStyle/>
          <a:p>
            <a:r>
              <a:rPr lang="tr-TR" dirty="0"/>
              <a:t>Yazılımdaki hatalara “</a:t>
            </a:r>
            <a:r>
              <a:rPr lang="tr-TR" dirty="0" err="1"/>
              <a:t>bug</a:t>
            </a:r>
            <a:r>
              <a:rPr lang="tr-TR" dirty="0"/>
              <a:t>”</a:t>
            </a:r>
            <a:br>
              <a:rPr lang="tr-TR" dirty="0"/>
            </a:br>
            <a:r>
              <a:rPr lang="tr-TR" dirty="0"/>
              <a:t>(küçük böcek) denir.</a:t>
            </a:r>
          </a:p>
          <a:p>
            <a:r>
              <a:rPr lang="tr-TR" dirty="0"/>
              <a:t>Gözle görülür ilk “</a:t>
            </a:r>
            <a:r>
              <a:rPr lang="tr-TR" dirty="0" err="1"/>
              <a:t>bug</a:t>
            </a:r>
            <a:r>
              <a:rPr lang="tr-TR" dirty="0"/>
              <a:t>” ne zaman tespit edilmiştir?</a:t>
            </a:r>
          </a:p>
          <a:p>
            <a:pPr algn="ctr">
              <a:buNone/>
            </a:pPr>
            <a:r>
              <a:rPr lang="tr-TR" sz="3600" dirty="0">
                <a:solidFill>
                  <a:srgbClr val="FF0000"/>
                </a:solidFill>
              </a:rPr>
              <a:t>9 Eylül 1947 Saat 15:45</a:t>
            </a:r>
          </a:p>
          <a:p>
            <a:pPr algn="ctr">
              <a:buNone/>
            </a:pPr>
            <a:endParaRPr lang="tr-TR" sz="3600" dirty="0">
              <a:solidFill>
                <a:srgbClr val="FF0000"/>
              </a:solidFill>
            </a:endParaRPr>
          </a:p>
          <a:p>
            <a:r>
              <a:rPr lang="tr-TR" dirty="0"/>
              <a:t>Neden bu isim verilmiştir?</a:t>
            </a:r>
          </a:p>
        </p:txBody>
      </p:sp>
      <p:pic>
        <p:nvPicPr>
          <p:cNvPr id="4" name="3 Resim" descr="bug-found.jpg"/>
          <p:cNvPicPr>
            <a:picLocks noChangeAspect="1"/>
          </p:cNvPicPr>
          <p:nvPr/>
        </p:nvPicPr>
        <p:blipFill>
          <a:blip r:embed="rId2"/>
          <a:stretch>
            <a:fillRect/>
          </a:stretch>
        </p:blipFill>
        <p:spPr>
          <a:xfrm>
            <a:off x="6215074" y="0"/>
            <a:ext cx="2687638" cy="1898307"/>
          </a:xfrm>
          <a:prstGeom prst="ellipse">
            <a:avLst/>
          </a:prstGeom>
          <a:ln>
            <a:noFill/>
          </a:ln>
          <a:effectLst>
            <a:softEdge rad="112500"/>
          </a:effectLst>
        </p:spPr>
      </p:pic>
      <p:pic>
        <p:nvPicPr>
          <p:cNvPr id="5" name="4 Resim" descr="ios-811.jpg"/>
          <p:cNvPicPr>
            <a:picLocks noChangeAspect="1"/>
          </p:cNvPicPr>
          <p:nvPr/>
        </p:nvPicPr>
        <p:blipFill>
          <a:blip r:embed="rId3"/>
          <a:stretch>
            <a:fillRect/>
          </a:stretch>
        </p:blipFill>
        <p:spPr>
          <a:xfrm>
            <a:off x="5286380" y="2285992"/>
            <a:ext cx="3585330" cy="3167253"/>
          </a:xfrm>
          <a:prstGeom prst="rect">
            <a:avLst/>
          </a:prstGeom>
          <a:ln>
            <a:noFill/>
          </a:ln>
          <a:effectLst>
            <a:outerShdw blurRad="190500" algn="tl" rotWithShape="0">
              <a:srgbClr val="000000">
                <a:alpha val="70000"/>
              </a:srgbClr>
            </a:outerShdw>
          </a:effectLst>
        </p:spPr>
      </p:pic>
      <p:sp>
        <p:nvSpPr>
          <p:cNvPr id="6" name="5 Oval"/>
          <p:cNvSpPr/>
          <p:nvPr/>
        </p:nvSpPr>
        <p:spPr>
          <a:xfrm>
            <a:off x="6143636" y="3357562"/>
            <a:ext cx="857256" cy="785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endParaRPr>
          </a:p>
        </p:txBody>
      </p:sp>
      <p:cxnSp>
        <p:nvCxnSpPr>
          <p:cNvPr id="8" name="7 Düz Ok Bağlayıcısı"/>
          <p:cNvCxnSpPr/>
          <p:nvPr/>
        </p:nvCxnSpPr>
        <p:spPr>
          <a:xfrm rot="5400000">
            <a:off x="6107917" y="2393149"/>
            <a:ext cx="1500198" cy="2857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911345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35" name="Slide Number Placeholder 3"/>
          <p:cNvSpPr>
            <a:spLocks noGrp="1"/>
          </p:cNvSpPr>
          <p:nvPr>
            <p:ph type="sldNum" sz="quarter" idx="10"/>
          </p:nvPr>
        </p:nvSpPr>
        <p:spPr/>
        <p:txBody>
          <a:bodyPr/>
          <a:lstStyle/>
          <a:p>
            <a:fld id="{D98297FC-E400-7841-84B2-28C397A4BEEB}" type="slidenum">
              <a:rPr lang="en-US"/>
              <a:pPr/>
              <a:t>230</a:t>
            </a:fld>
            <a:endParaRPr lang="en-US" sz="1400"/>
          </a:p>
        </p:txBody>
      </p:sp>
      <p:sp>
        <p:nvSpPr>
          <p:cNvPr id="790530" name="Rectangle 2"/>
          <p:cNvSpPr>
            <a:spLocks noGrp="1" noChangeArrowheads="1"/>
          </p:cNvSpPr>
          <p:nvPr>
            <p:ph type="title"/>
          </p:nvPr>
        </p:nvSpPr>
        <p:spPr/>
        <p:txBody>
          <a:bodyPr/>
          <a:lstStyle/>
          <a:p>
            <a:r>
              <a:rPr lang="en-US"/>
              <a:t>Powers of Two:  Trace</a:t>
            </a:r>
          </a:p>
        </p:txBody>
      </p:sp>
      <p:sp>
        <p:nvSpPr>
          <p:cNvPr id="79053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90634" name="Rectangle 10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printf</a:t>
            </a:r>
            <a:r>
              <a:rPr lang="en-US" sz="1600" b="1" dirty="0">
                <a:solidFill>
                  <a:schemeClr val="bg2"/>
                </a:solidFill>
                <a:latin typeface="Courier New" charset="0"/>
              </a:rPr>
              <a:t>("%d %d\</a:t>
            </a:r>
            <a:r>
              <a:rPr lang="en-US" sz="1600" b="1" dirty="0" err="1">
                <a:solidFill>
                  <a:schemeClr val="bg2"/>
                </a:solidFill>
                <a:latin typeface="Courier New" charset="0"/>
              </a:rPr>
              <a:t>n",i,v</a:t>
            </a:r>
            <a:r>
              <a:rPr lang="en-US" sz="1600" b="1" dirty="0">
                <a:solidFill>
                  <a:schemeClr val="bg2"/>
                </a:solidFill>
                <a:latin typeface="Courier New" charset="0"/>
              </a:rPr>
              <a:t>);            </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90635" name="Rectangle 107"/>
          <p:cNvSpPr>
            <a:spLocks noChangeArrowheads="1"/>
          </p:cNvSpPr>
          <p:nvPr/>
        </p:nvSpPr>
        <p:spPr bwMode="auto">
          <a:xfrm>
            <a:off x="609600" y="32035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90636" name="Rectangle 10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90637" name="Rectangle 10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90638" name="Rectangle 11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90639" name="Rectangle 11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90640" name="Rectangle 11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90641" name="Rectangle 113"/>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90642" name="Rectangle 114"/>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90643" name="Rectangle 115"/>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90644" name="Rectangle 116"/>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90645" name="Rectangle 117"/>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90646" name="Rectangle 118"/>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90647" name="Rectangle 119"/>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90648" name="Rectangle 120"/>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90649" name="Rectangle 121"/>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50" name="Rectangle 122"/>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51" name="Rectangle 123"/>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52" name="Rectangle 124"/>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90653" name="Rectangle 125"/>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90654" name="Rectangle 126"/>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90655" name="Rectangle 127"/>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90656" name="Rectangle 128"/>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90657" name="Rectangle 129"/>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90658" name="Rectangle 130"/>
          <p:cNvSpPr>
            <a:spLocks noChangeArrowheads="1"/>
          </p:cNvSpPr>
          <p:nvPr/>
        </p:nvSpPr>
        <p:spPr bwMode="auto">
          <a:xfrm>
            <a:off x="53641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7</a:t>
            </a:r>
          </a:p>
        </p:txBody>
      </p:sp>
      <p:sp>
        <p:nvSpPr>
          <p:cNvPr id="790659" name="Rectangle 131"/>
          <p:cNvSpPr>
            <a:spLocks noChangeArrowheads="1"/>
          </p:cNvSpPr>
          <p:nvPr/>
        </p:nvSpPr>
        <p:spPr bwMode="auto">
          <a:xfrm>
            <a:off x="58975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128</a:t>
            </a:r>
          </a:p>
        </p:txBody>
      </p:sp>
      <p:sp>
        <p:nvSpPr>
          <p:cNvPr id="790660" name="Rectangle 132"/>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90661" name="Rectangle 133"/>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62" name="Rectangle 134"/>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63" name="Rectangle 135"/>
          <p:cNvSpPr>
            <a:spLocks noChangeArrowheads="1"/>
          </p:cNvSpPr>
          <p:nvPr/>
        </p:nvSpPr>
        <p:spPr bwMode="auto">
          <a:xfrm>
            <a:off x="6430963" y="4953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false</a:t>
            </a:r>
          </a:p>
        </p:txBody>
      </p:sp>
      <p:sp>
        <p:nvSpPr>
          <p:cNvPr id="790664" name="Rectangle 136"/>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continue</a:t>
            </a:r>
            <a:r>
              <a:rPr lang="tr-TR" dirty="0"/>
              <a:t> kullanımına bir örnek</a:t>
            </a:r>
          </a:p>
        </p:txBody>
      </p:sp>
      <p:sp>
        <p:nvSpPr>
          <p:cNvPr id="3" name="2 İçerik Yer Tutucusu"/>
          <p:cNvSpPr>
            <a:spLocks noGrp="1"/>
          </p:cNvSpPr>
          <p:nvPr>
            <p:ph sz="quarter" idx="1"/>
          </p:nvPr>
        </p:nvSpPr>
        <p:spPr>
          <a:xfrm>
            <a:off x="457201" y="1143000"/>
            <a:ext cx="8229600" cy="4937760"/>
          </a:xfrm>
        </p:spPr>
        <p:txBody>
          <a:bodyPr>
            <a:normAutofit/>
          </a:bodyPr>
          <a:lstStyle/>
          <a:p>
            <a:r>
              <a:rPr lang="tr-TR" i="1" dirty="0" err="1">
                <a:solidFill>
                  <a:srgbClr val="FF0000"/>
                </a:solidFill>
              </a:rPr>
              <a:t>continue</a:t>
            </a:r>
            <a:r>
              <a:rPr lang="tr-TR" i="1" dirty="0"/>
              <a:t>,</a:t>
            </a:r>
            <a:r>
              <a:rPr lang="tr-TR" dirty="0"/>
              <a:t> kodu koşul testinin yapıldığı yere geri gönderir.</a:t>
            </a:r>
          </a:p>
          <a:p>
            <a:pPr lvl="1">
              <a:buNone/>
            </a:pPr>
            <a:r>
              <a:rPr lang="tr-TR" sz="2800" dirty="0"/>
              <a:t>	</a:t>
            </a:r>
            <a:r>
              <a:rPr lang="tr-TR" sz="2800" dirty="0" err="1"/>
              <a:t>int</a:t>
            </a:r>
            <a:r>
              <a:rPr lang="tr-TR" sz="2800" dirty="0"/>
              <a:t> cevap=1;</a:t>
            </a:r>
          </a:p>
          <a:p>
            <a:pPr lvl="1">
              <a:buNone/>
            </a:pPr>
            <a:r>
              <a:rPr lang="tr-TR" sz="2800" dirty="0"/>
              <a:t>	</a:t>
            </a:r>
            <a:r>
              <a:rPr lang="tr-TR" sz="2800" dirty="0" err="1"/>
              <a:t>while</a:t>
            </a:r>
            <a:r>
              <a:rPr lang="tr-TR" sz="2800" dirty="0"/>
              <a:t>(cevap==1)</a:t>
            </a:r>
          </a:p>
          <a:p>
            <a:pPr lvl="1">
              <a:buNone/>
            </a:pPr>
            <a:r>
              <a:rPr lang="tr-TR" sz="2800" dirty="0"/>
              <a:t>{</a:t>
            </a:r>
          </a:p>
          <a:p>
            <a:pPr lvl="1">
              <a:buNone/>
            </a:pPr>
            <a:r>
              <a:rPr lang="tr-TR" sz="2800" dirty="0"/>
              <a:t>	</a:t>
            </a:r>
            <a:r>
              <a:rPr lang="tr-TR" sz="2200" dirty="0" err="1"/>
              <a:t>printf</a:t>
            </a:r>
            <a:r>
              <a:rPr lang="tr-TR" sz="2200" dirty="0"/>
              <a:t>("bisikletimle bir tur daha atmak </a:t>
            </a:r>
            <a:r>
              <a:rPr lang="tr-TR" sz="2200" dirty="0" err="1"/>
              <a:t>icin</a:t>
            </a:r>
            <a:r>
              <a:rPr lang="tr-TR" sz="2200" dirty="0"/>
              <a:t> 1e, yoksa 2e </a:t>
            </a:r>
            <a:r>
              <a:rPr lang="tr-TR" sz="2200" dirty="0" err="1"/>
              <a:t>basin</a:t>
            </a:r>
            <a:r>
              <a:rPr lang="tr-TR" sz="2200" dirty="0"/>
              <a:t>:");</a:t>
            </a:r>
            <a:endParaRPr lang="tr-TR" sz="2800" dirty="0"/>
          </a:p>
          <a:p>
            <a:pPr lvl="1">
              <a:buNone/>
            </a:pPr>
            <a:r>
              <a:rPr lang="tr-TR" sz="2800" dirty="0"/>
              <a:t>	</a:t>
            </a:r>
            <a:r>
              <a:rPr lang="tr-TR" sz="2800" dirty="0" err="1"/>
              <a:t>scanf</a:t>
            </a:r>
            <a:r>
              <a:rPr lang="tr-TR" sz="2800" dirty="0"/>
              <a:t>("%d", &amp;cevap);</a:t>
            </a:r>
          </a:p>
          <a:p>
            <a:pPr lvl="1">
              <a:buNone/>
            </a:pPr>
            <a:r>
              <a:rPr lang="tr-TR" sz="2800" dirty="0"/>
              <a:t>	</a:t>
            </a:r>
            <a:r>
              <a:rPr lang="tr-TR" sz="2800" dirty="0" err="1"/>
              <a:t>if</a:t>
            </a:r>
            <a:r>
              <a:rPr lang="tr-TR" sz="2800" dirty="0"/>
              <a:t>(cevap==1) </a:t>
            </a:r>
          </a:p>
          <a:p>
            <a:pPr lvl="1">
              <a:buNone/>
            </a:pPr>
            <a:r>
              <a:rPr lang="tr-TR" sz="2800" dirty="0"/>
              <a:t>		{</a:t>
            </a:r>
            <a:r>
              <a:rPr lang="tr-TR" sz="2800" dirty="0" err="1"/>
              <a:t>printf</a:t>
            </a:r>
            <a:r>
              <a:rPr lang="tr-TR" sz="2800" dirty="0"/>
              <a:t>("\n==bir tur daha==\n"); </a:t>
            </a:r>
            <a:r>
              <a:rPr lang="tr-TR" sz="2800" dirty="0" err="1"/>
              <a:t>continue</a:t>
            </a:r>
            <a:r>
              <a:rPr lang="tr-TR" sz="2800" dirty="0"/>
              <a:t>; }</a:t>
            </a:r>
          </a:p>
          <a:p>
            <a:pPr lvl="1">
              <a:buNone/>
            </a:pPr>
            <a:r>
              <a:rPr lang="tr-TR" sz="2800" dirty="0"/>
              <a:t>	</a:t>
            </a:r>
            <a:r>
              <a:rPr lang="tr-TR" sz="2800" dirty="0" err="1"/>
              <a:t>printf</a:t>
            </a:r>
            <a:r>
              <a:rPr lang="tr-TR" sz="2800" dirty="0"/>
              <a:t>("\n\</a:t>
            </a:r>
            <a:r>
              <a:rPr lang="tr-TR" sz="2800" dirty="0" err="1"/>
              <a:t>nElveda</a:t>
            </a:r>
            <a:r>
              <a:rPr lang="tr-TR" sz="2800" dirty="0"/>
              <a:t>");</a:t>
            </a:r>
          </a:p>
          <a:p>
            <a:pPr lvl="1">
              <a:buNone/>
            </a:pPr>
            <a:r>
              <a:rPr lang="tr-TR" sz="2800" dirty="0"/>
              <a:t>}</a:t>
            </a:r>
          </a:p>
        </p:txBody>
      </p:sp>
      <p:pic>
        <p:nvPicPr>
          <p:cNvPr id="1026" name="Picture 2" descr="Es Aras 14 Jant Bisiklet / Pembe"/>
          <p:cNvPicPr>
            <a:picLocks noChangeAspect="1" noChangeArrowheads="1"/>
          </p:cNvPicPr>
          <p:nvPr/>
        </p:nvPicPr>
        <p:blipFill>
          <a:blip r:embed="rId3"/>
          <a:srcRect b="7559"/>
          <a:stretch>
            <a:fillRect/>
          </a:stretch>
        </p:blipFill>
        <p:spPr bwMode="auto">
          <a:xfrm>
            <a:off x="6795542" y="4919221"/>
            <a:ext cx="2097323" cy="19387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5 Serbest Form"/>
          <p:cNvSpPr/>
          <p:nvPr/>
        </p:nvSpPr>
        <p:spPr>
          <a:xfrm>
            <a:off x="3357554" y="1857364"/>
            <a:ext cx="3429024" cy="2643206"/>
          </a:xfrm>
          <a:custGeom>
            <a:avLst/>
            <a:gdLst>
              <a:gd name="connsiteX0" fmla="*/ 3733101 w 3733101"/>
              <a:gd name="connsiteY0" fmla="*/ 1770743 h 1770743"/>
              <a:gd name="connsiteX1" fmla="*/ 3631501 w 3733101"/>
              <a:gd name="connsiteY1" fmla="*/ 1611085 h 1770743"/>
              <a:gd name="connsiteX2" fmla="*/ 3544416 w 3733101"/>
              <a:gd name="connsiteY2" fmla="*/ 1494971 h 1770743"/>
              <a:gd name="connsiteX3" fmla="*/ 3384758 w 3733101"/>
              <a:gd name="connsiteY3" fmla="*/ 1262743 h 1770743"/>
              <a:gd name="connsiteX4" fmla="*/ 3355730 w 3733101"/>
              <a:gd name="connsiteY4" fmla="*/ 1204685 h 1770743"/>
              <a:gd name="connsiteX5" fmla="*/ 3312187 w 3733101"/>
              <a:gd name="connsiteY5" fmla="*/ 1161143 h 1770743"/>
              <a:gd name="connsiteX6" fmla="*/ 3268644 w 3733101"/>
              <a:gd name="connsiteY6" fmla="*/ 1103085 h 1770743"/>
              <a:gd name="connsiteX7" fmla="*/ 3196073 w 3733101"/>
              <a:gd name="connsiteY7" fmla="*/ 1016000 h 1770743"/>
              <a:gd name="connsiteX8" fmla="*/ 3138016 w 3733101"/>
              <a:gd name="connsiteY8" fmla="*/ 928914 h 1770743"/>
              <a:gd name="connsiteX9" fmla="*/ 3079958 w 3733101"/>
              <a:gd name="connsiteY9" fmla="*/ 885371 h 1770743"/>
              <a:gd name="connsiteX10" fmla="*/ 3007387 w 3733101"/>
              <a:gd name="connsiteY10" fmla="*/ 812800 h 1770743"/>
              <a:gd name="connsiteX11" fmla="*/ 2934816 w 3733101"/>
              <a:gd name="connsiteY11" fmla="*/ 769257 h 1770743"/>
              <a:gd name="connsiteX12" fmla="*/ 2833216 w 3733101"/>
              <a:gd name="connsiteY12" fmla="*/ 667657 h 1770743"/>
              <a:gd name="connsiteX13" fmla="*/ 2775158 w 3733101"/>
              <a:gd name="connsiteY13" fmla="*/ 624114 h 1770743"/>
              <a:gd name="connsiteX14" fmla="*/ 2659044 w 3733101"/>
              <a:gd name="connsiteY14" fmla="*/ 537028 h 1770743"/>
              <a:gd name="connsiteX15" fmla="*/ 2586473 w 3733101"/>
              <a:gd name="connsiteY15" fmla="*/ 464457 h 1770743"/>
              <a:gd name="connsiteX16" fmla="*/ 2397787 w 3733101"/>
              <a:gd name="connsiteY16" fmla="*/ 377371 h 1770743"/>
              <a:gd name="connsiteX17" fmla="*/ 2296187 w 3733101"/>
              <a:gd name="connsiteY17" fmla="*/ 319314 h 1770743"/>
              <a:gd name="connsiteX18" fmla="*/ 2194587 w 3733101"/>
              <a:gd name="connsiteY18" fmla="*/ 290285 h 1770743"/>
              <a:gd name="connsiteX19" fmla="*/ 1962358 w 3733101"/>
              <a:gd name="connsiteY19" fmla="*/ 188685 h 1770743"/>
              <a:gd name="connsiteX20" fmla="*/ 1904301 w 3733101"/>
              <a:gd name="connsiteY20" fmla="*/ 174171 h 1770743"/>
              <a:gd name="connsiteX21" fmla="*/ 1802701 w 3733101"/>
              <a:gd name="connsiteY21" fmla="*/ 130628 h 1770743"/>
              <a:gd name="connsiteX22" fmla="*/ 1730130 w 3733101"/>
              <a:gd name="connsiteY22" fmla="*/ 116114 h 1770743"/>
              <a:gd name="connsiteX23" fmla="*/ 1686587 w 3733101"/>
              <a:gd name="connsiteY23" fmla="*/ 101600 h 1770743"/>
              <a:gd name="connsiteX24" fmla="*/ 1599501 w 3733101"/>
              <a:gd name="connsiteY24" fmla="*/ 87085 h 1770743"/>
              <a:gd name="connsiteX25" fmla="*/ 1309216 w 3733101"/>
              <a:gd name="connsiteY25" fmla="*/ 58057 h 1770743"/>
              <a:gd name="connsiteX26" fmla="*/ 902816 w 3733101"/>
              <a:gd name="connsiteY26" fmla="*/ 0 h 1770743"/>
              <a:gd name="connsiteX27" fmla="*/ 583501 w 3733101"/>
              <a:gd name="connsiteY27" fmla="*/ 29028 h 1770743"/>
              <a:gd name="connsiteX28" fmla="*/ 525444 w 3733101"/>
              <a:gd name="connsiteY28" fmla="*/ 72571 h 1770743"/>
              <a:gd name="connsiteX29" fmla="*/ 467387 w 3733101"/>
              <a:gd name="connsiteY29" fmla="*/ 87085 h 1770743"/>
              <a:gd name="connsiteX30" fmla="*/ 365787 w 3733101"/>
              <a:gd name="connsiteY30" fmla="*/ 145143 h 1770743"/>
              <a:gd name="connsiteX31" fmla="*/ 322244 w 3733101"/>
              <a:gd name="connsiteY31" fmla="*/ 188685 h 1770743"/>
              <a:gd name="connsiteX32" fmla="*/ 235158 w 3733101"/>
              <a:gd name="connsiteY32" fmla="*/ 261257 h 1770743"/>
              <a:gd name="connsiteX33" fmla="*/ 191616 w 3733101"/>
              <a:gd name="connsiteY33" fmla="*/ 362857 h 1770743"/>
              <a:gd name="connsiteX34" fmla="*/ 104530 w 3733101"/>
              <a:gd name="connsiteY34" fmla="*/ 290285 h 1770743"/>
              <a:gd name="connsiteX35" fmla="*/ 60987 w 3733101"/>
              <a:gd name="connsiteY35" fmla="*/ 203200 h 1770743"/>
              <a:gd name="connsiteX36" fmla="*/ 46473 w 3733101"/>
              <a:gd name="connsiteY36" fmla="*/ 159657 h 1770743"/>
              <a:gd name="connsiteX37" fmla="*/ 17444 w 3733101"/>
              <a:gd name="connsiteY37" fmla="*/ 116114 h 1770743"/>
              <a:gd name="connsiteX38" fmla="*/ 90016 w 3733101"/>
              <a:gd name="connsiteY38" fmla="*/ 203200 h 1770743"/>
              <a:gd name="connsiteX39" fmla="*/ 162587 w 3733101"/>
              <a:gd name="connsiteY39" fmla="*/ 333828 h 1770743"/>
              <a:gd name="connsiteX40" fmla="*/ 191616 w 3733101"/>
              <a:gd name="connsiteY40" fmla="*/ 377371 h 1770743"/>
              <a:gd name="connsiteX41" fmla="*/ 235158 w 3733101"/>
              <a:gd name="connsiteY41" fmla="*/ 406400 h 1770743"/>
              <a:gd name="connsiteX42" fmla="*/ 351273 w 3733101"/>
              <a:gd name="connsiteY42" fmla="*/ 377371 h 1770743"/>
              <a:gd name="connsiteX43" fmla="*/ 438358 w 3733101"/>
              <a:gd name="connsiteY43" fmla="*/ 362857 h 1770743"/>
              <a:gd name="connsiteX44" fmla="*/ 525444 w 3733101"/>
              <a:gd name="connsiteY44" fmla="*/ 348343 h 177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33101" h="1770743">
                <a:moveTo>
                  <a:pt x="3733101" y="1770743"/>
                </a:moveTo>
                <a:cubicBezTo>
                  <a:pt x="3699234" y="1717524"/>
                  <a:pt x="3670908" y="1660343"/>
                  <a:pt x="3631501" y="1611085"/>
                </a:cubicBezTo>
                <a:cubicBezTo>
                  <a:pt x="3595367" y="1565918"/>
                  <a:pt x="3572147" y="1541189"/>
                  <a:pt x="3544416" y="1494971"/>
                </a:cubicBezTo>
                <a:cubicBezTo>
                  <a:pt x="3420785" y="1288919"/>
                  <a:pt x="3493698" y="1371682"/>
                  <a:pt x="3384758" y="1262743"/>
                </a:cubicBezTo>
                <a:cubicBezTo>
                  <a:pt x="3375082" y="1243390"/>
                  <a:pt x="3368306" y="1222292"/>
                  <a:pt x="3355730" y="1204685"/>
                </a:cubicBezTo>
                <a:cubicBezTo>
                  <a:pt x="3343799" y="1187982"/>
                  <a:pt x="3325545" y="1176728"/>
                  <a:pt x="3312187" y="1161143"/>
                </a:cubicBezTo>
                <a:cubicBezTo>
                  <a:pt x="3296444" y="1142776"/>
                  <a:pt x="3283756" y="1121975"/>
                  <a:pt x="3268644" y="1103085"/>
                </a:cubicBezTo>
                <a:cubicBezTo>
                  <a:pt x="3245039" y="1073579"/>
                  <a:pt x="3218745" y="1046229"/>
                  <a:pt x="3196073" y="1016000"/>
                </a:cubicBezTo>
                <a:cubicBezTo>
                  <a:pt x="3175140" y="988090"/>
                  <a:pt x="3161194" y="954990"/>
                  <a:pt x="3138016" y="928914"/>
                </a:cubicBezTo>
                <a:cubicBezTo>
                  <a:pt x="3121945" y="910834"/>
                  <a:pt x="3098038" y="901442"/>
                  <a:pt x="3079958" y="885371"/>
                </a:cubicBezTo>
                <a:cubicBezTo>
                  <a:pt x="3054389" y="862643"/>
                  <a:pt x="3034101" y="834171"/>
                  <a:pt x="3007387" y="812800"/>
                </a:cubicBezTo>
                <a:cubicBezTo>
                  <a:pt x="2985358" y="795177"/>
                  <a:pt x="2956488" y="787317"/>
                  <a:pt x="2934816" y="769257"/>
                </a:cubicBezTo>
                <a:cubicBezTo>
                  <a:pt x="2898022" y="738595"/>
                  <a:pt x="2871532" y="696394"/>
                  <a:pt x="2833216" y="667657"/>
                </a:cubicBezTo>
                <a:cubicBezTo>
                  <a:pt x="2813863" y="653143"/>
                  <a:pt x="2794843" y="638175"/>
                  <a:pt x="2775158" y="624114"/>
                </a:cubicBezTo>
                <a:cubicBezTo>
                  <a:pt x="2714208" y="580578"/>
                  <a:pt x="2730377" y="601227"/>
                  <a:pt x="2659044" y="537028"/>
                </a:cubicBezTo>
                <a:cubicBezTo>
                  <a:pt x="2633616" y="514143"/>
                  <a:pt x="2613187" y="485828"/>
                  <a:pt x="2586473" y="464457"/>
                </a:cubicBezTo>
                <a:cubicBezTo>
                  <a:pt x="2516517" y="408492"/>
                  <a:pt x="2484544" y="417858"/>
                  <a:pt x="2397787" y="377371"/>
                </a:cubicBezTo>
                <a:cubicBezTo>
                  <a:pt x="2362440" y="360876"/>
                  <a:pt x="2332039" y="334679"/>
                  <a:pt x="2296187" y="319314"/>
                </a:cubicBezTo>
                <a:cubicBezTo>
                  <a:pt x="2263813" y="305439"/>
                  <a:pt x="2227387" y="303120"/>
                  <a:pt x="2194587" y="290285"/>
                </a:cubicBezTo>
                <a:cubicBezTo>
                  <a:pt x="2115903" y="259495"/>
                  <a:pt x="2044329" y="209177"/>
                  <a:pt x="1962358" y="188685"/>
                </a:cubicBezTo>
                <a:cubicBezTo>
                  <a:pt x="1943006" y="183847"/>
                  <a:pt x="1923048" y="180988"/>
                  <a:pt x="1904301" y="174171"/>
                </a:cubicBezTo>
                <a:cubicBezTo>
                  <a:pt x="1869674" y="161579"/>
                  <a:pt x="1837656" y="142280"/>
                  <a:pt x="1802701" y="130628"/>
                </a:cubicBezTo>
                <a:cubicBezTo>
                  <a:pt x="1779298" y="122827"/>
                  <a:pt x="1754063" y="122097"/>
                  <a:pt x="1730130" y="116114"/>
                </a:cubicBezTo>
                <a:cubicBezTo>
                  <a:pt x="1715287" y="112403"/>
                  <a:pt x="1701522" y="104919"/>
                  <a:pt x="1686587" y="101600"/>
                </a:cubicBezTo>
                <a:cubicBezTo>
                  <a:pt x="1657859" y="95216"/>
                  <a:pt x="1628588" y="91560"/>
                  <a:pt x="1599501" y="87085"/>
                </a:cubicBezTo>
                <a:cubicBezTo>
                  <a:pt x="1458899" y="65454"/>
                  <a:pt x="1488781" y="71869"/>
                  <a:pt x="1309216" y="58057"/>
                </a:cubicBezTo>
                <a:cubicBezTo>
                  <a:pt x="1029645" y="2143"/>
                  <a:pt x="1165292" y="20190"/>
                  <a:pt x="902816" y="0"/>
                </a:cubicBezTo>
                <a:cubicBezTo>
                  <a:pt x="796378" y="9676"/>
                  <a:pt x="688455" y="8845"/>
                  <a:pt x="583501" y="29028"/>
                </a:cubicBezTo>
                <a:cubicBezTo>
                  <a:pt x="559746" y="33596"/>
                  <a:pt x="547081" y="61753"/>
                  <a:pt x="525444" y="72571"/>
                </a:cubicBezTo>
                <a:cubicBezTo>
                  <a:pt x="507602" y="81492"/>
                  <a:pt x="486739" y="82247"/>
                  <a:pt x="467387" y="87085"/>
                </a:cubicBezTo>
                <a:cubicBezTo>
                  <a:pt x="431895" y="104831"/>
                  <a:pt x="396561" y="119498"/>
                  <a:pt x="365787" y="145143"/>
                </a:cubicBezTo>
                <a:cubicBezTo>
                  <a:pt x="350018" y="158283"/>
                  <a:pt x="338013" y="175545"/>
                  <a:pt x="322244" y="188685"/>
                </a:cubicBezTo>
                <a:cubicBezTo>
                  <a:pt x="201009" y="289714"/>
                  <a:pt x="362359" y="134056"/>
                  <a:pt x="235158" y="261257"/>
                </a:cubicBezTo>
                <a:cubicBezTo>
                  <a:pt x="229411" y="278499"/>
                  <a:pt x="205412" y="357339"/>
                  <a:pt x="191616" y="362857"/>
                </a:cubicBezTo>
                <a:cubicBezTo>
                  <a:pt x="177182" y="368630"/>
                  <a:pt x="106058" y="291813"/>
                  <a:pt x="104530" y="290285"/>
                </a:cubicBezTo>
                <a:cubicBezTo>
                  <a:pt x="68048" y="180839"/>
                  <a:pt x="117261" y="315748"/>
                  <a:pt x="60987" y="203200"/>
                </a:cubicBezTo>
                <a:cubicBezTo>
                  <a:pt x="54145" y="189516"/>
                  <a:pt x="53315" y="173341"/>
                  <a:pt x="46473" y="159657"/>
                </a:cubicBezTo>
                <a:cubicBezTo>
                  <a:pt x="38672" y="144055"/>
                  <a:pt x="0" y="116114"/>
                  <a:pt x="17444" y="116114"/>
                </a:cubicBezTo>
                <a:cubicBezTo>
                  <a:pt x="36070" y="116114"/>
                  <a:pt x="81259" y="190065"/>
                  <a:pt x="90016" y="203200"/>
                </a:cubicBezTo>
                <a:cubicBezTo>
                  <a:pt x="115562" y="279840"/>
                  <a:pt x="96044" y="234014"/>
                  <a:pt x="162587" y="333828"/>
                </a:cubicBezTo>
                <a:cubicBezTo>
                  <a:pt x="172263" y="348342"/>
                  <a:pt x="177102" y="367695"/>
                  <a:pt x="191616" y="377371"/>
                </a:cubicBezTo>
                <a:lnTo>
                  <a:pt x="235158" y="406400"/>
                </a:lnTo>
                <a:cubicBezTo>
                  <a:pt x="273863" y="396724"/>
                  <a:pt x="311920" y="383930"/>
                  <a:pt x="351273" y="377371"/>
                </a:cubicBezTo>
                <a:cubicBezTo>
                  <a:pt x="380301" y="372533"/>
                  <a:pt x="409630" y="369241"/>
                  <a:pt x="438358" y="362857"/>
                </a:cubicBezTo>
                <a:cubicBezTo>
                  <a:pt x="524326" y="343753"/>
                  <a:pt x="439416" y="348343"/>
                  <a:pt x="525444" y="348343"/>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for</a:t>
            </a:r>
            <a:r>
              <a:rPr lang="tr-TR" dirty="0"/>
              <a:t> içinde </a:t>
            </a:r>
            <a:r>
              <a:rPr lang="tr-TR" dirty="0" err="1"/>
              <a:t>int</a:t>
            </a:r>
            <a:r>
              <a:rPr lang="tr-TR" dirty="0"/>
              <a:t> i kullanımı</a:t>
            </a:r>
          </a:p>
        </p:txBody>
      </p:sp>
      <p:sp>
        <p:nvSpPr>
          <p:cNvPr id="3" name="2 İçerik Yer Tutucusu"/>
          <p:cNvSpPr>
            <a:spLocks noGrp="1"/>
          </p:cNvSpPr>
          <p:nvPr>
            <p:ph sz="quarter" idx="1"/>
          </p:nvPr>
        </p:nvSpPr>
        <p:spPr>
          <a:xfrm>
            <a:off x="457200" y="1219199"/>
            <a:ext cx="8229600" cy="5168721"/>
          </a:xfrm>
        </p:spPr>
        <p:txBody>
          <a:bodyPr>
            <a:normAutofit fontScale="77500" lnSpcReduction="20000"/>
          </a:bodyPr>
          <a:lstStyle/>
          <a:p>
            <a:r>
              <a:rPr lang="tr-TR" dirty="0"/>
              <a:t>C dilinin seneler içinde çıkan standartları (‘sürüm’ gibi) vardır: 1989’da C89, 1990’da C90, 1999’da C99, 2011’de C11 standardı belirlenmiştir.</a:t>
            </a:r>
          </a:p>
          <a:p>
            <a:r>
              <a:rPr lang="tr-TR" dirty="0"/>
              <a:t>Örneğin </a:t>
            </a:r>
            <a:r>
              <a:rPr lang="tr-TR" dirty="0" err="1"/>
              <a:t>for</a:t>
            </a:r>
            <a:r>
              <a:rPr lang="tr-TR" dirty="0"/>
              <a:t>(</a:t>
            </a:r>
            <a:r>
              <a:rPr lang="tr-TR" dirty="0" err="1"/>
              <a:t>int</a:t>
            </a:r>
            <a:r>
              <a:rPr lang="tr-TR" dirty="0"/>
              <a:t> i=1; …) kullanımını denediğimizde derleyici şu hatayı verebilir.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dirty="0"/>
              <a:t>Derleyici ayarlarına “–</a:t>
            </a:r>
            <a:r>
              <a:rPr lang="tr-TR" dirty="0" err="1"/>
              <a:t>std</a:t>
            </a:r>
            <a:r>
              <a:rPr lang="tr-TR" dirty="0"/>
              <a:t>=c11” gibi bir ifade ekleyerek kullanılan standart ayarını değiştirebiliriz.</a:t>
            </a:r>
            <a:br>
              <a:rPr lang="tr-TR" dirty="0"/>
            </a:br>
            <a:r>
              <a:rPr lang="tr-TR" sz="2100" dirty="0"/>
              <a:t>(</a:t>
            </a:r>
            <a:r>
              <a:rPr lang="tr-TR" sz="2100" i="1" dirty="0"/>
              <a:t>hiçbir şey yazmazsanız derleyici -</a:t>
            </a:r>
            <a:r>
              <a:rPr lang="tr-TR" sz="2100" i="1" dirty="0" err="1"/>
              <a:t>std</a:t>
            </a:r>
            <a:r>
              <a:rPr lang="tr-TR" sz="2100" i="1" dirty="0"/>
              <a:t>=gnu90 gibi bir standart varsayıyor olabilir.</a:t>
            </a:r>
            <a:r>
              <a:rPr lang="tr-TR" sz="2100" dirty="0"/>
              <a:t>)</a:t>
            </a:r>
            <a:endParaRPr lang="tr-TR" sz="2400" dirty="0"/>
          </a:p>
        </p:txBody>
      </p:sp>
      <p:pic>
        <p:nvPicPr>
          <p:cNvPr id="1026" name="Picture 2"/>
          <p:cNvPicPr>
            <a:picLocks noChangeAspect="1" noChangeArrowheads="1"/>
          </p:cNvPicPr>
          <p:nvPr/>
        </p:nvPicPr>
        <p:blipFill>
          <a:blip r:embed="rId3"/>
          <a:srcRect l="31500" t="78693" r="34380" b="14843"/>
          <a:stretch>
            <a:fillRect/>
          </a:stretch>
        </p:blipFill>
        <p:spPr bwMode="auto">
          <a:xfrm>
            <a:off x="1643042" y="4572008"/>
            <a:ext cx="5799441" cy="664332"/>
          </a:xfrm>
          <a:prstGeom prst="rect">
            <a:avLst/>
          </a:prstGeom>
          <a:noFill/>
          <a:ln w="9525">
            <a:noFill/>
            <a:miter lim="800000"/>
            <a:headEnd/>
            <a:tailEnd/>
          </a:ln>
          <a:effectLst/>
        </p:spPr>
      </p:pic>
      <p:grpSp>
        <p:nvGrpSpPr>
          <p:cNvPr id="4" name="8 Grup"/>
          <p:cNvGrpSpPr/>
          <p:nvPr/>
        </p:nvGrpSpPr>
        <p:grpSpPr>
          <a:xfrm>
            <a:off x="2921764" y="2935035"/>
            <a:ext cx="2547257" cy="1314993"/>
            <a:chOff x="3127829" y="3257006"/>
            <a:chExt cx="2547257" cy="1314993"/>
          </a:xfrm>
        </p:grpSpPr>
        <p:sp>
          <p:nvSpPr>
            <p:cNvPr id="7" name="Rectangle 4"/>
            <p:cNvSpPr/>
            <p:nvPr/>
          </p:nvSpPr>
          <p:spPr>
            <a:xfrm>
              <a:off x="3127829" y="3371670"/>
              <a:ext cx="2547257" cy="1200329"/>
            </a:xfrm>
            <a:prstGeom prst="rect">
              <a:avLst/>
            </a:prstGeom>
            <a:ln>
              <a:solidFill>
                <a:srgbClr val="002060"/>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tr-TR" dirty="0"/>
                <a:t>for(int i=1; i&lt;10; i++)</a:t>
              </a:r>
            </a:p>
            <a:p>
              <a:r>
                <a:rPr lang="tr-TR" dirty="0"/>
                <a:t>    {</a:t>
              </a:r>
            </a:p>
            <a:p>
              <a:r>
                <a:rPr lang="tr-TR" dirty="0"/>
                <a:t>        </a:t>
              </a:r>
            </a:p>
            <a:p>
              <a:r>
                <a:rPr lang="tr-TR" dirty="0"/>
                <a:t>    }</a:t>
              </a:r>
            </a:p>
          </p:txBody>
        </p:sp>
        <p:sp>
          <p:nvSpPr>
            <p:cNvPr id="8" name="Oval 7"/>
            <p:cNvSpPr/>
            <p:nvPr/>
          </p:nvSpPr>
          <p:spPr>
            <a:xfrm>
              <a:off x="3483429" y="3257006"/>
              <a:ext cx="918028" cy="59508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8 Yuvarlatılmış Dikdörtgen"/>
          <p:cNvSpPr/>
          <p:nvPr/>
        </p:nvSpPr>
        <p:spPr>
          <a:xfrm>
            <a:off x="6072198" y="2143116"/>
            <a:ext cx="2500330" cy="228601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Ödev kodlarınızda, değerlendirme yapacak asistanın da aynı düzenlemeyi yapması gerekeceği için, ödev kodlarınızda bu kullanımdan kaçınınız.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Ekrana daha hakim olabilmek: Kaçış karakterleri</a:t>
            </a:r>
          </a:p>
        </p:txBody>
      </p:sp>
      <p:sp>
        <p:nvSpPr>
          <p:cNvPr id="3" name="2 İçerik Yer Tutucusu"/>
          <p:cNvSpPr>
            <a:spLocks noGrp="1"/>
          </p:cNvSpPr>
          <p:nvPr>
            <p:ph sz="quarter" idx="1"/>
          </p:nvPr>
        </p:nvSpPr>
        <p:spPr>
          <a:xfrm>
            <a:off x="457200" y="1219200"/>
            <a:ext cx="8229600" cy="923916"/>
          </a:xfrm>
        </p:spPr>
        <p:txBody>
          <a:bodyPr/>
          <a:lstStyle/>
          <a:p>
            <a:r>
              <a:rPr lang="tr-TR" dirty="0"/>
              <a:t>Aşağıdaki kodla bazı diğer kaçış karakterlerini de inceleyelim.</a:t>
            </a:r>
          </a:p>
        </p:txBody>
      </p:sp>
      <p:sp>
        <p:nvSpPr>
          <p:cNvPr id="4" name="3 Dikdörtgen"/>
          <p:cNvSpPr/>
          <p:nvPr/>
        </p:nvSpPr>
        <p:spPr>
          <a:xfrm>
            <a:off x="357158" y="2333685"/>
            <a:ext cx="4357718"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sz="1200" dirty="0"/>
              <a:t>#</a:t>
            </a:r>
            <a:r>
              <a:rPr lang="tr-TR" sz="1200" dirty="0" err="1"/>
              <a:t>include</a:t>
            </a:r>
            <a:r>
              <a:rPr lang="tr-TR" sz="1200" dirty="0"/>
              <a:t> &lt;</a:t>
            </a:r>
            <a:r>
              <a:rPr lang="tr-TR" sz="1200" dirty="0" err="1"/>
              <a:t>stdio</a:t>
            </a:r>
            <a:r>
              <a:rPr lang="tr-TR" sz="1200" dirty="0"/>
              <a:t>.h&gt;</a:t>
            </a:r>
          </a:p>
          <a:p>
            <a:r>
              <a:rPr lang="tr-TR" sz="1200" dirty="0" err="1"/>
              <a:t>int</a:t>
            </a:r>
            <a:r>
              <a:rPr lang="tr-TR" sz="1200" dirty="0"/>
              <a:t> </a:t>
            </a:r>
            <a:r>
              <a:rPr lang="tr-TR" sz="1200" dirty="0" err="1"/>
              <a:t>main</a:t>
            </a:r>
            <a:r>
              <a:rPr lang="tr-TR" sz="1200" dirty="0"/>
              <a:t>() {</a:t>
            </a:r>
          </a:p>
          <a:p>
            <a:r>
              <a:rPr lang="tr-TR" sz="1200" dirty="0" err="1"/>
              <a:t>printf</a:t>
            </a:r>
            <a:r>
              <a:rPr lang="tr-TR" sz="1200" dirty="0"/>
              <a:t>("Merhaba.\n“</a:t>
            </a:r>
          </a:p>
          <a:p>
            <a:r>
              <a:rPr lang="tr-TR" sz="1200" dirty="0"/>
              <a:t>	"</a:t>
            </a:r>
            <a:r>
              <a:rPr lang="tr-TR" sz="1200" dirty="0" err="1"/>
              <a:t>Tab</a:t>
            </a:r>
            <a:r>
              <a:rPr lang="tr-TR" sz="1200" dirty="0"/>
              <a:t> </a:t>
            </a:r>
            <a:r>
              <a:rPr lang="tr-TR" sz="1200" dirty="0" err="1"/>
              <a:t>icin</a:t>
            </a:r>
            <a:r>
              <a:rPr lang="tr-TR" sz="1200" dirty="0"/>
              <a:t> 1'e(\\t)\n“</a:t>
            </a:r>
          </a:p>
          <a:p>
            <a:r>
              <a:rPr lang="tr-TR" sz="1200" dirty="0"/>
              <a:t>	"</a:t>
            </a:r>
            <a:r>
              <a:rPr lang="tr-TR" sz="1200" dirty="0" err="1"/>
              <a:t>bip</a:t>
            </a:r>
            <a:r>
              <a:rPr lang="tr-TR" sz="1200" dirty="0"/>
              <a:t> </a:t>
            </a:r>
            <a:r>
              <a:rPr lang="tr-TR" sz="1200" dirty="0" err="1"/>
              <a:t>icin</a:t>
            </a:r>
            <a:r>
              <a:rPr lang="tr-TR" sz="1200" dirty="0"/>
              <a:t> 2'e(\\a)\n"</a:t>
            </a:r>
          </a:p>
          <a:p>
            <a:r>
              <a:rPr lang="tr-TR" sz="1200" dirty="0"/>
              <a:t>	"Ayni satir </a:t>
            </a:r>
            <a:r>
              <a:rPr lang="tr-TR" sz="1200" dirty="0" err="1"/>
              <a:t>basi</a:t>
            </a:r>
            <a:r>
              <a:rPr lang="tr-TR" sz="1200" dirty="0"/>
              <a:t> </a:t>
            </a:r>
            <a:r>
              <a:rPr lang="tr-TR" sz="1200" dirty="0" err="1"/>
              <a:t>icin</a:t>
            </a:r>
            <a:r>
              <a:rPr lang="tr-TR" sz="1200" dirty="0"/>
              <a:t> 3'e(\\r)\n"</a:t>
            </a:r>
          </a:p>
          <a:p>
            <a:r>
              <a:rPr lang="tr-TR" sz="1200" dirty="0"/>
              <a:t>	"Bir karakter </a:t>
            </a:r>
            <a:r>
              <a:rPr lang="tr-TR" sz="1200" dirty="0" err="1"/>
              <a:t>oncesi</a:t>
            </a:r>
            <a:r>
              <a:rPr lang="tr-TR" sz="1200" dirty="0"/>
              <a:t> </a:t>
            </a:r>
            <a:r>
              <a:rPr lang="tr-TR" sz="1200" dirty="0" err="1"/>
              <a:t>icin</a:t>
            </a:r>
            <a:r>
              <a:rPr lang="tr-TR" sz="1200" dirty="0"/>
              <a:t> 4'e(\\b)\n"</a:t>
            </a:r>
          </a:p>
          <a:p>
            <a:r>
              <a:rPr lang="tr-TR" sz="1200" dirty="0"/>
              <a:t>	"Alt </a:t>
            </a:r>
            <a:r>
              <a:rPr lang="tr-TR" sz="1200" dirty="0" err="1"/>
              <a:t>satira</a:t>
            </a:r>
            <a:r>
              <a:rPr lang="tr-TR" sz="1200" dirty="0"/>
              <a:t> </a:t>
            </a:r>
            <a:r>
              <a:rPr lang="tr-TR" sz="1200" dirty="0" err="1"/>
              <a:t>gecmek</a:t>
            </a:r>
            <a:r>
              <a:rPr lang="tr-TR" sz="1200" dirty="0"/>
              <a:t> </a:t>
            </a:r>
            <a:r>
              <a:rPr lang="tr-TR" sz="1200" dirty="0" err="1"/>
              <a:t>icin</a:t>
            </a:r>
            <a:r>
              <a:rPr lang="tr-TR" sz="1200" dirty="0"/>
              <a:t> 5'e(\\n)\n"</a:t>
            </a:r>
          </a:p>
          <a:p>
            <a:r>
              <a:rPr lang="tr-TR" sz="1200" dirty="0"/>
              <a:t>	"Ekrana \"Merhaba.\" </a:t>
            </a:r>
            <a:r>
              <a:rPr lang="tr-TR" sz="1200" dirty="0" err="1"/>
              <a:t>yazdirmak</a:t>
            </a:r>
            <a:r>
              <a:rPr lang="tr-TR" sz="1200" dirty="0"/>
              <a:t> </a:t>
            </a:r>
            <a:r>
              <a:rPr lang="tr-TR" sz="1200" dirty="0" err="1"/>
              <a:t>icin</a:t>
            </a:r>
            <a:r>
              <a:rPr lang="tr-TR" sz="1200" dirty="0"/>
              <a:t> 6'a "</a:t>
            </a:r>
          </a:p>
          <a:p>
            <a:r>
              <a:rPr lang="tr-TR" sz="1200" dirty="0"/>
              <a:t>	"Ekrana \"</a:t>
            </a:r>
            <a:r>
              <a:rPr lang="tr-TR" sz="1200" dirty="0" err="1"/>
              <a:t>Hos</a:t>
            </a:r>
            <a:r>
              <a:rPr lang="tr-TR" sz="1200" dirty="0"/>
              <a:t> geldiniz!\" </a:t>
            </a:r>
            <a:r>
              <a:rPr lang="tr-TR" sz="1200" dirty="0" err="1"/>
              <a:t>yazdirmak</a:t>
            </a:r>
            <a:r>
              <a:rPr lang="tr-TR" sz="1200" dirty="0"/>
              <a:t> </a:t>
            </a:r>
            <a:r>
              <a:rPr lang="tr-TR" sz="1200" dirty="0" err="1"/>
              <a:t>icin</a:t>
            </a:r>
            <a:r>
              <a:rPr lang="tr-TR" sz="1200" dirty="0"/>
              <a:t> 7'e "</a:t>
            </a:r>
          </a:p>
          <a:p>
            <a:r>
              <a:rPr lang="tr-TR" sz="1200" dirty="0"/>
              <a:t>	"basabilirsiniz.");</a:t>
            </a:r>
          </a:p>
          <a:p>
            <a:r>
              <a:rPr lang="tr-TR" sz="1200" dirty="0"/>
              <a:t>	</a:t>
            </a:r>
            <a:r>
              <a:rPr lang="tr-TR" sz="1200" dirty="0" err="1"/>
              <a:t>while</a:t>
            </a:r>
            <a:r>
              <a:rPr lang="tr-TR" sz="1200" dirty="0"/>
              <a:t>(1) {</a:t>
            </a:r>
          </a:p>
          <a:p>
            <a:r>
              <a:rPr lang="tr-TR" sz="1200" dirty="0"/>
              <a:t>	</a:t>
            </a:r>
            <a:r>
              <a:rPr lang="tr-TR" sz="1200" dirty="0" err="1"/>
              <a:t>int</a:t>
            </a:r>
            <a:r>
              <a:rPr lang="tr-TR" sz="1200" dirty="0"/>
              <a:t> s =	</a:t>
            </a:r>
            <a:r>
              <a:rPr lang="tr-TR" sz="1200" dirty="0" err="1"/>
              <a:t>getch</a:t>
            </a:r>
            <a:r>
              <a:rPr lang="tr-TR" sz="1200" dirty="0"/>
              <a:t>();</a:t>
            </a:r>
          </a:p>
          <a:p>
            <a:r>
              <a:rPr lang="tr-TR" sz="1200" dirty="0"/>
              <a:t>	s = s - '0';</a:t>
            </a:r>
          </a:p>
          <a:p>
            <a:r>
              <a:rPr lang="tr-TR" sz="1200" dirty="0"/>
              <a:t>…</a:t>
            </a:r>
          </a:p>
        </p:txBody>
      </p:sp>
      <p:sp>
        <p:nvSpPr>
          <p:cNvPr id="5" name="4 Dikdörtgen"/>
          <p:cNvSpPr/>
          <p:nvPr/>
        </p:nvSpPr>
        <p:spPr>
          <a:xfrm>
            <a:off x="4286248" y="3857628"/>
            <a:ext cx="3708428" cy="24929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1200" dirty="0"/>
              <a:t>…</a:t>
            </a:r>
          </a:p>
          <a:p>
            <a:r>
              <a:rPr lang="tr-TR" sz="1200" dirty="0" err="1"/>
              <a:t>switch</a:t>
            </a:r>
            <a:r>
              <a:rPr lang="tr-TR" sz="1200" dirty="0"/>
              <a:t>(s) {</a:t>
            </a:r>
          </a:p>
          <a:p>
            <a:r>
              <a:rPr lang="tr-TR" sz="1200" dirty="0"/>
              <a:t>	</a:t>
            </a:r>
            <a:r>
              <a:rPr lang="tr-TR" sz="1200" dirty="0" err="1"/>
              <a:t>case</a:t>
            </a:r>
            <a:r>
              <a:rPr lang="tr-TR" sz="1200" dirty="0"/>
              <a:t> 1: </a:t>
            </a:r>
            <a:r>
              <a:rPr lang="tr-TR" sz="1200" dirty="0" err="1"/>
              <a:t>printf</a:t>
            </a:r>
            <a:r>
              <a:rPr lang="tr-TR" sz="1200" dirty="0"/>
              <a:t>("\t");break;</a:t>
            </a:r>
          </a:p>
          <a:p>
            <a:r>
              <a:rPr lang="tr-TR" sz="1200" dirty="0"/>
              <a:t>	</a:t>
            </a:r>
            <a:r>
              <a:rPr lang="tr-TR" sz="1200" dirty="0" err="1"/>
              <a:t>case</a:t>
            </a:r>
            <a:r>
              <a:rPr lang="tr-TR" sz="1200" dirty="0"/>
              <a:t> 2:</a:t>
            </a:r>
            <a:r>
              <a:rPr lang="tr-TR" sz="1200" dirty="0" err="1"/>
              <a:t>printf</a:t>
            </a:r>
            <a:r>
              <a:rPr lang="tr-TR" sz="1200" dirty="0"/>
              <a:t>("\a");break;</a:t>
            </a:r>
          </a:p>
          <a:p>
            <a:r>
              <a:rPr lang="tr-TR" sz="1200" dirty="0"/>
              <a:t>	</a:t>
            </a:r>
            <a:r>
              <a:rPr lang="tr-TR" sz="1200" dirty="0" err="1"/>
              <a:t>case</a:t>
            </a:r>
            <a:r>
              <a:rPr lang="tr-TR" sz="1200" dirty="0"/>
              <a:t> 3:</a:t>
            </a:r>
            <a:r>
              <a:rPr lang="tr-TR" sz="1200" dirty="0" err="1"/>
              <a:t>printf</a:t>
            </a:r>
            <a:r>
              <a:rPr lang="tr-TR" sz="1200" dirty="0"/>
              <a:t>("\r");break;</a:t>
            </a:r>
          </a:p>
          <a:p>
            <a:r>
              <a:rPr lang="tr-TR" sz="1200" dirty="0"/>
              <a:t>	</a:t>
            </a:r>
            <a:r>
              <a:rPr lang="tr-TR" sz="1200" dirty="0" err="1"/>
              <a:t>case</a:t>
            </a:r>
            <a:r>
              <a:rPr lang="tr-TR" sz="1200" dirty="0"/>
              <a:t> 4:</a:t>
            </a:r>
            <a:r>
              <a:rPr lang="tr-TR" sz="1200" dirty="0" err="1"/>
              <a:t>printf</a:t>
            </a:r>
            <a:r>
              <a:rPr lang="tr-TR" sz="1200" dirty="0"/>
              <a:t>("\b");break;</a:t>
            </a:r>
          </a:p>
          <a:p>
            <a:r>
              <a:rPr lang="tr-TR" sz="1200" dirty="0"/>
              <a:t>	</a:t>
            </a:r>
            <a:r>
              <a:rPr lang="tr-TR" sz="1200" dirty="0" err="1"/>
              <a:t>case</a:t>
            </a:r>
            <a:r>
              <a:rPr lang="tr-TR" sz="1200" dirty="0"/>
              <a:t> 5:</a:t>
            </a:r>
            <a:r>
              <a:rPr lang="tr-TR" sz="1200" dirty="0" err="1"/>
              <a:t>printf</a:t>
            </a:r>
            <a:r>
              <a:rPr lang="tr-TR" sz="1200" dirty="0"/>
              <a:t>("\n");break;</a:t>
            </a:r>
          </a:p>
          <a:p>
            <a:r>
              <a:rPr lang="tr-TR" sz="1200" dirty="0"/>
              <a:t>	</a:t>
            </a:r>
            <a:r>
              <a:rPr lang="tr-TR" sz="1200" dirty="0" err="1"/>
              <a:t>case</a:t>
            </a:r>
            <a:r>
              <a:rPr lang="tr-TR" sz="1200" dirty="0"/>
              <a:t> 6:</a:t>
            </a:r>
            <a:r>
              <a:rPr lang="tr-TR" sz="1200" dirty="0" err="1"/>
              <a:t>printf</a:t>
            </a:r>
            <a:r>
              <a:rPr lang="tr-TR" sz="1200" dirty="0"/>
              <a:t>("Merhaba.");break;</a:t>
            </a:r>
          </a:p>
          <a:p>
            <a:r>
              <a:rPr lang="tr-TR" sz="1200" dirty="0"/>
              <a:t>	</a:t>
            </a:r>
            <a:r>
              <a:rPr lang="tr-TR" sz="1200" dirty="0" err="1"/>
              <a:t>case</a:t>
            </a:r>
            <a:r>
              <a:rPr lang="tr-TR" sz="1200" dirty="0"/>
              <a:t> 7:</a:t>
            </a:r>
            <a:r>
              <a:rPr lang="tr-TR" sz="1200" dirty="0" err="1"/>
              <a:t>printf</a:t>
            </a:r>
            <a:r>
              <a:rPr lang="tr-TR" sz="1200" dirty="0"/>
              <a:t>("</a:t>
            </a:r>
            <a:r>
              <a:rPr lang="tr-TR" sz="1200" dirty="0" err="1"/>
              <a:t>Hos</a:t>
            </a:r>
            <a:r>
              <a:rPr lang="tr-TR" sz="1200" dirty="0"/>
              <a:t> geldiniz!");break;</a:t>
            </a:r>
          </a:p>
          <a:p>
            <a:r>
              <a:rPr lang="tr-TR" sz="1200" dirty="0"/>
              <a:t>	}</a:t>
            </a:r>
          </a:p>
          <a:p>
            <a:r>
              <a:rPr lang="tr-TR" sz="1200" dirty="0"/>
              <a:t>}</a:t>
            </a:r>
          </a:p>
          <a:p>
            <a:r>
              <a:rPr lang="tr-TR" sz="1200" dirty="0" err="1"/>
              <a:t>return</a:t>
            </a:r>
            <a:r>
              <a:rPr lang="tr-TR" sz="1200" dirty="0"/>
              <a:t> 0;</a:t>
            </a:r>
          </a:p>
          <a:p>
            <a:r>
              <a:rPr lang="tr-TR" sz="1200" dirty="0"/>
              <a:t>}</a:t>
            </a:r>
          </a:p>
        </p:txBody>
      </p:sp>
      <p:sp>
        <p:nvSpPr>
          <p:cNvPr id="6" name="5 Yuvarlatılmış Dikdörtgen"/>
          <p:cNvSpPr/>
          <p:nvPr/>
        </p:nvSpPr>
        <p:spPr>
          <a:xfrm>
            <a:off x="5500694" y="2071678"/>
            <a:ext cx="1928826" cy="14287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\r ve \b komutları bazen kodumuzda işe yarayabilir.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Fonksiyon ve döngülerin kullanımının bir örneği</a:t>
            </a:r>
          </a:p>
        </p:txBody>
      </p:sp>
      <p:sp>
        <p:nvSpPr>
          <p:cNvPr id="3" name="2 İçerik Yer Tutucusu"/>
          <p:cNvSpPr>
            <a:spLocks noGrp="1"/>
          </p:cNvSpPr>
          <p:nvPr>
            <p:ph sz="quarter" idx="1"/>
          </p:nvPr>
        </p:nvSpPr>
        <p:spPr/>
        <p:txBody>
          <a:bodyPr/>
          <a:lstStyle/>
          <a:p>
            <a:r>
              <a:rPr lang="tr-TR" dirty="0" err="1"/>
              <a:t>Apollo</a:t>
            </a:r>
            <a:r>
              <a:rPr lang="tr-TR" dirty="0"/>
              <a:t> uzay gemisi yolculuğa çıkıyor…</a:t>
            </a:r>
          </a:p>
        </p:txBody>
      </p:sp>
      <p:pic>
        <p:nvPicPr>
          <p:cNvPr id="4" name="Picture 2"/>
          <p:cNvPicPr/>
          <p:nvPr/>
        </p:nvPicPr>
        <p:blipFill>
          <a:blip r:embed="rId3"/>
          <a:stretch>
            <a:fillRect/>
          </a:stretch>
        </p:blipFill>
        <p:spPr>
          <a:xfrm>
            <a:off x="428596" y="1928802"/>
            <a:ext cx="3749043" cy="3000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http://cache3.asset-cache.net/xc/459894515.jpg?v=1&amp;c=IWSAsset&amp;k=2&amp;d=B53F616F4B95E55340F421F6329F9A51FE04F16599963D0DEC6AAAEBCB5173B7"/>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rot="3083966">
            <a:off x="3044259" y="4603464"/>
            <a:ext cx="1955111" cy="1236074"/>
          </a:xfrm>
          <a:prstGeom prst="rect">
            <a:avLst/>
          </a:prstGeom>
          <a:noFill/>
          <a:ln>
            <a:noFill/>
          </a:ln>
        </p:spPr>
      </p:pic>
      <p:sp>
        <p:nvSpPr>
          <p:cNvPr id="6" name="5 Metin kutusu"/>
          <p:cNvSpPr txBox="1"/>
          <p:nvPr/>
        </p:nvSpPr>
        <p:spPr>
          <a:xfrm>
            <a:off x="4786314" y="1785926"/>
            <a:ext cx="3786214" cy="3170099"/>
          </a:xfrm>
          <a:prstGeom prst="rect">
            <a:avLst/>
          </a:prstGeom>
          <a:noFill/>
        </p:spPr>
        <p:txBody>
          <a:bodyPr wrap="square" rtlCol="0">
            <a:spAutoFit/>
          </a:bodyPr>
          <a:lstStyle/>
          <a:p>
            <a:pPr>
              <a:buFont typeface="Arial" pitchFamily="34" charset="0"/>
              <a:buChar char="•"/>
            </a:pPr>
            <a:r>
              <a:rPr lang="tr-TR" sz="2000" dirty="0"/>
              <a:t> Fonksiyon1: Bir uçuş programındaki yazışmaları görüntüler</a:t>
            </a:r>
          </a:p>
          <a:p>
            <a:r>
              <a:rPr lang="tr-TR" sz="2000" dirty="0"/>
              <a:t>Giriş: </a:t>
            </a:r>
            <a:r>
              <a:rPr lang="tr-TR" sz="2000" dirty="0" err="1"/>
              <a:t>void</a:t>
            </a:r>
            <a:r>
              <a:rPr lang="tr-TR" sz="2000" dirty="0"/>
              <a:t> Çıkış: </a:t>
            </a:r>
            <a:r>
              <a:rPr lang="tr-TR" sz="2000" dirty="0" err="1"/>
              <a:t>void</a:t>
            </a:r>
            <a:endParaRPr lang="tr-TR" sz="2000" dirty="0"/>
          </a:p>
          <a:p>
            <a:pPr>
              <a:buFont typeface="Arial" pitchFamily="34" charset="0"/>
              <a:buChar char="•"/>
            </a:pPr>
            <a:r>
              <a:rPr lang="tr-TR" sz="2000" dirty="0"/>
              <a:t> Fonksiyon 2: Geri sayımı başlatır.</a:t>
            </a:r>
          </a:p>
          <a:p>
            <a:r>
              <a:rPr lang="tr-TR" sz="2000" dirty="0"/>
              <a:t>Giriş: </a:t>
            </a:r>
            <a:r>
              <a:rPr lang="tr-TR" sz="2000" dirty="0" err="1"/>
              <a:t>int</a:t>
            </a:r>
            <a:r>
              <a:rPr lang="tr-TR" sz="2000" dirty="0"/>
              <a:t> Çıkış: </a:t>
            </a:r>
            <a:r>
              <a:rPr lang="tr-TR" sz="2000" dirty="0" err="1"/>
              <a:t>void</a:t>
            </a:r>
            <a:endParaRPr lang="tr-TR" sz="2000" dirty="0"/>
          </a:p>
          <a:p>
            <a:pPr>
              <a:buFont typeface="Arial" pitchFamily="34" charset="0"/>
              <a:buChar char="•"/>
            </a:pPr>
            <a:r>
              <a:rPr lang="tr-TR" sz="2000" dirty="0"/>
              <a:t>Fonksiyon 3: Zaman fonksiyonu (aşağıdaki şekilde)</a:t>
            </a:r>
          </a:p>
          <a:p>
            <a:pPr lvl="1">
              <a:buFont typeface="Arial" pitchFamily="34" charset="0"/>
              <a:buChar char="•"/>
            </a:pPr>
            <a:r>
              <a:rPr lang="tr-TR" sz="2000" dirty="0"/>
              <a:t>time.h kütüphanesini kullanın.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1.24567E-6 L -0.65799 -1.08927 " pathEditMode="relative" ptsTypes="AA">
                                      <p:cBhvr>
                                        <p:cTn id="6" dur="3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normAutofit/>
          </a:bodyPr>
          <a:lstStyle/>
          <a:p>
            <a:r>
              <a:rPr lang="tr-TR" sz="7200" dirty="0"/>
              <a:t>İmleci ekranda istediğimiz yere götürebilmek</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a:t>
            </a:r>
          </a:p>
        </p:txBody>
      </p:sp>
      <p:pic>
        <p:nvPicPr>
          <p:cNvPr id="3074" name="Picture 2"/>
          <p:cNvPicPr>
            <a:picLocks noChangeAspect="1" noChangeArrowheads="1"/>
          </p:cNvPicPr>
          <p:nvPr/>
        </p:nvPicPr>
        <p:blipFill>
          <a:blip r:embed="rId3"/>
          <a:srcRect t="5709"/>
          <a:stretch>
            <a:fillRect/>
          </a:stretch>
        </p:blipFill>
        <p:spPr bwMode="auto">
          <a:xfrm>
            <a:off x="2357422" y="1928802"/>
            <a:ext cx="4071966" cy="1902504"/>
          </a:xfrm>
          <a:prstGeom prst="rect">
            <a:avLst/>
          </a:prstGeom>
          <a:noFill/>
          <a:ln w="9525">
            <a:noFill/>
            <a:miter lim="800000"/>
            <a:headEnd/>
            <a:tailEnd/>
          </a:ln>
          <a:effectLst/>
        </p:spPr>
      </p:pic>
      <p:sp>
        <p:nvSpPr>
          <p:cNvPr id="6" name="5 Metin kutusu"/>
          <p:cNvSpPr txBox="1"/>
          <p:nvPr/>
        </p:nvSpPr>
        <p:spPr>
          <a:xfrm>
            <a:off x="2428860" y="3786190"/>
            <a:ext cx="3929090" cy="584775"/>
          </a:xfrm>
          <a:prstGeom prst="rect">
            <a:avLst/>
          </a:prstGeom>
          <a:noFill/>
        </p:spPr>
        <p:txBody>
          <a:bodyPr wrap="square" rtlCol="0">
            <a:spAutoFit/>
          </a:bodyPr>
          <a:lstStyle/>
          <a:p>
            <a:pPr algn="ctr"/>
            <a:r>
              <a:rPr lang="tr-TR" sz="1600" dirty="0"/>
              <a:t>Klavyeden girilen ok tuşlarıyla ekranda dolaştırılan ok uygulaması yapınız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Ekranda gezindiren fonksiyon: </a:t>
            </a:r>
            <a:r>
              <a:rPr lang="tr-TR" dirty="0" err="1"/>
              <a:t>imleç_xy</a:t>
            </a:r>
            <a:r>
              <a:rPr lang="tr-TR" dirty="0"/>
              <a:t>(x,y)</a:t>
            </a:r>
          </a:p>
        </p:txBody>
      </p:sp>
      <p:sp>
        <p:nvSpPr>
          <p:cNvPr id="3" name="2 İçerik Yer Tutucusu"/>
          <p:cNvSpPr>
            <a:spLocks noGrp="1"/>
          </p:cNvSpPr>
          <p:nvPr>
            <p:ph sz="quarter" idx="1"/>
          </p:nvPr>
        </p:nvSpPr>
        <p:spPr/>
        <p:txBody>
          <a:bodyPr/>
          <a:lstStyle/>
          <a:p>
            <a:r>
              <a:rPr lang="tr-TR" dirty="0"/>
              <a:t>Doğrudan koordinatları kullanarak ekranda gezinebilirsiniz.</a:t>
            </a:r>
          </a:p>
          <a:p>
            <a:r>
              <a:rPr lang="tr-TR" dirty="0" err="1"/>
              <a:t>imlec</a:t>
            </a:r>
            <a:r>
              <a:rPr lang="tr-TR" dirty="0"/>
              <a:t>_</a:t>
            </a:r>
            <a:r>
              <a:rPr lang="tr-TR" dirty="0" err="1"/>
              <a:t>xy</a:t>
            </a:r>
            <a:r>
              <a:rPr lang="tr-TR" dirty="0"/>
              <a:t>(10,5); </a:t>
            </a:r>
            <a:r>
              <a:rPr lang="tr-TR" dirty="0" err="1"/>
              <a:t>getch</a:t>
            </a:r>
            <a:r>
              <a:rPr lang="tr-TR" dirty="0"/>
              <a:t>(); </a:t>
            </a:r>
            <a:r>
              <a:rPr lang="tr-TR" dirty="0" err="1"/>
              <a:t>printf</a:t>
            </a:r>
            <a:r>
              <a:rPr lang="tr-TR" dirty="0"/>
              <a:t>(“Merhaba”);</a:t>
            </a:r>
          </a:p>
          <a:p>
            <a:endParaRPr lang="tr-TR" dirty="0"/>
          </a:p>
        </p:txBody>
      </p:sp>
      <p:sp>
        <p:nvSpPr>
          <p:cNvPr id="4" name="3 Yuvarlatılmış Dikdörtgen"/>
          <p:cNvSpPr/>
          <p:nvPr/>
        </p:nvSpPr>
        <p:spPr>
          <a:xfrm>
            <a:off x="285720" y="3929066"/>
            <a:ext cx="8286808" cy="22859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err="1">
                <a:solidFill>
                  <a:srgbClr val="002060"/>
                </a:solidFill>
              </a:rPr>
              <a:t>void</a:t>
            </a:r>
            <a:r>
              <a:rPr lang="tr-TR" dirty="0">
                <a:solidFill>
                  <a:srgbClr val="002060"/>
                </a:solidFill>
              </a:rPr>
              <a:t> </a:t>
            </a:r>
            <a:r>
              <a:rPr lang="tr-TR" dirty="0" err="1">
                <a:solidFill>
                  <a:srgbClr val="002060"/>
                </a:solidFill>
              </a:rPr>
              <a:t>imlec</a:t>
            </a:r>
            <a:r>
              <a:rPr lang="tr-TR" dirty="0">
                <a:solidFill>
                  <a:srgbClr val="002060"/>
                </a:solidFill>
              </a:rPr>
              <a:t>_</a:t>
            </a:r>
            <a:r>
              <a:rPr lang="tr-TR" dirty="0" err="1">
                <a:solidFill>
                  <a:srgbClr val="002060"/>
                </a:solidFill>
              </a:rPr>
              <a:t>xy</a:t>
            </a:r>
            <a:r>
              <a:rPr lang="tr-TR" dirty="0">
                <a:solidFill>
                  <a:srgbClr val="002060"/>
                </a:solidFill>
              </a:rPr>
              <a:t>(</a:t>
            </a:r>
            <a:r>
              <a:rPr lang="tr-TR" dirty="0" err="1">
                <a:solidFill>
                  <a:srgbClr val="002060"/>
                </a:solidFill>
              </a:rPr>
              <a:t>int</a:t>
            </a:r>
            <a:r>
              <a:rPr lang="tr-TR" dirty="0">
                <a:solidFill>
                  <a:srgbClr val="002060"/>
                </a:solidFill>
              </a:rPr>
              <a:t> x, </a:t>
            </a:r>
            <a:r>
              <a:rPr lang="tr-TR" dirty="0" err="1">
                <a:solidFill>
                  <a:srgbClr val="002060"/>
                </a:solidFill>
              </a:rPr>
              <a:t>int</a:t>
            </a:r>
            <a:r>
              <a:rPr lang="tr-TR" dirty="0">
                <a:solidFill>
                  <a:srgbClr val="002060"/>
                </a:solidFill>
              </a:rPr>
              <a:t> y) </a:t>
            </a:r>
          </a:p>
          <a:p>
            <a:r>
              <a:rPr lang="tr-TR" dirty="0">
                <a:solidFill>
                  <a:srgbClr val="002060"/>
                </a:solidFill>
              </a:rPr>
              <a:t>{</a:t>
            </a:r>
          </a:p>
          <a:p>
            <a:pPr lvl="1"/>
            <a:r>
              <a:rPr lang="tr-TR" dirty="0">
                <a:solidFill>
                  <a:srgbClr val="002060"/>
                </a:solidFill>
              </a:rPr>
              <a:t>COORD </a:t>
            </a:r>
            <a:r>
              <a:rPr lang="tr-TR" dirty="0" err="1">
                <a:solidFill>
                  <a:srgbClr val="002060"/>
                </a:solidFill>
              </a:rPr>
              <a:t>coord</a:t>
            </a:r>
            <a:r>
              <a:rPr lang="tr-TR" dirty="0">
                <a:solidFill>
                  <a:srgbClr val="002060"/>
                </a:solidFill>
              </a:rPr>
              <a:t>;</a:t>
            </a:r>
          </a:p>
          <a:p>
            <a:pPr lvl="1"/>
            <a:r>
              <a:rPr lang="tr-TR" dirty="0" err="1">
                <a:solidFill>
                  <a:srgbClr val="002060"/>
                </a:solidFill>
              </a:rPr>
              <a:t>coord</a:t>
            </a:r>
            <a:r>
              <a:rPr lang="tr-TR" dirty="0">
                <a:solidFill>
                  <a:srgbClr val="002060"/>
                </a:solidFill>
              </a:rPr>
              <a:t>.X = x;</a:t>
            </a:r>
          </a:p>
          <a:p>
            <a:pPr lvl="1"/>
            <a:r>
              <a:rPr lang="tr-TR" dirty="0" err="1">
                <a:solidFill>
                  <a:srgbClr val="002060"/>
                </a:solidFill>
              </a:rPr>
              <a:t>coord</a:t>
            </a:r>
            <a:r>
              <a:rPr lang="tr-TR" dirty="0">
                <a:solidFill>
                  <a:srgbClr val="002060"/>
                </a:solidFill>
              </a:rPr>
              <a:t>.Y = y;</a:t>
            </a:r>
          </a:p>
          <a:p>
            <a:pPr lvl="1"/>
            <a:r>
              <a:rPr lang="tr-TR" dirty="0" err="1">
                <a:solidFill>
                  <a:srgbClr val="002060"/>
                </a:solidFill>
              </a:rPr>
              <a:t>SetConsoleCursorPosition</a:t>
            </a:r>
            <a:r>
              <a:rPr lang="tr-TR" dirty="0">
                <a:solidFill>
                  <a:srgbClr val="002060"/>
                </a:solidFill>
              </a:rPr>
              <a:t>(</a:t>
            </a:r>
            <a:r>
              <a:rPr lang="tr-TR" dirty="0" err="1">
                <a:solidFill>
                  <a:srgbClr val="002060"/>
                </a:solidFill>
              </a:rPr>
              <a:t>GetStdHandle</a:t>
            </a:r>
            <a:r>
              <a:rPr lang="tr-TR" dirty="0">
                <a:solidFill>
                  <a:srgbClr val="002060"/>
                </a:solidFill>
              </a:rPr>
              <a:t>(STD_OUTPUT_HANDLE), </a:t>
            </a:r>
            <a:r>
              <a:rPr lang="tr-TR" dirty="0" err="1">
                <a:solidFill>
                  <a:srgbClr val="002060"/>
                </a:solidFill>
              </a:rPr>
              <a:t>coord</a:t>
            </a:r>
            <a:r>
              <a:rPr lang="tr-TR" dirty="0">
                <a:solidFill>
                  <a:srgbClr val="002060"/>
                </a:solidFill>
              </a:rPr>
              <a:t>);</a:t>
            </a:r>
          </a:p>
          <a:p>
            <a:r>
              <a:rPr lang="tr-TR" dirty="0">
                <a:solidFill>
                  <a:srgbClr val="002060"/>
                </a:solidFill>
              </a:rPr>
              <a:t>}</a:t>
            </a:r>
          </a:p>
        </p:txBody>
      </p:sp>
      <p:sp>
        <p:nvSpPr>
          <p:cNvPr id="5" name="4 Yuvarlatılmış Dikdörtgen"/>
          <p:cNvSpPr/>
          <p:nvPr/>
        </p:nvSpPr>
        <p:spPr>
          <a:xfrm>
            <a:off x="357158" y="3214686"/>
            <a:ext cx="8286808" cy="7143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rgbClr val="FFFF00"/>
                </a:solidFill>
              </a:rPr>
              <a:t>İMLECİ EKRANDAKİ VERİLEN KOMUTA GÖNDERİR. </a:t>
            </a:r>
          </a:p>
          <a:p>
            <a:pPr algn="ctr"/>
            <a:r>
              <a:rPr lang="tr-TR" sz="2400" b="1" dirty="0">
                <a:solidFill>
                  <a:srgbClr val="FFFF00"/>
                </a:solidFill>
              </a:rPr>
              <a:t>(</a:t>
            </a:r>
            <a:r>
              <a:rPr lang="tr-TR" sz="2400" b="1" dirty="0" err="1">
                <a:solidFill>
                  <a:srgbClr val="FFFF00"/>
                </a:solidFill>
              </a:rPr>
              <a:t>windows</a:t>
            </a:r>
            <a:r>
              <a:rPr lang="tr-TR" sz="2400" b="1" dirty="0">
                <a:solidFill>
                  <a:srgbClr val="FFFF00"/>
                </a:solidFill>
              </a:rPr>
              <a:t>.h kütüphanesini gerektirir.)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a:t>
            </a:r>
          </a:p>
        </p:txBody>
      </p:sp>
      <p:sp>
        <p:nvSpPr>
          <p:cNvPr id="3" name="2 İçerik Yer Tutucusu"/>
          <p:cNvSpPr>
            <a:spLocks noGrp="1"/>
          </p:cNvSpPr>
          <p:nvPr>
            <p:ph sz="quarter" idx="1"/>
          </p:nvPr>
        </p:nvSpPr>
        <p:spPr/>
        <p:txBody>
          <a:bodyPr>
            <a:normAutofit/>
          </a:bodyPr>
          <a:lstStyle/>
          <a:p>
            <a:r>
              <a:rPr lang="tr-TR" sz="2400" dirty="0"/>
              <a:t>Kod açıldığında belirli aralıklarla ekrana aşağıdaki metinleri rastgele konumlarda eklesin.</a:t>
            </a:r>
          </a:p>
          <a:p>
            <a:r>
              <a:rPr lang="tr-TR" sz="2400" dirty="0" err="1"/>
              <a:t>delay’i</a:t>
            </a:r>
            <a:r>
              <a:rPr lang="tr-TR" sz="2400" dirty="0"/>
              <a:t> </a:t>
            </a:r>
            <a:r>
              <a:rPr lang="tr-TR" sz="2400" dirty="0" err="1"/>
              <a:t>double</a:t>
            </a:r>
            <a:r>
              <a:rPr lang="tr-TR" sz="2400" dirty="0"/>
              <a:t> değer alacak şekilde düzenlemek</a:t>
            </a:r>
          </a:p>
          <a:p>
            <a:r>
              <a:rPr lang="tr-TR" sz="2400" dirty="0"/>
              <a:t>döngü, </a:t>
            </a:r>
            <a:r>
              <a:rPr lang="tr-TR" sz="2400" dirty="0" err="1"/>
              <a:t>rand</a:t>
            </a:r>
            <a:r>
              <a:rPr lang="tr-TR" sz="2400" dirty="0"/>
              <a:t>(), </a:t>
            </a:r>
            <a:r>
              <a:rPr lang="tr-TR" sz="2400" dirty="0" err="1"/>
              <a:t>switch</a:t>
            </a:r>
            <a:r>
              <a:rPr lang="tr-TR" sz="2400" dirty="0"/>
              <a:t>… kullanımı</a:t>
            </a:r>
          </a:p>
          <a:p>
            <a:r>
              <a:rPr lang="tr-TR" sz="2400" dirty="0"/>
              <a:t>Her defasında farklı metin yazdırmak:</a:t>
            </a:r>
          </a:p>
          <a:p>
            <a:pPr marL="731520" lvl="1" indent="-457200">
              <a:buFont typeface="+mj-lt"/>
              <a:buAutoNum type="arabicPeriod"/>
            </a:pPr>
            <a:r>
              <a:rPr lang="tr-TR" sz="2100" dirty="0"/>
              <a:t>Rastgele sayı üret. Ama ya iki kez aynı sayı üretilirse?</a:t>
            </a:r>
          </a:p>
          <a:p>
            <a:pPr marL="731520" lvl="1" indent="-457200">
              <a:buFont typeface="+mj-lt"/>
              <a:buAutoNum type="arabicPeriod"/>
            </a:pPr>
            <a:r>
              <a:rPr lang="tr-TR" sz="2100" dirty="0"/>
              <a:t>Bir </a:t>
            </a:r>
            <a:r>
              <a:rPr lang="tr-TR" sz="2100" dirty="0" err="1"/>
              <a:t>sayac</a:t>
            </a:r>
            <a:r>
              <a:rPr lang="tr-TR" sz="2100" dirty="0"/>
              <a:t> tut. Her defasında bir artır ve </a:t>
            </a:r>
            <a:r>
              <a:rPr lang="tr-TR" sz="2100" dirty="0" err="1"/>
              <a:t>mod</a:t>
            </a:r>
            <a:r>
              <a:rPr lang="tr-TR" sz="2100" dirty="0"/>
              <a:t> al.</a:t>
            </a:r>
          </a:p>
          <a:p>
            <a:endParaRPr lang="tr-TR" sz="2400" dirty="0"/>
          </a:p>
        </p:txBody>
      </p:sp>
      <p:pic>
        <p:nvPicPr>
          <p:cNvPr id="1026" name="Picture 2"/>
          <p:cNvPicPr>
            <a:picLocks noChangeAspect="1" noChangeArrowheads="1"/>
          </p:cNvPicPr>
          <p:nvPr/>
        </p:nvPicPr>
        <p:blipFill>
          <a:blip r:embed="rId3"/>
          <a:srcRect r="64312" b="58984"/>
          <a:stretch>
            <a:fillRect/>
          </a:stretch>
        </p:blipFill>
        <p:spPr bwMode="auto">
          <a:xfrm>
            <a:off x="4500562" y="3894974"/>
            <a:ext cx="4143404" cy="26772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5 İçerik Yer Tutucusu" descr="bilgisayar.wmf"/>
          <p:cNvPicPr>
            <a:picLocks noChangeAspect="1"/>
          </p:cNvPicPr>
          <p:nvPr/>
        </p:nvPicPr>
        <p:blipFill>
          <a:blip r:embed="rId4"/>
          <a:stretch>
            <a:fillRect/>
          </a:stretch>
        </p:blipFill>
        <p:spPr>
          <a:xfrm>
            <a:off x="928662" y="4214818"/>
            <a:ext cx="1819275" cy="185737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Ekrana daha hakim olabilmek: </a:t>
            </a:r>
            <a:r>
              <a:rPr lang="tr-TR" dirty="0" err="1"/>
              <a:t>imlec</a:t>
            </a:r>
            <a:r>
              <a:rPr lang="tr-TR" dirty="0"/>
              <a:t>_</a:t>
            </a:r>
            <a:r>
              <a:rPr lang="tr-TR" dirty="0" err="1"/>
              <a:t>xy</a:t>
            </a:r>
            <a:endParaRPr lang="tr-TR" dirty="0"/>
          </a:p>
        </p:txBody>
      </p:sp>
      <p:sp>
        <p:nvSpPr>
          <p:cNvPr id="3" name="2 İçerik Yer Tutucusu"/>
          <p:cNvSpPr>
            <a:spLocks noGrp="1"/>
          </p:cNvSpPr>
          <p:nvPr>
            <p:ph sz="quarter" idx="1"/>
          </p:nvPr>
        </p:nvSpPr>
        <p:spPr/>
        <p:txBody>
          <a:bodyPr/>
          <a:lstStyle/>
          <a:p>
            <a:r>
              <a:rPr lang="tr-TR" dirty="0" err="1"/>
              <a:t>for</a:t>
            </a:r>
            <a:r>
              <a:rPr lang="tr-TR" dirty="0"/>
              <a:t> döngüsü ile kendi </a:t>
            </a:r>
            <a:r>
              <a:rPr lang="tr-TR" dirty="0" err="1"/>
              <a:t>imlec</a:t>
            </a:r>
            <a:r>
              <a:rPr lang="tr-TR" dirty="0"/>
              <a:t>_</a:t>
            </a:r>
            <a:r>
              <a:rPr lang="tr-TR" dirty="0" err="1"/>
              <a:t>xy’mizi</a:t>
            </a:r>
            <a:r>
              <a:rPr lang="tr-TR" dirty="0"/>
              <a:t> yapabiliriz.</a:t>
            </a:r>
          </a:p>
          <a:p>
            <a:pPr lvl="1"/>
            <a:r>
              <a:rPr lang="tr-TR" dirty="0"/>
              <a:t>y kadar da \n koyar.</a:t>
            </a:r>
          </a:p>
          <a:p>
            <a:pPr lvl="1"/>
            <a:r>
              <a:rPr lang="tr-TR" dirty="0"/>
              <a:t>x kadar boşluk koyar.</a:t>
            </a:r>
          </a:p>
          <a:p>
            <a:r>
              <a:rPr lang="tr-TR" dirty="0"/>
              <a:t>Ne yazık ki önceki satırlara </a:t>
            </a:r>
            <a:r>
              <a:rPr lang="tr-TR" dirty="0" err="1"/>
              <a:t>imlec</a:t>
            </a:r>
            <a:r>
              <a:rPr lang="tr-TR" dirty="0"/>
              <a:t>_</a:t>
            </a:r>
            <a:r>
              <a:rPr lang="tr-TR" dirty="0" err="1"/>
              <a:t>xy</a:t>
            </a:r>
            <a:r>
              <a:rPr lang="tr-TR" dirty="0"/>
              <a:t> gibi bir kod olmadan erişemeyiz. Yazacağımız kodda, ekranı silme imkanımız varsa(örn. </a:t>
            </a:r>
            <a:r>
              <a:rPr lang="tr-TR" dirty="0" err="1"/>
              <a:t>tenefüs</a:t>
            </a:r>
            <a:r>
              <a:rPr lang="tr-TR" dirty="0"/>
              <a:t> kodu) bu çok sorun oluşturmaz.</a:t>
            </a:r>
          </a:p>
        </p:txBody>
      </p:sp>
      <p:pic>
        <p:nvPicPr>
          <p:cNvPr id="4" name="3 Resim" descr="bilgisayar.jpg"/>
          <p:cNvPicPr>
            <a:picLocks noChangeAspect="1"/>
          </p:cNvPicPr>
          <p:nvPr/>
        </p:nvPicPr>
        <p:blipFill>
          <a:blip r:embed="rId3"/>
          <a:stretch>
            <a:fillRect/>
          </a:stretch>
        </p:blipFill>
        <p:spPr>
          <a:xfrm>
            <a:off x="6786578" y="4286256"/>
            <a:ext cx="1188720" cy="121920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Bunu biliyor musunuz?</a:t>
            </a:r>
          </a:p>
        </p:txBody>
      </p:sp>
      <p:pic>
        <p:nvPicPr>
          <p:cNvPr id="4" name="3 İçerik Yer Tutucusu" descr="2014-09-29 09.02.07.jpg"/>
          <p:cNvPicPr>
            <a:picLocks noGrp="1" noChangeAspect="1"/>
          </p:cNvPicPr>
          <p:nvPr>
            <p:ph sz="quarter" idx="1"/>
          </p:nvPr>
        </p:nvPicPr>
        <p:blipFill>
          <a:blip r:embed="rId3" cstate="print"/>
          <a:stretch>
            <a:fillRect/>
          </a:stretch>
        </p:blipFill>
        <p:spPr>
          <a:xfrm>
            <a:off x="6429388" y="1285860"/>
            <a:ext cx="2500330" cy="3333773"/>
          </a:xfrm>
        </p:spPr>
      </p:pic>
      <p:pic>
        <p:nvPicPr>
          <p:cNvPr id="5" name="4 Resim" descr="2014-09-29 09.02.19.jpg"/>
          <p:cNvPicPr>
            <a:picLocks noChangeAspect="1"/>
          </p:cNvPicPr>
          <p:nvPr/>
        </p:nvPicPr>
        <p:blipFill>
          <a:blip r:embed="rId4" cstate="print"/>
          <a:stretch>
            <a:fillRect/>
          </a:stretch>
        </p:blipFill>
        <p:spPr>
          <a:xfrm>
            <a:off x="214282" y="3419477"/>
            <a:ext cx="2143140" cy="2857520"/>
          </a:xfrm>
          <a:prstGeom prst="rect">
            <a:avLst/>
          </a:prstGeom>
        </p:spPr>
      </p:pic>
      <p:cxnSp>
        <p:nvCxnSpPr>
          <p:cNvPr id="8" name="7 Düz Ok Bağlayıcısı"/>
          <p:cNvCxnSpPr/>
          <p:nvPr/>
        </p:nvCxnSpPr>
        <p:spPr>
          <a:xfrm rot="10800000">
            <a:off x="5500694" y="642918"/>
            <a:ext cx="2000264" cy="1285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4643438" y="285728"/>
            <a:ext cx="3987566" cy="369332"/>
          </a:xfrm>
          <a:prstGeom prst="rect">
            <a:avLst/>
          </a:prstGeom>
          <a:noFill/>
        </p:spPr>
        <p:txBody>
          <a:bodyPr wrap="none" rtlCol="0">
            <a:spAutoFit/>
          </a:bodyPr>
          <a:lstStyle/>
          <a:p>
            <a:r>
              <a:rPr lang="tr-TR" dirty="0"/>
              <a:t>Harvard Üniversitesi’ndeki eski bilgisayar</a:t>
            </a:r>
          </a:p>
        </p:txBody>
      </p:sp>
      <p:sp>
        <p:nvSpPr>
          <p:cNvPr id="12" name="11 Metin kutusu"/>
          <p:cNvSpPr txBox="1"/>
          <p:nvPr/>
        </p:nvSpPr>
        <p:spPr>
          <a:xfrm>
            <a:off x="214282" y="2714620"/>
            <a:ext cx="1676293" cy="369332"/>
          </a:xfrm>
          <a:prstGeom prst="rect">
            <a:avLst/>
          </a:prstGeom>
          <a:noFill/>
        </p:spPr>
        <p:txBody>
          <a:bodyPr wrap="none" rtlCol="0">
            <a:spAutoFit/>
          </a:bodyPr>
          <a:lstStyle/>
          <a:p>
            <a:r>
              <a:rPr lang="tr-TR" dirty="0"/>
              <a:t>İlk yazılım </a:t>
            </a:r>
            <a:r>
              <a:rPr lang="tr-TR" dirty="0" err="1"/>
              <a:t>bug’ı</a:t>
            </a:r>
            <a:r>
              <a:rPr lang="tr-TR" dirty="0"/>
              <a:t>.</a:t>
            </a:r>
          </a:p>
        </p:txBody>
      </p:sp>
      <p:sp>
        <p:nvSpPr>
          <p:cNvPr id="14" name="13 Metin kutusu"/>
          <p:cNvSpPr txBox="1"/>
          <p:nvPr/>
        </p:nvSpPr>
        <p:spPr>
          <a:xfrm>
            <a:off x="6786578" y="4643446"/>
            <a:ext cx="1907317" cy="369332"/>
          </a:xfrm>
          <a:prstGeom prst="rect">
            <a:avLst/>
          </a:prstGeom>
          <a:noFill/>
        </p:spPr>
        <p:txBody>
          <a:bodyPr wrap="none" rtlCol="0">
            <a:spAutoFit/>
          </a:bodyPr>
          <a:lstStyle/>
          <a:p>
            <a:r>
              <a:rPr lang="tr-TR" dirty="0"/>
              <a:t>Boston, Eylül 2014</a:t>
            </a:r>
          </a:p>
        </p:txBody>
      </p:sp>
      <p:sp>
        <p:nvSpPr>
          <p:cNvPr id="16" name="15 Metin kutusu"/>
          <p:cNvSpPr txBox="1"/>
          <p:nvPr/>
        </p:nvSpPr>
        <p:spPr>
          <a:xfrm>
            <a:off x="214282" y="1285860"/>
            <a:ext cx="5715040" cy="923330"/>
          </a:xfrm>
          <a:prstGeom prst="rect">
            <a:avLst/>
          </a:prstGeom>
          <a:noFill/>
        </p:spPr>
        <p:txBody>
          <a:bodyPr wrap="square" rtlCol="0">
            <a:spAutoFit/>
          </a:bodyPr>
          <a:lstStyle/>
          <a:p>
            <a:r>
              <a:rPr lang="tr-TR" dirty="0"/>
              <a:t>İlk program </a:t>
            </a:r>
            <a:r>
              <a:rPr lang="tr-TR" dirty="0" err="1"/>
              <a:t>bug’ı</a:t>
            </a:r>
            <a:r>
              <a:rPr lang="tr-TR" dirty="0"/>
              <a:t> 1947 yılında </a:t>
            </a:r>
            <a:r>
              <a:rPr lang="tr-TR" dirty="0" err="1"/>
              <a:t>Grace</a:t>
            </a:r>
            <a:r>
              <a:rPr lang="tr-TR" dirty="0"/>
              <a:t> </a:t>
            </a:r>
            <a:r>
              <a:rPr lang="tr-TR" dirty="0" err="1"/>
              <a:t>Murray</a:t>
            </a:r>
            <a:r>
              <a:rPr lang="tr-TR" dirty="0"/>
              <a:t> </a:t>
            </a:r>
            <a:r>
              <a:rPr lang="tr-TR" dirty="0" err="1"/>
              <a:t>Hopper’in</a:t>
            </a:r>
            <a:r>
              <a:rPr lang="tr-TR" dirty="0"/>
              <a:t> Harvard Üniversitesi’nde kullandığı Mark II </a:t>
            </a:r>
            <a:r>
              <a:rPr lang="tr-TR" dirty="0" err="1"/>
              <a:t>Aiken</a:t>
            </a:r>
            <a:r>
              <a:rPr lang="tr-TR" dirty="0"/>
              <a:t> isimli röle (</a:t>
            </a:r>
            <a:r>
              <a:rPr lang="tr-TR" dirty="0" err="1"/>
              <a:t>relay</a:t>
            </a:r>
            <a:r>
              <a:rPr lang="tr-TR" dirty="0"/>
              <a:t>) bazlı hesaplayıcıda (ilkel bir bilgisayar) kayıta geçti.</a:t>
            </a:r>
          </a:p>
        </p:txBody>
      </p:sp>
      <p:sp>
        <p:nvSpPr>
          <p:cNvPr id="17" name="16 Dikdörtgen"/>
          <p:cNvSpPr/>
          <p:nvPr/>
        </p:nvSpPr>
        <p:spPr>
          <a:xfrm>
            <a:off x="2500298" y="2357430"/>
            <a:ext cx="3857652" cy="2585323"/>
          </a:xfrm>
          <a:prstGeom prst="rect">
            <a:avLst/>
          </a:prstGeom>
        </p:spPr>
        <p:txBody>
          <a:bodyPr wrap="square">
            <a:spAutoFit/>
          </a:bodyPr>
          <a:lstStyle/>
          <a:p>
            <a:r>
              <a:rPr lang="tr-TR" dirty="0"/>
              <a:t>9 eylül 1947 tarihinde hesaplayıcının programlandığı şekilde çalışmadığı, sorun çıkardığı görüldü Yapılan araştırma üzerine F panelindeki 70 numaralı rölenin bacakları arasında bir güvenin sıkışıp kaldığı görüldü. </a:t>
            </a:r>
            <a:br>
              <a:rPr lang="tr-TR" dirty="0"/>
            </a:br>
            <a:r>
              <a:rPr lang="tr-TR" dirty="0"/>
              <a:t>Program hatasının sebebi </a:t>
            </a:r>
            <a:r>
              <a:rPr lang="tr-TR" dirty="0" err="1"/>
              <a:t>bulunmustu</a:t>
            </a:r>
            <a:r>
              <a:rPr lang="tr-TR" dirty="0"/>
              <a:t>: bir güve yani bir böcek (</a:t>
            </a:r>
            <a:r>
              <a:rPr lang="tr-TR" dirty="0" err="1"/>
              <a:t>ingl</a:t>
            </a:r>
            <a:r>
              <a:rPr lang="tr-TR" dirty="0"/>
              <a:t>. </a:t>
            </a:r>
            <a:r>
              <a:rPr lang="tr-TR" dirty="0" err="1"/>
              <a:t>bug</a:t>
            </a:r>
            <a:r>
              <a:rPr lang="tr-TR" dirty="0"/>
              <a:t>).</a:t>
            </a:r>
          </a:p>
          <a:p>
            <a:endParaRPr lang="tr-TR" dirty="0"/>
          </a:p>
        </p:txBody>
      </p:sp>
      <p:sp>
        <p:nvSpPr>
          <p:cNvPr id="19" name="18 Dikdörtgen"/>
          <p:cNvSpPr/>
          <p:nvPr/>
        </p:nvSpPr>
        <p:spPr>
          <a:xfrm>
            <a:off x="2571736" y="5988626"/>
            <a:ext cx="6215106" cy="369332"/>
          </a:xfrm>
          <a:prstGeom prst="rect">
            <a:avLst/>
          </a:prstGeom>
        </p:spPr>
        <p:txBody>
          <a:bodyPr wrap="square">
            <a:spAutoFit/>
          </a:bodyPr>
          <a:lstStyle/>
          <a:p>
            <a:r>
              <a:rPr lang="tr-TR" dirty="0"/>
              <a:t>Yazılımdaki hatayı temizlemeye “</a:t>
            </a:r>
            <a:r>
              <a:rPr lang="tr-TR" dirty="0" err="1"/>
              <a:t>debugging</a:t>
            </a:r>
            <a:r>
              <a:rPr lang="tr-TR" dirty="0"/>
              <a:t>” denir.</a:t>
            </a:r>
          </a:p>
        </p:txBody>
      </p:sp>
      <p:sp>
        <p:nvSpPr>
          <p:cNvPr id="20" name="19 Dikdörtgen"/>
          <p:cNvSpPr/>
          <p:nvPr/>
        </p:nvSpPr>
        <p:spPr>
          <a:xfrm>
            <a:off x="2571736" y="5072074"/>
            <a:ext cx="6215106" cy="923330"/>
          </a:xfrm>
          <a:prstGeom prst="rect">
            <a:avLst/>
          </a:prstGeom>
        </p:spPr>
        <p:txBody>
          <a:bodyPr wrap="square">
            <a:spAutoFit/>
          </a:bodyPr>
          <a:lstStyle/>
          <a:p>
            <a:r>
              <a:rPr lang="tr-TR" dirty="0"/>
              <a:t>Bilgisayar programlama tarihine ilk program hatası olarak geçen bu böcek operatör tarafından </a:t>
            </a:r>
            <a:r>
              <a:rPr lang="tr-TR" dirty="0" err="1"/>
              <a:t>log</a:t>
            </a:r>
            <a:r>
              <a:rPr lang="tr-TR" dirty="0"/>
              <a:t> defterine soldaki resimdeki şekilde eklendi.</a:t>
            </a:r>
          </a:p>
        </p:txBody>
      </p:sp>
      <p:cxnSp>
        <p:nvCxnSpPr>
          <p:cNvPr id="22" name="21 Düz Ok Bağlayıcısı"/>
          <p:cNvCxnSpPr/>
          <p:nvPr/>
        </p:nvCxnSpPr>
        <p:spPr>
          <a:xfrm rot="16200000" flipV="1">
            <a:off x="500034" y="3786190"/>
            <a:ext cx="150019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9149955"/>
      </p:ext>
    </p:extLst>
  </p:cSld>
  <p:clrMapOvr>
    <a:masterClrMapping/>
  </p:clrMapOvr>
  <p:transition>
    <p:random/>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Hatırlatma: </a:t>
            </a:r>
            <a:r>
              <a:rPr lang="tr-TR" dirty="0" err="1"/>
              <a:t>getch</a:t>
            </a:r>
            <a:r>
              <a:rPr lang="tr-TR" dirty="0"/>
              <a:t>() ile ok girişi algılamak</a:t>
            </a:r>
          </a:p>
        </p:txBody>
      </p:sp>
      <p:graphicFrame>
        <p:nvGraphicFramePr>
          <p:cNvPr id="6" name="5 Tablo"/>
          <p:cNvGraphicFramePr>
            <a:graphicFrameLocks noGrp="1"/>
          </p:cNvGraphicFramePr>
          <p:nvPr/>
        </p:nvGraphicFramePr>
        <p:xfrm>
          <a:off x="214282" y="1428736"/>
          <a:ext cx="4429155" cy="2123440"/>
        </p:xfrm>
        <a:graphic>
          <a:graphicData uri="http://schemas.openxmlformats.org/drawingml/2006/table">
            <a:tbl>
              <a:tblPr firstRow="1" bandRow="1">
                <a:tableStyleId>{69012ECD-51FC-41F1-AA8D-1B2483CD663E}</a:tableStyleId>
              </a:tblPr>
              <a:tblGrid>
                <a:gridCol w="1476385">
                  <a:extLst>
                    <a:ext uri="{9D8B030D-6E8A-4147-A177-3AD203B41FA5}">
                      <a16:colId xmlns="" xmlns:a16="http://schemas.microsoft.com/office/drawing/2014/main" val="20000"/>
                    </a:ext>
                  </a:extLst>
                </a:gridCol>
                <a:gridCol w="1476385">
                  <a:extLst>
                    <a:ext uri="{9D8B030D-6E8A-4147-A177-3AD203B41FA5}">
                      <a16:colId xmlns="" xmlns:a16="http://schemas.microsoft.com/office/drawing/2014/main" val="20001"/>
                    </a:ext>
                  </a:extLst>
                </a:gridCol>
                <a:gridCol w="1476385">
                  <a:extLst>
                    <a:ext uri="{9D8B030D-6E8A-4147-A177-3AD203B41FA5}">
                      <a16:colId xmlns="" xmlns:a16="http://schemas.microsoft.com/office/drawing/2014/main" val="20002"/>
                    </a:ext>
                  </a:extLst>
                </a:gridCol>
              </a:tblGrid>
              <a:tr h="370840">
                <a:tc>
                  <a:txBody>
                    <a:bodyPr/>
                    <a:lstStyle/>
                    <a:p>
                      <a:r>
                        <a:rPr lang="tr-TR" dirty="0"/>
                        <a:t/>
                      </a:r>
                      <a:br>
                        <a:rPr lang="tr-TR" dirty="0"/>
                      </a:br>
                      <a:r>
                        <a:rPr lang="tr-TR" dirty="0"/>
                        <a:t>Ok yönleri</a:t>
                      </a:r>
                    </a:p>
                  </a:txBody>
                  <a:tcPr/>
                </a:tc>
                <a:tc>
                  <a:txBody>
                    <a:bodyPr/>
                    <a:lstStyle/>
                    <a:p>
                      <a:pPr algn="ctr"/>
                      <a:r>
                        <a:rPr lang="tr-TR" dirty="0"/>
                        <a:t>Soldaki ok tuşları</a:t>
                      </a:r>
                    </a:p>
                  </a:txBody>
                  <a:tcPr/>
                </a:tc>
                <a:tc>
                  <a:txBody>
                    <a:bodyPr/>
                    <a:lstStyle/>
                    <a:p>
                      <a:pPr algn="ctr"/>
                      <a:r>
                        <a:rPr lang="tr-TR" dirty="0"/>
                        <a:t>Sayı</a:t>
                      </a:r>
                      <a:r>
                        <a:rPr lang="tr-TR" baseline="0" dirty="0"/>
                        <a:t> kısmı üzerindeki</a:t>
                      </a:r>
                      <a:endParaRPr lang="tr-TR" dirty="0"/>
                    </a:p>
                  </a:txBody>
                  <a:tcPr/>
                </a:tc>
                <a:extLst>
                  <a:ext uri="{0D108BD9-81ED-4DB2-BD59-A6C34878D82A}">
                    <a16:rowId xmlns="" xmlns:a16="http://schemas.microsoft.com/office/drawing/2014/main" val="10000"/>
                  </a:ext>
                </a:extLst>
              </a:tr>
              <a:tr h="370840">
                <a:tc>
                  <a:txBody>
                    <a:bodyPr/>
                    <a:lstStyle/>
                    <a:p>
                      <a:r>
                        <a:rPr lang="tr-TR" dirty="0"/>
                        <a:t>Üst</a:t>
                      </a:r>
                    </a:p>
                  </a:txBody>
                  <a:tcPr/>
                </a:tc>
                <a:tc>
                  <a:txBody>
                    <a:bodyPr/>
                    <a:lstStyle/>
                    <a:p>
                      <a:pPr algn="ctr"/>
                      <a:r>
                        <a:rPr lang="tr-TR" dirty="0"/>
                        <a:t>224-72</a:t>
                      </a:r>
                    </a:p>
                  </a:txBody>
                  <a:tcPr/>
                </a:tc>
                <a:tc>
                  <a:txBody>
                    <a:bodyPr/>
                    <a:lstStyle/>
                    <a:p>
                      <a:pPr algn="ctr"/>
                      <a:r>
                        <a:rPr lang="tr-TR" dirty="0"/>
                        <a:t>0-72</a:t>
                      </a:r>
                    </a:p>
                  </a:txBody>
                  <a:tcPr/>
                </a:tc>
                <a:extLst>
                  <a:ext uri="{0D108BD9-81ED-4DB2-BD59-A6C34878D82A}">
                    <a16:rowId xmlns="" xmlns:a16="http://schemas.microsoft.com/office/drawing/2014/main" val="10001"/>
                  </a:ext>
                </a:extLst>
              </a:tr>
              <a:tr h="370840">
                <a:tc>
                  <a:txBody>
                    <a:bodyPr/>
                    <a:lstStyle/>
                    <a:p>
                      <a:r>
                        <a:rPr lang="tr-TR" dirty="0"/>
                        <a:t>Alt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a:t>224-80</a:t>
                      </a:r>
                    </a:p>
                  </a:txBody>
                  <a:tcPr/>
                </a:tc>
                <a:tc>
                  <a:txBody>
                    <a:bodyPr/>
                    <a:lstStyle/>
                    <a:p>
                      <a:pPr algn="ctr"/>
                      <a:r>
                        <a:rPr lang="tr-TR" dirty="0"/>
                        <a:t>0-80</a:t>
                      </a:r>
                    </a:p>
                  </a:txBody>
                  <a:tcPr/>
                </a:tc>
                <a:extLst>
                  <a:ext uri="{0D108BD9-81ED-4DB2-BD59-A6C34878D82A}">
                    <a16:rowId xmlns="" xmlns:a16="http://schemas.microsoft.com/office/drawing/2014/main" val="10002"/>
                  </a:ext>
                </a:extLst>
              </a:tr>
              <a:tr h="370840">
                <a:tc>
                  <a:txBody>
                    <a:bodyPr/>
                    <a:lstStyle/>
                    <a:p>
                      <a:r>
                        <a:rPr lang="tr-TR" dirty="0"/>
                        <a:t>Sol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a:t>224-75</a:t>
                      </a:r>
                    </a:p>
                  </a:txBody>
                  <a:tcPr/>
                </a:tc>
                <a:tc>
                  <a:txBody>
                    <a:bodyPr/>
                    <a:lstStyle/>
                    <a:p>
                      <a:pPr algn="ctr"/>
                      <a:r>
                        <a:rPr lang="tr-TR" dirty="0"/>
                        <a:t>0-75</a:t>
                      </a:r>
                    </a:p>
                  </a:txBody>
                  <a:tcPr/>
                </a:tc>
                <a:extLst>
                  <a:ext uri="{0D108BD9-81ED-4DB2-BD59-A6C34878D82A}">
                    <a16:rowId xmlns="" xmlns:a16="http://schemas.microsoft.com/office/drawing/2014/main" val="10003"/>
                  </a:ext>
                </a:extLst>
              </a:tr>
              <a:tr h="370840">
                <a:tc>
                  <a:txBody>
                    <a:bodyPr/>
                    <a:lstStyle/>
                    <a:p>
                      <a:r>
                        <a:rPr lang="tr-TR" dirty="0"/>
                        <a:t>Sağ</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a:t>224-77</a:t>
                      </a:r>
                    </a:p>
                  </a:txBody>
                  <a:tcPr/>
                </a:tc>
                <a:tc>
                  <a:txBody>
                    <a:bodyPr/>
                    <a:lstStyle/>
                    <a:p>
                      <a:pPr algn="ctr"/>
                      <a:r>
                        <a:rPr lang="tr-TR" dirty="0"/>
                        <a:t>0-77</a:t>
                      </a:r>
                    </a:p>
                  </a:txBody>
                  <a:tcPr/>
                </a:tc>
                <a:extLst>
                  <a:ext uri="{0D108BD9-81ED-4DB2-BD59-A6C34878D82A}">
                    <a16:rowId xmlns="" xmlns:a16="http://schemas.microsoft.com/office/drawing/2014/main" val="10004"/>
                  </a:ext>
                </a:extLst>
              </a:tr>
            </a:tbl>
          </a:graphicData>
        </a:graphic>
      </p:graphicFrame>
      <p:pic>
        <p:nvPicPr>
          <p:cNvPr id="7" name="6 Resim" descr="kensington-64406-washable-keyboard-white-pic1.jpg"/>
          <p:cNvPicPr>
            <a:picLocks noChangeAspect="1"/>
          </p:cNvPicPr>
          <p:nvPr/>
        </p:nvPicPr>
        <p:blipFill>
          <a:blip r:embed="rId3"/>
          <a:srcRect l="63542" t="37500" b="33333"/>
          <a:stretch>
            <a:fillRect/>
          </a:stretch>
        </p:blipFill>
        <p:spPr>
          <a:xfrm>
            <a:off x="5214942" y="1357298"/>
            <a:ext cx="3393272" cy="2714644"/>
          </a:xfrm>
          <a:prstGeom prst="rect">
            <a:avLst/>
          </a:prstGeom>
        </p:spPr>
      </p:pic>
      <p:sp>
        <p:nvSpPr>
          <p:cNvPr id="8" name="7 Metin kutusu"/>
          <p:cNvSpPr txBox="1"/>
          <p:nvPr/>
        </p:nvSpPr>
        <p:spPr>
          <a:xfrm>
            <a:off x="357158" y="4214818"/>
            <a:ext cx="8072494" cy="1569660"/>
          </a:xfrm>
          <a:prstGeom prst="rect">
            <a:avLst/>
          </a:prstGeom>
          <a:noFill/>
        </p:spPr>
        <p:txBody>
          <a:bodyPr wrap="square" rtlCol="0">
            <a:spAutoFit/>
          </a:bodyPr>
          <a:lstStyle/>
          <a:p>
            <a:pPr>
              <a:buFont typeface="Arial" pitchFamily="34" charset="0"/>
              <a:buChar char="•"/>
            </a:pPr>
            <a:r>
              <a:rPr lang="tr-TR" sz="2400" dirty="0"/>
              <a:t>Ok tuşları bir değil iki tane </a:t>
            </a:r>
            <a:r>
              <a:rPr lang="tr-TR" sz="2400" dirty="0" err="1"/>
              <a:t>int</a:t>
            </a:r>
            <a:r>
              <a:rPr lang="tr-TR" sz="2400" dirty="0"/>
              <a:t> değeri ile temsil edilir.</a:t>
            </a:r>
          </a:p>
          <a:p>
            <a:pPr>
              <a:buFont typeface="Arial" pitchFamily="34" charset="0"/>
              <a:buChar char="•"/>
            </a:pPr>
            <a:r>
              <a:rPr lang="tr-TR" sz="2400" dirty="0"/>
              <a:t>Bunun için iki tane peş peşe </a:t>
            </a:r>
            <a:r>
              <a:rPr lang="tr-TR" sz="2400" dirty="0" err="1"/>
              <a:t>getch</a:t>
            </a:r>
            <a:r>
              <a:rPr lang="tr-TR" sz="2400" dirty="0"/>
              <a:t>() gereklidir.</a:t>
            </a:r>
          </a:p>
          <a:p>
            <a:pPr lvl="1">
              <a:buFont typeface="Wingdings" pitchFamily="2" charset="2"/>
              <a:buChar char="Ø"/>
            </a:pPr>
            <a:r>
              <a:rPr lang="tr-TR" sz="2400" dirty="0"/>
              <a:t>Birinci değer ok tuşlarının klavyeden girildiği yeri gösterir.</a:t>
            </a:r>
          </a:p>
          <a:p>
            <a:pPr lvl="1">
              <a:buFont typeface="Wingdings" pitchFamily="2" charset="2"/>
              <a:buChar char="Ø"/>
            </a:pPr>
            <a:r>
              <a:rPr lang="tr-TR" sz="2400" dirty="0"/>
              <a:t>İkinci değer ok tuşunun yönünü gösterir.</a:t>
            </a:r>
          </a:p>
        </p:txBody>
      </p:sp>
      <p:sp>
        <p:nvSpPr>
          <p:cNvPr id="9" name="8 Oval"/>
          <p:cNvSpPr/>
          <p:nvPr/>
        </p:nvSpPr>
        <p:spPr>
          <a:xfrm>
            <a:off x="5072066" y="2643182"/>
            <a:ext cx="1571636" cy="1500198"/>
          </a:xfrm>
          <a:prstGeom prst="ellipse">
            <a:avLst/>
          </a:prstGeom>
          <a:noFill/>
          <a:ln w="57150">
            <a:solidFill>
              <a:srgbClr val="C0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10" name="9 Oval"/>
          <p:cNvSpPr/>
          <p:nvPr/>
        </p:nvSpPr>
        <p:spPr>
          <a:xfrm>
            <a:off x="6357950" y="2071678"/>
            <a:ext cx="1571636" cy="1500198"/>
          </a:xfrm>
          <a:prstGeom prst="ellipse">
            <a:avLst/>
          </a:prstGeom>
          <a:noFill/>
          <a:ln w="57150">
            <a:solidFill>
              <a:srgbClr val="C0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11" name="10 Metin kutusu"/>
          <p:cNvSpPr txBox="1"/>
          <p:nvPr/>
        </p:nvSpPr>
        <p:spPr>
          <a:xfrm>
            <a:off x="857224" y="6357958"/>
            <a:ext cx="8143932" cy="369332"/>
          </a:xfrm>
          <a:prstGeom prst="rect">
            <a:avLst/>
          </a:prstGeom>
          <a:noFill/>
        </p:spPr>
        <p:txBody>
          <a:bodyPr wrap="square" rtlCol="0">
            <a:spAutoFit/>
          </a:bodyPr>
          <a:lstStyle/>
          <a:p>
            <a:r>
              <a:rPr lang="tr-TR" dirty="0"/>
              <a:t>F1(0-59), Del(224-83)… gibi tuşlar da iki </a:t>
            </a:r>
            <a:r>
              <a:rPr lang="tr-TR" dirty="0" err="1"/>
              <a:t>int</a:t>
            </a:r>
            <a:r>
              <a:rPr lang="tr-TR" dirty="0"/>
              <a:t> ile temsil edilir.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Döngü kullanım örneği: Ok tuşu girişlerini okumak</a:t>
            </a:r>
          </a:p>
        </p:txBody>
      </p:sp>
      <p:sp>
        <p:nvSpPr>
          <p:cNvPr id="3" name="2 İçerik Yer Tutucusu"/>
          <p:cNvSpPr>
            <a:spLocks noGrp="1"/>
          </p:cNvSpPr>
          <p:nvPr>
            <p:ph sz="quarter" idx="1"/>
          </p:nvPr>
        </p:nvSpPr>
        <p:spPr/>
        <p:txBody>
          <a:bodyPr/>
          <a:lstStyle/>
          <a:p>
            <a:r>
              <a:rPr lang="tr-TR" dirty="0"/>
              <a:t>Şu kodu çalıştırıp incelemek isteyebilirsiniz…</a:t>
            </a:r>
          </a:p>
          <a:p>
            <a:pPr>
              <a:buNone/>
            </a:pPr>
            <a:endParaRPr lang="tr-TR" dirty="0"/>
          </a:p>
        </p:txBody>
      </p:sp>
      <p:pic>
        <p:nvPicPr>
          <p:cNvPr id="2050" name="Picture 2"/>
          <p:cNvPicPr>
            <a:picLocks noChangeAspect="1" noChangeArrowheads="1"/>
          </p:cNvPicPr>
          <p:nvPr/>
        </p:nvPicPr>
        <p:blipFill>
          <a:blip r:embed="rId3"/>
          <a:srcRect t="15625" r="54429" b="26758"/>
          <a:stretch>
            <a:fillRect/>
          </a:stretch>
        </p:blipFill>
        <p:spPr bwMode="auto">
          <a:xfrm>
            <a:off x="1142976" y="1785926"/>
            <a:ext cx="6706624" cy="4767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Yuvarlatılmış Dikdörtgen"/>
          <p:cNvSpPr/>
          <p:nvPr/>
        </p:nvSpPr>
        <p:spPr>
          <a:xfrm>
            <a:off x="6715140" y="4000504"/>
            <a:ext cx="1857388" cy="9286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400" dirty="0"/>
              <a:t>.c yerine .</a:t>
            </a:r>
            <a:r>
              <a:rPr lang="tr-TR" sz="1400" dirty="0" err="1"/>
              <a:t>cpp</a:t>
            </a:r>
            <a:r>
              <a:rPr lang="tr-TR" sz="1400" dirty="0"/>
              <a:t> olarak kaydederseniz bu dosya hata verir.</a:t>
            </a:r>
          </a:p>
        </p:txBody>
      </p:sp>
      <p:sp>
        <p:nvSpPr>
          <p:cNvPr id="6" name="5 Yuvarlatılmış Dikdörtgen"/>
          <p:cNvSpPr/>
          <p:nvPr/>
        </p:nvSpPr>
        <p:spPr>
          <a:xfrm>
            <a:off x="4929190" y="2357430"/>
            <a:ext cx="2286016" cy="15716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a:t>Bu kodu aynen kullanmak yerine, kodu iyice inceleyip, buraya bakmadan kendi başınıza yazmanız önerilir.</a:t>
            </a:r>
          </a:p>
        </p:txBody>
      </p:sp>
      <p:sp>
        <p:nvSpPr>
          <p:cNvPr id="8" name="7 Yuvarlatılmış Dikdörtgen"/>
          <p:cNvSpPr/>
          <p:nvPr/>
        </p:nvSpPr>
        <p:spPr>
          <a:xfrm>
            <a:off x="4357686" y="4643446"/>
            <a:ext cx="1857388" cy="9286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100"/>
              <a:t>Buradaki </a:t>
            </a:r>
            <a:r>
              <a:rPr lang="tr-TR" sz="1100" dirty="0" err="1"/>
              <a:t>enum’u</a:t>
            </a:r>
            <a:r>
              <a:rPr lang="tr-TR" sz="1100" dirty="0"/>
              <a:t> araştırabilirsiniz. Çok karışık bir konu değildir. </a:t>
            </a:r>
            <a:r>
              <a:rPr lang="tr-TR" sz="1100" dirty="0" err="1"/>
              <a:t>enum’u</a:t>
            </a:r>
            <a:r>
              <a:rPr lang="tr-TR" sz="1100" dirty="0"/>
              <a:t> silip </a:t>
            </a:r>
            <a:r>
              <a:rPr lang="tr-TR" sz="1100" i="1" dirty="0"/>
              <a:t>#define </a:t>
            </a:r>
            <a:r>
              <a:rPr lang="tr-TR" sz="1100" i="1" dirty="0" err="1"/>
              <a:t>ust</a:t>
            </a:r>
            <a:r>
              <a:rPr lang="tr-TR" sz="1100" i="1" dirty="0"/>
              <a:t> 72 </a:t>
            </a:r>
            <a:r>
              <a:rPr lang="tr-TR" sz="1100" dirty="0"/>
              <a:t>olarak da kullanabilirsiniz.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t>
            </a:r>
            <a:r>
              <a:rPr lang="tr-TR" dirty="0" err="1"/>
              <a:t>keyboard</a:t>
            </a:r>
            <a:r>
              <a:rPr lang="tr-TR" dirty="0"/>
              <a:t> </a:t>
            </a:r>
            <a:r>
              <a:rPr lang="tr-TR" dirty="0" err="1"/>
              <a:t>hit”</a:t>
            </a:r>
            <a:r>
              <a:rPr lang="tr-TR" b="1" dirty="0" err="1"/>
              <a:t>kbhit</a:t>
            </a:r>
            <a:r>
              <a:rPr lang="tr-TR" b="1" dirty="0"/>
              <a:t> fonksiyonu</a:t>
            </a:r>
            <a:endParaRPr lang="tr-TR" dirty="0"/>
          </a:p>
        </p:txBody>
      </p:sp>
      <p:sp>
        <p:nvSpPr>
          <p:cNvPr id="3" name="2 İçerik Yer Tutucusu"/>
          <p:cNvSpPr>
            <a:spLocks noGrp="1"/>
          </p:cNvSpPr>
          <p:nvPr>
            <p:ph sz="quarter" idx="1"/>
          </p:nvPr>
        </p:nvSpPr>
        <p:spPr>
          <a:xfrm>
            <a:off x="457200" y="1219200"/>
            <a:ext cx="5186370" cy="1495420"/>
          </a:xfrm>
        </p:spPr>
        <p:txBody>
          <a:bodyPr>
            <a:normAutofit fontScale="92500" lnSpcReduction="10000"/>
          </a:bodyPr>
          <a:lstStyle/>
          <a:p>
            <a:r>
              <a:rPr lang="tr-TR" sz="1900" dirty="0"/>
              <a:t>Klavyeden bir değer girilmediği sürece kod belli bir işlemi yapsın, değer girildiğinde başka bir işleme geçsin isteniyorsa </a:t>
            </a:r>
            <a:r>
              <a:rPr lang="tr-TR" sz="1900" dirty="0" err="1"/>
              <a:t>conio</a:t>
            </a:r>
            <a:r>
              <a:rPr lang="tr-TR" sz="1900" dirty="0"/>
              <a:t> kütüphanesinden </a:t>
            </a:r>
            <a:r>
              <a:rPr lang="tr-TR" sz="1900" dirty="0" err="1"/>
              <a:t>kbhit</a:t>
            </a:r>
            <a:r>
              <a:rPr lang="tr-TR" sz="1900" dirty="0"/>
              <a:t>() kullanılabilir.</a:t>
            </a:r>
          </a:p>
          <a:p>
            <a:r>
              <a:rPr lang="tr-TR" sz="1900" dirty="0"/>
              <a:t>Giriş yoksa 0, varsa sıfır harici </a:t>
            </a:r>
            <a:r>
              <a:rPr lang="tr-TR" sz="1900" dirty="0" err="1"/>
              <a:t>int</a:t>
            </a:r>
            <a:r>
              <a:rPr lang="tr-TR" sz="1900" dirty="0"/>
              <a:t> değer döner.</a:t>
            </a:r>
          </a:p>
          <a:p>
            <a:endParaRPr lang="tr-TR" dirty="0"/>
          </a:p>
          <a:p>
            <a:endParaRPr lang="tr-TR" dirty="0"/>
          </a:p>
        </p:txBody>
      </p:sp>
      <p:pic>
        <p:nvPicPr>
          <p:cNvPr id="7170" name="Picture 2"/>
          <p:cNvPicPr>
            <a:picLocks noChangeAspect="1" noChangeArrowheads="1"/>
          </p:cNvPicPr>
          <p:nvPr/>
        </p:nvPicPr>
        <p:blipFill>
          <a:blip r:embed="rId3"/>
          <a:srcRect t="6766" r="67346"/>
          <a:stretch>
            <a:fillRect/>
          </a:stretch>
        </p:blipFill>
        <p:spPr bwMode="auto">
          <a:xfrm>
            <a:off x="5857884" y="2751168"/>
            <a:ext cx="2824152" cy="3472289"/>
          </a:xfrm>
          <a:prstGeom prst="roundRect">
            <a:avLst>
              <a:gd name="adj" fmla="val 2748"/>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714348" y="2714620"/>
            <a:ext cx="4572000" cy="313932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tr-TR" dirty="0"/>
              <a:t>#</a:t>
            </a:r>
            <a:r>
              <a:rPr lang="tr-TR" dirty="0" err="1"/>
              <a:t>include</a:t>
            </a:r>
            <a:r>
              <a:rPr lang="tr-TR" dirty="0"/>
              <a:t> &lt;</a:t>
            </a:r>
            <a:r>
              <a:rPr lang="tr-TR" dirty="0" err="1"/>
              <a:t>stdio</a:t>
            </a:r>
            <a:r>
              <a:rPr lang="tr-TR" dirty="0"/>
              <a:t>.h&gt;</a:t>
            </a:r>
          </a:p>
          <a:p>
            <a:r>
              <a:rPr lang="tr-TR" dirty="0"/>
              <a:t>#</a:t>
            </a:r>
            <a:r>
              <a:rPr lang="tr-TR" dirty="0" err="1"/>
              <a:t>include</a:t>
            </a:r>
            <a:r>
              <a:rPr lang="tr-TR" dirty="0"/>
              <a:t> &lt;</a:t>
            </a:r>
            <a:r>
              <a:rPr lang="tr-TR" dirty="0" err="1"/>
              <a:t>conio</a:t>
            </a:r>
            <a:r>
              <a:rPr lang="tr-TR" dirty="0"/>
              <a:t>.h&gt;</a:t>
            </a:r>
          </a:p>
          <a:p>
            <a:endParaRPr lang="tr-TR" dirty="0"/>
          </a:p>
          <a:p>
            <a:r>
              <a:rPr lang="tr-TR" dirty="0" err="1"/>
              <a:t>int</a:t>
            </a:r>
            <a:r>
              <a:rPr lang="tr-TR" dirty="0"/>
              <a:t> </a:t>
            </a:r>
            <a:r>
              <a:rPr lang="tr-TR" dirty="0" err="1"/>
              <a:t>main</a:t>
            </a:r>
            <a:r>
              <a:rPr lang="tr-TR" dirty="0"/>
              <a:t>() {</a:t>
            </a:r>
          </a:p>
          <a:p>
            <a:r>
              <a:rPr lang="tr-TR" dirty="0"/>
              <a:t>   </a:t>
            </a:r>
            <a:r>
              <a:rPr lang="tr-TR" dirty="0" err="1"/>
              <a:t>while</a:t>
            </a:r>
            <a:r>
              <a:rPr lang="tr-TR" dirty="0"/>
              <a:t> (!</a:t>
            </a:r>
            <a:r>
              <a:rPr lang="tr-TR" dirty="0" err="1"/>
              <a:t>kbhit</a:t>
            </a:r>
            <a:r>
              <a:rPr lang="tr-TR" dirty="0"/>
              <a:t>())</a:t>
            </a:r>
          </a:p>
          <a:p>
            <a:r>
              <a:rPr lang="tr-TR" dirty="0"/>
              <a:t>   	</a:t>
            </a:r>
            <a:r>
              <a:rPr lang="tr-TR" dirty="0" err="1"/>
              <a:t>printf</a:t>
            </a:r>
            <a:r>
              <a:rPr lang="tr-TR" dirty="0"/>
              <a:t>("</a:t>
            </a:r>
            <a:r>
              <a:rPr lang="tr-TR" dirty="0" err="1"/>
              <a:t>Giris</a:t>
            </a:r>
            <a:r>
              <a:rPr lang="tr-TR" dirty="0"/>
              <a:t> </a:t>
            </a:r>
            <a:r>
              <a:rPr lang="tr-TR" dirty="0" err="1"/>
              <a:t>yapilmadi</a:t>
            </a:r>
            <a:r>
              <a:rPr lang="tr-TR" dirty="0"/>
              <a:t>.\n");</a:t>
            </a:r>
          </a:p>
          <a:p>
            <a:endParaRPr lang="tr-TR" dirty="0"/>
          </a:p>
          <a:p>
            <a:r>
              <a:rPr lang="tr-TR" dirty="0"/>
              <a:t>   </a:t>
            </a:r>
            <a:r>
              <a:rPr lang="tr-TR" dirty="0" err="1"/>
              <a:t>printf</a:t>
            </a:r>
            <a:r>
              <a:rPr lang="tr-TR" dirty="0"/>
              <a:t>("%c </a:t>
            </a:r>
            <a:r>
              <a:rPr lang="tr-TR" dirty="0" err="1"/>
              <a:t>girisi</a:t>
            </a:r>
            <a:r>
              <a:rPr lang="tr-TR" dirty="0"/>
              <a:t> </a:t>
            </a:r>
            <a:r>
              <a:rPr lang="tr-TR" dirty="0" err="1"/>
              <a:t>yapildi</a:t>
            </a:r>
            <a:r>
              <a:rPr lang="tr-TR" dirty="0"/>
              <a:t>.", (</a:t>
            </a:r>
            <a:r>
              <a:rPr lang="tr-TR" dirty="0" err="1"/>
              <a:t>char</a:t>
            </a:r>
            <a:r>
              <a:rPr lang="tr-TR" dirty="0"/>
              <a:t>)</a:t>
            </a:r>
            <a:r>
              <a:rPr lang="tr-TR" dirty="0" err="1"/>
              <a:t>getch</a:t>
            </a:r>
            <a:r>
              <a:rPr lang="tr-TR" dirty="0"/>
              <a:t>());</a:t>
            </a:r>
          </a:p>
          <a:p>
            <a:endParaRPr lang="tr-TR" dirty="0"/>
          </a:p>
          <a:p>
            <a:r>
              <a:rPr lang="tr-TR" dirty="0"/>
              <a:t>   </a:t>
            </a:r>
            <a:r>
              <a:rPr lang="tr-TR" dirty="0" err="1"/>
              <a:t>return</a:t>
            </a:r>
            <a:r>
              <a:rPr lang="tr-TR" dirty="0"/>
              <a:t> 0;</a:t>
            </a:r>
          </a:p>
          <a:p>
            <a:r>
              <a:rPr lang="tr-TR" dirty="0"/>
              <a:t>}</a:t>
            </a:r>
          </a:p>
        </p:txBody>
      </p:sp>
      <p:pic>
        <p:nvPicPr>
          <p:cNvPr id="6" name="5 Resim" descr="giphy.gif"/>
          <p:cNvPicPr>
            <a:picLocks noChangeAspect="1"/>
          </p:cNvPicPr>
          <p:nvPr/>
        </p:nvPicPr>
        <p:blipFill>
          <a:blip r:embed="rId4"/>
          <a:stretch>
            <a:fillRect/>
          </a:stretch>
        </p:blipFill>
        <p:spPr>
          <a:xfrm>
            <a:off x="5786446" y="428604"/>
            <a:ext cx="2857499" cy="2143124"/>
          </a:xfrm>
          <a:prstGeom prst="rect">
            <a:avLst/>
          </a:prstGeom>
        </p:spPr>
      </p:pic>
      <p:sp>
        <p:nvSpPr>
          <p:cNvPr id="8" name="7 Yuvarlatılmış Dikdörtgen"/>
          <p:cNvSpPr/>
          <p:nvPr/>
        </p:nvSpPr>
        <p:spPr>
          <a:xfrm>
            <a:off x="2786050" y="5429264"/>
            <a:ext cx="2357454"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Bu yöntemle birçok ilginç oyun yapılabilir!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dirty="0"/>
              <a:t>”</a:t>
            </a:r>
            <a:r>
              <a:rPr lang="tr-TR" sz="2800" dirty="0" err="1"/>
              <a:t>keyboard</a:t>
            </a:r>
            <a:r>
              <a:rPr lang="tr-TR" sz="2800" dirty="0"/>
              <a:t> </a:t>
            </a:r>
            <a:r>
              <a:rPr lang="tr-TR" sz="2800" dirty="0" err="1"/>
              <a:t>hit”</a:t>
            </a:r>
            <a:r>
              <a:rPr lang="tr-TR" sz="2800" b="1" dirty="0" err="1"/>
              <a:t>kbhit</a:t>
            </a:r>
            <a:r>
              <a:rPr lang="tr-TR" sz="2800" b="1" dirty="0"/>
              <a:t> fonksiyonu</a:t>
            </a:r>
            <a:endParaRPr lang="tr-TR" sz="2800" dirty="0"/>
          </a:p>
        </p:txBody>
      </p:sp>
      <p:sp>
        <p:nvSpPr>
          <p:cNvPr id="3" name="2 İçerik Yer Tutucusu"/>
          <p:cNvSpPr>
            <a:spLocks noGrp="1"/>
          </p:cNvSpPr>
          <p:nvPr>
            <p:ph sz="quarter" idx="1"/>
          </p:nvPr>
        </p:nvSpPr>
        <p:spPr>
          <a:xfrm>
            <a:off x="457200" y="1219200"/>
            <a:ext cx="5186370" cy="1495420"/>
          </a:xfrm>
        </p:spPr>
        <p:txBody>
          <a:bodyPr>
            <a:normAutofit fontScale="92500" lnSpcReduction="10000"/>
          </a:bodyPr>
          <a:lstStyle/>
          <a:p>
            <a:r>
              <a:rPr lang="tr-TR" sz="1900" dirty="0"/>
              <a:t>Klavyeden bir değer girilmediği sürece kod belli bir işlemi yapsın, değer girildiğinde başka bir işleme geçsin isteniyorsa </a:t>
            </a:r>
            <a:r>
              <a:rPr lang="tr-TR" sz="1900" dirty="0" err="1"/>
              <a:t>conio</a:t>
            </a:r>
            <a:r>
              <a:rPr lang="tr-TR" sz="1900" dirty="0"/>
              <a:t> kütüphanesinden </a:t>
            </a:r>
            <a:r>
              <a:rPr lang="tr-TR" sz="1900" dirty="0" err="1"/>
              <a:t>kbhit</a:t>
            </a:r>
            <a:r>
              <a:rPr lang="tr-TR" sz="1900" dirty="0"/>
              <a:t>() kullanılabilir.</a:t>
            </a:r>
          </a:p>
          <a:p>
            <a:r>
              <a:rPr lang="tr-TR" sz="1900" dirty="0"/>
              <a:t>Giriş yoksa 0, varsa sıfır harici </a:t>
            </a:r>
            <a:r>
              <a:rPr lang="tr-TR" sz="1900" dirty="0" err="1"/>
              <a:t>int</a:t>
            </a:r>
            <a:r>
              <a:rPr lang="tr-TR" sz="1900" dirty="0"/>
              <a:t> değer döner.</a:t>
            </a:r>
          </a:p>
          <a:p>
            <a:endParaRPr lang="tr-TR" dirty="0"/>
          </a:p>
          <a:p>
            <a:endParaRPr lang="tr-TR" dirty="0"/>
          </a:p>
        </p:txBody>
      </p:sp>
      <p:sp>
        <p:nvSpPr>
          <p:cNvPr id="5" name="4 Dikdörtgen"/>
          <p:cNvSpPr/>
          <p:nvPr/>
        </p:nvSpPr>
        <p:spPr>
          <a:xfrm>
            <a:off x="857224" y="2707559"/>
            <a:ext cx="4572000" cy="329320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tr-TR" sz="1600" dirty="0"/>
              <a:t>#</a:t>
            </a:r>
            <a:r>
              <a:rPr lang="tr-TR" sz="1600" dirty="0" err="1"/>
              <a:t>include</a:t>
            </a:r>
            <a:r>
              <a:rPr lang="tr-TR" sz="1600" dirty="0"/>
              <a:t> &lt;</a:t>
            </a:r>
            <a:r>
              <a:rPr lang="tr-TR" sz="1600" dirty="0" err="1"/>
              <a:t>stdio</a:t>
            </a:r>
            <a:r>
              <a:rPr lang="tr-TR" sz="1600" dirty="0"/>
              <a:t>.h&gt;</a:t>
            </a:r>
          </a:p>
          <a:p>
            <a:r>
              <a:rPr lang="tr-TR" sz="1600" dirty="0"/>
              <a:t>#</a:t>
            </a:r>
            <a:r>
              <a:rPr lang="tr-TR" sz="1600" dirty="0" err="1"/>
              <a:t>include</a:t>
            </a:r>
            <a:r>
              <a:rPr lang="tr-TR" sz="1600" dirty="0"/>
              <a:t> &lt;</a:t>
            </a:r>
            <a:r>
              <a:rPr lang="tr-TR" sz="1600" dirty="0" err="1"/>
              <a:t>conio</a:t>
            </a:r>
            <a:r>
              <a:rPr lang="tr-TR" sz="1600" dirty="0"/>
              <a:t>.h&gt;</a:t>
            </a:r>
          </a:p>
          <a:p>
            <a:r>
              <a:rPr lang="tr-TR" sz="1600" dirty="0" err="1"/>
              <a:t>int</a:t>
            </a:r>
            <a:r>
              <a:rPr lang="tr-TR" sz="1600" dirty="0"/>
              <a:t> </a:t>
            </a:r>
            <a:r>
              <a:rPr lang="tr-TR" sz="1600" dirty="0" err="1"/>
              <a:t>main</a:t>
            </a:r>
            <a:r>
              <a:rPr lang="tr-TR" sz="1600" dirty="0"/>
              <a:t>() {</a:t>
            </a:r>
          </a:p>
          <a:p>
            <a:r>
              <a:rPr lang="tr-TR" sz="1600" dirty="0" err="1"/>
              <a:t>while</a:t>
            </a:r>
            <a:r>
              <a:rPr lang="tr-TR" sz="1600" dirty="0"/>
              <a:t>(1)</a:t>
            </a:r>
          </a:p>
          <a:p>
            <a:r>
              <a:rPr lang="tr-TR" sz="1600" dirty="0"/>
              <a:t>   {</a:t>
            </a:r>
          </a:p>
          <a:p>
            <a:r>
              <a:rPr lang="tr-TR" sz="1600" dirty="0"/>
              <a:t>   	</a:t>
            </a:r>
            <a:r>
              <a:rPr lang="tr-TR" sz="1600" dirty="0" err="1"/>
              <a:t>while</a:t>
            </a:r>
            <a:r>
              <a:rPr lang="tr-TR" sz="1600" dirty="0"/>
              <a:t> (!</a:t>
            </a:r>
            <a:r>
              <a:rPr lang="tr-TR" sz="1600" dirty="0" err="1"/>
              <a:t>kbhit</a:t>
            </a:r>
            <a:r>
              <a:rPr lang="tr-TR" sz="1600" dirty="0"/>
              <a:t>())</a:t>
            </a:r>
          </a:p>
          <a:p>
            <a:r>
              <a:rPr lang="tr-TR" sz="1600" dirty="0"/>
              <a:t>	{</a:t>
            </a:r>
          </a:p>
          <a:p>
            <a:r>
              <a:rPr lang="tr-TR" sz="1600" dirty="0"/>
              <a:t>	   	bekleme_</a:t>
            </a:r>
            <a:r>
              <a:rPr lang="tr-TR" sz="1600" dirty="0" err="1"/>
              <a:t>islemini</a:t>
            </a:r>
            <a:r>
              <a:rPr lang="tr-TR" sz="1600" dirty="0"/>
              <a:t>_yap();</a:t>
            </a:r>
          </a:p>
          <a:p>
            <a:r>
              <a:rPr lang="tr-TR" sz="1600" dirty="0"/>
              <a:t>	}</a:t>
            </a:r>
          </a:p>
          <a:p>
            <a:r>
              <a:rPr lang="tr-TR" sz="1600" dirty="0"/>
              <a:t>     </a:t>
            </a:r>
            <a:r>
              <a:rPr lang="tr-TR" sz="1600" dirty="0" err="1"/>
              <a:t>basilan</a:t>
            </a:r>
            <a:r>
              <a:rPr lang="tr-TR" sz="1600" dirty="0"/>
              <a:t>_</a:t>
            </a:r>
            <a:r>
              <a:rPr lang="tr-TR" sz="1600" dirty="0" err="1"/>
              <a:t>tusu</a:t>
            </a:r>
            <a:r>
              <a:rPr lang="tr-TR" sz="1600" dirty="0"/>
              <a:t>_</a:t>
            </a:r>
            <a:r>
              <a:rPr lang="tr-TR" sz="1600" dirty="0" err="1"/>
              <a:t>degerlendir</a:t>
            </a:r>
            <a:r>
              <a:rPr lang="tr-TR" sz="1600" dirty="0"/>
              <a:t>();</a:t>
            </a:r>
          </a:p>
          <a:p>
            <a:r>
              <a:rPr lang="tr-TR" sz="1600" dirty="0"/>
              <a:t>   }</a:t>
            </a:r>
          </a:p>
          <a:p>
            <a:r>
              <a:rPr lang="tr-TR" sz="1600" dirty="0"/>
              <a:t>   </a:t>
            </a:r>
            <a:r>
              <a:rPr lang="tr-TR" sz="1600" dirty="0" err="1"/>
              <a:t>return</a:t>
            </a:r>
            <a:r>
              <a:rPr lang="tr-TR" sz="1600" dirty="0"/>
              <a:t> 0;</a:t>
            </a:r>
          </a:p>
          <a:p>
            <a:r>
              <a:rPr lang="tr-TR" sz="1600" dirty="0"/>
              <a:t>}</a:t>
            </a:r>
          </a:p>
        </p:txBody>
      </p:sp>
      <p:pic>
        <p:nvPicPr>
          <p:cNvPr id="6" name="5 Resim" descr="giphy.gif"/>
          <p:cNvPicPr>
            <a:picLocks noChangeAspect="1"/>
          </p:cNvPicPr>
          <p:nvPr/>
        </p:nvPicPr>
        <p:blipFill>
          <a:blip r:embed="rId3"/>
          <a:stretch>
            <a:fillRect/>
          </a:stretch>
        </p:blipFill>
        <p:spPr>
          <a:xfrm>
            <a:off x="5786446" y="428604"/>
            <a:ext cx="2857499" cy="2143124"/>
          </a:xfrm>
          <a:prstGeom prst="rect">
            <a:avLst/>
          </a:prstGeom>
        </p:spPr>
      </p:pic>
      <p:sp>
        <p:nvSpPr>
          <p:cNvPr id="8" name="7 Yuvarlatılmış Dikdörtgen"/>
          <p:cNvSpPr/>
          <p:nvPr/>
        </p:nvSpPr>
        <p:spPr>
          <a:xfrm>
            <a:off x="5786446" y="2857496"/>
            <a:ext cx="2714644" cy="3143272"/>
          </a:xfrm>
          <a:prstGeom prst="roundRect">
            <a:avLst>
              <a:gd name="adj" fmla="val 750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a:t>kbhit</a:t>
            </a:r>
            <a:r>
              <a:rPr lang="tr-TR" dirty="0"/>
              <a:t> kullanmadığımızda kullanıcıdan girdi istediğimizde ekranda hiçbir hareket olamamaktaydı. </a:t>
            </a:r>
          </a:p>
          <a:p>
            <a:pPr algn="ctr"/>
            <a:r>
              <a:rPr lang="tr-TR" dirty="0"/>
              <a:t>Bu ise pek çok oyun için iyi bir durum değildir. </a:t>
            </a:r>
            <a:r>
              <a:rPr lang="tr-TR" dirty="0" err="1"/>
              <a:t>kbhit</a:t>
            </a:r>
            <a:r>
              <a:rPr lang="tr-TR" dirty="0"/>
              <a:t> ile buna güzel bir çözüm getirmiş oluyoruz.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dirty="0"/>
              <a:t>”</a:t>
            </a:r>
            <a:r>
              <a:rPr lang="tr-TR" dirty="0" err="1"/>
              <a:t>keyboard</a:t>
            </a:r>
            <a:r>
              <a:rPr lang="tr-TR" dirty="0"/>
              <a:t> </a:t>
            </a:r>
            <a:r>
              <a:rPr lang="tr-TR" dirty="0" err="1"/>
              <a:t>hit”</a:t>
            </a:r>
            <a:r>
              <a:rPr lang="tr-TR" b="1" dirty="0" err="1"/>
              <a:t>kbhit</a:t>
            </a:r>
            <a:r>
              <a:rPr lang="tr-TR" b="1" dirty="0"/>
              <a:t> fonksiyonu</a:t>
            </a:r>
          </a:p>
        </p:txBody>
      </p:sp>
      <p:sp>
        <p:nvSpPr>
          <p:cNvPr id="3" name="2 İçerik Yer Tutucusu"/>
          <p:cNvSpPr>
            <a:spLocks noGrp="1"/>
          </p:cNvSpPr>
          <p:nvPr>
            <p:ph sz="quarter" idx="1"/>
          </p:nvPr>
        </p:nvSpPr>
        <p:spPr/>
        <p:txBody>
          <a:bodyPr/>
          <a:lstStyle/>
          <a:p>
            <a:r>
              <a:rPr lang="tr-TR" sz="2800" dirty="0"/>
              <a:t>Kullanıcıdan değer almak için kodu durdurmak zorunda mıyız?</a:t>
            </a:r>
          </a:p>
          <a:p>
            <a:r>
              <a:rPr lang="tr-TR" sz="2800" dirty="0"/>
              <a:t>O değer girene kadar kodda başka bir kısım çalışsa…</a:t>
            </a:r>
          </a:p>
          <a:p>
            <a:pPr lvl="1"/>
            <a:r>
              <a:rPr lang="tr-TR" sz="2500" dirty="0"/>
              <a:t>örneğin mermiler yaklaşsa</a:t>
            </a:r>
            <a:r>
              <a:rPr lang="tr-TR" dirty="0"/>
              <a:t>…</a:t>
            </a:r>
          </a:p>
          <a:p>
            <a:pPr lvl="2"/>
            <a:endParaRPr lang="tr-TR" dirty="0"/>
          </a:p>
        </p:txBody>
      </p:sp>
      <p:sp>
        <p:nvSpPr>
          <p:cNvPr id="4" name="3 Yuvarlatılmış Dikdörtgen"/>
          <p:cNvSpPr/>
          <p:nvPr/>
        </p:nvSpPr>
        <p:spPr>
          <a:xfrm>
            <a:off x="6215074" y="3643314"/>
            <a:ext cx="2428892"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Tank Oyununu inceleyelim.</a:t>
            </a:r>
          </a:p>
        </p:txBody>
      </p:sp>
      <p:pic>
        <p:nvPicPr>
          <p:cNvPr id="1026" name="Picture 2"/>
          <p:cNvPicPr>
            <a:picLocks noChangeAspect="1" noChangeArrowheads="1"/>
          </p:cNvPicPr>
          <p:nvPr/>
        </p:nvPicPr>
        <p:blipFill>
          <a:blip r:embed="rId3"/>
          <a:srcRect t="6054" r="53269" b="41211"/>
          <a:stretch>
            <a:fillRect/>
          </a:stretch>
        </p:blipFill>
        <p:spPr bwMode="auto">
          <a:xfrm>
            <a:off x="571472" y="3143248"/>
            <a:ext cx="5447138" cy="3214733"/>
          </a:xfrm>
          <a:prstGeom prst="rect">
            <a:avLst/>
          </a:prstGeom>
          <a:ln>
            <a:noFill/>
          </a:ln>
          <a:effectLst>
            <a:outerShdw blurRad="190500" algn="tl" rotWithShape="0">
              <a:srgbClr val="000000">
                <a:alpha val="70000"/>
              </a:srgbClr>
            </a:outerShdw>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Diziler ve fonksiyonlar</a:t>
            </a:r>
          </a:p>
        </p:txBody>
      </p:sp>
      <p:sp>
        <p:nvSpPr>
          <p:cNvPr id="3" name="2 İçerik Yer Tutucusu"/>
          <p:cNvSpPr>
            <a:spLocks noGrp="1"/>
          </p:cNvSpPr>
          <p:nvPr>
            <p:ph sz="quarter" idx="1"/>
          </p:nvPr>
        </p:nvSpPr>
        <p:spPr/>
        <p:txBody>
          <a:bodyPr/>
          <a:lstStyle/>
          <a:p>
            <a:r>
              <a:rPr lang="tr-TR" dirty="0" err="1"/>
              <a:t>main’de</a:t>
            </a:r>
            <a:r>
              <a:rPr lang="tr-TR" dirty="0"/>
              <a:t> kapasite n olarak bilinen iki boyutlu bir diziyi fonksiyona göndermek nasıl olur?</a:t>
            </a:r>
          </a:p>
          <a:p>
            <a:r>
              <a:rPr lang="tr-TR" dirty="0"/>
              <a:t>Fonksiyona birden fazla boyutlu dizileri gönderirken 1.si hariç diğer boyutları yazmak zorundayız.</a:t>
            </a:r>
          </a:p>
          <a:p>
            <a:r>
              <a:rPr lang="tr-TR" dirty="0"/>
              <a:t>C dili şu kullanıma izin veriyor:</a:t>
            </a:r>
          </a:p>
          <a:p>
            <a:pPr lvl="1"/>
            <a:r>
              <a:rPr lang="tr-TR" dirty="0" err="1"/>
              <a:t>fonk</a:t>
            </a:r>
            <a:r>
              <a:rPr lang="tr-TR" dirty="0"/>
              <a:t> ( </a:t>
            </a:r>
            <a:r>
              <a:rPr lang="tr-TR" dirty="0" err="1"/>
              <a:t>int</a:t>
            </a:r>
            <a:r>
              <a:rPr lang="tr-TR" dirty="0"/>
              <a:t> n , </a:t>
            </a:r>
            <a:r>
              <a:rPr lang="tr-TR" dirty="0" err="1"/>
              <a:t>int</a:t>
            </a:r>
            <a:r>
              <a:rPr lang="tr-TR" dirty="0"/>
              <a:t> dizi[][n] )</a:t>
            </a:r>
          </a:p>
          <a:p>
            <a:pPr lvl="1"/>
            <a:r>
              <a:rPr lang="tr-TR" dirty="0"/>
              <a:t>{</a:t>
            </a:r>
          </a:p>
          <a:p>
            <a:pPr lvl="1"/>
            <a:endParaRPr lang="tr-TR" dirty="0"/>
          </a:p>
          <a:p>
            <a:pPr lvl="1"/>
            <a:endParaRPr lang="tr-TR" dirty="0"/>
          </a:p>
          <a:p>
            <a:pPr lvl="1"/>
            <a:r>
              <a:rPr lang="tr-TR" dirty="0"/>
              <a:t>}</a:t>
            </a:r>
          </a:p>
        </p:txBody>
      </p:sp>
      <p:sp>
        <p:nvSpPr>
          <p:cNvPr id="4" name="3 Sağa Bükülü Ok"/>
          <p:cNvSpPr/>
          <p:nvPr/>
        </p:nvSpPr>
        <p:spPr>
          <a:xfrm rot="16200000">
            <a:off x="2786050" y="3357562"/>
            <a:ext cx="428628" cy="142876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 name="4 Metin kutusu"/>
          <p:cNvSpPr txBox="1"/>
          <p:nvPr/>
        </p:nvSpPr>
        <p:spPr>
          <a:xfrm>
            <a:off x="3143240" y="4357694"/>
            <a:ext cx="2714644" cy="1477328"/>
          </a:xfrm>
          <a:prstGeom prst="rect">
            <a:avLst/>
          </a:prstGeom>
          <a:noFill/>
        </p:spPr>
        <p:txBody>
          <a:bodyPr wrap="square" rtlCol="0">
            <a:spAutoFit/>
          </a:bodyPr>
          <a:lstStyle/>
          <a:p>
            <a:r>
              <a:rPr lang="tr-TR" i="1" dirty="0"/>
              <a:t>Soldan sağa gittiği için gönderilen n değerini kapasite olarak ikinci argüman olan dizide kullanabiliyoruz.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normAutofit/>
          </a:bodyPr>
          <a:lstStyle/>
          <a:p>
            <a:r>
              <a:rPr lang="tr-TR" sz="7200" dirty="0"/>
              <a:t>ALIŞTIRMALAR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ALIŞTIRMA:</a:t>
            </a:r>
            <a:br>
              <a:rPr lang="tr-TR" dirty="0"/>
            </a:br>
            <a:r>
              <a:rPr lang="tr-TR" dirty="0"/>
              <a:t>Bir dizi alıp, kabarcık sıralama algoritması ile dizelim.</a:t>
            </a:r>
          </a:p>
        </p:txBody>
      </p:sp>
      <p:sp>
        <p:nvSpPr>
          <p:cNvPr id="3" name="2 İçerik Yer Tutucusu"/>
          <p:cNvSpPr>
            <a:spLocks noGrp="1"/>
          </p:cNvSpPr>
          <p:nvPr>
            <p:ph sz="quarter" idx="1"/>
          </p:nvPr>
        </p:nvSpPr>
        <p:spPr/>
        <p:txBody>
          <a:bodyPr/>
          <a:lstStyle/>
          <a:p>
            <a:r>
              <a:rPr lang="tr-TR" dirty="0"/>
              <a:t>Dizinin kapasitesi ilk başta kullanıcı tarafından girilsin.</a:t>
            </a:r>
          </a:p>
          <a:p>
            <a:r>
              <a:rPr lang="tr-TR" dirty="0"/>
              <a:t>Dizi oluşturulsun ve değerleri kullanıcı tarafından tek tek girilsin. </a:t>
            </a:r>
            <a:r>
              <a:rPr lang="tr-TR" b="1" dirty="0"/>
              <a:t>(1.fonksiyon kullanımı)</a:t>
            </a:r>
          </a:p>
          <a:p>
            <a:r>
              <a:rPr lang="tr-TR" dirty="0"/>
              <a:t>Dizi ekrana yazdırılsın. </a:t>
            </a:r>
            <a:r>
              <a:rPr lang="tr-TR" b="1" dirty="0"/>
              <a:t>(2.fonksiyon kullanımı)</a:t>
            </a:r>
            <a:endParaRPr lang="tr-TR" dirty="0"/>
          </a:p>
          <a:p>
            <a:r>
              <a:rPr lang="tr-TR" dirty="0"/>
              <a:t>Dizi, sıralama işleminden geçirilsin.</a:t>
            </a:r>
            <a:r>
              <a:rPr lang="tr-TR" b="1" dirty="0"/>
              <a:t> (fonksiyon kullanımı)</a:t>
            </a:r>
          </a:p>
          <a:p>
            <a:pPr lvl="1"/>
            <a:r>
              <a:rPr lang="tr-TR" b="1" dirty="0"/>
              <a:t>Ara basamaklar da adım adım (</a:t>
            </a:r>
            <a:r>
              <a:rPr lang="tr-TR" b="1" i="1" dirty="0"/>
              <a:t>her </a:t>
            </a:r>
            <a:r>
              <a:rPr lang="tr-TR" b="1" i="1" dirty="0" err="1"/>
              <a:t>enter’a</a:t>
            </a:r>
            <a:r>
              <a:rPr lang="tr-TR" b="1" i="1" dirty="0"/>
              <a:t> basıldığında</a:t>
            </a:r>
            <a:r>
              <a:rPr lang="tr-TR" b="1" dirty="0"/>
              <a:t>) ekrana yazdırılsın.</a:t>
            </a:r>
            <a:endParaRPr lang="tr-TR" dirty="0"/>
          </a:p>
          <a:p>
            <a:r>
              <a:rPr lang="tr-TR" dirty="0"/>
              <a:t>Sıralanmış hali tekrar yazdırılsın. </a:t>
            </a:r>
          </a:p>
        </p:txBody>
      </p:sp>
      <p:pic>
        <p:nvPicPr>
          <p:cNvPr id="4" name="3 Resim" descr="bilgisayar.wmf"/>
          <p:cNvPicPr>
            <a:picLocks noChangeAspect="1"/>
          </p:cNvPicPr>
          <p:nvPr/>
        </p:nvPicPr>
        <p:blipFill>
          <a:blip r:embed="rId4"/>
          <a:stretch>
            <a:fillRect/>
          </a:stretch>
        </p:blipFill>
        <p:spPr>
          <a:xfrm>
            <a:off x="7929586" y="3714752"/>
            <a:ext cx="934586" cy="954261"/>
          </a:xfrm>
          <a:prstGeom prst="rect">
            <a:avLst/>
          </a:prstGeom>
        </p:spPr>
      </p:pic>
      <p:sp>
        <p:nvSpPr>
          <p:cNvPr id="5" name="4 Yuvarlatılmış Dikdörtgen"/>
          <p:cNvSpPr/>
          <p:nvPr/>
        </p:nvSpPr>
        <p:spPr>
          <a:xfrm>
            <a:off x="1142976" y="5000636"/>
            <a:ext cx="2928958"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dirty="0"/>
              <a:t>Süre ölçümleri yapabilirsiniz.</a:t>
            </a:r>
          </a:p>
        </p:txBody>
      </p:sp>
      <p:sp>
        <p:nvSpPr>
          <p:cNvPr id="6" name="5 Yuvarlatılmış Dikdörtgen"/>
          <p:cNvSpPr/>
          <p:nvPr/>
        </p:nvSpPr>
        <p:spPr>
          <a:xfrm>
            <a:off x="4857752" y="4929198"/>
            <a:ext cx="3214710" cy="13573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Ayrıca Derste Yazılan Kodlar vb. dosyasındaki </a:t>
            </a:r>
          </a:p>
          <a:p>
            <a:pPr algn="ctr"/>
            <a:r>
              <a:rPr lang="tr-TR" dirty="0" err="1"/>
              <a:t>Kabarcik</a:t>
            </a:r>
            <a:r>
              <a:rPr lang="tr-TR" dirty="0"/>
              <a:t>_</a:t>
            </a:r>
            <a:r>
              <a:rPr lang="tr-TR" dirty="0" err="1"/>
              <a:t>Siralama</a:t>
            </a:r>
            <a:r>
              <a:rPr lang="tr-TR" dirty="0"/>
              <a:t>_</a:t>
            </a:r>
            <a:r>
              <a:rPr lang="tr-TR" dirty="0" err="1"/>
              <a:t>Inceleme</a:t>
            </a:r>
            <a:r>
              <a:rPr lang="tr-TR" dirty="0"/>
              <a:t>.c üzerinden  alıştırma yapınız.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5" name="4 Resim" descr="turkey-map-and-words-cloud-with-larger-cities_60687286.jpg"/>
          <p:cNvPicPr>
            <a:picLocks noChangeAspect="1"/>
          </p:cNvPicPr>
          <p:nvPr/>
        </p:nvPicPr>
        <p:blipFill>
          <a:blip r:embed="rId3">
            <a:clrChange>
              <a:clrFrom>
                <a:srgbClr val="FFFFFF"/>
              </a:clrFrom>
              <a:clrTo>
                <a:srgbClr val="FFFFFF">
                  <a:alpha val="0"/>
                </a:srgbClr>
              </a:clrTo>
            </a:clrChange>
          </a:blip>
          <a:stretch>
            <a:fillRect/>
          </a:stretch>
        </p:blipFill>
        <p:spPr>
          <a:xfrm>
            <a:off x="5421608" y="3478460"/>
            <a:ext cx="3722392" cy="3379540"/>
          </a:xfrm>
          <a:prstGeom prst="rect">
            <a:avLst/>
          </a:prstGeom>
        </p:spPr>
      </p:pic>
      <p:sp>
        <p:nvSpPr>
          <p:cNvPr id="2" name="1 Başlık"/>
          <p:cNvSpPr>
            <a:spLocks noGrp="1"/>
          </p:cNvSpPr>
          <p:nvPr>
            <p:ph type="title"/>
          </p:nvPr>
        </p:nvSpPr>
        <p:spPr/>
        <p:txBody>
          <a:bodyPr/>
          <a:lstStyle/>
          <a:p>
            <a:r>
              <a:rPr lang="tr-TR" dirty="0"/>
              <a:t>Alıştırma</a:t>
            </a:r>
          </a:p>
        </p:txBody>
      </p:sp>
      <p:sp>
        <p:nvSpPr>
          <p:cNvPr id="3" name="2 İçerik Yer Tutucusu"/>
          <p:cNvSpPr>
            <a:spLocks noGrp="1"/>
          </p:cNvSpPr>
          <p:nvPr>
            <p:ph sz="quarter" idx="1"/>
          </p:nvPr>
        </p:nvSpPr>
        <p:spPr/>
        <p:txBody>
          <a:bodyPr/>
          <a:lstStyle/>
          <a:p>
            <a:r>
              <a:rPr lang="tr-TR" dirty="0"/>
              <a:t>10 tane kişiye isimleri ve memleketleri sorulmuş ve bir kağıda not edilmiştir.</a:t>
            </a:r>
          </a:p>
          <a:p>
            <a:r>
              <a:rPr lang="tr-TR" dirty="0"/>
              <a:t>Bir döngü ile bu bilgileri kullanıcıdan alın ve hepsini tek bir karakter dizisine kaydedin.</a:t>
            </a:r>
          </a:p>
          <a:p>
            <a:r>
              <a:rPr lang="tr-TR" dirty="0"/>
              <a:t>İpucu: </a:t>
            </a:r>
            <a:r>
              <a:rPr lang="tr-TR" dirty="0" err="1"/>
              <a:t>char</a:t>
            </a:r>
            <a:r>
              <a:rPr lang="tr-TR" dirty="0"/>
              <a:t> </a:t>
            </a:r>
            <a:r>
              <a:rPr lang="tr-TR" dirty="0" err="1"/>
              <a:t>sehirler</a:t>
            </a:r>
            <a:r>
              <a:rPr lang="tr-TR" dirty="0"/>
              <a:t>[10][2][21]</a:t>
            </a:r>
          </a:p>
          <a:p>
            <a:r>
              <a:rPr lang="tr-TR" dirty="0"/>
              <a:t>Daha sonra memleketi Ankara olan kullanıcıları bir liste şeklinde ekrana yazdırın.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sizeof</a:t>
            </a:r>
            <a:r>
              <a:rPr lang="tr-TR" dirty="0"/>
              <a:t> hakkında</a:t>
            </a:r>
          </a:p>
        </p:txBody>
      </p:sp>
      <p:sp>
        <p:nvSpPr>
          <p:cNvPr id="3" name="2 İçerik Yer Tutucusu"/>
          <p:cNvSpPr>
            <a:spLocks noGrp="1"/>
          </p:cNvSpPr>
          <p:nvPr>
            <p:ph sz="quarter" idx="1"/>
          </p:nvPr>
        </p:nvSpPr>
        <p:spPr/>
        <p:txBody>
          <a:bodyPr/>
          <a:lstStyle/>
          <a:p>
            <a:pPr lvl="1"/>
            <a:r>
              <a:rPr lang="tr-TR" sz="2800" dirty="0" err="1"/>
              <a:t>sizeof</a:t>
            </a:r>
            <a:r>
              <a:rPr lang="tr-TR" sz="2800" dirty="0"/>
              <a:t> fonksiyonu değişken ismi ya da türü ile çalışır ve kaç bayt tuttuğunu tam sayı olarak döner.</a:t>
            </a:r>
          </a:p>
          <a:p>
            <a:pPr lvl="1"/>
            <a:r>
              <a:rPr lang="tr-TR" sz="2800" dirty="0" err="1"/>
              <a:t>printf</a:t>
            </a:r>
            <a:r>
              <a:rPr lang="tr-TR" sz="2800" dirty="0"/>
              <a:t>(“%d”, </a:t>
            </a:r>
            <a:r>
              <a:rPr lang="tr-TR" sz="2800" dirty="0" err="1"/>
              <a:t>sizeof</a:t>
            </a:r>
            <a:r>
              <a:rPr lang="tr-TR" sz="2800" dirty="0"/>
              <a:t>(</a:t>
            </a:r>
            <a:r>
              <a:rPr lang="tr-TR" sz="2800" dirty="0" err="1"/>
              <a:t>int</a:t>
            </a:r>
            <a:r>
              <a:rPr lang="tr-TR" sz="2800" dirty="0"/>
              <a:t>)); </a:t>
            </a:r>
            <a:r>
              <a:rPr lang="tr-TR" sz="1800" dirty="0"/>
              <a:t>// 4 yazdırır çünkü </a:t>
            </a:r>
            <a:r>
              <a:rPr lang="tr-TR" sz="1800" dirty="0" err="1"/>
              <a:t>int</a:t>
            </a:r>
            <a:r>
              <a:rPr lang="tr-TR" sz="1800" dirty="0"/>
              <a:t> 4 bayt yer tutar.</a:t>
            </a:r>
            <a:endParaRPr lang="tr-TR" sz="2800" dirty="0"/>
          </a:p>
          <a:p>
            <a:pPr lvl="1"/>
            <a:r>
              <a:rPr lang="tr-TR" sz="2800" dirty="0" err="1"/>
              <a:t>sizeof</a:t>
            </a:r>
            <a:r>
              <a:rPr lang="tr-TR" sz="2800" dirty="0"/>
              <a:t>(</a:t>
            </a:r>
            <a:r>
              <a:rPr lang="tr-TR" sz="2800" dirty="0" err="1"/>
              <a:t>array</a:t>
            </a:r>
            <a:r>
              <a:rPr lang="tr-TR" sz="2800" dirty="0"/>
              <a:t>)/</a:t>
            </a:r>
            <a:r>
              <a:rPr lang="tr-TR" sz="2800" dirty="0" err="1"/>
              <a:t>sizeof</a:t>
            </a:r>
            <a:r>
              <a:rPr lang="tr-TR" sz="2800" dirty="0"/>
              <a:t>(</a:t>
            </a:r>
            <a:r>
              <a:rPr lang="tr-TR" sz="2800" dirty="0" err="1"/>
              <a:t>array</a:t>
            </a:r>
            <a:r>
              <a:rPr lang="tr-TR" sz="2800" dirty="0"/>
              <a:t>[0])</a:t>
            </a:r>
          </a:p>
          <a:p>
            <a:pPr lvl="1"/>
            <a:endParaRPr lang="tr-TR" dirty="0"/>
          </a:p>
        </p:txBody>
      </p:sp>
      <p:cxnSp>
        <p:nvCxnSpPr>
          <p:cNvPr id="7" name="6 Düz Ok Bağlayıcısı"/>
          <p:cNvCxnSpPr/>
          <p:nvPr/>
        </p:nvCxnSpPr>
        <p:spPr>
          <a:xfrm rot="16200000" flipH="1">
            <a:off x="2893207" y="3250405"/>
            <a:ext cx="785818"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3000364" y="4000504"/>
            <a:ext cx="4929222" cy="2246769"/>
          </a:xfrm>
          <a:prstGeom prst="rect">
            <a:avLst/>
          </a:prstGeom>
          <a:noFill/>
        </p:spPr>
        <p:txBody>
          <a:bodyPr wrap="square" rtlCol="0">
            <a:spAutoFit/>
          </a:bodyPr>
          <a:lstStyle/>
          <a:p>
            <a:r>
              <a:rPr lang="tr-TR" sz="2000" dirty="0"/>
              <a:t>Dizinin kapasitesini verir. Ancak fonksiyona gönderilen dizilerde ne yazık ki çalışmaz çünkü onlarda </a:t>
            </a:r>
            <a:r>
              <a:rPr lang="tr-TR" sz="2000" dirty="0" err="1"/>
              <a:t>sizeof</a:t>
            </a:r>
            <a:r>
              <a:rPr lang="tr-TR" sz="2000" dirty="0"/>
              <a:t>, dizi ismini ilgili işaretçi olarak görür ve işaretçinin bellekte kapladığı alanı verir. </a:t>
            </a:r>
            <a:r>
              <a:rPr lang="tr-TR" sz="2000" b="1" i="1" dirty="0"/>
              <a:t>Sonuç</a:t>
            </a:r>
            <a:r>
              <a:rPr lang="tr-TR" sz="2000" dirty="0"/>
              <a:t>: Fonksiyona dizi gönderirken ikinci bir parametre olarak yine kapasite değişkenini göndermeli.</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Hata Ayıklama ve Önemi</a:t>
            </a:r>
          </a:p>
        </p:txBody>
      </p:sp>
      <p:sp>
        <p:nvSpPr>
          <p:cNvPr id="3" name="2 İçerik Yer Tutucusu"/>
          <p:cNvSpPr>
            <a:spLocks noGrp="1"/>
          </p:cNvSpPr>
          <p:nvPr>
            <p:ph sz="quarter" idx="1"/>
          </p:nvPr>
        </p:nvSpPr>
        <p:spPr>
          <a:xfrm>
            <a:off x="457200" y="1219200"/>
            <a:ext cx="4900618" cy="4937760"/>
          </a:xfrm>
        </p:spPr>
        <p:txBody>
          <a:bodyPr>
            <a:normAutofit lnSpcReduction="10000"/>
          </a:bodyPr>
          <a:lstStyle/>
          <a:p>
            <a:r>
              <a:rPr lang="tr-TR" dirty="0"/>
              <a:t>Hata ayıklama (</a:t>
            </a:r>
            <a:r>
              <a:rPr lang="tr-TR" dirty="0" err="1"/>
              <a:t>debugging</a:t>
            </a:r>
            <a:r>
              <a:rPr lang="tr-TR" dirty="0"/>
              <a:t>) programcılıkta çok önemli bir yere sahiptir.</a:t>
            </a:r>
          </a:p>
          <a:p>
            <a:r>
              <a:rPr lang="tr-TR" dirty="0"/>
              <a:t>Önemli olan </a:t>
            </a:r>
            <a:r>
              <a:rPr lang="tr-TR" dirty="0" err="1"/>
              <a:t>scanf'te</a:t>
            </a:r>
            <a:r>
              <a:rPr lang="tr-TR" dirty="0"/>
              <a:t> &amp; unutmamak, </a:t>
            </a:r>
            <a:r>
              <a:rPr lang="tr-TR" dirty="0" err="1"/>
              <a:t>while'dan</a:t>
            </a:r>
            <a:r>
              <a:rPr lang="tr-TR" dirty="0"/>
              <a:t> sonra kazara ; koymamak değildir; önemli olan, bu durumlarda hatayı kısa sürede bulup düzeltebilmektir. </a:t>
            </a:r>
          </a:p>
          <a:p>
            <a:r>
              <a:rPr lang="tr-TR" dirty="0"/>
              <a:t>Ek slaytlarda bu konuya detaylıca değinilmiş ve örneklerle bazı teknikler anlatılmıştır.</a:t>
            </a:r>
          </a:p>
        </p:txBody>
      </p:sp>
      <p:pic>
        <p:nvPicPr>
          <p:cNvPr id="312322" name="Picture 2"/>
          <p:cNvPicPr>
            <a:picLocks noChangeAspect="1" noChangeArrowheads="1"/>
          </p:cNvPicPr>
          <p:nvPr/>
        </p:nvPicPr>
        <p:blipFill>
          <a:blip r:embed="rId2"/>
          <a:srcRect/>
          <a:stretch>
            <a:fillRect/>
          </a:stretch>
        </p:blipFill>
        <p:spPr bwMode="auto">
          <a:xfrm>
            <a:off x="5500694" y="1500174"/>
            <a:ext cx="3287349" cy="1928802"/>
          </a:xfrm>
          <a:prstGeom prst="rect">
            <a:avLst/>
          </a:prstGeom>
          <a:noFill/>
          <a:ln w="9525">
            <a:noFill/>
            <a:miter lim="800000"/>
            <a:headEnd/>
            <a:tailEnd/>
          </a:ln>
          <a:effectLst/>
        </p:spPr>
      </p:pic>
      <p:sp>
        <p:nvSpPr>
          <p:cNvPr id="6" name="5 Yuvarlatılmış Dikdörtgen"/>
          <p:cNvSpPr/>
          <p:nvPr/>
        </p:nvSpPr>
        <p:spPr>
          <a:xfrm>
            <a:off x="5500694" y="3786190"/>
            <a:ext cx="3429024" cy="2286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err="1"/>
              <a:t>DevCpp'ın</a:t>
            </a:r>
            <a:r>
              <a:rPr lang="tr-TR" sz="2000" dirty="0"/>
              <a:t> hata ayıklama özelliğini MUTLAKA öğrenin. </a:t>
            </a:r>
            <a:r>
              <a:rPr lang="tr-TR" sz="2000" i="1" dirty="0">
                <a:solidFill>
                  <a:srgbClr val="FFFF00"/>
                </a:solidFill>
              </a:rPr>
              <a:t>"Bende çalışmıyor, beceremedim" </a:t>
            </a:r>
            <a:r>
              <a:rPr lang="tr-TR" sz="2000" dirty="0"/>
              <a:t>durumlarında bize sorun.</a:t>
            </a:r>
          </a:p>
        </p:txBody>
      </p:sp>
    </p:spTree>
  </p:cSld>
  <p:clrMapOvr>
    <a:masterClrMapping/>
  </p:clrMapOvr>
  <p:transition>
    <p:random/>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r>
              <a:rPr lang="tr-TR" sz="4400" dirty="0"/>
              <a:t>ÖĞRETMEN KODU</a:t>
            </a:r>
          </a:p>
          <a:p>
            <a:r>
              <a:rPr lang="tr-TR" sz="4400" dirty="0"/>
              <a:t>ALIŞTIRMASI</a:t>
            </a:r>
          </a:p>
        </p:txBody>
      </p:sp>
      <p:pic>
        <p:nvPicPr>
          <p:cNvPr id="6" name="Picture 4" descr="http://www3.qcc.cuny.edu/WikiFiles/image/cat_writing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43504" y="1500174"/>
            <a:ext cx="2714644" cy="3727361"/>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3 Yuvarlatılmış Dikdörtgen"/>
          <p:cNvSpPr/>
          <p:nvPr/>
        </p:nvSpPr>
        <p:spPr>
          <a:xfrm>
            <a:off x="1500166" y="3714752"/>
            <a:ext cx="2928958" cy="171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t>ÖNCE SÖZDE KOD</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6500826" y="6296044"/>
            <a:ext cx="2471726" cy="561956"/>
          </a:xfrm>
        </p:spPr>
        <p:txBody>
          <a:bodyPr>
            <a:normAutofit fontScale="90000"/>
          </a:bodyPr>
          <a:lstStyle/>
          <a:p>
            <a:r>
              <a:rPr lang="tr-TR" dirty="0"/>
              <a:t>ALIŞTIRMA</a:t>
            </a:r>
          </a:p>
        </p:txBody>
      </p:sp>
      <p:sp>
        <p:nvSpPr>
          <p:cNvPr id="3" name="2 İçerik Yer Tutucusu"/>
          <p:cNvSpPr>
            <a:spLocks noGrp="1"/>
          </p:cNvSpPr>
          <p:nvPr>
            <p:ph sz="quarter" idx="1"/>
          </p:nvPr>
        </p:nvSpPr>
        <p:spPr>
          <a:xfrm>
            <a:off x="214282" y="491504"/>
            <a:ext cx="8229600" cy="4937760"/>
          </a:xfrm>
        </p:spPr>
        <p:txBody>
          <a:bodyPr>
            <a:normAutofit/>
          </a:bodyPr>
          <a:lstStyle/>
          <a:p>
            <a:pPr>
              <a:buNone/>
            </a:pPr>
            <a:r>
              <a:rPr lang="tr-TR" sz="2000" dirty="0"/>
              <a:t>ALIŞTIRMA: Bir dersin hocası </a:t>
            </a:r>
            <a:r>
              <a:rPr lang="tr-TR" sz="2000" b="1" dirty="0"/>
              <a:t>OGRENCI_SAYISI</a:t>
            </a:r>
            <a:r>
              <a:rPr lang="tr-TR" sz="2000" dirty="0"/>
              <a:t> kadar öğrenciye ders veriyormuş. Not girişleri için bir kod yazacakmış. Sizden yardım istiyor…</a:t>
            </a:r>
          </a:p>
          <a:p>
            <a:r>
              <a:rPr lang="tr-TR" sz="2000" dirty="0"/>
              <a:t>Kod çalıştığında sırayla </a:t>
            </a:r>
            <a:r>
              <a:rPr lang="tr-TR" sz="2000" i="1" dirty="0"/>
              <a:t>öğrenci 1</a:t>
            </a:r>
            <a:r>
              <a:rPr lang="tr-TR" sz="2000" dirty="0"/>
              <a:t>’in notunu sorar, notu alır, </a:t>
            </a:r>
            <a:r>
              <a:rPr lang="tr-TR" sz="2000" i="1" dirty="0"/>
              <a:t>öğrenci 2</a:t>
            </a:r>
            <a:r>
              <a:rPr lang="tr-TR" sz="2000" dirty="0"/>
              <a:t>’nin  notunu sorar ve notu alır…</a:t>
            </a:r>
          </a:p>
          <a:p>
            <a:r>
              <a:rPr lang="tr-TR" sz="2000" dirty="0"/>
              <a:t>Herhangi bir not girişi 0-100 arasında değilse ya da -1 değilse kod kullanıcıyı uyarır ve tekrar giriş ister. </a:t>
            </a:r>
            <a:r>
              <a:rPr lang="tr-TR" sz="1600" dirty="0"/>
              <a:t>(“</a:t>
            </a:r>
            <a:r>
              <a:rPr lang="tr-TR" sz="1600" dirty="0" err="1"/>
              <a:t>Yanlis</a:t>
            </a:r>
            <a:r>
              <a:rPr lang="tr-TR" sz="1600" dirty="0"/>
              <a:t> </a:t>
            </a:r>
            <a:r>
              <a:rPr lang="tr-TR" sz="1600" dirty="0" err="1"/>
              <a:t>giris</a:t>
            </a:r>
            <a:r>
              <a:rPr lang="tr-TR" sz="1600" dirty="0"/>
              <a:t>. -1 ya da 0-100  </a:t>
            </a:r>
            <a:r>
              <a:rPr lang="tr-TR" sz="1600" dirty="0" err="1"/>
              <a:t>arasi</a:t>
            </a:r>
            <a:r>
              <a:rPr lang="tr-TR" sz="1600" dirty="0"/>
              <a:t> bir </a:t>
            </a:r>
            <a:r>
              <a:rPr lang="tr-TR" sz="1600" dirty="0" err="1"/>
              <a:t>deger</a:t>
            </a:r>
            <a:r>
              <a:rPr lang="tr-TR" sz="1600" dirty="0"/>
              <a:t> giriniz!”)</a:t>
            </a:r>
            <a:endParaRPr lang="tr-TR" sz="2000" dirty="0"/>
          </a:p>
          <a:p>
            <a:r>
              <a:rPr lang="tr-TR" sz="2000" dirty="0"/>
              <a:t>Kullanıcı -1 girdiğinde, kod sonuç ekranına geçer.</a:t>
            </a:r>
          </a:p>
          <a:p>
            <a:endParaRPr lang="tr-TR" sz="2000" dirty="0"/>
          </a:p>
          <a:p>
            <a:endParaRPr lang="tr-TR" sz="2000" dirty="0"/>
          </a:p>
          <a:p>
            <a:r>
              <a:rPr lang="tr-TR" sz="2000" dirty="0"/>
              <a:t>şeklinde bir çıktı verir ve kod sonlanır.</a:t>
            </a:r>
          </a:p>
          <a:p>
            <a:pPr algn="ctr"/>
            <a:r>
              <a:rPr lang="tr-TR" sz="2000" dirty="0"/>
              <a:t>Kullanıcı -1 girmeden OGRENCI_SAYISI kadar giriş yapılırsa da kod -1 girilmiş gibi sonuç ekranına geçer.</a:t>
            </a:r>
          </a:p>
          <a:p>
            <a:endParaRPr lang="tr-TR" sz="2000" dirty="0"/>
          </a:p>
        </p:txBody>
      </p:sp>
      <p:sp>
        <p:nvSpPr>
          <p:cNvPr id="9" name="8 Dikdörtgen"/>
          <p:cNvSpPr/>
          <p:nvPr/>
        </p:nvSpPr>
        <p:spPr>
          <a:xfrm>
            <a:off x="1928794" y="2928934"/>
            <a:ext cx="4714908" cy="7858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buNone/>
            </a:pPr>
            <a:r>
              <a:rPr lang="tr-TR" b="1" i="1" dirty="0">
                <a:solidFill>
                  <a:schemeClr val="tx1"/>
                </a:solidFill>
              </a:rPr>
              <a:t>Girmiş olduğunuz not adedi: ________</a:t>
            </a:r>
          </a:p>
          <a:p>
            <a:pPr>
              <a:buNone/>
            </a:pPr>
            <a:r>
              <a:rPr lang="tr-TR" b="1" i="1" dirty="0">
                <a:solidFill>
                  <a:schemeClr val="tx1"/>
                </a:solidFill>
              </a:rPr>
              <a:t>Sınav ortalaması: _______ (</a:t>
            </a:r>
            <a:r>
              <a:rPr lang="tr-TR" b="1" i="1" dirty="0" err="1">
                <a:solidFill>
                  <a:schemeClr val="tx1"/>
                </a:solidFill>
              </a:rPr>
              <a:t>küsüratlı</a:t>
            </a:r>
            <a:r>
              <a:rPr lang="tr-TR" b="1" i="1" dirty="0">
                <a:solidFill>
                  <a:schemeClr val="tx1"/>
                </a:solidFill>
              </a:rPr>
              <a:t>)</a:t>
            </a:r>
          </a:p>
        </p:txBody>
      </p:sp>
      <p:grpSp>
        <p:nvGrpSpPr>
          <p:cNvPr id="4" name="Group 7"/>
          <p:cNvGrpSpPr/>
          <p:nvPr/>
        </p:nvGrpSpPr>
        <p:grpSpPr>
          <a:xfrm>
            <a:off x="2000232" y="4693963"/>
            <a:ext cx="4312216" cy="2164037"/>
            <a:chOff x="3916593" y="4379800"/>
            <a:chExt cx="4312216" cy="2164037"/>
          </a:xfrm>
        </p:grpSpPr>
        <p:pic>
          <p:nvPicPr>
            <p:cNvPr id="6" name="Picture 4" descr="http://www3.qcc.cuny.edu/WikiFiles/image/cat_writing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16593" y="4379800"/>
              <a:ext cx="1576072" cy="216403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21359" y="5081600"/>
              <a:ext cx="1807450" cy="1323109"/>
            </a:xfrm>
            <a:prstGeom prst="ellipse">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8" name="7 Köşeleri Yuvarlanmış Dikdörtgen Belirtme Çizgisi"/>
          <p:cNvSpPr/>
          <p:nvPr/>
        </p:nvSpPr>
        <p:spPr>
          <a:xfrm>
            <a:off x="6286512" y="4929198"/>
            <a:ext cx="2571768" cy="695322"/>
          </a:xfrm>
          <a:prstGeom prst="wedgeRoundRectCallout">
            <a:avLst>
              <a:gd name="adj1" fmla="val -77463"/>
              <a:gd name="adj2" fmla="val 2496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Hocam, sınavlar okundu mu?</a:t>
            </a:r>
          </a:p>
        </p:txBody>
      </p:sp>
      <p:pic>
        <p:nvPicPr>
          <p:cNvPr id="11" name="10 Resim" descr="bilgisayar.wmf"/>
          <p:cNvPicPr>
            <a:picLocks noChangeAspect="1"/>
          </p:cNvPicPr>
          <p:nvPr/>
        </p:nvPicPr>
        <p:blipFill>
          <a:blip r:embed="rId5"/>
          <a:stretch>
            <a:fillRect/>
          </a:stretch>
        </p:blipFill>
        <p:spPr>
          <a:xfrm>
            <a:off x="8001024" y="3143248"/>
            <a:ext cx="761999" cy="778041"/>
          </a:xfrm>
          <a:prstGeom prst="rect">
            <a:avLst/>
          </a:prstGeom>
        </p:spPr>
      </p:pic>
      <p:sp>
        <p:nvSpPr>
          <p:cNvPr id="10" name="9 Yuvarlatılmış Dikdörtgen"/>
          <p:cNvSpPr/>
          <p:nvPr/>
        </p:nvSpPr>
        <p:spPr>
          <a:xfrm>
            <a:off x="214282" y="4572008"/>
            <a:ext cx="1643074" cy="1857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t>Değer kontrolleri de yapınız.</a:t>
            </a:r>
          </a:p>
          <a:p>
            <a:pPr algn="ctr"/>
            <a:endParaRPr lang="tr-TR" sz="1400" dirty="0"/>
          </a:p>
          <a:p>
            <a:pPr algn="ctr"/>
            <a:endParaRPr lang="tr-TR" sz="1400" dirty="0"/>
          </a:p>
          <a:p>
            <a:pPr algn="ctr"/>
            <a:endParaRPr lang="tr-TR" dirty="0"/>
          </a:p>
          <a:p>
            <a:pPr algn="ctr"/>
            <a:endParaRPr lang="tr-TR" dirty="0"/>
          </a:p>
          <a:p>
            <a:pPr algn="ctr"/>
            <a:endParaRPr lang="tr-TR" dirty="0"/>
          </a:p>
        </p:txBody>
      </p:sp>
      <p:pic>
        <p:nvPicPr>
          <p:cNvPr id="12" name="Picture 2" descr="http://images.clipartpanda.com/airport-clipart-Airport-Clip-Art-37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85786" y="5143512"/>
            <a:ext cx="771389" cy="1272005"/>
          </a:xfrm>
          <a:prstGeom prst="rect">
            <a:avLst/>
          </a:prstGeom>
          <a:noFill/>
          <a:extLst>
            <a:ext uri="{909E8E84-426E-40DD-AFC4-6F175D3DCCD1}">
              <a14:hiddenFill xmlns=""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ox(i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ox(i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ox(i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r>
              <a:rPr lang="tr-TR" sz="4400" dirty="0"/>
              <a:t>ÖĞRETMEN KODU</a:t>
            </a:r>
          </a:p>
          <a:p>
            <a:r>
              <a:rPr lang="tr-TR" sz="4400" dirty="0"/>
              <a:t>ALIŞTIRMASI -2</a:t>
            </a:r>
          </a:p>
        </p:txBody>
      </p:sp>
      <p:pic>
        <p:nvPicPr>
          <p:cNvPr id="6" name="Picture 4" descr="http://www3.qcc.cuny.edu/WikiFiles/image/cat_writing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43504" y="1500174"/>
            <a:ext cx="2714644" cy="3727361"/>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3 Yuvarlatılmış Dikdörtgen"/>
          <p:cNvSpPr/>
          <p:nvPr/>
        </p:nvSpPr>
        <p:spPr>
          <a:xfrm>
            <a:off x="1500166" y="3714752"/>
            <a:ext cx="2928958" cy="171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t>ÖNCE SÖZDE KOD</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6500826" y="6296044"/>
            <a:ext cx="2471726" cy="561956"/>
          </a:xfrm>
        </p:spPr>
        <p:txBody>
          <a:bodyPr>
            <a:normAutofit fontScale="90000"/>
          </a:bodyPr>
          <a:lstStyle/>
          <a:p>
            <a:r>
              <a:rPr lang="tr-TR" dirty="0"/>
              <a:t>ALIŞTIRMA-2</a:t>
            </a:r>
          </a:p>
        </p:txBody>
      </p:sp>
      <p:sp>
        <p:nvSpPr>
          <p:cNvPr id="3" name="2 İçerik Yer Tutucusu"/>
          <p:cNvSpPr>
            <a:spLocks noGrp="1"/>
          </p:cNvSpPr>
          <p:nvPr>
            <p:ph sz="quarter" idx="1"/>
          </p:nvPr>
        </p:nvSpPr>
        <p:spPr>
          <a:xfrm>
            <a:off x="214282" y="491504"/>
            <a:ext cx="8229600" cy="4937760"/>
          </a:xfrm>
        </p:spPr>
        <p:txBody>
          <a:bodyPr>
            <a:normAutofit/>
          </a:bodyPr>
          <a:lstStyle/>
          <a:p>
            <a:pPr>
              <a:buNone/>
            </a:pPr>
            <a:r>
              <a:rPr lang="tr-TR" sz="2000" dirty="0"/>
              <a:t>ALIŞTIRMA: Bir dersin hocası </a:t>
            </a:r>
            <a:r>
              <a:rPr lang="tr-TR" sz="2000" b="1" dirty="0"/>
              <a:t>OGRENCI_SAYISI</a:t>
            </a:r>
            <a:r>
              <a:rPr lang="tr-TR" sz="2000" dirty="0"/>
              <a:t> kadar öğrenciye ders veriyormuş. Not girişleri için bir kod yazacakmış. Sizden yardım istiyor…</a:t>
            </a:r>
          </a:p>
          <a:p>
            <a:r>
              <a:rPr lang="tr-TR" sz="2000" dirty="0"/>
              <a:t>Daha önceki kodun aynısı olsun. Ancak en sondaki tablo şu şekilde olsun.</a:t>
            </a:r>
          </a:p>
          <a:p>
            <a:r>
              <a:rPr lang="tr-TR" sz="2800" b="1" dirty="0">
                <a:solidFill>
                  <a:srgbClr val="FF0000"/>
                </a:solidFill>
              </a:rPr>
              <a:t>FONKSİYON İLE YAPINIZ!!!</a:t>
            </a:r>
          </a:p>
        </p:txBody>
      </p:sp>
      <p:sp>
        <p:nvSpPr>
          <p:cNvPr id="9" name="8 Dikdörtgen"/>
          <p:cNvSpPr/>
          <p:nvPr/>
        </p:nvSpPr>
        <p:spPr>
          <a:xfrm>
            <a:off x="1928794" y="2214554"/>
            <a:ext cx="4714908" cy="23574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buNone/>
            </a:pPr>
            <a:r>
              <a:rPr lang="tr-TR" b="1" i="1" dirty="0">
                <a:solidFill>
                  <a:schemeClr val="tx1"/>
                </a:solidFill>
              </a:rPr>
              <a:t>Girmiş olduğunuz not adedi: ________</a:t>
            </a:r>
          </a:p>
          <a:p>
            <a:pPr>
              <a:buNone/>
            </a:pPr>
            <a:r>
              <a:rPr lang="tr-TR" b="1" i="1" dirty="0">
                <a:solidFill>
                  <a:schemeClr val="tx1"/>
                </a:solidFill>
              </a:rPr>
              <a:t>Sınav ortalaması: _______ (</a:t>
            </a:r>
            <a:r>
              <a:rPr lang="tr-TR" b="1" i="1" dirty="0" err="1">
                <a:solidFill>
                  <a:schemeClr val="tx1"/>
                </a:solidFill>
              </a:rPr>
              <a:t>küsüratlı</a:t>
            </a:r>
            <a:r>
              <a:rPr lang="tr-TR" b="1" i="1" dirty="0">
                <a:solidFill>
                  <a:schemeClr val="tx1"/>
                </a:solidFill>
              </a:rPr>
              <a:t>)</a:t>
            </a:r>
          </a:p>
          <a:p>
            <a:pPr>
              <a:buNone/>
            </a:pPr>
            <a:r>
              <a:rPr lang="tr-TR" b="1" i="1" dirty="0">
                <a:solidFill>
                  <a:schemeClr val="tx1"/>
                </a:solidFill>
              </a:rPr>
              <a:t>OGRENCI NO	NOTU</a:t>
            </a:r>
          </a:p>
          <a:p>
            <a:pPr>
              <a:buNone/>
            </a:pPr>
            <a:r>
              <a:rPr lang="tr-TR" b="1" i="1" dirty="0">
                <a:solidFill>
                  <a:schemeClr val="tx1"/>
                </a:solidFill>
              </a:rPr>
              <a:t>Ogrenci1		74</a:t>
            </a:r>
          </a:p>
          <a:p>
            <a:pPr>
              <a:buNone/>
            </a:pPr>
            <a:r>
              <a:rPr lang="tr-TR" b="1" i="1" dirty="0">
                <a:solidFill>
                  <a:schemeClr val="tx1"/>
                </a:solidFill>
              </a:rPr>
              <a:t>Ogrenci2		41</a:t>
            </a:r>
          </a:p>
          <a:p>
            <a:pPr>
              <a:buNone/>
            </a:pPr>
            <a:r>
              <a:rPr lang="tr-TR" b="1" i="1" dirty="0">
                <a:solidFill>
                  <a:schemeClr val="tx1"/>
                </a:solidFill>
              </a:rPr>
              <a:t>Ogrenci3		82</a:t>
            </a:r>
          </a:p>
          <a:p>
            <a:pPr>
              <a:buNone/>
            </a:pPr>
            <a:r>
              <a:rPr lang="tr-TR" b="1" i="1" dirty="0">
                <a:solidFill>
                  <a:schemeClr val="tx1"/>
                </a:solidFill>
              </a:rPr>
              <a:t>…</a:t>
            </a:r>
          </a:p>
        </p:txBody>
      </p:sp>
      <p:grpSp>
        <p:nvGrpSpPr>
          <p:cNvPr id="4" name="Group 7"/>
          <p:cNvGrpSpPr/>
          <p:nvPr/>
        </p:nvGrpSpPr>
        <p:grpSpPr>
          <a:xfrm>
            <a:off x="1785918" y="4693963"/>
            <a:ext cx="4312216" cy="2164037"/>
            <a:chOff x="3916593" y="4379800"/>
            <a:chExt cx="4312216" cy="2164037"/>
          </a:xfrm>
        </p:grpSpPr>
        <p:pic>
          <p:nvPicPr>
            <p:cNvPr id="6" name="Picture 4" descr="http://www3.qcc.cuny.edu/WikiFiles/image/cat_writing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16593" y="4379800"/>
              <a:ext cx="1576072" cy="216403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21359" y="5081600"/>
              <a:ext cx="1807450" cy="1323109"/>
            </a:xfrm>
            <a:prstGeom prst="ellipse">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8" name="7 Köşeleri Yuvarlanmış Dikdörtgen Belirtme Çizgisi"/>
          <p:cNvSpPr/>
          <p:nvPr/>
        </p:nvSpPr>
        <p:spPr>
          <a:xfrm>
            <a:off x="6286512" y="4929198"/>
            <a:ext cx="2571768" cy="695322"/>
          </a:xfrm>
          <a:prstGeom prst="wedgeRoundRectCallout">
            <a:avLst>
              <a:gd name="adj1" fmla="val -77463"/>
              <a:gd name="adj2" fmla="val 2496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Hocam, sınavları halen okumadınız mı?</a:t>
            </a:r>
          </a:p>
        </p:txBody>
      </p:sp>
      <p:pic>
        <p:nvPicPr>
          <p:cNvPr id="11" name="10 Resim" descr="bilgisayar.wmf"/>
          <p:cNvPicPr>
            <a:picLocks noChangeAspect="1"/>
          </p:cNvPicPr>
          <p:nvPr/>
        </p:nvPicPr>
        <p:blipFill>
          <a:blip r:embed="rId5"/>
          <a:stretch>
            <a:fillRect/>
          </a:stretch>
        </p:blipFill>
        <p:spPr>
          <a:xfrm>
            <a:off x="8001024" y="3143248"/>
            <a:ext cx="761999" cy="778041"/>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786314" y="457200"/>
            <a:ext cx="3671886" cy="609600"/>
          </a:xfrm>
          <a:noFill/>
          <a:ln/>
        </p:spPr>
        <p:txBody>
          <a:bodyPr>
            <a:normAutofit fontScale="90000"/>
          </a:bodyPr>
          <a:lstStyle/>
          <a:p>
            <a:r>
              <a:rPr lang="tr-TR" sz="3200" dirty="0"/>
              <a:t>Bu kodun çıktısı nedir?</a:t>
            </a:r>
            <a:endParaRPr lang="en-US" dirty="0"/>
          </a:p>
        </p:txBody>
      </p:sp>
      <p:pic>
        <p:nvPicPr>
          <p:cNvPr id="2050" name="Picture 2"/>
          <p:cNvPicPr>
            <a:picLocks noChangeAspect="1" noChangeArrowheads="1"/>
          </p:cNvPicPr>
          <p:nvPr/>
        </p:nvPicPr>
        <p:blipFill>
          <a:blip r:embed="rId4"/>
          <a:srcRect/>
          <a:stretch>
            <a:fillRect/>
          </a:stretch>
        </p:blipFill>
        <p:spPr bwMode="auto">
          <a:xfrm>
            <a:off x="857224" y="0"/>
            <a:ext cx="3357586" cy="4827372"/>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5072066" y="1500174"/>
            <a:ext cx="2776552" cy="2567789"/>
          </a:xfrm>
          <a:prstGeom prst="rect">
            <a:avLst/>
          </a:prstGeom>
          <a:noFill/>
          <a:ln w="9525">
            <a:noFill/>
            <a:miter lim="800000"/>
            <a:headEnd/>
            <a:tailEnd/>
          </a:ln>
          <a:effectLst/>
        </p:spPr>
      </p:pic>
    </p:spTree>
    <p:extLst>
      <p:ext uri="{BB962C8B-B14F-4D97-AF65-F5344CB8AC3E}">
        <p14:creationId xmlns="" xmlns:p14="http://schemas.microsoft.com/office/powerpoint/2010/main" val="326427567"/>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heckerboard(across)">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Çarpım tablosu</a:t>
            </a:r>
          </a:p>
        </p:txBody>
      </p:sp>
      <p:sp>
        <p:nvSpPr>
          <p:cNvPr id="3" name="2 İçerik Yer Tutucusu"/>
          <p:cNvSpPr>
            <a:spLocks noGrp="1"/>
          </p:cNvSpPr>
          <p:nvPr>
            <p:ph sz="quarter" idx="1"/>
          </p:nvPr>
        </p:nvSpPr>
        <p:spPr/>
        <p:txBody>
          <a:bodyPr/>
          <a:lstStyle/>
          <a:p>
            <a:r>
              <a:rPr lang="tr-TR" dirty="0"/>
              <a:t>[1-9] aralığındaki sayıların kendi içinde çarpım tablosunu yapalım.</a:t>
            </a:r>
          </a:p>
          <a:p>
            <a:r>
              <a:rPr lang="tr-TR" dirty="0"/>
              <a:t>İç içe döngü kullanımını görelim.</a:t>
            </a:r>
          </a:p>
        </p:txBody>
      </p:sp>
      <p:pic>
        <p:nvPicPr>
          <p:cNvPr id="4" name="3 Resim" descr="bilgisayar.wmf"/>
          <p:cNvPicPr>
            <a:picLocks noChangeAspect="1"/>
          </p:cNvPicPr>
          <p:nvPr/>
        </p:nvPicPr>
        <p:blipFill>
          <a:blip r:embed="rId4"/>
          <a:stretch>
            <a:fillRect/>
          </a:stretch>
        </p:blipFill>
        <p:spPr>
          <a:xfrm>
            <a:off x="6357950" y="3643314"/>
            <a:ext cx="1819275" cy="185737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Örnek</a:t>
            </a:r>
          </a:p>
        </p:txBody>
      </p:sp>
      <p:sp>
        <p:nvSpPr>
          <p:cNvPr id="3" name="2 İçerik Yer Tutucusu"/>
          <p:cNvSpPr>
            <a:spLocks noGrp="1"/>
          </p:cNvSpPr>
          <p:nvPr>
            <p:ph sz="quarter" idx="1"/>
          </p:nvPr>
        </p:nvSpPr>
        <p:spPr>
          <a:xfrm>
            <a:off x="428596" y="1500174"/>
            <a:ext cx="7786742" cy="3500462"/>
          </a:xfrm>
        </p:spPr>
        <p:txBody>
          <a:bodyPr>
            <a:normAutofit fontScale="92500"/>
          </a:bodyPr>
          <a:lstStyle/>
          <a:p>
            <a:pPr marL="514350" indent="-514350">
              <a:buNone/>
            </a:pPr>
            <a:r>
              <a:rPr lang="tr-TR" sz="3200" dirty="0"/>
              <a:t>#</a:t>
            </a:r>
            <a:r>
              <a:rPr lang="tr-TR" sz="3200" dirty="0" err="1"/>
              <a:t>include</a:t>
            </a:r>
            <a:r>
              <a:rPr lang="tr-TR" sz="3200" dirty="0"/>
              <a:t> &lt;</a:t>
            </a:r>
            <a:r>
              <a:rPr lang="tr-TR" sz="3200" dirty="0" err="1"/>
              <a:t>stdio</a:t>
            </a:r>
            <a:r>
              <a:rPr lang="tr-TR" sz="3200" dirty="0"/>
              <a:t>.h&gt;</a:t>
            </a:r>
          </a:p>
          <a:p>
            <a:pPr marL="514350" indent="-514350">
              <a:buNone/>
            </a:pPr>
            <a:r>
              <a:rPr lang="tr-TR" sz="3200" dirty="0" err="1"/>
              <a:t>int</a:t>
            </a:r>
            <a:r>
              <a:rPr lang="tr-TR" sz="3200" dirty="0"/>
              <a:t> </a:t>
            </a:r>
            <a:r>
              <a:rPr lang="tr-TR" sz="3200" dirty="0" err="1"/>
              <a:t>main</a:t>
            </a:r>
            <a:r>
              <a:rPr lang="tr-TR" sz="3200" dirty="0"/>
              <a:t>() {</a:t>
            </a:r>
          </a:p>
          <a:p>
            <a:pPr marL="514350" indent="-514350">
              <a:buNone/>
            </a:pPr>
            <a:r>
              <a:rPr lang="tr-TR" sz="3200" dirty="0" err="1"/>
              <a:t>int</a:t>
            </a:r>
            <a:r>
              <a:rPr lang="tr-TR" sz="3200" dirty="0"/>
              <a:t> a;</a:t>
            </a:r>
          </a:p>
          <a:p>
            <a:pPr marL="514350" indent="-514350">
              <a:buNone/>
            </a:pPr>
            <a:r>
              <a:rPr lang="tr-TR" sz="3200" dirty="0" err="1"/>
              <a:t>for</a:t>
            </a:r>
            <a:r>
              <a:rPr lang="tr-TR" sz="3200" dirty="0"/>
              <a:t>(a=a*0;a!=35; a=a*2+5) </a:t>
            </a:r>
            <a:r>
              <a:rPr lang="tr-TR" sz="3200" dirty="0" err="1"/>
              <a:t>printf</a:t>
            </a:r>
            <a:r>
              <a:rPr lang="tr-TR" sz="3200" dirty="0"/>
              <a:t>(“%d\n”,a); 	</a:t>
            </a:r>
          </a:p>
          <a:p>
            <a:pPr>
              <a:buNone/>
            </a:pPr>
            <a:r>
              <a:rPr lang="tr-TR" sz="3200" dirty="0"/>
              <a:t>	</a:t>
            </a:r>
            <a:r>
              <a:rPr lang="tr-TR" sz="3200" dirty="0" err="1"/>
              <a:t>return</a:t>
            </a:r>
            <a:r>
              <a:rPr lang="tr-TR" sz="3200" dirty="0"/>
              <a:t> 0;</a:t>
            </a:r>
          </a:p>
          <a:p>
            <a:pPr>
              <a:buNone/>
            </a:pPr>
            <a:r>
              <a:rPr lang="tr-TR" sz="3200" dirty="0"/>
              <a:t>}</a:t>
            </a:r>
          </a:p>
          <a:p>
            <a:endParaRPr lang="tr-TR" dirty="0"/>
          </a:p>
          <a:p>
            <a:pPr lvl="1">
              <a:buNone/>
            </a:pPr>
            <a:endParaRPr lang="tr-TR" dirty="0"/>
          </a:p>
        </p:txBody>
      </p:sp>
      <p:sp>
        <p:nvSpPr>
          <p:cNvPr id="7" name="6 Yuvarlatılmış Dikdörtgen"/>
          <p:cNvSpPr/>
          <p:nvPr/>
        </p:nvSpPr>
        <p:spPr>
          <a:xfrm>
            <a:off x="5286380" y="4286256"/>
            <a:ext cx="2857520"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a:t>for</a:t>
            </a:r>
            <a:r>
              <a:rPr lang="tr-TR" dirty="0"/>
              <a:t> döngüsünün çalışma sırasını iyi şekilde anlayan ile kabaca anlayan öğrenciyi ayırt eden bu sade ekran çıktısı sorusunu dikkatle çözünüz.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Örnek</a:t>
            </a:r>
          </a:p>
        </p:txBody>
      </p:sp>
      <p:sp>
        <p:nvSpPr>
          <p:cNvPr id="3" name="2 İçerik Yer Tutucusu"/>
          <p:cNvSpPr>
            <a:spLocks noGrp="1"/>
          </p:cNvSpPr>
          <p:nvPr>
            <p:ph sz="quarter" idx="1"/>
          </p:nvPr>
        </p:nvSpPr>
        <p:spPr>
          <a:xfrm>
            <a:off x="457200" y="1219200"/>
            <a:ext cx="6400816" cy="4937760"/>
          </a:xfrm>
        </p:spPr>
        <p:txBody>
          <a:bodyPr>
            <a:normAutofit/>
          </a:bodyPr>
          <a:lstStyle/>
          <a:p>
            <a:pPr marL="514350" indent="-514350">
              <a:buNone/>
            </a:pPr>
            <a:r>
              <a:rPr lang="tr-TR" sz="2400" dirty="0" err="1"/>
              <a:t>for</a:t>
            </a:r>
            <a:r>
              <a:rPr lang="tr-TR" sz="2400" dirty="0"/>
              <a:t>(a=a*0;a!=35; a=a*2+5) </a:t>
            </a:r>
            <a:r>
              <a:rPr lang="tr-TR" sz="2400" dirty="0" err="1"/>
              <a:t>printf</a:t>
            </a:r>
            <a:r>
              <a:rPr lang="tr-TR" sz="2400" dirty="0"/>
              <a:t>(“%d\n”,a); </a:t>
            </a:r>
          </a:p>
          <a:p>
            <a:pPr lvl="1">
              <a:buNone/>
            </a:pPr>
            <a:r>
              <a:rPr lang="tr-TR" sz="2000" dirty="0"/>
              <a:t>HATIRLATMALAR:</a:t>
            </a:r>
          </a:p>
          <a:p>
            <a:pPr lvl="1"/>
            <a:r>
              <a:rPr lang="tr-TR" sz="2000" dirty="0" err="1"/>
              <a:t>for’dan</a:t>
            </a:r>
            <a:r>
              <a:rPr lang="tr-TR" sz="2000" dirty="0"/>
              <a:t> sonra alt satıra inmek şart değildir.</a:t>
            </a:r>
          </a:p>
          <a:p>
            <a:pPr lvl="1"/>
            <a:r>
              <a:rPr lang="tr-TR" sz="2000" dirty="0" err="1"/>
              <a:t>for’da</a:t>
            </a:r>
            <a:r>
              <a:rPr lang="tr-TR" sz="2000" dirty="0"/>
              <a:t> 3 tane kalıp olması şarttır. Parantezleri içerisinde iki tane ; olmayan </a:t>
            </a:r>
            <a:r>
              <a:rPr lang="tr-TR" sz="2000" dirty="0" err="1"/>
              <a:t>for</a:t>
            </a:r>
            <a:r>
              <a:rPr lang="tr-TR" sz="2000" dirty="0"/>
              <a:t> çalışmaz.</a:t>
            </a:r>
          </a:p>
          <a:p>
            <a:pPr lvl="1"/>
            <a:r>
              <a:rPr lang="tr-TR" sz="2000" dirty="0"/>
              <a:t>İlk kalıp sadece bir kez (kodun başında) çalıştırılır.</a:t>
            </a:r>
          </a:p>
          <a:p>
            <a:pPr lvl="1"/>
            <a:r>
              <a:rPr lang="tr-TR" sz="2000" dirty="0"/>
              <a:t>İkinci kalıp koşuldur. Her turun başında kontrol edilir. </a:t>
            </a:r>
            <a:r>
              <a:rPr lang="tr-TR" sz="1800" i="1" dirty="0"/>
              <a:t>DOĞRU</a:t>
            </a:r>
            <a:r>
              <a:rPr lang="tr-TR" sz="1800" dirty="0"/>
              <a:t> </a:t>
            </a:r>
            <a:r>
              <a:rPr lang="tr-TR" sz="2000" dirty="0"/>
              <a:t>ise tura başlanır, değilse döngüden çıkılır.</a:t>
            </a:r>
          </a:p>
          <a:p>
            <a:pPr lvl="1"/>
            <a:r>
              <a:rPr lang="tr-TR" sz="2000" dirty="0"/>
              <a:t>Üçüncü kalıp her turdan sonra, bir sonraki tura geçmeden önce çalıştırılır. Virgül ile ayırmak koşuluyla birden çok komut içerebilir.</a:t>
            </a:r>
          </a:p>
          <a:p>
            <a:pPr>
              <a:buNone/>
            </a:pPr>
            <a:r>
              <a:rPr lang="tr-TR" dirty="0"/>
              <a:t>	</a:t>
            </a:r>
          </a:p>
          <a:p>
            <a:endParaRPr lang="tr-TR" dirty="0"/>
          </a:p>
          <a:p>
            <a:endParaRPr lang="tr-TR" dirty="0"/>
          </a:p>
          <a:p>
            <a:pPr lvl="1">
              <a:buNone/>
            </a:pPr>
            <a:endParaRPr lang="tr-TR" dirty="0"/>
          </a:p>
        </p:txBody>
      </p:sp>
      <p:pic>
        <p:nvPicPr>
          <p:cNvPr id="11265" name="Picture 1"/>
          <p:cNvPicPr>
            <a:picLocks noChangeAspect="1" noChangeArrowheads="1"/>
          </p:cNvPicPr>
          <p:nvPr/>
        </p:nvPicPr>
        <p:blipFill>
          <a:blip r:embed="rId3"/>
          <a:srcRect r="92539" b="46221"/>
          <a:stretch>
            <a:fillRect/>
          </a:stretch>
        </p:blipFill>
        <p:spPr bwMode="auto">
          <a:xfrm>
            <a:off x="7215206" y="1714488"/>
            <a:ext cx="1571636" cy="33605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265"/>
                                        </p:tgtEl>
                                        <p:attrNameLst>
                                          <p:attrName>style.visibility</p:attrName>
                                        </p:attrNameLst>
                                      </p:cBhvr>
                                      <p:to>
                                        <p:strVal val="visible"/>
                                      </p:to>
                                    </p:set>
                                    <p:animEffect transition="in" filter="checkerboard(across)">
                                      <p:cBhvr>
                                        <p:cTn id="32"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a:t>İkizkenar Üçgen</a:t>
            </a:r>
          </a:p>
        </p:txBody>
      </p:sp>
      <p:sp>
        <p:nvSpPr>
          <p:cNvPr id="3" name="2 İçerik Yer Tutucusu"/>
          <p:cNvSpPr>
            <a:spLocks noGrp="1"/>
          </p:cNvSpPr>
          <p:nvPr>
            <p:ph sz="quarter" idx="1"/>
          </p:nvPr>
        </p:nvSpPr>
        <p:spPr/>
        <p:txBody>
          <a:bodyPr/>
          <a:lstStyle/>
          <a:p>
            <a:r>
              <a:rPr lang="tr-TR" dirty="0"/>
              <a:t>Satır sayısını kullanıcıdan alıp eşkenar üçgen çıktısı oluşturunuz.</a:t>
            </a:r>
          </a:p>
          <a:p>
            <a:r>
              <a:rPr lang="tr-TR" sz="4000" dirty="0"/>
              <a:t> Satir:3</a:t>
            </a:r>
          </a:p>
          <a:p>
            <a:r>
              <a:rPr lang="tr-TR" sz="4000" dirty="0"/>
              <a:t>     *</a:t>
            </a:r>
          </a:p>
          <a:p>
            <a:r>
              <a:rPr lang="tr-TR" sz="4000" dirty="0"/>
              <a:t>   * * *</a:t>
            </a:r>
          </a:p>
          <a:p>
            <a:r>
              <a:rPr lang="tr-TR" sz="4000" dirty="0"/>
              <a:t>* * * * *</a:t>
            </a:r>
          </a:p>
        </p:txBody>
      </p:sp>
      <p:pic>
        <p:nvPicPr>
          <p:cNvPr id="21506" name="Picture 2" descr="Image result for binom aÃ§Ä±lÄ±mÄ±"/>
          <p:cNvPicPr>
            <a:picLocks noChangeAspect="1" noChangeArrowheads="1"/>
          </p:cNvPicPr>
          <p:nvPr/>
        </p:nvPicPr>
        <p:blipFill>
          <a:blip r:embed="rId3"/>
          <a:srcRect/>
          <a:stretch>
            <a:fillRect/>
          </a:stretch>
        </p:blipFill>
        <p:spPr bwMode="auto">
          <a:xfrm>
            <a:off x="4857752" y="2857496"/>
            <a:ext cx="3845442" cy="3214710"/>
          </a:xfrm>
          <a:prstGeom prst="rect">
            <a:avLst/>
          </a:prstGeom>
          <a:noFill/>
        </p:spPr>
      </p:pic>
      <p:sp>
        <p:nvSpPr>
          <p:cNvPr id="7" name="6 Metin kutusu"/>
          <p:cNvSpPr txBox="1"/>
          <p:nvPr/>
        </p:nvSpPr>
        <p:spPr>
          <a:xfrm>
            <a:off x="4714876" y="2357430"/>
            <a:ext cx="407196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a:t>EKSTRA: Satır sayısını kullanıcıdan alıp ekrana Paskal Üçgeni bastırınız.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srcRect/>
          <a:stretch>
            <a:fillRect/>
          </a:stretch>
        </p:blipFill>
        <p:spPr bwMode="auto">
          <a:xfrm rot="774429">
            <a:off x="685800" y="4175732"/>
            <a:ext cx="2247900" cy="2028826"/>
          </a:xfrm>
          <a:prstGeom prst="rect">
            <a:avLst/>
          </a:prstGeom>
          <a:noFill/>
        </p:spPr>
      </p:pic>
      <p:sp>
        <p:nvSpPr>
          <p:cNvPr id="2" name="1 Başlık"/>
          <p:cNvSpPr>
            <a:spLocks noGrp="1"/>
          </p:cNvSpPr>
          <p:nvPr>
            <p:ph type="title"/>
          </p:nvPr>
        </p:nvSpPr>
        <p:spPr/>
        <p:txBody>
          <a:bodyPr>
            <a:normAutofit/>
          </a:bodyPr>
          <a:lstStyle/>
          <a:p>
            <a:r>
              <a:rPr lang="tr-TR" b="1" dirty="0"/>
              <a:t>Seriler</a:t>
            </a:r>
          </a:p>
        </p:txBody>
      </p:sp>
      <p:sp>
        <p:nvSpPr>
          <p:cNvPr id="3" name="2 İçerik Yer Tutucusu"/>
          <p:cNvSpPr>
            <a:spLocks noGrp="1"/>
          </p:cNvSpPr>
          <p:nvPr>
            <p:ph sz="quarter" idx="1"/>
          </p:nvPr>
        </p:nvSpPr>
        <p:spPr/>
        <p:txBody>
          <a:bodyPr>
            <a:normAutofit/>
          </a:bodyPr>
          <a:lstStyle/>
          <a:p>
            <a:r>
              <a:rPr lang="tr-TR" sz="2400" i="1" dirty="0">
                <a:solidFill>
                  <a:srgbClr val="FF0000"/>
                </a:solidFill>
              </a:rPr>
              <a:t>“Aşağıdaki iki serinin biri yakınsak biri ise ıraksaktır. Hangisi?” </a:t>
            </a:r>
            <a:r>
              <a:rPr lang="tr-TR" sz="2400" dirty="0"/>
              <a:t>sorusuna cevap aramak üzere bir kod yazınız. </a:t>
            </a:r>
          </a:p>
          <a:p>
            <a:pPr lvl="1"/>
            <a:r>
              <a:rPr lang="tr-TR" sz="2000" dirty="0"/>
              <a:t>Kod ilk açıldığında iki serinin de n [1,10000] aralığındaki toplamını verir.</a:t>
            </a:r>
          </a:p>
          <a:p>
            <a:pPr lvl="1"/>
            <a:r>
              <a:rPr lang="tr-TR" sz="2000" dirty="0"/>
              <a:t>İlk </a:t>
            </a:r>
            <a:r>
              <a:rPr lang="tr-TR" sz="2000" dirty="0" err="1"/>
              <a:t>entera</a:t>
            </a:r>
            <a:r>
              <a:rPr lang="tr-TR" sz="2000" dirty="0"/>
              <a:t> basıldığında yeni aralık [1,20000] aralığında olur.</a:t>
            </a:r>
          </a:p>
          <a:p>
            <a:pPr lvl="1"/>
            <a:r>
              <a:rPr lang="tr-TR" sz="2000" dirty="0"/>
              <a:t>İkinci kez </a:t>
            </a:r>
            <a:r>
              <a:rPr lang="tr-TR" sz="2000" dirty="0" err="1"/>
              <a:t>entera</a:t>
            </a:r>
            <a:r>
              <a:rPr lang="tr-TR" sz="2000" dirty="0"/>
              <a:t> basıldığında yeni aralık [1,30000] aralığında olur.</a:t>
            </a:r>
          </a:p>
          <a:p>
            <a:pPr lvl="1"/>
            <a:r>
              <a:rPr lang="tr-TR" sz="2000" dirty="0"/>
              <a:t>…</a:t>
            </a:r>
          </a:p>
        </p:txBody>
      </p:sp>
      <p:pic>
        <p:nvPicPr>
          <p:cNvPr id="5" name="4 Resim" descr="eq0040MP.gif"/>
          <p:cNvPicPr>
            <a:picLocks noChangeAspect="1"/>
          </p:cNvPicPr>
          <p:nvPr/>
        </p:nvPicPr>
        <p:blipFill>
          <a:blip r:embed="rId4"/>
          <a:srcRect l="83528"/>
          <a:stretch>
            <a:fillRect/>
          </a:stretch>
        </p:blipFill>
        <p:spPr>
          <a:xfrm>
            <a:off x="2719371" y="4904415"/>
            <a:ext cx="1343025" cy="1252545"/>
          </a:xfrm>
          <a:prstGeom prst="rect">
            <a:avLst/>
          </a:prstGeom>
        </p:spPr>
      </p:pic>
      <p:pic>
        <p:nvPicPr>
          <p:cNvPr id="1028" name="Picture 4"/>
          <p:cNvPicPr>
            <a:picLocks noChangeAspect="1" noChangeArrowheads="1"/>
          </p:cNvPicPr>
          <p:nvPr/>
        </p:nvPicPr>
        <p:blipFill>
          <a:blip r:embed="rId5"/>
          <a:srcRect t="6631"/>
          <a:stretch>
            <a:fillRect/>
          </a:stretch>
        </p:blipFill>
        <p:spPr bwMode="auto">
          <a:xfrm>
            <a:off x="4631892" y="4081162"/>
            <a:ext cx="3026207" cy="2776838"/>
          </a:xfrm>
          <a:prstGeom prst="rect">
            <a:avLst/>
          </a:prstGeom>
          <a:noFill/>
          <a:ln w="9525">
            <a:noFill/>
            <a:miter lim="800000"/>
            <a:headEnd/>
            <a:tailEnd/>
          </a:ln>
          <a:effectLst/>
        </p:spPr>
      </p:pic>
      <p:pic>
        <p:nvPicPr>
          <p:cNvPr id="8" name="7 Resim" descr="eq0040MP.gif"/>
          <p:cNvPicPr>
            <a:picLocks noChangeAspect="1"/>
          </p:cNvPicPr>
          <p:nvPr/>
        </p:nvPicPr>
        <p:blipFill>
          <a:blip r:embed="rId4"/>
          <a:srcRect r="83411"/>
          <a:stretch>
            <a:fillRect/>
          </a:stretch>
        </p:blipFill>
        <p:spPr>
          <a:xfrm>
            <a:off x="457200" y="3777281"/>
            <a:ext cx="1352550" cy="1252545"/>
          </a:xfrm>
          <a:prstGeom prst="rect">
            <a:avLst/>
          </a:prstGeom>
        </p:spPr>
      </p:pic>
      <p:sp>
        <p:nvSpPr>
          <p:cNvPr id="11" name="10 Yuvarlatılmış Dikdörtgen"/>
          <p:cNvSpPr/>
          <p:nvPr/>
        </p:nvSpPr>
        <p:spPr>
          <a:xfrm>
            <a:off x="1809750" y="3215627"/>
            <a:ext cx="2252646" cy="73467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200" dirty="0" err="1"/>
              <a:t>enter</a:t>
            </a:r>
            <a:r>
              <a:rPr lang="tr-TR" sz="1200" dirty="0"/>
              <a:t> harici tuş girişleri de kodunuzca </a:t>
            </a:r>
            <a:r>
              <a:rPr lang="tr-TR" sz="1200" dirty="0" err="1"/>
              <a:t>enter</a:t>
            </a:r>
            <a:r>
              <a:rPr lang="tr-TR" sz="1200" dirty="0"/>
              <a:t> gibi algılanabilir. Bunda soru yoktur.</a:t>
            </a:r>
          </a:p>
        </p:txBody>
      </p:sp>
      <p:sp>
        <p:nvSpPr>
          <p:cNvPr id="12" name="11 Sola Bükülü Ok"/>
          <p:cNvSpPr/>
          <p:nvPr/>
        </p:nvSpPr>
        <p:spPr>
          <a:xfrm flipH="1">
            <a:off x="4258585" y="4358326"/>
            <a:ext cx="373307" cy="91502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12 Sola Bükülü Ok"/>
          <p:cNvSpPr/>
          <p:nvPr/>
        </p:nvSpPr>
        <p:spPr>
          <a:xfrm flipH="1">
            <a:off x="4258585" y="5273352"/>
            <a:ext cx="373307" cy="91502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13 Yuvarlatılmış Dikdörtgen"/>
          <p:cNvSpPr/>
          <p:nvPr/>
        </p:nvSpPr>
        <p:spPr>
          <a:xfrm>
            <a:off x="5800763" y="3215627"/>
            <a:ext cx="2252646" cy="73467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200" dirty="0"/>
              <a:t>EKSTRA: sadece </a:t>
            </a:r>
            <a:r>
              <a:rPr lang="tr-TR" sz="1200" dirty="0" err="1"/>
              <a:t>enter’da</a:t>
            </a:r>
            <a:r>
              <a:rPr lang="tr-TR" sz="1200" dirty="0"/>
              <a:t> devam etsin. ESC ile çıksın. Diğer tuşlara duyarsız kalsın.</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Anlayamadığınız yerleri bizlere sorunuz.</a:t>
            </a:r>
          </a:p>
        </p:txBody>
      </p:sp>
      <p:sp>
        <p:nvSpPr>
          <p:cNvPr id="3" name="2 İçerik Yer Tutucusu"/>
          <p:cNvSpPr>
            <a:spLocks noGrp="1"/>
          </p:cNvSpPr>
          <p:nvPr>
            <p:ph sz="quarter" idx="1"/>
          </p:nvPr>
        </p:nvSpPr>
        <p:spPr/>
        <p:txBody>
          <a:bodyPr>
            <a:normAutofit/>
          </a:bodyPr>
          <a:lstStyle/>
          <a:p>
            <a:pPr algn="ctr"/>
            <a:r>
              <a:rPr lang="tr-TR" sz="8000" dirty="0"/>
              <a:t>1.ders sonu</a:t>
            </a:r>
          </a:p>
        </p:txBody>
      </p:sp>
    </p:spTree>
    <p:extLst>
      <p:ext uri="{BB962C8B-B14F-4D97-AF65-F5344CB8AC3E}">
        <p14:creationId xmlns="" xmlns:p14="http://schemas.microsoft.com/office/powerpoint/2010/main" val="203272658"/>
      </p:ext>
    </p:extLst>
  </p:cSld>
  <p:clrMapOvr>
    <a:masterClrMapping/>
  </p:clrMapOvr>
  <p:transition>
    <p:random/>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a:t>Kare</a:t>
            </a:r>
          </a:p>
        </p:txBody>
      </p:sp>
      <p:sp>
        <p:nvSpPr>
          <p:cNvPr id="3" name="2 İçerik Yer Tutucusu"/>
          <p:cNvSpPr>
            <a:spLocks noGrp="1"/>
          </p:cNvSpPr>
          <p:nvPr>
            <p:ph sz="quarter" idx="1"/>
          </p:nvPr>
        </p:nvSpPr>
        <p:spPr/>
        <p:txBody>
          <a:bodyPr/>
          <a:lstStyle/>
          <a:p>
            <a:r>
              <a:rPr lang="tr-TR" dirty="0"/>
              <a:t>Satır sayısını kullanıcıdan alıp kare çıktısı oluşturunuz.</a:t>
            </a:r>
          </a:p>
          <a:p>
            <a:r>
              <a:rPr lang="tr-TR" sz="4000" dirty="0"/>
              <a:t> Kare boyutu:</a:t>
            </a:r>
            <a:r>
              <a:rPr lang="tr-TR" sz="4000" b="1" i="1" dirty="0">
                <a:solidFill>
                  <a:srgbClr val="FF0000"/>
                </a:solidFill>
              </a:rPr>
              <a:t>3</a:t>
            </a:r>
          </a:p>
        </p:txBody>
      </p:sp>
      <p:sp>
        <p:nvSpPr>
          <p:cNvPr id="7" name="6 Metin kutusu"/>
          <p:cNvSpPr txBox="1"/>
          <p:nvPr/>
        </p:nvSpPr>
        <p:spPr>
          <a:xfrm>
            <a:off x="4164242" y="1979943"/>
            <a:ext cx="4801958" cy="2800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3200" b="1" dirty="0"/>
              <a:t>EKSTRA:</a:t>
            </a:r>
          </a:p>
          <a:p>
            <a:pPr marL="514350" indent="-514350">
              <a:buFont typeface="+mj-lt"/>
              <a:buAutoNum type="arabicPeriod"/>
            </a:pPr>
            <a:r>
              <a:rPr lang="tr-TR" sz="2400" b="1" dirty="0" err="1"/>
              <a:t>void</a:t>
            </a:r>
            <a:r>
              <a:rPr lang="tr-TR" sz="2400" b="1" dirty="0"/>
              <a:t> kare (</a:t>
            </a:r>
            <a:r>
              <a:rPr lang="tr-TR" sz="2400" b="1" dirty="0" err="1"/>
              <a:t>int</a:t>
            </a:r>
            <a:r>
              <a:rPr lang="tr-TR" sz="2400" b="1" dirty="0"/>
              <a:t> n); </a:t>
            </a:r>
            <a:r>
              <a:rPr lang="tr-TR" sz="2400" dirty="0"/>
              <a:t>FONKSİYONU ile bunu yapınız.</a:t>
            </a:r>
          </a:p>
          <a:p>
            <a:pPr marL="514350" indent="-514350"/>
            <a:r>
              <a:rPr lang="tr-TR" sz="2400" dirty="0"/>
              <a:t>2. 	Küçükten başlatıp 1 sn aralıkla</a:t>
            </a:r>
          </a:p>
          <a:p>
            <a:pPr marL="514350" indent="-514350"/>
            <a:r>
              <a:rPr lang="tr-TR" sz="2400" dirty="0"/>
              <a:t>istenen boyuta gelen kare yapınız. </a:t>
            </a:r>
          </a:p>
          <a:p>
            <a:pPr marL="514350" indent="-514350">
              <a:buFont typeface="+mj-lt"/>
              <a:buAutoNum type="arabicPeriod" startAt="3"/>
            </a:pPr>
            <a:r>
              <a:rPr lang="tr-TR" sz="2400" dirty="0"/>
              <a:t>Negatif değer girişlerine karşı değer kontrolü yapınız.</a:t>
            </a:r>
          </a:p>
        </p:txBody>
      </p:sp>
      <p:sp>
        <p:nvSpPr>
          <p:cNvPr id="6" name="5 Dikdörtgen"/>
          <p:cNvSpPr/>
          <p:nvPr/>
        </p:nvSpPr>
        <p:spPr>
          <a:xfrm>
            <a:off x="4714876" y="571480"/>
            <a:ext cx="393518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tr-TR" sz="1600" b="1" dirty="0"/>
              <a:t>Ders 35 Kod gönderim adresi</a:t>
            </a:r>
            <a:br>
              <a:rPr lang="tr-TR" sz="1600" b="1" dirty="0"/>
            </a:br>
            <a:r>
              <a:rPr lang="tr-TR" sz="1600" b="1" dirty="0"/>
              <a:t>https://tinyurl.com/y742ay6t</a:t>
            </a:r>
          </a:p>
        </p:txBody>
      </p:sp>
      <p:pic>
        <p:nvPicPr>
          <p:cNvPr id="8" name="Picture 4" descr="http://4.bp.blogspot.com/-sdEgnhmIXZk/VB7SxdeMFYI/AAAAAAAAALk/lWicMkU4s2U/s1600/ac829ddeecc44c12987cab354ba6ae7e.png"/>
          <p:cNvPicPr>
            <a:picLocks noChangeAspect="1" noChangeArrowheads="1"/>
          </p:cNvPicPr>
          <p:nvPr/>
        </p:nvPicPr>
        <p:blipFill>
          <a:blip r:embed="rId3" cstate="print"/>
          <a:srcRect/>
          <a:stretch>
            <a:fillRect/>
          </a:stretch>
        </p:blipFill>
        <p:spPr bwMode="auto">
          <a:xfrm>
            <a:off x="3314705" y="5076825"/>
            <a:ext cx="802471" cy="810078"/>
          </a:xfrm>
          <a:prstGeom prst="rect">
            <a:avLst/>
          </a:prstGeom>
          <a:noFill/>
        </p:spPr>
      </p:pic>
      <p:sp>
        <p:nvSpPr>
          <p:cNvPr id="9" name="8 Yuvarlatılmış Dikdörtgen"/>
          <p:cNvSpPr/>
          <p:nvPr/>
        </p:nvSpPr>
        <p:spPr>
          <a:xfrm>
            <a:off x="2722592" y="4880499"/>
            <a:ext cx="801658" cy="392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a:t>.exe dosyasını inceleyelim.</a:t>
            </a:r>
          </a:p>
        </p:txBody>
      </p:sp>
      <p:graphicFrame>
        <p:nvGraphicFramePr>
          <p:cNvPr id="11" name="10 Tablo"/>
          <p:cNvGraphicFramePr>
            <a:graphicFrameLocks noGrp="1"/>
          </p:cNvGraphicFramePr>
          <p:nvPr/>
        </p:nvGraphicFramePr>
        <p:xfrm>
          <a:off x="736600" y="2400300"/>
          <a:ext cx="2324100" cy="1737360"/>
        </p:xfrm>
        <a:graphic>
          <a:graphicData uri="http://schemas.openxmlformats.org/drawingml/2006/table">
            <a:tbl>
              <a:tblPr firstRow="1" bandRow="1">
                <a:tableStyleId>{5940675A-B579-460E-94D1-54222C63F5DA}</a:tableStyleId>
              </a:tblPr>
              <a:tblGrid>
                <a:gridCol w="774700">
                  <a:extLst>
                    <a:ext uri="{9D8B030D-6E8A-4147-A177-3AD203B41FA5}">
                      <a16:colId xmlns="" xmlns:a16="http://schemas.microsoft.com/office/drawing/2014/main" val="20000"/>
                    </a:ext>
                  </a:extLst>
                </a:gridCol>
                <a:gridCol w="774700">
                  <a:extLst>
                    <a:ext uri="{9D8B030D-6E8A-4147-A177-3AD203B41FA5}">
                      <a16:colId xmlns="" xmlns:a16="http://schemas.microsoft.com/office/drawing/2014/main" val="20001"/>
                    </a:ext>
                  </a:extLst>
                </a:gridCol>
                <a:gridCol w="774700">
                  <a:extLst>
                    <a:ext uri="{9D8B030D-6E8A-4147-A177-3AD203B41FA5}">
                      <a16:colId xmlns="" xmlns:a16="http://schemas.microsoft.com/office/drawing/2014/main" val="20002"/>
                    </a:ext>
                  </a:extLst>
                </a:gridCol>
              </a:tblGrid>
              <a:tr h="491068">
                <a:tc>
                  <a:txBody>
                    <a:bodyPr/>
                    <a:lstStyle/>
                    <a:p>
                      <a:pPr algn="ctr"/>
                      <a:r>
                        <a:rPr lang="tr-TR" sz="3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tr-TR" sz="3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tr-TR" sz="3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491068">
                <a:tc>
                  <a:txBody>
                    <a:bodyPr/>
                    <a:lstStyle/>
                    <a:p>
                      <a:pPr algn="ctr"/>
                      <a:r>
                        <a:rPr lang="tr-TR" sz="3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tr-TR" sz="32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tr-TR" sz="3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491068">
                <a:tc>
                  <a:txBody>
                    <a:bodyPr/>
                    <a:lstStyle/>
                    <a:p>
                      <a:pPr algn="ctr"/>
                      <a:r>
                        <a:rPr lang="tr-TR" sz="3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tr-TR" sz="3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tr-TR" sz="3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bl>
          </a:graphicData>
        </a:graphic>
      </p:graphicFrame>
      <p:sp>
        <p:nvSpPr>
          <p:cNvPr id="10" name="9 Yuvarlatılmış Dikdörtgen"/>
          <p:cNvSpPr/>
          <p:nvPr/>
        </p:nvSpPr>
        <p:spPr>
          <a:xfrm>
            <a:off x="5052781" y="4931299"/>
            <a:ext cx="3444877" cy="12306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sz="1600" dirty="0"/>
              <a:t>Piazza’daki SUNU06’nın sonundan fikir alabilirsiniz ve eğer çok zorlanırsanız kare koduna oradan da erişebilirsiniz.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a:t>Zar</a:t>
            </a:r>
          </a:p>
        </p:txBody>
      </p:sp>
      <p:sp>
        <p:nvSpPr>
          <p:cNvPr id="19" name="2 İçerik Yer Tutucusu"/>
          <p:cNvSpPr>
            <a:spLocks noGrp="1"/>
          </p:cNvSpPr>
          <p:nvPr>
            <p:ph sz="quarter" idx="1"/>
          </p:nvPr>
        </p:nvSpPr>
        <p:spPr>
          <a:xfrm>
            <a:off x="457200" y="1219200"/>
            <a:ext cx="6472254" cy="2852742"/>
          </a:xfrm>
        </p:spPr>
        <p:txBody>
          <a:bodyPr>
            <a:normAutofit/>
          </a:bodyPr>
          <a:lstStyle/>
          <a:p>
            <a:r>
              <a:rPr lang="tr-TR" sz="1600" dirty="0"/>
              <a:t>Kullanıcıya kaç kez zar atmak istersiniz:</a:t>
            </a:r>
            <a:r>
              <a:rPr lang="tr-TR" sz="1800" i="1" dirty="0">
                <a:solidFill>
                  <a:srgbClr val="FF0000"/>
                </a:solidFill>
              </a:rPr>
              <a:t>3 </a:t>
            </a:r>
            <a:r>
              <a:rPr lang="tr-TR" sz="1600" i="1" dirty="0">
                <a:solidFill>
                  <a:srgbClr val="FF0000"/>
                </a:solidFill>
              </a:rPr>
              <a:t>(bir sayı girilir)</a:t>
            </a:r>
          </a:p>
          <a:p>
            <a:r>
              <a:rPr lang="tr-TR" sz="1600" dirty="0"/>
              <a:t>1. zar için bir tuşa basınız… </a:t>
            </a:r>
            <a:r>
              <a:rPr lang="tr-TR" sz="1600" i="1" dirty="0">
                <a:solidFill>
                  <a:srgbClr val="FF0000"/>
                </a:solidFill>
              </a:rPr>
              <a:t>(</a:t>
            </a:r>
            <a:r>
              <a:rPr lang="tr-TR" sz="1600" i="1" dirty="0" err="1">
                <a:solidFill>
                  <a:srgbClr val="FF0000"/>
                </a:solidFill>
              </a:rPr>
              <a:t>enter’a</a:t>
            </a:r>
            <a:r>
              <a:rPr lang="tr-TR" sz="1600" i="1" dirty="0">
                <a:solidFill>
                  <a:srgbClr val="FF0000"/>
                </a:solidFill>
              </a:rPr>
              <a:t> basılır)</a:t>
            </a:r>
          </a:p>
          <a:p>
            <a:r>
              <a:rPr lang="tr-TR" sz="1600" dirty="0"/>
              <a:t>Gelen zar: 4</a:t>
            </a:r>
          </a:p>
          <a:p>
            <a:r>
              <a:rPr lang="tr-TR" sz="1600" dirty="0"/>
              <a:t>2. zar için bir tuşa basınız… </a:t>
            </a:r>
            <a:r>
              <a:rPr lang="tr-TR" sz="1600" i="1" dirty="0">
                <a:solidFill>
                  <a:srgbClr val="FF0000"/>
                </a:solidFill>
              </a:rPr>
              <a:t>(</a:t>
            </a:r>
            <a:r>
              <a:rPr lang="tr-TR" sz="1600" i="1" dirty="0" err="1">
                <a:solidFill>
                  <a:srgbClr val="FF0000"/>
                </a:solidFill>
              </a:rPr>
              <a:t>enter’a</a:t>
            </a:r>
            <a:r>
              <a:rPr lang="tr-TR" sz="1600" i="1" dirty="0">
                <a:solidFill>
                  <a:srgbClr val="FF0000"/>
                </a:solidFill>
              </a:rPr>
              <a:t> basılır)</a:t>
            </a:r>
            <a:endParaRPr lang="tr-TR" sz="1600" dirty="0"/>
          </a:p>
          <a:p>
            <a:r>
              <a:rPr lang="tr-TR" sz="1600" dirty="0"/>
              <a:t>Gelen zar: 6</a:t>
            </a:r>
          </a:p>
          <a:p>
            <a:r>
              <a:rPr lang="tr-TR" sz="1600" dirty="0"/>
              <a:t>…</a:t>
            </a:r>
          </a:p>
          <a:p>
            <a:r>
              <a:rPr lang="tr-TR" sz="1600" dirty="0"/>
              <a:t>GELEN ZARLARIN TAMAMI: 4, 6, 1</a:t>
            </a:r>
          </a:p>
        </p:txBody>
      </p:sp>
      <p:sp>
        <p:nvSpPr>
          <p:cNvPr id="6" name="5 Dikdörtgen"/>
          <p:cNvSpPr/>
          <p:nvPr/>
        </p:nvSpPr>
        <p:spPr>
          <a:xfrm>
            <a:off x="5391137" y="377250"/>
            <a:ext cx="326225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tr-TR" sz="1600" b="1" dirty="0"/>
              <a:t>Ders 36 Kod gönderim adresi</a:t>
            </a:r>
            <a:br>
              <a:rPr lang="tr-TR" sz="1600" b="1" dirty="0"/>
            </a:br>
            <a:r>
              <a:rPr lang="tr-TR" sz="1600" b="1" dirty="0"/>
              <a:t>https://tinyurl.com/y7v4awng</a:t>
            </a:r>
          </a:p>
        </p:txBody>
      </p:sp>
      <p:pic>
        <p:nvPicPr>
          <p:cNvPr id="9" name="Picture 4" descr="http://4.bp.blogspot.com/-sdEgnhmIXZk/VB7SxdeMFYI/AAAAAAAAALk/lWicMkU4s2U/s1600/ac829ddeecc44c12987cab354ba6ae7e.png"/>
          <p:cNvPicPr>
            <a:picLocks noChangeAspect="1" noChangeArrowheads="1"/>
          </p:cNvPicPr>
          <p:nvPr/>
        </p:nvPicPr>
        <p:blipFill>
          <a:blip r:embed="rId3" cstate="print"/>
          <a:srcRect/>
          <a:stretch>
            <a:fillRect/>
          </a:stretch>
        </p:blipFill>
        <p:spPr bwMode="auto">
          <a:xfrm>
            <a:off x="8053409" y="5534539"/>
            <a:ext cx="802471" cy="810078"/>
          </a:xfrm>
          <a:prstGeom prst="rect">
            <a:avLst/>
          </a:prstGeom>
          <a:noFill/>
        </p:spPr>
      </p:pic>
      <p:sp>
        <p:nvSpPr>
          <p:cNvPr id="10" name="9 Yuvarlatılmış Dikdörtgen"/>
          <p:cNvSpPr/>
          <p:nvPr/>
        </p:nvSpPr>
        <p:spPr>
          <a:xfrm>
            <a:off x="7461296" y="5338213"/>
            <a:ext cx="801658" cy="392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a:t>.exe dosyasını inceleyelim.</a:t>
            </a:r>
          </a:p>
        </p:txBody>
      </p:sp>
      <p:pic>
        <p:nvPicPr>
          <p:cNvPr id="2050" name="Picture 2" descr="Image result for dice throwing"/>
          <p:cNvPicPr>
            <a:picLocks noChangeAspect="1" noChangeArrowheads="1"/>
          </p:cNvPicPr>
          <p:nvPr/>
        </p:nvPicPr>
        <p:blipFill>
          <a:blip r:embed="rId4"/>
          <a:srcRect/>
          <a:stretch>
            <a:fillRect/>
          </a:stretch>
        </p:blipFill>
        <p:spPr bwMode="auto">
          <a:xfrm>
            <a:off x="4621678" y="4384541"/>
            <a:ext cx="2358169" cy="1907343"/>
          </a:xfrm>
          <a:prstGeom prst="rect">
            <a:avLst/>
          </a:prstGeom>
          <a:noFill/>
        </p:spPr>
      </p:pic>
      <p:cxnSp>
        <p:nvCxnSpPr>
          <p:cNvPr id="17" name="16 Düz Ok Bağlayıcısı"/>
          <p:cNvCxnSpPr/>
          <p:nvPr/>
        </p:nvCxnSpPr>
        <p:spPr>
          <a:xfrm rot="10800000" flipV="1">
            <a:off x="2928925" y="3429000"/>
            <a:ext cx="714380" cy="4286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8" name="17 Metin kutusu"/>
          <p:cNvSpPr txBox="1"/>
          <p:nvPr/>
        </p:nvSpPr>
        <p:spPr>
          <a:xfrm>
            <a:off x="1643042" y="3896029"/>
            <a:ext cx="2000264" cy="923330"/>
          </a:xfrm>
          <a:prstGeom prst="rect">
            <a:avLst/>
          </a:prstGeom>
          <a:noFill/>
        </p:spPr>
        <p:txBody>
          <a:bodyPr wrap="square" rtlCol="0">
            <a:spAutoFit/>
          </a:bodyPr>
          <a:lstStyle/>
          <a:p>
            <a:r>
              <a:rPr lang="tr-TR" i="1" dirty="0"/>
              <a:t>En sonda virgül olmadığına dikkat ettiniz mi?</a:t>
            </a:r>
          </a:p>
        </p:txBody>
      </p:sp>
      <p:sp>
        <p:nvSpPr>
          <p:cNvPr id="20" name="19 Metin kutusu"/>
          <p:cNvSpPr txBox="1"/>
          <p:nvPr/>
        </p:nvSpPr>
        <p:spPr>
          <a:xfrm>
            <a:off x="4643438" y="1833926"/>
            <a:ext cx="4043362"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400" b="1" dirty="0"/>
              <a:t>EKSTRA:</a:t>
            </a:r>
          </a:p>
          <a:p>
            <a:pPr marL="514350" indent="-514350">
              <a:buFont typeface="+mj-lt"/>
              <a:buAutoNum type="arabicPeriod"/>
            </a:pPr>
            <a:r>
              <a:rPr lang="tr-TR" b="1" dirty="0" err="1"/>
              <a:t>void</a:t>
            </a:r>
            <a:r>
              <a:rPr lang="tr-TR" b="1" dirty="0"/>
              <a:t> zar (</a:t>
            </a:r>
            <a:r>
              <a:rPr lang="tr-TR" b="1" dirty="0" err="1"/>
              <a:t>int</a:t>
            </a:r>
            <a:r>
              <a:rPr lang="tr-TR" b="1" dirty="0"/>
              <a:t> dizi[], </a:t>
            </a:r>
            <a:r>
              <a:rPr lang="tr-TR" b="1" dirty="0" err="1"/>
              <a:t>int</a:t>
            </a:r>
            <a:r>
              <a:rPr lang="tr-TR" b="1" dirty="0"/>
              <a:t> i); </a:t>
            </a:r>
            <a:r>
              <a:rPr lang="tr-TR" dirty="0"/>
              <a:t>FONKSİYONU ile bunu yapınız.</a:t>
            </a:r>
          </a:p>
          <a:p>
            <a:pPr marL="514350" indent="-514350"/>
            <a:r>
              <a:rPr lang="tr-TR" sz="1400" dirty="0"/>
              <a:t>	(zarı atıp, dizi’nin i indisine kaydeder.)</a:t>
            </a:r>
          </a:p>
          <a:p>
            <a:pPr marL="514350" indent="-514350"/>
            <a:r>
              <a:rPr lang="tr-TR" dirty="0"/>
              <a:t>2. 	En sonda, gelen maksimum ve minimum zar değerlerini de gösterin.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amond(in)">
                                      <p:cBhvr>
                                        <p:cTn id="7" dur="2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diamond(in)">
                                      <p:cBhvr>
                                        <p:cTn id="12" dur="20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diamond(in)">
                                      <p:cBhvr>
                                        <p:cTn id="17" dur="20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diamond(in)">
                                      <p:cBhvr>
                                        <p:cTn id="22" dur="20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diamond(in)">
                                      <p:cBhvr>
                                        <p:cTn id="27" dur="20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diamond(in)">
                                      <p:cBhvr>
                                        <p:cTn id="32" dur="20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diamond(in)">
                                      <p:cBhvr>
                                        <p:cTn id="37" dur="20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tr-TR" dirty="0"/>
              <a:t>İç içe geçmiş döngüler</a:t>
            </a:r>
            <a:endParaRPr lang="en-US" dirty="0"/>
          </a:p>
        </p:txBody>
      </p:sp>
      <p:sp>
        <p:nvSpPr>
          <p:cNvPr id="33795" name="Rectangle 3"/>
          <p:cNvSpPr>
            <a:spLocks noGrp="1" noChangeArrowheads="1"/>
          </p:cNvSpPr>
          <p:nvPr>
            <p:ph sz="quarter" idx="1"/>
          </p:nvPr>
        </p:nvSpPr>
        <p:spPr/>
        <p:txBody>
          <a:bodyPr>
            <a:normAutofit/>
          </a:bodyPr>
          <a:lstStyle/>
          <a:p>
            <a:r>
              <a:rPr lang="en-US" sz="2800" b="0" dirty="0"/>
              <a:t>Loops may be nested (embedded) inside of each other.</a:t>
            </a:r>
          </a:p>
          <a:p>
            <a:r>
              <a:rPr lang="en-US" sz="2800" b="0" dirty="0"/>
              <a:t>Actually, any control structure (sequence, selection, or repetition) may be nested inside of any other control structure.</a:t>
            </a:r>
          </a:p>
          <a:p>
            <a:r>
              <a:rPr lang="en-US" sz="2800" b="0" dirty="0"/>
              <a:t>It is common to see nested </a:t>
            </a:r>
            <a:r>
              <a:rPr lang="en-US" sz="2800" b="0" i="1" dirty="0"/>
              <a:t>for loops</a:t>
            </a:r>
            <a:r>
              <a:rPr lang="en-US" sz="2800" b="0" dirty="0"/>
              <a:t>.</a:t>
            </a:r>
          </a:p>
        </p:txBody>
      </p:sp>
    </p:spTree>
    <p:extLst>
      <p:ext uri="{BB962C8B-B14F-4D97-AF65-F5344CB8AC3E}">
        <p14:creationId xmlns="" xmlns:p14="http://schemas.microsoft.com/office/powerpoint/2010/main" val="2622314965"/>
      </p:ext>
    </p:extLst>
  </p:cSld>
  <p:clrMapOvr>
    <a:overrideClrMapping bg1="lt1" tx1="dk1" bg2="lt2" tx2="dk2" accent1="accent1" accent2="accent2" accent3="accent3" accent4="accent4" accent5="accent5" accent6="accent6" hlink="hlink" folHlink="folHlink"/>
  </p:clrMapOvr>
  <p:transition>
    <p:random/>
  </p:transition>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noFill/>
          <a:ln/>
        </p:spPr>
        <p:txBody>
          <a:bodyPr/>
          <a:lstStyle/>
          <a:p>
            <a:r>
              <a:rPr lang="tr-TR" dirty="0"/>
              <a:t>İç içe geçmiş döngüler</a:t>
            </a:r>
            <a:endParaRPr lang="en-US" sz="2000" dirty="0"/>
          </a:p>
        </p:txBody>
      </p:sp>
      <p:sp>
        <p:nvSpPr>
          <p:cNvPr id="34819" name="Rectangle 3"/>
          <p:cNvSpPr>
            <a:spLocks noGrp="1" noChangeArrowheads="1"/>
          </p:cNvSpPr>
          <p:nvPr>
            <p:ph sz="quarter" idx="1"/>
          </p:nvPr>
        </p:nvSpPr>
        <p:spPr>
          <a:xfrm>
            <a:off x="0" y="1295400"/>
            <a:ext cx="4191000" cy="4953000"/>
          </a:xfrm>
          <a:noFill/>
          <a:ln/>
        </p:spPr>
        <p:txBody>
          <a:bodyPr>
            <a:normAutofit fontScale="92500" lnSpcReduction="10000"/>
          </a:bodyPr>
          <a:lstStyle/>
          <a:p>
            <a:pPr>
              <a:lnSpc>
                <a:spcPct val="90000"/>
              </a:lnSpc>
              <a:buFontTx/>
              <a:buNone/>
            </a:pPr>
            <a:r>
              <a:rPr lang="en-US" sz="2000" dirty="0"/>
              <a:t>		for ( </a:t>
            </a:r>
            <a:r>
              <a:rPr lang="en-US" sz="2000" dirty="0" err="1"/>
              <a:t>i</a:t>
            </a:r>
            <a:r>
              <a:rPr lang="en-US" sz="2000" dirty="0"/>
              <a:t> = 1; </a:t>
            </a:r>
            <a:r>
              <a:rPr lang="en-US" sz="2000" dirty="0" err="1"/>
              <a:t>i</a:t>
            </a:r>
            <a:r>
              <a:rPr lang="en-US" sz="2000" dirty="0"/>
              <a:t> &lt;</a:t>
            </a:r>
            <a:r>
              <a:rPr lang="tr-TR" sz="2000" dirty="0"/>
              <a:t>=</a:t>
            </a:r>
            <a:r>
              <a:rPr lang="en-US" sz="2000" dirty="0"/>
              <a:t> </a:t>
            </a:r>
            <a:r>
              <a:rPr lang="tr-TR" sz="2000" dirty="0"/>
              <a:t>2</a:t>
            </a:r>
            <a:r>
              <a:rPr lang="en-US" sz="2000" dirty="0"/>
              <a:t>; </a:t>
            </a:r>
            <a:r>
              <a:rPr lang="en-US" sz="2000" dirty="0" err="1"/>
              <a:t>i</a:t>
            </a:r>
            <a:r>
              <a:rPr lang="en-US" sz="2000" dirty="0"/>
              <a:t> = </a:t>
            </a:r>
            <a:r>
              <a:rPr lang="en-US" sz="2000" dirty="0" err="1"/>
              <a:t>i</a:t>
            </a:r>
            <a:r>
              <a:rPr lang="en-US" sz="2000" dirty="0"/>
              <a:t> + 1 )</a:t>
            </a:r>
          </a:p>
          <a:p>
            <a:pPr>
              <a:lnSpc>
                <a:spcPct val="90000"/>
              </a:lnSpc>
              <a:buFontTx/>
              <a:buNone/>
            </a:pPr>
            <a:r>
              <a:rPr lang="en-US" sz="2000" dirty="0"/>
              <a:t>		{</a:t>
            </a:r>
          </a:p>
          <a:p>
            <a:pPr>
              <a:lnSpc>
                <a:spcPct val="90000"/>
              </a:lnSpc>
              <a:buFontTx/>
              <a:buNone/>
            </a:pPr>
            <a:r>
              <a:rPr lang="en-US" sz="2000" dirty="0"/>
              <a:t>		    for ( j = 1; j &lt;</a:t>
            </a:r>
            <a:r>
              <a:rPr lang="tr-TR" sz="2000" dirty="0"/>
              <a:t>=4</a:t>
            </a:r>
            <a:r>
              <a:rPr lang="en-US" sz="2000" dirty="0"/>
              <a:t>; j = j + 1 )</a:t>
            </a:r>
          </a:p>
          <a:p>
            <a:pPr>
              <a:lnSpc>
                <a:spcPct val="90000"/>
              </a:lnSpc>
              <a:buFontTx/>
              <a:buNone/>
            </a:pPr>
            <a:r>
              <a:rPr lang="en-US" sz="2000" dirty="0"/>
              <a:t>		    {</a:t>
            </a:r>
          </a:p>
          <a:p>
            <a:pPr>
              <a:lnSpc>
                <a:spcPct val="90000"/>
              </a:lnSpc>
              <a:buFontTx/>
              <a:buNone/>
            </a:pPr>
            <a:r>
              <a:rPr lang="en-US" sz="2000" dirty="0"/>
              <a:t>			if ( j % 2 == 0 )</a:t>
            </a:r>
          </a:p>
          <a:p>
            <a:pPr>
              <a:lnSpc>
                <a:spcPct val="90000"/>
              </a:lnSpc>
              <a:buFontTx/>
              <a:buNone/>
            </a:pPr>
            <a:r>
              <a:rPr lang="en-US" sz="2000" dirty="0"/>
              <a:t>			{</a:t>
            </a:r>
          </a:p>
          <a:p>
            <a:pPr>
              <a:lnSpc>
                <a:spcPct val="90000"/>
              </a:lnSpc>
              <a:buFontTx/>
              <a:buNone/>
            </a:pPr>
            <a:r>
              <a:rPr lang="en-US" sz="2000" dirty="0"/>
              <a:t>			    </a:t>
            </a:r>
            <a:r>
              <a:rPr lang="en-US" sz="2000" dirty="0" err="1"/>
              <a:t>printf</a:t>
            </a:r>
            <a:r>
              <a:rPr lang="en-US" sz="2000" dirty="0"/>
              <a:t> (</a:t>
            </a:r>
            <a:r>
              <a:rPr lang="ja-JP" altLang="en-US" sz="2000" dirty="0">
                <a:latin typeface="Arial"/>
              </a:rPr>
              <a:t>“</a:t>
            </a:r>
            <a:r>
              <a:rPr lang="en-US" altLang="ja-JP" sz="2000" dirty="0"/>
              <a:t>A</a:t>
            </a:r>
            <a:r>
              <a:rPr lang="ja-JP" altLang="en-US" sz="2000" dirty="0">
                <a:latin typeface="Arial"/>
              </a:rPr>
              <a:t>”</a:t>
            </a:r>
            <a:r>
              <a:rPr lang="en-US" sz="2000" dirty="0"/>
              <a:t>) ;</a:t>
            </a:r>
          </a:p>
          <a:p>
            <a:pPr>
              <a:lnSpc>
                <a:spcPct val="90000"/>
              </a:lnSpc>
              <a:buFontTx/>
              <a:buNone/>
            </a:pPr>
            <a:r>
              <a:rPr lang="en-US" sz="2000" dirty="0"/>
              <a:t>			}</a:t>
            </a:r>
          </a:p>
          <a:p>
            <a:pPr>
              <a:lnSpc>
                <a:spcPct val="90000"/>
              </a:lnSpc>
              <a:buFontTx/>
              <a:buNone/>
            </a:pPr>
            <a:r>
              <a:rPr lang="en-US" sz="2000" dirty="0"/>
              <a:t>			else</a:t>
            </a:r>
          </a:p>
          <a:p>
            <a:pPr>
              <a:lnSpc>
                <a:spcPct val="90000"/>
              </a:lnSpc>
              <a:buFontTx/>
              <a:buNone/>
            </a:pPr>
            <a:r>
              <a:rPr lang="en-US" sz="2000" dirty="0"/>
              <a:t>			{</a:t>
            </a:r>
          </a:p>
          <a:p>
            <a:pPr>
              <a:lnSpc>
                <a:spcPct val="90000"/>
              </a:lnSpc>
              <a:buFontTx/>
              <a:buNone/>
            </a:pPr>
            <a:r>
              <a:rPr lang="en-US" sz="2000" dirty="0"/>
              <a:t>			    </a:t>
            </a:r>
            <a:r>
              <a:rPr lang="en-US" sz="2000" dirty="0" err="1"/>
              <a:t>printf</a:t>
            </a:r>
            <a:r>
              <a:rPr lang="en-US" sz="2000" dirty="0"/>
              <a:t> (</a:t>
            </a:r>
            <a:r>
              <a:rPr lang="ja-JP" altLang="en-US" sz="2000" dirty="0">
                <a:latin typeface="Arial"/>
              </a:rPr>
              <a:t>“</a:t>
            </a:r>
            <a:r>
              <a:rPr lang="en-US" altLang="ja-JP" sz="2000" dirty="0"/>
              <a:t>B</a:t>
            </a:r>
            <a:r>
              <a:rPr lang="ja-JP" altLang="en-US" sz="2000" dirty="0">
                <a:latin typeface="Arial"/>
              </a:rPr>
              <a:t>”</a:t>
            </a:r>
            <a:r>
              <a:rPr lang="en-US" sz="2000" dirty="0"/>
              <a:t>) ;</a:t>
            </a:r>
          </a:p>
          <a:p>
            <a:pPr>
              <a:lnSpc>
                <a:spcPct val="90000"/>
              </a:lnSpc>
              <a:buFontTx/>
              <a:buNone/>
            </a:pPr>
            <a:r>
              <a:rPr lang="en-US" sz="2000" dirty="0"/>
              <a:t>			}</a:t>
            </a:r>
          </a:p>
          <a:p>
            <a:pPr>
              <a:lnSpc>
                <a:spcPct val="90000"/>
              </a:lnSpc>
              <a:buFontTx/>
              <a:buNone/>
            </a:pPr>
            <a:r>
              <a:rPr lang="en-US" sz="2000" dirty="0"/>
              <a:t>		    }</a:t>
            </a:r>
          </a:p>
          <a:p>
            <a:pPr>
              <a:lnSpc>
                <a:spcPct val="90000"/>
              </a:lnSpc>
              <a:buFontTx/>
              <a:buNone/>
            </a:pPr>
            <a:r>
              <a:rPr lang="en-US" sz="2000" dirty="0"/>
              <a:t>		    </a:t>
            </a:r>
            <a:r>
              <a:rPr lang="en-US" sz="2000" dirty="0" err="1"/>
              <a:t>printf</a:t>
            </a:r>
            <a:r>
              <a:rPr lang="en-US" sz="2000" dirty="0"/>
              <a:t> (</a:t>
            </a:r>
            <a:r>
              <a:rPr lang="ja-JP" altLang="en-US" sz="2000" dirty="0">
                <a:latin typeface="Arial"/>
              </a:rPr>
              <a:t>“</a:t>
            </a:r>
            <a:r>
              <a:rPr lang="en-US" sz="2000" dirty="0"/>
              <a:t>\n</a:t>
            </a:r>
            <a:r>
              <a:rPr lang="ja-JP" altLang="en-US" sz="2000" dirty="0">
                <a:latin typeface="Arial"/>
              </a:rPr>
              <a:t>”</a:t>
            </a:r>
            <a:r>
              <a:rPr lang="en-US" sz="2000" dirty="0"/>
              <a:t>) ;</a:t>
            </a:r>
          </a:p>
          <a:p>
            <a:pPr>
              <a:lnSpc>
                <a:spcPct val="90000"/>
              </a:lnSpc>
              <a:buFontTx/>
              <a:buNone/>
            </a:pPr>
            <a:r>
              <a:rPr lang="en-US" sz="2000" dirty="0"/>
              <a:t>		}</a:t>
            </a:r>
          </a:p>
        </p:txBody>
      </p:sp>
      <p:sp>
        <p:nvSpPr>
          <p:cNvPr id="34820" name="Rectangle 4"/>
          <p:cNvSpPr>
            <a:spLocks noChangeArrowheads="1"/>
          </p:cNvSpPr>
          <p:nvPr/>
        </p:nvSpPr>
        <p:spPr bwMode="auto">
          <a:xfrm>
            <a:off x="5486400" y="2590800"/>
            <a:ext cx="3425825" cy="161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sz="2000"/>
              <a:t>How many times is the </a:t>
            </a:r>
            <a:r>
              <a:rPr lang="ja-JP" altLang="en-US" sz="2000">
                <a:latin typeface="Arial"/>
              </a:rPr>
              <a:t>“</a:t>
            </a:r>
            <a:r>
              <a:rPr lang="en-US" sz="2000"/>
              <a:t>if</a:t>
            </a:r>
            <a:r>
              <a:rPr lang="ja-JP" altLang="en-US" sz="2000">
                <a:latin typeface="Arial"/>
              </a:rPr>
              <a:t>”</a:t>
            </a:r>
            <a:r>
              <a:rPr lang="en-US" sz="2000"/>
              <a:t> statement executed?</a:t>
            </a:r>
          </a:p>
          <a:p>
            <a:pPr>
              <a:spcBef>
                <a:spcPct val="50000"/>
              </a:spcBef>
            </a:pPr>
            <a:endParaRPr lang="en-US" sz="2000"/>
          </a:p>
          <a:p>
            <a:pPr>
              <a:spcBef>
                <a:spcPct val="50000"/>
              </a:spcBef>
            </a:pPr>
            <a:r>
              <a:rPr lang="en-US" sz="2000"/>
              <a:t>What is the output ?</a:t>
            </a:r>
          </a:p>
        </p:txBody>
      </p:sp>
      <p:sp>
        <p:nvSpPr>
          <p:cNvPr id="34821" name="AutoShape 5"/>
          <p:cNvSpPr>
            <a:spLocks noChangeArrowheads="1"/>
          </p:cNvSpPr>
          <p:nvPr/>
        </p:nvSpPr>
        <p:spPr bwMode="auto">
          <a:xfrm flipH="1">
            <a:off x="5251450" y="2205204"/>
            <a:ext cx="1365250" cy="222250"/>
          </a:xfrm>
          <a:prstGeom prst="rightArrow">
            <a:avLst>
              <a:gd name="adj1" fmla="val 50000"/>
              <a:gd name="adj2" fmla="val 307171"/>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Right Bracket 1"/>
          <p:cNvSpPr/>
          <p:nvPr/>
        </p:nvSpPr>
        <p:spPr>
          <a:xfrm>
            <a:off x="3284271" y="1962635"/>
            <a:ext cx="436192" cy="324540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ket 6"/>
          <p:cNvSpPr/>
          <p:nvPr/>
        </p:nvSpPr>
        <p:spPr>
          <a:xfrm>
            <a:off x="4191000" y="1417637"/>
            <a:ext cx="436192" cy="4290681"/>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4772456" y="3206921"/>
            <a:ext cx="1154626" cy="646331"/>
          </a:xfrm>
          <a:prstGeom prst="rect">
            <a:avLst/>
          </a:prstGeom>
          <a:noFill/>
        </p:spPr>
        <p:txBody>
          <a:bodyPr wrap="square" rtlCol="0">
            <a:spAutoFit/>
          </a:bodyPr>
          <a:lstStyle/>
          <a:p>
            <a:r>
              <a:rPr lang="en-US" b="1" dirty="0">
                <a:solidFill>
                  <a:srgbClr val="FF0000"/>
                </a:solidFill>
              </a:rPr>
              <a:t>1   </a:t>
            </a:r>
            <a:r>
              <a:rPr lang="en-US" b="1" dirty="0" err="1"/>
              <a:t>i</a:t>
            </a:r>
            <a:r>
              <a:rPr lang="en-US" b="1" dirty="0"/>
              <a:t> = 1</a:t>
            </a:r>
            <a:endParaRPr lang="en-US" b="1" dirty="0">
              <a:solidFill>
                <a:srgbClr val="FF0000"/>
              </a:solidFill>
            </a:endParaRPr>
          </a:p>
          <a:p>
            <a:endParaRPr lang="en-US" b="1" dirty="0">
              <a:solidFill>
                <a:srgbClr val="FF0000"/>
              </a:solidFill>
            </a:endParaRPr>
          </a:p>
        </p:txBody>
      </p:sp>
      <p:sp>
        <p:nvSpPr>
          <p:cNvPr id="9" name="TextBox 8"/>
          <p:cNvSpPr txBox="1"/>
          <p:nvPr/>
        </p:nvSpPr>
        <p:spPr>
          <a:xfrm>
            <a:off x="2706958" y="3490071"/>
            <a:ext cx="1154626" cy="646331"/>
          </a:xfrm>
          <a:prstGeom prst="rect">
            <a:avLst/>
          </a:prstGeom>
          <a:noFill/>
        </p:spPr>
        <p:txBody>
          <a:bodyPr wrap="square" rtlCol="0">
            <a:spAutoFit/>
          </a:bodyPr>
          <a:lstStyle/>
          <a:p>
            <a:r>
              <a:rPr lang="en-US" b="1" dirty="0">
                <a:solidFill>
                  <a:srgbClr val="0000FF"/>
                </a:solidFill>
              </a:rPr>
              <a:t>1</a:t>
            </a:r>
            <a:r>
              <a:rPr lang="en-US" b="1" dirty="0">
                <a:solidFill>
                  <a:srgbClr val="FF0000"/>
                </a:solidFill>
              </a:rPr>
              <a:t>   </a:t>
            </a:r>
            <a:r>
              <a:rPr lang="en-US" b="1" dirty="0"/>
              <a:t>j = 1</a:t>
            </a:r>
            <a:endParaRPr lang="en-US" b="1" dirty="0">
              <a:solidFill>
                <a:srgbClr val="FF0000"/>
              </a:solidFill>
            </a:endParaRPr>
          </a:p>
          <a:p>
            <a:endParaRPr lang="en-US" b="1" dirty="0">
              <a:solidFill>
                <a:srgbClr val="FF0000"/>
              </a:solidFill>
            </a:endParaRPr>
          </a:p>
        </p:txBody>
      </p:sp>
      <p:sp>
        <p:nvSpPr>
          <p:cNvPr id="10" name="TextBox 9"/>
          <p:cNvSpPr txBox="1"/>
          <p:nvPr/>
        </p:nvSpPr>
        <p:spPr>
          <a:xfrm>
            <a:off x="2706956" y="3642471"/>
            <a:ext cx="1154626" cy="646331"/>
          </a:xfrm>
          <a:prstGeom prst="rect">
            <a:avLst/>
          </a:prstGeom>
          <a:noFill/>
        </p:spPr>
        <p:txBody>
          <a:bodyPr wrap="square" rtlCol="0">
            <a:spAutoFit/>
          </a:bodyPr>
          <a:lstStyle/>
          <a:p>
            <a:r>
              <a:rPr lang="en-US" b="1" dirty="0">
                <a:solidFill>
                  <a:srgbClr val="0000FF"/>
                </a:solidFill>
              </a:rPr>
              <a:t>2</a:t>
            </a:r>
            <a:r>
              <a:rPr lang="en-US" b="1" dirty="0">
                <a:solidFill>
                  <a:srgbClr val="FF0000"/>
                </a:solidFill>
              </a:rPr>
              <a:t>   </a:t>
            </a:r>
            <a:r>
              <a:rPr lang="en-US" b="1" dirty="0"/>
              <a:t>j = 2</a:t>
            </a:r>
            <a:endParaRPr lang="en-US" b="1" dirty="0">
              <a:solidFill>
                <a:srgbClr val="FF0000"/>
              </a:solidFill>
            </a:endParaRPr>
          </a:p>
          <a:p>
            <a:endParaRPr lang="en-US" b="1" dirty="0">
              <a:solidFill>
                <a:srgbClr val="FF0000"/>
              </a:solidFill>
            </a:endParaRPr>
          </a:p>
        </p:txBody>
      </p:sp>
      <p:sp>
        <p:nvSpPr>
          <p:cNvPr id="11" name="TextBox 10"/>
          <p:cNvSpPr txBox="1"/>
          <p:nvPr/>
        </p:nvSpPr>
        <p:spPr>
          <a:xfrm>
            <a:off x="2705408" y="3794871"/>
            <a:ext cx="1154626" cy="646331"/>
          </a:xfrm>
          <a:prstGeom prst="rect">
            <a:avLst/>
          </a:prstGeom>
          <a:noFill/>
        </p:spPr>
        <p:txBody>
          <a:bodyPr wrap="square" rtlCol="0">
            <a:spAutoFit/>
          </a:bodyPr>
          <a:lstStyle/>
          <a:p>
            <a:r>
              <a:rPr lang="en-US" b="1" dirty="0">
                <a:solidFill>
                  <a:srgbClr val="0000FF"/>
                </a:solidFill>
              </a:rPr>
              <a:t>3</a:t>
            </a:r>
            <a:r>
              <a:rPr lang="en-US" b="1" dirty="0">
                <a:solidFill>
                  <a:srgbClr val="FF0000"/>
                </a:solidFill>
              </a:rPr>
              <a:t>   </a:t>
            </a:r>
            <a:r>
              <a:rPr lang="en-US" b="1" dirty="0"/>
              <a:t>j = 3</a:t>
            </a:r>
            <a:endParaRPr lang="en-US" b="1" dirty="0">
              <a:solidFill>
                <a:srgbClr val="FF0000"/>
              </a:solidFill>
            </a:endParaRPr>
          </a:p>
          <a:p>
            <a:endParaRPr lang="en-US" b="1" dirty="0">
              <a:solidFill>
                <a:srgbClr val="FF0000"/>
              </a:solidFill>
            </a:endParaRPr>
          </a:p>
        </p:txBody>
      </p:sp>
      <p:sp>
        <p:nvSpPr>
          <p:cNvPr id="12" name="TextBox 11"/>
          <p:cNvSpPr txBox="1"/>
          <p:nvPr/>
        </p:nvSpPr>
        <p:spPr>
          <a:xfrm>
            <a:off x="2706958" y="3993758"/>
            <a:ext cx="1154626" cy="646331"/>
          </a:xfrm>
          <a:prstGeom prst="rect">
            <a:avLst/>
          </a:prstGeom>
          <a:noFill/>
        </p:spPr>
        <p:txBody>
          <a:bodyPr wrap="square" rtlCol="0">
            <a:spAutoFit/>
          </a:bodyPr>
          <a:lstStyle/>
          <a:p>
            <a:r>
              <a:rPr lang="en-US" b="1" dirty="0">
                <a:solidFill>
                  <a:srgbClr val="0000FF"/>
                </a:solidFill>
              </a:rPr>
              <a:t>4</a:t>
            </a:r>
            <a:r>
              <a:rPr lang="en-US" b="1" dirty="0">
                <a:solidFill>
                  <a:srgbClr val="FF0000"/>
                </a:solidFill>
              </a:rPr>
              <a:t>   </a:t>
            </a:r>
            <a:r>
              <a:rPr lang="en-US" b="1" dirty="0"/>
              <a:t>j = 4</a:t>
            </a:r>
            <a:endParaRPr lang="en-US" b="1" dirty="0">
              <a:solidFill>
                <a:srgbClr val="FF0000"/>
              </a:solidFill>
            </a:endParaRPr>
          </a:p>
          <a:p>
            <a:endParaRPr lang="en-US" b="1" dirty="0">
              <a:solidFill>
                <a:srgbClr val="FF0000"/>
              </a:solidFill>
            </a:endParaRPr>
          </a:p>
        </p:txBody>
      </p:sp>
      <p:sp>
        <p:nvSpPr>
          <p:cNvPr id="13" name="TextBox 12"/>
          <p:cNvSpPr txBox="1"/>
          <p:nvPr/>
        </p:nvSpPr>
        <p:spPr>
          <a:xfrm>
            <a:off x="4770908" y="3372149"/>
            <a:ext cx="1154626" cy="646331"/>
          </a:xfrm>
          <a:prstGeom prst="rect">
            <a:avLst/>
          </a:prstGeom>
          <a:noFill/>
        </p:spPr>
        <p:txBody>
          <a:bodyPr wrap="square" rtlCol="0">
            <a:spAutoFit/>
          </a:bodyPr>
          <a:lstStyle/>
          <a:p>
            <a:r>
              <a:rPr lang="en-US" b="1" dirty="0">
                <a:solidFill>
                  <a:srgbClr val="FF0000"/>
                </a:solidFill>
              </a:rPr>
              <a:t>2   </a:t>
            </a:r>
            <a:r>
              <a:rPr lang="en-US" b="1" dirty="0" err="1"/>
              <a:t>i</a:t>
            </a:r>
            <a:r>
              <a:rPr lang="en-US" b="1" dirty="0"/>
              <a:t> = 2</a:t>
            </a:r>
            <a:endParaRPr lang="en-US" b="1" dirty="0">
              <a:solidFill>
                <a:srgbClr val="FF0000"/>
              </a:solidFill>
            </a:endParaRPr>
          </a:p>
          <a:p>
            <a:endParaRPr lang="en-US" b="1" dirty="0">
              <a:solidFill>
                <a:srgbClr val="FF0000"/>
              </a:solidFill>
            </a:endParaRPr>
          </a:p>
        </p:txBody>
      </p:sp>
      <p:grpSp>
        <p:nvGrpSpPr>
          <p:cNvPr id="5" name="Group 7"/>
          <p:cNvGrpSpPr/>
          <p:nvPr/>
        </p:nvGrpSpPr>
        <p:grpSpPr>
          <a:xfrm>
            <a:off x="6059803" y="4245761"/>
            <a:ext cx="1749970" cy="1017554"/>
            <a:chOff x="6059803" y="4245761"/>
            <a:chExt cx="1749970" cy="1017554"/>
          </a:xfrm>
        </p:grpSpPr>
        <p:sp>
          <p:nvSpPr>
            <p:cNvPr id="6" name="Rounded Rectangular Callout 5"/>
            <p:cNvSpPr/>
            <p:nvPr/>
          </p:nvSpPr>
          <p:spPr>
            <a:xfrm>
              <a:off x="6059803" y="4245761"/>
              <a:ext cx="1749970" cy="1017554"/>
            </a:xfrm>
            <a:prstGeom prst="wedgeRoundRectCallout">
              <a:avLst>
                <a:gd name="adj1" fmla="val 22674"/>
                <a:gd name="adj2" fmla="val 65709"/>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tr-TR"/>
            </a:p>
          </p:txBody>
        </p:sp>
        <p:pic>
          <p:nvPicPr>
            <p:cNvPr id="4" name="Picture 3"/>
            <p:cNvPicPr>
              <a:picLocks noChangeAspect="1"/>
            </p:cNvPicPr>
            <p:nvPr/>
          </p:nvPicPr>
          <p:blipFill>
            <a:blip r:embed="rId4"/>
            <a:stretch>
              <a:fillRect/>
            </a:stretch>
          </p:blipFill>
          <p:spPr>
            <a:xfrm>
              <a:off x="6337299" y="4287823"/>
              <a:ext cx="1283467" cy="933431"/>
            </a:xfrm>
            <a:prstGeom prst="rect">
              <a:avLst/>
            </a:prstGeom>
          </p:spPr>
        </p:pic>
      </p:grpSp>
      <p:pic>
        <p:nvPicPr>
          <p:cNvPr id="1026" name="Picture 2" descr="http://www.theholidayspot.com/fathersday/clip_art/images/dad.gif"/>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979032" y="4841739"/>
            <a:ext cx="1806182" cy="180618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77394082"/>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3" nodeType="clickEffect">
                                  <p:stCondLst>
                                    <p:cond delay="0"/>
                                  </p:stCondLst>
                                  <p:childTnLst>
                                    <p:set>
                                      <p:cBhvr>
                                        <p:cTn id="70" dur="1" fill="hold">
                                          <p:stCondLst>
                                            <p:cond delay="0"/>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9" grpId="2"/>
      <p:bldP spid="9" grpId="3"/>
      <p:bldP spid="10" grpId="0"/>
      <p:bldP spid="10" grpId="1"/>
      <p:bldP spid="10" grpId="2"/>
      <p:bldP spid="10" grpId="3"/>
      <p:bldP spid="11" grpId="0"/>
      <p:bldP spid="11" grpId="1"/>
      <p:bldP spid="11" grpId="2"/>
      <p:bldP spid="11" grpId="3"/>
      <p:bldP spid="12" grpId="0" build="allAtOnce"/>
      <p:bldP spid="12" grpId="1" build="allAtOnce"/>
      <p:bldP spid="13" grpId="0"/>
    </p:bld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SLAYTLAR</a:t>
            </a:r>
          </a:p>
        </p:txBody>
      </p:sp>
      <p:sp>
        <p:nvSpPr>
          <p:cNvPr id="3" name="2 İçerik Yer Tutucusu"/>
          <p:cNvSpPr>
            <a:spLocks noGrp="1"/>
          </p:cNvSpPr>
          <p:nvPr>
            <p:ph sz="quarter" idx="1"/>
          </p:nvPr>
        </p:nvSpPr>
        <p:spPr/>
        <p:txBody>
          <a:bodyPr>
            <a:normAutofit/>
          </a:bodyPr>
          <a:lstStyle/>
          <a:p>
            <a:r>
              <a:rPr lang="tr-TR" sz="7200" dirty="0"/>
              <a:t>EKRANA ŞEKİL ÇİZDİRME ALIŞTIRMALARI</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DİKKAT!</a:t>
            </a:r>
          </a:p>
        </p:txBody>
      </p:sp>
      <p:sp>
        <p:nvSpPr>
          <p:cNvPr id="3" name="2 İçerik Yer Tutucusu"/>
          <p:cNvSpPr>
            <a:spLocks noGrp="1"/>
          </p:cNvSpPr>
          <p:nvPr>
            <p:ph sz="quarter" idx="1"/>
          </p:nvPr>
        </p:nvSpPr>
        <p:spPr/>
        <p:txBody>
          <a:bodyPr/>
          <a:lstStyle/>
          <a:p>
            <a:r>
              <a:rPr lang="tr-TR" dirty="0"/>
              <a:t>Şekil Çizdirme </a:t>
            </a:r>
            <a:r>
              <a:rPr lang="tr-TR" dirty="0" err="1"/>
              <a:t>algoritmik</a:t>
            </a:r>
            <a:r>
              <a:rPr lang="tr-TR" dirty="0"/>
              <a:t> ve sistematik düşüncenin üst seviyede gerektiği bir uygulama alanıdır.</a:t>
            </a:r>
          </a:p>
          <a:p>
            <a:r>
              <a:rPr lang="tr-TR" dirty="0"/>
              <a:t>Size şekil çizdirmeyi öğretmekteki amacımız: 	programcılıkta sıkça tercih edilen, </a:t>
            </a:r>
            <a:r>
              <a:rPr lang="tr-TR" b="1" u="sng" dirty="0"/>
              <a:t>iç içe döngülerin </a:t>
            </a:r>
            <a:r>
              <a:rPr lang="tr-TR" dirty="0"/>
              <a:t>	kullanımını iyice kavramanızdır.</a:t>
            </a:r>
          </a:p>
          <a:p>
            <a:r>
              <a:rPr lang="tr-TR" dirty="0"/>
              <a:t>İlk önce bir önceki “BABA BABA” </a:t>
            </a:r>
            <a:r>
              <a:rPr lang="tr-TR" dirty="0" err="1"/>
              <a:t>slaytını</a:t>
            </a:r>
            <a:r>
              <a:rPr lang="tr-TR" dirty="0"/>
              <a:t> iyice kavradığınıza emin olunuz.</a:t>
            </a:r>
          </a:p>
          <a:p>
            <a:r>
              <a:rPr lang="tr-TR" dirty="0"/>
              <a:t>Sonra size öğretilecek teknikleri kavrayınız ve bol alıştırma çözerek gerektiğinde kendi tekniklerinizi geliştiriniz. </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Döngüler ile Ekrana Şekil Yazdırma</a:t>
            </a:r>
          </a:p>
        </p:txBody>
      </p:sp>
      <p:sp>
        <p:nvSpPr>
          <p:cNvPr id="3" name="Alt Başlık 2"/>
          <p:cNvSpPr>
            <a:spLocks noGrp="1"/>
          </p:cNvSpPr>
          <p:nvPr>
            <p:ph sz="quarter" idx="1"/>
          </p:nvPr>
        </p:nvSpPr>
        <p:spPr/>
        <p:txBody>
          <a:bodyPr>
            <a:normAutofit/>
          </a:bodyPr>
          <a:lstStyle/>
          <a:p>
            <a:pPr algn="just">
              <a:buFontTx/>
              <a:buChar char="-"/>
            </a:pPr>
            <a:r>
              <a:rPr lang="tr-TR" sz="2200" dirty="0">
                <a:solidFill>
                  <a:schemeClr val="tx1"/>
                </a:solidFill>
              </a:rPr>
              <a:t> Programlama dillerinde döngüler ile şekil yazdırmak eğitsel açıdan değerlidir çünkü  kodları yazmak hem döngülerin daha iyi anlaşılmasını, hem de programcıların </a:t>
            </a:r>
            <a:r>
              <a:rPr lang="tr-TR" sz="2200" dirty="0" err="1">
                <a:solidFill>
                  <a:schemeClr val="tx1"/>
                </a:solidFill>
              </a:rPr>
              <a:t>algoritmik</a:t>
            </a:r>
            <a:r>
              <a:rPr lang="tr-TR" sz="2200" dirty="0">
                <a:solidFill>
                  <a:schemeClr val="tx1"/>
                </a:solidFill>
              </a:rPr>
              <a:t> ve analitik düşünme yeteneğinin gelişmesini sağlar.</a:t>
            </a:r>
          </a:p>
          <a:p>
            <a:pPr algn="just">
              <a:buFontTx/>
              <a:buChar char="-"/>
            </a:pPr>
            <a:r>
              <a:rPr lang="tr-TR" sz="2200" dirty="0">
                <a:solidFill>
                  <a:schemeClr val="tx1"/>
                </a:solidFill>
              </a:rPr>
              <a:t> Döngülerin </a:t>
            </a:r>
            <a:r>
              <a:rPr lang="tr-TR" sz="2200" b="1" dirty="0">
                <a:solidFill>
                  <a:schemeClr val="tx1"/>
                </a:solidFill>
              </a:rPr>
              <a:t>akıllıca kullanılması </a:t>
            </a:r>
            <a:r>
              <a:rPr lang="tr-TR" sz="2200" dirty="0">
                <a:solidFill>
                  <a:schemeClr val="tx1"/>
                </a:solidFill>
              </a:rPr>
              <a:t>gerekir.</a:t>
            </a:r>
          </a:p>
          <a:p>
            <a:pPr algn="just">
              <a:buFontTx/>
              <a:buChar char="-"/>
            </a:pPr>
            <a:endParaRPr lang="tr-TR" sz="2200" dirty="0">
              <a:solidFill>
                <a:schemeClr val="tx1"/>
              </a:solidFill>
            </a:endParaRPr>
          </a:p>
        </p:txBody>
      </p:sp>
      <p:pic>
        <p:nvPicPr>
          <p:cNvPr id="4" name="3 Resim" descr="drawing-clip-art-man-drawing-md.png"/>
          <p:cNvPicPr>
            <a:picLocks noChangeAspect="1"/>
          </p:cNvPicPr>
          <p:nvPr/>
        </p:nvPicPr>
        <p:blipFill>
          <a:blip r:embed="rId3"/>
          <a:stretch>
            <a:fillRect/>
          </a:stretch>
        </p:blipFill>
        <p:spPr>
          <a:xfrm>
            <a:off x="6000760" y="2714620"/>
            <a:ext cx="2862632" cy="1648182"/>
          </a:xfrm>
          <a:prstGeom prst="rect">
            <a:avLst/>
          </a:prstGeom>
        </p:spPr>
      </p:pic>
      <p:sp>
        <p:nvSpPr>
          <p:cNvPr id="5" name="4 Dikdörtgen"/>
          <p:cNvSpPr/>
          <p:nvPr/>
        </p:nvSpPr>
        <p:spPr>
          <a:xfrm>
            <a:off x="642910" y="3286124"/>
            <a:ext cx="5000660" cy="2585323"/>
          </a:xfrm>
          <a:prstGeom prst="rect">
            <a:avLst/>
          </a:prstGeom>
        </p:spPr>
        <p:txBody>
          <a:bodyPr wrap="square">
            <a:spAutoFit/>
          </a:bodyPr>
          <a:lstStyle/>
          <a:p>
            <a:pPr algn="just"/>
            <a:r>
              <a:rPr lang="tr-TR" dirty="0"/>
              <a:t>Ekrana yazdırılacak şeklin boyutu (satır sayısı) önemlidir. Sabit uzunlukta bir şekli sadece </a:t>
            </a:r>
            <a:r>
              <a:rPr lang="tr-TR" dirty="0" err="1"/>
              <a:t>printf</a:t>
            </a:r>
            <a:r>
              <a:rPr lang="tr-TR" dirty="0"/>
              <a:t> komutlarıyla ekrana yazdırmak mümkündür </a:t>
            </a:r>
            <a:r>
              <a:rPr lang="tr-TR" b="1" dirty="0"/>
              <a:t>(</a:t>
            </a:r>
            <a:r>
              <a:rPr lang="tr-TR" b="1" dirty="0" err="1"/>
              <a:t>hardcoding</a:t>
            </a:r>
            <a:r>
              <a:rPr lang="tr-TR" b="1" dirty="0"/>
              <a:t>). </a:t>
            </a:r>
            <a:r>
              <a:rPr lang="tr-TR" dirty="0"/>
              <a:t>Ancak sizden şeklin boyutunu değiştirmeniz istendiğinde kodu da sürekli değiştirmeniz gerekir. Bu, doğru bir programlama yöntemi değildir. Yazdığınız kodun, boyutu ne olursa olsun ekrana belirtilen boyutta şekli basması gerekir.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Döngüler ile Ekrana Şekil Yazdırma</a:t>
            </a:r>
          </a:p>
        </p:txBody>
      </p:sp>
      <p:sp>
        <p:nvSpPr>
          <p:cNvPr id="3" name="Alt Başlık 2"/>
          <p:cNvSpPr>
            <a:spLocks noGrp="1"/>
          </p:cNvSpPr>
          <p:nvPr>
            <p:ph sz="quarter" idx="1"/>
          </p:nvPr>
        </p:nvSpPr>
        <p:spPr>
          <a:xfrm>
            <a:off x="457200" y="1219200"/>
            <a:ext cx="8229600" cy="2781304"/>
          </a:xfrm>
        </p:spPr>
        <p:txBody>
          <a:bodyPr>
            <a:normAutofit/>
          </a:bodyPr>
          <a:lstStyle/>
          <a:p>
            <a:pPr algn="just">
              <a:buFontTx/>
              <a:buChar char="-"/>
            </a:pPr>
            <a:r>
              <a:rPr lang="tr-TR" sz="2200" dirty="0">
                <a:solidFill>
                  <a:schemeClr val="tx1"/>
                </a:solidFill>
              </a:rPr>
              <a:t> Ekrana şekil yazdırma kodunu yazmadan önce, daha doğrusu bir problemin çözümü için kod yazmaya başlamadan önce mutlaka problem üzerinde düşünmeli ve problemin çözümü için bir </a:t>
            </a:r>
            <a:r>
              <a:rPr lang="tr-TR" sz="2200" b="1" dirty="0">
                <a:solidFill>
                  <a:schemeClr val="tx1"/>
                </a:solidFill>
              </a:rPr>
              <a:t>algoritma tasarlamalısınız</a:t>
            </a:r>
            <a:r>
              <a:rPr lang="tr-TR" sz="2200" dirty="0">
                <a:solidFill>
                  <a:schemeClr val="tx1"/>
                </a:solidFill>
              </a:rPr>
              <a:t>. Kafanızda algoritmayı kurmadan kod yazmaya başlamak hem doğru şekilde kod yazmanızı, hem de olası mantık hatalarınızın düzeltilmesini zorlaştırır. Bu yüzden problem için ilk olarak bir algoritma düşünmelisiniz.</a:t>
            </a:r>
          </a:p>
        </p:txBody>
      </p:sp>
      <p:pic>
        <p:nvPicPr>
          <p:cNvPr id="4" name="3 Resim" descr="drawing-clip-art-man-drawing-md.png"/>
          <p:cNvPicPr>
            <a:picLocks noChangeAspect="1"/>
          </p:cNvPicPr>
          <p:nvPr/>
        </p:nvPicPr>
        <p:blipFill>
          <a:blip r:embed="rId3"/>
          <a:stretch>
            <a:fillRect/>
          </a:stretch>
        </p:blipFill>
        <p:spPr>
          <a:xfrm>
            <a:off x="5857884" y="4071942"/>
            <a:ext cx="2862632" cy="164818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Döngüler ile Ekrana Şekil Yazdırma</a:t>
            </a:r>
          </a:p>
        </p:txBody>
      </p:sp>
      <p:sp>
        <p:nvSpPr>
          <p:cNvPr id="3" name="Alt Başlık 2"/>
          <p:cNvSpPr>
            <a:spLocks noGrp="1"/>
          </p:cNvSpPr>
          <p:nvPr>
            <p:ph sz="quarter" idx="1"/>
          </p:nvPr>
        </p:nvSpPr>
        <p:spPr>
          <a:xfrm>
            <a:off x="457200" y="1219200"/>
            <a:ext cx="8229600" cy="3424246"/>
          </a:xfrm>
        </p:spPr>
        <p:txBody>
          <a:bodyPr>
            <a:normAutofit fontScale="92500"/>
          </a:bodyPr>
          <a:lstStyle/>
          <a:p>
            <a:pPr algn="just">
              <a:buFontTx/>
              <a:buChar char="-"/>
            </a:pPr>
            <a:r>
              <a:rPr lang="tr-TR" sz="2200" dirty="0">
                <a:solidFill>
                  <a:schemeClr val="tx1"/>
                </a:solidFill>
              </a:rPr>
              <a:t> Ekrana şekil yazdırma problemlerinde aşağıdaki hususları göz önüne almalısınız:</a:t>
            </a:r>
          </a:p>
          <a:p>
            <a:pPr algn="just">
              <a:buFont typeface="Wingdings" pitchFamily="2" charset="2"/>
              <a:buChar char="Ø"/>
            </a:pPr>
            <a:r>
              <a:rPr lang="tr-TR" sz="2200" i="1" dirty="0">
                <a:solidFill>
                  <a:schemeClr val="tx1"/>
                </a:solidFill>
              </a:rPr>
              <a:t>Şeklin </a:t>
            </a:r>
            <a:r>
              <a:rPr lang="tr-TR" sz="2200" b="1" i="1" dirty="0">
                <a:solidFill>
                  <a:schemeClr val="tx1"/>
                </a:solidFill>
              </a:rPr>
              <a:t>dolu kısımlarında hangi karakter </a:t>
            </a:r>
            <a:r>
              <a:rPr lang="tr-TR" sz="2200" i="1" dirty="0">
                <a:solidFill>
                  <a:schemeClr val="tx1"/>
                </a:solidFill>
              </a:rPr>
              <a:t>kullanılacak (örneğin * karakteri)</a:t>
            </a:r>
          </a:p>
          <a:p>
            <a:pPr algn="just">
              <a:buFont typeface="Wingdings" pitchFamily="2" charset="2"/>
              <a:buChar char="Ø"/>
            </a:pPr>
            <a:r>
              <a:rPr lang="tr-TR" sz="2200" i="1" dirty="0">
                <a:solidFill>
                  <a:schemeClr val="tx1"/>
                </a:solidFill>
              </a:rPr>
              <a:t> Şeklin </a:t>
            </a:r>
            <a:r>
              <a:rPr lang="tr-TR" sz="2200" b="1" i="1" dirty="0">
                <a:solidFill>
                  <a:schemeClr val="tx1"/>
                </a:solidFill>
              </a:rPr>
              <a:t>içerisinde boşluklar </a:t>
            </a:r>
            <a:r>
              <a:rPr lang="tr-TR" sz="2200" i="1" dirty="0">
                <a:solidFill>
                  <a:schemeClr val="tx1"/>
                </a:solidFill>
              </a:rPr>
              <a:t>var mı?</a:t>
            </a:r>
          </a:p>
          <a:p>
            <a:pPr algn="just">
              <a:buFont typeface="Wingdings" pitchFamily="2" charset="2"/>
              <a:buChar char="Ø"/>
            </a:pPr>
            <a:r>
              <a:rPr lang="tr-TR" sz="2200" i="1" dirty="0">
                <a:solidFill>
                  <a:schemeClr val="tx1"/>
                </a:solidFill>
              </a:rPr>
              <a:t> Şeklin </a:t>
            </a:r>
            <a:r>
              <a:rPr lang="tr-TR" sz="2200" b="1" i="1" dirty="0">
                <a:solidFill>
                  <a:schemeClr val="tx1"/>
                </a:solidFill>
              </a:rPr>
              <a:t>sol tarafında boşluklar</a:t>
            </a:r>
            <a:r>
              <a:rPr lang="tr-TR" sz="2200" i="1" dirty="0">
                <a:solidFill>
                  <a:schemeClr val="tx1"/>
                </a:solidFill>
              </a:rPr>
              <a:t> var mı? (en sağdaki boşluklarla ilgilenmiyoruz)</a:t>
            </a:r>
          </a:p>
          <a:p>
            <a:pPr algn="just">
              <a:buFont typeface="Wingdings" pitchFamily="2" charset="2"/>
              <a:buChar char="Ø"/>
            </a:pPr>
            <a:r>
              <a:rPr lang="tr-TR" sz="2200" i="1" dirty="0">
                <a:solidFill>
                  <a:schemeClr val="tx1"/>
                </a:solidFill>
              </a:rPr>
              <a:t> Şeklin her bir satırı için dolu kısımlar bir </a:t>
            </a:r>
            <a:r>
              <a:rPr lang="tr-TR" sz="2200" b="1" i="1" dirty="0">
                <a:solidFill>
                  <a:schemeClr val="tx1"/>
                </a:solidFill>
              </a:rPr>
              <a:t>örüntü</a:t>
            </a:r>
            <a:r>
              <a:rPr lang="tr-TR" sz="2200" i="1" dirty="0">
                <a:solidFill>
                  <a:schemeClr val="tx1"/>
                </a:solidFill>
              </a:rPr>
              <a:t> (</a:t>
            </a:r>
            <a:r>
              <a:rPr lang="tr-TR" sz="2200" i="1" dirty="0" err="1">
                <a:solidFill>
                  <a:schemeClr val="tx1"/>
                </a:solidFill>
              </a:rPr>
              <a:t>pattern</a:t>
            </a:r>
            <a:r>
              <a:rPr lang="tr-TR" sz="2200" i="1" dirty="0">
                <a:solidFill>
                  <a:schemeClr val="tx1"/>
                </a:solidFill>
              </a:rPr>
              <a:t>) gösteriyor mu?</a:t>
            </a:r>
          </a:p>
          <a:p>
            <a:pPr algn="just">
              <a:buFont typeface="Wingdings" pitchFamily="2" charset="2"/>
              <a:buChar char="Ø"/>
            </a:pPr>
            <a:r>
              <a:rPr lang="tr-TR" sz="2200" i="1" dirty="0">
                <a:solidFill>
                  <a:schemeClr val="tx1"/>
                </a:solidFill>
              </a:rPr>
              <a:t> Şeklin her bir satırı için boşluklar bir </a:t>
            </a:r>
            <a:r>
              <a:rPr lang="tr-TR" sz="2200" b="1" i="1" dirty="0">
                <a:solidFill>
                  <a:schemeClr val="tx1"/>
                </a:solidFill>
              </a:rPr>
              <a:t>örüntü</a:t>
            </a:r>
            <a:r>
              <a:rPr lang="tr-TR" sz="2200" i="1" dirty="0">
                <a:solidFill>
                  <a:schemeClr val="tx1"/>
                </a:solidFill>
              </a:rPr>
              <a:t> gösteriyor mu?</a:t>
            </a:r>
          </a:p>
          <a:p>
            <a:pPr algn="just">
              <a:buFont typeface="Wingdings" pitchFamily="2" charset="2"/>
              <a:buChar char="Ø"/>
            </a:pPr>
            <a:r>
              <a:rPr lang="tr-TR" sz="2200" i="1" dirty="0">
                <a:solidFill>
                  <a:schemeClr val="tx1"/>
                </a:solidFill>
              </a:rPr>
              <a:t> Şeklin alt, orta ya da üst kısımlarında farklı </a:t>
            </a:r>
            <a:r>
              <a:rPr lang="tr-TR" sz="2200" b="1" i="1" dirty="0">
                <a:solidFill>
                  <a:schemeClr val="tx1"/>
                </a:solidFill>
              </a:rPr>
              <a:t>örüntüler</a:t>
            </a:r>
            <a:r>
              <a:rPr lang="tr-TR" sz="2200" i="1" dirty="0">
                <a:solidFill>
                  <a:schemeClr val="tx1"/>
                </a:solidFill>
              </a:rPr>
              <a:t> var mı?</a:t>
            </a:r>
          </a:p>
        </p:txBody>
      </p:sp>
      <p:pic>
        <p:nvPicPr>
          <p:cNvPr id="4" name="3 Resim" descr="drawing-clip-art-man-drawing-md.png"/>
          <p:cNvPicPr>
            <a:picLocks noChangeAspect="1"/>
          </p:cNvPicPr>
          <p:nvPr/>
        </p:nvPicPr>
        <p:blipFill>
          <a:blip r:embed="rId3"/>
          <a:stretch>
            <a:fillRect/>
          </a:stretch>
        </p:blipFill>
        <p:spPr>
          <a:xfrm>
            <a:off x="5929322" y="4214818"/>
            <a:ext cx="2862632" cy="164818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ARAÇ KUTUMUZDAKİ İKİ TEKNİK</a:t>
            </a:r>
          </a:p>
        </p:txBody>
      </p:sp>
      <p:sp>
        <p:nvSpPr>
          <p:cNvPr id="3" name="2 İçerik Yer Tutucusu"/>
          <p:cNvSpPr>
            <a:spLocks noGrp="1"/>
          </p:cNvSpPr>
          <p:nvPr>
            <p:ph sz="quarter" idx="1"/>
          </p:nvPr>
        </p:nvSpPr>
        <p:spPr/>
        <p:txBody>
          <a:bodyPr/>
          <a:lstStyle/>
          <a:p>
            <a:pPr marL="514350" indent="-514350">
              <a:buFont typeface="+mj-lt"/>
              <a:buAutoNum type="arabicPeriod"/>
            </a:pPr>
            <a:r>
              <a:rPr lang="tr-TR" b="1" i="1" dirty="0"/>
              <a:t>FONKSİYONLU YÖNTEM</a:t>
            </a:r>
          </a:p>
          <a:p>
            <a:pPr marL="788670" lvl="1" indent="-514350"/>
            <a:r>
              <a:rPr lang="tr-TR" i="1" dirty="0"/>
              <a:t>“Ekrana şu kadar şu karakteri yazdır” </a:t>
            </a:r>
            <a:r>
              <a:rPr lang="tr-TR" dirty="0"/>
              <a:t>işlevini gören bir fonksiyon yazar, </a:t>
            </a:r>
            <a:r>
              <a:rPr lang="tr-TR" dirty="0" err="1"/>
              <a:t>for</a:t>
            </a:r>
            <a:r>
              <a:rPr lang="tr-TR" dirty="0"/>
              <a:t> döngülerimiz arasında bu fonksiyonla  boşlukları, yıldızları vs. yazdırırız.</a:t>
            </a:r>
          </a:p>
          <a:p>
            <a:pPr marL="1062990" lvl="2" indent="-514350"/>
            <a:r>
              <a:rPr lang="tr-TR" dirty="0"/>
              <a:t>Bu yöntemi fonksiyonsuz şekilde (aynı kalıp kodu sürekli tekrar ederek de uygulayabilirsiniz ancak kod kirliliği oluşur.)</a:t>
            </a:r>
          </a:p>
          <a:p>
            <a:pPr marL="514350" lvl="0" indent="-514350">
              <a:buClr>
                <a:srgbClr val="727CA3"/>
              </a:buClr>
              <a:buFont typeface="+mj-lt"/>
              <a:buAutoNum type="arabicPeriod"/>
            </a:pPr>
            <a:r>
              <a:rPr lang="tr-TR" b="1" i="1" dirty="0">
                <a:solidFill>
                  <a:prstClr val="black"/>
                </a:solidFill>
              </a:rPr>
              <a:t>İF’Lİ KOORDİNAT YÖNTEMİ</a:t>
            </a:r>
          </a:p>
          <a:p>
            <a:pPr marL="788670" lvl="1" indent="-514350">
              <a:buClr>
                <a:srgbClr val="727CA3"/>
              </a:buClr>
              <a:buFont typeface="+mj-lt"/>
              <a:buAutoNum type="arabicPeriod"/>
            </a:pPr>
            <a:r>
              <a:rPr lang="tr-TR" dirty="0"/>
              <a:t>İç içe iki </a:t>
            </a:r>
            <a:r>
              <a:rPr lang="tr-TR" dirty="0" err="1"/>
              <a:t>forla</a:t>
            </a:r>
            <a:r>
              <a:rPr lang="tr-TR" dirty="0"/>
              <a:t> ekrandaki hücrelere, x ve y koordinatları atamış olursunuz.</a:t>
            </a:r>
          </a:p>
          <a:p>
            <a:pPr marL="788670" lvl="1" indent="-514350">
              <a:buClr>
                <a:srgbClr val="727CA3"/>
              </a:buClr>
              <a:buFont typeface="+mj-lt"/>
              <a:buAutoNum type="arabicPeriod"/>
            </a:pPr>
            <a:r>
              <a:rPr lang="tr-TR" dirty="0" err="1"/>
              <a:t>if</a:t>
            </a:r>
            <a:r>
              <a:rPr lang="tr-TR" dirty="0"/>
              <a:t> ile bu koordinatlardan hangilerine yıldız hangilerine boşluk basılacağını yönetebilirsiniz.</a:t>
            </a:r>
          </a:p>
          <a:p>
            <a:pPr marL="788670" lvl="1" indent="-514350"/>
            <a:endParaRPr lang="tr-TR" dirty="0"/>
          </a:p>
          <a:p>
            <a:pPr marL="788670" lvl="1" indent="-514350"/>
            <a:endParaRPr lang="tr-TR" sz="2600" dirty="0">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3 İçerik Yer Tutucusu" descr="bilgisayar.wmf"/>
          <p:cNvPicPr>
            <a:picLocks noGrp="1" noChangeAspect="1"/>
          </p:cNvPicPr>
          <p:nvPr>
            <p:ph sz="quarter" idx="1"/>
          </p:nvPr>
        </p:nvPicPr>
        <p:blipFill>
          <a:blip r:embed="rId2"/>
          <a:stretch>
            <a:fillRect/>
          </a:stretch>
        </p:blipFill>
        <p:spPr>
          <a:xfrm>
            <a:off x="1857356" y="4071942"/>
            <a:ext cx="1819275" cy="1857375"/>
          </a:xfrm>
        </p:spPr>
      </p:pic>
      <p:sp>
        <p:nvSpPr>
          <p:cNvPr id="2" name="1 Başlık"/>
          <p:cNvSpPr>
            <a:spLocks noGrp="1"/>
          </p:cNvSpPr>
          <p:nvPr>
            <p:ph type="title"/>
          </p:nvPr>
        </p:nvSpPr>
        <p:spPr/>
        <p:txBody>
          <a:bodyPr/>
          <a:lstStyle/>
          <a:p>
            <a:r>
              <a:rPr lang="tr-TR" dirty="0"/>
              <a:t>2’nin üslerini şekildeki gibi yazdırınız.</a:t>
            </a:r>
          </a:p>
        </p:txBody>
      </p:sp>
      <p:sp>
        <p:nvSpPr>
          <p:cNvPr id="4" name="Rectangle 108"/>
          <p:cNvSpPr>
            <a:spLocks noChangeArrowheads="1"/>
          </p:cNvSpPr>
          <p:nvPr/>
        </p:nvSpPr>
        <p:spPr bwMode="auto">
          <a:xfrm>
            <a:off x="4786314" y="1500174"/>
            <a:ext cx="2143140" cy="4158615"/>
          </a:xfrm>
          <a:prstGeom prst="frame">
            <a:avLst/>
          </a:prstGeom>
          <a:solidFill>
            <a:srgbClr val="C0C0C0"/>
          </a:solidFill>
          <a:ln w="9525">
            <a:solidFill>
              <a:schemeClr val="tx1"/>
            </a:solidFill>
            <a:miter lim="800000"/>
            <a:headEnd/>
            <a:tailEnd/>
          </a:ln>
          <a:effectLst/>
        </p:spPr>
        <p:txBody>
          <a:bodyPr wrap="square" lIns="92075" tIns="182880" rIns="92075" bIns="182880">
            <a:prstTxWarp prst="textNoShape">
              <a:avLst/>
            </a:prstTxWarp>
            <a:spAutoFit/>
          </a:bodyPr>
          <a:lstStyle/>
          <a:p>
            <a:pPr>
              <a:lnSpc>
                <a:spcPct val="50000"/>
              </a:lnSpc>
              <a:spcBef>
                <a:spcPct val="50000"/>
              </a:spcBef>
            </a:pPr>
            <a:r>
              <a:rPr kumimoji="0" lang="en-US" sz="3200">
                <a:latin typeface="Courier New" charset="0"/>
              </a:rPr>
              <a:t>0 1</a:t>
            </a:r>
          </a:p>
          <a:p>
            <a:pPr>
              <a:lnSpc>
                <a:spcPct val="50000"/>
              </a:lnSpc>
              <a:spcBef>
                <a:spcPct val="50000"/>
              </a:spcBef>
            </a:pPr>
            <a:r>
              <a:rPr kumimoji="0" lang="en-US" sz="3200">
                <a:latin typeface="Courier New" charset="0"/>
              </a:rPr>
              <a:t>1 2</a:t>
            </a:r>
          </a:p>
          <a:p>
            <a:pPr>
              <a:lnSpc>
                <a:spcPct val="50000"/>
              </a:lnSpc>
              <a:spcBef>
                <a:spcPct val="50000"/>
              </a:spcBef>
            </a:pPr>
            <a:r>
              <a:rPr kumimoji="0" lang="en-US" sz="3200">
                <a:latin typeface="Courier New" charset="0"/>
              </a:rPr>
              <a:t>2 4</a:t>
            </a:r>
          </a:p>
          <a:p>
            <a:pPr>
              <a:lnSpc>
                <a:spcPct val="50000"/>
              </a:lnSpc>
              <a:spcBef>
                <a:spcPct val="50000"/>
              </a:spcBef>
            </a:pPr>
            <a:r>
              <a:rPr kumimoji="0" lang="en-US" sz="3200">
                <a:latin typeface="Courier New" charset="0"/>
              </a:rPr>
              <a:t>3 8</a:t>
            </a:r>
          </a:p>
          <a:p>
            <a:pPr>
              <a:lnSpc>
                <a:spcPct val="50000"/>
              </a:lnSpc>
              <a:spcBef>
                <a:spcPct val="50000"/>
              </a:spcBef>
            </a:pPr>
            <a:r>
              <a:rPr kumimoji="0" lang="en-US" sz="3200">
                <a:latin typeface="Courier New" charset="0"/>
              </a:rPr>
              <a:t>4 16</a:t>
            </a:r>
          </a:p>
          <a:p>
            <a:pPr>
              <a:lnSpc>
                <a:spcPct val="50000"/>
              </a:lnSpc>
              <a:spcBef>
                <a:spcPct val="50000"/>
              </a:spcBef>
            </a:pPr>
            <a:r>
              <a:rPr kumimoji="0" lang="en-US" sz="3200">
                <a:latin typeface="Courier New" charset="0"/>
              </a:rPr>
              <a:t>5 32</a:t>
            </a:r>
          </a:p>
          <a:p>
            <a:pPr>
              <a:lnSpc>
                <a:spcPct val="50000"/>
              </a:lnSpc>
              <a:spcBef>
                <a:spcPct val="50000"/>
              </a:spcBef>
            </a:pPr>
            <a:r>
              <a:rPr kumimoji="0" lang="en-US" sz="3200">
                <a:latin typeface="Courier New" charset="0"/>
              </a:rPr>
              <a:t>6 64</a:t>
            </a:r>
          </a:p>
        </p:txBody>
      </p:sp>
      <p:sp>
        <p:nvSpPr>
          <p:cNvPr id="5" name="4 Metin kutusu"/>
          <p:cNvSpPr txBox="1"/>
          <p:nvPr/>
        </p:nvSpPr>
        <p:spPr>
          <a:xfrm>
            <a:off x="1643042" y="3214686"/>
            <a:ext cx="1643074" cy="1077218"/>
          </a:xfrm>
          <a:prstGeom prst="rect">
            <a:avLst/>
          </a:prstGeom>
          <a:noFill/>
        </p:spPr>
        <p:txBody>
          <a:bodyPr wrap="square" rtlCol="0">
            <a:spAutoFit/>
          </a:bodyPr>
          <a:lstStyle/>
          <a:p>
            <a:r>
              <a:rPr lang="tr-TR" sz="3200" dirty="0"/>
              <a:t>Tahtada yazalım.</a:t>
            </a:r>
          </a:p>
        </p:txBody>
      </p:sp>
    </p:spTree>
  </p:cSld>
  <p:clrMapOvr>
    <a:masterClrMapping/>
  </p:clrMapOvr>
  <p:transition>
    <p:random/>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 yöntemleri ezberlemeyin…</a:t>
            </a:r>
          </a:p>
        </p:txBody>
      </p:sp>
      <p:sp>
        <p:nvSpPr>
          <p:cNvPr id="3" name="2 İçerik Yer Tutucusu"/>
          <p:cNvSpPr>
            <a:spLocks noGrp="1"/>
          </p:cNvSpPr>
          <p:nvPr>
            <p:ph sz="quarter" idx="1"/>
          </p:nvPr>
        </p:nvSpPr>
        <p:spPr/>
        <p:txBody>
          <a:bodyPr>
            <a:normAutofit/>
          </a:bodyPr>
          <a:lstStyle/>
          <a:p>
            <a:r>
              <a:rPr lang="tr-TR" sz="2800" dirty="0"/>
              <a:t>Bu yöntemleri ezberlemek yerine anlamayı tercih edin.</a:t>
            </a:r>
          </a:p>
          <a:p>
            <a:r>
              <a:rPr lang="tr-TR" sz="2800" dirty="0"/>
              <a:t>Bu yöntemlere bağlı kalmayıp, kendi yöntemlerinizi de geliştirebilirsiniz.</a:t>
            </a:r>
          </a:p>
          <a:p>
            <a:pPr lvl="1"/>
            <a:r>
              <a:rPr lang="tr-TR" sz="2500" dirty="0"/>
              <a:t>Örneğin, </a:t>
            </a:r>
            <a:r>
              <a:rPr lang="tr-TR" sz="2500" dirty="0" err="1"/>
              <a:t>imlec</a:t>
            </a:r>
            <a:r>
              <a:rPr lang="tr-TR" sz="2500" dirty="0"/>
              <a:t>_</a:t>
            </a:r>
            <a:r>
              <a:rPr lang="tr-TR" sz="2500" dirty="0" err="1"/>
              <a:t>xy</a:t>
            </a:r>
            <a:r>
              <a:rPr lang="tr-TR" sz="2500" dirty="0"/>
              <a:t> ile de ekrana şekil yazdırabilirsiniz.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7" name="6 Resim" descr="12 (2).JPG"/>
          <p:cNvPicPr>
            <a:picLocks noChangeAspect="1"/>
          </p:cNvPicPr>
          <p:nvPr/>
        </p:nvPicPr>
        <p:blipFill>
          <a:blip r:embed="rId3">
            <a:lum bright="20000"/>
          </a:blip>
          <a:srcRect r="15501" b="6212"/>
          <a:stretch>
            <a:fillRect/>
          </a:stretch>
        </p:blipFill>
        <p:spPr>
          <a:xfrm>
            <a:off x="0" y="0"/>
            <a:ext cx="9144000" cy="6858000"/>
          </a:xfrm>
          <a:prstGeom prst="rect">
            <a:avLst/>
          </a:prstGeom>
        </p:spPr>
      </p:pic>
      <p:sp>
        <p:nvSpPr>
          <p:cNvPr id="2" name="1 Başlık"/>
          <p:cNvSpPr>
            <a:spLocks noGrp="1"/>
          </p:cNvSpPr>
          <p:nvPr>
            <p:ph type="title"/>
          </p:nvPr>
        </p:nvSpPr>
        <p:spPr/>
        <p:txBody>
          <a:bodyPr/>
          <a:lstStyle/>
          <a:p>
            <a:r>
              <a:rPr lang="tr-TR" dirty="0"/>
              <a:t>Öğrenmek için isimleri ezberlemeyin… Anlayın!</a:t>
            </a:r>
          </a:p>
        </p:txBody>
      </p:sp>
      <p:pic>
        <p:nvPicPr>
          <p:cNvPr id="4" name="3 İçerik Yer Tutucusu" descr="Feynman-Tekniği.jpg"/>
          <p:cNvPicPr>
            <a:picLocks noGrp="1" noChangeAspect="1"/>
          </p:cNvPicPr>
          <p:nvPr>
            <p:ph sz="quarter" idx="1"/>
          </p:nvPr>
        </p:nvPicPr>
        <p:blipFill>
          <a:blip r:embed="rId4"/>
          <a:stretch>
            <a:fillRect/>
          </a:stretch>
        </p:blipFill>
        <p:spPr>
          <a:xfrm>
            <a:off x="357158" y="1500174"/>
            <a:ext cx="2643205" cy="1735836"/>
          </a:xfrm>
          <a:prstGeom prst="rect">
            <a:avLst/>
          </a:prstGeom>
          <a:ln>
            <a:noFill/>
          </a:ln>
          <a:effectLst>
            <a:softEdge rad="112500"/>
          </a:effectLst>
        </p:spPr>
      </p:pic>
      <p:sp>
        <p:nvSpPr>
          <p:cNvPr id="5" name="4 Dikdörtgen"/>
          <p:cNvSpPr/>
          <p:nvPr/>
        </p:nvSpPr>
        <p:spPr>
          <a:xfrm>
            <a:off x="285720" y="3357562"/>
            <a:ext cx="2286016" cy="1569660"/>
          </a:xfrm>
          <a:prstGeom prst="rect">
            <a:avLst/>
          </a:prstGeom>
        </p:spPr>
        <p:txBody>
          <a:bodyPr wrap="square">
            <a:spAutoFit/>
          </a:bodyPr>
          <a:lstStyle/>
          <a:p>
            <a:r>
              <a:rPr lang="tr-TR" sz="1200" dirty="0"/>
              <a:t>Richard Feynman </a:t>
            </a:r>
            <a:br>
              <a:rPr lang="tr-TR" sz="1200" dirty="0"/>
            </a:br>
            <a:r>
              <a:rPr lang="tr-TR" sz="1200" dirty="0"/>
              <a:t>(11 Mayıs 1918 – 15 Şubat 1988) </a:t>
            </a:r>
            <a:br>
              <a:rPr lang="tr-TR" sz="1200" dirty="0"/>
            </a:br>
            <a:r>
              <a:rPr lang="tr-TR" sz="1200" dirty="0"/>
              <a:t>20. yüzyılın en önemli fizikçilerindendir. Kuantum elektrodinamiği üzerindeki çalışmaları nedeniyle 1965'te Nobel Fizik Ödülüne layık görülmüştür.</a:t>
            </a:r>
          </a:p>
        </p:txBody>
      </p:sp>
      <p:sp>
        <p:nvSpPr>
          <p:cNvPr id="6" name="5 Dikdörtgen"/>
          <p:cNvSpPr/>
          <p:nvPr/>
        </p:nvSpPr>
        <p:spPr>
          <a:xfrm>
            <a:off x="5000628" y="1285860"/>
            <a:ext cx="3571900" cy="48013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i="1" dirty="0"/>
              <a:t>Şu kuşu görüyor musunuz? Bu bir kahverengi gerdanlı ardıç kuşu, ona Almanya’da </a:t>
            </a:r>
            <a:r>
              <a:rPr lang="tr-TR" i="1" dirty="0" err="1"/>
              <a:t>halzenfugel</a:t>
            </a:r>
            <a:r>
              <a:rPr lang="tr-TR" i="1" dirty="0"/>
              <a:t> ve Çin’de ise </a:t>
            </a:r>
            <a:r>
              <a:rPr lang="tr-TR" i="1" dirty="0" err="1"/>
              <a:t>chung</a:t>
            </a:r>
            <a:r>
              <a:rPr lang="tr-TR" i="1" dirty="0"/>
              <a:t> </a:t>
            </a:r>
            <a:r>
              <a:rPr lang="tr-TR" i="1" dirty="0" err="1"/>
              <a:t>ling</a:t>
            </a:r>
            <a:r>
              <a:rPr lang="tr-TR" i="1" dirty="0"/>
              <a:t> deniyor. </a:t>
            </a:r>
          </a:p>
          <a:p>
            <a:endParaRPr lang="tr-TR" i="1" dirty="0"/>
          </a:p>
          <a:p>
            <a:r>
              <a:rPr lang="tr-TR" i="1" dirty="0"/>
              <a:t>Ona verilen tüm bu adları bilsen bile yine de bu kuş hakkında hiçbir şey bilmiyor olursun. </a:t>
            </a:r>
          </a:p>
          <a:p>
            <a:endParaRPr lang="tr-TR" i="1" dirty="0"/>
          </a:p>
          <a:p>
            <a:r>
              <a:rPr lang="tr-TR" i="1" dirty="0"/>
              <a:t>Bildiğin sadece insanlar hakkında bir şey olur, yani kuşa ne ad verdikleri. </a:t>
            </a:r>
          </a:p>
          <a:p>
            <a:endParaRPr lang="tr-TR" i="1" dirty="0"/>
          </a:p>
          <a:p>
            <a:r>
              <a:rPr lang="tr-TR" i="1" dirty="0"/>
              <a:t>Şimdi bu kuş ötüyor, yavrularına uçmayı öğretiyor ve yazın ülkenin bir ucundan diğer ucuna kilometrelerce uçuyor ve kimse yolunu nasıl bulduğunu bilmiyor.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Bunu biliyor musunuz?</a:t>
            </a:r>
          </a:p>
        </p:txBody>
      </p:sp>
      <p:sp>
        <p:nvSpPr>
          <p:cNvPr id="3" name="2 İçerik Yer Tutucusu"/>
          <p:cNvSpPr>
            <a:spLocks noGrp="1"/>
          </p:cNvSpPr>
          <p:nvPr>
            <p:ph sz="quarter" idx="1"/>
          </p:nvPr>
        </p:nvSpPr>
        <p:spPr/>
        <p:txBody>
          <a:bodyPr/>
          <a:lstStyle/>
          <a:p>
            <a:r>
              <a:rPr lang="tr-TR" dirty="0"/>
              <a:t>Mühendislik eğitimi ile ilgili çarpıcı tespitleri bulunan, mantığını anlamak yerine ezberlemek gibi yanlışlara da değinen bir film: “</a:t>
            </a:r>
            <a:r>
              <a:rPr lang="tr-TR" b="1" i="1" dirty="0">
                <a:solidFill>
                  <a:srgbClr val="002060"/>
                </a:solidFill>
              </a:rPr>
              <a:t>3 IDIOTS</a:t>
            </a:r>
            <a:r>
              <a:rPr lang="tr-TR" dirty="0"/>
              <a:t>”</a:t>
            </a:r>
          </a:p>
        </p:txBody>
      </p:sp>
      <p:pic>
        <p:nvPicPr>
          <p:cNvPr id="4" name="3 Resim" descr="3idiots.jpg"/>
          <p:cNvPicPr>
            <a:picLocks noChangeAspect="1"/>
          </p:cNvPicPr>
          <p:nvPr/>
        </p:nvPicPr>
        <p:blipFill>
          <a:blip r:embed="rId3"/>
          <a:stretch>
            <a:fillRect/>
          </a:stretch>
        </p:blipFill>
        <p:spPr>
          <a:xfrm>
            <a:off x="1571604" y="2714620"/>
            <a:ext cx="6086475"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Döngüler ile Ekrana Şekil Yazdırma</a:t>
            </a:r>
          </a:p>
        </p:txBody>
      </p:sp>
      <p:sp>
        <p:nvSpPr>
          <p:cNvPr id="3" name="Alt Başlık 2"/>
          <p:cNvSpPr>
            <a:spLocks noGrp="1"/>
          </p:cNvSpPr>
          <p:nvPr>
            <p:ph sz="quarter" idx="1"/>
          </p:nvPr>
        </p:nvSpPr>
        <p:spPr/>
        <p:txBody>
          <a:bodyPr>
            <a:normAutofit/>
          </a:bodyPr>
          <a:lstStyle/>
          <a:p>
            <a:pPr algn="just">
              <a:buFontTx/>
              <a:buChar char="-"/>
            </a:pPr>
            <a:r>
              <a:rPr lang="tr-TR" sz="2400" dirty="0">
                <a:solidFill>
                  <a:schemeClr val="tx1"/>
                </a:solidFill>
              </a:rPr>
              <a:t>İç içe kullanılan döngülerin birçok uygulaması vardır.</a:t>
            </a:r>
          </a:p>
          <a:p>
            <a:pPr algn="just">
              <a:buFontTx/>
              <a:buChar char="-"/>
            </a:pPr>
            <a:r>
              <a:rPr lang="tr-TR" sz="2400" dirty="0"/>
              <a:t>Bunlardan bir tanesi ekrana istenilen şekli * gibi karakterle çizmektir.</a:t>
            </a:r>
          </a:p>
          <a:p>
            <a:pPr algn="just">
              <a:buNone/>
            </a:pPr>
            <a:endParaRPr lang="tr-TR" sz="2400" dirty="0">
              <a:solidFill>
                <a:schemeClr val="tx1"/>
              </a:solidFill>
            </a:endParaRPr>
          </a:p>
        </p:txBody>
      </p:sp>
      <p:pic>
        <p:nvPicPr>
          <p:cNvPr id="4" name="3 Resim" descr="drawing-clip-art-man-drawing-md.png"/>
          <p:cNvPicPr>
            <a:picLocks noChangeAspect="1"/>
          </p:cNvPicPr>
          <p:nvPr/>
        </p:nvPicPr>
        <p:blipFill>
          <a:blip r:embed="rId3"/>
          <a:stretch>
            <a:fillRect/>
          </a:stretch>
        </p:blipFill>
        <p:spPr>
          <a:xfrm>
            <a:off x="6000760" y="2714620"/>
            <a:ext cx="2862632" cy="1648182"/>
          </a:xfrm>
          <a:prstGeom prst="rect">
            <a:avLst/>
          </a:prstGeom>
        </p:spPr>
      </p:pic>
      <p:pic>
        <p:nvPicPr>
          <p:cNvPr id="1026" name="Picture 2"/>
          <p:cNvPicPr>
            <a:picLocks noChangeAspect="1" noChangeArrowheads="1"/>
          </p:cNvPicPr>
          <p:nvPr/>
        </p:nvPicPr>
        <p:blipFill>
          <a:blip r:embed="rId4"/>
          <a:srcRect l="2094" t="10112" r="60526" b="44816"/>
          <a:stretch>
            <a:fillRect/>
          </a:stretch>
        </p:blipFill>
        <p:spPr bwMode="auto">
          <a:xfrm>
            <a:off x="928662" y="2643182"/>
            <a:ext cx="2214018" cy="2210978"/>
          </a:xfrm>
          <a:prstGeom prst="rect">
            <a:avLst/>
          </a:prstGeom>
          <a:noFill/>
          <a:ln w="28575">
            <a:solidFill>
              <a:schemeClr val="tx1"/>
            </a:solidFill>
            <a:miter lim="800000"/>
            <a:headEnd/>
            <a:tailEnd/>
          </a:ln>
          <a:effectLst/>
        </p:spPr>
      </p:pic>
      <p:grpSp>
        <p:nvGrpSpPr>
          <p:cNvPr id="5" name="9 Grup"/>
          <p:cNvGrpSpPr/>
          <p:nvPr/>
        </p:nvGrpSpPr>
        <p:grpSpPr>
          <a:xfrm>
            <a:off x="2500298" y="3857628"/>
            <a:ext cx="1903100" cy="2433646"/>
            <a:chOff x="2500298" y="3857628"/>
            <a:chExt cx="1903100" cy="2433646"/>
          </a:xfrm>
        </p:grpSpPr>
        <p:pic>
          <p:nvPicPr>
            <p:cNvPr id="7" name="6 Resim" descr="bilgisayar.jpg"/>
            <p:cNvPicPr>
              <a:picLocks noChangeAspect="1"/>
            </p:cNvPicPr>
            <p:nvPr/>
          </p:nvPicPr>
          <p:blipFill>
            <a:blip r:embed="rId5"/>
            <a:stretch>
              <a:fillRect/>
            </a:stretch>
          </p:blipFill>
          <p:spPr>
            <a:xfrm>
              <a:off x="3214678" y="5072074"/>
              <a:ext cx="1188720" cy="1219200"/>
            </a:xfrm>
            <a:prstGeom prst="rect">
              <a:avLst/>
            </a:prstGeom>
          </p:spPr>
        </p:pic>
        <p:sp>
          <p:nvSpPr>
            <p:cNvPr id="8" name="7 Aşağı Bükülü Ok"/>
            <p:cNvSpPr/>
            <p:nvPr/>
          </p:nvSpPr>
          <p:spPr>
            <a:xfrm rot="2388404">
              <a:off x="2500298" y="3857628"/>
              <a:ext cx="1714512" cy="78581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linds(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show="0">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solidFill>
                  <a:schemeClr val="tx2">
                    <a:lumMod val="60000"/>
                    <a:lumOff val="40000"/>
                  </a:schemeClr>
                </a:solidFill>
              </a:rPr>
              <a:t>Döngüler ile Ekrana Şekil Yazdırma</a:t>
            </a:r>
            <a:endParaRPr lang="tr-TR" dirty="0"/>
          </a:p>
        </p:txBody>
      </p:sp>
      <p:sp>
        <p:nvSpPr>
          <p:cNvPr id="3" name="2 İçerik Yer Tutucusu"/>
          <p:cNvSpPr>
            <a:spLocks noGrp="1"/>
          </p:cNvSpPr>
          <p:nvPr>
            <p:ph sz="quarter" idx="1"/>
          </p:nvPr>
        </p:nvSpPr>
        <p:spPr/>
        <p:txBody>
          <a:bodyPr/>
          <a:lstStyle/>
          <a:p>
            <a:r>
              <a:rPr lang="tr-TR" dirty="0"/>
              <a:t>Sınavda sizden, öğrenmiş olduğunuz döngüleri kullanarak belli bir şekli ekrana çizdiren kod yazmanız istenebilir. </a:t>
            </a:r>
          </a:p>
          <a:p>
            <a:r>
              <a:rPr lang="tr-TR" dirty="0"/>
              <a:t>Bu sununun sonundaki slaytlardaki </a:t>
            </a:r>
            <a:r>
              <a:rPr lang="tr-TR" b="1" dirty="0"/>
              <a:t>çözümlü alıştırmaları </a:t>
            </a:r>
            <a:r>
              <a:rPr lang="tr-TR" dirty="0"/>
              <a:t>dikkatlice inceleyiniz ve takıldığınız yerleri bizlere sorunuz.</a:t>
            </a:r>
          </a:p>
          <a:p>
            <a:pPr algn="r"/>
            <a:r>
              <a:rPr lang="tr-TR" dirty="0">
                <a:hlinkClick r:id="rId3"/>
              </a:rPr>
              <a:t>https://www.youtube.com/watch?v=C7BN-lbybZQ</a:t>
            </a:r>
            <a:endParaRPr lang="tr-TR" dirty="0"/>
          </a:p>
          <a:p>
            <a:pPr algn="r">
              <a:buNone/>
            </a:pPr>
            <a:r>
              <a:rPr lang="tr-TR" dirty="0"/>
              <a:t>gibi internet sitelerinden </a:t>
            </a:r>
            <a:br>
              <a:rPr lang="tr-TR" dirty="0"/>
            </a:br>
            <a:r>
              <a:rPr lang="tr-TR" dirty="0"/>
              <a:t>yardım alın.</a:t>
            </a:r>
          </a:p>
        </p:txBody>
      </p:sp>
      <p:pic>
        <p:nvPicPr>
          <p:cNvPr id="2050" name="Picture 2"/>
          <p:cNvPicPr>
            <a:picLocks noChangeAspect="1" noChangeArrowheads="1"/>
          </p:cNvPicPr>
          <p:nvPr/>
        </p:nvPicPr>
        <p:blipFill>
          <a:blip r:embed="rId4"/>
          <a:srcRect/>
          <a:stretch>
            <a:fillRect/>
          </a:stretch>
        </p:blipFill>
        <p:spPr bwMode="auto">
          <a:xfrm>
            <a:off x="500034" y="3357562"/>
            <a:ext cx="4357718" cy="3158122"/>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1. FONKSİYONLU YÖNTEM</a:t>
            </a:r>
          </a:p>
        </p:txBody>
      </p:sp>
      <p:sp>
        <p:nvSpPr>
          <p:cNvPr id="3" name="2 İçerik Yer Tutucusu"/>
          <p:cNvSpPr>
            <a:spLocks noGrp="1"/>
          </p:cNvSpPr>
          <p:nvPr>
            <p:ph sz="quarter" idx="1"/>
          </p:nvPr>
        </p:nvSpPr>
        <p:spPr>
          <a:xfrm>
            <a:off x="457200" y="1219200"/>
            <a:ext cx="8229600" cy="3567122"/>
          </a:xfrm>
        </p:spPr>
        <p:txBody>
          <a:bodyPr>
            <a:normAutofit fontScale="85000" lnSpcReduction="20000"/>
          </a:bodyPr>
          <a:lstStyle/>
          <a:p>
            <a:r>
              <a:rPr lang="tr-TR" dirty="0"/>
              <a:t>“</a:t>
            </a:r>
            <a:r>
              <a:rPr lang="tr-TR" dirty="0" err="1"/>
              <a:t>eb</a:t>
            </a:r>
            <a:r>
              <a:rPr lang="tr-TR" dirty="0"/>
              <a:t>”(ekrana bastır) gibi iş kolaylaştırıcı bir fonksiyon tanımlanır.</a:t>
            </a:r>
          </a:p>
          <a:p>
            <a:r>
              <a:rPr lang="tr-TR" dirty="0"/>
              <a:t>Bu fonksiyon iki parametre alır.</a:t>
            </a:r>
          </a:p>
          <a:p>
            <a:pPr lvl="1"/>
            <a:r>
              <a:rPr lang="tr-TR" dirty="0"/>
              <a:t>Ekrana basılacak karakter: Tek tırnak içinde yazılmalıdır!</a:t>
            </a:r>
          </a:p>
          <a:p>
            <a:pPr lvl="1"/>
            <a:r>
              <a:rPr lang="tr-TR" dirty="0"/>
              <a:t>Bastırılacak adet: Tam sayı</a:t>
            </a:r>
          </a:p>
          <a:p>
            <a:r>
              <a:rPr lang="tr-TR" sz="2900" dirty="0"/>
              <a:t>Bu fonksiyon sayesinde her defasında bir </a:t>
            </a:r>
            <a:r>
              <a:rPr lang="tr-TR" sz="2900" dirty="0" err="1"/>
              <a:t>for</a:t>
            </a:r>
            <a:r>
              <a:rPr lang="tr-TR" sz="2900" dirty="0"/>
              <a:t> döngüsü tanımlamaktan </a:t>
            </a:r>
            <a:r>
              <a:rPr lang="tr-TR" sz="2900" dirty="0" err="1"/>
              <a:t>kurtulunur</a:t>
            </a:r>
            <a:r>
              <a:rPr lang="tr-TR" sz="2900" dirty="0"/>
              <a:t>. (Dilediğiniz gibi bu fonksiyonu değiştirebilir, kendi tarzınıza uyarlayabilirsiniz..)</a:t>
            </a:r>
          </a:p>
          <a:p>
            <a:r>
              <a:rPr lang="tr-TR" sz="2900" dirty="0"/>
              <a:t>Örneğin</a:t>
            </a:r>
          </a:p>
          <a:p>
            <a:pPr lvl="1"/>
            <a:r>
              <a:rPr lang="tr-TR" sz="2400" dirty="0" err="1"/>
              <a:t>eb</a:t>
            </a:r>
            <a:r>
              <a:rPr lang="tr-TR" sz="2400" dirty="0"/>
              <a:t>('A',4);</a:t>
            </a:r>
          </a:p>
          <a:p>
            <a:pPr lvl="1">
              <a:buNone/>
            </a:pPr>
            <a:r>
              <a:rPr lang="tr-TR" sz="2400" dirty="0"/>
              <a:t>komutu ekrana “AAAA” yazdırır.</a:t>
            </a:r>
          </a:p>
          <a:p>
            <a:endParaRPr lang="tr-TR" sz="2900" dirty="0">
              <a:solidFill>
                <a:schemeClr val="tx1"/>
              </a:solidFill>
            </a:endParaRPr>
          </a:p>
        </p:txBody>
      </p:sp>
      <p:sp>
        <p:nvSpPr>
          <p:cNvPr id="4" name="3 Dikdörtgen"/>
          <p:cNvSpPr/>
          <p:nvPr/>
        </p:nvSpPr>
        <p:spPr>
          <a:xfrm>
            <a:off x="7358082" y="3929066"/>
            <a:ext cx="1301959" cy="2646878"/>
          </a:xfrm>
          <a:prstGeom prst="rect">
            <a:avLst/>
          </a:prstGeom>
          <a:noFill/>
        </p:spPr>
        <p:txBody>
          <a:bodyPr wrap="none" lIns="91440" tIns="45720" rIns="91440" bIns="45720">
            <a:spAutoFit/>
          </a:bodyPr>
          <a:lstStyle/>
          <a:p>
            <a:pPr algn="ctr"/>
            <a:r>
              <a:rPr lang="tr-TR" sz="16600" b="1" i="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p>
        </p:txBody>
      </p:sp>
      <p:sp>
        <p:nvSpPr>
          <p:cNvPr id="5" name="4 Yuvarlatılmış Dikdörtgen"/>
          <p:cNvSpPr/>
          <p:nvPr/>
        </p:nvSpPr>
        <p:spPr>
          <a:xfrm>
            <a:off x="2428860" y="4714884"/>
            <a:ext cx="3714776" cy="13573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1400" dirty="0" err="1"/>
              <a:t>eb</a:t>
            </a:r>
            <a:r>
              <a:rPr lang="tr-TR" sz="1400" dirty="0"/>
              <a:t> fonksiyonu ile ekrana</a:t>
            </a:r>
            <a:br>
              <a:rPr lang="tr-TR" sz="1400" dirty="0"/>
            </a:br>
            <a:r>
              <a:rPr lang="tr-TR" sz="1400" dirty="0"/>
              <a:t>AAAA</a:t>
            </a:r>
            <a:br>
              <a:rPr lang="tr-TR" sz="1400" dirty="0"/>
            </a:br>
            <a:r>
              <a:rPr lang="tr-TR" sz="1400" dirty="0" err="1"/>
              <a:t>BBBc</a:t>
            </a:r>
            <a:r>
              <a:rPr lang="tr-TR" sz="1400" dirty="0"/>
              <a:t/>
            </a:r>
            <a:br>
              <a:rPr lang="tr-TR" sz="1400" dirty="0"/>
            </a:br>
            <a:r>
              <a:rPr lang="tr-TR" sz="1400" dirty="0"/>
              <a:t>yazdıralım. Ardından bunun fonksiyonsuz haline de bakalım.</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Ekran çıktısı nedir?</a:t>
            </a:r>
          </a:p>
        </p:txBody>
      </p:sp>
      <p:sp>
        <p:nvSpPr>
          <p:cNvPr id="3" name="2 İçerik Yer Tutucusu"/>
          <p:cNvSpPr>
            <a:spLocks noGrp="1"/>
          </p:cNvSpPr>
          <p:nvPr>
            <p:ph sz="quarter" idx="1"/>
          </p:nvPr>
        </p:nvSpPr>
        <p:spPr>
          <a:xfrm>
            <a:off x="1571604" y="1285860"/>
            <a:ext cx="4114800" cy="3781436"/>
          </a:xfrm>
        </p:spPr>
        <p:txBody>
          <a:bodyPr>
            <a:normAutofit lnSpcReduction="10000"/>
          </a:bodyPr>
          <a:lstStyle/>
          <a:p>
            <a:pPr>
              <a:buNone/>
            </a:pPr>
            <a:r>
              <a:rPr lang="tr-TR" sz="2000" dirty="0"/>
              <a:t>#</a:t>
            </a:r>
            <a:r>
              <a:rPr lang="tr-TR" sz="2000" dirty="0" err="1"/>
              <a:t>include</a:t>
            </a:r>
            <a:r>
              <a:rPr lang="tr-TR" sz="2000" dirty="0"/>
              <a:t> &lt;</a:t>
            </a:r>
            <a:r>
              <a:rPr lang="tr-TR" sz="2000" dirty="0" err="1"/>
              <a:t>stdio</a:t>
            </a:r>
            <a:r>
              <a:rPr lang="tr-TR" sz="2000" dirty="0"/>
              <a:t>.h&gt;</a:t>
            </a:r>
          </a:p>
          <a:p>
            <a:pPr>
              <a:buNone/>
            </a:pPr>
            <a:r>
              <a:rPr lang="tr-TR" sz="2000" dirty="0" err="1"/>
              <a:t>void</a:t>
            </a:r>
            <a:r>
              <a:rPr lang="tr-TR" sz="2000" dirty="0"/>
              <a:t> </a:t>
            </a:r>
            <a:r>
              <a:rPr lang="tr-TR" sz="2000" dirty="0" err="1"/>
              <a:t>eb</a:t>
            </a:r>
            <a:r>
              <a:rPr lang="tr-TR" sz="2000" dirty="0"/>
              <a:t>(</a:t>
            </a:r>
            <a:r>
              <a:rPr lang="tr-TR" sz="2000" dirty="0" err="1"/>
              <a:t>char</a:t>
            </a:r>
            <a:r>
              <a:rPr lang="tr-TR" sz="2000" dirty="0"/>
              <a:t> x, </a:t>
            </a:r>
            <a:r>
              <a:rPr lang="tr-TR" sz="2000" dirty="0" err="1"/>
              <a:t>int</a:t>
            </a:r>
            <a:r>
              <a:rPr lang="tr-TR" sz="2000" dirty="0"/>
              <a:t> y);</a:t>
            </a:r>
          </a:p>
          <a:p>
            <a:pPr>
              <a:buNone/>
            </a:pPr>
            <a:r>
              <a:rPr lang="tr-TR" sz="2000" dirty="0" err="1"/>
              <a:t>int</a:t>
            </a:r>
            <a:r>
              <a:rPr lang="tr-TR" sz="2000" dirty="0"/>
              <a:t> </a:t>
            </a:r>
            <a:r>
              <a:rPr lang="tr-TR" sz="2000" dirty="0" err="1"/>
              <a:t>main</a:t>
            </a:r>
            <a:r>
              <a:rPr lang="tr-TR" sz="2000" dirty="0"/>
              <a:t>()</a:t>
            </a:r>
          </a:p>
          <a:p>
            <a:pPr>
              <a:buNone/>
            </a:pPr>
            <a:r>
              <a:rPr lang="tr-TR" sz="2000" dirty="0"/>
              <a:t>{</a:t>
            </a:r>
          </a:p>
          <a:p>
            <a:pPr>
              <a:buNone/>
            </a:pPr>
            <a:r>
              <a:rPr lang="tr-TR" sz="2000" dirty="0"/>
              <a:t>	</a:t>
            </a:r>
            <a:r>
              <a:rPr lang="tr-TR" sz="2000" dirty="0" err="1"/>
              <a:t>eb</a:t>
            </a:r>
            <a:r>
              <a:rPr lang="tr-TR" sz="2000" dirty="0"/>
              <a:t>('+',4);</a:t>
            </a:r>
          </a:p>
          <a:p>
            <a:pPr>
              <a:buNone/>
            </a:pPr>
            <a:r>
              <a:rPr lang="tr-TR" sz="2000" dirty="0"/>
              <a:t>	</a:t>
            </a:r>
            <a:r>
              <a:rPr lang="tr-TR" sz="2000" dirty="0" err="1"/>
              <a:t>printf</a:t>
            </a:r>
            <a:r>
              <a:rPr lang="tr-TR" sz="2000" dirty="0"/>
              <a:t>("\</a:t>
            </a:r>
            <a:r>
              <a:rPr lang="tr-TR" sz="2000" dirty="0" err="1"/>
              <a:t>nA</a:t>
            </a:r>
            <a:r>
              <a:rPr lang="tr-TR" sz="2000" dirty="0"/>
              <a:t>");</a:t>
            </a:r>
          </a:p>
          <a:p>
            <a:pPr>
              <a:buNone/>
            </a:pPr>
            <a:r>
              <a:rPr lang="tr-TR" sz="2000" dirty="0"/>
              <a:t>	</a:t>
            </a:r>
            <a:r>
              <a:rPr lang="tr-TR" sz="2000" dirty="0" err="1"/>
              <a:t>eb</a:t>
            </a:r>
            <a:r>
              <a:rPr lang="tr-TR" sz="2000" dirty="0"/>
              <a:t>('*',3);</a:t>
            </a:r>
          </a:p>
          <a:p>
            <a:pPr>
              <a:buNone/>
            </a:pPr>
            <a:r>
              <a:rPr lang="tr-TR" sz="2000" dirty="0" err="1"/>
              <a:t>return</a:t>
            </a:r>
            <a:r>
              <a:rPr lang="tr-TR" sz="2000" dirty="0"/>
              <a:t> 0;</a:t>
            </a:r>
          </a:p>
          <a:p>
            <a:pPr>
              <a:buNone/>
            </a:pPr>
            <a:r>
              <a:rPr lang="tr-TR" sz="2000" dirty="0"/>
              <a:t>}</a:t>
            </a:r>
          </a:p>
          <a:p>
            <a:pPr>
              <a:buNone/>
            </a:pPr>
            <a:r>
              <a:rPr lang="tr-TR" sz="2000" dirty="0"/>
              <a:t>…</a:t>
            </a:r>
          </a:p>
        </p:txBody>
      </p:sp>
      <p:sp>
        <p:nvSpPr>
          <p:cNvPr id="5" name="4 Dikdörtgen"/>
          <p:cNvSpPr/>
          <p:nvPr/>
        </p:nvSpPr>
        <p:spPr>
          <a:xfrm>
            <a:off x="4214810" y="2643182"/>
            <a:ext cx="4572000" cy="2862322"/>
          </a:xfrm>
          <a:prstGeom prst="rect">
            <a:avLst/>
          </a:prstGeom>
        </p:spPr>
        <p:txBody>
          <a:bodyPr>
            <a:spAutoFit/>
          </a:bodyPr>
          <a:lstStyle/>
          <a:p>
            <a:pPr>
              <a:buNone/>
            </a:pPr>
            <a:r>
              <a:rPr lang="tr-TR" sz="2000" dirty="0"/>
              <a:t>…</a:t>
            </a:r>
          </a:p>
          <a:p>
            <a:pPr>
              <a:buNone/>
            </a:pPr>
            <a:r>
              <a:rPr lang="tr-TR" sz="2000" dirty="0" err="1"/>
              <a:t>void</a:t>
            </a:r>
            <a:r>
              <a:rPr lang="tr-TR" sz="2000" dirty="0"/>
              <a:t> </a:t>
            </a:r>
            <a:r>
              <a:rPr lang="tr-TR" sz="2000" dirty="0" err="1"/>
              <a:t>eb</a:t>
            </a:r>
            <a:r>
              <a:rPr lang="tr-TR" sz="2000" dirty="0"/>
              <a:t>(</a:t>
            </a:r>
            <a:r>
              <a:rPr lang="tr-TR" sz="2000" dirty="0" err="1"/>
              <a:t>char</a:t>
            </a:r>
            <a:r>
              <a:rPr lang="tr-TR" sz="2000" dirty="0"/>
              <a:t> x, </a:t>
            </a:r>
            <a:r>
              <a:rPr lang="tr-TR" sz="2000" dirty="0" err="1"/>
              <a:t>int</a:t>
            </a:r>
            <a:r>
              <a:rPr lang="tr-TR" sz="2000" dirty="0"/>
              <a:t> y)</a:t>
            </a:r>
          </a:p>
          <a:p>
            <a:pPr>
              <a:buNone/>
            </a:pPr>
            <a:r>
              <a:rPr lang="tr-TR" sz="2000" dirty="0"/>
              <a:t>{</a:t>
            </a:r>
          </a:p>
          <a:p>
            <a:pPr>
              <a:buNone/>
            </a:pPr>
            <a:r>
              <a:rPr lang="tr-TR" sz="2000" dirty="0"/>
              <a:t>	</a:t>
            </a:r>
            <a:r>
              <a:rPr lang="tr-TR" sz="2000" dirty="0" err="1"/>
              <a:t>int</a:t>
            </a:r>
            <a:r>
              <a:rPr lang="tr-TR" sz="2000" dirty="0"/>
              <a:t> i;</a:t>
            </a:r>
          </a:p>
          <a:p>
            <a:pPr>
              <a:buNone/>
            </a:pPr>
            <a:r>
              <a:rPr lang="tr-TR" sz="2000" dirty="0"/>
              <a:t>	</a:t>
            </a:r>
            <a:r>
              <a:rPr lang="tr-TR" sz="2000" dirty="0" err="1"/>
              <a:t>for</a:t>
            </a:r>
            <a:r>
              <a:rPr lang="tr-TR" sz="2000" dirty="0"/>
              <a:t>(i=1; i&lt;=y; i++)</a:t>
            </a:r>
          </a:p>
          <a:p>
            <a:pPr>
              <a:buNone/>
            </a:pPr>
            <a:r>
              <a:rPr lang="tr-TR" sz="2000" dirty="0"/>
              <a:t>		</a:t>
            </a:r>
            <a:r>
              <a:rPr lang="tr-TR" sz="2000" dirty="0" err="1"/>
              <a:t>printf</a:t>
            </a:r>
            <a:r>
              <a:rPr lang="tr-TR" sz="2000" dirty="0"/>
              <a:t>("%c",x);</a:t>
            </a:r>
          </a:p>
          <a:p>
            <a:pPr>
              <a:buNone/>
            </a:pPr>
            <a:r>
              <a:rPr lang="tr-TR" sz="2000" dirty="0"/>
              <a:t>/* </a:t>
            </a:r>
            <a:r>
              <a:rPr lang="tr-TR" sz="2000" dirty="0" err="1"/>
              <a:t>void</a:t>
            </a:r>
            <a:r>
              <a:rPr lang="tr-TR" sz="2000" dirty="0"/>
              <a:t> donen fonksiyonlarda </a:t>
            </a:r>
            <a:r>
              <a:rPr lang="tr-TR" sz="2000" dirty="0" err="1"/>
              <a:t>return</a:t>
            </a:r>
            <a:r>
              <a:rPr lang="tr-TR" sz="2000" dirty="0"/>
              <a:t> yazmak zorunda </a:t>
            </a:r>
            <a:r>
              <a:rPr lang="tr-TR" sz="2000" dirty="0" err="1"/>
              <a:t>degiliz</a:t>
            </a:r>
            <a:r>
              <a:rPr lang="tr-TR" sz="2000" dirty="0"/>
              <a:t>.	*/</a:t>
            </a:r>
          </a:p>
          <a:p>
            <a:pPr>
              <a:buNone/>
            </a:pPr>
            <a:r>
              <a:rPr lang="tr-TR" sz="2000" dirty="0"/>
              <a:t>}</a:t>
            </a:r>
          </a:p>
        </p:txBody>
      </p:sp>
      <p:graphicFrame>
        <p:nvGraphicFramePr>
          <p:cNvPr id="6" name="5 Tablo"/>
          <p:cNvGraphicFramePr>
            <a:graphicFrameLocks noGrp="1"/>
          </p:cNvGraphicFramePr>
          <p:nvPr/>
        </p:nvGraphicFramePr>
        <p:xfrm>
          <a:off x="4143372" y="1428736"/>
          <a:ext cx="2405060" cy="914400"/>
        </p:xfrm>
        <a:graphic>
          <a:graphicData uri="http://schemas.openxmlformats.org/drawingml/2006/table">
            <a:tbl>
              <a:tblPr firstRow="1" bandRow="1">
                <a:tableStyleId>{5940675A-B579-460E-94D1-54222C63F5DA}</a:tableStyleId>
              </a:tblPr>
              <a:tblGrid>
                <a:gridCol w="601265">
                  <a:extLst>
                    <a:ext uri="{9D8B030D-6E8A-4147-A177-3AD203B41FA5}">
                      <a16:colId xmlns="" xmlns:a16="http://schemas.microsoft.com/office/drawing/2014/main" val="20000"/>
                    </a:ext>
                  </a:extLst>
                </a:gridCol>
                <a:gridCol w="601265">
                  <a:extLst>
                    <a:ext uri="{9D8B030D-6E8A-4147-A177-3AD203B41FA5}">
                      <a16:colId xmlns="" xmlns:a16="http://schemas.microsoft.com/office/drawing/2014/main" val="20001"/>
                    </a:ext>
                  </a:extLst>
                </a:gridCol>
                <a:gridCol w="601265">
                  <a:extLst>
                    <a:ext uri="{9D8B030D-6E8A-4147-A177-3AD203B41FA5}">
                      <a16:colId xmlns="" xmlns:a16="http://schemas.microsoft.com/office/drawing/2014/main" val="20002"/>
                    </a:ext>
                  </a:extLst>
                </a:gridCol>
                <a:gridCol w="601265">
                  <a:extLst>
                    <a:ext uri="{9D8B030D-6E8A-4147-A177-3AD203B41FA5}">
                      <a16:colId xmlns="" xmlns:a16="http://schemas.microsoft.com/office/drawing/2014/main" val="20003"/>
                    </a:ext>
                  </a:extLst>
                </a:gridCol>
              </a:tblGrid>
              <a:tr h="365124">
                <a:tc>
                  <a:txBody>
                    <a:bodyPr/>
                    <a:lstStyle/>
                    <a:p>
                      <a:pPr algn="ctr"/>
                      <a:r>
                        <a:rPr lang="tr-TR" sz="2400" b="1" dirty="0"/>
                        <a:t>+</a:t>
                      </a:r>
                    </a:p>
                  </a:txBody>
                  <a:tcPr/>
                </a:tc>
                <a:tc>
                  <a:txBody>
                    <a:bodyPr/>
                    <a:lstStyle/>
                    <a:p>
                      <a:pPr algn="ctr"/>
                      <a:r>
                        <a:rPr lang="tr-TR" sz="2400" b="1" dirty="0"/>
                        <a:t>+</a:t>
                      </a:r>
                    </a:p>
                  </a:txBody>
                  <a:tcPr/>
                </a:tc>
                <a:tc>
                  <a:txBody>
                    <a:bodyPr/>
                    <a:lstStyle/>
                    <a:p>
                      <a:pPr algn="ctr"/>
                      <a:r>
                        <a:rPr lang="tr-TR" sz="2400" b="1" dirty="0"/>
                        <a:t>+</a:t>
                      </a:r>
                    </a:p>
                  </a:txBody>
                  <a:tcPr/>
                </a:tc>
                <a:tc>
                  <a:txBody>
                    <a:bodyPr/>
                    <a:lstStyle/>
                    <a:p>
                      <a:pPr algn="ctr"/>
                      <a:r>
                        <a:rPr lang="tr-TR" sz="2400" b="1" dirty="0"/>
                        <a:t>+</a:t>
                      </a:r>
                    </a:p>
                  </a:txBody>
                  <a:tcPr/>
                </a:tc>
                <a:extLst>
                  <a:ext uri="{0D108BD9-81ED-4DB2-BD59-A6C34878D82A}">
                    <a16:rowId xmlns="" xmlns:a16="http://schemas.microsoft.com/office/drawing/2014/main" val="10000"/>
                  </a:ext>
                </a:extLst>
              </a:tr>
              <a:tr h="365124">
                <a:tc>
                  <a:txBody>
                    <a:bodyPr/>
                    <a:lstStyle/>
                    <a:p>
                      <a:pPr algn="ctr"/>
                      <a:r>
                        <a:rPr lang="tr-TR" sz="2400" b="1" dirty="0"/>
                        <a:t>A</a:t>
                      </a:r>
                    </a:p>
                  </a:txBody>
                  <a:tcPr/>
                </a:tc>
                <a:tc>
                  <a:txBody>
                    <a:bodyPr/>
                    <a:lstStyle/>
                    <a:p>
                      <a:pPr algn="ctr"/>
                      <a:r>
                        <a:rPr lang="tr-TR" sz="2400" b="1" dirty="0"/>
                        <a:t>*</a:t>
                      </a:r>
                    </a:p>
                  </a:txBody>
                  <a:tcPr/>
                </a:tc>
                <a:tc>
                  <a:txBody>
                    <a:bodyPr/>
                    <a:lstStyle/>
                    <a:p>
                      <a:pPr algn="ctr"/>
                      <a:r>
                        <a:rPr lang="tr-TR" sz="2400" b="1" dirty="0"/>
                        <a:t>*</a:t>
                      </a:r>
                    </a:p>
                  </a:txBody>
                  <a:tcPr/>
                </a:tc>
                <a:tc>
                  <a:txBody>
                    <a:bodyPr/>
                    <a:lstStyle/>
                    <a:p>
                      <a:pPr algn="ctr"/>
                      <a:r>
                        <a:rPr lang="tr-TR" sz="2400" b="1" dirty="0"/>
                        <a:t>*</a:t>
                      </a:r>
                    </a:p>
                  </a:txBody>
                  <a:tcPr/>
                </a:tc>
                <a:extLst>
                  <a:ext uri="{0D108BD9-81ED-4DB2-BD59-A6C34878D82A}">
                    <a16:rowId xmlns="" xmlns:a16="http://schemas.microsoft.com/office/drawing/2014/main" val="10001"/>
                  </a:ext>
                </a:extLst>
              </a:tr>
            </a:tbl>
          </a:graphicData>
        </a:graphic>
      </p:graphicFrame>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Rapunzel’e</a:t>
            </a:r>
            <a:r>
              <a:rPr lang="tr-TR" dirty="0"/>
              <a:t> yardım edelim…</a:t>
            </a:r>
          </a:p>
        </p:txBody>
      </p:sp>
      <p:pic>
        <p:nvPicPr>
          <p:cNvPr id="4" name="3 İçerik Yer Tutucusu" descr="fb7c0a6e72728fbeb7bb61701066dad2--tangled-tower-tangled-rapunzel.jpg"/>
          <p:cNvPicPr>
            <a:picLocks noGrp="1" noChangeAspect="1"/>
          </p:cNvPicPr>
          <p:nvPr>
            <p:ph sz="quarter" idx="1"/>
          </p:nvPr>
        </p:nvPicPr>
        <p:blipFill>
          <a:blip r:embed="rId3"/>
          <a:stretch>
            <a:fillRect/>
          </a:stretch>
        </p:blipFill>
        <p:spPr>
          <a:xfrm>
            <a:off x="285720" y="1214422"/>
            <a:ext cx="3583554" cy="4937125"/>
          </a:xfrm>
        </p:spPr>
      </p:pic>
      <p:sp>
        <p:nvSpPr>
          <p:cNvPr id="5" name="4 Metin kutusu"/>
          <p:cNvSpPr txBox="1"/>
          <p:nvPr/>
        </p:nvSpPr>
        <p:spPr>
          <a:xfrm>
            <a:off x="3929058" y="1428736"/>
            <a:ext cx="4714908" cy="3785652"/>
          </a:xfrm>
          <a:prstGeom prst="rect">
            <a:avLst/>
          </a:prstGeom>
          <a:noFill/>
        </p:spPr>
        <p:txBody>
          <a:bodyPr wrap="square" rtlCol="0">
            <a:spAutoFit/>
          </a:bodyPr>
          <a:lstStyle/>
          <a:p>
            <a:r>
              <a:rPr lang="tr-TR" sz="2400" i="1" dirty="0" err="1"/>
              <a:t>Rapunzel’in</a:t>
            </a:r>
            <a:r>
              <a:rPr lang="tr-TR" sz="2400" i="1" dirty="0"/>
              <a:t> hapsedildiği ıssız kuleden kaçabilmesi için bulunduğu yerden aşağı bir ip sarkıtması gerekmektedir. </a:t>
            </a:r>
          </a:p>
          <a:p>
            <a:endParaRPr lang="tr-TR" sz="2400" i="1" dirty="0"/>
          </a:p>
          <a:p>
            <a:r>
              <a:rPr lang="tr-TR" sz="2400" i="1" dirty="0"/>
              <a:t>İşin kritikliği gereği, önce simülasyon yapılacaktır: Kulenin uzunluğunu kullanıcıdan alıp, ağır çekimde(800ms aralıklarla) ipin sarkıtılmasını modelleyiniz.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Örnek: İp sarkıtalım…</a:t>
            </a:r>
          </a:p>
        </p:txBody>
      </p:sp>
      <p:sp>
        <p:nvSpPr>
          <p:cNvPr id="3" name="Alt Başlık 2"/>
          <p:cNvSpPr>
            <a:spLocks noGrp="1"/>
          </p:cNvSpPr>
          <p:nvPr>
            <p:ph sz="quarter" idx="1"/>
          </p:nvPr>
        </p:nvSpPr>
        <p:spPr/>
        <p:txBody>
          <a:bodyPr>
            <a:normAutofit/>
          </a:bodyPr>
          <a:lstStyle/>
          <a:p>
            <a:pPr algn="just">
              <a:buFontTx/>
              <a:buChar char="-"/>
            </a:pPr>
            <a:r>
              <a:rPr lang="tr-TR" sz="2200" dirty="0">
                <a:solidFill>
                  <a:schemeClr val="tx1"/>
                </a:solidFill>
              </a:rPr>
              <a:t>Alıştırmamızı inceleyelim.</a:t>
            </a:r>
          </a:p>
          <a:p>
            <a:pPr algn="just">
              <a:buNone/>
            </a:pPr>
            <a:endParaRPr lang="tr-TR" sz="2200" dirty="0">
              <a:solidFill>
                <a:schemeClr val="tx1"/>
              </a:solidFill>
            </a:endParaRPr>
          </a:p>
          <a:p>
            <a:pPr algn="just">
              <a:spcBef>
                <a:spcPts val="600"/>
              </a:spcBef>
              <a:buFont typeface="Wingdings" pitchFamily="2" charset="2"/>
              <a:buChar char="§"/>
            </a:pPr>
            <a:r>
              <a:rPr lang="tr-TR" sz="2200" dirty="0">
                <a:solidFill>
                  <a:schemeClr val="tx1"/>
                </a:solidFill>
              </a:rPr>
              <a:t> </a:t>
            </a:r>
            <a:r>
              <a:rPr lang="tr-TR" sz="2200" b="1" dirty="0">
                <a:solidFill>
                  <a:schemeClr val="tx1"/>
                </a:solidFill>
              </a:rPr>
              <a:t>Çıktı:</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endParaRPr lang="tr-TR" sz="2200" dirty="0">
              <a:solidFill>
                <a:schemeClr val="tx1"/>
              </a:solidFill>
            </a:endParaRPr>
          </a:p>
          <a:p>
            <a:pPr algn="just">
              <a:buFont typeface="Wingdings" pitchFamily="2" charset="2"/>
              <a:buChar char="Ø"/>
            </a:pPr>
            <a:r>
              <a:rPr lang="tr-TR" sz="2200" dirty="0">
                <a:solidFill>
                  <a:schemeClr val="tx1"/>
                </a:solidFill>
              </a:rPr>
              <a:t> Bu örneği incelediğimizde satırlarda hiç boşluk bulunmadığını görüyoruz. Ayrıca her bir satırdaki dolu kısımlarda da farklı bir örüntü görmüyoruz (her satırda 1 tane * var). </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Örnek: Değişken İp</a:t>
            </a:r>
          </a:p>
        </p:txBody>
      </p:sp>
      <p:sp>
        <p:nvSpPr>
          <p:cNvPr id="3" name="Alt Başlık 2"/>
          <p:cNvSpPr>
            <a:spLocks noGrp="1"/>
          </p:cNvSpPr>
          <p:nvPr>
            <p:ph sz="quarter" idx="1"/>
          </p:nvPr>
        </p:nvSpPr>
        <p:spPr/>
        <p:txBody>
          <a:bodyPr>
            <a:normAutofit/>
          </a:bodyPr>
          <a:lstStyle/>
          <a:p>
            <a:pPr algn="just">
              <a:buFontTx/>
              <a:buChar char="-"/>
            </a:pPr>
            <a:r>
              <a:rPr lang="tr-TR" sz="2200" dirty="0">
                <a:solidFill>
                  <a:schemeClr val="tx1"/>
                </a:solidFill>
              </a:rPr>
              <a:t> Şimdi birkaç şekil için bir önceki slayttaki hususları irdeleyerek döngüler ile ekrana nasıl şekil yazdırılır bakalım.</a:t>
            </a:r>
          </a:p>
          <a:p>
            <a:pPr algn="just">
              <a:buFontTx/>
              <a:buChar char="-"/>
            </a:pPr>
            <a:r>
              <a:rPr lang="tr-TR" sz="2200" dirty="0"/>
              <a:t> </a:t>
            </a:r>
            <a:r>
              <a:rPr lang="tr-TR" sz="2200" b="1" dirty="0"/>
              <a:t>Çıktı:</a:t>
            </a:r>
          </a:p>
          <a:p>
            <a:pPr algn="just">
              <a:buFont typeface="Wingdings" pitchFamily="2" charset="2"/>
              <a:buChar char="§"/>
            </a:pPr>
            <a:r>
              <a:rPr lang="tr-TR" sz="2200" dirty="0">
                <a:solidFill>
                  <a:schemeClr val="tx1"/>
                </a:solidFill>
              </a:rPr>
              <a:t> </a:t>
            </a:r>
            <a:r>
              <a:rPr lang="tr-TR" sz="2200" b="1" dirty="0" err="1"/>
              <a:t>Lutfen</a:t>
            </a:r>
            <a:r>
              <a:rPr lang="tr-TR" sz="2200" b="1" dirty="0"/>
              <a:t> seklin boyutunu giriniz: : </a:t>
            </a:r>
            <a:r>
              <a:rPr lang="tr-TR" sz="2200" dirty="0">
                <a:solidFill>
                  <a:schemeClr val="tx1"/>
                </a:solidFill>
              </a:rPr>
              <a:t>4</a:t>
            </a:r>
          </a:p>
          <a:p>
            <a:pPr algn="just">
              <a:lnSpc>
                <a:spcPts val="1500"/>
              </a:lnSpc>
              <a:spcBef>
                <a:spcPts val="600"/>
              </a:spcBef>
            </a:pPr>
            <a:r>
              <a:rPr lang="tr-TR" sz="2200" dirty="0">
                <a:solidFill>
                  <a:schemeClr val="tx1"/>
                </a:solidFill>
              </a:rPr>
              <a:t>*</a:t>
            </a:r>
          </a:p>
          <a:p>
            <a:pPr algn="just">
              <a:lnSpc>
                <a:spcPts val="1500"/>
              </a:lnSpc>
              <a:spcBef>
                <a:spcPts val="600"/>
              </a:spcBef>
            </a:pPr>
            <a:r>
              <a:rPr lang="tr-TR" sz="2200" dirty="0"/>
              <a:t>*</a:t>
            </a:r>
            <a:endParaRPr lang="tr-TR" sz="2200" dirty="0">
              <a:solidFill>
                <a:schemeClr val="tx1"/>
              </a:solidFill>
            </a:endParaRPr>
          </a:p>
          <a:p>
            <a:pPr algn="just">
              <a:lnSpc>
                <a:spcPts val="1500"/>
              </a:lnSpc>
              <a:spcBef>
                <a:spcPts val="600"/>
              </a:spcBef>
            </a:pPr>
            <a:r>
              <a:rPr lang="tr-TR" sz="2200" dirty="0">
                <a:solidFill>
                  <a:schemeClr val="tx1"/>
                </a:solidFill>
              </a:rPr>
              <a:t>*</a:t>
            </a:r>
          </a:p>
          <a:p>
            <a:pPr algn="just">
              <a:lnSpc>
                <a:spcPts val="1500"/>
              </a:lnSpc>
              <a:spcBef>
                <a:spcPts val="600"/>
              </a:spcBef>
            </a:pPr>
            <a:r>
              <a:rPr lang="tr-TR" sz="2200" dirty="0">
                <a:solidFill>
                  <a:schemeClr val="tx1"/>
                </a:solidFill>
              </a:rPr>
              <a:t>*</a:t>
            </a:r>
          </a:p>
          <a:p>
            <a:pPr algn="just"/>
            <a:endParaRPr lang="tr-TR" sz="2200" dirty="0">
              <a:solidFill>
                <a:schemeClr val="tx1"/>
              </a:solidFill>
            </a:endParaRPr>
          </a:p>
          <a:p>
            <a:pPr algn="just">
              <a:buFont typeface="Wingdings" pitchFamily="2" charset="2"/>
              <a:buChar char="Ø"/>
            </a:pPr>
            <a:r>
              <a:rPr lang="tr-TR" sz="2200" dirty="0">
                <a:solidFill>
                  <a:schemeClr val="tx1"/>
                </a:solidFill>
              </a:rPr>
              <a:t> Bu örneği incelediğimizde girdi olarak alınan değerin satır sayısı olduğunu ve satırlarda hiç boşluk bulunmadığını görüyoruz. Ayrıca her bir satırdaki dolu kısımlarda da farklı bir örüntü görmüyoruz (her satırda 1 tane * var). </a:t>
            </a:r>
          </a:p>
        </p:txBody>
      </p:sp>
      <p:sp>
        <p:nvSpPr>
          <p:cNvPr id="6" name="5 Sağ Ok"/>
          <p:cNvSpPr/>
          <p:nvPr/>
        </p:nvSpPr>
        <p:spPr>
          <a:xfrm>
            <a:off x="2714612" y="3071810"/>
            <a:ext cx="1357322" cy="928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Metin kutusu"/>
          <p:cNvSpPr txBox="1"/>
          <p:nvPr/>
        </p:nvSpPr>
        <p:spPr>
          <a:xfrm>
            <a:off x="4286248" y="2857496"/>
            <a:ext cx="428628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600" i="1" dirty="0"/>
              <a:t>Bu şekli </a:t>
            </a:r>
            <a:r>
              <a:rPr lang="tr-TR" sz="1600" b="1" i="1" dirty="0">
                <a:solidFill>
                  <a:srgbClr val="FF0000"/>
                </a:solidFill>
              </a:rPr>
              <a:t>“</a:t>
            </a:r>
            <a:r>
              <a:rPr lang="tr-TR" sz="1600" b="1" i="1" dirty="0" err="1">
                <a:solidFill>
                  <a:srgbClr val="FF0000"/>
                </a:solidFill>
              </a:rPr>
              <a:t>eb”</a:t>
            </a:r>
            <a:r>
              <a:rPr lang="tr-TR" sz="1600" i="1" dirty="0" err="1"/>
              <a:t>i</a:t>
            </a:r>
            <a:r>
              <a:rPr lang="tr-TR" sz="1600" i="1" dirty="0"/>
              <a:t> </a:t>
            </a:r>
            <a:r>
              <a:rPr lang="tr-TR" sz="1600" i="1" dirty="0" err="1"/>
              <a:t>main</a:t>
            </a:r>
            <a:r>
              <a:rPr lang="tr-TR" sz="1600" i="1" dirty="0"/>
              <a:t> içinde sadece bir kez çağırarak yazdırabilir misiniz?</a:t>
            </a:r>
          </a:p>
        </p:txBody>
      </p:sp>
      <p:sp>
        <p:nvSpPr>
          <p:cNvPr id="8" name="7 Yuvarlatılmış Dikdörtgen"/>
          <p:cNvSpPr/>
          <p:nvPr/>
        </p:nvSpPr>
        <p:spPr>
          <a:xfrm>
            <a:off x="4214810" y="3429000"/>
            <a:ext cx="4643470"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a:t>eb</a:t>
            </a:r>
            <a:r>
              <a:rPr lang="tr-TR" dirty="0"/>
              <a:t> fonksiyonun içine müdahale etmeden, onu içi değişmez bir </a:t>
            </a:r>
            <a:r>
              <a:rPr lang="tr-TR" dirty="0" err="1"/>
              <a:t>fonk</a:t>
            </a:r>
            <a:r>
              <a:rPr lang="tr-TR" dirty="0"/>
              <a:t>. </a:t>
            </a:r>
            <a:r>
              <a:rPr lang="tr-TR" b="1" dirty="0"/>
              <a:t>gibi</a:t>
            </a:r>
            <a:r>
              <a:rPr lang="tr-TR" dirty="0"/>
              <a:t> düşünebiliriz!</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noFill/>
          <a:ln/>
        </p:spPr>
        <p:txBody>
          <a:bodyPr/>
          <a:lstStyle/>
          <a:p>
            <a:r>
              <a:rPr lang="en-US" dirty="0"/>
              <a:t>The 3 Parts of a Loop</a:t>
            </a:r>
          </a:p>
        </p:txBody>
      </p:sp>
      <p:cxnSp>
        <p:nvCxnSpPr>
          <p:cNvPr id="3" name="Straight Arrow Connector 2"/>
          <p:cNvCxnSpPr/>
          <p:nvPr/>
        </p:nvCxnSpPr>
        <p:spPr>
          <a:xfrm flipH="1">
            <a:off x="2147455" y="2261781"/>
            <a:ext cx="23275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2673927" y="3065344"/>
            <a:ext cx="11499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770909" y="3882763"/>
            <a:ext cx="170410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311236" y="4568619"/>
            <a:ext cx="4572000" cy="646331"/>
          </a:xfrm>
          <a:prstGeom prst="rect">
            <a:avLst/>
          </a:prstGeom>
        </p:spPr>
        <p:txBody>
          <a:bodyPr>
            <a:spAutoFit/>
          </a:bodyPr>
          <a:lstStyle/>
          <a:p>
            <a:r>
              <a:rPr lang="en-US" dirty="0"/>
              <a:t>Good Programming Practice</a:t>
            </a:r>
            <a:r>
              <a:rPr lang="tr-TR" dirty="0"/>
              <a:t>: </a:t>
            </a:r>
            <a:r>
              <a:rPr lang="en-US" dirty="0"/>
              <a:t>Indent </a:t>
            </a:r>
            <a:r>
              <a:rPr lang="tr-TR" dirty="0"/>
              <a:t>(tab key) </a:t>
            </a:r>
            <a:r>
              <a:rPr lang="en-US" dirty="0"/>
              <a:t>the body of a while loop 3 to 4 spaces</a:t>
            </a:r>
          </a:p>
        </p:txBody>
      </p:sp>
      <p:cxnSp>
        <p:nvCxnSpPr>
          <p:cNvPr id="12" name="Straight Arrow Connector 11"/>
          <p:cNvCxnSpPr/>
          <p:nvPr/>
        </p:nvCxnSpPr>
        <p:spPr>
          <a:xfrm flipH="1" flipV="1">
            <a:off x="1939636" y="4062872"/>
            <a:ext cx="1309255" cy="8289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939636" y="3758072"/>
            <a:ext cx="1475511" cy="9328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2" name="Rectangle 2"/>
          <p:cNvSpPr>
            <a:spLocks noGrp="1" noChangeArrowheads="1"/>
          </p:cNvSpPr>
          <p:nvPr>
            <p:ph idx="1"/>
          </p:nvPr>
        </p:nvSpPr>
        <p:spPr>
          <a:xfrm>
            <a:off x="822960" y="1311936"/>
            <a:ext cx="7520940" cy="3579849"/>
          </a:xfrm>
          <a:noFill/>
          <a:ln/>
        </p:spPr>
        <p:txBody>
          <a:bodyPr>
            <a:normAutofit fontScale="85000" lnSpcReduction="20000"/>
          </a:bodyPr>
          <a:lstStyle/>
          <a:p>
            <a:pPr>
              <a:lnSpc>
                <a:spcPct val="90000"/>
              </a:lnSpc>
              <a:buFontTx/>
              <a:buNone/>
            </a:pPr>
            <a:r>
              <a:rPr lang="en-US" sz="2000" b="0" dirty="0"/>
              <a:t>#include &lt;</a:t>
            </a:r>
            <a:r>
              <a:rPr lang="en-US" sz="2000" b="0" dirty="0" err="1"/>
              <a:t>stdio.h</a:t>
            </a:r>
            <a:r>
              <a:rPr lang="en-US" sz="2000" b="0" dirty="0"/>
              <a:t>&gt;</a:t>
            </a:r>
          </a:p>
          <a:p>
            <a:pPr>
              <a:lnSpc>
                <a:spcPct val="90000"/>
              </a:lnSpc>
              <a:buFontTx/>
              <a:buNone/>
            </a:pPr>
            <a:r>
              <a:rPr lang="en-US" sz="2000" b="0" dirty="0" err="1"/>
              <a:t>int</a:t>
            </a:r>
            <a:r>
              <a:rPr lang="en-US" sz="2000" b="0" dirty="0"/>
              <a:t> main ()</a:t>
            </a:r>
          </a:p>
          <a:p>
            <a:pPr>
              <a:lnSpc>
                <a:spcPct val="90000"/>
              </a:lnSpc>
              <a:buFontTx/>
              <a:buNone/>
            </a:pPr>
            <a:r>
              <a:rPr lang="en-US" sz="2000" b="0" dirty="0"/>
              <a:t>{</a:t>
            </a:r>
          </a:p>
          <a:p>
            <a:pPr>
              <a:lnSpc>
                <a:spcPct val="90000"/>
              </a:lnSpc>
              <a:buFontTx/>
              <a:buNone/>
            </a:pPr>
            <a:r>
              <a:rPr lang="en-US" sz="2000" b="0" dirty="0"/>
              <a:t>	</a:t>
            </a:r>
            <a:r>
              <a:rPr lang="en-US" sz="2000" b="0" dirty="0" err="1"/>
              <a:t>int</a:t>
            </a:r>
            <a:r>
              <a:rPr lang="en-US" sz="2000" b="0" dirty="0"/>
              <a:t> </a:t>
            </a:r>
            <a:r>
              <a:rPr lang="en-US" sz="2000" b="0" dirty="0" err="1"/>
              <a:t>i</a:t>
            </a:r>
            <a:r>
              <a:rPr lang="en-US" sz="2000" b="0" dirty="0"/>
              <a:t> = 1 ;			initialization of loop control variable</a:t>
            </a:r>
          </a:p>
          <a:p>
            <a:pPr>
              <a:lnSpc>
                <a:spcPct val="90000"/>
              </a:lnSpc>
              <a:buFontTx/>
              <a:buNone/>
            </a:pPr>
            <a:r>
              <a:rPr lang="en-US" sz="2000" b="0" dirty="0"/>
              <a:t>					</a:t>
            </a:r>
          </a:p>
          <a:p>
            <a:pPr>
              <a:lnSpc>
                <a:spcPct val="90000"/>
              </a:lnSpc>
              <a:buFontTx/>
              <a:buNone/>
            </a:pPr>
            <a:r>
              <a:rPr lang="en-US" sz="2000" b="0" dirty="0"/>
              <a:t>	/* count from 1 to 100 */</a:t>
            </a:r>
          </a:p>
          <a:p>
            <a:pPr>
              <a:lnSpc>
                <a:spcPct val="90000"/>
              </a:lnSpc>
              <a:buFontTx/>
              <a:buNone/>
            </a:pPr>
            <a:r>
              <a:rPr lang="en-US" sz="2000" b="0" dirty="0"/>
              <a:t>	while ( </a:t>
            </a:r>
            <a:r>
              <a:rPr lang="en-US" sz="2000" b="0" dirty="0" err="1"/>
              <a:t>i</a:t>
            </a:r>
            <a:r>
              <a:rPr lang="en-US" sz="2000" b="0" dirty="0"/>
              <a:t> &lt; 101 )		     test of loop termination condition</a:t>
            </a:r>
          </a:p>
          <a:p>
            <a:pPr>
              <a:lnSpc>
                <a:spcPct val="90000"/>
              </a:lnSpc>
              <a:buFontTx/>
              <a:buNone/>
            </a:pPr>
            <a:r>
              <a:rPr lang="en-US" sz="2000" b="0" dirty="0"/>
              <a:t>	{</a:t>
            </a:r>
          </a:p>
          <a:p>
            <a:pPr>
              <a:lnSpc>
                <a:spcPct val="90000"/>
              </a:lnSpc>
              <a:buFontTx/>
              <a:buNone/>
            </a:pPr>
            <a:r>
              <a:rPr lang="en-US" sz="2000" b="0" dirty="0"/>
              <a:t>		  </a:t>
            </a:r>
            <a:r>
              <a:rPr lang="en-US" sz="2000" b="0" dirty="0" err="1"/>
              <a:t>printf</a:t>
            </a:r>
            <a:r>
              <a:rPr lang="en-US" sz="2000" b="0" dirty="0"/>
              <a:t> (</a:t>
            </a:r>
            <a:r>
              <a:rPr lang="ja-JP" altLang="en-US" sz="2000" b="0" dirty="0">
                <a:latin typeface="Arial"/>
              </a:rPr>
              <a:t>“</a:t>
            </a:r>
            <a:r>
              <a:rPr lang="en-US" sz="2000" b="0" dirty="0"/>
              <a:t>%d </a:t>
            </a:r>
            <a:r>
              <a:rPr lang="ja-JP" altLang="en-US" sz="2000" b="0" dirty="0">
                <a:latin typeface="Arial"/>
              </a:rPr>
              <a:t>“</a:t>
            </a:r>
            <a:r>
              <a:rPr lang="en-US" sz="2000" b="0" dirty="0"/>
              <a:t>, </a:t>
            </a:r>
            <a:r>
              <a:rPr lang="en-US" sz="2000" b="0" dirty="0" err="1"/>
              <a:t>i</a:t>
            </a:r>
            <a:r>
              <a:rPr lang="en-US" sz="2000" b="0" dirty="0"/>
              <a:t>) ;</a:t>
            </a:r>
          </a:p>
          <a:p>
            <a:pPr>
              <a:lnSpc>
                <a:spcPct val="90000"/>
              </a:lnSpc>
              <a:buFontTx/>
              <a:buNone/>
            </a:pPr>
            <a:r>
              <a:rPr lang="en-US" sz="2000" b="0" dirty="0"/>
              <a:t>		  </a:t>
            </a:r>
            <a:r>
              <a:rPr lang="en-US" sz="2000" b="0" dirty="0" err="1"/>
              <a:t>i</a:t>
            </a:r>
            <a:r>
              <a:rPr lang="en-US" sz="2000" b="0" dirty="0"/>
              <a:t> = </a:t>
            </a:r>
            <a:r>
              <a:rPr lang="en-US" sz="2000" b="0" dirty="0" err="1"/>
              <a:t>i</a:t>
            </a:r>
            <a:r>
              <a:rPr lang="en-US" sz="2000" b="0" dirty="0"/>
              <a:t> + 1 ;		modification of loop control variable</a:t>
            </a:r>
          </a:p>
          <a:p>
            <a:pPr>
              <a:lnSpc>
                <a:spcPct val="90000"/>
              </a:lnSpc>
              <a:buFontTx/>
              <a:buNone/>
            </a:pPr>
            <a:r>
              <a:rPr lang="en-US" sz="2000" b="0" dirty="0"/>
              <a:t>	}</a:t>
            </a:r>
          </a:p>
          <a:p>
            <a:pPr>
              <a:lnSpc>
                <a:spcPct val="90000"/>
              </a:lnSpc>
              <a:buFontTx/>
              <a:buNone/>
            </a:pPr>
            <a:r>
              <a:rPr lang="en-US" sz="2000" b="0" dirty="0"/>
              <a:t>     return 0 ;				</a:t>
            </a:r>
          </a:p>
          <a:p>
            <a:pPr>
              <a:lnSpc>
                <a:spcPct val="90000"/>
              </a:lnSpc>
              <a:buFontTx/>
              <a:buNone/>
            </a:pPr>
            <a:r>
              <a:rPr lang="en-US" sz="2000" b="0" dirty="0"/>
              <a:t>}</a:t>
            </a:r>
          </a:p>
          <a:p>
            <a:pPr>
              <a:lnSpc>
                <a:spcPct val="90000"/>
              </a:lnSpc>
              <a:buFontTx/>
              <a:buNone/>
            </a:pPr>
            <a:endParaRPr lang="en-US" sz="2000" b="0" dirty="0"/>
          </a:p>
          <a:p>
            <a:pPr>
              <a:lnSpc>
                <a:spcPct val="90000"/>
              </a:lnSpc>
              <a:buFontTx/>
              <a:buNone/>
            </a:pPr>
            <a:endParaRPr lang="en-US" sz="2000" b="0" dirty="0"/>
          </a:p>
        </p:txBody>
      </p:sp>
    </p:spTree>
    <p:extLst>
      <p:ext uri="{BB962C8B-B14F-4D97-AF65-F5344CB8AC3E}">
        <p14:creationId xmlns="" xmlns:p14="http://schemas.microsoft.com/office/powerpoint/2010/main" val="1862296348"/>
      </p:ext>
    </p:extLst>
  </p:cSld>
  <p:clrMapOvr>
    <a:masterClrMapping/>
  </p:clrMapOvr>
  <p:transition>
    <p:random/>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Örnek: Değişken İp</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a:t> </a:t>
            </a:r>
            <a:r>
              <a:rPr lang="tr-TR" sz="2200" b="1" dirty="0"/>
              <a:t>Çıktı:</a:t>
            </a:r>
          </a:p>
          <a:p>
            <a:pPr algn="just">
              <a:buFont typeface="Wingdings" pitchFamily="2" charset="2"/>
              <a:buChar char="§"/>
            </a:pPr>
            <a:r>
              <a:rPr lang="tr-TR" sz="2200" dirty="0">
                <a:solidFill>
                  <a:schemeClr val="tx1"/>
                </a:solidFill>
              </a:rPr>
              <a:t> </a:t>
            </a:r>
            <a:r>
              <a:rPr lang="tr-TR" sz="2200" b="1" dirty="0" err="1"/>
              <a:t>Lutfen</a:t>
            </a:r>
            <a:r>
              <a:rPr lang="tr-TR" sz="2200" b="1" dirty="0"/>
              <a:t> seklin boyutunu giriniz: 5</a:t>
            </a:r>
            <a:endParaRPr lang="tr-TR" sz="2200" dirty="0">
              <a:solidFill>
                <a:schemeClr val="tx1"/>
              </a:solidFill>
            </a:endParaRPr>
          </a:p>
          <a:p>
            <a:pPr algn="just">
              <a:lnSpc>
                <a:spcPts val="1500"/>
              </a:lnSpc>
              <a:spcBef>
                <a:spcPts val="600"/>
              </a:spcBef>
            </a:pPr>
            <a:r>
              <a:rPr lang="tr-TR" sz="2200" dirty="0"/>
              <a:t>*</a:t>
            </a:r>
            <a:endParaRPr lang="tr-TR" sz="2200" dirty="0">
              <a:solidFill>
                <a:schemeClr val="tx1"/>
              </a:solidFill>
            </a:endParaRPr>
          </a:p>
          <a:p>
            <a:pPr algn="just">
              <a:lnSpc>
                <a:spcPts val="1500"/>
              </a:lnSpc>
              <a:spcBef>
                <a:spcPts val="600"/>
              </a:spcBef>
            </a:pPr>
            <a:r>
              <a:rPr lang="tr-TR" sz="2200" dirty="0">
                <a:solidFill>
                  <a:schemeClr val="tx1"/>
                </a:solidFill>
              </a:rPr>
              <a:t>*</a:t>
            </a:r>
          </a:p>
          <a:p>
            <a:pPr algn="just">
              <a:lnSpc>
                <a:spcPts val="1500"/>
              </a:lnSpc>
              <a:spcBef>
                <a:spcPts val="600"/>
              </a:spcBef>
            </a:pPr>
            <a:r>
              <a:rPr lang="tr-TR" sz="2200" dirty="0">
                <a:solidFill>
                  <a:schemeClr val="tx1"/>
                </a:solidFill>
              </a:rPr>
              <a:t>*</a:t>
            </a:r>
          </a:p>
          <a:p>
            <a:pPr algn="just">
              <a:lnSpc>
                <a:spcPts val="1500"/>
              </a:lnSpc>
              <a:spcBef>
                <a:spcPts val="600"/>
              </a:spcBef>
            </a:pPr>
            <a:r>
              <a:rPr lang="tr-TR" sz="2200" dirty="0"/>
              <a:t>*</a:t>
            </a:r>
            <a:endParaRPr lang="tr-TR" sz="2200" dirty="0">
              <a:solidFill>
                <a:schemeClr val="tx1"/>
              </a:solidFill>
            </a:endParaRPr>
          </a:p>
        </p:txBody>
      </p:sp>
      <p:sp>
        <p:nvSpPr>
          <p:cNvPr id="4" name="3 Dikdörtgen"/>
          <p:cNvSpPr/>
          <p:nvPr/>
        </p:nvSpPr>
        <p:spPr>
          <a:xfrm>
            <a:off x="3929058" y="2071678"/>
            <a:ext cx="4572000" cy="397031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sz="1400" dirty="0"/>
              <a:t>#</a:t>
            </a:r>
            <a:r>
              <a:rPr lang="tr-TR" sz="1400" dirty="0" err="1"/>
              <a:t>include</a:t>
            </a:r>
            <a:r>
              <a:rPr lang="tr-TR" sz="1400" dirty="0"/>
              <a:t> &lt;</a:t>
            </a:r>
            <a:r>
              <a:rPr lang="tr-TR" sz="1400" dirty="0" err="1"/>
              <a:t>stdio</a:t>
            </a:r>
            <a:r>
              <a:rPr lang="tr-TR" sz="1400" dirty="0"/>
              <a:t>.h&gt;</a:t>
            </a:r>
          </a:p>
          <a:p>
            <a:r>
              <a:rPr lang="tr-TR" sz="1400" dirty="0" err="1"/>
              <a:t>void</a:t>
            </a:r>
            <a:r>
              <a:rPr lang="tr-TR" sz="1400" dirty="0"/>
              <a:t> </a:t>
            </a:r>
            <a:r>
              <a:rPr lang="tr-TR" sz="1400" dirty="0" err="1"/>
              <a:t>eb</a:t>
            </a:r>
            <a:r>
              <a:rPr lang="tr-TR" sz="1400" dirty="0"/>
              <a:t>(</a:t>
            </a:r>
            <a:r>
              <a:rPr lang="tr-TR" sz="1400" dirty="0" err="1"/>
              <a:t>char</a:t>
            </a:r>
            <a:r>
              <a:rPr lang="tr-TR" sz="1400" dirty="0"/>
              <a:t> x, </a:t>
            </a:r>
            <a:r>
              <a:rPr lang="tr-TR" sz="1400" dirty="0" err="1"/>
              <a:t>int</a:t>
            </a:r>
            <a:r>
              <a:rPr lang="tr-TR" sz="1400" dirty="0"/>
              <a:t> y);</a:t>
            </a:r>
          </a:p>
          <a:p>
            <a:r>
              <a:rPr lang="tr-TR" sz="1400" dirty="0" err="1"/>
              <a:t>int</a:t>
            </a:r>
            <a:r>
              <a:rPr lang="tr-TR" sz="1400" dirty="0"/>
              <a:t> </a:t>
            </a:r>
            <a:r>
              <a:rPr lang="tr-TR" sz="1400" dirty="0" err="1"/>
              <a:t>main</a:t>
            </a:r>
            <a:r>
              <a:rPr lang="tr-TR" sz="1400" dirty="0"/>
              <a:t>()</a:t>
            </a:r>
          </a:p>
          <a:p>
            <a:r>
              <a:rPr lang="tr-TR" sz="1400" dirty="0"/>
              <a:t>{</a:t>
            </a:r>
          </a:p>
          <a:p>
            <a:r>
              <a:rPr lang="tr-TR" sz="1400" dirty="0"/>
              <a:t>   </a:t>
            </a:r>
            <a:r>
              <a:rPr lang="tr-TR" sz="1400" dirty="0" err="1"/>
              <a:t>int</a:t>
            </a:r>
            <a:r>
              <a:rPr lang="tr-TR" sz="1400" dirty="0"/>
              <a:t> boyut, i;</a:t>
            </a:r>
          </a:p>
          <a:p>
            <a:r>
              <a:rPr lang="tr-TR" sz="1400" dirty="0"/>
              <a:t>   </a:t>
            </a:r>
            <a:r>
              <a:rPr lang="tr-TR" sz="1400" dirty="0" err="1"/>
              <a:t>printf</a:t>
            </a:r>
            <a:r>
              <a:rPr lang="tr-TR" sz="1400" dirty="0"/>
              <a:t>("</a:t>
            </a:r>
            <a:r>
              <a:rPr lang="tr-TR" sz="1400" dirty="0" err="1"/>
              <a:t>Lutfen</a:t>
            </a:r>
            <a:r>
              <a:rPr lang="tr-TR" sz="1400" dirty="0"/>
              <a:t> seklin boyutunu giriniz: ");</a:t>
            </a:r>
          </a:p>
          <a:p>
            <a:r>
              <a:rPr lang="tr-TR" sz="1400" dirty="0"/>
              <a:t>   </a:t>
            </a:r>
            <a:r>
              <a:rPr lang="tr-TR" sz="1400" dirty="0" err="1"/>
              <a:t>scanf</a:t>
            </a:r>
            <a:r>
              <a:rPr lang="tr-TR" sz="1400" dirty="0"/>
              <a:t>("%d", &amp;boyut);</a:t>
            </a:r>
          </a:p>
          <a:p>
            <a:r>
              <a:rPr lang="tr-TR" sz="1400" dirty="0"/>
              <a:t>   </a:t>
            </a:r>
            <a:r>
              <a:rPr lang="tr-TR" sz="1400" dirty="0" err="1"/>
              <a:t>for</a:t>
            </a:r>
            <a:r>
              <a:rPr lang="tr-TR" sz="1400" dirty="0"/>
              <a:t>(i=1; i&lt;=boyut; i++)</a:t>
            </a:r>
          </a:p>
          <a:p>
            <a:r>
              <a:rPr lang="tr-TR" sz="1400" dirty="0"/>
              <a:t>            { </a:t>
            </a:r>
            <a:r>
              <a:rPr lang="tr-TR" sz="1400" dirty="0" err="1"/>
              <a:t>eb</a:t>
            </a:r>
            <a:r>
              <a:rPr lang="tr-TR" sz="1400" dirty="0"/>
              <a:t>('*',1); </a:t>
            </a:r>
            <a:r>
              <a:rPr lang="tr-TR" sz="1400" dirty="0" err="1"/>
              <a:t>printf</a:t>
            </a:r>
            <a:r>
              <a:rPr lang="tr-TR" sz="1400" dirty="0"/>
              <a:t>("\n"); }</a:t>
            </a:r>
          </a:p>
          <a:p>
            <a:r>
              <a:rPr lang="tr-TR" sz="1400" dirty="0"/>
              <a:t>   </a:t>
            </a:r>
          </a:p>
          <a:p>
            <a:r>
              <a:rPr lang="tr-TR" sz="1400" dirty="0" err="1"/>
              <a:t>return</a:t>
            </a:r>
            <a:r>
              <a:rPr lang="tr-TR" sz="1400" dirty="0"/>
              <a:t> 0;</a:t>
            </a:r>
          </a:p>
          <a:p>
            <a:r>
              <a:rPr lang="tr-TR" sz="1400" dirty="0"/>
              <a:t>}</a:t>
            </a:r>
          </a:p>
          <a:p>
            <a:r>
              <a:rPr lang="tr-TR" sz="1400" dirty="0" err="1"/>
              <a:t>void</a:t>
            </a:r>
            <a:r>
              <a:rPr lang="tr-TR" sz="1400" dirty="0"/>
              <a:t> </a:t>
            </a:r>
            <a:r>
              <a:rPr lang="tr-TR" sz="1400" dirty="0" err="1"/>
              <a:t>eb</a:t>
            </a:r>
            <a:r>
              <a:rPr lang="tr-TR" sz="1400" dirty="0"/>
              <a:t>(</a:t>
            </a:r>
            <a:r>
              <a:rPr lang="tr-TR" sz="1400" dirty="0" err="1"/>
              <a:t>char</a:t>
            </a:r>
            <a:r>
              <a:rPr lang="tr-TR" sz="1400" dirty="0"/>
              <a:t> x, </a:t>
            </a:r>
            <a:r>
              <a:rPr lang="tr-TR" sz="1400" dirty="0" err="1"/>
              <a:t>int</a:t>
            </a:r>
            <a:r>
              <a:rPr lang="tr-TR" sz="1400" dirty="0"/>
              <a:t> y)</a:t>
            </a:r>
          </a:p>
          <a:p>
            <a:r>
              <a:rPr lang="tr-TR" sz="1400" dirty="0"/>
              <a:t>{</a:t>
            </a:r>
          </a:p>
          <a:p>
            <a:r>
              <a:rPr lang="tr-TR" sz="1400" dirty="0"/>
              <a:t>	</a:t>
            </a:r>
            <a:r>
              <a:rPr lang="tr-TR" sz="1400" dirty="0" err="1"/>
              <a:t>int</a:t>
            </a:r>
            <a:r>
              <a:rPr lang="tr-TR" sz="1400" dirty="0"/>
              <a:t> i;</a:t>
            </a:r>
          </a:p>
          <a:p>
            <a:r>
              <a:rPr lang="tr-TR" sz="1400" dirty="0"/>
              <a:t>	</a:t>
            </a:r>
            <a:r>
              <a:rPr lang="tr-TR" sz="1400" dirty="0" err="1"/>
              <a:t>for</a:t>
            </a:r>
            <a:r>
              <a:rPr lang="tr-TR" sz="1400" dirty="0"/>
              <a:t>(i=1; i&lt;=y; i++)</a:t>
            </a:r>
          </a:p>
          <a:p>
            <a:r>
              <a:rPr lang="tr-TR" sz="1400" dirty="0"/>
              <a:t>		</a:t>
            </a:r>
            <a:r>
              <a:rPr lang="tr-TR" sz="1400" dirty="0" err="1"/>
              <a:t>printf</a:t>
            </a:r>
            <a:r>
              <a:rPr lang="tr-TR" sz="1400" dirty="0"/>
              <a:t>("%c",x);	</a:t>
            </a:r>
          </a:p>
          <a:p>
            <a:r>
              <a:rPr lang="tr-TR" sz="1400" dirty="0"/>
              <a:t>}</a:t>
            </a:r>
          </a:p>
        </p:txBody>
      </p:sp>
      <p:sp>
        <p:nvSpPr>
          <p:cNvPr id="5" name="4 Metin kutusu"/>
          <p:cNvSpPr txBox="1"/>
          <p:nvPr/>
        </p:nvSpPr>
        <p:spPr>
          <a:xfrm>
            <a:off x="928662" y="3786190"/>
            <a:ext cx="2643174" cy="16004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1400" dirty="0" err="1"/>
              <a:t>eb</a:t>
            </a:r>
            <a:r>
              <a:rPr lang="tr-TR" sz="1400" dirty="0"/>
              <a:t>('*',1);</a:t>
            </a:r>
          </a:p>
          <a:p>
            <a:r>
              <a:rPr lang="tr-TR" sz="1400" dirty="0"/>
              <a:t>yerine </a:t>
            </a:r>
          </a:p>
          <a:p>
            <a:r>
              <a:rPr lang="tr-TR" sz="1400" dirty="0" err="1"/>
              <a:t>printf</a:t>
            </a:r>
            <a:r>
              <a:rPr lang="tr-TR" sz="1400" dirty="0"/>
              <a:t>(“*”);</a:t>
            </a:r>
          </a:p>
          <a:p>
            <a:r>
              <a:rPr lang="tr-TR" sz="1400" dirty="0"/>
              <a:t>yazmak da mümkündür.</a:t>
            </a:r>
          </a:p>
          <a:p>
            <a:r>
              <a:rPr lang="tr-TR" sz="1400" dirty="0"/>
              <a:t>Burada </a:t>
            </a:r>
            <a:r>
              <a:rPr lang="tr-TR" sz="1400" dirty="0" err="1"/>
              <a:t>eb</a:t>
            </a:r>
            <a:r>
              <a:rPr lang="tr-TR" sz="1400" dirty="0"/>
              <a:t> tercih edilmesinin nedeni, bir sonraki örneğe hazırlık yapmaktır.</a:t>
            </a:r>
          </a:p>
        </p:txBody>
      </p:sp>
      <p:sp>
        <p:nvSpPr>
          <p:cNvPr id="6" name="5 Sağa Bükülü Ok"/>
          <p:cNvSpPr/>
          <p:nvPr/>
        </p:nvSpPr>
        <p:spPr>
          <a:xfrm rot="3564829">
            <a:off x="2438333" y="2289921"/>
            <a:ext cx="1014919" cy="176284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Örnek:</a:t>
            </a:r>
          </a:p>
        </p:txBody>
      </p:sp>
      <p:sp>
        <p:nvSpPr>
          <p:cNvPr id="3" name="2 İçerik Yer Tutucusu"/>
          <p:cNvSpPr>
            <a:spLocks noGrp="1"/>
          </p:cNvSpPr>
          <p:nvPr>
            <p:ph sz="quarter" idx="1"/>
          </p:nvPr>
        </p:nvSpPr>
        <p:spPr/>
        <p:txBody>
          <a:bodyPr/>
          <a:lstStyle/>
          <a:p>
            <a:r>
              <a:rPr lang="tr-TR" dirty="0"/>
              <a:t>Birlikte yaptığımız değişken ip kodunu değiştirerek merdiven çıktısı oluşturalım.</a:t>
            </a:r>
          </a:p>
          <a:p>
            <a:r>
              <a:rPr lang="tr-TR" sz="4000" dirty="0"/>
              <a:t> </a:t>
            </a:r>
            <a:r>
              <a:rPr lang="tr-TR" sz="4000" b="1" dirty="0" err="1"/>
              <a:t>Lutfen</a:t>
            </a:r>
            <a:r>
              <a:rPr lang="tr-TR" sz="4000" b="1" dirty="0"/>
              <a:t> seklin boyutunu giriniz: 5</a:t>
            </a:r>
            <a:endParaRPr lang="tr-TR" sz="4000" dirty="0"/>
          </a:p>
          <a:p>
            <a:r>
              <a:rPr lang="tr-TR" sz="4000" dirty="0"/>
              <a:t>*</a:t>
            </a:r>
          </a:p>
          <a:p>
            <a:r>
              <a:rPr lang="tr-TR" sz="4000" dirty="0"/>
              <a:t>* * *</a:t>
            </a:r>
          </a:p>
          <a:p>
            <a:r>
              <a:rPr lang="tr-TR" sz="4000" dirty="0"/>
              <a:t>* * * * *</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amond(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amond(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Örnek: Merdiven</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a:t> </a:t>
            </a:r>
            <a:r>
              <a:rPr lang="tr-TR" sz="2200" b="1" dirty="0"/>
              <a:t>Çıktı:</a:t>
            </a:r>
          </a:p>
          <a:p>
            <a:pPr algn="just">
              <a:buFont typeface="Wingdings" pitchFamily="2" charset="2"/>
              <a:buChar char="§"/>
            </a:pPr>
            <a:r>
              <a:rPr lang="tr-TR" sz="2200" b="1" dirty="0">
                <a:solidFill>
                  <a:schemeClr val="tx1"/>
                </a:solidFill>
              </a:rPr>
              <a:t> </a:t>
            </a:r>
            <a:r>
              <a:rPr lang="tr-TR" sz="2200" b="1" dirty="0" err="1"/>
              <a:t>Lutfen</a:t>
            </a:r>
            <a:r>
              <a:rPr lang="tr-TR" sz="2200" b="1" dirty="0"/>
              <a:t> seklin boyutunu giriniz:</a:t>
            </a:r>
            <a:r>
              <a:rPr lang="tr-TR" sz="2200" b="1" dirty="0">
                <a:solidFill>
                  <a:schemeClr val="tx1"/>
                </a:solidFill>
              </a:rPr>
              <a:t> </a:t>
            </a:r>
            <a:r>
              <a:rPr lang="tr-TR" sz="2200" dirty="0">
                <a:solidFill>
                  <a:schemeClr val="tx1"/>
                </a:solidFill>
              </a:rPr>
              <a:t>4</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endParaRPr lang="tr-TR" sz="2200" dirty="0">
              <a:solidFill>
                <a:schemeClr val="tx1"/>
              </a:solidFill>
            </a:endParaRPr>
          </a:p>
          <a:p>
            <a:pPr algn="just">
              <a:buFont typeface="Wingdings" pitchFamily="2" charset="2"/>
              <a:buChar char="Ø"/>
            </a:pPr>
            <a:r>
              <a:rPr lang="tr-TR" sz="2200" dirty="0">
                <a:solidFill>
                  <a:schemeClr val="tx1"/>
                </a:solidFill>
              </a:rPr>
              <a:t> Bu örneği incelediğimizde girdi olarak alınan değerin satır sayısı olduğunu ve satırlarda hiç boşluk bulunmadığını görüyoruz. Bu sefer her bir satırda farklı bir örüntü görüyoruz. Her bir satırda satır numarası kadar (1. satırda 1, 2. satırda 2, …) * karakteri olduğunu görüyoruz. </a:t>
            </a:r>
          </a:p>
        </p:txBody>
      </p:sp>
      <p:sp>
        <p:nvSpPr>
          <p:cNvPr id="4" name="3 Sağ Ok"/>
          <p:cNvSpPr/>
          <p:nvPr/>
        </p:nvSpPr>
        <p:spPr>
          <a:xfrm rot="1556312">
            <a:off x="4810776" y="1642534"/>
            <a:ext cx="497804" cy="753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Metin kutusu"/>
          <p:cNvSpPr txBox="1"/>
          <p:nvPr/>
        </p:nvSpPr>
        <p:spPr>
          <a:xfrm>
            <a:off x="5357818" y="2000240"/>
            <a:ext cx="314330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i="1" dirty="0"/>
              <a:t>Bu kodu </a:t>
            </a:r>
            <a:r>
              <a:rPr lang="tr-TR" sz="2000" b="1" i="1" dirty="0">
                <a:solidFill>
                  <a:srgbClr val="FF0000"/>
                </a:solidFill>
              </a:rPr>
              <a:t>“</a:t>
            </a:r>
            <a:r>
              <a:rPr lang="tr-TR" sz="2000" b="1" i="1" dirty="0" err="1">
                <a:solidFill>
                  <a:srgbClr val="FF0000"/>
                </a:solidFill>
              </a:rPr>
              <a:t>eb”</a:t>
            </a:r>
            <a:r>
              <a:rPr lang="tr-TR" sz="2000" i="1" dirty="0" err="1"/>
              <a:t>i</a:t>
            </a:r>
            <a:r>
              <a:rPr lang="tr-TR" sz="2000" i="1" dirty="0"/>
              <a:t> kullanarak yazınız. Boyut bilgisini kullanıcıdan almayı unutmayınız.</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Örnek: Merdiven</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a:t>Çıktı: </a:t>
            </a:r>
          </a:p>
          <a:p>
            <a:pPr algn="just">
              <a:buFont typeface="Wingdings" pitchFamily="2" charset="2"/>
              <a:buChar char="§"/>
            </a:pPr>
            <a:r>
              <a:rPr lang="tr-TR" sz="2200" b="1" dirty="0" err="1"/>
              <a:t>Lutfen</a:t>
            </a:r>
            <a:r>
              <a:rPr lang="tr-TR" sz="2200" b="1" dirty="0"/>
              <a:t> seklin boyutunu giriniz: </a:t>
            </a:r>
            <a:r>
              <a:rPr lang="tr-TR" sz="2200" dirty="0"/>
              <a:t>4</a:t>
            </a:r>
            <a:endParaRPr lang="tr-TR" sz="2200" b="1" dirty="0"/>
          </a:p>
          <a:p>
            <a:pPr algn="just">
              <a:lnSpc>
                <a:spcPts val="1500"/>
              </a:lnSpc>
            </a:pPr>
            <a:r>
              <a:rPr lang="tr-TR" sz="2200" dirty="0"/>
              <a:t>   *</a:t>
            </a:r>
          </a:p>
          <a:p>
            <a:pPr algn="just">
              <a:lnSpc>
                <a:spcPts val="1500"/>
              </a:lnSpc>
            </a:pPr>
            <a:r>
              <a:rPr lang="tr-TR" sz="2200" dirty="0"/>
              <a:t>   **</a:t>
            </a:r>
          </a:p>
          <a:p>
            <a:pPr algn="just">
              <a:lnSpc>
                <a:spcPts val="1500"/>
              </a:lnSpc>
            </a:pPr>
            <a:r>
              <a:rPr lang="tr-TR" sz="2200" dirty="0"/>
              <a:t>   ***</a:t>
            </a:r>
          </a:p>
          <a:p>
            <a:pPr algn="just">
              <a:lnSpc>
                <a:spcPts val="1500"/>
              </a:lnSpc>
            </a:pPr>
            <a:r>
              <a:rPr lang="tr-TR" sz="2200" dirty="0"/>
              <a:t>   ****</a:t>
            </a:r>
            <a:r>
              <a:rPr lang="tr-TR" sz="2200" dirty="0">
                <a:solidFill>
                  <a:schemeClr val="tx1"/>
                </a:solidFill>
              </a:rPr>
              <a:t>   </a:t>
            </a:r>
          </a:p>
        </p:txBody>
      </p:sp>
      <p:sp>
        <p:nvSpPr>
          <p:cNvPr id="4" name="3 Dikdörtgen"/>
          <p:cNvSpPr/>
          <p:nvPr/>
        </p:nvSpPr>
        <p:spPr>
          <a:xfrm>
            <a:off x="3214678" y="2071678"/>
            <a:ext cx="5286380"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dirty="0"/>
              <a:t>#</a:t>
            </a:r>
            <a:r>
              <a:rPr lang="tr-TR" dirty="0" err="1"/>
              <a:t>include</a:t>
            </a:r>
            <a:r>
              <a:rPr lang="tr-TR" dirty="0"/>
              <a:t> &lt;</a:t>
            </a:r>
            <a:r>
              <a:rPr lang="tr-TR" dirty="0" err="1"/>
              <a:t>stdio</a:t>
            </a:r>
            <a:r>
              <a:rPr lang="tr-TR" dirty="0"/>
              <a:t>.h&gt;</a:t>
            </a:r>
          </a:p>
          <a:p>
            <a:r>
              <a:rPr lang="tr-TR" dirty="0" err="1"/>
              <a:t>void</a:t>
            </a:r>
            <a:r>
              <a:rPr lang="tr-TR" dirty="0"/>
              <a:t> </a:t>
            </a:r>
            <a:r>
              <a:rPr lang="tr-TR" dirty="0" err="1"/>
              <a:t>eb</a:t>
            </a:r>
            <a:r>
              <a:rPr lang="tr-TR" dirty="0"/>
              <a:t>(</a:t>
            </a:r>
            <a:r>
              <a:rPr lang="tr-TR" dirty="0" err="1"/>
              <a:t>char</a:t>
            </a:r>
            <a:r>
              <a:rPr lang="tr-TR" dirty="0"/>
              <a:t> x, </a:t>
            </a:r>
            <a:r>
              <a:rPr lang="tr-TR" dirty="0" err="1"/>
              <a:t>int</a:t>
            </a:r>
            <a:r>
              <a:rPr lang="tr-TR" dirty="0"/>
              <a:t> y);</a:t>
            </a:r>
          </a:p>
          <a:p>
            <a:r>
              <a:rPr lang="tr-TR" dirty="0" err="1"/>
              <a:t>int</a:t>
            </a:r>
            <a:r>
              <a:rPr lang="tr-TR" dirty="0"/>
              <a:t> </a:t>
            </a:r>
            <a:r>
              <a:rPr lang="tr-TR" dirty="0" err="1"/>
              <a:t>main</a:t>
            </a:r>
            <a:r>
              <a:rPr lang="tr-TR" dirty="0"/>
              <a:t>()</a:t>
            </a:r>
          </a:p>
          <a:p>
            <a:r>
              <a:rPr lang="tr-TR" dirty="0"/>
              <a:t>{</a:t>
            </a:r>
          </a:p>
          <a:p>
            <a:r>
              <a:rPr lang="tr-TR" dirty="0"/>
              <a:t>   </a:t>
            </a:r>
            <a:r>
              <a:rPr lang="tr-TR" dirty="0" err="1"/>
              <a:t>int</a:t>
            </a:r>
            <a:r>
              <a:rPr lang="tr-TR" dirty="0"/>
              <a:t> boyut, i;</a:t>
            </a:r>
          </a:p>
          <a:p>
            <a:r>
              <a:rPr lang="tr-TR" dirty="0"/>
              <a:t>   </a:t>
            </a:r>
            <a:r>
              <a:rPr lang="tr-TR" dirty="0" err="1"/>
              <a:t>printf</a:t>
            </a:r>
            <a:r>
              <a:rPr lang="tr-TR" dirty="0"/>
              <a:t>("</a:t>
            </a:r>
            <a:r>
              <a:rPr lang="tr-TR" dirty="0" err="1"/>
              <a:t>Lutfen</a:t>
            </a:r>
            <a:r>
              <a:rPr lang="tr-TR" dirty="0"/>
              <a:t> seklin boyutunu giriniz: ");</a:t>
            </a:r>
          </a:p>
          <a:p>
            <a:r>
              <a:rPr lang="tr-TR" dirty="0"/>
              <a:t>   </a:t>
            </a:r>
            <a:r>
              <a:rPr lang="tr-TR" dirty="0" err="1"/>
              <a:t>scanf</a:t>
            </a:r>
            <a:r>
              <a:rPr lang="tr-TR" dirty="0"/>
              <a:t>("%d", &amp;boyut);</a:t>
            </a:r>
          </a:p>
          <a:p>
            <a:r>
              <a:rPr lang="tr-TR" dirty="0"/>
              <a:t>   </a:t>
            </a:r>
            <a:r>
              <a:rPr lang="tr-TR" dirty="0" err="1"/>
              <a:t>for</a:t>
            </a:r>
            <a:r>
              <a:rPr lang="tr-TR" dirty="0"/>
              <a:t>(i=1; i&lt;=boyut; i++)</a:t>
            </a:r>
          </a:p>
          <a:p>
            <a:r>
              <a:rPr lang="tr-TR" dirty="0"/>
              <a:t>            { </a:t>
            </a:r>
            <a:r>
              <a:rPr lang="tr-TR" dirty="0" err="1"/>
              <a:t>eb</a:t>
            </a:r>
            <a:r>
              <a:rPr lang="tr-TR" dirty="0"/>
              <a:t>('*',i); </a:t>
            </a:r>
            <a:r>
              <a:rPr lang="tr-TR" dirty="0" err="1"/>
              <a:t>printf</a:t>
            </a:r>
            <a:r>
              <a:rPr lang="tr-TR" dirty="0"/>
              <a:t>("\n"); }</a:t>
            </a:r>
          </a:p>
          <a:p>
            <a:r>
              <a:rPr lang="tr-TR" dirty="0"/>
              <a:t>   </a:t>
            </a:r>
          </a:p>
          <a:p>
            <a:r>
              <a:rPr lang="tr-TR" dirty="0" err="1"/>
              <a:t>return</a:t>
            </a:r>
            <a:r>
              <a:rPr lang="tr-TR" dirty="0"/>
              <a:t> 0;</a:t>
            </a:r>
          </a:p>
          <a:p>
            <a:r>
              <a:rPr lang="tr-TR" dirty="0"/>
              <a:t>}</a:t>
            </a:r>
          </a:p>
          <a:p>
            <a:r>
              <a:rPr lang="tr-TR" dirty="0" err="1"/>
              <a:t>void</a:t>
            </a:r>
            <a:r>
              <a:rPr lang="tr-TR" dirty="0"/>
              <a:t> </a:t>
            </a:r>
            <a:r>
              <a:rPr lang="tr-TR" dirty="0" err="1"/>
              <a:t>eb</a:t>
            </a:r>
            <a:r>
              <a:rPr lang="tr-TR" dirty="0"/>
              <a:t>(</a:t>
            </a:r>
            <a:r>
              <a:rPr lang="tr-TR" dirty="0" err="1"/>
              <a:t>char</a:t>
            </a:r>
            <a:r>
              <a:rPr lang="tr-TR" dirty="0"/>
              <a:t> x, </a:t>
            </a:r>
            <a:r>
              <a:rPr lang="tr-TR" dirty="0" err="1"/>
              <a:t>int</a:t>
            </a:r>
            <a:r>
              <a:rPr lang="tr-TR" dirty="0"/>
              <a:t> y)</a:t>
            </a:r>
          </a:p>
          <a:p>
            <a:r>
              <a:rPr lang="tr-TR" dirty="0"/>
              <a:t>{</a:t>
            </a:r>
          </a:p>
          <a:p>
            <a:r>
              <a:rPr lang="tr-TR" dirty="0"/>
              <a:t>…	</a:t>
            </a:r>
          </a:p>
          <a:p>
            <a:r>
              <a:rPr lang="tr-TR" dirty="0"/>
              <a:t>}</a:t>
            </a:r>
          </a:p>
        </p:txBody>
      </p:sp>
      <p:cxnSp>
        <p:nvCxnSpPr>
          <p:cNvPr id="6" name="5 Düz Ok Bağlayıcısı"/>
          <p:cNvCxnSpPr/>
          <p:nvPr/>
        </p:nvCxnSpPr>
        <p:spPr>
          <a:xfrm>
            <a:off x="5715008" y="4572008"/>
            <a:ext cx="57150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6357950" y="4643446"/>
            <a:ext cx="164307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1600" dirty="0"/>
              <a:t>Bir önceki ile aynı kod sadece 1 yerine i yazdık.</a:t>
            </a:r>
          </a:p>
        </p:txBody>
      </p:sp>
      <p:pic>
        <p:nvPicPr>
          <p:cNvPr id="9" name="8 Resim" descr="odevler2.png"/>
          <p:cNvPicPr>
            <a:picLocks noChangeAspect="1"/>
          </p:cNvPicPr>
          <p:nvPr/>
        </p:nvPicPr>
        <p:blipFill>
          <a:blip r:embed="rId3"/>
          <a:stretch>
            <a:fillRect/>
          </a:stretch>
        </p:blipFill>
        <p:spPr>
          <a:xfrm>
            <a:off x="785786" y="3857628"/>
            <a:ext cx="1896740" cy="189674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r>
              <a:rPr lang="tr-TR" dirty="0"/>
              <a:t>Az önceki kodu </a:t>
            </a:r>
            <a:r>
              <a:rPr lang="tr-TR" dirty="0" err="1"/>
              <a:t>while</a:t>
            </a:r>
            <a:r>
              <a:rPr lang="tr-TR" dirty="0"/>
              <a:t> ile yapınız.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 bilgi: Ek boşluk koyularak simetri sağlanması</a:t>
            </a:r>
          </a:p>
        </p:txBody>
      </p:sp>
      <p:sp>
        <p:nvSpPr>
          <p:cNvPr id="3" name="2 İçerik Yer Tutucusu"/>
          <p:cNvSpPr>
            <a:spLocks noGrp="1"/>
          </p:cNvSpPr>
          <p:nvPr>
            <p:ph sz="quarter" idx="1"/>
          </p:nvPr>
        </p:nvSpPr>
        <p:spPr/>
        <p:txBody>
          <a:bodyPr/>
          <a:lstStyle/>
          <a:p>
            <a:r>
              <a:rPr lang="tr-TR" dirty="0"/>
              <a:t>Ekrana şekil çizdirmede satır aralarındaki boşluklar nedeniyle yatay ve dikeydeki karakter uzunlukları aynı olmuyor. Bu nedenle kare çizdirmek istediğinizde dikdörtgen çıkabiliyor.</a:t>
            </a:r>
          </a:p>
          <a:p>
            <a:r>
              <a:rPr lang="tr-TR" dirty="0"/>
              <a:t>Çözüm olarak ekrana bastığınız her karakterden sonra bir de boşluk basabilirsiniz.</a:t>
            </a:r>
          </a:p>
          <a:p>
            <a:pPr lvl="1"/>
            <a:r>
              <a:rPr lang="tr-TR" dirty="0" err="1"/>
              <a:t>printf</a:t>
            </a:r>
            <a:r>
              <a:rPr lang="tr-TR" dirty="0"/>
              <a:t>(“*  ”); gibi.</a:t>
            </a:r>
          </a:p>
          <a:p>
            <a:pPr marL="274320" lvl="1">
              <a:spcBef>
                <a:spcPts val="600"/>
              </a:spcBef>
              <a:buClr>
                <a:schemeClr val="accent1"/>
              </a:buClr>
            </a:pPr>
            <a:r>
              <a:rPr lang="tr-TR" sz="2600" dirty="0">
                <a:solidFill>
                  <a:schemeClr val="tx1"/>
                </a:solidFill>
              </a:rPr>
              <a:t>Bunun için, </a:t>
            </a:r>
            <a:r>
              <a:rPr lang="tr-TR" sz="2600" dirty="0" err="1">
                <a:solidFill>
                  <a:schemeClr val="tx1"/>
                </a:solidFill>
              </a:rPr>
              <a:t>eb</a:t>
            </a:r>
            <a:r>
              <a:rPr lang="tr-TR" sz="2600" dirty="0">
                <a:solidFill>
                  <a:schemeClr val="tx1"/>
                </a:solidFill>
              </a:rPr>
              <a:t> fonksiyonunun içindeki </a:t>
            </a:r>
            <a:r>
              <a:rPr lang="tr-TR" sz="2600" dirty="0" err="1">
                <a:solidFill>
                  <a:schemeClr val="tx1"/>
                </a:solidFill>
              </a:rPr>
              <a:t>printf</a:t>
            </a:r>
            <a:r>
              <a:rPr lang="tr-TR" sz="2600" dirty="0">
                <a:solidFill>
                  <a:schemeClr val="tx1"/>
                </a:solidFill>
              </a:rPr>
              <a:t>(“%c”, …); kısmını </a:t>
            </a:r>
            <a:r>
              <a:rPr lang="tr-TR" sz="2600" dirty="0" err="1">
                <a:solidFill>
                  <a:schemeClr val="tx1"/>
                </a:solidFill>
              </a:rPr>
              <a:t>printf</a:t>
            </a:r>
            <a:r>
              <a:rPr lang="tr-TR" sz="2600" dirty="0">
                <a:solidFill>
                  <a:schemeClr val="tx1"/>
                </a:solidFill>
              </a:rPr>
              <a:t>(“%c</a:t>
            </a:r>
            <a:r>
              <a:rPr lang="tr-TR" sz="2400" i="1" dirty="0">
                <a:solidFill>
                  <a:schemeClr val="tx1"/>
                </a:solidFill>
              </a:rPr>
              <a:t>  </a:t>
            </a:r>
            <a:r>
              <a:rPr lang="tr-TR" sz="2600" dirty="0">
                <a:solidFill>
                  <a:schemeClr val="tx1"/>
                </a:solidFill>
              </a:rPr>
              <a:t>”, …);</a:t>
            </a:r>
            <a:r>
              <a:rPr lang="tr-TR" dirty="0"/>
              <a:t> </a:t>
            </a:r>
            <a:r>
              <a:rPr lang="tr-TR" sz="2600" dirty="0">
                <a:solidFill>
                  <a:schemeClr val="tx1"/>
                </a:solidFill>
              </a:rPr>
              <a:t>ile değiştirmeniz yeterli.</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Örnek: Bölü İşareti</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a:t> </a:t>
            </a:r>
            <a:r>
              <a:rPr lang="tr-TR" sz="2200" b="1" dirty="0"/>
              <a:t>Çıktı:</a:t>
            </a:r>
          </a:p>
          <a:p>
            <a:pPr algn="just">
              <a:buFont typeface="Wingdings" pitchFamily="2" charset="2"/>
              <a:buChar char="§"/>
            </a:pPr>
            <a:r>
              <a:rPr lang="tr-TR" sz="2200" b="1" dirty="0" err="1"/>
              <a:t>Lutfen</a:t>
            </a:r>
            <a:r>
              <a:rPr lang="tr-TR" sz="2200" b="1" dirty="0"/>
              <a:t> seklin boyutunu giriniz</a:t>
            </a:r>
            <a:r>
              <a:rPr lang="tr-TR" sz="2200" b="1" dirty="0">
                <a:solidFill>
                  <a:schemeClr val="tx1"/>
                </a:solidFill>
              </a:rPr>
              <a:t>: </a:t>
            </a:r>
            <a:r>
              <a:rPr lang="tr-TR" sz="2200" dirty="0">
                <a:solidFill>
                  <a:schemeClr val="tx1"/>
                </a:solidFill>
              </a:rPr>
              <a:t>4</a:t>
            </a:r>
          </a:p>
          <a:p>
            <a:pPr algn="just">
              <a:lnSpc>
                <a:spcPts val="1500"/>
              </a:lnSpc>
            </a:pPr>
            <a:r>
              <a:rPr lang="tr-TR" sz="2200" dirty="0"/>
              <a:t>         *</a:t>
            </a:r>
          </a:p>
          <a:p>
            <a:pPr algn="just">
              <a:lnSpc>
                <a:spcPts val="1500"/>
              </a:lnSpc>
            </a:pPr>
            <a:r>
              <a:rPr lang="tr-TR" sz="2200" dirty="0"/>
              <a:t>       *</a:t>
            </a:r>
          </a:p>
          <a:p>
            <a:pPr algn="just">
              <a:lnSpc>
                <a:spcPts val="1500"/>
              </a:lnSpc>
            </a:pPr>
            <a:r>
              <a:rPr lang="tr-TR" sz="2200" dirty="0"/>
              <a:t>     * </a:t>
            </a:r>
          </a:p>
          <a:p>
            <a:pPr algn="just">
              <a:lnSpc>
                <a:spcPts val="1500"/>
              </a:lnSpc>
            </a:pPr>
            <a:r>
              <a:rPr lang="tr-TR" sz="2200" dirty="0"/>
              <a:t>   *    </a:t>
            </a:r>
            <a:endParaRPr lang="tr-TR" sz="2200" dirty="0">
              <a:solidFill>
                <a:schemeClr val="tx1"/>
              </a:solidFill>
            </a:endParaRPr>
          </a:p>
          <a:p>
            <a:pPr algn="just">
              <a:buFont typeface="Wingdings" pitchFamily="2" charset="2"/>
              <a:buChar char="Ø"/>
            </a:pPr>
            <a:r>
              <a:rPr lang="tr-TR" sz="2200" dirty="0">
                <a:solidFill>
                  <a:schemeClr val="tx1"/>
                </a:solidFill>
              </a:rPr>
              <a:t> Bu örneği incelediğimizde girdi olarak alınan değerin satır sayısı olduğunu ve satırların sol tarafında boşluklar olduğunu görüyoruz. Her bir satırdaki boşlukların bir örüntüye sahip olduğunu (her satırda farklı sayıda boşluk var) ancak dolu kısmın bir örüntüye sahip olmadığını (her satırda 1 tane) görüyoruz.</a:t>
            </a:r>
          </a:p>
        </p:txBody>
      </p:sp>
      <p:sp>
        <p:nvSpPr>
          <p:cNvPr id="4" name="3 Yuvarlatılmış Dikdörtgen"/>
          <p:cNvSpPr/>
          <p:nvPr/>
        </p:nvSpPr>
        <p:spPr>
          <a:xfrm>
            <a:off x="5357818" y="1357298"/>
            <a:ext cx="3143272" cy="15001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i her arttığında boşluk 1 azalıyorsa, boşluk adedini ifade ederken “-i” kullanırız. Bu durumda boşluk sayısı “boyut-</a:t>
            </a:r>
            <a:r>
              <a:rPr lang="tr-TR" dirty="0" err="1"/>
              <a:t>i”dir</a:t>
            </a:r>
            <a:r>
              <a:rPr lang="tr-TR" dirty="0"/>
              <a:t>.</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Örnek: Bölü İşareti</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a:t>Çıktı:</a:t>
            </a:r>
            <a:r>
              <a:rPr lang="tr-TR" sz="2200" dirty="0">
                <a:solidFill>
                  <a:schemeClr val="tx1"/>
                </a:solidFill>
              </a:rPr>
              <a:t> </a:t>
            </a:r>
          </a:p>
          <a:p>
            <a:pPr algn="just">
              <a:buFont typeface="Wingdings" pitchFamily="2" charset="2"/>
              <a:buChar char="§"/>
            </a:pPr>
            <a:r>
              <a:rPr lang="tr-TR" sz="2200" b="1" dirty="0" err="1"/>
              <a:t>Lutfen</a:t>
            </a:r>
            <a:r>
              <a:rPr lang="tr-TR" sz="2200" b="1" dirty="0"/>
              <a:t> seklin boyutunu giriniz</a:t>
            </a:r>
            <a:r>
              <a:rPr lang="tr-TR" sz="2200" b="1" dirty="0">
                <a:solidFill>
                  <a:schemeClr val="tx1"/>
                </a:solidFill>
              </a:rPr>
              <a:t>: </a:t>
            </a:r>
            <a:r>
              <a:rPr lang="tr-TR" sz="2200" dirty="0">
                <a:solidFill>
                  <a:schemeClr val="tx1"/>
                </a:solidFill>
              </a:rPr>
              <a:t>4 </a:t>
            </a:r>
            <a:endParaRPr lang="tr-TR" sz="2200" b="1" dirty="0">
              <a:solidFill>
                <a:schemeClr val="tx1"/>
              </a:solidFill>
            </a:endParaRP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 </a:t>
            </a:r>
          </a:p>
          <a:p>
            <a:pPr algn="just">
              <a:lnSpc>
                <a:spcPts val="1500"/>
              </a:lnSpc>
              <a:spcBef>
                <a:spcPts val="600"/>
              </a:spcBef>
            </a:pPr>
            <a:r>
              <a:rPr lang="tr-TR" sz="2200" dirty="0">
                <a:solidFill>
                  <a:schemeClr val="tx1"/>
                </a:solidFill>
              </a:rPr>
              <a:t>   *    </a:t>
            </a:r>
          </a:p>
        </p:txBody>
      </p:sp>
      <p:sp>
        <p:nvSpPr>
          <p:cNvPr id="4" name="3 Dikdörtgen"/>
          <p:cNvSpPr/>
          <p:nvPr/>
        </p:nvSpPr>
        <p:spPr>
          <a:xfrm>
            <a:off x="2428860" y="2285992"/>
            <a:ext cx="635798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2800" dirty="0"/>
              <a:t>…</a:t>
            </a:r>
          </a:p>
          <a:p>
            <a:r>
              <a:rPr lang="tr-TR" sz="2800" dirty="0"/>
              <a:t> </a:t>
            </a:r>
            <a:r>
              <a:rPr lang="tr-TR" sz="2800" dirty="0" err="1"/>
              <a:t>for</a:t>
            </a:r>
            <a:r>
              <a:rPr lang="tr-TR" sz="2800" dirty="0"/>
              <a:t>(i=1; i&lt;=boyut; i++){</a:t>
            </a:r>
          </a:p>
          <a:p>
            <a:r>
              <a:rPr lang="tr-TR" sz="2800" dirty="0"/>
              <a:t>            { </a:t>
            </a:r>
          </a:p>
          <a:p>
            <a:r>
              <a:rPr lang="tr-TR" sz="2800" dirty="0"/>
              <a:t>	</a:t>
            </a:r>
            <a:r>
              <a:rPr lang="tr-TR" sz="2800" dirty="0" err="1"/>
              <a:t>eb</a:t>
            </a:r>
            <a:r>
              <a:rPr lang="tr-TR" sz="2800" dirty="0"/>
              <a:t>('  ',boyut-i); </a:t>
            </a:r>
          </a:p>
          <a:p>
            <a:r>
              <a:rPr lang="tr-TR" sz="2800" dirty="0"/>
              <a:t>	</a:t>
            </a:r>
            <a:r>
              <a:rPr lang="tr-TR" sz="2800" dirty="0" err="1"/>
              <a:t>printf</a:t>
            </a:r>
            <a:r>
              <a:rPr lang="tr-TR" sz="2800" dirty="0"/>
              <a:t>("*\n"); </a:t>
            </a:r>
          </a:p>
          <a:p>
            <a:r>
              <a:rPr lang="tr-TR" sz="2800" dirty="0"/>
              <a:t>	}</a:t>
            </a:r>
          </a:p>
          <a:p>
            <a:r>
              <a:rPr lang="tr-TR" sz="2800" dirty="0"/>
              <a:t>   }</a:t>
            </a:r>
          </a:p>
          <a:p>
            <a:r>
              <a:rPr lang="tr-TR" sz="2800" dirty="0"/>
              <a:t>…</a:t>
            </a:r>
          </a:p>
        </p:txBody>
      </p:sp>
      <p:cxnSp>
        <p:nvCxnSpPr>
          <p:cNvPr id="6" name="5 Düz Ok Bağlayıcısı"/>
          <p:cNvCxnSpPr/>
          <p:nvPr/>
        </p:nvCxnSpPr>
        <p:spPr>
          <a:xfrm>
            <a:off x="4071934" y="4000504"/>
            <a:ext cx="2357454" cy="785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6286512" y="4786322"/>
            <a:ext cx="797013" cy="369332"/>
          </a:xfrm>
          <a:prstGeom prst="rect">
            <a:avLst/>
          </a:prstGeom>
          <a:noFill/>
        </p:spPr>
        <p:txBody>
          <a:bodyPr wrap="none" rtlCol="0">
            <a:spAutoFit/>
          </a:bodyPr>
          <a:lstStyle/>
          <a:p>
            <a:r>
              <a:rPr lang="tr-TR" dirty="0"/>
              <a:t>boşluk</a:t>
            </a:r>
          </a:p>
        </p:txBody>
      </p:sp>
      <p:sp>
        <p:nvSpPr>
          <p:cNvPr id="9" name="8 Metin kutusu"/>
          <p:cNvSpPr txBox="1"/>
          <p:nvPr/>
        </p:nvSpPr>
        <p:spPr>
          <a:xfrm>
            <a:off x="6500826" y="2357430"/>
            <a:ext cx="2214578" cy="923330"/>
          </a:xfrm>
          <a:prstGeom prst="rect">
            <a:avLst/>
          </a:prstGeom>
          <a:noFill/>
        </p:spPr>
        <p:txBody>
          <a:bodyPr wrap="square" rtlCol="0">
            <a:spAutoFit/>
          </a:bodyPr>
          <a:lstStyle/>
          <a:p>
            <a:r>
              <a:rPr lang="tr-TR" dirty="0"/>
              <a:t>böylece her yeni satırda boşluk bir azalacak.</a:t>
            </a:r>
          </a:p>
        </p:txBody>
      </p:sp>
      <p:cxnSp>
        <p:nvCxnSpPr>
          <p:cNvPr id="11" name="10 Düz Ok Bağlayıcısı"/>
          <p:cNvCxnSpPr/>
          <p:nvPr/>
        </p:nvCxnSpPr>
        <p:spPr>
          <a:xfrm flipV="1">
            <a:off x="5357818" y="3286124"/>
            <a:ext cx="135732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random/>
  </p:transition>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Örnek: Ters Merdiven</a:t>
            </a:r>
          </a:p>
        </p:txBody>
      </p:sp>
      <p:sp>
        <p:nvSpPr>
          <p:cNvPr id="3" name="Alt Başlık 2"/>
          <p:cNvSpPr>
            <a:spLocks noGrp="1"/>
          </p:cNvSpPr>
          <p:nvPr>
            <p:ph sz="quarter" idx="1"/>
          </p:nvPr>
        </p:nvSpPr>
        <p:spPr/>
        <p:txBody>
          <a:bodyPr>
            <a:normAutofit lnSpcReduction="10000"/>
          </a:bodyPr>
          <a:lstStyle/>
          <a:p>
            <a:pPr algn="just">
              <a:buFont typeface="Wingdings" pitchFamily="2" charset="2"/>
              <a:buChar char="§"/>
            </a:pPr>
            <a:r>
              <a:rPr lang="tr-TR" sz="2200" b="1" dirty="0">
                <a:solidFill>
                  <a:schemeClr val="tx1"/>
                </a:solidFill>
              </a:rPr>
              <a:t>Çıktı:</a:t>
            </a:r>
          </a:p>
          <a:p>
            <a:pPr algn="just">
              <a:buFont typeface="Wingdings" pitchFamily="2" charset="2"/>
              <a:buChar char="§"/>
            </a:pPr>
            <a:r>
              <a:rPr lang="tr-TR" sz="2200" b="1" dirty="0" err="1"/>
              <a:t>Lutfen</a:t>
            </a:r>
            <a:r>
              <a:rPr lang="tr-TR" sz="2200" b="1" dirty="0"/>
              <a:t> seklin boyutunu giriniz: </a:t>
            </a:r>
            <a:r>
              <a:rPr lang="tr-TR" sz="2200" dirty="0"/>
              <a:t>4</a:t>
            </a:r>
            <a:endParaRPr lang="tr-TR" sz="2200" b="1" dirty="0">
              <a:solidFill>
                <a:schemeClr val="tx1"/>
              </a:solidFill>
            </a:endParaRP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endParaRPr lang="tr-TR" sz="2200" dirty="0">
              <a:solidFill>
                <a:schemeClr val="tx1"/>
              </a:solidFill>
            </a:endParaRPr>
          </a:p>
          <a:p>
            <a:pPr algn="just">
              <a:buFont typeface="Wingdings" pitchFamily="2" charset="2"/>
              <a:buChar char="Ø"/>
            </a:pPr>
            <a:r>
              <a:rPr lang="tr-TR" sz="2200" dirty="0">
                <a:solidFill>
                  <a:schemeClr val="tx1"/>
                </a:solidFill>
              </a:rPr>
              <a:t> Bu örneği incelediğimizde girdi olarak alınan değerin satır sayısı olduğunu ve satırların sol tarafında boşluklar olduğunu görüyoruz. Her bir satırda hem boşlukların, hem de dolu kısımların ayrı ayrı farklı örüntüler gösterdiğini görüyoruz. Bu durumda hem soldaki boşluklar için, hem de dolu kısımlar için ayrı döngülere ihtiyaç vardır. Bu durumda şeklin boyutunu belirleyen satır sayısı kadar dönecek bir dış döngüye ve boşluk ile dolu kısımlar için ayrı ayrı iki tane iç döngüye ihtiyaç vardır.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Örnek: Ters Merdiven</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a:solidFill>
                  <a:schemeClr val="tx1"/>
                </a:solidFill>
              </a:rPr>
              <a:t>Çıktı:</a:t>
            </a:r>
          </a:p>
          <a:p>
            <a:pPr algn="just">
              <a:buFont typeface="Wingdings" pitchFamily="2" charset="2"/>
              <a:buChar char="§"/>
            </a:pPr>
            <a:r>
              <a:rPr lang="tr-TR" sz="2200" b="1" dirty="0" err="1"/>
              <a:t>Lutfen</a:t>
            </a:r>
            <a:r>
              <a:rPr lang="tr-TR" sz="2200" b="1" dirty="0"/>
              <a:t> seklin boyutunu giriniz: </a:t>
            </a:r>
            <a:r>
              <a:rPr lang="tr-TR" sz="2200" dirty="0"/>
              <a:t>4</a:t>
            </a:r>
            <a:endParaRPr lang="tr-TR" sz="2200" b="1" dirty="0">
              <a:solidFill>
                <a:schemeClr val="tx1"/>
              </a:solidFill>
            </a:endParaRP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a:t>
            </a:r>
          </a:p>
        </p:txBody>
      </p:sp>
      <p:sp>
        <p:nvSpPr>
          <p:cNvPr id="4" name="3 Dikdörtgen"/>
          <p:cNvSpPr/>
          <p:nvPr/>
        </p:nvSpPr>
        <p:spPr>
          <a:xfrm>
            <a:off x="2428860" y="2285992"/>
            <a:ext cx="635798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2800" dirty="0"/>
              <a:t>…</a:t>
            </a:r>
          </a:p>
          <a:p>
            <a:r>
              <a:rPr lang="tr-TR" sz="2800" dirty="0" err="1"/>
              <a:t>for</a:t>
            </a:r>
            <a:r>
              <a:rPr lang="tr-TR" sz="2800" dirty="0"/>
              <a:t>(i=1; i&lt;=boyut; i++) {</a:t>
            </a:r>
          </a:p>
          <a:p>
            <a:r>
              <a:rPr lang="tr-TR" sz="2800" dirty="0"/>
              <a:t>	{</a:t>
            </a:r>
          </a:p>
          <a:p>
            <a:r>
              <a:rPr lang="tr-TR" sz="2800" dirty="0"/>
              <a:t>	</a:t>
            </a:r>
            <a:r>
              <a:rPr lang="tr-TR" sz="2800" dirty="0" err="1"/>
              <a:t>eb</a:t>
            </a:r>
            <a:r>
              <a:rPr lang="tr-TR" sz="2800" dirty="0"/>
              <a:t>('  ',boyut-i);</a:t>
            </a:r>
          </a:p>
          <a:p>
            <a:r>
              <a:rPr lang="tr-TR" sz="2800" dirty="0"/>
              <a:t>	</a:t>
            </a:r>
            <a:r>
              <a:rPr lang="tr-TR" sz="2800" dirty="0" err="1"/>
              <a:t>eb</a:t>
            </a:r>
            <a:r>
              <a:rPr lang="tr-TR" sz="2800" dirty="0"/>
              <a:t>('*',i);</a:t>
            </a:r>
          </a:p>
          <a:p>
            <a:r>
              <a:rPr lang="tr-TR" sz="2800" dirty="0"/>
              <a:t>	</a:t>
            </a:r>
            <a:r>
              <a:rPr lang="tr-TR" sz="2800" dirty="0" err="1"/>
              <a:t>printf</a:t>
            </a:r>
            <a:r>
              <a:rPr lang="tr-TR" sz="2800" dirty="0"/>
              <a:t>("\n");</a:t>
            </a:r>
          </a:p>
          <a:p>
            <a:r>
              <a:rPr lang="tr-TR" sz="2800" dirty="0"/>
              <a:t>	}</a:t>
            </a:r>
          </a:p>
          <a:p>
            <a:r>
              <a:rPr lang="tr-TR" sz="2800" dirty="0"/>
              <a:t>…</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81000"/>
            <a:ext cx="7772400" cy="609600"/>
          </a:xfrm>
        </p:spPr>
        <p:txBody>
          <a:bodyPr>
            <a:normAutofit/>
          </a:bodyPr>
          <a:lstStyle/>
          <a:p>
            <a:r>
              <a:rPr lang="tr-TR" sz="2800" dirty="0"/>
              <a:t>Sayaç kontrollü bir döngü</a:t>
            </a:r>
            <a:endParaRPr lang="en-US" dirty="0"/>
          </a:p>
        </p:txBody>
      </p:sp>
      <p:sp>
        <p:nvSpPr>
          <p:cNvPr id="27651" name="Rectangle 3"/>
          <p:cNvSpPr>
            <a:spLocks noGrp="1" noChangeArrowheads="1"/>
          </p:cNvSpPr>
          <p:nvPr>
            <p:ph idx="1"/>
          </p:nvPr>
        </p:nvSpPr>
        <p:spPr>
          <a:xfrm>
            <a:off x="304800" y="1295400"/>
            <a:ext cx="8382000" cy="1639711"/>
          </a:xfrm>
        </p:spPr>
        <p:txBody>
          <a:bodyPr>
            <a:normAutofit/>
          </a:bodyPr>
          <a:lstStyle/>
          <a:p>
            <a:r>
              <a:rPr lang="en-US" sz="2000" b="0" dirty="0"/>
              <a:t>If it is known in advance exactly how many times a loop will execute, it is known as a counter-controlled loop.</a:t>
            </a:r>
            <a:r>
              <a:rPr lang="tr-TR" sz="2000" b="0" dirty="0"/>
              <a:t> </a:t>
            </a:r>
            <a:endParaRPr lang="en-US" sz="1200" b="0" i="1" dirty="0">
              <a:solidFill>
                <a:srgbClr val="FF0000"/>
              </a:solidFill>
            </a:endParaRPr>
          </a:p>
          <a:p>
            <a:pPr>
              <a:buFontTx/>
              <a:buNone/>
            </a:pPr>
            <a:endParaRPr lang="en-US" sz="1100" b="0" dirty="0"/>
          </a:p>
          <a:p>
            <a:pPr>
              <a:buFontTx/>
              <a:buNone/>
            </a:pPr>
            <a:r>
              <a:rPr lang="en-US" sz="2000" dirty="0"/>
              <a:t>	</a:t>
            </a:r>
            <a:endParaRPr lang="en-US" sz="3600" dirty="0"/>
          </a:p>
        </p:txBody>
      </p:sp>
      <p:pic>
        <p:nvPicPr>
          <p:cNvPr id="3" name="Picture 2"/>
          <p:cNvPicPr>
            <a:picLocks noChangeAspect="1"/>
          </p:cNvPicPr>
          <p:nvPr/>
        </p:nvPicPr>
        <p:blipFill>
          <a:blip r:embed="rId2"/>
          <a:stretch>
            <a:fillRect/>
          </a:stretch>
        </p:blipFill>
        <p:spPr>
          <a:xfrm>
            <a:off x="785786" y="2285992"/>
            <a:ext cx="4238491" cy="2899128"/>
          </a:xfrm>
          <a:prstGeom prst="rect">
            <a:avLst/>
          </a:prstGeom>
        </p:spPr>
      </p:pic>
      <p:cxnSp>
        <p:nvCxnSpPr>
          <p:cNvPr id="6" name="Straight Arrow Connector 5"/>
          <p:cNvCxnSpPr/>
          <p:nvPr/>
        </p:nvCxnSpPr>
        <p:spPr>
          <a:xfrm flipV="1">
            <a:off x="4674797" y="4151937"/>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829753" y="3687681"/>
            <a:ext cx="1456382" cy="382328"/>
          </a:xfrm>
          <a:prstGeom prst="rect">
            <a:avLst/>
          </a:prstGeom>
          <a:noFill/>
        </p:spPr>
        <p:txBody>
          <a:bodyPr wrap="square" rtlCol="0">
            <a:spAutoFit/>
          </a:bodyPr>
          <a:lstStyle/>
          <a:p>
            <a:r>
              <a:rPr lang="en-US" dirty="0"/>
              <a:t>output</a:t>
            </a:r>
          </a:p>
        </p:txBody>
      </p:sp>
      <p:pic>
        <p:nvPicPr>
          <p:cNvPr id="4" name="Picture 3"/>
          <p:cNvPicPr>
            <a:picLocks noChangeAspect="1"/>
          </p:cNvPicPr>
          <p:nvPr/>
        </p:nvPicPr>
        <p:blipFill>
          <a:blip r:embed="rId3"/>
          <a:stretch>
            <a:fillRect/>
          </a:stretch>
        </p:blipFill>
        <p:spPr>
          <a:xfrm>
            <a:off x="6774401" y="3533767"/>
            <a:ext cx="622300" cy="2222500"/>
          </a:xfrm>
          <a:prstGeom prst="rect">
            <a:avLst/>
          </a:prstGeom>
        </p:spPr>
      </p:pic>
      <p:sp>
        <p:nvSpPr>
          <p:cNvPr id="5" name="Cube 4"/>
          <p:cNvSpPr/>
          <p:nvPr/>
        </p:nvSpPr>
        <p:spPr>
          <a:xfrm>
            <a:off x="6286512" y="3357562"/>
            <a:ext cx="1484534" cy="2486330"/>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 xmlns:p14="http://schemas.microsoft.com/office/powerpoint/2010/main" val="38422417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r>
              <a:rPr lang="tr-TR" dirty="0"/>
              <a:t>Şekli tersine çevirmek istesek…</a:t>
            </a:r>
          </a:p>
        </p:txBody>
      </p:sp>
      <p:sp>
        <p:nvSpPr>
          <p:cNvPr id="4" name="3 Dikdörtgen"/>
          <p:cNvSpPr/>
          <p:nvPr/>
        </p:nvSpPr>
        <p:spPr>
          <a:xfrm>
            <a:off x="2428860" y="2285992"/>
            <a:ext cx="635798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2800" dirty="0"/>
              <a:t>…</a:t>
            </a:r>
          </a:p>
          <a:p>
            <a:r>
              <a:rPr lang="tr-TR" sz="2800" dirty="0" err="1"/>
              <a:t>for</a:t>
            </a:r>
            <a:r>
              <a:rPr lang="tr-TR" sz="2800" dirty="0"/>
              <a:t>(i=boyut; i&gt;=1; i--) {</a:t>
            </a:r>
          </a:p>
          <a:p>
            <a:r>
              <a:rPr lang="tr-TR" sz="2800" dirty="0"/>
              <a:t>	{</a:t>
            </a:r>
          </a:p>
          <a:p>
            <a:r>
              <a:rPr lang="tr-TR" sz="2800" dirty="0"/>
              <a:t>	</a:t>
            </a:r>
            <a:r>
              <a:rPr lang="tr-TR" sz="2800" dirty="0" err="1"/>
              <a:t>eb</a:t>
            </a:r>
            <a:r>
              <a:rPr lang="tr-TR" sz="2800" dirty="0"/>
              <a:t>('  ',boyut-i);</a:t>
            </a:r>
          </a:p>
          <a:p>
            <a:r>
              <a:rPr lang="tr-TR" sz="2800" dirty="0"/>
              <a:t>	</a:t>
            </a:r>
            <a:r>
              <a:rPr lang="tr-TR" sz="2800" dirty="0" err="1"/>
              <a:t>eb</a:t>
            </a:r>
            <a:r>
              <a:rPr lang="tr-TR" sz="2800" dirty="0"/>
              <a:t>('*',i);</a:t>
            </a:r>
          </a:p>
          <a:p>
            <a:r>
              <a:rPr lang="tr-TR" sz="2800" dirty="0"/>
              <a:t>	</a:t>
            </a:r>
            <a:r>
              <a:rPr lang="tr-TR" sz="2800" dirty="0" err="1"/>
              <a:t>printf</a:t>
            </a:r>
            <a:r>
              <a:rPr lang="tr-TR" sz="2800" dirty="0"/>
              <a:t>("\n");</a:t>
            </a:r>
          </a:p>
          <a:p>
            <a:r>
              <a:rPr lang="tr-TR" sz="2800" dirty="0"/>
              <a:t>	}</a:t>
            </a:r>
          </a:p>
          <a:p>
            <a:r>
              <a:rPr lang="tr-TR" sz="2800" dirty="0"/>
              <a:t>…</a:t>
            </a:r>
          </a:p>
        </p:txBody>
      </p:sp>
      <p:sp>
        <p:nvSpPr>
          <p:cNvPr id="6" name="5 Sol Ayraç"/>
          <p:cNvSpPr/>
          <p:nvPr/>
        </p:nvSpPr>
        <p:spPr>
          <a:xfrm>
            <a:off x="1928794" y="3286124"/>
            <a:ext cx="1428760" cy="207170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Metin kutusu"/>
          <p:cNvSpPr txBox="1"/>
          <p:nvPr/>
        </p:nvSpPr>
        <p:spPr>
          <a:xfrm>
            <a:off x="928662" y="3929066"/>
            <a:ext cx="1428760" cy="646331"/>
          </a:xfrm>
          <a:prstGeom prst="rect">
            <a:avLst/>
          </a:prstGeom>
          <a:noFill/>
        </p:spPr>
        <p:txBody>
          <a:bodyPr wrap="square" rtlCol="0">
            <a:spAutoFit/>
          </a:bodyPr>
          <a:lstStyle/>
          <a:p>
            <a:r>
              <a:rPr lang="tr-TR" dirty="0"/>
              <a:t>Bu kısım aynı kalıyor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Döngüler ile Ekrana Şekil Yazdırma</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a:solidFill>
                  <a:schemeClr val="tx1"/>
                </a:solidFill>
              </a:rPr>
              <a:t> </a:t>
            </a:r>
            <a:r>
              <a:rPr lang="tr-TR" sz="2200" b="1" dirty="0">
                <a:solidFill>
                  <a:schemeClr val="tx1"/>
                </a:solidFill>
              </a:rPr>
              <a:t>Girdi: </a:t>
            </a:r>
            <a:r>
              <a:rPr lang="tr-TR" sz="2200" dirty="0">
                <a:solidFill>
                  <a:schemeClr val="tx1"/>
                </a:solidFill>
              </a:rPr>
              <a:t>7</a:t>
            </a:r>
          </a:p>
          <a:p>
            <a:pPr algn="just">
              <a:spcBef>
                <a:spcPts val="600"/>
              </a:spcBef>
              <a:buFont typeface="Wingdings" pitchFamily="2" charset="2"/>
              <a:buChar char="§"/>
            </a:pPr>
            <a:r>
              <a:rPr lang="tr-TR" sz="2200" dirty="0">
                <a:solidFill>
                  <a:schemeClr val="tx1"/>
                </a:solidFill>
              </a:rPr>
              <a:t> </a:t>
            </a:r>
            <a:r>
              <a:rPr lang="tr-TR" sz="2200" b="1" dirty="0">
                <a:solidFill>
                  <a:schemeClr val="tx1"/>
                </a:solidFill>
              </a:rPr>
              <a:t>Çıktı:</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 *</a:t>
            </a:r>
          </a:p>
          <a:p>
            <a:pPr algn="just">
              <a:lnSpc>
                <a:spcPts val="1500"/>
              </a:lnSpc>
              <a:spcBef>
                <a:spcPts val="600"/>
              </a:spcBef>
            </a:pPr>
            <a:r>
              <a:rPr lang="tr-TR" sz="2200" dirty="0">
                <a:solidFill>
                  <a:schemeClr val="tx1"/>
                </a:solidFill>
              </a:rPr>
              <a:t>   * * *</a:t>
            </a:r>
          </a:p>
          <a:p>
            <a:pPr algn="just">
              <a:lnSpc>
                <a:spcPts val="1500"/>
              </a:lnSpc>
              <a:spcBef>
                <a:spcPts val="600"/>
              </a:spcBef>
            </a:pPr>
            <a:r>
              <a:rPr lang="tr-TR" sz="2200" dirty="0">
                <a:solidFill>
                  <a:schemeClr val="tx1"/>
                </a:solidFill>
              </a:rPr>
              <a:t>   * * * *</a:t>
            </a:r>
          </a:p>
          <a:p>
            <a:pPr algn="just">
              <a:lnSpc>
                <a:spcPts val="1500"/>
              </a:lnSpc>
              <a:spcBef>
                <a:spcPts val="600"/>
              </a:spcBef>
            </a:pPr>
            <a:r>
              <a:rPr lang="tr-TR" sz="2200" dirty="0">
                <a:solidFill>
                  <a:schemeClr val="tx1"/>
                </a:solidFill>
              </a:rPr>
              <a:t>   * * *</a:t>
            </a:r>
          </a:p>
          <a:p>
            <a:pPr algn="just">
              <a:lnSpc>
                <a:spcPts val="1500"/>
              </a:lnSpc>
              <a:spcBef>
                <a:spcPts val="600"/>
              </a:spcBef>
            </a:pPr>
            <a:r>
              <a:rPr lang="tr-TR" sz="2200" dirty="0">
                <a:solidFill>
                  <a:schemeClr val="tx1"/>
                </a:solidFill>
              </a:rPr>
              <a:t>   * *</a:t>
            </a:r>
          </a:p>
          <a:p>
            <a:pPr algn="just">
              <a:lnSpc>
                <a:spcPts val="1500"/>
              </a:lnSpc>
              <a:spcBef>
                <a:spcPts val="600"/>
              </a:spcBef>
            </a:pPr>
            <a:r>
              <a:rPr lang="tr-TR" sz="2200" dirty="0">
                <a:solidFill>
                  <a:schemeClr val="tx1"/>
                </a:solidFill>
              </a:rPr>
              <a:t>   * </a:t>
            </a:r>
          </a:p>
          <a:p>
            <a:pPr algn="just">
              <a:lnSpc>
                <a:spcPts val="1500"/>
              </a:lnSpc>
              <a:spcBef>
                <a:spcPts val="600"/>
              </a:spcBef>
            </a:pPr>
            <a:endParaRPr lang="tr-TR" sz="2200" dirty="0">
              <a:solidFill>
                <a:schemeClr val="tx1"/>
              </a:solidFill>
            </a:endParaRPr>
          </a:p>
        </p:txBody>
      </p:sp>
      <p:pic>
        <p:nvPicPr>
          <p:cNvPr id="5" name="4 Resim" descr="odevler2.png"/>
          <p:cNvPicPr>
            <a:picLocks noChangeAspect="1"/>
          </p:cNvPicPr>
          <p:nvPr/>
        </p:nvPicPr>
        <p:blipFill>
          <a:blip r:embed="rId3"/>
          <a:stretch>
            <a:fillRect/>
          </a:stretch>
        </p:blipFill>
        <p:spPr>
          <a:xfrm flipH="1">
            <a:off x="5478166" y="1714489"/>
            <a:ext cx="2308543" cy="2357454"/>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Örnek: Üçgen Dilim</a:t>
            </a:r>
          </a:p>
        </p:txBody>
      </p:sp>
      <p:sp>
        <p:nvSpPr>
          <p:cNvPr id="3" name="Alt Başlık 2"/>
          <p:cNvSpPr>
            <a:spLocks noGrp="1"/>
          </p:cNvSpPr>
          <p:nvPr>
            <p:ph sz="quarter" idx="1"/>
          </p:nvPr>
        </p:nvSpPr>
        <p:spPr>
          <a:xfrm>
            <a:off x="457200" y="1219200"/>
            <a:ext cx="4614866" cy="4937760"/>
          </a:xfrm>
        </p:spPr>
        <p:txBody>
          <a:bodyPr>
            <a:normAutofit fontScale="77500" lnSpcReduction="20000"/>
          </a:bodyPr>
          <a:lstStyle/>
          <a:p>
            <a:pPr algn="just">
              <a:buFont typeface="Wingdings" pitchFamily="2" charset="2"/>
              <a:buChar char="§"/>
            </a:pPr>
            <a:r>
              <a:rPr lang="tr-TR" sz="2200" b="1" dirty="0">
                <a:solidFill>
                  <a:schemeClr val="tx1"/>
                </a:solidFill>
              </a:rPr>
              <a:t> Girdi: </a:t>
            </a:r>
            <a:r>
              <a:rPr lang="tr-TR" sz="2200" dirty="0">
                <a:solidFill>
                  <a:schemeClr val="tx1"/>
                </a:solidFill>
              </a:rPr>
              <a:t>7</a:t>
            </a:r>
          </a:p>
          <a:p>
            <a:pPr algn="just">
              <a:spcBef>
                <a:spcPts val="600"/>
              </a:spcBef>
              <a:buFont typeface="Wingdings" pitchFamily="2" charset="2"/>
              <a:buChar char="§"/>
            </a:pPr>
            <a:r>
              <a:rPr lang="tr-TR" sz="2200" dirty="0">
                <a:solidFill>
                  <a:schemeClr val="tx1"/>
                </a:solidFill>
              </a:rPr>
              <a:t> </a:t>
            </a:r>
            <a:r>
              <a:rPr lang="tr-TR" sz="2200" b="1" dirty="0">
                <a:solidFill>
                  <a:schemeClr val="tx1"/>
                </a:solidFill>
              </a:rPr>
              <a:t>Çıktı:</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 *</a:t>
            </a:r>
          </a:p>
          <a:p>
            <a:pPr algn="just">
              <a:lnSpc>
                <a:spcPts val="1500"/>
              </a:lnSpc>
              <a:spcBef>
                <a:spcPts val="600"/>
              </a:spcBef>
            </a:pPr>
            <a:r>
              <a:rPr lang="tr-TR" sz="2200" dirty="0">
                <a:solidFill>
                  <a:schemeClr val="tx1"/>
                </a:solidFill>
              </a:rPr>
              <a:t>   * * *</a:t>
            </a:r>
          </a:p>
          <a:p>
            <a:pPr algn="just">
              <a:lnSpc>
                <a:spcPts val="1500"/>
              </a:lnSpc>
              <a:spcBef>
                <a:spcPts val="600"/>
              </a:spcBef>
            </a:pPr>
            <a:r>
              <a:rPr lang="tr-TR" sz="2200" dirty="0">
                <a:solidFill>
                  <a:schemeClr val="tx1"/>
                </a:solidFill>
              </a:rPr>
              <a:t>   * * * *</a:t>
            </a:r>
          </a:p>
          <a:p>
            <a:pPr algn="just">
              <a:lnSpc>
                <a:spcPts val="1500"/>
              </a:lnSpc>
              <a:spcBef>
                <a:spcPts val="600"/>
              </a:spcBef>
            </a:pPr>
            <a:r>
              <a:rPr lang="tr-TR" sz="2200" dirty="0">
                <a:solidFill>
                  <a:schemeClr val="tx1"/>
                </a:solidFill>
              </a:rPr>
              <a:t>   * * *</a:t>
            </a:r>
          </a:p>
          <a:p>
            <a:pPr algn="just">
              <a:lnSpc>
                <a:spcPts val="1500"/>
              </a:lnSpc>
              <a:spcBef>
                <a:spcPts val="600"/>
              </a:spcBef>
            </a:pPr>
            <a:r>
              <a:rPr lang="tr-TR" sz="2200" dirty="0">
                <a:solidFill>
                  <a:schemeClr val="tx1"/>
                </a:solidFill>
              </a:rPr>
              <a:t>   * *</a:t>
            </a:r>
          </a:p>
          <a:p>
            <a:pPr algn="just">
              <a:lnSpc>
                <a:spcPts val="1500"/>
              </a:lnSpc>
              <a:spcBef>
                <a:spcPts val="600"/>
              </a:spcBef>
            </a:pPr>
            <a:r>
              <a:rPr lang="tr-TR" sz="2200" dirty="0">
                <a:solidFill>
                  <a:schemeClr val="tx1"/>
                </a:solidFill>
              </a:rPr>
              <a:t>   * </a:t>
            </a:r>
          </a:p>
          <a:p>
            <a:pPr algn="just"/>
            <a:endParaRPr lang="tr-TR" sz="2200" dirty="0">
              <a:solidFill>
                <a:schemeClr val="tx1"/>
              </a:solidFill>
            </a:endParaRPr>
          </a:p>
          <a:p>
            <a:pPr algn="just">
              <a:buFont typeface="Wingdings" pitchFamily="2" charset="2"/>
              <a:buChar char="Ø"/>
            </a:pPr>
            <a:r>
              <a:rPr lang="tr-TR" sz="2200" dirty="0">
                <a:solidFill>
                  <a:schemeClr val="tx1"/>
                </a:solidFill>
              </a:rPr>
              <a:t> Bu örneği incelediğimizde girdi olarak alınan değerin satır sayısı olduğunu ve satırlarda boşluk olmadığını görüyoruz. Ancak her bir satırdaki dolu kısımların bir örüntüye sahip olduğunu ve örüntünün şeklin her tarafında aynı olmadığını görüyoruz. Şeklin alt ve üst tarafının farklı örüntüye sahip olduğunu görüyoruz. Şeklin iki bölgesi iki farklı örüntü içerdiğinden şekli aslında iki farklı şekil gibi düşünmek gerekir. </a:t>
            </a:r>
          </a:p>
        </p:txBody>
      </p:sp>
      <p:sp>
        <p:nvSpPr>
          <p:cNvPr id="5" name="4 Dikdörtgen"/>
          <p:cNvSpPr/>
          <p:nvPr/>
        </p:nvSpPr>
        <p:spPr>
          <a:xfrm>
            <a:off x="5214942" y="1357298"/>
            <a:ext cx="3714776" cy="42473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b="1" dirty="0" err="1"/>
              <a:t>int</a:t>
            </a:r>
            <a:r>
              <a:rPr lang="tr-TR" b="1" dirty="0"/>
              <a:t> orta = (boyut+1)/2;</a:t>
            </a:r>
          </a:p>
          <a:p>
            <a:r>
              <a:rPr lang="tr-TR" b="1" dirty="0" err="1"/>
              <a:t>int</a:t>
            </a:r>
            <a:r>
              <a:rPr lang="tr-TR" b="1" dirty="0"/>
              <a:t> alt = boyut/2;</a:t>
            </a:r>
          </a:p>
          <a:p>
            <a:r>
              <a:rPr lang="tr-TR" b="1" dirty="0" err="1"/>
              <a:t>for</a:t>
            </a:r>
            <a:r>
              <a:rPr lang="tr-TR" b="1" dirty="0"/>
              <a:t>(i=1; i&lt;=orta; i++) </a:t>
            </a:r>
            <a:r>
              <a:rPr lang="tr-TR" dirty="0"/>
              <a:t>{</a:t>
            </a:r>
          </a:p>
          <a:p>
            <a:r>
              <a:rPr lang="tr-TR" dirty="0"/>
              <a:t>	{</a:t>
            </a:r>
          </a:p>
          <a:p>
            <a:r>
              <a:rPr lang="tr-TR" dirty="0"/>
              <a:t>	</a:t>
            </a:r>
            <a:r>
              <a:rPr lang="tr-TR" dirty="0" err="1"/>
              <a:t>eb</a:t>
            </a:r>
            <a:r>
              <a:rPr lang="tr-TR" dirty="0"/>
              <a:t>('*',i);</a:t>
            </a:r>
          </a:p>
          <a:p>
            <a:r>
              <a:rPr lang="tr-TR" dirty="0"/>
              <a:t>	</a:t>
            </a:r>
            <a:r>
              <a:rPr lang="tr-TR" dirty="0" err="1"/>
              <a:t>printf</a:t>
            </a:r>
            <a:r>
              <a:rPr lang="tr-TR" dirty="0"/>
              <a:t>("\n");</a:t>
            </a:r>
          </a:p>
          <a:p>
            <a:r>
              <a:rPr lang="tr-TR" dirty="0"/>
              <a:t>	}</a:t>
            </a:r>
          </a:p>
          <a:p>
            <a:r>
              <a:rPr lang="tr-TR" dirty="0"/>
              <a:t>}</a:t>
            </a:r>
          </a:p>
          <a:p>
            <a:r>
              <a:rPr lang="tr-TR" dirty="0"/>
              <a:t>	</a:t>
            </a:r>
          </a:p>
          <a:p>
            <a:r>
              <a:rPr lang="tr-TR" b="1" dirty="0" err="1"/>
              <a:t>for</a:t>
            </a:r>
            <a:r>
              <a:rPr lang="tr-TR" b="1" dirty="0"/>
              <a:t>(i=alt;  i&gt;=1; i--) </a:t>
            </a:r>
            <a:r>
              <a:rPr lang="tr-TR" dirty="0"/>
              <a:t>{</a:t>
            </a:r>
          </a:p>
          <a:p>
            <a:r>
              <a:rPr lang="tr-TR" dirty="0"/>
              <a:t>	{</a:t>
            </a:r>
          </a:p>
          <a:p>
            <a:r>
              <a:rPr lang="tr-TR" dirty="0"/>
              <a:t>	</a:t>
            </a:r>
            <a:r>
              <a:rPr lang="tr-TR" dirty="0" err="1"/>
              <a:t>eb</a:t>
            </a:r>
            <a:r>
              <a:rPr lang="tr-TR" dirty="0"/>
              <a:t>('*',i);</a:t>
            </a:r>
          </a:p>
          <a:p>
            <a:r>
              <a:rPr lang="tr-TR" dirty="0"/>
              <a:t>	</a:t>
            </a:r>
            <a:r>
              <a:rPr lang="tr-TR" dirty="0" err="1"/>
              <a:t>printf</a:t>
            </a:r>
            <a:r>
              <a:rPr lang="tr-TR" dirty="0"/>
              <a:t>("\n");</a:t>
            </a:r>
          </a:p>
          <a:p>
            <a:r>
              <a:rPr lang="tr-TR" dirty="0"/>
              <a:t>	}</a:t>
            </a:r>
          </a:p>
          <a:p>
            <a:r>
              <a:rPr lang="tr-TR" dirty="0"/>
              <a:t>}</a:t>
            </a:r>
          </a:p>
        </p:txBody>
      </p:sp>
      <p:sp>
        <p:nvSpPr>
          <p:cNvPr id="6" name="5 Yuvarlatılmış Dikdörtgen"/>
          <p:cNvSpPr/>
          <p:nvPr/>
        </p:nvSpPr>
        <p:spPr>
          <a:xfrm>
            <a:off x="5357818" y="5286388"/>
            <a:ext cx="3357586"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a:t>for</a:t>
            </a:r>
            <a:r>
              <a:rPr lang="tr-TR" dirty="0"/>
              <a:t> bloğunun içini hiç değiştirmediğimize dikkat edin!</a:t>
            </a:r>
          </a:p>
        </p:txBody>
      </p:sp>
      <p:sp>
        <p:nvSpPr>
          <p:cNvPr id="7" name="6 Metin kutusu"/>
          <p:cNvSpPr txBox="1"/>
          <p:nvPr/>
        </p:nvSpPr>
        <p:spPr>
          <a:xfrm>
            <a:off x="1571604" y="1629495"/>
            <a:ext cx="1714512" cy="2585323"/>
          </a:xfrm>
          <a:prstGeom prst="rect">
            <a:avLst/>
          </a:prstGeom>
          <a:noFill/>
        </p:spPr>
        <p:txBody>
          <a:bodyPr wrap="square" rtlCol="0">
            <a:spAutoFit/>
          </a:bodyPr>
          <a:lstStyle/>
          <a:p>
            <a:r>
              <a:rPr lang="tr-TR" dirty="0"/>
              <a:t>i=1 satırı</a:t>
            </a:r>
          </a:p>
          <a:p>
            <a:r>
              <a:rPr lang="tr-TR" dirty="0"/>
              <a:t>i=2 satırı</a:t>
            </a:r>
          </a:p>
          <a:p>
            <a:r>
              <a:rPr lang="tr-TR" dirty="0"/>
              <a:t>i=3 satırı</a:t>
            </a:r>
          </a:p>
          <a:p>
            <a:r>
              <a:rPr lang="tr-TR" dirty="0"/>
              <a:t>i=4 satırı</a:t>
            </a:r>
          </a:p>
          <a:p>
            <a:r>
              <a:rPr lang="tr-TR" dirty="0"/>
              <a:t>i=3 satırı</a:t>
            </a:r>
          </a:p>
          <a:p>
            <a:r>
              <a:rPr lang="tr-TR" dirty="0"/>
              <a:t>i=2 satırı</a:t>
            </a:r>
          </a:p>
          <a:p>
            <a:r>
              <a:rPr lang="tr-TR" dirty="0"/>
              <a:t>i=1 satırı</a:t>
            </a:r>
          </a:p>
          <a:p>
            <a:endParaRPr lang="tr-TR" dirty="0"/>
          </a:p>
          <a:p>
            <a:endParaRPr lang="tr-TR"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lvl="0"/>
            <a:r>
              <a:rPr lang="tr-TR" b="1" i="1" dirty="0">
                <a:solidFill>
                  <a:prstClr val="black"/>
                </a:solidFill>
              </a:rPr>
              <a:t>IF’Lİ KOORDİNAT YÖNTEMİ</a:t>
            </a:r>
            <a:endParaRPr lang="tr-TR" dirty="0"/>
          </a:p>
        </p:txBody>
      </p:sp>
      <p:sp>
        <p:nvSpPr>
          <p:cNvPr id="3" name="2 İçerik Yer Tutucusu"/>
          <p:cNvSpPr>
            <a:spLocks noGrp="1"/>
          </p:cNvSpPr>
          <p:nvPr>
            <p:ph sz="quarter" idx="1"/>
          </p:nvPr>
        </p:nvSpPr>
        <p:spPr/>
        <p:txBody>
          <a:bodyPr/>
          <a:lstStyle/>
          <a:p>
            <a:r>
              <a:rPr lang="tr-TR" dirty="0"/>
              <a:t>Ekranı bir koordinat düzlemi gibi düşünürüz.</a:t>
            </a:r>
          </a:p>
          <a:p>
            <a:r>
              <a:rPr lang="tr-TR" dirty="0"/>
              <a:t>İç içe iki </a:t>
            </a:r>
            <a:r>
              <a:rPr lang="tr-TR" dirty="0" err="1"/>
              <a:t>for</a:t>
            </a:r>
            <a:r>
              <a:rPr lang="tr-TR" dirty="0"/>
              <a:t> ile ekranda x koordinatlarını ve y koordinatlarını oluştururuz.</a:t>
            </a:r>
          </a:p>
          <a:p>
            <a:r>
              <a:rPr lang="tr-TR" dirty="0" err="1"/>
              <a:t>if</a:t>
            </a:r>
            <a:r>
              <a:rPr lang="tr-TR" dirty="0"/>
              <a:t> ile belli kısımları çizdiririz.</a:t>
            </a:r>
          </a:p>
        </p:txBody>
      </p:sp>
      <p:sp>
        <p:nvSpPr>
          <p:cNvPr id="4" name="3 Dikdörtgen"/>
          <p:cNvSpPr/>
          <p:nvPr/>
        </p:nvSpPr>
        <p:spPr>
          <a:xfrm>
            <a:off x="7358082" y="3929066"/>
            <a:ext cx="1301959" cy="2646878"/>
          </a:xfrm>
          <a:prstGeom prst="rect">
            <a:avLst/>
          </a:prstGeom>
          <a:noFill/>
        </p:spPr>
        <p:txBody>
          <a:bodyPr wrap="none" lIns="91440" tIns="45720" rIns="91440" bIns="45720">
            <a:spAutoFit/>
          </a:bodyPr>
          <a:lstStyle/>
          <a:p>
            <a:pPr algn="ctr"/>
            <a:r>
              <a:rPr lang="tr-TR" sz="16600" b="1" i="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 kodun çıktısını nedir?</a:t>
            </a:r>
          </a:p>
        </p:txBody>
      </p:sp>
      <p:sp>
        <p:nvSpPr>
          <p:cNvPr id="3" name="2 İçerik Yer Tutucusu"/>
          <p:cNvSpPr>
            <a:spLocks noGrp="1"/>
          </p:cNvSpPr>
          <p:nvPr>
            <p:ph sz="quarter" idx="1"/>
          </p:nvPr>
        </p:nvSpPr>
        <p:spPr/>
        <p:txBody>
          <a:bodyPr>
            <a:normAutofit/>
          </a:bodyPr>
          <a:lstStyle/>
          <a:p>
            <a:pPr>
              <a:buNone/>
            </a:pPr>
            <a:r>
              <a:rPr lang="tr-TR" sz="2800" dirty="0"/>
              <a:t>	</a:t>
            </a:r>
            <a:r>
              <a:rPr lang="tr-TR" sz="2800" dirty="0" err="1"/>
              <a:t>for</a:t>
            </a:r>
            <a:r>
              <a:rPr lang="tr-TR" sz="2800" dirty="0"/>
              <a:t>(y=1; y&lt;=3; y++)</a:t>
            </a:r>
          </a:p>
          <a:p>
            <a:pPr>
              <a:buNone/>
            </a:pPr>
            <a:r>
              <a:rPr lang="tr-TR" sz="2800" dirty="0"/>
              <a:t>	{</a:t>
            </a:r>
          </a:p>
          <a:p>
            <a:pPr>
              <a:buNone/>
            </a:pPr>
            <a:r>
              <a:rPr lang="tr-TR" sz="2800" dirty="0"/>
              <a:t>		</a:t>
            </a:r>
            <a:r>
              <a:rPr lang="tr-TR" sz="2800" dirty="0" err="1"/>
              <a:t>for</a:t>
            </a:r>
            <a:r>
              <a:rPr lang="tr-TR" sz="2800" dirty="0"/>
              <a:t>(x=1; x&lt;=2;x++)	</a:t>
            </a:r>
          </a:p>
          <a:p>
            <a:pPr>
              <a:buNone/>
            </a:pPr>
            <a:r>
              <a:rPr lang="tr-TR" sz="2800" dirty="0"/>
              <a:t>		{</a:t>
            </a:r>
          </a:p>
          <a:p>
            <a:pPr>
              <a:buNone/>
            </a:pPr>
            <a:r>
              <a:rPr lang="tr-TR" sz="2800" dirty="0"/>
              <a:t>				</a:t>
            </a:r>
            <a:r>
              <a:rPr lang="tr-TR" sz="2800" dirty="0" err="1"/>
              <a:t>printf</a:t>
            </a:r>
            <a:r>
              <a:rPr lang="tr-TR" sz="2800" dirty="0"/>
              <a:t>("(%d,%d)",y,x);</a:t>
            </a:r>
          </a:p>
          <a:p>
            <a:pPr>
              <a:buNone/>
            </a:pPr>
            <a:r>
              <a:rPr lang="tr-TR" sz="2800" dirty="0"/>
              <a:t>		}</a:t>
            </a:r>
          </a:p>
          <a:p>
            <a:pPr>
              <a:buNone/>
            </a:pPr>
            <a:r>
              <a:rPr lang="tr-TR" sz="2800" dirty="0"/>
              <a:t>		</a:t>
            </a:r>
            <a:r>
              <a:rPr lang="tr-TR" sz="2800" dirty="0" err="1"/>
              <a:t>printf</a:t>
            </a:r>
            <a:r>
              <a:rPr lang="tr-TR" sz="2800" dirty="0"/>
              <a:t>("\n");</a:t>
            </a:r>
          </a:p>
          <a:p>
            <a:pPr>
              <a:buNone/>
            </a:pPr>
            <a:r>
              <a:rPr lang="tr-TR" sz="2800" dirty="0"/>
              <a:t>	}</a:t>
            </a:r>
          </a:p>
          <a:p>
            <a:endParaRPr lang="tr-TR" dirty="0"/>
          </a:p>
        </p:txBody>
      </p:sp>
      <p:pic>
        <p:nvPicPr>
          <p:cNvPr id="2050" name="Picture 2"/>
          <p:cNvPicPr>
            <a:picLocks noChangeAspect="1" noChangeArrowheads="1"/>
          </p:cNvPicPr>
          <p:nvPr/>
        </p:nvPicPr>
        <p:blipFill>
          <a:blip r:embed="rId4"/>
          <a:srcRect t="16553" r="48156" b="30347"/>
          <a:stretch>
            <a:fillRect/>
          </a:stretch>
        </p:blipFill>
        <p:spPr bwMode="auto">
          <a:xfrm>
            <a:off x="4786314" y="1533693"/>
            <a:ext cx="1890371" cy="1024211"/>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Ekrana 5*5 </a:t>
            </a:r>
            <a:r>
              <a:rPr lang="tr-TR" dirty="0" err="1"/>
              <a:t>lik</a:t>
            </a:r>
            <a:r>
              <a:rPr lang="tr-TR" dirty="0"/>
              <a:t> bir koordinat düzlemi çizdirin.</a:t>
            </a:r>
          </a:p>
        </p:txBody>
      </p:sp>
      <p:sp>
        <p:nvSpPr>
          <p:cNvPr id="3" name="2 İçerik Yer Tutucusu"/>
          <p:cNvSpPr>
            <a:spLocks noGrp="1"/>
          </p:cNvSpPr>
          <p:nvPr>
            <p:ph sz="quarter" idx="1"/>
          </p:nvPr>
        </p:nvSpPr>
        <p:spPr/>
        <p:txBody>
          <a:bodyPr>
            <a:normAutofit fontScale="925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err="1"/>
              <a:t>int</a:t>
            </a:r>
            <a:r>
              <a:rPr lang="tr-TR" dirty="0"/>
              <a:t> </a:t>
            </a:r>
            <a:r>
              <a:rPr lang="tr-TR" dirty="0" err="1"/>
              <a:t>main</a:t>
            </a:r>
            <a:r>
              <a:rPr lang="tr-TR" dirty="0"/>
              <a:t>() {</a:t>
            </a:r>
          </a:p>
          <a:p>
            <a:pPr>
              <a:buNone/>
            </a:pPr>
            <a:r>
              <a:rPr lang="tr-TR" dirty="0"/>
              <a:t>	</a:t>
            </a:r>
            <a:r>
              <a:rPr lang="tr-TR" dirty="0" err="1"/>
              <a:t>int</a:t>
            </a:r>
            <a:r>
              <a:rPr lang="tr-TR" dirty="0"/>
              <a:t> x, y;</a:t>
            </a:r>
          </a:p>
          <a:p>
            <a:pPr>
              <a:buNone/>
            </a:pPr>
            <a:r>
              <a:rPr lang="tr-TR" dirty="0"/>
              <a:t>	</a:t>
            </a:r>
            <a:r>
              <a:rPr lang="tr-TR" dirty="0" err="1"/>
              <a:t>for</a:t>
            </a:r>
            <a:r>
              <a:rPr lang="tr-TR" dirty="0"/>
              <a:t>(y=1; y&lt;=5; y++)</a:t>
            </a:r>
          </a:p>
          <a:p>
            <a:pPr>
              <a:buNone/>
            </a:pPr>
            <a:r>
              <a:rPr lang="tr-TR" dirty="0"/>
              <a:t>	{</a:t>
            </a:r>
          </a:p>
          <a:p>
            <a:pPr>
              <a:buNone/>
            </a:pPr>
            <a:r>
              <a:rPr lang="tr-TR" dirty="0"/>
              <a:t>		</a:t>
            </a:r>
            <a:r>
              <a:rPr lang="tr-TR" dirty="0" err="1"/>
              <a:t>for</a:t>
            </a:r>
            <a:r>
              <a:rPr lang="tr-TR" dirty="0"/>
              <a:t>(x=1; x&lt;=5;x++)	</a:t>
            </a:r>
          </a:p>
          <a:p>
            <a:pPr>
              <a:buNone/>
            </a:pPr>
            <a:r>
              <a:rPr lang="tr-TR" dirty="0"/>
              <a:t>		{</a:t>
            </a:r>
          </a:p>
          <a:p>
            <a:pPr>
              <a:buNone/>
            </a:pPr>
            <a:r>
              <a:rPr lang="tr-TR" dirty="0"/>
              <a:t>				</a:t>
            </a:r>
            <a:r>
              <a:rPr lang="tr-TR" dirty="0" err="1"/>
              <a:t>printf</a:t>
            </a:r>
            <a:r>
              <a:rPr lang="tr-TR" dirty="0"/>
              <a:t>("(%d,%d)",y,x);</a:t>
            </a:r>
          </a:p>
          <a:p>
            <a:pPr>
              <a:buNone/>
            </a:pPr>
            <a:r>
              <a:rPr lang="tr-TR" dirty="0"/>
              <a:t>		}</a:t>
            </a:r>
          </a:p>
          <a:p>
            <a:pPr>
              <a:buNone/>
            </a:pPr>
            <a:r>
              <a:rPr lang="tr-TR" dirty="0"/>
              <a:t>		</a:t>
            </a:r>
            <a:r>
              <a:rPr lang="tr-TR" dirty="0" err="1"/>
              <a:t>printf</a:t>
            </a:r>
            <a:r>
              <a:rPr lang="tr-TR" dirty="0"/>
              <a:t>("\n");</a:t>
            </a:r>
          </a:p>
          <a:p>
            <a:pPr>
              <a:buNone/>
            </a:pPr>
            <a:r>
              <a:rPr lang="tr-TR" dirty="0"/>
              <a:t>	}</a:t>
            </a:r>
          </a:p>
          <a:p>
            <a:pPr>
              <a:buNone/>
            </a:pPr>
            <a:r>
              <a:rPr lang="tr-TR" dirty="0"/>
              <a:t>	</a:t>
            </a:r>
            <a:r>
              <a:rPr lang="tr-TR" dirty="0" err="1"/>
              <a:t>return</a:t>
            </a:r>
            <a:r>
              <a:rPr lang="tr-TR" dirty="0"/>
              <a:t> 0;</a:t>
            </a:r>
          </a:p>
          <a:p>
            <a:pPr>
              <a:buNone/>
            </a:pPr>
            <a:r>
              <a:rPr lang="tr-TR" dirty="0"/>
              <a:t>}</a:t>
            </a:r>
          </a:p>
          <a:p>
            <a:endParaRPr lang="tr-TR" dirty="0"/>
          </a:p>
        </p:txBody>
      </p:sp>
      <p:pic>
        <p:nvPicPr>
          <p:cNvPr id="1026" name="Picture 2"/>
          <p:cNvPicPr>
            <a:picLocks noChangeAspect="1" noChangeArrowheads="1"/>
          </p:cNvPicPr>
          <p:nvPr/>
        </p:nvPicPr>
        <p:blipFill>
          <a:blip r:embed="rId3"/>
          <a:srcRect t="14630" r="21881" b="17069"/>
          <a:stretch>
            <a:fillRect/>
          </a:stretch>
        </p:blipFill>
        <p:spPr bwMode="auto">
          <a:xfrm>
            <a:off x="4643437" y="4572008"/>
            <a:ext cx="3833759" cy="136724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Şimdi </a:t>
            </a:r>
            <a:r>
              <a:rPr lang="tr-TR" dirty="0" err="1"/>
              <a:t>if</a:t>
            </a:r>
            <a:r>
              <a:rPr lang="tr-TR" dirty="0"/>
              <a:t> ile şöyle bir düzenleme yapın.</a:t>
            </a:r>
          </a:p>
        </p:txBody>
      </p:sp>
      <p:sp>
        <p:nvSpPr>
          <p:cNvPr id="3" name="2 İçerik Yer Tutucusu"/>
          <p:cNvSpPr>
            <a:spLocks noGrp="1"/>
          </p:cNvSpPr>
          <p:nvPr>
            <p:ph sz="quarter" idx="1"/>
          </p:nvPr>
        </p:nvSpPr>
        <p:spPr/>
        <p:txBody>
          <a:bodyPr/>
          <a:lstStyle/>
          <a:p>
            <a:r>
              <a:rPr lang="tr-TR" dirty="0" err="1"/>
              <a:t>printf</a:t>
            </a:r>
            <a:r>
              <a:rPr lang="tr-TR" dirty="0"/>
              <a:t>("(%d,%d)",y,x);</a:t>
            </a:r>
          </a:p>
          <a:p>
            <a:pPr>
              <a:buNone/>
            </a:pPr>
            <a:endParaRPr lang="tr-TR" dirty="0"/>
          </a:p>
          <a:p>
            <a:pPr>
              <a:buNone/>
            </a:pPr>
            <a:r>
              <a:rPr lang="tr-TR" dirty="0"/>
              <a:t>yerine</a:t>
            </a:r>
          </a:p>
          <a:p>
            <a:pPr>
              <a:buNone/>
            </a:pPr>
            <a:endParaRPr lang="tr-TR" dirty="0"/>
          </a:p>
          <a:p>
            <a:r>
              <a:rPr lang="es-ES" dirty="0"/>
              <a:t>if(</a:t>
            </a:r>
            <a:r>
              <a:rPr lang="tr-TR" dirty="0"/>
              <a:t>y</a:t>
            </a:r>
            <a:r>
              <a:rPr lang="es-ES" dirty="0"/>
              <a:t>==1 || </a:t>
            </a:r>
            <a:r>
              <a:rPr lang="tr-TR" dirty="0"/>
              <a:t>y</a:t>
            </a:r>
            <a:r>
              <a:rPr lang="es-ES" dirty="0"/>
              <a:t>==5 || </a:t>
            </a:r>
            <a:r>
              <a:rPr lang="tr-TR" dirty="0"/>
              <a:t>x</a:t>
            </a:r>
            <a:r>
              <a:rPr lang="es-ES" dirty="0"/>
              <a:t>==1 || </a:t>
            </a:r>
            <a:r>
              <a:rPr lang="tr-TR" dirty="0"/>
              <a:t>x</a:t>
            </a:r>
            <a:r>
              <a:rPr lang="es-ES" dirty="0"/>
              <a:t> ==5)</a:t>
            </a:r>
          </a:p>
          <a:p>
            <a:pPr>
              <a:buNone/>
            </a:pPr>
            <a:r>
              <a:rPr lang="es-ES" dirty="0"/>
              <a:t>		printf("(%d,%d)",</a:t>
            </a:r>
            <a:r>
              <a:rPr lang="tr-TR" dirty="0"/>
              <a:t>y</a:t>
            </a:r>
            <a:r>
              <a:rPr lang="es-ES" dirty="0"/>
              <a:t>,</a:t>
            </a:r>
            <a:r>
              <a:rPr lang="tr-TR" dirty="0"/>
              <a:t>x</a:t>
            </a:r>
            <a:r>
              <a:rPr lang="es-ES" dirty="0"/>
              <a:t>);</a:t>
            </a:r>
          </a:p>
          <a:p>
            <a:pPr>
              <a:buNone/>
            </a:pPr>
            <a:r>
              <a:rPr lang="es-ES" dirty="0"/>
              <a:t>	else</a:t>
            </a:r>
          </a:p>
          <a:p>
            <a:pPr>
              <a:buNone/>
            </a:pPr>
            <a:r>
              <a:rPr lang="es-ES" dirty="0"/>
              <a:t>		printf("</a:t>
            </a:r>
            <a:r>
              <a:rPr lang="tr-TR" dirty="0"/>
              <a:t>      </a:t>
            </a:r>
            <a:r>
              <a:rPr lang="es-ES" dirty="0"/>
              <a:t>");</a:t>
            </a:r>
            <a:r>
              <a:rPr lang="tr-TR" dirty="0"/>
              <a:t> </a:t>
            </a:r>
            <a:r>
              <a:rPr lang="tr-TR" sz="1600" dirty="0"/>
              <a:t>// 5 boşluk çünkü her koordinat(örn. </a:t>
            </a:r>
            <a:r>
              <a:rPr lang="tr-TR" sz="1600" i="1" dirty="0">
                <a:solidFill>
                  <a:srgbClr val="0000FF"/>
                </a:solidFill>
              </a:rPr>
              <a:t>(1,3) </a:t>
            </a:r>
            <a:r>
              <a:rPr lang="tr-TR" sz="1600" dirty="0"/>
              <a:t>) 5 hane işgal ediyor.</a:t>
            </a:r>
            <a:endParaRPr lang="tr-TR" dirty="0"/>
          </a:p>
          <a:p>
            <a:pPr>
              <a:buNone/>
            </a:pPr>
            <a:endParaRPr lang="tr-TR" dirty="0"/>
          </a:p>
          <a:p>
            <a:pPr lvl="1">
              <a:buNone/>
            </a:pPr>
            <a:endParaRPr lang="tr-TR" dirty="0"/>
          </a:p>
        </p:txBody>
      </p:sp>
      <p:pic>
        <p:nvPicPr>
          <p:cNvPr id="3074" name="Picture 2"/>
          <p:cNvPicPr>
            <a:picLocks noChangeAspect="1" noChangeArrowheads="1"/>
          </p:cNvPicPr>
          <p:nvPr/>
        </p:nvPicPr>
        <p:blipFill>
          <a:blip r:embed="rId3"/>
          <a:srcRect t="11873" r="28205" b="31661"/>
          <a:stretch>
            <a:fillRect/>
          </a:stretch>
        </p:blipFill>
        <p:spPr bwMode="auto">
          <a:xfrm>
            <a:off x="5429256" y="5143512"/>
            <a:ext cx="3194407" cy="1193692"/>
          </a:xfrm>
          <a:prstGeom prst="rect">
            <a:avLst/>
          </a:prstGeom>
          <a:noFill/>
          <a:ln w="9525">
            <a:noFill/>
            <a:miter lim="800000"/>
            <a:headEnd/>
            <a:tailEnd/>
          </a:ln>
          <a:effectLst/>
        </p:spPr>
      </p:pic>
      <p:sp>
        <p:nvSpPr>
          <p:cNvPr id="5" name="4 Yuvarlatılmış Dikdörtgen"/>
          <p:cNvSpPr/>
          <p:nvPr/>
        </p:nvSpPr>
        <p:spPr>
          <a:xfrm>
            <a:off x="1000100" y="2928934"/>
            <a:ext cx="4429156" cy="714380"/>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6 Düz Ok Bağlayıcısı"/>
          <p:cNvCxnSpPr/>
          <p:nvPr/>
        </p:nvCxnSpPr>
        <p:spPr>
          <a:xfrm flipV="1">
            <a:off x="4643438" y="2571744"/>
            <a:ext cx="500066"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Yuvarlatılmış Dikdörtgen"/>
          <p:cNvSpPr/>
          <p:nvPr/>
        </p:nvSpPr>
        <p:spPr>
          <a:xfrm>
            <a:off x="5214942" y="1500174"/>
            <a:ext cx="3571900" cy="135732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dirty="0"/>
              <a:t>Bu koşulu uygun şekilde değiştirerek kum saati gibi şekiller çizebilirsiniz. </a:t>
            </a:r>
            <a:br>
              <a:rPr lang="tr-TR" dirty="0"/>
            </a:br>
            <a:r>
              <a:rPr lang="tr-TR" dirty="0"/>
              <a:t>Örn. x==y , x+y = boyut+1 </a:t>
            </a:r>
            <a:br>
              <a:rPr lang="tr-TR" dirty="0"/>
            </a:br>
            <a:r>
              <a:rPr lang="tr-TR" dirty="0"/>
              <a:t>gibi ifadeleri deneyiniz.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Girilen boyutta kare oluşturun, ancak içini boş bırakın.</a:t>
            </a:r>
          </a:p>
        </p:txBody>
      </p:sp>
      <p:sp>
        <p:nvSpPr>
          <p:cNvPr id="3" name="2 İçerik Yer Tutucusu"/>
          <p:cNvSpPr>
            <a:spLocks noGrp="1"/>
          </p:cNvSpPr>
          <p:nvPr>
            <p:ph sz="quarter" idx="1"/>
          </p:nvPr>
        </p:nvSpPr>
        <p:spPr>
          <a:xfrm>
            <a:off x="457200" y="1219200"/>
            <a:ext cx="5400684" cy="4937760"/>
          </a:xfrm>
        </p:spPr>
        <p:txBody>
          <a:bodyPr>
            <a:normAutofit fontScale="550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err="1"/>
              <a:t>int</a:t>
            </a:r>
            <a:r>
              <a:rPr lang="tr-TR" dirty="0"/>
              <a:t> </a:t>
            </a:r>
            <a:r>
              <a:rPr lang="tr-TR" dirty="0" err="1"/>
              <a:t>main</a:t>
            </a:r>
            <a:r>
              <a:rPr lang="tr-TR" dirty="0"/>
              <a:t>() {</a:t>
            </a:r>
          </a:p>
          <a:p>
            <a:pPr>
              <a:buNone/>
            </a:pPr>
            <a:r>
              <a:rPr lang="tr-TR" dirty="0"/>
              <a:t>	</a:t>
            </a:r>
            <a:r>
              <a:rPr lang="tr-TR" dirty="0" err="1"/>
              <a:t>int</a:t>
            </a:r>
            <a:r>
              <a:rPr lang="tr-TR" dirty="0"/>
              <a:t> boyut;</a:t>
            </a:r>
          </a:p>
          <a:p>
            <a:pPr>
              <a:buNone/>
            </a:pPr>
            <a:r>
              <a:rPr lang="tr-TR" dirty="0"/>
              <a:t>	</a:t>
            </a:r>
            <a:r>
              <a:rPr lang="tr-TR" dirty="0" err="1"/>
              <a:t>printf</a:t>
            </a:r>
            <a:r>
              <a:rPr lang="tr-TR" dirty="0"/>
              <a:t>("Boyutu giriniz:");</a:t>
            </a:r>
          </a:p>
          <a:p>
            <a:pPr>
              <a:buNone/>
            </a:pPr>
            <a:r>
              <a:rPr lang="tr-TR" dirty="0"/>
              <a:t>	</a:t>
            </a:r>
            <a:r>
              <a:rPr lang="tr-TR" dirty="0" err="1"/>
              <a:t>scanf</a:t>
            </a:r>
            <a:r>
              <a:rPr lang="tr-TR" dirty="0"/>
              <a:t>("%d", &amp;boyut);</a:t>
            </a:r>
          </a:p>
          <a:p>
            <a:pPr>
              <a:buNone/>
            </a:pPr>
            <a:r>
              <a:rPr lang="tr-TR" dirty="0"/>
              <a:t>	</a:t>
            </a:r>
            <a:r>
              <a:rPr lang="tr-TR" dirty="0" err="1"/>
              <a:t>int</a:t>
            </a:r>
            <a:r>
              <a:rPr lang="tr-TR" dirty="0"/>
              <a:t> y, x;</a:t>
            </a:r>
          </a:p>
          <a:p>
            <a:pPr>
              <a:buNone/>
            </a:pPr>
            <a:r>
              <a:rPr lang="tr-TR" dirty="0"/>
              <a:t>	</a:t>
            </a:r>
            <a:r>
              <a:rPr lang="tr-TR" dirty="0" err="1"/>
              <a:t>for</a:t>
            </a:r>
            <a:r>
              <a:rPr lang="tr-TR" dirty="0"/>
              <a:t>(y=1; y&lt;=boyut; y++)</a:t>
            </a:r>
          </a:p>
          <a:p>
            <a:pPr>
              <a:buNone/>
            </a:pPr>
            <a:r>
              <a:rPr lang="tr-TR" dirty="0"/>
              <a:t>	{</a:t>
            </a:r>
          </a:p>
          <a:p>
            <a:pPr>
              <a:buNone/>
            </a:pPr>
            <a:r>
              <a:rPr lang="tr-TR" dirty="0"/>
              <a:t>		</a:t>
            </a:r>
            <a:r>
              <a:rPr lang="tr-TR" dirty="0" err="1"/>
              <a:t>for</a:t>
            </a:r>
            <a:r>
              <a:rPr lang="tr-TR" dirty="0"/>
              <a:t>(x=1; x&lt;=boyut;x++)	</a:t>
            </a:r>
          </a:p>
          <a:p>
            <a:pPr>
              <a:buNone/>
            </a:pPr>
            <a:r>
              <a:rPr lang="tr-TR" dirty="0"/>
              <a:t>		{</a:t>
            </a:r>
          </a:p>
          <a:p>
            <a:pPr>
              <a:buNone/>
            </a:pPr>
            <a:r>
              <a:rPr lang="tr-TR" dirty="0"/>
              <a:t>			</a:t>
            </a:r>
            <a:r>
              <a:rPr lang="tr-TR" dirty="0" err="1"/>
              <a:t>if</a:t>
            </a:r>
            <a:r>
              <a:rPr lang="tr-TR" dirty="0"/>
              <a:t>(y==1 || y==boyut || x==1 || x ==boyut)</a:t>
            </a:r>
          </a:p>
          <a:p>
            <a:pPr>
              <a:buNone/>
            </a:pPr>
            <a:r>
              <a:rPr lang="tr-TR" dirty="0"/>
              <a:t>				</a:t>
            </a:r>
            <a:r>
              <a:rPr lang="tr-TR" dirty="0" err="1"/>
              <a:t>printf</a:t>
            </a:r>
            <a:r>
              <a:rPr lang="tr-TR" dirty="0"/>
              <a:t>("*b",y,x);</a:t>
            </a:r>
          </a:p>
          <a:p>
            <a:pPr>
              <a:buNone/>
            </a:pPr>
            <a:r>
              <a:rPr lang="tr-TR" dirty="0"/>
              <a:t>			else</a:t>
            </a:r>
          </a:p>
          <a:p>
            <a:pPr>
              <a:buNone/>
            </a:pPr>
            <a:r>
              <a:rPr lang="tr-TR" dirty="0"/>
              <a:t>				</a:t>
            </a:r>
            <a:r>
              <a:rPr lang="tr-TR" dirty="0" err="1"/>
              <a:t>printf</a:t>
            </a:r>
            <a:r>
              <a:rPr lang="tr-TR" dirty="0"/>
              <a:t>(“</a:t>
            </a:r>
            <a:r>
              <a:rPr lang="tr-TR" dirty="0" err="1"/>
              <a:t>bb</a:t>
            </a:r>
            <a:r>
              <a:rPr lang="tr-TR" dirty="0"/>
              <a:t>");</a:t>
            </a:r>
          </a:p>
          <a:p>
            <a:pPr>
              <a:buNone/>
            </a:pPr>
            <a:r>
              <a:rPr lang="tr-TR" dirty="0"/>
              <a:t>		}</a:t>
            </a:r>
          </a:p>
          <a:p>
            <a:pPr>
              <a:buNone/>
            </a:pPr>
            <a:r>
              <a:rPr lang="tr-TR" dirty="0"/>
              <a:t>		</a:t>
            </a:r>
            <a:r>
              <a:rPr lang="tr-TR" dirty="0" err="1"/>
              <a:t>printf</a:t>
            </a:r>
            <a:r>
              <a:rPr lang="tr-TR" dirty="0"/>
              <a:t>("\n");</a:t>
            </a:r>
          </a:p>
          <a:p>
            <a:pPr>
              <a:buNone/>
            </a:pPr>
            <a:r>
              <a:rPr lang="tr-TR" dirty="0"/>
              <a:t>	}</a:t>
            </a:r>
          </a:p>
          <a:p>
            <a:pPr>
              <a:buNone/>
            </a:pPr>
            <a:r>
              <a:rPr lang="tr-TR" dirty="0"/>
              <a:t>	</a:t>
            </a:r>
            <a:r>
              <a:rPr lang="tr-TR" dirty="0" err="1"/>
              <a:t>return</a:t>
            </a:r>
            <a:r>
              <a:rPr lang="tr-TR" dirty="0"/>
              <a:t> 0;</a:t>
            </a:r>
          </a:p>
          <a:p>
            <a:pPr>
              <a:buNone/>
            </a:pPr>
            <a:r>
              <a:rPr lang="tr-TR" dirty="0"/>
              <a:t>}</a:t>
            </a:r>
          </a:p>
        </p:txBody>
      </p:sp>
      <p:pic>
        <p:nvPicPr>
          <p:cNvPr id="4098" name="Picture 2"/>
          <p:cNvPicPr>
            <a:picLocks noChangeAspect="1" noChangeArrowheads="1"/>
          </p:cNvPicPr>
          <p:nvPr/>
        </p:nvPicPr>
        <p:blipFill>
          <a:blip r:embed="rId3"/>
          <a:srcRect t="13108" r="20732" b="21847"/>
          <a:stretch>
            <a:fillRect/>
          </a:stretch>
        </p:blipFill>
        <p:spPr bwMode="auto">
          <a:xfrm>
            <a:off x="5643570" y="1571612"/>
            <a:ext cx="2947848" cy="1765729"/>
          </a:xfrm>
          <a:prstGeom prst="rect">
            <a:avLst/>
          </a:prstGeom>
          <a:noFill/>
          <a:ln w="9525">
            <a:noFill/>
            <a:miter lim="800000"/>
            <a:headEnd/>
            <a:tailEnd/>
          </a:ln>
          <a:effectLst/>
        </p:spPr>
      </p:pic>
      <p:sp>
        <p:nvSpPr>
          <p:cNvPr id="7" name="6 Yuvarlatılmış Dikdörtgen"/>
          <p:cNvSpPr/>
          <p:nvPr/>
        </p:nvSpPr>
        <p:spPr>
          <a:xfrm>
            <a:off x="5572132" y="4643446"/>
            <a:ext cx="2143140" cy="5000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200" dirty="0"/>
              <a:t>“*b” ya da “</a:t>
            </a:r>
            <a:r>
              <a:rPr lang="tr-TR" sz="1200" dirty="0" err="1"/>
              <a:t>bb</a:t>
            </a:r>
            <a:r>
              <a:rPr lang="tr-TR" sz="1200" dirty="0"/>
              <a:t>” kullanıldı. -&gt; b boşluk anlamında</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 – Ekran çıktısı nedir?</a:t>
            </a:r>
          </a:p>
        </p:txBody>
      </p:sp>
      <p:pic>
        <p:nvPicPr>
          <p:cNvPr id="2050" name="Picture 2"/>
          <p:cNvPicPr>
            <a:picLocks noChangeAspect="1" noChangeArrowheads="1"/>
          </p:cNvPicPr>
          <p:nvPr/>
        </p:nvPicPr>
        <p:blipFill>
          <a:blip r:embed="rId4"/>
          <a:srcRect l="7137" t="23374" r="66508" b="44106"/>
          <a:stretch>
            <a:fillRect/>
          </a:stretch>
        </p:blipFill>
        <p:spPr bwMode="auto">
          <a:xfrm>
            <a:off x="357157" y="1285860"/>
            <a:ext cx="5143537" cy="342902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 – Ekran çıktısı nedir?</a:t>
            </a:r>
          </a:p>
        </p:txBody>
      </p:sp>
      <p:sp>
        <p:nvSpPr>
          <p:cNvPr id="6" name="5 İçerik Yer Tutucusu"/>
          <p:cNvSpPr>
            <a:spLocks noGrp="1"/>
          </p:cNvSpPr>
          <p:nvPr>
            <p:ph sz="quarter" idx="1"/>
          </p:nvPr>
        </p:nvSpPr>
        <p:spPr/>
        <p:txBody>
          <a:bodyPr>
            <a:normAutofit fontScale="850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err="1"/>
              <a:t>int</a:t>
            </a:r>
            <a:r>
              <a:rPr lang="tr-TR" dirty="0"/>
              <a:t> </a:t>
            </a:r>
            <a:r>
              <a:rPr lang="tr-TR" dirty="0" err="1"/>
              <a:t>main</a:t>
            </a:r>
            <a:r>
              <a:rPr lang="tr-TR" dirty="0"/>
              <a:t>() {</a:t>
            </a:r>
          </a:p>
          <a:p>
            <a:pPr>
              <a:buNone/>
            </a:pPr>
            <a:r>
              <a:rPr lang="tr-TR" dirty="0"/>
              <a:t>	</a:t>
            </a:r>
            <a:r>
              <a:rPr lang="tr-TR" dirty="0" err="1"/>
              <a:t>int</a:t>
            </a:r>
            <a:r>
              <a:rPr lang="tr-TR" dirty="0"/>
              <a:t> i,j;</a:t>
            </a:r>
          </a:p>
          <a:p>
            <a:pPr>
              <a:buNone/>
            </a:pPr>
            <a:r>
              <a:rPr lang="tr-TR" dirty="0"/>
              <a:t>	</a:t>
            </a:r>
            <a:r>
              <a:rPr lang="tr-TR" dirty="0" err="1"/>
              <a:t>for</a:t>
            </a:r>
            <a:r>
              <a:rPr lang="tr-TR" dirty="0"/>
              <a:t>(i=1; i&lt;=3; i++) {</a:t>
            </a:r>
          </a:p>
          <a:p>
            <a:pPr>
              <a:buNone/>
            </a:pPr>
            <a:r>
              <a:rPr lang="tr-TR" dirty="0"/>
              <a:t>		</a:t>
            </a:r>
            <a:r>
              <a:rPr lang="tr-TR" dirty="0" err="1"/>
              <a:t>for</a:t>
            </a:r>
            <a:r>
              <a:rPr lang="tr-TR" dirty="0"/>
              <a:t>(j=1; j&lt;=5; j++) {</a:t>
            </a:r>
          </a:p>
          <a:p>
            <a:pPr>
              <a:buNone/>
            </a:pPr>
            <a:r>
              <a:rPr lang="tr-TR" dirty="0"/>
              <a:t>			</a:t>
            </a:r>
            <a:r>
              <a:rPr lang="tr-TR" dirty="0" err="1"/>
              <a:t>if</a:t>
            </a:r>
            <a:r>
              <a:rPr lang="tr-TR" dirty="0"/>
              <a:t>(!(i==2 &amp;&amp; j%2==1))</a:t>
            </a:r>
          </a:p>
          <a:p>
            <a:pPr>
              <a:buNone/>
            </a:pPr>
            <a:r>
              <a:rPr lang="tr-TR" dirty="0"/>
              <a:t>				</a:t>
            </a:r>
            <a:r>
              <a:rPr lang="tr-TR" dirty="0" err="1"/>
              <a:t>printf</a:t>
            </a:r>
            <a:r>
              <a:rPr lang="tr-TR" dirty="0"/>
              <a:t>("Z");</a:t>
            </a:r>
          </a:p>
          <a:p>
            <a:pPr>
              <a:buNone/>
            </a:pPr>
            <a:r>
              <a:rPr lang="tr-TR" dirty="0"/>
              <a:t>			else</a:t>
            </a:r>
          </a:p>
          <a:p>
            <a:pPr>
              <a:buNone/>
            </a:pPr>
            <a:r>
              <a:rPr lang="tr-TR" dirty="0"/>
              <a:t>				</a:t>
            </a:r>
            <a:r>
              <a:rPr lang="tr-TR" dirty="0" err="1"/>
              <a:t>printf</a:t>
            </a:r>
            <a:r>
              <a:rPr lang="tr-TR" dirty="0"/>
              <a:t>("O");</a:t>
            </a:r>
          </a:p>
          <a:p>
            <a:pPr>
              <a:buNone/>
            </a:pPr>
            <a:r>
              <a:rPr lang="tr-TR" dirty="0"/>
              <a:t>		}</a:t>
            </a:r>
          </a:p>
          <a:p>
            <a:pPr>
              <a:buNone/>
            </a:pPr>
            <a:r>
              <a:rPr lang="tr-TR" dirty="0"/>
              <a:t>		</a:t>
            </a:r>
            <a:r>
              <a:rPr lang="tr-TR" dirty="0" err="1"/>
              <a:t>printf</a:t>
            </a:r>
            <a:r>
              <a:rPr lang="tr-TR" dirty="0"/>
              <a:t>("\n");</a:t>
            </a:r>
          </a:p>
          <a:p>
            <a:pPr>
              <a:buNone/>
            </a:pPr>
            <a:r>
              <a:rPr lang="tr-TR" dirty="0"/>
              <a:t>	}</a:t>
            </a:r>
          </a:p>
          <a:p>
            <a:pPr>
              <a:buNone/>
            </a:pPr>
            <a:r>
              <a:rPr lang="tr-TR" dirty="0"/>
              <a:t>	</a:t>
            </a:r>
            <a:r>
              <a:rPr lang="tr-TR" dirty="0" err="1"/>
              <a:t>return</a:t>
            </a:r>
            <a:r>
              <a:rPr lang="tr-TR" dirty="0"/>
              <a:t> 0;</a:t>
            </a:r>
          </a:p>
          <a:p>
            <a:pPr>
              <a:buNone/>
            </a:pPr>
            <a:r>
              <a:rPr lang="tr-TR" dirty="0"/>
              <a:t>}</a:t>
            </a:r>
          </a:p>
          <a:p>
            <a:endParaRPr lang="tr-TR" dirty="0"/>
          </a:p>
        </p:txBody>
      </p:sp>
      <p:pic>
        <p:nvPicPr>
          <p:cNvPr id="3075" name="Picture 3"/>
          <p:cNvPicPr>
            <a:picLocks noChangeAspect="1" noChangeArrowheads="1"/>
          </p:cNvPicPr>
          <p:nvPr/>
        </p:nvPicPr>
        <p:blipFill>
          <a:blip r:embed="rId3"/>
          <a:srcRect r="95571" b="91992"/>
          <a:stretch>
            <a:fillRect/>
          </a:stretch>
        </p:blipFill>
        <p:spPr bwMode="auto">
          <a:xfrm>
            <a:off x="6286512" y="1785926"/>
            <a:ext cx="1897396"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cstate="print">
            <a:clrChange>
              <a:clrFrom>
                <a:srgbClr val="FFFFFF"/>
              </a:clrFrom>
              <a:clrTo>
                <a:srgbClr val="FFFFFF">
                  <a:alpha val="0"/>
                </a:srgbClr>
              </a:clrTo>
            </a:clrChange>
          </a:blip>
          <a:stretch>
            <a:fillRect/>
          </a:stretch>
        </p:blipFill>
        <p:spPr>
          <a:xfrm>
            <a:off x="3029868" y="1666207"/>
            <a:ext cx="3436620" cy="3646150"/>
          </a:xfrm>
          <a:prstGeom prst="rect">
            <a:avLst/>
          </a:prstGeom>
        </p:spPr>
      </p:pic>
      <p:sp>
        <p:nvSpPr>
          <p:cNvPr id="26" name="25 Yuvarlatılmış Dikdörtgen"/>
          <p:cNvSpPr/>
          <p:nvPr/>
        </p:nvSpPr>
        <p:spPr>
          <a:xfrm>
            <a:off x="4714876" y="2928934"/>
            <a:ext cx="2000264" cy="1000132"/>
          </a:xfrm>
          <a:prstGeom prst="roundRect">
            <a:avLst/>
          </a:prstGeom>
          <a:solidFill>
            <a:schemeClr val="accent4">
              <a:lumMod val="20000"/>
              <a:lumOff val="80000"/>
            </a:schemeClr>
          </a:solidFill>
          <a:ln w="57150">
            <a:solidFill>
              <a:srgbClr val="FF000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tr-TR"/>
          </a:p>
        </p:txBody>
      </p:sp>
      <p:sp>
        <p:nvSpPr>
          <p:cNvPr id="48" name="47 Metin kutusu"/>
          <p:cNvSpPr txBox="1"/>
          <p:nvPr/>
        </p:nvSpPr>
        <p:spPr>
          <a:xfrm>
            <a:off x="2871989" y="198223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veri giriş-çıkış</a:t>
            </a:r>
          </a:p>
        </p:txBody>
      </p:sp>
      <p:sp>
        <p:nvSpPr>
          <p:cNvPr id="46" name="45 Başlık"/>
          <p:cNvSpPr>
            <a:spLocks noGrp="1"/>
          </p:cNvSpPr>
          <p:nvPr>
            <p:ph type="title"/>
          </p:nvPr>
        </p:nvSpPr>
        <p:spPr>
          <a:xfrm>
            <a:off x="457200" y="121547"/>
            <a:ext cx="8229600" cy="990600"/>
          </a:xfrm>
        </p:spPr>
        <p:txBody>
          <a:bodyPr/>
          <a:lstStyle/>
          <a:p>
            <a:r>
              <a:rPr lang="tr-TR" dirty="0"/>
              <a:t>Yol Haritası</a:t>
            </a:r>
          </a:p>
        </p:txBody>
      </p:sp>
      <p:pic>
        <p:nvPicPr>
          <p:cNvPr id="47" name="46 Resim" descr="images.jpeg"/>
          <p:cNvPicPr>
            <a:picLocks noChangeAspect="1"/>
          </p:cNvPicPr>
          <p:nvPr/>
        </p:nvPicPr>
        <p:blipFill>
          <a:blip r:embed="rId4">
            <a:clrChange>
              <a:clrFrom>
                <a:srgbClr val="FFFFFF"/>
              </a:clrFrom>
              <a:clrTo>
                <a:srgbClr val="FFFFFF">
                  <a:alpha val="0"/>
                </a:srgbClr>
              </a:clrTo>
            </a:clrChange>
          </a:blip>
          <a:srcRect b="14457"/>
          <a:stretch>
            <a:fillRect/>
          </a:stretch>
        </p:blipFill>
        <p:spPr>
          <a:xfrm>
            <a:off x="3300328" y="1112147"/>
            <a:ext cx="891197" cy="864000"/>
          </a:xfrm>
          <a:prstGeom prst="rect">
            <a:avLst/>
          </a:prstGeom>
        </p:spPr>
      </p:pic>
      <p:pic>
        <p:nvPicPr>
          <p:cNvPr id="49" name="48 Resim" descr="Stick-figure-balancing-gadgets.gif"/>
          <p:cNvPicPr>
            <a:picLocks noChangeAspect="1"/>
          </p:cNvPicPr>
          <p:nvPr/>
        </p:nvPicPr>
        <p:blipFill>
          <a:blip r:embed="rId5" cstate="print">
            <a:clrChange>
              <a:clrFrom>
                <a:srgbClr val="FFFFFF"/>
              </a:clrFrom>
              <a:clrTo>
                <a:srgbClr val="FFFFFF">
                  <a:alpha val="0"/>
                </a:srgbClr>
              </a:clrTo>
            </a:clrChange>
          </a:blip>
          <a:stretch>
            <a:fillRect/>
          </a:stretch>
        </p:blipFill>
        <p:spPr>
          <a:xfrm>
            <a:off x="3644786" y="5010231"/>
            <a:ext cx="1241597" cy="1364392"/>
          </a:xfrm>
          <a:prstGeom prst="rect">
            <a:avLst/>
          </a:prstGeom>
        </p:spPr>
      </p:pic>
      <p:pic>
        <p:nvPicPr>
          <p:cNvPr id="50" name="49 Resim" descr="stick_figure_holding_five_800_clr_7794.png"/>
          <p:cNvPicPr>
            <a:picLocks noChangeAspect="1"/>
          </p:cNvPicPr>
          <p:nvPr/>
        </p:nvPicPr>
        <p:blipFill>
          <a:blip r:embed="rId6" cstate="print"/>
          <a:stretch>
            <a:fillRect/>
          </a:stretch>
        </p:blipFill>
        <p:spPr>
          <a:xfrm>
            <a:off x="6041478" y="1112147"/>
            <a:ext cx="512325" cy="828000"/>
          </a:xfrm>
          <a:prstGeom prst="rect">
            <a:avLst/>
          </a:prstGeom>
        </p:spPr>
      </p:pic>
      <p:sp>
        <p:nvSpPr>
          <p:cNvPr id="51" name="50 Metin kutusu"/>
          <p:cNvSpPr txBox="1"/>
          <p:nvPr/>
        </p:nvSpPr>
        <p:spPr>
          <a:xfrm>
            <a:off x="6636193" y="129726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değişken</a:t>
            </a:r>
          </a:p>
        </p:txBody>
      </p:sp>
      <p:pic>
        <p:nvPicPr>
          <p:cNvPr id="52" name="51 Resim" descr="question-mark-above-figure.jp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5143529" y="740360"/>
            <a:ext cx="476928" cy="828000"/>
          </a:xfrm>
          <a:prstGeom prst="rect">
            <a:avLst/>
          </a:prstGeom>
        </p:spPr>
      </p:pic>
      <p:sp>
        <p:nvSpPr>
          <p:cNvPr id="55" name="54 Metin kutusu"/>
          <p:cNvSpPr txBox="1"/>
          <p:nvPr/>
        </p:nvSpPr>
        <p:spPr>
          <a:xfrm>
            <a:off x="4207529" y="86592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algoritma</a:t>
            </a:r>
          </a:p>
        </p:txBody>
      </p:sp>
      <p:sp>
        <p:nvSpPr>
          <p:cNvPr id="56" name="55 Metin kutusu"/>
          <p:cNvSpPr txBox="1"/>
          <p:nvPr/>
        </p:nvSpPr>
        <p:spPr>
          <a:xfrm>
            <a:off x="6466488" y="244743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koşul</a:t>
            </a:r>
          </a:p>
        </p:txBody>
      </p:sp>
      <p:pic>
        <p:nvPicPr>
          <p:cNvPr id="61" name="60 Resim" descr="stick_figure_direction_1600_clr.png"/>
          <p:cNvPicPr>
            <a:picLocks noChangeAspect="1"/>
          </p:cNvPicPr>
          <p:nvPr/>
        </p:nvPicPr>
        <p:blipFill>
          <a:blip r:embed="rId8" cstate="print"/>
          <a:stretch>
            <a:fillRect/>
          </a:stretch>
        </p:blipFill>
        <p:spPr>
          <a:xfrm rot="156924">
            <a:off x="5546465" y="2002301"/>
            <a:ext cx="900000" cy="898127"/>
          </a:xfrm>
          <a:prstGeom prst="rect">
            <a:avLst/>
          </a:prstGeom>
        </p:spPr>
      </p:pic>
      <p:pic>
        <p:nvPicPr>
          <p:cNvPr id="62" name="61 Resim" descr="teaserbox_4675912.png"/>
          <p:cNvPicPr>
            <a:picLocks noChangeAspect="1"/>
          </p:cNvPicPr>
          <p:nvPr/>
        </p:nvPicPr>
        <p:blipFill>
          <a:blip r:embed="rId9" cstate="print"/>
          <a:stretch>
            <a:fillRect/>
          </a:stretch>
        </p:blipFill>
        <p:spPr>
          <a:xfrm>
            <a:off x="3711530" y="2570546"/>
            <a:ext cx="675000" cy="900000"/>
          </a:xfrm>
          <a:prstGeom prst="rect">
            <a:avLst/>
          </a:prstGeom>
        </p:spPr>
      </p:pic>
      <p:sp>
        <p:nvSpPr>
          <p:cNvPr id="63" name="62 Metin kutusu"/>
          <p:cNvSpPr txBox="1"/>
          <p:nvPr/>
        </p:nvSpPr>
        <p:spPr>
          <a:xfrm>
            <a:off x="2629705" y="2849758"/>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fonksiyon</a:t>
            </a:r>
          </a:p>
        </p:txBody>
      </p:sp>
      <p:pic>
        <p:nvPicPr>
          <p:cNvPr id="65" name="64 Resim" descr="döngü.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4782665" y="3020546"/>
            <a:ext cx="900000" cy="900000"/>
          </a:xfrm>
          <a:prstGeom prst="rect">
            <a:avLst/>
          </a:prstGeom>
        </p:spPr>
      </p:pic>
      <p:pic>
        <p:nvPicPr>
          <p:cNvPr id="92" name="91 Resim" descr="arrays.jpg"/>
          <p:cNvPicPr>
            <a:picLocks noChangeAspect="1"/>
          </p:cNvPicPr>
          <p:nvPr/>
        </p:nvPicPr>
        <p:blipFill>
          <a:blip r:embed="rId11" cstate="print">
            <a:clrChange>
              <a:clrFrom>
                <a:srgbClr val="FFFFFF"/>
              </a:clrFrom>
              <a:clrTo>
                <a:srgbClr val="FFFFFF">
                  <a:alpha val="0"/>
                </a:srgbClr>
              </a:clrTo>
            </a:clrChange>
          </a:blip>
          <a:srcRect t="19559" b="26669"/>
          <a:stretch>
            <a:fillRect/>
          </a:stretch>
        </p:blipFill>
        <p:spPr>
          <a:xfrm rot="273011">
            <a:off x="1832849" y="3193775"/>
            <a:ext cx="1064446" cy="612000"/>
          </a:xfrm>
          <a:prstGeom prst="rect">
            <a:avLst/>
          </a:prstGeom>
        </p:spPr>
      </p:pic>
      <p:sp>
        <p:nvSpPr>
          <p:cNvPr id="94" name="93 Metin kutusu"/>
          <p:cNvSpPr txBox="1"/>
          <p:nvPr/>
        </p:nvSpPr>
        <p:spPr>
          <a:xfrm>
            <a:off x="5736193" y="3498517"/>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döngü</a:t>
            </a:r>
          </a:p>
        </p:txBody>
      </p:sp>
      <p:sp>
        <p:nvSpPr>
          <p:cNvPr id="96" name="95 Metin kutusu"/>
          <p:cNvSpPr txBox="1"/>
          <p:nvPr/>
        </p:nvSpPr>
        <p:spPr>
          <a:xfrm>
            <a:off x="890164" y="347054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dizi -dizgi</a:t>
            </a:r>
          </a:p>
        </p:txBody>
      </p:sp>
      <p:pic>
        <p:nvPicPr>
          <p:cNvPr id="97" name="96 Resim" descr="16201491-3d-human-with-a-pointer-isolated-on-white-background.jpg"/>
          <p:cNvPicPr>
            <a:picLocks noChangeAspect="1"/>
          </p:cNvPicPr>
          <p:nvPr/>
        </p:nvPicPr>
        <p:blipFill>
          <a:blip r:embed="rId12">
            <a:clrChange>
              <a:clrFrom>
                <a:srgbClr val="FFFFFF"/>
              </a:clrFrom>
              <a:clrTo>
                <a:srgbClr val="FFFFFF">
                  <a:alpha val="0"/>
                </a:srgbClr>
              </a:clrTo>
            </a:clrChange>
          </a:blip>
          <a:stretch>
            <a:fillRect/>
          </a:stretch>
        </p:blipFill>
        <p:spPr>
          <a:xfrm>
            <a:off x="5413374" y="3894788"/>
            <a:ext cx="744642" cy="900000"/>
          </a:xfrm>
          <a:prstGeom prst="rect">
            <a:avLst/>
          </a:prstGeom>
        </p:spPr>
      </p:pic>
      <p:pic>
        <p:nvPicPr>
          <p:cNvPr id="98" name="97 Resim" descr="harıl harıl kod.jpg"/>
          <p:cNvPicPr>
            <a:picLocks noChangeAspect="1"/>
          </p:cNvPicPr>
          <p:nvPr/>
        </p:nvPicPr>
        <p:blipFill>
          <a:blip r:embed="rId13" cstate="print"/>
          <a:stretch>
            <a:fillRect/>
          </a:stretch>
        </p:blipFill>
        <p:spPr>
          <a:xfrm>
            <a:off x="2061627" y="4389607"/>
            <a:ext cx="810362" cy="810362"/>
          </a:xfrm>
          <a:prstGeom prst="rect">
            <a:avLst/>
          </a:prstGeom>
        </p:spPr>
      </p:pic>
      <p:sp>
        <p:nvSpPr>
          <p:cNvPr id="95" name="94 Metin kutusu"/>
          <p:cNvSpPr txBox="1"/>
          <p:nvPr/>
        </p:nvSpPr>
        <p:spPr>
          <a:xfrm>
            <a:off x="6012890" y="4517789"/>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işaretçi</a:t>
            </a:r>
          </a:p>
        </p:txBody>
      </p:sp>
      <p:sp>
        <p:nvSpPr>
          <p:cNvPr id="99" name="98 Metin kutusu"/>
          <p:cNvSpPr txBox="1"/>
          <p:nvPr/>
        </p:nvSpPr>
        <p:spPr>
          <a:xfrm>
            <a:off x="1161627" y="4764010"/>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yapı</a:t>
            </a:r>
          </a:p>
        </p:txBody>
      </p:sp>
      <p:sp>
        <p:nvSpPr>
          <p:cNvPr id="23" name="22 Metin kutusu"/>
          <p:cNvSpPr txBox="1"/>
          <p:nvPr/>
        </p:nvSpPr>
        <p:spPr>
          <a:xfrm>
            <a:off x="2919894" y="537780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komut ekranı</a:t>
            </a:r>
          </a:p>
        </p:txBody>
      </p:sp>
      <p:sp>
        <p:nvSpPr>
          <p:cNvPr id="25" name="24 Metin kutusu"/>
          <p:cNvSpPr txBox="1"/>
          <p:nvPr/>
        </p:nvSpPr>
        <p:spPr>
          <a:xfrm>
            <a:off x="6357950" y="4071942"/>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özyineleme</a:t>
            </a:r>
          </a:p>
        </p:txBody>
      </p:sp>
    </p:spTree>
  </p:cSld>
  <p:clrMapOvr>
    <a:masterClrMapping/>
  </p:clrMapOvr>
  <p:transition spd="med" advClick="0">
    <p:pull/>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r>
              <a:rPr lang="tr-TR" dirty="0"/>
              <a:t>Döngü belli bir olay olana kadar dönebilir…</a:t>
            </a:r>
            <a:endParaRPr lang="en-US" dirty="0"/>
          </a:p>
        </p:txBody>
      </p:sp>
      <p:sp>
        <p:nvSpPr>
          <p:cNvPr id="32771" name="Rectangle 3"/>
          <p:cNvSpPr>
            <a:spLocks noGrp="1" noChangeArrowheads="1"/>
          </p:cNvSpPr>
          <p:nvPr>
            <p:ph idx="1"/>
          </p:nvPr>
        </p:nvSpPr>
        <p:spPr/>
        <p:txBody>
          <a:bodyPr>
            <a:normAutofit/>
          </a:bodyPr>
          <a:lstStyle/>
          <a:p>
            <a:r>
              <a:rPr lang="en-US" sz="2400" b="0" dirty="0"/>
              <a:t>An event-controlled loop will terminate when some event occurs.</a:t>
            </a:r>
          </a:p>
          <a:p>
            <a:r>
              <a:rPr lang="en-US" sz="2400" b="0" dirty="0"/>
              <a:t>The event may be the occurrence of a </a:t>
            </a:r>
            <a:r>
              <a:rPr lang="en-US" sz="2400" b="1" dirty="0"/>
              <a:t>sentinel value</a:t>
            </a:r>
            <a:r>
              <a:rPr lang="tr-TR" sz="2400" b="0" dirty="0"/>
              <a:t>.</a:t>
            </a:r>
            <a:endParaRPr lang="en-US" sz="2400" b="0" dirty="0"/>
          </a:p>
          <a:p>
            <a:r>
              <a:rPr lang="en-US" sz="2400" b="0" dirty="0"/>
              <a:t>There are other types of events that may occur, such as reaching the end of a data file.</a:t>
            </a:r>
          </a:p>
        </p:txBody>
      </p:sp>
    </p:spTree>
    <p:extLst>
      <p:ext uri="{BB962C8B-B14F-4D97-AF65-F5344CB8AC3E}">
        <p14:creationId xmlns="" xmlns:p14="http://schemas.microsoft.com/office/powerpoint/2010/main" val="3059371078"/>
      </p:ext>
    </p:extLst>
  </p:cSld>
  <p:clrMapOvr>
    <a:masterClrMapping/>
  </p:clrMapOvr>
  <p:transition>
    <p:random/>
  </p:transition>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a:t>
            </a:r>
          </a:p>
        </p:txBody>
      </p:sp>
      <p:pic>
        <p:nvPicPr>
          <p:cNvPr id="1026" name="Picture 2"/>
          <p:cNvPicPr>
            <a:picLocks noChangeAspect="1" noChangeArrowheads="1"/>
          </p:cNvPicPr>
          <p:nvPr/>
        </p:nvPicPr>
        <p:blipFill>
          <a:blip r:embed="rId3"/>
          <a:srcRect l="6588" t="23373" r="52782" b="33943"/>
          <a:stretch>
            <a:fillRect/>
          </a:stretch>
        </p:blipFill>
        <p:spPr bwMode="auto">
          <a:xfrm>
            <a:off x="285720" y="1428736"/>
            <a:ext cx="7300284" cy="4143404"/>
          </a:xfrm>
          <a:prstGeom prst="rect">
            <a:avLst/>
          </a:prstGeom>
          <a:noFill/>
          <a:ln w="9525">
            <a:noFill/>
            <a:miter lim="800000"/>
            <a:headEnd/>
            <a:tailEnd/>
          </a:ln>
          <a:effectLst/>
        </p:spPr>
      </p:pic>
      <p:pic>
        <p:nvPicPr>
          <p:cNvPr id="4" name="3 Resim" descr="soru.jpg"/>
          <p:cNvPicPr>
            <a:picLocks noChangeAspect="1"/>
          </p:cNvPicPr>
          <p:nvPr/>
        </p:nvPicPr>
        <p:blipFill>
          <a:blip r:embed="rId4"/>
          <a:stretch>
            <a:fillRect/>
          </a:stretch>
        </p:blipFill>
        <p:spPr>
          <a:xfrm>
            <a:off x="6386111" y="4500570"/>
            <a:ext cx="1743518" cy="178003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a:t>
            </a:r>
          </a:p>
        </p:txBody>
      </p:sp>
      <p:sp>
        <p:nvSpPr>
          <p:cNvPr id="3" name="2 İçerik Yer Tutucusu"/>
          <p:cNvSpPr>
            <a:spLocks noGrp="1"/>
          </p:cNvSpPr>
          <p:nvPr>
            <p:ph sz="quarter" idx="1"/>
          </p:nvPr>
        </p:nvSpPr>
        <p:spPr/>
        <p:txBody>
          <a:bodyPr>
            <a:normAutofit fontScale="625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err="1"/>
              <a:t>int</a:t>
            </a:r>
            <a:r>
              <a:rPr lang="tr-TR" dirty="0"/>
              <a:t> </a:t>
            </a:r>
            <a:r>
              <a:rPr lang="tr-TR" dirty="0" err="1"/>
              <a:t>main</a:t>
            </a:r>
            <a:r>
              <a:rPr lang="tr-TR" dirty="0"/>
              <a:t>() {</a:t>
            </a:r>
          </a:p>
          <a:p>
            <a:pPr>
              <a:buNone/>
            </a:pPr>
            <a:r>
              <a:rPr lang="tr-TR" dirty="0"/>
              <a:t>	</a:t>
            </a:r>
            <a:r>
              <a:rPr lang="tr-TR" dirty="0" err="1"/>
              <a:t>int</a:t>
            </a:r>
            <a:r>
              <a:rPr lang="tr-TR" dirty="0"/>
              <a:t> a1=3, a2=5, b=2,i,n,j;</a:t>
            </a:r>
          </a:p>
          <a:p>
            <a:pPr>
              <a:buNone/>
            </a:pPr>
            <a:r>
              <a:rPr lang="tr-TR" dirty="0"/>
              <a:t>	</a:t>
            </a:r>
            <a:r>
              <a:rPr lang="tr-TR" dirty="0" err="1"/>
              <a:t>for</a:t>
            </a:r>
            <a:r>
              <a:rPr lang="tr-TR" dirty="0"/>
              <a:t> (i = a1; i &gt;= 1; i--) {</a:t>
            </a:r>
          </a:p>
          <a:p>
            <a:pPr>
              <a:buNone/>
            </a:pPr>
            <a:r>
              <a:rPr lang="tr-TR" dirty="0"/>
              <a:t>		</a:t>
            </a:r>
            <a:r>
              <a:rPr lang="tr-TR" dirty="0" err="1"/>
              <a:t>for</a:t>
            </a:r>
            <a:r>
              <a:rPr lang="tr-TR" dirty="0"/>
              <a:t> (n = 1; n &lt;= b; n++) {</a:t>
            </a:r>
          </a:p>
          <a:p>
            <a:pPr>
              <a:buNone/>
            </a:pPr>
            <a:r>
              <a:rPr lang="tr-TR" dirty="0"/>
              <a:t>			</a:t>
            </a:r>
            <a:r>
              <a:rPr lang="tr-TR" dirty="0" err="1"/>
              <a:t>for</a:t>
            </a:r>
            <a:r>
              <a:rPr lang="tr-TR" dirty="0"/>
              <a:t> (j = 1; j &lt;= a2; j++) {</a:t>
            </a:r>
          </a:p>
          <a:p>
            <a:pPr>
              <a:buNone/>
            </a:pPr>
            <a:r>
              <a:rPr lang="tr-TR" dirty="0"/>
              <a:t>				</a:t>
            </a:r>
            <a:r>
              <a:rPr lang="tr-TR" dirty="0" err="1"/>
              <a:t>if</a:t>
            </a:r>
            <a:r>
              <a:rPr lang="tr-TR" dirty="0"/>
              <a:t> (i - j == 0 || i + j == 6) {</a:t>
            </a:r>
          </a:p>
          <a:p>
            <a:pPr>
              <a:buNone/>
            </a:pPr>
            <a:r>
              <a:rPr lang="tr-TR" dirty="0"/>
              <a:t>					</a:t>
            </a:r>
            <a:r>
              <a:rPr lang="tr-TR" dirty="0" err="1"/>
              <a:t>printf</a:t>
            </a:r>
            <a:r>
              <a:rPr lang="tr-TR" dirty="0"/>
              <a:t>("*");</a:t>
            </a:r>
          </a:p>
          <a:p>
            <a:pPr>
              <a:buNone/>
            </a:pPr>
            <a:r>
              <a:rPr lang="tr-TR" dirty="0"/>
              <a:t>				} else {</a:t>
            </a:r>
          </a:p>
          <a:p>
            <a:pPr>
              <a:buNone/>
            </a:pPr>
            <a:r>
              <a:rPr lang="tr-TR" dirty="0"/>
              <a:t>					</a:t>
            </a:r>
            <a:r>
              <a:rPr lang="tr-TR" dirty="0" err="1"/>
              <a:t>printf</a:t>
            </a:r>
            <a:r>
              <a:rPr lang="tr-TR" dirty="0"/>
              <a:t>(" ");//1 </a:t>
            </a:r>
            <a:r>
              <a:rPr lang="tr-TR" dirty="0" err="1"/>
              <a:t>bosluk</a:t>
            </a:r>
            <a:endParaRPr lang="tr-TR" dirty="0"/>
          </a:p>
          <a:p>
            <a:pPr>
              <a:buNone/>
            </a:pPr>
            <a:r>
              <a:rPr lang="tr-TR" dirty="0"/>
              <a:t>				}</a:t>
            </a:r>
          </a:p>
          <a:p>
            <a:pPr>
              <a:buNone/>
            </a:pPr>
            <a:r>
              <a:rPr lang="tr-TR" dirty="0"/>
              <a:t>			}</a:t>
            </a:r>
          </a:p>
          <a:p>
            <a:pPr>
              <a:buNone/>
            </a:pPr>
            <a:r>
              <a:rPr lang="tr-TR" dirty="0"/>
              <a:t>		}</a:t>
            </a:r>
          </a:p>
          <a:p>
            <a:pPr>
              <a:buNone/>
            </a:pPr>
            <a:r>
              <a:rPr lang="tr-TR" dirty="0"/>
              <a:t>		</a:t>
            </a:r>
            <a:r>
              <a:rPr lang="tr-TR" dirty="0" err="1"/>
              <a:t>printf</a:t>
            </a:r>
            <a:r>
              <a:rPr lang="tr-TR" dirty="0"/>
              <a:t>("\n");</a:t>
            </a:r>
          </a:p>
          <a:p>
            <a:pPr>
              <a:buNone/>
            </a:pPr>
            <a:r>
              <a:rPr lang="tr-TR" dirty="0"/>
              <a:t>	}</a:t>
            </a:r>
          </a:p>
          <a:p>
            <a:pPr>
              <a:buNone/>
            </a:pPr>
            <a:r>
              <a:rPr lang="tr-TR" dirty="0"/>
              <a:t>	</a:t>
            </a:r>
            <a:r>
              <a:rPr lang="tr-TR" dirty="0" err="1"/>
              <a:t>return</a:t>
            </a:r>
            <a:r>
              <a:rPr lang="tr-TR" dirty="0"/>
              <a:t> 0;</a:t>
            </a:r>
          </a:p>
          <a:p>
            <a:pPr>
              <a:buNone/>
            </a:pPr>
            <a:r>
              <a:rPr lang="tr-TR" dirty="0"/>
              <a:t>}</a:t>
            </a:r>
          </a:p>
          <a:p>
            <a:endParaRPr lang="tr-TR" dirty="0"/>
          </a:p>
        </p:txBody>
      </p:sp>
      <p:pic>
        <p:nvPicPr>
          <p:cNvPr id="4" name="Picture 3"/>
          <p:cNvPicPr>
            <a:picLocks noChangeAspect="1" noChangeArrowheads="1"/>
          </p:cNvPicPr>
          <p:nvPr/>
        </p:nvPicPr>
        <p:blipFill>
          <a:blip r:embed="rId3"/>
          <a:srcRect r="92277" b="91016"/>
          <a:stretch>
            <a:fillRect/>
          </a:stretch>
        </p:blipFill>
        <p:spPr bwMode="auto">
          <a:xfrm>
            <a:off x="5072066" y="4214818"/>
            <a:ext cx="2206346" cy="1443022"/>
          </a:xfrm>
          <a:prstGeom prst="rect">
            <a:avLst/>
          </a:prstGeom>
          <a:noFill/>
          <a:ln w="9525">
            <a:noFill/>
            <a:miter lim="800000"/>
            <a:headEnd/>
            <a:tailEnd/>
          </a:ln>
          <a:effectLst/>
        </p:spPr>
      </p:pic>
      <p:sp>
        <p:nvSpPr>
          <p:cNvPr id="5" name="4 Yuvarlatılmış Dikdörtgen"/>
          <p:cNvSpPr/>
          <p:nvPr/>
        </p:nvSpPr>
        <p:spPr>
          <a:xfrm>
            <a:off x="5072066" y="928670"/>
            <a:ext cx="3357586"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Slaytlar yüklenince yaptığınız günlük  konu tekrarlarınızda bu kodu değiştirerek  denemelerde bulununuz.</a:t>
            </a:r>
          </a:p>
          <a:p>
            <a:pPr algn="ctr"/>
            <a:r>
              <a:rPr lang="tr-TR" dirty="0"/>
              <a:t>Tekrar için sınav gününü beklemeyiniz.</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Kelebek çizdiriniz…</a:t>
            </a:r>
          </a:p>
        </p:txBody>
      </p:sp>
      <p:pic>
        <p:nvPicPr>
          <p:cNvPr id="5122" name="Picture 2"/>
          <p:cNvPicPr>
            <a:picLocks noGrp="1" noChangeAspect="1" noChangeArrowheads="1"/>
          </p:cNvPicPr>
          <p:nvPr>
            <p:ph sz="quarter" idx="1"/>
          </p:nvPr>
        </p:nvPicPr>
        <p:blipFill>
          <a:blip r:embed="rId3"/>
          <a:stretch>
            <a:fillRect/>
          </a:stretch>
        </p:blipFill>
        <p:spPr bwMode="auto">
          <a:xfrm>
            <a:off x="2762250" y="2520950"/>
            <a:ext cx="3619500" cy="2333625"/>
          </a:xfrm>
          <a:prstGeom prst="rect">
            <a:avLst/>
          </a:prstGeom>
          <a:noFill/>
          <a:ln w="9525">
            <a:noFill/>
            <a:miter lim="800000"/>
            <a:headEnd/>
            <a:tailEnd/>
          </a:ln>
          <a:effectLst/>
        </p:spPr>
      </p:pic>
      <p:pic>
        <p:nvPicPr>
          <p:cNvPr id="5" name="4 Resim" descr="cf6227b33a37f74d035140ea80075114.gif"/>
          <p:cNvPicPr>
            <a:picLocks noChangeAspect="1"/>
          </p:cNvPicPr>
          <p:nvPr/>
        </p:nvPicPr>
        <p:blipFill>
          <a:blip r:embed="rId4"/>
          <a:stretch>
            <a:fillRect/>
          </a:stretch>
        </p:blipFill>
        <p:spPr>
          <a:xfrm>
            <a:off x="642910" y="1643050"/>
            <a:ext cx="2730972" cy="206691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Kelebek çizdiriniz…</a:t>
            </a:r>
          </a:p>
        </p:txBody>
      </p:sp>
      <p:sp>
        <p:nvSpPr>
          <p:cNvPr id="6" name="5 İçerik Yer Tutucusu"/>
          <p:cNvSpPr>
            <a:spLocks noGrp="1"/>
          </p:cNvSpPr>
          <p:nvPr>
            <p:ph sz="quarter" idx="1"/>
          </p:nvPr>
        </p:nvSpPr>
        <p:spPr>
          <a:xfrm>
            <a:off x="3714744" y="2571744"/>
            <a:ext cx="4972056" cy="3585216"/>
          </a:xfrm>
        </p:spPr>
        <p:txBody>
          <a:bodyPr/>
          <a:lstStyle/>
          <a:p>
            <a:r>
              <a:rPr lang="tr-TR" dirty="0"/>
              <a:t>Kelebeği her saniye ekranda büyütünüz…</a:t>
            </a:r>
          </a:p>
        </p:txBody>
      </p:sp>
      <p:pic>
        <p:nvPicPr>
          <p:cNvPr id="5" name="4 Resim" descr="cf6227b33a37f74d035140ea80075114.gif"/>
          <p:cNvPicPr>
            <a:picLocks noChangeAspect="1"/>
          </p:cNvPicPr>
          <p:nvPr/>
        </p:nvPicPr>
        <p:blipFill>
          <a:blip r:embed="rId3"/>
          <a:stretch>
            <a:fillRect/>
          </a:stretch>
        </p:blipFill>
        <p:spPr>
          <a:xfrm>
            <a:off x="642910" y="1643050"/>
            <a:ext cx="2730972" cy="206691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Kod</a:t>
            </a:r>
          </a:p>
        </p:txBody>
      </p:sp>
      <p:sp>
        <p:nvSpPr>
          <p:cNvPr id="3" name="2 İçerik Yer Tutucusu"/>
          <p:cNvSpPr>
            <a:spLocks noGrp="1"/>
          </p:cNvSpPr>
          <p:nvPr>
            <p:ph sz="quarter" idx="1"/>
          </p:nvPr>
        </p:nvSpPr>
        <p:spPr>
          <a:xfrm>
            <a:off x="457200" y="1219200"/>
            <a:ext cx="8229600" cy="4853006"/>
          </a:xfrm>
        </p:spPr>
        <p:txBody>
          <a:bodyPr>
            <a:normAutofit fontScale="55000" lnSpcReduction="20000"/>
          </a:bodyPr>
          <a:lstStyle/>
          <a:p>
            <a:pPr>
              <a:buNone/>
            </a:pPr>
            <a:r>
              <a:rPr lang="tr-TR" dirty="0"/>
              <a:t>#</a:t>
            </a:r>
            <a:r>
              <a:rPr lang="tr-TR" dirty="0" err="1"/>
              <a:t>include</a:t>
            </a:r>
            <a:r>
              <a:rPr lang="tr-TR" dirty="0"/>
              <a:t> &lt;</a:t>
            </a:r>
            <a:r>
              <a:rPr lang="tr-TR" dirty="0" err="1"/>
              <a:t>stdio</a:t>
            </a:r>
            <a:r>
              <a:rPr lang="tr-TR" dirty="0"/>
              <a:t>.h&gt;</a:t>
            </a:r>
          </a:p>
          <a:p>
            <a:pPr>
              <a:buNone/>
            </a:pPr>
            <a:r>
              <a:rPr lang="tr-TR" dirty="0" err="1"/>
              <a:t>int</a:t>
            </a:r>
            <a:r>
              <a:rPr lang="tr-TR" dirty="0"/>
              <a:t> </a:t>
            </a:r>
            <a:r>
              <a:rPr lang="tr-TR" dirty="0" err="1"/>
              <a:t>main</a:t>
            </a:r>
            <a:r>
              <a:rPr lang="tr-TR" dirty="0"/>
              <a:t>() {</a:t>
            </a:r>
          </a:p>
          <a:p>
            <a:pPr>
              <a:buNone/>
            </a:pPr>
            <a:r>
              <a:rPr lang="tr-TR" dirty="0"/>
              <a:t>	</a:t>
            </a:r>
            <a:r>
              <a:rPr lang="tr-TR" dirty="0" err="1"/>
              <a:t>int</a:t>
            </a:r>
            <a:r>
              <a:rPr lang="tr-TR" dirty="0"/>
              <a:t> boyut;</a:t>
            </a:r>
          </a:p>
          <a:p>
            <a:pPr>
              <a:buNone/>
            </a:pPr>
            <a:r>
              <a:rPr lang="tr-TR" dirty="0"/>
              <a:t>	</a:t>
            </a:r>
            <a:r>
              <a:rPr lang="tr-TR" dirty="0" err="1"/>
              <a:t>printf</a:t>
            </a:r>
            <a:r>
              <a:rPr lang="tr-TR" dirty="0"/>
              <a:t>("Boyutu(tek </a:t>
            </a:r>
            <a:r>
              <a:rPr lang="tr-TR" dirty="0" err="1"/>
              <a:t>sayi</a:t>
            </a:r>
            <a:r>
              <a:rPr lang="tr-TR" dirty="0"/>
              <a:t>) giriniz:");</a:t>
            </a:r>
          </a:p>
          <a:p>
            <a:pPr>
              <a:buNone/>
            </a:pPr>
            <a:r>
              <a:rPr lang="tr-TR" dirty="0"/>
              <a:t>	</a:t>
            </a:r>
            <a:r>
              <a:rPr lang="tr-TR" dirty="0" err="1"/>
              <a:t>scanf</a:t>
            </a:r>
            <a:r>
              <a:rPr lang="tr-TR" dirty="0"/>
              <a:t>("%d", &amp;boyut);</a:t>
            </a:r>
          </a:p>
          <a:p>
            <a:pPr>
              <a:buNone/>
            </a:pPr>
            <a:r>
              <a:rPr lang="tr-TR" dirty="0"/>
              <a:t>	</a:t>
            </a:r>
            <a:r>
              <a:rPr lang="tr-TR" dirty="0" err="1"/>
              <a:t>int</a:t>
            </a:r>
            <a:r>
              <a:rPr lang="tr-TR" dirty="0"/>
              <a:t> y, x;</a:t>
            </a:r>
          </a:p>
          <a:p>
            <a:pPr>
              <a:buNone/>
            </a:pPr>
            <a:r>
              <a:rPr lang="tr-TR" dirty="0"/>
              <a:t>	</a:t>
            </a:r>
            <a:r>
              <a:rPr lang="tr-TR" dirty="0" err="1"/>
              <a:t>for</a:t>
            </a:r>
            <a:r>
              <a:rPr lang="tr-TR" dirty="0"/>
              <a:t>(y=1; y&lt;=boyut; y++)</a:t>
            </a:r>
          </a:p>
          <a:p>
            <a:pPr>
              <a:buNone/>
            </a:pPr>
            <a:r>
              <a:rPr lang="tr-TR" dirty="0"/>
              <a:t>	{</a:t>
            </a:r>
          </a:p>
          <a:p>
            <a:pPr>
              <a:buNone/>
            </a:pPr>
            <a:r>
              <a:rPr lang="tr-TR" dirty="0"/>
              <a:t>	  </a:t>
            </a:r>
            <a:r>
              <a:rPr lang="tr-TR" dirty="0" err="1"/>
              <a:t>for</a:t>
            </a:r>
            <a:r>
              <a:rPr lang="tr-TR" dirty="0"/>
              <a:t>(x=1; x&lt;=boyut;x++)	</a:t>
            </a:r>
          </a:p>
          <a:p>
            <a:pPr>
              <a:buNone/>
            </a:pPr>
            <a:r>
              <a:rPr lang="tr-TR" dirty="0"/>
              <a:t>	  {</a:t>
            </a:r>
          </a:p>
          <a:p>
            <a:pPr>
              <a:buNone/>
            </a:pPr>
            <a:r>
              <a:rPr lang="tr-TR" dirty="0"/>
              <a:t>	  </a:t>
            </a:r>
            <a:r>
              <a:rPr lang="tr-TR" dirty="0" err="1"/>
              <a:t>if</a:t>
            </a:r>
            <a:r>
              <a:rPr lang="tr-TR" dirty="0"/>
              <a:t>(y==x || y+x==boyut+1 || x==1 || x ==boyut || (x==(boyut+1)/2 &amp;&amp; (y==boyut/2-1 || y==boyut/2)))</a:t>
            </a:r>
          </a:p>
          <a:p>
            <a:pPr>
              <a:buNone/>
            </a:pPr>
            <a:r>
              <a:rPr lang="tr-TR" dirty="0"/>
              <a:t>	  </a:t>
            </a:r>
            <a:r>
              <a:rPr lang="tr-TR" dirty="0" err="1"/>
              <a:t>printf</a:t>
            </a:r>
            <a:r>
              <a:rPr lang="tr-TR" dirty="0"/>
              <a:t>("* ",y,x);</a:t>
            </a:r>
          </a:p>
          <a:p>
            <a:pPr>
              <a:buNone/>
            </a:pPr>
            <a:r>
              <a:rPr lang="tr-TR" dirty="0"/>
              <a:t>		else</a:t>
            </a:r>
          </a:p>
          <a:p>
            <a:pPr>
              <a:buNone/>
            </a:pPr>
            <a:r>
              <a:rPr lang="tr-TR" dirty="0"/>
              <a:t>		</a:t>
            </a:r>
            <a:r>
              <a:rPr lang="tr-TR" dirty="0" err="1"/>
              <a:t>printf</a:t>
            </a:r>
            <a:r>
              <a:rPr lang="tr-TR" dirty="0"/>
              <a:t>("  ");</a:t>
            </a:r>
          </a:p>
          <a:p>
            <a:pPr>
              <a:buNone/>
            </a:pPr>
            <a:r>
              <a:rPr lang="tr-TR" dirty="0"/>
              <a:t>	  }</a:t>
            </a:r>
          </a:p>
          <a:p>
            <a:pPr>
              <a:buNone/>
            </a:pPr>
            <a:r>
              <a:rPr lang="tr-TR" dirty="0"/>
              <a:t>		</a:t>
            </a:r>
            <a:r>
              <a:rPr lang="tr-TR" dirty="0" err="1"/>
              <a:t>printf</a:t>
            </a:r>
            <a:r>
              <a:rPr lang="tr-TR" dirty="0"/>
              <a:t>("\n");</a:t>
            </a:r>
          </a:p>
          <a:p>
            <a:pPr>
              <a:buNone/>
            </a:pPr>
            <a:r>
              <a:rPr lang="tr-TR" dirty="0"/>
              <a:t>	}</a:t>
            </a:r>
          </a:p>
          <a:p>
            <a:pPr>
              <a:buNone/>
            </a:pPr>
            <a:r>
              <a:rPr lang="tr-TR" dirty="0"/>
              <a:t>	</a:t>
            </a:r>
            <a:r>
              <a:rPr lang="tr-TR" dirty="0" err="1"/>
              <a:t>return</a:t>
            </a:r>
            <a:r>
              <a:rPr lang="tr-TR" dirty="0"/>
              <a:t> 0;</a:t>
            </a:r>
          </a:p>
          <a:p>
            <a:pPr>
              <a:buNone/>
            </a:pPr>
            <a:r>
              <a:rPr lang="tr-TR" dirty="0"/>
              <a:t>}</a:t>
            </a:r>
          </a:p>
          <a:p>
            <a:endParaRPr lang="tr-TR" dirty="0"/>
          </a:p>
        </p:txBody>
      </p:sp>
      <p:sp>
        <p:nvSpPr>
          <p:cNvPr id="4" name="3 Yuvarlatılmış Dikdörtgen"/>
          <p:cNvSpPr/>
          <p:nvPr/>
        </p:nvSpPr>
        <p:spPr>
          <a:xfrm>
            <a:off x="4429124" y="3429000"/>
            <a:ext cx="4000528" cy="7143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5 Düz Ok Bağlayıcısı"/>
          <p:cNvCxnSpPr/>
          <p:nvPr/>
        </p:nvCxnSpPr>
        <p:spPr>
          <a:xfrm rot="16200000" flipV="1">
            <a:off x="5929322" y="2857496"/>
            <a:ext cx="64294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4643438" y="1714488"/>
            <a:ext cx="3929090" cy="923330"/>
          </a:xfrm>
          <a:prstGeom prst="rect">
            <a:avLst/>
          </a:prstGeom>
          <a:noFill/>
        </p:spPr>
        <p:txBody>
          <a:bodyPr wrap="square" rtlCol="0">
            <a:spAutoFit/>
          </a:bodyPr>
          <a:lstStyle/>
          <a:p>
            <a:r>
              <a:rPr lang="tr-TR" dirty="0"/>
              <a:t>Kelebeğin sabit uzunluktaki baş kısmı için ilgili koordinatlara iki tane yıldızı bu şekilde açık ifade ile yerleştiriyoruz.</a:t>
            </a:r>
          </a:p>
        </p:txBody>
      </p:sp>
      <p:cxnSp>
        <p:nvCxnSpPr>
          <p:cNvPr id="9" name="8 Düz Ok Bağlayıcısı"/>
          <p:cNvCxnSpPr/>
          <p:nvPr/>
        </p:nvCxnSpPr>
        <p:spPr>
          <a:xfrm rot="16200000" flipH="1">
            <a:off x="5000628" y="421481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4714876" y="4572008"/>
            <a:ext cx="3214710" cy="1754326"/>
          </a:xfrm>
          <a:prstGeom prst="rect">
            <a:avLst/>
          </a:prstGeom>
          <a:noFill/>
        </p:spPr>
        <p:txBody>
          <a:bodyPr wrap="square" rtlCol="0">
            <a:spAutoFit/>
          </a:bodyPr>
          <a:lstStyle/>
          <a:p>
            <a:r>
              <a:rPr lang="tr-TR" dirty="0"/>
              <a:t> Sürekli tekrarlanan</a:t>
            </a:r>
          </a:p>
          <a:p>
            <a:r>
              <a:rPr lang="tr-TR" dirty="0"/>
              <a:t>(boyut+1)/2 yerine </a:t>
            </a:r>
          </a:p>
          <a:p>
            <a:r>
              <a:rPr lang="tr-TR" dirty="0" err="1"/>
              <a:t>int</a:t>
            </a:r>
            <a:r>
              <a:rPr lang="tr-TR" dirty="0"/>
              <a:t> orta = (boyut+1)/2; </a:t>
            </a:r>
          </a:p>
          <a:p>
            <a:r>
              <a:rPr lang="tr-TR" dirty="0"/>
              <a:t>dedikten sonra </a:t>
            </a:r>
          </a:p>
          <a:p>
            <a:r>
              <a:rPr lang="tr-TR" dirty="0"/>
              <a:t>orta, orta-2 vs. kullanmak daha rahat okunur bir kod oluşturur.</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Döngüler ile Ekrana Şekil Yazdırma</a:t>
            </a:r>
          </a:p>
        </p:txBody>
      </p:sp>
      <p:sp>
        <p:nvSpPr>
          <p:cNvPr id="3" name="Alt Başlık 2"/>
          <p:cNvSpPr>
            <a:spLocks noGrp="1"/>
          </p:cNvSpPr>
          <p:nvPr>
            <p:ph sz="quarter" idx="1"/>
          </p:nvPr>
        </p:nvSpPr>
        <p:spPr/>
        <p:txBody>
          <a:bodyPr>
            <a:normAutofit fontScale="92500"/>
          </a:bodyPr>
          <a:lstStyle/>
          <a:p>
            <a:pPr algn="just">
              <a:buFont typeface="Wingdings" pitchFamily="2" charset="2"/>
              <a:buChar char="§"/>
            </a:pPr>
            <a:r>
              <a:rPr lang="tr-TR" sz="2200" b="1" dirty="0">
                <a:solidFill>
                  <a:schemeClr val="tx1"/>
                </a:solidFill>
              </a:rPr>
              <a:t> Girdi: </a:t>
            </a:r>
            <a:r>
              <a:rPr lang="tr-TR" sz="2200" dirty="0">
                <a:solidFill>
                  <a:schemeClr val="tx1"/>
                </a:solidFill>
              </a:rPr>
              <a:t>7</a:t>
            </a:r>
          </a:p>
          <a:p>
            <a:pPr algn="just">
              <a:spcBef>
                <a:spcPts val="600"/>
              </a:spcBef>
              <a:buFont typeface="Wingdings" pitchFamily="2" charset="2"/>
              <a:buChar char="§"/>
            </a:pPr>
            <a:r>
              <a:rPr lang="tr-TR" sz="2200" dirty="0">
                <a:solidFill>
                  <a:schemeClr val="tx1"/>
                </a:solidFill>
              </a:rPr>
              <a:t> </a:t>
            </a:r>
            <a:r>
              <a:rPr lang="tr-TR" sz="2200" b="1" dirty="0">
                <a:solidFill>
                  <a:schemeClr val="tx1"/>
                </a:solidFill>
              </a:rPr>
              <a:t>Çıktı:</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 * *</a:t>
            </a:r>
          </a:p>
          <a:p>
            <a:pPr algn="just">
              <a:lnSpc>
                <a:spcPts val="1500"/>
              </a:lnSpc>
              <a:spcBef>
                <a:spcPts val="600"/>
              </a:spcBef>
            </a:pPr>
            <a:r>
              <a:rPr lang="tr-TR" sz="2200" dirty="0">
                <a:solidFill>
                  <a:schemeClr val="tx1"/>
                </a:solidFill>
              </a:rPr>
              <a:t>      * * * * *</a:t>
            </a:r>
          </a:p>
          <a:p>
            <a:pPr algn="just">
              <a:lnSpc>
                <a:spcPts val="1500"/>
              </a:lnSpc>
              <a:spcBef>
                <a:spcPts val="600"/>
              </a:spcBef>
            </a:pPr>
            <a:r>
              <a:rPr lang="tr-TR" sz="2200" dirty="0">
                <a:solidFill>
                  <a:schemeClr val="tx1"/>
                </a:solidFill>
              </a:rPr>
              <a:t>   * * * * * * *</a:t>
            </a:r>
          </a:p>
          <a:p>
            <a:pPr algn="just">
              <a:lnSpc>
                <a:spcPts val="1500"/>
              </a:lnSpc>
              <a:spcBef>
                <a:spcPts val="600"/>
              </a:spcBef>
            </a:pPr>
            <a:r>
              <a:rPr lang="tr-TR" sz="2200" dirty="0">
                <a:solidFill>
                  <a:schemeClr val="tx1"/>
                </a:solidFill>
              </a:rPr>
              <a:t>      * * * * *</a:t>
            </a:r>
          </a:p>
          <a:p>
            <a:pPr algn="just">
              <a:lnSpc>
                <a:spcPts val="1500"/>
              </a:lnSpc>
              <a:spcBef>
                <a:spcPts val="600"/>
              </a:spcBef>
            </a:pPr>
            <a:r>
              <a:rPr lang="tr-TR" sz="2200" dirty="0">
                <a:solidFill>
                  <a:schemeClr val="tx1"/>
                </a:solidFill>
              </a:rPr>
              <a:t>         * * *</a:t>
            </a:r>
          </a:p>
          <a:p>
            <a:pPr algn="just">
              <a:lnSpc>
                <a:spcPts val="1500"/>
              </a:lnSpc>
              <a:spcBef>
                <a:spcPts val="600"/>
              </a:spcBef>
            </a:pPr>
            <a:r>
              <a:rPr lang="tr-TR" sz="2200" dirty="0">
                <a:solidFill>
                  <a:schemeClr val="tx1"/>
                </a:solidFill>
              </a:rPr>
              <a:t>            * </a:t>
            </a:r>
          </a:p>
          <a:p>
            <a:pPr algn="just"/>
            <a:endParaRPr lang="tr-TR" sz="2200" dirty="0">
              <a:solidFill>
                <a:schemeClr val="tx1"/>
              </a:solidFill>
            </a:endParaRPr>
          </a:p>
          <a:p>
            <a:pPr algn="just">
              <a:buFont typeface="Wingdings" pitchFamily="2" charset="2"/>
              <a:buChar char="Ø"/>
            </a:pPr>
            <a:r>
              <a:rPr lang="tr-TR" sz="2200" dirty="0">
                <a:solidFill>
                  <a:schemeClr val="tx1"/>
                </a:solidFill>
              </a:rPr>
              <a:t> Bu örneği incelediğimizde girdi olarak alınan değerin satır sayısı olduğunu ve satırların solunda boşluklar olduğunu görüyoruz. Ayrıca tüm satırlarda hem boşlukların, hem de dolu kısımların bir örüntüye sahip olduğunu görüyoruz. Ancak bu örüntülerin şeklin her bölgesinde aynı olmadığını, şeklin alt ve üst taraflarında farklı örüntüler olduğunu görüyoruz. Bu durumda şeklin alt ve üst tarafları ayrı birer şekil gibi düşünülmelidir. </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a:solidFill>
                  <a:schemeClr val="tx2">
                    <a:lumMod val="60000"/>
                    <a:lumOff val="40000"/>
                  </a:schemeClr>
                </a:solidFill>
              </a:rPr>
              <a:t>eb</a:t>
            </a:r>
            <a:r>
              <a:rPr lang="tr-TR" sz="4000" b="1" dirty="0">
                <a:solidFill>
                  <a:schemeClr val="tx2">
                    <a:lumMod val="60000"/>
                    <a:lumOff val="40000"/>
                  </a:schemeClr>
                </a:solidFill>
              </a:rPr>
              <a:t> yöntemi ile çözüm…</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a:solidFill>
                  <a:schemeClr val="tx1"/>
                </a:solidFill>
              </a:rPr>
              <a:t> </a:t>
            </a:r>
            <a:r>
              <a:rPr lang="tr-TR" sz="2200" b="1" dirty="0">
                <a:solidFill>
                  <a:schemeClr val="tx1"/>
                </a:solidFill>
              </a:rPr>
              <a:t>Girdi: </a:t>
            </a:r>
            <a:r>
              <a:rPr lang="tr-TR" sz="2200" dirty="0">
                <a:solidFill>
                  <a:schemeClr val="tx1"/>
                </a:solidFill>
              </a:rPr>
              <a:t>7</a:t>
            </a:r>
          </a:p>
          <a:p>
            <a:pPr algn="just">
              <a:spcBef>
                <a:spcPts val="600"/>
              </a:spcBef>
              <a:buFont typeface="Wingdings" pitchFamily="2" charset="2"/>
              <a:buChar char="§"/>
            </a:pPr>
            <a:r>
              <a:rPr lang="tr-TR" sz="2200" dirty="0">
                <a:solidFill>
                  <a:schemeClr val="tx1"/>
                </a:solidFill>
              </a:rPr>
              <a:t> </a:t>
            </a:r>
            <a:r>
              <a:rPr lang="tr-TR" sz="2200" b="1" dirty="0">
                <a:solidFill>
                  <a:schemeClr val="tx1"/>
                </a:solidFill>
              </a:rPr>
              <a:t>Çıktı:</a:t>
            </a:r>
          </a:p>
          <a:p>
            <a:pPr algn="just">
              <a:lnSpc>
                <a:spcPts val="1500"/>
              </a:lnSpc>
              <a:spcBef>
                <a:spcPts val="600"/>
              </a:spcBef>
            </a:pPr>
            <a:r>
              <a:rPr lang="tr-TR" sz="2200" dirty="0">
                <a:solidFill>
                  <a:schemeClr val="tx1"/>
                </a:solidFill>
              </a:rPr>
              <a:t>            *</a:t>
            </a:r>
          </a:p>
          <a:p>
            <a:pPr algn="just">
              <a:lnSpc>
                <a:spcPts val="1500"/>
              </a:lnSpc>
              <a:spcBef>
                <a:spcPts val="600"/>
              </a:spcBef>
            </a:pPr>
            <a:r>
              <a:rPr lang="tr-TR" sz="2200" dirty="0">
                <a:solidFill>
                  <a:schemeClr val="tx1"/>
                </a:solidFill>
              </a:rPr>
              <a:t>         * * *</a:t>
            </a:r>
          </a:p>
          <a:p>
            <a:pPr algn="just">
              <a:lnSpc>
                <a:spcPts val="1500"/>
              </a:lnSpc>
              <a:spcBef>
                <a:spcPts val="600"/>
              </a:spcBef>
            </a:pPr>
            <a:r>
              <a:rPr lang="tr-TR" sz="2200" dirty="0">
                <a:solidFill>
                  <a:schemeClr val="tx1"/>
                </a:solidFill>
              </a:rPr>
              <a:t>      * * * * *</a:t>
            </a:r>
          </a:p>
          <a:p>
            <a:pPr algn="just">
              <a:lnSpc>
                <a:spcPts val="1500"/>
              </a:lnSpc>
              <a:spcBef>
                <a:spcPts val="600"/>
              </a:spcBef>
            </a:pPr>
            <a:r>
              <a:rPr lang="tr-TR" sz="2200" dirty="0">
                <a:solidFill>
                  <a:schemeClr val="tx1"/>
                </a:solidFill>
              </a:rPr>
              <a:t>   * * * * * * *</a:t>
            </a:r>
          </a:p>
          <a:p>
            <a:pPr algn="just">
              <a:lnSpc>
                <a:spcPts val="1500"/>
              </a:lnSpc>
              <a:spcBef>
                <a:spcPts val="600"/>
              </a:spcBef>
            </a:pPr>
            <a:r>
              <a:rPr lang="tr-TR" sz="2200" dirty="0">
                <a:solidFill>
                  <a:schemeClr val="tx1"/>
                </a:solidFill>
              </a:rPr>
              <a:t>      * * * * *</a:t>
            </a:r>
          </a:p>
          <a:p>
            <a:pPr algn="just">
              <a:lnSpc>
                <a:spcPts val="1500"/>
              </a:lnSpc>
              <a:spcBef>
                <a:spcPts val="600"/>
              </a:spcBef>
            </a:pPr>
            <a:r>
              <a:rPr lang="tr-TR" sz="2200" dirty="0">
                <a:solidFill>
                  <a:schemeClr val="tx1"/>
                </a:solidFill>
              </a:rPr>
              <a:t>         * * *</a:t>
            </a:r>
          </a:p>
          <a:p>
            <a:pPr algn="just">
              <a:lnSpc>
                <a:spcPts val="1500"/>
              </a:lnSpc>
              <a:spcBef>
                <a:spcPts val="600"/>
              </a:spcBef>
            </a:pPr>
            <a:r>
              <a:rPr lang="tr-TR" sz="2200" dirty="0">
                <a:solidFill>
                  <a:schemeClr val="tx1"/>
                </a:solidFill>
              </a:rPr>
              <a:t>            * </a:t>
            </a:r>
          </a:p>
          <a:p>
            <a:pPr algn="just">
              <a:lnSpc>
                <a:spcPts val="1500"/>
              </a:lnSpc>
              <a:spcBef>
                <a:spcPts val="600"/>
              </a:spcBef>
            </a:pPr>
            <a:endParaRPr lang="tr-TR" sz="2200" dirty="0">
              <a:solidFill>
                <a:schemeClr val="tx1"/>
              </a:solidFill>
            </a:endParaRPr>
          </a:p>
        </p:txBody>
      </p:sp>
      <p:sp>
        <p:nvSpPr>
          <p:cNvPr id="5" name="4 Dikdörtgen"/>
          <p:cNvSpPr/>
          <p:nvPr/>
        </p:nvSpPr>
        <p:spPr>
          <a:xfrm>
            <a:off x="3929058" y="1428736"/>
            <a:ext cx="4786346"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b="1" dirty="0" err="1"/>
              <a:t>int</a:t>
            </a:r>
            <a:r>
              <a:rPr lang="tr-TR" b="1" dirty="0"/>
              <a:t> orta = (boyut+1)/2;</a:t>
            </a:r>
          </a:p>
          <a:p>
            <a:r>
              <a:rPr lang="tr-TR" b="1" dirty="0" err="1"/>
              <a:t>for</a:t>
            </a:r>
            <a:r>
              <a:rPr lang="tr-TR" b="1" dirty="0"/>
              <a:t>(i=1; i&lt;=orta; i++) {</a:t>
            </a:r>
          </a:p>
          <a:p>
            <a:r>
              <a:rPr lang="tr-TR" b="1" dirty="0"/>
              <a:t>	{</a:t>
            </a:r>
          </a:p>
          <a:p>
            <a:r>
              <a:rPr lang="tr-TR" dirty="0"/>
              <a:t>	</a:t>
            </a:r>
            <a:r>
              <a:rPr lang="tr-TR" dirty="0" err="1"/>
              <a:t>eb</a:t>
            </a:r>
            <a:r>
              <a:rPr lang="tr-TR" dirty="0"/>
              <a:t>('  ', orta - i);</a:t>
            </a:r>
          </a:p>
          <a:p>
            <a:r>
              <a:rPr lang="tr-TR" dirty="0"/>
              <a:t>	</a:t>
            </a:r>
            <a:r>
              <a:rPr lang="tr-TR" dirty="0" err="1"/>
              <a:t>eb</a:t>
            </a:r>
            <a:r>
              <a:rPr lang="tr-TR" dirty="0"/>
              <a:t>('*',2*i-1);</a:t>
            </a:r>
          </a:p>
          <a:p>
            <a:r>
              <a:rPr lang="tr-TR" dirty="0"/>
              <a:t>	</a:t>
            </a:r>
            <a:r>
              <a:rPr lang="tr-TR" dirty="0" err="1"/>
              <a:t>printf</a:t>
            </a:r>
            <a:r>
              <a:rPr lang="tr-TR" dirty="0"/>
              <a:t>("\n");</a:t>
            </a:r>
          </a:p>
          <a:p>
            <a:r>
              <a:rPr lang="tr-TR" b="1" dirty="0"/>
              <a:t>	}</a:t>
            </a:r>
          </a:p>
          <a:p>
            <a:r>
              <a:rPr lang="tr-TR" b="1" dirty="0"/>
              <a:t>}</a:t>
            </a:r>
          </a:p>
          <a:p>
            <a:r>
              <a:rPr lang="tr-TR" b="1" dirty="0"/>
              <a:t>	</a:t>
            </a:r>
          </a:p>
          <a:p>
            <a:r>
              <a:rPr lang="tr-TR" b="1" dirty="0" err="1"/>
              <a:t>for</a:t>
            </a:r>
            <a:r>
              <a:rPr lang="tr-TR" b="1" dirty="0"/>
              <a:t>(i=orta-1; i&gt;=1; i--) {</a:t>
            </a:r>
          </a:p>
          <a:p>
            <a:r>
              <a:rPr lang="tr-TR" b="1" dirty="0"/>
              <a:t>	{</a:t>
            </a:r>
          </a:p>
          <a:p>
            <a:r>
              <a:rPr lang="tr-TR" dirty="0"/>
              <a:t>	</a:t>
            </a:r>
            <a:r>
              <a:rPr lang="tr-TR" dirty="0" err="1"/>
              <a:t>eb</a:t>
            </a:r>
            <a:r>
              <a:rPr lang="tr-TR" dirty="0"/>
              <a:t>('  ', orta - i);</a:t>
            </a:r>
          </a:p>
          <a:p>
            <a:r>
              <a:rPr lang="tr-TR" dirty="0"/>
              <a:t>	</a:t>
            </a:r>
            <a:r>
              <a:rPr lang="tr-TR" dirty="0" err="1"/>
              <a:t>eb</a:t>
            </a:r>
            <a:r>
              <a:rPr lang="tr-TR" dirty="0"/>
              <a:t>('*',2*i-1);</a:t>
            </a:r>
          </a:p>
          <a:p>
            <a:r>
              <a:rPr lang="tr-TR" dirty="0"/>
              <a:t>	</a:t>
            </a:r>
            <a:r>
              <a:rPr lang="tr-TR" dirty="0" err="1"/>
              <a:t>printf</a:t>
            </a:r>
            <a:r>
              <a:rPr lang="tr-TR" dirty="0"/>
              <a:t>("\n");</a:t>
            </a:r>
          </a:p>
          <a:p>
            <a:r>
              <a:rPr lang="tr-TR" b="1" dirty="0"/>
              <a:t>	}</a:t>
            </a:r>
          </a:p>
          <a:p>
            <a:r>
              <a:rPr lang="tr-TR" b="1" dirty="0"/>
              <a:t>}</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0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Kum saati</a:t>
            </a:r>
          </a:p>
        </p:txBody>
      </p:sp>
      <p:pic>
        <p:nvPicPr>
          <p:cNvPr id="4" name="3 Resim" descr="hourglass-29124_960_720.png"/>
          <p:cNvPicPr>
            <a:picLocks noChangeAspect="1"/>
          </p:cNvPicPr>
          <p:nvPr/>
        </p:nvPicPr>
        <p:blipFill>
          <a:blip r:embed="rId3"/>
          <a:stretch>
            <a:fillRect/>
          </a:stretch>
        </p:blipFill>
        <p:spPr>
          <a:xfrm rot="416781">
            <a:off x="3793641" y="1033066"/>
            <a:ext cx="1956211" cy="3786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Yuvarlatılmış Dikdörtgen"/>
          <p:cNvSpPr/>
          <p:nvPr/>
        </p:nvSpPr>
        <p:spPr>
          <a:xfrm>
            <a:off x="714348" y="2000240"/>
            <a:ext cx="2357454" cy="1785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İçi dolu kum saati yapın.</a:t>
            </a:r>
          </a:p>
        </p:txBody>
      </p:sp>
      <p:sp>
        <p:nvSpPr>
          <p:cNvPr id="6" name="5 Yuvarlatılmış Dikdörtgen"/>
          <p:cNvSpPr/>
          <p:nvPr/>
        </p:nvSpPr>
        <p:spPr>
          <a:xfrm>
            <a:off x="6143636" y="2000240"/>
            <a:ext cx="2357454" cy="1785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İçi boş kum saati yapın.</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0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Şekil çizdirme – </a:t>
            </a:r>
            <a:r>
              <a:rPr lang="tr-TR" dirty="0" err="1"/>
              <a:t>ifli</a:t>
            </a:r>
            <a:r>
              <a:rPr lang="tr-TR" dirty="0"/>
              <a:t> koordinat yöntemi ile çözüm</a:t>
            </a:r>
          </a:p>
        </p:txBody>
      </p:sp>
      <p:sp>
        <p:nvSpPr>
          <p:cNvPr id="3" name="2 İçerik Yer Tutucusu"/>
          <p:cNvSpPr>
            <a:spLocks noGrp="1"/>
          </p:cNvSpPr>
          <p:nvPr>
            <p:ph sz="quarter" idx="1"/>
          </p:nvPr>
        </p:nvSpPr>
        <p:spPr/>
        <p:txBody>
          <a:bodyPr/>
          <a:lstStyle/>
          <a:p>
            <a:r>
              <a:rPr lang="tr-TR" dirty="0"/>
              <a:t>Kullanıcıdan bir sayı alıp o kadar satır uzunlukta büyük bir K harfi yazdıran bir kod yazdırınız.</a:t>
            </a:r>
          </a:p>
          <a:p>
            <a:pPr algn="ctr">
              <a:buNone/>
            </a:pPr>
            <a:r>
              <a:rPr lang="tr-TR" sz="16600" dirty="0"/>
              <a:t>K</a:t>
            </a:r>
          </a:p>
        </p:txBody>
      </p:sp>
      <p:pic>
        <p:nvPicPr>
          <p:cNvPr id="4" name="3 Resim" descr="bilgisayar.jpg"/>
          <p:cNvPicPr>
            <a:picLocks noChangeAspect="1"/>
          </p:cNvPicPr>
          <p:nvPr/>
        </p:nvPicPr>
        <p:blipFill>
          <a:blip r:embed="rId3"/>
          <a:stretch>
            <a:fillRect/>
          </a:stretch>
        </p:blipFill>
        <p:spPr>
          <a:xfrm>
            <a:off x="6858016" y="4572008"/>
            <a:ext cx="1188720" cy="121920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0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4" name="3 Resim" descr="drawing-clip-art-clip-art-drawing-390314.jpg"/>
          <p:cNvPicPr>
            <a:picLocks noChangeAspect="1"/>
          </p:cNvPicPr>
          <p:nvPr/>
        </p:nvPicPr>
        <p:blipFill>
          <a:blip r:embed="rId3" cstate="print"/>
          <a:stretch>
            <a:fillRect/>
          </a:stretch>
        </p:blipFill>
        <p:spPr>
          <a:xfrm rot="9144896">
            <a:off x="6553230" y="4470218"/>
            <a:ext cx="1227022" cy="1761734"/>
          </a:xfrm>
          <a:prstGeom prst="rect">
            <a:avLst/>
          </a:prstGeom>
        </p:spPr>
      </p:pic>
      <p:sp>
        <p:nvSpPr>
          <p:cNvPr id="2" name="Başlık 1"/>
          <p:cNvSpPr>
            <a:spLocks noGrp="1"/>
          </p:cNvSpPr>
          <p:nvPr>
            <p:ph type="title"/>
          </p:nvPr>
        </p:nvSpPr>
        <p:spPr/>
        <p:txBody>
          <a:bodyPr>
            <a:normAutofit/>
          </a:bodyPr>
          <a:lstStyle/>
          <a:p>
            <a:r>
              <a:rPr lang="tr-TR" dirty="0"/>
              <a:t>Döngüler ile Ekrana Şekil Yazdırma Alıştırmaları</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a:solidFill>
                  <a:schemeClr val="tx1"/>
                </a:solidFill>
              </a:rPr>
              <a:t> Aşağıdaki örnekleri kodlamaya çalışın.</a:t>
            </a:r>
          </a:p>
          <a:p>
            <a:pPr algn="just">
              <a:buFont typeface="Wingdings" pitchFamily="2" charset="2"/>
              <a:buChar char="Ø"/>
            </a:pPr>
            <a:r>
              <a:rPr lang="tr-TR" sz="2200" dirty="0">
                <a:solidFill>
                  <a:schemeClr val="tx1"/>
                </a:solidFill>
              </a:rPr>
              <a:t> Boyutu girilen H harfini ekrana yazdırma</a:t>
            </a:r>
          </a:p>
          <a:p>
            <a:pPr algn="just">
              <a:buFont typeface="Wingdings" pitchFamily="2" charset="2"/>
              <a:buChar char="Ø"/>
            </a:pPr>
            <a:r>
              <a:rPr lang="tr-TR" sz="2200" dirty="0">
                <a:solidFill>
                  <a:schemeClr val="tx1"/>
                </a:solidFill>
              </a:rPr>
              <a:t>Boyutu girilen içi dolu kum saatini ekrana yazdırma (uç uca birleştirilmiş iki üçgen gibi düşünebilirsiniz).</a:t>
            </a:r>
          </a:p>
          <a:p>
            <a:pPr algn="just">
              <a:buFont typeface="Wingdings" pitchFamily="2" charset="2"/>
              <a:buChar char="Ø"/>
            </a:pPr>
            <a:r>
              <a:rPr lang="tr-TR" sz="2200" dirty="0">
                <a:solidFill>
                  <a:schemeClr val="tx1"/>
                </a:solidFill>
              </a:rPr>
              <a:t> Boyutu girilen A harfini ekrana yazdırma</a:t>
            </a:r>
          </a:p>
          <a:p>
            <a:pPr algn="just">
              <a:buFont typeface="Wingdings" pitchFamily="2" charset="2"/>
              <a:buChar char="Ø"/>
            </a:pPr>
            <a:r>
              <a:rPr lang="tr-TR" sz="2200" dirty="0">
                <a:solidFill>
                  <a:schemeClr val="tx1"/>
                </a:solidFill>
              </a:rPr>
              <a:t> Boyutu girilen mantıksal “her” (</a:t>
            </a:r>
            <a:r>
              <a:rPr lang="tr-TR" sz="2200" dirty="0" err="1">
                <a:solidFill>
                  <a:schemeClr val="tx1"/>
                </a:solidFill>
              </a:rPr>
              <a:t>for</a:t>
            </a:r>
            <a:r>
              <a:rPr lang="tr-TR" sz="2200" dirty="0">
                <a:solidFill>
                  <a:schemeClr val="tx1"/>
                </a:solidFill>
              </a:rPr>
              <a:t> </a:t>
            </a:r>
            <a:r>
              <a:rPr lang="tr-TR" sz="2200" dirty="0" err="1">
                <a:solidFill>
                  <a:schemeClr val="tx1"/>
                </a:solidFill>
              </a:rPr>
              <a:t>all</a:t>
            </a:r>
            <a:r>
              <a:rPr lang="tr-TR" sz="2200" dirty="0">
                <a:solidFill>
                  <a:schemeClr val="tx1"/>
                </a:solidFill>
              </a:rPr>
              <a:t>) sembolünü ekrana yazdırma (ters A harfi gibi düşünebilirsiniz). Bunun kodu ile A harfinin kodu arasında benzerlik var mı?</a:t>
            </a:r>
          </a:p>
          <a:p>
            <a:pPr algn="just">
              <a:buFont typeface="Wingdings" pitchFamily="2" charset="2"/>
              <a:buChar char="Ø"/>
            </a:pPr>
            <a:r>
              <a:rPr lang="tr-TR" sz="2200" dirty="0">
                <a:solidFill>
                  <a:schemeClr val="tx1"/>
                </a:solidFill>
              </a:rPr>
              <a:t> Yarıçapı girilen içi dolu daireyi ekrana yazdırma</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381000"/>
            <a:ext cx="7772400" cy="609600"/>
          </a:xfrm>
        </p:spPr>
        <p:txBody>
          <a:bodyPr>
            <a:normAutofit/>
          </a:bodyPr>
          <a:lstStyle/>
          <a:p>
            <a:r>
              <a:rPr lang="tr-TR" dirty="0"/>
              <a:t>Kullanıcı -1 girene kadar dönen döngü</a:t>
            </a:r>
            <a:endParaRPr lang="en-US" dirty="0"/>
          </a:p>
        </p:txBody>
      </p:sp>
      <p:sp>
        <p:nvSpPr>
          <p:cNvPr id="29699" name="Rectangle 3"/>
          <p:cNvSpPr>
            <a:spLocks noGrp="1" noChangeArrowheads="1"/>
          </p:cNvSpPr>
          <p:nvPr>
            <p:ph idx="1"/>
          </p:nvPr>
        </p:nvSpPr>
        <p:spPr>
          <a:xfrm>
            <a:off x="381000" y="1295400"/>
            <a:ext cx="8382000" cy="4953000"/>
          </a:xfrm>
        </p:spPr>
        <p:txBody>
          <a:bodyPr>
            <a:normAutofit/>
          </a:bodyPr>
          <a:lstStyle/>
          <a:p>
            <a:pPr>
              <a:buFontTx/>
              <a:buNone/>
            </a:pPr>
            <a:endParaRPr lang="en-US" sz="800" b="0" dirty="0"/>
          </a:p>
          <a:p>
            <a:pPr>
              <a:buFontTx/>
              <a:buNone/>
            </a:pPr>
            <a:r>
              <a:rPr lang="en-US" sz="2400" b="0" dirty="0"/>
              <a:t>	</a:t>
            </a:r>
            <a:r>
              <a:rPr lang="en-US" sz="2400" b="0" dirty="0" err="1"/>
              <a:t>int</a:t>
            </a:r>
            <a:r>
              <a:rPr lang="en-US" sz="2400" b="0" dirty="0"/>
              <a:t> sum = 0 ; </a:t>
            </a:r>
            <a:r>
              <a:rPr lang="en-US" sz="2400" b="0" dirty="0" err="1"/>
              <a:t>int</a:t>
            </a:r>
            <a:r>
              <a:rPr lang="en-US" sz="2400" b="0" dirty="0"/>
              <a:t> value;	</a:t>
            </a:r>
          </a:p>
          <a:p>
            <a:pPr>
              <a:buFontTx/>
              <a:buNone/>
            </a:pPr>
            <a:r>
              <a:rPr lang="en-US" sz="2400" b="0" dirty="0"/>
              <a:t>	</a:t>
            </a:r>
            <a:r>
              <a:rPr lang="en-US" sz="2400" b="0" dirty="0" err="1"/>
              <a:t>printf</a:t>
            </a:r>
            <a:r>
              <a:rPr lang="en-US" sz="2400" b="0" dirty="0"/>
              <a:t>(</a:t>
            </a:r>
            <a:r>
              <a:rPr lang="ja-JP" altLang="en-US" sz="2400" b="0" dirty="0">
                <a:latin typeface="Arial"/>
              </a:rPr>
              <a:t>“</a:t>
            </a:r>
            <a:r>
              <a:rPr lang="en-US" sz="2400" b="0" dirty="0"/>
              <a:t>Enter an integer value: </a:t>
            </a:r>
            <a:r>
              <a:rPr lang="ja-JP" altLang="en-US" sz="2400" b="0" dirty="0">
                <a:latin typeface="Arial"/>
              </a:rPr>
              <a:t>“</a:t>
            </a:r>
            <a:r>
              <a:rPr lang="en-US" sz="2400" b="0" dirty="0"/>
              <a:t>) ;</a:t>
            </a:r>
          </a:p>
          <a:p>
            <a:pPr>
              <a:buFontTx/>
              <a:buNone/>
            </a:pPr>
            <a:r>
              <a:rPr lang="en-US" sz="2400" b="0" dirty="0"/>
              <a:t>	</a:t>
            </a:r>
            <a:r>
              <a:rPr lang="en-US" sz="2400" b="0" dirty="0" err="1"/>
              <a:t>scanf</a:t>
            </a:r>
            <a:r>
              <a:rPr lang="en-US" sz="2400" b="0" dirty="0"/>
              <a:t>(</a:t>
            </a:r>
            <a:r>
              <a:rPr lang="ja-JP" altLang="en-US" sz="2400" b="0" dirty="0">
                <a:latin typeface="Arial"/>
              </a:rPr>
              <a:t>“</a:t>
            </a:r>
            <a:r>
              <a:rPr lang="en-US" sz="2400" b="0" dirty="0"/>
              <a:t>%d</a:t>
            </a:r>
            <a:r>
              <a:rPr lang="ja-JP" altLang="en-US" sz="2400" b="0" dirty="0">
                <a:latin typeface="Arial"/>
              </a:rPr>
              <a:t>”</a:t>
            </a:r>
            <a:r>
              <a:rPr lang="en-US" sz="2400" b="0" dirty="0"/>
              <a:t>, &amp;value) ;</a:t>
            </a:r>
          </a:p>
          <a:p>
            <a:pPr>
              <a:buFontTx/>
              <a:buNone/>
            </a:pPr>
            <a:r>
              <a:rPr lang="en-US" sz="2400" b="0" dirty="0"/>
              <a:t>	while ( value != -1)</a:t>
            </a:r>
          </a:p>
          <a:p>
            <a:pPr>
              <a:buFontTx/>
              <a:buNone/>
            </a:pPr>
            <a:r>
              <a:rPr lang="en-US" sz="2400" b="0" dirty="0"/>
              <a:t>	{</a:t>
            </a:r>
          </a:p>
          <a:p>
            <a:pPr>
              <a:buFontTx/>
              <a:buNone/>
            </a:pPr>
            <a:r>
              <a:rPr lang="en-US" sz="2400" b="0" dirty="0"/>
              <a:t>		  sum = sum + value ;</a:t>
            </a:r>
          </a:p>
          <a:p>
            <a:pPr>
              <a:buFontTx/>
              <a:buNone/>
            </a:pPr>
            <a:r>
              <a:rPr lang="en-US" sz="2400" b="0" dirty="0"/>
              <a:t>		  </a:t>
            </a:r>
            <a:r>
              <a:rPr lang="en-US" sz="2400" b="0" dirty="0" err="1"/>
              <a:t>printf</a:t>
            </a:r>
            <a:r>
              <a:rPr lang="en-US" sz="2400" b="0" dirty="0"/>
              <a:t>(</a:t>
            </a:r>
            <a:r>
              <a:rPr lang="ja-JP" altLang="en-US" sz="2400" b="0" dirty="0">
                <a:latin typeface="Arial"/>
              </a:rPr>
              <a:t>“</a:t>
            </a:r>
            <a:r>
              <a:rPr lang="en-US" sz="2400" b="0" dirty="0"/>
              <a:t>Enter another value: </a:t>
            </a:r>
            <a:r>
              <a:rPr lang="ja-JP" altLang="en-US" sz="2400" b="0" dirty="0">
                <a:latin typeface="Arial"/>
              </a:rPr>
              <a:t>“</a:t>
            </a:r>
            <a:r>
              <a:rPr lang="en-US" sz="2400" b="0" dirty="0"/>
              <a:t>) ;</a:t>
            </a:r>
          </a:p>
          <a:p>
            <a:pPr>
              <a:buFontTx/>
              <a:buNone/>
            </a:pPr>
            <a:r>
              <a:rPr lang="en-US" sz="2400" b="0" dirty="0"/>
              <a:t>		  </a:t>
            </a:r>
            <a:r>
              <a:rPr lang="en-US" sz="2400" b="0" dirty="0" err="1"/>
              <a:t>scanf</a:t>
            </a:r>
            <a:r>
              <a:rPr lang="en-US" sz="2400" b="0" dirty="0"/>
              <a:t>(</a:t>
            </a:r>
            <a:r>
              <a:rPr lang="ja-JP" altLang="en-US" sz="2400" b="0" dirty="0">
                <a:latin typeface="Arial"/>
              </a:rPr>
              <a:t>“</a:t>
            </a:r>
            <a:r>
              <a:rPr lang="en-US" sz="2400" b="0" dirty="0"/>
              <a:t>%d</a:t>
            </a:r>
            <a:r>
              <a:rPr lang="ja-JP" altLang="en-US" sz="2400" b="0" dirty="0">
                <a:latin typeface="Arial"/>
              </a:rPr>
              <a:t>”</a:t>
            </a:r>
            <a:r>
              <a:rPr lang="en-US" sz="2400" b="0" dirty="0"/>
              <a:t>, &amp;value) ;</a:t>
            </a:r>
          </a:p>
          <a:p>
            <a:pPr>
              <a:buFontTx/>
              <a:buNone/>
            </a:pPr>
            <a:r>
              <a:rPr lang="en-US" sz="2400" b="0" dirty="0"/>
              <a:t>	}</a:t>
            </a:r>
          </a:p>
        </p:txBody>
      </p:sp>
    </p:spTree>
    <p:extLst>
      <p:ext uri="{BB962C8B-B14F-4D97-AF65-F5344CB8AC3E}">
        <p14:creationId xmlns="" xmlns:p14="http://schemas.microsoft.com/office/powerpoint/2010/main" val="2013524425"/>
      </p:ext>
    </p:extLst>
  </p:cSld>
  <p:clrMapOvr>
    <a:masterClrMapping/>
  </p:clrMapOvr>
  <p:transition>
    <p:random/>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Alıştırma (Günlük çalışmanızda yapınız.)</a:t>
            </a:r>
          </a:p>
        </p:txBody>
      </p:sp>
      <p:sp>
        <p:nvSpPr>
          <p:cNvPr id="3" name="2 İçerik Yer Tutucusu"/>
          <p:cNvSpPr>
            <a:spLocks noGrp="1"/>
          </p:cNvSpPr>
          <p:nvPr>
            <p:ph sz="quarter" idx="1"/>
          </p:nvPr>
        </p:nvSpPr>
        <p:spPr/>
        <p:txBody>
          <a:bodyPr/>
          <a:lstStyle/>
          <a:p>
            <a:r>
              <a:rPr lang="tr-TR" dirty="0"/>
              <a:t>Küçükten büyüğe göre sıralı bir dizi içerisindeki aranan elemanı, daha önceden algoritmasını gördüğümüz ikili arama yöntemiyle bulunuz.</a:t>
            </a:r>
          </a:p>
          <a:p>
            <a:pPr>
              <a:buNone/>
            </a:pP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1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İkili arama ile DİZİDE DEĞER ARAMA</a:t>
            </a:r>
          </a:p>
        </p:txBody>
      </p:sp>
      <p:sp>
        <p:nvSpPr>
          <p:cNvPr id="3" name="2 İçerik Yer Tutucusu"/>
          <p:cNvSpPr>
            <a:spLocks noGrp="1"/>
          </p:cNvSpPr>
          <p:nvPr>
            <p:ph sz="quarter" idx="1"/>
          </p:nvPr>
        </p:nvSpPr>
        <p:spPr/>
        <p:txBody>
          <a:bodyPr/>
          <a:lstStyle/>
          <a:p>
            <a:r>
              <a:rPr lang="tr-TR" i="1" dirty="0"/>
              <a:t>kapasite </a:t>
            </a:r>
            <a:r>
              <a:rPr lang="tr-TR" dirty="0"/>
              <a:t>kapasiteli bir dizi açalım</a:t>
            </a:r>
            <a:r>
              <a:rPr lang="tr-TR" i="1" dirty="0"/>
              <a:t>.</a:t>
            </a:r>
          </a:p>
          <a:p>
            <a:r>
              <a:rPr lang="tr-TR" dirty="0"/>
              <a:t>İlk elemanına 1 atadıktan sonra ondan sonraki elemanları 1 ya da 2 ya da 3 fazla olacak şekilde arta arta gitsin. </a:t>
            </a:r>
          </a:p>
          <a:p>
            <a:pPr algn="ctr">
              <a:buNone/>
            </a:pPr>
            <a:r>
              <a:rPr lang="tr-TR" dirty="0"/>
              <a:t>(1 4 5 7 8 11 14 16 17 …)</a:t>
            </a:r>
          </a:p>
          <a:p>
            <a:r>
              <a:rPr lang="tr-TR" dirty="0"/>
              <a:t>Ekrana yan yana yazdıralım. </a:t>
            </a:r>
            <a:r>
              <a:rPr lang="tr-TR" sz="1600" dirty="0"/>
              <a:t>(dilersek bir alt satıra da indisleri yazdıralım.)</a:t>
            </a:r>
            <a:endParaRPr lang="tr-TR" dirty="0"/>
          </a:p>
          <a:p>
            <a:r>
              <a:rPr lang="tr-TR" dirty="0"/>
              <a:t>Bu dizideki </a:t>
            </a:r>
            <a:r>
              <a:rPr lang="tr-TR" i="1" dirty="0"/>
              <a:t>aranan_</a:t>
            </a:r>
            <a:r>
              <a:rPr lang="tr-TR" i="1" dirty="0" err="1"/>
              <a:t>deger</a:t>
            </a:r>
            <a:r>
              <a:rPr lang="tr-TR" i="1" dirty="0"/>
              <a:t> </a:t>
            </a:r>
            <a:r>
              <a:rPr lang="tr-TR" dirty="0"/>
              <a:t>sayısını arayalım.</a:t>
            </a:r>
          </a:p>
          <a:p>
            <a:r>
              <a:rPr lang="tr-TR" dirty="0"/>
              <a:t>Arama aşamaları arasına </a:t>
            </a:r>
            <a:r>
              <a:rPr lang="tr-TR" dirty="0" err="1"/>
              <a:t>getch</a:t>
            </a:r>
            <a:r>
              <a:rPr lang="tr-TR" dirty="0"/>
              <a:t>()’</a:t>
            </a:r>
            <a:r>
              <a:rPr lang="tr-TR" dirty="0" err="1"/>
              <a:t>ler</a:t>
            </a:r>
            <a:r>
              <a:rPr lang="tr-TR" dirty="0"/>
              <a:t> koyarak adım adım inceleyelim.</a:t>
            </a:r>
          </a:p>
          <a:p>
            <a:r>
              <a:rPr lang="tr-TR" dirty="0"/>
              <a:t>En son </a:t>
            </a:r>
            <a:r>
              <a:rPr lang="tr-TR" i="1" dirty="0"/>
              <a:t>kapasite</a:t>
            </a:r>
            <a:r>
              <a:rPr lang="tr-TR" dirty="0"/>
              <a:t> değerini çok yüksek tutalım ve ikili aramanın nasıl hızlıca sayıyı bulduğunu gözlemleyelim.</a:t>
            </a:r>
          </a:p>
        </p:txBody>
      </p:sp>
      <p:pic>
        <p:nvPicPr>
          <p:cNvPr id="5" name="4 Resim" descr="bilgisayar.wmf"/>
          <p:cNvPicPr>
            <a:picLocks noChangeAspect="1"/>
          </p:cNvPicPr>
          <p:nvPr/>
        </p:nvPicPr>
        <p:blipFill>
          <a:blip r:embed="rId3"/>
          <a:stretch>
            <a:fillRect/>
          </a:stretch>
        </p:blipFill>
        <p:spPr>
          <a:xfrm>
            <a:off x="7572396" y="5646586"/>
            <a:ext cx="928694" cy="94824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1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400" b="1" dirty="0">
                <a:solidFill>
                  <a:schemeClr val="tx2">
                    <a:lumMod val="60000"/>
                    <a:lumOff val="40000"/>
                  </a:schemeClr>
                </a:solidFill>
              </a:rPr>
              <a:t>Hatırlatma: Algoritma – Sayı Tahmin Oyunu Optimal Çözüm</a:t>
            </a:r>
          </a:p>
        </p:txBody>
      </p:sp>
      <p:sp>
        <p:nvSpPr>
          <p:cNvPr id="3" name="Alt Başlık 2"/>
          <p:cNvSpPr>
            <a:spLocks noGrp="1"/>
          </p:cNvSpPr>
          <p:nvPr>
            <p:ph sz="quarter" idx="1"/>
          </p:nvPr>
        </p:nvSpPr>
        <p:spPr>
          <a:xfrm>
            <a:off x="457200" y="1219200"/>
            <a:ext cx="8258204" cy="2281238"/>
          </a:xfrm>
        </p:spPr>
        <p:txBody>
          <a:bodyPr>
            <a:normAutofit fontScale="70000" lnSpcReduction="20000"/>
          </a:bodyPr>
          <a:lstStyle/>
          <a:p>
            <a:pPr algn="l">
              <a:spcBef>
                <a:spcPts val="0"/>
              </a:spcBef>
            </a:pPr>
            <a:r>
              <a:rPr lang="tr-TR" sz="2400" b="1" dirty="0">
                <a:solidFill>
                  <a:schemeClr val="tx1"/>
                </a:solidFill>
              </a:rPr>
              <a:t>Adım 1: </a:t>
            </a:r>
            <a:r>
              <a:rPr lang="tr-TR" sz="2400" dirty="0">
                <a:solidFill>
                  <a:schemeClr val="tx1"/>
                </a:solidFill>
              </a:rPr>
              <a:t>Sayı tahmin aralığını belirleyin (x – y arası). Arkadaşınız aklında bir sayı tutsun. İlk tahmininiz (x+y)/2 olsun.</a:t>
            </a:r>
          </a:p>
          <a:p>
            <a:pPr algn="l">
              <a:spcBef>
                <a:spcPts val="0"/>
              </a:spcBef>
            </a:pPr>
            <a:r>
              <a:rPr lang="tr-TR" sz="2400" b="1" dirty="0">
                <a:solidFill>
                  <a:schemeClr val="tx1"/>
                </a:solidFill>
              </a:rPr>
              <a:t>Adım 2: </a:t>
            </a:r>
            <a:r>
              <a:rPr lang="tr-TR" sz="2400" dirty="0">
                <a:solidFill>
                  <a:schemeClr val="tx1"/>
                </a:solidFill>
              </a:rPr>
              <a:t>Arkadaşınız tuttuğu sayının daha büyük olduğunu söylerse </a:t>
            </a:r>
            <a:r>
              <a:rPr lang="tr-TR" sz="2400" b="1" i="1" dirty="0">
                <a:solidFill>
                  <a:schemeClr val="tx1"/>
                </a:solidFill>
              </a:rPr>
              <a:t>Adım 3</a:t>
            </a:r>
            <a:r>
              <a:rPr lang="tr-TR" sz="2400" dirty="0">
                <a:solidFill>
                  <a:schemeClr val="tx1"/>
                </a:solidFill>
              </a:rPr>
              <a:t>’e, daha küçük olduğunu söylerse </a:t>
            </a:r>
            <a:r>
              <a:rPr lang="tr-TR" sz="2400" b="1" i="1" dirty="0">
                <a:solidFill>
                  <a:schemeClr val="tx1"/>
                </a:solidFill>
              </a:rPr>
              <a:t>Adım 4</a:t>
            </a:r>
            <a:r>
              <a:rPr lang="tr-TR" sz="2400" dirty="0">
                <a:solidFill>
                  <a:schemeClr val="tx1"/>
                </a:solidFill>
              </a:rPr>
              <a:t>’e, sayıyı doğru tahmin ettiğinizi söylerse </a:t>
            </a:r>
            <a:r>
              <a:rPr lang="tr-TR" sz="2400" b="1" i="1" dirty="0">
                <a:solidFill>
                  <a:schemeClr val="tx1"/>
                </a:solidFill>
              </a:rPr>
              <a:t>Adım 5</a:t>
            </a:r>
            <a:r>
              <a:rPr lang="tr-TR" sz="2400" dirty="0">
                <a:solidFill>
                  <a:schemeClr val="tx1"/>
                </a:solidFill>
              </a:rPr>
              <a:t>’e geçin.</a:t>
            </a:r>
          </a:p>
          <a:p>
            <a:pPr algn="l">
              <a:spcBef>
                <a:spcPts val="0"/>
              </a:spcBef>
            </a:pPr>
            <a:r>
              <a:rPr lang="tr-TR" sz="2400" b="1" dirty="0">
                <a:solidFill>
                  <a:schemeClr val="tx1"/>
                </a:solidFill>
              </a:rPr>
              <a:t>Adım 3: </a:t>
            </a:r>
            <a:r>
              <a:rPr lang="tr-TR" sz="2400" dirty="0">
                <a:solidFill>
                  <a:schemeClr val="tx1"/>
                </a:solidFill>
              </a:rPr>
              <a:t>x = (x+y)/2 olarak güncelleyin. Yine (x+y)/2 tahmininde bulunun. </a:t>
            </a:r>
            <a:r>
              <a:rPr lang="tr-TR" sz="2400" b="1" dirty="0">
                <a:solidFill>
                  <a:schemeClr val="tx1"/>
                </a:solidFill>
              </a:rPr>
              <a:t>Adım 2</a:t>
            </a:r>
            <a:r>
              <a:rPr lang="tr-TR" sz="2400" dirty="0">
                <a:solidFill>
                  <a:schemeClr val="tx1"/>
                </a:solidFill>
              </a:rPr>
              <a:t>’ye geçin.</a:t>
            </a:r>
          </a:p>
          <a:p>
            <a:pPr algn="l">
              <a:spcBef>
                <a:spcPts val="0"/>
              </a:spcBef>
            </a:pPr>
            <a:r>
              <a:rPr lang="tr-TR" sz="2400" b="1" dirty="0">
                <a:solidFill>
                  <a:schemeClr val="tx1"/>
                </a:solidFill>
              </a:rPr>
              <a:t>Adım 4: </a:t>
            </a:r>
            <a:r>
              <a:rPr lang="tr-TR" sz="2400" dirty="0">
                <a:solidFill>
                  <a:schemeClr val="tx1"/>
                </a:solidFill>
              </a:rPr>
              <a:t>y = (x+y)/2 olarak güncelleyin. </a:t>
            </a:r>
            <a:r>
              <a:rPr lang="fi-FI" sz="2400" dirty="0">
                <a:solidFill>
                  <a:schemeClr val="tx1"/>
                </a:solidFill>
              </a:rPr>
              <a:t>Yine (x+y)/2 tahmininde bulunun. </a:t>
            </a:r>
            <a:r>
              <a:rPr lang="tr-TR" sz="2400" b="1" dirty="0">
                <a:solidFill>
                  <a:schemeClr val="tx1"/>
                </a:solidFill>
              </a:rPr>
              <a:t>Adım 2</a:t>
            </a:r>
            <a:r>
              <a:rPr lang="tr-TR" sz="2400" dirty="0">
                <a:solidFill>
                  <a:schemeClr val="tx1"/>
                </a:solidFill>
              </a:rPr>
              <a:t>’ye geçin.</a:t>
            </a:r>
          </a:p>
          <a:p>
            <a:pPr algn="l">
              <a:spcBef>
                <a:spcPts val="0"/>
              </a:spcBef>
            </a:pPr>
            <a:r>
              <a:rPr lang="tr-TR" sz="2400" b="1" dirty="0">
                <a:solidFill>
                  <a:schemeClr val="tx1"/>
                </a:solidFill>
              </a:rPr>
              <a:t>Adım 5: </a:t>
            </a:r>
            <a:r>
              <a:rPr lang="tr-TR" sz="2400" dirty="0">
                <a:solidFill>
                  <a:schemeClr val="tx1"/>
                </a:solidFill>
              </a:rPr>
              <a:t>Sayı doğru tahmin edildi. Algoritma sonlandı.</a:t>
            </a:r>
          </a:p>
          <a:p>
            <a:pPr algn="l">
              <a:spcBef>
                <a:spcPts val="0"/>
              </a:spcBef>
            </a:pPr>
            <a:endParaRPr lang="tr-TR" sz="2400" dirty="0">
              <a:solidFill>
                <a:schemeClr val="tx1"/>
              </a:solidFill>
            </a:endParaRPr>
          </a:p>
        </p:txBody>
      </p:sp>
      <p:pic>
        <p:nvPicPr>
          <p:cNvPr id="4" name="Picture 2"/>
          <p:cNvPicPr>
            <a:picLocks noChangeAspect="1" noChangeArrowheads="1"/>
          </p:cNvPicPr>
          <p:nvPr/>
        </p:nvPicPr>
        <p:blipFill>
          <a:blip r:embed="rId3"/>
          <a:srcRect r="62116" b="77539"/>
          <a:stretch>
            <a:fillRect/>
          </a:stretch>
        </p:blipFill>
        <p:spPr bwMode="auto">
          <a:xfrm>
            <a:off x="1071538" y="3357562"/>
            <a:ext cx="6643788" cy="2214578"/>
          </a:xfrm>
          <a:prstGeom prst="rect">
            <a:avLst/>
          </a:prstGeom>
          <a:ln>
            <a:noFill/>
          </a:ln>
          <a:effectLst>
            <a:outerShdw blurRad="292100" dist="139700" dir="2700000" algn="tl" rotWithShape="0">
              <a:srgbClr val="333333">
                <a:alpha val="65000"/>
              </a:srgbClr>
            </a:outerShdw>
          </a:effectLst>
        </p:spPr>
      </p:pic>
      <p:cxnSp>
        <p:nvCxnSpPr>
          <p:cNvPr id="6" name="5 Düz Ok Bağlayıcısı"/>
          <p:cNvCxnSpPr/>
          <p:nvPr/>
        </p:nvCxnSpPr>
        <p:spPr>
          <a:xfrm flipV="1">
            <a:off x="3500430" y="3071810"/>
            <a:ext cx="2786082"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6286512" y="2786058"/>
            <a:ext cx="185738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a:t>[0,10] anlamında</a:t>
            </a:r>
          </a:p>
        </p:txBody>
      </p:sp>
      <p:cxnSp>
        <p:nvCxnSpPr>
          <p:cNvPr id="9" name="8 Düz Ok Bağlayıcısı"/>
          <p:cNvCxnSpPr/>
          <p:nvPr/>
        </p:nvCxnSpPr>
        <p:spPr>
          <a:xfrm rot="5400000">
            <a:off x="5679289" y="3964785"/>
            <a:ext cx="2714644" cy="1214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642910" y="5857892"/>
            <a:ext cx="8001056" cy="646331"/>
          </a:xfrm>
          <a:prstGeom prst="rect">
            <a:avLst/>
          </a:prstGeom>
          <a:noFill/>
        </p:spPr>
        <p:txBody>
          <a:bodyPr wrap="square" rtlCol="0">
            <a:spAutoFit/>
          </a:bodyPr>
          <a:lstStyle/>
          <a:p>
            <a:pPr algn="r"/>
            <a:r>
              <a:rPr lang="tr-TR" dirty="0"/>
              <a:t>Kapalı aralık mantığıyla da çalışabilirdik ama kodumuzda ona göre düzenlemeler yapmak gerekirdi.</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1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a:solidFill>
                  <a:schemeClr val="tx2">
                    <a:lumMod val="60000"/>
                    <a:lumOff val="40000"/>
                  </a:schemeClr>
                </a:solidFill>
              </a:rPr>
              <a:t>İkili  arama kodu…</a:t>
            </a:r>
          </a:p>
        </p:txBody>
      </p:sp>
      <p:sp>
        <p:nvSpPr>
          <p:cNvPr id="5" name="4 İçerik Yer Tutucusu"/>
          <p:cNvSpPr>
            <a:spLocks noGrp="1"/>
          </p:cNvSpPr>
          <p:nvPr>
            <p:ph sz="quarter" idx="1"/>
          </p:nvPr>
        </p:nvSpPr>
        <p:spPr>
          <a:xfrm>
            <a:off x="285720" y="1714488"/>
            <a:ext cx="4143404" cy="4857784"/>
          </a:xfrm>
        </p:spPr>
        <p:style>
          <a:lnRef idx="2">
            <a:schemeClr val="dk1"/>
          </a:lnRef>
          <a:fillRef idx="1">
            <a:schemeClr val="lt1"/>
          </a:fillRef>
          <a:effectRef idx="0">
            <a:schemeClr val="dk1"/>
          </a:effectRef>
          <a:fontRef idx="minor">
            <a:schemeClr val="dk1"/>
          </a:fontRef>
        </p:style>
        <p:txBody>
          <a:bodyPr>
            <a:normAutofit fontScale="40000" lnSpcReduction="20000"/>
          </a:bodyPr>
          <a:lstStyle/>
          <a:p>
            <a:pPr>
              <a:buNone/>
            </a:pPr>
            <a:r>
              <a:rPr lang="tr-TR" sz="2800" dirty="0"/>
              <a:t>#</a:t>
            </a:r>
            <a:r>
              <a:rPr lang="tr-TR" sz="2800" dirty="0" err="1"/>
              <a:t>include</a:t>
            </a:r>
            <a:r>
              <a:rPr lang="tr-TR" sz="2800" dirty="0"/>
              <a:t> &lt;</a:t>
            </a:r>
            <a:r>
              <a:rPr lang="tr-TR" sz="2800" dirty="0" err="1"/>
              <a:t>stdio</a:t>
            </a:r>
            <a:r>
              <a:rPr lang="tr-TR" sz="2800" dirty="0"/>
              <a:t>.h&gt;</a:t>
            </a:r>
          </a:p>
          <a:p>
            <a:pPr>
              <a:buNone/>
            </a:pPr>
            <a:r>
              <a:rPr lang="tr-TR" sz="2800" dirty="0"/>
              <a:t>#</a:t>
            </a:r>
            <a:r>
              <a:rPr lang="tr-TR" sz="2800" dirty="0" err="1"/>
              <a:t>include</a:t>
            </a:r>
            <a:r>
              <a:rPr lang="tr-TR" sz="2800" dirty="0"/>
              <a:t> &lt;</a:t>
            </a:r>
            <a:r>
              <a:rPr lang="tr-TR" sz="2800" dirty="0" err="1"/>
              <a:t>conio</a:t>
            </a:r>
            <a:r>
              <a:rPr lang="tr-TR" sz="2800" dirty="0"/>
              <a:t>.h&gt;</a:t>
            </a:r>
          </a:p>
          <a:p>
            <a:pPr>
              <a:buNone/>
            </a:pPr>
            <a:r>
              <a:rPr lang="tr-TR" sz="2800" dirty="0"/>
              <a:t>#</a:t>
            </a:r>
            <a:r>
              <a:rPr lang="tr-TR" sz="2800" dirty="0" err="1"/>
              <a:t>include</a:t>
            </a:r>
            <a:r>
              <a:rPr lang="tr-TR" sz="2800" dirty="0"/>
              <a:t> &lt;</a:t>
            </a:r>
            <a:r>
              <a:rPr lang="tr-TR" sz="2800" dirty="0" err="1"/>
              <a:t>stdlib</a:t>
            </a:r>
            <a:r>
              <a:rPr lang="tr-TR" sz="2800" dirty="0"/>
              <a:t>.h&gt;</a:t>
            </a:r>
          </a:p>
          <a:p>
            <a:pPr>
              <a:buNone/>
            </a:pPr>
            <a:r>
              <a:rPr lang="tr-TR" sz="2800" dirty="0"/>
              <a:t>#</a:t>
            </a:r>
            <a:r>
              <a:rPr lang="tr-TR" sz="2800" dirty="0" err="1"/>
              <a:t>include</a:t>
            </a:r>
            <a:r>
              <a:rPr lang="tr-TR" sz="2800" dirty="0"/>
              <a:t> &lt;time.h&gt;</a:t>
            </a:r>
          </a:p>
          <a:p>
            <a:pPr>
              <a:buNone/>
            </a:pPr>
            <a:r>
              <a:rPr lang="tr-TR" sz="2800" dirty="0"/>
              <a:t>#define KAPASITE 5000</a:t>
            </a:r>
          </a:p>
          <a:p>
            <a:pPr>
              <a:buNone/>
            </a:pPr>
            <a:r>
              <a:rPr lang="tr-TR" sz="2800" dirty="0"/>
              <a:t>#define ARANAN_DEGER 712</a:t>
            </a:r>
          </a:p>
          <a:p>
            <a:pPr>
              <a:buNone/>
            </a:pPr>
            <a:r>
              <a:rPr lang="tr-TR" sz="2800" dirty="0" err="1"/>
              <a:t>int</a:t>
            </a:r>
            <a:r>
              <a:rPr lang="tr-TR" sz="2800" dirty="0"/>
              <a:t> </a:t>
            </a:r>
            <a:r>
              <a:rPr lang="tr-TR" sz="2800" dirty="0" err="1"/>
              <a:t>main</a:t>
            </a:r>
            <a:r>
              <a:rPr lang="tr-TR" sz="2800" dirty="0"/>
              <a:t>(){</a:t>
            </a:r>
          </a:p>
          <a:p>
            <a:pPr>
              <a:buNone/>
            </a:pPr>
            <a:r>
              <a:rPr lang="tr-TR" sz="2800" dirty="0"/>
              <a:t>	</a:t>
            </a:r>
            <a:r>
              <a:rPr lang="tr-TR" sz="2800" dirty="0" err="1"/>
              <a:t>srand</a:t>
            </a:r>
            <a:r>
              <a:rPr lang="tr-TR" sz="2800" dirty="0"/>
              <a:t>(time(NULL));</a:t>
            </a:r>
          </a:p>
          <a:p>
            <a:pPr>
              <a:buNone/>
            </a:pPr>
            <a:r>
              <a:rPr lang="tr-TR" sz="2800" dirty="0"/>
              <a:t>	</a:t>
            </a:r>
            <a:r>
              <a:rPr lang="tr-TR" sz="2800" dirty="0" err="1"/>
              <a:t>int</a:t>
            </a:r>
            <a:r>
              <a:rPr lang="tr-TR" sz="2800" dirty="0"/>
              <a:t> arama_no=0;</a:t>
            </a:r>
          </a:p>
          <a:p>
            <a:pPr>
              <a:buNone/>
            </a:pPr>
            <a:r>
              <a:rPr lang="tr-TR" sz="2800" dirty="0"/>
              <a:t>	</a:t>
            </a:r>
            <a:r>
              <a:rPr lang="tr-TR" sz="2800" dirty="0" err="1"/>
              <a:t>int</a:t>
            </a:r>
            <a:r>
              <a:rPr lang="tr-TR" sz="2800" dirty="0"/>
              <a:t> dizi[KAPASITE];</a:t>
            </a:r>
          </a:p>
          <a:p>
            <a:pPr>
              <a:buNone/>
            </a:pPr>
            <a:r>
              <a:rPr lang="tr-TR" sz="2800" dirty="0"/>
              <a:t>	dizi[0]=1;</a:t>
            </a:r>
          </a:p>
          <a:p>
            <a:pPr>
              <a:buNone/>
            </a:pPr>
            <a:r>
              <a:rPr lang="tr-TR" sz="2800" dirty="0"/>
              <a:t>	</a:t>
            </a:r>
            <a:r>
              <a:rPr lang="tr-TR" sz="2800" dirty="0" err="1"/>
              <a:t>int</a:t>
            </a:r>
            <a:r>
              <a:rPr lang="tr-TR" sz="2800" dirty="0"/>
              <a:t> i;</a:t>
            </a:r>
          </a:p>
          <a:p>
            <a:pPr>
              <a:buNone/>
            </a:pPr>
            <a:r>
              <a:rPr lang="tr-TR" sz="2800" dirty="0"/>
              <a:t>	</a:t>
            </a:r>
            <a:r>
              <a:rPr lang="tr-TR" sz="2800" dirty="0" err="1"/>
              <a:t>printf</a:t>
            </a:r>
            <a:r>
              <a:rPr lang="tr-TR" sz="2800" dirty="0"/>
              <a:t>("dizi: %d ",dizi[0]);</a:t>
            </a:r>
          </a:p>
          <a:p>
            <a:pPr>
              <a:buNone/>
            </a:pPr>
            <a:r>
              <a:rPr lang="tr-TR" sz="2800" dirty="0"/>
              <a:t>	</a:t>
            </a:r>
            <a:r>
              <a:rPr lang="tr-TR" sz="2800" dirty="0" err="1"/>
              <a:t>for</a:t>
            </a:r>
            <a:r>
              <a:rPr lang="tr-TR" sz="2800" dirty="0"/>
              <a:t>(i=1; i&lt;KAPASITE;i++)</a:t>
            </a:r>
          </a:p>
          <a:p>
            <a:pPr>
              <a:buNone/>
            </a:pPr>
            <a:r>
              <a:rPr lang="tr-TR" sz="2800" dirty="0"/>
              <a:t>	{</a:t>
            </a:r>
          </a:p>
          <a:p>
            <a:pPr>
              <a:buNone/>
            </a:pPr>
            <a:r>
              <a:rPr lang="tr-TR" sz="2800" dirty="0"/>
              <a:t>		dizi[i] = dizi[i-1] + </a:t>
            </a:r>
            <a:r>
              <a:rPr lang="tr-TR" sz="2800" dirty="0" err="1"/>
              <a:t>rand</a:t>
            </a:r>
            <a:r>
              <a:rPr lang="tr-TR" sz="2800" dirty="0"/>
              <a:t>()%3+1;</a:t>
            </a:r>
          </a:p>
          <a:p>
            <a:pPr>
              <a:buNone/>
            </a:pPr>
            <a:r>
              <a:rPr lang="tr-TR" sz="2800" dirty="0"/>
              <a:t>		</a:t>
            </a:r>
            <a:r>
              <a:rPr lang="tr-TR" sz="2800" dirty="0" err="1"/>
              <a:t>printf</a:t>
            </a:r>
            <a:r>
              <a:rPr lang="tr-TR" sz="2800" dirty="0"/>
              <a:t>("%d ",dizi[i]);</a:t>
            </a:r>
          </a:p>
          <a:p>
            <a:pPr>
              <a:buNone/>
            </a:pPr>
            <a:r>
              <a:rPr lang="tr-TR" sz="2800" dirty="0"/>
              <a:t>	}</a:t>
            </a:r>
          </a:p>
          <a:p>
            <a:pPr>
              <a:buNone/>
            </a:pPr>
            <a:r>
              <a:rPr lang="tr-TR" sz="2800" dirty="0"/>
              <a:t>	</a:t>
            </a:r>
            <a:r>
              <a:rPr lang="tr-TR" sz="2800" dirty="0" err="1"/>
              <a:t>printf</a:t>
            </a:r>
            <a:r>
              <a:rPr lang="tr-TR" sz="2800" dirty="0"/>
              <a:t>("\n");</a:t>
            </a:r>
          </a:p>
          <a:p>
            <a:pPr>
              <a:buNone/>
            </a:pPr>
            <a:endParaRPr lang="tr-TR" dirty="0"/>
          </a:p>
          <a:p>
            <a:pPr>
              <a:buNone/>
            </a:pPr>
            <a:r>
              <a:rPr lang="tr-TR" sz="6000" b="1" dirty="0"/>
              <a:t>//…</a:t>
            </a:r>
          </a:p>
        </p:txBody>
      </p:sp>
      <p:sp>
        <p:nvSpPr>
          <p:cNvPr id="4" name="3 Metin kutusu"/>
          <p:cNvSpPr txBox="1"/>
          <p:nvPr/>
        </p:nvSpPr>
        <p:spPr>
          <a:xfrm>
            <a:off x="357158" y="1285860"/>
            <a:ext cx="8286808" cy="400110"/>
          </a:xfrm>
          <a:prstGeom prst="rect">
            <a:avLst/>
          </a:prstGeom>
          <a:noFill/>
        </p:spPr>
        <p:txBody>
          <a:bodyPr wrap="square" rtlCol="0">
            <a:spAutoFit/>
          </a:bodyPr>
          <a:lstStyle/>
          <a:p>
            <a:r>
              <a:rPr lang="tr-TR" sz="2000" dirty="0"/>
              <a:t>Dizi sıralı olmak zorundadır. Aşağıdaki kodu çalıştırıp inceleyelim.</a:t>
            </a:r>
          </a:p>
        </p:txBody>
      </p:sp>
      <p:sp>
        <p:nvSpPr>
          <p:cNvPr id="6" name="5 Dikdörtgen"/>
          <p:cNvSpPr/>
          <p:nvPr/>
        </p:nvSpPr>
        <p:spPr>
          <a:xfrm>
            <a:off x="3071802" y="1928802"/>
            <a:ext cx="5357818" cy="417806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None/>
            </a:pPr>
            <a:r>
              <a:rPr lang="tr-TR" sz="2400" b="1" dirty="0"/>
              <a:t>// …</a:t>
            </a:r>
          </a:p>
          <a:p>
            <a:pPr>
              <a:buNone/>
            </a:pPr>
            <a:r>
              <a:rPr lang="tr-TR" sz="1100" dirty="0"/>
              <a:t>// </a:t>
            </a:r>
            <a:r>
              <a:rPr lang="tr-TR" sz="1100" dirty="0" err="1"/>
              <a:t>sayiyi</a:t>
            </a:r>
            <a:r>
              <a:rPr lang="tr-TR" sz="1100" dirty="0"/>
              <a:t> (</a:t>
            </a:r>
            <a:r>
              <a:rPr lang="tr-TR" sz="1100" dirty="0" err="1"/>
              <a:t>araligin</a:t>
            </a:r>
            <a:r>
              <a:rPr lang="tr-TR" sz="1100" dirty="0"/>
              <a:t>_sol_</a:t>
            </a:r>
            <a:r>
              <a:rPr lang="tr-TR" sz="1100" dirty="0" err="1"/>
              <a:t>tarafi</a:t>
            </a:r>
            <a:r>
              <a:rPr lang="tr-TR" sz="1100" dirty="0"/>
              <a:t>, </a:t>
            </a:r>
            <a:r>
              <a:rPr lang="tr-TR" sz="1100" dirty="0" err="1"/>
              <a:t>araligin</a:t>
            </a:r>
            <a:r>
              <a:rPr lang="tr-TR" sz="1100" dirty="0"/>
              <a:t>_</a:t>
            </a:r>
            <a:r>
              <a:rPr lang="tr-TR" sz="1100" dirty="0" err="1"/>
              <a:t>sag</a:t>
            </a:r>
            <a:r>
              <a:rPr lang="tr-TR" sz="1100" dirty="0"/>
              <a:t>_</a:t>
            </a:r>
            <a:r>
              <a:rPr lang="tr-TR" sz="1100" dirty="0" err="1"/>
              <a:t>tarafi</a:t>
            </a:r>
            <a:r>
              <a:rPr lang="tr-TR" sz="1100" dirty="0"/>
              <a:t>)</a:t>
            </a:r>
            <a:r>
              <a:rPr lang="tr-TR" sz="1100" dirty="0" err="1"/>
              <a:t>na</a:t>
            </a:r>
            <a:r>
              <a:rPr lang="tr-TR" sz="1100" dirty="0"/>
              <a:t> </a:t>
            </a:r>
            <a:r>
              <a:rPr lang="tr-TR" sz="1100" dirty="0" err="1"/>
              <a:t>kistirdik</a:t>
            </a:r>
            <a:r>
              <a:rPr lang="tr-TR" sz="1100" dirty="0"/>
              <a:t>.</a:t>
            </a:r>
          </a:p>
          <a:p>
            <a:pPr>
              <a:buNone/>
            </a:pPr>
            <a:r>
              <a:rPr lang="tr-TR" sz="1100" dirty="0" err="1"/>
              <a:t>int</a:t>
            </a:r>
            <a:r>
              <a:rPr lang="tr-TR" sz="1100" dirty="0"/>
              <a:t> </a:t>
            </a:r>
            <a:r>
              <a:rPr lang="tr-TR" sz="1100" dirty="0" err="1"/>
              <a:t>araligin</a:t>
            </a:r>
            <a:r>
              <a:rPr lang="tr-TR" sz="1100" dirty="0"/>
              <a:t>_sol_</a:t>
            </a:r>
            <a:r>
              <a:rPr lang="tr-TR" sz="1100" dirty="0" err="1"/>
              <a:t>tarafi</a:t>
            </a:r>
            <a:r>
              <a:rPr lang="tr-TR" sz="1100" dirty="0"/>
              <a:t>=-1;// en basta [0,4] yani (-1,5) </a:t>
            </a:r>
            <a:r>
              <a:rPr lang="tr-TR" sz="1100" dirty="0" err="1"/>
              <a:t>araliginda</a:t>
            </a:r>
            <a:r>
              <a:rPr lang="tr-TR" sz="1100" dirty="0"/>
              <a:t>.</a:t>
            </a:r>
          </a:p>
          <a:p>
            <a:pPr>
              <a:buNone/>
            </a:pPr>
            <a:r>
              <a:rPr lang="tr-TR" sz="1100" dirty="0" err="1"/>
              <a:t>int</a:t>
            </a:r>
            <a:r>
              <a:rPr lang="tr-TR" sz="1100" dirty="0"/>
              <a:t> </a:t>
            </a:r>
            <a:r>
              <a:rPr lang="tr-TR" sz="1100" dirty="0" err="1"/>
              <a:t>araligin</a:t>
            </a:r>
            <a:r>
              <a:rPr lang="tr-TR" sz="1100" dirty="0"/>
              <a:t>_</a:t>
            </a:r>
            <a:r>
              <a:rPr lang="tr-TR" sz="1100" dirty="0" err="1"/>
              <a:t>sag</a:t>
            </a:r>
            <a:r>
              <a:rPr lang="tr-TR" sz="1100" dirty="0"/>
              <a:t>_</a:t>
            </a:r>
            <a:r>
              <a:rPr lang="tr-TR" sz="1100" dirty="0" err="1"/>
              <a:t>tarafi</a:t>
            </a:r>
            <a:r>
              <a:rPr lang="tr-TR" sz="1100" dirty="0"/>
              <a:t> =KAPASITE; // en basta [0,4] yani (-1,5) </a:t>
            </a:r>
            <a:r>
              <a:rPr lang="tr-TR" sz="1100" dirty="0" err="1"/>
              <a:t>araliginda</a:t>
            </a:r>
            <a:r>
              <a:rPr lang="tr-TR" sz="1100" dirty="0"/>
              <a:t>.</a:t>
            </a:r>
          </a:p>
          <a:p>
            <a:pPr>
              <a:buNone/>
            </a:pPr>
            <a:r>
              <a:rPr lang="tr-TR" sz="1100" dirty="0" err="1"/>
              <a:t>sleep</a:t>
            </a:r>
            <a:r>
              <a:rPr lang="tr-TR" sz="1100" dirty="0"/>
              <a:t>(1); </a:t>
            </a:r>
            <a:r>
              <a:rPr lang="tr-TR" sz="1100" dirty="0" err="1"/>
              <a:t>printf</a:t>
            </a:r>
            <a:r>
              <a:rPr lang="tr-TR" sz="1100" dirty="0"/>
              <a:t>("arama %d: </a:t>
            </a:r>
            <a:r>
              <a:rPr lang="tr-TR" sz="1100" dirty="0" err="1"/>
              <a:t>sayi</a:t>
            </a:r>
            <a:r>
              <a:rPr lang="tr-TR" sz="1100" dirty="0"/>
              <a:t> (%d,%d) indis </a:t>
            </a:r>
            <a:r>
              <a:rPr lang="tr-TR" sz="1100" dirty="0" err="1"/>
              <a:t>araliginda</a:t>
            </a:r>
            <a:r>
              <a:rPr lang="tr-TR" sz="1100" dirty="0"/>
              <a:t>.\n", ++arama_no, </a:t>
            </a:r>
            <a:r>
              <a:rPr lang="tr-TR" sz="1100" dirty="0" err="1"/>
              <a:t>araligin</a:t>
            </a:r>
            <a:r>
              <a:rPr lang="tr-TR" sz="1100" dirty="0"/>
              <a:t>_sol_</a:t>
            </a:r>
            <a:r>
              <a:rPr lang="tr-TR" sz="1100" dirty="0" err="1"/>
              <a:t>tarafi</a:t>
            </a:r>
            <a:r>
              <a:rPr lang="tr-TR" sz="1100" dirty="0"/>
              <a:t>, </a:t>
            </a:r>
            <a:r>
              <a:rPr lang="tr-TR" sz="1100" dirty="0" err="1"/>
              <a:t>araligin</a:t>
            </a:r>
            <a:r>
              <a:rPr lang="tr-TR" sz="1100" dirty="0"/>
              <a:t>_</a:t>
            </a:r>
            <a:r>
              <a:rPr lang="tr-TR" sz="1100" dirty="0" err="1"/>
              <a:t>sag</a:t>
            </a:r>
            <a:r>
              <a:rPr lang="tr-TR" sz="1100" dirty="0"/>
              <a:t>_</a:t>
            </a:r>
            <a:r>
              <a:rPr lang="tr-TR" sz="1100" dirty="0" err="1"/>
              <a:t>tarafi</a:t>
            </a:r>
            <a:r>
              <a:rPr lang="tr-TR" sz="1100" dirty="0"/>
              <a:t>) ; //hata </a:t>
            </a:r>
            <a:r>
              <a:rPr lang="tr-TR" sz="1100" dirty="0" err="1"/>
              <a:t>ayiklama</a:t>
            </a:r>
            <a:endParaRPr lang="tr-TR" sz="1100" dirty="0"/>
          </a:p>
          <a:p>
            <a:pPr>
              <a:buNone/>
            </a:pPr>
            <a:r>
              <a:rPr lang="tr-TR" sz="1100" dirty="0" err="1"/>
              <a:t>int</a:t>
            </a:r>
            <a:r>
              <a:rPr lang="tr-TR" sz="1100" dirty="0"/>
              <a:t> </a:t>
            </a:r>
            <a:r>
              <a:rPr lang="tr-TR" sz="1100" dirty="0" err="1"/>
              <a:t>araligin</a:t>
            </a:r>
            <a:r>
              <a:rPr lang="tr-TR" sz="1100" dirty="0"/>
              <a:t>_</a:t>
            </a:r>
            <a:r>
              <a:rPr lang="tr-TR" sz="1100" dirty="0" err="1"/>
              <a:t>ortasi</a:t>
            </a:r>
            <a:r>
              <a:rPr lang="tr-TR" sz="1100" dirty="0"/>
              <a:t>= (</a:t>
            </a:r>
            <a:r>
              <a:rPr lang="tr-TR" sz="1100" dirty="0" err="1"/>
              <a:t>araligin</a:t>
            </a:r>
            <a:r>
              <a:rPr lang="tr-TR" sz="1100" dirty="0"/>
              <a:t>_sol_</a:t>
            </a:r>
            <a:r>
              <a:rPr lang="tr-TR" sz="1100" dirty="0" err="1"/>
              <a:t>tarafi</a:t>
            </a:r>
            <a:r>
              <a:rPr lang="tr-TR" sz="1100" dirty="0"/>
              <a:t>+</a:t>
            </a:r>
            <a:r>
              <a:rPr lang="tr-TR" sz="1100" dirty="0" err="1"/>
              <a:t>araligin</a:t>
            </a:r>
            <a:r>
              <a:rPr lang="tr-TR" sz="1100" dirty="0"/>
              <a:t>_</a:t>
            </a:r>
            <a:r>
              <a:rPr lang="tr-TR" sz="1100" dirty="0" err="1"/>
              <a:t>sag</a:t>
            </a:r>
            <a:r>
              <a:rPr lang="tr-TR" sz="1100" dirty="0"/>
              <a:t>_</a:t>
            </a:r>
            <a:r>
              <a:rPr lang="tr-TR" sz="1100" dirty="0" err="1"/>
              <a:t>tarafi</a:t>
            </a:r>
            <a:r>
              <a:rPr lang="tr-TR" sz="1100" dirty="0"/>
              <a:t>)/2;</a:t>
            </a:r>
          </a:p>
          <a:p>
            <a:pPr>
              <a:buNone/>
            </a:pPr>
            <a:r>
              <a:rPr lang="tr-TR" sz="1100" dirty="0"/>
              <a:t>	</a:t>
            </a:r>
          </a:p>
          <a:p>
            <a:pPr>
              <a:buNone/>
            </a:pPr>
            <a:r>
              <a:rPr lang="tr-TR" sz="1100" dirty="0" err="1"/>
              <a:t>while</a:t>
            </a:r>
            <a:r>
              <a:rPr lang="tr-TR" sz="1100" dirty="0"/>
              <a:t>(dizi[</a:t>
            </a:r>
            <a:r>
              <a:rPr lang="tr-TR" sz="1100" dirty="0" err="1"/>
              <a:t>araligin</a:t>
            </a:r>
            <a:r>
              <a:rPr lang="tr-TR" sz="1100" dirty="0"/>
              <a:t>_</a:t>
            </a:r>
            <a:r>
              <a:rPr lang="tr-TR" sz="1100" dirty="0" err="1"/>
              <a:t>ortasi</a:t>
            </a:r>
            <a:r>
              <a:rPr lang="tr-TR" sz="1100" dirty="0"/>
              <a:t>]!=ARANAN_DEGER){</a:t>
            </a:r>
          </a:p>
          <a:p>
            <a:pPr>
              <a:buNone/>
            </a:pPr>
            <a:r>
              <a:rPr lang="tr-TR" sz="1100" dirty="0"/>
              <a:t>	</a:t>
            </a:r>
            <a:r>
              <a:rPr lang="tr-TR" sz="1100" dirty="0" err="1"/>
              <a:t>if</a:t>
            </a:r>
            <a:r>
              <a:rPr lang="tr-TR" sz="1100" dirty="0"/>
              <a:t>(dizi[</a:t>
            </a:r>
            <a:r>
              <a:rPr lang="tr-TR" sz="1100" dirty="0" err="1"/>
              <a:t>araligin</a:t>
            </a:r>
            <a:r>
              <a:rPr lang="tr-TR" sz="1100" dirty="0"/>
              <a:t>_</a:t>
            </a:r>
            <a:r>
              <a:rPr lang="tr-TR" sz="1100" dirty="0" err="1"/>
              <a:t>ortasi</a:t>
            </a:r>
            <a:r>
              <a:rPr lang="tr-TR" sz="1100" dirty="0"/>
              <a:t>]&gt;ARANAN_DEGER) //demek ki sola </a:t>
            </a:r>
            <a:r>
              <a:rPr lang="tr-TR" sz="1100" dirty="0" err="1"/>
              <a:t>yonelmeli</a:t>
            </a:r>
            <a:r>
              <a:rPr lang="tr-TR" sz="1100" dirty="0"/>
              <a:t>...</a:t>
            </a:r>
          </a:p>
          <a:p>
            <a:pPr>
              <a:buNone/>
            </a:pPr>
            <a:r>
              <a:rPr lang="tr-TR" sz="1100" dirty="0"/>
              <a:t>			</a:t>
            </a:r>
            <a:r>
              <a:rPr lang="tr-TR" sz="1100" dirty="0" err="1"/>
              <a:t>araligin</a:t>
            </a:r>
            <a:r>
              <a:rPr lang="tr-TR" sz="1100" dirty="0"/>
              <a:t>_</a:t>
            </a:r>
            <a:r>
              <a:rPr lang="tr-TR" sz="1100" dirty="0" err="1"/>
              <a:t>sag</a:t>
            </a:r>
            <a:r>
              <a:rPr lang="tr-TR" sz="1100" dirty="0"/>
              <a:t>_</a:t>
            </a:r>
            <a:r>
              <a:rPr lang="tr-TR" sz="1100" dirty="0" err="1"/>
              <a:t>tarafi</a:t>
            </a:r>
            <a:r>
              <a:rPr lang="tr-TR" sz="1100" dirty="0"/>
              <a:t> = </a:t>
            </a:r>
            <a:r>
              <a:rPr lang="tr-TR" sz="1100" dirty="0" err="1"/>
              <a:t>araligin</a:t>
            </a:r>
            <a:r>
              <a:rPr lang="tr-TR" sz="1100" dirty="0"/>
              <a:t>_</a:t>
            </a:r>
            <a:r>
              <a:rPr lang="tr-TR" sz="1100" dirty="0" err="1"/>
              <a:t>ortasi</a:t>
            </a:r>
            <a:r>
              <a:rPr lang="tr-TR" sz="1100" dirty="0"/>
              <a:t>;</a:t>
            </a:r>
          </a:p>
          <a:p>
            <a:pPr>
              <a:buNone/>
            </a:pPr>
            <a:r>
              <a:rPr lang="tr-TR" sz="1100" dirty="0"/>
              <a:t>		else //demek ki sola </a:t>
            </a:r>
            <a:r>
              <a:rPr lang="tr-TR" sz="1100" dirty="0" err="1"/>
              <a:t>yonelmeli</a:t>
            </a:r>
            <a:r>
              <a:rPr lang="tr-TR" sz="1100" dirty="0"/>
              <a:t>...</a:t>
            </a:r>
          </a:p>
          <a:p>
            <a:pPr>
              <a:buNone/>
            </a:pPr>
            <a:r>
              <a:rPr lang="tr-TR" sz="1100" dirty="0"/>
              <a:t>			</a:t>
            </a:r>
            <a:r>
              <a:rPr lang="tr-TR" sz="1100" dirty="0" err="1"/>
              <a:t>araligin</a:t>
            </a:r>
            <a:r>
              <a:rPr lang="tr-TR" sz="1100" dirty="0"/>
              <a:t>_sol_</a:t>
            </a:r>
            <a:r>
              <a:rPr lang="tr-TR" sz="1100" dirty="0" err="1"/>
              <a:t>tarafi</a:t>
            </a:r>
            <a:r>
              <a:rPr lang="tr-TR" sz="1100" dirty="0"/>
              <a:t> = </a:t>
            </a:r>
            <a:r>
              <a:rPr lang="tr-TR" sz="1100" dirty="0" err="1"/>
              <a:t>araligin</a:t>
            </a:r>
            <a:r>
              <a:rPr lang="tr-TR" sz="1100" dirty="0"/>
              <a:t>_</a:t>
            </a:r>
            <a:r>
              <a:rPr lang="tr-TR" sz="1100" dirty="0" err="1"/>
              <a:t>ortasi</a:t>
            </a:r>
            <a:r>
              <a:rPr lang="tr-TR" sz="1100" dirty="0"/>
              <a:t>;</a:t>
            </a:r>
          </a:p>
          <a:p>
            <a:pPr>
              <a:buNone/>
            </a:pPr>
            <a:r>
              <a:rPr lang="tr-TR" sz="1100" dirty="0" err="1"/>
              <a:t>sleep</a:t>
            </a:r>
            <a:r>
              <a:rPr lang="tr-TR" sz="1100" dirty="0"/>
              <a:t>(1); </a:t>
            </a:r>
            <a:r>
              <a:rPr lang="tr-TR" sz="1100" dirty="0" err="1"/>
              <a:t>printf</a:t>
            </a:r>
            <a:r>
              <a:rPr lang="tr-TR" sz="1100" dirty="0"/>
              <a:t>("arama %d: </a:t>
            </a:r>
            <a:r>
              <a:rPr lang="tr-TR" sz="1100" dirty="0" err="1"/>
              <a:t>sayi</a:t>
            </a:r>
            <a:r>
              <a:rPr lang="tr-TR" sz="1100" dirty="0"/>
              <a:t> (%d,%d) indis </a:t>
            </a:r>
            <a:r>
              <a:rPr lang="tr-TR" sz="1100" dirty="0" err="1"/>
              <a:t>araliginda</a:t>
            </a:r>
            <a:r>
              <a:rPr lang="tr-TR" sz="1100" dirty="0"/>
              <a:t>.\n", ++arama_no, </a:t>
            </a:r>
            <a:r>
              <a:rPr lang="tr-TR" sz="1100" dirty="0" err="1"/>
              <a:t>araligin</a:t>
            </a:r>
            <a:r>
              <a:rPr lang="tr-TR" sz="1100" dirty="0"/>
              <a:t>_sol_</a:t>
            </a:r>
            <a:r>
              <a:rPr lang="tr-TR" sz="1100" dirty="0" err="1"/>
              <a:t>tarafi</a:t>
            </a:r>
            <a:r>
              <a:rPr lang="tr-TR" sz="1100" dirty="0"/>
              <a:t>, </a:t>
            </a:r>
            <a:r>
              <a:rPr lang="tr-TR" sz="1100" dirty="0" err="1"/>
              <a:t>araligin</a:t>
            </a:r>
            <a:r>
              <a:rPr lang="tr-TR" sz="1100" dirty="0"/>
              <a:t>_</a:t>
            </a:r>
            <a:r>
              <a:rPr lang="tr-TR" sz="1100" dirty="0" err="1"/>
              <a:t>sag</a:t>
            </a:r>
            <a:r>
              <a:rPr lang="tr-TR" sz="1100" dirty="0"/>
              <a:t>_</a:t>
            </a:r>
            <a:r>
              <a:rPr lang="tr-TR" sz="1100" dirty="0" err="1"/>
              <a:t>tarafi</a:t>
            </a:r>
            <a:r>
              <a:rPr lang="tr-TR" sz="1100" dirty="0"/>
              <a:t>) ; //hata </a:t>
            </a:r>
            <a:r>
              <a:rPr lang="tr-TR" sz="1100" dirty="0" err="1"/>
              <a:t>ayiklama</a:t>
            </a:r>
            <a:endParaRPr lang="tr-TR" sz="1100" dirty="0"/>
          </a:p>
          <a:p>
            <a:pPr>
              <a:buNone/>
            </a:pPr>
            <a:r>
              <a:rPr lang="tr-TR" sz="1100" dirty="0" err="1"/>
              <a:t>araligin</a:t>
            </a:r>
            <a:r>
              <a:rPr lang="tr-TR" sz="1100" dirty="0"/>
              <a:t>_</a:t>
            </a:r>
            <a:r>
              <a:rPr lang="tr-TR" sz="1100" dirty="0" err="1"/>
              <a:t>ortasi</a:t>
            </a:r>
            <a:r>
              <a:rPr lang="tr-TR" sz="1100" dirty="0"/>
              <a:t>= (</a:t>
            </a:r>
            <a:r>
              <a:rPr lang="tr-TR" sz="1100" dirty="0" err="1"/>
              <a:t>araligin</a:t>
            </a:r>
            <a:r>
              <a:rPr lang="tr-TR" sz="1100" dirty="0"/>
              <a:t>_sol_</a:t>
            </a:r>
            <a:r>
              <a:rPr lang="tr-TR" sz="1100" dirty="0" err="1"/>
              <a:t>tarafi</a:t>
            </a:r>
            <a:r>
              <a:rPr lang="tr-TR" sz="1100" dirty="0"/>
              <a:t>+</a:t>
            </a:r>
            <a:r>
              <a:rPr lang="tr-TR" sz="1100" dirty="0" err="1"/>
              <a:t>araligin</a:t>
            </a:r>
            <a:r>
              <a:rPr lang="tr-TR" sz="1100" dirty="0"/>
              <a:t>_</a:t>
            </a:r>
            <a:r>
              <a:rPr lang="tr-TR" sz="1100" dirty="0" err="1"/>
              <a:t>sag</a:t>
            </a:r>
            <a:r>
              <a:rPr lang="tr-TR" sz="1100" dirty="0"/>
              <a:t>_</a:t>
            </a:r>
            <a:r>
              <a:rPr lang="tr-TR" sz="1100" dirty="0" err="1"/>
              <a:t>tarafi</a:t>
            </a:r>
            <a:r>
              <a:rPr lang="tr-TR" sz="1100" dirty="0"/>
              <a:t>)/2;</a:t>
            </a:r>
          </a:p>
          <a:p>
            <a:pPr>
              <a:buNone/>
            </a:pPr>
            <a:r>
              <a:rPr lang="tr-TR" sz="1100" dirty="0" err="1"/>
              <a:t>if</a:t>
            </a:r>
            <a:r>
              <a:rPr lang="tr-TR" sz="1100" dirty="0"/>
              <a:t>(</a:t>
            </a:r>
            <a:r>
              <a:rPr lang="tr-TR" sz="1100" dirty="0" err="1"/>
              <a:t>araligin</a:t>
            </a:r>
            <a:r>
              <a:rPr lang="tr-TR" sz="1100" dirty="0"/>
              <a:t>_</a:t>
            </a:r>
            <a:r>
              <a:rPr lang="tr-TR" sz="1100" dirty="0" err="1"/>
              <a:t>ortasi</a:t>
            </a:r>
            <a:r>
              <a:rPr lang="tr-TR" sz="1100" dirty="0"/>
              <a:t>==</a:t>
            </a:r>
            <a:r>
              <a:rPr lang="tr-TR" sz="1100" dirty="0" err="1"/>
              <a:t>araligin</a:t>
            </a:r>
            <a:r>
              <a:rPr lang="tr-TR" sz="1100" dirty="0"/>
              <a:t>_sol_</a:t>
            </a:r>
            <a:r>
              <a:rPr lang="tr-TR" sz="1100" dirty="0" err="1"/>
              <a:t>tarafi</a:t>
            </a:r>
            <a:r>
              <a:rPr lang="tr-TR" sz="1100" dirty="0"/>
              <a:t>) </a:t>
            </a:r>
          </a:p>
          <a:p>
            <a:pPr>
              <a:buNone/>
            </a:pPr>
            <a:r>
              <a:rPr lang="tr-TR" sz="1100" dirty="0"/>
              <a:t>   { </a:t>
            </a:r>
            <a:r>
              <a:rPr lang="tr-TR" sz="1100" dirty="0" err="1"/>
              <a:t>printf</a:t>
            </a:r>
            <a:r>
              <a:rPr lang="tr-TR" sz="1100" dirty="0"/>
              <a:t>("</a:t>
            </a:r>
            <a:r>
              <a:rPr lang="tr-TR" sz="1100" dirty="0" err="1"/>
              <a:t>Araligin</a:t>
            </a:r>
            <a:r>
              <a:rPr lang="tr-TR" sz="1100" dirty="0"/>
              <a:t> </a:t>
            </a:r>
            <a:r>
              <a:rPr lang="tr-TR" sz="1100" dirty="0" err="1"/>
              <a:t>icinde</a:t>
            </a:r>
            <a:r>
              <a:rPr lang="tr-TR" sz="1100" dirty="0"/>
              <a:t> </a:t>
            </a:r>
            <a:r>
              <a:rPr lang="tr-TR" sz="1100" dirty="0" err="1"/>
              <a:t>sayi</a:t>
            </a:r>
            <a:r>
              <a:rPr lang="tr-TR" sz="1100" dirty="0"/>
              <a:t> </a:t>
            </a:r>
            <a:r>
              <a:rPr lang="tr-TR" sz="1100" dirty="0" err="1"/>
              <a:t>kalmadi</a:t>
            </a:r>
            <a:r>
              <a:rPr lang="tr-TR" sz="1100" dirty="0"/>
              <a:t>. </a:t>
            </a:r>
            <a:r>
              <a:rPr lang="tr-TR" sz="1100" dirty="0" err="1"/>
              <a:t>Sayi</a:t>
            </a:r>
            <a:r>
              <a:rPr lang="tr-TR" sz="1100" dirty="0"/>
              <a:t> </a:t>
            </a:r>
            <a:r>
              <a:rPr lang="tr-TR" sz="1100" dirty="0" err="1"/>
              <a:t>bulunamadi</a:t>
            </a:r>
            <a:r>
              <a:rPr lang="tr-TR" sz="1100" dirty="0"/>
              <a:t>."); </a:t>
            </a:r>
            <a:r>
              <a:rPr lang="tr-TR" sz="1100" dirty="0" err="1"/>
              <a:t>getch</a:t>
            </a:r>
            <a:r>
              <a:rPr lang="tr-TR" sz="1100" dirty="0"/>
              <a:t>(); </a:t>
            </a:r>
            <a:r>
              <a:rPr lang="tr-TR" sz="1100" dirty="0" err="1"/>
              <a:t>return</a:t>
            </a:r>
            <a:r>
              <a:rPr lang="tr-TR" sz="1100" dirty="0"/>
              <a:t> 0;}</a:t>
            </a:r>
          </a:p>
          <a:p>
            <a:pPr>
              <a:buNone/>
            </a:pPr>
            <a:r>
              <a:rPr lang="tr-TR" sz="1100" dirty="0"/>
              <a:t>}</a:t>
            </a:r>
          </a:p>
          <a:p>
            <a:pPr>
              <a:buNone/>
            </a:pPr>
            <a:r>
              <a:rPr lang="tr-TR" sz="1100" dirty="0" err="1"/>
              <a:t>printf</a:t>
            </a:r>
            <a:r>
              <a:rPr lang="tr-TR" sz="1100" dirty="0"/>
              <a:t>("%d dizide bulundu. </a:t>
            </a:r>
            <a:r>
              <a:rPr lang="tr-TR" sz="1100" dirty="0" err="1"/>
              <a:t>Indis</a:t>
            </a:r>
            <a:r>
              <a:rPr lang="tr-TR" sz="1100" dirty="0"/>
              <a:t>:%d", ARANAN_DEGER,</a:t>
            </a:r>
            <a:r>
              <a:rPr lang="tr-TR" sz="1100" dirty="0" err="1"/>
              <a:t>araligin</a:t>
            </a:r>
            <a:r>
              <a:rPr lang="tr-TR" sz="1100" dirty="0"/>
              <a:t>_</a:t>
            </a:r>
            <a:r>
              <a:rPr lang="tr-TR" sz="1100" dirty="0" err="1"/>
              <a:t>ortasi</a:t>
            </a:r>
            <a:r>
              <a:rPr lang="tr-TR" sz="1100" dirty="0"/>
              <a:t>);</a:t>
            </a:r>
          </a:p>
          <a:p>
            <a:pPr>
              <a:buNone/>
            </a:pPr>
            <a:r>
              <a:rPr lang="tr-TR" sz="1100" dirty="0" err="1"/>
              <a:t>getch</a:t>
            </a:r>
            <a:r>
              <a:rPr lang="tr-TR" sz="1100" dirty="0"/>
              <a:t>();</a:t>
            </a:r>
          </a:p>
          <a:p>
            <a:pPr>
              <a:buNone/>
            </a:pPr>
            <a:r>
              <a:rPr lang="tr-TR" sz="1100" dirty="0" err="1"/>
              <a:t>return</a:t>
            </a:r>
            <a:r>
              <a:rPr lang="tr-TR" sz="1100" dirty="0"/>
              <a:t> 0;</a:t>
            </a:r>
          </a:p>
          <a:p>
            <a:pPr>
              <a:buNone/>
            </a:pPr>
            <a:r>
              <a:rPr lang="tr-TR" sz="1050" dirty="0"/>
              <a:t>}</a:t>
            </a:r>
          </a:p>
        </p:txBody>
      </p:sp>
      <p:pic>
        <p:nvPicPr>
          <p:cNvPr id="8" name="7 Resim" descr="bilgisayar.wmf"/>
          <p:cNvPicPr>
            <a:picLocks noChangeAspect="1"/>
          </p:cNvPicPr>
          <p:nvPr/>
        </p:nvPicPr>
        <p:blipFill>
          <a:blip r:embed="rId3"/>
          <a:stretch>
            <a:fillRect/>
          </a:stretch>
        </p:blipFill>
        <p:spPr>
          <a:xfrm>
            <a:off x="7572396" y="214290"/>
            <a:ext cx="1071570" cy="1094129"/>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1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6" name="5 Resim" descr="Insertion-Sort.jpg"/>
          <p:cNvPicPr>
            <a:picLocks noChangeAspect="1"/>
          </p:cNvPicPr>
          <p:nvPr/>
        </p:nvPicPr>
        <p:blipFill>
          <a:blip r:embed="rId3"/>
          <a:stretch>
            <a:fillRect/>
          </a:stretch>
        </p:blipFill>
        <p:spPr>
          <a:xfrm>
            <a:off x="584376" y="4429132"/>
            <a:ext cx="2824559" cy="2428868"/>
          </a:xfrm>
          <a:prstGeom prst="rect">
            <a:avLst/>
          </a:prstGeom>
        </p:spPr>
      </p:pic>
      <p:sp>
        <p:nvSpPr>
          <p:cNvPr id="2" name="1 Başlık"/>
          <p:cNvSpPr>
            <a:spLocks noGrp="1"/>
          </p:cNvSpPr>
          <p:nvPr>
            <p:ph type="title"/>
          </p:nvPr>
        </p:nvSpPr>
        <p:spPr/>
        <p:txBody>
          <a:bodyPr/>
          <a:lstStyle/>
          <a:p>
            <a:r>
              <a:rPr lang="tr-TR" dirty="0"/>
              <a:t>“</a:t>
            </a:r>
            <a:r>
              <a:rPr lang="tr-TR" dirty="0" err="1"/>
              <a:t>Insertion</a:t>
            </a:r>
            <a:r>
              <a:rPr lang="tr-TR" dirty="0"/>
              <a:t> </a:t>
            </a:r>
            <a:r>
              <a:rPr lang="tr-TR" dirty="0" err="1"/>
              <a:t>sort</a:t>
            </a:r>
            <a:r>
              <a:rPr lang="tr-TR" dirty="0"/>
              <a:t>” sıralama algoritması</a:t>
            </a:r>
          </a:p>
        </p:txBody>
      </p:sp>
      <p:sp>
        <p:nvSpPr>
          <p:cNvPr id="3" name="2 İçerik Yer Tutucusu"/>
          <p:cNvSpPr>
            <a:spLocks noGrp="1"/>
          </p:cNvSpPr>
          <p:nvPr>
            <p:ph sz="quarter" idx="1"/>
          </p:nvPr>
        </p:nvSpPr>
        <p:spPr/>
        <p:txBody>
          <a:bodyPr>
            <a:noAutofit/>
          </a:bodyPr>
          <a:lstStyle/>
          <a:p>
            <a:pPr>
              <a:buNone/>
            </a:pPr>
            <a:r>
              <a:rPr lang="tr-TR" sz="1400" dirty="0" err="1"/>
              <a:t>void</a:t>
            </a:r>
            <a:r>
              <a:rPr lang="tr-TR" sz="1400" dirty="0"/>
              <a:t> </a:t>
            </a:r>
            <a:r>
              <a:rPr lang="tr-TR" sz="1400" dirty="0" err="1"/>
              <a:t>insertionSort</a:t>
            </a:r>
            <a:r>
              <a:rPr lang="tr-TR" sz="1400" dirty="0"/>
              <a:t>(</a:t>
            </a:r>
            <a:r>
              <a:rPr lang="tr-TR" sz="1400" dirty="0" err="1"/>
              <a:t>int</a:t>
            </a:r>
            <a:r>
              <a:rPr lang="tr-TR" sz="1400" dirty="0"/>
              <a:t> </a:t>
            </a:r>
            <a:r>
              <a:rPr lang="tr-TR" sz="1400" dirty="0" err="1"/>
              <a:t>arr</a:t>
            </a:r>
            <a:r>
              <a:rPr lang="tr-TR" sz="1400" dirty="0"/>
              <a:t>[], </a:t>
            </a:r>
            <a:r>
              <a:rPr lang="tr-TR" sz="1400" dirty="0" err="1"/>
              <a:t>int</a:t>
            </a:r>
            <a:r>
              <a:rPr lang="tr-TR" sz="1400" dirty="0"/>
              <a:t> n) {</a:t>
            </a:r>
          </a:p>
          <a:p>
            <a:pPr>
              <a:buNone/>
            </a:pPr>
            <a:r>
              <a:rPr lang="tr-TR" sz="1400" dirty="0"/>
              <a:t>   </a:t>
            </a:r>
            <a:r>
              <a:rPr lang="tr-TR" sz="1400" dirty="0" err="1"/>
              <a:t>int</a:t>
            </a:r>
            <a:r>
              <a:rPr lang="tr-TR" sz="1400" dirty="0"/>
              <a:t> i, </a:t>
            </a:r>
            <a:r>
              <a:rPr lang="tr-TR" sz="1400" dirty="0" err="1"/>
              <a:t>key</a:t>
            </a:r>
            <a:r>
              <a:rPr lang="tr-TR" sz="1400" dirty="0"/>
              <a:t>, j;</a:t>
            </a:r>
          </a:p>
          <a:p>
            <a:pPr>
              <a:buNone/>
            </a:pPr>
            <a:r>
              <a:rPr lang="tr-TR" sz="1400" dirty="0"/>
              <a:t>   </a:t>
            </a:r>
            <a:r>
              <a:rPr lang="tr-TR" sz="1400" dirty="0" err="1"/>
              <a:t>for</a:t>
            </a:r>
            <a:r>
              <a:rPr lang="tr-TR" sz="1400" dirty="0"/>
              <a:t> (i = 1; i &lt; n; i++)</a:t>
            </a:r>
          </a:p>
          <a:p>
            <a:pPr>
              <a:buNone/>
            </a:pPr>
            <a:r>
              <a:rPr lang="tr-TR" sz="1400" dirty="0"/>
              <a:t>   {</a:t>
            </a:r>
          </a:p>
          <a:p>
            <a:pPr>
              <a:buNone/>
            </a:pPr>
            <a:r>
              <a:rPr lang="tr-TR" sz="1400" dirty="0"/>
              <a:t>       </a:t>
            </a:r>
            <a:r>
              <a:rPr lang="tr-TR" sz="1400" dirty="0" err="1"/>
              <a:t>key</a:t>
            </a:r>
            <a:r>
              <a:rPr lang="tr-TR" sz="1400" dirty="0"/>
              <a:t> = </a:t>
            </a:r>
            <a:r>
              <a:rPr lang="tr-TR" sz="1400" dirty="0" err="1"/>
              <a:t>arr</a:t>
            </a:r>
            <a:r>
              <a:rPr lang="tr-TR" sz="1400" dirty="0"/>
              <a:t>[i];</a:t>
            </a:r>
          </a:p>
          <a:p>
            <a:pPr>
              <a:buNone/>
            </a:pPr>
            <a:r>
              <a:rPr lang="tr-TR" sz="1400" dirty="0"/>
              <a:t>       j = i-1;</a:t>
            </a:r>
          </a:p>
          <a:p>
            <a:pPr>
              <a:buNone/>
            </a:pPr>
            <a:r>
              <a:rPr lang="tr-TR" sz="1400" dirty="0"/>
              <a:t>       /* </a:t>
            </a:r>
            <a:r>
              <a:rPr lang="tr-TR" sz="1400" dirty="0" err="1"/>
              <a:t>Move</a:t>
            </a:r>
            <a:r>
              <a:rPr lang="tr-TR" sz="1400" dirty="0"/>
              <a:t> </a:t>
            </a:r>
            <a:r>
              <a:rPr lang="tr-TR" sz="1400" dirty="0" err="1"/>
              <a:t>elements</a:t>
            </a:r>
            <a:r>
              <a:rPr lang="tr-TR" sz="1400" dirty="0"/>
              <a:t> of </a:t>
            </a:r>
            <a:r>
              <a:rPr lang="tr-TR" sz="1400" dirty="0" err="1"/>
              <a:t>arr</a:t>
            </a:r>
            <a:r>
              <a:rPr lang="tr-TR" sz="1400" dirty="0"/>
              <a:t>[0..i-1], </a:t>
            </a:r>
            <a:r>
              <a:rPr lang="tr-TR" sz="1400" dirty="0" err="1"/>
              <a:t>that</a:t>
            </a:r>
            <a:r>
              <a:rPr lang="tr-TR" sz="1400" dirty="0"/>
              <a:t> </a:t>
            </a:r>
            <a:r>
              <a:rPr lang="tr-TR" sz="1400" dirty="0" err="1"/>
              <a:t>are</a:t>
            </a:r>
            <a:r>
              <a:rPr lang="tr-TR" sz="1400" dirty="0"/>
              <a:t> </a:t>
            </a:r>
            <a:r>
              <a:rPr lang="tr-TR" sz="1400" dirty="0" err="1"/>
              <a:t>greater</a:t>
            </a:r>
            <a:r>
              <a:rPr lang="tr-TR" sz="1400" dirty="0"/>
              <a:t> </a:t>
            </a:r>
            <a:r>
              <a:rPr lang="tr-TR" sz="1400" dirty="0" err="1"/>
              <a:t>than</a:t>
            </a:r>
            <a:r>
              <a:rPr lang="tr-TR" sz="1400" dirty="0"/>
              <a:t> </a:t>
            </a:r>
            <a:r>
              <a:rPr lang="tr-TR" sz="1400" dirty="0" err="1"/>
              <a:t>key</a:t>
            </a:r>
            <a:r>
              <a:rPr lang="tr-TR" sz="1400" dirty="0"/>
              <a:t>, </a:t>
            </a:r>
            <a:r>
              <a:rPr lang="tr-TR" sz="1400" dirty="0" err="1"/>
              <a:t>to</a:t>
            </a:r>
            <a:r>
              <a:rPr lang="tr-TR" sz="1400" dirty="0"/>
              <a:t> </a:t>
            </a:r>
            <a:r>
              <a:rPr lang="tr-TR" sz="1400" dirty="0" err="1"/>
              <a:t>one</a:t>
            </a:r>
            <a:r>
              <a:rPr lang="tr-TR" sz="1400" dirty="0"/>
              <a:t> </a:t>
            </a:r>
            <a:r>
              <a:rPr lang="tr-TR" sz="1400" dirty="0" err="1"/>
              <a:t>position</a:t>
            </a:r>
            <a:r>
              <a:rPr lang="tr-TR" sz="1400" dirty="0"/>
              <a:t> </a:t>
            </a:r>
            <a:r>
              <a:rPr lang="tr-TR" sz="1400" dirty="0" err="1"/>
              <a:t>ahead</a:t>
            </a:r>
            <a:r>
              <a:rPr lang="tr-TR" sz="1400" dirty="0"/>
              <a:t> of </a:t>
            </a:r>
            <a:r>
              <a:rPr lang="tr-TR" sz="1400" dirty="0" err="1"/>
              <a:t>their</a:t>
            </a:r>
            <a:r>
              <a:rPr lang="tr-TR" sz="1400" dirty="0"/>
              <a:t> </a:t>
            </a:r>
            <a:r>
              <a:rPr lang="tr-TR" sz="1400" dirty="0" err="1"/>
              <a:t>current</a:t>
            </a:r>
            <a:r>
              <a:rPr lang="tr-TR" sz="1400" dirty="0"/>
              <a:t> </a:t>
            </a:r>
            <a:r>
              <a:rPr lang="tr-TR" sz="1400" dirty="0" err="1"/>
              <a:t>position</a:t>
            </a:r>
            <a:r>
              <a:rPr lang="tr-TR" sz="1400" dirty="0"/>
              <a:t> */</a:t>
            </a:r>
          </a:p>
          <a:p>
            <a:pPr>
              <a:buNone/>
            </a:pPr>
            <a:r>
              <a:rPr lang="tr-TR" sz="1400" dirty="0"/>
              <a:t>       </a:t>
            </a:r>
            <a:r>
              <a:rPr lang="tr-TR" sz="1400" dirty="0" err="1"/>
              <a:t>while</a:t>
            </a:r>
            <a:r>
              <a:rPr lang="tr-TR" sz="1400" dirty="0"/>
              <a:t> (j &gt;= 0 &amp;&amp; </a:t>
            </a:r>
            <a:r>
              <a:rPr lang="tr-TR" sz="1400" dirty="0" err="1"/>
              <a:t>arr</a:t>
            </a:r>
            <a:r>
              <a:rPr lang="tr-TR" sz="1400" dirty="0"/>
              <a:t>[j] &gt; </a:t>
            </a:r>
            <a:r>
              <a:rPr lang="tr-TR" sz="1400" dirty="0" err="1"/>
              <a:t>key</a:t>
            </a:r>
            <a:r>
              <a:rPr lang="tr-TR" sz="1400" dirty="0"/>
              <a:t>)</a:t>
            </a:r>
          </a:p>
          <a:p>
            <a:pPr>
              <a:buNone/>
            </a:pPr>
            <a:r>
              <a:rPr lang="tr-TR" sz="1400" dirty="0"/>
              <a:t>       {</a:t>
            </a:r>
          </a:p>
          <a:p>
            <a:pPr>
              <a:buNone/>
            </a:pPr>
            <a:r>
              <a:rPr lang="tr-TR" sz="1400" dirty="0"/>
              <a:t>           </a:t>
            </a:r>
            <a:r>
              <a:rPr lang="tr-TR" sz="1400" dirty="0" err="1"/>
              <a:t>arr</a:t>
            </a:r>
            <a:r>
              <a:rPr lang="tr-TR" sz="1400" dirty="0"/>
              <a:t>[j+1] = </a:t>
            </a:r>
            <a:r>
              <a:rPr lang="tr-TR" sz="1400" dirty="0" err="1"/>
              <a:t>arr</a:t>
            </a:r>
            <a:r>
              <a:rPr lang="tr-TR" sz="1400" dirty="0"/>
              <a:t>[j];</a:t>
            </a:r>
          </a:p>
          <a:p>
            <a:pPr>
              <a:buNone/>
            </a:pPr>
            <a:r>
              <a:rPr lang="tr-TR" sz="1400" dirty="0"/>
              <a:t>           j = j-1;</a:t>
            </a:r>
          </a:p>
          <a:p>
            <a:pPr>
              <a:buNone/>
            </a:pPr>
            <a:r>
              <a:rPr lang="tr-TR" sz="1400" dirty="0"/>
              <a:t>       }</a:t>
            </a:r>
          </a:p>
          <a:p>
            <a:pPr>
              <a:buNone/>
            </a:pPr>
            <a:r>
              <a:rPr lang="tr-TR" sz="1400" dirty="0"/>
              <a:t>       </a:t>
            </a:r>
            <a:r>
              <a:rPr lang="tr-TR" sz="1400" dirty="0" err="1"/>
              <a:t>arr</a:t>
            </a:r>
            <a:r>
              <a:rPr lang="tr-TR" sz="1400" dirty="0"/>
              <a:t>[j+1] = </a:t>
            </a:r>
            <a:r>
              <a:rPr lang="tr-TR" sz="1400" dirty="0" err="1"/>
              <a:t>key</a:t>
            </a:r>
            <a:r>
              <a:rPr lang="tr-TR" sz="1400" dirty="0"/>
              <a:t>;</a:t>
            </a:r>
          </a:p>
          <a:p>
            <a:pPr>
              <a:buNone/>
            </a:pPr>
            <a:r>
              <a:rPr lang="tr-TR" sz="1400" dirty="0"/>
              <a:t>   } }</a:t>
            </a:r>
          </a:p>
        </p:txBody>
      </p:sp>
      <p:pic>
        <p:nvPicPr>
          <p:cNvPr id="5" name="4 Resim" descr="Insertion-sort-example-300px.gif"/>
          <p:cNvPicPr>
            <a:picLocks noChangeAspect="1"/>
          </p:cNvPicPr>
          <p:nvPr/>
        </p:nvPicPr>
        <p:blipFill>
          <a:blip r:embed="rId4"/>
          <a:stretch>
            <a:fillRect/>
          </a:stretch>
        </p:blipFill>
        <p:spPr>
          <a:xfrm>
            <a:off x="3714744" y="3429000"/>
            <a:ext cx="4357698" cy="2614619"/>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1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1026" name="Picture 2" descr="Image result for thread"/>
          <p:cNvPicPr>
            <a:picLocks noChangeAspect="1" noChangeArrowheads="1"/>
          </p:cNvPicPr>
          <p:nvPr/>
        </p:nvPicPr>
        <p:blipFill>
          <a:blip r:embed="rId3">
            <a:clrChange>
              <a:clrFrom>
                <a:srgbClr val="FFFFFF"/>
              </a:clrFrom>
              <a:clrTo>
                <a:srgbClr val="FFFFFF">
                  <a:alpha val="0"/>
                </a:srgbClr>
              </a:clrTo>
            </a:clrChange>
          </a:blip>
          <a:srcRect t="5705"/>
          <a:stretch>
            <a:fillRect/>
          </a:stretch>
        </p:blipFill>
        <p:spPr bwMode="auto">
          <a:xfrm>
            <a:off x="6072198" y="91498"/>
            <a:ext cx="2571768" cy="1512076"/>
          </a:xfrm>
          <a:prstGeom prst="rect">
            <a:avLst/>
          </a:prstGeom>
          <a:noFill/>
        </p:spPr>
      </p:pic>
      <p:sp>
        <p:nvSpPr>
          <p:cNvPr id="2" name="1 Başlık"/>
          <p:cNvSpPr>
            <a:spLocks noGrp="1"/>
          </p:cNvSpPr>
          <p:nvPr>
            <p:ph type="title"/>
          </p:nvPr>
        </p:nvSpPr>
        <p:spPr/>
        <p:txBody>
          <a:bodyPr>
            <a:normAutofit/>
          </a:bodyPr>
          <a:lstStyle/>
          <a:p>
            <a:r>
              <a:rPr lang="tr-TR" sz="2000" dirty="0" err="1"/>
              <a:t>Thread</a:t>
            </a:r>
            <a:r>
              <a:rPr lang="tr-TR" sz="2000" dirty="0"/>
              <a:t> mantığı </a:t>
            </a:r>
            <a:r>
              <a:rPr lang="tr-TR" sz="1600" dirty="0"/>
              <a:t>(sınavda detaylı olarak sorumlu değilsiniz.)</a:t>
            </a:r>
            <a:endParaRPr lang="tr-TR" sz="2000" dirty="0"/>
          </a:p>
        </p:txBody>
      </p:sp>
      <p:sp>
        <p:nvSpPr>
          <p:cNvPr id="3" name="2 İçerik Yer Tutucusu"/>
          <p:cNvSpPr>
            <a:spLocks noGrp="1"/>
          </p:cNvSpPr>
          <p:nvPr>
            <p:ph sz="quarter" idx="1"/>
          </p:nvPr>
        </p:nvSpPr>
        <p:spPr/>
        <p:txBody>
          <a:bodyPr>
            <a:normAutofit/>
          </a:bodyPr>
          <a:lstStyle/>
          <a:p>
            <a:r>
              <a:rPr lang="tr-TR" sz="1400" dirty="0"/>
              <a:t>Paralelde çalışan kod parçaları oluşturmak mümkündür. Bunlara “</a:t>
            </a:r>
            <a:r>
              <a:rPr lang="tr-TR" sz="1400" dirty="0" err="1"/>
              <a:t>thread</a:t>
            </a:r>
            <a:r>
              <a:rPr lang="tr-TR" sz="1400" dirty="0"/>
              <a:t>” (iplik) denir.</a:t>
            </a:r>
          </a:p>
          <a:p>
            <a:r>
              <a:rPr lang="tr-TR" sz="1400" dirty="0"/>
              <a:t>Aşağıdaki kodu çalıştırınız ve inceleyiniz.</a:t>
            </a:r>
          </a:p>
        </p:txBody>
      </p:sp>
      <p:sp>
        <p:nvSpPr>
          <p:cNvPr id="5" name="4 Dikdörtgen"/>
          <p:cNvSpPr/>
          <p:nvPr/>
        </p:nvSpPr>
        <p:spPr>
          <a:xfrm>
            <a:off x="357158" y="1785926"/>
            <a:ext cx="9929850" cy="5078313"/>
          </a:xfrm>
          <a:prstGeom prst="rect">
            <a:avLst/>
          </a:prstGeom>
        </p:spPr>
        <p:txBody>
          <a:bodyPr wrap="square">
            <a:spAutoFit/>
          </a:bodyPr>
          <a:lstStyle/>
          <a:p>
            <a:r>
              <a:rPr lang="tr-TR" sz="900" dirty="0"/>
              <a:t>/* </a:t>
            </a:r>
            <a:r>
              <a:rPr lang="tr-TR" sz="900" dirty="0" err="1"/>
              <a:t>thread</a:t>
            </a:r>
            <a:r>
              <a:rPr lang="tr-TR" sz="900" dirty="0"/>
              <a:t> </a:t>
            </a:r>
            <a:r>
              <a:rPr lang="tr-TR" sz="900" dirty="0" err="1"/>
              <a:t>windows</a:t>
            </a:r>
            <a:r>
              <a:rPr lang="tr-TR" sz="900" dirty="0"/>
              <a:t>.h içerisinde yer alan ve "</a:t>
            </a:r>
            <a:r>
              <a:rPr lang="tr-TR" sz="900" dirty="0" err="1"/>
              <a:t>posix</a:t>
            </a:r>
            <a:r>
              <a:rPr lang="tr-TR" sz="900" dirty="0"/>
              <a:t> </a:t>
            </a:r>
            <a:r>
              <a:rPr lang="tr-TR" sz="900" dirty="0" err="1"/>
              <a:t>thread</a:t>
            </a:r>
            <a:r>
              <a:rPr lang="tr-TR" sz="900" dirty="0"/>
              <a:t>" olan </a:t>
            </a:r>
            <a:r>
              <a:rPr lang="tr-TR" sz="900" dirty="0" err="1"/>
              <a:t>pthread</a:t>
            </a:r>
            <a:r>
              <a:rPr lang="tr-TR" sz="900" dirty="0"/>
              <a:t>.h de tercih edilebilir. Ancak onun fonksiyonlarının isimleri daha farklı */</a:t>
            </a:r>
          </a:p>
          <a:p>
            <a:r>
              <a:rPr lang="tr-TR" sz="900" dirty="0"/>
              <a:t>#</a:t>
            </a:r>
            <a:r>
              <a:rPr lang="tr-TR" sz="900" dirty="0" err="1"/>
              <a:t>include</a:t>
            </a:r>
            <a:r>
              <a:rPr lang="tr-TR" sz="900" dirty="0"/>
              <a:t> &lt;</a:t>
            </a:r>
            <a:r>
              <a:rPr lang="tr-TR" sz="900" dirty="0" err="1"/>
              <a:t>stdio</a:t>
            </a:r>
            <a:r>
              <a:rPr lang="tr-TR" sz="900" dirty="0"/>
              <a:t>.h&gt;</a:t>
            </a:r>
          </a:p>
          <a:p>
            <a:r>
              <a:rPr lang="tr-TR" sz="900" dirty="0"/>
              <a:t>#</a:t>
            </a:r>
            <a:r>
              <a:rPr lang="tr-TR" sz="900" dirty="0" err="1"/>
              <a:t>include</a:t>
            </a:r>
            <a:r>
              <a:rPr lang="tr-TR" sz="900" dirty="0"/>
              <a:t> &lt;</a:t>
            </a:r>
            <a:r>
              <a:rPr lang="tr-TR" sz="900" dirty="0" err="1"/>
              <a:t>windows</a:t>
            </a:r>
            <a:r>
              <a:rPr lang="tr-TR" sz="900" dirty="0"/>
              <a:t>.h&gt;</a:t>
            </a:r>
          </a:p>
          <a:p>
            <a:r>
              <a:rPr lang="tr-TR" sz="900" dirty="0"/>
              <a:t>#</a:t>
            </a:r>
            <a:r>
              <a:rPr lang="tr-TR" sz="900" dirty="0" err="1"/>
              <a:t>include</a:t>
            </a:r>
            <a:r>
              <a:rPr lang="tr-TR" sz="900" dirty="0"/>
              <a:t> &lt;time.h&gt;</a:t>
            </a:r>
          </a:p>
          <a:p>
            <a:r>
              <a:rPr lang="tr-TR" sz="900" dirty="0" err="1"/>
              <a:t>void</a:t>
            </a:r>
            <a:r>
              <a:rPr lang="tr-TR" sz="900" dirty="0"/>
              <a:t>* renk()</a:t>
            </a:r>
          </a:p>
          <a:p>
            <a:r>
              <a:rPr lang="tr-TR" sz="900" dirty="0"/>
              <a:t>{</a:t>
            </a:r>
          </a:p>
          <a:p>
            <a:r>
              <a:rPr lang="tr-TR" sz="900" dirty="0"/>
              <a:t>	</a:t>
            </a:r>
            <a:r>
              <a:rPr lang="tr-TR" sz="900" dirty="0" err="1"/>
              <a:t>while</a:t>
            </a:r>
            <a:r>
              <a:rPr lang="tr-TR" sz="900" dirty="0"/>
              <a:t>(1)</a:t>
            </a:r>
          </a:p>
          <a:p>
            <a:r>
              <a:rPr lang="tr-TR" sz="900" dirty="0"/>
              <a:t>	{</a:t>
            </a:r>
          </a:p>
          <a:p>
            <a:r>
              <a:rPr lang="tr-TR" sz="900" dirty="0"/>
              <a:t>			</a:t>
            </a:r>
            <a:r>
              <a:rPr lang="tr-TR" sz="900" dirty="0" err="1"/>
              <a:t>system</a:t>
            </a:r>
            <a:r>
              <a:rPr lang="tr-TR" sz="900" dirty="0"/>
              <a:t>("</a:t>
            </a:r>
            <a:r>
              <a:rPr lang="tr-TR" sz="900" dirty="0" err="1"/>
              <a:t>color</a:t>
            </a:r>
            <a:r>
              <a:rPr lang="tr-TR" sz="900" dirty="0"/>
              <a:t> 9");</a:t>
            </a:r>
          </a:p>
          <a:p>
            <a:r>
              <a:rPr lang="tr-TR" sz="900" dirty="0"/>
              <a:t>			</a:t>
            </a:r>
            <a:r>
              <a:rPr lang="tr-TR" sz="900" dirty="0" err="1"/>
              <a:t>Sleep</a:t>
            </a:r>
            <a:r>
              <a:rPr lang="tr-TR" sz="900" dirty="0"/>
              <a:t>(3000);</a:t>
            </a:r>
          </a:p>
          <a:p>
            <a:r>
              <a:rPr lang="tr-TR" sz="900" dirty="0"/>
              <a:t>			</a:t>
            </a:r>
            <a:r>
              <a:rPr lang="tr-TR" sz="900" dirty="0" err="1"/>
              <a:t>printf</a:t>
            </a:r>
            <a:r>
              <a:rPr lang="tr-TR" sz="900" dirty="0"/>
              <a:t>("Renk </a:t>
            </a:r>
            <a:r>
              <a:rPr lang="tr-TR" sz="900" dirty="0" err="1"/>
              <a:t>thread'indan</a:t>
            </a:r>
            <a:r>
              <a:rPr lang="tr-TR" sz="900" dirty="0"/>
              <a:t> selam!\n");</a:t>
            </a:r>
          </a:p>
          <a:p>
            <a:r>
              <a:rPr lang="tr-TR" sz="900" dirty="0"/>
              <a:t>			</a:t>
            </a:r>
            <a:r>
              <a:rPr lang="tr-TR" sz="900" dirty="0" err="1"/>
              <a:t>printf</a:t>
            </a:r>
            <a:r>
              <a:rPr lang="tr-TR" sz="900" dirty="0"/>
              <a:t>("</a:t>
            </a:r>
            <a:r>
              <a:rPr lang="tr-TR" sz="900" dirty="0" err="1"/>
              <a:t>Main</a:t>
            </a:r>
            <a:r>
              <a:rPr lang="tr-TR" sz="900" dirty="0"/>
              <a:t> der ki %d. saniyesini </a:t>
            </a:r>
            <a:r>
              <a:rPr lang="tr-TR" sz="900" dirty="0" err="1"/>
              <a:t>yasiyor</a:t>
            </a:r>
            <a:r>
              <a:rPr lang="tr-TR" sz="900" dirty="0"/>
              <a:t> kod\n",</a:t>
            </a:r>
            <a:r>
              <a:rPr lang="tr-TR" sz="900" dirty="0" err="1"/>
              <a:t>clock</a:t>
            </a:r>
            <a:r>
              <a:rPr lang="tr-TR" sz="900" dirty="0"/>
              <a:t>()/1000);</a:t>
            </a:r>
          </a:p>
          <a:p>
            <a:r>
              <a:rPr lang="tr-TR" sz="900" dirty="0"/>
              <a:t>			</a:t>
            </a:r>
            <a:r>
              <a:rPr lang="tr-TR" sz="900" dirty="0" err="1"/>
              <a:t>system</a:t>
            </a:r>
            <a:r>
              <a:rPr lang="tr-TR" sz="900" dirty="0"/>
              <a:t>("</a:t>
            </a:r>
            <a:r>
              <a:rPr lang="tr-TR" sz="900" dirty="0" err="1"/>
              <a:t>color</a:t>
            </a:r>
            <a:r>
              <a:rPr lang="tr-TR" sz="900" dirty="0"/>
              <a:t> 3");</a:t>
            </a:r>
          </a:p>
          <a:p>
            <a:r>
              <a:rPr lang="tr-TR" sz="900" dirty="0"/>
              <a:t>	}</a:t>
            </a:r>
          </a:p>
          <a:p>
            <a:r>
              <a:rPr lang="tr-TR" sz="900" dirty="0"/>
              <a:t>}</a:t>
            </a:r>
          </a:p>
          <a:p>
            <a:r>
              <a:rPr lang="tr-TR" sz="900" dirty="0" err="1"/>
              <a:t>void</a:t>
            </a:r>
            <a:r>
              <a:rPr lang="tr-TR" sz="900" dirty="0"/>
              <a:t>* </a:t>
            </a:r>
            <a:r>
              <a:rPr lang="tr-TR" sz="900" dirty="0" err="1"/>
              <a:t>yazi</a:t>
            </a:r>
            <a:r>
              <a:rPr lang="tr-TR" sz="900" dirty="0"/>
              <a:t>()</a:t>
            </a:r>
          </a:p>
          <a:p>
            <a:r>
              <a:rPr lang="tr-TR" sz="900" dirty="0"/>
              <a:t>{</a:t>
            </a:r>
          </a:p>
          <a:p>
            <a:r>
              <a:rPr lang="tr-TR" sz="900" dirty="0"/>
              <a:t>	</a:t>
            </a:r>
            <a:r>
              <a:rPr lang="tr-TR" sz="900" dirty="0" err="1"/>
              <a:t>while</a:t>
            </a:r>
            <a:r>
              <a:rPr lang="tr-TR" sz="900" dirty="0"/>
              <a:t>(1)</a:t>
            </a:r>
          </a:p>
          <a:p>
            <a:r>
              <a:rPr lang="tr-TR" sz="900" dirty="0"/>
              <a:t>	{</a:t>
            </a:r>
          </a:p>
          <a:p>
            <a:r>
              <a:rPr lang="tr-TR" sz="900" dirty="0"/>
              <a:t>			</a:t>
            </a:r>
            <a:r>
              <a:rPr lang="tr-TR" sz="900" dirty="0" err="1"/>
              <a:t>printf</a:t>
            </a:r>
            <a:r>
              <a:rPr lang="tr-TR" sz="900" dirty="0"/>
              <a:t>("Ben </a:t>
            </a:r>
            <a:r>
              <a:rPr lang="tr-TR" sz="900" dirty="0" err="1"/>
              <a:t>yazi</a:t>
            </a:r>
            <a:r>
              <a:rPr lang="tr-TR" sz="900" dirty="0"/>
              <a:t> </a:t>
            </a:r>
            <a:r>
              <a:rPr lang="tr-TR" sz="900" dirty="0" err="1"/>
              <a:t>thread'i</a:t>
            </a:r>
            <a:r>
              <a:rPr lang="tr-TR" sz="900" dirty="0"/>
              <a:t> 2 sn de bir </a:t>
            </a:r>
            <a:r>
              <a:rPr lang="tr-TR" sz="900" dirty="0" err="1"/>
              <a:t>yazi</a:t>
            </a:r>
            <a:r>
              <a:rPr lang="tr-TR" sz="900" dirty="0"/>
              <a:t> </a:t>
            </a:r>
            <a:r>
              <a:rPr lang="tr-TR" sz="900" dirty="0" err="1"/>
              <a:t>yaziyorum</a:t>
            </a:r>
            <a:r>
              <a:rPr lang="tr-TR" sz="900" dirty="0"/>
              <a:t>\n");</a:t>
            </a:r>
          </a:p>
          <a:p>
            <a:r>
              <a:rPr lang="tr-TR" sz="900" dirty="0"/>
              <a:t>			</a:t>
            </a:r>
            <a:r>
              <a:rPr lang="tr-TR" sz="900" dirty="0" err="1"/>
              <a:t>Sleep</a:t>
            </a:r>
            <a:r>
              <a:rPr lang="tr-TR" sz="900" dirty="0"/>
              <a:t>(5000);</a:t>
            </a:r>
          </a:p>
          <a:p>
            <a:r>
              <a:rPr lang="tr-TR" sz="900" dirty="0"/>
              <a:t>	}</a:t>
            </a:r>
          </a:p>
          <a:p>
            <a:r>
              <a:rPr lang="tr-TR" sz="900" dirty="0"/>
              <a:t>}</a:t>
            </a:r>
          </a:p>
          <a:p>
            <a:r>
              <a:rPr lang="tr-TR" sz="900" dirty="0" err="1"/>
              <a:t>int</a:t>
            </a:r>
            <a:r>
              <a:rPr lang="tr-TR" sz="900" dirty="0"/>
              <a:t> </a:t>
            </a:r>
            <a:r>
              <a:rPr lang="tr-TR" sz="900" dirty="0" err="1"/>
              <a:t>main</a:t>
            </a:r>
            <a:r>
              <a:rPr lang="tr-TR" sz="900" dirty="0"/>
              <a:t>()</a:t>
            </a:r>
          </a:p>
          <a:p>
            <a:r>
              <a:rPr lang="tr-TR" sz="900" dirty="0"/>
              <a:t>{</a:t>
            </a:r>
          </a:p>
          <a:p>
            <a:r>
              <a:rPr lang="tr-TR" sz="900" dirty="0"/>
              <a:t>	</a:t>
            </a:r>
            <a:r>
              <a:rPr lang="tr-TR" sz="900" dirty="0" err="1"/>
              <a:t>clock</a:t>
            </a:r>
            <a:r>
              <a:rPr lang="tr-TR" sz="900" dirty="0"/>
              <a:t>();</a:t>
            </a:r>
          </a:p>
          <a:p>
            <a:r>
              <a:rPr lang="tr-TR" sz="900" dirty="0"/>
              <a:t>	HANDLE thread1, thread2,thread3;</a:t>
            </a:r>
          </a:p>
          <a:p>
            <a:r>
              <a:rPr lang="tr-TR" sz="900" dirty="0"/>
              <a:t>	thread1 = </a:t>
            </a:r>
            <a:r>
              <a:rPr lang="tr-TR" sz="900" dirty="0" err="1"/>
              <a:t>CreateThread</a:t>
            </a:r>
            <a:r>
              <a:rPr lang="tr-TR" sz="900" dirty="0"/>
              <a:t>(NULL, 0,(LPTHREAD_START_ROUTINE)renk,NULL, 0, NULL);</a:t>
            </a:r>
          </a:p>
          <a:p>
            <a:r>
              <a:rPr lang="tr-TR" sz="900" dirty="0"/>
              <a:t>	thread2 = </a:t>
            </a:r>
            <a:r>
              <a:rPr lang="tr-TR" sz="900" dirty="0" err="1"/>
              <a:t>CreateThread</a:t>
            </a:r>
            <a:r>
              <a:rPr lang="tr-TR" sz="900" dirty="0"/>
              <a:t>(NULL, 0,(LPTHREAD_START_ROUTINE)</a:t>
            </a:r>
            <a:r>
              <a:rPr lang="tr-TR" sz="900" dirty="0" err="1"/>
              <a:t>yazi</a:t>
            </a:r>
            <a:r>
              <a:rPr lang="tr-TR" sz="900" dirty="0"/>
              <a:t>,NULL, 0, NULL);</a:t>
            </a:r>
          </a:p>
          <a:p>
            <a:r>
              <a:rPr lang="tr-TR" sz="900" dirty="0"/>
              <a:t>	</a:t>
            </a:r>
            <a:r>
              <a:rPr lang="tr-TR" sz="900" dirty="0" err="1"/>
              <a:t>while</a:t>
            </a:r>
            <a:r>
              <a:rPr lang="tr-TR" sz="900" dirty="0"/>
              <a:t>(1)</a:t>
            </a:r>
          </a:p>
          <a:p>
            <a:r>
              <a:rPr lang="tr-TR" sz="900" dirty="0"/>
              <a:t>	{</a:t>
            </a:r>
          </a:p>
          <a:p>
            <a:r>
              <a:rPr lang="tr-TR" sz="900" dirty="0"/>
              <a:t>			</a:t>
            </a:r>
            <a:r>
              <a:rPr lang="tr-TR" sz="900" dirty="0" err="1"/>
              <a:t>printf</a:t>
            </a:r>
            <a:r>
              <a:rPr lang="tr-TR" sz="900" dirty="0"/>
              <a:t>("</a:t>
            </a:r>
            <a:r>
              <a:rPr lang="tr-TR" sz="900" dirty="0" err="1"/>
              <a:t>Main</a:t>
            </a:r>
            <a:r>
              <a:rPr lang="tr-TR" sz="900" dirty="0"/>
              <a:t> der ki %d. saniyesini </a:t>
            </a:r>
            <a:r>
              <a:rPr lang="tr-TR" sz="900" dirty="0" err="1"/>
              <a:t>yasiyor</a:t>
            </a:r>
            <a:r>
              <a:rPr lang="tr-TR" sz="900" dirty="0"/>
              <a:t> kod\n",</a:t>
            </a:r>
            <a:r>
              <a:rPr lang="tr-TR" sz="900" dirty="0" err="1"/>
              <a:t>clock</a:t>
            </a:r>
            <a:r>
              <a:rPr lang="tr-TR" sz="900" dirty="0"/>
              <a:t>()/1000);</a:t>
            </a:r>
          </a:p>
          <a:p>
            <a:r>
              <a:rPr lang="tr-TR" sz="900" dirty="0"/>
              <a:t>			</a:t>
            </a:r>
            <a:r>
              <a:rPr lang="tr-TR" sz="900" dirty="0" err="1"/>
              <a:t>Sleep</a:t>
            </a:r>
            <a:r>
              <a:rPr lang="tr-TR" sz="900" dirty="0"/>
              <a:t>(1000);</a:t>
            </a:r>
          </a:p>
          <a:p>
            <a:r>
              <a:rPr lang="tr-TR" sz="900" dirty="0"/>
              <a:t>	}</a:t>
            </a:r>
          </a:p>
          <a:p>
            <a:r>
              <a:rPr lang="tr-TR" sz="900" dirty="0"/>
              <a:t>	</a:t>
            </a:r>
            <a:r>
              <a:rPr lang="tr-TR" sz="900" dirty="0" err="1"/>
              <a:t>return</a:t>
            </a:r>
            <a:r>
              <a:rPr lang="tr-TR" sz="900" dirty="0"/>
              <a:t> 0;</a:t>
            </a:r>
          </a:p>
          <a:p>
            <a:r>
              <a:rPr lang="tr-TR" sz="900" dirty="0"/>
              <a:t>}</a:t>
            </a:r>
          </a:p>
        </p:txBody>
      </p:sp>
      <p:sp>
        <p:nvSpPr>
          <p:cNvPr id="6" name="5 Dikey Kaydırma"/>
          <p:cNvSpPr/>
          <p:nvPr/>
        </p:nvSpPr>
        <p:spPr>
          <a:xfrm>
            <a:off x="6429388" y="2571744"/>
            <a:ext cx="2571768" cy="2786082"/>
          </a:xfrm>
          <a:prstGeom prst="vertic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3200" dirty="0">
                <a:solidFill>
                  <a:srgbClr val="0000FF"/>
                </a:solidFill>
              </a:rPr>
              <a:t>Eşzamanlı çalışan kod parçaları</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1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1026" name="Picture 2" descr="Image result for thread"/>
          <p:cNvPicPr>
            <a:picLocks noChangeAspect="1" noChangeArrowheads="1"/>
          </p:cNvPicPr>
          <p:nvPr/>
        </p:nvPicPr>
        <p:blipFill>
          <a:blip r:embed="rId3">
            <a:clrChange>
              <a:clrFrom>
                <a:srgbClr val="FFFFFF"/>
              </a:clrFrom>
              <a:clrTo>
                <a:srgbClr val="FFFFFF">
                  <a:alpha val="0"/>
                </a:srgbClr>
              </a:clrTo>
            </a:clrChange>
          </a:blip>
          <a:srcRect t="5705"/>
          <a:stretch>
            <a:fillRect/>
          </a:stretch>
        </p:blipFill>
        <p:spPr bwMode="auto">
          <a:xfrm>
            <a:off x="6072198" y="91498"/>
            <a:ext cx="2571768" cy="1512076"/>
          </a:xfrm>
          <a:prstGeom prst="rect">
            <a:avLst/>
          </a:prstGeom>
          <a:noFill/>
        </p:spPr>
      </p:pic>
      <p:sp>
        <p:nvSpPr>
          <p:cNvPr id="2" name="1 Başlık"/>
          <p:cNvSpPr>
            <a:spLocks noGrp="1"/>
          </p:cNvSpPr>
          <p:nvPr>
            <p:ph type="title"/>
          </p:nvPr>
        </p:nvSpPr>
        <p:spPr/>
        <p:txBody>
          <a:bodyPr>
            <a:normAutofit/>
          </a:bodyPr>
          <a:lstStyle/>
          <a:p>
            <a:r>
              <a:rPr lang="tr-TR" sz="2000" dirty="0" err="1"/>
              <a:t>Thread</a:t>
            </a:r>
            <a:r>
              <a:rPr lang="tr-TR" sz="2000" dirty="0"/>
              <a:t> mantığı </a:t>
            </a:r>
            <a:r>
              <a:rPr lang="tr-TR" sz="1600" dirty="0"/>
              <a:t>(sınavda detaylı olarak sorumlu değilsiniz.)</a:t>
            </a:r>
            <a:endParaRPr lang="tr-TR" sz="2000" dirty="0"/>
          </a:p>
        </p:txBody>
      </p:sp>
      <p:sp>
        <p:nvSpPr>
          <p:cNvPr id="3" name="2 İçerik Yer Tutucusu"/>
          <p:cNvSpPr>
            <a:spLocks noGrp="1"/>
          </p:cNvSpPr>
          <p:nvPr>
            <p:ph sz="quarter" idx="1"/>
          </p:nvPr>
        </p:nvSpPr>
        <p:spPr/>
        <p:txBody>
          <a:bodyPr>
            <a:normAutofit/>
          </a:bodyPr>
          <a:lstStyle/>
          <a:p>
            <a:r>
              <a:rPr lang="tr-TR" sz="1400" dirty="0"/>
              <a:t>Paralelde çalışan kod parçaları oluşturmak mümkündür. Bunlara “</a:t>
            </a:r>
            <a:r>
              <a:rPr lang="tr-TR" sz="1400" dirty="0" err="1"/>
              <a:t>thread</a:t>
            </a:r>
            <a:r>
              <a:rPr lang="tr-TR" sz="1400" dirty="0"/>
              <a:t>” (iplik) denir.</a:t>
            </a:r>
          </a:p>
          <a:p>
            <a:r>
              <a:rPr lang="tr-TR" sz="1400" dirty="0"/>
              <a:t>Aşağıdaki kod da başka bir örnek içermektedir.</a:t>
            </a:r>
          </a:p>
        </p:txBody>
      </p:sp>
      <p:sp>
        <p:nvSpPr>
          <p:cNvPr id="5" name="4 Dikdörtgen"/>
          <p:cNvSpPr/>
          <p:nvPr/>
        </p:nvSpPr>
        <p:spPr>
          <a:xfrm>
            <a:off x="357158" y="1785926"/>
            <a:ext cx="9929850" cy="4662815"/>
          </a:xfrm>
          <a:prstGeom prst="rect">
            <a:avLst/>
          </a:prstGeom>
        </p:spPr>
        <p:txBody>
          <a:bodyPr wrap="square">
            <a:spAutoFit/>
          </a:bodyPr>
          <a:lstStyle/>
          <a:p>
            <a:r>
              <a:rPr lang="tr-TR" sz="900" dirty="0"/>
              <a:t>#</a:t>
            </a:r>
            <a:r>
              <a:rPr lang="tr-TR" sz="900" dirty="0" err="1"/>
              <a:t>include</a:t>
            </a:r>
            <a:r>
              <a:rPr lang="tr-TR" sz="900" dirty="0"/>
              <a:t> &lt;</a:t>
            </a:r>
            <a:r>
              <a:rPr lang="tr-TR" sz="900" dirty="0" err="1"/>
              <a:t>stdio</a:t>
            </a:r>
            <a:r>
              <a:rPr lang="tr-TR" sz="900" dirty="0"/>
              <a:t>.h&gt;</a:t>
            </a:r>
          </a:p>
          <a:p>
            <a:r>
              <a:rPr lang="tr-TR" sz="900" dirty="0"/>
              <a:t>#</a:t>
            </a:r>
            <a:r>
              <a:rPr lang="tr-TR" sz="900" dirty="0" err="1"/>
              <a:t>include</a:t>
            </a:r>
            <a:r>
              <a:rPr lang="tr-TR" sz="900" dirty="0"/>
              <a:t> &lt;</a:t>
            </a:r>
            <a:r>
              <a:rPr lang="tr-TR" sz="900" dirty="0" err="1"/>
              <a:t>stdlib</a:t>
            </a:r>
            <a:r>
              <a:rPr lang="tr-TR" sz="900" dirty="0"/>
              <a:t>.h&gt;</a:t>
            </a:r>
          </a:p>
          <a:p>
            <a:r>
              <a:rPr lang="tr-TR" sz="900" dirty="0"/>
              <a:t>#</a:t>
            </a:r>
            <a:r>
              <a:rPr lang="tr-TR" sz="900" dirty="0" err="1"/>
              <a:t>include</a:t>
            </a:r>
            <a:r>
              <a:rPr lang="tr-TR" sz="900" dirty="0"/>
              <a:t> &lt;</a:t>
            </a:r>
            <a:r>
              <a:rPr lang="tr-TR" sz="900" dirty="0" err="1"/>
              <a:t>windows</a:t>
            </a:r>
            <a:r>
              <a:rPr lang="tr-TR" sz="900" dirty="0"/>
              <a:t>.h&gt;</a:t>
            </a:r>
          </a:p>
          <a:p>
            <a:r>
              <a:rPr lang="tr-TR" sz="900" dirty="0"/>
              <a:t>#</a:t>
            </a:r>
            <a:r>
              <a:rPr lang="tr-TR" sz="900" dirty="0" err="1"/>
              <a:t>include</a:t>
            </a:r>
            <a:r>
              <a:rPr lang="tr-TR" sz="900" dirty="0"/>
              <a:t> &lt;</a:t>
            </a:r>
            <a:r>
              <a:rPr lang="tr-TR" sz="900" dirty="0" err="1"/>
              <a:t>conio</a:t>
            </a:r>
            <a:r>
              <a:rPr lang="tr-TR" sz="900" dirty="0"/>
              <a:t>.h&gt;</a:t>
            </a:r>
          </a:p>
          <a:p>
            <a:r>
              <a:rPr lang="tr-TR" sz="900" dirty="0"/>
              <a:t>DWORD </a:t>
            </a:r>
            <a:r>
              <a:rPr lang="tr-TR" sz="900" dirty="0" err="1"/>
              <a:t>print</a:t>
            </a:r>
            <a:r>
              <a:rPr lang="tr-TR" sz="900" dirty="0"/>
              <a:t>_</a:t>
            </a:r>
            <a:r>
              <a:rPr lang="tr-TR" sz="900" dirty="0" err="1"/>
              <a:t>once</a:t>
            </a:r>
            <a:r>
              <a:rPr lang="tr-TR" sz="900" dirty="0"/>
              <a:t>(LPVOID </a:t>
            </a:r>
            <a:r>
              <a:rPr lang="tr-TR" sz="900" dirty="0" err="1"/>
              <a:t>pString</a:t>
            </a:r>
            <a:r>
              <a:rPr lang="tr-TR" sz="900" dirty="0"/>
              <a:t>)</a:t>
            </a:r>
          </a:p>
          <a:p>
            <a:r>
              <a:rPr lang="tr-TR" sz="900" dirty="0"/>
              <a:t>{</a:t>
            </a:r>
          </a:p>
          <a:p>
            <a:r>
              <a:rPr lang="tr-TR" sz="900" dirty="0"/>
              <a:t>	</a:t>
            </a:r>
            <a:r>
              <a:rPr lang="tr-TR" sz="900" dirty="0" err="1"/>
              <a:t>printf</a:t>
            </a:r>
            <a:r>
              <a:rPr lang="tr-TR" sz="900" dirty="0"/>
              <a:t>("%s\n", (</a:t>
            </a:r>
            <a:r>
              <a:rPr lang="tr-TR" sz="900" dirty="0" err="1"/>
              <a:t>char</a:t>
            </a:r>
            <a:r>
              <a:rPr lang="tr-TR" sz="900" dirty="0"/>
              <a:t>*)</a:t>
            </a:r>
            <a:r>
              <a:rPr lang="tr-TR" sz="900" dirty="0" err="1"/>
              <a:t>pString</a:t>
            </a:r>
            <a:r>
              <a:rPr lang="tr-TR" sz="900" dirty="0"/>
              <a:t>);</a:t>
            </a:r>
          </a:p>
          <a:p>
            <a:r>
              <a:rPr lang="tr-TR" sz="900" dirty="0"/>
              <a:t>	</a:t>
            </a:r>
            <a:r>
              <a:rPr lang="tr-TR" sz="900" dirty="0" err="1"/>
              <a:t>return</a:t>
            </a:r>
            <a:r>
              <a:rPr lang="tr-TR" sz="900" dirty="0"/>
              <a:t> 0;</a:t>
            </a:r>
          </a:p>
          <a:p>
            <a:r>
              <a:rPr lang="tr-TR" sz="900" dirty="0"/>
              <a:t>}</a:t>
            </a:r>
          </a:p>
          <a:p>
            <a:r>
              <a:rPr lang="tr-TR" sz="900" dirty="0"/>
              <a:t>DWORD </a:t>
            </a:r>
            <a:r>
              <a:rPr lang="tr-TR" sz="900" dirty="0" err="1"/>
              <a:t>print</a:t>
            </a:r>
            <a:r>
              <a:rPr lang="tr-TR" sz="900" dirty="0"/>
              <a:t>_</a:t>
            </a:r>
            <a:r>
              <a:rPr lang="tr-TR" sz="900" dirty="0" err="1"/>
              <a:t>twice</a:t>
            </a:r>
            <a:r>
              <a:rPr lang="tr-TR" sz="900" dirty="0"/>
              <a:t>(LPVOID </a:t>
            </a:r>
            <a:r>
              <a:rPr lang="tr-TR" sz="900" dirty="0" err="1"/>
              <a:t>pString</a:t>
            </a:r>
            <a:r>
              <a:rPr lang="tr-TR" sz="900" dirty="0"/>
              <a:t>)</a:t>
            </a:r>
          </a:p>
          <a:p>
            <a:r>
              <a:rPr lang="tr-TR" sz="900" dirty="0"/>
              <a:t>{</a:t>
            </a:r>
          </a:p>
          <a:p>
            <a:r>
              <a:rPr lang="tr-TR" sz="900" dirty="0"/>
              <a:t>	</a:t>
            </a:r>
            <a:r>
              <a:rPr lang="tr-TR" sz="900" dirty="0" err="1"/>
              <a:t>getch</a:t>
            </a:r>
            <a:r>
              <a:rPr lang="tr-TR" sz="900" dirty="0"/>
              <a:t>();</a:t>
            </a:r>
          </a:p>
          <a:p>
            <a:r>
              <a:rPr lang="tr-TR" sz="900" dirty="0"/>
              <a:t>	</a:t>
            </a:r>
            <a:r>
              <a:rPr lang="tr-TR" sz="900" dirty="0" err="1"/>
              <a:t>printf</a:t>
            </a:r>
            <a:r>
              <a:rPr lang="tr-TR" sz="900" dirty="0"/>
              <a:t>("TUSA BASTINIZ.\n");</a:t>
            </a:r>
          </a:p>
          <a:p>
            <a:r>
              <a:rPr lang="tr-TR" sz="900" dirty="0"/>
              <a:t>	</a:t>
            </a:r>
            <a:r>
              <a:rPr lang="tr-TR" sz="900" dirty="0" err="1"/>
              <a:t>return</a:t>
            </a:r>
            <a:r>
              <a:rPr lang="tr-TR" sz="900" dirty="0"/>
              <a:t> 0;</a:t>
            </a:r>
          </a:p>
          <a:p>
            <a:r>
              <a:rPr lang="tr-TR" sz="900" dirty="0"/>
              <a:t>}</a:t>
            </a:r>
          </a:p>
          <a:p>
            <a:r>
              <a:rPr lang="tr-TR" sz="900" dirty="0" err="1"/>
              <a:t>int</a:t>
            </a:r>
            <a:r>
              <a:rPr lang="tr-TR" sz="900" dirty="0"/>
              <a:t> </a:t>
            </a:r>
            <a:r>
              <a:rPr lang="tr-TR" sz="900" dirty="0" err="1"/>
              <a:t>main</a:t>
            </a:r>
            <a:r>
              <a:rPr lang="tr-TR" sz="900" dirty="0"/>
              <a:t>(</a:t>
            </a:r>
            <a:r>
              <a:rPr lang="tr-TR" sz="900" dirty="0" err="1"/>
              <a:t>void</a:t>
            </a:r>
            <a:r>
              <a:rPr lang="tr-TR" sz="900" dirty="0"/>
              <a:t>)</a:t>
            </a:r>
          </a:p>
          <a:p>
            <a:r>
              <a:rPr lang="tr-TR" sz="900" dirty="0"/>
              <a:t>{</a:t>
            </a:r>
          </a:p>
          <a:p>
            <a:r>
              <a:rPr lang="tr-TR" sz="900" dirty="0"/>
              <a:t>	// **********************************************************************************************************</a:t>
            </a:r>
          </a:p>
          <a:p>
            <a:r>
              <a:rPr lang="tr-TR" sz="900" dirty="0"/>
              <a:t>	// </a:t>
            </a:r>
            <a:r>
              <a:rPr lang="tr-TR" sz="900" dirty="0" err="1"/>
              <a:t>Dongu</a:t>
            </a:r>
            <a:r>
              <a:rPr lang="tr-TR" sz="900" dirty="0"/>
              <a:t> </a:t>
            </a:r>
            <a:r>
              <a:rPr lang="tr-TR" sz="900" dirty="0" err="1"/>
              <a:t>surekli</a:t>
            </a:r>
            <a:r>
              <a:rPr lang="tr-TR" sz="900" dirty="0"/>
              <a:t> donuyor ama sizin </a:t>
            </a:r>
            <a:r>
              <a:rPr lang="tr-TR" sz="900" dirty="0" err="1"/>
              <a:t>giris</a:t>
            </a:r>
            <a:r>
              <a:rPr lang="tr-TR" sz="900" dirty="0"/>
              <a:t> </a:t>
            </a:r>
            <a:r>
              <a:rPr lang="tr-TR" sz="900" dirty="0" err="1"/>
              <a:t>yapmanizi</a:t>
            </a:r>
            <a:r>
              <a:rPr lang="tr-TR" sz="900" dirty="0"/>
              <a:t> beklemiyor. Siz klavyede</a:t>
            </a:r>
          </a:p>
          <a:p>
            <a:r>
              <a:rPr lang="tr-TR" sz="900" dirty="0"/>
              <a:t>	// herhangi bir </a:t>
            </a:r>
            <a:r>
              <a:rPr lang="tr-TR" sz="900" dirty="0" err="1"/>
              <a:t>tusa</a:t>
            </a:r>
            <a:r>
              <a:rPr lang="tr-TR" sz="900" dirty="0"/>
              <a:t> </a:t>
            </a:r>
            <a:r>
              <a:rPr lang="tr-TR" sz="900" dirty="0" err="1"/>
              <a:t>basinca</a:t>
            </a:r>
            <a:r>
              <a:rPr lang="tr-TR" sz="900" dirty="0"/>
              <a:t>, TUSA </a:t>
            </a:r>
            <a:r>
              <a:rPr lang="tr-TR" sz="900" dirty="0" err="1"/>
              <a:t>bastiniz</a:t>
            </a:r>
            <a:r>
              <a:rPr lang="tr-TR" sz="900" dirty="0"/>
              <a:t> </a:t>
            </a:r>
            <a:r>
              <a:rPr lang="tr-TR" sz="900" dirty="0" err="1"/>
              <a:t>yazisi</a:t>
            </a:r>
            <a:r>
              <a:rPr lang="tr-TR" sz="900" dirty="0"/>
              <a:t> </a:t>
            </a:r>
            <a:r>
              <a:rPr lang="tr-TR" sz="900" dirty="0" err="1"/>
              <a:t>cikiyor</a:t>
            </a:r>
            <a:r>
              <a:rPr lang="tr-TR" sz="900" dirty="0"/>
              <a:t> ama durmuyor.</a:t>
            </a:r>
          </a:p>
          <a:p>
            <a:r>
              <a:rPr lang="tr-TR" sz="900" dirty="0"/>
              <a:t>	HANDLE thread1,thread2;</a:t>
            </a:r>
          </a:p>
          <a:p>
            <a:r>
              <a:rPr lang="tr-TR" sz="900" dirty="0"/>
              <a:t>	</a:t>
            </a:r>
            <a:r>
              <a:rPr lang="tr-TR" sz="900" dirty="0" err="1"/>
              <a:t>while</a:t>
            </a:r>
            <a:r>
              <a:rPr lang="tr-TR" sz="900" dirty="0"/>
              <a:t>(1)</a:t>
            </a:r>
          </a:p>
          <a:p>
            <a:r>
              <a:rPr lang="tr-TR" sz="900" dirty="0"/>
              <a:t>	{</a:t>
            </a:r>
          </a:p>
          <a:p>
            <a:r>
              <a:rPr lang="tr-TR" sz="900" dirty="0"/>
              <a:t>		</a:t>
            </a:r>
            <a:r>
              <a:rPr lang="tr-TR" sz="900" dirty="0" err="1"/>
              <a:t>Sleep</a:t>
            </a:r>
            <a:r>
              <a:rPr lang="tr-TR" sz="900" dirty="0"/>
              <a:t>(100);</a:t>
            </a:r>
          </a:p>
          <a:p>
            <a:r>
              <a:rPr lang="tr-TR" sz="900" dirty="0"/>
              <a:t>		thread1 = </a:t>
            </a:r>
            <a:r>
              <a:rPr lang="tr-TR" sz="900" dirty="0" err="1"/>
              <a:t>CreateThread</a:t>
            </a:r>
            <a:r>
              <a:rPr lang="tr-TR" sz="900" dirty="0"/>
              <a:t>(NULL, 0, </a:t>
            </a:r>
            <a:r>
              <a:rPr lang="tr-TR" sz="900" dirty="0" err="1"/>
              <a:t>print</a:t>
            </a:r>
            <a:r>
              <a:rPr lang="tr-TR" sz="900" dirty="0"/>
              <a:t>_</a:t>
            </a:r>
            <a:r>
              <a:rPr lang="tr-TR" sz="900" dirty="0" err="1"/>
              <a:t>once</a:t>
            </a:r>
            <a:r>
              <a:rPr lang="tr-TR" sz="900" dirty="0"/>
              <a:t>, "</a:t>
            </a:r>
            <a:r>
              <a:rPr lang="tr-TR" sz="900" dirty="0" err="1"/>
              <a:t>calisiyor</a:t>
            </a:r>
            <a:r>
              <a:rPr lang="tr-TR" sz="900" dirty="0"/>
              <a:t>", 0, NULL);</a:t>
            </a:r>
          </a:p>
          <a:p>
            <a:r>
              <a:rPr lang="tr-TR" sz="900" dirty="0"/>
              <a:t>		thread2 = </a:t>
            </a:r>
            <a:r>
              <a:rPr lang="tr-TR" sz="900" dirty="0" err="1"/>
              <a:t>CreateThread</a:t>
            </a:r>
            <a:r>
              <a:rPr lang="tr-TR" sz="900" dirty="0"/>
              <a:t>(NULL, 0, </a:t>
            </a:r>
            <a:r>
              <a:rPr lang="tr-TR" sz="900" dirty="0" err="1"/>
              <a:t>print</a:t>
            </a:r>
            <a:r>
              <a:rPr lang="tr-TR" sz="900" dirty="0"/>
              <a:t>_</a:t>
            </a:r>
            <a:r>
              <a:rPr lang="tr-TR" sz="900" dirty="0" err="1"/>
              <a:t>twice</a:t>
            </a:r>
            <a:r>
              <a:rPr lang="tr-TR" sz="900" dirty="0"/>
              <a:t>, “</a:t>
            </a:r>
            <a:r>
              <a:rPr lang="tr-TR" sz="900" dirty="0" err="1"/>
              <a:t>oylesine</a:t>
            </a:r>
            <a:r>
              <a:rPr lang="tr-TR" sz="900" dirty="0"/>
              <a:t>", 0, NULL);</a:t>
            </a:r>
          </a:p>
          <a:p>
            <a:r>
              <a:rPr lang="tr-TR" sz="900" dirty="0"/>
              <a:t>	}</a:t>
            </a:r>
          </a:p>
          <a:p>
            <a:r>
              <a:rPr lang="tr-TR" sz="900" dirty="0"/>
              <a:t>	// </a:t>
            </a:r>
            <a:r>
              <a:rPr lang="tr-TR" sz="900" dirty="0" err="1"/>
              <a:t>wait</a:t>
            </a:r>
            <a:r>
              <a:rPr lang="tr-TR" sz="900" dirty="0"/>
              <a:t> </a:t>
            </a:r>
            <a:r>
              <a:rPr lang="tr-TR" sz="900" dirty="0" err="1"/>
              <a:t>for</a:t>
            </a:r>
            <a:r>
              <a:rPr lang="tr-TR" sz="900" dirty="0"/>
              <a:t> </a:t>
            </a:r>
            <a:r>
              <a:rPr lang="tr-TR" sz="900" dirty="0" err="1"/>
              <a:t>them</a:t>
            </a:r>
            <a:r>
              <a:rPr lang="tr-TR" sz="900" dirty="0"/>
              <a:t> </a:t>
            </a:r>
            <a:r>
              <a:rPr lang="tr-TR" sz="900" dirty="0" err="1"/>
              <a:t>to</a:t>
            </a:r>
            <a:r>
              <a:rPr lang="tr-TR" sz="900" dirty="0"/>
              <a:t> </a:t>
            </a:r>
            <a:r>
              <a:rPr lang="tr-TR" sz="900" dirty="0" err="1"/>
              <a:t>finish</a:t>
            </a:r>
            <a:endParaRPr lang="tr-TR" sz="900" dirty="0"/>
          </a:p>
          <a:p>
            <a:r>
              <a:rPr lang="tr-TR" sz="900" dirty="0"/>
              <a:t>	</a:t>
            </a:r>
            <a:r>
              <a:rPr lang="tr-TR" sz="900" dirty="0" err="1"/>
              <a:t>WaitForSingleObject</a:t>
            </a:r>
            <a:r>
              <a:rPr lang="tr-TR" sz="900" dirty="0"/>
              <a:t>(thread1, INFINITE);</a:t>
            </a:r>
          </a:p>
          <a:p>
            <a:r>
              <a:rPr lang="tr-TR" sz="900" dirty="0"/>
              <a:t>	</a:t>
            </a:r>
            <a:r>
              <a:rPr lang="tr-TR" sz="900" dirty="0" err="1"/>
              <a:t>WaitForSingleObject</a:t>
            </a:r>
            <a:r>
              <a:rPr lang="tr-TR" sz="900" dirty="0"/>
              <a:t>(thread2, INFINITE);</a:t>
            </a:r>
          </a:p>
          <a:p>
            <a:r>
              <a:rPr lang="tr-TR" sz="900" dirty="0"/>
              <a:t>	// **********************************************************************************************************</a:t>
            </a:r>
          </a:p>
          <a:p>
            <a:r>
              <a:rPr lang="tr-TR" sz="900" dirty="0"/>
              <a:t>	</a:t>
            </a:r>
            <a:r>
              <a:rPr lang="tr-TR" sz="900" dirty="0" err="1"/>
              <a:t>return</a:t>
            </a:r>
            <a:r>
              <a:rPr lang="tr-TR" sz="900" dirty="0"/>
              <a:t> 0;</a:t>
            </a:r>
          </a:p>
          <a:p>
            <a:r>
              <a:rPr lang="tr-TR" sz="900" dirty="0"/>
              <a:t>}</a:t>
            </a:r>
          </a:p>
        </p:txBody>
      </p:sp>
      <p:sp>
        <p:nvSpPr>
          <p:cNvPr id="6" name="5 Dikey Kaydırma"/>
          <p:cNvSpPr/>
          <p:nvPr/>
        </p:nvSpPr>
        <p:spPr>
          <a:xfrm>
            <a:off x="6215074" y="1785926"/>
            <a:ext cx="2571768" cy="2000264"/>
          </a:xfrm>
          <a:prstGeom prst="vertic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2400" dirty="0">
                <a:solidFill>
                  <a:srgbClr val="0000FF"/>
                </a:solidFill>
              </a:rPr>
              <a:t>Eşzamanlı çalışan kod parçaları</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1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sz="quarter" idx="1"/>
          </p:nvPr>
        </p:nvSpPr>
        <p:spPr/>
        <p:txBody>
          <a:bodyPr>
            <a:normAutofit/>
          </a:bodyPr>
          <a:lstStyle/>
          <a:p>
            <a:r>
              <a:rPr lang="tr-TR" sz="5400" dirty="0"/>
              <a:t>Diziler ve maksimum bulma algoritmaları</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1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Şu örneği yapalım…</a:t>
            </a:r>
          </a:p>
        </p:txBody>
      </p:sp>
      <p:sp>
        <p:nvSpPr>
          <p:cNvPr id="3" name="2 İçerik Yer Tutucusu"/>
          <p:cNvSpPr>
            <a:spLocks noGrp="1"/>
          </p:cNvSpPr>
          <p:nvPr>
            <p:ph sz="quarter" idx="1"/>
          </p:nvPr>
        </p:nvSpPr>
        <p:spPr>
          <a:xfrm>
            <a:off x="4124324" y="1219201"/>
            <a:ext cx="4562475" cy="1852610"/>
          </a:xfrm>
        </p:spPr>
        <p:txBody>
          <a:bodyPr>
            <a:normAutofit/>
          </a:bodyPr>
          <a:lstStyle/>
          <a:p>
            <a:r>
              <a:rPr lang="tr-TR" sz="2200" dirty="0"/>
              <a:t>8 elemanlı bir dizi açalım ve bunu </a:t>
            </a:r>
            <a:r>
              <a:rPr lang="tr-TR" sz="2200" b="1" i="1" dirty="0"/>
              <a:t>doldur</a:t>
            </a:r>
            <a:r>
              <a:rPr lang="tr-TR" sz="2200" dirty="0"/>
              <a:t> isimli bir fonksiyona gönderelim.</a:t>
            </a:r>
          </a:p>
          <a:p>
            <a:pPr lvl="1"/>
            <a:r>
              <a:rPr lang="tr-TR" sz="1900" i="1" dirty="0"/>
              <a:t>doldur</a:t>
            </a:r>
            <a:r>
              <a:rPr lang="tr-TR" sz="1900" dirty="0"/>
              <a:t> fonksiyonu kullanıcıdan aldığı değerlerle diziyi doldursun.</a:t>
            </a:r>
          </a:p>
          <a:p>
            <a:endParaRPr lang="tr-TR" sz="2200" dirty="0"/>
          </a:p>
          <a:p>
            <a:endParaRPr lang="tr-TR" dirty="0"/>
          </a:p>
          <a:p>
            <a:pPr lvl="1"/>
            <a:endParaRPr lang="tr-TR" sz="2600" dirty="0">
              <a:solidFill>
                <a:schemeClr val="tx1"/>
              </a:solidFill>
            </a:endParaRPr>
          </a:p>
          <a:p>
            <a:pPr lvl="1"/>
            <a:endParaRPr lang="tr-TR" dirty="0"/>
          </a:p>
        </p:txBody>
      </p:sp>
      <p:sp>
        <p:nvSpPr>
          <p:cNvPr id="5" name="4 Dikdörtgen"/>
          <p:cNvSpPr/>
          <p:nvPr/>
        </p:nvSpPr>
        <p:spPr>
          <a:xfrm>
            <a:off x="479771" y="3196896"/>
            <a:ext cx="8307071" cy="430887"/>
          </a:xfrm>
          <a:prstGeom prst="rect">
            <a:avLst/>
          </a:prstGeom>
        </p:spPr>
        <p:txBody>
          <a:bodyPr wrap="square">
            <a:spAutoFit/>
          </a:bodyPr>
          <a:lstStyle/>
          <a:p>
            <a:endParaRPr lang="tr-TR" sz="2200" dirty="0"/>
          </a:p>
        </p:txBody>
      </p:sp>
      <p:pic>
        <p:nvPicPr>
          <p:cNvPr id="38914" name="Picture 2" descr="http://medias.lequipe.fr/img-ilosport-jpg/podium-fillettes/1500000000607380/0:54,748:588-617-440-70/95f6a.jpg"/>
          <p:cNvPicPr>
            <a:picLocks noChangeAspect="1" noChangeArrowheads="1"/>
          </p:cNvPicPr>
          <p:nvPr/>
        </p:nvPicPr>
        <p:blipFill>
          <a:blip r:embed="rId3"/>
          <a:srcRect/>
          <a:stretch>
            <a:fillRect/>
          </a:stretch>
        </p:blipFill>
        <p:spPr bwMode="auto">
          <a:xfrm>
            <a:off x="1000100" y="1214422"/>
            <a:ext cx="2428892" cy="1733179"/>
          </a:xfrm>
          <a:prstGeom prst="rect">
            <a:avLst/>
          </a:prstGeom>
          <a:noFill/>
        </p:spPr>
      </p:pic>
      <p:sp>
        <p:nvSpPr>
          <p:cNvPr id="8" name="7 Dikdörtgen"/>
          <p:cNvSpPr/>
          <p:nvPr/>
        </p:nvSpPr>
        <p:spPr>
          <a:xfrm>
            <a:off x="928662" y="3214686"/>
            <a:ext cx="6929486" cy="1574790"/>
          </a:xfrm>
          <a:prstGeom prst="rect">
            <a:avLst/>
          </a:prstGeom>
        </p:spPr>
        <p:txBody>
          <a:bodyPr wrap="square">
            <a:spAutoFit/>
          </a:bodyPr>
          <a:lstStyle/>
          <a:p>
            <a:pPr marL="548640" lvl="1" indent="-274320">
              <a:spcBef>
                <a:spcPts val="500"/>
              </a:spcBef>
              <a:buClr>
                <a:srgbClr val="9FB8CD"/>
              </a:buClr>
              <a:buSzPct val="76000"/>
              <a:buFont typeface="Wingdings 3"/>
              <a:buChar char=""/>
            </a:pPr>
            <a:r>
              <a:rPr lang="tr-TR" sz="2200" dirty="0" err="1"/>
              <a:t>maks</a:t>
            </a:r>
            <a:r>
              <a:rPr lang="tr-TR" sz="2200" dirty="0"/>
              <a:t> fonksiyonuna diziyi gönderelim. </a:t>
            </a:r>
          </a:p>
          <a:p>
            <a:pPr marL="1005840" lvl="2" indent="-274320">
              <a:spcBef>
                <a:spcPts val="500"/>
              </a:spcBef>
              <a:buClr>
                <a:srgbClr val="9FB8CD"/>
              </a:buClr>
              <a:buSzPct val="76000"/>
              <a:buFont typeface="Wingdings 3"/>
              <a:buChar char=""/>
            </a:pPr>
            <a:r>
              <a:rPr lang="tr-TR" sz="2200" dirty="0" err="1"/>
              <a:t>maks</a:t>
            </a:r>
            <a:r>
              <a:rPr lang="tr-TR" sz="2200" dirty="0"/>
              <a:t> en büyük elemanı bize bulsun ve indisini bize döndürsün (ekrana yazdırma yapmasın)</a:t>
            </a:r>
          </a:p>
          <a:p>
            <a:pPr marL="548640" lvl="1" indent="-274320">
              <a:spcBef>
                <a:spcPts val="500"/>
              </a:spcBef>
              <a:buClr>
                <a:srgbClr val="9FB8CD"/>
              </a:buClr>
              <a:buSzPct val="76000"/>
              <a:buFont typeface="Wingdings 3"/>
              <a:buChar char=""/>
            </a:pPr>
            <a:r>
              <a:rPr lang="tr-TR" sz="2200" dirty="0" err="1"/>
              <a:t>main</a:t>
            </a:r>
            <a:r>
              <a:rPr lang="tr-TR" sz="2200" dirty="0"/>
              <a:t> en büyük elemanı ve indisini yazdırsın.</a:t>
            </a:r>
          </a:p>
        </p:txBody>
      </p:sp>
      <p:pic>
        <p:nvPicPr>
          <p:cNvPr id="9" name="8 Resim" descr="bilgisayar.wmf"/>
          <p:cNvPicPr>
            <a:picLocks noChangeAspect="1"/>
          </p:cNvPicPr>
          <p:nvPr/>
        </p:nvPicPr>
        <p:blipFill>
          <a:blip r:embed="rId4"/>
          <a:stretch>
            <a:fillRect/>
          </a:stretch>
        </p:blipFill>
        <p:spPr>
          <a:xfrm>
            <a:off x="7000892" y="5000636"/>
            <a:ext cx="1071570" cy="1094129"/>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31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Örneğin geliştirilmesi</a:t>
            </a:r>
          </a:p>
        </p:txBody>
      </p:sp>
      <p:sp>
        <p:nvSpPr>
          <p:cNvPr id="3" name="2 İçerik Yer Tutucusu"/>
          <p:cNvSpPr>
            <a:spLocks noGrp="1"/>
          </p:cNvSpPr>
          <p:nvPr>
            <p:ph sz="quarter" idx="1"/>
          </p:nvPr>
        </p:nvSpPr>
        <p:spPr/>
        <p:txBody>
          <a:bodyPr>
            <a:normAutofit lnSpcReduction="10000"/>
          </a:bodyPr>
          <a:lstStyle/>
          <a:p>
            <a:r>
              <a:rPr lang="tr-TR" dirty="0"/>
              <a:t>2. en büyük olan değeri nasıl bulurduk?</a:t>
            </a:r>
          </a:p>
          <a:p>
            <a:endParaRPr lang="tr-TR" dirty="0"/>
          </a:p>
          <a:p>
            <a:endParaRPr lang="tr-TR" dirty="0"/>
          </a:p>
          <a:p>
            <a:endParaRPr lang="tr-TR" dirty="0"/>
          </a:p>
          <a:p>
            <a:endParaRPr lang="tr-TR" dirty="0"/>
          </a:p>
          <a:p>
            <a:endParaRPr lang="tr-TR" dirty="0"/>
          </a:p>
          <a:p>
            <a:endParaRPr lang="tr-TR" dirty="0"/>
          </a:p>
          <a:p>
            <a:endParaRPr lang="tr-TR" dirty="0"/>
          </a:p>
          <a:p>
            <a:r>
              <a:rPr lang="tr-TR" dirty="0"/>
              <a:t>Bulduğumuz maksimum değerini dizide -1’e eşitlersek, yeniden bulduğumuz maksimum değeri 2.en büyük değer olur. </a:t>
            </a:r>
            <a:r>
              <a:rPr lang="tr-TR" sz="1800" i="1" dirty="0"/>
              <a:t>(fonksiyon kullanmanın avantajını burada aynı kodu tekrar tekrar yazmayarak görebilirsiniz)</a:t>
            </a:r>
            <a:endParaRPr lang="tr-TR" i="1" dirty="0"/>
          </a:p>
          <a:p>
            <a:endParaRPr lang="tr-TR" dirty="0"/>
          </a:p>
          <a:p>
            <a:endParaRPr lang="tr-TR" dirty="0"/>
          </a:p>
          <a:p>
            <a:endParaRPr lang="tr-TR" dirty="0"/>
          </a:p>
          <a:p>
            <a:endParaRPr lang="tr-TR" dirty="0"/>
          </a:p>
          <a:p>
            <a:endParaRPr lang="tr-TR" dirty="0"/>
          </a:p>
          <a:p>
            <a:endParaRPr lang="tr-TR" dirty="0"/>
          </a:p>
          <a:p>
            <a:endParaRPr lang="tr-TR" dirty="0"/>
          </a:p>
          <a:p>
            <a:pPr>
              <a:buNone/>
            </a:pPr>
            <a:endParaRPr lang="tr-TR" dirty="0"/>
          </a:p>
          <a:p>
            <a:pPr>
              <a:buNone/>
            </a:pPr>
            <a:endParaRPr lang="tr-TR" dirty="0"/>
          </a:p>
          <a:p>
            <a:pPr>
              <a:buNone/>
            </a:pPr>
            <a:endParaRPr lang="tr-TR" dirty="0"/>
          </a:p>
        </p:txBody>
      </p:sp>
      <p:pic>
        <p:nvPicPr>
          <p:cNvPr id="4" name="3 Resim" descr="loewe.png"/>
          <p:cNvPicPr>
            <a:picLocks noChangeAspect="1"/>
          </p:cNvPicPr>
          <p:nvPr/>
        </p:nvPicPr>
        <p:blipFill>
          <a:blip r:embed="rId3" cstate="print"/>
          <a:stretch>
            <a:fillRect/>
          </a:stretch>
        </p:blipFill>
        <p:spPr>
          <a:xfrm>
            <a:off x="3498336" y="2553621"/>
            <a:ext cx="1538121" cy="1550525"/>
          </a:xfrm>
          <a:prstGeom prst="rect">
            <a:avLst/>
          </a:prstGeom>
        </p:spPr>
      </p:pic>
      <p:pic>
        <p:nvPicPr>
          <p:cNvPr id="5" name="4 Resim" descr="inatci_fil_yavrusu.jpeg"/>
          <p:cNvPicPr>
            <a:picLocks noChangeAspect="1"/>
          </p:cNvPicPr>
          <p:nvPr/>
        </p:nvPicPr>
        <p:blipFill>
          <a:blip r:embed="rId4"/>
          <a:stretch>
            <a:fillRect/>
          </a:stretch>
        </p:blipFill>
        <p:spPr>
          <a:xfrm>
            <a:off x="3276600" y="2553621"/>
            <a:ext cx="1981200" cy="1799590"/>
          </a:xfrm>
          <a:prstGeom prst="rect">
            <a:avLst/>
          </a:prstGeom>
        </p:spPr>
      </p:pic>
      <p:cxnSp>
        <p:nvCxnSpPr>
          <p:cNvPr id="7" name="6 Düz Ok Bağlayıcısı"/>
          <p:cNvCxnSpPr>
            <a:stCxn id="8" idx="1"/>
          </p:cNvCxnSpPr>
          <p:nvPr/>
        </p:nvCxnSpPr>
        <p:spPr>
          <a:xfrm rot="10800000">
            <a:off x="5515430" y="3251203"/>
            <a:ext cx="653143" cy="25076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6168572" y="3317297"/>
            <a:ext cx="1620957" cy="369332"/>
          </a:xfrm>
          <a:prstGeom prst="rect">
            <a:avLst/>
          </a:prstGeom>
          <a:noFill/>
        </p:spPr>
        <p:txBody>
          <a:bodyPr wrap="none" rtlCol="0">
            <a:spAutoFit/>
          </a:bodyPr>
          <a:lstStyle/>
          <a:p>
            <a:r>
              <a:rPr lang="tr-TR" dirty="0"/>
              <a:t>Ormanın Kralı</a:t>
            </a:r>
          </a:p>
        </p:txBody>
      </p:sp>
      <p:sp>
        <p:nvSpPr>
          <p:cNvPr id="10" name="9 Metin kutusu"/>
          <p:cNvSpPr txBox="1"/>
          <p:nvPr/>
        </p:nvSpPr>
        <p:spPr>
          <a:xfrm>
            <a:off x="1640121" y="4353211"/>
            <a:ext cx="5660589" cy="369332"/>
          </a:xfrm>
          <a:prstGeom prst="rect">
            <a:avLst/>
          </a:prstGeom>
          <a:noFill/>
        </p:spPr>
        <p:txBody>
          <a:bodyPr wrap="none" rtlCol="0">
            <a:spAutoFit/>
          </a:bodyPr>
          <a:lstStyle/>
          <a:p>
            <a:r>
              <a:rPr lang="tr-TR" dirty="0"/>
              <a:t>İpucu: Ormanın kralı ölürse, 2.en büyük olan kral olur.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checkerboard(across)">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571480"/>
            <a:ext cx="9144000" cy="457200"/>
          </a:xfrm>
        </p:spPr>
        <p:txBody>
          <a:bodyPr>
            <a:normAutofit fontScale="90000"/>
          </a:bodyPr>
          <a:lstStyle/>
          <a:p>
            <a:r>
              <a:rPr lang="tr-TR" dirty="0"/>
              <a:t>Ekran çıktısı nedir?</a:t>
            </a:r>
          </a:p>
        </p:txBody>
      </p:sp>
      <p:pic>
        <p:nvPicPr>
          <p:cNvPr id="3" name="2 Resim" descr="soru.jpg"/>
          <p:cNvPicPr>
            <a:picLocks noChangeAspect="1"/>
          </p:cNvPicPr>
          <p:nvPr/>
        </p:nvPicPr>
        <p:blipFill>
          <a:blip r:embed="rId3"/>
          <a:stretch>
            <a:fillRect/>
          </a:stretch>
        </p:blipFill>
        <p:spPr>
          <a:xfrm>
            <a:off x="3357554" y="4786322"/>
            <a:ext cx="1767840" cy="1328928"/>
          </a:xfrm>
          <a:prstGeom prst="rect">
            <a:avLst/>
          </a:prstGeom>
        </p:spPr>
      </p:pic>
      <p:sp>
        <p:nvSpPr>
          <p:cNvPr id="4" name="3 Metin kutusu"/>
          <p:cNvSpPr txBox="1"/>
          <p:nvPr/>
        </p:nvSpPr>
        <p:spPr>
          <a:xfrm>
            <a:off x="642910" y="1500174"/>
            <a:ext cx="4786346" cy="3108543"/>
          </a:xfrm>
          <a:prstGeom prst="rect">
            <a:avLst/>
          </a:prstGeom>
          <a:noFill/>
        </p:spPr>
        <p:txBody>
          <a:bodyPr wrap="square" rtlCol="0">
            <a:spAutoFit/>
          </a:bodyPr>
          <a:lstStyle/>
          <a:p>
            <a:r>
              <a:rPr lang="en-US" sz="2800" dirty="0" err="1">
                <a:latin typeface="Calibri" pitchFamily="34" charset="0"/>
                <a:cs typeface="Calibri" pitchFamily="34" charset="0"/>
              </a:rPr>
              <a:t>int</a:t>
            </a:r>
            <a:r>
              <a:rPr lang="en-US" sz="2800" dirty="0">
                <a:latin typeface="Calibri" pitchFamily="34" charset="0"/>
                <a:cs typeface="Calibri" pitchFamily="34" charset="0"/>
              </a:rPr>
              <a:t> a=17;</a:t>
            </a:r>
            <a:endParaRPr lang="tr-TR" sz="2800" dirty="0">
              <a:latin typeface="Calibri" pitchFamily="34" charset="0"/>
              <a:cs typeface="Calibri" pitchFamily="34" charset="0"/>
            </a:endParaRPr>
          </a:p>
          <a:p>
            <a:r>
              <a:rPr lang="en-US" sz="2800" b="1" dirty="0">
                <a:solidFill>
                  <a:srgbClr val="002060"/>
                </a:solidFill>
                <a:latin typeface="Calibri" pitchFamily="34" charset="0"/>
                <a:cs typeface="Calibri" pitchFamily="34" charset="0"/>
              </a:rPr>
              <a:t>while(a&gt;3)</a:t>
            </a:r>
            <a:endParaRPr lang="tr-TR" sz="2800" b="1" dirty="0">
              <a:solidFill>
                <a:srgbClr val="002060"/>
              </a:solidFill>
              <a:latin typeface="Calibri" pitchFamily="34" charset="0"/>
              <a:cs typeface="Calibri" pitchFamily="34" charset="0"/>
            </a:endParaRPr>
          </a:p>
          <a:p>
            <a:r>
              <a:rPr lang="en-US" sz="2800" b="1" dirty="0">
                <a:solidFill>
                  <a:srgbClr val="002060"/>
                </a:solidFill>
                <a:latin typeface="Calibri" pitchFamily="34" charset="0"/>
                <a:cs typeface="Calibri" pitchFamily="34" charset="0"/>
              </a:rPr>
              <a:t>	if(a%2==1)</a:t>
            </a:r>
            <a:endParaRPr lang="tr-TR" sz="2800" b="1" dirty="0">
              <a:solidFill>
                <a:srgbClr val="002060"/>
              </a:solidFill>
              <a:latin typeface="Calibri" pitchFamily="34" charset="0"/>
              <a:cs typeface="Calibri" pitchFamily="34" charset="0"/>
            </a:endParaRPr>
          </a:p>
          <a:p>
            <a:r>
              <a:rPr lang="en-US" sz="2800" b="1" dirty="0">
                <a:solidFill>
                  <a:srgbClr val="002060"/>
                </a:solidFill>
                <a:latin typeface="Calibri" pitchFamily="34" charset="0"/>
                <a:cs typeface="Calibri" pitchFamily="34" charset="0"/>
              </a:rPr>
              <a:t>	a--;</a:t>
            </a:r>
            <a:endParaRPr lang="tr-TR" sz="2800" b="1" dirty="0">
              <a:solidFill>
                <a:srgbClr val="002060"/>
              </a:solidFill>
              <a:latin typeface="Calibri" pitchFamily="34" charset="0"/>
              <a:cs typeface="Calibri" pitchFamily="34" charset="0"/>
            </a:endParaRPr>
          </a:p>
          <a:p>
            <a:r>
              <a:rPr lang="en-US" sz="2800" b="1" dirty="0">
                <a:solidFill>
                  <a:srgbClr val="002060"/>
                </a:solidFill>
                <a:latin typeface="Calibri" pitchFamily="34" charset="0"/>
                <a:cs typeface="Calibri" pitchFamily="34" charset="0"/>
              </a:rPr>
              <a:t>	else</a:t>
            </a:r>
            <a:endParaRPr lang="tr-TR" sz="2800" b="1" dirty="0">
              <a:solidFill>
                <a:srgbClr val="002060"/>
              </a:solidFill>
              <a:latin typeface="Calibri" pitchFamily="34" charset="0"/>
              <a:cs typeface="Calibri" pitchFamily="34" charset="0"/>
            </a:endParaRPr>
          </a:p>
          <a:p>
            <a:r>
              <a:rPr lang="en-US" sz="2800" b="1" dirty="0">
                <a:solidFill>
                  <a:srgbClr val="002060"/>
                </a:solidFill>
                <a:latin typeface="Calibri" pitchFamily="34" charset="0"/>
                <a:cs typeface="Calibri" pitchFamily="34" charset="0"/>
              </a:rPr>
              <a:t>	a=a-2;</a:t>
            </a:r>
            <a:endParaRPr lang="tr-TR" sz="2800" b="1" dirty="0">
              <a:solidFill>
                <a:srgbClr val="002060"/>
              </a:solidFill>
              <a:latin typeface="Calibri" pitchFamily="34" charset="0"/>
              <a:cs typeface="Calibri" pitchFamily="34" charset="0"/>
            </a:endParaRPr>
          </a:p>
          <a:p>
            <a:r>
              <a:rPr lang="tr-TR" sz="2800" dirty="0">
                <a:latin typeface="Calibri" pitchFamily="34" charset="0"/>
                <a:cs typeface="Calibri" pitchFamily="34" charset="0"/>
              </a:rPr>
              <a:t>	</a:t>
            </a:r>
            <a:r>
              <a:rPr lang="en-US" sz="2800" dirty="0" err="1">
                <a:latin typeface="Calibri" pitchFamily="34" charset="0"/>
                <a:cs typeface="Calibri" pitchFamily="34" charset="0"/>
              </a:rPr>
              <a:t>printf</a:t>
            </a:r>
            <a:r>
              <a:rPr lang="en-US" sz="2800" dirty="0">
                <a:latin typeface="Calibri" pitchFamily="34" charset="0"/>
                <a:cs typeface="Calibri" pitchFamily="34" charset="0"/>
              </a:rPr>
              <a:t>("%d"</a:t>
            </a:r>
            <a:r>
              <a:rPr lang="tr-TR" sz="2800" dirty="0">
                <a:latin typeface="Calibri" pitchFamily="34" charset="0"/>
                <a:cs typeface="Calibri" pitchFamily="34" charset="0"/>
              </a:rPr>
              <a:t>,</a:t>
            </a:r>
            <a:r>
              <a:rPr lang="en-US" sz="2800" dirty="0">
                <a:latin typeface="Calibri" pitchFamily="34" charset="0"/>
                <a:cs typeface="Calibri" pitchFamily="34" charset="0"/>
              </a:rPr>
              <a:t>a);</a:t>
            </a:r>
            <a:endParaRPr lang="tr-TR" sz="2800" dirty="0">
              <a:latin typeface="Calibri" pitchFamily="34" charset="0"/>
              <a:cs typeface="Calibri" pitchFamily="34" charset="0"/>
            </a:endParaRPr>
          </a:p>
        </p:txBody>
      </p:sp>
      <p:pic>
        <p:nvPicPr>
          <p:cNvPr id="5" name="4 Resim" descr="8pyKnSZWSqkQ5zA1ZT633zFz.gif"/>
          <p:cNvPicPr>
            <a:picLocks noChangeAspect="1"/>
          </p:cNvPicPr>
          <p:nvPr/>
        </p:nvPicPr>
        <p:blipFill>
          <a:blip r:embed="rId4"/>
          <a:stretch>
            <a:fillRect/>
          </a:stretch>
        </p:blipFill>
        <p:spPr>
          <a:xfrm>
            <a:off x="3428992" y="1785926"/>
            <a:ext cx="1719352" cy="2185982"/>
          </a:xfrm>
          <a:prstGeom prst="rect">
            <a:avLst/>
          </a:prstGeom>
        </p:spPr>
      </p:pic>
      <p:sp>
        <p:nvSpPr>
          <p:cNvPr id="6" name="5 Metin kutusu"/>
          <p:cNvSpPr txBox="1"/>
          <p:nvPr/>
        </p:nvSpPr>
        <p:spPr>
          <a:xfrm>
            <a:off x="4429124" y="1500174"/>
            <a:ext cx="392909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a:t>İpucu: else, </a:t>
            </a:r>
            <a:r>
              <a:rPr lang="tr-TR" dirty="0" err="1"/>
              <a:t>if’e</a:t>
            </a:r>
            <a:r>
              <a:rPr lang="tr-TR" dirty="0"/>
              <a:t> yapışır ve </a:t>
            </a:r>
            <a:r>
              <a:rPr lang="tr-TR" b="1" i="1" dirty="0" err="1"/>
              <a:t>if</a:t>
            </a:r>
            <a:r>
              <a:rPr lang="tr-TR" b="1" i="1" dirty="0"/>
              <a:t> else </a:t>
            </a:r>
            <a:r>
              <a:rPr lang="tr-TR" dirty="0"/>
              <a:t>tek bir blok gibi hareket eder. </a:t>
            </a:r>
          </a:p>
        </p:txBody>
      </p:sp>
      <p:sp>
        <p:nvSpPr>
          <p:cNvPr id="7" name="6 Metin kutusu"/>
          <p:cNvSpPr txBox="1"/>
          <p:nvPr/>
        </p:nvSpPr>
        <p:spPr>
          <a:xfrm>
            <a:off x="5500694" y="2357430"/>
            <a:ext cx="3143272"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err="1">
                <a:latin typeface="Calibri" pitchFamily="34" charset="0"/>
                <a:cs typeface="Calibri" pitchFamily="34" charset="0"/>
              </a:rPr>
              <a:t>int</a:t>
            </a:r>
            <a:r>
              <a:rPr lang="en-US" sz="1400" dirty="0">
                <a:latin typeface="Calibri" pitchFamily="34" charset="0"/>
                <a:cs typeface="Calibri" pitchFamily="34" charset="0"/>
              </a:rPr>
              <a:t> a=17;</a:t>
            </a:r>
            <a:endParaRPr lang="tr-TR" sz="1400" dirty="0">
              <a:latin typeface="Calibri" pitchFamily="34" charset="0"/>
              <a:cs typeface="Calibri" pitchFamily="34" charset="0"/>
            </a:endParaRPr>
          </a:p>
          <a:p>
            <a:r>
              <a:rPr lang="en-US" sz="1400" b="1" dirty="0">
                <a:solidFill>
                  <a:srgbClr val="002060"/>
                </a:solidFill>
                <a:latin typeface="Calibri" pitchFamily="34" charset="0"/>
                <a:cs typeface="Calibri" pitchFamily="34" charset="0"/>
              </a:rPr>
              <a:t>while(a&gt;3)</a:t>
            </a:r>
            <a:r>
              <a:rPr lang="tr-TR" sz="1400" b="1" dirty="0">
                <a:solidFill>
                  <a:srgbClr val="002060"/>
                </a:solidFill>
                <a:latin typeface="Calibri" pitchFamily="34" charset="0"/>
                <a:cs typeface="Calibri" pitchFamily="34" charset="0"/>
              </a:rPr>
              <a:t>{</a:t>
            </a:r>
          </a:p>
          <a:p>
            <a:r>
              <a:rPr lang="en-US" sz="1400" b="1" dirty="0">
                <a:solidFill>
                  <a:srgbClr val="002060"/>
                </a:solidFill>
                <a:latin typeface="Calibri" pitchFamily="34" charset="0"/>
                <a:cs typeface="Calibri" pitchFamily="34" charset="0"/>
              </a:rPr>
              <a:t>	if(a%2==1)</a:t>
            </a:r>
            <a:endParaRPr lang="tr-TR" sz="1400" b="1" dirty="0">
              <a:solidFill>
                <a:srgbClr val="002060"/>
              </a:solidFill>
              <a:latin typeface="Calibri" pitchFamily="34" charset="0"/>
              <a:cs typeface="Calibri" pitchFamily="34" charset="0"/>
            </a:endParaRPr>
          </a:p>
          <a:p>
            <a:r>
              <a:rPr lang="tr-TR" sz="1400" b="1" dirty="0">
                <a:solidFill>
                  <a:srgbClr val="002060"/>
                </a:solidFill>
                <a:latin typeface="Calibri" pitchFamily="34" charset="0"/>
                <a:cs typeface="Calibri" pitchFamily="34" charset="0"/>
              </a:rPr>
              <a:t>		{</a:t>
            </a:r>
          </a:p>
          <a:p>
            <a:r>
              <a:rPr lang="tr-TR" sz="1400" b="1" dirty="0">
                <a:solidFill>
                  <a:srgbClr val="002060"/>
                </a:solidFill>
                <a:latin typeface="Calibri" pitchFamily="34" charset="0"/>
                <a:cs typeface="Calibri" pitchFamily="34" charset="0"/>
              </a:rPr>
              <a:t>	</a:t>
            </a:r>
            <a:r>
              <a:rPr lang="en-US" sz="1400" b="1" dirty="0">
                <a:solidFill>
                  <a:srgbClr val="002060"/>
                </a:solidFill>
                <a:latin typeface="Calibri" pitchFamily="34" charset="0"/>
                <a:cs typeface="Calibri" pitchFamily="34" charset="0"/>
              </a:rPr>
              <a:t>	</a:t>
            </a:r>
            <a:r>
              <a:rPr lang="tr-TR" sz="1400" b="1" dirty="0">
                <a:solidFill>
                  <a:srgbClr val="002060"/>
                </a:solidFill>
                <a:latin typeface="Calibri" pitchFamily="34" charset="0"/>
                <a:cs typeface="Calibri" pitchFamily="34" charset="0"/>
              </a:rPr>
              <a:t>    </a:t>
            </a:r>
            <a:r>
              <a:rPr lang="en-US" sz="1400" b="1" dirty="0">
                <a:solidFill>
                  <a:srgbClr val="002060"/>
                </a:solidFill>
                <a:latin typeface="Calibri" pitchFamily="34" charset="0"/>
                <a:cs typeface="Calibri" pitchFamily="34" charset="0"/>
              </a:rPr>
              <a:t>a--;</a:t>
            </a:r>
            <a:endParaRPr lang="tr-TR" sz="1400" b="1" dirty="0">
              <a:solidFill>
                <a:srgbClr val="002060"/>
              </a:solidFill>
              <a:latin typeface="Calibri" pitchFamily="34" charset="0"/>
              <a:cs typeface="Calibri" pitchFamily="34" charset="0"/>
            </a:endParaRPr>
          </a:p>
          <a:p>
            <a:r>
              <a:rPr lang="tr-TR" sz="1400" b="1" dirty="0">
                <a:solidFill>
                  <a:srgbClr val="002060"/>
                </a:solidFill>
                <a:latin typeface="Calibri" pitchFamily="34" charset="0"/>
                <a:cs typeface="Calibri" pitchFamily="34" charset="0"/>
              </a:rPr>
              <a:t>		}</a:t>
            </a:r>
          </a:p>
          <a:p>
            <a:r>
              <a:rPr lang="en-US" sz="1400" b="1" dirty="0">
                <a:solidFill>
                  <a:srgbClr val="002060"/>
                </a:solidFill>
                <a:latin typeface="Calibri" pitchFamily="34" charset="0"/>
                <a:cs typeface="Calibri" pitchFamily="34" charset="0"/>
              </a:rPr>
              <a:t>	else</a:t>
            </a:r>
            <a:endParaRPr lang="tr-TR" sz="1400" b="1" dirty="0">
              <a:solidFill>
                <a:srgbClr val="002060"/>
              </a:solidFill>
              <a:latin typeface="Calibri" pitchFamily="34" charset="0"/>
              <a:cs typeface="Calibri" pitchFamily="34" charset="0"/>
            </a:endParaRPr>
          </a:p>
          <a:p>
            <a:r>
              <a:rPr lang="tr-TR" sz="1400" b="1" dirty="0">
                <a:solidFill>
                  <a:srgbClr val="002060"/>
                </a:solidFill>
                <a:latin typeface="Calibri" pitchFamily="34" charset="0"/>
                <a:cs typeface="Calibri" pitchFamily="34" charset="0"/>
              </a:rPr>
              <a:t>		{</a:t>
            </a:r>
          </a:p>
          <a:p>
            <a:r>
              <a:rPr lang="en-US" sz="1400" b="1" dirty="0">
                <a:solidFill>
                  <a:srgbClr val="002060"/>
                </a:solidFill>
                <a:latin typeface="Calibri" pitchFamily="34" charset="0"/>
                <a:cs typeface="Calibri" pitchFamily="34" charset="0"/>
              </a:rPr>
              <a:t>	</a:t>
            </a:r>
            <a:r>
              <a:rPr lang="tr-TR" sz="1400" b="1" dirty="0">
                <a:solidFill>
                  <a:srgbClr val="002060"/>
                </a:solidFill>
                <a:latin typeface="Calibri" pitchFamily="34" charset="0"/>
                <a:cs typeface="Calibri" pitchFamily="34" charset="0"/>
              </a:rPr>
              <a:t>	    </a:t>
            </a:r>
            <a:r>
              <a:rPr lang="en-US" sz="1400" b="1" dirty="0">
                <a:solidFill>
                  <a:srgbClr val="002060"/>
                </a:solidFill>
                <a:latin typeface="Calibri" pitchFamily="34" charset="0"/>
                <a:cs typeface="Calibri" pitchFamily="34" charset="0"/>
              </a:rPr>
              <a:t>a=a-2;</a:t>
            </a:r>
            <a:endParaRPr lang="tr-TR" sz="1400" b="1" dirty="0">
              <a:solidFill>
                <a:srgbClr val="002060"/>
              </a:solidFill>
              <a:latin typeface="Calibri" pitchFamily="34" charset="0"/>
              <a:cs typeface="Calibri" pitchFamily="34" charset="0"/>
            </a:endParaRPr>
          </a:p>
          <a:p>
            <a:r>
              <a:rPr lang="tr-TR" sz="1400" b="1" dirty="0">
                <a:solidFill>
                  <a:srgbClr val="002060"/>
                </a:solidFill>
                <a:latin typeface="Calibri" pitchFamily="34" charset="0"/>
                <a:cs typeface="Calibri" pitchFamily="34" charset="0"/>
              </a:rPr>
              <a:t>		}</a:t>
            </a:r>
          </a:p>
          <a:p>
            <a:r>
              <a:rPr lang="tr-TR" sz="1400" b="1" dirty="0">
                <a:solidFill>
                  <a:srgbClr val="002060"/>
                </a:solidFill>
                <a:latin typeface="Calibri" pitchFamily="34" charset="0"/>
                <a:cs typeface="Calibri" pitchFamily="34" charset="0"/>
              </a:rPr>
              <a:t>	}</a:t>
            </a:r>
          </a:p>
          <a:p>
            <a:r>
              <a:rPr lang="tr-TR" sz="1400" dirty="0">
                <a:latin typeface="Calibri" pitchFamily="34" charset="0"/>
                <a:cs typeface="Calibri" pitchFamily="34" charset="0"/>
              </a:rPr>
              <a:t>	</a:t>
            </a:r>
            <a:r>
              <a:rPr lang="en-US" sz="1400" dirty="0" err="1">
                <a:latin typeface="Calibri" pitchFamily="34" charset="0"/>
                <a:cs typeface="Calibri" pitchFamily="34" charset="0"/>
              </a:rPr>
              <a:t>printf</a:t>
            </a:r>
            <a:r>
              <a:rPr lang="en-US" sz="1400" dirty="0">
                <a:latin typeface="Calibri" pitchFamily="34" charset="0"/>
                <a:cs typeface="Calibri" pitchFamily="34" charset="0"/>
              </a:rPr>
              <a:t>("%d"</a:t>
            </a:r>
            <a:r>
              <a:rPr lang="tr-TR" sz="1400" dirty="0">
                <a:latin typeface="Calibri" pitchFamily="34" charset="0"/>
                <a:cs typeface="Calibri" pitchFamily="34" charset="0"/>
              </a:rPr>
              <a:t>,</a:t>
            </a:r>
            <a:r>
              <a:rPr lang="en-US" sz="1400" dirty="0">
                <a:latin typeface="Calibri" pitchFamily="34" charset="0"/>
                <a:cs typeface="Calibri" pitchFamily="34" charset="0"/>
              </a:rPr>
              <a:t>a);</a:t>
            </a:r>
            <a:endParaRPr lang="tr-TR" sz="1400" dirty="0">
              <a:latin typeface="Calibri" pitchFamily="34" charset="0"/>
              <a:cs typeface="Calibri"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Örneğin daha da geliştirilmesi</a:t>
            </a:r>
          </a:p>
        </p:txBody>
      </p:sp>
      <p:sp>
        <p:nvSpPr>
          <p:cNvPr id="3" name="2 İçerik Yer Tutucusu"/>
          <p:cNvSpPr>
            <a:spLocks noGrp="1"/>
          </p:cNvSpPr>
          <p:nvPr>
            <p:ph sz="quarter" idx="1"/>
          </p:nvPr>
        </p:nvSpPr>
        <p:spPr/>
        <p:txBody>
          <a:bodyPr/>
          <a:lstStyle/>
          <a:p>
            <a:r>
              <a:rPr lang="tr-TR" dirty="0"/>
              <a:t>4. en büyük olan değeri nasıl bulurduk?</a:t>
            </a:r>
          </a:p>
          <a:p>
            <a:endParaRPr lang="tr-TR" dirty="0"/>
          </a:p>
        </p:txBody>
      </p:sp>
      <p:pic>
        <p:nvPicPr>
          <p:cNvPr id="4" name="3 Resim" descr="loewe.png"/>
          <p:cNvPicPr>
            <a:picLocks noChangeAspect="1"/>
          </p:cNvPicPr>
          <p:nvPr/>
        </p:nvPicPr>
        <p:blipFill>
          <a:blip r:embed="rId3" cstate="print"/>
          <a:stretch>
            <a:fillRect/>
          </a:stretch>
        </p:blipFill>
        <p:spPr>
          <a:xfrm>
            <a:off x="3498336" y="2811201"/>
            <a:ext cx="1538121" cy="1550525"/>
          </a:xfrm>
          <a:prstGeom prst="rect">
            <a:avLst/>
          </a:prstGeom>
        </p:spPr>
      </p:pic>
      <p:pic>
        <p:nvPicPr>
          <p:cNvPr id="5" name="4 Resim" descr="inatci_fil_yavrusu.jpeg"/>
          <p:cNvPicPr>
            <a:picLocks noChangeAspect="1"/>
          </p:cNvPicPr>
          <p:nvPr/>
        </p:nvPicPr>
        <p:blipFill>
          <a:blip r:embed="rId4"/>
          <a:stretch>
            <a:fillRect/>
          </a:stretch>
        </p:blipFill>
        <p:spPr>
          <a:xfrm>
            <a:off x="3276600" y="2811201"/>
            <a:ext cx="1981200" cy="1799590"/>
          </a:xfrm>
          <a:prstGeom prst="rect">
            <a:avLst/>
          </a:prstGeom>
        </p:spPr>
      </p:pic>
      <p:sp>
        <p:nvSpPr>
          <p:cNvPr id="7" name="6 Metin kutusu"/>
          <p:cNvSpPr txBox="1"/>
          <p:nvPr/>
        </p:nvSpPr>
        <p:spPr>
          <a:xfrm>
            <a:off x="6168572" y="3574877"/>
            <a:ext cx="1620957" cy="369332"/>
          </a:xfrm>
          <a:prstGeom prst="rect">
            <a:avLst/>
          </a:prstGeom>
          <a:noFill/>
        </p:spPr>
        <p:txBody>
          <a:bodyPr wrap="none" rtlCol="0">
            <a:spAutoFit/>
          </a:bodyPr>
          <a:lstStyle/>
          <a:p>
            <a:r>
              <a:rPr lang="tr-TR" dirty="0"/>
              <a:t>Ormanın Kralı</a:t>
            </a:r>
          </a:p>
        </p:txBody>
      </p:sp>
      <p:pic>
        <p:nvPicPr>
          <p:cNvPr id="39938" name="Picture 2" descr="http://images.clipartpanda.com/panther-clipart-panther-clip-art-2.jpg"/>
          <p:cNvPicPr>
            <a:picLocks noChangeAspect="1" noChangeArrowheads="1"/>
          </p:cNvPicPr>
          <p:nvPr/>
        </p:nvPicPr>
        <p:blipFill>
          <a:blip r:embed="rId5"/>
          <a:srcRect b="5570"/>
          <a:stretch>
            <a:fillRect/>
          </a:stretch>
        </p:blipFill>
        <p:spPr bwMode="auto">
          <a:xfrm>
            <a:off x="3108447" y="1835700"/>
            <a:ext cx="2149353" cy="3346164"/>
          </a:xfrm>
          <a:prstGeom prst="rect">
            <a:avLst/>
          </a:prstGeom>
          <a:noFill/>
        </p:spPr>
      </p:pic>
      <p:pic>
        <p:nvPicPr>
          <p:cNvPr id="39940" name="Picture 4" descr="http://www.masaloku.com/wp-content/uploads/2014/11/zurafa.jpg"/>
          <p:cNvPicPr>
            <a:picLocks noChangeAspect="1" noChangeArrowheads="1"/>
          </p:cNvPicPr>
          <p:nvPr/>
        </p:nvPicPr>
        <p:blipFill>
          <a:blip r:embed="rId6"/>
          <a:srcRect/>
          <a:stretch>
            <a:fillRect/>
          </a:stretch>
        </p:blipFill>
        <p:spPr bwMode="auto">
          <a:xfrm>
            <a:off x="1930617" y="1835700"/>
            <a:ext cx="4057650" cy="4072939"/>
          </a:xfrm>
          <a:prstGeom prst="rect">
            <a:avLst/>
          </a:prstGeom>
          <a:noFill/>
        </p:spPr>
      </p:pic>
      <p:cxnSp>
        <p:nvCxnSpPr>
          <p:cNvPr id="6" name="5 Düz Ok Bağlayıcısı"/>
          <p:cNvCxnSpPr>
            <a:stCxn id="7" idx="1"/>
          </p:cNvCxnSpPr>
          <p:nvPr/>
        </p:nvCxnSpPr>
        <p:spPr>
          <a:xfrm rot="10800000" flipV="1">
            <a:off x="5589432" y="3759543"/>
            <a:ext cx="579141" cy="18466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 name="11 Oval Belirtme Çizgisi"/>
          <p:cNvSpPr/>
          <p:nvPr/>
        </p:nvSpPr>
        <p:spPr>
          <a:xfrm>
            <a:off x="205653" y="4182870"/>
            <a:ext cx="2701344" cy="1725769"/>
          </a:xfrm>
          <a:prstGeom prst="wedgeEllipseCallout">
            <a:avLst>
              <a:gd name="adj1" fmla="val 31610"/>
              <a:gd name="adj2" fmla="val -8153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000" dirty="0"/>
              <a:t>Bu işlemleri bir </a:t>
            </a:r>
            <a:r>
              <a:rPr lang="tr-TR" sz="2000" dirty="0" err="1"/>
              <a:t>for</a:t>
            </a:r>
            <a:r>
              <a:rPr lang="tr-TR" sz="2000" dirty="0"/>
              <a:t> döngüsü ile </a:t>
            </a:r>
            <a:r>
              <a:rPr lang="tr-TR" sz="2000" dirty="0" err="1"/>
              <a:t>peşpeşe</a:t>
            </a:r>
            <a:r>
              <a:rPr lang="tr-TR" sz="2000" dirty="0"/>
              <a:t> yaparak</a:t>
            </a:r>
          </a:p>
        </p:txBody>
      </p:sp>
      <p:pic>
        <p:nvPicPr>
          <p:cNvPr id="11" name="10 Resim" descr="bilgisayar.wmf"/>
          <p:cNvPicPr>
            <a:picLocks noChangeAspect="1"/>
          </p:cNvPicPr>
          <p:nvPr/>
        </p:nvPicPr>
        <p:blipFill>
          <a:blip r:embed="rId7"/>
          <a:stretch>
            <a:fillRect/>
          </a:stretch>
        </p:blipFill>
        <p:spPr>
          <a:xfrm>
            <a:off x="7572396" y="5000636"/>
            <a:ext cx="1180065" cy="1204908"/>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9938"/>
                                        </p:tgtEl>
                                        <p:attrNameLst>
                                          <p:attrName>style.visibility</p:attrName>
                                        </p:attrNameLst>
                                      </p:cBhvr>
                                      <p:to>
                                        <p:strVal val="visible"/>
                                      </p:to>
                                    </p:set>
                                    <p:anim calcmode="lin" valueType="num">
                                      <p:cBhvr additive="base">
                                        <p:cTn id="13" dur="500" fill="hold"/>
                                        <p:tgtEl>
                                          <p:spTgt spid="39938"/>
                                        </p:tgtEl>
                                        <p:attrNameLst>
                                          <p:attrName>ppt_x</p:attrName>
                                        </p:attrNameLst>
                                      </p:cBhvr>
                                      <p:tavLst>
                                        <p:tav tm="0">
                                          <p:val>
                                            <p:strVal val="#ppt_x"/>
                                          </p:val>
                                        </p:tav>
                                        <p:tav tm="100000">
                                          <p:val>
                                            <p:strVal val="#ppt_x"/>
                                          </p:val>
                                        </p:tav>
                                      </p:tavLst>
                                    </p:anim>
                                    <p:anim calcmode="lin" valueType="num">
                                      <p:cBhvr additive="base">
                                        <p:cTn id="14" dur="500" fill="hold"/>
                                        <p:tgtEl>
                                          <p:spTgt spid="3993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9940"/>
                                        </p:tgtEl>
                                        <p:attrNameLst>
                                          <p:attrName>style.visibility</p:attrName>
                                        </p:attrNameLst>
                                      </p:cBhvr>
                                      <p:to>
                                        <p:strVal val="visible"/>
                                      </p:to>
                                    </p:set>
                                    <p:anim calcmode="lin" valueType="num">
                                      <p:cBhvr additive="base">
                                        <p:cTn id="19" dur="500" fill="hold"/>
                                        <p:tgtEl>
                                          <p:spTgt spid="39940"/>
                                        </p:tgtEl>
                                        <p:attrNameLst>
                                          <p:attrName>ppt_x</p:attrName>
                                        </p:attrNameLst>
                                      </p:cBhvr>
                                      <p:tavLst>
                                        <p:tav tm="0">
                                          <p:val>
                                            <p:strVal val="#ppt_x"/>
                                          </p:val>
                                        </p:tav>
                                        <p:tav tm="100000">
                                          <p:val>
                                            <p:strVal val="#ppt_x"/>
                                          </p:val>
                                        </p:tav>
                                      </p:tavLst>
                                    </p:anim>
                                    <p:anim calcmode="lin" valueType="num">
                                      <p:cBhvr additive="base">
                                        <p:cTn id="20" dur="500" fill="hold"/>
                                        <p:tgtEl>
                                          <p:spTgt spid="3994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amond(i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Dikkat hatası nedir?</a:t>
            </a:r>
          </a:p>
        </p:txBody>
      </p:sp>
      <p:sp>
        <p:nvSpPr>
          <p:cNvPr id="3" name="2 İçerik Yer Tutucusu"/>
          <p:cNvSpPr>
            <a:spLocks noGrp="1"/>
          </p:cNvSpPr>
          <p:nvPr>
            <p:ph sz="quarter" idx="1"/>
          </p:nvPr>
        </p:nvSpPr>
        <p:spPr/>
        <p:txBody>
          <a:bodyPr>
            <a:normAutofit/>
          </a:bodyPr>
          <a:lstStyle/>
          <a:p>
            <a:r>
              <a:rPr lang="tr-TR" sz="2400" dirty="0"/>
              <a:t>Ders geri bildirimlerinde bazı öğrencilerde </a:t>
            </a:r>
            <a:r>
              <a:rPr lang="tr-TR" sz="2400" i="1" dirty="0"/>
              <a:t>“dikkat hatası yapmışım ve bu nedenle çalışmalarım boşa gitti” </a:t>
            </a:r>
            <a:r>
              <a:rPr lang="tr-TR" sz="2400" dirty="0"/>
              <a:t>gibi bir yaklaşım gözlemlenmiştir.</a:t>
            </a:r>
          </a:p>
          <a:p>
            <a:r>
              <a:rPr lang="tr-TR" sz="2400" dirty="0"/>
              <a:t>Ara Sınav </a:t>
            </a:r>
            <a:r>
              <a:rPr lang="tr-TR" sz="2400" dirty="0" err="1"/>
              <a:t>I’deki</a:t>
            </a:r>
            <a:r>
              <a:rPr lang="tr-TR" sz="2400" dirty="0"/>
              <a:t> konu eksiklerinizle </a:t>
            </a:r>
            <a:r>
              <a:rPr lang="tr-TR" sz="2400" b="1" dirty="0"/>
              <a:t>yüzleşmezseniz</a:t>
            </a:r>
            <a:r>
              <a:rPr lang="tr-TR" sz="2400" dirty="0"/>
              <a:t> Ara Sınav </a:t>
            </a:r>
            <a:r>
              <a:rPr lang="tr-TR" sz="2400" dirty="0" err="1"/>
              <a:t>II’de</a:t>
            </a:r>
            <a:r>
              <a:rPr lang="tr-TR" sz="2400" dirty="0"/>
              <a:t> ve Finalde de </a:t>
            </a:r>
            <a:r>
              <a:rPr lang="tr-TR" sz="2400" b="1" dirty="0"/>
              <a:t>tekrar edebilir!</a:t>
            </a:r>
          </a:p>
          <a:p>
            <a:r>
              <a:rPr lang="tr-TR" sz="2400" dirty="0"/>
              <a:t>Hatalarınızı “dikkat hatası” diye geçiştirmeyin.</a:t>
            </a:r>
          </a:p>
          <a:p>
            <a:pPr lvl="1"/>
            <a:r>
              <a:rPr lang="tr-TR" sz="2000" dirty="0"/>
              <a:t>Örneğin </a:t>
            </a:r>
            <a:r>
              <a:rPr lang="tr-TR" sz="2000" dirty="0" err="1"/>
              <a:t>switch’in</a:t>
            </a:r>
            <a:r>
              <a:rPr lang="tr-TR" sz="2000" dirty="0"/>
              <a:t> </a:t>
            </a:r>
            <a:r>
              <a:rPr lang="tr-TR" sz="2000" dirty="0" err="1"/>
              <a:t>double</a:t>
            </a:r>
            <a:r>
              <a:rPr lang="tr-TR" sz="2000" dirty="0"/>
              <a:t> ile çalışmadığı derste söylenmişse </a:t>
            </a:r>
          </a:p>
          <a:p>
            <a:pPr lvl="1"/>
            <a:r>
              <a:rPr lang="tr-TR" sz="2000" dirty="0"/>
              <a:t>… ve siz </a:t>
            </a:r>
            <a:r>
              <a:rPr lang="tr-TR" sz="2000" b="1" dirty="0"/>
              <a:t>aynı gün </a:t>
            </a:r>
            <a:r>
              <a:rPr lang="tr-TR" sz="2000" b="1" dirty="0" err="1"/>
              <a:t>switch’i</a:t>
            </a:r>
            <a:r>
              <a:rPr lang="tr-TR" sz="2000" b="1" dirty="0"/>
              <a:t> </a:t>
            </a:r>
            <a:r>
              <a:rPr lang="tr-TR" sz="2000" b="1" dirty="0" err="1"/>
              <a:t>double</a:t>
            </a:r>
            <a:r>
              <a:rPr lang="tr-TR" sz="2000" b="1" dirty="0"/>
              <a:t> ile çalıştırmayı denememişseniz</a:t>
            </a:r>
          </a:p>
          <a:p>
            <a:pPr lvl="1"/>
            <a:r>
              <a:rPr lang="tr-TR" sz="2000" dirty="0"/>
              <a:t>… slaytlara çalışmaya erkenden başlayıp slaytlardaki “</a:t>
            </a:r>
            <a:r>
              <a:rPr lang="tr-TR" sz="2000" dirty="0" err="1"/>
              <a:t>switch</a:t>
            </a:r>
            <a:r>
              <a:rPr lang="tr-TR" sz="2000" dirty="0"/>
              <a:t> sadece </a:t>
            </a:r>
            <a:r>
              <a:rPr lang="tr-TR" sz="2000" dirty="0" err="1"/>
              <a:t>char</a:t>
            </a:r>
            <a:r>
              <a:rPr lang="tr-TR" sz="2000" dirty="0"/>
              <a:t> ve </a:t>
            </a:r>
            <a:r>
              <a:rPr lang="tr-TR" sz="2000" dirty="0" err="1"/>
              <a:t>int</a:t>
            </a:r>
            <a:r>
              <a:rPr lang="tr-TR" sz="2000" dirty="0"/>
              <a:t> ile çalışır” kısmına bakmadıysanız</a:t>
            </a:r>
          </a:p>
          <a:p>
            <a:pPr lvl="1"/>
            <a:r>
              <a:rPr lang="tr-TR" sz="2000" dirty="0"/>
              <a:t>bu “düzenli çalışmamaya dikkat etmeme” şeklindeki bir dikkat hatasıdır.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dirty="0"/>
              <a:t>Hatırlatma: Sınavdan önce yapışmış bir uyarı:</a:t>
            </a:r>
            <a:br>
              <a:rPr lang="tr-TR" sz="2800" dirty="0"/>
            </a:br>
            <a:r>
              <a:rPr lang="tr-TR" sz="2800" dirty="0"/>
              <a:t>Sınava dinlenmiş bir şekilde gelin. </a:t>
            </a:r>
          </a:p>
        </p:txBody>
      </p:sp>
      <p:sp>
        <p:nvSpPr>
          <p:cNvPr id="3" name="2 İçerik Yer Tutucusu"/>
          <p:cNvSpPr>
            <a:spLocks noGrp="1"/>
          </p:cNvSpPr>
          <p:nvPr>
            <p:ph sz="quarter" idx="1"/>
          </p:nvPr>
        </p:nvSpPr>
        <p:spPr/>
        <p:txBody>
          <a:bodyPr>
            <a:normAutofit/>
          </a:bodyPr>
          <a:lstStyle/>
          <a:p>
            <a:r>
              <a:rPr lang="tr-TR" sz="2000" dirty="0"/>
              <a:t>Sınavın hedefi dikkatinizi ölçmez değildir ama sınav </a:t>
            </a:r>
            <a:r>
              <a:rPr lang="tr-TR" sz="2000" b="1" dirty="0"/>
              <a:t>dikkatli olmayı gerektirir</a:t>
            </a:r>
            <a:r>
              <a:rPr lang="tr-TR" sz="2000" dirty="0"/>
              <a:t>.</a:t>
            </a:r>
            <a:endParaRPr lang="tr-TR" sz="2000" i="1" dirty="0"/>
          </a:p>
          <a:p>
            <a:pPr marL="274320" lvl="2" indent="-274320">
              <a:spcBef>
                <a:spcPts val="600"/>
              </a:spcBef>
              <a:buClr>
                <a:schemeClr val="accent1"/>
              </a:buClr>
            </a:pPr>
            <a:r>
              <a:rPr lang="tr-TR" dirty="0"/>
              <a:t>Sınavdan önce </a:t>
            </a:r>
            <a:r>
              <a:rPr lang="tr-TR" b="1" dirty="0"/>
              <a:t>iyi dinlenin</a:t>
            </a:r>
            <a:r>
              <a:rPr lang="tr-TR" dirty="0"/>
              <a:t>, böylece dikkatinizi daha rahat toplarsınız.</a:t>
            </a:r>
          </a:p>
          <a:p>
            <a:pPr marL="548640" lvl="3" indent="-274320">
              <a:spcBef>
                <a:spcPts val="600"/>
              </a:spcBef>
              <a:buClr>
                <a:schemeClr val="accent1"/>
              </a:buClr>
            </a:pPr>
            <a:r>
              <a:rPr lang="tr-TR" sz="1600" i="1" dirty="0"/>
              <a:t>Bir öğrencinin Ödev1A’sından: Bu dersi ikinciye alıyorum… Vizeye yorgun bir şekilde girmememizi önermiştiniz</a:t>
            </a:r>
            <a:r>
              <a:rPr lang="tr-TR" sz="1600" b="1" i="1" dirty="0"/>
              <a:t>, ben yorgun ve uykulu bir şekilde </a:t>
            </a:r>
            <a:r>
              <a:rPr lang="tr-TR" sz="1600" i="1" dirty="0"/>
              <a:t>girdim ve sınavda çok fazla dikkat hatası yaptım…</a:t>
            </a:r>
          </a:p>
          <a:p>
            <a:pPr marL="274320" lvl="2" indent="-274320">
              <a:spcBef>
                <a:spcPts val="600"/>
              </a:spcBef>
              <a:buClr>
                <a:schemeClr val="accent1"/>
              </a:buClr>
            </a:pPr>
            <a:r>
              <a:rPr lang="tr-TR" b="1" dirty="0"/>
              <a:t>İyi çalışın</a:t>
            </a:r>
            <a:r>
              <a:rPr lang="tr-TR" dirty="0"/>
              <a:t>, böylece nelere dikkat etmeniz gerektiğini öğrenirsiniz.</a:t>
            </a:r>
          </a:p>
          <a:p>
            <a:pPr marL="548640" lvl="3" indent="-274320">
              <a:spcBef>
                <a:spcPts val="600"/>
              </a:spcBef>
              <a:buClr>
                <a:schemeClr val="accent1"/>
              </a:buClr>
            </a:pPr>
            <a:endParaRPr lang="tr-TR" sz="1600" i="1" dirty="0"/>
          </a:p>
        </p:txBody>
      </p:sp>
      <p:sp>
        <p:nvSpPr>
          <p:cNvPr id="4" name="3 Dikdörtgen"/>
          <p:cNvSpPr/>
          <p:nvPr/>
        </p:nvSpPr>
        <p:spPr>
          <a:xfrm>
            <a:off x="714348" y="3857628"/>
            <a:ext cx="4214842"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r-TR" sz="1600" dirty="0"/>
              <a:t>Sınav sadece dikkat ölçüyor diyen arkadaşlarınıza </a:t>
            </a:r>
            <a:r>
              <a:rPr lang="tr-TR" sz="1600" i="1" dirty="0">
                <a:solidFill>
                  <a:srgbClr val="FF0000"/>
                </a:solidFill>
              </a:rPr>
              <a:t>“Canım arkadaşım, bunu bir bahane olarak söylemiyorsan, samimiysen, sen o zaman slaytları bırak, dikkat geliştirme çalışmaları yap, mesela şu dikkat testini bir dene </a:t>
            </a:r>
            <a:r>
              <a:rPr lang="tr-TR" sz="1600" i="1" dirty="0">
                <a:solidFill>
                  <a:srgbClr val="FF0000"/>
                </a:solidFill>
                <a:hlinkClick r:id="rId3"/>
              </a:rPr>
              <a:t>https://youtu.be/Ahg6qcgoay4</a:t>
            </a:r>
            <a:r>
              <a:rPr lang="tr-TR" sz="1600" i="1" dirty="0">
                <a:solidFill>
                  <a:srgbClr val="FF0000"/>
                </a:solidFill>
              </a:rPr>
              <a:t>”</a:t>
            </a:r>
            <a:r>
              <a:rPr lang="tr-TR" sz="1600" i="1" dirty="0"/>
              <a:t> diyebilirsiniz.</a:t>
            </a:r>
            <a:r>
              <a:rPr lang="tr-TR" sz="1600" dirty="0">
                <a:sym typeface="Wingdings" pitchFamily="2" charset="2"/>
              </a:rPr>
              <a:t> </a:t>
            </a:r>
            <a:endParaRPr lang="tr-TR" sz="1600" dirty="0"/>
          </a:p>
        </p:txBody>
      </p:sp>
      <p:grpSp>
        <p:nvGrpSpPr>
          <p:cNvPr id="5" name="6 Grup"/>
          <p:cNvGrpSpPr/>
          <p:nvPr/>
        </p:nvGrpSpPr>
        <p:grpSpPr>
          <a:xfrm>
            <a:off x="2357422" y="3929066"/>
            <a:ext cx="6357982" cy="2343890"/>
            <a:chOff x="2357422" y="4000504"/>
            <a:chExt cx="6357982" cy="2343890"/>
          </a:xfrm>
        </p:grpSpPr>
        <p:pic>
          <p:nvPicPr>
            <p:cNvPr id="6" name="5 Resim" descr="Adsız.jpg"/>
            <p:cNvPicPr>
              <a:picLocks noChangeAspect="1"/>
            </p:cNvPicPr>
            <p:nvPr/>
          </p:nvPicPr>
          <p:blipFill>
            <a:blip r:embed="rId4" cstate="print"/>
            <a:stretch>
              <a:fillRect/>
            </a:stretch>
          </p:blipFill>
          <p:spPr>
            <a:xfrm>
              <a:off x="5221682" y="4000504"/>
              <a:ext cx="3493722" cy="2343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 name="6 Dirsek Bağlayıcısı"/>
            <p:cNvCxnSpPr/>
            <p:nvPr/>
          </p:nvCxnSpPr>
          <p:spPr>
            <a:xfrm>
              <a:off x="2357422" y="5429264"/>
              <a:ext cx="2786082" cy="64294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Dikkat testi videosunun izlenmesi</a:t>
            </a:r>
          </a:p>
        </p:txBody>
      </p:sp>
      <p:sp>
        <p:nvSpPr>
          <p:cNvPr id="3" name="2 İçerik Yer Tutucusu"/>
          <p:cNvSpPr>
            <a:spLocks noGrp="1"/>
          </p:cNvSpPr>
          <p:nvPr>
            <p:ph sz="quarter" idx="1"/>
          </p:nvPr>
        </p:nvSpPr>
        <p:spPr/>
        <p:txBody>
          <a:bodyPr>
            <a:normAutofit/>
          </a:bodyPr>
          <a:lstStyle/>
          <a:p>
            <a:r>
              <a:rPr lang="tr-TR" dirty="0"/>
              <a:t>Videoyu izleyelim…</a:t>
            </a:r>
          </a:p>
          <a:p>
            <a:r>
              <a:rPr lang="tr-TR" dirty="0"/>
              <a:t>Tek eksiği dikkat olanlar: </a:t>
            </a:r>
          </a:p>
          <a:p>
            <a:pPr lvl="1"/>
            <a:r>
              <a:rPr lang="tr-TR" dirty="0"/>
              <a:t>Artık dikkatiniz daha arttı, Ara Sınav II ve final de başarılar.</a:t>
            </a:r>
          </a:p>
          <a:p>
            <a:r>
              <a:rPr lang="tr-TR" dirty="0"/>
              <a:t>Diğer türlü eksiği olanlar:</a:t>
            </a:r>
          </a:p>
          <a:p>
            <a:pPr marL="548640" lvl="2">
              <a:spcBef>
                <a:spcPts val="600"/>
              </a:spcBef>
              <a:buClr>
                <a:schemeClr val="accent1"/>
              </a:buClr>
            </a:pPr>
            <a:r>
              <a:rPr lang="tr-TR" b="1" dirty="0" err="1"/>
              <a:t>Algoritmik</a:t>
            </a:r>
            <a:r>
              <a:rPr lang="tr-TR" b="1" dirty="0"/>
              <a:t> düşünce, dil öğrenme </a:t>
            </a:r>
            <a:r>
              <a:rPr lang="tr-TR" dirty="0"/>
              <a:t>(insan dilini öğrenmede olduğu gibi) vakit isteyen bir süreçtir. </a:t>
            </a:r>
          </a:p>
          <a:p>
            <a:pPr lvl="1"/>
            <a:r>
              <a:rPr lang="tr-TR" dirty="0"/>
              <a:t>Ödev4(%1-%1.5) ve Ödev5(%3-%4.95)’i </a:t>
            </a:r>
            <a:r>
              <a:rPr lang="tr-TR" b="1" dirty="0"/>
              <a:t>dikkatlice</a:t>
            </a:r>
            <a:r>
              <a:rPr lang="tr-TR" dirty="0"/>
              <a:t> yapın.</a:t>
            </a:r>
          </a:p>
          <a:p>
            <a:pPr lvl="1"/>
            <a:r>
              <a:rPr lang="tr-TR" dirty="0"/>
              <a:t>Günlük çalışmalarınızı aksatmamaya </a:t>
            </a:r>
            <a:r>
              <a:rPr lang="tr-TR" b="1" dirty="0"/>
              <a:t>dikkat</a:t>
            </a:r>
            <a:r>
              <a:rPr lang="tr-TR" dirty="0"/>
              <a:t> edin.</a:t>
            </a:r>
          </a:p>
          <a:p>
            <a:pPr lvl="1"/>
            <a:r>
              <a:rPr lang="tr-TR" dirty="0"/>
              <a:t>Eksiklerinizi bizlere sormaya ve bu eksikleri sınavdan önce gidermeye </a:t>
            </a:r>
            <a:r>
              <a:rPr lang="tr-TR" b="1" dirty="0"/>
              <a:t>dikkat</a:t>
            </a:r>
            <a:r>
              <a:rPr lang="tr-TR" dirty="0"/>
              <a:t> edin.</a:t>
            </a:r>
          </a:p>
          <a:p>
            <a:pPr lvl="1"/>
            <a:r>
              <a:rPr lang="tr-TR" b="1" dirty="0"/>
              <a:t>Dikkatiniz</a:t>
            </a:r>
            <a:r>
              <a:rPr lang="tr-TR" dirty="0"/>
              <a:t> yeni öğrenilen konular üzerinde olsun. Bunlarla ilgili kod yazarak sınava hazırlanın.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dirty="0"/>
              <a:t>Öğrenciden </a:t>
            </a:r>
            <a:r>
              <a:rPr lang="tr-TR" sz="3200" b="1" i="1" dirty="0"/>
              <a:t>dikkat</a:t>
            </a:r>
            <a:r>
              <a:rPr lang="tr-TR" sz="3200" dirty="0"/>
              <a:t> konusunda beklentimiz…</a:t>
            </a:r>
          </a:p>
        </p:txBody>
      </p:sp>
      <p:sp>
        <p:nvSpPr>
          <p:cNvPr id="3" name="2 İçerik Yer Tutucusu"/>
          <p:cNvSpPr>
            <a:spLocks noGrp="1"/>
          </p:cNvSpPr>
          <p:nvPr>
            <p:ph sz="quarter" idx="1"/>
          </p:nvPr>
        </p:nvSpPr>
        <p:spPr/>
        <p:txBody>
          <a:bodyPr>
            <a:normAutofit fontScale="92500" lnSpcReduction="10000"/>
          </a:bodyPr>
          <a:lstStyle/>
          <a:p>
            <a:r>
              <a:rPr lang="tr-TR" dirty="0"/>
              <a:t>Öğrencinin sınav esnasında </a:t>
            </a:r>
            <a:r>
              <a:rPr lang="tr-TR" b="1" dirty="0"/>
              <a:t>dikkatli</a:t>
            </a:r>
            <a:r>
              <a:rPr lang="tr-TR" dirty="0"/>
              <a:t> olarak az miktarda hata yapması beklenmektedir.</a:t>
            </a:r>
          </a:p>
          <a:p>
            <a:pPr lvl="1"/>
            <a:r>
              <a:rPr lang="tr-TR" dirty="0"/>
              <a:t>Bu sınav </a:t>
            </a:r>
            <a:r>
              <a:rPr lang="tr-TR" b="1" dirty="0"/>
              <a:t>DİKKAT</a:t>
            </a:r>
            <a:r>
              <a:rPr lang="tr-TR" dirty="0"/>
              <a:t> gerektiren bir sınav olduğu için hafta içi 18:30 yerine Pazar gününe konmuştur. Sınava dinlenmiş şekilde geliniz.</a:t>
            </a:r>
          </a:p>
          <a:p>
            <a:r>
              <a:rPr lang="tr-TR" dirty="0"/>
              <a:t>Öğrencinin sınav süresini verimli bir şekilde kullanması ve sınav sonunda cevaplarını </a:t>
            </a:r>
            <a:r>
              <a:rPr lang="tr-TR" b="1" dirty="0"/>
              <a:t>kontrol</a:t>
            </a:r>
            <a:r>
              <a:rPr lang="tr-TR" dirty="0"/>
              <a:t> ederek hatalarını düzeltmesi beklenmektedir.</a:t>
            </a:r>
          </a:p>
          <a:p>
            <a:r>
              <a:rPr lang="tr-TR" dirty="0"/>
              <a:t>Tüm bunlara rağmen öğrencinin yapacağınız hataların, her sorudaki “En iyisi” sisteminin hata payını ve toplamdaki 10 puanlık </a:t>
            </a:r>
            <a:r>
              <a:rPr lang="tr-TR" i="1" dirty="0"/>
              <a:t>(“Tam cevap” sisteminin tampon değeri) </a:t>
            </a:r>
            <a:r>
              <a:rPr lang="tr-TR" dirty="0"/>
              <a:t>ekstra puanını aşmaması beklenmemektedir. </a:t>
            </a:r>
          </a:p>
          <a:p>
            <a:pPr lvl="1"/>
            <a:r>
              <a:rPr lang="tr-TR" dirty="0"/>
              <a:t>110 puanlı sınavlar ve “en iyisi” uygulaması sayesinde, 7-8 hata yapan öğrenci bile sınavdan 100 alabilmektedir. Ama siz yine de bu hakkınızı kullanmamaya çalışın.</a:t>
            </a:r>
          </a:p>
          <a:p>
            <a:pPr lvl="1"/>
            <a:endParaRPr lang="tr-TR"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Dikkat hatası nedir?</a:t>
            </a:r>
          </a:p>
        </p:txBody>
      </p:sp>
      <p:pic>
        <p:nvPicPr>
          <p:cNvPr id="4" name="3 Resim" descr="Dosya_000.jpeg"/>
          <p:cNvPicPr>
            <a:picLocks noChangeAspect="1"/>
          </p:cNvPicPr>
          <p:nvPr/>
        </p:nvPicPr>
        <p:blipFill>
          <a:blip r:embed="rId3"/>
          <a:stretch>
            <a:fillRect/>
          </a:stretch>
        </p:blipFill>
        <p:spPr>
          <a:xfrm>
            <a:off x="571472" y="1928802"/>
            <a:ext cx="4065414" cy="2731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Metin kutusu"/>
          <p:cNvSpPr txBox="1"/>
          <p:nvPr/>
        </p:nvSpPr>
        <p:spPr>
          <a:xfrm>
            <a:off x="3143240" y="3643314"/>
            <a:ext cx="1173720" cy="9387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tr-TR" sz="1100" dirty="0" err="1"/>
              <a:t>Arasınavdan</a:t>
            </a:r>
            <a:r>
              <a:rPr lang="tr-TR" sz="1100" dirty="0"/>
              <a:t> 100 alan 9/149 öğrenci</a:t>
            </a:r>
          </a:p>
          <a:p>
            <a:pPr>
              <a:buFont typeface="Arial" pitchFamily="34" charset="0"/>
              <a:buChar char="•"/>
            </a:pPr>
            <a:r>
              <a:rPr lang="tr-TR" sz="1100" dirty="0"/>
              <a:t>80 üstü alan 40/149 öğrenci</a:t>
            </a:r>
            <a:endParaRPr lang="tr-TR" sz="1050" dirty="0"/>
          </a:p>
        </p:txBody>
      </p:sp>
      <p:sp>
        <p:nvSpPr>
          <p:cNvPr id="7" name="6 Yuvarlatılmış Dikdörtgen"/>
          <p:cNvSpPr/>
          <p:nvPr/>
        </p:nvSpPr>
        <p:spPr>
          <a:xfrm rot="725008">
            <a:off x="5301885" y="672339"/>
            <a:ext cx="2968855" cy="4395758"/>
          </a:xfrm>
          <a:prstGeom prst="roundRect">
            <a:avLst>
              <a:gd name="adj" fmla="val 2889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a:t>“Sadece dikkat hatası nedeniyle düşük not aldım” diyorsanız muhtemelen </a:t>
            </a:r>
            <a:r>
              <a:rPr lang="tr-TR" b="1" dirty="0"/>
              <a:t>yanılıyorsunuz</a:t>
            </a:r>
            <a:r>
              <a:rPr lang="tr-TR" dirty="0"/>
              <a:t>. Dilerseniz cevapları daha dikkatli inceleyin ya da yanıma gelip bana danışın, birlikte inceleyelim. Bu tür incelemelerde, kodun yukarıdan aşağı aktığını bilmeme gibi </a:t>
            </a:r>
            <a:r>
              <a:rPr lang="tr-TR" b="1" dirty="0"/>
              <a:t>derin kavramsal hatalar </a:t>
            </a:r>
            <a:r>
              <a:rPr lang="tr-TR" dirty="0"/>
              <a:t>çıkabilmektedir.</a:t>
            </a:r>
          </a:p>
        </p:txBody>
      </p:sp>
      <p:sp>
        <p:nvSpPr>
          <p:cNvPr id="9" name="8 Oval"/>
          <p:cNvSpPr/>
          <p:nvPr/>
        </p:nvSpPr>
        <p:spPr>
          <a:xfrm>
            <a:off x="5286380" y="5072074"/>
            <a:ext cx="1643074" cy="15716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İki Önemli Uyarı!</a:t>
            </a:r>
          </a:p>
        </p:txBody>
      </p:sp>
      <p:sp>
        <p:nvSpPr>
          <p:cNvPr id="3" name="2 İçerik Yer Tutucusu"/>
          <p:cNvSpPr>
            <a:spLocks noGrp="1"/>
          </p:cNvSpPr>
          <p:nvPr>
            <p:ph sz="quarter" idx="1"/>
          </p:nvPr>
        </p:nvSpPr>
        <p:spPr>
          <a:xfrm>
            <a:off x="457200" y="1219200"/>
            <a:ext cx="6043626" cy="4937760"/>
          </a:xfrm>
        </p:spPr>
        <p:txBody>
          <a:bodyPr>
            <a:normAutofit fontScale="85000" lnSpcReduction="20000"/>
          </a:bodyPr>
          <a:lstStyle/>
          <a:p>
            <a:r>
              <a:rPr lang="tr-TR" dirty="0"/>
              <a:t>Ders alıştırmalarının temel görevi sizi geliştirmek ve sınavlara hazırlamaktır. Sizi notlandıracak olan esas bileşenler sınavlardır.</a:t>
            </a:r>
          </a:p>
          <a:p>
            <a:pPr lvl="1"/>
            <a:r>
              <a:rPr lang="tr-TR" dirty="0"/>
              <a:t>Bu alıştırmalardan 100, 100, 100 … alıyor olmak vs. sizi yanıltmasın!</a:t>
            </a:r>
          </a:p>
          <a:p>
            <a:r>
              <a:rPr lang="tr-TR" dirty="0"/>
              <a:t>Öte yandan, çalışma soruları/ödevler </a:t>
            </a:r>
            <a:r>
              <a:rPr lang="tr-TR" i="1" dirty="0">
                <a:solidFill>
                  <a:srgbClr val="FF0000"/>
                </a:solidFill>
              </a:rPr>
              <a:t>“dönem başında düzenli çalışmayıp, şimdi ipin ucunu kaçırdıklarını fark eden öğrenciler” </a:t>
            </a:r>
            <a:r>
              <a:rPr lang="tr-TR" dirty="0"/>
              <a:t>için konulmamaktadır. </a:t>
            </a:r>
          </a:p>
          <a:p>
            <a:pPr lvl="1"/>
            <a:r>
              <a:rPr lang="tr-TR" dirty="0"/>
              <a:t>Bu açıdan, bu öğrencilerin </a:t>
            </a:r>
            <a:r>
              <a:rPr lang="tr-TR" i="1" dirty="0">
                <a:solidFill>
                  <a:srgbClr val="FF0000"/>
                </a:solidFill>
              </a:rPr>
              <a:t>“eyvah, çalışma soruları/ödevler böyle devam ederse ben ne yapacağım” </a:t>
            </a:r>
            <a:r>
              <a:rPr lang="tr-TR" dirty="0"/>
              <a:t>şeklinde endişelenmelerine gerek yoktur. Ara sınav sonuçlarının bu durumdaki öğrencileri aydınlatması beklenmektedir.</a:t>
            </a:r>
          </a:p>
          <a:p>
            <a:pPr lvl="1"/>
            <a:r>
              <a:rPr lang="tr-TR" dirty="0">
                <a:solidFill>
                  <a:schemeClr val="tx1"/>
                </a:solidFill>
              </a:rPr>
              <a:t>Çalışma soruları/Ödevler dersi düzenli takip eden ve bu çalışmaları zevkle yaparak, bu çalışmalardan faydalanan öğrenciler için vardır. Bu öğrencilerin gelişimlerine yardımcı olmak için tasarlanmaktadır.</a:t>
            </a:r>
          </a:p>
        </p:txBody>
      </p:sp>
      <p:sp>
        <p:nvSpPr>
          <p:cNvPr id="4" name="3 Yuvarlatılmış Dikdörtgen"/>
          <p:cNvSpPr/>
          <p:nvPr/>
        </p:nvSpPr>
        <p:spPr>
          <a:xfrm rot="364817">
            <a:off x="6620300" y="1027940"/>
            <a:ext cx="2071702" cy="3714776"/>
          </a:xfrm>
          <a:prstGeom prst="roundRect">
            <a:avLst>
              <a:gd name="adj" fmla="val 41268"/>
            </a:avLst>
          </a:prstGeom>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Sınav notlarınız</a:t>
            </a:r>
            <a:br>
              <a:rPr lang="tr-TR" dirty="0"/>
            </a:br>
            <a:r>
              <a:rPr lang="tr-TR" dirty="0"/>
              <a:t>2 saat içinde oluşmuyor. Dönem boyunca yaptığınız çalışmalarla kendiniz aşama aşama bu notları oluşturuyorsunuz.</a:t>
            </a:r>
          </a:p>
        </p:txBody>
      </p:sp>
      <p:sp>
        <p:nvSpPr>
          <p:cNvPr id="5" name="4 Oval"/>
          <p:cNvSpPr/>
          <p:nvPr/>
        </p:nvSpPr>
        <p:spPr>
          <a:xfrm>
            <a:off x="6572264" y="4857760"/>
            <a:ext cx="1357322" cy="1285860"/>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amond(in)">
                                      <p:cBhvr>
                                        <p:cTn id="2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5" name="4 Resim" descr="geribidirim.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929058" y="3357562"/>
            <a:ext cx="4929190" cy="2937797"/>
          </a:xfrm>
          <a:prstGeom prst="rect">
            <a:avLst/>
          </a:prstGeom>
        </p:spPr>
      </p:pic>
      <p:sp>
        <p:nvSpPr>
          <p:cNvPr id="2" name="1 Başlık"/>
          <p:cNvSpPr>
            <a:spLocks noGrp="1"/>
          </p:cNvSpPr>
          <p:nvPr>
            <p:ph type="title"/>
          </p:nvPr>
        </p:nvSpPr>
        <p:spPr/>
        <p:txBody>
          <a:bodyPr/>
          <a:lstStyle/>
          <a:p>
            <a:r>
              <a:rPr lang="tr-TR" dirty="0"/>
              <a:t>Kendinize geri bildirimde bulunun.</a:t>
            </a:r>
          </a:p>
        </p:txBody>
      </p:sp>
      <p:sp>
        <p:nvSpPr>
          <p:cNvPr id="3" name="2 İçerik Yer Tutucusu"/>
          <p:cNvSpPr>
            <a:spLocks noGrp="1"/>
          </p:cNvSpPr>
          <p:nvPr>
            <p:ph sz="quarter" idx="1"/>
          </p:nvPr>
        </p:nvSpPr>
        <p:spPr>
          <a:xfrm>
            <a:off x="593677" y="1357745"/>
            <a:ext cx="8229600" cy="3672115"/>
          </a:xfrm>
        </p:spPr>
        <p:txBody>
          <a:bodyPr>
            <a:normAutofit/>
          </a:bodyPr>
          <a:lstStyle/>
          <a:p>
            <a:pPr marL="514350" indent="-514350">
              <a:buFont typeface="+mj-lt"/>
              <a:buAutoNum type="arabicPeriod"/>
            </a:pPr>
            <a:r>
              <a:rPr lang="tr-TR" sz="2400" dirty="0" err="1"/>
              <a:t>SUNUlara</a:t>
            </a:r>
            <a:r>
              <a:rPr lang="tr-TR" sz="2400" dirty="0"/>
              <a:t> çalıştınız mı? Bu haftaki konuları tekrar ettiniz mi? </a:t>
            </a:r>
          </a:p>
          <a:p>
            <a:pPr marL="788670" lvl="1" indent="-514350"/>
            <a:r>
              <a:rPr lang="tr-TR" sz="2100" dirty="0"/>
              <a:t>Etmediyseniz, bu şekilde devam ederseniz sizce dersten kopmanız mümkün mü?</a:t>
            </a:r>
          </a:p>
          <a:p>
            <a:pPr marL="514350" indent="-514350">
              <a:buFont typeface="+mj-lt"/>
              <a:buAutoNum type="arabicPeriod"/>
            </a:pPr>
            <a:r>
              <a:rPr lang="tr-TR" sz="2400" dirty="0"/>
              <a:t>Ara Sınav I notunuz sizce 100 üzerinden kaç olacak?</a:t>
            </a:r>
          </a:p>
          <a:p>
            <a:pPr marL="514350" indent="-514350">
              <a:buFont typeface="+mj-lt"/>
              <a:buAutoNum type="arabicPeriod"/>
            </a:pPr>
            <a:endParaRPr lang="tr-TR" dirty="0"/>
          </a:p>
          <a:p>
            <a:pPr marL="514350" indent="-514350">
              <a:buFont typeface="+mj-lt"/>
              <a:buAutoNum type="arabicPeriod"/>
            </a:pPr>
            <a:endParaRPr lang="tr-TR" dirty="0"/>
          </a:p>
        </p:txBody>
      </p:sp>
      <p:pic>
        <p:nvPicPr>
          <p:cNvPr id="4" name="3 Resim" descr="200_s.jpeg"/>
          <p:cNvPicPr>
            <a:picLocks noChangeAspect="1"/>
          </p:cNvPicPr>
          <p:nvPr/>
        </p:nvPicPr>
        <p:blipFill>
          <a:blip r:embed="rId4"/>
          <a:stretch>
            <a:fillRect/>
          </a:stretch>
        </p:blipFill>
        <p:spPr>
          <a:xfrm>
            <a:off x="687094" y="3429000"/>
            <a:ext cx="3241964" cy="1947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Image result for self reflection"/>
          <p:cNvPicPr>
            <a:picLocks noChangeAspect="1" noChangeArrowheads="1"/>
          </p:cNvPicPr>
          <p:nvPr/>
        </p:nvPicPr>
        <p:blipFill>
          <a:blip r:embed="rId5"/>
          <a:srcRect/>
          <a:stretch>
            <a:fillRect/>
          </a:stretch>
        </p:blipFill>
        <p:spPr bwMode="auto">
          <a:xfrm>
            <a:off x="785786" y="5557335"/>
            <a:ext cx="2000264" cy="13006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356299661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amond(in)">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clock</a:t>
            </a:r>
            <a:r>
              <a:rPr lang="tr-TR" dirty="0"/>
              <a:t>() komutu ile zaman kullanımı</a:t>
            </a:r>
          </a:p>
        </p:txBody>
      </p:sp>
      <p:sp>
        <p:nvSpPr>
          <p:cNvPr id="3" name="2 İçerik Yer Tutucusu"/>
          <p:cNvSpPr>
            <a:spLocks noGrp="1"/>
          </p:cNvSpPr>
          <p:nvPr>
            <p:ph sz="quarter" idx="1"/>
          </p:nvPr>
        </p:nvSpPr>
        <p:spPr>
          <a:xfrm>
            <a:off x="457200" y="1219200"/>
            <a:ext cx="8229600" cy="2424114"/>
          </a:xfrm>
        </p:spPr>
        <p:txBody>
          <a:bodyPr>
            <a:normAutofit fontScale="77500" lnSpcReduction="20000"/>
          </a:bodyPr>
          <a:lstStyle/>
          <a:p>
            <a:r>
              <a:rPr lang="tr-TR" dirty="0"/>
              <a:t>time.h kütüphanesi içerisindedir. </a:t>
            </a:r>
            <a:r>
              <a:rPr lang="tr-TR" sz="2000" dirty="0"/>
              <a:t>(Eklenmese de kod uyarısız çalışabilir. Ama eklenmesi tavsiye edilir. bkz. iyi programcı alışkanlıkları)</a:t>
            </a:r>
          </a:p>
          <a:p>
            <a:r>
              <a:rPr lang="tr-TR" dirty="0"/>
              <a:t>Bu derste çok sade bir kullanımını göreceğiz (esas kullanımı </a:t>
            </a:r>
            <a:r>
              <a:rPr lang="tr-TR" dirty="0" err="1"/>
              <a:t>delay</a:t>
            </a:r>
            <a:r>
              <a:rPr lang="tr-TR" dirty="0"/>
              <a:t> fonksiyonu – bir sonraki slayt – içerisindeki gibi)</a:t>
            </a:r>
          </a:p>
          <a:p>
            <a:r>
              <a:rPr lang="tr-TR" dirty="0" err="1"/>
              <a:t>int</a:t>
            </a:r>
            <a:r>
              <a:rPr lang="tr-TR" dirty="0"/>
              <a:t> değer döndüğünü varsayınız.</a:t>
            </a:r>
          </a:p>
          <a:p>
            <a:r>
              <a:rPr lang="tr-TR" dirty="0"/>
              <a:t>Kodun içerisinde ilk çağırıldığında 0 döner ve </a:t>
            </a:r>
            <a:r>
              <a:rPr lang="tr-TR" dirty="0" err="1"/>
              <a:t>ms</a:t>
            </a:r>
            <a:r>
              <a:rPr lang="tr-TR" dirty="0"/>
              <a:t> cinsinden sayan bir sayaç başlatır. Ondan sonraki her çağırılışında bu sayacın anlık değerini döner. Böylece kod içerisinde iki kez çağırıp zaman farkını tespit edebilirsiniz.</a:t>
            </a:r>
          </a:p>
        </p:txBody>
      </p:sp>
      <p:pic>
        <p:nvPicPr>
          <p:cNvPr id="38914" name="Picture 2"/>
          <p:cNvPicPr>
            <a:picLocks noChangeAspect="1" noChangeArrowheads="1"/>
          </p:cNvPicPr>
          <p:nvPr/>
        </p:nvPicPr>
        <p:blipFill>
          <a:blip r:embed="rId3"/>
          <a:srcRect/>
          <a:stretch>
            <a:fillRect/>
          </a:stretch>
        </p:blipFill>
        <p:spPr bwMode="auto">
          <a:xfrm>
            <a:off x="714348" y="3929066"/>
            <a:ext cx="7762875" cy="105727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Bir fonksiyon örneği: </a:t>
            </a:r>
            <a:r>
              <a:rPr lang="tr-TR" b="1" i="1" dirty="0" err="1"/>
              <a:t>delay</a:t>
            </a:r>
            <a:r>
              <a:rPr lang="tr-TR" b="1" i="1" dirty="0"/>
              <a:t> fonksiyonu</a:t>
            </a:r>
            <a:endParaRPr lang="tr-TR" dirty="0"/>
          </a:p>
        </p:txBody>
      </p:sp>
      <p:sp>
        <p:nvSpPr>
          <p:cNvPr id="3" name="2 İçerik Yer Tutucusu"/>
          <p:cNvSpPr>
            <a:spLocks noGrp="1"/>
          </p:cNvSpPr>
          <p:nvPr>
            <p:ph sz="quarter" idx="1"/>
          </p:nvPr>
        </p:nvSpPr>
        <p:spPr>
          <a:xfrm>
            <a:off x="457200" y="1219200"/>
            <a:ext cx="8229600" cy="4210064"/>
          </a:xfrm>
        </p:spPr>
        <p:txBody>
          <a:bodyPr>
            <a:normAutofit fontScale="85000" lnSpcReduction="20000"/>
          </a:bodyPr>
          <a:lstStyle/>
          <a:p>
            <a:r>
              <a:rPr lang="tr-TR" dirty="0"/>
              <a:t>Kodun baş kısmına şu parça eklenir:</a:t>
            </a:r>
          </a:p>
          <a:p>
            <a:pPr lvl="1">
              <a:buNone/>
            </a:pPr>
            <a:r>
              <a:rPr lang="tr-TR" dirty="0"/>
              <a:t>#</a:t>
            </a:r>
            <a:r>
              <a:rPr lang="tr-TR" dirty="0" err="1"/>
              <a:t>include</a:t>
            </a:r>
            <a:r>
              <a:rPr lang="tr-TR" dirty="0"/>
              <a:t> &lt;time.h&gt;</a:t>
            </a:r>
          </a:p>
          <a:p>
            <a:pPr lvl="1">
              <a:buNone/>
            </a:pPr>
            <a:r>
              <a:rPr lang="tr-TR" dirty="0" err="1"/>
              <a:t>void</a:t>
            </a:r>
            <a:r>
              <a:rPr lang="tr-TR" dirty="0"/>
              <a:t> </a:t>
            </a:r>
            <a:r>
              <a:rPr lang="tr-TR" dirty="0" err="1"/>
              <a:t>delay</a:t>
            </a:r>
            <a:r>
              <a:rPr lang="tr-TR" dirty="0"/>
              <a:t>(</a:t>
            </a:r>
            <a:r>
              <a:rPr lang="tr-TR" dirty="0" err="1"/>
              <a:t>int</a:t>
            </a:r>
            <a:r>
              <a:rPr lang="tr-TR" dirty="0"/>
              <a:t> </a:t>
            </a:r>
            <a:r>
              <a:rPr lang="tr-TR" dirty="0" err="1"/>
              <a:t>seconds</a:t>
            </a:r>
            <a:r>
              <a:rPr lang="tr-TR" dirty="0"/>
              <a:t>);</a:t>
            </a:r>
          </a:p>
          <a:p>
            <a:r>
              <a:rPr lang="tr-TR" dirty="0"/>
              <a:t>Kodun  en sonuna (</a:t>
            </a:r>
            <a:r>
              <a:rPr lang="tr-TR" dirty="0" err="1"/>
              <a:t>main</a:t>
            </a:r>
            <a:r>
              <a:rPr lang="tr-TR" dirty="0"/>
              <a:t> dışına) şu parça eklenir:</a:t>
            </a:r>
          </a:p>
          <a:p>
            <a:pPr lvl="1">
              <a:buNone/>
            </a:pPr>
            <a:r>
              <a:rPr lang="en-US" dirty="0">
                <a:solidFill>
                  <a:srgbClr val="FF0000"/>
                </a:solidFill>
              </a:rPr>
              <a:t>void delay(</a:t>
            </a:r>
            <a:r>
              <a:rPr lang="en-US" dirty="0" err="1">
                <a:solidFill>
                  <a:srgbClr val="FF0000"/>
                </a:solidFill>
              </a:rPr>
              <a:t>int</a:t>
            </a:r>
            <a:r>
              <a:rPr lang="en-US" dirty="0">
                <a:solidFill>
                  <a:srgbClr val="FF0000"/>
                </a:solidFill>
              </a:rPr>
              <a:t> seconds)</a:t>
            </a:r>
          </a:p>
          <a:p>
            <a:pPr lvl="1">
              <a:buNone/>
            </a:pPr>
            <a:r>
              <a:rPr lang="en-US" dirty="0">
                <a:solidFill>
                  <a:srgbClr val="FF0000"/>
                </a:solidFill>
              </a:rPr>
              <a:t>{</a:t>
            </a:r>
          </a:p>
          <a:p>
            <a:pPr lvl="1">
              <a:buNone/>
            </a:pPr>
            <a:r>
              <a:rPr lang="en-US" dirty="0">
                <a:solidFill>
                  <a:srgbClr val="FF0000"/>
                </a:solidFill>
              </a:rPr>
              <a:t>    long pause;</a:t>
            </a:r>
          </a:p>
          <a:p>
            <a:pPr lvl="1">
              <a:buNone/>
            </a:pPr>
            <a:r>
              <a:rPr lang="en-US" dirty="0">
                <a:solidFill>
                  <a:srgbClr val="FF0000"/>
                </a:solidFill>
              </a:rPr>
              <a:t>  </a:t>
            </a:r>
            <a:r>
              <a:rPr lang="tr-TR" dirty="0">
                <a:solidFill>
                  <a:srgbClr val="FF0000"/>
                </a:solidFill>
              </a:rPr>
              <a:t>  </a:t>
            </a:r>
            <a:r>
              <a:rPr lang="en-US" dirty="0" err="1">
                <a:solidFill>
                  <a:srgbClr val="FF0000"/>
                </a:solidFill>
              </a:rPr>
              <a:t>clock_t</a:t>
            </a:r>
            <a:r>
              <a:rPr lang="en-US" dirty="0">
                <a:solidFill>
                  <a:srgbClr val="FF0000"/>
                </a:solidFill>
              </a:rPr>
              <a:t> </a:t>
            </a:r>
            <a:r>
              <a:rPr lang="en-US" dirty="0" err="1">
                <a:solidFill>
                  <a:srgbClr val="FF0000"/>
                </a:solidFill>
              </a:rPr>
              <a:t>now,then</a:t>
            </a:r>
            <a:r>
              <a:rPr lang="en-US" dirty="0">
                <a:solidFill>
                  <a:srgbClr val="FF0000"/>
                </a:solidFill>
              </a:rPr>
              <a:t>;</a:t>
            </a:r>
          </a:p>
          <a:p>
            <a:pPr lvl="1">
              <a:buNone/>
            </a:pPr>
            <a:r>
              <a:rPr lang="en-US" dirty="0">
                <a:solidFill>
                  <a:srgbClr val="FF0000"/>
                </a:solidFill>
              </a:rPr>
              <a:t>    pause = seconds*CLOCKS_PER_SEC;</a:t>
            </a:r>
          </a:p>
          <a:p>
            <a:pPr lvl="1">
              <a:buNone/>
            </a:pPr>
            <a:r>
              <a:rPr lang="en-US" dirty="0">
                <a:solidFill>
                  <a:srgbClr val="FF0000"/>
                </a:solidFill>
              </a:rPr>
              <a:t>    now = then = clock();</a:t>
            </a:r>
          </a:p>
          <a:p>
            <a:pPr lvl="1">
              <a:buNone/>
            </a:pPr>
            <a:r>
              <a:rPr lang="en-US" dirty="0">
                <a:solidFill>
                  <a:srgbClr val="FF0000"/>
                </a:solidFill>
              </a:rPr>
              <a:t>    while( (now-then) &lt; pause )</a:t>
            </a:r>
          </a:p>
          <a:p>
            <a:pPr lvl="1">
              <a:buNone/>
            </a:pPr>
            <a:r>
              <a:rPr lang="en-US" dirty="0">
                <a:solidFill>
                  <a:srgbClr val="FF0000"/>
                </a:solidFill>
              </a:rPr>
              <a:t>        now = clock();</a:t>
            </a:r>
          </a:p>
          <a:p>
            <a:pPr lvl="1">
              <a:buNone/>
            </a:pPr>
            <a:r>
              <a:rPr lang="en-US" dirty="0">
                <a:solidFill>
                  <a:srgbClr val="FF0000"/>
                </a:solidFill>
              </a:rPr>
              <a:t>}</a:t>
            </a:r>
            <a:endParaRPr lang="tr-TR" dirty="0">
              <a:solidFill>
                <a:srgbClr val="FF0000"/>
              </a:solidFill>
            </a:endParaRPr>
          </a:p>
        </p:txBody>
      </p:sp>
      <p:pic>
        <p:nvPicPr>
          <p:cNvPr id="4" name="3 Resim" descr="original_Flight_Cancellation_or_Delay-Tips_for_What_to_Do.jpg"/>
          <p:cNvPicPr>
            <a:picLocks noChangeAspect="1"/>
          </p:cNvPicPr>
          <p:nvPr/>
        </p:nvPicPr>
        <p:blipFill>
          <a:blip r:embed="rId3" cstate="print"/>
          <a:stretch>
            <a:fillRect/>
          </a:stretch>
        </p:blipFill>
        <p:spPr>
          <a:xfrm>
            <a:off x="6500826" y="1428736"/>
            <a:ext cx="1971676" cy="1313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Yuvarlatılmış Dikdörtgen"/>
          <p:cNvSpPr/>
          <p:nvPr/>
        </p:nvSpPr>
        <p:spPr>
          <a:xfrm>
            <a:off x="5357818" y="2928934"/>
            <a:ext cx="3429024" cy="20002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tr-TR" b="1" dirty="0"/>
              <a:t>KULLANIMI:</a:t>
            </a:r>
          </a:p>
          <a:p>
            <a:r>
              <a:rPr lang="tr-TR" dirty="0" err="1"/>
              <a:t>main</a:t>
            </a:r>
            <a:r>
              <a:rPr lang="tr-TR" dirty="0"/>
              <a:t> içinde </a:t>
            </a:r>
            <a:r>
              <a:rPr lang="tr-TR" dirty="0" err="1"/>
              <a:t>delay</a:t>
            </a:r>
            <a:r>
              <a:rPr lang="tr-TR" dirty="0"/>
              <a:t>(3); gibi bir komutla kodu 3 saniyeliğine durdurma imkanı tanır.</a:t>
            </a:r>
          </a:p>
          <a:p>
            <a:r>
              <a:rPr lang="tr-TR" sz="1400" dirty="0"/>
              <a:t>Böylece içerisine müdahale edebileceğimiz bir </a:t>
            </a:r>
            <a:r>
              <a:rPr lang="tr-TR" sz="1400" dirty="0" err="1"/>
              <a:t>sleep</a:t>
            </a:r>
            <a:r>
              <a:rPr lang="tr-TR" sz="1400" dirty="0"/>
              <a:t>/</a:t>
            </a:r>
            <a:r>
              <a:rPr lang="tr-TR" sz="1400" dirty="0" err="1"/>
              <a:t>Sleep’imiz</a:t>
            </a:r>
            <a:r>
              <a:rPr lang="tr-TR" sz="1400" dirty="0"/>
              <a:t> olur. (bkz. Bir sonraki slayt)</a:t>
            </a:r>
          </a:p>
        </p:txBody>
      </p:sp>
      <p:sp>
        <p:nvSpPr>
          <p:cNvPr id="7" name="6 Yuvarlatılmış Dikdörtgen"/>
          <p:cNvSpPr/>
          <p:nvPr/>
        </p:nvSpPr>
        <p:spPr>
          <a:xfrm>
            <a:off x="928662" y="5429264"/>
            <a:ext cx="2500330" cy="9286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a:t>Sınavda </a:t>
            </a:r>
            <a:r>
              <a:rPr lang="tr-TR" sz="1600" dirty="0" err="1"/>
              <a:t>delay’in</a:t>
            </a:r>
            <a:r>
              <a:rPr lang="tr-TR" sz="1600" dirty="0"/>
              <a:t> içini yazınız gibi bir soru gelmez. Ancak çalışma prensibini anlayınız.</a:t>
            </a:r>
          </a:p>
        </p:txBody>
      </p:sp>
      <p:sp>
        <p:nvSpPr>
          <p:cNvPr id="8" name="7 Yuvarlatılmış Dikdörtgen"/>
          <p:cNvSpPr/>
          <p:nvPr/>
        </p:nvSpPr>
        <p:spPr>
          <a:xfrm>
            <a:off x="3786182" y="5000636"/>
            <a:ext cx="2500330" cy="12858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err="1"/>
              <a:t>clock</a:t>
            </a:r>
            <a:r>
              <a:rPr lang="tr-TR" sz="1600" dirty="0"/>
              <a:t>() ilk çağırıldığı anda 0 döner. Sonrakilerde ilk çağırılışından itibaren geçen tik tak sayısını verir.</a:t>
            </a:r>
          </a:p>
          <a:p>
            <a:pPr algn="ctr"/>
            <a:r>
              <a:rPr lang="tr-TR" sz="1600" dirty="0"/>
              <a:t>Deneyelim…</a:t>
            </a:r>
          </a:p>
        </p:txBody>
      </p:sp>
      <p:sp>
        <p:nvSpPr>
          <p:cNvPr id="9" name="8 Yuvarlatılmış Dikdörtgen"/>
          <p:cNvSpPr/>
          <p:nvPr/>
        </p:nvSpPr>
        <p:spPr>
          <a:xfrm>
            <a:off x="6357950" y="5286388"/>
            <a:ext cx="2500330" cy="9286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err="1"/>
              <a:t>delay</a:t>
            </a:r>
            <a:r>
              <a:rPr lang="tr-TR" sz="1600" dirty="0"/>
              <a:t> ismini beğenmezseniz istediğiniz başka bir isim(beklet vs.) verebilirsiniz.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a:solidFill>
                  <a:schemeClr val="tx2">
                    <a:lumMod val="60000"/>
                    <a:lumOff val="40000"/>
                  </a:schemeClr>
                </a:solidFill>
              </a:rPr>
              <a:t>Döngüler : break ve </a:t>
            </a:r>
            <a:r>
              <a:rPr lang="tr-TR" sz="4000" b="1" dirty="0" err="1">
                <a:solidFill>
                  <a:schemeClr val="tx2">
                    <a:lumMod val="60000"/>
                    <a:lumOff val="40000"/>
                  </a:schemeClr>
                </a:solidFill>
              </a:rPr>
              <a:t>continue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200" b="1" i="1" dirty="0">
                <a:solidFill>
                  <a:schemeClr val="tx1"/>
                </a:solidFill>
              </a:rPr>
              <a:t> break: </a:t>
            </a:r>
            <a:r>
              <a:rPr lang="tr-TR" sz="2000" dirty="0"/>
              <a:t>Görüldüğü yerdeki döngünün dışına çıkılmasını sağlar. Eğer iç içe döngüler varsa ve döngülerin hepsinden çıkılmak isteniyorsa her bir döngü için ayrı break komutu kullanılmalıdır. </a:t>
            </a:r>
            <a:r>
              <a:rPr lang="tr-TR" sz="2000" b="1" dirty="0"/>
              <a:t>Ancak döngü (ya da bir </a:t>
            </a:r>
            <a:r>
              <a:rPr lang="tr-TR" sz="2000" b="1" dirty="0" err="1"/>
              <a:t>switch</a:t>
            </a:r>
            <a:r>
              <a:rPr lang="tr-TR" sz="2000" b="1" dirty="0"/>
              <a:t>) dışında kullanımı derleme hatasına neden olur.</a:t>
            </a:r>
            <a:endParaRPr lang="tr-TR" sz="2200" dirty="0">
              <a:solidFill>
                <a:schemeClr val="tx1"/>
              </a:solidFill>
            </a:endParaRPr>
          </a:p>
          <a:p>
            <a:pPr algn="just">
              <a:buFontTx/>
              <a:buChar char="-"/>
            </a:pPr>
            <a:endParaRPr lang="tr-TR" sz="2200" b="1" i="1" dirty="0">
              <a:solidFill>
                <a:schemeClr val="tx1"/>
              </a:solidFill>
            </a:endParaRPr>
          </a:p>
          <a:p>
            <a:pPr algn="just">
              <a:buFontTx/>
              <a:buChar char="-"/>
            </a:pPr>
            <a:r>
              <a:rPr lang="tr-TR" sz="2200" b="1" i="1" dirty="0">
                <a:solidFill>
                  <a:schemeClr val="tx1"/>
                </a:solidFill>
              </a:rPr>
              <a:t> </a:t>
            </a:r>
            <a:r>
              <a:rPr lang="tr-TR" sz="2200" b="1" i="1" dirty="0" err="1">
                <a:solidFill>
                  <a:schemeClr val="tx1"/>
                </a:solidFill>
              </a:rPr>
              <a:t>continue</a:t>
            </a:r>
            <a:r>
              <a:rPr lang="tr-TR" sz="2200" b="1" i="1" dirty="0">
                <a:solidFill>
                  <a:schemeClr val="tx1"/>
                </a:solidFill>
              </a:rPr>
              <a:t>: </a:t>
            </a:r>
            <a:r>
              <a:rPr lang="tr-TR" sz="2000" dirty="0"/>
              <a:t>Görüldüğü döngü bloğunda o turdaki sonraki kodları es geçer ve döngünün bir sonraki turuna atlar. Böylece kod döngüye devam eder; </a:t>
            </a:r>
            <a:r>
              <a:rPr lang="tr-TR" sz="2000" dirty="0" err="1"/>
              <a:t>break’ten</a:t>
            </a:r>
            <a:r>
              <a:rPr lang="tr-TR" sz="2000" dirty="0"/>
              <a:t> farklı olarak kodu döngüden çıkartmaz. Ancak döngü dışında kullanımı derleme hatasına neden olur.</a:t>
            </a:r>
            <a:endParaRPr lang="tr-TR" sz="2200" dirty="0">
              <a:solidFill>
                <a:schemeClr val="tx1"/>
              </a:solidFill>
            </a:endParaRPr>
          </a:p>
          <a:p>
            <a:pPr algn="just">
              <a:buFontTx/>
              <a:buChar char="-"/>
            </a:pPr>
            <a:endParaRPr lang="tr-TR" sz="2200" b="1" i="1" dirty="0">
              <a:solidFill>
                <a:schemeClr val="tx1"/>
              </a:solidFill>
            </a:endParaRPr>
          </a:p>
          <a:p>
            <a:pPr algn="just">
              <a:buFontTx/>
              <a:buChar char="-"/>
            </a:pPr>
            <a:r>
              <a:rPr lang="tr-TR" sz="2200" b="1" i="1" dirty="0">
                <a:solidFill>
                  <a:schemeClr val="tx1"/>
                </a:solidFill>
              </a:rPr>
              <a:t> break </a:t>
            </a:r>
            <a:r>
              <a:rPr lang="tr-TR" sz="2200" dirty="0">
                <a:solidFill>
                  <a:schemeClr val="tx1"/>
                </a:solidFill>
              </a:rPr>
              <a:t>ve</a:t>
            </a:r>
            <a:r>
              <a:rPr lang="tr-TR" sz="2200" b="1" i="1" dirty="0">
                <a:solidFill>
                  <a:schemeClr val="tx1"/>
                </a:solidFill>
              </a:rPr>
              <a:t> </a:t>
            </a:r>
            <a:r>
              <a:rPr lang="tr-TR" sz="2200" b="1" i="1" dirty="0" err="1">
                <a:solidFill>
                  <a:schemeClr val="tx1"/>
                </a:solidFill>
              </a:rPr>
              <a:t>continue</a:t>
            </a:r>
            <a:r>
              <a:rPr lang="tr-TR" sz="2200" b="1" i="1" dirty="0">
                <a:solidFill>
                  <a:schemeClr val="tx1"/>
                </a:solidFill>
              </a:rPr>
              <a:t> </a:t>
            </a:r>
            <a:r>
              <a:rPr lang="tr-TR" sz="2200" dirty="0">
                <a:solidFill>
                  <a:schemeClr val="tx1"/>
                </a:solidFill>
              </a:rPr>
              <a:t>komutları akış kontrollerinde sıklıkla kullanılmaktadır. Programın daha fazla çalışmasını engellemek veya fazla ve gereksiz sayıda kod çalıştırılmasını engellemek için de kullanılırlar. Elinizde birden fazla veri veya durum var ise ve bu verilerin tamamı değil de çok az bir kısmı ile ilgileniyorsanız büyük ihtimalle </a:t>
            </a:r>
            <a:r>
              <a:rPr lang="tr-TR" sz="2200" b="1" i="1" dirty="0">
                <a:solidFill>
                  <a:schemeClr val="tx1"/>
                </a:solidFill>
              </a:rPr>
              <a:t>break</a:t>
            </a:r>
            <a:r>
              <a:rPr lang="tr-TR" sz="2200" dirty="0">
                <a:solidFill>
                  <a:schemeClr val="tx1"/>
                </a:solidFill>
              </a:rPr>
              <a:t> veya </a:t>
            </a:r>
            <a:r>
              <a:rPr lang="tr-TR" sz="2200" b="1" i="1" dirty="0" err="1">
                <a:solidFill>
                  <a:schemeClr val="tx1"/>
                </a:solidFill>
              </a:rPr>
              <a:t>continue</a:t>
            </a:r>
            <a:r>
              <a:rPr lang="tr-TR" sz="2200" dirty="0">
                <a:solidFill>
                  <a:schemeClr val="tx1"/>
                </a:solidFill>
              </a:rPr>
              <a:t> kullanmak isteyeceksinizdir.</a:t>
            </a:r>
            <a:endParaRPr lang="tr-TR" sz="2200" b="1" i="1" dirty="0">
              <a:solidFill>
                <a:schemeClr val="tx1"/>
              </a:solidFill>
            </a:endParaRPr>
          </a:p>
        </p:txBody>
      </p:sp>
    </p:spTree>
  </p:cSld>
  <p:clrMapOvr>
    <a:masterClrMapping/>
  </p:clrMapOvr>
  <p:transition>
    <p:random/>
  </p:transition>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delay</a:t>
            </a:r>
            <a:r>
              <a:rPr lang="tr-TR" dirty="0"/>
              <a:t> fonksiyonunun </a:t>
            </a:r>
            <a:r>
              <a:rPr lang="tr-TR" dirty="0" err="1"/>
              <a:t>sleep’e</a:t>
            </a:r>
            <a:r>
              <a:rPr lang="tr-TR" dirty="0"/>
              <a:t> göre avantajları</a:t>
            </a:r>
          </a:p>
        </p:txBody>
      </p:sp>
      <p:sp>
        <p:nvSpPr>
          <p:cNvPr id="3" name="2 İçerik Yer Tutucusu"/>
          <p:cNvSpPr>
            <a:spLocks noGrp="1"/>
          </p:cNvSpPr>
          <p:nvPr>
            <p:ph sz="quarter" idx="1"/>
          </p:nvPr>
        </p:nvSpPr>
        <p:spPr/>
        <p:txBody>
          <a:bodyPr>
            <a:normAutofit fontScale="92500" lnSpcReduction="20000"/>
          </a:bodyPr>
          <a:lstStyle/>
          <a:p>
            <a:r>
              <a:rPr lang="tr-TR" dirty="0" err="1"/>
              <a:t>delay</a:t>
            </a:r>
            <a:r>
              <a:rPr lang="tr-TR" dirty="0"/>
              <a:t> fonksiyonu çalışmasının sonucu olarak </a:t>
            </a:r>
            <a:r>
              <a:rPr lang="tr-TR" dirty="0" err="1"/>
              <a:t>sleep</a:t>
            </a:r>
            <a:r>
              <a:rPr lang="tr-TR" dirty="0"/>
              <a:t> ile aynı sonucu verir. Ancak </a:t>
            </a:r>
            <a:r>
              <a:rPr lang="tr-TR" dirty="0" err="1"/>
              <a:t>sleep’ten</a:t>
            </a:r>
            <a:r>
              <a:rPr lang="tr-TR" dirty="0"/>
              <a:t> farklı olarak, </a:t>
            </a:r>
            <a:r>
              <a:rPr lang="tr-TR" dirty="0" err="1"/>
              <a:t>delay’in</a:t>
            </a:r>
            <a:r>
              <a:rPr lang="tr-TR" dirty="0"/>
              <a:t> iç yapısını istediğimiz gibi </a:t>
            </a:r>
            <a:r>
              <a:rPr lang="tr-TR" b="1" dirty="0"/>
              <a:t>güncelleyebiliriz</a:t>
            </a:r>
            <a:r>
              <a:rPr lang="tr-TR" dirty="0"/>
              <a:t>. </a:t>
            </a:r>
            <a:r>
              <a:rPr lang="tr-TR" sz="1900" dirty="0"/>
              <a:t>(renk efekti vs. düşünülebilir.)</a:t>
            </a:r>
            <a:endParaRPr lang="tr-TR" dirty="0"/>
          </a:p>
          <a:p>
            <a:r>
              <a:rPr lang="tr-TR" dirty="0" err="1"/>
              <a:t>delay’in</a:t>
            </a:r>
            <a:r>
              <a:rPr lang="tr-TR" dirty="0"/>
              <a:t> </a:t>
            </a:r>
            <a:r>
              <a:rPr lang="tr-TR" b="1" dirty="0"/>
              <a:t>iç yapısını </a:t>
            </a:r>
            <a:r>
              <a:rPr lang="tr-TR" dirty="0"/>
              <a:t>parçalayarak kodumuzda kullanmak (bkz. bir sonraki slayt) ilginç uygulamalara olanak sağlar.</a:t>
            </a:r>
          </a:p>
          <a:p>
            <a:r>
              <a:rPr lang="tr-TR" dirty="0"/>
              <a:t>Öte yandan, süre sayacı uygulaması gibi bir kodda bir döngü içerisinde “1 saniye </a:t>
            </a:r>
            <a:r>
              <a:rPr lang="tr-TR" dirty="0" err="1"/>
              <a:t>sleep</a:t>
            </a:r>
            <a:r>
              <a:rPr lang="tr-TR" dirty="0"/>
              <a:t> ile beklet – saniyeyi ekrana yazdır” kullanımı normalden biraz daha </a:t>
            </a:r>
            <a:r>
              <a:rPr lang="tr-TR" b="1" dirty="0"/>
              <a:t>uzun (sözde) saniye </a:t>
            </a:r>
            <a:r>
              <a:rPr lang="tr-TR" dirty="0"/>
              <a:t>aralıkları oluşturur. </a:t>
            </a:r>
          </a:p>
          <a:p>
            <a:pPr lvl="1"/>
            <a:r>
              <a:rPr lang="tr-TR" dirty="0"/>
              <a:t>Bunun nedeni, </a:t>
            </a:r>
            <a:r>
              <a:rPr lang="tr-TR" dirty="0" err="1"/>
              <a:t>printf’in</a:t>
            </a:r>
            <a:r>
              <a:rPr lang="tr-TR" dirty="0"/>
              <a:t> ekrana yazdırmasının da birkaç </a:t>
            </a:r>
            <a:r>
              <a:rPr lang="tr-TR" dirty="0" err="1"/>
              <a:t>ms</a:t>
            </a:r>
            <a:r>
              <a:rPr lang="tr-TR" dirty="0"/>
              <a:t> alıyor olmasıdır. Bu ise 10 dakika gibi uzun aralıklarda hissedilebilir derecede farklı sonuçlar çıkarabilir. Örn. gerçekte 10 dakika geçtiğinde kodda 9:56’ı gösteriyor olabilir. Bu nedenle bu uygulamada </a:t>
            </a:r>
            <a:r>
              <a:rPr lang="tr-TR" dirty="0" err="1"/>
              <a:t>sleep</a:t>
            </a:r>
            <a:r>
              <a:rPr lang="tr-TR" dirty="0"/>
              <a:t> kullanımı sakıncalıdır. Buna çözüm olarak </a:t>
            </a:r>
            <a:r>
              <a:rPr lang="tr-TR" dirty="0" err="1"/>
              <a:t>delay’in</a:t>
            </a:r>
            <a:r>
              <a:rPr lang="tr-TR" dirty="0"/>
              <a:t> iç yapısını kodumuzda kullanabiliriz.</a:t>
            </a:r>
          </a:p>
          <a:p>
            <a:pPr>
              <a:buNone/>
            </a:pP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delay</a:t>
            </a:r>
            <a:r>
              <a:rPr lang="tr-TR" dirty="0"/>
              <a:t> fonksiyonunun içinin irdelenmesi</a:t>
            </a:r>
          </a:p>
        </p:txBody>
      </p:sp>
      <p:sp>
        <p:nvSpPr>
          <p:cNvPr id="3" name="2 İçerik Yer Tutucusu"/>
          <p:cNvSpPr>
            <a:spLocks noGrp="1"/>
          </p:cNvSpPr>
          <p:nvPr>
            <p:ph sz="quarter" idx="1"/>
          </p:nvPr>
        </p:nvSpPr>
        <p:spPr/>
        <p:txBody>
          <a:bodyPr>
            <a:normAutofit/>
          </a:bodyPr>
          <a:lstStyle/>
          <a:p>
            <a:r>
              <a:rPr lang="tr-TR" sz="2400" dirty="0" err="1"/>
              <a:t>delay</a:t>
            </a:r>
            <a:r>
              <a:rPr lang="tr-TR" sz="2400" dirty="0"/>
              <a:t> fonksiyonu kodundan yola çıkarak kullanıcının kaç saniye içinde giriş yaptığını ölçen bir kod tasarlayabilirsiniz.</a:t>
            </a:r>
          </a:p>
        </p:txBody>
      </p:sp>
      <p:sp>
        <p:nvSpPr>
          <p:cNvPr id="4" name="3 Dikdörtgen"/>
          <p:cNvSpPr/>
          <p:nvPr/>
        </p:nvSpPr>
        <p:spPr>
          <a:xfrm>
            <a:off x="1071538" y="2143116"/>
            <a:ext cx="707236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1400" dirty="0"/>
              <a:t>#</a:t>
            </a:r>
            <a:r>
              <a:rPr lang="tr-TR" sz="1400" dirty="0" err="1"/>
              <a:t>include</a:t>
            </a:r>
            <a:r>
              <a:rPr lang="tr-TR" sz="1400" dirty="0"/>
              <a:t> &lt;</a:t>
            </a:r>
            <a:r>
              <a:rPr lang="tr-TR" sz="1400" dirty="0" err="1"/>
              <a:t>stdio</a:t>
            </a:r>
            <a:r>
              <a:rPr lang="tr-TR" sz="1400" dirty="0"/>
              <a:t>.h&gt;</a:t>
            </a:r>
          </a:p>
          <a:p>
            <a:r>
              <a:rPr lang="tr-TR" sz="1400" dirty="0"/>
              <a:t>#</a:t>
            </a:r>
            <a:r>
              <a:rPr lang="tr-TR" sz="1400" dirty="0" err="1"/>
              <a:t>include</a:t>
            </a:r>
            <a:r>
              <a:rPr lang="tr-TR" sz="1400" dirty="0"/>
              <a:t> &lt;</a:t>
            </a:r>
            <a:r>
              <a:rPr lang="tr-TR" sz="1400" dirty="0" err="1"/>
              <a:t>conio</a:t>
            </a:r>
            <a:r>
              <a:rPr lang="tr-TR" sz="1400" dirty="0"/>
              <a:t>.h&gt;</a:t>
            </a:r>
          </a:p>
          <a:p>
            <a:r>
              <a:rPr lang="tr-TR" sz="1400" dirty="0"/>
              <a:t>#</a:t>
            </a:r>
            <a:r>
              <a:rPr lang="tr-TR" sz="1400" dirty="0" err="1"/>
              <a:t>include</a:t>
            </a:r>
            <a:r>
              <a:rPr lang="tr-TR" sz="1400" dirty="0"/>
              <a:t> &lt;time.h&gt;</a:t>
            </a:r>
          </a:p>
          <a:p>
            <a:r>
              <a:rPr lang="tr-TR" sz="1400" dirty="0"/>
              <a:t>   </a:t>
            </a:r>
            <a:r>
              <a:rPr lang="tr-TR" sz="1400" dirty="0" err="1"/>
              <a:t>int</a:t>
            </a:r>
            <a:r>
              <a:rPr lang="tr-TR" sz="1400" dirty="0"/>
              <a:t> </a:t>
            </a:r>
            <a:r>
              <a:rPr lang="tr-TR" sz="1400" dirty="0" err="1"/>
              <a:t>main</a:t>
            </a:r>
            <a:r>
              <a:rPr lang="tr-TR" sz="1400" dirty="0"/>
              <a:t>() {</a:t>
            </a:r>
          </a:p>
          <a:p>
            <a:r>
              <a:rPr lang="tr-TR" sz="1400" dirty="0" err="1"/>
              <a:t>clock</a:t>
            </a:r>
            <a:r>
              <a:rPr lang="tr-TR" sz="1400" dirty="0"/>
              <a:t>_t </a:t>
            </a:r>
            <a:r>
              <a:rPr lang="tr-TR" sz="1400" dirty="0" err="1"/>
              <a:t>now</a:t>
            </a:r>
            <a:r>
              <a:rPr lang="tr-TR" sz="1400" dirty="0"/>
              <a:t>,</a:t>
            </a:r>
            <a:r>
              <a:rPr lang="tr-TR" sz="1400" dirty="0" err="1"/>
              <a:t>then</a:t>
            </a:r>
            <a:r>
              <a:rPr lang="tr-TR" sz="1400" dirty="0"/>
              <a:t>;</a:t>
            </a:r>
          </a:p>
          <a:p>
            <a:r>
              <a:rPr lang="tr-TR" sz="1400" dirty="0"/>
              <a:t>   </a:t>
            </a:r>
            <a:r>
              <a:rPr lang="tr-TR" sz="1400" dirty="0" err="1"/>
              <a:t>printf</a:t>
            </a:r>
            <a:r>
              <a:rPr lang="tr-TR" sz="1400" dirty="0"/>
              <a:t>("Sureyi </a:t>
            </a:r>
            <a:r>
              <a:rPr lang="tr-TR" sz="1400" dirty="0" err="1"/>
              <a:t>baslatmak</a:t>
            </a:r>
            <a:r>
              <a:rPr lang="tr-TR" sz="1400" dirty="0"/>
              <a:t> </a:t>
            </a:r>
            <a:r>
              <a:rPr lang="tr-TR" sz="1400" dirty="0" err="1"/>
              <a:t>icin</a:t>
            </a:r>
            <a:r>
              <a:rPr lang="tr-TR" sz="1400" dirty="0"/>
              <a:t> </a:t>
            </a:r>
            <a:r>
              <a:rPr lang="tr-TR" sz="1400" dirty="0" err="1"/>
              <a:t>entera</a:t>
            </a:r>
            <a:r>
              <a:rPr lang="tr-TR" sz="1400" dirty="0"/>
              <a:t> </a:t>
            </a:r>
            <a:r>
              <a:rPr lang="tr-TR" sz="1400" dirty="0" err="1"/>
              <a:t>basin</a:t>
            </a:r>
            <a:r>
              <a:rPr lang="tr-TR" sz="1400" dirty="0"/>
              <a:t>.\n");</a:t>
            </a:r>
          </a:p>
          <a:p>
            <a:r>
              <a:rPr lang="tr-TR" sz="1400" dirty="0"/>
              <a:t>   </a:t>
            </a:r>
            <a:r>
              <a:rPr lang="tr-TR" sz="1400" dirty="0" err="1"/>
              <a:t>getch</a:t>
            </a:r>
            <a:r>
              <a:rPr lang="tr-TR" sz="1400" dirty="0"/>
              <a:t>();</a:t>
            </a:r>
          </a:p>
          <a:p>
            <a:r>
              <a:rPr lang="tr-TR" sz="1400" dirty="0"/>
              <a:t>   </a:t>
            </a:r>
            <a:r>
              <a:rPr lang="tr-TR" sz="1400" dirty="0" err="1"/>
              <a:t>then</a:t>
            </a:r>
            <a:r>
              <a:rPr lang="tr-TR" sz="1400" dirty="0"/>
              <a:t>= </a:t>
            </a:r>
            <a:r>
              <a:rPr lang="tr-TR" sz="1400" dirty="0" err="1"/>
              <a:t>clock</a:t>
            </a:r>
            <a:r>
              <a:rPr lang="tr-TR" sz="1400" dirty="0"/>
              <a:t>();</a:t>
            </a:r>
          </a:p>
          <a:p>
            <a:r>
              <a:rPr lang="tr-TR" sz="1400" dirty="0"/>
              <a:t>   </a:t>
            </a:r>
            <a:r>
              <a:rPr lang="tr-TR" sz="1400" dirty="0" err="1"/>
              <a:t>printf</a:t>
            </a:r>
            <a:r>
              <a:rPr lang="tr-TR" sz="1400" dirty="0"/>
              <a:t>("\</a:t>
            </a:r>
            <a:r>
              <a:rPr lang="tr-TR" sz="1400" dirty="0" err="1"/>
              <a:t>nSayac</a:t>
            </a:r>
            <a:r>
              <a:rPr lang="tr-TR" sz="1400" dirty="0"/>
              <a:t> saymaya </a:t>
            </a:r>
            <a:r>
              <a:rPr lang="tr-TR" sz="1400" dirty="0" err="1"/>
              <a:t>basladi</a:t>
            </a:r>
            <a:r>
              <a:rPr lang="tr-TR" sz="1400" dirty="0"/>
              <a:t>.\n");</a:t>
            </a:r>
          </a:p>
          <a:p>
            <a:r>
              <a:rPr lang="tr-TR" sz="1400" dirty="0"/>
              <a:t>   </a:t>
            </a:r>
            <a:r>
              <a:rPr lang="tr-TR" sz="1400" dirty="0" err="1"/>
              <a:t>printf</a:t>
            </a:r>
            <a:r>
              <a:rPr lang="tr-TR" sz="1400" dirty="0"/>
              <a:t>("Sureyi durdurmak </a:t>
            </a:r>
            <a:r>
              <a:rPr lang="tr-TR" sz="1400" dirty="0" err="1"/>
              <a:t>icin</a:t>
            </a:r>
            <a:r>
              <a:rPr lang="tr-TR" sz="1400" dirty="0"/>
              <a:t> </a:t>
            </a:r>
            <a:r>
              <a:rPr lang="tr-TR" sz="1400" dirty="0" err="1"/>
              <a:t>entera</a:t>
            </a:r>
            <a:r>
              <a:rPr lang="tr-TR" sz="1400" dirty="0"/>
              <a:t> </a:t>
            </a:r>
            <a:r>
              <a:rPr lang="tr-TR" sz="1400" dirty="0" err="1"/>
              <a:t>basin</a:t>
            </a:r>
            <a:r>
              <a:rPr lang="tr-TR" sz="1400" dirty="0"/>
              <a:t>.");</a:t>
            </a:r>
          </a:p>
          <a:p>
            <a:r>
              <a:rPr lang="tr-TR" sz="1400" dirty="0"/>
              <a:t>   </a:t>
            </a:r>
            <a:r>
              <a:rPr lang="tr-TR" sz="1400" dirty="0" err="1"/>
              <a:t>getch</a:t>
            </a:r>
            <a:r>
              <a:rPr lang="tr-TR" sz="1400" dirty="0"/>
              <a:t>();</a:t>
            </a:r>
          </a:p>
          <a:p>
            <a:r>
              <a:rPr lang="tr-TR" sz="1400" dirty="0"/>
              <a:t>   </a:t>
            </a:r>
            <a:r>
              <a:rPr lang="tr-TR" sz="1400" dirty="0" err="1"/>
              <a:t>now</a:t>
            </a:r>
            <a:r>
              <a:rPr lang="tr-TR" sz="1400" dirty="0"/>
              <a:t> = </a:t>
            </a:r>
            <a:r>
              <a:rPr lang="tr-TR" sz="1400" dirty="0" err="1"/>
              <a:t>clock</a:t>
            </a:r>
            <a:r>
              <a:rPr lang="tr-TR" sz="1400" dirty="0"/>
              <a:t>();</a:t>
            </a:r>
          </a:p>
          <a:p>
            <a:r>
              <a:rPr lang="tr-TR" sz="1400" dirty="0"/>
              <a:t>   </a:t>
            </a:r>
            <a:r>
              <a:rPr lang="tr-TR" sz="1400" dirty="0" err="1"/>
              <a:t>printf</a:t>
            </a:r>
            <a:r>
              <a:rPr lang="tr-TR" sz="1400" dirty="0"/>
              <a:t>("\n\</a:t>
            </a:r>
            <a:r>
              <a:rPr lang="tr-TR" sz="1400" dirty="0" err="1"/>
              <a:t>nIki</a:t>
            </a:r>
            <a:r>
              <a:rPr lang="tr-TR" sz="1400" dirty="0"/>
              <a:t> </a:t>
            </a:r>
            <a:r>
              <a:rPr lang="tr-TR" sz="1400" dirty="0" err="1"/>
              <a:t>enter</a:t>
            </a:r>
            <a:r>
              <a:rPr lang="tr-TR" sz="1400" dirty="0"/>
              <a:t> </a:t>
            </a:r>
            <a:r>
              <a:rPr lang="tr-TR" sz="1400" dirty="0" err="1"/>
              <a:t>arasinda</a:t>
            </a:r>
            <a:r>
              <a:rPr lang="tr-TR" sz="1400" dirty="0"/>
              <a:t> %d saniyelik sure </a:t>
            </a:r>
            <a:r>
              <a:rPr lang="tr-TR" sz="1400" dirty="0" err="1"/>
              <a:t>gecti</a:t>
            </a:r>
            <a:r>
              <a:rPr lang="tr-TR" sz="1400" dirty="0"/>
              <a:t>.", (</a:t>
            </a:r>
            <a:r>
              <a:rPr lang="tr-TR" sz="1400" dirty="0" err="1"/>
              <a:t>now</a:t>
            </a:r>
            <a:r>
              <a:rPr lang="tr-TR" sz="1400" dirty="0"/>
              <a:t>-</a:t>
            </a:r>
            <a:r>
              <a:rPr lang="tr-TR" sz="1400" dirty="0" err="1"/>
              <a:t>then</a:t>
            </a:r>
            <a:r>
              <a:rPr lang="tr-TR" sz="1400" dirty="0"/>
              <a:t>)/CLOCKS_PER_SEC);</a:t>
            </a:r>
          </a:p>
          <a:p>
            <a:r>
              <a:rPr lang="tr-TR" sz="1400" dirty="0"/>
              <a:t>   </a:t>
            </a:r>
            <a:r>
              <a:rPr lang="tr-TR" sz="1400" dirty="0" err="1"/>
              <a:t>getch</a:t>
            </a:r>
            <a:r>
              <a:rPr lang="tr-TR" sz="1400" dirty="0"/>
              <a:t>();	</a:t>
            </a:r>
          </a:p>
          <a:p>
            <a:r>
              <a:rPr lang="tr-TR" sz="1400" dirty="0"/>
              <a:t>   </a:t>
            </a:r>
            <a:r>
              <a:rPr lang="tr-TR" sz="1400" dirty="0" err="1"/>
              <a:t>return</a:t>
            </a:r>
            <a:r>
              <a:rPr lang="tr-TR" sz="1400" dirty="0"/>
              <a:t> 0;</a:t>
            </a:r>
          </a:p>
          <a:p>
            <a:r>
              <a:rPr lang="tr-TR" sz="1400" dirty="0"/>
              <a:t>}</a:t>
            </a:r>
          </a:p>
        </p:txBody>
      </p:sp>
      <p:pic>
        <p:nvPicPr>
          <p:cNvPr id="6146" name="Picture 2"/>
          <p:cNvPicPr>
            <a:picLocks noChangeAspect="1" noChangeArrowheads="1"/>
          </p:cNvPicPr>
          <p:nvPr/>
        </p:nvPicPr>
        <p:blipFill>
          <a:blip r:embed="rId4"/>
          <a:srcRect l="693" t="11873" r="4161" b="9894"/>
          <a:stretch>
            <a:fillRect/>
          </a:stretch>
        </p:blipFill>
        <p:spPr bwMode="auto">
          <a:xfrm>
            <a:off x="3929058" y="2214554"/>
            <a:ext cx="3593920" cy="1035641"/>
          </a:xfrm>
          <a:prstGeom prst="rect">
            <a:avLst/>
          </a:prstGeom>
          <a:noFill/>
          <a:ln w="9525">
            <a:noFill/>
            <a:miter lim="800000"/>
            <a:headEnd/>
            <a:tailEnd/>
          </a:ln>
          <a:effectLst/>
        </p:spPr>
      </p:pic>
      <p:pic>
        <p:nvPicPr>
          <p:cNvPr id="6" name="5 Resim" descr="içerik.png"/>
          <p:cNvPicPr>
            <a:picLocks noChangeAspect="1"/>
          </p:cNvPicPr>
          <p:nvPr/>
        </p:nvPicPr>
        <p:blipFill>
          <a:blip r:embed="rId5">
            <a:clrChange>
              <a:clrFrom>
                <a:srgbClr val="FFFFFF"/>
              </a:clrFrom>
              <a:clrTo>
                <a:srgbClr val="FFFFFF">
                  <a:alpha val="0"/>
                </a:srgbClr>
              </a:clrTo>
            </a:clrChange>
          </a:blip>
          <a:stretch>
            <a:fillRect/>
          </a:stretch>
        </p:blipFill>
        <p:spPr>
          <a:xfrm>
            <a:off x="5000628" y="3000372"/>
            <a:ext cx="2581275" cy="1771650"/>
          </a:xfrm>
          <a:prstGeom prst="rect">
            <a:avLst/>
          </a:prstGeom>
        </p:spPr>
      </p:pic>
      <p:sp>
        <p:nvSpPr>
          <p:cNvPr id="7" name="6 Metin kutusu"/>
          <p:cNvSpPr txBox="1"/>
          <p:nvPr/>
        </p:nvSpPr>
        <p:spPr>
          <a:xfrm>
            <a:off x="500034" y="5843491"/>
            <a:ext cx="7429552" cy="800219"/>
          </a:xfrm>
          <a:prstGeom prst="rect">
            <a:avLst/>
          </a:prstGeom>
          <a:noFill/>
        </p:spPr>
        <p:txBody>
          <a:bodyPr wrap="square" rtlCol="0">
            <a:spAutoFit/>
          </a:bodyPr>
          <a:lstStyle/>
          <a:p>
            <a:r>
              <a:rPr lang="tr-TR" sz="1400" dirty="0"/>
              <a:t> </a:t>
            </a:r>
            <a:r>
              <a:rPr lang="tr-TR" sz="1400" dirty="0" err="1"/>
              <a:t>printf</a:t>
            </a:r>
            <a:r>
              <a:rPr lang="tr-TR" sz="1400" dirty="0"/>
              <a:t>("\n\</a:t>
            </a:r>
            <a:r>
              <a:rPr lang="tr-TR" sz="1400" dirty="0" err="1"/>
              <a:t>nIki</a:t>
            </a:r>
            <a:r>
              <a:rPr lang="tr-TR" sz="1400" dirty="0"/>
              <a:t> </a:t>
            </a:r>
            <a:r>
              <a:rPr lang="tr-TR" sz="1400" dirty="0" err="1"/>
              <a:t>enter</a:t>
            </a:r>
            <a:r>
              <a:rPr lang="tr-TR" sz="1400" dirty="0"/>
              <a:t> </a:t>
            </a:r>
            <a:r>
              <a:rPr lang="tr-TR" sz="1400" dirty="0" err="1"/>
              <a:t>arasinda</a:t>
            </a:r>
            <a:r>
              <a:rPr lang="tr-TR" sz="1400" dirty="0"/>
              <a:t> %f saniyelik sure </a:t>
            </a:r>
            <a:r>
              <a:rPr lang="tr-TR" sz="1400" dirty="0" err="1"/>
              <a:t>gecti</a:t>
            </a:r>
            <a:r>
              <a:rPr lang="tr-TR" sz="1400" dirty="0"/>
              <a:t>.", (</a:t>
            </a:r>
            <a:r>
              <a:rPr lang="tr-TR" sz="1400" dirty="0" err="1"/>
              <a:t>now</a:t>
            </a:r>
            <a:r>
              <a:rPr lang="tr-TR" sz="1400" dirty="0"/>
              <a:t>-</a:t>
            </a:r>
            <a:r>
              <a:rPr lang="tr-TR" sz="1400" dirty="0" err="1"/>
              <a:t>then</a:t>
            </a:r>
            <a:r>
              <a:rPr lang="tr-TR" sz="1400" dirty="0"/>
              <a:t>)/(</a:t>
            </a:r>
            <a:r>
              <a:rPr lang="tr-TR" sz="1400" dirty="0" err="1"/>
              <a:t>double</a:t>
            </a:r>
            <a:r>
              <a:rPr lang="tr-TR" sz="1400" dirty="0"/>
              <a:t>)CLOCKS_PER_SEC)</a:t>
            </a:r>
          </a:p>
          <a:p>
            <a:r>
              <a:rPr lang="tr-TR" sz="1400" dirty="0"/>
              <a:t>ile ondalıklı şekilde de ekrana yazdırılabilir.</a:t>
            </a:r>
          </a:p>
          <a:p>
            <a:r>
              <a:rPr lang="tr-TR" dirty="0"/>
              <a:t> </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Tarih, zaman ve diğer bilgileri ifade eden </a:t>
            </a:r>
            <a:r>
              <a:rPr lang="tr-TR" dirty="0" err="1"/>
              <a:t>MACROlar</a:t>
            </a:r>
            <a:endParaRPr lang="tr-TR" dirty="0"/>
          </a:p>
        </p:txBody>
      </p:sp>
      <p:sp>
        <p:nvSpPr>
          <p:cNvPr id="3" name="2 İçerik Yer Tutucusu"/>
          <p:cNvSpPr>
            <a:spLocks noGrp="1"/>
          </p:cNvSpPr>
          <p:nvPr>
            <p:ph sz="quarter" idx="1"/>
          </p:nvPr>
        </p:nvSpPr>
        <p:spPr/>
        <p:txBody>
          <a:bodyPr>
            <a:normAutofit/>
          </a:bodyPr>
          <a:lstStyle/>
          <a:p>
            <a:r>
              <a:rPr lang="tr-TR" dirty="0"/>
              <a:t>__DATE__ : Tarihi verir.</a:t>
            </a:r>
          </a:p>
          <a:p>
            <a:r>
              <a:rPr lang="tr-TR" dirty="0"/>
              <a:t>__TIME__ : Zamanı verir.</a:t>
            </a:r>
          </a:p>
          <a:p>
            <a:r>
              <a:rPr lang="tr-TR" dirty="0"/>
              <a:t>__FILE__: Mevcut </a:t>
            </a:r>
            <a:r>
              <a:rPr lang="tr-TR" dirty="0" err="1"/>
              <a:t>dosyanin</a:t>
            </a:r>
            <a:r>
              <a:rPr lang="tr-TR" dirty="0"/>
              <a:t> ismi</a:t>
            </a:r>
          </a:p>
          <a:p>
            <a:r>
              <a:rPr lang="tr-TR" dirty="0"/>
              <a:t>__LINE__ : Mevcut satır numarası</a:t>
            </a:r>
          </a:p>
          <a:p>
            <a:endParaRPr lang="tr-TR" dirty="0"/>
          </a:p>
          <a:p>
            <a:endParaRPr lang="tr-TR" dirty="0"/>
          </a:p>
          <a:p>
            <a:r>
              <a:rPr lang="tr-TR" dirty="0" err="1"/>
              <a:t>printf</a:t>
            </a:r>
            <a:r>
              <a:rPr lang="tr-TR" dirty="0"/>
              <a:t>(“%s”, __TIME__); // su anki </a:t>
            </a:r>
            <a:r>
              <a:rPr lang="tr-TR" dirty="0" err="1"/>
              <a:t>zamani</a:t>
            </a:r>
            <a:r>
              <a:rPr lang="tr-TR" dirty="0"/>
              <a:t> </a:t>
            </a:r>
            <a:r>
              <a:rPr lang="tr-TR" dirty="0" err="1"/>
              <a:t>yazdirir</a:t>
            </a:r>
            <a:r>
              <a:rPr lang="tr-TR" dirty="0"/>
              <a:t>.</a:t>
            </a:r>
          </a:p>
        </p:txBody>
      </p:sp>
      <p:pic>
        <p:nvPicPr>
          <p:cNvPr id="478210" name="Picture 2"/>
          <p:cNvPicPr>
            <a:picLocks noChangeAspect="1" noChangeArrowheads="1"/>
          </p:cNvPicPr>
          <p:nvPr/>
        </p:nvPicPr>
        <p:blipFill>
          <a:blip r:embed="rId3"/>
          <a:srcRect/>
          <a:stretch>
            <a:fillRect/>
          </a:stretch>
        </p:blipFill>
        <p:spPr bwMode="auto">
          <a:xfrm>
            <a:off x="3214678" y="4786322"/>
            <a:ext cx="2357454" cy="1342854"/>
          </a:xfrm>
          <a:prstGeom prst="rect">
            <a:avLst/>
          </a:prstGeom>
          <a:noFill/>
          <a:ln w="9525">
            <a:noFill/>
            <a:miter lim="800000"/>
            <a:headEnd/>
            <a:tailEnd/>
          </a:ln>
          <a:effectLst/>
        </p:spPr>
      </p:pic>
      <p:sp>
        <p:nvSpPr>
          <p:cNvPr id="6" name="5 Sağa Bükülü Ok"/>
          <p:cNvSpPr/>
          <p:nvPr/>
        </p:nvSpPr>
        <p:spPr>
          <a:xfrm>
            <a:off x="2143108" y="4500570"/>
            <a:ext cx="928694" cy="10001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Tarih ve zamanı parçalayan kod</a:t>
            </a:r>
          </a:p>
        </p:txBody>
      </p:sp>
      <p:sp>
        <p:nvSpPr>
          <p:cNvPr id="3" name="2 İçerik Yer Tutucusu"/>
          <p:cNvSpPr>
            <a:spLocks noGrp="1"/>
          </p:cNvSpPr>
          <p:nvPr>
            <p:ph sz="quarter" idx="1"/>
          </p:nvPr>
        </p:nvSpPr>
        <p:spPr/>
        <p:txBody>
          <a:bodyPr>
            <a:normAutofit fontScale="47500" lnSpcReduction="20000"/>
          </a:bodyPr>
          <a:lstStyle/>
          <a:p>
            <a:r>
              <a:rPr lang="tr-TR" dirty="0"/>
              <a:t>#</a:t>
            </a:r>
            <a:r>
              <a:rPr lang="tr-TR" dirty="0" err="1"/>
              <a:t>include</a:t>
            </a:r>
            <a:r>
              <a:rPr lang="tr-TR" dirty="0"/>
              <a:t> &lt;</a:t>
            </a:r>
            <a:r>
              <a:rPr lang="tr-TR" dirty="0" err="1"/>
              <a:t>stdio</a:t>
            </a:r>
            <a:r>
              <a:rPr lang="tr-TR" dirty="0"/>
              <a:t>.h&gt;</a:t>
            </a:r>
          </a:p>
          <a:p>
            <a:r>
              <a:rPr lang="tr-TR" dirty="0"/>
              <a:t>#</a:t>
            </a:r>
            <a:r>
              <a:rPr lang="tr-TR" dirty="0" err="1"/>
              <a:t>include</a:t>
            </a:r>
            <a:r>
              <a:rPr lang="tr-TR" dirty="0"/>
              <a:t> &lt;time.h&gt;</a:t>
            </a:r>
          </a:p>
          <a:p>
            <a:r>
              <a:rPr lang="tr-TR" dirty="0" err="1"/>
              <a:t>int</a:t>
            </a:r>
            <a:r>
              <a:rPr lang="tr-TR" dirty="0"/>
              <a:t> </a:t>
            </a:r>
            <a:r>
              <a:rPr lang="tr-TR" dirty="0" err="1"/>
              <a:t>main</a:t>
            </a:r>
            <a:r>
              <a:rPr lang="tr-TR" dirty="0"/>
              <a:t> ()</a:t>
            </a:r>
          </a:p>
          <a:p>
            <a:r>
              <a:rPr lang="tr-TR" dirty="0"/>
              <a:t>{</a:t>
            </a:r>
          </a:p>
          <a:p>
            <a:r>
              <a:rPr lang="tr-TR" dirty="0"/>
              <a:t>	</a:t>
            </a:r>
            <a:r>
              <a:rPr lang="tr-TR" dirty="0" err="1"/>
              <a:t>while</a:t>
            </a:r>
            <a:r>
              <a:rPr lang="tr-TR" dirty="0"/>
              <a:t>(1)</a:t>
            </a:r>
          </a:p>
          <a:p>
            <a:r>
              <a:rPr lang="tr-TR" dirty="0"/>
              <a:t>	{</a:t>
            </a:r>
          </a:p>
          <a:p>
            <a:r>
              <a:rPr lang="tr-TR" dirty="0"/>
              <a:t>		time_t t = time(NULL);</a:t>
            </a:r>
          </a:p>
          <a:p>
            <a:r>
              <a:rPr lang="tr-TR" dirty="0"/>
              <a:t>		</a:t>
            </a:r>
            <a:r>
              <a:rPr lang="tr-TR" dirty="0" err="1"/>
              <a:t>struct</a:t>
            </a:r>
            <a:r>
              <a:rPr lang="tr-TR" dirty="0"/>
              <a:t> </a:t>
            </a:r>
            <a:r>
              <a:rPr lang="tr-TR" dirty="0" err="1"/>
              <a:t>tm</a:t>
            </a:r>
            <a:r>
              <a:rPr lang="tr-TR" dirty="0"/>
              <a:t> </a:t>
            </a:r>
            <a:r>
              <a:rPr lang="tr-TR" dirty="0" err="1"/>
              <a:t>tm</a:t>
            </a:r>
            <a:r>
              <a:rPr lang="tr-TR" dirty="0"/>
              <a:t> = *</a:t>
            </a:r>
            <a:r>
              <a:rPr lang="tr-TR" dirty="0" err="1"/>
              <a:t>localtime</a:t>
            </a:r>
            <a:r>
              <a:rPr lang="tr-TR" dirty="0"/>
              <a:t>(&amp;t); </a:t>
            </a:r>
          </a:p>
          <a:p>
            <a:pPr algn="r">
              <a:buNone/>
            </a:pPr>
            <a:r>
              <a:rPr lang="tr-TR" dirty="0"/>
              <a:t>//</a:t>
            </a:r>
            <a:r>
              <a:rPr lang="tr-TR" dirty="0" err="1"/>
              <a:t>yapilar</a:t>
            </a:r>
            <a:r>
              <a:rPr lang="tr-TR" dirty="0"/>
              <a:t> konusu </a:t>
            </a:r>
            <a:r>
              <a:rPr lang="tr-TR" dirty="0" err="1"/>
              <a:t>henuz</a:t>
            </a:r>
            <a:r>
              <a:rPr lang="tr-TR" dirty="0"/>
              <a:t> islenmedi. Ancak </a:t>
            </a:r>
            <a:r>
              <a:rPr lang="tr-TR" dirty="0" err="1"/>
              <a:t>odevlerinizde</a:t>
            </a:r>
            <a:r>
              <a:rPr lang="tr-TR" dirty="0"/>
              <a:t> referans vererek kullanabilirsiniz.</a:t>
            </a:r>
          </a:p>
          <a:p>
            <a:r>
              <a:rPr lang="tr-TR" dirty="0"/>
              <a:t>		</a:t>
            </a:r>
            <a:r>
              <a:rPr lang="tr-TR" dirty="0" err="1"/>
              <a:t>printf</a:t>
            </a:r>
            <a:r>
              <a:rPr lang="tr-TR" dirty="0"/>
              <a:t>("Saat kulesi der ki: %d %d %d %d:%d:%d\n", </a:t>
            </a:r>
          </a:p>
          <a:p>
            <a:r>
              <a:rPr lang="tr-TR" dirty="0"/>
              <a:t>			</a:t>
            </a:r>
            <a:r>
              <a:rPr lang="tr-TR" dirty="0" err="1"/>
              <a:t>tm</a:t>
            </a:r>
            <a:r>
              <a:rPr lang="tr-TR" dirty="0"/>
              <a:t>.</a:t>
            </a:r>
            <a:r>
              <a:rPr lang="tr-TR" dirty="0" err="1"/>
              <a:t>tm</a:t>
            </a:r>
            <a:r>
              <a:rPr lang="tr-TR" dirty="0"/>
              <a:t>_</a:t>
            </a:r>
            <a:r>
              <a:rPr lang="tr-TR" dirty="0" err="1"/>
              <a:t>mday</a:t>
            </a:r>
            <a:r>
              <a:rPr lang="tr-TR" dirty="0"/>
              <a:t>, </a:t>
            </a:r>
          </a:p>
          <a:p>
            <a:r>
              <a:rPr lang="tr-TR" dirty="0"/>
              <a:t>			</a:t>
            </a:r>
            <a:r>
              <a:rPr lang="tr-TR" dirty="0" err="1"/>
              <a:t>tm</a:t>
            </a:r>
            <a:r>
              <a:rPr lang="tr-TR" dirty="0"/>
              <a:t>.</a:t>
            </a:r>
            <a:r>
              <a:rPr lang="tr-TR" dirty="0" err="1"/>
              <a:t>tm</a:t>
            </a:r>
            <a:r>
              <a:rPr lang="tr-TR" dirty="0"/>
              <a:t>_</a:t>
            </a:r>
            <a:r>
              <a:rPr lang="tr-TR" dirty="0" err="1"/>
              <a:t>mon</a:t>
            </a:r>
            <a:r>
              <a:rPr lang="tr-TR" dirty="0"/>
              <a:t> + 1, </a:t>
            </a:r>
          </a:p>
          <a:p>
            <a:r>
              <a:rPr lang="tr-TR" dirty="0"/>
              <a:t>			</a:t>
            </a:r>
            <a:r>
              <a:rPr lang="tr-TR" dirty="0" err="1"/>
              <a:t>tm</a:t>
            </a:r>
            <a:r>
              <a:rPr lang="tr-TR" dirty="0"/>
              <a:t>.</a:t>
            </a:r>
            <a:r>
              <a:rPr lang="tr-TR" dirty="0" err="1"/>
              <a:t>tm</a:t>
            </a:r>
            <a:r>
              <a:rPr lang="tr-TR" dirty="0"/>
              <a:t>_</a:t>
            </a:r>
            <a:r>
              <a:rPr lang="tr-TR" dirty="0" err="1"/>
              <a:t>year</a:t>
            </a:r>
            <a:r>
              <a:rPr lang="tr-TR" dirty="0"/>
              <a:t> + 1900, </a:t>
            </a:r>
          </a:p>
          <a:p>
            <a:r>
              <a:rPr lang="tr-TR" dirty="0"/>
              <a:t>			</a:t>
            </a:r>
            <a:r>
              <a:rPr lang="tr-TR" dirty="0" err="1"/>
              <a:t>tm</a:t>
            </a:r>
            <a:r>
              <a:rPr lang="tr-TR" dirty="0"/>
              <a:t>.</a:t>
            </a:r>
            <a:r>
              <a:rPr lang="tr-TR" dirty="0" err="1"/>
              <a:t>tm</a:t>
            </a:r>
            <a:r>
              <a:rPr lang="tr-TR" dirty="0"/>
              <a:t>_</a:t>
            </a:r>
            <a:r>
              <a:rPr lang="tr-TR" dirty="0" err="1"/>
              <a:t>hour</a:t>
            </a:r>
            <a:r>
              <a:rPr lang="tr-TR" dirty="0"/>
              <a:t>, </a:t>
            </a:r>
          </a:p>
          <a:p>
            <a:r>
              <a:rPr lang="tr-TR" dirty="0"/>
              <a:t>			</a:t>
            </a:r>
            <a:r>
              <a:rPr lang="tr-TR" dirty="0" err="1"/>
              <a:t>tm</a:t>
            </a:r>
            <a:r>
              <a:rPr lang="tr-TR" dirty="0"/>
              <a:t>.</a:t>
            </a:r>
            <a:r>
              <a:rPr lang="tr-TR" dirty="0" err="1"/>
              <a:t>tm</a:t>
            </a:r>
            <a:r>
              <a:rPr lang="tr-TR" dirty="0"/>
              <a:t>_</a:t>
            </a:r>
            <a:r>
              <a:rPr lang="tr-TR" dirty="0" err="1"/>
              <a:t>min</a:t>
            </a:r>
            <a:r>
              <a:rPr lang="tr-TR" dirty="0"/>
              <a:t>, </a:t>
            </a:r>
          </a:p>
          <a:p>
            <a:r>
              <a:rPr lang="tr-TR" dirty="0"/>
              <a:t>			</a:t>
            </a:r>
            <a:r>
              <a:rPr lang="tr-TR" dirty="0" err="1"/>
              <a:t>tm</a:t>
            </a:r>
            <a:r>
              <a:rPr lang="tr-TR" dirty="0"/>
              <a:t>.</a:t>
            </a:r>
            <a:r>
              <a:rPr lang="tr-TR" dirty="0" err="1"/>
              <a:t>tm</a:t>
            </a:r>
            <a:r>
              <a:rPr lang="tr-TR" dirty="0"/>
              <a:t>_</a:t>
            </a:r>
            <a:r>
              <a:rPr lang="tr-TR" dirty="0" err="1"/>
              <a:t>sec</a:t>
            </a:r>
            <a:r>
              <a:rPr lang="tr-TR" dirty="0"/>
              <a:t>);</a:t>
            </a:r>
          </a:p>
          <a:p>
            <a:r>
              <a:rPr lang="tr-TR" dirty="0"/>
              <a:t>		</a:t>
            </a:r>
          </a:p>
          <a:p>
            <a:r>
              <a:rPr lang="tr-TR" dirty="0"/>
              <a:t>		</a:t>
            </a:r>
            <a:r>
              <a:rPr lang="tr-TR" dirty="0" err="1"/>
              <a:t>sleep</a:t>
            </a:r>
            <a:r>
              <a:rPr lang="tr-TR" dirty="0"/>
              <a:t>(1);</a:t>
            </a:r>
          </a:p>
          <a:p>
            <a:r>
              <a:rPr lang="tr-TR" dirty="0"/>
              <a:t>		</a:t>
            </a:r>
            <a:r>
              <a:rPr lang="tr-TR" dirty="0" err="1"/>
              <a:t>system</a:t>
            </a:r>
            <a:r>
              <a:rPr lang="tr-TR" dirty="0"/>
              <a:t>("</a:t>
            </a:r>
            <a:r>
              <a:rPr lang="tr-TR" dirty="0" err="1"/>
              <a:t>cls</a:t>
            </a:r>
            <a:r>
              <a:rPr lang="tr-TR" dirty="0"/>
              <a:t>"); // </a:t>
            </a:r>
            <a:r>
              <a:rPr lang="tr-TR" dirty="0" err="1"/>
              <a:t>ekrani</a:t>
            </a:r>
            <a:r>
              <a:rPr lang="tr-TR" dirty="0"/>
              <a:t> temizler</a:t>
            </a:r>
          </a:p>
          <a:p>
            <a:r>
              <a:rPr lang="tr-TR" dirty="0"/>
              <a:t>	}</a:t>
            </a:r>
          </a:p>
          <a:p>
            <a:r>
              <a:rPr lang="tr-TR" dirty="0"/>
              <a:t>	</a:t>
            </a:r>
            <a:r>
              <a:rPr lang="tr-TR" dirty="0" err="1"/>
              <a:t>return</a:t>
            </a:r>
            <a:r>
              <a:rPr lang="tr-TR" dirty="0"/>
              <a:t> 0;</a:t>
            </a:r>
          </a:p>
          <a:p>
            <a:r>
              <a:rPr lang="tr-TR" dirty="0"/>
              <a:t>}</a:t>
            </a:r>
          </a:p>
        </p:txBody>
      </p:sp>
      <p:pic>
        <p:nvPicPr>
          <p:cNvPr id="4" name="3 Resim" descr="içerik.png"/>
          <p:cNvPicPr>
            <a:picLocks noChangeAspect="1"/>
          </p:cNvPicPr>
          <p:nvPr/>
        </p:nvPicPr>
        <p:blipFill>
          <a:blip r:embed="rId3">
            <a:clrChange>
              <a:clrFrom>
                <a:srgbClr val="FFFFFF"/>
              </a:clrFrom>
              <a:clrTo>
                <a:srgbClr val="FFFFFF">
                  <a:alpha val="0"/>
                </a:srgbClr>
              </a:clrTo>
            </a:clrChange>
          </a:blip>
          <a:stretch>
            <a:fillRect/>
          </a:stretch>
        </p:blipFill>
        <p:spPr>
          <a:xfrm>
            <a:off x="5000628" y="3000372"/>
            <a:ext cx="2581275" cy="177165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Bunu biliyor </a:t>
            </a:r>
            <a:r>
              <a:rPr lang="tr-TR" dirty="0"/>
              <a:t>musunuz? </a:t>
            </a:r>
            <a:r>
              <a:rPr lang="tr-TR" dirty="0" err="1"/>
              <a:t>Ctrl</a:t>
            </a:r>
            <a:r>
              <a:rPr lang="tr-TR" dirty="0"/>
              <a:t> + C</a:t>
            </a:r>
          </a:p>
        </p:txBody>
      </p:sp>
      <p:sp>
        <p:nvSpPr>
          <p:cNvPr id="3" name="2 İçerik Yer Tutucusu"/>
          <p:cNvSpPr>
            <a:spLocks noGrp="1"/>
          </p:cNvSpPr>
          <p:nvPr>
            <p:ph sz="quarter" idx="1"/>
          </p:nvPr>
        </p:nvSpPr>
        <p:spPr/>
        <p:txBody>
          <a:bodyPr/>
          <a:lstStyle/>
          <a:p>
            <a:r>
              <a:rPr lang="tr-TR" dirty="0"/>
              <a:t>Kodunuz sonsuz döngüye girdiğinde </a:t>
            </a:r>
            <a:r>
              <a:rPr lang="tr-TR" dirty="0" err="1"/>
              <a:t>Ctrl</a:t>
            </a:r>
            <a:r>
              <a:rPr lang="tr-TR" dirty="0"/>
              <a:t> ve C tuşlarına birlikte basarak döngüden çıkış sağlayabilir, kodun çalışmasını durdurabilirsiniz.</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Bunu biliyor musunuz?</a:t>
            </a:r>
          </a:p>
        </p:txBody>
      </p:sp>
      <p:pic>
        <p:nvPicPr>
          <p:cNvPr id="5" name="4 İçerik Yer Tutucusu" descr="images.jpeg"/>
          <p:cNvPicPr>
            <a:picLocks noGrp="1" noChangeAspect="1"/>
          </p:cNvPicPr>
          <p:nvPr>
            <p:ph sz="quarter" idx="1"/>
          </p:nvPr>
        </p:nvPicPr>
        <p:blipFill>
          <a:blip r:embed="rId3"/>
          <a:stretch>
            <a:fillRect/>
          </a:stretch>
        </p:blipFill>
        <p:spPr>
          <a:xfrm>
            <a:off x="6143625" y="1495858"/>
            <a:ext cx="2543175" cy="1800225"/>
          </a:xfrm>
        </p:spPr>
      </p:pic>
      <p:sp>
        <p:nvSpPr>
          <p:cNvPr id="6" name="2 İçerik Yer Tutucusu"/>
          <p:cNvSpPr txBox="1">
            <a:spLocks/>
          </p:cNvSpPr>
          <p:nvPr/>
        </p:nvSpPr>
        <p:spPr>
          <a:xfrm>
            <a:off x="457200" y="1219200"/>
            <a:ext cx="5686425" cy="4937760"/>
          </a:xfrm>
          <a:prstGeom prst="rect">
            <a:avLst/>
          </a:prstGeom>
        </p:spPr>
        <p:txBody>
          <a:bodyPr vert="horz">
            <a:normAutofit fontScale="92500" lnSpcReduction="1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Arial" pitchFamily="34" charset="0"/>
              <a:buChar char="•"/>
              <a:tabLst/>
              <a:defRPr/>
            </a:pPr>
            <a:r>
              <a:rPr kumimoji="0" lang="tr-TR" sz="2600" b="0" i="0" u="none" strike="noStrike" kern="1200" cap="none" spc="0" normalizeH="0" baseline="0" noProof="0" dirty="0">
                <a:ln>
                  <a:noFill/>
                </a:ln>
                <a:solidFill>
                  <a:schemeClr val="tx1"/>
                </a:solidFill>
                <a:effectLst/>
                <a:uLnTx/>
                <a:uFillTx/>
                <a:latin typeface="+mn-lt"/>
                <a:ea typeface="+mn-ea"/>
                <a:cs typeface="+mn-cs"/>
              </a:rPr>
              <a:t>Klavyedeki “</a:t>
            </a:r>
            <a:r>
              <a:rPr kumimoji="0" lang="tr-TR" sz="2600" b="0" i="0" u="none" strike="noStrike" kern="1200" cap="none" spc="0" normalizeH="0" baseline="0" noProof="0" dirty="0" err="1">
                <a:ln>
                  <a:noFill/>
                </a:ln>
                <a:solidFill>
                  <a:schemeClr val="tx1"/>
                </a:solidFill>
                <a:effectLst/>
                <a:uLnTx/>
                <a:uFillTx/>
                <a:latin typeface="+mn-lt"/>
                <a:ea typeface="+mn-ea"/>
                <a:cs typeface="+mn-cs"/>
              </a:rPr>
              <a:t>Home</a:t>
            </a:r>
            <a:r>
              <a:rPr kumimoji="0" lang="tr-TR" sz="2600" b="0" i="0" u="none" strike="noStrike" kern="1200" cap="none" spc="0" normalizeH="0" baseline="0" noProof="0" dirty="0">
                <a:ln>
                  <a:noFill/>
                </a:ln>
                <a:solidFill>
                  <a:schemeClr val="tx1"/>
                </a:solidFill>
                <a:effectLst/>
                <a:uLnTx/>
                <a:uFillTx/>
                <a:latin typeface="+mn-lt"/>
                <a:ea typeface="+mn-ea"/>
                <a:cs typeface="+mn-cs"/>
              </a:rPr>
              <a:t>” ve “</a:t>
            </a:r>
            <a:r>
              <a:rPr kumimoji="0" lang="tr-TR" sz="2600" b="0" i="0" u="none" strike="noStrike" kern="1200" cap="none" spc="0" normalizeH="0" baseline="0" noProof="0" dirty="0" err="1">
                <a:ln>
                  <a:noFill/>
                </a:ln>
                <a:solidFill>
                  <a:schemeClr val="tx1"/>
                </a:solidFill>
                <a:effectLst/>
                <a:uLnTx/>
                <a:uFillTx/>
                <a:latin typeface="+mn-lt"/>
                <a:ea typeface="+mn-ea"/>
                <a:cs typeface="+mn-cs"/>
              </a:rPr>
              <a:t>End</a:t>
            </a:r>
            <a:r>
              <a:rPr kumimoji="0" lang="tr-TR" sz="2600" b="0" i="0" u="none" strike="noStrike" kern="1200" cap="none" spc="0" normalizeH="0" baseline="0" noProof="0" dirty="0">
                <a:ln>
                  <a:noFill/>
                </a:ln>
                <a:solidFill>
                  <a:schemeClr val="tx1"/>
                </a:solidFill>
                <a:effectLst/>
                <a:uLnTx/>
                <a:uFillTx/>
                <a:latin typeface="+mn-lt"/>
                <a:ea typeface="+mn-ea"/>
                <a:cs typeface="+mn-cs"/>
              </a:rPr>
              <a:t>” tuşları</a:t>
            </a:r>
            <a:r>
              <a:rPr kumimoji="0" lang="tr-TR" sz="2600" b="0" i="0" u="none" strike="noStrike" kern="1200" cap="none" spc="0" normalizeH="0" noProof="0" dirty="0">
                <a:ln>
                  <a:noFill/>
                </a:ln>
                <a:solidFill>
                  <a:schemeClr val="tx1"/>
                </a:solidFill>
                <a:effectLst/>
                <a:uLnTx/>
                <a:uFillTx/>
                <a:latin typeface="+mn-lt"/>
                <a:ea typeface="+mn-ea"/>
                <a:cs typeface="+mn-cs"/>
              </a:rPr>
              <a:t> kod yazarken satır başına ve sonuna gitmek için kullanılabilir. Kod yazma hızınızı artırabilir.</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Arial" pitchFamily="34" charset="0"/>
              <a:buChar char="•"/>
              <a:tabLst/>
              <a:defRPr/>
            </a:pPr>
            <a:r>
              <a:rPr lang="tr-TR" sz="2600" baseline="0" dirty="0"/>
              <a:t>“</a:t>
            </a:r>
            <a:r>
              <a:rPr lang="tr-TR" sz="2600" baseline="0" dirty="0" err="1"/>
              <a:t>Delete</a:t>
            </a:r>
            <a:r>
              <a:rPr lang="tr-TR" sz="2600" baseline="0" dirty="0"/>
              <a:t>” tuşunun sola doğru değil, sağa doğru</a:t>
            </a:r>
            <a:r>
              <a:rPr lang="tr-TR" sz="2600" dirty="0"/>
              <a:t> sildiğini fark ettiniz mi?</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Arial" pitchFamily="34" charset="0"/>
              <a:buChar char="•"/>
              <a:tabLst/>
              <a:defRPr/>
            </a:pPr>
            <a:r>
              <a:rPr lang="tr-TR" sz="2600" dirty="0"/>
              <a:t>“</a:t>
            </a:r>
            <a:r>
              <a:rPr lang="tr-TR" sz="2600" dirty="0" err="1"/>
              <a:t>Insert</a:t>
            </a:r>
            <a:r>
              <a:rPr lang="tr-TR" sz="2600" dirty="0"/>
              <a:t>” tuşuna bastığınızda kodda mevcut metni ötelemeden metnin üzerine giriş yaparsınız.</a:t>
            </a:r>
          </a:p>
          <a:p>
            <a:pPr marL="731520" lvl="1" indent="-274320" defTabSz="914400">
              <a:spcBef>
                <a:spcPts val="600"/>
              </a:spcBef>
              <a:buClr>
                <a:schemeClr val="accent1"/>
              </a:buClr>
              <a:buSzPct val="76000"/>
              <a:buFont typeface="Arial" pitchFamily="34" charset="0"/>
              <a:buChar char="•"/>
            </a:pPr>
            <a:r>
              <a:rPr lang="tr-TR" sz="2600" dirty="0"/>
              <a:t>Bazen kod yazarken yanlışlıkla eliniz değer ve sonra (ARASINAV </a:t>
            </a:r>
            <a:r>
              <a:rPr lang="tr-TR" sz="2600" dirty="0" err="1"/>
              <a:t>ıı’DE</a:t>
            </a:r>
            <a:r>
              <a:rPr lang="tr-TR" sz="2600" dirty="0"/>
              <a:t> vs.) panik olursunuz. Bu durumlarda “</a:t>
            </a:r>
            <a:r>
              <a:rPr lang="tr-TR" sz="2600" dirty="0" err="1"/>
              <a:t>Insert”e</a:t>
            </a:r>
            <a:r>
              <a:rPr lang="tr-TR" sz="2600" dirty="0"/>
              <a:t> tekrar basarak durumu düzeltebileceğinizi bilmelisiniz.</a:t>
            </a:r>
          </a:p>
          <a:p>
            <a:pPr marL="731520" lvl="1" indent="-274320" defTabSz="914400">
              <a:spcBef>
                <a:spcPts val="600"/>
              </a:spcBef>
              <a:buClr>
                <a:schemeClr val="accent1"/>
              </a:buClr>
              <a:buSzPct val="76000"/>
              <a:buFont typeface="Arial" pitchFamily="34" charset="0"/>
              <a:buChar char="•"/>
            </a:pPr>
            <a:endParaRPr lang="tr-TR" sz="2600" dirty="0"/>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Arial" pitchFamily="34" charset="0"/>
              <a:buChar char="•"/>
              <a:tabLst/>
              <a:defRPr/>
            </a:pPr>
            <a:endParaRPr kumimoji="0" lang="tr-TR"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6 Resim" descr="200_s.jpeg"/>
          <p:cNvPicPr>
            <a:picLocks noChangeAspect="1"/>
          </p:cNvPicPr>
          <p:nvPr/>
        </p:nvPicPr>
        <p:blipFill>
          <a:blip r:embed="rId4"/>
          <a:stretch>
            <a:fillRect/>
          </a:stretch>
        </p:blipFill>
        <p:spPr>
          <a:xfrm>
            <a:off x="6143625" y="4352438"/>
            <a:ext cx="2543175" cy="152743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heckerboard(across)">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heckerboard(across)">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Bunu biliyor musunuz?</a:t>
            </a:r>
          </a:p>
        </p:txBody>
      </p:sp>
      <p:sp>
        <p:nvSpPr>
          <p:cNvPr id="3" name="2 İçerik Yer Tutucusu"/>
          <p:cNvSpPr>
            <a:spLocks noGrp="1"/>
          </p:cNvSpPr>
          <p:nvPr>
            <p:ph sz="quarter" idx="1"/>
          </p:nvPr>
        </p:nvSpPr>
        <p:spPr>
          <a:xfrm>
            <a:off x="457199" y="1219201"/>
            <a:ext cx="7994073" cy="2455158"/>
          </a:xfrm>
        </p:spPr>
        <p:txBody>
          <a:bodyPr>
            <a:normAutofit/>
          </a:bodyPr>
          <a:lstStyle/>
          <a:p>
            <a:pPr lvl="1"/>
            <a:r>
              <a:rPr lang="tr-TR" sz="2400" dirty="0"/>
              <a:t>Olmasa da olur tuşlar: </a:t>
            </a:r>
            <a:r>
              <a:rPr lang="tr-TR" sz="2400" dirty="0" err="1"/>
              <a:t>SysRq</a:t>
            </a:r>
            <a:r>
              <a:rPr lang="tr-TR" sz="2400" dirty="0"/>
              <a:t>, </a:t>
            </a:r>
            <a:r>
              <a:rPr lang="tr-TR" sz="2400" dirty="0" err="1"/>
              <a:t>Scr</a:t>
            </a:r>
            <a:r>
              <a:rPr lang="tr-TR" sz="2400" dirty="0"/>
              <a:t> </a:t>
            </a:r>
            <a:r>
              <a:rPr lang="tr-TR" sz="2400" dirty="0" err="1"/>
              <a:t>Lk</a:t>
            </a:r>
            <a:r>
              <a:rPr lang="tr-TR" sz="2400" dirty="0"/>
              <a:t>, </a:t>
            </a:r>
          </a:p>
          <a:p>
            <a:pPr lvl="1"/>
            <a:r>
              <a:rPr lang="tr-TR" sz="2400" dirty="0" err="1"/>
              <a:t>Ctrl</a:t>
            </a:r>
            <a:r>
              <a:rPr lang="tr-TR" sz="2400" dirty="0"/>
              <a:t>+Alt+Del kazara basılamasın diye özellikle seçilmiştir, tek elle bu tuşlara basmak çok zordur.</a:t>
            </a:r>
          </a:p>
          <a:p>
            <a:pPr lvl="2"/>
            <a:r>
              <a:rPr lang="tr-TR" sz="2100" dirty="0"/>
              <a:t>Bill Gates bu tuş kombinasyonu için pişmanlığını belirtmiştir ama daha basit bir tuşa geçişten bahsetmemiştir. </a:t>
            </a:r>
            <a:r>
              <a:rPr lang="tr-TR" sz="1050" dirty="0">
                <a:hlinkClick r:id="rId3"/>
              </a:rPr>
              <a:t>https://thenextweb.com/insider/2017/09/21/bill-gates-regrets-ctrlaltdelete-offers-better-solution/#.tnw_AvPthzvh</a:t>
            </a:r>
            <a:endParaRPr lang="tr-TR" sz="2100" dirty="0"/>
          </a:p>
        </p:txBody>
      </p:sp>
      <p:pic>
        <p:nvPicPr>
          <p:cNvPr id="5" name="4 Resim" descr="snakesandcomputers.jpg"/>
          <p:cNvPicPr>
            <a:picLocks noChangeAspect="1"/>
          </p:cNvPicPr>
          <p:nvPr/>
        </p:nvPicPr>
        <p:blipFill>
          <a:blip r:embed="rId4"/>
          <a:stretch>
            <a:fillRect/>
          </a:stretch>
        </p:blipFill>
        <p:spPr>
          <a:xfrm>
            <a:off x="1856509" y="3674358"/>
            <a:ext cx="5767469" cy="3183642"/>
          </a:xfrm>
          <a:prstGeom prst="rect">
            <a:avLst/>
          </a:prstGeom>
          <a:ln>
            <a:noFill/>
          </a:ln>
          <a:effectLst>
            <a:softEdge rad="112500"/>
          </a:effectLst>
        </p:spPr>
      </p:pic>
    </p:spTree>
  </p:cSld>
  <p:clrMapOvr>
    <a:overrideClrMapping bg1="lt1" tx1="dk1" bg2="lt2" tx2="dk2" accent1="accent1" accent2="accent2" accent3="accent3" accent4="accent4" accent5="accent5" accent6="accent6" hlink="hlink" folHlink="folHlink"/>
  </p:clrMapOvr>
  <p:transition>
    <p:random/>
  </p:transition>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7" name="Picture 2" descr="Image result for self reflection"/>
          <p:cNvPicPr>
            <a:picLocks noChangeAspect="1" noChangeArrowheads="1"/>
          </p:cNvPicPr>
          <p:nvPr/>
        </p:nvPicPr>
        <p:blipFill>
          <a:blip r:embed="rId3"/>
          <a:srcRect/>
          <a:stretch>
            <a:fillRect/>
          </a:stretch>
        </p:blipFill>
        <p:spPr bwMode="auto">
          <a:xfrm>
            <a:off x="714348" y="4357694"/>
            <a:ext cx="2923164" cy="1900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4 Resim" descr="geribidirim.jpg"/>
          <p:cNvPicPr>
            <a:picLocks noChangeAspect="1"/>
          </p:cNvPicPr>
          <p:nvPr/>
        </p:nvPicPr>
        <p:blipFill>
          <a:blip r:embed="rId4" cstate="print"/>
          <a:stretch>
            <a:fillRect/>
          </a:stretch>
        </p:blipFill>
        <p:spPr>
          <a:xfrm>
            <a:off x="3929058" y="3429000"/>
            <a:ext cx="4929190" cy="2937797"/>
          </a:xfrm>
          <a:prstGeom prst="rect">
            <a:avLst/>
          </a:prstGeom>
        </p:spPr>
      </p:pic>
      <p:sp>
        <p:nvSpPr>
          <p:cNvPr id="2" name="1 Başlık"/>
          <p:cNvSpPr>
            <a:spLocks noGrp="1"/>
          </p:cNvSpPr>
          <p:nvPr>
            <p:ph type="title"/>
          </p:nvPr>
        </p:nvSpPr>
        <p:spPr/>
        <p:txBody>
          <a:bodyPr/>
          <a:lstStyle/>
          <a:p>
            <a:r>
              <a:rPr lang="tr-TR" dirty="0"/>
              <a:t>Kendinize geri bildirimde bulunun.</a:t>
            </a:r>
          </a:p>
        </p:txBody>
      </p:sp>
      <p:sp>
        <p:nvSpPr>
          <p:cNvPr id="3" name="2 İçerik Yer Tutucusu"/>
          <p:cNvSpPr>
            <a:spLocks noGrp="1"/>
          </p:cNvSpPr>
          <p:nvPr>
            <p:ph sz="quarter" idx="1"/>
          </p:nvPr>
        </p:nvSpPr>
        <p:spPr>
          <a:xfrm>
            <a:off x="593677" y="1357745"/>
            <a:ext cx="5692835" cy="3672115"/>
          </a:xfrm>
        </p:spPr>
        <p:txBody>
          <a:bodyPr>
            <a:normAutofit/>
          </a:bodyPr>
          <a:lstStyle/>
          <a:p>
            <a:r>
              <a:rPr lang="tr-TR" b="1" dirty="0"/>
              <a:t>Günlük olarak derse çalışıyor musunuz?</a:t>
            </a:r>
          </a:p>
          <a:p>
            <a:pPr lvl="1"/>
            <a:r>
              <a:rPr lang="tr-TR" dirty="0"/>
              <a:t>Evet ise, bu çalışmalarınızda neler yapıyorsunuz? Ne kadar vaktinizi alıyor?</a:t>
            </a:r>
          </a:p>
          <a:p>
            <a:pPr lvl="1"/>
            <a:r>
              <a:rPr lang="tr-TR" dirty="0"/>
              <a:t>Hayır ise, neden günlük çalışmıyorsunuz? Bu şekilde derste başarılı olabileceğinizi düşünüyor musunuz?</a:t>
            </a:r>
          </a:p>
          <a:p>
            <a:endParaRPr lang="tr-TR" dirty="0"/>
          </a:p>
          <a:p>
            <a:pPr>
              <a:buNone/>
            </a:pPr>
            <a:endParaRPr lang="tr-TR" dirty="0"/>
          </a:p>
          <a:p>
            <a:endParaRPr lang="tr-TR" dirty="0"/>
          </a:p>
        </p:txBody>
      </p:sp>
      <p:pic>
        <p:nvPicPr>
          <p:cNvPr id="4" name="3 Resim" descr="200_s.jpeg"/>
          <p:cNvPicPr>
            <a:picLocks noChangeAspect="1"/>
          </p:cNvPicPr>
          <p:nvPr/>
        </p:nvPicPr>
        <p:blipFill>
          <a:blip r:embed="rId5"/>
          <a:stretch>
            <a:fillRect/>
          </a:stretch>
        </p:blipFill>
        <p:spPr>
          <a:xfrm>
            <a:off x="6429388" y="1428736"/>
            <a:ext cx="2098956" cy="1260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56299661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amond(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Geçtiğimiz dönemlerden bir geri bildirim</a:t>
            </a:r>
          </a:p>
        </p:txBody>
      </p:sp>
      <p:sp>
        <p:nvSpPr>
          <p:cNvPr id="3" name="2 İçerik Yer Tutucusu"/>
          <p:cNvSpPr>
            <a:spLocks noGrp="1"/>
          </p:cNvSpPr>
          <p:nvPr>
            <p:ph sz="quarter" idx="1"/>
          </p:nvPr>
        </p:nvSpPr>
        <p:spPr>
          <a:xfrm>
            <a:off x="457200" y="1219200"/>
            <a:ext cx="5543560" cy="4937760"/>
          </a:xfrm>
        </p:spPr>
        <p:txBody>
          <a:bodyPr/>
          <a:lstStyle/>
          <a:p>
            <a:r>
              <a:rPr lang="tr-TR" dirty="0"/>
              <a:t>Ödevi erken bitirebilmek için çok çalıştım ve çok kafa yordum. Düzenli çalışmanın faydasını gördüm. Asistanlardan ve sizden yardım almadan sorunları çözebildiğim için </a:t>
            </a:r>
            <a:r>
              <a:rPr lang="tr-TR" b="1" dirty="0"/>
              <a:t>mutluyum</a:t>
            </a:r>
            <a:r>
              <a:rPr lang="tr-TR" dirty="0"/>
              <a:t>. Ödevleri zamanında yapabilmek için </a:t>
            </a:r>
            <a:r>
              <a:rPr lang="tr-TR" dirty="0" err="1"/>
              <a:t>instagramımı</a:t>
            </a:r>
            <a:r>
              <a:rPr lang="tr-TR" dirty="0"/>
              <a:t> sildim :)</a:t>
            </a:r>
          </a:p>
        </p:txBody>
      </p:sp>
      <p:sp>
        <p:nvSpPr>
          <p:cNvPr id="4" name="3 Metin kutusu"/>
          <p:cNvSpPr txBox="1"/>
          <p:nvPr/>
        </p:nvSpPr>
        <p:spPr>
          <a:xfrm>
            <a:off x="1500166" y="4286256"/>
            <a:ext cx="3214710" cy="523220"/>
          </a:xfrm>
          <a:prstGeom prst="rect">
            <a:avLst/>
          </a:prstGeom>
          <a:noFill/>
        </p:spPr>
        <p:txBody>
          <a:bodyPr wrap="square" rtlCol="0">
            <a:spAutoFit/>
          </a:bodyPr>
          <a:lstStyle/>
          <a:p>
            <a:r>
              <a:rPr lang="tr-TR" sz="2800" i="1" dirty="0"/>
              <a:t>Ödev Geribildirimi</a:t>
            </a:r>
          </a:p>
        </p:txBody>
      </p:sp>
      <p:pic>
        <p:nvPicPr>
          <p:cNvPr id="263170" name="Picture 2" descr="Image result for delete instagram"/>
          <p:cNvPicPr>
            <a:picLocks noChangeAspect="1" noChangeArrowheads="1"/>
          </p:cNvPicPr>
          <p:nvPr/>
        </p:nvPicPr>
        <p:blipFill>
          <a:blip r:embed="rId2"/>
          <a:srcRect/>
          <a:stretch>
            <a:fillRect/>
          </a:stretch>
        </p:blipFill>
        <p:spPr bwMode="auto">
          <a:xfrm>
            <a:off x="5309466" y="4487934"/>
            <a:ext cx="2970010" cy="1669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790851251"/>
      </p:ext>
    </p:extLst>
  </p:cSld>
  <p:clrMapOvr>
    <a:masterClrMapping/>
  </p:clrMapOvr>
  <p:transition>
    <p:random/>
  </p:transition>
</p:sld>
</file>

<file path=ppt/slides/slide3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Duyuru</a:t>
            </a:r>
          </a:p>
        </p:txBody>
      </p:sp>
      <p:sp>
        <p:nvSpPr>
          <p:cNvPr id="3" name="2 İçerik Yer Tutucusu"/>
          <p:cNvSpPr>
            <a:spLocks noGrp="1"/>
          </p:cNvSpPr>
          <p:nvPr>
            <p:ph sz="quarter" idx="1"/>
          </p:nvPr>
        </p:nvSpPr>
        <p:spPr>
          <a:xfrm>
            <a:off x="457200" y="1219200"/>
            <a:ext cx="7686700" cy="4937760"/>
          </a:xfrm>
        </p:spPr>
        <p:txBody>
          <a:bodyPr>
            <a:normAutofit/>
          </a:bodyPr>
          <a:lstStyle/>
          <a:p>
            <a:r>
              <a:rPr lang="tr-TR" dirty="0"/>
              <a:t>Ödev 4 süresi devam ediyor…</a:t>
            </a:r>
          </a:p>
          <a:p>
            <a:pPr lvl="1"/>
            <a:r>
              <a:rPr lang="tr-TR" dirty="0"/>
              <a:t>Erkenden başlayınız.</a:t>
            </a:r>
          </a:p>
          <a:p>
            <a:pPr lvl="1"/>
            <a:r>
              <a:rPr lang="tr-TR" i="1" dirty="0"/>
              <a:t>“</a:t>
            </a:r>
            <a:r>
              <a:rPr lang="tr-TR" i="1" dirty="0" err="1"/>
              <a:t>Sky</a:t>
            </a:r>
            <a:r>
              <a:rPr lang="tr-TR" i="1" dirty="0"/>
              <a:t> is </a:t>
            </a:r>
            <a:r>
              <a:rPr lang="tr-TR" i="1" dirty="0" err="1"/>
              <a:t>the</a:t>
            </a:r>
            <a:r>
              <a:rPr lang="tr-TR" i="1" dirty="0"/>
              <a:t> limit”</a:t>
            </a:r>
          </a:p>
          <a:p>
            <a:pPr lvl="2"/>
            <a:r>
              <a:rPr lang="tr-TR" dirty="0"/>
              <a:t>Hayal gücünüzle kendi sınırlarınızı zorlayın.</a:t>
            </a:r>
          </a:p>
          <a:p>
            <a:pPr lvl="2"/>
            <a:r>
              <a:rPr lang="tr-TR" dirty="0"/>
              <a:t>Kendi oluşturduğunuz ekstra fikirleri kodunuza ekleyin.</a:t>
            </a:r>
          </a:p>
          <a:p>
            <a:pPr lvl="1"/>
            <a:r>
              <a:rPr lang="tr-TR" dirty="0"/>
              <a:t>Ödevde bol puan toplamaya bakın. Puan yuvarlaması uygulanmaz. Ders planındaki %10’luk ödev ve kısa sınav çalışması bileşeninden ekstralarla %10’un üzerinde puan toplayabilirsiniz.</a:t>
            </a:r>
          </a:p>
        </p:txBody>
      </p:sp>
      <p:pic>
        <p:nvPicPr>
          <p:cNvPr id="279554" name="Picture 2"/>
          <p:cNvPicPr>
            <a:picLocks noChangeAspect="1" noChangeArrowheads="1"/>
          </p:cNvPicPr>
          <p:nvPr/>
        </p:nvPicPr>
        <p:blipFill>
          <a:blip r:embed="rId2" cstate="print"/>
          <a:srcRect t="13731" b="31553"/>
          <a:stretch>
            <a:fillRect/>
          </a:stretch>
        </p:blipFill>
        <p:spPr bwMode="auto">
          <a:xfrm>
            <a:off x="3500430" y="4786322"/>
            <a:ext cx="4572416" cy="1714512"/>
          </a:xfrm>
          <a:prstGeom prst="rect">
            <a:avLst/>
          </a:prstGeom>
          <a:ln>
            <a:noFill/>
          </a:ln>
          <a:effectLst>
            <a:outerShdw blurRad="190500" algn="tl" rotWithShape="0">
              <a:srgbClr val="000000">
                <a:alpha val="70000"/>
              </a:srgbClr>
            </a:outerShdw>
          </a:effectLst>
        </p:spPr>
      </p:pic>
    </p:spTree>
    <p:extLst>
      <p:ext uri="{BB962C8B-B14F-4D97-AF65-F5344CB8AC3E}">
        <p14:creationId xmlns="" xmlns:p14="http://schemas.microsoft.com/office/powerpoint/2010/main" val="173746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72074"/>
            <a:ext cx="8229600" cy="990600"/>
          </a:xfrm>
        </p:spPr>
        <p:txBody>
          <a:bodyPr/>
          <a:lstStyle/>
          <a:p>
            <a:r>
              <a:rPr lang="tr-TR" b="1" i="1" dirty="0"/>
              <a:t>break</a:t>
            </a:r>
            <a:r>
              <a:rPr lang="tr-TR" dirty="0"/>
              <a:t> örneği</a:t>
            </a:r>
            <a:endParaRPr lang="en-US" dirty="0"/>
          </a:p>
        </p:txBody>
      </p:sp>
      <p:sp>
        <p:nvSpPr>
          <p:cNvPr id="5" name="Rectangle 2"/>
          <p:cNvSpPr txBox="1">
            <a:spLocks noChangeArrowheads="1"/>
          </p:cNvSpPr>
          <p:nvPr/>
        </p:nvSpPr>
        <p:spPr>
          <a:xfrm>
            <a:off x="214282" y="714356"/>
            <a:ext cx="7520940" cy="3533294"/>
          </a:xfrm>
          <a:prstGeom prst="rect">
            <a:avLst/>
          </a:prstGeom>
          <a:noFill/>
          <a:ln/>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a:t>	</a:t>
            </a:r>
            <a:r>
              <a:rPr lang="en-US" sz="2600" b="0" dirty="0" err="1"/>
              <a:t>int</a:t>
            </a:r>
            <a:r>
              <a:rPr lang="en-US" sz="2600" b="0" dirty="0"/>
              <a:t> </a:t>
            </a:r>
            <a:r>
              <a:rPr lang="en-US" sz="2600" b="0" dirty="0" err="1"/>
              <a:t>i</a:t>
            </a:r>
            <a:r>
              <a:rPr lang="en-US" sz="2600" b="0" dirty="0"/>
              <a:t> = 1 ;								</a:t>
            </a:r>
          </a:p>
          <a:p>
            <a:pPr>
              <a:lnSpc>
                <a:spcPct val="90000"/>
              </a:lnSpc>
              <a:buFontTx/>
              <a:buNone/>
            </a:pPr>
            <a:r>
              <a:rPr lang="en-US" sz="2600" b="0" dirty="0"/>
              <a:t>	while ( </a:t>
            </a:r>
            <a:r>
              <a:rPr lang="en-US" sz="2600" b="0" dirty="0" err="1"/>
              <a:t>i</a:t>
            </a:r>
            <a:r>
              <a:rPr lang="en-US" sz="2600" b="0" dirty="0"/>
              <a:t> &lt; </a:t>
            </a:r>
            <a:r>
              <a:rPr lang="tr-TR" sz="2600" b="0" dirty="0"/>
              <a:t>7</a:t>
            </a:r>
            <a:r>
              <a:rPr lang="en-US" sz="2600" b="0" dirty="0"/>
              <a:t> )		     	</a:t>
            </a:r>
            <a:endParaRPr lang="tr-TR" sz="2600" b="0" dirty="0"/>
          </a:p>
          <a:p>
            <a:pPr>
              <a:lnSpc>
                <a:spcPct val="90000"/>
              </a:lnSpc>
            </a:pPr>
            <a:r>
              <a:rPr lang="tr-TR" sz="2600" b="0" dirty="0"/>
              <a:t>    </a:t>
            </a:r>
            <a:r>
              <a:rPr lang="en-US" sz="2600" b="0" dirty="0"/>
              <a:t>{</a:t>
            </a:r>
            <a:endParaRPr lang="tr-TR" sz="2600" b="0" dirty="0"/>
          </a:p>
          <a:p>
            <a:pPr>
              <a:lnSpc>
                <a:spcPct val="90000"/>
              </a:lnSpc>
            </a:pPr>
            <a:r>
              <a:rPr lang="tr-TR" sz="2600" b="0" dirty="0"/>
              <a:t>		</a:t>
            </a:r>
            <a:r>
              <a:rPr lang="tr-TR" sz="2600" b="0" dirty="0" err="1"/>
              <a:t>if</a:t>
            </a:r>
            <a:r>
              <a:rPr lang="tr-TR" sz="2600" b="0" dirty="0"/>
              <a:t>(i==4) break;</a:t>
            </a:r>
            <a:endParaRPr lang="en-US" sz="2600" b="0" dirty="0"/>
          </a:p>
          <a:p>
            <a:pPr>
              <a:lnSpc>
                <a:spcPct val="90000"/>
              </a:lnSpc>
              <a:buFontTx/>
              <a:buNone/>
            </a:pPr>
            <a:r>
              <a:rPr lang="en-US" sz="2600" b="0" dirty="0"/>
              <a:t>		  </a:t>
            </a:r>
            <a:r>
              <a:rPr lang="tr-TR" sz="2600" b="0" dirty="0" err="1"/>
              <a:t>printf</a:t>
            </a:r>
            <a:r>
              <a:rPr lang="tr-TR" sz="2600" b="0" dirty="0"/>
              <a:t>(“%d”,i);</a:t>
            </a:r>
            <a:endParaRPr lang="en-US" sz="2600" b="0" dirty="0"/>
          </a:p>
          <a:p>
            <a:pPr>
              <a:lnSpc>
                <a:spcPct val="90000"/>
              </a:lnSpc>
              <a:buFontTx/>
              <a:buNone/>
            </a:pPr>
            <a:r>
              <a:rPr lang="en-US" sz="2600" b="0" dirty="0"/>
              <a:t>		  </a:t>
            </a:r>
            <a:r>
              <a:rPr lang="en-US" sz="2600" b="0" dirty="0" err="1"/>
              <a:t>i</a:t>
            </a:r>
            <a:r>
              <a:rPr lang="en-US" sz="2600" b="0" dirty="0"/>
              <a:t> = </a:t>
            </a:r>
            <a:r>
              <a:rPr lang="en-US" sz="2600" b="0" dirty="0" err="1"/>
              <a:t>i</a:t>
            </a:r>
            <a:r>
              <a:rPr lang="en-US" sz="2600" b="0" dirty="0"/>
              <a:t> + 1 ;	</a:t>
            </a:r>
            <a:r>
              <a:rPr lang="tr-TR" sz="2600" b="0" dirty="0"/>
              <a:t>	</a:t>
            </a:r>
            <a:r>
              <a:rPr lang="en-US" sz="2600" b="0" dirty="0"/>
              <a:t>		</a:t>
            </a:r>
          </a:p>
          <a:p>
            <a:pPr>
              <a:lnSpc>
                <a:spcPct val="90000"/>
              </a:lnSpc>
              <a:buFontTx/>
              <a:buNone/>
            </a:pPr>
            <a:r>
              <a:rPr lang="en-US" sz="2600" b="0" dirty="0"/>
              <a:t>	}</a:t>
            </a:r>
          </a:p>
          <a:p>
            <a:pPr>
              <a:lnSpc>
                <a:spcPct val="90000"/>
              </a:lnSpc>
              <a:buFontTx/>
              <a:buNone/>
            </a:pPr>
            <a:endParaRPr lang="en-US" sz="2000" b="0" dirty="0"/>
          </a:p>
          <a:p>
            <a:pPr>
              <a:lnSpc>
                <a:spcPct val="90000"/>
              </a:lnSpc>
              <a:buFontTx/>
              <a:buNone/>
            </a:pPr>
            <a:endParaRPr lang="en-US" sz="2000" b="0" dirty="0"/>
          </a:p>
        </p:txBody>
      </p:sp>
      <p:sp>
        <p:nvSpPr>
          <p:cNvPr id="9" name="8 Metin kutusu"/>
          <p:cNvSpPr txBox="1"/>
          <p:nvPr/>
        </p:nvSpPr>
        <p:spPr>
          <a:xfrm>
            <a:off x="6429388" y="2357430"/>
            <a:ext cx="1643074" cy="940653"/>
          </a:xfrm>
          <a:prstGeom prst="fram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4000" dirty="0"/>
              <a:t>123</a:t>
            </a:r>
          </a:p>
        </p:txBody>
      </p:sp>
      <p:pic>
        <p:nvPicPr>
          <p:cNvPr id="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a:off x="5643570" y="2500306"/>
            <a:ext cx="2133600" cy="2143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071934" y="3143248"/>
            <a:ext cx="4591050" cy="3000375"/>
          </a:xfrm>
          <a:prstGeom prst="rect">
            <a:avLst/>
          </a:prstGeom>
          <a:noFill/>
          <a:ln w="9525">
            <a:noFill/>
            <a:miter lim="800000"/>
            <a:headEnd/>
            <a:tailEnd/>
          </a:ln>
          <a:effectLst/>
        </p:spPr>
      </p:pic>
      <p:sp>
        <p:nvSpPr>
          <p:cNvPr id="2" name="1 Başlık"/>
          <p:cNvSpPr>
            <a:spLocks noGrp="1"/>
          </p:cNvSpPr>
          <p:nvPr>
            <p:ph type="title"/>
          </p:nvPr>
        </p:nvSpPr>
        <p:spPr/>
        <p:txBody>
          <a:bodyPr/>
          <a:lstStyle/>
          <a:p>
            <a:r>
              <a:rPr lang="tr-TR" dirty="0"/>
              <a:t>Bunu biliyor musunuz?</a:t>
            </a:r>
          </a:p>
        </p:txBody>
      </p:sp>
      <p:pic>
        <p:nvPicPr>
          <p:cNvPr id="4" name="3 İçerik Yer Tutucusu" descr="quote-most-good-programmers-do-programming-not-because-they-expect-to-get-paid-or-get-adulation-linus-torvalds-29-60-69.jpg"/>
          <p:cNvPicPr>
            <a:picLocks noGrp="1" noChangeAspect="1"/>
          </p:cNvPicPr>
          <p:nvPr>
            <p:ph sz="quarter" idx="1"/>
          </p:nvPr>
        </p:nvPicPr>
        <p:blipFill>
          <a:blip r:embed="rId3"/>
          <a:srcRect l="37681" b="14255"/>
          <a:stretch>
            <a:fillRect/>
          </a:stretch>
        </p:blipFill>
        <p:spPr>
          <a:xfrm>
            <a:off x="2786050" y="1214422"/>
            <a:ext cx="3071834" cy="1988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Resim" descr="Ekran Alıntısı3.JPG">
            <a:hlinkClick r:id="rId4"/>
          </p:cNvPr>
          <p:cNvPicPr>
            <a:picLocks noChangeAspect="1"/>
          </p:cNvPicPr>
          <p:nvPr/>
        </p:nvPicPr>
        <p:blipFill>
          <a:blip r:embed="rId5"/>
          <a:stretch>
            <a:fillRect/>
          </a:stretch>
        </p:blipFill>
        <p:spPr>
          <a:xfrm>
            <a:off x="1000100" y="3357562"/>
            <a:ext cx="2857520" cy="2097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Metin kutusu"/>
          <p:cNvSpPr txBox="1"/>
          <p:nvPr/>
        </p:nvSpPr>
        <p:spPr>
          <a:xfrm>
            <a:off x="5929322" y="1500174"/>
            <a:ext cx="2286016" cy="1200329"/>
          </a:xfrm>
          <a:prstGeom prst="rect">
            <a:avLst/>
          </a:prstGeom>
          <a:noFill/>
        </p:spPr>
        <p:txBody>
          <a:bodyPr wrap="square" rtlCol="0">
            <a:spAutoFit/>
          </a:bodyPr>
          <a:lstStyle/>
          <a:p>
            <a:pPr algn="ctr"/>
            <a:r>
              <a:rPr lang="tr-TR" i="1" dirty="0"/>
              <a:t>Dünyanın en iyi 10 programcısı listelerinde ismi geçer…</a:t>
            </a:r>
          </a:p>
        </p:txBody>
      </p:sp>
    </p:spTree>
    <p:extLst>
      <p:ext uri="{BB962C8B-B14F-4D97-AF65-F5344CB8AC3E}">
        <p14:creationId xmlns="" xmlns:p14="http://schemas.microsoft.com/office/powerpoint/2010/main" val="334369605"/>
      </p:ext>
    </p:extLst>
  </p:cSld>
  <p:clrMapOvr>
    <a:masterClrMapping/>
  </p:clrMapOvr>
  <p:transition>
    <p:random/>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İlginç bir geribildirim: Bir tutkudur kodlamak…</a:t>
            </a:r>
          </a:p>
        </p:txBody>
      </p:sp>
      <p:pic>
        <p:nvPicPr>
          <p:cNvPr id="4" name="3 İçerik Yer Tutucusu" descr="2016-06-10 18.40.41.jpg"/>
          <p:cNvPicPr>
            <a:picLocks noGrp="1" noChangeAspect="1"/>
          </p:cNvPicPr>
          <p:nvPr>
            <p:ph sz="quarter" idx="1"/>
          </p:nvPr>
        </p:nvPicPr>
        <p:blipFill>
          <a:blip r:embed="rId2" cstate="print">
            <a:lum bright="30000" contrast="40000"/>
          </a:blip>
          <a:srcRect t="31382" b="40322"/>
          <a:stretch>
            <a:fillRect/>
          </a:stretch>
        </p:blipFill>
        <p:spPr>
          <a:xfrm>
            <a:off x="1432711" y="1285860"/>
            <a:ext cx="6278578" cy="1891373"/>
          </a:xfrm>
          <a:ln w="28575">
            <a:solidFill>
              <a:srgbClr val="C00000"/>
            </a:solidFill>
            <a:prstDash val="sysDot"/>
          </a:ln>
        </p:spPr>
      </p:pic>
      <p:sp>
        <p:nvSpPr>
          <p:cNvPr id="5" name="4 Metin kutusu"/>
          <p:cNvSpPr txBox="1"/>
          <p:nvPr/>
        </p:nvSpPr>
        <p:spPr>
          <a:xfrm>
            <a:off x="2114693" y="3214686"/>
            <a:ext cx="503484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tr-TR" i="1" dirty="0"/>
              <a:t>2016 Yaz Dönemi Ara Sınav Geri Bildirim Anketinden</a:t>
            </a:r>
          </a:p>
        </p:txBody>
      </p:sp>
      <p:sp>
        <p:nvSpPr>
          <p:cNvPr id="8" name="7 Köşeleri Yuvarlanmış Dikdörtgen Belirtme Çizgisi"/>
          <p:cNvSpPr/>
          <p:nvPr/>
        </p:nvSpPr>
        <p:spPr>
          <a:xfrm>
            <a:off x="214282" y="3714753"/>
            <a:ext cx="5429288" cy="1143008"/>
          </a:xfrm>
          <a:prstGeom prst="wedgeRoundRectCallout">
            <a:avLst>
              <a:gd name="adj1" fmla="val 23096"/>
              <a:gd name="adj2" fmla="val 760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tr-TR" dirty="0" err="1"/>
              <a:t>char</a:t>
            </a:r>
            <a:r>
              <a:rPr lang="tr-TR" dirty="0"/>
              <a:t> cevap;</a:t>
            </a:r>
          </a:p>
          <a:p>
            <a:r>
              <a:rPr lang="tr-TR" dirty="0" err="1"/>
              <a:t>printf</a:t>
            </a:r>
            <a:r>
              <a:rPr lang="tr-TR" dirty="0"/>
              <a:t>(“Benimle evlenir misin? Evet için ‘</a:t>
            </a:r>
            <a:r>
              <a:rPr lang="tr-TR" dirty="0" err="1"/>
              <a:t>e’ye</a:t>
            </a:r>
            <a:r>
              <a:rPr lang="tr-TR" dirty="0"/>
              <a:t> bas.”); </a:t>
            </a:r>
            <a:br>
              <a:rPr lang="tr-TR" dirty="0"/>
            </a:br>
            <a:r>
              <a:rPr lang="tr-TR" dirty="0" err="1"/>
              <a:t>scanf</a:t>
            </a:r>
            <a:r>
              <a:rPr lang="tr-TR" dirty="0"/>
              <a:t>(“   %c”, &amp;cevap);</a:t>
            </a:r>
          </a:p>
        </p:txBody>
      </p:sp>
      <p:sp>
        <p:nvSpPr>
          <p:cNvPr id="9" name="8 Köşeleri Yuvarlanmış Dikdörtgen Belirtme Çizgisi"/>
          <p:cNvSpPr/>
          <p:nvPr/>
        </p:nvSpPr>
        <p:spPr>
          <a:xfrm>
            <a:off x="5843182" y="4000504"/>
            <a:ext cx="2681282" cy="627063"/>
          </a:xfrm>
          <a:prstGeom prst="wedgeRoundRectCallout">
            <a:avLst>
              <a:gd name="adj1" fmla="val -73047"/>
              <a:gd name="adj2" fmla="val 16125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i="1" dirty="0"/>
              <a:t>Selami ne diyorsun, anlamıyorum.</a:t>
            </a:r>
          </a:p>
        </p:txBody>
      </p:sp>
      <p:grpSp>
        <p:nvGrpSpPr>
          <p:cNvPr id="3" name="13 Grup"/>
          <p:cNvGrpSpPr/>
          <p:nvPr/>
        </p:nvGrpSpPr>
        <p:grpSpPr>
          <a:xfrm>
            <a:off x="1142976" y="4714884"/>
            <a:ext cx="2478080" cy="1291071"/>
            <a:chOff x="708413" y="5726117"/>
            <a:chExt cx="2478080" cy="1291071"/>
          </a:xfrm>
        </p:grpSpPr>
        <p:cxnSp>
          <p:nvCxnSpPr>
            <p:cNvPr id="11" name="10 Düz Ok Bağlayıcısı"/>
            <p:cNvCxnSpPr/>
            <p:nvPr/>
          </p:nvCxnSpPr>
          <p:spPr>
            <a:xfrm rot="16200000" flipV="1">
              <a:off x="599457" y="5835073"/>
              <a:ext cx="922354" cy="7044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1122338" y="6678634"/>
              <a:ext cx="2064155" cy="338554"/>
            </a:xfrm>
            <a:prstGeom prst="rect">
              <a:avLst/>
            </a:prstGeom>
            <a:noFill/>
          </p:spPr>
          <p:txBody>
            <a:bodyPr wrap="none" rtlCol="0">
              <a:spAutoFit/>
            </a:bodyPr>
            <a:lstStyle/>
            <a:p>
              <a:r>
                <a:rPr lang="tr-TR" sz="1600" dirty="0"/>
                <a:t>Boşluğu unutmuyoruz.</a:t>
              </a:r>
            </a:p>
          </p:txBody>
        </p:sp>
      </p:grpSp>
      <p:grpSp>
        <p:nvGrpSpPr>
          <p:cNvPr id="6" name="14 Grup"/>
          <p:cNvGrpSpPr/>
          <p:nvPr/>
        </p:nvGrpSpPr>
        <p:grpSpPr>
          <a:xfrm>
            <a:off x="6785764" y="4667269"/>
            <a:ext cx="1700623" cy="1487850"/>
            <a:chOff x="1206500" y="5589602"/>
            <a:chExt cx="1700623" cy="1487850"/>
          </a:xfrm>
        </p:grpSpPr>
        <p:cxnSp>
          <p:nvCxnSpPr>
            <p:cNvPr id="16" name="15 Düz Ok Bağlayıcısı"/>
            <p:cNvCxnSpPr>
              <a:stCxn id="17" idx="0"/>
            </p:cNvCxnSpPr>
            <p:nvPr/>
          </p:nvCxnSpPr>
          <p:spPr>
            <a:xfrm rot="16200000" flipV="1">
              <a:off x="1705149" y="5648571"/>
              <a:ext cx="410632" cy="292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1206500" y="6000234"/>
              <a:ext cx="1700623" cy="1077218"/>
            </a:xfrm>
            <a:prstGeom prst="rect">
              <a:avLst/>
            </a:prstGeom>
            <a:noFill/>
          </p:spPr>
          <p:txBody>
            <a:bodyPr wrap="square" rtlCol="0">
              <a:spAutoFit/>
            </a:bodyPr>
            <a:lstStyle/>
            <a:p>
              <a:pPr algn="ctr"/>
              <a:r>
                <a:rPr lang="tr-TR" sz="1600" dirty="0"/>
                <a:t>Programlama bilmemenin sakıncalarından yalnız biri</a:t>
              </a:r>
            </a:p>
          </p:txBody>
        </p:sp>
      </p:grpSp>
      <p:pic>
        <p:nvPicPr>
          <p:cNvPr id="1026" name="Picture 2" descr="http://4.bp.blogspot.com/-xRxmwxXhcYU/U7Af72HCA3I/AAAAAAAARnQ/evnARpbuIes/s1600/ask+%281%29.png"/>
          <p:cNvPicPr>
            <a:picLocks noChangeAspect="1" noChangeArrowheads="1"/>
          </p:cNvPicPr>
          <p:nvPr/>
        </p:nvPicPr>
        <p:blipFill>
          <a:blip r:embed="rId3"/>
          <a:srcRect/>
          <a:stretch>
            <a:fillRect/>
          </a:stretch>
        </p:blipFill>
        <p:spPr bwMode="auto">
          <a:xfrm>
            <a:off x="3985793" y="4953021"/>
            <a:ext cx="1584325" cy="1584325"/>
          </a:xfrm>
          <a:prstGeom prst="rect">
            <a:avLst/>
          </a:prstGeom>
          <a:noFill/>
        </p:spPr>
      </p:pic>
    </p:spTree>
    <p:extLst>
      <p:ext uri="{BB962C8B-B14F-4D97-AF65-F5344CB8AC3E}">
        <p14:creationId xmlns="" xmlns:p14="http://schemas.microsoft.com/office/powerpoint/2010/main" val="22661490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Break</a:t>
            </a:r>
          </a:p>
        </p:txBody>
      </p:sp>
      <p:sp>
        <p:nvSpPr>
          <p:cNvPr id="3" name="2 İçerik Yer Tutucusu"/>
          <p:cNvSpPr>
            <a:spLocks noGrp="1"/>
          </p:cNvSpPr>
          <p:nvPr>
            <p:ph sz="quarter" idx="1"/>
          </p:nvPr>
        </p:nvSpPr>
        <p:spPr/>
        <p:txBody>
          <a:bodyPr/>
          <a:lstStyle/>
          <a:p>
            <a:r>
              <a:rPr lang="tr-TR" sz="2800" b="1" i="1" dirty="0"/>
              <a:t> break: </a:t>
            </a:r>
            <a:r>
              <a:rPr lang="tr-TR" sz="2800" dirty="0"/>
              <a:t>Görüldüğü yerdeki döngünün dışına çıkılmasını sağlar. Eğer iç içe döngüler varsa ve döngülerin hepsinden çıkılmak isteniyorsa her bir döngü için ayrı break komutu kullanılmalıdır. Ancak döngü/</a:t>
            </a:r>
            <a:r>
              <a:rPr lang="tr-TR" sz="2800" dirty="0" err="1"/>
              <a:t>switch</a:t>
            </a:r>
            <a:r>
              <a:rPr lang="tr-TR" sz="2800" dirty="0"/>
              <a:t> dışında kullanımı derleme hatasına neden olur.</a:t>
            </a:r>
          </a:p>
          <a:p>
            <a:endParaRPr lang="tr-TR" dirty="0"/>
          </a:p>
        </p:txBody>
      </p:sp>
      <p:pic>
        <p:nvPicPr>
          <p:cNvPr id="4"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23736" y="3992566"/>
            <a:ext cx="1833716" cy="18419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break örneği</a:t>
            </a:r>
            <a:endParaRPr lang="en-US" dirty="0"/>
          </a:p>
        </p:txBody>
      </p:sp>
      <p:sp>
        <p:nvSpPr>
          <p:cNvPr id="5" name="Rectangle 2"/>
          <p:cNvSpPr txBox="1">
            <a:spLocks noChangeArrowheads="1"/>
          </p:cNvSpPr>
          <p:nvPr/>
        </p:nvSpPr>
        <p:spPr>
          <a:xfrm>
            <a:off x="975360" y="1253028"/>
            <a:ext cx="7520940" cy="4823922"/>
          </a:xfrm>
          <a:prstGeom prst="rect">
            <a:avLst/>
          </a:prstGeom>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a:t>	</a:t>
            </a:r>
            <a:r>
              <a:rPr lang="en-US" sz="2600" b="0" dirty="0" err="1"/>
              <a:t>int</a:t>
            </a:r>
            <a:r>
              <a:rPr lang="en-US" sz="2600" b="0" dirty="0"/>
              <a:t> </a:t>
            </a:r>
            <a:r>
              <a:rPr lang="en-US" sz="2600" b="0" dirty="0" err="1"/>
              <a:t>i</a:t>
            </a:r>
            <a:r>
              <a:rPr lang="en-US" sz="2600" b="0" dirty="0"/>
              <a:t> = 1 ;								</a:t>
            </a:r>
          </a:p>
          <a:p>
            <a:pPr>
              <a:lnSpc>
                <a:spcPct val="90000"/>
              </a:lnSpc>
              <a:buFontTx/>
              <a:buNone/>
            </a:pPr>
            <a:r>
              <a:rPr lang="en-US" sz="2600" b="0" dirty="0"/>
              <a:t>	/* count from 1 to 100 */</a:t>
            </a:r>
          </a:p>
          <a:p>
            <a:pPr>
              <a:lnSpc>
                <a:spcPct val="90000"/>
              </a:lnSpc>
              <a:buFontTx/>
              <a:buNone/>
            </a:pPr>
            <a:r>
              <a:rPr lang="en-US" sz="2600" b="0" dirty="0"/>
              <a:t>	while ( </a:t>
            </a:r>
            <a:r>
              <a:rPr lang="en-US" sz="2600" b="0" dirty="0" err="1"/>
              <a:t>i</a:t>
            </a:r>
            <a:r>
              <a:rPr lang="en-US" sz="2600" b="0" dirty="0"/>
              <a:t> &lt; 101 )		     	</a:t>
            </a:r>
            <a:endParaRPr lang="tr-TR" sz="2600" b="0" dirty="0"/>
          </a:p>
          <a:p>
            <a:pPr>
              <a:lnSpc>
                <a:spcPct val="90000"/>
              </a:lnSpc>
              <a:buFontTx/>
              <a:buNone/>
            </a:pPr>
            <a:r>
              <a:rPr lang="tr-TR" sz="2600" b="0" dirty="0"/>
              <a:t>  </a:t>
            </a:r>
            <a:r>
              <a:rPr lang="en-US" sz="2600" b="0" dirty="0"/>
              <a:t>{</a:t>
            </a:r>
          </a:p>
          <a:p>
            <a:pPr>
              <a:lnSpc>
                <a:spcPct val="90000"/>
              </a:lnSpc>
              <a:buFontTx/>
              <a:buNone/>
            </a:pPr>
            <a:r>
              <a:rPr lang="en-US" sz="2600" b="0" dirty="0"/>
              <a:t>		  </a:t>
            </a:r>
            <a:r>
              <a:rPr lang="en-US" sz="2600" b="0" dirty="0" err="1"/>
              <a:t>printf</a:t>
            </a:r>
            <a:r>
              <a:rPr lang="en-US" sz="2600" b="0" dirty="0"/>
              <a:t> (</a:t>
            </a:r>
            <a:r>
              <a:rPr lang="ja-JP" altLang="en-US" sz="2600" b="0" dirty="0">
                <a:latin typeface="Arial"/>
              </a:rPr>
              <a:t>“</a:t>
            </a:r>
            <a:r>
              <a:rPr lang="en-US" sz="2600" b="0" dirty="0"/>
              <a:t>%d</a:t>
            </a:r>
            <a:r>
              <a:rPr lang="tr-TR" sz="2600" b="0" dirty="0"/>
              <a:t>,</a:t>
            </a:r>
            <a:r>
              <a:rPr lang="ja-JP" altLang="en-US" sz="2600" b="0" dirty="0">
                <a:latin typeface="Arial"/>
              </a:rPr>
              <a:t>“</a:t>
            </a:r>
            <a:r>
              <a:rPr lang="en-US" sz="2600" b="0" dirty="0"/>
              <a:t>, </a:t>
            </a:r>
            <a:r>
              <a:rPr lang="en-US" sz="2600" b="0" dirty="0" err="1"/>
              <a:t>i</a:t>
            </a:r>
            <a:r>
              <a:rPr lang="en-US" sz="2600" b="0" dirty="0"/>
              <a:t>) ;</a:t>
            </a:r>
          </a:p>
          <a:p>
            <a:pPr>
              <a:lnSpc>
                <a:spcPct val="90000"/>
              </a:lnSpc>
              <a:buFontTx/>
              <a:buNone/>
            </a:pPr>
            <a:r>
              <a:rPr lang="en-US" sz="2600" b="0" dirty="0"/>
              <a:t>		  </a:t>
            </a:r>
            <a:r>
              <a:rPr lang="en-US" sz="2600" b="0" dirty="0" err="1"/>
              <a:t>i</a:t>
            </a:r>
            <a:r>
              <a:rPr lang="en-US" sz="2600" b="0" dirty="0"/>
              <a:t> = </a:t>
            </a:r>
            <a:r>
              <a:rPr lang="en-US" sz="2600" b="0" dirty="0" err="1"/>
              <a:t>i</a:t>
            </a:r>
            <a:r>
              <a:rPr lang="en-US" sz="2600" b="0" dirty="0"/>
              <a:t> + 1 ;	</a:t>
            </a:r>
            <a:endParaRPr lang="tr-TR" sz="2600" b="0" dirty="0"/>
          </a:p>
          <a:p>
            <a:pPr>
              <a:lnSpc>
                <a:spcPct val="90000"/>
              </a:lnSpc>
              <a:buFontTx/>
              <a:buNone/>
            </a:pPr>
            <a:r>
              <a:rPr lang="tr-TR" sz="2600" b="0" dirty="0"/>
              <a:t>		 </a:t>
            </a:r>
            <a:r>
              <a:rPr lang="tr-TR" sz="2600" b="0" dirty="0" err="1"/>
              <a:t>if</a:t>
            </a:r>
            <a:r>
              <a:rPr lang="tr-TR" sz="2600" b="0" dirty="0"/>
              <a:t>(i==6) break;</a:t>
            </a:r>
            <a:r>
              <a:rPr lang="en-US" sz="2600" b="0" dirty="0"/>
              <a:t>		</a:t>
            </a:r>
          </a:p>
          <a:p>
            <a:pPr>
              <a:lnSpc>
                <a:spcPct val="90000"/>
              </a:lnSpc>
              <a:buFontTx/>
              <a:buNone/>
            </a:pPr>
            <a:r>
              <a:rPr lang="en-US" sz="2600" b="0" dirty="0"/>
              <a:t>	}</a:t>
            </a:r>
          </a:p>
          <a:p>
            <a:pPr>
              <a:lnSpc>
                <a:spcPct val="90000"/>
              </a:lnSpc>
              <a:buFontTx/>
              <a:buNone/>
            </a:pPr>
            <a:endParaRPr lang="en-US" sz="2000" b="0" dirty="0"/>
          </a:p>
          <a:p>
            <a:pPr>
              <a:lnSpc>
                <a:spcPct val="90000"/>
              </a:lnSpc>
              <a:buFontTx/>
              <a:buNone/>
            </a:pPr>
            <a:endParaRPr lang="en-US" sz="2000" b="0" dirty="0"/>
          </a:p>
        </p:txBody>
      </p:sp>
      <p:sp>
        <p:nvSpPr>
          <p:cNvPr id="4" name="3 Dikdörtgen"/>
          <p:cNvSpPr/>
          <p:nvPr/>
        </p:nvSpPr>
        <p:spPr>
          <a:xfrm>
            <a:off x="5857884" y="2428868"/>
            <a:ext cx="2000264" cy="8572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a:t>1,2,3,4,5,</a:t>
            </a:r>
          </a:p>
        </p:txBody>
      </p:sp>
      <p:sp>
        <p:nvSpPr>
          <p:cNvPr id="7" name="Rectangle 2"/>
          <p:cNvSpPr/>
          <p:nvPr/>
        </p:nvSpPr>
        <p:spPr>
          <a:xfrm>
            <a:off x="6072198" y="1000108"/>
            <a:ext cx="2743200" cy="123305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b="1" dirty="0">
                <a:solidFill>
                  <a:schemeClr val="tx1"/>
                </a:solidFill>
              </a:rPr>
              <a:t>Virgülü (özellikle en sondakini) unutmayalım.</a:t>
            </a:r>
          </a:p>
          <a:p>
            <a:pPr algn="ctr"/>
            <a:r>
              <a:rPr lang="tr-TR" b="1" dirty="0">
                <a:solidFill>
                  <a:schemeClr val="tx1"/>
                </a:solidFill>
              </a:rPr>
              <a:t>Lütfen virgülleriniz noktaya benzemesin.</a:t>
            </a:r>
          </a:p>
        </p:txBody>
      </p:sp>
      <p:sp>
        <p:nvSpPr>
          <p:cNvPr id="8" name="7 Yuvarlatılmış Dikdörtgen"/>
          <p:cNvSpPr/>
          <p:nvPr/>
        </p:nvSpPr>
        <p:spPr>
          <a:xfrm>
            <a:off x="1000100" y="5429264"/>
            <a:ext cx="5429288"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Bazen öğrenciler yanılır ve break </a:t>
            </a:r>
            <a:r>
              <a:rPr lang="tr-TR" dirty="0" err="1"/>
              <a:t>if’i</a:t>
            </a:r>
            <a:r>
              <a:rPr lang="tr-TR" dirty="0"/>
              <a:t> kırar zanneder. Oysa break sadece döngü ya da </a:t>
            </a:r>
            <a:r>
              <a:rPr lang="tr-TR" dirty="0" err="1"/>
              <a:t>switch</a:t>
            </a:r>
            <a:r>
              <a:rPr lang="tr-TR" dirty="0"/>
              <a:t> kırabilir. Bu örnekte </a:t>
            </a:r>
            <a:r>
              <a:rPr lang="tr-TR" dirty="0" err="1"/>
              <a:t>while’ı</a:t>
            </a:r>
            <a:r>
              <a:rPr lang="tr-TR" dirty="0"/>
              <a:t> kırmaktadır.</a:t>
            </a:r>
          </a:p>
        </p:txBody>
      </p:sp>
    </p:spTree>
    <p:extLst>
      <p:ext uri="{BB962C8B-B14F-4D97-AF65-F5344CB8AC3E}">
        <p14:creationId xmlns="" xmlns:p14="http://schemas.microsoft.com/office/powerpoint/2010/main"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break örneği</a:t>
            </a:r>
            <a:endParaRPr lang="en-US" dirty="0"/>
          </a:p>
        </p:txBody>
      </p:sp>
      <p:sp>
        <p:nvSpPr>
          <p:cNvPr id="5" name="Rectangle 2"/>
          <p:cNvSpPr txBox="1">
            <a:spLocks noChangeArrowheads="1"/>
          </p:cNvSpPr>
          <p:nvPr/>
        </p:nvSpPr>
        <p:spPr>
          <a:xfrm>
            <a:off x="975360" y="1253028"/>
            <a:ext cx="7520940" cy="4823922"/>
          </a:xfrm>
          <a:prstGeom prst="rect">
            <a:avLst/>
          </a:prstGeom>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a:t>	</a:t>
            </a:r>
            <a:r>
              <a:rPr lang="en-US" sz="2600" b="0" dirty="0" err="1"/>
              <a:t>int</a:t>
            </a:r>
            <a:r>
              <a:rPr lang="en-US" sz="2600" b="0" dirty="0"/>
              <a:t> </a:t>
            </a:r>
            <a:r>
              <a:rPr lang="en-US" sz="2600" b="0" dirty="0" err="1"/>
              <a:t>i</a:t>
            </a:r>
            <a:r>
              <a:rPr lang="en-US" sz="2600" b="0" dirty="0"/>
              <a:t> = 1 ;								</a:t>
            </a:r>
          </a:p>
          <a:p>
            <a:pPr>
              <a:lnSpc>
                <a:spcPct val="90000"/>
              </a:lnSpc>
              <a:buFontTx/>
              <a:buNone/>
            </a:pPr>
            <a:r>
              <a:rPr lang="en-US" sz="2600" b="0" dirty="0"/>
              <a:t>	/* count from 1 to 100 */</a:t>
            </a:r>
          </a:p>
          <a:p>
            <a:pPr>
              <a:lnSpc>
                <a:spcPct val="90000"/>
              </a:lnSpc>
              <a:buFontTx/>
              <a:buNone/>
            </a:pPr>
            <a:r>
              <a:rPr lang="en-US" sz="2600" b="0" dirty="0"/>
              <a:t>	while ( </a:t>
            </a:r>
            <a:r>
              <a:rPr lang="en-US" sz="2600" b="0" dirty="0" err="1"/>
              <a:t>i</a:t>
            </a:r>
            <a:r>
              <a:rPr lang="en-US" sz="2600" b="0" dirty="0"/>
              <a:t> &lt; 101 )		     	</a:t>
            </a:r>
            <a:endParaRPr lang="tr-TR" sz="2600" b="0" dirty="0"/>
          </a:p>
          <a:p>
            <a:pPr>
              <a:lnSpc>
                <a:spcPct val="90000"/>
              </a:lnSpc>
              <a:buFontTx/>
              <a:buNone/>
            </a:pPr>
            <a:r>
              <a:rPr lang="tr-TR" sz="2600" b="0" dirty="0"/>
              <a:t>  </a:t>
            </a:r>
            <a:r>
              <a:rPr lang="en-US" sz="2600" b="0" dirty="0"/>
              <a:t>{</a:t>
            </a:r>
          </a:p>
          <a:p>
            <a:pPr>
              <a:lnSpc>
                <a:spcPct val="90000"/>
              </a:lnSpc>
              <a:buFontTx/>
              <a:buNone/>
            </a:pPr>
            <a:r>
              <a:rPr lang="en-US" sz="2600" b="0" dirty="0"/>
              <a:t>		  </a:t>
            </a:r>
            <a:r>
              <a:rPr lang="en-US" sz="2600" b="0" dirty="0" err="1"/>
              <a:t>printf</a:t>
            </a:r>
            <a:r>
              <a:rPr lang="en-US" sz="2600" b="0" dirty="0"/>
              <a:t> (</a:t>
            </a:r>
            <a:r>
              <a:rPr lang="ja-JP" altLang="en-US" sz="2600" b="0" dirty="0">
                <a:latin typeface="Arial"/>
              </a:rPr>
              <a:t>“</a:t>
            </a:r>
            <a:r>
              <a:rPr lang="en-US" sz="2600" b="0" dirty="0"/>
              <a:t>%d</a:t>
            </a:r>
            <a:r>
              <a:rPr lang="tr-TR" sz="2600" b="0" dirty="0"/>
              <a:t>,</a:t>
            </a:r>
            <a:r>
              <a:rPr lang="ja-JP" altLang="en-US" sz="2600" b="0" dirty="0">
                <a:latin typeface="Arial"/>
              </a:rPr>
              <a:t>“</a:t>
            </a:r>
            <a:r>
              <a:rPr lang="en-US" sz="2600" b="0" dirty="0"/>
              <a:t>, </a:t>
            </a:r>
            <a:r>
              <a:rPr lang="en-US" sz="2600" b="0" dirty="0" err="1"/>
              <a:t>i</a:t>
            </a:r>
            <a:r>
              <a:rPr lang="en-US" sz="2600" b="0" dirty="0"/>
              <a:t>) ;</a:t>
            </a:r>
            <a:endParaRPr lang="tr-TR" sz="2600" b="0" dirty="0"/>
          </a:p>
          <a:p>
            <a:pPr>
              <a:lnSpc>
                <a:spcPct val="90000"/>
              </a:lnSpc>
            </a:pPr>
            <a:r>
              <a:rPr lang="tr-TR" sz="2600" b="0" dirty="0"/>
              <a:t>		</a:t>
            </a:r>
            <a:r>
              <a:rPr lang="tr-TR" sz="2600" b="0" dirty="0" err="1"/>
              <a:t>if</a:t>
            </a:r>
            <a:r>
              <a:rPr lang="tr-TR" sz="2600" b="0" dirty="0"/>
              <a:t>(i==6) break;</a:t>
            </a:r>
            <a:endParaRPr lang="en-US" sz="2600" b="0" dirty="0"/>
          </a:p>
          <a:p>
            <a:pPr>
              <a:lnSpc>
                <a:spcPct val="90000"/>
              </a:lnSpc>
              <a:buFontTx/>
              <a:buNone/>
            </a:pPr>
            <a:r>
              <a:rPr lang="en-US" sz="2600" b="0" dirty="0"/>
              <a:t>		  </a:t>
            </a:r>
            <a:r>
              <a:rPr lang="en-US" sz="2600" b="0" dirty="0" err="1"/>
              <a:t>i</a:t>
            </a:r>
            <a:r>
              <a:rPr lang="en-US" sz="2600" b="0" dirty="0"/>
              <a:t> = </a:t>
            </a:r>
            <a:r>
              <a:rPr lang="en-US" sz="2600" b="0" dirty="0" err="1"/>
              <a:t>i</a:t>
            </a:r>
            <a:r>
              <a:rPr lang="en-US" sz="2600" b="0" dirty="0"/>
              <a:t> + 1 ;	</a:t>
            </a:r>
            <a:r>
              <a:rPr lang="tr-TR" sz="2600" b="0" dirty="0"/>
              <a:t> </a:t>
            </a:r>
            <a:r>
              <a:rPr lang="en-US" sz="2600" b="0" dirty="0"/>
              <a:t>		</a:t>
            </a:r>
          </a:p>
          <a:p>
            <a:pPr>
              <a:lnSpc>
                <a:spcPct val="90000"/>
              </a:lnSpc>
              <a:buFontTx/>
              <a:buNone/>
            </a:pPr>
            <a:r>
              <a:rPr lang="en-US" sz="2600" b="0" dirty="0"/>
              <a:t>	}</a:t>
            </a:r>
          </a:p>
          <a:p>
            <a:pPr>
              <a:lnSpc>
                <a:spcPct val="90000"/>
              </a:lnSpc>
              <a:buFontTx/>
              <a:buNone/>
            </a:pPr>
            <a:endParaRPr lang="en-US" sz="2000" b="0" dirty="0"/>
          </a:p>
          <a:p>
            <a:pPr>
              <a:lnSpc>
                <a:spcPct val="90000"/>
              </a:lnSpc>
              <a:buFontTx/>
              <a:buNone/>
            </a:pPr>
            <a:endParaRPr lang="en-US" sz="2000" b="0" dirty="0"/>
          </a:p>
        </p:txBody>
      </p:sp>
      <p:sp>
        <p:nvSpPr>
          <p:cNvPr id="4" name="3 Dikdörtgen"/>
          <p:cNvSpPr/>
          <p:nvPr/>
        </p:nvSpPr>
        <p:spPr>
          <a:xfrm>
            <a:off x="5857884" y="2428868"/>
            <a:ext cx="2000264" cy="8572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a:t>Böyle olsaydı?</a:t>
            </a:r>
          </a:p>
        </p:txBody>
      </p:sp>
      <p:sp>
        <p:nvSpPr>
          <p:cNvPr id="8" name="7 Yuvarlatılmış Dikdörtgen"/>
          <p:cNvSpPr/>
          <p:nvPr/>
        </p:nvSpPr>
        <p:spPr>
          <a:xfrm>
            <a:off x="1000100" y="5429264"/>
            <a:ext cx="5429288"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Bazen öğrenciler yanılır ve break </a:t>
            </a:r>
            <a:r>
              <a:rPr lang="tr-TR" dirty="0" err="1"/>
              <a:t>if’i</a:t>
            </a:r>
            <a:r>
              <a:rPr lang="tr-TR" dirty="0"/>
              <a:t> kırar zanneder. Oysa break sadece döngü ya da </a:t>
            </a:r>
            <a:r>
              <a:rPr lang="tr-TR" dirty="0" err="1"/>
              <a:t>switch</a:t>
            </a:r>
            <a:r>
              <a:rPr lang="tr-TR" dirty="0"/>
              <a:t> kırabilir. Bu örnekte </a:t>
            </a:r>
            <a:r>
              <a:rPr lang="tr-TR" dirty="0" err="1"/>
              <a:t>while’ı</a:t>
            </a:r>
            <a:r>
              <a:rPr lang="tr-TR" dirty="0"/>
              <a:t> kırmaktadır.</a:t>
            </a:r>
          </a:p>
        </p:txBody>
      </p:sp>
    </p:spTree>
    <p:extLst>
      <p:ext uri="{BB962C8B-B14F-4D97-AF65-F5344CB8AC3E}">
        <p14:creationId xmlns="" xmlns:p14="http://schemas.microsoft.com/office/powerpoint/2010/main" val="577046600"/>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876"/>
            <a:ext cx="8229600" cy="990600"/>
          </a:xfrm>
        </p:spPr>
        <p:txBody>
          <a:bodyPr/>
          <a:lstStyle/>
          <a:p>
            <a:r>
              <a:rPr lang="tr-TR" b="1" i="1" dirty="0" err="1"/>
              <a:t>continue</a:t>
            </a:r>
            <a:r>
              <a:rPr lang="tr-TR" dirty="0"/>
              <a:t> örneği</a:t>
            </a:r>
            <a:endParaRPr lang="en-US" dirty="0"/>
          </a:p>
        </p:txBody>
      </p:sp>
      <p:sp>
        <p:nvSpPr>
          <p:cNvPr id="5" name="Rectangle 2"/>
          <p:cNvSpPr txBox="1">
            <a:spLocks noChangeArrowheads="1"/>
          </p:cNvSpPr>
          <p:nvPr/>
        </p:nvSpPr>
        <p:spPr>
          <a:xfrm>
            <a:off x="357158" y="785794"/>
            <a:ext cx="7520940" cy="3429000"/>
          </a:xfrm>
          <a:prstGeom prst="rect">
            <a:avLst/>
          </a:prstGeom>
          <a:noFill/>
          <a:ln/>
        </p:spPr>
        <p:txBody>
          <a:bodyPr vert="horz" lIns="91440" tIns="45720" rIns="91440" bIns="45720" rtlCol="0">
            <a:normAutofit fontScale="92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a:t>	</a:t>
            </a:r>
            <a:r>
              <a:rPr lang="en-US" sz="2600" b="0" dirty="0" err="1"/>
              <a:t>int</a:t>
            </a:r>
            <a:r>
              <a:rPr lang="en-US" sz="2600" b="0" dirty="0"/>
              <a:t> </a:t>
            </a:r>
            <a:r>
              <a:rPr lang="en-US" sz="2600" b="0" dirty="0" err="1"/>
              <a:t>i</a:t>
            </a:r>
            <a:r>
              <a:rPr lang="en-US" sz="2600" b="0" dirty="0"/>
              <a:t> = </a:t>
            </a:r>
            <a:r>
              <a:rPr lang="tr-TR" sz="2600" b="0" dirty="0"/>
              <a:t>0</a:t>
            </a:r>
            <a:r>
              <a:rPr lang="en-US" sz="2600" b="0" dirty="0"/>
              <a:t> ;								</a:t>
            </a:r>
          </a:p>
          <a:p>
            <a:pPr>
              <a:lnSpc>
                <a:spcPct val="90000"/>
              </a:lnSpc>
              <a:buFontTx/>
              <a:buNone/>
            </a:pPr>
            <a:r>
              <a:rPr lang="en-US" sz="2600" b="0" dirty="0"/>
              <a:t>	while ( </a:t>
            </a:r>
            <a:r>
              <a:rPr lang="en-US" sz="2600" b="0" dirty="0" err="1"/>
              <a:t>i</a:t>
            </a:r>
            <a:r>
              <a:rPr lang="en-US" sz="2600" b="0" dirty="0"/>
              <a:t> &lt; </a:t>
            </a:r>
            <a:r>
              <a:rPr lang="tr-TR" sz="2600" b="0" dirty="0"/>
              <a:t>7</a:t>
            </a:r>
            <a:r>
              <a:rPr lang="en-US" sz="2600" b="0" dirty="0"/>
              <a:t> )		     	</a:t>
            </a:r>
            <a:endParaRPr lang="tr-TR" sz="2600" b="0" dirty="0"/>
          </a:p>
          <a:p>
            <a:pPr>
              <a:lnSpc>
                <a:spcPct val="90000"/>
              </a:lnSpc>
            </a:pPr>
            <a:r>
              <a:rPr lang="tr-TR" sz="2600" b="0" dirty="0"/>
              <a:t>     </a:t>
            </a:r>
            <a:r>
              <a:rPr lang="en-US" sz="2600" b="0" dirty="0"/>
              <a:t>{</a:t>
            </a:r>
            <a:endParaRPr lang="tr-TR" sz="2600" b="0" dirty="0"/>
          </a:p>
          <a:p>
            <a:pPr>
              <a:lnSpc>
                <a:spcPct val="90000"/>
              </a:lnSpc>
            </a:pPr>
            <a:r>
              <a:rPr lang="tr-TR" sz="2600" b="0" dirty="0"/>
              <a:t>		</a:t>
            </a:r>
            <a:r>
              <a:rPr lang="en-US" sz="2600" b="0" dirty="0" err="1"/>
              <a:t>i</a:t>
            </a:r>
            <a:r>
              <a:rPr lang="en-US" sz="2600" b="0" dirty="0"/>
              <a:t> = </a:t>
            </a:r>
            <a:r>
              <a:rPr lang="en-US" sz="2600" b="0" dirty="0" err="1"/>
              <a:t>i</a:t>
            </a:r>
            <a:r>
              <a:rPr lang="en-US" sz="2600" b="0" dirty="0"/>
              <a:t> + 1 ;</a:t>
            </a:r>
            <a:endParaRPr lang="tr-TR" sz="2600" b="0" dirty="0"/>
          </a:p>
          <a:p>
            <a:pPr>
              <a:lnSpc>
                <a:spcPct val="90000"/>
              </a:lnSpc>
            </a:pPr>
            <a:r>
              <a:rPr lang="tr-TR" sz="2600" b="0" dirty="0"/>
              <a:t>		</a:t>
            </a:r>
            <a:r>
              <a:rPr lang="tr-TR" sz="2600" b="0" dirty="0" err="1"/>
              <a:t>if</a:t>
            </a:r>
            <a:r>
              <a:rPr lang="tr-TR" sz="2600" b="0" dirty="0"/>
              <a:t>(i==4) </a:t>
            </a:r>
            <a:r>
              <a:rPr lang="tr-TR" sz="2600" b="0" dirty="0" err="1"/>
              <a:t>continue</a:t>
            </a:r>
            <a:r>
              <a:rPr lang="tr-TR" sz="2600" b="0" dirty="0"/>
              <a:t>;</a:t>
            </a:r>
            <a:endParaRPr lang="en-US" sz="2600" b="0" dirty="0"/>
          </a:p>
          <a:p>
            <a:pPr>
              <a:lnSpc>
                <a:spcPct val="90000"/>
              </a:lnSpc>
              <a:buFontTx/>
              <a:buNone/>
            </a:pPr>
            <a:r>
              <a:rPr lang="en-US" sz="2600" b="0" dirty="0"/>
              <a:t>		 </a:t>
            </a:r>
            <a:r>
              <a:rPr lang="tr-TR" sz="2600" b="0" dirty="0"/>
              <a:t>    </a:t>
            </a:r>
            <a:r>
              <a:rPr lang="en-US" sz="2600" b="0" dirty="0"/>
              <a:t> </a:t>
            </a:r>
            <a:r>
              <a:rPr lang="tr-TR" sz="2600" b="0" dirty="0" err="1"/>
              <a:t>printf</a:t>
            </a:r>
            <a:r>
              <a:rPr lang="tr-TR" sz="2600" b="0" dirty="0"/>
              <a:t>(“%d”,i);</a:t>
            </a:r>
            <a:endParaRPr lang="en-US" sz="2600" b="0" dirty="0"/>
          </a:p>
          <a:p>
            <a:pPr>
              <a:lnSpc>
                <a:spcPct val="90000"/>
              </a:lnSpc>
              <a:buFontTx/>
              <a:buNone/>
            </a:pPr>
            <a:r>
              <a:rPr lang="en-US" sz="2600" b="0" dirty="0"/>
              <a:t>			</a:t>
            </a:r>
            <a:r>
              <a:rPr lang="tr-TR" sz="2600" b="0" dirty="0"/>
              <a:t>	</a:t>
            </a:r>
            <a:r>
              <a:rPr lang="en-US" sz="2600" b="0" dirty="0"/>
              <a:t>		</a:t>
            </a:r>
          </a:p>
          <a:p>
            <a:pPr>
              <a:lnSpc>
                <a:spcPct val="90000"/>
              </a:lnSpc>
              <a:buFontTx/>
              <a:buNone/>
            </a:pPr>
            <a:r>
              <a:rPr lang="en-US" sz="2600" b="0" dirty="0"/>
              <a:t>	}</a:t>
            </a:r>
          </a:p>
          <a:p>
            <a:pPr>
              <a:lnSpc>
                <a:spcPct val="90000"/>
              </a:lnSpc>
              <a:buFontTx/>
              <a:buNone/>
            </a:pPr>
            <a:endParaRPr lang="en-US" sz="2000" b="0" dirty="0"/>
          </a:p>
          <a:p>
            <a:pPr>
              <a:lnSpc>
                <a:spcPct val="90000"/>
              </a:lnSpc>
              <a:buFontTx/>
              <a:buNone/>
            </a:pPr>
            <a:endParaRPr lang="en-US" sz="2000" b="0" dirty="0"/>
          </a:p>
        </p:txBody>
      </p:sp>
      <p:sp>
        <p:nvSpPr>
          <p:cNvPr id="9" name="8 Metin kutusu"/>
          <p:cNvSpPr txBox="1"/>
          <p:nvPr/>
        </p:nvSpPr>
        <p:spPr>
          <a:xfrm>
            <a:off x="6643702" y="2071678"/>
            <a:ext cx="1643074" cy="777061"/>
          </a:xfrm>
          <a:prstGeom prst="fram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3200" dirty="0"/>
              <a:t>123567</a:t>
            </a:r>
          </a:p>
        </p:txBody>
      </p:sp>
      <p:pic>
        <p:nvPicPr>
          <p:cNvPr id="7" name="6 Resim" descr="sheep-jumping-over-fence-clipart-1.jpg"/>
          <p:cNvPicPr>
            <a:picLocks noChangeAspect="1"/>
          </p:cNvPicPr>
          <p:nvPr/>
        </p:nvPicPr>
        <p:blipFill>
          <a:blip r:embed="rId3" cstate="print"/>
          <a:stretch>
            <a:fillRect/>
          </a:stretch>
        </p:blipFill>
        <p:spPr>
          <a:xfrm>
            <a:off x="3428992" y="4429132"/>
            <a:ext cx="3571900" cy="1894893"/>
          </a:xfrm>
          <a:prstGeom prst="rect">
            <a:avLst/>
          </a:prstGeom>
        </p:spPr>
      </p:pic>
    </p:spTree>
    <p:extLst>
      <p:ext uri="{BB962C8B-B14F-4D97-AF65-F5344CB8AC3E}">
        <p14:creationId xmlns="" xmlns:p14="http://schemas.microsoft.com/office/powerpoint/2010/main"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876"/>
            <a:ext cx="8229600" cy="990600"/>
          </a:xfrm>
        </p:spPr>
        <p:txBody>
          <a:bodyPr/>
          <a:lstStyle/>
          <a:p>
            <a:r>
              <a:rPr lang="tr-TR" b="1" i="1" dirty="0" err="1"/>
              <a:t>continue</a:t>
            </a:r>
            <a:r>
              <a:rPr lang="tr-TR" dirty="0"/>
              <a:t> örneği</a:t>
            </a:r>
            <a:endParaRPr lang="en-US" dirty="0"/>
          </a:p>
        </p:txBody>
      </p:sp>
      <p:sp>
        <p:nvSpPr>
          <p:cNvPr id="5" name="Rectangle 2"/>
          <p:cNvSpPr txBox="1">
            <a:spLocks noChangeArrowheads="1"/>
          </p:cNvSpPr>
          <p:nvPr/>
        </p:nvSpPr>
        <p:spPr>
          <a:xfrm>
            <a:off x="357158" y="785794"/>
            <a:ext cx="7520940" cy="3429000"/>
          </a:xfrm>
          <a:prstGeom prst="rect">
            <a:avLst/>
          </a:prstGeom>
          <a:noFill/>
          <a:ln/>
        </p:spPr>
        <p:txBody>
          <a:bodyPr vert="horz" lIns="91440" tIns="45720" rIns="91440" bIns="45720" rtlCol="0">
            <a:normAutofit fontScale="92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a:t>	</a:t>
            </a:r>
            <a:r>
              <a:rPr lang="en-US" sz="2600" b="0" dirty="0" err="1"/>
              <a:t>int</a:t>
            </a:r>
            <a:r>
              <a:rPr lang="en-US" sz="2600" b="0" dirty="0"/>
              <a:t> </a:t>
            </a:r>
            <a:r>
              <a:rPr lang="en-US" sz="2600" b="0" dirty="0" err="1"/>
              <a:t>i</a:t>
            </a:r>
            <a:r>
              <a:rPr lang="en-US" sz="2600" b="0" dirty="0"/>
              <a:t> = </a:t>
            </a:r>
            <a:r>
              <a:rPr lang="tr-TR" sz="2600" b="0" dirty="0"/>
              <a:t>0</a:t>
            </a:r>
            <a:r>
              <a:rPr lang="en-US" sz="2600" b="0" dirty="0"/>
              <a:t> ;								</a:t>
            </a:r>
          </a:p>
          <a:p>
            <a:pPr>
              <a:lnSpc>
                <a:spcPct val="90000"/>
              </a:lnSpc>
              <a:buFontTx/>
              <a:buNone/>
            </a:pPr>
            <a:r>
              <a:rPr lang="tr-TR" sz="2600" b="0" dirty="0"/>
              <a:t>    w</a:t>
            </a:r>
            <a:r>
              <a:rPr lang="en-US" sz="2600" b="0" dirty="0" err="1"/>
              <a:t>hile</a:t>
            </a:r>
            <a:r>
              <a:rPr lang="en-US" sz="2600" b="0" dirty="0"/>
              <a:t> ( </a:t>
            </a:r>
            <a:r>
              <a:rPr lang="en-US" sz="2600" b="0" dirty="0" err="1"/>
              <a:t>i</a:t>
            </a:r>
            <a:r>
              <a:rPr lang="en-US" sz="2600" b="0" dirty="0"/>
              <a:t> &lt; </a:t>
            </a:r>
            <a:r>
              <a:rPr lang="tr-TR" sz="2600" b="0" dirty="0"/>
              <a:t>7</a:t>
            </a:r>
            <a:r>
              <a:rPr lang="en-US" sz="2600" b="0" dirty="0"/>
              <a:t> )		     	</a:t>
            </a:r>
            <a:endParaRPr lang="tr-TR" sz="2600" b="0" dirty="0"/>
          </a:p>
          <a:p>
            <a:pPr>
              <a:lnSpc>
                <a:spcPct val="90000"/>
              </a:lnSpc>
            </a:pPr>
            <a:r>
              <a:rPr lang="tr-TR" sz="2600" b="0" dirty="0"/>
              <a:t>    </a:t>
            </a:r>
            <a:r>
              <a:rPr lang="en-US" sz="2600" b="0" dirty="0"/>
              <a:t>{</a:t>
            </a:r>
            <a:endParaRPr lang="tr-TR" sz="2600" b="0" dirty="0"/>
          </a:p>
          <a:p>
            <a:pPr>
              <a:lnSpc>
                <a:spcPct val="90000"/>
              </a:lnSpc>
            </a:pPr>
            <a:r>
              <a:rPr lang="tr-TR" sz="2600" b="0" dirty="0"/>
              <a:t>		</a:t>
            </a:r>
            <a:r>
              <a:rPr lang="tr-TR" sz="2600" b="0" dirty="0" err="1"/>
              <a:t>if</a:t>
            </a:r>
            <a:r>
              <a:rPr lang="tr-TR" sz="2600" b="0" dirty="0"/>
              <a:t>(i==4) </a:t>
            </a:r>
            <a:r>
              <a:rPr lang="tr-TR" sz="2600" b="0" dirty="0" err="1"/>
              <a:t>continue</a:t>
            </a:r>
            <a:r>
              <a:rPr lang="tr-TR" sz="2600" b="0" dirty="0"/>
              <a:t>;</a:t>
            </a:r>
          </a:p>
          <a:p>
            <a:pPr>
              <a:lnSpc>
                <a:spcPct val="90000"/>
              </a:lnSpc>
            </a:pPr>
            <a:r>
              <a:rPr lang="tr-TR" sz="2600" b="0" dirty="0"/>
              <a:t>		</a:t>
            </a:r>
            <a:r>
              <a:rPr lang="en-US" sz="2600" b="0" dirty="0"/>
              <a:t> </a:t>
            </a:r>
            <a:r>
              <a:rPr lang="en-US" sz="2600" b="0" dirty="0" err="1"/>
              <a:t>i</a:t>
            </a:r>
            <a:r>
              <a:rPr lang="en-US" sz="2600" b="0" dirty="0"/>
              <a:t> = </a:t>
            </a:r>
            <a:r>
              <a:rPr lang="en-US" sz="2600" b="0" dirty="0" err="1"/>
              <a:t>i</a:t>
            </a:r>
            <a:r>
              <a:rPr lang="en-US" sz="2600" b="0" dirty="0"/>
              <a:t> + 1 ;</a:t>
            </a:r>
          </a:p>
          <a:p>
            <a:pPr>
              <a:lnSpc>
                <a:spcPct val="90000"/>
              </a:lnSpc>
              <a:buFontTx/>
              <a:buNone/>
            </a:pPr>
            <a:r>
              <a:rPr lang="en-US" sz="2600" b="0" dirty="0"/>
              <a:t>		  </a:t>
            </a:r>
            <a:r>
              <a:rPr lang="tr-TR" sz="2600" b="0" dirty="0" err="1"/>
              <a:t>printf</a:t>
            </a:r>
            <a:r>
              <a:rPr lang="tr-TR" sz="2600" b="0" dirty="0"/>
              <a:t>(“%d”,i);</a:t>
            </a:r>
            <a:endParaRPr lang="en-US" sz="2600" b="0" dirty="0"/>
          </a:p>
          <a:p>
            <a:pPr>
              <a:lnSpc>
                <a:spcPct val="90000"/>
              </a:lnSpc>
              <a:buFontTx/>
              <a:buNone/>
            </a:pPr>
            <a:r>
              <a:rPr lang="en-US" sz="2600" b="0" dirty="0"/>
              <a:t>			</a:t>
            </a:r>
            <a:r>
              <a:rPr lang="tr-TR" sz="2600" b="0" dirty="0"/>
              <a:t>	</a:t>
            </a:r>
            <a:r>
              <a:rPr lang="en-US" sz="2600" b="0" dirty="0"/>
              <a:t>		</a:t>
            </a:r>
          </a:p>
          <a:p>
            <a:pPr>
              <a:lnSpc>
                <a:spcPct val="90000"/>
              </a:lnSpc>
              <a:buFontTx/>
              <a:buNone/>
            </a:pPr>
            <a:r>
              <a:rPr lang="en-US" sz="2600" b="0" dirty="0"/>
              <a:t>	}</a:t>
            </a:r>
          </a:p>
          <a:p>
            <a:pPr>
              <a:lnSpc>
                <a:spcPct val="90000"/>
              </a:lnSpc>
              <a:buFontTx/>
              <a:buNone/>
            </a:pPr>
            <a:endParaRPr lang="en-US" sz="2000" b="0" dirty="0"/>
          </a:p>
          <a:p>
            <a:pPr>
              <a:lnSpc>
                <a:spcPct val="90000"/>
              </a:lnSpc>
              <a:buFontTx/>
              <a:buNone/>
            </a:pPr>
            <a:endParaRPr lang="en-US" sz="2000" b="0" dirty="0"/>
          </a:p>
        </p:txBody>
      </p:sp>
      <p:pic>
        <p:nvPicPr>
          <p:cNvPr id="7" name="6 Resim" descr="sheep-jumping-over-fence-clipart-1.jpg"/>
          <p:cNvPicPr>
            <a:picLocks noChangeAspect="1"/>
          </p:cNvPicPr>
          <p:nvPr/>
        </p:nvPicPr>
        <p:blipFill>
          <a:blip r:embed="rId3" cstate="print"/>
          <a:stretch>
            <a:fillRect/>
          </a:stretch>
        </p:blipFill>
        <p:spPr>
          <a:xfrm>
            <a:off x="3428992" y="4429132"/>
            <a:ext cx="3571900" cy="1894893"/>
          </a:xfrm>
          <a:prstGeom prst="rect">
            <a:avLst/>
          </a:prstGeom>
        </p:spPr>
      </p:pic>
      <p:sp>
        <p:nvSpPr>
          <p:cNvPr id="6" name="5 Yuvarlatılmış Dikdörtgen"/>
          <p:cNvSpPr/>
          <p:nvPr/>
        </p:nvSpPr>
        <p:spPr>
          <a:xfrm>
            <a:off x="5857884" y="1357298"/>
            <a:ext cx="2214578"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Ya i = i+1 buradaki gibi, </a:t>
            </a:r>
            <a:r>
              <a:rPr lang="tr-TR" dirty="0" err="1"/>
              <a:t>if’ten</a:t>
            </a:r>
            <a:r>
              <a:rPr lang="tr-TR" dirty="0"/>
              <a:t> sonra olsaydı?</a:t>
            </a:r>
          </a:p>
        </p:txBody>
      </p:sp>
    </p:spTree>
    <p:extLst>
      <p:ext uri="{BB962C8B-B14F-4D97-AF65-F5344CB8AC3E}">
        <p14:creationId xmlns="" xmlns:p14="http://schemas.microsoft.com/office/powerpoint/2010/main" val="577046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5-Nokta Yıldız"/>
          <p:cNvSpPr/>
          <p:nvPr/>
        </p:nvSpPr>
        <p:spPr>
          <a:xfrm>
            <a:off x="4286248" y="1857364"/>
            <a:ext cx="4857752" cy="3929090"/>
          </a:xfrm>
          <a:prstGeom prst="star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000" dirty="0"/>
              <a:t>Programlamada </a:t>
            </a:r>
            <a:r>
              <a:rPr lang="tr-TR" sz="2000" b="1" i="1" dirty="0"/>
              <a:t>döngü</a:t>
            </a:r>
            <a:r>
              <a:rPr lang="tr-TR" sz="2000" dirty="0"/>
              <a:t> deyince aklınıza neler geliyor?</a:t>
            </a:r>
          </a:p>
        </p:txBody>
      </p:sp>
      <p:sp>
        <p:nvSpPr>
          <p:cNvPr id="2" name="1 Başlık"/>
          <p:cNvSpPr>
            <a:spLocks noGrp="1"/>
          </p:cNvSpPr>
          <p:nvPr>
            <p:ph type="title"/>
          </p:nvPr>
        </p:nvSpPr>
        <p:spPr/>
        <p:txBody>
          <a:bodyPr/>
          <a:lstStyle/>
          <a:p>
            <a:r>
              <a:rPr lang="tr-TR" dirty="0"/>
              <a:t>CEVAP ARANACAK BAZI SORULAR</a:t>
            </a:r>
            <a:endParaRPr lang="en-US" dirty="0"/>
          </a:p>
        </p:txBody>
      </p:sp>
      <p:sp>
        <p:nvSpPr>
          <p:cNvPr id="3" name="2 İçerik Yer Tutucusu"/>
          <p:cNvSpPr>
            <a:spLocks noGrp="1"/>
          </p:cNvSpPr>
          <p:nvPr>
            <p:ph sz="quarter" idx="1"/>
          </p:nvPr>
        </p:nvSpPr>
        <p:spPr/>
        <p:txBody>
          <a:bodyPr/>
          <a:lstStyle/>
          <a:p>
            <a:r>
              <a:rPr lang="tr-TR" dirty="0"/>
              <a:t>Döngü nedir?</a:t>
            </a:r>
          </a:p>
          <a:p>
            <a:r>
              <a:rPr lang="tr-TR" dirty="0" err="1"/>
              <a:t>Algoritmik</a:t>
            </a:r>
            <a:r>
              <a:rPr lang="tr-TR" dirty="0"/>
              <a:t> olarak döngüler nasıl kurgulanır?</a:t>
            </a:r>
          </a:p>
          <a:p>
            <a:r>
              <a:rPr lang="tr-TR" dirty="0"/>
              <a:t>Döngülerle birlikte kodlamada </a:t>
            </a:r>
            <a:br>
              <a:rPr lang="tr-TR" dirty="0"/>
            </a:br>
            <a:r>
              <a:rPr lang="tr-TR" dirty="0"/>
              <a:t>nasıl yetiler kazanıyoruz?</a:t>
            </a:r>
          </a:p>
          <a:p>
            <a:endParaRPr lang="tr-TR" dirty="0"/>
          </a:p>
          <a:p>
            <a:endParaRPr lang="tr-TR" dirty="0"/>
          </a:p>
        </p:txBody>
      </p:sp>
    </p:spTree>
    <p:extLst>
      <p:ext uri="{BB962C8B-B14F-4D97-AF65-F5344CB8AC3E}">
        <p14:creationId xmlns="" xmlns:p14="http://schemas.microsoft.com/office/powerpoint/2010/main" val="1832465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en-US" sz="4000" b="1" dirty="0"/>
              <a:t>do-while</a:t>
            </a:r>
            <a:r>
              <a:rPr lang="en-US" sz="4000" dirty="0"/>
              <a:t> </a:t>
            </a:r>
            <a:r>
              <a:rPr lang="tr-TR" sz="4000" dirty="0"/>
              <a:t>yapısı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714488"/>
            <a:ext cx="8229600" cy="4642767"/>
          </a:xfrm>
        </p:spPr>
        <p:txBody>
          <a:bodyPr>
            <a:normAutofit/>
          </a:bodyPr>
          <a:lstStyle/>
          <a:p>
            <a:pPr algn="just">
              <a:buFontTx/>
              <a:buChar char="-"/>
            </a:pPr>
            <a:r>
              <a:rPr lang="tr-TR" sz="2000" b="1" dirty="0"/>
              <a:t> </a:t>
            </a:r>
            <a:r>
              <a:rPr lang="tr-TR" sz="2800" dirty="0"/>
              <a:t>do-</a:t>
            </a:r>
            <a:r>
              <a:rPr lang="tr-TR" sz="2800" dirty="0" err="1"/>
              <a:t>while</a:t>
            </a:r>
            <a:r>
              <a:rPr lang="tr-TR" sz="2800" dirty="0"/>
              <a:t> döngüsü </a:t>
            </a:r>
            <a:r>
              <a:rPr lang="tr-TR" sz="2800" dirty="0" err="1"/>
              <a:t>while</a:t>
            </a:r>
            <a:r>
              <a:rPr lang="tr-TR" sz="2800" dirty="0"/>
              <a:t> döngüsünün özel bir halidir. </a:t>
            </a:r>
            <a:r>
              <a:rPr lang="tr-TR" sz="2800" dirty="0" err="1"/>
              <a:t>while</a:t>
            </a:r>
            <a:r>
              <a:rPr lang="tr-TR" sz="2800" dirty="0"/>
              <a:t> döngüsünden farklı olarak do-</a:t>
            </a:r>
            <a:r>
              <a:rPr lang="tr-TR" sz="2800" dirty="0" err="1"/>
              <a:t>while</a:t>
            </a:r>
            <a:r>
              <a:rPr lang="tr-TR" sz="2800" dirty="0"/>
              <a:t> döngüsünde blok önce çalıştırılır ve kontrol daha sonra yapılır. Bu da do-</a:t>
            </a:r>
            <a:r>
              <a:rPr lang="tr-TR" sz="2800" dirty="0" err="1"/>
              <a:t>while</a:t>
            </a:r>
            <a:r>
              <a:rPr lang="tr-TR" sz="2800" dirty="0"/>
              <a:t> döngüsünün en az bir kere çalıştırılmasını sağlar. Bunun dışında </a:t>
            </a:r>
            <a:r>
              <a:rPr lang="tr-TR" sz="2800" dirty="0" err="1"/>
              <a:t>while</a:t>
            </a:r>
            <a:r>
              <a:rPr lang="tr-TR" sz="2800" dirty="0"/>
              <a:t> döngüsüyle aralarında bir fark yoktur. </a:t>
            </a:r>
            <a:endParaRPr lang="tr-TR" sz="1800" dirty="0">
              <a:solidFill>
                <a:schemeClr val="tx1"/>
              </a:solidFill>
            </a:endParaRP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Döngüler : do-while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1800" dirty="0">
                <a:solidFill>
                  <a:schemeClr val="tx1"/>
                </a:solidFill>
              </a:rPr>
              <a:t>do-</a:t>
            </a:r>
            <a:r>
              <a:rPr lang="tr-TR" sz="1800" dirty="0" err="1">
                <a:solidFill>
                  <a:schemeClr val="tx1"/>
                </a:solidFill>
              </a:rPr>
              <a:t>while</a:t>
            </a:r>
            <a:r>
              <a:rPr lang="tr-TR" sz="1800" dirty="0">
                <a:solidFill>
                  <a:schemeClr val="tx1"/>
                </a:solidFill>
              </a:rPr>
              <a:t> döngüsünün temel yapısı şu şekildedir:</a:t>
            </a:r>
          </a:p>
          <a:p>
            <a:pPr algn="just">
              <a:buFontTx/>
              <a:buChar char="-"/>
            </a:pPr>
            <a:endParaRPr lang="tr-TR" sz="1800" dirty="0">
              <a:solidFill>
                <a:schemeClr val="tx1"/>
              </a:solidFill>
            </a:endParaRPr>
          </a:p>
          <a:p>
            <a:pPr algn="just"/>
            <a:r>
              <a:rPr lang="tr-TR" sz="2200" dirty="0">
                <a:solidFill>
                  <a:schemeClr val="tx1"/>
                </a:solidFill>
              </a:rPr>
              <a:t>   do{</a:t>
            </a:r>
          </a:p>
          <a:p>
            <a:pPr algn="just"/>
            <a:r>
              <a:rPr lang="tr-TR" sz="2200" dirty="0">
                <a:solidFill>
                  <a:schemeClr val="tx1"/>
                </a:solidFill>
              </a:rPr>
              <a:t>       işlem_1;</a:t>
            </a:r>
          </a:p>
          <a:p>
            <a:pPr algn="just"/>
            <a:r>
              <a:rPr lang="tr-TR" sz="2200" dirty="0">
                <a:solidFill>
                  <a:schemeClr val="tx1"/>
                </a:solidFill>
              </a:rPr>
              <a:t>       işlem_2;</a:t>
            </a:r>
          </a:p>
          <a:p>
            <a:pPr algn="just"/>
            <a:r>
              <a:rPr lang="tr-TR" sz="2200" dirty="0">
                <a:solidFill>
                  <a:schemeClr val="tx1"/>
                </a:solidFill>
              </a:rPr>
              <a:t>       …</a:t>
            </a:r>
          </a:p>
          <a:p>
            <a:pPr algn="just"/>
            <a:r>
              <a:rPr lang="tr-TR" sz="2200" dirty="0">
                <a:solidFill>
                  <a:schemeClr val="tx1"/>
                </a:solidFill>
              </a:rPr>
              <a:t>       işlem_n;</a:t>
            </a:r>
          </a:p>
          <a:p>
            <a:pPr algn="just"/>
            <a:r>
              <a:rPr lang="tr-TR" sz="2200" dirty="0">
                <a:solidFill>
                  <a:schemeClr val="tx1"/>
                </a:solidFill>
              </a:rPr>
              <a:t>   }</a:t>
            </a:r>
            <a:r>
              <a:rPr lang="tr-TR" sz="2200" dirty="0" err="1">
                <a:solidFill>
                  <a:schemeClr val="tx1"/>
                </a:solidFill>
              </a:rPr>
              <a:t>while</a:t>
            </a:r>
            <a:r>
              <a:rPr lang="tr-TR" sz="2200" dirty="0">
                <a:solidFill>
                  <a:schemeClr val="tx1"/>
                </a:solidFill>
              </a:rPr>
              <a:t>(kontrol);</a:t>
            </a:r>
          </a:p>
          <a:p>
            <a:pPr algn="just"/>
            <a:endParaRPr lang="tr-TR" sz="2200" dirty="0">
              <a:solidFill>
                <a:schemeClr val="tx1"/>
              </a:solidFill>
            </a:endParaRPr>
          </a:p>
          <a:p>
            <a:pPr algn="just"/>
            <a:r>
              <a:rPr lang="tr-TR" sz="2200" dirty="0">
                <a:solidFill>
                  <a:schemeClr val="tx1"/>
                </a:solidFill>
              </a:rPr>
              <a:t>- Burada dikkat edilmesi gereken en önemli </a:t>
            </a:r>
            <a:r>
              <a:rPr lang="tr-TR" sz="2200" dirty="0" err="1">
                <a:solidFill>
                  <a:schemeClr val="tx1"/>
                </a:solidFill>
              </a:rPr>
              <a:t>syntax</a:t>
            </a:r>
            <a:r>
              <a:rPr lang="tr-TR" sz="2200" dirty="0">
                <a:solidFill>
                  <a:schemeClr val="tx1"/>
                </a:solidFill>
              </a:rPr>
              <a:t>, diğer blokların aksine do-</a:t>
            </a:r>
            <a:r>
              <a:rPr lang="tr-TR" sz="2200" dirty="0" err="1">
                <a:solidFill>
                  <a:schemeClr val="tx1"/>
                </a:solidFill>
              </a:rPr>
              <a:t>while</a:t>
            </a:r>
            <a:r>
              <a:rPr lang="tr-TR" sz="2200" dirty="0">
                <a:solidFill>
                  <a:schemeClr val="tx1"/>
                </a:solidFill>
              </a:rPr>
              <a:t> bloklarının noktalı virgül ( “ ; “ ) ile bitirilmesi gerektiğidir. do-</a:t>
            </a:r>
            <a:r>
              <a:rPr lang="tr-TR" sz="2200" dirty="0" err="1">
                <a:solidFill>
                  <a:schemeClr val="tx1"/>
                </a:solidFill>
              </a:rPr>
              <a:t>while</a:t>
            </a:r>
            <a:r>
              <a:rPr lang="tr-TR" sz="2200" dirty="0">
                <a:solidFill>
                  <a:schemeClr val="tx1"/>
                </a:solidFill>
              </a:rPr>
              <a:t> döngüsünde noktalı virgül kullanılmaması bir derleme hatası verir.</a:t>
            </a:r>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a:ln/>
        </p:spPr>
        <p:txBody>
          <a:bodyPr/>
          <a:lstStyle/>
          <a:p>
            <a:r>
              <a:rPr lang="en-US" b="1" dirty="0"/>
              <a:t>do-while</a:t>
            </a:r>
            <a:r>
              <a:rPr lang="en-US" dirty="0"/>
              <a:t> </a:t>
            </a:r>
            <a:r>
              <a:rPr lang="tr-TR" dirty="0"/>
              <a:t>yapısı</a:t>
            </a:r>
            <a:endParaRPr lang="en-US" dirty="0"/>
          </a:p>
        </p:txBody>
      </p:sp>
      <p:sp>
        <p:nvSpPr>
          <p:cNvPr id="11267" name="Rectangle 3"/>
          <p:cNvSpPr>
            <a:spLocks noGrp="1" noChangeArrowheads="1"/>
          </p:cNvSpPr>
          <p:nvPr>
            <p:ph idx="1"/>
          </p:nvPr>
        </p:nvSpPr>
        <p:spPr>
          <a:xfrm>
            <a:off x="381000" y="1371600"/>
            <a:ext cx="8382000" cy="4914920"/>
          </a:xfrm>
          <a:noFill/>
          <a:ln/>
        </p:spPr>
        <p:txBody>
          <a:bodyPr>
            <a:normAutofit/>
          </a:bodyPr>
          <a:lstStyle/>
          <a:p>
            <a:pPr>
              <a:buFontTx/>
              <a:buNone/>
            </a:pPr>
            <a:r>
              <a:rPr lang="en-US" sz="2400" b="0" dirty="0"/>
              <a:t>do</a:t>
            </a:r>
          </a:p>
          <a:p>
            <a:pPr>
              <a:buFontTx/>
              <a:buNone/>
            </a:pPr>
            <a:r>
              <a:rPr lang="en-US" sz="2400" b="0" dirty="0"/>
              <a:t>{</a:t>
            </a:r>
          </a:p>
          <a:p>
            <a:pPr>
              <a:buFontTx/>
              <a:buNone/>
            </a:pPr>
            <a:r>
              <a:rPr lang="en-US" sz="2400" b="0" dirty="0"/>
              <a:t>	</a:t>
            </a:r>
            <a:r>
              <a:rPr lang="en-US" sz="2400" b="0" i="1" dirty="0"/>
              <a:t>statement(s)</a:t>
            </a:r>
            <a:endParaRPr lang="en-US" sz="2400" b="0" dirty="0"/>
          </a:p>
          <a:p>
            <a:pPr>
              <a:buFontTx/>
              <a:buNone/>
            </a:pPr>
            <a:r>
              <a:rPr lang="en-US" sz="2400" b="0" dirty="0"/>
              <a:t>} while ( </a:t>
            </a:r>
            <a:r>
              <a:rPr lang="en-US" sz="2400" b="0" i="1" dirty="0"/>
              <a:t>condition</a:t>
            </a:r>
            <a:r>
              <a:rPr lang="en-US" sz="2400" b="0" dirty="0"/>
              <a:t> ) ;</a:t>
            </a:r>
          </a:p>
          <a:p>
            <a:pPr>
              <a:buFontTx/>
              <a:buNone/>
            </a:pPr>
            <a:endParaRPr lang="en-US" sz="2400" b="0" dirty="0"/>
          </a:p>
          <a:p>
            <a:endParaRPr lang="tr-TR" sz="2400" b="0" dirty="0"/>
          </a:p>
          <a:p>
            <a:endParaRPr lang="tr-TR" sz="2400" dirty="0"/>
          </a:p>
          <a:p>
            <a:endParaRPr lang="tr-TR" sz="2400" b="0" dirty="0"/>
          </a:p>
          <a:p>
            <a:endParaRPr lang="tr-TR" sz="2400" dirty="0"/>
          </a:p>
          <a:p>
            <a:endParaRPr lang="tr-TR" sz="2400" dirty="0"/>
          </a:p>
        </p:txBody>
      </p:sp>
      <p:sp>
        <p:nvSpPr>
          <p:cNvPr id="3" name="Rectangle 2"/>
          <p:cNvSpPr/>
          <p:nvPr/>
        </p:nvSpPr>
        <p:spPr>
          <a:xfrm>
            <a:off x="4734155" y="1420091"/>
            <a:ext cx="2743200" cy="123305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b="1" dirty="0">
                <a:solidFill>
                  <a:schemeClr val="tx1"/>
                </a:solidFill>
              </a:rPr>
              <a:t>Noktalı virgülü unutmayalım</a:t>
            </a:r>
          </a:p>
        </p:txBody>
      </p:sp>
      <p:pic>
        <p:nvPicPr>
          <p:cNvPr id="12290" name="Picture 2" descr="http://static.independent.co.uk/s3fs-public/thumbnails/image/2015/07/03/20/semicolon.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ackgroundRemoval t="0" b="100000" l="0" r="95407">
                        <a14:foregroundMark x1="52632" y1="16582" x2="52632" y2="1658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6863655" y="1813120"/>
            <a:ext cx="613700" cy="4604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Lightning Bolt 1"/>
          <p:cNvSpPr/>
          <p:nvPr/>
        </p:nvSpPr>
        <p:spPr>
          <a:xfrm rot="827260" flipH="1">
            <a:off x="3138327" y="1977052"/>
            <a:ext cx="1497428" cy="1006801"/>
          </a:xfrm>
          <a:prstGeom prst="lightningBol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p>
        </p:txBody>
      </p:sp>
      <p:sp>
        <p:nvSpPr>
          <p:cNvPr id="7" name="6 Yuvarlatılmış Dikdörtgen"/>
          <p:cNvSpPr/>
          <p:nvPr/>
        </p:nvSpPr>
        <p:spPr>
          <a:xfrm>
            <a:off x="1714480" y="4143380"/>
            <a:ext cx="1428760" cy="10001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dirty="0"/>
              <a:t>do{ a++;}</a:t>
            </a:r>
          </a:p>
          <a:p>
            <a:r>
              <a:rPr lang="tr-TR" dirty="0" err="1"/>
              <a:t>while</a:t>
            </a:r>
            <a:r>
              <a:rPr lang="tr-TR" dirty="0"/>
              <a:t>(a&lt;2)</a:t>
            </a:r>
          </a:p>
          <a:p>
            <a:r>
              <a:rPr lang="tr-TR" dirty="0"/>
              <a:t>a++;</a:t>
            </a:r>
          </a:p>
        </p:txBody>
      </p:sp>
      <p:cxnSp>
        <p:nvCxnSpPr>
          <p:cNvPr id="9" name="8 Düz Ok Bağlayıcısı"/>
          <p:cNvCxnSpPr/>
          <p:nvPr/>
        </p:nvCxnSpPr>
        <p:spPr>
          <a:xfrm flipV="1">
            <a:off x="3286116" y="3857628"/>
            <a:ext cx="1285884"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Düz Ok Bağlayıcısı"/>
          <p:cNvCxnSpPr/>
          <p:nvPr/>
        </p:nvCxnSpPr>
        <p:spPr>
          <a:xfrm>
            <a:off x="3286116" y="4857760"/>
            <a:ext cx="142876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Yuvarlatılmış Dikdörtgen"/>
          <p:cNvSpPr/>
          <p:nvPr/>
        </p:nvSpPr>
        <p:spPr>
          <a:xfrm>
            <a:off x="4643438" y="3000372"/>
            <a:ext cx="1428760" cy="128588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dirty="0"/>
              <a:t>do{ a++;}</a:t>
            </a:r>
          </a:p>
          <a:p>
            <a:r>
              <a:rPr lang="tr-TR" dirty="0" err="1"/>
              <a:t>while</a:t>
            </a:r>
            <a:r>
              <a:rPr lang="tr-TR" dirty="0"/>
              <a:t>(a&lt;2)</a:t>
            </a:r>
          </a:p>
          <a:p>
            <a:endParaRPr lang="tr-TR" dirty="0"/>
          </a:p>
          <a:p>
            <a:r>
              <a:rPr lang="tr-TR" dirty="0"/>
              <a:t>a++;</a:t>
            </a:r>
          </a:p>
        </p:txBody>
      </p:sp>
      <p:sp>
        <p:nvSpPr>
          <p:cNvPr id="14" name="13 Yuvarlatılmış Dikdörtgen"/>
          <p:cNvSpPr/>
          <p:nvPr/>
        </p:nvSpPr>
        <p:spPr>
          <a:xfrm>
            <a:off x="4857752" y="4929198"/>
            <a:ext cx="1428760" cy="12144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tr-TR" dirty="0"/>
              <a:t>do{ a++;}</a:t>
            </a:r>
          </a:p>
          <a:p>
            <a:endParaRPr lang="tr-TR" dirty="0"/>
          </a:p>
          <a:p>
            <a:r>
              <a:rPr lang="tr-TR" dirty="0" err="1"/>
              <a:t>while</a:t>
            </a:r>
            <a:r>
              <a:rPr lang="tr-TR" dirty="0"/>
              <a:t>(a&lt;2)</a:t>
            </a:r>
          </a:p>
          <a:p>
            <a:r>
              <a:rPr lang="tr-TR" dirty="0"/>
              <a:t>a++;</a:t>
            </a:r>
          </a:p>
        </p:txBody>
      </p:sp>
      <p:sp>
        <p:nvSpPr>
          <p:cNvPr id="16" name="15 Sağ Ayraç"/>
          <p:cNvSpPr/>
          <p:nvPr/>
        </p:nvSpPr>
        <p:spPr>
          <a:xfrm>
            <a:off x="6429388" y="3357562"/>
            <a:ext cx="500066" cy="26432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0" name="Rectangle 2"/>
          <p:cNvSpPr/>
          <p:nvPr/>
        </p:nvSpPr>
        <p:spPr>
          <a:xfrm>
            <a:off x="7072330" y="4000504"/>
            <a:ext cx="1785950" cy="159024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b="1" dirty="0">
                <a:solidFill>
                  <a:schemeClr val="tx1"/>
                </a:solidFill>
              </a:rPr>
              <a:t>Noktalı virgül kodun okunurluğunu artırıp karmaşayı düzeltiyor. </a:t>
            </a:r>
          </a:p>
        </p:txBody>
      </p:sp>
      <p:sp>
        <p:nvSpPr>
          <p:cNvPr id="21" name="20 Metin kutusu"/>
          <p:cNvSpPr txBox="1"/>
          <p:nvPr/>
        </p:nvSpPr>
        <p:spPr>
          <a:xfrm>
            <a:off x="3500430" y="3857628"/>
            <a:ext cx="292068" cy="369332"/>
          </a:xfrm>
          <a:prstGeom prst="rect">
            <a:avLst/>
          </a:prstGeom>
          <a:noFill/>
        </p:spPr>
        <p:txBody>
          <a:bodyPr wrap="none" rtlCol="0">
            <a:spAutoFit/>
          </a:bodyPr>
          <a:lstStyle/>
          <a:p>
            <a:r>
              <a:rPr lang="tr-TR" dirty="0"/>
              <a:t>?</a:t>
            </a:r>
          </a:p>
        </p:txBody>
      </p:sp>
      <p:sp>
        <p:nvSpPr>
          <p:cNvPr id="22" name="21 Metin kutusu"/>
          <p:cNvSpPr txBox="1"/>
          <p:nvPr/>
        </p:nvSpPr>
        <p:spPr>
          <a:xfrm>
            <a:off x="3714744" y="5072074"/>
            <a:ext cx="292068" cy="369332"/>
          </a:xfrm>
          <a:prstGeom prst="rect">
            <a:avLst/>
          </a:prstGeom>
          <a:noFill/>
        </p:spPr>
        <p:txBody>
          <a:bodyPr wrap="none" rtlCol="0">
            <a:spAutoFit/>
          </a:bodyPr>
          <a:lstStyle/>
          <a:p>
            <a:r>
              <a:rPr lang="tr-TR" dirty="0"/>
              <a:t>?</a:t>
            </a:r>
          </a:p>
        </p:txBody>
      </p:sp>
    </p:spTree>
    <p:extLst>
      <p:ext uri="{BB962C8B-B14F-4D97-AF65-F5344CB8AC3E}">
        <p14:creationId xmlns="" xmlns:p14="http://schemas.microsoft.com/office/powerpoint/2010/main" val="1938629214"/>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09537"/>
            <a:ext cx="8229600" cy="461943"/>
          </a:xfrm>
          <a:noFill/>
          <a:ln/>
        </p:spPr>
        <p:txBody>
          <a:bodyPr>
            <a:normAutofit/>
          </a:bodyPr>
          <a:lstStyle/>
          <a:p>
            <a:r>
              <a:rPr lang="tr-TR" sz="2000" dirty="0"/>
              <a:t>a=2 ise bu örnekte iki döngü de aynı sonucu verirken…</a:t>
            </a:r>
            <a:endParaRPr lang="en-US" sz="2000" dirty="0"/>
          </a:p>
        </p:txBody>
      </p:sp>
      <p:graphicFrame>
        <p:nvGraphicFramePr>
          <p:cNvPr id="2" name="Content Placeholder 1"/>
          <p:cNvGraphicFramePr>
            <a:graphicFrameLocks noGrp="1"/>
          </p:cNvGraphicFramePr>
          <p:nvPr>
            <p:ph idx="1"/>
            <p:extLst>
              <p:ext uri="{D42A27DB-BD31-4B8C-83A1-F6EECF244321}">
                <p14:modId xmlns="" xmlns:p14="http://schemas.microsoft.com/office/powerpoint/2010/main" val="2404102669"/>
              </p:ext>
            </p:extLst>
          </p:nvPr>
        </p:nvGraphicFramePr>
        <p:xfrm>
          <a:off x="857224" y="571480"/>
          <a:ext cx="7521576" cy="4955512"/>
        </p:xfrm>
        <a:graphic>
          <a:graphicData uri="http://schemas.openxmlformats.org/drawingml/2006/table">
            <a:tbl>
              <a:tblPr firstRow="1" bandRow="1">
                <a:tableStyleId>{00A15C55-8517-42AA-B614-E9B94910E393}</a:tableStyleId>
              </a:tblPr>
              <a:tblGrid>
                <a:gridCol w="3760788">
                  <a:extLst>
                    <a:ext uri="{9D8B030D-6E8A-4147-A177-3AD203B41FA5}">
                      <a16:colId xmlns="" xmlns:a16="http://schemas.microsoft.com/office/drawing/2014/main" val="20000"/>
                    </a:ext>
                  </a:extLst>
                </a:gridCol>
                <a:gridCol w="3760788">
                  <a:extLst>
                    <a:ext uri="{9D8B030D-6E8A-4147-A177-3AD203B41FA5}">
                      <a16:colId xmlns="" xmlns:a16="http://schemas.microsoft.com/office/drawing/2014/main" val="20001"/>
                    </a:ext>
                  </a:extLst>
                </a:gridCol>
              </a:tblGrid>
              <a:tr h="357190">
                <a:tc>
                  <a:txBody>
                    <a:bodyPr/>
                    <a:lstStyle/>
                    <a:p>
                      <a:r>
                        <a:rPr lang="tr-TR" dirty="0">
                          <a:solidFill>
                            <a:schemeClr val="tx1"/>
                          </a:solidFill>
                        </a:rPr>
                        <a:t>While</a:t>
                      </a:r>
                    </a:p>
                  </a:txBody>
                  <a:tcPr/>
                </a:tc>
                <a:tc>
                  <a:txBody>
                    <a:bodyPr/>
                    <a:lstStyle/>
                    <a:p>
                      <a:r>
                        <a:rPr lang="tr-TR" dirty="0">
                          <a:solidFill>
                            <a:schemeClr val="tx1"/>
                          </a:solidFill>
                        </a:rPr>
                        <a:t>Do</a:t>
                      </a:r>
                      <a:r>
                        <a:rPr lang="tr-TR" baseline="0" dirty="0">
                          <a:solidFill>
                            <a:schemeClr val="tx1"/>
                          </a:solidFill>
                        </a:rPr>
                        <a:t> While</a:t>
                      </a:r>
                      <a:endParaRPr lang="tr-TR" dirty="0">
                        <a:solidFill>
                          <a:schemeClr val="tx1"/>
                        </a:solidFill>
                      </a:endParaRPr>
                    </a:p>
                  </a:txBody>
                  <a:tcPr/>
                </a:tc>
                <a:extLst>
                  <a:ext uri="{0D108BD9-81ED-4DB2-BD59-A6C34878D82A}">
                    <a16:rowId xmlns="" xmlns:a16="http://schemas.microsoft.com/office/drawing/2014/main" val="10000"/>
                  </a:ext>
                </a:extLst>
              </a:tr>
              <a:tr h="4589752">
                <a:tc>
                  <a:txBody>
                    <a:bodyPr/>
                    <a:lstStyle/>
                    <a:p>
                      <a:r>
                        <a:rPr lang="tr-TR" sz="2000" dirty="0" err="1"/>
                        <a:t>int</a:t>
                      </a:r>
                      <a:r>
                        <a:rPr lang="tr-TR" sz="2000" dirty="0"/>
                        <a:t> a=2;</a:t>
                      </a:r>
                    </a:p>
                    <a:p>
                      <a:r>
                        <a:rPr lang="tr-TR" sz="2000" dirty="0"/>
                        <a:t>    while (a&gt;0)</a:t>
                      </a:r>
                    </a:p>
                    <a:p>
                      <a:r>
                        <a:rPr lang="tr-TR" sz="2000" dirty="0"/>
                        <a:t>    {</a:t>
                      </a:r>
                    </a:p>
                    <a:p>
                      <a:r>
                        <a:rPr lang="tr-TR" sz="2000" dirty="0"/>
                        <a:t>        printf("GS</a:t>
                      </a:r>
                      <a:r>
                        <a:rPr lang="tr-TR" sz="2000" baseline="0" dirty="0"/>
                        <a:t> </a:t>
                      </a:r>
                      <a:r>
                        <a:rPr lang="tr-TR" sz="2000" dirty="0" err="1"/>
                        <a:t>atti</a:t>
                      </a:r>
                      <a:r>
                        <a:rPr lang="tr-TR" sz="2000" dirty="0"/>
                        <a:t>.\n");</a:t>
                      </a:r>
                    </a:p>
                    <a:p>
                      <a:r>
                        <a:rPr lang="tr-TR" sz="2000" dirty="0"/>
                        <a:t>        </a:t>
                      </a:r>
                      <a:r>
                        <a:rPr lang="tr-TR" sz="2000" dirty="0" err="1"/>
                        <a:t>printf</a:t>
                      </a:r>
                      <a:r>
                        <a:rPr lang="tr-TR" sz="2000" dirty="0"/>
                        <a:t>("FB </a:t>
                      </a:r>
                      <a:r>
                        <a:rPr lang="tr-TR" sz="2000" dirty="0" err="1"/>
                        <a:t>atti</a:t>
                      </a:r>
                      <a:r>
                        <a:rPr lang="tr-TR" sz="2000" dirty="0"/>
                        <a:t>.\n" );</a:t>
                      </a:r>
                    </a:p>
                    <a:p>
                      <a:r>
                        <a:rPr lang="tr-TR" sz="2000" dirty="0"/>
                        <a:t>        a=a-1;</a:t>
                      </a:r>
                    </a:p>
                    <a:p>
                      <a:r>
                        <a:rPr lang="tr-TR" sz="2000" dirty="0"/>
                        <a:t>    }</a:t>
                      </a:r>
                    </a:p>
                  </a:txBody>
                  <a:tcPr/>
                </a:tc>
                <a:tc>
                  <a:txBody>
                    <a:bodyPr/>
                    <a:lstStyle/>
                    <a:p>
                      <a:r>
                        <a:rPr lang="tr-TR" sz="2000" dirty="0" err="1"/>
                        <a:t>int</a:t>
                      </a:r>
                      <a:r>
                        <a:rPr lang="tr-TR" sz="2000" dirty="0"/>
                        <a:t> a=2;</a:t>
                      </a:r>
                    </a:p>
                    <a:p>
                      <a:r>
                        <a:rPr lang="tr-TR" sz="2000" dirty="0"/>
                        <a:t>    do</a:t>
                      </a:r>
                    </a:p>
                    <a:p>
                      <a:r>
                        <a:rPr lang="tr-TR" sz="2000" dirty="0"/>
                        <a:t>    {</a:t>
                      </a:r>
                    </a:p>
                    <a:p>
                      <a:r>
                        <a:rPr lang="tr-TR" sz="2000" dirty="0"/>
                        <a:t>         </a:t>
                      </a:r>
                      <a:r>
                        <a:rPr lang="tr-TR" sz="2000" dirty="0" err="1"/>
                        <a:t>printf</a:t>
                      </a:r>
                      <a:r>
                        <a:rPr lang="tr-TR" sz="2000" dirty="0"/>
                        <a:t>("GS</a:t>
                      </a:r>
                      <a:r>
                        <a:rPr lang="tr-TR" sz="2000" baseline="0" dirty="0"/>
                        <a:t> </a:t>
                      </a:r>
                      <a:r>
                        <a:rPr lang="tr-TR" sz="2000" dirty="0" err="1"/>
                        <a:t>atti</a:t>
                      </a:r>
                      <a:r>
                        <a:rPr lang="tr-TR" sz="2000" dirty="0"/>
                        <a:t>.\n");</a:t>
                      </a:r>
                    </a:p>
                    <a:p>
                      <a:r>
                        <a:rPr lang="tr-TR" sz="2000" dirty="0"/>
                        <a:t>        </a:t>
                      </a:r>
                      <a:r>
                        <a:rPr lang="tr-TR" sz="2000" dirty="0" err="1"/>
                        <a:t>printf</a:t>
                      </a:r>
                      <a:r>
                        <a:rPr lang="tr-TR" sz="2000" dirty="0"/>
                        <a:t>("FB </a:t>
                      </a:r>
                      <a:r>
                        <a:rPr lang="tr-TR" sz="2000" dirty="0" err="1"/>
                        <a:t>atti</a:t>
                      </a:r>
                      <a:r>
                        <a:rPr lang="tr-TR" sz="2000" dirty="0"/>
                        <a:t>.\n" );</a:t>
                      </a:r>
                    </a:p>
                    <a:p>
                      <a:r>
                        <a:rPr lang="tr-TR" sz="2000" dirty="0"/>
                        <a:t>        a=a-1;    </a:t>
                      </a:r>
                    </a:p>
                    <a:p>
                      <a:r>
                        <a:rPr lang="tr-TR" sz="2000" dirty="0"/>
                        <a:t>}</a:t>
                      </a:r>
                      <a:r>
                        <a:rPr lang="tr-TR" sz="2000" dirty="0" err="1"/>
                        <a:t>while</a:t>
                      </a:r>
                      <a:r>
                        <a:rPr lang="tr-TR" sz="2000" dirty="0"/>
                        <a:t> (a&gt;0);</a:t>
                      </a:r>
                    </a:p>
                  </a:txBody>
                  <a:tcPr/>
                </a:tc>
                <a:extLst>
                  <a:ext uri="{0D108BD9-81ED-4DB2-BD59-A6C34878D82A}">
                    <a16:rowId xmlns="" xmlns:a16="http://schemas.microsoft.com/office/drawing/2014/main" val="10001"/>
                  </a:ext>
                </a:extLst>
              </a:tr>
            </a:tbl>
          </a:graphicData>
        </a:graphic>
      </p:graphicFrame>
      <p:pic>
        <p:nvPicPr>
          <p:cNvPr id="3074" name="Picture 2"/>
          <p:cNvPicPr>
            <a:picLocks noChangeAspect="1" noChangeArrowheads="1"/>
          </p:cNvPicPr>
          <p:nvPr/>
        </p:nvPicPr>
        <p:blipFill>
          <a:blip r:embed="rId3"/>
          <a:srcRect r="63763" b="77539"/>
          <a:stretch>
            <a:fillRect/>
          </a:stretch>
        </p:blipFill>
        <p:spPr bwMode="auto">
          <a:xfrm>
            <a:off x="785786" y="4572008"/>
            <a:ext cx="3689958" cy="1285884"/>
          </a:xfrm>
          <a:prstGeom prst="rect">
            <a:avLst/>
          </a:prstGeom>
          <a:noFill/>
          <a:ln w="9525">
            <a:noFill/>
            <a:miter lim="800000"/>
            <a:headEnd/>
            <a:tailEnd/>
          </a:ln>
          <a:effectLst/>
        </p:spPr>
      </p:pic>
      <p:pic>
        <p:nvPicPr>
          <p:cNvPr id="10" name="Picture 2"/>
          <p:cNvPicPr>
            <a:picLocks noChangeAspect="1" noChangeArrowheads="1"/>
          </p:cNvPicPr>
          <p:nvPr/>
        </p:nvPicPr>
        <p:blipFill>
          <a:blip r:embed="rId3"/>
          <a:srcRect r="63763" b="77539"/>
          <a:stretch>
            <a:fillRect/>
          </a:stretch>
        </p:blipFill>
        <p:spPr bwMode="auto">
          <a:xfrm>
            <a:off x="4714876" y="4572008"/>
            <a:ext cx="3689958" cy="1285884"/>
          </a:xfrm>
          <a:prstGeom prst="rect">
            <a:avLst/>
          </a:prstGeom>
          <a:noFill/>
          <a:ln w="9525">
            <a:noFill/>
            <a:miter lim="800000"/>
            <a:headEnd/>
            <a:tailEnd/>
          </a:ln>
          <a:effectLst/>
        </p:spPr>
      </p:pic>
    </p:spTree>
    <p:extLst>
      <p:ext uri="{BB962C8B-B14F-4D97-AF65-F5344CB8AC3E}">
        <p14:creationId xmlns="" xmlns:p14="http://schemas.microsoft.com/office/powerpoint/2010/main" val="4977028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heckerboard(across)">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09537"/>
            <a:ext cx="8229600" cy="461943"/>
          </a:xfrm>
          <a:noFill/>
          <a:ln/>
        </p:spPr>
        <p:txBody>
          <a:bodyPr>
            <a:normAutofit/>
          </a:bodyPr>
          <a:lstStyle/>
          <a:p>
            <a:r>
              <a:rPr lang="tr-TR" sz="2000" dirty="0"/>
              <a:t>a=-1 olduğunda iki döngü farklı sonuçlar verir</a:t>
            </a:r>
            <a:endParaRPr lang="en-US" sz="2000" dirty="0"/>
          </a:p>
        </p:txBody>
      </p:sp>
      <p:graphicFrame>
        <p:nvGraphicFramePr>
          <p:cNvPr id="2" name="Content Placeholder 1"/>
          <p:cNvGraphicFramePr>
            <a:graphicFrameLocks noGrp="1"/>
          </p:cNvGraphicFramePr>
          <p:nvPr>
            <p:ph idx="1"/>
            <p:extLst>
              <p:ext uri="{D42A27DB-BD31-4B8C-83A1-F6EECF244321}">
                <p14:modId xmlns="" xmlns:p14="http://schemas.microsoft.com/office/powerpoint/2010/main" val="2404102669"/>
              </p:ext>
            </p:extLst>
          </p:nvPr>
        </p:nvGraphicFramePr>
        <p:xfrm>
          <a:off x="857224" y="571480"/>
          <a:ext cx="7521576" cy="4955512"/>
        </p:xfrm>
        <a:graphic>
          <a:graphicData uri="http://schemas.openxmlformats.org/drawingml/2006/table">
            <a:tbl>
              <a:tblPr firstRow="1" bandRow="1">
                <a:tableStyleId>{00A15C55-8517-42AA-B614-E9B94910E393}</a:tableStyleId>
              </a:tblPr>
              <a:tblGrid>
                <a:gridCol w="3760788">
                  <a:extLst>
                    <a:ext uri="{9D8B030D-6E8A-4147-A177-3AD203B41FA5}">
                      <a16:colId xmlns="" xmlns:a16="http://schemas.microsoft.com/office/drawing/2014/main" val="20000"/>
                    </a:ext>
                  </a:extLst>
                </a:gridCol>
                <a:gridCol w="3760788">
                  <a:extLst>
                    <a:ext uri="{9D8B030D-6E8A-4147-A177-3AD203B41FA5}">
                      <a16:colId xmlns="" xmlns:a16="http://schemas.microsoft.com/office/drawing/2014/main" val="20001"/>
                    </a:ext>
                  </a:extLst>
                </a:gridCol>
              </a:tblGrid>
              <a:tr h="357190">
                <a:tc>
                  <a:txBody>
                    <a:bodyPr/>
                    <a:lstStyle/>
                    <a:p>
                      <a:r>
                        <a:rPr lang="tr-TR" dirty="0">
                          <a:solidFill>
                            <a:schemeClr val="tx1"/>
                          </a:solidFill>
                        </a:rPr>
                        <a:t>While</a:t>
                      </a:r>
                    </a:p>
                  </a:txBody>
                  <a:tcPr/>
                </a:tc>
                <a:tc>
                  <a:txBody>
                    <a:bodyPr/>
                    <a:lstStyle/>
                    <a:p>
                      <a:r>
                        <a:rPr lang="tr-TR" dirty="0">
                          <a:solidFill>
                            <a:schemeClr val="tx1"/>
                          </a:solidFill>
                        </a:rPr>
                        <a:t>Do</a:t>
                      </a:r>
                      <a:r>
                        <a:rPr lang="tr-TR" baseline="0" dirty="0">
                          <a:solidFill>
                            <a:schemeClr val="tx1"/>
                          </a:solidFill>
                        </a:rPr>
                        <a:t> While</a:t>
                      </a:r>
                      <a:endParaRPr lang="tr-TR" dirty="0">
                        <a:solidFill>
                          <a:schemeClr val="tx1"/>
                        </a:solidFill>
                      </a:endParaRPr>
                    </a:p>
                  </a:txBody>
                  <a:tcPr/>
                </a:tc>
                <a:extLst>
                  <a:ext uri="{0D108BD9-81ED-4DB2-BD59-A6C34878D82A}">
                    <a16:rowId xmlns="" xmlns:a16="http://schemas.microsoft.com/office/drawing/2014/main" val="10000"/>
                  </a:ext>
                </a:extLst>
              </a:tr>
              <a:tr h="4589752">
                <a:tc>
                  <a:txBody>
                    <a:bodyPr/>
                    <a:lstStyle/>
                    <a:p>
                      <a:r>
                        <a:rPr lang="tr-TR" sz="2000" dirty="0" err="1"/>
                        <a:t>int</a:t>
                      </a:r>
                      <a:r>
                        <a:rPr lang="tr-TR" sz="2000" dirty="0"/>
                        <a:t> a=-1;</a:t>
                      </a:r>
                    </a:p>
                    <a:p>
                      <a:r>
                        <a:rPr lang="tr-TR" sz="2000" dirty="0"/>
                        <a:t>    while (a&gt;0)</a:t>
                      </a:r>
                    </a:p>
                    <a:p>
                      <a:r>
                        <a:rPr lang="tr-TR" sz="2000" dirty="0"/>
                        <a:t>    {</a:t>
                      </a:r>
                    </a:p>
                    <a:p>
                      <a:r>
                        <a:rPr lang="tr-TR" sz="2000" dirty="0"/>
                        <a:t>        printf("GS</a:t>
                      </a:r>
                      <a:r>
                        <a:rPr lang="tr-TR" sz="2000" baseline="0" dirty="0"/>
                        <a:t> </a:t>
                      </a:r>
                      <a:r>
                        <a:rPr lang="tr-TR" sz="2000" dirty="0" err="1"/>
                        <a:t>atti</a:t>
                      </a:r>
                      <a:r>
                        <a:rPr lang="tr-TR" sz="2000" dirty="0"/>
                        <a:t>.\n");</a:t>
                      </a:r>
                    </a:p>
                    <a:p>
                      <a:r>
                        <a:rPr lang="tr-TR" sz="2000" dirty="0"/>
                        <a:t>        </a:t>
                      </a:r>
                      <a:r>
                        <a:rPr lang="tr-TR" sz="2000" dirty="0" err="1"/>
                        <a:t>printf</a:t>
                      </a:r>
                      <a:r>
                        <a:rPr lang="tr-TR" sz="2000" dirty="0"/>
                        <a:t>("FB </a:t>
                      </a:r>
                      <a:r>
                        <a:rPr lang="tr-TR" sz="2000" dirty="0" err="1"/>
                        <a:t>atti</a:t>
                      </a:r>
                      <a:r>
                        <a:rPr lang="tr-TR" sz="2000" dirty="0"/>
                        <a:t>.\n" );</a:t>
                      </a:r>
                    </a:p>
                    <a:p>
                      <a:r>
                        <a:rPr lang="tr-TR" sz="2000" dirty="0"/>
                        <a:t>        a=a-1;</a:t>
                      </a:r>
                    </a:p>
                    <a:p>
                      <a:r>
                        <a:rPr lang="tr-TR" sz="2000" dirty="0"/>
                        <a:t>    }</a:t>
                      </a:r>
                    </a:p>
                  </a:txBody>
                  <a:tcPr/>
                </a:tc>
                <a:tc>
                  <a:txBody>
                    <a:bodyPr/>
                    <a:lstStyle/>
                    <a:p>
                      <a:r>
                        <a:rPr lang="tr-TR" sz="2000" dirty="0" err="1"/>
                        <a:t>int</a:t>
                      </a:r>
                      <a:r>
                        <a:rPr lang="tr-TR" sz="2000" dirty="0"/>
                        <a:t> a=-1;</a:t>
                      </a:r>
                    </a:p>
                    <a:p>
                      <a:r>
                        <a:rPr lang="tr-TR" sz="2000" dirty="0"/>
                        <a:t>    do</a:t>
                      </a:r>
                    </a:p>
                    <a:p>
                      <a:r>
                        <a:rPr lang="tr-TR" sz="2000" dirty="0"/>
                        <a:t>    {</a:t>
                      </a:r>
                    </a:p>
                    <a:p>
                      <a:r>
                        <a:rPr lang="tr-TR" sz="2000" dirty="0"/>
                        <a:t>         </a:t>
                      </a:r>
                      <a:r>
                        <a:rPr lang="tr-TR" sz="2000" dirty="0" err="1"/>
                        <a:t>printf</a:t>
                      </a:r>
                      <a:r>
                        <a:rPr lang="tr-TR" sz="2000" dirty="0"/>
                        <a:t>("GS</a:t>
                      </a:r>
                      <a:r>
                        <a:rPr lang="tr-TR" sz="2000" baseline="0" dirty="0"/>
                        <a:t> </a:t>
                      </a:r>
                      <a:r>
                        <a:rPr lang="tr-TR" sz="2000" dirty="0" err="1"/>
                        <a:t>atti</a:t>
                      </a:r>
                      <a:r>
                        <a:rPr lang="tr-TR" sz="2000" dirty="0"/>
                        <a:t>.\n");</a:t>
                      </a:r>
                    </a:p>
                    <a:p>
                      <a:r>
                        <a:rPr lang="tr-TR" sz="2000" dirty="0"/>
                        <a:t>        </a:t>
                      </a:r>
                      <a:r>
                        <a:rPr lang="tr-TR" sz="2000" dirty="0" err="1"/>
                        <a:t>printf</a:t>
                      </a:r>
                      <a:r>
                        <a:rPr lang="tr-TR" sz="2000" dirty="0"/>
                        <a:t>("FB </a:t>
                      </a:r>
                      <a:r>
                        <a:rPr lang="tr-TR" sz="2000" dirty="0" err="1"/>
                        <a:t>atti</a:t>
                      </a:r>
                      <a:r>
                        <a:rPr lang="tr-TR" sz="2000" dirty="0"/>
                        <a:t>.\n" );</a:t>
                      </a:r>
                    </a:p>
                    <a:p>
                      <a:r>
                        <a:rPr lang="tr-TR" sz="2000" dirty="0"/>
                        <a:t>        a=a-1;    </a:t>
                      </a:r>
                    </a:p>
                    <a:p>
                      <a:r>
                        <a:rPr lang="tr-TR" sz="2000" dirty="0"/>
                        <a:t>}</a:t>
                      </a:r>
                      <a:r>
                        <a:rPr lang="tr-TR" sz="2000" dirty="0" err="1"/>
                        <a:t>while</a:t>
                      </a:r>
                      <a:r>
                        <a:rPr lang="tr-TR" sz="2000" dirty="0"/>
                        <a:t> (a&gt;0);</a:t>
                      </a:r>
                    </a:p>
                  </a:txBody>
                  <a:tcPr/>
                </a:tc>
                <a:extLst>
                  <a:ext uri="{0D108BD9-81ED-4DB2-BD59-A6C34878D82A}">
                    <a16:rowId xmlns="" xmlns:a16="http://schemas.microsoft.com/office/drawing/2014/main" val="10001"/>
                  </a:ext>
                </a:extLst>
              </a:tr>
            </a:tbl>
          </a:graphicData>
        </a:graphic>
      </p:graphicFrame>
      <p:pic>
        <p:nvPicPr>
          <p:cNvPr id="4098" name="Picture 2"/>
          <p:cNvPicPr>
            <a:picLocks noChangeAspect="1" noChangeArrowheads="1"/>
          </p:cNvPicPr>
          <p:nvPr/>
        </p:nvPicPr>
        <p:blipFill>
          <a:blip r:embed="rId3"/>
          <a:srcRect r="62665" b="82422"/>
          <a:stretch>
            <a:fillRect/>
          </a:stretch>
        </p:blipFill>
        <p:spPr bwMode="auto">
          <a:xfrm>
            <a:off x="4929190" y="4572008"/>
            <a:ext cx="3286148" cy="869852"/>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r="59919" b="87305"/>
          <a:stretch>
            <a:fillRect/>
          </a:stretch>
        </p:blipFill>
        <p:spPr bwMode="auto">
          <a:xfrm>
            <a:off x="1000100" y="4714884"/>
            <a:ext cx="3357586" cy="597911"/>
          </a:xfrm>
          <a:prstGeom prst="rect">
            <a:avLst/>
          </a:prstGeom>
          <a:noFill/>
          <a:ln w="9525">
            <a:noFill/>
            <a:miter lim="800000"/>
            <a:headEnd/>
            <a:tailEnd/>
          </a:ln>
          <a:effectLst/>
        </p:spPr>
      </p:pic>
    </p:spTree>
    <p:extLst>
      <p:ext uri="{BB962C8B-B14F-4D97-AF65-F5344CB8AC3E}">
        <p14:creationId xmlns="" xmlns:p14="http://schemas.microsoft.com/office/powerpoint/2010/main" val="4977028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heckerboard(across)">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a:t>Hatırlatma: Değişkenler tanımlandıkları blok dışında tanınmazlar.</a:t>
            </a:r>
          </a:p>
        </p:txBody>
      </p:sp>
      <p:sp>
        <p:nvSpPr>
          <p:cNvPr id="3" name="2 İçerik Yer Tutucusu"/>
          <p:cNvSpPr>
            <a:spLocks noGrp="1"/>
          </p:cNvSpPr>
          <p:nvPr>
            <p:ph sz="quarter" idx="1"/>
          </p:nvPr>
        </p:nvSpPr>
        <p:spPr>
          <a:xfrm>
            <a:off x="857224" y="1357298"/>
            <a:ext cx="2900354" cy="2781304"/>
          </a:xfr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a:lstStyle/>
          <a:p>
            <a:pPr>
              <a:buNone/>
            </a:pPr>
            <a:r>
              <a:rPr lang="tr-TR" dirty="0" err="1"/>
              <a:t>int</a:t>
            </a:r>
            <a:r>
              <a:rPr lang="tr-TR" dirty="0"/>
              <a:t> x;</a:t>
            </a:r>
          </a:p>
          <a:p>
            <a:pPr>
              <a:buNone/>
            </a:pPr>
            <a:r>
              <a:rPr lang="tr-TR" dirty="0"/>
              <a:t>do {</a:t>
            </a:r>
          </a:p>
          <a:p>
            <a:pPr>
              <a:buNone/>
            </a:pPr>
            <a:r>
              <a:rPr lang="tr-TR" dirty="0"/>
              <a:t>…</a:t>
            </a:r>
          </a:p>
          <a:p>
            <a:pPr>
              <a:buNone/>
            </a:pPr>
            <a:r>
              <a:rPr lang="tr-TR" dirty="0"/>
              <a:t>…</a:t>
            </a:r>
          </a:p>
          <a:p>
            <a:pPr>
              <a:buNone/>
            </a:pPr>
            <a:r>
              <a:rPr lang="tr-TR" dirty="0"/>
              <a:t>} </a:t>
            </a:r>
            <a:r>
              <a:rPr lang="tr-TR" dirty="0" err="1"/>
              <a:t>while</a:t>
            </a:r>
            <a:r>
              <a:rPr lang="tr-TR" dirty="0"/>
              <a:t> (x&gt;3);</a:t>
            </a:r>
          </a:p>
        </p:txBody>
      </p:sp>
      <p:sp>
        <p:nvSpPr>
          <p:cNvPr id="4" name="2 İçerik Yer Tutucusu"/>
          <p:cNvSpPr txBox="1">
            <a:spLocks/>
          </p:cNvSpPr>
          <p:nvPr/>
        </p:nvSpPr>
        <p:spPr>
          <a:xfrm>
            <a:off x="5072066" y="1357298"/>
            <a:ext cx="2900354" cy="2781304"/>
          </a:xfrm>
          <a:prstGeom prst="rect">
            <a:avLst/>
          </a:prstGeom>
        </p:spPr>
        <p:style>
          <a:lnRef idx="2">
            <a:schemeClr val="accent3"/>
          </a:lnRef>
          <a:fillRef idx="1">
            <a:schemeClr val="lt1"/>
          </a:fillRef>
          <a:effectRef idx="0">
            <a:schemeClr val="accent3"/>
          </a:effectRef>
          <a:fontRef idx="minor">
            <a:schemeClr val="dk1"/>
          </a:fontRef>
        </p:style>
        <p:txBody>
          <a:bodyPr vert="horz">
            <a:normAutofit lnSpcReduction="1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a:ln>
                  <a:noFill/>
                </a:ln>
                <a:solidFill>
                  <a:schemeClr val="tx1"/>
                </a:solidFill>
                <a:effectLst/>
                <a:uLnTx/>
                <a:uFillTx/>
                <a:latin typeface="+mn-lt"/>
                <a:ea typeface="+mn-ea"/>
                <a:cs typeface="+mn-cs"/>
              </a:rPr>
              <a:t>do {</a:t>
            </a:r>
          </a:p>
          <a:p>
            <a:pPr marL="274320" indent="-274320">
              <a:spcBef>
                <a:spcPts val="600"/>
              </a:spcBef>
              <a:buClr>
                <a:schemeClr val="accent1"/>
              </a:buClr>
              <a:buSzPct val="76000"/>
            </a:pPr>
            <a:r>
              <a:rPr lang="tr-TR" sz="2600" dirty="0"/>
              <a:t>…</a:t>
            </a:r>
          </a:p>
          <a:p>
            <a:pPr marL="274320" indent="-274320">
              <a:spcBef>
                <a:spcPts val="600"/>
              </a:spcBef>
              <a:buClr>
                <a:schemeClr val="accent1"/>
              </a:buClr>
              <a:buSzPct val="76000"/>
            </a:pPr>
            <a:r>
              <a:rPr lang="tr-TR" sz="2600" dirty="0" err="1"/>
              <a:t>int</a:t>
            </a:r>
            <a:r>
              <a:rPr lang="tr-TR" sz="2600" dirty="0"/>
              <a:t> x;</a:t>
            </a: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endParaRPr kumimoji="0" lang="tr-TR"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a:ln>
                  <a:noFill/>
                </a:ln>
                <a:solidFill>
                  <a:schemeClr val="tx1"/>
                </a:solidFill>
                <a:effectLst/>
                <a:uLnTx/>
                <a:uFillTx/>
                <a:latin typeface="+mn-lt"/>
                <a:ea typeface="+mn-ea"/>
                <a:cs typeface="+mn-cs"/>
              </a:rPr>
              <a:t>…</a:t>
            </a: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a:ln>
                  <a:noFill/>
                </a:ln>
                <a:solidFill>
                  <a:schemeClr val="tx1"/>
                </a:solidFill>
                <a:effectLst/>
                <a:uLnTx/>
                <a:uFillTx/>
                <a:latin typeface="+mn-lt"/>
                <a:ea typeface="+mn-ea"/>
                <a:cs typeface="+mn-cs"/>
              </a:rPr>
              <a:t>} </a:t>
            </a:r>
            <a:r>
              <a:rPr kumimoji="0" lang="tr-TR" sz="2600" b="0" i="0" u="none" strike="noStrike" kern="1200" cap="none" spc="0" normalizeH="0" baseline="0" noProof="0" dirty="0" err="1">
                <a:ln>
                  <a:noFill/>
                </a:ln>
                <a:solidFill>
                  <a:schemeClr val="tx1"/>
                </a:solidFill>
                <a:effectLst/>
                <a:uLnTx/>
                <a:uFillTx/>
                <a:latin typeface="+mn-lt"/>
                <a:ea typeface="+mn-ea"/>
                <a:cs typeface="+mn-cs"/>
              </a:rPr>
              <a:t>while</a:t>
            </a:r>
            <a:r>
              <a:rPr kumimoji="0" lang="tr-TR" sz="2600" b="0" i="0" u="none" strike="noStrike" kern="1200" cap="none" spc="0" normalizeH="0" baseline="0" noProof="0" dirty="0">
                <a:ln>
                  <a:noFill/>
                </a:ln>
                <a:solidFill>
                  <a:schemeClr val="tx1"/>
                </a:solidFill>
                <a:effectLst/>
                <a:uLnTx/>
                <a:uFillTx/>
                <a:latin typeface="+mn-lt"/>
                <a:ea typeface="+mn-ea"/>
                <a:cs typeface="+mn-cs"/>
              </a:rPr>
              <a:t> (x&gt;3);</a:t>
            </a:r>
          </a:p>
        </p:txBody>
      </p:sp>
      <p:sp>
        <p:nvSpPr>
          <p:cNvPr id="5" name="4 Yuvarlatılmış Dikdörtgen"/>
          <p:cNvSpPr/>
          <p:nvPr/>
        </p:nvSpPr>
        <p:spPr>
          <a:xfrm>
            <a:off x="1000100" y="4500570"/>
            <a:ext cx="235745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DOĞRU</a:t>
            </a:r>
          </a:p>
        </p:txBody>
      </p:sp>
      <p:sp>
        <p:nvSpPr>
          <p:cNvPr id="6" name="5 Yuvarlatılmış Dikdörtgen"/>
          <p:cNvSpPr/>
          <p:nvPr/>
        </p:nvSpPr>
        <p:spPr>
          <a:xfrm>
            <a:off x="5429256" y="4429132"/>
            <a:ext cx="235745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YANLIŞ</a:t>
            </a:r>
          </a:p>
        </p:txBody>
      </p:sp>
      <p:sp>
        <p:nvSpPr>
          <p:cNvPr id="7" name="6 Yuvarlatılmış Dikdörtgen"/>
          <p:cNvSpPr/>
          <p:nvPr/>
        </p:nvSpPr>
        <p:spPr>
          <a:xfrm>
            <a:off x="1893075" y="5357826"/>
            <a:ext cx="5357850"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a:t>Daha önce değindiğimiz blok kavramı döngülere ait bloklarda da aynen geçerli.</a:t>
            </a:r>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ChangeArrowheads="1"/>
          </p:cNvSpPr>
          <p:nvPr/>
        </p:nvSpPr>
        <p:spPr bwMode="auto">
          <a:xfrm>
            <a:off x="0" y="0"/>
            <a:ext cx="9144000" cy="1524000"/>
          </a:xfrm>
          <a:prstGeom prst="rect">
            <a:avLst/>
          </a:prstGeom>
          <a:noFill/>
          <a:ln w="9525">
            <a:noFill/>
            <a:miter lim="800000"/>
            <a:headEnd/>
            <a:tailEnd/>
          </a:ln>
        </p:spPr>
        <p:txBody>
          <a:bodyPr lIns="92075" tIns="46038" rIns="92075" bIns="46038" anchor="b">
            <a:prstTxWarp prst="textNoShape">
              <a:avLst/>
            </a:prstTxWarp>
          </a:bodyPr>
          <a:lstStyle/>
          <a:p>
            <a:pPr algn="ctr">
              <a:lnSpc>
                <a:spcPct val="80000"/>
              </a:lnSpc>
            </a:pPr>
            <a:r>
              <a:rPr lang="tr-TR" sz="3200" dirty="0">
                <a:solidFill>
                  <a:schemeClr val="folHlink"/>
                </a:solidFill>
              </a:rPr>
              <a:t>Meşhur </a:t>
            </a:r>
            <a:r>
              <a:rPr lang="tr-TR" sz="3200" i="1" dirty="0" err="1">
                <a:solidFill>
                  <a:schemeClr val="folHlink"/>
                </a:solidFill>
              </a:rPr>
              <a:t>for</a:t>
            </a:r>
            <a:r>
              <a:rPr lang="tr-TR" sz="3200" dirty="0">
                <a:solidFill>
                  <a:schemeClr val="folHlink"/>
                </a:solidFill>
              </a:rPr>
              <a:t> döngüsü</a:t>
            </a:r>
            <a:endParaRPr lang="en-US" sz="3200" dirty="0">
              <a:solidFill>
                <a:schemeClr val="folHlink"/>
              </a:solidFill>
            </a:endParaRPr>
          </a:p>
        </p:txBody>
      </p:sp>
      <p:sp>
        <p:nvSpPr>
          <p:cNvPr id="52228" name="Line 3"/>
          <p:cNvSpPr>
            <a:spLocks noChangeShapeType="1"/>
          </p:cNvSpPr>
          <p:nvPr/>
        </p:nvSpPr>
        <p:spPr bwMode="auto">
          <a:xfrm>
            <a:off x="41275" y="1708150"/>
            <a:ext cx="9050338" cy="0"/>
          </a:xfrm>
          <a:prstGeom prst="line">
            <a:avLst/>
          </a:prstGeom>
          <a:noFill/>
          <a:ln w="12700" cap="sq">
            <a:solidFill>
              <a:schemeClr val="bg2"/>
            </a:solidFill>
            <a:round/>
            <a:headEnd type="none" w="sm" len="sm"/>
            <a:tailEnd type="none" w="sm" len="sm"/>
          </a:ln>
        </p:spPr>
        <p:txBody>
          <a:bodyPr>
            <a:prstTxWarp prst="textNoShape">
              <a:avLst/>
            </a:prstTxWarp>
          </a:bodyPr>
          <a:lstStyle/>
          <a:p>
            <a:endParaRPr lang="en-US"/>
          </a:p>
        </p:txBody>
      </p:sp>
      <p:pic>
        <p:nvPicPr>
          <p:cNvPr id="52229" name="Picture 4" descr="ft031003l"/>
          <p:cNvPicPr>
            <a:picLocks noChangeAspect="1" noChangeArrowheads="1"/>
          </p:cNvPicPr>
          <p:nvPr/>
        </p:nvPicPr>
        <p:blipFill>
          <a:blip r:embed="rId3"/>
          <a:srcRect/>
          <a:stretch>
            <a:fillRect/>
          </a:stretch>
        </p:blipFill>
        <p:spPr bwMode="auto">
          <a:xfrm>
            <a:off x="857224" y="2571744"/>
            <a:ext cx="7746287" cy="2543185"/>
          </a:xfrm>
          <a:prstGeom prst="rect">
            <a:avLst/>
          </a:prstGeom>
          <a:noFill/>
          <a:ln w="9525">
            <a:noFill/>
            <a:miter lim="800000"/>
            <a:headEnd/>
            <a:tailEnd/>
          </a:ln>
        </p:spPr>
      </p:pic>
      <p:sp>
        <p:nvSpPr>
          <p:cNvPr id="52230" name="Text Box 5"/>
          <p:cNvSpPr txBox="1">
            <a:spLocks noChangeArrowheads="1"/>
          </p:cNvSpPr>
          <p:nvPr/>
        </p:nvSpPr>
        <p:spPr bwMode="auto">
          <a:xfrm>
            <a:off x="1571604" y="5429264"/>
            <a:ext cx="5546725" cy="435993"/>
          </a:xfrm>
          <a:prstGeom prst="rect">
            <a:avLst/>
          </a:prstGeom>
          <a:noFill/>
          <a:ln w="15875">
            <a:noFill/>
            <a:miter lim="800000"/>
            <a:headEnd/>
            <a:tailEnd/>
          </a:ln>
        </p:spPr>
        <p:txBody>
          <a:bodyPr lIns="102590" tIns="51296" rIns="102590" bIns="51296">
            <a:prstTxWarp prst="textNoShape">
              <a:avLst/>
            </a:prstTxWarp>
            <a:spAutoFit/>
          </a:bodyPr>
          <a:lstStyle/>
          <a:p>
            <a:pPr defTabSz="1019175">
              <a:lnSpc>
                <a:spcPct val="120000"/>
              </a:lnSpc>
            </a:pPr>
            <a:r>
              <a:rPr kumimoji="1" lang="en-US" sz="900" dirty="0">
                <a:solidFill>
                  <a:schemeClr val="hlink"/>
                </a:solidFill>
              </a:rPr>
              <a:t>Copyright 2004, </a:t>
            </a:r>
            <a:r>
              <a:rPr kumimoji="1" lang="en-US" sz="900" dirty="0" err="1">
                <a:solidFill>
                  <a:schemeClr val="hlink"/>
                </a:solidFill>
              </a:rPr>
              <a:t>FoxTrot</a:t>
            </a:r>
            <a:r>
              <a:rPr kumimoji="1" lang="en-US" sz="900" dirty="0">
                <a:solidFill>
                  <a:schemeClr val="hlink"/>
                </a:solidFill>
              </a:rPr>
              <a:t> by Bill Amend</a:t>
            </a:r>
            <a:r>
              <a:rPr kumimoji="1" lang="tr-TR" sz="900" dirty="0">
                <a:solidFill>
                  <a:schemeClr val="hlink"/>
                </a:solidFill>
              </a:rPr>
              <a:t> // (OH yorumuyla)</a:t>
            </a:r>
            <a:endParaRPr kumimoji="1" lang="en-US" sz="900" dirty="0">
              <a:solidFill>
                <a:schemeClr val="hlink"/>
              </a:solidFill>
            </a:endParaRPr>
          </a:p>
          <a:p>
            <a:pPr defTabSz="1019175">
              <a:lnSpc>
                <a:spcPct val="120000"/>
              </a:lnSpc>
            </a:pPr>
            <a:r>
              <a:rPr kumimoji="1" lang="en-US" sz="900" dirty="0">
                <a:solidFill>
                  <a:schemeClr val="hlink"/>
                </a:solidFill>
                <a:latin typeface="Courier New" charset="0"/>
              </a:rPr>
              <a:t>www.ucomics.com/foxtrot/2003/10/03</a:t>
            </a:r>
          </a:p>
        </p:txBody>
      </p:sp>
      <p:sp>
        <p:nvSpPr>
          <p:cNvPr id="7" name="6 Metin kutusu"/>
          <p:cNvSpPr txBox="1"/>
          <p:nvPr/>
        </p:nvSpPr>
        <p:spPr>
          <a:xfrm>
            <a:off x="857224" y="2214554"/>
            <a:ext cx="5602877" cy="369332"/>
          </a:xfrm>
          <a:prstGeom prst="rect">
            <a:avLst/>
          </a:prstGeom>
          <a:noFill/>
        </p:spPr>
        <p:txBody>
          <a:bodyPr wrap="square" rtlCol="0">
            <a:spAutoFit/>
          </a:bodyPr>
          <a:lstStyle/>
          <a:p>
            <a:r>
              <a:rPr lang="tr-TR" i="1" dirty="0"/>
              <a:t>Klasik cezanın C şekli</a:t>
            </a:r>
          </a:p>
        </p:txBody>
      </p:sp>
      <p:sp>
        <p:nvSpPr>
          <p:cNvPr id="10" name="9 Dikdörtgen"/>
          <p:cNvSpPr/>
          <p:nvPr/>
        </p:nvSpPr>
        <p:spPr bwMode="auto">
          <a:xfrm>
            <a:off x="928662" y="2571744"/>
            <a:ext cx="4572032" cy="2143140"/>
          </a:xfrm>
          <a:prstGeom prst="rect">
            <a:avLst/>
          </a:prstGeom>
          <a:solidFill>
            <a:schemeClr val="tx1"/>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endParaRPr lang="tr-TR" sz="1100" dirty="0">
              <a:solidFill>
                <a:schemeClr val="bg1"/>
              </a:solidFill>
            </a:endParaRPr>
          </a:p>
          <a:p>
            <a:r>
              <a:rPr lang="tr-TR" sz="1400" dirty="0">
                <a:solidFill>
                  <a:schemeClr val="bg1"/>
                </a:solidFill>
              </a:rPr>
              <a:t>#</a:t>
            </a:r>
            <a:r>
              <a:rPr lang="tr-TR" sz="1400" dirty="0" err="1">
                <a:solidFill>
                  <a:schemeClr val="bg1"/>
                </a:solidFill>
              </a:rPr>
              <a:t>include</a:t>
            </a:r>
            <a:r>
              <a:rPr lang="tr-TR" sz="1400" dirty="0">
                <a:solidFill>
                  <a:schemeClr val="bg1"/>
                </a:solidFill>
              </a:rPr>
              <a:t> &lt;</a:t>
            </a:r>
            <a:r>
              <a:rPr lang="tr-TR" sz="1400" dirty="0" err="1">
                <a:solidFill>
                  <a:schemeClr val="bg1"/>
                </a:solidFill>
              </a:rPr>
              <a:t>stdio</a:t>
            </a:r>
            <a:r>
              <a:rPr lang="tr-TR" sz="1400" dirty="0">
                <a:solidFill>
                  <a:schemeClr val="bg1"/>
                </a:solidFill>
              </a:rPr>
              <a:t>.h&gt;</a:t>
            </a:r>
            <a:br>
              <a:rPr lang="tr-TR" sz="1400" dirty="0">
                <a:solidFill>
                  <a:schemeClr val="bg1"/>
                </a:solidFill>
              </a:rPr>
            </a:br>
            <a:r>
              <a:rPr lang="tr-TR" sz="1400" dirty="0" err="1">
                <a:solidFill>
                  <a:schemeClr val="bg1"/>
                </a:solidFill>
              </a:rPr>
              <a:t>int</a:t>
            </a:r>
            <a:r>
              <a:rPr lang="tr-TR" sz="1400" dirty="0">
                <a:solidFill>
                  <a:schemeClr val="bg1"/>
                </a:solidFill>
              </a:rPr>
              <a:t> main()</a:t>
            </a:r>
          </a:p>
          <a:p>
            <a:r>
              <a:rPr lang="tr-TR" sz="1400" dirty="0">
                <a:solidFill>
                  <a:schemeClr val="bg1"/>
                </a:solidFill>
              </a:rPr>
              <a:t>{</a:t>
            </a:r>
          </a:p>
          <a:p>
            <a:r>
              <a:rPr lang="tr-TR" sz="1400" dirty="0" err="1">
                <a:solidFill>
                  <a:schemeClr val="bg1"/>
                </a:solidFill>
              </a:rPr>
              <a:t>int</a:t>
            </a:r>
            <a:r>
              <a:rPr lang="tr-TR" sz="1400" dirty="0">
                <a:solidFill>
                  <a:schemeClr val="bg1"/>
                </a:solidFill>
              </a:rPr>
              <a:t> </a:t>
            </a:r>
            <a:r>
              <a:rPr lang="tr-TR" sz="1400" dirty="0" err="1">
                <a:solidFill>
                  <a:schemeClr val="bg1"/>
                </a:solidFill>
              </a:rPr>
              <a:t>sayac</a:t>
            </a:r>
            <a:r>
              <a:rPr lang="tr-TR" sz="1400" dirty="0">
                <a:solidFill>
                  <a:schemeClr val="bg1"/>
                </a:solidFill>
              </a:rPr>
              <a:t>;</a:t>
            </a:r>
          </a:p>
          <a:p>
            <a:r>
              <a:rPr lang="tr-TR" sz="1400" dirty="0">
                <a:solidFill>
                  <a:schemeClr val="bg1"/>
                </a:solidFill>
              </a:rPr>
              <a:t>   </a:t>
            </a:r>
            <a:r>
              <a:rPr lang="tr-TR" sz="1400" dirty="0" err="1">
                <a:solidFill>
                  <a:schemeClr val="bg1"/>
                </a:solidFill>
              </a:rPr>
              <a:t>for</a:t>
            </a:r>
            <a:r>
              <a:rPr lang="tr-TR" sz="1400" dirty="0">
                <a:solidFill>
                  <a:schemeClr val="bg1"/>
                </a:solidFill>
              </a:rPr>
              <a:t>(</a:t>
            </a:r>
            <a:r>
              <a:rPr lang="tr-TR" sz="1400" dirty="0" err="1">
                <a:solidFill>
                  <a:schemeClr val="bg1"/>
                </a:solidFill>
              </a:rPr>
              <a:t>sayac</a:t>
            </a:r>
            <a:r>
              <a:rPr lang="tr-TR" sz="1400" dirty="0">
                <a:solidFill>
                  <a:schemeClr val="bg1"/>
                </a:solidFill>
              </a:rPr>
              <a:t>=1; </a:t>
            </a:r>
            <a:r>
              <a:rPr lang="tr-TR" sz="1400" dirty="0" err="1">
                <a:solidFill>
                  <a:schemeClr val="bg1"/>
                </a:solidFill>
              </a:rPr>
              <a:t>sayac</a:t>
            </a:r>
            <a:r>
              <a:rPr lang="tr-TR" sz="1400" dirty="0">
                <a:solidFill>
                  <a:schemeClr val="bg1"/>
                </a:solidFill>
              </a:rPr>
              <a:t>&lt;50; </a:t>
            </a:r>
            <a:r>
              <a:rPr lang="tr-TR" sz="1400" dirty="0" err="1">
                <a:solidFill>
                  <a:schemeClr val="bg1"/>
                </a:solidFill>
              </a:rPr>
              <a:t>sayac</a:t>
            </a:r>
            <a:r>
              <a:rPr lang="tr-TR" sz="1400" dirty="0">
                <a:solidFill>
                  <a:schemeClr val="bg1"/>
                </a:solidFill>
              </a:rPr>
              <a:t>++)</a:t>
            </a:r>
          </a:p>
          <a:p>
            <a:r>
              <a:rPr lang="tr-TR" sz="1400" dirty="0">
                <a:solidFill>
                  <a:schemeClr val="bg1"/>
                </a:solidFill>
              </a:rPr>
              <a:t>       </a:t>
            </a:r>
            <a:r>
              <a:rPr lang="tr-TR" sz="1400" dirty="0" err="1">
                <a:solidFill>
                  <a:schemeClr val="bg1"/>
                </a:solidFill>
              </a:rPr>
              <a:t>printf</a:t>
            </a:r>
            <a:r>
              <a:rPr lang="tr-TR" sz="1400" dirty="0">
                <a:solidFill>
                  <a:schemeClr val="bg1"/>
                </a:solidFill>
              </a:rPr>
              <a:t>("Derse </a:t>
            </a:r>
            <a:r>
              <a:rPr lang="tr-TR" sz="1400" dirty="0" err="1">
                <a:solidFill>
                  <a:schemeClr val="bg1"/>
                </a:solidFill>
              </a:rPr>
              <a:t>gec</a:t>
            </a:r>
            <a:r>
              <a:rPr lang="tr-TR" sz="1400" dirty="0">
                <a:solidFill>
                  <a:schemeClr val="bg1"/>
                </a:solidFill>
              </a:rPr>
              <a:t> </a:t>
            </a:r>
            <a:r>
              <a:rPr lang="tr-TR" sz="1400" dirty="0" err="1">
                <a:solidFill>
                  <a:schemeClr val="bg1"/>
                </a:solidFill>
              </a:rPr>
              <a:t>kalmayacagim</a:t>
            </a:r>
            <a:r>
              <a:rPr lang="tr-TR" sz="1400" dirty="0">
                <a:solidFill>
                  <a:schemeClr val="bg1"/>
                </a:solidFill>
              </a:rPr>
              <a:t>.\n");</a:t>
            </a:r>
          </a:p>
          <a:p>
            <a:r>
              <a:rPr lang="tr-TR" sz="1400" dirty="0" err="1">
                <a:solidFill>
                  <a:schemeClr val="bg1"/>
                </a:solidFill>
              </a:rPr>
              <a:t>return</a:t>
            </a:r>
            <a:r>
              <a:rPr lang="tr-TR" sz="1400" dirty="0">
                <a:solidFill>
                  <a:schemeClr val="bg1"/>
                </a:solidFill>
              </a:rPr>
              <a:t> 0;</a:t>
            </a:r>
          </a:p>
          <a:p>
            <a:r>
              <a:rPr lang="tr-TR" sz="1400" dirty="0">
                <a:solidFill>
                  <a:schemeClr val="bg1"/>
                </a:solidFill>
              </a:rPr>
              <a:t>}</a:t>
            </a:r>
          </a:p>
        </p:txBody>
      </p:sp>
      <p:sp>
        <p:nvSpPr>
          <p:cNvPr id="13" name="12 Dikdörtgen"/>
          <p:cNvSpPr/>
          <p:nvPr/>
        </p:nvSpPr>
        <p:spPr bwMode="auto">
          <a:xfrm>
            <a:off x="6286512" y="2643182"/>
            <a:ext cx="876300" cy="480060"/>
          </a:xfrm>
          <a:prstGeom prst="rect">
            <a:avLst/>
          </a:prstGeom>
          <a:solidFill>
            <a:schemeClr val="bg1"/>
          </a:solidFill>
          <a:ln w="9525" cap="flat" cmpd="sng" algn="ctr">
            <a:no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a:ln>
                <a:noFill/>
              </a:ln>
              <a:solidFill>
                <a:schemeClr val="tx1"/>
              </a:solidFill>
              <a:effectLst/>
              <a:latin typeface="Comic Sans MS" charset="0"/>
              <a:ea typeface="ＭＳ Ｐゴシック" charset="-128"/>
              <a:cs typeface="ＭＳ Ｐゴシック" charset="-128"/>
            </a:endParaRPr>
          </a:p>
        </p:txBody>
      </p:sp>
      <p:sp>
        <p:nvSpPr>
          <p:cNvPr id="12" name="11 Köşeleri Yuvarlanmış Dikdörtgen Belirtme Çizgisi"/>
          <p:cNvSpPr/>
          <p:nvPr/>
        </p:nvSpPr>
        <p:spPr bwMode="auto">
          <a:xfrm>
            <a:off x="6072198" y="2643182"/>
            <a:ext cx="1120140" cy="312420"/>
          </a:xfrm>
          <a:prstGeom prst="wedgeRoundRectCallout">
            <a:avLst>
              <a:gd name="adj1" fmla="val 46667"/>
              <a:gd name="adj2" fmla="val 65797"/>
              <a:gd name="adj3" fmla="val 16667"/>
            </a:avLst>
          </a:prstGeom>
          <a:solidFill>
            <a:srgbClr val="FFFF00"/>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tr-TR" sz="1100" dirty="0"/>
              <a:t>bir tane eksik</a:t>
            </a:r>
            <a:endParaRPr kumimoji="0" lang="tr-TR" sz="1100" b="0" i="0" u="none" strike="noStrike" cap="none" normalizeH="0" baseline="0" dirty="0">
              <a:ln>
                <a:noFill/>
              </a:ln>
              <a:effectLst/>
              <a:latin typeface="Comic Sans MS" charset="0"/>
              <a:ea typeface="ＭＳ Ｐゴシック" charset="-128"/>
              <a:cs typeface="ＭＳ Ｐゴシック"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a:ln/>
        </p:spPr>
        <p:txBody>
          <a:bodyPr/>
          <a:lstStyle/>
          <a:p>
            <a:r>
              <a:rPr lang="en-US" b="1" dirty="0"/>
              <a:t>for</a:t>
            </a:r>
            <a:r>
              <a:rPr lang="en-US" dirty="0"/>
              <a:t> </a:t>
            </a:r>
            <a:r>
              <a:rPr lang="tr-TR" dirty="0"/>
              <a:t>döngü yapısı</a:t>
            </a:r>
            <a:endParaRPr lang="en-US" dirty="0"/>
          </a:p>
        </p:txBody>
      </p:sp>
      <p:sp>
        <p:nvSpPr>
          <p:cNvPr id="6147" name="Rectangle 3"/>
          <p:cNvSpPr>
            <a:spLocks noGrp="1" noChangeArrowheads="1"/>
          </p:cNvSpPr>
          <p:nvPr>
            <p:ph idx="1"/>
          </p:nvPr>
        </p:nvSpPr>
        <p:spPr>
          <a:noFill/>
          <a:ln/>
        </p:spPr>
        <p:txBody>
          <a:bodyPr>
            <a:normAutofit/>
          </a:bodyPr>
          <a:lstStyle/>
          <a:p>
            <a:pPr>
              <a:lnSpc>
                <a:spcPct val="90000"/>
              </a:lnSpc>
            </a:pPr>
            <a:r>
              <a:rPr lang="en-US" sz="2400" b="0" dirty="0"/>
              <a:t>The for loop handles details of the counter-controlled loop </a:t>
            </a:r>
            <a:r>
              <a:rPr lang="ja-JP" altLang="en-US" sz="2400" b="0" dirty="0">
                <a:latin typeface="Arial"/>
              </a:rPr>
              <a:t>“</a:t>
            </a:r>
            <a:r>
              <a:rPr lang="en-US" sz="2400" b="0" dirty="0"/>
              <a:t>automatically</a:t>
            </a:r>
            <a:r>
              <a:rPr lang="ja-JP" altLang="en-US" sz="2400" b="0" dirty="0">
                <a:latin typeface="Arial"/>
              </a:rPr>
              <a:t>”</a:t>
            </a:r>
            <a:r>
              <a:rPr lang="en-US" sz="2400" b="0" dirty="0"/>
              <a:t>.</a:t>
            </a:r>
          </a:p>
          <a:p>
            <a:pPr>
              <a:lnSpc>
                <a:spcPct val="90000"/>
              </a:lnSpc>
            </a:pPr>
            <a:r>
              <a:rPr lang="en-US" sz="2400" b="0" dirty="0"/>
              <a:t>The initialization of the the loop control variable, the termination condition test, and control variable modification are handled in the for loop structure.</a:t>
            </a:r>
          </a:p>
          <a:p>
            <a:pPr>
              <a:lnSpc>
                <a:spcPct val="90000"/>
              </a:lnSpc>
              <a:buFontTx/>
              <a:buNone/>
            </a:pPr>
            <a:endParaRPr lang="en-US" sz="2400" dirty="0"/>
          </a:p>
          <a:p>
            <a:pPr>
              <a:lnSpc>
                <a:spcPct val="90000"/>
              </a:lnSpc>
              <a:buFontTx/>
              <a:buNone/>
            </a:pPr>
            <a:r>
              <a:rPr lang="en-US" sz="2400" dirty="0"/>
              <a:t>	for ( </a:t>
            </a:r>
            <a:r>
              <a:rPr lang="en-US" sz="2400" dirty="0" err="1"/>
              <a:t>i</a:t>
            </a:r>
            <a:r>
              <a:rPr lang="en-US" sz="2400" dirty="0"/>
              <a:t> = 1; </a:t>
            </a:r>
            <a:r>
              <a:rPr lang="en-US" sz="2400" dirty="0" err="1"/>
              <a:t>i</a:t>
            </a:r>
            <a:r>
              <a:rPr lang="en-US" sz="2400" dirty="0"/>
              <a:t> &lt; 101; </a:t>
            </a:r>
            <a:r>
              <a:rPr lang="en-US" sz="2400" dirty="0" err="1"/>
              <a:t>i</a:t>
            </a:r>
            <a:r>
              <a:rPr lang="en-US" sz="2400" dirty="0"/>
              <a:t> = </a:t>
            </a:r>
            <a:r>
              <a:rPr lang="en-US" sz="2400" dirty="0" err="1"/>
              <a:t>i</a:t>
            </a:r>
            <a:r>
              <a:rPr lang="en-US" sz="2400" dirty="0"/>
              <a:t> + 1)</a:t>
            </a:r>
          </a:p>
          <a:p>
            <a:pPr>
              <a:lnSpc>
                <a:spcPct val="90000"/>
              </a:lnSpc>
              <a:buFontTx/>
              <a:buNone/>
            </a:pPr>
            <a:r>
              <a:rPr lang="en-US" sz="2400" dirty="0"/>
              <a:t>	{</a:t>
            </a:r>
          </a:p>
          <a:p>
            <a:pPr>
              <a:lnSpc>
                <a:spcPct val="90000"/>
              </a:lnSpc>
              <a:buFontTx/>
              <a:buNone/>
            </a:pPr>
            <a:r>
              <a:rPr lang="en-US" sz="2400" dirty="0"/>
              <a:t>	</a:t>
            </a:r>
            <a:r>
              <a:rPr lang="en-US" sz="1600" dirty="0">
                <a:solidFill>
                  <a:srgbClr val="FF0000"/>
                </a:solidFill>
              </a:rPr>
              <a:t>initialization	          test        modification</a:t>
            </a:r>
            <a:r>
              <a:rPr lang="en-US" sz="2400" dirty="0">
                <a:solidFill>
                  <a:srgbClr val="FF0000"/>
                </a:solidFill>
              </a:rPr>
              <a:t>	</a:t>
            </a:r>
          </a:p>
          <a:p>
            <a:pPr>
              <a:lnSpc>
                <a:spcPct val="90000"/>
              </a:lnSpc>
              <a:buFontTx/>
              <a:buNone/>
            </a:pPr>
            <a:r>
              <a:rPr lang="en-US" sz="2400" dirty="0"/>
              <a:t>	}		</a:t>
            </a:r>
          </a:p>
        </p:txBody>
      </p:sp>
      <p:sp>
        <p:nvSpPr>
          <p:cNvPr id="6148" name="AutoShape 4"/>
          <p:cNvSpPr>
            <a:spLocks noChangeArrowheads="1"/>
          </p:cNvSpPr>
          <p:nvPr/>
        </p:nvSpPr>
        <p:spPr bwMode="auto">
          <a:xfrm rot="16200000">
            <a:off x="1431971" y="3941465"/>
            <a:ext cx="444500" cy="215900"/>
          </a:xfrm>
          <a:prstGeom prst="rightArrow">
            <a:avLst>
              <a:gd name="adj1" fmla="val 50000"/>
              <a:gd name="adj2" fmla="val 102951"/>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0" name="AutoShape 6"/>
          <p:cNvSpPr>
            <a:spLocks noChangeArrowheads="1"/>
          </p:cNvSpPr>
          <p:nvPr/>
        </p:nvSpPr>
        <p:spPr bwMode="auto">
          <a:xfrm rot="14589455">
            <a:off x="3668270" y="3959282"/>
            <a:ext cx="520700" cy="215900"/>
          </a:xfrm>
          <a:prstGeom prst="rightArrow">
            <a:avLst>
              <a:gd name="adj1" fmla="val 50000"/>
              <a:gd name="adj2" fmla="val 120599"/>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AutoShape 6"/>
          <p:cNvSpPr>
            <a:spLocks noChangeArrowheads="1"/>
          </p:cNvSpPr>
          <p:nvPr/>
        </p:nvSpPr>
        <p:spPr bwMode="auto">
          <a:xfrm rot="14856866">
            <a:off x="2573174" y="4001057"/>
            <a:ext cx="520700" cy="215900"/>
          </a:xfrm>
          <a:prstGeom prst="rightArrow">
            <a:avLst>
              <a:gd name="adj1" fmla="val 50000"/>
              <a:gd name="adj2" fmla="val 120599"/>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7 Metin kutusu"/>
          <p:cNvSpPr txBox="1"/>
          <p:nvPr/>
        </p:nvSpPr>
        <p:spPr>
          <a:xfrm>
            <a:off x="6429388" y="4214818"/>
            <a:ext cx="207170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a:t>Ekrana sayı saydıran bir kodla bu durumu test edelim.</a:t>
            </a:r>
          </a:p>
        </p:txBody>
      </p:sp>
    </p:spTree>
    <p:extLst>
      <p:ext uri="{BB962C8B-B14F-4D97-AF65-F5344CB8AC3E}">
        <p14:creationId xmlns="" xmlns:p14="http://schemas.microsoft.com/office/powerpoint/2010/main" val="3980445303"/>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Döngüler : for döngüsü</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Tx/>
              <a:buChar char="-"/>
            </a:pPr>
            <a:r>
              <a:rPr lang="tr-TR" sz="1800" b="1" dirty="0">
                <a:solidFill>
                  <a:schemeClr val="tx1"/>
                </a:solidFill>
              </a:rPr>
              <a:t> </a:t>
            </a:r>
            <a:r>
              <a:rPr lang="tr-TR" sz="1800" dirty="0" err="1">
                <a:solidFill>
                  <a:schemeClr val="tx1"/>
                </a:solidFill>
              </a:rPr>
              <a:t>for</a:t>
            </a:r>
            <a:r>
              <a:rPr lang="tr-TR" sz="1800" dirty="0">
                <a:solidFill>
                  <a:schemeClr val="tx1"/>
                </a:solidFill>
              </a:rPr>
              <a:t> döngüsü, daha önce bahsedilen kontrol parametrelerinin tanımlanması, mantıksal kontroller ve parametre güncelleştirme işlemlerinin tamamını tek bir parantez içerisinde yapabilmektedir. Bu kolaylık </a:t>
            </a:r>
            <a:r>
              <a:rPr lang="tr-TR" sz="1800" dirty="0" err="1">
                <a:solidFill>
                  <a:schemeClr val="tx1"/>
                </a:solidFill>
              </a:rPr>
              <a:t>for</a:t>
            </a:r>
            <a:r>
              <a:rPr lang="tr-TR" sz="1800" dirty="0">
                <a:solidFill>
                  <a:schemeClr val="tx1"/>
                </a:solidFill>
              </a:rPr>
              <a:t> döngüsünü diğer döngülerden daha popüler yapmaktadır. Atama, kontrol ve güncelleştirme işlemlerinin tek satırda yapılıyor olması </a:t>
            </a:r>
            <a:r>
              <a:rPr lang="tr-TR" sz="1800" dirty="0" err="1">
                <a:solidFill>
                  <a:schemeClr val="tx1"/>
                </a:solidFill>
              </a:rPr>
              <a:t>for</a:t>
            </a:r>
            <a:r>
              <a:rPr lang="tr-TR" sz="1800" dirty="0">
                <a:solidFill>
                  <a:schemeClr val="tx1"/>
                </a:solidFill>
              </a:rPr>
              <a:t> döngüsünün daha derli-toplu görünmesini sağlamaktadır. </a:t>
            </a:r>
            <a:r>
              <a:rPr lang="tr-TR" sz="1800" dirty="0" err="1">
                <a:solidFill>
                  <a:schemeClr val="tx1"/>
                </a:solidFill>
              </a:rPr>
              <a:t>For</a:t>
            </a:r>
            <a:r>
              <a:rPr lang="tr-TR" sz="1800" dirty="0">
                <a:solidFill>
                  <a:schemeClr val="tx1"/>
                </a:solidFill>
              </a:rPr>
              <a:t> döngüsünün temel yapısı şu şekildedir:</a:t>
            </a:r>
          </a:p>
          <a:p>
            <a:pPr algn="just">
              <a:buFontTx/>
              <a:buChar char="-"/>
            </a:pPr>
            <a:endParaRPr lang="tr-TR" sz="1800" dirty="0">
              <a:solidFill>
                <a:schemeClr val="tx1"/>
              </a:solidFill>
            </a:endParaRPr>
          </a:p>
          <a:p>
            <a:pPr algn="just"/>
            <a:r>
              <a:rPr lang="tr-TR" dirty="0">
                <a:solidFill>
                  <a:schemeClr val="tx1"/>
                </a:solidFill>
              </a:rPr>
              <a:t>   </a:t>
            </a:r>
            <a:r>
              <a:rPr lang="tr-TR" dirty="0" err="1">
                <a:solidFill>
                  <a:schemeClr val="tx1"/>
                </a:solidFill>
              </a:rPr>
              <a:t>for</a:t>
            </a:r>
            <a:r>
              <a:rPr lang="tr-TR" dirty="0">
                <a:solidFill>
                  <a:schemeClr val="tx1"/>
                </a:solidFill>
              </a:rPr>
              <a:t>(atama; kontrol; güncelleştirme){</a:t>
            </a:r>
          </a:p>
          <a:p>
            <a:pPr algn="just"/>
            <a:r>
              <a:rPr lang="tr-TR" dirty="0">
                <a:solidFill>
                  <a:schemeClr val="tx1"/>
                </a:solidFill>
              </a:rPr>
              <a:t>       işlem_1;</a:t>
            </a:r>
          </a:p>
          <a:p>
            <a:pPr algn="just"/>
            <a:r>
              <a:rPr lang="tr-TR" dirty="0">
                <a:solidFill>
                  <a:schemeClr val="tx1"/>
                </a:solidFill>
              </a:rPr>
              <a:t>       işlem_2;</a:t>
            </a:r>
          </a:p>
          <a:p>
            <a:pPr algn="just"/>
            <a:r>
              <a:rPr lang="tr-TR" dirty="0">
                <a:solidFill>
                  <a:schemeClr val="tx1"/>
                </a:solidFill>
              </a:rPr>
              <a:t>       …</a:t>
            </a:r>
          </a:p>
          <a:p>
            <a:pPr algn="just"/>
            <a:r>
              <a:rPr lang="tr-TR" dirty="0">
                <a:solidFill>
                  <a:schemeClr val="tx1"/>
                </a:solidFill>
              </a:rPr>
              <a:t>       işlem_n;</a:t>
            </a:r>
          </a:p>
          <a:p>
            <a:pPr algn="just"/>
            <a:r>
              <a:rPr lang="tr-TR" dirty="0">
                <a:solidFill>
                  <a:schemeClr val="tx1"/>
                </a:solidFill>
              </a:rPr>
              <a:t>   }</a:t>
            </a:r>
          </a:p>
          <a:p>
            <a:pPr algn="just"/>
            <a:endParaRPr lang="tr-TR" sz="1800" dirty="0">
              <a:solidFill>
                <a:schemeClr val="tx1"/>
              </a:solidFill>
            </a:endParaRPr>
          </a:p>
          <a:p>
            <a:pPr algn="just"/>
            <a:r>
              <a:rPr lang="tr-TR" sz="1800" dirty="0">
                <a:solidFill>
                  <a:schemeClr val="tx1"/>
                </a:solidFill>
              </a:rPr>
              <a:t>- Burada parantezler içerisinde üç durum, iki </a:t>
            </a:r>
            <a:r>
              <a:rPr lang="tr-TR" sz="1800" dirty="0" err="1">
                <a:solidFill>
                  <a:schemeClr val="tx1"/>
                </a:solidFill>
              </a:rPr>
              <a:t>noktali</a:t>
            </a:r>
            <a:r>
              <a:rPr lang="tr-TR" sz="1800" dirty="0">
                <a:solidFill>
                  <a:schemeClr val="tx1"/>
                </a:solidFill>
              </a:rPr>
              <a:t> virgül ile birbirinden ayrılır. </a:t>
            </a:r>
            <a:r>
              <a:rPr lang="tr-TR" sz="1800" dirty="0" err="1">
                <a:solidFill>
                  <a:schemeClr val="tx1"/>
                </a:solidFill>
              </a:rPr>
              <a:t>for</a:t>
            </a:r>
            <a:r>
              <a:rPr lang="tr-TR" sz="1800" dirty="0">
                <a:solidFill>
                  <a:schemeClr val="tx1"/>
                </a:solidFill>
              </a:rPr>
              <a:t> döngüsünde parantez içerisinde iki noktalı virgülün bulunması şarttır. Atama, mantıksal kontrol ve güncelleştirme işlemleri ise şart değildir.</a:t>
            </a:r>
            <a:endParaRPr lang="tr-TR" sz="2200" dirty="0">
              <a:solidFill>
                <a:schemeClr val="tx1"/>
              </a:solidFill>
            </a:endParaRPr>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a:lstStyle/>
          <a:p>
            <a:r>
              <a:rPr lang="tr-TR" dirty="0"/>
              <a:t>Sayı sayan kod…</a:t>
            </a:r>
            <a:endParaRPr lang="en-US" dirty="0"/>
          </a:p>
        </p:txBody>
      </p:sp>
      <p:cxnSp>
        <p:nvCxnSpPr>
          <p:cNvPr id="4" name="Straight Arrow Connector 3"/>
          <p:cNvCxnSpPr/>
          <p:nvPr/>
        </p:nvCxnSpPr>
        <p:spPr>
          <a:xfrm flipV="1">
            <a:off x="4491353" y="4151937"/>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491353" y="2271227"/>
            <a:ext cx="1456382" cy="382328"/>
          </a:xfrm>
          <a:prstGeom prst="rect">
            <a:avLst/>
          </a:prstGeom>
          <a:noFill/>
        </p:spPr>
        <p:txBody>
          <a:bodyPr wrap="square" rtlCol="0">
            <a:spAutoFit/>
          </a:bodyPr>
          <a:lstStyle/>
          <a:p>
            <a:r>
              <a:rPr lang="en-US" dirty="0"/>
              <a:t>output</a:t>
            </a:r>
          </a:p>
        </p:txBody>
      </p:sp>
      <p:pic>
        <p:nvPicPr>
          <p:cNvPr id="2" name="Picture 1"/>
          <p:cNvPicPr>
            <a:picLocks noChangeAspect="1"/>
          </p:cNvPicPr>
          <p:nvPr/>
        </p:nvPicPr>
        <p:blipFill>
          <a:blip r:embed="rId2"/>
          <a:stretch>
            <a:fillRect/>
          </a:stretch>
        </p:blipFill>
        <p:spPr>
          <a:xfrm>
            <a:off x="6685459" y="1249219"/>
            <a:ext cx="692855" cy="3014856"/>
          </a:xfrm>
          <a:prstGeom prst="rect">
            <a:avLst/>
          </a:prstGeom>
        </p:spPr>
      </p:pic>
      <p:pic>
        <p:nvPicPr>
          <p:cNvPr id="6" name="Picture 5"/>
          <p:cNvPicPr>
            <a:picLocks noChangeAspect="1"/>
          </p:cNvPicPr>
          <p:nvPr/>
        </p:nvPicPr>
        <p:blipFill>
          <a:blip r:embed="rId3"/>
          <a:stretch>
            <a:fillRect/>
          </a:stretch>
        </p:blipFill>
        <p:spPr>
          <a:xfrm>
            <a:off x="423840" y="1354968"/>
            <a:ext cx="4067513" cy="2562213"/>
          </a:xfrm>
          <a:prstGeom prst="rect">
            <a:avLst/>
          </a:prstGeom>
        </p:spPr>
      </p:pic>
      <p:sp>
        <p:nvSpPr>
          <p:cNvPr id="3" name="Cube 2"/>
          <p:cNvSpPr/>
          <p:nvPr/>
        </p:nvSpPr>
        <p:spPr>
          <a:xfrm>
            <a:off x="6234545" y="1249219"/>
            <a:ext cx="1551709" cy="4103723"/>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 xmlns:p14="http://schemas.microsoft.com/office/powerpoint/2010/main" val="18038476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Yuvarlatılmış Dikdörtgen"/>
          <p:cNvSpPr/>
          <p:nvPr/>
        </p:nvSpPr>
        <p:spPr>
          <a:xfrm>
            <a:off x="4929190" y="1142984"/>
            <a:ext cx="3286148"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a:t>Bizim dersimizin de bir döngüsü vardır.</a:t>
            </a:r>
          </a:p>
        </p:txBody>
      </p:sp>
      <p:sp>
        <p:nvSpPr>
          <p:cNvPr id="8" name="7 Sağ Ok"/>
          <p:cNvSpPr/>
          <p:nvPr/>
        </p:nvSpPr>
        <p:spPr>
          <a:xfrm rot="19718683">
            <a:off x="4179550" y="2012546"/>
            <a:ext cx="1071538"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1 Başlık"/>
          <p:cNvSpPr>
            <a:spLocks noGrp="1"/>
          </p:cNvSpPr>
          <p:nvPr>
            <p:ph type="title"/>
          </p:nvPr>
        </p:nvSpPr>
        <p:spPr/>
        <p:txBody>
          <a:bodyPr/>
          <a:lstStyle/>
          <a:p>
            <a:r>
              <a:rPr lang="tr-TR" dirty="0"/>
              <a:t>Bil141 Döngüsü</a:t>
            </a:r>
          </a:p>
        </p:txBody>
      </p:sp>
      <p:graphicFrame>
        <p:nvGraphicFramePr>
          <p:cNvPr id="4" name="3 İçerik Yer Tutucusu"/>
          <p:cNvGraphicFramePr>
            <a:graphicFrameLocks noGrp="1"/>
          </p:cNvGraphicFramePr>
          <p:nvPr>
            <p:ph sz="quarter" idx="1"/>
          </p:nvPr>
        </p:nvGraphicFramePr>
        <p:xfrm>
          <a:off x="500034" y="1214422"/>
          <a:ext cx="5478780" cy="3562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Metin kutusu"/>
          <p:cNvSpPr txBox="1"/>
          <p:nvPr/>
        </p:nvSpPr>
        <p:spPr>
          <a:xfrm>
            <a:off x="857224" y="5000636"/>
            <a:ext cx="7429552" cy="1200329"/>
          </a:xfrm>
          <a:prstGeom prst="rect">
            <a:avLst/>
          </a:prstGeom>
          <a:noFill/>
        </p:spPr>
        <p:txBody>
          <a:bodyPr wrap="square" rtlCol="0">
            <a:spAutoFit/>
          </a:bodyPr>
          <a:lstStyle/>
          <a:p>
            <a:r>
              <a:rPr lang="tr-TR" sz="2400" dirty="0"/>
              <a:t>Bu döngünün içinde kalmaya özen gösterelim.</a:t>
            </a:r>
          </a:p>
          <a:p>
            <a:r>
              <a:rPr lang="tr-TR" sz="2400" dirty="0"/>
              <a:t>Bunun için yaklaşmakta olan ara sınavdan başarılı bir not almanız çok önemli.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000"/>
                            </p:stCondLst>
                            <p:childTnLst>
                              <p:par>
                                <p:cTn id="9" presetID="8"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a:ln/>
        </p:spPr>
        <p:txBody>
          <a:bodyPr/>
          <a:lstStyle/>
          <a:p>
            <a:r>
              <a:rPr lang="tr-TR" dirty="0"/>
              <a:t>Şu çıktıyı veren bir kod yazınız:</a:t>
            </a:r>
            <a:endParaRPr lang="en-US" dirty="0"/>
          </a:p>
        </p:txBody>
      </p:sp>
      <p:pic>
        <p:nvPicPr>
          <p:cNvPr id="2" name="Picture 1"/>
          <p:cNvPicPr>
            <a:picLocks noChangeAspect="1"/>
          </p:cNvPicPr>
          <p:nvPr/>
        </p:nvPicPr>
        <p:blipFill>
          <a:blip r:embed="rId2"/>
          <a:stretch>
            <a:fillRect/>
          </a:stretch>
        </p:blipFill>
        <p:spPr>
          <a:xfrm>
            <a:off x="7286644" y="1500174"/>
            <a:ext cx="609599" cy="2821573"/>
          </a:xfrm>
          <a:prstGeom prst="rect">
            <a:avLst/>
          </a:prstGeom>
        </p:spPr>
      </p:pic>
      <p:pic>
        <p:nvPicPr>
          <p:cNvPr id="3" name="Picture 2"/>
          <p:cNvPicPr>
            <a:picLocks noChangeAspect="1"/>
          </p:cNvPicPr>
          <p:nvPr/>
        </p:nvPicPr>
        <p:blipFill>
          <a:blip r:embed="rId3"/>
          <a:stretch>
            <a:fillRect/>
          </a:stretch>
        </p:blipFill>
        <p:spPr>
          <a:xfrm>
            <a:off x="457200" y="2118077"/>
            <a:ext cx="3850833" cy="2577450"/>
          </a:xfrm>
          <a:prstGeom prst="rect">
            <a:avLst/>
          </a:prstGeom>
        </p:spPr>
      </p:pic>
      <p:cxnSp>
        <p:nvCxnSpPr>
          <p:cNvPr id="6" name="Straight Arrow Connector 5"/>
          <p:cNvCxnSpPr/>
          <p:nvPr/>
        </p:nvCxnSpPr>
        <p:spPr>
          <a:xfrm flipV="1">
            <a:off x="4646309" y="3601604"/>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801265" y="3137348"/>
            <a:ext cx="1456382" cy="382328"/>
          </a:xfrm>
          <a:prstGeom prst="rect">
            <a:avLst/>
          </a:prstGeom>
          <a:noFill/>
        </p:spPr>
        <p:txBody>
          <a:bodyPr wrap="square" rtlCol="0">
            <a:spAutoFit/>
          </a:bodyPr>
          <a:lstStyle/>
          <a:p>
            <a:r>
              <a:rPr lang="en-US" dirty="0"/>
              <a:t>output</a:t>
            </a:r>
          </a:p>
        </p:txBody>
      </p:sp>
      <p:sp>
        <p:nvSpPr>
          <p:cNvPr id="4" name="Cube 3"/>
          <p:cNvSpPr/>
          <p:nvPr/>
        </p:nvSpPr>
        <p:spPr>
          <a:xfrm>
            <a:off x="346363" y="1394886"/>
            <a:ext cx="3961669" cy="3484923"/>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 xmlns:p14="http://schemas.microsoft.com/office/powerpoint/2010/main" val="37563696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304800"/>
            <a:ext cx="8915400" cy="609600"/>
          </a:xfrm>
          <a:noFill/>
          <a:ln/>
        </p:spPr>
        <p:txBody>
          <a:bodyPr/>
          <a:lstStyle/>
          <a:p>
            <a:r>
              <a:rPr lang="tr-TR" sz="2400" dirty="0" err="1"/>
              <a:t>For</a:t>
            </a:r>
            <a:r>
              <a:rPr lang="tr-TR" sz="2400" dirty="0"/>
              <a:t> döngüsünün işleyiş sırası</a:t>
            </a:r>
            <a:endParaRPr lang="en-US" sz="2000" dirty="0"/>
          </a:p>
        </p:txBody>
      </p:sp>
      <p:sp>
        <p:nvSpPr>
          <p:cNvPr id="7171" name="Rectangle 3"/>
          <p:cNvSpPr>
            <a:spLocks noGrp="1" noChangeArrowheads="1"/>
          </p:cNvSpPr>
          <p:nvPr>
            <p:ph idx="1"/>
          </p:nvPr>
        </p:nvSpPr>
        <p:spPr>
          <a:noFill/>
          <a:ln/>
        </p:spPr>
        <p:txBody>
          <a:bodyPr/>
          <a:lstStyle/>
          <a:p>
            <a:r>
              <a:rPr lang="en-US" sz="2800" dirty="0"/>
              <a:t>Just as with a while loop, a for loop</a:t>
            </a:r>
          </a:p>
          <a:p>
            <a:pPr lvl="1"/>
            <a:r>
              <a:rPr lang="en-US" b="1" dirty="0"/>
              <a:t>initializes</a:t>
            </a:r>
            <a:r>
              <a:rPr lang="en-US" dirty="0"/>
              <a:t> the loop control variable </a:t>
            </a:r>
            <a:r>
              <a:rPr lang="en-US" b="1" dirty="0"/>
              <a:t>before</a:t>
            </a:r>
            <a:r>
              <a:rPr lang="en-US" dirty="0"/>
              <a:t> beginning the first loop iteration,</a:t>
            </a:r>
          </a:p>
          <a:p>
            <a:pPr lvl="1"/>
            <a:r>
              <a:rPr lang="en-US" b="1" dirty="0"/>
              <a:t>modifies</a:t>
            </a:r>
            <a:r>
              <a:rPr lang="en-US" dirty="0"/>
              <a:t> the loop control variable at the very </a:t>
            </a:r>
            <a:r>
              <a:rPr lang="en-US" b="1" dirty="0"/>
              <a:t>end</a:t>
            </a:r>
            <a:r>
              <a:rPr lang="en-US" dirty="0"/>
              <a:t> of each iteration of the loop, and</a:t>
            </a:r>
          </a:p>
          <a:p>
            <a:pPr lvl="1"/>
            <a:r>
              <a:rPr lang="en-US" b="1" dirty="0"/>
              <a:t>performs</a:t>
            </a:r>
            <a:r>
              <a:rPr lang="en-US" dirty="0"/>
              <a:t> the loop termination test </a:t>
            </a:r>
            <a:r>
              <a:rPr lang="en-US" b="1" dirty="0"/>
              <a:t>before</a:t>
            </a:r>
            <a:r>
              <a:rPr lang="en-US" dirty="0"/>
              <a:t> each iteration of the loop.</a:t>
            </a:r>
          </a:p>
          <a:p>
            <a:r>
              <a:rPr lang="en-US" sz="2300" dirty="0">
                <a:solidFill>
                  <a:schemeClr val="tx2"/>
                </a:solidFill>
              </a:rPr>
              <a:t>The for loop is easier to write and read for counter-controlled loops.</a:t>
            </a:r>
          </a:p>
        </p:txBody>
      </p:sp>
    </p:spTree>
    <p:extLst>
      <p:ext uri="{BB962C8B-B14F-4D97-AF65-F5344CB8AC3E}">
        <p14:creationId xmlns="" xmlns:p14="http://schemas.microsoft.com/office/powerpoint/2010/main" val="2351670301"/>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571472" y="1214422"/>
            <a:ext cx="3643338" cy="4055194"/>
          </a:xfrm>
          <a:prstGeom prst="rect">
            <a:avLst/>
          </a:prstGeom>
          <a:noFill/>
          <a:ln w="9525">
            <a:noFill/>
            <a:miter lim="800000"/>
            <a:headEnd/>
            <a:tailEnd/>
          </a:ln>
          <a:effectLst/>
        </p:spPr>
      </p:pic>
      <p:sp>
        <p:nvSpPr>
          <p:cNvPr id="10242" name="Rectangle 2"/>
          <p:cNvSpPr>
            <a:spLocks noGrp="1" noChangeArrowheads="1"/>
          </p:cNvSpPr>
          <p:nvPr>
            <p:ph type="title"/>
          </p:nvPr>
        </p:nvSpPr>
        <p:spPr>
          <a:xfrm>
            <a:off x="685800" y="457200"/>
            <a:ext cx="7772400" cy="609600"/>
          </a:xfrm>
          <a:noFill/>
          <a:ln/>
        </p:spPr>
        <p:txBody>
          <a:bodyPr>
            <a:normAutofit/>
          </a:bodyPr>
          <a:lstStyle/>
          <a:p>
            <a:r>
              <a:rPr lang="tr-TR" sz="3200" dirty="0"/>
              <a:t>Çalışma sırasını yazınız.</a:t>
            </a:r>
            <a:endParaRPr lang="en-US" dirty="0"/>
          </a:p>
        </p:txBody>
      </p:sp>
      <p:pic>
        <p:nvPicPr>
          <p:cNvPr id="7" name="6 Resim" descr="soru.jpg"/>
          <p:cNvPicPr>
            <a:picLocks noChangeAspect="1"/>
          </p:cNvPicPr>
          <p:nvPr/>
        </p:nvPicPr>
        <p:blipFill>
          <a:blip r:embed="rId4"/>
          <a:stretch>
            <a:fillRect/>
          </a:stretch>
        </p:blipFill>
        <p:spPr>
          <a:xfrm>
            <a:off x="6786578" y="2714620"/>
            <a:ext cx="1669706" cy="1255159"/>
          </a:xfrm>
          <a:prstGeom prst="rect">
            <a:avLst/>
          </a:prstGeom>
        </p:spPr>
      </p:pic>
      <p:sp>
        <p:nvSpPr>
          <p:cNvPr id="6" name="5 Metin kutusu"/>
          <p:cNvSpPr txBox="1"/>
          <p:nvPr/>
        </p:nvSpPr>
        <p:spPr>
          <a:xfrm>
            <a:off x="4643438" y="4429132"/>
            <a:ext cx="4071966"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000" b="1" i="1" dirty="0"/>
              <a:t>Bu soruda ekran çıktısı istenmemektedir. </a:t>
            </a:r>
          </a:p>
          <a:p>
            <a:r>
              <a:rPr lang="tr-TR" sz="2000" b="1" i="1" dirty="0"/>
              <a:t>Koddaki kısımların çalışma sırasını çıktı kutusuna peş peşe sayılarla (örn. 132…) yazınız.</a:t>
            </a:r>
          </a:p>
        </p:txBody>
      </p:sp>
      <p:sp>
        <p:nvSpPr>
          <p:cNvPr id="8" name="7 Oval"/>
          <p:cNvSpPr/>
          <p:nvPr/>
        </p:nvSpPr>
        <p:spPr>
          <a:xfrm>
            <a:off x="2357422"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a:t>1</a:t>
            </a:r>
          </a:p>
        </p:txBody>
      </p:sp>
      <p:sp>
        <p:nvSpPr>
          <p:cNvPr id="9" name="8 Oval"/>
          <p:cNvSpPr/>
          <p:nvPr/>
        </p:nvSpPr>
        <p:spPr>
          <a:xfrm>
            <a:off x="3857620"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a:t>3</a:t>
            </a:r>
          </a:p>
        </p:txBody>
      </p:sp>
      <p:cxnSp>
        <p:nvCxnSpPr>
          <p:cNvPr id="10" name="9 Düz Bağlayıcı"/>
          <p:cNvCxnSpPr/>
          <p:nvPr/>
        </p:nvCxnSpPr>
        <p:spPr>
          <a:xfrm rot="5400000">
            <a:off x="2214545"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10 Düz Bağlayıcı"/>
          <p:cNvCxnSpPr/>
          <p:nvPr/>
        </p:nvCxnSpPr>
        <p:spPr>
          <a:xfrm rot="5400000">
            <a:off x="3714743"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11 Oval"/>
          <p:cNvSpPr/>
          <p:nvPr/>
        </p:nvSpPr>
        <p:spPr>
          <a:xfrm>
            <a:off x="3143240" y="2000240"/>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a:t>2</a:t>
            </a:r>
          </a:p>
        </p:txBody>
      </p:sp>
      <p:cxnSp>
        <p:nvCxnSpPr>
          <p:cNvPr id="13" name="12 Düz Bağlayıcı"/>
          <p:cNvCxnSpPr/>
          <p:nvPr/>
        </p:nvCxnSpPr>
        <p:spPr>
          <a:xfrm rot="5400000">
            <a:off x="3000363" y="2488050"/>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3428992" y="3000372"/>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a:t>4</a:t>
            </a:r>
          </a:p>
        </p:txBody>
      </p:sp>
      <p:cxnSp>
        <p:nvCxnSpPr>
          <p:cNvPr id="15" name="14 Düz Bağlayıcı"/>
          <p:cNvCxnSpPr/>
          <p:nvPr/>
        </p:nvCxnSpPr>
        <p:spPr>
          <a:xfrm rot="10800000" flipV="1">
            <a:off x="3143240" y="3286124"/>
            <a:ext cx="285751" cy="1551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16 Oval"/>
          <p:cNvSpPr/>
          <p:nvPr/>
        </p:nvSpPr>
        <p:spPr>
          <a:xfrm>
            <a:off x="3428992" y="3714752"/>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a:t>5</a:t>
            </a:r>
          </a:p>
        </p:txBody>
      </p:sp>
      <p:cxnSp>
        <p:nvCxnSpPr>
          <p:cNvPr id="18" name="17 Düz Bağlayıcı"/>
          <p:cNvCxnSpPr/>
          <p:nvPr/>
        </p:nvCxnSpPr>
        <p:spPr>
          <a:xfrm rot="10800000" flipV="1">
            <a:off x="3143240" y="4000504"/>
            <a:ext cx="285751" cy="1551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5643570" y="1785926"/>
            <a:ext cx="250033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3200" dirty="0"/>
              <a:t>124324325</a:t>
            </a:r>
            <a:endParaRPr lang="tr-TR" dirty="0"/>
          </a:p>
        </p:txBody>
      </p:sp>
    </p:spTree>
    <p:extLst>
      <p:ext uri="{BB962C8B-B14F-4D97-AF65-F5344CB8AC3E}">
        <p14:creationId xmlns="" xmlns:p14="http://schemas.microsoft.com/office/powerpoint/2010/main" val="3264275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457200"/>
            <a:ext cx="7772400" cy="609600"/>
          </a:xfrm>
          <a:noFill/>
          <a:ln/>
        </p:spPr>
        <p:txBody>
          <a:bodyPr>
            <a:normAutofit/>
          </a:bodyPr>
          <a:lstStyle/>
          <a:p>
            <a:r>
              <a:rPr lang="tr-TR" sz="3200" dirty="0"/>
              <a:t>Bu kodun çıktısı nedir?</a:t>
            </a:r>
            <a:endParaRPr lang="en-US" dirty="0"/>
          </a:p>
        </p:txBody>
      </p:sp>
      <p:pic>
        <p:nvPicPr>
          <p:cNvPr id="1026" name="Picture 2"/>
          <p:cNvPicPr>
            <a:picLocks noChangeAspect="1" noChangeArrowheads="1"/>
          </p:cNvPicPr>
          <p:nvPr/>
        </p:nvPicPr>
        <p:blipFill>
          <a:blip r:embed="rId3"/>
          <a:srcRect/>
          <a:stretch>
            <a:fillRect/>
          </a:stretch>
        </p:blipFill>
        <p:spPr bwMode="auto">
          <a:xfrm>
            <a:off x="642910" y="1357298"/>
            <a:ext cx="4235216" cy="364333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172078" y="1571613"/>
            <a:ext cx="2971821" cy="1857388"/>
          </a:xfrm>
          <a:prstGeom prst="rect">
            <a:avLst/>
          </a:prstGeom>
          <a:noFill/>
          <a:ln w="9525">
            <a:noFill/>
            <a:miter lim="800000"/>
            <a:headEnd/>
            <a:tailEnd/>
          </a:ln>
          <a:effectLst/>
        </p:spPr>
      </p:pic>
    </p:spTree>
    <p:extLst>
      <p:ext uri="{BB962C8B-B14F-4D97-AF65-F5344CB8AC3E}">
        <p14:creationId xmlns="" xmlns:p14="http://schemas.microsoft.com/office/powerpoint/2010/main" val="3264275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Döngüler : for ve 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r>
              <a:rPr lang="tr-TR" sz="1800" b="1" i="1" dirty="0" err="1">
                <a:solidFill>
                  <a:schemeClr val="tx1"/>
                </a:solidFill>
              </a:rPr>
              <a:t>for</a:t>
            </a:r>
            <a:r>
              <a:rPr lang="tr-TR" sz="1800" dirty="0">
                <a:solidFill>
                  <a:schemeClr val="tx1"/>
                </a:solidFill>
              </a:rPr>
              <a:t> ve </a:t>
            </a:r>
            <a:r>
              <a:rPr lang="tr-TR" sz="1800" b="1" i="1" dirty="0" err="1">
                <a:solidFill>
                  <a:schemeClr val="tx1"/>
                </a:solidFill>
              </a:rPr>
              <a:t>while</a:t>
            </a:r>
            <a:r>
              <a:rPr lang="tr-TR" sz="1800" dirty="0">
                <a:solidFill>
                  <a:schemeClr val="tx1"/>
                </a:solidFill>
              </a:rPr>
              <a:t> döngüleri birbiri ile denk sayılabilir. </a:t>
            </a:r>
            <a:r>
              <a:rPr lang="tr-TR" sz="1800" b="1" i="1" dirty="0" err="1">
                <a:solidFill>
                  <a:schemeClr val="tx1"/>
                </a:solidFill>
              </a:rPr>
              <a:t>for</a:t>
            </a:r>
            <a:r>
              <a:rPr lang="tr-TR" sz="1800" dirty="0">
                <a:solidFill>
                  <a:schemeClr val="tx1"/>
                </a:solidFill>
              </a:rPr>
              <a:t> döngüsü ile yapılabilen her şey </a:t>
            </a:r>
            <a:r>
              <a:rPr lang="tr-TR" sz="1800" b="1" i="1" dirty="0" err="1">
                <a:solidFill>
                  <a:schemeClr val="tx1"/>
                </a:solidFill>
              </a:rPr>
              <a:t>while</a:t>
            </a:r>
            <a:r>
              <a:rPr lang="tr-TR" sz="1800" dirty="0">
                <a:solidFill>
                  <a:schemeClr val="tx1"/>
                </a:solidFill>
              </a:rPr>
              <a:t> döngüsü ile de yapılabilir. Aynı şekilde </a:t>
            </a:r>
            <a:r>
              <a:rPr lang="tr-TR" sz="1800" b="1" i="1" dirty="0" err="1">
                <a:solidFill>
                  <a:schemeClr val="tx1"/>
                </a:solidFill>
              </a:rPr>
              <a:t>while</a:t>
            </a:r>
            <a:r>
              <a:rPr lang="tr-TR" sz="1800" dirty="0">
                <a:solidFill>
                  <a:schemeClr val="tx1"/>
                </a:solidFill>
              </a:rPr>
              <a:t> döngüsü ile yapılabilen her şey </a:t>
            </a:r>
            <a:r>
              <a:rPr lang="tr-TR" sz="1800" b="1" i="1" dirty="0" err="1">
                <a:solidFill>
                  <a:schemeClr val="tx1"/>
                </a:solidFill>
              </a:rPr>
              <a:t>for</a:t>
            </a:r>
            <a:r>
              <a:rPr lang="tr-TR" sz="1800" dirty="0">
                <a:solidFill>
                  <a:schemeClr val="tx1"/>
                </a:solidFill>
              </a:rPr>
              <a:t> döngüsü ile de yapılabilir. Dönüşüm temel olarak şu şekilde düşünülebilir:</a:t>
            </a:r>
          </a:p>
          <a:p>
            <a:pPr algn="just">
              <a:buFontTx/>
              <a:buChar char="-"/>
            </a:pPr>
            <a:endParaRPr lang="tr-TR" sz="2200" dirty="0">
              <a:solidFill>
                <a:schemeClr val="tx1"/>
              </a:solidFill>
            </a:endParaRPr>
          </a:p>
          <a:p>
            <a:pPr algn="just"/>
            <a:endParaRPr lang="tr-TR" sz="2200" dirty="0">
              <a:solidFill>
                <a:schemeClr val="tx1"/>
              </a:solidFill>
            </a:endParaRPr>
          </a:p>
        </p:txBody>
      </p:sp>
      <p:graphicFrame>
        <p:nvGraphicFramePr>
          <p:cNvPr id="4" name="Table 3"/>
          <p:cNvGraphicFramePr>
            <a:graphicFrameLocks noGrp="1"/>
          </p:cNvGraphicFramePr>
          <p:nvPr/>
        </p:nvGraphicFramePr>
        <p:xfrm>
          <a:off x="1714480" y="2357430"/>
          <a:ext cx="6096000" cy="2113176"/>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58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err="1">
                          <a:solidFill>
                            <a:schemeClr val="tx1"/>
                          </a:solidFill>
                        </a:rPr>
                        <a:t>while</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err="1">
                          <a:solidFill>
                            <a:schemeClr val="tx1"/>
                          </a:solidFill>
                        </a:rPr>
                        <a:t>for</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295412">
                <a:tc>
                  <a:txBody>
                    <a:bodyPr/>
                    <a:lstStyle/>
                    <a:p>
                      <a:pPr algn="l"/>
                      <a:r>
                        <a:rPr lang="tr-TR" dirty="0">
                          <a:solidFill>
                            <a:schemeClr val="tx1"/>
                          </a:solidFill>
                        </a:rPr>
                        <a:t>A</a:t>
                      </a:r>
                    </a:p>
                    <a:p>
                      <a:pPr algn="l"/>
                      <a:r>
                        <a:rPr lang="tr-TR" dirty="0" err="1">
                          <a:solidFill>
                            <a:schemeClr val="tx1"/>
                          </a:solidFill>
                        </a:rPr>
                        <a:t>while</a:t>
                      </a:r>
                      <a:r>
                        <a:rPr lang="tr-TR" dirty="0">
                          <a:solidFill>
                            <a:schemeClr val="tx1"/>
                          </a:solidFill>
                        </a:rPr>
                        <a:t>(B){</a:t>
                      </a:r>
                    </a:p>
                    <a:p>
                      <a:pPr algn="l"/>
                      <a:r>
                        <a:rPr lang="tr-TR" dirty="0">
                          <a:solidFill>
                            <a:schemeClr val="tx1"/>
                          </a:solidFill>
                        </a:rPr>
                        <a:t>    blok;</a:t>
                      </a:r>
                    </a:p>
                    <a:p>
                      <a:pPr algn="l"/>
                      <a:r>
                        <a:rPr lang="tr-TR" dirty="0">
                          <a:solidFill>
                            <a:schemeClr val="tx1"/>
                          </a:solidFill>
                        </a:rPr>
                        <a:t>    C;</a:t>
                      </a:r>
                    </a:p>
                    <a:p>
                      <a:pPr algn="l"/>
                      <a:r>
                        <a:rPr lang="tr-TR" dirty="0">
                          <a:solidFill>
                            <a:schemeClr val="tx1"/>
                          </a:solidFill>
                        </a:rPr>
                        <a:t>}</a:t>
                      </a:r>
                    </a:p>
                    <a:p>
                      <a:pPr algn="l"/>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tr-TR" dirty="0" err="1">
                          <a:solidFill>
                            <a:schemeClr val="tx1"/>
                          </a:solidFill>
                        </a:rPr>
                        <a:t>for</a:t>
                      </a:r>
                      <a:r>
                        <a:rPr lang="tr-TR" dirty="0">
                          <a:solidFill>
                            <a:schemeClr val="tx1"/>
                          </a:solidFill>
                        </a:rPr>
                        <a:t>(A; B; C){</a:t>
                      </a:r>
                    </a:p>
                    <a:p>
                      <a:pPr algn="l"/>
                      <a:r>
                        <a:rPr lang="tr-TR" dirty="0">
                          <a:solidFill>
                            <a:schemeClr val="tx1"/>
                          </a:solidFill>
                        </a:rPr>
                        <a:t>    blok;</a:t>
                      </a:r>
                    </a:p>
                    <a:p>
                      <a:pPr algn="l"/>
                      <a:r>
                        <a:rPr lang="tr-TR"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a:normAutofit/>
          </a:bodyPr>
          <a:lstStyle/>
          <a:p>
            <a:r>
              <a:rPr lang="tr-TR" dirty="0"/>
              <a:t>Döngüler birbirleri cinsinden yazılabilir.</a:t>
            </a:r>
            <a:endParaRPr lang="en-US" dirty="0"/>
          </a:p>
        </p:txBody>
      </p:sp>
      <p:pic>
        <p:nvPicPr>
          <p:cNvPr id="6" name="Picture 5"/>
          <p:cNvPicPr>
            <a:picLocks noChangeAspect="1"/>
          </p:cNvPicPr>
          <p:nvPr/>
        </p:nvPicPr>
        <p:blipFill>
          <a:blip r:embed="rId2"/>
          <a:srcRect r="8998"/>
          <a:stretch>
            <a:fillRect/>
          </a:stretch>
        </p:blipFill>
        <p:spPr>
          <a:xfrm>
            <a:off x="5380798" y="1772584"/>
            <a:ext cx="3384000" cy="2342429"/>
          </a:xfrm>
          <a:prstGeom prst="rect">
            <a:avLst/>
          </a:prstGeom>
        </p:spPr>
      </p:pic>
      <p:pic>
        <p:nvPicPr>
          <p:cNvPr id="3" name="Picture 2"/>
          <p:cNvPicPr>
            <a:picLocks noChangeAspect="1"/>
          </p:cNvPicPr>
          <p:nvPr/>
        </p:nvPicPr>
        <p:blipFill>
          <a:blip r:embed="rId3"/>
          <a:stretch>
            <a:fillRect/>
          </a:stretch>
        </p:blipFill>
        <p:spPr>
          <a:xfrm>
            <a:off x="477990" y="1772584"/>
            <a:ext cx="3197426" cy="2643206"/>
          </a:xfrm>
          <a:prstGeom prst="rect">
            <a:avLst/>
          </a:prstGeom>
        </p:spPr>
      </p:pic>
      <p:sp>
        <p:nvSpPr>
          <p:cNvPr id="7" name="Frame 6"/>
          <p:cNvSpPr/>
          <p:nvPr/>
        </p:nvSpPr>
        <p:spPr>
          <a:xfrm>
            <a:off x="233721" y="1643050"/>
            <a:ext cx="4021667" cy="2942948"/>
          </a:xfrm>
          <a:prstGeom prst="frame">
            <a:avLst>
              <a:gd name="adj1" fmla="val 20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5214942" y="1643050"/>
            <a:ext cx="3796581" cy="2942948"/>
          </a:xfrm>
          <a:prstGeom prst="frame">
            <a:avLst>
              <a:gd name="adj1" fmla="val 20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Equal 7"/>
          <p:cNvSpPr/>
          <p:nvPr/>
        </p:nvSpPr>
        <p:spPr>
          <a:xfrm>
            <a:off x="4414124" y="2793887"/>
            <a:ext cx="603264" cy="578555"/>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p14="http://schemas.microsoft.com/office/powerpoint/2010/main" val="705508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İlkel bir kod bekletme yöntemi</a:t>
            </a:r>
          </a:p>
        </p:txBody>
      </p:sp>
      <p:sp>
        <p:nvSpPr>
          <p:cNvPr id="3" name="2 İçerik Yer Tutucusu"/>
          <p:cNvSpPr>
            <a:spLocks noGrp="1"/>
          </p:cNvSpPr>
          <p:nvPr>
            <p:ph sz="quarter" idx="1"/>
          </p:nvPr>
        </p:nvSpPr>
        <p:spPr/>
        <p:txBody>
          <a:bodyPr>
            <a:normAutofit lnSpcReduction="10000"/>
          </a:bodyPr>
          <a:lstStyle/>
          <a:p>
            <a:r>
              <a:rPr lang="tr-TR" dirty="0" err="1"/>
              <a:t>for</a:t>
            </a:r>
            <a:r>
              <a:rPr lang="tr-TR" dirty="0"/>
              <a:t>(i=1; i&lt;100000000; i++);</a:t>
            </a:r>
          </a:p>
          <a:p>
            <a:pPr>
              <a:buNone/>
            </a:pPr>
            <a:r>
              <a:rPr lang="tr-TR" dirty="0"/>
              <a:t>Kod bu satıra gelince sadece i++ ve kontrol işlemiyle oyalanır.</a:t>
            </a:r>
          </a:p>
          <a:p>
            <a:pPr>
              <a:buNone/>
            </a:pPr>
            <a:r>
              <a:rPr lang="tr-TR" dirty="0"/>
              <a:t>	Sondaki noktalı virgül nedeniyle kod şu şekle dönüşmüştür:</a:t>
            </a:r>
          </a:p>
          <a:p>
            <a:pPr>
              <a:buNone/>
            </a:pPr>
            <a:r>
              <a:rPr lang="tr-TR" dirty="0"/>
              <a:t>	</a:t>
            </a:r>
            <a:r>
              <a:rPr lang="tr-TR" dirty="0" err="1"/>
              <a:t>for</a:t>
            </a:r>
            <a:r>
              <a:rPr lang="tr-TR" dirty="0"/>
              <a:t>(i=1; i&lt;100000000; i++){</a:t>
            </a:r>
          </a:p>
          <a:p>
            <a:pPr>
              <a:buNone/>
            </a:pPr>
            <a:r>
              <a:rPr lang="tr-TR" dirty="0"/>
              <a:t>					//</a:t>
            </a:r>
            <a:r>
              <a:rPr lang="tr-TR" dirty="0" err="1"/>
              <a:t>hicbir</a:t>
            </a:r>
            <a:r>
              <a:rPr lang="tr-TR" dirty="0"/>
              <a:t> </a:t>
            </a:r>
            <a:r>
              <a:rPr lang="tr-TR" dirty="0" err="1"/>
              <a:t>sey</a:t>
            </a:r>
            <a:endParaRPr lang="tr-TR" dirty="0"/>
          </a:p>
          <a:p>
            <a:pPr>
              <a:buNone/>
            </a:pPr>
            <a:r>
              <a:rPr lang="tr-TR" dirty="0"/>
              <a:t>					}</a:t>
            </a:r>
          </a:p>
          <a:p>
            <a:r>
              <a:rPr lang="tr-TR" dirty="0" err="1"/>
              <a:t>while</a:t>
            </a:r>
            <a:r>
              <a:rPr lang="tr-TR" dirty="0"/>
              <a:t>(i++&lt;100000000);</a:t>
            </a:r>
          </a:p>
          <a:p>
            <a:pPr>
              <a:buNone/>
            </a:pPr>
            <a:r>
              <a:rPr lang="tr-TR" dirty="0"/>
              <a:t>da benzeri bir kullanıma sahiptir. Bu kullanımlar doğru kullanımlardır. Ancak çoğu zaman gerçekten istediğimiz bu değilken yanlışlıkla noktalı virgül koymuşuzdur.</a:t>
            </a:r>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Bunu biliyor muydunuz?</a:t>
            </a:r>
            <a:endParaRPr lang="en-US" dirty="0"/>
          </a:p>
        </p:txBody>
      </p:sp>
      <p:sp>
        <p:nvSpPr>
          <p:cNvPr id="3" name="Content Placeholder 2"/>
          <p:cNvSpPr>
            <a:spLocks noGrp="1"/>
          </p:cNvSpPr>
          <p:nvPr>
            <p:ph sz="quarter" idx="1"/>
          </p:nvPr>
        </p:nvSpPr>
        <p:spPr>
          <a:xfrm>
            <a:off x="348345" y="1323221"/>
            <a:ext cx="8229600" cy="3042356"/>
          </a:xfrm>
        </p:spPr>
        <p:txBody>
          <a:bodyPr>
            <a:normAutofit/>
          </a:bodyPr>
          <a:lstStyle/>
          <a:p>
            <a:r>
              <a:rPr lang="en-US" dirty="0"/>
              <a:t>Nowadays</a:t>
            </a:r>
            <a:r>
              <a:rPr lang="tr-TR" dirty="0"/>
              <a:t>…</a:t>
            </a:r>
            <a:endParaRPr lang="en-US" dirty="0"/>
          </a:p>
          <a:p>
            <a:pPr marL="0" indent="0">
              <a:buNone/>
            </a:pPr>
            <a:r>
              <a:rPr lang="en-US" sz="2000" dirty="0"/>
              <a:t>The entire processing circuit</a:t>
            </a:r>
          </a:p>
          <a:p>
            <a:pPr marL="0" indent="0">
              <a:buNone/>
            </a:pPr>
            <a:r>
              <a:rPr lang="en-US" sz="2000" dirty="0"/>
              <a:t> is packaged in a chip. </a:t>
            </a:r>
          </a:p>
          <a:p>
            <a:pPr marL="0" indent="0">
              <a:buNone/>
            </a:pPr>
            <a:endParaRPr lang="en-US" sz="2000" dirty="0"/>
          </a:p>
          <a:p>
            <a:pPr marL="0" indent="0">
              <a:buNone/>
            </a:pPr>
            <a:r>
              <a:rPr lang="en-US" sz="2000" dirty="0"/>
              <a:t>This is mainly due to hardware </a:t>
            </a:r>
          </a:p>
          <a:p>
            <a:pPr marL="0" indent="0">
              <a:buNone/>
            </a:pPr>
            <a:r>
              <a:rPr lang="en-US" sz="2000" dirty="0"/>
              <a:t>revolution:</a:t>
            </a:r>
          </a:p>
          <a:p>
            <a:pPr marL="0" indent="0">
              <a:buNone/>
            </a:pPr>
            <a:endParaRPr lang="en-US" dirty="0"/>
          </a:p>
          <a:p>
            <a:pPr marL="0" indent="0">
              <a:buNone/>
            </a:pPr>
            <a:endParaRPr lang="en-US" dirty="0"/>
          </a:p>
          <a:p>
            <a:endParaRPr lang="en-US" dirty="0"/>
          </a:p>
          <a:p>
            <a:endParaRPr lang="en-US"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3"/>
          <a:stretch>
            <a:fillRect/>
          </a:stretch>
        </p:blipFill>
        <p:spPr>
          <a:xfrm>
            <a:off x="3714744" y="2643182"/>
            <a:ext cx="5029908" cy="142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20070904t222147-img_3808-m.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48345" y="4322035"/>
            <a:ext cx="2477911" cy="1858433"/>
          </a:xfrm>
          <a:prstGeom prst="rect">
            <a:avLst/>
          </a:prstGeom>
        </p:spPr>
      </p:pic>
      <p:cxnSp>
        <p:nvCxnSpPr>
          <p:cNvPr id="8" name="Straight Arrow Connector 7"/>
          <p:cNvCxnSpPr/>
          <p:nvPr/>
        </p:nvCxnSpPr>
        <p:spPr>
          <a:xfrm>
            <a:off x="2826256" y="5253367"/>
            <a:ext cx="70555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descr="4-01.gif"/>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531812" y="4322035"/>
            <a:ext cx="2455333" cy="1800577"/>
          </a:xfrm>
          <a:prstGeom prst="rect">
            <a:avLst/>
          </a:prstGeom>
        </p:spPr>
      </p:pic>
      <p:sp>
        <p:nvSpPr>
          <p:cNvPr id="10" name="TextBox 9"/>
          <p:cNvSpPr txBox="1"/>
          <p:nvPr/>
        </p:nvSpPr>
        <p:spPr>
          <a:xfrm>
            <a:off x="574123" y="6195147"/>
            <a:ext cx="2477911" cy="369332"/>
          </a:xfrm>
          <a:prstGeom prst="rect">
            <a:avLst/>
          </a:prstGeom>
          <a:noFill/>
        </p:spPr>
        <p:txBody>
          <a:bodyPr wrap="square" rtlCol="0">
            <a:spAutoFit/>
          </a:bodyPr>
          <a:lstStyle/>
          <a:p>
            <a:r>
              <a:rPr lang="en-US" dirty="0"/>
              <a:t>Vacuum tubes</a:t>
            </a:r>
          </a:p>
        </p:txBody>
      </p:sp>
      <p:sp>
        <p:nvSpPr>
          <p:cNvPr id="12" name="TextBox 11"/>
          <p:cNvSpPr txBox="1"/>
          <p:nvPr/>
        </p:nvSpPr>
        <p:spPr>
          <a:xfrm>
            <a:off x="2826256" y="5493256"/>
            <a:ext cx="705556" cy="369332"/>
          </a:xfrm>
          <a:prstGeom prst="rect">
            <a:avLst/>
          </a:prstGeom>
          <a:noFill/>
        </p:spPr>
        <p:txBody>
          <a:bodyPr wrap="square" rtlCol="0">
            <a:spAutoFit/>
          </a:bodyPr>
          <a:lstStyle/>
          <a:p>
            <a:r>
              <a:rPr lang="en-US" dirty="0"/>
              <a:t>1947</a:t>
            </a:r>
          </a:p>
        </p:txBody>
      </p:sp>
      <p:cxnSp>
        <p:nvCxnSpPr>
          <p:cNvPr id="14" name="Straight Arrow Connector 13"/>
          <p:cNvCxnSpPr/>
          <p:nvPr/>
        </p:nvCxnSpPr>
        <p:spPr>
          <a:xfrm>
            <a:off x="5987145" y="5253367"/>
            <a:ext cx="70555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5" name="Picture 14" descr="Microchips.jp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692701" y="4448002"/>
            <a:ext cx="2232814" cy="1674610"/>
          </a:xfrm>
          <a:prstGeom prst="rect">
            <a:avLst/>
          </a:prstGeom>
        </p:spPr>
      </p:pic>
      <p:sp>
        <p:nvSpPr>
          <p:cNvPr id="16" name="TextBox 15"/>
          <p:cNvSpPr txBox="1"/>
          <p:nvPr/>
        </p:nvSpPr>
        <p:spPr>
          <a:xfrm>
            <a:off x="5987145" y="5460990"/>
            <a:ext cx="705556" cy="369332"/>
          </a:xfrm>
          <a:prstGeom prst="rect">
            <a:avLst/>
          </a:prstGeom>
          <a:noFill/>
        </p:spPr>
        <p:txBody>
          <a:bodyPr wrap="square" rtlCol="0">
            <a:spAutoFit/>
          </a:bodyPr>
          <a:lstStyle/>
          <a:p>
            <a:r>
              <a:rPr lang="en-US" dirty="0"/>
              <a:t>1965</a:t>
            </a:r>
          </a:p>
        </p:txBody>
      </p:sp>
      <p:sp>
        <p:nvSpPr>
          <p:cNvPr id="17" name="TextBox 16"/>
          <p:cNvSpPr txBox="1"/>
          <p:nvPr/>
        </p:nvSpPr>
        <p:spPr>
          <a:xfrm>
            <a:off x="3969693" y="6184995"/>
            <a:ext cx="1904563" cy="369332"/>
          </a:xfrm>
          <a:prstGeom prst="rect">
            <a:avLst/>
          </a:prstGeom>
          <a:noFill/>
        </p:spPr>
        <p:txBody>
          <a:bodyPr wrap="square" rtlCol="0">
            <a:spAutoFit/>
          </a:bodyPr>
          <a:lstStyle/>
          <a:p>
            <a:r>
              <a:rPr lang="en-US" dirty="0"/>
              <a:t>Transistors</a:t>
            </a:r>
          </a:p>
        </p:txBody>
      </p:sp>
      <p:sp>
        <p:nvSpPr>
          <p:cNvPr id="18" name="TextBox 17"/>
          <p:cNvSpPr txBox="1"/>
          <p:nvPr/>
        </p:nvSpPr>
        <p:spPr>
          <a:xfrm>
            <a:off x="6447604" y="6176803"/>
            <a:ext cx="2477911" cy="369332"/>
          </a:xfrm>
          <a:prstGeom prst="rect">
            <a:avLst/>
          </a:prstGeom>
          <a:noFill/>
        </p:spPr>
        <p:txBody>
          <a:bodyPr wrap="square" rtlCol="0">
            <a:spAutoFit/>
          </a:bodyPr>
          <a:lstStyle/>
          <a:p>
            <a:r>
              <a:rPr lang="en-US" dirty="0"/>
              <a:t>Integrated circuits (ICs) </a:t>
            </a:r>
          </a:p>
        </p:txBody>
      </p:sp>
      <p:pic>
        <p:nvPicPr>
          <p:cNvPr id="21" name="20 Resim" descr="ge t1243b inside.JPG"/>
          <p:cNvPicPr>
            <a:picLocks noChangeAspect="1"/>
          </p:cNvPicPr>
          <p:nvPr/>
        </p:nvPicPr>
        <p:blipFill>
          <a:blip r:embed="rId7" cstate="print"/>
          <a:stretch>
            <a:fillRect/>
          </a:stretch>
        </p:blipFill>
        <p:spPr>
          <a:xfrm>
            <a:off x="5786446" y="500042"/>
            <a:ext cx="2928958" cy="1740900"/>
          </a:xfrm>
          <a:prstGeom prst="rect">
            <a:avLst/>
          </a:prstGeom>
        </p:spPr>
      </p:pic>
      <p:sp>
        <p:nvSpPr>
          <p:cNvPr id="22" name="21 Metin kutusu"/>
          <p:cNvSpPr txBox="1"/>
          <p:nvPr/>
        </p:nvSpPr>
        <p:spPr>
          <a:xfrm>
            <a:off x="6429388" y="2214554"/>
            <a:ext cx="1953612" cy="369332"/>
          </a:xfrm>
          <a:prstGeom prst="rect">
            <a:avLst/>
          </a:prstGeom>
          <a:noFill/>
        </p:spPr>
        <p:txBody>
          <a:bodyPr wrap="none" rtlCol="0">
            <a:spAutoFit/>
          </a:bodyPr>
          <a:lstStyle/>
          <a:p>
            <a:r>
              <a:rPr lang="tr-TR" dirty="0"/>
              <a:t>Vakum tüplü radyo</a:t>
            </a:r>
          </a:p>
        </p:txBody>
      </p:sp>
      <p:sp>
        <p:nvSpPr>
          <p:cNvPr id="23" name="22 Oval"/>
          <p:cNvSpPr/>
          <p:nvPr/>
        </p:nvSpPr>
        <p:spPr>
          <a:xfrm>
            <a:off x="7286644" y="1214422"/>
            <a:ext cx="1214446" cy="1143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4" name="23 Resim" descr="main-qimg-b0abd8972ea94c1f05bf47153099cc8e-c.jpeg"/>
          <p:cNvPicPr>
            <a:picLocks noChangeAspect="1"/>
          </p:cNvPicPr>
          <p:nvPr/>
        </p:nvPicPr>
        <p:blipFill>
          <a:blip r:embed="rId8"/>
          <a:stretch>
            <a:fillRect/>
          </a:stretch>
        </p:blipFill>
        <p:spPr>
          <a:xfrm>
            <a:off x="7286644" y="2643182"/>
            <a:ext cx="1461373" cy="916221"/>
          </a:xfrm>
          <a:prstGeom prst="rect">
            <a:avLst/>
          </a:prstGeom>
        </p:spPr>
      </p:pic>
    </p:spTree>
    <p:extLst>
      <p:ext uri="{BB962C8B-B14F-4D97-AF65-F5344CB8AC3E}">
        <p14:creationId xmlns="" xmlns:p14="http://schemas.microsoft.com/office/powerpoint/2010/main" val="3745963960"/>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Hatırlatma: break </a:t>
            </a:r>
            <a:r>
              <a:rPr lang="tr-TR" dirty="0"/>
              <a:t>ve </a:t>
            </a:r>
            <a:r>
              <a:rPr lang="tr-TR" dirty="0" err="1"/>
              <a:t>continue</a:t>
            </a:r>
            <a:endParaRPr lang="tr-TR" dirty="0"/>
          </a:p>
        </p:txBody>
      </p:sp>
      <p:sp>
        <p:nvSpPr>
          <p:cNvPr id="3" name="2 İçerik Yer Tutucusu"/>
          <p:cNvSpPr>
            <a:spLocks noGrp="1"/>
          </p:cNvSpPr>
          <p:nvPr>
            <p:ph sz="quarter" idx="1"/>
          </p:nvPr>
        </p:nvSpPr>
        <p:spPr/>
        <p:txBody>
          <a:bodyPr/>
          <a:lstStyle/>
          <a:p>
            <a:r>
              <a:rPr lang="tr-TR" sz="2400" b="1" i="1" dirty="0"/>
              <a:t> break: </a:t>
            </a:r>
            <a:r>
              <a:rPr lang="tr-TR" sz="2400" dirty="0"/>
              <a:t>Görüldüğü yerdeki döngünün dışına çıkılmasını sağlar. Eğer iç içe döngüler varsa ve döngülerin hepsinden çıkılmak isteniyorsa her bir döngü için ayrı break komutu kullanılmalıdır. </a:t>
            </a:r>
            <a:r>
              <a:rPr lang="tr-TR" sz="2400" b="1" dirty="0"/>
              <a:t>Ancak döngü (ya da bir </a:t>
            </a:r>
            <a:r>
              <a:rPr lang="tr-TR" sz="2400" b="1" dirty="0" err="1"/>
              <a:t>switch</a:t>
            </a:r>
            <a:r>
              <a:rPr lang="tr-TR" sz="2400" b="1" dirty="0"/>
              <a:t>) dışında kullanımı derleme hatasına neden olur.</a:t>
            </a:r>
          </a:p>
          <a:p>
            <a:endParaRPr lang="tr-TR" sz="2400" b="1" dirty="0"/>
          </a:p>
          <a:p>
            <a:r>
              <a:rPr lang="tr-TR" sz="2400" b="1" i="1" dirty="0"/>
              <a:t> </a:t>
            </a:r>
            <a:r>
              <a:rPr lang="tr-TR" sz="2400" b="1" i="1" dirty="0" err="1"/>
              <a:t>continue</a:t>
            </a:r>
            <a:r>
              <a:rPr lang="tr-TR" sz="2400" b="1" i="1" dirty="0"/>
              <a:t>: </a:t>
            </a:r>
            <a:r>
              <a:rPr lang="tr-TR" sz="2400" dirty="0"/>
              <a:t>Görüldüğü döngü bloğunda o turdaki sonraki kodları es geçer ve döngünün bir sonraki turuna atlar. Böylece kod döngüye devam eder; </a:t>
            </a:r>
            <a:r>
              <a:rPr lang="tr-TR" sz="2400" dirty="0" err="1"/>
              <a:t>break’ten</a:t>
            </a:r>
            <a:r>
              <a:rPr lang="tr-TR" sz="2400" dirty="0"/>
              <a:t> farklı olarak kodu döngüden çıkartmaz. Ancak döngü dışında kullanımı derleme hatasına neden olur.</a:t>
            </a:r>
          </a:p>
          <a:p>
            <a:endParaRPr lang="tr-TR" sz="2400" b="1" dirty="0"/>
          </a:p>
          <a:p>
            <a:endParaRPr lang="tr-TR" sz="2400" b="1" dirty="0"/>
          </a:p>
          <a:p>
            <a:endParaRPr lang="tr-TR" sz="2400" b="1" dirty="0"/>
          </a:p>
          <a:p>
            <a:endParaRPr lang="tr-TR" sz="2800" b="1" dirty="0"/>
          </a:p>
          <a:p>
            <a:endParaRPr lang="tr-TR" dirty="0"/>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noFill/>
          <a:ln/>
        </p:spPr>
        <p:txBody>
          <a:bodyPr>
            <a:normAutofit/>
          </a:bodyPr>
          <a:lstStyle/>
          <a:p>
            <a:r>
              <a:rPr lang="tr-TR" dirty="0"/>
              <a:t>Örnek: </a:t>
            </a:r>
            <a:r>
              <a:rPr lang="tr-TR" dirty="0" err="1"/>
              <a:t>for</a:t>
            </a:r>
            <a:r>
              <a:rPr lang="tr-TR" dirty="0"/>
              <a:t> döngüsünde bir break kullanımı</a:t>
            </a:r>
            <a:endParaRPr lang="en-US" sz="2000" dirty="0"/>
          </a:p>
        </p:txBody>
      </p:sp>
      <p:pic>
        <p:nvPicPr>
          <p:cNvPr id="5" name="Picture 4"/>
          <p:cNvPicPr>
            <a:picLocks noChangeAspect="1"/>
          </p:cNvPicPr>
          <p:nvPr/>
        </p:nvPicPr>
        <p:blipFill>
          <a:blip r:embed="rId2"/>
          <a:stretch>
            <a:fillRect/>
          </a:stretch>
        </p:blipFill>
        <p:spPr>
          <a:xfrm>
            <a:off x="500034" y="1357298"/>
            <a:ext cx="5857916" cy="4034496"/>
          </a:xfrm>
          <a:prstGeom prst="rect">
            <a:avLst/>
          </a:prstGeom>
        </p:spPr>
      </p:pic>
      <p:cxnSp>
        <p:nvCxnSpPr>
          <p:cNvPr id="9" name="Straight Arrow Connector 8"/>
          <p:cNvCxnSpPr/>
          <p:nvPr/>
        </p:nvCxnSpPr>
        <p:spPr>
          <a:xfrm flipV="1">
            <a:off x="4429124" y="3286124"/>
            <a:ext cx="1456382" cy="2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6286135" y="3013726"/>
            <a:ext cx="2578100" cy="469900"/>
          </a:xfrm>
          <a:prstGeom prst="rect">
            <a:avLst/>
          </a:prstGeom>
        </p:spPr>
      </p:pic>
      <p:pic>
        <p:nvPicPr>
          <p:cNvPr id="8"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714612" y="5000636"/>
            <a:ext cx="1071570" cy="10763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135963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Döngüler</a:t>
            </a:r>
            <a:endParaRPr lang="en-US" dirty="0"/>
          </a:p>
        </p:txBody>
      </p:sp>
      <p:sp>
        <p:nvSpPr>
          <p:cNvPr id="3" name="2 İçerik Yer Tutucusu"/>
          <p:cNvSpPr>
            <a:spLocks noGrp="1"/>
          </p:cNvSpPr>
          <p:nvPr>
            <p:ph sz="quarter" idx="1"/>
          </p:nvPr>
        </p:nvSpPr>
        <p:spPr/>
        <p:txBody>
          <a:bodyPr>
            <a:normAutofit/>
          </a:bodyPr>
          <a:lstStyle/>
          <a:p>
            <a:r>
              <a:rPr lang="tr-TR" dirty="0" err="1"/>
              <a:t>while</a:t>
            </a:r>
            <a:r>
              <a:rPr lang="tr-TR" dirty="0"/>
              <a:t>, do </a:t>
            </a:r>
            <a:r>
              <a:rPr lang="tr-TR" dirty="0" err="1"/>
              <a:t>while</a:t>
            </a:r>
            <a:r>
              <a:rPr lang="tr-TR" dirty="0"/>
              <a:t> ve for döngüleri</a:t>
            </a:r>
          </a:p>
          <a:p>
            <a:endParaRPr lang="tr-TR" dirty="0"/>
          </a:p>
          <a:p>
            <a:pPr>
              <a:buNone/>
            </a:pPr>
            <a:endParaRPr lang="tr-TR" dirty="0"/>
          </a:p>
          <a:p>
            <a:pPr lvl="1"/>
            <a:endParaRPr lang="tr-TR" dirty="0"/>
          </a:p>
          <a:p>
            <a:pPr lvl="1"/>
            <a:endParaRPr lang="tr-TR" dirty="0"/>
          </a:p>
          <a:p>
            <a:pPr lvl="1"/>
            <a:endParaRPr lang="tr-TR" dirty="0"/>
          </a:p>
          <a:p>
            <a:endParaRPr lang="tr-TR" dirty="0"/>
          </a:p>
        </p:txBody>
      </p:sp>
      <p:pic>
        <p:nvPicPr>
          <p:cNvPr id="5" name="Picture 2" descr="http://media.giphy.com/media/z9c1ZCvaH5WBq/giphy.gif"/>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2438400" y="2678258"/>
            <a:ext cx="3810000" cy="214312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6" name="Horizontal Scroll 3"/>
          <p:cNvSpPr/>
          <p:nvPr/>
        </p:nvSpPr>
        <p:spPr>
          <a:xfrm>
            <a:off x="1905000" y="4385831"/>
            <a:ext cx="5126182" cy="1579418"/>
          </a:xfrm>
          <a:prstGeom prst="horizontalScroll">
            <a:avLst/>
          </a:prstGeom>
          <a:solidFill>
            <a:schemeClr val="accent3">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2400" i="1" dirty="0" err="1">
                <a:solidFill>
                  <a:schemeClr val="tx1"/>
                </a:solidFill>
              </a:rPr>
              <a:t>while</a:t>
            </a:r>
            <a:r>
              <a:rPr lang="tr-TR" sz="2400" i="1" dirty="0">
                <a:solidFill>
                  <a:schemeClr val="tx1"/>
                </a:solidFill>
              </a:rPr>
              <a:t> döngüsünü iyi anlarsak diğerleri kolay olur.</a:t>
            </a:r>
          </a:p>
        </p:txBody>
      </p:sp>
      <p:pic>
        <p:nvPicPr>
          <p:cNvPr id="7" name="3 İçerik Yer Tutucusu" descr="bilgisayar.wmf">
            <a:extLst>
              <a:ext uri="{FF2B5EF4-FFF2-40B4-BE49-F238E27FC236}">
                <a16:creationId xmlns="" xmlns:a16="http://schemas.microsoft.com/office/drawing/2014/main" id="{E9C9A6D4-8FAC-4A18-A1AB-3230A15C6D41}"/>
              </a:ext>
            </a:extLst>
          </p:cNvPr>
          <p:cNvPicPr>
            <a:picLocks noChangeAspect="1"/>
          </p:cNvPicPr>
          <p:nvPr/>
        </p:nvPicPr>
        <p:blipFill>
          <a:blip r:embed="rId3"/>
          <a:stretch>
            <a:fillRect/>
          </a:stretch>
        </p:blipFill>
        <p:spPr>
          <a:xfrm>
            <a:off x="5099591" y="1219200"/>
            <a:ext cx="1182390" cy="1207152"/>
          </a:xfrm>
          <a:prstGeom prst="rect">
            <a:avLst/>
          </a:prstGeom>
        </p:spPr>
      </p:pic>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2495"/>
          <a:stretch>
            <a:fillRect/>
          </a:stretch>
        </p:blipFill>
        <p:spPr>
          <a:xfrm>
            <a:off x="543202" y="1357298"/>
            <a:ext cx="4478001" cy="4243993"/>
          </a:xfrm>
          <a:prstGeom prst="rect">
            <a:avLst/>
          </a:prstGeom>
        </p:spPr>
      </p:pic>
      <p:sp>
        <p:nvSpPr>
          <p:cNvPr id="21506" name="Rectangle 2"/>
          <p:cNvSpPr>
            <a:spLocks noGrp="1" noChangeArrowheads="1"/>
          </p:cNvSpPr>
          <p:nvPr>
            <p:ph type="title"/>
          </p:nvPr>
        </p:nvSpPr>
        <p:spPr>
          <a:noFill/>
          <a:ln/>
        </p:spPr>
        <p:txBody>
          <a:bodyPr/>
          <a:lstStyle/>
          <a:p>
            <a:r>
              <a:rPr lang="tr-TR" sz="2400" dirty="0"/>
              <a:t>Örnek: </a:t>
            </a:r>
            <a:r>
              <a:rPr lang="tr-TR" sz="2400" dirty="0" err="1"/>
              <a:t>for</a:t>
            </a:r>
            <a:r>
              <a:rPr lang="tr-TR" sz="2400" dirty="0"/>
              <a:t> döngüsünde bir </a:t>
            </a:r>
            <a:r>
              <a:rPr lang="tr-TR" sz="2400" dirty="0" err="1"/>
              <a:t>continue</a:t>
            </a:r>
            <a:r>
              <a:rPr lang="tr-TR" sz="2400" dirty="0"/>
              <a:t> kullanımı</a:t>
            </a:r>
            <a:endParaRPr lang="en-US" sz="2400" dirty="0"/>
          </a:p>
        </p:txBody>
      </p:sp>
      <p:pic>
        <p:nvPicPr>
          <p:cNvPr id="4" name="Picture 3"/>
          <p:cNvPicPr>
            <a:picLocks noChangeAspect="1"/>
          </p:cNvPicPr>
          <p:nvPr/>
        </p:nvPicPr>
        <p:blipFill>
          <a:blip r:embed="rId3"/>
          <a:stretch>
            <a:fillRect/>
          </a:stretch>
        </p:blipFill>
        <p:spPr>
          <a:xfrm>
            <a:off x="6288607" y="3229928"/>
            <a:ext cx="2195707" cy="515770"/>
          </a:xfrm>
          <a:prstGeom prst="rect">
            <a:avLst/>
          </a:prstGeom>
        </p:spPr>
      </p:pic>
      <p:pic>
        <p:nvPicPr>
          <p:cNvPr id="6" name="5 Resim" descr="sheep-jumping-over-fence-clipart-1.jpg"/>
          <p:cNvPicPr>
            <a:picLocks noChangeAspect="1"/>
          </p:cNvPicPr>
          <p:nvPr/>
        </p:nvPicPr>
        <p:blipFill>
          <a:blip r:embed="rId4" cstate="print"/>
          <a:stretch>
            <a:fillRect/>
          </a:stretch>
        </p:blipFill>
        <p:spPr>
          <a:xfrm>
            <a:off x="2571736" y="4929198"/>
            <a:ext cx="2359945" cy="1251951"/>
          </a:xfrm>
          <a:prstGeom prst="rect">
            <a:avLst/>
          </a:prstGeom>
        </p:spPr>
      </p:pic>
    </p:spTree>
    <p:extLst>
      <p:ext uri="{BB962C8B-B14F-4D97-AF65-F5344CB8AC3E}">
        <p14:creationId xmlns="" xmlns:p14="http://schemas.microsoft.com/office/powerpoint/2010/main" val="22133731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a:solidFill>
                  <a:schemeClr val="tx2">
                    <a:lumMod val="60000"/>
                    <a:lumOff val="40000"/>
                  </a:schemeClr>
                </a:solidFill>
              </a:rPr>
              <a:t>for</a:t>
            </a:r>
            <a:r>
              <a:rPr lang="tr-TR" sz="4000" b="1" dirty="0">
                <a:solidFill>
                  <a:schemeClr val="tx2">
                    <a:lumMod val="60000"/>
                    <a:lumOff val="40000"/>
                  </a:schemeClr>
                </a:solidFill>
              </a:rPr>
              <a:t> döngüsünün incelikleri</a:t>
            </a:r>
          </a:p>
        </p:txBody>
      </p:sp>
      <p:sp>
        <p:nvSpPr>
          <p:cNvPr id="3" name="Alt Başlık 2"/>
          <p:cNvSpPr>
            <a:spLocks noGrp="1"/>
          </p:cNvSpPr>
          <p:nvPr>
            <p:ph sz="quarter" idx="1"/>
          </p:nvPr>
        </p:nvSpPr>
        <p:spPr>
          <a:xfrm>
            <a:off x="457200" y="1219200"/>
            <a:ext cx="8229600" cy="5353072"/>
          </a:xfrm>
        </p:spPr>
        <p:txBody>
          <a:bodyPr>
            <a:normAutofit/>
          </a:bodyPr>
          <a:lstStyle/>
          <a:p>
            <a:pPr algn="just">
              <a:buFontTx/>
              <a:buChar char="-"/>
            </a:pPr>
            <a:r>
              <a:rPr lang="tr-TR" sz="2400" b="1" dirty="0">
                <a:solidFill>
                  <a:schemeClr val="tx1"/>
                </a:solidFill>
              </a:rPr>
              <a:t> </a:t>
            </a:r>
            <a:r>
              <a:rPr lang="tr-TR" sz="2400" dirty="0">
                <a:solidFill>
                  <a:schemeClr val="tx1"/>
                </a:solidFill>
              </a:rPr>
              <a:t>Aşağıda bazı kullanımlar ve söz dizim(</a:t>
            </a:r>
            <a:r>
              <a:rPr lang="tr-TR" sz="2400" dirty="0" err="1">
                <a:solidFill>
                  <a:schemeClr val="tx1"/>
                </a:solidFill>
              </a:rPr>
              <a:t>syntax</a:t>
            </a:r>
            <a:r>
              <a:rPr lang="tr-TR" sz="2400" dirty="0">
                <a:solidFill>
                  <a:schemeClr val="tx1"/>
                </a:solidFill>
              </a:rPr>
              <a:t>) durumları anlatılmıştır:</a:t>
            </a:r>
          </a:p>
          <a:p>
            <a:pPr algn="just">
              <a:buFont typeface="Wingdings" pitchFamily="2" charset="2"/>
              <a:buChar char="§"/>
            </a:pPr>
            <a:r>
              <a:rPr lang="tr-TR" sz="2800" dirty="0">
                <a:solidFill>
                  <a:schemeClr val="tx1"/>
                </a:solidFill>
              </a:rPr>
              <a:t> </a:t>
            </a:r>
            <a:r>
              <a:rPr lang="tr-TR" sz="2800" dirty="0" err="1">
                <a:solidFill>
                  <a:schemeClr val="tx1"/>
                </a:solidFill>
              </a:rPr>
              <a:t>for</a:t>
            </a:r>
            <a:r>
              <a:rPr lang="tr-TR" sz="2800" dirty="0">
                <a:solidFill>
                  <a:schemeClr val="tx1"/>
                </a:solidFill>
              </a:rPr>
              <a:t>( ; ; ){ … } </a:t>
            </a:r>
          </a:p>
          <a:p>
            <a:pPr algn="just">
              <a:buFont typeface="Wingdings" pitchFamily="2" charset="2"/>
              <a:buChar char="Ø"/>
            </a:pPr>
            <a:r>
              <a:rPr lang="tr-TR" sz="2000" dirty="0">
                <a:solidFill>
                  <a:schemeClr val="tx1"/>
                </a:solidFill>
              </a:rPr>
              <a:t> Bu doğru bir kullanımdır. </a:t>
            </a:r>
            <a:r>
              <a:rPr lang="tr-TR" sz="2000" dirty="0" err="1">
                <a:solidFill>
                  <a:schemeClr val="tx1"/>
                </a:solidFill>
              </a:rPr>
              <a:t>for</a:t>
            </a:r>
            <a:r>
              <a:rPr lang="tr-TR" sz="2000" dirty="0">
                <a:solidFill>
                  <a:schemeClr val="tx1"/>
                </a:solidFill>
              </a:rPr>
              <a:t> döngüsünde üç kısım da boş bırakılabilir. Bu özel kullanım sonsuz bir döngü oluşturur.</a:t>
            </a:r>
          </a:p>
          <a:p>
            <a:pPr algn="just">
              <a:buFont typeface="Wingdings" pitchFamily="2" charset="2"/>
              <a:buChar char="§"/>
            </a:pPr>
            <a:r>
              <a:rPr lang="tr-TR" sz="2800" dirty="0">
                <a:solidFill>
                  <a:schemeClr val="tx1"/>
                </a:solidFill>
              </a:rPr>
              <a:t> </a:t>
            </a:r>
            <a:r>
              <a:rPr lang="tr-TR" sz="2800" dirty="0" err="1">
                <a:solidFill>
                  <a:schemeClr val="tx1"/>
                </a:solidFill>
              </a:rPr>
              <a:t>int</a:t>
            </a:r>
            <a:r>
              <a:rPr lang="tr-TR" sz="2800" dirty="0">
                <a:solidFill>
                  <a:schemeClr val="tx1"/>
                </a:solidFill>
              </a:rPr>
              <a:t> x;</a:t>
            </a:r>
          </a:p>
          <a:p>
            <a:pPr algn="just"/>
            <a:r>
              <a:rPr lang="tr-TR" sz="2800" dirty="0">
                <a:solidFill>
                  <a:schemeClr val="tx1"/>
                </a:solidFill>
              </a:rPr>
              <a:t>   </a:t>
            </a:r>
            <a:r>
              <a:rPr lang="tr-TR" sz="2800" dirty="0" err="1">
                <a:solidFill>
                  <a:schemeClr val="tx1"/>
                </a:solidFill>
              </a:rPr>
              <a:t>for</a:t>
            </a:r>
            <a:r>
              <a:rPr lang="tr-TR" sz="2800" dirty="0">
                <a:solidFill>
                  <a:schemeClr val="tx1"/>
                </a:solidFill>
              </a:rPr>
              <a:t>(x=0; x&lt;5; x++){ … }</a:t>
            </a:r>
          </a:p>
          <a:p>
            <a:pPr algn="just">
              <a:buFont typeface="Wingdings" pitchFamily="2" charset="2"/>
              <a:buChar char="Ø"/>
            </a:pPr>
            <a:r>
              <a:rPr lang="tr-TR" sz="2400" dirty="0">
                <a:solidFill>
                  <a:schemeClr val="tx1"/>
                </a:solidFill>
              </a:rPr>
              <a:t> Bu doğru bir kullanımdır. İlk kısımda parametre tanımlanmış ve değeri atanmış, ikinci kısımda kontrol yapılmış, üçüncü kısımda da güncelleştirme yapılmıştır.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a:solidFill>
                  <a:schemeClr val="tx2">
                    <a:lumMod val="60000"/>
                    <a:lumOff val="40000"/>
                  </a:schemeClr>
                </a:solidFill>
              </a:rPr>
              <a:t>for</a:t>
            </a:r>
            <a:r>
              <a:rPr lang="tr-TR" sz="4000" b="1" dirty="0">
                <a:solidFill>
                  <a:schemeClr val="tx2">
                    <a:lumMod val="60000"/>
                    <a:lumOff val="40000"/>
                  </a:schemeClr>
                </a:solidFill>
              </a:rPr>
              <a:t> döngüsünün incelikleri</a:t>
            </a:r>
          </a:p>
        </p:txBody>
      </p:sp>
      <p:sp>
        <p:nvSpPr>
          <p:cNvPr id="3" name="Alt Başlık 2"/>
          <p:cNvSpPr>
            <a:spLocks noGrp="1"/>
          </p:cNvSpPr>
          <p:nvPr>
            <p:ph sz="quarter" idx="1"/>
          </p:nvPr>
        </p:nvSpPr>
        <p:spPr>
          <a:xfrm>
            <a:off x="457200" y="1219200"/>
            <a:ext cx="8229600" cy="5353072"/>
          </a:xfrm>
        </p:spPr>
        <p:txBody>
          <a:bodyPr>
            <a:normAutofit/>
          </a:bodyPr>
          <a:lstStyle/>
          <a:p>
            <a:pPr algn="just">
              <a:buFontTx/>
              <a:buChar char="-"/>
            </a:pPr>
            <a:r>
              <a:rPr lang="tr-TR" sz="2800" dirty="0" err="1">
                <a:solidFill>
                  <a:schemeClr val="tx1"/>
                </a:solidFill>
              </a:rPr>
              <a:t>int</a:t>
            </a:r>
            <a:r>
              <a:rPr lang="tr-TR" sz="2800" dirty="0">
                <a:solidFill>
                  <a:schemeClr val="tx1"/>
                </a:solidFill>
              </a:rPr>
              <a:t> c = 5;</a:t>
            </a:r>
          </a:p>
          <a:p>
            <a:pPr algn="just"/>
            <a:r>
              <a:rPr lang="tr-TR" sz="2800" dirty="0">
                <a:solidFill>
                  <a:schemeClr val="tx1"/>
                </a:solidFill>
              </a:rPr>
              <a:t>   </a:t>
            </a:r>
            <a:r>
              <a:rPr lang="tr-TR" sz="2800" dirty="0" err="1">
                <a:solidFill>
                  <a:schemeClr val="tx1"/>
                </a:solidFill>
              </a:rPr>
              <a:t>int</a:t>
            </a:r>
            <a:r>
              <a:rPr lang="tr-TR" sz="2800" dirty="0">
                <a:solidFill>
                  <a:schemeClr val="tx1"/>
                </a:solidFill>
              </a:rPr>
              <a:t> i, j, k;</a:t>
            </a:r>
          </a:p>
          <a:p>
            <a:pPr algn="just"/>
            <a:r>
              <a:rPr lang="tr-TR" sz="2800" dirty="0">
                <a:solidFill>
                  <a:schemeClr val="tx1"/>
                </a:solidFill>
              </a:rPr>
              <a:t>   for(i=0, j=0, k=0 </a:t>
            </a:r>
            <a:r>
              <a:rPr lang="tr-TR" sz="2800" b="1" dirty="0">
                <a:solidFill>
                  <a:schemeClr val="tx1"/>
                </a:solidFill>
              </a:rPr>
              <a:t>;</a:t>
            </a:r>
            <a:r>
              <a:rPr lang="tr-TR" sz="2800" dirty="0">
                <a:solidFill>
                  <a:schemeClr val="tx1"/>
                </a:solidFill>
              </a:rPr>
              <a:t> c*k&lt;100 </a:t>
            </a:r>
            <a:r>
              <a:rPr lang="tr-TR" sz="2800" b="1" dirty="0">
                <a:solidFill>
                  <a:schemeClr val="tx1"/>
                </a:solidFill>
              </a:rPr>
              <a:t>;</a:t>
            </a:r>
            <a:r>
              <a:rPr lang="tr-TR" sz="2800" dirty="0">
                <a:solidFill>
                  <a:schemeClr val="tx1"/>
                </a:solidFill>
              </a:rPr>
              <a:t> c =c+i, k++){ … }</a:t>
            </a:r>
          </a:p>
          <a:p>
            <a:pPr algn="just">
              <a:buFont typeface="Wingdings" pitchFamily="2" charset="2"/>
              <a:buChar char="Ø"/>
            </a:pPr>
            <a:r>
              <a:rPr lang="tr-TR" sz="2400" dirty="0">
                <a:solidFill>
                  <a:schemeClr val="tx1"/>
                </a:solidFill>
              </a:rPr>
              <a:t> Bu da doğru bir kullanımdır. Birinci kısımda virgüllerle ayırarak birden fazla atama yapılabilir. Aynı şekilde üçüncü kısımda da virgüllerle ayırarak birden fazla güncelleştirme yapılabilir.</a:t>
            </a:r>
          </a:p>
        </p:txBody>
      </p:sp>
      <p:sp>
        <p:nvSpPr>
          <p:cNvPr id="4" name="Rectangle 3">
            <a:extLst>
              <a:ext uri="{FF2B5EF4-FFF2-40B4-BE49-F238E27FC236}">
                <a16:creationId xmlns="" xmlns:a16="http://schemas.microsoft.com/office/drawing/2014/main" id="{6D6EA99B-3F18-49F7-A44F-D0FFA934EE35}"/>
              </a:ext>
            </a:extLst>
          </p:cNvPr>
          <p:cNvSpPr/>
          <p:nvPr/>
        </p:nvSpPr>
        <p:spPr>
          <a:xfrm>
            <a:off x="3923928" y="4293096"/>
            <a:ext cx="396044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Daha iyi anlamak için önce while ile aynı döngüyü kurmaya çalışın.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57200" y="1219200"/>
            <a:ext cx="8229600" cy="5424510"/>
          </a:xfrm>
        </p:spPr>
        <p:txBody>
          <a:bodyPr>
            <a:normAutofit/>
          </a:bodyPr>
          <a:lstStyle/>
          <a:p>
            <a:pPr algn="just">
              <a:buFont typeface="Wingdings" pitchFamily="2" charset="2"/>
              <a:buChar char="§"/>
            </a:pPr>
            <a:r>
              <a:rPr lang="tr-TR" sz="2400" dirty="0" err="1">
                <a:solidFill>
                  <a:schemeClr val="tx1"/>
                </a:solidFill>
              </a:rPr>
              <a:t>int</a:t>
            </a:r>
            <a:r>
              <a:rPr lang="tr-TR" sz="2400" dirty="0">
                <a:solidFill>
                  <a:schemeClr val="tx1"/>
                </a:solidFill>
              </a:rPr>
              <a:t> i;</a:t>
            </a:r>
          </a:p>
          <a:p>
            <a:pPr algn="just"/>
            <a:r>
              <a:rPr lang="tr-TR" sz="2400" dirty="0">
                <a:solidFill>
                  <a:schemeClr val="tx1"/>
                </a:solidFill>
              </a:rPr>
              <a:t>   </a:t>
            </a:r>
            <a:r>
              <a:rPr lang="tr-TR" sz="2400" dirty="0" err="1">
                <a:solidFill>
                  <a:schemeClr val="tx1"/>
                </a:solidFill>
              </a:rPr>
              <a:t>for</a:t>
            </a:r>
            <a:r>
              <a:rPr lang="tr-TR" sz="2400" dirty="0">
                <a:solidFill>
                  <a:schemeClr val="tx1"/>
                </a:solidFill>
              </a:rPr>
              <a:t>(i=0 </a:t>
            </a:r>
            <a:r>
              <a:rPr lang="tr-TR" sz="2400" b="1" dirty="0">
                <a:solidFill>
                  <a:schemeClr val="tx1"/>
                </a:solidFill>
              </a:rPr>
              <a:t>;</a:t>
            </a:r>
            <a:r>
              <a:rPr lang="tr-TR" sz="2400" dirty="0">
                <a:solidFill>
                  <a:schemeClr val="tx1"/>
                </a:solidFill>
              </a:rPr>
              <a:t> i&lt;5 </a:t>
            </a:r>
            <a:r>
              <a:rPr lang="tr-TR" sz="2400" b="1" dirty="0">
                <a:solidFill>
                  <a:schemeClr val="tx1"/>
                </a:solidFill>
              </a:rPr>
              <a:t>;</a:t>
            </a:r>
            <a:r>
              <a:rPr lang="tr-TR" sz="2400" dirty="0">
                <a:solidFill>
                  <a:schemeClr val="tx1"/>
                </a:solidFill>
              </a:rPr>
              <a:t> i++);</a:t>
            </a:r>
          </a:p>
          <a:p>
            <a:pPr algn="just">
              <a:buFont typeface="Wingdings" pitchFamily="2" charset="2"/>
              <a:buChar char="Ø"/>
            </a:pPr>
            <a:r>
              <a:rPr lang="tr-TR" sz="2400" dirty="0">
                <a:solidFill>
                  <a:schemeClr val="tx1"/>
                </a:solidFill>
              </a:rPr>
              <a:t> Bu da doğru bir kullanımdır. Eğer bir </a:t>
            </a:r>
            <a:r>
              <a:rPr lang="tr-TR" sz="2400" dirty="0" err="1">
                <a:solidFill>
                  <a:schemeClr val="tx1"/>
                </a:solidFill>
              </a:rPr>
              <a:t>if</a:t>
            </a:r>
            <a:r>
              <a:rPr lang="tr-TR" sz="2400" dirty="0">
                <a:solidFill>
                  <a:schemeClr val="tx1"/>
                </a:solidFill>
              </a:rPr>
              <a:t>, </a:t>
            </a:r>
            <a:r>
              <a:rPr lang="tr-TR" sz="2400" dirty="0" err="1">
                <a:solidFill>
                  <a:schemeClr val="tx1"/>
                </a:solidFill>
              </a:rPr>
              <a:t>while</a:t>
            </a:r>
            <a:r>
              <a:rPr lang="tr-TR" sz="2400" dirty="0">
                <a:solidFill>
                  <a:schemeClr val="tx1"/>
                </a:solidFill>
              </a:rPr>
              <a:t> veya </a:t>
            </a:r>
            <a:r>
              <a:rPr lang="tr-TR" sz="2400" dirty="0" err="1">
                <a:solidFill>
                  <a:schemeClr val="tx1"/>
                </a:solidFill>
              </a:rPr>
              <a:t>for</a:t>
            </a:r>
            <a:r>
              <a:rPr lang="tr-TR" sz="2400" dirty="0">
                <a:solidFill>
                  <a:schemeClr val="tx1"/>
                </a:solidFill>
              </a:rPr>
              <a:t> döngüsünün içerisinde herhangi bir şey çalıştırılmayacaksa (hiçbir iş yapmayan blok) bu ifadelerin sonuna noktalı virgül gelebilir. Bu, söz dizim(</a:t>
            </a:r>
            <a:r>
              <a:rPr lang="tr-TR" sz="2400" dirty="0" err="1">
                <a:solidFill>
                  <a:schemeClr val="tx1"/>
                </a:solidFill>
              </a:rPr>
              <a:t>syntax</a:t>
            </a:r>
            <a:r>
              <a:rPr lang="tr-TR" sz="2400" dirty="0">
                <a:solidFill>
                  <a:schemeClr val="tx1"/>
                </a:solidFill>
              </a:rPr>
              <a:t>) olarak doğru bir kullanımdır. O nedenle hata vermez. Eğer amacınız gerçekten bu değilse, işiniz bitmeden noktalı virgül kullanmayın.</a:t>
            </a:r>
          </a:p>
        </p:txBody>
      </p:sp>
      <p:sp>
        <p:nvSpPr>
          <p:cNvPr id="6" name="Başlık 1"/>
          <p:cNvSpPr>
            <a:spLocks noGrp="1"/>
          </p:cNvSpPr>
          <p:nvPr>
            <p:ph type="title"/>
          </p:nvPr>
        </p:nvSpPr>
        <p:spPr>
          <a:xfrm>
            <a:off x="457200" y="152400"/>
            <a:ext cx="8229600" cy="990600"/>
          </a:xfrm>
        </p:spPr>
        <p:txBody>
          <a:bodyPr>
            <a:normAutofit/>
          </a:bodyPr>
          <a:lstStyle/>
          <a:p>
            <a:r>
              <a:rPr lang="tr-TR" sz="4000" b="1" dirty="0" err="1">
                <a:solidFill>
                  <a:schemeClr val="tx2">
                    <a:lumMod val="60000"/>
                    <a:lumOff val="40000"/>
                  </a:schemeClr>
                </a:solidFill>
              </a:rPr>
              <a:t>for</a:t>
            </a:r>
            <a:r>
              <a:rPr lang="tr-TR" sz="4000" b="1" dirty="0">
                <a:solidFill>
                  <a:schemeClr val="tx2">
                    <a:lumMod val="60000"/>
                    <a:lumOff val="40000"/>
                  </a:schemeClr>
                </a:solidFill>
              </a:rPr>
              <a:t> döngüsünün incelikleri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57200" y="1219200"/>
            <a:ext cx="8229600" cy="5424510"/>
          </a:xfrm>
        </p:spPr>
        <p:txBody>
          <a:bodyPr>
            <a:normAutofit/>
          </a:bodyPr>
          <a:lstStyle/>
          <a:p>
            <a:pPr algn="just">
              <a:buFont typeface="Wingdings" pitchFamily="2" charset="2"/>
              <a:buChar char="§"/>
            </a:pPr>
            <a:r>
              <a:rPr lang="tr-TR" sz="2400" dirty="0">
                <a:solidFill>
                  <a:schemeClr val="tx1"/>
                </a:solidFill>
              </a:rPr>
              <a:t> </a:t>
            </a:r>
            <a:r>
              <a:rPr lang="tr-TR" sz="2400" dirty="0" err="1">
                <a:solidFill>
                  <a:schemeClr val="tx1"/>
                </a:solidFill>
              </a:rPr>
              <a:t>int</a:t>
            </a:r>
            <a:r>
              <a:rPr lang="tr-TR" sz="2400" dirty="0">
                <a:solidFill>
                  <a:schemeClr val="tx1"/>
                </a:solidFill>
              </a:rPr>
              <a:t> a;</a:t>
            </a:r>
          </a:p>
          <a:p>
            <a:pPr algn="just"/>
            <a:r>
              <a:rPr lang="tr-TR" sz="2400" dirty="0">
                <a:solidFill>
                  <a:schemeClr val="tx1"/>
                </a:solidFill>
              </a:rPr>
              <a:t>   </a:t>
            </a:r>
            <a:r>
              <a:rPr lang="tr-TR" sz="2400" dirty="0" err="1">
                <a:solidFill>
                  <a:schemeClr val="tx1"/>
                </a:solidFill>
              </a:rPr>
              <a:t>for</a:t>
            </a:r>
            <a:r>
              <a:rPr lang="tr-TR" sz="2400" dirty="0">
                <a:solidFill>
                  <a:schemeClr val="tx1"/>
                </a:solidFill>
              </a:rPr>
              <a:t>(a=0; a&lt;4; ) { … }</a:t>
            </a:r>
          </a:p>
          <a:p>
            <a:pPr algn="just">
              <a:buFont typeface="Wingdings" pitchFamily="2" charset="2"/>
              <a:buChar char="Ø"/>
            </a:pPr>
            <a:r>
              <a:rPr lang="tr-TR" sz="2400" dirty="0">
                <a:solidFill>
                  <a:schemeClr val="tx1"/>
                </a:solidFill>
              </a:rPr>
              <a:t> Bu doğru bir kullanımdır. Birinci kısımda atama yapılmıştır. İkinci kısımda mantıksal ifade vardır, üçüncü kısım boştur ama bu kısımların zaten şart olmadığını söylemiştik.</a:t>
            </a:r>
          </a:p>
          <a:p>
            <a:pPr algn="just">
              <a:buFont typeface="Wingdings" pitchFamily="2" charset="2"/>
              <a:buChar char="§"/>
            </a:pPr>
            <a:r>
              <a:rPr lang="tr-TR" sz="2400" dirty="0">
                <a:solidFill>
                  <a:schemeClr val="tx1"/>
                </a:solidFill>
              </a:rPr>
              <a:t> </a:t>
            </a:r>
            <a:r>
              <a:rPr lang="tr-TR" sz="2400" dirty="0" err="1">
                <a:solidFill>
                  <a:schemeClr val="tx1"/>
                </a:solidFill>
              </a:rPr>
              <a:t>int</a:t>
            </a:r>
            <a:r>
              <a:rPr lang="tr-TR" sz="2400" dirty="0">
                <a:solidFill>
                  <a:schemeClr val="tx1"/>
                </a:solidFill>
              </a:rPr>
              <a:t> c = 0;</a:t>
            </a:r>
          </a:p>
          <a:p>
            <a:pPr algn="just"/>
            <a:r>
              <a:rPr lang="tr-TR" sz="2400" dirty="0">
                <a:solidFill>
                  <a:schemeClr val="tx1"/>
                </a:solidFill>
              </a:rPr>
              <a:t>   </a:t>
            </a:r>
            <a:r>
              <a:rPr lang="tr-TR" sz="2400" dirty="0" err="1">
                <a:solidFill>
                  <a:schemeClr val="tx1"/>
                </a:solidFill>
              </a:rPr>
              <a:t>for</a:t>
            </a:r>
            <a:r>
              <a:rPr lang="tr-TR" sz="2400" dirty="0">
                <a:solidFill>
                  <a:schemeClr val="tx1"/>
                </a:solidFill>
              </a:rPr>
              <a:t>(c++; c&lt;4; c++) { … }</a:t>
            </a:r>
          </a:p>
          <a:p>
            <a:pPr algn="just">
              <a:buFont typeface="Wingdings" pitchFamily="2" charset="2"/>
              <a:buChar char="Ø"/>
            </a:pPr>
            <a:r>
              <a:rPr lang="tr-TR" sz="2400" dirty="0">
                <a:solidFill>
                  <a:schemeClr val="tx1"/>
                </a:solidFill>
              </a:rPr>
              <a:t> Bu da doğru bir kullanımdır. İlk kısımda önceden tanımlanmış bir parametrenin değeri değiştiriliyor, </a:t>
            </a:r>
            <a:r>
              <a:rPr lang="tr-TR" sz="2400" dirty="0" err="1">
                <a:solidFill>
                  <a:schemeClr val="tx1"/>
                </a:solidFill>
              </a:rPr>
              <a:t>for</a:t>
            </a:r>
            <a:r>
              <a:rPr lang="tr-TR" sz="2400" dirty="0">
                <a:solidFill>
                  <a:schemeClr val="tx1"/>
                </a:solidFill>
              </a:rPr>
              <a:t> döngüsünde buna izin verilir. İkinci ve üçüncü kısımlar da doğru şekilde yazılmış.</a:t>
            </a:r>
          </a:p>
        </p:txBody>
      </p:sp>
      <p:sp>
        <p:nvSpPr>
          <p:cNvPr id="6" name="Başlık 1"/>
          <p:cNvSpPr>
            <a:spLocks noGrp="1"/>
          </p:cNvSpPr>
          <p:nvPr>
            <p:ph type="title"/>
          </p:nvPr>
        </p:nvSpPr>
        <p:spPr>
          <a:xfrm>
            <a:off x="457200" y="152400"/>
            <a:ext cx="8229600" cy="990600"/>
          </a:xfrm>
        </p:spPr>
        <p:txBody>
          <a:bodyPr>
            <a:normAutofit/>
          </a:bodyPr>
          <a:lstStyle/>
          <a:p>
            <a:r>
              <a:rPr lang="tr-TR" sz="4000" b="1" dirty="0" err="1">
                <a:solidFill>
                  <a:schemeClr val="tx2">
                    <a:lumMod val="60000"/>
                    <a:lumOff val="40000"/>
                  </a:schemeClr>
                </a:solidFill>
              </a:rPr>
              <a:t>for</a:t>
            </a:r>
            <a:r>
              <a:rPr lang="tr-TR" sz="4000" b="1" dirty="0">
                <a:solidFill>
                  <a:schemeClr val="tx2">
                    <a:lumMod val="60000"/>
                    <a:lumOff val="40000"/>
                  </a:schemeClr>
                </a:solidFill>
              </a:rPr>
              <a:t> döngüsünün incelikleri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a:solidFill>
                  <a:schemeClr val="tx2">
                    <a:lumMod val="60000"/>
                    <a:lumOff val="40000"/>
                  </a:schemeClr>
                </a:solidFill>
              </a:rPr>
              <a:t>for</a:t>
            </a:r>
            <a:r>
              <a:rPr lang="tr-TR" sz="4000" b="1" dirty="0">
                <a:solidFill>
                  <a:schemeClr val="tx2">
                    <a:lumMod val="60000"/>
                    <a:lumOff val="40000"/>
                  </a:schemeClr>
                </a:solidFill>
              </a:rPr>
              <a:t> döngüsünün incelikleri</a:t>
            </a:r>
          </a:p>
        </p:txBody>
      </p:sp>
      <p:sp>
        <p:nvSpPr>
          <p:cNvPr id="3" name="Alt Başlık 2"/>
          <p:cNvSpPr>
            <a:spLocks noGrp="1"/>
          </p:cNvSpPr>
          <p:nvPr>
            <p:ph sz="quarter" idx="1"/>
          </p:nvPr>
        </p:nvSpPr>
        <p:spPr>
          <a:xfrm>
            <a:off x="457200" y="1219200"/>
            <a:ext cx="8229600" cy="5353072"/>
          </a:xfrm>
        </p:spPr>
        <p:txBody>
          <a:bodyPr>
            <a:normAutofit/>
          </a:bodyPr>
          <a:lstStyle/>
          <a:p>
            <a:pPr algn="just">
              <a:buFont typeface="Wingdings" pitchFamily="2" charset="2"/>
              <a:buChar char="§"/>
            </a:pPr>
            <a:r>
              <a:rPr lang="tr-TR" sz="2400" dirty="0" err="1">
                <a:solidFill>
                  <a:schemeClr val="tx1"/>
                </a:solidFill>
              </a:rPr>
              <a:t>int</a:t>
            </a:r>
            <a:r>
              <a:rPr lang="tr-TR" sz="2400" dirty="0">
                <a:solidFill>
                  <a:schemeClr val="tx1"/>
                </a:solidFill>
              </a:rPr>
              <a:t> i;</a:t>
            </a:r>
          </a:p>
          <a:p>
            <a:pPr algn="just"/>
            <a:r>
              <a:rPr lang="tr-TR" sz="2400" dirty="0">
                <a:solidFill>
                  <a:schemeClr val="tx1"/>
                </a:solidFill>
              </a:rPr>
              <a:t>   </a:t>
            </a:r>
            <a:r>
              <a:rPr lang="tr-TR" sz="2400" dirty="0" err="1">
                <a:solidFill>
                  <a:schemeClr val="tx1"/>
                </a:solidFill>
              </a:rPr>
              <a:t>for</a:t>
            </a:r>
            <a:r>
              <a:rPr lang="tr-TR" sz="2400" dirty="0">
                <a:solidFill>
                  <a:schemeClr val="tx1"/>
                </a:solidFill>
              </a:rPr>
              <a:t>(i=0 </a:t>
            </a:r>
            <a:r>
              <a:rPr lang="tr-TR" sz="2400" b="1" dirty="0">
                <a:solidFill>
                  <a:schemeClr val="tx1"/>
                </a:solidFill>
              </a:rPr>
              <a:t>;</a:t>
            </a:r>
            <a:r>
              <a:rPr lang="tr-TR" sz="2400" dirty="0">
                <a:solidFill>
                  <a:schemeClr val="tx1"/>
                </a:solidFill>
              </a:rPr>
              <a:t> i++)</a:t>
            </a:r>
          </a:p>
          <a:p>
            <a:pPr algn="just">
              <a:buFont typeface="Wingdings" pitchFamily="2" charset="2"/>
              <a:buChar char="Ø"/>
            </a:pPr>
            <a:r>
              <a:rPr lang="tr-TR" sz="2400" dirty="0">
                <a:solidFill>
                  <a:schemeClr val="tx1"/>
                </a:solidFill>
              </a:rPr>
              <a:t> Bu yanlış bir kullanımdır. </a:t>
            </a:r>
            <a:r>
              <a:rPr lang="tr-TR" sz="2400" dirty="0" err="1">
                <a:solidFill>
                  <a:schemeClr val="tx1"/>
                </a:solidFill>
              </a:rPr>
              <a:t>for</a:t>
            </a:r>
            <a:r>
              <a:rPr lang="tr-TR" sz="2400" dirty="0">
                <a:solidFill>
                  <a:schemeClr val="tx1"/>
                </a:solidFill>
              </a:rPr>
              <a:t> döngüsünde üç bölüm bulunmaktadır ve içeriği boş olsa dahi bunlar noktalı virgüllerle ayrılmak zorundadır. Aksi takdirde programlama dili hangi kısmın atama, hangi kısmın mantıksal kontrol, hangi kısmın güncelleme bölümü olduğunu anlayamaz. Eksik noktalı virgül kullanımı bir derleme hatası oluşturur.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Kullanıcının fikrini alan anket</a:t>
            </a:r>
          </a:p>
        </p:txBody>
      </p:sp>
      <p:sp>
        <p:nvSpPr>
          <p:cNvPr id="3" name="2 İçerik Yer Tutucusu"/>
          <p:cNvSpPr>
            <a:spLocks noGrp="1"/>
          </p:cNvSpPr>
          <p:nvPr>
            <p:ph sz="quarter" idx="1"/>
          </p:nvPr>
        </p:nvSpPr>
        <p:spPr/>
        <p:txBody>
          <a:bodyPr>
            <a:normAutofit/>
          </a:bodyPr>
          <a:lstStyle/>
          <a:p>
            <a:r>
              <a:rPr lang="tr-TR" dirty="0"/>
              <a:t>Bil141 dersini ne kadar seviyorsunuz(1-10)?</a:t>
            </a:r>
          </a:p>
          <a:p>
            <a:pPr lvl="1"/>
            <a:r>
              <a:rPr lang="tr-TR" dirty="0"/>
              <a:t>9</a:t>
            </a:r>
          </a:p>
          <a:p>
            <a:r>
              <a:rPr lang="tr-TR" dirty="0"/>
              <a:t>Pardon, tam anlaşılmadı. Lütfen tekrar giriş yapınız:</a:t>
            </a:r>
          </a:p>
          <a:p>
            <a:pPr lvl="1"/>
            <a:r>
              <a:rPr lang="tr-TR" dirty="0"/>
              <a:t>7</a:t>
            </a:r>
          </a:p>
          <a:p>
            <a:r>
              <a:rPr lang="tr-TR" dirty="0"/>
              <a:t>Pardon, tam anlaşılmadı. Lütfen tekrar giriş yapınız:</a:t>
            </a:r>
          </a:p>
          <a:p>
            <a:pPr lvl="1"/>
            <a:r>
              <a:rPr lang="tr-TR" dirty="0"/>
              <a:t>8</a:t>
            </a:r>
          </a:p>
          <a:p>
            <a:r>
              <a:rPr lang="tr-TR" dirty="0"/>
              <a:t>Pardon, tam anlaşılmadı. Lütfen tekrar giriş yapınız:</a:t>
            </a:r>
          </a:p>
          <a:p>
            <a:pPr lvl="1"/>
            <a:r>
              <a:rPr lang="tr-TR" dirty="0"/>
              <a:t>10</a:t>
            </a:r>
          </a:p>
          <a:p>
            <a:r>
              <a:rPr lang="tr-TR" dirty="0"/>
              <a:t>Ne güzel. Kaydınız alınmıştır.</a:t>
            </a:r>
          </a:p>
        </p:txBody>
      </p:sp>
      <p:pic>
        <p:nvPicPr>
          <p:cNvPr id="4" name="3 Resim" descr="bilgisayar.wmf"/>
          <p:cNvPicPr>
            <a:picLocks noChangeAspect="1"/>
          </p:cNvPicPr>
          <p:nvPr/>
        </p:nvPicPr>
        <p:blipFill>
          <a:blip r:embed="rId2"/>
          <a:stretch>
            <a:fillRect/>
          </a:stretch>
        </p:blipFill>
        <p:spPr>
          <a:xfrm>
            <a:off x="7429520" y="5000636"/>
            <a:ext cx="1285884" cy="1312955"/>
          </a:xfrm>
          <a:prstGeom prst="rect">
            <a:avLst/>
          </a:prstGeom>
        </p:spPr>
      </p:pic>
      <p:sp>
        <p:nvSpPr>
          <p:cNvPr id="5" name="4 Yuvarlatılmış Dikdörtgen"/>
          <p:cNvSpPr/>
          <p:nvPr/>
        </p:nvSpPr>
        <p:spPr>
          <a:xfrm>
            <a:off x="3214678" y="5500702"/>
            <a:ext cx="3643338" cy="7858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Kullanıcı harf ile giriş yapmaya kalkarsa?</a:t>
            </a:r>
          </a:p>
        </p:txBody>
      </p:sp>
      <p:sp>
        <p:nvSpPr>
          <p:cNvPr id="6" name="5 Yuvarlatılmış Dikdörtgen"/>
          <p:cNvSpPr/>
          <p:nvPr/>
        </p:nvSpPr>
        <p:spPr>
          <a:xfrm>
            <a:off x="6215074" y="214290"/>
            <a:ext cx="2643206"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ÖNCE SÖZDE KOD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heckerboard(across)">
                                      <p:cBhvr>
                                        <p:cTn id="31" dur="500"/>
                                        <p:tgtEl>
                                          <p:spTgt spid="3">
                                            <p:txEl>
                                              <p:pRg st="6" end="6"/>
                                            </p:txEl>
                                          </p:spTgt>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checkerboard(across)">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checkerboard(across)">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Anlayamadığınız yerleri bizlere sorunuz.</a:t>
            </a:r>
          </a:p>
        </p:txBody>
      </p:sp>
      <p:sp>
        <p:nvSpPr>
          <p:cNvPr id="3" name="2 İçerik Yer Tutucusu"/>
          <p:cNvSpPr>
            <a:spLocks noGrp="1"/>
          </p:cNvSpPr>
          <p:nvPr>
            <p:ph sz="quarter" idx="1"/>
          </p:nvPr>
        </p:nvSpPr>
        <p:spPr/>
        <p:txBody>
          <a:bodyPr>
            <a:normAutofit/>
          </a:bodyPr>
          <a:lstStyle/>
          <a:p>
            <a:pPr algn="ctr"/>
            <a:r>
              <a:rPr lang="tr-TR" sz="8000" dirty="0"/>
              <a:t>2.ders sonu</a:t>
            </a:r>
          </a:p>
        </p:txBody>
      </p:sp>
    </p:spTree>
    <p:extLst>
      <p:ext uri="{BB962C8B-B14F-4D97-AF65-F5344CB8AC3E}">
        <p14:creationId xmlns="" xmlns:p14="http://schemas.microsoft.com/office/powerpoint/2010/main" val="480531261"/>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ŞİMDİYE KADAR ÖĞRENDİKLERİMİZİN BAZILARI</a:t>
            </a:r>
            <a:endParaRPr lang="en-US" dirty="0"/>
          </a:p>
        </p:txBody>
      </p:sp>
      <p:sp>
        <p:nvSpPr>
          <p:cNvPr id="3" name="2 İçerik Yer Tutucusu"/>
          <p:cNvSpPr>
            <a:spLocks noGrp="1"/>
          </p:cNvSpPr>
          <p:nvPr>
            <p:ph sz="quarter" idx="1"/>
          </p:nvPr>
        </p:nvSpPr>
        <p:spPr/>
        <p:txBody>
          <a:bodyPr/>
          <a:lstStyle/>
          <a:p>
            <a:r>
              <a:rPr lang="tr-TR" dirty="0"/>
              <a:t>…</a:t>
            </a:r>
          </a:p>
          <a:p>
            <a:r>
              <a:rPr lang="tr-TR" i="1" dirty="0"/>
              <a:t>Koşullar</a:t>
            </a:r>
          </a:p>
          <a:p>
            <a:r>
              <a:rPr lang="tr-TR" i="1" dirty="0"/>
              <a:t>Fonksiyonlar</a:t>
            </a:r>
          </a:p>
          <a:p>
            <a:r>
              <a:rPr lang="tr-TR" i="1" dirty="0"/>
              <a:t>Döngüler</a:t>
            </a:r>
          </a:p>
        </p:txBody>
      </p:sp>
      <p:pic>
        <p:nvPicPr>
          <p:cNvPr id="4" name="3 Resim" descr="DVn1ce9VMAARBwX.jpg"/>
          <p:cNvPicPr>
            <a:picLocks noChangeAspect="1"/>
          </p:cNvPicPr>
          <p:nvPr/>
        </p:nvPicPr>
        <p:blipFill>
          <a:blip r:embed="rId2">
            <a:clrChange>
              <a:clrFrom>
                <a:srgbClr val="FDFFF9"/>
              </a:clrFrom>
              <a:clrTo>
                <a:srgbClr val="FDFFF9">
                  <a:alpha val="0"/>
                </a:srgbClr>
              </a:clrTo>
            </a:clrChange>
          </a:blip>
          <a:stretch>
            <a:fillRect/>
          </a:stretch>
        </p:blipFill>
        <p:spPr>
          <a:xfrm>
            <a:off x="4929190" y="1928802"/>
            <a:ext cx="3643338" cy="3643338"/>
          </a:xfrm>
          <a:prstGeom prst="rect">
            <a:avLst/>
          </a:prstGeom>
        </p:spPr>
      </p:pic>
      <p:sp>
        <p:nvSpPr>
          <p:cNvPr id="5" name="4 Yuvarlatılmış Dikdörtgen"/>
          <p:cNvSpPr/>
          <p:nvPr/>
        </p:nvSpPr>
        <p:spPr>
          <a:xfrm>
            <a:off x="857224" y="3286124"/>
            <a:ext cx="4143404" cy="24288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i="1" dirty="0"/>
              <a:t>Söz dizim vurgusunun daha az baskın, </a:t>
            </a:r>
            <a:r>
              <a:rPr lang="tr-TR" b="1" i="1" dirty="0" err="1"/>
              <a:t>algoritmik</a:t>
            </a:r>
            <a:r>
              <a:rPr lang="tr-TR" b="1" i="1" dirty="0"/>
              <a:t> düşüncenin </a:t>
            </a:r>
            <a:r>
              <a:rPr lang="tr-TR" i="1" dirty="0"/>
              <a:t>ise daha ön plana çıkacağı haftalara geçiyoruz. Kodlar daha </a:t>
            </a:r>
            <a:r>
              <a:rPr lang="tr-TR" b="1" i="1" dirty="0"/>
              <a:t>karmaşık işler yapabiliyor </a:t>
            </a:r>
            <a:r>
              <a:rPr lang="tr-TR" i="1" dirty="0"/>
              <a:t>hale geliyor.</a:t>
            </a:r>
          </a:p>
          <a:p>
            <a:pPr algn="ctr"/>
            <a:r>
              <a:rPr lang="tr-TR" i="1" dirty="0"/>
              <a:t>Düzenli çalışan öğrenciler için kod yazmanın </a:t>
            </a:r>
            <a:r>
              <a:rPr lang="tr-TR" b="1" i="1" dirty="0"/>
              <a:t>eğlencesi artıyor. </a:t>
            </a:r>
            <a:r>
              <a:rPr lang="tr-TR" i="1" dirty="0"/>
              <a:t/>
            </a:r>
            <a:br>
              <a:rPr lang="tr-TR" i="1" dirty="0"/>
            </a:br>
            <a:r>
              <a:rPr lang="tr-TR" i="1" dirty="0"/>
              <a:t>İyi seyahatler...</a:t>
            </a:r>
          </a:p>
        </p:txBody>
      </p:sp>
    </p:spTree>
    <p:extLst>
      <p:ext uri="{BB962C8B-B14F-4D97-AF65-F5344CB8AC3E}">
        <p14:creationId xmlns="" xmlns:p14="http://schemas.microsoft.com/office/powerpoint/2010/main" val="17056794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cstate="print">
            <a:clrChange>
              <a:clrFrom>
                <a:srgbClr val="FFFFFF"/>
              </a:clrFrom>
              <a:clrTo>
                <a:srgbClr val="FFFFFF">
                  <a:alpha val="0"/>
                </a:srgbClr>
              </a:clrTo>
            </a:clrChange>
          </a:blip>
          <a:stretch>
            <a:fillRect/>
          </a:stretch>
        </p:blipFill>
        <p:spPr>
          <a:xfrm>
            <a:off x="3029868" y="1666207"/>
            <a:ext cx="3436620" cy="3646150"/>
          </a:xfrm>
          <a:prstGeom prst="rect">
            <a:avLst/>
          </a:prstGeom>
        </p:spPr>
      </p:pic>
      <p:sp>
        <p:nvSpPr>
          <p:cNvPr id="26" name="25 Yuvarlatılmış Dikdörtgen"/>
          <p:cNvSpPr/>
          <p:nvPr/>
        </p:nvSpPr>
        <p:spPr>
          <a:xfrm>
            <a:off x="642910" y="3143248"/>
            <a:ext cx="2428892" cy="1000132"/>
          </a:xfrm>
          <a:prstGeom prst="roundRect">
            <a:avLst/>
          </a:prstGeom>
          <a:solidFill>
            <a:schemeClr val="accent4">
              <a:lumMod val="20000"/>
              <a:lumOff val="80000"/>
            </a:schemeClr>
          </a:solidFill>
          <a:ln w="57150">
            <a:solidFill>
              <a:srgbClr val="FF000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tr-TR"/>
          </a:p>
        </p:txBody>
      </p:sp>
      <p:sp>
        <p:nvSpPr>
          <p:cNvPr id="48" name="47 Metin kutusu"/>
          <p:cNvSpPr txBox="1"/>
          <p:nvPr/>
        </p:nvSpPr>
        <p:spPr>
          <a:xfrm>
            <a:off x="2871989" y="198223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veri giriş-çıkış</a:t>
            </a:r>
          </a:p>
        </p:txBody>
      </p:sp>
      <p:sp>
        <p:nvSpPr>
          <p:cNvPr id="46" name="45 Başlık"/>
          <p:cNvSpPr>
            <a:spLocks noGrp="1"/>
          </p:cNvSpPr>
          <p:nvPr>
            <p:ph type="title"/>
          </p:nvPr>
        </p:nvSpPr>
        <p:spPr>
          <a:xfrm>
            <a:off x="457200" y="121547"/>
            <a:ext cx="8229600" cy="990600"/>
          </a:xfrm>
        </p:spPr>
        <p:txBody>
          <a:bodyPr/>
          <a:lstStyle/>
          <a:p>
            <a:r>
              <a:rPr lang="tr-TR" dirty="0"/>
              <a:t>Yol Haritası</a:t>
            </a:r>
          </a:p>
        </p:txBody>
      </p:sp>
      <p:pic>
        <p:nvPicPr>
          <p:cNvPr id="47" name="46 Resim" descr="images.jpeg"/>
          <p:cNvPicPr>
            <a:picLocks noChangeAspect="1"/>
          </p:cNvPicPr>
          <p:nvPr/>
        </p:nvPicPr>
        <p:blipFill>
          <a:blip r:embed="rId4">
            <a:clrChange>
              <a:clrFrom>
                <a:srgbClr val="FFFFFF"/>
              </a:clrFrom>
              <a:clrTo>
                <a:srgbClr val="FFFFFF">
                  <a:alpha val="0"/>
                </a:srgbClr>
              </a:clrTo>
            </a:clrChange>
          </a:blip>
          <a:srcRect b="14457"/>
          <a:stretch>
            <a:fillRect/>
          </a:stretch>
        </p:blipFill>
        <p:spPr>
          <a:xfrm>
            <a:off x="3300328" y="1112147"/>
            <a:ext cx="891197" cy="864000"/>
          </a:xfrm>
          <a:prstGeom prst="rect">
            <a:avLst/>
          </a:prstGeom>
        </p:spPr>
      </p:pic>
      <p:pic>
        <p:nvPicPr>
          <p:cNvPr id="49" name="48 Resim" descr="Stick-figure-balancing-gadgets.gif"/>
          <p:cNvPicPr>
            <a:picLocks noChangeAspect="1"/>
          </p:cNvPicPr>
          <p:nvPr/>
        </p:nvPicPr>
        <p:blipFill>
          <a:blip r:embed="rId5" cstate="print">
            <a:clrChange>
              <a:clrFrom>
                <a:srgbClr val="FFFFFF"/>
              </a:clrFrom>
              <a:clrTo>
                <a:srgbClr val="FFFFFF">
                  <a:alpha val="0"/>
                </a:srgbClr>
              </a:clrTo>
            </a:clrChange>
          </a:blip>
          <a:stretch>
            <a:fillRect/>
          </a:stretch>
        </p:blipFill>
        <p:spPr>
          <a:xfrm>
            <a:off x="3644786" y="5010231"/>
            <a:ext cx="1241597" cy="1364392"/>
          </a:xfrm>
          <a:prstGeom prst="rect">
            <a:avLst/>
          </a:prstGeom>
        </p:spPr>
      </p:pic>
      <p:pic>
        <p:nvPicPr>
          <p:cNvPr id="50" name="49 Resim" descr="stick_figure_holding_five_800_clr_7794.png"/>
          <p:cNvPicPr>
            <a:picLocks noChangeAspect="1"/>
          </p:cNvPicPr>
          <p:nvPr/>
        </p:nvPicPr>
        <p:blipFill>
          <a:blip r:embed="rId6" cstate="print"/>
          <a:stretch>
            <a:fillRect/>
          </a:stretch>
        </p:blipFill>
        <p:spPr>
          <a:xfrm>
            <a:off x="6041478" y="1112147"/>
            <a:ext cx="512325" cy="828000"/>
          </a:xfrm>
          <a:prstGeom prst="rect">
            <a:avLst/>
          </a:prstGeom>
        </p:spPr>
      </p:pic>
      <p:sp>
        <p:nvSpPr>
          <p:cNvPr id="51" name="50 Metin kutusu"/>
          <p:cNvSpPr txBox="1"/>
          <p:nvPr/>
        </p:nvSpPr>
        <p:spPr>
          <a:xfrm>
            <a:off x="6636193" y="129726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değişken</a:t>
            </a:r>
          </a:p>
        </p:txBody>
      </p:sp>
      <p:pic>
        <p:nvPicPr>
          <p:cNvPr id="52" name="51 Resim" descr="question-mark-above-figure.jp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5143529" y="740360"/>
            <a:ext cx="476928" cy="828000"/>
          </a:xfrm>
          <a:prstGeom prst="rect">
            <a:avLst/>
          </a:prstGeom>
        </p:spPr>
      </p:pic>
      <p:sp>
        <p:nvSpPr>
          <p:cNvPr id="55" name="54 Metin kutusu"/>
          <p:cNvSpPr txBox="1"/>
          <p:nvPr/>
        </p:nvSpPr>
        <p:spPr>
          <a:xfrm>
            <a:off x="4207529" y="86592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algoritma</a:t>
            </a:r>
          </a:p>
        </p:txBody>
      </p:sp>
      <p:sp>
        <p:nvSpPr>
          <p:cNvPr id="56" name="55 Metin kutusu"/>
          <p:cNvSpPr txBox="1"/>
          <p:nvPr/>
        </p:nvSpPr>
        <p:spPr>
          <a:xfrm>
            <a:off x="6466488" y="244743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koşul</a:t>
            </a:r>
          </a:p>
        </p:txBody>
      </p:sp>
      <p:pic>
        <p:nvPicPr>
          <p:cNvPr id="61" name="60 Resim" descr="stick_figure_direction_1600_clr.png"/>
          <p:cNvPicPr>
            <a:picLocks noChangeAspect="1"/>
          </p:cNvPicPr>
          <p:nvPr/>
        </p:nvPicPr>
        <p:blipFill>
          <a:blip r:embed="rId8" cstate="print"/>
          <a:stretch>
            <a:fillRect/>
          </a:stretch>
        </p:blipFill>
        <p:spPr>
          <a:xfrm rot="156924">
            <a:off x="5546465" y="2002301"/>
            <a:ext cx="900000" cy="898127"/>
          </a:xfrm>
          <a:prstGeom prst="rect">
            <a:avLst/>
          </a:prstGeom>
        </p:spPr>
      </p:pic>
      <p:pic>
        <p:nvPicPr>
          <p:cNvPr id="62" name="61 Resim" descr="teaserbox_4675912.png"/>
          <p:cNvPicPr>
            <a:picLocks noChangeAspect="1"/>
          </p:cNvPicPr>
          <p:nvPr/>
        </p:nvPicPr>
        <p:blipFill>
          <a:blip r:embed="rId9" cstate="print"/>
          <a:stretch>
            <a:fillRect/>
          </a:stretch>
        </p:blipFill>
        <p:spPr>
          <a:xfrm>
            <a:off x="3711530" y="2570546"/>
            <a:ext cx="675000" cy="900000"/>
          </a:xfrm>
          <a:prstGeom prst="rect">
            <a:avLst/>
          </a:prstGeom>
        </p:spPr>
      </p:pic>
      <p:sp>
        <p:nvSpPr>
          <p:cNvPr id="63" name="62 Metin kutusu"/>
          <p:cNvSpPr txBox="1"/>
          <p:nvPr/>
        </p:nvSpPr>
        <p:spPr>
          <a:xfrm>
            <a:off x="2629705" y="2849758"/>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fonksiyon</a:t>
            </a:r>
          </a:p>
        </p:txBody>
      </p:sp>
      <p:pic>
        <p:nvPicPr>
          <p:cNvPr id="65" name="64 Resim" descr="döngü.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4782665" y="3020546"/>
            <a:ext cx="900000" cy="900000"/>
          </a:xfrm>
          <a:prstGeom prst="rect">
            <a:avLst/>
          </a:prstGeom>
        </p:spPr>
      </p:pic>
      <p:pic>
        <p:nvPicPr>
          <p:cNvPr id="92" name="91 Resim" descr="arrays.jpg"/>
          <p:cNvPicPr>
            <a:picLocks noChangeAspect="1"/>
          </p:cNvPicPr>
          <p:nvPr/>
        </p:nvPicPr>
        <p:blipFill>
          <a:blip r:embed="rId11" cstate="print">
            <a:clrChange>
              <a:clrFrom>
                <a:srgbClr val="FFFFFF"/>
              </a:clrFrom>
              <a:clrTo>
                <a:srgbClr val="FFFFFF">
                  <a:alpha val="0"/>
                </a:srgbClr>
              </a:clrTo>
            </a:clrChange>
          </a:blip>
          <a:srcRect t="19559" b="26669"/>
          <a:stretch>
            <a:fillRect/>
          </a:stretch>
        </p:blipFill>
        <p:spPr>
          <a:xfrm rot="273011">
            <a:off x="1832849" y="3193775"/>
            <a:ext cx="1064446" cy="612000"/>
          </a:xfrm>
          <a:prstGeom prst="rect">
            <a:avLst/>
          </a:prstGeom>
        </p:spPr>
      </p:pic>
      <p:sp>
        <p:nvSpPr>
          <p:cNvPr id="94" name="93 Metin kutusu"/>
          <p:cNvSpPr txBox="1"/>
          <p:nvPr/>
        </p:nvSpPr>
        <p:spPr>
          <a:xfrm>
            <a:off x="5736193" y="3498517"/>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döngü</a:t>
            </a:r>
          </a:p>
        </p:txBody>
      </p:sp>
      <p:sp>
        <p:nvSpPr>
          <p:cNvPr id="96" name="95 Metin kutusu"/>
          <p:cNvSpPr txBox="1"/>
          <p:nvPr/>
        </p:nvSpPr>
        <p:spPr>
          <a:xfrm>
            <a:off x="890164" y="347054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dizi -dizgi</a:t>
            </a:r>
          </a:p>
        </p:txBody>
      </p:sp>
      <p:pic>
        <p:nvPicPr>
          <p:cNvPr id="97" name="96 Resim" descr="16201491-3d-human-with-a-pointer-isolated-on-white-background.jpg"/>
          <p:cNvPicPr>
            <a:picLocks noChangeAspect="1"/>
          </p:cNvPicPr>
          <p:nvPr/>
        </p:nvPicPr>
        <p:blipFill>
          <a:blip r:embed="rId12">
            <a:clrChange>
              <a:clrFrom>
                <a:srgbClr val="FFFFFF"/>
              </a:clrFrom>
              <a:clrTo>
                <a:srgbClr val="FFFFFF">
                  <a:alpha val="0"/>
                </a:srgbClr>
              </a:clrTo>
            </a:clrChange>
          </a:blip>
          <a:stretch>
            <a:fillRect/>
          </a:stretch>
        </p:blipFill>
        <p:spPr>
          <a:xfrm>
            <a:off x="5413374" y="3894788"/>
            <a:ext cx="744642" cy="900000"/>
          </a:xfrm>
          <a:prstGeom prst="rect">
            <a:avLst/>
          </a:prstGeom>
        </p:spPr>
      </p:pic>
      <p:pic>
        <p:nvPicPr>
          <p:cNvPr id="98" name="97 Resim" descr="harıl harıl kod.jpg"/>
          <p:cNvPicPr>
            <a:picLocks noChangeAspect="1"/>
          </p:cNvPicPr>
          <p:nvPr/>
        </p:nvPicPr>
        <p:blipFill>
          <a:blip r:embed="rId13" cstate="print"/>
          <a:stretch>
            <a:fillRect/>
          </a:stretch>
        </p:blipFill>
        <p:spPr>
          <a:xfrm>
            <a:off x="2061627" y="4389607"/>
            <a:ext cx="810362" cy="810362"/>
          </a:xfrm>
          <a:prstGeom prst="rect">
            <a:avLst/>
          </a:prstGeom>
        </p:spPr>
      </p:pic>
      <p:sp>
        <p:nvSpPr>
          <p:cNvPr id="95" name="94 Metin kutusu"/>
          <p:cNvSpPr txBox="1"/>
          <p:nvPr/>
        </p:nvSpPr>
        <p:spPr>
          <a:xfrm>
            <a:off x="6012890" y="4517789"/>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işaretçi</a:t>
            </a:r>
          </a:p>
        </p:txBody>
      </p:sp>
      <p:sp>
        <p:nvSpPr>
          <p:cNvPr id="99" name="98 Metin kutusu"/>
          <p:cNvSpPr txBox="1"/>
          <p:nvPr/>
        </p:nvSpPr>
        <p:spPr>
          <a:xfrm>
            <a:off x="1161627" y="4764010"/>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yapı</a:t>
            </a:r>
          </a:p>
        </p:txBody>
      </p:sp>
      <p:sp>
        <p:nvSpPr>
          <p:cNvPr id="23" name="22 Metin kutusu"/>
          <p:cNvSpPr txBox="1"/>
          <p:nvPr/>
        </p:nvSpPr>
        <p:spPr>
          <a:xfrm>
            <a:off x="2919894" y="537780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komut ekranı</a:t>
            </a:r>
          </a:p>
        </p:txBody>
      </p:sp>
      <p:sp>
        <p:nvSpPr>
          <p:cNvPr id="25" name="24 Metin kutusu"/>
          <p:cNvSpPr txBox="1"/>
          <p:nvPr/>
        </p:nvSpPr>
        <p:spPr>
          <a:xfrm>
            <a:off x="6215074" y="4000504"/>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a:solidFill>
                  <a:schemeClr val="tx1"/>
                </a:solidFill>
              </a:rPr>
              <a:t>özyineleme</a:t>
            </a:r>
          </a:p>
        </p:txBody>
      </p:sp>
    </p:spTree>
  </p:cSld>
  <p:clrMapOvr>
    <a:masterClrMapping/>
  </p:clrMapOvr>
  <p:transition spd="med" advClick="0">
    <p:pull/>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a:solidFill>
                  <a:schemeClr val="tx1"/>
                </a:solidFill>
              </a:rPr>
              <a:t> </a:t>
            </a:r>
            <a:r>
              <a:rPr lang="tr-TR" sz="2400" dirty="0"/>
              <a:t>C dilinde</a:t>
            </a:r>
            <a:r>
              <a:rPr lang="tr-TR" sz="2400" dirty="0">
                <a:solidFill>
                  <a:schemeClr val="tx1"/>
                </a:solidFill>
              </a:rPr>
              <a:t> iki temel döngü bulunmaktadır. Bunlar </a:t>
            </a:r>
            <a:r>
              <a:rPr lang="tr-TR" sz="2400" b="1" i="1" dirty="0" err="1">
                <a:solidFill>
                  <a:schemeClr val="tx1"/>
                </a:solidFill>
              </a:rPr>
              <a:t>while</a:t>
            </a:r>
            <a:r>
              <a:rPr lang="tr-TR" sz="2400" dirty="0">
                <a:solidFill>
                  <a:schemeClr val="tx1"/>
                </a:solidFill>
              </a:rPr>
              <a:t> ve </a:t>
            </a:r>
            <a:r>
              <a:rPr lang="tr-TR" sz="2400" b="1" i="1" dirty="0">
                <a:solidFill>
                  <a:schemeClr val="tx1"/>
                </a:solidFill>
              </a:rPr>
              <a:t>for</a:t>
            </a:r>
            <a:r>
              <a:rPr lang="tr-TR" sz="2400" dirty="0">
                <a:solidFill>
                  <a:schemeClr val="tx1"/>
                </a:solidFill>
              </a:rPr>
              <a:t> döngüleridir. Ayrıca </a:t>
            </a:r>
            <a:r>
              <a:rPr lang="tr-TR" sz="2400" dirty="0" err="1">
                <a:solidFill>
                  <a:schemeClr val="tx1"/>
                </a:solidFill>
              </a:rPr>
              <a:t>while</a:t>
            </a:r>
            <a:r>
              <a:rPr lang="tr-TR" sz="2400" dirty="0">
                <a:solidFill>
                  <a:schemeClr val="tx1"/>
                </a:solidFill>
              </a:rPr>
              <a:t> döngüsünün özel bir hali olan </a:t>
            </a:r>
            <a:r>
              <a:rPr lang="tr-TR" sz="2400" b="1" i="1" dirty="0">
                <a:solidFill>
                  <a:schemeClr val="tx1"/>
                </a:solidFill>
              </a:rPr>
              <a:t>do-</a:t>
            </a:r>
            <a:r>
              <a:rPr lang="tr-TR" sz="2400" b="1" i="1" dirty="0" err="1">
                <a:solidFill>
                  <a:schemeClr val="tx1"/>
                </a:solidFill>
              </a:rPr>
              <a:t>while</a:t>
            </a:r>
            <a:r>
              <a:rPr lang="tr-TR" sz="2400" dirty="0">
                <a:solidFill>
                  <a:schemeClr val="tx1"/>
                </a:solidFill>
              </a:rPr>
              <a:t> döngüsü de bulunmaktadır.</a:t>
            </a:r>
          </a:p>
          <a:p>
            <a:pPr algn="just">
              <a:buFontTx/>
              <a:buChar char="-"/>
            </a:pPr>
            <a:endParaRPr lang="tr-TR" sz="2400" dirty="0">
              <a:solidFill>
                <a:schemeClr val="tx1"/>
              </a:solidFill>
            </a:endParaRPr>
          </a:p>
          <a:p>
            <a:pPr algn="just">
              <a:buFontTx/>
              <a:buChar char="-"/>
            </a:pPr>
            <a:r>
              <a:rPr lang="tr-TR" sz="2400" dirty="0">
                <a:solidFill>
                  <a:schemeClr val="tx1"/>
                </a:solidFill>
              </a:rPr>
              <a:t> </a:t>
            </a:r>
            <a:r>
              <a:rPr lang="tr-TR" sz="2400" b="1" i="1" dirty="0" err="1">
                <a:solidFill>
                  <a:schemeClr val="tx1"/>
                </a:solidFill>
              </a:rPr>
              <a:t>while</a:t>
            </a:r>
            <a:r>
              <a:rPr lang="tr-TR" sz="2400" dirty="0">
                <a:solidFill>
                  <a:schemeClr val="tx1"/>
                </a:solidFill>
              </a:rPr>
              <a:t> döngüsü bir mantıksal ifadenin durumuna göre hareket eden bir döngüdür. Döngüde yer alması gereken kontrol değişkeni atamaları, mantıksal kontrol, ve değişken güncelleştirmeleri </a:t>
            </a:r>
            <a:r>
              <a:rPr lang="tr-TR" sz="2400" b="1" i="1" dirty="0" err="1">
                <a:solidFill>
                  <a:schemeClr val="tx1"/>
                </a:solidFill>
              </a:rPr>
              <a:t>while</a:t>
            </a:r>
            <a:r>
              <a:rPr lang="tr-TR" sz="2400" dirty="0">
                <a:solidFill>
                  <a:schemeClr val="tx1"/>
                </a:solidFill>
              </a:rPr>
              <a:t> döngüsünde birbirinden bağımsız ve kodun ayrı satırlarında yapılmaktadır.</a:t>
            </a:r>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Diziler</a:t>
            </a:r>
          </a:p>
        </p:txBody>
      </p:sp>
      <p:sp>
        <p:nvSpPr>
          <p:cNvPr id="3" name="2 İçerik Yer Tutucusu"/>
          <p:cNvSpPr>
            <a:spLocks noGrp="1"/>
          </p:cNvSpPr>
          <p:nvPr>
            <p:ph sz="quarter" idx="1"/>
          </p:nvPr>
        </p:nvSpPr>
        <p:spPr>
          <a:xfrm>
            <a:off x="457200" y="1219200"/>
            <a:ext cx="8229600" cy="3495684"/>
          </a:xfrm>
        </p:spPr>
        <p:txBody>
          <a:bodyPr>
            <a:normAutofit/>
          </a:bodyPr>
          <a:lstStyle/>
          <a:p>
            <a:r>
              <a:rPr lang="tr-TR" sz="3000" dirty="0"/>
              <a:t>Diziler veri saklamak için çok etkin bir araçtırlar</a:t>
            </a:r>
            <a:endParaRPr lang="tr-TR" sz="2800" dirty="0"/>
          </a:p>
          <a:p>
            <a:r>
              <a:rPr lang="tr-TR" sz="2800" dirty="0"/>
              <a:t>Bilgisayar programları günlük işleri kolaylaştırmak ve </a:t>
            </a:r>
            <a:r>
              <a:rPr lang="tr-TR" sz="2800" b="1" dirty="0"/>
              <a:t>çok fazla veriyi </a:t>
            </a:r>
            <a:r>
              <a:rPr lang="tr-TR" sz="2800" dirty="0"/>
              <a:t>daha rahat işlemek için kullanılırlar. Ancak verilerin programlarda </a:t>
            </a:r>
            <a:r>
              <a:rPr lang="tr-TR" sz="2800" b="1" dirty="0"/>
              <a:t>nasıl saklandığı </a:t>
            </a:r>
            <a:r>
              <a:rPr lang="tr-TR" sz="2800" dirty="0"/>
              <a:t>önemli bir problemdir.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sz="2400" dirty="0"/>
          </a:p>
          <a:p>
            <a:endParaRPr lang="tr-TR" sz="2400" dirty="0"/>
          </a:p>
          <a:p>
            <a:endParaRPr lang="tr-TR" sz="2800" dirty="0"/>
          </a:p>
          <a:p>
            <a:pPr>
              <a:buNone/>
            </a:pPr>
            <a:endParaRPr lang="tr-TR" dirty="0"/>
          </a:p>
        </p:txBody>
      </p:sp>
      <p:grpSp>
        <p:nvGrpSpPr>
          <p:cNvPr id="4" name="19 Grup"/>
          <p:cNvGrpSpPr/>
          <p:nvPr/>
        </p:nvGrpSpPr>
        <p:grpSpPr>
          <a:xfrm>
            <a:off x="1428728" y="3786190"/>
            <a:ext cx="7286652" cy="2643182"/>
            <a:chOff x="1428728" y="3786190"/>
            <a:chExt cx="7286652" cy="2643182"/>
          </a:xfrm>
        </p:grpSpPr>
        <p:pic>
          <p:nvPicPr>
            <p:cNvPr id="15" name="14 Resim" descr="63beab5308fb0a2a83498c59a2c068c8--storage-rental-storage-one.jpg"/>
            <p:cNvPicPr>
              <a:picLocks noChangeAspect="1"/>
            </p:cNvPicPr>
            <p:nvPr/>
          </p:nvPicPr>
          <p:blipFill>
            <a:blip r:embed="rId2" cstate="screen"/>
            <a:stretch>
              <a:fillRect/>
            </a:stretch>
          </p:blipFill>
          <p:spPr>
            <a:xfrm>
              <a:off x="1428728" y="3786190"/>
              <a:ext cx="2357454" cy="2339905"/>
            </a:xfrm>
            <a:prstGeom prst="rect">
              <a:avLst/>
            </a:prstGeom>
          </p:spPr>
        </p:pic>
        <p:pic>
          <p:nvPicPr>
            <p:cNvPr id="16" name="15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5643570" y="3857628"/>
              <a:ext cx="2000240" cy="2000240"/>
            </a:xfrm>
            <a:prstGeom prst="rect">
              <a:avLst/>
            </a:prstGeom>
          </p:spPr>
        </p:pic>
        <p:pic>
          <p:nvPicPr>
            <p:cNvPr id="17" name="16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143636" y="4143380"/>
              <a:ext cx="2000240" cy="2000240"/>
            </a:xfrm>
            <a:prstGeom prst="rect">
              <a:avLst/>
            </a:prstGeom>
          </p:spPr>
        </p:pic>
        <p:pic>
          <p:nvPicPr>
            <p:cNvPr id="18" name="17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715140" y="4429132"/>
              <a:ext cx="2000240" cy="2000240"/>
            </a:xfrm>
            <a:prstGeom prst="rect">
              <a:avLst/>
            </a:prstGeom>
          </p:spPr>
        </p:pic>
        <p:sp>
          <p:nvSpPr>
            <p:cNvPr id="19" name="18 Sağ Ok"/>
            <p:cNvSpPr/>
            <p:nvPr/>
          </p:nvSpPr>
          <p:spPr>
            <a:xfrm>
              <a:off x="4500562" y="4286256"/>
              <a:ext cx="1000132"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Aklımızda olması gereken sorular…</a:t>
            </a:r>
          </a:p>
        </p:txBody>
      </p:sp>
      <p:sp>
        <p:nvSpPr>
          <p:cNvPr id="3" name="2 İçerik Yer Tutucusu"/>
          <p:cNvSpPr>
            <a:spLocks noGrp="1"/>
          </p:cNvSpPr>
          <p:nvPr>
            <p:ph sz="quarter" idx="1"/>
          </p:nvPr>
        </p:nvSpPr>
        <p:spPr/>
        <p:txBody>
          <a:bodyPr/>
          <a:lstStyle/>
          <a:p>
            <a:pPr lvl="1"/>
            <a:r>
              <a:rPr lang="tr-TR" sz="2100" dirty="0"/>
              <a:t>Nasıl tanımlanırlar?</a:t>
            </a:r>
          </a:p>
          <a:p>
            <a:pPr lvl="1"/>
            <a:r>
              <a:rPr lang="tr-TR" sz="2100" dirty="0"/>
              <a:t>Nasıl içleri doldurulur?</a:t>
            </a:r>
          </a:p>
          <a:p>
            <a:pPr lvl="1"/>
            <a:r>
              <a:rPr lang="tr-TR" sz="2100" dirty="0"/>
              <a:t>Nasıl kullanılırlar?</a:t>
            </a:r>
          </a:p>
        </p:txBody>
      </p:sp>
      <p:grpSp>
        <p:nvGrpSpPr>
          <p:cNvPr id="4" name="5 Grup"/>
          <p:cNvGrpSpPr/>
          <p:nvPr/>
        </p:nvGrpSpPr>
        <p:grpSpPr>
          <a:xfrm>
            <a:off x="1428728" y="3786190"/>
            <a:ext cx="7286652" cy="2643182"/>
            <a:chOff x="1428728" y="3786190"/>
            <a:chExt cx="7286652" cy="2643182"/>
          </a:xfrm>
        </p:grpSpPr>
        <p:pic>
          <p:nvPicPr>
            <p:cNvPr id="7" name="6 Resim" descr="63beab5308fb0a2a83498c59a2c068c8--storage-rental-storage-one.jpg"/>
            <p:cNvPicPr>
              <a:picLocks noChangeAspect="1"/>
            </p:cNvPicPr>
            <p:nvPr/>
          </p:nvPicPr>
          <p:blipFill>
            <a:blip r:embed="rId2" cstate="screen"/>
            <a:stretch>
              <a:fillRect/>
            </a:stretch>
          </p:blipFill>
          <p:spPr>
            <a:xfrm>
              <a:off x="1428728" y="3786190"/>
              <a:ext cx="2357454" cy="2339905"/>
            </a:xfrm>
            <a:prstGeom prst="rect">
              <a:avLst/>
            </a:prstGeom>
          </p:spPr>
        </p:pic>
        <p:pic>
          <p:nvPicPr>
            <p:cNvPr id="8" name="7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5643570" y="3857628"/>
              <a:ext cx="2000240" cy="2000240"/>
            </a:xfrm>
            <a:prstGeom prst="rect">
              <a:avLst/>
            </a:prstGeom>
          </p:spPr>
        </p:pic>
        <p:pic>
          <p:nvPicPr>
            <p:cNvPr id="9" name="8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143636" y="4143380"/>
              <a:ext cx="2000240" cy="2000240"/>
            </a:xfrm>
            <a:prstGeom prst="rect">
              <a:avLst/>
            </a:prstGeom>
          </p:spPr>
        </p:pic>
        <p:pic>
          <p:nvPicPr>
            <p:cNvPr id="10" name="9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715140" y="4429132"/>
              <a:ext cx="2000240" cy="2000240"/>
            </a:xfrm>
            <a:prstGeom prst="rect">
              <a:avLst/>
            </a:prstGeom>
          </p:spPr>
        </p:pic>
        <p:sp>
          <p:nvSpPr>
            <p:cNvPr id="11" name="10 Sağ Ok"/>
            <p:cNvSpPr/>
            <p:nvPr/>
          </p:nvSpPr>
          <p:spPr>
            <a:xfrm>
              <a:off x="4500562" y="4286256"/>
              <a:ext cx="1000132"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5" name="Group 2"/>
          <p:cNvGrpSpPr/>
          <p:nvPr/>
        </p:nvGrpSpPr>
        <p:grpSpPr>
          <a:xfrm>
            <a:off x="9286908" y="3929066"/>
            <a:ext cx="6061144" cy="1806256"/>
            <a:chOff x="9597956" y="301625"/>
            <a:chExt cx="6061144" cy="1806256"/>
          </a:xfrm>
        </p:grpSpPr>
        <p:pic>
          <p:nvPicPr>
            <p:cNvPr id="13" name="Picture 2"/>
            <p:cNvPicPr>
              <a:picLocks noChangeAspect="1" noChangeArrowheads="1"/>
            </p:cNvPicPr>
            <p:nvPr/>
          </p:nvPicPr>
          <p:blipFill>
            <a:blip r:embed="rId4">
              <a:extLst>
                <a:ext uri="{28A0092B-C50C-407E-A947-70E740481C1C}">
                  <a14:useLocalDpi xmlns="" xmlns:a14="http://schemas.microsoft.com/office/drawing/2010/main" val="0"/>
                </a:ext>
              </a:extLst>
            </a:blip>
            <a:stretch>
              <a:fillRect/>
            </a:stretch>
          </p:blipFill>
          <p:spPr bwMode="auto">
            <a:xfrm>
              <a:off x="9597956" y="301625"/>
              <a:ext cx="6061144" cy="12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Rounded Rectangle 1"/>
            <p:cNvSpPr/>
            <p:nvPr/>
          </p:nvSpPr>
          <p:spPr>
            <a:xfrm>
              <a:off x="11487150"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di</a:t>
              </a:r>
              <a:endParaRPr lang="tr-TR" sz="4400" dirty="0">
                <a:solidFill>
                  <a:srgbClr val="FF0000"/>
                </a:solidFill>
              </a:endParaRPr>
            </a:p>
          </p:txBody>
        </p:sp>
        <p:sp>
          <p:nvSpPr>
            <p:cNvPr id="15"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zi</a:t>
              </a:r>
              <a:endParaRPr lang="tr-TR" sz="4400" dirty="0">
                <a:solidFill>
                  <a:srgbClr val="FF0000"/>
                </a:solidFill>
              </a:endParaRPr>
            </a:p>
          </p:txBody>
        </p:sp>
        <p:sp>
          <p:nvSpPr>
            <p:cNvPr id="16"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ler</a:t>
              </a:r>
              <a:endParaRPr lang="tr-TR" sz="4400" dirty="0">
                <a:solidFill>
                  <a:srgbClr val="FF0000"/>
                </a:solidFill>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61111E-6 -4.44444E-6 L -1.95296 -4.44444E-6 " pathEditMode="relative" rAng="0" ptsTypes="AA">
                                      <p:cBhvr>
                                        <p:cTn id="6" dur="25000" fill="hold"/>
                                        <p:tgtEl>
                                          <p:spTgt spid="5"/>
                                        </p:tgtEl>
                                        <p:attrNameLst>
                                          <p:attrName>ppt_x</p:attrName>
                                          <p:attrName>ppt_y</p:attrName>
                                        </p:attrNameLst>
                                      </p:cBhvr>
                                      <p:rCtr x="-976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a:solidFill>
                  <a:schemeClr val="tx1"/>
                </a:solidFill>
              </a:rPr>
              <a:t> Aynı türde ve birbirleriyle ilişkili olan çok sayıda verinin </a:t>
            </a:r>
            <a:r>
              <a:rPr lang="tr-TR" sz="2400" b="1" dirty="0">
                <a:solidFill>
                  <a:schemeClr val="tx1"/>
                </a:solidFill>
              </a:rPr>
              <a:t>ayrı değişkenlerde </a:t>
            </a:r>
            <a:r>
              <a:rPr lang="tr-TR" sz="2400" dirty="0">
                <a:solidFill>
                  <a:schemeClr val="tx1"/>
                </a:solidFill>
              </a:rPr>
              <a:t>tutulması bilgisayar programlarının okunurluğunun azalmasına ve hataların artmasına neden olur.</a:t>
            </a:r>
          </a:p>
          <a:p>
            <a:pPr algn="just">
              <a:buFontTx/>
              <a:buChar char="-"/>
            </a:pPr>
            <a:r>
              <a:rPr lang="tr-TR" sz="2400" dirty="0">
                <a:solidFill>
                  <a:schemeClr val="tx1"/>
                </a:solidFill>
              </a:rPr>
              <a:t> Bilgisayar programlarının aynı türde ve birbiriyle ilişkili çok sayıda veriyi </a:t>
            </a:r>
            <a:r>
              <a:rPr lang="tr-TR" sz="2400" b="1" dirty="0">
                <a:solidFill>
                  <a:schemeClr val="tx1"/>
                </a:solidFill>
              </a:rPr>
              <a:t>daha akıllı bir şekilde </a:t>
            </a:r>
            <a:r>
              <a:rPr lang="tr-TR" sz="2400" dirty="0">
                <a:solidFill>
                  <a:schemeClr val="tx1"/>
                </a:solidFill>
              </a:rPr>
              <a:t>saklaması gerekir. Bunun için de dizi yapısı ortaya konulmuştur.</a:t>
            </a:r>
          </a:p>
          <a:p>
            <a:pPr algn="just">
              <a:buFontTx/>
              <a:buChar char="-"/>
            </a:pPr>
            <a:r>
              <a:rPr lang="tr-TR" sz="2400" dirty="0"/>
              <a:t>Dizilerde çok sayıda veri bellek alanında yan yana olan adreslerde saklanır. Bu sayede </a:t>
            </a:r>
            <a:r>
              <a:rPr lang="tr-TR" sz="2400" b="1" dirty="0"/>
              <a:t>verilere ulaşım </a:t>
            </a:r>
            <a:r>
              <a:rPr lang="tr-TR" sz="2400" dirty="0"/>
              <a:t>çok daha kolaydır ve </a:t>
            </a:r>
            <a:r>
              <a:rPr lang="tr-TR" sz="2400" b="1" dirty="0"/>
              <a:t>veriler üzerindeki işlemler</a:t>
            </a:r>
            <a:r>
              <a:rPr lang="tr-TR" sz="2400" dirty="0"/>
              <a:t> de oldukça kolaylaşmış olur.</a:t>
            </a:r>
          </a:p>
          <a:p>
            <a:pPr algn="just">
              <a:buFontTx/>
              <a:buChar char="-"/>
            </a:pPr>
            <a:endParaRPr lang="tr-TR" sz="2400" dirty="0">
              <a:solidFill>
                <a:schemeClr val="tx1"/>
              </a:solidFill>
            </a:endParaRP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Bunu biliyor musunuz? Temiz oda nedir?</a:t>
            </a:r>
          </a:p>
        </p:txBody>
      </p:sp>
      <p:sp>
        <p:nvSpPr>
          <p:cNvPr id="4" name="3 Metin kutusu"/>
          <p:cNvSpPr txBox="1"/>
          <p:nvPr/>
        </p:nvSpPr>
        <p:spPr>
          <a:xfrm>
            <a:off x="3571868" y="2214554"/>
            <a:ext cx="5143536"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600" dirty="0" err="1"/>
              <a:t>Nano</a:t>
            </a:r>
            <a:r>
              <a:rPr lang="tr-TR" sz="1600" dirty="0"/>
              <a:t> ölçekli elektronik devreler bir toz tanesinden daha küçük hatlara sahip oldukları için toz gibi istenmeyen parçacıklardan arındırılmış özel “temiz oda”larda üretilirler. Bu odalar HEPA filtreleriyle arındırılan yüksek maliyetli üretim tesisleridir. İnsan vücudu da bir </a:t>
            </a:r>
            <a:r>
              <a:rPr lang="tr-TR" sz="1600" i="1" dirty="0"/>
              <a:t>parçacık üretici </a:t>
            </a:r>
            <a:r>
              <a:rPr lang="tr-TR" sz="1600" dirty="0"/>
              <a:t>olduğu için, insanlar temiz odalara özel kıyafetlerle girebilirler. </a:t>
            </a:r>
          </a:p>
        </p:txBody>
      </p:sp>
      <p:sp>
        <p:nvSpPr>
          <p:cNvPr id="9" name="8 Dikdörtgen"/>
          <p:cNvSpPr/>
          <p:nvPr/>
        </p:nvSpPr>
        <p:spPr>
          <a:xfrm>
            <a:off x="4214810" y="1285860"/>
            <a:ext cx="3643338"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i="1" dirty="0"/>
              <a:t>A Class 100 </a:t>
            </a:r>
            <a:r>
              <a:rPr lang="en-US" sz="1600" i="1" dirty="0" err="1"/>
              <a:t>cleanroom</a:t>
            </a:r>
            <a:r>
              <a:rPr lang="en-US" sz="1600" i="1" dirty="0"/>
              <a:t> is designed to never allow more than 100 particles (0.5 microns or larger) per cubic foot of air.</a:t>
            </a:r>
            <a:endParaRPr lang="tr-TR" sz="1600" i="1" dirty="0"/>
          </a:p>
        </p:txBody>
      </p:sp>
      <p:pic>
        <p:nvPicPr>
          <p:cNvPr id="11" name="10 Resim" descr="40698_1513251424972_5258218_n.jpg"/>
          <p:cNvPicPr>
            <a:picLocks noChangeAspect="1"/>
          </p:cNvPicPr>
          <p:nvPr/>
        </p:nvPicPr>
        <p:blipFill>
          <a:blip r:embed="rId2"/>
          <a:stretch>
            <a:fillRect/>
          </a:stretch>
        </p:blipFill>
        <p:spPr>
          <a:xfrm>
            <a:off x="1071538" y="3786190"/>
            <a:ext cx="2357454" cy="1785950"/>
          </a:xfrm>
          <a:prstGeom prst="rect">
            <a:avLst/>
          </a:prstGeom>
        </p:spPr>
      </p:pic>
      <p:pic>
        <p:nvPicPr>
          <p:cNvPr id="12" name="11 Resim" descr="180762_1740076055446_7460574_n.jpg"/>
          <p:cNvPicPr>
            <a:picLocks noChangeAspect="1"/>
          </p:cNvPicPr>
          <p:nvPr/>
        </p:nvPicPr>
        <p:blipFill>
          <a:blip r:embed="rId3"/>
          <a:srcRect l="27273" t="27273"/>
          <a:stretch>
            <a:fillRect/>
          </a:stretch>
        </p:blipFill>
        <p:spPr>
          <a:xfrm>
            <a:off x="5643570" y="3857628"/>
            <a:ext cx="2286016" cy="1714512"/>
          </a:xfrm>
          <a:prstGeom prst="rect">
            <a:avLst/>
          </a:prstGeom>
        </p:spPr>
      </p:pic>
      <p:sp>
        <p:nvSpPr>
          <p:cNvPr id="17" name="16 Metin kutusu"/>
          <p:cNvSpPr txBox="1"/>
          <p:nvPr/>
        </p:nvSpPr>
        <p:spPr>
          <a:xfrm>
            <a:off x="928662" y="5572140"/>
            <a:ext cx="2944910" cy="738664"/>
          </a:xfrm>
          <a:prstGeom prst="rect">
            <a:avLst/>
          </a:prstGeom>
          <a:noFill/>
        </p:spPr>
        <p:txBody>
          <a:bodyPr wrap="none" rtlCol="0">
            <a:spAutoFit/>
          </a:bodyPr>
          <a:lstStyle/>
          <a:p>
            <a:pPr algn="ctr"/>
            <a:r>
              <a:rPr lang="tr-TR" sz="1400" dirty="0"/>
              <a:t>Temiz odadan ilginç manzaralar: Sinek</a:t>
            </a:r>
            <a:br>
              <a:rPr lang="tr-TR" sz="1400" dirty="0"/>
            </a:br>
            <a:r>
              <a:rPr lang="tr-TR" sz="1400" dirty="0"/>
              <a:t>(Normalde değil sinek, yarım mikron </a:t>
            </a:r>
          </a:p>
          <a:p>
            <a:pPr algn="ctr"/>
            <a:r>
              <a:rPr lang="tr-TR" sz="1400" dirty="0"/>
              <a:t>üstü hiçbir parçacık olmaması lazım.)</a:t>
            </a:r>
          </a:p>
        </p:txBody>
      </p:sp>
      <p:sp>
        <p:nvSpPr>
          <p:cNvPr id="19" name="18 Metin kutusu"/>
          <p:cNvSpPr txBox="1"/>
          <p:nvPr/>
        </p:nvSpPr>
        <p:spPr>
          <a:xfrm>
            <a:off x="5357818" y="5572140"/>
            <a:ext cx="3648948" cy="738664"/>
          </a:xfrm>
          <a:prstGeom prst="rect">
            <a:avLst/>
          </a:prstGeom>
          <a:noFill/>
        </p:spPr>
        <p:txBody>
          <a:bodyPr wrap="none" rtlCol="0">
            <a:spAutoFit/>
          </a:bodyPr>
          <a:lstStyle/>
          <a:p>
            <a:pPr algn="ctr"/>
            <a:r>
              <a:rPr lang="tr-TR" sz="1400" dirty="0"/>
              <a:t>Temiz odadan ilginç manzaralar: </a:t>
            </a:r>
            <a:r>
              <a:rPr lang="tr-TR" sz="1400" dirty="0" err="1"/>
              <a:t>HidroFlorik</a:t>
            </a:r>
            <a:r>
              <a:rPr lang="tr-TR" sz="1400" dirty="0"/>
              <a:t> Asit</a:t>
            </a:r>
            <a:br>
              <a:rPr lang="tr-TR" sz="1400" dirty="0"/>
            </a:br>
            <a:r>
              <a:rPr lang="tr-TR" sz="1400" dirty="0"/>
              <a:t>(Deriyi acıtmadan geçer, kemiğe erişip </a:t>
            </a:r>
          </a:p>
          <a:p>
            <a:pPr algn="ctr"/>
            <a:r>
              <a:rPr lang="tr-TR" sz="1400" dirty="0"/>
              <a:t>kalsiyumla tepkimeye girer. )</a:t>
            </a:r>
          </a:p>
        </p:txBody>
      </p:sp>
      <p:cxnSp>
        <p:nvCxnSpPr>
          <p:cNvPr id="14" name="13 Düz Bağlayıcı"/>
          <p:cNvCxnSpPr>
            <a:endCxn id="9" idx="1"/>
          </p:cNvCxnSpPr>
          <p:nvPr/>
        </p:nvCxnSpPr>
        <p:spPr>
          <a:xfrm flipV="1">
            <a:off x="3357554" y="1701359"/>
            <a:ext cx="857256" cy="37031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 name="Picture 2" descr="E:\ARSIV\2012\2012 07\Tez Calismalarim\CIMG7914 - buyutec temizoda.JPG"/>
          <p:cNvPicPr>
            <a:picLocks noChangeAspect="1" noChangeArrowheads="1"/>
          </p:cNvPicPr>
          <p:nvPr/>
        </p:nvPicPr>
        <p:blipFill>
          <a:blip r:embed="rId4" cstate="print"/>
          <a:srcRect/>
          <a:stretch>
            <a:fillRect/>
          </a:stretch>
        </p:blipFill>
        <p:spPr bwMode="auto">
          <a:xfrm>
            <a:off x="642910" y="1500174"/>
            <a:ext cx="2757478" cy="2068109"/>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Bunu biliyor musunuz?</a:t>
            </a:r>
          </a:p>
        </p:txBody>
      </p:sp>
      <p:pic>
        <p:nvPicPr>
          <p:cNvPr id="4" name="3 İçerik Yer Tutucusu" descr="intelcleanroom.jpg"/>
          <p:cNvPicPr>
            <a:picLocks noGrp="1" noChangeAspect="1"/>
          </p:cNvPicPr>
          <p:nvPr>
            <p:ph sz="quarter" idx="1"/>
          </p:nvPr>
        </p:nvPicPr>
        <p:blipFill>
          <a:blip r:embed="rId2" cstate="screen">
            <a:extLst>
              <a:ext uri="{BEBA8EAE-BF5A-486C-A8C5-ECC9F3942E4B}">
                <a14:imgProps xmlns="" xmlns:a14="http://schemas.microsoft.com/office/drawing/2010/main">
                  <a14:imgLayer r:embed="rId3">
                    <a14:imgEffect>
                      <a14:brightnessContrast contrast="40000"/>
                    </a14:imgEffect>
                  </a14:imgLayer>
                </a14:imgProps>
              </a:ext>
            </a:extLst>
          </a:blip>
          <a:stretch>
            <a:fillRect/>
          </a:stretch>
        </p:blipFill>
        <p:spPr>
          <a:xfrm>
            <a:off x="857224" y="1285860"/>
            <a:ext cx="7512726" cy="4929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Metin kutusu"/>
          <p:cNvSpPr txBox="1"/>
          <p:nvPr/>
        </p:nvSpPr>
        <p:spPr>
          <a:xfrm>
            <a:off x="1071538" y="5568751"/>
            <a:ext cx="5214942" cy="646331"/>
          </a:xfrm>
          <a:prstGeom prst="rect">
            <a:avLst/>
          </a:prstGeom>
          <a:noFill/>
        </p:spPr>
        <p:txBody>
          <a:bodyPr wrap="square" rtlCol="0">
            <a:spAutoFit/>
          </a:bodyPr>
          <a:lstStyle/>
          <a:p>
            <a:r>
              <a:rPr lang="tr-TR" dirty="0"/>
              <a:t>Intel’in bir reklamı:</a:t>
            </a:r>
          </a:p>
          <a:p>
            <a:r>
              <a:rPr lang="tr-TR" b="1" i="1" dirty="0"/>
              <a:t>“</a:t>
            </a:r>
            <a:r>
              <a:rPr lang="tr-TR" b="1" i="1" dirty="0" err="1"/>
              <a:t>Your</a:t>
            </a:r>
            <a:r>
              <a:rPr lang="tr-TR" b="1" i="1" dirty="0"/>
              <a:t> </a:t>
            </a:r>
            <a:r>
              <a:rPr lang="tr-TR" b="1" i="1" dirty="0" err="1"/>
              <a:t>clean</a:t>
            </a:r>
            <a:r>
              <a:rPr lang="tr-TR" b="1" i="1" dirty="0"/>
              <a:t> </a:t>
            </a:r>
            <a:r>
              <a:rPr lang="tr-TR" b="1" i="1" dirty="0" err="1"/>
              <a:t>room</a:t>
            </a:r>
            <a:r>
              <a:rPr lang="tr-TR" b="1" i="1" dirty="0"/>
              <a:t> </a:t>
            </a:r>
            <a:r>
              <a:rPr lang="tr-TR" b="1" i="1" dirty="0" err="1"/>
              <a:t>isn’t</a:t>
            </a:r>
            <a:r>
              <a:rPr lang="tr-TR" b="1" i="1" dirty="0"/>
              <a:t> </a:t>
            </a:r>
            <a:r>
              <a:rPr lang="tr-TR" b="1" i="1" dirty="0" err="1"/>
              <a:t>like</a:t>
            </a:r>
            <a:r>
              <a:rPr lang="tr-TR" b="1" i="1" dirty="0"/>
              <a:t> </a:t>
            </a:r>
            <a:r>
              <a:rPr lang="tr-TR" b="1" i="1" dirty="0" err="1"/>
              <a:t>our</a:t>
            </a:r>
            <a:r>
              <a:rPr lang="tr-TR" b="1" i="1" dirty="0"/>
              <a:t> </a:t>
            </a:r>
            <a:r>
              <a:rPr lang="tr-TR" b="1" i="1" dirty="0" err="1"/>
              <a:t>clean</a:t>
            </a:r>
            <a:r>
              <a:rPr lang="tr-TR" b="1" i="1" dirty="0"/>
              <a:t> </a:t>
            </a:r>
            <a:r>
              <a:rPr lang="tr-TR" b="1" i="1" dirty="0" err="1"/>
              <a:t>room</a:t>
            </a:r>
            <a:r>
              <a:rPr lang="tr-TR" b="1" i="1" dirty="0"/>
              <a:t>.”</a:t>
            </a:r>
          </a:p>
        </p:txBody>
      </p: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Diziler… </a:t>
            </a:r>
          </a:p>
        </p:txBody>
      </p:sp>
      <p:cxnSp>
        <p:nvCxnSpPr>
          <p:cNvPr id="5" name="4 Düz Bağlayıcı"/>
          <p:cNvCxnSpPr/>
          <p:nvPr/>
        </p:nvCxnSpPr>
        <p:spPr>
          <a:xfrm flipV="1">
            <a:off x="571472" y="1142984"/>
            <a:ext cx="7215238" cy="46434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6 Düz Bağlayıcı"/>
          <p:cNvCxnSpPr/>
          <p:nvPr/>
        </p:nvCxnSpPr>
        <p:spPr>
          <a:xfrm flipV="1">
            <a:off x="500034" y="1142984"/>
            <a:ext cx="7858180" cy="52149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7286644" y="2000240"/>
            <a:ext cx="164307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a:t>Çorum</a:t>
            </a:r>
          </a:p>
        </p:txBody>
      </p:sp>
      <p:sp>
        <p:nvSpPr>
          <p:cNvPr id="11" name="10 Metin kutusu"/>
          <p:cNvSpPr txBox="1"/>
          <p:nvPr/>
        </p:nvSpPr>
        <p:spPr>
          <a:xfrm>
            <a:off x="4857752" y="1285860"/>
            <a:ext cx="164307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a:t>Ankara</a:t>
            </a:r>
          </a:p>
        </p:txBody>
      </p:sp>
      <p:pic>
        <p:nvPicPr>
          <p:cNvPr id="12" name="11 Resim" descr="cartoon-business-woman-calling-phone-vector-illustration-30880710.jpg"/>
          <p:cNvPicPr>
            <a:picLocks noChangeAspect="1"/>
          </p:cNvPicPr>
          <p:nvPr/>
        </p:nvPicPr>
        <p:blipFill>
          <a:blip r:embed="rId2" cstate="screen"/>
          <a:stretch>
            <a:fillRect/>
          </a:stretch>
        </p:blipFill>
        <p:spPr>
          <a:xfrm>
            <a:off x="214282" y="1714488"/>
            <a:ext cx="2438400" cy="2438400"/>
          </a:xfrm>
          <a:prstGeom prst="rect">
            <a:avLst/>
          </a:prstGeom>
        </p:spPr>
      </p:pic>
      <p:pic>
        <p:nvPicPr>
          <p:cNvPr id="13" name="12 Resim" descr="pioA6opjT.jpg"/>
          <p:cNvPicPr>
            <a:picLocks noChangeAspect="1"/>
          </p:cNvPicPr>
          <p:nvPr/>
        </p:nvPicPr>
        <p:blipFill>
          <a:blip r:embed="rId3"/>
          <a:stretch>
            <a:fillRect/>
          </a:stretch>
        </p:blipFill>
        <p:spPr>
          <a:xfrm>
            <a:off x="6643702" y="3929066"/>
            <a:ext cx="2285984" cy="2388342"/>
          </a:xfrm>
          <a:prstGeom prst="rect">
            <a:avLst/>
          </a:prstGeom>
        </p:spPr>
      </p:pic>
      <p:sp>
        <p:nvSpPr>
          <p:cNvPr id="15" name="14 Köşeleri Yuvarlanmış Dikdörtgen Belirtme Çizgisi"/>
          <p:cNvSpPr/>
          <p:nvPr/>
        </p:nvSpPr>
        <p:spPr>
          <a:xfrm>
            <a:off x="2285984" y="1071546"/>
            <a:ext cx="2143140" cy="1285884"/>
          </a:xfrm>
          <a:prstGeom prst="wedgeRoundRectCallout">
            <a:avLst>
              <a:gd name="adj1" fmla="val -59573"/>
              <a:gd name="adj2" fmla="val 76298"/>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dirty="0"/>
              <a:t>2 saattir dizilere bakıyorum babacığım.</a:t>
            </a:r>
          </a:p>
        </p:txBody>
      </p:sp>
      <p:sp>
        <p:nvSpPr>
          <p:cNvPr id="16" name="15 Köşeleri Yuvarlanmış Dikdörtgen Belirtme Çizgisi"/>
          <p:cNvSpPr/>
          <p:nvPr/>
        </p:nvSpPr>
        <p:spPr>
          <a:xfrm>
            <a:off x="4357686" y="3786190"/>
            <a:ext cx="2143140" cy="1285884"/>
          </a:xfrm>
          <a:prstGeom prst="wedgeRoundRectCallout">
            <a:avLst>
              <a:gd name="adj1" fmla="val 87531"/>
              <a:gd name="adj2" fmla="val 6143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a:t>Kızım bırak şu dizileri, dersine çalış.</a:t>
            </a:r>
          </a:p>
        </p:txBody>
      </p:sp>
      <p:sp>
        <p:nvSpPr>
          <p:cNvPr id="17" name="16 Yuvarlatılmış Dikdörtgen"/>
          <p:cNvSpPr/>
          <p:nvPr/>
        </p:nvSpPr>
        <p:spPr>
          <a:xfrm>
            <a:off x="500034" y="5572140"/>
            <a:ext cx="5072098" cy="7857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tr-TR" sz="2800" b="1" dirty="0" err="1">
                <a:ln w="0"/>
                <a:solidFill>
                  <a:schemeClr val="tx1"/>
                </a:solidFill>
                <a:effectLst>
                  <a:reflection blurRad="12700" stA="50000" endPos="50000" dist="5000" dir="5400000" sy="-100000" rotWithShape="0"/>
                </a:effectLst>
              </a:rPr>
              <a:t>your</a:t>
            </a:r>
            <a:r>
              <a:rPr lang="tr-TR" sz="2800" b="1" dirty="0">
                <a:ln w="0"/>
                <a:solidFill>
                  <a:schemeClr val="tx1"/>
                </a:solidFill>
                <a:effectLst>
                  <a:reflection blurRad="12700" stA="50000" endPos="50000" dist="5000" dir="5400000" sy="-100000" rotWithShape="0"/>
                </a:effectLst>
              </a:rPr>
              <a:t> </a:t>
            </a:r>
            <a:r>
              <a:rPr lang="tr-TR" sz="2800" b="1" i="1" dirty="0">
                <a:ln w="0"/>
                <a:solidFill>
                  <a:schemeClr val="tx1"/>
                </a:solidFill>
                <a:effectLst>
                  <a:reflection blurRad="12700" stA="50000" endPos="50000" dist="5000" dir="5400000" sy="-100000" rotWithShape="0"/>
                </a:effectLst>
              </a:rPr>
              <a:t>dizi</a:t>
            </a:r>
            <a:r>
              <a:rPr lang="tr-TR" sz="2800" b="1" dirty="0">
                <a:ln w="0"/>
                <a:solidFill>
                  <a:schemeClr val="tx1"/>
                </a:solidFill>
                <a:effectLst>
                  <a:reflection blurRad="12700" stA="50000" endPos="50000" dist="5000" dir="5400000" sy="-100000" rotWithShape="0"/>
                </a:effectLst>
              </a:rPr>
              <a:t> is not </a:t>
            </a:r>
            <a:r>
              <a:rPr lang="tr-TR" sz="2800" b="1" dirty="0" err="1">
                <a:ln w="0"/>
                <a:solidFill>
                  <a:schemeClr val="tx1"/>
                </a:solidFill>
                <a:effectLst>
                  <a:reflection blurRad="12700" stA="50000" endPos="50000" dist="5000" dir="5400000" sy="-100000" rotWithShape="0"/>
                </a:effectLst>
              </a:rPr>
              <a:t>like</a:t>
            </a:r>
            <a:r>
              <a:rPr lang="tr-TR" sz="2800" b="1" dirty="0">
                <a:ln w="0"/>
                <a:solidFill>
                  <a:schemeClr val="tx1"/>
                </a:solidFill>
                <a:effectLst>
                  <a:reflection blurRad="12700" stA="50000" endPos="50000" dist="5000" dir="5400000" sy="-100000" rotWithShape="0"/>
                </a:effectLst>
              </a:rPr>
              <a:t> </a:t>
            </a:r>
            <a:r>
              <a:rPr lang="tr-TR" sz="2800" b="1" dirty="0" err="1">
                <a:ln w="0"/>
                <a:solidFill>
                  <a:schemeClr val="tx1"/>
                </a:solidFill>
                <a:effectLst>
                  <a:reflection blurRad="12700" stA="50000" endPos="50000" dist="5000" dir="5400000" sy="-100000" rotWithShape="0"/>
                </a:effectLst>
              </a:rPr>
              <a:t>our</a:t>
            </a:r>
            <a:r>
              <a:rPr lang="tr-TR" sz="2800" b="1" dirty="0">
                <a:ln w="0"/>
                <a:solidFill>
                  <a:schemeClr val="tx1"/>
                </a:solidFill>
                <a:effectLst>
                  <a:reflection blurRad="12700" stA="50000" endPos="50000" dist="5000" dir="5400000" sy="-100000" rotWithShape="0"/>
                </a:effectLst>
              </a:rPr>
              <a:t> </a:t>
            </a:r>
            <a:r>
              <a:rPr lang="tr-TR" sz="2800" b="1" i="1" dirty="0">
                <a:ln w="0"/>
                <a:solidFill>
                  <a:schemeClr val="tx1"/>
                </a:solidFill>
                <a:effectLst>
                  <a:reflection blurRad="12700" stA="50000" endPos="50000" dist="5000" dir="5400000" sy="-100000" rotWithShape="0"/>
                </a:effectLst>
              </a:rPr>
              <a:t>dizi</a:t>
            </a:r>
            <a:r>
              <a:rPr lang="tr-TR" sz="2800" b="1" dirty="0">
                <a:ln w="0"/>
                <a:solidFill>
                  <a:schemeClr val="tx1"/>
                </a:solidFill>
                <a:effectLst>
                  <a:reflection blurRad="12700" stA="50000" endPos="50000" dist="5000" dir="5400000" sy="-100000" rotWithShape="0"/>
                </a:effectLst>
              </a:rPr>
              <a:t>.</a:t>
            </a:r>
          </a:p>
        </p:txBody>
      </p:sp>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5-Nokta Yıldız"/>
          <p:cNvSpPr/>
          <p:nvPr/>
        </p:nvSpPr>
        <p:spPr>
          <a:xfrm>
            <a:off x="3000364" y="1714488"/>
            <a:ext cx="6143636" cy="4786346"/>
          </a:xfrm>
          <a:prstGeom prst="star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000" dirty="0"/>
              <a:t>Siz dizi kavramını C diline ekleyecek olsanız nasıl bir tasarım yapardınız? </a:t>
            </a:r>
          </a:p>
        </p:txBody>
      </p:sp>
      <p:sp>
        <p:nvSpPr>
          <p:cNvPr id="2" name="1 Başlık"/>
          <p:cNvSpPr>
            <a:spLocks noGrp="1"/>
          </p:cNvSpPr>
          <p:nvPr>
            <p:ph type="title"/>
          </p:nvPr>
        </p:nvSpPr>
        <p:spPr/>
        <p:txBody>
          <a:bodyPr/>
          <a:lstStyle/>
          <a:p>
            <a:r>
              <a:rPr lang="tr-TR" dirty="0"/>
              <a:t>Diziler konusunda beyin fırtınası</a:t>
            </a:r>
            <a:endParaRPr lang="en-US" dirty="0"/>
          </a:p>
        </p:txBody>
      </p:sp>
      <p:sp>
        <p:nvSpPr>
          <p:cNvPr id="3" name="2 İçerik Yer Tutucusu"/>
          <p:cNvSpPr>
            <a:spLocks noGrp="1"/>
          </p:cNvSpPr>
          <p:nvPr>
            <p:ph sz="quarter" idx="1"/>
          </p:nvPr>
        </p:nvSpPr>
        <p:spPr>
          <a:xfrm>
            <a:off x="457200" y="1219200"/>
            <a:ext cx="8229600" cy="2566990"/>
          </a:xfrm>
        </p:spPr>
        <p:txBody>
          <a:bodyPr>
            <a:normAutofit/>
          </a:bodyPr>
          <a:lstStyle/>
          <a:p>
            <a:r>
              <a:rPr lang="tr-TR" sz="2400" dirty="0"/>
              <a:t>Elemanları </a:t>
            </a:r>
            <a:r>
              <a:rPr lang="tr-TR" sz="2400" dirty="0" err="1"/>
              <a:t>RAM’de</a:t>
            </a:r>
            <a:r>
              <a:rPr lang="tr-TR" sz="2400" dirty="0"/>
              <a:t> nasıl konumlandırırdınız?</a:t>
            </a:r>
          </a:p>
          <a:p>
            <a:r>
              <a:rPr lang="tr-TR" sz="2400" dirty="0"/>
              <a:t>Diziyi nasıl tanımlardınız?</a:t>
            </a:r>
          </a:p>
          <a:p>
            <a:r>
              <a:rPr lang="tr-TR" sz="2400" dirty="0"/>
              <a:t>Dizideki elemanlara nasıl erişim </a:t>
            </a:r>
            <a:br>
              <a:rPr lang="tr-TR" sz="2400" dirty="0"/>
            </a:br>
            <a:r>
              <a:rPr lang="tr-TR" sz="2400" dirty="0"/>
              <a:t>sağlatırdınız?</a:t>
            </a:r>
          </a:p>
        </p:txBody>
      </p:sp>
    </p:spTree>
    <p:extLst>
      <p:ext uri="{BB962C8B-B14F-4D97-AF65-F5344CB8AC3E}">
        <p14:creationId xmlns="" xmlns:p14="http://schemas.microsoft.com/office/powerpoint/2010/main" val="6255986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Diziler nasıl tanımlanır?</a:t>
            </a:r>
          </a:p>
        </p:txBody>
      </p:sp>
      <p:sp>
        <p:nvSpPr>
          <p:cNvPr id="3" name="Alt Başlık 2"/>
          <p:cNvSpPr>
            <a:spLocks noGrp="1"/>
          </p:cNvSpPr>
          <p:nvPr>
            <p:ph sz="quarter" idx="1"/>
          </p:nvPr>
        </p:nvSpPr>
        <p:spPr/>
        <p:txBody>
          <a:bodyPr>
            <a:normAutofit/>
          </a:bodyPr>
          <a:lstStyle/>
          <a:p>
            <a:pPr algn="just">
              <a:buFontTx/>
              <a:buChar char="-"/>
            </a:pPr>
            <a:r>
              <a:rPr lang="tr-TR" sz="2400" dirty="0">
                <a:solidFill>
                  <a:schemeClr val="tx1"/>
                </a:solidFill>
              </a:rPr>
              <a:t> Değişkenler gibi, diziler de kullanılmadan önce tanımlanmalıdır.  </a:t>
            </a:r>
            <a:r>
              <a:rPr lang="tr-TR" sz="2400" dirty="0" err="1">
                <a:solidFill>
                  <a:schemeClr val="tx1"/>
                </a:solidFill>
              </a:rPr>
              <a:t>C'de</a:t>
            </a:r>
            <a:r>
              <a:rPr lang="tr-TR" sz="2400" dirty="0">
                <a:solidFill>
                  <a:schemeClr val="tx1"/>
                </a:solidFill>
              </a:rPr>
              <a:t> diziler şu şekilde tanımlanır:</a:t>
            </a:r>
          </a:p>
          <a:p>
            <a:pPr algn="just">
              <a:buFontTx/>
              <a:buChar char="-"/>
            </a:pPr>
            <a:endParaRPr lang="tr-TR" sz="2400" dirty="0">
              <a:solidFill>
                <a:schemeClr val="tx1"/>
              </a:solidFill>
            </a:endParaRPr>
          </a:p>
          <a:p>
            <a:pPr algn="just"/>
            <a:r>
              <a:rPr lang="tr-TR" sz="2400" b="1" dirty="0">
                <a:solidFill>
                  <a:srgbClr val="0000FF"/>
                </a:solidFill>
              </a:rPr>
              <a:t>veri_türü</a:t>
            </a:r>
            <a:r>
              <a:rPr lang="tr-TR" sz="2400" dirty="0">
                <a:solidFill>
                  <a:schemeClr val="tx1"/>
                </a:solidFill>
              </a:rPr>
              <a:t>    </a:t>
            </a:r>
            <a:r>
              <a:rPr lang="tr-TR" sz="2400" b="1" dirty="0">
                <a:solidFill>
                  <a:schemeClr val="tx1"/>
                </a:solidFill>
              </a:rPr>
              <a:t>dizi_adı</a:t>
            </a:r>
            <a:r>
              <a:rPr lang="tr-TR" sz="2400" dirty="0">
                <a:solidFill>
                  <a:schemeClr val="tx1"/>
                </a:solidFill>
              </a:rPr>
              <a:t> </a:t>
            </a:r>
            <a:r>
              <a:rPr lang="tr-TR" sz="2400" b="1" dirty="0">
                <a:solidFill>
                  <a:schemeClr val="tx1"/>
                </a:solidFill>
              </a:rPr>
              <a:t>[</a:t>
            </a:r>
            <a:r>
              <a:rPr lang="tr-TR" sz="2400" b="1" dirty="0">
                <a:solidFill>
                  <a:schemeClr val="accent3">
                    <a:lumMod val="50000"/>
                  </a:schemeClr>
                </a:solidFill>
              </a:rPr>
              <a:t>ilgili boyutun_kapasitesi</a:t>
            </a:r>
            <a:r>
              <a:rPr lang="tr-TR" sz="2400" b="1" dirty="0">
                <a:solidFill>
                  <a:schemeClr val="tx1"/>
                </a:solidFill>
              </a:rPr>
              <a:t>] </a:t>
            </a:r>
            <a:r>
              <a:rPr lang="tr-TR" sz="2400" dirty="0">
                <a:solidFill>
                  <a:schemeClr val="tx1"/>
                </a:solidFill>
              </a:rPr>
              <a:t>;</a:t>
            </a:r>
          </a:p>
        </p:txBody>
      </p:sp>
      <p:sp>
        <p:nvSpPr>
          <p:cNvPr id="4" name="3 Metin kutusu"/>
          <p:cNvSpPr txBox="1"/>
          <p:nvPr/>
        </p:nvSpPr>
        <p:spPr>
          <a:xfrm rot="20123684">
            <a:off x="273606" y="3589989"/>
            <a:ext cx="4410621" cy="584775"/>
          </a:xfrm>
          <a:prstGeom prst="rect">
            <a:avLst/>
          </a:prstGeom>
          <a:noFill/>
        </p:spPr>
        <p:txBody>
          <a:bodyPr wrap="square" rtlCol="0">
            <a:spAutoFit/>
          </a:bodyPr>
          <a:lstStyle/>
          <a:p>
            <a:r>
              <a:rPr lang="tr-TR" sz="3200" b="1" dirty="0" err="1">
                <a:solidFill>
                  <a:schemeClr val="bg1">
                    <a:lumMod val="50000"/>
                  </a:schemeClr>
                </a:solidFill>
              </a:rPr>
              <a:t>int</a:t>
            </a:r>
            <a:r>
              <a:rPr lang="tr-TR" sz="3200" b="1" dirty="0">
                <a:solidFill>
                  <a:schemeClr val="bg1">
                    <a:lumMod val="50000"/>
                  </a:schemeClr>
                </a:solidFill>
              </a:rPr>
              <a:t> </a:t>
            </a:r>
            <a:r>
              <a:rPr lang="tr-TR" sz="3200" b="1" dirty="0" err="1">
                <a:solidFill>
                  <a:schemeClr val="bg1">
                    <a:lumMod val="50000"/>
                  </a:schemeClr>
                </a:solidFill>
              </a:rPr>
              <a:t>bigbangtheory</a:t>
            </a:r>
            <a:r>
              <a:rPr lang="tr-TR" sz="3200" b="1" dirty="0">
                <a:solidFill>
                  <a:schemeClr val="bg1">
                    <a:lumMod val="50000"/>
                  </a:schemeClr>
                </a:solidFill>
              </a:rPr>
              <a:t>[10];</a:t>
            </a:r>
          </a:p>
        </p:txBody>
      </p:sp>
      <p:sp>
        <p:nvSpPr>
          <p:cNvPr id="5" name="4 Metin kutusu"/>
          <p:cNvSpPr txBox="1"/>
          <p:nvPr/>
        </p:nvSpPr>
        <p:spPr>
          <a:xfrm rot="1453869">
            <a:off x="4803066" y="4002690"/>
            <a:ext cx="3965534" cy="584775"/>
          </a:xfrm>
          <a:prstGeom prst="rect">
            <a:avLst/>
          </a:prstGeom>
          <a:noFill/>
        </p:spPr>
        <p:txBody>
          <a:bodyPr wrap="square" rtlCol="0">
            <a:spAutoFit/>
          </a:bodyPr>
          <a:lstStyle/>
          <a:p>
            <a:r>
              <a:rPr lang="tr-TR" sz="3200" b="1" dirty="0" err="1">
                <a:ln>
                  <a:solidFill>
                    <a:srgbClr val="00B0F0"/>
                  </a:solidFill>
                </a:ln>
              </a:rPr>
              <a:t>double</a:t>
            </a:r>
            <a:r>
              <a:rPr lang="tr-TR" sz="3200" b="1" dirty="0">
                <a:ln>
                  <a:solidFill>
                    <a:srgbClr val="00B0F0"/>
                  </a:solidFill>
                </a:ln>
              </a:rPr>
              <a:t> seksenler[80];</a:t>
            </a:r>
          </a:p>
        </p:txBody>
      </p:sp>
      <p:sp>
        <p:nvSpPr>
          <p:cNvPr id="6" name="5 Metin kutusu"/>
          <p:cNvSpPr txBox="1"/>
          <p:nvPr/>
        </p:nvSpPr>
        <p:spPr>
          <a:xfrm rot="339195">
            <a:off x="2804127" y="4359198"/>
            <a:ext cx="4410621" cy="584775"/>
          </a:xfrm>
          <a:prstGeom prst="rect">
            <a:avLst/>
          </a:prstGeom>
          <a:noFill/>
        </p:spPr>
        <p:txBody>
          <a:bodyPr wrap="square" rtlCol="0">
            <a:spAutoFit/>
          </a:bodyPr>
          <a:lstStyle/>
          <a:p>
            <a:r>
              <a:rPr lang="tr-TR" sz="3200" b="1" dirty="0" err="1">
                <a:solidFill>
                  <a:srgbClr val="FF0000"/>
                </a:solidFill>
              </a:rPr>
              <a:t>char</a:t>
            </a:r>
            <a:r>
              <a:rPr lang="tr-TR" sz="3200" b="1" dirty="0">
                <a:solidFill>
                  <a:srgbClr val="FF0000"/>
                </a:solidFill>
              </a:rPr>
              <a:t> </a:t>
            </a:r>
            <a:r>
              <a:rPr lang="tr-TR" sz="3200" b="1" dirty="0" err="1">
                <a:solidFill>
                  <a:srgbClr val="FF0000"/>
                </a:solidFill>
              </a:rPr>
              <a:t>simpsons</a:t>
            </a:r>
            <a:r>
              <a:rPr lang="tr-TR" sz="3200" b="1" dirty="0">
                <a:solidFill>
                  <a:srgbClr val="FF0000"/>
                </a:solidFill>
              </a:rPr>
              <a:t>[43];</a:t>
            </a:r>
          </a:p>
        </p:txBody>
      </p:sp>
      <p:cxnSp>
        <p:nvCxnSpPr>
          <p:cNvPr id="8" name="7 Düz Ok Bağlayıcısı"/>
          <p:cNvCxnSpPr/>
          <p:nvPr/>
        </p:nvCxnSpPr>
        <p:spPr>
          <a:xfrm flipV="1">
            <a:off x="4643438" y="2285992"/>
            <a:ext cx="114300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5857884" y="1928802"/>
            <a:ext cx="2928958" cy="646331"/>
          </a:xfrm>
          <a:prstGeom prst="rect">
            <a:avLst/>
          </a:prstGeom>
          <a:noFill/>
        </p:spPr>
        <p:txBody>
          <a:bodyPr wrap="square" rtlCol="0">
            <a:spAutoFit/>
          </a:bodyPr>
          <a:lstStyle/>
          <a:p>
            <a:r>
              <a:rPr lang="tr-TR" dirty="0"/>
              <a:t>Bu değere uygun şekilde hafızadan yer ayırt edilir.</a:t>
            </a:r>
          </a:p>
        </p:txBody>
      </p:sp>
      <p:sp>
        <p:nvSpPr>
          <p:cNvPr id="10" name="9 Yuvarlatılmış Dikdörtgen"/>
          <p:cNvSpPr/>
          <p:nvPr/>
        </p:nvSpPr>
        <p:spPr>
          <a:xfrm>
            <a:off x="5929322" y="5500702"/>
            <a:ext cx="2357454"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Şu an sadece 1 boyutlu dizileri görüyoruz.</a:t>
            </a:r>
          </a:p>
        </p:txBody>
      </p:sp>
      <p:cxnSp>
        <p:nvCxnSpPr>
          <p:cNvPr id="12" name="11 Düz Ok Bağlayıcısı"/>
          <p:cNvCxnSpPr/>
          <p:nvPr/>
        </p:nvCxnSpPr>
        <p:spPr>
          <a:xfrm rot="10800000" flipV="1">
            <a:off x="2428860" y="4786322"/>
            <a:ext cx="1000132"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357158" y="5429264"/>
            <a:ext cx="5000660" cy="923330"/>
          </a:xfrm>
          <a:prstGeom prst="rect">
            <a:avLst/>
          </a:prstGeom>
          <a:noFill/>
        </p:spPr>
        <p:txBody>
          <a:bodyPr wrap="square" rtlCol="0">
            <a:spAutoFit/>
          </a:bodyPr>
          <a:lstStyle/>
          <a:p>
            <a:r>
              <a:rPr lang="tr-TR" dirty="0"/>
              <a:t>Terimsel olarak ifade şeklimiz şu şekilde:</a:t>
            </a:r>
          </a:p>
          <a:p>
            <a:r>
              <a:rPr lang="tr-TR" dirty="0" err="1"/>
              <a:t>simpsons</a:t>
            </a:r>
            <a:r>
              <a:rPr lang="tr-TR" dirty="0"/>
              <a:t> 1 boyutlu 43 kapasiteli bir </a:t>
            </a:r>
            <a:r>
              <a:rPr lang="tr-TR" dirty="0" err="1"/>
              <a:t>char</a:t>
            </a:r>
            <a:r>
              <a:rPr lang="tr-TR" dirty="0"/>
              <a:t> dizisidir.</a:t>
            </a:r>
          </a:p>
          <a:p>
            <a:r>
              <a:rPr lang="tr-TR" dirty="0"/>
              <a:t>(“</a:t>
            </a:r>
            <a:r>
              <a:rPr lang="tr-TR" dirty="0" err="1"/>
              <a:t>char</a:t>
            </a:r>
            <a:r>
              <a:rPr lang="tr-TR" dirty="0"/>
              <a:t> dizisi” yerine “dizgi” de diyebiliriz.)</a:t>
            </a:r>
          </a:p>
        </p:txBody>
      </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Kısa kısa bilgilerle diziler…</a:t>
            </a:r>
          </a:p>
        </p:txBody>
      </p:sp>
      <p:sp>
        <p:nvSpPr>
          <p:cNvPr id="3" name="2 İçerik Yer Tutucusu"/>
          <p:cNvSpPr>
            <a:spLocks noGrp="1"/>
          </p:cNvSpPr>
          <p:nvPr>
            <p:ph sz="quarter" idx="1"/>
          </p:nvPr>
        </p:nvSpPr>
        <p:spPr/>
        <p:txBody>
          <a:bodyPr>
            <a:normAutofit/>
          </a:bodyPr>
          <a:lstStyle/>
          <a:p>
            <a:r>
              <a:rPr lang="tr-TR" dirty="0"/>
              <a:t>Diziler, aynı türden birden fazla veriyi tek çatı altında tutmamızı sağlıyor. </a:t>
            </a:r>
            <a:r>
              <a:rPr lang="tr-TR" i="1" dirty="0" err="1">
                <a:solidFill>
                  <a:srgbClr val="FF0000"/>
                </a:solidFill>
              </a:rPr>
              <a:t>int</a:t>
            </a:r>
            <a:r>
              <a:rPr lang="tr-TR" i="1" dirty="0">
                <a:solidFill>
                  <a:srgbClr val="FF0000"/>
                </a:solidFill>
              </a:rPr>
              <a:t> </a:t>
            </a:r>
            <a:r>
              <a:rPr lang="tr-TR" i="1" dirty="0" err="1">
                <a:solidFill>
                  <a:srgbClr val="FF0000"/>
                </a:solidFill>
              </a:rPr>
              <a:t>sherlock</a:t>
            </a:r>
            <a:r>
              <a:rPr lang="tr-TR" i="1" dirty="0">
                <a:solidFill>
                  <a:srgbClr val="FF0000"/>
                </a:solidFill>
              </a:rPr>
              <a:t>[1000];</a:t>
            </a:r>
          </a:p>
          <a:p>
            <a:r>
              <a:rPr lang="tr-TR" dirty="0"/>
              <a:t>İndislerle bir dizinin elemanlarına erişiyoruz: </a:t>
            </a:r>
            <a:r>
              <a:rPr lang="tr-TR" i="1" dirty="0" err="1">
                <a:solidFill>
                  <a:srgbClr val="FF0000"/>
                </a:solidFill>
              </a:rPr>
              <a:t>sherlock</a:t>
            </a:r>
            <a:r>
              <a:rPr lang="tr-TR" i="1" dirty="0">
                <a:solidFill>
                  <a:srgbClr val="FF0000"/>
                </a:solidFill>
              </a:rPr>
              <a:t> [8]</a:t>
            </a:r>
          </a:p>
          <a:p>
            <a:r>
              <a:rPr lang="tr-TR" dirty="0"/>
              <a:t>Döngü parametresi (i,j vs.) ile indisleri kontrol ederek az satırda çok iş yapabiliyor, dizileri işleyebiliyoruz.</a:t>
            </a:r>
          </a:p>
          <a:p>
            <a:pPr lvl="1">
              <a:buNone/>
            </a:pPr>
            <a:r>
              <a:rPr lang="tr-TR" dirty="0" err="1">
                <a:solidFill>
                  <a:srgbClr val="FF0000"/>
                </a:solidFill>
              </a:rPr>
              <a:t>for</a:t>
            </a:r>
            <a:r>
              <a:rPr lang="tr-TR" dirty="0">
                <a:solidFill>
                  <a:srgbClr val="FF0000"/>
                </a:solidFill>
              </a:rPr>
              <a:t>(i=0; i&lt;kapasite; i++)</a:t>
            </a:r>
          </a:p>
          <a:p>
            <a:pPr lvl="1">
              <a:buNone/>
            </a:pPr>
            <a:r>
              <a:rPr lang="tr-TR" dirty="0">
                <a:solidFill>
                  <a:srgbClr val="FF0000"/>
                </a:solidFill>
              </a:rPr>
              <a:t>	</a:t>
            </a:r>
            <a:r>
              <a:rPr lang="tr-TR" dirty="0" err="1">
                <a:solidFill>
                  <a:srgbClr val="FF0000"/>
                </a:solidFill>
              </a:rPr>
              <a:t>printf</a:t>
            </a:r>
            <a:r>
              <a:rPr lang="tr-TR" dirty="0">
                <a:solidFill>
                  <a:srgbClr val="FF0000"/>
                </a:solidFill>
              </a:rPr>
              <a:t>(“%d\n”, </a:t>
            </a:r>
            <a:r>
              <a:rPr lang="tr-TR" dirty="0" err="1">
                <a:solidFill>
                  <a:srgbClr val="FF0000"/>
                </a:solidFill>
              </a:rPr>
              <a:t>sherlock</a:t>
            </a:r>
            <a:r>
              <a:rPr lang="tr-TR" dirty="0">
                <a:solidFill>
                  <a:srgbClr val="FF0000"/>
                </a:solidFill>
              </a:rPr>
              <a:t>[i]);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Öteleme üzerine…</a:t>
            </a:r>
          </a:p>
        </p:txBody>
      </p:sp>
      <p:sp>
        <p:nvSpPr>
          <p:cNvPr id="3" name="2 İçerik Yer Tutucusu"/>
          <p:cNvSpPr>
            <a:spLocks noGrp="1"/>
          </p:cNvSpPr>
          <p:nvPr>
            <p:ph sz="quarter" idx="1"/>
          </p:nvPr>
        </p:nvSpPr>
        <p:spPr/>
        <p:txBody>
          <a:bodyPr/>
          <a:lstStyle/>
          <a:p>
            <a:r>
              <a:rPr lang="tr-TR" dirty="0"/>
              <a:t>C dilinde </a:t>
            </a:r>
            <a:r>
              <a:rPr lang="tr-TR" dirty="0" err="1"/>
              <a:t>RAM’de</a:t>
            </a:r>
            <a:r>
              <a:rPr lang="tr-TR" dirty="0"/>
              <a:t> konumlu bir dizi elemanına erişim için dizinin ismini ve peşinden [] içerisinde öteleme miktarını gireriz.</a:t>
            </a:r>
          </a:p>
          <a:p>
            <a:pPr lvl="1"/>
            <a:r>
              <a:rPr lang="tr-TR" dirty="0"/>
              <a:t>Dizinin ilk elemanın adresi (aynı zamanda dizinin adresidir)</a:t>
            </a:r>
          </a:p>
          <a:p>
            <a:pPr lvl="1"/>
            <a:r>
              <a:rPr lang="tr-TR" dirty="0"/>
              <a:t>+</a:t>
            </a:r>
          </a:p>
          <a:p>
            <a:pPr lvl="1"/>
            <a:r>
              <a:rPr lang="tr-TR" dirty="0"/>
              <a:t>Öteleme adedi (indis denir)</a:t>
            </a:r>
          </a:p>
          <a:p>
            <a:r>
              <a:rPr lang="tr-TR" sz="2900" dirty="0">
                <a:solidFill>
                  <a:schemeClr val="tx1"/>
                </a:solidFill>
              </a:rPr>
              <a:t>ile sağlanır.</a:t>
            </a:r>
          </a:p>
        </p:txBody>
      </p:sp>
      <p:graphicFrame>
        <p:nvGraphicFramePr>
          <p:cNvPr id="4" name="3 Tablo"/>
          <p:cNvGraphicFramePr>
            <a:graphicFrameLocks noGrp="1"/>
          </p:cNvGraphicFramePr>
          <p:nvPr/>
        </p:nvGraphicFramePr>
        <p:xfrm>
          <a:off x="3286084" y="5072074"/>
          <a:ext cx="5429320" cy="370840"/>
        </p:xfrm>
        <a:graphic>
          <a:graphicData uri="http://schemas.openxmlformats.org/drawingml/2006/table">
            <a:tbl>
              <a:tblPr firstRow="1" bandRow="1">
                <a:tableStyleId>{5940675A-B579-460E-94D1-54222C63F5DA}</a:tableStyleId>
              </a:tblPr>
              <a:tblGrid>
                <a:gridCol w="542932">
                  <a:extLst>
                    <a:ext uri="{9D8B030D-6E8A-4147-A177-3AD203B41FA5}">
                      <a16:colId xmlns="" xmlns:a16="http://schemas.microsoft.com/office/drawing/2014/main" val="20000"/>
                    </a:ext>
                  </a:extLst>
                </a:gridCol>
                <a:gridCol w="542932">
                  <a:extLst>
                    <a:ext uri="{9D8B030D-6E8A-4147-A177-3AD203B41FA5}">
                      <a16:colId xmlns="" xmlns:a16="http://schemas.microsoft.com/office/drawing/2014/main" val="20001"/>
                    </a:ext>
                  </a:extLst>
                </a:gridCol>
                <a:gridCol w="542932">
                  <a:extLst>
                    <a:ext uri="{9D8B030D-6E8A-4147-A177-3AD203B41FA5}">
                      <a16:colId xmlns="" xmlns:a16="http://schemas.microsoft.com/office/drawing/2014/main" val="20002"/>
                    </a:ext>
                  </a:extLst>
                </a:gridCol>
                <a:gridCol w="542932">
                  <a:extLst>
                    <a:ext uri="{9D8B030D-6E8A-4147-A177-3AD203B41FA5}">
                      <a16:colId xmlns="" xmlns:a16="http://schemas.microsoft.com/office/drawing/2014/main" val="20003"/>
                    </a:ext>
                  </a:extLst>
                </a:gridCol>
                <a:gridCol w="542932">
                  <a:extLst>
                    <a:ext uri="{9D8B030D-6E8A-4147-A177-3AD203B41FA5}">
                      <a16:colId xmlns="" xmlns:a16="http://schemas.microsoft.com/office/drawing/2014/main" val="20004"/>
                    </a:ext>
                  </a:extLst>
                </a:gridCol>
                <a:gridCol w="542932">
                  <a:extLst>
                    <a:ext uri="{9D8B030D-6E8A-4147-A177-3AD203B41FA5}">
                      <a16:colId xmlns="" xmlns:a16="http://schemas.microsoft.com/office/drawing/2014/main" val="20005"/>
                    </a:ext>
                  </a:extLst>
                </a:gridCol>
                <a:gridCol w="542932">
                  <a:extLst>
                    <a:ext uri="{9D8B030D-6E8A-4147-A177-3AD203B41FA5}">
                      <a16:colId xmlns="" xmlns:a16="http://schemas.microsoft.com/office/drawing/2014/main" val="20006"/>
                    </a:ext>
                  </a:extLst>
                </a:gridCol>
                <a:gridCol w="542932">
                  <a:extLst>
                    <a:ext uri="{9D8B030D-6E8A-4147-A177-3AD203B41FA5}">
                      <a16:colId xmlns="" xmlns:a16="http://schemas.microsoft.com/office/drawing/2014/main" val="20007"/>
                    </a:ext>
                  </a:extLst>
                </a:gridCol>
                <a:gridCol w="542932">
                  <a:extLst>
                    <a:ext uri="{9D8B030D-6E8A-4147-A177-3AD203B41FA5}">
                      <a16:colId xmlns="" xmlns:a16="http://schemas.microsoft.com/office/drawing/2014/main" val="20008"/>
                    </a:ext>
                  </a:extLst>
                </a:gridCol>
                <a:gridCol w="542932">
                  <a:extLst>
                    <a:ext uri="{9D8B030D-6E8A-4147-A177-3AD203B41FA5}">
                      <a16:colId xmlns="" xmlns:a16="http://schemas.microsoft.com/office/drawing/2014/main" val="20009"/>
                    </a:ext>
                  </a:extLst>
                </a:gridCol>
              </a:tblGrid>
              <a:tr h="370840">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pPr algn="ctr"/>
                      <a:r>
                        <a:rPr lang="tr-TR" dirty="0"/>
                        <a:t>9</a:t>
                      </a: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dirty="0"/>
                    </a:p>
                  </a:txBody>
                  <a:tcPr/>
                </a:tc>
                <a:extLst>
                  <a:ext uri="{0D108BD9-81ED-4DB2-BD59-A6C34878D82A}">
                    <a16:rowId xmlns="" xmlns:a16="http://schemas.microsoft.com/office/drawing/2014/main" val="10000"/>
                  </a:ext>
                </a:extLst>
              </a:tr>
            </a:tbl>
          </a:graphicData>
        </a:graphic>
      </p:graphicFrame>
      <p:sp>
        <p:nvSpPr>
          <p:cNvPr id="5" name="4 Metin kutusu"/>
          <p:cNvSpPr txBox="1"/>
          <p:nvPr/>
        </p:nvSpPr>
        <p:spPr>
          <a:xfrm>
            <a:off x="5286380" y="2786058"/>
            <a:ext cx="2714644" cy="1015663"/>
          </a:xfrm>
          <a:prstGeom prst="rect">
            <a:avLst/>
          </a:prstGeom>
          <a:noFill/>
        </p:spPr>
        <p:txBody>
          <a:bodyPr wrap="square" rtlCol="0">
            <a:spAutoFit/>
          </a:bodyPr>
          <a:lstStyle/>
          <a:p>
            <a:r>
              <a:rPr lang="tr-TR" sz="2000" dirty="0" err="1"/>
              <a:t>int</a:t>
            </a:r>
            <a:r>
              <a:rPr lang="tr-TR" sz="2000" dirty="0"/>
              <a:t> dizi[10];</a:t>
            </a:r>
          </a:p>
          <a:p>
            <a:endParaRPr lang="tr-TR" sz="2000" dirty="0"/>
          </a:p>
          <a:p>
            <a:r>
              <a:rPr lang="tr-TR" sz="2000" dirty="0">
                <a:solidFill>
                  <a:srgbClr val="FF0000"/>
                </a:solidFill>
              </a:rPr>
              <a:t>dizi</a:t>
            </a:r>
            <a:r>
              <a:rPr lang="tr-TR" sz="2000" dirty="0"/>
              <a:t>[3] = 9;</a:t>
            </a:r>
          </a:p>
        </p:txBody>
      </p:sp>
      <p:sp>
        <p:nvSpPr>
          <p:cNvPr id="6" name="5 Metin kutusu"/>
          <p:cNvSpPr txBox="1"/>
          <p:nvPr/>
        </p:nvSpPr>
        <p:spPr>
          <a:xfrm>
            <a:off x="3286116" y="5500702"/>
            <a:ext cx="6286544" cy="646331"/>
          </a:xfrm>
          <a:prstGeom prst="rect">
            <a:avLst/>
          </a:prstGeom>
          <a:noFill/>
        </p:spPr>
        <p:txBody>
          <a:bodyPr wrap="square" rtlCol="0">
            <a:spAutoFit/>
          </a:bodyPr>
          <a:lstStyle/>
          <a:p>
            <a:r>
              <a:rPr lang="tr-TR" i="1" dirty="0" err="1"/>
              <a:t>RAM’de</a:t>
            </a:r>
            <a:r>
              <a:rPr lang="tr-TR" i="1" dirty="0"/>
              <a:t> yan yana dizili </a:t>
            </a:r>
            <a:r>
              <a:rPr lang="tr-TR" i="1" dirty="0" err="1"/>
              <a:t>int</a:t>
            </a:r>
            <a:r>
              <a:rPr lang="tr-TR" i="1" dirty="0"/>
              <a:t> değerler </a:t>
            </a:r>
            <a:br>
              <a:rPr lang="tr-TR" i="1" dirty="0"/>
            </a:br>
            <a:r>
              <a:rPr lang="tr-TR" i="1" dirty="0"/>
              <a:t>(ilk kutunun adresi 100000 ise, ikincinin 100004… )</a:t>
            </a:r>
          </a:p>
        </p:txBody>
      </p:sp>
      <p:sp>
        <p:nvSpPr>
          <p:cNvPr id="7" name="6 Metin kutusu"/>
          <p:cNvSpPr txBox="1"/>
          <p:nvPr/>
        </p:nvSpPr>
        <p:spPr>
          <a:xfrm>
            <a:off x="2786050" y="3857628"/>
            <a:ext cx="1000132" cy="923330"/>
          </a:xfrm>
          <a:prstGeom prst="rect">
            <a:avLst/>
          </a:prstGeom>
          <a:noFill/>
        </p:spPr>
        <p:txBody>
          <a:bodyPr wrap="square" rtlCol="0">
            <a:spAutoFit/>
          </a:bodyPr>
          <a:lstStyle/>
          <a:p>
            <a:r>
              <a:rPr lang="tr-TR" dirty="0">
                <a:solidFill>
                  <a:srgbClr val="FF0000"/>
                </a:solidFill>
              </a:rPr>
              <a:t>İlkinin adresi “dizi”</a:t>
            </a:r>
          </a:p>
        </p:txBody>
      </p:sp>
      <p:cxnSp>
        <p:nvCxnSpPr>
          <p:cNvPr id="9" name="8 Düz Ok Bağlayıcısı"/>
          <p:cNvCxnSpPr/>
          <p:nvPr/>
        </p:nvCxnSpPr>
        <p:spPr>
          <a:xfrm rot="10800000" flipV="1">
            <a:off x="3571868" y="3643314"/>
            <a:ext cx="1643042"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11 Aşağı Bükülü Ok"/>
          <p:cNvSpPr/>
          <p:nvPr/>
        </p:nvSpPr>
        <p:spPr>
          <a:xfrm>
            <a:off x="3500430" y="4643446"/>
            <a:ext cx="571472" cy="3571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12 Aşağı Bükülü Ok"/>
          <p:cNvSpPr/>
          <p:nvPr/>
        </p:nvSpPr>
        <p:spPr>
          <a:xfrm>
            <a:off x="4000464" y="4643446"/>
            <a:ext cx="714380" cy="3571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13 Aşağı Bükülü Ok"/>
          <p:cNvSpPr/>
          <p:nvPr/>
        </p:nvSpPr>
        <p:spPr>
          <a:xfrm>
            <a:off x="4571968" y="4643446"/>
            <a:ext cx="714380" cy="3571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cxnSp>
        <p:nvCxnSpPr>
          <p:cNvPr id="16" name="15 Düz Ok Bağlayıcısı"/>
          <p:cNvCxnSpPr/>
          <p:nvPr/>
        </p:nvCxnSpPr>
        <p:spPr>
          <a:xfrm rot="10800000" flipV="1">
            <a:off x="5500662" y="3786190"/>
            <a:ext cx="35722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5143472" y="4071942"/>
            <a:ext cx="2143140" cy="369332"/>
          </a:xfrm>
          <a:prstGeom prst="rect">
            <a:avLst/>
          </a:prstGeom>
          <a:noFill/>
        </p:spPr>
        <p:txBody>
          <a:bodyPr wrap="square" rtlCol="0">
            <a:spAutoFit/>
          </a:bodyPr>
          <a:lstStyle/>
          <a:p>
            <a:r>
              <a:rPr lang="tr-TR" dirty="0">
                <a:solidFill>
                  <a:srgbClr val="FF0000"/>
                </a:solidFill>
              </a:rPr>
              <a:t>Öteleme adedi(indis)</a:t>
            </a:r>
          </a:p>
        </p:txBody>
      </p:sp>
      <p:cxnSp>
        <p:nvCxnSpPr>
          <p:cNvPr id="20" name="19 Düz Ok Bağlayıcısı"/>
          <p:cNvCxnSpPr/>
          <p:nvPr/>
        </p:nvCxnSpPr>
        <p:spPr>
          <a:xfrm rot="10800000" flipV="1">
            <a:off x="4714844" y="4357694"/>
            <a:ext cx="450953"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Eğri Bağlayıcı"/>
          <p:cNvCxnSpPr/>
          <p:nvPr/>
        </p:nvCxnSpPr>
        <p:spPr>
          <a:xfrm>
            <a:off x="3000364" y="4714884"/>
            <a:ext cx="428628" cy="28575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27 Yuvarlatılmış Dikdörtgen"/>
          <p:cNvSpPr/>
          <p:nvPr/>
        </p:nvSpPr>
        <p:spPr>
          <a:xfrm>
            <a:off x="642910" y="4786322"/>
            <a:ext cx="2286016" cy="1428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Bu örnekte </a:t>
            </a:r>
            <a:r>
              <a:rPr lang="tr-TR" i="1" dirty="0"/>
              <a:t>dizi </a:t>
            </a:r>
            <a:r>
              <a:rPr lang="tr-TR" dirty="0"/>
              <a:t>ifadesi dizideki ilk elemanın adresini belirtir.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0"/>
          </p:nvPr>
        </p:nvSpPr>
        <p:spPr>
          <a:noFill/>
        </p:spPr>
        <p:txBody>
          <a:bodyPr/>
          <a:lstStyle/>
          <a:p>
            <a:fld id="{642C3DA2-A01E-334C-9CC5-69F846491E92}" type="slidenum">
              <a:rPr lang="en-US" smtClean="0"/>
              <a:pPr/>
              <a:t>8</a:t>
            </a:fld>
            <a:endParaRPr lang="en-US" sz="1400" dirty="0"/>
          </a:p>
        </p:txBody>
      </p:sp>
      <p:sp>
        <p:nvSpPr>
          <p:cNvPr id="84995" name="Rectangle 2"/>
          <p:cNvSpPr>
            <a:spLocks noGrp="1" noChangeArrowheads="1"/>
          </p:cNvSpPr>
          <p:nvPr>
            <p:ph type="title"/>
          </p:nvPr>
        </p:nvSpPr>
        <p:spPr>
          <a:xfrm>
            <a:off x="0" y="685784"/>
            <a:ext cx="9144000" cy="457200"/>
          </a:xfrm>
        </p:spPr>
        <p:txBody>
          <a:bodyPr/>
          <a:lstStyle/>
          <a:p>
            <a:r>
              <a:rPr kumimoji="0" lang="en-US" dirty="0">
                <a:ea typeface="ＭＳ Ｐゴシック" charset="-128"/>
                <a:cs typeface="ＭＳ Ｐゴシック" charset="-128"/>
              </a:rPr>
              <a:t>Control Flow Summary</a:t>
            </a:r>
          </a:p>
        </p:txBody>
      </p:sp>
      <p:sp>
        <p:nvSpPr>
          <p:cNvPr id="84996"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Control flow.</a:t>
            </a:r>
          </a:p>
          <a:p>
            <a:pPr lvl="1"/>
            <a:r>
              <a:rPr kumimoji="0" lang="en-US" dirty="0"/>
              <a:t>Sequence of statements that are actually executed in a program.</a:t>
            </a:r>
          </a:p>
          <a:p>
            <a:pPr lvl="1"/>
            <a:r>
              <a:rPr kumimoji="0" lang="en-US" dirty="0"/>
              <a:t>Conditionals and loops:  enable us to choreograph the control flow.</a:t>
            </a: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p:txBody>
      </p:sp>
      <p:sp>
        <p:nvSpPr>
          <p:cNvPr id="84997" name="Rectangle 4"/>
          <p:cNvSpPr>
            <a:spLocks noChangeArrowheads="1"/>
          </p:cNvSpPr>
          <p:nvPr/>
        </p:nvSpPr>
        <p:spPr bwMode="auto">
          <a:xfrm>
            <a:off x="1797051" y="2614609"/>
            <a:ext cx="1849437"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a:t>straight-line</a:t>
            </a:r>
            <a:br>
              <a:rPr kumimoji="1" lang="en-US" sz="1400"/>
            </a:br>
            <a:r>
              <a:rPr kumimoji="1" lang="en-US" sz="1400"/>
              <a:t>programs</a:t>
            </a:r>
            <a:endParaRPr kumimoji="1" lang="en-US" sz="1400">
              <a:latin typeface="Courier New" charset="0"/>
            </a:endParaRPr>
          </a:p>
        </p:txBody>
      </p:sp>
      <p:sp>
        <p:nvSpPr>
          <p:cNvPr id="84998" name="Rectangle 5"/>
          <p:cNvSpPr>
            <a:spLocks noChangeArrowheads="1"/>
          </p:cNvSpPr>
          <p:nvPr/>
        </p:nvSpPr>
        <p:spPr bwMode="auto">
          <a:xfrm>
            <a:off x="3646488" y="2614609"/>
            <a:ext cx="2635250"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t>all statements are</a:t>
            </a:r>
            <a:br>
              <a:rPr kumimoji="1" lang="en-US" sz="1400" dirty="0"/>
            </a:br>
            <a:r>
              <a:rPr kumimoji="1" lang="en-US" sz="1400" dirty="0"/>
              <a:t>executed in the </a:t>
            </a:r>
            <a:r>
              <a:rPr kumimoji="1" lang="en-US" sz="1400" b="1" dirty="0"/>
              <a:t>order</a:t>
            </a:r>
            <a:r>
              <a:rPr kumimoji="1" lang="en-US" sz="1400" dirty="0"/>
              <a:t> given</a:t>
            </a:r>
          </a:p>
        </p:txBody>
      </p:sp>
      <p:sp>
        <p:nvSpPr>
          <p:cNvPr id="84999" name="Rectangle 6"/>
          <p:cNvSpPr>
            <a:spLocks noChangeArrowheads="1"/>
          </p:cNvSpPr>
          <p:nvPr/>
        </p:nvSpPr>
        <p:spPr bwMode="auto">
          <a:xfrm>
            <a:off x="6281738" y="2614609"/>
            <a:ext cx="1327150"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endParaRPr kumimoji="1" lang="en-US" sz="1400">
              <a:latin typeface="Courier New" charset="0"/>
            </a:endParaRPr>
          </a:p>
        </p:txBody>
      </p:sp>
      <p:sp>
        <p:nvSpPr>
          <p:cNvPr id="85000" name="Rectangle 7"/>
          <p:cNvSpPr>
            <a:spLocks noChangeArrowheads="1"/>
          </p:cNvSpPr>
          <p:nvPr/>
        </p:nvSpPr>
        <p:spPr bwMode="auto">
          <a:xfrm>
            <a:off x="1797051" y="3278184"/>
            <a:ext cx="1849437"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t>conditionals</a:t>
            </a:r>
          </a:p>
        </p:txBody>
      </p:sp>
      <p:sp>
        <p:nvSpPr>
          <p:cNvPr id="85001" name="Rectangle 8"/>
          <p:cNvSpPr>
            <a:spLocks noChangeArrowheads="1"/>
          </p:cNvSpPr>
          <p:nvPr/>
        </p:nvSpPr>
        <p:spPr bwMode="auto">
          <a:xfrm>
            <a:off x="3646488" y="3278184"/>
            <a:ext cx="2635250"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dirty="0"/>
              <a:t>certain statements are</a:t>
            </a:r>
            <a:br>
              <a:rPr kumimoji="1" lang="en-US" sz="1400" dirty="0"/>
            </a:br>
            <a:r>
              <a:rPr kumimoji="1" lang="en-US" sz="1400" dirty="0"/>
              <a:t>executed </a:t>
            </a:r>
            <a:r>
              <a:rPr kumimoji="1" lang="en-US" sz="1400" b="1" dirty="0"/>
              <a:t>depending</a:t>
            </a:r>
            <a:r>
              <a:rPr kumimoji="1" lang="en-US" sz="1400" dirty="0"/>
              <a:t> on the</a:t>
            </a:r>
            <a:br>
              <a:rPr kumimoji="1" lang="en-US" sz="1400" dirty="0"/>
            </a:br>
            <a:r>
              <a:rPr kumimoji="1" lang="en-US" sz="1400" dirty="0"/>
              <a:t>values of certain variables</a:t>
            </a:r>
          </a:p>
        </p:txBody>
      </p:sp>
      <p:sp>
        <p:nvSpPr>
          <p:cNvPr id="85002" name="Rectangle 9"/>
          <p:cNvSpPr>
            <a:spLocks noChangeArrowheads="1"/>
          </p:cNvSpPr>
          <p:nvPr/>
        </p:nvSpPr>
        <p:spPr bwMode="auto">
          <a:xfrm>
            <a:off x="6281738" y="3278184"/>
            <a:ext cx="1327150"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b="1">
                <a:latin typeface="Courier New" charset="0"/>
              </a:rPr>
              <a:t>if</a:t>
            </a:r>
          </a:p>
          <a:p>
            <a:pPr algn="ctr">
              <a:lnSpc>
                <a:spcPct val="110000"/>
              </a:lnSpc>
              <a:buFont typeface="Monotype Sorts" charset="2"/>
              <a:buNone/>
            </a:pPr>
            <a:r>
              <a:rPr kumimoji="1" lang="en-US" sz="1400" b="1">
                <a:latin typeface="Courier New" charset="0"/>
              </a:rPr>
              <a:t>if-else</a:t>
            </a:r>
          </a:p>
        </p:txBody>
      </p:sp>
      <p:grpSp>
        <p:nvGrpSpPr>
          <p:cNvPr id="19" name="18 Grup"/>
          <p:cNvGrpSpPr/>
          <p:nvPr/>
        </p:nvGrpSpPr>
        <p:grpSpPr>
          <a:xfrm>
            <a:off x="1797051" y="4121146"/>
            <a:ext cx="5811837" cy="844550"/>
            <a:chOff x="1797051" y="4121146"/>
            <a:chExt cx="5811837" cy="844550"/>
          </a:xfrm>
        </p:grpSpPr>
        <p:sp>
          <p:nvSpPr>
            <p:cNvPr id="85003" name="Rectangle 10"/>
            <p:cNvSpPr>
              <a:spLocks noChangeArrowheads="1"/>
            </p:cNvSpPr>
            <p:nvPr/>
          </p:nvSpPr>
          <p:spPr bwMode="auto">
            <a:xfrm>
              <a:off x="1797051" y="4121146"/>
              <a:ext cx="1849437" cy="844550"/>
            </a:xfrm>
            <a:prstGeom prst="rect">
              <a:avLst/>
            </a:prstGeom>
            <a:solidFill>
              <a:srgbClr val="FFC000"/>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t>loops</a:t>
              </a:r>
            </a:p>
          </p:txBody>
        </p:sp>
        <p:sp>
          <p:nvSpPr>
            <p:cNvPr id="85004" name="Rectangle 11"/>
            <p:cNvSpPr>
              <a:spLocks noChangeArrowheads="1"/>
            </p:cNvSpPr>
            <p:nvPr/>
          </p:nvSpPr>
          <p:spPr bwMode="auto">
            <a:xfrm>
              <a:off x="3646488" y="4121146"/>
              <a:ext cx="2635250" cy="844550"/>
            </a:xfrm>
            <a:prstGeom prst="rect">
              <a:avLst/>
            </a:prstGeom>
            <a:solidFill>
              <a:srgbClr val="FFC000"/>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dirty="0"/>
                <a:t>certain statements are</a:t>
              </a:r>
              <a:br>
                <a:rPr kumimoji="1" lang="en-US" sz="1400" dirty="0"/>
              </a:br>
              <a:r>
                <a:rPr kumimoji="1" lang="en-US" sz="1400" dirty="0"/>
                <a:t>executed </a:t>
              </a:r>
              <a:r>
                <a:rPr kumimoji="1" lang="en-US" sz="1400" b="1" dirty="0"/>
                <a:t>repeatedly</a:t>
              </a:r>
              <a:r>
                <a:rPr kumimoji="1" lang="en-US" sz="1400" dirty="0"/>
                <a:t> until</a:t>
              </a:r>
              <a:br>
                <a:rPr kumimoji="1" lang="en-US" sz="1400" dirty="0"/>
              </a:br>
              <a:r>
                <a:rPr kumimoji="1" lang="en-US" sz="1400" dirty="0"/>
                <a:t>certain conditions are met</a:t>
              </a:r>
            </a:p>
          </p:txBody>
        </p:sp>
        <p:sp>
          <p:nvSpPr>
            <p:cNvPr id="85005" name="Rectangle 12"/>
            <p:cNvSpPr>
              <a:spLocks noChangeArrowheads="1"/>
            </p:cNvSpPr>
            <p:nvPr/>
          </p:nvSpPr>
          <p:spPr bwMode="auto">
            <a:xfrm>
              <a:off x="6281738" y="4121146"/>
              <a:ext cx="1327150" cy="844550"/>
            </a:xfrm>
            <a:prstGeom prst="rect">
              <a:avLst/>
            </a:prstGeom>
            <a:solidFill>
              <a:srgbClr val="FFC000"/>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b="1" dirty="0">
                  <a:latin typeface="Courier New" charset="0"/>
                </a:rPr>
                <a:t>while</a:t>
              </a:r>
            </a:p>
            <a:p>
              <a:pPr algn="ctr">
                <a:lnSpc>
                  <a:spcPct val="110000"/>
                </a:lnSpc>
                <a:buFont typeface="Monotype Sorts" charset="2"/>
                <a:buNone/>
              </a:pPr>
              <a:r>
                <a:rPr kumimoji="1" lang="en-US" sz="1400" b="1" dirty="0">
                  <a:latin typeface="Courier New" charset="0"/>
                </a:rPr>
                <a:t>for</a:t>
              </a:r>
            </a:p>
            <a:p>
              <a:pPr algn="ctr">
                <a:lnSpc>
                  <a:spcPct val="110000"/>
                </a:lnSpc>
                <a:buFont typeface="Monotype Sorts" charset="2"/>
                <a:buNone/>
              </a:pPr>
              <a:r>
                <a:rPr kumimoji="1" lang="en-US" sz="1400" b="1" dirty="0">
                  <a:latin typeface="Courier New" charset="0"/>
                </a:rPr>
                <a:t>do-while</a:t>
              </a:r>
            </a:p>
          </p:txBody>
        </p:sp>
      </p:grpSp>
      <p:sp>
        <p:nvSpPr>
          <p:cNvPr id="85006" name="Rectangle 13"/>
          <p:cNvSpPr>
            <a:spLocks noChangeArrowheads="1"/>
          </p:cNvSpPr>
          <p:nvPr/>
        </p:nvSpPr>
        <p:spPr bwMode="auto">
          <a:xfrm>
            <a:off x="1797051" y="2147884"/>
            <a:ext cx="1849437"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solidFill>
                  <a:schemeClr val="bg1"/>
                </a:solidFill>
              </a:rPr>
              <a:t>Control Flow</a:t>
            </a:r>
          </a:p>
        </p:txBody>
      </p:sp>
      <p:sp>
        <p:nvSpPr>
          <p:cNvPr id="85007" name="Rectangle 14"/>
          <p:cNvSpPr>
            <a:spLocks noChangeArrowheads="1"/>
          </p:cNvSpPr>
          <p:nvPr/>
        </p:nvSpPr>
        <p:spPr bwMode="auto">
          <a:xfrm>
            <a:off x="3646488" y="2147884"/>
            <a:ext cx="2635250"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solidFill>
                  <a:schemeClr val="bg1"/>
                </a:solidFill>
              </a:rPr>
              <a:t>Description</a:t>
            </a:r>
          </a:p>
        </p:txBody>
      </p:sp>
      <p:sp>
        <p:nvSpPr>
          <p:cNvPr id="85008" name="Rectangle 15"/>
          <p:cNvSpPr>
            <a:spLocks noChangeArrowheads="1"/>
          </p:cNvSpPr>
          <p:nvPr/>
        </p:nvSpPr>
        <p:spPr bwMode="auto">
          <a:xfrm>
            <a:off x="6281738" y="2147884"/>
            <a:ext cx="1327150"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solidFill>
                  <a:schemeClr val="bg1"/>
                </a:solidFill>
              </a:rPr>
              <a:t>Examples</a:t>
            </a:r>
          </a:p>
        </p:txBody>
      </p:sp>
      <p:pic>
        <p:nvPicPr>
          <p:cNvPr id="18" name="17 Resim" descr="avatar___chibi_katara_by_katta2-d4kgzl0.png"/>
          <p:cNvPicPr>
            <a:picLocks noChangeAspect="1"/>
          </p:cNvPicPr>
          <p:nvPr/>
        </p:nvPicPr>
        <p:blipFill>
          <a:blip r:embed="rId3"/>
          <a:stretch>
            <a:fillRect/>
          </a:stretch>
        </p:blipFill>
        <p:spPr>
          <a:xfrm>
            <a:off x="357158" y="3500438"/>
            <a:ext cx="1838325"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429256" y="152400"/>
            <a:ext cx="3257544" cy="990600"/>
          </a:xfrm>
        </p:spPr>
        <p:txBody>
          <a:bodyPr>
            <a:normAutofit/>
          </a:bodyPr>
          <a:lstStyle/>
          <a:p>
            <a:r>
              <a:rPr lang="tr-TR" dirty="0"/>
              <a:t>Dizi elemanları…</a:t>
            </a:r>
          </a:p>
        </p:txBody>
      </p:sp>
      <p:sp>
        <p:nvSpPr>
          <p:cNvPr id="3" name="2 İçerik Yer Tutucusu"/>
          <p:cNvSpPr>
            <a:spLocks noGrp="1"/>
          </p:cNvSpPr>
          <p:nvPr>
            <p:ph sz="quarter" idx="1"/>
          </p:nvPr>
        </p:nvSpPr>
        <p:spPr>
          <a:xfrm>
            <a:off x="428596" y="285728"/>
            <a:ext cx="8715404" cy="4937760"/>
          </a:xfrm>
        </p:spPr>
        <p:txBody>
          <a:bodyPr>
            <a:normAutofit/>
          </a:bodyPr>
          <a:lstStyle/>
          <a:p>
            <a:pPr>
              <a:buNone/>
            </a:pPr>
            <a:r>
              <a:rPr lang="tr-TR" dirty="0"/>
              <a:t>#</a:t>
            </a:r>
            <a:r>
              <a:rPr lang="tr-TR" dirty="0" err="1"/>
              <a:t>include</a:t>
            </a:r>
            <a:r>
              <a:rPr lang="tr-TR" dirty="0"/>
              <a:t> &lt;</a:t>
            </a:r>
            <a:r>
              <a:rPr lang="tr-TR" dirty="0" err="1"/>
              <a:t>stdio</a:t>
            </a:r>
            <a:r>
              <a:rPr lang="tr-TR" dirty="0"/>
              <a:t>.h&gt;</a:t>
            </a:r>
          </a:p>
          <a:p>
            <a:pPr>
              <a:buNone/>
            </a:pPr>
            <a:r>
              <a:rPr lang="tr-TR" dirty="0" err="1"/>
              <a:t>int</a:t>
            </a:r>
            <a:r>
              <a:rPr lang="tr-TR" dirty="0"/>
              <a:t> </a:t>
            </a:r>
            <a:r>
              <a:rPr lang="tr-TR" dirty="0" err="1"/>
              <a:t>main</a:t>
            </a:r>
            <a:r>
              <a:rPr lang="tr-TR" dirty="0"/>
              <a:t>()</a:t>
            </a:r>
          </a:p>
          <a:p>
            <a:pPr>
              <a:buNone/>
            </a:pPr>
            <a:r>
              <a:rPr lang="tr-TR" dirty="0"/>
              <a:t>{</a:t>
            </a:r>
          </a:p>
          <a:p>
            <a:pPr>
              <a:buNone/>
            </a:pPr>
            <a:r>
              <a:rPr lang="tr-TR" dirty="0"/>
              <a:t>	</a:t>
            </a:r>
            <a:r>
              <a:rPr lang="tr-TR" dirty="0" err="1"/>
              <a:t>int</a:t>
            </a:r>
            <a:r>
              <a:rPr lang="tr-TR" dirty="0"/>
              <a:t> n=10;</a:t>
            </a:r>
          </a:p>
          <a:p>
            <a:pPr>
              <a:buNone/>
            </a:pPr>
            <a:r>
              <a:rPr lang="tr-TR" dirty="0"/>
              <a:t>	</a:t>
            </a:r>
            <a:r>
              <a:rPr lang="tr-TR" dirty="0" err="1"/>
              <a:t>int</a:t>
            </a:r>
            <a:r>
              <a:rPr lang="tr-TR" dirty="0"/>
              <a:t> dizi[n];</a:t>
            </a:r>
          </a:p>
          <a:p>
            <a:pPr>
              <a:buNone/>
            </a:pPr>
            <a:r>
              <a:rPr lang="tr-TR" dirty="0"/>
              <a:t>	</a:t>
            </a:r>
            <a:r>
              <a:rPr lang="tr-TR" dirty="0" err="1"/>
              <a:t>int</a:t>
            </a:r>
            <a:r>
              <a:rPr lang="tr-TR" dirty="0"/>
              <a:t> i;</a:t>
            </a:r>
          </a:p>
          <a:p>
            <a:pPr>
              <a:buNone/>
            </a:pPr>
            <a:r>
              <a:rPr lang="tr-TR" dirty="0"/>
              <a:t>	</a:t>
            </a:r>
            <a:r>
              <a:rPr lang="tr-TR" dirty="0" err="1"/>
              <a:t>for</a:t>
            </a:r>
            <a:r>
              <a:rPr lang="tr-TR" dirty="0"/>
              <a:t>(i=0; i&lt;n; i++)</a:t>
            </a:r>
          </a:p>
          <a:p>
            <a:pPr>
              <a:buNone/>
            </a:pPr>
            <a:r>
              <a:rPr lang="tr-TR" dirty="0"/>
              <a:t>		</a:t>
            </a:r>
            <a:r>
              <a:rPr lang="tr-TR" dirty="0" err="1"/>
              <a:t>printf</a:t>
            </a:r>
            <a:r>
              <a:rPr lang="tr-TR" dirty="0"/>
              <a:t>("dizi[%d]'</a:t>
            </a:r>
            <a:r>
              <a:rPr lang="tr-TR" dirty="0" err="1"/>
              <a:t>nin</a:t>
            </a:r>
            <a:r>
              <a:rPr lang="tr-TR" dirty="0"/>
              <a:t> </a:t>
            </a:r>
            <a:r>
              <a:rPr lang="tr-TR" dirty="0" err="1"/>
              <a:t>hafizadaki</a:t>
            </a:r>
            <a:r>
              <a:rPr lang="tr-TR" dirty="0"/>
              <a:t> adresi:%d\n", i,&amp;dizi[i]);</a:t>
            </a:r>
          </a:p>
          <a:p>
            <a:pPr>
              <a:buNone/>
            </a:pPr>
            <a:r>
              <a:rPr lang="tr-TR" dirty="0"/>
              <a:t>	</a:t>
            </a:r>
            <a:r>
              <a:rPr lang="tr-TR" dirty="0" err="1"/>
              <a:t>return</a:t>
            </a:r>
            <a:r>
              <a:rPr lang="tr-TR" dirty="0"/>
              <a:t> 0;	</a:t>
            </a:r>
          </a:p>
          <a:p>
            <a:pPr>
              <a:buNone/>
            </a:pPr>
            <a:r>
              <a:rPr lang="tr-TR" dirty="0"/>
              <a:t>}</a:t>
            </a:r>
          </a:p>
        </p:txBody>
      </p:sp>
      <p:pic>
        <p:nvPicPr>
          <p:cNvPr id="2050" name="Picture 2"/>
          <p:cNvPicPr>
            <a:picLocks noChangeAspect="1" noChangeArrowheads="1"/>
          </p:cNvPicPr>
          <p:nvPr/>
        </p:nvPicPr>
        <p:blipFill>
          <a:blip r:embed="rId2"/>
          <a:srcRect/>
          <a:stretch>
            <a:fillRect/>
          </a:stretch>
        </p:blipFill>
        <p:spPr bwMode="auto">
          <a:xfrm>
            <a:off x="4857752" y="1285860"/>
            <a:ext cx="3500462" cy="2206809"/>
          </a:xfrm>
          <a:prstGeom prst="rect">
            <a:avLst/>
          </a:prstGeom>
          <a:noFill/>
          <a:ln w="9525">
            <a:noFill/>
            <a:miter lim="800000"/>
            <a:headEnd/>
            <a:tailEnd/>
          </a:ln>
          <a:effectLst/>
        </p:spPr>
      </p:pic>
      <p:sp>
        <p:nvSpPr>
          <p:cNvPr id="5" name="4 Yuvarlatılmış Dikdörtgen"/>
          <p:cNvSpPr/>
          <p:nvPr/>
        </p:nvSpPr>
        <p:spPr>
          <a:xfrm>
            <a:off x="4357686" y="4357694"/>
            <a:ext cx="4214842" cy="1643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b="1" dirty="0" err="1">
                <a:solidFill>
                  <a:srgbClr val="002060"/>
                </a:solidFill>
              </a:rPr>
              <a:t>printf</a:t>
            </a:r>
            <a:r>
              <a:rPr lang="tr-TR" b="1" dirty="0">
                <a:solidFill>
                  <a:srgbClr val="002060"/>
                </a:solidFill>
              </a:rPr>
              <a:t>("%d", dizi);</a:t>
            </a:r>
          </a:p>
          <a:p>
            <a:pPr algn="ctr"/>
            <a:r>
              <a:rPr lang="tr-TR" dirty="0"/>
              <a:t>komutu ekrana 6487504 yazdırırdı.</a:t>
            </a:r>
          </a:p>
          <a:p>
            <a:pPr algn="ctr"/>
            <a:r>
              <a:rPr lang="tr-TR" dirty="0"/>
              <a:t>Çünkü bir dizinin </a:t>
            </a:r>
            <a:r>
              <a:rPr lang="tr-TR" i="1" dirty="0"/>
              <a:t>ismi </a:t>
            </a:r>
            <a:r>
              <a:rPr lang="tr-TR" dirty="0"/>
              <a:t>sade olarak kullanılınca, </a:t>
            </a:r>
            <a:r>
              <a:rPr lang="tr-TR" i="1" dirty="0"/>
              <a:t>&amp;dizi[0] </a:t>
            </a:r>
            <a:r>
              <a:rPr lang="tr-TR" dirty="0"/>
              <a:t>ifadesi anlamına gelir.</a:t>
            </a:r>
          </a:p>
        </p:txBody>
      </p:sp>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p>
            <a:fld id="{ED83E7A7-F5BC-4F43-B763-72209997D09B}" type="slidenum">
              <a:rPr lang="en-US" smtClean="0"/>
              <a:pPr/>
              <a:t>81</a:t>
            </a:fld>
            <a:endParaRPr lang="en-US" sz="1400"/>
          </a:p>
        </p:txBody>
      </p:sp>
      <p:sp>
        <p:nvSpPr>
          <p:cNvPr id="21507" name="Rectangle 2"/>
          <p:cNvSpPr>
            <a:spLocks noGrp="1" noChangeArrowheads="1"/>
          </p:cNvSpPr>
          <p:nvPr>
            <p:ph type="title"/>
          </p:nvPr>
        </p:nvSpPr>
        <p:spPr/>
        <p:txBody>
          <a:bodyPr/>
          <a:lstStyle/>
          <a:p>
            <a:r>
              <a:rPr kumimoji="0" lang="en-US"/>
              <a:t>Many Variables of the Same Type</a:t>
            </a:r>
          </a:p>
        </p:txBody>
      </p:sp>
      <p:sp>
        <p:nvSpPr>
          <p:cNvPr id="21508" name="Rectangle 3"/>
          <p:cNvSpPr>
            <a:spLocks noGrp="1" noChangeArrowheads="1"/>
          </p:cNvSpPr>
          <p:nvPr>
            <p:ph type="body" idx="1"/>
          </p:nvPr>
        </p:nvSpPr>
        <p:spPr/>
        <p:txBody>
          <a:bodyPr/>
          <a:lstStyle/>
          <a:p>
            <a:pPr marL="0" indent="0"/>
            <a:r>
              <a:rPr kumimoji="0" lang="en-US"/>
              <a:t>Goal.  </a:t>
            </a:r>
            <a:r>
              <a:rPr kumimoji="0" lang="en-US">
                <a:solidFill>
                  <a:schemeClr val="tx1"/>
                </a:solidFill>
              </a:rPr>
              <a:t>10 variables of the same type.</a:t>
            </a:r>
          </a:p>
        </p:txBody>
      </p:sp>
      <p:sp>
        <p:nvSpPr>
          <p:cNvPr id="21509" name="Rectangle 4"/>
          <p:cNvSpPr>
            <a:spLocks noChangeArrowheads="1"/>
          </p:cNvSpPr>
          <p:nvPr/>
        </p:nvSpPr>
        <p:spPr bwMode="auto">
          <a:xfrm>
            <a:off x="1714480" y="1744663"/>
            <a:ext cx="5715040" cy="41665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82880" tIns="182880" rIns="182880" bIns="182880">
            <a:prstTxWarp prst="textNoShape">
              <a:avLst/>
            </a:prstTxWarp>
            <a:spAutoFit/>
          </a:bodyPr>
          <a:lstStyle/>
          <a:p>
            <a:pPr>
              <a:lnSpc>
                <a:spcPct val="50000"/>
              </a:lnSpc>
              <a:spcBef>
                <a:spcPct val="50000"/>
              </a:spcBef>
            </a:pPr>
            <a:r>
              <a:rPr lang="en-US" sz="1400" b="1" dirty="0">
                <a:solidFill>
                  <a:schemeClr val="hlink"/>
                </a:solidFill>
                <a:latin typeface="Courier New" charset="0"/>
              </a:rPr>
              <a:t>// tedious and error-prone</a:t>
            </a:r>
          </a:p>
          <a:p>
            <a:pPr>
              <a:lnSpc>
                <a:spcPct val="50000"/>
              </a:lnSpc>
              <a:spcBef>
                <a:spcPct val="50000"/>
              </a:spcBef>
            </a:pPr>
            <a:r>
              <a:rPr lang="en-US" sz="1400" b="1" dirty="0">
                <a:solidFill>
                  <a:srgbClr val="0000FF"/>
                </a:solidFill>
                <a:latin typeface="Courier New" charset="0"/>
              </a:rPr>
              <a:t>double</a:t>
            </a:r>
            <a:r>
              <a:rPr lang="en-US" sz="1400" b="1" dirty="0">
                <a:solidFill>
                  <a:srgbClr val="000000"/>
                </a:solidFill>
                <a:latin typeface="Courier New" charset="0"/>
              </a:rPr>
              <a:t> a0</a:t>
            </a:r>
            <a:r>
              <a:rPr lang="en-US" sz="1400" b="1" dirty="0">
                <a:solidFill>
                  <a:srgbClr val="9A1900"/>
                </a:solidFill>
                <a:latin typeface="Courier New" charset="0"/>
              </a:rPr>
              <a:t>,</a:t>
            </a:r>
            <a:r>
              <a:rPr lang="en-US" sz="1400" b="1" dirty="0">
                <a:solidFill>
                  <a:srgbClr val="000000"/>
                </a:solidFill>
                <a:latin typeface="Courier New" charset="0"/>
              </a:rPr>
              <a:t> a1</a:t>
            </a:r>
            <a:r>
              <a:rPr lang="en-US" sz="1400" b="1" dirty="0">
                <a:solidFill>
                  <a:srgbClr val="9A1900"/>
                </a:solidFill>
                <a:latin typeface="Courier New" charset="0"/>
              </a:rPr>
              <a:t>,</a:t>
            </a:r>
            <a:r>
              <a:rPr lang="en-US" sz="1400" b="1" dirty="0">
                <a:solidFill>
                  <a:srgbClr val="000000"/>
                </a:solidFill>
                <a:latin typeface="Courier New" charset="0"/>
              </a:rPr>
              <a:t> a2</a:t>
            </a:r>
            <a:r>
              <a:rPr lang="en-US" sz="1400" b="1" dirty="0">
                <a:solidFill>
                  <a:srgbClr val="9A1900"/>
                </a:solidFill>
                <a:latin typeface="Courier New" charset="0"/>
              </a:rPr>
              <a:t>,</a:t>
            </a:r>
            <a:r>
              <a:rPr lang="en-US" sz="1400" b="1" dirty="0">
                <a:solidFill>
                  <a:srgbClr val="000000"/>
                </a:solidFill>
                <a:latin typeface="Courier New" charset="0"/>
              </a:rPr>
              <a:t> a3</a:t>
            </a:r>
            <a:r>
              <a:rPr lang="en-US" sz="1400" b="1" dirty="0">
                <a:solidFill>
                  <a:srgbClr val="9A1900"/>
                </a:solidFill>
                <a:latin typeface="Courier New" charset="0"/>
              </a:rPr>
              <a:t>,</a:t>
            </a:r>
            <a:r>
              <a:rPr lang="en-US" sz="1400" b="1" dirty="0">
                <a:solidFill>
                  <a:srgbClr val="000000"/>
                </a:solidFill>
                <a:latin typeface="Courier New" charset="0"/>
              </a:rPr>
              <a:t> a4</a:t>
            </a:r>
            <a:r>
              <a:rPr lang="en-US" sz="1400" b="1" dirty="0">
                <a:solidFill>
                  <a:srgbClr val="9A1900"/>
                </a:solidFill>
                <a:latin typeface="Courier New" charset="0"/>
              </a:rPr>
              <a:t>,</a:t>
            </a:r>
            <a:r>
              <a:rPr lang="en-US" sz="1400" b="1" dirty="0">
                <a:solidFill>
                  <a:srgbClr val="000000"/>
                </a:solidFill>
                <a:latin typeface="Courier New" charset="0"/>
              </a:rPr>
              <a:t> a5</a:t>
            </a:r>
            <a:r>
              <a:rPr lang="en-US" sz="1400" b="1" dirty="0">
                <a:solidFill>
                  <a:srgbClr val="9A1900"/>
                </a:solidFill>
                <a:latin typeface="Courier New" charset="0"/>
              </a:rPr>
              <a:t>,</a:t>
            </a:r>
            <a:r>
              <a:rPr lang="en-US" sz="1400" b="1" dirty="0">
                <a:solidFill>
                  <a:srgbClr val="000000"/>
                </a:solidFill>
                <a:latin typeface="Courier New" charset="0"/>
              </a:rPr>
              <a:t> a6</a:t>
            </a:r>
            <a:r>
              <a:rPr lang="en-US" sz="1400" b="1" dirty="0">
                <a:solidFill>
                  <a:srgbClr val="9A1900"/>
                </a:solidFill>
                <a:latin typeface="Courier New" charset="0"/>
              </a:rPr>
              <a:t>,</a:t>
            </a:r>
            <a:r>
              <a:rPr lang="en-US" sz="1400" b="1" dirty="0">
                <a:solidFill>
                  <a:srgbClr val="000000"/>
                </a:solidFill>
                <a:latin typeface="Courier New" charset="0"/>
              </a:rPr>
              <a:t> a7</a:t>
            </a:r>
            <a:r>
              <a:rPr lang="en-US" sz="1400" b="1" dirty="0">
                <a:solidFill>
                  <a:srgbClr val="9A1900"/>
                </a:solidFill>
                <a:latin typeface="Courier New" charset="0"/>
              </a:rPr>
              <a:t>,</a:t>
            </a:r>
            <a:r>
              <a:rPr lang="en-US" sz="1400" b="1" dirty="0">
                <a:solidFill>
                  <a:srgbClr val="000000"/>
                </a:solidFill>
                <a:latin typeface="Courier New" charset="0"/>
              </a:rPr>
              <a:t> a8</a:t>
            </a:r>
            <a:r>
              <a:rPr lang="en-US" sz="1400" b="1" dirty="0">
                <a:solidFill>
                  <a:srgbClr val="9A1900"/>
                </a:solidFill>
                <a:latin typeface="Courier New" charset="0"/>
              </a:rPr>
              <a:t>,</a:t>
            </a:r>
            <a:r>
              <a:rPr lang="en-US" sz="1400" b="1" dirty="0">
                <a:solidFill>
                  <a:srgbClr val="000000"/>
                </a:solidFill>
                <a:latin typeface="Courier New" charset="0"/>
              </a:rPr>
              <a:t> a9</a:t>
            </a:r>
            <a:r>
              <a:rPr lang="en-US" sz="1400" b="1" dirty="0">
                <a:solidFill>
                  <a:srgbClr val="9A1900"/>
                </a:solidFill>
                <a:latin typeface="Courier New" charset="0"/>
              </a:rPr>
              <a:t>; </a:t>
            </a:r>
          </a:p>
          <a:p>
            <a:pPr>
              <a:lnSpc>
                <a:spcPct val="50000"/>
              </a:lnSpc>
              <a:spcBef>
                <a:spcPct val="50000"/>
              </a:spcBef>
            </a:pPr>
            <a:r>
              <a:rPr lang="en-US" sz="1400" b="1" dirty="0">
                <a:latin typeface="Courier New" charset="0"/>
              </a:rPr>
              <a:t>a0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a1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a2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a3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a4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a5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a6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a7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a8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a9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solidFill>
                  <a:schemeClr val="bg2"/>
                </a:solidFill>
                <a:latin typeface="Courier New" charset="0"/>
              </a:rPr>
              <a:t>…</a:t>
            </a:r>
          </a:p>
          <a:p>
            <a:pPr>
              <a:lnSpc>
                <a:spcPct val="50000"/>
              </a:lnSpc>
              <a:spcBef>
                <a:spcPct val="50000"/>
              </a:spcBef>
            </a:pPr>
            <a:r>
              <a:rPr lang="en-US" sz="1400" b="1" dirty="0">
                <a:latin typeface="Courier New" charset="0"/>
              </a:rPr>
              <a:t>a4 </a:t>
            </a:r>
            <a:r>
              <a:rPr lang="en-US" sz="1400" b="1" dirty="0">
                <a:solidFill>
                  <a:srgbClr val="9A1900"/>
                </a:solidFill>
                <a:latin typeface="Courier New" charset="0"/>
              </a:rPr>
              <a:t>=</a:t>
            </a:r>
            <a:r>
              <a:rPr lang="en-US" sz="1400" b="1" dirty="0">
                <a:solidFill>
                  <a:srgbClr val="993399"/>
                </a:solidFill>
                <a:latin typeface="Courier New" charset="0"/>
              </a:rPr>
              <a:t>3.0</a:t>
            </a:r>
            <a:r>
              <a:rPr lang="en-US" sz="1400" b="1" dirty="0">
                <a:solidFill>
                  <a:srgbClr val="9A1900"/>
                </a:solidFill>
                <a:latin typeface="Courier New" charset="0"/>
              </a:rPr>
              <a:t>;</a:t>
            </a:r>
          </a:p>
          <a:p>
            <a:pPr>
              <a:lnSpc>
                <a:spcPct val="50000"/>
              </a:lnSpc>
              <a:spcBef>
                <a:spcPct val="50000"/>
              </a:spcBef>
            </a:pPr>
            <a:r>
              <a:rPr lang="en-US" sz="1400" b="1" dirty="0">
                <a:solidFill>
                  <a:schemeClr val="bg2"/>
                </a:solidFill>
                <a:latin typeface="Courier New" charset="0"/>
              </a:rPr>
              <a:t>…</a:t>
            </a:r>
          </a:p>
          <a:p>
            <a:pPr>
              <a:lnSpc>
                <a:spcPct val="50000"/>
              </a:lnSpc>
              <a:spcBef>
                <a:spcPct val="50000"/>
              </a:spcBef>
            </a:pPr>
            <a:r>
              <a:rPr lang="en-US" sz="1400" b="1" dirty="0">
                <a:latin typeface="Courier New" charset="0"/>
              </a:rPr>
              <a:t>a8 </a:t>
            </a:r>
            <a:r>
              <a:rPr lang="en-US" sz="1400" b="1" dirty="0">
                <a:solidFill>
                  <a:srgbClr val="9A1900"/>
                </a:solidFill>
                <a:latin typeface="Courier New" charset="0"/>
              </a:rPr>
              <a:t>=</a:t>
            </a:r>
            <a:r>
              <a:rPr lang="en-US" sz="1400" b="1" dirty="0">
                <a:solidFill>
                  <a:srgbClr val="993399"/>
                </a:solidFill>
                <a:latin typeface="Courier New" charset="0"/>
              </a:rPr>
              <a:t>8.0</a:t>
            </a:r>
            <a:r>
              <a:rPr lang="en-US" sz="1400" b="1" dirty="0">
                <a:solidFill>
                  <a:srgbClr val="9A1900"/>
                </a:solidFill>
                <a:latin typeface="Courier New" charset="0"/>
              </a:rPr>
              <a:t>;</a:t>
            </a:r>
          </a:p>
          <a:p>
            <a:pPr>
              <a:lnSpc>
                <a:spcPct val="50000"/>
              </a:lnSpc>
              <a:spcBef>
                <a:spcPct val="50000"/>
              </a:spcBef>
            </a:pPr>
            <a:r>
              <a:rPr lang="en-US" sz="1400" b="1" dirty="0">
                <a:solidFill>
                  <a:schemeClr val="bg2"/>
                </a:solidFill>
                <a:latin typeface="Courier New" charset="0"/>
              </a:rPr>
              <a:t>…</a:t>
            </a:r>
            <a:endParaRPr lang="en-US" sz="1400" b="1" dirty="0">
              <a:solidFill>
                <a:srgbClr val="9A1900"/>
              </a:solidFill>
              <a:latin typeface="Courier New" charset="0"/>
            </a:endParaRPr>
          </a:p>
          <a:p>
            <a:pPr>
              <a:lnSpc>
                <a:spcPct val="50000"/>
              </a:lnSpc>
              <a:spcBef>
                <a:spcPct val="50000"/>
              </a:spcBef>
            </a:pPr>
            <a:r>
              <a:rPr lang="en-US" sz="1400" b="1" dirty="0">
                <a:solidFill>
                  <a:srgbClr val="0000FF"/>
                </a:solidFill>
                <a:latin typeface="Courier New" charset="0"/>
              </a:rPr>
              <a:t>double</a:t>
            </a:r>
            <a:r>
              <a:rPr lang="tr-TR" sz="1400" b="1" dirty="0">
                <a:solidFill>
                  <a:srgbClr val="0000FF"/>
                </a:solidFill>
                <a:latin typeface="Courier New" charset="0"/>
              </a:rPr>
              <a:t> </a:t>
            </a:r>
            <a:r>
              <a:rPr lang="en-US" sz="1400" b="1" dirty="0">
                <a:solidFill>
                  <a:srgbClr val="000000"/>
                </a:solidFill>
                <a:latin typeface="Courier New" charset="0"/>
              </a:rPr>
              <a:t>x</a:t>
            </a:r>
            <a:r>
              <a:rPr lang="en-US" sz="1400" b="1" dirty="0">
                <a:solidFill>
                  <a:srgbClr val="9A1900"/>
                </a:solidFill>
                <a:latin typeface="Courier New" charset="0"/>
              </a:rPr>
              <a:t>=</a:t>
            </a:r>
            <a:r>
              <a:rPr lang="en-US" sz="1400" b="1" dirty="0">
                <a:latin typeface="Courier New" charset="0"/>
              </a:rPr>
              <a:t> a4 </a:t>
            </a:r>
            <a:r>
              <a:rPr lang="en-US" sz="1400" b="1" dirty="0">
                <a:solidFill>
                  <a:srgbClr val="9A1900"/>
                </a:solidFill>
                <a:latin typeface="Courier New" charset="0"/>
              </a:rPr>
              <a:t>+</a:t>
            </a:r>
            <a:r>
              <a:rPr lang="en-US" sz="1400" b="1" dirty="0">
                <a:latin typeface="Courier New" charset="0"/>
              </a:rPr>
              <a:t> a8</a:t>
            </a:r>
            <a:r>
              <a:rPr lang="en-US" sz="1400" b="1" dirty="0">
                <a:solidFill>
                  <a:srgbClr val="9A1900"/>
                </a:solidFill>
                <a:latin typeface="Courier New"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1509">
                                            <p:txEl>
                                              <p:pRg st="1" end="1"/>
                                            </p:txEl>
                                          </p:spTgt>
                                        </p:tgtEl>
                                        <p:attrNameLst>
                                          <p:attrName>style.visibility</p:attrName>
                                        </p:attrNameLst>
                                      </p:cBhvr>
                                      <p:to>
                                        <p:strVal val="visible"/>
                                      </p:to>
                                    </p:set>
                                    <p:anim calcmode="discrete" valueType="clr">
                                      <p:cBhvr override="childStyle">
                                        <p:cTn id="7" dur="80"/>
                                        <p:tgtEl>
                                          <p:spTgt spid="2150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9">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1509">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1509">
                                            <p:txEl>
                                              <p:pRg st="2" end="2"/>
                                            </p:txEl>
                                          </p:spTgt>
                                        </p:tgtEl>
                                        <p:attrNameLst>
                                          <p:attrName>style.visibility</p:attrName>
                                        </p:attrNameLst>
                                      </p:cBhvr>
                                      <p:to>
                                        <p:strVal val="visible"/>
                                      </p:to>
                                    </p:set>
                                    <p:anim calcmode="discrete" valueType="clr">
                                      <p:cBhvr override="childStyle">
                                        <p:cTn id="14" dur="80"/>
                                        <p:tgtEl>
                                          <p:spTgt spid="2150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1509">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1509">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1509">
                                            <p:txEl>
                                              <p:pRg st="3" end="3"/>
                                            </p:txEl>
                                          </p:spTgt>
                                        </p:tgtEl>
                                        <p:attrNameLst>
                                          <p:attrName>style.visibility</p:attrName>
                                        </p:attrNameLst>
                                      </p:cBhvr>
                                      <p:to>
                                        <p:strVal val="visible"/>
                                      </p:to>
                                    </p:set>
                                    <p:anim calcmode="discrete" valueType="clr">
                                      <p:cBhvr override="childStyle">
                                        <p:cTn id="21" dur="80"/>
                                        <p:tgtEl>
                                          <p:spTgt spid="2150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1509">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21509">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1509">
                                            <p:txEl>
                                              <p:pRg st="4" end="4"/>
                                            </p:txEl>
                                          </p:spTgt>
                                        </p:tgtEl>
                                        <p:attrNameLst>
                                          <p:attrName>style.visibility</p:attrName>
                                        </p:attrNameLst>
                                      </p:cBhvr>
                                      <p:to>
                                        <p:strVal val="visible"/>
                                      </p:to>
                                    </p:set>
                                    <p:anim calcmode="discrete" valueType="clr">
                                      <p:cBhvr override="childStyle">
                                        <p:cTn id="28" dur="80"/>
                                        <p:tgtEl>
                                          <p:spTgt spid="2150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1509">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21509">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1509">
                                            <p:txEl>
                                              <p:pRg st="5" end="5"/>
                                            </p:txEl>
                                          </p:spTgt>
                                        </p:tgtEl>
                                        <p:attrNameLst>
                                          <p:attrName>style.visibility</p:attrName>
                                        </p:attrNameLst>
                                      </p:cBhvr>
                                      <p:to>
                                        <p:strVal val="visible"/>
                                      </p:to>
                                    </p:set>
                                    <p:anim calcmode="discrete" valueType="clr">
                                      <p:cBhvr override="childStyle">
                                        <p:cTn id="35" dur="80"/>
                                        <p:tgtEl>
                                          <p:spTgt spid="2150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1509">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21509">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1509">
                                            <p:txEl>
                                              <p:pRg st="6" end="6"/>
                                            </p:txEl>
                                          </p:spTgt>
                                        </p:tgtEl>
                                        <p:attrNameLst>
                                          <p:attrName>style.visibility</p:attrName>
                                        </p:attrNameLst>
                                      </p:cBhvr>
                                      <p:to>
                                        <p:strVal val="visible"/>
                                      </p:to>
                                    </p:set>
                                    <p:anim calcmode="discrete" valueType="clr">
                                      <p:cBhvr override="childStyle">
                                        <p:cTn id="42" dur="80"/>
                                        <p:tgtEl>
                                          <p:spTgt spid="21509">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1509">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21509">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1509">
                                            <p:txEl>
                                              <p:pRg st="7" end="7"/>
                                            </p:txEl>
                                          </p:spTgt>
                                        </p:tgtEl>
                                        <p:attrNameLst>
                                          <p:attrName>style.visibility</p:attrName>
                                        </p:attrNameLst>
                                      </p:cBhvr>
                                      <p:to>
                                        <p:strVal val="visible"/>
                                      </p:to>
                                    </p:set>
                                    <p:anim calcmode="discrete" valueType="clr">
                                      <p:cBhvr override="childStyle">
                                        <p:cTn id="49" dur="80"/>
                                        <p:tgtEl>
                                          <p:spTgt spid="21509">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1509">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21509">
                                            <p:txEl>
                                              <p:pRg st="7" end="7"/>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21509">
                                            <p:txEl>
                                              <p:pRg st="8" end="8"/>
                                            </p:txEl>
                                          </p:spTgt>
                                        </p:tgtEl>
                                        <p:attrNameLst>
                                          <p:attrName>style.visibility</p:attrName>
                                        </p:attrNameLst>
                                      </p:cBhvr>
                                      <p:to>
                                        <p:strVal val="visible"/>
                                      </p:to>
                                    </p:set>
                                    <p:anim calcmode="discrete" valueType="clr">
                                      <p:cBhvr override="childStyle">
                                        <p:cTn id="56" dur="80"/>
                                        <p:tgtEl>
                                          <p:spTgt spid="21509">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21509">
                                            <p:txEl>
                                              <p:pRg st="8" end="8"/>
                                            </p:txEl>
                                          </p:spTgt>
                                        </p:tgtEl>
                                        <p:attrNameLst>
                                          <p:attrName>fillcolor</p:attrName>
                                        </p:attrNameLst>
                                      </p:cBhvr>
                                      <p:tavLst>
                                        <p:tav tm="0">
                                          <p:val>
                                            <p:clrVal>
                                              <a:schemeClr val="accent2"/>
                                            </p:clrVal>
                                          </p:val>
                                        </p:tav>
                                        <p:tav tm="50000">
                                          <p:val>
                                            <p:clrVal>
                                              <a:schemeClr val="hlink"/>
                                            </p:clrVal>
                                          </p:val>
                                        </p:tav>
                                      </p:tavLst>
                                    </p:anim>
                                    <p:set>
                                      <p:cBhvr>
                                        <p:cTn id="58" dur="80"/>
                                        <p:tgtEl>
                                          <p:spTgt spid="21509">
                                            <p:txEl>
                                              <p:pRg st="8" end="8"/>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21509">
                                            <p:txEl>
                                              <p:pRg st="9" end="9"/>
                                            </p:txEl>
                                          </p:spTgt>
                                        </p:tgtEl>
                                        <p:attrNameLst>
                                          <p:attrName>style.visibility</p:attrName>
                                        </p:attrNameLst>
                                      </p:cBhvr>
                                      <p:to>
                                        <p:strVal val="visible"/>
                                      </p:to>
                                    </p:set>
                                    <p:anim calcmode="discrete" valueType="clr">
                                      <p:cBhvr override="childStyle">
                                        <p:cTn id="63" dur="80"/>
                                        <p:tgtEl>
                                          <p:spTgt spid="21509">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21509">
                                            <p:txEl>
                                              <p:pRg st="9" end="9"/>
                                            </p:txEl>
                                          </p:spTgt>
                                        </p:tgtEl>
                                        <p:attrNameLst>
                                          <p:attrName>fillcolor</p:attrName>
                                        </p:attrNameLst>
                                      </p:cBhvr>
                                      <p:tavLst>
                                        <p:tav tm="0">
                                          <p:val>
                                            <p:clrVal>
                                              <a:schemeClr val="accent2"/>
                                            </p:clrVal>
                                          </p:val>
                                        </p:tav>
                                        <p:tav tm="50000">
                                          <p:val>
                                            <p:clrVal>
                                              <a:schemeClr val="hlink"/>
                                            </p:clrVal>
                                          </p:val>
                                        </p:tav>
                                      </p:tavLst>
                                    </p:anim>
                                    <p:set>
                                      <p:cBhvr>
                                        <p:cTn id="65" dur="80"/>
                                        <p:tgtEl>
                                          <p:spTgt spid="21509">
                                            <p:txEl>
                                              <p:pRg st="9" end="9"/>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21509">
                                            <p:txEl>
                                              <p:pRg st="10" end="10"/>
                                            </p:txEl>
                                          </p:spTgt>
                                        </p:tgtEl>
                                        <p:attrNameLst>
                                          <p:attrName>style.visibility</p:attrName>
                                        </p:attrNameLst>
                                      </p:cBhvr>
                                      <p:to>
                                        <p:strVal val="visible"/>
                                      </p:to>
                                    </p:set>
                                    <p:anim calcmode="discrete" valueType="clr">
                                      <p:cBhvr override="childStyle">
                                        <p:cTn id="70" dur="80"/>
                                        <p:tgtEl>
                                          <p:spTgt spid="21509">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21509">
                                            <p:txEl>
                                              <p:pRg st="10" end="10"/>
                                            </p:txEl>
                                          </p:spTgt>
                                        </p:tgtEl>
                                        <p:attrNameLst>
                                          <p:attrName>fillcolor</p:attrName>
                                        </p:attrNameLst>
                                      </p:cBhvr>
                                      <p:tavLst>
                                        <p:tav tm="0">
                                          <p:val>
                                            <p:clrVal>
                                              <a:schemeClr val="accent2"/>
                                            </p:clrVal>
                                          </p:val>
                                        </p:tav>
                                        <p:tav tm="50000">
                                          <p:val>
                                            <p:clrVal>
                                              <a:schemeClr val="hlink"/>
                                            </p:clrVal>
                                          </p:val>
                                        </p:tav>
                                      </p:tavLst>
                                    </p:anim>
                                    <p:set>
                                      <p:cBhvr>
                                        <p:cTn id="72" dur="80"/>
                                        <p:tgtEl>
                                          <p:spTgt spid="21509">
                                            <p:txEl>
                                              <p:pRg st="10" end="10"/>
                                            </p:txEl>
                                          </p:spTgt>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nodeType="clickEffect">
                                  <p:stCondLst>
                                    <p:cond delay="0"/>
                                  </p:stCondLst>
                                  <p:iterate type="lt">
                                    <p:tmPct val="50000"/>
                                  </p:iterate>
                                  <p:childTnLst>
                                    <p:set>
                                      <p:cBhvr>
                                        <p:cTn id="76" dur="1" fill="hold">
                                          <p:stCondLst>
                                            <p:cond delay="0"/>
                                          </p:stCondLst>
                                        </p:cTn>
                                        <p:tgtEl>
                                          <p:spTgt spid="21509">
                                            <p:txEl>
                                              <p:pRg st="11" end="11"/>
                                            </p:txEl>
                                          </p:spTgt>
                                        </p:tgtEl>
                                        <p:attrNameLst>
                                          <p:attrName>style.visibility</p:attrName>
                                        </p:attrNameLst>
                                      </p:cBhvr>
                                      <p:to>
                                        <p:strVal val="visible"/>
                                      </p:to>
                                    </p:set>
                                    <p:anim calcmode="discrete" valueType="clr">
                                      <p:cBhvr override="childStyle">
                                        <p:cTn id="77" dur="80"/>
                                        <p:tgtEl>
                                          <p:spTgt spid="21509">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21509">
                                            <p:txEl>
                                              <p:pRg st="11" end="11"/>
                                            </p:txEl>
                                          </p:spTgt>
                                        </p:tgtEl>
                                        <p:attrNameLst>
                                          <p:attrName>fillcolor</p:attrName>
                                        </p:attrNameLst>
                                      </p:cBhvr>
                                      <p:tavLst>
                                        <p:tav tm="0">
                                          <p:val>
                                            <p:clrVal>
                                              <a:schemeClr val="accent2"/>
                                            </p:clrVal>
                                          </p:val>
                                        </p:tav>
                                        <p:tav tm="50000">
                                          <p:val>
                                            <p:clrVal>
                                              <a:schemeClr val="hlink"/>
                                            </p:clrVal>
                                          </p:val>
                                        </p:tav>
                                      </p:tavLst>
                                    </p:anim>
                                    <p:set>
                                      <p:cBhvr>
                                        <p:cTn id="79" dur="80"/>
                                        <p:tgtEl>
                                          <p:spTgt spid="21509">
                                            <p:txEl>
                                              <p:pRg st="11" end="11"/>
                                            </p:txEl>
                                          </p:spTgt>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nodeType="clickEffect">
                                  <p:stCondLst>
                                    <p:cond delay="0"/>
                                  </p:stCondLst>
                                  <p:iterate type="lt">
                                    <p:tmPct val="50000"/>
                                  </p:iterate>
                                  <p:childTnLst>
                                    <p:set>
                                      <p:cBhvr>
                                        <p:cTn id="83" dur="1" fill="hold">
                                          <p:stCondLst>
                                            <p:cond delay="0"/>
                                          </p:stCondLst>
                                        </p:cTn>
                                        <p:tgtEl>
                                          <p:spTgt spid="21509">
                                            <p:txEl>
                                              <p:pRg st="12" end="12"/>
                                            </p:txEl>
                                          </p:spTgt>
                                        </p:tgtEl>
                                        <p:attrNameLst>
                                          <p:attrName>style.visibility</p:attrName>
                                        </p:attrNameLst>
                                      </p:cBhvr>
                                      <p:to>
                                        <p:strVal val="visible"/>
                                      </p:to>
                                    </p:set>
                                    <p:anim calcmode="discrete" valueType="clr">
                                      <p:cBhvr override="childStyle">
                                        <p:cTn id="84" dur="80"/>
                                        <p:tgtEl>
                                          <p:spTgt spid="21509">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21509">
                                            <p:txEl>
                                              <p:pRg st="12" end="12"/>
                                            </p:txEl>
                                          </p:spTgt>
                                        </p:tgtEl>
                                        <p:attrNameLst>
                                          <p:attrName>fillcolor</p:attrName>
                                        </p:attrNameLst>
                                      </p:cBhvr>
                                      <p:tavLst>
                                        <p:tav tm="0">
                                          <p:val>
                                            <p:clrVal>
                                              <a:schemeClr val="accent2"/>
                                            </p:clrVal>
                                          </p:val>
                                        </p:tav>
                                        <p:tav tm="50000">
                                          <p:val>
                                            <p:clrVal>
                                              <a:schemeClr val="hlink"/>
                                            </p:clrVal>
                                          </p:val>
                                        </p:tav>
                                      </p:tavLst>
                                    </p:anim>
                                    <p:set>
                                      <p:cBhvr>
                                        <p:cTn id="86" dur="80"/>
                                        <p:tgtEl>
                                          <p:spTgt spid="21509">
                                            <p:txEl>
                                              <p:pRg st="12" end="12"/>
                                            </p:txEl>
                                          </p:spTgt>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27" presetClass="entr" presetSubtype="0" fill="hold" nodeType="clickEffect">
                                  <p:stCondLst>
                                    <p:cond delay="0"/>
                                  </p:stCondLst>
                                  <p:iterate type="lt">
                                    <p:tmPct val="50000"/>
                                  </p:iterate>
                                  <p:childTnLst>
                                    <p:set>
                                      <p:cBhvr>
                                        <p:cTn id="90" dur="1" fill="hold">
                                          <p:stCondLst>
                                            <p:cond delay="0"/>
                                          </p:stCondLst>
                                        </p:cTn>
                                        <p:tgtEl>
                                          <p:spTgt spid="21509">
                                            <p:txEl>
                                              <p:pRg st="13" end="13"/>
                                            </p:txEl>
                                          </p:spTgt>
                                        </p:tgtEl>
                                        <p:attrNameLst>
                                          <p:attrName>style.visibility</p:attrName>
                                        </p:attrNameLst>
                                      </p:cBhvr>
                                      <p:to>
                                        <p:strVal val="visible"/>
                                      </p:to>
                                    </p:set>
                                    <p:anim calcmode="discrete" valueType="clr">
                                      <p:cBhvr override="childStyle">
                                        <p:cTn id="91" dur="80"/>
                                        <p:tgtEl>
                                          <p:spTgt spid="21509">
                                            <p:txEl>
                                              <p:pRg st="13" end="1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21509">
                                            <p:txEl>
                                              <p:pRg st="13" end="13"/>
                                            </p:txEl>
                                          </p:spTgt>
                                        </p:tgtEl>
                                        <p:attrNameLst>
                                          <p:attrName>fillcolor</p:attrName>
                                        </p:attrNameLst>
                                      </p:cBhvr>
                                      <p:tavLst>
                                        <p:tav tm="0">
                                          <p:val>
                                            <p:clrVal>
                                              <a:schemeClr val="accent2"/>
                                            </p:clrVal>
                                          </p:val>
                                        </p:tav>
                                        <p:tav tm="50000">
                                          <p:val>
                                            <p:clrVal>
                                              <a:schemeClr val="hlink"/>
                                            </p:clrVal>
                                          </p:val>
                                        </p:tav>
                                      </p:tavLst>
                                    </p:anim>
                                    <p:set>
                                      <p:cBhvr>
                                        <p:cTn id="93" dur="80"/>
                                        <p:tgtEl>
                                          <p:spTgt spid="21509">
                                            <p:txEl>
                                              <p:pRg st="13" end="13"/>
                                            </p:txEl>
                                          </p:spTgt>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27" presetClass="entr" presetSubtype="0" fill="hold" nodeType="clickEffect">
                                  <p:stCondLst>
                                    <p:cond delay="0"/>
                                  </p:stCondLst>
                                  <p:iterate type="lt">
                                    <p:tmPct val="50000"/>
                                  </p:iterate>
                                  <p:childTnLst>
                                    <p:set>
                                      <p:cBhvr>
                                        <p:cTn id="97" dur="1" fill="hold">
                                          <p:stCondLst>
                                            <p:cond delay="0"/>
                                          </p:stCondLst>
                                        </p:cTn>
                                        <p:tgtEl>
                                          <p:spTgt spid="21509">
                                            <p:txEl>
                                              <p:pRg st="14" end="14"/>
                                            </p:txEl>
                                          </p:spTgt>
                                        </p:tgtEl>
                                        <p:attrNameLst>
                                          <p:attrName>style.visibility</p:attrName>
                                        </p:attrNameLst>
                                      </p:cBhvr>
                                      <p:to>
                                        <p:strVal val="visible"/>
                                      </p:to>
                                    </p:set>
                                    <p:anim calcmode="discrete" valueType="clr">
                                      <p:cBhvr override="childStyle">
                                        <p:cTn id="98" dur="80"/>
                                        <p:tgtEl>
                                          <p:spTgt spid="21509">
                                            <p:txEl>
                                              <p:pRg st="14" end="1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21509">
                                            <p:txEl>
                                              <p:pRg st="14" end="14"/>
                                            </p:txEl>
                                          </p:spTgt>
                                        </p:tgtEl>
                                        <p:attrNameLst>
                                          <p:attrName>fillcolor</p:attrName>
                                        </p:attrNameLst>
                                      </p:cBhvr>
                                      <p:tavLst>
                                        <p:tav tm="0">
                                          <p:val>
                                            <p:clrVal>
                                              <a:schemeClr val="accent2"/>
                                            </p:clrVal>
                                          </p:val>
                                        </p:tav>
                                        <p:tav tm="50000">
                                          <p:val>
                                            <p:clrVal>
                                              <a:schemeClr val="hlink"/>
                                            </p:clrVal>
                                          </p:val>
                                        </p:tav>
                                      </p:tavLst>
                                    </p:anim>
                                    <p:set>
                                      <p:cBhvr>
                                        <p:cTn id="100" dur="80"/>
                                        <p:tgtEl>
                                          <p:spTgt spid="21509">
                                            <p:txEl>
                                              <p:pRg st="14" end="14"/>
                                            </p:txEl>
                                          </p:spTgt>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27" presetClass="entr" presetSubtype="0" fill="hold" nodeType="clickEffect">
                                  <p:stCondLst>
                                    <p:cond delay="0"/>
                                  </p:stCondLst>
                                  <p:iterate type="lt">
                                    <p:tmPct val="50000"/>
                                  </p:iterate>
                                  <p:childTnLst>
                                    <p:set>
                                      <p:cBhvr>
                                        <p:cTn id="104" dur="1" fill="hold">
                                          <p:stCondLst>
                                            <p:cond delay="0"/>
                                          </p:stCondLst>
                                        </p:cTn>
                                        <p:tgtEl>
                                          <p:spTgt spid="21509">
                                            <p:txEl>
                                              <p:pRg st="15" end="15"/>
                                            </p:txEl>
                                          </p:spTgt>
                                        </p:tgtEl>
                                        <p:attrNameLst>
                                          <p:attrName>style.visibility</p:attrName>
                                        </p:attrNameLst>
                                      </p:cBhvr>
                                      <p:to>
                                        <p:strVal val="visible"/>
                                      </p:to>
                                    </p:set>
                                    <p:anim calcmode="discrete" valueType="clr">
                                      <p:cBhvr override="childStyle">
                                        <p:cTn id="105" dur="80"/>
                                        <p:tgtEl>
                                          <p:spTgt spid="21509">
                                            <p:txEl>
                                              <p:pRg st="15" end="1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21509">
                                            <p:txEl>
                                              <p:pRg st="15" end="15"/>
                                            </p:txEl>
                                          </p:spTgt>
                                        </p:tgtEl>
                                        <p:attrNameLst>
                                          <p:attrName>fillcolor</p:attrName>
                                        </p:attrNameLst>
                                      </p:cBhvr>
                                      <p:tavLst>
                                        <p:tav tm="0">
                                          <p:val>
                                            <p:clrVal>
                                              <a:schemeClr val="accent2"/>
                                            </p:clrVal>
                                          </p:val>
                                        </p:tav>
                                        <p:tav tm="50000">
                                          <p:val>
                                            <p:clrVal>
                                              <a:schemeClr val="hlink"/>
                                            </p:clrVal>
                                          </p:val>
                                        </p:tav>
                                      </p:tavLst>
                                    </p:anim>
                                    <p:set>
                                      <p:cBhvr>
                                        <p:cTn id="107" dur="80"/>
                                        <p:tgtEl>
                                          <p:spTgt spid="21509">
                                            <p:txEl>
                                              <p:pRg st="15" end="15"/>
                                            </p:txEl>
                                          </p:spTgt>
                                        </p:tgtEl>
                                        <p:attrNameLst>
                                          <p:attrName>fill.type</p:attrName>
                                        </p:attrNameLst>
                                      </p:cBhvr>
                                      <p:to>
                                        <p:strVal val="solid"/>
                                      </p:to>
                                    </p:set>
                                  </p:childTnLst>
                                </p:cTn>
                              </p:par>
                            </p:childTnLst>
                          </p:cTn>
                        </p:par>
                      </p:childTnLst>
                    </p:cTn>
                  </p:par>
                  <p:par>
                    <p:cTn id="108" fill="hold">
                      <p:stCondLst>
                        <p:cond delay="indefinite"/>
                      </p:stCondLst>
                      <p:childTnLst>
                        <p:par>
                          <p:cTn id="109" fill="hold">
                            <p:stCondLst>
                              <p:cond delay="0"/>
                            </p:stCondLst>
                            <p:childTnLst>
                              <p:par>
                                <p:cTn id="110" presetID="27" presetClass="entr" presetSubtype="0" fill="hold" nodeType="clickEffect">
                                  <p:stCondLst>
                                    <p:cond delay="0"/>
                                  </p:stCondLst>
                                  <p:iterate type="lt">
                                    <p:tmPct val="50000"/>
                                  </p:iterate>
                                  <p:childTnLst>
                                    <p:set>
                                      <p:cBhvr>
                                        <p:cTn id="111" dur="1" fill="hold">
                                          <p:stCondLst>
                                            <p:cond delay="0"/>
                                          </p:stCondLst>
                                        </p:cTn>
                                        <p:tgtEl>
                                          <p:spTgt spid="21509">
                                            <p:txEl>
                                              <p:pRg st="16" end="16"/>
                                            </p:txEl>
                                          </p:spTgt>
                                        </p:tgtEl>
                                        <p:attrNameLst>
                                          <p:attrName>style.visibility</p:attrName>
                                        </p:attrNameLst>
                                      </p:cBhvr>
                                      <p:to>
                                        <p:strVal val="visible"/>
                                      </p:to>
                                    </p:set>
                                    <p:anim calcmode="discrete" valueType="clr">
                                      <p:cBhvr override="childStyle">
                                        <p:cTn id="112" dur="80"/>
                                        <p:tgtEl>
                                          <p:spTgt spid="21509">
                                            <p:txEl>
                                              <p:pRg st="16" end="1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21509">
                                            <p:txEl>
                                              <p:pRg st="16" end="16"/>
                                            </p:txEl>
                                          </p:spTgt>
                                        </p:tgtEl>
                                        <p:attrNameLst>
                                          <p:attrName>fillcolor</p:attrName>
                                        </p:attrNameLst>
                                      </p:cBhvr>
                                      <p:tavLst>
                                        <p:tav tm="0">
                                          <p:val>
                                            <p:clrVal>
                                              <a:schemeClr val="accent2"/>
                                            </p:clrVal>
                                          </p:val>
                                        </p:tav>
                                        <p:tav tm="50000">
                                          <p:val>
                                            <p:clrVal>
                                              <a:schemeClr val="hlink"/>
                                            </p:clrVal>
                                          </p:val>
                                        </p:tav>
                                      </p:tavLst>
                                    </p:anim>
                                    <p:set>
                                      <p:cBhvr>
                                        <p:cTn id="114" dur="80"/>
                                        <p:tgtEl>
                                          <p:spTgt spid="21509">
                                            <p:txEl>
                                              <p:pRg st="16" end="16"/>
                                            </p:txEl>
                                          </p:spTgt>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27" presetClass="entr" presetSubtype="0" fill="hold" nodeType="clickEffect">
                                  <p:stCondLst>
                                    <p:cond delay="0"/>
                                  </p:stCondLst>
                                  <p:iterate type="lt">
                                    <p:tmPct val="50000"/>
                                  </p:iterate>
                                  <p:childTnLst>
                                    <p:set>
                                      <p:cBhvr>
                                        <p:cTn id="118" dur="1" fill="hold">
                                          <p:stCondLst>
                                            <p:cond delay="0"/>
                                          </p:stCondLst>
                                        </p:cTn>
                                        <p:tgtEl>
                                          <p:spTgt spid="21509">
                                            <p:txEl>
                                              <p:pRg st="17" end="17"/>
                                            </p:txEl>
                                          </p:spTgt>
                                        </p:tgtEl>
                                        <p:attrNameLst>
                                          <p:attrName>style.visibility</p:attrName>
                                        </p:attrNameLst>
                                      </p:cBhvr>
                                      <p:to>
                                        <p:strVal val="visible"/>
                                      </p:to>
                                    </p:set>
                                    <p:anim calcmode="discrete" valueType="clr">
                                      <p:cBhvr override="childStyle">
                                        <p:cTn id="119" dur="80"/>
                                        <p:tgtEl>
                                          <p:spTgt spid="21509">
                                            <p:txEl>
                                              <p:pRg st="17" end="1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0" dur="80"/>
                                        <p:tgtEl>
                                          <p:spTgt spid="21509">
                                            <p:txEl>
                                              <p:pRg st="17" end="17"/>
                                            </p:txEl>
                                          </p:spTgt>
                                        </p:tgtEl>
                                        <p:attrNameLst>
                                          <p:attrName>fillcolor</p:attrName>
                                        </p:attrNameLst>
                                      </p:cBhvr>
                                      <p:tavLst>
                                        <p:tav tm="0">
                                          <p:val>
                                            <p:clrVal>
                                              <a:schemeClr val="accent2"/>
                                            </p:clrVal>
                                          </p:val>
                                        </p:tav>
                                        <p:tav tm="50000">
                                          <p:val>
                                            <p:clrVal>
                                              <a:schemeClr val="hlink"/>
                                            </p:clrVal>
                                          </p:val>
                                        </p:tav>
                                      </p:tavLst>
                                    </p:anim>
                                    <p:set>
                                      <p:cBhvr>
                                        <p:cTn id="121" dur="80"/>
                                        <p:tgtEl>
                                          <p:spTgt spid="21509">
                                            <p:txEl>
                                              <p:pRg st="17" end="1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p:spPr>
        <p:txBody>
          <a:bodyPr/>
          <a:lstStyle/>
          <a:p>
            <a:fld id="{4C9F0A29-2750-4A45-8CBE-851E49FAD920}" type="slidenum">
              <a:rPr lang="en-US" smtClean="0"/>
              <a:pPr/>
              <a:t>82</a:t>
            </a:fld>
            <a:endParaRPr lang="en-US" sz="1400"/>
          </a:p>
        </p:txBody>
      </p:sp>
      <p:sp>
        <p:nvSpPr>
          <p:cNvPr id="23555" name="Rectangle 2"/>
          <p:cNvSpPr>
            <a:spLocks noGrp="1" noChangeArrowheads="1"/>
          </p:cNvSpPr>
          <p:nvPr>
            <p:ph type="title"/>
          </p:nvPr>
        </p:nvSpPr>
        <p:spPr/>
        <p:txBody>
          <a:bodyPr/>
          <a:lstStyle/>
          <a:p>
            <a:r>
              <a:rPr kumimoji="0" lang="en-US"/>
              <a:t>Many Variables of the Same Type</a:t>
            </a:r>
          </a:p>
        </p:txBody>
      </p:sp>
      <p:sp>
        <p:nvSpPr>
          <p:cNvPr id="23556" name="Rectangle 3"/>
          <p:cNvSpPr>
            <a:spLocks noGrp="1" noChangeArrowheads="1"/>
          </p:cNvSpPr>
          <p:nvPr>
            <p:ph type="body" idx="1"/>
          </p:nvPr>
        </p:nvSpPr>
        <p:spPr/>
        <p:txBody>
          <a:bodyPr/>
          <a:lstStyle/>
          <a:p>
            <a:pPr marL="0" indent="0"/>
            <a:r>
              <a:rPr kumimoji="0" lang="en-US" dirty="0"/>
              <a:t>Goal.  </a:t>
            </a:r>
            <a:r>
              <a:rPr kumimoji="0" lang="en-US" dirty="0">
                <a:solidFill>
                  <a:schemeClr val="tx1"/>
                </a:solidFill>
              </a:rPr>
              <a:t>10 variables of the same type.</a:t>
            </a:r>
          </a:p>
        </p:txBody>
      </p:sp>
      <p:sp>
        <p:nvSpPr>
          <p:cNvPr id="23557" name="Rectangle 4"/>
          <p:cNvSpPr>
            <a:spLocks noChangeArrowheads="1"/>
          </p:cNvSpPr>
          <p:nvPr/>
        </p:nvSpPr>
        <p:spPr bwMode="auto">
          <a:xfrm>
            <a:off x="1303338" y="1744663"/>
            <a:ext cx="6134100" cy="22367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82880" tIns="182880" rIns="182880" bIns="182880">
            <a:prstTxWarp prst="textNoShape">
              <a:avLst/>
            </a:prstTxWarp>
            <a:spAutoFit/>
          </a:bodyPr>
          <a:lstStyle/>
          <a:p>
            <a:pPr>
              <a:lnSpc>
                <a:spcPct val="50000"/>
              </a:lnSpc>
              <a:spcBef>
                <a:spcPct val="50000"/>
              </a:spcBef>
            </a:pPr>
            <a:r>
              <a:rPr lang="en-US" sz="1600" b="1" dirty="0">
                <a:solidFill>
                  <a:schemeClr val="tx1"/>
                </a:solidFill>
                <a:latin typeface="Courier New" charset="0"/>
              </a:rPr>
              <a:t>// easy alternative</a:t>
            </a:r>
          </a:p>
          <a:p>
            <a:pPr>
              <a:lnSpc>
                <a:spcPct val="50000"/>
              </a:lnSpc>
              <a:spcBef>
                <a:spcPct val="50000"/>
              </a:spcBef>
            </a:pPr>
            <a:r>
              <a:rPr lang="en-US" sz="1600" b="1" dirty="0">
                <a:solidFill>
                  <a:srgbClr val="0000FF"/>
                </a:solidFill>
                <a:latin typeface="Courier New" charset="0"/>
              </a:rPr>
              <a:t>double</a:t>
            </a:r>
            <a:r>
              <a:rPr lang="tr-TR" sz="1600" b="1" dirty="0">
                <a:solidFill>
                  <a:srgbClr val="0000FF"/>
                </a:solidFill>
                <a:latin typeface="Courier New" charset="0"/>
              </a:rPr>
              <a:t> </a:t>
            </a:r>
            <a:r>
              <a:rPr lang="tr-TR" sz="1600" b="1" dirty="0">
                <a:solidFill>
                  <a:schemeClr val="tx1"/>
                </a:solidFill>
                <a:latin typeface="Courier New" charset="0"/>
              </a:rPr>
              <a:t>a[10] = {}</a:t>
            </a:r>
            <a:r>
              <a:rPr lang="tr-TR" sz="1600" b="1" dirty="0">
                <a:solidFill>
                  <a:srgbClr val="0000FF"/>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4</a:t>
            </a:r>
            <a:r>
              <a:rPr lang="en-US" sz="1600" b="1" dirty="0">
                <a:solidFill>
                  <a:srgbClr val="9A1900"/>
                </a:solidFill>
                <a:latin typeface="Courier New" charset="0"/>
              </a:rPr>
              <a:t>]=</a:t>
            </a:r>
            <a:r>
              <a:rPr lang="en-US" sz="1600" b="1" dirty="0">
                <a:solidFill>
                  <a:srgbClr val="993399"/>
                </a:solidFill>
                <a:latin typeface="Courier New" charset="0"/>
              </a:rPr>
              <a:t>3.0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8</a:t>
            </a:r>
            <a:r>
              <a:rPr lang="en-US" sz="1600" b="1" dirty="0">
                <a:solidFill>
                  <a:srgbClr val="9A1900"/>
                </a:solidFill>
                <a:latin typeface="Courier New" charset="0"/>
              </a:rPr>
              <a:t>]=</a:t>
            </a:r>
            <a:r>
              <a:rPr lang="en-US" sz="1600" b="1" dirty="0">
                <a:solidFill>
                  <a:srgbClr val="993399"/>
                </a:solidFill>
                <a:latin typeface="Courier New" charset="0"/>
              </a:rPr>
              <a:t>8.0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en-US" sz="1600" b="1" dirty="0">
                <a:solidFill>
                  <a:srgbClr val="000000"/>
                </a:solidFill>
                <a:latin typeface="Courier New" charset="0"/>
              </a:rPr>
              <a:t> x</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4</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8</a:t>
            </a:r>
            <a:r>
              <a:rPr lang="en-US" sz="1600" b="1" dirty="0">
                <a:solidFill>
                  <a:srgbClr val="9A1900"/>
                </a:solidFill>
                <a:latin typeface="Courier New" charset="0"/>
              </a:rPr>
              <a:t>];</a:t>
            </a:r>
          </a:p>
        </p:txBody>
      </p:sp>
      <p:sp>
        <p:nvSpPr>
          <p:cNvPr id="23558" name="Rectangle 8"/>
          <p:cNvSpPr>
            <a:spLocks noChangeArrowheads="1"/>
          </p:cNvSpPr>
          <p:nvPr/>
        </p:nvSpPr>
        <p:spPr bwMode="auto">
          <a:xfrm>
            <a:off x="4725988" y="2720975"/>
            <a:ext cx="2517775" cy="923330"/>
          </a:xfrm>
          <a:prstGeom prst="rect">
            <a:avLst/>
          </a:prstGeom>
          <a:noFill/>
          <a:ln w="9525">
            <a:noFill/>
            <a:miter lim="800000"/>
            <a:headEnd/>
            <a:tailEnd type="none" w="sm" len="sm"/>
          </a:ln>
        </p:spPr>
        <p:txBody>
          <a:bodyPr>
            <a:prstTxWarp prst="textNoShape">
              <a:avLst/>
            </a:prstTxWarp>
            <a:spAutoFit/>
          </a:bodyPr>
          <a:lstStyle/>
          <a:p>
            <a:pPr algn="ctr"/>
            <a:r>
              <a:rPr lang="en-US" dirty="0"/>
              <a:t>declares, creates, and initializes</a:t>
            </a:r>
            <a:br>
              <a:rPr lang="en-US" dirty="0"/>
            </a:br>
            <a:r>
              <a:rPr lang="en-US" dirty="0"/>
              <a:t>[stay tuned for details]</a:t>
            </a:r>
          </a:p>
        </p:txBody>
      </p:sp>
      <p:sp>
        <p:nvSpPr>
          <p:cNvPr id="23559" name="Line 9"/>
          <p:cNvSpPr>
            <a:spLocks noChangeShapeType="1"/>
          </p:cNvSpPr>
          <p:nvPr/>
        </p:nvSpPr>
        <p:spPr bwMode="auto">
          <a:xfrm flipH="1" flipV="1">
            <a:off x="3143240" y="2357429"/>
            <a:ext cx="1682760" cy="369895"/>
          </a:xfrm>
          <a:prstGeom prst="line">
            <a:avLst/>
          </a:prstGeom>
          <a:noFill/>
          <a:ln w="9525">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3557">
                                            <p:txEl>
                                              <p:pRg st="1" end="1"/>
                                            </p:txEl>
                                          </p:spTgt>
                                        </p:tgtEl>
                                        <p:attrNameLst>
                                          <p:attrName>style.visibility</p:attrName>
                                        </p:attrNameLst>
                                      </p:cBhvr>
                                      <p:to>
                                        <p:strVal val="visible"/>
                                      </p:to>
                                    </p:set>
                                    <p:anim calcmode="discrete" valueType="clr">
                                      <p:cBhvr override="childStyle">
                                        <p:cTn id="7" dur="80"/>
                                        <p:tgtEl>
                                          <p:spTgt spid="2355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7">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3557">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3557">
                                            <p:txEl>
                                              <p:pRg st="2" end="2"/>
                                            </p:txEl>
                                          </p:spTgt>
                                        </p:tgtEl>
                                        <p:attrNameLst>
                                          <p:attrName>style.visibility</p:attrName>
                                        </p:attrNameLst>
                                      </p:cBhvr>
                                      <p:to>
                                        <p:strVal val="visible"/>
                                      </p:to>
                                    </p:set>
                                    <p:anim calcmode="discrete" valueType="clr">
                                      <p:cBhvr override="childStyle">
                                        <p:cTn id="14" dur="80"/>
                                        <p:tgtEl>
                                          <p:spTgt spid="2355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3557">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3557">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3557">
                                            <p:txEl>
                                              <p:pRg st="3" end="3"/>
                                            </p:txEl>
                                          </p:spTgt>
                                        </p:tgtEl>
                                        <p:attrNameLst>
                                          <p:attrName>style.visibility</p:attrName>
                                        </p:attrNameLst>
                                      </p:cBhvr>
                                      <p:to>
                                        <p:strVal val="visible"/>
                                      </p:to>
                                    </p:set>
                                    <p:anim calcmode="discrete" valueType="clr">
                                      <p:cBhvr override="childStyle">
                                        <p:cTn id="21" dur="80"/>
                                        <p:tgtEl>
                                          <p:spTgt spid="2355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3557">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23557">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3557">
                                            <p:txEl>
                                              <p:pRg st="4" end="4"/>
                                            </p:txEl>
                                          </p:spTgt>
                                        </p:tgtEl>
                                        <p:attrNameLst>
                                          <p:attrName>style.visibility</p:attrName>
                                        </p:attrNameLst>
                                      </p:cBhvr>
                                      <p:to>
                                        <p:strVal val="visible"/>
                                      </p:to>
                                    </p:set>
                                    <p:anim calcmode="discrete" valueType="clr">
                                      <p:cBhvr override="childStyle">
                                        <p:cTn id="28" dur="80"/>
                                        <p:tgtEl>
                                          <p:spTgt spid="2355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3557">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23557">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3557">
                                            <p:txEl>
                                              <p:pRg st="5" end="5"/>
                                            </p:txEl>
                                          </p:spTgt>
                                        </p:tgtEl>
                                        <p:attrNameLst>
                                          <p:attrName>style.visibility</p:attrName>
                                        </p:attrNameLst>
                                      </p:cBhvr>
                                      <p:to>
                                        <p:strVal val="visible"/>
                                      </p:to>
                                    </p:set>
                                    <p:anim calcmode="discrete" valueType="clr">
                                      <p:cBhvr override="childStyle">
                                        <p:cTn id="35" dur="80"/>
                                        <p:tgtEl>
                                          <p:spTgt spid="2355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3557">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23557">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3557">
                                            <p:txEl>
                                              <p:pRg st="6" end="6"/>
                                            </p:txEl>
                                          </p:spTgt>
                                        </p:tgtEl>
                                        <p:attrNameLst>
                                          <p:attrName>style.visibility</p:attrName>
                                        </p:attrNameLst>
                                      </p:cBhvr>
                                      <p:to>
                                        <p:strVal val="visible"/>
                                      </p:to>
                                    </p:set>
                                    <p:anim calcmode="discrete" valueType="clr">
                                      <p:cBhvr override="childStyle">
                                        <p:cTn id="42" dur="80"/>
                                        <p:tgtEl>
                                          <p:spTgt spid="2355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3557">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23557">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3557">
                                            <p:txEl>
                                              <p:pRg st="7" end="7"/>
                                            </p:txEl>
                                          </p:spTgt>
                                        </p:tgtEl>
                                        <p:attrNameLst>
                                          <p:attrName>style.visibility</p:attrName>
                                        </p:attrNameLst>
                                      </p:cBhvr>
                                      <p:to>
                                        <p:strVal val="visible"/>
                                      </p:to>
                                    </p:set>
                                    <p:anim calcmode="discrete" valueType="clr">
                                      <p:cBhvr override="childStyle">
                                        <p:cTn id="49" dur="80"/>
                                        <p:tgtEl>
                                          <p:spTgt spid="2355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3557">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23557">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p>
            <a:fld id="{4227E8C2-F60F-9848-815F-063C28E2761C}" type="slidenum">
              <a:rPr lang="en-US" smtClean="0"/>
              <a:pPr/>
              <a:t>83</a:t>
            </a:fld>
            <a:endParaRPr lang="en-US" sz="1400"/>
          </a:p>
        </p:txBody>
      </p:sp>
      <p:sp>
        <p:nvSpPr>
          <p:cNvPr id="25603" name="Rectangle 2"/>
          <p:cNvSpPr>
            <a:spLocks noGrp="1" noChangeArrowheads="1"/>
          </p:cNvSpPr>
          <p:nvPr>
            <p:ph type="title"/>
          </p:nvPr>
        </p:nvSpPr>
        <p:spPr/>
        <p:txBody>
          <a:bodyPr/>
          <a:lstStyle/>
          <a:p>
            <a:r>
              <a:rPr kumimoji="0" lang="en-US"/>
              <a:t>Many Variables of the Same Type</a:t>
            </a:r>
          </a:p>
        </p:txBody>
      </p:sp>
      <p:sp>
        <p:nvSpPr>
          <p:cNvPr id="25604" name="Rectangle 3"/>
          <p:cNvSpPr>
            <a:spLocks noGrp="1" noChangeArrowheads="1"/>
          </p:cNvSpPr>
          <p:nvPr>
            <p:ph type="body" idx="1"/>
          </p:nvPr>
        </p:nvSpPr>
        <p:spPr/>
        <p:txBody>
          <a:bodyPr/>
          <a:lstStyle/>
          <a:p>
            <a:pPr marL="0" indent="0"/>
            <a:r>
              <a:rPr kumimoji="0" lang="en-US" dirty="0"/>
              <a:t>Goal.  </a:t>
            </a:r>
            <a:r>
              <a:rPr kumimoji="0" lang="en-US" dirty="0">
                <a:solidFill>
                  <a:schemeClr val="tx1"/>
                </a:solidFill>
              </a:rPr>
              <a:t>1 million variables of the same type.</a:t>
            </a:r>
          </a:p>
        </p:txBody>
      </p:sp>
      <p:sp>
        <p:nvSpPr>
          <p:cNvPr id="25605" name="Rectangle 4"/>
          <p:cNvSpPr>
            <a:spLocks noChangeArrowheads="1"/>
          </p:cNvSpPr>
          <p:nvPr/>
        </p:nvSpPr>
        <p:spPr bwMode="auto">
          <a:xfrm>
            <a:off x="1303338" y="1744663"/>
            <a:ext cx="6134100" cy="22367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82880" tIns="182880" rIns="182880" bIns="182880">
            <a:prstTxWarp prst="textNoShape">
              <a:avLst/>
            </a:prstTxWarp>
            <a:spAutoFit/>
          </a:bodyPr>
          <a:lstStyle/>
          <a:p>
            <a:pPr>
              <a:lnSpc>
                <a:spcPct val="50000"/>
              </a:lnSpc>
              <a:spcBef>
                <a:spcPct val="50000"/>
              </a:spcBef>
            </a:pPr>
            <a:r>
              <a:rPr lang="en-US" sz="1600" b="1" dirty="0">
                <a:solidFill>
                  <a:schemeClr val="tx1"/>
                </a:solidFill>
                <a:latin typeface="Courier New" charset="0"/>
              </a:rPr>
              <a:t>// scales to handle large arrays</a:t>
            </a:r>
          </a:p>
          <a:p>
            <a:pPr>
              <a:lnSpc>
                <a:spcPct val="50000"/>
              </a:lnSpc>
              <a:spcBef>
                <a:spcPct val="50000"/>
              </a:spcBef>
            </a:pPr>
            <a:r>
              <a:rPr lang="en-US" sz="1600" b="1" dirty="0">
                <a:solidFill>
                  <a:srgbClr val="0000FF"/>
                </a:solidFill>
                <a:latin typeface="Courier New" charset="0"/>
              </a:rPr>
              <a:t>double</a:t>
            </a:r>
            <a:r>
              <a:rPr lang="tr-TR" sz="1600" b="1" dirty="0">
                <a:solidFill>
                  <a:srgbClr val="9A1900"/>
                </a:solidFill>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1000000</a:t>
            </a:r>
            <a:r>
              <a:rPr lang="en-US" sz="1600" b="1" dirty="0">
                <a:solidFill>
                  <a:srgbClr val="9A1900"/>
                </a:solidFill>
                <a:latin typeface="Courier New" charset="0"/>
              </a:rPr>
              <a:t>]</a:t>
            </a:r>
            <a:r>
              <a:rPr lang="tr-TR" sz="1600" b="1" dirty="0">
                <a:solidFill>
                  <a:srgbClr val="9A1900"/>
                </a:solidFill>
                <a:latin typeface="Courier New" charset="0"/>
              </a:rPr>
              <a:t> ={}</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123456</a:t>
            </a:r>
            <a:r>
              <a:rPr lang="en-US" sz="1600" b="1" dirty="0">
                <a:solidFill>
                  <a:srgbClr val="9A1900"/>
                </a:solidFill>
                <a:latin typeface="Courier New" charset="0"/>
              </a:rPr>
              <a:t>]=</a:t>
            </a:r>
            <a:r>
              <a:rPr lang="en-US" sz="1600" b="1" dirty="0">
                <a:solidFill>
                  <a:srgbClr val="993399"/>
                </a:solidFill>
                <a:latin typeface="Courier New" charset="0"/>
              </a:rPr>
              <a:t>3.0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987654</a:t>
            </a:r>
            <a:r>
              <a:rPr lang="en-US" sz="1600" b="1" dirty="0">
                <a:solidFill>
                  <a:srgbClr val="9A1900"/>
                </a:solidFill>
                <a:latin typeface="Courier New" charset="0"/>
              </a:rPr>
              <a:t>]=</a:t>
            </a:r>
            <a:r>
              <a:rPr lang="en-US" sz="1600" b="1" dirty="0">
                <a:solidFill>
                  <a:srgbClr val="993399"/>
                </a:solidFill>
                <a:latin typeface="Courier New" charset="0"/>
              </a:rPr>
              <a:t>8.0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en-US" sz="1600" b="1" dirty="0">
                <a:solidFill>
                  <a:srgbClr val="000000"/>
                </a:solidFill>
                <a:latin typeface="Courier New" charset="0"/>
              </a:rPr>
              <a:t> x</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123456</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987654</a:t>
            </a:r>
            <a:r>
              <a:rPr lang="en-US" sz="1600" b="1" dirty="0">
                <a:solidFill>
                  <a:srgbClr val="9A1900"/>
                </a:solidFill>
                <a:latin typeface="Courier New" charset="0"/>
              </a:rPr>
              <a:t>];</a:t>
            </a:r>
          </a:p>
        </p:txBody>
      </p:sp>
      <p:sp>
        <p:nvSpPr>
          <p:cNvPr id="25606" name="Rectangle 8"/>
          <p:cNvSpPr>
            <a:spLocks noChangeArrowheads="1"/>
          </p:cNvSpPr>
          <p:nvPr/>
        </p:nvSpPr>
        <p:spPr bwMode="auto">
          <a:xfrm>
            <a:off x="4643438" y="2500306"/>
            <a:ext cx="2517775" cy="923330"/>
          </a:xfrm>
          <a:prstGeom prst="rect">
            <a:avLst/>
          </a:prstGeom>
          <a:noFill/>
          <a:ln w="9525">
            <a:noFill/>
            <a:miter lim="800000"/>
            <a:headEnd/>
            <a:tailEnd type="none" w="sm" len="sm"/>
          </a:ln>
        </p:spPr>
        <p:txBody>
          <a:bodyPr>
            <a:prstTxWarp prst="textNoShape">
              <a:avLst/>
            </a:prstTxWarp>
            <a:spAutoFit/>
          </a:bodyPr>
          <a:lstStyle/>
          <a:p>
            <a:pPr algn="ctr"/>
            <a:r>
              <a:rPr lang="en-US" dirty="0"/>
              <a:t>declares, creates, and initializes</a:t>
            </a:r>
            <a:br>
              <a:rPr lang="en-US" dirty="0"/>
            </a:br>
            <a:r>
              <a:rPr lang="en-US" dirty="0"/>
              <a:t>[stay tuned for details]</a:t>
            </a:r>
          </a:p>
        </p:txBody>
      </p:sp>
      <p:sp>
        <p:nvSpPr>
          <p:cNvPr id="25607" name="Line 9"/>
          <p:cNvSpPr>
            <a:spLocks noChangeShapeType="1"/>
          </p:cNvSpPr>
          <p:nvPr/>
        </p:nvSpPr>
        <p:spPr bwMode="auto">
          <a:xfrm flipH="1" flipV="1">
            <a:off x="3786182" y="2357429"/>
            <a:ext cx="1066806" cy="176211"/>
          </a:xfrm>
          <a:prstGeom prst="line">
            <a:avLst/>
          </a:prstGeom>
          <a:noFill/>
          <a:ln w="9525">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5605">
                                            <p:txEl>
                                              <p:pRg st="1" end="1"/>
                                            </p:txEl>
                                          </p:spTgt>
                                        </p:tgtEl>
                                        <p:attrNameLst>
                                          <p:attrName>style.visibility</p:attrName>
                                        </p:attrNameLst>
                                      </p:cBhvr>
                                      <p:to>
                                        <p:strVal val="visible"/>
                                      </p:to>
                                    </p:set>
                                    <p:anim calcmode="discrete" valueType="clr">
                                      <p:cBhvr override="childStyle">
                                        <p:cTn id="7" dur="80"/>
                                        <p:tgtEl>
                                          <p:spTgt spid="2560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05">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5605">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5605">
                                            <p:txEl>
                                              <p:pRg st="2" end="2"/>
                                            </p:txEl>
                                          </p:spTgt>
                                        </p:tgtEl>
                                        <p:attrNameLst>
                                          <p:attrName>style.visibility</p:attrName>
                                        </p:attrNameLst>
                                      </p:cBhvr>
                                      <p:to>
                                        <p:strVal val="visible"/>
                                      </p:to>
                                    </p:set>
                                    <p:anim calcmode="discrete" valueType="clr">
                                      <p:cBhvr override="childStyle">
                                        <p:cTn id="14" dur="80"/>
                                        <p:tgtEl>
                                          <p:spTgt spid="2560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5605">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5605">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5605">
                                            <p:txEl>
                                              <p:pRg st="3" end="3"/>
                                            </p:txEl>
                                          </p:spTgt>
                                        </p:tgtEl>
                                        <p:attrNameLst>
                                          <p:attrName>style.visibility</p:attrName>
                                        </p:attrNameLst>
                                      </p:cBhvr>
                                      <p:to>
                                        <p:strVal val="visible"/>
                                      </p:to>
                                    </p:set>
                                    <p:anim calcmode="discrete" valueType="clr">
                                      <p:cBhvr override="childStyle">
                                        <p:cTn id="21" dur="80"/>
                                        <p:tgtEl>
                                          <p:spTgt spid="2560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5605">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25605">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5605">
                                            <p:txEl>
                                              <p:pRg st="4" end="4"/>
                                            </p:txEl>
                                          </p:spTgt>
                                        </p:tgtEl>
                                        <p:attrNameLst>
                                          <p:attrName>style.visibility</p:attrName>
                                        </p:attrNameLst>
                                      </p:cBhvr>
                                      <p:to>
                                        <p:strVal val="visible"/>
                                      </p:to>
                                    </p:set>
                                    <p:anim calcmode="discrete" valueType="clr">
                                      <p:cBhvr override="childStyle">
                                        <p:cTn id="28" dur="80"/>
                                        <p:tgtEl>
                                          <p:spTgt spid="2560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5605">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25605">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5605">
                                            <p:txEl>
                                              <p:pRg st="5" end="5"/>
                                            </p:txEl>
                                          </p:spTgt>
                                        </p:tgtEl>
                                        <p:attrNameLst>
                                          <p:attrName>style.visibility</p:attrName>
                                        </p:attrNameLst>
                                      </p:cBhvr>
                                      <p:to>
                                        <p:strVal val="visible"/>
                                      </p:to>
                                    </p:set>
                                    <p:anim calcmode="discrete" valueType="clr">
                                      <p:cBhvr override="childStyle">
                                        <p:cTn id="35" dur="80"/>
                                        <p:tgtEl>
                                          <p:spTgt spid="2560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5605">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25605">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5605">
                                            <p:txEl>
                                              <p:pRg st="6" end="6"/>
                                            </p:txEl>
                                          </p:spTgt>
                                        </p:tgtEl>
                                        <p:attrNameLst>
                                          <p:attrName>style.visibility</p:attrName>
                                        </p:attrNameLst>
                                      </p:cBhvr>
                                      <p:to>
                                        <p:strVal val="visible"/>
                                      </p:to>
                                    </p:set>
                                    <p:anim calcmode="discrete" valueType="clr">
                                      <p:cBhvr override="childStyle">
                                        <p:cTn id="42" dur="80"/>
                                        <p:tgtEl>
                                          <p:spTgt spid="2560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5605">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25605">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5605">
                                            <p:txEl>
                                              <p:pRg st="7" end="7"/>
                                            </p:txEl>
                                          </p:spTgt>
                                        </p:tgtEl>
                                        <p:attrNameLst>
                                          <p:attrName>style.visibility</p:attrName>
                                        </p:attrNameLst>
                                      </p:cBhvr>
                                      <p:to>
                                        <p:strVal val="visible"/>
                                      </p:to>
                                    </p:set>
                                    <p:anim calcmode="discrete" valueType="clr">
                                      <p:cBhvr override="childStyle">
                                        <p:cTn id="49" dur="80"/>
                                        <p:tgtEl>
                                          <p:spTgt spid="25605">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5605">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25605">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http://static.fjcdn.com/pictures/Baby+cool+browsing+through+my+friends+pictures+on+facebook+when+i_6cb8ea_3528450.jpg"/>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2214546" y="2143116"/>
            <a:ext cx="1647825" cy="314327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 name="Picture 4" descr="http://content.mycutegraphics.com/graphics/number/cartoon-number-zero.png"/>
          <p:cNvPicPr>
            <a:picLocks noGrp="1" noChangeAspect="1" noChangeArrowheads="1"/>
          </p:cNvPicPr>
          <p:nvPr>
            <p:ph sz="quarter" idx="1"/>
          </p:nvPr>
        </p:nvPicPr>
        <p:blipFill>
          <a:blip r:embed="rId3">
            <a:extLst>
              <a:ext uri="{28A0092B-C50C-407E-A947-70E740481C1C}">
                <a14:useLocalDpi xmlns="" xmlns:a14="http://schemas.microsoft.com/office/drawing/2010/main" val="0"/>
              </a:ext>
            </a:extLst>
          </a:blip>
          <a:srcRect/>
          <a:stretch>
            <a:fillRect/>
          </a:stretch>
        </p:blipFill>
        <p:spPr bwMode="auto">
          <a:xfrm>
            <a:off x="1643042" y="1714488"/>
            <a:ext cx="2850836" cy="408151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Başlık"/>
          <p:cNvSpPr>
            <a:spLocks noGrp="1"/>
          </p:cNvSpPr>
          <p:nvPr>
            <p:ph type="title"/>
          </p:nvPr>
        </p:nvSpPr>
        <p:spPr/>
        <p:txBody>
          <a:bodyPr>
            <a:normAutofit/>
          </a:bodyPr>
          <a:lstStyle/>
          <a:p>
            <a:r>
              <a:rPr lang="tr-TR" dirty="0"/>
              <a:t>Dizinin ilk elemanının indisi 0’dır.</a:t>
            </a:r>
          </a:p>
        </p:txBody>
      </p:sp>
      <p:sp>
        <p:nvSpPr>
          <p:cNvPr id="6" name="5 Köşeleri Yuvarlanmış Dikdörtgen Belirtme Çizgisi"/>
          <p:cNvSpPr/>
          <p:nvPr/>
        </p:nvSpPr>
        <p:spPr>
          <a:xfrm>
            <a:off x="4941139" y="2438400"/>
            <a:ext cx="2634328" cy="991673"/>
          </a:xfrm>
          <a:prstGeom prst="wedgeRoundRectCallout">
            <a:avLst>
              <a:gd name="adj1" fmla="val -101785"/>
              <a:gd name="adj2" fmla="val -6647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Dizi indisleri 0’dan başlar. </a:t>
            </a:r>
          </a:p>
        </p:txBody>
      </p:sp>
      <p:sp>
        <p:nvSpPr>
          <p:cNvPr id="8" name="7 Köşeleri Yuvarlanmış Dikdörtgen Belirtme Çizgisi"/>
          <p:cNvSpPr/>
          <p:nvPr/>
        </p:nvSpPr>
        <p:spPr>
          <a:xfrm>
            <a:off x="5093539" y="4095830"/>
            <a:ext cx="2634328" cy="991673"/>
          </a:xfrm>
          <a:prstGeom prst="wedgeRoundRectCallout">
            <a:avLst>
              <a:gd name="adj1" fmla="val -122530"/>
              <a:gd name="adj2" fmla="val -12453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Bunu unutursam çıktı sorularında yanlış değeri hesaba katarım.</a:t>
            </a:r>
          </a:p>
        </p:txBody>
      </p:sp>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soru.jpg"/>
          <p:cNvPicPr>
            <a:picLocks noChangeAspect="1"/>
          </p:cNvPicPr>
          <p:nvPr/>
        </p:nvPicPr>
        <p:blipFill>
          <a:blip r:embed="rId2"/>
          <a:stretch>
            <a:fillRect/>
          </a:stretch>
        </p:blipFill>
        <p:spPr>
          <a:xfrm>
            <a:off x="7000892" y="3714752"/>
            <a:ext cx="1190671" cy="1215607"/>
          </a:xfrm>
          <a:prstGeom prst="rect">
            <a:avLst/>
          </a:prstGeom>
        </p:spPr>
      </p:pic>
      <p:sp>
        <p:nvSpPr>
          <p:cNvPr id="2" name="1 Başlık"/>
          <p:cNvSpPr>
            <a:spLocks noGrp="1"/>
          </p:cNvSpPr>
          <p:nvPr>
            <p:ph type="title"/>
          </p:nvPr>
        </p:nvSpPr>
        <p:spPr/>
        <p:txBody>
          <a:bodyPr/>
          <a:lstStyle/>
          <a:p>
            <a:r>
              <a:rPr lang="tr-TR" dirty="0"/>
              <a:t>Örnek</a:t>
            </a:r>
          </a:p>
        </p:txBody>
      </p:sp>
      <p:sp>
        <p:nvSpPr>
          <p:cNvPr id="3" name="2 İçerik Yer Tutucusu"/>
          <p:cNvSpPr>
            <a:spLocks noGrp="1"/>
          </p:cNvSpPr>
          <p:nvPr>
            <p:ph sz="quarter" idx="1"/>
          </p:nvPr>
        </p:nvSpPr>
        <p:spPr/>
        <p:txBody>
          <a:bodyPr>
            <a:normAutofit/>
          </a:bodyPr>
          <a:lstStyle/>
          <a:p>
            <a:r>
              <a:rPr lang="tr-TR" sz="2400" dirty="0"/>
              <a:t>Tek boyutlu bir dizi </a:t>
            </a:r>
            <a:r>
              <a:rPr lang="tr-TR" sz="2400" b="1" dirty="0"/>
              <a:t>tanımlayınız</a:t>
            </a:r>
            <a:r>
              <a:rPr lang="tr-TR" sz="2400" dirty="0"/>
              <a:t>.</a:t>
            </a:r>
          </a:p>
          <a:p>
            <a:r>
              <a:rPr lang="tr-TR" sz="2400" dirty="0"/>
              <a:t>Bu diziye resimdeki ABD geçmiş başkanlarının doğum tarihlerini (resme göre soldan sağa olacak şekilde sırayla) </a:t>
            </a:r>
            <a:r>
              <a:rPr lang="tr-TR" sz="2400" b="1" dirty="0"/>
              <a:t>atayınız</a:t>
            </a:r>
            <a:r>
              <a:rPr lang="tr-TR" sz="2400" dirty="0"/>
              <a:t>.</a:t>
            </a:r>
          </a:p>
        </p:txBody>
      </p:sp>
      <p:pic>
        <p:nvPicPr>
          <p:cNvPr id="4" name="Picture 1"/>
          <p:cNvPicPr>
            <a:picLocks noChangeAspect="1"/>
          </p:cNvPicPr>
          <p:nvPr/>
        </p:nvPicPr>
        <p:blipFill>
          <a:blip r:embed="rId3"/>
          <a:stretch>
            <a:fillRect/>
          </a:stretch>
        </p:blipFill>
        <p:spPr>
          <a:xfrm>
            <a:off x="2285984" y="3214686"/>
            <a:ext cx="3787501" cy="2756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2143108" y="2857496"/>
            <a:ext cx="697627" cy="369332"/>
          </a:xfrm>
          <a:prstGeom prst="rect">
            <a:avLst/>
          </a:prstGeom>
        </p:spPr>
        <p:txBody>
          <a:bodyPr wrap="none">
            <a:spAutoFit/>
          </a:bodyPr>
          <a:lstStyle/>
          <a:p>
            <a:r>
              <a:rPr lang="tr-TR" dirty="0"/>
              <a:t>1924</a:t>
            </a:r>
          </a:p>
        </p:txBody>
      </p:sp>
      <p:sp>
        <p:nvSpPr>
          <p:cNvPr id="6" name="5 Dikdörtgen"/>
          <p:cNvSpPr/>
          <p:nvPr/>
        </p:nvSpPr>
        <p:spPr>
          <a:xfrm>
            <a:off x="3000364" y="2786058"/>
            <a:ext cx="697627" cy="369332"/>
          </a:xfrm>
          <a:prstGeom prst="rect">
            <a:avLst/>
          </a:prstGeom>
        </p:spPr>
        <p:txBody>
          <a:bodyPr wrap="none">
            <a:spAutoFit/>
          </a:bodyPr>
          <a:lstStyle/>
          <a:p>
            <a:r>
              <a:rPr lang="tr-TR" dirty="0"/>
              <a:t>1961</a:t>
            </a:r>
          </a:p>
        </p:txBody>
      </p:sp>
      <p:sp>
        <p:nvSpPr>
          <p:cNvPr id="7" name="6 Dikdörtgen"/>
          <p:cNvSpPr/>
          <p:nvPr/>
        </p:nvSpPr>
        <p:spPr>
          <a:xfrm>
            <a:off x="3714744" y="2857496"/>
            <a:ext cx="697627" cy="369332"/>
          </a:xfrm>
          <a:prstGeom prst="rect">
            <a:avLst/>
          </a:prstGeom>
        </p:spPr>
        <p:txBody>
          <a:bodyPr wrap="none">
            <a:spAutoFit/>
          </a:bodyPr>
          <a:lstStyle/>
          <a:p>
            <a:r>
              <a:rPr lang="tr-TR" dirty="0"/>
              <a:t>1946</a:t>
            </a:r>
          </a:p>
        </p:txBody>
      </p:sp>
      <p:sp>
        <p:nvSpPr>
          <p:cNvPr id="8" name="7 Dikdörtgen"/>
          <p:cNvSpPr/>
          <p:nvPr/>
        </p:nvSpPr>
        <p:spPr>
          <a:xfrm>
            <a:off x="4429124" y="2786058"/>
            <a:ext cx="697627" cy="369332"/>
          </a:xfrm>
          <a:prstGeom prst="rect">
            <a:avLst/>
          </a:prstGeom>
        </p:spPr>
        <p:txBody>
          <a:bodyPr wrap="none">
            <a:spAutoFit/>
          </a:bodyPr>
          <a:lstStyle/>
          <a:p>
            <a:r>
              <a:rPr lang="tr-TR" dirty="0"/>
              <a:t>1946</a:t>
            </a:r>
          </a:p>
        </p:txBody>
      </p:sp>
      <p:sp>
        <p:nvSpPr>
          <p:cNvPr id="9" name="8 Dikdörtgen"/>
          <p:cNvSpPr/>
          <p:nvPr/>
        </p:nvSpPr>
        <p:spPr>
          <a:xfrm>
            <a:off x="5214942" y="2786058"/>
            <a:ext cx="697627" cy="369332"/>
          </a:xfrm>
          <a:prstGeom prst="rect">
            <a:avLst/>
          </a:prstGeom>
        </p:spPr>
        <p:txBody>
          <a:bodyPr wrap="none">
            <a:spAutoFit/>
          </a:bodyPr>
          <a:lstStyle/>
          <a:p>
            <a:r>
              <a:rPr lang="tr-TR" dirty="0"/>
              <a:t>1924</a:t>
            </a:r>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Örnek</a:t>
            </a:r>
          </a:p>
        </p:txBody>
      </p:sp>
      <p:sp>
        <p:nvSpPr>
          <p:cNvPr id="7" name="6 Yuvarlatılmış Dikdörtgen"/>
          <p:cNvSpPr/>
          <p:nvPr/>
        </p:nvSpPr>
        <p:spPr>
          <a:xfrm>
            <a:off x="6143636" y="1428736"/>
            <a:ext cx="2214578" cy="121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tr-TR" sz="8000" dirty="0"/>
              <a:t>234</a:t>
            </a:r>
          </a:p>
        </p:txBody>
      </p:sp>
      <p:pic>
        <p:nvPicPr>
          <p:cNvPr id="3" name="Picture 2"/>
          <p:cNvPicPr>
            <a:picLocks noChangeAspect="1" noChangeArrowheads="1"/>
          </p:cNvPicPr>
          <p:nvPr/>
        </p:nvPicPr>
        <p:blipFill>
          <a:blip r:embed="rId2"/>
          <a:srcRect/>
          <a:stretch>
            <a:fillRect/>
          </a:stretch>
        </p:blipFill>
        <p:spPr bwMode="auto">
          <a:xfrm>
            <a:off x="571472" y="1428736"/>
            <a:ext cx="5357850" cy="4341706"/>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Kod yazmalı alıştırma</a:t>
            </a:r>
          </a:p>
        </p:txBody>
      </p:sp>
      <p:sp>
        <p:nvSpPr>
          <p:cNvPr id="3" name="2 İçerik Yer Tutucusu"/>
          <p:cNvSpPr>
            <a:spLocks noGrp="1"/>
          </p:cNvSpPr>
          <p:nvPr>
            <p:ph sz="quarter" idx="1"/>
          </p:nvPr>
        </p:nvSpPr>
        <p:spPr/>
        <p:txBody>
          <a:bodyPr>
            <a:normAutofit/>
          </a:bodyPr>
          <a:lstStyle/>
          <a:p>
            <a:pPr>
              <a:lnSpc>
                <a:spcPct val="115000"/>
              </a:lnSpc>
              <a:spcAft>
                <a:spcPts val="0"/>
              </a:spcAft>
              <a:buNone/>
            </a:pPr>
            <a:r>
              <a:rPr lang="en-US" sz="2000" dirty="0">
                <a:solidFill>
                  <a:srgbClr val="000000"/>
                </a:solidFill>
                <a:latin typeface="Consolas"/>
                <a:ea typeface="Times New Roman"/>
                <a:cs typeface="Times New Roman"/>
              </a:rPr>
              <a:t>	</a:t>
            </a:r>
            <a:r>
              <a:rPr lang="tr-TR" sz="2000" dirty="0">
                <a:solidFill>
                  <a:srgbClr val="000000"/>
                </a:solidFill>
                <a:latin typeface="Consolas"/>
                <a:ea typeface="Times New Roman"/>
                <a:cs typeface="Times New Roman"/>
              </a:rPr>
              <a:t>100 elemanlı bir int dizisi açınız.</a:t>
            </a:r>
          </a:p>
          <a:p>
            <a:pPr>
              <a:lnSpc>
                <a:spcPct val="115000"/>
              </a:lnSpc>
              <a:spcAft>
                <a:spcPts val="0"/>
              </a:spcAft>
              <a:buNone/>
            </a:pPr>
            <a:r>
              <a:rPr lang="tr-TR" sz="2000" dirty="0">
                <a:solidFill>
                  <a:srgbClr val="000000"/>
                </a:solidFill>
                <a:latin typeface="Consolas"/>
                <a:ea typeface="Times New Roman"/>
                <a:cs typeface="Times New Roman"/>
              </a:rPr>
              <a:t>	Bir döngü ile 7 sayısının katlarını bu diziye yerleştiriniz.</a:t>
            </a:r>
            <a:endParaRPr lang="tr-TR" sz="1400" dirty="0">
              <a:ea typeface="Times New Roman"/>
              <a:cs typeface="Times New Roman"/>
            </a:endParaRPr>
          </a:p>
        </p:txBody>
      </p:sp>
      <p:pic>
        <p:nvPicPr>
          <p:cNvPr id="4" name="3 Resim" descr="soru.jpg"/>
          <p:cNvPicPr>
            <a:picLocks noChangeAspect="1"/>
          </p:cNvPicPr>
          <p:nvPr/>
        </p:nvPicPr>
        <p:blipFill>
          <a:blip r:embed="rId3"/>
          <a:stretch>
            <a:fillRect/>
          </a:stretch>
        </p:blipFill>
        <p:spPr>
          <a:xfrm>
            <a:off x="7020272" y="4715032"/>
            <a:ext cx="1553526" cy="1167823"/>
          </a:xfrm>
          <a:prstGeom prst="rect">
            <a:avLst/>
          </a:prstGeom>
        </p:spPr>
      </p:pic>
      <p:graphicFrame>
        <p:nvGraphicFramePr>
          <p:cNvPr id="5" name="Tablo 4">
            <a:extLst>
              <a:ext uri="{FF2B5EF4-FFF2-40B4-BE49-F238E27FC236}">
                <a16:creationId xmlns="" xmlns:a16="http://schemas.microsoft.com/office/drawing/2014/main" id="{827B9B9B-53A4-4E25-8999-ADC2A5D8D04F}"/>
              </a:ext>
            </a:extLst>
          </p:cNvPr>
          <p:cNvGraphicFramePr>
            <a:graphicFrameLocks noGrp="1"/>
          </p:cNvGraphicFramePr>
          <p:nvPr>
            <p:extLst>
              <p:ext uri="{D42A27DB-BD31-4B8C-83A1-F6EECF244321}">
                <p14:modId xmlns="" xmlns:p14="http://schemas.microsoft.com/office/powerpoint/2010/main" val="138496"/>
              </p:ext>
            </p:extLst>
          </p:nvPr>
        </p:nvGraphicFramePr>
        <p:xfrm>
          <a:off x="1259632" y="2564904"/>
          <a:ext cx="6096000" cy="579120"/>
        </p:xfrm>
        <a:graphic>
          <a:graphicData uri="http://schemas.openxmlformats.org/drawingml/2006/table">
            <a:tbl>
              <a:tblPr firstRow="1" bandRow="1">
                <a:tableStyleId>{5940675A-B579-460E-94D1-54222C63F5DA}</a:tableStyleId>
              </a:tblPr>
              <a:tblGrid>
                <a:gridCol w="609600">
                  <a:extLst>
                    <a:ext uri="{9D8B030D-6E8A-4147-A177-3AD203B41FA5}">
                      <a16:colId xmlns="" xmlns:a16="http://schemas.microsoft.com/office/drawing/2014/main" val="3979317276"/>
                    </a:ext>
                  </a:extLst>
                </a:gridCol>
                <a:gridCol w="609600">
                  <a:extLst>
                    <a:ext uri="{9D8B030D-6E8A-4147-A177-3AD203B41FA5}">
                      <a16:colId xmlns="" xmlns:a16="http://schemas.microsoft.com/office/drawing/2014/main" val="590909066"/>
                    </a:ext>
                  </a:extLst>
                </a:gridCol>
                <a:gridCol w="609600">
                  <a:extLst>
                    <a:ext uri="{9D8B030D-6E8A-4147-A177-3AD203B41FA5}">
                      <a16:colId xmlns="" xmlns:a16="http://schemas.microsoft.com/office/drawing/2014/main" val="3283940347"/>
                    </a:ext>
                  </a:extLst>
                </a:gridCol>
                <a:gridCol w="609600">
                  <a:extLst>
                    <a:ext uri="{9D8B030D-6E8A-4147-A177-3AD203B41FA5}">
                      <a16:colId xmlns="" xmlns:a16="http://schemas.microsoft.com/office/drawing/2014/main" val="2029830265"/>
                    </a:ext>
                  </a:extLst>
                </a:gridCol>
                <a:gridCol w="609600">
                  <a:extLst>
                    <a:ext uri="{9D8B030D-6E8A-4147-A177-3AD203B41FA5}">
                      <a16:colId xmlns="" xmlns:a16="http://schemas.microsoft.com/office/drawing/2014/main" val="1375168712"/>
                    </a:ext>
                  </a:extLst>
                </a:gridCol>
                <a:gridCol w="609600">
                  <a:extLst>
                    <a:ext uri="{9D8B030D-6E8A-4147-A177-3AD203B41FA5}">
                      <a16:colId xmlns="" xmlns:a16="http://schemas.microsoft.com/office/drawing/2014/main" val="3336073789"/>
                    </a:ext>
                  </a:extLst>
                </a:gridCol>
                <a:gridCol w="609600">
                  <a:extLst>
                    <a:ext uri="{9D8B030D-6E8A-4147-A177-3AD203B41FA5}">
                      <a16:colId xmlns="" xmlns:a16="http://schemas.microsoft.com/office/drawing/2014/main" val="3369126259"/>
                    </a:ext>
                  </a:extLst>
                </a:gridCol>
                <a:gridCol w="609600">
                  <a:extLst>
                    <a:ext uri="{9D8B030D-6E8A-4147-A177-3AD203B41FA5}">
                      <a16:colId xmlns="" xmlns:a16="http://schemas.microsoft.com/office/drawing/2014/main" val="2369867135"/>
                    </a:ext>
                  </a:extLst>
                </a:gridCol>
                <a:gridCol w="609600">
                  <a:extLst>
                    <a:ext uri="{9D8B030D-6E8A-4147-A177-3AD203B41FA5}">
                      <a16:colId xmlns="" xmlns:a16="http://schemas.microsoft.com/office/drawing/2014/main" val="1482630655"/>
                    </a:ext>
                  </a:extLst>
                </a:gridCol>
                <a:gridCol w="609600">
                  <a:extLst>
                    <a:ext uri="{9D8B030D-6E8A-4147-A177-3AD203B41FA5}">
                      <a16:colId xmlns="" xmlns:a16="http://schemas.microsoft.com/office/drawing/2014/main" val="2465903798"/>
                    </a:ext>
                  </a:extLst>
                </a:gridCol>
              </a:tblGrid>
              <a:tr h="370840">
                <a:tc>
                  <a:txBody>
                    <a:bodyPr/>
                    <a:lstStyle/>
                    <a:p>
                      <a:pPr algn="ctr"/>
                      <a:r>
                        <a:rPr lang="tr-TR" sz="3200" dirty="0"/>
                        <a:t>7</a:t>
                      </a:r>
                    </a:p>
                  </a:txBody>
                  <a:tcPr/>
                </a:tc>
                <a:tc>
                  <a:txBody>
                    <a:bodyPr/>
                    <a:lstStyle/>
                    <a:p>
                      <a:pPr algn="ctr"/>
                      <a:r>
                        <a:rPr lang="tr-TR" sz="3200" dirty="0"/>
                        <a:t>14</a:t>
                      </a:r>
                    </a:p>
                  </a:txBody>
                  <a:tcPr/>
                </a:tc>
                <a:tc>
                  <a:txBody>
                    <a:bodyPr/>
                    <a:lstStyle/>
                    <a:p>
                      <a:pPr algn="ctr"/>
                      <a:r>
                        <a:rPr lang="tr-TR" sz="3200" dirty="0"/>
                        <a:t>21</a:t>
                      </a:r>
                    </a:p>
                  </a:txBody>
                  <a:tcPr/>
                </a:tc>
                <a:tc>
                  <a:txBody>
                    <a:bodyPr/>
                    <a:lstStyle/>
                    <a:p>
                      <a:pPr algn="ctr"/>
                      <a:r>
                        <a:rPr lang="tr-TR" sz="3200" dirty="0"/>
                        <a:t>28</a:t>
                      </a:r>
                    </a:p>
                  </a:txBody>
                  <a:tcPr/>
                </a:tc>
                <a:tc>
                  <a:txBody>
                    <a:bodyPr/>
                    <a:lstStyle/>
                    <a:p>
                      <a:pPr algn="ctr"/>
                      <a:r>
                        <a:rPr lang="tr-TR" sz="3200" dirty="0"/>
                        <a:t>35</a:t>
                      </a:r>
                    </a:p>
                  </a:txBody>
                  <a:tcPr/>
                </a:tc>
                <a:tc>
                  <a:txBody>
                    <a:bodyPr/>
                    <a:lstStyle/>
                    <a:p>
                      <a:pPr algn="ctr"/>
                      <a:r>
                        <a:rPr lang="tr-TR" sz="3200" dirty="0"/>
                        <a:t>42</a:t>
                      </a:r>
                    </a:p>
                  </a:txBody>
                  <a:tcPr/>
                </a:tc>
                <a:tc>
                  <a:txBody>
                    <a:bodyPr/>
                    <a:lstStyle/>
                    <a:p>
                      <a:pPr algn="ctr"/>
                      <a:r>
                        <a:rPr lang="tr-TR" sz="3200" dirty="0"/>
                        <a:t>49</a:t>
                      </a:r>
                    </a:p>
                  </a:txBody>
                  <a:tcPr/>
                </a:tc>
                <a:tc>
                  <a:txBody>
                    <a:bodyPr/>
                    <a:lstStyle/>
                    <a:p>
                      <a:pPr algn="ctr"/>
                      <a:r>
                        <a:rPr lang="tr-TR" sz="3200" dirty="0"/>
                        <a:t>56</a:t>
                      </a:r>
                    </a:p>
                  </a:txBody>
                  <a:tcPr/>
                </a:tc>
                <a:tc>
                  <a:txBody>
                    <a:bodyPr/>
                    <a:lstStyle/>
                    <a:p>
                      <a:pPr algn="ctr"/>
                      <a:r>
                        <a:rPr lang="tr-TR" sz="3200" dirty="0"/>
                        <a:t>63</a:t>
                      </a:r>
                    </a:p>
                  </a:txBody>
                  <a:tcPr/>
                </a:tc>
                <a:tc>
                  <a:txBody>
                    <a:bodyPr/>
                    <a:lstStyle/>
                    <a:p>
                      <a:pPr algn="ctr"/>
                      <a:r>
                        <a:rPr lang="tr-TR" sz="3200" dirty="0"/>
                        <a:t>…</a:t>
                      </a:r>
                    </a:p>
                  </a:txBody>
                  <a:tcPr/>
                </a:tc>
                <a:extLst>
                  <a:ext uri="{0D108BD9-81ED-4DB2-BD59-A6C34878D82A}">
                    <a16:rowId xmlns="" xmlns:a16="http://schemas.microsoft.com/office/drawing/2014/main" val="2840801828"/>
                  </a:ext>
                </a:extLst>
              </a:tr>
            </a:tbl>
          </a:graphicData>
        </a:graphic>
      </p:graphicFrame>
      <p:sp>
        <p:nvSpPr>
          <p:cNvPr id="6" name="TextBox 5">
            <a:extLst>
              <a:ext uri="{FF2B5EF4-FFF2-40B4-BE49-F238E27FC236}">
                <a16:creationId xmlns="" xmlns:a16="http://schemas.microsoft.com/office/drawing/2014/main" id="{71AFBD17-3BEA-44CE-8265-D0A296F3DDF1}"/>
              </a:ext>
            </a:extLst>
          </p:cNvPr>
          <p:cNvSpPr txBox="1"/>
          <p:nvPr/>
        </p:nvSpPr>
        <p:spPr>
          <a:xfrm>
            <a:off x="971600" y="3429000"/>
            <a:ext cx="5760640"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tr-TR" dirty="0"/>
              <a:t>#include &lt;stdio.h&gt; kütüphenesi</a:t>
            </a:r>
          </a:p>
          <a:p>
            <a:pPr marL="285750" indent="-285750">
              <a:buFont typeface="Arial" panose="020B0604020202020204" pitchFamily="34" charset="0"/>
              <a:buChar char="•"/>
            </a:pPr>
            <a:r>
              <a:rPr lang="tr-TR" dirty="0"/>
              <a:t>STANDARD INPUT – OUTPUT anlamındadır.</a:t>
            </a:r>
          </a:p>
          <a:p>
            <a:pPr marL="285750" indent="-285750">
              <a:buFont typeface="Arial" panose="020B0604020202020204" pitchFamily="34" charset="0"/>
              <a:buChar char="•"/>
            </a:pPr>
            <a:r>
              <a:rPr lang="tr-TR" dirty="0"/>
              <a:t>printf ve scanf gibi fonksiyonlar için kullanılır.</a:t>
            </a:r>
          </a:p>
          <a:p>
            <a:pPr marL="285750" indent="-285750">
              <a:buFont typeface="Arial" panose="020B0604020202020204" pitchFamily="34" charset="0"/>
              <a:buChar char="•"/>
            </a:pPr>
            <a:r>
              <a:rPr lang="tr-TR" dirty="0"/>
              <a:t>Sizden istenilen kod stdio.h kütüphanesini gerektirmemektedir.</a:t>
            </a:r>
          </a:p>
          <a:p>
            <a:pPr marL="285750" indent="-285750">
              <a:buFont typeface="Arial" panose="020B0604020202020204" pitchFamily="34" charset="0"/>
              <a:buChar char="•"/>
            </a:pPr>
            <a:r>
              <a:rPr lang="tr-TR" dirty="0"/>
              <a:t>Sınavda gereksiz kütüphane ekleme durumlarında puan kayıpları olabilir.</a:t>
            </a:r>
          </a:p>
          <a:p>
            <a:pPr marL="285750" indent="-285750">
              <a:buFont typeface="Arial" panose="020B0604020202020204" pitchFamily="34" charset="0"/>
              <a:buChar char="•"/>
            </a:pPr>
            <a:r>
              <a:rPr lang="tr-TR" dirty="0"/>
              <a:t>Gereksiz kütüphaneler kodun derlenmesini uzatır. Kodun boyutunu gereksiz yere büyütür.</a:t>
            </a:r>
          </a:p>
        </p:txBody>
      </p:sp>
    </p:spTree>
    <p:extLst>
      <p:ext uri="{BB962C8B-B14F-4D97-AF65-F5344CB8AC3E}">
        <p14:creationId xmlns="" xmlns:p14="http://schemas.microsoft.com/office/powerpoint/2010/main" val="6792456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r>
              <a:rPr lang="tr-TR" dirty="0" err="1"/>
              <a:t>Arrays</a:t>
            </a:r>
            <a:r>
              <a:rPr lang="tr-TR" dirty="0"/>
              <a:t> (Diziler)</a:t>
            </a:r>
          </a:p>
        </p:txBody>
      </p:sp>
      <p:sp>
        <p:nvSpPr>
          <p:cNvPr id="6147" name="Rectangle 3"/>
          <p:cNvSpPr>
            <a:spLocks noGrp="1" noChangeArrowheads="1"/>
          </p:cNvSpPr>
          <p:nvPr>
            <p:ph sz="quarter" idx="1"/>
          </p:nvPr>
        </p:nvSpPr>
        <p:spPr>
          <a:noFill/>
          <a:ln/>
        </p:spPr>
        <p:txBody>
          <a:bodyPr>
            <a:normAutofit/>
          </a:bodyPr>
          <a:lstStyle/>
          <a:p>
            <a:pPr marL="571500" indent="-571500">
              <a:buFont typeface="Arial" panose="020B0604020202020204" pitchFamily="34" charset="0"/>
              <a:buChar char="•"/>
            </a:pPr>
            <a:r>
              <a:rPr lang="en-US" sz="2400" b="0" dirty="0">
                <a:latin typeface="Calibri" pitchFamily="34" charset="0"/>
              </a:rPr>
              <a:t>An array is </a:t>
            </a:r>
            <a:r>
              <a:rPr lang="en-US" sz="2400" b="1" dirty="0">
                <a:latin typeface="Calibri" pitchFamily="34" charset="0"/>
              </a:rPr>
              <a:t>a group of </a:t>
            </a:r>
            <a:r>
              <a:rPr lang="en-US" sz="2400" b="1" u="sng" dirty="0">
                <a:latin typeface="Calibri" pitchFamily="34" charset="0"/>
              </a:rPr>
              <a:t>related data items</a:t>
            </a:r>
            <a:r>
              <a:rPr lang="en-US" sz="2400" b="1" dirty="0">
                <a:latin typeface="Calibri" pitchFamily="34" charset="0"/>
              </a:rPr>
              <a:t> </a:t>
            </a:r>
            <a:r>
              <a:rPr lang="en-US" sz="2400" b="0" dirty="0">
                <a:latin typeface="Calibri" pitchFamily="34" charset="0"/>
              </a:rPr>
              <a:t>that all have the </a:t>
            </a:r>
            <a:r>
              <a:rPr lang="en-US" sz="2400" b="0" u="sng" dirty="0">
                <a:latin typeface="Calibri" pitchFamily="34" charset="0"/>
              </a:rPr>
              <a:t>same name</a:t>
            </a:r>
            <a:r>
              <a:rPr lang="en-US" sz="2400" b="0" dirty="0">
                <a:latin typeface="Calibri" pitchFamily="34" charset="0"/>
              </a:rPr>
              <a:t> and the </a:t>
            </a:r>
            <a:r>
              <a:rPr lang="en-US" sz="2400" b="0" u="sng" dirty="0">
                <a:latin typeface="Calibri" pitchFamily="34" charset="0"/>
              </a:rPr>
              <a:t>same data type</a:t>
            </a:r>
            <a:r>
              <a:rPr lang="en-US" sz="2400" b="0" dirty="0">
                <a:latin typeface="Calibri" pitchFamily="34" charset="0"/>
              </a:rPr>
              <a:t>.</a:t>
            </a:r>
          </a:p>
          <a:p>
            <a:pPr marL="571500" indent="-571500">
              <a:buFont typeface="Arial" panose="020B0604020202020204" pitchFamily="34" charset="0"/>
              <a:buChar char="•"/>
            </a:pPr>
            <a:r>
              <a:rPr lang="en-US" sz="2400" b="0" dirty="0">
                <a:latin typeface="Calibri" pitchFamily="34" charset="0"/>
              </a:rPr>
              <a:t>Arrays can be of </a:t>
            </a:r>
            <a:r>
              <a:rPr lang="en-US" sz="2400" b="1" dirty="0">
                <a:latin typeface="Calibri" pitchFamily="34" charset="0"/>
              </a:rPr>
              <a:t>any data type we choose</a:t>
            </a:r>
            <a:r>
              <a:rPr lang="en-US" sz="2400" b="0" dirty="0">
                <a:latin typeface="Calibri" pitchFamily="34" charset="0"/>
              </a:rPr>
              <a:t>, char, </a:t>
            </a:r>
            <a:r>
              <a:rPr lang="en-US" sz="2400" b="0" dirty="0" err="1">
                <a:latin typeface="Calibri" pitchFamily="34" charset="0"/>
              </a:rPr>
              <a:t>int</a:t>
            </a:r>
            <a:r>
              <a:rPr lang="en-US" sz="2400" b="0" dirty="0">
                <a:latin typeface="Calibri" pitchFamily="34" charset="0"/>
              </a:rPr>
              <a:t>, float, double, and even other arrays </a:t>
            </a:r>
            <a:endParaRPr lang="tr-TR" sz="2400" b="0" dirty="0">
              <a:latin typeface="Calibri" pitchFamily="34" charset="0"/>
            </a:endParaRPr>
          </a:p>
          <a:p>
            <a:pPr marL="571500" indent="-571500">
              <a:buFont typeface="Arial" panose="020B0604020202020204" pitchFamily="34" charset="0"/>
              <a:buChar char="•"/>
            </a:pPr>
            <a:r>
              <a:rPr lang="en-US" sz="2400" b="0" dirty="0">
                <a:latin typeface="Calibri" pitchFamily="34" charset="0"/>
              </a:rPr>
              <a:t>Arrays are </a:t>
            </a:r>
            <a:r>
              <a:rPr lang="en-US" sz="2400" b="1" dirty="0">
                <a:latin typeface="Calibri" pitchFamily="34" charset="0"/>
              </a:rPr>
              <a:t>static</a:t>
            </a:r>
            <a:r>
              <a:rPr lang="en-US" sz="2400" b="0" dirty="0">
                <a:latin typeface="Calibri" pitchFamily="34" charset="0"/>
              </a:rPr>
              <a:t> in that they remain the same size throughout program execution.</a:t>
            </a:r>
          </a:p>
          <a:p>
            <a:pPr marL="571500" indent="-571500">
              <a:buFont typeface="Arial" panose="020B0604020202020204" pitchFamily="34" charset="0"/>
              <a:buChar char="•"/>
            </a:pPr>
            <a:r>
              <a:rPr lang="en-US" sz="2400" b="0" dirty="0">
                <a:latin typeface="Calibri" pitchFamily="34" charset="0"/>
              </a:rPr>
              <a:t>Each of the data items is known as </a:t>
            </a:r>
            <a:r>
              <a:rPr lang="en-US" sz="2400" b="1" dirty="0">
                <a:latin typeface="Calibri" pitchFamily="34" charset="0"/>
              </a:rPr>
              <a:t>an element of the array</a:t>
            </a:r>
            <a:r>
              <a:rPr lang="en-US" sz="2400" b="0" dirty="0">
                <a:latin typeface="Calibri" pitchFamily="34" charset="0"/>
              </a:rPr>
              <a:t>.  Each element can be accessed individually.</a:t>
            </a:r>
          </a:p>
          <a:p>
            <a:endParaRPr lang="en-US" sz="2400" b="0" dirty="0"/>
          </a:p>
        </p:txBody>
      </p:sp>
    </p:spTree>
    <p:extLst>
      <p:ext uri="{BB962C8B-B14F-4D97-AF65-F5344CB8AC3E}">
        <p14:creationId xmlns="" xmlns:p14="http://schemas.microsoft.com/office/powerpoint/2010/main" val="6532487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 calcmode="lin" valueType="num">
                                      <p:cBhvr>
                                        <p:cTn id="7" dur="500" fill="hold"/>
                                        <p:tgtEl>
                                          <p:spTgt spid="6147">
                                            <p:bg/>
                                          </p:spTgt>
                                        </p:tgtEl>
                                        <p:attrNameLst>
                                          <p:attrName>ppt_w</p:attrName>
                                        </p:attrNameLst>
                                      </p:cBhvr>
                                      <p:tavLst>
                                        <p:tav tm="0">
                                          <p:val>
                                            <p:fltVal val="0"/>
                                          </p:val>
                                        </p:tav>
                                        <p:tav tm="100000">
                                          <p:val>
                                            <p:strVal val="#ppt_w"/>
                                          </p:val>
                                        </p:tav>
                                      </p:tavLst>
                                    </p:anim>
                                    <p:anim calcmode="lin" valueType="num">
                                      <p:cBhvr>
                                        <p:cTn id="8" dur="500" fill="hold"/>
                                        <p:tgtEl>
                                          <p:spTgt spid="6147">
                                            <p:bg/>
                                          </p:spTgt>
                                        </p:tgtEl>
                                        <p:attrNameLst>
                                          <p:attrName>ppt_h</p:attrName>
                                        </p:attrNameLst>
                                      </p:cBhvr>
                                      <p:tavLst>
                                        <p:tav tm="0">
                                          <p:val>
                                            <p:fltVal val="0"/>
                                          </p:val>
                                        </p:tav>
                                        <p:tav tm="100000">
                                          <p:val>
                                            <p:strVal val="#ppt_h"/>
                                          </p:val>
                                        </p:tav>
                                      </p:tavLst>
                                    </p:anim>
                                    <p:animEffect transition="in" filter="fade">
                                      <p:cBhvr>
                                        <p:cTn id="9" dur="500"/>
                                        <p:tgtEl>
                                          <p:spTgt spid="614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147">
                                            <p:txEl>
                                              <p:pRg st="0" end="0"/>
                                            </p:txEl>
                                          </p:spTgt>
                                        </p:tgtEl>
                                        <p:attrNameLst>
                                          <p:attrName>style.visibility</p:attrName>
                                        </p:attrNameLst>
                                      </p:cBhvr>
                                      <p:to>
                                        <p:strVal val="visible"/>
                                      </p:to>
                                    </p:set>
                                    <p:anim calcmode="lin" valueType="num">
                                      <p:cBhvr>
                                        <p:cTn id="14"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14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1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147">
                                            <p:txEl>
                                              <p:pRg st="1" end="1"/>
                                            </p:txEl>
                                          </p:spTgt>
                                        </p:tgtEl>
                                        <p:attrNameLst>
                                          <p:attrName>style.visibility</p:attrName>
                                        </p:attrNameLst>
                                      </p:cBhvr>
                                      <p:to>
                                        <p:strVal val="visible"/>
                                      </p:to>
                                    </p:set>
                                    <p:anim calcmode="lin" valueType="num">
                                      <p:cBhvr>
                                        <p:cTn id="21"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14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614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147">
                                            <p:txEl>
                                              <p:pRg st="2" end="2"/>
                                            </p:txEl>
                                          </p:spTgt>
                                        </p:tgtEl>
                                        <p:attrNameLst>
                                          <p:attrName>style.visibility</p:attrName>
                                        </p:attrNameLst>
                                      </p:cBhvr>
                                      <p:to>
                                        <p:strVal val="visible"/>
                                      </p:to>
                                    </p:set>
                                    <p:anim calcmode="lin" valueType="num">
                                      <p:cBhvr>
                                        <p:cTn id="28"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614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614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p:cTn id="35" dur="5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614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Diziler</a:t>
            </a:r>
          </a:p>
        </p:txBody>
      </p:sp>
      <p:sp>
        <p:nvSpPr>
          <p:cNvPr id="3" name="2 İçerik Yer Tutucusu"/>
          <p:cNvSpPr>
            <a:spLocks noGrp="1"/>
          </p:cNvSpPr>
          <p:nvPr>
            <p:ph sz="quarter" idx="1"/>
          </p:nvPr>
        </p:nvSpPr>
        <p:spPr/>
        <p:txBody>
          <a:bodyPr/>
          <a:lstStyle/>
          <a:p>
            <a:r>
              <a:rPr lang="tr-TR" dirty="0" err="1"/>
              <a:t>int</a:t>
            </a:r>
            <a:r>
              <a:rPr lang="tr-TR" dirty="0"/>
              <a:t> </a:t>
            </a:r>
            <a:r>
              <a:rPr lang="tr-TR" i="1" dirty="0" err="1"/>
              <a:t>lost</a:t>
            </a:r>
            <a:r>
              <a:rPr lang="tr-TR" dirty="0"/>
              <a:t>[10]; </a:t>
            </a:r>
          </a:p>
          <a:p>
            <a:pPr>
              <a:buNone/>
            </a:pPr>
            <a:r>
              <a:rPr lang="tr-TR" dirty="0"/>
              <a:t>	şekliyle tanımlanırlar.</a:t>
            </a:r>
          </a:p>
          <a:p>
            <a:pPr>
              <a:buNone/>
            </a:pPr>
            <a:endParaRPr lang="tr-TR" dirty="0"/>
          </a:p>
          <a:p>
            <a:pPr>
              <a:buNone/>
            </a:pPr>
            <a:endParaRPr lang="tr-TR" dirty="0"/>
          </a:p>
          <a:p>
            <a:pPr>
              <a:buNone/>
            </a:pPr>
            <a:endParaRPr lang="tr-TR" dirty="0"/>
          </a:p>
          <a:p>
            <a:r>
              <a:rPr lang="tr-TR" i="1" dirty="0" err="1"/>
              <a:t>lost</a:t>
            </a:r>
            <a:r>
              <a:rPr lang="tr-TR" dirty="0"/>
              <a:t>[0], </a:t>
            </a:r>
            <a:r>
              <a:rPr lang="tr-TR" i="1" dirty="0" err="1"/>
              <a:t>lost</a:t>
            </a:r>
            <a:r>
              <a:rPr lang="tr-TR" dirty="0"/>
              <a:t>[4], …, </a:t>
            </a:r>
            <a:r>
              <a:rPr lang="tr-TR" i="1" dirty="0" err="1"/>
              <a:t>lost</a:t>
            </a:r>
            <a:r>
              <a:rPr lang="tr-TR" dirty="0"/>
              <a:t>[9] şeklinde değişkenler olarak kullanılır.</a:t>
            </a:r>
          </a:p>
          <a:p>
            <a:pPr lvl="1"/>
            <a:r>
              <a:rPr lang="tr-TR" dirty="0"/>
              <a:t>Eskiden </a:t>
            </a:r>
            <a:r>
              <a:rPr lang="tr-TR" i="1" dirty="0"/>
              <a:t>x=9; </a:t>
            </a:r>
            <a:r>
              <a:rPr lang="tr-TR" dirty="0"/>
              <a:t>diyorsak şimdi </a:t>
            </a:r>
            <a:r>
              <a:rPr lang="tr-TR" i="1" dirty="0" err="1"/>
              <a:t>lost</a:t>
            </a:r>
            <a:r>
              <a:rPr lang="tr-TR" i="1" dirty="0"/>
              <a:t>[4] = 9 </a:t>
            </a:r>
            <a:r>
              <a:rPr lang="tr-TR" dirty="0"/>
              <a:t>diyoruz.</a:t>
            </a:r>
          </a:p>
          <a:p>
            <a:pPr>
              <a:buNone/>
            </a:pPr>
            <a:endParaRPr lang="tr-TR" dirty="0"/>
          </a:p>
        </p:txBody>
      </p:sp>
      <p:graphicFrame>
        <p:nvGraphicFramePr>
          <p:cNvPr id="5" name="4 Tablo"/>
          <p:cNvGraphicFramePr>
            <a:graphicFrameLocks noGrp="1"/>
          </p:cNvGraphicFramePr>
          <p:nvPr/>
        </p:nvGraphicFramePr>
        <p:xfrm>
          <a:off x="4143374" y="1857364"/>
          <a:ext cx="4429150" cy="428628"/>
        </p:xfrm>
        <a:graphic>
          <a:graphicData uri="http://schemas.openxmlformats.org/drawingml/2006/table">
            <a:tbl>
              <a:tblPr firstRow="1" bandRow="1">
                <a:tableStyleId>{5940675A-B579-460E-94D1-54222C63F5DA}</a:tableStyleId>
              </a:tblPr>
              <a:tblGrid>
                <a:gridCol w="442915">
                  <a:extLst>
                    <a:ext uri="{9D8B030D-6E8A-4147-A177-3AD203B41FA5}">
                      <a16:colId xmlns="" xmlns:a16="http://schemas.microsoft.com/office/drawing/2014/main" val="20000"/>
                    </a:ext>
                  </a:extLst>
                </a:gridCol>
                <a:gridCol w="442915">
                  <a:extLst>
                    <a:ext uri="{9D8B030D-6E8A-4147-A177-3AD203B41FA5}">
                      <a16:colId xmlns="" xmlns:a16="http://schemas.microsoft.com/office/drawing/2014/main" val="20001"/>
                    </a:ext>
                  </a:extLst>
                </a:gridCol>
                <a:gridCol w="442915">
                  <a:extLst>
                    <a:ext uri="{9D8B030D-6E8A-4147-A177-3AD203B41FA5}">
                      <a16:colId xmlns="" xmlns:a16="http://schemas.microsoft.com/office/drawing/2014/main" val="20002"/>
                    </a:ext>
                  </a:extLst>
                </a:gridCol>
                <a:gridCol w="600079">
                  <a:extLst>
                    <a:ext uri="{9D8B030D-6E8A-4147-A177-3AD203B41FA5}">
                      <a16:colId xmlns="" xmlns:a16="http://schemas.microsoft.com/office/drawing/2014/main" val="20003"/>
                    </a:ext>
                  </a:extLst>
                </a:gridCol>
                <a:gridCol w="285751">
                  <a:extLst>
                    <a:ext uri="{9D8B030D-6E8A-4147-A177-3AD203B41FA5}">
                      <a16:colId xmlns="" xmlns:a16="http://schemas.microsoft.com/office/drawing/2014/main" val="20004"/>
                    </a:ext>
                  </a:extLst>
                </a:gridCol>
                <a:gridCol w="442915">
                  <a:extLst>
                    <a:ext uri="{9D8B030D-6E8A-4147-A177-3AD203B41FA5}">
                      <a16:colId xmlns="" xmlns:a16="http://schemas.microsoft.com/office/drawing/2014/main" val="20005"/>
                    </a:ext>
                  </a:extLst>
                </a:gridCol>
                <a:gridCol w="442915">
                  <a:extLst>
                    <a:ext uri="{9D8B030D-6E8A-4147-A177-3AD203B41FA5}">
                      <a16:colId xmlns="" xmlns:a16="http://schemas.microsoft.com/office/drawing/2014/main" val="20006"/>
                    </a:ext>
                  </a:extLst>
                </a:gridCol>
                <a:gridCol w="442915">
                  <a:extLst>
                    <a:ext uri="{9D8B030D-6E8A-4147-A177-3AD203B41FA5}">
                      <a16:colId xmlns="" xmlns:a16="http://schemas.microsoft.com/office/drawing/2014/main" val="20007"/>
                    </a:ext>
                  </a:extLst>
                </a:gridCol>
                <a:gridCol w="442915">
                  <a:extLst>
                    <a:ext uri="{9D8B030D-6E8A-4147-A177-3AD203B41FA5}">
                      <a16:colId xmlns="" xmlns:a16="http://schemas.microsoft.com/office/drawing/2014/main" val="20008"/>
                    </a:ext>
                  </a:extLst>
                </a:gridCol>
                <a:gridCol w="442915">
                  <a:extLst>
                    <a:ext uri="{9D8B030D-6E8A-4147-A177-3AD203B41FA5}">
                      <a16:colId xmlns="" xmlns:a16="http://schemas.microsoft.com/office/drawing/2014/main" val="20009"/>
                    </a:ext>
                  </a:extLst>
                </a:gridCol>
              </a:tblGrid>
              <a:tr h="428628">
                <a:tc>
                  <a:txBody>
                    <a:bodyPr/>
                    <a:lstStyle/>
                    <a:p>
                      <a:pPr algn="ctr"/>
                      <a:r>
                        <a:rPr lang="tr-TR" sz="1600" dirty="0"/>
                        <a:t>5</a:t>
                      </a:r>
                    </a:p>
                  </a:txBody>
                  <a:tcPr/>
                </a:tc>
                <a:tc>
                  <a:txBody>
                    <a:bodyPr/>
                    <a:lstStyle/>
                    <a:p>
                      <a:pPr algn="ctr"/>
                      <a:r>
                        <a:rPr lang="tr-TR" sz="1600" dirty="0"/>
                        <a:t>8</a:t>
                      </a:r>
                    </a:p>
                  </a:txBody>
                  <a:tcPr/>
                </a:tc>
                <a:tc>
                  <a:txBody>
                    <a:bodyPr/>
                    <a:lstStyle/>
                    <a:p>
                      <a:pPr algn="ctr"/>
                      <a:r>
                        <a:rPr lang="tr-TR" sz="1600" dirty="0"/>
                        <a:t>3</a:t>
                      </a:r>
                    </a:p>
                  </a:txBody>
                  <a:tcPr/>
                </a:tc>
                <a:tc>
                  <a:txBody>
                    <a:bodyPr/>
                    <a:lstStyle/>
                    <a:p>
                      <a:pPr algn="ctr"/>
                      <a:r>
                        <a:rPr lang="tr-TR" sz="1600" dirty="0"/>
                        <a:t>114</a:t>
                      </a:r>
                    </a:p>
                  </a:txBody>
                  <a:tcPr/>
                </a:tc>
                <a:tc>
                  <a:txBody>
                    <a:bodyPr/>
                    <a:lstStyle/>
                    <a:p>
                      <a:pPr algn="ctr"/>
                      <a:r>
                        <a:rPr lang="tr-TR" sz="1600" dirty="0"/>
                        <a:t>1</a:t>
                      </a:r>
                    </a:p>
                  </a:txBody>
                  <a:tcPr/>
                </a:tc>
                <a:tc>
                  <a:txBody>
                    <a:bodyPr/>
                    <a:lstStyle/>
                    <a:p>
                      <a:pPr algn="ctr"/>
                      <a:r>
                        <a:rPr lang="tr-TR" sz="1600" dirty="0"/>
                        <a:t>0</a:t>
                      </a:r>
                    </a:p>
                  </a:txBody>
                  <a:tcPr/>
                </a:tc>
                <a:tc>
                  <a:txBody>
                    <a:bodyPr/>
                    <a:lstStyle/>
                    <a:p>
                      <a:pPr algn="ctr"/>
                      <a:r>
                        <a:rPr lang="tr-TR" sz="1600" dirty="0"/>
                        <a:t>78</a:t>
                      </a:r>
                    </a:p>
                  </a:txBody>
                  <a:tcPr/>
                </a:tc>
                <a:tc>
                  <a:txBody>
                    <a:bodyPr/>
                    <a:lstStyle/>
                    <a:p>
                      <a:pPr algn="ctr"/>
                      <a:endParaRPr lang="tr-TR" sz="1600" dirty="0"/>
                    </a:p>
                  </a:txBody>
                  <a:tcPr/>
                </a:tc>
                <a:tc>
                  <a:txBody>
                    <a:bodyPr/>
                    <a:lstStyle/>
                    <a:p>
                      <a:pPr algn="ctr"/>
                      <a:endParaRPr lang="tr-TR" sz="1600" dirty="0"/>
                    </a:p>
                  </a:txBody>
                  <a:tcPr/>
                </a:tc>
                <a:tc>
                  <a:txBody>
                    <a:bodyPr/>
                    <a:lstStyle/>
                    <a:p>
                      <a:pPr algn="ctr"/>
                      <a:endParaRPr lang="tr-TR" sz="1600" dirty="0"/>
                    </a:p>
                  </a:txBody>
                  <a:tcPr/>
                </a:tc>
                <a:extLst>
                  <a:ext uri="{0D108BD9-81ED-4DB2-BD59-A6C34878D82A}">
                    <a16:rowId xmlns="" xmlns:a16="http://schemas.microsoft.com/office/drawing/2014/main" val="10000"/>
                  </a:ext>
                </a:extLst>
              </a:tr>
            </a:tbl>
          </a:graphicData>
        </a:graphic>
      </p:graphicFrame>
      <p:sp>
        <p:nvSpPr>
          <p:cNvPr id="6" name="5 Metin kutusu"/>
          <p:cNvSpPr txBox="1"/>
          <p:nvPr/>
        </p:nvSpPr>
        <p:spPr>
          <a:xfrm>
            <a:off x="4357686" y="2500306"/>
            <a:ext cx="4357718" cy="923330"/>
          </a:xfrm>
          <a:prstGeom prst="rect">
            <a:avLst/>
          </a:prstGeom>
          <a:noFill/>
        </p:spPr>
        <p:txBody>
          <a:bodyPr wrap="square" rtlCol="0">
            <a:spAutoFit/>
          </a:bodyPr>
          <a:lstStyle/>
          <a:p>
            <a:r>
              <a:rPr lang="tr-TR" dirty="0"/>
              <a:t>Her biri 4 baytlık alanlar. Eskiden her birine </a:t>
            </a:r>
            <a:r>
              <a:rPr lang="tr-TR" dirty="0" err="1"/>
              <a:t>int</a:t>
            </a:r>
            <a:r>
              <a:rPr lang="tr-TR" dirty="0"/>
              <a:t> a; </a:t>
            </a:r>
            <a:r>
              <a:rPr lang="tr-TR" dirty="0" err="1"/>
              <a:t>int</a:t>
            </a:r>
            <a:r>
              <a:rPr lang="tr-TR" dirty="0"/>
              <a:t> b; … gibi isimler verecekken şimdi hepsine tek isim veriyoruz: örneğin </a:t>
            </a:r>
            <a:r>
              <a:rPr lang="tr-TR" dirty="0" err="1"/>
              <a:t>lost</a:t>
            </a:r>
            <a:endParaRPr lang="tr-TR" dirty="0"/>
          </a:p>
        </p:txBody>
      </p:sp>
      <p:cxnSp>
        <p:nvCxnSpPr>
          <p:cNvPr id="8" name="7 Düz Ok Bağlayıcısı"/>
          <p:cNvCxnSpPr/>
          <p:nvPr/>
        </p:nvCxnSpPr>
        <p:spPr>
          <a:xfrm rot="5400000">
            <a:off x="4572000" y="2428868"/>
            <a:ext cx="14287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rot="5400000">
            <a:off x="4857752" y="2357430"/>
            <a:ext cx="285752"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0 Metin kutusu"/>
          <p:cNvSpPr txBox="1"/>
          <p:nvPr/>
        </p:nvSpPr>
        <p:spPr>
          <a:xfrm>
            <a:off x="4357686" y="1357298"/>
            <a:ext cx="428628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err="1"/>
              <a:t>RAM’de</a:t>
            </a:r>
            <a:r>
              <a:rPr lang="tr-TR" dirty="0"/>
              <a:t> toplam 40 baytlık alan ayırt edilir.</a:t>
            </a: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Sonsuz döngü</a:t>
            </a:r>
          </a:p>
        </p:txBody>
      </p:sp>
      <p:sp>
        <p:nvSpPr>
          <p:cNvPr id="4" name="Text Box 3"/>
          <p:cNvSpPr txBox="1">
            <a:spLocks noChangeArrowheads="1"/>
          </p:cNvSpPr>
          <p:nvPr/>
        </p:nvSpPr>
        <p:spPr bwMode="auto">
          <a:xfrm>
            <a:off x="533400" y="1295400"/>
            <a:ext cx="8182004" cy="45858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 typeface="Arial" pitchFamily="34" charset="0"/>
              <a:buChar char="•"/>
            </a:pPr>
            <a:r>
              <a:rPr lang="tr-TR" sz="2800" dirty="0"/>
              <a:t>Sonsuz döngü oluşturmak için </a:t>
            </a:r>
            <a:r>
              <a:rPr lang="tr-TR" sz="2800" dirty="0" err="1"/>
              <a:t>while’ın</a:t>
            </a:r>
            <a:r>
              <a:rPr lang="tr-TR" sz="2800" dirty="0"/>
              <a:t> koşulunun içine 1 yazmanız yeterli.</a:t>
            </a:r>
          </a:p>
          <a:p>
            <a:pPr lvl="1"/>
            <a:r>
              <a:rPr lang="tr-TR" sz="2400" dirty="0" err="1">
                <a:solidFill>
                  <a:srgbClr val="FF0000"/>
                </a:solidFill>
              </a:rPr>
              <a:t>while</a:t>
            </a:r>
            <a:r>
              <a:rPr lang="tr-TR" sz="2400" dirty="0">
                <a:solidFill>
                  <a:srgbClr val="FF0000"/>
                </a:solidFill>
              </a:rPr>
              <a:t>(1)</a:t>
            </a:r>
          </a:p>
          <a:p>
            <a:pPr lvl="1"/>
            <a:r>
              <a:rPr lang="tr-TR" sz="2400" dirty="0">
                <a:solidFill>
                  <a:srgbClr val="FF0000"/>
                </a:solidFill>
              </a:rPr>
              <a:t>{</a:t>
            </a:r>
          </a:p>
          <a:p>
            <a:pPr lvl="1"/>
            <a:r>
              <a:rPr lang="tr-TR" sz="2400" dirty="0">
                <a:solidFill>
                  <a:srgbClr val="FF0000"/>
                </a:solidFill>
              </a:rPr>
              <a:t> 	</a:t>
            </a:r>
            <a:r>
              <a:rPr lang="tr-TR" sz="2400" dirty="0" err="1">
                <a:solidFill>
                  <a:srgbClr val="FF0000"/>
                </a:solidFill>
              </a:rPr>
              <a:t>printf</a:t>
            </a:r>
            <a:r>
              <a:rPr lang="tr-TR" sz="2400" dirty="0">
                <a:solidFill>
                  <a:srgbClr val="FF0000"/>
                </a:solidFill>
              </a:rPr>
              <a:t>(“</a:t>
            </a:r>
            <a:r>
              <a:rPr lang="tr-TR" sz="2400" dirty="0" err="1">
                <a:solidFill>
                  <a:srgbClr val="FF0000"/>
                </a:solidFill>
              </a:rPr>
              <a:t>Matrix</a:t>
            </a:r>
            <a:r>
              <a:rPr lang="tr-TR" sz="2400" dirty="0">
                <a:solidFill>
                  <a:srgbClr val="FF0000"/>
                </a:solidFill>
              </a:rPr>
              <a:t>!010101101111”); </a:t>
            </a:r>
          </a:p>
          <a:p>
            <a:pPr lvl="1"/>
            <a:r>
              <a:rPr lang="tr-TR" sz="2400" dirty="0">
                <a:solidFill>
                  <a:srgbClr val="FF0000"/>
                </a:solidFill>
              </a:rPr>
              <a:t>}</a:t>
            </a:r>
          </a:p>
          <a:p>
            <a:pPr>
              <a:buFont typeface="Arial" pitchFamily="34" charset="0"/>
              <a:buChar char="•"/>
            </a:pPr>
            <a:r>
              <a:rPr lang="tr-TR" sz="2800" dirty="0"/>
              <a:t>Eğer böyle bir döngü içinde </a:t>
            </a:r>
            <a:r>
              <a:rPr lang="tr-TR" sz="2800" dirty="0" err="1"/>
              <a:t>return</a:t>
            </a:r>
            <a:r>
              <a:rPr lang="tr-TR" sz="2800" dirty="0"/>
              <a:t> 0; ya da break; gibi komutlar yoksa kod sürekli çalışır. </a:t>
            </a:r>
          </a:p>
          <a:p>
            <a:pPr>
              <a:buFont typeface="Arial" pitchFamily="34" charset="0"/>
              <a:buChar char="•"/>
            </a:pPr>
            <a:r>
              <a:rPr lang="tr-TR" sz="2800" dirty="0"/>
              <a:t>Sınavda bu gibi durumlar için “HATA3: Kod hatalıdır. Sonsuz döngüye girer…” cevabı verebilmeniz beklenmektedir.</a:t>
            </a:r>
          </a:p>
        </p:txBody>
      </p:sp>
    </p:spTree>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700" dirty="0"/>
              <a:t>100 öğrencilik bir sınıftaki tüm öğrencilerin notları </a:t>
            </a:r>
            <a:r>
              <a:rPr lang="tr-TR" sz="2700" b="1" dirty="0"/>
              <a:t>tek bir dizide </a:t>
            </a:r>
            <a:r>
              <a:rPr lang="tr-TR" sz="2700" dirty="0"/>
              <a:t>saklanabilir.</a:t>
            </a:r>
          </a:p>
          <a:p>
            <a:pPr algn="just">
              <a:buFontTx/>
              <a:buChar char="-"/>
            </a:pPr>
            <a:endParaRPr lang="tr-TR" sz="2400" dirty="0"/>
          </a:p>
          <a:p>
            <a:pPr lvl="1" algn="just">
              <a:buFontTx/>
              <a:buChar char="-"/>
            </a:pPr>
            <a:r>
              <a:rPr lang="tr-TR" sz="2800" dirty="0" err="1">
                <a:solidFill>
                  <a:schemeClr val="tx1"/>
                </a:solidFill>
              </a:rPr>
              <a:t>int</a:t>
            </a:r>
            <a:r>
              <a:rPr lang="tr-TR" sz="2800" dirty="0">
                <a:solidFill>
                  <a:schemeClr val="tx1"/>
                </a:solidFill>
              </a:rPr>
              <a:t> </a:t>
            </a:r>
            <a:r>
              <a:rPr lang="tr-TR" sz="2800" dirty="0" err="1">
                <a:solidFill>
                  <a:schemeClr val="tx1"/>
                </a:solidFill>
              </a:rPr>
              <a:t>ogr</a:t>
            </a:r>
            <a:r>
              <a:rPr lang="tr-TR" sz="2800" dirty="0">
                <a:solidFill>
                  <a:schemeClr val="tx1"/>
                </a:solidFill>
              </a:rPr>
              <a:t>[100]; </a:t>
            </a:r>
          </a:p>
          <a:p>
            <a:pPr lvl="1" algn="just">
              <a:buFontTx/>
              <a:buChar char="-"/>
            </a:pPr>
            <a:r>
              <a:rPr lang="tr-TR" sz="2400" i="1" dirty="0">
                <a:solidFill>
                  <a:schemeClr val="tx1"/>
                </a:solidFill>
              </a:rPr>
              <a:t>//tek değişken ismi(</a:t>
            </a:r>
            <a:r>
              <a:rPr lang="tr-TR" sz="2400" i="1" dirty="0" err="1">
                <a:solidFill>
                  <a:schemeClr val="tx1"/>
                </a:solidFill>
              </a:rPr>
              <a:t>ogr</a:t>
            </a:r>
            <a:r>
              <a:rPr lang="tr-TR" sz="2400" i="1" dirty="0">
                <a:solidFill>
                  <a:schemeClr val="tx1"/>
                </a:solidFill>
              </a:rPr>
              <a:t>) altında 100 </a:t>
            </a:r>
            <a:r>
              <a:rPr lang="tr-TR" sz="2400" i="1" dirty="0" err="1">
                <a:solidFill>
                  <a:schemeClr val="tx1"/>
                </a:solidFill>
              </a:rPr>
              <a:t>int</a:t>
            </a:r>
            <a:r>
              <a:rPr lang="tr-TR" sz="2400" i="1" dirty="0">
                <a:solidFill>
                  <a:schemeClr val="tx1"/>
                </a:solidFill>
              </a:rPr>
              <a:t> değeri tutulur.</a:t>
            </a:r>
          </a:p>
          <a:p>
            <a:pPr lvl="1" algn="just">
              <a:buFontTx/>
              <a:buChar char="-"/>
            </a:pPr>
            <a:endParaRPr lang="tr-TR" sz="2100" i="1" dirty="0">
              <a:solidFill>
                <a:schemeClr val="tx1"/>
              </a:solidFill>
            </a:endParaRPr>
          </a:p>
          <a:p>
            <a:pPr algn="just">
              <a:buFontTx/>
              <a:buChar char="-"/>
            </a:pPr>
            <a:r>
              <a:rPr lang="tr-TR" sz="2700" dirty="0">
                <a:solidFill>
                  <a:schemeClr val="tx1"/>
                </a:solidFill>
              </a:rPr>
              <a:t>Şunun yerine geçer:</a:t>
            </a:r>
          </a:p>
          <a:p>
            <a:pPr lvl="1" algn="just">
              <a:buFontTx/>
              <a:buChar char="-"/>
            </a:pPr>
            <a:r>
              <a:rPr lang="tr-TR" sz="2400" dirty="0" err="1">
                <a:solidFill>
                  <a:schemeClr val="tx1"/>
                </a:solidFill>
              </a:rPr>
              <a:t>int</a:t>
            </a:r>
            <a:r>
              <a:rPr lang="tr-TR" sz="2400" dirty="0">
                <a:solidFill>
                  <a:schemeClr val="tx1"/>
                </a:solidFill>
              </a:rPr>
              <a:t> ogr0, ogr1, ogr2, ogr3, … , ogr98, ogr99;</a:t>
            </a:r>
          </a:p>
          <a:p>
            <a:pPr algn="just">
              <a:buFontTx/>
              <a:buChar char="-"/>
            </a:pPr>
            <a:r>
              <a:rPr lang="tr-TR" sz="2800" dirty="0"/>
              <a:t>Yeni değişkenler şu şekilde isimlenir:</a:t>
            </a:r>
            <a:endParaRPr lang="tr-TR" sz="2700" dirty="0"/>
          </a:p>
          <a:p>
            <a:pPr lvl="1" algn="just">
              <a:buFontTx/>
              <a:buChar char="-"/>
            </a:pPr>
            <a:r>
              <a:rPr lang="tr-TR" sz="2400" dirty="0" err="1">
                <a:solidFill>
                  <a:schemeClr val="tx1"/>
                </a:solidFill>
              </a:rPr>
              <a:t>ogr</a:t>
            </a:r>
            <a:r>
              <a:rPr lang="tr-TR" sz="2400" dirty="0">
                <a:solidFill>
                  <a:schemeClr val="tx1"/>
                </a:solidFill>
              </a:rPr>
              <a:t>[0], </a:t>
            </a:r>
            <a:r>
              <a:rPr lang="tr-TR" sz="2400" dirty="0" err="1">
                <a:solidFill>
                  <a:schemeClr val="tx1"/>
                </a:solidFill>
              </a:rPr>
              <a:t>ogr</a:t>
            </a:r>
            <a:r>
              <a:rPr lang="tr-TR" sz="2400" dirty="0">
                <a:solidFill>
                  <a:schemeClr val="tx1"/>
                </a:solidFill>
              </a:rPr>
              <a:t>[1], </a:t>
            </a:r>
            <a:r>
              <a:rPr lang="tr-TR" sz="2400" dirty="0" err="1">
                <a:solidFill>
                  <a:schemeClr val="tx1"/>
                </a:solidFill>
              </a:rPr>
              <a:t>ogr</a:t>
            </a:r>
            <a:r>
              <a:rPr lang="tr-TR" sz="2400" dirty="0">
                <a:solidFill>
                  <a:schemeClr val="tx1"/>
                </a:solidFill>
              </a:rPr>
              <a:t>[2], </a:t>
            </a:r>
            <a:r>
              <a:rPr lang="tr-TR" sz="2400" dirty="0" err="1">
                <a:solidFill>
                  <a:schemeClr val="tx1"/>
                </a:solidFill>
              </a:rPr>
              <a:t>ogr</a:t>
            </a:r>
            <a:r>
              <a:rPr lang="tr-TR" sz="2400" dirty="0">
                <a:solidFill>
                  <a:schemeClr val="tx1"/>
                </a:solidFill>
              </a:rPr>
              <a:t>[3], … , </a:t>
            </a:r>
            <a:r>
              <a:rPr lang="tr-TR" sz="2400" dirty="0" err="1">
                <a:solidFill>
                  <a:schemeClr val="tx1"/>
                </a:solidFill>
              </a:rPr>
              <a:t>ogr</a:t>
            </a:r>
            <a:r>
              <a:rPr lang="tr-TR" sz="2400" dirty="0">
                <a:solidFill>
                  <a:schemeClr val="tx1"/>
                </a:solidFill>
              </a:rPr>
              <a:t>[98], </a:t>
            </a:r>
            <a:r>
              <a:rPr lang="tr-TR" sz="2400" dirty="0" err="1">
                <a:solidFill>
                  <a:schemeClr val="tx1"/>
                </a:solidFill>
              </a:rPr>
              <a:t>ogr</a:t>
            </a:r>
            <a:r>
              <a:rPr lang="tr-TR" sz="2400" dirty="0">
                <a:solidFill>
                  <a:schemeClr val="tx1"/>
                </a:solidFill>
              </a:rPr>
              <a:t>[99]</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heckerboard(across)">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checkerboard(across)">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checkerboard(across)">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checkerboard(across)">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b="1" dirty="0">
                <a:solidFill>
                  <a:schemeClr val="tx2">
                    <a:lumMod val="60000"/>
                    <a:lumOff val="40000"/>
                  </a:schemeClr>
                </a:solidFill>
              </a:rPr>
              <a:t>Bir dizinin içindeki elemanlara nasıl ulaşılır?</a:t>
            </a:r>
          </a:p>
        </p:txBody>
      </p:sp>
      <p:sp>
        <p:nvSpPr>
          <p:cNvPr id="3" name="Alt Başlık 2"/>
          <p:cNvSpPr>
            <a:spLocks noGrp="1"/>
          </p:cNvSpPr>
          <p:nvPr>
            <p:ph sz="quarter" idx="1"/>
          </p:nvPr>
        </p:nvSpPr>
        <p:spPr/>
        <p:txBody>
          <a:bodyPr>
            <a:normAutofit fontScale="92500" lnSpcReduction="20000"/>
          </a:bodyPr>
          <a:lstStyle/>
          <a:p>
            <a:pPr algn="just">
              <a:buFontTx/>
              <a:buChar char="-"/>
            </a:pPr>
            <a:r>
              <a:rPr lang="tr-TR" sz="2400" dirty="0">
                <a:solidFill>
                  <a:schemeClr val="tx1"/>
                </a:solidFill>
              </a:rPr>
              <a:t> Dizilerdeki her bir elemanın bir değişken gibi olduğunu söylemiştik. Değişkenlere değişken isimlerini kullanarak ulaşabiliyorduk. Peki dizideki elemanlara nasıl ulaşılır?</a:t>
            </a:r>
          </a:p>
          <a:p>
            <a:pPr lvl="1" algn="just">
              <a:buFontTx/>
              <a:buChar char="-"/>
            </a:pPr>
            <a:r>
              <a:rPr lang="tr-TR" sz="2100" dirty="0">
                <a:solidFill>
                  <a:schemeClr val="tx1"/>
                </a:solidFill>
              </a:rPr>
              <a:t> Dizideki elemanlara dizideki indisleri ile ulaşılır. </a:t>
            </a:r>
            <a:r>
              <a:rPr lang="tr-TR" sz="2100" u="sng" dirty="0">
                <a:solidFill>
                  <a:schemeClr val="tx1"/>
                </a:solidFill>
              </a:rPr>
              <a:t>Dizi indisleri 0'dan başlar </a:t>
            </a:r>
            <a:r>
              <a:rPr lang="tr-TR" sz="2100" dirty="0">
                <a:solidFill>
                  <a:schemeClr val="tx1"/>
                </a:solidFill>
              </a:rPr>
              <a:t>ve bu özellik dizi değerlerinin okunması için kritiktir. Dizi elemanlarına da indis numaraları ile ulaşılır.</a:t>
            </a:r>
          </a:p>
          <a:p>
            <a:pPr algn="just">
              <a:buFontTx/>
              <a:buChar char="-"/>
            </a:pPr>
            <a:endParaRPr lang="tr-TR" sz="2400" dirty="0">
              <a:solidFill>
                <a:schemeClr val="tx1"/>
              </a:solidFill>
            </a:endParaRPr>
          </a:p>
          <a:p>
            <a:pPr algn="just">
              <a:buFont typeface="Wingdings" pitchFamily="2" charset="2"/>
              <a:buChar char="§"/>
            </a:pPr>
            <a:r>
              <a:rPr lang="tr-TR" sz="2400" dirty="0">
                <a:solidFill>
                  <a:schemeClr val="tx1"/>
                </a:solidFill>
              </a:rPr>
              <a:t> Örnek:</a:t>
            </a:r>
          </a:p>
          <a:p>
            <a:pPr algn="ctr"/>
            <a:r>
              <a:rPr lang="tr-TR" sz="3000" dirty="0">
                <a:solidFill>
                  <a:schemeClr val="tx1"/>
                </a:solidFill>
              </a:rPr>
              <a:t>   </a:t>
            </a:r>
            <a:r>
              <a:rPr lang="tr-TR" sz="3000" dirty="0" err="1">
                <a:solidFill>
                  <a:schemeClr val="tx1"/>
                </a:solidFill>
              </a:rPr>
              <a:t>int</a:t>
            </a:r>
            <a:r>
              <a:rPr lang="tr-TR" sz="3000" dirty="0">
                <a:solidFill>
                  <a:schemeClr val="tx1"/>
                </a:solidFill>
              </a:rPr>
              <a:t> dizi[10];</a:t>
            </a:r>
          </a:p>
          <a:p>
            <a:pPr algn="ctr"/>
            <a:r>
              <a:rPr lang="tr-TR" sz="3000" dirty="0">
                <a:solidFill>
                  <a:schemeClr val="tx1"/>
                </a:solidFill>
              </a:rPr>
              <a:t>   dizi[3] = 7;</a:t>
            </a:r>
          </a:p>
          <a:p>
            <a:pPr algn="just"/>
            <a:endParaRPr lang="tr-TR" sz="2400" dirty="0">
              <a:solidFill>
                <a:schemeClr val="tx1"/>
              </a:solidFill>
            </a:endParaRPr>
          </a:p>
          <a:p>
            <a:pPr algn="just">
              <a:buFont typeface="Wingdings" pitchFamily="2" charset="2"/>
              <a:buChar char="Ø"/>
            </a:pPr>
            <a:r>
              <a:rPr lang="tr-TR" sz="2400" dirty="0">
                <a:solidFill>
                  <a:schemeClr val="tx1"/>
                </a:solidFill>
              </a:rPr>
              <a:t> Yukarıda bir </a:t>
            </a:r>
            <a:r>
              <a:rPr lang="tr-TR" sz="2400" dirty="0" err="1">
                <a:solidFill>
                  <a:schemeClr val="tx1"/>
                </a:solidFill>
              </a:rPr>
              <a:t>int</a:t>
            </a:r>
            <a:r>
              <a:rPr lang="tr-TR" sz="2400" dirty="0">
                <a:solidFill>
                  <a:schemeClr val="tx1"/>
                </a:solidFill>
              </a:rPr>
              <a:t> dizisi tanımlanmış ve dizinin 3. indisindeki elemanın değeri 3 olarak atanmıştır. Dizinin 3. indisi ile dizinin 3. elemanı aynı şeyler değildir. Dizi indisleri 0'dan başlar ve dizideki 3. elemandan bahsediliyorsa dizinin 2. indisine bakılır (0, 1, 2).</a:t>
            </a:r>
          </a:p>
          <a:p>
            <a:pPr algn="just"/>
            <a:endParaRPr lang="tr-TR" sz="2400" dirty="0">
              <a:solidFill>
                <a:schemeClr val="tx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500"/>
                                        <p:tgtEl>
                                          <p:spTgt spid="3">
                                            <p:txEl>
                                              <p:pRg st="4" end="4"/>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heckerboard(across)">
                                      <p:cBhvr>
                                        <p:cTn id="18" dur="500"/>
                                        <p:tgtEl>
                                          <p:spTgt spid="3">
                                            <p:txEl>
                                              <p:pRg st="5" end="5"/>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checkerboard(across)">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Yuvarlatılmış Dikdörtgen"/>
          <p:cNvSpPr/>
          <p:nvPr/>
        </p:nvSpPr>
        <p:spPr>
          <a:xfrm>
            <a:off x="457200" y="4430332"/>
            <a:ext cx="7991341" cy="17266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tr-TR"/>
          </a:p>
        </p:txBody>
      </p:sp>
      <p:sp>
        <p:nvSpPr>
          <p:cNvPr id="2" name="1 Başlık"/>
          <p:cNvSpPr>
            <a:spLocks noGrp="1"/>
          </p:cNvSpPr>
          <p:nvPr>
            <p:ph type="title"/>
          </p:nvPr>
        </p:nvSpPr>
        <p:spPr/>
        <p:txBody>
          <a:bodyPr/>
          <a:lstStyle/>
          <a:p>
            <a:r>
              <a:rPr lang="tr-TR" b="1" dirty="0">
                <a:solidFill>
                  <a:schemeClr val="tx2">
                    <a:lumMod val="60000"/>
                    <a:lumOff val="40000"/>
                  </a:schemeClr>
                </a:solidFill>
              </a:rPr>
              <a:t>İndis nedir?</a:t>
            </a:r>
            <a:endParaRPr lang="tr-TR" dirty="0"/>
          </a:p>
        </p:txBody>
      </p:sp>
      <p:sp>
        <p:nvSpPr>
          <p:cNvPr id="3" name="2 İçerik Yer Tutucusu"/>
          <p:cNvSpPr>
            <a:spLocks noGrp="1"/>
          </p:cNvSpPr>
          <p:nvPr>
            <p:ph sz="quarter" idx="1"/>
          </p:nvPr>
        </p:nvSpPr>
        <p:spPr/>
        <p:txBody>
          <a:bodyPr>
            <a:normAutofit lnSpcReduction="10000"/>
          </a:bodyPr>
          <a:lstStyle/>
          <a:p>
            <a:r>
              <a:rPr lang="tr-TR" dirty="0"/>
              <a:t>Bir dizi elemanının sıra numarasına </a:t>
            </a:r>
            <a:r>
              <a:rPr lang="tr-TR" b="1" dirty="0"/>
              <a:t>indis (</a:t>
            </a:r>
            <a:r>
              <a:rPr lang="tr-TR" b="1" dirty="0" err="1"/>
              <a:t>ing.</a:t>
            </a:r>
            <a:r>
              <a:rPr lang="tr-TR" b="1" dirty="0"/>
              <a:t> </a:t>
            </a:r>
            <a:r>
              <a:rPr lang="tr-TR" b="1" dirty="0" err="1"/>
              <a:t>index</a:t>
            </a:r>
            <a:r>
              <a:rPr lang="tr-TR" b="1" dirty="0"/>
              <a:t>)</a:t>
            </a:r>
            <a:r>
              <a:rPr lang="tr-TR" dirty="0"/>
              <a:t> denir.</a:t>
            </a:r>
          </a:p>
          <a:p>
            <a:r>
              <a:rPr lang="tr-TR" dirty="0"/>
              <a:t>5 elemanlı bir dizinin elemanları </a:t>
            </a:r>
          </a:p>
          <a:p>
            <a:pPr lvl="1"/>
            <a:r>
              <a:rPr lang="tr-TR" b="1" dirty="0"/>
              <a:t>0 indisli eleman</a:t>
            </a:r>
          </a:p>
          <a:p>
            <a:pPr lvl="1"/>
            <a:r>
              <a:rPr lang="tr-TR" dirty="0"/>
              <a:t>1 indisli eleman</a:t>
            </a:r>
          </a:p>
          <a:p>
            <a:pPr lvl="1"/>
            <a:r>
              <a:rPr lang="tr-TR" dirty="0"/>
              <a:t>2 indisli eleman</a:t>
            </a:r>
          </a:p>
          <a:p>
            <a:pPr lvl="1"/>
            <a:r>
              <a:rPr lang="tr-TR" dirty="0"/>
              <a:t>3 indisli eleman</a:t>
            </a:r>
          </a:p>
          <a:p>
            <a:pPr lvl="1"/>
            <a:r>
              <a:rPr lang="tr-TR" dirty="0"/>
              <a:t>4 indisli eleman dır.</a:t>
            </a:r>
          </a:p>
          <a:p>
            <a:pPr lvl="1"/>
            <a:endParaRPr lang="tr-TR" dirty="0"/>
          </a:p>
          <a:p>
            <a:r>
              <a:rPr lang="tr-TR" i="1" dirty="0"/>
              <a:t>Dizilerin eleman indisleri 0’dan başlar</a:t>
            </a:r>
          </a:p>
          <a:p>
            <a:r>
              <a:rPr lang="tr-TR" sz="2200" i="1" dirty="0"/>
              <a:t>X elemanlı bir dizinin, X indisli bir elemanı asla olamaz. </a:t>
            </a:r>
            <a:br>
              <a:rPr lang="tr-TR" sz="2200" i="1" dirty="0"/>
            </a:br>
            <a:r>
              <a:rPr lang="tr-TR" sz="2200" i="1" dirty="0"/>
              <a:t>Maksimum X-1 indisli elemanı vardır. ( örn. </a:t>
            </a:r>
            <a:r>
              <a:rPr lang="tr-TR" sz="2200" i="1" dirty="0" err="1"/>
              <a:t>int</a:t>
            </a:r>
            <a:r>
              <a:rPr lang="tr-TR" sz="2200" i="1" dirty="0"/>
              <a:t> dizi[10]; demişseniz kodun devamında hiçbir yerde dizi[10] görmemeniz gerekir.)</a:t>
            </a:r>
          </a:p>
        </p:txBody>
      </p:sp>
      <p:pic>
        <p:nvPicPr>
          <p:cNvPr id="8" name="Picture 2" descr="http://static.fjcdn.com/pictures/Baby+cool+browsing+through+my+friends+pictures+on+facebook+when+i_6cb8ea_3528450.jpg"/>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7038975" y="2078277"/>
            <a:ext cx="1647825" cy="228288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9" name="8 Köşeleri Yuvarlanmış Dikdörtgen Belirtme Çizgisi"/>
          <p:cNvSpPr/>
          <p:nvPr/>
        </p:nvSpPr>
        <p:spPr>
          <a:xfrm>
            <a:off x="3941007" y="2706847"/>
            <a:ext cx="2634328" cy="991673"/>
          </a:xfrm>
          <a:prstGeom prst="wedgeRoundRectCallout">
            <a:avLst>
              <a:gd name="adj1" fmla="val 86233"/>
              <a:gd name="adj2" fmla="val -4918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a:t>Dizi indisleri 0’dan başlar. Bu bilgi çok önemlidir.</a:t>
            </a:r>
          </a:p>
        </p:txBody>
      </p:sp>
    </p:spTree>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Indexes can be mathematical expressions</a:t>
            </a:r>
          </a:p>
        </p:txBody>
      </p:sp>
      <p:sp>
        <p:nvSpPr>
          <p:cNvPr id="23555" name="Rectangle 3"/>
          <p:cNvSpPr>
            <a:spLocks noGrp="1" noChangeArrowheads="1"/>
          </p:cNvSpPr>
          <p:nvPr>
            <p:ph idx="1"/>
          </p:nvPr>
        </p:nvSpPr>
        <p:spPr>
          <a:xfrm>
            <a:off x="428596" y="1357298"/>
            <a:ext cx="8358246" cy="5064926"/>
          </a:xfrm>
        </p:spPr>
        <p:txBody>
          <a:bodyPr>
            <a:normAutofit/>
          </a:bodyPr>
          <a:lstStyle/>
          <a:p>
            <a:r>
              <a:rPr lang="en-US" sz="3200" b="0" dirty="0"/>
              <a:t>A subscript can also be an expression that evaluates to an integer. E.g. a=1, b=</a:t>
            </a:r>
            <a:r>
              <a:rPr lang="tr-TR" sz="3200" b="0" dirty="0"/>
              <a:t>1</a:t>
            </a:r>
            <a:r>
              <a:rPr lang="en-US" sz="3200" b="0" dirty="0"/>
              <a:t>, </a:t>
            </a:r>
          </a:p>
          <a:p>
            <a:pPr>
              <a:buFontTx/>
              <a:buNone/>
            </a:pPr>
            <a:endParaRPr lang="en-US" sz="1050" b="0" dirty="0"/>
          </a:p>
          <a:p>
            <a:pPr>
              <a:buFontTx/>
              <a:buNone/>
            </a:pPr>
            <a:r>
              <a:rPr lang="en-US" sz="3200" b="0" dirty="0"/>
              <a:t>		numbers[(a + b) * 2] ;</a:t>
            </a:r>
          </a:p>
          <a:p>
            <a:pPr>
              <a:buFontTx/>
              <a:buNone/>
            </a:pPr>
            <a:r>
              <a:rPr lang="en-US" sz="3200" b="0" dirty="0"/>
              <a:t>Then this is equivalent to </a:t>
            </a:r>
            <a:r>
              <a:rPr lang="en-US" sz="3200" b="0" i="1" dirty="0"/>
              <a:t>numbers[</a:t>
            </a:r>
            <a:r>
              <a:rPr lang="tr-TR" sz="3200" b="0" i="1" dirty="0"/>
              <a:t>4</a:t>
            </a:r>
            <a:r>
              <a:rPr lang="en-US" sz="3200" b="0" i="1" dirty="0"/>
              <a:t>];</a:t>
            </a:r>
            <a:endParaRPr lang="tr-TR" sz="3200" b="0" i="1" dirty="0"/>
          </a:p>
          <a:p>
            <a:pPr>
              <a:buFontTx/>
              <a:buNone/>
            </a:pPr>
            <a:r>
              <a:rPr lang="en-US" sz="2000" b="0" dirty="0"/>
              <a:t> </a:t>
            </a:r>
          </a:p>
        </p:txBody>
      </p:sp>
    </p:spTree>
    <p:extLst>
      <p:ext uri="{BB962C8B-B14F-4D97-AF65-F5344CB8AC3E}">
        <p14:creationId xmlns="" xmlns:p14="http://schemas.microsoft.com/office/powerpoint/2010/main" val="2637089467"/>
      </p:ext>
    </p:extLst>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Örnek</a:t>
            </a:r>
          </a:p>
        </p:txBody>
      </p:sp>
      <p:graphicFrame>
        <p:nvGraphicFramePr>
          <p:cNvPr id="4" name="3 İçerik Yer Tutucusu"/>
          <p:cNvGraphicFramePr>
            <a:graphicFrameLocks noGrp="1"/>
          </p:cNvGraphicFramePr>
          <p:nvPr>
            <p:ph sz="quarter" idx="1"/>
          </p:nvPr>
        </p:nvGraphicFramePr>
        <p:xfrm>
          <a:off x="4929192" y="1357299"/>
          <a:ext cx="3525840" cy="1198438"/>
        </p:xfrm>
        <a:graphic>
          <a:graphicData uri="http://schemas.openxmlformats.org/drawingml/2006/table">
            <a:tbl>
              <a:tblPr/>
              <a:tblGrid>
                <a:gridCol w="352584">
                  <a:extLst>
                    <a:ext uri="{9D8B030D-6E8A-4147-A177-3AD203B41FA5}">
                      <a16:colId xmlns="" xmlns:a16="http://schemas.microsoft.com/office/drawing/2014/main" val="20000"/>
                    </a:ext>
                  </a:extLst>
                </a:gridCol>
                <a:gridCol w="352584">
                  <a:extLst>
                    <a:ext uri="{9D8B030D-6E8A-4147-A177-3AD203B41FA5}">
                      <a16:colId xmlns="" xmlns:a16="http://schemas.microsoft.com/office/drawing/2014/main" val="20001"/>
                    </a:ext>
                  </a:extLst>
                </a:gridCol>
                <a:gridCol w="352584">
                  <a:extLst>
                    <a:ext uri="{9D8B030D-6E8A-4147-A177-3AD203B41FA5}">
                      <a16:colId xmlns="" xmlns:a16="http://schemas.microsoft.com/office/drawing/2014/main" val="20002"/>
                    </a:ext>
                  </a:extLst>
                </a:gridCol>
                <a:gridCol w="352584">
                  <a:extLst>
                    <a:ext uri="{9D8B030D-6E8A-4147-A177-3AD203B41FA5}">
                      <a16:colId xmlns="" xmlns:a16="http://schemas.microsoft.com/office/drawing/2014/main" val="20003"/>
                    </a:ext>
                  </a:extLst>
                </a:gridCol>
                <a:gridCol w="352584">
                  <a:extLst>
                    <a:ext uri="{9D8B030D-6E8A-4147-A177-3AD203B41FA5}">
                      <a16:colId xmlns="" xmlns:a16="http://schemas.microsoft.com/office/drawing/2014/main" val="20004"/>
                    </a:ext>
                  </a:extLst>
                </a:gridCol>
                <a:gridCol w="352584">
                  <a:extLst>
                    <a:ext uri="{9D8B030D-6E8A-4147-A177-3AD203B41FA5}">
                      <a16:colId xmlns="" xmlns:a16="http://schemas.microsoft.com/office/drawing/2014/main" val="20005"/>
                    </a:ext>
                  </a:extLst>
                </a:gridCol>
                <a:gridCol w="352584">
                  <a:extLst>
                    <a:ext uri="{9D8B030D-6E8A-4147-A177-3AD203B41FA5}">
                      <a16:colId xmlns="" xmlns:a16="http://schemas.microsoft.com/office/drawing/2014/main" val="20006"/>
                    </a:ext>
                  </a:extLst>
                </a:gridCol>
                <a:gridCol w="352584">
                  <a:extLst>
                    <a:ext uri="{9D8B030D-6E8A-4147-A177-3AD203B41FA5}">
                      <a16:colId xmlns="" xmlns:a16="http://schemas.microsoft.com/office/drawing/2014/main" val="20007"/>
                    </a:ext>
                  </a:extLst>
                </a:gridCol>
                <a:gridCol w="352584">
                  <a:extLst>
                    <a:ext uri="{9D8B030D-6E8A-4147-A177-3AD203B41FA5}">
                      <a16:colId xmlns="" xmlns:a16="http://schemas.microsoft.com/office/drawing/2014/main" val="20008"/>
                    </a:ext>
                  </a:extLst>
                </a:gridCol>
                <a:gridCol w="352584">
                  <a:extLst>
                    <a:ext uri="{9D8B030D-6E8A-4147-A177-3AD203B41FA5}">
                      <a16:colId xmlns="" xmlns:a16="http://schemas.microsoft.com/office/drawing/2014/main" val="20009"/>
                    </a:ext>
                  </a:extLst>
                </a:gridCol>
              </a:tblGrid>
              <a:tr h="357190">
                <a:tc>
                  <a:txBody>
                    <a:bodyPr/>
                    <a:lstStyle/>
                    <a:p>
                      <a:pPr algn="ctr">
                        <a:lnSpc>
                          <a:spcPct val="115000"/>
                        </a:lnSpc>
                        <a:spcAft>
                          <a:spcPts val="0"/>
                        </a:spcAft>
                        <a:tabLst>
                          <a:tab pos="397510" algn="l"/>
                        </a:tabLst>
                      </a:pPr>
                      <a:r>
                        <a:rPr lang="tr-TR" sz="1800" dirty="0">
                          <a:latin typeface="Arial"/>
                          <a:ea typeface="Times New Roman"/>
                          <a:cs typeface="Times New Roman"/>
                        </a:rPr>
                        <a:t>A</a:t>
                      </a:r>
                      <a:endParaRPr lang="tr-TR" sz="2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2400" dirty="0">
                          <a:latin typeface="Calibri"/>
                          <a:ea typeface="Times New Roman"/>
                          <a:cs typeface="Times New Roman"/>
                        </a:rPr>
                        <a:t>:</a:t>
                      </a: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2400" b="1" i="1" dirty="0">
                          <a:latin typeface="Calibri"/>
                          <a:ea typeface="Times New Roman"/>
                          <a:cs typeface="Times New Roman"/>
                        </a:rPr>
                        <a:t>8</a:t>
                      </a: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0"/>
                  </a:ext>
                </a:extLst>
              </a:tr>
              <a:tr h="357190">
                <a:tc>
                  <a:txBody>
                    <a:bodyPr/>
                    <a:lstStyle/>
                    <a:p>
                      <a:pPr algn="ctr">
                        <a:lnSpc>
                          <a:spcPct val="115000"/>
                        </a:lnSpc>
                        <a:spcAft>
                          <a:spcPts val="0"/>
                        </a:spcAft>
                        <a:tabLst>
                          <a:tab pos="397510" algn="l"/>
                        </a:tabLst>
                      </a:pPr>
                      <a:r>
                        <a:rPr lang="tr-TR" sz="1800" dirty="0">
                          <a:latin typeface="Arial"/>
                          <a:ea typeface="Times New Roman"/>
                          <a:cs typeface="Times New Roman"/>
                        </a:rPr>
                        <a:t>B</a:t>
                      </a:r>
                      <a:endParaRPr lang="tr-TR" sz="2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2400" dirty="0">
                          <a:latin typeface="Calibri"/>
                          <a:ea typeface="Times New Roman"/>
                          <a:cs typeface="Times New Roman"/>
                        </a:rPr>
                        <a:t>:</a:t>
                      </a: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24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1"/>
                  </a:ext>
                </a:extLst>
              </a:tr>
              <a:tr h="357190">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5" name="4 Dikdörtgen"/>
          <p:cNvSpPr/>
          <p:nvPr/>
        </p:nvSpPr>
        <p:spPr>
          <a:xfrm>
            <a:off x="428596" y="1714488"/>
            <a:ext cx="6643734" cy="2246769"/>
          </a:xfrm>
          <a:prstGeom prst="rect">
            <a:avLst/>
          </a:prstGeom>
        </p:spPr>
        <p:txBody>
          <a:bodyPr wrap="square">
            <a:spAutoFit/>
          </a:bodyPr>
          <a:lstStyle/>
          <a:p>
            <a:r>
              <a:rPr lang="it-IT" sz="2000" dirty="0"/>
              <a:t>int a;</a:t>
            </a:r>
          </a:p>
          <a:p>
            <a:r>
              <a:rPr lang="it-IT" sz="2000" dirty="0"/>
              <a:t>printf("A:");</a:t>
            </a:r>
          </a:p>
          <a:p>
            <a:r>
              <a:rPr lang="it-IT" sz="2000" dirty="0"/>
              <a:t>scanf("%d", &amp;a);</a:t>
            </a:r>
          </a:p>
          <a:p>
            <a:r>
              <a:rPr lang="it-IT" sz="2000" dirty="0"/>
              <a:t>int dizi[a];</a:t>
            </a:r>
          </a:p>
          <a:p>
            <a:r>
              <a:rPr lang="it-IT" sz="2000" dirty="0"/>
              <a:t>dizi[0]=3;</a:t>
            </a:r>
          </a:p>
          <a:p>
            <a:r>
              <a:rPr lang="it-IT" sz="2000" dirty="0"/>
              <a:t>dizi[2]=2;</a:t>
            </a:r>
          </a:p>
          <a:p>
            <a:r>
              <a:rPr lang="it-IT" sz="2000" dirty="0"/>
              <a:t>printf("B:%d%d%d", dizi[2], dizi[0], dizi[0</a:t>
            </a:r>
            <a:r>
              <a:rPr lang="tr-TR" sz="2000" dirty="0"/>
              <a:t>*5</a:t>
            </a:r>
            <a:r>
              <a:rPr lang="it-IT" sz="2000" dirty="0"/>
              <a:t>]*dizi[</a:t>
            </a:r>
            <a:r>
              <a:rPr lang="tr-TR" sz="2000" dirty="0"/>
              <a:t>3-1</a:t>
            </a:r>
            <a:r>
              <a:rPr lang="it-IT" sz="2000" dirty="0"/>
              <a:t>]);</a:t>
            </a:r>
          </a:p>
        </p:txBody>
      </p:sp>
      <p:sp>
        <p:nvSpPr>
          <p:cNvPr id="7" name="6 Metin kutusu"/>
          <p:cNvSpPr txBox="1"/>
          <p:nvPr/>
        </p:nvSpPr>
        <p:spPr>
          <a:xfrm>
            <a:off x="6715140" y="2857496"/>
            <a:ext cx="2000264" cy="1323439"/>
          </a:xfrm>
          <a:prstGeom prst="rect">
            <a:avLst/>
          </a:prstGeom>
          <a:noFill/>
        </p:spPr>
        <p:txBody>
          <a:bodyPr wrap="square" rtlCol="0">
            <a:spAutoFit/>
          </a:bodyPr>
          <a:lstStyle/>
          <a:p>
            <a:r>
              <a:rPr lang="tr-TR" sz="1600" dirty="0"/>
              <a:t>a değeri 3’den küçük girilirse derleyici hata vermeyebilir ama kod hatalı hale gelir. Neden?</a:t>
            </a:r>
          </a:p>
        </p:txBody>
      </p:sp>
      <p:sp>
        <p:nvSpPr>
          <p:cNvPr id="8" name="7 Metin kutusu"/>
          <p:cNvSpPr txBox="1"/>
          <p:nvPr/>
        </p:nvSpPr>
        <p:spPr>
          <a:xfrm>
            <a:off x="4286248" y="4500570"/>
            <a:ext cx="4714908" cy="1569660"/>
          </a:xfrm>
          <a:prstGeom prst="rect">
            <a:avLst/>
          </a:prstGeom>
          <a:noFill/>
        </p:spPr>
        <p:txBody>
          <a:bodyPr wrap="square" rtlCol="0">
            <a:spAutoFit/>
          </a:bodyPr>
          <a:lstStyle/>
          <a:p>
            <a:r>
              <a:rPr lang="tr-TR" sz="1600" i="1" dirty="0"/>
              <a:t>Çünkü dizi[2] kullanılarak dizinin minimum 3 elemanlı olacağı varsayılmıştı. a değeri 3’den küçük olursa derleyici dizi için hafızada ayrılan yerin dışına değer kaydı yapacak ve kodun devamında o alan AYIRT EDİLMİŞ(</a:t>
            </a:r>
            <a:r>
              <a:rPr lang="tr-TR" sz="1600" i="1" dirty="0" err="1"/>
              <a:t>reserved</a:t>
            </a:r>
            <a:r>
              <a:rPr lang="tr-TR" sz="1600" i="1" dirty="0"/>
              <a:t>) olmadığı için oradaki kaydın üstüne başka kayıtlar yapılabilecek.</a:t>
            </a:r>
          </a:p>
        </p:txBody>
      </p:sp>
      <p:cxnSp>
        <p:nvCxnSpPr>
          <p:cNvPr id="16" name="15 Düz Ok Bağlayıcısı"/>
          <p:cNvCxnSpPr/>
          <p:nvPr/>
        </p:nvCxnSpPr>
        <p:spPr>
          <a:xfrm rot="10800000" flipV="1">
            <a:off x="6286512" y="4214818"/>
            <a:ext cx="642942"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srcRect/>
          <a:stretch>
            <a:fillRect/>
          </a:stretch>
        </p:blipFill>
        <p:spPr bwMode="auto">
          <a:xfrm>
            <a:off x="857224" y="4286256"/>
            <a:ext cx="3169621" cy="1766895"/>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8"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amond(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381000" y="1143000"/>
            <a:ext cx="8534400" cy="5105400"/>
          </a:xfrm>
          <a:noFill/>
          <a:ln/>
        </p:spPr>
        <p:txBody>
          <a:bodyPr>
            <a:normAutofit/>
          </a:bodyPr>
          <a:lstStyle/>
          <a:p>
            <a:r>
              <a:rPr lang="en-US" sz="2000" dirty="0"/>
              <a:t>Each element in an array has a </a:t>
            </a:r>
            <a:r>
              <a:rPr lang="en-US" sz="2000" b="1" dirty="0"/>
              <a:t>subscript </a:t>
            </a:r>
            <a:r>
              <a:rPr lang="en-US" sz="2000" dirty="0"/>
              <a:t>(</a:t>
            </a:r>
            <a:r>
              <a:rPr lang="en-US" sz="2000" b="1" dirty="0"/>
              <a:t>index</a:t>
            </a:r>
            <a:r>
              <a:rPr lang="en-US" sz="2000" dirty="0"/>
              <a:t>) associated with it.</a:t>
            </a:r>
          </a:p>
          <a:p>
            <a:pPr>
              <a:buFontTx/>
              <a:buNone/>
            </a:pPr>
            <a:endParaRPr lang="en-US" sz="2000" dirty="0"/>
          </a:p>
          <a:p>
            <a:endParaRPr lang="en-US" sz="2000" dirty="0"/>
          </a:p>
          <a:p>
            <a:endParaRPr lang="tr-TR" sz="2000" u="sng" dirty="0"/>
          </a:p>
          <a:p>
            <a:r>
              <a:rPr lang="en-US" sz="2000" u="sng" dirty="0"/>
              <a:t>Subscripts are integers and always begin at zero</a:t>
            </a:r>
            <a:r>
              <a:rPr lang="en-US" sz="2000" dirty="0"/>
              <a:t>.</a:t>
            </a:r>
          </a:p>
          <a:p>
            <a:r>
              <a:rPr lang="en-US" sz="2000" dirty="0"/>
              <a:t>Values of individual elements can be accessed by </a:t>
            </a:r>
            <a:r>
              <a:rPr lang="en-US" sz="2000" b="1" dirty="0"/>
              <a:t>indexing</a:t>
            </a:r>
            <a:r>
              <a:rPr lang="en-US" sz="2000" dirty="0"/>
              <a:t> into the array.  For example,</a:t>
            </a:r>
          </a:p>
          <a:p>
            <a:pPr>
              <a:buFontTx/>
              <a:buNone/>
            </a:pPr>
            <a:r>
              <a:rPr lang="en-US" sz="2000" dirty="0"/>
              <a:t>		</a:t>
            </a:r>
            <a:r>
              <a:rPr lang="en-US" sz="1800" dirty="0" err="1"/>
              <a:t>printf</a:t>
            </a:r>
            <a:r>
              <a:rPr lang="en-US" sz="1800" dirty="0"/>
              <a:t>(</a:t>
            </a:r>
            <a:r>
              <a:rPr lang="ja-JP" altLang="en-US" sz="1800" dirty="0">
                <a:latin typeface="Arial"/>
              </a:rPr>
              <a:t>“</a:t>
            </a:r>
            <a:r>
              <a:rPr lang="en-US" sz="1800" dirty="0"/>
              <a:t>The third element = %d.\n</a:t>
            </a:r>
            <a:r>
              <a:rPr lang="ja-JP" altLang="en-US" sz="1800" dirty="0">
                <a:latin typeface="Arial"/>
              </a:rPr>
              <a:t>”</a:t>
            </a:r>
            <a:r>
              <a:rPr lang="en-US" sz="1800" dirty="0"/>
              <a:t>, numbers[2]);</a:t>
            </a:r>
          </a:p>
          <a:p>
            <a:pPr>
              <a:buFontTx/>
              <a:buNone/>
            </a:pPr>
            <a:r>
              <a:rPr lang="en-US" sz="1800" dirty="0"/>
              <a:t>	</a:t>
            </a:r>
            <a:r>
              <a:rPr lang="en-US" sz="2000" dirty="0"/>
              <a:t>would give the output</a:t>
            </a:r>
            <a:endParaRPr lang="en-US" sz="1800" dirty="0"/>
          </a:p>
          <a:p>
            <a:pPr>
              <a:buFontTx/>
              <a:buNone/>
            </a:pPr>
            <a:r>
              <a:rPr lang="en-US" sz="1800" dirty="0"/>
              <a:t>		The third element = 6.</a:t>
            </a:r>
            <a:endParaRPr lang="en-US" sz="2000" dirty="0"/>
          </a:p>
        </p:txBody>
      </p:sp>
      <p:sp>
        <p:nvSpPr>
          <p:cNvPr id="8194" name="Rectangle 2"/>
          <p:cNvSpPr>
            <a:spLocks noGrp="1" noChangeArrowheads="1"/>
          </p:cNvSpPr>
          <p:nvPr>
            <p:ph type="title"/>
          </p:nvPr>
        </p:nvSpPr>
        <p:spPr>
          <a:noFill/>
          <a:ln/>
        </p:spPr>
        <p:txBody>
          <a:bodyPr/>
          <a:lstStyle/>
          <a:p>
            <a:r>
              <a:rPr lang="tr-TR" dirty="0"/>
              <a:t>Diziler</a:t>
            </a:r>
            <a:endParaRPr lang="en-US" dirty="0"/>
          </a:p>
        </p:txBody>
      </p:sp>
      <p:sp>
        <p:nvSpPr>
          <p:cNvPr id="8197" name="Text Box 5"/>
          <p:cNvSpPr txBox="1">
            <a:spLocks noChangeArrowheads="1"/>
          </p:cNvSpPr>
          <p:nvPr/>
        </p:nvSpPr>
        <p:spPr bwMode="auto">
          <a:xfrm>
            <a:off x="482600" y="2784530"/>
            <a:ext cx="640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8198" name="Rectangle 6"/>
          <p:cNvSpPr>
            <a:spLocks noChangeArrowheads="1"/>
          </p:cNvSpPr>
          <p:nvPr/>
        </p:nvSpPr>
        <p:spPr bwMode="auto">
          <a:xfrm>
            <a:off x="3282950" y="15938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9" name="Rectangle 7"/>
          <p:cNvSpPr>
            <a:spLocks noChangeArrowheads="1"/>
          </p:cNvSpPr>
          <p:nvPr/>
        </p:nvSpPr>
        <p:spPr bwMode="auto">
          <a:xfrm>
            <a:off x="3816350" y="15938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0" name="Rectangle 8"/>
          <p:cNvSpPr>
            <a:spLocks noChangeArrowheads="1"/>
          </p:cNvSpPr>
          <p:nvPr/>
        </p:nvSpPr>
        <p:spPr bwMode="auto">
          <a:xfrm>
            <a:off x="4349750" y="15938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1" name="Rectangle 9"/>
          <p:cNvSpPr>
            <a:spLocks noChangeArrowheads="1"/>
          </p:cNvSpPr>
          <p:nvPr/>
        </p:nvSpPr>
        <p:spPr bwMode="auto">
          <a:xfrm>
            <a:off x="4883150" y="15938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 name="Rectangle 10"/>
          <p:cNvSpPr>
            <a:spLocks noChangeArrowheads="1"/>
          </p:cNvSpPr>
          <p:nvPr/>
        </p:nvSpPr>
        <p:spPr bwMode="auto">
          <a:xfrm>
            <a:off x="5416550" y="15938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3" name="Rectangle 11"/>
          <p:cNvSpPr>
            <a:spLocks noChangeArrowheads="1"/>
          </p:cNvSpPr>
          <p:nvPr/>
        </p:nvSpPr>
        <p:spPr bwMode="auto">
          <a:xfrm>
            <a:off x="3332163" y="1643063"/>
            <a:ext cx="350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5</a:t>
            </a:r>
          </a:p>
        </p:txBody>
      </p:sp>
      <p:sp>
        <p:nvSpPr>
          <p:cNvPr id="8204" name="Rectangle 12"/>
          <p:cNvSpPr>
            <a:spLocks noChangeArrowheads="1"/>
          </p:cNvSpPr>
          <p:nvPr/>
        </p:nvSpPr>
        <p:spPr bwMode="auto">
          <a:xfrm>
            <a:off x="3865563" y="1643063"/>
            <a:ext cx="350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2</a:t>
            </a:r>
          </a:p>
        </p:txBody>
      </p:sp>
      <p:sp>
        <p:nvSpPr>
          <p:cNvPr id="8205" name="Rectangle 13"/>
          <p:cNvSpPr>
            <a:spLocks noChangeArrowheads="1"/>
          </p:cNvSpPr>
          <p:nvPr/>
        </p:nvSpPr>
        <p:spPr bwMode="auto">
          <a:xfrm>
            <a:off x="4398963" y="1643063"/>
            <a:ext cx="350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6</a:t>
            </a:r>
          </a:p>
        </p:txBody>
      </p:sp>
      <p:sp>
        <p:nvSpPr>
          <p:cNvPr id="8206" name="Rectangle 14"/>
          <p:cNvSpPr>
            <a:spLocks noChangeArrowheads="1"/>
          </p:cNvSpPr>
          <p:nvPr/>
        </p:nvSpPr>
        <p:spPr bwMode="auto">
          <a:xfrm>
            <a:off x="4932363" y="1643063"/>
            <a:ext cx="350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9</a:t>
            </a:r>
          </a:p>
        </p:txBody>
      </p:sp>
      <p:sp>
        <p:nvSpPr>
          <p:cNvPr id="8207" name="Rectangle 15"/>
          <p:cNvSpPr>
            <a:spLocks noChangeArrowheads="1"/>
          </p:cNvSpPr>
          <p:nvPr/>
        </p:nvSpPr>
        <p:spPr bwMode="auto">
          <a:xfrm>
            <a:off x="5465763" y="1643063"/>
            <a:ext cx="350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3</a:t>
            </a:r>
          </a:p>
        </p:txBody>
      </p:sp>
      <p:sp>
        <p:nvSpPr>
          <p:cNvPr id="8208" name="Rectangle 16"/>
          <p:cNvSpPr>
            <a:spLocks noChangeArrowheads="1"/>
          </p:cNvSpPr>
          <p:nvPr/>
        </p:nvSpPr>
        <p:spPr bwMode="auto">
          <a:xfrm>
            <a:off x="2000232" y="1643050"/>
            <a:ext cx="697115"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tr-TR" b="1" dirty="0" err="1"/>
              <a:t>value</a:t>
            </a:r>
            <a:endParaRPr lang="en-US" b="1" dirty="0"/>
          </a:p>
        </p:txBody>
      </p:sp>
      <p:sp>
        <p:nvSpPr>
          <p:cNvPr id="8209" name="Rectangle 17"/>
          <p:cNvSpPr>
            <a:spLocks noChangeArrowheads="1"/>
          </p:cNvSpPr>
          <p:nvPr/>
        </p:nvSpPr>
        <p:spPr bwMode="auto">
          <a:xfrm>
            <a:off x="3332163" y="2100263"/>
            <a:ext cx="3144837"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r>
              <a:rPr lang="en-US" b="1" dirty="0"/>
              <a:t>0     </a:t>
            </a:r>
            <a:r>
              <a:rPr lang="tr-TR" b="1" dirty="0"/>
              <a:t> </a:t>
            </a:r>
            <a:r>
              <a:rPr lang="en-US" b="1" dirty="0"/>
              <a:t> 1      </a:t>
            </a:r>
            <a:r>
              <a:rPr lang="tr-TR" b="1" dirty="0"/>
              <a:t> </a:t>
            </a:r>
            <a:r>
              <a:rPr lang="en-US" b="1" dirty="0"/>
              <a:t> 2     </a:t>
            </a:r>
            <a:r>
              <a:rPr lang="tr-TR" b="1" dirty="0"/>
              <a:t> </a:t>
            </a:r>
            <a:r>
              <a:rPr lang="en-US" b="1" dirty="0"/>
              <a:t>  3   </a:t>
            </a:r>
            <a:r>
              <a:rPr lang="tr-TR" b="1" dirty="0"/>
              <a:t>   </a:t>
            </a:r>
            <a:r>
              <a:rPr lang="en-US" b="1" dirty="0"/>
              <a:t>  4</a:t>
            </a:r>
          </a:p>
        </p:txBody>
      </p:sp>
      <p:sp>
        <p:nvSpPr>
          <p:cNvPr id="8210" name="AutoShape 18"/>
          <p:cNvSpPr>
            <a:spLocks noChangeArrowheads="1"/>
          </p:cNvSpPr>
          <p:nvPr/>
        </p:nvSpPr>
        <p:spPr bwMode="auto">
          <a:xfrm>
            <a:off x="2770188" y="1798041"/>
            <a:ext cx="368300" cy="215900"/>
          </a:xfrm>
          <a:prstGeom prst="rightArrow">
            <a:avLst>
              <a:gd name="adj1" fmla="val 50000"/>
              <a:gd name="adj2" fmla="val 85302"/>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5-Point Star 2"/>
          <p:cNvSpPr/>
          <p:nvPr/>
        </p:nvSpPr>
        <p:spPr>
          <a:xfrm>
            <a:off x="7245191" y="1417638"/>
            <a:ext cx="1670210" cy="1481532"/>
          </a:xfrm>
          <a:prstGeom prst="star5">
            <a:avLst/>
          </a:prstGeom>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937250" y="4310862"/>
            <a:ext cx="2749550" cy="738664"/>
          </a:xfrm>
          <a:prstGeom prst="rect">
            <a:avLst/>
          </a:prstGeom>
          <a:noFill/>
        </p:spPr>
        <p:txBody>
          <a:bodyPr wrap="square" rtlCol="0">
            <a:spAutoFit/>
          </a:bodyPr>
          <a:lstStyle/>
          <a:p>
            <a:r>
              <a:rPr lang="en-US" sz="1400" b="1" dirty="0">
                <a:solidFill>
                  <a:srgbClr val="FF0000"/>
                </a:solidFill>
              </a:rPr>
              <a:t>IMPORTANT. This is perhaps the most common mistake among beginners</a:t>
            </a:r>
          </a:p>
        </p:txBody>
      </p:sp>
      <p:cxnSp>
        <p:nvCxnSpPr>
          <p:cNvPr id="6" name="Curved Connector 5"/>
          <p:cNvCxnSpPr/>
          <p:nvPr/>
        </p:nvCxnSpPr>
        <p:spPr>
          <a:xfrm flipV="1">
            <a:off x="3790950" y="4610100"/>
            <a:ext cx="2146300" cy="324855"/>
          </a:xfrm>
          <a:prstGeom prst="curvedConnector3">
            <a:avLst>
              <a:gd name="adj1" fmla="val 50000"/>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5-Point Star 7"/>
          <p:cNvSpPr/>
          <p:nvPr/>
        </p:nvSpPr>
        <p:spPr>
          <a:xfrm>
            <a:off x="3000364" y="4214818"/>
            <a:ext cx="938212" cy="81280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22" name="AutoShape 18"/>
          <p:cNvSpPr>
            <a:spLocks noChangeArrowheads="1"/>
          </p:cNvSpPr>
          <p:nvPr/>
        </p:nvSpPr>
        <p:spPr bwMode="auto">
          <a:xfrm>
            <a:off x="2928926" y="2214554"/>
            <a:ext cx="368300" cy="215900"/>
          </a:xfrm>
          <a:prstGeom prst="rightArrow">
            <a:avLst>
              <a:gd name="adj1" fmla="val 50000"/>
              <a:gd name="adj2" fmla="val 85302"/>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Rectangle 16"/>
          <p:cNvSpPr>
            <a:spLocks noChangeArrowheads="1"/>
          </p:cNvSpPr>
          <p:nvPr/>
        </p:nvSpPr>
        <p:spPr bwMode="auto">
          <a:xfrm>
            <a:off x="2143108" y="2143116"/>
            <a:ext cx="703335"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tr-TR" b="1" dirty="0" err="1"/>
              <a:t>index</a:t>
            </a:r>
            <a:endParaRPr lang="en-US" b="1" dirty="0"/>
          </a:p>
        </p:txBody>
      </p:sp>
    </p:spTree>
    <p:extLst>
      <p:ext uri="{BB962C8B-B14F-4D97-AF65-F5344CB8AC3E}">
        <p14:creationId xmlns="" xmlns:p14="http://schemas.microsoft.com/office/powerpoint/2010/main" val="20901444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Bunu biliyor muydunuz?</a:t>
            </a:r>
            <a:endParaRPr lang="en-US" dirty="0"/>
          </a:p>
        </p:txBody>
      </p:sp>
      <p:sp>
        <p:nvSpPr>
          <p:cNvPr id="3" name="Content Placeholder 2"/>
          <p:cNvSpPr>
            <a:spLocks noGrp="1"/>
          </p:cNvSpPr>
          <p:nvPr>
            <p:ph sz="quarter" idx="1"/>
          </p:nvPr>
        </p:nvSpPr>
        <p:spPr/>
        <p:txBody>
          <a:bodyPr/>
          <a:lstStyle/>
          <a:p>
            <a:r>
              <a:rPr lang="en-US" dirty="0"/>
              <a:t>The first large-scale electronic digital computer:</a:t>
            </a:r>
          </a:p>
          <a:p>
            <a:endParaRPr lang="en-US" dirty="0"/>
          </a:p>
          <a:p>
            <a:pPr marL="0" indent="0">
              <a:buNone/>
            </a:pPr>
            <a:r>
              <a:rPr lang="en-US" sz="2000" dirty="0"/>
              <a:t>University of </a:t>
            </a:r>
          </a:p>
          <a:p>
            <a:pPr marL="0" indent="0">
              <a:buNone/>
            </a:pPr>
            <a:r>
              <a:rPr lang="en-US" sz="2000" dirty="0"/>
              <a:t>Pennsylvania </a:t>
            </a:r>
            <a:r>
              <a:rPr lang="tr-TR" sz="2000" dirty="0"/>
              <a:t>in</a:t>
            </a:r>
          </a:p>
          <a:p>
            <a:pPr marL="0" indent="0">
              <a:buNone/>
            </a:pPr>
            <a:r>
              <a:rPr lang="en-US" sz="2800" b="1" dirty="0"/>
              <a:t>1946</a:t>
            </a:r>
            <a:r>
              <a:rPr lang="en-US" sz="2000" dirty="0"/>
              <a:t>.</a:t>
            </a:r>
          </a:p>
          <a:p>
            <a:pPr marL="0" indent="0">
              <a:buNone/>
            </a:pPr>
            <a:r>
              <a:rPr lang="en-US" sz="2000" dirty="0"/>
              <a:t>It weighted </a:t>
            </a:r>
            <a:endParaRPr lang="tr-TR" sz="2000" dirty="0"/>
          </a:p>
          <a:p>
            <a:pPr marL="0" indent="0">
              <a:buNone/>
            </a:pPr>
            <a:r>
              <a:rPr lang="en-US" sz="2800" b="1" dirty="0"/>
              <a:t>30 tons </a:t>
            </a:r>
            <a:endParaRPr lang="tr-TR" sz="2800" b="1" dirty="0"/>
          </a:p>
          <a:p>
            <a:pPr marL="0" indent="0">
              <a:buNone/>
            </a:pPr>
            <a:r>
              <a:rPr lang="en-US" sz="2000" dirty="0"/>
              <a:t>And</a:t>
            </a:r>
            <a:r>
              <a:rPr lang="tr-TR" sz="2000" dirty="0"/>
              <a:t> </a:t>
            </a:r>
            <a:r>
              <a:rPr lang="en-US" sz="2000" dirty="0"/>
              <a:t>took up </a:t>
            </a:r>
            <a:endParaRPr lang="tr-TR" sz="2000" dirty="0"/>
          </a:p>
          <a:p>
            <a:pPr marL="0" indent="0">
              <a:buNone/>
            </a:pPr>
            <a:r>
              <a:rPr lang="en-US" sz="2800" b="1" dirty="0"/>
              <a:t>167 m</a:t>
            </a:r>
            <a:r>
              <a:rPr lang="en-US" sz="2800" b="1" baseline="30000" dirty="0"/>
              <a:t>2</a:t>
            </a:r>
            <a:r>
              <a:rPr lang="en-US" sz="2800" b="1" dirty="0"/>
              <a:t> </a:t>
            </a:r>
            <a:r>
              <a:rPr lang="en-US" sz="2000" dirty="0"/>
              <a:t>.</a:t>
            </a:r>
            <a:endParaRPr lang="en-US" sz="2000" baseline="30000" dirty="0"/>
          </a:p>
          <a:p>
            <a:endParaRPr lang="en-US" dirty="0"/>
          </a:p>
          <a:p>
            <a:endParaRPr lang="en-US"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5" name="Picture 4" descr="Eniac.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27763" y="2413001"/>
            <a:ext cx="4260273" cy="32556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 xmlns:p14="http://schemas.microsoft.com/office/powerpoint/2010/main" val="32661482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ox(in)">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ox(in)">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Dizilerin İncelikleri</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400" dirty="0">
                <a:solidFill>
                  <a:schemeClr val="tx1"/>
                </a:solidFill>
              </a:rPr>
              <a:t> Dizi elemanlarının </a:t>
            </a:r>
            <a:r>
              <a:rPr lang="tr-TR" sz="2400" b="1" dirty="0">
                <a:solidFill>
                  <a:schemeClr val="tx1"/>
                </a:solidFill>
              </a:rPr>
              <a:t>türü aynı olmalıdır</a:t>
            </a:r>
            <a:r>
              <a:rPr lang="tr-TR" sz="2400" dirty="0">
                <a:solidFill>
                  <a:schemeClr val="tx1"/>
                </a:solidFill>
              </a:rPr>
              <a:t>. Diziler tanımlanırken dizilerin hangi türde veri tutacağı önceden belirlenir ve diziye atılacak elemanların türünün dizinin türüyle uyumlu olması gerekir. </a:t>
            </a:r>
          </a:p>
          <a:p>
            <a:pPr algn="just">
              <a:buFont typeface="Wingdings" pitchFamily="2" charset="2"/>
              <a:buChar char="§"/>
            </a:pPr>
            <a:r>
              <a:rPr lang="tr-TR" sz="2400" dirty="0">
                <a:solidFill>
                  <a:schemeClr val="tx1"/>
                </a:solidFill>
              </a:rPr>
              <a:t>Bir dizi </a:t>
            </a:r>
            <a:r>
              <a:rPr lang="tr-TR" sz="2400" b="1" dirty="0">
                <a:solidFill>
                  <a:schemeClr val="tx1"/>
                </a:solidFill>
              </a:rPr>
              <a:t>hem </a:t>
            </a:r>
            <a:r>
              <a:rPr lang="tr-TR" sz="2400" b="1" dirty="0" err="1">
                <a:solidFill>
                  <a:schemeClr val="tx1"/>
                </a:solidFill>
              </a:rPr>
              <a:t>double</a:t>
            </a:r>
            <a:r>
              <a:rPr lang="tr-TR" sz="2400" b="1" dirty="0">
                <a:solidFill>
                  <a:schemeClr val="tx1"/>
                </a:solidFill>
              </a:rPr>
              <a:t>, hem </a:t>
            </a:r>
            <a:r>
              <a:rPr lang="tr-TR" b="1" dirty="0" err="1">
                <a:solidFill>
                  <a:schemeClr val="tx1"/>
                </a:solidFill>
              </a:rPr>
              <a:t>int</a:t>
            </a:r>
            <a:r>
              <a:rPr lang="tr-TR" sz="2400" b="1" dirty="0">
                <a:solidFill>
                  <a:schemeClr val="tx1"/>
                </a:solidFill>
              </a:rPr>
              <a:t>, hem </a:t>
            </a:r>
            <a:r>
              <a:rPr lang="tr-TR" sz="2400" b="1" dirty="0" err="1">
                <a:solidFill>
                  <a:schemeClr val="tx1"/>
                </a:solidFill>
              </a:rPr>
              <a:t>char</a:t>
            </a:r>
            <a:r>
              <a:rPr lang="tr-TR" sz="2400" dirty="0">
                <a:solidFill>
                  <a:schemeClr val="tx1"/>
                </a:solidFill>
              </a:rPr>
              <a:t> değişkenlerini bir arada tutamaz. </a:t>
            </a:r>
          </a:p>
          <a:p>
            <a:pPr lvl="1" algn="just">
              <a:buFont typeface="Wingdings" pitchFamily="2" charset="2"/>
              <a:buChar char="§"/>
            </a:pPr>
            <a:r>
              <a:rPr lang="tr-TR" sz="2100" dirty="0">
                <a:solidFill>
                  <a:schemeClr val="tx1"/>
                </a:solidFill>
              </a:rPr>
              <a:t>Bu durum yan yana adres alanlarıyla ilgilidir. Dizilerin adres alanları yan yanadır ancak veri büyüklüğüne göre adres alanı alınacaktır. Örneğin </a:t>
            </a:r>
            <a:r>
              <a:rPr lang="tr-TR" sz="2100" dirty="0" err="1">
                <a:solidFill>
                  <a:schemeClr val="tx1"/>
                </a:solidFill>
              </a:rPr>
              <a:t>int</a:t>
            </a:r>
            <a:r>
              <a:rPr lang="tr-TR" sz="2100" dirty="0">
                <a:solidFill>
                  <a:schemeClr val="tx1"/>
                </a:solidFill>
              </a:rPr>
              <a:t> türünde bir dizi tanımlarsanız 4 baytlık adres alanları alınır -programın çalıştığı sisteme göre farklılık gösterebilir-. Siz bu alana </a:t>
            </a:r>
            <a:r>
              <a:rPr lang="tr-TR" sz="2100" dirty="0" err="1">
                <a:solidFill>
                  <a:schemeClr val="tx1"/>
                </a:solidFill>
              </a:rPr>
              <a:t>double</a:t>
            </a:r>
            <a:r>
              <a:rPr lang="tr-TR" sz="2100" dirty="0">
                <a:solidFill>
                  <a:schemeClr val="tx1"/>
                </a:solidFill>
              </a:rPr>
              <a:t> (8 bayt) bir değer atayamazsınız.</a:t>
            </a:r>
          </a:p>
        </p:txBody>
      </p:sp>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a:solidFill>
                  <a:schemeClr val="tx2">
                    <a:lumMod val="60000"/>
                    <a:lumOff val="40000"/>
                  </a:schemeClr>
                </a:solidFill>
              </a:rPr>
              <a:t>Dizilerin İncelikleri</a:t>
            </a: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400" dirty="0">
                <a:solidFill>
                  <a:schemeClr val="tx1"/>
                </a:solidFill>
              </a:rPr>
              <a:t> Dizilerin kapasitesi tanımlanırken </a:t>
            </a:r>
            <a:r>
              <a:rPr lang="tr-TR" sz="2400" b="1" dirty="0">
                <a:solidFill>
                  <a:schemeClr val="tx1"/>
                </a:solidFill>
              </a:rPr>
              <a:t>belirtilmelidir</a:t>
            </a:r>
            <a:r>
              <a:rPr lang="tr-TR" sz="2400" b="1" dirty="0"/>
              <a:t>. </a:t>
            </a:r>
            <a:r>
              <a:rPr lang="tr-TR" sz="2400" dirty="0"/>
              <a:t>Dizilerin kapasitesi </a:t>
            </a:r>
            <a:r>
              <a:rPr lang="tr-TR" sz="2400" dirty="0">
                <a:solidFill>
                  <a:schemeClr val="tx1"/>
                </a:solidFill>
              </a:rPr>
              <a:t>program sırasında sabit kalır. Yani, program çalışırken dizilerin kapasitesi </a:t>
            </a:r>
            <a:r>
              <a:rPr lang="tr-TR" sz="2400" b="1" dirty="0">
                <a:solidFill>
                  <a:schemeClr val="tx1"/>
                </a:solidFill>
              </a:rPr>
              <a:t>değiştirilemez</a:t>
            </a:r>
            <a:r>
              <a:rPr lang="tr-TR" sz="2400" dirty="0">
                <a:solidFill>
                  <a:schemeClr val="tx1"/>
                </a:solidFill>
              </a:rPr>
              <a:t>.</a:t>
            </a:r>
          </a:p>
          <a:p>
            <a:pPr lvl="1" algn="just">
              <a:buFont typeface="Wingdings" pitchFamily="2" charset="2"/>
              <a:buChar char="§"/>
            </a:pPr>
            <a:r>
              <a:rPr lang="tr-TR" sz="2100" dirty="0">
                <a:solidFill>
                  <a:schemeClr val="tx1"/>
                </a:solidFill>
              </a:rPr>
              <a:t>Diziler yan yana adres alanlarında saklanır. Dizilerin birçok avantajı bu adres alanlarının yan yana olmasından gelir. Eğer dizinin kapasitesi değiştirilseydi dizinin bittiği yerdeki adrese yeni elemanlar eklenmek istenecekti, ancak o adres alanı boş olmayabilir. Bu yüzden diziler tanımlanırken kapasiteleri önceden belirlenir ve </a:t>
            </a:r>
            <a:r>
              <a:rPr lang="tr-TR" sz="2100" b="1" dirty="0">
                <a:solidFill>
                  <a:schemeClr val="tx1"/>
                </a:solidFill>
              </a:rPr>
              <a:t>program boyunca kapasiteleri sabit kalır.</a:t>
            </a:r>
          </a:p>
        </p:txBody>
      </p:sp>
      <p:grpSp>
        <p:nvGrpSpPr>
          <p:cNvPr id="4" name="Group 2"/>
          <p:cNvGrpSpPr/>
          <p:nvPr/>
        </p:nvGrpSpPr>
        <p:grpSpPr>
          <a:xfrm>
            <a:off x="9286908" y="3929066"/>
            <a:ext cx="6061144" cy="1806256"/>
            <a:chOff x="9597956" y="301625"/>
            <a:chExt cx="6061144" cy="1806256"/>
          </a:xfrm>
        </p:grpSpPr>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9597956" y="301625"/>
              <a:ext cx="6061144" cy="12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ounded Rectangle 1"/>
            <p:cNvSpPr/>
            <p:nvPr/>
          </p:nvSpPr>
          <p:spPr>
            <a:xfrm>
              <a:off x="11487150"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di</a:t>
              </a:r>
              <a:endParaRPr lang="tr-TR" sz="4400" dirty="0">
                <a:solidFill>
                  <a:srgbClr val="FF0000"/>
                </a:solidFill>
              </a:endParaRPr>
            </a:p>
          </p:txBody>
        </p:sp>
        <p:sp>
          <p:nvSpPr>
            <p:cNvPr id="7"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zi</a:t>
              </a:r>
              <a:endParaRPr lang="tr-TR" sz="4400" dirty="0">
                <a:solidFill>
                  <a:srgbClr val="FF0000"/>
                </a:solidFill>
              </a:endParaRPr>
            </a:p>
          </p:txBody>
        </p:sp>
        <p:sp>
          <p:nvSpPr>
            <p:cNvPr id="8"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a:solidFill>
                    <a:srgbClr val="FF0000"/>
                  </a:solidFill>
                </a:rPr>
                <a:t>ler</a:t>
              </a:r>
              <a:endParaRPr lang="tr-TR" sz="4400" dirty="0">
                <a:solidFill>
                  <a:srgbClr val="FF0000"/>
                </a:solidFill>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61111E-6 -4.44444E-6 L -1.95296 -4.44444E-6 " pathEditMode="relative" rAng="0" ptsTypes="AA">
                                      <p:cBhvr>
                                        <p:cTn id="6" dur="25000" fill="hold"/>
                                        <p:tgtEl>
                                          <p:spTgt spid="4"/>
                                        </p:tgtEl>
                                        <p:attrNameLst>
                                          <p:attrName>ppt_x</p:attrName>
                                          <p:attrName>ppt_y</p:attrName>
                                        </p:attrNameLst>
                                      </p:cBhvr>
                                      <p:rCtr x="-976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a:solidFill>
                  <a:schemeClr val="tx2">
                    <a:lumMod val="60000"/>
                    <a:lumOff val="40000"/>
                  </a:schemeClr>
                </a:solidFill>
              </a:rPr>
              <a:t>Dizilerin Tanımlanması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b="1" dirty="0">
                <a:solidFill>
                  <a:schemeClr val="tx1"/>
                </a:solidFill>
              </a:rPr>
              <a:t>Hatalı Dizi Tanımları:</a:t>
            </a:r>
          </a:p>
          <a:p>
            <a:pPr algn="just">
              <a:buFont typeface="Wingdings" pitchFamily="2" charset="2"/>
              <a:buChar char="§"/>
            </a:pPr>
            <a:r>
              <a:rPr lang="tr-TR" sz="3200" dirty="0">
                <a:solidFill>
                  <a:srgbClr val="FF0000"/>
                </a:solidFill>
              </a:rPr>
              <a:t> </a:t>
            </a:r>
            <a:r>
              <a:rPr lang="tr-TR" sz="3200" dirty="0" err="1">
                <a:solidFill>
                  <a:srgbClr val="FF0000"/>
                </a:solidFill>
              </a:rPr>
              <a:t>int</a:t>
            </a:r>
            <a:r>
              <a:rPr lang="tr-TR" sz="3200" dirty="0">
                <a:solidFill>
                  <a:srgbClr val="FF0000"/>
                </a:solidFill>
              </a:rPr>
              <a:t>[] </a:t>
            </a:r>
            <a:r>
              <a:rPr lang="tr-TR" sz="3200" dirty="0" err="1">
                <a:solidFill>
                  <a:srgbClr val="FF0000"/>
                </a:solidFill>
              </a:rPr>
              <a:t>prison</a:t>
            </a:r>
            <a:r>
              <a:rPr lang="tr-TR" sz="3200" dirty="0">
                <a:solidFill>
                  <a:srgbClr val="FF0000"/>
                </a:solidFill>
              </a:rPr>
              <a:t>_break; </a:t>
            </a:r>
            <a:r>
              <a:rPr lang="tr-TR" sz="3200" dirty="0">
                <a:solidFill>
                  <a:schemeClr val="tx1"/>
                </a:solidFill>
              </a:rPr>
              <a:t>//</a:t>
            </a:r>
            <a:r>
              <a:rPr lang="tr-TR" sz="3200" dirty="0" err="1">
                <a:solidFill>
                  <a:schemeClr val="tx1"/>
                </a:solidFill>
              </a:rPr>
              <a:t>yanlis</a:t>
            </a:r>
            <a:r>
              <a:rPr lang="tr-TR" sz="3200" dirty="0">
                <a:solidFill>
                  <a:schemeClr val="tx1"/>
                </a:solidFill>
              </a:rPr>
              <a:t>!</a:t>
            </a:r>
          </a:p>
          <a:p>
            <a:pPr marL="342900" indent="-342900" algn="just">
              <a:buFont typeface="Wingdings" panose="05000000000000000000" pitchFamily="2" charset="2"/>
              <a:buChar char="Ø"/>
            </a:pPr>
            <a:r>
              <a:rPr lang="tr-TR" dirty="0">
                <a:solidFill>
                  <a:schemeClr val="tx1"/>
                </a:solidFill>
              </a:rPr>
              <a:t>D</a:t>
            </a:r>
            <a:r>
              <a:rPr lang="tr-TR" sz="2400" dirty="0">
                <a:solidFill>
                  <a:schemeClr val="tx1"/>
                </a:solidFill>
              </a:rPr>
              <a:t>izi tanımında köşeli parantezler değişken adından sonra gelmelidir (</a:t>
            </a:r>
            <a:r>
              <a:rPr lang="tr-TR" sz="2400" b="1" dirty="0">
                <a:solidFill>
                  <a:schemeClr val="tx1"/>
                </a:solidFill>
              </a:rPr>
              <a:t>Not:</a:t>
            </a:r>
            <a:r>
              <a:rPr lang="tr-TR" sz="2400" dirty="0">
                <a:solidFill>
                  <a:schemeClr val="tx1"/>
                </a:solidFill>
              </a:rPr>
              <a:t> Yukarıdaki kullanım Java'da geçerlidir.)</a:t>
            </a:r>
          </a:p>
          <a:p>
            <a:pPr algn="just">
              <a:buFont typeface="Wingdings" pitchFamily="2" charset="2"/>
              <a:buChar char="§"/>
            </a:pPr>
            <a:r>
              <a:rPr lang="tr-TR" sz="3200" dirty="0">
                <a:solidFill>
                  <a:srgbClr val="FF0000"/>
                </a:solidFill>
              </a:rPr>
              <a:t> </a:t>
            </a:r>
            <a:r>
              <a:rPr lang="tr-TR" sz="3200" dirty="0" err="1">
                <a:solidFill>
                  <a:srgbClr val="FF0000"/>
                </a:solidFill>
              </a:rPr>
              <a:t>int</a:t>
            </a:r>
            <a:r>
              <a:rPr lang="tr-TR" sz="3200" dirty="0">
                <a:solidFill>
                  <a:srgbClr val="FF0000"/>
                </a:solidFill>
              </a:rPr>
              <a:t> </a:t>
            </a:r>
            <a:r>
              <a:rPr lang="tr-TR" sz="3200" dirty="0" err="1">
                <a:solidFill>
                  <a:srgbClr val="FF0000"/>
                </a:solidFill>
              </a:rPr>
              <a:t>sherlock</a:t>
            </a:r>
            <a:r>
              <a:rPr lang="tr-TR" sz="3200" dirty="0">
                <a:solidFill>
                  <a:srgbClr val="FF0000"/>
                </a:solidFill>
              </a:rPr>
              <a:t>[]; </a:t>
            </a:r>
            <a:r>
              <a:rPr lang="tr-TR" sz="3200" dirty="0"/>
              <a:t>//</a:t>
            </a:r>
            <a:r>
              <a:rPr lang="tr-TR" sz="3200" dirty="0" err="1"/>
              <a:t>yanlis</a:t>
            </a:r>
            <a:r>
              <a:rPr lang="tr-TR" sz="3200" dirty="0"/>
              <a:t>!</a:t>
            </a:r>
            <a:endParaRPr lang="tr-TR" sz="3200" dirty="0">
              <a:solidFill>
                <a:schemeClr val="tx1"/>
              </a:solidFill>
            </a:endParaRPr>
          </a:p>
          <a:p>
            <a:pPr marL="342900" indent="-342900" algn="just">
              <a:buFont typeface="Wingdings" panose="05000000000000000000" pitchFamily="2" charset="2"/>
              <a:buChar char="Ø"/>
            </a:pPr>
            <a:r>
              <a:rPr lang="tr-TR" dirty="0">
                <a:solidFill>
                  <a:schemeClr val="tx1"/>
                </a:solidFill>
              </a:rPr>
              <a:t>D</a:t>
            </a:r>
            <a:r>
              <a:rPr lang="tr-TR" sz="2400" dirty="0">
                <a:solidFill>
                  <a:schemeClr val="tx1"/>
                </a:solidFill>
              </a:rPr>
              <a:t>izi tanımlanırken dizi kapasitesinin belirtilmesi gerekir.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introcs">
  <a:themeElements>
    <a:clrScheme name="">
      <a:dk1>
        <a:srgbClr val="000000"/>
      </a:dk1>
      <a:lt1>
        <a:srgbClr val="FFFFFF"/>
      </a:lt1>
      <a:dk2>
        <a:srgbClr val="C0C0C0"/>
      </a:dk2>
      <a:lt2>
        <a:srgbClr val="010000"/>
      </a:lt2>
      <a:accent1>
        <a:srgbClr val="CC0000"/>
      </a:accent1>
      <a:accent2>
        <a:srgbClr val="777777"/>
      </a:accent2>
      <a:accent3>
        <a:srgbClr val="FFFFFF"/>
      </a:accent3>
      <a:accent4>
        <a:srgbClr val="000000"/>
      </a:accent4>
      <a:accent5>
        <a:srgbClr val="E2AAAA"/>
      </a:accent5>
      <a:accent6>
        <a:srgbClr val="6B6B6B"/>
      </a:accent6>
      <a:hlink>
        <a:srgbClr val="4D4D4D"/>
      </a:hlink>
      <a:folHlink>
        <a:srgbClr val="003399"/>
      </a:folHlink>
    </a:clrScheme>
    <a:fontScheme name="introc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Comic Sans MS"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Comic Sans MS" charset="0"/>
            <a:ea typeface="ＭＳ Ｐゴシック" charset="-128"/>
            <a:cs typeface="ＭＳ Ｐゴシック" charset="-128"/>
          </a:defRPr>
        </a:defPPr>
      </a:lstStyle>
    </a:lnDef>
  </a:objectDefaults>
  <a:extraClrSchemeLst>
    <a:extraClrScheme>
      <a:clrScheme name="introcs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introcs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introcs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introcs 4">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FFFFCC"/>
        </a:folHlink>
      </a:clrScheme>
      <a:clrMap bg1="lt1" tx1="dk1" bg2="lt2" tx2="dk2" accent1="accent1" accent2="accent2" accent3="accent3" accent4="accent4" accent5="accent5" accent6="accent6" hlink="hlink" folHlink="folHlink"/>
    </a:extraClrScheme>
    <a:extraClrScheme>
      <a:clrScheme name="introcs 5">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660066"/>
        </a:folHlink>
      </a:clrScheme>
      <a:clrMap bg1="lt1" tx1="dk1" bg2="lt2" tx2="dk2" accent1="accent1" accent2="accent2" accent3="accent3" accent4="accent4" accent5="accent5" accent6="accent6" hlink="hlink" folHlink="folHlink"/>
    </a:extraClrScheme>
    <a:extraClrScheme>
      <a:clrScheme name="introcs 6">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FFFFFF"/>
        </a:folHlink>
      </a:clrScheme>
      <a:clrMap bg1="lt1" tx1="dk1" bg2="lt2" tx2="dk2" accent1="accent1" accent2="accent2" accent3="accent3" accent4="accent4" accent5="accent5" accent6="accent6" hlink="hlink" folHlink="folHlink"/>
    </a:extraClrScheme>
    <a:extraClrScheme>
      <a:clrScheme name="introcs 7">
        <a:dk1>
          <a:srgbClr val="000000"/>
        </a:dk1>
        <a:lt1>
          <a:srgbClr val="FFFFFF"/>
        </a:lt1>
        <a:dk2>
          <a:srgbClr val="C0C0C0"/>
        </a:dk2>
        <a:lt2>
          <a:srgbClr val="010000"/>
        </a:lt2>
        <a:accent1>
          <a:srgbClr val="CC0000"/>
        </a:accent1>
        <a:accent2>
          <a:srgbClr val="777777"/>
        </a:accent2>
        <a:accent3>
          <a:srgbClr val="FFFFFF"/>
        </a:accent3>
        <a:accent4>
          <a:srgbClr val="000000"/>
        </a:accent4>
        <a:accent5>
          <a:srgbClr val="E2AAAA"/>
        </a:accent5>
        <a:accent6>
          <a:srgbClr val="6B6B6B"/>
        </a:accent6>
        <a:hlink>
          <a:srgbClr val="4D4D4D"/>
        </a:hlink>
        <a:folHlink>
          <a:srgbClr val="6600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26175</TotalTime>
  <Words>19417</Words>
  <Application>Microsoft Office PowerPoint</Application>
  <PresentationFormat>Ekran Gösterisi (4:3)</PresentationFormat>
  <Paragraphs>4206</Paragraphs>
  <Slides>341</Slides>
  <Notes>79</Notes>
  <HiddenSlides>78</HiddenSlides>
  <MMClips>0</MMClips>
  <ScaleCrop>false</ScaleCrop>
  <HeadingPairs>
    <vt:vector size="4" baseType="variant">
      <vt:variant>
        <vt:lpstr>Tema</vt:lpstr>
      </vt:variant>
      <vt:variant>
        <vt:i4>2</vt:i4>
      </vt:variant>
      <vt:variant>
        <vt:lpstr>Slayt Başlıkları</vt:lpstr>
      </vt:variant>
      <vt:variant>
        <vt:i4>341</vt:i4>
      </vt:variant>
    </vt:vector>
  </HeadingPairs>
  <TitlesOfParts>
    <vt:vector size="343" baseType="lpstr">
      <vt:lpstr>Kaynak</vt:lpstr>
      <vt:lpstr>introcs</vt:lpstr>
      <vt:lpstr>BİLGİSAYAR PROGRAMLAMA</vt:lpstr>
      <vt:lpstr>Özet</vt:lpstr>
      <vt:lpstr>Yol Haritası</vt:lpstr>
      <vt:lpstr>CEVAP ARANACAK BAZI SORULAR</vt:lpstr>
      <vt:lpstr>Bil141 Döngüsü</vt:lpstr>
      <vt:lpstr>Döngüler</vt:lpstr>
      <vt:lpstr>Döngüler</vt:lpstr>
      <vt:lpstr>Control Flow Summary</vt:lpstr>
      <vt:lpstr>Sonsuz döngü</vt:lpstr>
      <vt:lpstr>Döngüler</vt:lpstr>
      <vt:lpstr>Döngüler : while</vt:lpstr>
      <vt:lpstr>1’den 100’e kadarki sayıları yazdıran kod</vt:lpstr>
      <vt:lpstr>Döngüler</vt:lpstr>
      <vt:lpstr>Döngüler</vt:lpstr>
      <vt:lpstr>Döngüler</vt:lpstr>
      <vt:lpstr>Döngüler</vt:lpstr>
      <vt:lpstr>while Loop</vt:lpstr>
      <vt:lpstr>while döngüsüne giriş</vt:lpstr>
      <vt:lpstr>Alıştırma – Basit bir while kodu</vt:lpstr>
      <vt:lpstr>Örnek bir while kodu</vt:lpstr>
      <vt:lpstr>Döngüler : while</vt:lpstr>
      <vt:lpstr>Alıştırma</vt:lpstr>
      <vt:lpstr>Bunu biliyor musunuz?</vt:lpstr>
      <vt:lpstr>Bunu biliyor musunuz?</vt:lpstr>
      <vt:lpstr>Hata Ayıklama ve Önemi</vt:lpstr>
      <vt:lpstr>Anlayamadığınız yerleri bizlere sorunuz.</vt:lpstr>
      <vt:lpstr>2’nin üslerini şekildeki gibi yazdırınız.</vt:lpstr>
      <vt:lpstr>The 3 Parts of a Loop</vt:lpstr>
      <vt:lpstr>Sayaç kontrollü bir döngü</vt:lpstr>
      <vt:lpstr>Döngü belli bir olay olana kadar dönebilir…</vt:lpstr>
      <vt:lpstr>Kullanıcı -1 girene kadar dönen döngü</vt:lpstr>
      <vt:lpstr>Ekran çıktısı nedir?</vt:lpstr>
      <vt:lpstr>Döngüler : break ve continue</vt:lpstr>
      <vt:lpstr>break örneği</vt:lpstr>
      <vt:lpstr>Break</vt:lpstr>
      <vt:lpstr>break örneği</vt:lpstr>
      <vt:lpstr>break örneği</vt:lpstr>
      <vt:lpstr>continue örneği</vt:lpstr>
      <vt:lpstr>continue örneği</vt:lpstr>
      <vt:lpstr>do-while yapısı</vt:lpstr>
      <vt:lpstr>Döngüler : do-while</vt:lpstr>
      <vt:lpstr>do-while yapısı</vt:lpstr>
      <vt:lpstr>a=2 ise bu örnekte iki döngü de aynı sonucu verirken…</vt:lpstr>
      <vt:lpstr>a=-1 olduğunda iki döngü farklı sonuçlar verir</vt:lpstr>
      <vt:lpstr>Hatırlatma: Değişkenler tanımlandıkları blok dışında tanınmazlar.</vt:lpstr>
      <vt:lpstr>Slayt 46</vt:lpstr>
      <vt:lpstr>for döngü yapısı</vt:lpstr>
      <vt:lpstr>Döngüler : for döngüsü</vt:lpstr>
      <vt:lpstr>Sayı sayan kod…</vt:lpstr>
      <vt:lpstr>Şu çıktıyı veren bir kod yazınız:</vt:lpstr>
      <vt:lpstr>For döngüsünün işleyiş sırası</vt:lpstr>
      <vt:lpstr>Çalışma sırasını yazınız.</vt:lpstr>
      <vt:lpstr>Bu kodun çıktısı nedir?</vt:lpstr>
      <vt:lpstr>Döngüler : for ve while</vt:lpstr>
      <vt:lpstr>Döngüler birbirleri cinsinden yazılabilir.</vt:lpstr>
      <vt:lpstr>İlkel bir kod bekletme yöntemi</vt:lpstr>
      <vt:lpstr>Bunu biliyor muydunuz?</vt:lpstr>
      <vt:lpstr>Hatırlatma: break ve continue</vt:lpstr>
      <vt:lpstr>Örnek: for döngüsünde bir break kullanımı</vt:lpstr>
      <vt:lpstr>Örnek: for döngüsünde bir continue kullanımı</vt:lpstr>
      <vt:lpstr>for döngüsünün incelikleri</vt:lpstr>
      <vt:lpstr>for döngüsünün incelikleri</vt:lpstr>
      <vt:lpstr>for döngüsünün incelikleri</vt:lpstr>
      <vt:lpstr>for döngüsünün incelikleri</vt:lpstr>
      <vt:lpstr>for döngüsünün incelikleri</vt:lpstr>
      <vt:lpstr>Kullanıcının fikrini alan anket</vt:lpstr>
      <vt:lpstr>Anlayamadığınız yerleri bizlere sorunuz.</vt:lpstr>
      <vt:lpstr>ŞİMDİYE KADAR ÖĞRENDİKLERİMİZİN BAZILARI</vt:lpstr>
      <vt:lpstr>Yol Haritası</vt:lpstr>
      <vt:lpstr>Diziler</vt:lpstr>
      <vt:lpstr>Aklımızda olması gereken sorular…</vt:lpstr>
      <vt:lpstr>Diziler</vt:lpstr>
      <vt:lpstr>Bunu biliyor musunuz? Temiz oda nedir?</vt:lpstr>
      <vt:lpstr>Bunu biliyor musunuz?</vt:lpstr>
      <vt:lpstr>Diziler… </vt:lpstr>
      <vt:lpstr>Diziler konusunda beyin fırtınası</vt:lpstr>
      <vt:lpstr>Diziler nasıl tanımlanır?</vt:lpstr>
      <vt:lpstr>Kısa kısa bilgilerle diziler…</vt:lpstr>
      <vt:lpstr>Öteleme üzerine…</vt:lpstr>
      <vt:lpstr>Dizi elemanları…</vt:lpstr>
      <vt:lpstr>Many Variables of the Same Type</vt:lpstr>
      <vt:lpstr>Many Variables of the Same Type</vt:lpstr>
      <vt:lpstr>Many Variables of the Same Type</vt:lpstr>
      <vt:lpstr>Dizinin ilk elemanının indisi 0’dır.</vt:lpstr>
      <vt:lpstr>Örnek</vt:lpstr>
      <vt:lpstr>Örnek</vt:lpstr>
      <vt:lpstr>Kod yazmalı alıştırma</vt:lpstr>
      <vt:lpstr>Arrays (Diziler)</vt:lpstr>
      <vt:lpstr>Diziler</vt:lpstr>
      <vt:lpstr>Diziler</vt:lpstr>
      <vt:lpstr>Bir dizinin içindeki elemanlara nasıl ulaşılır?</vt:lpstr>
      <vt:lpstr>İndis nedir?</vt:lpstr>
      <vt:lpstr>Indexes can be mathematical expressions</vt:lpstr>
      <vt:lpstr>Örnek</vt:lpstr>
      <vt:lpstr>Diziler</vt:lpstr>
      <vt:lpstr>Bunu biliyor muydunuz?</vt:lpstr>
      <vt:lpstr>Dizilerin İncelikleri</vt:lpstr>
      <vt:lpstr>Dizilerin İncelikleri</vt:lpstr>
      <vt:lpstr>Dizilerin Tanımlanması</vt:lpstr>
      <vt:lpstr>Tanımlanan bir diziye iki yolla değer atanabilir.</vt:lpstr>
      <vt:lpstr>Dizi Elemanlarına Değer Atama</vt:lpstr>
      <vt:lpstr>{} kullanımı</vt:lpstr>
      <vt:lpstr>{} kullanımı</vt:lpstr>
      <vt:lpstr>Anlayamadığınız yerleri bizlere sorunuz.</vt:lpstr>
      <vt:lpstr>Örnek (Dizgi kavramına giriş)</vt:lpstr>
      <vt:lpstr>{} kullanımının alternatifi</vt:lpstr>
      <vt:lpstr>Bunu biliyor musunuz?</vt:lpstr>
      <vt:lpstr>Dizi Tanımlaması ve İlk Değer Ataması</vt:lpstr>
      <vt:lpstr>Dizi Elemanlarına Erişim Sorunları</vt:lpstr>
      <vt:lpstr>İndisler dizinin dışına taşmamalı!</vt:lpstr>
      <vt:lpstr>Hatalı kullanıma örnek</vt:lpstr>
      <vt:lpstr>Örnek</vt:lpstr>
      <vt:lpstr>Two-Dimensional Arrays</vt:lpstr>
      <vt:lpstr>İki boyutlu diziler</vt:lpstr>
      <vt:lpstr>Bunu biliyor musunuz?</vt:lpstr>
      <vt:lpstr>İki boyutlu dizinin elemanları…</vt:lpstr>
      <vt:lpstr>Uygulama</vt:lpstr>
      <vt:lpstr>Alıştırma</vt:lpstr>
      <vt:lpstr>Örnek</vt:lpstr>
      <vt:lpstr>Slayt 120</vt:lpstr>
      <vt:lpstr>Çift boyutlu bir dizi örneği</vt:lpstr>
      <vt:lpstr>Örnek</vt:lpstr>
      <vt:lpstr>Vector Dot Product</vt:lpstr>
      <vt:lpstr>Two-Dimensional Arrays</vt:lpstr>
      <vt:lpstr>Setting 2D Array Values at Compile Time</vt:lpstr>
      <vt:lpstr>Matrix Addition</vt:lpstr>
      <vt:lpstr>Matris çarpımı…</vt:lpstr>
      <vt:lpstr>Daha büyük boyutlu diziler…</vt:lpstr>
      <vt:lpstr>Üç boyutlu dizinin elamanları…</vt:lpstr>
      <vt:lpstr>Çok boyutlu dizilere dair…</vt:lpstr>
      <vt:lpstr>Çok boyutlu dizi kullanımına örnek…</vt:lpstr>
      <vt:lpstr>Çok boyutlu dizi kullanımına örnek…</vt:lpstr>
      <vt:lpstr>Anlayamadığınız yerleri bizlere sorunuz.</vt:lpstr>
      <vt:lpstr>Hafta3'de düzensiz çalışırken ben</vt:lpstr>
      <vt:lpstr>ARASINAV I YAKLAŞIYOR</vt:lpstr>
      <vt:lpstr>İki yol mevcut…</vt:lpstr>
      <vt:lpstr>Örnek</vt:lpstr>
      <vt:lpstr>Kahoot vakti</vt:lpstr>
      <vt:lpstr>Diziler ve fonksiyonlar</vt:lpstr>
      <vt:lpstr>Dizilerin Fonksiyonlara Parametre Olarak Gönderilmesi</vt:lpstr>
      <vt:lpstr>Dizilerin Fonksiyonlara Parametre Olarak Gönderilmesi</vt:lpstr>
      <vt:lpstr>Dizilerin Fonksiyonlara Parametre Olarak Gönderilmesi</vt:lpstr>
      <vt:lpstr> DEĞER/ADRES İLE GEÇİŞ kavramlarına diziler üzerinden giriş…</vt:lpstr>
      <vt:lpstr>Kod yazmalı alıştırma : Diziler ve Fonksiyonlar</vt:lpstr>
      <vt:lpstr>Anlayamadığınız yerleri bizlere sorunuz.</vt:lpstr>
      <vt:lpstr>Bir soru</vt:lpstr>
      <vt:lpstr>Fonksiyonlar dizide değişiklik yapabilir.</vt:lpstr>
      <vt:lpstr>Yapılan değişiklik kalıcı olur.</vt:lpstr>
      <vt:lpstr>Dizilerin gönderiminde değişkenin kopyası çıkarılmaz.</vt:lpstr>
      <vt:lpstr>Çünkü fonksiyona diziler adres ile gider.</vt:lpstr>
      <vt:lpstr>Diziler RAM'de çok büyük yer kaplayabilmektedir.</vt:lpstr>
      <vt:lpstr>Alıştırma: Ekran çıktısı nedir?</vt:lpstr>
      <vt:lpstr>Fonksiyona dizinin bir elemanı göndermek</vt:lpstr>
      <vt:lpstr>Fonksiyonlar ve çok boyutlu diziler</vt:lpstr>
      <vt:lpstr>Bilgisayarlarınızı açınız Birlikte kod yazma zamanı…</vt:lpstr>
      <vt:lpstr>Alıştırma(diziler ve rastgele sayı): Ekran çıktısını bulalım. </vt:lpstr>
      <vt:lpstr>Bilgisayarlarınızı açınız Birlikte kod yazma zamanı…</vt:lpstr>
      <vt:lpstr>Anlayamadığınız yerleri bizlere sorunuz.</vt:lpstr>
      <vt:lpstr>EK SLAYTLAR</vt:lpstr>
      <vt:lpstr>Ek slaytlar</vt:lpstr>
      <vt:lpstr>feof fonksiyonunun döngüler ile kullanımı</vt:lpstr>
      <vt:lpstr>feof fonksiyonunun döngüler ile kullanımı</vt:lpstr>
      <vt:lpstr>feof fonksiyonunun döngüler ile kullanımı</vt:lpstr>
      <vt:lpstr>feof fonksiyonunun döngüler ile kullanımı</vt:lpstr>
      <vt:lpstr>feof fonksiyonunun döngüler ile kullanımı</vt:lpstr>
      <vt:lpstr>feof fonksiyonunun döngüler ile kullanımı</vt:lpstr>
      <vt:lpstr>feof fonksiyonunun döngüler ile kullanımı</vt:lpstr>
      <vt:lpstr>feof alıştırması: PERSONEL LİSTESİ GÜNCELLEME</vt:lpstr>
      <vt:lpstr>Ek slaytlar</vt:lpstr>
      <vt:lpstr>Döngü içindeki scanf(“%d”…)’e harf girilirse…</vt:lpstr>
      <vt:lpstr>Döngü içindeki scanf(“%d”…)’e harf girilirse…</vt:lpstr>
      <vt:lpstr>Döngü içindeki scanf(“%d”…)’e harf girilirse…</vt:lpstr>
      <vt:lpstr>Ek slaytlar</vt:lpstr>
      <vt:lpstr>scanf’in döndüğü değer</vt:lpstr>
      <vt:lpstr>scanf’in döndüğü değer</vt:lpstr>
      <vt:lpstr>Uygulama</vt:lpstr>
      <vt:lpstr>Ek slaytlar</vt:lpstr>
      <vt:lpstr>while ile Girilen Değerin Kontrolü</vt:lpstr>
      <vt:lpstr>Örnek: while ile Girilen Değerin Kontrolü</vt:lpstr>
      <vt:lpstr>while ile Girilen Değerin Kontrolü</vt:lpstr>
      <vt:lpstr>Örnek: while ile Girilen Değerin Kontrolü</vt:lpstr>
      <vt:lpstr>while – değer alma ve kontrol yöntemi</vt:lpstr>
      <vt:lpstr>Değer kontrolü: iyi örnek &amp; zayıf örnek</vt:lpstr>
      <vt:lpstr>Döngüler</vt:lpstr>
      <vt:lpstr>Ek slaytlar</vt:lpstr>
      <vt:lpstr>Şifte Kontrol</vt:lpstr>
      <vt:lpstr>Bu kod ne yapar?</vt:lpstr>
      <vt:lpstr>Döngüler</vt:lpstr>
      <vt:lpstr>Örnek</vt:lpstr>
      <vt:lpstr>while ile faktöriyel hesap kodu</vt:lpstr>
      <vt:lpstr>while ile faktöriyel hesap kodu</vt:lpstr>
      <vt:lpstr>while ile asal sayı kontrolü</vt:lpstr>
      <vt:lpstr>while uygulaması: Asal Sayı Kontrolü </vt:lpstr>
      <vt:lpstr>Asal sayı hesaplayan bir kod yazmak</vt:lpstr>
      <vt:lpstr>Kodun main kısmı</vt:lpstr>
      <vt:lpstr>Kodun asal sayı kısmı</vt:lpstr>
      <vt:lpstr>Ek slaytlar</vt:lpstr>
      <vt:lpstr>while Loop</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continue kullanımına bir örnek</vt:lpstr>
      <vt:lpstr>for içinde int i kullanımı</vt:lpstr>
      <vt:lpstr>Ekrana daha hakim olabilmek: Kaçış karakterleri</vt:lpstr>
      <vt:lpstr>Fonksiyon ve döngülerin kullanımının bir örneği</vt:lpstr>
      <vt:lpstr>EK SLAYTLAR</vt:lpstr>
      <vt:lpstr>Alıştırma</vt:lpstr>
      <vt:lpstr>Ekranda gezindiren fonksiyon: imleç_xy(x,y)</vt:lpstr>
      <vt:lpstr>Alıştırma…</vt:lpstr>
      <vt:lpstr>Ekrana daha hakim olabilmek: imlec_xy</vt:lpstr>
      <vt:lpstr>Hatırlatma: getch() ile ok girişi algılamak</vt:lpstr>
      <vt:lpstr>Döngü kullanım örneği: Ok tuşu girişlerini okumak</vt:lpstr>
      <vt:lpstr>”keyboard hit”kbhit fonksiyonu</vt:lpstr>
      <vt:lpstr>”keyboard hit”kbhit fonksiyonu</vt:lpstr>
      <vt:lpstr>”keyboard hit”kbhit fonksiyonu</vt:lpstr>
      <vt:lpstr>Diziler ve fonksiyonlar</vt:lpstr>
      <vt:lpstr>EK SLAYTLAR</vt:lpstr>
      <vt:lpstr>ALIŞTIRMA: Bir dizi alıp, kabarcık sıralama algoritması ile dizelim.</vt:lpstr>
      <vt:lpstr>Alıştırma</vt:lpstr>
      <vt:lpstr>sizeof hakkında</vt:lpstr>
      <vt:lpstr>Slayt 250</vt:lpstr>
      <vt:lpstr>ALIŞTIRMA</vt:lpstr>
      <vt:lpstr>Slayt 252</vt:lpstr>
      <vt:lpstr>ALIŞTIRMA-2</vt:lpstr>
      <vt:lpstr>Bu kodun çıktısı nedir?</vt:lpstr>
      <vt:lpstr>Çarpım tablosu</vt:lpstr>
      <vt:lpstr>Örnek</vt:lpstr>
      <vt:lpstr>Örnek</vt:lpstr>
      <vt:lpstr>İkizkenar Üçgen</vt:lpstr>
      <vt:lpstr>Seriler</vt:lpstr>
      <vt:lpstr>Kare</vt:lpstr>
      <vt:lpstr>Zar</vt:lpstr>
      <vt:lpstr>İç içe geçmiş döngüler</vt:lpstr>
      <vt:lpstr>İç içe geçmiş döngüler</vt:lpstr>
      <vt:lpstr>EK SLAYTLAR</vt:lpstr>
      <vt:lpstr>DİKKAT!</vt:lpstr>
      <vt:lpstr>Döngüler ile Ekrana Şekil Yazdırma</vt:lpstr>
      <vt:lpstr>Döngüler ile Ekrana Şekil Yazdırma</vt:lpstr>
      <vt:lpstr>Döngüler ile Ekrana Şekil Yazdırma</vt:lpstr>
      <vt:lpstr>ARAÇ KUTUMUZDAKİ İKİ TEKNİK</vt:lpstr>
      <vt:lpstr>Bu yöntemleri ezberlemeyin…</vt:lpstr>
      <vt:lpstr>Öğrenmek için isimleri ezberlemeyin… Anlayın!</vt:lpstr>
      <vt:lpstr>Bunu biliyor musunuz?</vt:lpstr>
      <vt:lpstr>Döngüler ile Ekrana Şekil Yazdırma</vt:lpstr>
      <vt:lpstr>Döngüler ile Ekrana Şekil Yazdırma</vt:lpstr>
      <vt:lpstr>1. FONKSİYONLU YÖNTEM</vt:lpstr>
      <vt:lpstr>Ekran çıktısı nedir?</vt:lpstr>
      <vt:lpstr>Rapunzel’e yardım edelim…</vt:lpstr>
      <vt:lpstr>Örnek: İp sarkıtalım…</vt:lpstr>
      <vt:lpstr>Örnek: Değişken İp</vt:lpstr>
      <vt:lpstr>Örnek: Değişken İp</vt:lpstr>
      <vt:lpstr>Örnek:</vt:lpstr>
      <vt:lpstr>Örnek: Merdiven</vt:lpstr>
      <vt:lpstr>Örnek: Merdiven</vt:lpstr>
      <vt:lpstr>Slayt 284</vt:lpstr>
      <vt:lpstr>Ek bilgi: Ek boşluk koyularak simetri sağlanması</vt:lpstr>
      <vt:lpstr>Örnek: Bölü İşareti</vt:lpstr>
      <vt:lpstr>Örnek: Bölü İşareti</vt:lpstr>
      <vt:lpstr>Örnek: Ters Merdiven</vt:lpstr>
      <vt:lpstr>Örnek: Ters Merdiven</vt:lpstr>
      <vt:lpstr>Slayt 290</vt:lpstr>
      <vt:lpstr>Döngüler ile Ekrana Şekil Yazdırma</vt:lpstr>
      <vt:lpstr>Örnek: Üçgen Dilim</vt:lpstr>
      <vt:lpstr>IF’Lİ KOORDİNAT YÖNTEMİ</vt:lpstr>
      <vt:lpstr>Bu kodun çıktısını nedir?</vt:lpstr>
      <vt:lpstr>Ekrana 5*5 lik bir koordinat düzlemi çizdirin.</vt:lpstr>
      <vt:lpstr>Şimdi if ile şöyle bir düzenleme yapın.</vt:lpstr>
      <vt:lpstr>Girilen boyutta kare oluşturun, ancak içini boş bırakın.</vt:lpstr>
      <vt:lpstr>Alıştırma – Ekran çıktısı nedir?</vt:lpstr>
      <vt:lpstr>Alıştırma – Ekran çıktısı nedir?</vt:lpstr>
      <vt:lpstr>Alıştırma</vt:lpstr>
      <vt:lpstr>Alıştırma</vt:lpstr>
      <vt:lpstr>Kelebek çizdiriniz…</vt:lpstr>
      <vt:lpstr>Kelebek çizdiriniz…</vt:lpstr>
      <vt:lpstr>Kod</vt:lpstr>
      <vt:lpstr>Döngüler ile Ekrana Şekil Yazdırma</vt:lpstr>
      <vt:lpstr>eb yöntemi ile çözüm…</vt:lpstr>
      <vt:lpstr>Kum saati</vt:lpstr>
      <vt:lpstr>Şekil çizdirme – ifli koordinat yöntemi ile çözüm</vt:lpstr>
      <vt:lpstr>Döngüler ile Ekrana Şekil Yazdırma Alıştırmaları</vt:lpstr>
      <vt:lpstr>Alıştırma (Günlük çalışmanızda yapınız.)</vt:lpstr>
      <vt:lpstr>İkili arama ile DİZİDE DEĞER ARAMA</vt:lpstr>
      <vt:lpstr>Hatırlatma: Algoritma – Sayı Tahmin Oyunu Optimal Çözüm</vt:lpstr>
      <vt:lpstr>İkili  arama kodu…</vt:lpstr>
      <vt:lpstr>“Insertion sort” sıralama algoritması</vt:lpstr>
      <vt:lpstr>Thread mantığı (sınavda detaylı olarak sorumlu değilsiniz.)</vt:lpstr>
      <vt:lpstr>Thread mantığı (sınavda detaylı olarak sorumlu değilsiniz.)</vt:lpstr>
      <vt:lpstr>Slayt 317</vt:lpstr>
      <vt:lpstr>Şu örneği yapalım…</vt:lpstr>
      <vt:lpstr>Örneğin geliştirilmesi</vt:lpstr>
      <vt:lpstr>Örneğin daha da geliştirilmesi</vt:lpstr>
      <vt:lpstr>Dikkat hatası nedir?</vt:lpstr>
      <vt:lpstr>Hatırlatma: Sınavdan önce yapışmış bir uyarı: Sınava dinlenmiş bir şekilde gelin. </vt:lpstr>
      <vt:lpstr>Dikkat testi videosunun izlenmesi</vt:lpstr>
      <vt:lpstr>Öğrenciden dikkat konusunda beklentimiz…</vt:lpstr>
      <vt:lpstr>Dikkat hatası nedir?</vt:lpstr>
      <vt:lpstr>İki Önemli Uyarı!</vt:lpstr>
      <vt:lpstr>Kendinize geri bildirimde bulunun.</vt:lpstr>
      <vt:lpstr>clock() komutu ile zaman kullanımı</vt:lpstr>
      <vt:lpstr>Bir fonksiyon örneği: delay fonksiyonu</vt:lpstr>
      <vt:lpstr>delay fonksiyonunun sleep’e göre avantajları</vt:lpstr>
      <vt:lpstr>delay fonksiyonunun içinin irdelenmesi</vt:lpstr>
      <vt:lpstr>Tarih, zaman ve diğer bilgileri ifade eden MACROlar</vt:lpstr>
      <vt:lpstr>Tarih ve zamanı parçalayan kod</vt:lpstr>
      <vt:lpstr>Bunu biliyor musunuz? Ctrl + C</vt:lpstr>
      <vt:lpstr>Bunu biliyor musunuz?</vt:lpstr>
      <vt:lpstr>Bunu biliyor musunuz?</vt:lpstr>
      <vt:lpstr>Kendinize geri bildirimde bulunun.</vt:lpstr>
      <vt:lpstr>Geçtiğimiz dönemlerden bir geri bildirim</vt:lpstr>
      <vt:lpstr>Duyuru</vt:lpstr>
      <vt:lpstr>Bunu biliyor musunuz?</vt:lpstr>
      <vt:lpstr>İlginç bir geribildirim: Bir tutkudur kodlamak…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BİLGİSAYAR PROGRAMLAMA</dc:title>
  <dc:creator>Oğuz Hanoğlu</dc:creator>
  <cp:lastModifiedBy>User</cp:lastModifiedBy>
  <cp:revision>1433</cp:revision>
  <dcterms:modified xsi:type="dcterms:W3CDTF">2019-05-24T15:20:19Z</dcterms:modified>
</cp:coreProperties>
</file>