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Override7.xml" ContentType="application/vnd.openxmlformats-officedocument.themeOverride+xml"/>
  <Override PartName="/ppt/theme/themeOverride12.xml" ContentType="application/vnd.openxmlformats-officedocument.themeOverride+xml"/>
  <Override PartName="/ppt/theme/themeOverride21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heme/themeOverride19.xml" ContentType="application/vnd.openxmlformats-officedocument.themeOverride+xml"/>
  <Override PartName="/ppt/theme/themeOverride17.xml" ContentType="application/vnd.openxmlformats-officedocument.themeOverride+xml"/>
  <Override PartName="/ppt/theme/themeOverride15.xml" ContentType="application/vnd.openxmlformats-officedocument.themeOverr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Override13.xml" ContentType="application/vnd.openxmlformats-officedocument.themeOverride+xml"/>
  <Override PartName="/ppt/theme/themeOverride22.xml" ContentType="application/vnd.openxmlformats-officedocument.themeOverr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theme/themeOverride20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theme/themeOverride18.xml" ContentType="application/vnd.openxmlformats-officedocument.themeOverride+xml"/>
  <Override PartName="/ppt/theme/themeOverride16.xml" ContentType="application/vnd.openxmlformats-officedocument.themeOverride+xml"/>
  <Override PartName="/ppt/slides/slide8.xml" ContentType="application/vnd.openxmlformats-officedocument.presentationml.slide+xml"/>
  <Override PartName="/ppt/theme/themeOverride9.xml" ContentType="application/vnd.openxmlformats-officedocument.themeOverride+xml"/>
  <Override PartName="/ppt/theme/themeOverride14.xml" ContentType="application/vnd.openxmlformats-officedocument.themeOverride+xml"/>
  <Override PartName="/ppt/theme/themeOverride23.xml" ContentType="application/vnd.openxmlformats-officedocument.themeOverr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6" r:id="rId2"/>
    <p:sldId id="1519" r:id="rId3"/>
    <p:sldId id="1370" r:id="rId4"/>
    <p:sldId id="685" r:id="rId5"/>
    <p:sldId id="1512" r:id="rId6"/>
    <p:sldId id="1517" r:id="rId7"/>
    <p:sldId id="1514" r:id="rId8"/>
    <p:sldId id="1536" r:id="rId9"/>
    <p:sldId id="1377" r:id="rId10"/>
    <p:sldId id="1410" r:id="rId11"/>
    <p:sldId id="1408" r:id="rId12"/>
    <p:sldId id="1520" r:id="rId13"/>
    <p:sldId id="1521" r:id="rId14"/>
    <p:sldId id="1522" r:id="rId15"/>
    <p:sldId id="1523" r:id="rId16"/>
    <p:sldId id="1525" r:id="rId17"/>
    <p:sldId id="1515" r:id="rId18"/>
    <p:sldId id="1527" r:id="rId19"/>
    <p:sldId id="1529" r:id="rId20"/>
    <p:sldId id="1128" r:id="rId21"/>
    <p:sldId id="1552" r:id="rId22"/>
    <p:sldId id="1553" r:id="rId23"/>
    <p:sldId id="1554" r:id="rId24"/>
    <p:sldId id="1556" r:id="rId25"/>
    <p:sldId id="1557" r:id="rId26"/>
    <p:sldId id="1558" r:id="rId27"/>
    <p:sldId id="1559" r:id="rId28"/>
    <p:sldId id="1560" r:id="rId29"/>
    <p:sldId id="1537" r:id="rId30"/>
    <p:sldId id="1538" r:id="rId31"/>
    <p:sldId id="1539" r:id="rId32"/>
    <p:sldId id="1540" r:id="rId33"/>
    <p:sldId id="1541" r:id="rId34"/>
    <p:sldId id="1542" r:id="rId35"/>
    <p:sldId id="1543" r:id="rId36"/>
    <p:sldId id="1544" r:id="rId37"/>
    <p:sldId id="1545" r:id="rId38"/>
    <p:sldId id="1546" r:id="rId39"/>
    <p:sldId id="1547" r:id="rId40"/>
    <p:sldId id="1548" r:id="rId41"/>
    <p:sldId id="1549" r:id="rId42"/>
    <p:sldId id="1550" r:id="rId43"/>
    <p:sldId id="1551" r:id="rId4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4993" autoAdjust="0"/>
    <p:restoredTop sz="89789" autoAdjust="0"/>
  </p:normalViewPr>
  <p:slideViewPr>
    <p:cSldViewPr>
      <p:cViewPr>
        <p:scale>
          <a:sx n="100" d="100"/>
          <a:sy n="100" d="100"/>
        </p:scale>
        <p:origin x="-726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9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35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05473-C16F-499C-B527-ACBB5A5332AF}" type="datetimeFigureOut">
              <a:rPr lang="tr-TR" smtClean="0"/>
              <a:pPr/>
              <a:t>12.06.2019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DFE13-8A8D-4C5C-8CE0-CAD69FC1488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304060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&gt;&gt;13:04+2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FE13-8A8D-4C5C-8CE0-CAD69FC14885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FE13-8A8D-4C5C-8CE0-CAD69FC14885}" type="slidenum">
              <a:rPr lang="tr-TR" smtClean="0"/>
              <a:pPr/>
              <a:t>9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FE13-8A8D-4C5C-8CE0-CAD69FC14885}" type="slidenum">
              <a:rPr lang="tr-TR" smtClean="0"/>
              <a:pPr/>
              <a:t>22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2E17392-9618-514E-B7EF-EE7C4014954D}" type="datetimeFigureOut">
              <a:rPr lang="en-US" smtClean="0"/>
              <a:pPr/>
              <a:t>6/12/2019</a:t>
            </a:fld>
            <a:endParaRPr lang="en-US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20 Dikdörtgen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32 Dikdörtgen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Dikdörtgen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Dikdörtgen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6/12/2019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6/12/2019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İkizkenar Üçgen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6/12/2019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2E17392-9618-514E-B7EF-EE7C4014954D}" type="datetimeFigureOut">
              <a:rPr lang="en-US" smtClean="0"/>
              <a:pPr/>
              <a:t>6/12/2019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6 Dikdörtgen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6/12/2019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6/12/2019</a:t>
            </a:fld>
            <a:endParaRPr lang="en-US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6/12/2019</a:t>
            </a:fld>
            <a:endParaRPr lang="en-US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5 İkizkenar Üçgen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6/12/2019</a:t>
            </a:fld>
            <a:endParaRPr lang="en-US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4 Düz Bağlayıcı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İkizkenar Üçgen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6/12/2019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Düz Bağlayıcı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İkizkenar Üçgen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İçerik Yer Tutucusu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tr-TR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6/12/2019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İkizkenar Üçgen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2E17392-9618-514E-B7EF-EE7C4014954D}" type="datetimeFigureOut">
              <a:rPr lang="en-US" smtClean="0"/>
              <a:pPr/>
              <a:t>6/12/2019</a:t>
            </a:fld>
            <a:endParaRPr lang="en-US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27 Düz Bağlayıcı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Düz Bağlayıcı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İkizkenar Üçgen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/>
  </p:transition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numericalmethodstutorials.readthedocs.io/en/lates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6.gi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35.gif"/><Relationship Id="rId5" Type="http://schemas.openxmlformats.org/officeDocument/2006/relationships/image" Target="../media/image22.wmf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4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4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4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51.gi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BİLGİSAYAR PROGRAMLAMA</a:t>
            </a:r>
            <a:endParaRPr lang="en-US" dirty="0"/>
          </a:p>
        </p:txBody>
      </p:sp>
      <p:pic>
        <p:nvPicPr>
          <p:cNvPr id="4" name="Picture 7" descr="http://www.hindscc.edu/Assets/images/computer-programming-te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14356"/>
            <a:ext cx="4000496" cy="2669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91693031"/>
      </p:ext>
    </p:extLst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KONU TEKRARI – ÖRNEK KODLAMALARI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sz="3200" dirty="0"/>
              <a:t>…</a:t>
            </a:r>
          </a:p>
          <a:p>
            <a:r>
              <a:rPr lang="tr-TR" sz="3200" dirty="0"/>
              <a:t>Döngüler</a:t>
            </a:r>
          </a:p>
          <a:p>
            <a:pPr lvl="1"/>
            <a:r>
              <a:rPr lang="tr-TR" sz="2800" dirty="0" err="1"/>
              <a:t>while</a:t>
            </a:r>
            <a:r>
              <a:rPr lang="tr-TR" sz="2800" dirty="0"/>
              <a:t>, do </a:t>
            </a:r>
            <a:r>
              <a:rPr lang="tr-TR" sz="2800" dirty="0" err="1"/>
              <a:t>while</a:t>
            </a:r>
            <a:r>
              <a:rPr lang="tr-TR" sz="2800" dirty="0"/>
              <a:t>, </a:t>
            </a:r>
            <a:r>
              <a:rPr lang="tr-TR" sz="2800" dirty="0" err="1"/>
              <a:t>for</a:t>
            </a:r>
            <a:endParaRPr lang="tr-TR" sz="2800" dirty="0"/>
          </a:p>
          <a:p>
            <a:pPr lvl="1"/>
            <a:r>
              <a:rPr lang="tr-TR" sz="2800" dirty="0"/>
              <a:t>Döngülerle şekil çizdirmece</a:t>
            </a:r>
          </a:p>
          <a:p>
            <a:pPr lvl="1"/>
            <a:endParaRPr lang="tr-TR" sz="2800" dirty="0"/>
          </a:p>
          <a:p>
            <a:r>
              <a:rPr lang="tr-TR" sz="3500" dirty="0">
                <a:solidFill>
                  <a:schemeClr val="tx1"/>
                </a:solidFill>
              </a:rPr>
              <a:t>Diziler</a:t>
            </a:r>
          </a:p>
        </p:txBody>
      </p:sp>
      <p:pic>
        <p:nvPicPr>
          <p:cNvPr id="5" name="4 Resim" descr="cf6227b33a37f74d035140ea8007511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6" y="4786322"/>
            <a:ext cx="1972146" cy="1492603"/>
          </a:xfrm>
          <a:prstGeom prst="rect">
            <a:avLst/>
          </a:prstGeom>
        </p:spPr>
      </p:pic>
      <p:pic>
        <p:nvPicPr>
          <p:cNvPr id="8" name="7 Resim" descr="hourglass-29124_960_7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16781">
            <a:off x="5034854" y="3050111"/>
            <a:ext cx="932033" cy="18039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4" name="5 Grup"/>
          <p:cNvGrpSpPr/>
          <p:nvPr/>
        </p:nvGrpSpPr>
        <p:grpSpPr>
          <a:xfrm>
            <a:off x="571472" y="4572008"/>
            <a:ext cx="3929090" cy="1357298"/>
            <a:chOff x="1428728" y="3786190"/>
            <a:chExt cx="7286652" cy="2643182"/>
          </a:xfrm>
        </p:grpSpPr>
        <p:pic>
          <p:nvPicPr>
            <p:cNvPr id="11" name="10 Resim" descr="63beab5308fb0a2a83498c59a2c068c8--storage-rental-storage-one.jp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1428728" y="3786190"/>
              <a:ext cx="2357454" cy="2339905"/>
            </a:xfrm>
            <a:prstGeom prst="rect">
              <a:avLst/>
            </a:prstGeom>
          </p:spPr>
        </p:pic>
        <p:pic>
          <p:nvPicPr>
            <p:cNvPr id="12" name="11 Resim" descr="trofast-storage-combination-with-boxes-light-white-stained-pine-orange__0351257_pe547490_s5.jpg"/>
            <p:cNvPicPr>
              <a:picLocks noChangeAspect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643570" y="3857628"/>
              <a:ext cx="2000240" cy="2000240"/>
            </a:xfrm>
            <a:prstGeom prst="rect">
              <a:avLst/>
            </a:prstGeom>
          </p:spPr>
        </p:pic>
        <p:pic>
          <p:nvPicPr>
            <p:cNvPr id="13" name="12 Resim" descr="trofast-storage-combination-with-boxes-light-white-stained-pine-orange__0351257_pe547490_s5.jpg"/>
            <p:cNvPicPr>
              <a:picLocks noChangeAspect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143636" y="4143380"/>
              <a:ext cx="2000240" cy="2000240"/>
            </a:xfrm>
            <a:prstGeom prst="rect">
              <a:avLst/>
            </a:prstGeom>
          </p:spPr>
        </p:pic>
        <p:pic>
          <p:nvPicPr>
            <p:cNvPr id="14" name="13 Resim" descr="trofast-storage-combination-with-boxes-light-white-stained-pine-orange__0351257_pe547490_s5.jpg"/>
            <p:cNvPicPr>
              <a:picLocks noChangeAspect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715140" y="4429132"/>
              <a:ext cx="2000240" cy="2000240"/>
            </a:xfrm>
            <a:prstGeom prst="rect">
              <a:avLst/>
            </a:prstGeom>
          </p:spPr>
        </p:pic>
        <p:sp>
          <p:nvSpPr>
            <p:cNvPr id="15" name="14 Sağ Ok"/>
            <p:cNvSpPr/>
            <p:nvPr/>
          </p:nvSpPr>
          <p:spPr>
            <a:xfrm>
              <a:off x="4500562" y="4286256"/>
              <a:ext cx="1000132" cy="107157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3852874"/>
          </a:xfrm>
        </p:spPr>
        <p:txBody>
          <a:bodyPr>
            <a:normAutofit fontScale="85000" lnSpcReduction="20000"/>
          </a:bodyPr>
          <a:lstStyle/>
          <a:p>
            <a:r>
              <a:rPr lang="tr-TR" dirty="0"/>
              <a:t>Bir papatya al ve yaprak adedini gir.</a:t>
            </a:r>
          </a:p>
          <a:p>
            <a:r>
              <a:rPr lang="tr-TR" dirty="0"/>
              <a:t>…</a:t>
            </a:r>
          </a:p>
          <a:p>
            <a:r>
              <a:rPr lang="tr-TR" dirty="0"/>
              <a:t>Seviyor. [kalan yaprak adedi: 15] (yarım saniye)</a:t>
            </a:r>
            <a:endParaRPr lang="tr-TR" dirty="0">
              <a:solidFill>
                <a:srgbClr val="00B0F0"/>
              </a:solidFill>
            </a:endParaRPr>
          </a:p>
          <a:p>
            <a:r>
              <a:rPr lang="tr-TR" dirty="0"/>
              <a:t>Sevmiyor [kalan yaprak adedi: 14] (yarım saniye)</a:t>
            </a:r>
          </a:p>
          <a:p>
            <a:r>
              <a:rPr lang="tr-TR" dirty="0"/>
              <a:t>SONUC: SEVIYOR (kalp kalp kalp) </a:t>
            </a:r>
            <a:r>
              <a:rPr lang="tr-TR" dirty="0">
                <a:solidFill>
                  <a:srgbClr val="00B0F0"/>
                </a:solidFill>
              </a:rPr>
              <a:t>(konsol ayarı ‘eski’ olmalı)</a:t>
            </a:r>
          </a:p>
          <a:p>
            <a:r>
              <a:rPr lang="tr-TR" dirty="0"/>
              <a:t>SONUC: SEVMIYOR</a:t>
            </a:r>
          </a:p>
          <a:p>
            <a:endParaRPr lang="tr-TR" dirty="0"/>
          </a:p>
          <a:p>
            <a:r>
              <a:rPr lang="tr-TR" dirty="0"/>
              <a:t>Bir teselli ver </a:t>
            </a:r>
            <a:r>
              <a:rPr lang="tr-TR" dirty="0" err="1"/>
              <a:t>icin</a:t>
            </a:r>
            <a:r>
              <a:rPr lang="tr-TR" dirty="0"/>
              <a:t> 1e bas, </a:t>
            </a:r>
            <a:r>
              <a:rPr lang="tr-TR" dirty="0" err="1"/>
              <a:t>cikis</a:t>
            </a:r>
            <a:r>
              <a:rPr lang="tr-TR" dirty="0"/>
              <a:t> </a:t>
            </a:r>
            <a:r>
              <a:rPr lang="tr-TR" dirty="0" err="1"/>
              <a:t>icin</a:t>
            </a:r>
            <a:r>
              <a:rPr lang="tr-TR" dirty="0"/>
              <a:t> </a:t>
            </a:r>
            <a:br>
              <a:rPr lang="tr-TR" dirty="0"/>
            </a:br>
            <a:r>
              <a:rPr lang="tr-TR" dirty="0"/>
              <a:t>2’e. </a:t>
            </a:r>
            <a:r>
              <a:rPr lang="tr-TR" dirty="0">
                <a:solidFill>
                  <a:srgbClr val="00B0F0"/>
                </a:solidFill>
              </a:rPr>
              <a:t>(</a:t>
            </a:r>
            <a:r>
              <a:rPr lang="tr-TR" dirty="0" err="1">
                <a:solidFill>
                  <a:srgbClr val="00B0F0"/>
                </a:solidFill>
              </a:rPr>
              <a:t>switch</a:t>
            </a:r>
            <a:r>
              <a:rPr lang="tr-TR" dirty="0">
                <a:solidFill>
                  <a:srgbClr val="00B0F0"/>
                </a:solidFill>
              </a:rPr>
              <a:t> </a:t>
            </a:r>
            <a:r>
              <a:rPr lang="tr-TR" dirty="0" err="1">
                <a:solidFill>
                  <a:srgbClr val="00B0F0"/>
                </a:solidFill>
              </a:rPr>
              <a:t>kullanalim</a:t>
            </a:r>
            <a:r>
              <a:rPr lang="tr-TR" dirty="0">
                <a:solidFill>
                  <a:srgbClr val="00B0F0"/>
                </a:solidFill>
              </a:rPr>
              <a:t>)</a:t>
            </a:r>
          </a:p>
          <a:p>
            <a:r>
              <a:rPr lang="tr-TR" dirty="0"/>
              <a:t>Teselli: olsun, askta kaybeden </a:t>
            </a:r>
            <a:br>
              <a:rPr lang="tr-TR" dirty="0"/>
            </a:br>
            <a:r>
              <a:rPr lang="tr-TR" dirty="0"/>
              <a:t>derste </a:t>
            </a:r>
            <a:r>
              <a:rPr lang="tr-TR" dirty="0" err="1"/>
              <a:t>kazanir</a:t>
            </a:r>
            <a:endParaRPr lang="tr-TR" dirty="0"/>
          </a:p>
          <a:p>
            <a:endParaRPr lang="tr-TR" dirty="0"/>
          </a:p>
        </p:txBody>
      </p:sp>
      <p:pic>
        <p:nvPicPr>
          <p:cNvPr id="94210" name="Picture 2" descr="http://img01.imgfotokritik.com/fk_new/lowres/4/0/9/409758/2485703-papatya-fali.jpg"/>
          <p:cNvPicPr>
            <a:picLocks noChangeAspect="1" noChangeArrowheads="1"/>
          </p:cNvPicPr>
          <p:nvPr/>
        </p:nvPicPr>
        <p:blipFill>
          <a:blip r:embed="rId2"/>
          <a:srcRect l="17143" r="10000"/>
          <a:stretch>
            <a:fillRect/>
          </a:stretch>
        </p:blipFill>
        <p:spPr bwMode="auto">
          <a:xfrm>
            <a:off x="7215206" y="4214818"/>
            <a:ext cx="1543372" cy="2118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5 Resim" descr="bilgisayar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834" y="142852"/>
            <a:ext cx="833437" cy="850983"/>
          </a:xfrm>
          <a:prstGeom prst="rect">
            <a:avLst/>
          </a:prstGeom>
        </p:spPr>
      </p:pic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Döngü Alıştırması: Papatya falı kodu</a:t>
            </a:r>
          </a:p>
        </p:txBody>
      </p:sp>
      <p:sp>
        <p:nvSpPr>
          <p:cNvPr id="8" name="7 Dikdörtgen"/>
          <p:cNvSpPr/>
          <p:nvPr/>
        </p:nvSpPr>
        <p:spPr>
          <a:xfrm>
            <a:off x="5357818" y="3143248"/>
            <a:ext cx="2714644" cy="9286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/>
              <a:t>FONKSİYON İLE YAPINIZ!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Bunu biliyor musunuz?</a:t>
            </a:r>
          </a:p>
        </p:txBody>
      </p:sp>
      <p:pic>
        <p:nvPicPr>
          <p:cNvPr id="193537" name="Picture 1">
            <a:hlinkClick r:id="rId2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2620328"/>
            <a:ext cx="5029200" cy="292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Metin kutusu"/>
          <p:cNvSpPr txBox="1"/>
          <p:nvPr/>
        </p:nvSpPr>
        <p:spPr>
          <a:xfrm>
            <a:off x="457200" y="1143000"/>
            <a:ext cx="822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dirty="0"/>
              <a:t>Mühendis problemlerinin çözümünde matematiğe ihtiyaç duyulur. </a:t>
            </a:r>
            <a:br>
              <a:rPr lang="tr-TR" dirty="0"/>
            </a:br>
            <a:r>
              <a:rPr lang="tr-TR" dirty="0"/>
              <a:t>Büyük ve karışık matematiksel problemlerin çözümünde ise sayısal yöntemler devreye girer. </a:t>
            </a:r>
          </a:p>
          <a:p>
            <a:pPr>
              <a:buFont typeface="Arial" pitchFamily="34" charset="0"/>
              <a:buChar char="•"/>
            </a:pPr>
            <a:r>
              <a:rPr lang="tr-TR" dirty="0"/>
              <a:t>Programlama ve sayısal yöntem teknikleriyle problemleri bilgisayarlara çözdürebilirsiniz.</a:t>
            </a:r>
          </a:p>
        </p:txBody>
      </p:sp>
      <p:sp>
        <p:nvSpPr>
          <p:cNvPr id="8" name="7 Metin kutusu"/>
          <p:cNvSpPr txBox="1"/>
          <p:nvPr/>
        </p:nvSpPr>
        <p:spPr>
          <a:xfrm>
            <a:off x="3338286" y="5544715"/>
            <a:ext cx="5096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400" i="1" dirty="0"/>
              <a:t>Makine Müh. müfredatındaki sayısal yöntemler dersinin önkoşulu Bil141’dir.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lum contrast="-10000"/>
          </a:blip>
          <a:srcRect/>
          <a:stretch>
            <a:fillRect/>
          </a:stretch>
        </p:blipFill>
        <p:spPr bwMode="auto">
          <a:xfrm>
            <a:off x="4000496" y="2428868"/>
            <a:ext cx="4558652" cy="183832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Bunu biliyor musunuz?</a:t>
            </a:r>
          </a:p>
        </p:txBody>
      </p:sp>
      <p:sp>
        <p:nvSpPr>
          <p:cNvPr id="10" name="9 Metin kutusu"/>
          <p:cNvSpPr txBox="1"/>
          <p:nvPr/>
        </p:nvSpPr>
        <p:spPr>
          <a:xfrm>
            <a:off x="1000100" y="2428868"/>
            <a:ext cx="95090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0" dirty="0"/>
              <a:t>e</a:t>
            </a:r>
            <a:endParaRPr lang="tr-TR" sz="12000" baseline="30000" dirty="0"/>
          </a:p>
        </p:txBody>
      </p:sp>
      <p:sp>
        <p:nvSpPr>
          <p:cNvPr id="11" name="10 Dikdörtgen"/>
          <p:cNvSpPr/>
          <p:nvPr/>
        </p:nvSpPr>
        <p:spPr>
          <a:xfrm>
            <a:off x="1785918" y="1714488"/>
            <a:ext cx="137088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0" dirty="0"/>
              <a:t>x</a:t>
            </a:r>
            <a:r>
              <a:rPr lang="tr-TR" sz="12000" baseline="30000" dirty="0"/>
              <a:t>2</a:t>
            </a:r>
            <a:endParaRPr lang="tr-TR" sz="12000" dirty="0"/>
          </a:p>
        </p:txBody>
      </p:sp>
      <p:pic>
        <p:nvPicPr>
          <p:cNvPr id="560132" name="Picture 4" descr="Image result for integr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2786058"/>
            <a:ext cx="1228725" cy="3038476"/>
          </a:xfrm>
          <a:prstGeom prst="rect">
            <a:avLst/>
          </a:prstGeom>
          <a:noFill/>
        </p:spPr>
      </p:pic>
      <p:sp>
        <p:nvSpPr>
          <p:cNvPr id="13" name="12 Köşeleri Yuvarlanmış Dikdörtgen Belirtme Çizgisi"/>
          <p:cNvSpPr/>
          <p:nvPr/>
        </p:nvSpPr>
        <p:spPr>
          <a:xfrm>
            <a:off x="3571868" y="1357298"/>
            <a:ext cx="2857520" cy="1071570"/>
          </a:xfrm>
          <a:prstGeom prst="wedgeRoundRectCallout">
            <a:avLst>
              <a:gd name="adj1" fmla="val -64008"/>
              <a:gd name="adj2" fmla="val 3608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Benim </a:t>
            </a:r>
            <a:r>
              <a:rPr lang="tr-TR" dirty="0" err="1"/>
              <a:t>integralimi</a:t>
            </a:r>
            <a:r>
              <a:rPr lang="tr-TR" dirty="0"/>
              <a:t> alabilecek olan var mı?</a:t>
            </a:r>
          </a:p>
        </p:txBody>
      </p:sp>
      <p:sp>
        <p:nvSpPr>
          <p:cNvPr id="14" name="13 Köşeleri Yuvarlanmış Dikdörtgen Belirtme Çizgisi"/>
          <p:cNvSpPr/>
          <p:nvPr/>
        </p:nvSpPr>
        <p:spPr>
          <a:xfrm>
            <a:off x="5929322" y="3000372"/>
            <a:ext cx="1571636" cy="1143008"/>
          </a:xfrm>
          <a:prstGeom prst="wedgeRoundRectCallout">
            <a:avLst>
              <a:gd name="adj1" fmla="val 48431"/>
              <a:gd name="adj2" fmla="val 8408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dirty="0">
                <a:sym typeface="Wingdings" pitchFamily="2" charset="2"/>
              </a:rPr>
              <a:t></a:t>
            </a:r>
            <a:endParaRPr lang="tr-TR" sz="5400" dirty="0"/>
          </a:p>
        </p:txBody>
      </p:sp>
      <p:grpSp>
        <p:nvGrpSpPr>
          <p:cNvPr id="3" name="16 Grup"/>
          <p:cNvGrpSpPr/>
          <p:nvPr/>
        </p:nvGrpSpPr>
        <p:grpSpPr>
          <a:xfrm>
            <a:off x="1714480" y="4357694"/>
            <a:ext cx="4357718" cy="1884317"/>
            <a:chOff x="1714480" y="4357694"/>
            <a:chExt cx="4357718" cy="1884317"/>
          </a:xfrm>
        </p:grpSpPr>
        <p:pic>
          <p:nvPicPr>
            <p:cNvPr id="560134" name="Picture 6" descr="Image result for coding bo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14480" y="4714884"/>
              <a:ext cx="1571636" cy="152712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6" name="15 Köşeleri Yuvarlanmış Dikdörtgen Belirtme Çizgisi"/>
            <p:cNvSpPr/>
            <p:nvPr/>
          </p:nvSpPr>
          <p:spPr>
            <a:xfrm>
              <a:off x="3214678" y="4357694"/>
              <a:ext cx="2857520" cy="1143008"/>
            </a:xfrm>
            <a:prstGeom prst="wedgeRoundRectCallout">
              <a:avLst>
                <a:gd name="adj1" fmla="val -64008"/>
                <a:gd name="adj2" fmla="val 36088"/>
                <a:gd name="adj3" fmla="val 16667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dirty="0"/>
                <a:t>Hallederiz.</a:t>
              </a:r>
              <a:br>
                <a:rPr lang="tr-TR" dirty="0"/>
              </a:br>
              <a:r>
                <a:rPr lang="tr-TR" dirty="0"/>
                <a:t>Sayısal yöntemler ve kodlamanın birleşmesi ile bu iş bebek oyuncağı!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Bunu biliyor musunuz?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Alman matematikçi </a:t>
            </a:r>
            <a:r>
              <a:rPr lang="tr-TR" dirty="0" err="1"/>
              <a:t>Bernhard</a:t>
            </a:r>
            <a:r>
              <a:rPr lang="tr-TR" dirty="0"/>
              <a:t> </a:t>
            </a:r>
            <a:r>
              <a:rPr lang="tr-TR" dirty="0" err="1"/>
              <a:t>Riemann</a:t>
            </a:r>
            <a:r>
              <a:rPr lang="tr-TR" dirty="0"/>
              <a:t> (1826-1866) </a:t>
            </a:r>
            <a:r>
              <a:rPr lang="tr-TR" dirty="0" err="1"/>
              <a:t>integrali</a:t>
            </a:r>
            <a:r>
              <a:rPr lang="tr-TR" dirty="0"/>
              <a:t> </a:t>
            </a:r>
            <a:r>
              <a:rPr lang="tr-TR" dirty="0" err="1"/>
              <a:t>formülize</a:t>
            </a:r>
            <a:r>
              <a:rPr lang="tr-TR" dirty="0"/>
              <a:t> eder.</a:t>
            </a:r>
          </a:p>
        </p:txBody>
      </p:sp>
      <p:pic>
        <p:nvPicPr>
          <p:cNvPr id="553986" name="Picture 2" descr="Image result for rieman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1928802"/>
            <a:ext cx="2143125" cy="2343151"/>
          </a:xfrm>
          <a:prstGeom prst="rect">
            <a:avLst/>
          </a:prstGeom>
          <a:noFill/>
        </p:spPr>
      </p:pic>
      <p:sp>
        <p:nvSpPr>
          <p:cNvPr id="5" name="4 Köşeleri Yuvarlanmış Dikdörtgen Belirtme Çizgisi"/>
          <p:cNvSpPr/>
          <p:nvPr/>
        </p:nvSpPr>
        <p:spPr>
          <a:xfrm>
            <a:off x="3000364" y="2357430"/>
            <a:ext cx="3000396" cy="1214446"/>
          </a:xfrm>
          <a:prstGeom prst="wedgeRoundRectCallout">
            <a:avLst>
              <a:gd name="adj1" fmla="val 74327"/>
              <a:gd name="adj2" fmla="val -51785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Eğrinin altındaki alanları dikdörtgenleştirip toplasak ya?</a:t>
            </a:r>
          </a:p>
        </p:txBody>
      </p:sp>
      <p:pic>
        <p:nvPicPr>
          <p:cNvPr id="6" name="5 Resim" descr="hadi-canim-capsi.jpeg"/>
          <p:cNvPicPr>
            <a:picLocks noChangeAspect="1"/>
          </p:cNvPicPr>
          <p:nvPr/>
        </p:nvPicPr>
        <p:blipFill>
          <a:blip r:embed="rId3"/>
          <a:srcRect l="20000" r="14999"/>
          <a:stretch>
            <a:fillRect/>
          </a:stretch>
        </p:blipFill>
        <p:spPr>
          <a:xfrm>
            <a:off x="428596" y="2857496"/>
            <a:ext cx="2357454" cy="2315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Resim" descr="1200px-Riemann_sum_convergenc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3714752"/>
            <a:ext cx="2742857" cy="2742857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Sınava Yönelik Çalışma Sorusunu Çözelim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00240"/>
            <a:ext cx="8467725" cy="3238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Döngüler ile Ekrana Şekil Yazdırma</a:t>
            </a:r>
          </a:p>
        </p:txBody>
      </p:sp>
      <p:sp>
        <p:nvSpPr>
          <p:cNvPr id="3" name="Alt Başlık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tr-TR" sz="2400" dirty="0">
                <a:solidFill>
                  <a:schemeClr val="tx1"/>
                </a:solidFill>
              </a:rPr>
              <a:t>İç içe kullanılan döngülerin birçok uygulaması vardır.</a:t>
            </a:r>
          </a:p>
          <a:p>
            <a:pPr algn="just">
              <a:buFontTx/>
              <a:buChar char="-"/>
            </a:pPr>
            <a:r>
              <a:rPr lang="tr-TR" sz="2400" dirty="0"/>
              <a:t>Bunlardan bir tanesi ekrana istenilen şekli * gibi karakterle çizmektir.</a:t>
            </a:r>
          </a:p>
          <a:p>
            <a:pPr algn="just">
              <a:buNone/>
            </a:pPr>
            <a:endParaRPr lang="tr-TR" sz="2400" dirty="0">
              <a:solidFill>
                <a:schemeClr val="tx1"/>
              </a:solidFill>
            </a:endParaRPr>
          </a:p>
        </p:txBody>
      </p:sp>
      <p:pic>
        <p:nvPicPr>
          <p:cNvPr id="4" name="3 Resim" descr="drawing-clip-art-man-drawing-m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2714620"/>
            <a:ext cx="2862632" cy="164818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094" t="10112" r="60526" b="44816"/>
          <a:stretch>
            <a:fillRect/>
          </a:stretch>
        </p:blipFill>
        <p:spPr bwMode="auto">
          <a:xfrm>
            <a:off x="928662" y="2643182"/>
            <a:ext cx="2214018" cy="221097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grpSp>
        <p:nvGrpSpPr>
          <p:cNvPr id="5" name="9 Grup"/>
          <p:cNvGrpSpPr/>
          <p:nvPr/>
        </p:nvGrpSpPr>
        <p:grpSpPr>
          <a:xfrm>
            <a:off x="2500298" y="3857628"/>
            <a:ext cx="1903100" cy="2433646"/>
            <a:chOff x="2500298" y="3857628"/>
            <a:chExt cx="1903100" cy="2433646"/>
          </a:xfrm>
        </p:grpSpPr>
        <p:pic>
          <p:nvPicPr>
            <p:cNvPr id="7" name="6 Resim" descr="bilgisayar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14678" y="5072074"/>
              <a:ext cx="1188720" cy="1219200"/>
            </a:xfrm>
            <a:prstGeom prst="rect">
              <a:avLst/>
            </a:prstGeom>
          </p:spPr>
        </p:pic>
        <p:sp>
          <p:nvSpPr>
            <p:cNvPr id="8" name="7 Aşağı Bükülü Ok"/>
            <p:cNvSpPr/>
            <p:nvPr/>
          </p:nvSpPr>
          <p:spPr>
            <a:xfrm rot="2388404">
              <a:off x="2500298" y="3857628"/>
              <a:ext cx="1714512" cy="785818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Anlayamadığınız yerleri bizlere sorunuz.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8000" dirty="0" smtClean="0"/>
              <a:t>2.ders </a:t>
            </a:r>
            <a:r>
              <a:rPr lang="tr-TR" sz="8000" dirty="0"/>
              <a:t>sonu</a:t>
            </a:r>
          </a:p>
        </p:txBody>
      </p:sp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3. ve 4. dersler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7200" dirty="0"/>
              <a:t>3. VE 4. DERSLERDE </a:t>
            </a:r>
            <a:r>
              <a:rPr lang="tr-TR" sz="7200" dirty="0">
                <a:solidFill>
                  <a:srgbClr val="FF0000"/>
                </a:solidFill>
              </a:rPr>
              <a:t>UYGULAMALI DERS </a:t>
            </a:r>
            <a:r>
              <a:rPr lang="tr-TR" sz="7200" dirty="0"/>
              <a:t>YAPILDI.</a:t>
            </a:r>
          </a:p>
        </p:txBody>
      </p:sp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5. ve 6. dersler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7200" dirty="0" smtClean="0"/>
              <a:t>5. VE 6. DERSLER </a:t>
            </a:r>
          </a:p>
          <a:p>
            <a:pPr algn="ctr">
              <a:buNone/>
            </a:pPr>
            <a:r>
              <a:rPr lang="tr-TR" sz="7200" dirty="0" smtClean="0"/>
              <a:t>YAPILMADI.</a:t>
            </a:r>
            <a:br>
              <a:rPr lang="tr-TR" sz="7200" dirty="0" smtClean="0"/>
            </a:br>
            <a:r>
              <a:rPr lang="tr-TR" sz="3200" dirty="0" smtClean="0"/>
              <a:t> </a:t>
            </a:r>
            <a:r>
              <a:rPr lang="tr-TR" sz="3200" i="1" dirty="0" smtClean="0"/>
              <a:t>(detaylar için bkz. Piazza-&gt; Zaman Çizelgesi)</a:t>
            </a:r>
            <a:endParaRPr lang="tr-TR" sz="7200" i="1" dirty="0" smtClean="0"/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Onlara iyi davranın…</a:t>
            </a:r>
          </a:p>
        </p:txBody>
      </p:sp>
      <p:sp>
        <p:nvSpPr>
          <p:cNvPr id="7" name="6 Yuvarlatılmış Dikdörtgen"/>
          <p:cNvSpPr/>
          <p:nvPr/>
        </p:nvSpPr>
        <p:spPr>
          <a:xfrm>
            <a:off x="1071538" y="3286124"/>
            <a:ext cx="3199164" cy="178595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Ara Sınava çalışmaya henüz başlamamış olan ve son anı bekleyen öğrencileri sınava saatler kala gördüğünüzde onlara iyi davranın.</a:t>
            </a:r>
          </a:p>
        </p:txBody>
      </p:sp>
      <p:pic>
        <p:nvPicPr>
          <p:cNvPr id="4" name="3 İçerik Yer Tutucusu" descr="IMG_9694-slayta ekle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 rot="20569797">
            <a:off x="4941845" y="-205713"/>
            <a:ext cx="3388137" cy="60263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5 Düz Ok Bağlayıcısı"/>
          <p:cNvCxnSpPr/>
          <p:nvPr/>
        </p:nvCxnSpPr>
        <p:spPr>
          <a:xfrm rot="10800000" flipV="1">
            <a:off x="4286248" y="2571744"/>
            <a:ext cx="2214578" cy="714380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EK SLAYTLAR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Ek slaytlar derste değinilmeyen slaytlardır.</a:t>
            </a:r>
          </a:p>
          <a:p>
            <a:pPr lvl="1"/>
            <a:r>
              <a:rPr lang="tr-TR" dirty="0"/>
              <a:t>Derste değinilmemesinin nedeni, slaytlardan rahatlıkla anlaşılabilmesi, konunun pekiştirilmesi için alıştırmalar içermesi vs. olabilir.</a:t>
            </a:r>
          </a:p>
          <a:p>
            <a:r>
              <a:rPr lang="tr-TR" dirty="0"/>
              <a:t>Bunlar sınavlarda sorumlu olduğunuz slaytlardır.</a:t>
            </a:r>
          </a:p>
          <a:p>
            <a:pPr lvl="1"/>
            <a:r>
              <a:rPr lang="tr-TR" dirty="0"/>
              <a:t>Ancak derste değinilenler kadar öncelikli olarak sınavda yer almayabilirler.</a:t>
            </a:r>
          </a:p>
        </p:txBody>
      </p:sp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2’nin üslerini şekildeki gibi yazdıralım.</a:t>
            </a:r>
          </a:p>
        </p:txBody>
      </p:sp>
      <p:sp>
        <p:nvSpPr>
          <p:cNvPr id="4" name="Rectangle 108"/>
          <p:cNvSpPr>
            <a:spLocks noChangeArrowheads="1"/>
          </p:cNvSpPr>
          <p:nvPr/>
        </p:nvSpPr>
        <p:spPr bwMode="auto">
          <a:xfrm>
            <a:off x="6500826" y="1500174"/>
            <a:ext cx="2143140" cy="4158615"/>
          </a:xfrm>
          <a:prstGeom prst="frame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2075" tIns="182880" rIns="92075" bIns="182880">
            <a:prstTxWarp prst="textNoShape">
              <a:avLst/>
            </a:prstTxWarp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kumimoji="0" lang="en-US" sz="3200" dirty="0">
                <a:latin typeface="Courier New" charset="0"/>
              </a:rPr>
              <a:t>0 1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kumimoji="0" lang="en-US" sz="3200" dirty="0">
                <a:latin typeface="Courier New" charset="0"/>
              </a:rPr>
              <a:t>1 2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kumimoji="0" lang="en-US" sz="3200" dirty="0">
                <a:latin typeface="Courier New" charset="0"/>
              </a:rPr>
              <a:t>2 4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kumimoji="0" lang="en-US" sz="3200" dirty="0">
                <a:latin typeface="Courier New" charset="0"/>
              </a:rPr>
              <a:t>3 8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kumimoji="0" lang="en-US" sz="3200" dirty="0">
                <a:latin typeface="Courier New" charset="0"/>
              </a:rPr>
              <a:t>4 16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kumimoji="0" lang="en-US" sz="3200" dirty="0">
                <a:latin typeface="Courier New" charset="0"/>
              </a:rPr>
              <a:t>5 32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kumimoji="0" lang="en-US" sz="3200" dirty="0">
                <a:latin typeface="Courier New" charset="0"/>
              </a:rPr>
              <a:t>6 64</a:t>
            </a:r>
          </a:p>
        </p:txBody>
      </p:sp>
      <p:sp>
        <p:nvSpPr>
          <p:cNvPr id="6" name="5 Yuvarlatılmış Dikdörtgen"/>
          <p:cNvSpPr/>
          <p:nvPr/>
        </p:nvSpPr>
        <p:spPr>
          <a:xfrm>
            <a:off x="1214414" y="4572008"/>
            <a:ext cx="2786082" cy="10715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Bir kağıda yazınız.</a:t>
            </a:r>
            <a:endParaRPr lang="tr-TR" sz="28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Alıştırma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Fibonacci</a:t>
            </a:r>
            <a:r>
              <a:rPr lang="tr-TR" dirty="0"/>
              <a:t> sayı dizisi şu şekilde ilerler:</a:t>
            </a:r>
          </a:p>
          <a:p>
            <a:r>
              <a:rPr lang="tr-TR" dirty="0" err="1"/>
              <a:t>fibo</a:t>
            </a:r>
            <a:r>
              <a:rPr lang="tr-TR" dirty="0"/>
              <a:t>(0)=0, </a:t>
            </a:r>
            <a:r>
              <a:rPr lang="tr-TR" dirty="0" err="1"/>
              <a:t>fibo</a:t>
            </a:r>
            <a:r>
              <a:rPr lang="tr-TR" dirty="0"/>
              <a:t>(1) = 1, </a:t>
            </a:r>
            <a:r>
              <a:rPr lang="tr-TR" dirty="0" err="1"/>
              <a:t>fibo</a:t>
            </a:r>
            <a:r>
              <a:rPr lang="tr-TR" dirty="0"/>
              <a:t>(2) = 1, </a:t>
            </a:r>
            <a:r>
              <a:rPr lang="tr-TR" dirty="0" err="1"/>
              <a:t>fibo</a:t>
            </a:r>
            <a:r>
              <a:rPr lang="tr-TR" dirty="0"/>
              <a:t>(3) = 2, </a:t>
            </a:r>
            <a:r>
              <a:rPr lang="tr-TR" dirty="0" err="1"/>
              <a:t>fibo</a:t>
            </a:r>
            <a:r>
              <a:rPr lang="tr-TR" dirty="0"/>
              <a:t>(4)=3…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65538" name="AutoShape 2" descr="data:image/jpeg;base64,/9j/4AAQSkZJRgABAQAAAQABAAD/2wCEAAkGBxISEhUSExIVFRUVFRYXGBgXFxcVFRUXFRUWFxgXFxYaHSghGR0lHRcWITEiKCkrLi4uGCA1ODMuNygtLysBCgoKDg0OGxAQGy0mICUtLS0tLS0tLS0tLS0tLS4tLS0tLS0tLS0tLS0tLS0tLS0tLS0tLS0tLS0tLS0tLS0tLf/AABEIAHsBmAMBEQACEQEDEQH/xAAbAAEAAQUBAAAAAAAAAAAAAAAAAQIDBAUGB//EAEIQAAICAQIDBAgADAUDBQAAAAECAAMRBBIFITEGE0FRFCIyYXGBkaEVIzNCUlNicoKSscEHk7LR0lRjohYkQ3Pw/8QAGgEBAQEBAQEBAAAAAAAAAAAAAAECAwQFBv/EADMRAAIBAgQDBgUEAwEBAAAAAAABAgMRBBIhMRNBUQUiMmFxkRRSgaGxwdHh8CMzQhUk/9oADAMBAAIRAxEAPwD3GAIAgCAIAgCAIAgCAIAgCAIAgEGABAJgCAIAgCAIAgCAU5lD8yqQCAIAgCAIAgFOZQ9CqQEZgCAAYBMAQBAEAQBAEAQBAEAQBAEAQBAEAQBAEAQBAEAQBAEAQAYBou0XaD0VqUFT2vcxVVUqDyx4ty8ZznUy6WPZhME8QpSzKKirtsjTcZtZbDdpLaEStnLM9ZzgcwNpODjxkVRvdWLPCwi48OopNu1kn+poODdo00+m0wrpvtOpe3u0exWs9U8zuPLExGrZLR6n0K/Z86tapmlGORK7SsvtzN9wntRVclzurUnTnFq2YynI88gkEcj9JuFRO/keDEdn1KUoRTzZtmuZrW7dKFFx0moGnLY74hcdcbtuc498irLe2h6V2RJyyKpHP8ut/wBja6vtJVXqKNOc/j13K/5v7IP73PErqJSS6nlp4CrOjOqv+XZlzS8bFmrt0oQ5pRWZ8+rlwCFA88H7TSmnLKYnhJQw8a7ekm0lz0Iq7QVNrG0YyXWveT4A5HqfHBBhTWbKV4KpHDrEPZuxY4v2nSm4aeuqy+8jOyvHqjzZicL/APvOSVVJ2WrOmH7PnVp8WUlGPV8yr/1KiaY6m+uygKxXY+N5IOMKAeeccodRKOZmfgZzr8Kk1LzWxTwjtDZfYqNo76ldSyu+3BAx1APqk56GIzu9jWIwUaUG1VjJrSyuY3Y/UV226yyvvfy2094+9Cy7s92v5o5/08pKclJtm+0KU6UKUZ22votbPqZHGO0wqvGmrosvuKbyqbRtXpkljLKpldrGcPgHVpcaUlGN7XfX6GyTiI7j0ixWqGzeyvjcg8jjxms3duzyui3V4UHd3smuZp37Xr6ENctTsm7DLkb1AcoSfnj6zHE7uY9n/mVPivhZNKXLptcydZ2lRbaKa0Nz3gMApACVkZ3sfARxVdJczlTwMpU51JPKo6a830Re4bxwXajUadUYej7Qz5G1iwzgD3c5VUTk49DNfCSpUYVW/HsuehR2k4+NJ3Q7trWufYqKQCTj3+8gfOJzymsFgnic3eUVFXbZRwPtKmod6WrspurGWrsABx5ggkERGopOxcTgJ0YqompRezRqOzfFPxF1+no1F2/UMNrWqx6ZLKWIAXmOUxCp3bpNnqxmGaqxp1ZRjaK1S/NuZsOAdqTqrrKfRnrNQ9dmZGCtnkvq5yTz+hlhVzNq2xxxfZ3w9ONRzTzbJXv9zT8J7S0UVX6gDUMLNUUVWcWF7Dk4rzyVZlVEk5anrr9n1qlSFHuq0btpWsvPqzdtxtm02oe7T3UCtDkMVDMCp9hlJ5+/wM6Z+621Y8PwiVaEKc1K787L1uZHY3b6HSV7zaylh3rb3wzEjLeP+2JafhRjHprESUrXTtpovobqbPGIAgCAIAgCAIAgCAIAgCAIAgCAIAgCAIAgCAIAgCAIBBgHCdoNL6XxWrT73RaaDYWrYo4ZiehHMfmc/jPNOOeql0PvYSr8N2fOokm5StZq5mdr0Gj4ZcneWPuGzda5dz3rYI3HwwTNVO5TaOHZzeIx8JNJc9FZaHLcQrpTU6PT33mhNPpAS6vsYWOMkKRzB6Tk0rxT5I+rRlVlh6tWnDM5z2avoixXp7DwvVmtXZDqFZbCpFltQIJZvE+B+ZmbPhu21zrOpBY+kptJ5bW5J9Dedo+N0arS16LRfjXt7tQqg4qRcHLnouMYnSpLPBRgfPwmFqYfESxGJ0UbvXm/IxNbwT0zWX1KxzpNNSlbA4xauGHw/OEkoZpNdEd6eL+Gw0Jtf7JSbXkUdn+NPp6NXq7RnUW3LSinkWtVcYx7iTy/ZmacnFSk9y43C061alQpvuJZm+iZj8Jpu0us0b30vU1lli2WOyN3zXDl7J5YJHIxC6km1udK7p4jDVY05JqKTSXJL13NvwPilGk1uu9LcVWPZuVnBG6sZ27W8eWJ0hLLOWY8eKw9XEYWjwFeKWqXJ87l7tzqkY6DUMGOlFodztOADtKll6jlnrFZp5ZcjHZVNpVqS/2ZbL9ToE7Taayu96bQ/cVl2Zc7ByYgbumfVPLw+c68WLTsfN+BrQnCM42zOyTNf/hjpimgRj1tZ7CfPJwD9AJjDq0Lnq7bqKWLajtGy9jTdt9ZpRadRRqhXraMJsGSbP2Cvj1+Hn7sVXFPMnqj2dl06zhwqsL0pa36eZRx7i1+t7nSpQ7lUru1VaFVIJAPdEsRjmefj08jE5SlaNvU1hcNSwynWlNK7ag3r9dC92QsX0XX6e5Ni1PaTWSCUR1J25HLIx1EtJXjKLRjtJS49GtB3bS181zM3/DDhqppBqWGbLQcsTnFaEqoHkMDPzloRtHMce3MS54h0o+GP5e7Ln+G4LpqdQf/AJtTYR+6pwP6mKMd31ZnthqMqdJf8xX31MTtXxGpeKaQXWKldFb2kscDc24KPjlR9YqS/wAiudcBRm8BVcFeUmkvTmYPphtu1vFFVlpr0rVVFht7w45EZ9+PqJlt5pTtyO/DjTpUcE5Xk53l5CrjI4fwqitGAvvUsmSBt3nJsOegAI+fwkUuHT03Dw3xvaE5SXci9fO3I2/BtTpdNw+70e5LWqrZ7XU7ibGU4JPvI5fCdI5YxdmeLExr4jGR4kXFNpJPkjS6DSaIcL02n1VwpawNfWxJBBzyYHp7LAY8ROcVF00pM91ariHj6lWhHMl3WvIsavjl1nCbFsbcWvWiqwgjvkyGDc+vJSM+Mjk5UmvM6wwlGn2hGUNEouTXR9D0zhmmFVNdQ6IiL/KoH9p64qysfmKs885TfNtmTKcxAEAQBAEAQBAEAQBAEAQBAEAQBAEAQBAEAQBAEAQBAEAtild27aNx5Zxz+sWLmdrX0FtKsMMoYeRAI+8lkIycXdMos0lbHJRSfMqCfriHFM1GpOKsm/cuisYx4eUpi73KKtMi+yqr8AB/SSyNSnKXidyUpUEkAAnqQBk/E+MJWI5NqzKTpUPVF656Dr5/H3xZFzyWzZVZSrY3KDg5GQDg+Y8osRScdmRZpkY5ZVYjzAMNJljOUdmVNUCMEAjyPMfSLIym07plK6ZANoVQD1AAAPxEWNOcm7t6lVdYUYAwB0A5AfKUjbbuyhtKhO4oufPAz9ZLI1xJWtd2KkoUEkKAT1IABPx85TLk2rNkejpz9VfW9rkPW+PnJYueWmuxUlYAwAAPIDA+kJEbbd2KqlUYUADyAAH0Eq0Dbk7t3KLNLWxyyKT5lQT9ZHFMsak4qybKmpUjBAI8iBj6SkUmndblD6Ss4yinAwMqDgeQ8pLJmlUmtm/cLpKwCAigHqNowfiMc4yroHUm3dtktpUIAKKQOQBAIA93lFkFUkndNkvp0IAKggdAQCB8PKLIilJaplwCUyTAEAQBAEAQBAEAQBAEAQBAEAQBAEAQBAEAQBAEAQCMwATAMe3iFS+1Yg+LKP7zShJ8jDqQXNFH4Vo/XV/zr/vLw5dCcan1L1WqR/ZdW+DA/wBJHFrdGlOL2aLuZk0IBMAQBAEAjMAmAIBGYAzAJgCAIAgCARmAMwS5afVIvV1HxYCXLLoTPHqUen1fra/51/3lyS6MnEh1ReS0HoQfgcyWaKpJ7MqzIaGYBMAQBAEAQBAEAQBAEAQBAEAQBAEAQBAEAQBAIJgGHdxBQSqgu4/NXnj949F+Zm1BtXehxlWinaOr8ikVXv7TrWPJBub+dhj/AMZbxWyuRRqS3dvT9/4JHC6z7QNn75L/AGPIfSTiS9CqjHnr6mTVQq+yqj4ACRybOihFckV4mRZFm7SVv7SK3xUGaU5LZmXTg90WDw4D8m71+4Hcv8rZH0xNZ+quY4SXhbRHpNlf5Vdy/ppnl+8nMj5E/KMqewzzjpJadV+pe0WvrtLBGB2EA4OeoBB+BBknCULXW5qnWhUbUXsZOZg6kO4AyTgDqTyAha7EbsrswzxDd+SRrP2vZT+Y9fkDN8P5nY5ca/gV/wAAV3t1dEHki7j/ADty/wDGW8Fsrky1Xu7egPD8+1baf4tv+gCOJbZIvBvu2T+DU87P82z/AJRxX5eyJwIefuyPweB0stX+Mt/qzGfqkVULbNr6jubl9m0N7rF5n+JcY+hi8XuvYmSovC7+pHpxX8qhT9oHfX82AyPiQIyX8IVVp99W/BmLaCAQQQehB5H4ecxZnZNPYqzIUhnAGScAeJ6RuRtJXZhHX7uVSF/2vZr/AJiOfyBnTJbxHJ1W9IK/4JGnub27dvurGPkWbOfkBGaK2XuTJUl4n7D8F1H2l3/vkv8AZjiTiS5F4EOepfr0la9EUfBQJnNLqb4cOiKzWvkPoIvLqMkOiLFnD6T1qTPntAP1HOVTkuYdKD5Fs8Px+TssT3bt6/R8/bE1nvujHBt4W0Qbrk9tQ6/pV53fOs/2J+EWi9tCZpx3V/Qu1cRqZlUOCWDY/hxuHuIz0kdOSTdtjUa1NtJPVmXMHUQBAEAQBAEAQBAEAQBAEAQBAEAQBAEAQC1fUHBU5APkSp+olTsZccysxRSqAKqgAeAGBI22IxUVZF0QaEAt3WhVLHoOZ6n7DrKk3sZlJJXZhjvrP+0vh0Nh/sv3+U33Y+Zy78/JfcqHDK/zgz/vszfYnH2jiS5F4EX4tSfwVT4VqPh6p+ojiz6jgU+hav0BCnZa4GDyJZx9c7x8jEZ66ozOlaPdbRyPZ91q1pH4ysPy9bcVsPiCXAOSeYJ948Z9TEZp4dXs7e58PBWp4uVrpP2f95HcaixwPUTcxOOuAPex8vgCZ8iKXM/QzcktFcsJw/JDWnvG6gH8mv7qf3OTN57aR0OapX1nq/sZ2JzOwgpRfcqKWYgAeJlSb2Mykoq7MMXW2ewoRf0rASx+FYx9yPhN2itzlmqT8Oi6srGjc+1dZ8tqj7DP3kzroi8KT3k/oDom8LrR81b7FZc66IcJr/plu622oFm2Og6n8mwHzO0/VYUYy0WjJKU4K8tV7HJ+kWask6Q1oa7C23JXfhjtcDBHMdcfOfSyQor/ADXaa36HxHVnin/89k4vbqdrorGZFLrsbHNcg4PjzHUT5c0lLR3R96m5OCclZlo6AM26w7+eVU8kXy9XxPvPyxLna2M8JN3lqZgEwdUrEwUQC3dcqAsxAA6k9JUmySairsxBdbZ7ChF/ScEsfgg6fMg+6btGO5xzTn4VZdWVegk+1bYfgQo+W0A/eM66IvCfOTHoHlbaP4932YGTieSHBfzMt2m6obty2KOZ3YrYDz3D1T9B8Ze7LS1mZfEgr3uvY5XTpXrr2dL3rtrbKclIKg9QB1x0PM/Qz6UnPD0rOKae58SKp4yu5Rm1KL0O3qzgbsE4545An3CfJdr6H6GN0lcuQaEAQBAGYAgCAIAgCAIAgCAIBxg47rjxLT0Wab0fTuNRzNldjXGtcg+qTsUciPE55+UA7OAIAgGLxK+yutmqqNzjGKwyoW5gH1mIAwMnn5QDnOwfGNVqX1o1SCt6tSEWoFXFS9zWwXevtE7s598A62AIAgHM8aOtu1Q09Fjaalau8e8VrYzuXKrVXvBUYAycgnBGIA7GcTvsbVUXutraW/uu9VQneA1pYNyjkGG7BxyyIB00AQCJAavtJdemnc6aoWXcginmoLMF3MCRlVBLEZ8JbkaT3RztGr1el12l09msGrGo73vENdaPT3dZbvF7sDCbhtw2faHOCnbwBAEjBx/bni5qt0lI1NemFjWu9jqjbVqTltD8txdlHn1mkHG5tOyt/eVmwa5dYrHAdVrVVx1X8X4/GQG8gCAUsoPIjI8j0hOxLJ7ml43Smnpu1VOnRrqqrHUKuGchSQvqjJzy5To6s2rN6HKOHpRlnUVc5bQ8X1VbaGz09NX6XYivStdahFatmZ6ig3KEI57yeXXnOZ2PRYAgCAazj2t1FVYOn0p1Lk4294lQHI4LM56Z5csnnANH2Y4vqbuFDUvX32o22sEAADWI7hUHgOYAz7usXDSZr7tXr9JZpGt1i3vqLq6rdN3VahA6ks1JUbwExkliRiAd+IAgGHxfUNXTZYtZsZEZlrUZLsASFA95wII9Tgtems0iafXXXV2WPdQtmn9HqQL37qhSmwDvNy7vzic4M3nla19Dnwad75Vc2f8AiD2g1umT8Rp8V95QrakvXhRZaiELUfWJy2OmOeZzOp20oEA0naazV4qr0uFay3bZcQGFFQVmZ9pOGYkBR4c8+EA1fZziGoXW26OzUelolCWi3YiPW7OV7qw1gKSR6w5A4BgFjjnaS703S1UHFA1YovfAPeWNTbZ3SZHRdg3EeJA8GEA7aAIAgCAIAgCAIAgHM8bQniXDzg4C6rJwcDNS4yfCAdNAEAQBAOV7HVkariZIIB1ikZGMj0akZHmMg/SAdVAEAQDhO2faQrqV0ffWaaruw9t9dNlth3EgVU7EYI3LJcjkCMc+gG77GXaI0lNEG7tGO7clqMXb1izG1Qzsc825wDoIAgCAantPxC7T6drqae+ZGQsgyWNe4d4VA5lguSB44gHF2WaW/XaS7htbi9rjZqbEqspU0Mjd4NQWUBiW24U88iAekiATAEA5ftJxKnT6uh9RpspscLqdjWdzYWX1CFUlAwwd3T1YBhdjQLNbrdVRWyaa1aFUlWrF1qb+8tVGAOMMg3YGcQDtYAgCAaPttXqG0OpXTbu+NR2bDh88shD4MRkD3wDgLKdAfRBwuh01gupyy1W1ulYYd/6S7AAjbuyGJyekA9bgCAIAgHE9kbb6eDhqat9yC9krbK72F1hC+7Ph8oBouO6vSatqbdFTYvEnupbctNtVlaqyC0ahyoGwIGXDEg8secA9SEAmAYXG+IDT0W3lWfukZ9qjLMVGQoHmTygHn3BeN6S22rU66+y3Uhga6hp9UNPpWbkBWO6wzDODa2fHGBAOi/xOrZuHuFBJ77SnAGTy1VJP2BMA6wQBAND2n4w+l7lzUX07OyXsqs7VKVO19igkru5HkcZgHI8I0tb62wcJU6en0S1bXFbppvSCU7llrbAd1G4kqOnImAWuJ8C4hp14dStumITWDYVotyLDRqCbbibSXySxJyCWfOYB6dVnAz1xzx0z44gGsA1npT86vRe5Gzr33fZ558NmPnANcg4t6ImTpfS+9G/G/ue63HO3x3bcfOAdMIBMAQBAEAQCDAIVs9IFrFUAQBANY2ssqJ71SyZOLK1J2jPIOgyRj9IZHniYu1ud+HGa7u/R/ozM0+qSwbkdXHmpDD7TVzjOEou0kXswQs6nVJWMu6qPNiAPvKWEJSdoq5w/abtLqktRKraq6rGwHesqy46nDtlh5HaMnAGczzTqSzJI+7gcDQnSlOrFuUVey2O40qkIuWLEAZYgAty6kADHwxPQvM+HN3k9LF4SmSYAgFJghrRxBqjjUDaM8rRnuiPDd+rPx5e+ZzHo4Sn4NfLn/Jsa7AwBBBB6EHIPwM0ji01oyqCFq+9UBZ2CgdSxAA+ZkujUYuTtFHE8e7UapbkqpNC12E4usDABRjccMRnGRgjIOcCeeVSeayPs4XAYeVFzqZm1/wAr+s7ekEKATuOBk4xnl1wJ6UfFk9S4DBCYAgEGAa19c1THvl9TPq2ICVA8rBzK4/S6fDpJc7KkpruPXp+xnU3q4DKwYHoQQQfmJTm4yjo0XIMFFlgUEsQAOpPID5yXsaSbdkcX2n7Vaipk9G7lq3baLX3BAcEn1iQpUAE7gSOU4TqyWx9rAdn0aifGzXS2X9uddw7d3abnFjFQSwG0NnnkDwE7x2Pj1LZ2krLoZGZTBVAEAgwQwtbfYhDBN9ePWC/lBz9oD84e7r5Z6SN2OtNRkrN2f2L2k1aWDKMGHu6g+RHUH3GW5mcJQdpIvwZMTiGtWpcllBI9UHJLHyCjm3wHORuyOlOnKb205nKcD4/rL9Y1NhppSs81APeWHAOF3HIGCCTjlkDqZwhUlKVmfWxWDw1HDRqQzSb58kdss9B8UmAIAgCAIAgCAIAgCAQRANaeGshzQ+z9gjdUfgucof3SB7jM5XyZ2VVS0mr+fMfhMpyurav9oZsr/mAyv8QEZrbl4Kl4Hfy2Zm6bUpYNyOrr5qQw+omk0zlKDi7SRdgwIBh38Npc7mrUt+kBhv5hzkyo6xrTirJlizhdKjLFwo5nN1oUfHLyZUiqrNuy/Bi0PTnOmoFjfrMYT4m4g7v4cyacjtJTt/llZdOfsYKdjUOrTVWbCVyzKqhVazltOPcMnJJJOPLE58FZrnp/9SccO6Edn72OpZcjHnO58vXka70Kyr8g+V/V2Elfgj9U+e4e4SNM7cSM/Gvqv2KhxdV5XBqT5v7HysHq/cH3Re25eA34Hf039tzYK4IyCCD4jpLucLNbkwBiLAwbOEU5yE2HrmtmrJPv2kZksdePPZu/rqUHhijrbdj/AO1/65ky+ZpV29Mq9jBTuM/iKu/sH55JdVPvubIHwGT7pnTkdP8AJbvvKun8Gv0/Y1fTF1Vm07Ru2jO3vM8sAknCjn7yegxM8FZ8x632pJYV0Ic+fOx1+J2PkmtbQOhLUPtzzNb5as+J2+KH4cvdI77nZVItWqL6rf8AkkcVCcrkar9o+tX/AJg5AfvYkzdRwb+B3/PsZ1VqsNysGB6EHIPzE0cpJxdmrFeYIMQDCu4VSx3bNrHqyE1sfiVIJksjqq00rX089Sg8LX9bf/mv/vJl8zXHfyr2MBvRt2K6zqLAfM2hT+1Y5Kp9c+6R2Oq4tu88q9vsa3VdjRfqa9RcFwCWdFyVOMbF5+1zySeQ5DlOUqClJNnqpdqSpUJUofRnY4noPkmFq9BubejtXZ03DmCB4Mp5MPv5ESPXY6Qq2WVq6/vMtDXWV8rqyR+srBZT8U5sn/kPfJqa4cZeB/R6GZpdXXYN1bq481IPPyOOk1e5znCUdJKxegyIBh6rh1Tncyet+kpKP/MpBkaRuNaUVa+n2Me/Q1oCz3Wqo67r3AHxOf7yZVzZ0VWctIxXsYQ06WBkopAVhhrrAwyP2c+vZ9QPfMtX2R1U5QalUltsl/bIt9keyqaM2v1exiATzK1g+qM+Z6n5eUlKkoanbtDtKeKUYvZL7nTTqfNEAQBAEAQBAEAQBAEAQBAIxAMTUcLpc7mrXd+kBtf+YYP3ksjpGtOKsmWfwXj2Lrl/j3/6w0ZTTr33S9rfgqGht/6mz+Wr/hJZ9RxIfIvdkfg1j7WouPuBRf8ASoP3lyjjJPSK/JVXwikEMU3sOjWE2EfAuTj5SKKQdepsnb00/BnYmkcRiAMQCYBBEAwX4PTnKr3ZPPNbNWT8dhGfnI4o6qtPnr66/kpGgsHs6i0e5hW/3K5+8ln1NcWL3ivuir0a/wDXj/KH/KLPqTPT+X7lLaK0+1qX/hWtf6qTJlfUcSC2gvdheDVHm4a0/wDcY2DPmFPqj5CXKg68+WnpoZ4QDpymjiTiATAEAjEAwbeEUk7tm1j1ZCa2PxKEEzOVHWNea539dSn8HOD6uotHuOxx9WXP3iz5MvFXOK/H4JGmv/6gfOof2YRZ9Rnp/L9yDo7j11Lj91K1/qDDi+o4kPl+7A4PWfym+33WMWX+T2ftGRcy/ETXhsvRfruZ1dYUAAAAdAOQHwE0jg9XdlWIBMAjEAYgGJqeGU2HcyDd+kPVcfBxgj6yWTOka046J6dCyOGsvsai0DyJWwfVwT95MvQ1xovxRX4/BUNNf/1A+dQz9miz6jPT+X7sg6Cw+1qbP4VrT77SfvFn1Dqw5RX3ZXTwmpWDldzjozk2MPgWJx8oyojrTatsvLQzcTRyGIBMAQBAEAQBAEAQBAEAQBAEAQBAIxAGIBMAQBAEAQBAIzAGYIIAgCCjMAZgDMAZgDMAZgFh9ZWM5dRghT6w5M3QHyJz0kujShLoXsymSzZq0Xdl1G3BbLAbQemfLMlzShJ203L2ZdTIzAJzIBmUgzBSYAgCAIBGIBMAQBAEAQBAEAQBAEAQBAEAQBAEAQBAEAQBAEAQBAEAQBANV2nutTS3PScWJWzKcBua88bSDnIBExNvLdHowkKc68Y1PC3ZnOcM4pxDUXGor3C4F+7arFanUiurmMbiwJJ8MGcoTm3Zo+lXw+Do080Xme31W79DD4ZxziVxprK7O+RVFhVcqaWHf2kYwN3QDGOmJI1KjdrHavhMDTUpJ3yvbrfwpenMqt49xFLGQV7wuotoDEKN7OSaWwAMKq4yffK5z6EWCwMoKTlZuKlb08S9W9jccT4pYKa6qbt1/pFWndzWPawGsO0qF9nJ5cptylayPFQoQdVzqR7uVySv7Gn0vHNYpWw2G5f/AHh2GtF316fcqNlVB3MwHTljwmFOa38z2TwuGacVG3g1u95b7lNPHdS9WrYag2d3pFcbKlULdZu5V+rkhcAHOZFUepZYOjCdJONrza3vdK2+vMp1nFtRp6dNVTeXV62bvmC5LKQorDMpB555kFjEptJIQw9CtUqVKkbWdsq6dd/4L+s4nrw7KLwGRtJSQtaFXuu/KHLDO0Ag4z4eEZpmadDCOKbjvne70S2X1ZbftFqUUK9+FNupHf8AdKXKUbVVFULt3Mxbw6CV1JJW9SxwdCTzRjyj3b9d3e97IuLrL7W4b3moesvU1rkKoDWHYEQrtwT67ciPDPWLt5dTLp0accRkgnZpLXZa3f2NfxbUXFGdEFjvxF2Ud2qlk0quQWKgbsFRgnngCYqN206npw9Oip2k7JU+vORt345aWor9KCK9K2d6tAPfWM+0VqhyFA8R1+E6KcnY8awtNQnLJeztbNsrb+Zi8T3WNqVbG2zXaajdsVSUr2WMGdRlhnKjJ90y23e3VHSkoQjBrlCUt+bulYyNNxzV2a169y1112ODWQuTTWObdC2TyIIIGDKpTcjM8LhoYZSespLfzb/Q2XZriFpSqzU3knU57qvuwoXmzDLKuc7Me1/Wbi5bvmeXG0qalKNGPhtd33/r6Go0faXUM4cvkfj2tp7sAaeutW2EvjO4kDxwc9JzVSTPXPBUVCyWvdtK+7e+hev12tp0dWotvY953ZsK1VlqEYMTsUL65JKjmOWM4mnOSjdmYUcNVxEqcI2te127Sfm76HQ9lLrX0tVlzb3ddxI24wxJUepy6YnSm243Z8/GxpwryjTVktDcTZ5RAEAQBAEAQBAEAQBAEAQBAEAQBAEAQBAEAQBAEAQBAEAQBAEAQBAIIgEbYA2+6BqNsAbRAAUeUC75gIPKA2xt90C7G2BqNvugXY2e6NBdjYPKBdjYPKBdjbAG2BcbZANsFuYPFOEV6gKLN425xsssqPPkQSjDI+Mkop6M7UMROi24216pP8mTo9IlSLXWoVEAVQOgA6CaSscpzlUk5zd2y/BkQBAEAQBAEAQBAEAQBAEAQBAEAQBAEAQBAEAQBAEAQBAEAQBAEAQBAEAQBAEAQBAEAQBAEAQBAEAQBAEAQBAEAQBAEAQBAEAQBAEAQBAEAQBAEA//2Q=="/>
          <p:cNvSpPr>
            <a:spLocks noChangeAspect="1" noChangeArrowheads="1"/>
          </p:cNvSpPr>
          <p:nvPr/>
        </p:nvSpPr>
        <p:spPr bwMode="auto">
          <a:xfrm>
            <a:off x="155575" y="-990600"/>
            <a:ext cx="6858000" cy="2076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5540" name="AutoShape 4" descr="data:image/jpeg;base64,/9j/4AAQSkZJRgABAQAAAQABAAD/2wCEAAkGBxISEhUSExIVFRUVFRYXGBgXFxcVFRUXFRUWFxgXFxYaHSghGR0lHRcWITEiKCkrLi4uGCA1ODMuNygtLysBCgoKDg0OGxAQGy0mICUtLS0tLS0tLS0tLS0tLS4tLS0tLS0tLS0tLS0tLS0tLS0tLS0tLS0tLS0tLS0tLS0tLf/AABEIAHsBmAMBEQACEQEDEQH/xAAbAAEAAQUBAAAAAAAAAAAAAAAAAQIDBAUGB//EAEIQAAICAQIDBAgADAUDBQAAAAECAAMRBBIFITEGE0FRFCIyYXGBkaEVIzNCUlNicoKSscEHk7LR0lRjohYkQ3Pw/8QAGgEBAQEBAQEBAAAAAAAAAAAAAAECAwQFBv/EADMRAAIBAgQDBgUEAwEBAAAAAAABAgMRBBIhMRNBUQUiMmFxkRRSgaGxwdHh8CMzQhUk/9oADAMBAAIRAxEAPwD3GAIAgCAIAgCAIAgCAIAgCAIAgEGABAJgCAIAgCAIAgCAU5lD8yqQCAIAgCAIAgFOZQ9CqQEZgCAAYBMAQBAEAQBAEAQBAEAQBAEAQBAEAQBAEAQBAEAQBAEAQAYBou0XaD0VqUFT2vcxVVUqDyx4ty8ZznUy6WPZhME8QpSzKKirtsjTcZtZbDdpLaEStnLM9ZzgcwNpODjxkVRvdWLPCwi48OopNu1kn+poODdo00+m0wrpvtOpe3u0exWs9U8zuPLExGrZLR6n0K/Z86tapmlGORK7SsvtzN9wntRVclzurUnTnFq2YynI88gkEcj9JuFRO/keDEdn1KUoRTzZtmuZrW7dKFFx0moGnLY74hcdcbtuc498irLe2h6V2RJyyKpHP8ut/wBja6vtJVXqKNOc/j13K/5v7IP73PErqJSS6nlp4CrOjOqv+XZlzS8bFmrt0oQ5pRWZ8+rlwCFA88H7TSmnLKYnhJQw8a7ekm0lz0Iq7QVNrG0YyXWveT4A5HqfHBBhTWbKV4KpHDrEPZuxY4v2nSm4aeuqy+8jOyvHqjzZicL/APvOSVVJ2WrOmH7PnVp8WUlGPV8yr/1KiaY6m+uygKxXY+N5IOMKAeeccodRKOZmfgZzr8Kk1LzWxTwjtDZfYqNo76ldSyu+3BAx1APqk56GIzu9jWIwUaUG1VjJrSyuY3Y/UV226yyvvfy2094+9Cy7s92v5o5/08pKclJtm+0KU6UKUZ22votbPqZHGO0wqvGmrosvuKbyqbRtXpkljLKpldrGcPgHVpcaUlGN7XfX6GyTiI7j0ixWqGzeyvjcg8jjxms3duzyui3V4UHd3smuZp37Xr6ENctTsm7DLkb1AcoSfnj6zHE7uY9n/mVPivhZNKXLptcydZ2lRbaKa0Nz3gMApACVkZ3sfARxVdJczlTwMpU51JPKo6a830Re4bxwXajUadUYej7Qz5G1iwzgD3c5VUTk49DNfCSpUYVW/HsuehR2k4+NJ3Q7trWufYqKQCTj3+8gfOJzymsFgnic3eUVFXbZRwPtKmod6WrspurGWrsABx5ggkERGopOxcTgJ0YqompRezRqOzfFPxF1+no1F2/UMNrWqx6ZLKWIAXmOUxCp3bpNnqxmGaqxp1ZRjaK1S/NuZsOAdqTqrrKfRnrNQ9dmZGCtnkvq5yTz+hlhVzNq2xxxfZ3w9ONRzTzbJXv9zT8J7S0UVX6gDUMLNUUVWcWF7Dk4rzyVZlVEk5anrr9n1qlSFHuq0btpWsvPqzdtxtm02oe7T3UCtDkMVDMCp9hlJ5+/wM6Z+621Y8PwiVaEKc1K787L1uZHY3b6HSV7zaylh3rb3wzEjLeP+2JafhRjHprESUrXTtpovobqbPGIAgCAIAgCAIAgCAIAgCAIAgCAIAgCAIAgCAIAgCAIBBgHCdoNL6XxWrT73RaaDYWrYo4ZiehHMfmc/jPNOOeql0PvYSr8N2fOokm5StZq5mdr0Gj4ZcneWPuGzda5dz3rYI3HwwTNVO5TaOHZzeIx8JNJc9FZaHLcQrpTU6PT33mhNPpAS6vsYWOMkKRzB6Tk0rxT5I+rRlVlh6tWnDM5z2avoixXp7DwvVmtXZDqFZbCpFltQIJZvE+B+ZmbPhu21zrOpBY+kptJ5bW5J9Dedo+N0arS16LRfjXt7tQqg4qRcHLnouMYnSpLPBRgfPwmFqYfESxGJ0UbvXm/IxNbwT0zWX1KxzpNNSlbA4xauGHw/OEkoZpNdEd6eL+Gw0Jtf7JSbXkUdn+NPp6NXq7RnUW3LSinkWtVcYx7iTy/ZmacnFSk9y43C061alQpvuJZm+iZj8Jpu0us0b30vU1lli2WOyN3zXDl7J5YJHIxC6km1udK7p4jDVY05JqKTSXJL13NvwPilGk1uu9LcVWPZuVnBG6sZ27W8eWJ0hLLOWY8eKw9XEYWjwFeKWqXJ87l7tzqkY6DUMGOlFodztOADtKll6jlnrFZp5ZcjHZVNpVqS/2ZbL9ToE7Taayu96bQ/cVl2Zc7ByYgbumfVPLw+c68WLTsfN+BrQnCM42zOyTNf/hjpimgRj1tZ7CfPJwD9AJjDq0Lnq7bqKWLajtGy9jTdt9ZpRadRRqhXraMJsGSbP2Cvj1+Hn7sVXFPMnqj2dl06zhwqsL0pa36eZRx7i1+t7nSpQ7lUru1VaFVIJAPdEsRjmefj08jE5SlaNvU1hcNSwynWlNK7ag3r9dC92QsX0XX6e5Ni1PaTWSCUR1J25HLIx1EtJXjKLRjtJS49GtB3bS181zM3/DDhqppBqWGbLQcsTnFaEqoHkMDPzloRtHMce3MS54h0o+GP5e7Ln+G4LpqdQf/AJtTYR+6pwP6mKMd31ZnthqMqdJf8xX31MTtXxGpeKaQXWKldFb2kscDc24KPjlR9YqS/wAiudcBRm8BVcFeUmkvTmYPphtu1vFFVlpr0rVVFht7w45EZ9+PqJlt5pTtyO/DjTpUcE5Xk53l5CrjI4fwqitGAvvUsmSBt3nJsOegAI+fwkUuHT03Dw3xvaE5SXci9fO3I2/BtTpdNw+70e5LWqrZ7XU7ibGU4JPvI5fCdI5YxdmeLExr4jGR4kXFNpJPkjS6DSaIcL02n1VwpawNfWxJBBzyYHp7LAY8ROcVF00pM91ariHj6lWhHMl3WvIsavjl1nCbFsbcWvWiqwgjvkyGDc+vJSM+Mjk5UmvM6wwlGn2hGUNEouTXR9D0zhmmFVNdQ6IiL/KoH9p64qysfmKs885TfNtmTKcxAEAQBAEAQBAEAQBAEAQBAEAQBAEAQBAEAQBAEAQBAEAtild27aNx5Zxz+sWLmdrX0FtKsMMoYeRAI+8lkIycXdMos0lbHJRSfMqCfriHFM1GpOKsm/cuisYx4eUpi73KKtMi+yqr8AB/SSyNSnKXidyUpUEkAAnqQBk/E+MJWI5NqzKTpUPVF656Dr5/H3xZFzyWzZVZSrY3KDg5GQDg+Y8osRScdmRZpkY5ZVYjzAMNJljOUdmVNUCMEAjyPMfSLIym07plK6ZANoVQD1AAAPxEWNOcm7t6lVdYUYAwB0A5AfKUjbbuyhtKhO4oufPAz9ZLI1xJWtd2KkoUEkKAT1IABPx85TLk2rNkejpz9VfW9rkPW+PnJYueWmuxUlYAwAAPIDA+kJEbbd2KqlUYUADyAAH0Eq0Dbk7t3KLNLWxyyKT5lQT9ZHFMsak4qybKmpUjBAI8iBj6SkUmndblD6Ss4yinAwMqDgeQ8pLJmlUmtm/cLpKwCAigHqNowfiMc4yroHUm3dtktpUIAKKQOQBAIA93lFkFUkndNkvp0IAKggdAQCB8PKLIilJaplwCUyTAEAQBAEAQBAEAQBAEAQBAEAQBAEAQBAEAQBAEAQCMwATAMe3iFS+1Yg+LKP7zShJ8jDqQXNFH4Vo/XV/zr/vLw5dCcan1L1WqR/ZdW+DA/wBJHFrdGlOL2aLuZk0IBMAQBAEAjMAmAIBGYAzAJgCAIAgCARmAMwS5afVIvV1HxYCXLLoTPHqUen1fra/51/3lyS6MnEh1ReS0HoQfgcyWaKpJ7MqzIaGYBMAQBAEAQBAEAQBAEAQBAEAQBAEAQBAEAQBAIJgGHdxBQSqgu4/NXnj949F+Zm1BtXehxlWinaOr8ikVXv7TrWPJBub+dhj/AMZbxWyuRRqS3dvT9/4JHC6z7QNn75L/AGPIfSTiS9CqjHnr6mTVQq+yqj4ACRybOihFckV4mRZFm7SVv7SK3xUGaU5LZmXTg90WDw4D8m71+4Hcv8rZH0xNZ+quY4SXhbRHpNlf5Vdy/ppnl+8nMj5E/KMqewzzjpJadV+pe0WvrtLBGB2EA4OeoBB+BBknCULXW5qnWhUbUXsZOZg6kO4AyTgDqTyAha7EbsrswzxDd+SRrP2vZT+Y9fkDN8P5nY5ca/gV/wAAV3t1dEHki7j/ADty/wDGW8Fsrky1Xu7egPD8+1baf4tv+gCOJbZIvBvu2T+DU87P82z/AJRxX5eyJwIefuyPweB0stX+Mt/qzGfqkVULbNr6jubl9m0N7rF5n+JcY+hi8XuvYmSovC7+pHpxX8qhT9oHfX82AyPiQIyX8IVVp99W/BmLaCAQQQehB5H4ecxZnZNPYqzIUhnAGScAeJ6RuRtJXZhHX7uVSF/2vZr/AJiOfyBnTJbxHJ1W9IK/4JGnub27dvurGPkWbOfkBGaK2XuTJUl4n7D8F1H2l3/vkv8AZjiTiS5F4EOepfr0la9EUfBQJnNLqb4cOiKzWvkPoIvLqMkOiLFnD6T1qTPntAP1HOVTkuYdKD5Fs8Px+TssT3bt6/R8/bE1nvujHBt4W0Qbrk9tQ6/pV53fOs/2J+EWi9tCZpx3V/Qu1cRqZlUOCWDY/hxuHuIz0kdOSTdtjUa1NtJPVmXMHUQBAEAQBAEAQBAEAQBAEAQBAEAQBAEAQC1fUHBU5APkSp+olTsZccysxRSqAKqgAeAGBI22IxUVZF0QaEAt3WhVLHoOZ6n7DrKk3sZlJJXZhjvrP+0vh0Nh/sv3+U33Y+Zy78/JfcqHDK/zgz/vszfYnH2jiS5F4EX4tSfwVT4VqPh6p+ojiz6jgU+hav0BCnZa4GDyJZx9c7x8jEZ66ozOlaPdbRyPZ91q1pH4ysPy9bcVsPiCXAOSeYJ948Z9TEZp4dXs7e58PBWp4uVrpP2f95HcaixwPUTcxOOuAPex8vgCZ8iKXM/QzcktFcsJw/JDWnvG6gH8mv7qf3OTN57aR0OapX1nq/sZ2JzOwgpRfcqKWYgAeJlSb2Mykoq7MMXW2ewoRf0rASx+FYx9yPhN2itzlmqT8Oi6srGjc+1dZ8tqj7DP3kzroi8KT3k/oDom8LrR81b7FZc66IcJr/plu622oFm2Og6n8mwHzO0/VYUYy0WjJKU4K8tV7HJ+kWask6Q1oa7C23JXfhjtcDBHMdcfOfSyQor/ADXaa36HxHVnin/89k4vbqdrorGZFLrsbHNcg4PjzHUT5c0lLR3R96m5OCclZlo6AM26w7+eVU8kXy9XxPvPyxLna2M8JN3lqZgEwdUrEwUQC3dcqAsxAA6k9JUmySairsxBdbZ7ChF/ScEsfgg6fMg+6btGO5xzTn4VZdWVegk+1bYfgQo+W0A/eM66IvCfOTHoHlbaP4932YGTieSHBfzMt2m6obty2KOZ3YrYDz3D1T9B8Ze7LS1mZfEgr3uvY5XTpXrr2dL3rtrbKclIKg9QB1x0PM/Qz6UnPD0rOKae58SKp4yu5Rm1KL0O3qzgbsE4545An3CfJdr6H6GN0lcuQaEAQBAGYAgCAIAgCAIAgCAIBxg47rjxLT0Wab0fTuNRzNldjXGtcg+qTsUciPE55+UA7OAIAgGLxK+yutmqqNzjGKwyoW5gH1mIAwMnn5QDnOwfGNVqX1o1SCt6tSEWoFXFS9zWwXevtE7s598A62AIAgHM8aOtu1Q09Fjaalau8e8VrYzuXKrVXvBUYAycgnBGIA7GcTvsbVUXutraW/uu9VQneA1pYNyjkGG7BxyyIB00AQCJAavtJdemnc6aoWXcginmoLMF3MCRlVBLEZ8JbkaT3RztGr1el12l09msGrGo73vENdaPT3dZbvF7sDCbhtw2faHOCnbwBAEjBx/bni5qt0lI1NemFjWu9jqjbVqTltD8txdlHn1mkHG5tOyt/eVmwa5dYrHAdVrVVx1X8X4/GQG8gCAUsoPIjI8j0hOxLJ7ml43Smnpu1VOnRrqqrHUKuGchSQvqjJzy5To6s2rN6HKOHpRlnUVc5bQ8X1VbaGz09NX6XYivStdahFatmZ6ig3KEI57yeXXnOZ2PRYAgCAazj2t1FVYOn0p1Lk4294lQHI4LM56Z5csnnANH2Y4vqbuFDUvX32o22sEAADWI7hUHgOYAz7usXDSZr7tXr9JZpGt1i3vqLq6rdN3VahA6ks1JUbwExkliRiAd+IAgGHxfUNXTZYtZsZEZlrUZLsASFA95wII9Tgtems0iafXXXV2WPdQtmn9HqQL37qhSmwDvNy7vzic4M3nla19Dnwad75Vc2f8AiD2g1umT8Rp8V95QrakvXhRZaiELUfWJy2OmOeZzOp20oEA0naazV4qr0uFay3bZcQGFFQVmZ9pOGYkBR4c8+EA1fZziGoXW26OzUelolCWi3YiPW7OV7qw1gKSR6w5A4BgFjjnaS703S1UHFA1YovfAPeWNTbZ3SZHRdg3EeJA8GEA7aAIAgCAIAgCAIAgHM8bQniXDzg4C6rJwcDNS4yfCAdNAEAQBAOV7HVkariZIIB1ikZGMj0akZHmMg/SAdVAEAQDhO2faQrqV0ffWaaruw9t9dNlth3EgVU7EYI3LJcjkCMc+gG77GXaI0lNEG7tGO7clqMXb1izG1Qzsc825wDoIAgCAantPxC7T6drqae+ZGQsgyWNe4d4VA5lguSB44gHF2WaW/XaS7htbi9rjZqbEqspU0Mjd4NQWUBiW24U88iAekiATAEA5ftJxKnT6uh9RpspscLqdjWdzYWX1CFUlAwwd3T1YBhdjQLNbrdVRWyaa1aFUlWrF1qb+8tVGAOMMg3YGcQDtYAgCAaPttXqG0OpXTbu+NR2bDh88shD4MRkD3wDgLKdAfRBwuh01gupyy1W1ulYYd/6S7AAjbuyGJyekA9bgCAIAgHE9kbb6eDhqat9yC9krbK72F1hC+7Ph8oBouO6vSatqbdFTYvEnupbctNtVlaqyC0ahyoGwIGXDEg8secA9SEAmAYXG+IDT0W3lWfukZ9qjLMVGQoHmTygHn3BeN6S22rU66+y3Uhga6hp9UNPpWbkBWO6wzDODa2fHGBAOi/xOrZuHuFBJ77SnAGTy1VJP2BMA6wQBAND2n4w+l7lzUX07OyXsqs7VKVO19igkru5HkcZgHI8I0tb62wcJU6en0S1bXFbppvSCU7llrbAd1G4kqOnImAWuJ8C4hp14dStumITWDYVotyLDRqCbbibSXySxJyCWfOYB6dVnAz1xzx0z44gGsA1npT86vRe5Gzr33fZ558NmPnANcg4t6ImTpfS+9G/G/ue63HO3x3bcfOAdMIBMAQBAEAQCDAIVs9IFrFUAQBANY2ssqJ71SyZOLK1J2jPIOgyRj9IZHniYu1ud+HGa7u/R/ozM0+qSwbkdXHmpDD7TVzjOEou0kXswQs6nVJWMu6qPNiAPvKWEJSdoq5w/abtLqktRKraq6rGwHesqy46nDtlh5HaMnAGczzTqSzJI+7gcDQnSlOrFuUVey2O40qkIuWLEAZYgAty6kADHwxPQvM+HN3k9LF4SmSYAgFJghrRxBqjjUDaM8rRnuiPDd+rPx5e+ZzHo4Sn4NfLn/Jsa7AwBBBB6EHIPwM0ji01oyqCFq+9UBZ2CgdSxAA+ZkujUYuTtFHE8e7UapbkqpNC12E4usDABRjccMRnGRgjIOcCeeVSeayPs4XAYeVFzqZm1/wAr+s7ekEKATuOBk4xnl1wJ6UfFk9S4DBCYAgEGAa19c1THvl9TPq2ICVA8rBzK4/S6fDpJc7KkpruPXp+xnU3q4DKwYHoQQQfmJTm4yjo0XIMFFlgUEsQAOpPID5yXsaSbdkcX2n7Vaipk9G7lq3baLX3BAcEn1iQpUAE7gSOU4TqyWx9rAdn0aifGzXS2X9uddw7d3abnFjFQSwG0NnnkDwE7x2Pj1LZ2krLoZGZTBVAEAgwQwtbfYhDBN9ePWC/lBz9oD84e7r5Z6SN2OtNRkrN2f2L2k1aWDKMGHu6g+RHUH3GW5mcJQdpIvwZMTiGtWpcllBI9UHJLHyCjm3wHORuyOlOnKb205nKcD4/rL9Y1NhppSs81APeWHAOF3HIGCCTjlkDqZwhUlKVmfWxWDw1HDRqQzSb58kdss9B8UmAIAgCAIAgCAIAgCAQRANaeGshzQ+z9gjdUfgucof3SB7jM5XyZ2VVS0mr+fMfhMpyurav9oZsr/mAyv8QEZrbl4Kl4Hfy2Zm6bUpYNyOrr5qQw+omk0zlKDi7SRdgwIBh38Npc7mrUt+kBhv5hzkyo6xrTirJlizhdKjLFwo5nN1oUfHLyZUiqrNuy/Bi0PTnOmoFjfrMYT4m4g7v4cyacjtJTt/llZdOfsYKdjUOrTVWbCVyzKqhVazltOPcMnJJJOPLE58FZrnp/9SccO6Edn72OpZcjHnO58vXka70Kyr8g+V/V2Elfgj9U+e4e4SNM7cSM/Gvqv2KhxdV5XBqT5v7HysHq/cH3Re25eA34Hf039tzYK4IyCCD4jpLucLNbkwBiLAwbOEU5yE2HrmtmrJPv2kZksdePPZu/rqUHhijrbdj/AO1/65ky+ZpV29Mq9jBTuM/iKu/sH55JdVPvubIHwGT7pnTkdP8AJbvvKun8Gv0/Y1fTF1Vm07Ru2jO3vM8sAknCjn7yegxM8FZ8x632pJYV0Ic+fOx1+J2PkmtbQOhLUPtzzNb5as+J2+KH4cvdI77nZVItWqL6rf8AkkcVCcrkar9o+tX/AJg5AfvYkzdRwb+B3/PsZ1VqsNysGB6EHIPzE0cpJxdmrFeYIMQDCu4VSx3bNrHqyE1sfiVIJksjqq00rX089Sg8LX9bf/mv/vJl8zXHfyr2MBvRt2K6zqLAfM2hT+1Y5Kp9c+6R2Oq4tu88q9vsa3VdjRfqa9RcFwCWdFyVOMbF5+1zySeQ5DlOUqClJNnqpdqSpUJUofRnY4noPkmFq9BubejtXZ03DmCB4Mp5MPv5ESPXY6Qq2WVq6/vMtDXWV8rqyR+srBZT8U5sn/kPfJqa4cZeB/R6GZpdXXYN1bq481IPPyOOk1e5znCUdJKxegyIBh6rh1Tncyet+kpKP/MpBkaRuNaUVa+n2Me/Q1oCz3Wqo67r3AHxOf7yZVzZ0VWctIxXsYQ06WBkopAVhhrrAwyP2c+vZ9QPfMtX2R1U5QalUltsl/bIt9keyqaM2v1exiATzK1g+qM+Z6n5eUlKkoanbtDtKeKUYvZL7nTTqfNEAQBAEAQBAEAQBAEAQBAIxAMTUcLpc7mrXd+kBtf+YYP3ksjpGtOKsmWfwXj2Lrl/j3/6w0ZTTr33S9rfgqGht/6mz+Wr/hJZ9RxIfIvdkfg1j7WouPuBRf8ASoP3lyjjJPSK/JVXwikEMU3sOjWE2EfAuTj5SKKQdepsnb00/BnYmkcRiAMQCYBBEAwX4PTnKr3ZPPNbNWT8dhGfnI4o6qtPnr66/kpGgsHs6i0e5hW/3K5+8ln1NcWL3ivuir0a/wDXj/KH/KLPqTPT+X7lLaK0+1qX/hWtf6qTJlfUcSC2gvdheDVHm4a0/wDcY2DPmFPqj5CXKg68+WnpoZ4QDpymjiTiATAEAjEAwbeEUk7tm1j1ZCa2PxKEEzOVHWNea539dSn8HOD6uotHuOxx9WXP3iz5MvFXOK/H4JGmv/6gfOof2YRZ9Rnp/L9yDo7j11Lj91K1/qDDi+o4kPl+7A4PWfym+33WMWX+T2ftGRcy/ETXhsvRfruZ1dYUAAAAdAOQHwE0jg9XdlWIBMAjEAYgGJqeGU2HcyDd+kPVcfBxgj6yWTOka046J6dCyOGsvsai0DyJWwfVwT95MvQ1xovxRX4/BUNNf/1A+dQz9miz6jPT+X7sg6Cw+1qbP4VrT77SfvFn1Dqw5RX3ZXTwmpWDldzjozk2MPgWJx8oyojrTatsvLQzcTRyGIBMAQBAEAQBAEAQBAEAQBAEAQBAIxAGIBMAQBAEAQBAIzAGYIIAgCCjMAZgDMAZgDMAZgFh9ZWM5dRghT6w5M3QHyJz0kujShLoXsymSzZq0Xdl1G3BbLAbQemfLMlzShJ203L2ZdTIzAJzIBmUgzBSYAgCAIBGIBMAQBAEAQBAEAQBAEAQBAEAQBAEAQBAEAQBAEAQBAEAQBANV2nutTS3PScWJWzKcBua88bSDnIBExNvLdHowkKc68Y1PC3ZnOcM4pxDUXGor3C4F+7arFanUiurmMbiwJJ8MGcoTm3Zo+lXw+Do080Xme31W79DD4ZxziVxprK7O+RVFhVcqaWHf2kYwN3QDGOmJI1KjdrHavhMDTUpJ3yvbrfwpenMqt49xFLGQV7wuotoDEKN7OSaWwAMKq4yffK5z6EWCwMoKTlZuKlb08S9W9jccT4pYKa6qbt1/pFWndzWPawGsO0qF9nJ5cptylayPFQoQdVzqR7uVySv7Gn0vHNYpWw2G5f/AHh2GtF316fcqNlVB3MwHTljwmFOa38z2TwuGacVG3g1u95b7lNPHdS9WrYag2d3pFcbKlULdZu5V+rkhcAHOZFUepZYOjCdJONrza3vdK2+vMp1nFtRp6dNVTeXV62bvmC5LKQorDMpB555kFjEptJIQw9CtUqVKkbWdsq6dd/4L+s4nrw7KLwGRtJSQtaFXuu/KHLDO0Ag4z4eEZpmadDCOKbjvne70S2X1ZbftFqUUK9+FNupHf8AdKXKUbVVFULt3Mxbw6CV1JJW9SxwdCTzRjyj3b9d3e97IuLrL7W4b3moesvU1rkKoDWHYEQrtwT67ciPDPWLt5dTLp0accRkgnZpLXZa3f2NfxbUXFGdEFjvxF2Ud2qlk0quQWKgbsFRgnngCYqN206npw9Oip2k7JU+vORt345aWor9KCK9K2d6tAPfWM+0VqhyFA8R1+E6KcnY8awtNQnLJeztbNsrb+Zi8T3WNqVbG2zXaajdsVSUr2WMGdRlhnKjJ90y23e3VHSkoQjBrlCUt+bulYyNNxzV2a169y1112ODWQuTTWObdC2TyIIIGDKpTcjM8LhoYZSespLfzb/Q2XZriFpSqzU3knU57qvuwoXmzDLKuc7Me1/Wbi5bvmeXG0qalKNGPhtd33/r6Go0faXUM4cvkfj2tp7sAaeutW2EvjO4kDxwc9JzVSTPXPBUVCyWvdtK+7e+hev12tp0dWotvY953ZsK1VlqEYMTsUL65JKjmOWM4mnOSjdmYUcNVxEqcI2te127Sfm76HQ9lLrX0tVlzb3ddxI24wxJUepy6YnSm243Z8/GxpwryjTVktDcTZ5RAEAQBAEAQBAEAQBAEAQBAEAQBAEAQBAEAQBAEAQBAEAQBAEAQBAIIgEbYA2+6BqNsAbRAAUeUC75gIPKA2xt90C7G2BqNvugXY2e6NBdjYPKBdjYPKBdjbAG2BcbZANsFuYPFOEV6gKLN425xsssqPPkQSjDI+Mkop6M7UMROi24216pP8mTo9IlSLXWoVEAVQOgA6CaSscpzlUk5zd2y/BkQBAEAQBAEAQBAEAQBAEAQBAEAQBAEAQBAEAQBAEAQBAEAQBAEAQBAEAQBAEAQBAEAQBAEAQBAEAQBAEAQBAEAQBAEAQBAEAQBAEAQBAEAQBAEA//2Q=="/>
          <p:cNvSpPr>
            <a:spLocks noChangeAspect="1" noChangeArrowheads="1"/>
          </p:cNvSpPr>
          <p:nvPr/>
        </p:nvSpPr>
        <p:spPr bwMode="auto">
          <a:xfrm>
            <a:off x="155575" y="-990600"/>
            <a:ext cx="6858000" cy="2076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5542" name="AutoShape 6" descr="data:image/jpeg;base64,/9j/4AAQSkZJRgABAQAAAQABAAD/2wCEAAkGBxISEhUSExIVFRUVFRYXGBgXFxcVFRUXFRUWFxgXFxYaHSghGR0lHRcWITEiKCkrLi4uGCA1ODMuNygtLysBCgoKDg0OGxAQGy0mICUtLS0tLS0tLS0tLS0tLS4tLS0tLS0tLS0tLS0tLS0tLS0tLS0tLS0tLS0tLS0tLS0tLf/AABEIAHsBmAMBEQACEQEDEQH/xAAbAAEAAQUBAAAAAAAAAAAAAAAAAQIDBAUGB//EAEIQAAICAQIDBAgADAUDBQAAAAECAAMRBBIFITEGE0FRFCIyYXGBkaEVIzNCUlNicoKSscEHk7LR0lRjohYkQ3Pw/8QAGgEBAQEBAQEBAAAAAAAAAAAAAAECAwQFBv/EADMRAAIBAgQDBgUEAwEBAAAAAAABAgMRBBIhMRNBUQUiMmFxkRRSgaGxwdHh8CMzQhUk/9oADAMBAAIRAxEAPwD3GAIAgCAIAgCAIAgCAIAgCAIAgEGABAJgCAIAgCAIAgCAU5lD8yqQCAIAgCAIAgFOZQ9CqQEZgCAAYBMAQBAEAQBAEAQBAEAQBAEAQBAEAQBAEAQBAEAQBAEAQAYBou0XaD0VqUFT2vcxVVUqDyx4ty8ZznUy6WPZhME8QpSzKKirtsjTcZtZbDdpLaEStnLM9ZzgcwNpODjxkVRvdWLPCwi48OopNu1kn+poODdo00+m0wrpvtOpe3u0exWs9U8zuPLExGrZLR6n0K/Z86tapmlGORK7SsvtzN9wntRVclzurUnTnFq2YynI88gkEcj9JuFRO/keDEdn1KUoRTzZtmuZrW7dKFFx0moGnLY74hcdcbtuc498irLe2h6V2RJyyKpHP8ut/wBja6vtJVXqKNOc/j13K/5v7IP73PErqJSS6nlp4CrOjOqv+XZlzS8bFmrt0oQ5pRWZ8+rlwCFA88H7TSmnLKYnhJQw8a7ekm0lz0Iq7QVNrG0YyXWveT4A5HqfHBBhTWbKV4KpHDrEPZuxY4v2nSm4aeuqy+8jOyvHqjzZicL/APvOSVVJ2WrOmH7PnVp8WUlGPV8yr/1KiaY6m+uygKxXY+N5IOMKAeeccodRKOZmfgZzr8Kk1LzWxTwjtDZfYqNo76ldSyu+3BAx1APqk56GIzu9jWIwUaUG1VjJrSyuY3Y/UV226yyvvfy2094+9Cy7s92v5o5/08pKclJtm+0KU6UKUZ22votbPqZHGO0wqvGmrosvuKbyqbRtXpkljLKpldrGcPgHVpcaUlGN7XfX6GyTiI7j0ixWqGzeyvjcg8jjxms3duzyui3V4UHd3smuZp37Xr6ENctTsm7DLkb1AcoSfnj6zHE7uY9n/mVPivhZNKXLptcydZ2lRbaKa0Nz3gMApACVkZ3sfARxVdJczlTwMpU51JPKo6a830Re4bxwXajUadUYej7Qz5G1iwzgD3c5VUTk49DNfCSpUYVW/HsuehR2k4+NJ3Q7trWufYqKQCTj3+8gfOJzymsFgnic3eUVFXbZRwPtKmod6WrspurGWrsABx5ggkERGopOxcTgJ0YqompRezRqOzfFPxF1+no1F2/UMNrWqx6ZLKWIAXmOUxCp3bpNnqxmGaqxp1ZRjaK1S/NuZsOAdqTqrrKfRnrNQ9dmZGCtnkvq5yTz+hlhVzNq2xxxfZ3w9ONRzTzbJXv9zT8J7S0UVX6gDUMLNUUVWcWF7Dk4rzyVZlVEk5anrr9n1qlSFHuq0btpWsvPqzdtxtm02oe7T3UCtDkMVDMCp9hlJ5+/wM6Z+621Y8PwiVaEKc1K787L1uZHY3b6HSV7zaylh3rb3wzEjLeP+2JafhRjHprESUrXTtpovobqbPGIAgCAIAgCAIAgCAIAgCAIAgCAIAgCAIAgCAIAgCAIBBgHCdoNL6XxWrT73RaaDYWrYo4ZiehHMfmc/jPNOOeql0PvYSr8N2fOokm5StZq5mdr0Gj4ZcneWPuGzda5dz3rYI3HwwTNVO5TaOHZzeIx8JNJc9FZaHLcQrpTU6PT33mhNPpAS6vsYWOMkKRzB6Tk0rxT5I+rRlVlh6tWnDM5z2avoixXp7DwvVmtXZDqFZbCpFltQIJZvE+B+ZmbPhu21zrOpBY+kptJ5bW5J9Dedo+N0arS16LRfjXt7tQqg4qRcHLnouMYnSpLPBRgfPwmFqYfESxGJ0UbvXm/IxNbwT0zWX1KxzpNNSlbA4xauGHw/OEkoZpNdEd6eL+Gw0Jtf7JSbXkUdn+NPp6NXq7RnUW3LSinkWtVcYx7iTy/ZmacnFSk9y43C061alQpvuJZm+iZj8Jpu0us0b30vU1lli2WOyN3zXDl7J5YJHIxC6km1udK7p4jDVY05JqKTSXJL13NvwPilGk1uu9LcVWPZuVnBG6sZ27W8eWJ0hLLOWY8eKw9XEYWjwFeKWqXJ87l7tzqkY6DUMGOlFodztOADtKll6jlnrFZp5ZcjHZVNpVqS/2ZbL9ToE7Taayu96bQ/cVl2Zc7ByYgbumfVPLw+c68WLTsfN+BrQnCM42zOyTNf/hjpimgRj1tZ7CfPJwD9AJjDq0Lnq7bqKWLajtGy9jTdt9ZpRadRRqhXraMJsGSbP2Cvj1+Hn7sVXFPMnqj2dl06zhwqsL0pa36eZRx7i1+t7nSpQ7lUru1VaFVIJAPdEsRjmefj08jE5SlaNvU1hcNSwynWlNK7ag3r9dC92QsX0XX6e5Ni1PaTWSCUR1J25HLIx1EtJXjKLRjtJS49GtB3bS181zM3/DDhqppBqWGbLQcsTnFaEqoHkMDPzloRtHMce3MS54h0o+GP5e7Ln+G4LpqdQf/AJtTYR+6pwP6mKMd31ZnthqMqdJf8xX31MTtXxGpeKaQXWKldFb2kscDc24KPjlR9YqS/wAiudcBRm8BVcFeUmkvTmYPphtu1vFFVlpr0rVVFht7w45EZ9+PqJlt5pTtyO/DjTpUcE5Xk53l5CrjI4fwqitGAvvUsmSBt3nJsOegAI+fwkUuHT03Dw3xvaE5SXci9fO3I2/BtTpdNw+70e5LWqrZ7XU7ibGU4JPvI5fCdI5YxdmeLExr4jGR4kXFNpJPkjS6DSaIcL02n1VwpawNfWxJBBzyYHp7LAY8ROcVF00pM91ariHj6lWhHMl3WvIsavjl1nCbFsbcWvWiqwgjvkyGDc+vJSM+Mjk5UmvM6wwlGn2hGUNEouTXR9D0zhmmFVNdQ6IiL/KoH9p64qysfmKs885TfNtmTKcxAEAQBAEAQBAEAQBAEAQBAEAQBAEAQBAEAQBAEAQBAEAtild27aNx5Zxz+sWLmdrX0FtKsMMoYeRAI+8lkIycXdMos0lbHJRSfMqCfriHFM1GpOKsm/cuisYx4eUpi73KKtMi+yqr8AB/SSyNSnKXidyUpUEkAAnqQBk/E+MJWI5NqzKTpUPVF656Dr5/H3xZFzyWzZVZSrY3KDg5GQDg+Y8osRScdmRZpkY5ZVYjzAMNJljOUdmVNUCMEAjyPMfSLIym07plK6ZANoVQD1AAAPxEWNOcm7t6lVdYUYAwB0A5AfKUjbbuyhtKhO4oufPAz9ZLI1xJWtd2KkoUEkKAT1IABPx85TLk2rNkejpz9VfW9rkPW+PnJYueWmuxUlYAwAAPIDA+kJEbbd2KqlUYUADyAAH0Eq0Dbk7t3KLNLWxyyKT5lQT9ZHFMsak4qybKmpUjBAI8iBj6SkUmndblD6Ss4yinAwMqDgeQ8pLJmlUmtm/cLpKwCAigHqNowfiMc4yroHUm3dtktpUIAKKQOQBAIA93lFkFUkndNkvp0IAKggdAQCB8PKLIilJaplwCUyTAEAQBAEAQBAEAQBAEAQBAEAQBAEAQBAEAQBAEAQCMwATAMe3iFS+1Yg+LKP7zShJ8jDqQXNFH4Vo/XV/zr/vLw5dCcan1L1WqR/ZdW+DA/wBJHFrdGlOL2aLuZk0IBMAQBAEAjMAmAIBGYAzAJgCAIAgCARmAMwS5afVIvV1HxYCXLLoTPHqUen1fra/51/3lyS6MnEh1ReS0HoQfgcyWaKpJ7MqzIaGYBMAQBAEAQBAEAQBAEAQBAEAQBAEAQBAEAQBAIJgGHdxBQSqgu4/NXnj949F+Zm1BtXehxlWinaOr8ikVXv7TrWPJBub+dhj/AMZbxWyuRRqS3dvT9/4JHC6z7QNn75L/AGPIfSTiS9CqjHnr6mTVQq+yqj4ACRybOihFckV4mRZFm7SVv7SK3xUGaU5LZmXTg90WDw4D8m71+4Hcv8rZH0xNZ+quY4SXhbRHpNlf5Vdy/ppnl+8nMj5E/KMqewzzjpJadV+pe0WvrtLBGB2EA4OeoBB+BBknCULXW5qnWhUbUXsZOZg6kO4AyTgDqTyAha7EbsrswzxDd+SRrP2vZT+Y9fkDN8P5nY5ca/gV/wAAV3t1dEHki7j/ADty/wDGW8Fsrky1Xu7egPD8+1baf4tv+gCOJbZIvBvu2T+DU87P82z/AJRxX5eyJwIefuyPweB0stX+Mt/qzGfqkVULbNr6jubl9m0N7rF5n+JcY+hi8XuvYmSovC7+pHpxX8qhT9oHfX82AyPiQIyX8IVVp99W/BmLaCAQQQehB5H4ecxZnZNPYqzIUhnAGScAeJ6RuRtJXZhHX7uVSF/2vZr/AJiOfyBnTJbxHJ1W9IK/4JGnub27dvurGPkWbOfkBGaK2XuTJUl4n7D8F1H2l3/vkv8AZjiTiS5F4EOepfr0la9EUfBQJnNLqb4cOiKzWvkPoIvLqMkOiLFnD6T1qTPntAP1HOVTkuYdKD5Fs8Px+TssT3bt6/R8/bE1nvujHBt4W0Qbrk9tQ6/pV53fOs/2J+EWi9tCZpx3V/Qu1cRqZlUOCWDY/hxuHuIz0kdOSTdtjUa1NtJPVmXMHUQBAEAQBAEAQBAEAQBAEAQBAEAQBAEAQC1fUHBU5APkSp+olTsZccysxRSqAKqgAeAGBI22IxUVZF0QaEAt3WhVLHoOZ6n7DrKk3sZlJJXZhjvrP+0vh0Nh/sv3+U33Y+Zy78/JfcqHDK/zgz/vszfYnH2jiS5F4EX4tSfwVT4VqPh6p+ojiz6jgU+hav0BCnZa4GDyJZx9c7x8jEZ66ozOlaPdbRyPZ91q1pH4ysPy9bcVsPiCXAOSeYJ948Z9TEZp4dXs7e58PBWp4uVrpP2f95HcaixwPUTcxOOuAPex8vgCZ8iKXM/QzcktFcsJw/JDWnvG6gH8mv7qf3OTN57aR0OapX1nq/sZ2JzOwgpRfcqKWYgAeJlSb2Mykoq7MMXW2ewoRf0rASx+FYx9yPhN2itzlmqT8Oi6srGjc+1dZ8tqj7DP3kzroi8KT3k/oDom8LrR81b7FZc66IcJr/plu622oFm2Og6n8mwHzO0/VYUYy0WjJKU4K8tV7HJ+kWask6Q1oa7C23JXfhjtcDBHMdcfOfSyQor/ADXaa36HxHVnin/89k4vbqdrorGZFLrsbHNcg4PjzHUT5c0lLR3R96m5OCclZlo6AM26w7+eVU8kXy9XxPvPyxLna2M8JN3lqZgEwdUrEwUQC3dcqAsxAA6k9JUmySairsxBdbZ7ChF/ScEsfgg6fMg+6btGO5xzTn4VZdWVegk+1bYfgQo+W0A/eM66IvCfOTHoHlbaP4932YGTieSHBfzMt2m6obty2KOZ3YrYDz3D1T9B8Ze7LS1mZfEgr3uvY5XTpXrr2dL3rtrbKclIKg9QB1x0PM/Qz6UnPD0rOKae58SKp4yu5Rm1KL0O3qzgbsE4545An3CfJdr6H6GN0lcuQaEAQBAGYAgCAIAgCAIAgCAIBxg47rjxLT0Wab0fTuNRzNldjXGtcg+qTsUciPE55+UA7OAIAgGLxK+yutmqqNzjGKwyoW5gH1mIAwMnn5QDnOwfGNVqX1o1SCt6tSEWoFXFS9zWwXevtE7s598A62AIAgHM8aOtu1Q09Fjaalau8e8VrYzuXKrVXvBUYAycgnBGIA7GcTvsbVUXutraW/uu9VQneA1pYNyjkGG7BxyyIB00AQCJAavtJdemnc6aoWXcginmoLMF3MCRlVBLEZ8JbkaT3RztGr1el12l09msGrGo73vENdaPT3dZbvF7sDCbhtw2faHOCnbwBAEjBx/bni5qt0lI1NemFjWu9jqjbVqTltD8txdlHn1mkHG5tOyt/eVmwa5dYrHAdVrVVx1X8X4/GQG8gCAUsoPIjI8j0hOxLJ7ml43Smnpu1VOnRrqqrHUKuGchSQvqjJzy5To6s2rN6HKOHpRlnUVc5bQ8X1VbaGz09NX6XYivStdahFatmZ6ig3KEI57yeXXnOZ2PRYAgCAazj2t1FVYOn0p1Lk4294lQHI4LM56Z5csnnANH2Y4vqbuFDUvX32o22sEAADWI7hUHgOYAz7usXDSZr7tXr9JZpGt1i3vqLq6rdN3VahA6ks1JUbwExkliRiAd+IAgGHxfUNXTZYtZsZEZlrUZLsASFA95wII9Tgtems0iafXXXV2WPdQtmn9HqQL37qhSmwDvNy7vzic4M3nla19Dnwad75Vc2f8AiD2g1umT8Rp8V95QrakvXhRZaiELUfWJy2OmOeZzOp20oEA0naazV4qr0uFay3bZcQGFFQVmZ9pOGYkBR4c8+EA1fZziGoXW26OzUelolCWi3YiPW7OV7qw1gKSR6w5A4BgFjjnaS703S1UHFA1YovfAPeWNTbZ3SZHRdg3EeJA8GEA7aAIAgCAIAgCAIAgHM8bQniXDzg4C6rJwcDNS4yfCAdNAEAQBAOV7HVkariZIIB1ikZGMj0akZHmMg/SAdVAEAQDhO2faQrqV0ffWaaruw9t9dNlth3EgVU7EYI3LJcjkCMc+gG77GXaI0lNEG7tGO7clqMXb1izG1Qzsc825wDoIAgCAantPxC7T6drqae+ZGQsgyWNe4d4VA5lguSB44gHF2WaW/XaS7htbi9rjZqbEqspU0Mjd4NQWUBiW24U88iAekiATAEA5ftJxKnT6uh9RpspscLqdjWdzYWX1CFUlAwwd3T1YBhdjQLNbrdVRWyaa1aFUlWrF1qb+8tVGAOMMg3YGcQDtYAgCAaPttXqG0OpXTbu+NR2bDh88shD4MRkD3wDgLKdAfRBwuh01gupyy1W1ulYYd/6S7AAjbuyGJyekA9bgCAIAgHE9kbb6eDhqat9yC9krbK72F1hC+7Ph8oBouO6vSatqbdFTYvEnupbctNtVlaqyC0ahyoGwIGXDEg8secA9SEAmAYXG+IDT0W3lWfukZ9qjLMVGQoHmTygHn3BeN6S22rU66+y3Uhga6hp9UNPpWbkBWO6wzDODa2fHGBAOi/xOrZuHuFBJ77SnAGTy1VJP2BMA6wQBAND2n4w+l7lzUX07OyXsqs7VKVO19igkru5HkcZgHI8I0tb62wcJU6en0S1bXFbppvSCU7llrbAd1G4kqOnImAWuJ8C4hp14dStumITWDYVotyLDRqCbbibSXySxJyCWfOYB6dVnAz1xzx0z44gGsA1npT86vRe5Gzr33fZ558NmPnANcg4t6ImTpfS+9G/G/ue63HO3x3bcfOAdMIBMAQBAEAQCDAIVs9IFrFUAQBANY2ssqJ71SyZOLK1J2jPIOgyRj9IZHniYu1ud+HGa7u/R/ozM0+qSwbkdXHmpDD7TVzjOEou0kXswQs6nVJWMu6qPNiAPvKWEJSdoq5w/abtLqktRKraq6rGwHesqy46nDtlh5HaMnAGczzTqSzJI+7gcDQnSlOrFuUVey2O40qkIuWLEAZYgAty6kADHwxPQvM+HN3k9LF4SmSYAgFJghrRxBqjjUDaM8rRnuiPDd+rPx5e+ZzHo4Sn4NfLn/Jsa7AwBBBB6EHIPwM0ji01oyqCFq+9UBZ2CgdSxAA+ZkujUYuTtFHE8e7UapbkqpNC12E4usDABRjccMRnGRgjIOcCeeVSeayPs4XAYeVFzqZm1/wAr+s7ekEKATuOBk4xnl1wJ6UfFk9S4DBCYAgEGAa19c1THvl9TPq2ICVA8rBzK4/S6fDpJc7KkpruPXp+xnU3q4DKwYHoQQQfmJTm4yjo0XIMFFlgUEsQAOpPID5yXsaSbdkcX2n7Vaipk9G7lq3baLX3BAcEn1iQpUAE7gSOU4TqyWx9rAdn0aifGzXS2X9uddw7d3abnFjFQSwG0NnnkDwE7x2Pj1LZ2krLoZGZTBVAEAgwQwtbfYhDBN9ePWC/lBz9oD84e7r5Z6SN2OtNRkrN2f2L2k1aWDKMGHu6g+RHUH3GW5mcJQdpIvwZMTiGtWpcllBI9UHJLHyCjm3wHORuyOlOnKb205nKcD4/rL9Y1NhppSs81APeWHAOF3HIGCCTjlkDqZwhUlKVmfWxWDw1HDRqQzSb58kdss9B8UmAIAgCAIAgCAIAgCAQRANaeGshzQ+z9gjdUfgucof3SB7jM5XyZ2VVS0mr+fMfhMpyurav9oZsr/mAyv8QEZrbl4Kl4Hfy2Zm6bUpYNyOrr5qQw+omk0zlKDi7SRdgwIBh38Npc7mrUt+kBhv5hzkyo6xrTirJlizhdKjLFwo5nN1oUfHLyZUiqrNuy/Bi0PTnOmoFjfrMYT4m4g7v4cyacjtJTt/llZdOfsYKdjUOrTVWbCVyzKqhVazltOPcMnJJJOPLE58FZrnp/9SccO6Edn72OpZcjHnO58vXka70Kyr8g+V/V2Elfgj9U+e4e4SNM7cSM/Gvqv2KhxdV5XBqT5v7HysHq/cH3Re25eA34Hf039tzYK4IyCCD4jpLucLNbkwBiLAwbOEU5yE2HrmtmrJPv2kZksdePPZu/rqUHhijrbdj/AO1/65ky+ZpV29Mq9jBTuM/iKu/sH55JdVPvubIHwGT7pnTkdP8AJbvvKun8Gv0/Y1fTF1Vm07Ru2jO3vM8sAknCjn7yegxM8FZ8x632pJYV0Ic+fOx1+J2PkmtbQOhLUPtzzNb5as+J2+KH4cvdI77nZVItWqL6rf8AkkcVCcrkar9o+tX/AJg5AfvYkzdRwb+B3/PsZ1VqsNysGB6EHIPzE0cpJxdmrFeYIMQDCu4VSx3bNrHqyE1sfiVIJksjqq00rX089Sg8LX9bf/mv/vJl8zXHfyr2MBvRt2K6zqLAfM2hT+1Y5Kp9c+6R2Oq4tu88q9vsa3VdjRfqa9RcFwCWdFyVOMbF5+1zySeQ5DlOUqClJNnqpdqSpUJUofRnY4noPkmFq9BubejtXZ03DmCB4Mp5MPv5ESPXY6Qq2WVq6/vMtDXWV8rqyR+srBZT8U5sn/kPfJqa4cZeB/R6GZpdXXYN1bq481IPPyOOk1e5znCUdJKxegyIBh6rh1Tncyet+kpKP/MpBkaRuNaUVa+n2Me/Q1oCz3Wqo67r3AHxOf7yZVzZ0VWctIxXsYQ06WBkopAVhhrrAwyP2c+vZ9QPfMtX2R1U5QalUltsl/bIt9keyqaM2v1exiATzK1g+qM+Z6n5eUlKkoanbtDtKeKUYvZL7nTTqfNEAQBAEAQBAEAQBAEAQBAIxAMTUcLpc7mrXd+kBtf+YYP3ksjpGtOKsmWfwXj2Lrl/j3/6w0ZTTr33S9rfgqGht/6mz+Wr/hJZ9RxIfIvdkfg1j7WouPuBRf8ASoP3lyjjJPSK/JVXwikEMU3sOjWE2EfAuTj5SKKQdepsnb00/BnYmkcRiAMQCYBBEAwX4PTnKr3ZPPNbNWT8dhGfnI4o6qtPnr66/kpGgsHs6i0e5hW/3K5+8ln1NcWL3ivuir0a/wDXj/KH/KLPqTPT+X7lLaK0+1qX/hWtf6qTJlfUcSC2gvdheDVHm4a0/wDcY2DPmFPqj5CXKg68+WnpoZ4QDpymjiTiATAEAjEAwbeEUk7tm1j1ZCa2PxKEEzOVHWNea539dSn8HOD6uotHuOxx9WXP3iz5MvFXOK/H4JGmv/6gfOof2YRZ9Rnp/L9yDo7j11Lj91K1/qDDi+o4kPl+7A4PWfym+33WMWX+T2ftGRcy/ETXhsvRfruZ1dYUAAAAdAOQHwE0jg9XdlWIBMAjEAYgGJqeGU2HcyDd+kPVcfBxgj6yWTOka046J6dCyOGsvsai0DyJWwfVwT95MvQ1xovxRX4/BUNNf/1A+dQz9miz6jPT+X7sg6Cw+1qbP4VrT77SfvFn1Dqw5RX3ZXTwmpWDldzjozk2MPgWJx8oyojrTatsvLQzcTRyGIBMAQBAEAQBAEAQBAEAQBAEAQBAIxAGIBMAQBAEAQBAIzAGYIIAgCCjMAZgDMAZgDMAZgFh9ZWM5dRghT6w5M3QHyJz0kujShLoXsymSzZq0Xdl1G3BbLAbQemfLMlzShJ203L2ZdTIzAJzIBmUgzBSYAgCAIBGIBMAQBAEAQBAEAQBAEAQBAEAQBAEAQBAEAQBAEAQBAEAQBANV2nutTS3PScWJWzKcBua88bSDnIBExNvLdHowkKc68Y1PC3ZnOcM4pxDUXGor3C4F+7arFanUiurmMbiwJJ8MGcoTm3Zo+lXw+Do080Xme31W79DD4ZxziVxprK7O+RVFhVcqaWHf2kYwN3QDGOmJI1KjdrHavhMDTUpJ3yvbrfwpenMqt49xFLGQV7wuotoDEKN7OSaWwAMKq4yffK5z6EWCwMoKTlZuKlb08S9W9jccT4pYKa6qbt1/pFWndzWPawGsO0qF9nJ5cptylayPFQoQdVzqR7uVySv7Gn0vHNYpWw2G5f/AHh2GtF316fcqNlVB3MwHTljwmFOa38z2TwuGacVG3g1u95b7lNPHdS9WrYag2d3pFcbKlULdZu5V+rkhcAHOZFUepZYOjCdJONrza3vdK2+vMp1nFtRp6dNVTeXV62bvmC5LKQorDMpB555kFjEptJIQw9CtUqVKkbWdsq6dd/4L+s4nrw7KLwGRtJSQtaFXuu/KHLDO0Ag4z4eEZpmadDCOKbjvne70S2X1ZbftFqUUK9+FNupHf8AdKXKUbVVFULt3Mxbw6CV1JJW9SxwdCTzRjyj3b9d3e97IuLrL7W4b3moesvU1rkKoDWHYEQrtwT67ciPDPWLt5dTLp0accRkgnZpLXZa3f2NfxbUXFGdEFjvxF2Ud2qlk0quQWKgbsFRgnngCYqN206npw9Oip2k7JU+vORt345aWor9KCK9K2d6tAPfWM+0VqhyFA8R1+E6KcnY8awtNQnLJeztbNsrb+Zi8T3WNqVbG2zXaajdsVSUr2WMGdRlhnKjJ90y23e3VHSkoQjBrlCUt+bulYyNNxzV2a169y1112ODWQuTTWObdC2TyIIIGDKpTcjM8LhoYZSespLfzb/Q2XZriFpSqzU3knU57qvuwoXmzDLKuc7Me1/Wbi5bvmeXG0qalKNGPhtd33/r6Go0faXUM4cvkfj2tp7sAaeutW2EvjO4kDxwc9JzVSTPXPBUVCyWvdtK+7e+hev12tp0dWotvY953ZsK1VlqEYMTsUL65JKjmOWM4mnOSjdmYUcNVxEqcI2te127Sfm76HQ9lLrX0tVlzb3ddxI24wxJUepy6YnSm243Z8/GxpwryjTVktDcTZ5RAEAQBAEAQBAEAQBAEAQBAEAQBAEAQBAEAQBAEAQBAEAQBAEAQBAIIgEbYA2+6BqNsAbRAAUeUC75gIPKA2xt90C7G2BqNvugXY2e6NBdjYPKBdjYPKBdjbAG2BcbZANsFuYPFOEV6gKLN425xsssqPPkQSjDI+Mkop6M7UMROi24216pP8mTo9IlSLXWoVEAVQOgA6CaSscpzlUk5zd2y/BkQBAEAQBAEAQBAEAQBAEAQBAEAQBAEAQBAEAQBAEAQBAEAQBAEAQBAEAQBAEAQBAEAQBAEAQBAEAQBAEAQBAEAQBAEAQBAEAQBAEAQBAEAQBAEA//2Q=="/>
          <p:cNvSpPr>
            <a:spLocks noChangeAspect="1" noChangeArrowheads="1"/>
          </p:cNvSpPr>
          <p:nvPr/>
        </p:nvSpPr>
        <p:spPr bwMode="auto">
          <a:xfrm>
            <a:off x="155575" y="-990600"/>
            <a:ext cx="6858000" cy="2076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8" name="7 Resim" descr="Fibonacci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9454" y="2857496"/>
            <a:ext cx="1603817" cy="1834098"/>
          </a:xfrm>
          <a:prstGeom prst="rect">
            <a:avLst/>
          </a:prstGeom>
        </p:spPr>
      </p:pic>
      <p:pic>
        <p:nvPicPr>
          <p:cNvPr id="9" name="8 Resim" descr="bilgisayar.w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8148" y="5000636"/>
            <a:ext cx="714380" cy="729420"/>
          </a:xfrm>
          <a:prstGeom prst="rect">
            <a:avLst/>
          </a:prstGeom>
        </p:spPr>
      </p:pic>
      <p:sp>
        <p:nvSpPr>
          <p:cNvPr id="10" name="9 Köşeleri Yuvarlanmış Dikdörtgen Belirtme Çizgisi"/>
          <p:cNvSpPr/>
          <p:nvPr/>
        </p:nvSpPr>
        <p:spPr>
          <a:xfrm>
            <a:off x="4643438" y="2357430"/>
            <a:ext cx="1928826" cy="1714512"/>
          </a:xfrm>
          <a:prstGeom prst="wedgeRoundRectCallout">
            <a:avLst>
              <a:gd name="adj1" fmla="val 86991"/>
              <a:gd name="adj2" fmla="val 22980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/>
              <a:t>Ben </a:t>
            </a:r>
            <a:r>
              <a:rPr lang="tr-TR" sz="1600" dirty="0" err="1"/>
              <a:t>Fibonacci</a:t>
            </a:r>
            <a:r>
              <a:rPr lang="tr-TR" sz="1600" dirty="0"/>
              <a:t>. Tavşan </a:t>
            </a:r>
            <a:r>
              <a:rPr lang="tr-TR" sz="1600" dirty="0">
                <a:sym typeface="Wingdings" pitchFamily="2" charset="2"/>
              </a:rPr>
              <a:t>nüfus artışını modellemeye çalıştım. Sonra meşhur oldum.</a:t>
            </a:r>
            <a:endParaRPr lang="tr-TR" sz="1600" dirty="0"/>
          </a:p>
        </p:txBody>
      </p:sp>
      <p:pic>
        <p:nvPicPr>
          <p:cNvPr id="12" name="11 Resim" descr="rabbit-clip-art-3.jpg.gif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16" y="3786190"/>
            <a:ext cx="1143008" cy="1143008"/>
          </a:xfrm>
          <a:prstGeom prst="rect">
            <a:avLst/>
          </a:prstGeom>
        </p:spPr>
      </p:pic>
      <p:pic>
        <p:nvPicPr>
          <p:cNvPr id="14" name="13 Resim" descr="fibrab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034" y="3143247"/>
            <a:ext cx="4042800" cy="3137958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6 Resim" descr="Sayi-oruntuleri-fibonacci-sayi-dizisi.jpg"/>
          <p:cNvPicPr>
            <a:picLocks noChangeAspect="1"/>
          </p:cNvPicPr>
          <p:nvPr/>
        </p:nvPicPr>
        <p:blipFill>
          <a:blip r:embed="rId8"/>
          <a:srcRect b="18287"/>
          <a:stretch>
            <a:fillRect/>
          </a:stretch>
        </p:blipFill>
        <p:spPr>
          <a:xfrm>
            <a:off x="500034" y="2143116"/>
            <a:ext cx="4042422" cy="1000132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3" name="12 Metin kutusu"/>
          <p:cNvSpPr txBox="1"/>
          <p:nvPr/>
        </p:nvSpPr>
        <p:spPr>
          <a:xfrm>
            <a:off x="5357818" y="5072074"/>
            <a:ext cx="2286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Kullanıcıdan sayı iteyim ilgili </a:t>
            </a:r>
            <a:r>
              <a:rPr lang="tr-TR" dirty="0" err="1" smtClean="0"/>
              <a:t>fibonacci</a:t>
            </a:r>
            <a:r>
              <a:rPr lang="tr-TR" dirty="0" smtClean="0"/>
              <a:t> sayısını bulan kodu yazınız.</a:t>
            </a:r>
            <a:endParaRPr lang="tr-T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Kendi </a:t>
            </a:r>
            <a:r>
              <a:rPr lang="tr-TR" dirty="0" err="1"/>
              <a:t>tenefüs</a:t>
            </a:r>
            <a:r>
              <a:rPr lang="tr-TR" dirty="0"/>
              <a:t> sayacımızı yapalım.</a:t>
            </a:r>
          </a:p>
        </p:txBody>
      </p:sp>
      <p:pic>
        <p:nvPicPr>
          <p:cNvPr id="6" name="5 İçerik Yer Tutucusu" descr="bilgisayar.wmf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6643702" y="1285860"/>
            <a:ext cx="1819275" cy="1857375"/>
          </a:xfrm>
        </p:spPr>
      </p:pic>
      <p:sp>
        <p:nvSpPr>
          <p:cNvPr id="7" name="6 Metin kutusu"/>
          <p:cNvSpPr txBox="1"/>
          <p:nvPr/>
        </p:nvSpPr>
        <p:spPr>
          <a:xfrm>
            <a:off x="500034" y="1285860"/>
            <a:ext cx="56436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 err="1"/>
              <a:t>Tenefüs</a:t>
            </a:r>
            <a:r>
              <a:rPr lang="tr-TR" sz="2800" b="1" i="1" dirty="0"/>
              <a:t> süresinin başında başlatacağımız 10 dakikadan geriye doğru sayan bir sayaç tasarlayalım.</a:t>
            </a:r>
          </a:p>
        </p:txBody>
      </p:sp>
      <p:sp>
        <p:nvSpPr>
          <p:cNvPr id="5" name="4 Yuvarlatılmış Dikdörtgen"/>
          <p:cNvSpPr/>
          <p:nvPr/>
        </p:nvSpPr>
        <p:spPr>
          <a:xfrm>
            <a:off x="4071934" y="3000372"/>
            <a:ext cx="3000396" cy="150019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1 SANİYELİK BEKLETMEYİ TAM OLARAK NEDEN </a:t>
            </a:r>
            <a:r>
              <a:rPr lang="tr-TR" dirty="0" err="1"/>
              <a:t>sleep</a:t>
            </a:r>
            <a:r>
              <a:rPr lang="tr-TR" dirty="0"/>
              <a:t> YA DA </a:t>
            </a:r>
            <a:r>
              <a:rPr lang="tr-TR" dirty="0" err="1"/>
              <a:t>Sleep</a:t>
            </a:r>
            <a:r>
              <a:rPr lang="tr-TR" dirty="0"/>
              <a:t> İLE YAPAMAYIZ?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5214950"/>
            <a:ext cx="77628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Metin kutusu"/>
          <p:cNvSpPr txBox="1"/>
          <p:nvPr/>
        </p:nvSpPr>
        <p:spPr>
          <a:xfrm>
            <a:off x="428596" y="4786322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İPUCU: </a:t>
            </a:r>
            <a:r>
              <a:rPr lang="tr-TR" dirty="0" err="1"/>
              <a:t>clock</a:t>
            </a:r>
            <a:r>
              <a:rPr lang="tr-TR" dirty="0"/>
              <a:t>() – time.h içinde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Bunu biliyor musunuz?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28596" y="1214422"/>
            <a:ext cx="4186238" cy="263842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en-US" dirty="0"/>
              <a:t>The "Fizz-Buzz test" is an interview question designed to help filter out </a:t>
            </a:r>
            <a:r>
              <a:rPr lang="en-US" b="1" dirty="0"/>
              <a:t>the 99.5% of </a:t>
            </a:r>
            <a:r>
              <a:rPr lang="en-US" dirty="0"/>
              <a:t>programming job candidates who can't seem to program their way out of a wet paper bag.</a:t>
            </a:r>
            <a:endParaRPr lang="tr-TR" dirty="0"/>
          </a:p>
          <a:p>
            <a:r>
              <a:rPr lang="tr-TR" dirty="0"/>
              <a:t>http://wiki.c2.com/?FizzBuzzTest</a:t>
            </a:r>
          </a:p>
        </p:txBody>
      </p:sp>
      <p:sp>
        <p:nvSpPr>
          <p:cNvPr id="4" name="3 Metin kutusu"/>
          <p:cNvSpPr txBox="1"/>
          <p:nvPr/>
        </p:nvSpPr>
        <p:spPr>
          <a:xfrm>
            <a:off x="4786314" y="857232"/>
            <a:ext cx="3714776" cy="3416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Most good programmers should be able to write out on paper a program which does this in a under a couple of minutes. Want to know something scary? </a:t>
            </a:r>
            <a:r>
              <a:rPr lang="en-US" b="1" dirty="0"/>
              <a:t>The majority of comp </a:t>
            </a:r>
            <a:r>
              <a:rPr lang="en-US" b="1" dirty="0" err="1"/>
              <a:t>sci</a:t>
            </a:r>
            <a:r>
              <a:rPr lang="en-US" b="1" dirty="0"/>
              <a:t> graduates can't. I've also seen self-proclaimed senior programmers take more than 10-15 minutes to write a solution</a:t>
            </a:r>
            <a:r>
              <a:rPr lang="tr-TR" b="1" dirty="0"/>
              <a:t>.</a:t>
            </a:r>
          </a:p>
          <a:p>
            <a:endParaRPr lang="tr-TR" b="1" dirty="0"/>
          </a:p>
          <a:p>
            <a:r>
              <a:rPr lang="tr-TR" dirty="0"/>
              <a:t>https://blog.codinghorror.com/why-cant-programmers-program/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Fizz</a:t>
            </a:r>
            <a:r>
              <a:rPr lang="tr-TR" dirty="0"/>
              <a:t>-</a:t>
            </a:r>
            <a:r>
              <a:rPr lang="tr-TR" dirty="0" err="1"/>
              <a:t>Buzz</a:t>
            </a:r>
            <a:r>
              <a:rPr lang="tr-TR" dirty="0"/>
              <a:t> test</a:t>
            </a:r>
          </a:p>
        </p:txBody>
      </p:sp>
      <p:sp>
        <p:nvSpPr>
          <p:cNvPr id="4" name="3 Yuvarlatılmış Dikdörtgen"/>
          <p:cNvSpPr/>
          <p:nvPr/>
        </p:nvSpPr>
        <p:spPr>
          <a:xfrm>
            <a:off x="1678761" y="1428736"/>
            <a:ext cx="5786478" cy="321471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/>
              <a:t>"Write a program that prints the numbers from 1 to 100. But for multiples of three print “</a:t>
            </a:r>
            <a:r>
              <a:rPr lang="en-US" sz="2800" b="1" i="1" dirty="0">
                <a:solidFill>
                  <a:srgbClr val="FF0000"/>
                </a:solidFill>
              </a:rPr>
              <a:t>Fizz</a:t>
            </a:r>
            <a:r>
              <a:rPr lang="en-US" sz="2800" i="1" dirty="0"/>
              <a:t>” instead of the number and for the multiples of five print “</a:t>
            </a:r>
            <a:r>
              <a:rPr lang="en-US" sz="2800" b="1" i="1" dirty="0">
                <a:solidFill>
                  <a:srgbClr val="FF0000"/>
                </a:solidFill>
              </a:rPr>
              <a:t>Buzz</a:t>
            </a:r>
            <a:r>
              <a:rPr lang="en-US" sz="2800" i="1" dirty="0"/>
              <a:t>”. For numbers which are multiples of both three and five print “</a:t>
            </a:r>
            <a:r>
              <a:rPr lang="en-US" sz="2800" b="1" i="1" dirty="0" err="1">
                <a:solidFill>
                  <a:srgbClr val="FF0000"/>
                </a:solidFill>
              </a:rPr>
              <a:t>FizzBuzz</a:t>
            </a:r>
            <a:r>
              <a:rPr lang="en-US" sz="2800" i="1" dirty="0"/>
              <a:t>”."</a:t>
            </a:r>
            <a:endParaRPr lang="tr-TR" sz="2800" dirty="0"/>
          </a:p>
        </p:txBody>
      </p:sp>
      <p:pic>
        <p:nvPicPr>
          <p:cNvPr id="5" name="4 Resim" descr="bilgisay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40" y="4714884"/>
            <a:ext cx="1188720" cy="12192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Resim" descr="Image result for turtle and rabbit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00034" y="1285860"/>
            <a:ext cx="3181350" cy="2276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Tavşan Kaplumbağa Yarışı</a:t>
            </a:r>
          </a:p>
        </p:txBody>
      </p:sp>
      <p:pic>
        <p:nvPicPr>
          <p:cNvPr id="4" name="3 Resim" descr="Image result for turtle and rabbit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-3500494" y="1285860"/>
            <a:ext cx="3181350" cy="2276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929058" y="1357298"/>
            <a:ext cx="4929222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TAVSAN 	KAPLUMBAĞA</a:t>
            </a:r>
            <a:endParaRPr kumimoji="0" lang="tr-T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0		0</a:t>
            </a:r>
            <a:endParaRPr kumimoji="0" lang="tr-T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24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	2</a:t>
            </a:r>
            <a:endParaRPr kumimoji="0" lang="tr-T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24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	4</a:t>
            </a:r>
            <a:endParaRPr kumimoji="0" lang="tr-T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…</a:t>
            </a:r>
            <a:endParaRPr kumimoji="0" lang="tr-TR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Köşeleri Yuvarlanmış Dikdörtgen Belirtme Çizgisi"/>
          <p:cNvSpPr/>
          <p:nvPr/>
        </p:nvSpPr>
        <p:spPr>
          <a:xfrm>
            <a:off x="2500298" y="4357694"/>
            <a:ext cx="3571900" cy="857256"/>
          </a:xfrm>
          <a:prstGeom prst="wedgeRoundRectCallout">
            <a:avLst>
              <a:gd name="adj1" fmla="val -29553"/>
              <a:gd name="adj2" fmla="val -26675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/>
              <a:t>Yaktın beni </a:t>
            </a:r>
            <a:r>
              <a:rPr lang="tr-TR" sz="2000" dirty="0" err="1"/>
              <a:t>Ezop</a:t>
            </a:r>
            <a:r>
              <a:rPr lang="tr-TR" sz="2000" dirty="0"/>
              <a:t>…Hani tavşan uyuyacaktı …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07425E-6 L 1.48055 -0.01088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0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Tavşan Kaplumbağa Yarışı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Bir kaplumbağa ile tavşan yarışmasının benzetimini(</a:t>
            </a:r>
            <a:r>
              <a:rPr lang="tr-TR" dirty="0" err="1"/>
              <a:t>ing.</a:t>
            </a:r>
            <a:r>
              <a:rPr lang="tr-TR" dirty="0"/>
              <a:t> </a:t>
            </a:r>
            <a:r>
              <a:rPr lang="tr-TR" dirty="0" err="1"/>
              <a:t>simulation</a:t>
            </a:r>
            <a:r>
              <a:rPr lang="tr-TR" dirty="0"/>
              <a:t>) yapmanız isteniyor. </a:t>
            </a:r>
          </a:p>
          <a:p>
            <a:r>
              <a:rPr lang="tr-TR" dirty="0"/>
              <a:t>Bu benzetimde kaplumbağa her 700ms’de sabit olarak 2 birim ilerlemektedir. Tavşan ise her 700ms’de 0’dan 4’e kadar rastgele bir sayıda birim ilerlemektedir. </a:t>
            </a:r>
          </a:p>
          <a:p>
            <a:r>
              <a:rPr lang="tr-TR" dirty="0"/>
              <a:t>Parkur uzunluğu 50 birimdir.</a:t>
            </a:r>
          </a:p>
          <a:p>
            <a:r>
              <a:rPr lang="tr-TR" dirty="0"/>
              <a:t>Yarış bittikten sonra kazanan ilan edilir.</a:t>
            </a:r>
          </a:p>
        </p:txBody>
      </p:sp>
      <p:pic>
        <p:nvPicPr>
          <p:cNvPr id="5" name="4 Resim" descr="Image result for turtle and rabbit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143636" y="4500570"/>
            <a:ext cx="2143140" cy="1348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Sınava Yönelik Çalışma Sorusu 6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Çok öğretici bir sınava yönelik çalışma sorusu!</a:t>
            </a:r>
          </a:p>
        </p:txBody>
      </p:sp>
      <p:sp>
        <p:nvSpPr>
          <p:cNvPr id="4" name="3 Metin kutusu"/>
          <p:cNvSpPr txBox="1"/>
          <p:nvPr/>
        </p:nvSpPr>
        <p:spPr>
          <a:xfrm>
            <a:off x="785786" y="1928802"/>
            <a:ext cx="342902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“YILIN</a:t>
            </a:r>
          </a:p>
          <a:p>
            <a:pPr algn="ctr"/>
            <a:r>
              <a:rPr lang="tr-T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EN İYİ </a:t>
            </a:r>
            <a:r>
              <a:rPr lang="tr-TR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SYÇS’si</a:t>
            </a:r>
            <a:r>
              <a:rPr lang="tr-T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”</a:t>
            </a:r>
          </a:p>
          <a:p>
            <a:pPr algn="ctr"/>
            <a:r>
              <a:rPr lang="tr-TR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New </a:t>
            </a:r>
            <a:r>
              <a:rPr lang="tr-TR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Yörk</a:t>
            </a:r>
            <a:r>
              <a:rPr lang="tr-TR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tr-TR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Times</a:t>
            </a:r>
            <a:r>
              <a:rPr lang="tr-TR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*</a:t>
            </a:r>
            <a:endParaRPr lang="tr-TR" sz="24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4 Metin kutusu"/>
          <p:cNvSpPr txBox="1"/>
          <p:nvPr/>
        </p:nvSpPr>
        <p:spPr>
          <a:xfrm rot="673642">
            <a:off x="4239399" y="2178520"/>
            <a:ext cx="34290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“Yapılması şart”</a:t>
            </a:r>
          </a:p>
          <a:p>
            <a:pPr algn="r"/>
            <a:r>
              <a:rPr lang="tr-TR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Atilla </a:t>
            </a:r>
            <a:r>
              <a:rPr lang="tr-TR" sz="24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Dörsay</a:t>
            </a:r>
            <a:r>
              <a:rPr lang="tr-TR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*</a:t>
            </a:r>
          </a:p>
          <a:p>
            <a:pPr algn="r"/>
            <a:endParaRPr lang="tr-TR" sz="2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1071538" y="3357562"/>
            <a:ext cx="5643602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tr-TR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“Bilgi Yarışması” ödevinin yönetmeninden</a:t>
            </a:r>
            <a:endParaRPr lang="tr-TR" sz="24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endParaRPr lang="tr-TR" sz="2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428596" y="5715016"/>
            <a:ext cx="850112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400" i="1" dirty="0" smtClean="0"/>
              <a:t>*’</a:t>
            </a:r>
            <a:r>
              <a:rPr lang="tr-TR" sz="1400" i="1" dirty="0" err="1" smtClean="0"/>
              <a:t>lı</a:t>
            </a:r>
            <a:r>
              <a:rPr lang="tr-TR" sz="1400" i="1" dirty="0" smtClean="0"/>
              <a:t> iki  ifade tamamen hayal ürünüdür.</a:t>
            </a:r>
            <a:br>
              <a:rPr lang="tr-TR" sz="1400" i="1" dirty="0" smtClean="0"/>
            </a:br>
            <a:r>
              <a:rPr lang="tr-TR" sz="1400" i="1" dirty="0" smtClean="0"/>
              <a:t>Hatırlatma: </a:t>
            </a:r>
            <a:r>
              <a:rPr lang="tr-TR" sz="1400" b="1" i="1" u="sng" dirty="0" smtClean="0"/>
              <a:t>Sınavlarda </a:t>
            </a:r>
            <a:r>
              <a:rPr lang="tr-TR" sz="1400" b="1" i="1" u="sng" dirty="0" err="1" smtClean="0"/>
              <a:t>SYÇS’lerle</a:t>
            </a:r>
            <a:r>
              <a:rPr lang="tr-TR" sz="1400" b="1" i="1" u="sng" dirty="0" smtClean="0"/>
              <a:t> ilgili kısımlar olabiliyor.</a:t>
            </a:r>
            <a:endParaRPr lang="tr-TR" sz="1400" b="1" i="1" u="sng" dirty="0"/>
          </a:p>
        </p:txBody>
      </p:sp>
      <p:pic>
        <p:nvPicPr>
          <p:cNvPr id="9" name="8 Resim" descr="index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3824504"/>
            <a:ext cx="2714644" cy="203336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Geçtiğimiz dönem ara sınavından geri bildirimler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Notu 100</a:t>
            </a:r>
          </a:p>
          <a:p>
            <a:r>
              <a:rPr lang="tr-TR" dirty="0" smtClean="0"/>
              <a:t>Dersi ilk alışı</a:t>
            </a:r>
          </a:p>
          <a:p>
            <a:endParaRPr lang="tr-TR" dirty="0"/>
          </a:p>
        </p:txBody>
      </p:sp>
      <p:pic>
        <p:nvPicPr>
          <p:cNvPr id="6" name="5 Resim" descr="IMG_1524.JPG"/>
          <p:cNvPicPr>
            <a:picLocks noChangeAspect="1"/>
          </p:cNvPicPr>
          <p:nvPr/>
        </p:nvPicPr>
        <p:blipFill>
          <a:blip r:embed="rId3" cstate="print">
            <a:lum bright="30000"/>
          </a:blip>
          <a:srcRect l="1515" t="4545"/>
          <a:stretch>
            <a:fillRect/>
          </a:stretch>
        </p:blipFill>
        <p:spPr>
          <a:xfrm rot="5400000">
            <a:off x="4207499" y="2221865"/>
            <a:ext cx="4762494" cy="3461989"/>
          </a:xfrm>
          <a:prstGeom prst="rect">
            <a:avLst/>
          </a:prstGeom>
        </p:spPr>
      </p:pic>
      <p:sp>
        <p:nvSpPr>
          <p:cNvPr id="7" name="6 Yuvarlatılmış Dikdörtgen"/>
          <p:cNvSpPr/>
          <p:nvPr/>
        </p:nvSpPr>
        <p:spPr>
          <a:xfrm>
            <a:off x="857224" y="2571744"/>
            <a:ext cx="2857520" cy="1714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i="1" dirty="0" smtClean="0"/>
              <a:t>"… son haftaya büyük bir kısmı bırakmayıp hazırlıklıydım…"</a:t>
            </a:r>
            <a:endParaRPr lang="tr-TR" i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Özet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1800" i="1" dirty="0"/>
              <a:t>Geçtiğimiz </a:t>
            </a:r>
            <a:r>
              <a:rPr lang="tr-TR" sz="1800" i="1" dirty="0" smtClean="0"/>
              <a:t>haftalarda </a:t>
            </a:r>
            <a:r>
              <a:rPr lang="tr-TR" sz="1800" b="1" i="1" dirty="0" smtClean="0"/>
              <a:t>koşul yapılarının </a:t>
            </a:r>
            <a:r>
              <a:rPr lang="tr-TR" sz="1800" i="1" dirty="0" smtClean="0"/>
              <a:t>ardından </a:t>
            </a:r>
            <a:r>
              <a:rPr lang="tr-TR" sz="1800" b="1" i="1" dirty="0"/>
              <a:t>fonksiyon </a:t>
            </a:r>
            <a:r>
              <a:rPr lang="tr-TR" sz="1800" i="1" dirty="0"/>
              <a:t>kavramını pekiştirdik. Parametre geçişlerini öğrendik. Ardından </a:t>
            </a:r>
            <a:r>
              <a:rPr lang="tr-TR" sz="1800" b="1" i="1" dirty="0"/>
              <a:t>döngülere</a:t>
            </a:r>
            <a:r>
              <a:rPr lang="tr-TR" sz="1800" i="1" dirty="0"/>
              <a:t> geçtik. </a:t>
            </a:r>
            <a:r>
              <a:rPr lang="tr-TR" sz="1800" b="1" i="1" dirty="0" err="1"/>
              <a:t>while</a:t>
            </a:r>
            <a:r>
              <a:rPr lang="tr-TR" sz="1800" i="1" dirty="0"/>
              <a:t>, </a:t>
            </a:r>
            <a:r>
              <a:rPr lang="tr-TR" sz="1800" b="1" i="1" dirty="0"/>
              <a:t>do </a:t>
            </a:r>
            <a:r>
              <a:rPr lang="tr-TR" sz="1800" b="1" i="1" dirty="0" err="1"/>
              <a:t>while</a:t>
            </a:r>
            <a:r>
              <a:rPr lang="tr-TR" sz="1800" i="1" dirty="0"/>
              <a:t>, </a:t>
            </a:r>
            <a:r>
              <a:rPr lang="tr-TR" sz="1800" b="1" i="1" dirty="0" err="1"/>
              <a:t>for</a:t>
            </a:r>
            <a:r>
              <a:rPr lang="tr-TR" sz="1800" i="1" dirty="0"/>
              <a:t> döngülerinin söz dizimleriyle tanıştık.  Döngüleri </a:t>
            </a:r>
            <a:r>
              <a:rPr lang="tr-TR" sz="1800" b="1" i="1" dirty="0"/>
              <a:t>break</a:t>
            </a:r>
            <a:r>
              <a:rPr lang="tr-TR" sz="1800" i="1" dirty="0"/>
              <a:t> ve </a:t>
            </a:r>
            <a:r>
              <a:rPr lang="tr-TR" sz="1800" b="1" i="1" dirty="0" err="1"/>
              <a:t>continue</a:t>
            </a:r>
            <a:r>
              <a:rPr lang="tr-TR" sz="1800" i="1" dirty="0"/>
              <a:t> komutlarıyla birlikte kullanmayı gördük</a:t>
            </a:r>
            <a:r>
              <a:rPr lang="tr-TR" sz="1800" i="1" dirty="0" smtClean="0"/>
              <a:t>. Sonrasında </a:t>
            </a:r>
            <a:r>
              <a:rPr lang="tr-TR" sz="1800" b="1" i="1" dirty="0" smtClean="0"/>
              <a:t>diziler, dizilerde sıralama </a:t>
            </a:r>
            <a:r>
              <a:rPr lang="tr-TR" sz="1800" i="1" dirty="0" smtClean="0"/>
              <a:t>ve dizilerin özel bir durumu olan </a:t>
            </a:r>
            <a:r>
              <a:rPr lang="tr-TR" sz="1800" b="1" i="1" dirty="0" smtClean="0"/>
              <a:t>dizgileri</a:t>
            </a:r>
            <a:r>
              <a:rPr lang="tr-TR" sz="1800" i="1" dirty="0" smtClean="0"/>
              <a:t> öğrendik.</a:t>
            </a:r>
            <a:endParaRPr lang="tr-TR" sz="1800" i="1" dirty="0"/>
          </a:p>
        </p:txBody>
      </p:sp>
      <p:pic>
        <p:nvPicPr>
          <p:cNvPr id="143362" name="Picture 2"/>
          <p:cNvPicPr>
            <a:picLocks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7158" y="2673884"/>
            <a:ext cx="4320000" cy="3027462"/>
          </a:xfrm>
          <a:prstGeom prst="roundRect">
            <a:avLst>
              <a:gd name="adj" fmla="val 3281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3363" name="Picture 3"/>
          <p:cNvPicPr>
            <a:picLocks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143372" y="4018745"/>
            <a:ext cx="4320000" cy="2742796"/>
          </a:xfrm>
          <a:prstGeom prst="roundRect">
            <a:avLst>
              <a:gd name="adj" fmla="val 7856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" descr="FullSizeRender.jpg"/>
          <p:cNvPicPr>
            <a:picLocks noChangeAspect="1"/>
          </p:cNvPicPr>
          <p:nvPr/>
        </p:nvPicPr>
        <p:blipFill>
          <a:blip r:embed="rId3" cstate="print">
            <a:lum bright="20000"/>
          </a:blip>
          <a:stretch>
            <a:fillRect/>
          </a:stretch>
        </p:blipFill>
        <p:spPr>
          <a:xfrm>
            <a:off x="214282" y="2714620"/>
            <a:ext cx="4643470" cy="3482603"/>
          </a:xfrm>
          <a:prstGeom prst="rect">
            <a:avLst/>
          </a:prstGeom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Geri bildirimler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Notu 90</a:t>
            </a:r>
          </a:p>
          <a:p>
            <a:r>
              <a:rPr lang="tr-TR" dirty="0" smtClean="0"/>
              <a:t>2.alışı</a:t>
            </a:r>
          </a:p>
          <a:p>
            <a:pPr lvl="1"/>
            <a:r>
              <a:rPr lang="tr-TR" dirty="0" smtClean="0"/>
              <a:t>1.alışında 38</a:t>
            </a:r>
          </a:p>
          <a:p>
            <a:endParaRPr lang="tr-TR" dirty="0"/>
          </a:p>
        </p:txBody>
      </p:sp>
      <p:pic>
        <p:nvPicPr>
          <p:cNvPr id="4" name="3 Resim" descr="FullSizeRender (1).jpg"/>
          <p:cNvPicPr>
            <a:picLocks noChangeAspect="1"/>
          </p:cNvPicPr>
          <p:nvPr/>
        </p:nvPicPr>
        <p:blipFill>
          <a:blip r:embed="rId4" cstate="print">
            <a:lum bright="30000"/>
          </a:blip>
          <a:stretch>
            <a:fillRect/>
          </a:stretch>
        </p:blipFill>
        <p:spPr>
          <a:xfrm>
            <a:off x="3571868" y="1285860"/>
            <a:ext cx="5400000" cy="1632286"/>
          </a:xfrm>
          <a:prstGeom prst="rect">
            <a:avLst/>
          </a:prstGeom>
        </p:spPr>
      </p:pic>
      <p:sp>
        <p:nvSpPr>
          <p:cNvPr id="6" name="2 İçerik Yer Tutucusu"/>
          <p:cNvSpPr txBox="1">
            <a:spLocks/>
          </p:cNvSpPr>
          <p:nvPr/>
        </p:nvSpPr>
        <p:spPr>
          <a:xfrm>
            <a:off x="5029200" y="3286124"/>
            <a:ext cx="8229600" cy="49377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tr-T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Notu </a:t>
            </a:r>
            <a:r>
              <a:rPr lang="tr-TR" sz="2600" dirty="0" smtClean="0"/>
              <a:t>91</a:t>
            </a:r>
            <a:endParaRPr kumimoji="0" lang="tr-T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6 Yuvarlatılmış Dikdörtgen"/>
          <p:cNvSpPr/>
          <p:nvPr/>
        </p:nvSpPr>
        <p:spPr>
          <a:xfrm>
            <a:off x="6715108" y="357166"/>
            <a:ext cx="2143172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i="1" dirty="0" smtClean="0"/>
              <a:t>Çoğu SYÇS ve soru bankası çözülmüş.</a:t>
            </a:r>
            <a:endParaRPr lang="tr-TR" i="1" dirty="0"/>
          </a:p>
        </p:txBody>
      </p:sp>
      <p:sp>
        <p:nvSpPr>
          <p:cNvPr id="8" name="7 Yuvarlatılmış Dikdörtgen"/>
          <p:cNvSpPr/>
          <p:nvPr/>
        </p:nvSpPr>
        <p:spPr>
          <a:xfrm>
            <a:off x="4786314" y="4500570"/>
            <a:ext cx="3643338" cy="1714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i="1" dirty="0" smtClean="0"/>
              <a:t>"Ödevler beni bu sınava hazırlayan en önemli çalışma kaynağım. "</a:t>
            </a:r>
          </a:p>
          <a:p>
            <a:pPr algn="ctr"/>
            <a:r>
              <a:rPr lang="tr-TR" i="1" dirty="0" smtClean="0"/>
              <a:t>---</a:t>
            </a:r>
          </a:p>
          <a:p>
            <a:pPr algn="ctr"/>
            <a:r>
              <a:rPr lang="tr-TR" i="1" dirty="0" smtClean="0"/>
              <a:t>Sınavdaki kod yazma sorusu ile Ödev2'deki kredi kartı  sorusunun benzerliğine atıf</a:t>
            </a:r>
            <a:endParaRPr lang="tr-TR" i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6000" dirty="0" smtClean="0"/>
              <a:t>ARA SINAV I'İNİZ BEKLEDİĞİNİZ KADAR İYİ GEÇMEDİYSE…</a:t>
            </a:r>
            <a:endParaRPr lang="tr-TR" sz="6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4500570"/>
            <a:ext cx="8229600" cy="1062022"/>
          </a:xfrm>
        </p:spPr>
        <p:txBody>
          <a:bodyPr>
            <a:noAutofit/>
          </a:bodyPr>
          <a:lstStyle/>
          <a:p>
            <a:pPr algn="ctr"/>
            <a:r>
              <a:rPr lang="tr-TR" sz="2000" i="1" dirty="0" smtClean="0"/>
              <a:t>Başarıya giden süreç inişleriyle ve çıkışlarıyla bir bütündür. Başarmak sadece “iyi not almak” değildir, “kötü not alınca ders çıkarmak ve toparlayabilmek” de  başarmanın bir parçasıdır.</a:t>
            </a:r>
            <a:endParaRPr lang="tr-TR" sz="2000" i="1" dirty="0"/>
          </a:p>
        </p:txBody>
      </p:sp>
      <p:pic>
        <p:nvPicPr>
          <p:cNvPr id="4" name="3 İçerik Yer Tutucusu" descr="kişisel_gelişim_sözleri-1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357158" y="1285860"/>
            <a:ext cx="3571900" cy="25226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6 Resim" descr="BgN-9N8CMAIQr27.jpg"/>
          <p:cNvPicPr>
            <a:picLocks noChangeAspect="1"/>
          </p:cNvPicPr>
          <p:nvPr/>
        </p:nvPicPr>
        <p:blipFill>
          <a:blip r:embed="rId4"/>
          <a:srcRect t="27349"/>
          <a:stretch>
            <a:fillRect/>
          </a:stretch>
        </p:blipFill>
        <p:spPr>
          <a:xfrm>
            <a:off x="4357686" y="785794"/>
            <a:ext cx="4348305" cy="3143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Resim" descr="Dosya_000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2" y="1428736"/>
            <a:ext cx="4891550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Mühendis gerçekçi olmalıdır.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1571604" y="5286388"/>
            <a:ext cx="5572164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000" b="1" i="1" dirty="0" smtClean="0"/>
              <a:t>Başarısız insanların bahaneleri olur, </a:t>
            </a:r>
            <a:br>
              <a:rPr lang="tr-TR" sz="2000" b="1" i="1" dirty="0" smtClean="0"/>
            </a:br>
            <a:r>
              <a:rPr lang="tr-TR" sz="2000" b="1" i="1" dirty="0" smtClean="0"/>
              <a:t>		başarılı insanların ise çözümleri...</a:t>
            </a:r>
          </a:p>
        </p:txBody>
      </p:sp>
      <p:sp>
        <p:nvSpPr>
          <p:cNvPr id="5" name="4 Metin kutusu"/>
          <p:cNvSpPr txBox="1"/>
          <p:nvPr/>
        </p:nvSpPr>
        <p:spPr>
          <a:xfrm>
            <a:off x="500034" y="1000108"/>
            <a:ext cx="2500330" cy="2810351"/>
          </a:xfrm>
          <a:prstGeom prst="wedgeRoundRectCallout">
            <a:avLst>
              <a:gd name="adj1" fmla="val 143086"/>
              <a:gd name="adj2" fmla="val 2466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smtClean="0"/>
              <a:t>Bu ders yapılamaz çünkü biz derleyici değiliz, </a:t>
            </a:r>
            <a:r>
              <a:rPr lang="tr-TR" dirty="0" err="1" smtClean="0"/>
              <a:t>DevCpp</a:t>
            </a:r>
            <a:r>
              <a:rPr lang="tr-TR" dirty="0" smtClean="0"/>
              <a:t> yutmak gerek bu soruları çözmek için… Yazılımcı olmayacağız ki hem zaten… </a:t>
            </a:r>
            <a:br>
              <a:rPr lang="tr-TR" dirty="0" smtClean="0"/>
            </a:br>
            <a:r>
              <a:rPr lang="tr-TR" dirty="0" err="1" smtClean="0"/>
              <a:t>Ohoo</a:t>
            </a:r>
            <a:r>
              <a:rPr lang="tr-TR" dirty="0" smtClean="0"/>
              <a:t> herkes kalacak bu dersten…</a:t>
            </a:r>
            <a:endParaRPr lang="tr-TR" sz="1600" dirty="0"/>
          </a:p>
        </p:txBody>
      </p:sp>
      <p:sp>
        <p:nvSpPr>
          <p:cNvPr id="6" name="5 Metin kutusu"/>
          <p:cNvSpPr txBox="1"/>
          <p:nvPr/>
        </p:nvSpPr>
        <p:spPr>
          <a:xfrm>
            <a:off x="7000892" y="3071810"/>
            <a:ext cx="178595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1600" dirty="0" smtClean="0"/>
              <a:t>Bkz. Ara Sınavdan 100 alan öğrenciler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04832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Sınavda yıkılmak çok normal. </a:t>
            </a:r>
            <a:r>
              <a:rPr lang="tr-TR" b="1" dirty="0" smtClean="0"/>
              <a:t>Çabucak</a:t>
            </a:r>
            <a:r>
              <a:rPr lang="tr-TR" dirty="0" smtClean="0"/>
              <a:t> toparlanmalı.</a:t>
            </a:r>
            <a:endParaRPr lang="tr-TR" dirty="0"/>
          </a:p>
        </p:txBody>
      </p:sp>
      <p:pic>
        <p:nvPicPr>
          <p:cNvPr id="4" name="0 Resim" descr="schmeichelsav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5143504" y="1285860"/>
            <a:ext cx="3071834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72066" y="3500438"/>
            <a:ext cx="3357586" cy="261610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4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Her kaleci gol yediğinde yıkılır.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4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Ayağa kalkması için biraz zaman geçmesi gerekir.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4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Bazısı için bu süre bir kaç saniye, bazısı için bir kaç dakika, bazısı için bir kaç maç, bazısı içinse bir kaç aydır. </a:t>
            </a:r>
            <a:br>
              <a:rPr kumimoji="0" lang="tr-TR" sz="14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tr-TR" sz="14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Bu süre ne kadar kısaysa, kaleci o kadar iyidir. </a:t>
            </a:r>
            <a:br>
              <a:rPr kumimoji="0" lang="tr-TR" sz="14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tr-TR" sz="1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Ben hep daha çabuk ayağa kalkmaya çalıştım.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(Danimarka’nın efsanevi</a:t>
            </a:r>
            <a:r>
              <a:rPr kumimoji="0" lang="tr-TR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kalecisi </a:t>
            </a:r>
            <a:r>
              <a:rPr kumimoji="0" lang="tr-T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P.</a:t>
            </a:r>
            <a:r>
              <a:rPr kumimoji="0" lang="tr-TR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Schmeichel’a</a:t>
            </a:r>
            <a:r>
              <a:rPr kumimoji="0" lang="tr-T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atfediliyor)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Yuvarlatılmış Dikdörtgen"/>
          <p:cNvSpPr/>
          <p:nvPr/>
        </p:nvSpPr>
        <p:spPr>
          <a:xfrm>
            <a:off x="642910" y="1357298"/>
            <a:ext cx="3929090" cy="2714644"/>
          </a:xfrm>
          <a:prstGeom prst="roundRect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1050" dirty="0" smtClean="0"/>
          </a:p>
          <a:p>
            <a:pPr algn="ctr"/>
            <a:endParaRPr lang="tr-TR" sz="1050" dirty="0" smtClean="0"/>
          </a:p>
          <a:p>
            <a:pPr algn="ctr"/>
            <a:endParaRPr lang="tr-TR" sz="1050" dirty="0" smtClean="0"/>
          </a:p>
          <a:p>
            <a:pPr algn="ctr"/>
            <a:endParaRPr lang="tr-TR" sz="1050" dirty="0" smtClean="0"/>
          </a:p>
          <a:p>
            <a:pPr algn="ctr"/>
            <a:endParaRPr lang="tr-TR" sz="1050" dirty="0" smtClean="0"/>
          </a:p>
          <a:p>
            <a:pPr algn="ctr"/>
            <a:endParaRPr lang="tr-TR" sz="1050" dirty="0" smtClean="0"/>
          </a:p>
          <a:p>
            <a:pPr algn="ctr"/>
            <a:endParaRPr lang="tr-TR" sz="1050" dirty="0" smtClean="0"/>
          </a:p>
          <a:p>
            <a:pPr algn="ctr"/>
            <a:endParaRPr lang="tr-TR" sz="1050" dirty="0" smtClean="0"/>
          </a:p>
        </p:txBody>
      </p:sp>
      <p:sp>
        <p:nvSpPr>
          <p:cNvPr id="8" name="7 Bulut Belirtme Çizgisi"/>
          <p:cNvSpPr/>
          <p:nvPr/>
        </p:nvSpPr>
        <p:spPr>
          <a:xfrm>
            <a:off x="714349" y="1428736"/>
            <a:ext cx="1315312" cy="1189098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900" dirty="0" smtClean="0"/>
              <a:t>Zaten programlama bana lazım değil. Benim mesleğimde bilgisayarın ne işi var?</a:t>
            </a:r>
            <a:endParaRPr lang="tr-TR" sz="900" dirty="0"/>
          </a:p>
        </p:txBody>
      </p:sp>
      <p:sp>
        <p:nvSpPr>
          <p:cNvPr id="9" name="8 Köşeleri Yuvarlanmış Dikdörtgen Belirtme Çizgisi"/>
          <p:cNvSpPr/>
          <p:nvPr/>
        </p:nvSpPr>
        <p:spPr>
          <a:xfrm>
            <a:off x="3223806" y="1428736"/>
            <a:ext cx="1204278" cy="1143008"/>
          </a:xfrm>
          <a:prstGeom prst="wedgeRoundRectCallout">
            <a:avLst>
              <a:gd name="adj1" fmla="val -2706"/>
              <a:gd name="adj2" fmla="val 73911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900" dirty="0" smtClean="0"/>
              <a:t>Dersi geçsem bana yeter. Sonra tekrar alırım. Zaten bayağı eğlenceli dersler.</a:t>
            </a:r>
            <a:endParaRPr lang="tr-TR" sz="900" dirty="0"/>
          </a:p>
        </p:txBody>
      </p:sp>
      <p:sp>
        <p:nvSpPr>
          <p:cNvPr id="10" name="9 Oval Belirtme Çizgisi"/>
          <p:cNvSpPr/>
          <p:nvPr/>
        </p:nvSpPr>
        <p:spPr>
          <a:xfrm>
            <a:off x="796993" y="2786058"/>
            <a:ext cx="1617875" cy="1152973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900" dirty="0" smtClean="0"/>
              <a:t>Sınav sadece dikkat ölçüyor. Yoksa ben soruları hep çözdüm..</a:t>
            </a:r>
            <a:endParaRPr lang="tr-TR" sz="900" dirty="0"/>
          </a:p>
        </p:txBody>
      </p:sp>
      <p:sp>
        <p:nvSpPr>
          <p:cNvPr id="11" name="10 Köşeleri Yuvarlanmış Dikdörtgen Belirtme Çizgisi"/>
          <p:cNvSpPr/>
          <p:nvPr/>
        </p:nvSpPr>
        <p:spPr>
          <a:xfrm>
            <a:off x="3031201" y="2928934"/>
            <a:ext cx="1319841" cy="946399"/>
          </a:xfrm>
          <a:prstGeom prst="wedgeRoundRectCallout">
            <a:avLst>
              <a:gd name="adj1" fmla="val 48269"/>
              <a:gd name="adj2" fmla="val 60985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000" dirty="0" smtClean="0"/>
              <a:t>Aslında 5 dönem önce ders çok kolaymış. Yeterince kez kalırsam belki yine çok kolay olur.</a:t>
            </a:r>
            <a:endParaRPr lang="tr-TR" sz="1000" dirty="0"/>
          </a:p>
        </p:txBody>
      </p:sp>
      <p:sp>
        <p:nvSpPr>
          <p:cNvPr id="12" name="11 Bulut Belirtme Çizgisi"/>
          <p:cNvSpPr/>
          <p:nvPr/>
        </p:nvSpPr>
        <p:spPr>
          <a:xfrm>
            <a:off x="2000232" y="1357298"/>
            <a:ext cx="1214445" cy="1779146"/>
          </a:xfrm>
          <a:prstGeom prst="cloudCallout">
            <a:avLst>
              <a:gd name="adj1" fmla="val 19843"/>
              <a:gd name="adj2" fmla="val 7905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800" dirty="0" smtClean="0"/>
              <a:t>Finalde de not ortalaması düşük çıkarsa hoca belki dersi geçme sınırını aşağı çeker. Sonuçta o da öğrenci oldu. Halden anlar.</a:t>
            </a:r>
            <a:endParaRPr lang="tr-TR" sz="800" dirty="0"/>
          </a:p>
        </p:txBody>
      </p:sp>
      <p:grpSp>
        <p:nvGrpSpPr>
          <p:cNvPr id="3" name="14 Grup"/>
          <p:cNvGrpSpPr/>
          <p:nvPr/>
        </p:nvGrpSpPr>
        <p:grpSpPr>
          <a:xfrm>
            <a:off x="714348" y="1571612"/>
            <a:ext cx="3804073" cy="2335129"/>
            <a:chOff x="317680" y="1593937"/>
            <a:chExt cx="3670619" cy="2906633"/>
          </a:xfrm>
        </p:grpSpPr>
        <p:cxnSp>
          <p:nvCxnSpPr>
            <p:cNvPr id="13" name="12 Düz Bağlayıcı"/>
            <p:cNvCxnSpPr/>
            <p:nvPr/>
          </p:nvCxnSpPr>
          <p:spPr>
            <a:xfrm rot="10800000">
              <a:off x="324573" y="1593969"/>
              <a:ext cx="3646493" cy="284546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Düz Bağlayıcı"/>
            <p:cNvCxnSpPr/>
            <p:nvPr/>
          </p:nvCxnSpPr>
          <p:spPr>
            <a:xfrm flipV="1">
              <a:off x="317680" y="1593937"/>
              <a:ext cx="3670619" cy="2906633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5" name="14 Tablo"/>
          <p:cNvGraphicFramePr>
            <a:graphicFrameLocks noGrp="1"/>
          </p:cNvGraphicFramePr>
          <p:nvPr/>
        </p:nvGraphicFramePr>
        <p:xfrm>
          <a:off x="642910" y="4929198"/>
          <a:ext cx="4071965" cy="777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4393"/>
                <a:gridCol w="814393"/>
                <a:gridCol w="814393"/>
                <a:gridCol w="814393"/>
                <a:gridCol w="814393"/>
              </a:tblGrid>
              <a:tr h="214314">
                <a:tc>
                  <a:txBody>
                    <a:bodyPr/>
                    <a:lstStyle/>
                    <a:p>
                      <a:r>
                        <a:rPr lang="tr-TR" sz="1100" dirty="0" smtClean="0"/>
                        <a:t>Dönem</a:t>
                      </a:r>
                      <a:endParaRPr lang="tr-TR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Ara sınav</a:t>
                      </a:r>
                      <a:endParaRPr lang="tr-TR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Ara sınav II</a:t>
                      </a:r>
                      <a:endParaRPr lang="tr-TR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Final</a:t>
                      </a:r>
                      <a:endParaRPr lang="tr-T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Harf Notu</a:t>
                      </a:r>
                      <a:endParaRPr lang="tr-T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r>
                        <a:rPr lang="tr-TR" sz="1100" dirty="0" smtClean="0">
                          <a:solidFill>
                            <a:schemeClr val="tx1"/>
                          </a:solidFill>
                        </a:rPr>
                        <a:t>2017 Yaz</a:t>
                      </a:r>
                      <a:endParaRPr lang="tr-T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35,5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tr-T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FF</a:t>
                      </a:r>
                      <a:endParaRPr lang="tr-TR" sz="11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4314">
                <a:tc>
                  <a:txBody>
                    <a:bodyPr/>
                    <a:lstStyle/>
                    <a:p>
                      <a:r>
                        <a:rPr lang="tr-TR" sz="1100" dirty="0" smtClean="0">
                          <a:solidFill>
                            <a:schemeClr val="tx1"/>
                          </a:solidFill>
                        </a:rPr>
                        <a:t>2017 Güz</a:t>
                      </a:r>
                      <a:endParaRPr lang="tr-T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97,0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>
                          <a:solidFill>
                            <a:schemeClr val="tx1"/>
                          </a:solidFill>
                        </a:rPr>
                        <a:t>AA</a:t>
                      </a:r>
                      <a:endParaRPr lang="tr-TR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5" name="4 Resim" descr="içerik.jpe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1670" y="3786190"/>
            <a:ext cx="1299664" cy="1000132"/>
          </a:xfrm>
          <a:prstGeom prst="rect">
            <a:avLst/>
          </a:prstGeom>
        </p:spPr>
      </p:pic>
      <p:sp>
        <p:nvSpPr>
          <p:cNvPr id="16" name="15 Metin kutusu"/>
          <p:cNvSpPr txBox="1"/>
          <p:nvPr/>
        </p:nvSpPr>
        <p:spPr>
          <a:xfrm>
            <a:off x="642910" y="5715016"/>
            <a:ext cx="3857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smtClean="0"/>
              <a:t>Bir öğrencinin dersteki durumu</a:t>
            </a:r>
            <a:endParaRPr lang="tr-TR" sz="12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17 Resim" descr="guclu-sir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14415" y="3071810"/>
            <a:ext cx="1257981" cy="928694"/>
          </a:xfrm>
          <a:prstGeom prst="rect">
            <a:avLst/>
          </a:prstGeom>
        </p:spPr>
      </p:pic>
      <p:pic>
        <p:nvPicPr>
          <p:cNvPr id="17" name="16 Resim" descr="Deve-Kusu-52099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3071810"/>
            <a:ext cx="857256" cy="857256"/>
          </a:xfrm>
          <a:prstGeom prst="rect">
            <a:avLst/>
          </a:prstGeom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Beklentini yüksek tut -&gt; başarını yüksek tut!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329114" cy="163829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tr-TR" sz="1400" dirty="0" smtClean="0"/>
              <a:t>Geçen dönemlerin “efsane” (tüm sınavlardan  100 alan) öğrencilerinden birinin ilk ödevinden alıntıdır.</a:t>
            </a:r>
          </a:p>
          <a:p>
            <a:r>
              <a:rPr lang="tr-TR" sz="1400" i="1" dirty="0" smtClean="0"/>
              <a:t>Bilgisayar programlama derslerinden beklentim: İleride iş mülakatlarında veya çalışma ortamında hiç sıkıntı çekmeden ihtiyacım olan </a:t>
            </a:r>
            <a:r>
              <a:rPr lang="tr-TR" sz="1400" b="1" i="1" dirty="0" smtClean="0"/>
              <a:t>kodları kendi başıma yazabilmektir. </a:t>
            </a:r>
          </a:p>
        </p:txBody>
      </p:sp>
      <p:sp>
        <p:nvSpPr>
          <p:cNvPr id="8" name="7 Dikdörtgen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tr-TR" dirty="0"/>
          </a:p>
        </p:txBody>
      </p:sp>
      <p:cxnSp>
        <p:nvCxnSpPr>
          <p:cNvPr id="14" name="13 Düz Ok Bağlayıcısı"/>
          <p:cNvCxnSpPr/>
          <p:nvPr/>
        </p:nvCxnSpPr>
        <p:spPr>
          <a:xfrm>
            <a:off x="2143108" y="2857496"/>
            <a:ext cx="928694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Metin kutusu"/>
          <p:cNvSpPr txBox="1"/>
          <p:nvPr/>
        </p:nvSpPr>
        <p:spPr>
          <a:xfrm>
            <a:off x="2285984" y="3357562"/>
            <a:ext cx="1938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i="1" dirty="0" smtClean="0"/>
              <a:t>Büyük pencereden</a:t>
            </a:r>
            <a:br>
              <a:rPr lang="tr-TR" i="1" dirty="0" smtClean="0"/>
            </a:br>
            <a:r>
              <a:rPr lang="tr-TR" i="1" dirty="0" smtClean="0"/>
              <a:t> bakabilmek</a:t>
            </a:r>
            <a:endParaRPr lang="tr-TR" i="1" dirty="0"/>
          </a:p>
        </p:txBody>
      </p:sp>
      <p:sp>
        <p:nvSpPr>
          <p:cNvPr id="9" name="8 Köşeleri Yuvarlanmış Dikdörtgen Belirtme Çizgisi"/>
          <p:cNvSpPr/>
          <p:nvPr/>
        </p:nvSpPr>
        <p:spPr>
          <a:xfrm>
            <a:off x="4857752" y="1357298"/>
            <a:ext cx="1857388" cy="1285884"/>
          </a:xfrm>
          <a:prstGeom prst="wedgeRoundRectCallout">
            <a:avLst>
              <a:gd name="adj1" fmla="val -37243"/>
              <a:gd name="adj2" fmla="val 101733"/>
              <a:gd name="adj3" fmla="val 16667"/>
            </a:avLst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Hocam, sınavı benim istediğim seviyeye nasıl çekebilirsiniz?</a:t>
            </a:r>
            <a:endParaRPr lang="tr-TR" dirty="0"/>
          </a:p>
        </p:txBody>
      </p:sp>
      <p:sp>
        <p:nvSpPr>
          <p:cNvPr id="10" name="9 Köşeleri Yuvarlanmış Dikdörtgen Belirtme Çizgisi"/>
          <p:cNvSpPr/>
          <p:nvPr/>
        </p:nvSpPr>
        <p:spPr>
          <a:xfrm>
            <a:off x="6858016" y="1357298"/>
            <a:ext cx="2071702" cy="1285884"/>
          </a:xfrm>
          <a:prstGeom prst="wedgeRoundRectCallout">
            <a:avLst>
              <a:gd name="adj1" fmla="val -37243"/>
              <a:gd name="adj2" fmla="val 101733"/>
              <a:gd name="adj3" fmla="val 16667"/>
            </a:avLst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Hocam, beni sınavın gerektirdiği seviyeye nasıl çıkarabiliriz?</a:t>
            </a:r>
            <a:endParaRPr lang="tr-TR" dirty="0"/>
          </a:p>
        </p:txBody>
      </p:sp>
      <p:sp>
        <p:nvSpPr>
          <p:cNvPr id="12" name="11 Metin kutusu"/>
          <p:cNvSpPr txBox="1"/>
          <p:nvPr/>
        </p:nvSpPr>
        <p:spPr>
          <a:xfrm>
            <a:off x="357158" y="4143380"/>
            <a:ext cx="8358246" cy="12926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600" dirty="0" smtClean="0"/>
              <a:t>(Bu sınava yeterince çalışabildiğinizi düşünüyor musunuz?) Evet. Slaytlara iyice baktım ve Lab çalışmalarını, ödevlerini özenle  en kısa sürede yaptım. </a:t>
            </a:r>
            <a:r>
              <a:rPr lang="tr-TR" sz="1600" b="1" dirty="0" smtClean="0"/>
              <a:t>Ders çıkışı notlarımı </a:t>
            </a:r>
            <a:r>
              <a:rPr lang="tr-TR" sz="1600" b="1" dirty="0" err="1" smtClean="0"/>
              <a:t>DevCpp’da</a:t>
            </a:r>
            <a:r>
              <a:rPr lang="tr-TR" sz="1600" b="1" dirty="0" smtClean="0"/>
              <a:t> denedim </a:t>
            </a:r>
            <a:r>
              <a:rPr lang="tr-TR" sz="1600" dirty="0" smtClean="0"/>
              <a:t>ve kullanmayı iyice öğrendim.</a:t>
            </a:r>
          </a:p>
          <a:p>
            <a:pPr algn="ctr"/>
            <a:r>
              <a:rPr lang="tr-TR" sz="1600" dirty="0" smtClean="0"/>
              <a:t>2017-2018 güz dönemi ara sınavından 100 alan öğrenci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sz="1400" dirty="0" smtClean="0"/>
              <a:t>(1.soruda 1 hata, 2. soruda 2 hata, 3. soruda 1 hata, 4.soruda 4 hata olmak üzere toplam 8 hatası var.)</a:t>
            </a:r>
            <a:endParaRPr lang="tr-TR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Ara Sınav II (%15) ve Final(%45) Sınavları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Dersimizde sınavlar toplamda %90 ağırlığa sahiptir.</a:t>
            </a:r>
          </a:p>
          <a:p>
            <a:r>
              <a:rPr lang="tr-TR" dirty="0" smtClean="0"/>
              <a:t>%30 ağırlıklı ara sınavınız kötü geçmiş olabilir ama henüz her şey bitmedi. </a:t>
            </a:r>
            <a:r>
              <a:rPr lang="tr-TR" b="1" dirty="0" smtClean="0"/>
              <a:t>Ara Sınav II ve Final Sınavlarına </a:t>
            </a:r>
            <a:r>
              <a:rPr lang="tr-TR" dirty="0" smtClean="0"/>
              <a:t>odaklanmalısınız.</a:t>
            </a:r>
          </a:p>
          <a:p>
            <a:r>
              <a:rPr lang="tr-TR" dirty="0" smtClean="0"/>
              <a:t>Kalan sınavlara hazırlanmanıza nasıl yardımcı olabiliriz? </a:t>
            </a:r>
          </a:p>
          <a:p>
            <a:pPr marL="548640" lvl="2">
              <a:spcBef>
                <a:spcPts val="600"/>
              </a:spcBef>
              <a:buClr>
                <a:schemeClr val="accent1"/>
              </a:buClr>
            </a:pPr>
            <a:r>
              <a:rPr lang="tr-TR" dirty="0" smtClean="0"/>
              <a:t>Uygulama kağıtlarınızdaki geribildirim kısımlarını kullanabilirsiniz.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Resim" descr="Boss-Baby-with-Briefcase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50" y="4286256"/>
            <a:ext cx="2178790" cy="2571744"/>
          </a:xfrm>
          <a:prstGeom prst="rect">
            <a:avLst/>
          </a:prstGeom>
        </p:spPr>
      </p:pic>
      <p:pic>
        <p:nvPicPr>
          <p:cNvPr id="4" name="3 İçerik Yer Tutucusu" descr="89964d86d99d586012d9f291c0d5f4d0.jpg"/>
          <p:cNvPicPr>
            <a:picLocks noGrp="1" noChangeAspect="1"/>
          </p:cNvPicPr>
          <p:nvPr>
            <p:ph sz="quarter"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48" y="1357298"/>
            <a:ext cx="1200158" cy="1714512"/>
          </a:xfrm>
        </p:spPr>
      </p:pic>
      <p:pic>
        <p:nvPicPr>
          <p:cNvPr id="10" name="9 Resim" descr="somurtkan-sirin__1_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480" y="1785926"/>
            <a:ext cx="2428892" cy="2428892"/>
          </a:xfrm>
          <a:prstGeom prst="rect">
            <a:avLst/>
          </a:prstGeom>
        </p:spPr>
      </p:pic>
      <p:sp>
        <p:nvSpPr>
          <p:cNvPr id="11" name="10 Köşeleri Yuvarlanmış Dikdörtgen Belirtme Çizgisi"/>
          <p:cNvSpPr/>
          <p:nvPr/>
        </p:nvSpPr>
        <p:spPr>
          <a:xfrm>
            <a:off x="4714876" y="1214422"/>
            <a:ext cx="3000396" cy="642942"/>
          </a:xfrm>
          <a:prstGeom prst="wedgeRoundRectCallout">
            <a:avLst>
              <a:gd name="adj1" fmla="val 32733"/>
              <a:gd name="adj2" fmla="val 155120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 smtClean="0"/>
              <a:t>C diline küstüm </a:t>
            </a:r>
            <a:r>
              <a:rPr lang="tr-TR" sz="2000" dirty="0" smtClean="0">
                <a:sym typeface="Wingdings" pitchFamily="2" charset="2"/>
              </a:rPr>
              <a:t> </a:t>
            </a:r>
            <a:br>
              <a:rPr lang="tr-TR" sz="2000" dirty="0" smtClean="0">
                <a:sym typeface="Wingdings" pitchFamily="2" charset="2"/>
              </a:rPr>
            </a:br>
            <a:r>
              <a:rPr lang="tr-TR" sz="2000" dirty="0" smtClean="0">
                <a:sym typeface="Wingdings" pitchFamily="2" charset="2"/>
              </a:rPr>
              <a:t>Bu koyduğum son ;</a:t>
            </a:r>
            <a:endParaRPr lang="tr-TR" sz="2000" dirty="0"/>
          </a:p>
        </p:txBody>
      </p:sp>
      <p:sp>
        <p:nvSpPr>
          <p:cNvPr id="14" name="13 Köşeleri Yuvarlanmış Dikdörtgen Belirtme Çizgisi"/>
          <p:cNvSpPr/>
          <p:nvPr/>
        </p:nvSpPr>
        <p:spPr>
          <a:xfrm>
            <a:off x="1357290" y="2786058"/>
            <a:ext cx="2857520" cy="1643074"/>
          </a:xfrm>
          <a:prstGeom prst="wedgeRoundRectCallout">
            <a:avLst>
              <a:gd name="adj1" fmla="val -44140"/>
              <a:gd name="adj2" fmla="val 7056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Tamam o zaman. Ben piyasadan çekiliyorum!</a:t>
            </a:r>
            <a:endParaRPr lang="tr-TR" sz="2800" dirty="0"/>
          </a:p>
        </p:txBody>
      </p:sp>
      <p:sp>
        <p:nvSpPr>
          <p:cNvPr id="17" name="1 Başlık"/>
          <p:cNvSpPr txBox="1">
            <a:spLocks/>
          </p:cNvSpPr>
          <p:nvPr/>
        </p:nvSpPr>
        <p:spPr>
          <a:xfrm>
            <a:off x="428596" y="142852"/>
            <a:ext cx="8229600" cy="500066"/>
          </a:xfrm>
          <a:prstGeom prst="rect">
            <a:avLst/>
          </a:prstGeom>
        </p:spPr>
        <p:txBody>
          <a:bodyPr vert="horz" anchor="b" anchorCtr="0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4 Köşeleri Yuvarlanmış Dikdörtgen Belirtme Çizgisi"/>
          <p:cNvSpPr/>
          <p:nvPr/>
        </p:nvSpPr>
        <p:spPr>
          <a:xfrm>
            <a:off x="1714480" y="928670"/>
            <a:ext cx="2428892" cy="1285884"/>
          </a:xfrm>
          <a:prstGeom prst="wedgeRoundRectCallout">
            <a:avLst>
              <a:gd name="adj1" fmla="val -53030"/>
              <a:gd name="adj2" fmla="val 68757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 smtClean="0"/>
              <a:t>C dilini çok sevdim </a:t>
            </a:r>
            <a:br>
              <a:rPr lang="tr-TR" sz="2000" dirty="0" smtClean="0"/>
            </a:br>
            <a:r>
              <a:rPr lang="tr-TR" sz="2000" dirty="0" smtClean="0"/>
              <a:t>o beni hiç sevmiyor</a:t>
            </a:r>
            <a:r>
              <a:rPr lang="tr-TR" sz="2000" dirty="0" smtClean="0">
                <a:sym typeface="Webdings"/>
              </a:rPr>
              <a:t></a:t>
            </a:r>
            <a:endParaRPr lang="tr-TR" sz="2000" dirty="0"/>
          </a:p>
        </p:txBody>
      </p:sp>
      <p:sp>
        <p:nvSpPr>
          <p:cNvPr id="9" name="8 Dikdörtgen"/>
          <p:cNvSpPr/>
          <p:nvPr/>
        </p:nvSpPr>
        <p:spPr>
          <a:xfrm>
            <a:off x="642910" y="4286256"/>
            <a:ext cx="75533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80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</a:t>
            </a:r>
            <a:endParaRPr lang="tr-TR" sz="8000" b="1" i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11 Köşeleri Yuvarlanmış Dikdörtgen Belirtme Çizgisi"/>
          <p:cNvSpPr/>
          <p:nvPr/>
        </p:nvSpPr>
        <p:spPr>
          <a:xfrm>
            <a:off x="4286248" y="2500306"/>
            <a:ext cx="2571768" cy="3071834"/>
          </a:xfrm>
          <a:prstGeom prst="wedgeRoundRectCallout">
            <a:avLst>
              <a:gd name="adj1" fmla="val 72075"/>
              <a:gd name="adj2" fmla="val 4537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Yönetim kurulu kararıdır: Mühendislerden programlama becerisi istenmeyecektir.</a:t>
            </a:r>
            <a:endParaRPr lang="tr-TR" sz="2400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357158" y="500042"/>
            <a:ext cx="3612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Hayat bize göre şekilleniyor olsaydı…</a:t>
            </a:r>
            <a:endParaRPr lang="tr-T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5" grpId="0" animBg="1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Hatalarınızdan geribildirim alın…</a:t>
            </a:r>
            <a:endParaRPr lang="tr-TR" dirty="0"/>
          </a:p>
        </p:txBody>
      </p:sp>
      <p:pic>
        <p:nvPicPr>
          <p:cNvPr id="4" name="3 İçerik Yer Tutucusu" descr="20685007-Schoolgirl-or-Woman-Taking-a-Test-or-Filling-Out-a-Form-or-Survey-Stock-Vector.jpg"/>
          <p:cNvPicPr>
            <a:picLocks noGrp="1" noChangeAspect="1"/>
          </p:cNvPicPr>
          <p:nvPr>
            <p:ph sz="quarter" idx="1"/>
          </p:nvPr>
        </p:nvPicPr>
        <p:blipFill>
          <a:blip r:embed="rId3" cstate="screen"/>
          <a:stretch>
            <a:fillRect/>
          </a:stretch>
        </p:blipFill>
        <p:spPr>
          <a:xfrm>
            <a:off x="5500694" y="1643050"/>
            <a:ext cx="2645664" cy="24262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Oval Belirtme Çizgisi"/>
          <p:cNvSpPr/>
          <p:nvPr/>
        </p:nvSpPr>
        <p:spPr>
          <a:xfrm flipH="1">
            <a:off x="357158" y="1285860"/>
            <a:ext cx="4857784" cy="2143140"/>
          </a:xfrm>
          <a:prstGeom prst="wedgeEllipseCallout">
            <a:avLst>
              <a:gd name="adj1" fmla="val -66285"/>
              <a:gd name="adj2" fmla="val -410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Hatalarımı iyice inceler ve onları tekrar etmezsem bu iş tamam!</a:t>
            </a:r>
            <a:endParaRPr lang="tr-TR" sz="2400" dirty="0"/>
          </a:p>
        </p:txBody>
      </p:sp>
      <p:sp>
        <p:nvSpPr>
          <p:cNvPr id="6" name="5 Yuvarlatılmış Dikdörtgen"/>
          <p:cNvSpPr/>
          <p:nvPr/>
        </p:nvSpPr>
        <p:spPr>
          <a:xfrm>
            <a:off x="500034" y="4786322"/>
            <a:ext cx="6572296" cy="1357322"/>
          </a:xfrm>
          <a:prstGeom prst="roundRect">
            <a:avLst>
              <a:gd name="adj" fmla="val 16667"/>
            </a:avLst>
          </a:prstGeom>
          <a:solidFill>
            <a:srgbClr val="FF00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</a:rPr>
              <a:t>ARA SINAV KAĞITLARINIZI İNCELEME İÇİN RANDEVU ALINIZ. DEĞERLENDİRME TAMAMLADIKTAN SONRA SİZDEN BİR FORM ARACILIĞIYLA RANDEVU ALMANIZ İSTENİR.</a:t>
            </a:r>
            <a:endParaRPr lang="tr-TR" sz="2000" b="1" dirty="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Değişim için şu soruları sorun…</a:t>
            </a:r>
            <a:endParaRPr lang="tr-TR" sz="24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0" y="1214422"/>
            <a:ext cx="5214942" cy="4995882"/>
          </a:xfrm>
        </p:spPr>
        <p:txBody>
          <a:bodyPr>
            <a:normAutofit fontScale="92500" lnSpcReduction="10000"/>
          </a:bodyPr>
          <a:lstStyle/>
          <a:p>
            <a:pPr marL="731520" lvl="1" indent="-457200">
              <a:buFont typeface="+mj-lt"/>
              <a:buAutoNum type="arabicPeriod"/>
            </a:pPr>
            <a:r>
              <a:rPr lang="tr-TR" dirty="0" smtClean="0"/>
              <a:t>Ara sınavın aynısını şimdi yapacak olsak </a:t>
            </a:r>
            <a:r>
              <a:rPr lang="tr-TR" b="1" dirty="0" smtClean="0"/>
              <a:t>110 alabilir misiniz?</a:t>
            </a:r>
            <a:endParaRPr lang="tr-TR" dirty="0" smtClean="0"/>
          </a:p>
          <a:p>
            <a:pPr marL="731520" lvl="1" indent="-457200">
              <a:buFont typeface="+mj-lt"/>
              <a:buAutoNum type="arabicPeriod"/>
            </a:pPr>
            <a:r>
              <a:rPr lang="tr-TR" dirty="0" smtClean="0"/>
              <a:t>Bu hafta sonu </a:t>
            </a:r>
            <a:r>
              <a:rPr lang="tr-TR" b="1" dirty="0" smtClean="0"/>
              <a:t>SUNU07 tekrarı</a:t>
            </a:r>
            <a:r>
              <a:rPr lang="tr-TR" dirty="0" smtClean="0"/>
              <a:t> yaptınız mı? (döngü, break/</a:t>
            </a:r>
            <a:r>
              <a:rPr lang="tr-TR" dirty="0" err="1" smtClean="0"/>
              <a:t>continue</a:t>
            </a:r>
            <a:r>
              <a:rPr lang="tr-TR" dirty="0" smtClean="0"/>
              <a:t>, şekil çizme)</a:t>
            </a:r>
          </a:p>
          <a:p>
            <a:pPr marL="1005840" lvl="2" indent="-457200"/>
            <a:r>
              <a:rPr lang="tr-TR" dirty="0" err="1" smtClean="0"/>
              <a:t>for</a:t>
            </a:r>
            <a:r>
              <a:rPr lang="tr-TR" dirty="0" smtClean="0"/>
              <a:t> içinde break/</a:t>
            </a:r>
            <a:r>
              <a:rPr lang="tr-TR" dirty="0" err="1" smtClean="0"/>
              <a:t>continue</a:t>
            </a:r>
            <a:r>
              <a:rPr lang="tr-TR" dirty="0" smtClean="0"/>
              <a:t> kullanımını denediniz mi? </a:t>
            </a:r>
          </a:p>
          <a:p>
            <a:pPr marL="1005840" lvl="2" indent="-457200"/>
            <a:r>
              <a:rPr lang="tr-TR" b="1" dirty="0" err="1" smtClean="0"/>
              <a:t>kbhit</a:t>
            </a:r>
            <a:r>
              <a:rPr lang="tr-TR" dirty="0" err="1" smtClean="0"/>
              <a:t>’i</a:t>
            </a:r>
            <a:r>
              <a:rPr lang="tr-TR" dirty="0" smtClean="0"/>
              <a:t> iyice kurcaladınız mı?</a:t>
            </a:r>
            <a:endParaRPr lang="tr-TR" b="1" dirty="0" smtClean="0"/>
          </a:p>
          <a:p>
            <a:pPr marL="1005840" lvl="2" indent="-457200"/>
            <a:r>
              <a:rPr lang="tr-TR" b="1" dirty="0" err="1" smtClean="0"/>
              <a:t>eb</a:t>
            </a:r>
            <a:r>
              <a:rPr lang="tr-TR" b="1" dirty="0" smtClean="0"/>
              <a:t> yöntemi </a:t>
            </a:r>
            <a:r>
              <a:rPr lang="tr-TR" dirty="0" smtClean="0"/>
              <a:t>ile aklınıza gelen şekiller çizdirdiniz mi? </a:t>
            </a:r>
          </a:p>
          <a:p>
            <a:pPr marL="1005840" lvl="2" indent="-457200"/>
            <a:r>
              <a:rPr lang="tr-TR" b="1" dirty="0" err="1" smtClean="0"/>
              <a:t>if</a:t>
            </a:r>
            <a:r>
              <a:rPr lang="tr-TR" b="1" dirty="0" smtClean="0"/>
              <a:t> yöntemi </a:t>
            </a:r>
            <a:r>
              <a:rPr lang="tr-TR" dirty="0" smtClean="0"/>
              <a:t>ile aklınıza gelen şekiller çizdirdiniz mi?</a:t>
            </a:r>
          </a:p>
          <a:p>
            <a:pPr marL="1005840" lvl="2" indent="-457200"/>
            <a:r>
              <a:rPr lang="tr-TR" dirty="0" smtClean="0"/>
              <a:t>…</a:t>
            </a:r>
          </a:p>
          <a:p>
            <a:pPr marL="731520" lvl="1" indent="-457200">
              <a:buFont typeface="+mj-lt"/>
              <a:buAutoNum type="arabicPeriod"/>
            </a:pPr>
            <a:r>
              <a:rPr lang="tr-TR" dirty="0" smtClean="0"/>
              <a:t>Asistanlara hiç soru sormadan, </a:t>
            </a:r>
            <a:r>
              <a:rPr lang="tr-TR" b="1" dirty="0" smtClean="0"/>
              <a:t>tamamen kendi başınıza</a:t>
            </a:r>
            <a:r>
              <a:rPr lang="tr-TR" dirty="0" smtClean="0"/>
              <a:t> ödevi yapabiliyor musunuz?</a:t>
            </a:r>
          </a:p>
        </p:txBody>
      </p:sp>
      <p:pic>
        <p:nvPicPr>
          <p:cNvPr id="4" name="3 Resim" descr="IMG_2673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32093">
            <a:off x="5295367" y="613044"/>
            <a:ext cx="3434519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4 Resim" descr="IMG_2675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256055">
            <a:off x="5401095" y="4335635"/>
            <a:ext cx="3295078" cy="128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5 Dikdörtgen"/>
          <p:cNvSpPr/>
          <p:nvPr/>
        </p:nvSpPr>
        <p:spPr>
          <a:xfrm>
            <a:off x="5286380" y="3357562"/>
            <a:ext cx="3500462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1400" i="1" dirty="0" smtClean="0"/>
              <a:t>Bu dersi iyi bir notla geçmenin ne kadar önemli olduğunu dönem sonunda hatırlamayın. </a:t>
            </a:r>
            <a:endParaRPr lang="tr-TR" sz="1200" i="1" dirty="0" smtClean="0"/>
          </a:p>
        </p:txBody>
      </p:sp>
      <p:sp>
        <p:nvSpPr>
          <p:cNvPr id="7" name="6 Dikdörtgen"/>
          <p:cNvSpPr/>
          <p:nvPr/>
        </p:nvSpPr>
        <p:spPr>
          <a:xfrm>
            <a:off x="5357818" y="5715016"/>
            <a:ext cx="350046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1400" i="1" dirty="0" smtClean="0"/>
              <a:t>Gülsün artık yüzünüz şu okulda.</a:t>
            </a:r>
            <a:br>
              <a:rPr lang="tr-TR" sz="1400" i="1" dirty="0" smtClean="0"/>
            </a:br>
            <a:r>
              <a:rPr lang="tr-TR" sz="1400" i="1" dirty="0" smtClean="0"/>
              <a:t>Bunun için gerekli düzenli çalışmayı yapın.</a:t>
            </a:r>
            <a:endParaRPr lang="tr-TR" sz="1200" i="1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Kahoot</a:t>
            </a:r>
            <a:r>
              <a:rPr lang="tr-TR" dirty="0"/>
              <a:t> </a:t>
            </a:r>
            <a:r>
              <a:rPr lang="tr-TR" dirty="0" smtClean="0"/>
              <a:t>vakti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Cep telefonlarınızı çıkarınız…</a:t>
            </a:r>
          </a:p>
          <a:p>
            <a:endParaRPr lang="tr-TR" dirty="0"/>
          </a:p>
        </p:txBody>
      </p:sp>
      <p:pic>
        <p:nvPicPr>
          <p:cNvPr id="4" name="3 Resim" descr="kaho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2428868"/>
            <a:ext cx="5800695" cy="33470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rand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2. Ara Sınav Öngörüsü</a:t>
            </a:r>
            <a:endParaRPr lang="tr-TR" dirty="0"/>
          </a:p>
        </p:txBody>
      </p:sp>
      <p:pic>
        <p:nvPicPr>
          <p:cNvPr id="5" name="4 İçerik Yer Tutucusu" descr="IMG_0430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 rot="5100000">
            <a:off x="5643570" y="4071942"/>
            <a:ext cx="2527069" cy="18953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5 Köşeleri Yuvarlanmış Dikdörtgen Belirtme Çizgisi"/>
          <p:cNvSpPr/>
          <p:nvPr/>
        </p:nvSpPr>
        <p:spPr>
          <a:xfrm>
            <a:off x="1643042" y="1357298"/>
            <a:ext cx="4786346" cy="1571636"/>
          </a:xfrm>
          <a:prstGeom prst="wedgeRoundRectCallout">
            <a:avLst>
              <a:gd name="adj1" fmla="val 51308"/>
              <a:gd name="adj2" fmla="val 84552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Haftalık çalışma temposu zayıf olan öğrenciler için 2.ara sınav ve dönem sonu sınavı kolay olmayacaktır. Hatalardan ders alınmalıdır.</a:t>
            </a:r>
          </a:p>
        </p:txBody>
      </p:sp>
      <p:sp>
        <p:nvSpPr>
          <p:cNvPr id="7" name="6 Köşeleri Yuvarlanmış Dikdörtgen Belirtme Çizgisi"/>
          <p:cNvSpPr/>
          <p:nvPr/>
        </p:nvSpPr>
        <p:spPr>
          <a:xfrm>
            <a:off x="785786" y="3286124"/>
            <a:ext cx="4786346" cy="1571636"/>
          </a:xfrm>
          <a:prstGeom prst="wedgeRoundRectCallout">
            <a:avLst>
              <a:gd name="adj1" fmla="val 66421"/>
              <a:gd name="adj2" fmla="val 20292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 smtClean="0"/>
              <a:t>Bu öğrenciler </a:t>
            </a:r>
            <a:r>
              <a:rPr lang="tr-TR" sz="2000" i="1" dirty="0" smtClean="0"/>
              <a:t>“Bil141, çalışmadan da öğrenebilen bir derstir.” </a:t>
            </a:r>
            <a:r>
              <a:rPr lang="tr-TR" sz="2000" dirty="0" smtClean="0"/>
              <a:t>izlenimini hangi kaynaktan edinmişlerse, o kaynağa güvenme hatasını tekrarlamamalılar.</a:t>
            </a:r>
          </a:p>
        </p:txBody>
      </p:sp>
      <p:sp>
        <p:nvSpPr>
          <p:cNvPr id="8" name="7 Metin kutusu"/>
          <p:cNvSpPr txBox="1"/>
          <p:nvPr/>
        </p:nvSpPr>
        <p:spPr>
          <a:xfrm>
            <a:off x="5857884" y="6000768"/>
            <a:ext cx="251709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tr-TR" sz="1400" i="1" dirty="0" smtClean="0"/>
              <a:t>Resim, bir öğrencinin uygulama </a:t>
            </a:r>
            <a:br>
              <a:rPr lang="tr-TR" sz="1400" i="1" dirty="0" smtClean="0"/>
            </a:br>
            <a:r>
              <a:rPr lang="tr-TR" sz="1400" i="1" dirty="0" smtClean="0"/>
              <a:t>kağıdından alınmıştır.</a:t>
            </a:r>
            <a:endParaRPr lang="tr-TR" sz="1400" i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“Konular bana zor/karışık geliyor…”</a:t>
            </a:r>
            <a:endParaRPr lang="tr-TR" dirty="0"/>
          </a:p>
        </p:txBody>
      </p:sp>
      <p:pic>
        <p:nvPicPr>
          <p:cNvPr id="1026" name="Picture 2" descr="http://2.bp.blogspot.com/-tFxHJL1S5eo/T4DPM3pwiMI/AAAAAAAAAdY/D-WVnmMXEEw/s1600/success_bab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1540" y="2537460"/>
            <a:ext cx="2331720" cy="256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4 Köşeleri Yuvarlanmış Dikdörtgen Belirtme Çizgisi"/>
          <p:cNvSpPr/>
          <p:nvPr/>
        </p:nvSpPr>
        <p:spPr>
          <a:xfrm>
            <a:off x="3954780" y="1965960"/>
            <a:ext cx="3840480" cy="1897380"/>
          </a:xfrm>
          <a:prstGeom prst="wedgeRoundRectCallout">
            <a:avLst>
              <a:gd name="adj1" fmla="val -100183"/>
              <a:gd name="adj2" fmla="val 6129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Zoru yaparız, imkansız biraz zaman alır.</a:t>
            </a:r>
            <a:endParaRPr lang="tr-TR" sz="3200" dirty="0"/>
          </a:p>
        </p:txBody>
      </p:sp>
      <p:sp>
        <p:nvSpPr>
          <p:cNvPr id="1028" name="AutoShape 4" descr="Image result for diploma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30" name="AutoShape 6" descr="Image result for diploma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32" name="Picture 8" descr="http://images.clipartpanda.com/diploma-clip-art-diploma-clip-art-1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1560" y="4069080"/>
            <a:ext cx="1440180" cy="1440180"/>
          </a:xfrm>
          <a:prstGeom prst="rect">
            <a:avLst/>
          </a:prstGeom>
          <a:noFill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018" y="2011680"/>
            <a:ext cx="2556522" cy="163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Yuvarlatılmış Dikdörtgen"/>
          <p:cNvSpPr/>
          <p:nvPr/>
        </p:nvSpPr>
        <p:spPr>
          <a:xfrm>
            <a:off x="960120" y="5166360"/>
            <a:ext cx="201168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Mühendis</a:t>
            </a:r>
            <a:endParaRPr lang="tr-TR" sz="24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6000" dirty="0" smtClean="0"/>
              <a:t>ARA SINAV I'İNİZ BEKLEDİĞİNİZ KADAR İYİ GEÇTİYSE…</a:t>
            </a:r>
            <a:endParaRPr lang="tr-TR" sz="6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2018 Bahar Döneminden Veriler</a:t>
            </a:r>
            <a:endParaRPr lang="tr-TR" dirty="0"/>
          </a:p>
        </p:txBody>
      </p:sp>
      <p:pic>
        <p:nvPicPr>
          <p:cNvPr id="4" name="3 İçerik Yer Tutucusu" descr="Dusus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643042" y="1357298"/>
            <a:ext cx="1928439" cy="4937125"/>
          </a:xfrm>
        </p:spPr>
      </p:pic>
      <p:sp>
        <p:nvSpPr>
          <p:cNvPr id="6" name="5 Yuvarlatılmış Dikdörtgen"/>
          <p:cNvSpPr/>
          <p:nvPr/>
        </p:nvSpPr>
        <p:spPr>
          <a:xfrm>
            <a:off x="4000496" y="2214554"/>
            <a:ext cx="4071966" cy="257176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Ara Sınav </a:t>
            </a:r>
            <a:r>
              <a:rPr lang="tr-TR" dirty="0" err="1" smtClean="0"/>
              <a:t>I’den</a:t>
            </a:r>
            <a:r>
              <a:rPr lang="tr-TR" dirty="0" smtClean="0"/>
              <a:t> alınan yüksek notlar yanıltıcı olmamalı. Lütfen rehavete kapılmayınız ve </a:t>
            </a:r>
            <a:r>
              <a:rPr lang="tr-TR" b="1" dirty="0" smtClean="0"/>
              <a:t>düzenli çalışmayı aksatmayınız.</a:t>
            </a:r>
          </a:p>
          <a:p>
            <a:pPr algn="ctr"/>
            <a:endParaRPr lang="tr-TR" dirty="0" smtClean="0"/>
          </a:p>
          <a:p>
            <a:pPr algn="ctr"/>
            <a:r>
              <a:rPr lang="tr-TR" dirty="0" smtClean="0"/>
              <a:t>Dersin ilerleyen kısımlarında öğrenilen özyineleme, işaretçiler, yapılar gibi kapsamlı ve düzenli çalışmanın çok önemli olduğu konular mevcuttur!</a:t>
            </a:r>
            <a:endParaRPr lang="tr-T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					Diziler Alıştırması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500066"/>
            <a:ext cx="8229600" cy="464344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tr-TR" dirty="0"/>
              <a:t>#</a:t>
            </a:r>
            <a:r>
              <a:rPr lang="tr-TR" dirty="0" err="1"/>
              <a:t>include</a:t>
            </a:r>
            <a:r>
              <a:rPr lang="tr-TR" dirty="0"/>
              <a:t> &lt;</a:t>
            </a:r>
            <a:r>
              <a:rPr lang="tr-TR" dirty="0" err="1"/>
              <a:t>stdio</a:t>
            </a:r>
            <a:r>
              <a:rPr lang="tr-TR" dirty="0"/>
              <a:t>.h&gt;</a:t>
            </a:r>
          </a:p>
          <a:p>
            <a:pPr>
              <a:buNone/>
            </a:pPr>
            <a:r>
              <a:rPr lang="tr-TR" dirty="0" err="1"/>
              <a:t>char</a:t>
            </a:r>
            <a:r>
              <a:rPr lang="tr-TR" dirty="0"/>
              <a:t> doldur( </a:t>
            </a:r>
            <a:r>
              <a:rPr lang="tr-TR" dirty="0" err="1"/>
              <a:t>char</a:t>
            </a:r>
            <a:r>
              <a:rPr lang="tr-TR" dirty="0"/>
              <a:t> dizi[]);</a:t>
            </a:r>
          </a:p>
          <a:p>
            <a:pPr>
              <a:buNone/>
            </a:pPr>
            <a:r>
              <a:rPr lang="tr-TR" dirty="0" err="1"/>
              <a:t>int</a:t>
            </a:r>
            <a:r>
              <a:rPr lang="tr-TR" dirty="0"/>
              <a:t> </a:t>
            </a:r>
            <a:r>
              <a:rPr lang="tr-TR" dirty="0" err="1"/>
              <a:t>main</a:t>
            </a:r>
            <a:r>
              <a:rPr lang="tr-TR" dirty="0"/>
              <a:t>()</a:t>
            </a:r>
          </a:p>
          <a:p>
            <a:pPr>
              <a:buNone/>
            </a:pPr>
            <a:r>
              <a:rPr lang="tr-TR" dirty="0"/>
              <a:t>{</a:t>
            </a:r>
          </a:p>
          <a:p>
            <a:pPr>
              <a:buNone/>
            </a:pPr>
            <a:r>
              <a:rPr lang="tr-TR" dirty="0"/>
              <a:t>	</a:t>
            </a:r>
            <a:r>
              <a:rPr lang="tr-TR" dirty="0" err="1"/>
              <a:t>char</a:t>
            </a:r>
            <a:r>
              <a:rPr lang="tr-TR" dirty="0"/>
              <a:t> dizim[7]={'b','i','g','b','a','n','g'};</a:t>
            </a:r>
          </a:p>
          <a:p>
            <a:pPr>
              <a:buNone/>
            </a:pPr>
            <a:r>
              <a:rPr lang="tr-TR" dirty="0"/>
              <a:t>	doldur(dizim);</a:t>
            </a:r>
          </a:p>
          <a:p>
            <a:pPr>
              <a:buNone/>
            </a:pPr>
            <a:r>
              <a:rPr lang="tr-TR" dirty="0"/>
              <a:t>	</a:t>
            </a:r>
            <a:r>
              <a:rPr lang="tr-TR" dirty="0" err="1"/>
              <a:t>printf</a:t>
            </a:r>
            <a:r>
              <a:rPr lang="tr-TR" dirty="0"/>
              <a:t>("%c%c%c", dizim[0], dizim[5], dizim[2]);</a:t>
            </a:r>
          </a:p>
          <a:p>
            <a:pPr>
              <a:buNone/>
            </a:pPr>
            <a:r>
              <a:rPr lang="tr-TR" dirty="0"/>
              <a:t>	</a:t>
            </a:r>
            <a:r>
              <a:rPr lang="tr-TR" dirty="0" err="1"/>
              <a:t>return</a:t>
            </a:r>
            <a:r>
              <a:rPr lang="tr-TR" dirty="0"/>
              <a:t> 0;</a:t>
            </a:r>
          </a:p>
          <a:p>
            <a:pPr>
              <a:buNone/>
            </a:pPr>
            <a:r>
              <a:rPr lang="tr-TR" dirty="0"/>
              <a:t>}</a:t>
            </a:r>
          </a:p>
          <a:p>
            <a:pPr>
              <a:buNone/>
            </a:pPr>
            <a:r>
              <a:rPr lang="tr-TR" dirty="0" err="1"/>
              <a:t>char</a:t>
            </a:r>
            <a:r>
              <a:rPr lang="tr-TR" dirty="0"/>
              <a:t> doldur( </a:t>
            </a:r>
            <a:r>
              <a:rPr lang="tr-TR" dirty="0" err="1"/>
              <a:t>char</a:t>
            </a:r>
            <a:r>
              <a:rPr lang="tr-TR" dirty="0"/>
              <a:t> </a:t>
            </a:r>
            <a:r>
              <a:rPr lang="tr-TR" dirty="0" err="1"/>
              <a:t>walking</a:t>
            </a:r>
            <a:r>
              <a:rPr lang="tr-TR" dirty="0"/>
              <a:t>_</a:t>
            </a:r>
            <a:r>
              <a:rPr lang="tr-TR" dirty="0" err="1"/>
              <a:t>dead</a:t>
            </a:r>
            <a:r>
              <a:rPr lang="tr-TR" dirty="0"/>
              <a:t>[])</a:t>
            </a:r>
          </a:p>
          <a:p>
            <a:pPr>
              <a:buNone/>
            </a:pPr>
            <a:r>
              <a:rPr lang="tr-TR" dirty="0"/>
              <a:t>{</a:t>
            </a:r>
          </a:p>
          <a:p>
            <a:pPr>
              <a:buNone/>
            </a:pPr>
            <a:r>
              <a:rPr lang="tr-TR" dirty="0"/>
              <a:t>	</a:t>
            </a:r>
            <a:r>
              <a:rPr lang="tr-TR" dirty="0" err="1"/>
              <a:t>char</a:t>
            </a:r>
            <a:r>
              <a:rPr lang="tr-TR" dirty="0"/>
              <a:t> dizim[7]={'p','r','i','s','o','n','b'};</a:t>
            </a:r>
          </a:p>
          <a:p>
            <a:pPr>
              <a:buNone/>
            </a:pPr>
            <a:r>
              <a:rPr lang="tr-TR" dirty="0"/>
              <a:t>	</a:t>
            </a:r>
            <a:r>
              <a:rPr lang="tr-TR" dirty="0" err="1"/>
              <a:t>walking</a:t>
            </a:r>
            <a:r>
              <a:rPr lang="tr-TR" dirty="0"/>
              <a:t>_</a:t>
            </a:r>
            <a:r>
              <a:rPr lang="tr-TR" dirty="0" err="1"/>
              <a:t>dead</a:t>
            </a:r>
            <a:r>
              <a:rPr lang="tr-TR" dirty="0"/>
              <a:t>[0]=dizim[2];</a:t>
            </a:r>
          </a:p>
          <a:p>
            <a:pPr>
              <a:buNone/>
            </a:pPr>
            <a:r>
              <a:rPr lang="tr-TR" dirty="0"/>
              <a:t>	</a:t>
            </a:r>
            <a:r>
              <a:rPr lang="tr-TR" dirty="0" err="1"/>
              <a:t>return</a:t>
            </a:r>
            <a:r>
              <a:rPr lang="tr-TR" dirty="0"/>
              <a:t> dizim[3]; //</a:t>
            </a:r>
            <a:r>
              <a:rPr lang="tr-TR" dirty="0" err="1"/>
              <a:t>sasirtmaca</a:t>
            </a:r>
            <a:r>
              <a:rPr lang="tr-TR" dirty="0"/>
              <a:t> satiri</a:t>
            </a:r>
          </a:p>
          <a:p>
            <a:pPr>
              <a:buNone/>
            </a:pPr>
            <a:r>
              <a:rPr lang="tr-TR" dirty="0"/>
              <a:t>}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4" name="3 Resim" descr="sor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1643050"/>
            <a:ext cx="1767840" cy="1328928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 r="94473" b="96512"/>
          <a:stretch>
            <a:fillRect/>
          </a:stretch>
        </p:blipFill>
        <p:spPr bwMode="auto">
          <a:xfrm>
            <a:off x="5357818" y="3714752"/>
            <a:ext cx="221457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6 Düz Ok Bağlayıcısı"/>
          <p:cNvCxnSpPr/>
          <p:nvPr/>
        </p:nvCxnSpPr>
        <p:spPr>
          <a:xfrm>
            <a:off x="1714480" y="4643446"/>
            <a:ext cx="857256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Metin kutusu"/>
          <p:cNvSpPr txBox="1"/>
          <p:nvPr/>
        </p:nvSpPr>
        <p:spPr>
          <a:xfrm>
            <a:off x="2571736" y="4714884"/>
            <a:ext cx="3643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main’de</a:t>
            </a:r>
            <a:endParaRPr lang="tr-TR" dirty="0"/>
          </a:p>
          <a:p>
            <a:r>
              <a:rPr lang="tr-TR" dirty="0" err="1"/>
              <a:t>char</a:t>
            </a:r>
            <a:r>
              <a:rPr lang="tr-TR" dirty="0"/>
              <a:t> x = doldur(dizim);  olarak bu değer kaydedilebilirdi.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Sınav </a:t>
            </a:r>
            <a:r>
              <a:rPr lang="tr-TR" dirty="0"/>
              <a:t>öncesi imza günü</a:t>
            </a:r>
          </a:p>
        </p:txBody>
      </p:sp>
      <p:pic>
        <p:nvPicPr>
          <p:cNvPr id="8" name="7 İçerik Yer Tutucusu" descr="IMG_143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29340"/>
          <a:stretch>
            <a:fillRect/>
          </a:stretch>
        </p:blipFill>
        <p:spPr>
          <a:xfrm>
            <a:off x="4714876" y="1214422"/>
            <a:ext cx="3927503" cy="4170841"/>
          </a:xfrm>
        </p:spPr>
      </p:pic>
      <p:pic>
        <p:nvPicPr>
          <p:cNvPr id="9" name="8 İçerik Yer Tutucusu" descr="IMG_1436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1428728" y="3143248"/>
            <a:ext cx="3660384" cy="2742489"/>
          </a:xfrm>
        </p:spPr>
      </p:pic>
      <p:sp>
        <p:nvSpPr>
          <p:cNvPr id="5" name="4 Yuvarlatılmış Dikdörtgen"/>
          <p:cNvSpPr/>
          <p:nvPr/>
        </p:nvSpPr>
        <p:spPr>
          <a:xfrm rot="20484849">
            <a:off x="527710" y="1674089"/>
            <a:ext cx="3598789" cy="16536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Soru bankasından sorularınızı alıyoruz. </a:t>
            </a:r>
          </a:p>
          <a:p>
            <a:pPr algn="ctr"/>
            <a:r>
              <a:rPr lang="tr-TR" dirty="0" err="1" smtClean="0"/>
              <a:t>Tenefüste</a:t>
            </a:r>
            <a:r>
              <a:rPr lang="tr-TR" dirty="0" smtClean="0"/>
              <a:t> soru bankanızı imzalatabilirsiniz.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574332558"/>
      </p:ext>
    </p:extLst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Anlayamadığınız yerleri bizlere sorunuz.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8000" dirty="0" smtClean="0"/>
              <a:t>1.ders </a:t>
            </a:r>
            <a:r>
              <a:rPr lang="tr-TR" sz="8000" dirty="0"/>
              <a:t>sonu</a:t>
            </a:r>
          </a:p>
        </p:txBody>
      </p:sp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Bunu biliyor musunuz?</a:t>
            </a:r>
            <a:endParaRPr lang="tr-TR" dirty="0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Geçen dönemlerin derste yazılan kodlarında da dikkatinizi çekebilecek birçok kod bulunmaktadır.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9615"/>
          <a:stretch>
            <a:fillRect/>
          </a:stretch>
        </p:blipFill>
        <p:spPr bwMode="auto">
          <a:xfrm>
            <a:off x="3428992" y="3071810"/>
            <a:ext cx="2398268" cy="21431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643182"/>
            <a:ext cx="1785950" cy="29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428868"/>
            <a:ext cx="2192380" cy="3295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2214554"/>
            <a:ext cx="1672373" cy="395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Alıştırma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 l="11221" t="13438" r="64429" b="58135"/>
          <a:stretch>
            <a:fillRect/>
          </a:stretch>
        </p:blipFill>
        <p:spPr bwMode="auto">
          <a:xfrm>
            <a:off x="571472" y="1357298"/>
            <a:ext cx="540000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Resim" descr="sor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40" y="4929198"/>
            <a:ext cx="1767840" cy="1328928"/>
          </a:xfrm>
          <a:prstGeom prst="rect">
            <a:avLst/>
          </a:prstGeom>
        </p:spPr>
      </p:pic>
      <p:sp>
        <p:nvSpPr>
          <p:cNvPr id="8" name="7 Oval"/>
          <p:cNvSpPr/>
          <p:nvPr/>
        </p:nvSpPr>
        <p:spPr>
          <a:xfrm>
            <a:off x="2928926" y="1714488"/>
            <a:ext cx="571504" cy="571504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/>
              <a:t>1</a:t>
            </a:r>
          </a:p>
        </p:txBody>
      </p:sp>
      <p:sp>
        <p:nvSpPr>
          <p:cNvPr id="9" name="8 Oval"/>
          <p:cNvSpPr/>
          <p:nvPr/>
        </p:nvSpPr>
        <p:spPr>
          <a:xfrm>
            <a:off x="4643438" y="2928934"/>
            <a:ext cx="571504" cy="571504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/>
              <a:t>3</a:t>
            </a:r>
          </a:p>
        </p:txBody>
      </p:sp>
      <p:cxnSp>
        <p:nvCxnSpPr>
          <p:cNvPr id="11" name="10 Düz Bağlayıcı"/>
          <p:cNvCxnSpPr/>
          <p:nvPr/>
        </p:nvCxnSpPr>
        <p:spPr>
          <a:xfrm rot="5400000">
            <a:off x="2786049" y="2214555"/>
            <a:ext cx="226571" cy="22656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Düz Bağlayıcı"/>
          <p:cNvCxnSpPr/>
          <p:nvPr/>
        </p:nvCxnSpPr>
        <p:spPr>
          <a:xfrm rot="5400000">
            <a:off x="4429123" y="3357563"/>
            <a:ext cx="226571" cy="22656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Oval"/>
          <p:cNvSpPr/>
          <p:nvPr/>
        </p:nvSpPr>
        <p:spPr>
          <a:xfrm>
            <a:off x="3571868" y="2143116"/>
            <a:ext cx="571504" cy="571504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/>
              <a:t>2</a:t>
            </a:r>
          </a:p>
        </p:txBody>
      </p:sp>
      <p:cxnSp>
        <p:nvCxnSpPr>
          <p:cNvPr id="15" name="14 Düz Bağlayıcı"/>
          <p:cNvCxnSpPr/>
          <p:nvPr/>
        </p:nvCxnSpPr>
        <p:spPr>
          <a:xfrm rot="5400000">
            <a:off x="3357553" y="2571745"/>
            <a:ext cx="226571" cy="22656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Metin kutusu"/>
          <p:cNvSpPr txBox="1"/>
          <p:nvPr/>
        </p:nvSpPr>
        <p:spPr>
          <a:xfrm>
            <a:off x="4786314" y="571480"/>
            <a:ext cx="4071966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000" b="1" i="1" dirty="0"/>
              <a:t>Bu soruda ekran çıktısı istenmemektedir. </a:t>
            </a:r>
          </a:p>
          <a:p>
            <a:r>
              <a:rPr lang="tr-TR" sz="2000" b="1" i="1" dirty="0"/>
              <a:t>Koddaki kısımların çalışma sırasını çıktı kutusuna peş peşe sayılarla (örn. 132…) yazınız.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2571744"/>
            <a:ext cx="2135159" cy="1395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16 Yuvarlatılmış Dikdörtgen"/>
          <p:cNvSpPr/>
          <p:nvPr/>
        </p:nvSpPr>
        <p:spPr>
          <a:xfrm>
            <a:off x="6215074" y="4000504"/>
            <a:ext cx="2286016" cy="7143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/>
              <a:t>1232324</a:t>
            </a:r>
          </a:p>
        </p:txBody>
      </p:sp>
      <p:sp>
        <p:nvSpPr>
          <p:cNvPr id="18" name="17 Oval"/>
          <p:cNvSpPr/>
          <p:nvPr/>
        </p:nvSpPr>
        <p:spPr>
          <a:xfrm>
            <a:off x="2643174" y="3857628"/>
            <a:ext cx="571504" cy="571504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/>
              <a:t>4</a:t>
            </a:r>
          </a:p>
        </p:txBody>
      </p:sp>
      <p:cxnSp>
        <p:nvCxnSpPr>
          <p:cNvPr id="19" name="18 Düz Bağlayıcı"/>
          <p:cNvCxnSpPr/>
          <p:nvPr/>
        </p:nvCxnSpPr>
        <p:spPr>
          <a:xfrm rot="5400000">
            <a:off x="2428859" y="4286257"/>
            <a:ext cx="226571" cy="22656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ynak">
  <a:themeElements>
    <a:clrScheme name="Kaynak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ynak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10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11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12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13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14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15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16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17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18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19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0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1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2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3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3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4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5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6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7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8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9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26799</TotalTime>
  <Words>1538</Words>
  <Application>Microsoft Office PowerPoint</Application>
  <PresentationFormat>Ekran Gösterisi (4:3)</PresentationFormat>
  <Paragraphs>240</Paragraphs>
  <Slides>43</Slides>
  <Notes>3</Notes>
  <HiddenSlides>4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43</vt:i4>
      </vt:variant>
    </vt:vector>
  </HeadingPairs>
  <TitlesOfParts>
    <vt:vector size="44" baseType="lpstr">
      <vt:lpstr>Kaynak</vt:lpstr>
      <vt:lpstr>BİLGİSAYAR PROGRAMLAMA</vt:lpstr>
      <vt:lpstr>Onlara iyi davranın…</vt:lpstr>
      <vt:lpstr>Özet</vt:lpstr>
      <vt:lpstr>Kahoot vakti</vt:lpstr>
      <vt:lpstr>     Diziler Alıştırması</vt:lpstr>
      <vt:lpstr>Sınav öncesi imza günü</vt:lpstr>
      <vt:lpstr>Anlayamadığınız yerleri bizlere sorunuz.</vt:lpstr>
      <vt:lpstr>Bunu biliyor musunuz?</vt:lpstr>
      <vt:lpstr>Alıştırma</vt:lpstr>
      <vt:lpstr>KONU TEKRARI – ÖRNEK KODLAMALARI</vt:lpstr>
      <vt:lpstr>Döngü Alıştırması: Papatya falı kodu</vt:lpstr>
      <vt:lpstr>Bunu biliyor musunuz?</vt:lpstr>
      <vt:lpstr>Bunu biliyor musunuz?</vt:lpstr>
      <vt:lpstr>Bunu biliyor musunuz?</vt:lpstr>
      <vt:lpstr>Sınava Yönelik Çalışma Sorusunu Çözelim</vt:lpstr>
      <vt:lpstr>Döngüler ile Ekrana Şekil Yazdırma</vt:lpstr>
      <vt:lpstr>Anlayamadığınız yerleri bizlere sorunuz.</vt:lpstr>
      <vt:lpstr>3. ve 4. dersler</vt:lpstr>
      <vt:lpstr>5. ve 6. dersler</vt:lpstr>
      <vt:lpstr>EK SLAYTLAR</vt:lpstr>
      <vt:lpstr>2’nin üslerini şekildeki gibi yazdıralım.</vt:lpstr>
      <vt:lpstr>Alıştırma</vt:lpstr>
      <vt:lpstr>Kendi tenefüs sayacımızı yapalım.</vt:lpstr>
      <vt:lpstr>Bunu biliyor musunuz?</vt:lpstr>
      <vt:lpstr>Fizz-Buzz test</vt:lpstr>
      <vt:lpstr>Tavşan Kaplumbağa Yarışı</vt:lpstr>
      <vt:lpstr>Tavşan Kaplumbağa Yarışı</vt:lpstr>
      <vt:lpstr>Sınava Yönelik Çalışma Sorusu 6</vt:lpstr>
      <vt:lpstr>Geçtiğimiz dönem ara sınavından geri bildirimler</vt:lpstr>
      <vt:lpstr>Geri bildirimler</vt:lpstr>
      <vt:lpstr>Slayt 31</vt:lpstr>
      <vt:lpstr>Başarıya giden süreç inişleriyle ve çıkışlarıyla bir bütündür. Başarmak sadece “iyi not almak” değildir, “kötü not alınca ders çıkarmak ve toparlayabilmek” de  başarmanın bir parçasıdır.</vt:lpstr>
      <vt:lpstr>Mühendis gerçekçi olmalıdır.</vt:lpstr>
      <vt:lpstr>Sınavda yıkılmak çok normal. Çabucak toparlanmalı.</vt:lpstr>
      <vt:lpstr>Beklentini yüksek tut -&gt; başarını yüksek tut!</vt:lpstr>
      <vt:lpstr>Ara Sınav II (%15) ve Final(%45) Sınavları</vt:lpstr>
      <vt:lpstr>Slayt 37</vt:lpstr>
      <vt:lpstr>Hatalarınızdan geribildirim alın…</vt:lpstr>
      <vt:lpstr>Değişim için şu soruları sorun…</vt:lpstr>
      <vt:lpstr>2. Ara Sınav Öngörüsü</vt:lpstr>
      <vt:lpstr>“Konular bana zor/karışık geliyor…”</vt:lpstr>
      <vt:lpstr>Slayt 42</vt:lpstr>
      <vt:lpstr>2018 Bahar Döneminden Veriler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BİLGİSAYAR PROGRAMLAMA</dc:title>
  <dc:creator>Oğuz Hanoğlu</dc:creator>
  <cp:lastModifiedBy>User</cp:lastModifiedBy>
  <cp:revision>1019</cp:revision>
  <dcterms:modified xsi:type="dcterms:W3CDTF">2019-06-12T14:01:12Z</dcterms:modified>
</cp:coreProperties>
</file>