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1087" r:id="rId3"/>
    <p:sldId id="1076" r:id="rId4"/>
    <p:sldId id="1077" r:id="rId5"/>
    <p:sldId id="1078" r:id="rId6"/>
    <p:sldId id="1117" r:id="rId7"/>
    <p:sldId id="1116" r:id="rId8"/>
    <p:sldId id="1098" r:id="rId9"/>
    <p:sldId id="1118" r:id="rId10"/>
    <p:sldId id="1088" r:id="rId11"/>
    <p:sldId id="941" r:id="rId12"/>
    <p:sldId id="942" r:id="rId13"/>
    <p:sldId id="944" r:id="rId14"/>
    <p:sldId id="945" r:id="rId15"/>
    <p:sldId id="946" r:id="rId16"/>
    <p:sldId id="959" r:id="rId17"/>
    <p:sldId id="947" r:id="rId18"/>
    <p:sldId id="1103" r:id="rId19"/>
    <p:sldId id="1102" r:id="rId20"/>
    <p:sldId id="948" r:id="rId21"/>
    <p:sldId id="1186" r:id="rId22"/>
    <p:sldId id="708" r:id="rId23"/>
    <p:sldId id="1053" r:id="rId24"/>
    <p:sldId id="1092" r:id="rId25"/>
    <p:sldId id="949" r:id="rId26"/>
    <p:sldId id="950" r:id="rId27"/>
    <p:sldId id="951" r:id="rId28"/>
    <p:sldId id="952" r:id="rId29"/>
    <p:sldId id="1178" r:id="rId30"/>
    <p:sldId id="956" r:id="rId31"/>
    <p:sldId id="953" r:id="rId32"/>
    <p:sldId id="1050" r:id="rId33"/>
    <p:sldId id="1113" r:id="rId34"/>
    <p:sldId id="957" r:id="rId35"/>
    <p:sldId id="958" r:id="rId36"/>
    <p:sldId id="960" r:id="rId37"/>
    <p:sldId id="1096" r:id="rId38"/>
    <p:sldId id="983" r:id="rId39"/>
    <p:sldId id="1183" r:id="rId40"/>
    <p:sldId id="1177" r:id="rId41"/>
    <p:sldId id="1179" r:id="rId42"/>
    <p:sldId id="1181" r:id="rId43"/>
    <p:sldId id="1185" r:id="rId44"/>
    <p:sldId id="1184" r:id="rId45"/>
    <p:sldId id="1182" r:id="rId46"/>
    <p:sldId id="1180" r:id="rId47"/>
    <p:sldId id="1146" r:id="rId48"/>
    <p:sldId id="1147" r:id="rId49"/>
    <p:sldId id="1148" r:id="rId50"/>
    <p:sldId id="1149" r:id="rId51"/>
    <p:sldId id="1150" r:id="rId52"/>
    <p:sldId id="1151" r:id="rId53"/>
    <p:sldId id="1152" r:id="rId54"/>
    <p:sldId id="1153" r:id="rId55"/>
    <p:sldId id="1189" r:id="rId56"/>
    <p:sldId id="1105" r:id="rId57"/>
    <p:sldId id="1107" r:id="rId58"/>
    <p:sldId id="1171" r:id="rId59"/>
    <p:sldId id="1106" r:id="rId60"/>
    <p:sldId id="989" r:id="rId61"/>
    <p:sldId id="1057" r:id="rId62"/>
    <p:sldId id="1058" r:id="rId63"/>
    <p:sldId id="1059" r:id="rId64"/>
    <p:sldId id="1060" r:id="rId65"/>
    <p:sldId id="1061" r:id="rId66"/>
    <p:sldId id="1062" r:id="rId67"/>
    <p:sldId id="1066" r:id="rId68"/>
    <p:sldId id="1067" r:id="rId69"/>
    <p:sldId id="1068" r:id="rId70"/>
    <p:sldId id="1069" r:id="rId71"/>
    <p:sldId id="1143" r:id="rId72"/>
    <p:sldId id="1119" r:id="rId73"/>
    <p:sldId id="1120" r:id="rId74"/>
    <p:sldId id="1121" r:id="rId75"/>
    <p:sldId id="1083" r:id="rId7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303" autoAdjust="0"/>
    <p:restoredTop sz="91756" autoAdjust="0"/>
  </p:normalViewPr>
  <p:slideViewPr>
    <p:cSldViewPr>
      <p:cViewPr varScale="1">
        <p:scale>
          <a:sx n="67" d="100"/>
          <a:sy n="67" d="100"/>
        </p:scale>
        <p:origin x="810" y="72"/>
      </p:cViewPr>
      <p:guideLst>
        <p:guide orient="horz" pos="2160"/>
        <p:guide pos="2880"/>
      </p:guideLst>
    </p:cSldViewPr>
  </p:slideViewPr>
  <p:outlineViewPr>
    <p:cViewPr>
      <p:scale>
        <a:sx n="33" d="100"/>
        <a:sy n="33" d="100"/>
      </p:scale>
      <p:origin x="0" y="23994"/>
    </p:cViewPr>
  </p:outlineViewPr>
  <p:notesTextViewPr>
    <p:cViewPr>
      <p:scale>
        <a:sx n="3" d="2"/>
        <a:sy n="3" d="2"/>
      </p:scale>
      <p:origin x="0" y="0"/>
    </p:cViewPr>
  </p:notesTextViewPr>
  <p:sorterViewPr>
    <p:cViewPr varScale="1">
      <p:scale>
        <a:sx n="1" d="1"/>
        <a:sy n="1" d="1"/>
      </p:scale>
      <p:origin x="0" y="-16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05473-C16F-499C-B527-ACBB5A5332AF}" type="datetimeFigureOut">
              <a:rPr lang="tr-TR" smtClean="0"/>
              <a:pPr/>
              <a:t>21.06.2019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DFE13-8A8D-4C5C-8CE0-CAD69FC1488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61F60EB-7929-42CC-BEFB-D862652D01C9}" type="slidenum">
              <a:rPr lang="tr-TR" smtClean="0"/>
              <a:pPr/>
              <a:t>9</a:t>
            </a:fld>
            <a:endParaRPr lang="tr-TR"/>
          </a:p>
        </p:txBody>
      </p:sp>
    </p:spTree>
    <p:extLst>
      <p:ext uri="{BB962C8B-B14F-4D97-AF65-F5344CB8AC3E}">
        <p14:creationId xmlns:p14="http://schemas.microsoft.com/office/powerpoint/2010/main" val="276861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10</a:t>
            </a:fld>
            <a:endParaRPr lang="en-US" dirty="0"/>
          </a:p>
        </p:txBody>
      </p:sp>
    </p:spTree>
    <p:extLst>
      <p:ext uri="{BB962C8B-B14F-4D97-AF65-F5344CB8AC3E}">
        <p14:creationId xmlns:p14="http://schemas.microsoft.com/office/powerpoint/2010/main" val="397714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711BFAF-C44C-1E43-A1DE-A75E8E6F07B6}" type="slidenum">
              <a:rPr lang="en-US"/>
              <a:pPr/>
              <a:t>12</a:t>
            </a:fld>
            <a:endParaRPr lang="en-US"/>
          </a:p>
        </p:txBody>
      </p:sp>
      <p:sp>
        <p:nvSpPr>
          <p:cNvPr id="17411" name="Rectangle 2"/>
          <p:cNvSpPr>
            <a:spLocks noGrp="1" noRot="1" noChangeAspect="1" noChangeArrowheads="1"/>
          </p:cNvSpPr>
          <p:nvPr>
            <p:ph type="sldImg"/>
          </p:nvPr>
        </p:nvSpPr>
        <p:spPr>
          <a:xfrm>
            <a:off x="1141413" y="684213"/>
            <a:ext cx="4573587" cy="3430587"/>
          </a:xfrm>
          <a:solidFill>
            <a:srgbClr val="FFFFFF"/>
          </a:solidFill>
          <a:ln/>
        </p:spPr>
      </p:sp>
      <p:sp>
        <p:nvSpPr>
          <p:cNvPr id="17412" name="Rectangle 3"/>
          <p:cNvSpPr>
            <a:spLocks noGrp="1" noChangeArrowheads="1"/>
          </p:cNvSpPr>
          <p:nvPr>
            <p:ph type="body" idx="1"/>
          </p:nvPr>
        </p:nvSpPr>
        <p:spPr>
          <a:xfrm>
            <a:off x="915988" y="4344988"/>
            <a:ext cx="5026025" cy="4114800"/>
          </a:xfrm>
          <a:solidFill>
            <a:srgbClr val="FFFFFF"/>
          </a:solidFill>
          <a:ln>
            <a:solidFill>
              <a:srgbClr val="000000"/>
            </a:solidFill>
          </a:ln>
        </p:spPr>
        <p:txBody>
          <a:bodyPr lIns="86493" tIns="43247" rIns="86493" bIns="43247"/>
          <a:lstStyle/>
          <a:p>
            <a:pPr eaLnBrk="1" hangingPunct="1"/>
            <a:r>
              <a:rPr lang="en-US"/>
              <a:t>Recursion and self reference are hugely important concepts in computer science and the natural world.</a:t>
            </a:r>
          </a:p>
          <a:p>
            <a:pPr eaLnBrk="1" hangingPunct="1"/>
            <a:r>
              <a:rPr lang="en-US"/>
              <a:t>Escher. title = "Drawing Hands". We use title (Escher's reproductive parts) due to Bernard Chazelle.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0F87277-3504-C645-8E8F-28972C3BCA65}" type="slidenum">
              <a:rPr lang="en-US"/>
              <a:pPr/>
              <a:t>13</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a:t>Amazing hand-drawn image in NY Times by </a:t>
            </a:r>
            <a:r>
              <a:rPr lang="en-US" dirty="0" err="1"/>
              <a:t>Serkan</a:t>
            </a:r>
            <a:r>
              <a:rPr lang="en-US" dirty="0"/>
              <a:t> </a:t>
            </a:r>
            <a:r>
              <a:rPr lang="en-US" dirty="0" err="1"/>
              <a:t>Ozkaya</a:t>
            </a:r>
            <a:endParaRPr lang="en-US" dirty="0"/>
          </a:p>
          <a:p>
            <a:pPr>
              <a:spcBef>
                <a:spcPct val="0"/>
              </a:spcBef>
            </a:pPr>
            <a:r>
              <a:rPr lang="en-US" dirty="0"/>
              <a:t>[</a:t>
            </a:r>
            <a:r>
              <a:rPr lang="en-US" dirty="0" err="1"/>
              <a:t>Serkan</a:t>
            </a:r>
            <a:r>
              <a:rPr lang="en-US" dirty="0"/>
              <a:t> </a:t>
            </a:r>
            <a:r>
              <a:rPr lang="en-US" dirty="0" err="1"/>
              <a:t>Ozkaya</a:t>
            </a:r>
            <a:r>
              <a:rPr lang="en-US" dirty="0"/>
              <a:t>] simply wanted to draw and see printed a faithful copy of all the type and pictures planned for a broadsheet page of this newspaper: this very page you are reading right now, which shows his version of the page you are reading right now, which shows his version of his version of the page you are reading right now, which...</a:t>
            </a: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7123FB0-A16D-B841-9543-F2398BE46907}" type="slidenum">
              <a:rPr lang="en-US"/>
              <a:pPr/>
              <a:t>14</a:t>
            </a:fld>
            <a:endParaRPr lang="en-US"/>
          </a:p>
        </p:txBody>
      </p:sp>
      <p:sp>
        <p:nvSpPr>
          <p:cNvPr id="31747" name="Rectangle 2"/>
          <p:cNvSpPr>
            <a:spLocks noGrp="1" noRot="1" noChangeAspect="1" noChangeArrowheads="1"/>
          </p:cNvSpPr>
          <p:nvPr>
            <p:ph type="sldImg"/>
          </p:nvPr>
        </p:nvSpPr>
        <p:spPr>
          <a:xfrm>
            <a:off x="1141413" y="684213"/>
            <a:ext cx="4573587" cy="3430587"/>
          </a:xfrm>
          <a:solidFill>
            <a:srgbClr val="FFFFFF"/>
          </a:solidFill>
          <a:ln/>
        </p:spPr>
      </p:sp>
      <p:sp>
        <p:nvSpPr>
          <p:cNvPr id="31748" name="Rectangle 3"/>
          <p:cNvSpPr>
            <a:spLocks noGrp="1" noChangeArrowheads="1"/>
          </p:cNvSpPr>
          <p:nvPr>
            <p:ph type="body" idx="1"/>
          </p:nvPr>
        </p:nvSpPr>
        <p:spPr>
          <a:xfrm>
            <a:off x="915988" y="4344988"/>
            <a:ext cx="5026025" cy="4114800"/>
          </a:xfrm>
          <a:solidFill>
            <a:srgbClr val="FFFFFF"/>
          </a:solidFill>
          <a:ln>
            <a:solidFill>
              <a:srgbClr val="000000"/>
            </a:solidFill>
          </a:ln>
        </p:spPr>
        <p:txBody>
          <a:bodyPr lIns="86493" tIns="43247" rIns="86493" bIns="43247"/>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20</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56B323B-221C-D547-8399-57D00703D76D}" type="slidenum">
              <a:rPr lang="en-US"/>
              <a:pPr/>
              <a:t>39</a:t>
            </a:fld>
            <a:endParaRPr lang="en-US"/>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From the New Yorker magazine, August 11-18, 2008</a:t>
            </a:r>
          </a:p>
          <a:p>
            <a:pPr eaLnBrk="1" hangingPunct="1"/>
            <a:r>
              <a:rPr lang="en-US" dirty="0"/>
              <a:t>http://</a:t>
            </a:r>
            <a:r>
              <a:rPr lang="en-US" dirty="0" err="1"/>
              <a:t>archives.newyorker.com/?i</a:t>
            </a:r>
            <a:r>
              <a:rPr lang="en-US" dirty="0"/>
              <a:t>=2008-08-11#folio=062</a:t>
            </a:r>
          </a:p>
          <a:p>
            <a:pPr eaLnBrk="1" hangingPunct="1"/>
            <a:endParaRPr lang="en-US" b="1"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47</a:t>
            </a:fld>
            <a:endParaRPr lang="en-US" dirty="0"/>
          </a:p>
        </p:txBody>
      </p:sp>
    </p:spTree>
    <p:extLst>
      <p:ext uri="{BB962C8B-B14F-4D97-AF65-F5344CB8AC3E}">
        <p14:creationId xmlns:p14="http://schemas.microsoft.com/office/powerpoint/2010/main" val="397714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fld id="{52E17392-9618-514E-B7EF-EE7C4014954D}" type="datetimeFigureOut">
              <a:rPr lang="en-US" smtClean="0"/>
              <a:pPr/>
              <a:t>6/21/2019</a:t>
            </a:fld>
            <a:endParaRPr lang="en-US"/>
          </a:p>
        </p:txBody>
      </p:sp>
      <p:sp>
        <p:nvSpPr>
          <p:cNvPr id="17" name="16 Altbilgi Yer Tutucusu"/>
          <p:cNvSpPr>
            <a:spLocks noGrp="1"/>
          </p:cNvSpPr>
          <p:nvPr>
            <p:ph type="ftr" sz="quarter" idx="11"/>
          </p:nvPr>
        </p:nvSpPr>
        <p:spPr>
          <a:xfrm>
            <a:off x="2898648" y="6355080"/>
            <a:ext cx="3474720" cy="365760"/>
          </a:xfrm>
        </p:spPr>
        <p:txBody>
          <a:bodyPr/>
          <a:lstStyle/>
          <a:p>
            <a:endParaRPr lang="en-US"/>
          </a:p>
        </p:txBody>
      </p:sp>
      <p:sp>
        <p:nvSpPr>
          <p:cNvPr id="29" name="28 Slayt Numarası Yer Tutucusu"/>
          <p:cNvSpPr>
            <a:spLocks noGrp="1"/>
          </p:cNvSpPr>
          <p:nvPr>
            <p:ph type="sldNum" sz="quarter" idx="12"/>
          </p:nvPr>
        </p:nvSpPr>
        <p:spPr>
          <a:xfrm>
            <a:off x="1216152" y="6355080"/>
            <a:ext cx="1219200" cy="365760"/>
          </a:xfrm>
        </p:spPr>
        <p:txBody>
          <a:bodyPr/>
          <a:lstStyle/>
          <a:p>
            <a:fld id="{9780DC49-8D76-104F-8598-E5B37BCC55C4}" type="slidenum">
              <a:rPr lang="en-US" smtClean="0"/>
              <a:pPr/>
              <a:t>‹#›</a:t>
            </a:fld>
            <a:endParaRPr lang="en-US"/>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30051"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fld id="{52E17392-9618-514E-B7EF-EE7C4014954D}" type="datetimeFigureOut">
              <a:rPr lang="en-US" smtClean="0"/>
              <a:pPr/>
              <a:t>6/21/2019</a:t>
            </a:fld>
            <a:endParaRPr lang="en-US"/>
          </a:p>
        </p:txBody>
      </p:sp>
      <p:sp>
        <p:nvSpPr>
          <p:cNvPr id="5" name="4 Altbilgi Yer Tutucusu"/>
          <p:cNvSpPr>
            <a:spLocks noGrp="1"/>
          </p:cNvSpPr>
          <p:nvPr>
            <p:ph type="ftr" sz="quarter" idx="11"/>
          </p:nvPr>
        </p:nvSpPr>
        <p:spPr>
          <a:xfrm>
            <a:off x="2898648" y="6355080"/>
            <a:ext cx="3474720" cy="365760"/>
          </a:xfrm>
        </p:spPr>
        <p:txBody>
          <a:bodyPr/>
          <a:lstStyle/>
          <a:p>
            <a:endParaRPr lang="en-US"/>
          </a:p>
        </p:txBody>
      </p:sp>
      <p:sp>
        <p:nvSpPr>
          <p:cNvPr id="6" name="5 Slayt Numarası Yer Tutucusu"/>
          <p:cNvSpPr>
            <a:spLocks noGrp="1"/>
          </p:cNvSpPr>
          <p:nvPr>
            <p:ph type="sldNum" sz="quarter" idx="12"/>
          </p:nvPr>
        </p:nvSpPr>
        <p:spPr>
          <a:xfrm>
            <a:off x="1069848" y="6355080"/>
            <a:ext cx="1520952" cy="365760"/>
          </a:xfrm>
        </p:spPr>
        <p:txBody>
          <a:bodyPr/>
          <a:lstStyle/>
          <a:p>
            <a:fld id="{9780DC49-8D76-104F-8598-E5B37BCC55C4}" type="slidenum">
              <a:rPr lang="en-US" smtClean="0"/>
              <a:pPr/>
              <a:t>‹#›</a:t>
            </a:fld>
            <a:endParaRPr lang="en-US"/>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6/21/2019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E17392-9618-514E-B7EF-EE7C4014954D}" type="datetimeFigureOut">
              <a:rPr lang="en-US" smtClean="0"/>
              <a:pPr/>
              <a:t>6/21/2019</a:t>
            </a:fld>
            <a:endParaRPr lang="en-US"/>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80DC49-8D76-104F-8598-E5B37BCC55C4}" type="slidenum">
              <a:rPr lang="en-US" smtClean="0"/>
              <a:pPr/>
              <a:t>‹#›</a:t>
            </a:fld>
            <a:endParaRPr lang="en-US"/>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random/>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gif"/><Relationship Id="rId12"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gif"/><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wmf"/></Relationships>
</file>

<file path=ppt/slides/_rels/slide2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hyperlink" Target="https://keyshorts.com/blogs/blog/41838657-31-weird-fun-facts-about-computer-keyboards-you-didnt-know-abou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gif"/><Relationship Id="rId12"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gif"/><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74.xml.rels><?xml version="1.0" encoding="UTF-8" standalone="yes"?>
<Relationships xmlns="http://schemas.openxmlformats.org/package/2006/relationships"><Relationship Id="rId3" Type="http://schemas.openxmlformats.org/officeDocument/2006/relationships/hyperlink" Target="https://www.quora.com/Why-do-we-use-%E2%80%9Cint-*p%E2%80%9D-over-%E2%80%9Cint*-p%E2%80%9D" TargetMode="Externa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79.png"/><Relationship Id="rId4" Type="http://schemas.openxmlformats.org/officeDocument/2006/relationships/image" Target="../media/image78.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youtube.com/user/cs50tv" TargetMode="Externa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BİLGİSAYAR PROGRAMLAMA</a:t>
            </a:r>
            <a:endParaRPr lang="en-US" dirty="0"/>
          </a:p>
        </p:txBody>
      </p:sp>
      <p:pic>
        <p:nvPicPr>
          <p:cNvPr id="4"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693031"/>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6072198" y="3857628"/>
            <a:ext cx="1571636" cy="571504"/>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a:t>Yol Haritası</a:t>
            </a:r>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komut ekranı</a:t>
            </a:r>
          </a:p>
        </p:txBody>
      </p:sp>
      <p:sp>
        <p:nvSpPr>
          <p:cNvPr id="25" name="24 Metin kutusu"/>
          <p:cNvSpPr txBox="1"/>
          <p:nvPr/>
        </p:nvSpPr>
        <p:spPr>
          <a:xfrm>
            <a:off x="6215074" y="4000504"/>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özyineleme</a:t>
            </a:r>
          </a:p>
        </p:txBody>
      </p:sp>
    </p:spTree>
  </p:cSld>
  <p:clrMapOvr>
    <a:masterClrMapping/>
  </p:clrMapOvr>
  <p:transition spd="med" advClick="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dirty="0">
                <a:solidFill>
                  <a:schemeClr val="tx1"/>
                </a:solidFill>
              </a:rPr>
              <a:t> </a:t>
            </a:r>
            <a:r>
              <a:rPr lang="tr-TR" dirty="0">
                <a:solidFill>
                  <a:schemeClr val="tx1"/>
                </a:solidFill>
              </a:rPr>
              <a:t>Özyineleme yöntemi, programlama dillerinde </a:t>
            </a:r>
            <a:r>
              <a:rPr lang="tr-TR" u="sng" dirty="0">
                <a:solidFill>
                  <a:schemeClr val="tx1"/>
                </a:solidFill>
              </a:rPr>
              <a:t>fonksiyonların kendilerini çağırma</a:t>
            </a:r>
            <a:r>
              <a:rPr lang="tr-TR" dirty="0">
                <a:solidFill>
                  <a:schemeClr val="tx1"/>
                </a:solidFill>
              </a:rPr>
              <a:t> yetenekleri sayesinde ortaya çıkmıştır.</a:t>
            </a:r>
          </a:p>
          <a:p>
            <a:pPr algn="just">
              <a:buFontTx/>
              <a:buChar char="-"/>
            </a:pPr>
            <a:endParaRPr lang="tr-TR" dirty="0">
              <a:solidFill>
                <a:schemeClr val="tx1"/>
              </a:solidFill>
            </a:endParaRPr>
          </a:p>
          <a:p>
            <a:pPr algn="just">
              <a:buFontTx/>
              <a:buChar char="-"/>
            </a:pPr>
            <a:r>
              <a:rPr lang="tr-TR" dirty="0">
                <a:solidFill>
                  <a:schemeClr val="tx1"/>
                </a:solidFill>
              </a:rPr>
              <a:t> Fonksiyonlar farklı parametrelerle kendi kendilerini çağırdıklarında döngülerdekine benzer bir hesaplama yapısı ortaya çıkarırlar.</a:t>
            </a:r>
          </a:p>
          <a:p>
            <a:pPr algn="just">
              <a:buFontTx/>
              <a:buChar char="-"/>
            </a:pPr>
            <a:endParaRPr lang="tr-TR" dirty="0">
              <a:solidFill>
                <a:schemeClr val="tx1"/>
              </a:solidFill>
            </a:endParaRPr>
          </a:p>
          <a:p>
            <a:pPr algn="just">
              <a:buFontTx/>
              <a:buChar char="-"/>
            </a:pPr>
            <a:r>
              <a:rPr lang="tr-TR" dirty="0">
                <a:solidFill>
                  <a:schemeClr val="tx1"/>
                </a:solidFill>
              </a:rPr>
              <a:t> Özyinelemenin gücü </a:t>
            </a:r>
            <a:r>
              <a:rPr lang="tr-TR" b="1" dirty="0">
                <a:solidFill>
                  <a:schemeClr val="tx1"/>
                </a:solidFill>
              </a:rPr>
              <a:t>sonsuz bir veri kümesini sonlu bir tanımla</a:t>
            </a:r>
            <a:r>
              <a:rPr lang="tr-TR" dirty="0">
                <a:solidFill>
                  <a:schemeClr val="tx1"/>
                </a:solidFill>
              </a:rPr>
              <a:t> ifade edebilmesinden gelir. Bu aynı zamanda sonsuz sayıda işlemin yine sonlu sayıda bir tanımla ifade edilebilmesi anlamına gelir.</a:t>
            </a:r>
          </a:p>
          <a:p>
            <a:pPr algn="just"/>
            <a:endParaRPr lang="tr-TR" sz="2400" dirty="0">
              <a:solidFill>
                <a:schemeClr val="tx1"/>
              </a:solidFill>
            </a:endParaRPr>
          </a:p>
        </p:txBody>
      </p:sp>
    </p:spTree>
    <p:extLst>
      <p:ext uri="{BB962C8B-B14F-4D97-AF65-F5344CB8AC3E}">
        <p14:creationId xmlns:p14="http://schemas.microsoft.com/office/powerpoint/2010/main" val="2220394126"/>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p>
            <a:fld id="{276D20FF-5676-3D42-A1E2-215551CCAAA7}" type="slidenum">
              <a:rPr lang="en-US" smtClean="0"/>
              <a:pPr/>
              <a:t>12</a:t>
            </a:fld>
            <a:endParaRPr lang="en-US" sz="1400"/>
          </a:p>
        </p:txBody>
      </p:sp>
      <p:sp>
        <p:nvSpPr>
          <p:cNvPr id="16387" name="Rectangle 2"/>
          <p:cNvSpPr>
            <a:spLocks noGrp="1" noChangeArrowheads="1"/>
          </p:cNvSpPr>
          <p:nvPr>
            <p:ph type="title"/>
          </p:nvPr>
        </p:nvSpPr>
        <p:spPr/>
        <p:txBody>
          <a:bodyPr/>
          <a:lstStyle/>
          <a:p>
            <a:r>
              <a:rPr kumimoji="0" lang="en-US"/>
              <a:t>Overview</a:t>
            </a:r>
          </a:p>
        </p:txBody>
      </p:sp>
      <p:sp>
        <p:nvSpPr>
          <p:cNvPr id="16388" name="Rectangle 3"/>
          <p:cNvSpPr>
            <a:spLocks noGrp="1" noChangeArrowheads="1"/>
          </p:cNvSpPr>
          <p:nvPr>
            <p:ph type="body" idx="1"/>
          </p:nvPr>
        </p:nvSpPr>
        <p:spPr>
          <a:xfrm>
            <a:off x="609600" y="1162072"/>
            <a:ext cx="8045450" cy="5410200"/>
          </a:xfrm>
        </p:spPr>
        <p:txBody>
          <a:bodyPr>
            <a:normAutofit/>
          </a:bodyPr>
          <a:lstStyle/>
          <a:p>
            <a:pPr marL="0" indent="0"/>
            <a:r>
              <a:rPr kumimoji="0" lang="en-US" dirty="0"/>
              <a:t>What is recursion?  </a:t>
            </a:r>
            <a:r>
              <a:rPr kumimoji="0" lang="en-US" dirty="0">
                <a:solidFill>
                  <a:schemeClr val="tx1"/>
                </a:solidFill>
              </a:rPr>
              <a:t>When one function calls </a:t>
            </a:r>
            <a:r>
              <a:rPr kumimoji="0" lang="en-US" dirty="0">
                <a:solidFill>
                  <a:schemeClr val="accent1"/>
                </a:solidFill>
              </a:rPr>
              <a:t>itself</a:t>
            </a:r>
            <a:r>
              <a:rPr kumimoji="0" lang="en-US" dirty="0">
                <a:solidFill>
                  <a:schemeClr val="tx1"/>
                </a:solidFill>
              </a:rPr>
              <a:t> directly or indirectly.</a:t>
            </a:r>
            <a:endParaRPr kumimoji="0" lang="en-US" dirty="0"/>
          </a:p>
          <a:p>
            <a:pPr marL="0" indent="0"/>
            <a:r>
              <a:rPr kumimoji="0" lang="en-US" dirty="0"/>
              <a:t>Why learn recursion?</a:t>
            </a:r>
          </a:p>
          <a:p>
            <a:pPr lvl="1"/>
            <a:r>
              <a:rPr kumimoji="0" lang="en-US" dirty="0"/>
              <a:t>New mode of thinking.</a:t>
            </a:r>
          </a:p>
          <a:p>
            <a:pPr lvl="1"/>
            <a:r>
              <a:rPr kumimoji="0" lang="en-US" dirty="0"/>
              <a:t>Powerful programming paradigm.</a:t>
            </a:r>
          </a:p>
          <a:p>
            <a:pPr lvl="1"/>
            <a:endParaRPr kumimoji="0" lang="en-US" dirty="0"/>
          </a:p>
          <a:p>
            <a:pPr marL="0" indent="0"/>
            <a:r>
              <a:rPr kumimoji="0" lang="en-US" dirty="0"/>
              <a:t>Many computations are naturally self-referential.</a:t>
            </a:r>
          </a:p>
          <a:p>
            <a:pPr lvl="1"/>
            <a:r>
              <a:rPr kumimoji="0" lang="en-US" dirty="0"/>
              <a:t>Mergesort, FFT, gcd, depth-first search.</a:t>
            </a:r>
          </a:p>
          <a:p>
            <a:pPr lvl="1"/>
            <a:r>
              <a:rPr kumimoji="0" lang="en-US" dirty="0"/>
              <a:t>Linked data structures.</a:t>
            </a:r>
          </a:p>
          <a:p>
            <a:pPr lvl="1"/>
            <a:r>
              <a:rPr kumimoji="0" lang="en-US" dirty="0"/>
              <a:t>A folder contains files and other folders.</a:t>
            </a:r>
          </a:p>
          <a:p>
            <a:pPr lvl="1"/>
            <a:endParaRPr kumimoji="0" lang="en-US" dirty="0"/>
          </a:p>
          <a:p>
            <a:pPr marL="0" indent="0"/>
            <a:r>
              <a:rPr kumimoji="0" lang="en-US" dirty="0"/>
              <a:t>Closely related to mathematical induction.</a:t>
            </a:r>
          </a:p>
        </p:txBody>
      </p:sp>
      <p:pic>
        <p:nvPicPr>
          <p:cNvPr id="16389" name="Picture 4" descr="escher-hands"/>
          <p:cNvPicPr>
            <a:picLocks noChangeAspect="1" noChangeArrowheads="1"/>
          </p:cNvPicPr>
          <p:nvPr/>
        </p:nvPicPr>
        <p:blipFill>
          <a:blip r:embed="rId3"/>
          <a:srcRect l="3731" t="3604" r="5902" b="8333"/>
          <a:stretch>
            <a:fillRect/>
          </a:stretch>
        </p:blipFill>
        <p:spPr bwMode="auto">
          <a:xfrm>
            <a:off x="6589713" y="4211638"/>
            <a:ext cx="2114550" cy="1862137"/>
          </a:xfrm>
          <a:prstGeom prst="rect">
            <a:avLst/>
          </a:prstGeom>
          <a:noFill/>
          <a:ln w="9525">
            <a:noFill/>
            <a:miter lim="800000"/>
            <a:headEnd/>
            <a:tailEnd/>
          </a:ln>
        </p:spPr>
      </p:pic>
      <p:sp>
        <p:nvSpPr>
          <p:cNvPr id="16390" name="Text Box 5"/>
          <p:cNvSpPr txBox="1">
            <a:spLocks noChangeArrowheads="1"/>
          </p:cNvSpPr>
          <p:nvPr/>
        </p:nvSpPr>
        <p:spPr bwMode="auto">
          <a:xfrm>
            <a:off x="6991350" y="6115050"/>
            <a:ext cx="1312863" cy="396875"/>
          </a:xfrm>
          <a:prstGeom prst="rect">
            <a:avLst/>
          </a:prstGeom>
          <a:noFill/>
          <a:ln w="15875">
            <a:noFill/>
            <a:miter lim="800000"/>
            <a:headEnd/>
            <a:tailEnd/>
          </a:ln>
        </p:spPr>
        <p:txBody>
          <a:bodyPr wrap="none" lIns="92075" tIns="46038" rIns="92075" bIns="46038">
            <a:prstTxWarp prst="textNoShape">
              <a:avLst/>
            </a:prstTxWarp>
            <a:spAutoFit/>
          </a:bodyPr>
          <a:lstStyle/>
          <a:p>
            <a:pPr algn="ctr">
              <a:spcBef>
                <a:spcPct val="50000"/>
              </a:spcBef>
            </a:pPr>
            <a:r>
              <a:rPr kumimoji="1" lang="en-US" sz="1000">
                <a:solidFill>
                  <a:schemeClr val="hlink"/>
                </a:solidFill>
              </a:rPr>
              <a:t>Reproductive Parts</a:t>
            </a:r>
            <a:br>
              <a:rPr kumimoji="1" lang="en-US" sz="1000">
                <a:solidFill>
                  <a:schemeClr val="hlink"/>
                </a:solidFill>
              </a:rPr>
            </a:br>
            <a:r>
              <a:rPr kumimoji="1" lang="en-US" sz="1000">
                <a:solidFill>
                  <a:schemeClr val="hlink"/>
                </a:solidFill>
              </a:rPr>
              <a:t>M. C. Escher, 1948</a:t>
            </a:r>
          </a:p>
        </p:txBody>
      </p:sp>
      <p:pic>
        <p:nvPicPr>
          <p:cNvPr id="16391" name="Picture 7" descr="Picture 1"/>
          <p:cNvPicPr>
            <a:picLocks noChangeAspect="1" noChangeArrowheads="1"/>
          </p:cNvPicPr>
          <p:nvPr/>
        </p:nvPicPr>
        <p:blipFill>
          <a:blip r:embed="rId4" cstate="print"/>
          <a:srcRect/>
          <a:stretch>
            <a:fillRect/>
          </a:stretch>
        </p:blipFill>
        <p:spPr bwMode="auto">
          <a:xfrm>
            <a:off x="6581775" y="1770063"/>
            <a:ext cx="2195513" cy="1982787"/>
          </a:xfrm>
          <a:prstGeom prst="rect">
            <a:avLst/>
          </a:prstGeom>
          <a:noFill/>
          <a:ln w="9525">
            <a:noFill/>
            <a:miter lim="800000"/>
            <a:headEnd/>
            <a:tailEnd/>
          </a:ln>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Picture 1"/>
          <p:cNvPicPr>
            <a:picLocks noChangeAspect="1" noChangeArrowheads="1"/>
          </p:cNvPicPr>
          <p:nvPr/>
        </p:nvPicPr>
        <p:blipFill>
          <a:blip r:embed="rId3"/>
          <a:srcRect r="15342"/>
          <a:stretch>
            <a:fillRect/>
          </a:stretch>
        </p:blipFill>
        <p:spPr bwMode="auto">
          <a:xfrm rot="5400000">
            <a:off x="3779678" y="1126982"/>
            <a:ext cx="5666108" cy="4081463"/>
          </a:xfrm>
          <a:prstGeom prst="rect">
            <a:avLst/>
          </a:prstGeom>
          <a:noFill/>
          <a:ln w="9525">
            <a:noFill/>
            <a:miter lim="800000"/>
            <a:headEnd/>
            <a:tailEnd/>
          </a:ln>
        </p:spPr>
      </p:pic>
      <p:sp>
        <p:nvSpPr>
          <p:cNvPr id="5" name="4 Dikdörtgen"/>
          <p:cNvSpPr/>
          <p:nvPr/>
        </p:nvSpPr>
        <p:spPr>
          <a:xfrm>
            <a:off x="571472" y="2000240"/>
            <a:ext cx="3500462" cy="3416320"/>
          </a:xfrm>
          <a:prstGeom prst="rect">
            <a:avLst/>
          </a:prstGeom>
        </p:spPr>
        <p:txBody>
          <a:bodyPr wrap="square">
            <a:spAutoFit/>
          </a:bodyPr>
          <a:lstStyle/>
          <a:p>
            <a:r>
              <a:rPr lang="en-US" dirty="0"/>
              <a:t>Amazing hand-drawn image in NY Times by </a:t>
            </a:r>
            <a:r>
              <a:rPr lang="en-US" dirty="0" err="1"/>
              <a:t>Serkan</a:t>
            </a:r>
            <a:r>
              <a:rPr lang="en-US" dirty="0"/>
              <a:t> </a:t>
            </a:r>
            <a:r>
              <a:rPr lang="en-US" dirty="0" err="1"/>
              <a:t>Ozkaya</a:t>
            </a:r>
            <a:endParaRPr lang="en-US" dirty="0"/>
          </a:p>
          <a:p>
            <a:pPr>
              <a:spcBef>
                <a:spcPct val="0"/>
              </a:spcBef>
            </a:pPr>
            <a:r>
              <a:rPr lang="en-US" dirty="0" err="1"/>
              <a:t>Serkan</a:t>
            </a:r>
            <a:r>
              <a:rPr lang="en-US" dirty="0"/>
              <a:t> </a:t>
            </a:r>
            <a:r>
              <a:rPr lang="en-US" dirty="0" err="1"/>
              <a:t>Ozkaya</a:t>
            </a:r>
            <a:r>
              <a:rPr lang="en-US" dirty="0"/>
              <a:t> simply wanted to draw and see printed a faithful copy of all the type and pictures planned for a broadsheet page of this newspaper: this very page you are reading right now, which shows his version of the page you are reading right now, which shows his version of his version of the page you are reading right now, which...</a:t>
            </a: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p>
            <a:fld id="{3A4D7AB9-96D0-0049-89D3-752D40A6E612}" type="slidenum">
              <a:rPr lang="en-US" smtClean="0"/>
              <a:pPr/>
              <a:t>14</a:t>
            </a:fld>
            <a:endParaRPr lang="en-US" sz="1400"/>
          </a:p>
        </p:txBody>
      </p:sp>
      <p:pic>
        <p:nvPicPr>
          <p:cNvPr id="30723" name="Picture 2" descr="htree1"/>
          <p:cNvPicPr>
            <a:picLocks noChangeAspect="1" noChangeArrowheads="1"/>
          </p:cNvPicPr>
          <p:nvPr/>
        </p:nvPicPr>
        <p:blipFill>
          <a:blip r:embed="rId3"/>
          <a:srcRect/>
          <a:stretch>
            <a:fillRect/>
          </a:stretch>
        </p:blipFill>
        <p:spPr bwMode="auto">
          <a:xfrm>
            <a:off x="1143000" y="12700"/>
            <a:ext cx="6845300" cy="6845300"/>
          </a:xfrm>
          <a:prstGeom prst="rect">
            <a:avLst/>
          </a:prstGeom>
          <a:noFill/>
          <a:ln w="9525">
            <a:noFill/>
            <a:miter lim="800000"/>
            <a:headEnd/>
            <a:tailEnd/>
          </a:ln>
        </p:spPr>
      </p:pic>
      <p:pic>
        <p:nvPicPr>
          <p:cNvPr id="16387" name="Picture 3" descr="htree2"/>
          <p:cNvPicPr>
            <a:picLocks noChangeAspect="1" noChangeArrowheads="1"/>
          </p:cNvPicPr>
          <p:nvPr/>
        </p:nvPicPr>
        <p:blipFill>
          <a:blip r:embed="rId4"/>
          <a:srcRect/>
          <a:stretch>
            <a:fillRect/>
          </a:stretch>
        </p:blipFill>
        <p:spPr bwMode="auto">
          <a:xfrm>
            <a:off x="1143000" y="12700"/>
            <a:ext cx="6845300" cy="6845300"/>
          </a:xfrm>
          <a:prstGeom prst="rect">
            <a:avLst/>
          </a:prstGeom>
          <a:noFill/>
          <a:ln w="9525">
            <a:noFill/>
            <a:miter lim="800000"/>
            <a:headEnd/>
            <a:tailEnd/>
          </a:ln>
        </p:spPr>
      </p:pic>
      <p:pic>
        <p:nvPicPr>
          <p:cNvPr id="16388" name="Picture 4" descr="htree3"/>
          <p:cNvPicPr>
            <a:picLocks noChangeAspect="1" noChangeArrowheads="1"/>
          </p:cNvPicPr>
          <p:nvPr/>
        </p:nvPicPr>
        <p:blipFill>
          <a:blip r:embed="rId5"/>
          <a:srcRect/>
          <a:stretch>
            <a:fillRect/>
          </a:stretch>
        </p:blipFill>
        <p:spPr bwMode="auto">
          <a:xfrm>
            <a:off x="1143000" y="12700"/>
            <a:ext cx="6845300" cy="6845300"/>
          </a:xfrm>
          <a:prstGeom prst="rect">
            <a:avLst/>
          </a:prstGeom>
          <a:noFill/>
          <a:ln w="9525">
            <a:noFill/>
            <a:miter lim="800000"/>
            <a:headEnd/>
            <a:tailEnd/>
          </a:ln>
        </p:spPr>
      </p:pic>
      <p:pic>
        <p:nvPicPr>
          <p:cNvPr id="16389" name="Picture 5" descr="htree4"/>
          <p:cNvPicPr>
            <a:picLocks noChangeAspect="1" noChangeArrowheads="1"/>
          </p:cNvPicPr>
          <p:nvPr/>
        </p:nvPicPr>
        <p:blipFill>
          <a:blip r:embed="rId6"/>
          <a:srcRect/>
          <a:stretch>
            <a:fillRect/>
          </a:stretch>
        </p:blipFill>
        <p:spPr bwMode="auto">
          <a:xfrm>
            <a:off x="1143000" y="12700"/>
            <a:ext cx="6845300" cy="6845300"/>
          </a:xfrm>
          <a:prstGeom prst="rect">
            <a:avLst/>
          </a:prstGeom>
          <a:noFill/>
          <a:ln w="9525">
            <a:noFill/>
            <a:miter lim="800000"/>
            <a:headEnd/>
            <a:tailEnd/>
          </a:ln>
        </p:spPr>
      </p:pic>
      <p:pic>
        <p:nvPicPr>
          <p:cNvPr id="16390" name="Picture 6" descr="htree5"/>
          <p:cNvPicPr>
            <a:picLocks noChangeAspect="1" noChangeArrowheads="1"/>
          </p:cNvPicPr>
          <p:nvPr/>
        </p:nvPicPr>
        <p:blipFill>
          <a:blip r:embed="rId7"/>
          <a:srcRect/>
          <a:stretch>
            <a:fillRect/>
          </a:stretch>
        </p:blipFill>
        <p:spPr bwMode="auto">
          <a:xfrm>
            <a:off x="1143000" y="12700"/>
            <a:ext cx="6845300" cy="6845300"/>
          </a:xfrm>
          <a:prstGeom prst="rect">
            <a:avLst/>
          </a:prstGeom>
          <a:noFill/>
          <a:ln w="9525">
            <a:noFill/>
            <a:miter lim="800000"/>
            <a:headEnd/>
            <a:tailEnd/>
          </a:ln>
        </p:spPr>
      </p:pic>
      <p:pic>
        <p:nvPicPr>
          <p:cNvPr id="16391" name="Picture 7" descr="htree6"/>
          <p:cNvPicPr>
            <a:picLocks noChangeAspect="1" noChangeArrowheads="1"/>
          </p:cNvPicPr>
          <p:nvPr/>
        </p:nvPicPr>
        <p:blipFill>
          <a:blip r:embed="rId8"/>
          <a:srcRect/>
          <a:stretch>
            <a:fillRect/>
          </a:stretch>
        </p:blipFill>
        <p:spPr bwMode="auto">
          <a:xfrm>
            <a:off x="1143000" y="7938"/>
            <a:ext cx="6846888" cy="684688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Döngülerin Farklı bir Şekli: Özyineleme (</a:t>
            </a:r>
            <a:r>
              <a:rPr lang="tr-TR" dirty="0" err="1"/>
              <a:t>Recursion</a:t>
            </a:r>
            <a:r>
              <a:rPr lang="tr-TR" dirty="0"/>
              <a:t>)</a:t>
            </a:r>
          </a:p>
        </p:txBody>
      </p:sp>
      <p:pic>
        <p:nvPicPr>
          <p:cNvPr id="35842" name="Picture 2" descr="https://s-media-cache-ak0.pinimg.com/736x/14/76/32/1476326b7e0dd69aee77ee679725accd.jpg"/>
          <p:cNvPicPr>
            <a:picLocks noChangeAspect="1" noChangeArrowheads="1"/>
          </p:cNvPicPr>
          <p:nvPr/>
        </p:nvPicPr>
        <p:blipFill>
          <a:blip r:embed="rId2"/>
          <a:srcRect/>
          <a:stretch>
            <a:fillRect/>
          </a:stretch>
        </p:blipFill>
        <p:spPr bwMode="auto">
          <a:xfrm>
            <a:off x="457200" y="2372128"/>
            <a:ext cx="2171700" cy="4057650"/>
          </a:xfrm>
          <a:prstGeom prst="rect">
            <a:avLst/>
          </a:prstGeom>
          <a:noFill/>
        </p:spPr>
      </p:pic>
      <p:pic>
        <p:nvPicPr>
          <p:cNvPr id="35844" name="Picture 4" descr="http://media-teletoon.canal-plus.net/image/61/1/dal08.14611.png"/>
          <p:cNvPicPr>
            <a:picLocks noChangeAspect="1" noChangeArrowheads="1"/>
          </p:cNvPicPr>
          <p:nvPr/>
        </p:nvPicPr>
        <p:blipFill>
          <a:blip r:embed="rId3"/>
          <a:srcRect/>
          <a:stretch>
            <a:fillRect/>
          </a:stretch>
        </p:blipFill>
        <p:spPr bwMode="auto">
          <a:xfrm>
            <a:off x="4646814" y="2695978"/>
            <a:ext cx="3448050" cy="3733800"/>
          </a:xfrm>
          <a:prstGeom prst="rect">
            <a:avLst/>
          </a:prstGeom>
          <a:noFill/>
        </p:spPr>
      </p:pic>
      <p:sp>
        <p:nvSpPr>
          <p:cNvPr id="6" name="5 Köşeleri Yuvarlanmış Dikdörtgen Belirtme Çizgisi"/>
          <p:cNvSpPr/>
          <p:nvPr/>
        </p:nvSpPr>
        <p:spPr>
          <a:xfrm>
            <a:off x="1553514" y="1300766"/>
            <a:ext cx="2150772" cy="1395212"/>
          </a:xfrm>
          <a:prstGeom prst="wedgeRoundRectCallout">
            <a:avLst>
              <a:gd name="adj1" fmla="val -25623"/>
              <a:gd name="adj2" fmla="val 661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Kasada ne kadar para vardı </a:t>
            </a:r>
            <a:r>
              <a:rPr lang="tr-TR" dirty="0" err="1"/>
              <a:t>Avarel</a:t>
            </a:r>
            <a:r>
              <a:rPr lang="tr-TR" dirty="0"/>
              <a:t>?</a:t>
            </a:r>
          </a:p>
        </p:txBody>
      </p:sp>
      <p:sp>
        <p:nvSpPr>
          <p:cNvPr id="8" name="7 Köşeleri Yuvarlanmış Dikdörtgen Belirtme Çizgisi"/>
          <p:cNvSpPr/>
          <p:nvPr/>
        </p:nvSpPr>
        <p:spPr>
          <a:xfrm>
            <a:off x="4572000" y="1300766"/>
            <a:ext cx="2060620" cy="1176271"/>
          </a:xfrm>
          <a:prstGeom prst="wedgeRoundRectCallout">
            <a:avLst>
              <a:gd name="adj1" fmla="val -11458"/>
              <a:gd name="adj2" fmla="val 668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William ne diyorsa, onun 2 katı</a:t>
            </a:r>
          </a:p>
        </p:txBody>
      </p:sp>
      <p:sp>
        <p:nvSpPr>
          <p:cNvPr id="9" name="8 Köşeleri Yuvarlanmış Dikdörtgen Belirtme Çizgisi"/>
          <p:cNvSpPr/>
          <p:nvPr/>
        </p:nvSpPr>
        <p:spPr>
          <a:xfrm>
            <a:off x="6825803" y="1968590"/>
            <a:ext cx="2060620" cy="807076"/>
          </a:xfrm>
          <a:prstGeom prst="wedgeRoundRectCallout">
            <a:avLst>
              <a:gd name="adj1" fmla="val -10208"/>
              <a:gd name="adj2" fmla="val 10163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dirty="0" err="1"/>
              <a:t>Jack</a:t>
            </a:r>
            <a:r>
              <a:rPr lang="tr-TR" dirty="0"/>
              <a:t> ne diyorsa, onun 5 katı</a:t>
            </a:r>
          </a:p>
        </p:txBody>
      </p:sp>
      <p:sp>
        <p:nvSpPr>
          <p:cNvPr id="10" name="9 Metin kutusu"/>
          <p:cNvSpPr txBox="1"/>
          <p:nvPr/>
        </p:nvSpPr>
        <p:spPr>
          <a:xfrm>
            <a:off x="4572000" y="6429778"/>
            <a:ext cx="3131498" cy="369332"/>
          </a:xfrm>
          <a:prstGeom prst="rect">
            <a:avLst/>
          </a:prstGeom>
          <a:noFill/>
        </p:spPr>
        <p:txBody>
          <a:bodyPr wrap="none" rtlCol="0">
            <a:spAutoFit/>
          </a:bodyPr>
          <a:lstStyle/>
          <a:p>
            <a:r>
              <a:rPr lang="tr-TR" dirty="0" err="1"/>
              <a:t>Avarel</a:t>
            </a:r>
            <a:r>
              <a:rPr lang="tr-TR" dirty="0"/>
              <a:t>     </a:t>
            </a:r>
            <a:r>
              <a:rPr lang="tr-TR" dirty="0" err="1"/>
              <a:t>Jack</a:t>
            </a:r>
            <a:r>
              <a:rPr lang="tr-TR" dirty="0"/>
              <a:t>       </a:t>
            </a:r>
            <a:r>
              <a:rPr lang="tr-TR" dirty="0" err="1"/>
              <a:t>Joe</a:t>
            </a:r>
            <a:r>
              <a:rPr lang="tr-TR" dirty="0"/>
              <a:t>      William</a:t>
            </a:r>
          </a:p>
        </p:txBody>
      </p:sp>
      <p:sp>
        <p:nvSpPr>
          <p:cNvPr id="11" name="10 Köşeleri Yuvarlanmış Dikdörtgen Belirtme Çizgisi"/>
          <p:cNvSpPr/>
          <p:nvPr/>
        </p:nvSpPr>
        <p:spPr>
          <a:xfrm>
            <a:off x="5653825" y="2695978"/>
            <a:ext cx="1171978" cy="807076"/>
          </a:xfrm>
          <a:prstGeom prst="wedgeRoundRectCallout">
            <a:avLst>
              <a:gd name="adj1" fmla="val -10208"/>
              <a:gd name="adj2" fmla="val 101637"/>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sz="1400" dirty="0" err="1"/>
              <a:t>Joe</a:t>
            </a:r>
            <a:r>
              <a:rPr lang="tr-TR" sz="1400" dirty="0"/>
              <a:t> ne diyorsa, onun 3 katı</a:t>
            </a:r>
          </a:p>
        </p:txBody>
      </p:sp>
      <p:sp>
        <p:nvSpPr>
          <p:cNvPr id="12" name="11 Köşeleri Yuvarlanmış Dikdörtgen Belirtme Çizgisi"/>
          <p:cNvSpPr/>
          <p:nvPr/>
        </p:nvSpPr>
        <p:spPr>
          <a:xfrm>
            <a:off x="6339625" y="4295103"/>
            <a:ext cx="972355" cy="373487"/>
          </a:xfrm>
          <a:prstGeom prst="wedgeRoundRectCallout">
            <a:avLst>
              <a:gd name="adj1" fmla="val -10208"/>
              <a:gd name="adj2" fmla="val 101637"/>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1400" dirty="0"/>
              <a:t>2000$</a:t>
            </a:r>
          </a:p>
        </p:txBody>
      </p:sp>
      <p:sp>
        <p:nvSpPr>
          <p:cNvPr id="14" name="13 Köşeleri Yuvarlanmış Dikdörtgen Belirtme Çizgisi"/>
          <p:cNvSpPr/>
          <p:nvPr/>
        </p:nvSpPr>
        <p:spPr>
          <a:xfrm>
            <a:off x="1553514" y="4494727"/>
            <a:ext cx="2377762" cy="1493949"/>
          </a:xfrm>
          <a:prstGeom prst="wedgeRoundRectCallout">
            <a:avLst>
              <a:gd name="adj1" fmla="val -64706"/>
              <a:gd name="adj2" fmla="val -81466"/>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1400" dirty="0"/>
              <a:t>Adamlar özyinelemeli çalışarak bizi atlatabileceklerini sanıyorlar. 60000$ demeye getiriyorlar </a:t>
            </a:r>
            <a:r>
              <a:rPr lang="tr-TR" sz="1400" dirty="0" err="1"/>
              <a:t>Red</a:t>
            </a:r>
            <a:r>
              <a:rPr lang="tr-TR" sz="1400" dirty="0"/>
              <a:t> Kit.</a:t>
            </a:r>
          </a:p>
        </p:txBody>
      </p:sp>
      <p:sp>
        <p:nvSpPr>
          <p:cNvPr id="17" name="16 Bulut Belirtme Çizgisi"/>
          <p:cNvSpPr/>
          <p:nvPr/>
        </p:nvSpPr>
        <p:spPr>
          <a:xfrm>
            <a:off x="2331076" y="3107029"/>
            <a:ext cx="2240924" cy="792049"/>
          </a:xfrm>
          <a:prstGeom prst="cloudCallout">
            <a:avLst>
              <a:gd name="adj1" fmla="val -65086"/>
              <a:gd name="adj2" fmla="val -7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İyi ki düldül C biliyor.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par>
                          <p:cTn id="28" fill="hold">
                            <p:stCondLst>
                              <p:cond delay="500"/>
                            </p:stCondLst>
                            <p:childTnLst>
                              <p:par>
                                <p:cTn id="29" presetID="12" presetClass="entr" presetSubtype="4" fill="hold" grpId="0" nodeType="afterEffect">
                                  <p:stCondLst>
                                    <p:cond delay="100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just">
              <a:buFontTx/>
              <a:buChar char="-"/>
            </a:pPr>
            <a:r>
              <a:rPr lang="tr-TR" dirty="0" err="1">
                <a:solidFill>
                  <a:schemeClr val="tx1"/>
                </a:solidFill>
              </a:rPr>
              <a:t>Özyineli</a:t>
            </a:r>
            <a:r>
              <a:rPr lang="tr-TR" dirty="0">
                <a:solidFill>
                  <a:schemeClr val="tx1"/>
                </a:solidFill>
              </a:rPr>
              <a:t> tanım yapılırken problemin çözümünde nasıl bir sıra izlendiğini karıştırmamak gerekir. </a:t>
            </a:r>
          </a:p>
          <a:p>
            <a:pPr marL="342900" indent="-342900" algn="just">
              <a:buFontTx/>
              <a:buChar char="-"/>
            </a:pPr>
            <a:r>
              <a:rPr lang="tr-TR" dirty="0">
                <a:solidFill>
                  <a:schemeClr val="tx1"/>
                </a:solidFill>
              </a:rPr>
              <a:t>Bunun için de çeşitli alıştırmalarla izlenen sırayı iyice anlamaya çalışın.</a:t>
            </a:r>
          </a:p>
          <a:p>
            <a:pPr marL="342900" indent="-342900" algn="just">
              <a:buFontTx/>
              <a:buChar char="-"/>
            </a:pPr>
            <a:endParaRPr lang="tr-TR" dirty="0"/>
          </a:p>
          <a:p>
            <a:pPr marL="342900" indent="-342900" algn="just">
              <a:buFontTx/>
              <a:buChar char="-"/>
            </a:pPr>
            <a:r>
              <a:rPr lang="tr-TR" dirty="0">
                <a:solidFill>
                  <a:schemeClr val="tx1"/>
                </a:solidFill>
              </a:rPr>
              <a:t>Elinizdeki bir problemi özyinelemeli bir algoritma ile çözmeniz istenirse şunu sorarak başlayın: fonksiyonum yapacağı işi yine kendisi cinsinden yapabilir mi? </a:t>
            </a:r>
            <a:br>
              <a:rPr lang="tr-TR" dirty="0">
                <a:solidFill>
                  <a:schemeClr val="tx1"/>
                </a:solidFill>
              </a:rPr>
            </a:br>
            <a:r>
              <a:rPr lang="tr-TR" dirty="0">
                <a:solidFill>
                  <a:schemeClr val="tx1"/>
                </a:solidFill>
              </a:rPr>
              <a:t>(örn. Faktöriyel(5) = 5* Faktöriyel(4)</a:t>
            </a: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marL="342900" indent="-342900" algn="just">
              <a:buFont typeface="Wingdings" panose="05000000000000000000" pitchFamily="2" charset="2"/>
              <a:buChar char="Ø"/>
            </a:pPr>
            <a:endParaRPr lang="tr-TR" dirty="0">
              <a:solidFill>
                <a:schemeClr val="tx1"/>
              </a:solidFill>
            </a:endParaRPr>
          </a:p>
          <a:p>
            <a:pPr algn="just"/>
            <a:endParaRPr lang="tr-TR" sz="2400" dirty="0">
              <a:solidFill>
                <a:schemeClr val="tx1"/>
              </a:solidFill>
            </a:endParaRPr>
          </a:p>
        </p:txBody>
      </p:sp>
    </p:spTree>
    <p:extLst>
      <p:ext uri="{BB962C8B-B14F-4D97-AF65-F5344CB8AC3E}">
        <p14:creationId xmlns:p14="http://schemas.microsoft.com/office/powerpoint/2010/main" val="1144946735"/>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marL="342900" indent="-342900" algn="just">
              <a:buFont typeface="Wingdings" panose="05000000000000000000" pitchFamily="2" charset="2"/>
              <a:buChar char="Ø"/>
            </a:pPr>
            <a:r>
              <a:rPr lang="tr-TR" b="1" dirty="0">
                <a:solidFill>
                  <a:schemeClr val="tx1"/>
                </a:solidFill>
              </a:rPr>
              <a:t>Tipik bir Özyineleme Örneği: Faktöriyel Hesabı</a:t>
            </a:r>
          </a:p>
          <a:p>
            <a:pPr marL="342900" indent="-342900" algn="just">
              <a:buFont typeface="Wingdings" panose="05000000000000000000" pitchFamily="2" charset="2"/>
              <a:buChar char="Ø"/>
            </a:pPr>
            <a:endParaRPr lang="tr-TR" b="1" dirty="0">
              <a:solidFill>
                <a:schemeClr val="tx1"/>
              </a:solidFill>
            </a:endParaRPr>
          </a:p>
          <a:p>
            <a:pPr algn="just"/>
            <a:r>
              <a:rPr lang="tr-TR" b="1" dirty="0">
                <a:solidFill>
                  <a:schemeClr val="tx1"/>
                </a:solidFill>
              </a:rPr>
              <a:t>Temel Olgular:   </a:t>
            </a:r>
            <a:r>
              <a:rPr lang="tr-TR" dirty="0">
                <a:solidFill>
                  <a:schemeClr val="tx1"/>
                </a:solidFill>
              </a:rPr>
              <a:t>0! = 1,  1! = 1</a:t>
            </a:r>
          </a:p>
          <a:p>
            <a:pPr algn="just"/>
            <a:r>
              <a:rPr lang="tr-TR" b="1" dirty="0" err="1">
                <a:solidFill>
                  <a:schemeClr val="tx1"/>
                </a:solidFill>
              </a:rPr>
              <a:t>Özyineli</a:t>
            </a:r>
            <a:r>
              <a:rPr lang="tr-TR" b="1" dirty="0">
                <a:solidFill>
                  <a:schemeClr val="tx1"/>
                </a:solidFill>
              </a:rPr>
              <a:t> Tanım:  </a:t>
            </a:r>
            <a:r>
              <a:rPr lang="tr-TR" dirty="0">
                <a:solidFill>
                  <a:schemeClr val="tx1"/>
                </a:solidFill>
              </a:rPr>
              <a:t>f(n) = n*f(n-1)</a:t>
            </a:r>
          </a:p>
          <a:p>
            <a:pPr algn="just"/>
            <a:endParaRPr lang="tr-TR" dirty="0">
              <a:solidFill>
                <a:schemeClr val="tx1"/>
              </a:solidFill>
            </a:endParaRPr>
          </a:p>
          <a:p>
            <a:pPr algn="just"/>
            <a:r>
              <a:rPr lang="tr-TR" b="1" dirty="0" err="1">
                <a:solidFill>
                  <a:schemeClr val="tx1"/>
                </a:solidFill>
              </a:rPr>
              <a:t>Özyineli</a:t>
            </a:r>
            <a:r>
              <a:rPr lang="tr-TR" b="1" dirty="0">
                <a:solidFill>
                  <a:schemeClr val="tx1"/>
                </a:solidFill>
              </a:rPr>
              <a:t> Fonksiyon:</a:t>
            </a:r>
          </a:p>
          <a:p>
            <a:pPr algn="just">
              <a:buNone/>
            </a:pPr>
            <a:endParaRPr lang="tr-TR" sz="2900" dirty="0">
              <a:solidFill>
                <a:schemeClr val="tx1"/>
              </a:solidFill>
            </a:endParaRPr>
          </a:p>
          <a:p>
            <a:pPr lvl="2">
              <a:buNone/>
            </a:pPr>
            <a:r>
              <a:rPr lang="en-US" sz="3300" b="1" dirty="0" err="1">
                <a:solidFill>
                  <a:srgbClr val="7F0055"/>
                </a:solidFill>
                <a:latin typeface="Consolas"/>
              </a:rPr>
              <a:t>int</a:t>
            </a:r>
            <a:r>
              <a:rPr lang="en-US" sz="3300" b="1" dirty="0">
                <a:solidFill>
                  <a:srgbClr val="000000"/>
                </a:solidFill>
                <a:latin typeface="Consolas"/>
              </a:rPr>
              <a:t> </a:t>
            </a:r>
            <a:r>
              <a:rPr lang="en-US" sz="3300" b="1" dirty="0" err="1">
                <a:solidFill>
                  <a:srgbClr val="000000"/>
                </a:solidFill>
                <a:latin typeface="Consolas"/>
              </a:rPr>
              <a:t>faktoriyel</a:t>
            </a:r>
            <a:r>
              <a:rPr lang="en-US" sz="3300" b="1" dirty="0">
                <a:solidFill>
                  <a:srgbClr val="000000"/>
                </a:solidFill>
                <a:latin typeface="Consolas"/>
              </a:rPr>
              <a:t>(</a:t>
            </a:r>
            <a:r>
              <a:rPr lang="en-US" sz="3300" b="1" dirty="0" err="1">
                <a:solidFill>
                  <a:srgbClr val="7F0055"/>
                </a:solidFill>
                <a:latin typeface="Consolas"/>
              </a:rPr>
              <a:t>int</a:t>
            </a:r>
            <a:r>
              <a:rPr lang="en-US" sz="3300" b="1" dirty="0">
                <a:solidFill>
                  <a:srgbClr val="000000"/>
                </a:solidFill>
                <a:latin typeface="Consolas"/>
              </a:rPr>
              <a:t> n)</a:t>
            </a:r>
          </a:p>
          <a:p>
            <a:pPr lvl="2">
              <a:buNone/>
            </a:pPr>
            <a:r>
              <a:rPr lang="en-US" sz="3300" dirty="0">
                <a:solidFill>
                  <a:srgbClr val="000000"/>
                </a:solidFill>
                <a:latin typeface="Consolas"/>
              </a:rPr>
              <a:t>{</a:t>
            </a:r>
          </a:p>
          <a:p>
            <a:pPr lvl="2">
              <a:buNone/>
            </a:pPr>
            <a:r>
              <a:rPr lang="tr-TR" sz="3300" b="1" dirty="0">
                <a:solidFill>
                  <a:srgbClr val="7F0055"/>
                </a:solidFill>
                <a:latin typeface="Consolas"/>
              </a:rPr>
              <a:t>    </a:t>
            </a:r>
            <a:r>
              <a:rPr lang="en-US" sz="3300" b="1" dirty="0">
                <a:solidFill>
                  <a:srgbClr val="7F0055"/>
                </a:solidFill>
                <a:latin typeface="Consolas"/>
              </a:rPr>
              <a:t>if</a:t>
            </a:r>
            <a:r>
              <a:rPr lang="en-US" sz="3300" b="1" dirty="0">
                <a:solidFill>
                  <a:srgbClr val="000000"/>
                </a:solidFill>
                <a:latin typeface="Consolas"/>
              </a:rPr>
              <a:t>(n == 0)</a:t>
            </a:r>
          </a:p>
          <a:p>
            <a:pPr lvl="2">
              <a:buNone/>
            </a:pPr>
            <a:r>
              <a:rPr lang="tr-TR" sz="3300" b="1" dirty="0">
                <a:solidFill>
                  <a:srgbClr val="7F0055"/>
                </a:solidFill>
                <a:latin typeface="Consolas"/>
              </a:rPr>
              <a:t>        </a:t>
            </a:r>
            <a:r>
              <a:rPr lang="en-US" sz="3300" b="1" dirty="0">
                <a:solidFill>
                  <a:srgbClr val="7F0055"/>
                </a:solidFill>
                <a:latin typeface="Consolas"/>
              </a:rPr>
              <a:t>return</a:t>
            </a:r>
            <a:r>
              <a:rPr lang="en-US" sz="3300" b="1" dirty="0">
                <a:solidFill>
                  <a:srgbClr val="000000"/>
                </a:solidFill>
                <a:latin typeface="Consolas"/>
              </a:rPr>
              <a:t> 1;</a:t>
            </a:r>
          </a:p>
          <a:p>
            <a:pPr lvl="2">
              <a:buNone/>
            </a:pPr>
            <a:r>
              <a:rPr lang="tr-TR" sz="3300" b="1" dirty="0">
                <a:solidFill>
                  <a:srgbClr val="7F0055"/>
                </a:solidFill>
                <a:latin typeface="Consolas"/>
              </a:rPr>
              <a:t>    </a:t>
            </a:r>
            <a:endParaRPr lang="en-US" sz="3300" dirty="0">
              <a:latin typeface="Consolas"/>
            </a:endParaRPr>
          </a:p>
          <a:p>
            <a:pPr lvl="2">
              <a:buNone/>
            </a:pPr>
            <a:r>
              <a:rPr lang="tr-TR" sz="3300" b="1" dirty="0">
                <a:solidFill>
                  <a:srgbClr val="7F0055"/>
                </a:solidFill>
                <a:latin typeface="Consolas"/>
              </a:rPr>
              <a:t>    </a:t>
            </a:r>
            <a:r>
              <a:rPr lang="en-US" sz="3300" b="1" dirty="0">
                <a:solidFill>
                  <a:srgbClr val="7F0055"/>
                </a:solidFill>
                <a:latin typeface="Consolas"/>
              </a:rPr>
              <a:t>return</a:t>
            </a:r>
            <a:r>
              <a:rPr lang="en-US" sz="3300" b="1" dirty="0">
                <a:solidFill>
                  <a:srgbClr val="000000"/>
                </a:solidFill>
                <a:latin typeface="Consolas"/>
              </a:rPr>
              <a:t> n*</a:t>
            </a:r>
            <a:r>
              <a:rPr lang="en-US" sz="3300" b="1" dirty="0" err="1">
                <a:solidFill>
                  <a:srgbClr val="000000"/>
                </a:solidFill>
                <a:latin typeface="Consolas"/>
              </a:rPr>
              <a:t>faktoriyel</a:t>
            </a:r>
            <a:r>
              <a:rPr lang="en-US" sz="3300" b="1" dirty="0">
                <a:solidFill>
                  <a:srgbClr val="000000"/>
                </a:solidFill>
                <a:latin typeface="Consolas"/>
              </a:rPr>
              <a:t>(n-1);</a:t>
            </a:r>
            <a:endParaRPr lang="en-US" sz="3300" dirty="0">
              <a:latin typeface="Consolas"/>
            </a:endParaRPr>
          </a:p>
          <a:p>
            <a:pPr lvl="2">
              <a:buNone/>
            </a:pPr>
            <a:r>
              <a:rPr lang="en-US" sz="3300" dirty="0">
                <a:solidFill>
                  <a:srgbClr val="000000"/>
                </a:solidFill>
                <a:latin typeface="Consolas"/>
              </a:rPr>
              <a:t>}</a:t>
            </a:r>
            <a:endParaRPr lang="tr-TR" sz="3300" dirty="0">
              <a:solidFill>
                <a:schemeClr val="tx1"/>
              </a:solidFill>
            </a:endParaRPr>
          </a:p>
          <a:p>
            <a:pPr algn="just"/>
            <a:endParaRPr lang="tr-TR" dirty="0">
              <a:solidFill>
                <a:schemeClr val="tx1"/>
              </a:solidFill>
            </a:endParaRPr>
          </a:p>
          <a:p>
            <a:pPr algn="just"/>
            <a:r>
              <a:rPr lang="tr-TR" dirty="0"/>
              <a:t>Bu fonksiyon kendisine gönderilen bir sayının, faktöriyelini döner.</a:t>
            </a:r>
            <a:endParaRPr lang="tr-TR" dirty="0">
              <a:solidFill>
                <a:schemeClr val="tx1"/>
              </a:solidFill>
            </a:endParaRPr>
          </a:p>
          <a:p>
            <a:pPr algn="just"/>
            <a:endParaRPr lang="tr-TR" dirty="0">
              <a:solidFill>
                <a:schemeClr val="tx1"/>
              </a:solidFill>
            </a:endParaRPr>
          </a:p>
          <a:p>
            <a:pPr marL="342900" indent="-342900" algn="just">
              <a:buFont typeface="Wingdings" panose="05000000000000000000" pitchFamily="2" charset="2"/>
              <a:buChar char="Ø"/>
            </a:pPr>
            <a:endParaRPr lang="tr-TR" dirty="0">
              <a:solidFill>
                <a:schemeClr val="tx1"/>
              </a:solidFill>
            </a:endParaRPr>
          </a:p>
          <a:p>
            <a:pPr algn="just"/>
            <a:endParaRPr lang="tr-TR" sz="2400" dirty="0">
              <a:solidFill>
                <a:schemeClr val="tx1"/>
              </a:solidFill>
            </a:endParaRPr>
          </a:p>
        </p:txBody>
      </p:sp>
      <p:pic>
        <p:nvPicPr>
          <p:cNvPr id="6" name="5 Resim" descr="recusion-factorial-code-animated-gifs.gif"/>
          <p:cNvPicPr>
            <a:picLocks noChangeAspect="1"/>
          </p:cNvPicPr>
          <p:nvPr/>
        </p:nvPicPr>
        <p:blipFill>
          <a:blip r:embed="rId2"/>
          <a:stretch>
            <a:fillRect/>
          </a:stretch>
        </p:blipFill>
        <p:spPr>
          <a:xfrm>
            <a:off x="4572000" y="2214554"/>
            <a:ext cx="4095750" cy="2381250"/>
          </a:xfrm>
          <a:prstGeom prst="rect">
            <a:avLst/>
          </a:prstGeom>
        </p:spPr>
      </p:pic>
      <p:pic>
        <p:nvPicPr>
          <p:cNvPr id="5" name="4 Resim" descr="0033-0811-2017-5152_clip_art_graphic_of_a_sky_blue_guy_character_with_an_exclamation_point.jpg"/>
          <p:cNvPicPr>
            <a:picLocks noChangeAspect="1"/>
          </p:cNvPicPr>
          <p:nvPr/>
        </p:nvPicPr>
        <p:blipFill>
          <a:blip r:embed="rId3"/>
          <a:stretch>
            <a:fillRect/>
          </a:stretch>
        </p:blipFill>
        <p:spPr>
          <a:xfrm>
            <a:off x="7072330" y="4357694"/>
            <a:ext cx="1800236" cy="1800236"/>
          </a:xfrm>
          <a:prstGeom prst="rect">
            <a:avLst/>
          </a:prstGeom>
        </p:spPr>
      </p:pic>
    </p:spTree>
    <p:extLst>
      <p:ext uri="{BB962C8B-B14F-4D97-AF65-F5344CB8AC3E}">
        <p14:creationId xmlns:p14="http://schemas.microsoft.com/office/powerpoint/2010/main" val="474107144"/>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tctechcrunch2011.files.wordpress.com/2009/08/40years.png"/>
          <p:cNvPicPr>
            <a:picLocks noChangeAspect="1" noChangeArrowheads="1"/>
          </p:cNvPicPr>
          <p:nvPr/>
        </p:nvPicPr>
        <p:blipFill>
          <a:blip r:embed="rId2"/>
          <a:srcRect/>
          <a:stretch>
            <a:fillRect/>
          </a:stretch>
        </p:blipFill>
        <p:spPr bwMode="auto">
          <a:xfrm>
            <a:off x="6286512" y="1238250"/>
            <a:ext cx="2407320" cy="896392"/>
          </a:xfrm>
          <a:prstGeom prst="rect">
            <a:avLst/>
          </a:prstGeom>
          <a:noFill/>
        </p:spPr>
      </p:pic>
      <p:sp>
        <p:nvSpPr>
          <p:cNvPr id="2" name="1 Başlık"/>
          <p:cNvSpPr>
            <a:spLocks noGrp="1"/>
          </p:cNvSpPr>
          <p:nvPr>
            <p:ph type="title"/>
          </p:nvPr>
        </p:nvSpPr>
        <p:spPr/>
        <p:txBody>
          <a:bodyPr>
            <a:normAutofit/>
          </a:bodyPr>
          <a:lstStyle/>
          <a:p>
            <a:r>
              <a:rPr lang="tr-TR" dirty="0"/>
              <a:t>Bunu biliyor musunuz?</a:t>
            </a:r>
          </a:p>
        </p:txBody>
      </p:sp>
      <p:sp>
        <p:nvSpPr>
          <p:cNvPr id="3" name="2 İçerik Yer Tutucusu"/>
          <p:cNvSpPr>
            <a:spLocks noGrp="1"/>
          </p:cNvSpPr>
          <p:nvPr>
            <p:ph sz="quarter" idx="1"/>
          </p:nvPr>
        </p:nvSpPr>
        <p:spPr>
          <a:xfrm>
            <a:off x="457201" y="1322232"/>
            <a:ext cx="6451108" cy="4937760"/>
          </a:xfrm>
        </p:spPr>
        <p:txBody>
          <a:bodyPr>
            <a:normAutofit lnSpcReduction="10000"/>
          </a:bodyPr>
          <a:lstStyle/>
          <a:p>
            <a:r>
              <a:rPr lang="tr-TR" sz="2000" dirty="0"/>
              <a:t>Bilgisayarcılar isimlendirme konusunda eğlencelidirler…</a:t>
            </a:r>
          </a:p>
          <a:p>
            <a:endParaRPr lang="tr-TR" sz="2000" dirty="0"/>
          </a:p>
          <a:p>
            <a:r>
              <a:rPr lang="tr-TR" sz="2000" dirty="0"/>
              <a:t>UNIX(1969’da doğuyor) , C dili ile geliştirilen eski, meşhur bir işletim sistemi </a:t>
            </a:r>
            <a:r>
              <a:rPr lang="en-US" sz="2000" i="1" dirty="0" err="1"/>
              <a:t>Unics</a:t>
            </a:r>
            <a:r>
              <a:rPr lang="en-US" sz="2000" dirty="0"/>
              <a:t> (</a:t>
            </a:r>
            <a:r>
              <a:rPr lang="en-US" sz="1600" i="1" dirty="0" err="1"/>
              <a:t>Uniplexed</a:t>
            </a:r>
            <a:r>
              <a:rPr lang="en-US" sz="1600" i="1" dirty="0"/>
              <a:t> Information and Computing Service</a:t>
            </a:r>
            <a:r>
              <a:rPr lang="tr-TR" sz="2000" dirty="0"/>
              <a:t>) ismi nasılsa bir ara </a:t>
            </a:r>
            <a:r>
              <a:rPr lang="tr-TR" sz="2000" dirty="0" err="1"/>
              <a:t>UNIX’e</a:t>
            </a:r>
            <a:r>
              <a:rPr lang="tr-TR" sz="2000" dirty="0"/>
              <a:t> dönüşüyor.</a:t>
            </a:r>
          </a:p>
          <a:p>
            <a:endParaRPr lang="tr-TR" sz="2000" dirty="0"/>
          </a:p>
          <a:p>
            <a:r>
              <a:rPr lang="tr-TR" sz="2000" dirty="0"/>
              <a:t>UNIX benzeri olsun ama parasız olsun diyerek GNU (1983’te doğuyor) tasarlanıyor. İsminin ilginç bir açılımı var: </a:t>
            </a:r>
          </a:p>
          <a:p>
            <a:pPr lvl="1" algn="ctr"/>
            <a:r>
              <a:rPr lang="tr-TR" sz="2400" dirty="0"/>
              <a:t>"</a:t>
            </a:r>
            <a:r>
              <a:rPr lang="tr-TR" sz="2400" i="1" dirty="0" err="1">
                <a:solidFill>
                  <a:srgbClr val="002060"/>
                </a:solidFill>
              </a:rPr>
              <a:t>GNU's</a:t>
            </a:r>
            <a:r>
              <a:rPr lang="tr-TR" sz="2400" i="1" dirty="0">
                <a:solidFill>
                  <a:srgbClr val="002060"/>
                </a:solidFill>
              </a:rPr>
              <a:t> Not Unix</a:t>
            </a:r>
            <a:r>
              <a:rPr lang="tr-TR" sz="2400" dirty="0"/>
              <a:t>"</a:t>
            </a:r>
          </a:p>
          <a:p>
            <a:endParaRPr lang="tr-TR" sz="2000" dirty="0"/>
          </a:p>
          <a:p>
            <a:r>
              <a:rPr lang="tr-TR" sz="2000" dirty="0"/>
              <a:t>Özyinelemeli bir açılım!</a:t>
            </a:r>
          </a:p>
          <a:p>
            <a:r>
              <a:rPr lang="tr-TR" sz="2000" dirty="0"/>
              <a:t>Linux (1991’de doğuyor) Unix’ten esinleniyor. </a:t>
            </a:r>
            <a:br>
              <a:rPr lang="tr-TR" sz="2000" dirty="0"/>
            </a:br>
            <a:r>
              <a:rPr lang="tr-TR" sz="2000" dirty="0"/>
              <a:t>Mucidi </a:t>
            </a:r>
            <a:r>
              <a:rPr lang="tr-TR" sz="2000" dirty="0" err="1"/>
              <a:t>Linus</a:t>
            </a:r>
            <a:r>
              <a:rPr lang="tr-TR" sz="2000" dirty="0"/>
              <a:t> </a:t>
            </a:r>
            <a:r>
              <a:rPr lang="tr-TR" sz="2000" dirty="0" err="1"/>
              <a:t>Torvalds</a:t>
            </a:r>
            <a:r>
              <a:rPr lang="tr-TR" sz="2000" dirty="0"/>
              <a:t>.</a:t>
            </a:r>
          </a:p>
        </p:txBody>
      </p:sp>
      <p:pic>
        <p:nvPicPr>
          <p:cNvPr id="2050" name="Picture 2" descr="http://www.unixstickers.com/image/cache/data/stickers/gnu/gnu_bumper.sh-600x600.png"/>
          <p:cNvPicPr>
            <a:picLocks noChangeAspect="1" noChangeArrowheads="1"/>
          </p:cNvPicPr>
          <p:nvPr/>
        </p:nvPicPr>
        <p:blipFill>
          <a:blip r:embed="rId3" cstate="print"/>
          <a:srcRect/>
          <a:stretch>
            <a:fillRect/>
          </a:stretch>
        </p:blipFill>
        <p:spPr bwMode="auto">
          <a:xfrm>
            <a:off x="6908308" y="2919680"/>
            <a:ext cx="1598188" cy="1598189"/>
          </a:xfrm>
          <a:prstGeom prst="rect">
            <a:avLst/>
          </a:prstGeom>
          <a:noFill/>
        </p:spPr>
      </p:pic>
      <p:sp>
        <p:nvSpPr>
          <p:cNvPr id="2052" name="AutoShape 4" descr="data:image/jpeg;base64,/9j/4AAQSkZJRgABAQAAAQABAAD/2wCEAAkGBxISEhMSEhMWFRUWGRgYFxUXFxYVGBkYFRgdGBYWFxchHSggGBsmGxoVITIhJSkrMC4yFyMzOD8sNygtLisBCgoKDg0OGhAQGy8lHiUwMjIrNTAvMCsuNy4rLzcrKyswNS0tNS03LystLS83LS8vMDArNzIyKy8wMCstKy0tN//AABEIAJ4BPwMBIgACEQEDEQH/xAAcAAEAAQUBAQAAAAAAAAAAAAAABwMEBQYIAgH/xABJEAABAwIDBQQECQkHBAMAAAABAAIDBBEFEiEGBzFBURMiYXEygZGhCBQ1QlJygrGyIzRTYnN0krPRFTNDVMHD4Rei0/Ekg5P/xAAaAQEAAwEBAQAAAAAAAAAAAAAAAQQFBgID/8QAKxEBAAICAQQBAgUFAQAAAAAAAAECAxEEEiExQQVhoTJRcYHBIzOx0fAG/9oADAMBAAIRAxEAPwCcUREBERAREQEVOeZrGue9wa1oJc5xAAA1JJOgC1Gq24c/8ypjM39NK/4vF5tu10jx4hlj1Qbki0GbaTFLXbFRE/RMk34sv+ixke9p1PII8TonU7XaNmjf20Z8wBf2EnwQSiit8Prop42ywvbJG8Xa9puCFcICIiAiIgIiICIiAiIgIiICIiAiIgIiICIiAiIgIiICIiAiIgIiICIiAiIgi/eDjzZak0t7xU5aZG8nzEB7Q76TWNc024ZndWhYX+2/FaHiWMyS11Y1oc9xqJSA0FxIDiBYDU6BWsuLlpLXXa4aFrhYjzB1CCRv7b8VZ4rVR1ET4ZAC1wtryPJw6EFalg5nqnFkDC8j0joGt+s46BUtoX1FH3Zoy0kdw8Wu8nDQ2QZrcbta+lrPiMjiYZ3FrQToyUXykdA70T1Jb0XRy4koat0Usco9Jj2vB8WuDh7wu1qWYPYx44OaHD7QugqoiICIiAiIgIiICIiAiIgIiICIiAiIgIiICIiAiIgIiICIiAiIgIiICIiCANihFSNxOtkALhVuguTawz8L2NgXOF9Pmqw3q0bKqno8Qp23MhdG4NGYm17ajjlc2QetX2AYXJUSYxSyMJpZp5CJA4NLZmSkgtFjmHXyCkbBcGgpoWQsb3WCzQSTa5ubeZJJ6kqjn51MduiO8rWLjTaOqe0NGwGaPDcJpXaNkqCSXPbfvkEkubcE2a1rbXCq41IzE8EmqHtaHRh7tOAkhcQXNJ1s5t9P1rLaNpNm6aqjySNu29wLkWPDM08itb2kwuSmwZ9FRsuBcve513ujLi+SwtYuOg8r8188fyWK09Nu0/Z7vw7RG694+6Bl2RsQ8uw6gcTcmmpyT4mJt1xuuxthPkzD/wB1p/5LVpKTOoiICIiAiIgIiICIiAiIgIiICIiAiIgIiICIiAiIgIiICIiAiIgIiICpVdQ2Nj5HmzWNLnHoGi5PsVVRZv52vbTUnxKNw7apHeAOrIb94n6xGUeGbog1zdTtKaps8T2EPa982Zou200hcQfJzj6lIzWm3A+Y1B8lHPwd6HK2qqDwcWxt+wMzvxBS0+kbclji2/EWBbfqBy9S535L4i+S05ME958xP8Sv4eVqsVsxbozx9EdXW+7+qx+NU0jqafsR3uykyucDYuDDlA63PTRbLFSsBu4l5HC9rDyaNPWbqrVyAtXjhfC2rMXz27/lHj95TfmequMl1RuVxxtThcLQe/T/AJF45jJ6B8iwt18D0XPG32D/ABSvqIgLNzZ2fUk7zbeV7epZndBtRJQ1ulzFI20sYuS4N1zMA4vaMxA5i4GpC6VnuqUVKmqGSMbJG4OY8BzXA3BBFwQeYsqqAiIgLy94AuSAOp0C9KzxjDIqqF9PO3NHILObctuL34ggjUDggq/HIv0jP4m/1T45F+kZ/E3+q5v327GUuGyUxpGuY2Zsl2FzngGMt1BcSdQ/ryVtuX2RpsRqZm1QLo4ow4MDi27nOAFyNbAX4IOno3hwu0gjqDcL0sfgOCwUULaemZkiZmLW5nOtmcXHVxJ4k81kEBYTE9r6Cml7Gerhjk07jngEX4Zvo+uyza5I272drY8QqGywyufJK9zHBrn9o17iWlpA71xbTlwQdbNcCLjUHgV9WubusOnpsNpIan+9YyzgdS0FxLGH6rS1v2VsaAiIgIiICIiAiIgIiICIiAiIgIiICIvjjbU6BBitpsbbSQl9sz3HLFH9N54DwAALieQBXLG3uMGoqXXdnc0ntJbWzyH0iOjBYNa3kG873Ug7e7UGrnvG+zXZ44TpaOBus9R9oNuPAM8VqG73CRW4iHtZaGGzw3wbpEw9XE2JPOzkEx7D4X8SooITo8NzP+u/vOHqJt6lsIqSeCu6WgaNX949OQ/qr9rgOGijSdsKagjjdeHz3WdzhWtTRsdw7p6j/UJo2hjfhgueKKsaNYz2ch/Uce4T5OuPtqJImSxCOdt2jN3Hix7zDw8CNDY8j0K6exrDmyxy08o7r2lp8nDiPv8AUudBF8UqJqOp/uy7JJYXtb0JmDqLhw6gkc1KEzbr9tGtMcbzanqDZnSCoce9F4Rvdcjo4/rC0wLkXBC6nmmopuDrjQ6ZgNHNPQixB8l0Vuy2lNZTFkjrz05Ecp5uFvycv2mj2td0QbgiIgIiIIL+Ez6WH+VR/tKz+DX+c1n7Jn41efCZ9LD/ACqP9pWfwa/zms/ZM/Gg6AREQUamqjjbmke1jernBo9pWq4zvOwqmHeqmSO+jD+VPldug9ZCzm0WztNXxCGqj7SMODg3M9neAIBu1wPMrlTeNg8VHiVVTQgiNjhkaSXWDmNfa51Ns1tUHWWC4kypp4aiMODJWNkaHWDgHi4BAJF9eq+12LU8IJmmjjA453tbbzuVit3fyXQfu8P4AtR3ubA0ctPWYhle2pbHnzB5ynswAAWHT0RbRBsNDvIw6erioqeUzSSFwBY09mMjHPJLza+jSO7fiFb7X70MPw6TsZHPllHpRwhriy/0iXAA+F7rnPd/SVE2IU8VJL2Mzy9rZbXyNMbu0cB17PP/AMcVOM+43DnRFvaT9qbnti8OJceZbaxF+XHx5oM1srvTw6vkbDG98UrtGxzNDC49GuBLSfC91u64rxegko6mWBxtJBI5uYXGrHaOb52BC7C2arjPR0s7uMsMUh83sDj96DziW0VHT37ephjtxDpGg6crXvfwWH2f3h0NdVGlpXvkcGOeX5C2OzS0EXNiT3hwFtFpe+vYihjoqivjiy1HaMc6TPIc3aPDXXaXFo9K+gHBaZ8Hf5Uf+7yfjjQdGVdbFELyyMjHV7g0aeZWn45vXwqmB/8AkCZ30YB2t/taM/7lm9ptkaLEMgrIe17O+TvyMtmtf0HC/AcVyNjtIIamohb6McsjBfjZjy0X9QQdpsfcA8iLrTMV3q4RBcGqbIekTXSf9wGX3rcaf0G+Q+5RhvS3YU01K+eigbFURAvtGMolaNXNLRoXWuQbXuLc0G77IbVU2JQdvTE2ByuY4APY7o4AkajXQlZDGMUhpYZKid4ZHGLucfYABzJJAA5krlndbtecNrWvcfyEto5h+qTo/wA2nXyuOakDbHEZdoa9mHUTj8ThOaadurCeb7/OA1a0cySeGoCRtmt4mH183YU0jnSZS6xje0Wba+pHiFtixuz+BU9FCyCnjDGNFv1nHm5x+c49VkkBERAWk72ccNPR9kw2fUu7EEaFrCCZXDxyAtB6vC3ZQJvqxUuxNkV+7BALD9aZ2Zx/haz2INJxmYiCeb9I9tNHbkyMdpNbwLuzb7QpV3M4IKejZIR35h2pPgdGDyy6/aKjPFcOM1BhxbwfVVEbrfSlkAb7mqe6GIRhrWizWgNA8ALD7lGxle0TOqOZMybTpWzpnVHMmZNmlDFG3APMH71Ce+3Bg10NW0Wzfkn+JALmHztmH2QpqqjewWsbd4IauilhaWhxylhecrQ5rgdXctLj1ps0hDHdYMPqwO8WOjeerqd+VpJ5nJlH2Vuu7PHzBicGtmVF4H66XPehPnn0+2ViNtMBlpcLoYnsJLXyue9nfY3OdBnGmtx7FqVPiBY+J7TYsex4PQscCD7lKHZiLxE/M0HqAfavaAiIggv4TPpYf5VH+0rP4Nf5zWfsmfjV18Jh4z4eL6gTm3gTFb7j7FYfBzqWMqasve1gMTLZnBvz/FB0KvhKtDi1P+ni/wD0Z/VRdv42rpzQfFoJ4pJJZGB7WPa8tYy7ySAdO8GD2oJdXKG+X5ZrfrR/yWLqigiyRRtHBrGj2ABcrb4nA4zW2+kweyJgPvQdH7u/kug/d4fwBU95XyVX/sJPwr3u6cDhdBb/AC8XuYAVT3mOAwqvv+gePaLBBzzuV+WqPzm/kSLqxcpbljbGaO/WX3wSALq1ByXvb+V639oPwNXS+wfyZh/7rT/ymrmje58sVv1x+Bq6W2CN8Mw+3+Vp/dE0FBgN+XyNU/Wh/nMUU/B3+VH/ALvJ+ONS9vko3S4PVtYLloZIfqxva9x/hBK553a7Stw7EIqiS5j7zJMoucjxa4HOxyn1IOu1xntf+f1v7xP/ADXLozEt7eHhgFI51VUP0igjY8Fzz6IcSBYX481zPixkM83bf3vaP7Th6eY5+GnpX4IO1Kf0G+Q+5VFSpXAsYRwLR9y1PebtxHhdMXAtdUSAiGM6685HD6DfebBBAm+LBYKTE5mQPaWvtIY2/wCE5+rmHlr6QHIPA85F+DnjsJhmosrWTNPa5hxlYdDfqWGw8nDxVfZrdV2+H1D67WuqxnEj9XQu9KPXjcmxd4G3JQthtbUYXXNkAyzU0hDmnnlu17D4EXHkUHZKLG7O43DW08dTA7MyQX8Wn5zHdHA6FZJARF5keGgkkADiToAg9KAd4Wx9VVYtVzMLBGezDS4nW0TAQAAeBB4qYK/aFpBbBd7zoHWOUeOvpK1w2mEbddXHUk6n2qhm5ffpxTH1nzC7i42o6skfpHhEuyUZpXfEMRaGxySslp5Qe4J43B2XObZc1m2uBzHNS5kWF2vwKKphexzRZwsfA8nDoQVFWzO31Thk5o60umhY7LmOsjB81zD85trHKfVbgvXHzzk3W34o+8fm85sMU1aviU5BfbrzQVUc0bJYnh7Hi7XDgQVXyL77fDSldCVVyJkTZpbOFrk+sqMNucVifWMjlYHxMha9jHi7S98j2ufl4HutaBfhc9VJGNm0Yb9JwHq4n7lpO8bY19bFG+nIE8QIAJyh7Xalubkb6i+irW5PTmik+Pf8LEYN4pt79NHqsQZTtfLRPMDgCXRg5oZBbVr4jduoFuCwVfRRVTqKaniETqqV0L4W3yCVjoxmjvwa4St05EELN4Jusr5nAVThBHfW7myPP1WtJHrJ9qlDDcBipGMhibYM1DvnE8c5P0rpyefjwxEx3Rg4lsm99klxssAOgA9i9LF7PVrpYyHm7mHKT10BB9h9yyiuY8kZKReviVe9Jpaaz6ERF7eEb49uepqyZ09RV1j3u6viIaOTWjs9Gjosf/0Ew/8AzFV/FD/41LCIIn/6CYf/AJiq/ih/8a9R7h8PBB7eqNiDYuitp/8AWpWRBh9pcB+OQth+MT09nB2enf2bzYEZS6x019y0KbcTQvcXvqatznElznPiJJOpJJjuT4qVUQaXsnu7jw+Rj4qysexgcBBJK0w969+4GgXuSfNeNq93EeISSPmrKxrJMt4GStEIyAAWjLSOLc2vNbuiCKqfcXQxuD2VVYxzTdrmvia4EcwRHcFSBs3gvxOEQ9vNP3i7tJ39pJ3uWaw0CyqII52k3O0VbUy1Uk1Q18pzODHRhosANLsJ5dVltkdgI8Pka+Orq5GNaWiGWUOiAdzDA0AH+q3BEHx7QQQRcHQg6gg8QVFGPbi6KaQyU80lOHG5jDRIwX+iCQWjwuVLCINJ2C3a0mFkyNJmnIt2rwAWg8Qxo9G/M6nxWCq9xlBI98jqiqzPc5x70XFxuf8AD8VKaINX2R2Mbh5dkq6qZpYGBk8oexgHDI0NGXosJQ7oqRlVHVy1FVUyRuDgJ5GSAlvo5jkBIBsbX5KQ0QFoe2O6mixGoNTI+WOQtAd2RYA7LoHODmHW1h6gt8RBpWxW7eDDJTJBUVLg4EGJ72GMk27xa1ou4W0K3VEQFru18h/JM+a4uJ8S0DKPefYtiWB2psexbzzOPqDdfvCp/ITrjXnfpZ4n96v/AHpiMOIBPXl/qr4yKw7O3BVmvvxXNcfm16emWtkrFp2rPdcEHmoe3vbNONqpguWC0lubL3DvVc+o+ClpytqyEPaQRdW6cnovF49f4eZxRes0n2jT4P8AjknbS0RuYywyt55HNLQ63QOB9oHVTjkWr7D4NQ0ge2CFkUrvSOZznPHEZS4khv6o00W2Zltxlrkjqr4llzjmk9NvKnkTIqmZeZp2saXPc1rQLlziGgDqSdAFKNMLtD/hD9Zx9g/5VuHq2kxiKscJIHZ4mZmh44Odms4t6i7bX52VZgXPc7kxXNZrYK6xVXDXKi8XN1UaF7bGsrPy+qNJ3pUweq7GU5vQksCfouHAnwN7exbUtRqQ0MOfgRa3XwHUrZcND+yjz+nlbm87a3XQ/A8u2XHOOY7V8T+vpncysbi65REW+oiIiAiIgIiICIiAiIgIiICIiAiIgIiICIiAiIgLX9oNJY5Hehlc2/JpJBF+l+q2BU5Y7qty+PHIw2xTOtvpiydFuprIDTwIPkQV5dCslU4NEdezb6hb7lZSYVb0HOb5Ekew6LmL/wDnc9fwXifsvV5dPqtywqm5iqkys9JmcdWcfW0/6Lw6qb9CS/TIf/SzrcbmYrdNqT+3dZrlie8S1LeHBailkDix8Yzse0lrmubqC1w1B5adVHOF738UhAa58cwH6Vlz/E0tJ9amDFcP+MtLJWfkz8w8+fet9yx1PsvBH/dwxs+qxo9ptddX8XiyY8Gssd59KPLvF7xqUf1O+nEiO7FAz9bs3uPvfb3LTNoNrK2t/OZ3vbyZfKweOQWF/FT3/ZPgqUmzED/Tgid9aNjvvC0YmI9Ksx9XrYekDKKnaP0bT6y0E+8lbE2NWNCwQAMLbRi2Ww0bbS1hwCyHxqIC+dvtB9y4L5KmbHntFonvPZsVvusdPh7bGqTZHPJEQFhoZDw+yPnH3L1kfNoAWR83HRzh0A5DxWUpqSwAAsBwC0Pi/hbZf6nJjUeo/wBq2bP0do8vGH4expDzd7/pO1t9UcGrNNKoRQquAuuxYqY69NI1DPvebTuZfURF9HkREQEREBERAREQEREBERAREQEREBERAREQEREBERAXh0YPJe0QUHUrSqTqAK8RNDHnDQvBwwLJoo0nbGf2YF6GGhZFE1BtYtw8L1Hh0YNw0X62F1eImoNyptgAXsBfUUoEREBERAREQEREBERAREQEREBERAREQEREBERAREQEREH/2Q=="/>
          <p:cNvSpPr>
            <a:spLocks noChangeAspect="1" noChangeArrowheads="1"/>
          </p:cNvSpPr>
          <p:nvPr/>
        </p:nvSpPr>
        <p:spPr bwMode="auto">
          <a:xfrm>
            <a:off x="155575" y="-1143000"/>
            <a:ext cx="4810125" cy="23812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4" name="AutoShape 6" descr="data:image/jpeg;base64,/9j/4AAQSkZJRgABAQAAAQABAAD/2wCEAAkGBxISEhMSEhMWFRUWGRgYFxUXFxYVGBkYFRgdGBYWFxchHSggGBsmGxoVITIhJSkrMC4yFyMzOD8sNygtLisBCgoKDg0OGhAQGy8lHiUwMjIrNTAvMCsuNy4rLzcrKyswNS0tNS03LystLS83LS8vMDArNzIyKy8wMCstKy0tN//AABEIAJ4BPwMBIgACEQEDEQH/xAAcAAEAAQUBAQAAAAAAAAAAAAAABwMEBQYIAgH/xABJEAABAwIDBQQECQkHBAMAAAABAAIDBBEFEiEGBzFBURMiYXEygZGhCBQ1QlJygrGyIzRTYnN0krPRFTNDVMHD4Rei0/Ekg5P/xAAaAQEAAwEBAQAAAAAAAAAAAAAAAQQFBgID/8QAKxEBAAICAQQBAgUFAQAAAAAAAAECAxEEEiExQQVhoTJRcYHBIzOx0fAG/9oADAMBAAIRAxEAPwCcUREBERAREQEVOeZrGue9wa1oJc5xAAA1JJOgC1Gq24c/8ypjM39NK/4vF5tu10jx4hlj1Qbki0GbaTFLXbFRE/RMk34sv+ixke9p1PII8TonU7XaNmjf20Z8wBf2EnwQSiit8Prop42ywvbJG8Xa9puCFcICIiAiIgIiICIiAiIgIiICIiAiIgIiICIiAiIgIiICIiAiIgIiICIiAiIgi/eDjzZak0t7xU5aZG8nzEB7Q76TWNc024ZndWhYX+2/FaHiWMyS11Y1oc9xqJSA0FxIDiBYDU6BWsuLlpLXXa4aFrhYjzB1CCRv7b8VZ4rVR1ET4ZAC1wtryPJw6EFalg5nqnFkDC8j0joGt+s46BUtoX1FH3Zoy0kdw8Wu8nDQ2QZrcbta+lrPiMjiYZ3FrQToyUXykdA70T1Jb0XRy4koat0Usco9Jj2vB8WuDh7wu1qWYPYx44OaHD7QugqoiICIiAiIgIiICIiAiIgIiICIiAiIgIiICIiAiIgIiICIiAiIgIiICIiCANihFSNxOtkALhVuguTawz8L2NgXOF9Pmqw3q0bKqno8Qp23MhdG4NGYm17ajjlc2QetX2AYXJUSYxSyMJpZp5CJA4NLZmSkgtFjmHXyCkbBcGgpoWQsb3WCzQSTa5ubeZJJ6kqjn51MduiO8rWLjTaOqe0NGwGaPDcJpXaNkqCSXPbfvkEkubcE2a1rbXCq41IzE8EmqHtaHRh7tOAkhcQXNJ1s5t9P1rLaNpNm6aqjySNu29wLkWPDM08itb2kwuSmwZ9FRsuBcve513ujLi+SwtYuOg8r8188fyWK09Nu0/Z7vw7RG694+6Bl2RsQ8uw6gcTcmmpyT4mJt1xuuxthPkzD/wB1p/5LVpKTOoiICIiAiIgIiICIiAiIgIiICIiAiIgIiICIiAiIgIiICIiAiIgIiICpVdQ2Nj5HmzWNLnHoGi5PsVVRZv52vbTUnxKNw7apHeAOrIb94n6xGUeGbog1zdTtKaps8T2EPa982Zou200hcQfJzj6lIzWm3A+Y1B8lHPwd6HK2qqDwcWxt+wMzvxBS0+kbclji2/EWBbfqBy9S535L4i+S05ME958xP8Sv4eVqsVsxbozx9EdXW+7+qx+NU0jqafsR3uykyucDYuDDlA63PTRbLFSsBu4l5HC9rDyaNPWbqrVyAtXjhfC2rMXz27/lHj95TfmequMl1RuVxxtThcLQe/T/AJF45jJ6B8iwt18D0XPG32D/ABSvqIgLNzZ2fUk7zbeV7epZndBtRJQ1ulzFI20sYuS4N1zMA4vaMxA5i4GpC6VnuqUVKmqGSMbJG4OY8BzXA3BBFwQeYsqqAiIgLy94AuSAOp0C9KzxjDIqqF9PO3NHILObctuL34ggjUDggq/HIv0jP4m/1T45F+kZ/E3+q5v327GUuGyUxpGuY2Zsl2FzngGMt1BcSdQ/ryVtuX2RpsRqZm1QLo4ow4MDi27nOAFyNbAX4IOno3hwu0gjqDcL0sfgOCwUULaemZkiZmLW5nOtmcXHVxJ4k81kEBYTE9r6Cml7Gerhjk07jngEX4Zvo+uyza5I272drY8QqGywyufJK9zHBrn9o17iWlpA71xbTlwQdbNcCLjUHgV9WubusOnpsNpIan+9YyzgdS0FxLGH6rS1v2VsaAiIgIiICIiAiIgIiICIiAiIgIiICIvjjbU6BBitpsbbSQl9sz3HLFH9N54DwAALieQBXLG3uMGoqXXdnc0ntJbWzyH0iOjBYNa3kG873Ug7e7UGrnvG+zXZ44TpaOBus9R9oNuPAM8VqG73CRW4iHtZaGGzw3wbpEw9XE2JPOzkEx7D4X8SooITo8NzP+u/vOHqJt6lsIqSeCu6WgaNX949OQ/qr9rgOGijSdsKagjjdeHz3WdzhWtTRsdw7p6j/UJo2hjfhgueKKsaNYz2ch/Uce4T5OuPtqJImSxCOdt2jN3Hix7zDw8CNDY8j0K6exrDmyxy08o7r2lp8nDiPv8AUudBF8UqJqOp/uy7JJYXtb0JmDqLhw6gkc1KEzbr9tGtMcbzanqDZnSCoce9F4Rvdcjo4/rC0wLkXBC6nmmopuDrjQ6ZgNHNPQixB8l0Vuy2lNZTFkjrz05Ecp5uFvycv2mj2td0QbgiIgIiIIL+Ez6WH+VR/tKz+DX+c1n7Jn41efCZ9LD/ACqP9pWfwa/zms/ZM/Gg6AREQUamqjjbmke1jernBo9pWq4zvOwqmHeqmSO+jD+VPldug9ZCzm0WztNXxCGqj7SMODg3M9neAIBu1wPMrlTeNg8VHiVVTQgiNjhkaSXWDmNfa51Ns1tUHWWC4kypp4aiMODJWNkaHWDgHi4BAJF9eq+12LU8IJmmjjA453tbbzuVit3fyXQfu8P4AtR3ubA0ctPWYhle2pbHnzB5ynswAAWHT0RbRBsNDvIw6erioqeUzSSFwBY09mMjHPJLza+jSO7fiFb7X70MPw6TsZHPllHpRwhriy/0iXAA+F7rnPd/SVE2IU8VJL2Mzy9rZbXyNMbu0cB17PP/AMcVOM+43DnRFvaT9qbnti8OJceZbaxF+XHx5oM1srvTw6vkbDG98UrtGxzNDC49GuBLSfC91u64rxegko6mWBxtJBI5uYXGrHaOb52BC7C2arjPR0s7uMsMUh83sDj96DziW0VHT37ephjtxDpGg6crXvfwWH2f3h0NdVGlpXvkcGOeX5C2OzS0EXNiT3hwFtFpe+vYihjoqivjiy1HaMc6TPIc3aPDXXaXFo9K+gHBaZ8Hf5Uf+7yfjjQdGVdbFELyyMjHV7g0aeZWn45vXwqmB/8AkCZ30YB2t/taM/7lm9ptkaLEMgrIe17O+TvyMtmtf0HC/AcVyNjtIIamohb6McsjBfjZjy0X9QQdpsfcA8iLrTMV3q4RBcGqbIekTXSf9wGX3rcaf0G+Q+5RhvS3YU01K+eigbFURAvtGMolaNXNLRoXWuQbXuLc0G77IbVU2JQdvTE2ByuY4APY7o4AkajXQlZDGMUhpYZKid4ZHGLucfYABzJJAA5krlndbtecNrWvcfyEto5h+qTo/wA2nXyuOakDbHEZdoa9mHUTj8ThOaadurCeb7/OA1a0cySeGoCRtmt4mH183YU0jnSZS6xje0Wba+pHiFtixuz+BU9FCyCnjDGNFv1nHm5x+c49VkkBERAWk72ccNPR9kw2fUu7EEaFrCCZXDxyAtB6vC3ZQJvqxUuxNkV+7BALD9aZ2Zx/haz2INJxmYiCeb9I9tNHbkyMdpNbwLuzb7QpV3M4IKejZIR35h2pPgdGDyy6/aKjPFcOM1BhxbwfVVEbrfSlkAb7mqe6GIRhrWizWgNA8ALD7lGxle0TOqOZMybTpWzpnVHMmZNmlDFG3APMH71Ce+3Bg10NW0Wzfkn+JALmHztmH2QpqqjewWsbd4IauilhaWhxylhecrQ5rgdXctLj1ps0hDHdYMPqwO8WOjeerqd+VpJ5nJlH2Vuu7PHzBicGtmVF4H66XPehPnn0+2ViNtMBlpcLoYnsJLXyue9nfY3OdBnGmtx7FqVPiBY+J7TYsex4PQscCD7lKHZiLxE/M0HqAfavaAiIggv4TPpYf5VH+0rP4Nf5zWfsmfjV18Jh4z4eL6gTm3gTFb7j7FYfBzqWMqasve1gMTLZnBvz/FB0KvhKtDi1P+ni/wD0Z/VRdv42rpzQfFoJ4pJJZGB7WPa8tYy7ySAdO8GD2oJdXKG+X5ZrfrR/yWLqigiyRRtHBrGj2ABcrb4nA4zW2+kweyJgPvQdH7u/kug/d4fwBU95XyVX/sJPwr3u6cDhdBb/AC8XuYAVT3mOAwqvv+gePaLBBzzuV+WqPzm/kSLqxcpbljbGaO/WX3wSALq1ByXvb+V639oPwNXS+wfyZh/7rT/ymrmje58sVv1x+Bq6W2CN8Mw+3+Vp/dE0FBgN+XyNU/Wh/nMUU/B3+VH/ALvJ+ONS9vko3S4PVtYLloZIfqxva9x/hBK553a7Stw7EIqiS5j7zJMoucjxa4HOxyn1IOu1xntf+f1v7xP/ADXLozEt7eHhgFI51VUP0igjY8Fzz6IcSBYX481zPixkM83bf3vaP7Th6eY5+GnpX4IO1Kf0G+Q+5VFSpXAsYRwLR9y1PebtxHhdMXAtdUSAiGM6685HD6DfebBBAm+LBYKTE5mQPaWvtIY2/wCE5+rmHlr6QHIPA85F+DnjsJhmosrWTNPa5hxlYdDfqWGw8nDxVfZrdV2+H1D67WuqxnEj9XQu9KPXjcmxd4G3JQthtbUYXXNkAyzU0hDmnnlu17D4EXHkUHZKLG7O43DW08dTA7MyQX8Wn5zHdHA6FZJARF5keGgkkADiToAg9KAd4Wx9VVYtVzMLBGezDS4nW0TAQAAeBB4qYK/aFpBbBd7zoHWOUeOvpK1w2mEbddXHUk6n2qhm5ffpxTH1nzC7i42o6skfpHhEuyUZpXfEMRaGxySslp5Qe4J43B2XObZc1m2uBzHNS5kWF2vwKKphexzRZwsfA8nDoQVFWzO31Thk5o60umhY7LmOsjB81zD85trHKfVbgvXHzzk3W34o+8fm85sMU1aviU5BfbrzQVUc0bJYnh7Hi7XDgQVXyL77fDSldCVVyJkTZpbOFrk+sqMNucVifWMjlYHxMha9jHi7S98j2ufl4HutaBfhc9VJGNm0Yb9JwHq4n7lpO8bY19bFG+nIE8QIAJyh7Xalubkb6i+irW5PTmik+Pf8LEYN4pt79NHqsQZTtfLRPMDgCXRg5oZBbVr4jduoFuCwVfRRVTqKaniETqqV0L4W3yCVjoxmjvwa4St05EELN4Jusr5nAVThBHfW7myPP1WtJHrJ9qlDDcBipGMhibYM1DvnE8c5P0rpyefjwxEx3Rg4lsm99klxssAOgA9i9LF7PVrpYyHm7mHKT10BB9h9yyiuY8kZKReviVe9Jpaaz6ERF7eEb49uepqyZ09RV1j3u6viIaOTWjs9Gjosf/0Ew/8AzFV/FD/41LCIIn/6CYf/AJiq/ih/8a9R7h8PBB7eqNiDYuitp/8AWpWRBh9pcB+OQth+MT09nB2enf2bzYEZS6x019y0KbcTQvcXvqatznElznPiJJOpJJjuT4qVUQaXsnu7jw+Rj4qysexgcBBJK0w969+4GgXuSfNeNq93EeISSPmrKxrJMt4GStEIyAAWjLSOLc2vNbuiCKqfcXQxuD2VVYxzTdrmvia4EcwRHcFSBs3gvxOEQ9vNP3i7tJ39pJ3uWaw0CyqII52k3O0VbUy1Uk1Q18pzODHRhosANLsJ5dVltkdgI8Pka+Orq5GNaWiGWUOiAdzDA0AH+q3BEHx7QQQRcHQg6gg8QVFGPbi6KaQyU80lOHG5jDRIwX+iCQWjwuVLCINJ2C3a0mFkyNJmnIt2rwAWg8Qxo9G/M6nxWCq9xlBI98jqiqzPc5x70XFxuf8AD8VKaINX2R2Mbh5dkq6qZpYGBk8oexgHDI0NGXosJQ7oqRlVHVy1FVUyRuDgJ5GSAlvo5jkBIBsbX5KQ0QFoe2O6mixGoNTI+WOQtAd2RYA7LoHODmHW1h6gt8RBpWxW7eDDJTJBUVLg4EGJ72GMk27xa1ou4W0K3VEQFru18h/JM+a4uJ8S0DKPefYtiWB2psexbzzOPqDdfvCp/ITrjXnfpZ4n96v/AHpiMOIBPXl/qr4yKw7O3BVmvvxXNcfm16emWtkrFp2rPdcEHmoe3vbNONqpguWC0lubL3DvVc+o+ClpytqyEPaQRdW6cnovF49f4eZxRes0n2jT4P8AjknbS0RuYywyt55HNLQ63QOB9oHVTjkWr7D4NQ0ge2CFkUrvSOZznPHEZS4khv6o00W2Zltxlrkjqr4llzjmk9NvKnkTIqmZeZp2saXPc1rQLlziGgDqSdAFKNMLtD/hD9Zx9g/5VuHq2kxiKscJIHZ4mZmh44Odms4t6i7bX52VZgXPc7kxXNZrYK6xVXDXKi8XN1UaF7bGsrPy+qNJ3pUweq7GU5vQksCfouHAnwN7exbUtRqQ0MOfgRa3XwHUrZcND+yjz+nlbm87a3XQ/A8u2XHOOY7V8T+vpncysbi65REW+oiIiAiIgIiICIiAiIgIiICIiAiIgIiICIiAiIgLX9oNJY5Hehlc2/JpJBF+l+q2BU5Y7qty+PHIw2xTOtvpiydFuprIDTwIPkQV5dCslU4NEdezb6hb7lZSYVb0HOb5Ekew6LmL/wDnc9fwXifsvV5dPqtywqm5iqkys9JmcdWcfW0/6Lw6qb9CS/TIf/SzrcbmYrdNqT+3dZrlie8S1LeHBailkDix8Yzse0lrmubqC1w1B5adVHOF738UhAa58cwH6Vlz/E0tJ9amDFcP+MtLJWfkz8w8+fet9yx1PsvBH/dwxs+qxo9ptddX8XiyY8Gssd59KPLvF7xqUf1O+nEiO7FAz9bs3uPvfb3LTNoNrK2t/OZ3vbyZfKweOQWF/FT3/ZPgqUmzED/Tgid9aNjvvC0YmI9Ksx9XrYekDKKnaP0bT6y0E+8lbE2NWNCwQAMLbRi2Ww0bbS1hwCyHxqIC+dvtB9y4L5KmbHntFonvPZsVvusdPh7bGqTZHPJEQFhoZDw+yPnH3L1kfNoAWR83HRzh0A5DxWUpqSwAAsBwC0Pi/hbZf6nJjUeo/wBq2bP0do8vGH4expDzd7/pO1t9UcGrNNKoRQquAuuxYqY69NI1DPvebTuZfURF9HkREQEREBERAREQEREBERAREQEREBERAREQEREBERAXh0YPJe0QUHUrSqTqAK8RNDHnDQvBwwLJoo0nbGf2YF6GGhZFE1BtYtw8L1Hh0YNw0X62F1eImoNyptgAXsBfUUoEREBERAREQEREBERAREQEREBERAREQEREBERAREQEREH/2Q=="/>
          <p:cNvSpPr>
            <a:spLocks noChangeAspect="1" noChangeArrowheads="1"/>
          </p:cNvSpPr>
          <p:nvPr/>
        </p:nvSpPr>
        <p:spPr bwMode="auto">
          <a:xfrm>
            <a:off x="155575" y="-1143000"/>
            <a:ext cx="4810125" cy="23812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6" name="Picture 8" descr="http://www.ekonbilisim.com/images/logo-linux.png"/>
          <p:cNvPicPr>
            <a:picLocks noChangeAspect="1" noChangeArrowheads="1"/>
          </p:cNvPicPr>
          <p:nvPr/>
        </p:nvPicPr>
        <p:blipFill>
          <a:blip r:embed="rId4"/>
          <a:srcRect/>
          <a:stretch>
            <a:fillRect/>
          </a:stretch>
        </p:blipFill>
        <p:spPr bwMode="auto">
          <a:xfrm>
            <a:off x="6584544" y="5054105"/>
            <a:ext cx="2345174" cy="1160977"/>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heckerboard(across)">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SUDOKU</a:t>
            </a:r>
          </a:p>
        </p:txBody>
      </p:sp>
      <p:sp>
        <p:nvSpPr>
          <p:cNvPr id="3" name="2 İçerik Yer Tutucusu"/>
          <p:cNvSpPr>
            <a:spLocks noGrp="1"/>
          </p:cNvSpPr>
          <p:nvPr>
            <p:ph sz="quarter" idx="1"/>
          </p:nvPr>
        </p:nvSpPr>
        <p:spPr/>
        <p:txBody>
          <a:bodyPr/>
          <a:lstStyle/>
          <a:p>
            <a:r>
              <a:rPr lang="tr-TR" dirty="0"/>
              <a:t>Özyineleme ile çözmeye çok uygun bir algoritmadır.</a:t>
            </a:r>
          </a:p>
          <a:p>
            <a:r>
              <a:rPr lang="tr-TR" dirty="0"/>
              <a:t>İncelemeniz için derste yazılan kodlara kodları konulmuştur.</a:t>
            </a:r>
          </a:p>
          <a:p>
            <a:r>
              <a:rPr lang="tr-TR" dirty="0"/>
              <a:t>İlerleyen haftalarda derste birlikte kodlanması planlanmaktadır.</a:t>
            </a:r>
          </a:p>
        </p:txBody>
      </p:sp>
      <p:pic>
        <p:nvPicPr>
          <p:cNvPr id="4" name="3 Resim" descr="Sudoku_solved_by_bactracking.gif"/>
          <p:cNvPicPr>
            <a:picLocks noChangeAspect="1"/>
          </p:cNvPicPr>
          <p:nvPr/>
        </p:nvPicPr>
        <p:blipFill>
          <a:blip r:embed="rId2"/>
          <a:stretch>
            <a:fillRect/>
          </a:stretch>
        </p:blipFill>
        <p:spPr>
          <a:xfrm>
            <a:off x="5572132" y="3500438"/>
            <a:ext cx="2857520" cy="2857520"/>
          </a:xfrm>
          <a:prstGeom prst="rect">
            <a:avLst/>
          </a:prstGeom>
        </p:spPr>
      </p:pic>
      <p:pic>
        <p:nvPicPr>
          <p:cNvPr id="5" name="4 Resim" descr="Sudoku-cat-sudoku-8827891-500-375.jpg"/>
          <p:cNvPicPr>
            <a:picLocks noChangeAspect="1"/>
          </p:cNvPicPr>
          <p:nvPr/>
        </p:nvPicPr>
        <p:blipFill>
          <a:blip r:embed="rId3"/>
          <a:srcRect b="9604"/>
          <a:stretch>
            <a:fillRect/>
          </a:stretch>
        </p:blipFill>
        <p:spPr>
          <a:xfrm>
            <a:off x="571472" y="3500438"/>
            <a:ext cx="4214842" cy="2857521"/>
          </a:xfrm>
          <a:prstGeom prst="rect">
            <a:avLst/>
          </a:prstGeom>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1. ve 2. dersler</a:t>
            </a:r>
          </a:p>
        </p:txBody>
      </p:sp>
      <p:sp>
        <p:nvSpPr>
          <p:cNvPr id="3" name="2 İçerik Yer Tutucusu"/>
          <p:cNvSpPr>
            <a:spLocks noGrp="1"/>
          </p:cNvSpPr>
          <p:nvPr>
            <p:ph sz="quarter" idx="1"/>
          </p:nvPr>
        </p:nvSpPr>
        <p:spPr/>
        <p:txBody>
          <a:bodyPr>
            <a:normAutofit/>
          </a:bodyPr>
          <a:lstStyle/>
          <a:p>
            <a:pPr algn="ctr"/>
            <a:r>
              <a:rPr lang="tr-TR" sz="7200" dirty="0"/>
              <a:t>1. VE 2. DERSLER </a:t>
            </a:r>
          </a:p>
          <a:p>
            <a:pPr algn="ctr">
              <a:buNone/>
            </a:pPr>
            <a:r>
              <a:rPr lang="tr-TR" sz="7200" dirty="0"/>
              <a:t>YAPILMADI.</a:t>
            </a:r>
            <a:br>
              <a:rPr lang="tr-TR" sz="7200" dirty="0"/>
            </a:br>
            <a:r>
              <a:rPr lang="tr-TR" sz="3200" dirty="0"/>
              <a:t> </a:t>
            </a:r>
            <a:r>
              <a:rPr lang="tr-TR" sz="3200" i="1" dirty="0"/>
              <a:t>(detaylar için bkz. Piazza-&gt; Zaman Çizelgesi)</a:t>
            </a:r>
            <a:endParaRPr lang="tr-TR" sz="7200" i="1" dirty="0"/>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p:txBody>
          <a:bodyPr>
            <a:normAutofit/>
          </a:bodyPr>
          <a:lstStyle/>
          <a:p>
            <a:r>
              <a:rPr lang="tr-TR" dirty="0" err="1"/>
              <a:t>Fibonacci</a:t>
            </a:r>
            <a:r>
              <a:rPr lang="tr-TR" dirty="0"/>
              <a:t> sayı dizisi şu şekilde ilerler:</a:t>
            </a:r>
          </a:p>
          <a:p>
            <a:r>
              <a:rPr lang="tr-TR" dirty="0" err="1"/>
              <a:t>fibo</a:t>
            </a:r>
            <a:r>
              <a:rPr lang="tr-TR" dirty="0"/>
              <a:t>(0)=0, </a:t>
            </a:r>
            <a:r>
              <a:rPr lang="tr-TR" dirty="0" err="1"/>
              <a:t>fibo</a:t>
            </a:r>
            <a:r>
              <a:rPr lang="tr-TR" dirty="0"/>
              <a:t>(1) = 1, </a:t>
            </a:r>
            <a:r>
              <a:rPr lang="tr-TR" dirty="0" err="1"/>
              <a:t>fibo</a:t>
            </a:r>
            <a:r>
              <a:rPr lang="tr-TR" dirty="0"/>
              <a:t>(2) = 1, </a:t>
            </a:r>
            <a:r>
              <a:rPr lang="tr-TR" dirty="0" err="1"/>
              <a:t>fibo</a:t>
            </a:r>
            <a:r>
              <a:rPr lang="tr-TR" dirty="0"/>
              <a:t>(3) = 2, </a:t>
            </a:r>
            <a:r>
              <a:rPr lang="tr-TR" dirty="0" err="1"/>
              <a:t>fibo</a:t>
            </a:r>
            <a:r>
              <a:rPr lang="tr-TR" dirty="0"/>
              <a:t>(4)=3…</a:t>
            </a:r>
          </a:p>
          <a:p>
            <a:endParaRPr lang="tr-TR" dirty="0"/>
          </a:p>
          <a:p>
            <a:endParaRPr lang="tr-TR" dirty="0"/>
          </a:p>
          <a:p>
            <a:endParaRPr lang="tr-TR" dirty="0"/>
          </a:p>
          <a:p>
            <a:endParaRPr lang="tr-TR" dirty="0"/>
          </a:p>
          <a:p>
            <a:endParaRPr lang="tr-TR" dirty="0"/>
          </a:p>
          <a:p>
            <a:endParaRPr lang="tr-TR" dirty="0"/>
          </a:p>
          <a:p>
            <a:endParaRPr lang="tr-TR" dirty="0"/>
          </a:p>
        </p:txBody>
      </p:sp>
      <p:sp>
        <p:nvSpPr>
          <p:cNvPr id="65538" name="AutoShape 2"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0" name="AutoShape 4"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2" name="AutoShape 6"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 name="7 Resim" descr="Fibonacci2.jpg"/>
          <p:cNvPicPr>
            <a:picLocks noChangeAspect="1"/>
          </p:cNvPicPr>
          <p:nvPr/>
        </p:nvPicPr>
        <p:blipFill>
          <a:blip r:embed="rId3" cstate="print"/>
          <a:stretch>
            <a:fillRect/>
          </a:stretch>
        </p:blipFill>
        <p:spPr>
          <a:xfrm>
            <a:off x="6929454" y="2857496"/>
            <a:ext cx="1603817" cy="1834098"/>
          </a:xfrm>
          <a:prstGeom prst="rect">
            <a:avLst/>
          </a:prstGeom>
        </p:spPr>
      </p:pic>
      <p:pic>
        <p:nvPicPr>
          <p:cNvPr id="9" name="8 Resim" descr="bilgisayar.wmf"/>
          <p:cNvPicPr>
            <a:picLocks noChangeAspect="1"/>
          </p:cNvPicPr>
          <p:nvPr/>
        </p:nvPicPr>
        <p:blipFill>
          <a:blip r:embed="rId4"/>
          <a:stretch>
            <a:fillRect/>
          </a:stretch>
        </p:blipFill>
        <p:spPr>
          <a:xfrm>
            <a:off x="7858148" y="5000636"/>
            <a:ext cx="714380" cy="729420"/>
          </a:xfrm>
          <a:prstGeom prst="rect">
            <a:avLst/>
          </a:prstGeom>
        </p:spPr>
      </p:pic>
      <p:sp>
        <p:nvSpPr>
          <p:cNvPr id="10" name="9 Köşeleri Yuvarlanmış Dikdörtgen Belirtme Çizgisi"/>
          <p:cNvSpPr/>
          <p:nvPr/>
        </p:nvSpPr>
        <p:spPr>
          <a:xfrm>
            <a:off x="4643438" y="2357430"/>
            <a:ext cx="1928826" cy="1714512"/>
          </a:xfrm>
          <a:prstGeom prst="wedgeRoundRectCallout">
            <a:avLst>
              <a:gd name="adj1" fmla="val 86991"/>
              <a:gd name="adj2" fmla="val 2298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a:t>Ben </a:t>
            </a:r>
            <a:r>
              <a:rPr lang="tr-TR" sz="1600" dirty="0" err="1"/>
              <a:t>Fibonacci</a:t>
            </a:r>
            <a:r>
              <a:rPr lang="tr-TR" sz="1600" dirty="0"/>
              <a:t>. Tavşan </a:t>
            </a:r>
            <a:r>
              <a:rPr lang="tr-TR" sz="1600" dirty="0">
                <a:sym typeface="Wingdings" pitchFamily="2" charset="2"/>
              </a:rPr>
              <a:t>nüfus artışını modellemeye çalıştım. Sonra meşhur oldum.</a:t>
            </a:r>
            <a:endParaRPr lang="tr-TR" sz="1600" dirty="0"/>
          </a:p>
        </p:txBody>
      </p:sp>
      <p:sp>
        <p:nvSpPr>
          <p:cNvPr id="11" name="10 Yuvarlatılmış Dikdörtgen"/>
          <p:cNvSpPr/>
          <p:nvPr/>
        </p:nvSpPr>
        <p:spPr>
          <a:xfrm>
            <a:off x="4857752" y="4929198"/>
            <a:ext cx="2857520" cy="13573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err="1"/>
              <a:t>fibonacci</a:t>
            </a:r>
            <a:r>
              <a:rPr lang="tr-TR" dirty="0"/>
              <a:t> sayı dizisinin  ilgili bölümünün değerini özyinelemeli olarak hesaplayan kodu yazalım.</a:t>
            </a:r>
          </a:p>
        </p:txBody>
      </p:sp>
      <p:pic>
        <p:nvPicPr>
          <p:cNvPr id="12" name="11 Resim" descr="rabbit-clip-art-3.jpg.gif"/>
          <p:cNvPicPr>
            <a:picLocks noChangeAspect="1"/>
          </p:cNvPicPr>
          <p:nvPr/>
        </p:nvPicPr>
        <p:blipFill>
          <a:blip r:embed="rId5">
            <a:clrChange>
              <a:clrFrom>
                <a:srgbClr val="FFFFFF"/>
              </a:clrFrom>
              <a:clrTo>
                <a:srgbClr val="FFFFFF">
                  <a:alpha val="0"/>
                </a:srgbClr>
              </a:clrTo>
            </a:clrChange>
          </a:blip>
          <a:stretch>
            <a:fillRect/>
          </a:stretch>
        </p:blipFill>
        <p:spPr>
          <a:xfrm>
            <a:off x="6858016" y="3786190"/>
            <a:ext cx="1143008" cy="1143008"/>
          </a:xfrm>
          <a:prstGeom prst="rect">
            <a:avLst/>
          </a:prstGeom>
        </p:spPr>
      </p:pic>
      <p:pic>
        <p:nvPicPr>
          <p:cNvPr id="14" name="13 Resim" descr="fibrab.gif"/>
          <p:cNvPicPr>
            <a:picLocks noChangeAspect="1"/>
          </p:cNvPicPr>
          <p:nvPr/>
        </p:nvPicPr>
        <p:blipFill>
          <a:blip r:embed="rId6"/>
          <a:stretch>
            <a:fillRect/>
          </a:stretch>
        </p:blipFill>
        <p:spPr>
          <a:xfrm>
            <a:off x="500034" y="3143247"/>
            <a:ext cx="4042800" cy="3137958"/>
          </a:xfrm>
          <a:prstGeom prst="rect">
            <a:avLst/>
          </a:prstGeom>
          <a:ln>
            <a:solidFill>
              <a:srgbClr val="C00000"/>
            </a:solidFill>
          </a:ln>
        </p:spPr>
      </p:pic>
      <p:pic>
        <p:nvPicPr>
          <p:cNvPr id="7" name="6 Resim" descr="Sayi-oruntuleri-fibonacci-sayi-dizisi.jpg"/>
          <p:cNvPicPr>
            <a:picLocks noChangeAspect="1"/>
          </p:cNvPicPr>
          <p:nvPr/>
        </p:nvPicPr>
        <p:blipFill>
          <a:blip r:embed="rId7"/>
          <a:srcRect b="18287"/>
          <a:stretch>
            <a:fillRect/>
          </a:stretch>
        </p:blipFill>
        <p:spPr>
          <a:xfrm>
            <a:off x="500034" y="2143116"/>
            <a:ext cx="4042422" cy="1000132"/>
          </a:xfrm>
          <a:prstGeom prst="rect">
            <a:avLst/>
          </a:prstGeom>
          <a:ln>
            <a:solidFill>
              <a:srgbClr val="C00000"/>
            </a:solidFill>
          </a:ln>
        </p:spPr>
      </p:pic>
      <p:sp>
        <p:nvSpPr>
          <p:cNvPr id="15" name="14 Yuvarlatılmış Dikdörtgen"/>
          <p:cNvSpPr/>
          <p:nvPr/>
        </p:nvSpPr>
        <p:spPr>
          <a:xfrm>
            <a:off x="5786446" y="500042"/>
            <a:ext cx="2857520"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Bu kodu özyinelemeli kodlamanın sakıncası ne olabilir?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Fibonacci</a:t>
            </a:r>
            <a:r>
              <a:rPr lang="tr-TR" dirty="0"/>
              <a:t> (özyinelemenin kötü örneği)</a:t>
            </a:r>
          </a:p>
        </p:txBody>
      </p:sp>
      <p:pic>
        <p:nvPicPr>
          <p:cNvPr id="4" name="3 İçerik Yer Tutucusu" descr="fibonacci.gif"/>
          <p:cNvPicPr>
            <a:picLocks noGrp="1" noChangeAspect="1"/>
          </p:cNvPicPr>
          <p:nvPr>
            <p:ph sz="quarter" idx="1"/>
          </p:nvPr>
        </p:nvPicPr>
        <p:blipFill>
          <a:blip r:embed="rId2"/>
          <a:stretch>
            <a:fillRect/>
          </a:stretch>
        </p:blipFill>
        <p:spPr>
          <a:xfrm>
            <a:off x="1714500" y="1868487"/>
            <a:ext cx="5715000" cy="3638550"/>
          </a:xfrm>
        </p:spPr>
      </p:pic>
      <p:sp>
        <p:nvSpPr>
          <p:cNvPr id="5" name="4 Metin kutusu"/>
          <p:cNvSpPr txBox="1"/>
          <p:nvPr/>
        </p:nvSpPr>
        <p:spPr>
          <a:xfrm>
            <a:off x="214282" y="5500702"/>
            <a:ext cx="8643998" cy="830997"/>
          </a:xfrm>
          <a:prstGeom prst="rect">
            <a:avLst/>
          </a:prstGeom>
          <a:noFill/>
        </p:spPr>
        <p:txBody>
          <a:bodyPr wrap="square" rtlCol="0">
            <a:spAutoFit/>
          </a:bodyPr>
          <a:lstStyle/>
          <a:p>
            <a:pPr>
              <a:buFont typeface="Arial" pitchFamily="34" charset="0"/>
              <a:buChar char="•"/>
            </a:pPr>
            <a:r>
              <a:rPr lang="tr-TR" sz="1600" dirty="0"/>
              <a:t>Aynı işlemi örneği </a:t>
            </a:r>
            <a:r>
              <a:rPr lang="tr-TR" sz="1600" dirty="0" err="1"/>
              <a:t>fib</a:t>
            </a:r>
            <a:r>
              <a:rPr lang="tr-TR" sz="1600" dirty="0"/>
              <a:t>(2) hesabını iki kez yaptırıyor. Biri soldaki solda, biri sağdaki dalda…</a:t>
            </a:r>
          </a:p>
          <a:p>
            <a:pPr>
              <a:buFont typeface="Arial" pitchFamily="34" charset="0"/>
              <a:buChar char="•"/>
            </a:pPr>
            <a:r>
              <a:rPr lang="tr-TR" sz="1600" dirty="0"/>
              <a:t>Fonksiyona bir dizi göndermek ve "Eğer aradığın o dizide varsa oradan çek, değilse(örn. 0 varsa) hesapla ve oraya yaz" şeklinde yine özyinelemeli bir </a:t>
            </a:r>
            <a:r>
              <a:rPr lang="tr-TR" sz="1600" dirty="0" err="1"/>
              <a:t>Fibonacci</a:t>
            </a:r>
            <a:r>
              <a:rPr lang="tr-TR" sz="1600" dirty="0"/>
              <a:t> çözümü kurgulamak da mümkün.</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3.ders sonu</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5357826"/>
            <a:ext cx="8229600" cy="990600"/>
          </a:xfrm>
        </p:spPr>
        <p:txBody>
          <a:bodyPr/>
          <a:lstStyle/>
          <a:p>
            <a:r>
              <a:rPr lang="tr-TR" dirty="0"/>
              <a:t>Alıştırma</a:t>
            </a:r>
          </a:p>
        </p:txBody>
      </p:sp>
      <p:pic>
        <p:nvPicPr>
          <p:cNvPr id="4" name="3 Resim" descr="soru.jpg"/>
          <p:cNvPicPr>
            <a:picLocks noChangeAspect="1"/>
          </p:cNvPicPr>
          <p:nvPr/>
        </p:nvPicPr>
        <p:blipFill>
          <a:blip r:embed="rId2"/>
          <a:stretch>
            <a:fillRect/>
          </a:stretch>
        </p:blipFill>
        <p:spPr>
          <a:xfrm>
            <a:off x="1500166" y="3857628"/>
            <a:ext cx="2371344" cy="1780032"/>
          </a:xfrm>
          <a:prstGeom prst="rect">
            <a:avLst/>
          </a:prstGeom>
        </p:spPr>
      </p:pic>
      <p:sp>
        <p:nvSpPr>
          <p:cNvPr id="5" name="4 Dikdörtgen"/>
          <p:cNvSpPr/>
          <p:nvPr/>
        </p:nvSpPr>
        <p:spPr>
          <a:xfrm>
            <a:off x="500034" y="571480"/>
            <a:ext cx="4572000" cy="3139321"/>
          </a:xfrm>
          <a:prstGeom prst="rect">
            <a:avLst/>
          </a:prstGeom>
        </p:spPr>
        <p:txBody>
          <a:bodyPr>
            <a:spAutoFit/>
          </a:bodyPr>
          <a:lstStyle/>
          <a:p>
            <a:r>
              <a:rPr lang="tr-TR" dirty="0"/>
              <a:t>#</a:t>
            </a:r>
            <a:r>
              <a:rPr lang="tr-TR" dirty="0" err="1"/>
              <a:t>include</a:t>
            </a:r>
            <a:r>
              <a:rPr lang="tr-TR" dirty="0"/>
              <a:t> &lt;</a:t>
            </a:r>
            <a:r>
              <a:rPr lang="tr-TR" dirty="0" err="1"/>
              <a:t>stdio</a:t>
            </a:r>
            <a:r>
              <a:rPr lang="tr-TR" dirty="0"/>
              <a:t>.h&gt;</a:t>
            </a:r>
          </a:p>
          <a:p>
            <a:r>
              <a:rPr lang="tr-TR" dirty="0" err="1"/>
              <a:t>int</a:t>
            </a:r>
            <a:r>
              <a:rPr lang="tr-TR" dirty="0"/>
              <a:t> topla(</a:t>
            </a:r>
            <a:r>
              <a:rPr lang="tr-TR" dirty="0" err="1"/>
              <a:t>int</a:t>
            </a:r>
            <a:r>
              <a:rPr lang="tr-TR" dirty="0"/>
              <a:t>);</a:t>
            </a:r>
          </a:p>
          <a:p>
            <a:r>
              <a:rPr lang="tr-TR" dirty="0" err="1"/>
              <a:t>int</a:t>
            </a:r>
            <a:r>
              <a:rPr lang="tr-TR" dirty="0"/>
              <a:t> </a:t>
            </a:r>
            <a:r>
              <a:rPr lang="tr-TR" dirty="0" err="1"/>
              <a:t>main</a:t>
            </a:r>
            <a:r>
              <a:rPr lang="tr-TR" dirty="0"/>
              <a:t>()</a:t>
            </a:r>
          </a:p>
          <a:p>
            <a:r>
              <a:rPr lang="tr-TR" dirty="0"/>
              <a:t>{	</a:t>
            </a:r>
          </a:p>
          <a:p>
            <a:r>
              <a:rPr lang="tr-TR" dirty="0"/>
              <a:t>	</a:t>
            </a:r>
            <a:r>
              <a:rPr lang="tr-TR" dirty="0" err="1"/>
              <a:t>printf</a:t>
            </a:r>
            <a:r>
              <a:rPr lang="tr-TR" dirty="0"/>
              <a:t>("%d", topla(5));</a:t>
            </a:r>
          </a:p>
          <a:p>
            <a:r>
              <a:rPr lang="tr-TR" dirty="0"/>
              <a:t>	</a:t>
            </a:r>
            <a:r>
              <a:rPr lang="tr-TR" dirty="0" err="1"/>
              <a:t>return</a:t>
            </a:r>
            <a:r>
              <a:rPr lang="tr-TR" dirty="0"/>
              <a:t> 0;</a:t>
            </a:r>
          </a:p>
          <a:p>
            <a:r>
              <a:rPr lang="tr-TR" dirty="0"/>
              <a:t>}</a:t>
            </a:r>
          </a:p>
          <a:p>
            <a:r>
              <a:rPr lang="tr-TR" dirty="0" err="1"/>
              <a:t>int</a:t>
            </a:r>
            <a:r>
              <a:rPr lang="tr-TR" dirty="0"/>
              <a:t> topla(</a:t>
            </a:r>
            <a:r>
              <a:rPr lang="tr-TR" dirty="0" err="1"/>
              <a:t>int</a:t>
            </a:r>
            <a:r>
              <a:rPr lang="tr-TR" dirty="0"/>
              <a:t> x)</a:t>
            </a:r>
          </a:p>
          <a:p>
            <a:r>
              <a:rPr lang="tr-TR" dirty="0"/>
              <a:t>{</a:t>
            </a:r>
          </a:p>
          <a:p>
            <a:r>
              <a:rPr lang="tr-TR" dirty="0"/>
              <a:t>	</a:t>
            </a:r>
            <a:r>
              <a:rPr lang="tr-TR" dirty="0" err="1"/>
              <a:t>return</a:t>
            </a:r>
            <a:r>
              <a:rPr lang="tr-TR" dirty="0"/>
              <a:t> x + topla(x-1);	</a:t>
            </a:r>
          </a:p>
          <a:p>
            <a:r>
              <a:rPr lang="tr-TR" dirty="0"/>
              <a:t>}</a:t>
            </a:r>
          </a:p>
        </p:txBody>
      </p:sp>
      <p:sp>
        <p:nvSpPr>
          <p:cNvPr id="6" name="5 Yuvarlatılmış Dikdörtgen"/>
          <p:cNvSpPr/>
          <p:nvPr/>
        </p:nvSpPr>
        <p:spPr>
          <a:xfrm>
            <a:off x="5214942" y="428604"/>
            <a:ext cx="3286148" cy="2214578"/>
          </a:xfrm>
          <a:prstGeom prst="roundRect">
            <a:avLst>
              <a:gd name="adj" fmla="val 1207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a:t>HATA2</a:t>
            </a:r>
            <a:br>
              <a:rPr lang="tr-TR" dirty="0"/>
            </a:br>
            <a:r>
              <a:rPr lang="tr-TR" dirty="0"/>
              <a:t>Temel olgu kısmı atlandığı için topla(5) topla(4)’ü, topla(4) topla(3)’ü… çağırır ve bu kod çökene kadar gider. </a:t>
            </a:r>
            <a:r>
              <a:rPr lang="tr-TR" dirty="0" err="1"/>
              <a:t>RAMde</a:t>
            </a:r>
            <a:r>
              <a:rPr lang="tr-TR" dirty="0"/>
              <a:t> yeni bir fonksiyon için yeterli yer kalmadığında kod çöker.</a:t>
            </a:r>
          </a:p>
        </p:txBody>
      </p:sp>
      <p:sp>
        <p:nvSpPr>
          <p:cNvPr id="7" name="6 Yuvarlatılmış Dikdörtgen"/>
          <p:cNvSpPr/>
          <p:nvPr/>
        </p:nvSpPr>
        <p:spPr>
          <a:xfrm>
            <a:off x="5286380" y="4357694"/>
            <a:ext cx="3357586" cy="20002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Bu uygulama değerlendirilirken hata numarası doğru ise tam puan verilecektir. Ancak sınavda hata numarası ile birlikte yapılan açıklamanın da doğru olması </a:t>
            </a:r>
            <a:r>
              <a:rPr lang="tr-TR" b="1" dirty="0"/>
              <a:t>gerekir.</a:t>
            </a:r>
          </a:p>
        </p:txBody>
      </p:sp>
      <p:sp>
        <p:nvSpPr>
          <p:cNvPr id="8" name="7 Metin kutusu"/>
          <p:cNvSpPr txBox="1"/>
          <p:nvPr/>
        </p:nvSpPr>
        <p:spPr>
          <a:xfrm>
            <a:off x="4714876" y="2714620"/>
            <a:ext cx="4000528" cy="1600438"/>
          </a:xfrm>
          <a:prstGeom prst="rect">
            <a:avLst/>
          </a:prstGeom>
          <a:noFill/>
        </p:spPr>
        <p:txBody>
          <a:bodyPr wrap="square" rtlCol="0">
            <a:spAutoFit/>
          </a:bodyPr>
          <a:lstStyle/>
          <a:p>
            <a:r>
              <a:rPr lang="tr-TR" sz="1400" i="1" dirty="0"/>
              <a:t>HATA3 OLDUĞU DA DÜŞÜNÜLEBİLİR ANCAK  SONSUZ BİR DÖNGÜ DEĞİLDİR  kod </a:t>
            </a:r>
            <a:r>
              <a:rPr lang="tr-TR" sz="1400" i="1" dirty="0" err="1"/>
              <a:t>for</a:t>
            </a:r>
            <a:r>
              <a:rPr lang="tr-TR" sz="1400" i="1" dirty="0"/>
              <a:t> döngüsündeki gibi aynı yerde dönmüyor, yeni bir “sekmede” kendini çağırıyor, yeni açılan parça da başka bir “</a:t>
            </a:r>
            <a:r>
              <a:rPr lang="tr-TR" sz="1400" i="1" dirty="0" err="1"/>
              <a:t>sekme”yi</a:t>
            </a:r>
            <a:r>
              <a:rPr lang="tr-TR" sz="1400" i="1" dirty="0"/>
              <a:t> çağırıyor ve bu durum </a:t>
            </a:r>
            <a:r>
              <a:rPr lang="tr-TR" sz="1400" i="1" dirty="0" err="1"/>
              <a:t>RAM’de</a:t>
            </a:r>
            <a:r>
              <a:rPr lang="tr-TR" sz="1400" i="1" dirty="0"/>
              <a:t> sürekli yeni fonksiyon için yer ayrılması demek olup zamanla </a:t>
            </a:r>
            <a:r>
              <a:rPr lang="tr-TR" sz="1400" b="1" i="1" dirty="0"/>
              <a:t>kod çöküyor.</a:t>
            </a:r>
          </a:p>
        </p:txBody>
      </p:sp>
      <p:sp>
        <p:nvSpPr>
          <p:cNvPr id="9" name="8 Metin kutusu"/>
          <p:cNvSpPr txBox="1"/>
          <p:nvPr/>
        </p:nvSpPr>
        <p:spPr>
          <a:xfrm>
            <a:off x="2571736" y="500042"/>
            <a:ext cx="2071702"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000" b="1" dirty="0"/>
              <a:t>Hata 3 mü </a:t>
            </a:r>
            <a:br>
              <a:rPr lang="tr-TR" sz="2000" b="1" dirty="0"/>
            </a:br>
            <a:r>
              <a:rPr lang="tr-TR" sz="2000" b="1" dirty="0"/>
              <a:t>Hata 2 mi?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kran Alıntısıq.JPG"/>
          <p:cNvPicPr>
            <a:picLocks noChangeAspect="1"/>
          </p:cNvPicPr>
          <p:nvPr/>
        </p:nvPicPr>
        <p:blipFill>
          <a:blip r:embed="rId2"/>
          <a:stretch>
            <a:fillRect/>
          </a:stretch>
        </p:blipFill>
        <p:spPr>
          <a:xfrm>
            <a:off x="4000496" y="1285860"/>
            <a:ext cx="4950673" cy="2880288"/>
          </a:xfrm>
          <a:prstGeom prst="rect">
            <a:avLst/>
          </a:prstGeom>
        </p:spPr>
      </p:pic>
      <p:sp>
        <p:nvSpPr>
          <p:cNvPr id="4" name="3 Başlık"/>
          <p:cNvSpPr>
            <a:spLocks noGrp="1"/>
          </p:cNvSpPr>
          <p:nvPr>
            <p:ph type="title"/>
          </p:nvPr>
        </p:nvSpPr>
        <p:spPr/>
        <p:txBody>
          <a:bodyPr/>
          <a:lstStyle/>
          <a:p>
            <a:r>
              <a:rPr lang="tr-TR" dirty="0"/>
              <a:t>Bunu biliyor musunuz?</a:t>
            </a:r>
          </a:p>
        </p:txBody>
      </p:sp>
      <p:sp>
        <p:nvSpPr>
          <p:cNvPr id="5" name="4 İçerik Yer Tutucusu"/>
          <p:cNvSpPr>
            <a:spLocks noGrp="1"/>
          </p:cNvSpPr>
          <p:nvPr>
            <p:ph sz="quarter" idx="1"/>
          </p:nvPr>
        </p:nvSpPr>
        <p:spPr>
          <a:xfrm>
            <a:off x="457200" y="1219200"/>
            <a:ext cx="3543296" cy="4937760"/>
          </a:xfrm>
        </p:spPr>
        <p:txBody>
          <a:bodyPr>
            <a:normAutofit fontScale="92500"/>
          </a:bodyPr>
          <a:lstStyle/>
          <a:p>
            <a:r>
              <a:rPr lang="tr-TR" dirty="0"/>
              <a:t>Bu </a:t>
            </a:r>
            <a:r>
              <a:rPr lang="tr-TR" i="1" dirty="0" err="1"/>
              <a:t>tweet</a:t>
            </a:r>
            <a:r>
              <a:rPr lang="tr-TR" dirty="0" err="1"/>
              <a:t>'deki</a:t>
            </a:r>
            <a:r>
              <a:rPr lang="tr-TR" dirty="0"/>
              <a:t> 7 hatayı bulunuz.</a:t>
            </a:r>
          </a:p>
          <a:p>
            <a:pPr marL="731520" lvl="1" indent="-457200">
              <a:buFont typeface="+mj-lt"/>
              <a:buAutoNum type="arabicPeriod"/>
            </a:pPr>
            <a:r>
              <a:rPr lang="tr-TR" sz="1600" dirty="0"/>
              <a:t>Doğrusu sınıf == 4 veya sınıf ==5 … şeklinde olmalı</a:t>
            </a:r>
          </a:p>
          <a:p>
            <a:pPr marL="731520" lvl="1" indent="-457200">
              <a:buFont typeface="+mj-lt"/>
              <a:buAutoNum type="arabicPeriod"/>
            </a:pPr>
            <a:r>
              <a:rPr lang="tr-TR" sz="1600" dirty="0"/>
              <a:t>O kadar uzun il satırı yerine </a:t>
            </a:r>
            <a:br>
              <a:rPr lang="tr-TR" sz="1600" dirty="0"/>
            </a:br>
            <a:r>
              <a:rPr lang="tr-TR" sz="1600" dirty="0"/>
              <a:t>		bir dizi, bir </a:t>
            </a:r>
            <a:r>
              <a:rPr lang="tr-TR" sz="1600" dirty="0" err="1"/>
              <a:t>for</a:t>
            </a:r>
            <a:r>
              <a:rPr lang="tr-TR" sz="1600" dirty="0"/>
              <a:t>…</a:t>
            </a:r>
          </a:p>
          <a:p>
            <a:pPr marL="731520" lvl="1" indent="-457200">
              <a:buFont typeface="+mj-lt"/>
              <a:buAutoNum type="arabicPeriod"/>
            </a:pPr>
            <a:r>
              <a:rPr lang="tr-TR" sz="1600" i="1" dirty="0"/>
              <a:t>İçin (yani </a:t>
            </a:r>
            <a:r>
              <a:rPr lang="tr-TR" sz="1600" i="1" dirty="0" err="1"/>
              <a:t>for</a:t>
            </a:r>
            <a:r>
              <a:rPr lang="tr-TR" sz="1600" i="1" dirty="0"/>
              <a:t>) </a:t>
            </a:r>
            <a:r>
              <a:rPr lang="tr-TR" sz="1600" dirty="0"/>
              <a:t>için için ağlıyor. Üç öbek yok.</a:t>
            </a:r>
          </a:p>
          <a:p>
            <a:pPr marL="731520" lvl="1" indent="-457200">
              <a:buFont typeface="+mj-lt"/>
              <a:buAutoNum type="arabicPeriod"/>
            </a:pPr>
            <a:r>
              <a:rPr lang="tr-TR" sz="1600" b="1" dirty="0"/>
              <a:t>=&lt; nedir? &lt;= olacak</a:t>
            </a:r>
          </a:p>
          <a:p>
            <a:pPr marL="731520" lvl="1" indent="-457200">
              <a:buFont typeface="+mj-lt"/>
              <a:buAutoNum type="arabicPeriod"/>
            </a:pPr>
            <a:r>
              <a:rPr lang="tr-TR" sz="1600" dirty="0"/>
              <a:t>Girinti yok</a:t>
            </a:r>
          </a:p>
          <a:p>
            <a:pPr marL="731520" lvl="1" indent="-457200">
              <a:buFont typeface="+mj-lt"/>
              <a:buAutoNum type="arabicPeriod"/>
            </a:pPr>
            <a:r>
              <a:rPr lang="tr-TR" sz="1600" dirty="0"/>
              <a:t>Değişken isimlendirmeleri tutarsız (sınıf ve Sınav – büyük küçük harf)</a:t>
            </a:r>
          </a:p>
          <a:p>
            <a:pPr marL="731520" lvl="1" indent="-457200">
              <a:buFont typeface="+mj-lt"/>
              <a:buAutoNum type="arabicPeriod"/>
            </a:pPr>
            <a:r>
              <a:rPr lang="tr-TR" sz="1600" dirty="0"/>
              <a:t>Dizilerde [] yerine () kullanımı. Fonksiyona değil ki () olsun.</a:t>
            </a:r>
          </a:p>
          <a:p>
            <a:pPr marL="731520" lvl="1" indent="-457200">
              <a:buNone/>
            </a:pPr>
            <a:endParaRPr lang="tr-TR" sz="1600" dirty="0"/>
          </a:p>
          <a:p>
            <a:pPr marL="731520" lvl="1" indent="-457200">
              <a:buNone/>
            </a:pPr>
            <a:r>
              <a:rPr lang="tr-TR" sz="1600" dirty="0"/>
              <a:t>İNSANLARIN İLGİSİNİ ÇEKMEK İÇİN</a:t>
            </a:r>
          </a:p>
          <a:p>
            <a:pPr marL="731520" lvl="1" indent="-457200">
              <a:buNone/>
            </a:pPr>
            <a:r>
              <a:rPr lang="tr-TR" sz="1600" dirty="0"/>
              <a:t>GÜZEL BİR YAKLAŞIM</a:t>
            </a:r>
          </a:p>
          <a:p>
            <a:pPr marL="731520" lvl="1" indent="-457200">
              <a:buNone/>
            </a:pPr>
            <a:endParaRPr lang="tr-TR" sz="1600" dirty="0"/>
          </a:p>
        </p:txBody>
      </p:sp>
      <p:pic>
        <p:nvPicPr>
          <p:cNvPr id="1026" name="Picture 2" descr="Image result for TWEET"/>
          <p:cNvPicPr>
            <a:picLocks noChangeAspect="1" noChangeArrowheads="1"/>
          </p:cNvPicPr>
          <p:nvPr/>
        </p:nvPicPr>
        <p:blipFill>
          <a:blip r:embed="rId3"/>
          <a:srcRect/>
          <a:stretch>
            <a:fillRect/>
          </a:stretch>
        </p:blipFill>
        <p:spPr bwMode="auto">
          <a:xfrm>
            <a:off x="6786578" y="4429132"/>
            <a:ext cx="1666860" cy="1666860"/>
          </a:xfrm>
          <a:prstGeom prst="rect">
            <a:avLst/>
          </a:prstGeom>
          <a:noFill/>
        </p:spPr>
      </p:pic>
      <p:pic>
        <p:nvPicPr>
          <p:cNvPr id="2" name="Picture 2"/>
          <p:cNvPicPr>
            <a:picLocks noChangeAspect="1" noChangeArrowheads="1"/>
          </p:cNvPicPr>
          <p:nvPr/>
        </p:nvPicPr>
        <p:blipFill>
          <a:blip r:embed="rId4" cstate="print"/>
          <a:srcRect/>
          <a:stretch>
            <a:fillRect/>
          </a:stretch>
        </p:blipFill>
        <p:spPr bwMode="auto">
          <a:xfrm>
            <a:off x="4500562" y="4286256"/>
            <a:ext cx="2072128" cy="2089140"/>
          </a:xfrm>
          <a:prstGeom prst="rect">
            <a:avLst/>
          </a:prstGeom>
          <a:noFill/>
          <a:ln w="9525">
            <a:noFill/>
            <a:miter lim="800000"/>
            <a:headEnd/>
            <a:tailEnd/>
          </a:ln>
          <a:effectLst/>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400" dirty="0">
                <a:solidFill>
                  <a:schemeClr val="tx1"/>
                </a:solidFill>
              </a:rPr>
              <a:t> </a:t>
            </a:r>
            <a:r>
              <a:rPr lang="tr-TR" dirty="0">
                <a:solidFill>
                  <a:schemeClr val="tx1"/>
                </a:solidFill>
              </a:rPr>
              <a:t>Özyineleme döngüye benzer bir yapıdır. Dolayısıyla özyinelemenin de döngü yapılarında yaşanabilecek bazı problemlere açık olduğunu söylemek gerekir.</a:t>
            </a:r>
          </a:p>
          <a:p>
            <a:pPr algn="just">
              <a:buFontTx/>
              <a:buChar char="-"/>
            </a:pPr>
            <a:endParaRPr lang="tr-TR" dirty="0">
              <a:solidFill>
                <a:schemeClr val="tx1"/>
              </a:solidFill>
            </a:endParaRPr>
          </a:p>
          <a:p>
            <a:pPr algn="just">
              <a:buFontTx/>
              <a:buChar char="-"/>
            </a:pPr>
            <a:r>
              <a:rPr lang="tr-TR" dirty="0">
                <a:solidFill>
                  <a:schemeClr val="tx1"/>
                </a:solidFill>
              </a:rPr>
              <a:t> Bir problemi özyineleme ile ifade etmek için iki durumun sağlanması gerekir.</a:t>
            </a:r>
          </a:p>
          <a:p>
            <a:pPr algn="just">
              <a:buFontTx/>
              <a:buChar char="-"/>
            </a:pPr>
            <a:endParaRPr lang="tr-TR" dirty="0">
              <a:solidFill>
                <a:schemeClr val="tx1"/>
              </a:solidFill>
            </a:endParaRPr>
          </a:p>
          <a:p>
            <a:pPr marL="342900" indent="-342900" algn="just">
              <a:buFont typeface="Wingdings" panose="05000000000000000000" pitchFamily="2" charset="2"/>
              <a:buChar char="Ø"/>
            </a:pPr>
            <a:r>
              <a:rPr lang="tr-TR" b="1" dirty="0">
                <a:solidFill>
                  <a:schemeClr val="tx1"/>
                </a:solidFill>
              </a:rPr>
              <a:t>1-) Temel Olgu (</a:t>
            </a:r>
            <a:r>
              <a:rPr lang="tr-TR" b="1" dirty="0" err="1">
                <a:solidFill>
                  <a:schemeClr val="tx1"/>
                </a:solidFill>
              </a:rPr>
              <a:t>Base</a:t>
            </a:r>
            <a:r>
              <a:rPr lang="tr-TR" b="1" dirty="0">
                <a:solidFill>
                  <a:schemeClr val="tx1"/>
                </a:solidFill>
              </a:rPr>
              <a:t> </a:t>
            </a:r>
            <a:r>
              <a:rPr lang="tr-TR" b="1" dirty="0" err="1">
                <a:solidFill>
                  <a:schemeClr val="tx1"/>
                </a:solidFill>
              </a:rPr>
              <a:t>Case</a:t>
            </a:r>
            <a:r>
              <a:rPr lang="tr-TR" b="1" dirty="0">
                <a:solidFill>
                  <a:schemeClr val="tx1"/>
                </a:solidFill>
              </a:rPr>
              <a:t>)</a:t>
            </a:r>
          </a:p>
          <a:p>
            <a:pPr algn="just"/>
            <a:r>
              <a:rPr lang="tr-TR" dirty="0">
                <a:solidFill>
                  <a:schemeClr val="tx1"/>
                </a:solidFill>
              </a:rPr>
              <a:t>Bir problemin en temel değeri/</a:t>
            </a:r>
            <a:r>
              <a:rPr lang="tr-TR" dirty="0" err="1">
                <a:solidFill>
                  <a:schemeClr val="tx1"/>
                </a:solidFill>
              </a:rPr>
              <a:t>leri</a:t>
            </a:r>
            <a:r>
              <a:rPr lang="tr-TR" dirty="0">
                <a:solidFill>
                  <a:schemeClr val="tx1"/>
                </a:solidFill>
              </a:rPr>
              <a:t> olarak düşünülebilir. Bu değer genellikle hiçbir matematiksel hesaplama yapılmadan bulunabilen bir değerdir. Örneğin faktöriyel hesabı yaparken </a:t>
            </a:r>
            <a:br>
              <a:rPr lang="tr-TR" dirty="0">
                <a:solidFill>
                  <a:schemeClr val="tx1"/>
                </a:solidFill>
              </a:rPr>
            </a:br>
            <a:r>
              <a:rPr lang="tr-TR" dirty="0">
                <a:solidFill>
                  <a:schemeClr val="tx1"/>
                </a:solidFill>
              </a:rPr>
              <a:t>0! = 1, 1! = 1 değerleri hesaplamaya gerek duyulmadan belirlenen temel olgulardır. Yine </a:t>
            </a:r>
            <a:r>
              <a:rPr lang="tr-TR" dirty="0" err="1">
                <a:solidFill>
                  <a:schemeClr val="tx1"/>
                </a:solidFill>
              </a:rPr>
              <a:t>Fibonacci</a:t>
            </a:r>
            <a:r>
              <a:rPr lang="tr-TR" dirty="0">
                <a:solidFill>
                  <a:schemeClr val="tx1"/>
                </a:solidFill>
              </a:rPr>
              <a:t> serisine 1. </a:t>
            </a:r>
            <a:r>
              <a:rPr lang="tr-TR" dirty="0" err="1">
                <a:solidFill>
                  <a:schemeClr val="tx1"/>
                </a:solidFill>
              </a:rPr>
              <a:t>Fibonacci</a:t>
            </a:r>
            <a:r>
              <a:rPr lang="tr-TR" dirty="0">
                <a:solidFill>
                  <a:schemeClr val="tx1"/>
                </a:solidFill>
              </a:rPr>
              <a:t> sayısının 0, ikinci </a:t>
            </a:r>
            <a:r>
              <a:rPr lang="tr-TR" dirty="0" err="1">
                <a:solidFill>
                  <a:schemeClr val="tx1"/>
                </a:solidFill>
              </a:rPr>
              <a:t>Fibonacci</a:t>
            </a:r>
            <a:r>
              <a:rPr lang="tr-TR" dirty="0">
                <a:solidFill>
                  <a:schemeClr val="tx1"/>
                </a:solidFill>
              </a:rPr>
              <a:t> sayısının 1 olması da temel olgulara örnektir.</a:t>
            </a:r>
          </a:p>
          <a:p>
            <a:pPr marL="342900" indent="-342900" algn="just">
              <a:buFont typeface="Wingdings" panose="05000000000000000000" pitchFamily="2" charset="2"/>
              <a:buChar char="Ø"/>
            </a:pPr>
            <a:endParaRPr lang="tr-TR" dirty="0">
              <a:solidFill>
                <a:schemeClr val="tx1"/>
              </a:solidFill>
            </a:endParaRPr>
          </a:p>
          <a:p>
            <a:pPr algn="just"/>
            <a:endParaRPr lang="tr-TR" sz="2400" dirty="0">
              <a:solidFill>
                <a:schemeClr val="tx1"/>
              </a:solidFill>
            </a:endParaRPr>
          </a:p>
        </p:txBody>
      </p:sp>
    </p:spTree>
    <p:extLst>
      <p:ext uri="{BB962C8B-B14F-4D97-AF65-F5344CB8AC3E}">
        <p14:creationId xmlns:p14="http://schemas.microsoft.com/office/powerpoint/2010/main" val="2042323241"/>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r>
              <a:rPr lang="tr-TR" dirty="0">
                <a:solidFill>
                  <a:schemeClr val="tx1"/>
                </a:solidFill>
              </a:rPr>
              <a:t>- Bir problemi özyineleme ile ifade etmek için iki durumun sağlanması gerekir.</a:t>
            </a:r>
          </a:p>
          <a:p>
            <a:pPr algn="just"/>
            <a:endParaRPr lang="tr-TR" dirty="0">
              <a:solidFill>
                <a:schemeClr val="tx1"/>
              </a:solidFill>
            </a:endParaRPr>
          </a:p>
          <a:p>
            <a:pPr marL="342900" indent="-342900" algn="just">
              <a:buFont typeface="Wingdings" panose="05000000000000000000" pitchFamily="2" charset="2"/>
              <a:buChar char="Ø"/>
            </a:pPr>
            <a:r>
              <a:rPr lang="tr-TR" b="1" dirty="0">
                <a:solidFill>
                  <a:schemeClr val="tx1"/>
                </a:solidFill>
              </a:rPr>
              <a:t>2-) </a:t>
            </a:r>
            <a:r>
              <a:rPr lang="tr-TR" b="1" dirty="0" err="1">
                <a:solidFill>
                  <a:schemeClr val="tx1"/>
                </a:solidFill>
              </a:rPr>
              <a:t>Özyineli</a:t>
            </a:r>
            <a:r>
              <a:rPr lang="tr-TR" b="1" dirty="0">
                <a:solidFill>
                  <a:schemeClr val="tx1"/>
                </a:solidFill>
              </a:rPr>
              <a:t> Tanım (</a:t>
            </a:r>
            <a:r>
              <a:rPr lang="tr-TR" b="1" dirty="0" err="1">
                <a:solidFill>
                  <a:schemeClr val="tx1"/>
                </a:solidFill>
              </a:rPr>
              <a:t>Recursive</a:t>
            </a:r>
            <a:r>
              <a:rPr lang="tr-TR" b="1" dirty="0">
                <a:solidFill>
                  <a:schemeClr val="tx1"/>
                </a:solidFill>
              </a:rPr>
              <a:t> </a:t>
            </a:r>
            <a:r>
              <a:rPr lang="tr-TR" b="1" dirty="0" err="1">
                <a:solidFill>
                  <a:schemeClr val="tx1"/>
                </a:solidFill>
              </a:rPr>
              <a:t>Definition</a:t>
            </a:r>
            <a:r>
              <a:rPr lang="tr-TR" b="1" dirty="0">
                <a:solidFill>
                  <a:schemeClr val="tx1"/>
                </a:solidFill>
              </a:rPr>
              <a:t>)</a:t>
            </a:r>
          </a:p>
          <a:p>
            <a:pPr algn="just"/>
            <a:r>
              <a:rPr lang="tr-TR" dirty="0">
                <a:solidFill>
                  <a:schemeClr val="tx1"/>
                </a:solidFill>
              </a:rPr>
              <a:t>Bir problemin belirli bir </a:t>
            </a:r>
            <a:r>
              <a:rPr lang="tr-TR" b="1" i="1" dirty="0">
                <a:solidFill>
                  <a:schemeClr val="tx1"/>
                </a:solidFill>
              </a:rPr>
              <a:t>n</a:t>
            </a:r>
            <a:r>
              <a:rPr lang="tr-TR" dirty="0">
                <a:solidFill>
                  <a:schemeClr val="tx1"/>
                </a:solidFill>
              </a:rPr>
              <a:t> anındaki çözümünü bulmaya yarayan matematiksel tanımdır. Örneğin faktöriyel hesabı için </a:t>
            </a:r>
            <a:r>
              <a:rPr lang="tr-TR" dirty="0" err="1">
                <a:solidFill>
                  <a:schemeClr val="tx1"/>
                </a:solidFill>
              </a:rPr>
              <a:t>özyineli</a:t>
            </a:r>
            <a:r>
              <a:rPr lang="tr-TR" dirty="0">
                <a:solidFill>
                  <a:schemeClr val="tx1"/>
                </a:solidFill>
              </a:rPr>
              <a:t> tanım şu şekilde tanımlanabilir:</a:t>
            </a:r>
          </a:p>
          <a:p>
            <a:pPr algn="just"/>
            <a:endParaRPr lang="tr-TR" dirty="0">
              <a:solidFill>
                <a:schemeClr val="tx1"/>
              </a:solidFill>
            </a:endParaRPr>
          </a:p>
          <a:p>
            <a:pPr algn="just"/>
            <a:r>
              <a:rPr lang="tr-TR" dirty="0">
                <a:solidFill>
                  <a:schemeClr val="tx1"/>
                </a:solidFill>
              </a:rPr>
              <a:t>faktöriyel(n) = n * faktöriyel(n – 1)</a:t>
            </a:r>
          </a:p>
          <a:p>
            <a:pPr algn="just"/>
            <a:endParaRPr lang="tr-TR" dirty="0">
              <a:solidFill>
                <a:schemeClr val="tx1"/>
              </a:solidFill>
            </a:endParaRPr>
          </a:p>
          <a:p>
            <a:pPr algn="just"/>
            <a:r>
              <a:rPr lang="tr-TR" dirty="0">
                <a:solidFill>
                  <a:schemeClr val="tx1"/>
                </a:solidFill>
              </a:rPr>
              <a:t>Burada n! işleminin sonucu </a:t>
            </a:r>
            <a:r>
              <a:rPr lang="tr-TR" dirty="0" err="1">
                <a:solidFill>
                  <a:schemeClr val="tx1"/>
                </a:solidFill>
              </a:rPr>
              <a:t>özyineli</a:t>
            </a:r>
            <a:r>
              <a:rPr lang="tr-TR" dirty="0">
                <a:solidFill>
                  <a:schemeClr val="tx1"/>
                </a:solidFill>
              </a:rPr>
              <a:t> olarak n ile (n-1)! işleminin çarpımı olarak ifade edilmiştir. Eğer </a:t>
            </a:r>
            <a:r>
              <a:rPr lang="tr-TR" dirty="0" err="1">
                <a:solidFill>
                  <a:schemeClr val="tx1"/>
                </a:solidFill>
              </a:rPr>
              <a:t>özyineli</a:t>
            </a:r>
            <a:r>
              <a:rPr lang="tr-TR" dirty="0">
                <a:solidFill>
                  <a:schemeClr val="tx1"/>
                </a:solidFill>
              </a:rPr>
              <a:t> bir tanım olmasaydı bunu n tane işlem şeklinde ifade etmemiz gerekirdi:</a:t>
            </a:r>
          </a:p>
          <a:p>
            <a:pPr algn="just"/>
            <a:endParaRPr lang="tr-TR" dirty="0">
              <a:solidFill>
                <a:schemeClr val="tx1"/>
              </a:solidFill>
            </a:endParaRPr>
          </a:p>
          <a:p>
            <a:pPr algn="just"/>
            <a:r>
              <a:rPr lang="tr-TR" dirty="0">
                <a:solidFill>
                  <a:schemeClr val="tx1"/>
                </a:solidFill>
              </a:rPr>
              <a:t>1*2*3*4*………..*(n-2)*(n-1)*n</a:t>
            </a:r>
          </a:p>
          <a:p>
            <a:pPr marL="342900" indent="-342900" algn="just">
              <a:buFont typeface="Wingdings" panose="05000000000000000000" pitchFamily="2" charset="2"/>
              <a:buChar char="Ø"/>
            </a:pPr>
            <a:endParaRPr lang="tr-TR" dirty="0">
              <a:solidFill>
                <a:schemeClr val="tx1"/>
              </a:solidFill>
            </a:endParaRPr>
          </a:p>
          <a:p>
            <a:pPr algn="just"/>
            <a:endParaRPr lang="tr-TR" sz="2400" dirty="0">
              <a:solidFill>
                <a:schemeClr val="tx1"/>
              </a:solidFill>
            </a:endParaRPr>
          </a:p>
        </p:txBody>
      </p:sp>
    </p:spTree>
    <p:extLst>
      <p:ext uri="{BB962C8B-B14F-4D97-AF65-F5344CB8AC3E}">
        <p14:creationId xmlns:p14="http://schemas.microsoft.com/office/powerpoint/2010/main" val="3434385533"/>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marL="342900" indent="-342900" algn="just">
              <a:buFontTx/>
              <a:buChar char="-"/>
            </a:pPr>
            <a:r>
              <a:rPr lang="tr-TR" sz="2500" dirty="0">
                <a:solidFill>
                  <a:schemeClr val="tx1"/>
                </a:solidFill>
              </a:rPr>
              <a:t>Dolayısıyla bir problemi </a:t>
            </a:r>
            <a:r>
              <a:rPr lang="tr-TR" sz="2500" dirty="0" err="1">
                <a:solidFill>
                  <a:schemeClr val="tx1"/>
                </a:solidFill>
              </a:rPr>
              <a:t>özyineli</a:t>
            </a:r>
            <a:r>
              <a:rPr lang="tr-TR" sz="2500" dirty="0">
                <a:solidFill>
                  <a:schemeClr val="tx1"/>
                </a:solidFill>
              </a:rPr>
              <a:t> olarak tanımlamak ve çözmek o problemin daha küçük parçalarını çözmek ve bu küçük parçaların çözümünü birleştirerek daha büyük çözümü elde etmek olarak düşünülebilir. Bu problem çözümü yöntemine bilgisayar bilimlerinde </a:t>
            </a:r>
            <a:r>
              <a:rPr lang="tr-TR" sz="2500" b="1" dirty="0">
                <a:solidFill>
                  <a:schemeClr val="tx1"/>
                </a:solidFill>
              </a:rPr>
              <a:t>böl-ve-fethet</a:t>
            </a:r>
            <a:r>
              <a:rPr lang="tr-TR" sz="2500" dirty="0">
                <a:solidFill>
                  <a:schemeClr val="tx1"/>
                </a:solidFill>
              </a:rPr>
              <a:t> (</a:t>
            </a:r>
            <a:r>
              <a:rPr lang="tr-TR" sz="2500" dirty="0" err="1">
                <a:solidFill>
                  <a:schemeClr val="tx1"/>
                </a:solidFill>
              </a:rPr>
              <a:t>divide</a:t>
            </a:r>
            <a:r>
              <a:rPr lang="tr-TR" sz="2500" dirty="0">
                <a:solidFill>
                  <a:schemeClr val="tx1"/>
                </a:solidFill>
              </a:rPr>
              <a:t>-</a:t>
            </a:r>
            <a:r>
              <a:rPr lang="tr-TR" sz="2500" dirty="0" err="1">
                <a:solidFill>
                  <a:schemeClr val="tx1"/>
                </a:solidFill>
              </a:rPr>
              <a:t>and</a:t>
            </a:r>
            <a:r>
              <a:rPr lang="tr-TR" sz="2500" dirty="0">
                <a:solidFill>
                  <a:schemeClr val="tx1"/>
                </a:solidFill>
              </a:rPr>
              <a:t>-</a:t>
            </a:r>
            <a:r>
              <a:rPr lang="tr-TR" sz="2500" dirty="0" err="1">
                <a:solidFill>
                  <a:schemeClr val="tx1"/>
                </a:solidFill>
              </a:rPr>
              <a:t>conquer</a:t>
            </a:r>
            <a:r>
              <a:rPr lang="tr-TR" sz="2500" dirty="0">
                <a:solidFill>
                  <a:schemeClr val="tx1"/>
                </a:solidFill>
              </a:rPr>
              <a:t>) denmektedir.</a:t>
            </a:r>
          </a:p>
          <a:p>
            <a:pPr marL="342900" indent="-342900" algn="just">
              <a:buFontTx/>
              <a:buChar char="-"/>
            </a:pPr>
            <a:endParaRPr lang="tr-TR" sz="2500" dirty="0">
              <a:solidFill>
                <a:schemeClr val="tx1"/>
              </a:solidFill>
            </a:endParaRPr>
          </a:p>
          <a:p>
            <a:pPr marL="342900" indent="-342900" algn="just">
              <a:buFontTx/>
              <a:buChar char="-"/>
            </a:pPr>
            <a:r>
              <a:rPr lang="tr-TR" sz="2500" dirty="0">
                <a:solidFill>
                  <a:schemeClr val="tx1"/>
                </a:solidFill>
              </a:rPr>
              <a:t>Peki bir problemi </a:t>
            </a:r>
            <a:r>
              <a:rPr lang="tr-TR" sz="2500" dirty="0" err="1">
                <a:solidFill>
                  <a:schemeClr val="tx1"/>
                </a:solidFill>
              </a:rPr>
              <a:t>özyine</a:t>
            </a:r>
            <a:r>
              <a:rPr lang="tr-TR" sz="2500" dirty="0">
                <a:solidFill>
                  <a:schemeClr val="tx1"/>
                </a:solidFill>
              </a:rPr>
              <a:t> olarak tanımlamak için neden 2 durumun sağlanması gerekiyor? (Temel Olgu ve </a:t>
            </a:r>
            <a:r>
              <a:rPr lang="tr-TR" sz="2500" dirty="0" err="1">
                <a:solidFill>
                  <a:schemeClr val="tx1"/>
                </a:solidFill>
              </a:rPr>
              <a:t>Özyineli</a:t>
            </a:r>
            <a:r>
              <a:rPr lang="tr-TR" sz="2500" dirty="0">
                <a:solidFill>
                  <a:schemeClr val="tx1"/>
                </a:solidFill>
              </a:rPr>
              <a:t> Tanım) </a:t>
            </a:r>
            <a:r>
              <a:rPr lang="tr-TR" sz="2500" dirty="0" err="1">
                <a:solidFill>
                  <a:schemeClr val="tx1"/>
                </a:solidFill>
              </a:rPr>
              <a:t>Özyineli</a:t>
            </a:r>
            <a:r>
              <a:rPr lang="tr-TR" sz="2500" dirty="0">
                <a:solidFill>
                  <a:schemeClr val="tx1"/>
                </a:solidFill>
              </a:rPr>
              <a:t> tanım problemin küçük parçalarının çözümünü gösteren tanımdır. Ancak </a:t>
            </a:r>
            <a:r>
              <a:rPr lang="tr-TR" sz="2500" dirty="0" err="1">
                <a:solidFill>
                  <a:schemeClr val="tx1"/>
                </a:solidFill>
              </a:rPr>
              <a:t>özyineli</a:t>
            </a:r>
            <a:r>
              <a:rPr lang="tr-TR" sz="2500" dirty="0">
                <a:solidFill>
                  <a:schemeClr val="tx1"/>
                </a:solidFill>
              </a:rPr>
              <a:t> tanım incelendiğinde şöyle bir durumla karşılaşılırız:</a:t>
            </a:r>
          </a:p>
          <a:p>
            <a:pPr marL="342900" indent="-342900" algn="just">
              <a:buFontTx/>
              <a:buChar char="-"/>
            </a:pPr>
            <a:endParaRPr lang="tr-TR" sz="2500" dirty="0">
              <a:solidFill>
                <a:schemeClr val="tx1"/>
              </a:solidFill>
            </a:endParaRPr>
          </a:p>
          <a:p>
            <a:pPr algn="just"/>
            <a:r>
              <a:rPr lang="tr-TR" sz="2500" dirty="0">
                <a:solidFill>
                  <a:schemeClr val="tx1"/>
                </a:solidFill>
              </a:rPr>
              <a:t>faktöriyel(4) = 4 * faktöriyel(3)</a:t>
            </a:r>
          </a:p>
          <a:p>
            <a:pPr algn="just"/>
            <a:r>
              <a:rPr lang="tr-TR" sz="2500" dirty="0">
                <a:solidFill>
                  <a:schemeClr val="tx1"/>
                </a:solidFill>
              </a:rPr>
              <a:t>faktöriyel(3) = 3 * faktöriyel(2)</a:t>
            </a:r>
          </a:p>
          <a:p>
            <a:pPr algn="just"/>
            <a:r>
              <a:rPr lang="tr-TR" sz="2500" dirty="0">
                <a:solidFill>
                  <a:schemeClr val="tx1"/>
                </a:solidFill>
              </a:rPr>
              <a:t>faktöriyel(2) = 2 * faktöriyel(1)</a:t>
            </a:r>
          </a:p>
          <a:p>
            <a:pPr algn="just"/>
            <a:r>
              <a:rPr lang="tr-TR" sz="2500" dirty="0">
                <a:solidFill>
                  <a:schemeClr val="tx1"/>
                </a:solidFill>
              </a:rPr>
              <a:t>faktöriyel(1) = 1 * faktöriyel(0)</a:t>
            </a:r>
          </a:p>
          <a:p>
            <a:pPr algn="just"/>
            <a:r>
              <a:rPr lang="tr-TR" sz="2500" dirty="0">
                <a:solidFill>
                  <a:schemeClr val="tx1"/>
                </a:solidFill>
              </a:rPr>
              <a:t>faktöriyel(0) = 0 * faktöriyel(-1)</a:t>
            </a:r>
          </a:p>
          <a:p>
            <a:pPr algn="just"/>
            <a:endParaRPr lang="tr-TR" sz="2500"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marL="342900" indent="-342900" algn="just">
              <a:buFont typeface="Wingdings" panose="05000000000000000000" pitchFamily="2" charset="2"/>
              <a:buChar char="Ø"/>
            </a:pPr>
            <a:endParaRPr lang="tr-TR" dirty="0">
              <a:solidFill>
                <a:schemeClr val="tx1"/>
              </a:solidFill>
            </a:endParaRPr>
          </a:p>
          <a:p>
            <a:pPr algn="just"/>
            <a:endParaRPr lang="tr-TR" sz="2400" dirty="0">
              <a:solidFill>
                <a:schemeClr val="tx1"/>
              </a:solidFill>
            </a:endParaRPr>
          </a:p>
        </p:txBody>
      </p:sp>
    </p:spTree>
    <p:extLst>
      <p:ext uri="{BB962C8B-B14F-4D97-AF65-F5344CB8AC3E}">
        <p14:creationId xmlns:p14="http://schemas.microsoft.com/office/powerpoint/2010/main" val="3688666418"/>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Özyineleme (Recursion)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r>
              <a:rPr lang="tr-TR" sz="2500" dirty="0" err="1">
                <a:solidFill>
                  <a:schemeClr val="tx1"/>
                </a:solidFill>
              </a:rPr>
              <a:t>Özyineli</a:t>
            </a:r>
            <a:r>
              <a:rPr lang="tr-TR" sz="2500" dirty="0">
                <a:solidFill>
                  <a:schemeClr val="tx1"/>
                </a:solidFill>
              </a:rPr>
              <a:t> tanım tek başına sonsuz tane işlemi ifade eder. Bu durumda problemin çözümüne ulaşılamaz. Bu yüzden </a:t>
            </a:r>
            <a:r>
              <a:rPr lang="tr-TR" sz="2500" dirty="0" err="1">
                <a:solidFill>
                  <a:schemeClr val="tx1"/>
                </a:solidFill>
              </a:rPr>
              <a:t>özyineli</a:t>
            </a:r>
            <a:r>
              <a:rPr lang="tr-TR" sz="2500" dirty="0">
                <a:solidFill>
                  <a:schemeClr val="tx1"/>
                </a:solidFill>
              </a:rPr>
              <a:t> tanımın </a:t>
            </a:r>
            <a:r>
              <a:rPr lang="tr-TR" sz="2500" b="1" dirty="0">
                <a:solidFill>
                  <a:schemeClr val="tx1"/>
                </a:solidFill>
              </a:rPr>
              <a:t>durması gereken bir noktanın </a:t>
            </a:r>
            <a:r>
              <a:rPr lang="tr-TR" sz="2500" dirty="0">
                <a:solidFill>
                  <a:schemeClr val="tx1"/>
                </a:solidFill>
              </a:rPr>
              <a:t>belirtilmesi gerekir. Bu da temel olgu ile sağlanır. Temel olguda </a:t>
            </a:r>
          </a:p>
          <a:p>
            <a:pPr algn="just"/>
            <a:r>
              <a:rPr lang="tr-TR" sz="2500" dirty="0">
                <a:solidFill>
                  <a:schemeClr val="tx1"/>
                </a:solidFill>
              </a:rPr>
              <a:t>0! = 1 ve 1! = 1  (!’</a:t>
            </a:r>
            <a:r>
              <a:rPr lang="tr-TR" sz="2500" dirty="0" err="1">
                <a:solidFill>
                  <a:schemeClr val="tx1"/>
                </a:solidFill>
              </a:rPr>
              <a:t>ler</a:t>
            </a:r>
            <a:r>
              <a:rPr lang="tr-TR" sz="2500" dirty="0">
                <a:solidFill>
                  <a:schemeClr val="tx1"/>
                </a:solidFill>
              </a:rPr>
              <a:t> matematikteki </a:t>
            </a:r>
            <a:r>
              <a:rPr lang="tr-TR" sz="2500" dirty="0" err="1">
                <a:solidFill>
                  <a:schemeClr val="tx1"/>
                </a:solidFill>
              </a:rPr>
              <a:t>faktoriyel</a:t>
            </a:r>
            <a:r>
              <a:rPr lang="tr-TR" sz="2500" dirty="0">
                <a:solidFill>
                  <a:schemeClr val="tx1"/>
                </a:solidFill>
              </a:rPr>
              <a:t> anlamında)</a:t>
            </a:r>
          </a:p>
          <a:p>
            <a:pPr algn="just"/>
            <a:r>
              <a:rPr lang="tr-TR" sz="2500" dirty="0">
                <a:solidFill>
                  <a:schemeClr val="tx1"/>
                </a:solidFill>
              </a:rPr>
              <a:t>tanımları yapılırsa yukarıdaki </a:t>
            </a:r>
            <a:r>
              <a:rPr lang="tr-TR" sz="2500" dirty="0" err="1">
                <a:solidFill>
                  <a:schemeClr val="tx1"/>
                </a:solidFill>
              </a:rPr>
              <a:t>özyineli</a:t>
            </a:r>
            <a:r>
              <a:rPr lang="tr-TR" sz="2500" dirty="0">
                <a:solidFill>
                  <a:schemeClr val="tx1"/>
                </a:solidFill>
              </a:rPr>
              <a:t> işlemler şu hale dönüşür:</a:t>
            </a:r>
          </a:p>
          <a:p>
            <a:pPr algn="just"/>
            <a:endParaRPr lang="tr-TR" sz="2500" dirty="0">
              <a:solidFill>
                <a:schemeClr val="tx1"/>
              </a:solidFill>
            </a:endParaRPr>
          </a:p>
          <a:p>
            <a:pPr algn="just"/>
            <a:r>
              <a:rPr lang="tr-TR" sz="2500" dirty="0">
                <a:solidFill>
                  <a:schemeClr val="tx1"/>
                </a:solidFill>
              </a:rPr>
              <a:t>faktöriyel(4) = 4 * faktöriyel(3)</a:t>
            </a:r>
          </a:p>
          <a:p>
            <a:pPr algn="just"/>
            <a:r>
              <a:rPr lang="tr-TR" sz="2500" dirty="0">
                <a:solidFill>
                  <a:schemeClr val="tx1"/>
                </a:solidFill>
              </a:rPr>
              <a:t>faktöriyel(3) = 3 * faktöriyel(2)</a:t>
            </a:r>
          </a:p>
          <a:p>
            <a:pPr algn="just"/>
            <a:r>
              <a:rPr lang="tr-TR" sz="2500" dirty="0">
                <a:solidFill>
                  <a:schemeClr val="tx1"/>
                </a:solidFill>
              </a:rPr>
              <a:t>faktöriyel(2) = 2 * faktöriyel(1)</a:t>
            </a:r>
          </a:p>
          <a:p>
            <a:pPr algn="just"/>
            <a:r>
              <a:rPr lang="tr-TR" sz="2500" dirty="0">
                <a:solidFill>
                  <a:schemeClr val="tx1"/>
                </a:solidFill>
              </a:rPr>
              <a:t>faktöriyel(1) = 1    //temel olgu</a:t>
            </a:r>
          </a:p>
          <a:p>
            <a:pPr algn="just"/>
            <a:r>
              <a:rPr lang="tr-TR" sz="2500" dirty="0">
                <a:solidFill>
                  <a:schemeClr val="tx1"/>
                </a:solidFill>
              </a:rPr>
              <a:t>faktöriyel(2) = 2 * 1</a:t>
            </a:r>
          </a:p>
          <a:p>
            <a:pPr algn="just"/>
            <a:r>
              <a:rPr lang="tr-TR" sz="2500" dirty="0">
                <a:solidFill>
                  <a:schemeClr val="tx1"/>
                </a:solidFill>
              </a:rPr>
              <a:t>faktöriyel(3) = 3 * 2</a:t>
            </a:r>
          </a:p>
          <a:p>
            <a:pPr algn="just"/>
            <a:r>
              <a:rPr lang="tr-TR" sz="2500" dirty="0">
                <a:solidFill>
                  <a:schemeClr val="tx1"/>
                </a:solidFill>
              </a:rPr>
              <a:t>faktöriyel(4) = 4 * 6</a:t>
            </a: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algn="just"/>
            <a:endParaRPr lang="tr-TR" dirty="0">
              <a:solidFill>
                <a:schemeClr val="tx1"/>
              </a:solidFill>
            </a:endParaRPr>
          </a:p>
          <a:p>
            <a:pPr marL="342900" indent="-342900" algn="just">
              <a:buFont typeface="Wingdings" panose="05000000000000000000" pitchFamily="2" charset="2"/>
              <a:buChar char="Ø"/>
            </a:pPr>
            <a:endParaRPr lang="tr-TR" dirty="0">
              <a:solidFill>
                <a:schemeClr val="tx1"/>
              </a:solidFill>
            </a:endParaRPr>
          </a:p>
          <a:p>
            <a:pPr algn="just"/>
            <a:endParaRPr lang="tr-TR" sz="2400" dirty="0">
              <a:solidFill>
                <a:schemeClr val="tx1"/>
              </a:solidFill>
            </a:endParaRPr>
          </a:p>
        </p:txBody>
      </p:sp>
    </p:spTree>
    <p:extLst>
      <p:ext uri="{BB962C8B-B14F-4D97-AF65-F5344CB8AC3E}">
        <p14:creationId xmlns:p14="http://schemas.microsoft.com/office/powerpoint/2010/main" val="3688666418"/>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Özyinelemeli bir kod örneği</a:t>
            </a:r>
          </a:p>
        </p:txBody>
      </p:sp>
      <p:sp>
        <p:nvSpPr>
          <p:cNvPr id="3" name="2 İçerik Yer Tutucusu"/>
          <p:cNvSpPr>
            <a:spLocks noGrp="1"/>
          </p:cNvSpPr>
          <p:nvPr>
            <p:ph sz="quarter" idx="1"/>
          </p:nvPr>
        </p:nvSpPr>
        <p:spPr/>
        <p:txBody>
          <a:bodyPr/>
          <a:lstStyle/>
          <a:p>
            <a:r>
              <a:rPr lang="tr-TR" dirty="0"/>
              <a:t>Tipik bir örnek olan özyinelemeli faktöriyel kodu</a:t>
            </a:r>
          </a:p>
        </p:txBody>
      </p:sp>
      <p:sp>
        <p:nvSpPr>
          <p:cNvPr id="6" name="5 Metin kutusu"/>
          <p:cNvSpPr txBox="1"/>
          <p:nvPr/>
        </p:nvSpPr>
        <p:spPr>
          <a:xfrm>
            <a:off x="500034" y="1772136"/>
            <a:ext cx="3571900" cy="20290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15000"/>
              </a:lnSpc>
              <a:spcAft>
                <a:spcPts val="0"/>
              </a:spcAft>
            </a:pP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main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printf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a:t>
            </a:r>
            <a:r>
              <a:rPr lang="en-US" sz="1200" b="1" dirty="0" err="1">
                <a:solidFill>
                  <a:srgbClr val="0000FF"/>
                </a:solidFill>
                <a:latin typeface="Consolas"/>
                <a:ea typeface="Times New Roman"/>
                <a:cs typeface="Times New Roman"/>
              </a:rPr>
              <a:t>Kac</a:t>
            </a:r>
            <a:r>
              <a:rPr lang="en-US" sz="1200" b="1" dirty="0">
                <a:solidFill>
                  <a:srgbClr val="0000FF"/>
                </a:solidFill>
                <a:latin typeface="Consolas"/>
                <a:ea typeface="Times New Roman"/>
                <a:cs typeface="Times New Roman"/>
              </a:rPr>
              <a:t> </a:t>
            </a:r>
            <a:r>
              <a:rPr lang="en-US" sz="1200" b="1" dirty="0" err="1">
                <a:solidFill>
                  <a:srgbClr val="0000FF"/>
                </a:solidFill>
                <a:latin typeface="Consolas"/>
                <a:ea typeface="Times New Roman"/>
                <a:cs typeface="Times New Roman"/>
              </a:rPr>
              <a:t>faktoriyel</a:t>
            </a:r>
            <a:r>
              <a:rPr lang="en-US" sz="1200" b="1" dirty="0">
                <a:solidFill>
                  <a:srgbClr val="0000FF"/>
                </a:solidFill>
                <a:latin typeface="Consolas"/>
                <a:ea typeface="Times New Roman"/>
                <a:cs typeface="Times New Roman"/>
              </a:rPr>
              <a:t>:"</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scanf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"%d"</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&amp;</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printf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"%d! = %d"</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n</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return</a:t>
            </a:r>
            <a:r>
              <a:rPr lang="en-US" sz="1200" dirty="0">
                <a:solidFill>
                  <a:srgbClr val="000000"/>
                </a:solidFill>
                <a:latin typeface="Consolas"/>
                <a:ea typeface="Times New Roman"/>
                <a:cs typeface="Times New Roman"/>
              </a:rPr>
              <a:t> </a:t>
            </a:r>
            <a:r>
              <a:rPr lang="en-US" sz="1200" dirty="0">
                <a:solidFill>
                  <a:srgbClr val="800080"/>
                </a:solidFill>
                <a:latin typeface="Consolas"/>
                <a:ea typeface="Times New Roman"/>
                <a:cs typeface="Times New Roman"/>
              </a:rPr>
              <a:t>0</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endParaRPr lang="tr-TR" sz="1200" dirty="0"/>
          </a:p>
        </p:txBody>
      </p:sp>
      <p:sp>
        <p:nvSpPr>
          <p:cNvPr id="9" name="8 Metin kutusu"/>
          <p:cNvSpPr txBox="1"/>
          <p:nvPr/>
        </p:nvSpPr>
        <p:spPr>
          <a:xfrm>
            <a:off x="4000496" y="1857364"/>
            <a:ext cx="4357686" cy="29238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15000"/>
              </a:lnSpc>
              <a:spcAft>
                <a:spcPts val="0"/>
              </a:spcAft>
            </a:pPr>
            <a:r>
              <a:rPr lang="en-US" sz="2000" b="1" dirty="0" err="1">
                <a:solidFill>
                  <a:srgbClr val="000000"/>
                </a:solidFill>
                <a:latin typeface="Consolas"/>
                <a:ea typeface="Times New Roman"/>
                <a:cs typeface="Times New Roman"/>
              </a:rPr>
              <a:t>int</a:t>
            </a:r>
            <a:r>
              <a:rPr lang="en-US" sz="2000" dirty="0">
                <a:solidFill>
                  <a:srgbClr val="000000"/>
                </a:solidFill>
                <a:latin typeface="Consolas"/>
                <a:ea typeface="Times New Roman"/>
                <a:cs typeface="Times New Roman"/>
              </a:rPr>
              <a:t> f</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a:t>
            </a:r>
            <a:r>
              <a:rPr lang="en-US" sz="2000" b="1" dirty="0" err="1">
                <a:solidFill>
                  <a:srgbClr val="000000"/>
                </a:solidFill>
                <a:latin typeface="Consolas"/>
                <a:ea typeface="Times New Roman"/>
                <a:cs typeface="Times New Roman"/>
              </a:rPr>
              <a:t>int</a:t>
            </a:r>
            <a:r>
              <a:rPr lang="en-US" sz="2000" dirty="0">
                <a:solidFill>
                  <a:srgbClr val="000000"/>
                </a:solidFill>
                <a:latin typeface="Consolas"/>
                <a:ea typeface="Times New Roman"/>
                <a:cs typeface="Times New Roman"/>
              </a:rPr>
              <a:t> n </a:t>
            </a: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dirty="0">
                <a:solidFill>
                  <a:srgbClr val="000000"/>
                </a:solidFill>
                <a:latin typeface="Consolas"/>
                <a:ea typeface="Times New Roman"/>
                <a:cs typeface="Times New Roman"/>
              </a:rPr>
              <a:t>      </a:t>
            </a:r>
            <a:r>
              <a:rPr lang="en-US" sz="2000" b="1" dirty="0">
                <a:solidFill>
                  <a:srgbClr val="000000"/>
                </a:solidFill>
                <a:latin typeface="Consolas"/>
                <a:ea typeface="Times New Roman"/>
                <a:cs typeface="Times New Roman"/>
              </a:rPr>
              <a:t>if</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n</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0</a:t>
            </a: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dirty="0">
                <a:solidFill>
                  <a:srgbClr val="000000"/>
                </a:solidFill>
                <a:latin typeface="Consolas"/>
                <a:ea typeface="Times New Roman"/>
                <a:cs typeface="Times New Roman"/>
              </a:rPr>
              <a:t>            </a:t>
            </a:r>
            <a:r>
              <a:rPr lang="en-US" sz="2000" b="1" dirty="0">
                <a:solidFill>
                  <a:srgbClr val="000000"/>
                </a:solidFill>
                <a:latin typeface="Consolas"/>
                <a:ea typeface="Times New Roman"/>
                <a:cs typeface="Times New Roman"/>
              </a:rPr>
              <a:t>return</a:t>
            </a:r>
            <a:r>
              <a:rPr lang="en-US" sz="2000" dirty="0">
                <a:solidFill>
                  <a:srgbClr val="000000"/>
                </a:solidFill>
                <a:latin typeface="Consolas"/>
                <a:ea typeface="Times New Roman"/>
                <a:cs typeface="Times New Roman"/>
              </a:rPr>
              <a:t> </a:t>
            </a:r>
            <a:r>
              <a:rPr lang="en-US" sz="2000" dirty="0">
                <a:solidFill>
                  <a:srgbClr val="800080"/>
                </a:solidFill>
                <a:latin typeface="Consolas"/>
                <a:ea typeface="Times New Roman"/>
                <a:cs typeface="Times New Roman"/>
              </a:rPr>
              <a:t>1</a:t>
            </a: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dirty="0">
                <a:solidFill>
                  <a:srgbClr val="000000"/>
                </a:solidFill>
                <a:latin typeface="Consolas"/>
                <a:ea typeface="Times New Roman"/>
                <a:cs typeface="Times New Roman"/>
              </a:rPr>
              <a:t>      </a:t>
            </a:r>
            <a:r>
              <a:rPr lang="en-US" sz="2000" b="1" dirty="0" err="1">
                <a:solidFill>
                  <a:srgbClr val="000000"/>
                </a:solidFill>
                <a:latin typeface="Consolas"/>
                <a:ea typeface="Times New Roman"/>
                <a:cs typeface="Times New Roman"/>
              </a:rPr>
              <a:t>int</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sonuc</a:t>
            </a: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sonuc</a:t>
            </a:r>
            <a:r>
              <a:rPr lang="en-US" sz="2000" dirty="0">
                <a:solidFill>
                  <a:srgbClr val="000000"/>
                </a:solidFill>
                <a:latin typeface="Consolas"/>
                <a:ea typeface="Times New Roman"/>
                <a:cs typeface="Times New Roman"/>
              </a:rPr>
              <a:t> </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n </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f</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n</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1</a:t>
            </a: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dirty="0">
                <a:solidFill>
                  <a:srgbClr val="000000"/>
                </a:solidFill>
                <a:latin typeface="Consolas"/>
                <a:ea typeface="Times New Roman"/>
                <a:cs typeface="Times New Roman"/>
              </a:rPr>
              <a:t>      </a:t>
            </a:r>
            <a:r>
              <a:rPr lang="en-US" sz="2000" b="1" dirty="0">
                <a:solidFill>
                  <a:srgbClr val="000000"/>
                </a:solidFill>
                <a:latin typeface="Consolas"/>
                <a:ea typeface="Times New Roman"/>
                <a:cs typeface="Times New Roman"/>
              </a:rPr>
              <a:t>return</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sonuc</a:t>
            </a:r>
            <a:r>
              <a:rPr lang="en-US" sz="2000" b="1" dirty="0">
                <a:solidFill>
                  <a:srgbClr val="FF0000"/>
                </a:solidFill>
                <a:latin typeface="Consolas"/>
                <a:ea typeface="Times New Roman"/>
                <a:cs typeface="Times New Roman"/>
              </a:rPr>
              <a:t>;</a:t>
            </a:r>
            <a:endParaRPr lang="tr-TR" sz="2000" dirty="0">
              <a:ea typeface="Times New Roman"/>
              <a:cs typeface="Times New Roman"/>
            </a:endParaRPr>
          </a:p>
          <a:p>
            <a:pPr>
              <a:lnSpc>
                <a:spcPct val="115000"/>
              </a:lnSpc>
              <a:spcAft>
                <a:spcPts val="0"/>
              </a:spcAft>
            </a:pPr>
            <a:r>
              <a:rPr lang="en-US" sz="2000" b="1" dirty="0">
                <a:solidFill>
                  <a:srgbClr val="FF0000"/>
                </a:solidFill>
                <a:latin typeface="Consolas"/>
                <a:ea typeface="Times New Roman"/>
                <a:cs typeface="Times New Roman"/>
              </a:rPr>
              <a:t>}</a:t>
            </a:r>
            <a:endParaRPr lang="tr-TR" sz="2000" dirty="0"/>
          </a:p>
        </p:txBody>
      </p:sp>
      <p:sp>
        <p:nvSpPr>
          <p:cNvPr id="15" name="14 Yuvarlatılmış Dikdörtgen"/>
          <p:cNvSpPr/>
          <p:nvPr/>
        </p:nvSpPr>
        <p:spPr>
          <a:xfrm>
            <a:off x="642910" y="4929198"/>
            <a:ext cx="8072494" cy="1285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ÖNERİ: Yeni bir kavram öğrenildiğinde onun  temel özelliklerini içeren tipik örneğini </a:t>
            </a:r>
            <a:r>
              <a:rPr lang="tr-TR" dirty="0">
                <a:solidFill>
                  <a:srgbClr val="0000FF"/>
                </a:solidFill>
              </a:rPr>
              <a:t>çok iyi ezberleyiniz</a:t>
            </a:r>
            <a:r>
              <a:rPr lang="tr-TR" dirty="0"/>
              <a:t>. Bu durumda örneğin, yukarıdaki faktöriyel kodunu hiçbir yere bakmadan 3! gün boyunca günde 4! kez kodlayınız.</a:t>
            </a:r>
          </a:p>
          <a:p>
            <a:pPr algn="ctr"/>
            <a:r>
              <a:rPr lang="tr-TR" dirty="0"/>
              <a:t>Örneğin zamanında </a:t>
            </a:r>
            <a:r>
              <a:rPr lang="tr-TR" i="1" dirty="0">
                <a:solidFill>
                  <a:srgbClr val="0000FF"/>
                </a:solidFill>
              </a:rPr>
              <a:t>"matematik öğretmeni" </a:t>
            </a:r>
            <a:r>
              <a:rPr lang="tr-TR" dirty="0"/>
              <a:t>tipik örneğini ezberlemişseniz bugün bile </a:t>
            </a:r>
            <a:r>
              <a:rPr lang="tr-TR" i="1" dirty="0">
                <a:solidFill>
                  <a:srgbClr val="0000FF"/>
                </a:solidFill>
              </a:rPr>
              <a:t>belirtisiz isim tamlaması </a:t>
            </a:r>
            <a:r>
              <a:rPr lang="tr-TR" dirty="0"/>
              <a:t>nedir, nasıl olur biliyor olursunuz.</a:t>
            </a: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Bir geribildirim… </a:t>
            </a:r>
          </a:p>
        </p:txBody>
      </p:sp>
      <p:pic>
        <p:nvPicPr>
          <p:cNvPr id="5" name="4 İçerik Yer Tutucusu" descr="File_000.jpeg"/>
          <p:cNvPicPr>
            <a:picLocks noGrp="1" noChangeAspect="1"/>
          </p:cNvPicPr>
          <p:nvPr>
            <p:ph sz="quarter" idx="1"/>
          </p:nvPr>
        </p:nvPicPr>
        <p:blipFill>
          <a:blip r:embed="rId2" cstate="screen">
            <a:lum bright="-10000" contrast="40000"/>
          </a:blip>
          <a:srcRect/>
          <a:stretch>
            <a:fillRect/>
          </a:stretch>
        </p:blipFill>
        <p:spPr>
          <a:xfrm rot="21083183">
            <a:off x="714348" y="1357298"/>
            <a:ext cx="7863417" cy="47942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lstStyle/>
          <a:p>
            <a:r>
              <a:rPr lang="tr-TR" dirty="0"/>
              <a:t>Özyinelemeli olarak üçgen çizdirebilir misiniz?</a:t>
            </a:r>
          </a:p>
        </p:txBody>
      </p:sp>
      <p:sp>
        <p:nvSpPr>
          <p:cNvPr id="4" name="3 Dik Üçgen"/>
          <p:cNvSpPr/>
          <p:nvPr/>
        </p:nvSpPr>
        <p:spPr>
          <a:xfrm flipV="1">
            <a:off x="3354947" y="2202285"/>
            <a:ext cx="205418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pic>
        <p:nvPicPr>
          <p:cNvPr id="5" name="4 Resim" descr="bilgisayar.wmf"/>
          <p:cNvPicPr>
            <a:picLocks noChangeAspect="1"/>
          </p:cNvPicPr>
          <p:nvPr/>
        </p:nvPicPr>
        <p:blipFill>
          <a:blip r:embed="rId2"/>
          <a:stretch>
            <a:fillRect/>
          </a:stretch>
        </p:blipFill>
        <p:spPr>
          <a:xfrm>
            <a:off x="6072198" y="3857628"/>
            <a:ext cx="1809750" cy="1847850"/>
          </a:xfrm>
          <a:prstGeom prst="rect">
            <a:avLst/>
          </a:prstGeom>
        </p:spPr>
      </p:pic>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00364" y="5357826"/>
            <a:ext cx="8229600" cy="990600"/>
          </a:xfrm>
        </p:spPr>
        <p:txBody>
          <a:bodyPr/>
          <a:lstStyle/>
          <a:p>
            <a:r>
              <a:rPr lang="tr-TR" dirty="0"/>
              <a:t>Uygulama – Ekran çıktısı</a:t>
            </a:r>
          </a:p>
        </p:txBody>
      </p:sp>
      <p:sp>
        <p:nvSpPr>
          <p:cNvPr id="3" name="2 İçerik Yer Tutucusu"/>
          <p:cNvSpPr>
            <a:spLocks noGrp="1"/>
          </p:cNvSpPr>
          <p:nvPr>
            <p:ph sz="quarter" idx="1"/>
          </p:nvPr>
        </p:nvSpPr>
        <p:spPr>
          <a:xfrm>
            <a:off x="428596" y="500042"/>
            <a:ext cx="2971792" cy="2995618"/>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a:t>#</a:t>
            </a:r>
            <a:r>
              <a:rPr lang="tr-TR" dirty="0" err="1"/>
              <a:t>include</a:t>
            </a:r>
            <a:r>
              <a:rPr lang="tr-TR" dirty="0"/>
              <a:t> &lt;</a:t>
            </a:r>
            <a:r>
              <a:rPr lang="tr-TR" dirty="0" err="1"/>
              <a:t>conio</a:t>
            </a:r>
            <a:r>
              <a:rPr lang="tr-TR" dirty="0"/>
              <a:t>.h&gt;</a:t>
            </a:r>
          </a:p>
          <a:p>
            <a:pPr>
              <a:buNone/>
            </a:pPr>
            <a:r>
              <a:rPr lang="tr-TR" dirty="0" err="1"/>
              <a:t>void</a:t>
            </a:r>
            <a:r>
              <a:rPr lang="tr-TR" dirty="0"/>
              <a:t> alfabe(</a:t>
            </a:r>
            <a:r>
              <a:rPr lang="tr-TR" dirty="0" err="1"/>
              <a:t>char</a:t>
            </a:r>
            <a:r>
              <a:rPr lang="tr-TR" dirty="0"/>
              <a:t> c);</a:t>
            </a:r>
          </a:p>
          <a:p>
            <a:pPr>
              <a:buNone/>
            </a:pPr>
            <a:r>
              <a:rPr lang="tr-TR" dirty="0" err="1"/>
              <a:t>int</a:t>
            </a:r>
            <a:r>
              <a:rPr lang="tr-TR" dirty="0"/>
              <a:t> </a:t>
            </a:r>
            <a:r>
              <a:rPr lang="tr-TR" dirty="0" err="1"/>
              <a:t>main</a:t>
            </a:r>
            <a:r>
              <a:rPr lang="tr-TR" dirty="0"/>
              <a:t>()</a:t>
            </a:r>
          </a:p>
          <a:p>
            <a:pPr>
              <a:buNone/>
            </a:pPr>
            <a:r>
              <a:rPr lang="tr-TR" dirty="0"/>
              <a:t>{</a:t>
            </a:r>
          </a:p>
          <a:p>
            <a:pPr>
              <a:buNone/>
            </a:pPr>
            <a:r>
              <a:rPr lang="tr-TR" dirty="0"/>
              <a:t>	alfabe('A');</a:t>
            </a:r>
          </a:p>
          <a:p>
            <a:pPr>
              <a:buNone/>
            </a:pPr>
            <a:r>
              <a:rPr lang="tr-TR" dirty="0"/>
              <a:t>	</a:t>
            </a:r>
            <a:r>
              <a:rPr lang="tr-TR" dirty="0" err="1"/>
              <a:t>return</a:t>
            </a:r>
            <a:r>
              <a:rPr lang="tr-TR" dirty="0"/>
              <a:t> 0;</a:t>
            </a:r>
          </a:p>
          <a:p>
            <a:pPr>
              <a:buNone/>
            </a:pPr>
            <a:r>
              <a:rPr lang="tr-TR" dirty="0"/>
              <a:t>}</a:t>
            </a:r>
          </a:p>
          <a:p>
            <a:pPr>
              <a:buNone/>
            </a:pPr>
            <a:endParaRPr lang="tr-TR" dirty="0"/>
          </a:p>
        </p:txBody>
      </p:sp>
      <p:sp>
        <p:nvSpPr>
          <p:cNvPr id="4" name="3 Dikdörtgen"/>
          <p:cNvSpPr/>
          <p:nvPr/>
        </p:nvSpPr>
        <p:spPr>
          <a:xfrm>
            <a:off x="2428860" y="2571744"/>
            <a:ext cx="6215106"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None/>
            </a:pPr>
            <a:r>
              <a:rPr lang="tr-TR" sz="2400" dirty="0" err="1"/>
              <a:t>void</a:t>
            </a:r>
            <a:r>
              <a:rPr lang="tr-TR" sz="2400" dirty="0"/>
              <a:t> alfabe(</a:t>
            </a:r>
            <a:r>
              <a:rPr lang="tr-TR" sz="2400" dirty="0" err="1"/>
              <a:t>char</a:t>
            </a:r>
            <a:r>
              <a:rPr lang="tr-TR" sz="2400" dirty="0"/>
              <a:t> c)</a:t>
            </a:r>
          </a:p>
          <a:p>
            <a:pPr>
              <a:buNone/>
            </a:pPr>
            <a:r>
              <a:rPr lang="tr-TR" sz="2400" dirty="0"/>
              <a:t>{</a:t>
            </a:r>
          </a:p>
          <a:p>
            <a:pPr>
              <a:buNone/>
            </a:pPr>
            <a:r>
              <a:rPr lang="tr-TR" sz="2400" dirty="0"/>
              <a:t>	</a:t>
            </a:r>
            <a:r>
              <a:rPr lang="tr-TR" sz="2400" dirty="0" err="1"/>
              <a:t>printf</a:t>
            </a:r>
            <a:r>
              <a:rPr lang="tr-TR" sz="2400" dirty="0"/>
              <a:t>("%c   ",c); //</a:t>
            </a:r>
            <a:r>
              <a:rPr lang="tr-TR" sz="2400" dirty="0" err="1"/>
              <a:t>getch</a:t>
            </a:r>
            <a:r>
              <a:rPr lang="tr-TR" sz="2400" dirty="0"/>
              <a:t>();</a:t>
            </a:r>
          </a:p>
          <a:p>
            <a:pPr>
              <a:buNone/>
            </a:pPr>
            <a:r>
              <a:rPr lang="tr-TR" sz="2400" dirty="0"/>
              <a:t>	</a:t>
            </a:r>
            <a:r>
              <a:rPr lang="tr-TR" sz="2400" dirty="0" err="1"/>
              <a:t>if</a:t>
            </a:r>
            <a:r>
              <a:rPr lang="tr-TR" sz="2400" dirty="0"/>
              <a:t>(c=='F')</a:t>
            </a:r>
            <a:r>
              <a:rPr lang="tr-TR" sz="2400" dirty="0" err="1"/>
              <a:t>return</a:t>
            </a:r>
            <a:r>
              <a:rPr lang="tr-TR" sz="2400" dirty="0"/>
              <a:t>;</a:t>
            </a:r>
          </a:p>
          <a:p>
            <a:r>
              <a:rPr lang="tr-TR" sz="2400" dirty="0"/>
              <a:t>	alfabe((</a:t>
            </a:r>
            <a:r>
              <a:rPr lang="tr-TR" sz="2400" dirty="0" err="1"/>
              <a:t>char</a:t>
            </a:r>
            <a:r>
              <a:rPr lang="tr-TR" sz="2400" dirty="0"/>
              <a:t>)( (</a:t>
            </a:r>
            <a:r>
              <a:rPr lang="tr-TR" sz="2400" dirty="0" err="1"/>
              <a:t>int</a:t>
            </a:r>
            <a:r>
              <a:rPr lang="tr-TR" sz="2400" dirty="0"/>
              <a:t>)c+1) ); //</a:t>
            </a:r>
            <a:r>
              <a:rPr lang="tr-TR" sz="2400" dirty="0" err="1"/>
              <a:t>getch</a:t>
            </a:r>
            <a:r>
              <a:rPr lang="tr-TR" sz="2400" dirty="0"/>
              <a:t>(); </a:t>
            </a:r>
          </a:p>
          <a:p>
            <a:r>
              <a:rPr lang="tr-TR" sz="2400" dirty="0"/>
              <a:t>// </a:t>
            </a:r>
            <a:r>
              <a:rPr lang="tr-TR" sz="2400" dirty="0" err="1"/>
              <a:t>printf</a:t>
            </a:r>
            <a:r>
              <a:rPr lang="tr-TR" sz="2400" dirty="0"/>
              <a:t>("%c   ",c);</a:t>
            </a:r>
            <a:r>
              <a:rPr lang="tr-TR" dirty="0"/>
              <a:t> </a:t>
            </a:r>
            <a:r>
              <a:rPr lang="tr-TR" sz="1600" dirty="0"/>
              <a:t>//</a:t>
            </a:r>
            <a:r>
              <a:rPr lang="tr-TR" sz="1600" dirty="0" err="1"/>
              <a:t>Burda</a:t>
            </a:r>
            <a:r>
              <a:rPr lang="tr-TR" sz="1600" dirty="0"/>
              <a:t> bu satir </a:t>
            </a:r>
            <a:r>
              <a:rPr lang="tr-TR" sz="1600" dirty="0" err="1"/>
              <a:t>olsaydi</a:t>
            </a:r>
            <a:r>
              <a:rPr lang="tr-TR" sz="1600" dirty="0"/>
              <a:t>?</a:t>
            </a:r>
            <a:endParaRPr lang="tr-TR" sz="2000" dirty="0"/>
          </a:p>
          <a:p>
            <a:pPr>
              <a:buNone/>
            </a:pPr>
            <a:r>
              <a:rPr lang="tr-TR" sz="2400" dirty="0"/>
              <a:t>	</a:t>
            </a:r>
            <a:r>
              <a:rPr lang="tr-TR" sz="2400" dirty="0" err="1"/>
              <a:t>return</a:t>
            </a:r>
            <a:r>
              <a:rPr lang="tr-TR" sz="2400" dirty="0"/>
              <a:t>;	</a:t>
            </a:r>
          </a:p>
          <a:p>
            <a:pPr>
              <a:buNone/>
            </a:pPr>
            <a:r>
              <a:rPr lang="tr-TR" sz="2400" dirty="0"/>
              <a:t>}</a:t>
            </a:r>
          </a:p>
        </p:txBody>
      </p:sp>
      <p:pic>
        <p:nvPicPr>
          <p:cNvPr id="5" name="4 Resim" descr="soru.jpg"/>
          <p:cNvPicPr>
            <a:picLocks noChangeAspect="1"/>
          </p:cNvPicPr>
          <p:nvPr/>
        </p:nvPicPr>
        <p:blipFill>
          <a:blip r:embed="rId2"/>
          <a:stretch>
            <a:fillRect/>
          </a:stretch>
        </p:blipFill>
        <p:spPr>
          <a:xfrm>
            <a:off x="7143768" y="4714884"/>
            <a:ext cx="1767840" cy="1328928"/>
          </a:xfrm>
          <a:prstGeom prst="rect">
            <a:avLst/>
          </a:prstGeom>
        </p:spPr>
      </p:pic>
      <p:sp>
        <p:nvSpPr>
          <p:cNvPr id="6" name="5 Yuvarlatılmış Dikdörtgen"/>
          <p:cNvSpPr/>
          <p:nvPr/>
        </p:nvSpPr>
        <p:spPr>
          <a:xfrm>
            <a:off x="285720" y="4286256"/>
            <a:ext cx="2071734" cy="20717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Gerçek hayatta da…</a:t>
            </a:r>
            <a:br>
              <a:rPr lang="tr-TR" dirty="0"/>
            </a:br>
            <a:r>
              <a:rPr lang="tr-TR" sz="1400" dirty="0"/>
              <a:t>İyi tanımlanmış görev dağılımları</a:t>
            </a:r>
          </a:p>
          <a:p>
            <a:pPr algn="ctr"/>
            <a:r>
              <a:rPr lang="tr-TR" sz="1400" dirty="0"/>
              <a:t>+</a:t>
            </a:r>
          </a:p>
          <a:p>
            <a:pPr algn="ctr"/>
            <a:r>
              <a:rPr lang="tr-TR" sz="1400" dirty="0"/>
              <a:t>ekip çalışması</a:t>
            </a:r>
          </a:p>
          <a:p>
            <a:pPr algn="ctr"/>
            <a:r>
              <a:rPr lang="tr-TR" sz="1400" dirty="0"/>
              <a:t>ile yüksek başarılar elde edilebilir.</a:t>
            </a:r>
          </a:p>
        </p:txBody>
      </p:sp>
      <p:pic>
        <p:nvPicPr>
          <p:cNvPr id="1027" name="Picture 3"/>
          <p:cNvPicPr>
            <a:picLocks noChangeAspect="1" noChangeArrowheads="1"/>
          </p:cNvPicPr>
          <p:nvPr/>
        </p:nvPicPr>
        <p:blipFill>
          <a:blip r:embed="rId3"/>
          <a:srcRect t="5244" r="63584" b="73056"/>
          <a:stretch>
            <a:fillRect/>
          </a:stretch>
        </p:blipFill>
        <p:spPr bwMode="auto">
          <a:xfrm>
            <a:off x="5643570" y="1285860"/>
            <a:ext cx="3351600" cy="142876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770" decel="100000"/>
                                        <p:tgtEl>
                                          <p:spTgt spid="1027"/>
                                        </p:tgtEl>
                                      </p:cBhvr>
                                    </p:animEffect>
                                    <p:animScale>
                                      <p:cBhvr>
                                        <p:cTn id="8" dur="770" decel="100000"/>
                                        <p:tgtEl>
                                          <p:spTgt spid="1027"/>
                                        </p:tgtEl>
                                      </p:cBhvr>
                                      <p:from x="10000" y="10000"/>
                                      <p:to x="200000" y="450000"/>
                                    </p:animScale>
                                    <p:animScale>
                                      <p:cBhvr>
                                        <p:cTn id="9" dur="1230" accel="100000" fill="hold">
                                          <p:stCondLst>
                                            <p:cond delay="770"/>
                                          </p:stCondLst>
                                        </p:cTn>
                                        <p:tgtEl>
                                          <p:spTgt spid="1027"/>
                                        </p:tgtEl>
                                      </p:cBhvr>
                                      <p:from x="200000" y="450000"/>
                                      <p:to x="100000" y="100000"/>
                                    </p:animScale>
                                    <p:set>
                                      <p:cBhvr>
                                        <p:cTn id="10" dur="770" fill="hold"/>
                                        <p:tgtEl>
                                          <p:spTgt spid="1027"/>
                                        </p:tgtEl>
                                        <p:attrNameLst>
                                          <p:attrName>ppt_x</p:attrName>
                                        </p:attrNameLst>
                                      </p:cBhvr>
                                      <p:to>
                                        <p:strVal val="(0.5)"/>
                                      </p:to>
                                    </p:set>
                                    <p:anim from="(0.5)" to="(#ppt_x)" calcmode="lin" valueType="num">
                                      <p:cBhvr>
                                        <p:cTn id="11" dur="1230" accel="100000" fill="hold">
                                          <p:stCondLst>
                                            <p:cond delay="770"/>
                                          </p:stCondLst>
                                        </p:cTn>
                                        <p:tgtEl>
                                          <p:spTgt spid="1027"/>
                                        </p:tgtEl>
                                        <p:attrNameLst>
                                          <p:attrName>ppt_x</p:attrName>
                                        </p:attrNameLst>
                                      </p:cBhvr>
                                    </p:anim>
                                    <p:set>
                                      <p:cBhvr>
                                        <p:cTn id="12" dur="770" fill="hold"/>
                                        <p:tgtEl>
                                          <p:spTgt spid="1027"/>
                                        </p:tgtEl>
                                        <p:attrNameLst>
                                          <p:attrName>ppt_y</p:attrName>
                                        </p:attrNameLst>
                                      </p:cBhvr>
                                      <p:to>
                                        <p:strVal val="(#ppt_y+0.4)"/>
                                      </p:to>
                                    </p:set>
                                    <p:anim from="(#ppt_y+0.4)" to="(#ppt_y)" calcmode="lin" valueType="num">
                                      <p:cBhvr>
                                        <p:cTn id="13" dur="1230" accel="100000" fill="hold">
                                          <p:stCondLst>
                                            <p:cond delay="770"/>
                                          </p:stCondLst>
                                        </p:cTn>
                                        <p:tgtEl>
                                          <p:spTgt spid="10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Özyinelemeli Sorularda Düşünce şekli…</a:t>
            </a:r>
          </a:p>
        </p:txBody>
      </p:sp>
      <p:sp>
        <p:nvSpPr>
          <p:cNvPr id="3" name="2 İçerik Yer Tutucusu"/>
          <p:cNvSpPr>
            <a:spLocks noGrp="1"/>
          </p:cNvSpPr>
          <p:nvPr>
            <p:ph sz="quarter" idx="1"/>
          </p:nvPr>
        </p:nvSpPr>
        <p:spPr/>
        <p:txBody>
          <a:bodyPr/>
          <a:lstStyle/>
          <a:p>
            <a:r>
              <a:rPr lang="tr-TR" dirty="0"/>
              <a:t>Bu tür sorularda “alfabe(‘A’) ne yapar?” şeklinde ilerlediğinizde zorlanıyorsanız alternatif olarak temel olgudan başlayarak düşünebilirsiniz.</a:t>
            </a:r>
          </a:p>
          <a:p>
            <a:endParaRPr lang="tr-TR" dirty="0"/>
          </a:p>
          <a:p>
            <a:r>
              <a:rPr lang="tr-TR" sz="2400" dirty="0"/>
              <a:t>alfabe(‘F’) ne yapar? F yazdırır ve çıkar.</a:t>
            </a:r>
          </a:p>
          <a:p>
            <a:r>
              <a:rPr lang="tr-TR" sz="2400" dirty="0"/>
              <a:t>alfabe(‘E’) ne yapar? E yazdırır ve alfabe(‘F’) çalıştırır ve çıkar.</a:t>
            </a:r>
          </a:p>
          <a:p>
            <a:r>
              <a:rPr lang="tr-TR" sz="2400" dirty="0"/>
              <a:t>…</a:t>
            </a:r>
          </a:p>
          <a:p>
            <a:endParaRPr lang="tr-TR" sz="2400" dirty="0"/>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f-klavye-daktilo-1024x682.jpg"/>
          <p:cNvPicPr>
            <a:picLocks noChangeAspect="1"/>
          </p:cNvPicPr>
          <p:nvPr/>
        </p:nvPicPr>
        <p:blipFill>
          <a:blip r:embed="rId2"/>
          <a:stretch>
            <a:fillRect/>
          </a:stretch>
        </p:blipFill>
        <p:spPr>
          <a:xfrm>
            <a:off x="4857752" y="1357298"/>
            <a:ext cx="3976366" cy="3916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Başlık"/>
          <p:cNvSpPr>
            <a:spLocks noGrp="1"/>
          </p:cNvSpPr>
          <p:nvPr>
            <p:ph type="title"/>
          </p:nvPr>
        </p:nvSpPr>
        <p:spPr/>
        <p:txBody>
          <a:bodyPr/>
          <a:lstStyle/>
          <a:p>
            <a:r>
              <a:rPr lang="tr-TR" dirty="0"/>
              <a:t>Bunu biliyor musunuz? F klavye</a:t>
            </a:r>
          </a:p>
        </p:txBody>
      </p:sp>
      <p:sp>
        <p:nvSpPr>
          <p:cNvPr id="3" name="2 İçerik Yer Tutucusu"/>
          <p:cNvSpPr>
            <a:spLocks noGrp="1"/>
          </p:cNvSpPr>
          <p:nvPr>
            <p:ph sz="quarter" idx="1"/>
          </p:nvPr>
        </p:nvSpPr>
        <p:spPr>
          <a:xfrm>
            <a:off x="428596" y="1357298"/>
            <a:ext cx="3929090" cy="4937760"/>
          </a:xfrm>
        </p:spPr>
        <p:txBody>
          <a:bodyPr>
            <a:normAutofit/>
          </a:bodyPr>
          <a:lstStyle/>
          <a:p>
            <a:r>
              <a:rPr lang="tr-TR" sz="1600" dirty="0"/>
              <a:t>F klavye, Türkçe için özel olarak geliştirilmiş bir klavye olduğundan Türkçe bir metni bu klavyede yazmak, Q klavyede yazmaktan daha kısa sürer.</a:t>
            </a:r>
            <a:br>
              <a:rPr lang="tr-TR" sz="1600" dirty="0"/>
            </a:br>
            <a:r>
              <a:rPr lang="tr-TR" sz="1600" dirty="0"/>
              <a:t>(</a:t>
            </a:r>
            <a:r>
              <a:rPr lang="tr-TR" sz="1600" dirty="0" err="1"/>
              <a:t>Vikipedi</a:t>
            </a:r>
            <a:r>
              <a:rPr lang="tr-TR" sz="1600" dirty="0"/>
              <a:t>)</a:t>
            </a:r>
          </a:p>
          <a:p>
            <a:r>
              <a:rPr lang="tr-TR" sz="1600" dirty="0"/>
              <a:t>Hazırlıklar devam ediyor.  Türkiye'de 2017'den itibaren kamu kurumları artık F klavyeye geçecek. </a:t>
            </a:r>
            <a:br>
              <a:rPr lang="tr-TR" sz="1600" dirty="0"/>
            </a:br>
            <a:r>
              <a:rPr lang="tr-TR" sz="1600" dirty="0"/>
              <a:t>(Gazete Haberi) </a:t>
            </a:r>
          </a:p>
        </p:txBody>
      </p:sp>
      <p:pic>
        <p:nvPicPr>
          <p:cNvPr id="4" name="3 Resim" descr="41423.jpg"/>
          <p:cNvPicPr>
            <a:picLocks noChangeAspect="1"/>
          </p:cNvPicPr>
          <p:nvPr/>
        </p:nvPicPr>
        <p:blipFill>
          <a:blip r:embed="rId3"/>
          <a:stretch>
            <a:fillRect/>
          </a:stretch>
        </p:blipFill>
        <p:spPr>
          <a:xfrm>
            <a:off x="6286512" y="4500570"/>
            <a:ext cx="2476500" cy="1714500"/>
          </a:xfrm>
          <a:prstGeom prst="rect">
            <a:avLst/>
          </a:prstGeom>
          <a:ln>
            <a:noFill/>
          </a:ln>
          <a:effectLst>
            <a:softEdge rad="112500"/>
          </a:effectLst>
        </p:spPr>
      </p:pic>
      <p:sp>
        <p:nvSpPr>
          <p:cNvPr id="5" name="4 Dikdörtgen">
            <a:hlinkClick r:id="rId4"/>
          </p:cNvPr>
          <p:cNvSpPr/>
          <p:nvPr/>
        </p:nvSpPr>
        <p:spPr>
          <a:xfrm>
            <a:off x="642910" y="6357958"/>
            <a:ext cx="8286808" cy="276999"/>
          </a:xfrm>
          <a:prstGeom prst="rect">
            <a:avLst/>
          </a:prstGeom>
        </p:spPr>
        <p:txBody>
          <a:bodyPr wrap="square">
            <a:spAutoFit/>
          </a:bodyPr>
          <a:lstStyle/>
          <a:p>
            <a:r>
              <a:rPr lang="tr-TR" sz="1200"/>
              <a:t>https://keyshorts.com/blogs/blog/41838657-31-weird-fun-facts-about-computer-keyboards-you-didnt-know-about</a:t>
            </a:r>
            <a:endParaRPr lang="tr-TR" sz="1200" dirty="0"/>
          </a:p>
        </p:txBody>
      </p:sp>
      <p:sp>
        <p:nvSpPr>
          <p:cNvPr id="6" name="5 Dikdörtgen"/>
          <p:cNvSpPr/>
          <p:nvPr/>
        </p:nvSpPr>
        <p:spPr>
          <a:xfrm>
            <a:off x="142844" y="4000504"/>
            <a:ext cx="5786478" cy="2308324"/>
          </a:xfrm>
          <a:prstGeom prst="rect">
            <a:avLst/>
          </a:prstGeom>
        </p:spPr>
        <p:txBody>
          <a:bodyPr wrap="square">
            <a:spAutoFit/>
          </a:bodyPr>
          <a:lstStyle/>
          <a:p>
            <a:r>
              <a:rPr lang="en-US" sz="1600" b="1" dirty="0"/>
              <a:t>The most efficient keyboard layout in the world ...</a:t>
            </a:r>
          </a:p>
          <a:p>
            <a:r>
              <a:rPr lang="en-US" sz="1600" dirty="0"/>
              <a:t>is called </a:t>
            </a:r>
            <a:r>
              <a:rPr lang="en-US" sz="1600" b="1" dirty="0"/>
              <a:t>Turkish F</a:t>
            </a:r>
            <a:r>
              <a:rPr lang="en-US" sz="1600" dirty="0"/>
              <a:t>. It was designed by</a:t>
            </a:r>
            <a:r>
              <a:rPr lang="en-US" sz="1600" u="sng" dirty="0">
                <a:solidFill>
                  <a:srgbClr val="0000FF"/>
                </a:solidFill>
              </a:rPr>
              <a:t> </a:t>
            </a:r>
            <a:r>
              <a:rPr lang="en-US" sz="1600" u="sng" dirty="0" err="1">
                <a:solidFill>
                  <a:srgbClr val="0000FF"/>
                </a:solidFill>
              </a:rPr>
              <a:t>İhsan</a:t>
            </a:r>
            <a:r>
              <a:rPr lang="en-US" sz="1600" u="sng" dirty="0">
                <a:solidFill>
                  <a:srgbClr val="0000FF"/>
                </a:solidFill>
              </a:rPr>
              <a:t> </a:t>
            </a:r>
            <a:r>
              <a:rPr lang="en-US" sz="1600" u="sng" dirty="0" err="1">
                <a:solidFill>
                  <a:srgbClr val="0000FF"/>
                </a:solidFill>
              </a:rPr>
              <a:t>Sıtkı</a:t>
            </a:r>
            <a:r>
              <a:rPr lang="en-US" sz="1600" u="sng" dirty="0">
                <a:solidFill>
                  <a:srgbClr val="0000FF"/>
                </a:solidFill>
              </a:rPr>
              <a:t> </a:t>
            </a:r>
            <a:r>
              <a:rPr lang="en-US" sz="1600" u="sng" dirty="0" err="1">
                <a:solidFill>
                  <a:srgbClr val="0000FF"/>
                </a:solidFill>
              </a:rPr>
              <a:t>Yener</a:t>
            </a:r>
            <a:r>
              <a:rPr lang="en-US" sz="1600" u="sng" dirty="0">
                <a:solidFill>
                  <a:srgbClr val="0000FF"/>
                </a:solidFill>
              </a:rPr>
              <a:t> </a:t>
            </a:r>
            <a:r>
              <a:rPr lang="en-US" sz="1600" dirty="0"/>
              <a:t>in </a:t>
            </a:r>
            <a:br>
              <a:rPr lang="tr-TR" sz="1600" dirty="0"/>
            </a:br>
            <a:r>
              <a:rPr lang="en-US" sz="1600" dirty="0"/>
              <a:t>1955. He used scientific methods to measure letter </a:t>
            </a:r>
            <a:br>
              <a:rPr lang="tr-TR" sz="1600" dirty="0"/>
            </a:br>
            <a:r>
              <a:rPr lang="en-US" sz="1600" dirty="0"/>
              <a:t>frequencies in </a:t>
            </a:r>
            <a:r>
              <a:rPr lang="tr-TR" sz="1600" dirty="0"/>
              <a:t>T</a:t>
            </a:r>
            <a:r>
              <a:rPr lang="en-US" sz="1600" dirty="0" err="1"/>
              <a:t>urkish</a:t>
            </a:r>
            <a:r>
              <a:rPr lang="en-US" sz="1600" dirty="0"/>
              <a:t> language to compose a keyboard layout </a:t>
            </a:r>
            <a:br>
              <a:rPr lang="tr-TR" sz="1600" dirty="0"/>
            </a:br>
            <a:r>
              <a:rPr lang="en-US" sz="1600" dirty="0"/>
              <a:t>that would be fast to use. Also, this layout provides almost ideal balance between two hands when typing. With Turkish F this country has broken 14 world records in typewriting championships between 1957 and 1995. Strangely, Turkish F is not the most commonly used layout in Turkey. </a:t>
            </a:r>
          </a:p>
        </p:txBody>
      </p:sp>
    </p:spTree>
    <p:extLst>
      <p:ext uri="{BB962C8B-B14F-4D97-AF65-F5344CB8AC3E}">
        <p14:creationId xmlns:p14="http://schemas.microsoft.com/office/powerpoint/2010/main" val="4251919856"/>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lstStyle/>
          <a:p>
            <a:r>
              <a:rPr lang="tr-TR" dirty="0"/>
              <a:t>Peki ya bu üçgeni, özyinelemeli olarak çizdirebilir misiniz?</a:t>
            </a:r>
          </a:p>
        </p:txBody>
      </p:sp>
      <p:sp>
        <p:nvSpPr>
          <p:cNvPr id="4" name="3 Dik Üçgen"/>
          <p:cNvSpPr/>
          <p:nvPr/>
        </p:nvSpPr>
        <p:spPr>
          <a:xfrm flipV="1">
            <a:off x="3354947" y="2202285"/>
            <a:ext cx="205418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6" name="5 Dik Üçgen"/>
          <p:cNvSpPr/>
          <p:nvPr/>
        </p:nvSpPr>
        <p:spPr>
          <a:xfrm>
            <a:off x="3357554" y="4143380"/>
            <a:ext cx="205418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pic>
        <p:nvPicPr>
          <p:cNvPr id="7" name="6 Resim" descr="bilgisayar.wmf"/>
          <p:cNvPicPr>
            <a:picLocks noChangeAspect="1"/>
          </p:cNvPicPr>
          <p:nvPr/>
        </p:nvPicPr>
        <p:blipFill>
          <a:blip r:embed="rId2"/>
          <a:stretch>
            <a:fillRect/>
          </a:stretch>
        </p:blipFill>
        <p:spPr>
          <a:xfrm>
            <a:off x="5929322" y="3857628"/>
            <a:ext cx="1809750" cy="1847850"/>
          </a:xfrm>
          <a:prstGeom prst="rect">
            <a:avLst/>
          </a:prstGeom>
        </p:spPr>
      </p:pic>
      <p:sp>
        <p:nvSpPr>
          <p:cNvPr id="8" name="7 Yuvarlatılmış Dikdörtgen"/>
          <p:cNvSpPr/>
          <p:nvPr/>
        </p:nvSpPr>
        <p:spPr>
          <a:xfrm>
            <a:off x="285720" y="3143248"/>
            <a:ext cx="2571768" cy="2643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1600" dirty="0"/>
              <a:t>Daha rahat anlaşılması için ikinci parametre olarak da bir karakter göndererek</a:t>
            </a:r>
          </a:p>
          <a:p>
            <a:r>
              <a:rPr lang="tr-TR" sz="1600" dirty="0"/>
              <a:t>AAA</a:t>
            </a:r>
          </a:p>
          <a:p>
            <a:r>
              <a:rPr lang="tr-TR" sz="1600" dirty="0"/>
              <a:t>BB</a:t>
            </a:r>
          </a:p>
          <a:p>
            <a:r>
              <a:rPr lang="tr-TR" sz="1600" dirty="0"/>
              <a:t>C</a:t>
            </a:r>
          </a:p>
          <a:p>
            <a:r>
              <a:rPr lang="tr-TR" sz="1600" dirty="0"/>
              <a:t>BB</a:t>
            </a:r>
          </a:p>
          <a:p>
            <a:r>
              <a:rPr lang="tr-TR" sz="1600" dirty="0"/>
              <a:t>AAA</a:t>
            </a:r>
          </a:p>
          <a:p>
            <a:r>
              <a:rPr lang="tr-TR" sz="1600" dirty="0"/>
              <a:t>şeklinde yazdırabilirsiniz.</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a:t>Alıştırma</a:t>
            </a:r>
          </a:p>
        </p:txBody>
      </p:sp>
      <p:sp>
        <p:nvSpPr>
          <p:cNvPr id="3" name="2 İçerik Yer Tutucusu"/>
          <p:cNvSpPr>
            <a:spLocks noGrp="1"/>
          </p:cNvSpPr>
          <p:nvPr>
            <p:ph sz="quarter" idx="1"/>
          </p:nvPr>
        </p:nvSpPr>
        <p:spPr>
          <a:xfrm>
            <a:off x="457200" y="1219200"/>
            <a:ext cx="8229600" cy="5210196"/>
          </a:xfrm>
        </p:spPr>
        <p:txBody>
          <a:bodyPr>
            <a:normAutofit fontScale="47500" lnSpcReduction="20000"/>
          </a:bodyPr>
          <a:lstStyle/>
          <a:p>
            <a:pPr>
              <a:buNone/>
            </a:pPr>
            <a:r>
              <a:rPr lang="tr-TR" sz="2800" dirty="0"/>
              <a:t>#</a:t>
            </a:r>
            <a:r>
              <a:rPr lang="tr-TR" sz="2800" dirty="0" err="1"/>
              <a:t>include</a:t>
            </a:r>
            <a:r>
              <a:rPr lang="tr-TR" sz="2800" dirty="0"/>
              <a:t> &lt;</a:t>
            </a:r>
            <a:r>
              <a:rPr lang="tr-TR" sz="2800" dirty="0" err="1"/>
              <a:t>stdio</a:t>
            </a:r>
            <a:r>
              <a:rPr lang="tr-TR" sz="2800" dirty="0"/>
              <a:t>.h&gt;</a:t>
            </a:r>
          </a:p>
          <a:p>
            <a:pPr>
              <a:buNone/>
            </a:pPr>
            <a:r>
              <a:rPr lang="tr-TR" sz="2800" dirty="0"/>
              <a:t>#</a:t>
            </a:r>
            <a:r>
              <a:rPr lang="tr-TR" sz="2800" dirty="0" err="1"/>
              <a:t>include</a:t>
            </a:r>
            <a:r>
              <a:rPr lang="tr-TR" sz="2800" dirty="0"/>
              <a:t> &lt;</a:t>
            </a:r>
            <a:r>
              <a:rPr lang="tr-TR" sz="2800" dirty="0" err="1"/>
              <a:t>unistd</a:t>
            </a:r>
            <a:r>
              <a:rPr lang="tr-TR" sz="2800" dirty="0"/>
              <a:t>.h&gt;</a:t>
            </a:r>
          </a:p>
          <a:p>
            <a:pPr>
              <a:buNone/>
            </a:pPr>
            <a:r>
              <a:rPr lang="tr-TR" sz="2800" dirty="0" err="1"/>
              <a:t>void</a:t>
            </a:r>
            <a:r>
              <a:rPr lang="tr-TR" sz="2800" dirty="0"/>
              <a:t> K (</a:t>
            </a:r>
            <a:r>
              <a:rPr lang="tr-TR" sz="2800" dirty="0" err="1"/>
              <a:t>int</a:t>
            </a:r>
            <a:r>
              <a:rPr lang="tr-TR" sz="2800" dirty="0"/>
              <a:t> n, </a:t>
            </a:r>
            <a:r>
              <a:rPr lang="tr-TR" sz="2800" dirty="0" err="1"/>
              <a:t>char</a:t>
            </a:r>
            <a:r>
              <a:rPr lang="tr-TR" sz="2800" dirty="0"/>
              <a:t> x);</a:t>
            </a:r>
          </a:p>
          <a:p>
            <a:pPr>
              <a:buNone/>
            </a:pPr>
            <a:r>
              <a:rPr lang="tr-TR" sz="2800" dirty="0" err="1"/>
              <a:t>int</a:t>
            </a:r>
            <a:r>
              <a:rPr lang="tr-TR" sz="2800" dirty="0"/>
              <a:t> </a:t>
            </a:r>
            <a:r>
              <a:rPr lang="tr-TR" sz="2800" dirty="0" err="1"/>
              <a:t>main</a:t>
            </a:r>
            <a:r>
              <a:rPr lang="tr-TR" sz="2800" dirty="0"/>
              <a:t>()</a:t>
            </a:r>
          </a:p>
          <a:p>
            <a:pPr>
              <a:buNone/>
            </a:pPr>
            <a:r>
              <a:rPr lang="tr-TR" sz="2800" dirty="0"/>
              <a:t>{</a:t>
            </a:r>
          </a:p>
          <a:p>
            <a:pPr>
              <a:buNone/>
            </a:pPr>
            <a:r>
              <a:rPr lang="tr-TR" sz="2800" dirty="0"/>
              <a:t>	K(3, 'A');</a:t>
            </a:r>
          </a:p>
          <a:p>
            <a:pPr>
              <a:buNone/>
            </a:pPr>
            <a:r>
              <a:rPr lang="tr-TR" sz="2800" dirty="0"/>
              <a:t>	</a:t>
            </a:r>
            <a:r>
              <a:rPr lang="tr-TR" sz="2800" dirty="0" err="1"/>
              <a:t>return</a:t>
            </a:r>
            <a:r>
              <a:rPr lang="tr-TR" sz="2800" dirty="0"/>
              <a:t> 0;</a:t>
            </a:r>
          </a:p>
          <a:p>
            <a:pPr>
              <a:buNone/>
            </a:pPr>
            <a:r>
              <a:rPr lang="tr-TR" sz="2800" dirty="0"/>
              <a:t>}</a:t>
            </a:r>
          </a:p>
          <a:p>
            <a:pPr>
              <a:buNone/>
            </a:pPr>
            <a:r>
              <a:rPr lang="tr-TR" sz="2800" dirty="0" err="1"/>
              <a:t>void</a:t>
            </a:r>
            <a:r>
              <a:rPr lang="tr-TR" sz="2800" dirty="0"/>
              <a:t> K (</a:t>
            </a:r>
            <a:r>
              <a:rPr lang="tr-TR" sz="2800" dirty="0" err="1"/>
              <a:t>int</a:t>
            </a:r>
            <a:r>
              <a:rPr lang="tr-TR" sz="2800" dirty="0"/>
              <a:t> n, </a:t>
            </a:r>
            <a:r>
              <a:rPr lang="tr-TR" sz="2800" dirty="0" err="1"/>
              <a:t>char</a:t>
            </a:r>
            <a:r>
              <a:rPr lang="tr-TR" sz="2800" dirty="0"/>
              <a:t> x)</a:t>
            </a:r>
          </a:p>
          <a:p>
            <a:pPr>
              <a:buNone/>
            </a:pPr>
            <a:r>
              <a:rPr lang="tr-TR" sz="2800" dirty="0"/>
              <a:t>{</a:t>
            </a:r>
          </a:p>
          <a:p>
            <a:pPr>
              <a:buNone/>
            </a:pPr>
            <a:r>
              <a:rPr lang="tr-TR" sz="2800" dirty="0"/>
              <a:t>	</a:t>
            </a:r>
            <a:r>
              <a:rPr lang="tr-TR" sz="2800" dirty="0" err="1"/>
              <a:t>if</a:t>
            </a:r>
            <a:r>
              <a:rPr lang="tr-TR" sz="2800" dirty="0"/>
              <a:t>(n==1) {</a:t>
            </a:r>
            <a:r>
              <a:rPr lang="tr-TR" sz="2800" dirty="0" err="1"/>
              <a:t>printf</a:t>
            </a:r>
            <a:r>
              <a:rPr lang="tr-TR" sz="2800" dirty="0"/>
              <a:t>("%c\n",x); </a:t>
            </a:r>
            <a:r>
              <a:rPr lang="tr-TR" sz="2800" dirty="0" err="1"/>
              <a:t>sleep</a:t>
            </a:r>
            <a:r>
              <a:rPr lang="tr-TR" sz="2800" dirty="0"/>
              <a:t>(1); </a:t>
            </a:r>
            <a:r>
              <a:rPr lang="tr-TR" sz="2800" dirty="0" err="1"/>
              <a:t>return</a:t>
            </a:r>
            <a:r>
              <a:rPr lang="tr-TR" sz="2800" dirty="0"/>
              <a:t>;}</a:t>
            </a:r>
          </a:p>
          <a:p>
            <a:pPr>
              <a:buNone/>
            </a:pPr>
            <a:r>
              <a:rPr lang="tr-TR" sz="2800" dirty="0"/>
              <a:t>	</a:t>
            </a:r>
          </a:p>
          <a:p>
            <a:pPr>
              <a:buNone/>
            </a:pPr>
            <a:r>
              <a:rPr lang="tr-TR" sz="2800" dirty="0"/>
              <a:t>	</a:t>
            </a:r>
            <a:r>
              <a:rPr lang="tr-TR" sz="2800" dirty="0" err="1"/>
              <a:t>int</a:t>
            </a:r>
            <a:r>
              <a:rPr lang="tr-TR" sz="2800" dirty="0"/>
              <a:t> i;</a:t>
            </a:r>
          </a:p>
          <a:p>
            <a:pPr>
              <a:buNone/>
            </a:pPr>
            <a:r>
              <a:rPr lang="tr-TR" sz="2800" dirty="0"/>
              <a:t>	</a:t>
            </a:r>
            <a:r>
              <a:rPr lang="tr-TR" sz="2800" dirty="0" err="1"/>
              <a:t>for</a:t>
            </a:r>
            <a:r>
              <a:rPr lang="tr-TR" sz="2800" dirty="0"/>
              <a:t>(i=0;i&lt;n;i++) {</a:t>
            </a:r>
            <a:r>
              <a:rPr lang="tr-TR" sz="2800" dirty="0" err="1"/>
              <a:t>printf</a:t>
            </a:r>
            <a:r>
              <a:rPr lang="tr-TR" sz="2800" dirty="0"/>
              <a:t>("%c",x);} </a:t>
            </a:r>
            <a:r>
              <a:rPr lang="tr-TR" sz="2800" dirty="0" err="1"/>
              <a:t>sleep</a:t>
            </a:r>
            <a:r>
              <a:rPr lang="tr-TR" sz="2800" dirty="0"/>
              <a:t>(1);</a:t>
            </a:r>
          </a:p>
          <a:p>
            <a:pPr>
              <a:buNone/>
            </a:pPr>
            <a:r>
              <a:rPr lang="tr-TR" sz="2800" dirty="0"/>
              <a:t>	</a:t>
            </a:r>
            <a:r>
              <a:rPr lang="tr-TR" sz="2800" dirty="0" err="1"/>
              <a:t>printf</a:t>
            </a:r>
            <a:r>
              <a:rPr lang="tr-TR" sz="2800" dirty="0"/>
              <a:t>("\n");</a:t>
            </a:r>
          </a:p>
          <a:p>
            <a:pPr>
              <a:buNone/>
            </a:pPr>
            <a:r>
              <a:rPr lang="tr-TR" sz="2800" dirty="0"/>
              <a:t>	</a:t>
            </a:r>
          </a:p>
          <a:p>
            <a:pPr>
              <a:buNone/>
            </a:pPr>
            <a:r>
              <a:rPr lang="tr-TR" sz="2800" dirty="0"/>
              <a:t>	K(n-1, x+1);</a:t>
            </a:r>
          </a:p>
          <a:p>
            <a:pPr>
              <a:buNone/>
            </a:pPr>
            <a:endParaRPr lang="tr-TR" sz="2800" dirty="0"/>
          </a:p>
          <a:p>
            <a:pPr>
              <a:buNone/>
            </a:pPr>
            <a:r>
              <a:rPr lang="tr-TR" sz="2800" dirty="0"/>
              <a:t>	</a:t>
            </a:r>
            <a:r>
              <a:rPr lang="tr-TR" sz="2800" dirty="0" err="1"/>
              <a:t>for</a:t>
            </a:r>
            <a:r>
              <a:rPr lang="tr-TR" sz="2800" dirty="0"/>
              <a:t>(i=0;i&lt;n;i++) {</a:t>
            </a:r>
            <a:r>
              <a:rPr lang="tr-TR" sz="2800" dirty="0" err="1"/>
              <a:t>printf</a:t>
            </a:r>
            <a:r>
              <a:rPr lang="tr-TR" sz="2800" dirty="0"/>
              <a:t>("%c",x);} </a:t>
            </a:r>
            <a:r>
              <a:rPr lang="tr-TR" sz="2800" dirty="0" err="1"/>
              <a:t>sleep</a:t>
            </a:r>
            <a:r>
              <a:rPr lang="tr-TR" sz="2800" dirty="0"/>
              <a:t>(1);</a:t>
            </a:r>
          </a:p>
          <a:p>
            <a:pPr>
              <a:buNone/>
            </a:pPr>
            <a:r>
              <a:rPr lang="tr-TR" sz="2800" dirty="0"/>
              <a:t>	</a:t>
            </a:r>
            <a:r>
              <a:rPr lang="tr-TR" sz="2800" dirty="0" err="1"/>
              <a:t>printf</a:t>
            </a:r>
            <a:r>
              <a:rPr lang="tr-TR" sz="2800" dirty="0"/>
              <a:t>("\n");</a:t>
            </a:r>
          </a:p>
          <a:p>
            <a:pPr>
              <a:buNone/>
            </a:pPr>
            <a:r>
              <a:rPr lang="tr-TR" sz="2800" dirty="0"/>
              <a:t>	</a:t>
            </a:r>
            <a:r>
              <a:rPr lang="tr-TR" sz="2800" dirty="0" err="1"/>
              <a:t>return</a:t>
            </a:r>
            <a:r>
              <a:rPr lang="tr-TR" sz="2800" dirty="0"/>
              <a:t>;	</a:t>
            </a:r>
          </a:p>
          <a:p>
            <a:pPr>
              <a:buNone/>
            </a:pPr>
            <a:r>
              <a:rPr lang="tr-TR" sz="2800" dirty="0"/>
              <a:t>}</a:t>
            </a:r>
          </a:p>
          <a:p>
            <a:endParaRPr lang="tr-TR" dirty="0"/>
          </a:p>
        </p:txBody>
      </p:sp>
      <p:pic>
        <p:nvPicPr>
          <p:cNvPr id="1026" name="Picture 2"/>
          <p:cNvPicPr>
            <a:picLocks noChangeAspect="1" noChangeArrowheads="1"/>
          </p:cNvPicPr>
          <p:nvPr/>
        </p:nvPicPr>
        <p:blipFill>
          <a:blip r:embed="rId2"/>
          <a:srcRect r="53331" b="68750"/>
          <a:stretch>
            <a:fillRect/>
          </a:stretch>
        </p:blipFill>
        <p:spPr bwMode="auto">
          <a:xfrm>
            <a:off x="3214678" y="1285860"/>
            <a:ext cx="5286412" cy="19901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857752" y="3643314"/>
            <a:ext cx="2928958" cy="2316729"/>
          </a:xfrm>
          <a:prstGeom prst="rect">
            <a:avLst/>
          </a:prstGeom>
          <a:noFill/>
          <a:ln w="9525">
            <a:noFill/>
            <a:miter lim="800000"/>
            <a:headEnd/>
            <a:tailEnd/>
          </a:ln>
          <a:effectLst/>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29200" y="214290"/>
            <a:ext cx="8229600" cy="990600"/>
          </a:xfrm>
        </p:spPr>
        <p:txBody>
          <a:bodyPr/>
          <a:lstStyle/>
          <a:p>
            <a:r>
              <a:rPr lang="tr-TR" dirty="0"/>
              <a:t>Örnek - Özyineleme</a:t>
            </a:r>
          </a:p>
        </p:txBody>
      </p:sp>
      <p:sp>
        <p:nvSpPr>
          <p:cNvPr id="3" name="2 İçerik Yer Tutucusu"/>
          <p:cNvSpPr>
            <a:spLocks noGrp="1"/>
          </p:cNvSpPr>
          <p:nvPr>
            <p:ph sz="quarter" idx="1"/>
          </p:nvPr>
        </p:nvSpPr>
        <p:spPr>
          <a:xfrm>
            <a:off x="428596" y="285728"/>
            <a:ext cx="8229600" cy="5857916"/>
          </a:xfrm>
        </p:spPr>
        <p:txBody>
          <a:bodyPr>
            <a:normAutofit fontScale="62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void</a:t>
            </a:r>
            <a:r>
              <a:rPr lang="tr-TR" dirty="0"/>
              <a:t> </a:t>
            </a:r>
            <a:r>
              <a:rPr lang="tr-TR" dirty="0" err="1"/>
              <a:t>ozyineli</a:t>
            </a:r>
            <a:r>
              <a:rPr lang="tr-TR" dirty="0"/>
              <a:t>(</a:t>
            </a:r>
            <a:r>
              <a:rPr lang="tr-TR" dirty="0" err="1"/>
              <a:t>int</a:t>
            </a:r>
            <a:r>
              <a:rPr lang="tr-TR" dirty="0"/>
              <a:t>);</a:t>
            </a:r>
          </a:p>
          <a:p>
            <a:pPr>
              <a:buNone/>
            </a:pPr>
            <a:r>
              <a:rPr lang="tr-TR" dirty="0" err="1"/>
              <a:t>int</a:t>
            </a:r>
            <a:r>
              <a:rPr lang="tr-TR" dirty="0"/>
              <a:t> </a:t>
            </a:r>
            <a:r>
              <a:rPr lang="tr-TR" dirty="0" err="1"/>
              <a:t>main</a:t>
            </a:r>
            <a:r>
              <a:rPr lang="tr-TR" dirty="0"/>
              <a:t>() </a:t>
            </a:r>
          </a:p>
          <a:p>
            <a:pPr>
              <a:buNone/>
            </a:pPr>
            <a:r>
              <a:rPr lang="tr-TR" dirty="0"/>
              <a:t>{</a:t>
            </a:r>
          </a:p>
          <a:p>
            <a:pPr>
              <a:buNone/>
            </a:pPr>
            <a:r>
              <a:rPr lang="tr-TR" dirty="0"/>
              <a:t>	</a:t>
            </a:r>
            <a:r>
              <a:rPr lang="tr-TR" dirty="0" err="1"/>
              <a:t>printf</a:t>
            </a:r>
            <a:r>
              <a:rPr lang="tr-TR" dirty="0"/>
              <a:t>("A");</a:t>
            </a:r>
          </a:p>
          <a:p>
            <a:pPr>
              <a:buNone/>
            </a:pPr>
            <a:r>
              <a:rPr lang="tr-TR" dirty="0"/>
              <a:t>	</a:t>
            </a:r>
            <a:r>
              <a:rPr lang="tr-TR" dirty="0" err="1"/>
              <a:t>ozyineli</a:t>
            </a:r>
            <a:r>
              <a:rPr lang="tr-TR" dirty="0"/>
              <a:t>( 1 );</a:t>
            </a:r>
          </a:p>
          <a:p>
            <a:pPr>
              <a:buNone/>
            </a:pPr>
            <a:r>
              <a:rPr lang="tr-TR" dirty="0"/>
              <a:t>	</a:t>
            </a:r>
            <a:r>
              <a:rPr lang="tr-TR" dirty="0" err="1"/>
              <a:t>printf</a:t>
            </a:r>
            <a:r>
              <a:rPr lang="tr-TR" dirty="0"/>
              <a:t>("C");</a:t>
            </a:r>
          </a:p>
          <a:p>
            <a:pPr>
              <a:buNone/>
            </a:pPr>
            <a:r>
              <a:rPr lang="tr-TR" dirty="0"/>
              <a:t>	</a:t>
            </a:r>
            <a:r>
              <a:rPr lang="tr-TR" dirty="0" err="1"/>
              <a:t>return</a:t>
            </a:r>
            <a:r>
              <a:rPr lang="tr-TR" dirty="0"/>
              <a:t> 0;</a:t>
            </a:r>
          </a:p>
          <a:p>
            <a:pPr>
              <a:buNone/>
            </a:pPr>
            <a:r>
              <a:rPr lang="tr-TR" dirty="0"/>
              <a:t>}</a:t>
            </a:r>
          </a:p>
          <a:p>
            <a:pPr>
              <a:buNone/>
            </a:pPr>
            <a:r>
              <a:rPr lang="tr-TR" dirty="0" err="1"/>
              <a:t>void</a:t>
            </a:r>
            <a:r>
              <a:rPr lang="tr-TR" dirty="0"/>
              <a:t> </a:t>
            </a:r>
            <a:r>
              <a:rPr lang="tr-TR" dirty="0" err="1"/>
              <a:t>ozyineli</a:t>
            </a:r>
            <a:r>
              <a:rPr lang="tr-TR" dirty="0"/>
              <a:t>(</a:t>
            </a:r>
            <a:r>
              <a:rPr lang="tr-TR" dirty="0" err="1"/>
              <a:t>int</a:t>
            </a:r>
            <a:r>
              <a:rPr lang="tr-TR" dirty="0"/>
              <a:t> sekme) </a:t>
            </a:r>
          </a:p>
          <a:p>
            <a:pPr>
              <a:buNone/>
            </a:pPr>
            <a:r>
              <a:rPr lang="tr-TR" dirty="0"/>
              <a:t>{</a:t>
            </a:r>
          </a:p>
          <a:p>
            <a:pPr>
              <a:buNone/>
            </a:pPr>
            <a:r>
              <a:rPr lang="tr-TR" dirty="0"/>
              <a:t>	</a:t>
            </a:r>
            <a:r>
              <a:rPr lang="tr-TR" dirty="0" err="1"/>
              <a:t>if</a:t>
            </a:r>
            <a:r>
              <a:rPr lang="tr-TR" dirty="0"/>
              <a:t>(sekme==3) </a:t>
            </a:r>
          </a:p>
          <a:p>
            <a:pPr>
              <a:buNone/>
            </a:pPr>
            <a:r>
              <a:rPr lang="tr-TR" dirty="0"/>
              <a:t>		</a:t>
            </a:r>
            <a:r>
              <a:rPr lang="tr-TR" dirty="0" err="1"/>
              <a:t>return</a:t>
            </a:r>
            <a:r>
              <a:rPr lang="tr-TR" dirty="0"/>
              <a:t>;</a:t>
            </a:r>
          </a:p>
          <a:p>
            <a:pPr>
              <a:buNone/>
            </a:pPr>
            <a:r>
              <a:rPr lang="tr-TR" dirty="0"/>
              <a:t>	else </a:t>
            </a:r>
          </a:p>
          <a:p>
            <a:pPr>
              <a:buNone/>
            </a:pPr>
            <a:r>
              <a:rPr lang="tr-TR" dirty="0"/>
              <a:t>	{</a:t>
            </a:r>
          </a:p>
          <a:p>
            <a:pPr>
              <a:buNone/>
            </a:pPr>
            <a:r>
              <a:rPr lang="tr-TR" dirty="0"/>
              <a:t>		</a:t>
            </a:r>
            <a:r>
              <a:rPr lang="tr-TR" dirty="0" err="1"/>
              <a:t>printf</a:t>
            </a:r>
            <a:r>
              <a:rPr lang="tr-TR" dirty="0"/>
              <a:t>("%d",sekme++ );</a:t>
            </a:r>
          </a:p>
          <a:p>
            <a:pPr>
              <a:buNone/>
            </a:pPr>
            <a:r>
              <a:rPr lang="tr-TR" dirty="0"/>
              <a:t>		</a:t>
            </a:r>
            <a:r>
              <a:rPr lang="tr-TR" dirty="0" err="1"/>
              <a:t>ozyineli</a:t>
            </a:r>
            <a:r>
              <a:rPr lang="tr-TR" dirty="0"/>
              <a:t>( sekme );</a:t>
            </a:r>
          </a:p>
          <a:p>
            <a:pPr>
              <a:buNone/>
            </a:pPr>
            <a:r>
              <a:rPr lang="tr-TR" dirty="0"/>
              <a:t>		</a:t>
            </a:r>
            <a:r>
              <a:rPr lang="tr-TR" dirty="0" err="1"/>
              <a:t>printf</a:t>
            </a:r>
            <a:r>
              <a:rPr lang="tr-TR" dirty="0"/>
              <a:t>( "B" );</a:t>
            </a:r>
          </a:p>
          <a:p>
            <a:pPr>
              <a:buNone/>
            </a:pPr>
            <a:r>
              <a:rPr lang="tr-TR" dirty="0"/>
              <a:t>		</a:t>
            </a:r>
            <a:r>
              <a:rPr lang="tr-TR" dirty="0" err="1"/>
              <a:t>return</a:t>
            </a:r>
            <a:r>
              <a:rPr lang="tr-TR" dirty="0"/>
              <a:t>;</a:t>
            </a:r>
          </a:p>
          <a:p>
            <a:pPr>
              <a:buNone/>
            </a:pPr>
            <a:r>
              <a:rPr lang="tr-TR" dirty="0"/>
              <a:t>	}</a:t>
            </a:r>
          </a:p>
          <a:p>
            <a:pPr>
              <a:buNone/>
            </a:pPr>
            <a:r>
              <a:rPr lang="tr-TR" dirty="0"/>
              <a:t>}</a:t>
            </a:r>
          </a:p>
        </p:txBody>
      </p:sp>
      <p:sp>
        <p:nvSpPr>
          <p:cNvPr id="5" name="4 Metin kutusu"/>
          <p:cNvSpPr txBox="1"/>
          <p:nvPr/>
        </p:nvSpPr>
        <p:spPr>
          <a:xfrm>
            <a:off x="3571868" y="1285860"/>
            <a:ext cx="5143536"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err="1"/>
              <a:t>main’e</a:t>
            </a:r>
            <a:r>
              <a:rPr lang="tr-TR" dirty="0"/>
              <a:t> gir.</a:t>
            </a:r>
          </a:p>
          <a:p>
            <a:r>
              <a:rPr lang="tr-TR" dirty="0" err="1"/>
              <a:t>A’yı</a:t>
            </a:r>
            <a:r>
              <a:rPr lang="tr-TR" dirty="0"/>
              <a:t> yazdır.</a:t>
            </a:r>
          </a:p>
          <a:p>
            <a:r>
              <a:rPr lang="tr-TR" dirty="0"/>
              <a:t>	1.</a:t>
            </a:r>
            <a:r>
              <a:rPr lang="tr-TR" dirty="0" err="1"/>
              <a:t>özyineliyi</a:t>
            </a:r>
            <a:r>
              <a:rPr lang="tr-TR" dirty="0"/>
              <a:t> çağır.</a:t>
            </a:r>
          </a:p>
          <a:p>
            <a:r>
              <a:rPr lang="tr-TR" dirty="0"/>
              <a:t>	1 yazdır.</a:t>
            </a:r>
          </a:p>
          <a:p>
            <a:r>
              <a:rPr lang="tr-TR" dirty="0"/>
              <a:t>		2.</a:t>
            </a:r>
            <a:r>
              <a:rPr lang="tr-TR" dirty="0" err="1"/>
              <a:t>özyineliyi</a:t>
            </a:r>
            <a:r>
              <a:rPr lang="tr-TR" dirty="0"/>
              <a:t> çağır.</a:t>
            </a:r>
          </a:p>
          <a:p>
            <a:r>
              <a:rPr lang="tr-TR" dirty="0"/>
              <a:t>		2 yazdır.</a:t>
            </a:r>
          </a:p>
          <a:p>
            <a:r>
              <a:rPr lang="tr-TR" dirty="0"/>
              <a:t>		      3.</a:t>
            </a:r>
            <a:r>
              <a:rPr lang="tr-TR" dirty="0" err="1"/>
              <a:t>özyineliyi</a:t>
            </a:r>
            <a:r>
              <a:rPr lang="tr-TR" dirty="0"/>
              <a:t> çağır</a:t>
            </a:r>
          </a:p>
          <a:p>
            <a:r>
              <a:rPr lang="tr-TR" dirty="0"/>
              <a:t>		      3.</a:t>
            </a:r>
            <a:r>
              <a:rPr lang="tr-TR" dirty="0" err="1"/>
              <a:t>özyineliden</a:t>
            </a:r>
            <a:r>
              <a:rPr lang="tr-TR" dirty="0"/>
              <a:t> çık.</a:t>
            </a:r>
          </a:p>
          <a:p>
            <a:r>
              <a:rPr lang="tr-TR" dirty="0"/>
              <a:t>		B yazdır.</a:t>
            </a:r>
          </a:p>
          <a:p>
            <a:r>
              <a:rPr lang="tr-TR" dirty="0"/>
              <a:t>		2.</a:t>
            </a:r>
            <a:r>
              <a:rPr lang="tr-TR" dirty="0" err="1"/>
              <a:t>özyineliden</a:t>
            </a:r>
            <a:r>
              <a:rPr lang="tr-TR" dirty="0"/>
              <a:t> çık.</a:t>
            </a:r>
          </a:p>
          <a:p>
            <a:r>
              <a:rPr lang="tr-TR" dirty="0"/>
              <a:t>	B yazdır.</a:t>
            </a:r>
          </a:p>
          <a:p>
            <a:r>
              <a:rPr lang="tr-TR" dirty="0"/>
              <a:t>	1.</a:t>
            </a:r>
            <a:r>
              <a:rPr lang="tr-TR" dirty="0" err="1"/>
              <a:t>özyineliden</a:t>
            </a:r>
            <a:r>
              <a:rPr lang="tr-TR" dirty="0"/>
              <a:t> çık.</a:t>
            </a:r>
          </a:p>
          <a:p>
            <a:r>
              <a:rPr lang="tr-TR" dirty="0" err="1"/>
              <a:t>C’yi</a:t>
            </a:r>
            <a:r>
              <a:rPr lang="tr-TR" dirty="0"/>
              <a:t> yazdır.</a:t>
            </a:r>
          </a:p>
          <a:p>
            <a:r>
              <a:rPr lang="tr-TR" dirty="0" err="1"/>
              <a:t>main’den</a:t>
            </a:r>
            <a:r>
              <a:rPr lang="tr-TR" dirty="0"/>
              <a:t> çık.</a:t>
            </a:r>
          </a:p>
        </p:txBody>
      </p:sp>
      <p:pic>
        <p:nvPicPr>
          <p:cNvPr id="1026" name="Picture 2"/>
          <p:cNvPicPr>
            <a:picLocks noChangeAspect="1" noChangeArrowheads="1"/>
          </p:cNvPicPr>
          <p:nvPr/>
        </p:nvPicPr>
        <p:blipFill>
          <a:blip r:embed="rId2"/>
          <a:stretch>
            <a:fillRect/>
          </a:stretch>
        </p:blipFill>
        <p:spPr bwMode="auto">
          <a:xfrm>
            <a:off x="6072198" y="4794749"/>
            <a:ext cx="2300290" cy="1445163"/>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checkerboard(across)">
                                      <p:cBhvr>
                                        <p:cTn id="6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a:t>Ödev 5, 6 ve 7!</a:t>
            </a:r>
          </a:p>
        </p:txBody>
      </p:sp>
      <p:sp>
        <p:nvSpPr>
          <p:cNvPr id="5" name="4 İçerik Yer Tutucusu"/>
          <p:cNvSpPr>
            <a:spLocks noGrp="1"/>
          </p:cNvSpPr>
          <p:nvPr>
            <p:ph sz="quarter" idx="1"/>
          </p:nvPr>
        </p:nvSpPr>
        <p:spPr/>
        <p:txBody>
          <a:bodyPr/>
          <a:lstStyle/>
          <a:p>
            <a:r>
              <a:rPr lang="tr-TR" dirty="0"/>
              <a:t>Son ana kalmamasına özen gösterin.</a:t>
            </a:r>
          </a:p>
          <a:p>
            <a:r>
              <a:rPr lang="tr-TR" dirty="0"/>
              <a:t>Ara Sınav </a:t>
            </a:r>
            <a:r>
              <a:rPr lang="tr-TR" dirty="0" err="1"/>
              <a:t>II’e</a:t>
            </a:r>
            <a:r>
              <a:rPr lang="tr-TR" dirty="0"/>
              <a:t> hazırlanmak için iyi bir fırsat!</a:t>
            </a:r>
          </a:p>
        </p:txBody>
      </p:sp>
      <p:pic>
        <p:nvPicPr>
          <p:cNvPr id="8" name="Picture 7" descr="http://weknowyourdreams.com/images/calendar/calendar-04.jpg"/>
          <p:cNvPicPr>
            <a:picLocks/>
          </p:cNvPicPr>
          <p:nvPr/>
        </p:nvPicPr>
        <p:blipFill>
          <a:blip r:embed="rId2"/>
          <a:stretch>
            <a:fillRect/>
          </a:stretch>
        </p:blipFill>
        <p:spPr bwMode="auto">
          <a:xfrm>
            <a:off x="3000364" y="3071810"/>
            <a:ext cx="2500330" cy="22045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4.ders sonu</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ctrTitle"/>
          </p:nvPr>
        </p:nvSpPr>
        <p:spPr>
          <a:xfrm>
            <a:off x="0" y="0"/>
            <a:ext cx="9144000" cy="1000108"/>
          </a:xfrm>
        </p:spPr>
        <p:txBody>
          <a:bodyPr/>
          <a:lstStyle/>
          <a:p>
            <a:r>
              <a:rPr lang="en-US" dirty="0"/>
              <a:t>Recursive Graphics</a:t>
            </a:r>
          </a:p>
        </p:txBody>
      </p:sp>
      <p:pic>
        <p:nvPicPr>
          <p:cNvPr id="6" name="Picture 5" descr="page0000001_6.jpg"/>
          <p:cNvPicPr>
            <a:picLocks noChangeAspect="1"/>
          </p:cNvPicPr>
          <p:nvPr/>
        </p:nvPicPr>
        <p:blipFill>
          <a:blip r:embed="rId3" cstate="print"/>
          <a:srcRect l="5674"/>
          <a:stretch>
            <a:fillRect/>
          </a:stretch>
        </p:blipFill>
        <p:spPr>
          <a:xfrm>
            <a:off x="7212438" y="4847500"/>
            <a:ext cx="992663" cy="1438495"/>
          </a:xfrm>
          <a:prstGeom prst="rect">
            <a:avLst/>
          </a:prstGeom>
        </p:spPr>
      </p:pic>
      <p:pic>
        <p:nvPicPr>
          <p:cNvPr id="7" name="Picture 6" descr="Screen shot 2011-02-24 at 7.33.32 AM.png"/>
          <p:cNvPicPr>
            <a:picLocks noChangeAspect="1"/>
          </p:cNvPicPr>
          <p:nvPr/>
        </p:nvPicPr>
        <p:blipFill>
          <a:blip r:embed="rId4"/>
          <a:stretch>
            <a:fillRect/>
          </a:stretch>
        </p:blipFill>
        <p:spPr>
          <a:xfrm>
            <a:off x="2384759" y="1991399"/>
            <a:ext cx="4461084" cy="4488495"/>
          </a:xfrm>
          <a:prstGeom prst="rect">
            <a:avLst/>
          </a:prstGeom>
        </p:spPr>
      </p:pic>
      <p:pic>
        <p:nvPicPr>
          <p:cNvPr id="8" name="3 İçerik Yer Tutucusu" descr="200w_d.gif"/>
          <p:cNvPicPr>
            <a:picLocks noChangeAspect="1"/>
          </p:cNvPicPr>
          <p:nvPr/>
        </p:nvPicPr>
        <p:blipFill>
          <a:blip r:embed="rId5"/>
          <a:stretch>
            <a:fillRect/>
          </a:stretch>
        </p:blipFill>
        <p:spPr>
          <a:xfrm>
            <a:off x="857224" y="1500174"/>
            <a:ext cx="2571768" cy="2095990"/>
          </a:xfrm>
          <a:prstGeom prst="rect">
            <a:avLst/>
          </a:prstGeom>
        </p:spPr>
      </p:pic>
      <p:pic>
        <p:nvPicPr>
          <p:cNvPr id="9" name="8 Resim" descr="1_crqwP3DOqJ4z29OGGTXikA.gif"/>
          <p:cNvPicPr>
            <a:picLocks noChangeAspect="1"/>
          </p:cNvPicPr>
          <p:nvPr/>
        </p:nvPicPr>
        <p:blipFill>
          <a:blip r:embed="rId6"/>
          <a:stretch>
            <a:fillRect/>
          </a:stretch>
        </p:blipFill>
        <p:spPr>
          <a:xfrm>
            <a:off x="5643570" y="428604"/>
            <a:ext cx="3038475" cy="2828925"/>
          </a:xfrm>
          <a:prstGeom prst="rect">
            <a:avLst/>
          </a:prstGeom>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Sınav sonuçları ne zaman açıklanır?</a:t>
            </a:r>
          </a:p>
        </p:txBody>
      </p:sp>
      <p:pic>
        <p:nvPicPr>
          <p:cNvPr id="4" name="3 İçerik Yer Tutucusu" descr="aşçılık okulu - sınav sonuçları karikatürü.jpg"/>
          <p:cNvPicPr>
            <a:picLocks noGrp="1" noChangeAspect="1"/>
          </p:cNvPicPr>
          <p:nvPr>
            <p:ph sz="quarter" idx="1"/>
          </p:nvPr>
        </p:nvPicPr>
        <p:blipFill>
          <a:blip r:embed="rId2"/>
          <a:stretch>
            <a:fillRect/>
          </a:stretch>
        </p:blipFill>
        <p:spPr>
          <a:xfrm>
            <a:off x="2169313" y="1214422"/>
            <a:ext cx="4805375" cy="3811695"/>
          </a:xfrm>
        </p:spPr>
      </p:pic>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ÖZET: Özyinelemeli bir kod örneği</a:t>
            </a:r>
          </a:p>
        </p:txBody>
      </p:sp>
      <p:sp>
        <p:nvSpPr>
          <p:cNvPr id="3" name="2 İçerik Yer Tutucusu"/>
          <p:cNvSpPr>
            <a:spLocks noGrp="1"/>
          </p:cNvSpPr>
          <p:nvPr>
            <p:ph sz="quarter" idx="1"/>
          </p:nvPr>
        </p:nvSpPr>
        <p:spPr/>
        <p:txBody>
          <a:bodyPr/>
          <a:lstStyle/>
          <a:p>
            <a:r>
              <a:rPr lang="tr-TR" dirty="0"/>
              <a:t>Aşağıdaki kod nasıl çalışmaktadır?</a:t>
            </a:r>
          </a:p>
        </p:txBody>
      </p:sp>
      <p:sp>
        <p:nvSpPr>
          <p:cNvPr id="6" name="5 Metin kutusu"/>
          <p:cNvSpPr txBox="1"/>
          <p:nvPr/>
        </p:nvSpPr>
        <p:spPr>
          <a:xfrm>
            <a:off x="500034" y="1772136"/>
            <a:ext cx="7643866" cy="4590487"/>
          </a:xfrm>
          <a:prstGeom prst="rect">
            <a:avLst/>
          </a:prstGeom>
          <a:noFill/>
        </p:spPr>
        <p:txBody>
          <a:bodyPr wrap="square" rtlCol="0">
            <a:spAutoFit/>
          </a:bodyPr>
          <a:lstStyle/>
          <a:p>
            <a:pPr>
              <a:lnSpc>
                <a:spcPct val="115000"/>
              </a:lnSpc>
              <a:spcAft>
                <a:spcPts val="0"/>
              </a:spcAft>
            </a:pPr>
            <a:r>
              <a:rPr lang="en-US" sz="1200" dirty="0">
                <a:solidFill>
                  <a:srgbClr val="008000"/>
                </a:solidFill>
                <a:latin typeface="Consolas"/>
                <a:ea typeface="Times New Roman"/>
                <a:cs typeface="Times New Roman"/>
              </a:rPr>
              <a:t>#include &lt;</a:t>
            </a:r>
            <a:r>
              <a:rPr lang="en-US" sz="1200" dirty="0" err="1">
                <a:solidFill>
                  <a:srgbClr val="008000"/>
                </a:solidFill>
                <a:latin typeface="Consolas"/>
                <a:ea typeface="Times New Roman"/>
                <a:cs typeface="Times New Roman"/>
              </a:rPr>
              <a:t>stdio.h</a:t>
            </a:r>
            <a:r>
              <a:rPr lang="en-US" sz="1200" dirty="0">
                <a:solidFill>
                  <a:srgbClr val="008000"/>
                </a:solidFill>
                <a:latin typeface="Consolas"/>
                <a:ea typeface="Times New Roman"/>
                <a:cs typeface="Times New Roman"/>
              </a:rPr>
              <a:t>&gt;</a:t>
            </a:r>
            <a:endParaRPr lang="tr-TR" sz="1050" dirty="0">
              <a:ea typeface="Times New Roman"/>
              <a:cs typeface="Times New Roman"/>
            </a:endParaRPr>
          </a:p>
          <a:p>
            <a:pPr>
              <a:lnSpc>
                <a:spcPct val="115000"/>
              </a:lnSpc>
              <a:spcAft>
                <a:spcPts val="0"/>
              </a:spcAft>
            </a:pP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n </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main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printf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a:t>
            </a:r>
            <a:r>
              <a:rPr lang="en-US" sz="1200" b="1" dirty="0" err="1">
                <a:solidFill>
                  <a:srgbClr val="0000FF"/>
                </a:solidFill>
                <a:latin typeface="Consolas"/>
                <a:ea typeface="Times New Roman"/>
                <a:cs typeface="Times New Roman"/>
              </a:rPr>
              <a:t>Kac</a:t>
            </a:r>
            <a:r>
              <a:rPr lang="en-US" sz="1200" b="1" dirty="0">
                <a:solidFill>
                  <a:srgbClr val="0000FF"/>
                </a:solidFill>
                <a:latin typeface="Consolas"/>
                <a:ea typeface="Times New Roman"/>
                <a:cs typeface="Times New Roman"/>
              </a:rPr>
              <a:t> </a:t>
            </a:r>
            <a:r>
              <a:rPr lang="en-US" sz="1200" b="1" dirty="0" err="1">
                <a:solidFill>
                  <a:srgbClr val="0000FF"/>
                </a:solidFill>
                <a:latin typeface="Consolas"/>
                <a:ea typeface="Times New Roman"/>
                <a:cs typeface="Times New Roman"/>
              </a:rPr>
              <a:t>faktoriyel</a:t>
            </a:r>
            <a:r>
              <a:rPr lang="en-US" sz="1200" b="1" dirty="0">
                <a:solidFill>
                  <a:srgbClr val="0000FF"/>
                </a:solidFill>
                <a:latin typeface="Consolas"/>
                <a:ea typeface="Times New Roman"/>
                <a:cs typeface="Times New Roman"/>
              </a:rPr>
              <a:t>:"</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scanf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"%d"</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&amp;</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while</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&gt;=</a:t>
            </a:r>
            <a:r>
              <a:rPr lang="en-US" sz="1200" dirty="0">
                <a:solidFill>
                  <a:srgbClr val="800080"/>
                </a:solidFill>
                <a:latin typeface="Consolas"/>
                <a:ea typeface="Times New Roman"/>
                <a:cs typeface="Times New Roman"/>
              </a:rPr>
              <a:t>0</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i="1" dirty="0">
                <a:solidFill>
                  <a:srgbClr val="3399FF"/>
                </a:solidFill>
                <a:latin typeface="Consolas"/>
                <a:ea typeface="Times New Roman"/>
                <a:cs typeface="Times New Roman"/>
              </a:rPr>
              <a:t>//</a:t>
            </a:r>
            <a:r>
              <a:rPr lang="en-US" sz="1200" i="1" dirty="0" err="1">
                <a:solidFill>
                  <a:srgbClr val="3399FF"/>
                </a:solidFill>
                <a:latin typeface="Consolas"/>
                <a:ea typeface="Times New Roman"/>
                <a:cs typeface="Times New Roman"/>
              </a:rPr>
              <a:t>deger</a:t>
            </a:r>
            <a:r>
              <a:rPr lang="en-US" sz="1200" i="1" dirty="0">
                <a:solidFill>
                  <a:srgbClr val="3399FF"/>
                </a:solidFill>
                <a:latin typeface="Consolas"/>
                <a:ea typeface="Times New Roman"/>
                <a:cs typeface="Times New Roman"/>
              </a:rPr>
              <a:t> </a:t>
            </a:r>
            <a:r>
              <a:rPr lang="en-US" sz="1200" i="1" dirty="0" err="1">
                <a:solidFill>
                  <a:srgbClr val="3399FF"/>
                </a:solidFill>
                <a:latin typeface="Consolas"/>
                <a:ea typeface="Times New Roman"/>
                <a:cs typeface="Times New Roman"/>
              </a:rPr>
              <a:t>kontrolu</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printf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a:t>
            </a:r>
            <a:r>
              <a:rPr lang="en-US" sz="1200" b="1" dirty="0" err="1">
                <a:solidFill>
                  <a:srgbClr val="0000FF"/>
                </a:solidFill>
                <a:latin typeface="Consolas"/>
                <a:ea typeface="Times New Roman"/>
                <a:cs typeface="Times New Roman"/>
              </a:rPr>
              <a:t>Negatif</a:t>
            </a:r>
            <a:r>
              <a:rPr lang="en-US" sz="1200" b="1" dirty="0">
                <a:solidFill>
                  <a:srgbClr val="0000FF"/>
                </a:solidFill>
                <a:latin typeface="Consolas"/>
                <a:ea typeface="Times New Roman"/>
                <a:cs typeface="Times New Roman"/>
              </a:rPr>
              <a:t> </a:t>
            </a:r>
            <a:r>
              <a:rPr lang="en-US" sz="1200" b="1" dirty="0" err="1">
                <a:solidFill>
                  <a:srgbClr val="0000FF"/>
                </a:solidFill>
                <a:latin typeface="Consolas"/>
                <a:ea typeface="Times New Roman"/>
                <a:cs typeface="Times New Roman"/>
              </a:rPr>
              <a:t>olma</a:t>
            </a:r>
            <a:r>
              <a:rPr lang="en-US" sz="1200" b="1" dirty="0">
                <a:solidFill>
                  <a:srgbClr val="0000FF"/>
                </a:solidFill>
                <a:latin typeface="Consolas"/>
                <a:ea typeface="Times New Roman"/>
                <a:cs typeface="Times New Roman"/>
              </a:rPr>
              <a:t>:"</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scanf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"%d"</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&amp;</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tr-TR"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printf</a:t>
            </a:r>
            <a:r>
              <a:rPr lang="en-US" sz="1200" b="1" dirty="0">
                <a:solidFill>
                  <a:srgbClr val="FF0000"/>
                </a:solidFill>
                <a:latin typeface="Consolas"/>
                <a:ea typeface="Times New Roman"/>
                <a:cs typeface="Times New Roman"/>
              </a:rPr>
              <a:t>(</a:t>
            </a:r>
            <a:r>
              <a:rPr lang="en-US" sz="1200" b="1" dirty="0">
                <a:solidFill>
                  <a:srgbClr val="0000FF"/>
                </a:solidFill>
                <a:latin typeface="Consolas"/>
                <a:ea typeface="Times New Roman"/>
                <a:cs typeface="Times New Roman"/>
              </a:rPr>
              <a:t>"\t\t\</a:t>
            </a:r>
            <a:r>
              <a:rPr lang="en-US" sz="1200" b="1" dirty="0" err="1">
                <a:solidFill>
                  <a:srgbClr val="0000FF"/>
                </a:solidFill>
                <a:latin typeface="Consolas"/>
                <a:ea typeface="Times New Roman"/>
                <a:cs typeface="Times New Roman"/>
              </a:rPr>
              <a:t>t%d</a:t>
            </a:r>
            <a:r>
              <a:rPr lang="en-US" sz="1200" b="1" dirty="0">
                <a:solidFill>
                  <a:srgbClr val="0000FF"/>
                </a:solidFill>
                <a:latin typeface="Consolas"/>
                <a:ea typeface="Times New Roman"/>
                <a:cs typeface="Times New Roman"/>
              </a:rPr>
              <a:t>! = %d"</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n</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return</a:t>
            </a:r>
            <a:r>
              <a:rPr lang="en-US" sz="1200" dirty="0">
                <a:solidFill>
                  <a:srgbClr val="000000"/>
                </a:solidFill>
                <a:latin typeface="Consolas"/>
                <a:ea typeface="Times New Roman"/>
                <a:cs typeface="Times New Roman"/>
              </a:rPr>
              <a:t> </a:t>
            </a:r>
            <a:r>
              <a:rPr lang="en-US" sz="1200" dirty="0">
                <a:solidFill>
                  <a:srgbClr val="800080"/>
                </a:solidFill>
                <a:latin typeface="Consolas"/>
                <a:ea typeface="Times New Roman"/>
                <a:cs typeface="Times New Roman"/>
              </a:rPr>
              <a:t>0</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n </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return</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r>
              <a:rPr lang="en-US" sz="1200" dirty="0">
                <a:solidFill>
                  <a:srgbClr val="800080"/>
                </a:solidFill>
                <a:latin typeface="Consolas"/>
                <a:ea typeface="Times New Roman"/>
                <a:cs typeface="Times New Roman"/>
              </a:rPr>
              <a:t>0</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dirty="0">
                <a:solidFill>
                  <a:srgbClr val="800080"/>
                </a:solidFill>
                <a:latin typeface="Consolas"/>
                <a:ea typeface="Times New Roman"/>
                <a:cs typeface="Times New Roman"/>
              </a:rPr>
              <a:t>1</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n</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r>
              <a:rPr lang="en-US" sz="1200" dirty="0">
                <a:solidFill>
                  <a:srgbClr val="800080"/>
                </a:solidFill>
                <a:latin typeface="Consolas"/>
                <a:ea typeface="Times New Roman"/>
                <a:cs typeface="Times New Roman"/>
              </a:rPr>
              <a:t>1</a:t>
            </a: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05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 </a:t>
            </a:r>
            <a:endParaRPr lang="tr-TR" sz="1050" dirty="0">
              <a:ea typeface="Times New Roman"/>
              <a:cs typeface="Times New Roman"/>
            </a:endParaRPr>
          </a:p>
          <a:p>
            <a:endParaRPr lang="tr-TR" sz="1200" dirty="0"/>
          </a:p>
        </p:txBody>
      </p:sp>
      <p:pic>
        <p:nvPicPr>
          <p:cNvPr id="1027" name="Picture 3"/>
          <p:cNvPicPr>
            <a:picLocks noChangeAspect="1" noChangeArrowheads="1"/>
          </p:cNvPicPr>
          <p:nvPr/>
        </p:nvPicPr>
        <p:blipFill>
          <a:blip r:embed="rId2"/>
          <a:srcRect t="6797" r="57521" b="63825"/>
          <a:stretch>
            <a:fillRect/>
          </a:stretch>
        </p:blipFill>
        <p:spPr bwMode="auto">
          <a:xfrm>
            <a:off x="5572132" y="1285860"/>
            <a:ext cx="3076014" cy="857256"/>
          </a:xfrm>
          <a:prstGeom prst="rect">
            <a:avLst/>
          </a:prstGeom>
          <a:noFill/>
          <a:ln w="9525">
            <a:solidFill>
              <a:schemeClr val="tx1"/>
            </a:solidFill>
            <a:miter lim="800000"/>
            <a:headEnd/>
            <a:tailEnd/>
          </a:ln>
          <a:effectLst/>
        </p:spPr>
      </p:pic>
      <p:grpSp>
        <p:nvGrpSpPr>
          <p:cNvPr id="15" name="14 Grup"/>
          <p:cNvGrpSpPr/>
          <p:nvPr/>
        </p:nvGrpSpPr>
        <p:grpSpPr>
          <a:xfrm>
            <a:off x="3714744" y="4500570"/>
            <a:ext cx="3714776" cy="1975926"/>
            <a:chOff x="3714744" y="4500570"/>
            <a:chExt cx="3714776" cy="1975926"/>
          </a:xfrm>
        </p:grpSpPr>
        <p:sp>
          <p:nvSpPr>
            <p:cNvPr id="8" name="7 Sağ Ok"/>
            <p:cNvSpPr/>
            <p:nvPr/>
          </p:nvSpPr>
          <p:spPr>
            <a:xfrm>
              <a:off x="3714744" y="5000636"/>
              <a:ext cx="1500198" cy="7143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açık şekli</a:t>
              </a:r>
            </a:p>
          </p:txBody>
        </p:sp>
        <p:sp>
          <p:nvSpPr>
            <p:cNvPr id="9" name="8 Metin kutusu"/>
            <p:cNvSpPr txBox="1"/>
            <p:nvPr/>
          </p:nvSpPr>
          <p:spPr>
            <a:xfrm>
              <a:off x="5000628" y="4500570"/>
              <a:ext cx="2428892" cy="1975926"/>
            </a:xfrm>
            <a:prstGeom prst="rect">
              <a:avLst/>
            </a:prstGeom>
            <a:noFill/>
          </p:spPr>
          <p:txBody>
            <a:bodyPr wrap="square" rtlCol="0">
              <a:spAutoFit/>
            </a:bodyPr>
            <a:lstStyle/>
            <a:p>
              <a:pPr>
                <a:lnSpc>
                  <a:spcPct val="115000"/>
                </a:lnSpc>
                <a:spcAft>
                  <a:spcPts val="0"/>
                </a:spcAft>
              </a:pP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n </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if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r>
                <a:rPr lang="en-US" sz="1200" dirty="0">
                  <a:solidFill>
                    <a:srgbClr val="800080"/>
                  </a:solidFill>
                  <a:latin typeface="Consolas"/>
                  <a:ea typeface="Times New Roman"/>
                  <a:cs typeface="Times New Roman"/>
                </a:rPr>
                <a:t>0</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return</a:t>
              </a:r>
              <a:r>
                <a:rPr lang="en-US" sz="1200" dirty="0">
                  <a:solidFill>
                    <a:srgbClr val="000000"/>
                  </a:solidFill>
                  <a:latin typeface="Consolas"/>
                  <a:ea typeface="Times New Roman"/>
                  <a:cs typeface="Times New Roman"/>
                </a:rPr>
                <a:t> </a:t>
              </a:r>
              <a:r>
                <a:rPr lang="en-US" sz="1200" dirty="0">
                  <a:solidFill>
                    <a:srgbClr val="800080"/>
                  </a:solidFill>
                  <a:latin typeface="Consolas"/>
                  <a:ea typeface="Times New Roman"/>
                  <a:cs typeface="Times New Roman"/>
                </a:rPr>
                <a:t>1</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sonuc</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sonuc</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n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r>
                <a:rPr lang="en-US" sz="1200" dirty="0">
                  <a:solidFill>
                    <a:srgbClr val="800080"/>
                  </a:solidFill>
                  <a:latin typeface="Consolas"/>
                  <a:ea typeface="Times New Roman"/>
                  <a:cs typeface="Times New Roman"/>
                </a:rPr>
                <a:t>1</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return</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sonuc</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endParaRPr lang="tr-TR" sz="1200" dirty="0"/>
            </a:p>
          </p:txBody>
        </p:sp>
      </p:grpSp>
      <p:grpSp>
        <p:nvGrpSpPr>
          <p:cNvPr id="16" name="15 Grup"/>
          <p:cNvGrpSpPr/>
          <p:nvPr/>
        </p:nvGrpSpPr>
        <p:grpSpPr>
          <a:xfrm>
            <a:off x="4729380" y="2214554"/>
            <a:ext cx="4200338" cy="1855893"/>
            <a:chOff x="4729380" y="2214554"/>
            <a:chExt cx="4200338" cy="1855893"/>
          </a:xfrm>
        </p:grpSpPr>
        <p:sp>
          <p:nvSpPr>
            <p:cNvPr id="13" name="12 Metin kutusu"/>
            <p:cNvSpPr txBox="1"/>
            <p:nvPr/>
          </p:nvSpPr>
          <p:spPr>
            <a:xfrm>
              <a:off x="6072198" y="2214554"/>
              <a:ext cx="2857520" cy="1855893"/>
            </a:xfrm>
            <a:prstGeom prst="rect">
              <a:avLst/>
            </a:prstGeom>
            <a:noFill/>
          </p:spPr>
          <p:txBody>
            <a:bodyPr wrap="square" rtlCol="0">
              <a:spAutoFit/>
            </a:bodyPr>
            <a:lstStyle/>
            <a:p>
              <a:pPr>
                <a:lnSpc>
                  <a:spcPct val="115000"/>
                </a:lnSpc>
                <a:spcAft>
                  <a:spcPts val="0"/>
                </a:spcAft>
              </a:pP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f</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n </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err="1">
                  <a:solidFill>
                    <a:srgbClr val="000000"/>
                  </a:solidFill>
                  <a:latin typeface="Consolas"/>
                  <a:ea typeface="Times New Roman"/>
                  <a:cs typeface="Times New Roman"/>
                </a:rPr>
                <a:t>int</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i</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sonuc</a:t>
              </a:r>
              <a:r>
                <a:rPr lang="en-US" sz="1200" dirty="0">
                  <a:solidFill>
                    <a:srgbClr val="000000"/>
                  </a:solidFill>
                  <a:latin typeface="Consolas"/>
                  <a:ea typeface="Times New Roman"/>
                  <a:cs typeface="Times New Roman"/>
                </a:rPr>
                <a:t> </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dirty="0">
                  <a:solidFill>
                    <a:srgbClr val="800080"/>
                  </a:solidFill>
                  <a:latin typeface="Consolas"/>
                  <a:ea typeface="Times New Roman"/>
                  <a:cs typeface="Times New Roman"/>
                </a:rPr>
                <a:t>1</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for</a:t>
              </a:r>
              <a:r>
                <a:rPr lang="en-US" sz="1200" b="1" dirty="0">
                  <a:solidFill>
                    <a:srgbClr val="FF0000"/>
                  </a:solidFill>
                  <a:latin typeface="Consolas"/>
                  <a:ea typeface="Times New Roman"/>
                  <a:cs typeface="Times New Roman"/>
                </a:rPr>
                <a:t>(</a:t>
              </a:r>
              <a:r>
                <a:rPr lang="en-US" sz="1200" dirty="0" err="1">
                  <a:solidFill>
                    <a:srgbClr val="000000"/>
                  </a:solidFill>
                  <a:latin typeface="Consolas"/>
                  <a:ea typeface="Times New Roman"/>
                  <a:cs typeface="Times New Roman"/>
                </a:rPr>
                <a:t>i</a:t>
              </a:r>
              <a:r>
                <a:rPr lang="en-US" sz="1200" b="1" dirty="0">
                  <a:solidFill>
                    <a:srgbClr val="FF0000"/>
                  </a:solidFill>
                  <a:latin typeface="Consolas"/>
                  <a:ea typeface="Times New Roman"/>
                  <a:cs typeface="Times New Roman"/>
                </a:rPr>
                <a:t>=</a:t>
              </a:r>
              <a:r>
                <a:rPr lang="en-US" sz="1200" dirty="0">
                  <a:solidFill>
                    <a:srgbClr val="800080"/>
                  </a:solidFill>
                  <a:latin typeface="Consolas"/>
                  <a:ea typeface="Times New Roman"/>
                  <a:cs typeface="Times New Roman"/>
                </a:rPr>
                <a:t>2</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i</a:t>
              </a:r>
              <a:r>
                <a:rPr lang="en-US" sz="1200" b="1" dirty="0">
                  <a:solidFill>
                    <a:srgbClr val="FF0000"/>
                  </a:solidFill>
                  <a:latin typeface="Consolas"/>
                  <a:ea typeface="Times New Roman"/>
                  <a:cs typeface="Times New Roman"/>
                </a:rPr>
                <a:t>&lt;=</a:t>
              </a:r>
              <a:r>
                <a:rPr lang="en-US" sz="1200" dirty="0">
                  <a:solidFill>
                    <a:srgbClr val="000000"/>
                  </a:solidFill>
                  <a:latin typeface="Consolas"/>
                  <a:ea typeface="Times New Roman"/>
                  <a:cs typeface="Times New Roman"/>
                </a:rPr>
                <a:t>n</a:t>
              </a:r>
              <a:r>
                <a:rPr lang="en-US" sz="1200" b="1" dirty="0">
                  <a:solidFill>
                    <a:srgbClr val="FF0000"/>
                  </a:solidFill>
                  <a:latin typeface="Consolas"/>
                  <a:ea typeface="Times New Roman"/>
                  <a:cs typeface="Times New Roman"/>
                </a:rPr>
                <a:t>;</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i</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sonuc</a:t>
              </a:r>
              <a:r>
                <a:rPr lang="en-US" sz="1200" b="1" dirty="0">
                  <a:solidFill>
                    <a:srgbClr val="FF0000"/>
                  </a:solidFill>
                  <a:latin typeface="Consolas"/>
                  <a:ea typeface="Times New Roman"/>
                  <a:cs typeface="Times New Roman"/>
                </a:rPr>
                <a:t>*=</a:t>
              </a:r>
              <a:r>
                <a:rPr lang="en-US" sz="1200" dirty="0" err="1">
                  <a:solidFill>
                    <a:srgbClr val="000000"/>
                  </a:solidFill>
                  <a:latin typeface="Consolas"/>
                  <a:ea typeface="Times New Roman"/>
                  <a:cs typeface="Times New Roman"/>
                </a:rPr>
                <a:t>i</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dirty="0">
                  <a:solidFill>
                    <a:srgbClr val="000000"/>
                  </a:solidFill>
                  <a:latin typeface="Consolas"/>
                  <a:ea typeface="Times New Roman"/>
                  <a:cs typeface="Times New Roman"/>
                </a:rPr>
                <a:t>      </a:t>
              </a:r>
              <a:r>
                <a:rPr lang="en-US" sz="1200" b="1" dirty="0">
                  <a:solidFill>
                    <a:srgbClr val="000000"/>
                  </a:solidFill>
                  <a:latin typeface="Consolas"/>
                  <a:ea typeface="Times New Roman"/>
                  <a:cs typeface="Times New Roman"/>
                </a:rPr>
                <a:t>return</a:t>
              </a:r>
              <a:r>
                <a:rPr lang="en-US" sz="1200" dirty="0">
                  <a:solidFill>
                    <a:srgbClr val="000000"/>
                  </a:solidFill>
                  <a:latin typeface="Consolas"/>
                  <a:ea typeface="Times New Roman"/>
                  <a:cs typeface="Times New Roman"/>
                </a:rPr>
                <a:t> </a:t>
              </a:r>
              <a:r>
                <a:rPr lang="en-US" sz="1200" dirty="0" err="1">
                  <a:solidFill>
                    <a:srgbClr val="000000"/>
                  </a:solidFill>
                  <a:latin typeface="Consolas"/>
                  <a:ea typeface="Times New Roman"/>
                  <a:cs typeface="Times New Roman"/>
                </a:rPr>
                <a:t>sonuc</a:t>
              </a: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pPr>
                <a:lnSpc>
                  <a:spcPct val="115000"/>
                </a:lnSpc>
                <a:spcAft>
                  <a:spcPts val="0"/>
                </a:spcAft>
              </a:pPr>
              <a:r>
                <a:rPr lang="en-US" sz="1200" b="1" dirty="0">
                  <a:solidFill>
                    <a:srgbClr val="FF0000"/>
                  </a:solidFill>
                  <a:latin typeface="Consolas"/>
                  <a:ea typeface="Times New Roman"/>
                  <a:cs typeface="Times New Roman"/>
                </a:rPr>
                <a:t>}</a:t>
              </a:r>
              <a:endParaRPr lang="tr-TR" sz="1200" dirty="0">
                <a:ea typeface="Times New Roman"/>
                <a:cs typeface="Times New Roman"/>
              </a:endParaRPr>
            </a:p>
            <a:p>
              <a:endParaRPr lang="tr-TR" dirty="0"/>
            </a:p>
          </p:txBody>
        </p:sp>
        <p:sp>
          <p:nvSpPr>
            <p:cNvPr id="14" name="13 Sağ Ok"/>
            <p:cNvSpPr/>
            <p:nvPr/>
          </p:nvSpPr>
          <p:spPr>
            <a:xfrm rot="18929626">
              <a:off x="4729380" y="2959430"/>
              <a:ext cx="1938664" cy="1038455"/>
            </a:xfrm>
            <a:prstGeom prst="rightArrow">
              <a:avLst/>
            </a:prstGeom>
            <a:solidFill>
              <a:srgbClr val="00206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solidFill>
                    <a:schemeClr val="bg1">
                      <a:lumMod val="85000"/>
                    </a:schemeClr>
                  </a:solidFill>
                </a:rPr>
                <a:t>özyinelemesiz alternatifi</a:t>
              </a:r>
            </a:p>
          </p:txBody>
        </p:sp>
      </p:grpSp>
      <p:sp>
        <p:nvSpPr>
          <p:cNvPr id="17" name="16 Yuvarlatılmış Dikdörtgen"/>
          <p:cNvSpPr/>
          <p:nvPr/>
        </p:nvSpPr>
        <p:spPr>
          <a:xfrm>
            <a:off x="7429520" y="3714752"/>
            <a:ext cx="1714480"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100" dirty="0"/>
              <a:t>Neden ve ne zaman özyineleme?</a:t>
            </a:r>
          </a:p>
          <a:p>
            <a:pPr algn="ctr"/>
            <a:r>
              <a:rPr lang="tr-TR" sz="1100" dirty="0"/>
              <a:t> Bazı problemlerin kodlaması özyinelemeye daha yatkındır.</a:t>
            </a:r>
          </a:p>
          <a:p>
            <a:pPr algn="ctr"/>
            <a:r>
              <a:rPr lang="tr-TR" sz="1100" dirty="0"/>
              <a:t>(</a:t>
            </a:r>
            <a:r>
              <a:rPr lang="tr-TR" sz="1100" dirty="0" err="1"/>
              <a:t>sudoku</a:t>
            </a:r>
            <a:r>
              <a:rPr lang="tr-TR" sz="1100" dirty="0"/>
              <a:t> kodu, labirent kodları, </a:t>
            </a:r>
            <a:br>
              <a:rPr lang="tr-TR" sz="1100" dirty="0"/>
            </a:br>
            <a:r>
              <a:rPr lang="tr-TR" sz="1100" dirty="0" err="1"/>
              <a:t>permütasyon</a:t>
            </a:r>
            <a:r>
              <a:rPr lang="tr-TR" sz="1100" dirty="0"/>
              <a:t> kodu …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Kod Yazmalı Alıştırma</a:t>
            </a:r>
          </a:p>
        </p:txBody>
      </p:sp>
      <p:sp>
        <p:nvSpPr>
          <p:cNvPr id="3" name="2 İçerik Yer Tutucusu"/>
          <p:cNvSpPr>
            <a:spLocks noGrp="1"/>
          </p:cNvSpPr>
          <p:nvPr>
            <p:ph sz="quarter" idx="1"/>
          </p:nvPr>
        </p:nvSpPr>
        <p:spPr/>
        <p:txBody>
          <a:bodyPr>
            <a:noAutofit/>
          </a:bodyPr>
          <a:lstStyle/>
          <a:p>
            <a:pPr marL="457200" indent="-457200"/>
            <a:r>
              <a:rPr lang="tr-TR" sz="2400" dirty="0"/>
              <a:t>Tüm rakamları yan yana ekrana yazdıracak bir kod yazınız.</a:t>
            </a:r>
          </a:p>
          <a:p>
            <a:pPr marL="457200" indent="-457200"/>
            <a:r>
              <a:rPr lang="tr-TR" sz="2400" b="1" dirty="0"/>
              <a:t>Özyineleme kullanınız!</a:t>
            </a:r>
          </a:p>
          <a:p>
            <a:pPr marL="457200" indent="-457200"/>
            <a:r>
              <a:rPr lang="tr-TR" sz="2400" dirty="0"/>
              <a:t>Özyinelemeli fonksiyonun </a:t>
            </a:r>
            <a:r>
              <a:rPr lang="tr-TR" sz="2400" dirty="0" err="1"/>
              <a:t>main'den</a:t>
            </a:r>
            <a:r>
              <a:rPr lang="tr-TR" sz="2400" dirty="0"/>
              <a:t> s(1); şeklinde çağırıldığını varsayınız. Sadece fonksiyonu yazmanız beklenmektedir.</a:t>
            </a:r>
          </a:p>
          <a:p>
            <a:pPr marL="457200" indent="-457200"/>
            <a:endParaRPr lang="tr-TR" sz="2400" b="1" dirty="0"/>
          </a:p>
          <a:p>
            <a:pPr marL="457200" indent="-457200">
              <a:buNone/>
            </a:pPr>
            <a:endParaRPr lang="tr-TR" sz="2400" b="1" dirty="0"/>
          </a:p>
          <a:p>
            <a:pPr marL="457200" indent="-457200">
              <a:buNone/>
            </a:pPr>
            <a:endParaRPr lang="tr-TR" sz="2400" b="1" dirty="0"/>
          </a:p>
          <a:p>
            <a:pPr marL="457200" indent="-457200">
              <a:buNone/>
            </a:pPr>
            <a:r>
              <a:rPr lang="tr-TR" sz="2400" b="1" dirty="0"/>
              <a:t>İPUCU: </a:t>
            </a:r>
          </a:p>
          <a:p>
            <a:pPr marL="457200" indent="-457200"/>
            <a:r>
              <a:rPr lang="tr-TR" sz="2400" dirty="0"/>
              <a:t>Özyinelemeli fonksiyonunuz önce kendisine gönderilen rakamı yazdırıp</a:t>
            </a:r>
          </a:p>
          <a:p>
            <a:pPr marL="457200" indent="-457200"/>
            <a:r>
              <a:rPr lang="tr-TR" sz="2400" dirty="0"/>
              <a:t>Sonra kendisini uygun parametreyle çağırır. </a:t>
            </a:r>
          </a:p>
          <a:p>
            <a:pPr marL="457200" indent="-457200"/>
            <a:r>
              <a:rPr lang="tr-TR" sz="2400" dirty="0"/>
              <a:t>Temel olguyu unutmayın.</a:t>
            </a:r>
          </a:p>
        </p:txBody>
      </p:sp>
      <p:pic>
        <p:nvPicPr>
          <p:cNvPr id="4" name="3 Resim" descr="soru.jpg"/>
          <p:cNvPicPr>
            <a:picLocks noChangeAspect="1"/>
          </p:cNvPicPr>
          <p:nvPr/>
        </p:nvPicPr>
        <p:blipFill>
          <a:blip r:embed="rId2"/>
          <a:stretch>
            <a:fillRect/>
          </a:stretch>
        </p:blipFill>
        <p:spPr>
          <a:xfrm>
            <a:off x="7215206" y="5143512"/>
            <a:ext cx="1428760" cy="1072488"/>
          </a:xfrm>
          <a:prstGeom prst="rect">
            <a:avLst/>
          </a:prstGeom>
        </p:spPr>
      </p:pic>
      <p:pic>
        <p:nvPicPr>
          <p:cNvPr id="12" name="11 Resim" descr="magnetics-digits.png"/>
          <p:cNvPicPr>
            <a:picLocks noChangeAspect="1"/>
          </p:cNvPicPr>
          <p:nvPr/>
        </p:nvPicPr>
        <p:blipFill>
          <a:blip r:embed="rId3"/>
          <a:stretch>
            <a:fillRect/>
          </a:stretch>
        </p:blipFill>
        <p:spPr>
          <a:xfrm>
            <a:off x="3571868" y="2928934"/>
            <a:ext cx="4790688" cy="1214446"/>
          </a:xfrm>
          <a:prstGeom prst="rect">
            <a:avLst/>
          </a:prstGeom>
        </p:spPr>
      </p:pic>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 hakkında sık karıştırılan 2 nokta</a:t>
            </a:r>
          </a:p>
        </p:txBody>
      </p:sp>
      <p:sp>
        <p:nvSpPr>
          <p:cNvPr id="5" name="4 İçerik Yer Tutucusu"/>
          <p:cNvSpPr>
            <a:spLocks noGrp="1"/>
          </p:cNvSpPr>
          <p:nvPr>
            <p:ph sz="quarter" idx="1"/>
          </p:nvPr>
        </p:nvSpPr>
        <p:spPr>
          <a:xfrm>
            <a:off x="457200" y="1219200"/>
            <a:ext cx="4614866" cy="4495816"/>
          </a:xfrm>
        </p:spPr>
        <p:txBody>
          <a:bodyPr>
            <a:normAutofit fontScale="92500" lnSpcReduction="10000"/>
          </a:bodyPr>
          <a:lstStyle/>
          <a:p>
            <a:pPr marL="514350" indent="-514350">
              <a:buFont typeface="+mj-lt"/>
              <a:buAutoNum type="arabicPeriod"/>
            </a:pPr>
            <a:r>
              <a:rPr lang="tr-TR" dirty="0"/>
              <a:t>FONKSİYON HER ÇAĞIRILDIĞINDA YENİ BİR </a:t>
            </a:r>
            <a:r>
              <a:rPr lang="tr-TR" b="1" dirty="0"/>
              <a:t>KOPYASI</a:t>
            </a:r>
            <a:r>
              <a:rPr lang="tr-TR" dirty="0"/>
              <a:t> ÇIKARILIR. </a:t>
            </a:r>
          </a:p>
          <a:p>
            <a:pPr lvl="1" algn="just"/>
            <a:r>
              <a:rPr lang="tr-TR" dirty="0"/>
              <a:t>Özyinelemeli bir fonksiyonun içinde bir </a:t>
            </a:r>
            <a:r>
              <a:rPr lang="tr-TR" b="1" dirty="0" err="1"/>
              <a:t>int</a:t>
            </a:r>
            <a:r>
              <a:rPr lang="tr-TR" b="1" dirty="0"/>
              <a:t> n</a:t>
            </a:r>
            <a:r>
              <a:rPr lang="tr-TR" dirty="0"/>
              <a:t> tanımlanmışsa fonksiyonun çalışması esnasında ona </a:t>
            </a:r>
            <a:r>
              <a:rPr lang="tr-TR" dirty="0" err="1"/>
              <a:t>RAM'de</a:t>
            </a:r>
            <a:r>
              <a:rPr lang="tr-TR" dirty="0"/>
              <a:t> 4 bayt ayırt edilir. Bu fonksiyon çalışırken kendisini farklı bir parametre ile çağırdığında, yeni fonksiyon aynı </a:t>
            </a:r>
            <a:r>
              <a:rPr lang="tr-TR" dirty="0" err="1"/>
              <a:t>n'i</a:t>
            </a:r>
            <a:r>
              <a:rPr lang="tr-TR" dirty="0"/>
              <a:t> kullanmaz. Yeni fonksiyon RAM'de </a:t>
            </a:r>
            <a:r>
              <a:rPr lang="tr-TR" b="1" dirty="0"/>
              <a:t>başka bir bölgede açılır</a:t>
            </a:r>
            <a:r>
              <a:rPr lang="tr-TR" dirty="0"/>
              <a:t> ve fonksiyonun bu yeni kopyasının kendine ait yeni bir 4 baytlık n’si olur.</a:t>
            </a:r>
          </a:p>
        </p:txBody>
      </p:sp>
      <p:pic>
        <p:nvPicPr>
          <p:cNvPr id="6" name="3 İçerik Yer Tutucusu" descr="IMG_3239.JPG"/>
          <p:cNvPicPr>
            <a:picLocks noChangeAspect="1"/>
          </p:cNvPicPr>
          <p:nvPr/>
        </p:nvPicPr>
        <p:blipFill>
          <a:blip r:embed="rId2" cstate="print"/>
          <a:srcRect l="17363" r="18609"/>
          <a:stretch>
            <a:fillRect/>
          </a:stretch>
        </p:blipFill>
        <p:spPr>
          <a:xfrm>
            <a:off x="5572132" y="1214421"/>
            <a:ext cx="3338536" cy="3910649"/>
          </a:xfrm>
          <a:prstGeom prst="rect">
            <a:avLst/>
          </a:prstGeom>
          <a:ln>
            <a:noFill/>
          </a:ln>
          <a:effectLst>
            <a:softEdge rad="112500"/>
          </a:effectLst>
        </p:spPr>
      </p:pic>
      <p:sp>
        <p:nvSpPr>
          <p:cNvPr id="9" name="8 Metin kutusu"/>
          <p:cNvSpPr txBox="1"/>
          <p:nvPr/>
        </p:nvSpPr>
        <p:spPr>
          <a:xfrm>
            <a:off x="4929190" y="5098333"/>
            <a:ext cx="4071934" cy="1169551"/>
          </a:xfrm>
          <a:prstGeom prst="rect">
            <a:avLst/>
          </a:prstGeom>
          <a:noFill/>
        </p:spPr>
        <p:txBody>
          <a:bodyPr wrap="square" rtlCol="0">
            <a:spAutoFit/>
          </a:bodyPr>
          <a:lstStyle/>
          <a:p>
            <a:pPr algn="ctr"/>
            <a:r>
              <a:rPr lang="tr-TR" sz="1400" i="1" dirty="0"/>
              <a:t>Faktöriyel fonksiyonunun 5 parametresi ile çağırılmış şeklinin tahtada anlatılışından bir kesit Burada f(5)'in </a:t>
            </a:r>
            <a:r>
              <a:rPr lang="tr-TR" sz="1400" i="1" dirty="0" err="1"/>
              <a:t>n'si</a:t>
            </a:r>
            <a:r>
              <a:rPr lang="tr-TR" sz="1400" i="1" dirty="0"/>
              <a:t> farklıdır, f(4)'ün </a:t>
            </a:r>
            <a:r>
              <a:rPr lang="tr-TR" sz="1400" i="1" dirty="0" err="1"/>
              <a:t>n'si</a:t>
            </a:r>
            <a:r>
              <a:rPr lang="tr-TR" sz="1400" i="1" dirty="0"/>
              <a:t> farklıdır. f fonksiyonun 5'li çağırılışı için </a:t>
            </a:r>
            <a:r>
              <a:rPr lang="tr-TR" sz="1400" i="1" dirty="0" err="1"/>
              <a:t>RAM'de</a:t>
            </a:r>
            <a:r>
              <a:rPr lang="tr-TR" sz="1400" i="1" dirty="0"/>
              <a:t> ayrı bir bölge ayrılır, 4'lü çağırılışı için ayrı bir bölge ayrılır.</a:t>
            </a: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sp>
        <p:nvSpPr>
          <p:cNvPr id="3" name="2 İçerik Yer Tutucusu"/>
          <p:cNvSpPr>
            <a:spLocks noGrp="1"/>
          </p:cNvSpPr>
          <p:nvPr>
            <p:ph sz="quarter" idx="1"/>
          </p:nvPr>
        </p:nvSpPr>
        <p:spPr/>
        <p:txBody>
          <a:bodyPr/>
          <a:lstStyle/>
          <a:p>
            <a:r>
              <a:rPr lang="tr-TR" dirty="0" err="1"/>
              <a:t>Google'a</a:t>
            </a:r>
            <a:r>
              <a:rPr lang="tr-TR" dirty="0"/>
              <a:t> "</a:t>
            </a:r>
            <a:r>
              <a:rPr lang="tr-TR" i="1" dirty="0" err="1">
                <a:solidFill>
                  <a:srgbClr val="002060"/>
                </a:solidFill>
              </a:rPr>
              <a:t>recursion</a:t>
            </a:r>
            <a:r>
              <a:rPr lang="tr-TR" dirty="0"/>
              <a:t>"(özyineleme) yazdığınızda bir "</a:t>
            </a:r>
            <a:r>
              <a:rPr lang="tr-TR" i="1" dirty="0" err="1">
                <a:solidFill>
                  <a:srgbClr val="002060"/>
                </a:solidFill>
              </a:rPr>
              <a:t>recursion</a:t>
            </a:r>
            <a:r>
              <a:rPr lang="tr-TR" dirty="0" err="1"/>
              <a:t>"a</a:t>
            </a:r>
            <a:r>
              <a:rPr lang="tr-TR" dirty="0"/>
              <a:t> girmiş olursunuz.</a:t>
            </a:r>
          </a:p>
        </p:txBody>
      </p:sp>
      <p:pic>
        <p:nvPicPr>
          <p:cNvPr id="4" name="3 Resim" descr="google esprisi.gif"/>
          <p:cNvPicPr>
            <a:picLocks noChangeAspect="1"/>
          </p:cNvPicPr>
          <p:nvPr/>
        </p:nvPicPr>
        <p:blipFill>
          <a:blip r:embed="rId2"/>
          <a:stretch>
            <a:fillRect/>
          </a:stretch>
        </p:blipFill>
        <p:spPr>
          <a:xfrm>
            <a:off x="571472" y="2478223"/>
            <a:ext cx="7920000" cy="4379777"/>
          </a:xfrm>
          <a:prstGeom prst="rect">
            <a:avLst/>
          </a:prstGeom>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 hakkında sık karıştırılan 2 nokta</a:t>
            </a:r>
          </a:p>
        </p:txBody>
      </p:sp>
      <p:sp>
        <p:nvSpPr>
          <p:cNvPr id="5" name="4 İçerik Yer Tutucusu"/>
          <p:cNvSpPr>
            <a:spLocks noGrp="1"/>
          </p:cNvSpPr>
          <p:nvPr>
            <p:ph sz="quarter" idx="1"/>
          </p:nvPr>
        </p:nvSpPr>
        <p:spPr>
          <a:xfrm>
            <a:off x="457200" y="1219200"/>
            <a:ext cx="8186766" cy="1924048"/>
          </a:xfrm>
        </p:spPr>
        <p:txBody>
          <a:bodyPr>
            <a:normAutofit fontScale="77500" lnSpcReduction="20000"/>
          </a:bodyPr>
          <a:lstStyle/>
          <a:p>
            <a:pPr marL="514350" indent="-514350" algn="just">
              <a:buFont typeface="+mj-lt"/>
              <a:buAutoNum type="arabicParenR" startAt="2"/>
            </a:pPr>
            <a:r>
              <a:rPr lang="tr-TR" dirty="0"/>
              <a:t>Özyinelemeli bir fonksiyon işini bitirip </a:t>
            </a:r>
            <a:r>
              <a:rPr lang="tr-TR" dirty="0" err="1"/>
              <a:t>return'e</a:t>
            </a:r>
            <a:r>
              <a:rPr lang="tr-TR" dirty="0"/>
              <a:t> geldiğinde ta en başa, </a:t>
            </a:r>
            <a:r>
              <a:rPr lang="tr-TR" dirty="0" err="1"/>
              <a:t>main'e</a:t>
            </a:r>
            <a:r>
              <a:rPr lang="tr-TR" dirty="0"/>
              <a:t> dönmez (eğer onu çağıran </a:t>
            </a:r>
            <a:r>
              <a:rPr lang="tr-TR" dirty="0" err="1"/>
              <a:t>main</a:t>
            </a:r>
            <a:r>
              <a:rPr lang="tr-TR" dirty="0"/>
              <a:t> değilse); KENDİSİNİ KİM ÇAĞIRMIŞSA O FONKSİYONUN </a:t>
            </a:r>
            <a:r>
              <a:rPr lang="tr-TR" b="1" dirty="0"/>
              <a:t>İLGİLİ SATIRINA  </a:t>
            </a:r>
            <a:r>
              <a:rPr lang="tr-TR" dirty="0"/>
              <a:t>(örn. kendisinin başka parametre ile çağırılmış kopyasına) DÖNER. </a:t>
            </a:r>
          </a:p>
          <a:p>
            <a:pPr lvl="1" algn="just"/>
            <a:r>
              <a:rPr lang="tr-TR" dirty="0"/>
              <a:t>Aşağıdaki örneği esas alırsak, </a:t>
            </a:r>
            <a:r>
              <a:rPr lang="tr-TR" dirty="0" err="1"/>
              <a:t>printfFun</a:t>
            </a:r>
            <a:r>
              <a:rPr lang="tr-TR" dirty="0"/>
              <a:t>(1) işini bitirdiğinde </a:t>
            </a:r>
            <a:r>
              <a:rPr lang="tr-TR" dirty="0" err="1"/>
              <a:t>printfFun</a:t>
            </a:r>
            <a:r>
              <a:rPr lang="tr-TR" dirty="0"/>
              <a:t>(2)'e (</a:t>
            </a:r>
            <a:r>
              <a:rPr lang="tr-TR" dirty="0" err="1"/>
              <a:t>printfFun</a:t>
            </a:r>
            <a:r>
              <a:rPr lang="tr-TR" dirty="0"/>
              <a:t> fonksiyonun 2 değeri ile çağırılmış şekline) döner, çünkü </a:t>
            </a:r>
            <a:r>
              <a:rPr lang="tr-TR" dirty="0" err="1"/>
              <a:t>printFun</a:t>
            </a:r>
            <a:r>
              <a:rPr lang="tr-TR" dirty="0"/>
              <a:t>(2)'i </a:t>
            </a:r>
            <a:r>
              <a:rPr lang="tr-TR" dirty="0" err="1"/>
              <a:t>printfFun</a:t>
            </a:r>
            <a:r>
              <a:rPr lang="tr-TR" dirty="0"/>
              <a:t>(1)'i çağırmıştı.</a:t>
            </a:r>
          </a:p>
        </p:txBody>
      </p:sp>
      <p:pic>
        <p:nvPicPr>
          <p:cNvPr id="8" name="7 Resim" descr="recursion.jpg"/>
          <p:cNvPicPr>
            <a:picLocks noChangeAspect="1"/>
          </p:cNvPicPr>
          <p:nvPr/>
        </p:nvPicPr>
        <p:blipFill>
          <a:blip r:embed="rId2"/>
          <a:stretch>
            <a:fillRect/>
          </a:stretch>
        </p:blipFill>
        <p:spPr>
          <a:xfrm>
            <a:off x="642910" y="3071810"/>
            <a:ext cx="7665579" cy="3786190"/>
          </a:xfrm>
          <a:prstGeom prst="rect">
            <a:avLst/>
          </a:prstGeom>
        </p:spPr>
      </p:pic>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Galiba bana bir şeyler oluyor…</a:t>
            </a:r>
          </a:p>
        </p:txBody>
      </p:sp>
      <p:pic>
        <p:nvPicPr>
          <p:cNvPr id="4" name="3 İçerik Yer Tutucusu" descr="1_W1MmCSV4cJUnT7TuANWIOw.gif"/>
          <p:cNvPicPr>
            <a:picLocks noGrp="1" noChangeAspect="1"/>
          </p:cNvPicPr>
          <p:nvPr>
            <p:ph sz="quarter" idx="1"/>
          </p:nvPr>
        </p:nvPicPr>
        <p:blipFill>
          <a:blip r:embed="rId2"/>
          <a:stretch>
            <a:fillRect/>
          </a:stretch>
        </p:blipFill>
        <p:spPr>
          <a:xfrm>
            <a:off x="2162175" y="1230312"/>
            <a:ext cx="4819650" cy="4914900"/>
          </a:xfrm>
        </p:spPr>
      </p:pic>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Özyinelemenin sunduğu şık çözümler</a:t>
            </a:r>
          </a:p>
        </p:txBody>
      </p:sp>
      <p:sp>
        <p:nvSpPr>
          <p:cNvPr id="3" name="2 İçerik Yer Tutucusu"/>
          <p:cNvSpPr>
            <a:spLocks noGrp="1"/>
          </p:cNvSpPr>
          <p:nvPr>
            <p:ph sz="quarter" idx="1"/>
          </p:nvPr>
        </p:nvSpPr>
        <p:spPr/>
        <p:txBody>
          <a:bodyPr/>
          <a:lstStyle/>
          <a:p>
            <a:r>
              <a:rPr lang="tr-TR" dirty="0"/>
              <a:t>Derste yazılan vb. kodlardaki </a:t>
            </a:r>
            <a:r>
              <a:rPr lang="tr-TR" dirty="0" err="1"/>
              <a:t>sudoku</a:t>
            </a:r>
            <a:r>
              <a:rPr lang="tr-TR" dirty="0"/>
              <a:t> koduna bakalım.</a:t>
            </a:r>
          </a:p>
          <a:p>
            <a:r>
              <a:rPr lang="tr-TR" dirty="0"/>
              <a:t>Labirent, </a:t>
            </a:r>
            <a:r>
              <a:rPr lang="tr-TR" dirty="0" err="1"/>
              <a:t>permütasyon</a:t>
            </a:r>
            <a:r>
              <a:rPr lang="tr-TR" dirty="0"/>
              <a:t>, sıralama algoritmaları gibi birçok örnekte daha özyineleme şık çözümler sunabilmektedir.</a:t>
            </a:r>
          </a:p>
        </p:txBody>
      </p:sp>
      <p:pic>
        <p:nvPicPr>
          <p:cNvPr id="4" name="3 Resim" descr="Sudoku_solved_by_bactracking.gif"/>
          <p:cNvPicPr>
            <a:picLocks noChangeAspect="1"/>
          </p:cNvPicPr>
          <p:nvPr/>
        </p:nvPicPr>
        <p:blipFill>
          <a:blip r:embed="rId2"/>
          <a:stretch>
            <a:fillRect/>
          </a:stretch>
        </p:blipFill>
        <p:spPr>
          <a:xfrm>
            <a:off x="5429256" y="2714620"/>
            <a:ext cx="2857520" cy="2857520"/>
          </a:xfrm>
          <a:prstGeom prst="rect">
            <a:avLst/>
          </a:prstGeom>
        </p:spPr>
      </p:pic>
      <p:pic>
        <p:nvPicPr>
          <p:cNvPr id="5" name="4 Resim" descr="Sudoku-cat-sudoku-8827891-500-375.jpg"/>
          <p:cNvPicPr>
            <a:picLocks noChangeAspect="1"/>
          </p:cNvPicPr>
          <p:nvPr/>
        </p:nvPicPr>
        <p:blipFill>
          <a:blip r:embed="rId3" cstate="print"/>
          <a:srcRect b="9604"/>
          <a:stretch>
            <a:fillRect/>
          </a:stretch>
        </p:blipFill>
        <p:spPr>
          <a:xfrm>
            <a:off x="7215206" y="5000636"/>
            <a:ext cx="1475196" cy="1000133"/>
          </a:xfrm>
          <a:prstGeom prst="rect">
            <a:avLst/>
          </a:prstGeom>
        </p:spPr>
      </p:pic>
      <p:pic>
        <p:nvPicPr>
          <p:cNvPr id="9" name="8 Resim" descr="labirent.gif"/>
          <p:cNvPicPr>
            <a:picLocks noChangeAspect="1"/>
          </p:cNvPicPr>
          <p:nvPr/>
        </p:nvPicPr>
        <p:blipFill>
          <a:blip r:embed="rId4"/>
          <a:stretch>
            <a:fillRect/>
          </a:stretch>
        </p:blipFill>
        <p:spPr>
          <a:xfrm>
            <a:off x="357158" y="2714620"/>
            <a:ext cx="4572000" cy="3752850"/>
          </a:xfrm>
          <a:prstGeom prst="rect">
            <a:avLst/>
          </a:prstGeom>
        </p:spPr>
      </p:pic>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5143504" y="3857628"/>
            <a:ext cx="1928826" cy="1000132"/>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a:t>Yol Haritası</a:t>
            </a:r>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komut ekranı</a:t>
            </a:r>
          </a:p>
        </p:txBody>
      </p:sp>
      <p:sp>
        <p:nvSpPr>
          <p:cNvPr id="25" name="24 Metin kutusu"/>
          <p:cNvSpPr txBox="1"/>
          <p:nvPr/>
        </p:nvSpPr>
        <p:spPr>
          <a:xfrm>
            <a:off x="7143768" y="4000504"/>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özyineleme</a:t>
            </a:r>
          </a:p>
        </p:txBody>
      </p:sp>
    </p:spTree>
  </p:cSld>
  <p:clrMapOvr>
    <a:masterClrMapping/>
  </p:clrMapOvr>
  <p:transition spd="med" advClick="0">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İşaretçiler</a:t>
            </a:r>
          </a:p>
        </p:txBody>
      </p:sp>
      <p:pic>
        <p:nvPicPr>
          <p:cNvPr id="4" name="Picture 2" descr="http://publicdomainvectors.org/photos/hand_002.png"/>
          <p:cNvPicPr>
            <a:picLocks noChangeAspect="1" noChangeArrowheads="1"/>
          </p:cNvPicPr>
          <p:nvPr/>
        </p:nvPicPr>
        <p:blipFill>
          <a:blip r:embed="rId2"/>
          <a:srcRect t="23385" b="24923"/>
          <a:stretch>
            <a:fillRect/>
          </a:stretch>
        </p:blipFill>
        <p:spPr bwMode="auto">
          <a:xfrm>
            <a:off x="2357422" y="2428868"/>
            <a:ext cx="4965919" cy="2566998"/>
          </a:xfrm>
          <a:prstGeom prst="rect">
            <a:avLst/>
          </a:prstGeom>
          <a:noFill/>
        </p:spPr>
      </p:pic>
      <p:sp>
        <p:nvSpPr>
          <p:cNvPr id="5" name="4 Yuvarlatılmış Dikdörtgen"/>
          <p:cNvSpPr/>
          <p:nvPr/>
        </p:nvSpPr>
        <p:spPr>
          <a:xfrm>
            <a:off x="5643570" y="1357298"/>
            <a:ext cx="2571768"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a:t>FILE* dosya;</a:t>
            </a:r>
          </a:p>
          <a:p>
            <a:pPr algn="ctr"/>
            <a:r>
              <a:rPr lang="tr-TR" sz="1600" dirty="0"/>
              <a:t>dediğimizde FILE türünden bir işaretçi tanımlıyorduk.</a:t>
            </a:r>
          </a:p>
        </p:txBody>
      </p:sp>
      <p:sp>
        <p:nvSpPr>
          <p:cNvPr id="6" name="5 Yuvarlatılmış Dikdörtgen"/>
          <p:cNvSpPr/>
          <p:nvPr/>
        </p:nvSpPr>
        <p:spPr>
          <a:xfrm>
            <a:off x="785786" y="1714488"/>
            <a:ext cx="2571768"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a:t>scanf’teki</a:t>
            </a:r>
            <a:r>
              <a:rPr lang="tr-TR" sz="1600" dirty="0"/>
              <a:t> &amp; aslında değişkenin adresini bize veriyordu.</a:t>
            </a:r>
          </a:p>
        </p:txBody>
      </p:sp>
      <p:sp>
        <p:nvSpPr>
          <p:cNvPr id="7" name="6 Yuvarlatılmış Dikdörtgen"/>
          <p:cNvSpPr/>
          <p:nvPr/>
        </p:nvSpPr>
        <p:spPr>
          <a:xfrm>
            <a:off x="4572000" y="5143512"/>
            <a:ext cx="2571768"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a:t>Dizileri fonksiyonlara aslında adres ile gönderiyor oluyorduk.</a:t>
            </a: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İşaretçiler(</a:t>
            </a:r>
            <a:r>
              <a:rPr lang="tr-TR" sz="4000" b="1" dirty="0" err="1">
                <a:solidFill>
                  <a:schemeClr val="tx2">
                    <a:lumMod val="60000"/>
                    <a:lumOff val="40000"/>
                  </a:schemeClr>
                </a:solidFill>
              </a:rPr>
              <a:t>pointers</a:t>
            </a:r>
            <a:r>
              <a:rPr lang="tr-TR" sz="4000" b="1" dirty="0">
                <a:solidFill>
                  <a:schemeClr val="tx2">
                    <a:lumMod val="60000"/>
                    <a:lumOff val="40000"/>
                  </a:schemeClr>
                </a:solidFill>
              </a:rPr>
              <a:t>)</a:t>
            </a: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dirty="0">
                <a:solidFill>
                  <a:schemeClr val="tx1"/>
                </a:solidFill>
              </a:rPr>
              <a:t> C programlama dilinin güçlü özelliklerinden birisidir. İşaretçi yapısı normal bir değişken tanımlamak yerine bir değişkenin </a:t>
            </a:r>
            <a:r>
              <a:rPr lang="tr-TR" sz="2400" b="1" dirty="0">
                <a:solidFill>
                  <a:schemeClr val="tx1"/>
                </a:solidFill>
              </a:rPr>
              <a:t>adresini</a:t>
            </a:r>
            <a:r>
              <a:rPr lang="tr-TR" sz="2400" dirty="0">
                <a:solidFill>
                  <a:schemeClr val="tx1"/>
                </a:solidFill>
              </a:rPr>
              <a:t> göstermektedir. </a:t>
            </a:r>
          </a:p>
          <a:p>
            <a:pPr algn="just">
              <a:buFontTx/>
              <a:buChar char="-"/>
            </a:pPr>
            <a:endParaRPr lang="tr-TR" dirty="0">
              <a:solidFill>
                <a:schemeClr val="tx1"/>
              </a:solidFill>
            </a:endParaRPr>
          </a:p>
          <a:p>
            <a:pPr algn="just">
              <a:buFontTx/>
              <a:buChar char="-"/>
            </a:pPr>
            <a:r>
              <a:rPr lang="tr-TR" sz="2400" dirty="0">
                <a:solidFill>
                  <a:schemeClr val="tx1"/>
                </a:solidFill>
              </a:rPr>
              <a:t>Fonksiyona gelecek olan parametre karmaşık (</a:t>
            </a:r>
            <a:r>
              <a:rPr lang="tr-TR" sz="2400" dirty="0"/>
              <a:t>yapılar konusunda göreceğimiz gibi) ve </a:t>
            </a:r>
            <a:r>
              <a:rPr lang="tr-TR" sz="2400" dirty="0">
                <a:solidFill>
                  <a:schemeClr val="tx1"/>
                </a:solidFill>
              </a:rPr>
              <a:t>büyük (yüksek kapasiteli bir dizi gibi) ise fonksiyonlara i</a:t>
            </a:r>
            <a:r>
              <a:rPr lang="tr-TR" sz="2400" dirty="0"/>
              <a:t>şaretçi göndermek </a:t>
            </a:r>
            <a:r>
              <a:rPr lang="tr-TR" sz="2400" b="1" dirty="0">
                <a:solidFill>
                  <a:schemeClr val="tx1"/>
                </a:solidFill>
              </a:rPr>
              <a:t>çalışma hızını </a:t>
            </a:r>
            <a:r>
              <a:rPr lang="tr-TR" sz="2400" dirty="0">
                <a:solidFill>
                  <a:schemeClr val="tx1"/>
                </a:solidFill>
              </a:rPr>
              <a:t>arttırabilir.</a:t>
            </a:r>
          </a:p>
          <a:p>
            <a:pPr algn="just">
              <a:buFontTx/>
              <a:buChar char="-"/>
            </a:pPr>
            <a:endParaRPr lang="tr-TR" sz="2400" dirty="0">
              <a:solidFill>
                <a:schemeClr val="tx1"/>
              </a:solidFill>
            </a:endParaRPr>
          </a:p>
          <a:p>
            <a:pPr algn="just">
              <a:buFontTx/>
              <a:buChar char="-"/>
            </a:pPr>
            <a:r>
              <a:rPr lang="tr-TR" sz="2400" dirty="0"/>
              <a:t> Ayrıca bellek yönetimini programcıya bırakarak akıllı şekilde kodlanan programlara imkan sağlar.</a:t>
            </a:r>
          </a:p>
          <a:p>
            <a:pPr algn="just">
              <a:buFontTx/>
              <a:buChar char="-"/>
            </a:pPr>
            <a:endParaRPr lang="tr-TR" sz="2400" dirty="0"/>
          </a:p>
          <a:p>
            <a:pPr algn="just">
              <a:buFontTx/>
              <a:buChar char="-"/>
            </a:pPr>
            <a:r>
              <a:rPr lang="tr-TR" sz="2400" dirty="0"/>
              <a:t> </a:t>
            </a:r>
            <a:r>
              <a:rPr lang="tr-TR" sz="2400" b="1" dirty="0"/>
              <a:t>Veri yapıları</a:t>
            </a:r>
            <a:r>
              <a:rPr lang="tr-TR" sz="2400" dirty="0"/>
              <a:t>(yakında öğreneceğiz) ve işaretçiler bellekte kullanılmayan alanların sayısını azaltmakta ve sonuçta belleğin daha </a:t>
            </a:r>
            <a:r>
              <a:rPr lang="tr-TR" sz="2400" b="1" dirty="0"/>
              <a:t>verimli</a:t>
            </a:r>
            <a:r>
              <a:rPr lang="tr-TR" sz="2400" dirty="0"/>
              <a:t> kullanılmasına olanak sağlamaktadır.</a:t>
            </a:r>
          </a:p>
          <a:p>
            <a:pPr algn="just">
              <a:buFontTx/>
              <a:buChar char="-"/>
            </a:pPr>
            <a:endParaRPr lang="tr-TR" sz="2400" dirty="0">
              <a:solidFill>
                <a:schemeClr val="tx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Ara Sınav I kod yazma sorusu</a:t>
            </a:r>
          </a:p>
        </p:txBody>
      </p:sp>
      <p:sp>
        <p:nvSpPr>
          <p:cNvPr id="3" name="2 İçerik Yer Tutucusu"/>
          <p:cNvSpPr>
            <a:spLocks noGrp="1"/>
          </p:cNvSpPr>
          <p:nvPr>
            <p:ph sz="quarter" idx="1"/>
          </p:nvPr>
        </p:nvSpPr>
        <p:spPr/>
        <p:txBody>
          <a:bodyPr/>
          <a:lstStyle/>
          <a:p>
            <a:r>
              <a:rPr lang="tr-TR" dirty="0"/>
              <a:t>Nasıl notlandırılır?</a:t>
            </a:r>
          </a:p>
          <a:p>
            <a:pPr lvl="1"/>
            <a:r>
              <a:rPr lang="tr-TR" dirty="0"/>
              <a:t>Her hatadan puan gitmez.</a:t>
            </a:r>
          </a:p>
        </p:txBody>
      </p:sp>
      <p:sp>
        <p:nvSpPr>
          <p:cNvPr id="4" name="3 Yuvarlatılmış Dikdörtgen"/>
          <p:cNvSpPr/>
          <p:nvPr/>
        </p:nvSpPr>
        <p:spPr>
          <a:xfrm>
            <a:off x="4286248" y="3000372"/>
            <a:ext cx="3786214" cy="23574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5400" dirty="0"/>
              <a:t>SINAV ANALİZİ</a:t>
            </a: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Tanımlama</a:t>
            </a: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C dilinde bir işaretçi, değişkenin başına " </a:t>
            </a:r>
            <a:r>
              <a:rPr lang="tr-TR" sz="2400" b="1" dirty="0">
                <a:solidFill>
                  <a:schemeClr val="tx1"/>
                </a:solidFill>
              </a:rPr>
              <a:t>*</a:t>
            </a:r>
            <a:r>
              <a:rPr lang="tr-TR" sz="2400" dirty="0">
                <a:solidFill>
                  <a:schemeClr val="tx1"/>
                </a:solidFill>
              </a:rPr>
              <a:t> " sembolü konularak tanımlanır ve diğer değişkenlerden ayrılır. </a:t>
            </a:r>
            <a:endParaRPr lang="tr-TR" dirty="0">
              <a:solidFill>
                <a:schemeClr val="tx1"/>
              </a:solidFill>
            </a:endParaRPr>
          </a:p>
          <a:p>
            <a:pPr marL="342900" indent="-342900" algn="ctr">
              <a:buFont typeface="Wingdings" panose="05000000000000000000" pitchFamily="2" charset="2"/>
              <a:buChar char="Ø"/>
            </a:pPr>
            <a:r>
              <a:rPr lang="tr-TR" sz="5400" dirty="0" err="1">
                <a:solidFill>
                  <a:srgbClr val="FF0000"/>
                </a:solidFill>
              </a:rPr>
              <a:t>int</a:t>
            </a:r>
            <a:r>
              <a:rPr lang="tr-TR" sz="5400" dirty="0">
                <a:solidFill>
                  <a:srgbClr val="FF0000"/>
                </a:solidFill>
              </a:rPr>
              <a:t>*   </a:t>
            </a:r>
            <a:r>
              <a:rPr lang="tr-TR" sz="5400" dirty="0" err="1">
                <a:solidFill>
                  <a:srgbClr val="FF0000"/>
                </a:solidFill>
              </a:rPr>
              <a:t>ptr</a:t>
            </a:r>
            <a:r>
              <a:rPr lang="tr-TR" sz="5400" dirty="0">
                <a:solidFill>
                  <a:srgbClr val="FF0000"/>
                </a:solidFill>
              </a:rPr>
              <a:t>;</a:t>
            </a:r>
          </a:p>
          <a:p>
            <a:pPr algn="just"/>
            <a:r>
              <a:rPr lang="tr-TR" sz="2400" dirty="0">
                <a:solidFill>
                  <a:schemeClr val="tx1"/>
                </a:solidFill>
              </a:rPr>
              <a:t>Yukarıda </a:t>
            </a:r>
            <a:r>
              <a:rPr lang="tr-TR" sz="2400" b="1" dirty="0" err="1">
                <a:solidFill>
                  <a:schemeClr val="tx1"/>
                </a:solidFill>
              </a:rPr>
              <a:t>int</a:t>
            </a:r>
            <a:r>
              <a:rPr lang="tr-TR" sz="2400" b="1" dirty="0">
                <a:solidFill>
                  <a:schemeClr val="tx1"/>
                </a:solidFill>
              </a:rPr>
              <a:t> türünde </a:t>
            </a:r>
            <a:r>
              <a:rPr lang="tr-TR" sz="2400" dirty="0">
                <a:solidFill>
                  <a:schemeClr val="tx1"/>
                </a:solidFill>
              </a:rPr>
              <a:t>tanımlanmış </a:t>
            </a:r>
            <a:r>
              <a:rPr lang="tr-TR" sz="2400" b="1" dirty="0">
                <a:solidFill>
                  <a:schemeClr val="tx1"/>
                </a:solidFill>
              </a:rPr>
              <a:t>bir </a:t>
            </a:r>
            <a:r>
              <a:rPr lang="tr-TR" sz="2400" b="1" dirty="0"/>
              <a:t>işaretçi değişkeni </a:t>
            </a:r>
            <a:r>
              <a:rPr lang="tr-TR" sz="2400" dirty="0">
                <a:solidFill>
                  <a:schemeClr val="tx1"/>
                </a:solidFill>
              </a:rPr>
              <a:t>vardır. Bu </a:t>
            </a:r>
            <a:r>
              <a:rPr lang="tr-TR" sz="2400" b="1" dirty="0">
                <a:solidFill>
                  <a:schemeClr val="tx1"/>
                </a:solidFill>
              </a:rPr>
              <a:t>değişken</a:t>
            </a:r>
            <a:r>
              <a:rPr lang="tr-TR" sz="2400" dirty="0">
                <a:solidFill>
                  <a:schemeClr val="tx1"/>
                </a:solidFill>
              </a:rPr>
              <a:t> normal bir değer yerine bellekte bir </a:t>
            </a:r>
            <a:r>
              <a:rPr lang="tr-TR" sz="2400" b="1" dirty="0">
                <a:solidFill>
                  <a:schemeClr val="tx1"/>
                </a:solidFill>
              </a:rPr>
              <a:t>adresi</a:t>
            </a:r>
            <a:r>
              <a:rPr lang="tr-TR" sz="2400" dirty="0">
                <a:solidFill>
                  <a:schemeClr val="tx1"/>
                </a:solidFill>
              </a:rPr>
              <a:t> tutmak üzere tasarlanmıştır. </a:t>
            </a:r>
          </a:p>
        </p:txBody>
      </p:sp>
      <p:pic>
        <p:nvPicPr>
          <p:cNvPr id="4" name="3 Resim" descr="bilgisayar.wmf"/>
          <p:cNvPicPr>
            <a:picLocks noChangeAspect="1"/>
          </p:cNvPicPr>
          <p:nvPr/>
        </p:nvPicPr>
        <p:blipFill>
          <a:blip r:embed="rId2"/>
          <a:stretch>
            <a:fillRect/>
          </a:stretch>
        </p:blipFill>
        <p:spPr>
          <a:xfrm>
            <a:off x="7500958" y="5786454"/>
            <a:ext cx="1049566" cy="1071546"/>
          </a:xfrm>
          <a:prstGeom prst="rect">
            <a:avLst/>
          </a:prstGeom>
        </p:spPr>
      </p:pic>
      <p:graphicFrame>
        <p:nvGraphicFramePr>
          <p:cNvPr id="5" name="Table 4">
            <a:extLst>
              <a:ext uri="{FF2B5EF4-FFF2-40B4-BE49-F238E27FC236}">
                <a16:creationId xmlns:a16="http://schemas.microsoft.com/office/drawing/2014/main" id="{D8FAA8C6-B438-4AC1-A754-A358ADE72F32}"/>
              </a:ext>
            </a:extLst>
          </p:cNvPr>
          <p:cNvGraphicFramePr>
            <a:graphicFrameLocks noGrp="1"/>
          </p:cNvGraphicFramePr>
          <p:nvPr>
            <p:extLst>
              <p:ext uri="{D42A27DB-BD31-4B8C-83A1-F6EECF244321}">
                <p14:modId xmlns:p14="http://schemas.microsoft.com/office/powerpoint/2010/main" val="1752016048"/>
              </p:ext>
            </p:extLst>
          </p:nvPr>
        </p:nvGraphicFramePr>
        <p:xfrm>
          <a:off x="1043608" y="4097187"/>
          <a:ext cx="6096000" cy="249428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481649216"/>
                    </a:ext>
                  </a:extLst>
                </a:gridCol>
                <a:gridCol w="1831752">
                  <a:extLst>
                    <a:ext uri="{9D8B030D-6E8A-4147-A177-3AD203B41FA5}">
                      <a16:colId xmlns:a16="http://schemas.microsoft.com/office/drawing/2014/main" val="3402694329"/>
                    </a:ext>
                  </a:extLst>
                </a:gridCol>
                <a:gridCol w="2032000">
                  <a:extLst>
                    <a:ext uri="{9D8B030D-6E8A-4147-A177-3AD203B41FA5}">
                      <a16:colId xmlns:a16="http://schemas.microsoft.com/office/drawing/2014/main" val="1815545920"/>
                    </a:ext>
                  </a:extLst>
                </a:gridCol>
              </a:tblGrid>
              <a:tr h="370840">
                <a:tc>
                  <a:txBody>
                    <a:bodyPr/>
                    <a:lstStyle/>
                    <a:p>
                      <a:r>
                        <a:rPr lang="tr-TR" dirty="0"/>
                        <a:t>Değişken  Türü</a:t>
                      </a:r>
                    </a:p>
                  </a:txBody>
                  <a:tcPr/>
                </a:tc>
                <a:tc>
                  <a:txBody>
                    <a:bodyPr/>
                    <a:lstStyle/>
                    <a:p>
                      <a:r>
                        <a:rPr lang="tr-TR" dirty="0"/>
                        <a:t>Kaç bayt?</a:t>
                      </a:r>
                    </a:p>
                  </a:txBody>
                  <a:tcPr/>
                </a:tc>
                <a:tc>
                  <a:txBody>
                    <a:bodyPr/>
                    <a:lstStyle/>
                    <a:p>
                      <a:r>
                        <a:rPr lang="tr-TR" dirty="0"/>
                        <a:t>Ne tutar?</a:t>
                      </a:r>
                    </a:p>
                  </a:txBody>
                  <a:tcPr/>
                </a:tc>
                <a:extLst>
                  <a:ext uri="{0D108BD9-81ED-4DB2-BD59-A6C34878D82A}">
                    <a16:rowId xmlns:a16="http://schemas.microsoft.com/office/drawing/2014/main" val="4238306593"/>
                  </a:ext>
                </a:extLst>
              </a:tr>
              <a:tr h="370840">
                <a:tc>
                  <a:txBody>
                    <a:bodyPr/>
                    <a:lstStyle/>
                    <a:p>
                      <a:r>
                        <a:rPr lang="tr-TR" dirty="0"/>
                        <a:t>int</a:t>
                      </a:r>
                    </a:p>
                  </a:txBody>
                  <a:tcPr/>
                </a:tc>
                <a:tc>
                  <a:txBody>
                    <a:bodyPr/>
                    <a:lstStyle/>
                    <a:p>
                      <a:r>
                        <a:rPr lang="tr-TR" dirty="0"/>
                        <a:t>4</a:t>
                      </a:r>
                    </a:p>
                  </a:txBody>
                  <a:tcPr/>
                </a:tc>
                <a:tc>
                  <a:txBody>
                    <a:bodyPr/>
                    <a:lstStyle/>
                    <a:p>
                      <a:r>
                        <a:rPr lang="tr-TR" dirty="0"/>
                        <a:t>Tam sayı</a:t>
                      </a:r>
                    </a:p>
                  </a:txBody>
                  <a:tcPr/>
                </a:tc>
                <a:extLst>
                  <a:ext uri="{0D108BD9-81ED-4DB2-BD59-A6C34878D82A}">
                    <a16:rowId xmlns:a16="http://schemas.microsoft.com/office/drawing/2014/main" val="3553840289"/>
                  </a:ext>
                </a:extLst>
              </a:tr>
              <a:tr h="370840">
                <a:tc>
                  <a:txBody>
                    <a:bodyPr/>
                    <a:lstStyle/>
                    <a:p>
                      <a:r>
                        <a:rPr lang="tr-TR" dirty="0"/>
                        <a:t>double</a:t>
                      </a:r>
                    </a:p>
                  </a:txBody>
                  <a:tcPr/>
                </a:tc>
                <a:tc>
                  <a:txBody>
                    <a:bodyPr/>
                    <a:lstStyle/>
                    <a:p>
                      <a:r>
                        <a:rPr lang="tr-TR" dirty="0"/>
                        <a:t>8</a:t>
                      </a:r>
                    </a:p>
                  </a:txBody>
                  <a:tcPr/>
                </a:tc>
                <a:tc>
                  <a:txBody>
                    <a:bodyPr/>
                    <a:lstStyle/>
                    <a:p>
                      <a:r>
                        <a:rPr lang="tr-TR" dirty="0"/>
                        <a:t>Ondalıklı sayı</a:t>
                      </a:r>
                    </a:p>
                  </a:txBody>
                  <a:tcPr/>
                </a:tc>
                <a:extLst>
                  <a:ext uri="{0D108BD9-81ED-4DB2-BD59-A6C34878D82A}">
                    <a16:rowId xmlns:a16="http://schemas.microsoft.com/office/drawing/2014/main" val="1398503894"/>
                  </a:ext>
                </a:extLst>
              </a:tr>
              <a:tr h="370840">
                <a:tc>
                  <a:txBody>
                    <a:bodyPr/>
                    <a:lstStyle/>
                    <a:p>
                      <a:r>
                        <a:rPr lang="tr-TR" dirty="0"/>
                        <a:t>char</a:t>
                      </a:r>
                    </a:p>
                  </a:txBody>
                  <a:tcPr/>
                </a:tc>
                <a:tc>
                  <a:txBody>
                    <a:bodyPr/>
                    <a:lstStyle/>
                    <a:p>
                      <a:r>
                        <a:rPr lang="tr-TR" dirty="0"/>
                        <a:t>1</a:t>
                      </a:r>
                    </a:p>
                  </a:txBody>
                  <a:tcPr/>
                </a:tc>
                <a:tc>
                  <a:txBody>
                    <a:bodyPr/>
                    <a:lstStyle/>
                    <a:p>
                      <a:r>
                        <a:rPr lang="tr-TR" dirty="0"/>
                        <a:t>Karakter</a:t>
                      </a:r>
                    </a:p>
                  </a:txBody>
                  <a:tcPr/>
                </a:tc>
                <a:extLst>
                  <a:ext uri="{0D108BD9-81ED-4DB2-BD59-A6C34878D82A}">
                    <a16:rowId xmlns:a16="http://schemas.microsoft.com/office/drawing/2014/main" val="3610664472"/>
                  </a:ext>
                </a:extLst>
              </a:tr>
              <a:tr h="370840">
                <a:tc>
                  <a:txBody>
                    <a:bodyPr/>
                    <a:lstStyle/>
                    <a:p>
                      <a:r>
                        <a:rPr lang="tr-TR" dirty="0"/>
                        <a:t>int*, double*, char*</a:t>
                      </a:r>
                    </a:p>
                  </a:txBody>
                  <a:tcPr/>
                </a:tc>
                <a:tc>
                  <a:txBody>
                    <a:bodyPr/>
                    <a:lstStyle/>
                    <a:p>
                      <a:r>
                        <a:rPr lang="tr-TR" dirty="0"/>
                        <a:t>8</a:t>
                      </a:r>
                    </a:p>
                  </a:txBody>
                  <a:tcPr/>
                </a:tc>
                <a:tc>
                  <a:txBody>
                    <a:bodyPr/>
                    <a:lstStyle/>
                    <a:p>
                      <a:r>
                        <a:rPr lang="tr-TR" dirty="0"/>
                        <a:t>Adres</a:t>
                      </a:r>
                    </a:p>
                  </a:txBody>
                  <a:tcPr/>
                </a:tc>
                <a:extLst>
                  <a:ext uri="{0D108BD9-81ED-4DB2-BD59-A6C34878D82A}">
                    <a16:rowId xmlns:a16="http://schemas.microsoft.com/office/drawing/2014/main" val="1930616885"/>
                  </a:ext>
                </a:extLst>
              </a:tr>
              <a:tr h="370840">
                <a:tc gridSpan="3">
                  <a:txBody>
                    <a:bodyPr/>
                    <a:lstStyle/>
                    <a:p>
                      <a:r>
                        <a:rPr lang="tr-TR" dirty="0"/>
                        <a:t>   *’ın başındaki ifade, ilgili adrese gittiğinde karşılaşacağı</a:t>
                      </a:r>
                    </a:p>
                    <a:p>
                      <a:r>
                        <a:rPr lang="tr-TR" dirty="0"/>
                        <a:t>   değişkenin türünü derleyiciye haber verir.</a:t>
                      </a:r>
                    </a:p>
                  </a:txBody>
                  <a:tcP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1095928372"/>
                  </a:ext>
                </a:extLst>
              </a:tr>
            </a:tbl>
          </a:graphicData>
        </a:graphic>
      </p:graphicFrame>
    </p:spTree>
    <p:extLst>
      <p:ext uri="{BB962C8B-B14F-4D97-AF65-F5344CB8AC3E}">
        <p14:creationId xmlns:p14="http://schemas.microsoft.com/office/powerpoint/2010/main" val="945042787"/>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Tanımlama</a:t>
            </a:r>
          </a:p>
        </p:txBody>
      </p:sp>
      <p:sp>
        <p:nvSpPr>
          <p:cNvPr id="3" name="Alt Başlık 2"/>
          <p:cNvSpPr>
            <a:spLocks noGrp="1"/>
          </p:cNvSpPr>
          <p:nvPr>
            <p:ph sz="quarter" idx="1"/>
          </p:nvPr>
        </p:nvSpPr>
        <p:spPr/>
        <p:txBody>
          <a:bodyPr>
            <a:normAutofit/>
          </a:bodyPr>
          <a:lstStyle/>
          <a:p>
            <a:pPr marL="342900" indent="-342900" algn="ctr">
              <a:buFont typeface="Wingdings" panose="05000000000000000000" pitchFamily="2" charset="2"/>
              <a:buChar char="Ø"/>
            </a:pPr>
            <a:r>
              <a:rPr lang="tr-TR" sz="5400" dirty="0" err="1">
                <a:solidFill>
                  <a:srgbClr val="FF0000"/>
                </a:solidFill>
              </a:rPr>
              <a:t>int</a:t>
            </a:r>
            <a:r>
              <a:rPr lang="tr-TR" sz="5400" dirty="0">
                <a:solidFill>
                  <a:srgbClr val="FF0000"/>
                </a:solidFill>
              </a:rPr>
              <a:t>*   </a:t>
            </a:r>
            <a:r>
              <a:rPr lang="tr-TR" sz="5400" dirty="0" err="1">
                <a:solidFill>
                  <a:srgbClr val="FF0000"/>
                </a:solidFill>
              </a:rPr>
              <a:t>ptr</a:t>
            </a:r>
            <a:r>
              <a:rPr lang="tr-TR" sz="5400" dirty="0">
                <a:solidFill>
                  <a:srgbClr val="FF0000"/>
                </a:solidFill>
              </a:rPr>
              <a:t>;</a:t>
            </a:r>
          </a:p>
        </p:txBody>
      </p:sp>
      <p:sp>
        <p:nvSpPr>
          <p:cNvPr id="4" name="3 Gülen Yüz"/>
          <p:cNvSpPr/>
          <p:nvPr/>
        </p:nvSpPr>
        <p:spPr>
          <a:xfrm>
            <a:off x="1857356" y="3214686"/>
            <a:ext cx="1143040" cy="1071570"/>
          </a:xfrm>
          <a:prstGeom prst="smileyFace">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5" name="4 Gülen Yüz"/>
          <p:cNvSpPr/>
          <p:nvPr/>
        </p:nvSpPr>
        <p:spPr>
          <a:xfrm>
            <a:off x="5572132" y="3143248"/>
            <a:ext cx="1143040" cy="1143008"/>
          </a:xfrm>
          <a:prstGeom prst="smileyFace">
            <a:avLst>
              <a:gd name="adj" fmla="val -465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tr-TR"/>
          </a:p>
        </p:txBody>
      </p:sp>
      <p:sp>
        <p:nvSpPr>
          <p:cNvPr id="6" name="5 Metin kutusu"/>
          <p:cNvSpPr txBox="1"/>
          <p:nvPr/>
        </p:nvSpPr>
        <p:spPr>
          <a:xfrm>
            <a:off x="1143008" y="4357694"/>
            <a:ext cx="2928958" cy="646331"/>
          </a:xfrm>
          <a:prstGeom prst="rect">
            <a:avLst/>
          </a:prstGeom>
          <a:noFill/>
        </p:spPr>
        <p:txBody>
          <a:bodyPr wrap="square" rtlCol="0">
            <a:spAutoFit/>
          </a:bodyPr>
          <a:lstStyle/>
          <a:p>
            <a:r>
              <a:rPr lang="tr-TR" dirty="0"/>
              <a:t>Yukarıdaki ifadeyi doğru şekilde okuyabilen öğrenci</a:t>
            </a:r>
          </a:p>
        </p:txBody>
      </p:sp>
      <p:sp>
        <p:nvSpPr>
          <p:cNvPr id="7" name="6 Metin kutusu"/>
          <p:cNvSpPr txBox="1"/>
          <p:nvPr/>
        </p:nvSpPr>
        <p:spPr>
          <a:xfrm>
            <a:off x="4786346" y="4286256"/>
            <a:ext cx="2928958" cy="646331"/>
          </a:xfrm>
          <a:prstGeom prst="rect">
            <a:avLst/>
          </a:prstGeom>
          <a:noFill/>
        </p:spPr>
        <p:txBody>
          <a:bodyPr wrap="square" rtlCol="0">
            <a:spAutoFit/>
          </a:bodyPr>
          <a:lstStyle/>
          <a:p>
            <a:r>
              <a:rPr lang="tr-TR" dirty="0"/>
              <a:t>Yukarıdaki ifadeyi doğru şekilde okuyamayan öğrenci</a:t>
            </a:r>
          </a:p>
        </p:txBody>
      </p:sp>
      <p:sp>
        <p:nvSpPr>
          <p:cNvPr id="8" name="7 Metin kutusu"/>
          <p:cNvSpPr txBox="1"/>
          <p:nvPr/>
        </p:nvSpPr>
        <p:spPr>
          <a:xfrm>
            <a:off x="857224" y="3643314"/>
            <a:ext cx="785818" cy="369332"/>
          </a:xfrm>
          <a:prstGeom prst="rect">
            <a:avLst/>
          </a:prstGeom>
          <a:noFill/>
        </p:spPr>
        <p:txBody>
          <a:bodyPr wrap="square" rtlCol="0">
            <a:spAutoFit/>
          </a:bodyPr>
          <a:lstStyle/>
          <a:p>
            <a:r>
              <a:rPr lang="tr-TR" dirty="0"/>
              <a:t>rahat</a:t>
            </a:r>
          </a:p>
        </p:txBody>
      </p:sp>
      <p:sp>
        <p:nvSpPr>
          <p:cNvPr id="9" name="8 Metin kutusu"/>
          <p:cNvSpPr txBox="1"/>
          <p:nvPr/>
        </p:nvSpPr>
        <p:spPr>
          <a:xfrm>
            <a:off x="2285984" y="2285992"/>
            <a:ext cx="785818" cy="369332"/>
          </a:xfrm>
          <a:prstGeom prst="rect">
            <a:avLst/>
          </a:prstGeom>
          <a:noFill/>
        </p:spPr>
        <p:txBody>
          <a:bodyPr wrap="square" rtlCol="0">
            <a:spAutoFit/>
          </a:bodyPr>
          <a:lstStyle/>
          <a:p>
            <a:r>
              <a:rPr lang="tr-TR" dirty="0"/>
              <a:t>mutlu</a:t>
            </a:r>
          </a:p>
        </p:txBody>
      </p:sp>
      <p:sp>
        <p:nvSpPr>
          <p:cNvPr id="10" name="9 Metin kutusu"/>
          <p:cNvSpPr txBox="1"/>
          <p:nvPr/>
        </p:nvSpPr>
        <p:spPr>
          <a:xfrm>
            <a:off x="2928958" y="2786058"/>
            <a:ext cx="1571636" cy="1687890"/>
          </a:xfrm>
          <a:prstGeom prst="wedgeEllipseCallout">
            <a:avLst>
              <a:gd name="adj1" fmla="val -61627"/>
              <a:gd name="adj2" fmla="val 11232"/>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dirty="0"/>
              <a:t>konunun</a:t>
            </a:r>
          </a:p>
          <a:p>
            <a:pPr algn="ctr"/>
            <a:r>
              <a:rPr lang="tr-TR" dirty="0"/>
              <a:t>devamını anlamaya hazırım</a:t>
            </a:r>
          </a:p>
        </p:txBody>
      </p:sp>
      <p:sp>
        <p:nvSpPr>
          <p:cNvPr id="13" name="12 Oval Belirtme Çizgisi"/>
          <p:cNvSpPr/>
          <p:nvPr/>
        </p:nvSpPr>
        <p:spPr>
          <a:xfrm>
            <a:off x="6715172" y="1928802"/>
            <a:ext cx="1928826" cy="1357322"/>
          </a:xfrm>
          <a:prstGeom prst="wedgeEllipseCallout">
            <a:avLst>
              <a:gd name="adj1" fmla="val -40995"/>
              <a:gd name="adj2" fmla="val 69856"/>
            </a:avLst>
          </a:prstGeom>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int</a:t>
            </a:r>
            <a:r>
              <a:rPr lang="tr-TR" dirty="0"/>
              <a:t> ile </a:t>
            </a:r>
            <a:r>
              <a:rPr lang="tr-TR" dirty="0" err="1"/>
              <a:t>ptr’i</a:t>
            </a:r>
            <a:r>
              <a:rPr lang="tr-TR" dirty="0"/>
              <a:t> mi çarpıyoruz burada?</a:t>
            </a:r>
          </a:p>
        </p:txBody>
      </p:sp>
      <p:sp>
        <p:nvSpPr>
          <p:cNvPr id="14" name="13 Metin kutusu"/>
          <p:cNvSpPr txBox="1"/>
          <p:nvPr/>
        </p:nvSpPr>
        <p:spPr>
          <a:xfrm>
            <a:off x="1071538" y="2714620"/>
            <a:ext cx="1500198" cy="646331"/>
          </a:xfrm>
          <a:prstGeom prst="rect">
            <a:avLst/>
          </a:prstGeom>
          <a:noFill/>
        </p:spPr>
        <p:txBody>
          <a:bodyPr wrap="square" rtlCol="0">
            <a:spAutoFit/>
          </a:bodyPr>
          <a:lstStyle/>
          <a:p>
            <a:r>
              <a:rPr lang="tr-TR" dirty="0"/>
              <a:t>kendinden emin</a:t>
            </a:r>
          </a:p>
        </p:txBody>
      </p:sp>
    </p:spTree>
    <p:extLst>
      <p:ext uri="{BB962C8B-B14F-4D97-AF65-F5344CB8AC3E}">
        <p14:creationId xmlns:p14="http://schemas.microsoft.com/office/powerpoint/2010/main" val="9450427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Değer Atama (&amp; sembolü)</a:t>
            </a:r>
          </a:p>
        </p:txBody>
      </p:sp>
      <p:sp>
        <p:nvSpPr>
          <p:cNvPr id="3" name="Alt Başlık 2"/>
          <p:cNvSpPr>
            <a:spLocks noGrp="1"/>
          </p:cNvSpPr>
          <p:nvPr>
            <p:ph sz="quarter" idx="1"/>
          </p:nvPr>
        </p:nvSpPr>
        <p:spPr/>
        <p:txBody>
          <a:bodyPr>
            <a:noAutofit/>
          </a:bodyPr>
          <a:lstStyle/>
          <a:p>
            <a:pPr lvl="0" algn="just">
              <a:buClr>
                <a:srgbClr val="727CA3"/>
              </a:buClr>
              <a:buFontTx/>
              <a:buChar char="-"/>
            </a:pPr>
            <a:r>
              <a:rPr lang="tr-TR" sz="2400" dirty="0">
                <a:solidFill>
                  <a:prstClr val="black"/>
                </a:solidFill>
              </a:rPr>
              <a:t> İşaretçilerin normal değerler yerine adres alanlarını tuttuğunu söylemiştik. Bir değişkene ait adres alanı C dilinde değişkenin başına " </a:t>
            </a:r>
            <a:r>
              <a:rPr lang="tr-TR" sz="2400" b="1" dirty="0">
                <a:solidFill>
                  <a:prstClr val="black"/>
                </a:solidFill>
              </a:rPr>
              <a:t>&amp;</a:t>
            </a:r>
            <a:r>
              <a:rPr lang="tr-TR" sz="2400" dirty="0">
                <a:solidFill>
                  <a:prstClr val="black"/>
                </a:solidFill>
              </a:rPr>
              <a:t> " sembolü konularak belirtilir. </a:t>
            </a:r>
          </a:p>
          <a:p>
            <a:pPr algn="ctr">
              <a:buNone/>
            </a:pPr>
            <a:r>
              <a:rPr lang="tr-TR" sz="4800" dirty="0">
                <a:solidFill>
                  <a:schemeClr val="tx1"/>
                </a:solidFill>
              </a:rPr>
              <a:t>scanf("%d", </a:t>
            </a:r>
            <a:r>
              <a:rPr lang="tr-TR" sz="4800" dirty="0">
                <a:solidFill>
                  <a:srgbClr val="FF0000"/>
                </a:solidFill>
              </a:rPr>
              <a:t>&amp;</a:t>
            </a:r>
            <a:r>
              <a:rPr lang="tr-TR" sz="4800" dirty="0">
                <a:solidFill>
                  <a:schemeClr val="tx1"/>
                </a:solidFill>
              </a:rPr>
              <a:t>x);</a:t>
            </a:r>
          </a:p>
          <a:p>
            <a:pPr algn="just"/>
            <a:endParaRPr lang="tr-TR" dirty="0">
              <a:solidFill>
                <a:schemeClr val="tx1"/>
              </a:solidFill>
            </a:endParaRPr>
          </a:p>
          <a:p>
            <a:pPr algn="just"/>
            <a:r>
              <a:rPr lang="tr-TR" sz="2400" b="1" dirty="0" err="1">
                <a:solidFill>
                  <a:schemeClr val="tx1"/>
                </a:solidFill>
              </a:rPr>
              <a:t>printf</a:t>
            </a:r>
            <a:r>
              <a:rPr lang="tr-TR" sz="2400" dirty="0">
                <a:solidFill>
                  <a:schemeClr val="tx1"/>
                </a:solidFill>
              </a:rPr>
              <a:t> fonksiyonunda </a:t>
            </a:r>
            <a:r>
              <a:rPr lang="tr-TR" sz="2400" b="1" dirty="0">
                <a:solidFill>
                  <a:schemeClr val="tx1"/>
                </a:solidFill>
              </a:rPr>
              <a:t>&amp;</a:t>
            </a:r>
            <a:r>
              <a:rPr lang="tr-TR" sz="2400" dirty="0">
                <a:solidFill>
                  <a:schemeClr val="tx1"/>
                </a:solidFill>
              </a:rPr>
              <a:t> sembolünü kullanmıyorduk, ancak </a:t>
            </a:r>
            <a:r>
              <a:rPr lang="tr-TR" sz="2400" b="1" dirty="0" err="1">
                <a:solidFill>
                  <a:schemeClr val="tx1"/>
                </a:solidFill>
              </a:rPr>
              <a:t>scanf</a:t>
            </a:r>
            <a:r>
              <a:rPr lang="tr-TR" sz="2400" dirty="0">
                <a:solidFill>
                  <a:schemeClr val="tx1"/>
                </a:solidFill>
              </a:rPr>
              <a:t> fonksiyonu kullanıcıdan aldığı (tampondan taradığı) bir değeri bellekte değişkene ayrılmış </a:t>
            </a:r>
            <a:r>
              <a:rPr lang="tr-TR" sz="2400" b="1" dirty="0">
                <a:solidFill>
                  <a:schemeClr val="tx1"/>
                </a:solidFill>
              </a:rPr>
              <a:t>adrese</a:t>
            </a:r>
            <a:r>
              <a:rPr lang="tr-TR" sz="2400" dirty="0">
                <a:solidFill>
                  <a:schemeClr val="tx1"/>
                </a:solidFill>
              </a:rPr>
              <a:t> yazmak zorundadır. Yukarıdaki örnekte x değişkeninin bellekteki adresi </a:t>
            </a:r>
            <a:r>
              <a:rPr lang="tr-TR" sz="2400" b="1" dirty="0">
                <a:solidFill>
                  <a:schemeClr val="tx1"/>
                </a:solidFill>
              </a:rPr>
              <a:t>&amp;</a:t>
            </a:r>
            <a:r>
              <a:rPr lang="tr-TR" sz="2400" dirty="0">
                <a:solidFill>
                  <a:schemeClr val="tx1"/>
                </a:solidFill>
              </a:rPr>
              <a:t> sembolü ile gösterilir ve kullanıcının girdiği değer o adrese yazılır.</a:t>
            </a:r>
          </a:p>
        </p:txBody>
      </p:sp>
    </p:spTree>
    <p:extLst>
      <p:ext uri="{BB962C8B-B14F-4D97-AF65-F5344CB8AC3E}">
        <p14:creationId xmlns:p14="http://schemas.microsoft.com/office/powerpoint/2010/main" val="3561309484"/>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Değer Atama</a:t>
            </a:r>
          </a:p>
        </p:txBody>
      </p:sp>
      <p:sp>
        <p:nvSpPr>
          <p:cNvPr id="3" name="Alt Başlık 2"/>
          <p:cNvSpPr>
            <a:spLocks noGrp="1"/>
          </p:cNvSpPr>
          <p:nvPr>
            <p:ph sz="quarter" idx="1"/>
          </p:nvPr>
        </p:nvSpPr>
        <p:spPr/>
        <p:txBody>
          <a:bodyPr>
            <a:normAutofit lnSpcReduction="10000"/>
          </a:bodyPr>
          <a:lstStyle/>
          <a:p>
            <a:pPr algn="just">
              <a:buFontTx/>
              <a:buChar char="-"/>
            </a:pPr>
            <a:r>
              <a:rPr lang="tr-TR" sz="2400" dirty="0">
                <a:solidFill>
                  <a:schemeClr val="tx1"/>
                </a:solidFill>
              </a:rPr>
              <a:t> Şimdi tanımlanmış normal değişkenlerin adreslerinin işaretçilere nasıl </a:t>
            </a:r>
            <a:r>
              <a:rPr lang="tr-TR" sz="2400" b="1" dirty="0">
                <a:solidFill>
                  <a:schemeClr val="tx1"/>
                </a:solidFill>
              </a:rPr>
              <a:t>atandığına</a:t>
            </a:r>
            <a:r>
              <a:rPr lang="tr-TR" sz="2400" dirty="0">
                <a:solidFill>
                  <a:schemeClr val="tx1"/>
                </a:solidFill>
              </a:rPr>
              <a:t> bakalım.</a:t>
            </a:r>
          </a:p>
          <a:p>
            <a:pPr algn="just">
              <a:buFontTx/>
              <a:buChar char="-"/>
            </a:pPr>
            <a:endParaRPr lang="tr-TR" sz="1800" dirty="0">
              <a:solidFill>
                <a:schemeClr val="tx1"/>
              </a:solidFill>
            </a:endParaRPr>
          </a:p>
          <a:p>
            <a:pPr marL="342900" indent="-342900" algn="just">
              <a:buFont typeface="Wingdings" panose="05000000000000000000" pitchFamily="2" charset="2"/>
              <a:buChar char="Ø"/>
            </a:pPr>
            <a:r>
              <a:rPr lang="tr-TR" sz="3200" dirty="0" err="1">
                <a:solidFill>
                  <a:schemeClr val="tx1"/>
                </a:solidFill>
              </a:rPr>
              <a:t>int</a:t>
            </a:r>
            <a:r>
              <a:rPr lang="tr-TR" sz="3200" dirty="0">
                <a:solidFill>
                  <a:schemeClr val="tx1"/>
                </a:solidFill>
              </a:rPr>
              <a:t>*  </a:t>
            </a:r>
            <a:r>
              <a:rPr lang="tr-TR" sz="3200" dirty="0" err="1">
                <a:solidFill>
                  <a:schemeClr val="tx1"/>
                </a:solidFill>
              </a:rPr>
              <a:t>ptr</a:t>
            </a:r>
            <a:r>
              <a:rPr lang="tr-TR" sz="3200" dirty="0">
                <a:solidFill>
                  <a:schemeClr val="tx1"/>
                </a:solidFill>
              </a:rPr>
              <a:t>;</a:t>
            </a:r>
          </a:p>
          <a:p>
            <a:pPr algn="just"/>
            <a:r>
              <a:rPr lang="tr-TR" sz="3200" dirty="0">
                <a:solidFill>
                  <a:schemeClr val="tx1"/>
                </a:solidFill>
              </a:rPr>
              <a:t>     </a:t>
            </a:r>
            <a:r>
              <a:rPr lang="tr-TR" sz="3200" dirty="0" err="1">
                <a:solidFill>
                  <a:schemeClr val="tx1"/>
                </a:solidFill>
              </a:rPr>
              <a:t>int</a:t>
            </a:r>
            <a:r>
              <a:rPr lang="tr-TR" sz="3200" dirty="0">
                <a:solidFill>
                  <a:schemeClr val="tx1"/>
                </a:solidFill>
              </a:rPr>
              <a:t> </a:t>
            </a:r>
            <a:r>
              <a:rPr lang="tr-TR" sz="3200" dirty="0" err="1">
                <a:solidFill>
                  <a:schemeClr val="tx1"/>
                </a:solidFill>
              </a:rPr>
              <a:t>sayi</a:t>
            </a:r>
            <a:r>
              <a:rPr lang="tr-TR" sz="3200" dirty="0">
                <a:solidFill>
                  <a:schemeClr val="tx1"/>
                </a:solidFill>
              </a:rPr>
              <a:t> = 7;</a:t>
            </a:r>
          </a:p>
          <a:p>
            <a:pPr algn="just"/>
            <a:r>
              <a:rPr lang="tr-TR" sz="3200" dirty="0">
                <a:solidFill>
                  <a:srgbClr val="FF0000"/>
                </a:solidFill>
              </a:rPr>
              <a:t>     </a:t>
            </a:r>
            <a:r>
              <a:rPr lang="tr-TR" sz="3200" dirty="0" err="1">
                <a:solidFill>
                  <a:srgbClr val="FF0000"/>
                </a:solidFill>
              </a:rPr>
              <a:t>ptr</a:t>
            </a:r>
            <a:r>
              <a:rPr lang="tr-TR" sz="3200" dirty="0">
                <a:solidFill>
                  <a:srgbClr val="FF0000"/>
                </a:solidFill>
              </a:rPr>
              <a:t> = &amp;</a:t>
            </a:r>
            <a:r>
              <a:rPr lang="tr-TR" sz="3200" dirty="0" err="1">
                <a:solidFill>
                  <a:srgbClr val="FF0000"/>
                </a:solidFill>
              </a:rPr>
              <a:t>sayi</a:t>
            </a:r>
            <a:r>
              <a:rPr lang="tr-TR" sz="3200" dirty="0">
                <a:solidFill>
                  <a:srgbClr val="FF0000"/>
                </a:solidFill>
              </a:rPr>
              <a:t>;</a:t>
            </a:r>
          </a:p>
          <a:p>
            <a:pPr algn="just"/>
            <a:endParaRPr lang="tr-TR" sz="1800" dirty="0">
              <a:solidFill>
                <a:schemeClr val="tx1"/>
              </a:solidFill>
            </a:endParaRPr>
          </a:p>
          <a:p>
            <a:pPr algn="just"/>
            <a:r>
              <a:rPr lang="tr-TR" sz="2400" dirty="0"/>
              <a:t>Yukarıdaki örnekte işaretçi olarak tanımlanan </a:t>
            </a:r>
            <a:r>
              <a:rPr lang="tr-TR" sz="2400" dirty="0" err="1"/>
              <a:t>ptr</a:t>
            </a:r>
            <a:r>
              <a:rPr lang="tr-TR" sz="2400" dirty="0"/>
              <a:t> değişkenine </a:t>
            </a:r>
            <a:r>
              <a:rPr lang="tr-TR" sz="2400" dirty="0" err="1"/>
              <a:t>sayi</a:t>
            </a:r>
            <a:r>
              <a:rPr lang="tr-TR" sz="2400" dirty="0"/>
              <a:t> değişkeninin adresi atanmıştır.</a:t>
            </a:r>
          </a:p>
          <a:p>
            <a:pPr algn="just"/>
            <a:r>
              <a:rPr lang="tr-TR" sz="2400" dirty="0"/>
              <a:t>İşaretçiler özel bir türdür. Bir </a:t>
            </a:r>
            <a:r>
              <a:rPr lang="tr-TR" sz="2400" i="1" dirty="0" err="1">
                <a:solidFill>
                  <a:srgbClr val="FF0000"/>
                </a:solidFill>
              </a:rPr>
              <a:t>char</a:t>
            </a:r>
            <a:r>
              <a:rPr lang="tr-TR" sz="2400" dirty="0"/>
              <a:t> 1 bayttır ama bir </a:t>
            </a:r>
            <a:br>
              <a:rPr lang="tr-TR" sz="2400" dirty="0"/>
            </a:br>
            <a:r>
              <a:rPr lang="tr-TR" sz="2400" i="1" dirty="0" err="1">
                <a:solidFill>
                  <a:srgbClr val="FF0000"/>
                </a:solidFill>
              </a:rPr>
              <a:t>char</a:t>
            </a:r>
            <a:r>
              <a:rPr lang="tr-TR" sz="2400" i="1" dirty="0">
                <a:solidFill>
                  <a:srgbClr val="FF0000"/>
                </a:solidFill>
              </a:rPr>
              <a:t> işaretçisi</a:t>
            </a:r>
            <a:r>
              <a:rPr lang="tr-TR" sz="2400" dirty="0"/>
              <a:t>(tüm işaretçiler gibi) 8 bayttır. Böylece içinde adres bilgisini tutabilir.</a:t>
            </a:r>
          </a:p>
          <a:p>
            <a:pPr algn="just"/>
            <a:endParaRPr lang="tr-TR" sz="2400" dirty="0"/>
          </a:p>
          <a:p>
            <a:pPr algn="just"/>
            <a:endParaRPr lang="tr-TR" dirty="0">
              <a:solidFill>
                <a:schemeClr val="tx1"/>
              </a:solidFill>
            </a:endParaRPr>
          </a:p>
          <a:p>
            <a:pPr algn="just"/>
            <a:endParaRPr lang="tr-TR" sz="2400" dirty="0">
              <a:solidFill>
                <a:schemeClr val="tx1"/>
              </a:solidFill>
            </a:endParaRPr>
          </a:p>
          <a:p>
            <a:pPr algn="just">
              <a:buFontTx/>
              <a:buChar char="-"/>
            </a:pPr>
            <a:endParaRPr lang="tr-TR" dirty="0">
              <a:solidFill>
                <a:schemeClr val="tx1"/>
              </a:solidFill>
            </a:endParaRPr>
          </a:p>
          <a:p>
            <a:pPr algn="just">
              <a:buFontTx/>
              <a:buChar char="-"/>
            </a:pPr>
            <a:endParaRPr lang="tr-TR" dirty="0">
              <a:solidFill>
                <a:schemeClr val="tx1"/>
              </a:solidFill>
            </a:endParaRPr>
          </a:p>
        </p:txBody>
      </p:sp>
      <p:sp>
        <p:nvSpPr>
          <p:cNvPr id="4" name="3 Yuvarlatılmış Dikdörtgen"/>
          <p:cNvSpPr/>
          <p:nvPr/>
        </p:nvSpPr>
        <p:spPr>
          <a:xfrm>
            <a:off x="4429124" y="2143116"/>
            <a:ext cx="3571900" cy="15716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ptr</a:t>
            </a:r>
            <a:r>
              <a:rPr lang="tr-TR" dirty="0"/>
              <a:t> bir </a:t>
            </a:r>
            <a:r>
              <a:rPr lang="tr-TR" dirty="0" err="1"/>
              <a:t>int</a:t>
            </a:r>
            <a:r>
              <a:rPr lang="tr-TR" dirty="0"/>
              <a:t> işaretçidir.</a:t>
            </a:r>
          </a:p>
          <a:p>
            <a:pPr algn="ctr"/>
            <a:r>
              <a:rPr lang="tr-TR" dirty="0"/>
              <a:t>Bu şu anlama gelir:</a:t>
            </a:r>
          </a:p>
          <a:p>
            <a:pPr algn="ctr"/>
            <a:r>
              <a:rPr lang="tr-TR" b="1" dirty="0" err="1"/>
              <a:t>ptr</a:t>
            </a:r>
            <a:r>
              <a:rPr lang="tr-TR" b="1" dirty="0"/>
              <a:t>, </a:t>
            </a:r>
            <a:r>
              <a:rPr lang="tr-TR" b="1" dirty="0" err="1"/>
              <a:t>int</a:t>
            </a:r>
            <a:r>
              <a:rPr lang="tr-TR" b="1" dirty="0"/>
              <a:t> türünden bir değişkenin adresini tutabilir.</a:t>
            </a:r>
          </a:p>
        </p:txBody>
      </p:sp>
    </p:spTree>
    <p:extLst>
      <p:ext uri="{BB962C8B-B14F-4D97-AF65-F5344CB8AC3E}">
        <p14:creationId xmlns:p14="http://schemas.microsoft.com/office/powerpoint/2010/main" val="4055944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Yuvarlatılmış Dikdörtgen"/>
          <p:cNvSpPr/>
          <p:nvPr/>
        </p:nvSpPr>
        <p:spPr>
          <a:xfrm>
            <a:off x="428596" y="4643446"/>
            <a:ext cx="4214842"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1400" dirty="0"/>
              <a:t>* işareti tanım aşamasında </a:t>
            </a:r>
            <a:br>
              <a:rPr lang="tr-TR" sz="1400" dirty="0"/>
            </a:br>
            <a:r>
              <a:rPr lang="tr-TR" sz="1400" i="1" dirty="0"/>
              <a:t>"…bir işaretçisidir" </a:t>
            </a:r>
            <a:r>
              <a:rPr lang="tr-TR" sz="1400" dirty="0"/>
              <a:t>anlamına gelir.</a:t>
            </a:r>
          </a:p>
          <a:p>
            <a:pPr>
              <a:buFont typeface="Arial" charset="0"/>
              <a:buChar char="•"/>
            </a:pPr>
            <a:r>
              <a:rPr lang="tr-TR" sz="1400" dirty="0"/>
              <a:t>  </a:t>
            </a:r>
            <a:r>
              <a:rPr lang="tr-TR" sz="1400" dirty="0" err="1">
                <a:solidFill>
                  <a:srgbClr val="0000FF"/>
                </a:solidFill>
              </a:rPr>
              <a:t>int</a:t>
            </a:r>
            <a:r>
              <a:rPr lang="tr-TR" sz="1400" dirty="0">
                <a:solidFill>
                  <a:srgbClr val="0000FF"/>
                </a:solidFill>
              </a:rPr>
              <a:t>* x;</a:t>
            </a:r>
            <a:r>
              <a:rPr lang="tr-TR" sz="1400" dirty="0"/>
              <a:t> //x bir </a:t>
            </a:r>
            <a:r>
              <a:rPr lang="tr-TR" sz="1400" dirty="0" err="1"/>
              <a:t>int</a:t>
            </a:r>
            <a:r>
              <a:rPr lang="tr-TR" sz="1400" dirty="0"/>
              <a:t> işaretçisidir.</a:t>
            </a:r>
          </a:p>
          <a:p>
            <a:pPr>
              <a:buFont typeface="Arial" charset="0"/>
              <a:buChar char="•"/>
            </a:pPr>
            <a:endParaRPr lang="tr-TR" sz="1400" dirty="0"/>
          </a:p>
          <a:p>
            <a:r>
              <a:rPr lang="tr-TR" sz="1400" dirty="0"/>
              <a:t>* işareti tanım haricinde kullanıldığında</a:t>
            </a:r>
          </a:p>
          <a:p>
            <a:r>
              <a:rPr lang="tr-TR" sz="1400" i="1" dirty="0"/>
              <a:t>"işaret ettiği yerdeki değer" </a:t>
            </a:r>
            <a:r>
              <a:rPr lang="tr-TR" sz="1400" dirty="0"/>
              <a:t>anlamına gelir.</a:t>
            </a:r>
          </a:p>
          <a:p>
            <a:pPr>
              <a:buFont typeface="Arial" pitchFamily="34" charset="0"/>
              <a:buChar char="•"/>
            </a:pPr>
            <a:r>
              <a:rPr lang="tr-TR" sz="1400" dirty="0" err="1"/>
              <a:t>printf</a:t>
            </a:r>
            <a:r>
              <a:rPr lang="tr-TR" sz="1400" dirty="0"/>
              <a:t>("%d", *</a:t>
            </a:r>
            <a:r>
              <a:rPr lang="tr-TR" sz="1400" dirty="0" err="1"/>
              <a:t>ptr</a:t>
            </a:r>
            <a:r>
              <a:rPr lang="tr-TR" sz="1400" dirty="0"/>
              <a:t>); </a:t>
            </a:r>
            <a:r>
              <a:rPr lang="tr-TR" sz="1400" dirty="0">
                <a:solidFill>
                  <a:srgbClr val="002060"/>
                </a:solidFill>
              </a:rPr>
              <a:t> </a:t>
            </a:r>
            <a:r>
              <a:rPr lang="tr-TR" sz="1400" dirty="0"/>
              <a:t>// (bu slayda göre)</a:t>
            </a:r>
            <a:r>
              <a:rPr lang="tr-TR" sz="1400" dirty="0" err="1"/>
              <a:t>sayi'yi</a:t>
            </a:r>
            <a:r>
              <a:rPr lang="tr-TR" sz="1400" dirty="0"/>
              <a:t> yazdır.</a:t>
            </a:r>
          </a:p>
        </p:txBody>
      </p:sp>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Değer Atama</a:t>
            </a:r>
          </a:p>
        </p:txBody>
      </p:sp>
      <p:sp>
        <p:nvSpPr>
          <p:cNvPr id="3" name="Alt Başlık 2"/>
          <p:cNvSpPr>
            <a:spLocks noGrp="1"/>
          </p:cNvSpPr>
          <p:nvPr>
            <p:ph sz="quarter" idx="1"/>
          </p:nvPr>
        </p:nvSpPr>
        <p:spPr>
          <a:xfrm>
            <a:off x="457200" y="1219200"/>
            <a:ext cx="8229600" cy="3138494"/>
          </a:xfrm>
        </p:spPr>
        <p:txBody>
          <a:bodyPr>
            <a:normAutofit/>
          </a:bodyPr>
          <a:lstStyle/>
          <a:p>
            <a:pPr algn="just"/>
            <a:r>
              <a:rPr lang="tr-TR" sz="1800" dirty="0"/>
              <a:t>Görsel olarak şöyle ifade edebiliriz (aşağıdaki adres değerleri örnek olması için rastgele yazılmıştır.</a:t>
            </a:r>
            <a:r>
              <a:rPr lang="tr-TR" sz="1800" dirty="0">
                <a:solidFill>
                  <a:schemeClr val="tx1"/>
                </a:solidFill>
              </a:rPr>
              <a:t>):</a:t>
            </a:r>
          </a:p>
          <a:p>
            <a:pPr algn="just"/>
            <a:endParaRPr lang="tr-TR" dirty="0">
              <a:solidFill>
                <a:schemeClr val="tx1"/>
              </a:solidFill>
            </a:endParaRPr>
          </a:p>
          <a:p>
            <a:pPr algn="just"/>
            <a:endParaRPr lang="tr-TR" sz="2400" dirty="0">
              <a:solidFill>
                <a:schemeClr val="tx1"/>
              </a:solidFill>
            </a:endParaRPr>
          </a:p>
          <a:p>
            <a:pPr algn="just">
              <a:buFontTx/>
              <a:buChar char="-"/>
            </a:pPr>
            <a:endParaRPr lang="tr-TR" dirty="0">
              <a:solidFill>
                <a:schemeClr val="tx1"/>
              </a:solidFill>
            </a:endParaRPr>
          </a:p>
          <a:p>
            <a:pPr algn="just">
              <a:buFontTx/>
              <a:buChar char="-"/>
            </a:pPr>
            <a:endParaRPr lang="tr-TR" dirty="0">
              <a:solidFill>
                <a:schemeClr val="tx1"/>
              </a:solidFill>
            </a:endParaRPr>
          </a:p>
        </p:txBody>
      </p:sp>
      <p:sp>
        <p:nvSpPr>
          <p:cNvPr id="4" name="Dikdörtgen 3"/>
          <p:cNvSpPr/>
          <p:nvPr/>
        </p:nvSpPr>
        <p:spPr>
          <a:xfrm>
            <a:off x="832714" y="3672731"/>
            <a:ext cx="1358259"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tx1"/>
                </a:solidFill>
              </a:rPr>
              <a:t>7</a:t>
            </a:r>
            <a:endParaRPr lang="en-US">
              <a:solidFill>
                <a:schemeClr val="tx1"/>
              </a:solidFill>
            </a:endParaRPr>
          </a:p>
        </p:txBody>
      </p:sp>
      <p:sp>
        <p:nvSpPr>
          <p:cNvPr id="5" name="Metin kutusu 4"/>
          <p:cNvSpPr txBox="1"/>
          <p:nvPr/>
        </p:nvSpPr>
        <p:spPr>
          <a:xfrm>
            <a:off x="966676" y="3286156"/>
            <a:ext cx="1231557" cy="369332"/>
          </a:xfrm>
          <a:prstGeom prst="rect">
            <a:avLst/>
          </a:prstGeom>
          <a:noFill/>
        </p:spPr>
        <p:txBody>
          <a:bodyPr wrap="square" rtlCol="0">
            <a:spAutoFit/>
          </a:bodyPr>
          <a:lstStyle/>
          <a:p>
            <a:r>
              <a:rPr lang="tr-TR" dirty="0"/>
              <a:t>2228155</a:t>
            </a:r>
            <a:endParaRPr lang="en-US" dirty="0"/>
          </a:p>
        </p:txBody>
      </p:sp>
      <p:sp>
        <p:nvSpPr>
          <p:cNvPr id="6" name="Dikdörtgen 5"/>
          <p:cNvSpPr/>
          <p:nvPr/>
        </p:nvSpPr>
        <p:spPr>
          <a:xfrm>
            <a:off x="2632914" y="3681358"/>
            <a:ext cx="1358259"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2228155</a:t>
            </a:r>
            <a:endParaRPr lang="en-US" dirty="0">
              <a:solidFill>
                <a:schemeClr val="tx1"/>
              </a:solidFill>
            </a:endParaRPr>
          </a:p>
        </p:txBody>
      </p:sp>
      <p:sp>
        <p:nvSpPr>
          <p:cNvPr id="7" name="Metin kutusu 6"/>
          <p:cNvSpPr txBox="1"/>
          <p:nvPr/>
        </p:nvSpPr>
        <p:spPr>
          <a:xfrm>
            <a:off x="2759616" y="3303399"/>
            <a:ext cx="1231557" cy="369332"/>
          </a:xfrm>
          <a:prstGeom prst="rect">
            <a:avLst/>
          </a:prstGeom>
          <a:noFill/>
        </p:spPr>
        <p:txBody>
          <a:bodyPr wrap="square" rtlCol="0">
            <a:spAutoFit/>
          </a:bodyPr>
          <a:lstStyle/>
          <a:p>
            <a:r>
              <a:rPr lang="tr-TR" dirty="0"/>
              <a:t>862345</a:t>
            </a:r>
            <a:endParaRPr lang="en-US" dirty="0"/>
          </a:p>
        </p:txBody>
      </p:sp>
      <p:sp>
        <p:nvSpPr>
          <p:cNvPr id="8" name="Metin kutusu 7"/>
          <p:cNvSpPr txBox="1"/>
          <p:nvPr/>
        </p:nvSpPr>
        <p:spPr>
          <a:xfrm>
            <a:off x="896064" y="4200010"/>
            <a:ext cx="1231557" cy="369332"/>
          </a:xfrm>
          <a:prstGeom prst="rect">
            <a:avLst/>
          </a:prstGeom>
          <a:noFill/>
        </p:spPr>
        <p:txBody>
          <a:bodyPr wrap="square" rtlCol="0">
            <a:spAutoFit/>
          </a:bodyPr>
          <a:lstStyle/>
          <a:p>
            <a:pPr algn="ctr"/>
            <a:r>
              <a:rPr lang="tr-TR"/>
              <a:t>sayi</a:t>
            </a:r>
            <a:endParaRPr lang="en-US"/>
          </a:p>
        </p:txBody>
      </p:sp>
      <p:sp>
        <p:nvSpPr>
          <p:cNvPr id="9" name="Metin kutusu 8"/>
          <p:cNvSpPr txBox="1"/>
          <p:nvPr/>
        </p:nvSpPr>
        <p:spPr>
          <a:xfrm>
            <a:off x="2696264" y="4199593"/>
            <a:ext cx="1231557" cy="369332"/>
          </a:xfrm>
          <a:prstGeom prst="rect">
            <a:avLst/>
          </a:prstGeom>
          <a:noFill/>
        </p:spPr>
        <p:txBody>
          <a:bodyPr wrap="square" rtlCol="0">
            <a:spAutoFit/>
          </a:bodyPr>
          <a:lstStyle/>
          <a:p>
            <a:pPr algn="ctr"/>
            <a:r>
              <a:rPr lang="tr-TR"/>
              <a:t>ptr</a:t>
            </a:r>
            <a:endParaRPr lang="en-US"/>
          </a:p>
        </p:txBody>
      </p:sp>
      <p:cxnSp>
        <p:nvCxnSpPr>
          <p:cNvPr id="15" name="Dirsek Bağlayıcısı 14"/>
          <p:cNvCxnSpPr>
            <a:stCxn id="6" idx="1"/>
          </p:cNvCxnSpPr>
          <p:nvPr/>
        </p:nvCxnSpPr>
        <p:spPr>
          <a:xfrm rot="10800000">
            <a:off x="1984842" y="3470822"/>
            <a:ext cx="648072" cy="462564"/>
          </a:xfrm>
          <a:prstGeom prst="bentConnector3">
            <a:avLst/>
          </a:prstGeom>
          <a:ln w="25400" cmpd="sng">
            <a:tailEnd type="arrow"/>
          </a:ln>
        </p:spPr>
        <p:style>
          <a:lnRef idx="1">
            <a:schemeClr val="accent1"/>
          </a:lnRef>
          <a:fillRef idx="0">
            <a:schemeClr val="accent1"/>
          </a:fillRef>
          <a:effectRef idx="0">
            <a:schemeClr val="accent1"/>
          </a:effectRef>
          <a:fontRef idx="minor">
            <a:schemeClr val="tx1"/>
          </a:fontRef>
        </p:style>
      </p:cxnSp>
      <p:sp>
        <p:nvSpPr>
          <p:cNvPr id="11" name="10 Oval"/>
          <p:cNvSpPr/>
          <p:nvPr/>
        </p:nvSpPr>
        <p:spPr>
          <a:xfrm>
            <a:off x="2643174" y="3226828"/>
            <a:ext cx="1214446" cy="5000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12 Düz Bağlayıcı"/>
          <p:cNvCxnSpPr>
            <a:stCxn id="11" idx="6"/>
          </p:cNvCxnSpPr>
          <p:nvPr/>
        </p:nvCxnSpPr>
        <p:spPr>
          <a:xfrm flipV="1">
            <a:off x="3857620" y="3155390"/>
            <a:ext cx="714380" cy="3214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3786182" y="2857496"/>
            <a:ext cx="3944350" cy="369332"/>
          </a:xfrm>
          <a:prstGeom prst="rect">
            <a:avLst/>
          </a:prstGeom>
          <a:noFill/>
        </p:spPr>
        <p:txBody>
          <a:bodyPr wrap="none" rtlCol="0">
            <a:spAutoFit/>
          </a:bodyPr>
          <a:lstStyle/>
          <a:p>
            <a:r>
              <a:rPr lang="tr-TR" dirty="0" err="1"/>
              <a:t>ptr</a:t>
            </a:r>
            <a:r>
              <a:rPr lang="tr-TR" dirty="0"/>
              <a:t> işaretçi değişkeninin hafızadaki yeri</a:t>
            </a:r>
          </a:p>
        </p:txBody>
      </p:sp>
      <p:sp>
        <p:nvSpPr>
          <p:cNvPr id="16" name="15 Metin kutusu"/>
          <p:cNvSpPr txBox="1"/>
          <p:nvPr/>
        </p:nvSpPr>
        <p:spPr>
          <a:xfrm>
            <a:off x="4357686" y="3655456"/>
            <a:ext cx="3894271" cy="369332"/>
          </a:xfrm>
          <a:prstGeom prst="rect">
            <a:avLst/>
          </a:prstGeom>
          <a:noFill/>
        </p:spPr>
        <p:txBody>
          <a:bodyPr wrap="none" rtlCol="0">
            <a:spAutoFit/>
          </a:bodyPr>
          <a:lstStyle/>
          <a:p>
            <a:r>
              <a:rPr lang="tr-TR" dirty="0" err="1"/>
              <a:t>ptr</a:t>
            </a:r>
            <a:r>
              <a:rPr lang="tr-TR" dirty="0"/>
              <a:t> işaretçi değişkeninin tuttuğu değer</a:t>
            </a:r>
          </a:p>
        </p:txBody>
      </p:sp>
      <p:cxnSp>
        <p:nvCxnSpPr>
          <p:cNvPr id="17" name="16 Düz Bağlayıcı"/>
          <p:cNvCxnSpPr>
            <a:endCxn id="16" idx="1"/>
          </p:cNvCxnSpPr>
          <p:nvPr/>
        </p:nvCxnSpPr>
        <p:spPr>
          <a:xfrm flipV="1">
            <a:off x="3857620" y="3840122"/>
            <a:ext cx="500066" cy="65368"/>
          </a:xfrm>
          <a:prstGeom prst="line">
            <a:avLst/>
          </a:prstGeom>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4714876" y="4286256"/>
            <a:ext cx="4184887" cy="1969770"/>
          </a:xfrm>
          <a:prstGeom prst="rect">
            <a:avLst/>
          </a:prstGeom>
          <a:noFill/>
        </p:spPr>
        <p:txBody>
          <a:bodyPr wrap="square" rtlCol="0">
            <a:spAutoFit/>
          </a:bodyPr>
          <a:lstStyle/>
          <a:p>
            <a:r>
              <a:rPr lang="tr-TR" dirty="0" err="1"/>
              <a:t>ptr</a:t>
            </a:r>
            <a:r>
              <a:rPr lang="tr-TR" dirty="0"/>
              <a:t> işaretçi değişkeninin ismi</a:t>
            </a:r>
            <a:br>
              <a:rPr lang="tr-TR" dirty="0"/>
            </a:br>
            <a:r>
              <a:rPr lang="tr-TR" sz="2400" dirty="0"/>
              <a:t>- </a:t>
            </a:r>
            <a:r>
              <a:rPr lang="tr-TR" sz="1600" dirty="0"/>
              <a:t>derleyici bu ismi tek başına görürse, çalışma esnasında bunu  </a:t>
            </a:r>
            <a:r>
              <a:rPr lang="tr-TR" sz="1600" dirty="0" err="1"/>
              <a:t>ptr</a:t>
            </a:r>
            <a:r>
              <a:rPr lang="tr-TR" sz="1600" dirty="0"/>
              <a:t> değişkeninin değerine (2228155) çevirir</a:t>
            </a:r>
          </a:p>
          <a:p>
            <a:r>
              <a:rPr lang="tr-TR" sz="1600" dirty="0"/>
              <a:t>-  derleyici *</a:t>
            </a:r>
            <a:r>
              <a:rPr lang="tr-TR" sz="1600" dirty="0" err="1"/>
              <a:t>ptr</a:t>
            </a:r>
            <a:r>
              <a:rPr lang="tr-TR" sz="1600" dirty="0"/>
              <a:t> görürse, bu </a:t>
            </a:r>
            <a:r>
              <a:rPr lang="tr-TR" sz="1600" dirty="0" err="1"/>
              <a:t>sayi</a:t>
            </a:r>
            <a:r>
              <a:rPr lang="tr-TR" sz="1600" dirty="0"/>
              <a:t> demektir, çalışma esnasında bunu sayının değerine (7) çevirir.</a:t>
            </a:r>
          </a:p>
        </p:txBody>
      </p:sp>
      <p:cxnSp>
        <p:nvCxnSpPr>
          <p:cNvPr id="20" name="19 Düz Bağlayıcı"/>
          <p:cNvCxnSpPr/>
          <p:nvPr/>
        </p:nvCxnSpPr>
        <p:spPr>
          <a:xfrm>
            <a:off x="3500430" y="4369836"/>
            <a:ext cx="1214446" cy="130734"/>
          </a:xfrm>
          <a:prstGeom prst="line">
            <a:avLst/>
          </a:prstGeom>
        </p:spPr>
        <p:style>
          <a:lnRef idx="1">
            <a:schemeClr val="accent1"/>
          </a:lnRef>
          <a:fillRef idx="0">
            <a:schemeClr val="accent1"/>
          </a:fillRef>
          <a:effectRef idx="0">
            <a:schemeClr val="accent1"/>
          </a:effectRef>
          <a:fontRef idx="minor">
            <a:schemeClr val="tx1"/>
          </a:fontRef>
        </p:style>
      </p:cxnSp>
      <p:sp>
        <p:nvSpPr>
          <p:cNvPr id="18" name="17 Yuvarlatılmış Dikdörtgen"/>
          <p:cNvSpPr/>
          <p:nvPr/>
        </p:nvSpPr>
        <p:spPr>
          <a:xfrm>
            <a:off x="285720" y="2000240"/>
            <a:ext cx="1857372" cy="1021556"/>
          </a:xfrm>
          <a:prstGeom prst="roundRect">
            <a:avLst/>
          </a:prstGeom>
        </p:spPr>
        <p:txBody>
          <a:bodyPr wrap="square">
            <a:spAutoFit/>
          </a:bodyPr>
          <a:lstStyle/>
          <a:p>
            <a:pPr marL="342900" indent="-342900" algn="just">
              <a:buFont typeface="Wingdings" panose="05000000000000000000" pitchFamily="2" charset="2"/>
              <a:buChar char="Ø"/>
            </a:pPr>
            <a:r>
              <a:rPr lang="tr-TR" dirty="0" err="1"/>
              <a:t>int</a:t>
            </a:r>
            <a:r>
              <a:rPr lang="tr-TR" dirty="0"/>
              <a:t> *</a:t>
            </a:r>
            <a:r>
              <a:rPr lang="tr-TR" dirty="0" err="1"/>
              <a:t>ptr</a:t>
            </a:r>
            <a:r>
              <a:rPr lang="tr-TR" dirty="0"/>
              <a:t>;</a:t>
            </a:r>
          </a:p>
          <a:p>
            <a:pPr algn="just"/>
            <a:r>
              <a:rPr lang="tr-TR" dirty="0"/>
              <a:t>     </a:t>
            </a:r>
            <a:r>
              <a:rPr lang="tr-TR" dirty="0" err="1"/>
              <a:t>int</a:t>
            </a:r>
            <a:r>
              <a:rPr lang="tr-TR" dirty="0"/>
              <a:t> </a:t>
            </a:r>
            <a:r>
              <a:rPr lang="tr-TR" dirty="0" err="1"/>
              <a:t>sayi</a:t>
            </a:r>
            <a:r>
              <a:rPr lang="tr-TR" dirty="0"/>
              <a:t> = 7;</a:t>
            </a:r>
          </a:p>
          <a:p>
            <a:pPr algn="just"/>
            <a:r>
              <a:rPr lang="tr-TR" dirty="0"/>
              <a:t>     </a:t>
            </a:r>
            <a:r>
              <a:rPr lang="tr-TR" dirty="0" err="1"/>
              <a:t>ptr</a:t>
            </a:r>
            <a:r>
              <a:rPr lang="tr-TR" dirty="0"/>
              <a:t> = &amp;</a:t>
            </a:r>
            <a:r>
              <a:rPr lang="tr-TR" dirty="0" err="1"/>
              <a:t>sayi</a:t>
            </a:r>
            <a:r>
              <a:rPr lang="tr-TR" dirty="0"/>
              <a:t>;</a:t>
            </a:r>
          </a:p>
        </p:txBody>
      </p:sp>
      <p:sp>
        <p:nvSpPr>
          <p:cNvPr id="21" name="20 Sağa Bükülü Ok"/>
          <p:cNvSpPr/>
          <p:nvPr/>
        </p:nvSpPr>
        <p:spPr>
          <a:xfrm rot="19158258" flipH="1">
            <a:off x="2081529" y="2009917"/>
            <a:ext cx="678375" cy="11583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2" name="21 Yuvarlatılmış Dikdörtgen"/>
          <p:cNvSpPr/>
          <p:nvPr/>
        </p:nvSpPr>
        <p:spPr>
          <a:xfrm>
            <a:off x="3857620" y="1643050"/>
            <a:ext cx="4500594" cy="12144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i="1" dirty="0" err="1">
                <a:solidFill>
                  <a:srgbClr val="FF0000"/>
                </a:solidFill>
              </a:rPr>
              <a:t>printf</a:t>
            </a:r>
            <a:r>
              <a:rPr lang="tr-TR" sz="2000" i="1" dirty="0">
                <a:solidFill>
                  <a:srgbClr val="FF0000"/>
                </a:solidFill>
              </a:rPr>
              <a:t>(“%d”, &amp;</a:t>
            </a:r>
            <a:r>
              <a:rPr lang="tr-TR" sz="2000" i="1" dirty="0" err="1">
                <a:solidFill>
                  <a:srgbClr val="FF0000"/>
                </a:solidFill>
              </a:rPr>
              <a:t>ptr</a:t>
            </a:r>
            <a:r>
              <a:rPr lang="tr-TR" sz="2000" i="1" dirty="0">
                <a:solidFill>
                  <a:srgbClr val="FF0000"/>
                </a:solidFill>
              </a:rPr>
              <a:t>); ekrana neyi yazdırır?</a:t>
            </a:r>
          </a:p>
          <a:p>
            <a:pPr algn="ctr"/>
            <a:r>
              <a:rPr lang="tr-TR" sz="2000" i="1" dirty="0" err="1">
                <a:solidFill>
                  <a:srgbClr val="FF0000"/>
                </a:solidFill>
              </a:rPr>
              <a:t>printf</a:t>
            </a:r>
            <a:r>
              <a:rPr lang="tr-TR" sz="2000" i="1" dirty="0">
                <a:solidFill>
                  <a:srgbClr val="FF0000"/>
                </a:solidFill>
              </a:rPr>
              <a:t>(“%d”, </a:t>
            </a:r>
            <a:r>
              <a:rPr lang="tr-TR" sz="2000" i="1" dirty="0" err="1">
                <a:solidFill>
                  <a:srgbClr val="FF0000"/>
                </a:solidFill>
              </a:rPr>
              <a:t>ptr</a:t>
            </a:r>
            <a:r>
              <a:rPr lang="tr-TR" sz="2000" i="1" dirty="0">
                <a:solidFill>
                  <a:srgbClr val="FF0000"/>
                </a:solidFill>
              </a:rPr>
              <a:t>); ekrana ne yazdırır?</a:t>
            </a:r>
          </a:p>
          <a:p>
            <a:pPr algn="ctr"/>
            <a:r>
              <a:rPr lang="tr-TR" sz="2000" i="1" dirty="0" err="1">
                <a:solidFill>
                  <a:srgbClr val="FF0000"/>
                </a:solidFill>
              </a:rPr>
              <a:t>printf</a:t>
            </a:r>
            <a:r>
              <a:rPr lang="tr-TR" sz="2000" i="1" dirty="0">
                <a:solidFill>
                  <a:srgbClr val="FF0000"/>
                </a:solidFill>
              </a:rPr>
              <a:t>(“%d”, *</a:t>
            </a:r>
            <a:r>
              <a:rPr lang="tr-TR" sz="2000" i="1" dirty="0" err="1">
                <a:solidFill>
                  <a:srgbClr val="FF0000"/>
                </a:solidFill>
              </a:rPr>
              <a:t>ptr</a:t>
            </a:r>
            <a:r>
              <a:rPr lang="tr-TR" sz="2000" i="1" dirty="0">
                <a:solidFill>
                  <a:srgbClr val="FF0000"/>
                </a:solidFill>
              </a:rPr>
              <a:t>); ekrana ne yazdırır?</a:t>
            </a:r>
          </a:p>
        </p:txBody>
      </p:sp>
    </p:spTree>
    <p:extLst>
      <p:ext uri="{BB962C8B-B14F-4D97-AF65-F5344CB8AC3E}">
        <p14:creationId xmlns:p14="http://schemas.microsoft.com/office/powerpoint/2010/main" val="4055944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heckerboard(across)">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checkerboard(across)">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checkerboard(across)">
                                      <p:cBhvr>
                                        <p:cTn id="1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İşaretçiler Üzerine</a:t>
            </a:r>
          </a:p>
        </p:txBody>
      </p:sp>
      <p:sp>
        <p:nvSpPr>
          <p:cNvPr id="4" name="3 Metin kutusu"/>
          <p:cNvSpPr txBox="1"/>
          <p:nvPr/>
        </p:nvSpPr>
        <p:spPr>
          <a:xfrm>
            <a:off x="6143636" y="1285860"/>
            <a:ext cx="2571768" cy="504753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i="1" dirty="0"/>
              <a:t>* </a:t>
            </a:r>
            <a:r>
              <a:rPr lang="en-US" sz="1400" i="1" dirty="0" err="1"/>
              <a:t>ile</a:t>
            </a:r>
            <a:r>
              <a:rPr lang="en-US" sz="1400" i="1" dirty="0"/>
              <a:t> &amp; </a:t>
            </a:r>
            <a:r>
              <a:rPr lang="en-US" sz="1400" i="1" dirty="0" err="1"/>
              <a:t>birbirinin</a:t>
            </a:r>
            <a:r>
              <a:rPr lang="en-US" sz="1400" i="1" dirty="0"/>
              <a:t> </a:t>
            </a:r>
            <a:r>
              <a:rPr lang="en-US" sz="1400" i="1" dirty="0" err="1"/>
              <a:t>tersi</a:t>
            </a:r>
            <a:r>
              <a:rPr lang="en-US" sz="1400" i="1" dirty="0"/>
              <a:t> </a:t>
            </a:r>
            <a:r>
              <a:rPr lang="en-US" sz="1400" i="1" dirty="0" err="1"/>
              <a:t>görevi</a:t>
            </a:r>
            <a:r>
              <a:rPr lang="en-US" sz="1400" i="1" dirty="0"/>
              <a:t> </a:t>
            </a:r>
            <a:r>
              <a:rPr lang="en-US" sz="1400" i="1" dirty="0" err="1"/>
              <a:t>görürler</a:t>
            </a:r>
            <a:r>
              <a:rPr lang="en-US" sz="1400" i="1" dirty="0"/>
              <a:t>. (</a:t>
            </a:r>
            <a:r>
              <a:rPr lang="en-US" sz="1400" i="1" dirty="0" err="1"/>
              <a:t>çarpma</a:t>
            </a:r>
            <a:r>
              <a:rPr lang="en-US" sz="1400" i="1" dirty="0"/>
              <a:t> </a:t>
            </a:r>
            <a:r>
              <a:rPr lang="en-US" sz="1400" i="1" dirty="0" err="1"/>
              <a:t>ile</a:t>
            </a:r>
            <a:r>
              <a:rPr lang="en-US" sz="1400" i="1" dirty="0"/>
              <a:t> </a:t>
            </a:r>
            <a:r>
              <a:rPr lang="en-US" sz="1400" i="1" dirty="0" err="1"/>
              <a:t>bölme</a:t>
            </a:r>
            <a:r>
              <a:rPr lang="en-US" sz="1400" i="1" dirty="0"/>
              <a:t> </a:t>
            </a:r>
            <a:r>
              <a:rPr lang="en-US" sz="1400" i="1" dirty="0" err="1"/>
              <a:t>gibi</a:t>
            </a:r>
            <a:r>
              <a:rPr lang="en-US" sz="1400" i="1" dirty="0"/>
              <a:t>)</a:t>
            </a:r>
          </a:p>
          <a:p>
            <a:r>
              <a:rPr lang="tr-TR" sz="1400" i="1" dirty="0"/>
              <a:t>Öyle ki,</a:t>
            </a:r>
          </a:p>
          <a:p>
            <a:r>
              <a:rPr lang="en-US" sz="1400" i="1" dirty="0"/>
              <a:t>scanf("%d", &amp;</a:t>
            </a:r>
            <a:r>
              <a:rPr lang="en-US" sz="1400" i="1" dirty="0" err="1"/>
              <a:t>sayi</a:t>
            </a:r>
            <a:r>
              <a:rPr lang="en-US" sz="1400" i="1" dirty="0"/>
              <a:t>); </a:t>
            </a:r>
            <a:r>
              <a:rPr lang="en-US" sz="1400" i="1" dirty="0" err="1"/>
              <a:t>yerine</a:t>
            </a:r>
            <a:endParaRPr lang="en-US" sz="1400" i="1" dirty="0"/>
          </a:p>
          <a:p>
            <a:r>
              <a:rPr lang="en-US" sz="1400" i="1" dirty="0"/>
              <a:t>scanf("%d", &amp;*&amp;*&amp;</a:t>
            </a:r>
            <a:r>
              <a:rPr lang="en-US" sz="1400" i="1" dirty="0" err="1"/>
              <a:t>sayi</a:t>
            </a:r>
            <a:r>
              <a:rPr lang="en-US" sz="1400" i="1" dirty="0"/>
              <a:t>); </a:t>
            </a:r>
            <a:r>
              <a:rPr lang="en-US" sz="1400" i="1" dirty="0" err="1"/>
              <a:t>yaz</a:t>
            </a:r>
            <a:r>
              <a:rPr lang="tr-TR" sz="1400" i="1" dirty="0"/>
              <a:t>ı</a:t>
            </a:r>
            <a:r>
              <a:rPr lang="en-US" sz="1400" i="1" dirty="0"/>
              <a:t>m</a:t>
            </a:r>
            <a:r>
              <a:rPr lang="tr-TR" sz="1400" i="1" dirty="0"/>
              <a:t>ı</a:t>
            </a:r>
            <a:r>
              <a:rPr lang="en-US" sz="1400" i="1" dirty="0"/>
              <a:t> s</a:t>
            </a:r>
            <a:r>
              <a:rPr lang="tr-TR" sz="1400" i="1" dirty="0"/>
              <a:t>ö</a:t>
            </a:r>
            <a:r>
              <a:rPr lang="en-US" sz="1400" i="1" dirty="0"/>
              <a:t>z </a:t>
            </a:r>
            <a:r>
              <a:rPr lang="en-US" sz="1400" i="1" dirty="0" err="1"/>
              <a:t>dizim</a:t>
            </a:r>
            <a:r>
              <a:rPr lang="en-US" sz="1400" i="1" dirty="0"/>
              <a:t> a</a:t>
            </a:r>
            <a:r>
              <a:rPr lang="tr-TR" sz="1400" i="1" dirty="0" err="1"/>
              <a:t>çısından</a:t>
            </a:r>
            <a:r>
              <a:rPr lang="en-US" sz="1400" i="1" dirty="0"/>
              <a:t> </a:t>
            </a:r>
            <a:r>
              <a:rPr lang="en-US" sz="1400" i="1" dirty="0" err="1"/>
              <a:t>dogrudur</a:t>
            </a:r>
            <a:r>
              <a:rPr lang="en-US" sz="1400" i="1" dirty="0"/>
              <a:t>.</a:t>
            </a:r>
          </a:p>
          <a:p>
            <a:endParaRPr lang="en-US" sz="1400" i="1" dirty="0"/>
          </a:p>
          <a:p>
            <a:r>
              <a:rPr lang="en-US" sz="1400" i="1" dirty="0" err="1"/>
              <a:t>ptr</a:t>
            </a:r>
            <a:r>
              <a:rPr lang="en-US" sz="1400" i="1" dirty="0"/>
              <a:t> = &amp;</a:t>
            </a:r>
            <a:r>
              <a:rPr lang="en-US" sz="1400" i="1" dirty="0" err="1"/>
              <a:t>sayi</a:t>
            </a:r>
            <a:r>
              <a:rPr lang="en-US" sz="1400" i="1" dirty="0"/>
              <a:t>; </a:t>
            </a:r>
            <a:r>
              <a:rPr lang="en-US" sz="1400" i="1" dirty="0" err="1"/>
              <a:t>dediğimizde</a:t>
            </a:r>
            <a:endParaRPr lang="en-US" sz="1400" i="1" dirty="0"/>
          </a:p>
          <a:p>
            <a:r>
              <a:rPr lang="en-US" sz="1400" i="1" dirty="0" err="1"/>
              <a:t>iki</a:t>
            </a:r>
            <a:r>
              <a:rPr lang="en-US" sz="1400" i="1" dirty="0"/>
              <a:t> </a:t>
            </a:r>
            <a:r>
              <a:rPr lang="en-US" sz="1400" i="1" dirty="0" err="1"/>
              <a:t>taraf</a:t>
            </a:r>
            <a:r>
              <a:rPr lang="tr-TR" sz="1400" i="1" dirty="0"/>
              <a:t>ı </a:t>
            </a:r>
            <a:r>
              <a:rPr lang="en-US" sz="1400" i="1" dirty="0" err="1"/>
              <a:t>da</a:t>
            </a:r>
            <a:r>
              <a:rPr lang="en-US" sz="1400" i="1" dirty="0"/>
              <a:t> </a:t>
            </a:r>
            <a:r>
              <a:rPr lang="en-US" sz="1400" i="1" dirty="0" err="1"/>
              <a:t>soldan</a:t>
            </a:r>
            <a:r>
              <a:rPr lang="en-US" sz="1400" i="1" dirty="0"/>
              <a:t> * </a:t>
            </a:r>
            <a:r>
              <a:rPr lang="en-US" sz="1400" i="1" dirty="0" err="1"/>
              <a:t>ile</a:t>
            </a:r>
            <a:r>
              <a:rPr lang="en-US" sz="1400" i="1" dirty="0"/>
              <a:t> </a:t>
            </a:r>
            <a:r>
              <a:rPr lang="en-US" sz="1400" i="1" dirty="0" err="1"/>
              <a:t>çarparsak</a:t>
            </a:r>
            <a:r>
              <a:rPr lang="tr-TR" sz="1400" i="1" dirty="0"/>
              <a:t> </a:t>
            </a:r>
            <a:r>
              <a:rPr lang="en-US" sz="1400" i="1" dirty="0"/>
              <a:t>*</a:t>
            </a:r>
            <a:r>
              <a:rPr lang="en-US" sz="1400" i="1" dirty="0" err="1"/>
              <a:t>ptr'nin</a:t>
            </a:r>
            <a:r>
              <a:rPr lang="en-US" sz="1400" i="1" dirty="0"/>
              <a:t> *&amp;</a:t>
            </a:r>
            <a:r>
              <a:rPr lang="en-US" sz="1400" i="1" dirty="0" err="1"/>
              <a:t>sayi'ya</a:t>
            </a:r>
            <a:r>
              <a:rPr lang="en-US" sz="1400" i="1" dirty="0"/>
              <a:t> </a:t>
            </a:r>
            <a:r>
              <a:rPr lang="en-US" sz="1400" i="1" dirty="0" err="1"/>
              <a:t>denk</a:t>
            </a:r>
            <a:r>
              <a:rPr lang="en-US" sz="1400" i="1" dirty="0"/>
              <a:t> </a:t>
            </a:r>
            <a:r>
              <a:rPr lang="en-US" sz="1400" i="1" dirty="0" err="1"/>
              <a:t>olduğu</a:t>
            </a:r>
            <a:r>
              <a:rPr lang="en-US" sz="1400" i="1" dirty="0"/>
              <a:t> </a:t>
            </a:r>
            <a:r>
              <a:rPr lang="en-US" sz="1400" i="1" dirty="0" err="1"/>
              <a:t>görülür</a:t>
            </a:r>
            <a:r>
              <a:rPr lang="en-US" sz="1400" i="1" dirty="0"/>
              <a:t>.</a:t>
            </a:r>
            <a:r>
              <a:rPr lang="tr-TR" sz="1400" i="1" dirty="0"/>
              <a:t> </a:t>
            </a:r>
            <a:r>
              <a:rPr lang="en-US" sz="1400" i="1" dirty="0"/>
              <a:t>*&amp;</a:t>
            </a:r>
            <a:r>
              <a:rPr lang="en-US" sz="1400" i="1" dirty="0" err="1"/>
              <a:t>sayi</a:t>
            </a:r>
            <a:r>
              <a:rPr lang="en-US" sz="1400" i="1" dirty="0"/>
              <a:t> </a:t>
            </a:r>
            <a:r>
              <a:rPr lang="en-US" sz="1400" i="1" dirty="0" err="1"/>
              <a:t>ise</a:t>
            </a:r>
            <a:r>
              <a:rPr lang="en-US" sz="1400" i="1" dirty="0"/>
              <a:t> </a:t>
            </a:r>
            <a:r>
              <a:rPr lang="en-US" sz="1400" i="1" dirty="0" err="1"/>
              <a:t>aslinda</a:t>
            </a:r>
            <a:r>
              <a:rPr lang="en-US" sz="1400" i="1" dirty="0"/>
              <a:t> </a:t>
            </a:r>
            <a:r>
              <a:rPr lang="en-US" sz="1400" i="1" dirty="0" err="1"/>
              <a:t>sayi'dir</a:t>
            </a:r>
            <a:r>
              <a:rPr lang="en-US" sz="1400" i="1" dirty="0"/>
              <a:t>.</a:t>
            </a:r>
          </a:p>
          <a:p>
            <a:endParaRPr lang="en-US" sz="1400" i="1" dirty="0"/>
          </a:p>
          <a:p>
            <a:r>
              <a:rPr lang="en-US" sz="1400" i="1" dirty="0" err="1"/>
              <a:t>Yani</a:t>
            </a:r>
            <a:r>
              <a:rPr lang="tr-TR" sz="1400" i="1" dirty="0"/>
              <a:t> </a:t>
            </a:r>
            <a:r>
              <a:rPr lang="en-US" sz="1400" i="1" dirty="0" err="1"/>
              <a:t>ptr</a:t>
            </a:r>
            <a:r>
              <a:rPr lang="en-US" sz="1400" i="1" dirty="0"/>
              <a:t> = &amp;</a:t>
            </a:r>
            <a:r>
              <a:rPr lang="en-US" sz="1400" i="1" dirty="0" err="1"/>
              <a:t>sayi</a:t>
            </a:r>
            <a:r>
              <a:rPr lang="en-US" sz="1400" i="1" dirty="0"/>
              <a:t>; </a:t>
            </a:r>
            <a:r>
              <a:rPr lang="en-US" sz="1400" i="1" dirty="0" err="1"/>
              <a:t>ifadesi</a:t>
            </a:r>
            <a:r>
              <a:rPr lang="en-US" sz="1400" i="1" dirty="0"/>
              <a:t> </a:t>
            </a:r>
            <a:r>
              <a:rPr lang="tr-TR" sz="1400" i="1" dirty="0"/>
              <a:t>neticesinde</a:t>
            </a:r>
            <a:endParaRPr lang="en-US" sz="1400" i="1" dirty="0"/>
          </a:p>
          <a:p>
            <a:r>
              <a:rPr lang="en-US" sz="1400" b="1" i="1" dirty="0"/>
              <a:t>*</a:t>
            </a:r>
            <a:r>
              <a:rPr lang="en-US" sz="1400" b="1" i="1" dirty="0" err="1"/>
              <a:t>ptr</a:t>
            </a:r>
            <a:r>
              <a:rPr lang="en-US" sz="1400" b="1" i="1" dirty="0"/>
              <a:t> </a:t>
            </a:r>
            <a:r>
              <a:rPr lang="en-US" sz="1400" b="1" i="1" dirty="0" err="1"/>
              <a:t>ile</a:t>
            </a:r>
            <a:r>
              <a:rPr lang="en-US" sz="1400" b="1" i="1" dirty="0"/>
              <a:t> </a:t>
            </a:r>
            <a:r>
              <a:rPr lang="en-US" sz="1400" b="1" i="1" dirty="0" err="1"/>
              <a:t>sayi</a:t>
            </a:r>
            <a:r>
              <a:rPr lang="en-US" sz="1400" b="1" i="1" dirty="0"/>
              <a:t> </a:t>
            </a:r>
            <a:r>
              <a:rPr lang="en-US" sz="1400" b="1" i="1" dirty="0" err="1"/>
              <a:t>arasinda</a:t>
            </a:r>
            <a:r>
              <a:rPr lang="en-US" sz="1400" b="1" i="1" dirty="0"/>
              <a:t> </a:t>
            </a:r>
            <a:r>
              <a:rPr lang="en-US" sz="1400" b="1" i="1" dirty="0" err="1"/>
              <a:t>bir</a:t>
            </a:r>
            <a:r>
              <a:rPr lang="en-US" sz="1400" b="1" i="1" dirty="0"/>
              <a:t> </a:t>
            </a:r>
            <a:r>
              <a:rPr lang="en-US" sz="1400" b="1" i="1" dirty="0" err="1"/>
              <a:t>denklik</a:t>
            </a:r>
            <a:r>
              <a:rPr lang="en-US" sz="1400" b="1" i="1" dirty="0"/>
              <a:t> </a:t>
            </a:r>
            <a:r>
              <a:rPr lang="en-US" sz="1400" i="1" dirty="0"/>
              <a:t>(</a:t>
            </a:r>
            <a:r>
              <a:rPr lang="en-US" sz="1400" i="1" dirty="0" err="1"/>
              <a:t>adaşlık</a:t>
            </a:r>
            <a:r>
              <a:rPr lang="en-US" sz="1400" i="1" dirty="0"/>
              <a:t>) </a:t>
            </a:r>
            <a:r>
              <a:rPr lang="en-US" sz="1400" i="1" dirty="0" err="1"/>
              <a:t>tanımlanmıştır</a:t>
            </a:r>
            <a:r>
              <a:rPr lang="en-US" sz="1400" i="1" dirty="0"/>
              <a:t>.</a:t>
            </a:r>
          </a:p>
          <a:p>
            <a:endParaRPr lang="en-US" sz="1400" i="1" dirty="0"/>
          </a:p>
          <a:p>
            <a:r>
              <a:rPr lang="en-US" sz="1400" i="1" dirty="0" err="1"/>
              <a:t>Bundan</a:t>
            </a:r>
            <a:r>
              <a:rPr lang="en-US" sz="1400" i="1" dirty="0"/>
              <a:t> </a:t>
            </a:r>
            <a:r>
              <a:rPr lang="en-US" sz="1400" i="1" dirty="0" err="1"/>
              <a:t>sonra</a:t>
            </a:r>
            <a:r>
              <a:rPr lang="en-US" sz="1400" i="1" dirty="0"/>
              <a:t> </a:t>
            </a:r>
            <a:r>
              <a:rPr lang="en-US" sz="1400" i="1" dirty="0" err="1"/>
              <a:t>kodda</a:t>
            </a:r>
            <a:r>
              <a:rPr lang="en-US" sz="1400" i="1" dirty="0"/>
              <a:t> </a:t>
            </a:r>
            <a:r>
              <a:rPr lang="en-US" sz="1400" i="1" dirty="0" err="1"/>
              <a:t>nerede</a:t>
            </a:r>
            <a:r>
              <a:rPr lang="en-US" sz="1400" i="1" dirty="0"/>
              <a:t> </a:t>
            </a:r>
            <a:r>
              <a:rPr lang="en-US" sz="1400" i="1" dirty="0" err="1"/>
              <a:t>sayi</a:t>
            </a:r>
            <a:r>
              <a:rPr lang="en-US" sz="1400" i="1" dirty="0"/>
              <a:t> </a:t>
            </a:r>
            <a:r>
              <a:rPr lang="en-US" sz="1400" i="1" dirty="0" err="1"/>
              <a:t>geçerse</a:t>
            </a:r>
            <a:r>
              <a:rPr lang="en-US" sz="1400" i="1" dirty="0"/>
              <a:t> *</a:t>
            </a:r>
            <a:r>
              <a:rPr lang="en-US" sz="1400" i="1" dirty="0" err="1"/>
              <a:t>ptr</a:t>
            </a:r>
            <a:r>
              <a:rPr lang="en-US" sz="1400" i="1" dirty="0"/>
              <a:t> </a:t>
            </a:r>
            <a:r>
              <a:rPr lang="en-US" sz="1400" i="1" dirty="0" err="1"/>
              <a:t>ile</a:t>
            </a:r>
            <a:r>
              <a:rPr lang="en-US" sz="1400" i="1" dirty="0"/>
              <a:t> </a:t>
            </a:r>
            <a:r>
              <a:rPr lang="en-US" sz="1400" i="1" dirty="0" err="1"/>
              <a:t>değiştirseniz</a:t>
            </a:r>
            <a:r>
              <a:rPr lang="en-US" sz="1400" i="1" dirty="0"/>
              <a:t> de </a:t>
            </a:r>
            <a:r>
              <a:rPr lang="en-US" sz="1400" i="1" dirty="0" err="1"/>
              <a:t>kodda</a:t>
            </a:r>
            <a:r>
              <a:rPr lang="en-US" sz="1400" i="1" dirty="0"/>
              <a:t> </a:t>
            </a:r>
            <a:r>
              <a:rPr lang="en-US" sz="1400" i="1" dirty="0" err="1"/>
              <a:t>bir</a:t>
            </a:r>
            <a:r>
              <a:rPr lang="en-US" sz="1400" i="1" dirty="0"/>
              <a:t> </a:t>
            </a:r>
            <a:r>
              <a:rPr lang="en-US" sz="1400" i="1" dirty="0" err="1"/>
              <a:t>şey</a:t>
            </a:r>
            <a:r>
              <a:rPr lang="en-US" sz="1400" i="1" dirty="0"/>
              <a:t> </a:t>
            </a:r>
            <a:r>
              <a:rPr lang="en-US" sz="1400" i="1" dirty="0" err="1"/>
              <a:t>değişmez</a:t>
            </a:r>
            <a:r>
              <a:rPr lang="en-US" sz="1400" i="1" dirty="0"/>
              <a:t>.</a:t>
            </a:r>
          </a:p>
          <a:p>
            <a:r>
              <a:rPr lang="en-US" sz="1400" i="1" dirty="0" err="1"/>
              <a:t>Yine</a:t>
            </a:r>
            <a:r>
              <a:rPr lang="en-US" sz="1400" i="1" dirty="0"/>
              <a:t>, </a:t>
            </a:r>
            <a:r>
              <a:rPr lang="en-US" sz="1400" i="1" dirty="0" err="1"/>
              <a:t>kodda</a:t>
            </a:r>
            <a:r>
              <a:rPr lang="en-US" sz="1400" i="1" dirty="0"/>
              <a:t> </a:t>
            </a:r>
            <a:r>
              <a:rPr lang="en-US" sz="1400" i="1" dirty="0" err="1"/>
              <a:t>nerede</a:t>
            </a:r>
            <a:r>
              <a:rPr lang="en-US" sz="1400" i="1" dirty="0"/>
              <a:t> *</a:t>
            </a:r>
            <a:r>
              <a:rPr lang="en-US" sz="1400" i="1" dirty="0" err="1"/>
              <a:t>ptr</a:t>
            </a:r>
            <a:r>
              <a:rPr lang="en-US" sz="1400" i="1" dirty="0"/>
              <a:t> </a:t>
            </a:r>
            <a:r>
              <a:rPr lang="en-US" sz="1400" i="1" dirty="0" err="1"/>
              <a:t>geçerse</a:t>
            </a:r>
            <a:r>
              <a:rPr lang="en-US" sz="1400" i="1" dirty="0"/>
              <a:t>, </a:t>
            </a:r>
            <a:r>
              <a:rPr lang="en-US" sz="1400" i="1" dirty="0" err="1"/>
              <a:t>onu</a:t>
            </a:r>
            <a:r>
              <a:rPr lang="en-US" sz="1400" i="1" dirty="0"/>
              <a:t> </a:t>
            </a:r>
            <a:r>
              <a:rPr lang="en-US" sz="1400" i="1" dirty="0" err="1"/>
              <a:t>sayi</a:t>
            </a:r>
            <a:r>
              <a:rPr lang="en-US" sz="1400" i="1" dirty="0"/>
              <a:t> </a:t>
            </a:r>
            <a:r>
              <a:rPr lang="en-US" sz="1400" i="1" dirty="0" err="1"/>
              <a:t>ile</a:t>
            </a:r>
            <a:r>
              <a:rPr lang="en-US" sz="1400" i="1" dirty="0"/>
              <a:t> </a:t>
            </a:r>
            <a:r>
              <a:rPr lang="en-US" sz="1400" i="1" dirty="0" err="1"/>
              <a:t>değiştirebilirsiniz</a:t>
            </a:r>
            <a:r>
              <a:rPr lang="en-US" sz="1400" i="1" dirty="0"/>
              <a:t>.</a:t>
            </a:r>
            <a:endParaRPr lang="tr-TR" sz="1400" dirty="0"/>
          </a:p>
        </p:txBody>
      </p:sp>
      <p:sp>
        <p:nvSpPr>
          <p:cNvPr id="5" name="4 İçerik Yer Tutucusu"/>
          <p:cNvSpPr>
            <a:spLocks noGrp="1"/>
          </p:cNvSpPr>
          <p:nvPr>
            <p:ph sz="quarter" idx="1"/>
          </p:nvPr>
        </p:nvSpPr>
        <p:spPr>
          <a:xfrm>
            <a:off x="457200" y="1219200"/>
            <a:ext cx="5257808" cy="4710130"/>
          </a:xfrm>
          <a:solidFill>
            <a:schemeClr val="accent3">
              <a:lumMod val="40000"/>
              <a:lumOff val="60000"/>
            </a:schemeClr>
          </a:solidFill>
        </p:spPr>
        <p:txBody>
          <a:bodyPr>
            <a:normAutofit fontScale="85000" lnSpcReduction="20000"/>
          </a:bodyPr>
          <a:lstStyle/>
          <a:p>
            <a:pPr>
              <a:lnSpc>
                <a:spcPct val="200000"/>
              </a:lnSpc>
              <a:buNone/>
            </a:pPr>
            <a:r>
              <a:rPr lang="en-US" sz="1100" dirty="0">
                <a:solidFill>
                  <a:srgbClr val="008000"/>
                </a:solidFill>
                <a:latin typeface="Consolas"/>
              </a:rPr>
              <a:t>#include &lt;</a:t>
            </a:r>
            <a:r>
              <a:rPr lang="en-US" sz="1100" dirty="0" err="1">
                <a:solidFill>
                  <a:srgbClr val="008000"/>
                </a:solidFill>
                <a:latin typeface="Consolas"/>
              </a:rPr>
              <a:t>stdio.h</a:t>
            </a:r>
            <a:r>
              <a:rPr lang="en-US" sz="1100" dirty="0">
                <a:solidFill>
                  <a:srgbClr val="008000"/>
                </a:solidFill>
                <a:latin typeface="Consolas"/>
              </a:rPr>
              <a:t>&gt;</a:t>
            </a:r>
          </a:p>
          <a:p>
            <a:pPr>
              <a:lnSpc>
                <a:spcPct val="200000"/>
              </a:lnSpc>
              <a:buNone/>
            </a:pPr>
            <a:r>
              <a:rPr lang="en-US" sz="1100" b="1" dirty="0" err="1">
                <a:solidFill>
                  <a:srgbClr val="000000"/>
                </a:solidFill>
                <a:latin typeface="Consolas"/>
              </a:rPr>
              <a:t>int</a:t>
            </a:r>
            <a:r>
              <a:rPr lang="en-US" sz="1100" b="1" dirty="0">
                <a:solidFill>
                  <a:srgbClr val="000000"/>
                </a:solidFill>
                <a:latin typeface="Consolas"/>
              </a:rPr>
              <a:t> main</a:t>
            </a:r>
            <a:r>
              <a:rPr lang="en-US" sz="1100" b="1" dirty="0">
                <a:solidFill>
                  <a:srgbClr val="FF0000"/>
                </a:solidFill>
                <a:latin typeface="Consolas"/>
              </a:rPr>
              <a:t>()</a:t>
            </a:r>
          </a:p>
          <a:p>
            <a:pPr>
              <a:lnSpc>
                <a:spcPct val="200000"/>
              </a:lnSpc>
              <a:buNone/>
            </a:pPr>
            <a:r>
              <a:rPr lang="en-US" sz="1100" b="1" dirty="0">
                <a:solidFill>
                  <a:srgbClr val="FF0000"/>
                </a:solidFill>
                <a:latin typeface="Consolas"/>
              </a:rPr>
              <a:t>{</a:t>
            </a:r>
          </a:p>
          <a:p>
            <a:pPr>
              <a:lnSpc>
                <a:spcPct val="200000"/>
              </a:lnSpc>
              <a:buNone/>
            </a:pPr>
            <a:r>
              <a:rPr lang="en-US" sz="1100" dirty="0">
                <a:solidFill>
                  <a:srgbClr val="000000"/>
                </a:solidFill>
                <a:latin typeface="Consolas"/>
              </a:rPr>
              <a:t>	</a:t>
            </a:r>
            <a:r>
              <a:rPr lang="en-US" sz="1100" b="1" dirty="0" err="1">
                <a:solidFill>
                  <a:srgbClr val="000000"/>
                </a:solidFill>
                <a:latin typeface="Consolas"/>
              </a:rPr>
              <a:t>int</a:t>
            </a:r>
            <a:r>
              <a:rPr lang="en-US" sz="1100" b="1" dirty="0">
                <a:solidFill>
                  <a:srgbClr val="000000"/>
                </a:solidFill>
                <a:latin typeface="Consolas"/>
              </a:rPr>
              <a:t> </a:t>
            </a:r>
            <a:r>
              <a:rPr lang="en-US" sz="1100" b="1" dirty="0" err="1">
                <a:solidFill>
                  <a:srgbClr val="000000"/>
                </a:solidFill>
                <a:latin typeface="Consolas"/>
              </a:rPr>
              <a:t>sayi</a:t>
            </a:r>
            <a:r>
              <a:rPr lang="en-US" sz="1100" b="1" dirty="0">
                <a:solidFill>
                  <a:srgbClr val="FF0000"/>
                </a:solidFill>
                <a:latin typeface="Consolas"/>
              </a:rPr>
              <a:t>=</a:t>
            </a:r>
            <a:r>
              <a:rPr lang="en-US" sz="1100" b="1" dirty="0">
                <a:solidFill>
                  <a:srgbClr val="800080"/>
                </a:solidFill>
                <a:latin typeface="Consolas"/>
              </a:rPr>
              <a:t>7</a:t>
            </a:r>
            <a:r>
              <a:rPr lang="en-US" sz="1100" b="1" dirty="0">
                <a:solidFill>
                  <a:srgbClr val="FF0000"/>
                </a:solidFill>
                <a:latin typeface="Consolas"/>
              </a:rPr>
              <a:t>;</a:t>
            </a:r>
            <a:r>
              <a:rPr lang="en-US" sz="1100" b="1" dirty="0">
                <a:solidFill>
                  <a:srgbClr val="000000"/>
                </a:solidFill>
                <a:latin typeface="Consolas"/>
              </a:rPr>
              <a:t> </a:t>
            </a:r>
            <a:r>
              <a:rPr lang="en-US" sz="1100" b="1" i="1" dirty="0">
                <a:solidFill>
                  <a:srgbClr val="3399FF"/>
                </a:solidFill>
                <a:latin typeface="Consolas"/>
              </a:rPr>
              <a:t>//4 </a:t>
            </a:r>
            <a:r>
              <a:rPr lang="en-US" sz="1100" b="1" i="1" dirty="0" err="1">
                <a:solidFill>
                  <a:srgbClr val="3399FF"/>
                </a:solidFill>
                <a:latin typeface="Consolas"/>
              </a:rPr>
              <a:t>baytlık</a:t>
            </a:r>
            <a:r>
              <a:rPr lang="en-US" sz="1100" b="1" i="1" dirty="0">
                <a:solidFill>
                  <a:srgbClr val="3399FF"/>
                </a:solidFill>
                <a:latin typeface="Consolas"/>
              </a:rPr>
              <a:t> </a:t>
            </a:r>
            <a:r>
              <a:rPr lang="en-US" sz="1100" b="1" i="1" dirty="0" err="1">
                <a:solidFill>
                  <a:srgbClr val="3399FF"/>
                </a:solidFill>
                <a:latin typeface="Consolas"/>
              </a:rPr>
              <a:t>sayi</a:t>
            </a:r>
            <a:r>
              <a:rPr lang="en-US" sz="1100" b="1" i="1" dirty="0">
                <a:solidFill>
                  <a:srgbClr val="3399FF"/>
                </a:solidFill>
                <a:latin typeface="Consolas"/>
              </a:rPr>
              <a:t> 7 </a:t>
            </a:r>
            <a:r>
              <a:rPr lang="en-US" sz="1100" b="1" i="1" dirty="0" err="1">
                <a:solidFill>
                  <a:srgbClr val="3399FF"/>
                </a:solidFill>
                <a:latin typeface="Consolas"/>
              </a:rPr>
              <a:t>değerini</a:t>
            </a:r>
            <a:r>
              <a:rPr lang="en-US" sz="1100" b="1" i="1" dirty="0">
                <a:solidFill>
                  <a:srgbClr val="3399FF"/>
                </a:solidFill>
                <a:latin typeface="Consolas"/>
              </a:rPr>
              <a:t> </a:t>
            </a:r>
            <a:r>
              <a:rPr lang="en-US" sz="1100" b="1" i="1" dirty="0" err="1">
                <a:solidFill>
                  <a:srgbClr val="3399FF"/>
                </a:solidFill>
                <a:latin typeface="Consolas"/>
              </a:rPr>
              <a:t>aldı</a:t>
            </a:r>
            <a:r>
              <a:rPr lang="en-US" sz="1100" b="1" i="1" dirty="0">
                <a:solidFill>
                  <a:srgbClr val="3399FF"/>
                </a:solidFill>
                <a:latin typeface="Consolas"/>
              </a:rPr>
              <a:t>.</a:t>
            </a:r>
          </a:p>
          <a:p>
            <a:pPr>
              <a:lnSpc>
                <a:spcPct val="200000"/>
              </a:lnSpc>
              <a:buNone/>
            </a:pPr>
            <a:r>
              <a:rPr lang="en-US" sz="1100" dirty="0">
                <a:solidFill>
                  <a:srgbClr val="000000"/>
                </a:solidFill>
                <a:latin typeface="Consolas"/>
              </a:rPr>
              <a:t>	</a:t>
            </a:r>
            <a:r>
              <a:rPr lang="en-US" sz="1100" b="1" dirty="0" err="1">
                <a:solidFill>
                  <a:srgbClr val="000000"/>
                </a:solidFill>
                <a:latin typeface="Consolas"/>
              </a:rPr>
              <a:t>int</a:t>
            </a:r>
            <a:r>
              <a:rPr lang="en-US" sz="1100" b="1" dirty="0">
                <a:solidFill>
                  <a:srgbClr val="FF0000"/>
                </a:solidFill>
                <a:latin typeface="Consolas"/>
              </a:rPr>
              <a:t>*</a:t>
            </a:r>
            <a:r>
              <a:rPr lang="en-US" sz="1100" b="1" dirty="0">
                <a:solidFill>
                  <a:srgbClr val="000000"/>
                </a:solidFill>
                <a:latin typeface="Consolas"/>
              </a:rPr>
              <a:t> </a:t>
            </a:r>
            <a:r>
              <a:rPr lang="en-US" sz="1100" b="1" dirty="0" err="1">
                <a:solidFill>
                  <a:srgbClr val="000000"/>
                </a:solidFill>
                <a:latin typeface="Consolas"/>
              </a:rPr>
              <a:t>ptr</a:t>
            </a:r>
            <a:r>
              <a:rPr lang="en-US" sz="1100" b="1" dirty="0">
                <a:solidFill>
                  <a:srgbClr val="FF0000"/>
                </a:solidFill>
                <a:latin typeface="Consolas"/>
              </a:rPr>
              <a:t>;</a:t>
            </a:r>
            <a:r>
              <a:rPr lang="en-US" sz="1100" b="1" dirty="0">
                <a:solidFill>
                  <a:srgbClr val="000000"/>
                </a:solidFill>
                <a:latin typeface="Consolas"/>
              </a:rPr>
              <a:t> </a:t>
            </a:r>
            <a:r>
              <a:rPr lang="en-US" sz="1100" b="1" i="1" dirty="0">
                <a:solidFill>
                  <a:srgbClr val="3399FF"/>
                </a:solidFill>
                <a:latin typeface="Consolas"/>
              </a:rPr>
              <a:t>//8 </a:t>
            </a:r>
            <a:r>
              <a:rPr lang="en-US" sz="1100" b="1" i="1" dirty="0" err="1">
                <a:solidFill>
                  <a:srgbClr val="3399FF"/>
                </a:solidFill>
                <a:latin typeface="Consolas"/>
              </a:rPr>
              <a:t>baytlık</a:t>
            </a:r>
            <a:r>
              <a:rPr lang="en-US" sz="1100" b="1" i="1" dirty="0">
                <a:solidFill>
                  <a:srgbClr val="3399FF"/>
                </a:solidFill>
                <a:latin typeface="Consolas"/>
              </a:rPr>
              <a:t> </a:t>
            </a:r>
            <a:r>
              <a:rPr lang="en-US" sz="1100" b="1" i="1" dirty="0" err="1">
                <a:solidFill>
                  <a:srgbClr val="3399FF"/>
                </a:solidFill>
                <a:latin typeface="Consolas"/>
              </a:rPr>
              <a:t>ptr</a:t>
            </a:r>
            <a:r>
              <a:rPr lang="en-US" sz="1100" b="1" i="1" dirty="0">
                <a:solidFill>
                  <a:srgbClr val="3399FF"/>
                </a:solidFill>
                <a:latin typeface="Consolas"/>
              </a:rPr>
              <a:t> </a:t>
            </a:r>
            <a:r>
              <a:rPr lang="en-US" sz="1100" b="1" i="1" dirty="0" err="1">
                <a:solidFill>
                  <a:srgbClr val="3399FF"/>
                </a:solidFill>
                <a:latin typeface="Consolas"/>
              </a:rPr>
              <a:t>işaretçisi</a:t>
            </a:r>
            <a:r>
              <a:rPr lang="en-US" sz="1100" b="1" i="1" dirty="0">
                <a:solidFill>
                  <a:srgbClr val="3399FF"/>
                </a:solidFill>
                <a:latin typeface="Consolas"/>
              </a:rPr>
              <a:t> </a:t>
            </a:r>
            <a:r>
              <a:rPr lang="en-US" sz="1100" b="1" i="1" dirty="0" err="1">
                <a:solidFill>
                  <a:srgbClr val="3399FF"/>
                </a:solidFill>
                <a:latin typeface="Consolas"/>
              </a:rPr>
              <a:t>tanımlandı</a:t>
            </a:r>
            <a:r>
              <a:rPr lang="en-US" sz="1100" b="1" i="1" dirty="0">
                <a:solidFill>
                  <a:srgbClr val="3399FF"/>
                </a:solidFill>
                <a:latin typeface="Consolas"/>
              </a:rPr>
              <a:t>.</a:t>
            </a:r>
          </a:p>
          <a:p>
            <a:pPr>
              <a:lnSpc>
                <a:spcPct val="200000"/>
              </a:lnSpc>
              <a:buNone/>
            </a:pPr>
            <a:r>
              <a:rPr lang="en-US" sz="1100" dirty="0">
                <a:solidFill>
                  <a:srgbClr val="000000"/>
                </a:solidFill>
                <a:latin typeface="Consolas"/>
              </a:rPr>
              <a:t>	</a:t>
            </a:r>
            <a:r>
              <a:rPr lang="en-US" sz="1100" dirty="0" err="1">
                <a:solidFill>
                  <a:srgbClr val="000000"/>
                </a:solidFill>
                <a:latin typeface="Consolas"/>
              </a:rPr>
              <a:t>ptr</a:t>
            </a:r>
            <a:r>
              <a:rPr lang="en-US" sz="1100" dirty="0">
                <a:solidFill>
                  <a:srgbClr val="000000"/>
                </a:solidFill>
                <a:latin typeface="Consolas"/>
              </a:rPr>
              <a:t> </a:t>
            </a:r>
            <a:r>
              <a:rPr lang="en-US" sz="1100" b="1" dirty="0">
                <a:solidFill>
                  <a:srgbClr val="FF0000"/>
                </a:solidFill>
                <a:latin typeface="Consolas"/>
              </a:rPr>
              <a:t>=</a:t>
            </a:r>
            <a:r>
              <a:rPr lang="en-US" sz="1100" b="1" dirty="0">
                <a:solidFill>
                  <a:srgbClr val="000000"/>
                </a:solidFill>
                <a:latin typeface="Consolas"/>
              </a:rPr>
              <a:t> </a:t>
            </a:r>
            <a:r>
              <a:rPr lang="en-US" sz="1100" b="1" dirty="0">
                <a:solidFill>
                  <a:srgbClr val="FF0000"/>
                </a:solidFill>
                <a:latin typeface="Consolas"/>
              </a:rPr>
              <a:t>&amp;</a:t>
            </a:r>
            <a:r>
              <a:rPr lang="en-US" sz="1100" b="1" dirty="0" err="1">
                <a:solidFill>
                  <a:srgbClr val="000000"/>
                </a:solidFill>
                <a:latin typeface="Consolas"/>
              </a:rPr>
              <a:t>sayi</a:t>
            </a:r>
            <a:r>
              <a:rPr lang="en-US" sz="1100" b="1" dirty="0">
                <a:solidFill>
                  <a:srgbClr val="FF0000"/>
                </a:solidFill>
                <a:latin typeface="Consolas"/>
              </a:rPr>
              <a:t>;</a:t>
            </a:r>
            <a:r>
              <a:rPr lang="en-US" sz="1100" b="1" dirty="0">
                <a:solidFill>
                  <a:srgbClr val="000000"/>
                </a:solidFill>
                <a:latin typeface="Consolas"/>
              </a:rPr>
              <a:t> </a:t>
            </a:r>
            <a:r>
              <a:rPr lang="en-US" sz="1100" b="1" i="1" dirty="0">
                <a:solidFill>
                  <a:srgbClr val="3399FF"/>
                </a:solidFill>
                <a:latin typeface="Consolas"/>
              </a:rPr>
              <a:t>// </a:t>
            </a:r>
            <a:r>
              <a:rPr lang="en-US" sz="1100" b="1" i="1" dirty="0" err="1">
                <a:solidFill>
                  <a:srgbClr val="3399FF"/>
                </a:solidFill>
                <a:latin typeface="Consolas"/>
              </a:rPr>
              <a:t>ptr</a:t>
            </a:r>
            <a:r>
              <a:rPr lang="en-US" sz="1100" b="1" i="1" dirty="0">
                <a:solidFill>
                  <a:srgbClr val="3399FF"/>
                </a:solidFill>
                <a:latin typeface="Consolas"/>
              </a:rPr>
              <a:t>, </a:t>
            </a:r>
            <a:r>
              <a:rPr lang="en-US" sz="1100" b="1" i="1" dirty="0" err="1">
                <a:solidFill>
                  <a:srgbClr val="3399FF"/>
                </a:solidFill>
                <a:latin typeface="Consolas"/>
              </a:rPr>
              <a:t>sayi'nin</a:t>
            </a:r>
            <a:r>
              <a:rPr lang="en-US" sz="1100" b="1" i="1" dirty="0">
                <a:solidFill>
                  <a:srgbClr val="3399FF"/>
                </a:solidFill>
                <a:latin typeface="Consolas"/>
              </a:rPr>
              <a:t> </a:t>
            </a:r>
            <a:r>
              <a:rPr lang="en-US" sz="1100" b="1" i="1" dirty="0" err="1">
                <a:solidFill>
                  <a:srgbClr val="3399FF"/>
                </a:solidFill>
                <a:latin typeface="Consolas"/>
              </a:rPr>
              <a:t>RAMdeki</a:t>
            </a:r>
            <a:r>
              <a:rPr lang="en-US" sz="1100" b="1" i="1" dirty="0">
                <a:solidFill>
                  <a:srgbClr val="3399FF"/>
                </a:solidFill>
                <a:latin typeface="Consolas"/>
              </a:rPr>
              <a:t> </a:t>
            </a:r>
            <a:r>
              <a:rPr lang="en-US" sz="1100" b="1" i="1" dirty="0" err="1">
                <a:solidFill>
                  <a:srgbClr val="3399FF"/>
                </a:solidFill>
                <a:latin typeface="Consolas"/>
              </a:rPr>
              <a:t>adresini</a:t>
            </a:r>
            <a:r>
              <a:rPr lang="en-US" sz="1100" b="1" i="1" dirty="0">
                <a:solidFill>
                  <a:srgbClr val="3399FF"/>
                </a:solidFill>
                <a:latin typeface="Consolas"/>
              </a:rPr>
              <a:t> </a:t>
            </a:r>
            <a:r>
              <a:rPr lang="en-US" sz="1100" b="1" i="1" dirty="0" err="1">
                <a:solidFill>
                  <a:srgbClr val="3399FF"/>
                </a:solidFill>
                <a:latin typeface="Consolas"/>
              </a:rPr>
              <a:t>aldi</a:t>
            </a:r>
            <a:r>
              <a:rPr lang="en-US" sz="1100" b="1" i="1" dirty="0">
                <a:solidFill>
                  <a:srgbClr val="3399FF"/>
                </a:solidFill>
                <a:latin typeface="Consolas"/>
              </a:rPr>
              <a:t>.</a:t>
            </a:r>
          </a:p>
          <a:p>
            <a:pPr>
              <a:lnSpc>
                <a:spcPct val="200000"/>
              </a:lnSpc>
              <a:buNone/>
            </a:pPr>
            <a:r>
              <a:rPr lang="en-US" sz="1100" dirty="0">
                <a:solidFill>
                  <a:srgbClr val="000000"/>
                </a:solidFill>
                <a:latin typeface="Consolas"/>
              </a:rPr>
              <a:t>	</a:t>
            </a:r>
            <a:r>
              <a:rPr lang="en-US" sz="1100" dirty="0" err="1">
                <a:solidFill>
                  <a:srgbClr val="000000"/>
                </a:solidFill>
                <a:latin typeface="Consolas"/>
              </a:rPr>
              <a:t>printf</a:t>
            </a:r>
            <a:r>
              <a:rPr lang="en-US" sz="1100" b="1" dirty="0">
                <a:solidFill>
                  <a:srgbClr val="FF0000"/>
                </a:solidFill>
                <a:latin typeface="Consolas"/>
              </a:rPr>
              <a:t>(</a:t>
            </a:r>
            <a:r>
              <a:rPr lang="en-US" sz="1100" b="1" dirty="0">
                <a:solidFill>
                  <a:srgbClr val="0000FF"/>
                </a:solidFill>
                <a:latin typeface="Consolas"/>
              </a:rPr>
              <a:t>"%d\n"</a:t>
            </a:r>
            <a:r>
              <a:rPr lang="en-US" sz="1100" b="1" dirty="0">
                <a:solidFill>
                  <a:srgbClr val="FF0000"/>
                </a:solidFill>
                <a:latin typeface="Consolas"/>
              </a:rPr>
              <a:t>,</a:t>
            </a:r>
            <a:r>
              <a:rPr lang="en-US" sz="1100" b="1" dirty="0">
                <a:solidFill>
                  <a:srgbClr val="000000"/>
                </a:solidFill>
                <a:latin typeface="Consolas"/>
              </a:rPr>
              <a:t> </a:t>
            </a:r>
            <a:r>
              <a:rPr lang="en-US" sz="1100" b="1" dirty="0" err="1">
                <a:solidFill>
                  <a:srgbClr val="000000"/>
                </a:solidFill>
                <a:latin typeface="Consolas"/>
              </a:rPr>
              <a:t>ptr</a:t>
            </a:r>
            <a:r>
              <a:rPr lang="en-US" sz="1100" b="1" dirty="0">
                <a:solidFill>
                  <a:srgbClr val="FF0000"/>
                </a:solidFill>
                <a:latin typeface="Consolas"/>
              </a:rPr>
              <a:t>);</a:t>
            </a:r>
            <a:r>
              <a:rPr lang="en-US" sz="1100" b="1" dirty="0">
                <a:solidFill>
                  <a:srgbClr val="000000"/>
                </a:solidFill>
                <a:latin typeface="Consolas"/>
              </a:rPr>
              <a:t> </a:t>
            </a:r>
            <a:r>
              <a:rPr lang="en-US" sz="1100" b="1" i="1" dirty="0">
                <a:solidFill>
                  <a:srgbClr val="3399FF"/>
                </a:solidFill>
                <a:latin typeface="Consolas"/>
              </a:rPr>
              <a:t>//</a:t>
            </a:r>
            <a:r>
              <a:rPr lang="en-US" sz="1100" b="1" i="1" dirty="0" err="1">
                <a:solidFill>
                  <a:srgbClr val="3399FF"/>
                </a:solidFill>
                <a:latin typeface="Consolas"/>
              </a:rPr>
              <a:t>ptr'nin</a:t>
            </a:r>
            <a:r>
              <a:rPr lang="en-US" sz="1100" b="1" i="1" dirty="0">
                <a:solidFill>
                  <a:srgbClr val="3399FF"/>
                </a:solidFill>
                <a:latin typeface="Consolas"/>
              </a:rPr>
              <a:t> </a:t>
            </a:r>
            <a:r>
              <a:rPr lang="en-US" sz="1100" b="1" i="1" dirty="0" err="1">
                <a:solidFill>
                  <a:srgbClr val="3399FF"/>
                </a:solidFill>
                <a:latin typeface="Consolas"/>
              </a:rPr>
              <a:t>değeri</a:t>
            </a:r>
            <a:r>
              <a:rPr lang="en-US" sz="1100" b="1" i="1" dirty="0">
                <a:solidFill>
                  <a:srgbClr val="3399FF"/>
                </a:solidFill>
                <a:latin typeface="Consolas"/>
              </a:rPr>
              <a:t> </a:t>
            </a:r>
            <a:r>
              <a:rPr lang="en-US" sz="1100" b="1" i="1" dirty="0" err="1">
                <a:solidFill>
                  <a:srgbClr val="3399FF"/>
                </a:solidFill>
                <a:latin typeface="Consolas"/>
              </a:rPr>
              <a:t>ekrana</a:t>
            </a:r>
            <a:r>
              <a:rPr lang="en-US" sz="1100" b="1" i="1" dirty="0">
                <a:solidFill>
                  <a:srgbClr val="3399FF"/>
                </a:solidFill>
                <a:latin typeface="Consolas"/>
              </a:rPr>
              <a:t> </a:t>
            </a:r>
            <a:r>
              <a:rPr lang="en-US" sz="1100" b="1" i="1" dirty="0" err="1">
                <a:solidFill>
                  <a:srgbClr val="3399FF"/>
                </a:solidFill>
                <a:latin typeface="Consolas"/>
              </a:rPr>
              <a:t>yazdirildi</a:t>
            </a:r>
            <a:r>
              <a:rPr lang="en-US" sz="1100" b="1" i="1" dirty="0">
                <a:solidFill>
                  <a:srgbClr val="3399FF"/>
                </a:solidFill>
                <a:latin typeface="Consolas"/>
              </a:rPr>
              <a:t>.</a:t>
            </a:r>
          </a:p>
          <a:p>
            <a:pPr>
              <a:lnSpc>
                <a:spcPct val="200000"/>
              </a:lnSpc>
              <a:buNone/>
            </a:pPr>
            <a:r>
              <a:rPr lang="en-US" sz="1100" dirty="0">
                <a:solidFill>
                  <a:srgbClr val="000000"/>
                </a:solidFill>
                <a:latin typeface="Consolas"/>
              </a:rPr>
              <a:t>	</a:t>
            </a:r>
            <a:r>
              <a:rPr lang="en-US" sz="1100" dirty="0" err="1">
                <a:solidFill>
                  <a:srgbClr val="000000"/>
                </a:solidFill>
                <a:latin typeface="Consolas"/>
              </a:rPr>
              <a:t>printf</a:t>
            </a:r>
            <a:r>
              <a:rPr lang="en-US" sz="1100" b="1" dirty="0">
                <a:solidFill>
                  <a:srgbClr val="FF0000"/>
                </a:solidFill>
                <a:latin typeface="Consolas"/>
              </a:rPr>
              <a:t>(</a:t>
            </a:r>
            <a:r>
              <a:rPr lang="en-US" sz="1100" b="1" dirty="0">
                <a:solidFill>
                  <a:srgbClr val="0000FF"/>
                </a:solidFill>
                <a:latin typeface="Consolas"/>
              </a:rPr>
              <a:t>"%d\n"</a:t>
            </a:r>
            <a:r>
              <a:rPr lang="en-US" sz="1100" b="1" dirty="0">
                <a:solidFill>
                  <a:srgbClr val="FF0000"/>
                </a:solidFill>
                <a:latin typeface="Consolas"/>
              </a:rPr>
              <a:t>,</a:t>
            </a:r>
            <a:r>
              <a:rPr lang="en-US" sz="1100" b="1" dirty="0">
                <a:solidFill>
                  <a:srgbClr val="000000"/>
                </a:solidFill>
                <a:latin typeface="Consolas"/>
              </a:rPr>
              <a:t> </a:t>
            </a:r>
            <a:r>
              <a:rPr lang="en-US" sz="1100" b="1" dirty="0" err="1">
                <a:solidFill>
                  <a:srgbClr val="000000"/>
                </a:solidFill>
                <a:latin typeface="Consolas"/>
              </a:rPr>
              <a:t>sayi</a:t>
            </a:r>
            <a:r>
              <a:rPr lang="en-US" sz="1100" b="1" dirty="0">
                <a:solidFill>
                  <a:srgbClr val="FF0000"/>
                </a:solidFill>
                <a:latin typeface="Consolas"/>
              </a:rPr>
              <a:t>);</a:t>
            </a:r>
            <a:r>
              <a:rPr lang="en-US" sz="1100" b="1" dirty="0">
                <a:solidFill>
                  <a:srgbClr val="000000"/>
                </a:solidFill>
                <a:latin typeface="Consolas"/>
              </a:rPr>
              <a:t> </a:t>
            </a:r>
            <a:r>
              <a:rPr lang="en-US" sz="1100" b="1" i="1" dirty="0">
                <a:solidFill>
                  <a:srgbClr val="3399FF"/>
                </a:solidFill>
                <a:latin typeface="Consolas"/>
              </a:rPr>
              <a:t>//</a:t>
            </a:r>
            <a:r>
              <a:rPr lang="en-US" sz="1100" b="1" i="1" dirty="0" err="1">
                <a:solidFill>
                  <a:srgbClr val="3399FF"/>
                </a:solidFill>
                <a:latin typeface="Consolas"/>
              </a:rPr>
              <a:t>sayi</a:t>
            </a:r>
            <a:r>
              <a:rPr lang="en-US" sz="1100" b="1" i="1" dirty="0">
                <a:solidFill>
                  <a:srgbClr val="3399FF"/>
                </a:solidFill>
                <a:latin typeface="Consolas"/>
              </a:rPr>
              <a:t> </a:t>
            </a:r>
            <a:r>
              <a:rPr lang="en-US" sz="1100" b="1" i="1" dirty="0" err="1">
                <a:solidFill>
                  <a:srgbClr val="3399FF"/>
                </a:solidFill>
                <a:latin typeface="Consolas"/>
              </a:rPr>
              <a:t>değişkeninin</a:t>
            </a:r>
            <a:r>
              <a:rPr lang="en-US" sz="1100" b="1" i="1" dirty="0">
                <a:solidFill>
                  <a:srgbClr val="3399FF"/>
                </a:solidFill>
                <a:latin typeface="Consolas"/>
              </a:rPr>
              <a:t> </a:t>
            </a:r>
            <a:r>
              <a:rPr lang="en-US" sz="1100" b="1" i="1" dirty="0" err="1">
                <a:solidFill>
                  <a:srgbClr val="3399FF"/>
                </a:solidFill>
                <a:latin typeface="Consolas"/>
              </a:rPr>
              <a:t>değerini</a:t>
            </a:r>
            <a:r>
              <a:rPr lang="en-US" sz="1100" b="1" i="1" dirty="0">
                <a:solidFill>
                  <a:srgbClr val="3399FF"/>
                </a:solidFill>
                <a:latin typeface="Consolas"/>
              </a:rPr>
              <a:t> </a:t>
            </a:r>
            <a:r>
              <a:rPr lang="en-US" sz="1100" b="1" i="1" dirty="0" err="1">
                <a:solidFill>
                  <a:srgbClr val="3399FF"/>
                </a:solidFill>
                <a:latin typeface="Consolas"/>
              </a:rPr>
              <a:t>yazdırır</a:t>
            </a:r>
            <a:r>
              <a:rPr lang="en-US" sz="1100" b="1" i="1" dirty="0">
                <a:solidFill>
                  <a:srgbClr val="3399FF"/>
                </a:solidFill>
                <a:latin typeface="Consolas"/>
              </a:rPr>
              <a:t>.</a:t>
            </a:r>
          </a:p>
          <a:p>
            <a:pPr>
              <a:lnSpc>
                <a:spcPct val="200000"/>
              </a:lnSpc>
              <a:buNone/>
            </a:pPr>
            <a:r>
              <a:rPr lang="en-US" sz="1100" dirty="0">
                <a:solidFill>
                  <a:srgbClr val="000000"/>
                </a:solidFill>
                <a:latin typeface="Consolas"/>
              </a:rPr>
              <a:t>	</a:t>
            </a:r>
            <a:r>
              <a:rPr lang="en-US" sz="1100" dirty="0" err="1">
                <a:solidFill>
                  <a:srgbClr val="000000"/>
                </a:solidFill>
                <a:latin typeface="Consolas"/>
              </a:rPr>
              <a:t>printf</a:t>
            </a:r>
            <a:r>
              <a:rPr lang="en-US" sz="1100" b="1" dirty="0">
                <a:solidFill>
                  <a:srgbClr val="FF0000"/>
                </a:solidFill>
                <a:latin typeface="Consolas"/>
              </a:rPr>
              <a:t>(</a:t>
            </a:r>
            <a:r>
              <a:rPr lang="en-US" sz="1100" b="1" dirty="0">
                <a:solidFill>
                  <a:srgbClr val="0000FF"/>
                </a:solidFill>
                <a:latin typeface="Consolas"/>
              </a:rPr>
              <a:t>"%d\n"</a:t>
            </a:r>
            <a:r>
              <a:rPr lang="en-US" sz="1100" b="1" dirty="0">
                <a:solidFill>
                  <a:srgbClr val="FF0000"/>
                </a:solidFill>
                <a:latin typeface="Consolas"/>
              </a:rPr>
              <a:t>,</a:t>
            </a:r>
            <a:r>
              <a:rPr lang="en-US" sz="1100" b="1" dirty="0">
                <a:solidFill>
                  <a:srgbClr val="000000"/>
                </a:solidFill>
                <a:latin typeface="Consolas"/>
              </a:rPr>
              <a:t> </a:t>
            </a:r>
            <a:r>
              <a:rPr lang="en-US" sz="1100" b="1" dirty="0">
                <a:solidFill>
                  <a:srgbClr val="FF0000"/>
                </a:solidFill>
                <a:latin typeface="Consolas"/>
              </a:rPr>
              <a:t>*</a:t>
            </a:r>
            <a:r>
              <a:rPr lang="en-US" sz="1100" b="1" dirty="0" err="1">
                <a:solidFill>
                  <a:srgbClr val="000000"/>
                </a:solidFill>
                <a:latin typeface="Consolas"/>
              </a:rPr>
              <a:t>ptr</a:t>
            </a:r>
            <a:r>
              <a:rPr lang="en-US" sz="1100" b="1" dirty="0">
                <a:solidFill>
                  <a:srgbClr val="FF0000"/>
                </a:solidFill>
                <a:latin typeface="Consolas"/>
              </a:rPr>
              <a:t>);</a:t>
            </a:r>
            <a:r>
              <a:rPr lang="en-US" sz="1100" b="1" dirty="0">
                <a:solidFill>
                  <a:srgbClr val="000000"/>
                </a:solidFill>
                <a:latin typeface="Consolas"/>
              </a:rPr>
              <a:t> </a:t>
            </a:r>
            <a:r>
              <a:rPr lang="en-US" sz="1100" b="1" i="1" dirty="0">
                <a:solidFill>
                  <a:srgbClr val="3399FF"/>
                </a:solidFill>
                <a:latin typeface="Consolas"/>
              </a:rPr>
              <a:t>//</a:t>
            </a:r>
            <a:r>
              <a:rPr lang="en-US" sz="1100" b="1" i="1" dirty="0" err="1">
                <a:solidFill>
                  <a:srgbClr val="3399FF"/>
                </a:solidFill>
                <a:latin typeface="Consolas"/>
              </a:rPr>
              <a:t>ptr'nin</a:t>
            </a:r>
            <a:r>
              <a:rPr lang="en-US" sz="1100" b="1" i="1" dirty="0">
                <a:solidFill>
                  <a:srgbClr val="3399FF"/>
                </a:solidFill>
                <a:latin typeface="Consolas"/>
              </a:rPr>
              <a:t> </a:t>
            </a:r>
            <a:r>
              <a:rPr lang="en-US" sz="1100" b="1" i="1" dirty="0" err="1">
                <a:solidFill>
                  <a:srgbClr val="3399FF"/>
                </a:solidFill>
                <a:latin typeface="Consolas"/>
              </a:rPr>
              <a:t>işaret</a:t>
            </a:r>
            <a:r>
              <a:rPr lang="en-US" sz="1100" b="1" i="1" dirty="0">
                <a:solidFill>
                  <a:srgbClr val="3399FF"/>
                </a:solidFill>
                <a:latin typeface="Consolas"/>
              </a:rPr>
              <a:t> </a:t>
            </a:r>
            <a:r>
              <a:rPr lang="en-US" sz="1100" b="1" i="1" dirty="0" err="1">
                <a:solidFill>
                  <a:srgbClr val="3399FF"/>
                </a:solidFill>
                <a:latin typeface="Consolas"/>
              </a:rPr>
              <a:t>ettiği</a:t>
            </a:r>
            <a:r>
              <a:rPr lang="en-US" sz="1100" b="1" i="1" dirty="0">
                <a:solidFill>
                  <a:srgbClr val="3399FF"/>
                </a:solidFill>
                <a:latin typeface="Consolas"/>
              </a:rPr>
              <a:t> </a:t>
            </a:r>
            <a:r>
              <a:rPr lang="en-US" sz="1100" b="1" i="1" dirty="0" err="1">
                <a:solidFill>
                  <a:srgbClr val="3399FF"/>
                </a:solidFill>
                <a:latin typeface="Consolas"/>
              </a:rPr>
              <a:t>yeri</a:t>
            </a:r>
            <a:r>
              <a:rPr lang="en-US" sz="1100" b="1" i="1" dirty="0">
                <a:solidFill>
                  <a:srgbClr val="3399FF"/>
                </a:solidFill>
                <a:latin typeface="Consolas"/>
              </a:rPr>
              <a:t> (</a:t>
            </a:r>
            <a:r>
              <a:rPr lang="en-US" sz="1100" b="1" i="1" dirty="0" err="1">
                <a:solidFill>
                  <a:srgbClr val="3399FF"/>
                </a:solidFill>
                <a:latin typeface="Consolas"/>
              </a:rPr>
              <a:t>sayi'yi</a:t>
            </a:r>
            <a:r>
              <a:rPr lang="en-US" sz="1100" b="1" i="1" dirty="0">
                <a:solidFill>
                  <a:srgbClr val="3399FF"/>
                </a:solidFill>
                <a:latin typeface="Consolas"/>
              </a:rPr>
              <a:t>) </a:t>
            </a:r>
            <a:r>
              <a:rPr lang="en-US" sz="1100" b="1" i="1" dirty="0" err="1">
                <a:solidFill>
                  <a:srgbClr val="3399FF"/>
                </a:solidFill>
                <a:latin typeface="Consolas"/>
              </a:rPr>
              <a:t>yazdırır</a:t>
            </a:r>
            <a:r>
              <a:rPr lang="en-US" sz="1100" b="1" i="1" dirty="0">
                <a:solidFill>
                  <a:srgbClr val="3399FF"/>
                </a:solidFill>
                <a:latin typeface="Consolas"/>
              </a:rPr>
              <a:t>.</a:t>
            </a:r>
          </a:p>
          <a:p>
            <a:pPr>
              <a:lnSpc>
                <a:spcPct val="200000"/>
              </a:lnSpc>
              <a:buNone/>
            </a:pPr>
            <a:r>
              <a:rPr lang="en-US" sz="1100" dirty="0">
                <a:solidFill>
                  <a:srgbClr val="000000"/>
                </a:solidFill>
                <a:latin typeface="Consolas"/>
              </a:rPr>
              <a:t>	</a:t>
            </a:r>
            <a:r>
              <a:rPr lang="en-US" sz="1100" i="1" dirty="0">
                <a:solidFill>
                  <a:srgbClr val="3399FF"/>
                </a:solidFill>
                <a:latin typeface="Consolas"/>
              </a:rPr>
              <a:t>// </a:t>
            </a:r>
            <a:r>
              <a:rPr lang="en-US" sz="1100" i="1" dirty="0" err="1">
                <a:solidFill>
                  <a:srgbClr val="3399FF"/>
                </a:solidFill>
                <a:latin typeface="Consolas"/>
              </a:rPr>
              <a:t>Uyar</a:t>
            </a:r>
            <a:r>
              <a:rPr lang="tr-TR" sz="1100" i="1" dirty="0">
                <a:solidFill>
                  <a:srgbClr val="3399FF"/>
                </a:solidFill>
                <a:latin typeface="Consolas"/>
              </a:rPr>
              <a:t>ı</a:t>
            </a:r>
            <a:r>
              <a:rPr lang="en-US" sz="1100" i="1" dirty="0">
                <a:solidFill>
                  <a:srgbClr val="3399FF"/>
                </a:solidFill>
                <a:latin typeface="Consolas"/>
              </a:rPr>
              <a:t> </a:t>
            </a:r>
            <a:r>
              <a:rPr lang="en-US" sz="1100" i="1" dirty="0" err="1">
                <a:solidFill>
                  <a:srgbClr val="3399FF"/>
                </a:solidFill>
                <a:latin typeface="Consolas"/>
              </a:rPr>
              <a:t>vermemesi</a:t>
            </a:r>
            <a:r>
              <a:rPr lang="en-US" sz="1100" i="1" dirty="0">
                <a:solidFill>
                  <a:srgbClr val="3399FF"/>
                </a:solidFill>
                <a:latin typeface="Consolas"/>
              </a:rPr>
              <a:t> </a:t>
            </a:r>
            <a:r>
              <a:rPr lang="en-US" sz="1100" i="1" dirty="0" err="1">
                <a:solidFill>
                  <a:srgbClr val="3399FF"/>
                </a:solidFill>
                <a:latin typeface="Consolas"/>
              </a:rPr>
              <a:t>i</a:t>
            </a:r>
            <a:r>
              <a:rPr lang="tr-TR" sz="1100" i="1" dirty="0">
                <a:solidFill>
                  <a:srgbClr val="3399FF"/>
                </a:solidFill>
                <a:latin typeface="Consolas"/>
              </a:rPr>
              <a:t>ç</a:t>
            </a:r>
            <a:r>
              <a:rPr lang="en-US" sz="1100" i="1" dirty="0">
                <a:solidFill>
                  <a:srgbClr val="3399FF"/>
                </a:solidFill>
                <a:latin typeface="Consolas"/>
              </a:rPr>
              <a:t>in </a:t>
            </a:r>
            <a:r>
              <a:rPr lang="en-US" sz="1100" i="1" dirty="0" err="1">
                <a:solidFill>
                  <a:srgbClr val="3399FF"/>
                </a:solidFill>
                <a:latin typeface="Consolas"/>
              </a:rPr>
              <a:t>i</a:t>
            </a:r>
            <a:r>
              <a:rPr lang="tr-TR" sz="1100" i="1" dirty="0">
                <a:solidFill>
                  <a:srgbClr val="3399FF"/>
                </a:solidFill>
                <a:latin typeface="Consolas"/>
              </a:rPr>
              <a:t>ş</a:t>
            </a:r>
            <a:r>
              <a:rPr lang="en-US" sz="1100" i="1" dirty="0" err="1">
                <a:solidFill>
                  <a:srgbClr val="3399FF"/>
                </a:solidFill>
                <a:latin typeface="Consolas"/>
              </a:rPr>
              <a:t>aret</a:t>
            </a:r>
            <a:r>
              <a:rPr lang="tr-TR" sz="1100" i="1" dirty="0">
                <a:solidFill>
                  <a:srgbClr val="3399FF"/>
                </a:solidFill>
                <a:latin typeface="Consolas"/>
              </a:rPr>
              <a:t>ç</a:t>
            </a:r>
            <a:r>
              <a:rPr lang="en-US" sz="1100" i="1" dirty="0" err="1">
                <a:solidFill>
                  <a:srgbClr val="3399FF"/>
                </a:solidFill>
                <a:latin typeface="Consolas"/>
              </a:rPr>
              <a:t>ilerde</a:t>
            </a:r>
            <a:r>
              <a:rPr lang="en-US" sz="1100" i="1" dirty="0">
                <a:solidFill>
                  <a:srgbClr val="3399FF"/>
                </a:solidFill>
                <a:latin typeface="Consolas"/>
              </a:rPr>
              <a:t> %p </a:t>
            </a:r>
            <a:r>
              <a:rPr lang="en-US" sz="1100" i="1" dirty="0" err="1">
                <a:solidFill>
                  <a:srgbClr val="3399FF"/>
                </a:solidFill>
                <a:latin typeface="Consolas"/>
              </a:rPr>
              <a:t>kullan</a:t>
            </a:r>
            <a:r>
              <a:rPr lang="tr-TR" sz="1100" i="1" dirty="0">
                <a:solidFill>
                  <a:srgbClr val="3399FF"/>
                </a:solidFill>
                <a:latin typeface="Consolas"/>
              </a:rPr>
              <a:t>ı</a:t>
            </a:r>
            <a:r>
              <a:rPr lang="en-US" sz="1100" i="1" dirty="0">
                <a:solidFill>
                  <a:srgbClr val="3399FF"/>
                </a:solidFill>
                <a:latin typeface="Consolas"/>
              </a:rPr>
              <a:t>l</a:t>
            </a:r>
            <a:r>
              <a:rPr lang="tr-TR" sz="1100" i="1" dirty="0">
                <a:solidFill>
                  <a:srgbClr val="3399FF"/>
                </a:solidFill>
                <a:latin typeface="Consolas"/>
              </a:rPr>
              <a:t>ı</a:t>
            </a:r>
            <a:r>
              <a:rPr lang="en-US" sz="1100" i="1" dirty="0">
                <a:solidFill>
                  <a:srgbClr val="3399FF"/>
                </a:solidFill>
                <a:latin typeface="Consolas"/>
              </a:rPr>
              <a:t>r.</a:t>
            </a:r>
          </a:p>
          <a:p>
            <a:pPr>
              <a:lnSpc>
                <a:spcPct val="200000"/>
              </a:lnSpc>
              <a:buNone/>
            </a:pPr>
            <a:r>
              <a:rPr lang="en-US" sz="1100" dirty="0">
                <a:solidFill>
                  <a:srgbClr val="000000"/>
                </a:solidFill>
                <a:latin typeface="Consolas"/>
              </a:rPr>
              <a:t>	</a:t>
            </a:r>
            <a:r>
              <a:rPr lang="en-US" sz="1100" i="1" dirty="0">
                <a:solidFill>
                  <a:srgbClr val="3399FF"/>
                </a:solidFill>
                <a:latin typeface="Consolas"/>
              </a:rPr>
              <a:t>// </a:t>
            </a:r>
            <a:r>
              <a:rPr lang="en-US" sz="1100" i="1" dirty="0" err="1">
                <a:solidFill>
                  <a:srgbClr val="3399FF"/>
                </a:solidFill>
                <a:latin typeface="Consolas"/>
              </a:rPr>
              <a:t>Ancak</a:t>
            </a:r>
            <a:r>
              <a:rPr lang="en-US" sz="1100" i="1" dirty="0">
                <a:solidFill>
                  <a:srgbClr val="3399FF"/>
                </a:solidFill>
                <a:latin typeface="Consolas"/>
              </a:rPr>
              <a:t> say</a:t>
            </a:r>
            <a:r>
              <a:rPr lang="tr-TR" sz="1100" i="1" dirty="0">
                <a:solidFill>
                  <a:srgbClr val="3399FF"/>
                </a:solidFill>
                <a:latin typeface="Consolas"/>
              </a:rPr>
              <a:t>ı</a:t>
            </a:r>
            <a:r>
              <a:rPr lang="en-US" sz="1100" i="1" dirty="0" err="1">
                <a:solidFill>
                  <a:srgbClr val="3399FF"/>
                </a:solidFill>
                <a:latin typeface="Consolas"/>
              </a:rPr>
              <a:t>sal</a:t>
            </a:r>
            <a:r>
              <a:rPr lang="en-US" sz="1100" i="1" dirty="0">
                <a:solidFill>
                  <a:srgbClr val="3399FF"/>
                </a:solidFill>
                <a:latin typeface="Consolas"/>
              </a:rPr>
              <a:t> de</a:t>
            </a:r>
            <a:r>
              <a:rPr lang="tr-TR" sz="1100" i="1" dirty="0">
                <a:solidFill>
                  <a:srgbClr val="3399FF"/>
                </a:solidFill>
                <a:latin typeface="Consolas"/>
              </a:rPr>
              <a:t>ğ</a:t>
            </a:r>
            <a:r>
              <a:rPr lang="en-US" sz="1100" i="1" dirty="0" err="1">
                <a:solidFill>
                  <a:srgbClr val="3399FF"/>
                </a:solidFill>
                <a:latin typeface="Consolas"/>
              </a:rPr>
              <a:t>erini</a:t>
            </a:r>
            <a:r>
              <a:rPr lang="en-US" sz="1100" i="1" dirty="0">
                <a:solidFill>
                  <a:srgbClr val="3399FF"/>
                </a:solidFill>
                <a:latin typeface="Consolas"/>
              </a:rPr>
              <a:t> </a:t>
            </a:r>
            <a:r>
              <a:rPr lang="en-US" sz="1100" i="1" dirty="0" err="1">
                <a:solidFill>
                  <a:srgbClr val="3399FF"/>
                </a:solidFill>
                <a:latin typeface="Consolas"/>
              </a:rPr>
              <a:t>daha</a:t>
            </a:r>
            <a:r>
              <a:rPr lang="en-US" sz="1100" i="1" dirty="0">
                <a:solidFill>
                  <a:srgbClr val="3399FF"/>
                </a:solidFill>
                <a:latin typeface="Consolas"/>
              </a:rPr>
              <a:t> </a:t>
            </a:r>
            <a:r>
              <a:rPr lang="en-US" sz="1100" i="1" dirty="0" err="1">
                <a:solidFill>
                  <a:srgbClr val="3399FF"/>
                </a:solidFill>
                <a:latin typeface="Consolas"/>
              </a:rPr>
              <a:t>rahat</a:t>
            </a:r>
            <a:r>
              <a:rPr lang="en-US" sz="1100" i="1" dirty="0">
                <a:solidFill>
                  <a:srgbClr val="3399FF"/>
                </a:solidFill>
                <a:latin typeface="Consolas"/>
              </a:rPr>
              <a:t> </a:t>
            </a:r>
            <a:r>
              <a:rPr lang="en-US" sz="1100" i="1" dirty="0" err="1">
                <a:solidFill>
                  <a:srgbClr val="3399FF"/>
                </a:solidFill>
                <a:latin typeface="Consolas"/>
              </a:rPr>
              <a:t>yorumlamak</a:t>
            </a:r>
            <a:r>
              <a:rPr lang="en-US" sz="1100" i="1" dirty="0">
                <a:solidFill>
                  <a:srgbClr val="3399FF"/>
                </a:solidFill>
                <a:latin typeface="Consolas"/>
              </a:rPr>
              <a:t> </a:t>
            </a:r>
            <a:r>
              <a:rPr lang="en-US" sz="1100" i="1" dirty="0" err="1">
                <a:solidFill>
                  <a:srgbClr val="3399FF"/>
                </a:solidFill>
                <a:latin typeface="Consolas"/>
              </a:rPr>
              <a:t>i</a:t>
            </a:r>
            <a:r>
              <a:rPr lang="tr-TR" sz="1100" i="1" dirty="0">
                <a:solidFill>
                  <a:srgbClr val="3399FF"/>
                </a:solidFill>
                <a:latin typeface="Consolas"/>
              </a:rPr>
              <a:t>ç</a:t>
            </a:r>
            <a:r>
              <a:rPr lang="en-US" sz="1100" i="1" dirty="0">
                <a:solidFill>
                  <a:srgbClr val="3399FF"/>
                </a:solidFill>
                <a:latin typeface="Consolas"/>
              </a:rPr>
              <a:t>in</a:t>
            </a:r>
          </a:p>
          <a:p>
            <a:pPr>
              <a:lnSpc>
                <a:spcPct val="200000"/>
              </a:lnSpc>
              <a:buNone/>
            </a:pPr>
            <a:r>
              <a:rPr lang="en-US" sz="1100" dirty="0">
                <a:solidFill>
                  <a:srgbClr val="000000"/>
                </a:solidFill>
                <a:latin typeface="Consolas"/>
              </a:rPr>
              <a:t>	</a:t>
            </a:r>
            <a:r>
              <a:rPr lang="en-US" sz="1100" i="1" dirty="0">
                <a:solidFill>
                  <a:srgbClr val="3399FF"/>
                </a:solidFill>
                <a:latin typeface="Consolas"/>
              </a:rPr>
              <a:t>// </a:t>
            </a:r>
            <a:r>
              <a:rPr lang="en-US" sz="1100" i="1" dirty="0" err="1">
                <a:solidFill>
                  <a:srgbClr val="3399FF"/>
                </a:solidFill>
                <a:latin typeface="Consolas"/>
              </a:rPr>
              <a:t>derste</a:t>
            </a:r>
            <a:r>
              <a:rPr lang="en-US" sz="1100" i="1" dirty="0">
                <a:solidFill>
                  <a:srgbClr val="3399FF"/>
                </a:solidFill>
                <a:latin typeface="Consolas"/>
              </a:rPr>
              <a:t>, </a:t>
            </a:r>
            <a:r>
              <a:rPr lang="en-US" sz="1100" i="1" dirty="0" err="1">
                <a:solidFill>
                  <a:srgbClr val="3399FF"/>
                </a:solidFill>
                <a:latin typeface="Consolas"/>
              </a:rPr>
              <a:t>uyar</a:t>
            </a:r>
            <a:r>
              <a:rPr lang="tr-TR" sz="1100" i="1" dirty="0">
                <a:solidFill>
                  <a:srgbClr val="3399FF"/>
                </a:solidFill>
                <a:latin typeface="Consolas"/>
              </a:rPr>
              <a:t>ı</a:t>
            </a:r>
            <a:r>
              <a:rPr lang="en-US" sz="1100" i="1" dirty="0">
                <a:solidFill>
                  <a:srgbClr val="3399FF"/>
                </a:solidFill>
                <a:latin typeface="Consolas"/>
              </a:rPr>
              <a:t> </a:t>
            </a:r>
            <a:r>
              <a:rPr lang="en-US" sz="1100" i="1" dirty="0" err="1">
                <a:solidFill>
                  <a:srgbClr val="3399FF"/>
                </a:solidFill>
                <a:latin typeface="Consolas"/>
              </a:rPr>
              <a:t>vermesini</a:t>
            </a:r>
            <a:r>
              <a:rPr lang="en-US" sz="1100" i="1" dirty="0">
                <a:solidFill>
                  <a:srgbClr val="3399FF"/>
                </a:solidFill>
                <a:latin typeface="Consolas"/>
              </a:rPr>
              <a:t> g</a:t>
            </a:r>
            <a:r>
              <a:rPr lang="tr-TR" sz="1100" i="1" dirty="0">
                <a:solidFill>
                  <a:srgbClr val="3399FF"/>
                </a:solidFill>
                <a:latin typeface="Consolas"/>
              </a:rPr>
              <a:t>ö</a:t>
            </a:r>
            <a:r>
              <a:rPr lang="en-US" sz="1100" i="1" dirty="0" err="1">
                <a:solidFill>
                  <a:srgbClr val="3399FF"/>
                </a:solidFill>
                <a:latin typeface="Consolas"/>
              </a:rPr>
              <a:t>ze</a:t>
            </a:r>
            <a:r>
              <a:rPr lang="en-US" sz="1100" i="1" dirty="0">
                <a:solidFill>
                  <a:srgbClr val="3399FF"/>
                </a:solidFill>
                <a:latin typeface="Consolas"/>
              </a:rPr>
              <a:t> </a:t>
            </a:r>
            <a:r>
              <a:rPr lang="en-US" sz="1100" i="1" dirty="0" err="1">
                <a:solidFill>
                  <a:srgbClr val="3399FF"/>
                </a:solidFill>
                <a:latin typeface="Consolas"/>
              </a:rPr>
              <a:t>alarak</a:t>
            </a:r>
            <a:r>
              <a:rPr lang="en-US" sz="1100" i="1" dirty="0">
                <a:solidFill>
                  <a:srgbClr val="3399FF"/>
                </a:solidFill>
                <a:latin typeface="Consolas"/>
              </a:rPr>
              <a:t>, %d </a:t>
            </a:r>
            <a:r>
              <a:rPr lang="tr-TR" sz="1100" i="1" dirty="0">
                <a:solidFill>
                  <a:srgbClr val="3399FF"/>
                </a:solidFill>
                <a:latin typeface="Consolas"/>
              </a:rPr>
              <a:t>kullanıyoruz</a:t>
            </a:r>
            <a:r>
              <a:rPr lang="en-US" sz="1100" i="1" dirty="0">
                <a:solidFill>
                  <a:srgbClr val="3399FF"/>
                </a:solidFill>
                <a:latin typeface="Consolas"/>
              </a:rPr>
              <a:t>.</a:t>
            </a:r>
          </a:p>
          <a:p>
            <a:pPr>
              <a:lnSpc>
                <a:spcPct val="200000"/>
              </a:lnSpc>
              <a:buNone/>
            </a:pPr>
            <a:r>
              <a:rPr lang="en-US" sz="1100" dirty="0">
                <a:solidFill>
                  <a:srgbClr val="000000"/>
                </a:solidFill>
                <a:latin typeface="Consolas"/>
              </a:rPr>
              <a:t>    </a:t>
            </a:r>
            <a:r>
              <a:rPr lang="en-US" sz="1100" b="1" dirty="0">
                <a:solidFill>
                  <a:srgbClr val="000000"/>
                </a:solidFill>
                <a:latin typeface="Consolas"/>
              </a:rPr>
              <a:t>return </a:t>
            </a:r>
            <a:r>
              <a:rPr lang="en-US" sz="1100" b="1" dirty="0">
                <a:solidFill>
                  <a:srgbClr val="800080"/>
                </a:solidFill>
                <a:latin typeface="Consolas"/>
              </a:rPr>
              <a:t>0</a:t>
            </a:r>
            <a:r>
              <a:rPr lang="en-US" sz="1100" b="1" dirty="0">
                <a:solidFill>
                  <a:srgbClr val="FF0000"/>
                </a:solidFill>
                <a:latin typeface="Consolas"/>
              </a:rPr>
              <a:t>;</a:t>
            </a:r>
          </a:p>
          <a:p>
            <a:pPr>
              <a:lnSpc>
                <a:spcPct val="200000"/>
              </a:lnSpc>
              <a:buNone/>
            </a:pPr>
            <a:r>
              <a:rPr lang="en-US" sz="1100" b="1" dirty="0">
                <a:solidFill>
                  <a:srgbClr val="FF0000"/>
                </a:solidFill>
                <a:latin typeface="Consolas"/>
              </a:rPr>
              <a:t>}</a:t>
            </a:r>
          </a:p>
          <a:p>
            <a:endParaRPr lang="en-US" sz="800" b="1" dirty="0">
              <a:solidFill>
                <a:srgbClr val="FF0000"/>
              </a:solidFill>
              <a:latin typeface="Consolas"/>
            </a:endParaRPr>
          </a:p>
          <a:p>
            <a:pPr>
              <a:buNone/>
            </a:pPr>
            <a:endParaRPr lang="tr-TR" dirty="0"/>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5.ders sonu</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D44B02B-8F68-4CCB-8CDA-9AD0B4163D2E}"/>
              </a:ext>
            </a:extLst>
          </p:cNvPr>
          <p:cNvPicPr>
            <a:picLocks noChangeAspect="1"/>
          </p:cNvPicPr>
          <p:nvPr/>
        </p:nvPicPr>
        <p:blipFill>
          <a:blip r:embed="rId2" cstate="print"/>
          <a:stretch>
            <a:fillRect/>
          </a:stretch>
        </p:blipFill>
        <p:spPr>
          <a:xfrm>
            <a:off x="6286512" y="4324946"/>
            <a:ext cx="2533054" cy="2533054"/>
          </a:xfrm>
          <a:prstGeom prst="rect">
            <a:avLst/>
          </a:prstGeom>
        </p:spPr>
      </p:pic>
      <p:pic>
        <p:nvPicPr>
          <p:cNvPr id="7" name="6 Resim" descr="1_lOvVlLI91bXBK3sF3ryqNw.gif"/>
          <p:cNvPicPr>
            <a:picLocks noChangeAspect="1"/>
          </p:cNvPicPr>
          <p:nvPr/>
        </p:nvPicPr>
        <p:blipFill>
          <a:blip r:embed="rId3"/>
          <a:stretch>
            <a:fillRect/>
          </a:stretch>
        </p:blipFill>
        <p:spPr>
          <a:xfrm>
            <a:off x="5905504" y="1285860"/>
            <a:ext cx="3238496" cy="3238496"/>
          </a:xfrm>
          <a:prstGeom prst="rect">
            <a:avLst/>
          </a:prstGeom>
        </p:spPr>
      </p:pic>
      <p:sp>
        <p:nvSpPr>
          <p:cNvPr id="2" name="Unvan 1">
            <a:extLst>
              <a:ext uri="{FF2B5EF4-FFF2-40B4-BE49-F238E27FC236}">
                <a16:creationId xmlns:a16="http://schemas.microsoft.com/office/drawing/2014/main" id="{1234EB1E-76DC-4FD2-99D7-625B98A1221D}"/>
              </a:ext>
            </a:extLst>
          </p:cNvPr>
          <p:cNvSpPr>
            <a:spLocks noGrp="1"/>
          </p:cNvSpPr>
          <p:nvPr>
            <p:ph type="title"/>
          </p:nvPr>
        </p:nvSpPr>
        <p:spPr/>
        <p:txBody>
          <a:bodyPr>
            <a:normAutofit fontScale="90000"/>
          </a:bodyPr>
          <a:lstStyle/>
          <a:p>
            <a:r>
              <a:rPr lang="tr-TR" dirty="0"/>
              <a:t>Bilgisayarlarınızı açınız</a:t>
            </a:r>
            <a:br>
              <a:rPr lang="tr-TR" dirty="0"/>
            </a:br>
            <a:r>
              <a:rPr lang="tr-TR" dirty="0"/>
              <a:t>Birlikte kod yazma zamanı…</a:t>
            </a:r>
          </a:p>
        </p:txBody>
      </p:sp>
      <p:sp>
        <p:nvSpPr>
          <p:cNvPr id="3" name="İçerik Yer Tutucusu 2">
            <a:extLst>
              <a:ext uri="{FF2B5EF4-FFF2-40B4-BE49-F238E27FC236}">
                <a16:creationId xmlns:a16="http://schemas.microsoft.com/office/drawing/2014/main" id="{68A54AC2-35F7-44BD-9265-BFDCAF6F3CE3}"/>
              </a:ext>
            </a:extLst>
          </p:cNvPr>
          <p:cNvSpPr>
            <a:spLocks noGrp="1"/>
          </p:cNvSpPr>
          <p:nvPr>
            <p:ph sz="quarter" idx="1"/>
          </p:nvPr>
        </p:nvSpPr>
        <p:spPr/>
        <p:txBody>
          <a:bodyPr>
            <a:normAutofit/>
          </a:bodyPr>
          <a:lstStyle/>
          <a:p>
            <a:endParaRPr lang="tr-TR" dirty="0"/>
          </a:p>
          <a:p>
            <a:endParaRPr lang="tr-TR" dirty="0"/>
          </a:p>
        </p:txBody>
      </p:sp>
      <p:sp>
        <p:nvSpPr>
          <p:cNvPr id="6" name="2 İçerik Yer Tutucusu"/>
          <p:cNvSpPr txBox="1">
            <a:spLocks/>
          </p:cNvSpPr>
          <p:nvPr/>
        </p:nvSpPr>
        <p:spPr>
          <a:xfrm>
            <a:off x="609600" y="1371600"/>
            <a:ext cx="5676912" cy="4937760"/>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1" i="0" u="none" strike="noStrike" kern="1200" cap="none" spc="0" normalizeH="0" baseline="0" noProof="0" dirty="0">
                <a:ln>
                  <a:noFill/>
                </a:ln>
                <a:solidFill>
                  <a:srgbClr val="00B0F0"/>
                </a:solidFill>
                <a:effectLst/>
                <a:uLnTx/>
                <a:uFillTx/>
                <a:latin typeface="+mn-lt"/>
                <a:ea typeface="+mn-ea"/>
                <a:cs typeface="+mn-cs"/>
              </a:rPr>
              <a:t>ÖZYİNELEMELİ ŞEKİLDE </a:t>
            </a:r>
            <a:r>
              <a:rPr kumimoji="0" lang="tr-TR" sz="2600" i="0" u="none" strike="noStrike" kern="1200" cap="none" spc="0" normalizeH="0" baseline="0" noProof="0" dirty="0">
                <a:ln>
                  <a:noFill/>
                </a:ln>
                <a:effectLst/>
                <a:uLnTx/>
                <a:uFillTx/>
                <a:latin typeface="+mn-lt"/>
                <a:ea typeface="+mn-ea"/>
                <a:cs typeface="+mn-cs"/>
              </a:rPr>
              <a:t>çalışan bir fonksiyon yazınız.</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a:t>m</a:t>
            </a:r>
            <a:r>
              <a:rPr kumimoji="0" lang="tr-TR" sz="2600" i="0" u="none" strike="noStrike" kern="1200" cap="none" spc="0" normalizeH="0" baseline="0" noProof="0" dirty="0">
                <a:ln>
                  <a:noFill/>
                </a:ln>
                <a:effectLst/>
                <a:uLnTx/>
                <a:uFillTx/>
                <a:latin typeface="+mn-lt"/>
                <a:ea typeface="+mn-ea"/>
                <a:cs typeface="+mn-cs"/>
              </a:rPr>
              <a:t>ain'den kendisine gönderilen dizgiyi ve basılacak</a:t>
            </a:r>
            <a:r>
              <a:rPr kumimoji="0" lang="tr-TR" sz="2600" i="0" u="none" strike="noStrike" kern="1200" cap="none" spc="0" normalizeH="0" noProof="0" dirty="0">
                <a:ln>
                  <a:noFill/>
                </a:ln>
                <a:effectLst/>
                <a:uLnTx/>
                <a:uFillTx/>
                <a:latin typeface="+mn-lt"/>
                <a:ea typeface="+mn-ea"/>
                <a:cs typeface="+mn-cs"/>
              </a:rPr>
              <a:t> ilk harf indisini, </a:t>
            </a:r>
            <a:r>
              <a:rPr kumimoji="0" lang="tr-TR" sz="2600" i="0" u="none" strike="noStrike" kern="1200" cap="none" spc="0" normalizeH="0" baseline="0" noProof="0" dirty="0">
                <a:ln>
                  <a:noFill/>
                </a:ln>
                <a:effectLst/>
                <a:uLnTx/>
                <a:uFillTx/>
                <a:latin typeface="+mn-lt"/>
                <a:ea typeface="+mn-ea"/>
                <a:cs typeface="+mn-cs"/>
              </a:rPr>
              <a:t>bekletme süresini(milisaniye</a:t>
            </a:r>
            <a:r>
              <a:rPr kumimoji="0" lang="tr-TR" sz="2600" i="0" u="none" strike="noStrike" kern="1200" cap="none" spc="0" normalizeH="0" noProof="0" dirty="0">
                <a:ln>
                  <a:noFill/>
                </a:ln>
                <a:effectLst/>
                <a:uLnTx/>
                <a:uFillTx/>
                <a:latin typeface="+mn-lt"/>
                <a:ea typeface="+mn-ea"/>
                <a:cs typeface="+mn-cs"/>
              </a:rPr>
              <a:t> olarak)</a:t>
            </a:r>
            <a:r>
              <a:rPr kumimoji="0" lang="tr-TR" sz="2600" i="0" u="none" strike="noStrike" kern="1200" cap="none" spc="0" normalizeH="0" baseline="0" noProof="0" dirty="0">
                <a:ln>
                  <a:noFill/>
                </a:ln>
                <a:effectLst/>
                <a:uLnTx/>
                <a:uFillTx/>
                <a:latin typeface="+mn-lt"/>
                <a:ea typeface="+mn-ea"/>
                <a:cs typeface="+mn-cs"/>
              </a:rPr>
              <a:t> alır.</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a:t>Dizgiyi daktiloyla yazılıyormuş gibi ekrana yazdırır.</a:t>
            </a:r>
            <a:endParaRPr lang="tr-TR" sz="2300" dirty="0"/>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endParaRPr lang="tr-TR" sz="2300" dirty="0"/>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300" dirty="0"/>
              <a:t>Örn. daktilo("Merhaba", 3, 150);</a:t>
            </a:r>
            <a:r>
              <a:rPr lang="tr-TR" sz="2600" dirty="0"/>
              <a:t> ekrana 'h','a','b','a' harflerini aralarında 150 </a:t>
            </a:r>
            <a:r>
              <a:rPr lang="tr-TR" sz="2600" dirty="0" err="1"/>
              <a:t>ms</a:t>
            </a:r>
            <a:r>
              <a:rPr lang="tr-TR" sz="2600" dirty="0"/>
              <a:t> bekleyerek basar.</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a:t>EKSTRA: Yazdırma bittikten sonra sondan başa doğru tekrar yazdırma yapılsın.</a:t>
            </a:r>
            <a:endParaRPr lang="tr-TR" sz="2300" dirty="0"/>
          </a:p>
        </p:txBody>
      </p:sp>
    </p:spTree>
    <p:extLst>
      <p:ext uri="{BB962C8B-B14F-4D97-AF65-F5344CB8AC3E}">
        <p14:creationId xmlns:p14="http://schemas.microsoft.com/office/powerpoint/2010/main" val="2861786595"/>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normAutofit/>
          </a:bodyPr>
          <a:lstStyle/>
          <a:p>
            <a:pPr>
              <a:buNone/>
            </a:pPr>
            <a:r>
              <a:rPr lang="tr-TR" dirty="0"/>
              <a:t>	</a:t>
            </a:r>
            <a:r>
              <a:rPr lang="tr-TR" dirty="0" err="1"/>
              <a:t>int</a:t>
            </a:r>
            <a:r>
              <a:rPr lang="tr-TR" dirty="0"/>
              <a:t> c=10;</a:t>
            </a:r>
          </a:p>
          <a:p>
            <a:pPr>
              <a:buNone/>
            </a:pPr>
            <a:r>
              <a:rPr lang="tr-TR" dirty="0"/>
              <a:t>	</a:t>
            </a:r>
            <a:r>
              <a:rPr lang="tr-TR" dirty="0" err="1"/>
              <a:t>int</a:t>
            </a:r>
            <a:r>
              <a:rPr lang="tr-TR" dirty="0"/>
              <a:t> *d;</a:t>
            </a:r>
          </a:p>
          <a:p>
            <a:pPr>
              <a:buNone/>
            </a:pPr>
            <a:r>
              <a:rPr lang="tr-TR" dirty="0"/>
              <a:t>	d=&amp;c;</a:t>
            </a:r>
          </a:p>
          <a:p>
            <a:pPr>
              <a:buNone/>
            </a:pPr>
            <a:r>
              <a:rPr lang="tr-TR" dirty="0"/>
              <a:t>	</a:t>
            </a:r>
            <a:r>
              <a:rPr lang="tr-TR" dirty="0" err="1"/>
              <a:t>printf</a:t>
            </a:r>
            <a:r>
              <a:rPr lang="tr-TR" dirty="0"/>
              <a:t>("S:");</a:t>
            </a:r>
          </a:p>
          <a:p>
            <a:pPr>
              <a:buNone/>
            </a:pPr>
            <a:r>
              <a:rPr lang="tr-TR" dirty="0"/>
              <a:t>	</a:t>
            </a:r>
            <a:r>
              <a:rPr lang="tr-TR" dirty="0" err="1"/>
              <a:t>scanf</a:t>
            </a:r>
            <a:r>
              <a:rPr lang="tr-TR" dirty="0"/>
              <a:t>("%d", d);</a:t>
            </a:r>
          </a:p>
          <a:p>
            <a:pPr>
              <a:buNone/>
            </a:pPr>
            <a:r>
              <a:rPr lang="tr-TR" dirty="0"/>
              <a:t>	</a:t>
            </a:r>
            <a:r>
              <a:rPr lang="tr-TR" dirty="0" err="1"/>
              <a:t>printf</a:t>
            </a:r>
            <a:r>
              <a:rPr lang="tr-TR" dirty="0"/>
              <a:t>("C:%d", c**d);</a:t>
            </a:r>
          </a:p>
          <a:p>
            <a:pPr>
              <a:buNone/>
            </a:pPr>
            <a:endParaRPr lang="tr-TR" dirty="0"/>
          </a:p>
        </p:txBody>
      </p:sp>
      <p:pic>
        <p:nvPicPr>
          <p:cNvPr id="4" name="3 Resim" descr="soru.jpg"/>
          <p:cNvPicPr>
            <a:picLocks noChangeAspect="1"/>
          </p:cNvPicPr>
          <p:nvPr/>
        </p:nvPicPr>
        <p:blipFill>
          <a:blip r:embed="rId2"/>
          <a:stretch>
            <a:fillRect/>
          </a:stretch>
        </p:blipFill>
        <p:spPr>
          <a:xfrm>
            <a:off x="6715140" y="3286124"/>
            <a:ext cx="1785950" cy="1340610"/>
          </a:xfrm>
          <a:prstGeom prst="rect">
            <a:avLst/>
          </a:prstGeom>
        </p:spPr>
      </p:pic>
      <p:graphicFrame>
        <p:nvGraphicFramePr>
          <p:cNvPr id="5" name="4 Tablo"/>
          <p:cNvGraphicFramePr>
            <a:graphicFrameLocks noGrp="1"/>
          </p:cNvGraphicFramePr>
          <p:nvPr/>
        </p:nvGraphicFramePr>
        <p:xfrm>
          <a:off x="4143372" y="1857364"/>
          <a:ext cx="4405320" cy="1188720"/>
        </p:xfrm>
        <a:graphic>
          <a:graphicData uri="http://schemas.openxmlformats.org/drawingml/2006/table">
            <a:tbl>
              <a:tblPr firstRow="1" bandRow="1">
                <a:tableStyleId>{5940675A-B579-460E-94D1-54222C63F5DA}</a:tableStyleId>
              </a:tblPr>
              <a:tblGrid>
                <a:gridCol w="440532">
                  <a:extLst>
                    <a:ext uri="{9D8B030D-6E8A-4147-A177-3AD203B41FA5}">
                      <a16:colId xmlns:a16="http://schemas.microsoft.com/office/drawing/2014/main" val="20000"/>
                    </a:ext>
                  </a:extLst>
                </a:gridCol>
                <a:gridCol w="440532">
                  <a:extLst>
                    <a:ext uri="{9D8B030D-6E8A-4147-A177-3AD203B41FA5}">
                      <a16:colId xmlns:a16="http://schemas.microsoft.com/office/drawing/2014/main" val="20001"/>
                    </a:ext>
                  </a:extLst>
                </a:gridCol>
                <a:gridCol w="440532">
                  <a:extLst>
                    <a:ext uri="{9D8B030D-6E8A-4147-A177-3AD203B41FA5}">
                      <a16:colId xmlns:a16="http://schemas.microsoft.com/office/drawing/2014/main" val="20002"/>
                    </a:ext>
                  </a:extLst>
                </a:gridCol>
                <a:gridCol w="440532">
                  <a:extLst>
                    <a:ext uri="{9D8B030D-6E8A-4147-A177-3AD203B41FA5}">
                      <a16:colId xmlns:a16="http://schemas.microsoft.com/office/drawing/2014/main" val="20003"/>
                    </a:ext>
                  </a:extLst>
                </a:gridCol>
                <a:gridCol w="440532">
                  <a:extLst>
                    <a:ext uri="{9D8B030D-6E8A-4147-A177-3AD203B41FA5}">
                      <a16:colId xmlns:a16="http://schemas.microsoft.com/office/drawing/2014/main" val="20004"/>
                    </a:ext>
                  </a:extLst>
                </a:gridCol>
                <a:gridCol w="440532">
                  <a:extLst>
                    <a:ext uri="{9D8B030D-6E8A-4147-A177-3AD203B41FA5}">
                      <a16:colId xmlns:a16="http://schemas.microsoft.com/office/drawing/2014/main" val="20005"/>
                    </a:ext>
                  </a:extLst>
                </a:gridCol>
                <a:gridCol w="440532">
                  <a:extLst>
                    <a:ext uri="{9D8B030D-6E8A-4147-A177-3AD203B41FA5}">
                      <a16:colId xmlns:a16="http://schemas.microsoft.com/office/drawing/2014/main" val="20006"/>
                    </a:ext>
                  </a:extLst>
                </a:gridCol>
                <a:gridCol w="440532">
                  <a:extLst>
                    <a:ext uri="{9D8B030D-6E8A-4147-A177-3AD203B41FA5}">
                      <a16:colId xmlns:a16="http://schemas.microsoft.com/office/drawing/2014/main" val="20007"/>
                    </a:ext>
                  </a:extLst>
                </a:gridCol>
                <a:gridCol w="440532">
                  <a:extLst>
                    <a:ext uri="{9D8B030D-6E8A-4147-A177-3AD203B41FA5}">
                      <a16:colId xmlns:a16="http://schemas.microsoft.com/office/drawing/2014/main" val="20008"/>
                    </a:ext>
                  </a:extLst>
                </a:gridCol>
                <a:gridCol w="440532">
                  <a:extLst>
                    <a:ext uri="{9D8B030D-6E8A-4147-A177-3AD203B41FA5}">
                      <a16:colId xmlns:a16="http://schemas.microsoft.com/office/drawing/2014/main" val="20009"/>
                    </a:ext>
                  </a:extLst>
                </a:gridCol>
              </a:tblGrid>
              <a:tr h="309565">
                <a:tc>
                  <a:txBody>
                    <a:bodyPr/>
                    <a:lstStyle/>
                    <a:p>
                      <a:pPr algn="ctr"/>
                      <a:r>
                        <a:rPr lang="tr-TR" sz="2000" dirty="0"/>
                        <a:t>S</a:t>
                      </a:r>
                    </a:p>
                  </a:txBody>
                  <a:tcPr/>
                </a:tc>
                <a:tc>
                  <a:txBody>
                    <a:bodyPr/>
                    <a:lstStyle/>
                    <a:p>
                      <a:pPr algn="ctr"/>
                      <a:r>
                        <a:rPr lang="tr-TR" sz="2000" dirty="0"/>
                        <a:t>:</a:t>
                      </a:r>
                    </a:p>
                  </a:txBody>
                  <a:tcPr/>
                </a:tc>
                <a:tc>
                  <a:txBody>
                    <a:bodyPr/>
                    <a:lstStyle/>
                    <a:p>
                      <a:pPr algn="ctr"/>
                      <a:r>
                        <a:rPr lang="tr-TR" sz="2000" b="1" i="1" dirty="0"/>
                        <a:t>7</a:t>
                      </a:r>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extLst>
                  <a:ext uri="{0D108BD9-81ED-4DB2-BD59-A6C34878D82A}">
                    <a16:rowId xmlns:a16="http://schemas.microsoft.com/office/drawing/2014/main" val="10000"/>
                  </a:ext>
                </a:extLst>
              </a:tr>
              <a:tr h="309565">
                <a:tc>
                  <a:txBody>
                    <a:bodyPr/>
                    <a:lstStyle/>
                    <a:p>
                      <a:pPr algn="ctr"/>
                      <a:r>
                        <a:rPr lang="tr-TR" sz="2000" dirty="0"/>
                        <a:t>C</a:t>
                      </a:r>
                    </a:p>
                  </a:txBody>
                  <a:tcPr/>
                </a:tc>
                <a:tc>
                  <a:txBody>
                    <a:bodyPr/>
                    <a:lstStyle/>
                    <a:p>
                      <a:pPr algn="ctr"/>
                      <a:r>
                        <a:rPr lang="tr-TR" sz="2000" dirty="0"/>
                        <a:t>:</a:t>
                      </a:r>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extLst>
                  <a:ext uri="{0D108BD9-81ED-4DB2-BD59-A6C34878D82A}">
                    <a16:rowId xmlns:a16="http://schemas.microsoft.com/office/drawing/2014/main" val="10001"/>
                  </a:ext>
                </a:extLst>
              </a:tr>
              <a:tr h="309565">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extLst>
                  <a:ext uri="{0D108BD9-81ED-4DB2-BD59-A6C34878D82A}">
                    <a16:rowId xmlns:a16="http://schemas.microsoft.com/office/drawing/2014/main" val="10002"/>
                  </a:ext>
                </a:extLst>
              </a:tr>
            </a:tbl>
          </a:graphicData>
        </a:graphic>
      </p:graphicFrame>
      <p:sp>
        <p:nvSpPr>
          <p:cNvPr id="6" name="5 Metin kutusu"/>
          <p:cNvSpPr txBox="1"/>
          <p:nvPr/>
        </p:nvSpPr>
        <p:spPr>
          <a:xfrm>
            <a:off x="5214943" y="568091"/>
            <a:ext cx="35719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a:t>Verilen bu kısmı aynen kağıdınızdaki karelere geçirdikten sonra cevabınızı  yazarak ekran çıktısını oluşturunuz.</a:t>
            </a:r>
          </a:p>
        </p:txBody>
      </p:sp>
      <p:pic>
        <p:nvPicPr>
          <p:cNvPr id="2050" name="Picture 2"/>
          <p:cNvPicPr>
            <a:picLocks noChangeAspect="1" noChangeArrowheads="1"/>
          </p:cNvPicPr>
          <p:nvPr/>
        </p:nvPicPr>
        <p:blipFill>
          <a:blip r:embed="rId3"/>
          <a:srcRect r="95059" b="91211"/>
          <a:stretch>
            <a:fillRect/>
          </a:stretch>
        </p:blipFill>
        <p:spPr bwMode="auto">
          <a:xfrm>
            <a:off x="4214810" y="3571876"/>
            <a:ext cx="1928802" cy="1928826"/>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6.ders sonu</a:t>
            </a: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i="1" dirty="0"/>
              <a:t>Kötü değişkenler… </a:t>
            </a:r>
          </a:p>
        </p:txBody>
      </p:sp>
      <p:pic>
        <p:nvPicPr>
          <p:cNvPr id="4" name="3 İçerik Yer Tutucusu" descr="IMG_3226.JPG"/>
          <p:cNvPicPr>
            <a:picLocks noGrp="1" noChangeAspect="1"/>
          </p:cNvPicPr>
          <p:nvPr>
            <p:ph sz="quarter" idx="1"/>
          </p:nvPr>
        </p:nvPicPr>
        <p:blipFill>
          <a:blip r:embed="rId2" cstate="print"/>
          <a:stretch>
            <a:fillRect/>
          </a:stretch>
        </p:blipFill>
        <p:spPr>
          <a:xfrm>
            <a:off x="785786" y="1571612"/>
            <a:ext cx="6582833" cy="1412199"/>
          </a:xfrm>
        </p:spPr>
      </p:pic>
      <p:pic>
        <p:nvPicPr>
          <p:cNvPr id="5" name="3 İçerik Yer Tutucusu" descr="IMG_3226.JPG"/>
          <p:cNvPicPr>
            <a:picLocks noChangeAspect="1"/>
          </p:cNvPicPr>
          <p:nvPr/>
        </p:nvPicPr>
        <p:blipFill>
          <a:blip r:embed="rId3"/>
          <a:srcRect l="66198" t="25293"/>
          <a:stretch>
            <a:fillRect/>
          </a:stretch>
        </p:blipFill>
        <p:spPr>
          <a:xfrm>
            <a:off x="1428728" y="3286124"/>
            <a:ext cx="6026783" cy="2857520"/>
          </a:xfrm>
          <a:prstGeom prst="ellipse">
            <a:avLst/>
          </a:prstGeom>
          <a:ln>
            <a:noFill/>
          </a:ln>
          <a:effectLst>
            <a:softEdge rad="112500"/>
          </a:effectLst>
        </p:spPr>
      </p:pic>
      <p:sp>
        <p:nvSpPr>
          <p:cNvPr id="6" name="5 Sağ Ok"/>
          <p:cNvSpPr/>
          <p:nvPr/>
        </p:nvSpPr>
        <p:spPr>
          <a:xfrm rot="6698849">
            <a:off x="4949670" y="2752608"/>
            <a:ext cx="971246"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lstStyle/>
          <a:p>
            <a:r>
              <a:rPr lang="tr-TR" dirty="0"/>
              <a:t>Ek slaytlar derste değinilmeyen slaytlardır.</a:t>
            </a:r>
          </a:p>
          <a:p>
            <a:pPr lvl="1"/>
            <a:r>
              <a:rPr lang="tr-TR" dirty="0"/>
              <a:t>Derste değinilmemesinin nedeni, slaytlardan rahatlıkla anlaşılabilmesi, konunun pekiştirilmesi için alıştırmalar içermesi vs. olabilir.</a:t>
            </a:r>
          </a:p>
          <a:p>
            <a:r>
              <a:rPr lang="tr-TR" dirty="0"/>
              <a:t>Bunlar sınavlarda sorumlu olduğunuz slaytlardır.</a:t>
            </a:r>
          </a:p>
          <a:p>
            <a:pPr lvl="1"/>
            <a:r>
              <a:rPr lang="tr-TR" dirty="0"/>
              <a:t>Ancak derste değinilenler kadar öncelikli olarak sınavda yer almayabilirler.</a:t>
            </a: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 Alıştırması</a:t>
            </a:r>
          </a:p>
        </p:txBody>
      </p:sp>
      <p:sp>
        <p:nvSpPr>
          <p:cNvPr id="3" name="2 İçerik Yer Tutucusu"/>
          <p:cNvSpPr>
            <a:spLocks noGrp="1"/>
          </p:cNvSpPr>
          <p:nvPr>
            <p:ph sz="quarter" idx="1"/>
          </p:nvPr>
        </p:nvSpPr>
        <p:spPr/>
        <p:txBody>
          <a:bodyPr>
            <a:normAutofit/>
          </a:bodyPr>
          <a:lstStyle/>
          <a:p>
            <a:r>
              <a:rPr lang="tr-TR" dirty="0"/>
              <a:t>Özyinelemeli olarak kum saati çizdirebilir misiniz?</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İpucu:  fonksiyon iki parametre alacak.</a:t>
            </a:r>
          </a:p>
        </p:txBody>
      </p:sp>
      <p:sp>
        <p:nvSpPr>
          <p:cNvPr id="4" name="3 Dik Üçgen"/>
          <p:cNvSpPr/>
          <p:nvPr/>
        </p:nvSpPr>
        <p:spPr>
          <a:xfrm rot="13500000" flipV="1">
            <a:off x="3468031" y="1420732"/>
            <a:ext cx="191160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6" name="5 Dik Üçgen"/>
          <p:cNvSpPr/>
          <p:nvPr/>
        </p:nvSpPr>
        <p:spPr>
          <a:xfrm rot="8102859">
            <a:off x="3478618" y="4121111"/>
            <a:ext cx="191160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 Alıştırması</a:t>
            </a:r>
          </a:p>
        </p:txBody>
      </p:sp>
      <p:sp>
        <p:nvSpPr>
          <p:cNvPr id="3" name="2 İçerik Yer Tutucusu"/>
          <p:cNvSpPr>
            <a:spLocks noGrp="1"/>
          </p:cNvSpPr>
          <p:nvPr>
            <p:ph sz="quarter" idx="1"/>
          </p:nvPr>
        </p:nvSpPr>
        <p:spPr/>
        <p:txBody>
          <a:bodyPr>
            <a:normAutofit/>
          </a:bodyPr>
          <a:lstStyle/>
          <a:p>
            <a:r>
              <a:rPr lang="tr-TR" dirty="0"/>
              <a:t>Özyinelemeli olarak kum saati çizdirebilir misiniz?</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İpucu:  fonksiyon iki parametre alacak.</a:t>
            </a:r>
          </a:p>
        </p:txBody>
      </p:sp>
      <p:sp>
        <p:nvSpPr>
          <p:cNvPr id="4" name="3 Dik Üçgen"/>
          <p:cNvSpPr/>
          <p:nvPr/>
        </p:nvSpPr>
        <p:spPr>
          <a:xfrm rot="13500000" flipV="1">
            <a:off x="3468031" y="1420732"/>
            <a:ext cx="191160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6" name="5 Dik Üçgen"/>
          <p:cNvSpPr/>
          <p:nvPr/>
        </p:nvSpPr>
        <p:spPr>
          <a:xfrm rot="8102859">
            <a:off x="3478618" y="4121111"/>
            <a:ext cx="1911600" cy="1912513"/>
          </a:xfrm>
          <a:prstGeom prst="r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7" name="6 Yuvarlatılmış Dikdörtgen"/>
          <p:cNvSpPr/>
          <p:nvPr/>
        </p:nvSpPr>
        <p:spPr>
          <a:xfrm>
            <a:off x="6072198" y="2428868"/>
            <a:ext cx="2571768" cy="2643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a:t>Daha rahat anlaşılması için ikinci parametre olarak da bir karakter göndererek</a:t>
            </a:r>
          </a:p>
          <a:p>
            <a:pPr algn="ctr"/>
            <a:r>
              <a:rPr lang="tr-TR" sz="1600" dirty="0"/>
              <a:t>AAA</a:t>
            </a:r>
          </a:p>
          <a:p>
            <a:pPr algn="ctr"/>
            <a:r>
              <a:rPr lang="tr-TR" sz="1600" dirty="0"/>
              <a:t>BB</a:t>
            </a:r>
          </a:p>
          <a:p>
            <a:pPr algn="ctr"/>
            <a:r>
              <a:rPr lang="tr-TR" sz="1600" dirty="0"/>
              <a:t>C</a:t>
            </a:r>
          </a:p>
          <a:p>
            <a:pPr algn="ctr"/>
            <a:r>
              <a:rPr lang="tr-TR" sz="1600" dirty="0"/>
              <a:t>BB</a:t>
            </a:r>
          </a:p>
          <a:p>
            <a:pPr algn="ctr"/>
            <a:r>
              <a:rPr lang="tr-TR" sz="1600" dirty="0"/>
              <a:t>AAA</a:t>
            </a:r>
          </a:p>
          <a:p>
            <a:pPr algn="ctr"/>
            <a:r>
              <a:rPr lang="tr-TR" sz="1600" dirty="0"/>
              <a:t>şeklinde yazdıralım.</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Düşünce şekli…</a:t>
            </a:r>
          </a:p>
        </p:txBody>
      </p:sp>
      <p:sp>
        <p:nvSpPr>
          <p:cNvPr id="3" name="2 İçerik Yer Tutucusu"/>
          <p:cNvSpPr>
            <a:spLocks noGrp="1"/>
          </p:cNvSpPr>
          <p:nvPr>
            <p:ph sz="quarter" idx="1"/>
          </p:nvPr>
        </p:nvSpPr>
        <p:spPr>
          <a:xfrm>
            <a:off x="457200" y="1219200"/>
            <a:ext cx="5757874" cy="4937760"/>
          </a:xfrm>
        </p:spPr>
        <p:txBody>
          <a:bodyPr>
            <a:normAutofit/>
          </a:bodyPr>
          <a:lstStyle/>
          <a:p>
            <a:r>
              <a:rPr lang="tr-TR" sz="2400" dirty="0"/>
              <a:t>İlgili fonksiyonu, </a:t>
            </a:r>
            <a:r>
              <a:rPr lang="tr-TR" sz="2400" b="1" u="sng" dirty="0"/>
              <a:t>aldığı parametreyi </a:t>
            </a:r>
            <a:r>
              <a:rPr lang="tr-TR" sz="2400" dirty="0"/>
              <a:t>ve </a:t>
            </a:r>
            <a:r>
              <a:rPr lang="tr-TR" sz="2400" b="1" u="sng" dirty="0"/>
              <a:t>yaptığı işin tanımını </a:t>
            </a:r>
            <a:r>
              <a:rPr lang="tr-TR" sz="2400" dirty="0"/>
              <a:t>iyice düşünün.</a:t>
            </a:r>
          </a:p>
          <a:p>
            <a:r>
              <a:rPr lang="tr-TR" sz="2400" dirty="0"/>
              <a:t>Fonksiyon kendi yaptığı işi, farklı parametre (örn. n değil de n-1) ile çağırıldığında nasıl yapıyor…</a:t>
            </a:r>
          </a:p>
          <a:p>
            <a:r>
              <a:rPr lang="tr-TR" sz="2400" dirty="0"/>
              <a:t>Fonksiyonun yaptığı işi, kendisi cinsinden ifade edebiliyor musunuz?</a:t>
            </a:r>
          </a:p>
          <a:p>
            <a:r>
              <a:rPr lang="tr-TR" sz="2400" dirty="0"/>
              <a:t>Bu durumda zincirleme şekilde durum nereye gidiyor?</a:t>
            </a:r>
          </a:p>
          <a:p>
            <a:r>
              <a:rPr lang="tr-TR" sz="2400" dirty="0"/>
              <a:t>Bir temel olgu tanımı ile bu gidişi durdurabiliyor musunuz?</a:t>
            </a:r>
          </a:p>
        </p:txBody>
      </p:sp>
      <p:cxnSp>
        <p:nvCxnSpPr>
          <p:cNvPr id="5" name="4 Düz Bağlayıcı"/>
          <p:cNvCxnSpPr/>
          <p:nvPr/>
        </p:nvCxnSpPr>
        <p:spPr>
          <a:xfrm>
            <a:off x="6357950" y="1857364"/>
            <a:ext cx="2160000" cy="1588"/>
          </a:xfrm>
          <a:prstGeom prst="line">
            <a:avLst/>
          </a:prstGeom>
          <a:ln w="254000" cap="rnd"/>
        </p:spPr>
        <p:style>
          <a:lnRef idx="1">
            <a:schemeClr val="accent1"/>
          </a:lnRef>
          <a:fillRef idx="0">
            <a:schemeClr val="accent1"/>
          </a:fillRef>
          <a:effectRef idx="0">
            <a:schemeClr val="accent1"/>
          </a:effectRef>
          <a:fontRef idx="minor">
            <a:schemeClr val="tx1"/>
          </a:fontRef>
        </p:style>
      </p:cxnSp>
      <p:cxnSp>
        <p:nvCxnSpPr>
          <p:cNvPr id="6" name="5 Düz Bağlayıcı"/>
          <p:cNvCxnSpPr/>
          <p:nvPr/>
        </p:nvCxnSpPr>
        <p:spPr>
          <a:xfrm>
            <a:off x="6643702" y="2214554"/>
            <a:ext cx="1620000" cy="1588"/>
          </a:xfrm>
          <a:prstGeom prst="line">
            <a:avLst/>
          </a:prstGeom>
          <a:ln w="2540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Düz Bağlayıcı"/>
          <p:cNvCxnSpPr/>
          <p:nvPr/>
        </p:nvCxnSpPr>
        <p:spPr>
          <a:xfrm>
            <a:off x="6921024" y="2571744"/>
            <a:ext cx="1080000" cy="1588"/>
          </a:xfrm>
          <a:prstGeom prst="line">
            <a:avLst/>
          </a:prstGeom>
          <a:ln w="2540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7 Düz Bağlayıcı"/>
          <p:cNvCxnSpPr/>
          <p:nvPr/>
        </p:nvCxnSpPr>
        <p:spPr>
          <a:xfrm>
            <a:off x="6921024" y="3284536"/>
            <a:ext cx="1080000" cy="1588"/>
          </a:xfrm>
          <a:prstGeom prst="line">
            <a:avLst/>
          </a:prstGeom>
          <a:ln w="2540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8 Düz Bağlayıcı"/>
          <p:cNvCxnSpPr/>
          <p:nvPr/>
        </p:nvCxnSpPr>
        <p:spPr>
          <a:xfrm>
            <a:off x="6595338" y="3641726"/>
            <a:ext cx="1620000" cy="1588"/>
          </a:xfrm>
          <a:prstGeom prst="line">
            <a:avLst/>
          </a:prstGeom>
          <a:ln w="2540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Düz Bağlayıcı"/>
          <p:cNvCxnSpPr/>
          <p:nvPr/>
        </p:nvCxnSpPr>
        <p:spPr>
          <a:xfrm>
            <a:off x="6357950" y="4000504"/>
            <a:ext cx="2160000" cy="1588"/>
          </a:xfrm>
          <a:prstGeom prst="line">
            <a:avLst/>
          </a:prstGeom>
          <a:ln w="254000" cap="rnd"/>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a:off x="7175272" y="2927346"/>
            <a:ext cx="540000" cy="1588"/>
          </a:xfrm>
          <a:prstGeom prst="line">
            <a:avLst/>
          </a:prstGeom>
          <a:ln w="2540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12 Düz Ok Bağlayıcısı"/>
          <p:cNvCxnSpPr/>
          <p:nvPr/>
        </p:nvCxnSpPr>
        <p:spPr>
          <a:xfrm>
            <a:off x="6286512" y="4357694"/>
            <a:ext cx="2357454"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7358082" y="4345552"/>
            <a:ext cx="428628" cy="369332"/>
          </a:xfrm>
          <a:prstGeom prst="rect">
            <a:avLst/>
          </a:prstGeom>
          <a:noFill/>
        </p:spPr>
        <p:txBody>
          <a:bodyPr wrap="square" rtlCol="0">
            <a:spAutoFit/>
          </a:bodyPr>
          <a:lstStyle/>
          <a:p>
            <a:r>
              <a:rPr lang="tr-TR" dirty="0"/>
              <a:t>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 Alıştırması(</a:t>
            </a:r>
            <a:r>
              <a:rPr lang="tr-TR" dirty="0" err="1"/>
              <a:t>yildiz</a:t>
            </a:r>
            <a:r>
              <a:rPr lang="tr-TR" dirty="0"/>
              <a:t> basan)</a:t>
            </a:r>
          </a:p>
        </p:txBody>
      </p:sp>
      <p:sp>
        <p:nvSpPr>
          <p:cNvPr id="3" name="2 İçerik Yer Tutucusu"/>
          <p:cNvSpPr>
            <a:spLocks noGrp="1"/>
          </p:cNvSpPr>
          <p:nvPr>
            <p:ph sz="quarter" idx="1"/>
          </p:nvPr>
        </p:nvSpPr>
        <p:spPr>
          <a:xfrm>
            <a:off x="357158" y="1285860"/>
            <a:ext cx="3929090" cy="4937760"/>
          </a:xfrm>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a:t>#</a:t>
            </a:r>
            <a:r>
              <a:rPr lang="tr-TR" dirty="0" err="1"/>
              <a:t>include</a:t>
            </a:r>
            <a:r>
              <a:rPr lang="tr-TR" dirty="0"/>
              <a:t> &lt;</a:t>
            </a:r>
            <a:r>
              <a:rPr lang="tr-TR" dirty="0" err="1"/>
              <a:t>conio</a:t>
            </a:r>
            <a:r>
              <a:rPr lang="tr-TR" dirty="0"/>
              <a:t>.h&gt;</a:t>
            </a:r>
          </a:p>
          <a:p>
            <a:pPr>
              <a:buNone/>
            </a:pPr>
            <a:r>
              <a:rPr lang="tr-TR" dirty="0" err="1"/>
              <a:t>void</a:t>
            </a:r>
            <a:r>
              <a:rPr lang="tr-TR" dirty="0"/>
              <a:t> </a:t>
            </a:r>
            <a:r>
              <a:rPr lang="tr-TR" dirty="0" err="1"/>
              <a:t>ucgen</a:t>
            </a:r>
            <a:r>
              <a:rPr lang="tr-TR" dirty="0"/>
              <a:t>(</a:t>
            </a:r>
            <a:r>
              <a:rPr lang="tr-TR" dirty="0" err="1"/>
              <a:t>int</a:t>
            </a:r>
            <a:r>
              <a:rPr lang="tr-TR" dirty="0"/>
              <a:t> </a:t>
            </a:r>
            <a:r>
              <a:rPr lang="tr-TR" dirty="0" err="1"/>
              <a:t>yildiz</a:t>
            </a:r>
            <a:r>
              <a:rPr lang="tr-TR" dirty="0"/>
              <a:t>, </a:t>
            </a:r>
            <a:r>
              <a:rPr lang="tr-TR" dirty="0" err="1"/>
              <a:t>int</a:t>
            </a:r>
            <a:r>
              <a:rPr lang="tr-TR" dirty="0"/>
              <a:t> </a:t>
            </a:r>
            <a:r>
              <a:rPr lang="tr-TR" dirty="0" err="1"/>
              <a:t>bosluk</a:t>
            </a:r>
            <a:r>
              <a:rPr lang="tr-TR" dirty="0"/>
              <a:t>);</a:t>
            </a:r>
          </a:p>
          <a:p>
            <a:pPr>
              <a:buNone/>
            </a:pPr>
            <a:r>
              <a:rPr lang="tr-TR" dirty="0" err="1"/>
              <a:t>void</a:t>
            </a:r>
            <a:r>
              <a:rPr lang="tr-TR" dirty="0"/>
              <a:t> ekrana_</a:t>
            </a:r>
            <a:r>
              <a:rPr lang="tr-TR" dirty="0" err="1"/>
              <a:t>bastir</a:t>
            </a:r>
            <a:r>
              <a:rPr lang="tr-TR" dirty="0"/>
              <a:t>(</a:t>
            </a:r>
            <a:r>
              <a:rPr lang="tr-TR" dirty="0" err="1"/>
              <a:t>int</a:t>
            </a:r>
            <a:r>
              <a:rPr lang="tr-TR" dirty="0"/>
              <a:t> x, </a:t>
            </a:r>
            <a:r>
              <a:rPr lang="tr-TR" dirty="0" err="1"/>
              <a:t>char</a:t>
            </a:r>
            <a:r>
              <a:rPr lang="tr-TR" dirty="0"/>
              <a:t> c);</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i;</a:t>
            </a:r>
          </a:p>
          <a:p>
            <a:pPr>
              <a:buNone/>
            </a:pPr>
            <a:r>
              <a:rPr lang="tr-TR" dirty="0"/>
              <a:t>	</a:t>
            </a:r>
            <a:r>
              <a:rPr lang="tr-TR" dirty="0" err="1"/>
              <a:t>ucgen</a:t>
            </a:r>
            <a:r>
              <a:rPr lang="tr-TR" dirty="0"/>
              <a:t>(17,0);</a:t>
            </a:r>
          </a:p>
          <a:p>
            <a:pPr>
              <a:buNone/>
            </a:pPr>
            <a:endParaRPr lang="tr-TR" dirty="0"/>
          </a:p>
          <a:p>
            <a:pPr>
              <a:buNone/>
            </a:pPr>
            <a:r>
              <a:rPr lang="tr-TR" dirty="0"/>
              <a:t>//</a:t>
            </a:r>
            <a:r>
              <a:rPr lang="tr-TR" dirty="0" err="1"/>
              <a:t>getch</a:t>
            </a:r>
            <a:r>
              <a:rPr lang="tr-TR" dirty="0"/>
              <a:t>();</a:t>
            </a:r>
          </a:p>
          <a:p>
            <a:pPr>
              <a:buNone/>
            </a:pPr>
            <a:r>
              <a:rPr lang="tr-TR" dirty="0"/>
              <a:t>	</a:t>
            </a:r>
            <a:r>
              <a:rPr lang="tr-TR" dirty="0" err="1"/>
              <a:t>return</a:t>
            </a:r>
            <a:r>
              <a:rPr lang="tr-TR" dirty="0"/>
              <a:t> 0;</a:t>
            </a:r>
          </a:p>
          <a:p>
            <a:pPr>
              <a:buNone/>
            </a:pPr>
            <a:r>
              <a:rPr lang="tr-TR" dirty="0"/>
              <a:t>}</a:t>
            </a:r>
          </a:p>
          <a:p>
            <a:pPr>
              <a:buNone/>
            </a:pPr>
            <a:endParaRPr lang="tr-TR" dirty="0"/>
          </a:p>
          <a:p>
            <a:pPr>
              <a:buNone/>
            </a:pPr>
            <a:r>
              <a:rPr lang="tr-TR" dirty="0" err="1"/>
              <a:t>void</a:t>
            </a:r>
            <a:r>
              <a:rPr lang="tr-TR" dirty="0"/>
              <a:t> ekrana_</a:t>
            </a:r>
            <a:r>
              <a:rPr lang="tr-TR" dirty="0" err="1"/>
              <a:t>bastir</a:t>
            </a:r>
            <a:r>
              <a:rPr lang="tr-TR" dirty="0"/>
              <a:t>(</a:t>
            </a:r>
            <a:r>
              <a:rPr lang="tr-TR" dirty="0" err="1"/>
              <a:t>int</a:t>
            </a:r>
            <a:r>
              <a:rPr lang="tr-TR" dirty="0"/>
              <a:t> x, </a:t>
            </a:r>
            <a:r>
              <a:rPr lang="tr-TR" dirty="0" err="1"/>
              <a:t>char</a:t>
            </a:r>
            <a:r>
              <a:rPr lang="tr-TR" dirty="0"/>
              <a:t> c) {</a:t>
            </a:r>
          </a:p>
          <a:p>
            <a:pPr>
              <a:buNone/>
            </a:pPr>
            <a:r>
              <a:rPr lang="tr-TR" dirty="0"/>
              <a:t>	</a:t>
            </a:r>
            <a:r>
              <a:rPr lang="tr-TR" dirty="0" err="1"/>
              <a:t>int</a:t>
            </a:r>
            <a:r>
              <a:rPr lang="tr-TR" dirty="0"/>
              <a:t> i;</a:t>
            </a:r>
          </a:p>
          <a:p>
            <a:pPr>
              <a:buNone/>
            </a:pPr>
            <a:r>
              <a:rPr lang="tr-TR" dirty="0"/>
              <a:t>	</a:t>
            </a:r>
            <a:r>
              <a:rPr lang="tr-TR" dirty="0" err="1"/>
              <a:t>for</a:t>
            </a:r>
            <a:r>
              <a:rPr lang="tr-TR" dirty="0"/>
              <a:t>(i=0; i&lt;x; i++)</a:t>
            </a:r>
          </a:p>
          <a:p>
            <a:pPr>
              <a:buNone/>
            </a:pPr>
            <a:r>
              <a:rPr lang="tr-TR" dirty="0"/>
              <a:t>		</a:t>
            </a:r>
            <a:r>
              <a:rPr lang="tr-TR" dirty="0" err="1"/>
              <a:t>printf</a:t>
            </a:r>
            <a:r>
              <a:rPr lang="tr-TR" dirty="0"/>
              <a:t>("%c", c);</a:t>
            </a:r>
          </a:p>
          <a:p>
            <a:pPr>
              <a:buNone/>
            </a:pPr>
            <a:r>
              <a:rPr lang="tr-TR" dirty="0"/>
              <a:t>}</a:t>
            </a:r>
          </a:p>
        </p:txBody>
      </p:sp>
      <p:sp>
        <p:nvSpPr>
          <p:cNvPr id="4" name="3 Dikdörtgen"/>
          <p:cNvSpPr/>
          <p:nvPr/>
        </p:nvSpPr>
        <p:spPr>
          <a:xfrm>
            <a:off x="3571868" y="1500174"/>
            <a:ext cx="5143504" cy="480131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tr-TR" dirty="0" err="1"/>
              <a:t>void</a:t>
            </a:r>
            <a:r>
              <a:rPr lang="tr-TR" dirty="0"/>
              <a:t> </a:t>
            </a:r>
            <a:r>
              <a:rPr lang="tr-TR" dirty="0" err="1"/>
              <a:t>ucgen</a:t>
            </a:r>
            <a:r>
              <a:rPr lang="tr-TR" dirty="0"/>
              <a:t>(</a:t>
            </a:r>
            <a:r>
              <a:rPr lang="tr-TR" dirty="0" err="1"/>
              <a:t>int</a:t>
            </a:r>
            <a:r>
              <a:rPr lang="tr-TR" dirty="0"/>
              <a:t> </a:t>
            </a:r>
            <a:r>
              <a:rPr lang="tr-TR" dirty="0" err="1"/>
              <a:t>yildiz</a:t>
            </a:r>
            <a:r>
              <a:rPr lang="tr-TR" dirty="0"/>
              <a:t>, </a:t>
            </a:r>
            <a:r>
              <a:rPr lang="tr-TR" dirty="0" err="1"/>
              <a:t>int</a:t>
            </a:r>
            <a:r>
              <a:rPr lang="tr-TR" dirty="0"/>
              <a:t> </a:t>
            </a:r>
            <a:r>
              <a:rPr lang="tr-TR" dirty="0" err="1"/>
              <a:t>bosluk</a:t>
            </a:r>
            <a:r>
              <a:rPr lang="tr-TR" dirty="0"/>
              <a:t>) {</a:t>
            </a:r>
          </a:p>
          <a:p>
            <a:r>
              <a:rPr lang="tr-TR" dirty="0"/>
              <a:t>	</a:t>
            </a:r>
            <a:r>
              <a:rPr lang="tr-TR" dirty="0" err="1"/>
              <a:t>if</a:t>
            </a:r>
            <a:r>
              <a:rPr lang="tr-TR" dirty="0"/>
              <a:t>(</a:t>
            </a:r>
            <a:r>
              <a:rPr lang="tr-TR" dirty="0" err="1"/>
              <a:t>yildiz</a:t>
            </a:r>
            <a:r>
              <a:rPr lang="tr-TR" dirty="0"/>
              <a:t>==1) {</a:t>
            </a:r>
          </a:p>
          <a:p>
            <a:r>
              <a:rPr lang="tr-TR" dirty="0"/>
              <a:t>		ekrana_</a:t>
            </a:r>
            <a:r>
              <a:rPr lang="tr-TR" dirty="0" err="1"/>
              <a:t>bastir</a:t>
            </a:r>
            <a:r>
              <a:rPr lang="tr-TR" dirty="0"/>
              <a:t>(</a:t>
            </a:r>
            <a:r>
              <a:rPr lang="tr-TR" dirty="0" err="1"/>
              <a:t>bosluk</a:t>
            </a:r>
            <a:r>
              <a:rPr lang="tr-TR" dirty="0"/>
              <a:t>,' ');</a:t>
            </a:r>
          </a:p>
          <a:p>
            <a:r>
              <a:rPr lang="tr-TR" dirty="0"/>
              <a:t>		</a:t>
            </a:r>
            <a:r>
              <a:rPr lang="tr-TR" dirty="0" err="1"/>
              <a:t>printf</a:t>
            </a:r>
            <a:r>
              <a:rPr lang="tr-TR" dirty="0"/>
              <a:t>("*");</a:t>
            </a:r>
          </a:p>
          <a:p>
            <a:r>
              <a:rPr lang="tr-TR" dirty="0"/>
              <a:t>		</a:t>
            </a:r>
            <a:r>
              <a:rPr lang="tr-TR" dirty="0" err="1"/>
              <a:t>return</a:t>
            </a:r>
            <a:r>
              <a:rPr lang="tr-TR" dirty="0"/>
              <a:t>;</a:t>
            </a:r>
          </a:p>
          <a:p>
            <a:r>
              <a:rPr lang="tr-TR" dirty="0"/>
              <a:t>	}</a:t>
            </a:r>
          </a:p>
          <a:p>
            <a:endParaRPr lang="tr-TR" dirty="0"/>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bosluk</a:t>
            </a:r>
            <a:r>
              <a:rPr lang="tr-TR" dirty="0">
                <a:solidFill>
                  <a:srgbClr val="0000FF"/>
                </a:solidFill>
              </a:rPr>
              <a:t>,' ');</a:t>
            </a:r>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yildiz</a:t>
            </a:r>
            <a:r>
              <a:rPr lang="tr-TR" dirty="0">
                <a:solidFill>
                  <a:srgbClr val="0000FF"/>
                </a:solidFill>
              </a:rPr>
              <a:t>, '*');</a:t>
            </a:r>
          </a:p>
          <a:p>
            <a:r>
              <a:rPr lang="tr-TR" dirty="0">
                <a:solidFill>
                  <a:srgbClr val="0000FF"/>
                </a:solidFill>
              </a:rPr>
              <a:t>	</a:t>
            </a:r>
            <a:r>
              <a:rPr lang="tr-TR" dirty="0" err="1">
                <a:solidFill>
                  <a:srgbClr val="0000FF"/>
                </a:solidFill>
              </a:rPr>
              <a:t>printf</a:t>
            </a:r>
            <a:r>
              <a:rPr lang="tr-TR" dirty="0">
                <a:solidFill>
                  <a:srgbClr val="0000FF"/>
                </a:solidFill>
              </a:rPr>
              <a:t>("\n");</a:t>
            </a:r>
          </a:p>
          <a:p>
            <a:r>
              <a:rPr lang="tr-TR" dirty="0">
                <a:solidFill>
                  <a:srgbClr val="0000FF"/>
                </a:solidFill>
              </a:rPr>
              <a:t>	</a:t>
            </a:r>
            <a:r>
              <a:rPr lang="tr-TR" b="1" dirty="0" err="1">
                <a:solidFill>
                  <a:srgbClr val="002060"/>
                </a:solidFill>
              </a:rPr>
              <a:t>ucgen</a:t>
            </a:r>
            <a:r>
              <a:rPr lang="tr-TR" b="1" dirty="0">
                <a:solidFill>
                  <a:srgbClr val="002060"/>
                </a:solidFill>
              </a:rPr>
              <a:t>(</a:t>
            </a:r>
            <a:r>
              <a:rPr lang="tr-TR" b="1" dirty="0" err="1">
                <a:solidFill>
                  <a:srgbClr val="002060"/>
                </a:solidFill>
              </a:rPr>
              <a:t>yildiz</a:t>
            </a:r>
            <a:r>
              <a:rPr lang="tr-TR" b="1" dirty="0">
                <a:solidFill>
                  <a:srgbClr val="002060"/>
                </a:solidFill>
              </a:rPr>
              <a:t>-2, </a:t>
            </a:r>
            <a:r>
              <a:rPr lang="tr-TR" b="1" dirty="0" err="1">
                <a:solidFill>
                  <a:srgbClr val="002060"/>
                </a:solidFill>
              </a:rPr>
              <a:t>bosluk</a:t>
            </a:r>
            <a:r>
              <a:rPr lang="tr-TR" b="1" dirty="0">
                <a:solidFill>
                  <a:srgbClr val="002060"/>
                </a:solidFill>
              </a:rPr>
              <a:t>+1);</a:t>
            </a:r>
          </a:p>
          <a:p>
            <a:r>
              <a:rPr lang="tr-TR" dirty="0">
                <a:solidFill>
                  <a:srgbClr val="0000FF"/>
                </a:solidFill>
              </a:rPr>
              <a:t>	</a:t>
            </a:r>
            <a:r>
              <a:rPr lang="tr-TR" dirty="0" err="1">
                <a:solidFill>
                  <a:srgbClr val="0000FF"/>
                </a:solidFill>
              </a:rPr>
              <a:t>printf</a:t>
            </a:r>
            <a:r>
              <a:rPr lang="tr-TR" dirty="0">
                <a:solidFill>
                  <a:srgbClr val="0000FF"/>
                </a:solidFill>
              </a:rPr>
              <a:t>("\n");</a:t>
            </a:r>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bosluk</a:t>
            </a:r>
            <a:r>
              <a:rPr lang="tr-TR" dirty="0">
                <a:solidFill>
                  <a:srgbClr val="0000FF"/>
                </a:solidFill>
              </a:rPr>
              <a:t>,' ');</a:t>
            </a:r>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yildiz</a:t>
            </a:r>
            <a:r>
              <a:rPr lang="tr-TR" dirty="0">
                <a:solidFill>
                  <a:srgbClr val="0000FF"/>
                </a:solidFill>
              </a:rPr>
              <a:t>, '*');</a:t>
            </a:r>
          </a:p>
          <a:p>
            <a:r>
              <a:rPr lang="tr-TR" dirty="0"/>
              <a:t>	</a:t>
            </a:r>
          </a:p>
          <a:p>
            <a:r>
              <a:rPr lang="tr-TR" dirty="0" err="1"/>
              <a:t>return</a:t>
            </a:r>
            <a:r>
              <a:rPr lang="tr-TR" dirty="0"/>
              <a:t>;</a:t>
            </a:r>
          </a:p>
          <a:p>
            <a:r>
              <a:rPr lang="tr-TR" dirty="0"/>
              <a:t>}</a:t>
            </a:r>
          </a:p>
        </p:txBody>
      </p:sp>
      <p:sp>
        <p:nvSpPr>
          <p:cNvPr id="5" name="4 Dik Üçgen"/>
          <p:cNvSpPr/>
          <p:nvPr/>
        </p:nvSpPr>
        <p:spPr>
          <a:xfrm rot="13500000" flipV="1">
            <a:off x="6660000" y="2263723"/>
            <a:ext cx="1911600" cy="1912513"/>
          </a:xfrm>
          <a:prstGeom prst="rtTriangle">
            <a:avLst/>
          </a:prstGeom>
          <a:solidFill>
            <a:schemeClr val="accent1">
              <a:alpha val="1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6" name="5 Dik Üçgen"/>
          <p:cNvSpPr/>
          <p:nvPr/>
        </p:nvSpPr>
        <p:spPr>
          <a:xfrm rot="8102859">
            <a:off x="6643702" y="4945487"/>
            <a:ext cx="1911600" cy="1912513"/>
          </a:xfrm>
          <a:prstGeom prst="rtTriangle">
            <a:avLst/>
          </a:prstGeom>
          <a:solidFill>
            <a:schemeClr val="accent1">
              <a:alpha val="1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Özyineleme Alıştırması(harf basan)</a:t>
            </a:r>
          </a:p>
        </p:txBody>
      </p:sp>
      <p:sp>
        <p:nvSpPr>
          <p:cNvPr id="3" name="2 İçerik Yer Tutucusu"/>
          <p:cNvSpPr>
            <a:spLocks noGrp="1"/>
          </p:cNvSpPr>
          <p:nvPr>
            <p:ph sz="quarter" idx="1"/>
          </p:nvPr>
        </p:nvSpPr>
        <p:spPr>
          <a:xfrm>
            <a:off x="357158" y="1285860"/>
            <a:ext cx="3929090" cy="4937760"/>
          </a:xfrm>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a:t>#</a:t>
            </a:r>
            <a:r>
              <a:rPr lang="tr-TR" dirty="0" err="1"/>
              <a:t>include</a:t>
            </a:r>
            <a:r>
              <a:rPr lang="tr-TR" dirty="0"/>
              <a:t> &lt;</a:t>
            </a:r>
            <a:r>
              <a:rPr lang="tr-TR" dirty="0" err="1"/>
              <a:t>conio</a:t>
            </a:r>
            <a:r>
              <a:rPr lang="tr-TR" dirty="0"/>
              <a:t>.h&gt;</a:t>
            </a:r>
          </a:p>
          <a:p>
            <a:pPr>
              <a:buNone/>
            </a:pPr>
            <a:r>
              <a:rPr lang="tr-TR" dirty="0" err="1"/>
              <a:t>void</a:t>
            </a:r>
            <a:r>
              <a:rPr lang="tr-TR" dirty="0"/>
              <a:t> </a:t>
            </a:r>
            <a:r>
              <a:rPr lang="tr-TR" dirty="0" err="1"/>
              <a:t>ucgen</a:t>
            </a:r>
            <a:r>
              <a:rPr lang="tr-TR" dirty="0"/>
              <a:t>(</a:t>
            </a:r>
            <a:r>
              <a:rPr lang="tr-TR" dirty="0" err="1"/>
              <a:t>int</a:t>
            </a:r>
            <a:r>
              <a:rPr lang="tr-TR" dirty="0"/>
              <a:t> </a:t>
            </a:r>
            <a:r>
              <a:rPr lang="tr-TR" dirty="0" err="1"/>
              <a:t>yildiz</a:t>
            </a:r>
            <a:r>
              <a:rPr lang="tr-TR" dirty="0"/>
              <a:t>, </a:t>
            </a:r>
            <a:r>
              <a:rPr lang="tr-TR" dirty="0" err="1"/>
              <a:t>int</a:t>
            </a:r>
            <a:r>
              <a:rPr lang="tr-TR" dirty="0"/>
              <a:t> </a:t>
            </a:r>
            <a:r>
              <a:rPr lang="tr-TR" dirty="0" err="1"/>
              <a:t>bosluk</a:t>
            </a:r>
            <a:r>
              <a:rPr lang="tr-TR" dirty="0"/>
              <a:t>, </a:t>
            </a:r>
            <a:r>
              <a:rPr lang="tr-TR" dirty="0" err="1"/>
              <a:t>char</a:t>
            </a:r>
            <a:r>
              <a:rPr lang="tr-TR" dirty="0"/>
              <a:t> x);</a:t>
            </a:r>
          </a:p>
          <a:p>
            <a:pPr>
              <a:buNone/>
            </a:pPr>
            <a:r>
              <a:rPr lang="tr-TR" dirty="0" err="1"/>
              <a:t>void</a:t>
            </a:r>
            <a:r>
              <a:rPr lang="tr-TR" dirty="0"/>
              <a:t> ekrana_</a:t>
            </a:r>
            <a:r>
              <a:rPr lang="tr-TR" dirty="0" err="1"/>
              <a:t>bastir</a:t>
            </a:r>
            <a:r>
              <a:rPr lang="tr-TR" dirty="0"/>
              <a:t>(</a:t>
            </a:r>
            <a:r>
              <a:rPr lang="tr-TR" dirty="0" err="1"/>
              <a:t>int</a:t>
            </a:r>
            <a:r>
              <a:rPr lang="tr-TR" dirty="0"/>
              <a:t> x, </a:t>
            </a:r>
            <a:r>
              <a:rPr lang="tr-TR" dirty="0" err="1"/>
              <a:t>char</a:t>
            </a:r>
            <a:r>
              <a:rPr lang="tr-TR" dirty="0"/>
              <a:t> c);</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i;</a:t>
            </a:r>
          </a:p>
          <a:p>
            <a:pPr>
              <a:buNone/>
            </a:pPr>
            <a:r>
              <a:rPr lang="tr-TR" dirty="0"/>
              <a:t>	</a:t>
            </a:r>
            <a:r>
              <a:rPr lang="tr-TR" dirty="0" err="1"/>
              <a:t>ucgen</a:t>
            </a:r>
            <a:r>
              <a:rPr lang="tr-TR" dirty="0"/>
              <a:t>(17,0, 'A');</a:t>
            </a:r>
          </a:p>
          <a:p>
            <a:pPr>
              <a:buNone/>
            </a:pPr>
            <a:endParaRPr lang="tr-TR" dirty="0"/>
          </a:p>
          <a:p>
            <a:pPr>
              <a:buNone/>
            </a:pPr>
            <a:r>
              <a:rPr lang="tr-TR" dirty="0"/>
              <a:t>//</a:t>
            </a:r>
            <a:r>
              <a:rPr lang="tr-TR" dirty="0" err="1"/>
              <a:t>getch</a:t>
            </a:r>
            <a:r>
              <a:rPr lang="tr-TR" dirty="0"/>
              <a:t>();</a:t>
            </a:r>
          </a:p>
          <a:p>
            <a:pPr>
              <a:buNone/>
            </a:pPr>
            <a:r>
              <a:rPr lang="tr-TR" dirty="0"/>
              <a:t>	</a:t>
            </a:r>
            <a:r>
              <a:rPr lang="tr-TR" dirty="0" err="1"/>
              <a:t>return</a:t>
            </a:r>
            <a:r>
              <a:rPr lang="tr-TR" dirty="0"/>
              <a:t> 0;</a:t>
            </a:r>
          </a:p>
          <a:p>
            <a:pPr>
              <a:buNone/>
            </a:pPr>
            <a:r>
              <a:rPr lang="tr-TR" dirty="0"/>
              <a:t>}</a:t>
            </a:r>
          </a:p>
          <a:p>
            <a:pPr>
              <a:buNone/>
            </a:pPr>
            <a:endParaRPr lang="tr-TR" dirty="0"/>
          </a:p>
          <a:p>
            <a:pPr>
              <a:buNone/>
            </a:pPr>
            <a:r>
              <a:rPr lang="tr-TR" dirty="0" err="1"/>
              <a:t>void</a:t>
            </a:r>
            <a:r>
              <a:rPr lang="tr-TR" dirty="0"/>
              <a:t> ekrana_</a:t>
            </a:r>
            <a:r>
              <a:rPr lang="tr-TR" dirty="0" err="1"/>
              <a:t>bastir</a:t>
            </a:r>
            <a:r>
              <a:rPr lang="tr-TR" dirty="0"/>
              <a:t>(</a:t>
            </a:r>
            <a:r>
              <a:rPr lang="tr-TR" dirty="0" err="1"/>
              <a:t>int</a:t>
            </a:r>
            <a:r>
              <a:rPr lang="tr-TR" dirty="0"/>
              <a:t> x, </a:t>
            </a:r>
            <a:r>
              <a:rPr lang="tr-TR" dirty="0" err="1"/>
              <a:t>char</a:t>
            </a:r>
            <a:r>
              <a:rPr lang="tr-TR" dirty="0"/>
              <a:t> c) {</a:t>
            </a:r>
          </a:p>
          <a:p>
            <a:pPr>
              <a:buNone/>
            </a:pPr>
            <a:r>
              <a:rPr lang="tr-TR" dirty="0"/>
              <a:t>	</a:t>
            </a:r>
            <a:r>
              <a:rPr lang="tr-TR" dirty="0" err="1"/>
              <a:t>int</a:t>
            </a:r>
            <a:r>
              <a:rPr lang="tr-TR" dirty="0"/>
              <a:t> i;</a:t>
            </a:r>
          </a:p>
          <a:p>
            <a:pPr>
              <a:buNone/>
            </a:pPr>
            <a:r>
              <a:rPr lang="tr-TR" dirty="0"/>
              <a:t>	</a:t>
            </a:r>
            <a:r>
              <a:rPr lang="tr-TR" dirty="0" err="1"/>
              <a:t>for</a:t>
            </a:r>
            <a:r>
              <a:rPr lang="tr-TR" dirty="0"/>
              <a:t>(i=0; i&lt;x; i++)</a:t>
            </a:r>
          </a:p>
          <a:p>
            <a:pPr>
              <a:buNone/>
            </a:pPr>
            <a:r>
              <a:rPr lang="tr-TR" dirty="0"/>
              <a:t>		</a:t>
            </a:r>
            <a:r>
              <a:rPr lang="tr-TR" dirty="0" err="1"/>
              <a:t>printf</a:t>
            </a:r>
            <a:r>
              <a:rPr lang="tr-TR" dirty="0"/>
              <a:t>("%c", c);</a:t>
            </a:r>
          </a:p>
          <a:p>
            <a:pPr>
              <a:buNone/>
            </a:pPr>
            <a:r>
              <a:rPr lang="tr-TR" dirty="0"/>
              <a:t>}</a:t>
            </a:r>
          </a:p>
        </p:txBody>
      </p:sp>
      <p:sp>
        <p:nvSpPr>
          <p:cNvPr id="4" name="3 Dikdörtgen"/>
          <p:cNvSpPr/>
          <p:nvPr/>
        </p:nvSpPr>
        <p:spPr>
          <a:xfrm>
            <a:off x="3786182" y="1500174"/>
            <a:ext cx="5143504" cy="480131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tr-TR" dirty="0" err="1"/>
              <a:t>void</a:t>
            </a:r>
            <a:r>
              <a:rPr lang="tr-TR" dirty="0"/>
              <a:t> </a:t>
            </a:r>
            <a:r>
              <a:rPr lang="tr-TR" dirty="0" err="1"/>
              <a:t>ucgen</a:t>
            </a:r>
            <a:r>
              <a:rPr lang="tr-TR" dirty="0"/>
              <a:t>(</a:t>
            </a:r>
            <a:r>
              <a:rPr lang="tr-TR" dirty="0" err="1"/>
              <a:t>int</a:t>
            </a:r>
            <a:r>
              <a:rPr lang="tr-TR" dirty="0"/>
              <a:t> </a:t>
            </a:r>
            <a:r>
              <a:rPr lang="tr-TR" dirty="0" err="1"/>
              <a:t>yildiz</a:t>
            </a:r>
            <a:r>
              <a:rPr lang="tr-TR" dirty="0"/>
              <a:t>, </a:t>
            </a:r>
            <a:r>
              <a:rPr lang="tr-TR" dirty="0" err="1"/>
              <a:t>int</a:t>
            </a:r>
            <a:r>
              <a:rPr lang="tr-TR" dirty="0"/>
              <a:t> </a:t>
            </a:r>
            <a:r>
              <a:rPr lang="tr-TR" dirty="0" err="1"/>
              <a:t>bosluk</a:t>
            </a:r>
            <a:r>
              <a:rPr lang="tr-TR" dirty="0"/>
              <a:t>,</a:t>
            </a:r>
            <a:r>
              <a:rPr lang="tr-TR" dirty="0" err="1"/>
              <a:t>char</a:t>
            </a:r>
            <a:r>
              <a:rPr lang="tr-TR" dirty="0"/>
              <a:t> x) {</a:t>
            </a:r>
          </a:p>
          <a:p>
            <a:r>
              <a:rPr lang="tr-TR" dirty="0"/>
              <a:t>	</a:t>
            </a:r>
            <a:r>
              <a:rPr lang="tr-TR" dirty="0" err="1"/>
              <a:t>if</a:t>
            </a:r>
            <a:r>
              <a:rPr lang="tr-TR" dirty="0"/>
              <a:t>(</a:t>
            </a:r>
            <a:r>
              <a:rPr lang="tr-TR" dirty="0" err="1"/>
              <a:t>yildiz</a:t>
            </a:r>
            <a:r>
              <a:rPr lang="tr-TR" dirty="0"/>
              <a:t>==1) {</a:t>
            </a:r>
          </a:p>
          <a:p>
            <a:r>
              <a:rPr lang="tr-TR" dirty="0"/>
              <a:t>		ekrana_</a:t>
            </a:r>
            <a:r>
              <a:rPr lang="tr-TR" dirty="0" err="1"/>
              <a:t>bastir</a:t>
            </a:r>
            <a:r>
              <a:rPr lang="tr-TR" dirty="0"/>
              <a:t>(</a:t>
            </a:r>
            <a:r>
              <a:rPr lang="tr-TR" dirty="0" err="1"/>
              <a:t>bosluk</a:t>
            </a:r>
            <a:r>
              <a:rPr lang="tr-TR" dirty="0"/>
              <a:t>,' ');</a:t>
            </a:r>
          </a:p>
          <a:p>
            <a:r>
              <a:rPr lang="tr-TR" dirty="0"/>
              <a:t>		</a:t>
            </a:r>
            <a:r>
              <a:rPr lang="tr-TR" dirty="0" err="1"/>
              <a:t>printf</a:t>
            </a:r>
            <a:r>
              <a:rPr lang="tr-TR" dirty="0"/>
              <a:t>("%c",x);</a:t>
            </a:r>
          </a:p>
          <a:p>
            <a:r>
              <a:rPr lang="tr-TR" dirty="0"/>
              <a:t>		</a:t>
            </a:r>
            <a:r>
              <a:rPr lang="tr-TR" dirty="0" err="1"/>
              <a:t>return</a:t>
            </a:r>
            <a:r>
              <a:rPr lang="tr-TR" dirty="0"/>
              <a:t>;</a:t>
            </a:r>
          </a:p>
          <a:p>
            <a:r>
              <a:rPr lang="tr-TR" dirty="0"/>
              <a:t>	}</a:t>
            </a:r>
          </a:p>
          <a:p>
            <a:endParaRPr lang="tr-TR" dirty="0"/>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bosluk</a:t>
            </a:r>
            <a:r>
              <a:rPr lang="tr-TR" dirty="0">
                <a:solidFill>
                  <a:srgbClr val="0000FF"/>
                </a:solidFill>
              </a:rPr>
              <a:t>,' ');</a:t>
            </a:r>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yildiz</a:t>
            </a:r>
            <a:r>
              <a:rPr lang="tr-TR" dirty="0">
                <a:solidFill>
                  <a:srgbClr val="0000FF"/>
                </a:solidFill>
              </a:rPr>
              <a:t>, x);</a:t>
            </a:r>
          </a:p>
          <a:p>
            <a:r>
              <a:rPr lang="tr-TR" dirty="0">
                <a:solidFill>
                  <a:srgbClr val="0000FF"/>
                </a:solidFill>
              </a:rPr>
              <a:t>	</a:t>
            </a:r>
            <a:r>
              <a:rPr lang="tr-TR" dirty="0" err="1">
                <a:solidFill>
                  <a:srgbClr val="0000FF"/>
                </a:solidFill>
              </a:rPr>
              <a:t>printf</a:t>
            </a:r>
            <a:r>
              <a:rPr lang="tr-TR" dirty="0">
                <a:solidFill>
                  <a:srgbClr val="0000FF"/>
                </a:solidFill>
              </a:rPr>
              <a:t>("\n");</a:t>
            </a:r>
          </a:p>
          <a:p>
            <a:r>
              <a:rPr lang="tr-TR" dirty="0">
                <a:solidFill>
                  <a:srgbClr val="0000FF"/>
                </a:solidFill>
              </a:rPr>
              <a:t>	</a:t>
            </a:r>
            <a:r>
              <a:rPr lang="tr-TR" b="1" dirty="0" err="1">
                <a:solidFill>
                  <a:srgbClr val="002060"/>
                </a:solidFill>
              </a:rPr>
              <a:t>ucgen</a:t>
            </a:r>
            <a:r>
              <a:rPr lang="tr-TR" b="1" dirty="0">
                <a:solidFill>
                  <a:srgbClr val="002060"/>
                </a:solidFill>
              </a:rPr>
              <a:t>(</a:t>
            </a:r>
            <a:r>
              <a:rPr lang="tr-TR" b="1" dirty="0" err="1">
                <a:solidFill>
                  <a:srgbClr val="002060"/>
                </a:solidFill>
              </a:rPr>
              <a:t>yildiz</a:t>
            </a:r>
            <a:r>
              <a:rPr lang="tr-TR" b="1" dirty="0">
                <a:solidFill>
                  <a:srgbClr val="002060"/>
                </a:solidFill>
              </a:rPr>
              <a:t>-2, </a:t>
            </a:r>
            <a:r>
              <a:rPr lang="tr-TR" b="1" dirty="0" err="1">
                <a:solidFill>
                  <a:srgbClr val="002060"/>
                </a:solidFill>
              </a:rPr>
              <a:t>bosluk</a:t>
            </a:r>
            <a:r>
              <a:rPr lang="tr-TR" b="1" dirty="0">
                <a:solidFill>
                  <a:srgbClr val="002060"/>
                </a:solidFill>
              </a:rPr>
              <a:t>+1, x+1);</a:t>
            </a:r>
          </a:p>
          <a:p>
            <a:r>
              <a:rPr lang="tr-TR" dirty="0">
                <a:solidFill>
                  <a:srgbClr val="0000FF"/>
                </a:solidFill>
              </a:rPr>
              <a:t>	</a:t>
            </a:r>
            <a:r>
              <a:rPr lang="tr-TR" dirty="0" err="1">
                <a:solidFill>
                  <a:srgbClr val="0000FF"/>
                </a:solidFill>
              </a:rPr>
              <a:t>printf</a:t>
            </a:r>
            <a:r>
              <a:rPr lang="tr-TR" dirty="0">
                <a:solidFill>
                  <a:srgbClr val="0000FF"/>
                </a:solidFill>
              </a:rPr>
              <a:t>("\n");</a:t>
            </a:r>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bosluk</a:t>
            </a:r>
            <a:r>
              <a:rPr lang="tr-TR" dirty="0">
                <a:solidFill>
                  <a:srgbClr val="0000FF"/>
                </a:solidFill>
              </a:rPr>
              <a:t>,' ');</a:t>
            </a:r>
          </a:p>
          <a:p>
            <a:r>
              <a:rPr lang="tr-TR" dirty="0">
                <a:solidFill>
                  <a:srgbClr val="0000FF"/>
                </a:solidFill>
              </a:rPr>
              <a:t>	ekrana_</a:t>
            </a:r>
            <a:r>
              <a:rPr lang="tr-TR" dirty="0" err="1">
                <a:solidFill>
                  <a:srgbClr val="0000FF"/>
                </a:solidFill>
              </a:rPr>
              <a:t>bastir</a:t>
            </a:r>
            <a:r>
              <a:rPr lang="tr-TR" dirty="0">
                <a:solidFill>
                  <a:srgbClr val="0000FF"/>
                </a:solidFill>
              </a:rPr>
              <a:t>(</a:t>
            </a:r>
            <a:r>
              <a:rPr lang="tr-TR" dirty="0" err="1">
                <a:solidFill>
                  <a:srgbClr val="0000FF"/>
                </a:solidFill>
              </a:rPr>
              <a:t>yildiz</a:t>
            </a:r>
            <a:r>
              <a:rPr lang="tr-TR" dirty="0">
                <a:solidFill>
                  <a:srgbClr val="0000FF"/>
                </a:solidFill>
              </a:rPr>
              <a:t>, x);</a:t>
            </a:r>
          </a:p>
          <a:p>
            <a:r>
              <a:rPr lang="tr-TR" dirty="0"/>
              <a:t>	</a:t>
            </a:r>
          </a:p>
          <a:p>
            <a:r>
              <a:rPr lang="tr-TR" dirty="0" err="1"/>
              <a:t>return</a:t>
            </a:r>
            <a:r>
              <a:rPr lang="tr-TR" dirty="0"/>
              <a:t>;</a:t>
            </a:r>
          </a:p>
          <a:p>
            <a:r>
              <a:rPr lang="tr-TR" dirty="0"/>
              <a:t>}</a:t>
            </a:r>
          </a:p>
        </p:txBody>
      </p:sp>
      <p:pic>
        <p:nvPicPr>
          <p:cNvPr id="2050" name="Picture 2"/>
          <p:cNvPicPr>
            <a:picLocks noChangeAspect="1" noChangeArrowheads="1"/>
          </p:cNvPicPr>
          <p:nvPr/>
        </p:nvPicPr>
        <p:blipFill>
          <a:blip r:embed="rId3"/>
          <a:srcRect r="84078" b="46289"/>
          <a:stretch>
            <a:fillRect/>
          </a:stretch>
        </p:blipFill>
        <p:spPr bwMode="auto">
          <a:xfrm>
            <a:off x="7786710" y="4429132"/>
            <a:ext cx="1071570" cy="203230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normAutofit lnSpcReduction="10000"/>
          </a:bodyPr>
          <a:lstStyle/>
          <a:p>
            <a:r>
              <a:rPr lang="tr-TR" dirty="0"/>
              <a:t>5 girilince aşağıda gibi yazdıran kodu özyineleme ile tasarlayınız.</a:t>
            </a:r>
          </a:p>
          <a:p>
            <a:r>
              <a:rPr lang="tr-TR" dirty="0"/>
              <a:t>_ _ _ _ _</a:t>
            </a:r>
          </a:p>
          <a:p>
            <a:r>
              <a:rPr lang="tr-TR" dirty="0"/>
              <a:t>| * * /</a:t>
            </a:r>
          </a:p>
          <a:p>
            <a:r>
              <a:rPr lang="tr-TR" dirty="0"/>
              <a:t>| * /</a:t>
            </a:r>
          </a:p>
          <a:p>
            <a:r>
              <a:rPr lang="tr-TR" dirty="0"/>
              <a:t>| /</a:t>
            </a:r>
          </a:p>
          <a:p>
            <a:r>
              <a:rPr lang="tr-TR" dirty="0"/>
              <a:t>|</a:t>
            </a:r>
          </a:p>
          <a:p>
            <a:r>
              <a:rPr lang="tr-TR" dirty="0"/>
              <a:t>| \</a:t>
            </a:r>
          </a:p>
          <a:p>
            <a:r>
              <a:rPr lang="tr-TR" dirty="0"/>
              <a:t>| * \</a:t>
            </a:r>
          </a:p>
          <a:p>
            <a:r>
              <a:rPr lang="tr-TR" dirty="0"/>
              <a:t>| * * \</a:t>
            </a:r>
          </a:p>
          <a:p>
            <a:r>
              <a:rPr lang="tr-TR" dirty="0"/>
              <a:t>_ _ _ _ _</a:t>
            </a:r>
          </a:p>
          <a:p>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401080" cy="990600"/>
          </a:xfrm>
        </p:spPr>
        <p:txBody>
          <a:bodyPr>
            <a:normAutofit fontScale="90000"/>
          </a:bodyPr>
          <a:lstStyle/>
          <a:p>
            <a:r>
              <a:rPr lang="tr-TR" dirty="0"/>
              <a:t>Özyinelemede sonsuz şekilde kendini çağırma durumu</a:t>
            </a:r>
          </a:p>
        </p:txBody>
      </p:sp>
      <p:sp>
        <p:nvSpPr>
          <p:cNvPr id="3" name="2 İçerik Yer Tutucusu"/>
          <p:cNvSpPr>
            <a:spLocks noGrp="1"/>
          </p:cNvSpPr>
          <p:nvPr>
            <p:ph sz="quarter" idx="1"/>
          </p:nvPr>
        </p:nvSpPr>
        <p:spPr/>
        <p:txBody>
          <a:bodyPr/>
          <a:lstStyle/>
          <a:p>
            <a:r>
              <a:rPr lang="tr-TR" dirty="0" err="1"/>
              <a:t>Özyineli</a:t>
            </a:r>
            <a:r>
              <a:rPr lang="tr-TR" dirty="0"/>
              <a:t> kodlarda, sonsuz şekilde kendini çağırma durumu yaşanmaması için fonksiyon içinde hep kendisinin bir başka parametrelisini çağırırız.</a:t>
            </a:r>
          </a:p>
        </p:txBody>
      </p:sp>
      <p:sp>
        <p:nvSpPr>
          <p:cNvPr id="4" name="3 Yuvarlatılmış Dikdörtgen"/>
          <p:cNvSpPr/>
          <p:nvPr/>
        </p:nvSpPr>
        <p:spPr>
          <a:xfrm>
            <a:off x="928662" y="2714620"/>
            <a:ext cx="2500330" cy="32147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b="1" i="1" dirty="0"/>
              <a:t>DOĞRU BİR ÖRNEK</a:t>
            </a:r>
          </a:p>
          <a:p>
            <a:r>
              <a:rPr lang="tr-TR" dirty="0" err="1"/>
              <a:t>int</a:t>
            </a:r>
            <a:r>
              <a:rPr lang="tr-TR" dirty="0"/>
              <a:t> </a:t>
            </a:r>
            <a:r>
              <a:rPr lang="tr-TR" dirty="0" err="1"/>
              <a:t>fonk</a:t>
            </a:r>
            <a:r>
              <a:rPr lang="tr-TR" dirty="0"/>
              <a:t>(</a:t>
            </a:r>
            <a:r>
              <a:rPr lang="tr-TR" dirty="0" err="1"/>
              <a:t>int</a:t>
            </a:r>
            <a:r>
              <a:rPr lang="tr-TR" dirty="0"/>
              <a:t> x)</a:t>
            </a:r>
          </a:p>
          <a:p>
            <a:r>
              <a:rPr lang="tr-TR" dirty="0"/>
              <a:t>{</a:t>
            </a:r>
          </a:p>
          <a:p>
            <a:r>
              <a:rPr lang="tr-TR" dirty="0"/>
              <a:t>  </a:t>
            </a:r>
            <a:r>
              <a:rPr lang="tr-TR" dirty="0" err="1"/>
              <a:t>if</a:t>
            </a:r>
            <a:r>
              <a:rPr lang="tr-TR" dirty="0"/>
              <a:t>(koşul)</a:t>
            </a:r>
          </a:p>
          <a:p>
            <a:r>
              <a:rPr lang="tr-TR" dirty="0"/>
              <a:t>	</a:t>
            </a:r>
            <a:r>
              <a:rPr lang="tr-TR" dirty="0" err="1"/>
              <a:t>return</a:t>
            </a:r>
            <a:r>
              <a:rPr lang="tr-TR" dirty="0"/>
              <a:t> __;</a:t>
            </a:r>
          </a:p>
          <a:p>
            <a:endParaRPr lang="tr-TR" dirty="0"/>
          </a:p>
          <a:p>
            <a:r>
              <a:rPr lang="tr-TR" dirty="0" err="1"/>
              <a:t>return</a:t>
            </a:r>
            <a:r>
              <a:rPr lang="tr-TR" dirty="0"/>
              <a:t> </a:t>
            </a:r>
            <a:r>
              <a:rPr lang="tr-TR" dirty="0" err="1"/>
              <a:t>fonk</a:t>
            </a:r>
            <a:r>
              <a:rPr lang="tr-TR" dirty="0"/>
              <a:t>(x-1);</a:t>
            </a:r>
          </a:p>
          <a:p>
            <a:r>
              <a:rPr lang="tr-TR" dirty="0"/>
              <a:t>}</a:t>
            </a:r>
          </a:p>
        </p:txBody>
      </p:sp>
      <p:sp>
        <p:nvSpPr>
          <p:cNvPr id="5" name="4 Yuvarlatılmış Dikdörtgen"/>
          <p:cNvSpPr/>
          <p:nvPr/>
        </p:nvSpPr>
        <p:spPr>
          <a:xfrm>
            <a:off x="5715008" y="2285992"/>
            <a:ext cx="2500330" cy="32147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b="1" i="1" dirty="0"/>
              <a:t>YANLIŞ BİR ÖRNEK</a:t>
            </a:r>
          </a:p>
          <a:p>
            <a:r>
              <a:rPr lang="tr-TR" dirty="0" err="1"/>
              <a:t>int</a:t>
            </a:r>
            <a:r>
              <a:rPr lang="tr-TR" dirty="0"/>
              <a:t> </a:t>
            </a:r>
            <a:r>
              <a:rPr lang="tr-TR" dirty="0" err="1"/>
              <a:t>fonk</a:t>
            </a:r>
            <a:r>
              <a:rPr lang="tr-TR" dirty="0"/>
              <a:t>(</a:t>
            </a:r>
            <a:r>
              <a:rPr lang="tr-TR" dirty="0" err="1"/>
              <a:t>int</a:t>
            </a:r>
            <a:r>
              <a:rPr lang="tr-TR" dirty="0"/>
              <a:t> x)</a:t>
            </a:r>
          </a:p>
          <a:p>
            <a:r>
              <a:rPr lang="tr-TR" dirty="0"/>
              <a:t>{</a:t>
            </a:r>
          </a:p>
          <a:p>
            <a:r>
              <a:rPr lang="tr-TR" dirty="0"/>
              <a:t>  </a:t>
            </a:r>
            <a:r>
              <a:rPr lang="tr-TR" dirty="0" err="1"/>
              <a:t>if</a:t>
            </a:r>
            <a:r>
              <a:rPr lang="tr-TR" dirty="0"/>
              <a:t>(koşul)</a:t>
            </a:r>
          </a:p>
          <a:p>
            <a:r>
              <a:rPr lang="tr-TR" dirty="0"/>
              <a:t>	</a:t>
            </a:r>
            <a:r>
              <a:rPr lang="tr-TR" dirty="0" err="1"/>
              <a:t>return</a:t>
            </a:r>
            <a:r>
              <a:rPr lang="tr-TR" dirty="0"/>
              <a:t> __;</a:t>
            </a:r>
          </a:p>
          <a:p>
            <a:endParaRPr lang="tr-TR" dirty="0"/>
          </a:p>
          <a:p>
            <a:r>
              <a:rPr lang="tr-TR" dirty="0" err="1"/>
              <a:t>return</a:t>
            </a:r>
            <a:r>
              <a:rPr lang="tr-TR" dirty="0"/>
              <a:t> </a:t>
            </a:r>
            <a:r>
              <a:rPr lang="tr-TR" dirty="0" err="1"/>
              <a:t>fonk</a:t>
            </a:r>
            <a:r>
              <a:rPr lang="tr-TR" dirty="0"/>
              <a:t>(x);</a:t>
            </a:r>
          </a:p>
          <a:p>
            <a:r>
              <a:rPr lang="tr-TR" dirty="0"/>
              <a:t>}</a:t>
            </a:r>
          </a:p>
          <a:p>
            <a:r>
              <a:rPr lang="tr-TR" sz="1400" dirty="0"/>
              <a:t>/*koşul 0 ise kod sürekli </a:t>
            </a:r>
            <a:r>
              <a:rPr lang="tr-TR" sz="1400" dirty="0" err="1"/>
              <a:t>fonk</a:t>
            </a:r>
            <a:r>
              <a:rPr lang="tr-TR" sz="1400" dirty="0"/>
              <a:t>(x)’</a:t>
            </a:r>
            <a:r>
              <a:rPr lang="tr-TR" sz="1400" dirty="0" err="1"/>
              <a:t>ler</a:t>
            </a:r>
            <a:r>
              <a:rPr lang="tr-TR" sz="1400" dirty="0"/>
              <a:t> çalıştıracaktır.*/</a:t>
            </a:r>
          </a:p>
        </p:txBody>
      </p:sp>
      <p:sp>
        <p:nvSpPr>
          <p:cNvPr id="6" name="5 Yuvarlatılmış Dikdörtgen"/>
          <p:cNvSpPr/>
          <p:nvPr/>
        </p:nvSpPr>
        <p:spPr>
          <a:xfrm>
            <a:off x="3929058" y="5500702"/>
            <a:ext cx="4286280" cy="10715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Bu sürekli durum, </a:t>
            </a:r>
            <a:r>
              <a:rPr lang="tr-TR" dirty="0" err="1"/>
              <a:t>RAM’deki</a:t>
            </a:r>
            <a:r>
              <a:rPr lang="tr-TR" dirty="0"/>
              <a:t> yer kalmamayla sonlanacaktır. </a:t>
            </a:r>
            <a:r>
              <a:rPr lang="tr-TR" b="1" i="1" dirty="0"/>
              <a:t>Çalışma zamanı hatası</a:t>
            </a:r>
            <a:r>
              <a:rPr lang="tr-TR" dirty="0"/>
              <a:t>na örnektir.</a:t>
            </a:r>
          </a:p>
        </p:txBody>
      </p:sp>
      <p:sp>
        <p:nvSpPr>
          <p:cNvPr id="7" name="6 Sağa Bükülü Ok"/>
          <p:cNvSpPr/>
          <p:nvPr/>
        </p:nvSpPr>
        <p:spPr>
          <a:xfrm rot="1118201">
            <a:off x="4610238" y="4186618"/>
            <a:ext cx="928694" cy="128588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401080" cy="990600"/>
          </a:xfrm>
        </p:spPr>
        <p:txBody>
          <a:bodyPr>
            <a:normAutofit/>
          </a:bodyPr>
          <a:lstStyle/>
          <a:p>
            <a:r>
              <a:rPr lang="tr-TR" dirty="0"/>
              <a:t>Özyineleme ve kullanıcıdan değer alma</a:t>
            </a:r>
          </a:p>
        </p:txBody>
      </p:sp>
      <p:sp>
        <p:nvSpPr>
          <p:cNvPr id="3" name="2 İçerik Yer Tutucusu"/>
          <p:cNvSpPr>
            <a:spLocks noGrp="1"/>
          </p:cNvSpPr>
          <p:nvPr>
            <p:ph sz="quarter" idx="1"/>
          </p:nvPr>
        </p:nvSpPr>
        <p:spPr>
          <a:xfrm>
            <a:off x="428596" y="1285860"/>
            <a:ext cx="3471858" cy="3143272"/>
          </a:xfrm>
        </p:spPr>
        <p:txBody>
          <a:bodyPr>
            <a:normAutofit fontScale="77500" lnSpcReduction="20000"/>
          </a:bodyPr>
          <a:lstStyle/>
          <a:p>
            <a:r>
              <a:rPr lang="tr-TR" dirty="0" err="1"/>
              <a:t>Özyineli</a:t>
            </a:r>
            <a:r>
              <a:rPr lang="tr-TR" dirty="0"/>
              <a:t> kodlarda, sonsuz şekilde kendini çağırma durumu yaşanmaması için fonksiyon içinde hep kendisinin bir başka parametrelisini çağırırız.</a:t>
            </a:r>
          </a:p>
          <a:p>
            <a:r>
              <a:rPr lang="tr-TR" dirty="0"/>
              <a:t>Ancak kullanıcıdan değer alma durumu bunun bir istisnasıdır. Bu durumda, </a:t>
            </a:r>
            <a:r>
              <a:rPr lang="tr-TR" dirty="0" err="1"/>
              <a:t>fonk</a:t>
            </a:r>
            <a:r>
              <a:rPr lang="tr-TR" dirty="0"/>
              <a:t>(x), kendi içinde </a:t>
            </a:r>
            <a:r>
              <a:rPr lang="tr-TR" dirty="0" err="1"/>
              <a:t>fonk</a:t>
            </a:r>
            <a:r>
              <a:rPr lang="tr-TR" dirty="0"/>
              <a:t>(x)’i çağırabilir ya da </a:t>
            </a:r>
            <a:r>
              <a:rPr lang="tr-TR" dirty="0" err="1"/>
              <a:t>fonk</a:t>
            </a:r>
            <a:r>
              <a:rPr lang="tr-TR" dirty="0"/>
              <a:t>() kendi içinde </a:t>
            </a:r>
            <a:r>
              <a:rPr lang="tr-TR" dirty="0" err="1"/>
              <a:t>fonk</a:t>
            </a:r>
            <a:r>
              <a:rPr lang="tr-TR" dirty="0"/>
              <a:t>()’u çağırabilir.</a:t>
            </a:r>
          </a:p>
        </p:txBody>
      </p:sp>
      <p:sp>
        <p:nvSpPr>
          <p:cNvPr id="8" name="7 Metin kutusu"/>
          <p:cNvSpPr txBox="1"/>
          <p:nvPr/>
        </p:nvSpPr>
        <p:spPr>
          <a:xfrm>
            <a:off x="4071934" y="1196065"/>
            <a:ext cx="4643470" cy="504753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sz="1400" dirty="0"/>
              <a:t>#</a:t>
            </a:r>
            <a:r>
              <a:rPr lang="tr-TR" sz="1400" dirty="0" err="1"/>
              <a:t>include</a:t>
            </a:r>
            <a:r>
              <a:rPr lang="tr-TR" sz="1400" dirty="0"/>
              <a:t> &lt;</a:t>
            </a:r>
            <a:r>
              <a:rPr lang="tr-TR" sz="1400" dirty="0" err="1"/>
              <a:t>stdio</a:t>
            </a:r>
            <a:r>
              <a:rPr lang="tr-TR" sz="1400" dirty="0"/>
              <a:t>.h&gt;</a:t>
            </a:r>
          </a:p>
          <a:p>
            <a:r>
              <a:rPr lang="tr-TR" sz="1400" dirty="0" err="1"/>
              <a:t>int</a:t>
            </a:r>
            <a:r>
              <a:rPr lang="tr-TR" sz="1400" dirty="0"/>
              <a:t> </a:t>
            </a:r>
            <a:r>
              <a:rPr lang="tr-TR" sz="1400" dirty="0" err="1"/>
              <a:t>deger</a:t>
            </a:r>
            <a:r>
              <a:rPr lang="tr-TR" sz="1400" dirty="0"/>
              <a:t>_al(</a:t>
            </a:r>
            <a:r>
              <a:rPr lang="tr-TR" sz="1400" dirty="0" err="1"/>
              <a:t>int</a:t>
            </a:r>
            <a:r>
              <a:rPr lang="tr-TR" sz="1400" dirty="0"/>
              <a:t>);</a:t>
            </a:r>
          </a:p>
          <a:p>
            <a:r>
              <a:rPr lang="tr-TR" sz="1400" dirty="0" err="1"/>
              <a:t>int</a:t>
            </a:r>
            <a:r>
              <a:rPr lang="tr-TR" sz="1400" dirty="0"/>
              <a:t> </a:t>
            </a:r>
            <a:r>
              <a:rPr lang="tr-TR" sz="1400" dirty="0" err="1"/>
              <a:t>main</a:t>
            </a:r>
            <a:r>
              <a:rPr lang="tr-TR" sz="1400" dirty="0"/>
              <a:t>()</a:t>
            </a:r>
          </a:p>
          <a:p>
            <a:r>
              <a:rPr lang="tr-TR" sz="1400" dirty="0"/>
              <a:t>{</a:t>
            </a:r>
          </a:p>
          <a:p>
            <a:r>
              <a:rPr lang="tr-TR" sz="1400" dirty="0"/>
              <a:t>	</a:t>
            </a:r>
            <a:r>
              <a:rPr lang="tr-TR" sz="1400" dirty="0" err="1"/>
              <a:t>printf</a:t>
            </a:r>
            <a:r>
              <a:rPr lang="tr-TR" sz="1400" dirty="0"/>
              <a:t>("2'nin kati bir </a:t>
            </a:r>
            <a:r>
              <a:rPr lang="tr-TR" sz="1400" dirty="0" err="1"/>
              <a:t>deger</a:t>
            </a:r>
            <a:r>
              <a:rPr lang="tr-TR" sz="1400" dirty="0"/>
              <a:t> giriniz:");</a:t>
            </a:r>
          </a:p>
          <a:p>
            <a:r>
              <a:rPr lang="tr-TR" sz="1400" dirty="0"/>
              <a:t>	</a:t>
            </a:r>
            <a:r>
              <a:rPr lang="tr-TR" sz="1400" dirty="0" err="1"/>
              <a:t>int</a:t>
            </a:r>
            <a:r>
              <a:rPr lang="tr-TR" sz="1400" dirty="0"/>
              <a:t> x = </a:t>
            </a:r>
            <a:r>
              <a:rPr lang="tr-TR" sz="1400" dirty="0" err="1"/>
              <a:t>deger</a:t>
            </a:r>
            <a:r>
              <a:rPr lang="tr-TR" sz="1400" dirty="0"/>
              <a:t>_al(2);</a:t>
            </a:r>
          </a:p>
          <a:p>
            <a:r>
              <a:rPr lang="tr-TR" sz="1400" dirty="0"/>
              <a:t>	</a:t>
            </a:r>
            <a:r>
              <a:rPr lang="tr-TR" sz="1400" dirty="0" err="1"/>
              <a:t>printf</a:t>
            </a:r>
            <a:r>
              <a:rPr lang="tr-TR" sz="1400" dirty="0"/>
              <a:t>("%d </a:t>
            </a:r>
            <a:r>
              <a:rPr lang="tr-TR" sz="1400" dirty="0" err="1"/>
              <a:t>girisiniz</a:t>
            </a:r>
            <a:r>
              <a:rPr lang="tr-TR" sz="1400" dirty="0"/>
              <a:t> alindi.", x);</a:t>
            </a:r>
          </a:p>
          <a:p>
            <a:r>
              <a:rPr lang="tr-TR" sz="1400" dirty="0"/>
              <a:t>	</a:t>
            </a:r>
            <a:r>
              <a:rPr lang="tr-TR" sz="1400" dirty="0" err="1"/>
              <a:t>return</a:t>
            </a:r>
            <a:r>
              <a:rPr lang="tr-TR" sz="1400" dirty="0"/>
              <a:t> 0;</a:t>
            </a:r>
          </a:p>
          <a:p>
            <a:r>
              <a:rPr lang="tr-TR" sz="1400" dirty="0"/>
              <a:t>}</a:t>
            </a:r>
          </a:p>
          <a:p>
            <a:r>
              <a:rPr lang="tr-TR" sz="1400" dirty="0" err="1"/>
              <a:t>int</a:t>
            </a:r>
            <a:r>
              <a:rPr lang="tr-TR" sz="1400" dirty="0"/>
              <a:t> </a:t>
            </a:r>
            <a:r>
              <a:rPr lang="tr-TR" sz="1400" dirty="0" err="1"/>
              <a:t>deger</a:t>
            </a:r>
            <a:r>
              <a:rPr lang="tr-TR" sz="1400" dirty="0"/>
              <a:t>_al(</a:t>
            </a:r>
            <a:r>
              <a:rPr lang="tr-TR" sz="1400" dirty="0" err="1"/>
              <a:t>int</a:t>
            </a:r>
            <a:r>
              <a:rPr lang="tr-TR" sz="1400" dirty="0"/>
              <a:t> kat)</a:t>
            </a:r>
          </a:p>
          <a:p>
            <a:r>
              <a:rPr lang="tr-TR" sz="1400" dirty="0"/>
              <a:t>{</a:t>
            </a:r>
          </a:p>
          <a:p>
            <a:r>
              <a:rPr lang="tr-TR" sz="1400" dirty="0"/>
              <a:t>	</a:t>
            </a:r>
            <a:r>
              <a:rPr lang="tr-TR" sz="1400" dirty="0" err="1"/>
              <a:t>int</a:t>
            </a:r>
            <a:r>
              <a:rPr lang="tr-TR" sz="1400" dirty="0"/>
              <a:t> </a:t>
            </a:r>
            <a:r>
              <a:rPr lang="tr-TR" sz="1400" dirty="0" err="1"/>
              <a:t>sayi</a:t>
            </a:r>
            <a:r>
              <a:rPr lang="tr-TR" sz="1400" dirty="0"/>
              <a:t>;</a:t>
            </a:r>
          </a:p>
          <a:p>
            <a:r>
              <a:rPr lang="tr-TR" sz="1400" dirty="0"/>
              <a:t>	scanf("%d", &amp;</a:t>
            </a:r>
            <a:r>
              <a:rPr lang="tr-TR" sz="1400" dirty="0" err="1"/>
              <a:t>sayi</a:t>
            </a:r>
            <a:r>
              <a:rPr lang="tr-TR" sz="1400" dirty="0"/>
              <a:t>);</a:t>
            </a:r>
          </a:p>
          <a:p>
            <a:r>
              <a:rPr lang="tr-TR" sz="1400" dirty="0"/>
              <a:t>	</a:t>
            </a:r>
          </a:p>
          <a:p>
            <a:r>
              <a:rPr lang="tr-TR" sz="1400" dirty="0"/>
              <a:t>	</a:t>
            </a:r>
            <a:r>
              <a:rPr lang="tr-TR" sz="1400" dirty="0" err="1"/>
              <a:t>if</a:t>
            </a:r>
            <a:r>
              <a:rPr lang="tr-TR" sz="1400" dirty="0"/>
              <a:t>(</a:t>
            </a:r>
            <a:r>
              <a:rPr lang="tr-TR" sz="1400" dirty="0" err="1"/>
              <a:t>sayi</a:t>
            </a:r>
            <a:r>
              <a:rPr lang="tr-TR" sz="1400" dirty="0"/>
              <a:t>%kat==0) //</a:t>
            </a:r>
            <a:r>
              <a:rPr lang="tr-TR" sz="1400" dirty="0" err="1"/>
              <a:t>base</a:t>
            </a:r>
            <a:r>
              <a:rPr lang="tr-TR" sz="1400" dirty="0"/>
              <a:t> </a:t>
            </a:r>
            <a:r>
              <a:rPr lang="tr-TR" sz="1400" dirty="0" err="1"/>
              <a:t>case</a:t>
            </a:r>
            <a:endParaRPr lang="tr-TR" sz="1400" dirty="0"/>
          </a:p>
          <a:p>
            <a:r>
              <a:rPr lang="tr-TR" sz="1400" dirty="0"/>
              <a:t>	{</a:t>
            </a:r>
          </a:p>
          <a:p>
            <a:r>
              <a:rPr lang="tr-TR" sz="1400" dirty="0"/>
              <a:t>		</a:t>
            </a:r>
            <a:r>
              <a:rPr lang="tr-TR" sz="1400" dirty="0" err="1"/>
              <a:t>return</a:t>
            </a:r>
            <a:r>
              <a:rPr lang="tr-TR" sz="1400" dirty="0"/>
              <a:t> </a:t>
            </a:r>
            <a:r>
              <a:rPr lang="tr-TR" sz="1400" dirty="0" err="1"/>
              <a:t>sayi</a:t>
            </a:r>
            <a:r>
              <a:rPr lang="tr-TR" sz="1400" dirty="0"/>
              <a:t>;	</a:t>
            </a:r>
          </a:p>
          <a:p>
            <a:r>
              <a:rPr lang="tr-TR" sz="1400" dirty="0"/>
              <a:t>	}</a:t>
            </a:r>
          </a:p>
          <a:p>
            <a:endParaRPr lang="tr-TR" sz="1400" dirty="0"/>
          </a:p>
          <a:p>
            <a:r>
              <a:rPr lang="tr-TR" sz="1400" dirty="0"/>
              <a:t>	</a:t>
            </a:r>
            <a:r>
              <a:rPr lang="tr-TR" sz="1400" dirty="0" err="1"/>
              <a:t>printf</a:t>
            </a:r>
            <a:r>
              <a:rPr lang="tr-TR" sz="1400" dirty="0"/>
              <a:t>("</a:t>
            </a:r>
            <a:r>
              <a:rPr lang="tr-TR" sz="1400" dirty="0" err="1"/>
              <a:t>Gecersiz</a:t>
            </a:r>
            <a:r>
              <a:rPr lang="tr-TR" sz="1400" dirty="0"/>
              <a:t> </a:t>
            </a:r>
            <a:r>
              <a:rPr lang="tr-TR" sz="1400" dirty="0" err="1"/>
              <a:t>giris</a:t>
            </a:r>
            <a:r>
              <a:rPr lang="tr-TR" sz="1400" dirty="0"/>
              <a:t>. </a:t>
            </a:r>
            <a:r>
              <a:rPr lang="tr-TR" sz="1400" dirty="0" err="1"/>
              <a:t>Cift</a:t>
            </a:r>
            <a:r>
              <a:rPr lang="tr-TR" sz="1400" dirty="0"/>
              <a:t> </a:t>
            </a:r>
            <a:r>
              <a:rPr lang="tr-TR" sz="1400" dirty="0" err="1"/>
              <a:t>olmali</a:t>
            </a:r>
            <a:r>
              <a:rPr lang="tr-TR" sz="1400" dirty="0"/>
              <a:t>:");</a:t>
            </a:r>
          </a:p>
          <a:p>
            <a:endParaRPr lang="tr-TR" sz="1400" dirty="0"/>
          </a:p>
          <a:p>
            <a:r>
              <a:rPr lang="tr-TR" sz="1400" dirty="0"/>
              <a:t>	</a:t>
            </a:r>
            <a:r>
              <a:rPr lang="tr-TR" sz="1400" dirty="0" err="1"/>
              <a:t>return</a:t>
            </a:r>
            <a:r>
              <a:rPr lang="tr-TR" sz="1400" dirty="0"/>
              <a:t> </a:t>
            </a:r>
            <a:r>
              <a:rPr lang="tr-TR" sz="1400" b="1" dirty="0" err="1"/>
              <a:t>deger</a:t>
            </a:r>
            <a:r>
              <a:rPr lang="tr-TR" sz="1400" b="1" dirty="0"/>
              <a:t>_al(kat);</a:t>
            </a:r>
          </a:p>
          <a:p>
            <a:r>
              <a:rPr lang="tr-TR" sz="1400" b="1" dirty="0"/>
              <a:t>}</a:t>
            </a:r>
          </a:p>
        </p:txBody>
      </p:sp>
      <p:sp>
        <p:nvSpPr>
          <p:cNvPr id="9" name="8 Yuvarlatılmış Dikdörtgen"/>
          <p:cNvSpPr/>
          <p:nvPr/>
        </p:nvSpPr>
        <p:spPr>
          <a:xfrm>
            <a:off x="571472" y="4429132"/>
            <a:ext cx="2643206" cy="18573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a:t>Kullanıcı her yanlış değer girdiğinde </a:t>
            </a:r>
            <a:r>
              <a:rPr lang="tr-TR" sz="1600" dirty="0" err="1"/>
              <a:t>deger</a:t>
            </a:r>
            <a:r>
              <a:rPr lang="tr-TR" sz="1600" dirty="0"/>
              <a:t>_al()’</a:t>
            </a:r>
            <a:r>
              <a:rPr lang="tr-TR" sz="1600" dirty="0" err="1"/>
              <a:t>ın</a:t>
            </a:r>
            <a:r>
              <a:rPr lang="tr-TR" sz="1600" dirty="0"/>
              <a:t> ayrı bir versiyonu çalıştırılıp </a:t>
            </a:r>
            <a:r>
              <a:rPr lang="tr-TR" sz="1600" dirty="0" err="1"/>
              <a:t>RAM’de</a:t>
            </a:r>
            <a:r>
              <a:rPr lang="tr-TR" sz="1600" dirty="0"/>
              <a:t> yer işgal edeceği için, </a:t>
            </a:r>
            <a:r>
              <a:rPr lang="tr-TR" sz="1600" dirty="0" err="1"/>
              <a:t>while’lı</a:t>
            </a:r>
            <a:r>
              <a:rPr lang="tr-TR" sz="1600" dirty="0"/>
              <a:t> kullanıma kıyasla acemice bir kullanımdır.</a:t>
            </a:r>
          </a:p>
        </p:txBody>
      </p:sp>
      <p:sp>
        <p:nvSpPr>
          <p:cNvPr id="10" name="9 Sağ Ok"/>
          <p:cNvSpPr/>
          <p:nvPr/>
        </p:nvSpPr>
        <p:spPr>
          <a:xfrm rot="9416514">
            <a:off x="3142003" y="4512113"/>
            <a:ext cx="1357322" cy="1000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401080" cy="990600"/>
          </a:xfrm>
        </p:spPr>
        <p:txBody>
          <a:bodyPr>
            <a:normAutofit/>
          </a:bodyPr>
          <a:lstStyle/>
          <a:p>
            <a:r>
              <a:rPr lang="tr-TR" dirty="0"/>
              <a:t>Özyineleme ve kullanıcıdan değer alma</a:t>
            </a:r>
          </a:p>
        </p:txBody>
      </p:sp>
      <p:sp>
        <p:nvSpPr>
          <p:cNvPr id="8" name="7 Metin kutusu"/>
          <p:cNvSpPr txBox="1"/>
          <p:nvPr/>
        </p:nvSpPr>
        <p:spPr>
          <a:xfrm>
            <a:off x="4071934" y="1196065"/>
            <a:ext cx="4643470" cy="504753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sz="1400" dirty="0"/>
              <a:t>#</a:t>
            </a:r>
            <a:r>
              <a:rPr lang="tr-TR" sz="1400" dirty="0" err="1"/>
              <a:t>include</a:t>
            </a:r>
            <a:r>
              <a:rPr lang="tr-TR" sz="1400" dirty="0"/>
              <a:t> &lt;</a:t>
            </a:r>
            <a:r>
              <a:rPr lang="tr-TR" sz="1400" dirty="0" err="1"/>
              <a:t>stdio</a:t>
            </a:r>
            <a:r>
              <a:rPr lang="tr-TR" sz="1400" dirty="0"/>
              <a:t>.h&gt;</a:t>
            </a:r>
          </a:p>
          <a:p>
            <a:r>
              <a:rPr lang="tr-TR" sz="1400" dirty="0" err="1"/>
              <a:t>int</a:t>
            </a:r>
            <a:r>
              <a:rPr lang="tr-TR" sz="1400" dirty="0"/>
              <a:t> </a:t>
            </a:r>
            <a:r>
              <a:rPr lang="tr-TR" sz="1400" dirty="0" err="1"/>
              <a:t>deger</a:t>
            </a:r>
            <a:r>
              <a:rPr lang="tr-TR" sz="1400" dirty="0"/>
              <a:t>_al(</a:t>
            </a:r>
            <a:r>
              <a:rPr lang="tr-TR" sz="1400" dirty="0" err="1"/>
              <a:t>int</a:t>
            </a:r>
            <a:r>
              <a:rPr lang="tr-TR" sz="1400" dirty="0"/>
              <a:t>);</a:t>
            </a:r>
          </a:p>
          <a:p>
            <a:r>
              <a:rPr lang="tr-TR" sz="1400" dirty="0" err="1"/>
              <a:t>int</a:t>
            </a:r>
            <a:r>
              <a:rPr lang="tr-TR" sz="1400" dirty="0"/>
              <a:t> </a:t>
            </a:r>
            <a:r>
              <a:rPr lang="tr-TR" sz="1400" dirty="0" err="1"/>
              <a:t>main</a:t>
            </a:r>
            <a:r>
              <a:rPr lang="tr-TR" sz="1400" dirty="0"/>
              <a:t>()</a:t>
            </a:r>
          </a:p>
          <a:p>
            <a:r>
              <a:rPr lang="tr-TR" sz="1400" dirty="0"/>
              <a:t>{</a:t>
            </a:r>
          </a:p>
          <a:p>
            <a:r>
              <a:rPr lang="tr-TR" sz="1400" dirty="0"/>
              <a:t>	</a:t>
            </a:r>
            <a:r>
              <a:rPr lang="tr-TR" sz="1400" dirty="0" err="1"/>
              <a:t>printf</a:t>
            </a:r>
            <a:r>
              <a:rPr lang="tr-TR" sz="1400" dirty="0"/>
              <a:t>("2'nin kati bir </a:t>
            </a:r>
            <a:r>
              <a:rPr lang="tr-TR" sz="1400" dirty="0" err="1"/>
              <a:t>deger</a:t>
            </a:r>
            <a:r>
              <a:rPr lang="tr-TR" sz="1400" dirty="0"/>
              <a:t> giriniz:");</a:t>
            </a:r>
          </a:p>
          <a:p>
            <a:r>
              <a:rPr lang="tr-TR" sz="1400" dirty="0"/>
              <a:t>	</a:t>
            </a:r>
            <a:r>
              <a:rPr lang="tr-TR" sz="1400" dirty="0" err="1"/>
              <a:t>int</a:t>
            </a:r>
            <a:r>
              <a:rPr lang="tr-TR" sz="1400" dirty="0"/>
              <a:t> x = </a:t>
            </a:r>
            <a:r>
              <a:rPr lang="tr-TR" sz="1400" dirty="0" err="1"/>
              <a:t>deger</a:t>
            </a:r>
            <a:r>
              <a:rPr lang="tr-TR" sz="1400" dirty="0"/>
              <a:t>_al(2);</a:t>
            </a:r>
          </a:p>
          <a:p>
            <a:r>
              <a:rPr lang="tr-TR" sz="1400" dirty="0"/>
              <a:t>	</a:t>
            </a:r>
            <a:r>
              <a:rPr lang="tr-TR" sz="1400" dirty="0" err="1"/>
              <a:t>printf</a:t>
            </a:r>
            <a:r>
              <a:rPr lang="tr-TR" sz="1400" dirty="0"/>
              <a:t>("%d </a:t>
            </a:r>
            <a:r>
              <a:rPr lang="tr-TR" sz="1400" dirty="0" err="1"/>
              <a:t>girisiniz</a:t>
            </a:r>
            <a:r>
              <a:rPr lang="tr-TR" sz="1400" dirty="0"/>
              <a:t> alindi.", x);</a:t>
            </a:r>
          </a:p>
          <a:p>
            <a:r>
              <a:rPr lang="tr-TR" sz="1400" dirty="0"/>
              <a:t>	</a:t>
            </a:r>
            <a:r>
              <a:rPr lang="tr-TR" sz="1400" dirty="0" err="1"/>
              <a:t>return</a:t>
            </a:r>
            <a:r>
              <a:rPr lang="tr-TR" sz="1400" dirty="0"/>
              <a:t> 0;</a:t>
            </a:r>
          </a:p>
          <a:p>
            <a:r>
              <a:rPr lang="tr-TR" sz="1400" dirty="0"/>
              <a:t>}</a:t>
            </a:r>
          </a:p>
          <a:p>
            <a:r>
              <a:rPr lang="tr-TR" sz="1400" dirty="0" err="1"/>
              <a:t>int</a:t>
            </a:r>
            <a:r>
              <a:rPr lang="tr-TR" sz="1400" dirty="0"/>
              <a:t> </a:t>
            </a:r>
            <a:r>
              <a:rPr lang="tr-TR" sz="1400" dirty="0" err="1"/>
              <a:t>deger</a:t>
            </a:r>
            <a:r>
              <a:rPr lang="tr-TR" sz="1400" dirty="0"/>
              <a:t>_al(</a:t>
            </a:r>
            <a:r>
              <a:rPr lang="tr-TR" sz="1400" dirty="0" err="1"/>
              <a:t>int</a:t>
            </a:r>
            <a:r>
              <a:rPr lang="tr-TR" sz="1400" dirty="0"/>
              <a:t> kat)</a:t>
            </a:r>
          </a:p>
          <a:p>
            <a:r>
              <a:rPr lang="tr-TR" sz="1400" dirty="0"/>
              <a:t>{</a:t>
            </a:r>
          </a:p>
          <a:p>
            <a:r>
              <a:rPr lang="tr-TR" sz="1400" dirty="0"/>
              <a:t>	</a:t>
            </a:r>
            <a:r>
              <a:rPr lang="tr-TR" sz="1400" dirty="0" err="1"/>
              <a:t>int</a:t>
            </a:r>
            <a:r>
              <a:rPr lang="tr-TR" sz="1400" dirty="0"/>
              <a:t> </a:t>
            </a:r>
            <a:r>
              <a:rPr lang="tr-TR" sz="1400" dirty="0" err="1"/>
              <a:t>sayi</a:t>
            </a:r>
            <a:r>
              <a:rPr lang="tr-TR" sz="1400" dirty="0"/>
              <a:t>;</a:t>
            </a:r>
          </a:p>
          <a:p>
            <a:r>
              <a:rPr lang="tr-TR" sz="1400" dirty="0"/>
              <a:t>	scanf("%d", &amp;</a:t>
            </a:r>
            <a:r>
              <a:rPr lang="tr-TR" sz="1400" dirty="0" err="1"/>
              <a:t>sayi</a:t>
            </a:r>
            <a:r>
              <a:rPr lang="tr-TR" sz="1400" dirty="0"/>
              <a:t>);</a:t>
            </a:r>
          </a:p>
          <a:p>
            <a:r>
              <a:rPr lang="tr-TR" sz="1400" dirty="0"/>
              <a:t>	</a:t>
            </a:r>
          </a:p>
          <a:p>
            <a:r>
              <a:rPr lang="tr-TR" sz="1400" dirty="0"/>
              <a:t>	</a:t>
            </a:r>
            <a:r>
              <a:rPr lang="tr-TR" sz="1400" dirty="0" err="1"/>
              <a:t>if</a:t>
            </a:r>
            <a:r>
              <a:rPr lang="tr-TR" sz="1400" dirty="0"/>
              <a:t>(</a:t>
            </a:r>
            <a:r>
              <a:rPr lang="tr-TR" sz="1400" dirty="0" err="1"/>
              <a:t>sayi</a:t>
            </a:r>
            <a:r>
              <a:rPr lang="tr-TR" sz="1400" dirty="0"/>
              <a:t>%kat==0) //</a:t>
            </a:r>
            <a:r>
              <a:rPr lang="tr-TR" sz="1400" dirty="0" err="1"/>
              <a:t>base</a:t>
            </a:r>
            <a:r>
              <a:rPr lang="tr-TR" sz="1400" dirty="0"/>
              <a:t> </a:t>
            </a:r>
            <a:r>
              <a:rPr lang="tr-TR" sz="1400" dirty="0" err="1"/>
              <a:t>case</a:t>
            </a:r>
            <a:endParaRPr lang="tr-TR" sz="1400" dirty="0"/>
          </a:p>
          <a:p>
            <a:r>
              <a:rPr lang="tr-TR" sz="1400" dirty="0"/>
              <a:t>	{</a:t>
            </a:r>
          </a:p>
          <a:p>
            <a:r>
              <a:rPr lang="tr-TR" sz="1400" dirty="0"/>
              <a:t>		</a:t>
            </a:r>
            <a:r>
              <a:rPr lang="tr-TR" sz="1400" dirty="0" err="1"/>
              <a:t>return</a:t>
            </a:r>
            <a:r>
              <a:rPr lang="tr-TR" sz="1400" dirty="0"/>
              <a:t> </a:t>
            </a:r>
            <a:r>
              <a:rPr lang="tr-TR" sz="1400" dirty="0" err="1"/>
              <a:t>sayi</a:t>
            </a:r>
            <a:r>
              <a:rPr lang="tr-TR" sz="1400" dirty="0"/>
              <a:t>;	</a:t>
            </a:r>
          </a:p>
          <a:p>
            <a:r>
              <a:rPr lang="tr-TR" sz="1400" dirty="0"/>
              <a:t>	}</a:t>
            </a:r>
          </a:p>
          <a:p>
            <a:endParaRPr lang="tr-TR" sz="1400" dirty="0"/>
          </a:p>
          <a:p>
            <a:r>
              <a:rPr lang="tr-TR" sz="1400" dirty="0"/>
              <a:t>	</a:t>
            </a:r>
            <a:r>
              <a:rPr lang="tr-TR" sz="1400" dirty="0" err="1"/>
              <a:t>printf</a:t>
            </a:r>
            <a:r>
              <a:rPr lang="tr-TR" sz="1400" dirty="0"/>
              <a:t>("</a:t>
            </a:r>
            <a:r>
              <a:rPr lang="tr-TR" sz="1400" dirty="0" err="1"/>
              <a:t>Gecersiz</a:t>
            </a:r>
            <a:r>
              <a:rPr lang="tr-TR" sz="1400" dirty="0"/>
              <a:t> </a:t>
            </a:r>
            <a:r>
              <a:rPr lang="tr-TR" sz="1400" dirty="0" err="1"/>
              <a:t>giris</a:t>
            </a:r>
            <a:r>
              <a:rPr lang="tr-TR" sz="1400" dirty="0"/>
              <a:t>. </a:t>
            </a:r>
            <a:r>
              <a:rPr lang="tr-TR" sz="1400" dirty="0" err="1"/>
              <a:t>Cift</a:t>
            </a:r>
            <a:r>
              <a:rPr lang="tr-TR" sz="1400" dirty="0"/>
              <a:t> </a:t>
            </a:r>
            <a:r>
              <a:rPr lang="tr-TR" sz="1400" dirty="0" err="1"/>
              <a:t>olmali</a:t>
            </a:r>
            <a:r>
              <a:rPr lang="tr-TR" sz="1400" dirty="0"/>
              <a:t>:");</a:t>
            </a:r>
          </a:p>
          <a:p>
            <a:endParaRPr lang="tr-TR" sz="1400" dirty="0"/>
          </a:p>
          <a:p>
            <a:r>
              <a:rPr lang="tr-TR" sz="1400" dirty="0"/>
              <a:t>	</a:t>
            </a:r>
            <a:r>
              <a:rPr lang="tr-TR" sz="1400" dirty="0" err="1"/>
              <a:t>return</a:t>
            </a:r>
            <a:r>
              <a:rPr lang="tr-TR" sz="1400" dirty="0"/>
              <a:t> </a:t>
            </a:r>
            <a:r>
              <a:rPr lang="tr-TR" sz="1400" b="1" dirty="0" err="1"/>
              <a:t>deger</a:t>
            </a:r>
            <a:r>
              <a:rPr lang="tr-TR" sz="1400" b="1" dirty="0"/>
              <a:t>_al(kat);</a:t>
            </a:r>
          </a:p>
          <a:p>
            <a:r>
              <a:rPr lang="tr-TR" sz="1400" b="1" dirty="0"/>
              <a:t>}</a:t>
            </a:r>
          </a:p>
        </p:txBody>
      </p:sp>
      <p:sp>
        <p:nvSpPr>
          <p:cNvPr id="5" name="4 İçerik Yer Tutucusu"/>
          <p:cNvSpPr>
            <a:spLocks noGrp="1"/>
          </p:cNvSpPr>
          <p:nvPr>
            <p:ph sz="quarter" idx="1"/>
          </p:nvPr>
        </p:nvSpPr>
        <p:spPr>
          <a:xfrm>
            <a:off x="457200" y="1219200"/>
            <a:ext cx="3328982" cy="4937760"/>
          </a:xfrm>
        </p:spPr>
        <p:txBody>
          <a:bodyPr/>
          <a:lstStyle/>
          <a:p>
            <a:pPr>
              <a:buNone/>
            </a:pPr>
            <a:endParaRPr lang="tr-TR" sz="1500" dirty="0"/>
          </a:p>
          <a:p>
            <a:pPr>
              <a:buNone/>
            </a:pPr>
            <a:r>
              <a:rPr lang="tr-TR" sz="1800" dirty="0"/>
              <a:t>Bu kodun sonundaki </a:t>
            </a:r>
            <a:br>
              <a:rPr lang="tr-TR" sz="1800" dirty="0"/>
            </a:br>
            <a:r>
              <a:rPr lang="tr-TR" sz="1800" dirty="0" err="1"/>
              <a:t>return</a:t>
            </a:r>
            <a:r>
              <a:rPr lang="tr-TR" sz="1800" dirty="0"/>
              <a:t> </a:t>
            </a:r>
            <a:r>
              <a:rPr lang="tr-TR" sz="1800" b="1" dirty="0" err="1"/>
              <a:t>deger</a:t>
            </a:r>
            <a:r>
              <a:rPr lang="tr-TR" sz="1800" b="1" dirty="0"/>
              <a:t>_al(kat); i</a:t>
            </a:r>
          </a:p>
          <a:p>
            <a:pPr>
              <a:buNone/>
            </a:pPr>
            <a:r>
              <a:rPr lang="tr-TR" sz="1800" dirty="0"/>
              <a:t>ifadesi </a:t>
            </a:r>
            <a:r>
              <a:rPr lang="tr-TR" sz="1800" i="1" dirty="0" err="1"/>
              <a:t>deger</a:t>
            </a:r>
            <a:r>
              <a:rPr lang="tr-TR" sz="1800" i="1" dirty="0"/>
              <a:t>_al'a dön </a:t>
            </a:r>
            <a:r>
              <a:rPr lang="tr-TR" sz="1800" dirty="0"/>
              <a:t>gibi değil, şu şekilde okunmalıdır:</a:t>
            </a:r>
          </a:p>
          <a:p>
            <a:pPr>
              <a:buNone/>
            </a:pPr>
            <a:endParaRPr lang="tr-TR" sz="1800" dirty="0"/>
          </a:p>
          <a:p>
            <a:pPr>
              <a:buNone/>
            </a:pPr>
            <a:r>
              <a:rPr lang="tr-TR" sz="1800" dirty="0"/>
              <a:t>	</a:t>
            </a:r>
            <a:r>
              <a:rPr lang="tr-TR" sz="1800" dirty="0" err="1"/>
              <a:t>int</a:t>
            </a:r>
            <a:r>
              <a:rPr lang="tr-TR" sz="1800" dirty="0"/>
              <a:t> </a:t>
            </a:r>
            <a:r>
              <a:rPr lang="tr-TR" sz="1800" dirty="0" err="1"/>
              <a:t>sonuc</a:t>
            </a:r>
            <a:r>
              <a:rPr lang="tr-TR" sz="1800" dirty="0"/>
              <a:t>;</a:t>
            </a:r>
          </a:p>
          <a:p>
            <a:pPr>
              <a:buNone/>
            </a:pPr>
            <a:r>
              <a:rPr lang="tr-TR" sz="1800" dirty="0"/>
              <a:t>	</a:t>
            </a:r>
            <a:r>
              <a:rPr lang="tr-TR" sz="1800" dirty="0" err="1"/>
              <a:t>sonuc</a:t>
            </a:r>
            <a:r>
              <a:rPr lang="tr-TR" sz="1800" dirty="0"/>
              <a:t> = </a:t>
            </a:r>
            <a:r>
              <a:rPr lang="tr-TR" sz="1800" dirty="0" err="1"/>
              <a:t>deger</a:t>
            </a:r>
            <a:r>
              <a:rPr lang="tr-TR" sz="1800" dirty="0"/>
              <a:t>_al(kat);</a:t>
            </a:r>
          </a:p>
          <a:p>
            <a:pPr>
              <a:buNone/>
            </a:pPr>
            <a:r>
              <a:rPr lang="tr-TR" sz="1800" dirty="0"/>
              <a:t>	</a:t>
            </a:r>
            <a:r>
              <a:rPr lang="tr-TR" sz="1800" dirty="0" err="1"/>
              <a:t>return</a:t>
            </a:r>
            <a:r>
              <a:rPr lang="tr-TR" sz="1800" dirty="0"/>
              <a:t> </a:t>
            </a:r>
            <a:r>
              <a:rPr lang="tr-TR" sz="1800" dirty="0" err="1"/>
              <a:t>sonuc</a:t>
            </a:r>
            <a:r>
              <a:rPr lang="tr-TR" sz="1800" dirty="0"/>
              <a:t>;</a:t>
            </a:r>
          </a:p>
          <a:p>
            <a:pPr>
              <a:buNone/>
            </a:pPr>
            <a:endParaRPr lang="tr-TR" sz="1800" dirty="0"/>
          </a:p>
          <a:p>
            <a:pPr>
              <a:buNone/>
            </a:pPr>
            <a:r>
              <a:rPr lang="tr-TR" sz="1800" dirty="0"/>
              <a:t>Yani kod bir yere dönmemekte, ayrı bir </a:t>
            </a:r>
            <a:r>
              <a:rPr lang="tr-TR" sz="1800" dirty="0" err="1"/>
              <a:t>deger</a:t>
            </a:r>
            <a:r>
              <a:rPr lang="tr-TR" sz="1800" dirty="0"/>
              <a:t>_al çalıştırıp, ondan gelen sonucu dönmektedir.</a:t>
            </a:r>
          </a:p>
          <a:p>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Ortalama bir Bilgi Yarışması Ödevi</a:t>
            </a:r>
          </a:p>
        </p:txBody>
      </p:sp>
      <p:sp>
        <p:nvSpPr>
          <p:cNvPr id="4" name="3 Metin kutusu"/>
          <p:cNvSpPr txBox="1"/>
          <p:nvPr/>
        </p:nvSpPr>
        <p:spPr>
          <a:xfrm>
            <a:off x="571472" y="6429396"/>
            <a:ext cx="8143932" cy="261610"/>
          </a:xfrm>
          <a:prstGeom prst="rect">
            <a:avLst/>
          </a:prstGeom>
          <a:noFill/>
        </p:spPr>
        <p:txBody>
          <a:bodyPr wrap="square" rtlCol="0">
            <a:spAutoFit/>
          </a:bodyPr>
          <a:lstStyle/>
          <a:p>
            <a:r>
              <a:rPr lang="tr-TR" sz="1100" dirty="0"/>
              <a:t>*En en iyi ödevler arasında</a:t>
            </a:r>
          </a:p>
        </p:txBody>
      </p:sp>
      <p:pic>
        <p:nvPicPr>
          <p:cNvPr id="1026" name="Picture 2"/>
          <p:cNvPicPr>
            <a:picLocks noChangeAspect="1" noChangeArrowheads="1"/>
          </p:cNvPicPr>
          <p:nvPr/>
        </p:nvPicPr>
        <p:blipFill>
          <a:blip r:embed="rId2">
            <a:clrChange>
              <a:clrFrom>
                <a:srgbClr val="000000"/>
              </a:clrFrom>
              <a:clrTo>
                <a:srgbClr val="000000">
                  <a:alpha val="0"/>
                </a:srgbClr>
              </a:clrTo>
            </a:clrChange>
          </a:blip>
          <a:srcRect l="41622" t="4270" r="38367" b="17457"/>
          <a:stretch>
            <a:fillRect/>
          </a:stretch>
        </p:blipFill>
        <p:spPr bwMode="auto">
          <a:xfrm rot="907264">
            <a:off x="4865516" y="580019"/>
            <a:ext cx="2413297" cy="5309253"/>
          </a:xfrm>
          <a:prstGeom prst="rect">
            <a:avLst/>
          </a:prstGeom>
          <a:noFill/>
          <a:ln w="9525">
            <a:noFill/>
            <a:miter lim="800000"/>
            <a:headEnd/>
            <a:tailEnd/>
          </a:ln>
          <a:effectLst/>
        </p:spPr>
      </p:pic>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Özyineleme ve kullanıcıdan değer alma</a:t>
            </a:r>
            <a:br>
              <a:rPr lang="tr-TR" dirty="0"/>
            </a:br>
            <a:r>
              <a:rPr lang="tr-TR" dirty="0" err="1"/>
              <a:t>return</a:t>
            </a:r>
            <a:r>
              <a:rPr lang="tr-TR" dirty="0"/>
              <a:t> </a:t>
            </a:r>
            <a:r>
              <a:rPr lang="tr-TR" dirty="0" err="1"/>
              <a:t>main</a:t>
            </a:r>
            <a:r>
              <a:rPr lang="tr-TR" dirty="0"/>
              <a:t>(); kullanımı</a:t>
            </a:r>
          </a:p>
        </p:txBody>
      </p:sp>
      <p:sp>
        <p:nvSpPr>
          <p:cNvPr id="3" name="2 İçerik Yer Tutucusu"/>
          <p:cNvSpPr>
            <a:spLocks noGrp="1"/>
          </p:cNvSpPr>
          <p:nvPr>
            <p:ph sz="quarter" idx="1"/>
          </p:nvPr>
        </p:nvSpPr>
        <p:spPr>
          <a:xfrm>
            <a:off x="5029200" y="1214422"/>
            <a:ext cx="3900518" cy="5143536"/>
          </a:xfrm>
        </p:spPr>
        <p:txBody>
          <a:bodyPr>
            <a:normAutofit fontScale="62500" lnSpcReduction="20000"/>
          </a:bodyPr>
          <a:lstStyle/>
          <a:p>
            <a:r>
              <a:rPr lang="tr-TR" dirty="0"/>
              <a:t>Yine </a:t>
            </a:r>
            <a:r>
              <a:rPr lang="tr-TR" sz="4000" b="1" dirty="0">
                <a:solidFill>
                  <a:srgbClr val="002060"/>
                </a:solidFill>
              </a:rPr>
              <a:t>acemice bir kullanım olan </a:t>
            </a:r>
            <a:r>
              <a:rPr lang="tr-TR" dirty="0" err="1"/>
              <a:t>return</a:t>
            </a:r>
            <a:r>
              <a:rPr lang="tr-TR" dirty="0"/>
              <a:t> </a:t>
            </a:r>
            <a:r>
              <a:rPr lang="tr-TR" dirty="0" err="1"/>
              <a:t>main</a:t>
            </a:r>
            <a:r>
              <a:rPr lang="tr-TR" dirty="0"/>
              <a:t>(); de bu şekilde ortaya çıkmaktadır.</a:t>
            </a:r>
          </a:p>
          <a:p>
            <a:r>
              <a:rPr lang="tr-TR" dirty="0"/>
              <a:t>Her geçersiz girişte, mevcut </a:t>
            </a:r>
            <a:r>
              <a:rPr lang="tr-TR" dirty="0" err="1"/>
              <a:t>main</a:t>
            </a:r>
            <a:r>
              <a:rPr lang="tr-TR" dirty="0"/>
              <a:t> orada bırakılıp, başka bir </a:t>
            </a:r>
            <a:r>
              <a:rPr lang="tr-TR" dirty="0" err="1"/>
              <a:t>main</a:t>
            </a:r>
            <a:r>
              <a:rPr lang="tr-TR" dirty="0"/>
              <a:t> sekmesi çalıştırılır. Bu durum geçerli girişe kadar devam eder.</a:t>
            </a:r>
          </a:p>
          <a:p>
            <a:r>
              <a:rPr lang="tr-TR" dirty="0"/>
              <a:t>Geçerli girişin alındığı </a:t>
            </a:r>
            <a:r>
              <a:rPr lang="tr-TR" dirty="0" err="1"/>
              <a:t>main</a:t>
            </a:r>
            <a:r>
              <a:rPr lang="tr-TR" dirty="0"/>
              <a:t> kendisini çağıran </a:t>
            </a:r>
            <a:r>
              <a:rPr lang="tr-TR" dirty="0" err="1"/>
              <a:t>main’e</a:t>
            </a:r>
            <a:r>
              <a:rPr lang="tr-TR" dirty="0"/>
              <a:t> 0 döner. O </a:t>
            </a:r>
            <a:r>
              <a:rPr lang="tr-TR" dirty="0" err="1"/>
              <a:t>main’in</a:t>
            </a:r>
            <a:r>
              <a:rPr lang="tr-TR" dirty="0"/>
              <a:t> içindeki </a:t>
            </a:r>
            <a:r>
              <a:rPr lang="tr-TR" dirty="0" err="1"/>
              <a:t>return</a:t>
            </a:r>
            <a:r>
              <a:rPr lang="tr-TR" dirty="0"/>
              <a:t> </a:t>
            </a:r>
            <a:r>
              <a:rPr lang="tr-TR" dirty="0" err="1"/>
              <a:t>main</a:t>
            </a:r>
            <a:r>
              <a:rPr lang="tr-TR" dirty="0"/>
              <a:t>(); ifadesi </a:t>
            </a:r>
            <a:r>
              <a:rPr lang="tr-TR" dirty="0" err="1"/>
              <a:t>return</a:t>
            </a:r>
            <a:r>
              <a:rPr lang="tr-TR" dirty="0"/>
              <a:t> 0; ‘a dönüştüğü için o da bir kendisini çağıran </a:t>
            </a:r>
            <a:r>
              <a:rPr lang="tr-TR" dirty="0" err="1"/>
              <a:t>main’e</a:t>
            </a:r>
            <a:r>
              <a:rPr lang="tr-TR" dirty="0"/>
              <a:t> 0 döner. Bu ilk </a:t>
            </a:r>
            <a:r>
              <a:rPr lang="tr-TR" dirty="0" err="1"/>
              <a:t>main’e</a:t>
            </a:r>
            <a:r>
              <a:rPr lang="tr-TR" dirty="0"/>
              <a:t> kadar sürer. En sonunda ilk </a:t>
            </a:r>
            <a:r>
              <a:rPr lang="tr-TR" dirty="0" err="1"/>
              <a:t>main’de</a:t>
            </a:r>
            <a:r>
              <a:rPr lang="tr-TR" dirty="0"/>
              <a:t> 0 döndüğünde kod sonlanır. Bundan kaynaklı hız kaybını önlemek için temel olguda </a:t>
            </a:r>
            <a:r>
              <a:rPr lang="tr-TR" dirty="0" err="1"/>
              <a:t>exit</a:t>
            </a:r>
            <a:r>
              <a:rPr lang="tr-TR" dirty="0"/>
              <a:t>(0); kullanılabilir.</a:t>
            </a:r>
          </a:p>
          <a:p>
            <a:r>
              <a:rPr lang="tr-TR" dirty="0"/>
              <a:t>Bu acemice kullanımın yol açtığı hız kaybı önlenebilirse de </a:t>
            </a:r>
            <a:r>
              <a:rPr lang="tr-TR" dirty="0" err="1"/>
              <a:t>RAM’deki</a:t>
            </a:r>
            <a:r>
              <a:rPr lang="tr-TR" dirty="0"/>
              <a:t> gereksiz yere alan işgali  kalacaktır.</a:t>
            </a:r>
          </a:p>
          <a:p>
            <a:r>
              <a:rPr lang="tr-TR" dirty="0"/>
              <a:t>SONUÇ: özyineleme kullanmadan (</a:t>
            </a:r>
            <a:r>
              <a:rPr lang="tr-TR" dirty="0" err="1"/>
              <a:t>for</a:t>
            </a:r>
            <a:r>
              <a:rPr lang="tr-TR" dirty="0"/>
              <a:t>, </a:t>
            </a:r>
            <a:r>
              <a:rPr lang="tr-TR" dirty="0" err="1"/>
              <a:t>while</a:t>
            </a:r>
            <a:r>
              <a:rPr lang="tr-TR" dirty="0"/>
              <a:t> vs. ile ) yapılabilecek işleri  özyineleme ile yapacakken 2 kere düşünün.</a:t>
            </a:r>
          </a:p>
        </p:txBody>
      </p:sp>
      <p:sp>
        <p:nvSpPr>
          <p:cNvPr id="4" name="3 Metin kutusu"/>
          <p:cNvSpPr txBox="1"/>
          <p:nvPr/>
        </p:nvSpPr>
        <p:spPr>
          <a:xfrm>
            <a:off x="357158" y="1285860"/>
            <a:ext cx="4429156" cy="489364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dirty="0"/>
              <a:t>#</a:t>
            </a:r>
            <a:r>
              <a:rPr lang="tr-TR" dirty="0" err="1"/>
              <a:t>include</a:t>
            </a:r>
            <a:r>
              <a:rPr lang="tr-TR" dirty="0"/>
              <a:t> &lt;</a:t>
            </a:r>
            <a:r>
              <a:rPr lang="tr-TR" dirty="0" err="1"/>
              <a:t>stdio</a:t>
            </a:r>
            <a:r>
              <a:rPr lang="tr-TR" dirty="0"/>
              <a:t>.h&gt;</a:t>
            </a:r>
          </a:p>
          <a:p>
            <a:r>
              <a:rPr lang="tr-TR" dirty="0" err="1"/>
              <a:t>int</a:t>
            </a:r>
            <a:r>
              <a:rPr lang="tr-TR" dirty="0"/>
              <a:t> </a:t>
            </a:r>
            <a:r>
              <a:rPr lang="tr-TR" dirty="0" err="1"/>
              <a:t>main</a:t>
            </a:r>
            <a:r>
              <a:rPr lang="tr-TR" dirty="0"/>
              <a:t>()</a:t>
            </a:r>
          </a:p>
          <a:p>
            <a:r>
              <a:rPr lang="tr-TR" dirty="0"/>
              <a:t>{</a:t>
            </a:r>
          </a:p>
          <a:p>
            <a:r>
              <a:rPr lang="tr-TR" dirty="0"/>
              <a:t>  </a:t>
            </a:r>
            <a:r>
              <a:rPr lang="tr-TR" dirty="0" err="1"/>
              <a:t>int</a:t>
            </a:r>
            <a:r>
              <a:rPr lang="tr-TR" dirty="0"/>
              <a:t> </a:t>
            </a:r>
            <a:r>
              <a:rPr lang="tr-TR" dirty="0" err="1"/>
              <a:t>sayi</a:t>
            </a:r>
            <a:r>
              <a:rPr lang="tr-TR" dirty="0"/>
              <a:t>;</a:t>
            </a:r>
          </a:p>
          <a:p>
            <a:r>
              <a:rPr lang="tr-TR" dirty="0"/>
              <a:t>  </a:t>
            </a:r>
            <a:r>
              <a:rPr lang="tr-TR" dirty="0" err="1"/>
              <a:t>printf</a:t>
            </a:r>
            <a:r>
              <a:rPr lang="tr-TR" dirty="0"/>
              <a:t>("2'nin kati bir </a:t>
            </a:r>
            <a:r>
              <a:rPr lang="tr-TR" dirty="0" err="1"/>
              <a:t>deger</a:t>
            </a:r>
            <a:r>
              <a:rPr lang="tr-TR" dirty="0"/>
              <a:t> giriniz:");</a:t>
            </a:r>
          </a:p>
          <a:p>
            <a:r>
              <a:rPr lang="tr-TR" dirty="0"/>
              <a:t>  scanf("%d", &amp;</a:t>
            </a:r>
            <a:r>
              <a:rPr lang="tr-TR" dirty="0" err="1"/>
              <a:t>sayi</a:t>
            </a:r>
            <a:r>
              <a:rPr lang="tr-TR" dirty="0"/>
              <a:t>);</a:t>
            </a:r>
          </a:p>
          <a:p>
            <a:r>
              <a:rPr lang="tr-TR" dirty="0"/>
              <a:t>	</a:t>
            </a:r>
          </a:p>
          <a:p>
            <a:r>
              <a:rPr lang="tr-TR" dirty="0"/>
              <a:t>  </a:t>
            </a:r>
            <a:r>
              <a:rPr lang="tr-TR" dirty="0" err="1"/>
              <a:t>if</a:t>
            </a:r>
            <a:r>
              <a:rPr lang="tr-TR" dirty="0"/>
              <a:t>(</a:t>
            </a:r>
            <a:r>
              <a:rPr lang="tr-TR" dirty="0" err="1"/>
              <a:t>sayi</a:t>
            </a:r>
            <a:r>
              <a:rPr lang="tr-TR" dirty="0"/>
              <a:t>%2==0) //temel olgu</a:t>
            </a:r>
          </a:p>
          <a:p>
            <a:r>
              <a:rPr lang="tr-TR" dirty="0"/>
              <a:t>  {</a:t>
            </a:r>
          </a:p>
          <a:p>
            <a:r>
              <a:rPr lang="tr-TR" dirty="0"/>
              <a:t>    </a:t>
            </a:r>
            <a:r>
              <a:rPr lang="tr-TR" dirty="0" err="1"/>
              <a:t>printf</a:t>
            </a:r>
            <a:r>
              <a:rPr lang="tr-TR" dirty="0"/>
              <a:t>("%d </a:t>
            </a:r>
            <a:r>
              <a:rPr lang="tr-TR" dirty="0" err="1"/>
              <a:t>girisiniz</a:t>
            </a:r>
            <a:r>
              <a:rPr lang="tr-TR" dirty="0"/>
              <a:t> alindi.", </a:t>
            </a:r>
            <a:r>
              <a:rPr lang="tr-TR" dirty="0" err="1"/>
              <a:t>sayi</a:t>
            </a:r>
            <a:r>
              <a:rPr lang="tr-TR" dirty="0"/>
              <a:t>);</a:t>
            </a:r>
          </a:p>
          <a:p>
            <a:r>
              <a:rPr lang="tr-TR" dirty="0"/>
              <a:t>    </a:t>
            </a:r>
            <a:r>
              <a:rPr lang="tr-TR" dirty="0" err="1"/>
              <a:t>return</a:t>
            </a:r>
            <a:r>
              <a:rPr lang="tr-TR" dirty="0"/>
              <a:t> 0; //ya da </a:t>
            </a:r>
            <a:r>
              <a:rPr lang="tr-TR" dirty="0" err="1"/>
              <a:t>stdlib’deki</a:t>
            </a:r>
            <a:r>
              <a:rPr lang="tr-TR" dirty="0"/>
              <a:t> </a:t>
            </a:r>
            <a:r>
              <a:rPr lang="tr-TR" dirty="0" err="1"/>
              <a:t>exit</a:t>
            </a:r>
            <a:r>
              <a:rPr lang="tr-TR" dirty="0"/>
              <a:t>(0);	</a:t>
            </a:r>
          </a:p>
          <a:p>
            <a:r>
              <a:rPr lang="tr-TR" dirty="0"/>
              <a:t>  }</a:t>
            </a:r>
          </a:p>
          <a:p>
            <a:endParaRPr lang="tr-TR" dirty="0"/>
          </a:p>
          <a:p>
            <a:r>
              <a:rPr lang="tr-TR" dirty="0"/>
              <a:t>  </a:t>
            </a:r>
            <a:r>
              <a:rPr lang="tr-TR" dirty="0" err="1"/>
              <a:t>printf</a:t>
            </a:r>
            <a:r>
              <a:rPr lang="tr-TR" dirty="0"/>
              <a:t>("\</a:t>
            </a:r>
            <a:r>
              <a:rPr lang="tr-TR" dirty="0" err="1"/>
              <a:t>nGecersiz</a:t>
            </a:r>
            <a:r>
              <a:rPr lang="tr-TR" dirty="0"/>
              <a:t> </a:t>
            </a:r>
            <a:r>
              <a:rPr lang="tr-TR" dirty="0" err="1"/>
              <a:t>giris</a:t>
            </a:r>
            <a:r>
              <a:rPr lang="tr-TR" dirty="0"/>
              <a:t>. </a:t>
            </a:r>
            <a:r>
              <a:rPr lang="tr-TR" dirty="0" err="1"/>
              <a:t>Cift</a:t>
            </a:r>
            <a:r>
              <a:rPr lang="tr-TR" dirty="0"/>
              <a:t> </a:t>
            </a:r>
            <a:r>
              <a:rPr lang="tr-TR" dirty="0" err="1"/>
              <a:t>olmali</a:t>
            </a:r>
            <a:r>
              <a:rPr lang="tr-TR" dirty="0"/>
              <a:t>.\n");</a:t>
            </a:r>
          </a:p>
          <a:p>
            <a:r>
              <a:rPr lang="tr-TR" dirty="0"/>
              <a:t>  </a:t>
            </a:r>
          </a:p>
          <a:p>
            <a:r>
              <a:rPr lang="tr-TR" sz="2400" b="1" dirty="0"/>
              <a:t>  </a:t>
            </a:r>
            <a:r>
              <a:rPr lang="tr-TR" sz="2400" b="1" dirty="0" err="1"/>
              <a:t>return</a:t>
            </a:r>
            <a:r>
              <a:rPr lang="tr-TR" sz="2400" b="1" dirty="0"/>
              <a:t> </a:t>
            </a:r>
            <a:r>
              <a:rPr lang="tr-TR" sz="2400" b="1" dirty="0" err="1"/>
              <a:t>main</a:t>
            </a:r>
            <a:r>
              <a:rPr lang="tr-TR" sz="2400" b="1" dirty="0"/>
              <a:t>();</a:t>
            </a:r>
          </a:p>
          <a:p>
            <a:r>
              <a:rPr lang="tr-TR" dirty="0"/>
              <a:t>}</a:t>
            </a:r>
            <a:endParaRPr lang="tr-TR" b="1"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İşaretçiler</a:t>
            </a:r>
          </a:p>
        </p:txBody>
      </p:sp>
      <p:sp>
        <p:nvSpPr>
          <p:cNvPr id="3" name="2 İçerik Yer Tutucusu"/>
          <p:cNvSpPr>
            <a:spLocks noGrp="1"/>
          </p:cNvSpPr>
          <p:nvPr>
            <p:ph sz="quarter" idx="1"/>
          </p:nvPr>
        </p:nvSpPr>
        <p:spPr/>
        <p:txBody>
          <a:bodyPr>
            <a:normAutofit/>
          </a:bodyPr>
          <a:lstStyle/>
          <a:p>
            <a:r>
              <a:rPr lang="tr-TR" sz="8000" dirty="0"/>
              <a:t>İŞARETÇİLER İLE İLGİLİ EK SLAYTLAR</a:t>
            </a:r>
          </a:p>
          <a:p>
            <a:r>
              <a:rPr lang="tr-TR" sz="4000" dirty="0"/>
              <a:t>(devamı bir sonraki sununun ek slaytlarında)</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İnceleme</a:t>
            </a:r>
          </a:p>
        </p:txBody>
      </p:sp>
      <p:sp>
        <p:nvSpPr>
          <p:cNvPr id="3" name="Alt Başlık 2"/>
          <p:cNvSpPr>
            <a:spLocks noGrp="1"/>
          </p:cNvSpPr>
          <p:nvPr>
            <p:ph sz="quarter" idx="1"/>
          </p:nvPr>
        </p:nvSpPr>
        <p:spPr>
          <a:xfrm>
            <a:off x="457200" y="1219200"/>
            <a:ext cx="8229600" cy="5156200"/>
          </a:xfrm>
        </p:spPr>
        <p:txBody>
          <a:bodyPr>
            <a:normAutofit/>
          </a:bodyPr>
          <a:lstStyle/>
          <a:p>
            <a:pPr marL="285750" indent="-285750" algn="just">
              <a:buFontTx/>
              <a:buChar char="-"/>
            </a:pPr>
            <a:r>
              <a:rPr lang="tr-TR" sz="1800" b="1" dirty="0">
                <a:solidFill>
                  <a:schemeClr val="tx1"/>
                </a:solidFill>
              </a:rPr>
              <a:t>Örnek:</a:t>
            </a:r>
          </a:p>
          <a:p>
            <a:pPr algn="l"/>
            <a:r>
              <a:rPr lang="en-US" sz="1600" b="1" dirty="0" err="1">
                <a:solidFill>
                  <a:srgbClr val="7F0055"/>
                </a:solidFill>
                <a:latin typeface="Consolas"/>
              </a:rPr>
              <a:t>int</a:t>
            </a:r>
            <a:r>
              <a:rPr lang="en-US" sz="1600" b="1" dirty="0">
                <a:solidFill>
                  <a:srgbClr val="000000"/>
                </a:solidFill>
                <a:latin typeface="Consolas"/>
              </a:rPr>
              <a:t>*</a:t>
            </a:r>
            <a:r>
              <a:rPr lang="tr-TR" sz="1600" b="1" dirty="0">
                <a:solidFill>
                  <a:srgbClr val="000000"/>
                </a:solidFill>
                <a:latin typeface="Consolas"/>
              </a:rPr>
              <a:t>  </a:t>
            </a:r>
            <a:r>
              <a:rPr lang="en-US" sz="1600" b="1" dirty="0" err="1">
                <a:solidFill>
                  <a:srgbClr val="000000"/>
                </a:solidFill>
                <a:latin typeface="Consolas"/>
              </a:rPr>
              <a:t>ptr</a:t>
            </a:r>
            <a:r>
              <a:rPr lang="en-US" sz="1600" b="1" dirty="0">
                <a:solidFill>
                  <a:srgbClr val="000000"/>
                </a:solidFill>
                <a:latin typeface="Consolas"/>
              </a:rPr>
              <a:t>;</a:t>
            </a:r>
          </a:p>
          <a:p>
            <a:pPr algn="l"/>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sayi</a:t>
            </a:r>
            <a:r>
              <a:rPr lang="en-US" sz="1600" b="1" dirty="0">
                <a:solidFill>
                  <a:srgbClr val="000000"/>
                </a:solidFill>
                <a:latin typeface="Consolas"/>
              </a:rPr>
              <a:t> = 7;</a:t>
            </a:r>
          </a:p>
          <a:p>
            <a:pPr algn="l"/>
            <a:r>
              <a:rPr lang="en-US" sz="1600" dirty="0" err="1">
                <a:solidFill>
                  <a:srgbClr val="000000"/>
                </a:solidFill>
                <a:latin typeface="Consolas"/>
              </a:rPr>
              <a:t>ptr</a:t>
            </a:r>
            <a:r>
              <a:rPr lang="en-US" sz="1600" dirty="0">
                <a:solidFill>
                  <a:srgbClr val="000000"/>
                </a:solidFill>
                <a:latin typeface="Consolas"/>
              </a:rPr>
              <a:t> = &amp;</a:t>
            </a:r>
            <a:r>
              <a:rPr lang="en-US" sz="1600" dirty="0" err="1">
                <a:solidFill>
                  <a:srgbClr val="000000"/>
                </a:solidFill>
                <a:latin typeface="Consolas"/>
              </a:rPr>
              <a:t>sayi</a:t>
            </a:r>
            <a:r>
              <a:rPr lang="en-US" sz="1600" dirty="0">
                <a:solidFill>
                  <a:srgbClr val="000000"/>
                </a:solidFill>
                <a:latin typeface="Consolas"/>
              </a:rPr>
              <a:t>;</a:t>
            </a:r>
          </a:p>
          <a:p>
            <a:pPr algn="l"/>
            <a:r>
              <a:rPr lang="en-US" sz="1600" b="1" dirty="0" err="1">
                <a:solidFill>
                  <a:srgbClr val="642880"/>
                </a:solidFill>
                <a:latin typeface="Consolas"/>
              </a:rPr>
              <a:t>printf</a:t>
            </a:r>
            <a:r>
              <a:rPr lang="en-US" sz="1600" b="1" dirty="0">
                <a:solidFill>
                  <a:srgbClr val="000000"/>
                </a:solidFill>
                <a:latin typeface="Consolas"/>
              </a:rPr>
              <a:t>(</a:t>
            </a:r>
            <a:r>
              <a:rPr lang="en-US" sz="1600" b="1" dirty="0">
                <a:solidFill>
                  <a:srgbClr val="2A00FF"/>
                </a:solidFill>
                <a:latin typeface="Consolas"/>
              </a:rPr>
              <a:t>"1) </a:t>
            </a:r>
            <a:r>
              <a:rPr lang="en-US" sz="1600" b="1" dirty="0" err="1">
                <a:solidFill>
                  <a:srgbClr val="2A00FF"/>
                </a:solidFill>
                <a:latin typeface="Consolas"/>
              </a:rPr>
              <a:t>sayi</a:t>
            </a:r>
            <a:r>
              <a:rPr lang="en-US" sz="1600" b="1" dirty="0">
                <a:solidFill>
                  <a:srgbClr val="2A00FF"/>
                </a:solidFill>
                <a:latin typeface="Consolas"/>
              </a:rPr>
              <a:t>: %d\n"</a:t>
            </a:r>
            <a:r>
              <a:rPr lang="en-US" sz="1600" b="1" dirty="0">
                <a:solidFill>
                  <a:srgbClr val="000000"/>
                </a:solidFill>
                <a:latin typeface="Consolas"/>
              </a:rPr>
              <a:t>, </a:t>
            </a:r>
            <a:r>
              <a:rPr lang="en-US" sz="1600" b="1" dirty="0" err="1">
                <a:solidFill>
                  <a:srgbClr val="000000"/>
                </a:solidFill>
                <a:latin typeface="Consolas"/>
              </a:rPr>
              <a:t>sayi</a:t>
            </a:r>
            <a:r>
              <a:rPr lang="en-US" sz="1600" b="1" dirty="0">
                <a:solidFill>
                  <a:srgbClr val="000000"/>
                </a:solidFill>
                <a:latin typeface="Consolas"/>
              </a:rPr>
              <a:t>);</a:t>
            </a:r>
          </a:p>
          <a:p>
            <a:pPr algn="l"/>
            <a:r>
              <a:rPr lang="pt-BR" sz="1600" b="1" dirty="0">
                <a:solidFill>
                  <a:srgbClr val="642880"/>
                </a:solidFill>
                <a:latin typeface="Consolas"/>
              </a:rPr>
              <a:t>printf</a:t>
            </a:r>
            <a:r>
              <a:rPr lang="pt-BR" sz="1600" b="1" dirty="0">
                <a:solidFill>
                  <a:srgbClr val="000000"/>
                </a:solidFill>
                <a:latin typeface="Consolas"/>
              </a:rPr>
              <a:t>(</a:t>
            </a:r>
            <a:r>
              <a:rPr lang="pt-BR" sz="1600" b="1" dirty="0">
                <a:solidFill>
                  <a:srgbClr val="2A00FF"/>
                </a:solidFill>
                <a:latin typeface="Consolas"/>
              </a:rPr>
              <a:t>"2) ptr: %d\n"</a:t>
            </a:r>
            <a:r>
              <a:rPr lang="pt-BR" sz="1600" b="1" dirty="0">
                <a:solidFill>
                  <a:srgbClr val="000000"/>
                </a:solidFill>
                <a:latin typeface="Consolas"/>
              </a:rPr>
              <a:t>, *ptr);</a:t>
            </a:r>
          </a:p>
          <a:p>
            <a:pPr algn="l"/>
            <a:r>
              <a:rPr lang="en-US" sz="1600" b="1" dirty="0" err="1">
                <a:solidFill>
                  <a:srgbClr val="642880"/>
                </a:solidFill>
                <a:latin typeface="Consolas"/>
              </a:rPr>
              <a:t>printf</a:t>
            </a:r>
            <a:r>
              <a:rPr lang="en-US" sz="1600" b="1" dirty="0">
                <a:solidFill>
                  <a:srgbClr val="000000"/>
                </a:solidFill>
                <a:latin typeface="Consolas"/>
              </a:rPr>
              <a:t>(</a:t>
            </a:r>
            <a:r>
              <a:rPr lang="en-US" sz="1600" b="1" dirty="0">
                <a:solidFill>
                  <a:srgbClr val="2A00FF"/>
                </a:solidFill>
                <a:latin typeface="Consolas"/>
              </a:rPr>
              <a:t>"3) </a:t>
            </a:r>
            <a:r>
              <a:rPr lang="en-US" sz="1600" b="1" dirty="0" err="1">
                <a:solidFill>
                  <a:srgbClr val="2A00FF"/>
                </a:solidFill>
                <a:latin typeface="Consolas"/>
              </a:rPr>
              <a:t>sayi</a:t>
            </a:r>
            <a:r>
              <a:rPr lang="en-US" sz="1600" b="1" dirty="0">
                <a:solidFill>
                  <a:srgbClr val="2A00FF"/>
                </a:solidFill>
                <a:latin typeface="Consolas"/>
              </a:rPr>
              <a:t> </a:t>
            </a:r>
            <a:r>
              <a:rPr lang="en-US" sz="1600" b="1" dirty="0" err="1">
                <a:solidFill>
                  <a:srgbClr val="2A00FF"/>
                </a:solidFill>
                <a:latin typeface="Consolas"/>
              </a:rPr>
              <a:t>Adres</a:t>
            </a:r>
            <a:r>
              <a:rPr lang="en-US" sz="1600" b="1" dirty="0">
                <a:solidFill>
                  <a:srgbClr val="2A00FF"/>
                </a:solidFill>
                <a:latin typeface="Consolas"/>
              </a:rPr>
              <a:t>: %</a:t>
            </a:r>
            <a:r>
              <a:rPr lang="tr-TR" sz="1600" b="1" dirty="0">
                <a:solidFill>
                  <a:srgbClr val="2A00FF"/>
                </a:solidFill>
                <a:latin typeface="Consolas"/>
              </a:rPr>
              <a:t>d</a:t>
            </a:r>
            <a:r>
              <a:rPr lang="en-US" sz="1600" b="1" dirty="0">
                <a:solidFill>
                  <a:srgbClr val="2A00FF"/>
                </a:solidFill>
                <a:latin typeface="Consolas"/>
              </a:rPr>
              <a:t>\n"</a:t>
            </a:r>
            <a:r>
              <a:rPr lang="en-US" sz="1600" b="1" dirty="0">
                <a:solidFill>
                  <a:srgbClr val="000000"/>
                </a:solidFill>
                <a:latin typeface="Consolas"/>
              </a:rPr>
              <a:t>, &amp;</a:t>
            </a:r>
            <a:r>
              <a:rPr lang="en-US" sz="1600" b="1" dirty="0" err="1">
                <a:solidFill>
                  <a:srgbClr val="000000"/>
                </a:solidFill>
                <a:latin typeface="Consolas"/>
              </a:rPr>
              <a:t>sayi</a:t>
            </a:r>
            <a:r>
              <a:rPr lang="en-US" sz="1600" b="1" dirty="0">
                <a:solidFill>
                  <a:srgbClr val="000000"/>
                </a:solidFill>
                <a:latin typeface="Consolas"/>
              </a:rPr>
              <a:t>);</a:t>
            </a:r>
          </a:p>
          <a:p>
            <a:pPr algn="l"/>
            <a:r>
              <a:rPr lang="de-DE" sz="1600" b="1" dirty="0" err="1">
                <a:solidFill>
                  <a:srgbClr val="642880"/>
                </a:solidFill>
                <a:latin typeface="Consolas"/>
              </a:rPr>
              <a:t>printf</a:t>
            </a:r>
            <a:r>
              <a:rPr lang="de-DE" sz="1600" b="1" dirty="0">
                <a:solidFill>
                  <a:srgbClr val="000000"/>
                </a:solidFill>
                <a:latin typeface="Consolas"/>
              </a:rPr>
              <a:t>(</a:t>
            </a:r>
            <a:r>
              <a:rPr lang="de-DE" sz="1600" b="1" dirty="0">
                <a:solidFill>
                  <a:srgbClr val="2A00FF"/>
                </a:solidFill>
                <a:latin typeface="Consolas"/>
              </a:rPr>
              <a:t>"4) </a:t>
            </a:r>
            <a:r>
              <a:rPr lang="de-DE" sz="1600" b="1" dirty="0" err="1">
                <a:solidFill>
                  <a:srgbClr val="2A00FF"/>
                </a:solidFill>
                <a:latin typeface="Consolas"/>
              </a:rPr>
              <a:t>ptr</a:t>
            </a:r>
            <a:r>
              <a:rPr lang="de-DE" sz="1600" b="1" dirty="0">
                <a:solidFill>
                  <a:srgbClr val="2A00FF"/>
                </a:solidFill>
                <a:latin typeface="Consolas"/>
              </a:rPr>
              <a:t> </a:t>
            </a:r>
            <a:r>
              <a:rPr lang="de-DE" sz="1600" b="1" dirty="0" err="1">
                <a:solidFill>
                  <a:srgbClr val="2A00FF"/>
                </a:solidFill>
                <a:latin typeface="Consolas"/>
              </a:rPr>
              <a:t>Gösterdiği</a:t>
            </a:r>
            <a:r>
              <a:rPr lang="de-DE" sz="1600" b="1" dirty="0">
                <a:solidFill>
                  <a:srgbClr val="2A00FF"/>
                </a:solidFill>
                <a:latin typeface="Consolas"/>
              </a:rPr>
              <a:t> </a:t>
            </a:r>
            <a:r>
              <a:rPr lang="de-DE" sz="1600" b="1" dirty="0" err="1">
                <a:solidFill>
                  <a:srgbClr val="2A00FF"/>
                </a:solidFill>
                <a:latin typeface="Consolas"/>
              </a:rPr>
              <a:t>Adres</a:t>
            </a:r>
            <a:r>
              <a:rPr lang="de-DE" sz="1600" b="1" dirty="0">
                <a:solidFill>
                  <a:srgbClr val="2A00FF"/>
                </a:solidFill>
                <a:latin typeface="Consolas"/>
              </a:rPr>
              <a:t>: %</a:t>
            </a:r>
            <a:r>
              <a:rPr lang="tr-TR" sz="1600" b="1" dirty="0">
                <a:solidFill>
                  <a:srgbClr val="2A00FF"/>
                </a:solidFill>
                <a:latin typeface="Consolas"/>
              </a:rPr>
              <a:t>d</a:t>
            </a:r>
            <a:r>
              <a:rPr lang="de-DE" sz="1600" b="1" dirty="0">
                <a:solidFill>
                  <a:srgbClr val="2A00FF"/>
                </a:solidFill>
                <a:latin typeface="Consolas"/>
              </a:rPr>
              <a:t>\n"</a:t>
            </a:r>
            <a:r>
              <a:rPr lang="de-DE" sz="1600" b="1" dirty="0">
                <a:solidFill>
                  <a:srgbClr val="000000"/>
                </a:solidFill>
                <a:latin typeface="Consolas"/>
              </a:rPr>
              <a:t>, </a:t>
            </a:r>
            <a:r>
              <a:rPr lang="de-DE" sz="1600" b="1" dirty="0" err="1">
                <a:solidFill>
                  <a:srgbClr val="000000"/>
                </a:solidFill>
                <a:latin typeface="Consolas"/>
              </a:rPr>
              <a:t>ptr</a:t>
            </a:r>
            <a:r>
              <a:rPr lang="de-DE" sz="1600" b="1" dirty="0">
                <a:solidFill>
                  <a:srgbClr val="000000"/>
                </a:solidFill>
                <a:latin typeface="Consolas"/>
              </a:rPr>
              <a:t>);</a:t>
            </a:r>
          </a:p>
          <a:p>
            <a:pPr algn="l"/>
            <a:r>
              <a:rPr lang="en-US" sz="1600" b="1" dirty="0" err="1">
                <a:solidFill>
                  <a:srgbClr val="642880"/>
                </a:solidFill>
                <a:latin typeface="Consolas"/>
              </a:rPr>
              <a:t>printf</a:t>
            </a:r>
            <a:r>
              <a:rPr lang="en-US" sz="1600" b="1" dirty="0">
                <a:solidFill>
                  <a:srgbClr val="000000"/>
                </a:solidFill>
                <a:latin typeface="Consolas"/>
              </a:rPr>
              <a:t>(</a:t>
            </a:r>
            <a:r>
              <a:rPr lang="en-US" sz="1600" b="1" dirty="0">
                <a:solidFill>
                  <a:srgbClr val="2A00FF"/>
                </a:solidFill>
                <a:latin typeface="Consolas"/>
              </a:rPr>
              <a:t>"5) </a:t>
            </a:r>
            <a:r>
              <a:rPr lang="en-US" sz="1600" b="1" dirty="0" err="1">
                <a:solidFill>
                  <a:srgbClr val="2A00FF"/>
                </a:solidFill>
                <a:latin typeface="Consolas"/>
              </a:rPr>
              <a:t>ptr</a:t>
            </a:r>
            <a:r>
              <a:rPr lang="en-US" sz="1600" b="1" dirty="0">
                <a:solidFill>
                  <a:srgbClr val="2A00FF"/>
                </a:solidFill>
                <a:latin typeface="Consolas"/>
              </a:rPr>
              <a:t> </a:t>
            </a:r>
            <a:r>
              <a:rPr lang="tr-TR" sz="1600" b="1" dirty="0">
                <a:solidFill>
                  <a:srgbClr val="2A00FF"/>
                </a:solidFill>
                <a:latin typeface="Consolas"/>
              </a:rPr>
              <a:t>Kendi </a:t>
            </a:r>
            <a:r>
              <a:rPr lang="en-US" sz="1600" b="1" dirty="0" err="1">
                <a:solidFill>
                  <a:srgbClr val="2A00FF"/>
                </a:solidFill>
                <a:latin typeface="Consolas"/>
              </a:rPr>
              <a:t>Adres</a:t>
            </a:r>
            <a:r>
              <a:rPr lang="tr-TR" sz="1600" b="1" dirty="0">
                <a:solidFill>
                  <a:srgbClr val="2A00FF"/>
                </a:solidFill>
                <a:latin typeface="Consolas"/>
              </a:rPr>
              <a:t>i:</a:t>
            </a:r>
            <a:r>
              <a:rPr lang="en-US" sz="1600" b="1" dirty="0">
                <a:solidFill>
                  <a:srgbClr val="2A00FF"/>
                </a:solidFill>
                <a:latin typeface="Consolas"/>
              </a:rPr>
              <a:t> %</a:t>
            </a:r>
            <a:r>
              <a:rPr lang="tr-TR" sz="1600" b="1" dirty="0">
                <a:solidFill>
                  <a:srgbClr val="2A00FF"/>
                </a:solidFill>
                <a:latin typeface="Consolas"/>
              </a:rPr>
              <a:t>d</a:t>
            </a:r>
            <a:r>
              <a:rPr lang="en-US" sz="1600" b="1" dirty="0">
                <a:solidFill>
                  <a:srgbClr val="2A00FF"/>
                </a:solidFill>
                <a:latin typeface="Consolas"/>
              </a:rPr>
              <a:t>"</a:t>
            </a:r>
            <a:r>
              <a:rPr lang="en-US" sz="1600" b="1" dirty="0">
                <a:solidFill>
                  <a:srgbClr val="000000"/>
                </a:solidFill>
                <a:latin typeface="Consolas"/>
              </a:rPr>
              <a:t>, &amp;</a:t>
            </a:r>
            <a:r>
              <a:rPr lang="en-US" sz="1600" b="1" dirty="0" err="1">
                <a:solidFill>
                  <a:srgbClr val="000000"/>
                </a:solidFill>
                <a:latin typeface="Consolas"/>
              </a:rPr>
              <a:t>ptr</a:t>
            </a:r>
            <a:r>
              <a:rPr lang="en-US" sz="1600" b="1" dirty="0">
                <a:solidFill>
                  <a:srgbClr val="000000"/>
                </a:solidFill>
                <a:latin typeface="Consolas"/>
              </a:rPr>
              <a:t>);</a:t>
            </a:r>
            <a:endParaRPr lang="tr-TR" sz="1600" b="1" dirty="0">
              <a:solidFill>
                <a:srgbClr val="000000"/>
              </a:solidFill>
              <a:latin typeface="Consolas"/>
            </a:endParaRPr>
          </a:p>
          <a:p>
            <a:pPr algn="l"/>
            <a:r>
              <a:rPr lang="en-US" sz="1600" dirty="0">
                <a:solidFill>
                  <a:srgbClr val="000000"/>
                </a:solidFill>
                <a:latin typeface="Consolas"/>
              </a:rPr>
              <a:t>*</a:t>
            </a:r>
            <a:r>
              <a:rPr lang="en-US" sz="1600" dirty="0" err="1">
                <a:solidFill>
                  <a:srgbClr val="000000"/>
                </a:solidFill>
                <a:latin typeface="Consolas"/>
              </a:rPr>
              <a:t>ptr</a:t>
            </a:r>
            <a:r>
              <a:rPr lang="en-US" sz="1600" dirty="0">
                <a:solidFill>
                  <a:srgbClr val="000000"/>
                </a:solidFill>
                <a:latin typeface="Consolas"/>
              </a:rPr>
              <a:t> = 3;</a:t>
            </a:r>
          </a:p>
          <a:p>
            <a:pPr algn="l"/>
            <a:r>
              <a:rPr lang="en-US" sz="1600" b="1" dirty="0" err="1">
                <a:solidFill>
                  <a:srgbClr val="642880"/>
                </a:solidFill>
                <a:latin typeface="Consolas"/>
              </a:rPr>
              <a:t>printf</a:t>
            </a:r>
            <a:r>
              <a:rPr lang="en-US" sz="1600" b="1" dirty="0">
                <a:solidFill>
                  <a:srgbClr val="000000"/>
                </a:solidFill>
                <a:latin typeface="Consolas"/>
              </a:rPr>
              <a:t>(</a:t>
            </a:r>
            <a:r>
              <a:rPr lang="en-US" sz="1600" b="1" dirty="0">
                <a:solidFill>
                  <a:srgbClr val="2A00FF"/>
                </a:solidFill>
                <a:latin typeface="Consolas"/>
              </a:rPr>
              <a:t>"6) </a:t>
            </a:r>
            <a:r>
              <a:rPr lang="en-US" sz="1600" b="1" dirty="0" err="1">
                <a:solidFill>
                  <a:srgbClr val="2A00FF"/>
                </a:solidFill>
                <a:latin typeface="Consolas"/>
              </a:rPr>
              <a:t>sayi</a:t>
            </a:r>
            <a:r>
              <a:rPr lang="en-US" sz="1600" b="1" dirty="0">
                <a:solidFill>
                  <a:srgbClr val="2A00FF"/>
                </a:solidFill>
                <a:latin typeface="Consolas"/>
              </a:rPr>
              <a:t>: %d\n"</a:t>
            </a:r>
            <a:r>
              <a:rPr lang="en-US" sz="1600" b="1" dirty="0">
                <a:solidFill>
                  <a:srgbClr val="000000"/>
                </a:solidFill>
                <a:latin typeface="Consolas"/>
              </a:rPr>
              <a:t>, </a:t>
            </a:r>
            <a:r>
              <a:rPr lang="en-US" sz="1600" b="1" dirty="0" err="1">
                <a:solidFill>
                  <a:srgbClr val="000000"/>
                </a:solidFill>
                <a:latin typeface="Consolas"/>
              </a:rPr>
              <a:t>sayi</a:t>
            </a:r>
            <a:r>
              <a:rPr lang="en-US" sz="1600" b="1" dirty="0">
                <a:solidFill>
                  <a:srgbClr val="000000"/>
                </a:solidFill>
                <a:latin typeface="Consolas"/>
              </a:rPr>
              <a:t>);</a:t>
            </a:r>
          </a:p>
          <a:p>
            <a:pPr algn="l"/>
            <a:r>
              <a:rPr lang="pt-BR" sz="1600" b="1" dirty="0">
                <a:solidFill>
                  <a:srgbClr val="642880"/>
                </a:solidFill>
                <a:latin typeface="Consolas"/>
              </a:rPr>
              <a:t>printf</a:t>
            </a:r>
            <a:r>
              <a:rPr lang="pt-BR" sz="1600" b="1" dirty="0">
                <a:solidFill>
                  <a:srgbClr val="000000"/>
                </a:solidFill>
                <a:latin typeface="Consolas"/>
              </a:rPr>
              <a:t>(</a:t>
            </a:r>
            <a:r>
              <a:rPr lang="pt-BR" sz="1600" b="1" dirty="0">
                <a:solidFill>
                  <a:srgbClr val="2A00FF"/>
                </a:solidFill>
                <a:latin typeface="Consolas"/>
              </a:rPr>
              <a:t>"7) ptr: %d\n"</a:t>
            </a:r>
            <a:r>
              <a:rPr lang="pt-BR" sz="1600" b="1" dirty="0">
                <a:solidFill>
                  <a:srgbClr val="000000"/>
                </a:solidFill>
                <a:latin typeface="Consolas"/>
              </a:rPr>
              <a:t>, *ptr);</a:t>
            </a:r>
            <a:endParaRPr lang="tr-TR" sz="1600" b="1" dirty="0">
              <a:solidFill>
                <a:srgbClr val="000000"/>
              </a:solidFill>
              <a:latin typeface="Consolas"/>
            </a:endParaRPr>
          </a:p>
          <a:p>
            <a:pPr algn="l"/>
            <a:endParaRPr lang="tr-TR" sz="1600" b="1" dirty="0">
              <a:solidFill>
                <a:srgbClr val="000000"/>
              </a:solidFill>
              <a:latin typeface="Consolas"/>
            </a:endParaRPr>
          </a:p>
          <a:p>
            <a:pPr algn="l"/>
            <a:endParaRPr lang="tr-TR" sz="1600" b="1" dirty="0">
              <a:solidFill>
                <a:srgbClr val="000000"/>
              </a:solidFill>
              <a:latin typeface="Consolas"/>
            </a:endParaRPr>
          </a:p>
        </p:txBody>
      </p:sp>
      <p:sp>
        <p:nvSpPr>
          <p:cNvPr id="4" name="3 Dikdörtgen"/>
          <p:cNvSpPr/>
          <p:nvPr/>
        </p:nvSpPr>
        <p:spPr>
          <a:xfrm>
            <a:off x="5143504" y="928670"/>
            <a:ext cx="3746500" cy="187743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1600" b="1" dirty="0">
                <a:solidFill>
                  <a:srgbClr val="000000"/>
                </a:solidFill>
              </a:rPr>
              <a:t>Kod Çıktısı:</a:t>
            </a:r>
          </a:p>
          <a:p>
            <a:r>
              <a:rPr lang="en-US" sz="1400" dirty="0">
                <a:solidFill>
                  <a:srgbClr val="000000"/>
                </a:solidFill>
                <a:latin typeface="Consolas"/>
              </a:rPr>
              <a:t>1) </a:t>
            </a:r>
            <a:r>
              <a:rPr lang="en-US" sz="1400" dirty="0" err="1">
                <a:solidFill>
                  <a:srgbClr val="000000"/>
                </a:solidFill>
                <a:latin typeface="Consolas"/>
              </a:rPr>
              <a:t>sayi</a:t>
            </a:r>
            <a:r>
              <a:rPr lang="en-US" sz="1400" dirty="0">
                <a:solidFill>
                  <a:srgbClr val="000000"/>
                </a:solidFill>
                <a:latin typeface="Consolas"/>
              </a:rPr>
              <a:t>: 7</a:t>
            </a:r>
          </a:p>
          <a:p>
            <a:r>
              <a:rPr lang="en-US" sz="1400" dirty="0">
                <a:solidFill>
                  <a:srgbClr val="000000"/>
                </a:solidFill>
                <a:latin typeface="Consolas"/>
              </a:rPr>
              <a:t>2) </a:t>
            </a:r>
            <a:r>
              <a:rPr lang="en-US" sz="1400" dirty="0" err="1">
                <a:solidFill>
                  <a:srgbClr val="000000"/>
                </a:solidFill>
                <a:latin typeface="Consolas"/>
              </a:rPr>
              <a:t>ptr</a:t>
            </a:r>
            <a:r>
              <a:rPr lang="en-US" sz="1400" dirty="0">
                <a:solidFill>
                  <a:srgbClr val="000000"/>
                </a:solidFill>
                <a:latin typeface="Consolas"/>
              </a:rPr>
              <a:t>: 7</a:t>
            </a:r>
          </a:p>
          <a:p>
            <a:r>
              <a:rPr lang="en-US" sz="1400" dirty="0">
                <a:solidFill>
                  <a:srgbClr val="000000"/>
                </a:solidFill>
                <a:latin typeface="Consolas"/>
              </a:rPr>
              <a:t>3) </a:t>
            </a:r>
            <a:r>
              <a:rPr lang="en-US" sz="1400" dirty="0" err="1">
                <a:solidFill>
                  <a:srgbClr val="000000"/>
                </a:solidFill>
                <a:latin typeface="Consolas"/>
              </a:rPr>
              <a:t>sayi</a:t>
            </a:r>
            <a:r>
              <a:rPr lang="en-US" sz="1400" dirty="0">
                <a:solidFill>
                  <a:srgbClr val="000000"/>
                </a:solidFill>
                <a:latin typeface="Consolas"/>
              </a:rPr>
              <a:t> </a:t>
            </a:r>
            <a:r>
              <a:rPr lang="en-US" sz="1400" dirty="0" err="1">
                <a:solidFill>
                  <a:srgbClr val="000000"/>
                </a:solidFill>
                <a:latin typeface="Consolas"/>
              </a:rPr>
              <a:t>Adres</a:t>
            </a:r>
            <a:r>
              <a:rPr lang="en-US" sz="1400" dirty="0">
                <a:solidFill>
                  <a:srgbClr val="000000"/>
                </a:solidFill>
                <a:latin typeface="Consolas"/>
              </a:rPr>
              <a:t>: </a:t>
            </a:r>
            <a:r>
              <a:rPr lang="tr-TR" sz="1400" dirty="0">
                <a:solidFill>
                  <a:srgbClr val="000000"/>
                </a:solidFill>
                <a:latin typeface="Consolas"/>
              </a:rPr>
              <a:t>2102543</a:t>
            </a:r>
            <a:endParaRPr lang="en-US" sz="1400" dirty="0">
              <a:solidFill>
                <a:srgbClr val="000000"/>
              </a:solidFill>
              <a:latin typeface="Consolas"/>
            </a:endParaRPr>
          </a:p>
          <a:p>
            <a:r>
              <a:rPr lang="en-US" sz="1400" dirty="0">
                <a:solidFill>
                  <a:srgbClr val="000000"/>
                </a:solidFill>
                <a:latin typeface="Consolas"/>
              </a:rPr>
              <a:t>4) </a:t>
            </a:r>
            <a:r>
              <a:rPr lang="en-US" sz="1400" dirty="0" err="1">
                <a:solidFill>
                  <a:srgbClr val="000000"/>
                </a:solidFill>
                <a:latin typeface="Consolas"/>
              </a:rPr>
              <a:t>ptr</a:t>
            </a:r>
            <a:r>
              <a:rPr lang="en-US" sz="1400" dirty="0">
                <a:solidFill>
                  <a:srgbClr val="000000"/>
                </a:solidFill>
                <a:latin typeface="Consolas"/>
              </a:rPr>
              <a:t> </a:t>
            </a:r>
            <a:r>
              <a:rPr lang="en-US" sz="1400" dirty="0" err="1">
                <a:solidFill>
                  <a:srgbClr val="000000"/>
                </a:solidFill>
                <a:latin typeface="Consolas"/>
              </a:rPr>
              <a:t>Gösterdiği</a:t>
            </a:r>
            <a:r>
              <a:rPr lang="en-US" sz="1400" dirty="0">
                <a:solidFill>
                  <a:srgbClr val="000000"/>
                </a:solidFill>
                <a:latin typeface="Consolas"/>
              </a:rPr>
              <a:t> </a:t>
            </a:r>
            <a:r>
              <a:rPr lang="en-US" sz="1400" dirty="0" err="1">
                <a:solidFill>
                  <a:srgbClr val="000000"/>
                </a:solidFill>
                <a:latin typeface="Consolas"/>
              </a:rPr>
              <a:t>Adres</a:t>
            </a:r>
            <a:r>
              <a:rPr lang="en-US" sz="1400" dirty="0">
                <a:solidFill>
                  <a:srgbClr val="000000"/>
                </a:solidFill>
                <a:latin typeface="Consolas"/>
              </a:rPr>
              <a:t>: </a:t>
            </a:r>
            <a:r>
              <a:rPr lang="tr-TR" sz="1400" dirty="0">
                <a:solidFill>
                  <a:srgbClr val="000000"/>
                </a:solidFill>
                <a:latin typeface="Consolas"/>
              </a:rPr>
              <a:t>2102543</a:t>
            </a:r>
            <a:endParaRPr lang="en-US" sz="1400" dirty="0">
              <a:solidFill>
                <a:srgbClr val="000000"/>
              </a:solidFill>
              <a:latin typeface="Consolas"/>
            </a:endParaRPr>
          </a:p>
          <a:p>
            <a:r>
              <a:rPr lang="da-DK" sz="1400" dirty="0">
                <a:solidFill>
                  <a:srgbClr val="000000"/>
                </a:solidFill>
                <a:latin typeface="Consolas"/>
              </a:rPr>
              <a:t>5) ptr </a:t>
            </a:r>
            <a:r>
              <a:rPr lang="tr-TR" sz="1400" dirty="0">
                <a:solidFill>
                  <a:srgbClr val="000000"/>
                </a:solidFill>
                <a:latin typeface="Consolas"/>
              </a:rPr>
              <a:t>Kendi </a:t>
            </a:r>
            <a:r>
              <a:rPr lang="da-DK" sz="1400" dirty="0">
                <a:solidFill>
                  <a:srgbClr val="000000"/>
                </a:solidFill>
                <a:latin typeface="Consolas"/>
              </a:rPr>
              <a:t>Adres</a:t>
            </a:r>
            <a:r>
              <a:rPr lang="tr-TR" sz="1400" dirty="0">
                <a:solidFill>
                  <a:srgbClr val="000000"/>
                </a:solidFill>
                <a:latin typeface="Consolas"/>
              </a:rPr>
              <a:t>i</a:t>
            </a:r>
            <a:r>
              <a:rPr lang="da-DK" sz="1400" dirty="0">
                <a:solidFill>
                  <a:srgbClr val="000000"/>
                </a:solidFill>
                <a:latin typeface="Consolas"/>
              </a:rPr>
              <a:t>: </a:t>
            </a:r>
            <a:r>
              <a:rPr lang="tr-TR" sz="1400" dirty="0">
                <a:solidFill>
                  <a:srgbClr val="000000"/>
                </a:solidFill>
                <a:latin typeface="Consolas"/>
              </a:rPr>
              <a:t>3214042</a:t>
            </a:r>
          </a:p>
          <a:p>
            <a:r>
              <a:rPr lang="en-US" sz="1400" dirty="0">
                <a:solidFill>
                  <a:srgbClr val="000000"/>
                </a:solidFill>
                <a:latin typeface="Consolas"/>
              </a:rPr>
              <a:t>6) </a:t>
            </a:r>
            <a:r>
              <a:rPr lang="en-US" sz="1400" dirty="0" err="1">
                <a:solidFill>
                  <a:srgbClr val="000000"/>
                </a:solidFill>
                <a:latin typeface="Consolas"/>
              </a:rPr>
              <a:t>sayi</a:t>
            </a:r>
            <a:r>
              <a:rPr lang="en-US" sz="1400" dirty="0">
                <a:solidFill>
                  <a:srgbClr val="000000"/>
                </a:solidFill>
                <a:latin typeface="Consolas"/>
              </a:rPr>
              <a:t>: 3</a:t>
            </a:r>
          </a:p>
          <a:p>
            <a:r>
              <a:rPr lang="en-US" sz="1400" dirty="0">
                <a:solidFill>
                  <a:srgbClr val="000000"/>
                </a:solidFill>
                <a:latin typeface="Consolas"/>
              </a:rPr>
              <a:t>7) </a:t>
            </a:r>
            <a:r>
              <a:rPr lang="en-US" sz="1400" dirty="0" err="1">
                <a:solidFill>
                  <a:srgbClr val="000000"/>
                </a:solidFill>
                <a:latin typeface="Consolas"/>
              </a:rPr>
              <a:t>ptr</a:t>
            </a:r>
            <a:r>
              <a:rPr lang="en-US" sz="1400" dirty="0">
                <a:solidFill>
                  <a:srgbClr val="000000"/>
                </a:solidFill>
                <a:latin typeface="Consolas"/>
              </a:rPr>
              <a:t>: </a:t>
            </a:r>
            <a:r>
              <a:rPr lang="en-US" sz="1600" dirty="0">
                <a:solidFill>
                  <a:srgbClr val="000000"/>
                </a:solidFill>
                <a:latin typeface="Consolas"/>
              </a:rPr>
              <a:t>3</a:t>
            </a:r>
            <a:endParaRPr lang="tr-TR" sz="1600" dirty="0"/>
          </a:p>
        </p:txBody>
      </p:sp>
    </p:spTree>
    <p:extLst>
      <p:ext uri="{BB962C8B-B14F-4D97-AF65-F5344CB8AC3E}">
        <p14:creationId xmlns:p14="http://schemas.microsoft.com/office/powerpoint/2010/main" val="91204216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ox(i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ox(i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ox(i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ox(i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ox(i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ox(in)">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ox(in)">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İşaretçi İnceleme</a:t>
            </a:r>
          </a:p>
        </p:txBody>
      </p:sp>
      <p:sp>
        <p:nvSpPr>
          <p:cNvPr id="3" name="Alt Başlık 2"/>
          <p:cNvSpPr>
            <a:spLocks noGrp="1"/>
          </p:cNvSpPr>
          <p:nvPr>
            <p:ph sz="quarter" idx="1"/>
          </p:nvPr>
        </p:nvSpPr>
        <p:spPr>
          <a:xfrm>
            <a:off x="457200" y="1219200"/>
            <a:ext cx="8229600" cy="5156200"/>
          </a:xfrm>
        </p:spPr>
        <p:txBody>
          <a:bodyPr>
            <a:normAutofit/>
          </a:bodyPr>
          <a:lstStyle/>
          <a:p>
            <a:pPr algn="l"/>
            <a:endParaRPr lang="tr-TR" sz="1600" b="1" dirty="0">
              <a:solidFill>
                <a:srgbClr val="000000"/>
              </a:solidFill>
              <a:latin typeface="Consolas"/>
            </a:endParaRPr>
          </a:p>
          <a:p>
            <a:pPr algn="l"/>
            <a:r>
              <a:rPr lang="tr-TR" sz="1600" dirty="0">
                <a:solidFill>
                  <a:srgbClr val="000000"/>
                </a:solidFill>
              </a:rPr>
              <a:t>Önceki slayttaki  örnekte </a:t>
            </a:r>
            <a:r>
              <a:rPr lang="tr-TR" sz="1600" dirty="0" err="1">
                <a:solidFill>
                  <a:srgbClr val="000000"/>
                </a:solidFill>
              </a:rPr>
              <a:t>sayi</a:t>
            </a:r>
            <a:r>
              <a:rPr lang="tr-TR" sz="1600" dirty="0">
                <a:solidFill>
                  <a:srgbClr val="000000"/>
                </a:solidFill>
              </a:rPr>
              <a:t> adlı normal bir değişken ve </a:t>
            </a:r>
            <a:r>
              <a:rPr lang="tr-TR" sz="1600" dirty="0" err="1">
                <a:solidFill>
                  <a:srgbClr val="000000"/>
                </a:solidFill>
              </a:rPr>
              <a:t>ptr</a:t>
            </a:r>
            <a:r>
              <a:rPr lang="tr-TR" sz="1600" dirty="0">
                <a:solidFill>
                  <a:srgbClr val="000000"/>
                </a:solidFill>
              </a:rPr>
              <a:t> adlı bir işaretçi değişkeni tanımlanmıştır ve </a:t>
            </a:r>
            <a:r>
              <a:rPr lang="tr-TR" sz="1600" dirty="0" err="1">
                <a:solidFill>
                  <a:srgbClr val="000000"/>
                </a:solidFill>
              </a:rPr>
              <a:t>sayi</a:t>
            </a:r>
            <a:r>
              <a:rPr lang="tr-TR" sz="1600" dirty="0">
                <a:solidFill>
                  <a:srgbClr val="000000"/>
                </a:solidFill>
              </a:rPr>
              <a:t> değişkeninin adresi </a:t>
            </a:r>
            <a:r>
              <a:rPr lang="tr-TR" sz="1600" dirty="0" err="1">
                <a:solidFill>
                  <a:srgbClr val="000000"/>
                </a:solidFill>
              </a:rPr>
              <a:t>ptr</a:t>
            </a:r>
            <a:r>
              <a:rPr lang="tr-TR" sz="1600" dirty="0">
                <a:solidFill>
                  <a:srgbClr val="000000"/>
                </a:solidFill>
              </a:rPr>
              <a:t> değişkenine atanmıştır.</a:t>
            </a:r>
          </a:p>
          <a:p>
            <a:pPr marL="342900" indent="-342900" algn="l">
              <a:buAutoNum type="arabicParenR"/>
            </a:pPr>
            <a:r>
              <a:rPr lang="tr-TR" sz="1600" dirty="0">
                <a:solidFill>
                  <a:srgbClr val="000000"/>
                </a:solidFill>
              </a:rPr>
              <a:t>Numaralı kısımda </a:t>
            </a:r>
            <a:r>
              <a:rPr lang="tr-TR" sz="1600" dirty="0" err="1">
                <a:solidFill>
                  <a:srgbClr val="000000"/>
                </a:solidFill>
              </a:rPr>
              <a:t>sayi</a:t>
            </a:r>
            <a:r>
              <a:rPr lang="tr-TR" sz="1600" dirty="0">
                <a:solidFill>
                  <a:srgbClr val="000000"/>
                </a:solidFill>
              </a:rPr>
              <a:t> değişkeninin </a:t>
            </a:r>
            <a:r>
              <a:rPr lang="tr-TR" sz="1600" b="1" dirty="0">
                <a:solidFill>
                  <a:srgbClr val="000000"/>
                </a:solidFill>
              </a:rPr>
              <a:t>değeri </a:t>
            </a:r>
            <a:r>
              <a:rPr lang="tr-TR" sz="1600" dirty="0">
                <a:solidFill>
                  <a:srgbClr val="000000"/>
                </a:solidFill>
              </a:rPr>
              <a:t>%d ile ekrana yazdırılmıştır.</a:t>
            </a:r>
          </a:p>
          <a:p>
            <a:pPr marL="342900" indent="-342900" algn="l">
              <a:buAutoNum type="arabicParenR"/>
            </a:pPr>
            <a:r>
              <a:rPr lang="tr-TR" sz="1600" dirty="0">
                <a:solidFill>
                  <a:srgbClr val="000000"/>
                </a:solidFill>
              </a:rPr>
              <a:t>Numaralı kısımda ise </a:t>
            </a:r>
            <a:r>
              <a:rPr lang="tr-TR" sz="1600" dirty="0" err="1">
                <a:solidFill>
                  <a:srgbClr val="000000"/>
                </a:solidFill>
              </a:rPr>
              <a:t>ptr</a:t>
            </a:r>
            <a:r>
              <a:rPr lang="tr-TR" sz="1600" dirty="0">
                <a:solidFill>
                  <a:srgbClr val="000000"/>
                </a:solidFill>
              </a:rPr>
              <a:t> işaretçisinin gösterdiği yerdeki, bu örnekte sayı değişkeninin adresi, </a:t>
            </a:r>
            <a:r>
              <a:rPr lang="tr-TR" sz="1600" b="1" dirty="0">
                <a:solidFill>
                  <a:srgbClr val="000000"/>
                </a:solidFill>
              </a:rPr>
              <a:t>değer</a:t>
            </a:r>
            <a:r>
              <a:rPr lang="tr-TR" sz="1600" dirty="0">
                <a:solidFill>
                  <a:srgbClr val="000000"/>
                </a:solidFill>
              </a:rPr>
              <a:t> ekrana yazdırılıyor. İşaretçi değişkeninin başına * sembolünün konulduğuna dikkat edin.</a:t>
            </a:r>
          </a:p>
          <a:p>
            <a:pPr marL="342900" indent="-342900" algn="l">
              <a:buAutoNum type="arabicParenR"/>
            </a:pPr>
            <a:r>
              <a:rPr lang="tr-TR" sz="1600" dirty="0">
                <a:solidFill>
                  <a:srgbClr val="000000"/>
                </a:solidFill>
              </a:rPr>
              <a:t>Numaralı kısımda ise %d komutu kullanılarak ve parametre kısmında </a:t>
            </a:r>
            <a:r>
              <a:rPr lang="tr-TR" sz="1600" dirty="0" err="1">
                <a:solidFill>
                  <a:srgbClr val="000000"/>
                </a:solidFill>
              </a:rPr>
              <a:t>sayi</a:t>
            </a:r>
            <a:r>
              <a:rPr lang="tr-TR" sz="1600" dirty="0">
                <a:solidFill>
                  <a:srgbClr val="000000"/>
                </a:solidFill>
              </a:rPr>
              <a:t> değişkeninin başına &amp; sembolü konularak </a:t>
            </a:r>
            <a:r>
              <a:rPr lang="tr-TR" sz="1600" dirty="0" err="1">
                <a:solidFill>
                  <a:srgbClr val="000000"/>
                </a:solidFill>
              </a:rPr>
              <a:t>sayi</a:t>
            </a:r>
            <a:r>
              <a:rPr lang="tr-TR" sz="1600" dirty="0">
                <a:solidFill>
                  <a:srgbClr val="000000"/>
                </a:solidFill>
              </a:rPr>
              <a:t> değişkeninin </a:t>
            </a:r>
            <a:r>
              <a:rPr lang="tr-TR" sz="1600" b="1" dirty="0">
                <a:solidFill>
                  <a:srgbClr val="000000"/>
                </a:solidFill>
              </a:rPr>
              <a:t>adresi</a:t>
            </a:r>
            <a:r>
              <a:rPr lang="tr-TR" sz="1600" dirty="0">
                <a:solidFill>
                  <a:srgbClr val="000000"/>
                </a:solidFill>
              </a:rPr>
              <a:t> ekrana yazdırılıyor.</a:t>
            </a:r>
          </a:p>
          <a:p>
            <a:pPr marL="342900" indent="-342900" algn="l">
              <a:buAutoNum type="arabicParenR"/>
            </a:pPr>
            <a:r>
              <a:rPr lang="tr-TR" sz="1600" dirty="0">
                <a:solidFill>
                  <a:srgbClr val="000000"/>
                </a:solidFill>
              </a:rPr>
              <a:t>Numaralı kısımda </a:t>
            </a:r>
            <a:r>
              <a:rPr lang="tr-TR" sz="1600" dirty="0" err="1">
                <a:solidFill>
                  <a:srgbClr val="000000"/>
                </a:solidFill>
              </a:rPr>
              <a:t>ptr</a:t>
            </a:r>
            <a:r>
              <a:rPr lang="tr-TR" sz="1600" dirty="0">
                <a:solidFill>
                  <a:srgbClr val="000000"/>
                </a:solidFill>
              </a:rPr>
              <a:t> adlı işaretçinin </a:t>
            </a:r>
            <a:r>
              <a:rPr lang="tr-TR" sz="1600" b="1" dirty="0">
                <a:solidFill>
                  <a:srgbClr val="000000"/>
                </a:solidFill>
              </a:rPr>
              <a:t>gösterdiği adres</a:t>
            </a:r>
            <a:r>
              <a:rPr lang="tr-TR" sz="1600" dirty="0">
                <a:solidFill>
                  <a:srgbClr val="000000"/>
                </a:solidFill>
              </a:rPr>
              <a:t> değeri, bu örnekte </a:t>
            </a:r>
            <a:r>
              <a:rPr lang="tr-TR" sz="1600" dirty="0" err="1">
                <a:solidFill>
                  <a:srgbClr val="000000"/>
                </a:solidFill>
              </a:rPr>
              <a:t>sayi</a:t>
            </a:r>
            <a:r>
              <a:rPr lang="tr-TR" sz="1600" dirty="0">
                <a:solidFill>
                  <a:srgbClr val="000000"/>
                </a:solidFill>
              </a:rPr>
              <a:t> değişkeninin adresi, ekrana yazılıyor.</a:t>
            </a:r>
          </a:p>
          <a:p>
            <a:pPr marL="342900" indent="-342900">
              <a:buAutoNum type="arabicParenR"/>
            </a:pPr>
            <a:r>
              <a:rPr lang="tr-TR" sz="1600" dirty="0">
                <a:solidFill>
                  <a:srgbClr val="000000"/>
                </a:solidFill>
              </a:rPr>
              <a:t>Numaralı kısımda ise </a:t>
            </a:r>
            <a:r>
              <a:rPr lang="tr-TR" sz="1600" dirty="0" err="1">
                <a:solidFill>
                  <a:srgbClr val="000000"/>
                </a:solidFill>
              </a:rPr>
              <a:t>ptr</a:t>
            </a:r>
            <a:r>
              <a:rPr lang="tr-TR" sz="1600" dirty="0">
                <a:solidFill>
                  <a:srgbClr val="000000"/>
                </a:solidFill>
              </a:rPr>
              <a:t> adlı işaretçinin </a:t>
            </a:r>
            <a:r>
              <a:rPr lang="tr-TR" sz="1600" b="1" dirty="0">
                <a:solidFill>
                  <a:srgbClr val="000000"/>
                </a:solidFill>
              </a:rPr>
              <a:t>kendi adresi</a:t>
            </a:r>
            <a:r>
              <a:rPr lang="tr-TR" sz="1600" dirty="0">
                <a:solidFill>
                  <a:srgbClr val="000000"/>
                </a:solidFill>
              </a:rPr>
              <a:t> ekrana yazdırılıyor. </a:t>
            </a:r>
            <a:r>
              <a:rPr lang="tr-TR" sz="1600" dirty="0" err="1">
                <a:solidFill>
                  <a:srgbClr val="000000"/>
                </a:solidFill>
              </a:rPr>
              <a:t>Ptr</a:t>
            </a:r>
            <a:r>
              <a:rPr lang="tr-TR" sz="1600" dirty="0">
                <a:solidFill>
                  <a:srgbClr val="000000"/>
                </a:solidFill>
              </a:rPr>
              <a:t> değişkeninin başına &amp; işareti konularak işaretçi değişkeninin kendi adresinin ekrana yazılması sağlanıyor.</a:t>
            </a:r>
          </a:p>
          <a:p>
            <a:pPr marL="342900" indent="-342900" algn="l">
              <a:buAutoNum type="arabicParenR"/>
            </a:pPr>
            <a:r>
              <a:rPr lang="tr-TR" sz="1600" dirty="0">
                <a:solidFill>
                  <a:srgbClr val="000000"/>
                </a:solidFill>
              </a:rPr>
              <a:t>6 ve 7 numaralı kısımlardan önce </a:t>
            </a:r>
            <a:r>
              <a:rPr lang="tr-TR" sz="1600" dirty="0" err="1">
                <a:solidFill>
                  <a:srgbClr val="000000"/>
                </a:solidFill>
              </a:rPr>
              <a:t>ptr</a:t>
            </a:r>
            <a:r>
              <a:rPr lang="tr-TR" sz="1600" dirty="0">
                <a:solidFill>
                  <a:srgbClr val="000000"/>
                </a:solidFill>
              </a:rPr>
              <a:t> değişkeninin gösterdiği adresteki değer 3 olarak değiştiriliyor ve </a:t>
            </a:r>
            <a:r>
              <a:rPr lang="tr-TR" sz="1600" dirty="0" err="1">
                <a:solidFill>
                  <a:srgbClr val="000000"/>
                </a:solidFill>
              </a:rPr>
              <a:t>sayi</a:t>
            </a:r>
            <a:r>
              <a:rPr lang="tr-TR" sz="1600" dirty="0">
                <a:solidFill>
                  <a:srgbClr val="000000"/>
                </a:solidFill>
              </a:rPr>
              <a:t> ile </a:t>
            </a:r>
            <a:r>
              <a:rPr lang="tr-TR" sz="1600" dirty="0" err="1">
                <a:solidFill>
                  <a:srgbClr val="000000"/>
                </a:solidFill>
              </a:rPr>
              <a:t>ptr</a:t>
            </a:r>
            <a:r>
              <a:rPr lang="tr-TR" sz="1600" dirty="0">
                <a:solidFill>
                  <a:srgbClr val="000000"/>
                </a:solidFill>
              </a:rPr>
              <a:t> değişkeninin gösterdiği yerdeki değerler tekrar ekrana yazdırılıyor. Göreceğiniz üzere </a:t>
            </a:r>
            <a:r>
              <a:rPr lang="tr-TR" sz="1600" dirty="0" err="1">
                <a:solidFill>
                  <a:srgbClr val="000000"/>
                </a:solidFill>
              </a:rPr>
              <a:t>ptr'nin</a:t>
            </a:r>
            <a:r>
              <a:rPr lang="tr-TR" sz="1600" dirty="0">
                <a:solidFill>
                  <a:srgbClr val="000000"/>
                </a:solidFill>
              </a:rPr>
              <a:t> gösterdiği yerde yapılan değişiklik aynen </a:t>
            </a:r>
            <a:r>
              <a:rPr lang="tr-TR" sz="1600" dirty="0" err="1">
                <a:solidFill>
                  <a:srgbClr val="000000"/>
                </a:solidFill>
              </a:rPr>
              <a:t>sayi</a:t>
            </a:r>
            <a:r>
              <a:rPr lang="tr-TR" sz="1600" dirty="0">
                <a:solidFill>
                  <a:srgbClr val="000000"/>
                </a:solidFill>
              </a:rPr>
              <a:t> değişkenine de yansıyor, çünkü iki değişken de aslında aynı adresi gösterdiğinden birinin yaptığı değişikliği diğeri de görüyor.</a:t>
            </a:r>
          </a:p>
        </p:txBody>
      </p:sp>
    </p:spTree>
    <p:extLst>
      <p:ext uri="{BB962C8B-B14F-4D97-AF65-F5344CB8AC3E}">
        <p14:creationId xmlns:p14="http://schemas.microsoft.com/office/powerpoint/2010/main" val="912042169"/>
      </p:ext>
    </p:extLst>
  </p:cSld>
  <p:clrMapOvr>
    <a:overrideClrMapping bg1="lt1" tx1="dk1" bg2="lt2" tx2="dk2" accent1="accent1" accent2="accent2" accent3="accent3" accent4="accent4" accent5="accent5" accent6="accent6" hlink="hlink" folHlink="folHlink"/>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İşaretçi Tanımlama (*’</a:t>
            </a:r>
            <a:r>
              <a:rPr lang="tr-TR" dirty="0" err="1"/>
              <a:t>nın</a:t>
            </a:r>
            <a:r>
              <a:rPr lang="tr-TR" dirty="0"/>
              <a:t> yeri </a:t>
            </a:r>
            <a:r>
              <a:rPr lang="tr-TR" dirty="0" err="1"/>
              <a:t>hk</a:t>
            </a:r>
            <a:r>
              <a:rPr lang="tr-TR" dirty="0"/>
              <a:t>.)</a:t>
            </a:r>
          </a:p>
        </p:txBody>
      </p:sp>
      <p:sp>
        <p:nvSpPr>
          <p:cNvPr id="3" name="2 İçerik Yer Tutucusu"/>
          <p:cNvSpPr>
            <a:spLocks noGrp="1"/>
          </p:cNvSpPr>
          <p:nvPr>
            <p:ph sz="quarter" idx="1"/>
          </p:nvPr>
        </p:nvSpPr>
        <p:spPr/>
        <p:txBody>
          <a:bodyPr>
            <a:normAutofit fontScale="77500" lnSpcReduction="20000"/>
          </a:bodyPr>
          <a:lstStyle/>
          <a:p>
            <a:r>
              <a:rPr lang="tr-TR" dirty="0"/>
              <a:t>Bir işaretçi tanımlanırken yıldızın ve aradaki boşlukları istediğimiz gibi kullanmakta serbestiz. Bu ise programcılar arasında bir tartışma konusu doğurur. </a:t>
            </a:r>
            <a:r>
              <a:rPr lang="tr-TR" sz="2300" dirty="0"/>
              <a:t>(</a:t>
            </a:r>
            <a:r>
              <a:rPr lang="tr-TR" sz="1400" dirty="0">
                <a:hlinkClick r:id="rId3"/>
              </a:rPr>
              <a:t>https://www.quora.com/Why-do-we-use-%E2%80%9Cint-*p%E2%80%9D-over-%E2%80%9Cint*-p%E2%80%9D</a:t>
            </a:r>
            <a:r>
              <a:rPr lang="tr-TR" sz="2300" dirty="0"/>
              <a:t>).</a:t>
            </a:r>
            <a:endParaRPr lang="tr-TR" dirty="0"/>
          </a:p>
          <a:p>
            <a:pPr marL="514350" indent="-514350">
              <a:buFont typeface="+mj-lt"/>
              <a:buAutoNum type="arabicPeriod"/>
            </a:pPr>
            <a:r>
              <a:rPr lang="tr-TR" b="1" dirty="0" err="1">
                <a:solidFill>
                  <a:srgbClr val="0070C0"/>
                </a:solidFill>
              </a:rPr>
              <a:t>int</a:t>
            </a:r>
            <a:r>
              <a:rPr lang="tr-TR" b="1" dirty="0">
                <a:solidFill>
                  <a:srgbClr val="0070C0"/>
                </a:solidFill>
              </a:rPr>
              <a:t>  </a:t>
            </a:r>
            <a:r>
              <a:rPr lang="tr-TR" dirty="0">
                <a:solidFill>
                  <a:srgbClr val="0070C0"/>
                </a:solidFill>
              </a:rPr>
              <a:t>*</a:t>
            </a:r>
            <a:r>
              <a:rPr lang="tr-TR" dirty="0" err="1">
                <a:solidFill>
                  <a:srgbClr val="0070C0"/>
                </a:solidFill>
              </a:rPr>
              <a:t>ptr</a:t>
            </a:r>
            <a:r>
              <a:rPr lang="tr-TR" b="1" dirty="0">
                <a:solidFill>
                  <a:srgbClr val="0070C0"/>
                </a:solidFill>
              </a:rPr>
              <a:t>;</a:t>
            </a:r>
          </a:p>
          <a:p>
            <a:pPr marL="788670" lvl="1" indent="-514350"/>
            <a:r>
              <a:rPr lang="tr-TR" dirty="0"/>
              <a:t>Bu kullanım yaygınca kullanılır. Ama ne yazık ki, sanki </a:t>
            </a:r>
            <a:r>
              <a:rPr lang="tr-TR" dirty="0" err="1"/>
              <a:t>int</a:t>
            </a:r>
            <a:r>
              <a:rPr lang="tr-TR" dirty="0"/>
              <a:t> türünden “*</a:t>
            </a:r>
            <a:r>
              <a:rPr lang="tr-TR" dirty="0" err="1"/>
              <a:t>ptr</a:t>
            </a:r>
            <a:r>
              <a:rPr lang="tr-TR" dirty="0"/>
              <a:t>” isimli bir değişken tanımlıyoruz izlenimi vermektedir.</a:t>
            </a:r>
          </a:p>
          <a:p>
            <a:pPr marL="514350" indent="-514350">
              <a:buFont typeface="+mj-lt"/>
              <a:buAutoNum type="arabicPeriod"/>
            </a:pPr>
            <a:r>
              <a:rPr lang="tr-TR" b="1" dirty="0" err="1">
                <a:solidFill>
                  <a:srgbClr val="0070C0"/>
                </a:solidFill>
              </a:rPr>
              <a:t>int</a:t>
            </a:r>
            <a:r>
              <a:rPr lang="tr-TR" b="1" dirty="0">
                <a:solidFill>
                  <a:srgbClr val="0070C0"/>
                </a:solidFill>
              </a:rPr>
              <a:t>* </a:t>
            </a:r>
            <a:r>
              <a:rPr lang="tr-TR" dirty="0" err="1">
                <a:solidFill>
                  <a:srgbClr val="0070C0"/>
                </a:solidFill>
              </a:rPr>
              <a:t>ptr</a:t>
            </a:r>
            <a:r>
              <a:rPr lang="tr-TR" b="1" dirty="0">
                <a:solidFill>
                  <a:srgbClr val="0070C0"/>
                </a:solidFill>
              </a:rPr>
              <a:t>;</a:t>
            </a:r>
          </a:p>
          <a:p>
            <a:pPr marL="788670" lvl="1" indent="-514350"/>
            <a:r>
              <a:rPr lang="tr-TR" dirty="0"/>
              <a:t>Bu kullanım </a:t>
            </a:r>
            <a:r>
              <a:rPr lang="tr-TR" dirty="0" err="1"/>
              <a:t>ptr’nin</a:t>
            </a:r>
            <a:r>
              <a:rPr lang="tr-TR" dirty="0"/>
              <a:t> türünü, </a:t>
            </a:r>
            <a:r>
              <a:rPr lang="tr-TR" dirty="0" err="1"/>
              <a:t>int</a:t>
            </a:r>
            <a:r>
              <a:rPr lang="tr-TR" dirty="0"/>
              <a:t> sanmamızı önler. </a:t>
            </a:r>
            <a:r>
              <a:rPr lang="tr-TR" dirty="0" err="1"/>
              <a:t>ptr’nin</a:t>
            </a:r>
            <a:r>
              <a:rPr lang="tr-TR" dirty="0"/>
              <a:t> </a:t>
            </a:r>
            <a:r>
              <a:rPr lang="tr-TR" dirty="0" err="1"/>
              <a:t>int</a:t>
            </a:r>
            <a:r>
              <a:rPr lang="tr-TR" dirty="0"/>
              <a:t> değil, bir </a:t>
            </a:r>
            <a:r>
              <a:rPr lang="tr-TR" dirty="0" err="1"/>
              <a:t>int</a:t>
            </a:r>
            <a:r>
              <a:rPr lang="tr-TR" dirty="0"/>
              <a:t> işaretçisi olduğunu rahatlıkla anlarız.</a:t>
            </a:r>
          </a:p>
          <a:p>
            <a:pPr marL="788670" lvl="1" indent="-514350"/>
            <a:r>
              <a:rPr lang="tr-TR" dirty="0"/>
              <a:t>Bu yöntemin dezavantajı aynı satırsa iki işaretçi tanımlamak istediğimizde </a:t>
            </a:r>
            <a:r>
              <a:rPr lang="tr-TR" dirty="0" err="1"/>
              <a:t>int</a:t>
            </a:r>
            <a:r>
              <a:rPr lang="tr-TR" dirty="0"/>
              <a:t>* ptr1, ptr2 diyemememizdir. Çünkü bu durumda ptr2 </a:t>
            </a:r>
            <a:r>
              <a:rPr lang="tr-TR" dirty="0" err="1"/>
              <a:t>int</a:t>
            </a:r>
            <a:r>
              <a:rPr lang="tr-TR" dirty="0"/>
              <a:t>* değil, </a:t>
            </a:r>
            <a:r>
              <a:rPr lang="tr-TR" dirty="0" err="1"/>
              <a:t>int</a:t>
            </a:r>
            <a:r>
              <a:rPr lang="tr-TR" dirty="0"/>
              <a:t> türünde algılanmaktadır. Aslında bu sorunun çözümü çok basittir: Tek satırda tanımlamamaya dikkat etmek </a:t>
            </a:r>
          </a:p>
          <a:p>
            <a:pPr marL="1062990" lvl="2" indent="-514350"/>
            <a:r>
              <a:rPr lang="tr-TR" dirty="0" err="1"/>
              <a:t>int</a:t>
            </a:r>
            <a:r>
              <a:rPr lang="tr-TR" dirty="0"/>
              <a:t>* ptr1; </a:t>
            </a:r>
            <a:r>
              <a:rPr lang="tr-TR" dirty="0" err="1"/>
              <a:t>int</a:t>
            </a:r>
            <a:r>
              <a:rPr lang="tr-TR" dirty="0"/>
              <a:t>*ptr2;</a:t>
            </a:r>
          </a:p>
          <a:p>
            <a:pPr marL="514350" indent="-514350">
              <a:buFont typeface="+mj-lt"/>
              <a:buAutoNum type="arabicPeriod"/>
            </a:pPr>
            <a:r>
              <a:rPr lang="tr-TR" b="1" dirty="0" err="1">
                <a:solidFill>
                  <a:srgbClr val="0070C0"/>
                </a:solidFill>
              </a:rPr>
              <a:t>typedef</a:t>
            </a:r>
            <a:r>
              <a:rPr lang="tr-TR" b="1" dirty="0">
                <a:solidFill>
                  <a:srgbClr val="0070C0"/>
                </a:solidFill>
              </a:rPr>
              <a:t> </a:t>
            </a:r>
            <a:r>
              <a:rPr lang="tr-TR" b="1" dirty="0" err="1">
                <a:solidFill>
                  <a:srgbClr val="0070C0"/>
                </a:solidFill>
              </a:rPr>
              <a:t>int</a:t>
            </a:r>
            <a:r>
              <a:rPr lang="tr-TR" b="1" dirty="0">
                <a:solidFill>
                  <a:srgbClr val="0070C0"/>
                </a:solidFill>
              </a:rPr>
              <a:t>*</a:t>
            </a:r>
            <a:r>
              <a:rPr lang="tr-TR" dirty="0">
                <a:solidFill>
                  <a:srgbClr val="0070C0"/>
                </a:solidFill>
              </a:rPr>
              <a:t> </a:t>
            </a:r>
            <a:r>
              <a:rPr lang="tr-TR" dirty="0" err="1">
                <a:solidFill>
                  <a:srgbClr val="C00000"/>
                </a:solidFill>
              </a:rPr>
              <a:t>pint</a:t>
            </a:r>
            <a:r>
              <a:rPr lang="tr-TR" dirty="0">
                <a:solidFill>
                  <a:srgbClr val="0070C0"/>
                </a:solidFill>
              </a:rPr>
              <a:t>;</a:t>
            </a:r>
          </a:p>
          <a:p>
            <a:pPr marL="514350" indent="-514350">
              <a:buNone/>
            </a:pPr>
            <a:r>
              <a:rPr lang="tr-TR" dirty="0">
                <a:solidFill>
                  <a:srgbClr val="0070C0"/>
                </a:solidFill>
              </a:rPr>
              <a:t>	</a:t>
            </a:r>
            <a:r>
              <a:rPr lang="tr-TR" dirty="0" err="1">
                <a:solidFill>
                  <a:srgbClr val="C00000"/>
                </a:solidFill>
              </a:rPr>
              <a:t>pint</a:t>
            </a:r>
            <a:r>
              <a:rPr lang="tr-TR" dirty="0">
                <a:solidFill>
                  <a:srgbClr val="0070C0"/>
                </a:solidFill>
              </a:rPr>
              <a:t> ptr1, ptr2;</a:t>
            </a:r>
          </a:p>
          <a:p>
            <a:pPr marL="514350" indent="-514350">
              <a:buNone/>
            </a:pPr>
            <a:r>
              <a:rPr lang="tr-TR" sz="2300" dirty="0">
                <a:solidFill>
                  <a:schemeClr val="tx2"/>
                </a:solidFill>
              </a:rPr>
              <a:t>	</a:t>
            </a:r>
            <a:r>
              <a:rPr lang="tr-TR" sz="2300" dirty="0" err="1">
                <a:solidFill>
                  <a:schemeClr val="tx2"/>
                </a:solidFill>
              </a:rPr>
              <a:t>typedef</a:t>
            </a:r>
            <a:r>
              <a:rPr lang="tr-TR" sz="2300" dirty="0">
                <a:solidFill>
                  <a:schemeClr val="tx2"/>
                </a:solidFill>
              </a:rPr>
              <a:t> ile </a:t>
            </a:r>
            <a:r>
              <a:rPr lang="tr-TR" sz="2300" dirty="0" err="1">
                <a:solidFill>
                  <a:schemeClr val="tx2"/>
                </a:solidFill>
              </a:rPr>
              <a:t>pint</a:t>
            </a:r>
            <a:r>
              <a:rPr lang="tr-TR" sz="2300" dirty="0">
                <a:solidFill>
                  <a:schemeClr val="tx2"/>
                </a:solidFill>
              </a:rPr>
              <a:t> isimli bir kısaltma yapmamız durumunda artık sorunu tamamen ortadan kaldırabiliriz. </a:t>
            </a:r>
            <a:r>
              <a:rPr lang="tr-TR" sz="2300" dirty="0" err="1">
                <a:solidFill>
                  <a:schemeClr val="tx2"/>
                </a:solidFill>
              </a:rPr>
              <a:t>typedef</a:t>
            </a:r>
            <a:r>
              <a:rPr lang="tr-TR" sz="2300" dirty="0">
                <a:solidFill>
                  <a:schemeClr val="tx2"/>
                </a:solidFill>
              </a:rPr>
              <a:t> kullanımını yapı(</a:t>
            </a:r>
            <a:r>
              <a:rPr lang="tr-TR" sz="2300" dirty="0" err="1">
                <a:solidFill>
                  <a:schemeClr val="tx2"/>
                </a:solidFill>
              </a:rPr>
              <a:t>struct</a:t>
            </a:r>
            <a:r>
              <a:rPr lang="tr-TR" sz="2300" dirty="0">
                <a:solidFill>
                  <a:schemeClr val="tx2"/>
                </a:solidFill>
              </a:rPr>
              <a:t>) konusunda da göreceğiz.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checkerboard(across)">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checkerboard(across)">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4 Resim" descr="geribidirim.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929058" y="3357562"/>
            <a:ext cx="4929190" cy="2937797"/>
          </a:xfrm>
          <a:prstGeom prst="rect">
            <a:avLst/>
          </a:prstGeom>
        </p:spPr>
      </p:pic>
      <p:sp>
        <p:nvSpPr>
          <p:cNvPr id="2" name="1 Başlık"/>
          <p:cNvSpPr>
            <a:spLocks noGrp="1"/>
          </p:cNvSpPr>
          <p:nvPr>
            <p:ph type="title"/>
          </p:nvPr>
        </p:nvSpPr>
        <p:spPr/>
        <p:txBody>
          <a:bodyPr/>
          <a:lstStyle/>
          <a:p>
            <a:r>
              <a:rPr lang="tr-TR" dirty="0"/>
              <a:t>Kendinize geri bildirimde bulunun.</a:t>
            </a:r>
          </a:p>
        </p:txBody>
      </p:sp>
      <p:sp>
        <p:nvSpPr>
          <p:cNvPr id="3" name="2 İçerik Yer Tutucusu"/>
          <p:cNvSpPr>
            <a:spLocks noGrp="1"/>
          </p:cNvSpPr>
          <p:nvPr>
            <p:ph sz="quarter" idx="1"/>
          </p:nvPr>
        </p:nvSpPr>
        <p:spPr>
          <a:xfrm>
            <a:off x="593677" y="1357745"/>
            <a:ext cx="8229600" cy="3672115"/>
          </a:xfrm>
        </p:spPr>
        <p:txBody>
          <a:bodyPr>
            <a:normAutofit/>
          </a:bodyPr>
          <a:lstStyle/>
          <a:p>
            <a:r>
              <a:rPr lang="tr-TR" dirty="0"/>
              <a:t>Ara Sınav I notunuzdan memnun musunuz? </a:t>
            </a:r>
          </a:p>
          <a:p>
            <a:r>
              <a:rPr lang="tr-TR" dirty="0"/>
              <a:t>Yaptığınız çalışmayı ve aldığınız notu kıyasladığınızda çıkardığınız ders(</a:t>
            </a:r>
            <a:r>
              <a:rPr lang="tr-TR" dirty="0" err="1"/>
              <a:t>ler</a:t>
            </a:r>
            <a:r>
              <a:rPr lang="tr-TR" dirty="0"/>
              <a:t>) nelerdir?</a:t>
            </a:r>
          </a:p>
          <a:p>
            <a:pPr>
              <a:buNone/>
            </a:pPr>
            <a:endParaRPr lang="tr-TR" dirty="0"/>
          </a:p>
          <a:p>
            <a:endParaRPr lang="tr-TR" dirty="0"/>
          </a:p>
        </p:txBody>
      </p:sp>
      <p:pic>
        <p:nvPicPr>
          <p:cNvPr id="4" name="3 Resim" descr="200_s.jpeg"/>
          <p:cNvPicPr>
            <a:picLocks noChangeAspect="1"/>
          </p:cNvPicPr>
          <p:nvPr/>
        </p:nvPicPr>
        <p:blipFill>
          <a:blip r:embed="rId4"/>
          <a:stretch>
            <a:fillRect/>
          </a:stretch>
        </p:blipFill>
        <p:spPr>
          <a:xfrm>
            <a:off x="687094" y="3429000"/>
            <a:ext cx="3241964" cy="194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Köşeleri Yuvarlanmış Dikdörtgen Belirtme Çizgisi"/>
          <p:cNvSpPr/>
          <p:nvPr/>
        </p:nvSpPr>
        <p:spPr>
          <a:xfrm>
            <a:off x="3500430" y="3000372"/>
            <a:ext cx="3571900" cy="857256"/>
          </a:xfrm>
          <a:prstGeom prst="wedgeRoundRectCallout">
            <a:avLst>
              <a:gd name="adj1" fmla="val -61165"/>
              <a:gd name="adj2" fmla="val 817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a:t>Sınav yoğunluğum var ama boş kaldıkça kod yazıyorum. Zaten ara sınav II de yaklaşıyor!</a:t>
            </a:r>
          </a:p>
        </p:txBody>
      </p:sp>
      <p:pic>
        <p:nvPicPr>
          <p:cNvPr id="8" name="Picture 2" descr="Image result for self reflection"/>
          <p:cNvPicPr>
            <a:picLocks noChangeAspect="1" noChangeArrowheads="1"/>
          </p:cNvPicPr>
          <p:nvPr/>
        </p:nvPicPr>
        <p:blipFill>
          <a:blip r:embed="rId5"/>
          <a:srcRect/>
          <a:stretch>
            <a:fillRect/>
          </a:stretch>
        </p:blipFill>
        <p:spPr bwMode="auto">
          <a:xfrm>
            <a:off x="5429256" y="5357826"/>
            <a:ext cx="2000264" cy="1300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299661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kiremit.jpg"/>
          <p:cNvPicPr>
            <a:picLocks noChangeAspect="1"/>
          </p:cNvPicPr>
          <p:nvPr/>
        </p:nvPicPr>
        <p:blipFill>
          <a:blip r:embed="rId2" cstate="print">
            <a:clrChange>
              <a:clrFrom>
                <a:srgbClr val="F7F7F7"/>
              </a:clrFrom>
              <a:clrTo>
                <a:srgbClr val="F7F7F7">
                  <a:alpha val="0"/>
                </a:srgbClr>
              </a:clrTo>
            </a:clrChange>
          </a:blip>
          <a:stretch>
            <a:fillRect/>
          </a:stretch>
        </p:blipFill>
        <p:spPr>
          <a:xfrm>
            <a:off x="2571736" y="4071942"/>
            <a:ext cx="2143140" cy="1703769"/>
          </a:xfrm>
          <a:prstGeom prst="rect">
            <a:avLst/>
          </a:prstGeom>
        </p:spPr>
      </p:pic>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lstStyle/>
          <a:p>
            <a:r>
              <a:rPr lang="tr-TR" i="1" dirty="0">
                <a:solidFill>
                  <a:srgbClr val="0000FF"/>
                </a:solidFill>
              </a:rPr>
              <a:t>2016 Yaz Dönemi Final Sınavından</a:t>
            </a:r>
          </a:p>
        </p:txBody>
      </p:sp>
      <p:sp>
        <p:nvSpPr>
          <p:cNvPr id="38913" name="Rectangle 1"/>
          <p:cNvSpPr>
            <a:spLocks noChangeArrowheads="1"/>
          </p:cNvSpPr>
          <p:nvPr/>
        </p:nvSpPr>
        <p:spPr bwMode="auto">
          <a:xfrm>
            <a:off x="571472" y="164305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396875"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int</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c=2;</a:t>
            </a:r>
            <a:endParaRPr kumimoji="0" lang="tr-TR" sz="2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6875"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char b[]="</a:t>
            </a:r>
            <a:r>
              <a:rPr kumimoji="0" lang="en-US" sz="2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itina</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tr-TR" sz="2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6875"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char a[20]</a:t>
            </a:r>
            <a:r>
              <a:rPr kumimoji="0" lang="tr-T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 {}</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tr-TR" sz="2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6875"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strcpy</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(a, "</a:t>
            </a:r>
            <a:r>
              <a:rPr kumimoji="0" lang="en-US" sz="2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kirem</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tr-TR" sz="2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6875"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strncat</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(a,b,2);</a:t>
            </a:r>
            <a:endParaRPr kumimoji="0" lang="tr-TR" sz="2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6875"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printf</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("%s", a);</a:t>
            </a:r>
            <a:endParaRPr kumimoji="0" lang="tr-TR" sz="2000" b="0" i="0" u="none" strike="noStrike" cap="none" normalizeH="0" baseline="0" dirty="0">
              <a:ln>
                <a:noFill/>
              </a:ln>
              <a:solidFill>
                <a:schemeClr val="tx1"/>
              </a:solidFill>
              <a:effectLst/>
              <a:latin typeface="Arial" pitchFamily="34" charset="0"/>
            </a:endParaRPr>
          </a:p>
        </p:txBody>
      </p:sp>
      <p:sp>
        <p:nvSpPr>
          <p:cNvPr id="6" name="5 Yuvarlatılmış Dikdörtgen"/>
          <p:cNvSpPr/>
          <p:nvPr/>
        </p:nvSpPr>
        <p:spPr>
          <a:xfrm>
            <a:off x="5500694" y="3000372"/>
            <a:ext cx="3143272"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strcat</a:t>
            </a:r>
            <a:r>
              <a:rPr lang="tr-TR" dirty="0"/>
              <a:t> dizgi kedisi anlamında değildir. Bir dizi olacak şekilde  birbirine bağlamak anlamındaki “</a:t>
            </a:r>
            <a:r>
              <a:rPr lang="tr-TR" dirty="0" err="1"/>
              <a:t>concatenate</a:t>
            </a:r>
            <a:r>
              <a:rPr lang="tr-TR" dirty="0"/>
              <a:t>” sözcüğünden gelir.</a:t>
            </a:r>
          </a:p>
        </p:txBody>
      </p:sp>
      <p:pic>
        <p:nvPicPr>
          <p:cNvPr id="8" name="7 Resim" descr="soru.jpg"/>
          <p:cNvPicPr>
            <a:picLocks noChangeAspect="1"/>
          </p:cNvPicPr>
          <p:nvPr/>
        </p:nvPicPr>
        <p:blipFill>
          <a:blip r:embed="rId3"/>
          <a:stretch>
            <a:fillRect/>
          </a:stretch>
        </p:blipFill>
        <p:spPr>
          <a:xfrm>
            <a:off x="6072198" y="1214422"/>
            <a:ext cx="2371344" cy="178003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wwe.JPG"/>
          <p:cNvPicPr>
            <a:picLocks noChangeAspect="1"/>
          </p:cNvPicPr>
          <p:nvPr/>
        </p:nvPicPr>
        <p:blipFill>
          <a:blip r:embed="rId3"/>
          <a:stretch>
            <a:fillRect/>
          </a:stretch>
        </p:blipFill>
        <p:spPr>
          <a:xfrm>
            <a:off x="285720" y="3286124"/>
            <a:ext cx="4005745" cy="3405193"/>
          </a:xfrm>
          <a:prstGeom prst="rect">
            <a:avLst/>
          </a:prstGeom>
        </p:spPr>
      </p:pic>
      <p:sp>
        <p:nvSpPr>
          <p:cNvPr id="2" name="1 Başlık"/>
          <p:cNvSpPr>
            <a:spLocks noGrp="1"/>
          </p:cNvSpPr>
          <p:nvPr>
            <p:ph type="title"/>
          </p:nvPr>
        </p:nvSpPr>
        <p:spPr/>
        <p:txBody>
          <a:bodyPr/>
          <a:lstStyle/>
          <a:p>
            <a:r>
              <a:rPr lang="tr-TR" dirty="0"/>
              <a:t>Bunu biliyor musunuz?</a:t>
            </a:r>
          </a:p>
        </p:txBody>
      </p:sp>
      <p:sp>
        <p:nvSpPr>
          <p:cNvPr id="3" name="2 İçerik Yer Tutucusu"/>
          <p:cNvSpPr>
            <a:spLocks noGrp="1"/>
          </p:cNvSpPr>
          <p:nvPr>
            <p:ph sz="quarter" idx="1"/>
          </p:nvPr>
        </p:nvSpPr>
        <p:spPr>
          <a:xfrm>
            <a:off x="285720" y="1357298"/>
            <a:ext cx="4286280" cy="2214578"/>
          </a:xfrm>
        </p:spPr>
        <p:txBody>
          <a:bodyPr>
            <a:normAutofit fontScale="92500" lnSpcReduction="20000"/>
          </a:bodyPr>
          <a:lstStyle/>
          <a:p>
            <a:r>
              <a:rPr lang="tr-TR" sz="2000" dirty="0"/>
              <a:t>Amerika’da CS50 isimli ders,</a:t>
            </a:r>
            <a:br>
              <a:rPr lang="tr-TR" sz="2000" dirty="0"/>
            </a:br>
            <a:r>
              <a:rPr lang="tr-TR" sz="2000" dirty="0"/>
              <a:t> </a:t>
            </a:r>
            <a:r>
              <a:rPr lang="tr-TR" sz="2000" b="1" dirty="0"/>
              <a:t>Harvard Üniversitesi’</a:t>
            </a:r>
            <a:r>
              <a:rPr lang="tr-TR" sz="2000" dirty="0"/>
              <a:t>nin en popüler derslerinden biri. </a:t>
            </a:r>
          </a:p>
          <a:p>
            <a:r>
              <a:rPr lang="tr-TR" sz="2000" dirty="0"/>
              <a:t>2017’de </a:t>
            </a:r>
            <a:r>
              <a:rPr lang="tr-TR" sz="2000" b="1" u="sng" dirty="0"/>
              <a:t>691 öğrenci </a:t>
            </a:r>
            <a:r>
              <a:rPr lang="tr-TR" sz="2000" dirty="0"/>
              <a:t>dersi almış (24 öğrenci tasarım,  8 öğrenci hukuk, 9 öğrenci ekonomi bölümlerinden) . Ders popülerlik konusunda üniversitedeki Ekonomi dersiyle yarışıyor.</a:t>
            </a:r>
          </a:p>
          <a:p>
            <a:pPr lvl="1"/>
            <a:endParaRPr lang="tr-TR" dirty="0"/>
          </a:p>
          <a:p>
            <a:endParaRPr lang="tr-TR" dirty="0"/>
          </a:p>
        </p:txBody>
      </p:sp>
      <p:pic>
        <p:nvPicPr>
          <p:cNvPr id="4" name="3 Resim" descr="harvard-computer-science-cs50-lecture.jpg"/>
          <p:cNvPicPr>
            <a:picLocks noChangeAspect="1"/>
          </p:cNvPicPr>
          <p:nvPr/>
        </p:nvPicPr>
        <p:blipFill>
          <a:blip r:embed="rId4" cstate="screen">
            <a:lum bright="30000"/>
          </a:blip>
          <a:stretch>
            <a:fillRect/>
          </a:stretch>
        </p:blipFill>
        <p:spPr>
          <a:xfrm>
            <a:off x="4786314" y="1142984"/>
            <a:ext cx="3929058" cy="248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Dikdörtgen"/>
          <p:cNvSpPr/>
          <p:nvPr/>
        </p:nvSpPr>
        <p:spPr>
          <a:xfrm>
            <a:off x="4714876" y="3857629"/>
            <a:ext cx="392909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buFont typeface="Arial" pitchFamily="34" charset="0"/>
              <a:buChar char="•"/>
            </a:pPr>
            <a:r>
              <a:rPr lang="tr-TR" sz="2000" b="1" i="1" dirty="0"/>
              <a:t>CS50 dersinde </a:t>
            </a:r>
            <a:r>
              <a:rPr lang="tr-TR" sz="2000" dirty="0"/>
              <a:t>C dili kullanılarak bilgisayar bilimine giriş yapılıyor. </a:t>
            </a:r>
            <a:endParaRPr lang="tr-TR" sz="1900" dirty="0"/>
          </a:p>
        </p:txBody>
      </p:sp>
      <p:grpSp>
        <p:nvGrpSpPr>
          <p:cNvPr id="7" name="8 Grup"/>
          <p:cNvGrpSpPr/>
          <p:nvPr/>
        </p:nvGrpSpPr>
        <p:grpSpPr>
          <a:xfrm>
            <a:off x="428596" y="3500439"/>
            <a:ext cx="5367540" cy="2977210"/>
            <a:chOff x="428596" y="3500439"/>
            <a:chExt cx="5367540" cy="2977210"/>
          </a:xfrm>
        </p:grpSpPr>
        <p:sp>
          <p:nvSpPr>
            <p:cNvPr id="10" name="9 Bulut Belirtme Çizgisi"/>
            <p:cNvSpPr/>
            <p:nvPr/>
          </p:nvSpPr>
          <p:spPr>
            <a:xfrm>
              <a:off x="4067944" y="5410857"/>
              <a:ext cx="1728192" cy="1066792"/>
            </a:xfrm>
            <a:prstGeom prst="cloudCallout">
              <a:avLst>
                <a:gd name="adj1" fmla="val -105633"/>
                <a:gd name="adj2" fmla="val -11586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i="1" dirty="0" err="1">
                  <a:solidFill>
                    <a:schemeClr val="tx1"/>
                  </a:solidFill>
                </a:rPr>
                <a:t>You</a:t>
              </a:r>
              <a:r>
                <a:rPr lang="tr-TR" sz="1400" i="1" dirty="0">
                  <a:solidFill>
                    <a:schemeClr val="tx1"/>
                  </a:solidFill>
                </a:rPr>
                <a:t> </a:t>
              </a:r>
              <a:r>
                <a:rPr lang="tr-TR" sz="1400" i="1" dirty="0" err="1">
                  <a:solidFill>
                    <a:schemeClr val="tx1"/>
                  </a:solidFill>
                </a:rPr>
                <a:t>are</a:t>
              </a:r>
              <a:r>
                <a:rPr lang="tr-TR" sz="1400" i="1" dirty="0">
                  <a:solidFill>
                    <a:schemeClr val="tx1"/>
                  </a:solidFill>
                </a:rPr>
                <a:t> not </a:t>
              </a:r>
              <a:r>
                <a:rPr lang="tr-TR" sz="1400" i="1" dirty="0" err="1">
                  <a:solidFill>
                    <a:schemeClr val="tx1"/>
                  </a:solidFill>
                </a:rPr>
                <a:t>alone</a:t>
              </a:r>
              <a:r>
                <a:rPr lang="tr-TR" sz="1400" i="1" dirty="0">
                  <a:solidFill>
                    <a:schemeClr val="tx1"/>
                  </a:solidFill>
                </a:rPr>
                <a:t> Bil141 </a:t>
              </a:r>
              <a:r>
                <a:rPr lang="tr-TR" sz="1400" i="1" dirty="0" err="1">
                  <a:solidFill>
                    <a:schemeClr val="tx1"/>
                  </a:solidFill>
                </a:rPr>
                <a:t>students</a:t>
              </a:r>
              <a:r>
                <a:rPr lang="tr-TR" sz="1400" i="1" dirty="0">
                  <a:solidFill>
                    <a:schemeClr val="tx1"/>
                  </a:solidFill>
                </a:rPr>
                <a:t>… </a:t>
              </a:r>
              <a:r>
                <a:rPr lang="tr-TR" sz="1400" i="1" dirty="0" err="1">
                  <a:solidFill>
                    <a:schemeClr val="tx1"/>
                  </a:solidFill>
                </a:rPr>
                <a:t>zzz</a:t>
              </a:r>
              <a:endParaRPr lang="tr-TR" sz="1400" i="1" dirty="0">
                <a:solidFill>
                  <a:schemeClr val="tx1"/>
                </a:solidFill>
              </a:endParaRPr>
            </a:p>
          </p:txBody>
        </p:sp>
        <p:pic>
          <p:nvPicPr>
            <p:cNvPr id="5" name="4 Resim" descr="maxresdefault.jpg"/>
            <p:cNvPicPr>
              <a:picLocks noChangeAspect="1"/>
            </p:cNvPicPr>
            <p:nvPr/>
          </p:nvPicPr>
          <p:blipFill>
            <a:blip r:embed="rId5" cstate="screen"/>
            <a:stretch>
              <a:fillRect/>
            </a:stretch>
          </p:blipFill>
          <p:spPr>
            <a:xfrm>
              <a:off x="428596" y="3500439"/>
              <a:ext cx="2071702" cy="1382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2 İçerik Yer Tutucusu"/>
          <p:cNvSpPr txBox="1">
            <a:spLocks/>
          </p:cNvSpPr>
          <p:nvPr/>
        </p:nvSpPr>
        <p:spPr>
          <a:xfrm>
            <a:off x="4572000" y="4786322"/>
            <a:ext cx="4357718" cy="1066792"/>
          </a:xfrm>
          <a:prstGeom prst="rect">
            <a:avLst/>
          </a:prstGeom>
        </p:spPr>
        <p:txBody>
          <a:bodyPr vert="horz">
            <a:normAutofit/>
          </a:bodyPr>
          <a:lstStyle/>
          <a:p>
            <a:pPr marL="274320" lvl="0" indent="-274320">
              <a:spcBef>
                <a:spcPts val="600"/>
              </a:spcBef>
              <a:buClr>
                <a:schemeClr val="accent1"/>
              </a:buClr>
              <a:buSzPct val="76000"/>
              <a:buFont typeface="Wingdings 3"/>
              <a:buChar char=""/>
            </a:pPr>
            <a:r>
              <a:rPr lang="tr-TR" sz="2000" dirty="0"/>
              <a:t>Ders videolarına internetten erişmek mümkün. </a:t>
            </a:r>
            <a:r>
              <a:rPr kumimoji="0" lang="tr-TR" sz="2000" b="0" i="0" u="none" strike="noStrike" kern="1200" cap="none" spc="0" normalizeH="0" baseline="0" noProof="0" dirty="0">
                <a:ln>
                  <a:noFill/>
                </a:ln>
                <a:solidFill>
                  <a:schemeClr val="tx1"/>
                </a:solidFill>
                <a:effectLst/>
                <a:uLnTx/>
                <a:uFillTx/>
                <a:latin typeface="+mn-lt"/>
                <a:ea typeface="+mn-ea"/>
                <a:cs typeface="+mn-cs"/>
              </a:rPr>
              <a:t>Bu dersin videoları</a:t>
            </a:r>
            <a:r>
              <a:rPr kumimoji="0" lang="tr-TR" sz="2000" b="0" i="0" u="none" strike="noStrike" kern="1200" cap="none" spc="0" normalizeH="0" noProof="0" dirty="0">
                <a:ln>
                  <a:noFill/>
                </a:ln>
                <a:solidFill>
                  <a:schemeClr val="tx1"/>
                </a:solidFill>
                <a:effectLst/>
                <a:uLnTx/>
                <a:uFillTx/>
                <a:latin typeface="+mn-lt"/>
                <a:ea typeface="+mn-ea"/>
                <a:cs typeface="+mn-cs"/>
              </a:rPr>
              <a:t> için</a:t>
            </a:r>
          </a:p>
          <a:p>
            <a:pPr marL="731520" lvl="1" indent="-274320" algn="r">
              <a:spcBef>
                <a:spcPts val="600"/>
              </a:spcBef>
              <a:buClr>
                <a:schemeClr val="accent1"/>
              </a:buClr>
              <a:buSzPct val="76000"/>
              <a:buFont typeface="Wingdings 3"/>
              <a:buChar char=""/>
            </a:pPr>
            <a:r>
              <a:rPr lang="tr-TR" sz="1600" i="1" dirty="0">
                <a:hlinkClick r:id="rId6"/>
              </a:rPr>
              <a:t>https://www.youtube.com/user/cs50tv</a:t>
            </a:r>
            <a:endParaRPr lang="tr-TR" sz="1600" i="1" dirty="0"/>
          </a:p>
          <a:p>
            <a:pPr marL="731520" lvl="1" indent="-274320">
              <a:spcBef>
                <a:spcPts val="600"/>
              </a:spcBef>
              <a:buClr>
                <a:schemeClr val="accent1"/>
              </a:buClr>
              <a:buSzPct val="76000"/>
              <a:buFont typeface="Wingdings 3"/>
              <a:buChar char=""/>
            </a:pPr>
            <a:endParaRPr lang="tr-TR" sz="1600" i="1" dirty="0"/>
          </a:p>
          <a:p>
            <a:pPr marL="731520" lvl="1" indent="-274320">
              <a:spcBef>
                <a:spcPts val="600"/>
              </a:spcBef>
              <a:buClr>
                <a:schemeClr val="accent1"/>
              </a:buClr>
              <a:buSzPct val="76000"/>
              <a:buFont typeface="Wingdings 3"/>
              <a:buChar char=""/>
            </a:pPr>
            <a:endParaRPr kumimoji="0" lang="tr-TR" sz="1600" b="0" i="1" u="none" strike="noStrike" kern="1200" cap="none" spc="0" normalizeH="0" baseline="0" noProof="0" dirty="0">
              <a:ln>
                <a:noFill/>
              </a:ln>
              <a:solidFill>
                <a:schemeClr val="tx1"/>
              </a:solidFill>
              <a:effectLst/>
              <a:uLnTx/>
              <a:uFillTx/>
              <a:latin typeface="+mn-lt"/>
              <a:ea typeface="+mn-ea"/>
              <a:cs typeface="+mn-cs"/>
            </a:endParaRPr>
          </a:p>
          <a:p>
            <a:pPr marL="731520" lvl="1" indent="-274320">
              <a:spcBef>
                <a:spcPts val="600"/>
              </a:spcBef>
              <a:buClr>
                <a:schemeClr val="accent1"/>
              </a:buClr>
              <a:buSzPct val="76000"/>
              <a:buFont typeface="Wingdings 3"/>
              <a:buChar char=""/>
            </a:pPr>
            <a:endParaRPr kumimoji="0" lang="tr-TR" sz="1600" b="0" i="0" u="none" strike="noStrike" kern="1200" cap="none" spc="0" normalizeH="0" baseline="0" noProof="0" dirty="0">
              <a:ln>
                <a:noFill/>
              </a:ln>
              <a:solidFill>
                <a:schemeClr val="tx1"/>
              </a:solidFill>
              <a:effectLst/>
              <a:uLnTx/>
              <a:uFillTx/>
              <a:latin typeface="+mn-lt"/>
              <a:ea typeface="+mn-ea"/>
              <a:cs typeface="+mn-cs"/>
            </a:endParaRP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endParaRPr kumimoji="0" lang="tr-TR" sz="2300" b="0" i="0" u="none" strike="noStrike" kern="1200" cap="none" spc="0" normalizeH="0" baseline="0" noProof="0" dirty="0">
              <a:ln>
                <a:noFill/>
              </a:ln>
              <a:solidFill>
                <a:schemeClr val="tx2"/>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20044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39388</TotalTime>
  <Words>4328</Words>
  <Application>Microsoft Office PowerPoint</Application>
  <PresentationFormat>On-screen Show (4:3)</PresentationFormat>
  <Paragraphs>851</Paragraphs>
  <Slides>75</Slides>
  <Notes>8</Notes>
  <HiddenSlides>15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Consolas</vt:lpstr>
      <vt:lpstr>Wingdings</vt:lpstr>
      <vt:lpstr>Wingdings 3</vt:lpstr>
      <vt:lpstr>Kaynak</vt:lpstr>
      <vt:lpstr>BİLGİSAYAR PROGRAMLAMA</vt:lpstr>
      <vt:lpstr>1. ve 2. dersler</vt:lpstr>
      <vt:lpstr>Bir geribildirim… </vt:lpstr>
      <vt:lpstr>Sınav sonuçları ne zaman açıklanır?</vt:lpstr>
      <vt:lpstr>Ara Sınav I kod yazma sorusu</vt:lpstr>
      <vt:lpstr>Kötü değişkenler… </vt:lpstr>
      <vt:lpstr>Ortalama bir Bilgi Yarışması Ödevi</vt:lpstr>
      <vt:lpstr>Alıştırma</vt:lpstr>
      <vt:lpstr>Bunu biliyor musunuz?</vt:lpstr>
      <vt:lpstr>Yol Haritası</vt:lpstr>
      <vt:lpstr>Özyineleme (Recursion)</vt:lpstr>
      <vt:lpstr>Overview</vt:lpstr>
      <vt:lpstr>PowerPoint Presentation</vt:lpstr>
      <vt:lpstr>PowerPoint Presentation</vt:lpstr>
      <vt:lpstr>Döngülerin Farklı bir Şekli: Özyineleme (Recursion)</vt:lpstr>
      <vt:lpstr>Özyineleme (Recursion)</vt:lpstr>
      <vt:lpstr>Özyineleme (Recursion)</vt:lpstr>
      <vt:lpstr>Bunu biliyor musunuz?</vt:lpstr>
      <vt:lpstr>SUDOKU</vt:lpstr>
      <vt:lpstr>Örnek</vt:lpstr>
      <vt:lpstr>Fibonacci (özyinelemenin kötü örneği)</vt:lpstr>
      <vt:lpstr>Anlayamadığınız yerleri bizlere sorunuz.</vt:lpstr>
      <vt:lpstr>Alıştırma</vt:lpstr>
      <vt:lpstr>Bunu biliyor musunuz?</vt:lpstr>
      <vt:lpstr>Özyineleme (Recursion)</vt:lpstr>
      <vt:lpstr>Özyineleme (Recursion)</vt:lpstr>
      <vt:lpstr>Özyineleme (Recursion)</vt:lpstr>
      <vt:lpstr>Özyineleme (Recursion)</vt:lpstr>
      <vt:lpstr>Özyinelemeli bir kod örneği</vt:lpstr>
      <vt:lpstr>Alıştırma</vt:lpstr>
      <vt:lpstr>Uygulama – Ekran çıktısı</vt:lpstr>
      <vt:lpstr>Özyinelemeli Sorularda Düşünce şekli…</vt:lpstr>
      <vt:lpstr>Bunu biliyor musunuz? F klavye</vt:lpstr>
      <vt:lpstr>Alıştırma</vt:lpstr>
      <vt:lpstr>Alıştırma</vt:lpstr>
      <vt:lpstr>Örnek - Özyineleme</vt:lpstr>
      <vt:lpstr>Ödev 5, 6 ve 7!</vt:lpstr>
      <vt:lpstr>Anlayamadığınız yerleri bizlere sorunuz.</vt:lpstr>
      <vt:lpstr>Recursive Graphics</vt:lpstr>
      <vt:lpstr>ÖZET: Özyinelemeli bir kod örneği</vt:lpstr>
      <vt:lpstr>Kod Yazmalı Alıştırma</vt:lpstr>
      <vt:lpstr>Özyineleme hakkında sık karıştırılan 2 nokta</vt:lpstr>
      <vt:lpstr>Bunu biliyor musunuz?</vt:lpstr>
      <vt:lpstr>Özyineleme hakkında sık karıştırılan 2 nokta</vt:lpstr>
      <vt:lpstr>Galiba bana bir şeyler oluyor…</vt:lpstr>
      <vt:lpstr>Özyinelemenin sunduğu şık çözümler</vt:lpstr>
      <vt:lpstr>Yol Haritası</vt:lpstr>
      <vt:lpstr>İşaretçiler</vt:lpstr>
      <vt:lpstr>İşaretçiler(pointers)</vt:lpstr>
      <vt:lpstr>İşaretçi Tanımlama</vt:lpstr>
      <vt:lpstr>İşaretçi Tanımlama</vt:lpstr>
      <vt:lpstr>İşaretçi Değer Atama (&amp; sembolü)</vt:lpstr>
      <vt:lpstr>İşaretçi Değer Atama</vt:lpstr>
      <vt:lpstr>İşaretçi Değer Atama</vt:lpstr>
      <vt:lpstr>İşaretçiler Üzerine</vt:lpstr>
      <vt:lpstr>Anlayamadığınız yerleri bizlere sorunuz.</vt:lpstr>
      <vt:lpstr>Bilgisayarlarınızı açınız Birlikte kod yazma zamanı…</vt:lpstr>
      <vt:lpstr>Alıştırma</vt:lpstr>
      <vt:lpstr>Anlayamadığınız yerleri bizlere sorunuz.</vt:lpstr>
      <vt:lpstr>EK SLAYTLAR</vt:lpstr>
      <vt:lpstr>Özyineleme Alıştırması</vt:lpstr>
      <vt:lpstr>Özyineleme Alıştırması</vt:lpstr>
      <vt:lpstr>Düşünce şekli…</vt:lpstr>
      <vt:lpstr>Özyineleme Alıştırması(yildiz basan)</vt:lpstr>
      <vt:lpstr>Özyineleme Alıştırması(harf basan)</vt:lpstr>
      <vt:lpstr>Alıştırma</vt:lpstr>
      <vt:lpstr>Özyinelemede sonsuz şekilde kendini çağırma durumu</vt:lpstr>
      <vt:lpstr>Özyineleme ve kullanıcıdan değer alma</vt:lpstr>
      <vt:lpstr>Özyineleme ve kullanıcıdan değer alma</vt:lpstr>
      <vt:lpstr>Özyineleme ve kullanıcıdan değer alma return main(); kullanımı</vt:lpstr>
      <vt:lpstr>İşaretçiler</vt:lpstr>
      <vt:lpstr>İşaretçi İnceleme</vt:lpstr>
      <vt:lpstr>İşaretçi İnceleme</vt:lpstr>
      <vt:lpstr>İşaretçi Tanımlama (*’nın yeri hk.)</vt:lpstr>
      <vt:lpstr>Kendinize geri bildirimde bulunun.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 PROGRAMLAMA</dc:title>
  <dc:creator>Oğuz Hanoğlu</dc:creator>
  <cp:lastModifiedBy>Oguz Hanoglu</cp:lastModifiedBy>
  <cp:revision>1097</cp:revision>
  <dcterms:modified xsi:type="dcterms:W3CDTF">2019-06-21T15:06:37Z</dcterms:modified>
</cp:coreProperties>
</file>