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heme/themeOverride17.xml" ContentType="application/vnd.openxmlformats-officedocument.themeOverride+xml"/>
  <Override PartName="/ppt/theme/themeOverride28.xml" ContentType="application/vnd.openxmlformats-officedocument.themeOverride+xml"/>
  <Override PartName="/ppt/theme/themeOverride24.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theme/themeOverride2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theme/themeOverride18.xml" ContentType="application/vnd.openxmlformats-officedocument.themeOverride+xml"/>
  <Override PartName="/ppt/theme/themeOverride27.xml" ContentType="application/vnd.openxmlformats-officedocument.themeOverride+xml"/>
  <Override PartName="/ppt/theme/themeOverride16.xml" ContentType="application/vnd.openxmlformats-officedocument.themeOverride+xml"/>
  <Override PartName="/ppt/theme/themeOverride25.xml" ContentType="application/vnd.openxmlformats-officedocument.themeOverr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Override19.xml" ContentType="application/vnd.openxmlformats-officedocument.themeOverride+xml"/>
  <Override PartName="/ppt/slides/slide79.xml" ContentType="application/vnd.openxmlformats-officedocument.presentationml.slide+xml"/>
  <Override PartName="/ppt/theme/themeOverride15.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heme/themeOverride22.xml" ContentType="application/vnd.openxmlformats-officedocument.themeOverr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9"/>
  </p:notesMasterIdLst>
  <p:sldIdLst>
    <p:sldId id="1110" r:id="rId2"/>
    <p:sldId id="1140" r:id="rId3"/>
    <p:sldId id="1141" r:id="rId4"/>
    <p:sldId id="1130" r:id="rId5"/>
    <p:sldId id="1192" r:id="rId6"/>
    <p:sldId id="1131" r:id="rId7"/>
    <p:sldId id="1170" r:id="rId8"/>
    <p:sldId id="1172" r:id="rId9"/>
    <p:sldId id="1173" r:id="rId10"/>
    <p:sldId id="1174" r:id="rId11"/>
    <p:sldId id="1175" r:id="rId12"/>
    <p:sldId id="1176" r:id="rId13"/>
    <p:sldId id="1283" r:id="rId14"/>
    <p:sldId id="1177" r:id="rId15"/>
    <p:sldId id="1178" r:id="rId16"/>
    <p:sldId id="1179" r:id="rId17"/>
    <p:sldId id="1244" r:id="rId18"/>
    <p:sldId id="1098" r:id="rId19"/>
    <p:sldId id="1180" r:id="rId20"/>
    <p:sldId id="1181" r:id="rId21"/>
    <p:sldId id="1182" r:id="rId22"/>
    <p:sldId id="1183" r:id="rId23"/>
    <p:sldId id="1184" r:id="rId24"/>
    <p:sldId id="1245" r:id="rId25"/>
    <p:sldId id="1187" r:id="rId26"/>
    <p:sldId id="1188" r:id="rId27"/>
    <p:sldId id="1284" r:id="rId28"/>
    <p:sldId id="1194" r:id="rId29"/>
    <p:sldId id="1195" r:id="rId30"/>
    <p:sldId id="1185" r:id="rId31"/>
    <p:sldId id="1186" r:id="rId32"/>
    <p:sldId id="1197" r:id="rId33"/>
    <p:sldId id="1193" r:id="rId34"/>
    <p:sldId id="1196" r:id="rId35"/>
    <p:sldId id="1246" r:id="rId36"/>
    <p:sldId id="1123" r:id="rId37"/>
    <p:sldId id="1247" r:id="rId38"/>
    <p:sldId id="1248" r:id="rId39"/>
    <p:sldId id="1249" r:id="rId40"/>
    <p:sldId id="1250" r:id="rId41"/>
    <p:sldId id="1251" r:id="rId42"/>
    <p:sldId id="1252" r:id="rId43"/>
    <p:sldId id="1253" r:id="rId44"/>
    <p:sldId id="1254" r:id="rId45"/>
    <p:sldId id="1255" r:id="rId46"/>
    <p:sldId id="1256" r:id="rId47"/>
    <p:sldId id="1257" r:id="rId48"/>
    <p:sldId id="1260" r:id="rId49"/>
    <p:sldId id="1261" r:id="rId50"/>
    <p:sldId id="1166" r:id="rId51"/>
    <p:sldId id="1259" r:id="rId52"/>
    <p:sldId id="1285" r:id="rId53"/>
    <p:sldId id="1275" r:id="rId54"/>
    <p:sldId id="1273" r:id="rId55"/>
    <p:sldId id="1258" r:id="rId56"/>
    <p:sldId id="1271" r:id="rId57"/>
    <p:sldId id="1167" r:id="rId58"/>
    <p:sldId id="989" r:id="rId59"/>
    <p:sldId id="1142" r:id="rId60"/>
    <p:sldId id="1143" r:id="rId61"/>
    <p:sldId id="1144" r:id="rId62"/>
    <p:sldId id="1145" r:id="rId63"/>
    <p:sldId id="1146" r:id="rId64"/>
    <p:sldId id="1147" r:id="rId65"/>
    <p:sldId id="1148" r:id="rId66"/>
    <p:sldId id="1149" r:id="rId67"/>
    <p:sldId id="1150" r:id="rId68"/>
    <p:sldId id="1151" r:id="rId69"/>
    <p:sldId id="1152" r:id="rId70"/>
    <p:sldId id="1153" r:id="rId71"/>
    <p:sldId id="1154" r:id="rId72"/>
    <p:sldId id="1155" r:id="rId73"/>
    <p:sldId id="1156" r:id="rId74"/>
    <p:sldId id="1157" r:id="rId75"/>
    <p:sldId id="1158" r:id="rId76"/>
    <p:sldId id="1159" r:id="rId77"/>
    <p:sldId id="1160" r:id="rId78"/>
    <p:sldId id="1161" r:id="rId79"/>
    <p:sldId id="1162" r:id="rId80"/>
    <p:sldId id="1163" r:id="rId81"/>
    <p:sldId id="1276" r:id="rId82"/>
    <p:sldId id="1277" r:id="rId83"/>
    <p:sldId id="1278" r:id="rId84"/>
    <p:sldId id="1279" r:id="rId85"/>
    <p:sldId id="1280" r:id="rId86"/>
    <p:sldId id="1281" r:id="rId87"/>
    <p:sldId id="1282" r:id="rId8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vertBarState="maximized">
    <p:restoredLeft sz="11303" autoAdjust="0"/>
    <p:restoredTop sz="77957" autoAdjust="0"/>
  </p:normalViewPr>
  <p:slideViewPr>
    <p:cSldViewPr>
      <p:cViewPr varScale="1">
        <p:scale>
          <a:sx n="75" d="100"/>
          <a:sy n="75" d="100"/>
        </p:scale>
        <p:origin x="-1200" y="-66"/>
      </p:cViewPr>
      <p:guideLst>
        <p:guide orient="horz" pos="2160"/>
        <p:guide pos="2880"/>
      </p:guideLst>
    </p:cSldViewPr>
  </p:slideViewPr>
  <p:outlineViewPr>
    <p:cViewPr>
      <p:scale>
        <a:sx n="33" d="100"/>
        <a:sy n="33" d="100"/>
      </p:scale>
      <p:origin x="0" y="8856"/>
    </p:cViewPr>
  </p:outlineViewPr>
  <p:notesTextViewPr>
    <p:cViewPr>
      <p:scale>
        <a:sx n="3" d="2"/>
        <a:sy n="3" d="2"/>
      </p:scale>
      <p:origin x="0" y="0"/>
    </p:cViewPr>
  </p:notesTextViewPr>
  <p:sorterViewPr>
    <p:cViewPr varScale="1">
      <p:scale>
        <a:sx n="100" d="100"/>
        <a:sy n="100" d="100"/>
      </p:scale>
      <p:origin x="0" y="1906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205473-C16F-499C-B527-ACBB5A5332AF}" type="datetimeFigureOut">
              <a:rPr lang="tr-TR" smtClean="0"/>
              <a:pPr/>
              <a:t>28.06.2019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EDFE13-8A8D-4C5C-8CE0-CAD69FC14885}"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AEDFE13-8A8D-4C5C-8CE0-CAD69FC14885}" type="slidenum">
              <a:rPr lang="tr-TR" smtClean="0"/>
              <a:pPr/>
              <a:t>2</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9F31D0BE-2059-4C0E-922E-4E35BBE6A325}" type="slidenum">
              <a:rPr lang="en-US" smtClean="0"/>
              <a:pPr>
                <a:defRPr/>
              </a:pPr>
              <a:t>3</a:t>
            </a:fld>
            <a:endParaRPr lang="en-US" dirty="0"/>
          </a:p>
        </p:txBody>
      </p:sp>
    </p:spTree>
    <p:extLst>
      <p:ext uri="{BB962C8B-B14F-4D97-AF65-F5344CB8AC3E}">
        <p14:creationId xmlns:p14="http://schemas.microsoft.com/office/powerpoint/2010/main" xmlns="" val="397714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9F31D0BE-2059-4C0E-922E-4E35BBE6A325}" type="slidenum">
              <a:rPr lang="en-US" smtClean="0"/>
              <a:pPr>
                <a:defRPr/>
              </a:pPr>
              <a:t>37</a:t>
            </a:fld>
            <a:endParaRPr lang="en-US" dirty="0"/>
          </a:p>
        </p:txBody>
      </p:sp>
    </p:spTree>
    <p:extLst>
      <p:ext uri="{BB962C8B-B14F-4D97-AF65-F5344CB8AC3E}">
        <p14:creationId xmlns:p14="http://schemas.microsoft.com/office/powerpoint/2010/main" xmlns="" val="3977140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7CC95ED-728E-4E6F-9AAC-59C33D042340}" type="slidenum">
              <a:rPr lang="tr-TR" smtClean="0"/>
              <a:pPr/>
              <a:t>41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fld id="{52E17392-9618-514E-B7EF-EE7C4014954D}" type="datetimeFigureOut">
              <a:rPr lang="en-US" smtClean="0"/>
              <a:pPr/>
              <a:t>6/28/2019</a:t>
            </a:fld>
            <a:endParaRPr lang="en-US"/>
          </a:p>
        </p:txBody>
      </p:sp>
      <p:sp>
        <p:nvSpPr>
          <p:cNvPr id="17" name="16 Altbilgi Yer Tutucusu"/>
          <p:cNvSpPr>
            <a:spLocks noGrp="1"/>
          </p:cNvSpPr>
          <p:nvPr>
            <p:ph type="ftr" sz="quarter" idx="11"/>
          </p:nvPr>
        </p:nvSpPr>
        <p:spPr>
          <a:xfrm>
            <a:off x="2898648" y="6355080"/>
            <a:ext cx="3474720" cy="365760"/>
          </a:xfrm>
        </p:spPr>
        <p:txBody>
          <a:bodyPr/>
          <a:lstStyle/>
          <a:p>
            <a:endParaRPr lang="en-US"/>
          </a:p>
        </p:txBody>
      </p:sp>
      <p:sp>
        <p:nvSpPr>
          <p:cNvPr id="29" name="28 Slayt Numarası Yer Tutucusu"/>
          <p:cNvSpPr>
            <a:spLocks noGrp="1"/>
          </p:cNvSpPr>
          <p:nvPr>
            <p:ph type="sldNum" sz="quarter" idx="12"/>
          </p:nvPr>
        </p:nvSpPr>
        <p:spPr>
          <a:xfrm>
            <a:off x="1216152" y="6355080"/>
            <a:ext cx="1219200" cy="365760"/>
          </a:xfrm>
        </p:spPr>
        <p:txBody>
          <a:bodyPr/>
          <a:lstStyle/>
          <a:p>
            <a:fld id="{9780DC49-8D76-104F-8598-E5B37BCC55C4}" type="slidenum">
              <a:rPr lang="en-US" smtClean="0"/>
              <a:pPr/>
              <a:t>‹#›</a:t>
            </a:fld>
            <a:endParaRPr lang="en-US"/>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6/28/2019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6/28/2019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6/28/2019</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fld id="{52E17392-9618-514E-B7EF-EE7C4014954D}" type="datetimeFigureOut">
              <a:rPr lang="en-US" smtClean="0"/>
              <a:pPr/>
              <a:t>6/28/2019</a:t>
            </a:fld>
            <a:endParaRPr lang="en-US"/>
          </a:p>
        </p:txBody>
      </p:sp>
      <p:sp>
        <p:nvSpPr>
          <p:cNvPr id="5" name="4 Altbilgi Yer Tutucusu"/>
          <p:cNvSpPr>
            <a:spLocks noGrp="1"/>
          </p:cNvSpPr>
          <p:nvPr>
            <p:ph type="ftr" sz="quarter" idx="11"/>
          </p:nvPr>
        </p:nvSpPr>
        <p:spPr>
          <a:xfrm>
            <a:off x="2898648" y="6355080"/>
            <a:ext cx="3474720" cy="365760"/>
          </a:xfrm>
        </p:spPr>
        <p:txBody>
          <a:bodyPr/>
          <a:lstStyle/>
          <a:p>
            <a:endParaRPr lang="en-US"/>
          </a:p>
        </p:txBody>
      </p:sp>
      <p:sp>
        <p:nvSpPr>
          <p:cNvPr id="6" name="5 Slayt Numarası Yer Tutucusu"/>
          <p:cNvSpPr>
            <a:spLocks noGrp="1"/>
          </p:cNvSpPr>
          <p:nvPr>
            <p:ph type="sldNum" sz="quarter" idx="12"/>
          </p:nvPr>
        </p:nvSpPr>
        <p:spPr>
          <a:xfrm>
            <a:off x="1069848" y="6355080"/>
            <a:ext cx="1520952" cy="365760"/>
          </a:xfrm>
        </p:spPr>
        <p:txBody>
          <a:bodyPr/>
          <a:lstStyle/>
          <a:p>
            <a:fld id="{9780DC49-8D76-104F-8598-E5B37BCC55C4}" type="slidenum">
              <a:rPr lang="en-US" smtClean="0"/>
              <a:pPr/>
              <a:t>‹#›</a:t>
            </a:fld>
            <a:endParaRPr lang="en-US"/>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fld id="{52E17392-9618-514E-B7EF-EE7C4014954D}" type="datetimeFigureOut">
              <a:rPr lang="en-US" smtClean="0"/>
              <a:pPr/>
              <a:t>6/28/2019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7" name="6 Veri Yer Tutucusu"/>
          <p:cNvSpPr>
            <a:spLocks noGrp="1"/>
          </p:cNvSpPr>
          <p:nvPr>
            <p:ph type="dt" sz="half" idx="10"/>
          </p:nvPr>
        </p:nvSpPr>
        <p:spPr/>
        <p:txBody>
          <a:bodyPr/>
          <a:lstStyle/>
          <a:p>
            <a:fld id="{52E17392-9618-514E-B7EF-EE7C4014954D}" type="datetimeFigureOut">
              <a:rPr lang="en-US" smtClean="0"/>
              <a:pPr/>
              <a:t>6/28/2019</a:t>
            </a:fld>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52E17392-9618-514E-B7EF-EE7C4014954D}" type="datetimeFigureOut">
              <a:rPr lang="en-US" smtClean="0"/>
              <a:pPr/>
              <a:t>6/28/2019</a:t>
            </a:fld>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2E17392-9618-514E-B7EF-EE7C4014954D}" type="datetimeFigureOut">
              <a:rPr lang="en-US" smtClean="0"/>
              <a:pPr/>
              <a:t>6/28/2019</a:t>
            </a:fld>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6/28/2019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6/28/2019</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2E17392-9618-514E-B7EF-EE7C4014954D}" type="datetimeFigureOut">
              <a:rPr lang="en-US" smtClean="0"/>
              <a:pPr/>
              <a:t>6/28/2019</a:t>
            </a:fld>
            <a:endParaRPr lang="en-US"/>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780DC49-8D76-104F-8598-E5B37BCC55C4}" type="slidenum">
              <a:rPr lang="en-US" smtClean="0"/>
              <a:pPr/>
              <a:t>‹#›</a:t>
            </a:fld>
            <a:endParaRPr lang="en-US"/>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stackoverflow.com/questions/373419/whats-the-difference-between-passing-by-reference-vs-passing-by-value/430958"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gif"/><Relationship Id="rId12"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gif"/><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gif"/><Relationship Id="rId12"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gif"/><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6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6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7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7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79.xml.rels><?xml version="1.0" encoding="UTF-8" standalone="yes"?>
<Relationships xmlns="http://schemas.openxmlformats.org/package/2006/relationships"><Relationship Id="rId3" Type="http://schemas.openxmlformats.org/officeDocument/2006/relationships/hyperlink" Target="https://www.tutorialspoint.com/c_standard_library/c_function_qsort.htm" TargetMode="External"/><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8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8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hyperlink" Target="https://stackoverflow.com/questions/119123/why-isnt-sizeof-for-a-struct-equal-to-the-sum-of-sizeof-of-each-member"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8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a:t>BİLGİSAYAR PROGRAMLAMA</a:t>
            </a:r>
            <a:endParaRPr lang="en-US" dirty="0"/>
          </a:p>
        </p:txBody>
      </p:sp>
      <p:pic>
        <p:nvPicPr>
          <p:cNvPr id="4" name="Picture 7" descr="http://www.hindscc.edu/Assets/images/computer-programming-tech.jpg"/>
          <p:cNvPicPr>
            <a:picLocks noChangeAspect="1" noChangeArrowheads="1"/>
          </p:cNvPicPr>
          <p:nvPr/>
        </p:nvPicPr>
        <p:blipFill>
          <a:blip r:embed="rId2"/>
          <a:srcRect/>
          <a:stretch>
            <a:fillRect/>
          </a:stretch>
        </p:blipFill>
        <p:spPr bwMode="auto">
          <a:xfrm>
            <a:off x="642910" y="714356"/>
            <a:ext cx="4000496" cy="2669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91693031"/>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Derleyiciye sormuşlar…</a:t>
            </a:r>
          </a:p>
        </p:txBody>
      </p:sp>
      <p:sp>
        <p:nvSpPr>
          <p:cNvPr id="3" name="2 İçerik Yer Tutucusu"/>
          <p:cNvSpPr>
            <a:spLocks noGrp="1"/>
          </p:cNvSpPr>
          <p:nvPr>
            <p:ph sz="quarter" idx="1"/>
          </p:nvPr>
        </p:nvSpPr>
        <p:spPr>
          <a:xfrm>
            <a:off x="457200" y="1219200"/>
            <a:ext cx="8229600" cy="709602"/>
          </a:xfrm>
        </p:spPr>
        <p:txBody>
          <a:bodyPr>
            <a:normAutofit fontScale="85000" lnSpcReduction="20000"/>
          </a:bodyPr>
          <a:lstStyle/>
          <a:p>
            <a:r>
              <a:rPr lang="tr-TR" dirty="0"/>
              <a:t>*</a:t>
            </a:r>
            <a:r>
              <a:rPr lang="tr-TR" dirty="0" err="1"/>
              <a:t>ptr</a:t>
            </a:r>
            <a:r>
              <a:rPr lang="tr-TR" dirty="0"/>
              <a:t> deyince ne görürsün?</a:t>
            </a:r>
          </a:p>
          <a:p>
            <a:r>
              <a:rPr lang="tr-TR" dirty="0"/>
              <a:t>Derleyici demiş:</a:t>
            </a:r>
          </a:p>
          <a:p>
            <a:pPr lvl="1"/>
            <a:endParaRPr lang="tr-TR" dirty="0"/>
          </a:p>
        </p:txBody>
      </p:sp>
      <p:grpSp>
        <p:nvGrpSpPr>
          <p:cNvPr id="4" name="6 Grup"/>
          <p:cNvGrpSpPr/>
          <p:nvPr/>
        </p:nvGrpSpPr>
        <p:grpSpPr>
          <a:xfrm>
            <a:off x="6000760" y="3429000"/>
            <a:ext cx="2871321" cy="2638427"/>
            <a:chOff x="5629769" y="3357562"/>
            <a:chExt cx="2871321" cy="2638427"/>
          </a:xfrm>
        </p:grpSpPr>
        <p:pic>
          <p:nvPicPr>
            <p:cNvPr id="5" name="4 Resim" descr="what-is-compiler-and-five-phases-of-compiler-1-638.jpg"/>
            <p:cNvPicPr>
              <a:picLocks noChangeAspect="1"/>
            </p:cNvPicPr>
            <p:nvPr/>
          </p:nvPicPr>
          <p:blipFill>
            <a:blip r:embed="rId2"/>
            <a:srcRect r="18294"/>
            <a:stretch>
              <a:fillRect/>
            </a:stretch>
          </p:blipFill>
          <p:spPr>
            <a:xfrm>
              <a:off x="5629769" y="3357562"/>
              <a:ext cx="2871321" cy="2638427"/>
            </a:xfrm>
            <a:prstGeom prst="rect">
              <a:avLst/>
            </a:prstGeom>
          </p:spPr>
        </p:pic>
        <p:sp>
          <p:nvSpPr>
            <p:cNvPr id="6" name="5 Yuvarlatılmış Dikdörtgen"/>
            <p:cNvSpPr/>
            <p:nvPr/>
          </p:nvSpPr>
          <p:spPr>
            <a:xfrm>
              <a:off x="6500826" y="4643446"/>
              <a:ext cx="1000132"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t>DERLEYİCİ</a:t>
              </a:r>
            </a:p>
          </p:txBody>
        </p:sp>
      </p:grpSp>
      <p:sp>
        <p:nvSpPr>
          <p:cNvPr id="9" name="8 Dikdörtgen Belirtme Çizgisi"/>
          <p:cNvSpPr/>
          <p:nvPr/>
        </p:nvSpPr>
        <p:spPr>
          <a:xfrm>
            <a:off x="642910" y="2357430"/>
            <a:ext cx="4286280" cy="2571768"/>
          </a:xfrm>
          <a:prstGeom prst="wedgeRectCallout">
            <a:avLst>
              <a:gd name="adj1" fmla="val 84372"/>
              <a:gd name="adj2" fmla="val 27971"/>
            </a:avLst>
          </a:prstGeom>
        </p:spPr>
        <p:style>
          <a:lnRef idx="1">
            <a:schemeClr val="accent3"/>
          </a:lnRef>
          <a:fillRef idx="2">
            <a:schemeClr val="accent3"/>
          </a:fillRef>
          <a:effectRef idx="1">
            <a:schemeClr val="accent3"/>
          </a:effectRef>
          <a:fontRef idx="minor">
            <a:schemeClr val="dk1"/>
          </a:fontRef>
        </p:style>
        <p:txBody>
          <a:bodyPr rtlCol="0" anchor="ctr"/>
          <a:lstStyle/>
          <a:p>
            <a:pPr lvl="1"/>
            <a:r>
              <a:rPr lang="tr-TR" dirty="0"/>
              <a:t>Örneğin, bana </a:t>
            </a:r>
          </a:p>
          <a:p>
            <a:pPr lvl="1"/>
            <a:r>
              <a:rPr lang="tr-TR" dirty="0" err="1"/>
              <a:t>int</a:t>
            </a:r>
            <a:r>
              <a:rPr lang="tr-TR" dirty="0"/>
              <a:t> c = *</a:t>
            </a:r>
            <a:r>
              <a:rPr lang="tr-TR" dirty="0" err="1"/>
              <a:t>ptr</a:t>
            </a:r>
            <a:r>
              <a:rPr lang="tr-TR" dirty="0"/>
              <a:t> +1; </a:t>
            </a:r>
          </a:p>
          <a:p>
            <a:pPr lvl="1"/>
            <a:r>
              <a:rPr lang="tr-TR" dirty="0"/>
              <a:t>deseler, ben bunu önce</a:t>
            </a:r>
          </a:p>
          <a:p>
            <a:pPr lvl="1"/>
            <a:r>
              <a:rPr lang="tr-TR" b="1" dirty="0" err="1">
                <a:solidFill>
                  <a:srgbClr val="0070C0"/>
                </a:solidFill>
              </a:rPr>
              <a:t>int</a:t>
            </a:r>
            <a:r>
              <a:rPr lang="tr-TR" b="1" dirty="0">
                <a:solidFill>
                  <a:srgbClr val="0070C0"/>
                </a:solidFill>
              </a:rPr>
              <a:t> c =  </a:t>
            </a:r>
            <a:r>
              <a:rPr lang="tr-TR" b="1" dirty="0" err="1">
                <a:solidFill>
                  <a:srgbClr val="0070C0"/>
                </a:solidFill>
              </a:rPr>
              <a:t>sayi</a:t>
            </a:r>
            <a:r>
              <a:rPr lang="tr-TR" b="1" dirty="0">
                <a:solidFill>
                  <a:srgbClr val="0070C0"/>
                </a:solidFill>
              </a:rPr>
              <a:t> +1;</a:t>
            </a:r>
          </a:p>
          <a:p>
            <a:pPr lvl="1"/>
            <a:r>
              <a:rPr lang="tr-TR" dirty="0"/>
              <a:t>sonra da</a:t>
            </a:r>
          </a:p>
          <a:p>
            <a:pPr lvl="1"/>
            <a:r>
              <a:rPr lang="tr-TR" b="1" dirty="0" err="1">
                <a:solidFill>
                  <a:srgbClr val="0070C0"/>
                </a:solidFill>
              </a:rPr>
              <a:t>int</a:t>
            </a:r>
            <a:r>
              <a:rPr lang="tr-TR" b="1" dirty="0">
                <a:solidFill>
                  <a:srgbClr val="0070C0"/>
                </a:solidFill>
              </a:rPr>
              <a:t> c = 7 +1;</a:t>
            </a:r>
          </a:p>
          <a:p>
            <a:pPr lvl="1"/>
            <a:r>
              <a:rPr lang="tr-TR" dirty="0"/>
              <a:t>olarak görürüm.</a:t>
            </a:r>
          </a:p>
        </p:txBody>
      </p:sp>
      <p:sp>
        <p:nvSpPr>
          <p:cNvPr id="10" name="9 Dikdörtgen"/>
          <p:cNvSpPr/>
          <p:nvPr/>
        </p:nvSpPr>
        <p:spPr>
          <a:xfrm>
            <a:off x="6429388" y="2571744"/>
            <a:ext cx="1714544"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ctr"/>
            <a:r>
              <a:rPr lang="tr-TR" sz="3200" dirty="0"/>
              <a:t>*</a:t>
            </a:r>
            <a:r>
              <a:rPr lang="tr-TR" sz="3200" dirty="0" err="1"/>
              <a:t>ptr</a:t>
            </a:r>
            <a:endParaRPr lang="tr-TR" sz="32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Örnek</a:t>
            </a:r>
          </a:p>
        </p:txBody>
      </p:sp>
      <p:sp>
        <p:nvSpPr>
          <p:cNvPr id="3" name="2 İçerik Yer Tutucusu"/>
          <p:cNvSpPr>
            <a:spLocks noGrp="1"/>
          </p:cNvSpPr>
          <p:nvPr>
            <p:ph sz="quarter" idx="1"/>
          </p:nvPr>
        </p:nvSpPr>
        <p:spPr>
          <a:xfrm>
            <a:off x="457200" y="1219200"/>
            <a:ext cx="8229600" cy="3638560"/>
          </a:xfrm>
        </p:spPr>
        <p:txBody>
          <a:bodyPr>
            <a:normAutofit fontScale="92500" lnSpcReduction="10000"/>
          </a:bodyPr>
          <a:lstStyle/>
          <a:p>
            <a:r>
              <a:rPr lang="tr-TR" dirty="0"/>
              <a:t>Aşağıdaki kod parçası ekrana ne yazdırır?</a:t>
            </a:r>
          </a:p>
          <a:p>
            <a:pPr>
              <a:buNone/>
            </a:pPr>
            <a:r>
              <a:rPr lang="tr-TR" dirty="0" err="1"/>
              <a:t>int</a:t>
            </a:r>
            <a:r>
              <a:rPr lang="tr-TR" dirty="0"/>
              <a:t> x = 8; </a:t>
            </a:r>
          </a:p>
          <a:p>
            <a:pPr>
              <a:buNone/>
            </a:pPr>
            <a:r>
              <a:rPr lang="tr-TR" dirty="0" err="1"/>
              <a:t>int</a:t>
            </a:r>
            <a:r>
              <a:rPr lang="tr-TR" dirty="0"/>
              <a:t>* y = &amp;x; </a:t>
            </a:r>
          </a:p>
          <a:p>
            <a:pPr>
              <a:buNone/>
            </a:pPr>
            <a:r>
              <a:rPr lang="tr-TR" dirty="0"/>
              <a:t>/* </a:t>
            </a:r>
          </a:p>
          <a:p>
            <a:pPr lvl="1">
              <a:buNone/>
            </a:pPr>
            <a:r>
              <a:rPr lang="tr-TR" dirty="0" err="1"/>
              <a:t>int</a:t>
            </a:r>
            <a:r>
              <a:rPr lang="tr-TR" dirty="0"/>
              <a:t>* y;</a:t>
            </a:r>
          </a:p>
          <a:p>
            <a:pPr lvl="1">
              <a:buNone/>
            </a:pPr>
            <a:r>
              <a:rPr lang="tr-TR" dirty="0"/>
              <a:t>y=&amp;x; </a:t>
            </a:r>
          </a:p>
          <a:p>
            <a:pPr>
              <a:buNone/>
            </a:pPr>
            <a:r>
              <a:rPr lang="tr-TR" dirty="0"/>
              <a:t>*/</a:t>
            </a:r>
          </a:p>
          <a:p>
            <a:pPr>
              <a:buNone/>
            </a:pPr>
            <a:r>
              <a:rPr lang="tr-TR" dirty="0"/>
              <a:t>x = *y + 4; </a:t>
            </a:r>
          </a:p>
          <a:p>
            <a:pPr>
              <a:buNone/>
            </a:pPr>
            <a:r>
              <a:rPr lang="tr-TR" dirty="0" err="1"/>
              <a:t>printf</a:t>
            </a:r>
            <a:r>
              <a:rPr lang="tr-TR" dirty="0"/>
              <a:t>(“%d”, *y + x); </a:t>
            </a:r>
          </a:p>
        </p:txBody>
      </p:sp>
      <p:sp>
        <p:nvSpPr>
          <p:cNvPr id="5" name="4 32-Nokta Yıldız"/>
          <p:cNvSpPr/>
          <p:nvPr/>
        </p:nvSpPr>
        <p:spPr>
          <a:xfrm>
            <a:off x="5000628" y="3214686"/>
            <a:ext cx="2571768" cy="2286016"/>
          </a:xfrm>
          <a:prstGeom prst="star3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6600" dirty="0"/>
              <a:t>24</a:t>
            </a:r>
          </a:p>
        </p:txBody>
      </p:sp>
      <p:cxnSp>
        <p:nvCxnSpPr>
          <p:cNvPr id="8" name="7 Eğri Bağlayıcı"/>
          <p:cNvCxnSpPr/>
          <p:nvPr/>
        </p:nvCxnSpPr>
        <p:spPr>
          <a:xfrm rot="10800000" flipV="1">
            <a:off x="1142976" y="2357430"/>
            <a:ext cx="500066" cy="42862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Metin kutusu"/>
          <p:cNvSpPr txBox="1"/>
          <p:nvPr/>
        </p:nvSpPr>
        <p:spPr>
          <a:xfrm>
            <a:off x="1643042" y="2857496"/>
            <a:ext cx="4273991" cy="369332"/>
          </a:xfrm>
          <a:prstGeom prst="rect">
            <a:avLst/>
          </a:prstGeom>
          <a:noFill/>
        </p:spPr>
        <p:txBody>
          <a:bodyPr wrap="none" rtlCol="0">
            <a:spAutoFit/>
          </a:bodyPr>
          <a:lstStyle/>
          <a:p>
            <a:r>
              <a:rPr lang="tr-TR" dirty="0"/>
              <a:t>Aynı satır bu şekilde iki satıra da bölünebilir.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Bunu biliyor musunuz?</a:t>
            </a:r>
          </a:p>
        </p:txBody>
      </p:sp>
      <p:sp>
        <p:nvSpPr>
          <p:cNvPr id="3" name="2 İçerik Yer Tutucusu"/>
          <p:cNvSpPr>
            <a:spLocks noGrp="1"/>
          </p:cNvSpPr>
          <p:nvPr>
            <p:ph sz="quarter" idx="1"/>
          </p:nvPr>
        </p:nvSpPr>
        <p:spPr/>
        <p:txBody>
          <a:bodyPr>
            <a:normAutofit fontScale="70000" lnSpcReduction="20000"/>
          </a:bodyPr>
          <a:lstStyle/>
          <a:p>
            <a:r>
              <a:rPr lang="tr-TR" dirty="0"/>
              <a:t>Aslında adresler %d ile değil %p ile yazdırılır.</a:t>
            </a:r>
          </a:p>
          <a:p>
            <a:r>
              <a:rPr lang="tr-TR" dirty="0" err="1"/>
              <a:t>printf</a:t>
            </a:r>
            <a:r>
              <a:rPr lang="tr-TR" dirty="0"/>
              <a:t>("%p", &amp;</a:t>
            </a:r>
            <a:r>
              <a:rPr lang="tr-TR" dirty="0" err="1"/>
              <a:t>sayi</a:t>
            </a:r>
            <a:r>
              <a:rPr lang="tr-TR" dirty="0"/>
              <a:t>);</a:t>
            </a:r>
          </a:p>
          <a:p>
            <a:r>
              <a:rPr lang="tr-TR" dirty="0"/>
              <a:t>Adresi 16 </a:t>
            </a:r>
            <a:r>
              <a:rPr lang="tr-TR" dirty="0" err="1"/>
              <a:t>lık</a:t>
            </a:r>
            <a:r>
              <a:rPr lang="tr-TR" dirty="0"/>
              <a:t> tabanda gösterir.</a:t>
            </a:r>
          </a:p>
          <a:p>
            <a:endParaRPr lang="tr-TR" dirty="0"/>
          </a:p>
          <a:p>
            <a:endParaRPr lang="tr-TR" dirty="0"/>
          </a:p>
          <a:p>
            <a:r>
              <a:rPr lang="tr-TR" dirty="0"/>
              <a:t>10luk tabanda bayt hesabını daha rahat yapabildiğimiz için biz dönem boyunca %d kullandık.</a:t>
            </a:r>
          </a:p>
          <a:p>
            <a:pPr algn="ctr">
              <a:buNone/>
            </a:pPr>
            <a:r>
              <a:rPr lang="tr-TR" i="1" dirty="0" err="1"/>
              <a:t>printf</a:t>
            </a:r>
            <a:r>
              <a:rPr lang="tr-TR" i="1" dirty="0"/>
              <a:t>("%d", &amp;</a:t>
            </a:r>
            <a:r>
              <a:rPr lang="tr-TR" i="1" dirty="0" err="1"/>
              <a:t>sayi</a:t>
            </a:r>
            <a:r>
              <a:rPr lang="tr-TR" i="1" dirty="0"/>
              <a:t>);</a:t>
            </a:r>
          </a:p>
          <a:p>
            <a:r>
              <a:rPr lang="tr-TR" dirty="0" err="1"/>
              <a:t>DevCpp'ın</a:t>
            </a:r>
            <a:r>
              <a:rPr lang="tr-TR" dirty="0"/>
              <a:t> uyarı ayarları açık hali buradaki tersliği fark eder ve bizi uyarır.</a:t>
            </a:r>
          </a:p>
          <a:p>
            <a:pPr>
              <a:buNone/>
            </a:pPr>
            <a:endParaRPr lang="tr-TR" dirty="0"/>
          </a:p>
          <a:p>
            <a:pPr>
              <a:buNone/>
            </a:pPr>
            <a:endParaRPr lang="tr-TR" dirty="0"/>
          </a:p>
          <a:p>
            <a:pPr>
              <a:buNone/>
            </a:pPr>
            <a:endParaRPr lang="tr-TR" dirty="0"/>
          </a:p>
          <a:p>
            <a:pPr>
              <a:buNone/>
            </a:pPr>
            <a:endParaRPr lang="tr-TR" dirty="0"/>
          </a:p>
          <a:p>
            <a:pPr>
              <a:buNone/>
            </a:pPr>
            <a:r>
              <a:rPr lang="tr-TR" dirty="0"/>
              <a:t>Bu kodu deneme amaçlı, geçici olarak kullandığımız için uyarıyı önemsemiyoruz ancak 10'luk tabanı kullanmak ve bu uyarıyı görmek istemiyor olsaydık, şunu tercih edebilirdik:</a:t>
            </a:r>
          </a:p>
          <a:p>
            <a:pPr>
              <a:buNone/>
            </a:pPr>
            <a:r>
              <a:rPr lang="tr-TR" dirty="0"/>
              <a:t>		</a:t>
            </a:r>
            <a:r>
              <a:rPr lang="en-US" i="1" dirty="0" err="1"/>
              <a:t>printf</a:t>
            </a:r>
            <a:r>
              <a:rPr lang="en-US" i="1" dirty="0"/>
              <a:t>("%Id", (long </a:t>
            </a:r>
            <a:r>
              <a:rPr lang="en-US" i="1" dirty="0" err="1"/>
              <a:t>long</a:t>
            </a:r>
            <a:r>
              <a:rPr lang="en-US" i="1" dirty="0"/>
              <a:t> </a:t>
            </a:r>
            <a:r>
              <a:rPr lang="en-US" i="1" dirty="0" err="1"/>
              <a:t>int</a:t>
            </a:r>
            <a:r>
              <a:rPr lang="en-US" i="1" dirty="0"/>
              <a:t>)&amp;</a:t>
            </a:r>
            <a:r>
              <a:rPr lang="en-US" i="1" dirty="0" err="1"/>
              <a:t>sayi</a:t>
            </a:r>
            <a:r>
              <a:rPr lang="en-US" i="1" dirty="0"/>
              <a:t>);</a:t>
            </a:r>
            <a:endParaRPr lang="tr-TR" i="1" dirty="0"/>
          </a:p>
        </p:txBody>
      </p:sp>
      <p:sp>
        <p:nvSpPr>
          <p:cNvPr id="4" name="3 Yuvarlatılmış Dikdörtgen"/>
          <p:cNvSpPr/>
          <p:nvPr/>
        </p:nvSpPr>
        <p:spPr>
          <a:xfrm>
            <a:off x="1357290" y="4000504"/>
            <a:ext cx="6715172"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[Warning] format '%d' expects argument of type '</a:t>
            </a:r>
            <a:r>
              <a:rPr lang="en-US" dirty="0" err="1"/>
              <a:t>int</a:t>
            </a:r>
            <a:r>
              <a:rPr lang="en-US" dirty="0"/>
              <a:t>', but argument 2 has type '</a:t>
            </a:r>
            <a:r>
              <a:rPr lang="en-US" dirty="0" err="1"/>
              <a:t>int</a:t>
            </a:r>
            <a:r>
              <a:rPr lang="en-US" dirty="0"/>
              <a:t> *' [-</a:t>
            </a:r>
            <a:r>
              <a:rPr lang="en-US" dirty="0" err="1"/>
              <a:t>Wformat</a:t>
            </a:r>
            <a:r>
              <a:rPr lang="en-US" dirty="0"/>
              <a:t>=]</a:t>
            </a:r>
            <a:endParaRPr lang="tr-TR" dirty="0"/>
          </a:p>
        </p:txBody>
      </p:sp>
      <p:pic>
        <p:nvPicPr>
          <p:cNvPr id="1026" name="Picture 2"/>
          <p:cNvPicPr>
            <a:picLocks noChangeAspect="1" noChangeArrowheads="1"/>
          </p:cNvPicPr>
          <p:nvPr/>
        </p:nvPicPr>
        <p:blipFill>
          <a:blip r:embed="rId2"/>
          <a:srcRect t="22524"/>
          <a:stretch>
            <a:fillRect/>
          </a:stretch>
        </p:blipFill>
        <p:spPr bwMode="auto">
          <a:xfrm>
            <a:off x="5286380" y="785794"/>
            <a:ext cx="2643206" cy="1919287"/>
          </a:xfrm>
          <a:prstGeom prst="rect">
            <a:avLst/>
          </a:prstGeom>
          <a:noFill/>
          <a:ln w="9525">
            <a:solidFill>
              <a:srgbClr val="0070C0"/>
            </a:solidFill>
            <a:miter lim="800000"/>
            <a:headEnd/>
            <a:tailEnd/>
          </a:ln>
          <a:effectLst/>
        </p:spPr>
      </p:pic>
      <p:sp>
        <p:nvSpPr>
          <p:cNvPr id="6" name="5 Sağ Ok"/>
          <p:cNvSpPr/>
          <p:nvPr/>
        </p:nvSpPr>
        <p:spPr>
          <a:xfrm>
            <a:off x="3929058" y="1643050"/>
            <a:ext cx="1071570"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71470" y="-71438"/>
            <a:ext cx="10072758" cy="7215214"/>
          </a:xfrm>
          <a:prstGeom prst="rect">
            <a:avLst/>
          </a:prstGeom>
          <a:ln>
            <a:noFill/>
          </a:ln>
          <a:effectLst>
            <a:softEdge rad="112500"/>
          </a:effectLst>
        </p:spPr>
      </p:pic>
      <p:grpSp>
        <p:nvGrpSpPr>
          <p:cNvPr id="4" name="15 Grup"/>
          <p:cNvGrpSpPr/>
          <p:nvPr/>
        </p:nvGrpSpPr>
        <p:grpSpPr>
          <a:xfrm>
            <a:off x="5143504" y="4429132"/>
            <a:ext cx="4000496" cy="2057585"/>
            <a:chOff x="5286380" y="4286256"/>
            <a:chExt cx="4000496" cy="2057585"/>
          </a:xfrm>
        </p:grpSpPr>
        <p:sp>
          <p:nvSpPr>
            <p:cNvPr id="6" name="5 Oval"/>
            <p:cNvSpPr/>
            <p:nvPr/>
          </p:nvSpPr>
          <p:spPr>
            <a:xfrm>
              <a:off x="5286380" y="4286256"/>
              <a:ext cx="2428892" cy="71438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w="76200">
                  <a:solidFill>
                    <a:schemeClr val="tx1"/>
                  </a:solidFill>
                </a:ln>
                <a:solidFill>
                  <a:srgbClr val="C00000"/>
                </a:solidFill>
              </a:endParaRPr>
            </a:p>
          </p:txBody>
        </p:sp>
        <p:cxnSp>
          <p:nvCxnSpPr>
            <p:cNvPr id="8" name="7 Düz Bağlayıcı"/>
            <p:cNvCxnSpPr>
              <a:stCxn id="6" idx="4"/>
              <a:endCxn id="9" idx="0"/>
            </p:cNvCxnSpPr>
            <p:nvPr/>
          </p:nvCxnSpPr>
          <p:spPr>
            <a:xfrm rot="16200000" flipH="1">
              <a:off x="7340206" y="4161255"/>
              <a:ext cx="142876" cy="18216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8 Metin kutusu"/>
            <p:cNvSpPr txBox="1"/>
            <p:nvPr/>
          </p:nvSpPr>
          <p:spPr>
            <a:xfrm>
              <a:off x="7358050" y="5143512"/>
              <a:ext cx="192882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tr-TR" dirty="0"/>
                <a:t>%p gösterimindeki gibi bir adres gösterimini görüyoruz.</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Bunu biliyor musunuz?</a:t>
            </a:r>
          </a:p>
        </p:txBody>
      </p:sp>
      <p:sp>
        <p:nvSpPr>
          <p:cNvPr id="3" name="2 İçerik Yer Tutucusu"/>
          <p:cNvSpPr>
            <a:spLocks noGrp="1"/>
          </p:cNvSpPr>
          <p:nvPr>
            <p:ph sz="quarter" idx="1"/>
          </p:nvPr>
        </p:nvSpPr>
        <p:spPr>
          <a:xfrm>
            <a:off x="357158" y="2357430"/>
            <a:ext cx="4000528" cy="4000528"/>
          </a:xfrm>
        </p:spPr>
        <p:txBody>
          <a:bodyPr>
            <a:normAutofit/>
          </a:bodyPr>
          <a:lstStyle/>
          <a:p>
            <a:r>
              <a:rPr lang="tr-TR" sz="1600" dirty="0"/>
              <a:t>Dilimize "</a:t>
            </a:r>
            <a:r>
              <a:rPr lang="tr-TR" sz="1600" i="1" dirty="0">
                <a:solidFill>
                  <a:srgbClr val="0000FF"/>
                </a:solidFill>
              </a:rPr>
              <a:t>mavi</a:t>
            </a:r>
            <a:r>
              <a:rPr lang="tr-TR" sz="1600" i="1" dirty="0">
                <a:solidFill>
                  <a:srgbClr val="C00000"/>
                </a:solidFill>
              </a:rPr>
              <a:t> </a:t>
            </a:r>
            <a:r>
              <a:rPr lang="tr-TR" sz="1600" i="1" dirty="0">
                <a:solidFill>
                  <a:srgbClr val="0000FF"/>
                </a:solidFill>
              </a:rPr>
              <a:t>ekran vermek</a:t>
            </a:r>
            <a:r>
              <a:rPr lang="tr-TR" sz="1600" dirty="0"/>
              <a:t>" şeklinde geçen ifade Windows'un eskiden sık sık verdiği hata ekranı ile ilgilidir.</a:t>
            </a:r>
          </a:p>
          <a:p>
            <a:endParaRPr lang="tr-TR" sz="1600" dirty="0"/>
          </a:p>
          <a:p>
            <a:endParaRPr lang="tr-TR" sz="1600" dirty="0"/>
          </a:p>
          <a:p>
            <a:endParaRPr lang="tr-TR" sz="1600" dirty="0"/>
          </a:p>
          <a:p>
            <a:endParaRPr lang="tr-TR" sz="1600" dirty="0"/>
          </a:p>
          <a:p>
            <a:endParaRPr lang="tr-TR" sz="1600" dirty="0"/>
          </a:p>
          <a:p>
            <a:r>
              <a:rPr lang="tr-TR" sz="1600" dirty="0"/>
              <a:t>İngilizcede "</a:t>
            </a:r>
            <a:r>
              <a:rPr lang="tr-TR" sz="1600" dirty="0" err="1"/>
              <a:t>BSoD</a:t>
            </a:r>
            <a:r>
              <a:rPr lang="tr-TR" sz="1600" dirty="0"/>
              <a:t>" denir. </a:t>
            </a:r>
            <a:r>
              <a:rPr lang="tr-TR" sz="2000" dirty="0">
                <a:solidFill>
                  <a:srgbClr val="0000FF"/>
                </a:solidFill>
              </a:rPr>
              <a:t>Açılımı nedir?</a:t>
            </a:r>
            <a:endParaRPr lang="tr-TR" sz="1600" dirty="0">
              <a:solidFill>
                <a:srgbClr val="0000FF"/>
              </a:solidFill>
            </a:endParaRPr>
          </a:p>
          <a:p>
            <a:pPr algn="ctr"/>
            <a:r>
              <a:rPr lang="tr-TR" sz="2800" b="1" dirty="0" err="1">
                <a:solidFill>
                  <a:srgbClr val="0000FF"/>
                </a:solidFill>
              </a:rPr>
              <a:t>Blue</a:t>
            </a:r>
            <a:r>
              <a:rPr lang="tr-TR" sz="2800" b="1" dirty="0"/>
              <a:t> </a:t>
            </a:r>
            <a:r>
              <a:rPr lang="tr-TR" sz="2800" b="1" dirty="0" err="1">
                <a:solidFill>
                  <a:srgbClr val="FF0000"/>
                </a:solidFill>
              </a:rPr>
              <a:t>Screen</a:t>
            </a:r>
            <a:r>
              <a:rPr lang="tr-TR" sz="2800" b="1" dirty="0"/>
              <a:t> </a:t>
            </a:r>
            <a:r>
              <a:rPr lang="tr-TR" sz="2800" b="1" dirty="0">
                <a:solidFill>
                  <a:schemeClr val="accent5">
                    <a:lumMod val="75000"/>
                  </a:schemeClr>
                </a:solidFill>
              </a:rPr>
              <a:t>of</a:t>
            </a:r>
            <a:r>
              <a:rPr lang="tr-TR" sz="2800" b="1" dirty="0"/>
              <a:t> </a:t>
            </a:r>
            <a:r>
              <a:rPr lang="tr-TR" sz="2800" b="1" dirty="0" err="1"/>
              <a:t>Death</a:t>
            </a:r>
            <a:endParaRPr lang="tr-TR" sz="2800" b="1" dirty="0"/>
          </a:p>
        </p:txBody>
      </p:sp>
      <p:pic>
        <p:nvPicPr>
          <p:cNvPr id="47112" name="Picture 8" descr="Image result for bsod funny"/>
          <p:cNvPicPr>
            <a:picLocks noChangeAspect="1" noChangeArrowheads="1"/>
          </p:cNvPicPr>
          <p:nvPr/>
        </p:nvPicPr>
        <p:blipFill>
          <a:blip r:embed="rId2"/>
          <a:srcRect/>
          <a:stretch>
            <a:fillRect/>
          </a:stretch>
        </p:blipFill>
        <p:spPr bwMode="auto">
          <a:xfrm>
            <a:off x="4500562" y="714356"/>
            <a:ext cx="3820727" cy="2857520"/>
          </a:xfrm>
          <a:prstGeom prst="rect">
            <a:avLst/>
          </a:prstGeom>
          <a:noFill/>
          <a:ln w="76200">
            <a:solidFill>
              <a:srgbClr val="0000FF"/>
            </a:solidFill>
          </a:ln>
        </p:spPr>
      </p:pic>
      <p:pic>
        <p:nvPicPr>
          <p:cNvPr id="47106" name="Picture 2" descr="Related imag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28662" y="3000372"/>
            <a:ext cx="1440000" cy="17995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5" name="14 Grup"/>
          <p:cNvGrpSpPr/>
          <p:nvPr/>
        </p:nvGrpSpPr>
        <p:grpSpPr>
          <a:xfrm>
            <a:off x="3500430" y="2071678"/>
            <a:ext cx="5429288" cy="4572032"/>
            <a:chOff x="3500430" y="2071678"/>
            <a:chExt cx="5429288" cy="4572032"/>
          </a:xfrm>
        </p:grpSpPr>
        <p:pic>
          <p:nvPicPr>
            <p:cNvPr id="47110" name="Picture 6" descr="Related image"/>
            <p:cNvPicPr>
              <a:picLocks noChangeAspect="1" noChangeArrowheads="1"/>
            </p:cNvPicPr>
            <p:nvPr/>
          </p:nvPicPr>
          <p:blipFill>
            <a:blip r:embed="rId4" cstate="print"/>
            <a:srcRect/>
            <a:stretch>
              <a:fillRect/>
            </a:stretch>
          </p:blipFill>
          <p:spPr bwMode="auto">
            <a:xfrm>
              <a:off x="4214810" y="2071678"/>
              <a:ext cx="3571900" cy="20091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11 Metin kutusu"/>
            <p:cNvSpPr txBox="1"/>
            <p:nvPr/>
          </p:nvSpPr>
          <p:spPr>
            <a:xfrm>
              <a:off x="3500430" y="6366711"/>
              <a:ext cx="5429288" cy="276999"/>
            </a:xfrm>
            <a:prstGeom prst="rect">
              <a:avLst/>
            </a:prstGeom>
            <a:noFill/>
          </p:spPr>
          <p:txBody>
            <a:bodyPr wrap="square" rtlCol="0">
              <a:spAutoFit/>
            </a:bodyPr>
            <a:lstStyle/>
            <a:p>
              <a:r>
                <a:rPr lang="tr-TR" sz="1200" dirty="0"/>
                <a:t>Değişik mekanlarda (örn. manavda)  BSOD ile karşılaşmak mümkün…</a:t>
              </a:r>
            </a:p>
          </p:txBody>
        </p:sp>
        <p:pic>
          <p:nvPicPr>
            <p:cNvPr id="47108" name="Picture 4" descr="Image result for bsod funny"/>
            <p:cNvPicPr>
              <a:picLocks noChangeAspect="1" noChangeArrowheads="1"/>
            </p:cNvPicPr>
            <p:nvPr/>
          </p:nvPicPr>
          <p:blipFill>
            <a:blip r:embed="rId5"/>
            <a:srcRect l="8203" r="8007"/>
            <a:stretch>
              <a:fillRect/>
            </a:stretch>
          </p:blipFill>
          <p:spPr bwMode="auto">
            <a:xfrm>
              <a:off x="4357686" y="3456948"/>
              <a:ext cx="4214842" cy="2829525"/>
            </a:xfrm>
            <a:prstGeom prst="rect">
              <a:avLst/>
            </a:prstGeom>
            <a:ln>
              <a:noFill/>
            </a:ln>
            <a:effectLst>
              <a:softEdge rad="112500"/>
            </a:effectLst>
          </p:spPr>
        </p:pic>
      </p:grpSp>
      <p:pic>
        <p:nvPicPr>
          <p:cNvPr id="47113" name="Picture 9"/>
          <p:cNvPicPr>
            <a:picLocks noChangeAspect="1" noChangeArrowheads="1"/>
          </p:cNvPicPr>
          <p:nvPr/>
        </p:nvPicPr>
        <p:blipFill>
          <a:blip r:embed="rId6"/>
          <a:srcRect/>
          <a:stretch>
            <a:fillRect/>
          </a:stretch>
        </p:blipFill>
        <p:spPr bwMode="auto">
          <a:xfrm>
            <a:off x="1071538" y="1214422"/>
            <a:ext cx="2643206" cy="1057282"/>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diamond(in)">
                                      <p:cBhvr>
                                        <p:cTn id="7" dur="20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diamond(in)">
                                      <p:cBhvr>
                                        <p:cTn id="12" dur="20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style.rotation</p:attrName>
                                        </p:attrNameLst>
                                      </p:cBhvr>
                                      <p:tavLst>
                                        <p:tav tm="0">
                                          <p:val>
                                            <p:fltVal val="720"/>
                                          </p:val>
                                        </p:tav>
                                        <p:tav tm="100000">
                                          <p:val>
                                            <p:fltVal val="0"/>
                                          </p:val>
                                        </p:tav>
                                      </p:tavLst>
                                    </p:anim>
                                    <p:anim calcmode="lin" valueType="num">
                                      <p:cBhvr>
                                        <p:cTn id="19" dur="2000" fill="hold"/>
                                        <p:tgtEl>
                                          <p:spTgt spid="5"/>
                                        </p:tgtEl>
                                        <p:attrNameLst>
                                          <p:attrName>ppt_h</p:attrName>
                                        </p:attrNameLst>
                                      </p:cBhvr>
                                      <p:tavLst>
                                        <p:tav tm="0">
                                          <p:val>
                                            <p:fltVal val="0"/>
                                          </p:val>
                                        </p:tav>
                                        <p:tav tm="100000">
                                          <p:val>
                                            <p:strVal val="#ppt_h"/>
                                          </p:val>
                                        </p:tav>
                                      </p:tavLst>
                                    </p:anim>
                                    <p:anim calcmode="lin" valueType="num">
                                      <p:cBhvr>
                                        <p:cTn id="2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İşaretçiler ne işe yarar?</a:t>
            </a:r>
          </a:p>
        </p:txBody>
      </p:sp>
      <p:sp>
        <p:nvSpPr>
          <p:cNvPr id="3" name="2 İçerik Yer Tutucusu"/>
          <p:cNvSpPr>
            <a:spLocks noGrp="1"/>
          </p:cNvSpPr>
          <p:nvPr>
            <p:ph sz="quarter" idx="1"/>
          </p:nvPr>
        </p:nvSpPr>
        <p:spPr/>
        <p:txBody>
          <a:bodyPr/>
          <a:lstStyle/>
          <a:p>
            <a:r>
              <a:rPr lang="tr-TR" dirty="0"/>
              <a:t>Bu aşamada güzel bir soru şöyle olabilir:</a:t>
            </a:r>
          </a:p>
        </p:txBody>
      </p:sp>
      <p:pic>
        <p:nvPicPr>
          <p:cNvPr id="4" name="3 Resim" descr="Screen-shot-2012-06-25-at-9_12_54-AM-300x264.png"/>
          <p:cNvPicPr>
            <a:picLocks noChangeAspect="1"/>
          </p:cNvPicPr>
          <p:nvPr/>
        </p:nvPicPr>
        <p:blipFill>
          <a:blip r:embed="rId2">
            <a:clrChange>
              <a:clrFrom>
                <a:srgbClr val="FFFFFF"/>
              </a:clrFrom>
              <a:clrTo>
                <a:srgbClr val="FFFFFF">
                  <a:alpha val="0"/>
                </a:srgbClr>
              </a:clrTo>
            </a:clrChange>
          </a:blip>
          <a:stretch>
            <a:fillRect/>
          </a:stretch>
        </p:blipFill>
        <p:spPr>
          <a:xfrm>
            <a:off x="5357818" y="3286124"/>
            <a:ext cx="2428872" cy="2137407"/>
          </a:xfrm>
          <a:prstGeom prst="rect">
            <a:avLst/>
          </a:prstGeom>
        </p:spPr>
      </p:pic>
      <p:sp>
        <p:nvSpPr>
          <p:cNvPr id="5" name="4 Köşeleri Yuvarlanmış Dikdörtgen Belirtme Çizgisi"/>
          <p:cNvSpPr/>
          <p:nvPr/>
        </p:nvSpPr>
        <p:spPr>
          <a:xfrm>
            <a:off x="1357290" y="1837362"/>
            <a:ext cx="5214974" cy="1214446"/>
          </a:xfrm>
          <a:prstGeom prst="wedgeRoundRectCallout">
            <a:avLst>
              <a:gd name="adj1" fmla="val 37008"/>
              <a:gd name="adj2" fmla="val 97148"/>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2800" dirty="0">
                <a:solidFill>
                  <a:schemeClr val="tx1"/>
                </a:solidFill>
              </a:rPr>
              <a:t>&amp; ve * kullanımlarını gördük ama bu işaretçiler ne işe yarar?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İşaretçiler ve Fonksiyonlar</a:t>
            </a:r>
          </a:p>
        </p:txBody>
      </p:sp>
      <p:sp>
        <p:nvSpPr>
          <p:cNvPr id="3" name="2 İçerik Yer Tutucusu"/>
          <p:cNvSpPr>
            <a:spLocks noGrp="1"/>
          </p:cNvSpPr>
          <p:nvPr>
            <p:ph sz="quarter" idx="1"/>
          </p:nvPr>
        </p:nvSpPr>
        <p:spPr/>
        <p:txBody>
          <a:bodyPr/>
          <a:lstStyle/>
          <a:p>
            <a:r>
              <a:rPr lang="tr-TR" dirty="0"/>
              <a:t>Küçük bir bilgisayar şirketi ele alalım.</a:t>
            </a:r>
          </a:p>
        </p:txBody>
      </p:sp>
      <p:pic>
        <p:nvPicPr>
          <p:cNvPr id="4" name="3 Resim" descr="index.jpg"/>
          <p:cNvPicPr>
            <a:picLocks noChangeAspect="1"/>
          </p:cNvPicPr>
          <p:nvPr/>
        </p:nvPicPr>
        <p:blipFill>
          <a:blip r:embed="rId2"/>
          <a:stretch>
            <a:fillRect/>
          </a:stretch>
        </p:blipFill>
        <p:spPr>
          <a:xfrm rot="20636917">
            <a:off x="928662" y="1928802"/>
            <a:ext cx="2162175" cy="2114550"/>
          </a:xfrm>
          <a:prstGeom prst="rect">
            <a:avLst/>
          </a:prstGeom>
        </p:spPr>
      </p:pic>
      <p:pic>
        <p:nvPicPr>
          <p:cNvPr id="7" name="6 Resim" descr="steve_jobs_PNG33446.png"/>
          <p:cNvPicPr>
            <a:picLocks noChangeAspect="1"/>
          </p:cNvPicPr>
          <p:nvPr/>
        </p:nvPicPr>
        <p:blipFill>
          <a:blip r:embed="rId3" cstate="print"/>
          <a:stretch>
            <a:fillRect/>
          </a:stretch>
        </p:blipFill>
        <p:spPr>
          <a:xfrm>
            <a:off x="6786578" y="642918"/>
            <a:ext cx="1591321" cy="1591321"/>
          </a:xfrm>
          <a:prstGeom prst="rect">
            <a:avLst/>
          </a:prstGeom>
        </p:spPr>
      </p:pic>
      <p:sp>
        <p:nvSpPr>
          <p:cNvPr id="8" name="7 Köşeleri Yuvarlanmış Dikdörtgen Belirtme Çizgisi"/>
          <p:cNvSpPr/>
          <p:nvPr/>
        </p:nvSpPr>
        <p:spPr>
          <a:xfrm>
            <a:off x="3143240" y="1928802"/>
            <a:ext cx="3143272" cy="1643074"/>
          </a:xfrm>
          <a:prstGeom prst="wedgeRoundRectCallout">
            <a:avLst>
              <a:gd name="adj1" fmla="val 77726"/>
              <a:gd name="adj2" fmla="val -49201"/>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err="1"/>
              <a:t>Stayjer</a:t>
            </a:r>
            <a:r>
              <a:rPr lang="tr-TR" sz="1600" dirty="0"/>
              <a:t> bana şunu falan filan yapan bir fonksiyon yaz. </a:t>
            </a:r>
            <a:r>
              <a:rPr lang="tr-TR" sz="1600" dirty="0" err="1"/>
              <a:t>main’imde</a:t>
            </a:r>
            <a:r>
              <a:rPr lang="tr-TR" sz="1600" dirty="0"/>
              <a:t> onu kullanmam lazım. Sana ilgili elma değişkenini gönderiyorum. Bulduğun değeri bana </a:t>
            </a:r>
            <a:r>
              <a:rPr lang="tr-TR" sz="1600" dirty="0" err="1"/>
              <a:t>int</a:t>
            </a:r>
            <a:r>
              <a:rPr lang="tr-TR" sz="1600" dirty="0"/>
              <a:t> olarak dön.</a:t>
            </a:r>
          </a:p>
        </p:txBody>
      </p:sp>
      <p:pic>
        <p:nvPicPr>
          <p:cNvPr id="9" name="8 Resim" descr="index.jpg"/>
          <p:cNvPicPr>
            <a:picLocks noChangeAspect="1"/>
          </p:cNvPicPr>
          <p:nvPr/>
        </p:nvPicPr>
        <p:blipFill>
          <a:blip r:embed="rId4"/>
          <a:srcRect b="20391"/>
          <a:stretch>
            <a:fillRect/>
          </a:stretch>
        </p:blipFill>
        <p:spPr>
          <a:xfrm>
            <a:off x="714348" y="5000636"/>
            <a:ext cx="2686050" cy="1357322"/>
          </a:xfrm>
          <a:prstGeom prst="rect">
            <a:avLst/>
          </a:prstGeom>
        </p:spPr>
      </p:pic>
      <p:sp>
        <p:nvSpPr>
          <p:cNvPr id="10" name="9 Köşeleri Yuvarlanmış Dikdörtgen Belirtme Çizgisi"/>
          <p:cNvSpPr/>
          <p:nvPr/>
        </p:nvSpPr>
        <p:spPr>
          <a:xfrm>
            <a:off x="3286116" y="3786190"/>
            <a:ext cx="2643206" cy="1285884"/>
          </a:xfrm>
          <a:prstGeom prst="wedgeRoundRectCallout">
            <a:avLst>
              <a:gd name="adj1" fmla="val -45337"/>
              <a:gd name="adj2" fmla="val 8027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Yaptım patron, ama kazara elma değişkeninin değerini değiştirdim.</a:t>
            </a:r>
          </a:p>
        </p:txBody>
      </p:sp>
      <p:sp>
        <p:nvSpPr>
          <p:cNvPr id="11" name="10 Köşeleri Yuvarlanmış Dikdörtgen Belirtme Çizgisi"/>
          <p:cNvSpPr/>
          <p:nvPr/>
        </p:nvSpPr>
        <p:spPr>
          <a:xfrm>
            <a:off x="6215074" y="3143248"/>
            <a:ext cx="2286016" cy="1785950"/>
          </a:xfrm>
          <a:prstGeom prst="wedgeRoundRectCallout">
            <a:avLst>
              <a:gd name="adj1" fmla="val 15032"/>
              <a:gd name="adj2" fmla="val -9535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a:t>Sorun değil, zaten senin o değişken üstünde yaptığın değişiklikler </a:t>
            </a:r>
            <a:r>
              <a:rPr lang="tr-TR" sz="1600" dirty="0" err="1"/>
              <a:t>main’i</a:t>
            </a:r>
            <a:r>
              <a:rPr lang="tr-TR" sz="1600" dirty="0"/>
              <a:t> etkilemiyor. Ben sadece </a:t>
            </a:r>
            <a:r>
              <a:rPr lang="tr-TR" sz="1600" b="1" i="1" dirty="0"/>
              <a:t>değerini</a:t>
            </a:r>
            <a:r>
              <a:rPr lang="tr-TR" sz="1600" dirty="0"/>
              <a:t> göndermiştim.</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r"/>
            <a:r>
              <a:rPr lang="tr-TR" baseline="0" dirty="0"/>
              <a:t> </a:t>
            </a:r>
            <a:endParaRPr lang="tr-TR" dirty="0"/>
          </a:p>
        </p:txBody>
      </p:sp>
      <p:sp>
        <p:nvSpPr>
          <p:cNvPr id="3" name="2 İçerik Yer Tutucusu"/>
          <p:cNvSpPr>
            <a:spLocks noGrp="1"/>
          </p:cNvSpPr>
          <p:nvPr>
            <p:ph sz="quarter" idx="1"/>
          </p:nvPr>
        </p:nvSpPr>
        <p:spPr>
          <a:xfrm>
            <a:off x="457200" y="0"/>
            <a:ext cx="8229600" cy="6858000"/>
          </a:xfrm>
        </p:spPr>
        <p:txBody>
          <a:bodyPr>
            <a:normAutofit fontScale="62500" lnSpcReduction="20000"/>
          </a:bodyPr>
          <a:lstStyle/>
          <a:p>
            <a:pPr>
              <a:lnSpc>
                <a:spcPct val="115000"/>
              </a:lnSpc>
              <a:spcAft>
                <a:spcPts val="0"/>
              </a:spcAft>
              <a:buNone/>
            </a:pPr>
            <a:r>
              <a:rPr lang="en-US" sz="3000" dirty="0">
                <a:solidFill>
                  <a:srgbClr val="008000"/>
                </a:solidFill>
                <a:latin typeface="Consolas"/>
                <a:ea typeface="Times New Roman"/>
                <a:cs typeface="Times New Roman"/>
              </a:rPr>
              <a:t>#include &lt;</a:t>
            </a:r>
            <a:r>
              <a:rPr lang="en-US" sz="3000" dirty="0" err="1">
                <a:solidFill>
                  <a:srgbClr val="008000"/>
                </a:solidFill>
                <a:latin typeface="Consolas"/>
                <a:ea typeface="Times New Roman"/>
                <a:cs typeface="Times New Roman"/>
              </a:rPr>
              <a:t>stdio.h</a:t>
            </a:r>
            <a:r>
              <a:rPr lang="en-US" sz="3000" dirty="0">
                <a:solidFill>
                  <a:srgbClr val="008000"/>
                </a:solidFill>
                <a:latin typeface="Consolas"/>
                <a:ea typeface="Times New Roman"/>
                <a:cs typeface="Times New Roman"/>
              </a:rPr>
              <a:t>&gt;</a:t>
            </a:r>
            <a:endParaRPr lang="tr-TR" sz="4000" dirty="0">
              <a:ea typeface="Times New Roman"/>
              <a:cs typeface="Times New Roman"/>
            </a:endParaRPr>
          </a:p>
          <a:p>
            <a:pPr>
              <a:lnSpc>
                <a:spcPct val="115000"/>
              </a:lnSpc>
              <a:spcAft>
                <a:spcPts val="0"/>
              </a:spcAft>
              <a:buNone/>
            </a:pPr>
            <a:r>
              <a:rPr lang="en-US" sz="3000" b="1" dirty="0" err="1">
                <a:solidFill>
                  <a:srgbClr val="000000"/>
                </a:solidFill>
                <a:latin typeface="Consolas"/>
                <a:ea typeface="Times New Roman"/>
                <a:cs typeface="Times New Roman"/>
              </a:rPr>
              <a:t>int</a:t>
            </a:r>
            <a:r>
              <a:rPr lang="en-US" sz="3000" dirty="0">
                <a:solidFill>
                  <a:srgbClr val="000000"/>
                </a:solidFill>
                <a:latin typeface="Consolas"/>
                <a:ea typeface="Times New Roman"/>
                <a:cs typeface="Times New Roman"/>
              </a:rPr>
              <a:t> </a:t>
            </a:r>
            <a:r>
              <a:rPr lang="en-US" sz="3000" dirty="0" err="1">
                <a:solidFill>
                  <a:srgbClr val="000000"/>
                </a:solidFill>
                <a:latin typeface="Consolas"/>
                <a:ea typeface="Times New Roman"/>
                <a:cs typeface="Times New Roman"/>
              </a:rPr>
              <a:t>stajyer</a:t>
            </a:r>
            <a:r>
              <a:rPr lang="en-US" sz="3000" b="1" dirty="0">
                <a:solidFill>
                  <a:srgbClr val="FF0000"/>
                </a:solidFill>
                <a:latin typeface="Consolas"/>
                <a:ea typeface="Times New Roman"/>
                <a:cs typeface="Times New Roman"/>
              </a:rPr>
              <a:t>(</a:t>
            </a:r>
            <a:r>
              <a:rPr lang="en-US" sz="3000" b="1" dirty="0" err="1">
                <a:solidFill>
                  <a:srgbClr val="000000"/>
                </a:solidFill>
                <a:latin typeface="Consolas"/>
                <a:ea typeface="Times New Roman"/>
                <a:cs typeface="Times New Roman"/>
              </a:rPr>
              <a:t>int</a:t>
            </a:r>
            <a:r>
              <a:rPr lang="en-US" sz="3000" b="1" dirty="0">
                <a:solidFill>
                  <a:srgbClr val="FF0000"/>
                </a:solidFill>
                <a:latin typeface="Consolas"/>
                <a:ea typeface="Times New Roman"/>
                <a:cs typeface="Times New Roman"/>
              </a:rPr>
              <a:t>);</a:t>
            </a:r>
            <a:endParaRPr lang="tr-TR" sz="4000" dirty="0">
              <a:ea typeface="Times New Roman"/>
              <a:cs typeface="Times New Roman"/>
            </a:endParaRPr>
          </a:p>
          <a:p>
            <a:pPr>
              <a:lnSpc>
                <a:spcPct val="115000"/>
              </a:lnSpc>
              <a:spcAft>
                <a:spcPts val="0"/>
              </a:spcAft>
              <a:buNone/>
            </a:pPr>
            <a:r>
              <a:rPr lang="en-US" sz="3000" b="1" dirty="0" err="1">
                <a:solidFill>
                  <a:srgbClr val="000000"/>
                </a:solidFill>
                <a:latin typeface="Consolas"/>
                <a:ea typeface="Times New Roman"/>
                <a:cs typeface="Times New Roman"/>
              </a:rPr>
              <a:t>int</a:t>
            </a:r>
            <a:r>
              <a:rPr lang="en-US" sz="3000" dirty="0">
                <a:solidFill>
                  <a:srgbClr val="000000"/>
                </a:solidFill>
                <a:latin typeface="Consolas"/>
                <a:ea typeface="Times New Roman"/>
                <a:cs typeface="Times New Roman"/>
              </a:rPr>
              <a:t> main</a:t>
            </a:r>
            <a:r>
              <a:rPr lang="en-US" sz="3000" b="1" dirty="0">
                <a:solidFill>
                  <a:srgbClr val="FF0000"/>
                </a:solidFill>
                <a:latin typeface="Consolas"/>
                <a:ea typeface="Times New Roman"/>
                <a:cs typeface="Times New Roman"/>
              </a:rPr>
              <a:t>()</a:t>
            </a:r>
            <a:endParaRPr lang="tr-TR" sz="4000" dirty="0">
              <a:ea typeface="Times New Roman"/>
              <a:cs typeface="Times New Roman"/>
            </a:endParaRPr>
          </a:p>
          <a:p>
            <a:pPr>
              <a:lnSpc>
                <a:spcPct val="115000"/>
              </a:lnSpc>
              <a:spcAft>
                <a:spcPts val="0"/>
              </a:spcAft>
              <a:buNone/>
            </a:pPr>
            <a:r>
              <a:rPr lang="en-US" sz="3000" b="1" dirty="0">
                <a:solidFill>
                  <a:srgbClr val="FF0000"/>
                </a:solidFill>
                <a:latin typeface="Consolas"/>
                <a:ea typeface="Times New Roman"/>
                <a:cs typeface="Times New Roman"/>
              </a:rPr>
              <a:t>{</a:t>
            </a:r>
            <a:endParaRPr lang="tr-TR" sz="4000" dirty="0">
              <a:ea typeface="Times New Roman"/>
              <a:cs typeface="Times New Roman"/>
            </a:endParaRPr>
          </a:p>
          <a:p>
            <a:pPr>
              <a:lnSpc>
                <a:spcPct val="115000"/>
              </a:lnSpc>
              <a:spcAft>
                <a:spcPts val="0"/>
              </a:spcAft>
              <a:buNone/>
            </a:pPr>
            <a:r>
              <a:rPr lang="en-US" sz="3000" dirty="0">
                <a:solidFill>
                  <a:srgbClr val="000000"/>
                </a:solidFill>
                <a:latin typeface="Consolas"/>
                <a:ea typeface="Times New Roman"/>
                <a:cs typeface="Times New Roman"/>
              </a:rPr>
              <a:t>	</a:t>
            </a:r>
            <a:r>
              <a:rPr lang="en-US" sz="3000" b="1" dirty="0" err="1">
                <a:solidFill>
                  <a:srgbClr val="000000"/>
                </a:solidFill>
                <a:latin typeface="Consolas"/>
                <a:ea typeface="Times New Roman"/>
                <a:cs typeface="Times New Roman"/>
              </a:rPr>
              <a:t>int</a:t>
            </a:r>
            <a:r>
              <a:rPr lang="en-US" sz="3000" dirty="0">
                <a:solidFill>
                  <a:srgbClr val="000000"/>
                </a:solidFill>
                <a:latin typeface="Consolas"/>
                <a:ea typeface="Times New Roman"/>
                <a:cs typeface="Times New Roman"/>
              </a:rPr>
              <a:t> </a:t>
            </a:r>
            <a:r>
              <a:rPr lang="en-US" sz="3000" dirty="0" err="1">
                <a:solidFill>
                  <a:srgbClr val="000000"/>
                </a:solidFill>
                <a:latin typeface="Consolas"/>
                <a:ea typeface="Times New Roman"/>
                <a:cs typeface="Times New Roman"/>
              </a:rPr>
              <a:t>elma</a:t>
            </a:r>
            <a:r>
              <a:rPr lang="en-US" sz="3000" dirty="0">
                <a:solidFill>
                  <a:srgbClr val="000000"/>
                </a:solidFill>
                <a:latin typeface="Consolas"/>
                <a:ea typeface="Times New Roman"/>
                <a:cs typeface="Times New Roman"/>
              </a:rPr>
              <a:t> </a:t>
            </a:r>
            <a:r>
              <a:rPr lang="en-US" sz="3000" b="1" dirty="0">
                <a:solidFill>
                  <a:srgbClr val="FF0000"/>
                </a:solidFill>
                <a:latin typeface="Consolas"/>
                <a:ea typeface="Times New Roman"/>
                <a:cs typeface="Times New Roman"/>
              </a:rPr>
              <a:t>=</a:t>
            </a:r>
            <a:r>
              <a:rPr lang="en-US" sz="3000" dirty="0">
                <a:solidFill>
                  <a:srgbClr val="000000"/>
                </a:solidFill>
                <a:latin typeface="Consolas"/>
                <a:ea typeface="Times New Roman"/>
                <a:cs typeface="Times New Roman"/>
              </a:rPr>
              <a:t> </a:t>
            </a:r>
            <a:r>
              <a:rPr lang="en-US" sz="3000" dirty="0">
                <a:solidFill>
                  <a:srgbClr val="800080"/>
                </a:solidFill>
                <a:latin typeface="Consolas"/>
                <a:ea typeface="Times New Roman"/>
                <a:cs typeface="Times New Roman"/>
              </a:rPr>
              <a:t>9</a:t>
            </a:r>
            <a:r>
              <a:rPr lang="en-US" sz="3000" b="1" dirty="0">
                <a:solidFill>
                  <a:srgbClr val="FF0000"/>
                </a:solidFill>
                <a:latin typeface="Consolas"/>
                <a:ea typeface="Times New Roman"/>
                <a:cs typeface="Times New Roman"/>
              </a:rPr>
              <a:t>;</a:t>
            </a:r>
            <a:endParaRPr lang="tr-TR" sz="4000" dirty="0">
              <a:ea typeface="Times New Roman"/>
              <a:cs typeface="Times New Roman"/>
            </a:endParaRPr>
          </a:p>
          <a:p>
            <a:pPr>
              <a:lnSpc>
                <a:spcPct val="115000"/>
              </a:lnSpc>
              <a:spcAft>
                <a:spcPts val="0"/>
              </a:spcAft>
              <a:buNone/>
            </a:pPr>
            <a:r>
              <a:rPr lang="en-US" sz="3000" dirty="0">
                <a:solidFill>
                  <a:srgbClr val="000000"/>
                </a:solidFill>
                <a:latin typeface="Consolas"/>
                <a:ea typeface="Times New Roman"/>
                <a:cs typeface="Times New Roman"/>
              </a:rPr>
              <a:t>	</a:t>
            </a:r>
            <a:r>
              <a:rPr lang="en-US" sz="3000" dirty="0" err="1">
                <a:solidFill>
                  <a:srgbClr val="000000"/>
                </a:solidFill>
                <a:latin typeface="Consolas"/>
                <a:ea typeface="Times New Roman"/>
                <a:cs typeface="Times New Roman"/>
              </a:rPr>
              <a:t>printf</a:t>
            </a:r>
            <a:r>
              <a:rPr lang="en-US" sz="3000" b="1" dirty="0">
                <a:solidFill>
                  <a:srgbClr val="FF0000"/>
                </a:solidFill>
                <a:latin typeface="Consolas"/>
                <a:ea typeface="Times New Roman"/>
                <a:cs typeface="Times New Roman"/>
              </a:rPr>
              <a:t>(</a:t>
            </a:r>
            <a:r>
              <a:rPr lang="en-US" sz="3000" b="1" dirty="0">
                <a:solidFill>
                  <a:srgbClr val="0000FF"/>
                </a:solidFill>
                <a:latin typeface="Consolas"/>
                <a:ea typeface="Times New Roman"/>
                <a:cs typeface="Times New Roman"/>
              </a:rPr>
              <a:t>"</a:t>
            </a:r>
            <a:r>
              <a:rPr lang="en-US" sz="3000" b="1" dirty="0" err="1">
                <a:solidFill>
                  <a:srgbClr val="0000FF"/>
                </a:solidFill>
                <a:latin typeface="Consolas"/>
                <a:ea typeface="Times New Roman"/>
                <a:cs typeface="Times New Roman"/>
              </a:rPr>
              <a:t>elma</a:t>
            </a:r>
            <a:r>
              <a:rPr lang="en-US" sz="3000" b="1" dirty="0">
                <a:solidFill>
                  <a:srgbClr val="0000FF"/>
                </a:solidFill>
                <a:latin typeface="Consolas"/>
                <a:ea typeface="Times New Roman"/>
                <a:cs typeface="Times New Roman"/>
              </a:rPr>
              <a:t> main </a:t>
            </a:r>
            <a:r>
              <a:rPr lang="en-US" sz="3000" b="1" dirty="0" err="1">
                <a:solidFill>
                  <a:srgbClr val="0000FF"/>
                </a:solidFill>
                <a:latin typeface="Consolas"/>
                <a:ea typeface="Times New Roman"/>
                <a:cs typeface="Times New Roman"/>
              </a:rPr>
              <a:t>ici</a:t>
            </a:r>
            <a:r>
              <a:rPr lang="en-US" sz="3000" b="1" dirty="0">
                <a:solidFill>
                  <a:srgbClr val="0000FF"/>
                </a:solidFill>
                <a:latin typeface="Consolas"/>
                <a:ea typeface="Times New Roman"/>
                <a:cs typeface="Times New Roman"/>
              </a:rPr>
              <a:t> ADRESI:%d\n"</a:t>
            </a:r>
            <a:r>
              <a:rPr lang="en-US" sz="3000" b="1" dirty="0">
                <a:solidFill>
                  <a:srgbClr val="FF0000"/>
                </a:solidFill>
                <a:latin typeface="Consolas"/>
                <a:ea typeface="Times New Roman"/>
                <a:cs typeface="Times New Roman"/>
              </a:rPr>
              <a:t>,</a:t>
            </a:r>
            <a:r>
              <a:rPr lang="en-US" sz="3000" dirty="0">
                <a:solidFill>
                  <a:srgbClr val="000000"/>
                </a:solidFill>
                <a:latin typeface="Consolas"/>
                <a:ea typeface="Times New Roman"/>
                <a:cs typeface="Times New Roman"/>
              </a:rPr>
              <a:t> </a:t>
            </a:r>
            <a:r>
              <a:rPr lang="en-US" sz="3000" b="1" dirty="0">
                <a:solidFill>
                  <a:srgbClr val="FF0000"/>
                </a:solidFill>
                <a:latin typeface="Consolas"/>
                <a:ea typeface="Times New Roman"/>
                <a:cs typeface="Times New Roman"/>
              </a:rPr>
              <a:t>&amp;</a:t>
            </a:r>
            <a:r>
              <a:rPr lang="en-US" sz="3000" dirty="0" err="1">
                <a:solidFill>
                  <a:srgbClr val="000000"/>
                </a:solidFill>
                <a:latin typeface="Consolas"/>
                <a:ea typeface="Times New Roman"/>
                <a:cs typeface="Times New Roman"/>
              </a:rPr>
              <a:t>elma</a:t>
            </a:r>
            <a:r>
              <a:rPr lang="en-US" sz="3000" b="1" dirty="0">
                <a:solidFill>
                  <a:srgbClr val="FF0000"/>
                </a:solidFill>
                <a:latin typeface="Consolas"/>
                <a:ea typeface="Times New Roman"/>
                <a:cs typeface="Times New Roman"/>
              </a:rPr>
              <a:t>);</a:t>
            </a:r>
            <a:endParaRPr lang="tr-TR" sz="4000" dirty="0">
              <a:ea typeface="Times New Roman"/>
              <a:cs typeface="Times New Roman"/>
            </a:endParaRPr>
          </a:p>
          <a:p>
            <a:pPr>
              <a:lnSpc>
                <a:spcPct val="115000"/>
              </a:lnSpc>
              <a:spcAft>
                <a:spcPts val="0"/>
              </a:spcAft>
              <a:buNone/>
            </a:pPr>
            <a:r>
              <a:rPr lang="en-US" sz="3000" dirty="0">
                <a:solidFill>
                  <a:srgbClr val="000000"/>
                </a:solidFill>
                <a:latin typeface="Consolas"/>
                <a:ea typeface="Times New Roman"/>
                <a:cs typeface="Times New Roman"/>
              </a:rPr>
              <a:t>	</a:t>
            </a:r>
            <a:r>
              <a:rPr lang="en-US" sz="3000" dirty="0" err="1">
                <a:solidFill>
                  <a:srgbClr val="000000"/>
                </a:solidFill>
                <a:latin typeface="Consolas"/>
                <a:ea typeface="Times New Roman"/>
                <a:cs typeface="Times New Roman"/>
              </a:rPr>
              <a:t>printf</a:t>
            </a:r>
            <a:r>
              <a:rPr lang="en-US" sz="3000" b="1" dirty="0">
                <a:solidFill>
                  <a:srgbClr val="FF0000"/>
                </a:solidFill>
                <a:latin typeface="Consolas"/>
                <a:ea typeface="Times New Roman"/>
                <a:cs typeface="Times New Roman"/>
              </a:rPr>
              <a:t>(</a:t>
            </a:r>
            <a:r>
              <a:rPr lang="en-US" sz="3000" b="1" dirty="0">
                <a:solidFill>
                  <a:srgbClr val="0000FF"/>
                </a:solidFill>
                <a:latin typeface="Consolas"/>
                <a:ea typeface="Times New Roman"/>
                <a:cs typeface="Times New Roman"/>
              </a:rPr>
              <a:t>"</a:t>
            </a:r>
            <a:r>
              <a:rPr lang="en-US" sz="3000" b="1" dirty="0" err="1">
                <a:solidFill>
                  <a:srgbClr val="0000FF"/>
                </a:solidFill>
                <a:latin typeface="Consolas"/>
                <a:ea typeface="Times New Roman"/>
                <a:cs typeface="Times New Roman"/>
              </a:rPr>
              <a:t>Fonksiyon</a:t>
            </a:r>
            <a:r>
              <a:rPr lang="en-US" sz="3000" b="1" dirty="0">
                <a:solidFill>
                  <a:srgbClr val="0000FF"/>
                </a:solidFill>
                <a:latin typeface="Consolas"/>
                <a:ea typeface="Times New Roman"/>
                <a:cs typeface="Times New Roman"/>
              </a:rPr>
              <a:t> </a:t>
            </a:r>
            <a:r>
              <a:rPr lang="en-US" sz="3000" b="1" dirty="0" err="1">
                <a:solidFill>
                  <a:srgbClr val="0000FF"/>
                </a:solidFill>
                <a:latin typeface="Consolas"/>
                <a:ea typeface="Times New Roman"/>
                <a:cs typeface="Times New Roman"/>
              </a:rPr>
              <a:t>oncesi</a:t>
            </a:r>
            <a:r>
              <a:rPr lang="en-US" sz="3000" b="1" dirty="0">
                <a:solidFill>
                  <a:srgbClr val="0000FF"/>
                </a:solidFill>
                <a:latin typeface="Consolas"/>
                <a:ea typeface="Times New Roman"/>
                <a:cs typeface="Times New Roman"/>
              </a:rPr>
              <a:t> </a:t>
            </a:r>
            <a:r>
              <a:rPr lang="en-US" sz="3000" b="1" dirty="0" err="1">
                <a:solidFill>
                  <a:srgbClr val="0000FF"/>
                </a:solidFill>
                <a:latin typeface="Consolas"/>
                <a:ea typeface="Times New Roman"/>
                <a:cs typeface="Times New Roman"/>
              </a:rPr>
              <a:t>elma</a:t>
            </a:r>
            <a:r>
              <a:rPr lang="en-US" sz="3000" b="1" dirty="0">
                <a:solidFill>
                  <a:srgbClr val="0000FF"/>
                </a:solidFill>
                <a:latin typeface="Consolas"/>
                <a:ea typeface="Times New Roman"/>
                <a:cs typeface="Times New Roman"/>
              </a:rPr>
              <a:t> </a:t>
            </a:r>
            <a:r>
              <a:rPr lang="en-US" sz="3000" b="1" dirty="0" err="1">
                <a:solidFill>
                  <a:srgbClr val="0000FF"/>
                </a:solidFill>
                <a:latin typeface="Consolas"/>
                <a:ea typeface="Times New Roman"/>
                <a:cs typeface="Times New Roman"/>
              </a:rPr>
              <a:t>degeri</a:t>
            </a:r>
            <a:r>
              <a:rPr lang="en-US" sz="3000" b="1" dirty="0">
                <a:solidFill>
                  <a:srgbClr val="0000FF"/>
                </a:solidFill>
                <a:latin typeface="Consolas"/>
                <a:ea typeface="Times New Roman"/>
                <a:cs typeface="Times New Roman"/>
              </a:rPr>
              <a:t>: %d\n\n"</a:t>
            </a:r>
            <a:r>
              <a:rPr lang="en-US" sz="3000" b="1" dirty="0">
                <a:solidFill>
                  <a:srgbClr val="FF0000"/>
                </a:solidFill>
                <a:latin typeface="Consolas"/>
                <a:ea typeface="Times New Roman"/>
                <a:cs typeface="Times New Roman"/>
              </a:rPr>
              <a:t>,</a:t>
            </a:r>
            <a:r>
              <a:rPr lang="en-US" sz="3000" dirty="0">
                <a:solidFill>
                  <a:srgbClr val="000000"/>
                </a:solidFill>
                <a:latin typeface="Consolas"/>
                <a:ea typeface="Times New Roman"/>
                <a:cs typeface="Times New Roman"/>
              </a:rPr>
              <a:t> </a:t>
            </a:r>
            <a:r>
              <a:rPr lang="en-US" sz="3000" dirty="0" err="1">
                <a:solidFill>
                  <a:srgbClr val="000000"/>
                </a:solidFill>
                <a:latin typeface="Consolas"/>
                <a:ea typeface="Times New Roman"/>
                <a:cs typeface="Times New Roman"/>
              </a:rPr>
              <a:t>elma</a:t>
            </a:r>
            <a:r>
              <a:rPr lang="en-US" sz="3000" b="1" dirty="0">
                <a:solidFill>
                  <a:srgbClr val="FF0000"/>
                </a:solidFill>
                <a:latin typeface="Consolas"/>
                <a:ea typeface="Times New Roman"/>
                <a:cs typeface="Times New Roman"/>
              </a:rPr>
              <a:t>);</a:t>
            </a:r>
            <a:endParaRPr lang="tr-TR" sz="4000" dirty="0">
              <a:ea typeface="Times New Roman"/>
              <a:cs typeface="Times New Roman"/>
            </a:endParaRPr>
          </a:p>
          <a:p>
            <a:pPr>
              <a:lnSpc>
                <a:spcPct val="115000"/>
              </a:lnSpc>
              <a:spcAft>
                <a:spcPts val="0"/>
              </a:spcAft>
              <a:buNone/>
            </a:pPr>
            <a:r>
              <a:rPr lang="en-US" sz="3000" dirty="0">
                <a:solidFill>
                  <a:srgbClr val="000000"/>
                </a:solidFill>
                <a:latin typeface="Consolas"/>
                <a:ea typeface="Times New Roman"/>
                <a:cs typeface="Times New Roman"/>
              </a:rPr>
              <a:t>	</a:t>
            </a:r>
            <a:r>
              <a:rPr lang="en-US" sz="3000" b="1" dirty="0" err="1">
                <a:solidFill>
                  <a:srgbClr val="000000"/>
                </a:solidFill>
                <a:latin typeface="Consolas"/>
                <a:ea typeface="Times New Roman"/>
                <a:cs typeface="Times New Roman"/>
              </a:rPr>
              <a:t>int</a:t>
            </a:r>
            <a:r>
              <a:rPr lang="en-US" sz="3000" dirty="0">
                <a:solidFill>
                  <a:srgbClr val="000000"/>
                </a:solidFill>
                <a:latin typeface="Consolas"/>
                <a:ea typeface="Times New Roman"/>
                <a:cs typeface="Times New Roman"/>
              </a:rPr>
              <a:t> </a:t>
            </a:r>
            <a:r>
              <a:rPr lang="en-US" sz="3000" dirty="0" err="1">
                <a:solidFill>
                  <a:srgbClr val="000000"/>
                </a:solidFill>
                <a:latin typeface="Consolas"/>
                <a:ea typeface="Times New Roman"/>
                <a:cs typeface="Times New Roman"/>
              </a:rPr>
              <a:t>sonuc</a:t>
            </a:r>
            <a:r>
              <a:rPr lang="en-US" sz="3000" dirty="0">
                <a:solidFill>
                  <a:srgbClr val="000000"/>
                </a:solidFill>
                <a:latin typeface="Consolas"/>
                <a:ea typeface="Times New Roman"/>
                <a:cs typeface="Times New Roman"/>
              </a:rPr>
              <a:t> </a:t>
            </a:r>
            <a:r>
              <a:rPr lang="en-US" sz="3000" b="1" dirty="0">
                <a:solidFill>
                  <a:srgbClr val="FF0000"/>
                </a:solidFill>
                <a:latin typeface="Consolas"/>
                <a:ea typeface="Times New Roman"/>
                <a:cs typeface="Times New Roman"/>
              </a:rPr>
              <a:t>=</a:t>
            </a:r>
            <a:r>
              <a:rPr lang="en-US" sz="3000" dirty="0">
                <a:solidFill>
                  <a:srgbClr val="000000"/>
                </a:solidFill>
                <a:latin typeface="Consolas"/>
                <a:ea typeface="Times New Roman"/>
                <a:cs typeface="Times New Roman"/>
              </a:rPr>
              <a:t> </a:t>
            </a:r>
            <a:r>
              <a:rPr lang="en-US" sz="3000" dirty="0" err="1">
                <a:solidFill>
                  <a:srgbClr val="000000"/>
                </a:solidFill>
                <a:latin typeface="Consolas"/>
                <a:ea typeface="Times New Roman"/>
                <a:cs typeface="Times New Roman"/>
              </a:rPr>
              <a:t>stajyer</a:t>
            </a:r>
            <a:r>
              <a:rPr lang="en-US" sz="3000" b="1" dirty="0">
                <a:solidFill>
                  <a:srgbClr val="FF0000"/>
                </a:solidFill>
                <a:latin typeface="Consolas"/>
                <a:ea typeface="Times New Roman"/>
                <a:cs typeface="Times New Roman"/>
              </a:rPr>
              <a:t>(</a:t>
            </a:r>
            <a:r>
              <a:rPr lang="en-US" sz="3000" dirty="0">
                <a:solidFill>
                  <a:srgbClr val="000000"/>
                </a:solidFill>
                <a:latin typeface="Consolas"/>
                <a:ea typeface="Times New Roman"/>
                <a:cs typeface="Times New Roman"/>
              </a:rPr>
              <a:t> </a:t>
            </a:r>
            <a:r>
              <a:rPr lang="en-US" sz="3000" dirty="0" err="1">
                <a:solidFill>
                  <a:srgbClr val="000000"/>
                </a:solidFill>
                <a:latin typeface="Consolas"/>
                <a:ea typeface="Times New Roman"/>
                <a:cs typeface="Times New Roman"/>
              </a:rPr>
              <a:t>elma</a:t>
            </a:r>
            <a:r>
              <a:rPr lang="en-US" sz="3000" dirty="0">
                <a:solidFill>
                  <a:srgbClr val="000000"/>
                </a:solidFill>
                <a:latin typeface="Consolas"/>
                <a:ea typeface="Times New Roman"/>
                <a:cs typeface="Times New Roman"/>
              </a:rPr>
              <a:t> </a:t>
            </a:r>
            <a:r>
              <a:rPr lang="en-US" sz="3000" b="1" dirty="0">
                <a:solidFill>
                  <a:srgbClr val="FF0000"/>
                </a:solidFill>
                <a:latin typeface="Consolas"/>
                <a:ea typeface="Times New Roman"/>
                <a:cs typeface="Times New Roman"/>
              </a:rPr>
              <a:t>);</a:t>
            </a:r>
            <a:endParaRPr lang="tr-TR" sz="4000" dirty="0">
              <a:ea typeface="Times New Roman"/>
              <a:cs typeface="Times New Roman"/>
            </a:endParaRPr>
          </a:p>
          <a:p>
            <a:pPr>
              <a:lnSpc>
                <a:spcPct val="115000"/>
              </a:lnSpc>
              <a:spcAft>
                <a:spcPts val="0"/>
              </a:spcAft>
              <a:buNone/>
            </a:pPr>
            <a:r>
              <a:rPr lang="en-US" sz="3000" dirty="0">
                <a:solidFill>
                  <a:srgbClr val="000000"/>
                </a:solidFill>
                <a:latin typeface="Consolas"/>
                <a:ea typeface="Times New Roman"/>
                <a:cs typeface="Times New Roman"/>
              </a:rPr>
              <a:t>	</a:t>
            </a:r>
            <a:r>
              <a:rPr lang="en-US" sz="3000" dirty="0" err="1">
                <a:solidFill>
                  <a:srgbClr val="000000"/>
                </a:solidFill>
                <a:latin typeface="Consolas"/>
                <a:ea typeface="Times New Roman"/>
                <a:cs typeface="Times New Roman"/>
              </a:rPr>
              <a:t>printf</a:t>
            </a:r>
            <a:r>
              <a:rPr lang="en-US" sz="3000" b="1" dirty="0">
                <a:solidFill>
                  <a:srgbClr val="FF0000"/>
                </a:solidFill>
                <a:latin typeface="Consolas"/>
                <a:ea typeface="Times New Roman"/>
                <a:cs typeface="Times New Roman"/>
              </a:rPr>
              <a:t>(</a:t>
            </a:r>
            <a:r>
              <a:rPr lang="en-US" sz="3000" b="1" dirty="0">
                <a:solidFill>
                  <a:srgbClr val="0000FF"/>
                </a:solidFill>
                <a:latin typeface="Consolas"/>
                <a:ea typeface="Times New Roman"/>
                <a:cs typeface="Times New Roman"/>
              </a:rPr>
              <a:t>"</a:t>
            </a:r>
            <a:r>
              <a:rPr lang="en-US" sz="3000" b="1" dirty="0" err="1">
                <a:solidFill>
                  <a:srgbClr val="0000FF"/>
                </a:solidFill>
                <a:latin typeface="Consolas"/>
                <a:ea typeface="Times New Roman"/>
                <a:cs typeface="Times New Roman"/>
              </a:rPr>
              <a:t>Fonksiyon</a:t>
            </a:r>
            <a:r>
              <a:rPr lang="en-US" sz="3000" b="1" dirty="0">
                <a:solidFill>
                  <a:srgbClr val="0000FF"/>
                </a:solidFill>
                <a:latin typeface="Consolas"/>
                <a:ea typeface="Times New Roman"/>
                <a:cs typeface="Times New Roman"/>
              </a:rPr>
              <a:t> </a:t>
            </a:r>
            <a:r>
              <a:rPr lang="en-US" sz="3000" b="1" dirty="0" err="1">
                <a:solidFill>
                  <a:srgbClr val="0000FF"/>
                </a:solidFill>
                <a:latin typeface="Consolas"/>
                <a:ea typeface="Times New Roman"/>
                <a:cs typeface="Times New Roman"/>
              </a:rPr>
              <a:t>sonrasi</a:t>
            </a:r>
            <a:r>
              <a:rPr lang="en-US" sz="3000" b="1" dirty="0">
                <a:solidFill>
                  <a:srgbClr val="0000FF"/>
                </a:solidFill>
                <a:latin typeface="Consolas"/>
                <a:ea typeface="Times New Roman"/>
                <a:cs typeface="Times New Roman"/>
              </a:rPr>
              <a:t> </a:t>
            </a:r>
            <a:r>
              <a:rPr lang="en-US" sz="3000" b="1" dirty="0" err="1">
                <a:solidFill>
                  <a:srgbClr val="0000FF"/>
                </a:solidFill>
                <a:latin typeface="Consolas"/>
                <a:ea typeface="Times New Roman"/>
                <a:cs typeface="Times New Roman"/>
              </a:rPr>
              <a:t>elma</a:t>
            </a:r>
            <a:r>
              <a:rPr lang="en-US" sz="3000" b="1" dirty="0">
                <a:solidFill>
                  <a:srgbClr val="0000FF"/>
                </a:solidFill>
                <a:latin typeface="Consolas"/>
                <a:ea typeface="Times New Roman"/>
                <a:cs typeface="Times New Roman"/>
              </a:rPr>
              <a:t> </a:t>
            </a:r>
            <a:r>
              <a:rPr lang="en-US" sz="3000" b="1" dirty="0" err="1">
                <a:solidFill>
                  <a:srgbClr val="0000FF"/>
                </a:solidFill>
                <a:latin typeface="Consolas"/>
                <a:ea typeface="Times New Roman"/>
                <a:cs typeface="Times New Roman"/>
              </a:rPr>
              <a:t>degeri</a:t>
            </a:r>
            <a:r>
              <a:rPr lang="en-US" sz="3000" b="1" dirty="0">
                <a:solidFill>
                  <a:srgbClr val="0000FF"/>
                </a:solidFill>
                <a:latin typeface="Consolas"/>
                <a:ea typeface="Times New Roman"/>
                <a:cs typeface="Times New Roman"/>
              </a:rPr>
              <a:t>: %d\n"</a:t>
            </a:r>
            <a:r>
              <a:rPr lang="en-US" sz="3000" b="1" dirty="0">
                <a:solidFill>
                  <a:srgbClr val="FF0000"/>
                </a:solidFill>
                <a:latin typeface="Consolas"/>
                <a:ea typeface="Times New Roman"/>
                <a:cs typeface="Times New Roman"/>
              </a:rPr>
              <a:t>,</a:t>
            </a:r>
            <a:r>
              <a:rPr lang="en-US" sz="3000" dirty="0">
                <a:solidFill>
                  <a:srgbClr val="000000"/>
                </a:solidFill>
                <a:latin typeface="Consolas"/>
                <a:ea typeface="Times New Roman"/>
                <a:cs typeface="Times New Roman"/>
              </a:rPr>
              <a:t> </a:t>
            </a:r>
            <a:r>
              <a:rPr lang="en-US" sz="3000" dirty="0" err="1">
                <a:solidFill>
                  <a:srgbClr val="000000"/>
                </a:solidFill>
                <a:latin typeface="Consolas"/>
                <a:ea typeface="Times New Roman"/>
                <a:cs typeface="Times New Roman"/>
              </a:rPr>
              <a:t>elma</a:t>
            </a:r>
            <a:r>
              <a:rPr lang="en-US" sz="3000" b="1" dirty="0">
                <a:solidFill>
                  <a:srgbClr val="FF0000"/>
                </a:solidFill>
                <a:latin typeface="Consolas"/>
                <a:ea typeface="Times New Roman"/>
                <a:cs typeface="Times New Roman"/>
              </a:rPr>
              <a:t>);</a:t>
            </a:r>
            <a:endParaRPr lang="tr-TR" sz="4000" dirty="0">
              <a:ea typeface="Times New Roman"/>
              <a:cs typeface="Times New Roman"/>
            </a:endParaRPr>
          </a:p>
          <a:p>
            <a:pPr>
              <a:lnSpc>
                <a:spcPct val="115000"/>
              </a:lnSpc>
              <a:spcAft>
                <a:spcPts val="0"/>
              </a:spcAft>
              <a:buNone/>
            </a:pPr>
            <a:r>
              <a:rPr lang="en-US" sz="3000" dirty="0">
                <a:solidFill>
                  <a:srgbClr val="000000"/>
                </a:solidFill>
                <a:latin typeface="Consolas"/>
                <a:ea typeface="Times New Roman"/>
                <a:cs typeface="Times New Roman"/>
              </a:rPr>
              <a:t>	</a:t>
            </a:r>
            <a:r>
              <a:rPr lang="en-US" sz="3000" dirty="0" err="1">
                <a:solidFill>
                  <a:srgbClr val="000000"/>
                </a:solidFill>
                <a:latin typeface="Consolas"/>
                <a:ea typeface="Times New Roman"/>
                <a:cs typeface="Times New Roman"/>
              </a:rPr>
              <a:t>printf</a:t>
            </a:r>
            <a:r>
              <a:rPr lang="en-US" sz="3000" b="1" dirty="0">
                <a:solidFill>
                  <a:srgbClr val="FF0000"/>
                </a:solidFill>
                <a:latin typeface="Consolas"/>
                <a:ea typeface="Times New Roman"/>
                <a:cs typeface="Times New Roman"/>
              </a:rPr>
              <a:t>(</a:t>
            </a:r>
            <a:r>
              <a:rPr lang="en-US" sz="3000" b="1" dirty="0">
                <a:solidFill>
                  <a:srgbClr val="0000FF"/>
                </a:solidFill>
                <a:latin typeface="Consolas"/>
                <a:ea typeface="Times New Roman"/>
                <a:cs typeface="Times New Roman"/>
              </a:rPr>
              <a:t>"</a:t>
            </a:r>
            <a:r>
              <a:rPr lang="en-US" sz="3000" b="1" dirty="0" err="1">
                <a:solidFill>
                  <a:srgbClr val="0000FF"/>
                </a:solidFill>
                <a:latin typeface="Consolas"/>
                <a:ea typeface="Times New Roman"/>
                <a:cs typeface="Times New Roman"/>
              </a:rPr>
              <a:t>Fonksiyon</a:t>
            </a:r>
            <a:r>
              <a:rPr lang="en-US" sz="3000" b="1" dirty="0">
                <a:solidFill>
                  <a:srgbClr val="0000FF"/>
                </a:solidFill>
                <a:latin typeface="Consolas"/>
                <a:ea typeface="Times New Roman"/>
                <a:cs typeface="Times New Roman"/>
              </a:rPr>
              <a:t> </a:t>
            </a:r>
            <a:r>
              <a:rPr lang="en-US" sz="3000" b="1" dirty="0" err="1">
                <a:solidFill>
                  <a:srgbClr val="0000FF"/>
                </a:solidFill>
                <a:latin typeface="Consolas"/>
                <a:ea typeface="Times New Roman"/>
                <a:cs typeface="Times New Roman"/>
              </a:rPr>
              <a:t>sonrasi</a:t>
            </a:r>
            <a:r>
              <a:rPr lang="en-US" sz="3000" b="1" dirty="0">
                <a:solidFill>
                  <a:srgbClr val="0000FF"/>
                </a:solidFill>
                <a:latin typeface="Consolas"/>
                <a:ea typeface="Times New Roman"/>
                <a:cs typeface="Times New Roman"/>
              </a:rPr>
              <a:t> </a:t>
            </a:r>
            <a:r>
              <a:rPr lang="en-US" sz="3000" b="1" dirty="0" err="1">
                <a:solidFill>
                  <a:srgbClr val="0000FF"/>
                </a:solidFill>
                <a:latin typeface="Consolas"/>
                <a:ea typeface="Times New Roman"/>
                <a:cs typeface="Times New Roman"/>
              </a:rPr>
              <a:t>sonuc</a:t>
            </a:r>
            <a:r>
              <a:rPr lang="en-US" sz="3000" b="1" dirty="0">
                <a:solidFill>
                  <a:srgbClr val="0000FF"/>
                </a:solidFill>
                <a:latin typeface="Consolas"/>
                <a:ea typeface="Times New Roman"/>
                <a:cs typeface="Times New Roman"/>
              </a:rPr>
              <a:t> </a:t>
            </a:r>
            <a:r>
              <a:rPr lang="en-US" sz="3000" b="1" dirty="0" err="1">
                <a:solidFill>
                  <a:srgbClr val="0000FF"/>
                </a:solidFill>
                <a:latin typeface="Consolas"/>
                <a:ea typeface="Times New Roman"/>
                <a:cs typeface="Times New Roman"/>
              </a:rPr>
              <a:t>degeri</a:t>
            </a:r>
            <a:r>
              <a:rPr lang="en-US" sz="3000" b="1" dirty="0">
                <a:solidFill>
                  <a:srgbClr val="0000FF"/>
                </a:solidFill>
                <a:latin typeface="Consolas"/>
                <a:ea typeface="Times New Roman"/>
                <a:cs typeface="Times New Roman"/>
              </a:rPr>
              <a:t>: %d\n"</a:t>
            </a:r>
            <a:r>
              <a:rPr lang="en-US" sz="3000" b="1" dirty="0">
                <a:solidFill>
                  <a:srgbClr val="FF0000"/>
                </a:solidFill>
                <a:latin typeface="Consolas"/>
                <a:ea typeface="Times New Roman"/>
                <a:cs typeface="Times New Roman"/>
              </a:rPr>
              <a:t>,</a:t>
            </a:r>
            <a:r>
              <a:rPr lang="en-US" sz="3000" dirty="0">
                <a:solidFill>
                  <a:srgbClr val="000000"/>
                </a:solidFill>
                <a:latin typeface="Consolas"/>
                <a:ea typeface="Times New Roman"/>
                <a:cs typeface="Times New Roman"/>
              </a:rPr>
              <a:t> </a:t>
            </a:r>
            <a:r>
              <a:rPr lang="en-US" sz="3000" dirty="0" err="1">
                <a:solidFill>
                  <a:srgbClr val="000000"/>
                </a:solidFill>
                <a:latin typeface="Consolas"/>
                <a:ea typeface="Times New Roman"/>
                <a:cs typeface="Times New Roman"/>
              </a:rPr>
              <a:t>sonuc</a:t>
            </a:r>
            <a:r>
              <a:rPr lang="en-US" sz="3000" b="1" dirty="0">
                <a:solidFill>
                  <a:srgbClr val="FF0000"/>
                </a:solidFill>
                <a:latin typeface="Consolas"/>
                <a:ea typeface="Times New Roman"/>
                <a:cs typeface="Times New Roman"/>
              </a:rPr>
              <a:t>);</a:t>
            </a:r>
            <a:endParaRPr lang="tr-TR" sz="4000" dirty="0">
              <a:ea typeface="Times New Roman"/>
              <a:cs typeface="Times New Roman"/>
            </a:endParaRPr>
          </a:p>
          <a:p>
            <a:pPr>
              <a:lnSpc>
                <a:spcPct val="115000"/>
              </a:lnSpc>
              <a:spcAft>
                <a:spcPts val="0"/>
              </a:spcAft>
              <a:buNone/>
            </a:pPr>
            <a:r>
              <a:rPr lang="en-US" sz="3000" dirty="0">
                <a:solidFill>
                  <a:srgbClr val="000000"/>
                </a:solidFill>
                <a:latin typeface="Consolas"/>
                <a:ea typeface="Times New Roman"/>
                <a:cs typeface="Times New Roman"/>
              </a:rPr>
              <a:t>    </a:t>
            </a:r>
            <a:r>
              <a:rPr lang="en-US" sz="3000" b="1" dirty="0">
                <a:solidFill>
                  <a:srgbClr val="000000"/>
                </a:solidFill>
                <a:latin typeface="Consolas"/>
                <a:ea typeface="Times New Roman"/>
                <a:cs typeface="Times New Roman"/>
              </a:rPr>
              <a:t>return</a:t>
            </a:r>
            <a:r>
              <a:rPr lang="en-US" sz="3000" dirty="0">
                <a:solidFill>
                  <a:srgbClr val="000000"/>
                </a:solidFill>
                <a:latin typeface="Consolas"/>
                <a:ea typeface="Times New Roman"/>
                <a:cs typeface="Times New Roman"/>
              </a:rPr>
              <a:t> </a:t>
            </a:r>
            <a:r>
              <a:rPr lang="en-US" sz="3000" dirty="0">
                <a:solidFill>
                  <a:srgbClr val="800080"/>
                </a:solidFill>
                <a:latin typeface="Consolas"/>
                <a:ea typeface="Times New Roman"/>
                <a:cs typeface="Times New Roman"/>
              </a:rPr>
              <a:t>0</a:t>
            </a:r>
            <a:r>
              <a:rPr lang="en-US" sz="3000" b="1" dirty="0">
                <a:solidFill>
                  <a:srgbClr val="FF0000"/>
                </a:solidFill>
                <a:latin typeface="Consolas"/>
                <a:ea typeface="Times New Roman"/>
                <a:cs typeface="Times New Roman"/>
              </a:rPr>
              <a:t>;</a:t>
            </a:r>
            <a:endParaRPr lang="tr-TR" sz="4000" dirty="0">
              <a:ea typeface="Times New Roman"/>
              <a:cs typeface="Times New Roman"/>
            </a:endParaRPr>
          </a:p>
          <a:p>
            <a:pPr>
              <a:lnSpc>
                <a:spcPct val="115000"/>
              </a:lnSpc>
              <a:spcAft>
                <a:spcPts val="0"/>
              </a:spcAft>
              <a:buNone/>
            </a:pPr>
            <a:r>
              <a:rPr lang="en-US" sz="3000" b="1" dirty="0">
                <a:solidFill>
                  <a:srgbClr val="FF0000"/>
                </a:solidFill>
                <a:latin typeface="Consolas"/>
                <a:ea typeface="Times New Roman"/>
                <a:cs typeface="Times New Roman"/>
              </a:rPr>
              <a:t>}</a:t>
            </a:r>
            <a:endParaRPr lang="tr-TR" sz="4000" dirty="0">
              <a:ea typeface="Times New Roman"/>
              <a:cs typeface="Times New Roman"/>
            </a:endParaRPr>
          </a:p>
          <a:p>
            <a:pPr>
              <a:lnSpc>
                <a:spcPct val="115000"/>
              </a:lnSpc>
              <a:spcAft>
                <a:spcPts val="0"/>
              </a:spcAft>
              <a:buNone/>
            </a:pPr>
            <a:r>
              <a:rPr lang="en-US" sz="3000" b="1" dirty="0" err="1">
                <a:solidFill>
                  <a:srgbClr val="000000"/>
                </a:solidFill>
                <a:latin typeface="Consolas"/>
                <a:ea typeface="Times New Roman"/>
                <a:cs typeface="Times New Roman"/>
              </a:rPr>
              <a:t>int</a:t>
            </a:r>
            <a:r>
              <a:rPr lang="en-US" sz="3000" dirty="0">
                <a:solidFill>
                  <a:srgbClr val="000000"/>
                </a:solidFill>
                <a:latin typeface="Consolas"/>
                <a:ea typeface="Times New Roman"/>
                <a:cs typeface="Times New Roman"/>
              </a:rPr>
              <a:t> </a:t>
            </a:r>
            <a:r>
              <a:rPr lang="en-US" sz="3000" dirty="0" err="1">
                <a:solidFill>
                  <a:srgbClr val="000000"/>
                </a:solidFill>
                <a:latin typeface="Consolas"/>
                <a:ea typeface="Times New Roman"/>
                <a:cs typeface="Times New Roman"/>
              </a:rPr>
              <a:t>stajyer</a:t>
            </a:r>
            <a:r>
              <a:rPr lang="en-US" sz="3000" b="1" dirty="0">
                <a:solidFill>
                  <a:srgbClr val="FF0000"/>
                </a:solidFill>
                <a:latin typeface="Consolas"/>
                <a:ea typeface="Times New Roman"/>
                <a:cs typeface="Times New Roman"/>
              </a:rPr>
              <a:t>(</a:t>
            </a:r>
            <a:r>
              <a:rPr lang="en-US" sz="3000" b="1" dirty="0" err="1">
                <a:solidFill>
                  <a:srgbClr val="000000"/>
                </a:solidFill>
                <a:latin typeface="Consolas"/>
                <a:ea typeface="Times New Roman"/>
                <a:cs typeface="Times New Roman"/>
              </a:rPr>
              <a:t>int</a:t>
            </a:r>
            <a:r>
              <a:rPr lang="en-US" sz="3000" dirty="0">
                <a:solidFill>
                  <a:srgbClr val="000000"/>
                </a:solidFill>
                <a:latin typeface="Consolas"/>
                <a:ea typeface="Times New Roman"/>
                <a:cs typeface="Times New Roman"/>
              </a:rPr>
              <a:t> </a:t>
            </a:r>
            <a:r>
              <a:rPr lang="en-US" sz="3000" dirty="0" err="1">
                <a:solidFill>
                  <a:srgbClr val="000000"/>
                </a:solidFill>
                <a:latin typeface="Consolas"/>
                <a:ea typeface="Times New Roman"/>
                <a:cs typeface="Times New Roman"/>
              </a:rPr>
              <a:t>elma</a:t>
            </a:r>
            <a:r>
              <a:rPr lang="en-US" sz="3000" b="1" dirty="0">
                <a:solidFill>
                  <a:srgbClr val="FF0000"/>
                </a:solidFill>
                <a:latin typeface="Consolas"/>
                <a:ea typeface="Times New Roman"/>
                <a:cs typeface="Times New Roman"/>
              </a:rPr>
              <a:t>)</a:t>
            </a:r>
            <a:endParaRPr lang="tr-TR" sz="4000" dirty="0">
              <a:ea typeface="Times New Roman"/>
              <a:cs typeface="Times New Roman"/>
            </a:endParaRPr>
          </a:p>
          <a:p>
            <a:pPr>
              <a:lnSpc>
                <a:spcPct val="115000"/>
              </a:lnSpc>
              <a:spcAft>
                <a:spcPts val="0"/>
              </a:spcAft>
              <a:buNone/>
            </a:pPr>
            <a:r>
              <a:rPr lang="en-US" sz="3000" b="1" dirty="0">
                <a:solidFill>
                  <a:srgbClr val="FF0000"/>
                </a:solidFill>
                <a:latin typeface="Consolas"/>
                <a:ea typeface="Times New Roman"/>
                <a:cs typeface="Times New Roman"/>
              </a:rPr>
              <a:t>{</a:t>
            </a:r>
            <a:endParaRPr lang="tr-TR" sz="4000" dirty="0">
              <a:ea typeface="Times New Roman"/>
              <a:cs typeface="Times New Roman"/>
            </a:endParaRPr>
          </a:p>
          <a:p>
            <a:pPr>
              <a:lnSpc>
                <a:spcPct val="115000"/>
              </a:lnSpc>
              <a:spcAft>
                <a:spcPts val="0"/>
              </a:spcAft>
              <a:buNone/>
            </a:pPr>
            <a:r>
              <a:rPr lang="en-US" sz="3000" dirty="0">
                <a:solidFill>
                  <a:srgbClr val="000000"/>
                </a:solidFill>
                <a:latin typeface="Consolas"/>
                <a:ea typeface="Times New Roman"/>
                <a:cs typeface="Times New Roman"/>
              </a:rPr>
              <a:t>	</a:t>
            </a:r>
            <a:r>
              <a:rPr lang="en-US" sz="3000" dirty="0" err="1">
                <a:solidFill>
                  <a:srgbClr val="000000"/>
                </a:solidFill>
                <a:latin typeface="Consolas"/>
                <a:ea typeface="Times New Roman"/>
                <a:cs typeface="Times New Roman"/>
              </a:rPr>
              <a:t>printf</a:t>
            </a:r>
            <a:r>
              <a:rPr lang="en-US" sz="3000" b="1" dirty="0">
                <a:solidFill>
                  <a:srgbClr val="FF0000"/>
                </a:solidFill>
                <a:latin typeface="Consolas"/>
                <a:ea typeface="Times New Roman"/>
                <a:cs typeface="Times New Roman"/>
              </a:rPr>
              <a:t>(</a:t>
            </a:r>
            <a:r>
              <a:rPr lang="en-US" sz="3000" b="1" dirty="0">
                <a:solidFill>
                  <a:srgbClr val="0000FF"/>
                </a:solidFill>
                <a:latin typeface="Consolas"/>
                <a:ea typeface="Times New Roman"/>
                <a:cs typeface="Times New Roman"/>
              </a:rPr>
              <a:t>"</a:t>
            </a:r>
            <a:r>
              <a:rPr lang="en-US" sz="3000" b="1" dirty="0" err="1">
                <a:solidFill>
                  <a:srgbClr val="0000FF"/>
                </a:solidFill>
                <a:latin typeface="Consolas"/>
                <a:ea typeface="Times New Roman"/>
                <a:cs typeface="Times New Roman"/>
              </a:rPr>
              <a:t>elma</a:t>
            </a:r>
            <a:r>
              <a:rPr lang="en-US" sz="3000" b="1" dirty="0">
                <a:solidFill>
                  <a:srgbClr val="0000FF"/>
                </a:solidFill>
                <a:latin typeface="Consolas"/>
                <a:ea typeface="Times New Roman"/>
                <a:cs typeface="Times New Roman"/>
              </a:rPr>
              <a:t> </a:t>
            </a:r>
            <a:r>
              <a:rPr lang="en-US" sz="3000" b="1" dirty="0" err="1">
                <a:solidFill>
                  <a:srgbClr val="0000FF"/>
                </a:solidFill>
                <a:latin typeface="Consolas"/>
                <a:ea typeface="Times New Roman"/>
                <a:cs typeface="Times New Roman"/>
              </a:rPr>
              <a:t>fonksiyon</a:t>
            </a:r>
            <a:r>
              <a:rPr lang="en-US" sz="3000" b="1" dirty="0">
                <a:solidFill>
                  <a:srgbClr val="0000FF"/>
                </a:solidFill>
                <a:latin typeface="Consolas"/>
                <a:ea typeface="Times New Roman"/>
                <a:cs typeface="Times New Roman"/>
              </a:rPr>
              <a:t> </a:t>
            </a:r>
            <a:r>
              <a:rPr lang="en-US" sz="3000" b="1" dirty="0" err="1">
                <a:solidFill>
                  <a:srgbClr val="0000FF"/>
                </a:solidFill>
                <a:latin typeface="Consolas"/>
                <a:ea typeface="Times New Roman"/>
                <a:cs typeface="Times New Roman"/>
              </a:rPr>
              <a:t>ici</a:t>
            </a:r>
            <a:r>
              <a:rPr lang="en-US" sz="3000" b="1" dirty="0">
                <a:solidFill>
                  <a:srgbClr val="0000FF"/>
                </a:solidFill>
                <a:latin typeface="Consolas"/>
                <a:ea typeface="Times New Roman"/>
                <a:cs typeface="Times New Roman"/>
              </a:rPr>
              <a:t> ADRESI:%d\n\n"</a:t>
            </a:r>
            <a:r>
              <a:rPr lang="en-US" sz="3000" b="1" dirty="0">
                <a:solidFill>
                  <a:srgbClr val="FF0000"/>
                </a:solidFill>
                <a:latin typeface="Consolas"/>
                <a:ea typeface="Times New Roman"/>
                <a:cs typeface="Times New Roman"/>
              </a:rPr>
              <a:t>,</a:t>
            </a:r>
            <a:r>
              <a:rPr lang="en-US" sz="3000" dirty="0">
                <a:solidFill>
                  <a:srgbClr val="000000"/>
                </a:solidFill>
                <a:latin typeface="Consolas"/>
                <a:ea typeface="Times New Roman"/>
                <a:cs typeface="Times New Roman"/>
              </a:rPr>
              <a:t> </a:t>
            </a:r>
            <a:r>
              <a:rPr lang="tr-TR" sz="3000" dirty="0">
                <a:solidFill>
                  <a:srgbClr val="000000"/>
                </a:solidFill>
                <a:latin typeface="Consolas"/>
                <a:ea typeface="Times New Roman"/>
                <a:cs typeface="Times New Roman"/>
              </a:rPr>
              <a:t>&amp;</a:t>
            </a:r>
            <a:r>
              <a:rPr lang="en-US" sz="3000" dirty="0" err="1">
                <a:solidFill>
                  <a:srgbClr val="000000"/>
                </a:solidFill>
                <a:latin typeface="Consolas"/>
                <a:ea typeface="Times New Roman"/>
                <a:cs typeface="Times New Roman"/>
              </a:rPr>
              <a:t>elma</a:t>
            </a:r>
            <a:r>
              <a:rPr lang="en-US" sz="3000" b="1" dirty="0">
                <a:solidFill>
                  <a:srgbClr val="FF0000"/>
                </a:solidFill>
                <a:latin typeface="Consolas"/>
                <a:ea typeface="Times New Roman"/>
                <a:cs typeface="Times New Roman"/>
              </a:rPr>
              <a:t>);</a:t>
            </a:r>
            <a:endParaRPr lang="tr-TR" sz="4000" dirty="0">
              <a:ea typeface="Times New Roman"/>
              <a:cs typeface="Times New Roman"/>
            </a:endParaRPr>
          </a:p>
          <a:p>
            <a:pPr>
              <a:lnSpc>
                <a:spcPct val="115000"/>
              </a:lnSpc>
              <a:spcAft>
                <a:spcPts val="0"/>
              </a:spcAft>
              <a:buNone/>
            </a:pPr>
            <a:r>
              <a:rPr lang="en-US" sz="3000" dirty="0">
                <a:solidFill>
                  <a:srgbClr val="C00000"/>
                </a:solidFill>
                <a:latin typeface="Consolas"/>
                <a:ea typeface="Times New Roman"/>
                <a:cs typeface="Times New Roman"/>
              </a:rPr>
              <a:t>	</a:t>
            </a:r>
            <a:r>
              <a:rPr lang="en-US" sz="3000" i="1" dirty="0">
                <a:solidFill>
                  <a:srgbClr val="C00000"/>
                </a:solidFill>
                <a:latin typeface="Consolas"/>
                <a:ea typeface="Times New Roman"/>
                <a:cs typeface="Times New Roman"/>
              </a:rPr>
              <a:t>//</a:t>
            </a:r>
            <a:r>
              <a:rPr lang="en-US" sz="3000" i="1" dirty="0" err="1">
                <a:solidFill>
                  <a:srgbClr val="C00000"/>
                </a:solidFill>
                <a:latin typeface="Consolas"/>
                <a:ea typeface="Times New Roman"/>
                <a:cs typeface="Times New Roman"/>
              </a:rPr>
              <a:t>ismi</a:t>
            </a:r>
            <a:r>
              <a:rPr lang="en-US" sz="3000" i="1" dirty="0">
                <a:solidFill>
                  <a:srgbClr val="C00000"/>
                </a:solidFill>
                <a:latin typeface="Consolas"/>
                <a:ea typeface="Times New Roman"/>
                <a:cs typeface="Times New Roman"/>
              </a:rPr>
              <a:t> </a:t>
            </a:r>
            <a:r>
              <a:rPr lang="en-US" sz="3000" i="1" dirty="0" err="1">
                <a:solidFill>
                  <a:srgbClr val="C00000"/>
                </a:solidFill>
                <a:latin typeface="Consolas"/>
                <a:ea typeface="Times New Roman"/>
                <a:cs typeface="Times New Roman"/>
              </a:rPr>
              <a:t>ayn</a:t>
            </a:r>
            <a:r>
              <a:rPr lang="tr-TR" sz="3000" i="1" dirty="0">
                <a:solidFill>
                  <a:srgbClr val="C00000"/>
                </a:solidFill>
                <a:latin typeface="Consolas"/>
                <a:ea typeface="Times New Roman"/>
                <a:cs typeface="Times New Roman"/>
              </a:rPr>
              <a:t>ı</a:t>
            </a:r>
            <a:r>
              <a:rPr lang="en-US" sz="3000" i="1" dirty="0">
                <a:solidFill>
                  <a:srgbClr val="C00000"/>
                </a:solidFill>
                <a:latin typeface="Consolas"/>
                <a:ea typeface="Times New Roman"/>
                <a:cs typeface="Times New Roman"/>
              </a:rPr>
              <a:t> </a:t>
            </a:r>
            <a:r>
              <a:rPr lang="en-US" sz="3000" i="1" dirty="0" err="1">
                <a:solidFill>
                  <a:srgbClr val="C00000"/>
                </a:solidFill>
                <a:latin typeface="Consolas"/>
                <a:ea typeface="Times New Roman"/>
                <a:cs typeface="Times New Roman"/>
              </a:rPr>
              <a:t>da</a:t>
            </a:r>
            <a:r>
              <a:rPr lang="en-US" sz="3000" i="1" dirty="0">
                <a:solidFill>
                  <a:srgbClr val="C00000"/>
                </a:solidFill>
                <a:latin typeface="Consolas"/>
                <a:ea typeface="Times New Roman"/>
                <a:cs typeface="Times New Roman"/>
              </a:rPr>
              <a:t> </a:t>
            </a:r>
            <a:r>
              <a:rPr lang="en-US" sz="3000" i="1" dirty="0" err="1">
                <a:solidFill>
                  <a:srgbClr val="C00000"/>
                </a:solidFill>
                <a:latin typeface="Consolas"/>
                <a:ea typeface="Times New Roman"/>
                <a:cs typeface="Times New Roman"/>
              </a:rPr>
              <a:t>olsa</a:t>
            </a:r>
            <a:r>
              <a:rPr lang="en-US" sz="3000" i="1" dirty="0">
                <a:solidFill>
                  <a:srgbClr val="C00000"/>
                </a:solidFill>
                <a:latin typeface="Consolas"/>
                <a:ea typeface="Times New Roman"/>
                <a:cs typeface="Times New Roman"/>
              </a:rPr>
              <a:t> </a:t>
            </a:r>
            <a:r>
              <a:rPr lang="en-US" sz="3000" i="1" dirty="0" err="1">
                <a:solidFill>
                  <a:srgbClr val="C00000"/>
                </a:solidFill>
                <a:latin typeface="Consolas"/>
                <a:ea typeface="Times New Roman"/>
                <a:cs typeface="Times New Roman"/>
              </a:rPr>
              <a:t>asl</a:t>
            </a:r>
            <a:r>
              <a:rPr lang="tr-TR" sz="3000" i="1" dirty="0">
                <a:solidFill>
                  <a:srgbClr val="C00000"/>
                </a:solidFill>
                <a:latin typeface="Consolas"/>
                <a:ea typeface="Times New Roman"/>
                <a:cs typeface="Times New Roman"/>
              </a:rPr>
              <a:t>ı</a:t>
            </a:r>
            <a:r>
              <a:rPr lang="en-US" sz="3000" i="1" dirty="0" err="1">
                <a:solidFill>
                  <a:srgbClr val="C00000"/>
                </a:solidFill>
                <a:latin typeface="Consolas"/>
                <a:ea typeface="Times New Roman"/>
                <a:cs typeface="Times New Roman"/>
              </a:rPr>
              <a:t>nda</a:t>
            </a:r>
            <a:r>
              <a:rPr lang="en-US" sz="3000" i="1" dirty="0">
                <a:solidFill>
                  <a:srgbClr val="C00000"/>
                </a:solidFill>
                <a:latin typeface="Consolas"/>
                <a:ea typeface="Times New Roman"/>
                <a:cs typeface="Times New Roman"/>
              </a:rPr>
              <a:t> </a:t>
            </a:r>
            <a:r>
              <a:rPr lang="en-US" sz="3000" i="1" dirty="0" err="1">
                <a:solidFill>
                  <a:srgbClr val="C00000"/>
                </a:solidFill>
                <a:latin typeface="Consolas"/>
                <a:ea typeface="Times New Roman"/>
                <a:cs typeface="Times New Roman"/>
              </a:rPr>
              <a:t>ba</a:t>
            </a:r>
            <a:r>
              <a:rPr lang="tr-TR" sz="3000" i="1" dirty="0">
                <a:solidFill>
                  <a:srgbClr val="C00000"/>
                </a:solidFill>
                <a:latin typeface="Consolas"/>
                <a:ea typeface="Times New Roman"/>
                <a:cs typeface="Times New Roman"/>
              </a:rPr>
              <a:t>ş</a:t>
            </a:r>
            <a:r>
              <a:rPr lang="en-US" sz="3000" i="1" dirty="0">
                <a:solidFill>
                  <a:srgbClr val="C00000"/>
                </a:solidFill>
                <a:latin typeface="Consolas"/>
                <a:ea typeface="Times New Roman"/>
                <a:cs typeface="Times New Roman"/>
              </a:rPr>
              <a:t>ka </a:t>
            </a:r>
            <a:r>
              <a:rPr lang="en-US" sz="3000" i="1" dirty="0" err="1">
                <a:solidFill>
                  <a:srgbClr val="C00000"/>
                </a:solidFill>
                <a:latin typeface="Consolas"/>
                <a:ea typeface="Times New Roman"/>
                <a:cs typeface="Times New Roman"/>
              </a:rPr>
              <a:t>değişken</a:t>
            </a:r>
            <a:r>
              <a:rPr lang="en-US" sz="3000" i="1" dirty="0">
                <a:solidFill>
                  <a:srgbClr val="C00000"/>
                </a:solidFill>
                <a:latin typeface="Consolas"/>
                <a:ea typeface="Times New Roman"/>
                <a:cs typeface="Times New Roman"/>
              </a:rPr>
              <a:t> (</a:t>
            </a:r>
            <a:r>
              <a:rPr lang="en-US" sz="3000" i="1" dirty="0" err="1">
                <a:solidFill>
                  <a:srgbClr val="C00000"/>
                </a:solidFill>
                <a:latin typeface="Consolas"/>
                <a:ea typeface="Times New Roman"/>
                <a:cs typeface="Times New Roman"/>
              </a:rPr>
              <a:t>kopyası</a:t>
            </a:r>
            <a:r>
              <a:rPr lang="en-US" sz="3000" i="1" dirty="0">
                <a:solidFill>
                  <a:srgbClr val="C00000"/>
                </a:solidFill>
                <a:latin typeface="Consolas"/>
                <a:ea typeface="Times New Roman"/>
                <a:cs typeface="Times New Roman"/>
              </a:rPr>
              <a:t>)</a:t>
            </a:r>
            <a:endParaRPr lang="tr-TR" sz="4000" dirty="0">
              <a:solidFill>
                <a:srgbClr val="C00000"/>
              </a:solidFill>
              <a:ea typeface="Times New Roman"/>
              <a:cs typeface="Times New Roman"/>
            </a:endParaRPr>
          </a:p>
          <a:p>
            <a:pPr>
              <a:lnSpc>
                <a:spcPct val="115000"/>
              </a:lnSpc>
              <a:spcAft>
                <a:spcPts val="0"/>
              </a:spcAft>
              <a:buNone/>
            </a:pPr>
            <a:r>
              <a:rPr lang="en-US" sz="3000" dirty="0">
                <a:solidFill>
                  <a:srgbClr val="000000"/>
                </a:solidFill>
                <a:latin typeface="Consolas"/>
                <a:ea typeface="Times New Roman"/>
                <a:cs typeface="Times New Roman"/>
              </a:rPr>
              <a:t>	</a:t>
            </a:r>
            <a:r>
              <a:rPr lang="en-US" sz="3000" dirty="0" err="1">
                <a:solidFill>
                  <a:srgbClr val="000000"/>
                </a:solidFill>
                <a:latin typeface="Consolas"/>
                <a:ea typeface="Times New Roman"/>
                <a:cs typeface="Times New Roman"/>
              </a:rPr>
              <a:t>elma</a:t>
            </a:r>
            <a:r>
              <a:rPr lang="en-US" sz="3000" dirty="0">
                <a:solidFill>
                  <a:srgbClr val="000000"/>
                </a:solidFill>
                <a:latin typeface="Consolas"/>
                <a:ea typeface="Times New Roman"/>
                <a:cs typeface="Times New Roman"/>
              </a:rPr>
              <a:t> </a:t>
            </a:r>
            <a:r>
              <a:rPr lang="en-US" sz="3000" b="1" dirty="0">
                <a:solidFill>
                  <a:srgbClr val="FF0000"/>
                </a:solidFill>
                <a:latin typeface="Consolas"/>
                <a:ea typeface="Times New Roman"/>
                <a:cs typeface="Times New Roman"/>
              </a:rPr>
              <a:t>=</a:t>
            </a:r>
            <a:r>
              <a:rPr lang="en-US" sz="3000" dirty="0">
                <a:solidFill>
                  <a:srgbClr val="000000"/>
                </a:solidFill>
                <a:latin typeface="Consolas"/>
                <a:ea typeface="Times New Roman"/>
                <a:cs typeface="Times New Roman"/>
              </a:rPr>
              <a:t> </a:t>
            </a:r>
            <a:r>
              <a:rPr lang="en-US" sz="3000" dirty="0">
                <a:solidFill>
                  <a:srgbClr val="800080"/>
                </a:solidFill>
                <a:latin typeface="Consolas"/>
                <a:ea typeface="Times New Roman"/>
                <a:cs typeface="Times New Roman"/>
              </a:rPr>
              <a:t>141</a:t>
            </a:r>
            <a:r>
              <a:rPr lang="en-US" sz="3000" b="1" dirty="0">
                <a:solidFill>
                  <a:srgbClr val="FF0000"/>
                </a:solidFill>
                <a:latin typeface="Consolas"/>
                <a:ea typeface="Times New Roman"/>
                <a:cs typeface="Times New Roman"/>
              </a:rPr>
              <a:t>;</a:t>
            </a:r>
            <a:r>
              <a:rPr lang="en-US" sz="3000" dirty="0">
                <a:solidFill>
                  <a:srgbClr val="000000"/>
                </a:solidFill>
                <a:latin typeface="Consolas"/>
                <a:ea typeface="Times New Roman"/>
                <a:cs typeface="Times New Roman"/>
              </a:rPr>
              <a:t> </a:t>
            </a:r>
            <a:r>
              <a:rPr lang="en-US" sz="3000" i="1" dirty="0">
                <a:solidFill>
                  <a:srgbClr val="3399FF"/>
                </a:solidFill>
                <a:latin typeface="Consolas"/>
                <a:ea typeface="Times New Roman"/>
                <a:cs typeface="Times New Roman"/>
              </a:rPr>
              <a:t>//</a:t>
            </a:r>
            <a:r>
              <a:rPr lang="en-US" sz="3000" i="1" dirty="0" err="1">
                <a:solidFill>
                  <a:srgbClr val="3399FF"/>
                </a:solidFill>
                <a:latin typeface="Consolas"/>
                <a:ea typeface="Times New Roman"/>
                <a:cs typeface="Times New Roman"/>
              </a:rPr>
              <a:t>kal</a:t>
            </a:r>
            <a:r>
              <a:rPr lang="tr-TR" sz="3000" i="1" dirty="0" err="1">
                <a:solidFill>
                  <a:srgbClr val="3399FF"/>
                </a:solidFill>
                <a:latin typeface="Consolas"/>
                <a:ea typeface="Times New Roman"/>
                <a:cs typeface="Times New Roman"/>
              </a:rPr>
              <a:t>ıcı</a:t>
            </a:r>
            <a:r>
              <a:rPr lang="tr-TR" sz="3000" i="1" dirty="0">
                <a:solidFill>
                  <a:srgbClr val="3399FF"/>
                </a:solidFill>
                <a:latin typeface="Consolas"/>
                <a:ea typeface="Times New Roman"/>
                <a:cs typeface="Times New Roman"/>
              </a:rPr>
              <a:t> değişiklik</a:t>
            </a:r>
            <a:r>
              <a:rPr lang="en-US" sz="3000" i="1" dirty="0">
                <a:solidFill>
                  <a:srgbClr val="3399FF"/>
                </a:solidFill>
                <a:latin typeface="Consolas"/>
                <a:ea typeface="Times New Roman"/>
                <a:cs typeface="Times New Roman"/>
              </a:rPr>
              <a:t> </a:t>
            </a:r>
            <a:r>
              <a:rPr lang="en-US" sz="3000" i="1" dirty="0" err="1">
                <a:solidFill>
                  <a:srgbClr val="3399FF"/>
                </a:solidFill>
                <a:latin typeface="Consolas"/>
                <a:ea typeface="Times New Roman"/>
                <a:cs typeface="Times New Roman"/>
              </a:rPr>
              <a:t>yapamayacak</a:t>
            </a:r>
            <a:endParaRPr lang="tr-TR" sz="4000" dirty="0">
              <a:ea typeface="Times New Roman"/>
              <a:cs typeface="Times New Roman"/>
            </a:endParaRPr>
          </a:p>
          <a:p>
            <a:pPr>
              <a:lnSpc>
                <a:spcPct val="115000"/>
              </a:lnSpc>
              <a:spcAft>
                <a:spcPts val="0"/>
              </a:spcAft>
              <a:buNone/>
            </a:pPr>
            <a:r>
              <a:rPr lang="en-US" sz="3000" dirty="0">
                <a:solidFill>
                  <a:srgbClr val="000000"/>
                </a:solidFill>
                <a:latin typeface="Consolas"/>
                <a:ea typeface="Times New Roman"/>
                <a:cs typeface="Times New Roman"/>
              </a:rPr>
              <a:t>	</a:t>
            </a:r>
            <a:r>
              <a:rPr lang="en-US" sz="3000" b="1" dirty="0">
                <a:solidFill>
                  <a:srgbClr val="000000"/>
                </a:solidFill>
                <a:latin typeface="Consolas"/>
                <a:ea typeface="Times New Roman"/>
                <a:cs typeface="Times New Roman"/>
              </a:rPr>
              <a:t>return</a:t>
            </a:r>
            <a:r>
              <a:rPr lang="en-US" sz="3000" dirty="0">
                <a:solidFill>
                  <a:srgbClr val="000000"/>
                </a:solidFill>
                <a:latin typeface="Consolas"/>
                <a:ea typeface="Times New Roman"/>
                <a:cs typeface="Times New Roman"/>
              </a:rPr>
              <a:t> </a:t>
            </a:r>
            <a:r>
              <a:rPr lang="en-US" sz="3000" dirty="0">
                <a:solidFill>
                  <a:srgbClr val="800080"/>
                </a:solidFill>
                <a:latin typeface="Consolas"/>
                <a:ea typeface="Times New Roman"/>
                <a:cs typeface="Times New Roman"/>
              </a:rPr>
              <a:t>55</a:t>
            </a:r>
            <a:r>
              <a:rPr lang="en-US" sz="3000" b="1" dirty="0">
                <a:solidFill>
                  <a:srgbClr val="FF0000"/>
                </a:solidFill>
                <a:latin typeface="Consolas"/>
                <a:ea typeface="Times New Roman"/>
                <a:cs typeface="Times New Roman"/>
              </a:rPr>
              <a:t>;</a:t>
            </a:r>
            <a:endParaRPr lang="tr-TR" sz="4000" dirty="0">
              <a:ea typeface="Times New Roman"/>
              <a:cs typeface="Times New Roman"/>
            </a:endParaRPr>
          </a:p>
          <a:p>
            <a:pPr>
              <a:lnSpc>
                <a:spcPct val="115000"/>
              </a:lnSpc>
              <a:spcAft>
                <a:spcPts val="0"/>
              </a:spcAft>
              <a:buNone/>
            </a:pPr>
            <a:r>
              <a:rPr lang="en-US" sz="3000" b="1" dirty="0">
                <a:solidFill>
                  <a:srgbClr val="FF0000"/>
                </a:solidFill>
                <a:latin typeface="Consolas"/>
                <a:ea typeface="Times New Roman"/>
                <a:cs typeface="Times New Roman"/>
              </a:rPr>
              <a:t>}</a:t>
            </a:r>
            <a:endParaRPr lang="tr-TR" sz="4000" dirty="0">
              <a:ea typeface="Times New Roman"/>
              <a:cs typeface="Times New Roman"/>
            </a:endParaRPr>
          </a:p>
          <a:p>
            <a:pPr>
              <a:buNone/>
            </a:pPr>
            <a:endParaRPr lang="tr-TR" dirty="0"/>
          </a:p>
        </p:txBody>
      </p:sp>
      <p:pic>
        <p:nvPicPr>
          <p:cNvPr id="7" name="6 Resim" descr="index.jpg"/>
          <p:cNvPicPr>
            <a:picLocks noChangeAspect="1"/>
          </p:cNvPicPr>
          <p:nvPr/>
        </p:nvPicPr>
        <p:blipFill>
          <a:blip r:embed="rId2">
            <a:clrChange>
              <a:clrFrom>
                <a:srgbClr val="FFFFFF"/>
              </a:clrFrom>
              <a:clrTo>
                <a:srgbClr val="FFFFFF">
                  <a:alpha val="0"/>
                </a:srgbClr>
              </a:clrTo>
            </a:clrChange>
          </a:blip>
          <a:srcRect b="20391"/>
          <a:stretch>
            <a:fillRect/>
          </a:stretch>
        </p:blipFill>
        <p:spPr>
          <a:xfrm>
            <a:off x="7286612" y="5643578"/>
            <a:ext cx="1857388" cy="938580"/>
          </a:xfrm>
          <a:prstGeom prst="rect">
            <a:avLst/>
          </a:prstGeom>
        </p:spPr>
      </p:pic>
      <p:sp>
        <p:nvSpPr>
          <p:cNvPr id="8" name="7 Köşeleri Yuvarlanmış Dikdörtgen Belirtme Çizgisi"/>
          <p:cNvSpPr/>
          <p:nvPr/>
        </p:nvSpPr>
        <p:spPr>
          <a:xfrm>
            <a:off x="6215074" y="3571876"/>
            <a:ext cx="2643206" cy="1285884"/>
          </a:xfrm>
          <a:prstGeom prst="wedgeRoundRectCallout">
            <a:avLst>
              <a:gd name="adj1" fmla="val 32821"/>
              <a:gd name="adj2" fmla="val 88180"/>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Yaptım patron, ama kazara elma değişkeninin değerini değiştirdim.</a:t>
            </a:r>
          </a:p>
        </p:txBody>
      </p:sp>
      <p:pic>
        <p:nvPicPr>
          <p:cNvPr id="1028" name="Picture 4"/>
          <p:cNvPicPr>
            <a:picLocks noChangeAspect="1" noChangeArrowheads="1"/>
          </p:cNvPicPr>
          <p:nvPr/>
        </p:nvPicPr>
        <p:blipFill>
          <a:blip r:embed="rId3"/>
          <a:srcRect l="1459" t="10684" r="10215" b="14691"/>
          <a:stretch>
            <a:fillRect/>
          </a:stretch>
        </p:blipFill>
        <p:spPr bwMode="auto">
          <a:xfrm>
            <a:off x="5786446" y="357166"/>
            <a:ext cx="2940309" cy="13572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nodeType="withEffect">
                                  <p:stCondLst>
                                    <p:cond delay="0"/>
                                  </p:stCondLst>
                                  <p:iterate type="lt">
                                    <p:tmPct val="10000"/>
                                  </p:iterate>
                                  <p:childTnLst>
                                    <p:animScale>
                                      <p:cBhvr>
                                        <p:cTn id="6" dur="250" autoRev="1" fill="hold">
                                          <p:stCondLst>
                                            <p:cond delay="0"/>
                                          </p:stCondLst>
                                        </p:cTn>
                                        <p:tgtEl>
                                          <p:spTgt spid="3">
                                            <p:txEl>
                                              <p:pRg st="15" end="15"/>
                                            </p:txEl>
                                          </p:spTgt>
                                        </p:tgtEl>
                                      </p:cBhvr>
                                      <p:to x="80000" y="100000"/>
                                    </p:animScale>
                                    <p:anim by="(#ppt_w*0.10)" calcmode="lin" valueType="num">
                                      <p:cBhvr>
                                        <p:cTn id="7" dur="250" autoRev="1" fill="hold">
                                          <p:stCondLst>
                                            <p:cond delay="0"/>
                                          </p:stCondLst>
                                        </p:cTn>
                                        <p:tgtEl>
                                          <p:spTgt spid="3">
                                            <p:txEl>
                                              <p:pRg st="15" end="15"/>
                                            </p:txEl>
                                          </p:spTgt>
                                        </p:tgtEl>
                                        <p:attrNameLst>
                                          <p:attrName>ppt_x</p:attrName>
                                        </p:attrNameLst>
                                      </p:cBhvr>
                                    </p:anim>
                                    <p:anim by="(-#ppt_w*0.10)" calcmode="lin" valueType="num">
                                      <p:cBhvr>
                                        <p:cTn id="8" dur="250" autoRev="1" fill="hold">
                                          <p:stCondLst>
                                            <p:cond delay="0"/>
                                          </p:stCondLst>
                                        </p:cTn>
                                        <p:tgtEl>
                                          <p:spTgt spid="3">
                                            <p:txEl>
                                              <p:pRg st="15" end="15"/>
                                            </p:txEl>
                                          </p:spTgt>
                                        </p:tgtEl>
                                        <p:attrNameLst>
                                          <p:attrName>ppt_y</p:attrName>
                                        </p:attrNameLst>
                                      </p:cBhvr>
                                    </p:anim>
                                    <p:animRot by="-480000">
                                      <p:cBhvr>
                                        <p:cTn id="9" dur="250" autoRev="1" fill="hold">
                                          <p:stCondLst>
                                            <p:cond delay="0"/>
                                          </p:stCondLst>
                                        </p:cTn>
                                        <p:tgtEl>
                                          <p:spTgt spid="3">
                                            <p:txEl>
                                              <p:pRg st="15" end="1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Anlayamadığınız yerleri bizlere sorunuz.</a:t>
            </a:r>
          </a:p>
        </p:txBody>
      </p:sp>
      <p:sp>
        <p:nvSpPr>
          <p:cNvPr id="3" name="2 İçerik Yer Tutucusu"/>
          <p:cNvSpPr>
            <a:spLocks noGrp="1"/>
          </p:cNvSpPr>
          <p:nvPr>
            <p:ph sz="quarter" idx="1"/>
          </p:nvPr>
        </p:nvSpPr>
        <p:spPr/>
        <p:txBody>
          <a:bodyPr>
            <a:normAutofit/>
          </a:bodyPr>
          <a:lstStyle/>
          <a:p>
            <a:pPr algn="ctr"/>
            <a:r>
              <a:rPr lang="tr-TR" sz="8000" dirty="0"/>
              <a:t>1.ders sonu</a:t>
            </a: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Alt Başlık 2"/>
          <p:cNvSpPr>
            <a:spLocks noGrp="1"/>
          </p:cNvSpPr>
          <p:nvPr>
            <p:ph sz="quarter" idx="1"/>
          </p:nvPr>
        </p:nvSpPr>
        <p:spPr/>
        <p:txBody>
          <a:bodyPr>
            <a:normAutofit/>
          </a:bodyPr>
          <a:lstStyle/>
          <a:p>
            <a:pPr marL="285750" indent="-285750" algn="just">
              <a:buFontTx/>
              <a:buChar char="-"/>
            </a:pPr>
            <a:r>
              <a:rPr lang="tr-TR" sz="2000" dirty="0">
                <a:solidFill>
                  <a:schemeClr val="tx1"/>
                </a:solidFill>
              </a:rPr>
              <a:t>Bir önceki slaytta anlatılan durumda C derleyicisi fonksiyona gönderilen tüm parametreler için bir kopya oluşturur ve çok fazla fonksiyonun arka arkaya çağırılması </a:t>
            </a:r>
            <a:r>
              <a:rPr lang="tr-TR" sz="2000" b="1" dirty="0">
                <a:solidFill>
                  <a:schemeClr val="tx1"/>
                </a:solidFill>
              </a:rPr>
              <a:t>bellek alanında şişmeye </a:t>
            </a:r>
            <a:r>
              <a:rPr lang="tr-TR" sz="2000" dirty="0">
                <a:solidFill>
                  <a:schemeClr val="tx1"/>
                </a:solidFill>
              </a:rPr>
              <a:t>neden olur. Ayrıca fonksiyona gönderilen parametre üzerinde bir değişiklik yapılmak isteniyorsa bu durumda fazladan işlem de yapılmak zorundadır. Bu da programlama dilinde istenilen bir şey değildir.</a:t>
            </a:r>
          </a:p>
          <a:p>
            <a:pPr marL="285750" indent="-285750" algn="just">
              <a:buFontTx/>
              <a:buChar char="-"/>
            </a:pPr>
            <a:endParaRPr lang="tr-TR" sz="2000" dirty="0">
              <a:solidFill>
                <a:schemeClr val="tx1"/>
              </a:solidFill>
            </a:endParaRPr>
          </a:p>
          <a:p>
            <a:pPr marL="285750" indent="-285750" algn="just">
              <a:buFontTx/>
              <a:buChar char="-"/>
            </a:pPr>
            <a:r>
              <a:rPr lang="tr-TR" sz="2000" dirty="0">
                <a:solidFill>
                  <a:schemeClr val="tx1"/>
                </a:solidFill>
              </a:rPr>
              <a:t>Bu problemin üstesinden gelebilmek için, işaretçiler sayesinde C dilinde parametrelerin fonksiyonlara </a:t>
            </a:r>
            <a:r>
              <a:rPr lang="tr-TR" sz="2000" b="1" dirty="0">
                <a:solidFill>
                  <a:schemeClr val="tx1"/>
                </a:solidFill>
              </a:rPr>
              <a:t>değerlerinin değil, adreslerinin gönderilmesini sağlanır</a:t>
            </a:r>
            <a:r>
              <a:rPr lang="tr-TR" sz="2000" dirty="0">
                <a:solidFill>
                  <a:schemeClr val="tx1"/>
                </a:solidFill>
              </a:rPr>
              <a:t>. Böylece parametre için bir </a:t>
            </a:r>
            <a:r>
              <a:rPr lang="tr-TR" sz="2000" b="1" dirty="0">
                <a:solidFill>
                  <a:schemeClr val="tx1"/>
                </a:solidFill>
              </a:rPr>
              <a:t>kopya oluşturulmasının önüne geçilmektedir</a:t>
            </a:r>
            <a:r>
              <a:rPr lang="tr-TR" sz="2000" dirty="0">
                <a:solidFill>
                  <a:schemeClr val="tx1"/>
                </a:solidFill>
              </a:rPr>
              <a:t>. Ayrıca bir adres gönderildiği ve bu adres parametre olarak gönderilen değişkenin gerçek adresi olduğundan parametre üzerinde yapılan değişiklikler fonksiyon tamamlandıktan sonra da </a:t>
            </a:r>
            <a:r>
              <a:rPr lang="tr-TR" sz="2000" b="1" u="sng" dirty="0">
                <a:solidFill>
                  <a:schemeClr val="tx1"/>
                </a:solidFill>
              </a:rPr>
              <a:t>kalıcı olur.</a:t>
            </a:r>
          </a:p>
        </p:txBody>
      </p:sp>
      <p:sp>
        <p:nvSpPr>
          <p:cNvPr id="4" name="Başlık 1"/>
          <p:cNvSpPr txBox="1">
            <a:spLocks/>
          </p:cNvSpPr>
          <p:nvPr/>
        </p:nvSpPr>
        <p:spPr>
          <a:xfrm>
            <a:off x="609600" y="304800"/>
            <a:ext cx="8229600" cy="990600"/>
          </a:xfrm>
          <a:prstGeom prst="rect">
            <a:avLst/>
          </a:prstGeom>
        </p:spPr>
        <p:txBody>
          <a:bodyPr vert="horz"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2800" b="1" i="0" u="none" strike="noStrike" kern="1200" cap="none" spc="0" normalizeH="0" baseline="0" noProof="0" dirty="0">
                <a:ln>
                  <a:noFill/>
                </a:ln>
                <a:solidFill>
                  <a:schemeClr val="tx2">
                    <a:lumMod val="60000"/>
                    <a:lumOff val="40000"/>
                  </a:schemeClr>
                </a:solidFill>
                <a:effectLst/>
                <a:uLnTx/>
                <a:uFillTx/>
                <a:latin typeface="+mj-lt"/>
                <a:ea typeface="+mj-ea"/>
                <a:cs typeface="+mj-cs"/>
              </a:rPr>
              <a:t>İşaretçilerin Fonksiyon ile Kullanımı</a:t>
            </a:r>
          </a:p>
        </p:txBody>
      </p:sp>
    </p:spTree>
    <p:extLst>
      <p:ext uri="{BB962C8B-B14F-4D97-AF65-F5344CB8AC3E}">
        <p14:creationId xmlns:p14="http://schemas.microsoft.com/office/powerpoint/2010/main" xmlns="" val="2326783764"/>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Özet</a:t>
            </a:r>
          </a:p>
        </p:txBody>
      </p:sp>
      <p:sp>
        <p:nvSpPr>
          <p:cNvPr id="3" name="2 İçerik Yer Tutucusu"/>
          <p:cNvSpPr>
            <a:spLocks noGrp="1"/>
          </p:cNvSpPr>
          <p:nvPr>
            <p:ph sz="quarter" idx="1"/>
          </p:nvPr>
        </p:nvSpPr>
        <p:spPr/>
        <p:txBody>
          <a:bodyPr>
            <a:normAutofit/>
          </a:bodyPr>
          <a:lstStyle/>
          <a:p>
            <a:r>
              <a:rPr lang="tr-TR" sz="1800" i="1" dirty="0"/>
              <a:t>Geçtiğimiz hafta </a:t>
            </a:r>
            <a:r>
              <a:rPr lang="tr-TR" sz="1800" b="1" i="1" dirty="0"/>
              <a:t>Ara Sınav </a:t>
            </a:r>
            <a:r>
              <a:rPr lang="tr-TR" sz="1800" b="1" i="1" dirty="0" err="1"/>
              <a:t>I</a:t>
            </a:r>
            <a:r>
              <a:rPr lang="tr-TR" sz="1800" i="1" dirty="0" err="1"/>
              <a:t>'in</a:t>
            </a:r>
            <a:r>
              <a:rPr lang="tr-TR" sz="1800" i="1" dirty="0"/>
              <a:t> üzerinden geçtik ve </a:t>
            </a:r>
            <a:r>
              <a:rPr lang="tr-TR" sz="1800" b="1" i="1" dirty="0"/>
              <a:t>özyinelemeyi </a:t>
            </a:r>
            <a:r>
              <a:rPr lang="tr-TR" sz="1800" i="1" dirty="0"/>
              <a:t>öğrendik. Döngülerin farklı bir şekli olan özyinelemedeki düşünce yapısı, çalışma şekli ve bu tür sorulara yaklaşım ele alındı. </a:t>
            </a:r>
            <a:r>
              <a:rPr lang="tr-TR" sz="1800" b="1" i="1" dirty="0"/>
              <a:t>İşaretçi</a:t>
            </a:r>
            <a:r>
              <a:rPr lang="tr-TR" sz="1800" i="1" dirty="0"/>
              <a:t> konusuna giriş yaptık.</a:t>
            </a:r>
          </a:p>
        </p:txBody>
      </p:sp>
      <p:pic>
        <p:nvPicPr>
          <p:cNvPr id="143362" name="Picture 2"/>
          <p:cNvPicPr>
            <a:picLocks noChangeArrowheads="1"/>
          </p:cNvPicPr>
          <p:nvPr/>
        </p:nvPicPr>
        <p:blipFill>
          <a:blip r:embed="rId3"/>
          <a:stretch>
            <a:fillRect/>
          </a:stretch>
        </p:blipFill>
        <p:spPr bwMode="auto">
          <a:xfrm>
            <a:off x="357158" y="2143116"/>
            <a:ext cx="4040756" cy="2894244"/>
          </a:xfrm>
          <a:prstGeom prst="roundRect">
            <a:avLst>
              <a:gd name="adj" fmla="val 3281"/>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43363" name="Picture 3"/>
          <p:cNvPicPr>
            <a:picLocks noChangeArrowheads="1"/>
          </p:cNvPicPr>
          <p:nvPr/>
        </p:nvPicPr>
        <p:blipFill>
          <a:blip r:embed="rId4"/>
          <a:stretch>
            <a:fillRect/>
          </a:stretch>
        </p:blipFill>
        <p:spPr bwMode="auto">
          <a:xfrm>
            <a:off x="4572000" y="3071810"/>
            <a:ext cx="4141942" cy="2993428"/>
          </a:xfrm>
          <a:prstGeom prst="roundRect">
            <a:avLst>
              <a:gd name="adj" fmla="val 7856"/>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diamond(in)">
                                      <p:cBhvr>
                                        <p:cTn id="7" dur="2000"/>
                                        <p:tgtEl>
                                          <p:spTgt spid="143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Fonksiyona değişim yapabilme yetkisi verebilmek için</a:t>
            </a:r>
          </a:p>
        </p:txBody>
      </p:sp>
      <p:sp>
        <p:nvSpPr>
          <p:cNvPr id="4" name="3 İçerik Yer Tutucusu"/>
          <p:cNvSpPr>
            <a:spLocks noGrp="1"/>
          </p:cNvSpPr>
          <p:nvPr>
            <p:ph sz="quarter" idx="1"/>
          </p:nvPr>
        </p:nvSpPr>
        <p:spPr>
          <a:xfrm>
            <a:off x="457200" y="1219200"/>
            <a:ext cx="8229600" cy="3209932"/>
          </a:xfrm>
          <a:prstGeom prst="rect">
            <a:avLst/>
          </a:prstGeom>
        </p:spPr>
        <p:style>
          <a:lnRef idx="2">
            <a:schemeClr val="accent1"/>
          </a:lnRef>
          <a:fillRef idx="1">
            <a:schemeClr val="lt1"/>
          </a:fillRef>
          <a:effectRef idx="0">
            <a:schemeClr val="accent1"/>
          </a:effectRef>
          <a:fontRef idx="minor">
            <a:schemeClr val="dk1"/>
          </a:fontRef>
        </p:style>
        <p:txBody>
          <a:bodyPr rtlCol="0" anchor="ctr">
            <a:normAutofit fontScale="92500"/>
          </a:bodyPr>
          <a:lstStyle/>
          <a:p>
            <a:r>
              <a:rPr lang="tr-TR" sz="3200" dirty="0"/>
              <a:t>3 noktada değişiklik yapılır: </a:t>
            </a:r>
          </a:p>
          <a:p>
            <a:pPr marL="228600" indent="-228600">
              <a:buFont typeface="Wingdings 3"/>
              <a:buAutoNum type="arabicParenR"/>
            </a:pPr>
            <a:r>
              <a:rPr lang="tr-TR" sz="3200" dirty="0" err="1"/>
              <a:t>main’de</a:t>
            </a:r>
            <a:r>
              <a:rPr lang="tr-TR" sz="3200" dirty="0"/>
              <a:t> fonksiyona </a:t>
            </a:r>
            <a:r>
              <a:rPr lang="tr-TR" sz="3200" dirty="0" err="1"/>
              <a:t>int</a:t>
            </a:r>
            <a:r>
              <a:rPr lang="tr-TR" sz="3200" dirty="0"/>
              <a:t> değil adresi(&amp;) gönderilir.</a:t>
            </a:r>
          </a:p>
          <a:p>
            <a:pPr marL="228600" indent="-228600">
              <a:buAutoNum type="arabicParenR"/>
            </a:pPr>
            <a:r>
              <a:rPr lang="tr-TR" sz="3200" dirty="0"/>
              <a:t>Fonksiyon girdisi </a:t>
            </a:r>
            <a:r>
              <a:rPr lang="tr-TR" sz="3200" b="1" dirty="0" err="1"/>
              <a:t>int</a:t>
            </a:r>
            <a:r>
              <a:rPr lang="tr-TR" sz="3200" dirty="0"/>
              <a:t> idi, </a:t>
            </a:r>
            <a:r>
              <a:rPr lang="tr-TR" sz="3200" b="1" dirty="0" err="1"/>
              <a:t>int</a:t>
            </a:r>
            <a:r>
              <a:rPr lang="tr-TR" sz="3200" b="1" dirty="0"/>
              <a:t>*</a:t>
            </a:r>
            <a:r>
              <a:rPr lang="tr-TR" sz="3200" dirty="0"/>
              <a:t> olur. </a:t>
            </a:r>
          </a:p>
          <a:p>
            <a:pPr marL="228600" indent="-228600">
              <a:buAutoNum type="arabicParenR"/>
            </a:pPr>
            <a:r>
              <a:rPr lang="tr-TR" sz="3200" dirty="0"/>
              <a:t>Fonksiyonun içindeki değişkenlerin başına </a:t>
            </a:r>
            <a:r>
              <a:rPr lang="tr-TR" sz="3200" b="1" dirty="0"/>
              <a:t>*</a:t>
            </a:r>
            <a:r>
              <a:rPr lang="tr-TR" sz="3200" dirty="0"/>
              <a:t> konulur</a:t>
            </a:r>
            <a:r>
              <a:rPr lang="tr-TR" sz="3200" i="1" dirty="0"/>
              <a:t>.</a:t>
            </a:r>
            <a:r>
              <a:rPr lang="tr-TR" sz="3200" dirty="0"/>
              <a:t>  </a:t>
            </a:r>
            <a:r>
              <a:rPr lang="tr-TR" i="1" dirty="0"/>
              <a:t>(karışıklık olmaması için değişken isimleri de </a:t>
            </a:r>
            <a:r>
              <a:rPr lang="tr-TR" i="1" dirty="0" err="1"/>
              <a:t>ptr</a:t>
            </a:r>
            <a:r>
              <a:rPr lang="tr-TR" i="1" dirty="0"/>
              <a:t> gibi isimler yapılabilir)</a:t>
            </a:r>
            <a:r>
              <a:rPr lang="tr-TR" sz="3500" i="1" dirty="0"/>
              <a:t> </a:t>
            </a:r>
            <a:endParaRPr lang="tr-TR" sz="3200" i="1" dirty="0"/>
          </a:p>
        </p:txBody>
      </p:sp>
      <p:sp>
        <p:nvSpPr>
          <p:cNvPr id="5" name="4 Yuvarlatılmış Dikdörtgen"/>
          <p:cNvSpPr/>
          <p:nvPr/>
        </p:nvSpPr>
        <p:spPr>
          <a:xfrm>
            <a:off x="2071670" y="4643446"/>
            <a:ext cx="4429156" cy="150019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Bu üç değişikliğin herhangi birini unutmadan kodunuza uyguladığınızda kolaylıkla fonksiyonlara değişkenler üzerinde değişim yetkisi verebilirsiniz.</a:t>
            </a: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Autofit/>
          </a:bodyPr>
          <a:lstStyle/>
          <a:p>
            <a:pPr lvl="0">
              <a:defRPr/>
            </a:pPr>
            <a:r>
              <a:rPr lang="tr-TR" sz="2800" b="1" dirty="0">
                <a:solidFill>
                  <a:schemeClr val="tx2">
                    <a:lumMod val="60000"/>
                    <a:lumOff val="40000"/>
                  </a:schemeClr>
                </a:solidFill>
              </a:rPr>
              <a:t>İşaretçilerin Fonksiyon ile Kullanımı</a:t>
            </a:r>
          </a:p>
        </p:txBody>
      </p:sp>
      <p:sp>
        <p:nvSpPr>
          <p:cNvPr id="3" name="Alt Başlık 2"/>
          <p:cNvSpPr>
            <a:spLocks noGrp="1"/>
          </p:cNvSpPr>
          <p:nvPr>
            <p:ph sz="quarter" idx="1"/>
          </p:nvPr>
        </p:nvSpPr>
        <p:spPr>
          <a:xfrm>
            <a:off x="5286380" y="1214422"/>
            <a:ext cx="2857520" cy="3214710"/>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en-US" sz="1100" b="1" dirty="0">
                <a:solidFill>
                  <a:srgbClr val="7F0055"/>
                </a:solidFill>
                <a:latin typeface="Consolas"/>
              </a:rPr>
              <a:t>void</a:t>
            </a:r>
            <a:r>
              <a:rPr lang="en-US" sz="1100" b="1" dirty="0">
                <a:solidFill>
                  <a:srgbClr val="000000"/>
                </a:solidFill>
                <a:latin typeface="Consolas"/>
              </a:rPr>
              <a:t> </a:t>
            </a:r>
            <a:r>
              <a:rPr lang="en-US" sz="1100" b="1" dirty="0" err="1">
                <a:solidFill>
                  <a:srgbClr val="000000"/>
                </a:solidFill>
                <a:latin typeface="Consolas"/>
              </a:rPr>
              <a:t>yaz</a:t>
            </a:r>
            <a:r>
              <a:rPr lang="en-US" sz="1100" b="1" dirty="0">
                <a:solidFill>
                  <a:srgbClr val="000000"/>
                </a:solidFill>
                <a:latin typeface="Consolas"/>
              </a:rPr>
              <a:t>(</a:t>
            </a:r>
            <a:r>
              <a:rPr lang="en-US" sz="1100" b="1" dirty="0" err="1">
                <a:solidFill>
                  <a:srgbClr val="7F0055"/>
                </a:solidFill>
                <a:latin typeface="Consolas"/>
              </a:rPr>
              <a:t>int</a:t>
            </a:r>
            <a:r>
              <a:rPr lang="en-US" sz="1100" b="1" dirty="0">
                <a:solidFill>
                  <a:srgbClr val="000000"/>
                </a:solidFill>
                <a:latin typeface="Consolas"/>
              </a:rPr>
              <a:t>*)</a:t>
            </a:r>
            <a:r>
              <a:rPr lang="tr-TR" sz="1100" b="1" dirty="0">
                <a:solidFill>
                  <a:srgbClr val="000000"/>
                </a:solidFill>
                <a:latin typeface="Consolas"/>
              </a:rPr>
              <a:t>;</a:t>
            </a:r>
            <a:endParaRPr lang="tr-TR" sz="1100" b="1" dirty="0">
              <a:solidFill>
                <a:srgbClr val="7F0055"/>
              </a:solidFill>
              <a:latin typeface="Consolas"/>
            </a:endParaRPr>
          </a:p>
          <a:p>
            <a:pPr algn="l">
              <a:buNone/>
            </a:pPr>
            <a:r>
              <a:rPr lang="en-US" sz="1100" b="1" dirty="0" err="1">
                <a:solidFill>
                  <a:srgbClr val="7F0055"/>
                </a:solidFill>
                <a:latin typeface="Consolas"/>
              </a:rPr>
              <a:t>int</a:t>
            </a:r>
            <a:r>
              <a:rPr lang="en-US" sz="1100" b="1" dirty="0">
                <a:solidFill>
                  <a:srgbClr val="000000"/>
                </a:solidFill>
                <a:latin typeface="Consolas"/>
              </a:rPr>
              <a:t> main()</a:t>
            </a:r>
            <a:endParaRPr lang="tr-TR" sz="1100" b="1" dirty="0">
              <a:solidFill>
                <a:srgbClr val="000000"/>
              </a:solidFill>
              <a:latin typeface="Consolas"/>
            </a:endParaRPr>
          </a:p>
          <a:p>
            <a:pPr algn="l">
              <a:buNone/>
            </a:pPr>
            <a:r>
              <a:rPr lang="en-US" sz="1100" b="1" dirty="0">
                <a:solidFill>
                  <a:srgbClr val="000000"/>
                </a:solidFill>
                <a:latin typeface="Consolas"/>
              </a:rPr>
              <a:t>{</a:t>
            </a:r>
          </a:p>
          <a:p>
            <a:pPr algn="l">
              <a:buNone/>
            </a:pPr>
            <a:r>
              <a:rPr lang="tr-TR" sz="1100" dirty="0">
                <a:latin typeface="Consolas"/>
              </a:rPr>
              <a:t>      </a:t>
            </a:r>
            <a:r>
              <a:rPr lang="en-US" sz="1100" b="1" dirty="0" err="1">
                <a:solidFill>
                  <a:srgbClr val="7F0055"/>
                </a:solidFill>
                <a:latin typeface="Consolas"/>
              </a:rPr>
              <a:t>int</a:t>
            </a:r>
            <a:r>
              <a:rPr lang="en-US" sz="1100" b="1" dirty="0">
                <a:solidFill>
                  <a:srgbClr val="000000"/>
                </a:solidFill>
                <a:latin typeface="Consolas"/>
              </a:rPr>
              <a:t> </a:t>
            </a:r>
            <a:r>
              <a:rPr lang="en-US" sz="1100" b="1" dirty="0" err="1">
                <a:solidFill>
                  <a:srgbClr val="000000"/>
                </a:solidFill>
                <a:latin typeface="Consolas"/>
              </a:rPr>
              <a:t>sayi</a:t>
            </a:r>
            <a:r>
              <a:rPr lang="en-US" sz="1100" b="1" dirty="0">
                <a:solidFill>
                  <a:srgbClr val="000000"/>
                </a:solidFill>
                <a:latin typeface="Consolas"/>
              </a:rPr>
              <a:t> = 4;</a:t>
            </a:r>
          </a:p>
          <a:p>
            <a:pPr algn="l">
              <a:buNone/>
            </a:pPr>
            <a:r>
              <a:rPr lang="tr-TR" sz="1100" dirty="0">
                <a:solidFill>
                  <a:srgbClr val="000000"/>
                </a:solidFill>
                <a:latin typeface="Consolas"/>
              </a:rPr>
              <a:t>      </a:t>
            </a:r>
            <a:r>
              <a:rPr lang="en-US" sz="1100" dirty="0" err="1">
                <a:solidFill>
                  <a:srgbClr val="000000"/>
                </a:solidFill>
                <a:latin typeface="Consolas"/>
              </a:rPr>
              <a:t>yaz</a:t>
            </a:r>
            <a:r>
              <a:rPr lang="en-US" sz="1100" dirty="0">
                <a:solidFill>
                  <a:srgbClr val="000000"/>
                </a:solidFill>
                <a:latin typeface="Consolas"/>
              </a:rPr>
              <a:t>(&amp;</a:t>
            </a:r>
            <a:r>
              <a:rPr lang="en-US" sz="1100" dirty="0" err="1">
                <a:solidFill>
                  <a:srgbClr val="000000"/>
                </a:solidFill>
                <a:latin typeface="Consolas"/>
              </a:rPr>
              <a:t>sayi</a:t>
            </a:r>
            <a:r>
              <a:rPr lang="en-US" sz="1100" dirty="0">
                <a:solidFill>
                  <a:srgbClr val="000000"/>
                </a:solidFill>
                <a:latin typeface="Consolas"/>
              </a:rPr>
              <a:t>);</a:t>
            </a:r>
          </a:p>
          <a:p>
            <a:pPr algn="l">
              <a:buNone/>
            </a:pPr>
            <a:r>
              <a:rPr lang="tr-TR" sz="1100" b="1" dirty="0">
                <a:solidFill>
                  <a:srgbClr val="642880"/>
                </a:solidFill>
                <a:latin typeface="Consolas"/>
              </a:rPr>
              <a:t>      </a:t>
            </a:r>
            <a:r>
              <a:rPr lang="en-US" sz="1100" b="1" dirty="0" err="1">
                <a:solidFill>
                  <a:srgbClr val="642880"/>
                </a:solidFill>
                <a:latin typeface="Consolas"/>
              </a:rPr>
              <a:t>printf</a:t>
            </a:r>
            <a:r>
              <a:rPr lang="en-US" sz="1100" b="1" dirty="0">
                <a:solidFill>
                  <a:srgbClr val="000000"/>
                </a:solidFill>
                <a:latin typeface="Consolas"/>
              </a:rPr>
              <a:t>(</a:t>
            </a:r>
            <a:r>
              <a:rPr lang="en-US" sz="1100" b="1" dirty="0">
                <a:solidFill>
                  <a:srgbClr val="2A00FF"/>
                </a:solidFill>
                <a:latin typeface="Consolas"/>
              </a:rPr>
              <a:t>"%d\n"</a:t>
            </a:r>
            <a:r>
              <a:rPr lang="en-US" sz="1100" b="1" dirty="0">
                <a:solidFill>
                  <a:srgbClr val="000000"/>
                </a:solidFill>
                <a:latin typeface="Consolas"/>
              </a:rPr>
              <a:t>, </a:t>
            </a:r>
            <a:r>
              <a:rPr lang="en-US" sz="1100" b="1" dirty="0" err="1">
                <a:solidFill>
                  <a:srgbClr val="000000"/>
                </a:solidFill>
                <a:latin typeface="Consolas"/>
              </a:rPr>
              <a:t>sayi</a:t>
            </a:r>
            <a:r>
              <a:rPr lang="en-US" sz="1100" b="1" dirty="0">
                <a:solidFill>
                  <a:srgbClr val="000000"/>
                </a:solidFill>
                <a:latin typeface="Consolas"/>
              </a:rPr>
              <a:t>);</a:t>
            </a:r>
            <a:endParaRPr lang="tr-TR" sz="1100" b="1" dirty="0">
              <a:solidFill>
                <a:srgbClr val="000000"/>
              </a:solidFill>
              <a:latin typeface="Consolas"/>
            </a:endParaRPr>
          </a:p>
          <a:p>
            <a:pPr algn="l">
              <a:buNone/>
            </a:pPr>
            <a:r>
              <a:rPr lang="tr-TR" sz="1100" dirty="0">
                <a:solidFill>
                  <a:srgbClr val="000000"/>
                </a:solidFill>
                <a:latin typeface="Consolas"/>
              </a:rPr>
              <a:t>      </a:t>
            </a:r>
            <a:r>
              <a:rPr lang="en-US" sz="1100" dirty="0">
                <a:solidFill>
                  <a:srgbClr val="000000"/>
                </a:solidFill>
                <a:latin typeface="Consolas"/>
              </a:rPr>
              <a:t>return 0;</a:t>
            </a:r>
            <a:endParaRPr lang="tr-TR" sz="1100" dirty="0">
              <a:solidFill>
                <a:srgbClr val="000000"/>
              </a:solidFill>
              <a:latin typeface="Consolas"/>
            </a:endParaRPr>
          </a:p>
          <a:p>
            <a:pPr algn="l">
              <a:buNone/>
            </a:pPr>
            <a:r>
              <a:rPr lang="tr-TR" sz="1100" b="1" dirty="0">
                <a:solidFill>
                  <a:srgbClr val="000000"/>
                </a:solidFill>
                <a:latin typeface="Consolas"/>
              </a:rPr>
              <a:t>}</a:t>
            </a:r>
          </a:p>
          <a:p>
            <a:pPr>
              <a:buNone/>
            </a:pPr>
            <a:r>
              <a:rPr lang="en-US" sz="1100" b="1" dirty="0">
                <a:solidFill>
                  <a:srgbClr val="7F0055"/>
                </a:solidFill>
                <a:latin typeface="Consolas"/>
              </a:rPr>
              <a:t>void</a:t>
            </a:r>
            <a:r>
              <a:rPr lang="en-US" sz="1100" b="1" dirty="0">
                <a:solidFill>
                  <a:srgbClr val="000000"/>
                </a:solidFill>
                <a:latin typeface="Consolas"/>
              </a:rPr>
              <a:t> </a:t>
            </a:r>
            <a:r>
              <a:rPr lang="en-US" sz="1100" b="1" dirty="0" err="1">
                <a:solidFill>
                  <a:srgbClr val="000000"/>
                </a:solidFill>
                <a:latin typeface="Consolas"/>
              </a:rPr>
              <a:t>yaz</a:t>
            </a:r>
            <a:r>
              <a:rPr lang="en-US" sz="1100" b="1" dirty="0">
                <a:solidFill>
                  <a:srgbClr val="000000"/>
                </a:solidFill>
                <a:latin typeface="Consolas"/>
              </a:rPr>
              <a:t>(</a:t>
            </a:r>
            <a:r>
              <a:rPr lang="en-US" sz="1100" b="1" dirty="0" err="1">
                <a:solidFill>
                  <a:srgbClr val="7F0055"/>
                </a:solidFill>
                <a:latin typeface="Consolas"/>
              </a:rPr>
              <a:t>int</a:t>
            </a:r>
            <a:r>
              <a:rPr lang="en-US" sz="1100" b="1" dirty="0">
                <a:solidFill>
                  <a:srgbClr val="000000"/>
                </a:solidFill>
                <a:latin typeface="Consolas"/>
              </a:rPr>
              <a:t>*</a:t>
            </a:r>
            <a:r>
              <a:rPr lang="tr-TR" sz="1100" b="1" dirty="0">
                <a:solidFill>
                  <a:srgbClr val="000000"/>
                </a:solidFill>
                <a:latin typeface="Consolas"/>
              </a:rPr>
              <a:t>  </a:t>
            </a:r>
            <a:r>
              <a:rPr lang="en-US" sz="1100" b="1" dirty="0" err="1">
                <a:solidFill>
                  <a:srgbClr val="000000"/>
                </a:solidFill>
                <a:latin typeface="Consolas"/>
              </a:rPr>
              <a:t>ptr</a:t>
            </a:r>
            <a:r>
              <a:rPr lang="en-US" sz="1100" b="1" dirty="0">
                <a:solidFill>
                  <a:srgbClr val="000000"/>
                </a:solidFill>
                <a:latin typeface="Consolas"/>
              </a:rPr>
              <a:t>)</a:t>
            </a:r>
            <a:endParaRPr lang="tr-TR" sz="1100" b="1" dirty="0">
              <a:solidFill>
                <a:srgbClr val="000000"/>
              </a:solidFill>
              <a:latin typeface="Consolas"/>
            </a:endParaRPr>
          </a:p>
          <a:p>
            <a:pPr>
              <a:buNone/>
            </a:pPr>
            <a:r>
              <a:rPr lang="en-US" sz="1100" b="1" dirty="0">
                <a:solidFill>
                  <a:srgbClr val="000000"/>
                </a:solidFill>
                <a:latin typeface="Consolas"/>
              </a:rPr>
              <a:t>{</a:t>
            </a:r>
          </a:p>
          <a:p>
            <a:pPr>
              <a:buNone/>
            </a:pPr>
            <a:r>
              <a:rPr lang="tr-TR" sz="1100" dirty="0">
                <a:solidFill>
                  <a:srgbClr val="000000"/>
                </a:solidFill>
                <a:latin typeface="Consolas"/>
              </a:rPr>
              <a:t>      </a:t>
            </a:r>
            <a:r>
              <a:rPr lang="en-US" sz="1100" dirty="0">
                <a:solidFill>
                  <a:srgbClr val="000000"/>
                </a:solidFill>
                <a:latin typeface="Consolas"/>
              </a:rPr>
              <a:t>*</a:t>
            </a:r>
            <a:r>
              <a:rPr lang="en-US" sz="1100" dirty="0" err="1">
                <a:solidFill>
                  <a:srgbClr val="000000"/>
                </a:solidFill>
                <a:latin typeface="Consolas"/>
              </a:rPr>
              <a:t>ptr</a:t>
            </a:r>
            <a:r>
              <a:rPr lang="en-US" sz="1100" dirty="0">
                <a:solidFill>
                  <a:srgbClr val="000000"/>
                </a:solidFill>
                <a:latin typeface="Consolas"/>
              </a:rPr>
              <a:t> = *</a:t>
            </a:r>
            <a:r>
              <a:rPr lang="en-US" sz="1100" dirty="0" err="1">
                <a:solidFill>
                  <a:srgbClr val="000000"/>
                </a:solidFill>
                <a:latin typeface="Consolas"/>
              </a:rPr>
              <a:t>ptr</a:t>
            </a:r>
            <a:r>
              <a:rPr lang="en-US" sz="1100" dirty="0">
                <a:solidFill>
                  <a:srgbClr val="000000"/>
                </a:solidFill>
                <a:latin typeface="Consolas"/>
              </a:rPr>
              <a:t> + 1;</a:t>
            </a:r>
          </a:p>
          <a:p>
            <a:pPr>
              <a:buNone/>
            </a:pPr>
            <a:r>
              <a:rPr lang="tr-TR" sz="1100" b="1" dirty="0">
                <a:solidFill>
                  <a:srgbClr val="642880"/>
                </a:solidFill>
                <a:latin typeface="Consolas"/>
              </a:rPr>
              <a:t>      </a:t>
            </a:r>
            <a:r>
              <a:rPr lang="en-US" sz="1100" b="1" dirty="0" err="1">
                <a:solidFill>
                  <a:srgbClr val="642880"/>
                </a:solidFill>
                <a:latin typeface="Consolas"/>
              </a:rPr>
              <a:t>printf</a:t>
            </a:r>
            <a:r>
              <a:rPr lang="en-US" sz="1100" b="1" dirty="0">
                <a:solidFill>
                  <a:srgbClr val="000000"/>
                </a:solidFill>
                <a:latin typeface="Consolas"/>
              </a:rPr>
              <a:t>(</a:t>
            </a:r>
            <a:r>
              <a:rPr lang="en-US" sz="1100" b="1" dirty="0">
                <a:solidFill>
                  <a:srgbClr val="2A00FF"/>
                </a:solidFill>
                <a:latin typeface="Consolas"/>
              </a:rPr>
              <a:t>"%d\n"</a:t>
            </a:r>
            <a:r>
              <a:rPr lang="en-US" sz="1100" b="1" dirty="0">
                <a:solidFill>
                  <a:srgbClr val="000000"/>
                </a:solidFill>
                <a:latin typeface="Consolas"/>
              </a:rPr>
              <a:t>, *</a:t>
            </a:r>
            <a:r>
              <a:rPr lang="en-US" sz="1100" b="1" dirty="0" err="1">
                <a:solidFill>
                  <a:srgbClr val="000000"/>
                </a:solidFill>
                <a:latin typeface="Consolas"/>
              </a:rPr>
              <a:t>ptr</a:t>
            </a:r>
            <a:r>
              <a:rPr lang="en-US" sz="1100" b="1" dirty="0">
                <a:solidFill>
                  <a:srgbClr val="000000"/>
                </a:solidFill>
                <a:latin typeface="Consolas"/>
              </a:rPr>
              <a:t>);</a:t>
            </a:r>
          </a:p>
          <a:p>
            <a:pPr>
              <a:buNone/>
            </a:pPr>
            <a:r>
              <a:rPr lang="en-US" sz="1100" dirty="0">
                <a:solidFill>
                  <a:srgbClr val="000000"/>
                </a:solidFill>
                <a:latin typeface="Consolas"/>
              </a:rPr>
              <a:t>}</a:t>
            </a:r>
            <a:endParaRPr lang="tr-TR" sz="1100" dirty="0">
              <a:solidFill>
                <a:srgbClr val="000000"/>
              </a:solidFill>
              <a:latin typeface="Consolas"/>
            </a:endParaRPr>
          </a:p>
          <a:p>
            <a:pPr algn="l">
              <a:buNone/>
            </a:pPr>
            <a:endParaRPr lang="tr-TR" sz="1100" b="1" dirty="0">
              <a:solidFill>
                <a:srgbClr val="000000"/>
              </a:solidFill>
              <a:latin typeface="Consolas"/>
            </a:endParaRPr>
          </a:p>
          <a:p>
            <a:pPr algn="l"/>
            <a:endParaRPr lang="tr-TR" sz="1100" dirty="0">
              <a:solidFill>
                <a:srgbClr val="000000"/>
              </a:solidFill>
              <a:latin typeface="Consolas"/>
            </a:endParaRPr>
          </a:p>
          <a:p>
            <a:pPr algn="l"/>
            <a:endParaRPr lang="tr-TR" sz="1200" dirty="0">
              <a:solidFill>
                <a:srgbClr val="000000"/>
              </a:solidFill>
              <a:latin typeface="Consolas"/>
            </a:endParaRPr>
          </a:p>
        </p:txBody>
      </p:sp>
      <p:sp>
        <p:nvSpPr>
          <p:cNvPr id="4" name="3 Dikdörtgen"/>
          <p:cNvSpPr/>
          <p:nvPr/>
        </p:nvSpPr>
        <p:spPr>
          <a:xfrm>
            <a:off x="7429520" y="4643446"/>
            <a:ext cx="1384300"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b="1" dirty="0">
                <a:solidFill>
                  <a:srgbClr val="000000"/>
                </a:solidFill>
                <a:latin typeface="Consolas"/>
              </a:rPr>
              <a:t>Çıktı:</a:t>
            </a:r>
          </a:p>
          <a:p>
            <a:r>
              <a:rPr lang="en-US" dirty="0">
                <a:solidFill>
                  <a:srgbClr val="000000"/>
                </a:solidFill>
                <a:latin typeface="Consolas"/>
              </a:rPr>
              <a:t>5</a:t>
            </a:r>
          </a:p>
          <a:p>
            <a:r>
              <a:rPr lang="en-US" dirty="0">
                <a:solidFill>
                  <a:srgbClr val="000000"/>
                </a:solidFill>
                <a:latin typeface="Consolas"/>
              </a:rPr>
              <a:t>5</a:t>
            </a:r>
            <a:endParaRPr lang="tr-TR" dirty="0"/>
          </a:p>
        </p:txBody>
      </p:sp>
      <p:sp>
        <p:nvSpPr>
          <p:cNvPr id="5" name="4 Dikdörtgen"/>
          <p:cNvSpPr/>
          <p:nvPr/>
        </p:nvSpPr>
        <p:spPr>
          <a:xfrm>
            <a:off x="214282" y="5643578"/>
            <a:ext cx="8329642" cy="646331"/>
          </a:xfrm>
          <a:prstGeom prst="rect">
            <a:avLst/>
          </a:prstGeom>
        </p:spPr>
        <p:txBody>
          <a:bodyPr wrap="square">
            <a:spAutoFit/>
          </a:bodyPr>
          <a:lstStyle/>
          <a:p>
            <a:r>
              <a:rPr lang="tr-TR" sz="1200" dirty="0">
                <a:solidFill>
                  <a:srgbClr val="000000"/>
                </a:solidFill>
              </a:rPr>
              <a:t>Bu örnekte yaz fonksiyonu parametre olarak bu sefer bir işaretçi almaktadır. Fonksiyon çağrılırken de fonksiyona değişkenin kendisi değil, adresi gönderilmektedir (&amp; sembolünü hatırlayın). Bu durumda fonksiyon içerisinde adres üzerindeki değerde bir değişiklik yapılmıştır ve bu adres parametrenin gerçek adresi olduğundan fonksiyondan çıkıldıktan sonra da yapılan değişiklik kalıcı olmuştur.</a:t>
            </a:r>
            <a:endParaRPr lang="tr-TR" sz="1200" dirty="0"/>
          </a:p>
        </p:txBody>
      </p:sp>
      <p:sp>
        <p:nvSpPr>
          <p:cNvPr id="7" name="6 Dikdörtgen"/>
          <p:cNvSpPr/>
          <p:nvPr/>
        </p:nvSpPr>
        <p:spPr>
          <a:xfrm>
            <a:off x="2428860" y="4643446"/>
            <a:ext cx="4286280" cy="9286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tr-TR" sz="1400" dirty="0"/>
              <a:t>3 noktada değişiklik yapılır: </a:t>
            </a:r>
          </a:p>
          <a:p>
            <a:pPr marL="228600" indent="-228600">
              <a:buFontTx/>
              <a:buAutoNum type="arabicParenR"/>
            </a:pPr>
            <a:r>
              <a:rPr lang="tr-TR" sz="1400" dirty="0" err="1"/>
              <a:t>main’de</a:t>
            </a:r>
            <a:r>
              <a:rPr lang="tr-TR" sz="1400" dirty="0"/>
              <a:t> fonksiyona </a:t>
            </a:r>
            <a:r>
              <a:rPr lang="tr-TR" sz="1400" dirty="0" err="1"/>
              <a:t>int</a:t>
            </a:r>
            <a:r>
              <a:rPr lang="tr-TR" sz="1400" dirty="0"/>
              <a:t> değil adresi gönderildi.</a:t>
            </a:r>
          </a:p>
          <a:p>
            <a:pPr marL="228600" indent="-228600">
              <a:buAutoNum type="arabicParenR"/>
            </a:pPr>
            <a:r>
              <a:rPr lang="tr-TR" sz="1400" dirty="0"/>
              <a:t>Fonksiyon girdisi </a:t>
            </a:r>
            <a:r>
              <a:rPr lang="tr-TR" sz="1400" dirty="0" err="1"/>
              <a:t>int</a:t>
            </a:r>
            <a:r>
              <a:rPr lang="tr-TR" sz="1400" dirty="0"/>
              <a:t> idi, </a:t>
            </a:r>
            <a:r>
              <a:rPr lang="tr-TR" sz="1400" dirty="0" err="1"/>
              <a:t>int</a:t>
            </a:r>
            <a:r>
              <a:rPr lang="tr-TR" sz="1400" dirty="0"/>
              <a:t>* oldu. </a:t>
            </a:r>
          </a:p>
          <a:p>
            <a:pPr marL="228600" indent="-228600">
              <a:buAutoNum type="arabicParenR"/>
            </a:pPr>
            <a:r>
              <a:rPr lang="tr-TR" sz="1400" dirty="0"/>
              <a:t>Fonksiyonun içindeki değişkenler yerine *'</a:t>
            </a:r>
            <a:r>
              <a:rPr lang="tr-TR" sz="1400" dirty="0" err="1"/>
              <a:t>lılar</a:t>
            </a:r>
            <a:r>
              <a:rPr lang="tr-TR" sz="1400" dirty="0"/>
              <a:t> geldi. </a:t>
            </a:r>
          </a:p>
        </p:txBody>
      </p:sp>
      <p:sp>
        <p:nvSpPr>
          <p:cNvPr id="8" name="Alt Başlık 2"/>
          <p:cNvSpPr txBox="1">
            <a:spLocks/>
          </p:cNvSpPr>
          <p:nvPr/>
        </p:nvSpPr>
        <p:spPr>
          <a:xfrm>
            <a:off x="1000100" y="1214422"/>
            <a:ext cx="3071834" cy="3214710"/>
          </a:xfrm>
          <a:prstGeom prst="rect">
            <a:avLst/>
          </a:prstGeom>
        </p:spPr>
        <p:style>
          <a:lnRef idx="2">
            <a:schemeClr val="accent1"/>
          </a:lnRef>
          <a:fillRef idx="1">
            <a:schemeClr val="lt1"/>
          </a:fillRef>
          <a:effectRef idx="0">
            <a:schemeClr val="accent1"/>
          </a:effectRef>
          <a:fontRef idx="minor">
            <a:schemeClr val="dk1"/>
          </a:fontRef>
        </p:style>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1100" b="1" i="0" u="none" strike="noStrike" kern="1200" cap="none" spc="0" normalizeH="0" baseline="0" noProof="0" dirty="0">
                <a:ln>
                  <a:noFill/>
                </a:ln>
                <a:solidFill>
                  <a:srgbClr val="7F0055"/>
                </a:solidFill>
                <a:effectLst/>
                <a:uLnTx/>
                <a:uFillTx/>
                <a:latin typeface="Consolas"/>
                <a:ea typeface="+mn-ea"/>
                <a:cs typeface="+mn-cs"/>
              </a:rPr>
              <a:t>void</a:t>
            </a:r>
            <a:r>
              <a:rPr kumimoji="0" lang="en-US" sz="1100" b="1" i="0" u="none" strike="noStrike" kern="1200" cap="none" spc="0" normalizeH="0" baseline="0" noProof="0" dirty="0">
                <a:ln>
                  <a:noFill/>
                </a:ln>
                <a:solidFill>
                  <a:srgbClr val="000000"/>
                </a:solidFill>
                <a:effectLst/>
                <a:uLnTx/>
                <a:uFillTx/>
                <a:latin typeface="Consolas"/>
                <a:ea typeface="+mn-ea"/>
                <a:cs typeface="+mn-cs"/>
              </a:rPr>
              <a:t> </a:t>
            </a:r>
            <a:r>
              <a:rPr kumimoji="0" lang="en-US" sz="1100" b="1" i="0" u="none" strike="noStrike" kern="1200" cap="none" spc="0" normalizeH="0" baseline="0" noProof="0" dirty="0" err="1">
                <a:ln>
                  <a:noFill/>
                </a:ln>
                <a:solidFill>
                  <a:srgbClr val="000000"/>
                </a:solidFill>
                <a:effectLst/>
                <a:uLnTx/>
                <a:uFillTx/>
                <a:latin typeface="Consolas"/>
                <a:ea typeface="+mn-ea"/>
                <a:cs typeface="+mn-cs"/>
              </a:rPr>
              <a:t>yaz</a:t>
            </a:r>
            <a:r>
              <a:rPr kumimoji="0" lang="en-US" sz="1100" b="1" i="0" u="none" strike="noStrike" kern="1200" cap="none" spc="0" normalizeH="0" baseline="0" noProof="0" dirty="0">
                <a:ln>
                  <a:noFill/>
                </a:ln>
                <a:solidFill>
                  <a:srgbClr val="000000"/>
                </a:solidFill>
                <a:effectLst/>
                <a:uLnTx/>
                <a:uFillTx/>
                <a:latin typeface="Consolas"/>
                <a:ea typeface="+mn-ea"/>
                <a:cs typeface="+mn-cs"/>
              </a:rPr>
              <a:t>(</a:t>
            </a:r>
            <a:r>
              <a:rPr kumimoji="0" lang="en-US" sz="1100" b="1" i="0" u="none" strike="noStrike" kern="1200" cap="none" spc="0" normalizeH="0" baseline="0" noProof="0" dirty="0" err="1">
                <a:ln>
                  <a:noFill/>
                </a:ln>
                <a:solidFill>
                  <a:srgbClr val="7F0055"/>
                </a:solidFill>
                <a:effectLst/>
                <a:uLnTx/>
                <a:uFillTx/>
                <a:latin typeface="Consolas"/>
                <a:ea typeface="+mn-ea"/>
                <a:cs typeface="+mn-cs"/>
              </a:rPr>
              <a:t>int</a:t>
            </a:r>
            <a:r>
              <a:rPr kumimoji="0" lang="en-US" sz="1100" b="1" i="0" u="none" strike="noStrike" kern="1200" cap="none" spc="0" normalizeH="0" baseline="0" noProof="0" dirty="0">
                <a:ln>
                  <a:noFill/>
                </a:ln>
                <a:solidFill>
                  <a:srgbClr val="000000"/>
                </a:solidFill>
                <a:effectLst/>
                <a:uLnTx/>
                <a:uFillTx/>
                <a:latin typeface="Consolas"/>
                <a:ea typeface="+mn-ea"/>
                <a:cs typeface="+mn-cs"/>
              </a:rPr>
              <a:t>)</a:t>
            </a:r>
            <a:r>
              <a:rPr kumimoji="0" lang="tr-TR" sz="1100" b="1" i="0" u="none" strike="noStrike" kern="1200" cap="none" spc="0" normalizeH="0" baseline="0" noProof="0" dirty="0">
                <a:ln>
                  <a:noFill/>
                </a:ln>
                <a:solidFill>
                  <a:srgbClr val="000000"/>
                </a:solidFill>
                <a:effectLst/>
                <a:uLnTx/>
                <a:uFillTx/>
                <a:latin typeface="Consolas"/>
                <a:ea typeface="+mn-ea"/>
                <a:cs typeface="+mn-cs"/>
              </a:rPr>
              <a:t>;</a:t>
            </a:r>
            <a:endParaRPr kumimoji="0" lang="tr-TR" sz="1100" b="1" i="0" u="none" strike="noStrike" kern="1200" cap="none" spc="0" normalizeH="0" baseline="0" noProof="0" dirty="0">
              <a:ln>
                <a:noFill/>
              </a:ln>
              <a:solidFill>
                <a:srgbClr val="7F0055"/>
              </a:solidFill>
              <a:effectLst/>
              <a:uLnTx/>
              <a:uFillTx/>
              <a:latin typeface="Consolas"/>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1100" b="1" i="0" u="none" strike="noStrike" kern="1200" cap="none" spc="0" normalizeH="0" baseline="0" noProof="0" dirty="0" err="1">
                <a:ln>
                  <a:noFill/>
                </a:ln>
                <a:solidFill>
                  <a:srgbClr val="7F0055"/>
                </a:solidFill>
                <a:effectLst/>
                <a:uLnTx/>
                <a:uFillTx/>
                <a:latin typeface="Consolas"/>
                <a:ea typeface="+mn-ea"/>
                <a:cs typeface="+mn-cs"/>
              </a:rPr>
              <a:t>int</a:t>
            </a:r>
            <a:r>
              <a:rPr kumimoji="0" lang="en-US" sz="1100" b="1" i="0" u="none" strike="noStrike" kern="1200" cap="none" spc="0" normalizeH="0" baseline="0" noProof="0" dirty="0">
                <a:ln>
                  <a:noFill/>
                </a:ln>
                <a:solidFill>
                  <a:srgbClr val="000000"/>
                </a:solidFill>
                <a:effectLst/>
                <a:uLnTx/>
                <a:uFillTx/>
                <a:latin typeface="Consolas"/>
                <a:ea typeface="+mn-ea"/>
                <a:cs typeface="+mn-cs"/>
              </a:rPr>
              <a:t> main()</a:t>
            </a:r>
            <a:endParaRPr kumimoji="0" lang="tr-TR" sz="1100" b="1" i="0" u="none" strike="noStrike" kern="1200" cap="none" spc="0" normalizeH="0" baseline="0" noProof="0" dirty="0">
              <a:ln>
                <a:noFill/>
              </a:ln>
              <a:solidFill>
                <a:srgbClr val="000000"/>
              </a:solidFill>
              <a:effectLst/>
              <a:uLnTx/>
              <a:uFillTx/>
              <a:latin typeface="Consolas"/>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1100" b="1" i="0" u="none" strike="noStrike" kern="1200" cap="none" spc="0" normalizeH="0" baseline="0" noProof="0" dirty="0">
                <a:ln>
                  <a:noFill/>
                </a:ln>
                <a:solidFill>
                  <a:srgbClr val="000000"/>
                </a:solidFill>
                <a:effectLst/>
                <a:uLnTx/>
                <a:uFillTx/>
                <a:latin typeface="Consolas"/>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100" b="0" i="0" u="none" strike="noStrike" kern="1200" cap="none" spc="0" normalizeH="0" baseline="0" noProof="0" dirty="0">
                <a:ln>
                  <a:noFill/>
                </a:ln>
                <a:solidFill>
                  <a:schemeClr val="dk1"/>
                </a:solidFill>
                <a:effectLst/>
                <a:uLnTx/>
                <a:uFillTx/>
                <a:latin typeface="Consolas"/>
                <a:ea typeface="+mn-ea"/>
                <a:cs typeface="+mn-cs"/>
              </a:rPr>
              <a:t>      </a:t>
            </a:r>
            <a:r>
              <a:rPr kumimoji="0" lang="en-US" sz="1100" b="1" i="0" u="none" strike="noStrike" kern="1200" cap="none" spc="0" normalizeH="0" baseline="0" noProof="0" dirty="0" err="1">
                <a:ln>
                  <a:noFill/>
                </a:ln>
                <a:solidFill>
                  <a:srgbClr val="7F0055"/>
                </a:solidFill>
                <a:effectLst/>
                <a:uLnTx/>
                <a:uFillTx/>
                <a:latin typeface="Consolas"/>
                <a:ea typeface="+mn-ea"/>
                <a:cs typeface="+mn-cs"/>
              </a:rPr>
              <a:t>int</a:t>
            </a:r>
            <a:r>
              <a:rPr kumimoji="0" lang="en-US" sz="1100" b="1" i="0" u="none" strike="noStrike" kern="1200" cap="none" spc="0" normalizeH="0" baseline="0" noProof="0" dirty="0">
                <a:ln>
                  <a:noFill/>
                </a:ln>
                <a:solidFill>
                  <a:srgbClr val="000000"/>
                </a:solidFill>
                <a:effectLst/>
                <a:uLnTx/>
                <a:uFillTx/>
                <a:latin typeface="Consolas"/>
                <a:ea typeface="+mn-ea"/>
                <a:cs typeface="+mn-cs"/>
              </a:rPr>
              <a:t> </a:t>
            </a:r>
            <a:r>
              <a:rPr kumimoji="0" lang="en-US" sz="1100" b="1" i="0" u="none" strike="noStrike" kern="1200" cap="none" spc="0" normalizeH="0" baseline="0" noProof="0" dirty="0" err="1">
                <a:ln>
                  <a:noFill/>
                </a:ln>
                <a:solidFill>
                  <a:srgbClr val="000000"/>
                </a:solidFill>
                <a:effectLst/>
                <a:uLnTx/>
                <a:uFillTx/>
                <a:latin typeface="Consolas"/>
                <a:ea typeface="+mn-ea"/>
                <a:cs typeface="+mn-cs"/>
              </a:rPr>
              <a:t>sayi</a:t>
            </a:r>
            <a:r>
              <a:rPr kumimoji="0" lang="en-US" sz="1100" b="1" i="0" u="none" strike="noStrike" kern="1200" cap="none" spc="0" normalizeH="0" baseline="0" noProof="0" dirty="0">
                <a:ln>
                  <a:noFill/>
                </a:ln>
                <a:solidFill>
                  <a:srgbClr val="000000"/>
                </a:solidFill>
                <a:effectLst/>
                <a:uLnTx/>
                <a:uFillTx/>
                <a:latin typeface="Consolas"/>
                <a:ea typeface="+mn-ea"/>
                <a:cs typeface="+mn-cs"/>
              </a:rPr>
              <a:t> = 4;</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100" b="0" i="0" u="none" strike="noStrike" kern="1200" cap="none" spc="0" normalizeH="0" baseline="0" noProof="0" dirty="0">
                <a:ln>
                  <a:noFill/>
                </a:ln>
                <a:solidFill>
                  <a:srgbClr val="000000"/>
                </a:solidFill>
                <a:effectLst/>
                <a:uLnTx/>
                <a:uFillTx/>
                <a:latin typeface="Consolas"/>
                <a:ea typeface="+mn-ea"/>
                <a:cs typeface="+mn-cs"/>
              </a:rPr>
              <a:t>      </a:t>
            </a:r>
            <a:r>
              <a:rPr kumimoji="0" lang="en-US" sz="1100" b="0" i="0" u="none" strike="noStrike" kern="1200" cap="none" spc="0" normalizeH="0" baseline="0" noProof="0" dirty="0" err="1">
                <a:ln>
                  <a:noFill/>
                </a:ln>
                <a:solidFill>
                  <a:srgbClr val="000000"/>
                </a:solidFill>
                <a:effectLst/>
                <a:uLnTx/>
                <a:uFillTx/>
                <a:latin typeface="Consolas"/>
                <a:ea typeface="+mn-ea"/>
                <a:cs typeface="+mn-cs"/>
              </a:rPr>
              <a:t>yaz</a:t>
            </a:r>
            <a:r>
              <a:rPr kumimoji="0" lang="en-US" sz="1100" b="0" i="0" u="none" strike="noStrike" kern="1200" cap="none" spc="0" normalizeH="0" baseline="0" noProof="0" dirty="0">
                <a:ln>
                  <a:noFill/>
                </a:ln>
                <a:solidFill>
                  <a:srgbClr val="000000"/>
                </a:solidFill>
                <a:effectLst/>
                <a:uLnTx/>
                <a:uFillTx/>
                <a:latin typeface="Consolas"/>
                <a:ea typeface="+mn-ea"/>
                <a:cs typeface="+mn-cs"/>
              </a:rPr>
              <a:t>(</a:t>
            </a:r>
            <a:r>
              <a:rPr kumimoji="0" lang="en-US" sz="1100" b="0" i="0" u="none" strike="noStrike" kern="1200" cap="none" spc="0" normalizeH="0" baseline="0" noProof="0" dirty="0" err="1">
                <a:ln>
                  <a:noFill/>
                </a:ln>
                <a:solidFill>
                  <a:srgbClr val="000000"/>
                </a:solidFill>
                <a:effectLst/>
                <a:uLnTx/>
                <a:uFillTx/>
                <a:latin typeface="Consolas"/>
                <a:ea typeface="+mn-ea"/>
                <a:cs typeface="+mn-cs"/>
              </a:rPr>
              <a:t>sayi</a:t>
            </a:r>
            <a:r>
              <a:rPr kumimoji="0" lang="en-US" sz="1100" b="0" i="0" u="none" strike="noStrike" kern="1200" cap="none" spc="0" normalizeH="0" baseline="0" noProof="0" dirty="0">
                <a:ln>
                  <a:noFill/>
                </a:ln>
                <a:solidFill>
                  <a:srgbClr val="000000"/>
                </a:solidFill>
                <a:effectLst/>
                <a:uLnTx/>
                <a:uFillTx/>
                <a:latin typeface="Consolas"/>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100" b="1" i="0" u="none" strike="noStrike" kern="1200" cap="none" spc="0" normalizeH="0" baseline="0" noProof="0" dirty="0">
                <a:ln>
                  <a:noFill/>
                </a:ln>
                <a:solidFill>
                  <a:srgbClr val="642880"/>
                </a:solidFill>
                <a:effectLst/>
                <a:uLnTx/>
                <a:uFillTx/>
                <a:latin typeface="Consolas"/>
                <a:ea typeface="+mn-ea"/>
                <a:cs typeface="+mn-cs"/>
              </a:rPr>
              <a:t>      </a:t>
            </a:r>
            <a:r>
              <a:rPr kumimoji="0" lang="en-US" sz="1100" b="1" i="0" u="none" strike="noStrike" kern="1200" cap="none" spc="0" normalizeH="0" baseline="0" noProof="0" dirty="0" err="1">
                <a:ln>
                  <a:noFill/>
                </a:ln>
                <a:solidFill>
                  <a:srgbClr val="642880"/>
                </a:solidFill>
                <a:effectLst/>
                <a:uLnTx/>
                <a:uFillTx/>
                <a:latin typeface="Consolas"/>
                <a:ea typeface="+mn-ea"/>
                <a:cs typeface="+mn-cs"/>
              </a:rPr>
              <a:t>printf</a:t>
            </a:r>
            <a:r>
              <a:rPr kumimoji="0" lang="en-US" sz="1100" b="1" i="0" u="none" strike="noStrike" kern="1200" cap="none" spc="0" normalizeH="0" baseline="0" noProof="0" dirty="0">
                <a:ln>
                  <a:noFill/>
                </a:ln>
                <a:solidFill>
                  <a:srgbClr val="000000"/>
                </a:solidFill>
                <a:effectLst/>
                <a:uLnTx/>
                <a:uFillTx/>
                <a:latin typeface="Consolas"/>
                <a:ea typeface="+mn-ea"/>
                <a:cs typeface="+mn-cs"/>
              </a:rPr>
              <a:t>(</a:t>
            </a:r>
            <a:r>
              <a:rPr kumimoji="0" lang="en-US" sz="1100" b="1" i="0" u="none" strike="noStrike" kern="1200" cap="none" spc="0" normalizeH="0" baseline="0" noProof="0" dirty="0">
                <a:ln>
                  <a:noFill/>
                </a:ln>
                <a:solidFill>
                  <a:srgbClr val="2A00FF"/>
                </a:solidFill>
                <a:effectLst/>
                <a:uLnTx/>
                <a:uFillTx/>
                <a:latin typeface="Consolas"/>
                <a:ea typeface="+mn-ea"/>
                <a:cs typeface="+mn-cs"/>
              </a:rPr>
              <a:t>"%d\n"</a:t>
            </a:r>
            <a:r>
              <a:rPr kumimoji="0" lang="en-US" sz="1100" b="1" i="0" u="none" strike="noStrike" kern="1200" cap="none" spc="0" normalizeH="0" baseline="0" noProof="0" dirty="0">
                <a:ln>
                  <a:noFill/>
                </a:ln>
                <a:solidFill>
                  <a:srgbClr val="000000"/>
                </a:solidFill>
                <a:effectLst/>
                <a:uLnTx/>
                <a:uFillTx/>
                <a:latin typeface="Consolas"/>
                <a:ea typeface="+mn-ea"/>
                <a:cs typeface="+mn-cs"/>
              </a:rPr>
              <a:t>, </a:t>
            </a:r>
            <a:r>
              <a:rPr kumimoji="0" lang="en-US" sz="1100" b="1" i="0" u="none" strike="noStrike" kern="1200" cap="none" spc="0" normalizeH="0" baseline="0" noProof="0" dirty="0" err="1">
                <a:ln>
                  <a:noFill/>
                </a:ln>
                <a:solidFill>
                  <a:srgbClr val="000000"/>
                </a:solidFill>
                <a:effectLst/>
                <a:uLnTx/>
                <a:uFillTx/>
                <a:latin typeface="Consolas"/>
                <a:ea typeface="+mn-ea"/>
                <a:cs typeface="+mn-cs"/>
              </a:rPr>
              <a:t>sayi</a:t>
            </a:r>
            <a:r>
              <a:rPr kumimoji="0" lang="en-US" sz="1100" b="1" i="0" u="none" strike="noStrike" kern="1200" cap="none" spc="0" normalizeH="0" baseline="0" noProof="0" dirty="0">
                <a:ln>
                  <a:noFill/>
                </a:ln>
                <a:solidFill>
                  <a:srgbClr val="000000"/>
                </a:solidFill>
                <a:effectLst/>
                <a:uLnTx/>
                <a:uFillTx/>
                <a:latin typeface="Consolas"/>
                <a:ea typeface="+mn-ea"/>
                <a:cs typeface="+mn-cs"/>
              </a:rPr>
              <a:t>);</a:t>
            </a:r>
            <a:endParaRPr kumimoji="0" lang="tr-TR" sz="1100" b="1" i="0" u="none" strike="noStrike" kern="1200" cap="none" spc="0" normalizeH="0" baseline="0" noProof="0" dirty="0">
              <a:ln>
                <a:noFill/>
              </a:ln>
              <a:solidFill>
                <a:srgbClr val="000000"/>
              </a:solidFill>
              <a:effectLst/>
              <a:uLnTx/>
              <a:uFillTx/>
              <a:latin typeface="Consolas"/>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100" b="1" i="0" u="none" strike="noStrike" kern="1200" cap="none" spc="0" normalizeH="0" baseline="0" noProof="0" dirty="0">
                <a:ln>
                  <a:noFill/>
                </a:ln>
                <a:solidFill>
                  <a:srgbClr val="000000"/>
                </a:solidFill>
                <a:effectLst/>
                <a:uLnTx/>
                <a:uFillTx/>
                <a:latin typeface="Consolas"/>
                <a:ea typeface="+mn-ea"/>
                <a:cs typeface="+mn-cs"/>
              </a:rPr>
              <a:t>      </a:t>
            </a:r>
            <a:r>
              <a:rPr lang="en-US" sz="1100" dirty="0">
                <a:solidFill>
                  <a:srgbClr val="000000"/>
                </a:solidFill>
                <a:latin typeface="Consolas"/>
              </a:rPr>
              <a:t>return 0;</a:t>
            </a:r>
            <a:endParaRPr lang="tr-TR" sz="1100" dirty="0">
              <a:solidFill>
                <a:srgbClr val="000000"/>
              </a:solidFill>
              <a:latin typeface="Consola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100" b="1" i="0" u="none" strike="noStrike" kern="1200" cap="none" spc="0" normalizeH="0" baseline="0" noProof="0" dirty="0">
                <a:ln>
                  <a:noFill/>
                </a:ln>
                <a:solidFill>
                  <a:srgbClr val="000000"/>
                </a:solidFill>
                <a:effectLst/>
                <a:uLnTx/>
                <a:uFillTx/>
                <a:latin typeface="Consolas"/>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1100" b="1" i="0" u="none" strike="noStrike" kern="1200" cap="none" spc="0" normalizeH="0" baseline="0" noProof="0" dirty="0">
                <a:ln>
                  <a:noFill/>
                </a:ln>
                <a:solidFill>
                  <a:srgbClr val="7F0055"/>
                </a:solidFill>
                <a:effectLst/>
                <a:uLnTx/>
                <a:uFillTx/>
                <a:latin typeface="Consolas"/>
                <a:ea typeface="+mn-ea"/>
                <a:cs typeface="+mn-cs"/>
              </a:rPr>
              <a:t>void</a:t>
            </a:r>
            <a:r>
              <a:rPr kumimoji="0" lang="en-US" sz="1100" b="1" i="0" u="none" strike="noStrike" kern="1200" cap="none" spc="0" normalizeH="0" baseline="0" noProof="0" dirty="0">
                <a:ln>
                  <a:noFill/>
                </a:ln>
                <a:solidFill>
                  <a:srgbClr val="000000"/>
                </a:solidFill>
                <a:effectLst/>
                <a:uLnTx/>
                <a:uFillTx/>
                <a:latin typeface="Consolas"/>
                <a:ea typeface="+mn-ea"/>
                <a:cs typeface="+mn-cs"/>
              </a:rPr>
              <a:t> </a:t>
            </a:r>
            <a:r>
              <a:rPr kumimoji="0" lang="en-US" sz="1100" b="1" i="0" u="none" strike="noStrike" kern="1200" cap="none" spc="0" normalizeH="0" baseline="0" noProof="0" dirty="0" err="1">
                <a:ln>
                  <a:noFill/>
                </a:ln>
                <a:solidFill>
                  <a:srgbClr val="000000"/>
                </a:solidFill>
                <a:effectLst/>
                <a:uLnTx/>
                <a:uFillTx/>
                <a:latin typeface="Consolas"/>
                <a:ea typeface="+mn-ea"/>
                <a:cs typeface="+mn-cs"/>
              </a:rPr>
              <a:t>yaz</a:t>
            </a:r>
            <a:r>
              <a:rPr kumimoji="0" lang="en-US" sz="1100" b="1" i="0" u="none" strike="noStrike" kern="1200" cap="none" spc="0" normalizeH="0" baseline="0" noProof="0" dirty="0">
                <a:ln>
                  <a:noFill/>
                </a:ln>
                <a:solidFill>
                  <a:srgbClr val="000000"/>
                </a:solidFill>
                <a:effectLst/>
                <a:uLnTx/>
                <a:uFillTx/>
                <a:latin typeface="Consolas"/>
                <a:ea typeface="+mn-ea"/>
                <a:cs typeface="+mn-cs"/>
              </a:rPr>
              <a:t>(</a:t>
            </a:r>
            <a:r>
              <a:rPr kumimoji="0" lang="en-US" sz="1100" b="1" i="0" u="none" strike="noStrike" kern="1200" cap="none" spc="0" normalizeH="0" baseline="0" noProof="0" dirty="0" err="1">
                <a:ln>
                  <a:noFill/>
                </a:ln>
                <a:solidFill>
                  <a:srgbClr val="7F0055"/>
                </a:solidFill>
                <a:effectLst/>
                <a:uLnTx/>
                <a:uFillTx/>
                <a:latin typeface="Consolas"/>
                <a:ea typeface="+mn-ea"/>
                <a:cs typeface="+mn-cs"/>
              </a:rPr>
              <a:t>int</a:t>
            </a:r>
            <a:r>
              <a:rPr kumimoji="0" lang="tr-TR" sz="1100" b="1" i="0" u="none" strike="noStrike" kern="1200" cap="none" spc="0" normalizeH="0" noProof="0" dirty="0">
                <a:ln>
                  <a:noFill/>
                </a:ln>
                <a:solidFill>
                  <a:srgbClr val="7F0055"/>
                </a:solidFill>
                <a:effectLst/>
                <a:uLnTx/>
                <a:uFillTx/>
                <a:latin typeface="Consolas"/>
                <a:ea typeface="+mn-ea"/>
                <a:cs typeface="+mn-cs"/>
              </a:rPr>
              <a:t> </a:t>
            </a:r>
            <a:r>
              <a:rPr kumimoji="0" lang="tr-TR" sz="1100" b="1" i="0" u="none" strike="noStrike" kern="1200" cap="none" spc="0" normalizeH="0" noProof="0" dirty="0" err="1">
                <a:ln>
                  <a:noFill/>
                </a:ln>
                <a:solidFill>
                  <a:srgbClr val="7F0055"/>
                </a:solidFill>
                <a:effectLst/>
                <a:uLnTx/>
                <a:uFillTx/>
                <a:latin typeface="Consolas"/>
                <a:ea typeface="+mn-ea"/>
                <a:cs typeface="+mn-cs"/>
              </a:rPr>
              <a:t>sayi</a:t>
            </a:r>
            <a:r>
              <a:rPr kumimoji="0" lang="en-US" sz="1100" b="1" i="0" u="none" strike="noStrike" kern="1200" cap="none" spc="0" normalizeH="0" baseline="0" noProof="0" dirty="0">
                <a:ln>
                  <a:noFill/>
                </a:ln>
                <a:solidFill>
                  <a:srgbClr val="000000"/>
                </a:solidFill>
                <a:effectLst/>
                <a:uLnTx/>
                <a:uFillTx/>
                <a:latin typeface="Consolas"/>
                <a:ea typeface="+mn-ea"/>
                <a:cs typeface="+mn-cs"/>
              </a:rPr>
              <a:t>)</a:t>
            </a:r>
            <a:endParaRPr kumimoji="0" lang="tr-TR" sz="1100" b="1" i="0" u="none" strike="noStrike" kern="1200" cap="none" spc="0" normalizeH="0" baseline="0" noProof="0" dirty="0">
              <a:ln>
                <a:noFill/>
              </a:ln>
              <a:solidFill>
                <a:srgbClr val="000000"/>
              </a:solidFill>
              <a:effectLst/>
              <a:uLnTx/>
              <a:uFillTx/>
              <a:latin typeface="Consolas"/>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1100" b="1" i="0" u="none" strike="noStrike" kern="1200" cap="none" spc="0" normalizeH="0" baseline="0" noProof="0" dirty="0">
                <a:ln>
                  <a:noFill/>
                </a:ln>
                <a:solidFill>
                  <a:srgbClr val="000000"/>
                </a:solidFill>
                <a:effectLst/>
                <a:uLnTx/>
                <a:uFillTx/>
                <a:latin typeface="Consolas"/>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100" b="0" i="0" u="none" strike="noStrike" kern="1200" cap="none" spc="0" normalizeH="0" baseline="0" noProof="0" dirty="0">
                <a:ln>
                  <a:noFill/>
                </a:ln>
                <a:solidFill>
                  <a:srgbClr val="000000"/>
                </a:solidFill>
                <a:effectLst/>
                <a:uLnTx/>
                <a:uFillTx/>
                <a:latin typeface="Consolas"/>
                <a:ea typeface="+mn-ea"/>
                <a:cs typeface="+mn-cs"/>
              </a:rPr>
              <a:t>      </a:t>
            </a:r>
            <a:r>
              <a:rPr lang="tr-TR" sz="1100" dirty="0" err="1">
                <a:solidFill>
                  <a:srgbClr val="000000"/>
                </a:solidFill>
                <a:latin typeface="Consolas"/>
              </a:rPr>
              <a:t>sayi</a:t>
            </a:r>
            <a:r>
              <a:rPr kumimoji="0" lang="en-US" sz="1100" b="0" i="0" u="none" strike="noStrike" kern="1200" cap="none" spc="0" normalizeH="0" baseline="0" noProof="0" dirty="0">
                <a:ln>
                  <a:noFill/>
                </a:ln>
                <a:solidFill>
                  <a:srgbClr val="000000"/>
                </a:solidFill>
                <a:effectLst/>
                <a:uLnTx/>
                <a:uFillTx/>
                <a:latin typeface="Consolas"/>
                <a:ea typeface="+mn-ea"/>
                <a:cs typeface="+mn-cs"/>
              </a:rPr>
              <a:t> = </a:t>
            </a:r>
            <a:r>
              <a:rPr kumimoji="0" lang="tr-TR" sz="1100" b="0" i="0" u="none" strike="noStrike" kern="1200" cap="none" spc="0" normalizeH="0" baseline="0" noProof="0" dirty="0" err="1">
                <a:ln>
                  <a:noFill/>
                </a:ln>
                <a:solidFill>
                  <a:srgbClr val="000000"/>
                </a:solidFill>
                <a:effectLst/>
                <a:uLnTx/>
                <a:uFillTx/>
                <a:latin typeface="Consolas"/>
                <a:ea typeface="+mn-ea"/>
                <a:cs typeface="+mn-cs"/>
              </a:rPr>
              <a:t>sayi</a:t>
            </a:r>
            <a:r>
              <a:rPr kumimoji="0" lang="tr-TR" sz="1100" b="0" i="0" u="none" strike="noStrike" kern="1200" cap="none" spc="0" normalizeH="0" baseline="0" noProof="0" dirty="0">
                <a:ln>
                  <a:noFill/>
                </a:ln>
                <a:solidFill>
                  <a:srgbClr val="000000"/>
                </a:solidFill>
                <a:effectLst/>
                <a:uLnTx/>
                <a:uFillTx/>
                <a:latin typeface="Consolas"/>
                <a:ea typeface="+mn-ea"/>
                <a:cs typeface="+mn-cs"/>
              </a:rPr>
              <a:t> </a:t>
            </a:r>
            <a:r>
              <a:rPr kumimoji="0" lang="en-US" sz="1100" b="0" i="0" u="none" strike="noStrike" kern="1200" cap="none" spc="0" normalizeH="0" baseline="0" noProof="0" dirty="0">
                <a:ln>
                  <a:noFill/>
                </a:ln>
                <a:solidFill>
                  <a:srgbClr val="000000"/>
                </a:solidFill>
                <a:effectLst/>
                <a:uLnTx/>
                <a:uFillTx/>
                <a:latin typeface="Consolas"/>
                <a:ea typeface="+mn-ea"/>
                <a:cs typeface="+mn-cs"/>
              </a:rPr>
              <a:t>+ 1;</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1100" b="1" i="0" u="none" strike="noStrike" kern="1200" cap="none" spc="0" normalizeH="0" baseline="0" noProof="0" dirty="0">
                <a:ln>
                  <a:noFill/>
                </a:ln>
                <a:solidFill>
                  <a:srgbClr val="642880"/>
                </a:solidFill>
                <a:effectLst/>
                <a:uLnTx/>
                <a:uFillTx/>
                <a:latin typeface="Consolas"/>
                <a:ea typeface="+mn-ea"/>
                <a:cs typeface="+mn-cs"/>
              </a:rPr>
              <a:t>      </a:t>
            </a:r>
            <a:r>
              <a:rPr kumimoji="0" lang="en-US" sz="1100" b="1" i="0" u="none" strike="noStrike" kern="1200" cap="none" spc="0" normalizeH="0" baseline="0" noProof="0" dirty="0" err="1">
                <a:ln>
                  <a:noFill/>
                </a:ln>
                <a:solidFill>
                  <a:srgbClr val="642880"/>
                </a:solidFill>
                <a:effectLst/>
                <a:uLnTx/>
                <a:uFillTx/>
                <a:latin typeface="Consolas"/>
                <a:ea typeface="+mn-ea"/>
                <a:cs typeface="+mn-cs"/>
              </a:rPr>
              <a:t>printf</a:t>
            </a:r>
            <a:r>
              <a:rPr kumimoji="0" lang="en-US" sz="1100" b="1" i="0" u="none" strike="noStrike" kern="1200" cap="none" spc="0" normalizeH="0" baseline="0" noProof="0" dirty="0">
                <a:ln>
                  <a:noFill/>
                </a:ln>
                <a:solidFill>
                  <a:srgbClr val="000000"/>
                </a:solidFill>
                <a:effectLst/>
                <a:uLnTx/>
                <a:uFillTx/>
                <a:latin typeface="Consolas"/>
                <a:ea typeface="+mn-ea"/>
                <a:cs typeface="+mn-cs"/>
              </a:rPr>
              <a:t>(</a:t>
            </a:r>
            <a:r>
              <a:rPr kumimoji="0" lang="en-US" sz="1100" b="1" i="0" u="none" strike="noStrike" kern="1200" cap="none" spc="0" normalizeH="0" baseline="0" noProof="0" dirty="0">
                <a:ln>
                  <a:noFill/>
                </a:ln>
                <a:solidFill>
                  <a:srgbClr val="2A00FF"/>
                </a:solidFill>
                <a:effectLst/>
                <a:uLnTx/>
                <a:uFillTx/>
                <a:latin typeface="Consolas"/>
                <a:ea typeface="+mn-ea"/>
                <a:cs typeface="+mn-cs"/>
              </a:rPr>
              <a:t>"%d\n"</a:t>
            </a:r>
            <a:r>
              <a:rPr kumimoji="0" lang="en-US" sz="1100" b="1" i="0" u="none" strike="noStrike" kern="1200" cap="none" spc="0" normalizeH="0" baseline="0" noProof="0" dirty="0">
                <a:ln>
                  <a:noFill/>
                </a:ln>
                <a:solidFill>
                  <a:srgbClr val="000000"/>
                </a:solidFill>
                <a:effectLst/>
                <a:uLnTx/>
                <a:uFillTx/>
                <a:latin typeface="Consolas"/>
                <a:ea typeface="+mn-ea"/>
                <a:cs typeface="+mn-cs"/>
              </a:rPr>
              <a:t>, </a:t>
            </a:r>
            <a:r>
              <a:rPr kumimoji="0" lang="tr-TR" sz="1100" b="1" i="0" u="none" strike="noStrike" kern="1200" cap="none" spc="0" normalizeH="0" baseline="0" noProof="0" dirty="0" err="1">
                <a:ln>
                  <a:noFill/>
                </a:ln>
                <a:solidFill>
                  <a:srgbClr val="000000"/>
                </a:solidFill>
                <a:effectLst/>
                <a:uLnTx/>
                <a:uFillTx/>
                <a:latin typeface="Consolas"/>
                <a:ea typeface="+mn-ea"/>
                <a:cs typeface="+mn-cs"/>
              </a:rPr>
              <a:t>sayi</a:t>
            </a:r>
            <a:r>
              <a:rPr kumimoji="0" lang="en-US" sz="1100" b="1" i="0" u="none" strike="noStrike" kern="1200" cap="none" spc="0" normalizeH="0" baseline="0" noProof="0" dirty="0">
                <a:ln>
                  <a:noFill/>
                </a:ln>
                <a:solidFill>
                  <a:srgbClr val="000000"/>
                </a:solidFill>
                <a:effectLst/>
                <a:uLnTx/>
                <a:uFillTx/>
                <a:latin typeface="Consolas"/>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1100" b="0" i="0" u="none" strike="noStrike" kern="1200" cap="none" spc="0" normalizeH="0" baseline="0" noProof="0" dirty="0">
                <a:ln>
                  <a:noFill/>
                </a:ln>
                <a:solidFill>
                  <a:srgbClr val="000000"/>
                </a:solidFill>
                <a:effectLst/>
                <a:uLnTx/>
                <a:uFillTx/>
                <a:latin typeface="Consolas"/>
                <a:ea typeface="+mn-ea"/>
                <a:cs typeface="+mn-cs"/>
              </a:rPr>
              <a:t>}</a:t>
            </a:r>
            <a:endParaRPr kumimoji="0" lang="tr-TR" sz="1100" b="0" i="0" u="none" strike="noStrike" kern="1200" cap="none" spc="0" normalizeH="0" baseline="0" noProof="0" dirty="0">
              <a:ln>
                <a:noFill/>
              </a:ln>
              <a:solidFill>
                <a:srgbClr val="000000"/>
              </a:solidFill>
              <a:effectLst/>
              <a:uLnTx/>
              <a:uFillTx/>
              <a:latin typeface="Consolas"/>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tr-TR" sz="1100" b="0" i="0" u="none" strike="noStrike" kern="1200" cap="none" spc="0" normalizeH="0" baseline="0" noProof="0" dirty="0">
              <a:ln>
                <a:noFill/>
              </a:ln>
              <a:solidFill>
                <a:srgbClr val="000000"/>
              </a:solidFill>
              <a:effectLst/>
              <a:uLnTx/>
              <a:uFillTx/>
              <a:latin typeface="Consolas"/>
              <a:ea typeface="+mn-ea"/>
              <a:cs typeface="+mn-cs"/>
            </a:endParaRPr>
          </a:p>
        </p:txBody>
      </p:sp>
      <p:sp>
        <p:nvSpPr>
          <p:cNvPr id="9" name="8 Dikdörtgen"/>
          <p:cNvSpPr/>
          <p:nvPr/>
        </p:nvSpPr>
        <p:spPr>
          <a:xfrm>
            <a:off x="571472" y="4643446"/>
            <a:ext cx="99060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tr-TR" b="1" dirty="0"/>
              <a:t>Çıktı:</a:t>
            </a:r>
          </a:p>
          <a:p>
            <a:pPr algn="just"/>
            <a:r>
              <a:rPr lang="tr-TR" dirty="0"/>
              <a:t>5</a:t>
            </a:r>
          </a:p>
          <a:p>
            <a:pPr algn="just"/>
            <a:r>
              <a:rPr lang="tr-TR" dirty="0"/>
              <a:t>4</a:t>
            </a:r>
          </a:p>
        </p:txBody>
      </p:sp>
      <p:sp>
        <p:nvSpPr>
          <p:cNvPr id="10" name="9 Sağ Ok"/>
          <p:cNvSpPr/>
          <p:nvPr/>
        </p:nvSpPr>
        <p:spPr>
          <a:xfrm>
            <a:off x="4214810" y="2714620"/>
            <a:ext cx="928694"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8226057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Autofit/>
          </a:bodyPr>
          <a:lstStyle/>
          <a:p>
            <a:r>
              <a:rPr lang="tr-TR" sz="2800" b="1" dirty="0">
                <a:solidFill>
                  <a:schemeClr val="tx2">
                    <a:lumMod val="60000"/>
                    <a:lumOff val="40000"/>
                  </a:schemeClr>
                </a:solidFill>
              </a:rPr>
              <a:t>İşaretçilerin Fonksiyon ile Kullanımı</a:t>
            </a:r>
          </a:p>
        </p:txBody>
      </p:sp>
      <p:sp>
        <p:nvSpPr>
          <p:cNvPr id="3" name="Alt Başlık 2"/>
          <p:cNvSpPr>
            <a:spLocks noGrp="1"/>
          </p:cNvSpPr>
          <p:nvPr>
            <p:ph sz="quarter" idx="1"/>
          </p:nvPr>
        </p:nvSpPr>
        <p:spPr>
          <a:xfrm>
            <a:off x="457200" y="1142984"/>
            <a:ext cx="8229600" cy="5353072"/>
          </a:xfrm>
        </p:spPr>
        <p:txBody>
          <a:bodyPr>
            <a:normAutofit fontScale="77500" lnSpcReduction="20000"/>
          </a:bodyPr>
          <a:lstStyle/>
          <a:p>
            <a:pPr algn="just"/>
            <a:endParaRPr lang="tr-TR" sz="1600" b="1" dirty="0">
              <a:solidFill>
                <a:schemeClr val="tx1"/>
              </a:solidFill>
            </a:endParaRPr>
          </a:p>
          <a:p>
            <a:pPr algn="just">
              <a:buNone/>
            </a:pPr>
            <a:r>
              <a:rPr lang="tr-TR" sz="2300" b="1" dirty="0"/>
              <a:t>#</a:t>
            </a:r>
            <a:r>
              <a:rPr lang="tr-TR" sz="2300" b="1" dirty="0" err="1"/>
              <a:t>include</a:t>
            </a:r>
            <a:r>
              <a:rPr lang="tr-TR" sz="2300" b="1" dirty="0"/>
              <a:t> </a:t>
            </a:r>
            <a:r>
              <a:rPr lang="tr-TR" sz="2300" dirty="0"/>
              <a:t>&lt;</a:t>
            </a:r>
            <a:r>
              <a:rPr lang="tr-TR" sz="2300" dirty="0" err="1"/>
              <a:t>stdio</a:t>
            </a:r>
            <a:r>
              <a:rPr lang="tr-TR" sz="2300" dirty="0"/>
              <a:t>.h&gt;</a:t>
            </a:r>
            <a:endParaRPr lang="tr-TR" sz="2300" dirty="0">
              <a:solidFill>
                <a:schemeClr val="tx1"/>
              </a:solidFill>
            </a:endParaRPr>
          </a:p>
          <a:p>
            <a:pPr algn="just">
              <a:buNone/>
            </a:pPr>
            <a:r>
              <a:rPr lang="tr-TR" sz="2300" b="1" dirty="0" err="1">
                <a:solidFill>
                  <a:schemeClr val="tx1"/>
                </a:solidFill>
              </a:rPr>
              <a:t>void</a:t>
            </a:r>
            <a:r>
              <a:rPr lang="tr-TR" sz="2300" b="1" dirty="0">
                <a:solidFill>
                  <a:schemeClr val="tx1"/>
                </a:solidFill>
              </a:rPr>
              <a:t> yaz(</a:t>
            </a:r>
            <a:r>
              <a:rPr lang="tr-TR" sz="2300" b="1" dirty="0" err="1">
                <a:solidFill>
                  <a:schemeClr val="tx1"/>
                </a:solidFill>
              </a:rPr>
              <a:t>int</a:t>
            </a:r>
            <a:r>
              <a:rPr lang="tr-TR" sz="2300" b="1" dirty="0">
                <a:solidFill>
                  <a:schemeClr val="tx1"/>
                </a:solidFill>
              </a:rPr>
              <a:t> </a:t>
            </a:r>
            <a:r>
              <a:rPr lang="tr-TR" sz="2300" b="1" u="sng" dirty="0" err="1">
                <a:solidFill>
                  <a:schemeClr val="tx1"/>
                </a:solidFill>
              </a:rPr>
              <a:t>sayi</a:t>
            </a:r>
            <a:r>
              <a:rPr lang="tr-TR" sz="2300" b="1" dirty="0">
                <a:solidFill>
                  <a:schemeClr val="tx1"/>
                </a:solidFill>
              </a:rPr>
              <a:t>)</a:t>
            </a:r>
          </a:p>
          <a:p>
            <a:pPr algn="just">
              <a:buNone/>
            </a:pPr>
            <a:r>
              <a:rPr lang="tr-TR" sz="2300" b="1" dirty="0">
                <a:solidFill>
                  <a:schemeClr val="tx1"/>
                </a:solidFill>
              </a:rPr>
              <a:t>{</a:t>
            </a:r>
          </a:p>
          <a:p>
            <a:pPr algn="just">
              <a:buNone/>
            </a:pPr>
            <a:r>
              <a:rPr lang="tr-TR" sz="2300" dirty="0">
                <a:solidFill>
                  <a:schemeClr val="tx1"/>
                </a:solidFill>
              </a:rPr>
              <a:t>      </a:t>
            </a:r>
            <a:r>
              <a:rPr lang="tr-TR" sz="2300" u="sng" dirty="0" err="1">
                <a:solidFill>
                  <a:schemeClr val="tx1"/>
                </a:solidFill>
              </a:rPr>
              <a:t>sayi</a:t>
            </a:r>
            <a:r>
              <a:rPr lang="tr-TR" sz="2300" dirty="0">
                <a:solidFill>
                  <a:schemeClr val="tx1"/>
                </a:solidFill>
              </a:rPr>
              <a:t>++;</a:t>
            </a:r>
          </a:p>
          <a:p>
            <a:pPr algn="just">
              <a:buNone/>
            </a:pPr>
            <a:r>
              <a:rPr lang="tr-TR" sz="2300" dirty="0">
                <a:solidFill>
                  <a:schemeClr val="tx1"/>
                </a:solidFill>
              </a:rPr>
              <a:t>      </a:t>
            </a:r>
            <a:r>
              <a:rPr lang="tr-TR" sz="2300" dirty="0" err="1">
                <a:solidFill>
                  <a:schemeClr val="tx1"/>
                </a:solidFill>
              </a:rPr>
              <a:t>printf</a:t>
            </a:r>
            <a:r>
              <a:rPr lang="tr-TR" sz="2300" dirty="0">
                <a:solidFill>
                  <a:schemeClr val="tx1"/>
                </a:solidFill>
              </a:rPr>
              <a:t>("%d\n", </a:t>
            </a:r>
            <a:r>
              <a:rPr lang="tr-TR" sz="2300" u="sng" dirty="0" err="1">
                <a:solidFill>
                  <a:schemeClr val="tx1"/>
                </a:solidFill>
              </a:rPr>
              <a:t>sayi</a:t>
            </a:r>
            <a:r>
              <a:rPr lang="tr-TR" sz="2300" dirty="0">
                <a:solidFill>
                  <a:schemeClr val="tx1"/>
                </a:solidFill>
              </a:rPr>
              <a:t>);</a:t>
            </a:r>
          </a:p>
          <a:p>
            <a:pPr algn="just">
              <a:buNone/>
            </a:pPr>
            <a:r>
              <a:rPr lang="tr-TR" sz="2300" b="1" dirty="0">
                <a:solidFill>
                  <a:schemeClr val="tx1"/>
                </a:solidFill>
              </a:rPr>
              <a:t>}</a:t>
            </a:r>
            <a:endParaRPr lang="tr-TR" sz="2300" dirty="0">
              <a:solidFill>
                <a:schemeClr val="tx1"/>
              </a:solidFill>
            </a:endParaRPr>
          </a:p>
          <a:p>
            <a:pPr algn="just">
              <a:buNone/>
            </a:pPr>
            <a:r>
              <a:rPr lang="tr-TR" sz="2300" b="1" dirty="0" err="1">
                <a:solidFill>
                  <a:schemeClr val="tx1"/>
                </a:solidFill>
              </a:rPr>
              <a:t>int</a:t>
            </a:r>
            <a:r>
              <a:rPr lang="tr-TR" sz="2300" b="1" dirty="0">
                <a:solidFill>
                  <a:schemeClr val="tx1"/>
                </a:solidFill>
              </a:rPr>
              <a:t> </a:t>
            </a:r>
            <a:r>
              <a:rPr lang="tr-TR" sz="2300" b="1" dirty="0" err="1">
                <a:solidFill>
                  <a:schemeClr val="tx1"/>
                </a:solidFill>
              </a:rPr>
              <a:t>main</a:t>
            </a:r>
            <a:r>
              <a:rPr lang="tr-TR" sz="2300" b="1" dirty="0">
                <a:solidFill>
                  <a:schemeClr val="tx1"/>
                </a:solidFill>
              </a:rPr>
              <a:t>()</a:t>
            </a:r>
          </a:p>
          <a:p>
            <a:pPr algn="just">
              <a:buNone/>
            </a:pPr>
            <a:r>
              <a:rPr lang="tr-TR" sz="2300" b="1" dirty="0">
                <a:solidFill>
                  <a:schemeClr val="tx1"/>
                </a:solidFill>
              </a:rPr>
              <a:t>{</a:t>
            </a:r>
          </a:p>
          <a:p>
            <a:pPr algn="just">
              <a:buNone/>
            </a:pPr>
            <a:r>
              <a:rPr lang="tr-TR" sz="2300" dirty="0">
                <a:solidFill>
                  <a:schemeClr val="tx1"/>
                </a:solidFill>
              </a:rPr>
              <a:t>      </a:t>
            </a:r>
            <a:r>
              <a:rPr lang="tr-TR" sz="2300" dirty="0" err="1">
                <a:solidFill>
                  <a:schemeClr val="tx1"/>
                </a:solidFill>
              </a:rPr>
              <a:t>int</a:t>
            </a:r>
            <a:r>
              <a:rPr lang="tr-TR" sz="2300" dirty="0">
                <a:solidFill>
                  <a:schemeClr val="tx1"/>
                </a:solidFill>
              </a:rPr>
              <a:t> </a:t>
            </a:r>
            <a:r>
              <a:rPr lang="tr-TR" sz="2300" dirty="0" err="1">
                <a:solidFill>
                  <a:schemeClr val="tx1"/>
                </a:solidFill>
              </a:rPr>
              <a:t>sayi</a:t>
            </a:r>
            <a:r>
              <a:rPr lang="tr-TR" sz="2300" dirty="0">
                <a:solidFill>
                  <a:schemeClr val="tx1"/>
                </a:solidFill>
              </a:rPr>
              <a:t> = 4;</a:t>
            </a:r>
          </a:p>
          <a:p>
            <a:pPr algn="just">
              <a:buNone/>
            </a:pPr>
            <a:r>
              <a:rPr lang="tr-TR" sz="2300" dirty="0">
                <a:solidFill>
                  <a:schemeClr val="tx1"/>
                </a:solidFill>
              </a:rPr>
              <a:t>      yaz(</a:t>
            </a:r>
            <a:r>
              <a:rPr lang="tr-TR" sz="2300" dirty="0" err="1">
                <a:solidFill>
                  <a:schemeClr val="tx1"/>
                </a:solidFill>
              </a:rPr>
              <a:t>sayi</a:t>
            </a:r>
            <a:r>
              <a:rPr lang="tr-TR" sz="2300" dirty="0">
                <a:solidFill>
                  <a:schemeClr val="tx1"/>
                </a:solidFill>
              </a:rPr>
              <a:t>);</a:t>
            </a:r>
          </a:p>
          <a:p>
            <a:pPr algn="just">
              <a:buNone/>
            </a:pPr>
            <a:r>
              <a:rPr lang="tr-TR" sz="2300" dirty="0">
                <a:solidFill>
                  <a:schemeClr val="tx1"/>
                </a:solidFill>
              </a:rPr>
              <a:t>      </a:t>
            </a:r>
            <a:r>
              <a:rPr lang="tr-TR" sz="2300" dirty="0" err="1">
                <a:solidFill>
                  <a:schemeClr val="tx1"/>
                </a:solidFill>
              </a:rPr>
              <a:t>printf</a:t>
            </a:r>
            <a:r>
              <a:rPr lang="tr-TR" sz="2300" dirty="0">
                <a:solidFill>
                  <a:schemeClr val="tx1"/>
                </a:solidFill>
              </a:rPr>
              <a:t>("%d", </a:t>
            </a:r>
            <a:r>
              <a:rPr lang="tr-TR" sz="2300" dirty="0" err="1">
                <a:solidFill>
                  <a:schemeClr val="tx1"/>
                </a:solidFill>
              </a:rPr>
              <a:t>sayi</a:t>
            </a:r>
            <a:r>
              <a:rPr lang="tr-TR" sz="2300" dirty="0">
                <a:solidFill>
                  <a:schemeClr val="tx1"/>
                </a:solidFill>
              </a:rPr>
              <a:t>);</a:t>
            </a:r>
          </a:p>
          <a:p>
            <a:pPr algn="just">
              <a:buNone/>
            </a:pPr>
            <a:r>
              <a:rPr lang="tr-TR" sz="2300" dirty="0">
                <a:solidFill>
                  <a:schemeClr val="tx1"/>
                </a:solidFill>
              </a:rPr>
              <a:t>      </a:t>
            </a:r>
            <a:r>
              <a:rPr lang="tr-TR" sz="2300" dirty="0" err="1">
                <a:solidFill>
                  <a:schemeClr val="tx1"/>
                </a:solidFill>
              </a:rPr>
              <a:t>return</a:t>
            </a:r>
            <a:r>
              <a:rPr lang="tr-TR" sz="2300" dirty="0">
                <a:solidFill>
                  <a:schemeClr val="tx1"/>
                </a:solidFill>
              </a:rPr>
              <a:t> 0;</a:t>
            </a:r>
          </a:p>
          <a:p>
            <a:pPr algn="just">
              <a:buNone/>
            </a:pPr>
            <a:r>
              <a:rPr lang="tr-TR" sz="2300" b="1" dirty="0">
                <a:solidFill>
                  <a:schemeClr val="tx1"/>
                </a:solidFill>
              </a:rPr>
              <a:t>}</a:t>
            </a:r>
          </a:p>
          <a:p>
            <a:pPr algn="just">
              <a:buNone/>
            </a:pPr>
            <a:endParaRPr lang="tr-TR" sz="1600" b="1" dirty="0">
              <a:solidFill>
                <a:schemeClr val="tx1"/>
              </a:solidFill>
            </a:endParaRPr>
          </a:p>
          <a:p>
            <a:pPr algn="just"/>
            <a:r>
              <a:rPr lang="tr-TR" sz="1600" dirty="0"/>
              <a:t>Daha önce gördüğümüz fonksiyon konusunda fonksiyona gelen parametrelerin fonksiyon içerisinde kullanılmadan önce birer </a:t>
            </a:r>
            <a:r>
              <a:rPr lang="tr-TR" sz="1600" b="1" dirty="0"/>
              <a:t>kopyasının </a:t>
            </a:r>
            <a:r>
              <a:rPr lang="tr-TR" sz="1600" dirty="0"/>
              <a:t>oluşturulduğunu ve fonksiyon içerisindeki işlemlerde bu kopyanın kullanıldığını, dolayısıyla da fonksiyon tamamlandıktan sonra program devam ettiğinde parametre olarak gelen değişken üzerinde bir değişiklik olmadığını söylemiştik. Yukarıdaki örnekte fonksiyon içerisinde yapılan değişikliklerin fonksiyon tamamlandıktan sonra kaybolduğunu görüyoruz.</a:t>
            </a:r>
          </a:p>
          <a:p>
            <a:pPr algn="just"/>
            <a:endParaRPr lang="tr-TR" sz="1600" dirty="0">
              <a:solidFill>
                <a:schemeClr val="tx1"/>
              </a:solidFill>
            </a:endParaRPr>
          </a:p>
        </p:txBody>
      </p:sp>
      <p:sp>
        <p:nvSpPr>
          <p:cNvPr id="4" name="3 Dikdörtgen"/>
          <p:cNvSpPr/>
          <p:nvPr/>
        </p:nvSpPr>
        <p:spPr>
          <a:xfrm>
            <a:off x="3786182" y="3143248"/>
            <a:ext cx="99060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tr-TR" b="1" dirty="0"/>
              <a:t>Çıktı:</a:t>
            </a:r>
          </a:p>
          <a:p>
            <a:pPr algn="just"/>
            <a:r>
              <a:rPr lang="tr-TR" dirty="0"/>
              <a:t>5</a:t>
            </a:r>
          </a:p>
          <a:p>
            <a:pPr algn="just"/>
            <a:r>
              <a:rPr lang="tr-TR" dirty="0"/>
              <a:t>4</a:t>
            </a:r>
          </a:p>
        </p:txBody>
      </p:sp>
      <p:cxnSp>
        <p:nvCxnSpPr>
          <p:cNvPr id="9" name="8 Düz Ok Bağlayıcısı"/>
          <p:cNvCxnSpPr/>
          <p:nvPr/>
        </p:nvCxnSpPr>
        <p:spPr>
          <a:xfrm flipV="1">
            <a:off x="2857488" y="1571612"/>
            <a:ext cx="928694"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Yuvarlatılmış Dikdörtgen"/>
          <p:cNvSpPr/>
          <p:nvPr/>
        </p:nvSpPr>
        <p:spPr>
          <a:xfrm>
            <a:off x="4000496" y="1214422"/>
            <a:ext cx="2500330" cy="10715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a:t>İpucu: Altı çizili ifadelerin yerine ‘</a:t>
            </a:r>
            <a:r>
              <a:rPr lang="tr-TR" sz="1600" dirty="0" err="1"/>
              <a:t>num</a:t>
            </a:r>
            <a:r>
              <a:rPr lang="tr-TR" sz="1600" dirty="0"/>
              <a:t>’ yazsanız da kodun çalışması değişmez, yine aynı çıktıyı verir.</a:t>
            </a:r>
          </a:p>
        </p:txBody>
      </p:sp>
    </p:spTree>
    <p:extLst>
      <p:ext uri="{BB962C8B-B14F-4D97-AF65-F5344CB8AC3E}">
        <p14:creationId xmlns:p14="http://schemas.microsoft.com/office/powerpoint/2010/main" xmlns="" val="169337065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İşaretçiler ve Fonksiyonlar</a:t>
            </a:r>
          </a:p>
        </p:txBody>
      </p:sp>
      <p:sp>
        <p:nvSpPr>
          <p:cNvPr id="3" name="2 İçerik Yer Tutucusu"/>
          <p:cNvSpPr>
            <a:spLocks noGrp="1"/>
          </p:cNvSpPr>
          <p:nvPr>
            <p:ph sz="quarter" idx="1"/>
          </p:nvPr>
        </p:nvSpPr>
        <p:spPr/>
        <p:txBody>
          <a:bodyPr/>
          <a:lstStyle/>
          <a:p>
            <a:r>
              <a:rPr lang="tr-TR" dirty="0"/>
              <a:t>Küçük bir bilgisayar şirketi ele alalım.</a:t>
            </a:r>
          </a:p>
        </p:txBody>
      </p:sp>
      <p:pic>
        <p:nvPicPr>
          <p:cNvPr id="4" name="3 Resim" descr="index.jpg"/>
          <p:cNvPicPr>
            <a:picLocks noChangeAspect="1"/>
          </p:cNvPicPr>
          <p:nvPr/>
        </p:nvPicPr>
        <p:blipFill>
          <a:blip r:embed="rId2"/>
          <a:srcRect l="16520" t="8928" r="20704" b="11441"/>
          <a:stretch>
            <a:fillRect/>
          </a:stretch>
        </p:blipFill>
        <p:spPr>
          <a:xfrm rot="20746259">
            <a:off x="357158" y="1785926"/>
            <a:ext cx="1928826" cy="1928826"/>
          </a:xfrm>
          <a:prstGeom prst="rect">
            <a:avLst/>
          </a:prstGeom>
        </p:spPr>
      </p:pic>
      <p:pic>
        <p:nvPicPr>
          <p:cNvPr id="7" name="6 Resim" descr="steve_jobs_PNG33446.png"/>
          <p:cNvPicPr>
            <a:picLocks noChangeAspect="1"/>
          </p:cNvPicPr>
          <p:nvPr/>
        </p:nvPicPr>
        <p:blipFill>
          <a:blip r:embed="rId3" cstate="print"/>
          <a:stretch>
            <a:fillRect/>
          </a:stretch>
        </p:blipFill>
        <p:spPr>
          <a:xfrm>
            <a:off x="6786578" y="571480"/>
            <a:ext cx="1591321" cy="1591321"/>
          </a:xfrm>
          <a:prstGeom prst="rect">
            <a:avLst/>
          </a:prstGeom>
        </p:spPr>
      </p:pic>
      <p:sp>
        <p:nvSpPr>
          <p:cNvPr id="8" name="7 Köşeleri Yuvarlanmış Dikdörtgen Belirtme Çizgisi"/>
          <p:cNvSpPr/>
          <p:nvPr/>
        </p:nvSpPr>
        <p:spPr>
          <a:xfrm>
            <a:off x="3071802" y="1928802"/>
            <a:ext cx="3000396" cy="1643074"/>
          </a:xfrm>
          <a:prstGeom prst="wedgeRoundRectCallout">
            <a:avLst>
              <a:gd name="adj1" fmla="val 81396"/>
              <a:gd name="adj2" fmla="val -6503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a:t>Mühendis, sana </a:t>
            </a:r>
            <a:r>
              <a:rPr lang="tr-TR" sz="1600" dirty="0" err="1"/>
              <a:t>main’deki</a:t>
            </a:r>
            <a:r>
              <a:rPr lang="tr-TR" sz="1600" dirty="0"/>
              <a:t> elma değişkenini gönderdim. Sana güvendiğim için bu parametrenin değişim yetkisini de sana veriyorum. Gerekiyorsa güncellersin değerini.</a:t>
            </a:r>
          </a:p>
        </p:txBody>
      </p:sp>
      <p:pic>
        <p:nvPicPr>
          <p:cNvPr id="9" name="8 Resim" descr="index.jpg"/>
          <p:cNvPicPr>
            <a:picLocks noChangeAspect="1"/>
          </p:cNvPicPr>
          <p:nvPr/>
        </p:nvPicPr>
        <p:blipFill>
          <a:blip r:embed="rId4"/>
          <a:stretch>
            <a:fillRect/>
          </a:stretch>
        </p:blipFill>
        <p:spPr>
          <a:xfrm>
            <a:off x="1500166" y="4640313"/>
            <a:ext cx="1978842" cy="1556480"/>
          </a:xfrm>
          <a:prstGeom prst="rect">
            <a:avLst/>
          </a:prstGeom>
        </p:spPr>
      </p:pic>
      <p:sp>
        <p:nvSpPr>
          <p:cNvPr id="10" name="9 Köşeleri Yuvarlanmış Dikdörtgen Belirtme Çizgisi"/>
          <p:cNvSpPr/>
          <p:nvPr/>
        </p:nvSpPr>
        <p:spPr>
          <a:xfrm>
            <a:off x="3286116" y="3786190"/>
            <a:ext cx="2643206" cy="1285884"/>
          </a:xfrm>
          <a:prstGeom prst="wedgeRoundRectCallout">
            <a:avLst>
              <a:gd name="adj1" fmla="val -45337"/>
              <a:gd name="adj2" fmla="val 8027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Patron dediğinizi yaptım. Çok açtım, kazara değişkenden bir ısırık da  aldım, haberiniz olsun.</a:t>
            </a:r>
          </a:p>
        </p:txBody>
      </p:sp>
      <p:sp>
        <p:nvSpPr>
          <p:cNvPr id="11" name="10 Köşeleri Yuvarlanmış Dikdörtgen Belirtme Çizgisi"/>
          <p:cNvSpPr/>
          <p:nvPr/>
        </p:nvSpPr>
        <p:spPr>
          <a:xfrm>
            <a:off x="6286512" y="3286124"/>
            <a:ext cx="2286016" cy="1928826"/>
          </a:xfrm>
          <a:prstGeom prst="wedgeRoundRectCallout">
            <a:avLst>
              <a:gd name="adj1" fmla="val 6778"/>
              <a:gd name="adj2" fmla="val -107187"/>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a:t>Sana </a:t>
            </a:r>
            <a:r>
              <a:rPr lang="tr-TR" sz="1400" b="1" dirty="0"/>
              <a:t>adres</a:t>
            </a:r>
            <a:r>
              <a:rPr lang="tr-TR" sz="1400" dirty="0"/>
              <a:t> ile gönderdiğim değişkende niçin dikkatsizce değişiklik yapıyorsun! Sana güvenende kabahat </a:t>
            </a:r>
            <a:r>
              <a:rPr lang="tr-TR" sz="1400" dirty="0">
                <a:sym typeface="Wingdings" pitchFamily="2" charset="2"/>
              </a:rPr>
              <a:t></a:t>
            </a:r>
            <a:r>
              <a:rPr lang="tr-TR" sz="1400" dirty="0"/>
              <a:t> Neyse madem öyle kalsın, ilerde belki logo yaparız.</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r"/>
            <a:r>
              <a:rPr lang="tr-TR" dirty="0"/>
              <a:t>İşaretçiler ve Fonksiyonlar</a:t>
            </a:r>
          </a:p>
        </p:txBody>
      </p:sp>
      <p:sp>
        <p:nvSpPr>
          <p:cNvPr id="3" name="2 İçerik Yer Tutucusu"/>
          <p:cNvSpPr>
            <a:spLocks noGrp="1"/>
          </p:cNvSpPr>
          <p:nvPr>
            <p:ph sz="quarter" idx="1"/>
          </p:nvPr>
        </p:nvSpPr>
        <p:spPr>
          <a:xfrm>
            <a:off x="428596" y="0"/>
            <a:ext cx="8229600" cy="6858000"/>
          </a:xfrm>
        </p:spPr>
        <p:txBody>
          <a:bodyPr>
            <a:noAutofit/>
          </a:bodyPr>
          <a:lstStyle/>
          <a:p>
            <a:pPr>
              <a:lnSpc>
                <a:spcPct val="115000"/>
              </a:lnSpc>
              <a:spcAft>
                <a:spcPts val="0"/>
              </a:spcAft>
              <a:buNone/>
            </a:pPr>
            <a:r>
              <a:rPr lang="en-US" sz="1200" dirty="0">
                <a:solidFill>
                  <a:srgbClr val="008000"/>
                </a:solidFill>
                <a:latin typeface="Consolas"/>
                <a:ea typeface="Times New Roman"/>
                <a:cs typeface="Times New Roman"/>
              </a:rPr>
              <a:t>#include &lt;</a:t>
            </a:r>
            <a:r>
              <a:rPr lang="en-US" sz="1200" dirty="0" err="1">
                <a:solidFill>
                  <a:srgbClr val="008000"/>
                </a:solidFill>
                <a:latin typeface="Consolas"/>
                <a:ea typeface="Times New Roman"/>
                <a:cs typeface="Times New Roman"/>
              </a:rPr>
              <a:t>stdio.h</a:t>
            </a:r>
            <a:r>
              <a:rPr lang="en-US" sz="1200" dirty="0">
                <a:solidFill>
                  <a:srgbClr val="008000"/>
                </a:solidFill>
                <a:latin typeface="Consolas"/>
                <a:ea typeface="Times New Roman"/>
                <a:cs typeface="Times New Roman"/>
              </a:rPr>
              <a:t>&gt;</a:t>
            </a:r>
            <a:endParaRPr lang="tr-TR" sz="1200" dirty="0">
              <a:ea typeface="Times New Roman"/>
              <a:cs typeface="Times New Roman"/>
            </a:endParaRPr>
          </a:p>
          <a:p>
            <a:pPr>
              <a:lnSpc>
                <a:spcPct val="115000"/>
              </a:lnSpc>
              <a:spcAft>
                <a:spcPts val="0"/>
              </a:spcAft>
              <a:buNone/>
            </a:pPr>
            <a:r>
              <a:rPr lang="en-US" sz="1200" b="1" dirty="0" err="1">
                <a:solidFill>
                  <a:srgbClr val="000000"/>
                </a:solidFill>
                <a:latin typeface="Consolas"/>
                <a:ea typeface="Times New Roman"/>
                <a:cs typeface="Times New Roman"/>
              </a:rPr>
              <a:t>int</a:t>
            </a:r>
            <a:r>
              <a:rPr lang="en-US" sz="1200" dirty="0">
                <a:solidFill>
                  <a:srgbClr val="000000"/>
                </a:solidFill>
                <a:latin typeface="Consolas"/>
                <a:ea typeface="Times New Roman"/>
                <a:cs typeface="Times New Roman"/>
              </a:rPr>
              <a:t> </a:t>
            </a:r>
            <a:r>
              <a:rPr lang="en-US" sz="1200" dirty="0" err="1">
                <a:solidFill>
                  <a:srgbClr val="000000"/>
                </a:solidFill>
                <a:latin typeface="Consolas"/>
                <a:ea typeface="Times New Roman"/>
                <a:cs typeface="Times New Roman"/>
              </a:rPr>
              <a:t>muhendis</a:t>
            </a:r>
            <a:r>
              <a:rPr lang="en-US" sz="1200" b="1" dirty="0">
                <a:solidFill>
                  <a:srgbClr val="FF0000"/>
                </a:solidFill>
                <a:latin typeface="Consolas"/>
                <a:ea typeface="Times New Roman"/>
                <a:cs typeface="Times New Roman"/>
              </a:rPr>
              <a:t>(</a:t>
            </a:r>
            <a:r>
              <a:rPr lang="en-US" sz="1200" b="1" dirty="0" err="1">
                <a:solidFill>
                  <a:srgbClr val="000000"/>
                </a:solidFill>
                <a:latin typeface="Consolas"/>
                <a:ea typeface="Times New Roman"/>
                <a:cs typeface="Times New Roman"/>
              </a:rPr>
              <a:t>int</a:t>
            </a:r>
            <a:r>
              <a:rPr lang="en-US" sz="12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1200" b="1" dirty="0" err="1">
                <a:solidFill>
                  <a:srgbClr val="000000"/>
                </a:solidFill>
                <a:latin typeface="Consolas"/>
                <a:ea typeface="Times New Roman"/>
                <a:cs typeface="Times New Roman"/>
              </a:rPr>
              <a:t>int</a:t>
            </a:r>
            <a:r>
              <a:rPr lang="en-US" sz="1200" dirty="0">
                <a:solidFill>
                  <a:srgbClr val="000000"/>
                </a:solidFill>
                <a:latin typeface="Consolas"/>
                <a:ea typeface="Times New Roman"/>
                <a:cs typeface="Times New Roman"/>
              </a:rPr>
              <a:t> main</a:t>
            </a:r>
            <a:r>
              <a:rPr lang="en-US" sz="12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12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1200" dirty="0">
                <a:solidFill>
                  <a:srgbClr val="000000"/>
                </a:solidFill>
                <a:latin typeface="Consolas"/>
                <a:ea typeface="Times New Roman"/>
                <a:cs typeface="Times New Roman"/>
              </a:rPr>
              <a:t>	</a:t>
            </a:r>
            <a:r>
              <a:rPr lang="en-US" sz="1200" b="1" dirty="0" err="1">
                <a:solidFill>
                  <a:srgbClr val="000000"/>
                </a:solidFill>
                <a:latin typeface="Consolas"/>
                <a:ea typeface="Times New Roman"/>
                <a:cs typeface="Times New Roman"/>
              </a:rPr>
              <a:t>int</a:t>
            </a:r>
            <a:r>
              <a:rPr lang="en-US" sz="1200" dirty="0">
                <a:solidFill>
                  <a:srgbClr val="000000"/>
                </a:solidFill>
                <a:latin typeface="Consolas"/>
                <a:ea typeface="Times New Roman"/>
                <a:cs typeface="Times New Roman"/>
              </a:rPr>
              <a:t> </a:t>
            </a:r>
            <a:r>
              <a:rPr lang="en-US" sz="1200" dirty="0" err="1">
                <a:solidFill>
                  <a:srgbClr val="000000"/>
                </a:solidFill>
                <a:latin typeface="Consolas"/>
                <a:ea typeface="Times New Roman"/>
                <a:cs typeface="Times New Roman"/>
              </a:rPr>
              <a:t>elma</a:t>
            </a:r>
            <a:r>
              <a:rPr lang="en-US" sz="1200" dirty="0">
                <a:solidFill>
                  <a:srgbClr val="000000"/>
                </a:solidFill>
                <a:latin typeface="Consolas"/>
                <a:ea typeface="Times New Roman"/>
                <a:cs typeface="Times New Roman"/>
              </a:rPr>
              <a:t> </a:t>
            </a:r>
            <a:r>
              <a:rPr lang="en-US" sz="1200" b="1" dirty="0">
                <a:solidFill>
                  <a:srgbClr val="FF0000"/>
                </a:solidFill>
                <a:latin typeface="Consolas"/>
                <a:ea typeface="Times New Roman"/>
                <a:cs typeface="Times New Roman"/>
              </a:rPr>
              <a:t>=</a:t>
            </a:r>
            <a:r>
              <a:rPr lang="en-US" sz="1200" dirty="0">
                <a:solidFill>
                  <a:srgbClr val="000000"/>
                </a:solidFill>
                <a:latin typeface="Consolas"/>
                <a:ea typeface="Times New Roman"/>
                <a:cs typeface="Times New Roman"/>
              </a:rPr>
              <a:t> </a:t>
            </a:r>
            <a:r>
              <a:rPr lang="en-US" sz="1200" dirty="0">
                <a:solidFill>
                  <a:srgbClr val="800080"/>
                </a:solidFill>
                <a:latin typeface="Consolas"/>
                <a:ea typeface="Times New Roman"/>
                <a:cs typeface="Times New Roman"/>
              </a:rPr>
              <a:t>9</a:t>
            </a:r>
            <a:r>
              <a:rPr lang="en-US" sz="12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1200" dirty="0">
                <a:solidFill>
                  <a:srgbClr val="000000"/>
                </a:solidFill>
                <a:latin typeface="Consolas"/>
                <a:ea typeface="Times New Roman"/>
                <a:cs typeface="Times New Roman"/>
              </a:rPr>
              <a:t>	</a:t>
            </a:r>
            <a:r>
              <a:rPr lang="en-US" sz="1200" dirty="0" err="1">
                <a:solidFill>
                  <a:srgbClr val="000000"/>
                </a:solidFill>
                <a:latin typeface="Consolas"/>
                <a:ea typeface="Times New Roman"/>
                <a:cs typeface="Times New Roman"/>
              </a:rPr>
              <a:t>printf</a:t>
            </a:r>
            <a:r>
              <a:rPr lang="en-US" sz="1200" b="1" dirty="0">
                <a:solidFill>
                  <a:srgbClr val="FF0000"/>
                </a:solidFill>
                <a:latin typeface="Consolas"/>
                <a:ea typeface="Times New Roman"/>
                <a:cs typeface="Times New Roman"/>
              </a:rPr>
              <a:t>(</a:t>
            </a:r>
            <a:r>
              <a:rPr lang="en-US" sz="1200" b="1" dirty="0">
                <a:solidFill>
                  <a:srgbClr val="0000FF"/>
                </a:solidFill>
                <a:latin typeface="Consolas"/>
                <a:ea typeface="Times New Roman"/>
                <a:cs typeface="Times New Roman"/>
              </a:rPr>
              <a:t>"</a:t>
            </a:r>
            <a:r>
              <a:rPr lang="en-US" sz="1200" b="1" dirty="0" err="1">
                <a:solidFill>
                  <a:srgbClr val="0000FF"/>
                </a:solidFill>
                <a:latin typeface="Consolas"/>
                <a:ea typeface="Times New Roman"/>
                <a:cs typeface="Times New Roman"/>
              </a:rPr>
              <a:t>elma</a:t>
            </a:r>
            <a:r>
              <a:rPr lang="en-US" sz="1200" b="1" dirty="0">
                <a:solidFill>
                  <a:srgbClr val="0000FF"/>
                </a:solidFill>
                <a:latin typeface="Consolas"/>
                <a:ea typeface="Times New Roman"/>
                <a:cs typeface="Times New Roman"/>
              </a:rPr>
              <a:t> main </a:t>
            </a:r>
            <a:r>
              <a:rPr lang="en-US" sz="1200" b="1" dirty="0" err="1">
                <a:solidFill>
                  <a:srgbClr val="0000FF"/>
                </a:solidFill>
                <a:latin typeface="Consolas"/>
                <a:ea typeface="Times New Roman"/>
                <a:cs typeface="Times New Roman"/>
              </a:rPr>
              <a:t>ici</a:t>
            </a:r>
            <a:r>
              <a:rPr lang="en-US" sz="1200" b="1" dirty="0">
                <a:solidFill>
                  <a:srgbClr val="0000FF"/>
                </a:solidFill>
                <a:latin typeface="Consolas"/>
                <a:ea typeface="Times New Roman"/>
                <a:cs typeface="Times New Roman"/>
              </a:rPr>
              <a:t> ADRESI:%d\n"</a:t>
            </a:r>
            <a:r>
              <a:rPr lang="en-US" sz="1200" b="1" dirty="0">
                <a:solidFill>
                  <a:srgbClr val="FF0000"/>
                </a:solidFill>
                <a:latin typeface="Consolas"/>
                <a:ea typeface="Times New Roman"/>
                <a:cs typeface="Times New Roman"/>
              </a:rPr>
              <a:t>,</a:t>
            </a:r>
            <a:r>
              <a:rPr lang="en-US" sz="1200" dirty="0">
                <a:solidFill>
                  <a:srgbClr val="000000"/>
                </a:solidFill>
                <a:latin typeface="Consolas"/>
                <a:ea typeface="Times New Roman"/>
                <a:cs typeface="Times New Roman"/>
              </a:rPr>
              <a:t> </a:t>
            </a:r>
            <a:r>
              <a:rPr lang="en-US" sz="1200" b="1" dirty="0">
                <a:solidFill>
                  <a:srgbClr val="FF0000"/>
                </a:solidFill>
                <a:latin typeface="Consolas"/>
                <a:ea typeface="Times New Roman"/>
                <a:cs typeface="Times New Roman"/>
              </a:rPr>
              <a:t>&amp;</a:t>
            </a:r>
            <a:r>
              <a:rPr lang="en-US" sz="1200" dirty="0" err="1">
                <a:solidFill>
                  <a:srgbClr val="000000"/>
                </a:solidFill>
                <a:latin typeface="Consolas"/>
                <a:ea typeface="Times New Roman"/>
                <a:cs typeface="Times New Roman"/>
              </a:rPr>
              <a:t>elma</a:t>
            </a:r>
            <a:r>
              <a:rPr lang="en-US" sz="12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1200" dirty="0">
                <a:solidFill>
                  <a:srgbClr val="000000"/>
                </a:solidFill>
                <a:latin typeface="Consolas"/>
                <a:ea typeface="Times New Roman"/>
                <a:cs typeface="Times New Roman"/>
              </a:rPr>
              <a:t>	</a:t>
            </a:r>
            <a:r>
              <a:rPr lang="en-US" sz="1200" dirty="0" err="1">
                <a:solidFill>
                  <a:srgbClr val="000000"/>
                </a:solidFill>
                <a:latin typeface="Consolas"/>
                <a:ea typeface="Times New Roman"/>
                <a:cs typeface="Times New Roman"/>
              </a:rPr>
              <a:t>printf</a:t>
            </a:r>
            <a:r>
              <a:rPr lang="en-US" sz="1200" b="1" dirty="0">
                <a:solidFill>
                  <a:srgbClr val="FF0000"/>
                </a:solidFill>
                <a:latin typeface="Consolas"/>
                <a:ea typeface="Times New Roman"/>
                <a:cs typeface="Times New Roman"/>
              </a:rPr>
              <a:t>(</a:t>
            </a:r>
            <a:r>
              <a:rPr lang="en-US" sz="1200" b="1" dirty="0">
                <a:solidFill>
                  <a:srgbClr val="0000FF"/>
                </a:solidFill>
                <a:latin typeface="Consolas"/>
                <a:ea typeface="Times New Roman"/>
                <a:cs typeface="Times New Roman"/>
              </a:rPr>
              <a:t>"</a:t>
            </a:r>
            <a:r>
              <a:rPr lang="en-US" sz="1200" b="1" dirty="0" err="1">
                <a:solidFill>
                  <a:srgbClr val="0000FF"/>
                </a:solidFill>
                <a:latin typeface="Consolas"/>
                <a:ea typeface="Times New Roman"/>
                <a:cs typeface="Times New Roman"/>
              </a:rPr>
              <a:t>Fonksiyon</a:t>
            </a:r>
            <a:r>
              <a:rPr lang="en-US" sz="1200" b="1" dirty="0">
                <a:solidFill>
                  <a:srgbClr val="0000FF"/>
                </a:solidFill>
                <a:latin typeface="Consolas"/>
                <a:ea typeface="Times New Roman"/>
                <a:cs typeface="Times New Roman"/>
              </a:rPr>
              <a:t> </a:t>
            </a:r>
            <a:r>
              <a:rPr lang="en-US" sz="1200" b="1" dirty="0" err="1">
                <a:solidFill>
                  <a:srgbClr val="0000FF"/>
                </a:solidFill>
                <a:latin typeface="Consolas"/>
                <a:ea typeface="Times New Roman"/>
                <a:cs typeface="Times New Roman"/>
              </a:rPr>
              <a:t>oncesi</a:t>
            </a:r>
            <a:r>
              <a:rPr lang="en-US" sz="1200" b="1" dirty="0">
                <a:solidFill>
                  <a:srgbClr val="0000FF"/>
                </a:solidFill>
                <a:latin typeface="Consolas"/>
                <a:ea typeface="Times New Roman"/>
                <a:cs typeface="Times New Roman"/>
              </a:rPr>
              <a:t> </a:t>
            </a:r>
            <a:r>
              <a:rPr lang="en-US" sz="1200" b="1" dirty="0" err="1">
                <a:solidFill>
                  <a:srgbClr val="0000FF"/>
                </a:solidFill>
                <a:latin typeface="Consolas"/>
                <a:ea typeface="Times New Roman"/>
                <a:cs typeface="Times New Roman"/>
              </a:rPr>
              <a:t>elma</a:t>
            </a:r>
            <a:r>
              <a:rPr lang="en-US" sz="1200" b="1" dirty="0">
                <a:solidFill>
                  <a:srgbClr val="0000FF"/>
                </a:solidFill>
                <a:latin typeface="Consolas"/>
                <a:ea typeface="Times New Roman"/>
                <a:cs typeface="Times New Roman"/>
              </a:rPr>
              <a:t> </a:t>
            </a:r>
            <a:r>
              <a:rPr lang="en-US" sz="1200" b="1" dirty="0" err="1">
                <a:solidFill>
                  <a:srgbClr val="0000FF"/>
                </a:solidFill>
                <a:latin typeface="Consolas"/>
                <a:ea typeface="Times New Roman"/>
                <a:cs typeface="Times New Roman"/>
              </a:rPr>
              <a:t>degeri</a:t>
            </a:r>
            <a:r>
              <a:rPr lang="en-US" sz="1200" b="1" dirty="0">
                <a:solidFill>
                  <a:srgbClr val="0000FF"/>
                </a:solidFill>
                <a:latin typeface="Consolas"/>
                <a:ea typeface="Times New Roman"/>
                <a:cs typeface="Times New Roman"/>
              </a:rPr>
              <a:t>: %d\n\n"</a:t>
            </a:r>
            <a:r>
              <a:rPr lang="en-US" sz="1200" b="1" dirty="0">
                <a:solidFill>
                  <a:srgbClr val="FF0000"/>
                </a:solidFill>
                <a:latin typeface="Consolas"/>
                <a:ea typeface="Times New Roman"/>
                <a:cs typeface="Times New Roman"/>
              </a:rPr>
              <a:t>,</a:t>
            </a:r>
            <a:r>
              <a:rPr lang="en-US" sz="1200" dirty="0">
                <a:solidFill>
                  <a:srgbClr val="000000"/>
                </a:solidFill>
                <a:latin typeface="Consolas"/>
                <a:ea typeface="Times New Roman"/>
                <a:cs typeface="Times New Roman"/>
              </a:rPr>
              <a:t> </a:t>
            </a:r>
            <a:r>
              <a:rPr lang="en-US" sz="1200" dirty="0" err="1">
                <a:solidFill>
                  <a:srgbClr val="000000"/>
                </a:solidFill>
                <a:latin typeface="Consolas"/>
                <a:ea typeface="Times New Roman"/>
                <a:cs typeface="Times New Roman"/>
              </a:rPr>
              <a:t>elma</a:t>
            </a:r>
            <a:r>
              <a:rPr lang="en-US" sz="12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1200" dirty="0">
                <a:solidFill>
                  <a:srgbClr val="000000"/>
                </a:solidFill>
                <a:latin typeface="Consolas"/>
                <a:ea typeface="Times New Roman"/>
                <a:cs typeface="Times New Roman"/>
              </a:rPr>
              <a:t>	</a:t>
            </a:r>
            <a:r>
              <a:rPr lang="en-US" sz="1200" b="1" dirty="0" err="1">
                <a:solidFill>
                  <a:srgbClr val="000000"/>
                </a:solidFill>
                <a:latin typeface="Consolas"/>
                <a:ea typeface="Times New Roman"/>
                <a:cs typeface="Times New Roman"/>
              </a:rPr>
              <a:t>int</a:t>
            </a:r>
            <a:r>
              <a:rPr lang="en-US" sz="1200" dirty="0">
                <a:solidFill>
                  <a:srgbClr val="000000"/>
                </a:solidFill>
                <a:latin typeface="Consolas"/>
                <a:ea typeface="Times New Roman"/>
                <a:cs typeface="Times New Roman"/>
              </a:rPr>
              <a:t> </a:t>
            </a:r>
            <a:r>
              <a:rPr lang="en-US" sz="1200" dirty="0" err="1">
                <a:solidFill>
                  <a:srgbClr val="000000"/>
                </a:solidFill>
                <a:latin typeface="Consolas"/>
                <a:ea typeface="Times New Roman"/>
                <a:cs typeface="Times New Roman"/>
              </a:rPr>
              <a:t>sonuc</a:t>
            </a:r>
            <a:r>
              <a:rPr lang="en-US" sz="1200" dirty="0">
                <a:solidFill>
                  <a:srgbClr val="000000"/>
                </a:solidFill>
                <a:latin typeface="Consolas"/>
                <a:ea typeface="Times New Roman"/>
                <a:cs typeface="Times New Roman"/>
              </a:rPr>
              <a:t> </a:t>
            </a:r>
            <a:r>
              <a:rPr lang="en-US" sz="1200" b="1" dirty="0">
                <a:solidFill>
                  <a:srgbClr val="FF0000"/>
                </a:solidFill>
                <a:latin typeface="Consolas"/>
                <a:ea typeface="Times New Roman"/>
                <a:cs typeface="Times New Roman"/>
              </a:rPr>
              <a:t>=</a:t>
            </a:r>
            <a:r>
              <a:rPr lang="en-US" sz="1200" dirty="0">
                <a:solidFill>
                  <a:srgbClr val="000000"/>
                </a:solidFill>
                <a:latin typeface="Consolas"/>
                <a:ea typeface="Times New Roman"/>
                <a:cs typeface="Times New Roman"/>
              </a:rPr>
              <a:t> </a:t>
            </a:r>
            <a:r>
              <a:rPr lang="en-US" sz="1200" dirty="0" err="1">
                <a:solidFill>
                  <a:srgbClr val="000000"/>
                </a:solidFill>
                <a:latin typeface="Consolas"/>
                <a:ea typeface="Times New Roman"/>
                <a:cs typeface="Times New Roman"/>
              </a:rPr>
              <a:t>muhendis</a:t>
            </a:r>
            <a:r>
              <a:rPr lang="en-US" sz="1200" b="1" dirty="0">
                <a:solidFill>
                  <a:srgbClr val="FF0000"/>
                </a:solidFill>
                <a:latin typeface="Consolas"/>
                <a:ea typeface="Times New Roman"/>
                <a:cs typeface="Times New Roman"/>
              </a:rPr>
              <a:t>(</a:t>
            </a:r>
            <a:r>
              <a:rPr lang="en-US" sz="1200" dirty="0">
                <a:solidFill>
                  <a:srgbClr val="000000"/>
                </a:solidFill>
                <a:latin typeface="Consolas"/>
                <a:ea typeface="Times New Roman"/>
                <a:cs typeface="Times New Roman"/>
              </a:rPr>
              <a:t> </a:t>
            </a:r>
            <a:r>
              <a:rPr lang="en-US" sz="1200" b="1" dirty="0">
                <a:solidFill>
                  <a:srgbClr val="FF0000"/>
                </a:solidFill>
                <a:latin typeface="Consolas"/>
                <a:ea typeface="Times New Roman"/>
                <a:cs typeface="Times New Roman"/>
              </a:rPr>
              <a:t>&amp;</a:t>
            </a:r>
            <a:r>
              <a:rPr lang="en-US" sz="1200" dirty="0" err="1">
                <a:solidFill>
                  <a:srgbClr val="000000"/>
                </a:solidFill>
                <a:latin typeface="Consolas"/>
                <a:ea typeface="Times New Roman"/>
                <a:cs typeface="Times New Roman"/>
              </a:rPr>
              <a:t>elma</a:t>
            </a:r>
            <a:r>
              <a:rPr lang="en-US" sz="1200" dirty="0">
                <a:solidFill>
                  <a:srgbClr val="000000"/>
                </a:solidFill>
                <a:latin typeface="Consolas"/>
                <a:ea typeface="Times New Roman"/>
                <a:cs typeface="Times New Roman"/>
              </a:rPr>
              <a:t> </a:t>
            </a:r>
            <a:r>
              <a:rPr lang="en-US" sz="12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1200" dirty="0">
                <a:solidFill>
                  <a:srgbClr val="000000"/>
                </a:solidFill>
                <a:latin typeface="Consolas"/>
                <a:ea typeface="Times New Roman"/>
                <a:cs typeface="Times New Roman"/>
              </a:rPr>
              <a:t>	</a:t>
            </a:r>
            <a:r>
              <a:rPr lang="en-US" sz="1200" dirty="0" err="1">
                <a:solidFill>
                  <a:srgbClr val="000000"/>
                </a:solidFill>
                <a:latin typeface="Consolas"/>
                <a:ea typeface="Times New Roman"/>
                <a:cs typeface="Times New Roman"/>
              </a:rPr>
              <a:t>printf</a:t>
            </a:r>
            <a:r>
              <a:rPr lang="en-US" sz="1200" b="1" dirty="0">
                <a:solidFill>
                  <a:srgbClr val="FF0000"/>
                </a:solidFill>
                <a:latin typeface="Consolas"/>
                <a:ea typeface="Times New Roman"/>
                <a:cs typeface="Times New Roman"/>
              </a:rPr>
              <a:t>(</a:t>
            </a:r>
            <a:r>
              <a:rPr lang="en-US" sz="1200" b="1" dirty="0">
                <a:solidFill>
                  <a:srgbClr val="0000FF"/>
                </a:solidFill>
                <a:latin typeface="Consolas"/>
                <a:ea typeface="Times New Roman"/>
                <a:cs typeface="Times New Roman"/>
              </a:rPr>
              <a:t>"</a:t>
            </a:r>
            <a:r>
              <a:rPr lang="en-US" sz="1200" b="1" dirty="0" err="1">
                <a:solidFill>
                  <a:srgbClr val="0000FF"/>
                </a:solidFill>
                <a:latin typeface="Consolas"/>
                <a:ea typeface="Times New Roman"/>
                <a:cs typeface="Times New Roman"/>
              </a:rPr>
              <a:t>Fonksiyon</a:t>
            </a:r>
            <a:r>
              <a:rPr lang="en-US" sz="1200" b="1" dirty="0">
                <a:solidFill>
                  <a:srgbClr val="0000FF"/>
                </a:solidFill>
                <a:latin typeface="Consolas"/>
                <a:ea typeface="Times New Roman"/>
                <a:cs typeface="Times New Roman"/>
              </a:rPr>
              <a:t> </a:t>
            </a:r>
            <a:r>
              <a:rPr lang="en-US" sz="1200" b="1" dirty="0" err="1">
                <a:solidFill>
                  <a:srgbClr val="0000FF"/>
                </a:solidFill>
                <a:latin typeface="Consolas"/>
                <a:ea typeface="Times New Roman"/>
                <a:cs typeface="Times New Roman"/>
              </a:rPr>
              <a:t>sonrasi</a:t>
            </a:r>
            <a:r>
              <a:rPr lang="en-US" sz="1200" b="1" dirty="0">
                <a:solidFill>
                  <a:srgbClr val="0000FF"/>
                </a:solidFill>
                <a:latin typeface="Consolas"/>
                <a:ea typeface="Times New Roman"/>
                <a:cs typeface="Times New Roman"/>
              </a:rPr>
              <a:t> </a:t>
            </a:r>
            <a:r>
              <a:rPr lang="en-US" sz="1200" b="1" dirty="0" err="1">
                <a:solidFill>
                  <a:srgbClr val="0000FF"/>
                </a:solidFill>
                <a:latin typeface="Consolas"/>
                <a:ea typeface="Times New Roman"/>
                <a:cs typeface="Times New Roman"/>
              </a:rPr>
              <a:t>elma</a:t>
            </a:r>
            <a:r>
              <a:rPr lang="en-US" sz="1200" b="1" dirty="0">
                <a:solidFill>
                  <a:srgbClr val="0000FF"/>
                </a:solidFill>
                <a:latin typeface="Consolas"/>
                <a:ea typeface="Times New Roman"/>
                <a:cs typeface="Times New Roman"/>
              </a:rPr>
              <a:t> </a:t>
            </a:r>
            <a:r>
              <a:rPr lang="en-US" sz="1200" b="1" dirty="0" err="1">
                <a:solidFill>
                  <a:srgbClr val="0000FF"/>
                </a:solidFill>
                <a:latin typeface="Consolas"/>
                <a:ea typeface="Times New Roman"/>
                <a:cs typeface="Times New Roman"/>
              </a:rPr>
              <a:t>degeri</a:t>
            </a:r>
            <a:r>
              <a:rPr lang="en-US" sz="1200" b="1" dirty="0">
                <a:solidFill>
                  <a:srgbClr val="0000FF"/>
                </a:solidFill>
                <a:latin typeface="Consolas"/>
                <a:ea typeface="Times New Roman"/>
                <a:cs typeface="Times New Roman"/>
              </a:rPr>
              <a:t>: %d\n"</a:t>
            </a:r>
            <a:r>
              <a:rPr lang="en-US" sz="1200" b="1" dirty="0">
                <a:solidFill>
                  <a:srgbClr val="FF0000"/>
                </a:solidFill>
                <a:latin typeface="Consolas"/>
                <a:ea typeface="Times New Roman"/>
                <a:cs typeface="Times New Roman"/>
              </a:rPr>
              <a:t>,</a:t>
            </a:r>
            <a:r>
              <a:rPr lang="en-US" sz="1200" dirty="0">
                <a:solidFill>
                  <a:srgbClr val="000000"/>
                </a:solidFill>
                <a:latin typeface="Consolas"/>
                <a:ea typeface="Times New Roman"/>
                <a:cs typeface="Times New Roman"/>
              </a:rPr>
              <a:t> </a:t>
            </a:r>
            <a:r>
              <a:rPr lang="en-US" sz="1200" dirty="0" err="1">
                <a:solidFill>
                  <a:srgbClr val="000000"/>
                </a:solidFill>
                <a:latin typeface="Consolas"/>
                <a:ea typeface="Times New Roman"/>
                <a:cs typeface="Times New Roman"/>
              </a:rPr>
              <a:t>elma</a:t>
            </a:r>
            <a:r>
              <a:rPr lang="en-US" sz="12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1200" dirty="0">
                <a:solidFill>
                  <a:srgbClr val="000000"/>
                </a:solidFill>
                <a:latin typeface="Consolas"/>
                <a:ea typeface="Times New Roman"/>
                <a:cs typeface="Times New Roman"/>
              </a:rPr>
              <a:t>	</a:t>
            </a:r>
            <a:r>
              <a:rPr lang="en-US" sz="1200" dirty="0" err="1">
                <a:solidFill>
                  <a:srgbClr val="000000"/>
                </a:solidFill>
                <a:latin typeface="Consolas"/>
                <a:ea typeface="Times New Roman"/>
                <a:cs typeface="Times New Roman"/>
              </a:rPr>
              <a:t>printf</a:t>
            </a:r>
            <a:r>
              <a:rPr lang="en-US" sz="1200" b="1" dirty="0">
                <a:solidFill>
                  <a:srgbClr val="FF0000"/>
                </a:solidFill>
                <a:latin typeface="Consolas"/>
                <a:ea typeface="Times New Roman"/>
                <a:cs typeface="Times New Roman"/>
              </a:rPr>
              <a:t>(</a:t>
            </a:r>
            <a:r>
              <a:rPr lang="en-US" sz="1200" b="1" dirty="0">
                <a:solidFill>
                  <a:srgbClr val="0000FF"/>
                </a:solidFill>
                <a:latin typeface="Consolas"/>
                <a:ea typeface="Times New Roman"/>
                <a:cs typeface="Times New Roman"/>
              </a:rPr>
              <a:t>"</a:t>
            </a:r>
            <a:r>
              <a:rPr lang="en-US" sz="1200" b="1" dirty="0" err="1">
                <a:solidFill>
                  <a:srgbClr val="0000FF"/>
                </a:solidFill>
                <a:latin typeface="Consolas"/>
                <a:ea typeface="Times New Roman"/>
                <a:cs typeface="Times New Roman"/>
              </a:rPr>
              <a:t>Fonksiyon</a:t>
            </a:r>
            <a:r>
              <a:rPr lang="en-US" sz="1200" b="1" dirty="0">
                <a:solidFill>
                  <a:srgbClr val="0000FF"/>
                </a:solidFill>
                <a:latin typeface="Consolas"/>
                <a:ea typeface="Times New Roman"/>
                <a:cs typeface="Times New Roman"/>
              </a:rPr>
              <a:t> </a:t>
            </a:r>
            <a:r>
              <a:rPr lang="en-US" sz="1200" b="1" dirty="0" err="1">
                <a:solidFill>
                  <a:srgbClr val="0000FF"/>
                </a:solidFill>
                <a:latin typeface="Consolas"/>
                <a:ea typeface="Times New Roman"/>
                <a:cs typeface="Times New Roman"/>
              </a:rPr>
              <a:t>sonrasi</a:t>
            </a:r>
            <a:r>
              <a:rPr lang="en-US" sz="1200" b="1" dirty="0">
                <a:solidFill>
                  <a:srgbClr val="0000FF"/>
                </a:solidFill>
                <a:latin typeface="Consolas"/>
                <a:ea typeface="Times New Roman"/>
                <a:cs typeface="Times New Roman"/>
              </a:rPr>
              <a:t> </a:t>
            </a:r>
            <a:r>
              <a:rPr lang="en-US" sz="1200" b="1" dirty="0" err="1">
                <a:solidFill>
                  <a:srgbClr val="0000FF"/>
                </a:solidFill>
                <a:latin typeface="Consolas"/>
                <a:ea typeface="Times New Roman"/>
                <a:cs typeface="Times New Roman"/>
              </a:rPr>
              <a:t>sonuc</a:t>
            </a:r>
            <a:r>
              <a:rPr lang="en-US" sz="1200" b="1" dirty="0">
                <a:solidFill>
                  <a:srgbClr val="0000FF"/>
                </a:solidFill>
                <a:latin typeface="Consolas"/>
                <a:ea typeface="Times New Roman"/>
                <a:cs typeface="Times New Roman"/>
              </a:rPr>
              <a:t> </a:t>
            </a:r>
            <a:r>
              <a:rPr lang="en-US" sz="1200" b="1" dirty="0" err="1">
                <a:solidFill>
                  <a:srgbClr val="0000FF"/>
                </a:solidFill>
                <a:latin typeface="Consolas"/>
                <a:ea typeface="Times New Roman"/>
                <a:cs typeface="Times New Roman"/>
              </a:rPr>
              <a:t>degeri</a:t>
            </a:r>
            <a:r>
              <a:rPr lang="en-US" sz="1200" b="1" dirty="0">
                <a:solidFill>
                  <a:srgbClr val="0000FF"/>
                </a:solidFill>
                <a:latin typeface="Consolas"/>
                <a:ea typeface="Times New Roman"/>
                <a:cs typeface="Times New Roman"/>
              </a:rPr>
              <a:t>: %d\n"</a:t>
            </a:r>
            <a:r>
              <a:rPr lang="en-US" sz="1200" b="1" dirty="0">
                <a:solidFill>
                  <a:srgbClr val="FF0000"/>
                </a:solidFill>
                <a:latin typeface="Consolas"/>
                <a:ea typeface="Times New Roman"/>
                <a:cs typeface="Times New Roman"/>
              </a:rPr>
              <a:t>,</a:t>
            </a:r>
            <a:r>
              <a:rPr lang="en-US" sz="1200" dirty="0">
                <a:solidFill>
                  <a:srgbClr val="000000"/>
                </a:solidFill>
                <a:latin typeface="Consolas"/>
                <a:ea typeface="Times New Roman"/>
                <a:cs typeface="Times New Roman"/>
              </a:rPr>
              <a:t> </a:t>
            </a:r>
            <a:r>
              <a:rPr lang="en-US" sz="1200" dirty="0" err="1">
                <a:solidFill>
                  <a:srgbClr val="000000"/>
                </a:solidFill>
                <a:latin typeface="Consolas"/>
                <a:ea typeface="Times New Roman"/>
                <a:cs typeface="Times New Roman"/>
              </a:rPr>
              <a:t>sonuc</a:t>
            </a:r>
            <a:r>
              <a:rPr lang="en-US" sz="12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1200" dirty="0">
                <a:solidFill>
                  <a:srgbClr val="000000"/>
                </a:solidFill>
                <a:latin typeface="Consolas"/>
                <a:ea typeface="Times New Roman"/>
                <a:cs typeface="Times New Roman"/>
              </a:rPr>
              <a:t>    </a:t>
            </a:r>
            <a:r>
              <a:rPr lang="en-US" sz="1200" b="1" dirty="0">
                <a:solidFill>
                  <a:srgbClr val="000000"/>
                </a:solidFill>
                <a:latin typeface="Consolas"/>
                <a:ea typeface="Times New Roman"/>
                <a:cs typeface="Times New Roman"/>
              </a:rPr>
              <a:t>return</a:t>
            </a:r>
            <a:r>
              <a:rPr lang="en-US" sz="1200" dirty="0">
                <a:solidFill>
                  <a:srgbClr val="000000"/>
                </a:solidFill>
                <a:latin typeface="Consolas"/>
                <a:ea typeface="Times New Roman"/>
                <a:cs typeface="Times New Roman"/>
              </a:rPr>
              <a:t> </a:t>
            </a:r>
            <a:r>
              <a:rPr lang="en-US" sz="1200" dirty="0">
                <a:solidFill>
                  <a:srgbClr val="800080"/>
                </a:solidFill>
                <a:latin typeface="Consolas"/>
                <a:ea typeface="Times New Roman"/>
                <a:cs typeface="Times New Roman"/>
              </a:rPr>
              <a:t>0</a:t>
            </a:r>
            <a:r>
              <a:rPr lang="en-US" sz="12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12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1200" b="1" dirty="0" err="1">
                <a:solidFill>
                  <a:srgbClr val="000000"/>
                </a:solidFill>
                <a:latin typeface="Consolas"/>
                <a:ea typeface="Times New Roman"/>
                <a:cs typeface="Times New Roman"/>
              </a:rPr>
              <a:t>int</a:t>
            </a:r>
            <a:r>
              <a:rPr lang="en-US" sz="1200" dirty="0">
                <a:solidFill>
                  <a:srgbClr val="000000"/>
                </a:solidFill>
                <a:latin typeface="Consolas"/>
                <a:ea typeface="Times New Roman"/>
                <a:cs typeface="Times New Roman"/>
              </a:rPr>
              <a:t> </a:t>
            </a:r>
            <a:r>
              <a:rPr lang="en-US" sz="1200" dirty="0" err="1">
                <a:solidFill>
                  <a:srgbClr val="000000"/>
                </a:solidFill>
                <a:latin typeface="Consolas"/>
                <a:ea typeface="Times New Roman"/>
                <a:cs typeface="Times New Roman"/>
              </a:rPr>
              <a:t>muhendis</a:t>
            </a:r>
            <a:r>
              <a:rPr lang="en-US" sz="1200" b="1" dirty="0">
                <a:solidFill>
                  <a:srgbClr val="FF0000"/>
                </a:solidFill>
                <a:latin typeface="Consolas"/>
                <a:ea typeface="Times New Roman"/>
                <a:cs typeface="Times New Roman"/>
              </a:rPr>
              <a:t>(</a:t>
            </a:r>
            <a:r>
              <a:rPr lang="en-US" sz="1200" b="1" dirty="0" err="1">
                <a:solidFill>
                  <a:srgbClr val="000000"/>
                </a:solidFill>
                <a:latin typeface="Consolas"/>
                <a:ea typeface="Times New Roman"/>
                <a:cs typeface="Times New Roman"/>
              </a:rPr>
              <a:t>int</a:t>
            </a:r>
            <a:r>
              <a:rPr lang="en-US" sz="1200" b="1" dirty="0">
                <a:solidFill>
                  <a:srgbClr val="FF0000"/>
                </a:solidFill>
                <a:latin typeface="Consolas"/>
                <a:ea typeface="Times New Roman"/>
                <a:cs typeface="Times New Roman"/>
              </a:rPr>
              <a:t>*</a:t>
            </a:r>
            <a:r>
              <a:rPr lang="en-US" sz="1200" dirty="0">
                <a:solidFill>
                  <a:srgbClr val="000000"/>
                </a:solidFill>
                <a:latin typeface="Consolas"/>
                <a:ea typeface="Times New Roman"/>
                <a:cs typeface="Times New Roman"/>
              </a:rPr>
              <a:t> </a:t>
            </a:r>
            <a:r>
              <a:rPr lang="en-US" sz="1200" dirty="0" err="1">
                <a:solidFill>
                  <a:srgbClr val="000000"/>
                </a:solidFill>
                <a:latin typeface="Consolas"/>
                <a:ea typeface="Times New Roman"/>
                <a:cs typeface="Times New Roman"/>
              </a:rPr>
              <a:t>elma_ptr</a:t>
            </a:r>
            <a:r>
              <a:rPr lang="en-US" sz="12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12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1200" dirty="0">
                <a:solidFill>
                  <a:srgbClr val="000000"/>
                </a:solidFill>
                <a:latin typeface="Consolas"/>
                <a:ea typeface="Times New Roman"/>
                <a:cs typeface="Times New Roman"/>
              </a:rPr>
              <a:t>	</a:t>
            </a:r>
            <a:r>
              <a:rPr lang="en-US" sz="1200" dirty="0" err="1">
                <a:solidFill>
                  <a:srgbClr val="000000"/>
                </a:solidFill>
                <a:latin typeface="Consolas"/>
                <a:ea typeface="Times New Roman"/>
                <a:cs typeface="Times New Roman"/>
              </a:rPr>
              <a:t>printf</a:t>
            </a:r>
            <a:r>
              <a:rPr lang="en-US" sz="1200" b="1" dirty="0">
                <a:solidFill>
                  <a:srgbClr val="FF0000"/>
                </a:solidFill>
                <a:latin typeface="Consolas"/>
                <a:ea typeface="Times New Roman"/>
                <a:cs typeface="Times New Roman"/>
              </a:rPr>
              <a:t>(</a:t>
            </a:r>
            <a:r>
              <a:rPr lang="en-US" sz="1200" b="1" dirty="0">
                <a:solidFill>
                  <a:srgbClr val="0000FF"/>
                </a:solidFill>
                <a:latin typeface="Consolas"/>
                <a:ea typeface="Times New Roman"/>
                <a:cs typeface="Times New Roman"/>
              </a:rPr>
              <a:t>"(</a:t>
            </a:r>
            <a:r>
              <a:rPr lang="en-US" sz="1200" b="1" dirty="0" err="1">
                <a:solidFill>
                  <a:srgbClr val="0000FF"/>
                </a:solidFill>
                <a:latin typeface="Consolas"/>
                <a:ea typeface="Times New Roman"/>
                <a:cs typeface="Times New Roman"/>
              </a:rPr>
              <a:t>fonksiyon</a:t>
            </a:r>
            <a:r>
              <a:rPr lang="en-US" sz="1200" b="1" dirty="0">
                <a:solidFill>
                  <a:srgbClr val="0000FF"/>
                </a:solidFill>
                <a:latin typeface="Consolas"/>
                <a:ea typeface="Times New Roman"/>
                <a:cs typeface="Times New Roman"/>
              </a:rPr>
              <a:t> </a:t>
            </a:r>
            <a:r>
              <a:rPr lang="en-US" sz="1200" b="1" dirty="0" err="1">
                <a:solidFill>
                  <a:srgbClr val="0000FF"/>
                </a:solidFill>
                <a:latin typeface="Consolas"/>
                <a:ea typeface="Times New Roman"/>
                <a:cs typeface="Times New Roman"/>
              </a:rPr>
              <a:t>ici</a:t>
            </a:r>
            <a:r>
              <a:rPr lang="en-US" sz="1200" b="1" dirty="0">
                <a:solidFill>
                  <a:srgbClr val="0000FF"/>
                </a:solidFill>
                <a:latin typeface="Consolas"/>
                <a:ea typeface="Times New Roman"/>
                <a:cs typeface="Times New Roman"/>
              </a:rPr>
              <a:t>)\n"</a:t>
            </a:r>
            <a:r>
              <a:rPr lang="en-US" sz="12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1200" dirty="0">
                <a:solidFill>
                  <a:srgbClr val="000000"/>
                </a:solidFill>
                <a:latin typeface="Consolas"/>
                <a:ea typeface="Times New Roman"/>
                <a:cs typeface="Times New Roman"/>
              </a:rPr>
              <a:t>	</a:t>
            </a:r>
            <a:r>
              <a:rPr lang="en-US" sz="1200" dirty="0" err="1">
                <a:solidFill>
                  <a:srgbClr val="000000"/>
                </a:solidFill>
                <a:latin typeface="Consolas"/>
                <a:ea typeface="Times New Roman"/>
                <a:cs typeface="Times New Roman"/>
              </a:rPr>
              <a:t>printf</a:t>
            </a:r>
            <a:r>
              <a:rPr lang="en-US" sz="1200" b="1" dirty="0">
                <a:solidFill>
                  <a:srgbClr val="FF0000"/>
                </a:solidFill>
                <a:latin typeface="Consolas"/>
                <a:ea typeface="Times New Roman"/>
                <a:cs typeface="Times New Roman"/>
              </a:rPr>
              <a:t>(</a:t>
            </a:r>
            <a:r>
              <a:rPr lang="en-US" sz="1200" b="1" dirty="0">
                <a:solidFill>
                  <a:srgbClr val="0000FF"/>
                </a:solidFill>
                <a:latin typeface="Consolas"/>
                <a:ea typeface="Times New Roman"/>
                <a:cs typeface="Times New Roman"/>
              </a:rPr>
              <a:t>"</a:t>
            </a:r>
            <a:r>
              <a:rPr lang="en-US" sz="1200" b="1" dirty="0" err="1">
                <a:solidFill>
                  <a:srgbClr val="0000FF"/>
                </a:solidFill>
                <a:latin typeface="Consolas"/>
                <a:ea typeface="Times New Roman"/>
                <a:cs typeface="Times New Roman"/>
              </a:rPr>
              <a:t>elma</a:t>
            </a:r>
            <a:r>
              <a:rPr lang="en-US" sz="1200" b="1" dirty="0">
                <a:solidFill>
                  <a:srgbClr val="0000FF"/>
                </a:solidFill>
                <a:latin typeface="Consolas"/>
                <a:ea typeface="Times New Roman"/>
                <a:cs typeface="Times New Roman"/>
              </a:rPr>
              <a:t> </a:t>
            </a:r>
            <a:r>
              <a:rPr lang="en-US" sz="1200" b="1" dirty="0" err="1">
                <a:solidFill>
                  <a:srgbClr val="0000FF"/>
                </a:solidFill>
                <a:latin typeface="Consolas"/>
                <a:ea typeface="Times New Roman"/>
                <a:cs typeface="Times New Roman"/>
              </a:rPr>
              <a:t>isaretcisindeki</a:t>
            </a:r>
            <a:r>
              <a:rPr lang="en-US" sz="1200" b="1" dirty="0">
                <a:solidFill>
                  <a:srgbClr val="0000FF"/>
                </a:solidFill>
                <a:latin typeface="Consolas"/>
                <a:ea typeface="Times New Roman"/>
                <a:cs typeface="Times New Roman"/>
              </a:rPr>
              <a:t> </a:t>
            </a:r>
            <a:r>
              <a:rPr lang="en-US" sz="1200" b="1" dirty="0" err="1">
                <a:solidFill>
                  <a:srgbClr val="0000FF"/>
                </a:solidFill>
                <a:latin typeface="Consolas"/>
                <a:ea typeface="Times New Roman"/>
                <a:cs typeface="Times New Roman"/>
              </a:rPr>
              <a:t>deger</a:t>
            </a:r>
            <a:r>
              <a:rPr lang="en-US" sz="1200" b="1" dirty="0">
                <a:solidFill>
                  <a:srgbClr val="0000FF"/>
                </a:solidFill>
                <a:latin typeface="Consolas"/>
                <a:ea typeface="Times New Roman"/>
                <a:cs typeface="Times New Roman"/>
              </a:rPr>
              <a:t>:%d\n"</a:t>
            </a:r>
            <a:r>
              <a:rPr lang="en-US" sz="1200" b="1" dirty="0">
                <a:solidFill>
                  <a:srgbClr val="FF0000"/>
                </a:solidFill>
                <a:latin typeface="Consolas"/>
                <a:ea typeface="Times New Roman"/>
                <a:cs typeface="Times New Roman"/>
              </a:rPr>
              <a:t>,</a:t>
            </a:r>
            <a:r>
              <a:rPr lang="en-US" sz="1200" dirty="0">
                <a:solidFill>
                  <a:srgbClr val="000000"/>
                </a:solidFill>
                <a:latin typeface="Consolas"/>
                <a:ea typeface="Times New Roman"/>
                <a:cs typeface="Times New Roman"/>
              </a:rPr>
              <a:t> </a:t>
            </a:r>
            <a:r>
              <a:rPr lang="en-US" sz="1200" dirty="0" err="1">
                <a:solidFill>
                  <a:srgbClr val="000000"/>
                </a:solidFill>
                <a:latin typeface="Consolas"/>
                <a:ea typeface="Times New Roman"/>
                <a:cs typeface="Times New Roman"/>
              </a:rPr>
              <a:t>elma_ptr</a:t>
            </a:r>
            <a:r>
              <a:rPr lang="en-US" sz="12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1200" dirty="0">
                <a:solidFill>
                  <a:srgbClr val="000000"/>
                </a:solidFill>
                <a:latin typeface="Consolas"/>
                <a:ea typeface="Times New Roman"/>
                <a:cs typeface="Times New Roman"/>
              </a:rPr>
              <a:t>	</a:t>
            </a:r>
            <a:r>
              <a:rPr lang="en-US" sz="1200" dirty="0" err="1">
                <a:solidFill>
                  <a:srgbClr val="000000"/>
                </a:solidFill>
                <a:latin typeface="Consolas"/>
                <a:ea typeface="Times New Roman"/>
                <a:cs typeface="Times New Roman"/>
              </a:rPr>
              <a:t>printf</a:t>
            </a:r>
            <a:r>
              <a:rPr lang="en-US" sz="1200" b="1" dirty="0">
                <a:solidFill>
                  <a:srgbClr val="FF0000"/>
                </a:solidFill>
                <a:latin typeface="Consolas"/>
                <a:ea typeface="Times New Roman"/>
                <a:cs typeface="Times New Roman"/>
              </a:rPr>
              <a:t>(</a:t>
            </a:r>
            <a:r>
              <a:rPr lang="en-US" sz="1200" b="1" dirty="0">
                <a:solidFill>
                  <a:srgbClr val="0000FF"/>
                </a:solidFill>
                <a:latin typeface="Consolas"/>
                <a:ea typeface="Times New Roman"/>
                <a:cs typeface="Times New Roman"/>
              </a:rPr>
              <a:t>"</a:t>
            </a:r>
            <a:r>
              <a:rPr lang="en-US" sz="1200" b="1" dirty="0" err="1">
                <a:solidFill>
                  <a:srgbClr val="0000FF"/>
                </a:solidFill>
                <a:latin typeface="Consolas"/>
                <a:ea typeface="Times New Roman"/>
                <a:cs typeface="Times New Roman"/>
              </a:rPr>
              <a:t>elma</a:t>
            </a:r>
            <a:r>
              <a:rPr lang="en-US" sz="1200" b="1" dirty="0">
                <a:solidFill>
                  <a:srgbClr val="0000FF"/>
                </a:solidFill>
                <a:latin typeface="Consolas"/>
                <a:ea typeface="Times New Roman"/>
                <a:cs typeface="Times New Roman"/>
              </a:rPr>
              <a:t> </a:t>
            </a:r>
            <a:r>
              <a:rPr lang="en-US" sz="1200" b="1" dirty="0" err="1">
                <a:solidFill>
                  <a:srgbClr val="0000FF"/>
                </a:solidFill>
                <a:latin typeface="Consolas"/>
                <a:ea typeface="Times New Roman"/>
                <a:cs typeface="Times New Roman"/>
              </a:rPr>
              <a:t>isaretcisinin</a:t>
            </a:r>
            <a:r>
              <a:rPr lang="en-US" sz="1200" b="1" dirty="0">
                <a:solidFill>
                  <a:srgbClr val="0000FF"/>
                </a:solidFill>
                <a:latin typeface="Consolas"/>
                <a:ea typeface="Times New Roman"/>
                <a:cs typeface="Times New Roman"/>
              </a:rPr>
              <a:t>\n\t"</a:t>
            </a:r>
            <a:endParaRPr lang="tr-TR" sz="1200" dirty="0">
              <a:ea typeface="Times New Roman"/>
              <a:cs typeface="Times New Roman"/>
            </a:endParaRPr>
          </a:p>
          <a:p>
            <a:pPr>
              <a:lnSpc>
                <a:spcPct val="115000"/>
              </a:lnSpc>
              <a:spcAft>
                <a:spcPts val="0"/>
              </a:spcAft>
              <a:buNone/>
            </a:pPr>
            <a:r>
              <a:rPr lang="en-US" sz="1200" dirty="0">
                <a:solidFill>
                  <a:srgbClr val="000000"/>
                </a:solidFill>
                <a:latin typeface="Consolas"/>
                <a:ea typeface="Times New Roman"/>
                <a:cs typeface="Times New Roman"/>
              </a:rPr>
              <a:t>			</a:t>
            </a:r>
            <a:r>
              <a:rPr lang="en-US" sz="1200" b="1" dirty="0">
                <a:solidFill>
                  <a:srgbClr val="0000FF"/>
                </a:solidFill>
                <a:latin typeface="Consolas"/>
                <a:ea typeface="Times New Roman"/>
                <a:cs typeface="Times New Roman"/>
              </a:rPr>
              <a:t>"</a:t>
            </a:r>
            <a:r>
              <a:rPr lang="en-US" sz="1200" b="1" dirty="0" err="1">
                <a:solidFill>
                  <a:srgbClr val="0000FF"/>
                </a:solidFill>
                <a:latin typeface="Consolas"/>
                <a:ea typeface="Times New Roman"/>
                <a:cs typeface="Times New Roman"/>
              </a:rPr>
              <a:t>isaret</a:t>
            </a:r>
            <a:r>
              <a:rPr lang="en-US" sz="1200" b="1" dirty="0">
                <a:solidFill>
                  <a:srgbClr val="0000FF"/>
                </a:solidFill>
                <a:latin typeface="Consolas"/>
                <a:ea typeface="Times New Roman"/>
                <a:cs typeface="Times New Roman"/>
              </a:rPr>
              <a:t> </a:t>
            </a:r>
            <a:r>
              <a:rPr lang="en-US" sz="1200" b="1" dirty="0" err="1">
                <a:solidFill>
                  <a:srgbClr val="0000FF"/>
                </a:solidFill>
                <a:latin typeface="Consolas"/>
                <a:ea typeface="Times New Roman"/>
                <a:cs typeface="Times New Roman"/>
              </a:rPr>
              <a:t>ettigi</a:t>
            </a:r>
            <a:r>
              <a:rPr lang="en-US" sz="1200" b="1" dirty="0">
                <a:solidFill>
                  <a:srgbClr val="0000FF"/>
                </a:solidFill>
                <a:latin typeface="Consolas"/>
                <a:ea typeface="Times New Roman"/>
                <a:cs typeface="Times New Roman"/>
              </a:rPr>
              <a:t> </a:t>
            </a:r>
            <a:r>
              <a:rPr lang="en-US" sz="1200" b="1" dirty="0" err="1">
                <a:solidFill>
                  <a:srgbClr val="0000FF"/>
                </a:solidFill>
                <a:latin typeface="Consolas"/>
                <a:ea typeface="Times New Roman"/>
                <a:cs typeface="Times New Roman"/>
              </a:rPr>
              <a:t>yerdeki</a:t>
            </a:r>
            <a:r>
              <a:rPr lang="en-US" sz="1200" b="1" dirty="0">
                <a:solidFill>
                  <a:srgbClr val="0000FF"/>
                </a:solidFill>
                <a:latin typeface="Consolas"/>
                <a:ea typeface="Times New Roman"/>
                <a:cs typeface="Times New Roman"/>
              </a:rPr>
              <a:t> </a:t>
            </a:r>
            <a:r>
              <a:rPr lang="en-US" sz="1200" b="1" dirty="0" err="1">
                <a:solidFill>
                  <a:srgbClr val="0000FF"/>
                </a:solidFill>
                <a:latin typeface="Consolas"/>
                <a:ea typeface="Times New Roman"/>
                <a:cs typeface="Times New Roman"/>
              </a:rPr>
              <a:t>deger</a:t>
            </a:r>
            <a:r>
              <a:rPr lang="en-US" sz="1200" b="1" dirty="0">
                <a:solidFill>
                  <a:srgbClr val="0000FF"/>
                </a:solidFill>
                <a:latin typeface="Consolas"/>
                <a:ea typeface="Times New Roman"/>
                <a:cs typeface="Times New Roman"/>
              </a:rPr>
              <a:t>:%d\n\n"</a:t>
            </a:r>
            <a:r>
              <a:rPr lang="en-US" sz="1200" b="1" dirty="0">
                <a:solidFill>
                  <a:srgbClr val="FF0000"/>
                </a:solidFill>
                <a:latin typeface="Consolas"/>
                <a:ea typeface="Times New Roman"/>
                <a:cs typeface="Times New Roman"/>
              </a:rPr>
              <a:t>,</a:t>
            </a:r>
            <a:r>
              <a:rPr lang="en-US" sz="1200" dirty="0">
                <a:solidFill>
                  <a:srgbClr val="000000"/>
                </a:solidFill>
                <a:latin typeface="Consolas"/>
                <a:ea typeface="Times New Roman"/>
                <a:cs typeface="Times New Roman"/>
              </a:rPr>
              <a:t> </a:t>
            </a:r>
            <a:r>
              <a:rPr lang="en-US" sz="1200" b="1" dirty="0">
                <a:solidFill>
                  <a:srgbClr val="FF0000"/>
                </a:solidFill>
                <a:latin typeface="Consolas"/>
                <a:ea typeface="Times New Roman"/>
                <a:cs typeface="Times New Roman"/>
              </a:rPr>
              <a:t>*</a:t>
            </a:r>
            <a:r>
              <a:rPr lang="en-US" sz="1200" dirty="0" err="1">
                <a:solidFill>
                  <a:srgbClr val="000000"/>
                </a:solidFill>
                <a:latin typeface="Consolas"/>
                <a:ea typeface="Times New Roman"/>
                <a:cs typeface="Times New Roman"/>
              </a:rPr>
              <a:t>elma_ptr</a:t>
            </a:r>
            <a:r>
              <a:rPr lang="en-US" sz="12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1200" dirty="0">
                <a:solidFill>
                  <a:srgbClr val="000000"/>
                </a:solidFill>
                <a:latin typeface="Consolas"/>
                <a:ea typeface="Times New Roman"/>
                <a:cs typeface="Times New Roman"/>
              </a:rPr>
              <a:t>	</a:t>
            </a:r>
            <a:r>
              <a:rPr lang="en-US" sz="1200" i="1" dirty="0">
                <a:solidFill>
                  <a:srgbClr val="3399FF"/>
                </a:solidFill>
                <a:latin typeface="Consolas"/>
                <a:ea typeface="Times New Roman"/>
                <a:cs typeface="Times New Roman"/>
              </a:rPr>
              <a:t>//</a:t>
            </a:r>
            <a:r>
              <a:rPr lang="en-US" sz="1200" i="1" dirty="0" err="1">
                <a:solidFill>
                  <a:srgbClr val="3399FF"/>
                </a:solidFill>
                <a:latin typeface="Consolas"/>
                <a:ea typeface="Times New Roman"/>
                <a:cs typeface="Times New Roman"/>
              </a:rPr>
              <a:t>bu</a:t>
            </a:r>
            <a:r>
              <a:rPr lang="en-US" sz="1200" i="1" dirty="0">
                <a:solidFill>
                  <a:srgbClr val="3399FF"/>
                </a:solidFill>
                <a:latin typeface="Consolas"/>
                <a:ea typeface="Times New Roman"/>
                <a:cs typeface="Times New Roman"/>
              </a:rPr>
              <a:t> </a:t>
            </a:r>
            <a:r>
              <a:rPr lang="en-US" sz="1200" i="1" dirty="0" err="1">
                <a:solidFill>
                  <a:srgbClr val="3399FF"/>
                </a:solidFill>
                <a:latin typeface="Consolas"/>
                <a:ea typeface="Times New Roman"/>
                <a:cs typeface="Times New Roman"/>
              </a:rPr>
              <a:t>fonksiyon</a:t>
            </a:r>
            <a:r>
              <a:rPr lang="en-US" sz="1200" i="1" dirty="0">
                <a:solidFill>
                  <a:srgbClr val="3399FF"/>
                </a:solidFill>
                <a:latin typeface="Consolas"/>
                <a:ea typeface="Times New Roman"/>
                <a:cs typeface="Times New Roman"/>
              </a:rPr>
              <a:t> </a:t>
            </a:r>
            <a:r>
              <a:rPr lang="en-US" sz="1200" i="1" dirty="0" err="1">
                <a:solidFill>
                  <a:srgbClr val="3399FF"/>
                </a:solidFill>
                <a:latin typeface="Consolas"/>
                <a:ea typeface="Times New Roman"/>
                <a:cs typeface="Times New Roman"/>
              </a:rPr>
              <a:t>içinde</a:t>
            </a:r>
            <a:r>
              <a:rPr lang="en-US" sz="1200" i="1" dirty="0">
                <a:solidFill>
                  <a:srgbClr val="3399FF"/>
                </a:solidFill>
                <a:latin typeface="Consolas"/>
                <a:ea typeface="Times New Roman"/>
                <a:cs typeface="Times New Roman"/>
              </a:rPr>
              <a:t> *</a:t>
            </a:r>
            <a:r>
              <a:rPr lang="en-US" sz="1200" i="1" dirty="0" err="1">
                <a:solidFill>
                  <a:srgbClr val="3399FF"/>
                </a:solidFill>
                <a:latin typeface="Consolas"/>
                <a:ea typeface="Times New Roman"/>
                <a:cs typeface="Times New Roman"/>
              </a:rPr>
              <a:t>elma_ptr</a:t>
            </a:r>
            <a:r>
              <a:rPr lang="en-US" sz="1200" i="1" dirty="0">
                <a:solidFill>
                  <a:srgbClr val="3399FF"/>
                </a:solidFill>
                <a:latin typeface="Consolas"/>
                <a:ea typeface="Times New Roman"/>
                <a:cs typeface="Times New Roman"/>
              </a:rPr>
              <a:t> </a:t>
            </a:r>
            <a:r>
              <a:rPr lang="en-US" sz="1200" i="1" dirty="0" err="1">
                <a:solidFill>
                  <a:srgbClr val="3399FF"/>
                </a:solidFill>
                <a:latin typeface="Consolas"/>
                <a:ea typeface="Times New Roman"/>
                <a:cs typeface="Times New Roman"/>
              </a:rPr>
              <a:t>olarak</a:t>
            </a:r>
            <a:r>
              <a:rPr lang="en-US" sz="1200" i="1" dirty="0">
                <a:solidFill>
                  <a:srgbClr val="3399FF"/>
                </a:solidFill>
                <a:latin typeface="Consolas"/>
                <a:ea typeface="Times New Roman"/>
                <a:cs typeface="Times New Roman"/>
              </a:rPr>
              <a:t> </a:t>
            </a:r>
            <a:r>
              <a:rPr lang="en-US" sz="1200" i="1" dirty="0" err="1">
                <a:solidFill>
                  <a:srgbClr val="3399FF"/>
                </a:solidFill>
                <a:latin typeface="Consolas"/>
                <a:ea typeface="Times New Roman"/>
                <a:cs typeface="Times New Roman"/>
              </a:rPr>
              <a:t>anılsa</a:t>
            </a:r>
            <a:r>
              <a:rPr lang="en-US" sz="1200" i="1" dirty="0">
                <a:solidFill>
                  <a:srgbClr val="3399FF"/>
                </a:solidFill>
                <a:latin typeface="Consolas"/>
                <a:ea typeface="Times New Roman"/>
                <a:cs typeface="Times New Roman"/>
              </a:rPr>
              <a:t> </a:t>
            </a:r>
            <a:r>
              <a:rPr lang="en-US" sz="1200" i="1" dirty="0" err="1">
                <a:solidFill>
                  <a:srgbClr val="3399FF"/>
                </a:solidFill>
                <a:latin typeface="Consolas"/>
                <a:ea typeface="Times New Roman"/>
                <a:cs typeface="Times New Roman"/>
              </a:rPr>
              <a:t>da</a:t>
            </a:r>
            <a:r>
              <a:rPr lang="en-US" sz="1200" i="1" dirty="0">
                <a:solidFill>
                  <a:srgbClr val="3399FF"/>
                </a:solidFill>
                <a:latin typeface="Consolas"/>
                <a:ea typeface="Times New Roman"/>
                <a:cs typeface="Times New Roman"/>
              </a:rPr>
              <a:t> </a:t>
            </a:r>
            <a:r>
              <a:rPr lang="en-US" sz="1200" i="1" dirty="0" err="1">
                <a:solidFill>
                  <a:srgbClr val="3399FF"/>
                </a:solidFill>
                <a:latin typeface="Consolas"/>
                <a:ea typeface="Times New Roman"/>
                <a:cs typeface="Times New Roman"/>
              </a:rPr>
              <a:t>aslında</a:t>
            </a:r>
            <a:r>
              <a:rPr lang="en-US" sz="1200" i="1" dirty="0">
                <a:solidFill>
                  <a:srgbClr val="3399FF"/>
                </a:solidFill>
                <a:latin typeface="Consolas"/>
                <a:ea typeface="Times New Roman"/>
                <a:cs typeface="Times New Roman"/>
              </a:rPr>
              <a:t> o "</a:t>
            </a:r>
            <a:r>
              <a:rPr lang="en-US" sz="1200" i="1" dirty="0" err="1">
                <a:solidFill>
                  <a:srgbClr val="3399FF"/>
                </a:solidFill>
                <a:latin typeface="Consolas"/>
                <a:ea typeface="Times New Roman"/>
                <a:cs typeface="Times New Roman"/>
              </a:rPr>
              <a:t>main'deki</a:t>
            </a:r>
            <a:r>
              <a:rPr lang="en-US" sz="1200" i="1" dirty="0">
                <a:solidFill>
                  <a:srgbClr val="3399FF"/>
                </a:solidFill>
                <a:latin typeface="Consolas"/>
                <a:ea typeface="Times New Roman"/>
                <a:cs typeface="Times New Roman"/>
              </a:rPr>
              <a:t> </a:t>
            </a:r>
            <a:r>
              <a:rPr lang="en-US" sz="1200" i="1" dirty="0" err="1">
                <a:solidFill>
                  <a:srgbClr val="3399FF"/>
                </a:solidFill>
                <a:latin typeface="Consolas"/>
                <a:ea typeface="Times New Roman"/>
                <a:cs typeface="Times New Roman"/>
              </a:rPr>
              <a:t>elma</a:t>
            </a:r>
            <a:r>
              <a:rPr lang="en-US" sz="1200" i="1" dirty="0">
                <a:solidFill>
                  <a:srgbClr val="3399FF"/>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1200" dirty="0">
                <a:solidFill>
                  <a:srgbClr val="000000"/>
                </a:solidFill>
                <a:latin typeface="Consolas"/>
                <a:ea typeface="Times New Roman"/>
                <a:cs typeface="Times New Roman"/>
              </a:rPr>
              <a:t>	</a:t>
            </a:r>
            <a:r>
              <a:rPr lang="en-US" sz="1200" b="1" dirty="0">
                <a:solidFill>
                  <a:srgbClr val="FF0000"/>
                </a:solidFill>
                <a:latin typeface="Consolas"/>
                <a:ea typeface="Times New Roman"/>
                <a:cs typeface="Times New Roman"/>
              </a:rPr>
              <a:t>*</a:t>
            </a:r>
            <a:r>
              <a:rPr lang="en-US" sz="1200" dirty="0" err="1">
                <a:solidFill>
                  <a:srgbClr val="000000"/>
                </a:solidFill>
                <a:latin typeface="Consolas"/>
                <a:ea typeface="Times New Roman"/>
                <a:cs typeface="Times New Roman"/>
              </a:rPr>
              <a:t>elma_ptr</a:t>
            </a:r>
            <a:r>
              <a:rPr lang="en-US" sz="1200" dirty="0">
                <a:solidFill>
                  <a:srgbClr val="000000"/>
                </a:solidFill>
                <a:latin typeface="Consolas"/>
                <a:ea typeface="Times New Roman"/>
                <a:cs typeface="Times New Roman"/>
              </a:rPr>
              <a:t> </a:t>
            </a:r>
            <a:r>
              <a:rPr lang="en-US" sz="1200" b="1" dirty="0">
                <a:solidFill>
                  <a:srgbClr val="FF0000"/>
                </a:solidFill>
                <a:latin typeface="Consolas"/>
                <a:ea typeface="Times New Roman"/>
                <a:cs typeface="Times New Roman"/>
              </a:rPr>
              <a:t>=</a:t>
            </a:r>
            <a:r>
              <a:rPr lang="en-US" sz="1200" dirty="0">
                <a:solidFill>
                  <a:srgbClr val="000000"/>
                </a:solidFill>
                <a:latin typeface="Consolas"/>
                <a:ea typeface="Times New Roman"/>
                <a:cs typeface="Times New Roman"/>
              </a:rPr>
              <a:t> </a:t>
            </a:r>
            <a:r>
              <a:rPr lang="en-US" sz="1200" dirty="0">
                <a:solidFill>
                  <a:srgbClr val="800080"/>
                </a:solidFill>
                <a:latin typeface="Consolas"/>
                <a:ea typeface="Times New Roman"/>
                <a:cs typeface="Times New Roman"/>
              </a:rPr>
              <a:t>141</a:t>
            </a:r>
            <a:r>
              <a:rPr lang="en-US" sz="1200" b="1" dirty="0">
                <a:solidFill>
                  <a:srgbClr val="FF0000"/>
                </a:solidFill>
                <a:latin typeface="Consolas"/>
                <a:ea typeface="Times New Roman"/>
                <a:cs typeface="Times New Roman"/>
              </a:rPr>
              <a:t>;</a:t>
            </a:r>
            <a:r>
              <a:rPr lang="en-US" sz="1200" dirty="0">
                <a:solidFill>
                  <a:srgbClr val="000000"/>
                </a:solidFill>
                <a:latin typeface="Consolas"/>
                <a:ea typeface="Times New Roman"/>
                <a:cs typeface="Times New Roman"/>
              </a:rPr>
              <a:t> </a:t>
            </a:r>
            <a:r>
              <a:rPr lang="en-US" sz="1200" i="1" dirty="0">
                <a:solidFill>
                  <a:srgbClr val="3399FF"/>
                </a:solidFill>
                <a:latin typeface="Consolas"/>
                <a:ea typeface="Times New Roman"/>
                <a:cs typeface="Times New Roman"/>
              </a:rPr>
              <a:t>//</a:t>
            </a:r>
            <a:r>
              <a:rPr lang="en-US" sz="1200" i="1" dirty="0" err="1">
                <a:solidFill>
                  <a:srgbClr val="3399FF"/>
                </a:solidFill>
                <a:latin typeface="Consolas"/>
                <a:ea typeface="Times New Roman"/>
                <a:cs typeface="Times New Roman"/>
              </a:rPr>
              <a:t>kalıcı</a:t>
            </a:r>
            <a:r>
              <a:rPr lang="en-US" sz="1200" i="1" dirty="0">
                <a:solidFill>
                  <a:srgbClr val="3399FF"/>
                </a:solidFill>
                <a:latin typeface="Consolas"/>
                <a:ea typeface="Times New Roman"/>
                <a:cs typeface="Times New Roman"/>
              </a:rPr>
              <a:t> </a:t>
            </a:r>
            <a:r>
              <a:rPr lang="en-US" sz="1200" i="1" dirty="0" err="1">
                <a:solidFill>
                  <a:srgbClr val="3399FF"/>
                </a:solidFill>
                <a:latin typeface="Consolas"/>
                <a:ea typeface="Times New Roman"/>
                <a:cs typeface="Times New Roman"/>
              </a:rPr>
              <a:t>değişiklik</a:t>
            </a:r>
            <a:r>
              <a:rPr lang="en-US" sz="1200" i="1" dirty="0">
                <a:solidFill>
                  <a:srgbClr val="3399FF"/>
                </a:solidFill>
                <a:latin typeface="Consolas"/>
                <a:ea typeface="Times New Roman"/>
                <a:cs typeface="Times New Roman"/>
              </a:rPr>
              <a:t> </a:t>
            </a:r>
            <a:r>
              <a:rPr lang="en-US" sz="1200" i="1" dirty="0" err="1">
                <a:solidFill>
                  <a:srgbClr val="3399FF"/>
                </a:solidFill>
                <a:latin typeface="Consolas"/>
                <a:ea typeface="Times New Roman"/>
                <a:cs typeface="Times New Roman"/>
              </a:rPr>
              <a:t>yapacak</a:t>
            </a:r>
            <a:endParaRPr lang="tr-TR" sz="1200" dirty="0">
              <a:ea typeface="Times New Roman"/>
              <a:cs typeface="Times New Roman"/>
            </a:endParaRPr>
          </a:p>
          <a:p>
            <a:pPr>
              <a:lnSpc>
                <a:spcPct val="115000"/>
              </a:lnSpc>
              <a:spcAft>
                <a:spcPts val="0"/>
              </a:spcAft>
              <a:buNone/>
            </a:pPr>
            <a:r>
              <a:rPr lang="en-US" sz="1200" dirty="0">
                <a:solidFill>
                  <a:srgbClr val="000000"/>
                </a:solidFill>
                <a:latin typeface="Consolas"/>
                <a:ea typeface="Times New Roman"/>
                <a:cs typeface="Times New Roman"/>
              </a:rPr>
              <a:t>	</a:t>
            </a:r>
            <a:r>
              <a:rPr lang="en-US" sz="1200" b="1" dirty="0">
                <a:solidFill>
                  <a:srgbClr val="000000"/>
                </a:solidFill>
                <a:latin typeface="Consolas"/>
                <a:ea typeface="Times New Roman"/>
                <a:cs typeface="Times New Roman"/>
              </a:rPr>
              <a:t>return</a:t>
            </a:r>
            <a:r>
              <a:rPr lang="en-US" sz="1200" dirty="0">
                <a:solidFill>
                  <a:srgbClr val="000000"/>
                </a:solidFill>
                <a:latin typeface="Consolas"/>
                <a:ea typeface="Times New Roman"/>
                <a:cs typeface="Times New Roman"/>
              </a:rPr>
              <a:t> </a:t>
            </a:r>
            <a:r>
              <a:rPr lang="en-US" sz="1200" dirty="0">
                <a:solidFill>
                  <a:srgbClr val="800080"/>
                </a:solidFill>
                <a:latin typeface="Consolas"/>
                <a:ea typeface="Times New Roman"/>
                <a:cs typeface="Times New Roman"/>
              </a:rPr>
              <a:t>55</a:t>
            </a:r>
            <a:r>
              <a:rPr lang="en-US" sz="12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1200" b="1" dirty="0">
                <a:solidFill>
                  <a:srgbClr val="FF0000"/>
                </a:solidFill>
                <a:latin typeface="Consolas"/>
                <a:ea typeface="Times New Roman"/>
                <a:cs typeface="Times New Roman"/>
              </a:rPr>
              <a:t>}</a:t>
            </a:r>
            <a:endParaRPr lang="tr-TR" sz="1200" dirty="0">
              <a:ea typeface="Times New Roman"/>
              <a:cs typeface="Times New Roman"/>
            </a:endParaRPr>
          </a:p>
          <a:p>
            <a:pPr>
              <a:lnSpc>
                <a:spcPct val="115000"/>
              </a:lnSpc>
              <a:spcAft>
                <a:spcPts val="0"/>
              </a:spcAft>
              <a:buNone/>
            </a:pPr>
            <a:r>
              <a:rPr lang="en-US" sz="1200" b="1" dirty="0">
                <a:solidFill>
                  <a:srgbClr val="FF0000"/>
                </a:solidFill>
                <a:latin typeface="Consolas"/>
                <a:ea typeface="Times New Roman"/>
                <a:cs typeface="Times New Roman"/>
              </a:rPr>
              <a:t> </a:t>
            </a:r>
            <a:endParaRPr lang="tr-TR" sz="1200" dirty="0">
              <a:ea typeface="Times New Roman"/>
              <a:cs typeface="Times New Roman"/>
            </a:endParaRPr>
          </a:p>
        </p:txBody>
      </p:sp>
      <p:pic>
        <p:nvPicPr>
          <p:cNvPr id="9" name="8 Resim" descr="index.jpg"/>
          <p:cNvPicPr>
            <a:picLocks noChangeAspect="1"/>
          </p:cNvPicPr>
          <p:nvPr/>
        </p:nvPicPr>
        <p:blipFill>
          <a:blip r:embed="rId2">
            <a:clrChange>
              <a:clrFrom>
                <a:srgbClr val="FFFFFF"/>
              </a:clrFrom>
              <a:clrTo>
                <a:srgbClr val="FFFFFF">
                  <a:alpha val="0"/>
                </a:srgbClr>
              </a:clrTo>
            </a:clrChange>
          </a:blip>
          <a:stretch>
            <a:fillRect/>
          </a:stretch>
        </p:blipFill>
        <p:spPr>
          <a:xfrm>
            <a:off x="6929454" y="5572140"/>
            <a:ext cx="1157450" cy="910405"/>
          </a:xfrm>
          <a:prstGeom prst="rect">
            <a:avLst/>
          </a:prstGeom>
        </p:spPr>
      </p:pic>
      <p:sp>
        <p:nvSpPr>
          <p:cNvPr id="10" name="9 Köşeleri Yuvarlanmış Dikdörtgen Belirtme Çizgisi"/>
          <p:cNvSpPr/>
          <p:nvPr/>
        </p:nvSpPr>
        <p:spPr>
          <a:xfrm>
            <a:off x="6500794" y="3143248"/>
            <a:ext cx="2428924" cy="1571636"/>
          </a:xfrm>
          <a:prstGeom prst="wedgeRoundRectCallout">
            <a:avLst>
              <a:gd name="adj1" fmla="val 12978"/>
              <a:gd name="adj2" fmla="val 10650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Patron dediğinizi yaptım. Çok açtım, kazara değişkenden bir ısırık da  aldım, haberiniz olsun.</a:t>
            </a:r>
          </a:p>
        </p:txBody>
      </p:sp>
      <p:pic>
        <p:nvPicPr>
          <p:cNvPr id="2050" name="Picture 2"/>
          <p:cNvPicPr>
            <a:picLocks noChangeAspect="1" noChangeArrowheads="1"/>
          </p:cNvPicPr>
          <p:nvPr/>
        </p:nvPicPr>
        <p:blipFill>
          <a:blip r:embed="rId3"/>
          <a:srcRect l="1060" t="10684" r="5831" b="16026"/>
          <a:stretch>
            <a:fillRect/>
          </a:stretch>
        </p:blipFill>
        <p:spPr bwMode="auto">
          <a:xfrm>
            <a:off x="5463318" y="1285860"/>
            <a:ext cx="3429750" cy="107157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lstStyle/>
          <a:p>
            <a:r>
              <a:rPr lang="tr-TR" dirty="0"/>
              <a:t>Dizileri fonksiyonlara göndermek…</a:t>
            </a:r>
            <a:endParaRPr lang="en-US" dirty="0"/>
          </a:p>
        </p:txBody>
      </p:sp>
      <p:sp>
        <p:nvSpPr>
          <p:cNvPr id="5123" name="Rectangle 3"/>
          <p:cNvSpPr>
            <a:spLocks noGrp="1" noChangeArrowheads="1"/>
          </p:cNvSpPr>
          <p:nvPr>
            <p:ph type="body" idx="1"/>
          </p:nvPr>
        </p:nvSpPr>
        <p:spPr>
          <a:xfrm>
            <a:off x="381000" y="1295400"/>
            <a:ext cx="8382000" cy="3276608"/>
          </a:xfrm>
          <a:noFill/>
          <a:ln/>
        </p:spPr>
        <p:txBody>
          <a:bodyPr>
            <a:normAutofit fontScale="77500" lnSpcReduction="20000"/>
          </a:bodyPr>
          <a:lstStyle/>
          <a:p>
            <a:r>
              <a:rPr lang="tr-TR" sz="2800" dirty="0"/>
              <a:t>Fonksiyonlara (dizi harici olan) değişkenleri doğrudan gönderirsek, fonksiyonlar değişkenlerin bir kopyasını oluşturuyor ve bu nedenle, fonksiyonlar değişkenlerin aslını değiştiremiyor. Buna çözüm olarak, değişkenlerin </a:t>
            </a:r>
            <a:r>
              <a:rPr lang="tr-TR" sz="2800" b="1" dirty="0"/>
              <a:t>adresini </a:t>
            </a:r>
            <a:r>
              <a:rPr lang="tr-TR" sz="2800" dirty="0"/>
              <a:t>göndeririz.</a:t>
            </a:r>
          </a:p>
          <a:p>
            <a:endParaRPr lang="tr-TR" sz="2800" dirty="0"/>
          </a:p>
          <a:p>
            <a:r>
              <a:rPr lang="tr-TR" sz="2800" dirty="0"/>
              <a:t>Dizilerde ise böyle bir durum yoktur. Fonksiyonlara dizileri gönderdiğinizde, kopyası oluşturulmaz ve dizide yapılan değişiklik, fonksiyon dışında da geçerlidir. Bunun nedeni, fonksiyonlara dizinin ismini </a:t>
            </a:r>
            <a:r>
              <a:rPr lang="tr-TR" sz="2800" b="1" dirty="0"/>
              <a:t>yani dizinin ilk elemanının adresini </a:t>
            </a:r>
            <a:r>
              <a:rPr lang="tr-TR" sz="2800" dirty="0"/>
              <a:t>gönderiyor olmamız.</a:t>
            </a:r>
            <a:endParaRPr lang="en-US" sz="2800" dirty="0"/>
          </a:p>
        </p:txBody>
      </p:sp>
    </p:spTree>
    <p:extLst>
      <p:ext uri="{BB962C8B-B14F-4D97-AF65-F5344CB8AC3E}">
        <p14:creationId xmlns:p14="http://schemas.microsoft.com/office/powerpoint/2010/main" xmlns="" val="3807928721"/>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lstStyle/>
          <a:p>
            <a:r>
              <a:rPr lang="tr-TR" dirty="0" err="1"/>
              <a:t>Summary</a:t>
            </a:r>
            <a:r>
              <a:rPr lang="tr-TR" dirty="0"/>
              <a:t>: </a:t>
            </a:r>
            <a:r>
              <a:rPr lang="tr-TR" dirty="0" err="1"/>
              <a:t>Calling</a:t>
            </a:r>
            <a:r>
              <a:rPr lang="tr-TR" dirty="0"/>
              <a:t> </a:t>
            </a:r>
            <a:r>
              <a:rPr lang="tr-TR" dirty="0" err="1"/>
              <a:t>by</a:t>
            </a:r>
            <a:r>
              <a:rPr lang="tr-TR" dirty="0"/>
              <a:t> </a:t>
            </a:r>
            <a:r>
              <a:rPr lang="tr-TR" b="1" i="1" dirty="0" err="1"/>
              <a:t>value</a:t>
            </a:r>
            <a:r>
              <a:rPr lang="tr-TR" dirty="0"/>
              <a:t> </a:t>
            </a:r>
            <a:r>
              <a:rPr lang="tr-TR" dirty="0" err="1"/>
              <a:t>or</a:t>
            </a:r>
            <a:r>
              <a:rPr lang="tr-TR" dirty="0"/>
              <a:t> </a:t>
            </a:r>
            <a:r>
              <a:rPr lang="tr-TR" dirty="0" err="1"/>
              <a:t>by</a:t>
            </a:r>
            <a:r>
              <a:rPr lang="tr-TR" dirty="0"/>
              <a:t> </a:t>
            </a:r>
            <a:r>
              <a:rPr lang="tr-TR" b="1" i="1" dirty="0" err="1"/>
              <a:t>reference</a:t>
            </a:r>
            <a:endParaRPr lang="en-US" b="1" i="1" dirty="0"/>
          </a:p>
        </p:txBody>
      </p:sp>
      <p:sp>
        <p:nvSpPr>
          <p:cNvPr id="5123" name="Rectangle 3"/>
          <p:cNvSpPr>
            <a:spLocks noGrp="1" noChangeArrowheads="1"/>
          </p:cNvSpPr>
          <p:nvPr>
            <p:ph type="body" idx="1"/>
          </p:nvPr>
        </p:nvSpPr>
        <p:spPr>
          <a:xfrm>
            <a:off x="381000" y="1295400"/>
            <a:ext cx="3619496" cy="4991120"/>
          </a:xfrm>
          <a:noFill/>
          <a:ln/>
        </p:spPr>
        <p:txBody>
          <a:bodyPr>
            <a:normAutofit fontScale="77500" lnSpcReduction="20000"/>
          </a:bodyPr>
          <a:lstStyle/>
          <a:p>
            <a:r>
              <a:rPr lang="en-US" sz="2500" dirty="0"/>
              <a:t>The function has a local variable (a formal parameter) to hold its own copy of the value passed in</a:t>
            </a:r>
            <a:r>
              <a:rPr lang="tr-TR" sz="2500" dirty="0"/>
              <a:t>. </a:t>
            </a:r>
            <a:r>
              <a:rPr lang="en-US" sz="2500" dirty="0"/>
              <a:t>When we make changes to this copy, the original (the </a:t>
            </a:r>
            <a:r>
              <a:rPr lang="tr-TR" sz="2500" dirty="0"/>
              <a:t>c</a:t>
            </a:r>
            <a:r>
              <a:rPr lang="en-US" sz="2500" dirty="0" err="1"/>
              <a:t>orresponding</a:t>
            </a:r>
            <a:r>
              <a:rPr lang="en-US" sz="2500" dirty="0"/>
              <a:t> actual parameter) remains unchanged</a:t>
            </a:r>
          </a:p>
          <a:p>
            <a:pPr lvl="1"/>
            <a:r>
              <a:rPr lang="en-US" sz="2500" dirty="0"/>
              <a:t>This is known as </a:t>
            </a:r>
            <a:r>
              <a:rPr lang="en-US" sz="2500" b="1" u="sng" dirty="0"/>
              <a:t>calling (passing) by value</a:t>
            </a:r>
            <a:endParaRPr lang="tr-TR" sz="2500" b="1" u="sng" dirty="0"/>
          </a:p>
          <a:p>
            <a:pPr lvl="1">
              <a:buNone/>
            </a:pPr>
            <a:endParaRPr lang="tr-TR" sz="2500" b="1" u="sng" dirty="0"/>
          </a:p>
          <a:p>
            <a:r>
              <a:rPr lang="en-US" sz="2500" dirty="0"/>
              <a:t>BUT we can also pass addresses of variables or arrays to functions.  This is known as </a:t>
            </a:r>
            <a:r>
              <a:rPr lang="en-US" sz="2500" b="1" u="sng" dirty="0"/>
              <a:t>calling (passing) by reference</a:t>
            </a:r>
            <a:r>
              <a:rPr lang="tr-TR" sz="2500" b="1" u="sng" dirty="0"/>
              <a:t>. </a:t>
            </a:r>
            <a:r>
              <a:rPr lang="en-US" sz="2500" dirty="0"/>
              <a:t>When the function is passed an address, </a:t>
            </a:r>
            <a:r>
              <a:rPr lang="en-US" sz="2500" u="sng" dirty="0"/>
              <a:t>it can change</a:t>
            </a:r>
            <a:r>
              <a:rPr lang="tr-TR" sz="2500" u="sng" dirty="0"/>
              <a:t>  </a:t>
            </a:r>
            <a:r>
              <a:rPr lang="en-US" sz="2500" u="sng" dirty="0"/>
              <a:t>the original</a:t>
            </a:r>
            <a:r>
              <a:rPr lang="en-US" sz="2500" dirty="0"/>
              <a:t> (the corresponding actual parameter)</a:t>
            </a:r>
          </a:p>
          <a:p>
            <a:pPr lvl="1"/>
            <a:r>
              <a:rPr lang="en-US" sz="2500" u="sng" dirty="0"/>
              <a:t>There is no copy made</a:t>
            </a:r>
            <a:endParaRPr lang="en-US" sz="2500" b="1" dirty="0"/>
          </a:p>
          <a:p>
            <a:endParaRPr lang="en-US" sz="2500" dirty="0"/>
          </a:p>
          <a:p>
            <a:pPr lvl="1">
              <a:buNone/>
            </a:pPr>
            <a:endParaRPr lang="en-US" sz="2400" dirty="0"/>
          </a:p>
          <a:p>
            <a:pPr lvl="1">
              <a:buNone/>
            </a:pPr>
            <a:endParaRPr lang="en-US" sz="2500" u="sng" dirty="0"/>
          </a:p>
        </p:txBody>
      </p:sp>
      <p:pic>
        <p:nvPicPr>
          <p:cNvPr id="4" name="3 Resim" descr="passbyrefpassbyvalue.gif"/>
          <p:cNvPicPr>
            <a:picLocks noChangeAspect="1"/>
          </p:cNvPicPr>
          <p:nvPr/>
        </p:nvPicPr>
        <p:blipFill>
          <a:blip r:embed="rId2"/>
          <a:stretch>
            <a:fillRect/>
          </a:stretch>
        </p:blipFill>
        <p:spPr>
          <a:xfrm>
            <a:off x="4071934" y="1500192"/>
            <a:ext cx="4762500" cy="2571750"/>
          </a:xfrm>
          <a:prstGeom prst="rect">
            <a:avLst/>
          </a:prstGeom>
        </p:spPr>
      </p:pic>
      <p:sp>
        <p:nvSpPr>
          <p:cNvPr id="6" name="5 Dikdörtgen"/>
          <p:cNvSpPr/>
          <p:nvPr/>
        </p:nvSpPr>
        <p:spPr>
          <a:xfrm>
            <a:off x="4286280" y="3786190"/>
            <a:ext cx="4572000" cy="2031325"/>
          </a:xfrm>
          <a:prstGeom prst="rect">
            <a:avLst/>
          </a:prstGeom>
          <a:solidFill>
            <a:schemeClr val="bg1"/>
          </a:solidFill>
        </p:spPr>
        <p:txBody>
          <a:bodyPr>
            <a:spAutoFit/>
          </a:bodyPr>
          <a:lstStyle/>
          <a:p>
            <a:pPr>
              <a:buFont typeface="Wingdings" pitchFamily="2" charset="2"/>
              <a:buChar char="Ø"/>
            </a:pPr>
            <a:r>
              <a:rPr lang="tr-TR" dirty="0" err="1"/>
              <a:t>Passing</a:t>
            </a:r>
            <a:r>
              <a:rPr lang="tr-TR" dirty="0"/>
              <a:t> </a:t>
            </a:r>
            <a:r>
              <a:rPr lang="tr-TR" dirty="0" err="1"/>
              <a:t>by</a:t>
            </a:r>
            <a:r>
              <a:rPr lang="tr-TR" dirty="0"/>
              <a:t> </a:t>
            </a:r>
            <a:r>
              <a:rPr lang="tr-TR" dirty="0" err="1"/>
              <a:t>reference</a:t>
            </a:r>
            <a:r>
              <a:rPr lang="en-US" dirty="0"/>
              <a:t> is </a:t>
            </a:r>
            <a:r>
              <a:rPr lang="tr-TR" dirty="0"/>
              <a:t>a </a:t>
            </a:r>
            <a:r>
              <a:rPr lang="en-US" dirty="0"/>
              <a:t>great </a:t>
            </a:r>
            <a:r>
              <a:rPr lang="tr-TR" dirty="0" err="1"/>
              <a:t>technique</a:t>
            </a:r>
            <a:r>
              <a:rPr lang="tr-TR" dirty="0"/>
              <a:t> </a:t>
            </a:r>
            <a:r>
              <a:rPr lang="en-US" dirty="0"/>
              <a:t>for arrays</a:t>
            </a:r>
            <a:r>
              <a:rPr lang="tr-TR" dirty="0"/>
              <a:t> since </a:t>
            </a:r>
            <a:r>
              <a:rPr lang="en-US" dirty="0"/>
              <a:t>arrays are usually very large</a:t>
            </a:r>
            <a:r>
              <a:rPr lang="tr-TR" dirty="0"/>
              <a:t> in </a:t>
            </a:r>
            <a:r>
              <a:rPr lang="tr-TR" dirty="0" err="1"/>
              <a:t>terms</a:t>
            </a:r>
            <a:r>
              <a:rPr lang="tr-TR" dirty="0"/>
              <a:t> of </a:t>
            </a:r>
            <a:r>
              <a:rPr lang="tr-TR" dirty="0" err="1"/>
              <a:t>memory</a:t>
            </a:r>
            <a:r>
              <a:rPr lang="tr-TR" dirty="0"/>
              <a:t> </a:t>
            </a:r>
            <a:r>
              <a:rPr lang="tr-TR" dirty="0" err="1"/>
              <a:t>usage</a:t>
            </a:r>
            <a:r>
              <a:rPr lang="en-US" dirty="0"/>
              <a:t>.  We really don</a:t>
            </a:r>
            <a:r>
              <a:rPr lang="ja-JP" altLang="en-US" dirty="0">
                <a:latin typeface="Arial"/>
              </a:rPr>
              <a:t>’</a:t>
            </a:r>
            <a:r>
              <a:rPr lang="en-US" dirty="0"/>
              <a:t>t want to copy an array</a:t>
            </a:r>
            <a:r>
              <a:rPr lang="tr-TR" dirty="0"/>
              <a:t> since i</a:t>
            </a:r>
            <a:r>
              <a:rPr lang="en-US" dirty="0"/>
              <a:t>t would use too much memory</a:t>
            </a:r>
            <a:r>
              <a:rPr lang="tr-TR" dirty="0"/>
              <a:t> (</a:t>
            </a:r>
            <a:r>
              <a:rPr lang="tr-TR" dirty="0" err="1"/>
              <a:t>if</a:t>
            </a:r>
            <a:r>
              <a:rPr lang="tr-TR" dirty="0"/>
              <a:t> </a:t>
            </a:r>
            <a:r>
              <a:rPr lang="tr-TR" dirty="0" err="1"/>
              <a:t>you</a:t>
            </a:r>
            <a:r>
              <a:rPr lang="tr-TR" dirty="0"/>
              <a:t> </a:t>
            </a:r>
            <a:r>
              <a:rPr lang="tr-TR" dirty="0" err="1"/>
              <a:t>really</a:t>
            </a:r>
            <a:r>
              <a:rPr lang="tr-TR" dirty="0"/>
              <a:t> </a:t>
            </a:r>
            <a:r>
              <a:rPr lang="tr-TR" dirty="0" err="1"/>
              <a:t>like</a:t>
            </a:r>
            <a:r>
              <a:rPr lang="tr-TR" dirty="0"/>
              <a:t> </a:t>
            </a:r>
            <a:r>
              <a:rPr lang="tr-TR" dirty="0" err="1"/>
              <a:t>to</a:t>
            </a:r>
            <a:r>
              <a:rPr lang="tr-TR" dirty="0"/>
              <a:t> </a:t>
            </a:r>
            <a:r>
              <a:rPr lang="tr-TR" dirty="0" err="1"/>
              <a:t>send</a:t>
            </a:r>
            <a:r>
              <a:rPr lang="tr-TR" dirty="0"/>
              <a:t> </a:t>
            </a:r>
            <a:r>
              <a:rPr lang="tr-TR" dirty="0" err="1"/>
              <a:t>the</a:t>
            </a:r>
            <a:r>
              <a:rPr lang="tr-TR" dirty="0"/>
              <a:t> </a:t>
            </a:r>
            <a:r>
              <a:rPr lang="tr-TR" dirty="0" err="1"/>
              <a:t>copy</a:t>
            </a:r>
            <a:r>
              <a:rPr lang="tr-TR" dirty="0"/>
              <a:t>, </a:t>
            </a:r>
            <a:r>
              <a:rPr lang="tr-TR" dirty="0" err="1"/>
              <a:t>first</a:t>
            </a:r>
            <a:r>
              <a:rPr lang="tr-TR" dirty="0"/>
              <a:t> </a:t>
            </a:r>
            <a:r>
              <a:rPr lang="tr-TR" dirty="0" err="1"/>
              <a:t>copy</a:t>
            </a:r>
            <a:r>
              <a:rPr lang="tr-TR" dirty="0"/>
              <a:t> </a:t>
            </a:r>
            <a:r>
              <a:rPr lang="tr-TR" dirty="0" err="1"/>
              <a:t>your</a:t>
            </a:r>
            <a:r>
              <a:rPr lang="tr-TR" dirty="0"/>
              <a:t> </a:t>
            </a:r>
            <a:r>
              <a:rPr lang="tr-TR" dirty="0" err="1"/>
              <a:t>array</a:t>
            </a:r>
            <a:r>
              <a:rPr lang="tr-TR" dirty="0"/>
              <a:t> </a:t>
            </a:r>
            <a:r>
              <a:rPr lang="tr-TR" dirty="0" err="1"/>
              <a:t>into</a:t>
            </a:r>
            <a:r>
              <a:rPr lang="tr-TR" dirty="0"/>
              <a:t> </a:t>
            </a:r>
            <a:r>
              <a:rPr lang="tr-TR" dirty="0" err="1"/>
              <a:t>another</a:t>
            </a:r>
            <a:r>
              <a:rPr lang="tr-TR" dirty="0"/>
              <a:t> </a:t>
            </a:r>
            <a:r>
              <a:rPr lang="tr-TR" dirty="0" err="1"/>
              <a:t>array</a:t>
            </a:r>
            <a:r>
              <a:rPr lang="tr-TR" dirty="0"/>
              <a:t> </a:t>
            </a:r>
            <a:r>
              <a:rPr lang="tr-TR" dirty="0" err="1"/>
              <a:t>and</a:t>
            </a:r>
            <a:r>
              <a:rPr lang="tr-TR" dirty="0"/>
              <a:t> </a:t>
            </a:r>
            <a:r>
              <a:rPr lang="tr-TR" dirty="0" err="1"/>
              <a:t>then</a:t>
            </a:r>
            <a:r>
              <a:rPr lang="tr-TR" dirty="0"/>
              <a:t> </a:t>
            </a:r>
            <a:r>
              <a:rPr lang="tr-TR" dirty="0" err="1"/>
              <a:t>send</a:t>
            </a:r>
            <a:r>
              <a:rPr lang="tr-TR" dirty="0"/>
              <a:t> </a:t>
            </a:r>
            <a:r>
              <a:rPr lang="tr-TR" dirty="0" err="1"/>
              <a:t>the</a:t>
            </a:r>
            <a:r>
              <a:rPr lang="tr-TR" dirty="0"/>
              <a:t> </a:t>
            </a:r>
            <a:r>
              <a:rPr lang="tr-TR" dirty="0" err="1"/>
              <a:t>copy</a:t>
            </a:r>
            <a:r>
              <a:rPr lang="tr-TR" dirty="0"/>
              <a:t> </a:t>
            </a:r>
            <a:r>
              <a:rPr lang="tr-TR" dirty="0" err="1"/>
              <a:t>to</a:t>
            </a:r>
            <a:r>
              <a:rPr lang="tr-TR" dirty="0"/>
              <a:t> </a:t>
            </a:r>
            <a:r>
              <a:rPr lang="tr-TR" dirty="0" err="1"/>
              <a:t>the</a:t>
            </a:r>
            <a:r>
              <a:rPr lang="tr-TR" dirty="0"/>
              <a:t> </a:t>
            </a:r>
            <a:r>
              <a:rPr lang="tr-TR" dirty="0" err="1"/>
              <a:t>function</a:t>
            </a:r>
            <a:r>
              <a:rPr lang="tr-TR" dirty="0"/>
              <a:t>).</a:t>
            </a:r>
            <a:endParaRPr lang="en-US" dirty="0"/>
          </a:p>
        </p:txBody>
      </p:sp>
    </p:spTree>
    <p:extLst>
      <p:ext uri="{BB962C8B-B14F-4D97-AF65-F5344CB8AC3E}">
        <p14:creationId xmlns:p14="http://schemas.microsoft.com/office/powerpoint/2010/main" xmlns="" val="3807928721"/>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Değer ya da adres ile geçiş üzerine güzel bir benzetme</a:t>
            </a:r>
          </a:p>
        </p:txBody>
      </p:sp>
      <p:sp>
        <p:nvSpPr>
          <p:cNvPr id="3" name="2 İçerik Yer Tutucusu"/>
          <p:cNvSpPr>
            <a:spLocks noGrp="1"/>
          </p:cNvSpPr>
          <p:nvPr>
            <p:ph sz="quarter" idx="1"/>
          </p:nvPr>
        </p:nvSpPr>
        <p:spPr/>
        <p:txBody>
          <a:bodyPr/>
          <a:lstStyle/>
          <a:p>
            <a:r>
              <a:rPr lang="tr-TR" dirty="0"/>
              <a:t>Size bir sitenin URL'si (internet </a:t>
            </a:r>
            <a:r>
              <a:rPr lang="tr-TR" b="1" dirty="0"/>
              <a:t>adresi</a:t>
            </a:r>
            <a:r>
              <a:rPr lang="tr-TR" dirty="0"/>
              <a:t>) verilirse bu ADRES İLE </a:t>
            </a:r>
            <a:r>
              <a:rPr lang="tr-TR" dirty="0" err="1"/>
              <a:t>GEÇİŞ'e</a:t>
            </a:r>
            <a:r>
              <a:rPr lang="tr-TR" dirty="0"/>
              <a:t> benzer.</a:t>
            </a:r>
          </a:p>
          <a:p>
            <a:pPr lvl="1"/>
            <a:r>
              <a:rPr lang="tr-TR" dirty="0"/>
              <a:t>Adresi kullanarak siteyi takip edebilirsiniz.</a:t>
            </a:r>
          </a:p>
          <a:p>
            <a:pPr lvl="1"/>
            <a:r>
              <a:rPr lang="tr-TR" dirty="0"/>
              <a:t>Site değişirse bu değişikliği siz de gözlemlersiniz.</a:t>
            </a:r>
          </a:p>
          <a:p>
            <a:r>
              <a:rPr lang="tr-TR" dirty="0"/>
              <a:t>Size bir sitenin kağıda basılmış şekli verilirse bu DEĞER İLE </a:t>
            </a:r>
            <a:r>
              <a:rPr lang="tr-TR" dirty="0" err="1"/>
              <a:t>GEÇİŞ'e</a:t>
            </a:r>
            <a:r>
              <a:rPr lang="tr-TR" dirty="0"/>
              <a:t> benzer.</a:t>
            </a:r>
          </a:p>
          <a:p>
            <a:pPr lvl="1"/>
            <a:r>
              <a:rPr lang="tr-TR" dirty="0"/>
              <a:t>Sizdeki sayfa, orijinal siteyle bağlantısız bir kopyadır.</a:t>
            </a:r>
          </a:p>
          <a:p>
            <a:pPr lvl="1"/>
            <a:r>
              <a:rPr lang="tr-TR" dirty="0"/>
              <a:t>Site değişirse, siz bunu göremezsiniz.</a:t>
            </a:r>
          </a:p>
          <a:p>
            <a:pPr lvl="1"/>
            <a:r>
              <a:rPr lang="tr-TR" dirty="0"/>
              <a:t>Size verilen kağıt üzerinde yapacağınız karalamalar vb. değişiklikler orijinal sitede gözükmez.</a:t>
            </a:r>
          </a:p>
        </p:txBody>
      </p:sp>
      <p:sp>
        <p:nvSpPr>
          <p:cNvPr id="4" name="3 Yuvarlatılmış Dikdörtgen">
            <a:hlinkClick r:id="rId2"/>
          </p:cNvPr>
          <p:cNvSpPr/>
          <p:nvPr/>
        </p:nvSpPr>
        <p:spPr>
          <a:xfrm>
            <a:off x="2357422" y="5429264"/>
            <a:ext cx="3000396"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Benzetmenin alındığı adres ve  konu hakkında daha teknik bilgi için size ilgili sitenin </a:t>
            </a:r>
            <a:r>
              <a:rPr lang="tr-TR" dirty="0" err="1"/>
              <a:t>ADRES'ini</a:t>
            </a:r>
            <a:r>
              <a:rPr lang="tr-TR" dirty="0"/>
              <a:t> veriyoruz.</a:t>
            </a:r>
          </a:p>
        </p:txBody>
      </p:sp>
      <p:sp>
        <p:nvSpPr>
          <p:cNvPr id="5" name="4 Yuvarlatılmış Dikdörtgen"/>
          <p:cNvSpPr/>
          <p:nvPr/>
        </p:nvSpPr>
        <p:spPr>
          <a:xfrm>
            <a:off x="6286512" y="5429264"/>
            <a:ext cx="2857488" cy="11430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a:hlinkClick r:id="rId2"/>
              </a:rPr>
              <a:t>https://stackoverflow.com/questions/373419/whats-the-difference-between-passing-by-reference-vs-passing-by-value/430958#430958</a:t>
            </a:r>
            <a:endParaRPr lang="tr-TR" sz="1400" dirty="0"/>
          </a:p>
        </p:txBody>
      </p:sp>
      <p:sp>
        <p:nvSpPr>
          <p:cNvPr id="6" name="5 Sağ Ok"/>
          <p:cNvSpPr/>
          <p:nvPr/>
        </p:nvSpPr>
        <p:spPr>
          <a:xfrm>
            <a:off x="5500694" y="5643578"/>
            <a:ext cx="571504"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8 Metin kutusu"/>
          <p:cNvSpPr txBox="1"/>
          <p:nvPr/>
        </p:nvSpPr>
        <p:spPr>
          <a:xfrm>
            <a:off x="4071934" y="5357826"/>
            <a:ext cx="4452244" cy="369332"/>
          </a:xfrm>
          <a:prstGeom prst="rect">
            <a:avLst/>
          </a:prstGeom>
          <a:noFill/>
        </p:spPr>
        <p:txBody>
          <a:bodyPr wrap="none" rtlCol="0">
            <a:spAutoFit/>
          </a:bodyPr>
          <a:lstStyle/>
          <a:p>
            <a:r>
              <a:rPr lang="tr-TR" dirty="0"/>
              <a:t>Labirentte ilerleme algoritması (sözde kod ile)</a:t>
            </a:r>
          </a:p>
        </p:txBody>
      </p:sp>
      <p:sp>
        <p:nvSpPr>
          <p:cNvPr id="10" name="1 Başlık"/>
          <p:cNvSpPr>
            <a:spLocks noGrp="1"/>
          </p:cNvSpPr>
          <p:nvPr>
            <p:ph type="title"/>
          </p:nvPr>
        </p:nvSpPr>
        <p:spPr/>
        <p:txBody>
          <a:bodyPr>
            <a:normAutofit fontScale="90000"/>
          </a:bodyPr>
          <a:lstStyle/>
          <a:p>
            <a:r>
              <a:rPr lang="tr-TR" dirty="0"/>
              <a:t>Bunu biliyor musunuz?</a:t>
            </a:r>
            <a:br>
              <a:rPr lang="tr-TR" dirty="0"/>
            </a:br>
            <a:r>
              <a:rPr lang="tr-TR" dirty="0"/>
              <a:t>Kodlamanın kullanım alanına bir örnek</a:t>
            </a:r>
          </a:p>
        </p:txBody>
      </p:sp>
      <p:pic>
        <p:nvPicPr>
          <p:cNvPr id="7" name="Picture 2" descr="C:\Documents and Settings\OguzH\My Documents\Google Drive\09 19 dersleri\Robot\PiriReis3.JPG"/>
          <p:cNvPicPr>
            <a:picLocks noChangeAspect="1" noChangeArrowheads="1"/>
          </p:cNvPicPr>
          <p:nvPr/>
        </p:nvPicPr>
        <p:blipFill>
          <a:blip r:embed="rId2" cstate="print"/>
          <a:srcRect/>
          <a:stretch>
            <a:fillRect/>
          </a:stretch>
        </p:blipFill>
        <p:spPr bwMode="auto">
          <a:xfrm>
            <a:off x="457200" y="1155700"/>
            <a:ext cx="3479800" cy="2609850"/>
          </a:xfrm>
          <a:prstGeom prst="rect">
            <a:avLst/>
          </a:prstGeom>
          <a:ln>
            <a:noFill/>
          </a:ln>
          <a:effectLst>
            <a:softEdge rad="112500"/>
          </a:effectLst>
        </p:spPr>
      </p:pic>
      <p:sp>
        <p:nvSpPr>
          <p:cNvPr id="8" name="7 Metin kutusu"/>
          <p:cNvSpPr txBox="1"/>
          <p:nvPr/>
        </p:nvSpPr>
        <p:spPr>
          <a:xfrm>
            <a:off x="3556000" y="1771402"/>
            <a:ext cx="5130800" cy="3647152"/>
          </a:xfrm>
          <a:prstGeom prst="rect">
            <a:avLst/>
          </a:prstGeom>
          <a:solidFill>
            <a:schemeClr val="accent6">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sz="1100" b="1" i="1" dirty="0" err="1"/>
              <a:t>current</a:t>
            </a:r>
            <a:r>
              <a:rPr lang="tr-TR" sz="1100" dirty="0"/>
              <a:t> = </a:t>
            </a:r>
            <a:r>
              <a:rPr lang="tr-TR" sz="1100" dirty="0" err="1"/>
              <a:t>starting</a:t>
            </a:r>
            <a:r>
              <a:rPr lang="tr-TR" sz="1100" dirty="0"/>
              <a:t> </a:t>
            </a:r>
            <a:r>
              <a:rPr lang="tr-TR" sz="1100" dirty="0" err="1"/>
              <a:t>node</a:t>
            </a:r>
            <a:endParaRPr lang="tr-TR" sz="1100" dirty="0"/>
          </a:p>
          <a:p>
            <a:r>
              <a:rPr lang="tr-TR" sz="1100" b="1" dirty="0"/>
              <a:t>do</a:t>
            </a:r>
            <a:endParaRPr lang="tr-TR" sz="1100" dirty="0"/>
          </a:p>
          <a:p>
            <a:r>
              <a:rPr lang="tr-TR" sz="1100" dirty="0"/>
              <a:t>	</a:t>
            </a:r>
            <a:r>
              <a:rPr lang="tr-TR" sz="1100" b="1" dirty="0"/>
              <a:t>do</a:t>
            </a:r>
            <a:endParaRPr lang="tr-TR" sz="1100" dirty="0"/>
          </a:p>
          <a:p>
            <a:r>
              <a:rPr lang="tr-TR" sz="1100" dirty="0"/>
              <a:t>		</a:t>
            </a:r>
            <a:r>
              <a:rPr lang="tr-TR" sz="1100" b="1" dirty="0" err="1"/>
              <a:t>if</a:t>
            </a:r>
            <a:r>
              <a:rPr lang="tr-TR" sz="1100" dirty="0"/>
              <a:t> (</a:t>
            </a:r>
            <a:r>
              <a:rPr lang="tr-TR" sz="1100" b="1" i="1" dirty="0" err="1"/>
              <a:t>current</a:t>
            </a:r>
            <a:r>
              <a:rPr lang="tr-TR" sz="1100" dirty="0"/>
              <a:t> is not </a:t>
            </a:r>
            <a:r>
              <a:rPr lang="tr-TR" sz="1100" dirty="0" err="1"/>
              <a:t>exhausted</a:t>
            </a:r>
            <a:r>
              <a:rPr lang="tr-TR" sz="1100" dirty="0"/>
              <a:t>)</a:t>
            </a:r>
          </a:p>
          <a:p>
            <a:r>
              <a:rPr lang="tr-TR" sz="1100" dirty="0"/>
              <a:t>			</a:t>
            </a:r>
            <a:r>
              <a:rPr lang="tr-TR" sz="1100" dirty="0" err="1"/>
              <a:t>select</a:t>
            </a:r>
            <a:r>
              <a:rPr lang="tr-TR" sz="1100" dirty="0"/>
              <a:t> an </a:t>
            </a:r>
            <a:r>
              <a:rPr lang="tr-TR" sz="1100" dirty="0" err="1"/>
              <a:t>unexplored</a:t>
            </a:r>
            <a:r>
              <a:rPr lang="tr-TR" sz="1100" dirty="0"/>
              <a:t> </a:t>
            </a:r>
            <a:r>
              <a:rPr lang="tr-TR" sz="1100" dirty="0" err="1"/>
              <a:t>edge</a:t>
            </a:r>
            <a:r>
              <a:rPr lang="tr-TR" sz="1100" dirty="0"/>
              <a:t>, </a:t>
            </a:r>
            <a:r>
              <a:rPr lang="tr-TR" sz="1100" dirty="0" err="1"/>
              <a:t>call</a:t>
            </a:r>
            <a:r>
              <a:rPr lang="tr-TR" sz="1100" dirty="0"/>
              <a:t> it </a:t>
            </a:r>
            <a:r>
              <a:rPr lang="tr-TR" sz="1100" b="1" i="1" dirty="0" err="1"/>
              <a:t>selected</a:t>
            </a:r>
            <a:endParaRPr lang="tr-TR" sz="1100" dirty="0"/>
          </a:p>
          <a:p>
            <a:r>
              <a:rPr lang="tr-TR" sz="1100" dirty="0"/>
              <a:t>			</a:t>
            </a:r>
            <a:r>
              <a:rPr lang="tr-TR" sz="1100" b="1" dirty="0" err="1"/>
              <a:t>push</a:t>
            </a:r>
            <a:r>
              <a:rPr lang="tr-TR" sz="1100" dirty="0"/>
              <a:t> </a:t>
            </a:r>
            <a:r>
              <a:rPr lang="tr-TR" sz="1100" dirty="0" err="1"/>
              <a:t>other</a:t>
            </a:r>
            <a:r>
              <a:rPr lang="tr-TR" sz="1100" dirty="0"/>
              <a:t> </a:t>
            </a:r>
            <a:r>
              <a:rPr lang="tr-TR" sz="1100" dirty="0" err="1"/>
              <a:t>neighboring</a:t>
            </a:r>
            <a:r>
              <a:rPr lang="tr-TR" sz="1100" dirty="0"/>
              <a:t> </a:t>
            </a:r>
            <a:r>
              <a:rPr lang="tr-TR" sz="1100" dirty="0" err="1"/>
              <a:t>nodes</a:t>
            </a:r>
            <a:r>
              <a:rPr lang="tr-TR" sz="1100" dirty="0"/>
              <a:t> </a:t>
            </a:r>
            <a:r>
              <a:rPr lang="tr-TR" sz="1100" dirty="0" err="1"/>
              <a:t>to</a:t>
            </a:r>
            <a:r>
              <a:rPr lang="tr-TR" sz="1100" dirty="0"/>
              <a:t> </a:t>
            </a:r>
            <a:r>
              <a:rPr lang="tr-TR" sz="1100" b="1" i="1" dirty="0" err="1"/>
              <a:t>stack</a:t>
            </a:r>
            <a:endParaRPr lang="tr-TR" sz="1100" dirty="0"/>
          </a:p>
          <a:p>
            <a:r>
              <a:rPr lang="tr-TR" sz="1100" b="1" i="1" dirty="0"/>
              <a:t>			</a:t>
            </a:r>
            <a:r>
              <a:rPr lang="tr-TR" sz="1100" dirty="0" err="1"/>
              <a:t>store</a:t>
            </a:r>
            <a:r>
              <a:rPr lang="tr-TR" sz="1100" dirty="0"/>
              <a:t> </a:t>
            </a:r>
            <a:r>
              <a:rPr lang="tr-TR" sz="1100" dirty="0" err="1"/>
              <a:t>the</a:t>
            </a:r>
            <a:r>
              <a:rPr lang="tr-TR" sz="1100" dirty="0"/>
              <a:t> </a:t>
            </a:r>
            <a:r>
              <a:rPr lang="tr-TR" sz="1100" dirty="0" err="1"/>
              <a:t>information</a:t>
            </a:r>
            <a:r>
              <a:rPr lang="tr-TR" sz="1100" dirty="0"/>
              <a:t> </a:t>
            </a:r>
            <a:r>
              <a:rPr lang="tr-TR" sz="1100" dirty="0" err="1"/>
              <a:t>about</a:t>
            </a:r>
            <a:r>
              <a:rPr lang="tr-TR" sz="1100" dirty="0"/>
              <a:t> </a:t>
            </a:r>
            <a:r>
              <a:rPr lang="tr-TR" sz="1100" b="1" i="1" dirty="0" err="1"/>
              <a:t>current</a:t>
            </a:r>
            <a:endParaRPr lang="tr-TR" sz="1100" dirty="0"/>
          </a:p>
          <a:p>
            <a:r>
              <a:rPr lang="tr-TR" sz="1100" dirty="0"/>
              <a:t>			</a:t>
            </a:r>
            <a:r>
              <a:rPr lang="tr-TR" sz="1100" dirty="0" err="1"/>
              <a:t>move</a:t>
            </a:r>
            <a:r>
              <a:rPr lang="tr-TR" sz="1100" dirty="0"/>
              <a:t> </a:t>
            </a:r>
            <a:r>
              <a:rPr lang="tr-TR" sz="1100" dirty="0" err="1"/>
              <a:t>through</a:t>
            </a:r>
            <a:r>
              <a:rPr lang="tr-TR" sz="1100" dirty="0"/>
              <a:t> </a:t>
            </a:r>
            <a:r>
              <a:rPr lang="tr-TR" sz="1100" b="1" i="1" dirty="0" err="1"/>
              <a:t>selected</a:t>
            </a:r>
            <a:r>
              <a:rPr lang="tr-TR" sz="1100" b="1" i="1" dirty="0"/>
              <a:t> </a:t>
            </a:r>
            <a:r>
              <a:rPr lang="tr-TR" sz="1100" dirty="0" err="1"/>
              <a:t>and</a:t>
            </a:r>
            <a:r>
              <a:rPr lang="tr-TR" sz="1100" dirty="0"/>
              <a:t> </a:t>
            </a:r>
            <a:r>
              <a:rPr lang="tr-TR" sz="1100" dirty="0" err="1"/>
              <a:t>go</a:t>
            </a:r>
            <a:r>
              <a:rPr lang="tr-TR" sz="1100" dirty="0"/>
              <a:t> </a:t>
            </a:r>
            <a:r>
              <a:rPr lang="tr-TR" sz="1100" dirty="0" err="1"/>
              <a:t>to</a:t>
            </a:r>
            <a:r>
              <a:rPr lang="tr-TR" sz="1100" dirty="0"/>
              <a:t> </a:t>
            </a:r>
            <a:r>
              <a:rPr lang="tr-TR" sz="1100" dirty="0" err="1"/>
              <a:t>the</a:t>
            </a:r>
            <a:r>
              <a:rPr lang="tr-TR" sz="1100" dirty="0"/>
              <a:t> </a:t>
            </a:r>
            <a:r>
              <a:rPr lang="tr-TR" sz="1100" dirty="0" err="1"/>
              <a:t>neighboring</a:t>
            </a:r>
            <a:r>
              <a:rPr lang="tr-TR" sz="1100" dirty="0"/>
              <a:t> </a:t>
            </a:r>
            <a:r>
              <a:rPr lang="tr-TR" sz="1100" dirty="0" err="1"/>
              <a:t>node</a:t>
            </a:r>
            <a:r>
              <a:rPr lang="tr-TR" sz="1100" dirty="0"/>
              <a:t> </a:t>
            </a:r>
            <a:r>
              <a:rPr lang="tr-TR" sz="1100" b="1" i="1" dirty="0"/>
              <a:t>s</a:t>
            </a:r>
            <a:r>
              <a:rPr lang="tr-TR" sz="1100" dirty="0"/>
              <a:t>					</a:t>
            </a:r>
          </a:p>
          <a:p>
            <a:r>
              <a:rPr lang="tr-TR" sz="1100" dirty="0"/>
              <a:t>			</a:t>
            </a:r>
            <a:r>
              <a:rPr lang="tr-TR" sz="1100" b="1" i="1" dirty="0" err="1"/>
              <a:t>current</a:t>
            </a:r>
            <a:r>
              <a:rPr lang="tr-TR" sz="1100" dirty="0"/>
              <a:t> = </a:t>
            </a:r>
            <a:r>
              <a:rPr lang="tr-TR" sz="1100" b="1" i="1" dirty="0"/>
              <a:t>s</a:t>
            </a:r>
            <a:endParaRPr lang="tr-TR" sz="1100" dirty="0"/>
          </a:p>
          <a:p>
            <a:r>
              <a:rPr lang="tr-TR" sz="1100" dirty="0"/>
              <a:t>	</a:t>
            </a:r>
            <a:r>
              <a:rPr lang="tr-TR" sz="1100" b="1" dirty="0" err="1"/>
              <a:t>until</a:t>
            </a:r>
            <a:r>
              <a:rPr lang="tr-TR" sz="1100" dirty="0"/>
              <a:t> (</a:t>
            </a:r>
            <a:r>
              <a:rPr lang="tr-TR" sz="1100" dirty="0" err="1"/>
              <a:t>stuck</a:t>
            </a:r>
            <a:r>
              <a:rPr lang="tr-TR" sz="1100" dirty="0"/>
              <a:t> at </a:t>
            </a:r>
            <a:r>
              <a:rPr lang="tr-TR" sz="1100" b="1" i="1" dirty="0" err="1"/>
              <a:t>current</a:t>
            </a:r>
            <a:r>
              <a:rPr lang="tr-TR" sz="1100" b="1" i="1" dirty="0"/>
              <a:t>)</a:t>
            </a:r>
            <a:endParaRPr lang="tr-TR" sz="1100" dirty="0"/>
          </a:p>
          <a:p>
            <a:r>
              <a:rPr lang="tr-TR" sz="1100" dirty="0"/>
              <a:t>	</a:t>
            </a:r>
            <a:r>
              <a:rPr lang="tr-TR" sz="1100" b="1" dirty="0"/>
              <a:t>do</a:t>
            </a:r>
            <a:endParaRPr lang="tr-TR" sz="1100" dirty="0"/>
          </a:p>
          <a:p>
            <a:r>
              <a:rPr lang="tr-TR" sz="1100" dirty="0"/>
              <a:t>		</a:t>
            </a:r>
            <a:r>
              <a:rPr lang="tr-TR" sz="1100" b="1" i="1" dirty="0"/>
              <a:t>y </a:t>
            </a:r>
            <a:r>
              <a:rPr lang="tr-TR" sz="1100" dirty="0"/>
              <a:t>=</a:t>
            </a:r>
            <a:r>
              <a:rPr lang="tr-TR" sz="1100" b="1" i="1" dirty="0"/>
              <a:t> pop(</a:t>
            </a:r>
            <a:r>
              <a:rPr lang="tr-TR" sz="1100" b="1" i="1" dirty="0" err="1"/>
              <a:t>stack</a:t>
            </a:r>
            <a:r>
              <a:rPr lang="tr-TR" sz="1100" b="1" i="1" dirty="0"/>
              <a:t>)</a:t>
            </a:r>
            <a:endParaRPr lang="tr-TR" sz="1100" dirty="0"/>
          </a:p>
          <a:p>
            <a:r>
              <a:rPr lang="tr-TR" sz="1100" dirty="0"/>
              <a:t>	</a:t>
            </a:r>
            <a:r>
              <a:rPr lang="tr-TR" sz="1100" b="1" dirty="0" err="1"/>
              <a:t>until</a:t>
            </a:r>
            <a:r>
              <a:rPr lang="tr-TR" sz="1100" dirty="0"/>
              <a:t>	(</a:t>
            </a:r>
            <a:r>
              <a:rPr lang="tr-TR" sz="1100" b="1" i="1" dirty="0" err="1"/>
              <a:t>stack</a:t>
            </a:r>
            <a:r>
              <a:rPr lang="tr-TR" sz="1100" dirty="0"/>
              <a:t> is </a:t>
            </a:r>
            <a:r>
              <a:rPr lang="tr-TR" sz="1100" dirty="0" err="1"/>
              <a:t>empty</a:t>
            </a:r>
            <a:r>
              <a:rPr lang="tr-TR" sz="1100" dirty="0"/>
              <a:t>) </a:t>
            </a:r>
            <a:r>
              <a:rPr lang="tr-TR" sz="1100" b="1" dirty="0"/>
              <a:t>OR</a:t>
            </a:r>
            <a:r>
              <a:rPr lang="tr-TR" sz="1100" dirty="0"/>
              <a:t> (</a:t>
            </a:r>
            <a:r>
              <a:rPr lang="tr-TR" sz="1100" b="1" i="1" dirty="0"/>
              <a:t>y</a:t>
            </a:r>
            <a:r>
              <a:rPr lang="tr-TR" sz="1100" dirty="0"/>
              <a:t> is not </a:t>
            </a:r>
            <a:r>
              <a:rPr lang="tr-TR" sz="1100" dirty="0" err="1"/>
              <a:t>exhausted</a:t>
            </a:r>
            <a:r>
              <a:rPr lang="tr-TR" sz="1100" dirty="0"/>
              <a:t>)</a:t>
            </a:r>
          </a:p>
          <a:p>
            <a:r>
              <a:rPr lang="tr-TR" sz="1100" dirty="0"/>
              <a:t>	</a:t>
            </a:r>
            <a:r>
              <a:rPr lang="tr-TR" sz="1100" b="1" dirty="0" err="1"/>
              <a:t>if</a:t>
            </a:r>
            <a:r>
              <a:rPr lang="tr-TR" sz="1100" dirty="0"/>
              <a:t> (</a:t>
            </a:r>
            <a:r>
              <a:rPr lang="tr-TR" sz="1100" b="1" i="1" dirty="0" err="1"/>
              <a:t>stack</a:t>
            </a:r>
            <a:r>
              <a:rPr lang="tr-TR" sz="1100" dirty="0"/>
              <a:t> is not </a:t>
            </a:r>
            <a:r>
              <a:rPr lang="tr-TR" sz="1100" dirty="0" err="1"/>
              <a:t>empty</a:t>
            </a:r>
            <a:r>
              <a:rPr lang="tr-TR" sz="1100" dirty="0"/>
              <a:t>)</a:t>
            </a:r>
          </a:p>
          <a:p>
            <a:r>
              <a:rPr lang="tr-TR" sz="1100" dirty="0"/>
              <a:t>		</a:t>
            </a:r>
            <a:r>
              <a:rPr lang="tr-TR" sz="1100" dirty="0" err="1"/>
              <a:t>go</a:t>
            </a:r>
            <a:r>
              <a:rPr lang="tr-TR" sz="1100" dirty="0"/>
              <a:t> </a:t>
            </a:r>
            <a:r>
              <a:rPr lang="tr-TR" sz="1100" dirty="0" err="1"/>
              <a:t>to</a:t>
            </a:r>
            <a:r>
              <a:rPr lang="tr-TR" sz="1100" dirty="0"/>
              <a:t> </a:t>
            </a:r>
            <a:r>
              <a:rPr lang="tr-TR" sz="1100" b="1" i="1" dirty="0"/>
              <a:t>y</a:t>
            </a:r>
            <a:endParaRPr lang="tr-TR" sz="1100" dirty="0"/>
          </a:p>
          <a:p>
            <a:r>
              <a:rPr lang="tr-TR" sz="1100" dirty="0"/>
              <a:t>		</a:t>
            </a:r>
            <a:r>
              <a:rPr lang="tr-TR" sz="1100" b="1" i="1" dirty="0" err="1"/>
              <a:t>current</a:t>
            </a:r>
            <a:r>
              <a:rPr lang="tr-TR" sz="1100" dirty="0"/>
              <a:t> = </a:t>
            </a:r>
            <a:r>
              <a:rPr lang="tr-TR" sz="1100" b="1" i="1" dirty="0"/>
              <a:t>y</a:t>
            </a:r>
            <a:endParaRPr lang="tr-TR" sz="1100" dirty="0"/>
          </a:p>
          <a:p>
            <a:r>
              <a:rPr lang="tr-TR" sz="1100" b="1" dirty="0" err="1"/>
              <a:t>until</a:t>
            </a:r>
            <a:r>
              <a:rPr lang="tr-TR" sz="1100" dirty="0"/>
              <a:t> (</a:t>
            </a:r>
            <a:r>
              <a:rPr lang="tr-TR" sz="1100" b="1" i="1" dirty="0" err="1"/>
              <a:t>stack</a:t>
            </a:r>
            <a:r>
              <a:rPr lang="tr-TR" sz="1100" dirty="0"/>
              <a:t> is </a:t>
            </a:r>
            <a:r>
              <a:rPr lang="tr-TR" sz="1100" dirty="0" err="1"/>
              <a:t>empty</a:t>
            </a:r>
            <a:r>
              <a:rPr lang="tr-TR" sz="1100" dirty="0"/>
              <a:t>) </a:t>
            </a:r>
            <a:r>
              <a:rPr lang="tr-TR" sz="1100" b="1" dirty="0"/>
              <a:t>OR</a:t>
            </a:r>
            <a:r>
              <a:rPr lang="tr-TR" sz="1100" dirty="0"/>
              <a:t> (</a:t>
            </a:r>
            <a:r>
              <a:rPr lang="tr-TR" sz="1100" dirty="0" err="1"/>
              <a:t>all</a:t>
            </a:r>
            <a:r>
              <a:rPr lang="tr-TR" sz="1100" dirty="0"/>
              <a:t> </a:t>
            </a:r>
            <a:r>
              <a:rPr lang="tr-TR" sz="1100" dirty="0" err="1"/>
              <a:t>nodes</a:t>
            </a:r>
            <a:r>
              <a:rPr lang="tr-TR" sz="1100" dirty="0"/>
              <a:t> </a:t>
            </a:r>
            <a:r>
              <a:rPr lang="tr-TR" sz="1100" dirty="0" err="1"/>
              <a:t>are</a:t>
            </a:r>
            <a:r>
              <a:rPr lang="tr-TR" sz="1100" dirty="0"/>
              <a:t> </a:t>
            </a:r>
            <a:r>
              <a:rPr lang="tr-TR" sz="1100" dirty="0" err="1"/>
              <a:t>explored</a:t>
            </a:r>
            <a:r>
              <a:rPr lang="tr-TR" sz="1100" dirty="0"/>
              <a:t>)</a:t>
            </a:r>
          </a:p>
          <a:p>
            <a:endParaRPr lang="tr-TR" sz="1100" dirty="0"/>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overview.png"/>
          <p:cNvPicPr>
            <a:picLocks noChangeAspect="1"/>
          </p:cNvPicPr>
          <p:nvPr/>
        </p:nvPicPr>
        <p:blipFill>
          <a:blip r:embed="rId2"/>
          <a:stretch>
            <a:fillRect/>
          </a:stretch>
        </p:blipFill>
        <p:spPr>
          <a:xfrm>
            <a:off x="2928926" y="2143116"/>
            <a:ext cx="5536606" cy="3391174"/>
          </a:xfrm>
          <a:prstGeom prst="rect">
            <a:avLst/>
          </a:prstGeom>
        </p:spPr>
      </p:pic>
      <p:sp>
        <p:nvSpPr>
          <p:cNvPr id="2" name="1 Başlık"/>
          <p:cNvSpPr>
            <a:spLocks noGrp="1"/>
          </p:cNvSpPr>
          <p:nvPr>
            <p:ph type="title"/>
          </p:nvPr>
        </p:nvSpPr>
        <p:spPr/>
        <p:txBody>
          <a:bodyPr/>
          <a:lstStyle/>
          <a:p>
            <a:r>
              <a:rPr lang="tr-TR" dirty="0"/>
              <a:t>Bunu biliyor musunuz? </a:t>
            </a:r>
            <a:r>
              <a:rPr lang="tr-TR" dirty="0" err="1"/>
              <a:t>Arduino</a:t>
            </a:r>
            <a:endParaRPr lang="tr-TR" dirty="0"/>
          </a:p>
        </p:txBody>
      </p:sp>
      <p:sp>
        <p:nvSpPr>
          <p:cNvPr id="3" name="2 İçerik Yer Tutucusu"/>
          <p:cNvSpPr>
            <a:spLocks noGrp="1"/>
          </p:cNvSpPr>
          <p:nvPr>
            <p:ph sz="quarter" idx="1"/>
          </p:nvPr>
        </p:nvSpPr>
        <p:spPr/>
        <p:txBody>
          <a:bodyPr/>
          <a:lstStyle/>
          <a:p>
            <a:r>
              <a:rPr lang="tr-TR" dirty="0" err="1"/>
              <a:t>Arduino</a:t>
            </a:r>
            <a:r>
              <a:rPr lang="tr-TR" dirty="0"/>
              <a:t>, C diline benzer bir kodla programlanır ve yazdığınız kodla eğlenceli uygulamalar yapabilirsiniz.</a:t>
            </a:r>
          </a:p>
          <a:p>
            <a:r>
              <a:rPr lang="tr-TR" dirty="0"/>
              <a:t>Kullanımı(kod yüklemesi vs.) </a:t>
            </a:r>
          </a:p>
          <a:p>
            <a:pPr>
              <a:buNone/>
            </a:pPr>
            <a:r>
              <a:rPr lang="tr-TR" dirty="0"/>
              <a:t>çok basittir.</a:t>
            </a:r>
          </a:p>
        </p:txBody>
      </p:sp>
      <p:pic>
        <p:nvPicPr>
          <p:cNvPr id="7" name="6 Resim" descr="FTO0VZ7HBNXV48N.LARGE.gif"/>
          <p:cNvPicPr>
            <a:picLocks noChangeAspect="1"/>
          </p:cNvPicPr>
          <p:nvPr/>
        </p:nvPicPr>
        <p:blipFill>
          <a:blip r:embed="rId3"/>
          <a:stretch>
            <a:fillRect/>
          </a:stretch>
        </p:blipFill>
        <p:spPr>
          <a:xfrm>
            <a:off x="428596" y="4429132"/>
            <a:ext cx="2831743" cy="1885941"/>
          </a:xfrm>
          <a:prstGeom prst="rect">
            <a:avLst/>
          </a:prstGeom>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3" cstate="print">
            <a:clrChange>
              <a:clrFrom>
                <a:srgbClr val="FFFFFF"/>
              </a:clrFrom>
              <a:clrTo>
                <a:srgbClr val="FFFFFF">
                  <a:alpha val="0"/>
                </a:srgbClr>
              </a:clrTo>
            </a:clrChange>
          </a:blip>
          <a:stretch>
            <a:fillRect/>
          </a:stretch>
        </p:blipFill>
        <p:spPr>
          <a:xfrm>
            <a:off x="3029868" y="1666207"/>
            <a:ext cx="3436620" cy="3646150"/>
          </a:xfrm>
          <a:prstGeom prst="rect">
            <a:avLst/>
          </a:prstGeom>
        </p:spPr>
      </p:pic>
      <p:sp>
        <p:nvSpPr>
          <p:cNvPr id="26" name="25 Yuvarlatılmış Dikdörtgen"/>
          <p:cNvSpPr/>
          <p:nvPr/>
        </p:nvSpPr>
        <p:spPr>
          <a:xfrm>
            <a:off x="5143504" y="3857628"/>
            <a:ext cx="1928826" cy="1000132"/>
          </a:xfrm>
          <a:prstGeom prst="roundRect">
            <a:avLst/>
          </a:prstGeom>
          <a:solidFill>
            <a:schemeClr val="accent4">
              <a:lumMod val="20000"/>
              <a:lumOff val="80000"/>
            </a:schemeClr>
          </a:solidFill>
          <a:ln w="57150">
            <a:solidFill>
              <a:srgbClr val="FF0000"/>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48" name="47 Metin kutusu"/>
          <p:cNvSpPr txBox="1"/>
          <p:nvPr/>
        </p:nvSpPr>
        <p:spPr>
          <a:xfrm>
            <a:off x="2871989" y="198223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veri giriş-çıkış</a:t>
            </a:r>
          </a:p>
        </p:txBody>
      </p:sp>
      <p:sp>
        <p:nvSpPr>
          <p:cNvPr id="46" name="45 Başlık"/>
          <p:cNvSpPr>
            <a:spLocks noGrp="1"/>
          </p:cNvSpPr>
          <p:nvPr>
            <p:ph type="title"/>
          </p:nvPr>
        </p:nvSpPr>
        <p:spPr>
          <a:xfrm>
            <a:off x="457200" y="121547"/>
            <a:ext cx="8229600" cy="990600"/>
          </a:xfrm>
        </p:spPr>
        <p:txBody>
          <a:bodyPr/>
          <a:lstStyle/>
          <a:p>
            <a:r>
              <a:rPr lang="tr-TR" dirty="0"/>
              <a:t>Yol Haritası</a:t>
            </a:r>
          </a:p>
        </p:txBody>
      </p:sp>
      <p:pic>
        <p:nvPicPr>
          <p:cNvPr id="47" name="46 Resim" descr="images.jpeg"/>
          <p:cNvPicPr>
            <a:picLocks noChangeAspect="1"/>
          </p:cNvPicPr>
          <p:nvPr/>
        </p:nvPicPr>
        <p:blipFill>
          <a:blip r:embed="rId4">
            <a:clrChange>
              <a:clrFrom>
                <a:srgbClr val="FFFFFF"/>
              </a:clrFrom>
              <a:clrTo>
                <a:srgbClr val="FFFFFF">
                  <a:alpha val="0"/>
                </a:srgbClr>
              </a:clrTo>
            </a:clrChange>
          </a:blip>
          <a:srcRect b="14457"/>
          <a:stretch>
            <a:fillRect/>
          </a:stretch>
        </p:blipFill>
        <p:spPr>
          <a:xfrm>
            <a:off x="3300328" y="1112147"/>
            <a:ext cx="891197" cy="864000"/>
          </a:xfrm>
          <a:prstGeom prst="rect">
            <a:avLst/>
          </a:prstGeom>
        </p:spPr>
      </p:pic>
      <p:pic>
        <p:nvPicPr>
          <p:cNvPr id="49" name="48 Resim" descr="Stick-figure-balancing-gadgets.gif"/>
          <p:cNvPicPr>
            <a:picLocks noChangeAspect="1"/>
          </p:cNvPicPr>
          <p:nvPr/>
        </p:nvPicPr>
        <p:blipFill>
          <a:blip r:embed="rId5" cstate="print">
            <a:clrChange>
              <a:clrFrom>
                <a:srgbClr val="FFFFFF"/>
              </a:clrFrom>
              <a:clrTo>
                <a:srgbClr val="FFFFFF">
                  <a:alpha val="0"/>
                </a:srgbClr>
              </a:clrTo>
            </a:clrChange>
          </a:blip>
          <a:stretch>
            <a:fillRect/>
          </a:stretch>
        </p:blipFill>
        <p:spPr>
          <a:xfrm>
            <a:off x="3644786" y="5010231"/>
            <a:ext cx="1241597" cy="1364392"/>
          </a:xfrm>
          <a:prstGeom prst="rect">
            <a:avLst/>
          </a:prstGeom>
        </p:spPr>
      </p:pic>
      <p:pic>
        <p:nvPicPr>
          <p:cNvPr id="50" name="49 Resim" descr="stick_figure_holding_five_800_clr_7794.png"/>
          <p:cNvPicPr>
            <a:picLocks noChangeAspect="1"/>
          </p:cNvPicPr>
          <p:nvPr/>
        </p:nvPicPr>
        <p:blipFill>
          <a:blip r:embed="rId6" cstate="print"/>
          <a:stretch>
            <a:fillRect/>
          </a:stretch>
        </p:blipFill>
        <p:spPr>
          <a:xfrm>
            <a:off x="6041478" y="1112147"/>
            <a:ext cx="512325" cy="828000"/>
          </a:xfrm>
          <a:prstGeom prst="rect">
            <a:avLst/>
          </a:prstGeom>
        </p:spPr>
      </p:pic>
      <p:sp>
        <p:nvSpPr>
          <p:cNvPr id="51" name="50 Metin kutusu"/>
          <p:cNvSpPr txBox="1"/>
          <p:nvPr/>
        </p:nvSpPr>
        <p:spPr>
          <a:xfrm>
            <a:off x="6636193" y="129726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değişken</a:t>
            </a:r>
          </a:p>
        </p:txBody>
      </p:sp>
      <p:pic>
        <p:nvPicPr>
          <p:cNvPr id="52" name="51 Resim" descr="question-mark-above-figure.jp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5143529" y="740360"/>
            <a:ext cx="476928" cy="828000"/>
          </a:xfrm>
          <a:prstGeom prst="rect">
            <a:avLst/>
          </a:prstGeom>
        </p:spPr>
      </p:pic>
      <p:sp>
        <p:nvSpPr>
          <p:cNvPr id="55" name="54 Metin kutusu"/>
          <p:cNvSpPr txBox="1"/>
          <p:nvPr/>
        </p:nvSpPr>
        <p:spPr>
          <a:xfrm>
            <a:off x="4207529" y="86592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algoritma</a:t>
            </a:r>
          </a:p>
        </p:txBody>
      </p:sp>
      <p:sp>
        <p:nvSpPr>
          <p:cNvPr id="56" name="55 Metin kutusu"/>
          <p:cNvSpPr txBox="1"/>
          <p:nvPr/>
        </p:nvSpPr>
        <p:spPr>
          <a:xfrm>
            <a:off x="6466488" y="244743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koşul</a:t>
            </a:r>
          </a:p>
        </p:txBody>
      </p:sp>
      <p:pic>
        <p:nvPicPr>
          <p:cNvPr id="61" name="60 Resim" descr="stick_figure_direction_1600_clr.png"/>
          <p:cNvPicPr>
            <a:picLocks noChangeAspect="1"/>
          </p:cNvPicPr>
          <p:nvPr/>
        </p:nvPicPr>
        <p:blipFill>
          <a:blip r:embed="rId8" cstate="print"/>
          <a:stretch>
            <a:fillRect/>
          </a:stretch>
        </p:blipFill>
        <p:spPr>
          <a:xfrm rot="156924">
            <a:off x="5546465" y="2002301"/>
            <a:ext cx="900000" cy="898127"/>
          </a:xfrm>
          <a:prstGeom prst="rect">
            <a:avLst/>
          </a:prstGeom>
        </p:spPr>
      </p:pic>
      <p:pic>
        <p:nvPicPr>
          <p:cNvPr id="62" name="61 Resim" descr="teaserbox_4675912.png"/>
          <p:cNvPicPr>
            <a:picLocks noChangeAspect="1"/>
          </p:cNvPicPr>
          <p:nvPr/>
        </p:nvPicPr>
        <p:blipFill>
          <a:blip r:embed="rId9" cstate="print"/>
          <a:stretch>
            <a:fillRect/>
          </a:stretch>
        </p:blipFill>
        <p:spPr>
          <a:xfrm>
            <a:off x="3711530" y="2570546"/>
            <a:ext cx="675000" cy="900000"/>
          </a:xfrm>
          <a:prstGeom prst="rect">
            <a:avLst/>
          </a:prstGeom>
        </p:spPr>
      </p:pic>
      <p:sp>
        <p:nvSpPr>
          <p:cNvPr id="63" name="62 Metin kutusu"/>
          <p:cNvSpPr txBox="1"/>
          <p:nvPr/>
        </p:nvSpPr>
        <p:spPr>
          <a:xfrm>
            <a:off x="2629705" y="2849758"/>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fonksiyon</a:t>
            </a:r>
          </a:p>
        </p:txBody>
      </p:sp>
      <p:pic>
        <p:nvPicPr>
          <p:cNvPr id="65" name="64 Resim" descr="döngü.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4782665" y="3020546"/>
            <a:ext cx="900000" cy="900000"/>
          </a:xfrm>
          <a:prstGeom prst="rect">
            <a:avLst/>
          </a:prstGeom>
        </p:spPr>
      </p:pic>
      <p:pic>
        <p:nvPicPr>
          <p:cNvPr id="92" name="91 Resim" descr="arrays.jpg"/>
          <p:cNvPicPr>
            <a:picLocks noChangeAspect="1"/>
          </p:cNvPicPr>
          <p:nvPr/>
        </p:nvPicPr>
        <p:blipFill>
          <a:blip r:embed="rId11" cstate="print">
            <a:clrChange>
              <a:clrFrom>
                <a:srgbClr val="FFFFFF"/>
              </a:clrFrom>
              <a:clrTo>
                <a:srgbClr val="FFFFFF">
                  <a:alpha val="0"/>
                </a:srgbClr>
              </a:clrTo>
            </a:clrChange>
          </a:blip>
          <a:srcRect t="19559" b="26669"/>
          <a:stretch>
            <a:fillRect/>
          </a:stretch>
        </p:blipFill>
        <p:spPr>
          <a:xfrm rot="273011">
            <a:off x="1832849" y="3193775"/>
            <a:ext cx="1064446" cy="612000"/>
          </a:xfrm>
          <a:prstGeom prst="rect">
            <a:avLst/>
          </a:prstGeom>
        </p:spPr>
      </p:pic>
      <p:sp>
        <p:nvSpPr>
          <p:cNvPr id="94" name="93 Metin kutusu"/>
          <p:cNvSpPr txBox="1"/>
          <p:nvPr/>
        </p:nvSpPr>
        <p:spPr>
          <a:xfrm>
            <a:off x="5736193" y="3498517"/>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döngü</a:t>
            </a:r>
          </a:p>
        </p:txBody>
      </p:sp>
      <p:sp>
        <p:nvSpPr>
          <p:cNvPr id="96" name="95 Metin kutusu"/>
          <p:cNvSpPr txBox="1"/>
          <p:nvPr/>
        </p:nvSpPr>
        <p:spPr>
          <a:xfrm>
            <a:off x="890164" y="347054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dizi -dizgi</a:t>
            </a:r>
          </a:p>
        </p:txBody>
      </p:sp>
      <p:pic>
        <p:nvPicPr>
          <p:cNvPr id="97" name="96 Resim" descr="16201491-3d-human-with-a-pointer-isolated-on-white-background.jpg"/>
          <p:cNvPicPr>
            <a:picLocks noChangeAspect="1"/>
          </p:cNvPicPr>
          <p:nvPr/>
        </p:nvPicPr>
        <p:blipFill>
          <a:blip r:embed="rId12">
            <a:clrChange>
              <a:clrFrom>
                <a:srgbClr val="FFFFFF"/>
              </a:clrFrom>
              <a:clrTo>
                <a:srgbClr val="FFFFFF">
                  <a:alpha val="0"/>
                </a:srgbClr>
              </a:clrTo>
            </a:clrChange>
          </a:blip>
          <a:stretch>
            <a:fillRect/>
          </a:stretch>
        </p:blipFill>
        <p:spPr>
          <a:xfrm>
            <a:off x="5413374" y="3894788"/>
            <a:ext cx="744642" cy="900000"/>
          </a:xfrm>
          <a:prstGeom prst="rect">
            <a:avLst/>
          </a:prstGeom>
        </p:spPr>
      </p:pic>
      <p:pic>
        <p:nvPicPr>
          <p:cNvPr id="98" name="97 Resim" descr="harıl harıl kod.jpg"/>
          <p:cNvPicPr>
            <a:picLocks noChangeAspect="1"/>
          </p:cNvPicPr>
          <p:nvPr/>
        </p:nvPicPr>
        <p:blipFill>
          <a:blip r:embed="rId13" cstate="print"/>
          <a:stretch>
            <a:fillRect/>
          </a:stretch>
        </p:blipFill>
        <p:spPr>
          <a:xfrm>
            <a:off x="2061627" y="4389607"/>
            <a:ext cx="810362" cy="810362"/>
          </a:xfrm>
          <a:prstGeom prst="rect">
            <a:avLst/>
          </a:prstGeom>
        </p:spPr>
      </p:pic>
      <p:sp>
        <p:nvSpPr>
          <p:cNvPr id="95" name="94 Metin kutusu"/>
          <p:cNvSpPr txBox="1"/>
          <p:nvPr/>
        </p:nvSpPr>
        <p:spPr>
          <a:xfrm>
            <a:off x="6012890" y="4517789"/>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işaretçi</a:t>
            </a:r>
          </a:p>
        </p:txBody>
      </p:sp>
      <p:sp>
        <p:nvSpPr>
          <p:cNvPr id="99" name="98 Metin kutusu"/>
          <p:cNvSpPr txBox="1"/>
          <p:nvPr/>
        </p:nvSpPr>
        <p:spPr>
          <a:xfrm>
            <a:off x="1161627" y="4764010"/>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yapı</a:t>
            </a:r>
          </a:p>
        </p:txBody>
      </p:sp>
      <p:sp>
        <p:nvSpPr>
          <p:cNvPr id="23" name="22 Metin kutusu"/>
          <p:cNvSpPr txBox="1"/>
          <p:nvPr/>
        </p:nvSpPr>
        <p:spPr>
          <a:xfrm>
            <a:off x="2919894" y="537780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komut ekranı</a:t>
            </a:r>
          </a:p>
        </p:txBody>
      </p:sp>
      <p:sp>
        <p:nvSpPr>
          <p:cNvPr id="25" name="24 Metin kutusu"/>
          <p:cNvSpPr txBox="1"/>
          <p:nvPr/>
        </p:nvSpPr>
        <p:spPr>
          <a:xfrm>
            <a:off x="7143768" y="4000504"/>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özyineleme</a:t>
            </a:r>
          </a:p>
        </p:txBody>
      </p:sp>
    </p:spTree>
  </p:cSld>
  <p:clrMapOvr>
    <a:masterClrMapping/>
  </p:clrMapOvr>
  <p:transition spd="med" advClick="0">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tr-TR" dirty="0"/>
              <a:t>Dizilerin işaretçilerle İlişkisi</a:t>
            </a:r>
            <a:endParaRPr lang="en-US" dirty="0"/>
          </a:p>
        </p:txBody>
      </p:sp>
      <p:sp>
        <p:nvSpPr>
          <p:cNvPr id="15363" name="Rectangle 3"/>
          <p:cNvSpPr>
            <a:spLocks noGrp="1" noChangeArrowheads="1"/>
          </p:cNvSpPr>
          <p:nvPr>
            <p:ph type="body" idx="1"/>
          </p:nvPr>
        </p:nvSpPr>
        <p:spPr>
          <a:xfrm>
            <a:off x="1000100" y="1295400"/>
            <a:ext cx="7429552" cy="4133864"/>
          </a:xfrm>
        </p:spPr>
        <p:txBody>
          <a:bodyPr>
            <a:normAutofit lnSpcReduction="10000"/>
          </a:bodyPr>
          <a:lstStyle/>
          <a:p>
            <a:pPr>
              <a:buNone/>
            </a:pPr>
            <a:r>
              <a:rPr lang="tr-TR" sz="2800" dirty="0" err="1">
                <a:solidFill>
                  <a:srgbClr val="0070C0"/>
                </a:solidFill>
              </a:rPr>
              <a:t>int</a:t>
            </a:r>
            <a:r>
              <a:rPr lang="tr-TR" sz="2800" dirty="0">
                <a:solidFill>
                  <a:srgbClr val="0070C0"/>
                </a:solidFill>
              </a:rPr>
              <a:t> benim_dizim[100];</a:t>
            </a:r>
          </a:p>
          <a:p>
            <a:pPr>
              <a:buNone/>
            </a:pPr>
            <a:r>
              <a:rPr lang="tr-TR" sz="2800" dirty="0"/>
              <a:t>dizisi tanımlandıktan sonra </a:t>
            </a:r>
            <a:br>
              <a:rPr lang="tr-TR" sz="2800" dirty="0"/>
            </a:br>
            <a:r>
              <a:rPr lang="tr-TR" sz="2800" dirty="0"/>
              <a:t>“</a:t>
            </a:r>
            <a:r>
              <a:rPr lang="tr-TR" sz="2800" dirty="0">
                <a:solidFill>
                  <a:srgbClr val="FF0000"/>
                </a:solidFill>
              </a:rPr>
              <a:t>benim_dizim</a:t>
            </a:r>
            <a:r>
              <a:rPr lang="tr-TR" sz="2800" dirty="0"/>
              <a:t>” ile </a:t>
            </a:r>
            <a:r>
              <a:rPr lang="tr-TR" sz="2800" dirty="0">
                <a:solidFill>
                  <a:srgbClr val="FF0000"/>
                </a:solidFill>
              </a:rPr>
              <a:t>“&amp;benim_dizim[0]</a:t>
            </a:r>
            <a:r>
              <a:rPr lang="tr-TR" sz="2800" dirty="0"/>
              <a:t>”</a:t>
            </a:r>
          </a:p>
          <a:p>
            <a:pPr>
              <a:buNone/>
            </a:pPr>
            <a:r>
              <a:rPr lang="tr-TR" sz="2800" dirty="0"/>
              <a:t>aynı değere sahiptir.</a:t>
            </a:r>
          </a:p>
          <a:p>
            <a:pPr>
              <a:buNone/>
            </a:pPr>
            <a:endParaRPr lang="tr-TR" sz="2800" dirty="0"/>
          </a:p>
          <a:p>
            <a:r>
              <a:rPr lang="tr-TR" sz="2800" dirty="0"/>
              <a:t>Dizilerin isimleri tek başına kullanıldığında, dizinin ilk elemanının adresi görevi görürler.</a:t>
            </a:r>
          </a:p>
          <a:p>
            <a:r>
              <a:rPr lang="tr-TR" sz="2800" dirty="0"/>
              <a:t>Yani dizilerin isimleri, dizinin ilk elemanına işaret eden bir işaretçidirler.</a:t>
            </a:r>
          </a:p>
          <a:p>
            <a:pPr>
              <a:buNone/>
            </a:pPr>
            <a:endParaRPr lang="en-US" sz="2800" dirty="0"/>
          </a:p>
          <a:p>
            <a:pPr>
              <a:buFont typeface="Monotype Sorts" charset="0"/>
              <a:buChar char=" "/>
            </a:pPr>
            <a:endParaRPr lang="en-US" dirty="0"/>
          </a:p>
        </p:txBody>
      </p:sp>
    </p:spTree>
    <p:extLst>
      <p:ext uri="{BB962C8B-B14F-4D97-AF65-F5344CB8AC3E}">
        <p14:creationId xmlns:p14="http://schemas.microsoft.com/office/powerpoint/2010/main" xmlns="" val="3138099774"/>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						Alıştırma</a:t>
            </a:r>
          </a:p>
        </p:txBody>
      </p:sp>
      <p:sp>
        <p:nvSpPr>
          <p:cNvPr id="3" name="2 İçerik Yer Tutucusu"/>
          <p:cNvSpPr>
            <a:spLocks noGrp="1"/>
          </p:cNvSpPr>
          <p:nvPr>
            <p:ph sz="quarter" idx="1"/>
          </p:nvPr>
        </p:nvSpPr>
        <p:spPr>
          <a:xfrm>
            <a:off x="457200" y="290506"/>
            <a:ext cx="8229600" cy="3638560"/>
          </a:xfrm>
        </p:spPr>
        <p:txBody>
          <a:bodyPr>
            <a:noAutofit/>
          </a:bodyPr>
          <a:lstStyle/>
          <a:p>
            <a:pPr marL="457200" indent="-457200">
              <a:buFont typeface="+mj-lt"/>
              <a:buAutoNum type="arabicPeriod"/>
            </a:pPr>
            <a:r>
              <a:rPr lang="tr-TR" sz="2400" dirty="0"/>
              <a:t>	</a:t>
            </a:r>
            <a:r>
              <a:rPr lang="tr-TR" sz="2400" dirty="0" err="1"/>
              <a:t>int</a:t>
            </a:r>
            <a:r>
              <a:rPr lang="tr-TR" sz="2400" dirty="0"/>
              <a:t> a[3] = {9,4,8};</a:t>
            </a:r>
          </a:p>
          <a:p>
            <a:pPr marL="457200" indent="-457200">
              <a:buFont typeface="+mj-lt"/>
              <a:buAutoNum type="arabicPeriod"/>
            </a:pPr>
            <a:r>
              <a:rPr lang="tr-TR" sz="2400" dirty="0"/>
              <a:t>	</a:t>
            </a:r>
            <a:r>
              <a:rPr lang="tr-TR" sz="2400" dirty="0" err="1"/>
              <a:t>int</a:t>
            </a:r>
            <a:r>
              <a:rPr lang="tr-TR" sz="2400" dirty="0"/>
              <a:t>* b = &amp;a[0]; </a:t>
            </a:r>
          </a:p>
          <a:p>
            <a:pPr marL="457200" indent="-457200">
              <a:buFont typeface="+mj-lt"/>
              <a:buAutoNum type="arabicPeriod"/>
            </a:pPr>
            <a:r>
              <a:rPr lang="tr-TR" sz="2400" dirty="0"/>
              <a:t>	</a:t>
            </a:r>
            <a:r>
              <a:rPr lang="tr-TR" sz="2400" dirty="0" err="1"/>
              <a:t>int</a:t>
            </a:r>
            <a:r>
              <a:rPr lang="tr-TR" sz="2400" dirty="0"/>
              <a:t> **c;</a:t>
            </a:r>
          </a:p>
          <a:p>
            <a:pPr marL="457200" indent="-457200">
              <a:buFont typeface="+mj-lt"/>
              <a:buAutoNum type="arabicPeriod"/>
            </a:pPr>
            <a:r>
              <a:rPr lang="tr-TR" sz="2400" dirty="0"/>
              <a:t>	c = &amp;b;</a:t>
            </a:r>
          </a:p>
          <a:p>
            <a:pPr marL="457200" indent="-457200">
              <a:buFont typeface="+mj-lt"/>
              <a:buAutoNum type="arabicPeriod"/>
            </a:pPr>
            <a:r>
              <a:rPr lang="tr-TR" sz="2400" dirty="0"/>
              <a:t>	</a:t>
            </a:r>
            <a:r>
              <a:rPr lang="tr-TR" sz="2400" dirty="0" err="1"/>
              <a:t>printf</a:t>
            </a:r>
            <a:r>
              <a:rPr lang="tr-TR" sz="2400" dirty="0"/>
              <a:t>("%d",a[0]);</a:t>
            </a:r>
          </a:p>
          <a:p>
            <a:pPr marL="457200" indent="-457200">
              <a:buFont typeface="+mj-lt"/>
              <a:buAutoNum type="arabicPeriod"/>
            </a:pPr>
            <a:r>
              <a:rPr lang="tr-TR" sz="2400" dirty="0"/>
              <a:t>	(**c)++;</a:t>
            </a:r>
          </a:p>
          <a:p>
            <a:pPr marL="457200" indent="-457200">
              <a:buFont typeface="+mj-lt"/>
              <a:buAutoNum type="arabicPeriod"/>
            </a:pPr>
            <a:r>
              <a:rPr lang="tr-TR" sz="2400" dirty="0"/>
              <a:t>	</a:t>
            </a:r>
            <a:r>
              <a:rPr lang="tr-TR" sz="2400" dirty="0" err="1"/>
              <a:t>printf</a:t>
            </a:r>
            <a:r>
              <a:rPr lang="tr-TR" sz="2400" dirty="0"/>
              <a:t>("%d",a[0]);</a:t>
            </a:r>
          </a:p>
          <a:p>
            <a:pPr marL="457200" indent="-457200">
              <a:buFont typeface="+mj-lt"/>
              <a:buAutoNum type="arabicPeriod"/>
            </a:pPr>
            <a:r>
              <a:rPr lang="tr-TR" sz="2400" dirty="0"/>
              <a:t>	(*b)++;</a:t>
            </a:r>
          </a:p>
          <a:p>
            <a:pPr marL="457200" indent="-457200">
              <a:buFont typeface="+mj-lt"/>
              <a:buAutoNum type="arabicPeriod"/>
            </a:pPr>
            <a:r>
              <a:rPr lang="tr-TR" sz="2400" dirty="0"/>
              <a:t>	</a:t>
            </a:r>
            <a:r>
              <a:rPr lang="tr-TR" sz="2400" dirty="0" err="1"/>
              <a:t>printf</a:t>
            </a:r>
            <a:r>
              <a:rPr lang="tr-TR" sz="2400" dirty="0"/>
              <a:t>("%d",*b);</a:t>
            </a:r>
          </a:p>
          <a:p>
            <a:pPr marL="457200" indent="-457200">
              <a:buFont typeface="+mj-lt"/>
              <a:buAutoNum type="arabicPeriod"/>
            </a:pPr>
            <a:r>
              <a:rPr lang="tr-TR" sz="2400" dirty="0"/>
              <a:t>	b++;</a:t>
            </a:r>
          </a:p>
          <a:p>
            <a:pPr marL="457200" indent="-457200">
              <a:buFont typeface="+mj-lt"/>
              <a:buAutoNum type="arabicPeriod"/>
            </a:pPr>
            <a:r>
              <a:rPr lang="tr-TR" sz="2400" dirty="0"/>
              <a:t>	</a:t>
            </a:r>
            <a:r>
              <a:rPr lang="tr-TR" sz="2400" dirty="0" err="1"/>
              <a:t>printf</a:t>
            </a:r>
            <a:r>
              <a:rPr lang="tr-TR" sz="2400" dirty="0"/>
              <a:t>("%d",*b);</a:t>
            </a:r>
          </a:p>
        </p:txBody>
      </p:sp>
      <p:pic>
        <p:nvPicPr>
          <p:cNvPr id="4" name="3 Resim" descr="soru.jpg"/>
          <p:cNvPicPr>
            <a:picLocks noChangeAspect="1"/>
          </p:cNvPicPr>
          <p:nvPr/>
        </p:nvPicPr>
        <p:blipFill>
          <a:blip r:embed="rId2"/>
          <a:stretch>
            <a:fillRect/>
          </a:stretch>
        </p:blipFill>
        <p:spPr>
          <a:xfrm>
            <a:off x="6072198" y="4143380"/>
            <a:ext cx="2371344" cy="1780032"/>
          </a:xfrm>
          <a:prstGeom prst="rect">
            <a:avLst/>
          </a:prstGeom>
        </p:spPr>
      </p:pic>
      <p:pic>
        <p:nvPicPr>
          <p:cNvPr id="1027" name="Picture 3"/>
          <p:cNvPicPr>
            <a:picLocks noChangeAspect="1" noChangeArrowheads="1"/>
          </p:cNvPicPr>
          <p:nvPr/>
        </p:nvPicPr>
        <p:blipFill>
          <a:blip r:embed="rId3"/>
          <a:srcRect r="93924" b="96875"/>
          <a:stretch>
            <a:fillRect/>
          </a:stretch>
        </p:blipFill>
        <p:spPr bwMode="auto">
          <a:xfrm>
            <a:off x="5214942" y="1357298"/>
            <a:ext cx="2964527" cy="857256"/>
          </a:xfrm>
          <a:prstGeom prst="rect">
            <a:avLst/>
          </a:prstGeom>
          <a:noFill/>
          <a:ln w="9525">
            <a:noFill/>
            <a:miter lim="800000"/>
            <a:headEnd/>
            <a:tailEnd/>
          </a:ln>
          <a:effectLst/>
        </p:spPr>
      </p:pic>
      <p:sp>
        <p:nvSpPr>
          <p:cNvPr id="8" name="7 Metin kutusu"/>
          <p:cNvSpPr txBox="1"/>
          <p:nvPr/>
        </p:nvSpPr>
        <p:spPr>
          <a:xfrm>
            <a:off x="5000628" y="2428868"/>
            <a:ext cx="357190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i="1" dirty="0"/>
              <a:t>İşaretçinin değerini (işaret ettiği yerin değerini değil) bir artırırsanız, işaretçi dizinin bir elemanına işaret ediyorsa bir sonrakine işaret etmeye başlar.</a:t>
            </a:r>
          </a:p>
        </p:txBody>
      </p:sp>
      <p:cxnSp>
        <p:nvCxnSpPr>
          <p:cNvPr id="9" name="8 Düz Ok Bağlayıcısı"/>
          <p:cNvCxnSpPr>
            <a:stCxn id="11" idx="2"/>
          </p:cNvCxnSpPr>
          <p:nvPr/>
        </p:nvCxnSpPr>
        <p:spPr>
          <a:xfrm rot="16200000" flipH="1">
            <a:off x="5292451" y="1077617"/>
            <a:ext cx="202172"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Metin kutusu"/>
          <p:cNvSpPr txBox="1"/>
          <p:nvPr/>
        </p:nvSpPr>
        <p:spPr>
          <a:xfrm>
            <a:off x="3786182" y="1000108"/>
            <a:ext cx="2428892" cy="369332"/>
          </a:xfrm>
          <a:prstGeom prst="rect">
            <a:avLst/>
          </a:prstGeom>
          <a:noFill/>
        </p:spPr>
        <p:txBody>
          <a:bodyPr wrap="square" rtlCol="0">
            <a:spAutoFit/>
          </a:bodyPr>
          <a:lstStyle/>
          <a:p>
            <a:r>
              <a:rPr lang="tr-TR" dirty="0"/>
              <a:t>Aralarda boşluk yoktur</a:t>
            </a:r>
          </a:p>
        </p:txBody>
      </p:sp>
      <p:sp>
        <p:nvSpPr>
          <p:cNvPr id="10" name="9 Metin kutusu"/>
          <p:cNvSpPr txBox="1"/>
          <p:nvPr/>
        </p:nvSpPr>
        <p:spPr>
          <a:xfrm>
            <a:off x="3357554" y="5429264"/>
            <a:ext cx="35719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i="1" dirty="0"/>
              <a:t>İşaretçinin (bu örnekteki gibi) işaretçisi olabilir.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heckerboard(across)">
                                      <p:cBhvr>
                                        <p:cTn id="7" dur="500"/>
                                        <p:tgtEl>
                                          <p:spTgt spid="1027"/>
                                        </p:tgtEl>
                                      </p:cBhvr>
                                    </p:animEffect>
                                  </p:childTnLst>
                                </p:cTn>
                              </p:par>
                              <p:par>
                                <p:cTn id="8" presetID="5"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8 Metin kutusu"/>
          <p:cNvSpPr txBox="1"/>
          <p:nvPr/>
        </p:nvSpPr>
        <p:spPr>
          <a:xfrm>
            <a:off x="7072330" y="3786190"/>
            <a:ext cx="1214446"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200" dirty="0"/>
              <a:t>Dizi gibi düşünmeyin. Dizinin bir elemanıdır ve sade </a:t>
            </a:r>
            <a:r>
              <a:rPr lang="tr-TR" sz="1200" dirty="0" err="1"/>
              <a:t>int'tir</a:t>
            </a:r>
            <a:r>
              <a:rPr lang="tr-TR" sz="1200" dirty="0"/>
              <a:t>.</a:t>
            </a:r>
          </a:p>
        </p:txBody>
      </p:sp>
      <p:sp>
        <p:nvSpPr>
          <p:cNvPr id="2" name="1 Başlık"/>
          <p:cNvSpPr>
            <a:spLocks noGrp="1"/>
          </p:cNvSpPr>
          <p:nvPr>
            <p:ph type="title"/>
          </p:nvPr>
        </p:nvSpPr>
        <p:spPr/>
        <p:txBody>
          <a:bodyPr/>
          <a:lstStyle/>
          <a:p>
            <a:r>
              <a:rPr lang="tr-TR" dirty="0"/>
              <a:t>Dizinin bir elemanını dizi ile karıştırmayınız</a:t>
            </a:r>
          </a:p>
        </p:txBody>
      </p:sp>
      <p:graphicFrame>
        <p:nvGraphicFramePr>
          <p:cNvPr id="4" name="3 İçerik Yer Tutucusu"/>
          <p:cNvGraphicFramePr>
            <a:graphicFrameLocks noGrp="1"/>
          </p:cNvGraphicFramePr>
          <p:nvPr>
            <p:ph sz="quarter" idx="1"/>
          </p:nvPr>
        </p:nvGraphicFramePr>
        <p:xfrm>
          <a:off x="457200" y="1219200"/>
          <a:ext cx="8229600" cy="1651000"/>
        </p:xfrm>
        <a:graphic>
          <a:graphicData uri="http://schemas.openxmlformats.org/drawingml/2006/table">
            <a:tbl>
              <a:tblPr firstRow="1" bandRow="1">
                <a:tableStyleId>{5C22544A-7EE6-4342-B048-85BDC9FD1C3A}</a:tableStyleId>
              </a:tblPr>
              <a:tblGrid>
                <a:gridCol w="1511560">
                  <a:extLst>
                    <a:ext uri="{9D8B030D-6E8A-4147-A177-3AD203B41FA5}">
                      <a16:colId xmlns:a16="http://schemas.microsoft.com/office/drawing/2014/main" xmlns="" val="20000"/>
                    </a:ext>
                  </a:extLst>
                </a:gridCol>
                <a:gridCol w="1511560">
                  <a:extLst>
                    <a:ext uri="{9D8B030D-6E8A-4147-A177-3AD203B41FA5}">
                      <a16:colId xmlns:a16="http://schemas.microsoft.com/office/drawing/2014/main" xmlns="" val="20001"/>
                    </a:ext>
                  </a:extLst>
                </a:gridCol>
                <a:gridCol w="839762">
                  <a:extLst>
                    <a:ext uri="{9D8B030D-6E8A-4147-A177-3AD203B41FA5}">
                      <a16:colId xmlns:a16="http://schemas.microsoft.com/office/drawing/2014/main" xmlns="" val="20002"/>
                    </a:ext>
                  </a:extLst>
                </a:gridCol>
                <a:gridCol w="2183359">
                  <a:extLst>
                    <a:ext uri="{9D8B030D-6E8A-4147-A177-3AD203B41FA5}">
                      <a16:colId xmlns:a16="http://schemas.microsoft.com/office/drawing/2014/main" xmlns="" val="20003"/>
                    </a:ext>
                  </a:extLst>
                </a:gridCol>
                <a:gridCol w="2183359">
                  <a:extLst>
                    <a:ext uri="{9D8B030D-6E8A-4147-A177-3AD203B41FA5}">
                      <a16:colId xmlns:a16="http://schemas.microsoft.com/office/drawing/2014/main" xmlns="" val="20004"/>
                    </a:ext>
                  </a:extLst>
                </a:gridCol>
              </a:tblGrid>
              <a:tr h="370840">
                <a:tc>
                  <a:txBody>
                    <a:bodyPr/>
                    <a:lstStyle/>
                    <a:p>
                      <a:r>
                        <a:rPr lang="tr-TR" dirty="0"/>
                        <a:t>Değişkenin tanımı</a:t>
                      </a:r>
                    </a:p>
                  </a:txBody>
                  <a:tcPr/>
                </a:tc>
                <a:tc>
                  <a:txBody>
                    <a:bodyPr/>
                    <a:lstStyle/>
                    <a:p>
                      <a:r>
                        <a:rPr lang="tr-TR" dirty="0"/>
                        <a:t>Ataması</a:t>
                      </a:r>
                    </a:p>
                  </a:txBody>
                  <a:tcPr/>
                </a:tc>
                <a:tc>
                  <a:txBody>
                    <a:bodyPr/>
                    <a:lstStyle/>
                    <a:p>
                      <a:r>
                        <a:rPr lang="tr-TR" dirty="0"/>
                        <a:t>Değeri</a:t>
                      </a:r>
                    </a:p>
                  </a:txBody>
                  <a:tcPr/>
                </a:tc>
                <a:tc>
                  <a:txBody>
                    <a:bodyPr/>
                    <a:lstStyle/>
                    <a:p>
                      <a:r>
                        <a:rPr lang="tr-TR" dirty="0"/>
                        <a:t>İsmi</a:t>
                      </a:r>
                    </a:p>
                  </a:txBody>
                  <a:tcPr/>
                </a:tc>
                <a:tc>
                  <a:txBody>
                    <a:bodyPr/>
                    <a:lstStyle/>
                    <a:p>
                      <a:r>
                        <a:rPr lang="tr-TR" dirty="0"/>
                        <a:t>Adresi</a:t>
                      </a:r>
                    </a:p>
                  </a:txBody>
                  <a:tcPr/>
                </a:tc>
                <a:extLst>
                  <a:ext uri="{0D108BD9-81ED-4DB2-BD59-A6C34878D82A}">
                    <a16:rowId xmlns:a16="http://schemas.microsoft.com/office/drawing/2014/main" xmlns="" val="10000"/>
                  </a:ext>
                </a:extLst>
              </a:tr>
              <a:tr h="370840">
                <a:tc>
                  <a:txBody>
                    <a:bodyPr/>
                    <a:lstStyle/>
                    <a:p>
                      <a:r>
                        <a:rPr lang="tr-TR" dirty="0" err="1"/>
                        <a:t>int</a:t>
                      </a:r>
                      <a:r>
                        <a:rPr lang="tr-TR" dirty="0"/>
                        <a:t> a;</a:t>
                      </a:r>
                    </a:p>
                  </a:txBody>
                  <a:tcPr/>
                </a:tc>
                <a:tc>
                  <a:txBody>
                    <a:bodyPr/>
                    <a:lstStyle/>
                    <a:p>
                      <a:r>
                        <a:rPr lang="tr-TR" dirty="0"/>
                        <a:t>a = 7;</a:t>
                      </a:r>
                    </a:p>
                  </a:txBody>
                  <a:tcPr/>
                </a:tc>
                <a:tc>
                  <a:txBody>
                    <a:bodyPr/>
                    <a:lstStyle/>
                    <a:p>
                      <a:r>
                        <a:rPr lang="tr-TR" dirty="0"/>
                        <a:t>7</a:t>
                      </a:r>
                    </a:p>
                  </a:txBody>
                  <a:tcPr/>
                </a:tc>
                <a:tc>
                  <a:txBody>
                    <a:bodyPr/>
                    <a:lstStyle/>
                    <a:p>
                      <a:r>
                        <a:rPr lang="tr-TR" dirty="0"/>
                        <a:t>a</a:t>
                      </a:r>
                    </a:p>
                  </a:txBody>
                  <a:tcPr/>
                </a:tc>
                <a:tc>
                  <a:txBody>
                    <a:bodyPr/>
                    <a:lstStyle/>
                    <a:p>
                      <a:r>
                        <a:rPr lang="tr-TR" dirty="0"/>
                        <a:t>&amp;a</a:t>
                      </a:r>
                    </a:p>
                  </a:txBody>
                  <a:tcPr/>
                </a:tc>
                <a:extLst>
                  <a:ext uri="{0D108BD9-81ED-4DB2-BD59-A6C34878D82A}">
                    <a16:rowId xmlns:a16="http://schemas.microsoft.com/office/drawing/2014/main" xmlns="" val="10001"/>
                  </a:ext>
                </a:extLst>
              </a:tr>
              <a:tr h="370840">
                <a:tc>
                  <a:txBody>
                    <a:bodyPr/>
                    <a:lstStyle/>
                    <a:p>
                      <a:r>
                        <a:rPr lang="tr-TR" dirty="0" err="1"/>
                        <a:t>int</a:t>
                      </a:r>
                      <a:r>
                        <a:rPr lang="tr-TR" dirty="0"/>
                        <a:t> x[10];</a:t>
                      </a:r>
                    </a:p>
                  </a:txBody>
                  <a:tcPr/>
                </a:tc>
                <a:tc>
                  <a:txBody>
                    <a:bodyPr/>
                    <a:lstStyle/>
                    <a:p>
                      <a:r>
                        <a:rPr lang="tr-TR" dirty="0"/>
                        <a:t>x[5]</a:t>
                      </a:r>
                      <a:r>
                        <a:rPr lang="tr-TR" baseline="0" dirty="0"/>
                        <a:t> = 3;</a:t>
                      </a:r>
                      <a:endParaRPr lang="tr-TR" dirty="0"/>
                    </a:p>
                  </a:txBody>
                  <a:tcPr/>
                </a:tc>
                <a:tc>
                  <a:txBody>
                    <a:bodyPr/>
                    <a:lstStyle/>
                    <a:p>
                      <a:r>
                        <a:rPr lang="tr-TR" dirty="0"/>
                        <a:t>3</a:t>
                      </a:r>
                    </a:p>
                  </a:txBody>
                  <a:tcPr/>
                </a:tc>
                <a:tc>
                  <a:txBody>
                    <a:bodyPr/>
                    <a:lstStyle/>
                    <a:p>
                      <a:r>
                        <a:rPr lang="tr-TR" dirty="0"/>
                        <a:t>x[5]</a:t>
                      </a:r>
                    </a:p>
                  </a:txBody>
                  <a:tcPr/>
                </a:tc>
                <a:tc>
                  <a:txBody>
                    <a:bodyPr/>
                    <a:lstStyle/>
                    <a:p>
                      <a:r>
                        <a:rPr lang="tr-TR" dirty="0"/>
                        <a:t>&amp;x[5]</a:t>
                      </a:r>
                      <a:r>
                        <a:rPr lang="tr-TR" baseline="0" dirty="0"/>
                        <a:t> </a:t>
                      </a:r>
                      <a:r>
                        <a:rPr lang="tr-TR" dirty="0"/>
                        <a:t>ya</a:t>
                      </a:r>
                      <a:r>
                        <a:rPr lang="tr-TR" baseline="0" dirty="0"/>
                        <a:t> da</a:t>
                      </a:r>
                    </a:p>
                    <a:p>
                      <a:r>
                        <a:rPr lang="tr-TR" baseline="0" dirty="0"/>
                        <a:t>x+5</a:t>
                      </a:r>
                      <a:endParaRPr lang="tr-TR" dirty="0"/>
                    </a:p>
                  </a:txBody>
                  <a:tcPr/>
                </a:tc>
                <a:extLst>
                  <a:ext uri="{0D108BD9-81ED-4DB2-BD59-A6C34878D82A}">
                    <a16:rowId xmlns:a16="http://schemas.microsoft.com/office/drawing/2014/main" xmlns="" val="10002"/>
                  </a:ext>
                </a:extLst>
              </a:tr>
            </a:tbl>
          </a:graphicData>
        </a:graphic>
      </p:graphicFrame>
      <p:sp>
        <p:nvSpPr>
          <p:cNvPr id="5" name="4 Metin kutusu"/>
          <p:cNvSpPr txBox="1"/>
          <p:nvPr/>
        </p:nvSpPr>
        <p:spPr>
          <a:xfrm>
            <a:off x="500034" y="3286124"/>
            <a:ext cx="8001056" cy="1200329"/>
          </a:xfrm>
          <a:prstGeom prst="rect">
            <a:avLst/>
          </a:prstGeom>
          <a:noFill/>
        </p:spPr>
        <p:txBody>
          <a:bodyPr wrap="square" rtlCol="0">
            <a:spAutoFit/>
          </a:bodyPr>
          <a:lstStyle/>
          <a:p>
            <a:pPr>
              <a:buFont typeface="Arial" pitchFamily="34" charset="0"/>
              <a:buChar char="•"/>
            </a:pPr>
            <a:r>
              <a:rPr lang="tr-TR" dirty="0"/>
              <a:t>Fonksiyona değişkeni değer ile göndermek: </a:t>
            </a:r>
            <a:r>
              <a:rPr lang="tr-TR" b="1" i="1" dirty="0">
                <a:solidFill>
                  <a:srgbClr val="FF0000"/>
                </a:solidFill>
              </a:rPr>
              <a:t>fonk1 ( a ); </a:t>
            </a:r>
            <a:r>
              <a:rPr lang="tr-TR" dirty="0"/>
              <a:t>ve </a:t>
            </a:r>
            <a:r>
              <a:rPr lang="tr-TR" b="1" i="1" dirty="0">
                <a:solidFill>
                  <a:schemeClr val="tx2"/>
                </a:solidFill>
              </a:rPr>
              <a:t>fonk2 ( x[5] );</a:t>
            </a:r>
          </a:p>
          <a:p>
            <a:pPr>
              <a:buFont typeface="Arial" pitchFamily="34" charset="0"/>
              <a:buChar char="•"/>
            </a:pPr>
            <a:r>
              <a:rPr lang="tr-TR" dirty="0"/>
              <a:t>İlgili  fonksiyonların prototiplerine örnek</a:t>
            </a:r>
          </a:p>
          <a:p>
            <a:pPr lvl="1">
              <a:buFont typeface="Arial" pitchFamily="34" charset="0"/>
              <a:buChar char="•"/>
            </a:pPr>
            <a:r>
              <a:rPr lang="tr-TR" dirty="0" err="1"/>
              <a:t>void</a:t>
            </a:r>
            <a:r>
              <a:rPr lang="tr-TR" dirty="0"/>
              <a:t> fonk1 (</a:t>
            </a:r>
            <a:r>
              <a:rPr lang="tr-TR" dirty="0" err="1"/>
              <a:t>int</a:t>
            </a:r>
            <a:r>
              <a:rPr lang="tr-TR" dirty="0"/>
              <a:t>);</a:t>
            </a:r>
          </a:p>
          <a:p>
            <a:pPr lvl="1">
              <a:buFont typeface="Arial" pitchFamily="34" charset="0"/>
              <a:buChar char="•"/>
            </a:pPr>
            <a:r>
              <a:rPr lang="tr-TR" dirty="0" err="1"/>
              <a:t>char</a:t>
            </a:r>
            <a:r>
              <a:rPr lang="tr-TR" dirty="0"/>
              <a:t> fonk2 (</a:t>
            </a:r>
            <a:r>
              <a:rPr lang="tr-TR" dirty="0" err="1"/>
              <a:t>int</a:t>
            </a:r>
            <a:r>
              <a:rPr lang="tr-TR" dirty="0"/>
              <a:t>);</a:t>
            </a:r>
          </a:p>
        </p:txBody>
      </p:sp>
      <p:sp>
        <p:nvSpPr>
          <p:cNvPr id="6" name="5 Metin kutusu"/>
          <p:cNvSpPr txBox="1"/>
          <p:nvPr/>
        </p:nvSpPr>
        <p:spPr>
          <a:xfrm>
            <a:off x="500034" y="4786322"/>
            <a:ext cx="8001056" cy="1200329"/>
          </a:xfrm>
          <a:prstGeom prst="rect">
            <a:avLst/>
          </a:prstGeom>
          <a:noFill/>
        </p:spPr>
        <p:txBody>
          <a:bodyPr wrap="square" rtlCol="0">
            <a:spAutoFit/>
          </a:bodyPr>
          <a:lstStyle/>
          <a:p>
            <a:pPr>
              <a:buFont typeface="Arial" pitchFamily="34" charset="0"/>
              <a:buChar char="•"/>
            </a:pPr>
            <a:r>
              <a:rPr lang="tr-TR" dirty="0"/>
              <a:t>Fonksiyona değişkeni adres ile göndermek: </a:t>
            </a:r>
            <a:r>
              <a:rPr lang="tr-TR" b="1" i="1" dirty="0">
                <a:solidFill>
                  <a:srgbClr val="FF0000"/>
                </a:solidFill>
              </a:rPr>
              <a:t>fonk1 ( &amp;a ); </a:t>
            </a:r>
            <a:r>
              <a:rPr lang="tr-TR" dirty="0"/>
              <a:t>ve </a:t>
            </a:r>
            <a:r>
              <a:rPr lang="tr-TR" b="1" i="1" dirty="0">
                <a:solidFill>
                  <a:schemeClr val="tx2"/>
                </a:solidFill>
              </a:rPr>
              <a:t>fonk2 ( &amp;x[5] );</a:t>
            </a:r>
          </a:p>
          <a:p>
            <a:pPr>
              <a:buFont typeface="Arial" pitchFamily="34" charset="0"/>
              <a:buChar char="•"/>
            </a:pPr>
            <a:r>
              <a:rPr lang="tr-TR" dirty="0"/>
              <a:t>İlgili  fonksiyonların prototiplerine örnek</a:t>
            </a:r>
          </a:p>
          <a:p>
            <a:pPr lvl="1">
              <a:buFont typeface="Arial" pitchFamily="34" charset="0"/>
              <a:buChar char="•"/>
            </a:pPr>
            <a:r>
              <a:rPr lang="tr-TR" dirty="0" err="1"/>
              <a:t>void</a:t>
            </a:r>
            <a:r>
              <a:rPr lang="tr-TR" dirty="0"/>
              <a:t> fonk1 (</a:t>
            </a:r>
            <a:r>
              <a:rPr lang="tr-TR" dirty="0" err="1"/>
              <a:t>int</a:t>
            </a:r>
            <a:r>
              <a:rPr lang="tr-TR" dirty="0"/>
              <a:t>*);</a:t>
            </a:r>
          </a:p>
          <a:p>
            <a:pPr lvl="1">
              <a:buFont typeface="Arial" pitchFamily="34" charset="0"/>
              <a:buChar char="•"/>
            </a:pPr>
            <a:r>
              <a:rPr lang="tr-TR" dirty="0" err="1"/>
              <a:t>char</a:t>
            </a:r>
            <a:r>
              <a:rPr lang="tr-TR" dirty="0"/>
              <a:t> fonk2 (</a:t>
            </a:r>
            <a:r>
              <a:rPr lang="tr-TR" dirty="0" err="1"/>
              <a:t>int</a:t>
            </a:r>
            <a:r>
              <a:rPr lang="tr-TR" dirty="0"/>
              <a:t>*);</a:t>
            </a:r>
          </a:p>
        </p:txBody>
      </p:sp>
      <p:cxnSp>
        <p:nvCxnSpPr>
          <p:cNvPr id="8" name="7 Düz Ok Bağlayıcısı"/>
          <p:cNvCxnSpPr/>
          <p:nvPr/>
        </p:nvCxnSpPr>
        <p:spPr>
          <a:xfrm>
            <a:off x="6858016" y="3571876"/>
            <a:ext cx="50006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srcRect/>
          <a:stretch>
            <a:fillRect/>
          </a:stretch>
        </p:blipFill>
        <p:spPr bwMode="auto">
          <a:xfrm>
            <a:off x="4857752" y="1785926"/>
            <a:ext cx="3600000" cy="23982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3 Başlık"/>
          <p:cNvSpPr>
            <a:spLocks noGrp="1"/>
          </p:cNvSpPr>
          <p:nvPr>
            <p:ph type="title"/>
          </p:nvPr>
        </p:nvSpPr>
        <p:spPr/>
        <p:txBody>
          <a:bodyPr/>
          <a:lstStyle/>
          <a:p>
            <a:r>
              <a:rPr lang="tr-TR" dirty="0"/>
              <a:t>Bunu biliyor musunuz? SYÇS 6 bayatlıyor.</a:t>
            </a:r>
          </a:p>
        </p:txBody>
      </p:sp>
      <p:pic>
        <p:nvPicPr>
          <p:cNvPr id="1027" name="Picture 3"/>
          <p:cNvPicPr>
            <a:picLocks noGrp="1" noChangeAspect="1" noChangeArrowheads="1"/>
          </p:cNvPicPr>
          <p:nvPr>
            <p:ph sz="quarter" idx="1"/>
          </p:nvPr>
        </p:nvPicPr>
        <p:blipFill>
          <a:blip r:embed="rId3"/>
          <a:srcRect/>
          <a:stretch>
            <a:fillRect/>
          </a:stretch>
        </p:blipFill>
        <p:spPr bwMode="auto">
          <a:xfrm>
            <a:off x="357158" y="1214422"/>
            <a:ext cx="8229600" cy="672998"/>
          </a:xfrm>
          <a:prstGeom prst="rect">
            <a:avLst/>
          </a:prstGeom>
          <a:noFill/>
          <a:ln w="9525">
            <a:noFill/>
            <a:miter lim="800000"/>
            <a:headEnd/>
            <a:tailEnd/>
          </a:ln>
          <a:effectLst/>
        </p:spPr>
      </p:pic>
      <p:sp>
        <p:nvSpPr>
          <p:cNvPr id="10" name="9 Sola Bükülü Ok"/>
          <p:cNvSpPr/>
          <p:nvPr/>
        </p:nvSpPr>
        <p:spPr>
          <a:xfrm rot="21024190">
            <a:off x="7606603" y="3151635"/>
            <a:ext cx="1071570" cy="135732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 name="11 Akış Çizelgesi: Önceden Tanımlı İşlem"/>
          <p:cNvSpPr/>
          <p:nvPr/>
        </p:nvSpPr>
        <p:spPr>
          <a:xfrm>
            <a:off x="571472" y="2000240"/>
            <a:ext cx="3500462" cy="1285884"/>
          </a:xfrm>
          <a:prstGeom prst="flowChartPredefined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2019 Güz döneminde ara sınav I notu 91 olan öğrencinin e-postası ve cevap</a:t>
            </a:r>
          </a:p>
        </p:txBody>
      </p:sp>
      <p:pic>
        <p:nvPicPr>
          <p:cNvPr id="1030"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85720" y="3500438"/>
            <a:ext cx="8220313" cy="2695571"/>
          </a:xfrm>
          <a:prstGeom prst="rect">
            <a:avLst/>
          </a:prstGeom>
          <a:noFill/>
          <a:ln w="9525">
            <a:noFill/>
            <a:miter lim="800000"/>
            <a:headEnd/>
            <a:tailEnd/>
          </a:ln>
          <a:effectLst/>
        </p:spPr>
      </p:pic>
      <p:sp>
        <p:nvSpPr>
          <p:cNvPr id="14" name="13 Metin kutusu"/>
          <p:cNvSpPr txBox="1"/>
          <p:nvPr/>
        </p:nvSpPr>
        <p:spPr>
          <a:xfrm>
            <a:off x="571472" y="6345816"/>
            <a:ext cx="7548605" cy="307777"/>
          </a:xfrm>
          <a:prstGeom prst="rect">
            <a:avLst/>
          </a:prstGeom>
          <a:noFill/>
        </p:spPr>
        <p:txBody>
          <a:bodyPr wrap="none" rtlCol="0">
            <a:spAutoFit/>
          </a:bodyPr>
          <a:lstStyle/>
          <a:p>
            <a:r>
              <a:rPr lang="tr-TR" sz="1400" i="1" dirty="0"/>
              <a:t>SYÇS6 </a:t>
            </a:r>
            <a:r>
              <a:rPr lang="tr-TR" sz="1400" i="1" dirty="0" err="1"/>
              <a:t>algoritmik</a:t>
            </a:r>
            <a:r>
              <a:rPr lang="tr-TR" sz="1400" i="1" dirty="0"/>
              <a:t> gelişim açısından önemli bir fırsattır. Notlandırılmayacak diye değersiz görmeyiniz.</a:t>
            </a:r>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a:t>Kahoot</a:t>
            </a:r>
            <a:r>
              <a:rPr lang="tr-TR" dirty="0"/>
              <a:t> vakti</a:t>
            </a:r>
          </a:p>
        </p:txBody>
      </p:sp>
      <p:sp>
        <p:nvSpPr>
          <p:cNvPr id="3" name="2 İçerik Yer Tutucusu"/>
          <p:cNvSpPr>
            <a:spLocks noGrp="1"/>
          </p:cNvSpPr>
          <p:nvPr>
            <p:ph sz="quarter" idx="1"/>
          </p:nvPr>
        </p:nvSpPr>
        <p:spPr/>
        <p:txBody>
          <a:bodyPr/>
          <a:lstStyle/>
          <a:p>
            <a:r>
              <a:rPr lang="tr-TR" dirty="0"/>
              <a:t>Cep telefonlarınızı çıkarınız…</a:t>
            </a:r>
          </a:p>
          <a:p>
            <a:endParaRPr lang="tr-TR" dirty="0"/>
          </a:p>
        </p:txBody>
      </p:sp>
      <p:pic>
        <p:nvPicPr>
          <p:cNvPr id="4" name="3 Resim" descr="kahoot.png"/>
          <p:cNvPicPr>
            <a:picLocks noChangeAspect="1"/>
          </p:cNvPicPr>
          <p:nvPr/>
        </p:nvPicPr>
        <p:blipFill>
          <a:blip r:embed="rId2"/>
          <a:stretch>
            <a:fillRect/>
          </a:stretch>
        </p:blipFill>
        <p:spPr>
          <a:xfrm>
            <a:off x="1714480" y="2428868"/>
            <a:ext cx="5800695" cy="33470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Anlayamadığınız yerleri bizlere sorunuz.</a:t>
            </a:r>
          </a:p>
        </p:txBody>
      </p:sp>
      <p:sp>
        <p:nvSpPr>
          <p:cNvPr id="3" name="2 İçerik Yer Tutucusu"/>
          <p:cNvSpPr>
            <a:spLocks noGrp="1"/>
          </p:cNvSpPr>
          <p:nvPr>
            <p:ph sz="quarter" idx="1"/>
          </p:nvPr>
        </p:nvSpPr>
        <p:spPr/>
        <p:txBody>
          <a:bodyPr>
            <a:normAutofit/>
          </a:bodyPr>
          <a:lstStyle/>
          <a:p>
            <a:pPr algn="ctr"/>
            <a:r>
              <a:rPr lang="tr-TR" sz="8000" dirty="0"/>
              <a:t>2.ders sonu</a:t>
            </a:r>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3. ve 4. dersler</a:t>
            </a:r>
          </a:p>
        </p:txBody>
      </p:sp>
      <p:sp>
        <p:nvSpPr>
          <p:cNvPr id="3" name="2 İçerik Yer Tutucusu"/>
          <p:cNvSpPr>
            <a:spLocks noGrp="1"/>
          </p:cNvSpPr>
          <p:nvPr>
            <p:ph sz="quarter" idx="1"/>
          </p:nvPr>
        </p:nvSpPr>
        <p:spPr/>
        <p:txBody>
          <a:bodyPr>
            <a:normAutofit/>
          </a:bodyPr>
          <a:lstStyle/>
          <a:p>
            <a:pPr algn="ctr"/>
            <a:r>
              <a:rPr lang="tr-TR" sz="7200" dirty="0"/>
              <a:t>3. VE 4. DERSLERDE </a:t>
            </a:r>
            <a:r>
              <a:rPr lang="tr-TR" sz="7200" dirty="0">
                <a:solidFill>
                  <a:srgbClr val="FF0000"/>
                </a:solidFill>
              </a:rPr>
              <a:t>UYGULAMALI DERS </a:t>
            </a:r>
            <a:r>
              <a:rPr lang="tr-TR" sz="7200" dirty="0"/>
              <a:t>YAPILDI.</a:t>
            </a:r>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3" cstate="print">
            <a:clrChange>
              <a:clrFrom>
                <a:srgbClr val="FFFFFF"/>
              </a:clrFrom>
              <a:clrTo>
                <a:srgbClr val="FFFFFF">
                  <a:alpha val="0"/>
                </a:srgbClr>
              </a:clrTo>
            </a:clrChange>
          </a:blip>
          <a:stretch>
            <a:fillRect/>
          </a:stretch>
        </p:blipFill>
        <p:spPr>
          <a:xfrm>
            <a:off x="3029868" y="1666207"/>
            <a:ext cx="3436620" cy="3646150"/>
          </a:xfrm>
          <a:prstGeom prst="rect">
            <a:avLst/>
          </a:prstGeom>
        </p:spPr>
      </p:pic>
      <p:sp>
        <p:nvSpPr>
          <p:cNvPr id="26" name="25 Yuvarlatılmış Dikdörtgen"/>
          <p:cNvSpPr/>
          <p:nvPr/>
        </p:nvSpPr>
        <p:spPr>
          <a:xfrm>
            <a:off x="1071538" y="4286256"/>
            <a:ext cx="1928826" cy="1000132"/>
          </a:xfrm>
          <a:prstGeom prst="roundRect">
            <a:avLst/>
          </a:prstGeom>
          <a:solidFill>
            <a:schemeClr val="accent4">
              <a:lumMod val="20000"/>
              <a:lumOff val="80000"/>
            </a:schemeClr>
          </a:solidFill>
          <a:ln w="57150">
            <a:solidFill>
              <a:srgbClr val="FF0000"/>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48" name="47 Metin kutusu"/>
          <p:cNvSpPr txBox="1"/>
          <p:nvPr/>
        </p:nvSpPr>
        <p:spPr>
          <a:xfrm>
            <a:off x="2871989" y="198223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veri giriş-çıkış</a:t>
            </a:r>
          </a:p>
        </p:txBody>
      </p:sp>
      <p:sp>
        <p:nvSpPr>
          <p:cNvPr id="46" name="45 Başlık"/>
          <p:cNvSpPr>
            <a:spLocks noGrp="1"/>
          </p:cNvSpPr>
          <p:nvPr>
            <p:ph type="title"/>
          </p:nvPr>
        </p:nvSpPr>
        <p:spPr>
          <a:xfrm>
            <a:off x="457200" y="121547"/>
            <a:ext cx="8229600" cy="990600"/>
          </a:xfrm>
        </p:spPr>
        <p:txBody>
          <a:bodyPr/>
          <a:lstStyle/>
          <a:p>
            <a:r>
              <a:rPr lang="tr-TR" dirty="0"/>
              <a:t>Yol Haritası</a:t>
            </a:r>
          </a:p>
        </p:txBody>
      </p:sp>
      <p:pic>
        <p:nvPicPr>
          <p:cNvPr id="47" name="46 Resim" descr="images.jpeg"/>
          <p:cNvPicPr>
            <a:picLocks noChangeAspect="1"/>
          </p:cNvPicPr>
          <p:nvPr/>
        </p:nvPicPr>
        <p:blipFill>
          <a:blip r:embed="rId4">
            <a:clrChange>
              <a:clrFrom>
                <a:srgbClr val="FFFFFF"/>
              </a:clrFrom>
              <a:clrTo>
                <a:srgbClr val="FFFFFF">
                  <a:alpha val="0"/>
                </a:srgbClr>
              </a:clrTo>
            </a:clrChange>
          </a:blip>
          <a:srcRect b="14457"/>
          <a:stretch>
            <a:fillRect/>
          </a:stretch>
        </p:blipFill>
        <p:spPr>
          <a:xfrm>
            <a:off x="3300328" y="1112147"/>
            <a:ext cx="891197" cy="864000"/>
          </a:xfrm>
          <a:prstGeom prst="rect">
            <a:avLst/>
          </a:prstGeom>
        </p:spPr>
      </p:pic>
      <p:pic>
        <p:nvPicPr>
          <p:cNvPr id="49" name="48 Resim" descr="Stick-figure-balancing-gadgets.gif"/>
          <p:cNvPicPr>
            <a:picLocks noChangeAspect="1"/>
          </p:cNvPicPr>
          <p:nvPr/>
        </p:nvPicPr>
        <p:blipFill>
          <a:blip r:embed="rId5" cstate="print">
            <a:clrChange>
              <a:clrFrom>
                <a:srgbClr val="FFFFFF"/>
              </a:clrFrom>
              <a:clrTo>
                <a:srgbClr val="FFFFFF">
                  <a:alpha val="0"/>
                </a:srgbClr>
              </a:clrTo>
            </a:clrChange>
          </a:blip>
          <a:stretch>
            <a:fillRect/>
          </a:stretch>
        </p:blipFill>
        <p:spPr>
          <a:xfrm>
            <a:off x="3644786" y="5010231"/>
            <a:ext cx="1241597" cy="1364392"/>
          </a:xfrm>
          <a:prstGeom prst="rect">
            <a:avLst/>
          </a:prstGeom>
        </p:spPr>
      </p:pic>
      <p:pic>
        <p:nvPicPr>
          <p:cNvPr id="50" name="49 Resim" descr="stick_figure_holding_five_800_clr_7794.png"/>
          <p:cNvPicPr>
            <a:picLocks noChangeAspect="1"/>
          </p:cNvPicPr>
          <p:nvPr/>
        </p:nvPicPr>
        <p:blipFill>
          <a:blip r:embed="rId6" cstate="print"/>
          <a:stretch>
            <a:fillRect/>
          </a:stretch>
        </p:blipFill>
        <p:spPr>
          <a:xfrm>
            <a:off x="6041478" y="1112147"/>
            <a:ext cx="512325" cy="828000"/>
          </a:xfrm>
          <a:prstGeom prst="rect">
            <a:avLst/>
          </a:prstGeom>
        </p:spPr>
      </p:pic>
      <p:sp>
        <p:nvSpPr>
          <p:cNvPr id="51" name="50 Metin kutusu"/>
          <p:cNvSpPr txBox="1"/>
          <p:nvPr/>
        </p:nvSpPr>
        <p:spPr>
          <a:xfrm>
            <a:off x="6636193" y="129726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değişken</a:t>
            </a:r>
          </a:p>
        </p:txBody>
      </p:sp>
      <p:pic>
        <p:nvPicPr>
          <p:cNvPr id="52" name="51 Resim" descr="question-mark-above-figure.jp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5143529" y="740360"/>
            <a:ext cx="476928" cy="828000"/>
          </a:xfrm>
          <a:prstGeom prst="rect">
            <a:avLst/>
          </a:prstGeom>
        </p:spPr>
      </p:pic>
      <p:sp>
        <p:nvSpPr>
          <p:cNvPr id="55" name="54 Metin kutusu"/>
          <p:cNvSpPr txBox="1"/>
          <p:nvPr/>
        </p:nvSpPr>
        <p:spPr>
          <a:xfrm>
            <a:off x="4207529" y="86592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algoritma</a:t>
            </a:r>
          </a:p>
        </p:txBody>
      </p:sp>
      <p:sp>
        <p:nvSpPr>
          <p:cNvPr id="56" name="55 Metin kutusu"/>
          <p:cNvSpPr txBox="1"/>
          <p:nvPr/>
        </p:nvSpPr>
        <p:spPr>
          <a:xfrm>
            <a:off x="6466488" y="244743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koşul</a:t>
            </a:r>
          </a:p>
        </p:txBody>
      </p:sp>
      <p:pic>
        <p:nvPicPr>
          <p:cNvPr id="61" name="60 Resim" descr="stick_figure_direction_1600_clr.png"/>
          <p:cNvPicPr>
            <a:picLocks noChangeAspect="1"/>
          </p:cNvPicPr>
          <p:nvPr/>
        </p:nvPicPr>
        <p:blipFill>
          <a:blip r:embed="rId8" cstate="print"/>
          <a:stretch>
            <a:fillRect/>
          </a:stretch>
        </p:blipFill>
        <p:spPr>
          <a:xfrm rot="156924">
            <a:off x="5546465" y="2002301"/>
            <a:ext cx="900000" cy="898127"/>
          </a:xfrm>
          <a:prstGeom prst="rect">
            <a:avLst/>
          </a:prstGeom>
        </p:spPr>
      </p:pic>
      <p:pic>
        <p:nvPicPr>
          <p:cNvPr id="62" name="61 Resim" descr="teaserbox_4675912.png"/>
          <p:cNvPicPr>
            <a:picLocks noChangeAspect="1"/>
          </p:cNvPicPr>
          <p:nvPr/>
        </p:nvPicPr>
        <p:blipFill>
          <a:blip r:embed="rId9" cstate="print"/>
          <a:stretch>
            <a:fillRect/>
          </a:stretch>
        </p:blipFill>
        <p:spPr>
          <a:xfrm>
            <a:off x="3711530" y="2570546"/>
            <a:ext cx="675000" cy="900000"/>
          </a:xfrm>
          <a:prstGeom prst="rect">
            <a:avLst/>
          </a:prstGeom>
        </p:spPr>
      </p:pic>
      <p:sp>
        <p:nvSpPr>
          <p:cNvPr id="63" name="62 Metin kutusu"/>
          <p:cNvSpPr txBox="1"/>
          <p:nvPr/>
        </p:nvSpPr>
        <p:spPr>
          <a:xfrm>
            <a:off x="2629705" y="2849758"/>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fonksiyon</a:t>
            </a:r>
          </a:p>
        </p:txBody>
      </p:sp>
      <p:pic>
        <p:nvPicPr>
          <p:cNvPr id="65" name="64 Resim" descr="döngü.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4782665" y="3020546"/>
            <a:ext cx="900000" cy="900000"/>
          </a:xfrm>
          <a:prstGeom prst="rect">
            <a:avLst/>
          </a:prstGeom>
        </p:spPr>
      </p:pic>
      <p:pic>
        <p:nvPicPr>
          <p:cNvPr id="92" name="91 Resim" descr="arrays.jpg"/>
          <p:cNvPicPr>
            <a:picLocks noChangeAspect="1"/>
          </p:cNvPicPr>
          <p:nvPr/>
        </p:nvPicPr>
        <p:blipFill>
          <a:blip r:embed="rId11" cstate="print">
            <a:clrChange>
              <a:clrFrom>
                <a:srgbClr val="FFFFFF"/>
              </a:clrFrom>
              <a:clrTo>
                <a:srgbClr val="FFFFFF">
                  <a:alpha val="0"/>
                </a:srgbClr>
              </a:clrTo>
            </a:clrChange>
          </a:blip>
          <a:srcRect t="19559" b="26669"/>
          <a:stretch>
            <a:fillRect/>
          </a:stretch>
        </p:blipFill>
        <p:spPr>
          <a:xfrm rot="273011">
            <a:off x="1832849" y="3193775"/>
            <a:ext cx="1064446" cy="612000"/>
          </a:xfrm>
          <a:prstGeom prst="rect">
            <a:avLst/>
          </a:prstGeom>
        </p:spPr>
      </p:pic>
      <p:sp>
        <p:nvSpPr>
          <p:cNvPr id="94" name="93 Metin kutusu"/>
          <p:cNvSpPr txBox="1"/>
          <p:nvPr/>
        </p:nvSpPr>
        <p:spPr>
          <a:xfrm>
            <a:off x="5736193" y="3498517"/>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döngü</a:t>
            </a:r>
          </a:p>
        </p:txBody>
      </p:sp>
      <p:sp>
        <p:nvSpPr>
          <p:cNvPr id="96" name="95 Metin kutusu"/>
          <p:cNvSpPr txBox="1"/>
          <p:nvPr/>
        </p:nvSpPr>
        <p:spPr>
          <a:xfrm>
            <a:off x="890164" y="347054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dizi -dizgi</a:t>
            </a:r>
          </a:p>
        </p:txBody>
      </p:sp>
      <p:pic>
        <p:nvPicPr>
          <p:cNvPr id="97" name="96 Resim" descr="16201491-3d-human-with-a-pointer-isolated-on-white-background.jpg"/>
          <p:cNvPicPr>
            <a:picLocks noChangeAspect="1"/>
          </p:cNvPicPr>
          <p:nvPr/>
        </p:nvPicPr>
        <p:blipFill>
          <a:blip r:embed="rId12">
            <a:clrChange>
              <a:clrFrom>
                <a:srgbClr val="FFFFFF"/>
              </a:clrFrom>
              <a:clrTo>
                <a:srgbClr val="FFFFFF">
                  <a:alpha val="0"/>
                </a:srgbClr>
              </a:clrTo>
            </a:clrChange>
          </a:blip>
          <a:stretch>
            <a:fillRect/>
          </a:stretch>
        </p:blipFill>
        <p:spPr>
          <a:xfrm>
            <a:off x="5413374" y="3894788"/>
            <a:ext cx="744642" cy="900000"/>
          </a:xfrm>
          <a:prstGeom prst="rect">
            <a:avLst/>
          </a:prstGeom>
        </p:spPr>
      </p:pic>
      <p:pic>
        <p:nvPicPr>
          <p:cNvPr id="98" name="97 Resim" descr="harıl harıl kod.jpg"/>
          <p:cNvPicPr>
            <a:picLocks noChangeAspect="1"/>
          </p:cNvPicPr>
          <p:nvPr/>
        </p:nvPicPr>
        <p:blipFill>
          <a:blip r:embed="rId13" cstate="print"/>
          <a:stretch>
            <a:fillRect/>
          </a:stretch>
        </p:blipFill>
        <p:spPr>
          <a:xfrm>
            <a:off x="2061627" y="4389607"/>
            <a:ext cx="810362" cy="810362"/>
          </a:xfrm>
          <a:prstGeom prst="rect">
            <a:avLst/>
          </a:prstGeom>
        </p:spPr>
      </p:pic>
      <p:sp>
        <p:nvSpPr>
          <p:cNvPr id="95" name="94 Metin kutusu"/>
          <p:cNvSpPr txBox="1"/>
          <p:nvPr/>
        </p:nvSpPr>
        <p:spPr>
          <a:xfrm>
            <a:off x="6012890" y="4517789"/>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işaretçi</a:t>
            </a:r>
          </a:p>
        </p:txBody>
      </p:sp>
      <p:sp>
        <p:nvSpPr>
          <p:cNvPr id="99" name="98 Metin kutusu"/>
          <p:cNvSpPr txBox="1"/>
          <p:nvPr/>
        </p:nvSpPr>
        <p:spPr>
          <a:xfrm>
            <a:off x="1161627" y="4764010"/>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yapı</a:t>
            </a:r>
          </a:p>
        </p:txBody>
      </p:sp>
      <p:sp>
        <p:nvSpPr>
          <p:cNvPr id="23" name="22 Metin kutusu"/>
          <p:cNvSpPr txBox="1"/>
          <p:nvPr/>
        </p:nvSpPr>
        <p:spPr>
          <a:xfrm>
            <a:off x="2919894" y="537780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komut ekranı</a:t>
            </a:r>
          </a:p>
        </p:txBody>
      </p:sp>
      <p:sp>
        <p:nvSpPr>
          <p:cNvPr id="25" name="24 Metin kutusu"/>
          <p:cNvSpPr txBox="1"/>
          <p:nvPr/>
        </p:nvSpPr>
        <p:spPr>
          <a:xfrm>
            <a:off x="7143768" y="4000504"/>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a:solidFill>
                  <a:schemeClr val="tx1"/>
                </a:solidFill>
              </a:rPr>
              <a:t>özyineleme</a:t>
            </a:r>
          </a:p>
        </p:txBody>
      </p:sp>
    </p:spTree>
  </p:cSld>
  <p:clrMapOvr>
    <a:masterClrMapping/>
  </p:clrMapOvr>
  <p:transition spd="med" advClick="0">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Nesnesel Programlamaya Giriş - Yapılar</a:t>
            </a:r>
          </a:p>
        </p:txBody>
      </p:sp>
      <p:sp>
        <p:nvSpPr>
          <p:cNvPr id="3" name="2 İçerik Yer Tutucusu"/>
          <p:cNvSpPr>
            <a:spLocks noGrp="1"/>
          </p:cNvSpPr>
          <p:nvPr>
            <p:ph sz="quarter" idx="1"/>
          </p:nvPr>
        </p:nvSpPr>
        <p:spPr/>
        <p:txBody>
          <a:bodyPr/>
          <a:lstStyle/>
          <a:p>
            <a:r>
              <a:rPr lang="tr-TR" dirty="0"/>
              <a:t>Nesne Tabanlı Programlamaya (</a:t>
            </a:r>
            <a:r>
              <a:rPr lang="tr-TR" dirty="0" err="1"/>
              <a:t>Object</a:t>
            </a:r>
            <a:r>
              <a:rPr lang="tr-TR" dirty="0"/>
              <a:t> </a:t>
            </a:r>
            <a:r>
              <a:rPr lang="tr-TR" dirty="0" err="1"/>
              <a:t>Oriented</a:t>
            </a:r>
            <a:r>
              <a:rPr lang="tr-TR" dirty="0"/>
              <a:t> </a:t>
            </a:r>
            <a:r>
              <a:rPr lang="tr-TR" dirty="0" err="1"/>
              <a:t>Programming</a:t>
            </a:r>
            <a:r>
              <a:rPr lang="tr-TR" dirty="0"/>
              <a:t>) giriş sağlarlar.</a:t>
            </a:r>
          </a:p>
          <a:p>
            <a:r>
              <a:rPr lang="tr-TR" dirty="0"/>
              <a:t>C dili nesne tabanlı bir dil değildir ancak içindeki </a:t>
            </a:r>
            <a:r>
              <a:rPr lang="tr-TR" dirty="0">
                <a:solidFill>
                  <a:srgbClr val="0000FF"/>
                </a:solidFill>
              </a:rPr>
              <a:t>‘yapı’ </a:t>
            </a:r>
            <a:r>
              <a:rPr lang="tr-TR" dirty="0"/>
              <a:t>kavramı ‘nesne’ye çok benzemektedir.</a:t>
            </a:r>
          </a:p>
        </p:txBody>
      </p:sp>
      <p:pic>
        <p:nvPicPr>
          <p:cNvPr id="1026" name="Picture 2" descr="http://sosyalmedya.co/wp-content/uploads/2013/07/veri-guvenligi.jpg"/>
          <p:cNvPicPr>
            <a:picLocks noChangeAspect="1" noChangeArrowheads="1"/>
          </p:cNvPicPr>
          <p:nvPr/>
        </p:nvPicPr>
        <p:blipFill>
          <a:blip r:embed="rId2"/>
          <a:srcRect/>
          <a:stretch>
            <a:fillRect/>
          </a:stretch>
        </p:blipFill>
        <p:spPr bwMode="auto">
          <a:xfrm>
            <a:off x="1595456" y="2819415"/>
            <a:ext cx="5619750" cy="28956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solidFill>
                  <a:srgbClr val="464653"/>
                </a:solidFill>
              </a:rPr>
              <a:t>Nesnesel Programlamaya Giriş - Yapılar</a:t>
            </a:r>
          </a:p>
        </p:txBody>
      </p:sp>
      <p:sp>
        <p:nvSpPr>
          <p:cNvPr id="3" name="Alt Başlık 2"/>
          <p:cNvSpPr>
            <a:spLocks noGrp="1"/>
          </p:cNvSpPr>
          <p:nvPr>
            <p:ph sz="quarter" idx="1"/>
          </p:nvPr>
        </p:nvSpPr>
        <p:spPr/>
        <p:txBody>
          <a:bodyPr>
            <a:normAutofit fontScale="92500" lnSpcReduction="20000"/>
          </a:bodyPr>
          <a:lstStyle/>
          <a:p>
            <a:pPr algn="just">
              <a:buFontTx/>
              <a:buChar char="-"/>
            </a:pPr>
            <a:r>
              <a:rPr lang="tr-TR" sz="2400" dirty="0">
                <a:solidFill>
                  <a:schemeClr val="tx1"/>
                </a:solidFill>
              </a:rPr>
              <a:t>Örneğin bir futbol oyunu yapmak istiyoruz. Bunun için futbolculara ve futbolcuların özelliklerine ihtiyaç vardır. </a:t>
            </a:r>
          </a:p>
          <a:p>
            <a:pPr algn="just">
              <a:buFontTx/>
              <a:buChar char="-"/>
            </a:pPr>
            <a:endParaRPr lang="tr-TR" sz="2400" dirty="0">
              <a:solidFill>
                <a:schemeClr val="tx1"/>
              </a:solidFill>
            </a:endParaRPr>
          </a:p>
          <a:p>
            <a:pPr algn="just">
              <a:buFont typeface="Wingdings" pitchFamily="2" charset="2"/>
              <a:buChar char="§"/>
            </a:pPr>
            <a:r>
              <a:rPr lang="tr-TR" sz="2400" dirty="0"/>
              <a:t> </a:t>
            </a:r>
            <a:r>
              <a:rPr lang="tr-TR" sz="2400" dirty="0" err="1"/>
              <a:t>int</a:t>
            </a:r>
            <a:r>
              <a:rPr lang="tr-TR" sz="2400" dirty="0"/>
              <a:t> oyuncu1Teknik = 15;</a:t>
            </a:r>
          </a:p>
          <a:p>
            <a:pPr algn="just"/>
            <a:r>
              <a:rPr lang="tr-TR" sz="2400" dirty="0">
                <a:solidFill>
                  <a:schemeClr val="tx1"/>
                </a:solidFill>
              </a:rPr>
              <a:t> </a:t>
            </a:r>
            <a:r>
              <a:rPr lang="tr-TR" sz="2400" dirty="0" err="1">
                <a:solidFill>
                  <a:schemeClr val="tx1"/>
                </a:solidFill>
              </a:rPr>
              <a:t>int</a:t>
            </a:r>
            <a:r>
              <a:rPr lang="tr-TR" sz="2400" dirty="0">
                <a:solidFill>
                  <a:schemeClr val="tx1"/>
                </a:solidFill>
              </a:rPr>
              <a:t> oyuncu1Defans = 12;</a:t>
            </a:r>
          </a:p>
          <a:p>
            <a:pPr algn="just"/>
            <a:r>
              <a:rPr lang="tr-TR" sz="2400" dirty="0">
                <a:solidFill>
                  <a:schemeClr val="tx1"/>
                </a:solidFill>
              </a:rPr>
              <a:t> </a:t>
            </a:r>
            <a:r>
              <a:rPr lang="tr-TR" sz="2400" dirty="0" err="1">
                <a:solidFill>
                  <a:schemeClr val="tx1"/>
                </a:solidFill>
              </a:rPr>
              <a:t>int</a:t>
            </a:r>
            <a:r>
              <a:rPr lang="tr-TR" sz="2400" dirty="0">
                <a:solidFill>
                  <a:schemeClr val="tx1"/>
                </a:solidFill>
              </a:rPr>
              <a:t> oyuncu1Golculuk = 7;</a:t>
            </a:r>
          </a:p>
          <a:p>
            <a:pPr algn="just"/>
            <a:r>
              <a:rPr lang="tr-TR" sz="2400" dirty="0">
                <a:solidFill>
                  <a:schemeClr val="tx1"/>
                </a:solidFill>
              </a:rPr>
              <a:t> </a:t>
            </a:r>
            <a:r>
              <a:rPr lang="tr-TR" sz="2400" dirty="0" err="1">
                <a:solidFill>
                  <a:schemeClr val="tx1"/>
                </a:solidFill>
              </a:rPr>
              <a:t>int</a:t>
            </a:r>
            <a:r>
              <a:rPr lang="tr-TR" sz="2400" dirty="0">
                <a:solidFill>
                  <a:schemeClr val="tx1"/>
                </a:solidFill>
              </a:rPr>
              <a:t> oyuncu1Kondisyon = 14;</a:t>
            </a:r>
          </a:p>
          <a:p>
            <a:pPr algn="just"/>
            <a:endParaRPr lang="tr-TR" sz="2400" dirty="0">
              <a:solidFill>
                <a:schemeClr val="tx1"/>
              </a:solidFill>
            </a:endParaRPr>
          </a:p>
          <a:p>
            <a:pPr algn="just">
              <a:buFont typeface="Wingdings" pitchFamily="2" charset="2"/>
              <a:buChar char="Ø"/>
            </a:pPr>
            <a:r>
              <a:rPr lang="tr-TR" sz="2400" dirty="0">
                <a:solidFill>
                  <a:schemeClr val="tx1"/>
                </a:solidFill>
              </a:rPr>
              <a:t> Sınıfların olmadığı bir programlama dilinde yukarıdaki kod parçası yalnızca bir futbolcunun özelliklerinin olduğu değişkenleri ifade eder.</a:t>
            </a:r>
          </a:p>
          <a:p>
            <a:pPr algn="just">
              <a:buFont typeface="Wingdings" pitchFamily="2" charset="2"/>
              <a:buChar char="Ø"/>
            </a:pPr>
            <a:r>
              <a:rPr lang="tr-TR" sz="2400" dirty="0">
                <a:solidFill>
                  <a:schemeClr val="tx1"/>
                </a:solidFill>
              </a:rPr>
              <a:t> Ancak </a:t>
            </a:r>
            <a:r>
              <a:rPr lang="tr-TR" sz="2400" b="1" dirty="0">
                <a:solidFill>
                  <a:schemeClr val="tx1"/>
                </a:solidFill>
              </a:rPr>
              <a:t>daha fazla futbolcuya</a:t>
            </a:r>
            <a:r>
              <a:rPr lang="tr-TR" sz="2400" dirty="0">
                <a:solidFill>
                  <a:schemeClr val="tx1"/>
                </a:solidFill>
              </a:rPr>
              <a:t> ihtiyaç vardır. Peki her futbolcu için farklı değişken isimleri kullanmak ne kadar akıllıca?</a:t>
            </a:r>
          </a:p>
          <a:p>
            <a:pPr algn="just">
              <a:buFont typeface="Wingdings" pitchFamily="2" charset="2"/>
              <a:buChar char="Ø"/>
            </a:pPr>
            <a:r>
              <a:rPr lang="tr-TR" sz="2400" dirty="0">
                <a:solidFill>
                  <a:schemeClr val="tx1"/>
                </a:solidFill>
              </a:rPr>
              <a:t> Bunun yerine </a:t>
            </a:r>
            <a:r>
              <a:rPr lang="tr-TR" sz="2400" b="1" dirty="0">
                <a:solidFill>
                  <a:schemeClr val="tx1"/>
                </a:solidFill>
              </a:rPr>
              <a:t>dizilerden faydalanılabilir</a:t>
            </a:r>
            <a:r>
              <a:rPr lang="tr-TR" sz="2400" dirty="0">
                <a:solidFill>
                  <a:schemeClr val="tx1"/>
                </a:solidFill>
              </a:rPr>
              <a:t>. Ancak her özellik için ayrı dizi tanımlanması, hangi indisin hangi futbolcuya ait olduğunun belirlenmesi ne kadar akıllıca?</a:t>
            </a:r>
          </a:p>
        </p:txBody>
      </p:sp>
      <p:pic>
        <p:nvPicPr>
          <p:cNvPr id="5" name="4 Resim" descr="resized_00d2c-41ddbe8dmansetc8.jpg"/>
          <p:cNvPicPr>
            <a:picLocks noChangeAspect="1"/>
          </p:cNvPicPr>
          <p:nvPr/>
        </p:nvPicPr>
        <p:blipFill>
          <a:blip r:embed="rId2"/>
          <a:stretch>
            <a:fillRect/>
          </a:stretch>
        </p:blipFill>
        <p:spPr>
          <a:xfrm>
            <a:off x="5143504" y="2047217"/>
            <a:ext cx="2976562" cy="143283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heckerboard(across)">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checkerboard(across)">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checkerboard(across)">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						Alıştırma</a:t>
            </a:r>
          </a:p>
        </p:txBody>
      </p:sp>
      <p:sp>
        <p:nvSpPr>
          <p:cNvPr id="3" name="2 İçerik Yer Tutucusu"/>
          <p:cNvSpPr>
            <a:spLocks noGrp="1"/>
          </p:cNvSpPr>
          <p:nvPr>
            <p:ph sz="quarter" idx="1"/>
          </p:nvPr>
        </p:nvSpPr>
        <p:spPr>
          <a:xfrm>
            <a:off x="457200" y="290506"/>
            <a:ext cx="8229600" cy="3638560"/>
          </a:xfrm>
        </p:spPr>
        <p:txBody>
          <a:bodyPr>
            <a:noAutofit/>
          </a:bodyPr>
          <a:lstStyle/>
          <a:p>
            <a:pPr>
              <a:buNone/>
            </a:pPr>
            <a:r>
              <a:rPr lang="tr-TR" sz="2000" dirty="0"/>
              <a:t>#</a:t>
            </a:r>
            <a:r>
              <a:rPr lang="tr-TR" sz="2000" dirty="0" err="1"/>
              <a:t>include</a:t>
            </a:r>
            <a:r>
              <a:rPr lang="tr-TR" sz="2000" dirty="0"/>
              <a:t> &lt;</a:t>
            </a:r>
            <a:r>
              <a:rPr lang="tr-TR" sz="2000" dirty="0" err="1"/>
              <a:t>stdio</a:t>
            </a:r>
            <a:r>
              <a:rPr lang="tr-TR" sz="2000" dirty="0"/>
              <a:t>.h&gt;</a:t>
            </a:r>
          </a:p>
          <a:p>
            <a:pPr>
              <a:buNone/>
            </a:pPr>
            <a:r>
              <a:rPr lang="tr-TR" sz="2000" dirty="0" err="1"/>
              <a:t>int</a:t>
            </a:r>
            <a:r>
              <a:rPr lang="tr-TR" sz="2000" dirty="0"/>
              <a:t> isle(</a:t>
            </a:r>
            <a:r>
              <a:rPr lang="tr-TR" sz="2000" dirty="0" err="1"/>
              <a:t>int</a:t>
            </a:r>
            <a:r>
              <a:rPr lang="tr-TR" sz="2000" dirty="0"/>
              <a:t> d[ ],</a:t>
            </a:r>
            <a:r>
              <a:rPr lang="tr-TR" sz="2000" dirty="0" err="1"/>
              <a:t>int</a:t>
            </a:r>
            <a:r>
              <a:rPr lang="tr-TR" sz="2000" dirty="0"/>
              <a:t> i);</a:t>
            </a:r>
          </a:p>
          <a:p>
            <a:pPr>
              <a:buNone/>
            </a:pPr>
            <a:r>
              <a:rPr lang="tr-TR" sz="2000" dirty="0" err="1"/>
              <a:t>int</a:t>
            </a:r>
            <a:r>
              <a:rPr lang="tr-TR" sz="2000" dirty="0"/>
              <a:t> </a:t>
            </a:r>
            <a:r>
              <a:rPr lang="tr-TR" sz="2000" dirty="0" err="1"/>
              <a:t>main</a:t>
            </a:r>
            <a:r>
              <a:rPr lang="tr-TR" sz="2000" dirty="0"/>
              <a:t>()</a:t>
            </a:r>
          </a:p>
          <a:p>
            <a:pPr>
              <a:buNone/>
            </a:pPr>
            <a:r>
              <a:rPr lang="tr-TR" sz="2000" dirty="0"/>
              <a:t>{</a:t>
            </a:r>
          </a:p>
          <a:p>
            <a:pPr>
              <a:buNone/>
            </a:pPr>
            <a:r>
              <a:rPr lang="tr-TR" sz="2000" dirty="0"/>
              <a:t>	</a:t>
            </a:r>
            <a:r>
              <a:rPr lang="tr-TR" sz="2000" dirty="0" err="1"/>
              <a:t>int</a:t>
            </a:r>
            <a:r>
              <a:rPr lang="tr-TR" sz="2000" dirty="0"/>
              <a:t> dizi[ ]= {1,3,2,4};</a:t>
            </a:r>
          </a:p>
          <a:p>
            <a:pPr>
              <a:buNone/>
            </a:pPr>
            <a:r>
              <a:rPr lang="tr-TR" sz="2000" dirty="0"/>
              <a:t>	</a:t>
            </a:r>
            <a:r>
              <a:rPr lang="tr-TR" sz="2000" dirty="0" err="1"/>
              <a:t>printf</a:t>
            </a:r>
            <a:r>
              <a:rPr lang="tr-TR" sz="2000" dirty="0"/>
              <a:t>("%d",isle(dizi, 3));</a:t>
            </a:r>
          </a:p>
          <a:p>
            <a:pPr>
              <a:buNone/>
            </a:pPr>
            <a:r>
              <a:rPr lang="tr-TR" sz="2000" dirty="0"/>
              <a:t>	</a:t>
            </a:r>
            <a:r>
              <a:rPr lang="tr-TR" sz="2000" dirty="0" err="1"/>
              <a:t>return</a:t>
            </a:r>
            <a:r>
              <a:rPr lang="tr-TR" sz="2000" dirty="0"/>
              <a:t> 0;</a:t>
            </a:r>
          </a:p>
          <a:p>
            <a:pPr>
              <a:buNone/>
            </a:pPr>
            <a:r>
              <a:rPr lang="tr-TR" sz="2000" dirty="0"/>
              <a:t>}</a:t>
            </a:r>
          </a:p>
          <a:p>
            <a:pPr>
              <a:buNone/>
            </a:pPr>
            <a:r>
              <a:rPr lang="tr-TR" sz="2000" dirty="0" err="1"/>
              <a:t>int</a:t>
            </a:r>
            <a:r>
              <a:rPr lang="tr-TR" sz="2000" dirty="0"/>
              <a:t> isle(</a:t>
            </a:r>
            <a:r>
              <a:rPr lang="tr-TR" sz="2000" dirty="0" err="1"/>
              <a:t>int</a:t>
            </a:r>
            <a:r>
              <a:rPr lang="tr-TR" sz="2000" dirty="0"/>
              <a:t> d[],</a:t>
            </a:r>
            <a:r>
              <a:rPr lang="tr-TR" sz="2000" dirty="0" err="1"/>
              <a:t>int</a:t>
            </a:r>
            <a:r>
              <a:rPr lang="tr-TR" sz="2000" dirty="0"/>
              <a:t> i)</a:t>
            </a:r>
          </a:p>
          <a:p>
            <a:pPr>
              <a:buNone/>
            </a:pPr>
            <a:r>
              <a:rPr lang="tr-TR" sz="2000" dirty="0"/>
              <a:t>{</a:t>
            </a:r>
          </a:p>
          <a:p>
            <a:pPr>
              <a:buNone/>
            </a:pPr>
            <a:r>
              <a:rPr lang="tr-TR" sz="2000" dirty="0"/>
              <a:t>	</a:t>
            </a:r>
            <a:r>
              <a:rPr lang="tr-TR" sz="2000" dirty="0" err="1"/>
              <a:t>if</a:t>
            </a:r>
            <a:r>
              <a:rPr lang="tr-TR" sz="2000" dirty="0"/>
              <a:t>( i==1 || i==0 ) </a:t>
            </a:r>
            <a:r>
              <a:rPr lang="tr-TR" sz="2000" dirty="0" err="1"/>
              <a:t>return</a:t>
            </a:r>
            <a:r>
              <a:rPr lang="tr-TR" sz="2000" dirty="0"/>
              <a:t> d[i];</a:t>
            </a:r>
          </a:p>
          <a:p>
            <a:pPr>
              <a:buNone/>
            </a:pPr>
            <a:r>
              <a:rPr lang="tr-TR" sz="2000" dirty="0"/>
              <a:t>	</a:t>
            </a:r>
            <a:r>
              <a:rPr lang="tr-TR" sz="2000" dirty="0" err="1"/>
              <a:t>return</a:t>
            </a:r>
            <a:r>
              <a:rPr lang="tr-TR" sz="2000" dirty="0"/>
              <a:t>     </a:t>
            </a:r>
            <a:r>
              <a:rPr lang="tr-TR" sz="2000" b="1" dirty="0">
                <a:solidFill>
                  <a:srgbClr val="0000FF"/>
                </a:solidFill>
              </a:rPr>
              <a:t>isle(d,i-1) * isle(d,i-2)  +  i*i </a:t>
            </a:r>
            <a:r>
              <a:rPr lang="tr-TR" sz="2000" dirty="0"/>
              <a:t>;</a:t>
            </a:r>
          </a:p>
          <a:p>
            <a:pPr>
              <a:buNone/>
            </a:pPr>
            <a:r>
              <a:rPr lang="tr-TR" sz="2000" dirty="0"/>
              <a:t>}</a:t>
            </a:r>
          </a:p>
        </p:txBody>
      </p:sp>
      <p:pic>
        <p:nvPicPr>
          <p:cNvPr id="4" name="3 Resim" descr="soru.jpg"/>
          <p:cNvPicPr>
            <a:picLocks noChangeAspect="1"/>
          </p:cNvPicPr>
          <p:nvPr/>
        </p:nvPicPr>
        <p:blipFill>
          <a:blip r:embed="rId2">
            <a:clrChange>
              <a:clrFrom>
                <a:srgbClr val="FDFDFD"/>
              </a:clrFrom>
              <a:clrTo>
                <a:srgbClr val="FDFDFD">
                  <a:alpha val="0"/>
                </a:srgbClr>
              </a:clrTo>
            </a:clrChange>
          </a:blip>
          <a:stretch>
            <a:fillRect/>
          </a:stretch>
        </p:blipFill>
        <p:spPr>
          <a:xfrm>
            <a:off x="4143372" y="4857760"/>
            <a:ext cx="2143140" cy="1608732"/>
          </a:xfrm>
          <a:prstGeom prst="rect">
            <a:avLst/>
          </a:prstGeom>
        </p:spPr>
      </p:pic>
      <p:sp>
        <p:nvSpPr>
          <p:cNvPr id="12" name="11 Katlanmış Nesne"/>
          <p:cNvSpPr/>
          <p:nvPr/>
        </p:nvSpPr>
        <p:spPr>
          <a:xfrm>
            <a:off x="6072198" y="1071546"/>
            <a:ext cx="1571636" cy="1214446"/>
          </a:xfrm>
          <a:prstGeom prst="foldedCorne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6000" dirty="0">
                <a:solidFill>
                  <a:schemeClr val="tx1"/>
                </a:solidFill>
              </a:rPr>
              <a:t>30</a:t>
            </a:r>
          </a:p>
        </p:txBody>
      </p:sp>
      <p:sp>
        <p:nvSpPr>
          <p:cNvPr id="13" name="12 Yuvarlatılmış Dikdörtgen"/>
          <p:cNvSpPr/>
          <p:nvPr/>
        </p:nvSpPr>
        <p:spPr>
          <a:xfrm>
            <a:off x="5214942" y="2786058"/>
            <a:ext cx="3357586" cy="9286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a:t>Özyineleme konu tekrar sorusu</a:t>
            </a:r>
          </a:p>
        </p:txBody>
      </p:sp>
      <p:pic>
        <p:nvPicPr>
          <p:cNvPr id="7" name="3 İçerik Yer Tutucusu" descr="1_W1MmCSV4cJUnT7TuANWIOw.gif"/>
          <p:cNvPicPr>
            <a:picLocks noChangeAspect="1"/>
          </p:cNvPicPr>
          <p:nvPr/>
        </p:nvPicPr>
        <p:blipFill>
          <a:blip r:embed="rId3"/>
          <a:stretch>
            <a:fillRect/>
          </a:stretch>
        </p:blipFill>
        <p:spPr>
          <a:xfrm>
            <a:off x="6624000" y="3857628"/>
            <a:ext cx="2520000" cy="2569802"/>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xit" presetSubtype="16" fill="hold" nodeType="afterEffect">
                                  <p:stCondLst>
                                    <p:cond delay="20000"/>
                                  </p:stCondLst>
                                  <p:childTnLst>
                                    <p:animEffect transition="out" filter="box(i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solidFill>
                  <a:srgbClr val="464653"/>
                </a:solidFill>
              </a:rPr>
              <a:t>Nesnesel Programlamaya Giriş - Yapılar</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2987056"/>
            <a:ext cx="8258204" cy="3370902"/>
          </a:xfrm>
        </p:spPr>
        <p:txBody>
          <a:bodyPr>
            <a:normAutofit fontScale="92500" lnSpcReduction="20000"/>
          </a:bodyPr>
          <a:lstStyle/>
          <a:p>
            <a:pPr algn="just">
              <a:buFontTx/>
              <a:buChar char="-"/>
            </a:pPr>
            <a:r>
              <a:rPr lang="tr-TR" sz="2400" dirty="0">
                <a:solidFill>
                  <a:schemeClr val="tx1"/>
                </a:solidFill>
              </a:rPr>
              <a:t> Normalde her unsur (futbolcular gibi) için ayrı ayrı değişken veya dizi tanımları gerekir (</a:t>
            </a:r>
            <a:r>
              <a:rPr lang="tr-TR" sz="2400" dirty="0"/>
              <a:t>oyuncu1Teknik, oyuncu1Defans…,oyuncu2Teknik…, oyuncu22Teknik…) </a:t>
            </a:r>
            <a:r>
              <a:rPr lang="tr-TR" sz="2400" dirty="0">
                <a:solidFill>
                  <a:schemeClr val="tx1"/>
                </a:solidFill>
              </a:rPr>
              <a:t>. Bu durum, problem büyüdükçe </a:t>
            </a:r>
            <a:r>
              <a:rPr lang="tr-TR" sz="2400" b="1" dirty="0">
                <a:solidFill>
                  <a:schemeClr val="tx1"/>
                </a:solidFill>
              </a:rPr>
              <a:t>kodun karmaşıklaşmasına </a:t>
            </a:r>
            <a:r>
              <a:rPr lang="tr-TR" sz="2400" dirty="0">
                <a:solidFill>
                  <a:schemeClr val="tx1"/>
                </a:solidFill>
              </a:rPr>
              <a:t>neden olur.  DEĞİŞKENLERİ GRUPLAYABİLELİM!</a:t>
            </a:r>
          </a:p>
          <a:p>
            <a:pPr algn="just">
              <a:buFontTx/>
              <a:buChar char="-"/>
            </a:pPr>
            <a:r>
              <a:rPr lang="tr-TR" sz="2400" dirty="0">
                <a:solidFill>
                  <a:schemeClr val="tx1"/>
                </a:solidFill>
              </a:rPr>
              <a:t>Bunun dışında problem her zaman sabit olmayabilir ve zaman içerisinde değişebilir. Bu da problemin çözümü için yazılan kodun da değiştirilmesini gerektirir. Örneğin futbol oyununda futbolculara yeni bir yeteneğin eklenmesi gerekebilir. Bu durumda yeni yetenek için ya tüm futbolcular için ayrı değişken tanımlanması ya da ayrı bir dizi tanımlanması gerekir. Bu da </a:t>
            </a:r>
            <a:r>
              <a:rPr lang="tr-TR" sz="2400" b="1" dirty="0">
                <a:solidFill>
                  <a:schemeClr val="tx1"/>
                </a:solidFill>
              </a:rPr>
              <a:t>kodun birçok yerinde </a:t>
            </a:r>
            <a:r>
              <a:rPr lang="tr-TR" sz="2400" b="1" dirty="0"/>
              <a:t>(“</a:t>
            </a:r>
            <a:r>
              <a:rPr lang="tr-TR" sz="2400" b="1" dirty="0" err="1"/>
              <a:t>ohooo</a:t>
            </a:r>
            <a:r>
              <a:rPr lang="tr-TR" sz="2400" b="1" dirty="0"/>
              <a:t> </a:t>
            </a:r>
            <a:r>
              <a:rPr lang="tr-TR" sz="2400" b="1" dirty="0">
                <a:solidFill>
                  <a:schemeClr val="tx1"/>
                </a:solidFill>
              </a:rPr>
              <a:t>kaç tane futbolcu var?”) değişiklik yapılmasını</a:t>
            </a:r>
            <a:r>
              <a:rPr lang="tr-TR" sz="2400" dirty="0">
                <a:solidFill>
                  <a:schemeClr val="tx1"/>
                </a:solidFill>
              </a:rPr>
              <a:t> gerektirir.</a:t>
            </a:r>
          </a:p>
        </p:txBody>
      </p:sp>
      <p:pic>
        <p:nvPicPr>
          <p:cNvPr id="5" name="4 Resim" descr="fig108_01_0.jpg"/>
          <p:cNvPicPr>
            <a:picLocks noChangeAspect="1"/>
          </p:cNvPicPr>
          <p:nvPr/>
        </p:nvPicPr>
        <p:blipFill>
          <a:blip r:embed="rId2" cstate="print">
            <a:clrChange>
              <a:clrFrom>
                <a:srgbClr val="FFFFFF"/>
              </a:clrFrom>
              <a:clrTo>
                <a:srgbClr val="FFFFFF">
                  <a:alpha val="0"/>
                </a:srgbClr>
              </a:clrTo>
            </a:clrChange>
          </a:blip>
          <a:stretch>
            <a:fillRect/>
          </a:stretch>
        </p:blipFill>
        <p:spPr>
          <a:xfrm>
            <a:off x="4929190" y="1142984"/>
            <a:ext cx="3286116" cy="1774502"/>
          </a:xfrm>
          <a:prstGeom prst="rect">
            <a:avLst/>
          </a:prstGeom>
        </p:spPr>
      </p:pic>
      <p:pic>
        <p:nvPicPr>
          <p:cNvPr id="6" name="5 Resim" descr="homer_simpson_doh_02.gif"/>
          <p:cNvPicPr>
            <a:picLocks noChangeAspect="1"/>
          </p:cNvPicPr>
          <p:nvPr/>
        </p:nvPicPr>
        <p:blipFill>
          <a:blip r:embed="rId3"/>
          <a:stretch>
            <a:fillRect/>
          </a:stretch>
        </p:blipFill>
        <p:spPr>
          <a:xfrm>
            <a:off x="428596" y="1785926"/>
            <a:ext cx="1357322" cy="1249672"/>
          </a:xfrm>
          <a:prstGeom prst="rect">
            <a:avLst/>
          </a:prstGeom>
        </p:spPr>
      </p:pic>
      <p:sp>
        <p:nvSpPr>
          <p:cNvPr id="7" name="6 Köşeleri Yuvarlanmış Dikdörtgen Belirtme Çizgisi"/>
          <p:cNvSpPr/>
          <p:nvPr/>
        </p:nvSpPr>
        <p:spPr>
          <a:xfrm>
            <a:off x="1142976" y="1285860"/>
            <a:ext cx="1143008" cy="571504"/>
          </a:xfrm>
          <a:prstGeom prst="wedgeRoundRectCallout">
            <a:avLst>
              <a:gd name="adj1" fmla="val -49490"/>
              <a:gd name="adj2" fmla="val 7921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a:t>Kod karıştı iyice</a:t>
            </a:r>
          </a:p>
        </p:txBody>
      </p:sp>
      <p:sp>
        <p:nvSpPr>
          <p:cNvPr id="8" name="7 Sağ Ok"/>
          <p:cNvSpPr/>
          <p:nvPr/>
        </p:nvSpPr>
        <p:spPr>
          <a:xfrm>
            <a:off x="2643174" y="1285860"/>
            <a:ext cx="2428892" cy="157163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600" dirty="0"/>
              <a:t>çözüm: YAPILAR!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par>
                                <p:cTn id="18" presetID="5"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Köşeleri Yuvarlanmış Dikdörtgen Belirtme Çizgisi"/>
          <p:cNvSpPr/>
          <p:nvPr/>
        </p:nvSpPr>
        <p:spPr>
          <a:xfrm>
            <a:off x="5572132" y="1214422"/>
            <a:ext cx="1500198" cy="1214446"/>
          </a:xfrm>
          <a:prstGeom prst="wedgeRoundRectCallout">
            <a:avLst>
              <a:gd name="adj1" fmla="val -70253"/>
              <a:gd name="adj2" fmla="val 14898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err="1"/>
              <a:t>Düt</a:t>
            </a:r>
            <a:r>
              <a:rPr lang="tr-TR" dirty="0"/>
              <a:t> </a:t>
            </a:r>
            <a:r>
              <a:rPr lang="tr-TR" dirty="0" err="1"/>
              <a:t>düüütt</a:t>
            </a:r>
            <a:endParaRPr lang="tr-TR" dirty="0"/>
          </a:p>
        </p:txBody>
      </p:sp>
      <p:pic>
        <p:nvPicPr>
          <p:cNvPr id="6" name="5 Resim" descr="45araba.jpg"/>
          <p:cNvPicPr>
            <a:picLocks noChangeAspect="1"/>
          </p:cNvPicPr>
          <p:nvPr/>
        </p:nvPicPr>
        <p:blipFill>
          <a:blip r:embed="rId3">
            <a:duotone>
              <a:schemeClr val="accent6">
                <a:shade val="45000"/>
                <a:satMod val="135000"/>
              </a:schemeClr>
              <a:prstClr val="white"/>
            </a:duotone>
          </a:blip>
          <a:srcRect l="27863" t="20696" r="28211" b="40149"/>
          <a:stretch>
            <a:fillRect/>
          </a:stretch>
        </p:blipFill>
        <p:spPr>
          <a:xfrm rot="20041051">
            <a:off x="1291073" y="4703177"/>
            <a:ext cx="2519543" cy="1257372"/>
          </a:xfrm>
          <a:prstGeom prst="rect">
            <a:avLst/>
          </a:prstGeom>
        </p:spPr>
      </p:pic>
      <p:pic>
        <p:nvPicPr>
          <p:cNvPr id="7" name="6 Resim" descr="45araba.jpg"/>
          <p:cNvPicPr>
            <a:picLocks noChangeAspect="1"/>
          </p:cNvPicPr>
          <p:nvPr/>
        </p:nvPicPr>
        <p:blipFill>
          <a:blip r:embed="rId3">
            <a:duotone>
              <a:schemeClr val="accent1">
                <a:shade val="45000"/>
                <a:satMod val="135000"/>
              </a:schemeClr>
              <a:prstClr val="white"/>
            </a:duotone>
          </a:blip>
          <a:srcRect l="27863" t="20696" r="28211" b="40149"/>
          <a:stretch>
            <a:fillRect/>
          </a:stretch>
        </p:blipFill>
        <p:spPr>
          <a:xfrm rot="20041051">
            <a:off x="5648792" y="1417029"/>
            <a:ext cx="2519543" cy="1257372"/>
          </a:xfrm>
          <a:prstGeom prst="rect">
            <a:avLst/>
          </a:prstGeom>
        </p:spPr>
      </p:pic>
      <p:pic>
        <p:nvPicPr>
          <p:cNvPr id="5" name="4 Resim" descr="45araba.jpg"/>
          <p:cNvPicPr>
            <a:picLocks noChangeAspect="1"/>
          </p:cNvPicPr>
          <p:nvPr/>
        </p:nvPicPr>
        <p:blipFill>
          <a:blip r:embed="rId3"/>
          <a:srcRect l="7031" t="20696" r="7031" b="12323"/>
          <a:stretch>
            <a:fillRect/>
          </a:stretch>
        </p:blipFill>
        <p:spPr>
          <a:xfrm rot="20041051">
            <a:off x="222023" y="2185460"/>
            <a:ext cx="4929222" cy="2150933"/>
          </a:xfrm>
          <a:prstGeom prst="rect">
            <a:avLst/>
          </a:prstGeom>
        </p:spPr>
      </p:pic>
      <p:sp>
        <p:nvSpPr>
          <p:cNvPr id="2" name="Başlık 1"/>
          <p:cNvSpPr>
            <a:spLocks noGrp="1"/>
          </p:cNvSpPr>
          <p:nvPr>
            <p:ph type="title"/>
          </p:nvPr>
        </p:nvSpPr>
        <p:spPr/>
        <p:txBody>
          <a:bodyPr>
            <a:normAutofit/>
          </a:bodyPr>
          <a:lstStyle/>
          <a:p>
            <a:r>
              <a:rPr lang="tr-TR" sz="4000" b="1" dirty="0">
                <a:solidFill>
                  <a:schemeClr val="tx2">
                    <a:lumMod val="60000"/>
                    <a:lumOff val="40000"/>
                  </a:schemeClr>
                </a:solidFill>
              </a:rPr>
              <a:t>Neden Nesnesel Programlama?</a:t>
            </a:r>
          </a:p>
        </p:txBody>
      </p:sp>
      <p:sp>
        <p:nvSpPr>
          <p:cNvPr id="3" name="Alt Başlık 2"/>
          <p:cNvSpPr>
            <a:spLocks noGrp="1"/>
          </p:cNvSpPr>
          <p:nvPr>
            <p:ph sz="quarter" idx="1"/>
          </p:nvPr>
        </p:nvSpPr>
        <p:spPr>
          <a:xfrm>
            <a:off x="3786182" y="3143248"/>
            <a:ext cx="5214974" cy="2928958"/>
          </a:xfrm>
        </p:spPr>
        <p:txBody>
          <a:bodyPr>
            <a:noAutofit/>
          </a:bodyPr>
          <a:lstStyle/>
          <a:p>
            <a:pPr algn="just"/>
            <a:r>
              <a:rPr lang="tr-TR" sz="1400" dirty="0"/>
              <a:t>Büyük bir problemi olduğu gibi çözmeye çalışmak zordur ve uzun zaman alır. Bunun yerine </a:t>
            </a:r>
            <a:r>
              <a:rPr lang="tr-TR" sz="1400" b="1" dirty="0"/>
              <a:t>problemi mümkün olan küçük parçalara ayırmak </a:t>
            </a:r>
            <a:r>
              <a:rPr lang="tr-TR" sz="1400" dirty="0"/>
              <a:t>ve bu küçük parçaları çözerek problemin tamamını çözmek daha kolay ve daha hızlıdır.</a:t>
            </a:r>
            <a:endParaRPr lang="tr-TR" sz="1400" b="1" dirty="0"/>
          </a:p>
          <a:p>
            <a:pPr algn="just"/>
            <a:r>
              <a:rPr lang="tr-TR" sz="1400" dirty="0"/>
              <a:t>Alt problemler nesnesel tabanlı dillerde ayrı sınıflar olarak tanımlanabilirler. Örneğin bir futbol oyununda hem futbolcuları, hem takımları, hem turnuvaları, hem stadyumları aynı anda kodlamaya çalışmak doğru bir iş değildir. Bunun yerine bu kavramlar ayrı birer sınıf olarak tanımlanır ve problemin çözümü daha kolay hale gelir.</a:t>
            </a:r>
          </a:p>
          <a:p>
            <a:pPr algn="just"/>
            <a:r>
              <a:rPr lang="tr-TR" sz="1400" dirty="0"/>
              <a:t>C dili nesnesel programlamaya elverişli değildir ama </a:t>
            </a:r>
            <a:r>
              <a:rPr lang="tr-TR" sz="1800" b="1" i="1" dirty="0">
                <a:solidFill>
                  <a:srgbClr val="0070C0"/>
                </a:solidFill>
              </a:rPr>
              <a:t>yapılar ile </a:t>
            </a:r>
            <a:r>
              <a:rPr lang="tr-TR" sz="1400" dirty="0"/>
              <a:t>sınıflar/nesneler arasında benzerlikler vardır. C++ ya da Java nesnesel dillere örnek gösterilebilir.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3.7037E-6 L 0.34722 -0.19352 " pathEditMode="relative" rAng="0" ptsTypes="AA">
                                      <p:cBhvr>
                                        <p:cTn id="6" dur="2000" fill="hold"/>
                                        <p:tgtEl>
                                          <p:spTgt spid="6"/>
                                        </p:tgtEl>
                                        <p:attrNameLst>
                                          <p:attrName>ppt_x</p:attrName>
                                          <p:attrName>ppt_y</p:attrName>
                                        </p:attrNameLst>
                                      </p:cBhvr>
                                      <p:rCtr x="17400" y="-9700"/>
                                    </p:animMotion>
                                  </p:childTnLst>
                                </p:cTn>
                              </p:par>
                              <p:par>
                                <p:cTn id="7" presetID="0" presetClass="path" presetSubtype="0" accel="50000" decel="50000" fill="hold" nodeType="withEffect">
                                  <p:stCondLst>
                                    <p:cond delay="500"/>
                                  </p:stCondLst>
                                  <p:childTnLst>
                                    <p:animMotion origin="layout" path="M 4.72222E-6 -4.81481E-6 L 0.10243 0.1051 " pathEditMode="relative" ptsTypes="AA">
                                      <p:cBhvr>
                                        <p:cTn id="8" dur="1000" fill="hold"/>
                                        <p:tgtEl>
                                          <p:spTgt spid="7"/>
                                        </p:tgtEl>
                                        <p:attrNameLst>
                                          <p:attrName>ppt_x</p:attrName>
                                          <p:attrName>ppt_y</p:attrName>
                                        </p:attrNameLst>
                                      </p:cBhvr>
                                    </p:animMotion>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par>
                          <p:cTn id="12" fill="hold">
                            <p:stCondLst>
                              <p:cond delay="2000"/>
                            </p:stCondLst>
                            <p:childTnLst>
                              <p:par>
                                <p:cTn id="13" presetID="22" presetClass="exit" presetSubtype="4" fill="hold" grpId="1" nodeType="afterEffect">
                                  <p:stCondLst>
                                    <p:cond delay="1000"/>
                                  </p:stCondLst>
                                  <p:childTnLst>
                                    <p:animEffect transition="out" filter="wipe(down)">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par>
                          <p:cTn id="16" fill="hold">
                            <p:stCondLst>
                              <p:cond delay="3500"/>
                            </p:stCondLst>
                            <p:childTnLst>
                              <p:par>
                                <p:cTn id="17" presetID="0" presetClass="path" presetSubtype="0" accel="50000" decel="50000" fill="hold" nodeType="afterEffect">
                                  <p:stCondLst>
                                    <p:cond delay="0"/>
                                  </p:stCondLst>
                                  <p:childTnLst>
                                    <p:animMotion origin="layout" path="M 0.34722 -0.19352 L 1.0401 -0.66621 " pathEditMode="relative" rAng="0" ptsTypes="AA">
                                      <p:cBhvr>
                                        <p:cTn id="18" dur="2000" fill="hold"/>
                                        <p:tgtEl>
                                          <p:spTgt spid="6"/>
                                        </p:tgtEl>
                                        <p:attrNameLst>
                                          <p:attrName>ppt_x</p:attrName>
                                          <p:attrName>ppt_y</p:attrName>
                                        </p:attrNameLst>
                                      </p:cBhvr>
                                      <p:rCtr x="34600" y="-23600"/>
                                    </p:animMotion>
                                  </p:childTnLst>
                                </p:cTn>
                              </p:par>
                              <p:par>
                                <p:cTn id="19" presetID="0" presetClass="path" presetSubtype="0" accel="50000" decel="50000" fill="hold" nodeType="withEffect">
                                  <p:stCondLst>
                                    <p:cond delay="0"/>
                                  </p:stCondLst>
                                  <p:childTnLst>
                                    <p:animMotion origin="layout" path="M 0.10243 0.10509 L 0.54792 -0.21829 " pathEditMode="relative" rAng="0" ptsTypes="AA">
                                      <p:cBhvr>
                                        <p:cTn id="20" dur="1000" fill="hold"/>
                                        <p:tgtEl>
                                          <p:spTgt spid="7"/>
                                        </p:tgtEl>
                                        <p:attrNameLst>
                                          <p:attrName>ppt_x</p:attrName>
                                          <p:attrName>ppt_y</p:attrName>
                                        </p:attrNameLst>
                                      </p:cBhvr>
                                      <p:rCtr x="22300" y="-16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solidFill>
                  <a:schemeClr val="tx2">
                    <a:lumMod val="60000"/>
                    <a:lumOff val="40000"/>
                  </a:schemeClr>
                </a:solidFill>
              </a:rPr>
              <a:t>Neden Nesnesel Programlama?</a:t>
            </a:r>
            <a:endParaRPr lang="tr-TR" dirty="0"/>
          </a:p>
        </p:txBody>
      </p:sp>
      <p:sp>
        <p:nvSpPr>
          <p:cNvPr id="3" name="2 İçerik Yer Tutucusu"/>
          <p:cNvSpPr>
            <a:spLocks noGrp="1"/>
          </p:cNvSpPr>
          <p:nvPr>
            <p:ph sz="quarter" idx="1"/>
          </p:nvPr>
        </p:nvSpPr>
        <p:spPr/>
        <p:txBody>
          <a:bodyPr/>
          <a:lstStyle/>
          <a:p>
            <a:r>
              <a:rPr lang="tr-TR" dirty="0"/>
              <a:t>Örneğin, bir satranç oyunu kodu yazacağınızda, aslında aklınızdakiler basit olmasına rağmen, bunu koda dökmek çok karışık gelebilir.</a:t>
            </a:r>
          </a:p>
          <a:p>
            <a:r>
              <a:rPr lang="tr-TR" dirty="0"/>
              <a:t>Nesnesel programlamada, satrançtaki her taşı </a:t>
            </a:r>
            <a:r>
              <a:rPr lang="tr-TR" b="1" dirty="0"/>
              <a:t>bir nesne </a:t>
            </a:r>
            <a:r>
              <a:rPr lang="tr-TR" dirty="0"/>
              <a:t>olarak kodladığınızda bu karışıklığın önüne geçebilirsiniz.</a:t>
            </a:r>
          </a:p>
        </p:txBody>
      </p:sp>
      <p:pic>
        <p:nvPicPr>
          <p:cNvPr id="1026" name="Picture 2" descr="Image result for satranc"/>
          <p:cNvPicPr>
            <a:picLocks noChangeAspect="1" noChangeArrowheads="1"/>
          </p:cNvPicPr>
          <p:nvPr/>
        </p:nvPicPr>
        <p:blipFill>
          <a:blip r:embed="rId2"/>
          <a:srcRect/>
          <a:stretch>
            <a:fillRect/>
          </a:stretch>
        </p:blipFill>
        <p:spPr bwMode="auto">
          <a:xfrm>
            <a:off x="500034" y="3643314"/>
            <a:ext cx="3929090" cy="2200291"/>
          </a:xfrm>
          <a:prstGeom prst="rect">
            <a:avLst/>
          </a:prstGeom>
          <a:noFill/>
        </p:spPr>
      </p:pic>
      <p:pic>
        <p:nvPicPr>
          <p:cNvPr id="1027" name="Picture 3"/>
          <p:cNvPicPr>
            <a:picLocks noChangeAspect="1" noChangeArrowheads="1"/>
          </p:cNvPicPr>
          <p:nvPr/>
        </p:nvPicPr>
        <p:blipFill>
          <a:blip r:embed="rId3"/>
          <a:srcRect/>
          <a:stretch>
            <a:fillRect/>
          </a:stretch>
        </p:blipFill>
        <p:spPr bwMode="auto">
          <a:xfrm>
            <a:off x="4929190" y="3643314"/>
            <a:ext cx="3357586" cy="30285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a:solidFill>
                  <a:schemeClr val="tx2">
                    <a:lumMod val="60000"/>
                    <a:lumOff val="40000"/>
                  </a:schemeClr>
                </a:solidFill>
              </a:rPr>
              <a:t>Yapı (</a:t>
            </a:r>
            <a:r>
              <a:rPr lang="tr-TR" sz="4000" b="1" dirty="0" err="1">
                <a:solidFill>
                  <a:schemeClr val="tx2">
                    <a:lumMod val="60000"/>
                    <a:lumOff val="40000"/>
                  </a:schemeClr>
                </a:solidFill>
              </a:rPr>
              <a:t>Struct</a:t>
            </a:r>
            <a:r>
              <a:rPr lang="tr-TR" sz="4000" b="1" dirty="0">
                <a:solidFill>
                  <a:schemeClr val="tx2">
                    <a:lumMod val="60000"/>
                    <a:lumOff val="40000"/>
                  </a:schemeClr>
                </a:solidFill>
              </a:rPr>
              <a:t>)</a:t>
            </a:r>
          </a:p>
        </p:txBody>
      </p:sp>
      <p:sp>
        <p:nvSpPr>
          <p:cNvPr id="3" name="Alt Başlık 2"/>
          <p:cNvSpPr>
            <a:spLocks noGrp="1"/>
          </p:cNvSpPr>
          <p:nvPr>
            <p:ph sz="quarter" idx="1"/>
          </p:nvPr>
        </p:nvSpPr>
        <p:spPr/>
        <p:txBody>
          <a:bodyPr>
            <a:normAutofit/>
          </a:bodyPr>
          <a:lstStyle/>
          <a:p>
            <a:pPr marL="342900" indent="-342900" algn="just">
              <a:buFontTx/>
              <a:buChar char="-"/>
            </a:pPr>
            <a:r>
              <a:rPr lang="tr-TR" b="1" i="1" dirty="0">
                <a:solidFill>
                  <a:schemeClr val="tx1"/>
                </a:solidFill>
              </a:rPr>
              <a:t>Yapı</a:t>
            </a:r>
            <a:r>
              <a:rPr lang="tr-TR" dirty="0">
                <a:solidFill>
                  <a:schemeClr val="tx1"/>
                </a:solidFill>
              </a:rPr>
              <a:t>, C dilinde bir veya birden fazla temel veri tipinin veya diğer </a:t>
            </a:r>
            <a:r>
              <a:rPr lang="tr-TR" b="1" i="1" dirty="0">
                <a:solidFill>
                  <a:schemeClr val="tx1"/>
                </a:solidFill>
              </a:rPr>
              <a:t>yapı</a:t>
            </a:r>
            <a:r>
              <a:rPr lang="tr-TR" dirty="0">
                <a:solidFill>
                  <a:schemeClr val="tx1"/>
                </a:solidFill>
              </a:rPr>
              <a:t>ların oluşturduğu karmaşık veri tipleri olarak tanımlanabilir.</a:t>
            </a:r>
          </a:p>
          <a:p>
            <a:pPr marL="342900" indent="-342900" algn="just">
              <a:buFontTx/>
              <a:buChar char="-"/>
            </a:pPr>
            <a:endParaRPr lang="tr-TR" dirty="0">
              <a:solidFill>
                <a:schemeClr val="tx1"/>
              </a:solidFill>
            </a:endParaRPr>
          </a:p>
          <a:p>
            <a:pPr marL="342900" indent="-342900" algn="just">
              <a:buFontTx/>
              <a:buChar char="-"/>
            </a:pPr>
            <a:r>
              <a:rPr lang="tr-TR" dirty="0">
                <a:solidFill>
                  <a:schemeClr val="tx1"/>
                </a:solidFill>
              </a:rPr>
              <a:t>Örneğin bir futbol takımı, bir öğrenci, bir elektronik eşya gibi türler birer veri tipi olarak tanımlanabilir. Bu </a:t>
            </a:r>
            <a:r>
              <a:rPr lang="tr-TR" b="1" dirty="0">
                <a:solidFill>
                  <a:schemeClr val="tx1"/>
                </a:solidFill>
              </a:rPr>
              <a:t>veri türlerinin</a:t>
            </a:r>
            <a:r>
              <a:rPr lang="tr-TR" dirty="0">
                <a:solidFill>
                  <a:schemeClr val="tx1"/>
                </a:solidFill>
              </a:rPr>
              <a:t> birden fazla özelliği bulunmaktadır ve bu özelliklerin </a:t>
            </a:r>
            <a:r>
              <a:rPr lang="tr-TR" b="1" dirty="0">
                <a:solidFill>
                  <a:schemeClr val="tx1"/>
                </a:solidFill>
              </a:rPr>
              <a:t>tek bir çatı altında toplanmış olması </a:t>
            </a:r>
            <a:r>
              <a:rPr lang="tr-TR" dirty="0">
                <a:solidFill>
                  <a:schemeClr val="tx1"/>
                </a:solidFill>
              </a:rPr>
              <a:t>hem programcının, hem de programlama dilinin işini oldukça kolaylaştırmaktadır ve daha karmaşık programların kodlanmasına olanak sağlamaktadır.</a:t>
            </a:r>
          </a:p>
          <a:p>
            <a:pPr algn="just"/>
            <a:endParaRPr lang="tr-TR" dirty="0">
              <a:solidFill>
                <a:schemeClr val="tx1"/>
              </a:solidFill>
            </a:endParaRPr>
          </a:p>
          <a:p>
            <a:pPr algn="just">
              <a:buFontTx/>
              <a:buChar char="-"/>
            </a:pPr>
            <a:endParaRPr lang="tr-TR" dirty="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sz="2400" dirty="0">
              <a:solidFill>
                <a:schemeClr val="tx1"/>
              </a:solidFill>
            </a:endParaRPr>
          </a:p>
        </p:txBody>
      </p:sp>
    </p:spTree>
    <p:extLst>
      <p:ext uri="{BB962C8B-B14F-4D97-AF65-F5344CB8AC3E}">
        <p14:creationId xmlns:p14="http://schemas.microsoft.com/office/powerpoint/2010/main" xmlns="" val="1243730931"/>
      </p:ext>
    </p:extLst>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14 Grup"/>
          <p:cNvGrpSpPr/>
          <p:nvPr/>
        </p:nvGrpSpPr>
        <p:grpSpPr>
          <a:xfrm>
            <a:off x="4500562" y="1128717"/>
            <a:ext cx="4452938" cy="2943225"/>
            <a:chOff x="4500562" y="1214422"/>
            <a:chExt cx="4452938" cy="2943225"/>
          </a:xfrm>
        </p:grpSpPr>
        <p:pic>
          <p:nvPicPr>
            <p:cNvPr id="1026" name="Picture 2"/>
            <p:cNvPicPr>
              <a:picLocks noChangeAspect="1" noChangeArrowheads="1"/>
            </p:cNvPicPr>
            <p:nvPr/>
          </p:nvPicPr>
          <p:blipFill>
            <a:blip r:embed="rId2"/>
            <a:srcRect/>
            <a:stretch>
              <a:fillRect/>
            </a:stretch>
          </p:blipFill>
          <p:spPr bwMode="auto">
            <a:xfrm>
              <a:off x="4572000" y="1214422"/>
              <a:ext cx="4381500" cy="2943225"/>
            </a:xfrm>
            <a:prstGeom prst="rect">
              <a:avLst/>
            </a:prstGeom>
            <a:ln>
              <a:noFill/>
            </a:ln>
            <a:effectLst>
              <a:softEdge rad="112500"/>
            </a:effectLst>
          </p:spPr>
        </p:pic>
        <p:sp>
          <p:nvSpPr>
            <p:cNvPr id="14" name="13 Oval"/>
            <p:cNvSpPr/>
            <p:nvPr/>
          </p:nvSpPr>
          <p:spPr>
            <a:xfrm>
              <a:off x="4500562" y="1714488"/>
              <a:ext cx="1428760" cy="1800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
        <p:nvSpPr>
          <p:cNvPr id="2" name="1 Başlık"/>
          <p:cNvSpPr>
            <a:spLocks noGrp="1"/>
          </p:cNvSpPr>
          <p:nvPr>
            <p:ph type="title"/>
          </p:nvPr>
        </p:nvSpPr>
        <p:spPr/>
        <p:txBody>
          <a:bodyPr/>
          <a:lstStyle/>
          <a:p>
            <a:pPr algn="r"/>
            <a:r>
              <a:rPr lang="tr-TR" dirty="0"/>
              <a:t>Yapı kullanımına basit bir örnek</a:t>
            </a:r>
          </a:p>
        </p:txBody>
      </p:sp>
      <p:sp>
        <p:nvSpPr>
          <p:cNvPr id="3" name="2 İçerik Yer Tutucusu"/>
          <p:cNvSpPr>
            <a:spLocks noGrp="1"/>
          </p:cNvSpPr>
          <p:nvPr>
            <p:ph sz="quarter" idx="1"/>
          </p:nvPr>
        </p:nvSpPr>
        <p:spPr>
          <a:xfrm>
            <a:off x="214282" y="0"/>
            <a:ext cx="8229600" cy="6858000"/>
          </a:xfrm>
        </p:spPr>
        <p:txBody>
          <a:bodyPr>
            <a:normAutofit fontScale="55000" lnSpcReduction="20000"/>
          </a:bodyPr>
          <a:lstStyle/>
          <a:p>
            <a:pPr marL="514350" indent="-514350">
              <a:lnSpc>
                <a:spcPct val="115000"/>
              </a:lnSpc>
              <a:spcAft>
                <a:spcPts val="0"/>
              </a:spcAft>
              <a:buFont typeface="+mj-lt"/>
              <a:buAutoNum type="arabicPeriod"/>
            </a:pP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Yapı</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kullanımı</a:t>
            </a:r>
            <a:endParaRPr lang="tr-TR" sz="40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8000"/>
                </a:solidFill>
                <a:latin typeface="Consolas"/>
                <a:ea typeface="Times New Roman"/>
                <a:cs typeface="Times New Roman"/>
              </a:rPr>
              <a:t>#include &lt;</a:t>
            </a:r>
            <a:r>
              <a:rPr lang="en-US" sz="2800" dirty="0" err="1">
                <a:solidFill>
                  <a:srgbClr val="008000"/>
                </a:solidFill>
                <a:latin typeface="Consolas"/>
                <a:ea typeface="Times New Roman"/>
                <a:cs typeface="Times New Roman"/>
              </a:rPr>
              <a:t>stdio.h</a:t>
            </a:r>
            <a:r>
              <a:rPr lang="en-US" sz="2800" dirty="0">
                <a:solidFill>
                  <a:srgbClr val="008000"/>
                </a:solidFill>
                <a:latin typeface="Consolas"/>
                <a:ea typeface="Times New Roman"/>
                <a:cs typeface="Times New Roman"/>
              </a:rPr>
              <a:t>&gt;</a:t>
            </a:r>
            <a:endParaRPr lang="tr-TR" sz="4000" dirty="0">
              <a:ea typeface="Times New Roman"/>
              <a:cs typeface="Times New Roman"/>
            </a:endParaRPr>
          </a:p>
          <a:p>
            <a:pPr marL="514350" indent="-514350">
              <a:lnSpc>
                <a:spcPct val="115000"/>
              </a:lnSpc>
              <a:spcAft>
                <a:spcPts val="0"/>
              </a:spcAft>
              <a:buFont typeface="+mj-lt"/>
              <a:buAutoNum type="arabicPeriod"/>
            </a:pPr>
            <a:r>
              <a:rPr lang="en-US" sz="2700" i="1" dirty="0">
                <a:solidFill>
                  <a:srgbClr val="3399FF"/>
                </a:solidFill>
                <a:latin typeface="Consolas"/>
                <a:cs typeface="Times New Roman"/>
              </a:rPr>
              <a:t>// </a:t>
            </a:r>
            <a:r>
              <a:rPr lang="en-US" sz="2700" i="1" dirty="0" err="1">
                <a:solidFill>
                  <a:srgbClr val="3399FF"/>
                </a:solidFill>
                <a:latin typeface="Consolas"/>
                <a:cs typeface="Times New Roman"/>
              </a:rPr>
              <a:t>Yapı</a:t>
            </a:r>
            <a:r>
              <a:rPr lang="tr-TR" sz="2700" i="1" dirty="0">
                <a:solidFill>
                  <a:srgbClr val="3399FF"/>
                </a:solidFill>
                <a:latin typeface="Consolas"/>
                <a:cs typeface="Times New Roman"/>
              </a:rPr>
              <a:t> taslak tanımı</a:t>
            </a:r>
            <a:endParaRPr lang="tr-TR" sz="4000" dirty="0">
              <a:ea typeface="Times New Roman"/>
              <a:cs typeface="Times New Roman"/>
            </a:endParaRPr>
          </a:p>
          <a:p>
            <a:pPr marL="514350" indent="-514350">
              <a:lnSpc>
                <a:spcPct val="115000"/>
              </a:lnSpc>
              <a:spcAft>
                <a:spcPts val="0"/>
              </a:spcAft>
              <a:buFont typeface="+mj-lt"/>
              <a:buAutoNum type="arabicPeriod"/>
            </a:pPr>
            <a:r>
              <a:rPr lang="en-US" sz="2800" b="1" dirty="0">
                <a:solidFill>
                  <a:srgbClr val="000000"/>
                </a:solidFill>
                <a:latin typeface="Consolas"/>
                <a:ea typeface="Times New Roman"/>
                <a:cs typeface="Times New Roman"/>
              </a:rPr>
              <a:t>typedef</a:t>
            </a:r>
            <a:r>
              <a:rPr lang="en-US" sz="2800" dirty="0">
                <a:solidFill>
                  <a:srgbClr val="000000"/>
                </a:solidFill>
                <a:latin typeface="Consolas"/>
                <a:ea typeface="Times New Roman"/>
                <a:cs typeface="Times New Roman"/>
              </a:rPr>
              <a:t> </a:t>
            </a:r>
            <a:r>
              <a:rPr lang="en-US" sz="2800" b="1" dirty="0">
                <a:solidFill>
                  <a:srgbClr val="000000"/>
                </a:solidFill>
                <a:latin typeface="Consolas"/>
                <a:ea typeface="Times New Roman"/>
                <a:cs typeface="Times New Roman"/>
              </a:rPr>
              <a:t>struct</a:t>
            </a:r>
            <a:r>
              <a:rPr lang="en-US" sz="2800" dirty="0">
                <a:solidFill>
                  <a:srgbClr val="000000"/>
                </a:solidFill>
                <a:latin typeface="Consolas"/>
                <a:ea typeface="Times New Roman"/>
                <a:cs typeface="Times New Roman"/>
              </a:rPr>
              <a:t> </a:t>
            </a:r>
            <a:endParaRPr lang="tr-TR" sz="4000" dirty="0">
              <a:ea typeface="Times New Roman"/>
              <a:cs typeface="Times New Roman"/>
            </a:endParaRPr>
          </a:p>
          <a:p>
            <a:pPr marL="514350" indent="-514350">
              <a:lnSpc>
                <a:spcPct val="115000"/>
              </a:lnSpc>
              <a:spcAft>
                <a:spcPts val="0"/>
              </a:spcAft>
              <a:buFont typeface="+mj-lt"/>
              <a:buAutoNum type="arabicPeriod"/>
            </a:pP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 </a:t>
            </a:r>
            <a:endParaRPr lang="tr-TR" sz="40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b="1" dirty="0" err="1">
                <a:solidFill>
                  <a:srgbClr val="000000"/>
                </a:solidFill>
                <a:latin typeface="Consolas"/>
                <a:ea typeface="Times New Roman"/>
                <a:cs typeface="Times New Roman"/>
              </a:rPr>
              <a:t>int</a:t>
            </a: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yas</a:t>
            </a: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 </a:t>
            </a:r>
            <a:endParaRPr lang="tr-TR" sz="40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b="1" dirty="0">
                <a:solidFill>
                  <a:srgbClr val="000000"/>
                </a:solidFill>
                <a:latin typeface="Consolas"/>
                <a:ea typeface="Times New Roman"/>
                <a:cs typeface="Times New Roman"/>
              </a:rPr>
              <a:t>double</a:t>
            </a:r>
            <a:r>
              <a:rPr lang="en-US" sz="2800" dirty="0">
                <a:solidFill>
                  <a:srgbClr val="000000"/>
                </a:solidFill>
                <a:latin typeface="Consolas"/>
                <a:ea typeface="Times New Roman"/>
                <a:cs typeface="Times New Roman"/>
              </a:rPr>
              <a:t> kilo</a:t>
            </a:r>
            <a:r>
              <a:rPr lang="en-US" sz="2800" b="1" dirty="0">
                <a:solidFill>
                  <a:srgbClr val="FF0000"/>
                </a:solidFill>
                <a:latin typeface="Consolas"/>
                <a:ea typeface="Times New Roman"/>
                <a:cs typeface="Times New Roman"/>
              </a:rPr>
              <a:t>;</a:t>
            </a:r>
            <a:endParaRPr lang="tr-TR" sz="4000" dirty="0">
              <a:ea typeface="Times New Roman"/>
              <a:cs typeface="Times New Roman"/>
            </a:endParaRPr>
          </a:p>
          <a:p>
            <a:pPr marL="514350" indent="-514350">
              <a:lnSpc>
                <a:spcPct val="115000"/>
              </a:lnSpc>
              <a:spcAft>
                <a:spcPts val="0"/>
              </a:spcAft>
              <a:buFont typeface="+mj-lt"/>
              <a:buAutoNum type="arabicPeriod"/>
            </a:pP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kimlik</a:t>
            </a:r>
            <a:r>
              <a:rPr lang="en-US" sz="2800" b="1" dirty="0">
                <a:solidFill>
                  <a:srgbClr val="FF0000"/>
                </a:solidFill>
                <a:latin typeface="Consolas"/>
                <a:ea typeface="Times New Roman"/>
                <a:cs typeface="Times New Roman"/>
              </a:rPr>
              <a:t>;</a:t>
            </a:r>
            <a:endParaRPr lang="tr-TR" sz="4000" dirty="0">
              <a:ea typeface="Times New Roman"/>
              <a:cs typeface="Times New Roman"/>
            </a:endParaRPr>
          </a:p>
          <a:p>
            <a:pPr marL="514350" indent="-514350">
              <a:lnSpc>
                <a:spcPct val="115000"/>
              </a:lnSpc>
              <a:spcAft>
                <a:spcPts val="0"/>
              </a:spcAft>
              <a:buFont typeface="+mj-lt"/>
              <a:buAutoNum type="arabicPeriod"/>
            </a:pP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kimlik</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diye</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int</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gibi</a:t>
            </a:r>
            <a:r>
              <a:rPr lang="en-US" sz="2800" i="1" dirty="0">
                <a:solidFill>
                  <a:srgbClr val="3399FF"/>
                </a:solidFill>
                <a:latin typeface="Consolas"/>
                <a:ea typeface="Times New Roman"/>
                <a:cs typeface="Times New Roman"/>
              </a:rPr>
              <a:t>, double </a:t>
            </a:r>
            <a:endParaRPr lang="tr-TR" sz="4000" dirty="0">
              <a:ea typeface="Times New Roman"/>
              <a:cs typeface="Times New Roman"/>
            </a:endParaRPr>
          </a:p>
          <a:p>
            <a:pPr marL="514350" indent="-514350">
              <a:lnSpc>
                <a:spcPct val="115000"/>
              </a:lnSpc>
              <a:spcAft>
                <a:spcPts val="0"/>
              </a:spcAft>
              <a:buFont typeface="+mj-lt"/>
              <a:buAutoNum type="arabicPeriod"/>
            </a:pPr>
            <a:r>
              <a:rPr lang="en-US" sz="2800" i="1" dirty="0" err="1">
                <a:solidFill>
                  <a:srgbClr val="3399FF"/>
                </a:solidFill>
                <a:latin typeface="Consolas"/>
                <a:ea typeface="Times New Roman"/>
                <a:cs typeface="Times New Roman"/>
              </a:rPr>
              <a:t>gibi</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yeni</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bir</a:t>
            </a:r>
            <a:r>
              <a:rPr lang="en-US" sz="2800" i="1" dirty="0">
                <a:solidFill>
                  <a:srgbClr val="3399FF"/>
                </a:solidFill>
                <a:latin typeface="Consolas"/>
                <a:ea typeface="Times New Roman"/>
                <a:cs typeface="Times New Roman"/>
              </a:rPr>
              <a:t> </a:t>
            </a:r>
            <a:r>
              <a:rPr lang="en-US" sz="2800" i="1" dirty="0" err="1">
                <a:solidFill>
                  <a:srgbClr val="FF0000"/>
                </a:solidFill>
                <a:latin typeface="Consolas"/>
                <a:ea typeface="Times New Roman"/>
                <a:cs typeface="Times New Roman"/>
              </a:rPr>
              <a:t>veri</a:t>
            </a:r>
            <a:r>
              <a:rPr lang="en-US" sz="2800" i="1" dirty="0">
                <a:solidFill>
                  <a:srgbClr val="FF0000"/>
                </a:solidFill>
                <a:latin typeface="Consolas"/>
                <a:ea typeface="Times New Roman"/>
                <a:cs typeface="Times New Roman"/>
              </a:rPr>
              <a:t> </a:t>
            </a:r>
            <a:r>
              <a:rPr lang="en-US" sz="2800" i="1" dirty="0" err="1">
                <a:solidFill>
                  <a:srgbClr val="FF0000"/>
                </a:solidFill>
                <a:latin typeface="Consolas"/>
                <a:ea typeface="Times New Roman"/>
                <a:cs typeface="Times New Roman"/>
              </a:rPr>
              <a:t>türü</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tanımlandı</a:t>
            </a:r>
            <a:r>
              <a:rPr lang="en-US" sz="2800" i="1" dirty="0">
                <a:solidFill>
                  <a:srgbClr val="3399FF"/>
                </a:solidFill>
                <a:latin typeface="Consolas"/>
                <a:ea typeface="Times New Roman"/>
                <a:cs typeface="Times New Roman"/>
              </a:rPr>
              <a:t>.</a:t>
            </a:r>
            <a:endParaRPr lang="tr-TR" sz="2800" i="1" dirty="0">
              <a:solidFill>
                <a:srgbClr val="3399FF"/>
              </a:solidFill>
              <a:latin typeface="Consolas"/>
              <a:ea typeface="Times New Roman"/>
              <a:cs typeface="Times New Roman"/>
            </a:endParaRPr>
          </a:p>
          <a:p>
            <a:pPr marL="514350" indent="-514350">
              <a:lnSpc>
                <a:spcPct val="115000"/>
              </a:lnSpc>
              <a:spcAft>
                <a:spcPts val="0"/>
              </a:spcAft>
              <a:buFont typeface="+mj-lt"/>
              <a:buAutoNum type="arabicPeriod"/>
            </a:pPr>
            <a:r>
              <a:rPr lang="en-US" sz="2800" i="1" dirty="0">
                <a:solidFill>
                  <a:srgbClr val="3399FF"/>
                </a:solidFill>
                <a:latin typeface="Consolas"/>
                <a:ea typeface="Times New Roman"/>
                <a:cs typeface="Times New Roman"/>
              </a:rPr>
              <a:t>*/</a:t>
            </a:r>
            <a:endParaRPr lang="tr-TR" sz="4000" dirty="0">
              <a:ea typeface="Times New Roman"/>
              <a:cs typeface="Times New Roman"/>
            </a:endParaRPr>
          </a:p>
          <a:p>
            <a:pPr marL="514350" indent="-514350">
              <a:lnSpc>
                <a:spcPct val="115000"/>
              </a:lnSpc>
              <a:spcAft>
                <a:spcPts val="0"/>
              </a:spcAft>
              <a:buFont typeface="+mj-lt"/>
              <a:buAutoNum type="arabicPeriod"/>
            </a:pPr>
            <a:r>
              <a:rPr lang="en-US" sz="2800" b="1" dirty="0">
                <a:solidFill>
                  <a:srgbClr val="000000"/>
                </a:solidFill>
                <a:latin typeface="Consolas"/>
                <a:ea typeface="Times New Roman"/>
                <a:cs typeface="Times New Roman"/>
              </a:rPr>
              <a:t>int</a:t>
            </a:r>
            <a:r>
              <a:rPr lang="en-US" sz="2800" dirty="0">
                <a:solidFill>
                  <a:srgbClr val="000000"/>
                </a:solidFill>
                <a:latin typeface="Consolas"/>
                <a:ea typeface="Times New Roman"/>
                <a:cs typeface="Times New Roman"/>
              </a:rPr>
              <a:t> main</a:t>
            </a:r>
            <a:r>
              <a:rPr lang="en-US" sz="2800" b="1" dirty="0">
                <a:solidFill>
                  <a:srgbClr val="FF0000"/>
                </a:solidFill>
                <a:latin typeface="Consolas"/>
                <a:ea typeface="Times New Roman"/>
                <a:cs typeface="Times New Roman"/>
              </a:rPr>
              <a:t>()</a:t>
            </a:r>
            <a:endParaRPr lang="tr-TR" sz="4000" dirty="0">
              <a:ea typeface="Times New Roman"/>
              <a:cs typeface="Times New Roman"/>
            </a:endParaRPr>
          </a:p>
          <a:p>
            <a:pPr marL="514350" indent="-514350">
              <a:lnSpc>
                <a:spcPct val="115000"/>
              </a:lnSpc>
              <a:spcAft>
                <a:spcPts val="0"/>
              </a:spcAft>
              <a:buFont typeface="+mj-lt"/>
              <a:buAutoNum type="arabicPeriod"/>
            </a:pPr>
            <a:r>
              <a:rPr lang="en-US" sz="2800" b="1" dirty="0">
                <a:solidFill>
                  <a:srgbClr val="FF0000"/>
                </a:solidFill>
                <a:latin typeface="Consolas"/>
                <a:ea typeface="Times New Roman"/>
                <a:cs typeface="Times New Roman"/>
              </a:rPr>
              <a:t>{</a:t>
            </a:r>
            <a:endParaRPr lang="tr-TR" sz="40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kimlik</a:t>
            </a:r>
            <a:r>
              <a:rPr lang="en-US" sz="2800" dirty="0">
                <a:solidFill>
                  <a:srgbClr val="000000"/>
                </a:solidFill>
                <a:latin typeface="Consolas"/>
                <a:ea typeface="Times New Roman"/>
                <a:cs typeface="Times New Roman"/>
              </a:rPr>
              <a:t> Can</a:t>
            </a: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 </a:t>
            </a:r>
            <a:endParaRPr lang="tr-TR" sz="40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sözdizim</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açısından</a:t>
            </a:r>
            <a:r>
              <a:rPr lang="en-US" sz="2800" i="1" dirty="0">
                <a:solidFill>
                  <a:srgbClr val="3399FF"/>
                </a:solidFill>
                <a:latin typeface="Consolas"/>
                <a:ea typeface="Times New Roman"/>
                <a:cs typeface="Times New Roman"/>
              </a:rPr>
              <a:t> </a:t>
            </a:r>
            <a:r>
              <a:rPr lang="en-US" sz="2800" i="1" dirty="0" err="1">
                <a:solidFill>
                  <a:srgbClr val="FF0000"/>
                </a:solidFill>
                <a:latin typeface="Consolas"/>
                <a:ea typeface="Times New Roman"/>
                <a:cs typeface="Times New Roman"/>
              </a:rPr>
              <a:t>int</a:t>
            </a:r>
            <a:r>
              <a:rPr lang="en-US" sz="2800" i="1" dirty="0">
                <a:solidFill>
                  <a:srgbClr val="FF0000"/>
                </a:solidFill>
                <a:latin typeface="Consolas"/>
                <a:ea typeface="Times New Roman"/>
                <a:cs typeface="Times New Roman"/>
              </a:rPr>
              <a:t> a;</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yazmışız</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gibi</a:t>
            </a:r>
            <a:endParaRPr lang="tr-TR" sz="40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Can</a:t>
            </a: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yas</a:t>
            </a:r>
            <a:r>
              <a:rPr lang="en-US" sz="2800" b="1" dirty="0">
                <a:solidFill>
                  <a:srgbClr val="FF0000"/>
                </a:solidFill>
                <a:latin typeface="Consolas"/>
                <a:ea typeface="Times New Roman"/>
                <a:cs typeface="Times New Roman"/>
              </a:rPr>
              <a:t>=</a:t>
            </a:r>
            <a:r>
              <a:rPr lang="en-US" sz="2800" dirty="0">
                <a:solidFill>
                  <a:srgbClr val="800080"/>
                </a:solidFill>
                <a:latin typeface="Consolas"/>
                <a:ea typeface="Times New Roman"/>
                <a:cs typeface="Times New Roman"/>
              </a:rPr>
              <a:t>23</a:t>
            </a: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 </a:t>
            </a:r>
            <a:endParaRPr lang="tr-TR" sz="40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değer</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ataması</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nokta</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operatörü</a:t>
            </a:r>
            <a:r>
              <a:rPr lang="en-US" sz="2800" i="1" dirty="0">
                <a:solidFill>
                  <a:srgbClr val="3399FF"/>
                </a:solidFill>
                <a:latin typeface="Consolas"/>
                <a:ea typeface="Times New Roman"/>
                <a:cs typeface="Times New Roman"/>
              </a:rPr>
              <a:t> </a:t>
            </a:r>
            <a:r>
              <a:rPr lang="en-US" sz="2800" i="1" dirty="0" err="1">
                <a:solidFill>
                  <a:srgbClr val="3399FF"/>
                </a:solidFill>
                <a:latin typeface="Consolas"/>
                <a:ea typeface="Times New Roman"/>
                <a:cs typeface="Times New Roman"/>
              </a:rPr>
              <a:t>ile</a:t>
            </a:r>
            <a:r>
              <a:rPr lang="en-US" sz="2800" i="1" dirty="0">
                <a:solidFill>
                  <a:srgbClr val="3399FF"/>
                </a:solidFill>
                <a:latin typeface="Consolas"/>
                <a:ea typeface="Times New Roman"/>
                <a:cs typeface="Times New Roman"/>
              </a:rPr>
              <a:t>.</a:t>
            </a:r>
            <a:endParaRPr lang="tr-TR" sz="40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Can</a:t>
            </a:r>
            <a:r>
              <a:rPr lang="en-US" sz="2800" b="1" dirty="0" err="1">
                <a:solidFill>
                  <a:srgbClr val="FF0000"/>
                </a:solidFill>
                <a:latin typeface="Consolas"/>
                <a:ea typeface="Times New Roman"/>
                <a:cs typeface="Times New Roman"/>
              </a:rPr>
              <a:t>.</a:t>
            </a:r>
            <a:r>
              <a:rPr lang="en-US" sz="2800" dirty="0" err="1">
                <a:solidFill>
                  <a:srgbClr val="000000"/>
                </a:solidFill>
                <a:latin typeface="Consolas"/>
                <a:ea typeface="Times New Roman"/>
                <a:cs typeface="Times New Roman"/>
              </a:rPr>
              <a:t>kilo</a:t>
            </a:r>
            <a:r>
              <a:rPr lang="en-US" sz="2800" b="1" dirty="0">
                <a:solidFill>
                  <a:srgbClr val="FF0000"/>
                </a:solidFill>
                <a:latin typeface="Consolas"/>
                <a:ea typeface="Times New Roman"/>
                <a:cs typeface="Times New Roman"/>
              </a:rPr>
              <a:t>=</a:t>
            </a:r>
            <a:r>
              <a:rPr lang="en-US" sz="2800" dirty="0">
                <a:solidFill>
                  <a:srgbClr val="800080"/>
                </a:solidFill>
                <a:latin typeface="Consolas"/>
                <a:ea typeface="Times New Roman"/>
                <a:cs typeface="Times New Roman"/>
              </a:rPr>
              <a:t>58.3</a:t>
            </a:r>
            <a:r>
              <a:rPr lang="en-US" sz="2800" b="1" dirty="0">
                <a:solidFill>
                  <a:srgbClr val="FF0000"/>
                </a:solidFill>
                <a:latin typeface="Consolas"/>
                <a:ea typeface="Times New Roman"/>
                <a:cs typeface="Times New Roman"/>
              </a:rPr>
              <a:t>;</a:t>
            </a:r>
            <a:endParaRPr lang="tr-TR" sz="40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printf</a:t>
            </a:r>
            <a:r>
              <a:rPr lang="en-US" sz="2800" b="1" dirty="0">
                <a:solidFill>
                  <a:srgbClr val="FF0000"/>
                </a:solidFill>
                <a:latin typeface="Consolas"/>
                <a:ea typeface="Times New Roman"/>
                <a:cs typeface="Times New Roman"/>
              </a:rPr>
              <a:t>(</a:t>
            </a:r>
            <a:r>
              <a:rPr lang="en-US" sz="2800" b="1" dirty="0">
                <a:solidFill>
                  <a:srgbClr val="0000FF"/>
                </a:solidFill>
                <a:latin typeface="Consolas"/>
                <a:ea typeface="Times New Roman"/>
                <a:cs typeface="Times New Roman"/>
              </a:rPr>
              <a:t>"%d %lf"</a:t>
            </a: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 Can</a:t>
            </a: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yas</a:t>
            </a: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 </a:t>
            </a:r>
            <a:r>
              <a:rPr lang="en-US" sz="2800" dirty="0" err="1">
                <a:solidFill>
                  <a:srgbClr val="000000"/>
                </a:solidFill>
                <a:latin typeface="Consolas"/>
                <a:ea typeface="Times New Roman"/>
                <a:cs typeface="Times New Roman"/>
              </a:rPr>
              <a:t>Can</a:t>
            </a:r>
            <a:r>
              <a:rPr lang="en-US" sz="2800" b="1" dirty="0" err="1">
                <a:solidFill>
                  <a:srgbClr val="FF0000"/>
                </a:solidFill>
                <a:latin typeface="Consolas"/>
                <a:ea typeface="Times New Roman"/>
                <a:cs typeface="Times New Roman"/>
              </a:rPr>
              <a:t>.</a:t>
            </a:r>
            <a:r>
              <a:rPr lang="en-US" sz="2800" dirty="0" err="1">
                <a:solidFill>
                  <a:srgbClr val="000000"/>
                </a:solidFill>
                <a:latin typeface="Consolas"/>
                <a:ea typeface="Times New Roman"/>
                <a:cs typeface="Times New Roman"/>
              </a:rPr>
              <a:t>kilo</a:t>
            </a:r>
            <a:r>
              <a:rPr lang="en-US" sz="2800" b="1" dirty="0">
                <a:solidFill>
                  <a:srgbClr val="FF0000"/>
                </a:solidFill>
                <a:latin typeface="Consolas"/>
                <a:ea typeface="Times New Roman"/>
                <a:cs typeface="Times New Roman"/>
              </a:rPr>
              <a:t>);</a:t>
            </a:r>
            <a:r>
              <a:rPr lang="en-US" sz="2800" dirty="0">
                <a:solidFill>
                  <a:srgbClr val="000000"/>
                </a:solidFill>
                <a:latin typeface="Consolas"/>
                <a:ea typeface="Times New Roman"/>
                <a:cs typeface="Times New Roman"/>
              </a:rPr>
              <a:t>	</a:t>
            </a:r>
            <a:endParaRPr lang="tr-TR" sz="40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endParaRPr lang="tr-TR" sz="4000" dirty="0">
              <a:ea typeface="Times New Roman"/>
              <a:cs typeface="Times New Roman"/>
            </a:endParaRPr>
          </a:p>
          <a:p>
            <a:pPr marL="514350" indent="-514350">
              <a:lnSpc>
                <a:spcPct val="115000"/>
              </a:lnSpc>
              <a:spcAft>
                <a:spcPts val="0"/>
              </a:spcAft>
              <a:buFont typeface="+mj-lt"/>
              <a:buAutoNum type="arabicPeriod"/>
            </a:pPr>
            <a:r>
              <a:rPr lang="en-US" sz="2800" dirty="0">
                <a:solidFill>
                  <a:srgbClr val="000000"/>
                </a:solidFill>
                <a:latin typeface="Consolas"/>
                <a:ea typeface="Times New Roman"/>
                <a:cs typeface="Times New Roman"/>
              </a:rPr>
              <a:t>	</a:t>
            </a:r>
            <a:r>
              <a:rPr lang="en-US" sz="2800" b="1" dirty="0">
                <a:solidFill>
                  <a:srgbClr val="000000"/>
                </a:solidFill>
                <a:latin typeface="Consolas"/>
                <a:ea typeface="Times New Roman"/>
                <a:cs typeface="Times New Roman"/>
              </a:rPr>
              <a:t>return</a:t>
            </a:r>
            <a:r>
              <a:rPr lang="en-US" sz="2800" dirty="0">
                <a:solidFill>
                  <a:srgbClr val="000000"/>
                </a:solidFill>
                <a:latin typeface="Consolas"/>
                <a:ea typeface="Times New Roman"/>
                <a:cs typeface="Times New Roman"/>
              </a:rPr>
              <a:t> </a:t>
            </a:r>
            <a:r>
              <a:rPr lang="en-US" sz="2800" dirty="0">
                <a:solidFill>
                  <a:srgbClr val="800080"/>
                </a:solidFill>
                <a:latin typeface="Consolas"/>
                <a:ea typeface="Times New Roman"/>
                <a:cs typeface="Times New Roman"/>
              </a:rPr>
              <a:t>0</a:t>
            </a:r>
            <a:r>
              <a:rPr lang="en-US" sz="2800" b="1" dirty="0">
                <a:solidFill>
                  <a:srgbClr val="FF0000"/>
                </a:solidFill>
                <a:latin typeface="Consolas"/>
                <a:ea typeface="Times New Roman"/>
                <a:cs typeface="Times New Roman"/>
              </a:rPr>
              <a:t>;</a:t>
            </a:r>
            <a:endParaRPr lang="tr-TR" sz="4000" dirty="0">
              <a:ea typeface="Times New Roman"/>
              <a:cs typeface="Times New Roman"/>
            </a:endParaRPr>
          </a:p>
          <a:p>
            <a:pPr marL="514350" indent="-514350">
              <a:lnSpc>
                <a:spcPct val="115000"/>
              </a:lnSpc>
              <a:spcAft>
                <a:spcPts val="0"/>
              </a:spcAft>
              <a:buFont typeface="+mj-lt"/>
              <a:buAutoNum type="arabicPeriod"/>
            </a:pPr>
            <a:r>
              <a:rPr lang="en-US" sz="2800" b="1" dirty="0">
                <a:solidFill>
                  <a:srgbClr val="FF0000"/>
                </a:solidFill>
                <a:latin typeface="Consolas"/>
                <a:ea typeface="Times New Roman"/>
                <a:cs typeface="Times New Roman"/>
              </a:rPr>
              <a:t>}</a:t>
            </a:r>
            <a:endParaRPr lang="tr-TR" sz="4000" dirty="0">
              <a:ea typeface="Times New Roman"/>
              <a:cs typeface="Times New Roman"/>
            </a:endParaRPr>
          </a:p>
        </p:txBody>
      </p:sp>
      <p:sp>
        <p:nvSpPr>
          <p:cNvPr id="9" name="8 Oval"/>
          <p:cNvSpPr/>
          <p:nvPr/>
        </p:nvSpPr>
        <p:spPr>
          <a:xfrm>
            <a:off x="1000100" y="3786190"/>
            <a:ext cx="1500198" cy="428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 name="15 Grup"/>
          <p:cNvGrpSpPr/>
          <p:nvPr/>
        </p:nvGrpSpPr>
        <p:grpSpPr>
          <a:xfrm>
            <a:off x="2428860" y="4143380"/>
            <a:ext cx="6291929" cy="2014752"/>
            <a:chOff x="2352037" y="3366228"/>
            <a:chExt cx="6291929" cy="2014752"/>
          </a:xfrm>
        </p:grpSpPr>
        <p:cxnSp>
          <p:nvCxnSpPr>
            <p:cNvPr id="10" name="9 Düz Bağlayıcı"/>
            <p:cNvCxnSpPr>
              <a:endCxn id="11" idx="1"/>
            </p:cNvCxnSpPr>
            <p:nvPr/>
          </p:nvCxnSpPr>
          <p:spPr>
            <a:xfrm>
              <a:off x="2352037" y="3366228"/>
              <a:ext cx="2434277" cy="1753142"/>
            </a:xfrm>
            <a:prstGeom prst="line">
              <a:avLst/>
            </a:prstGeom>
          </p:spPr>
          <p:style>
            <a:lnRef idx="1">
              <a:schemeClr val="accent1"/>
            </a:lnRef>
            <a:fillRef idx="0">
              <a:schemeClr val="accent1"/>
            </a:fillRef>
            <a:effectRef idx="0">
              <a:schemeClr val="accent1"/>
            </a:effectRef>
            <a:fontRef idx="minor">
              <a:schemeClr val="tx1"/>
            </a:fontRef>
          </p:style>
        </p:cxnSp>
        <p:sp>
          <p:nvSpPr>
            <p:cNvPr id="11" name="10 Metin kutusu"/>
            <p:cNvSpPr txBox="1"/>
            <p:nvPr/>
          </p:nvSpPr>
          <p:spPr>
            <a:xfrm>
              <a:off x="4786314" y="4857760"/>
              <a:ext cx="3857652"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400" dirty="0" err="1"/>
                <a:t>int</a:t>
              </a:r>
              <a:r>
                <a:rPr lang="tr-TR" sz="1400" dirty="0"/>
                <a:t> türünden x tanımlar gibi,</a:t>
              </a:r>
            </a:p>
            <a:p>
              <a:r>
                <a:rPr lang="tr-TR" sz="1400" dirty="0"/>
                <a:t>burada kimlik yapı türünden bir Can tanımlıyoruz.</a:t>
              </a:r>
            </a:p>
          </p:txBody>
        </p:sp>
      </p:grpSp>
      <p:pic>
        <p:nvPicPr>
          <p:cNvPr id="12" name="16 Resim" descr="bilgisayar.jpg">
            <a:extLst>
              <a:ext uri="{FF2B5EF4-FFF2-40B4-BE49-F238E27FC236}">
                <a16:creationId xmlns:a16="http://schemas.microsoft.com/office/drawing/2014/main" xmlns="" id="{79C1F9D6-4A71-40BE-8C50-E6F029F46A81}"/>
              </a:ext>
            </a:extLst>
          </p:cNvPr>
          <p:cNvPicPr>
            <a:picLocks noChangeAspect="1"/>
          </p:cNvPicPr>
          <p:nvPr/>
        </p:nvPicPr>
        <p:blipFill>
          <a:blip r:embed="rId3"/>
          <a:stretch>
            <a:fillRect/>
          </a:stretch>
        </p:blipFill>
        <p:spPr>
          <a:xfrm>
            <a:off x="7532069" y="4279546"/>
            <a:ext cx="1188720" cy="12192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a:solidFill>
                  <a:schemeClr val="tx2">
                    <a:lumMod val="60000"/>
                    <a:lumOff val="40000"/>
                  </a:schemeClr>
                </a:solidFill>
              </a:rPr>
              <a:t>Yapı Tanımlama</a:t>
            </a:r>
          </a:p>
        </p:txBody>
      </p:sp>
      <p:sp>
        <p:nvSpPr>
          <p:cNvPr id="3" name="Alt Başlık 2"/>
          <p:cNvSpPr>
            <a:spLocks noGrp="1"/>
          </p:cNvSpPr>
          <p:nvPr>
            <p:ph sz="quarter" idx="1"/>
          </p:nvPr>
        </p:nvSpPr>
        <p:spPr/>
        <p:txBody>
          <a:bodyPr>
            <a:normAutofit fontScale="55000" lnSpcReduction="20000"/>
          </a:bodyPr>
          <a:lstStyle/>
          <a:p>
            <a:pPr marL="342900" indent="-342900" algn="just">
              <a:buFontTx/>
              <a:buChar char="-"/>
            </a:pPr>
            <a:r>
              <a:rPr lang="tr-TR" dirty="0">
                <a:solidFill>
                  <a:schemeClr val="tx1"/>
                </a:solidFill>
              </a:rPr>
              <a:t>Bir yapı tanımlamak için </a:t>
            </a:r>
            <a:r>
              <a:rPr lang="tr-TR" b="1" dirty="0" err="1">
                <a:solidFill>
                  <a:schemeClr val="tx1"/>
                </a:solidFill>
              </a:rPr>
              <a:t>typedef</a:t>
            </a:r>
            <a:r>
              <a:rPr lang="tr-TR" dirty="0">
                <a:solidFill>
                  <a:schemeClr val="tx1"/>
                </a:solidFill>
              </a:rPr>
              <a:t> ve </a:t>
            </a:r>
            <a:r>
              <a:rPr lang="tr-TR" b="1" dirty="0" err="1">
                <a:solidFill>
                  <a:schemeClr val="tx1"/>
                </a:solidFill>
              </a:rPr>
              <a:t>struct</a:t>
            </a:r>
            <a:r>
              <a:rPr lang="tr-TR" dirty="0">
                <a:solidFill>
                  <a:schemeClr val="tx1"/>
                </a:solidFill>
              </a:rPr>
              <a:t> anahtar kelimelerini kullanacağız. Ayrıca yeni tanımladığımız veri tipine bir isim vereceğiz. </a:t>
            </a:r>
            <a:r>
              <a:rPr lang="tr-TR" dirty="0"/>
              <a:t>Bir </a:t>
            </a:r>
            <a:r>
              <a:rPr lang="tr-TR" dirty="0">
                <a:solidFill>
                  <a:schemeClr val="tx1"/>
                </a:solidFill>
              </a:rPr>
              <a:t>futbol takımı için bir </a:t>
            </a:r>
            <a:r>
              <a:rPr lang="tr-TR" dirty="0"/>
              <a:t>yapı</a:t>
            </a:r>
            <a:r>
              <a:rPr lang="tr-TR" dirty="0">
                <a:solidFill>
                  <a:schemeClr val="tx1"/>
                </a:solidFill>
              </a:rPr>
              <a:t> tanımı şu şekilde olabilir:</a:t>
            </a:r>
          </a:p>
          <a:p>
            <a:pPr marL="342900" indent="-342900" algn="just">
              <a:buFontTx/>
              <a:buChar char="-"/>
            </a:pPr>
            <a:endParaRPr lang="tr-TR" dirty="0">
              <a:solidFill>
                <a:schemeClr val="tx1"/>
              </a:solidFill>
            </a:endParaRPr>
          </a:p>
          <a:p>
            <a:pPr lvl="3">
              <a:buNone/>
            </a:pPr>
            <a:r>
              <a:rPr lang="en-US" sz="2900" b="1" dirty="0" err="1">
                <a:solidFill>
                  <a:srgbClr val="7F0055"/>
                </a:solidFill>
                <a:latin typeface="Consolas"/>
              </a:rPr>
              <a:t>typedef</a:t>
            </a:r>
            <a:r>
              <a:rPr lang="en-US" sz="2900" b="1" dirty="0">
                <a:solidFill>
                  <a:srgbClr val="000000"/>
                </a:solidFill>
                <a:latin typeface="Consolas"/>
              </a:rPr>
              <a:t> </a:t>
            </a:r>
            <a:r>
              <a:rPr lang="en-US" sz="2900" b="1" dirty="0" err="1">
                <a:solidFill>
                  <a:srgbClr val="7F0055"/>
                </a:solidFill>
                <a:latin typeface="Consolas"/>
              </a:rPr>
              <a:t>struct</a:t>
            </a:r>
            <a:endParaRPr lang="tr-TR" sz="2900" b="1" dirty="0">
              <a:solidFill>
                <a:srgbClr val="7F0055"/>
              </a:solidFill>
              <a:latin typeface="Consolas"/>
            </a:endParaRPr>
          </a:p>
          <a:p>
            <a:pPr lvl="3">
              <a:buNone/>
            </a:pPr>
            <a:r>
              <a:rPr lang="en-US" sz="2900" b="1" dirty="0">
                <a:solidFill>
                  <a:srgbClr val="000000"/>
                </a:solidFill>
                <a:latin typeface="Consolas"/>
              </a:rPr>
              <a:t>{</a:t>
            </a:r>
          </a:p>
          <a:p>
            <a:pPr lvl="3">
              <a:buNone/>
            </a:pPr>
            <a:r>
              <a:rPr lang="tr-TR" sz="2900" b="1" dirty="0">
                <a:solidFill>
                  <a:srgbClr val="7F0055"/>
                </a:solidFill>
                <a:latin typeface="Consolas"/>
              </a:rPr>
              <a:t>    </a:t>
            </a:r>
            <a:r>
              <a:rPr lang="en-US" sz="2900" b="1" dirty="0">
                <a:solidFill>
                  <a:srgbClr val="7F0055"/>
                </a:solidFill>
                <a:latin typeface="Consolas"/>
              </a:rPr>
              <a:t>char</a:t>
            </a:r>
            <a:r>
              <a:rPr lang="en-US" sz="2900" b="1" dirty="0">
                <a:solidFill>
                  <a:srgbClr val="000000"/>
                </a:solidFill>
                <a:latin typeface="Consolas"/>
              </a:rPr>
              <a:t> </a:t>
            </a:r>
            <a:r>
              <a:rPr lang="en-US" sz="2900" b="1" dirty="0" err="1">
                <a:solidFill>
                  <a:srgbClr val="0000C0"/>
                </a:solidFill>
                <a:latin typeface="Consolas"/>
              </a:rPr>
              <a:t>takimAdi</a:t>
            </a:r>
            <a:r>
              <a:rPr lang="en-US" sz="2900" b="1" dirty="0">
                <a:solidFill>
                  <a:srgbClr val="000000"/>
                </a:solidFill>
                <a:latin typeface="Consolas"/>
              </a:rPr>
              <a:t>[50];</a:t>
            </a:r>
          </a:p>
          <a:p>
            <a:pPr lvl="3">
              <a:buNone/>
            </a:pPr>
            <a:r>
              <a:rPr lang="tr-TR" sz="2900" b="1" dirty="0">
                <a:solidFill>
                  <a:srgbClr val="7F0055"/>
                </a:solidFill>
                <a:latin typeface="Consolas"/>
              </a:rPr>
              <a:t>    </a:t>
            </a:r>
            <a:r>
              <a:rPr lang="en-US" sz="2900" b="1" dirty="0" err="1">
                <a:solidFill>
                  <a:srgbClr val="7F0055"/>
                </a:solidFill>
                <a:latin typeface="Consolas"/>
              </a:rPr>
              <a:t>int</a:t>
            </a:r>
            <a:r>
              <a:rPr lang="en-US" sz="2900" b="1" dirty="0">
                <a:solidFill>
                  <a:srgbClr val="000000"/>
                </a:solidFill>
                <a:latin typeface="Consolas"/>
              </a:rPr>
              <a:t> </a:t>
            </a:r>
            <a:r>
              <a:rPr lang="en-US" sz="2900" b="1" dirty="0" err="1">
                <a:solidFill>
                  <a:srgbClr val="0000C0"/>
                </a:solidFill>
                <a:latin typeface="Consolas"/>
              </a:rPr>
              <a:t>oynadigiMacSayisi</a:t>
            </a:r>
            <a:r>
              <a:rPr lang="en-US" sz="2900" b="1" dirty="0">
                <a:solidFill>
                  <a:srgbClr val="000000"/>
                </a:solidFill>
                <a:latin typeface="Consolas"/>
              </a:rPr>
              <a:t>;</a:t>
            </a:r>
          </a:p>
          <a:p>
            <a:pPr lvl="3">
              <a:buNone/>
            </a:pPr>
            <a:r>
              <a:rPr lang="tr-TR" sz="2900" b="1" dirty="0">
                <a:solidFill>
                  <a:srgbClr val="7F0055"/>
                </a:solidFill>
                <a:latin typeface="Consolas"/>
              </a:rPr>
              <a:t>    </a:t>
            </a:r>
            <a:r>
              <a:rPr lang="en-US" sz="2900" b="1" dirty="0" err="1">
                <a:solidFill>
                  <a:srgbClr val="7F0055"/>
                </a:solidFill>
                <a:latin typeface="Consolas"/>
              </a:rPr>
              <a:t>int</a:t>
            </a:r>
            <a:r>
              <a:rPr lang="en-US" sz="2900" b="1" dirty="0">
                <a:solidFill>
                  <a:srgbClr val="000000"/>
                </a:solidFill>
                <a:latin typeface="Consolas"/>
              </a:rPr>
              <a:t> </a:t>
            </a:r>
            <a:r>
              <a:rPr lang="en-US" sz="2900" b="1" dirty="0" err="1">
                <a:solidFill>
                  <a:srgbClr val="0000C0"/>
                </a:solidFill>
                <a:latin typeface="Consolas"/>
              </a:rPr>
              <a:t>galibiyet</a:t>
            </a:r>
            <a:r>
              <a:rPr lang="en-US" sz="2900" b="1" dirty="0">
                <a:solidFill>
                  <a:srgbClr val="000000"/>
                </a:solidFill>
                <a:latin typeface="Consolas"/>
              </a:rPr>
              <a:t>;</a:t>
            </a:r>
          </a:p>
          <a:p>
            <a:pPr lvl="3">
              <a:buNone/>
            </a:pPr>
            <a:r>
              <a:rPr lang="tr-TR" sz="2900" b="1" dirty="0">
                <a:solidFill>
                  <a:srgbClr val="7F0055"/>
                </a:solidFill>
                <a:latin typeface="Consolas"/>
              </a:rPr>
              <a:t>    </a:t>
            </a:r>
            <a:r>
              <a:rPr lang="en-US" sz="2900" b="1" dirty="0" err="1">
                <a:solidFill>
                  <a:srgbClr val="7F0055"/>
                </a:solidFill>
                <a:latin typeface="Consolas"/>
              </a:rPr>
              <a:t>int</a:t>
            </a:r>
            <a:r>
              <a:rPr lang="en-US" sz="2900" b="1" dirty="0">
                <a:solidFill>
                  <a:srgbClr val="000000"/>
                </a:solidFill>
                <a:latin typeface="Consolas"/>
              </a:rPr>
              <a:t> </a:t>
            </a:r>
            <a:r>
              <a:rPr lang="en-US" sz="2900" b="1" dirty="0" err="1">
                <a:solidFill>
                  <a:srgbClr val="0000C0"/>
                </a:solidFill>
                <a:latin typeface="Consolas"/>
              </a:rPr>
              <a:t>beraberlik</a:t>
            </a:r>
            <a:r>
              <a:rPr lang="en-US" sz="2900" b="1" dirty="0">
                <a:solidFill>
                  <a:srgbClr val="000000"/>
                </a:solidFill>
                <a:latin typeface="Consolas"/>
              </a:rPr>
              <a:t>;</a:t>
            </a:r>
          </a:p>
          <a:p>
            <a:pPr lvl="3">
              <a:buNone/>
            </a:pPr>
            <a:r>
              <a:rPr lang="tr-TR" sz="2900" b="1" dirty="0">
                <a:solidFill>
                  <a:srgbClr val="7F0055"/>
                </a:solidFill>
                <a:latin typeface="Consolas"/>
              </a:rPr>
              <a:t>    </a:t>
            </a:r>
            <a:r>
              <a:rPr lang="en-US" sz="2900" b="1" dirty="0" err="1">
                <a:solidFill>
                  <a:srgbClr val="7F0055"/>
                </a:solidFill>
                <a:latin typeface="Consolas"/>
              </a:rPr>
              <a:t>int</a:t>
            </a:r>
            <a:r>
              <a:rPr lang="en-US" sz="2900" b="1" dirty="0">
                <a:solidFill>
                  <a:srgbClr val="000000"/>
                </a:solidFill>
                <a:latin typeface="Consolas"/>
              </a:rPr>
              <a:t> </a:t>
            </a:r>
            <a:r>
              <a:rPr lang="en-US" sz="2900" b="1" dirty="0" err="1">
                <a:solidFill>
                  <a:srgbClr val="0000C0"/>
                </a:solidFill>
                <a:latin typeface="Consolas"/>
              </a:rPr>
              <a:t>maglubiyet</a:t>
            </a:r>
            <a:r>
              <a:rPr lang="en-US" sz="2900" b="1" dirty="0">
                <a:solidFill>
                  <a:srgbClr val="000000"/>
                </a:solidFill>
                <a:latin typeface="Consolas"/>
              </a:rPr>
              <a:t>;</a:t>
            </a:r>
          </a:p>
          <a:p>
            <a:pPr lvl="3">
              <a:buNone/>
            </a:pPr>
            <a:r>
              <a:rPr lang="tr-TR" sz="2900" b="1" dirty="0">
                <a:solidFill>
                  <a:srgbClr val="7F0055"/>
                </a:solidFill>
                <a:latin typeface="Consolas"/>
              </a:rPr>
              <a:t>    </a:t>
            </a:r>
            <a:r>
              <a:rPr lang="en-US" sz="2900" b="1" dirty="0" err="1">
                <a:solidFill>
                  <a:srgbClr val="7F0055"/>
                </a:solidFill>
                <a:latin typeface="Consolas"/>
              </a:rPr>
              <a:t>int</a:t>
            </a:r>
            <a:r>
              <a:rPr lang="en-US" sz="2900" b="1" dirty="0">
                <a:solidFill>
                  <a:srgbClr val="000000"/>
                </a:solidFill>
                <a:latin typeface="Consolas"/>
              </a:rPr>
              <a:t> </a:t>
            </a:r>
            <a:r>
              <a:rPr lang="en-US" sz="2900" b="1" dirty="0" err="1">
                <a:solidFill>
                  <a:srgbClr val="0000C0"/>
                </a:solidFill>
                <a:latin typeface="Consolas"/>
              </a:rPr>
              <a:t>attigiGol</a:t>
            </a:r>
            <a:r>
              <a:rPr lang="en-US" sz="2900" b="1" dirty="0">
                <a:solidFill>
                  <a:srgbClr val="000000"/>
                </a:solidFill>
                <a:latin typeface="Consolas"/>
              </a:rPr>
              <a:t>;</a:t>
            </a:r>
          </a:p>
          <a:p>
            <a:pPr lvl="3">
              <a:buNone/>
            </a:pPr>
            <a:r>
              <a:rPr lang="tr-TR" sz="2900" b="1" dirty="0">
                <a:solidFill>
                  <a:srgbClr val="7F0055"/>
                </a:solidFill>
                <a:latin typeface="Consolas"/>
              </a:rPr>
              <a:t>    </a:t>
            </a:r>
            <a:r>
              <a:rPr lang="en-US" sz="2900" b="1" dirty="0" err="1">
                <a:solidFill>
                  <a:srgbClr val="7F0055"/>
                </a:solidFill>
                <a:latin typeface="Consolas"/>
              </a:rPr>
              <a:t>int</a:t>
            </a:r>
            <a:r>
              <a:rPr lang="en-US" sz="2900" b="1" dirty="0">
                <a:solidFill>
                  <a:srgbClr val="000000"/>
                </a:solidFill>
                <a:latin typeface="Consolas"/>
              </a:rPr>
              <a:t> </a:t>
            </a:r>
            <a:r>
              <a:rPr lang="en-US" sz="2900" b="1" dirty="0" err="1">
                <a:solidFill>
                  <a:srgbClr val="0000C0"/>
                </a:solidFill>
                <a:latin typeface="Consolas"/>
              </a:rPr>
              <a:t>yedigiGol</a:t>
            </a:r>
            <a:r>
              <a:rPr lang="en-US" sz="2900" b="1" dirty="0">
                <a:solidFill>
                  <a:srgbClr val="000000"/>
                </a:solidFill>
                <a:latin typeface="Consolas"/>
              </a:rPr>
              <a:t>;</a:t>
            </a:r>
          </a:p>
          <a:p>
            <a:pPr lvl="3">
              <a:buNone/>
            </a:pPr>
            <a:r>
              <a:rPr lang="tr-TR" sz="2900" b="1" dirty="0">
                <a:solidFill>
                  <a:srgbClr val="7F0055"/>
                </a:solidFill>
                <a:latin typeface="Consolas"/>
              </a:rPr>
              <a:t>    </a:t>
            </a:r>
            <a:r>
              <a:rPr lang="en-US" sz="2900" b="1" dirty="0" err="1">
                <a:solidFill>
                  <a:srgbClr val="7F0055"/>
                </a:solidFill>
                <a:latin typeface="Consolas"/>
              </a:rPr>
              <a:t>int</a:t>
            </a:r>
            <a:r>
              <a:rPr lang="en-US" sz="2900" b="1" dirty="0">
                <a:solidFill>
                  <a:srgbClr val="000000"/>
                </a:solidFill>
                <a:latin typeface="Consolas"/>
              </a:rPr>
              <a:t> </a:t>
            </a:r>
            <a:r>
              <a:rPr lang="en-US" sz="2900" b="1" dirty="0" err="1">
                <a:solidFill>
                  <a:srgbClr val="0000C0"/>
                </a:solidFill>
                <a:latin typeface="Consolas"/>
              </a:rPr>
              <a:t>puan</a:t>
            </a:r>
            <a:r>
              <a:rPr lang="en-US" sz="2900" b="1" dirty="0">
                <a:solidFill>
                  <a:srgbClr val="000000"/>
                </a:solidFill>
                <a:latin typeface="Consolas"/>
              </a:rPr>
              <a:t>;</a:t>
            </a:r>
          </a:p>
          <a:p>
            <a:pPr lvl="3">
              <a:buNone/>
            </a:pPr>
            <a:r>
              <a:rPr lang="tr-TR" sz="2900" b="1" dirty="0">
                <a:solidFill>
                  <a:srgbClr val="7F0055"/>
                </a:solidFill>
                <a:latin typeface="Consolas"/>
              </a:rPr>
              <a:t>    </a:t>
            </a:r>
            <a:r>
              <a:rPr lang="en-US" sz="2900" b="1" dirty="0" err="1">
                <a:solidFill>
                  <a:srgbClr val="7F0055"/>
                </a:solidFill>
                <a:latin typeface="Consolas"/>
              </a:rPr>
              <a:t>int</a:t>
            </a:r>
            <a:r>
              <a:rPr lang="en-US" sz="2900" b="1" dirty="0">
                <a:solidFill>
                  <a:srgbClr val="000000"/>
                </a:solidFill>
                <a:latin typeface="Consolas"/>
              </a:rPr>
              <a:t> </a:t>
            </a:r>
            <a:r>
              <a:rPr lang="en-US" sz="2900" b="1" dirty="0" err="1">
                <a:solidFill>
                  <a:srgbClr val="0000C0"/>
                </a:solidFill>
                <a:latin typeface="Consolas"/>
              </a:rPr>
              <a:t>averaj</a:t>
            </a:r>
            <a:r>
              <a:rPr lang="en-US" sz="2900" b="1" dirty="0">
                <a:solidFill>
                  <a:srgbClr val="000000"/>
                </a:solidFill>
                <a:latin typeface="Consolas"/>
              </a:rPr>
              <a:t>;</a:t>
            </a:r>
          </a:p>
          <a:p>
            <a:pPr lvl="3">
              <a:buNone/>
            </a:pPr>
            <a:r>
              <a:rPr lang="en-US" sz="2900" dirty="0">
                <a:solidFill>
                  <a:srgbClr val="000000"/>
                </a:solidFill>
                <a:latin typeface="Consolas"/>
              </a:rPr>
              <a:t>} </a:t>
            </a:r>
            <a:r>
              <a:rPr lang="en-US" sz="2900" dirty="0" err="1">
                <a:solidFill>
                  <a:srgbClr val="005032"/>
                </a:solidFill>
                <a:latin typeface="Consolas"/>
              </a:rPr>
              <a:t>Takim</a:t>
            </a:r>
            <a:r>
              <a:rPr lang="en-US" sz="2900" dirty="0">
                <a:solidFill>
                  <a:srgbClr val="000000"/>
                </a:solidFill>
                <a:latin typeface="Consolas"/>
              </a:rPr>
              <a:t>;</a:t>
            </a:r>
            <a:endParaRPr lang="tr-TR" sz="2900" dirty="0">
              <a:solidFill>
                <a:srgbClr val="000000"/>
              </a:solidFill>
              <a:latin typeface="Consolas"/>
            </a:endParaRPr>
          </a:p>
          <a:p>
            <a:pPr algn="l"/>
            <a:endParaRPr lang="tr-TR" dirty="0">
              <a:solidFill>
                <a:srgbClr val="000000"/>
              </a:solidFill>
              <a:latin typeface="Consolas"/>
            </a:endParaRPr>
          </a:p>
          <a:p>
            <a:pPr algn="l"/>
            <a:r>
              <a:rPr lang="tr-TR" dirty="0">
                <a:solidFill>
                  <a:srgbClr val="000000"/>
                </a:solidFill>
              </a:rPr>
              <a:t>Burada </a:t>
            </a:r>
            <a:r>
              <a:rPr lang="tr-TR" b="1" dirty="0" err="1">
                <a:solidFill>
                  <a:srgbClr val="000000"/>
                </a:solidFill>
              </a:rPr>
              <a:t>typedef</a:t>
            </a:r>
            <a:r>
              <a:rPr lang="tr-TR" dirty="0">
                <a:solidFill>
                  <a:srgbClr val="000000"/>
                </a:solidFill>
              </a:rPr>
              <a:t> komutu bir veri tipi tanımlandığını, </a:t>
            </a:r>
            <a:r>
              <a:rPr lang="tr-TR" b="1" dirty="0" err="1">
                <a:solidFill>
                  <a:srgbClr val="000000"/>
                </a:solidFill>
              </a:rPr>
              <a:t>struct</a:t>
            </a:r>
            <a:r>
              <a:rPr lang="tr-TR" dirty="0">
                <a:solidFill>
                  <a:srgbClr val="000000"/>
                </a:solidFill>
              </a:rPr>
              <a:t> bu veri tipinin türünü, </a:t>
            </a:r>
            <a:r>
              <a:rPr lang="tr-TR" b="1" dirty="0">
                <a:solidFill>
                  <a:srgbClr val="000000"/>
                </a:solidFill>
              </a:rPr>
              <a:t>Takim</a:t>
            </a:r>
            <a:r>
              <a:rPr lang="tr-TR" dirty="0">
                <a:solidFill>
                  <a:srgbClr val="000000"/>
                </a:solidFill>
              </a:rPr>
              <a:t> ise bu yeni veri tipinin adını belirtir (tıpkı </a:t>
            </a:r>
            <a:r>
              <a:rPr lang="tr-TR" dirty="0" err="1">
                <a:solidFill>
                  <a:srgbClr val="000000"/>
                </a:solidFill>
              </a:rPr>
              <a:t>int</a:t>
            </a:r>
            <a:r>
              <a:rPr lang="tr-TR" dirty="0">
                <a:solidFill>
                  <a:srgbClr val="000000"/>
                </a:solidFill>
              </a:rPr>
              <a:t>, </a:t>
            </a:r>
            <a:r>
              <a:rPr lang="tr-TR" dirty="0" err="1">
                <a:solidFill>
                  <a:srgbClr val="000000"/>
                </a:solidFill>
              </a:rPr>
              <a:t>float</a:t>
            </a:r>
            <a:r>
              <a:rPr lang="tr-TR" dirty="0">
                <a:solidFill>
                  <a:srgbClr val="000000"/>
                </a:solidFill>
              </a:rPr>
              <a:t>, </a:t>
            </a:r>
            <a:r>
              <a:rPr lang="tr-TR" dirty="0" err="1">
                <a:solidFill>
                  <a:srgbClr val="000000"/>
                </a:solidFill>
              </a:rPr>
              <a:t>char</a:t>
            </a:r>
            <a:r>
              <a:rPr lang="tr-TR" dirty="0">
                <a:solidFill>
                  <a:srgbClr val="000000"/>
                </a:solidFill>
              </a:rPr>
              <a:t> gibi yeni bir tür). Yapı içeriğinde yalnızca ilgili veri tipine ait özellikleri belirten veri türleri yer alır.</a:t>
            </a:r>
            <a:endParaRPr lang="tr-TR" dirty="0">
              <a:solidFill>
                <a:schemeClr val="tx1"/>
              </a:solidFill>
            </a:endParaRPr>
          </a:p>
          <a:p>
            <a:pPr algn="just"/>
            <a:endParaRPr lang="tr-TR" dirty="0">
              <a:solidFill>
                <a:schemeClr val="tx1"/>
              </a:solidFill>
            </a:endParaRPr>
          </a:p>
          <a:p>
            <a:pPr algn="just">
              <a:buFontTx/>
              <a:buChar char="-"/>
            </a:pPr>
            <a:endParaRPr lang="tr-TR" dirty="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dirty="0">
              <a:solidFill>
                <a:schemeClr val="tx1"/>
              </a:solidFill>
            </a:endParaRPr>
          </a:p>
          <a:p>
            <a:pPr algn="just"/>
            <a:endParaRPr lang="tr-TR" sz="2400" dirty="0">
              <a:solidFill>
                <a:schemeClr val="tx1"/>
              </a:solidFill>
            </a:endParaRPr>
          </a:p>
        </p:txBody>
      </p:sp>
      <p:pic>
        <p:nvPicPr>
          <p:cNvPr id="2050" name="Picture 2"/>
          <p:cNvPicPr>
            <a:picLocks noChangeAspect="1" noChangeArrowheads="1"/>
          </p:cNvPicPr>
          <p:nvPr/>
        </p:nvPicPr>
        <p:blipFill>
          <a:blip r:embed="rId2"/>
          <a:srcRect/>
          <a:stretch>
            <a:fillRect/>
          </a:stretch>
        </p:blipFill>
        <p:spPr bwMode="auto">
          <a:xfrm>
            <a:off x="5715008" y="1857364"/>
            <a:ext cx="2162175" cy="3057525"/>
          </a:xfrm>
          <a:prstGeom prst="rect">
            <a:avLst/>
          </a:prstGeom>
          <a:ln>
            <a:noFill/>
          </a:ln>
          <a:effectLst>
            <a:softEdge rad="112500"/>
          </a:effectLst>
        </p:spPr>
      </p:pic>
    </p:spTree>
    <p:extLst>
      <p:ext uri="{BB962C8B-B14F-4D97-AF65-F5344CB8AC3E}">
        <p14:creationId xmlns:p14="http://schemas.microsoft.com/office/powerpoint/2010/main" xmlns="" val="2126595326"/>
      </p:ext>
    </p:extLst>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b="1" dirty="0">
                <a:solidFill>
                  <a:schemeClr val="tx2">
                    <a:lumMod val="60000"/>
                    <a:lumOff val="40000"/>
                  </a:schemeClr>
                </a:solidFill>
              </a:rPr>
              <a:t>Yapıların içinin temizlenmesi</a:t>
            </a:r>
          </a:p>
        </p:txBody>
      </p:sp>
      <p:sp>
        <p:nvSpPr>
          <p:cNvPr id="3" name="2 İçerik Yer Tutucusu"/>
          <p:cNvSpPr>
            <a:spLocks noGrp="1"/>
          </p:cNvSpPr>
          <p:nvPr>
            <p:ph sz="quarter" idx="1"/>
          </p:nvPr>
        </p:nvSpPr>
        <p:spPr/>
        <p:txBody>
          <a:bodyPr/>
          <a:lstStyle/>
          <a:p>
            <a:r>
              <a:rPr lang="tr-TR" dirty="0"/>
              <a:t>Bir yapı tanımlandığı esnada, { </a:t>
            </a:r>
            <a:r>
              <a:rPr lang="tr-TR" sz="1800" dirty="0"/>
              <a:t>ilk elemana ait nötr değer </a:t>
            </a:r>
            <a:r>
              <a:rPr lang="tr-TR" dirty="0"/>
              <a:t>} şekliyle tüm elemanları ‘çöp’ten arındırılabilir.</a:t>
            </a:r>
          </a:p>
          <a:p>
            <a:endParaRPr lang="tr-TR" dirty="0"/>
          </a:p>
          <a:p>
            <a:pPr>
              <a:buNone/>
            </a:pPr>
            <a:r>
              <a:rPr lang="tr-TR" dirty="0"/>
              <a:t>	Takim </a:t>
            </a:r>
            <a:r>
              <a:rPr lang="tr-TR" dirty="0" err="1"/>
              <a:t>FCbarcelona</a:t>
            </a:r>
            <a:r>
              <a:rPr lang="tr-TR" dirty="0"/>
              <a:t> ={ 0 };</a:t>
            </a:r>
          </a:p>
        </p:txBody>
      </p:sp>
      <p:sp>
        <p:nvSpPr>
          <p:cNvPr id="4" name="3 Yuvarlatılmış Dikdörtgen"/>
          <p:cNvSpPr/>
          <p:nvPr/>
        </p:nvSpPr>
        <p:spPr>
          <a:xfrm>
            <a:off x="2928926" y="3500438"/>
            <a:ext cx="5643602" cy="264320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Yapı değişkeni tanımlamasını önceden bildiğiniz değişken tanımlaması ile kıyaslayınız. Kullanımları çok benzerdir.</a:t>
            </a:r>
          </a:p>
          <a:p>
            <a:pPr algn="ctr"/>
            <a:r>
              <a:rPr lang="tr-TR" dirty="0" err="1"/>
              <a:t>int</a:t>
            </a:r>
            <a:r>
              <a:rPr lang="tr-TR" dirty="0"/>
              <a:t> x = 0;</a:t>
            </a:r>
          </a:p>
          <a:p>
            <a:pPr algn="ctr"/>
            <a:r>
              <a:rPr lang="tr-TR" dirty="0" err="1"/>
              <a:t>double</a:t>
            </a:r>
            <a:r>
              <a:rPr lang="tr-TR" dirty="0"/>
              <a:t> t[5] ={};</a:t>
            </a:r>
          </a:p>
          <a:p>
            <a:pPr algn="ctr"/>
            <a:endParaRPr lang="tr-TR" dirty="0"/>
          </a:p>
          <a:p>
            <a:pPr algn="ctr"/>
            <a:r>
              <a:rPr lang="tr-TR" dirty="0"/>
              <a:t>Adeta </a:t>
            </a:r>
            <a:r>
              <a:rPr lang="tr-TR" dirty="0" err="1"/>
              <a:t>int</a:t>
            </a:r>
            <a:r>
              <a:rPr lang="tr-TR" dirty="0"/>
              <a:t>,</a:t>
            </a:r>
            <a:r>
              <a:rPr lang="tr-TR" dirty="0" err="1"/>
              <a:t>double’a</a:t>
            </a:r>
            <a:r>
              <a:rPr lang="tr-TR" dirty="0"/>
              <a:t>… ek olarak kendi değişken türümüzü (yapı) tanımlıyoruz.</a:t>
            </a:r>
          </a:p>
        </p:txBody>
      </p:sp>
      <p:pic>
        <p:nvPicPr>
          <p:cNvPr id="5" name="4 Resim" descr="index.jpg"/>
          <p:cNvPicPr>
            <a:picLocks noChangeAspect="1"/>
          </p:cNvPicPr>
          <p:nvPr/>
        </p:nvPicPr>
        <p:blipFill>
          <a:blip r:embed="rId2"/>
          <a:stretch>
            <a:fillRect/>
          </a:stretch>
        </p:blipFill>
        <p:spPr>
          <a:xfrm>
            <a:off x="5000628" y="2043112"/>
            <a:ext cx="3476625" cy="1314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7" name="6 Düz Ok Bağlayıcısı"/>
          <p:cNvCxnSpPr/>
          <p:nvPr/>
        </p:nvCxnSpPr>
        <p:spPr>
          <a:xfrm rot="10800000" flipV="1">
            <a:off x="1714480" y="3000372"/>
            <a:ext cx="200026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Metin kutusu"/>
          <p:cNvSpPr txBox="1"/>
          <p:nvPr/>
        </p:nvSpPr>
        <p:spPr>
          <a:xfrm>
            <a:off x="285720" y="3214686"/>
            <a:ext cx="1785950" cy="3046988"/>
          </a:xfrm>
          <a:prstGeom prst="rect">
            <a:avLst/>
          </a:prstGeom>
          <a:noFill/>
        </p:spPr>
        <p:txBody>
          <a:bodyPr wrap="square" rtlCol="0">
            <a:spAutoFit/>
          </a:bodyPr>
          <a:lstStyle/>
          <a:p>
            <a:r>
              <a:rPr lang="tr-TR" sz="1400" i="1" dirty="0"/>
              <a:t>Tanım gereği ilk elemana ait değeri girmeniz gerekiyor. </a:t>
            </a:r>
          </a:p>
          <a:p>
            <a:r>
              <a:rPr lang="tr-TR" sz="1400" i="1" dirty="0"/>
              <a:t>Bu </a:t>
            </a:r>
            <a:r>
              <a:rPr lang="tr-TR" sz="1400" i="1" dirty="0" err="1"/>
              <a:t>char</a:t>
            </a:r>
            <a:r>
              <a:rPr lang="tr-TR" sz="1400" i="1" dirty="0"/>
              <a:t> ise '\0',</a:t>
            </a:r>
          </a:p>
          <a:p>
            <a:r>
              <a:rPr lang="tr-TR" sz="1400" i="1" dirty="0" err="1"/>
              <a:t>double</a:t>
            </a:r>
            <a:r>
              <a:rPr lang="tr-TR" sz="1400" i="1" dirty="0"/>
              <a:t> ise 0.0,</a:t>
            </a:r>
          </a:p>
          <a:p>
            <a:r>
              <a:rPr lang="tr-TR" sz="1400" i="1" dirty="0" err="1"/>
              <a:t>int</a:t>
            </a:r>
            <a:r>
              <a:rPr lang="tr-TR" sz="1400" i="1" dirty="0"/>
              <a:t> ise 0 olabilir.</a:t>
            </a:r>
          </a:p>
          <a:p>
            <a:r>
              <a:rPr lang="tr-TR" sz="1400" i="1" dirty="0"/>
              <a:t>Dizilerde ise doğrudan {} diyebiliyorduk.</a:t>
            </a:r>
          </a:p>
          <a:p>
            <a:r>
              <a:rPr lang="tr-TR" sz="1400" i="1" dirty="0"/>
              <a:t>----------------------------</a:t>
            </a:r>
          </a:p>
          <a:p>
            <a:r>
              <a:rPr lang="tr-TR" sz="1100" i="1" dirty="0"/>
              <a:t>Kullanılan standarda bağımlı olduğu için başka bir derleyicide vs. duruma göre tüm elemanları elle girmeniz de gerekebilir. Örn. {0, 0, 0} şeklinde.</a:t>
            </a:r>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Yapılara değer atamak</a:t>
            </a:r>
          </a:p>
        </p:txBody>
      </p:sp>
      <p:sp>
        <p:nvSpPr>
          <p:cNvPr id="3" name="2 İçerik Yer Tutucusu"/>
          <p:cNvSpPr>
            <a:spLocks noGrp="1"/>
          </p:cNvSpPr>
          <p:nvPr>
            <p:ph sz="quarter" idx="1"/>
          </p:nvPr>
        </p:nvSpPr>
        <p:spPr>
          <a:xfrm>
            <a:off x="457200" y="1219200"/>
            <a:ext cx="5972188" cy="5067320"/>
          </a:xfrm>
        </p:spPr>
        <p:txBody>
          <a:bodyPr>
            <a:normAutofit/>
          </a:bodyPr>
          <a:lstStyle/>
          <a:p>
            <a:pPr>
              <a:buNone/>
            </a:pPr>
            <a:r>
              <a:rPr lang="tr-TR" sz="2400" dirty="0" err="1"/>
              <a:t>product</a:t>
            </a:r>
            <a:r>
              <a:rPr lang="tr-TR" sz="2400" dirty="0"/>
              <a:t> urun;</a:t>
            </a:r>
          </a:p>
          <a:p>
            <a:pPr lvl="1"/>
            <a:r>
              <a:rPr lang="tr-TR" sz="2100" dirty="0" err="1"/>
              <a:t>product</a:t>
            </a:r>
            <a:r>
              <a:rPr lang="tr-TR" sz="2100" dirty="0"/>
              <a:t> türünden tanımladığımız </a:t>
            </a:r>
            <a:br>
              <a:rPr lang="tr-TR" sz="2100" dirty="0"/>
            </a:br>
            <a:r>
              <a:rPr lang="tr-TR" sz="2100" dirty="0"/>
              <a:t>yapının içini nasıl doldurabiliriz?</a:t>
            </a:r>
          </a:p>
          <a:p>
            <a:pPr lvl="1">
              <a:buNone/>
            </a:pPr>
            <a:endParaRPr lang="tr-TR" sz="2100" dirty="0"/>
          </a:p>
          <a:p>
            <a:pPr lvl="1">
              <a:buNone/>
            </a:pPr>
            <a:r>
              <a:rPr lang="tr-TR" sz="2800" dirty="0"/>
              <a:t>Bir yöntem:</a:t>
            </a:r>
          </a:p>
          <a:p>
            <a:pPr lvl="1"/>
            <a:r>
              <a:rPr lang="tr-TR" sz="2800" dirty="0" err="1">
                <a:solidFill>
                  <a:schemeClr val="tx1"/>
                </a:solidFill>
              </a:rPr>
              <a:t>strcpy</a:t>
            </a:r>
            <a:r>
              <a:rPr lang="tr-TR" sz="2800" dirty="0">
                <a:solidFill>
                  <a:schemeClr val="tx1"/>
                </a:solidFill>
              </a:rPr>
              <a:t>(urun.isim, “kitap”);</a:t>
            </a:r>
          </a:p>
          <a:p>
            <a:pPr lvl="1"/>
            <a:r>
              <a:rPr lang="tr-TR" sz="2800" dirty="0">
                <a:solidFill>
                  <a:schemeClr val="tx1"/>
                </a:solidFill>
              </a:rPr>
              <a:t>urun.fiyat = 7.99;</a:t>
            </a:r>
          </a:p>
        </p:txBody>
      </p:sp>
      <p:sp>
        <p:nvSpPr>
          <p:cNvPr id="4" name="3 Yuvarlatılmış Dikdörtgen"/>
          <p:cNvSpPr/>
          <p:nvPr/>
        </p:nvSpPr>
        <p:spPr>
          <a:xfrm>
            <a:off x="5786446" y="642918"/>
            <a:ext cx="2857520" cy="19288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err="1"/>
              <a:t>typedef</a:t>
            </a:r>
            <a:r>
              <a:rPr lang="en-US" dirty="0"/>
              <a:t> </a:t>
            </a:r>
            <a:r>
              <a:rPr lang="en-US" dirty="0" err="1"/>
              <a:t>struct</a:t>
            </a:r>
            <a:endParaRPr lang="en-US" dirty="0"/>
          </a:p>
          <a:p>
            <a:r>
              <a:rPr lang="en-US" dirty="0"/>
              <a:t>{</a:t>
            </a:r>
          </a:p>
          <a:p>
            <a:r>
              <a:rPr lang="en-US" dirty="0"/>
              <a:t>	char </a:t>
            </a:r>
            <a:r>
              <a:rPr lang="en-US" dirty="0" err="1"/>
              <a:t>isim</a:t>
            </a:r>
            <a:r>
              <a:rPr lang="tr-TR" dirty="0"/>
              <a:t>[100]</a:t>
            </a:r>
            <a:r>
              <a:rPr lang="en-US" dirty="0"/>
              <a:t>;</a:t>
            </a:r>
          </a:p>
          <a:p>
            <a:r>
              <a:rPr lang="en-US" dirty="0"/>
              <a:t>	double </a:t>
            </a:r>
            <a:r>
              <a:rPr lang="en-US" dirty="0" err="1"/>
              <a:t>fiyat</a:t>
            </a:r>
            <a:r>
              <a:rPr lang="en-US" dirty="0"/>
              <a:t>;</a:t>
            </a:r>
          </a:p>
          <a:p>
            <a:r>
              <a:rPr lang="en-US" dirty="0"/>
              <a:t>}product;</a:t>
            </a:r>
            <a:endParaRPr lang="tr-TR" dirty="0"/>
          </a:p>
        </p:txBody>
      </p:sp>
      <p:cxnSp>
        <p:nvCxnSpPr>
          <p:cNvPr id="6" name="5 Düz Ok Bağlayıcısı"/>
          <p:cNvCxnSpPr/>
          <p:nvPr/>
        </p:nvCxnSpPr>
        <p:spPr>
          <a:xfrm rot="16200000" flipH="1">
            <a:off x="6500826" y="2428868"/>
            <a:ext cx="571504"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6286512" y="2786058"/>
            <a:ext cx="2274725" cy="646331"/>
          </a:xfrm>
          <a:prstGeom prst="rect">
            <a:avLst/>
          </a:prstGeom>
          <a:noFill/>
        </p:spPr>
        <p:txBody>
          <a:bodyPr wrap="none" rtlCol="0">
            <a:spAutoFit/>
          </a:bodyPr>
          <a:lstStyle/>
          <a:p>
            <a:r>
              <a:rPr lang="tr-TR" dirty="0"/>
              <a:t>TOBB ETÜ:</a:t>
            </a:r>
          </a:p>
          <a:p>
            <a:r>
              <a:rPr lang="tr-TR" dirty="0"/>
              <a:t>%30 İngilizce eğitim </a:t>
            </a:r>
            <a:r>
              <a:rPr lang="tr-TR" dirty="0">
                <a:sym typeface="Wingdings" pitchFamily="2" charset="2"/>
              </a:rPr>
              <a:t></a:t>
            </a:r>
            <a:endParaRPr lang="tr-TR" dirty="0"/>
          </a:p>
        </p:txBody>
      </p:sp>
      <p:cxnSp>
        <p:nvCxnSpPr>
          <p:cNvPr id="16" name="15 Düz Ok Bağlayıcısı"/>
          <p:cNvCxnSpPr/>
          <p:nvPr/>
        </p:nvCxnSpPr>
        <p:spPr>
          <a:xfrm rot="5400000">
            <a:off x="6679421" y="2178835"/>
            <a:ext cx="114300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Düz Ok Bağlayıcısı"/>
          <p:cNvCxnSpPr>
            <a:endCxn id="7" idx="0"/>
          </p:cNvCxnSpPr>
          <p:nvPr/>
        </p:nvCxnSpPr>
        <p:spPr>
          <a:xfrm rot="5400000">
            <a:off x="7140946" y="2283170"/>
            <a:ext cx="785818" cy="2199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Yuvarlatılmış Dikdörtgen"/>
          <p:cNvSpPr/>
          <p:nvPr/>
        </p:nvSpPr>
        <p:spPr>
          <a:xfrm>
            <a:off x="3071802" y="5000636"/>
            <a:ext cx="2643206"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Diğer yöntemlere ve söz dizimlerine ek slaytlarda değiniliyor.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ox(in)">
                                      <p:cBhvr>
                                        <p:cTn id="7" dur="500"/>
                                        <p:tgtEl>
                                          <p:spTgt spid="3">
                                            <p:txEl>
                                              <p:pRg st="4" end="4"/>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ox(in)">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Yuvarlatılmış Dikdörtgen"/>
          <p:cNvSpPr/>
          <p:nvPr/>
        </p:nvSpPr>
        <p:spPr>
          <a:xfrm>
            <a:off x="5357818" y="0"/>
            <a:ext cx="3643338" cy="6072206"/>
          </a:xfrm>
          <a:prstGeom prst="roundRect">
            <a:avLst>
              <a:gd name="adj" fmla="val 851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a:t>İpucu</a:t>
            </a:r>
          </a:p>
          <a:p>
            <a:pPr algn="ctr"/>
            <a:endParaRPr lang="tr-TR" dirty="0"/>
          </a:p>
          <a:p>
            <a:pPr algn="ctr"/>
            <a:endParaRPr lang="tr-TR" dirty="0"/>
          </a:p>
          <a:p>
            <a:pPr algn="ctr"/>
            <a:endParaRPr lang="tr-TR" dirty="0"/>
          </a:p>
          <a:p>
            <a:pPr algn="ctr"/>
            <a:endParaRPr lang="tr-TR" dirty="0"/>
          </a:p>
          <a:p>
            <a:pPr algn="ctr"/>
            <a:endParaRPr lang="tr-TR" dirty="0"/>
          </a:p>
          <a:p>
            <a:pPr algn="ctr"/>
            <a:endParaRPr lang="tr-TR" dirty="0"/>
          </a:p>
          <a:p>
            <a:pPr algn="ctr"/>
            <a:endParaRPr lang="tr-TR" dirty="0"/>
          </a:p>
          <a:p>
            <a:pPr algn="ctr"/>
            <a:endParaRPr lang="tr-TR" dirty="0"/>
          </a:p>
          <a:p>
            <a:pPr algn="ctr"/>
            <a:endParaRPr lang="tr-TR" dirty="0"/>
          </a:p>
          <a:p>
            <a:pPr algn="ctr"/>
            <a:endParaRPr lang="tr-TR" dirty="0"/>
          </a:p>
          <a:p>
            <a:pPr algn="ctr"/>
            <a:endParaRPr lang="tr-TR" dirty="0"/>
          </a:p>
          <a:p>
            <a:pPr algn="ctr"/>
            <a:endParaRPr lang="tr-TR" dirty="0"/>
          </a:p>
          <a:p>
            <a:pPr algn="ctr"/>
            <a:endParaRPr lang="tr-TR" dirty="0"/>
          </a:p>
          <a:p>
            <a:pPr algn="ctr"/>
            <a:endParaRPr lang="tr-TR" dirty="0"/>
          </a:p>
          <a:p>
            <a:pPr algn="ctr"/>
            <a:endParaRPr lang="tr-TR" dirty="0"/>
          </a:p>
          <a:p>
            <a:pPr algn="ctr"/>
            <a:endParaRPr lang="tr-TR" dirty="0"/>
          </a:p>
          <a:p>
            <a:pPr algn="ctr"/>
            <a:endParaRPr lang="tr-TR" dirty="0"/>
          </a:p>
          <a:p>
            <a:pPr algn="ctr"/>
            <a:endParaRPr lang="tr-TR" dirty="0"/>
          </a:p>
          <a:p>
            <a:pPr algn="ctr"/>
            <a:endParaRPr lang="tr-TR" dirty="0"/>
          </a:p>
          <a:p>
            <a:pPr algn="ctr"/>
            <a:endParaRPr lang="tr-TR" dirty="0"/>
          </a:p>
          <a:p>
            <a:pPr algn="ctr"/>
            <a:endParaRPr lang="tr-TR" dirty="0"/>
          </a:p>
        </p:txBody>
      </p:sp>
      <p:sp>
        <p:nvSpPr>
          <p:cNvPr id="2" name="1 Başlık"/>
          <p:cNvSpPr>
            <a:spLocks noGrp="1"/>
          </p:cNvSpPr>
          <p:nvPr>
            <p:ph type="title"/>
          </p:nvPr>
        </p:nvSpPr>
        <p:spPr/>
        <p:txBody>
          <a:bodyPr>
            <a:normAutofit/>
          </a:bodyPr>
          <a:lstStyle/>
          <a:p>
            <a:r>
              <a:rPr lang="tr-TR" dirty="0"/>
              <a:t>Kod Yazmalı Alıştırma</a:t>
            </a:r>
          </a:p>
        </p:txBody>
      </p:sp>
      <p:sp>
        <p:nvSpPr>
          <p:cNvPr id="3" name="2 İçerik Yer Tutucusu"/>
          <p:cNvSpPr>
            <a:spLocks noGrp="1"/>
          </p:cNvSpPr>
          <p:nvPr>
            <p:ph sz="quarter" idx="1"/>
          </p:nvPr>
        </p:nvSpPr>
        <p:spPr>
          <a:xfrm>
            <a:off x="457200" y="1219200"/>
            <a:ext cx="5114932" cy="4937760"/>
          </a:xfrm>
        </p:spPr>
        <p:txBody>
          <a:bodyPr>
            <a:normAutofit/>
          </a:bodyPr>
          <a:lstStyle/>
          <a:p>
            <a:r>
              <a:rPr lang="tr-TR" sz="2400" dirty="0"/>
              <a:t>Basitçe bir yapı tanımlayın.</a:t>
            </a:r>
          </a:p>
          <a:p>
            <a:r>
              <a:rPr lang="tr-TR" sz="2400" dirty="0"/>
              <a:t>İçinde bir tane isim değişkeni olsun.</a:t>
            </a:r>
          </a:p>
          <a:p>
            <a:r>
              <a:rPr lang="tr-TR" sz="2400" dirty="0" err="1"/>
              <a:t>main’de</a:t>
            </a:r>
            <a:r>
              <a:rPr lang="tr-TR" sz="2400" dirty="0"/>
              <a:t> bu yapı türünden bir değişken tanımlayın.</a:t>
            </a:r>
          </a:p>
          <a:p>
            <a:r>
              <a:rPr lang="tr-TR" sz="2400" dirty="0"/>
              <a:t>Bu değişkenin “isim” değerine kendi isminizi </a:t>
            </a:r>
            <a:r>
              <a:rPr lang="tr-TR" sz="2400" dirty="0" err="1"/>
              <a:t>strcpy</a:t>
            </a:r>
            <a:r>
              <a:rPr lang="tr-TR" sz="2400" dirty="0"/>
              <a:t> ile verin.</a:t>
            </a:r>
          </a:p>
          <a:p>
            <a:r>
              <a:rPr lang="tr-TR" sz="2400" dirty="0"/>
              <a:t>Ekrana yazdırın.</a:t>
            </a:r>
          </a:p>
        </p:txBody>
      </p:sp>
      <p:pic>
        <p:nvPicPr>
          <p:cNvPr id="4" name="3 Resim" descr="salem-writing-omg-mlkshk-.-com.gif"/>
          <p:cNvPicPr>
            <a:picLocks noChangeAspect="1"/>
          </p:cNvPicPr>
          <p:nvPr/>
        </p:nvPicPr>
        <p:blipFill>
          <a:blip r:embed="rId2"/>
          <a:stretch>
            <a:fillRect/>
          </a:stretch>
        </p:blipFill>
        <p:spPr>
          <a:xfrm>
            <a:off x="2643174" y="4286256"/>
            <a:ext cx="2880000" cy="1837440"/>
          </a:xfrm>
          <a:prstGeom prst="rect">
            <a:avLst/>
          </a:prstGeom>
          <a:ln>
            <a:noFill/>
          </a:ln>
          <a:effectLst>
            <a:softEdge rad="112500"/>
          </a:effectLst>
        </p:spPr>
      </p:pic>
      <p:pic>
        <p:nvPicPr>
          <p:cNvPr id="5" name="4 Resim" descr="soru.jpg"/>
          <p:cNvPicPr>
            <a:picLocks noChangeAspect="1"/>
          </p:cNvPicPr>
          <p:nvPr/>
        </p:nvPicPr>
        <p:blipFill>
          <a:blip r:embed="rId3"/>
          <a:stretch>
            <a:fillRect/>
          </a:stretch>
        </p:blipFill>
        <p:spPr>
          <a:xfrm>
            <a:off x="785786" y="4357694"/>
            <a:ext cx="1767840" cy="1328928"/>
          </a:xfrm>
          <a:prstGeom prst="rect">
            <a:avLst/>
          </a:prstGeom>
        </p:spPr>
      </p:pic>
      <p:sp>
        <p:nvSpPr>
          <p:cNvPr id="6" name="2 İçerik Yer Tutucusu"/>
          <p:cNvSpPr txBox="1">
            <a:spLocks/>
          </p:cNvSpPr>
          <p:nvPr/>
        </p:nvSpPr>
        <p:spPr>
          <a:xfrm>
            <a:off x="5500694" y="357166"/>
            <a:ext cx="3643306" cy="5937892"/>
          </a:xfrm>
          <a:prstGeom prst="rect">
            <a:avLst/>
          </a:prstGeom>
        </p:spPr>
        <p:txBody>
          <a:bodyPr vert="horz">
            <a:normAutofit fontScale="70000" lnSpcReduction="2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2600" b="0" i="0" u="none" strike="noStrike" kern="1200" cap="none" spc="0" normalizeH="0" baseline="0" noProof="0" dirty="0">
                <a:ln>
                  <a:noFill/>
                </a:ln>
                <a:solidFill>
                  <a:srgbClr val="002060"/>
                </a:solidFill>
                <a:effectLst/>
                <a:uLnTx/>
                <a:uFillTx/>
                <a:latin typeface="+mn-lt"/>
                <a:ea typeface="+mn-ea"/>
                <a:cs typeface="+mn-cs"/>
              </a:rPr>
              <a:t>// Yapı kullanımı</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2600" b="0" i="0" u="none" strike="noStrike" kern="1200" cap="none" spc="0" normalizeH="0" baseline="0" noProof="0" dirty="0">
                <a:ln>
                  <a:noFill/>
                </a:ln>
                <a:solidFill>
                  <a:srgbClr val="002060"/>
                </a:solidFill>
                <a:effectLst/>
                <a:uLnTx/>
                <a:uFillTx/>
                <a:latin typeface="+mn-lt"/>
                <a:ea typeface="+mn-ea"/>
                <a:cs typeface="+mn-cs"/>
              </a:rPr>
              <a:t>#</a:t>
            </a:r>
            <a:r>
              <a:rPr kumimoji="0" lang="tr-TR" sz="2600" b="0" i="0" u="none" strike="noStrike" kern="1200" cap="none" spc="0" normalizeH="0" baseline="0" noProof="0" dirty="0" err="1">
                <a:ln>
                  <a:noFill/>
                </a:ln>
                <a:solidFill>
                  <a:srgbClr val="002060"/>
                </a:solidFill>
                <a:effectLst/>
                <a:uLnTx/>
                <a:uFillTx/>
                <a:latin typeface="+mn-lt"/>
                <a:ea typeface="+mn-ea"/>
                <a:cs typeface="+mn-cs"/>
              </a:rPr>
              <a:t>include</a:t>
            </a:r>
            <a:r>
              <a:rPr kumimoji="0" lang="tr-TR" sz="2600" b="0" i="0" u="none" strike="noStrike" kern="1200" cap="none" spc="0" normalizeH="0" baseline="0" noProof="0" dirty="0">
                <a:ln>
                  <a:noFill/>
                </a:ln>
                <a:solidFill>
                  <a:srgbClr val="002060"/>
                </a:solidFill>
                <a:effectLst/>
                <a:uLnTx/>
                <a:uFillTx/>
                <a:latin typeface="+mn-lt"/>
                <a:ea typeface="+mn-ea"/>
                <a:cs typeface="+mn-cs"/>
              </a:rPr>
              <a:t> &lt;</a:t>
            </a:r>
            <a:r>
              <a:rPr kumimoji="0" lang="tr-TR" sz="2600" b="0" i="0" u="none" strike="noStrike" kern="1200" cap="none" spc="0" normalizeH="0" baseline="0" noProof="0" dirty="0" err="1">
                <a:ln>
                  <a:noFill/>
                </a:ln>
                <a:solidFill>
                  <a:srgbClr val="002060"/>
                </a:solidFill>
                <a:effectLst/>
                <a:uLnTx/>
                <a:uFillTx/>
                <a:latin typeface="+mn-lt"/>
                <a:ea typeface="+mn-ea"/>
                <a:cs typeface="+mn-cs"/>
              </a:rPr>
              <a:t>stdio</a:t>
            </a:r>
            <a:r>
              <a:rPr kumimoji="0" lang="tr-TR" sz="2600" b="0" i="0" u="none" strike="noStrike" kern="1200" cap="none" spc="0" normalizeH="0" baseline="0" noProof="0" dirty="0">
                <a:ln>
                  <a:noFill/>
                </a:ln>
                <a:solidFill>
                  <a:srgbClr val="002060"/>
                </a:solidFill>
                <a:effectLst/>
                <a:uLnTx/>
                <a:uFillTx/>
                <a:latin typeface="+mn-lt"/>
                <a:ea typeface="+mn-ea"/>
                <a:cs typeface="+mn-cs"/>
              </a:rPr>
              <a:t>.h&gt;</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tr-TR" sz="2600" b="0" i="0" u="none" strike="noStrike" kern="1200" cap="none" spc="0" normalizeH="0" baseline="0" noProof="0" dirty="0">
              <a:ln>
                <a:noFill/>
              </a:ln>
              <a:solidFill>
                <a:srgbClr val="002060"/>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2600" b="0" i="0" u="none" strike="noStrike" kern="1200" cap="none" spc="0" normalizeH="0" baseline="0" noProof="0" dirty="0" err="1">
                <a:ln>
                  <a:noFill/>
                </a:ln>
                <a:solidFill>
                  <a:srgbClr val="7030A0"/>
                </a:solidFill>
                <a:effectLst/>
                <a:uLnTx/>
                <a:uFillTx/>
                <a:latin typeface="+mn-lt"/>
                <a:ea typeface="+mn-ea"/>
                <a:cs typeface="+mn-cs"/>
              </a:rPr>
              <a:t>typedef</a:t>
            </a:r>
            <a:r>
              <a:rPr kumimoji="0" lang="tr-TR" sz="2600" b="0" i="0" u="none" strike="noStrike" kern="1200" cap="none" spc="0" normalizeH="0" baseline="0" noProof="0" dirty="0">
                <a:ln>
                  <a:noFill/>
                </a:ln>
                <a:solidFill>
                  <a:srgbClr val="7030A0"/>
                </a:solidFill>
                <a:effectLst/>
                <a:uLnTx/>
                <a:uFillTx/>
                <a:latin typeface="+mn-lt"/>
                <a:ea typeface="+mn-ea"/>
                <a:cs typeface="+mn-cs"/>
              </a:rPr>
              <a:t> </a:t>
            </a:r>
            <a:r>
              <a:rPr kumimoji="0" lang="tr-TR" sz="2600" b="0" i="0" u="none" strike="noStrike" kern="1200" cap="none" spc="0" normalizeH="0" baseline="0" noProof="0" dirty="0" err="1">
                <a:ln>
                  <a:noFill/>
                </a:ln>
                <a:solidFill>
                  <a:srgbClr val="7030A0"/>
                </a:solidFill>
                <a:effectLst/>
                <a:uLnTx/>
                <a:uFillTx/>
                <a:latin typeface="+mn-lt"/>
                <a:ea typeface="+mn-ea"/>
                <a:cs typeface="+mn-cs"/>
              </a:rPr>
              <a:t>struct</a:t>
            </a:r>
            <a:r>
              <a:rPr kumimoji="0" lang="tr-TR" sz="2600" b="0" i="0" u="none" strike="noStrike" kern="1200" cap="none" spc="0" normalizeH="0" baseline="0" noProof="0" dirty="0">
                <a:ln>
                  <a:noFill/>
                </a:ln>
                <a:solidFill>
                  <a:srgbClr val="7030A0"/>
                </a:solidFill>
                <a:effectLst/>
                <a:uLnTx/>
                <a:uFillTx/>
                <a:latin typeface="+mn-lt"/>
                <a:ea typeface="+mn-ea"/>
                <a:cs typeface="+mn-cs"/>
              </a:rPr>
              <a:t> </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2600" b="0" i="0" u="none" strike="noStrike" kern="1200" cap="none" spc="0" normalizeH="0" baseline="0" noProof="0" dirty="0">
                <a:ln>
                  <a:noFill/>
                </a:ln>
                <a:solidFill>
                  <a:srgbClr val="7030A0"/>
                </a:solidFill>
                <a:effectLst/>
                <a:uLnTx/>
                <a:uFillTx/>
                <a:latin typeface="+mn-lt"/>
                <a:ea typeface="+mn-ea"/>
                <a:cs typeface="+mn-cs"/>
              </a:rPr>
              <a:t>{ </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2600" b="0" i="0" u="none" strike="noStrike" kern="1200" cap="none" spc="0" normalizeH="0" baseline="0" noProof="0" dirty="0">
                <a:ln>
                  <a:noFill/>
                </a:ln>
                <a:solidFill>
                  <a:srgbClr val="7030A0"/>
                </a:solidFill>
                <a:effectLst/>
                <a:uLnTx/>
                <a:uFillTx/>
                <a:latin typeface="+mn-lt"/>
                <a:ea typeface="+mn-ea"/>
                <a:cs typeface="+mn-cs"/>
              </a:rPr>
              <a:t>	</a:t>
            </a:r>
            <a:r>
              <a:rPr kumimoji="0" lang="tr-TR" sz="2600" b="0" i="0" u="none" strike="noStrike" kern="1200" cap="none" spc="0" normalizeH="0" baseline="0" noProof="0" dirty="0" err="1">
                <a:ln>
                  <a:noFill/>
                </a:ln>
                <a:solidFill>
                  <a:srgbClr val="7030A0"/>
                </a:solidFill>
                <a:effectLst/>
                <a:uLnTx/>
                <a:uFillTx/>
                <a:latin typeface="+mn-lt"/>
                <a:ea typeface="+mn-ea"/>
                <a:cs typeface="+mn-cs"/>
              </a:rPr>
              <a:t>int</a:t>
            </a:r>
            <a:r>
              <a:rPr kumimoji="0" lang="tr-TR" sz="2600" b="0" i="0" u="none" strike="noStrike" kern="1200" cap="none" spc="0" normalizeH="0" baseline="0" noProof="0" dirty="0">
                <a:ln>
                  <a:noFill/>
                </a:ln>
                <a:solidFill>
                  <a:srgbClr val="7030A0"/>
                </a:solidFill>
                <a:effectLst/>
                <a:uLnTx/>
                <a:uFillTx/>
                <a:latin typeface="+mn-lt"/>
                <a:ea typeface="+mn-ea"/>
                <a:cs typeface="+mn-cs"/>
              </a:rPr>
              <a:t> yas; </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2600" b="0" i="0" u="none" strike="noStrike" kern="1200" cap="none" spc="0" normalizeH="0" baseline="0" noProof="0" dirty="0">
                <a:ln>
                  <a:noFill/>
                </a:ln>
                <a:solidFill>
                  <a:srgbClr val="7030A0"/>
                </a:solidFill>
                <a:effectLst/>
                <a:uLnTx/>
                <a:uFillTx/>
                <a:latin typeface="+mn-lt"/>
                <a:ea typeface="+mn-ea"/>
                <a:cs typeface="+mn-cs"/>
              </a:rPr>
              <a:t>	</a:t>
            </a:r>
            <a:r>
              <a:rPr kumimoji="0" lang="tr-TR" sz="2600" b="0" i="0" u="none" strike="noStrike" kern="1200" cap="none" spc="0" normalizeH="0" baseline="0" noProof="0" dirty="0" err="1">
                <a:ln>
                  <a:noFill/>
                </a:ln>
                <a:solidFill>
                  <a:srgbClr val="7030A0"/>
                </a:solidFill>
                <a:effectLst/>
                <a:uLnTx/>
                <a:uFillTx/>
                <a:latin typeface="+mn-lt"/>
                <a:ea typeface="+mn-ea"/>
                <a:cs typeface="+mn-cs"/>
              </a:rPr>
              <a:t>double</a:t>
            </a:r>
            <a:r>
              <a:rPr kumimoji="0" lang="tr-TR" sz="2600" b="0" i="0" u="none" strike="noStrike" kern="1200" cap="none" spc="0" normalizeH="0" baseline="0" noProof="0" dirty="0">
                <a:ln>
                  <a:noFill/>
                </a:ln>
                <a:solidFill>
                  <a:srgbClr val="7030A0"/>
                </a:solidFill>
                <a:effectLst/>
                <a:uLnTx/>
                <a:uFillTx/>
                <a:latin typeface="+mn-lt"/>
                <a:ea typeface="+mn-ea"/>
                <a:cs typeface="+mn-cs"/>
              </a:rPr>
              <a:t> kilo;</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2600" b="0" i="0" u="none" strike="noStrike" kern="1200" cap="none" spc="0" normalizeH="0" baseline="0" noProof="0" dirty="0">
                <a:ln>
                  <a:noFill/>
                </a:ln>
                <a:solidFill>
                  <a:srgbClr val="7030A0"/>
                </a:solidFill>
                <a:effectLst/>
                <a:uLnTx/>
                <a:uFillTx/>
                <a:latin typeface="+mn-lt"/>
                <a:ea typeface="+mn-ea"/>
                <a:cs typeface="+mn-cs"/>
              </a:rPr>
              <a:t>} kimlik;</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2100" b="0" i="0" u="none" strike="noStrike" kern="1200" cap="none" spc="0" normalizeH="0" baseline="0" noProof="0" dirty="0">
                <a:ln>
                  <a:noFill/>
                </a:ln>
                <a:solidFill>
                  <a:srgbClr val="002060"/>
                </a:solidFill>
                <a:effectLst/>
                <a:uLnTx/>
                <a:uFillTx/>
                <a:latin typeface="+mn-lt"/>
                <a:ea typeface="+mn-ea"/>
                <a:cs typeface="+mn-cs"/>
              </a:rPr>
              <a:t>/*kimlik diye, </a:t>
            </a:r>
            <a:r>
              <a:rPr kumimoji="0" lang="tr-TR" sz="2100" b="1" i="0" u="none" strike="noStrike" kern="1200" cap="none" spc="0" normalizeH="0" baseline="0" noProof="0" dirty="0" err="1">
                <a:ln>
                  <a:noFill/>
                </a:ln>
                <a:solidFill>
                  <a:srgbClr val="002060"/>
                </a:solidFill>
                <a:effectLst/>
                <a:uLnTx/>
                <a:uFillTx/>
                <a:latin typeface="+mn-lt"/>
                <a:ea typeface="+mn-ea"/>
                <a:cs typeface="+mn-cs"/>
              </a:rPr>
              <a:t>int</a:t>
            </a:r>
            <a:r>
              <a:rPr kumimoji="0" lang="tr-TR" sz="2100" b="1" i="0" u="none" strike="noStrike" kern="1200" cap="none" spc="0" normalizeH="0" baseline="0" noProof="0" dirty="0">
                <a:ln>
                  <a:noFill/>
                </a:ln>
                <a:solidFill>
                  <a:srgbClr val="002060"/>
                </a:solidFill>
                <a:effectLst/>
                <a:uLnTx/>
                <a:uFillTx/>
                <a:latin typeface="+mn-lt"/>
                <a:ea typeface="+mn-ea"/>
                <a:cs typeface="+mn-cs"/>
              </a:rPr>
              <a:t> gibi, </a:t>
            </a:r>
            <a:r>
              <a:rPr kumimoji="0" lang="tr-TR" sz="2100" b="1" i="0" u="none" strike="noStrike" kern="1200" cap="none" spc="0" normalizeH="0" baseline="0" noProof="0" dirty="0" err="1">
                <a:ln>
                  <a:noFill/>
                </a:ln>
                <a:solidFill>
                  <a:srgbClr val="002060"/>
                </a:solidFill>
                <a:effectLst/>
                <a:uLnTx/>
                <a:uFillTx/>
                <a:latin typeface="+mn-lt"/>
                <a:ea typeface="+mn-ea"/>
                <a:cs typeface="+mn-cs"/>
              </a:rPr>
              <a:t>double</a:t>
            </a:r>
            <a:r>
              <a:rPr kumimoji="0" lang="tr-TR" sz="2100" b="1" i="0" u="none" strike="noStrike" kern="1200" cap="none" spc="0" normalizeH="0" baseline="0" noProof="0" dirty="0">
                <a:ln>
                  <a:noFill/>
                </a:ln>
                <a:solidFill>
                  <a:srgbClr val="002060"/>
                </a:solidFill>
                <a:effectLst/>
                <a:uLnTx/>
                <a:uFillTx/>
                <a:latin typeface="+mn-lt"/>
                <a:ea typeface="+mn-ea"/>
                <a:cs typeface="+mn-cs"/>
              </a:rPr>
              <a:t> </a:t>
            </a:r>
            <a:r>
              <a:rPr kumimoji="0" lang="tr-TR" sz="2100" b="0" i="0" u="none" strike="noStrike" kern="1200" cap="none" spc="0" normalizeH="0" baseline="0" noProof="0" dirty="0">
                <a:ln>
                  <a:noFill/>
                </a:ln>
                <a:solidFill>
                  <a:srgbClr val="002060"/>
                </a:solidFill>
                <a:effectLst/>
                <a:uLnTx/>
                <a:uFillTx/>
                <a:latin typeface="+mn-lt"/>
                <a:ea typeface="+mn-ea"/>
                <a:cs typeface="+mn-cs"/>
              </a:rPr>
              <a:t>gibi yeni bir veri türü tanımlandı.*/</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endParaRPr kumimoji="0" lang="tr-TR" sz="2600" b="0" i="0" u="none" strike="noStrike" kern="1200" cap="none" spc="0" normalizeH="0" baseline="0" noProof="0" dirty="0">
              <a:ln>
                <a:noFill/>
              </a:ln>
              <a:solidFill>
                <a:srgbClr val="002060"/>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2600" b="0" i="0" u="none" strike="noStrike" kern="1200" cap="none" spc="0" normalizeH="0" baseline="0" noProof="0" dirty="0" err="1">
                <a:ln>
                  <a:noFill/>
                </a:ln>
                <a:solidFill>
                  <a:srgbClr val="002060"/>
                </a:solidFill>
                <a:effectLst/>
                <a:uLnTx/>
                <a:uFillTx/>
                <a:latin typeface="+mn-lt"/>
                <a:ea typeface="+mn-ea"/>
                <a:cs typeface="+mn-cs"/>
              </a:rPr>
              <a:t>int</a:t>
            </a:r>
            <a:r>
              <a:rPr kumimoji="0" lang="tr-TR" sz="2600" b="0" i="0" u="none" strike="noStrike" kern="1200" cap="none" spc="0" normalizeH="0" baseline="0" noProof="0" dirty="0">
                <a:ln>
                  <a:noFill/>
                </a:ln>
                <a:solidFill>
                  <a:srgbClr val="002060"/>
                </a:solidFill>
                <a:effectLst/>
                <a:uLnTx/>
                <a:uFillTx/>
                <a:latin typeface="+mn-lt"/>
                <a:ea typeface="+mn-ea"/>
                <a:cs typeface="+mn-cs"/>
              </a:rPr>
              <a:t> </a:t>
            </a:r>
            <a:r>
              <a:rPr kumimoji="0" lang="tr-TR" sz="2600" b="0" i="0" u="none" strike="noStrike" kern="1200" cap="none" spc="0" normalizeH="0" baseline="0" noProof="0" dirty="0" err="1">
                <a:ln>
                  <a:noFill/>
                </a:ln>
                <a:solidFill>
                  <a:srgbClr val="002060"/>
                </a:solidFill>
                <a:effectLst/>
                <a:uLnTx/>
                <a:uFillTx/>
                <a:latin typeface="+mn-lt"/>
                <a:ea typeface="+mn-ea"/>
                <a:cs typeface="+mn-cs"/>
              </a:rPr>
              <a:t>main</a:t>
            </a:r>
            <a:r>
              <a:rPr kumimoji="0" lang="tr-TR" sz="2600" b="0" i="0" u="none" strike="noStrike" kern="1200" cap="none" spc="0" normalizeH="0" baseline="0" noProof="0" dirty="0">
                <a:ln>
                  <a:noFill/>
                </a:ln>
                <a:solidFill>
                  <a:srgbClr val="002060"/>
                </a:solidFill>
                <a:effectLst/>
                <a:uLnTx/>
                <a:uFillTx/>
                <a:latin typeface="+mn-lt"/>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2600" b="0" i="0" u="none" strike="noStrike" kern="1200" cap="none" spc="0" normalizeH="0" baseline="0" noProof="0" dirty="0">
                <a:ln>
                  <a:noFill/>
                </a:ln>
                <a:solidFill>
                  <a:srgbClr val="002060"/>
                </a:solidFill>
                <a:effectLst/>
                <a:uLnTx/>
                <a:uFillTx/>
                <a:latin typeface="+mn-lt"/>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2600" b="0" i="0" u="none" strike="noStrike" kern="1200" cap="none" spc="0" normalizeH="0" baseline="0" noProof="0" dirty="0">
                <a:ln>
                  <a:noFill/>
                </a:ln>
                <a:solidFill>
                  <a:srgbClr val="002060"/>
                </a:solidFill>
                <a:effectLst/>
                <a:uLnTx/>
                <a:uFillTx/>
                <a:latin typeface="+mn-lt"/>
                <a:ea typeface="+mn-ea"/>
                <a:cs typeface="+mn-cs"/>
              </a:rPr>
              <a:t>	kimlik Can; </a:t>
            </a:r>
            <a:r>
              <a:rPr kumimoji="0" lang="tr-TR" sz="2100" b="0" i="0" u="none" strike="noStrike" kern="1200" cap="none" spc="0" normalizeH="0" baseline="0" noProof="0" dirty="0">
                <a:ln>
                  <a:noFill/>
                </a:ln>
                <a:solidFill>
                  <a:srgbClr val="002060"/>
                </a:solidFill>
                <a:effectLst/>
                <a:uLnTx/>
                <a:uFillTx/>
                <a:latin typeface="+mn-lt"/>
                <a:ea typeface="+mn-ea"/>
                <a:cs typeface="+mn-cs"/>
              </a:rPr>
              <a:t>/* </a:t>
            </a:r>
            <a:r>
              <a:rPr kumimoji="0" lang="tr-TR" sz="2100" b="0" i="0" u="none" strike="noStrike" kern="1200" cap="none" spc="0" normalizeH="0" baseline="0" noProof="0" dirty="0" err="1">
                <a:ln>
                  <a:noFill/>
                </a:ln>
                <a:solidFill>
                  <a:srgbClr val="002060"/>
                </a:solidFill>
                <a:effectLst/>
                <a:uLnTx/>
                <a:uFillTx/>
                <a:latin typeface="+mn-lt"/>
                <a:ea typeface="+mn-ea"/>
                <a:cs typeface="+mn-cs"/>
              </a:rPr>
              <a:t>sözdizim</a:t>
            </a:r>
            <a:r>
              <a:rPr kumimoji="0" lang="tr-TR" sz="2100" b="0" i="0" u="none" strike="noStrike" kern="1200" cap="none" spc="0" normalizeH="0" baseline="0" noProof="0" dirty="0">
                <a:ln>
                  <a:noFill/>
                </a:ln>
                <a:solidFill>
                  <a:srgbClr val="002060"/>
                </a:solidFill>
                <a:effectLst/>
                <a:uLnTx/>
                <a:uFillTx/>
                <a:latin typeface="+mn-lt"/>
                <a:ea typeface="+mn-ea"/>
                <a:cs typeface="+mn-cs"/>
              </a:rPr>
              <a:t> açısından </a:t>
            </a:r>
            <a:r>
              <a:rPr kumimoji="0" lang="tr-TR" sz="2100" b="0" i="0" u="none" strike="noStrike" kern="1200" cap="none" spc="0" normalizeH="0" baseline="0" noProof="0" dirty="0" err="1">
                <a:ln>
                  <a:noFill/>
                </a:ln>
                <a:solidFill>
                  <a:srgbClr val="002060"/>
                </a:solidFill>
                <a:effectLst/>
                <a:uLnTx/>
                <a:uFillTx/>
                <a:latin typeface="+mn-lt"/>
                <a:ea typeface="+mn-ea"/>
                <a:cs typeface="+mn-cs"/>
              </a:rPr>
              <a:t>int</a:t>
            </a:r>
            <a:r>
              <a:rPr kumimoji="0" lang="tr-TR" sz="2100" b="0" i="0" u="none" strike="noStrike" kern="1200" cap="none" spc="0" normalizeH="0" baseline="0" noProof="0" dirty="0">
                <a:ln>
                  <a:noFill/>
                </a:ln>
                <a:solidFill>
                  <a:srgbClr val="002060"/>
                </a:solidFill>
                <a:effectLst/>
                <a:uLnTx/>
                <a:uFillTx/>
                <a:latin typeface="+mn-lt"/>
                <a:ea typeface="+mn-ea"/>
                <a:cs typeface="+mn-cs"/>
              </a:rPr>
              <a:t> a; yazmışız gibi*/</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2600" b="0" i="0" u="none" strike="noStrike" kern="1200" cap="none" spc="0" normalizeH="0" baseline="0" noProof="0" dirty="0">
                <a:ln>
                  <a:noFill/>
                </a:ln>
                <a:solidFill>
                  <a:srgbClr val="002060"/>
                </a:solidFill>
                <a:effectLst/>
                <a:uLnTx/>
                <a:uFillTx/>
                <a:latin typeface="+mn-lt"/>
                <a:ea typeface="+mn-ea"/>
                <a:cs typeface="+mn-cs"/>
              </a:rPr>
              <a:t>	Can.yas=23; </a:t>
            </a:r>
            <a:r>
              <a:rPr kumimoji="0" lang="tr-TR" sz="2100" b="0" i="0" u="none" strike="noStrike" kern="1200" cap="none" spc="0" normalizeH="0" baseline="0" noProof="0" dirty="0">
                <a:ln>
                  <a:noFill/>
                </a:ln>
                <a:solidFill>
                  <a:srgbClr val="002060"/>
                </a:solidFill>
                <a:effectLst/>
                <a:uLnTx/>
                <a:uFillTx/>
                <a:latin typeface="+mn-lt"/>
                <a:ea typeface="+mn-ea"/>
                <a:cs typeface="+mn-cs"/>
              </a:rPr>
              <a:t>/* değer ataması nokta operatörü ile.*/</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2600" b="0" i="0" u="none" strike="noStrike" kern="1200" cap="none" spc="0" normalizeH="0" baseline="0" noProof="0" dirty="0">
                <a:ln>
                  <a:noFill/>
                </a:ln>
                <a:solidFill>
                  <a:srgbClr val="002060"/>
                </a:solidFill>
                <a:effectLst/>
                <a:uLnTx/>
                <a:uFillTx/>
                <a:latin typeface="+mn-lt"/>
                <a:ea typeface="+mn-ea"/>
                <a:cs typeface="+mn-cs"/>
              </a:rPr>
              <a:t>	Can.kilo=58.3;</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2600" b="0" i="0" u="none" strike="noStrike" kern="1200" cap="none" spc="0" normalizeH="0" baseline="0" noProof="0" dirty="0">
                <a:ln>
                  <a:noFill/>
                </a:ln>
                <a:solidFill>
                  <a:srgbClr val="002060"/>
                </a:solidFill>
                <a:effectLst/>
                <a:uLnTx/>
                <a:uFillTx/>
                <a:latin typeface="+mn-lt"/>
                <a:ea typeface="+mn-ea"/>
                <a:cs typeface="+mn-cs"/>
              </a:rPr>
              <a:t>	</a:t>
            </a:r>
            <a:r>
              <a:rPr kumimoji="0" lang="tr-TR" sz="2600" b="0" i="0" u="none" strike="noStrike" kern="1200" cap="none" spc="0" normalizeH="0" baseline="0" noProof="0" dirty="0" err="1">
                <a:ln>
                  <a:noFill/>
                </a:ln>
                <a:solidFill>
                  <a:srgbClr val="002060"/>
                </a:solidFill>
                <a:effectLst/>
                <a:uLnTx/>
                <a:uFillTx/>
                <a:latin typeface="+mn-lt"/>
                <a:ea typeface="+mn-ea"/>
                <a:cs typeface="+mn-cs"/>
              </a:rPr>
              <a:t>printf</a:t>
            </a:r>
            <a:r>
              <a:rPr kumimoji="0" lang="tr-TR" sz="2600" b="0" i="0" u="none" strike="noStrike" kern="1200" cap="none" spc="0" normalizeH="0" baseline="0" noProof="0" dirty="0">
                <a:ln>
                  <a:noFill/>
                </a:ln>
                <a:solidFill>
                  <a:srgbClr val="002060"/>
                </a:solidFill>
                <a:effectLst/>
                <a:uLnTx/>
                <a:uFillTx/>
                <a:latin typeface="+mn-lt"/>
                <a:ea typeface="+mn-ea"/>
                <a:cs typeface="+mn-cs"/>
              </a:rPr>
              <a:t>("%d %</a:t>
            </a:r>
            <a:r>
              <a:rPr kumimoji="0" lang="tr-TR" sz="2600" b="0" i="0" u="none" strike="noStrike" kern="1200" cap="none" spc="0" normalizeH="0" baseline="0" noProof="0" dirty="0" err="1">
                <a:ln>
                  <a:noFill/>
                </a:ln>
                <a:solidFill>
                  <a:srgbClr val="002060"/>
                </a:solidFill>
                <a:effectLst/>
                <a:uLnTx/>
                <a:uFillTx/>
                <a:latin typeface="+mn-lt"/>
                <a:ea typeface="+mn-ea"/>
                <a:cs typeface="+mn-cs"/>
              </a:rPr>
              <a:t>lf</a:t>
            </a:r>
            <a:r>
              <a:rPr kumimoji="0" lang="tr-TR" sz="2600" b="0" i="0" u="none" strike="noStrike" kern="1200" cap="none" spc="0" normalizeH="0" baseline="0" noProof="0" dirty="0">
                <a:ln>
                  <a:noFill/>
                </a:ln>
                <a:solidFill>
                  <a:srgbClr val="002060"/>
                </a:solidFill>
                <a:effectLst/>
                <a:uLnTx/>
                <a:uFillTx/>
                <a:latin typeface="+mn-lt"/>
                <a:ea typeface="+mn-ea"/>
                <a:cs typeface="+mn-cs"/>
              </a:rPr>
              <a:t>", Can.yas, Can.kilo);</a:t>
            </a:r>
            <a:r>
              <a:rPr kumimoji="0" lang="tr-TR" sz="2600" b="0" i="0" u="none" strike="noStrike" kern="1200" cap="none" spc="0" normalizeH="0" baseline="0" noProof="0" dirty="0" err="1">
                <a:ln>
                  <a:noFill/>
                </a:ln>
                <a:solidFill>
                  <a:srgbClr val="002060"/>
                </a:solidFill>
                <a:effectLst/>
                <a:uLnTx/>
                <a:uFillTx/>
                <a:latin typeface="+mn-lt"/>
                <a:ea typeface="+mn-ea"/>
                <a:cs typeface="+mn-cs"/>
              </a:rPr>
              <a:t>return</a:t>
            </a:r>
            <a:r>
              <a:rPr kumimoji="0" lang="tr-TR" sz="2600" b="0" i="0" u="none" strike="noStrike" kern="1200" cap="none" spc="0" normalizeH="0" baseline="0" noProof="0" dirty="0">
                <a:ln>
                  <a:noFill/>
                </a:ln>
                <a:solidFill>
                  <a:srgbClr val="002060"/>
                </a:solidFill>
                <a:effectLst/>
                <a:uLnTx/>
                <a:uFillTx/>
                <a:latin typeface="+mn-lt"/>
                <a:ea typeface="+mn-ea"/>
                <a:cs typeface="+mn-cs"/>
              </a:rPr>
              <a:t> 0;</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tr-TR" sz="2600" b="0" i="0" u="none" strike="noStrike" kern="1200" cap="none" spc="0" normalizeH="0" baseline="0" noProof="0" dirty="0">
                <a:ln>
                  <a:noFill/>
                </a:ln>
                <a:solidFill>
                  <a:srgbClr val="002060"/>
                </a:solidFill>
                <a:effectLst/>
                <a:uLnTx/>
                <a:uFillTx/>
                <a:latin typeface="+mn-lt"/>
                <a:ea typeface="+mn-ea"/>
                <a:cs typeface="+mn-cs"/>
              </a:rPr>
              <a:t>}</a:t>
            </a:r>
          </a:p>
        </p:txBody>
      </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Bilgisayarlarınızı açınız</a:t>
            </a:r>
            <a:br>
              <a:rPr lang="tr-TR" dirty="0"/>
            </a:br>
            <a:r>
              <a:rPr lang="tr-TR" dirty="0"/>
              <a:t>Birlikte kod yazma zamanı…</a:t>
            </a:r>
          </a:p>
        </p:txBody>
      </p:sp>
      <p:sp>
        <p:nvSpPr>
          <p:cNvPr id="3" name="2 İçerik Yer Tutucusu"/>
          <p:cNvSpPr>
            <a:spLocks noGrp="1"/>
          </p:cNvSpPr>
          <p:nvPr>
            <p:ph sz="quarter" idx="1"/>
          </p:nvPr>
        </p:nvSpPr>
        <p:spPr/>
        <p:txBody>
          <a:bodyPr/>
          <a:lstStyle/>
          <a:p>
            <a:r>
              <a:rPr lang="tr-TR" i="1" dirty="0">
                <a:solidFill>
                  <a:srgbClr val="7030A0"/>
                </a:solidFill>
              </a:rPr>
              <a:t>futbolcu</a:t>
            </a:r>
            <a:r>
              <a:rPr lang="tr-TR" dirty="0"/>
              <a:t> isimli bir yapı tanımlayın…</a:t>
            </a:r>
          </a:p>
          <a:p>
            <a:pPr lvl="1"/>
            <a:r>
              <a:rPr lang="tr-TR" dirty="0"/>
              <a:t>Bu yapının içine </a:t>
            </a:r>
            <a:r>
              <a:rPr lang="tr-TR" i="1" dirty="0">
                <a:solidFill>
                  <a:srgbClr val="7030A0"/>
                </a:solidFill>
              </a:rPr>
              <a:t>boy, kilo,isim</a:t>
            </a:r>
            <a:r>
              <a:rPr lang="tr-TR" dirty="0"/>
              <a:t>… yerleştirin.</a:t>
            </a:r>
          </a:p>
          <a:p>
            <a:pPr lvl="1"/>
            <a:r>
              <a:rPr lang="tr-TR" dirty="0"/>
              <a:t>Kadro açıp içine 11 futbolculu bir dizi yerleştirin.</a:t>
            </a:r>
          </a:p>
          <a:p>
            <a:pPr>
              <a:buNone/>
            </a:pPr>
            <a:endParaRPr lang="tr-TR" dirty="0"/>
          </a:p>
        </p:txBody>
      </p:sp>
      <p:pic>
        <p:nvPicPr>
          <p:cNvPr id="5" name="Picture 2" descr="Image result for football"/>
          <p:cNvPicPr>
            <a:picLocks noChangeAspect="1" noChangeArrowheads="1"/>
          </p:cNvPicPr>
          <p:nvPr/>
        </p:nvPicPr>
        <p:blipFill>
          <a:blip r:embed="rId2"/>
          <a:srcRect/>
          <a:stretch>
            <a:fillRect/>
          </a:stretch>
        </p:blipFill>
        <p:spPr bwMode="auto">
          <a:xfrm>
            <a:off x="1357290" y="3000372"/>
            <a:ext cx="3515042" cy="247650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 name="Resim 4">
            <a:extLst>
              <a:ext uri="{FF2B5EF4-FFF2-40B4-BE49-F238E27FC236}">
                <a16:creationId xmlns:a16="http://schemas.microsoft.com/office/drawing/2014/main" xmlns="" id="{ED44B02B-8F68-4CCB-8CDA-9AD0B4163D2E}"/>
              </a:ext>
            </a:extLst>
          </p:cNvPr>
          <p:cNvPicPr>
            <a:picLocks noChangeAspect="1"/>
          </p:cNvPicPr>
          <p:nvPr/>
        </p:nvPicPr>
        <p:blipFill>
          <a:blip r:embed="rId3" cstate="print"/>
          <a:stretch>
            <a:fillRect/>
          </a:stretch>
        </p:blipFill>
        <p:spPr>
          <a:xfrm>
            <a:off x="6286512" y="4324946"/>
            <a:ext cx="2533054" cy="2533054"/>
          </a:xfrm>
          <a:prstGeom prst="rect">
            <a:avLst/>
          </a:prstGeom>
        </p:spPr>
      </p:pic>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Resim" descr="http _mashable.com_wp-content_uploads_2012_09_QWERTY.jpg"/>
          <p:cNvPicPr>
            <a:picLocks noChangeAspect="1"/>
          </p:cNvPicPr>
          <p:nvPr/>
        </p:nvPicPr>
        <p:blipFill>
          <a:blip r:embed="rId2">
            <a:lum bright="80000" contrast="-70000"/>
          </a:blip>
          <a:stretch>
            <a:fillRect/>
          </a:stretch>
        </p:blipFill>
        <p:spPr>
          <a:xfrm>
            <a:off x="323880" y="1166834"/>
            <a:ext cx="8534400" cy="5334000"/>
          </a:xfrm>
          <a:prstGeom prst="rect">
            <a:avLst/>
          </a:prstGeom>
        </p:spPr>
      </p:pic>
      <p:sp>
        <p:nvSpPr>
          <p:cNvPr id="2" name="1 Başlık"/>
          <p:cNvSpPr>
            <a:spLocks noGrp="1"/>
          </p:cNvSpPr>
          <p:nvPr>
            <p:ph type="title"/>
          </p:nvPr>
        </p:nvSpPr>
        <p:spPr/>
        <p:txBody>
          <a:bodyPr/>
          <a:lstStyle/>
          <a:p>
            <a:r>
              <a:rPr lang="tr-TR" dirty="0"/>
              <a:t>Bunu biliyor musunuz? Q klavye</a:t>
            </a:r>
          </a:p>
        </p:txBody>
      </p:sp>
      <p:sp>
        <p:nvSpPr>
          <p:cNvPr id="3" name="2 İçerik Yer Tutucusu"/>
          <p:cNvSpPr>
            <a:spLocks noGrp="1"/>
          </p:cNvSpPr>
          <p:nvPr>
            <p:ph sz="quarter" idx="1"/>
          </p:nvPr>
        </p:nvSpPr>
        <p:spPr>
          <a:xfrm>
            <a:off x="428596" y="1357298"/>
            <a:ext cx="8215370" cy="4937760"/>
          </a:xfrm>
        </p:spPr>
        <p:txBody>
          <a:bodyPr>
            <a:normAutofit/>
          </a:bodyPr>
          <a:lstStyle/>
          <a:p>
            <a:r>
              <a:rPr lang="tr-TR" sz="2800" dirty="0"/>
              <a:t>Q klavye </a:t>
            </a:r>
          </a:p>
          <a:p>
            <a:pPr>
              <a:buNone/>
            </a:pPr>
            <a:r>
              <a:rPr lang="tr-TR" sz="5400" dirty="0">
                <a:solidFill>
                  <a:srgbClr val="0070C0"/>
                </a:solidFill>
              </a:rPr>
              <a:t>		1</a:t>
            </a:r>
            <a:r>
              <a:rPr lang="tr-TR" sz="5400" dirty="0">
                <a:solidFill>
                  <a:srgbClr val="C00000"/>
                </a:solidFill>
              </a:rPr>
              <a:t>8</a:t>
            </a:r>
            <a:r>
              <a:rPr lang="tr-TR" sz="5400" dirty="0">
                <a:solidFill>
                  <a:srgbClr val="FF0000"/>
                </a:solidFill>
              </a:rPr>
              <a:t>6</a:t>
            </a:r>
            <a:r>
              <a:rPr lang="tr-TR" sz="5400" dirty="0">
                <a:solidFill>
                  <a:srgbClr val="002060"/>
                </a:solidFill>
              </a:rPr>
              <a:t>8</a:t>
            </a:r>
          </a:p>
          <a:p>
            <a:pPr>
              <a:buNone/>
            </a:pPr>
            <a:r>
              <a:rPr lang="tr-TR" sz="2800" dirty="0"/>
              <a:t>	yılında icat edilmiştir.</a:t>
            </a:r>
          </a:p>
        </p:txBody>
      </p:sp>
      <p:sp>
        <p:nvSpPr>
          <p:cNvPr id="8" name="7 Yuvarlatılmış Dikdörtgen"/>
          <p:cNvSpPr/>
          <p:nvPr/>
        </p:nvSpPr>
        <p:spPr>
          <a:xfrm>
            <a:off x="500034" y="3286124"/>
            <a:ext cx="5214974" cy="14287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600" dirty="0"/>
              <a:t>Söylentiye göre </a:t>
            </a:r>
            <a:r>
              <a:rPr lang="tr-TR" sz="1600" dirty="0" err="1"/>
              <a:t>Sholes</a:t>
            </a:r>
            <a:r>
              <a:rPr lang="tr-TR" sz="1600" dirty="0"/>
              <a:t>, o günkü klavyelerde bitişik harflere </a:t>
            </a:r>
            <a:r>
              <a:rPr lang="tr-TR" sz="1600" dirty="0" err="1"/>
              <a:t>ardarda</a:t>
            </a:r>
            <a:r>
              <a:rPr lang="tr-TR" sz="1600" dirty="0"/>
              <a:t> basıldığında  sıkışıklık olduğu için sık kullanılan harfleri özellikle birbirinden uzağa koymuştur. Yani söylenti doğruysa, Q klavye hızlı yazmayı önlemek üzere tasarlanmıştır </a:t>
            </a:r>
            <a:r>
              <a:rPr lang="tr-TR" sz="1600" dirty="0">
                <a:sym typeface="Wingdings" pitchFamily="2" charset="2"/>
              </a:rPr>
              <a:t></a:t>
            </a:r>
            <a:endParaRPr lang="tr-TR" sz="1600" dirty="0"/>
          </a:p>
        </p:txBody>
      </p:sp>
      <p:pic>
        <p:nvPicPr>
          <p:cNvPr id="9" name="8 Resim" descr="christopher-sholes-american-inventor-photo-researchers.jpg"/>
          <p:cNvPicPr>
            <a:picLocks noChangeAspect="1"/>
          </p:cNvPicPr>
          <p:nvPr/>
        </p:nvPicPr>
        <p:blipFill>
          <a:blip r:embed="rId3"/>
          <a:stretch>
            <a:fillRect/>
          </a:stretch>
        </p:blipFill>
        <p:spPr>
          <a:xfrm>
            <a:off x="6643702" y="1357298"/>
            <a:ext cx="1953768" cy="2743200"/>
          </a:xfrm>
          <a:prstGeom prst="ellipse">
            <a:avLst/>
          </a:prstGeom>
          <a:ln>
            <a:noFill/>
          </a:ln>
          <a:effectLst>
            <a:softEdge rad="112500"/>
          </a:effectLst>
        </p:spPr>
      </p:pic>
      <p:sp>
        <p:nvSpPr>
          <p:cNvPr id="10" name="9 Dikdörtgen"/>
          <p:cNvSpPr/>
          <p:nvPr/>
        </p:nvSpPr>
        <p:spPr>
          <a:xfrm>
            <a:off x="6572264" y="4143380"/>
            <a:ext cx="2071702" cy="642942"/>
          </a:xfrm>
          <a:prstGeom prst="rect">
            <a:avLst/>
          </a:prstGeom>
        </p:spPr>
        <p:txBody>
          <a:bodyPr wrap="square">
            <a:spAutoFit/>
          </a:bodyPr>
          <a:lstStyle/>
          <a:p>
            <a:pPr algn="ctr"/>
            <a:r>
              <a:rPr lang="tr-TR" b="1" dirty="0" err="1"/>
              <a:t>Christopher</a:t>
            </a:r>
            <a:r>
              <a:rPr lang="tr-TR" b="1" dirty="0"/>
              <a:t> </a:t>
            </a:r>
            <a:r>
              <a:rPr lang="tr-TR" b="1" dirty="0" err="1"/>
              <a:t>Latham</a:t>
            </a:r>
            <a:r>
              <a:rPr lang="tr-TR" b="1" dirty="0"/>
              <a:t> </a:t>
            </a:r>
            <a:r>
              <a:rPr lang="tr-TR" b="1" dirty="0" err="1"/>
              <a:t>Sholes</a:t>
            </a:r>
            <a:endParaRPr lang="tr-TR" b="1" dirty="0"/>
          </a:p>
        </p:txBody>
      </p:sp>
      <p:sp>
        <p:nvSpPr>
          <p:cNvPr id="13" name="12 Metin kutusu"/>
          <p:cNvSpPr txBox="1"/>
          <p:nvPr/>
        </p:nvSpPr>
        <p:spPr>
          <a:xfrm>
            <a:off x="3000364" y="5072074"/>
            <a:ext cx="5357850" cy="1191816"/>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sz="1600" i="1" dirty="0"/>
              <a:t>19.</a:t>
            </a:r>
            <a:r>
              <a:rPr lang="tr-TR" sz="1600" i="1" dirty="0" err="1"/>
              <a:t>yy’ın</a:t>
            </a:r>
            <a:r>
              <a:rPr lang="tr-TR" sz="1600" i="1" dirty="0"/>
              <a:t> şartlarına göre yapılmış bir tasarımın bugün kullanılmaya devam edilmesi alışkanlıklardan vazgeçmenin zorluğuna güzel bir örnek olabilir. (Klavyede  yazarken eliniz ağrıdığında hatırlayınız </a:t>
            </a:r>
            <a:r>
              <a:rPr lang="tr-TR" sz="1600" i="1" dirty="0">
                <a:sym typeface="Wingdings" pitchFamily="2" charset="2"/>
              </a:rPr>
              <a:t> )</a:t>
            </a:r>
            <a:endParaRPr lang="tr-TR" sz="1600" i="1" dirty="0"/>
          </a:p>
        </p:txBody>
      </p:sp>
      <p:sp>
        <p:nvSpPr>
          <p:cNvPr id="14" name="13 Köşeleri Yuvarlanmış Dikdörtgen Belirtme Çizgisi"/>
          <p:cNvSpPr/>
          <p:nvPr/>
        </p:nvSpPr>
        <p:spPr>
          <a:xfrm>
            <a:off x="4000496" y="1428736"/>
            <a:ext cx="2214578" cy="1500198"/>
          </a:xfrm>
          <a:prstGeom prst="wedgeRoundRectCallout">
            <a:avLst>
              <a:gd name="adj1" fmla="val 66255"/>
              <a:gd name="adj2" fmla="val 3255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t>O kadar olmuş mu…</a:t>
            </a:r>
          </a:p>
          <a:p>
            <a:pPr algn="ctr"/>
            <a:r>
              <a:rPr lang="tr-TR" dirty="0"/>
              <a:t>Zaman ne çabuk geçiyor, daha dün gibi…</a:t>
            </a:r>
          </a:p>
        </p:txBody>
      </p:sp>
      <p:pic>
        <p:nvPicPr>
          <p:cNvPr id="15" name="14 Resim" descr="k811-gallery.png"/>
          <p:cNvPicPr>
            <a:picLocks noChangeAspect="1"/>
          </p:cNvPicPr>
          <p:nvPr/>
        </p:nvPicPr>
        <p:blipFill>
          <a:blip r:embed="rId4"/>
          <a:stretch>
            <a:fillRect/>
          </a:stretch>
        </p:blipFill>
        <p:spPr>
          <a:xfrm>
            <a:off x="214282" y="4500570"/>
            <a:ext cx="2571736" cy="2208853"/>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Anlayamadığınız yerleri bizlere sorunuz.</a:t>
            </a:r>
          </a:p>
        </p:txBody>
      </p:sp>
      <p:sp>
        <p:nvSpPr>
          <p:cNvPr id="3" name="2 İçerik Yer Tutucusu"/>
          <p:cNvSpPr>
            <a:spLocks noGrp="1"/>
          </p:cNvSpPr>
          <p:nvPr>
            <p:ph sz="quarter" idx="1"/>
          </p:nvPr>
        </p:nvSpPr>
        <p:spPr/>
        <p:txBody>
          <a:bodyPr>
            <a:normAutofit/>
          </a:bodyPr>
          <a:lstStyle/>
          <a:p>
            <a:pPr algn="ctr"/>
            <a:r>
              <a:rPr lang="tr-TR" sz="8000" dirty="0"/>
              <a:t>5.ders sonu</a:t>
            </a:r>
          </a:p>
        </p:txBody>
      </p:sp>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Resim" descr="s-l1000.jpg"/>
          <p:cNvPicPr>
            <a:picLocks noChangeAspect="1"/>
          </p:cNvPicPr>
          <p:nvPr/>
        </p:nvPicPr>
        <p:blipFill>
          <a:blip r:embed="rId2" cstate="print">
            <a:clrChange>
              <a:clrFrom>
                <a:srgbClr val="FFFFFF"/>
              </a:clrFrom>
              <a:clrTo>
                <a:srgbClr val="FFFFFF">
                  <a:alpha val="0"/>
                </a:srgbClr>
              </a:clrTo>
            </a:clrChange>
          </a:blip>
          <a:srcRect b="12413"/>
          <a:stretch>
            <a:fillRect/>
          </a:stretch>
        </p:blipFill>
        <p:spPr>
          <a:xfrm>
            <a:off x="1428728" y="3857628"/>
            <a:ext cx="3429024" cy="2500330"/>
          </a:xfrm>
          <a:prstGeom prst="rect">
            <a:avLst/>
          </a:prstGeom>
        </p:spPr>
      </p:pic>
      <p:pic>
        <p:nvPicPr>
          <p:cNvPr id="5" name="4 Resim" descr="hawthorne-sophia.jpg"/>
          <p:cNvPicPr>
            <a:picLocks noChangeAspect="1"/>
          </p:cNvPicPr>
          <p:nvPr/>
        </p:nvPicPr>
        <p:blipFill>
          <a:blip r:embed="rId3">
            <a:clrChange>
              <a:clrFrom>
                <a:srgbClr val="FFFFFF"/>
              </a:clrFrom>
              <a:clrTo>
                <a:srgbClr val="FFFFFF">
                  <a:alpha val="0"/>
                </a:srgbClr>
              </a:clrTo>
            </a:clrChange>
          </a:blip>
          <a:stretch>
            <a:fillRect/>
          </a:stretch>
        </p:blipFill>
        <p:spPr>
          <a:xfrm>
            <a:off x="4643406" y="2428868"/>
            <a:ext cx="4500594" cy="3656733"/>
          </a:xfrm>
          <a:prstGeom prst="rect">
            <a:avLst/>
          </a:prstGeom>
        </p:spPr>
      </p:pic>
      <p:sp>
        <p:nvSpPr>
          <p:cNvPr id="2" name="1 Başlık"/>
          <p:cNvSpPr>
            <a:spLocks noGrp="1"/>
          </p:cNvSpPr>
          <p:nvPr>
            <p:ph type="title"/>
          </p:nvPr>
        </p:nvSpPr>
        <p:spPr/>
        <p:txBody>
          <a:bodyPr/>
          <a:lstStyle/>
          <a:p>
            <a:r>
              <a:rPr lang="tr-TR" dirty="0"/>
              <a:t>Programcının Hayatı</a:t>
            </a:r>
          </a:p>
        </p:txBody>
      </p:sp>
      <p:sp>
        <p:nvSpPr>
          <p:cNvPr id="3" name="2 İçerik Yer Tutucusu"/>
          <p:cNvSpPr>
            <a:spLocks noGrp="1"/>
          </p:cNvSpPr>
          <p:nvPr>
            <p:ph sz="quarter" idx="1"/>
          </p:nvPr>
        </p:nvSpPr>
        <p:spPr>
          <a:xfrm>
            <a:off x="500034" y="1785926"/>
            <a:ext cx="6686568" cy="2857520"/>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tr-TR" sz="1600" i="1" dirty="0">
                <a:solidFill>
                  <a:srgbClr val="FF0000"/>
                </a:solidFill>
              </a:rPr>
              <a:t>Bu akşam, kocam tuhaf davrandı. Akşam yemeği için bir restoranda buluşalım demiştik. Geldiğinde suratı asıktı. Bütün gün arkadaşlarla alışverişteydik, biraz da geç kalınca ona bozuldu sandım, ama o hiçbir şey demedi. Yemekte pek sohbet etmedi, ben de sakin bir yere gidelim de konuşalım dedim, tamam dedi.  Sıkıntının ne olduğunu sordum, seninle ilgili değil dedi, endişelenecek bir şey yokmuş. Eve giderken, onu sevdiğimi söyledim. Biraz gülümsedi ve arabayı sürmeye devam etti. Neden böyle yaptığını anlayamıyorum. Neden “Ben de seni seviyorum” demedi? Eve geldiğimizde onu tamamen kaybettim, benle birlikte hiç vakit geçirmek istemiyor gibiydi. Oracıkta oturdu ve televizyon seyretti.  Mesafeli duruyor ve ben konuşurken boş boş bakıyordu… Neden böyle oluyor?</a:t>
            </a:r>
          </a:p>
        </p:txBody>
      </p:sp>
      <p:sp>
        <p:nvSpPr>
          <p:cNvPr id="6" name="5 Dikdörtgen"/>
          <p:cNvSpPr/>
          <p:nvPr/>
        </p:nvSpPr>
        <p:spPr>
          <a:xfrm>
            <a:off x="500034" y="1357298"/>
            <a:ext cx="1648208" cy="369332"/>
          </a:xfrm>
          <a:prstGeom prst="rect">
            <a:avLst/>
          </a:prstGeom>
        </p:spPr>
        <p:txBody>
          <a:bodyPr wrap="none">
            <a:spAutoFit/>
          </a:bodyPr>
          <a:lstStyle/>
          <a:p>
            <a:r>
              <a:rPr lang="tr-TR" b="1" i="1" dirty="0">
                <a:solidFill>
                  <a:srgbClr val="FF0000"/>
                </a:solidFill>
              </a:rPr>
              <a:t>Eşinin günlüğü:</a:t>
            </a:r>
          </a:p>
        </p:txBody>
      </p:sp>
      <p:grpSp>
        <p:nvGrpSpPr>
          <p:cNvPr id="8" name="7 Grup"/>
          <p:cNvGrpSpPr/>
          <p:nvPr/>
        </p:nvGrpSpPr>
        <p:grpSpPr>
          <a:xfrm>
            <a:off x="2928926" y="5286388"/>
            <a:ext cx="5214974" cy="852478"/>
            <a:chOff x="4000496" y="5286388"/>
            <a:chExt cx="4714908" cy="852478"/>
          </a:xfrm>
        </p:grpSpPr>
        <p:sp>
          <p:nvSpPr>
            <p:cNvPr id="4" name="2 İçerik Yer Tutucusu"/>
            <p:cNvSpPr txBox="1">
              <a:spLocks/>
            </p:cNvSpPr>
            <p:nvPr/>
          </p:nvSpPr>
          <p:spPr>
            <a:xfrm>
              <a:off x="4286248" y="5643578"/>
              <a:ext cx="4429156" cy="495288"/>
            </a:xfrm>
            <a:prstGeom prst="rect">
              <a:avLst/>
            </a:prstGeom>
          </p:spPr>
          <p:style>
            <a:lnRef idx="2">
              <a:schemeClr val="accent1"/>
            </a:lnRef>
            <a:fillRef idx="1">
              <a:schemeClr val="lt1"/>
            </a:fillRef>
            <a:effectRef idx="0">
              <a:schemeClr val="accent1"/>
            </a:effectRef>
            <a:fontRef idx="minor">
              <a:schemeClr val="dk1"/>
            </a:fontRef>
          </p:style>
          <p:txBody>
            <a:bodyPr vert="horz">
              <a:normAutofit fontScale="85000" lnSpcReduction="10000"/>
            </a:bodyPr>
            <a:lstStyle/>
            <a:p>
              <a:pPr marL="274320" lvl="0" indent="-274320">
                <a:spcBef>
                  <a:spcPts val="600"/>
                </a:spcBef>
                <a:buClr>
                  <a:schemeClr val="accent1"/>
                </a:buClr>
                <a:buSzPct val="76000"/>
                <a:defRPr/>
              </a:pPr>
              <a:r>
                <a:rPr lang="tr-TR" i="1" dirty="0">
                  <a:solidFill>
                    <a:srgbClr val="002060"/>
                  </a:solidFill>
                </a:rPr>
                <a:t>Kafayı yiyeceğim.Dosyadan değeri niye eksik çekiyor bu kod! </a:t>
              </a:r>
            </a:p>
          </p:txBody>
        </p:sp>
        <p:sp>
          <p:nvSpPr>
            <p:cNvPr id="7" name="6 Dikdörtgen"/>
            <p:cNvSpPr/>
            <p:nvPr/>
          </p:nvSpPr>
          <p:spPr>
            <a:xfrm>
              <a:off x="4000496" y="5286388"/>
              <a:ext cx="2091616" cy="369332"/>
            </a:xfrm>
            <a:prstGeom prst="rect">
              <a:avLst/>
            </a:prstGeom>
          </p:spPr>
          <p:txBody>
            <a:bodyPr wrap="none">
              <a:spAutoFit/>
            </a:bodyPr>
            <a:lstStyle/>
            <a:p>
              <a:pPr marL="274320" lvl="0" indent="-274320">
                <a:spcBef>
                  <a:spcPts val="600"/>
                </a:spcBef>
                <a:buClr>
                  <a:schemeClr val="accent1"/>
                </a:buClr>
                <a:buSzPct val="76000"/>
                <a:defRPr/>
              </a:pPr>
              <a:r>
                <a:rPr lang="tr-TR" b="1" i="1" dirty="0">
                  <a:solidFill>
                    <a:srgbClr val="002060"/>
                  </a:solidFill>
                </a:rPr>
                <a:t>Programcının günlüğü</a:t>
              </a:r>
            </a:p>
          </p:txBody>
        </p:sp>
      </p:grpSp>
      <p:grpSp>
        <p:nvGrpSpPr>
          <p:cNvPr id="13" name="12 Grup"/>
          <p:cNvGrpSpPr/>
          <p:nvPr/>
        </p:nvGrpSpPr>
        <p:grpSpPr>
          <a:xfrm>
            <a:off x="5286380" y="773652"/>
            <a:ext cx="3238501" cy="1155150"/>
            <a:chOff x="5286380" y="987966"/>
            <a:chExt cx="3238501" cy="1155150"/>
          </a:xfrm>
        </p:grpSpPr>
        <p:sp>
          <p:nvSpPr>
            <p:cNvPr id="10" name="9 Metin kutusu"/>
            <p:cNvSpPr txBox="1"/>
            <p:nvPr/>
          </p:nvSpPr>
          <p:spPr>
            <a:xfrm>
              <a:off x="5286380" y="987966"/>
              <a:ext cx="2143140" cy="369332"/>
            </a:xfrm>
            <a:prstGeom prst="rect">
              <a:avLst/>
            </a:prstGeom>
            <a:noFill/>
          </p:spPr>
          <p:txBody>
            <a:bodyPr wrap="square" rtlCol="0">
              <a:spAutoFit/>
            </a:bodyPr>
            <a:lstStyle/>
            <a:p>
              <a:r>
                <a:rPr lang="tr-TR" b="1" i="1" dirty="0">
                  <a:solidFill>
                    <a:srgbClr val="C00000"/>
                  </a:solidFill>
                </a:rPr>
                <a:t>Teknenin günlüğü:</a:t>
              </a:r>
            </a:p>
          </p:txBody>
        </p:sp>
        <p:pic>
          <p:nvPicPr>
            <p:cNvPr id="11" name="10 Resim" descr="guletyat-GORA.jpg"/>
            <p:cNvPicPr>
              <a:picLocks noChangeAspect="1"/>
            </p:cNvPicPr>
            <p:nvPr/>
          </p:nvPicPr>
          <p:blipFill>
            <a:blip r:embed="rId4" cstate="print"/>
            <a:stretch>
              <a:fillRect/>
            </a:stretch>
          </p:blipFill>
          <p:spPr>
            <a:xfrm>
              <a:off x="7429520" y="1413437"/>
              <a:ext cx="1095361" cy="729679"/>
            </a:xfrm>
            <a:prstGeom prst="rect">
              <a:avLst/>
            </a:prstGeom>
          </p:spPr>
        </p:pic>
        <p:sp>
          <p:nvSpPr>
            <p:cNvPr id="12" name="11 Metin kutusu"/>
            <p:cNvSpPr txBox="1"/>
            <p:nvPr/>
          </p:nvSpPr>
          <p:spPr>
            <a:xfrm>
              <a:off x="7215206" y="1018744"/>
              <a:ext cx="1075807" cy="33855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sz="1600" i="1" dirty="0">
                  <a:solidFill>
                    <a:srgbClr val="C00000"/>
                  </a:solidFill>
                </a:rPr>
                <a:t>5500 Euro </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Bilgisayarlarınızı açınız</a:t>
            </a:r>
            <a:br>
              <a:rPr lang="tr-TR" dirty="0"/>
            </a:br>
            <a:r>
              <a:rPr lang="tr-TR" dirty="0"/>
              <a:t>Birlikte kod yazma zamanı…</a:t>
            </a:r>
          </a:p>
        </p:txBody>
      </p:sp>
      <p:sp>
        <p:nvSpPr>
          <p:cNvPr id="3" name="2 İçerik Yer Tutucusu"/>
          <p:cNvSpPr>
            <a:spLocks noGrp="1"/>
          </p:cNvSpPr>
          <p:nvPr>
            <p:ph sz="quarter" idx="1"/>
          </p:nvPr>
        </p:nvSpPr>
        <p:spPr/>
        <p:txBody>
          <a:bodyPr/>
          <a:lstStyle/>
          <a:p>
            <a:r>
              <a:rPr lang="tr-TR" i="1" dirty="0">
                <a:solidFill>
                  <a:srgbClr val="7030A0"/>
                </a:solidFill>
              </a:rPr>
              <a:t>futbolcu</a:t>
            </a:r>
            <a:r>
              <a:rPr lang="tr-TR" dirty="0"/>
              <a:t> isimli bir yapı tanımlayın…</a:t>
            </a:r>
          </a:p>
          <a:p>
            <a:pPr lvl="1"/>
            <a:r>
              <a:rPr lang="tr-TR" dirty="0"/>
              <a:t>Bu yapının içine </a:t>
            </a:r>
            <a:r>
              <a:rPr lang="tr-TR" i="1" dirty="0">
                <a:solidFill>
                  <a:srgbClr val="7030A0"/>
                </a:solidFill>
              </a:rPr>
              <a:t>boy, kilo,isim</a:t>
            </a:r>
            <a:r>
              <a:rPr lang="tr-TR" dirty="0"/>
              <a:t>… yerleştirin.</a:t>
            </a:r>
          </a:p>
          <a:p>
            <a:pPr lvl="1"/>
            <a:r>
              <a:rPr lang="tr-TR" dirty="0"/>
              <a:t>Kadro açıp içine 11 futbolculu bir dizi yerleştirin.</a:t>
            </a:r>
          </a:p>
          <a:p>
            <a:pPr>
              <a:buNone/>
            </a:pPr>
            <a:endParaRPr lang="tr-TR" dirty="0"/>
          </a:p>
        </p:txBody>
      </p:sp>
      <p:pic>
        <p:nvPicPr>
          <p:cNvPr id="5" name="Picture 2" descr="Image result for football"/>
          <p:cNvPicPr>
            <a:picLocks noChangeAspect="1" noChangeArrowheads="1"/>
          </p:cNvPicPr>
          <p:nvPr/>
        </p:nvPicPr>
        <p:blipFill>
          <a:blip r:embed="rId2"/>
          <a:srcRect/>
          <a:stretch>
            <a:fillRect/>
          </a:stretch>
        </p:blipFill>
        <p:spPr bwMode="auto">
          <a:xfrm>
            <a:off x="1357290" y="3000372"/>
            <a:ext cx="3515042" cy="247650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 name="Resim 4">
            <a:extLst>
              <a:ext uri="{FF2B5EF4-FFF2-40B4-BE49-F238E27FC236}">
                <a16:creationId xmlns:a16="http://schemas.microsoft.com/office/drawing/2014/main" xmlns="" id="{ED44B02B-8F68-4CCB-8CDA-9AD0B4163D2E}"/>
              </a:ext>
            </a:extLst>
          </p:cNvPr>
          <p:cNvPicPr>
            <a:picLocks noChangeAspect="1"/>
          </p:cNvPicPr>
          <p:nvPr/>
        </p:nvPicPr>
        <p:blipFill>
          <a:blip r:embed="rId3" cstate="print"/>
          <a:stretch>
            <a:fillRect/>
          </a:stretch>
        </p:blipFill>
        <p:spPr>
          <a:xfrm>
            <a:off x="6286512" y="4324946"/>
            <a:ext cx="2533054" cy="2533054"/>
          </a:xfrm>
          <a:prstGeom prst="rect">
            <a:avLst/>
          </a:prstGeom>
        </p:spPr>
      </p:pic>
    </p:spTree>
    <p:extLst>
      <p:ext uri="{BB962C8B-B14F-4D97-AF65-F5344CB8AC3E}">
        <p14:creationId xmlns:p14="http://schemas.microsoft.com/office/powerpoint/2010/main" xmlns="" val="3077111051"/>
      </p:ext>
    </p:extLst>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a:t>Oyun ödevinin ÖNEMİ</a:t>
            </a:r>
          </a:p>
        </p:txBody>
      </p:sp>
      <p:sp>
        <p:nvSpPr>
          <p:cNvPr id="5" name="4 İçerik Yer Tutucusu"/>
          <p:cNvSpPr>
            <a:spLocks noGrp="1"/>
          </p:cNvSpPr>
          <p:nvPr>
            <p:ph sz="quarter" idx="1"/>
          </p:nvPr>
        </p:nvSpPr>
        <p:spPr/>
        <p:txBody>
          <a:bodyPr/>
          <a:lstStyle/>
          <a:p>
            <a:r>
              <a:rPr lang="tr-TR" dirty="0"/>
              <a:t>Güz 2018 döneminden AA almayı seçmemiş bir öğrenci… </a:t>
            </a:r>
          </a:p>
          <a:p>
            <a:r>
              <a:rPr lang="tr-TR" dirty="0"/>
              <a:t>Sınav notları 73/35/70 – Harf notu CB</a:t>
            </a:r>
          </a:p>
          <a:p>
            <a:endParaRPr lang="tr-TR" dirty="0"/>
          </a:p>
          <a:p>
            <a:endParaRPr lang="tr-TR" dirty="0"/>
          </a:p>
        </p:txBody>
      </p:sp>
      <p:pic>
        <p:nvPicPr>
          <p:cNvPr id="1028" name="Picture 4"/>
          <p:cNvPicPr>
            <a:picLocks noChangeAspect="1" noChangeArrowheads="1"/>
          </p:cNvPicPr>
          <p:nvPr/>
        </p:nvPicPr>
        <p:blipFill>
          <a:blip r:embed="rId2">
            <a:lum contrast="40000"/>
          </a:blip>
          <a:srcRect/>
          <a:stretch>
            <a:fillRect/>
          </a:stretch>
        </p:blipFill>
        <p:spPr bwMode="auto">
          <a:xfrm>
            <a:off x="357158" y="2285992"/>
            <a:ext cx="7358114" cy="1268065"/>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lum contrast="40000"/>
          </a:blip>
          <a:stretch>
            <a:fillRect/>
          </a:stretch>
        </p:blipFill>
        <p:spPr bwMode="auto">
          <a:xfrm>
            <a:off x="1000100" y="3786190"/>
            <a:ext cx="7215238" cy="1709924"/>
          </a:xfrm>
          <a:prstGeom prst="rect">
            <a:avLst/>
          </a:prstGeom>
          <a:noFill/>
          <a:ln>
            <a:noFill/>
          </a:ln>
        </p:spPr>
      </p:pic>
      <p:sp>
        <p:nvSpPr>
          <p:cNvPr id="6" name="5 Metin kutusu"/>
          <p:cNvSpPr txBox="1"/>
          <p:nvPr/>
        </p:nvSpPr>
        <p:spPr>
          <a:xfrm>
            <a:off x="2857488" y="3214686"/>
            <a:ext cx="485778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i="1" dirty="0"/>
              <a:t>Düzenli çalışma aksatılıyor…</a:t>
            </a:r>
          </a:p>
        </p:txBody>
      </p:sp>
      <p:sp>
        <p:nvSpPr>
          <p:cNvPr id="7" name="6 Metin kutusu"/>
          <p:cNvSpPr txBox="1"/>
          <p:nvPr/>
        </p:nvSpPr>
        <p:spPr>
          <a:xfrm>
            <a:off x="4071934" y="5429264"/>
            <a:ext cx="421484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i="1" dirty="0"/>
              <a:t>Oyun ödevi ile ara sınav </a:t>
            </a:r>
            <a:r>
              <a:rPr lang="tr-TR" i="1" dirty="0" err="1"/>
              <a:t>II'e</a:t>
            </a:r>
            <a:r>
              <a:rPr lang="tr-TR" i="1" dirty="0"/>
              <a:t> hazırlanma imkanı kullanılmıyor.</a:t>
            </a:r>
          </a:p>
        </p:txBody>
      </p:sp>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a:t>Bunu biliyor musunuz? Bir Oyun Ödevi Örneği</a:t>
            </a:r>
          </a:p>
        </p:txBody>
      </p:sp>
      <p:pic>
        <p:nvPicPr>
          <p:cNvPr id="1027" name="Picture 3"/>
          <p:cNvPicPr>
            <a:picLocks noChangeAspect="1" noChangeArrowheads="1"/>
          </p:cNvPicPr>
          <p:nvPr/>
        </p:nvPicPr>
        <p:blipFill>
          <a:blip r:embed="rId2"/>
          <a:srcRect/>
          <a:stretch>
            <a:fillRect/>
          </a:stretch>
        </p:blipFill>
        <p:spPr bwMode="auto">
          <a:xfrm>
            <a:off x="357158" y="1785926"/>
            <a:ext cx="4929222" cy="4118218"/>
          </a:xfrm>
          <a:prstGeom prst="rect">
            <a:avLst/>
          </a:prstGeom>
          <a:noFill/>
          <a:ln w="9525">
            <a:noFill/>
            <a:miter lim="800000"/>
            <a:headEnd/>
            <a:tailEnd/>
          </a:ln>
          <a:effectLst/>
        </p:spPr>
      </p:pic>
      <p:sp>
        <p:nvSpPr>
          <p:cNvPr id="6" name="5 İçerik Yer Tutucusu"/>
          <p:cNvSpPr>
            <a:spLocks noGrp="1"/>
          </p:cNvSpPr>
          <p:nvPr>
            <p:ph sz="quarter" idx="1"/>
          </p:nvPr>
        </p:nvSpPr>
        <p:spPr/>
        <p:txBody>
          <a:bodyPr>
            <a:normAutofit/>
          </a:bodyPr>
          <a:lstStyle/>
          <a:p>
            <a:r>
              <a:rPr lang="tr-TR" sz="2000" dirty="0" smtClean="0"/>
              <a:t>Geçtiğimiz dönemlerde </a:t>
            </a:r>
            <a:r>
              <a:rPr lang="tr-TR" sz="2000" dirty="0"/>
              <a:t>dersi alan bir öğrencimizin ödevi</a:t>
            </a:r>
          </a:p>
        </p:txBody>
      </p:sp>
      <p:sp>
        <p:nvSpPr>
          <p:cNvPr id="7" name="6 Yuvarlatılmış Dikdörtgen"/>
          <p:cNvSpPr/>
          <p:nvPr/>
        </p:nvSpPr>
        <p:spPr>
          <a:xfrm>
            <a:off x="5715008" y="1571612"/>
            <a:ext cx="3000396" cy="250033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buFont typeface="Arial" pitchFamily="34" charset="0"/>
              <a:buChar char="•"/>
            </a:pPr>
            <a:r>
              <a:rPr lang="tr-TR" sz="1600" dirty="0"/>
              <a:t>Kutu geri alma gibi çok güzel özellikler, eğlenceli, akıcı, üstün görsellik…</a:t>
            </a:r>
          </a:p>
          <a:p>
            <a:r>
              <a:rPr lang="tr-TR" sz="1600" dirty="0"/>
              <a:t>ANCAK</a:t>
            </a:r>
          </a:p>
          <a:p>
            <a:pPr>
              <a:buFont typeface="Arial" pitchFamily="34" charset="0"/>
              <a:buChar char="•"/>
            </a:pPr>
            <a:r>
              <a:rPr lang="tr-TR" sz="1600" dirty="0"/>
              <a:t>"hard </a:t>
            </a:r>
            <a:r>
              <a:rPr lang="tr-TR" sz="1600" dirty="0" err="1"/>
              <a:t>coding</a:t>
            </a:r>
            <a:r>
              <a:rPr lang="tr-TR" sz="1600" dirty="0"/>
              <a:t>" tarzı tek tek koordinat girme.</a:t>
            </a:r>
          </a:p>
          <a:p>
            <a:pPr>
              <a:buFont typeface="Arial" pitchFamily="34" charset="0"/>
              <a:buChar char="•"/>
            </a:pPr>
            <a:r>
              <a:rPr lang="tr-TR" sz="1600" dirty="0"/>
              <a:t>Düşük geliştirilebilirlik</a:t>
            </a:r>
          </a:p>
          <a:p>
            <a:pPr>
              <a:buFont typeface="Arial" pitchFamily="34" charset="0"/>
              <a:buChar char="•"/>
            </a:pPr>
            <a:r>
              <a:rPr lang="tr-TR" sz="1600" dirty="0"/>
              <a:t>12500 civarı karakter 600 civarı satır adedi!</a:t>
            </a:r>
          </a:p>
        </p:txBody>
      </p:sp>
      <p:sp>
        <p:nvSpPr>
          <p:cNvPr id="8" name="7 Aşağı Ok"/>
          <p:cNvSpPr/>
          <p:nvPr/>
        </p:nvSpPr>
        <p:spPr>
          <a:xfrm>
            <a:off x="6786578" y="4143380"/>
            <a:ext cx="785818"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5-Nokta Yıldız"/>
          <p:cNvSpPr/>
          <p:nvPr/>
        </p:nvSpPr>
        <p:spPr>
          <a:xfrm rot="1418959">
            <a:off x="5936842" y="4354272"/>
            <a:ext cx="2928958" cy="2000264"/>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a:t>DÖNGÜ DİZİ</a:t>
            </a:r>
          </a:p>
          <a:p>
            <a:pPr algn="ctr"/>
            <a:r>
              <a:rPr lang="tr-TR" sz="1400" dirty="0"/>
              <a:t>VE</a:t>
            </a:r>
          </a:p>
          <a:p>
            <a:pPr algn="ctr"/>
            <a:r>
              <a:rPr lang="tr-TR" sz="1400" dirty="0"/>
              <a:t>YAPI</a:t>
            </a:r>
          </a:p>
        </p:txBody>
      </p:sp>
      <p:sp>
        <p:nvSpPr>
          <p:cNvPr id="10" name="9 Yuvarlatılmış Dikdörtgen"/>
          <p:cNvSpPr/>
          <p:nvPr/>
        </p:nvSpPr>
        <p:spPr>
          <a:xfrm>
            <a:off x="285720" y="5572140"/>
            <a:ext cx="5214974"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ÖĞRENCİNİN BİLGİLERİ:</a:t>
            </a:r>
          </a:p>
          <a:p>
            <a:pPr algn="ctr"/>
            <a:r>
              <a:rPr lang="tr-TR" dirty="0"/>
              <a:t>SINAV NOTLARI: 81 / 66 / 94</a:t>
            </a:r>
            <a:br>
              <a:rPr lang="tr-TR" dirty="0"/>
            </a:br>
            <a:r>
              <a:rPr lang="tr-TR" dirty="0"/>
              <a:t>DÖNEM SONU HARF NOTU: AA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Alıştırma</a:t>
            </a:r>
            <a:endParaRPr lang="tr-TR" dirty="0"/>
          </a:p>
        </p:txBody>
      </p:sp>
      <p:sp>
        <p:nvSpPr>
          <p:cNvPr id="3" name="2 İçerik Yer Tutucusu"/>
          <p:cNvSpPr>
            <a:spLocks noGrp="1"/>
          </p:cNvSpPr>
          <p:nvPr>
            <p:ph sz="quarter" idx="1"/>
          </p:nvPr>
        </p:nvSpPr>
        <p:spPr>
          <a:xfrm>
            <a:off x="457200" y="1219200"/>
            <a:ext cx="2543164" cy="2424114"/>
          </a:xfrm>
        </p:spPr>
        <p:style>
          <a:lnRef idx="2">
            <a:schemeClr val="accent5"/>
          </a:lnRef>
          <a:fillRef idx="1">
            <a:schemeClr val="lt1"/>
          </a:fillRef>
          <a:effectRef idx="0">
            <a:schemeClr val="accent5"/>
          </a:effectRef>
          <a:fontRef idx="minor">
            <a:schemeClr val="dk1"/>
          </a:fontRef>
        </p:style>
        <p:txBody>
          <a:bodyPr>
            <a:normAutofit/>
          </a:bodyPr>
          <a:lstStyle/>
          <a:p>
            <a:pPr>
              <a:buNone/>
            </a:pPr>
            <a:r>
              <a:rPr lang="en-US" sz="1800" dirty="0"/>
              <a:t>#include &lt;</a:t>
            </a:r>
            <a:r>
              <a:rPr lang="en-US" sz="1800" dirty="0" err="1"/>
              <a:t>stdio.h</a:t>
            </a:r>
            <a:r>
              <a:rPr lang="en-US" sz="1800" dirty="0"/>
              <a:t>&gt;</a:t>
            </a:r>
          </a:p>
          <a:p>
            <a:pPr>
              <a:buNone/>
            </a:pPr>
            <a:r>
              <a:rPr lang="en-US" sz="1800" dirty="0" err="1"/>
              <a:t>typedef</a:t>
            </a:r>
            <a:r>
              <a:rPr lang="en-US" sz="1800" dirty="0"/>
              <a:t> </a:t>
            </a:r>
            <a:r>
              <a:rPr lang="en-US" sz="1800" dirty="0" err="1"/>
              <a:t>struct</a:t>
            </a:r>
            <a:r>
              <a:rPr lang="en-US" sz="1800" dirty="0"/>
              <a:t>{</a:t>
            </a:r>
          </a:p>
          <a:p>
            <a:pPr>
              <a:buNone/>
            </a:pPr>
            <a:r>
              <a:rPr lang="en-US" sz="1800" dirty="0"/>
              <a:t>	</a:t>
            </a:r>
            <a:r>
              <a:rPr lang="en-US" sz="1800" dirty="0" err="1"/>
              <a:t>int</a:t>
            </a:r>
            <a:r>
              <a:rPr lang="en-US" sz="1800" dirty="0"/>
              <a:t> </a:t>
            </a:r>
            <a:r>
              <a:rPr lang="en-US" sz="1800" dirty="0" err="1"/>
              <a:t>ciklet</a:t>
            </a:r>
            <a:r>
              <a:rPr lang="en-US" sz="1800" dirty="0"/>
              <a:t>;</a:t>
            </a:r>
          </a:p>
          <a:p>
            <a:pPr>
              <a:buNone/>
            </a:pPr>
            <a:r>
              <a:rPr lang="en-US" sz="1800" dirty="0"/>
              <a:t>	char un;</a:t>
            </a:r>
          </a:p>
          <a:p>
            <a:pPr>
              <a:buNone/>
            </a:pPr>
            <a:r>
              <a:rPr lang="en-US" sz="1800" dirty="0"/>
              <a:t>	double </a:t>
            </a:r>
            <a:r>
              <a:rPr lang="en-US" sz="1800" dirty="0" err="1"/>
              <a:t>makarna</a:t>
            </a:r>
            <a:r>
              <a:rPr lang="en-US" sz="1800" dirty="0"/>
              <a:t>;</a:t>
            </a:r>
          </a:p>
          <a:p>
            <a:pPr>
              <a:buNone/>
            </a:pPr>
            <a:r>
              <a:rPr lang="en-US" sz="1800" dirty="0"/>
              <a:t>} </a:t>
            </a:r>
            <a:r>
              <a:rPr lang="en-US" sz="1800" dirty="0" err="1"/>
              <a:t>bakkal_turu</a:t>
            </a:r>
            <a:r>
              <a:rPr lang="en-US" sz="1800" dirty="0"/>
              <a:t>;</a:t>
            </a:r>
          </a:p>
          <a:p>
            <a:endParaRPr lang="en-US" sz="1800" dirty="0"/>
          </a:p>
          <a:p>
            <a:endParaRPr lang="en-US" sz="1800" dirty="0"/>
          </a:p>
        </p:txBody>
      </p:sp>
      <p:sp>
        <p:nvSpPr>
          <p:cNvPr id="4" name="3 Dikdörtgen"/>
          <p:cNvSpPr/>
          <p:nvPr/>
        </p:nvSpPr>
        <p:spPr>
          <a:xfrm>
            <a:off x="3071802" y="428604"/>
            <a:ext cx="5643602"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dirty="0" err="1"/>
              <a:t>int</a:t>
            </a:r>
            <a:r>
              <a:rPr lang="en-US" sz="2000" dirty="0"/>
              <a:t> main()</a:t>
            </a:r>
          </a:p>
          <a:p>
            <a:r>
              <a:rPr lang="en-US" sz="2000" dirty="0"/>
              <a:t>{</a:t>
            </a:r>
          </a:p>
          <a:p>
            <a:pPr lvl="1"/>
            <a:r>
              <a:rPr lang="en-US" sz="2000" dirty="0" err="1"/>
              <a:t>bakkal_turu</a:t>
            </a:r>
            <a:r>
              <a:rPr lang="en-US" sz="2000" dirty="0"/>
              <a:t> </a:t>
            </a:r>
            <a:r>
              <a:rPr lang="tr-TR" sz="2000" dirty="0"/>
              <a:t> </a:t>
            </a:r>
            <a:r>
              <a:rPr lang="en-US" sz="2000" dirty="0" err="1"/>
              <a:t>ali_abi</a:t>
            </a:r>
            <a:r>
              <a:rPr lang="en-US" sz="2000" dirty="0"/>
              <a:t>;</a:t>
            </a:r>
          </a:p>
          <a:p>
            <a:pPr lvl="1"/>
            <a:r>
              <a:rPr lang="en-US" sz="2000" dirty="0" err="1"/>
              <a:t>ali_abi.ciklet</a:t>
            </a:r>
            <a:r>
              <a:rPr lang="en-US" sz="2000" dirty="0"/>
              <a:t>=2;</a:t>
            </a:r>
          </a:p>
          <a:p>
            <a:pPr lvl="1"/>
            <a:r>
              <a:rPr lang="en-US" sz="2000" dirty="0" err="1"/>
              <a:t>ali_abi.un</a:t>
            </a:r>
            <a:r>
              <a:rPr lang="en-US" sz="2000" dirty="0"/>
              <a:t>='a';</a:t>
            </a:r>
          </a:p>
          <a:p>
            <a:pPr lvl="1"/>
            <a:r>
              <a:rPr lang="en-US" sz="2000" dirty="0" err="1"/>
              <a:t>ali_abi.makarna</a:t>
            </a:r>
            <a:r>
              <a:rPr lang="en-US" sz="2000" dirty="0"/>
              <a:t>=3</a:t>
            </a:r>
            <a:r>
              <a:rPr lang="tr-TR" sz="2000" dirty="0"/>
              <a:t>.0</a:t>
            </a:r>
            <a:r>
              <a:rPr lang="en-US" sz="2000" dirty="0"/>
              <a:t>;</a:t>
            </a:r>
          </a:p>
          <a:p>
            <a:pPr lvl="1"/>
            <a:r>
              <a:rPr lang="en-US" sz="2000" dirty="0" err="1"/>
              <a:t>int</a:t>
            </a:r>
            <a:r>
              <a:rPr lang="en-US" sz="2000" dirty="0"/>
              <a:t> </a:t>
            </a:r>
            <a:r>
              <a:rPr lang="en-US" sz="2000" dirty="0" err="1"/>
              <a:t>i</a:t>
            </a:r>
            <a:r>
              <a:rPr lang="en-US" sz="2000" dirty="0"/>
              <a:t>;</a:t>
            </a:r>
          </a:p>
          <a:p>
            <a:pPr lvl="1"/>
            <a:r>
              <a:rPr lang="en-US" sz="2000" dirty="0"/>
              <a:t>for(</a:t>
            </a:r>
            <a:r>
              <a:rPr lang="en-US" sz="2000" dirty="0" err="1">
                <a:solidFill>
                  <a:srgbClr val="7030A0"/>
                </a:solidFill>
              </a:rPr>
              <a:t>i</a:t>
            </a:r>
            <a:r>
              <a:rPr lang="en-US" sz="2000" dirty="0">
                <a:solidFill>
                  <a:srgbClr val="7030A0"/>
                </a:solidFill>
              </a:rPr>
              <a:t>=</a:t>
            </a:r>
            <a:r>
              <a:rPr lang="en-US" sz="2000" dirty="0" err="1">
                <a:solidFill>
                  <a:srgbClr val="7030A0"/>
                </a:solidFill>
              </a:rPr>
              <a:t>ali_abi.ciklet</a:t>
            </a:r>
            <a:r>
              <a:rPr lang="en-US" sz="2000" dirty="0"/>
              <a:t>; </a:t>
            </a:r>
            <a:r>
              <a:rPr lang="en-US" sz="2000" dirty="0" err="1">
                <a:solidFill>
                  <a:srgbClr val="C00000"/>
                </a:solidFill>
              </a:rPr>
              <a:t>i</a:t>
            </a:r>
            <a:r>
              <a:rPr lang="en-US" sz="2000" dirty="0">
                <a:solidFill>
                  <a:srgbClr val="C00000"/>
                </a:solidFill>
              </a:rPr>
              <a:t>&lt;=</a:t>
            </a:r>
            <a:r>
              <a:rPr lang="tr-TR" sz="2000" dirty="0">
                <a:solidFill>
                  <a:srgbClr val="C00000"/>
                </a:solidFill>
              </a:rPr>
              <a:t>(</a:t>
            </a:r>
            <a:r>
              <a:rPr lang="tr-TR" sz="2000" dirty="0" err="1">
                <a:solidFill>
                  <a:srgbClr val="C00000"/>
                </a:solidFill>
              </a:rPr>
              <a:t>int</a:t>
            </a:r>
            <a:r>
              <a:rPr lang="tr-TR" sz="2000" dirty="0">
                <a:solidFill>
                  <a:srgbClr val="C00000"/>
                </a:solidFill>
              </a:rPr>
              <a:t>)</a:t>
            </a:r>
            <a:r>
              <a:rPr lang="en-US" sz="2000" dirty="0" err="1">
                <a:solidFill>
                  <a:srgbClr val="C00000"/>
                </a:solidFill>
              </a:rPr>
              <a:t>ali_abi.makarna</a:t>
            </a:r>
            <a:r>
              <a:rPr lang="en-US" sz="2000" dirty="0"/>
              <a:t>; </a:t>
            </a:r>
            <a:r>
              <a:rPr lang="en-US" sz="2000" dirty="0" err="1">
                <a:solidFill>
                  <a:schemeClr val="accent6">
                    <a:lumMod val="75000"/>
                  </a:schemeClr>
                </a:solidFill>
              </a:rPr>
              <a:t>i</a:t>
            </a:r>
            <a:r>
              <a:rPr lang="en-US" sz="2000" dirty="0">
                <a:solidFill>
                  <a:schemeClr val="accent6">
                    <a:lumMod val="75000"/>
                  </a:schemeClr>
                </a:solidFill>
              </a:rPr>
              <a:t>++</a:t>
            </a:r>
            <a:r>
              <a:rPr lang="en-US" sz="2000" dirty="0"/>
              <a:t>)</a:t>
            </a:r>
          </a:p>
          <a:p>
            <a:pPr lvl="1"/>
            <a:r>
              <a:rPr lang="tr-TR" sz="2000" dirty="0"/>
              <a:t>	</a:t>
            </a:r>
            <a:r>
              <a:rPr lang="en-US" sz="2000" dirty="0" err="1"/>
              <a:t>printf</a:t>
            </a:r>
            <a:r>
              <a:rPr lang="en-US" sz="2000" dirty="0"/>
              <a:t>("%c </a:t>
            </a:r>
            <a:r>
              <a:rPr lang="tr-TR" sz="2000" dirty="0"/>
              <a:t> </a:t>
            </a:r>
            <a:r>
              <a:rPr lang="en-US" sz="2000" dirty="0" err="1"/>
              <a:t>marka</a:t>
            </a:r>
            <a:r>
              <a:rPr lang="en-US" sz="2000" dirty="0"/>
              <a:t> </a:t>
            </a:r>
            <a:r>
              <a:rPr lang="tr-TR" sz="2000" dirty="0"/>
              <a:t> </a:t>
            </a:r>
            <a:r>
              <a:rPr lang="en-US" sz="2000" dirty="0"/>
              <a:t>un!\n", </a:t>
            </a:r>
            <a:r>
              <a:rPr lang="en-US" sz="2000" dirty="0" err="1"/>
              <a:t>ali_abi.un</a:t>
            </a:r>
            <a:r>
              <a:rPr lang="en-US" sz="2000" dirty="0"/>
              <a:t>);</a:t>
            </a:r>
          </a:p>
          <a:p>
            <a:pPr lvl="1"/>
            <a:r>
              <a:rPr lang="en-US" sz="2000" dirty="0" err="1"/>
              <a:t>printf</a:t>
            </a:r>
            <a:r>
              <a:rPr lang="en-US" sz="2000" dirty="0"/>
              <a:t>("</a:t>
            </a:r>
            <a:r>
              <a:rPr lang="en-US" sz="2000" dirty="0" err="1"/>
              <a:t>Bakkal</a:t>
            </a:r>
            <a:r>
              <a:rPr lang="en-US" sz="2000" dirty="0"/>
              <a:t>\\Ali!");</a:t>
            </a:r>
          </a:p>
          <a:p>
            <a:pPr lvl="1"/>
            <a:r>
              <a:rPr lang="en-US" sz="2000" dirty="0"/>
              <a:t>return 0;</a:t>
            </a:r>
          </a:p>
          <a:p>
            <a:r>
              <a:rPr lang="en-US" sz="2000" dirty="0"/>
              <a:t>}</a:t>
            </a:r>
          </a:p>
        </p:txBody>
      </p:sp>
      <p:graphicFrame>
        <p:nvGraphicFramePr>
          <p:cNvPr id="5" name="4 Tablo"/>
          <p:cNvGraphicFramePr>
            <a:graphicFrameLocks noGrp="1"/>
          </p:cNvGraphicFramePr>
          <p:nvPr/>
        </p:nvGraphicFramePr>
        <p:xfrm>
          <a:off x="4500562" y="4929198"/>
          <a:ext cx="4191010" cy="1174743"/>
        </p:xfrm>
        <a:graphic>
          <a:graphicData uri="http://schemas.openxmlformats.org/drawingml/2006/table">
            <a:tbl>
              <a:tblPr firstRow="1" bandRow="1">
                <a:tableStyleId>{5940675A-B579-460E-94D1-54222C63F5DA}</a:tableStyleId>
              </a:tblPr>
              <a:tblGrid>
                <a:gridCol w="419101">
                  <a:extLst>
                    <a:ext uri="{9D8B030D-6E8A-4147-A177-3AD203B41FA5}">
                      <a16:colId xmlns:a16="http://schemas.microsoft.com/office/drawing/2014/main" xmlns="" val="20000"/>
                    </a:ext>
                  </a:extLst>
                </a:gridCol>
                <a:gridCol w="419101">
                  <a:extLst>
                    <a:ext uri="{9D8B030D-6E8A-4147-A177-3AD203B41FA5}">
                      <a16:colId xmlns:a16="http://schemas.microsoft.com/office/drawing/2014/main" xmlns="" val="20001"/>
                    </a:ext>
                  </a:extLst>
                </a:gridCol>
                <a:gridCol w="419101">
                  <a:extLst>
                    <a:ext uri="{9D8B030D-6E8A-4147-A177-3AD203B41FA5}">
                      <a16:colId xmlns:a16="http://schemas.microsoft.com/office/drawing/2014/main" xmlns="" val="20002"/>
                    </a:ext>
                  </a:extLst>
                </a:gridCol>
                <a:gridCol w="419101">
                  <a:extLst>
                    <a:ext uri="{9D8B030D-6E8A-4147-A177-3AD203B41FA5}">
                      <a16:colId xmlns:a16="http://schemas.microsoft.com/office/drawing/2014/main" xmlns="" val="20003"/>
                    </a:ext>
                  </a:extLst>
                </a:gridCol>
                <a:gridCol w="419101">
                  <a:extLst>
                    <a:ext uri="{9D8B030D-6E8A-4147-A177-3AD203B41FA5}">
                      <a16:colId xmlns:a16="http://schemas.microsoft.com/office/drawing/2014/main" xmlns="" val="20004"/>
                    </a:ext>
                  </a:extLst>
                </a:gridCol>
                <a:gridCol w="419101">
                  <a:extLst>
                    <a:ext uri="{9D8B030D-6E8A-4147-A177-3AD203B41FA5}">
                      <a16:colId xmlns:a16="http://schemas.microsoft.com/office/drawing/2014/main" xmlns="" val="20005"/>
                    </a:ext>
                  </a:extLst>
                </a:gridCol>
                <a:gridCol w="419101">
                  <a:extLst>
                    <a:ext uri="{9D8B030D-6E8A-4147-A177-3AD203B41FA5}">
                      <a16:colId xmlns:a16="http://schemas.microsoft.com/office/drawing/2014/main" xmlns="" val="20006"/>
                    </a:ext>
                  </a:extLst>
                </a:gridCol>
                <a:gridCol w="419101">
                  <a:extLst>
                    <a:ext uri="{9D8B030D-6E8A-4147-A177-3AD203B41FA5}">
                      <a16:colId xmlns:a16="http://schemas.microsoft.com/office/drawing/2014/main" xmlns="" val="20007"/>
                    </a:ext>
                  </a:extLst>
                </a:gridCol>
                <a:gridCol w="419101">
                  <a:extLst>
                    <a:ext uri="{9D8B030D-6E8A-4147-A177-3AD203B41FA5}">
                      <a16:colId xmlns:a16="http://schemas.microsoft.com/office/drawing/2014/main" xmlns="" val="20008"/>
                    </a:ext>
                  </a:extLst>
                </a:gridCol>
                <a:gridCol w="419101">
                  <a:extLst>
                    <a:ext uri="{9D8B030D-6E8A-4147-A177-3AD203B41FA5}">
                      <a16:colId xmlns:a16="http://schemas.microsoft.com/office/drawing/2014/main" xmlns="" val="20009"/>
                    </a:ext>
                  </a:extLst>
                </a:gridCol>
              </a:tblGrid>
              <a:tr h="391581">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xmlns="" val="10000"/>
                  </a:ext>
                </a:extLst>
              </a:tr>
              <a:tr h="391581">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xmlns="" val="10001"/>
                  </a:ext>
                </a:extLst>
              </a:tr>
              <a:tr h="391581">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extLst>
                  <a:ext uri="{0D108BD9-81ED-4DB2-BD59-A6C34878D82A}">
                    <a16:rowId xmlns:a16="http://schemas.microsoft.com/office/drawing/2014/main" xmlns="" val="10002"/>
                  </a:ext>
                </a:extLst>
              </a:tr>
            </a:tbl>
          </a:graphicData>
        </a:graphic>
      </p:graphicFrame>
      <p:pic>
        <p:nvPicPr>
          <p:cNvPr id="1026" name="Picture 2"/>
          <p:cNvPicPr>
            <a:picLocks noChangeAspect="1" noChangeArrowheads="1"/>
          </p:cNvPicPr>
          <p:nvPr/>
        </p:nvPicPr>
        <p:blipFill>
          <a:blip r:embed="rId2"/>
          <a:srcRect t="9990" r="78846" b="62265"/>
          <a:stretch>
            <a:fillRect/>
          </a:stretch>
        </p:blipFill>
        <p:spPr bwMode="auto">
          <a:xfrm>
            <a:off x="6000760" y="500042"/>
            <a:ext cx="2671781" cy="1214446"/>
          </a:xfrm>
          <a:prstGeom prst="rect">
            <a:avLst/>
          </a:prstGeom>
          <a:noFill/>
          <a:ln w="9525">
            <a:noFill/>
            <a:miter lim="800000"/>
            <a:headEnd/>
            <a:tailEnd/>
          </a:ln>
          <a:effectLst/>
        </p:spPr>
      </p:pic>
      <p:pic>
        <p:nvPicPr>
          <p:cNvPr id="7" name="6 Resim" descr="soru.jpg"/>
          <p:cNvPicPr>
            <a:picLocks noChangeAspect="1"/>
          </p:cNvPicPr>
          <p:nvPr/>
        </p:nvPicPr>
        <p:blipFill>
          <a:blip r:embed="rId3"/>
          <a:stretch>
            <a:fillRect/>
          </a:stretch>
        </p:blipFill>
        <p:spPr>
          <a:xfrm>
            <a:off x="785786" y="3714752"/>
            <a:ext cx="1767840" cy="1328928"/>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l="1718" t="10597" b="33203"/>
          <a:stretch>
            <a:fillRect/>
          </a:stretch>
        </p:blipFill>
        <p:spPr bwMode="auto">
          <a:xfrm>
            <a:off x="3882023" y="3279894"/>
            <a:ext cx="4119001" cy="2863750"/>
          </a:xfrm>
          <a:prstGeom prst="roundRect">
            <a:avLst>
              <a:gd name="adj" fmla="val 7700"/>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1 Başlık"/>
          <p:cNvSpPr>
            <a:spLocks noGrp="1"/>
          </p:cNvSpPr>
          <p:nvPr>
            <p:ph type="title"/>
          </p:nvPr>
        </p:nvSpPr>
        <p:spPr/>
        <p:txBody>
          <a:bodyPr>
            <a:normAutofit fontScale="90000"/>
          </a:bodyPr>
          <a:lstStyle/>
          <a:p>
            <a:r>
              <a:rPr lang="tr-TR" dirty="0"/>
              <a:t>Bilgisayarlarınızı açınız</a:t>
            </a:r>
            <a:br>
              <a:rPr lang="tr-TR" dirty="0"/>
            </a:br>
            <a:r>
              <a:rPr lang="tr-TR" dirty="0"/>
              <a:t>Birlikte kod yazma zamanı…</a:t>
            </a:r>
          </a:p>
        </p:txBody>
      </p:sp>
      <p:sp>
        <p:nvSpPr>
          <p:cNvPr id="3" name="2 İçerik Yer Tutucusu"/>
          <p:cNvSpPr>
            <a:spLocks noGrp="1"/>
          </p:cNvSpPr>
          <p:nvPr>
            <p:ph sz="quarter" idx="1"/>
          </p:nvPr>
        </p:nvSpPr>
        <p:spPr>
          <a:xfrm>
            <a:off x="457200" y="1219200"/>
            <a:ext cx="8229600" cy="1781172"/>
          </a:xfrm>
        </p:spPr>
        <p:txBody>
          <a:bodyPr>
            <a:normAutofit lnSpcReduction="10000"/>
          </a:bodyPr>
          <a:lstStyle/>
          <a:p>
            <a:r>
              <a:rPr lang="tr-TR" sz="2000" dirty="0"/>
              <a:t>Bir manav.txt dosyasından manavdaki ürünlerin isimlerini, birim fiyatlarını </a:t>
            </a:r>
            <a:r>
              <a:rPr lang="tr-TR" sz="2000" dirty="0" smtClean="0"/>
              <a:t>okuyalım (dosyada hep 6 ürün olacağını varsayınız).</a:t>
            </a:r>
            <a:endParaRPr lang="tr-TR" sz="2000" dirty="0"/>
          </a:p>
          <a:p>
            <a:r>
              <a:rPr lang="tr-TR" sz="2000" dirty="0"/>
              <a:t>Bunları urun isimli bir yapı dizisine yerleştirelim.</a:t>
            </a:r>
          </a:p>
          <a:p>
            <a:r>
              <a:rPr lang="tr-TR" sz="2000" dirty="0"/>
              <a:t>Manavımızı kullanıcıya gösterelim</a:t>
            </a:r>
            <a:r>
              <a:rPr lang="tr-TR" sz="2000" dirty="0" smtClean="0"/>
              <a:t>.</a:t>
            </a:r>
          </a:p>
          <a:p>
            <a:pPr lvl="1"/>
            <a:r>
              <a:rPr lang="tr-TR" sz="1700" dirty="0" smtClean="0"/>
              <a:t>EKSTRA: Ürün koduna göre sıralı </a:t>
            </a:r>
            <a:r>
              <a:rPr lang="tr-TR" sz="1700" dirty="0" err="1" smtClean="0"/>
              <a:t>göteriniz</a:t>
            </a:r>
            <a:r>
              <a:rPr lang="tr-TR" sz="1700" dirty="0" smtClean="0"/>
              <a:t>.</a:t>
            </a:r>
            <a:endParaRPr lang="tr-TR" sz="1700" dirty="0"/>
          </a:p>
        </p:txBody>
      </p:sp>
      <p:pic>
        <p:nvPicPr>
          <p:cNvPr id="1026" name="Picture 2" descr="https://habercininyeri.files.wordpress.com/2011/07/ozel-manav.jpg"/>
          <p:cNvPicPr>
            <a:picLocks noChangeAspect="1" noChangeArrowheads="1"/>
          </p:cNvPicPr>
          <p:nvPr/>
        </p:nvPicPr>
        <p:blipFill>
          <a:blip r:embed="rId3"/>
          <a:srcRect/>
          <a:stretch>
            <a:fillRect/>
          </a:stretch>
        </p:blipFill>
        <p:spPr bwMode="auto">
          <a:xfrm>
            <a:off x="357158" y="3286124"/>
            <a:ext cx="3798239" cy="2524259"/>
          </a:xfrm>
          <a:prstGeom prst="rect">
            <a:avLst/>
          </a:prstGeom>
          <a:ln>
            <a:noFill/>
          </a:ln>
          <a:effectLst>
            <a:softEdge rad="112500"/>
          </a:effectLst>
        </p:spPr>
      </p:pic>
      <p:sp>
        <p:nvSpPr>
          <p:cNvPr id="7" name="6 Köşeleri Yuvarlanmış Dikdörtgen Belirtme Çizgisi"/>
          <p:cNvSpPr/>
          <p:nvPr/>
        </p:nvSpPr>
        <p:spPr>
          <a:xfrm>
            <a:off x="3897819" y="4457109"/>
            <a:ext cx="3318834" cy="551164"/>
          </a:xfrm>
          <a:prstGeom prst="wedgeRoundRectCallout">
            <a:avLst>
              <a:gd name="adj1" fmla="val -83164"/>
              <a:gd name="adj2" fmla="val -8918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a:t>Her zaman elimdeki ürünleri bir .c dosyasına okutmak istemişimdir. İşte o büyük an geldi.</a:t>
            </a:r>
          </a:p>
        </p:txBody>
      </p:sp>
      <p:pic>
        <p:nvPicPr>
          <p:cNvPr id="6" name="Resim 4">
            <a:extLst>
              <a:ext uri="{FF2B5EF4-FFF2-40B4-BE49-F238E27FC236}">
                <a16:creationId xmlns:a16="http://schemas.microsoft.com/office/drawing/2014/main" xmlns="" id="{ED44B02B-8F68-4CCB-8CDA-9AD0B4163D2E}"/>
              </a:ext>
            </a:extLst>
          </p:cNvPr>
          <p:cNvPicPr>
            <a:picLocks noChangeAspect="1"/>
          </p:cNvPicPr>
          <p:nvPr/>
        </p:nvPicPr>
        <p:blipFill>
          <a:blip r:embed="rId4" cstate="print">
            <a:clrChange>
              <a:clrFrom>
                <a:srgbClr val="FFFFFF"/>
              </a:clrFrom>
              <a:clrTo>
                <a:srgbClr val="FFFFFF">
                  <a:alpha val="0"/>
                </a:srgbClr>
              </a:clrTo>
            </a:clrChange>
          </a:blip>
          <a:stretch>
            <a:fillRect/>
          </a:stretch>
        </p:blipFill>
        <p:spPr>
          <a:xfrm>
            <a:off x="7143760" y="4857760"/>
            <a:ext cx="2000240" cy="2000240"/>
          </a:xfrm>
          <a:prstGeom prst="rect">
            <a:avLst/>
          </a:prstGeom>
        </p:spPr>
      </p:pic>
      <p:sp>
        <p:nvSpPr>
          <p:cNvPr id="9" name="8 Sağ Ok"/>
          <p:cNvSpPr/>
          <p:nvPr/>
        </p:nvSpPr>
        <p:spPr>
          <a:xfrm rot="7804277">
            <a:off x="6383521" y="3075628"/>
            <a:ext cx="714380"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6 Köşeleri Yuvarlanmış Dikdörtgen Belirtme Çizgisi">
            <a:extLst>
              <a:ext uri="{FF2B5EF4-FFF2-40B4-BE49-F238E27FC236}">
                <a16:creationId xmlns:a16="http://schemas.microsoft.com/office/drawing/2014/main" xmlns="" id="{7462574C-199F-4B6C-AFFB-085A4CEAFF2C}"/>
              </a:ext>
            </a:extLst>
          </p:cNvPr>
          <p:cNvSpPr/>
          <p:nvPr/>
        </p:nvSpPr>
        <p:spPr>
          <a:xfrm>
            <a:off x="1857356" y="6082662"/>
            <a:ext cx="3655536" cy="775337"/>
          </a:xfrm>
          <a:prstGeom prst="wedgeRoundRectCallout">
            <a:avLst>
              <a:gd name="adj1" fmla="val 99495"/>
              <a:gd name="adj2" fmla="val -13219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a:t>Ara Sınav II’de Snippets özelliğini kullanabiliyorsunuz. </a:t>
            </a:r>
            <a:br>
              <a:rPr lang="tr-TR" sz="1400" dirty="0"/>
            </a:br>
            <a:r>
              <a:rPr lang="tr-TR" sz="1400" dirty="0"/>
              <a:t>(örn. Kabarcık sıralama kodu için)</a:t>
            </a:r>
          </a:p>
        </p:txBody>
      </p:sp>
      <p:pic>
        <p:nvPicPr>
          <p:cNvPr id="8" name="Picture 2"/>
          <p:cNvPicPr>
            <a:picLocks noChangeAspect="1" noChangeArrowheads="1"/>
          </p:cNvPicPr>
          <p:nvPr/>
        </p:nvPicPr>
        <p:blipFill>
          <a:blip r:embed="rId5"/>
          <a:srcRect/>
          <a:stretch>
            <a:fillRect/>
          </a:stretch>
        </p:blipFill>
        <p:spPr bwMode="auto">
          <a:xfrm>
            <a:off x="6572264" y="1857364"/>
            <a:ext cx="2071670" cy="1194179"/>
          </a:xfrm>
          <a:prstGeom prst="rect">
            <a:avLst/>
          </a:prstGeom>
          <a:noFill/>
          <a:ln w="9525">
            <a:noFill/>
            <a:miter lim="800000"/>
            <a:headEnd/>
            <a:tailEnd/>
          </a:ln>
          <a:effectLst/>
        </p:spPr>
      </p:pic>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Anlayamadığınız yerleri bizlere sorunuz.</a:t>
            </a:r>
          </a:p>
        </p:txBody>
      </p:sp>
      <p:sp>
        <p:nvSpPr>
          <p:cNvPr id="3" name="2 İçerik Yer Tutucusu"/>
          <p:cNvSpPr>
            <a:spLocks noGrp="1"/>
          </p:cNvSpPr>
          <p:nvPr>
            <p:ph sz="quarter" idx="1"/>
          </p:nvPr>
        </p:nvSpPr>
        <p:spPr/>
        <p:txBody>
          <a:bodyPr>
            <a:normAutofit/>
          </a:bodyPr>
          <a:lstStyle/>
          <a:p>
            <a:pPr algn="ctr"/>
            <a:r>
              <a:rPr lang="tr-TR" sz="8000" dirty="0"/>
              <a:t>6.ders sonu</a:t>
            </a:r>
          </a:p>
        </p:txBody>
      </p:sp>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EK SLAYTLAR</a:t>
            </a:r>
          </a:p>
        </p:txBody>
      </p:sp>
      <p:sp>
        <p:nvSpPr>
          <p:cNvPr id="3" name="2 İçerik Yer Tutucusu"/>
          <p:cNvSpPr>
            <a:spLocks noGrp="1"/>
          </p:cNvSpPr>
          <p:nvPr>
            <p:ph sz="quarter" idx="1"/>
          </p:nvPr>
        </p:nvSpPr>
        <p:spPr/>
        <p:txBody>
          <a:bodyPr/>
          <a:lstStyle/>
          <a:p>
            <a:r>
              <a:rPr lang="tr-TR" dirty="0"/>
              <a:t>Ek slaytlar derste değinilmeyen slaytlardır.</a:t>
            </a:r>
          </a:p>
          <a:p>
            <a:pPr lvl="1"/>
            <a:r>
              <a:rPr lang="tr-TR" dirty="0"/>
              <a:t>Derste değinilmemesinin nedeni, slaytlardan rahatlıkla anlaşılabilmesi, konunun pekiştirilmesi için alıştırmalar içermesi vs. olabilir.</a:t>
            </a:r>
          </a:p>
          <a:p>
            <a:r>
              <a:rPr lang="tr-TR" dirty="0"/>
              <a:t>Bunlar sınavlarda sorumlu olduğunuz slaytlardır.</a:t>
            </a:r>
          </a:p>
          <a:p>
            <a:pPr lvl="1"/>
            <a:r>
              <a:rPr lang="tr-TR" dirty="0"/>
              <a:t>Ancak derste değinilenler kadar öncelikli olarak sınavda yer almayabilirler.</a:t>
            </a:r>
          </a:p>
        </p:txBody>
      </p:sp>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b="1" dirty="0">
                <a:solidFill>
                  <a:schemeClr val="tx2">
                    <a:lumMod val="60000"/>
                    <a:lumOff val="40000"/>
                  </a:schemeClr>
                </a:solidFill>
              </a:rPr>
              <a:t>Dizilerin Fonksiyonlara Parametre Olarak Gönderilmesi </a:t>
            </a:r>
            <a:br>
              <a:rPr lang="tr-TR" sz="2400" b="1" dirty="0">
                <a:solidFill>
                  <a:schemeClr val="tx2">
                    <a:lumMod val="60000"/>
                    <a:lumOff val="40000"/>
                  </a:schemeClr>
                </a:solidFill>
              </a:rPr>
            </a:br>
            <a:r>
              <a:rPr lang="tr-TR" sz="2400" b="1" dirty="0">
                <a:solidFill>
                  <a:schemeClr val="tx2">
                    <a:lumMod val="60000"/>
                    <a:lumOff val="40000"/>
                  </a:schemeClr>
                </a:solidFill>
              </a:rPr>
              <a:t>(işaretçi kullanımlı şekli)</a:t>
            </a:r>
          </a:p>
        </p:txBody>
      </p:sp>
      <p:sp>
        <p:nvSpPr>
          <p:cNvPr id="3" name="Alt Başlık 2"/>
          <p:cNvSpPr>
            <a:spLocks noGrp="1"/>
          </p:cNvSpPr>
          <p:nvPr>
            <p:ph sz="quarter" idx="1"/>
          </p:nvPr>
        </p:nvSpPr>
        <p:spPr/>
        <p:txBody>
          <a:bodyPr>
            <a:noAutofit/>
          </a:bodyPr>
          <a:lstStyle/>
          <a:p>
            <a:pPr algn="just">
              <a:buFontTx/>
              <a:buChar char="-"/>
            </a:pPr>
            <a:r>
              <a:rPr lang="tr-TR" sz="1400" dirty="0">
                <a:solidFill>
                  <a:schemeClr val="tx1"/>
                </a:solidFill>
              </a:rPr>
              <a:t> Diziler de diğer tüm değişkenler gibi fonksiyonlara(metotlara) parametre olarak gönderilebilirler. Diziler fonksiyonlara gönderilirken dizilerin ilk elemanının adresi fonksiyona gönderilir. Bu durumda dizilerin elemanları üzerinde yapılacak değişiklikler diziye yansıyacaktır (Dizi gönderiminde dizinin kopyası değil adresi gidiyor). Fonksiyonlara parametre olarak gönderilen dizilerde bu duruma dikkat edilmelidir.</a:t>
            </a:r>
          </a:p>
          <a:p>
            <a:pPr algn="just">
              <a:buFontTx/>
              <a:buChar char="-"/>
            </a:pPr>
            <a:endParaRPr lang="tr-TR" sz="1200" dirty="0">
              <a:solidFill>
                <a:schemeClr val="tx1"/>
              </a:solidFill>
            </a:endParaRPr>
          </a:p>
          <a:p>
            <a:pPr algn="just"/>
            <a:r>
              <a:rPr lang="tr-TR" sz="1200" b="1" dirty="0">
                <a:solidFill>
                  <a:schemeClr val="tx1"/>
                </a:solidFill>
              </a:rPr>
              <a:t>Örnek Fonksiyon Kullanımı:</a:t>
            </a:r>
          </a:p>
          <a:p>
            <a:pPr algn="just">
              <a:buNone/>
            </a:pPr>
            <a:r>
              <a:rPr lang="tr-TR" sz="1600" dirty="0" err="1">
                <a:solidFill>
                  <a:schemeClr val="tx1"/>
                </a:solidFill>
              </a:rPr>
              <a:t>void</a:t>
            </a:r>
            <a:r>
              <a:rPr lang="tr-TR" sz="1600" dirty="0">
                <a:solidFill>
                  <a:schemeClr val="tx1"/>
                </a:solidFill>
              </a:rPr>
              <a:t> </a:t>
            </a:r>
            <a:r>
              <a:rPr lang="tr-TR" sz="1600" dirty="0" err="1">
                <a:solidFill>
                  <a:schemeClr val="tx1"/>
                </a:solidFill>
              </a:rPr>
              <a:t>kareAl</a:t>
            </a:r>
            <a:r>
              <a:rPr lang="tr-TR" sz="1600" dirty="0">
                <a:solidFill>
                  <a:schemeClr val="tx1"/>
                </a:solidFill>
              </a:rPr>
              <a:t>(</a:t>
            </a:r>
            <a:r>
              <a:rPr lang="tr-TR" sz="1600" dirty="0" err="1">
                <a:solidFill>
                  <a:schemeClr val="tx1"/>
                </a:solidFill>
              </a:rPr>
              <a:t>int</a:t>
            </a:r>
            <a:r>
              <a:rPr lang="tr-TR" sz="1600" dirty="0">
                <a:solidFill>
                  <a:schemeClr val="tx1"/>
                </a:solidFill>
              </a:rPr>
              <a:t> dizi[], </a:t>
            </a:r>
            <a:r>
              <a:rPr lang="tr-TR" sz="1600" dirty="0" err="1">
                <a:solidFill>
                  <a:schemeClr val="tx1"/>
                </a:solidFill>
              </a:rPr>
              <a:t>int</a:t>
            </a:r>
            <a:r>
              <a:rPr lang="tr-TR" sz="1600" dirty="0">
                <a:solidFill>
                  <a:schemeClr val="tx1"/>
                </a:solidFill>
              </a:rPr>
              <a:t> kapasite){</a:t>
            </a:r>
          </a:p>
          <a:p>
            <a:pPr algn="just">
              <a:buNone/>
            </a:pPr>
            <a:r>
              <a:rPr lang="tr-TR" sz="1600" dirty="0">
                <a:solidFill>
                  <a:schemeClr val="tx1"/>
                </a:solidFill>
              </a:rPr>
              <a:t>    </a:t>
            </a:r>
            <a:r>
              <a:rPr lang="tr-TR" sz="1600" dirty="0" err="1">
                <a:solidFill>
                  <a:schemeClr val="tx1"/>
                </a:solidFill>
              </a:rPr>
              <a:t>int</a:t>
            </a:r>
            <a:r>
              <a:rPr lang="tr-TR" sz="1600" dirty="0">
                <a:solidFill>
                  <a:schemeClr val="tx1"/>
                </a:solidFill>
              </a:rPr>
              <a:t> i;</a:t>
            </a:r>
          </a:p>
          <a:p>
            <a:pPr algn="just">
              <a:buNone/>
            </a:pPr>
            <a:r>
              <a:rPr lang="tr-TR" sz="1600" dirty="0">
                <a:solidFill>
                  <a:schemeClr val="tx1"/>
                </a:solidFill>
              </a:rPr>
              <a:t>    </a:t>
            </a:r>
            <a:r>
              <a:rPr lang="tr-TR" sz="1600" dirty="0" err="1">
                <a:solidFill>
                  <a:schemeClr val="tx1"/>
                </a:solidFill>
              </a:rPr>
              <a:t>for</a:t>
            </a:r>
            <a:r>
              <a:rPr lang="tr-TR" sz="1600" dirty="0">
                <a:solidFill>
                  <a:schemeClr val="tx1"/>
                </a:solidFill>
              </a:rPr>
              <a:t>(i=0; i&lt;kapasite; i++)</a:t>
            </a:r>
          </a:p>
          <a:p>
            <a:pPr algn="just">
              <a:buNone/>
            </a:pPr>
            <a:r>
              <a:rPr lang="tr-TR" sz="1600" dirty="0">
                <a:solidFill>
                  <a:schemeClr val="tx1"/>
                </a:solidFill>
              </a:rPr>
              <a:t>        dizi[i] = dizi[i]*dizi[i];</a:t>
            </a:r>
          </a:p>
          <a:p>
            <a:pPr algn="just">
              <a:buNone/>
            </a:pPr>
            <a:r>
              <a:rPr lang="tr-TR" sz="1600" dirty="0">
                <a:solidFill>
                  <a:schemeClr val="tx1"/>
                </a:solidFill>
              </a:rPr>
              <a:t>}</a:t>
            </a:r>
          </a:p>
          <a:p>
            <a:pPr algn="just"/>
            <a:endParaRPr lang="tr-TR" sz="1600" dirty="0">
              <a:solidFill>
                <a:schemeClr val="tx1"/>
              </a:solidFill>
            </a:endParaRPr>
          </a:p>
          <a:p>
            <a:pPr algn="just">
              <a:buNone/>
            </a:pPr>
            <a:r>
              <a:rPr lang="tr-TR" sz="1400" b="1" dirty="0" err="1">
                <a:solidFill>
                  <a:schemeClr val="tx1"/>
                </a:solidFill>
              </a:rPr>
              <a:t>void</a:t>
            </a:r>
            <a:r>
              <a:rPr lang="tr-TR" sz="1400" b="1" dirty="0">
                <a:solidFill>
                  <a:schemeClr val="tx1"/>
                </a:solidFill>
              </a:rPr>
              <a:t> </a:t>
            </a:r>
            <a:r>
              <a:rPr lang="tr-TR" sz="1400" b="1" dirty="0" err="1">
                <a:solidFill>
                  <a:schemeClr val="tx1"/>
                </a:solidFill>
              </a:rPr>
              <a:t>yazdir</a:t>
            </a:r>
            <a:r>
              <a:rPr lang="tr-TR" sz="1400" b="1" dirty="0">
                <a:solidFill>
                  <a:schemeClr val="tx1"/>
                </a:solidFill>
              </a:rPr>
              <a:t>(</a:t>
            </a:r>
            <a:r>
              <a:rPr lang="tr-TR" sz="1400" b="1" dirty="0" err="1">
                <a:solidFill>
                  <a:schemeClr val="tx1"/>
                </a:solidFill>
              </a:rPr>
              <a:t>int</a:t>
            </a:r>
            <a:r>
              <a:rPr lang="tr-TR" sz="1400" b="1" dirty="0">
                <a:solidFill>
                  <a:schemeClr val="tx1"/>
                </a:solidFill>
              </a:rPr>
              <a:t> *  dizi, </a:t>
            </a:r>
            <a:r>
              <a:rPr lang="tr-TR" sz="1400" b="1" dirty="0" err="1">
                <a:solidFill>
                  <a:schemeClr val="tx1"/>
                </a:solidFill>
              </a:rPr>
              <a:t>int</a:t>
            </a:r>
            <a:r>
              <a:rPr lang="tr-TR" sz="1400" b="1" dirty="0">
                <a:solidFill>
                  <a:schemeClr val="tx1"/>
                </a:solidFill>
              </a:rPr>
              <a:t> kapasite){</a:t>
            </a:r>
          </a:p>
          <a:p>
            <a:pPr algn="just">
              <a:buNone/>
            </a:pPr>
            <a:r>
              <a:rPr lang="tr-TR" sz="1400" b="1" dirty="0">
                <a:solidFill>
                  <a:schemeClr val="tx1"/>
                </a:solidFill>
              </a:rPr>
              <a:t>    </a:t>
            </a:r>
            <a:r>
              <a:rPr lang="tr-TR" sz="1400" b="1" dirty="0" err="1">
                <a:solidFill>
                  <a:schemeClr val="tx1"/>
                </a:solidFill>
              </a:rPr>
              <a:t>int</a:t>
            </a:r>
            <a:r>
              <a:rPr lang="tr-TR" sz="1400" b="1" dirty="0">
                <a:solidFill>
                  <a:schemeClr val="tx1"/>
                </a:solidFill>
              </a:rPr>
              <a:t> i;</a:t>
            </a:r>
          </a:p>
          <a:p>
            <a:pPr algn="just">
              <a:buNone/>
            </a:pPr>
            <a:r>
              <a:rPr lang="tr-TR" sz="1400" b="1" dirty="0">
                <a:solidFill>
                  <a:schemeClr val="tx1"/>
                </a:solidFill>
              </a:rPr>
              <a:t>    </a:t>
            </a:r>
            <a:r>
              <a:rPr lang="tr-TR" sz="1400" b="1" dirty="0" err="1">
                <a:solidFill>
                  <a:schemeClr val="tx1"/>
                </a:solidFill>
              </a:rPr>
              <a:t>for</a:t>
            </a:r>
            <a:r>
              <a:rPr lang="tr-TR" sz="1400" b="1" dirty="0">
                <a:solidFill>
                  <a:schemeClr val="tx1"/>
                </a:solidFill>
              </a:rPr>
              <a:t>(i=0; i&lt;kapasite; i++)</a:t>
            </a:r>
          </a:p>
          <a:p>
            <a:pPr algn="just">
              <a:buNone/>
            </a:pPr>
            <a:r>
              <a:rPr lang="tr-TR" sz="1400" b="1" dirty="0">
                <a:solidFill>
                  <a:schemeClr val="tx1"/>
                </a:solidFill>
              </a:rPr>
              <a:t>        </a:t>
            </a:r>
            <a:r>
              <a:rPr lang="tr-TR" sz="1400" b="1" dirty="0" err="1">
                <a:solidFill>
                  <a:schemeClr val="tx1"/>
                </a:solidFill>
              </a:rPr>
              <a:t>printf</a:t>
            </a:r>
            <a:r>
              <a:rPr lang="tr-TR" sz="1400" b="1" dirty="0">
                <a:solidFill>
                  <a:schemeClr val="tx1"/>
                </a:solidFill>
              </a:rPr>
              <a:t>("%d ", dizi[i]);</a:t>
            </a:r>
          </a:p>
          <a:p>
            <a:pPr algn="just">
              <a:buNone/>
            </a:pPr>
            <a:r>
              <a:rPr lang="tr-TR" sz="1400" b="1" dirty="0">
                <a:solidFill>
                  <a:schemeClr val="tx1"/>
                </a:solidFill>
              </a:rPr>
              <a:t>}</a:t>
            </a:r>
          </a:p>
          <a:p>
            <a:pPr algn="just"/>
            <a:endParaRPr lang="tr-TR" sz="1100" dirty="0">
              <a:solidFill>
                <a:schemeClr val="tx1"/>
              </a:solidFill>
            </a:endParaRPr>
          </a:p>
        </p:txBody>
      </p:sp>
      <p:sp>
        <p:nvSpPr>
          <p:cNvPr id="4" name="3 Dikdörtgen"/>
          <p:cNvSpPr/>
          <p:nvPr/>
        </p:nvSpPr>
        <p:spPr>
          <a:xfrm>
            <a:off x="3714750" y="2285992"/>
            <a:ext cx="4572000" cy="3754874"/>
          </a:xfrm>
          <a:prstGeom prst="rect">
            <a:avLst/>
          </a:prstGeom>
        </p:spPr>
        <p:txBody>
          <a:bodyPr wrap="square">
            <a:spAutoFit/>
          </a:bodyPr>
          <a:lstStyle/>
          <a:p>
            <a:pPr algn="just">
              <a:buFont typeface="Wingdings" pitchFamily="2" charset="2"/>
              <a:buChar char="Ø"/>
            </a:pPr>
            <a:r>
              <a:rPr lang="tr-TR" sz="1400" b="1" dirty="0"/>
              <a:t>Diziler fonksiyonlara tıpkı diğer türler gibi gönderilirler. Dizi parametreleri normal dizi tanımı olarak yazılabileceği gibi (örn. </a:t>
            </a:r>
            <a:r>
              <a:rPr lang="tr-TR" sz="1400" b="1" dirty="0" err="1"/>
              <a:t>kareAl</a:t>
            </a:r>
            <a:r>
              <a:rPr lang="tr-TR" sz="1400" b="1" dirty="0"/>
              <a:t> fonksiyonu) işaretçi olarak da yazılabilir (örn. </a:t>
            </a:r>
            <a:r>
              <a:rPr lang="tr-TR" sz="1400" b="1" dirty="0" err="1"/>
              <a:t>yazdir</a:t>
            </a:r>
            <a:r>
              <a:rPr lang="tr-TR" sz="1400" b="1" dirty="0"/>
              <a:t> fonksiyonu). Bu slayttaki </a:t>
            </a:r>
            <a:r>
              <a:rPr lang="tr-TR" sz="1400" b="1" dirty="0" err="1"/>
              <a:t>kareAl</a:t>
            </a:r>
            <a:r>
              <a:rPr lang="tr-TR" sz="1400" b="1" dirty="0"/>
              <a:t> metodu bir </a:t>
            </a:r>
            <a:r>
              <a:rPr lang="tr-TR" sz="1400" b="1" dirty="0" err="1"/>
              <a:t>int</a:t>
            </a:r>
            <a:r>
              <a:rPr lang="tr-TR" sz="1400" b="1" dirty="0"/>
              <a:t> dizisini parametre olarak alır ve dizideki elemanların karesini alarak dizi elemanlarını günceller. Yazdır metodu ise dizi elemanlarını aralarında birer boşluk bırakarak ekrana yazdırır. </a:t>
            </a:r>
          </a:p>
          <a:p>
            <a:pPr algn="just">
              <a:buFont typeface="Wingdings" pitchFamily="2" charset="2"/>
              <a:buChar char="Ø"/>
            </a:pPr>
            <a:endParaRPr lang="tr-TR" sz="1400" b="1" dirty="0"/>
          </a:p>
          <a:p>
            <a:pPr algn="just">
              <a:buFont typeface="Wingdings" pitchFamily="2" charset="2"/>
              <a:buChar char="Ø"/>
            </a:pPr>
            <a:endParaRPr lang="tr-TR" sz="1400" b="1" dirty="0"/>
          </a:p>
          <a:p>
            <a:pPr algn="just">
              <a:buFont typeface="Wingdings" pitchFamily="2" charset="2"/>
              <a:buChar char="Ø"/>
            </a:pPr>
            <a:r>
              <a:rPr lang="tr-TR" sz="1400" dirty="0"/>
              <a:t> Fonksiyonlara gönderilen dizi parametrelerinin yanında ayrıca dizilerin kapasite bilgisinin de gönderildiğine dikkat edin. Java gibi nesnesel dillerde dizilerin kapasitesi bir değişkende tutulduğundan dizilerin kapasitesini bulmak kolaydır. Ancak, C dilinde bunun için tanımlanmış bir değişken olmadığından gerek döngülerde, gerekse fonksiyonlarda dizi kapasitesinin bilinmesi gerekir.</a:t>
            </a:r>
          </a:p>
        </p:txBody>
      </p:sp>
      <p:sp>
        <p:nvSpPr>
          <p:cNvPr id="5" name="4 Yuvarlatılmış Dikdörtgen"/>
          <p:cNvSpPr/>
          <p:nvPr/>
        </p:nvSpPr>
        <p:spPr>
          <a:xfrm>
            <a:off x="285720" y="4429132"/>
            <a:ext cx="3143272" cy="1785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Yuvarlatılmış Dikdörtgen"/>
          <p:cNvSpPr/>
          <p:nvPr/>
        </p:nvSpPr>
        <p:spPr>
          <a:xfrm>
            <a:off x="3643306" y="2214554"/>
            <a:ext cx="4786346" cy="19288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Özet yapalım</a:t>
            </a:r>
          </a:p>
        </p:txBody>
      </p:sp>
      <p:sp>
        <p:nvSpPr>
          <p:cNvPr id="3" name="2 İçerik Yer Tutucusu"/>
          <p:cNvSpPr>
            <a:spLocks noGrp="1"/>
          </p:cNvSpPr>
          <p:nvPr>
            <p:ph sz="quarter" idx="1"/>
          </p:nvPr>
        </p:nvSpPr>
        <p:spPr/>
        <p:txBody>
          <a:bodyPr/>
          <a:lstStyle/>
          <a:p>
            <a:r>
              <a:rPr lang="tr-TR" dirty="0"/>
              <a:t>İşaretçi nedir?</a:t>
            </a:r>
          </a:p>
          <a:p>
            <a:r>
              <a:rPr lang="tr-TR" dirty="0"/>
              <a:t>İşaretçi kaç bayttır?</a:t>
            </a:r>
          </a:p>
          <a:p>
            <a:r>
              <a:rPr lang="tr-TR" dirty="0"/>
              <a:t>İşaretçi nasıl tanımlanır?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b="1" dirty="0">
                <a:solidFill>
                  <a:schemeClr val="tx2">
                    <a:lumMod val="60000"/>
                    <a:lumOff val="40000"/>
                  </a:schemeClr>
                </a:solidFill>
              </a:rPr>
              <a:t>Dizilerin Fonksiyonlara Parametre Olarak Gönderilmesi</a:t>
            </a:r>
            <a:br>
              <a:rPr lang="tr-TR" sz="2400" b="1" dirty="0">
                <a:solidFill>
                  <a:schemeClr val="tx2">
                    <a:lumMod val="60000"/>
                    <a:lumOff val="40000"/>
                  </a:schemeClr>
                </a:solidFill>
              </a:rPr>
            </a:br>
            <a:r>
              <a:rPr lang="tr-TR" sz="2400" b="1" dirty="0">
                <a:solidFill>
                  <a:schemeClr val="tx2">
                    <a:lumMod val="60000"/>
                    <a:lumOff val="40000"/>
                  </a:schemeClr>
                </a:solidFill>
              </a:rPr>
              <a:t>(işaretçi kullanımlı şekli)</a:t>
            </a:r>
          </a:p>
        </p:txBody>
      </p:sp>
      <p:sp>
        <p:nvSpPr>
          <p:cNvPr id="3" name="Alt Başlık 2"/>
          <p:cNvSpPr>
            <a:spLocks noGrp="1"/>
          </p:cNvSpPr>
          <p:nvPr>
            <p:ph sz="quarter" idx="1"/>
          </p:nvPr>
        </p:nvSpPr>
        <p:spPr/>
        <p:txBody>
          <a:bodyPr>
            <a:noAutofit/>
          </a:bodyPr>
          <a:lstStyle/>
          <a:p>
            <a:pPr algn="just">
              <a:buNone/>
            </a:pPr>
            <a:r>
              <a:rPr lang="tr-TR" sz="1400" b="1" dirty="0" err="1">
                <a:solidFill>
                  <a:schemeClr val="tx1"/>
                </a:solidFill>
              </a:rPr>
              <a:t>void</a:t>
            </a:r>
            <a:r>
              <a:rPr lang="tr-TR" sz="1400" b="1" dirty="0">
                <a:solidFill>
                  <a:schemeClr val="tx1"/>
                </a:solidFill>
              </a:rPr>
              <a:t> </a:t>
            </a:r>
            <a:r>
              <a:rPr lang="tr-TR" sz="1400" b="1" dirty="0" err="1">
                <a:solidFill>
                  <a:schemeClr val="tx1"/>
                </a:solidFill>
              </a:rPr>
              <a:t>yazdir</a:t>
            </a:r>
            <a:r>
              <a:rPr lang="tr-TR" sz="1400" b="1" dirty="0">
                <a:solidFill>
                  <a:schemeClr val="tx1"/>
                </a:solidFill>
              </a:rPr>
              <a:t>(</a:t>
            </a:r>
            <a:r>
              <a:rPr lang="tr-TR" sz="1400" b="1" dirty="0" err="1">
                <a:solidFill>
                  <a:schemeClr val="tx1"/>
                </a:solidFill>
              </a:rPr>
              <a:t>int</a:t>
            </a:r>
            <a:r>
              <a:rPr lang="tr-TR" sz="1400" b="1" dirty="0">
                <a:solidFill>
                  <a:schemeClr val="tx1"/>
                </a:solidFill>
              </a:rPr>
              <a:t> *  dizi, </a:t>
            </a:r>
            <a:r>
              <a:rPr lang="tr-TR" sz="1400" b="1" dirty="0" err="1">
                <a:solidFill>
                  <a:schemeClr val="tx1"/>
                </a:solidFill>
              </a:rPr>
              <a:t>int</a:t>
            </a:r>
            <a:r>
              <a:rPr lang="tr-TR" sz="1400" b="1" dirty="0">
                <a:solidFill>
                  <a:schemeClr val="tx1"/>
                </a:solidFill>
              </a:rPr>
              <a:t> kapasite){</a:t>
            </a:r>
          </a:p>
          <a:p>
            <a:pPr algn="just">
              <a:buNone/>
            </a:pPr>
            <a:r>
              <a:rPr lang="tr-TR" sz="1400" b="1" dirty="0">
                <a:solidFill>
                  <a:schemeClr val="tx1"/>
                </a:solidFill>
              </a:rPr>
              <a:t>    </a:t>
            </a:r>
            <a:r>
              <a:rPr lang="tr-TR" sz="1400" b="1" dirty="0" err="1">
                <a:solidFill>
                  <a:schemeClr val="tx1"/>
                </a:solidFill>
              </a:rPr>
              <a:t>int</a:t>
            </a:r>
            <a:r>
              <a:rPr lang="tr-TR" sz="1400" b="1" dirty="0">
                <a:solidFill>
                  <a:schemeClr val="tx1"/>
                </a:solidFill>
              </a:rPr>
              <a:t> i;</a:t>
            </a:r>
          </a:p>
          <a:p>
            <a:pPr algn="just">
              <a:buNone/>
            </a:pPr>
            <a:r>
              <a:rPr lang="tr-TR" sz="1400" b="1" dirty="0">
                <a:solidFill>
                  <a:schemeClr val="tx1"/>
                </a:solidFill>
              </a:rPr>
              <a:t>    </a:t>
            </a:r>
            <a:r>
              <a:rPr lang="tr-TR" sz="1400" b="1" dirty="0" err="1">
                <a:solidFill>
                  <a:schemeClr val="tx1"/>
                </a:solidFill>
              </a:rPr>
              <a:t>for</a:t>
            </a:r>
            <a:r>
              <a:rPr lang="tr-TR" sz="1400" b="1" dirty="0">
                <a:solidFill>
                  <a:schemeClr val="tx1"/>
                </a:solidFill>
              </a:rPr>
              <a:t>(i=0; i&lt;kapasite; i++)</a:t>
            </a:r>
          </a:p>
          <a:p>
            <a:pPr algn="just">
              <a:buNone/>
            </a:pPr>
            <a:r>
              <a:rPr lang="tr-TR" sz="1400" b="1" dirty="0">
                <a:solidFill>
                  <a:schemeClr val="tx1"/>
                </a:solidFill>
              </a:rPr>
              <a:t>        </a:t>
            </a:r>
            <a:r>
              <a:rPr lang="tr-TR" sz="1400" b="1" dirty="0" err="1">
                <a:solidFill>
                  <a:schemeClr val="tx1"/>
                </a:solidFill>
              </a:rPr>
              <a:t>printf</a:t>
            </a:r>
            <a:r>
              <a:rPr lang="tr-TR" sz="1400" b="1" dirty="0">
                <a:solidFill>
                  <a:schemeClr val="tx1"/>
                </a:solidFill>
              </a:rPr>
              <a:t>("%d ", dizi[i]);</a:t>
            </a:r>
          </a:p>
          <a:p>
            <a:pPr algn="just">
              <a:buNone/>
            </a:pPr>
            <a:r>
              <a:rPr lang="tr-TR" sz="1400" b="1" dirty="0">
                <a:solidFill>
                  <a:schemeClr val="tx1"/>
                </a:solidFill>
              </a:rPr>
              <a:t>}</a:t>
            </a:r>
          </a:p>
          <a:p>
            <a:pPr algn="just"/>
            <a:endParaRPr lang="tr-TR" sz="1100" dirty="0">
              <a:solidFill>
                <a:schemeClr val="tx1"/>
              </a:solidFill>
            </a:endParaRPr>
          </a:p>
        </p:txBody>
      </p:sp>
      <p:sp>
        <p:nvSpPr>
          <p:cNvPr id="5" name="4 Yuvarlatılmış Dikdörtgen"/>
          <p:cNvSpPr/>
          <p:nvPr/>
        </p:nvSpPr>
        <p:spPr>
          <a:xfrm>
            <a:off x="285720" y="1142984"/>
            <a:ext cx="3143272" cy="1785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Oval"/>
          <p:cNvSpPr/>
          <p:nvPr/>
        </p:nvSpPr>
        <p:spPr>
          <a:xfrm>
            <a:off x="1285852" y="1071546"/>
            <a:ext cx="928694" cy="7143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 name="16 Grup"/>
          <p:cNvGrpSpPr/>
          <p:nvPr/>
        </p:nvGrpSpPr>
        <p:grpSpPr>
          <a:xfrm>
            <a:off x="2078542" y="1643050"/>
            <a:ext cx="5708168" cy="1754326"/>
            <a:chOff x="2078542" y="1643050"/>
            <a:chExt cx="5708168" cy="1754326"/>
          </a:xfrm>
        </p:grpSpPr>
        <p:cxnSp>
          <p:nvCxnSpPr>
            <p:cNvPr id="11" name="10 Düz Bağlayıcı"/>
            <p:cNvCxnSpPr>
              <a:stCxn id="9" idx="5"/>
            </p:cNvCxnSpPr>
            <p:nvPr/>
          </p:nvCxnSpPr>
          <p:spPr>
            <a:xfrm rot="16200000" flipH="1">
              <a:off x="2844334" y="915516"/>
              <a:ext cx="747560" cy="2279144"/>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11 Metin kutusu"/>
            <p:cNvSpPr txBox="1"/>
            <p:nvPr/>
          </p:nvSpPr>
          <p:spPr>
            <a:xfrm>
              <a:off x="4429124" y="1643050"/>
              <a:ext cx="3357586" cy="1754326"/>
            </a:xfrm>
            <a:prstGeom prst="rect">
              <a:avLst/>
            </a:prstGeom>
            <a:noFill/>
          </p:spPr>
          <p:txBody>
            <a:bodyPr wrap="square" rtlCol="0">
              <a:spAutoFit/>
            </a:bodyPr>
            <a:lstStyle/>
            <a:p>
              <a:r>
                <a:rPr lang="tr-TR" dirty="0"/>
                <a:t>Bunu şöyle okuyoruz, dizi </a:t>
              </a:r>
              <a:r>
                <a:rPr lang="tr-TR" dirty="0" err="1"/>
                <a:t>int</a:t>
              </a:r>
              <a:r>
                <a:rPr lang="tr-TR" dirty="0"/>
                <a:t> türünde bir değişkene (</a:t>
              </a:r>
              <a:r>
                <a:rPr lang="tr-TR" dirty="0" err="1"/>
                <a:t>main’den</a:t>
              </a:r>
              <a:r>
                <a:rPr lang="tr-TR" dirty="0"/>
                <a:t> gönderilecek dizinin ilk elemanına) işaret eden bir işaretçidir. Kısaca, dizi bir </a:t>
              </a:r>
              <a:r>
                <a:rPr lang="tr-TR" b="1" dirty="0" err="1"/>
                <a:t>int</a:t>
              </a:r>
              <a:r>
                <a:rPr lang="tr-TR" b="1" dirty="0"/>
                <a:t> işaretçisidir</a:t>
              </a:r>
              <a:r>
                <a:rPr lang="tr-TR" dirty="0"/>
                <a:t>.</a:t>
              </a:r>
            </a:p>
          </p:txBody>
        </p:sp>
      </p:grpSp>
      <p:grpSp>
        <p:nvGrpSpPr>
          <p:cNvPr id="6" name="17 Grup"/>
          <p:cNvGrpSpPr/>
          <p:nvPr/>
        </p:nvGrpSpPr>
        <p:grpSpPr>
          <a:xfrm>
            <a:off x="1643042" y="1785926"/>
            <a:ext cx="3143272" cy="3334716"/>
            <a:chOff x="1643042" y="1785926"/>
            <a:chExt cx="3143272" cy="3334716"/>
          </a:xfrm>
        </p:grpSpPr>
        <p:cxnSp>
          <p:nvCxnSpPr>
            <p:cNvPr id="7" name="6 Düz Ok Bağlayıcısı"/>
            <p:cNvCxnSpPr>
              <a:stCxn id="9" idx="4"/>
            </p:cNvCxnSpPr>
            <p:nvPr/>
          </p:nvCxnSpPr>
          <p:spPr>
            <a:xfrm rot="16200000" flipH="1">
              <a:off x="1053678" y="2482446"/>
              <a:ext cx="1785952" cy="3929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Metin kutusu"/>
            <p:cNvSpPr txBox="1"/>
            <p:nvPr/>
          </p:nvSpPr>
          <p:spPr>
            <a:xfrm>
              <a:off x="1643042" y="3643314"/>
              <a:ext cx="3143272" cy="1477328"/>
            </a:xfrm>
            <a:prstGeom prst="rect">
              <a:avLst/>
            </a:prstGeom>
            <a:noFill/>
          </p:spPr>
          <p:txBody>
            <a:bodyPr wrap="square" rtlCol="0">
              <a:spAutoFit/>
            </a:bodyPr>
            <a:lstStyle/>
            <a:p>
              <a:r>
                <a:rPr lang="tr-TR" dirty="0"/>
                <a:t>Bunu şöyle </a:t>
              </a:r>
              <a:r>
                <a:rPr lang="tr-TR" dirty="0" err="1"/>
                <a:t>okuMUyoruz</a:t>
              </a:r>
              <a:r>
                <a:rPr lang="tr-TR" dirty="0"/>
                <a:t>: dizi bir yere işaret ediyor… Ama nereye? (dikkat, bu tanım aşamasıdır, *dizi =7; derkenki ifadeyle </a:t>
              </a:r>
              <a:r>
                <a:rPr lang="tr-TR" b="1" dirty="0"/>
                <a:t>karıştırmayın</a:t>
              </a:r>
              <a:r>
                <a:rPr lang="tr-TR" dirty="0"/>
                <a:t>)</a:t>
              </a:r>
            </a:p>
          </p:txBody>
        </p:sp>
      </p:gr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a:solidFill>
                  <a:schemeClr val="tx2">
                    <a:lumMod val="60000"/>
                    <a:lumOff val="40000"/>
                  </a:schemeClr>
                </a:solidFill>
              </a:rPr>
              <a:t>İşaretçiler ile Dizi Tanımlama</a:t>
            </a:r>
          </a:p>
        </p:txBody>
      </p:sp>
      <p:sp>
        <p:nvSpPr>
          <p:cNvPr id="3" name="Alt Başlık 2"/>
          <p:cNvSpPr>
            <a:spLocks noGrp="1"/>
          </p:cNvSpPr>
          <p:nvPr>
            <p:ph sz="quarter" idx="1"/>
          </p:nvPr>
        </p:nvSpPr>
        <p:spPr/>
        <p:txBody>
          <a:bodyPr>
            <a:normAutofit/>
          </a:bodyPr>
          <a:lstStyle/>
          <a:p>
            <a:pPr marL="285750" indent="-285750" algn="just">
              <a:buFontTx/>
              <a:buChar char="-"/>
            </a:pPr>
            <a:r>
              <a:rPr lang="tr-TR" sz="2000" dirty="0"/>
              <a:t>İşaretçiler ile </a:t>
            </a:r>
            <a:r>
              <a:rPr lang="tr-TR" sz="2000" dirty="0">
                <a:solidFill>
                  <a:schemeClr val="tx1"/>
                </a:solidFill>
              </a:rPr>
              <a:t>bir dizi tanımlamak ve bu diziyi düzenlemek mümkündür. </a:t>
            </a:r>
          </a:p>
          <a:p>
            <a:pPr marL="285750" indent="-285750" algn="just">
              <a:buNone/>
            </a:pPr>
            <a:r>
              <a:rPr lang="tr-TR" sz="2000" dirty="0"/>
              <a:t>	</a:t>
            </a:r>
            <a:r>
              <a:rPr lang="pt-BR" sz="2000" dirty="0"/>
              <a:t> </a:t>
            </a:r>
            <a:r>
              <a:rPr lang="tr-TR" sz="2000" dirty="0"/>
              <a:t>	</a:t>
            </a:r>
            <a:r>
              <a:rPr lang="pt-BR" sz="2000" dirty="0"/>
              <a:t>char* dizim;</a:t>
            </a:r>
          </a:p>
          <a:p>
            <a:pPr marL="285750" indent="-285750" algn="just">
              <a:buNone/>
            </a:pPr>
            <a:r>
              <a:rPr lang="pt-BR" sz="2000" dirty="0"/>
              <a:t>	</a:t>
            </a:r>
            <a:r>
              <a:rPr lang="tr-TR" sz="2000" dirty="0"/>
              <a:t>	</a:t>
            </a:r>
            <a:r>
              <a:rPr lang="pt-BR" sz="2000" dirty="0"/>
              <a:t>strcpy(dizim, "merhaba");</a:t>
            </a:r>
          </a:p>
          <a:p>
            <a:pPr marL="285750" indent="-285750" algn="just">
              <a:buNone/>
            </a:pPr>
            <a:r>
              <a:rPr lang="pt-BR" sz="2000" dirty="0"/>
              <a:t>	</a:t>
            </a:r>
            <a:r>
              <a:rPr lang="tr-TR" sz="2000" dirty="0"/>
              <a:t>	</a:t>
            </a:r>
            <a:r>
              <a:rPr lang="pt-BR" sz="2000" dirty="0"/>
              <a:t>printf("%s", dizim);</a:t>
            </a:r>
            <a:endParaRPr lang="tr-TR" sz="2000" dirty="0">
              <a:solidFill>
                <a:schemeClr val="tx1"/>
              </a:solidFill>
            </a:endParaRPr>
          </a:p>
          <a:p>
            <a:pPr marL="285750" indent="-285750" algn="just">
              <a:buFontTx/>
              <a:buChar char="-"/>
            </a:pPr>
            <a:r>
              <a:rPr lang="tr-TR" sz="2000" dirty="0"/>
              <a:t>Ancak, bu diziye hafızadan yer ayırt etmezsek çakışma olacağı için bu kod uygun değildir. Doğrusu, </a:t>
            </a:r>
            <a:r>
              <a:rPr lang="tr-TR" sz="2000" dirty="0" err="1"/>
              <a:t>char</a:t>
            </a:r>
            <a:r>
              <a:rPr lang="tr-TR" sz="2000" dirty="0"/>
              <a:t> * dizim; satırından sonra</a:t>
            </a:r>
          </a:p>
          <a:p>
            <a:pPr marL="285750" indent="-285750" algn="just">
              <a:buNone/>
            </a:pPr>
            <a:r>
              <a:rPr lang="tr-TR" sz="2000" dirty="0"/>
              <a:t>	</a:t>
            </a:r>
            <a:r>
              <a:rPr lang="tr-TR" sz="2000" b="1" dirty="0"/>
              <a:t>dizim=</a:t>
            </a:r>
            <a:r>
              <a:rPr lang="tr-TR" sz="2000" b="1" dirty="0" err="1"/>
              <a:t>malloc</a:t>
            </a:r>
            <a:r>
              <a:rPr lang="tr-TR" sz="2000" b="1" dirty="0"/>
              <a:t>(20*</a:t>
            </a:r>
            <a:r>
              <a:rPr lang="tr-TR" sz="2000" b="1" dirty="0" err="1"/>
              <a:t>sizeof</a:t>
            </a:r>
            <a:r>
              <a:rPr lang="tr-TR" sz="2000" b="1" dirty="0"/>
              <a:t>(</a:t>
            </a:r>
            <a:r>
              <a:rPr lang="tr-TR" sz="2000" b="1" dirty="0" err="1"/>
              <a:t>char</a:t>
            </a:r>
            <a:r>
              <a:rPr lang="tr-TR" sz="2000" b="1" dirty="0"/>
              <a:t>)); </a:t>
            </a:r>
            <a:r>
              <a:rPr lang="tr-TR" sz="2000" dirty="0"/>
              <a:t>gibi bir komutla dizim’e hafızadan yer ayırt etmektir. (</a:t>
            </a:r>
            <a:r>
              <a:rPr lang="tr-TR" sz="2000" dirty="0" err="1"/>
              <a:t>char</a:t>
            </a:r>
            <a:r>
              <a:rPr lang="tr-TR" sz="2000" dirty="0"/>
              <a:t> dizim[20]; deseydik, bunu kendisi otomatik yapacaktı.)</a:t>
            </a:r>
            <a:endParaRPr lang="tr-TR" sz="2000" b="1" dirty="0"/>
          </a:p>
          <a:p>
            <a:pPr marL="285750" indent="-285750" algn="just">
              <a:buFontTx/>
              <a:buChar char="-"/>
            </a:pPr>
            <a:r>
              <a:rPr lang="tr-TR" sz="2000" dirty="0">
                <a:solidFill>
                  <a:schemeClr val="tx1"/>
                </a:solidFill>
              </a:rPr>
              <a:t>İşaretçi ile bellekten alan alınırken </a:t>
            </a:r>
            <a:r>
              <a:rPr lang="tr-TR" sz="2000" b="1" dirty="0" err="1">
                <a:solidFill>
                  <a:schemeClr val="tx1"/>
                </a:solidFill>
              </a:rPr>
              <a:t>stdlib</a:t>
            </a:r>
            <a:r>
              <a:rPr lang="tr-TR" sz="2000" dirty="0">
                <a:solidFill>
                  <a:schemeClr val="tx1"/>
                </a:solidFill>
              </a:rPr>
              <a:t> kütüphanesinde yer alan bellek alma fonksiyonlarından </a:t>
            </a:r>
            <a:r>
              <a:rPr lang="tr-TR" sz="2000" b="1" dirty="0" err="1">
                <a:solidFill>
                  <a:schemeClr val="tx1"/>
                </a:solidFill>
              </a:rPr>
              <a:t>malloc</a:t>
            </a:r>
            <a:r>
              <a:rPr lang="tr-TR" sz="2000" dirty="0">
                <a:solidFill>
                  <a:schemeClr val="tx1"/>
                </a:solidFill>
              </a:rPr>
              <a:t> (</a:t>
            </a:r>
            <a:r>
              <a:rPr lang="tr-TR" sz="2000" dirty="0" err="1">
                <a:solidFill>
                  <a:schemeClr val="tx1"/>
                </a:solidFill>
              </a:rPr>
              <a:t>memory</a:t>
            </a:r>
            <a:r>
              <a:rPr lang="tr-TR" sz="2000" dirty="0">
                <a:solidFill>
                  <a:schemeClr val="tx1"/>
                </a:solidFill>
              </a:rPr>
              <a:t> </a:t>
            </a:r>
            <a:r>
              <a:rPr lang="tr-TR" sz="2000" dirty="0" err="1">
                <a:solidFill>
                  <a:schemeClr val="tx1"/>
                </a:solidFill>
              </a:rPr>
              <a:t>allocate</a:t>
            </a:r>
            <a:r>
              <a:rPr lang="tr-TR" sz="2000" dirty="0">
                <a:solidFill>
                  <a:schemeClr val="tx1"/>
                </a:solidFill>
              </a:rPr>
              <a:t> – bellek ayır) kullanılabilir. </a:t>
            </a:r>
            <a:r>
              <a:rPr lang="tr-TR" sz="2000" dirty="0" err="1">
                <a:solidFill>
                  <a:schemeClr val="tx1"/>
                </a:solidFill>
              </a:rPr>
              <a:t>malloc</a:t>
            </a:r>
            <a:r>
              <a:rPr lang="tr-TR" sz="2000" dirty="0">
                <a:solidFill>
                  <a:schemeClr val="tx1"/>
                </a:solidFill>
              </a:rPr>
              <a:t> fonksiyonu parametre olarak bir kapasite bilgisi alır ve bellekte o </a:t>
            </a:r>
            <a:r>
              <a:rPr lang="tr-TR" sz="2000" dirty="0" err="1">
                <a:solidFill>
                  <a:schemeClr val="tx1"/>
                </a:solidFill>
              </a:rPr>
              <a:t>kadarlık</a:t>
            </a:r>
            <a:r>
              <a:rPr lang="tr-TR" sz="2000" dirty="0">
                <a:solidFill>
                  <a:schemeClr val="tx1"/>
                </a:solidFill>
              </a:rPr>
              <a:t> bir bloğu ayırır.</a:t>
            </a:r>
          </a:p>
        </p:txBody>
      </p:sp>
    </p:spTree>
    <p:extLst>
      <p:ext uri="{BB962C8B-B14F-4D97-AF65-F5344CB8AC3E}">
        <p14:creationId xmlns:p14="http://schemas.microsoft.com/office/powerpoint/2010/main" xmlns="" val="854317439"/>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heckerboard(across)">
                                      <p:cBhvr>
                                        <p:cTn id="10" dur="500"/>
                                        <p:tgtEl>
                                          <p:spTgt spid="3">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checkerboard(across)">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a:solidFill>
                  <a:schemeClr val="tx2">
                    <a:lumMod val="60000"/>
                    <a:lumOff val="40000"/>
                  </a:schemeClr>
                </a:solidFill>
              </a:rPr>
              <a:t>İşaretçiler ile Dizi Tanımlama</a:t>
            </a:r>
          </a:p>
        </p:txBody>
      </p:sp>
      <p:sp>
        <p:nvSpPr>
          <p:cNvPr id="3" name="Alt Başlık 2"/>
          <p:cNvSpPr>
            <a:spLocks noGrp="1"/>
          </p:cNvSpPr>
          <p:nvPr>
            <p:ph sz="quarter" idx="1"/>
          </p:nvPr>
        </p:nvSpPr>
        <p:spPr>
          <a:xfrm>
            <a:off x="457200" y="1219200"/>
            <a:ext cx="8229600" cy="3567122"/>
          </a:xfrm>
        </p:spPr>
        <p:txBody>
          <a:bodyPr>
            <a:normAutofit fontScale="92500" lnSpcReduction="20000"/>
          </a:bodyPr>
          <a:lstStyle/>
          <a:p>
            <a:pPr marL="342900" indent="-342900" algn="just">
              <a:buFontTx/>
              <a:buChar char="-"/>
            </a:pPr>
            <a:r>
              <a:rPr lang="tr-TR" sz="2000" dirty="0">
                <a:solidFill>
                  <a:schemeClr val="tx1"/>
                </a:solidFill>
              </a:rPr>
              <a:t>Fonksiyonları anlatırken bir fonksiyon çağrıldığında o fonksiyonda tanımlanan değişkenlerin fonksiyon tamamlandıktan sonra bellekten silindiğini söylemiştik. Ancak, </a:t>
            </a:r>
            <a:r>
              <a:rPr lang="tr-TR" sz="2000" b="1" dirty="0" err="1">
                <a:solidFill>
                  <a:schemeClr val="tx1"/>
                </a:solidFill>
              </a:rPr>
              <a:t>malloc</a:t>
            </a:r>
            <a:r>
              <a:rPr lang="tr-TR" sz="2000" dirty="0">
                <a:solidFill>
                  <a:schemeClr val="tx1"/>
                </a:solidFill>
              </a:rPr>
              <a:t> ile alınan bellek alanları fonksiyon </a:t>
            </a:r>
            <a:r>
              <a:rPr lang="tr-TR" sz="2000" b="1" dirty="0">
                <a:solidFill>
                  <a:schemeClr val="tx1"/>
                </a:solidFill>
              </a:rPr>
              <a:t>tamamlansa dahi</a:t>
            </a:r>
            <a:r>
              <a:rPr lang="tr-TR" sz="2000" dirty="0">
                <a:solidFill>
                  <a:schemeClr val="tx1"/>
                </a:solidFill>
              </a:rPr>
              <a:t> bellekte kalmaya devam eder. Günümüz işletim sistemleri bir şekilde kapanan/kapatılan programların kullandığı bellek alanlarını tekrar havuza atar. Ancak, uzun süre çalışması gereken programlarda bu önemli bir sorun oluşturabilir.</a:t>
            </a:r>
            <a:endParaRPr lang="tr-TR" sz="2000" dirty="0">
              <a:solidFill>
                <a:srgbClr val="000000"/>
              </a:solidFill>
            </a:endParaRPr>
          </a:p>
          <a:p>
            <a:pPr marL="342900" indent="-342900" algn="just">
              <a:buFontTx/>
              <a:buChar char="-"/>
            </a:pPr>
            <a:endParaRPr lang="tr-TR" sz="2000" dirty="0">
              <a:solidFill>
                <a:schemeClr val="tx1"/>
              </a:solidFill>
            </a:endParaRPr>
          </a:p>
          <a:p>
            <a:pPr marL="342900" indent="-342900" algn="just">
              <a:buFontTx/>
              <a:buChar char="-"/>
            </a:pPr>
            <a:r>
              <a:rPr lang="tr-TR" sz="2000" dirty="0">
                <a:solidFill>
                  <a:schemeClr val="tx1"/>
                </a:solidFill>
              </a:rPr>
              <a:t>Yukarıdaki problemi çözmek ve bilgisayarlardaki bellek yönetiminin doğru şekilde çalışması için program çalışırken kullanılmayacak olan bellek alanlarının serbest bırakılması ve işletim sistemine geri gönderilmesi gerekir. Bunun için </a:t>
            </a:r>
            <a:r>
              <a:rPr lang="tr-TR" sz="2000" b="1" dirty="0" err="1">
                <a:solidFill>
                  <a:schemeClr val="tx1"/>
                </a:solidFill>
              </a:rPr>
              <a:t>free</a:t>
            </a:r>
            <a:r>
              <a:rPr lang="tr-TR" sz="2000" dirty="0">
                <a:solidFill>
                  <a:schemeClr val="tx1"/>
                </a:solidFill>
              </a:rPr>
              <a:t> fonksiyonu kullanılır. </a:t>
            </a:r>
            <a:r>
              <a:rPr lang="tr-TR" sz="2000" dirty="0" err="1">
                <a:solidFill>
                  <a:schemeClr val="tx1"/>
                </a:solidFill>
              </a:rPr>
              <a:t>free</a:t>
            </a:r>
            <a:r>
              <a:rPr lang="tr-TR" sz="2000" dirty="0">
                <a:solidFill>
                  <a:schemeClr val="tx1"/>
                </a:solidFill>
              </a:rPr>
              <a:t> fonksiyonu parametre olarak bir işaretçi değişkeni alır ve o işaretçi için ayrılan bellek alanını işletim sistemine geri gönderir.</a:t>
            </a:r>
          </a:p>
          <a:p>
            <a:pPr algn="just"/>
            <a:endParaRPr lang="tr-TR" sz="2000" dirty="0">
              <a:solidFill>
                <a:schemeClr val="tx1"/>
              </a:solidFill>
            </a:endParaRPr>
          </a:p>
        </p:txBody>
      </p:sp>
    </p:spTree>
    <p:extLst>
      <p:ext uri="{BB962C8B-B14F-4D97-AF65-F5344CB8AC3E}">
        <p14:creationId xmlns:p14="http://schemas.microsoft.com/office/powerpoint/2010/main" xmlns="" val="4205549907"/>
      </p:ext>
    </p:extLst>
  </p:cSld>
  <p:clrMapOvr>
    <a:overrideClrMapping bg1="lt1" tx1="dk1" bg2="lt2" tx2="dk2" accent1="accent1" accent2="accent2" accent3="accent3" accent4="accent4" accent5="accent5" accent6="accent6" hlink="hlink" folHlink="folHlink"/>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a:solidFill>
                  <a:schemeClr val="tx2">
                    <a:lumMod val="60000"/>
                    <a:lumOff val="40000"/>
                  </a:schemeClr>
                </a:solidFill>
              </a:rPr>
              <a:t>İşaretçiler ile Dizi Tanımlama</a:t>
            </a:r>
          </a:p>
        </p:txBody>
      </p:sp>
      <p:sp>
        <p:nvSpPr>
          <p:cNvPr id="3" name="Alt Başlık 2"/>
          <p:cNvSpPr>
            <a:spLocks noGrp="1"/>
          </p:cNvSpPr>
          <p:nvPr>
            <p:ph sz="quarter" idx="1"/>
          </p:nvPr>
        </p:nvSpPr>
        <p:spPr/>
        <p:txBody>
          <a:bodyPr>
            <a:normAutofit fontScale="92500" lnSpcReduction="20000"/>
          </a:bodyPr>
          <a:lstStyle/>
          <a:p>
            <a:pPr marL="342900" indent="-342900" algn="just">
              <a:buFontTx/>
              <a:buChar char="-"/>
            </a:pPr>
            <a:r>
              <a:rPr lang="tr-TR" sz="2200" dirty="0" err="1"/>
              <a:t>char</a:t>
            </a:r>
            <a:r>
              <a:rPr lang="tr-TR" sz="2200" dirty="0"/>
              <a:t> yerine bu sefer de bir </a:t>
            </a:r>
            <a:r>
              <a:rPr lang="tr-TR" sz="2200" dirty="0" err="1"/>
              <a:t>int</a:t>
            </a:r>
            <a:r>
              <a:rPr lang="tr-TR" sz="2200" dirty="0"/>
              <a:t> dizisini ele alalım.</a:t>
            </a:r>
            <a:endParaRPr lang="tr-TR" sz="2200" dirty="0">
              <a:solidFill>
                <a:schemeClr val="tx1"/>
              </a:solidFill>
            </a:endParaRPr>
          </a:p>
          <a:p>
            <a:pPr marL="342900" indent="-342900" algn="just">
              <a:buFontTx/>
              <a:buChar char="-"/>
            </a:pPr>
            <a:r>
              <a:rPr lang="tr-TR" sz="2200" dirty="0">
                <a:solidFill>
                  <a:schemeClr val="tx1"/>
                </a:solidFill>
              </a:rPr>
              <a:t>İşaretçiler ile dizi tanımlarken öncelikle bir bellek alanının alınması gerekir, bu </a:t>
            </a:r>
            <a:r>
              <a:rPr lang="tr-TR" sz="2200" dirty="0" err="1">
                <a:solidFill>
                  <a:schemeClr val="tx1"/>
                </a:solidFill>
              </a:rPr>
              <a:t>malloc</a:t>
            </a:r>
            <a:r>
              <a:rPr lang="tr-TR" sz="2200" dirty="0">
                <a:solidFill>
                  <a:schemeClr val="tx1"/>
                </a:solidFill>
              </a:rPr>
              <a:t> fonksiyonu ile yapılır. Bu fonksiyon parametre olarak aldığı sayı </a:t>
            </a:r>
            <a:r>
              <a:rPr lang="tr-TR" sz="2200" dirty="0" err="1">
                <a:solidFill>
                  <a:schemeClr val="tx1"/>
                </a:solidFill>
              </a:rPr>
              <a:t>kadarlık</a:t>
            </a:r>
            <a:r>
              <a:rPr lang="tr-TR" sz="2200" dirty="0">
                <a:solidFill>
                  <a:schemeClr val="tx1"/>
                </a:solidFill>
              </a:rPr>
              <a:t> bellek alanını alır ve belleğin başlangıç adresini geri döner. Aşağıda örnek bir kullanım görülmektedir.</a:t>
            </a:r>
          </a:p>
          <a:p>
            <a:pPr marL="342900" indent="-342900" algn="just">
              <a:buFontTx/>
              <a:buChar char="-"/>
            </a:pPr>
            <a:endParaRPr lang="tr-TR" sz="2200" dirty="0">
              <a:solidFill>
                <a:schemeClr val="tx1"/>
              </a:solidFill>
            </a:endParaRPr>
          </a:p>
          <a:p>
            <a:pPr algn="l"/>
            <a:r>
              <a:rPr lang="en-US" sz="2200" b="1" dirty="0" err="1">
                <a:solidFill>
                  <a:srgbClr val="7F0055"/>
                </a:solidFill>
                <a:latin typeface="Consolas"/>
              </a:rPr>
              <a:t>int</a:t>
            </a:r>
            <a:r>
              <a:rPr lang="en-US" sz="2200" b="1" dirty="0">
                <a:solidFill>
                  <a:srgbClr val="000000"/>
                </a:solidFill>
                <a:latin typeface="Consolas"/>
              </a:rPr>
              <a:t> </a:t>
            </a:r>
            <a:r>
              <a:rPr lang="en-US" sz="2200" b="1" dirty="0" err="1">
                <a:solidFill>
                  <a:srgbClr val="000000"/>
                </a:solidFill>
                <a:latin typeface="Consolas"/>
              </a:rPr>
              <a:t>i</a:t>
            </a:r>
            <a:r>
              <a:rPr lang="en-US" sz="2200" b="1" dirty="0">
                <a:solidFill>
                  <a:srgbClr val="000000"/>
                </a:solidFill>
                <a:latin typeface="Consolas"/>
              </a:rPr>
              <a:t>;</a:t>
            </a:r>
          </a:p>
          <a:p>
            <a:pPr algn="l"/>
            <a:r>
              <a:rPr lang="en-US" sz="2200" b="1" dirty="0" err="1">
                <a:solidFill>
                  <a:srgbClr val="7F0055"/>
                </a:solidFill>
                <a:latin typeface="Consolas"/>
              </a:rPr>
              <a:t>int</a:t>
            </a:r>
            <a:r>
              <a:rPr lang="en-US" sz="2200" b="1" dirty="0">
                <a:solidFill>
                  <a:srgbClr val="000000"/>
                </a:solidFill>
                <a:latin typeface="Consolas"/>
              </a:rPr>
              <a:t> *</a:t>
            </a:r>
            <a:r>
              <a:rPr lang="en-US" sz="2200" b="1" dirty="0" err="1">
                <a:solidFill>
                  <a:srgbClr val="000000"/>
                </a:solidFill>
                <a:latin typeface="Consolas"/>
              </a:rPr>
              <a:t>dizi</a:t>
            </a:r>
            <a:r>
              <a:rPr lang="en-US" sz="2200" b="1" dirty="0">
                <a:solidFill>
                  <a:srgbClr val="000000"/>
                </a:solidFill>
                <a:latin typeface="Consolas"/>
              </a:rPr>
              <a:t> = </a:t>
            </a:r>
            <a:r>
              <a:rPr lang="en-US" sz="2200" b="1" dirty="0" err="1">
                <a:solidFill>
                  <a:srgbClr val="642880"/>
                </a:solidFill>
                <a:latin typeface="Consolas"/>
              </a:rPr>
              <a:t>malloc</a:t>
            </a:r>
            <a:r>
              <a:rPr lang="en-US" sz="2200" b="1" dirty="0">
                <a:solidFill>
                  <a:srgbClr val="000000"/>
                </a:solidFill>
                <a:latin typeface="Consolas"/>
              </a:rPr>
              <a:t>(20*</a:t>
            </a:r>
            <a:r>
              <a:rPr lang="en-US" sz="2200" b="1" dirty="0" err="1">
                <a:solidFill>
                  <a:srgbClr val="7F0055"/>
                </a:solidFill>
                <a:latin typeface="Consolas"/>
              </a:rPr>
              <a:t>sizeof</a:t>
            </a:r>
            <a:r>
              <a:rPr lang="en-US" sz="2200" b="1" dirty="0">
                <a:solidFill>
                  <a:srgbClr val="000000"/>
                </a:solidFill>
                <a:latin typeface="Consolas"/>
              </a:rPr>
              <a:t>(</a:t>
            </a:r>
            <a:r>
              <a:rPr lang="en-US" sz="2200" b="1" dirty="0" err="1">
                <a:solidFill>
                  <a:srgbClr val="7F0055"/>
                </a:solidFill>
                <a:latin typeface="Consolas"/>
              </a:rPr>
              <a:t>int</a:t>
            </a:r>
            <a:r>
              <a:rPr lang="en-US" sz="2200" b="1" dirty="0">
                <a:solidFill>
                  <a:srgbClr val="000000"/>
                </a:solidFill>
                <a:latin typeface="Consolas"/>
              </a:rPr>
              <a:t>));</a:t>
            </a:r>
          </a:p>
          <a:p>
            <a:pPr algn="l"/>
            <a:r>
              <a:rPr lang="en-US" sz="2200" b="1" dirty="0">
                <a:solidFill>
                  <a:srgbClr val="7F0055"/>
                </a:solidFill>
                <a:latin typeface="Consolas"/>
              </a:rPr>
              <a:t>for</a:t>
            </a:r>
            <a:r>
              <a:rPr lang="en-US" sz="2200" b="1" dirty="0">
                <a:solidFill>
                  <a:srgbClr val="000000"/>
                </a:solidFill>
                <a:latin typeface="Consolas"/>
              </a:rPr>
              <a:t>(</a:t>
            </a:r>
            <a:r>
              <a:rPr lang="en-US" sz="2200" b="1" dirty="0" err="1">
                <a:solidFill>
                  <a:srgbClr val="000000"/>
                </a:solidFill>
                <a:latin typeface="Consolas"/>
              </a:rPr>
              <a:t>i</a:t>
            </a:r>
            <a:r>
              <a:rPr lang="en-US" sz="2200" b="1" dirty="0">
                <a:solidFill>
                  <a:srgbClr val="000000"/>
                </a:solidFill>
                <a:latin typeface="Consolas"/>
              </a:rPr>
              <a:t>=0; </a:t>
            </a:r>
            <a:r>
              <a:rPr lang="en-US" sz="2200" b="1" dirty="0" err="1">
                <a:solidFill>
                  <a:srgbClr val="000000"/>
                </a:solidFill>
                <a:latin typeface="Consolas"/>
              </a:rPr>
              <a:t>i</a:t>
            </a:r>
            <a:r>
              <a:rPr lang="en-US" sz="2200" b="1" dirty="0">
                <a:solidFill>
                  <a:srgbClr val="000000"/>
                </a:solidFill>
                <a:latin typeface="Consolas"/>
              </a:rPr>
              <a:t>&lt;20; </a:t>
            </a:r>
            <a:r>
              <a:rPr lang="en-US" sz="2200" b="1" dirty="0" err="1">
                <a:solidFill>
                  <a:srgbClr val="000000"/>
                </a:solidFill>
                <a:latin typeface="Consolas"/>
              </a:rPr>
              <a:t>i</a:t>
            </a:r>
            <a:r>
              <a:rPr lang="en-US" sz="2200" b="1" dirty="0">
                <a:solidFill>
                  <a:srgbClr val="000000"/>
                </a:solidFill>
                <a:latin typeface="Consolas"/>
              </a:rPr>
              <a:t>++){</a:t>
            </a:r>
          </a:p>
          <a:p>
            <a:pPr algn="l"/>
            <a:r>
              <a:rPr lang="tr-TR" sz="2200" dirty="0">
                <a:solidFill>
                  <a:srgbClr val="000000"/>
                </a:solidFill>
                <a:latin typeface="Consolas"/>
              </a:rPr>
              <a:t>    </a:t>
            </a:r>
            <a:r>
              <a:rPr lang="en-US" sz="2200" dirty="0" err="1">
                <a:solidFill>
                  <a:srgbClr val="000000"/>
                </a:solidFill>
                <a:latin typeface="Consolas"/>
              </a:rPr>
              <a:t>dizi</a:t>
            </a:r>
            <a:r>
              <a:rPr lang="en-US" sz="2200" dirty="0">
                <a:solidFill>
                  <a:srgbClr val="000000"/>
                </a:solidFill>
                <a:latin typeface="Consolas"/>
              </a:rPr>
              <a:t>[</a:t>
            </a:r>
            <a:r>
              <a:rPr lang="en-US" sz="2200" dirty="0" err="1">
                <a:solidFill>
                  <a:srgbClr val="000000"/>
                </a:solidFill>
                <a:latin typeface="Consolas"/>
              </a:rPr>
              <a:t>i</a:t>
            </a:r>
            <a:r>
              <a:rPr lang="en-US" sz="2200" dirty="0">
                <a:solidFill>
                  <a:srgbClr val="000000"/>
                </a:solidFill>
                <a:latin typeface="Consolas"/>
              </a:rPr>
              <a:t>] = </a:t>
            </a:r>
            <a:r>
              <a:rPr lang="en-US" sz="2200" dirty="0" err="1">
                <a:solidFill>
                  <a:srgbClr val="000000"/>
                </a:solidFill>
                <a:latin typeface="Consolas"/>
              </a:rPr>
              <a:t>i</a:t>
            </a:r>
            <a:r>
              <a:rPr lang="en-US" sz="2200" dirty="0">
                <a:solidFill>
                  <a:srgbClr val="000000"/>
                </a:solidFill>
                <a:latin typeface="Consolas"/>
              </a:rPr>
              <a:t>;</a:t>
            </a:r>
          </a:p>
          <a:p>
            <a:pPr algn="l"/>
            <a:r>
              <a:rPr lang="en-US" sz="2200" dirty="0">
                <a:solidFill>
                  <a:srgbClr val="000000"/>
                </a:solidFill>
                <a:latin typeface="Consolas"/>
              </a:rPr>
              <a:t>}</a:t>
            </a:r>
          </a:p>
          <a:p>
            <a:pPr algn="l"/>
            <a:r>
              <a:rPr lang="en-US" sz="2200" b="1" dirty="0">
                <a:solidFill>
                  <a:srgbClr val="7F0055"/>
                </a:solidFill>
                <a:latin typeface="Consolas"/>
              </a:rPr>
              <a:t>for</a:t>
            </a:r>
            <a:r>
              <a:rPr lang="en-US" sz="2200" b="1" dirty="0">
                <a:solidFill>
                  <a:srgbClr val="000000"/>
                </a:solidFill>
                <a:latin typeface="Consolas"/>
              </a:rPr>
              <a:t>(</a:t>
            </a:r>
            <a:r>
              <a:rPr lang="en-US" sz="2200" b="1" dirty="0" err="1">
                <a:solidFill>
                  <a:srgbClr val="000000"/>
                </a:solidFill>
                <a:latin typeface="Consolas"/>
              </a:rPr>
              <a:t>i</a:t>
            </a:r>
            <a:r>
              <a:rPr lang="en-US" sz="2200" b="1" dirty="0">
                <a:solidFill>
                  <a:srgbClr val="000000"/>
                </a:solidFill>
                <a:latin typeface="Consolas"/>
              </a:rPr>
              <a:t>=0; </a:t>
            </a:r>
            <a:r>
              <a:rPr lang="en-US" sz="2200" b="1" dirty="0" err="1">
                <a:solidFill>
                  <a:srgbClr val="000000"/>
                </a:solidFill>
                <a:latin typeface="Consolas"/>
              </a:rPr>
              <a:t>i</a:t>
            </a:r>
            <a:r>
              <a:rPr lang="en-US" sz="2200" b="1" dirty="0">
                <a:solidFill>
                  <a:srgbClr val="000000"/>
                </a:solidFill>
                <a:latin typeface="Consolas"/>
              </a:rPr>
              <a:t>&lt;20; </a:t>
            </a:r>
            <a:r>
              <a:rPr lang="en-US" sz="2200" b="1" dirty="0" err="1">
                <a:solidFill>
                  <a:srgbClr val="000000"/>
                </a:solidFill>
                <a:latin typeface="Consolas"/>
              </a:rPr>
              <a:t>i</a:t>
            </a:r>
            <a:r>
              <a:rPr lang="en-US" sz="2200" b="1" dirty="0">
                <a:solidFill>
                  <a:srgbClr val="000000"/>
                </a:solidFill>
                <a:latin typeface="Consolas"/>
              </a:rPr>
              <a:t>++){</a:t>
            </a:r>
          </a:p>
          <a:p>
            <a:pPr algn="l"/>
            <a:r>
              <a:rPr lang="tr-TR" sz="2200" b="1" dirty="0">
                <a:solidFill>
                  <a:srgbClr val="642880"/>
                </a:solidFill>
                <a:latin typeface="Consolas"/>
              </a:rPr>
              <a:t>    </a:t>
            </a:r>
            <a:r>
              <a:rPr lang="en-US" sz="2200" b="1" dirty="0" err="1">
                <a:solidFill>
                  <a:srgbClr val="642880"/>
                </a:solidFill>
                <a:latin typeface="Consolas"/>
              </a:rPr>
              <a:t>printf</a:t>
            </a:r>
            <a:r>
              <a:rPr lang="en-US" sz="2200" b="1" dirty="0">
                <a:solidFill>
                  <a:srgbClr val="000000"/>
                </a:solidFill>
                <a:latin typeface="Consolas"/>
              </a:rPr>
              <a:t>(</a:t>
            </a:r>
            <a:r>
              <a:rPr lang="en-US" sz="2200" b="1" dirty="0">
                <a:solidFill>
                  <a:srgbClr val="2A00FF"/>
                </a:solidFill>
                <a:latin typeface="Consolas"/>
              </a:rPr>
              <a:t>"%d) %d\n"</a:t>
            </a:r>
            <a:r>
              <a:rPr lang="en-US" sz="2200" b="1" dirty="0">
                <a:solidFill>
                  <a:srgbClr val="000000"/>
                </a:solidFill>
                <a:latin typeface="Consolas"/>
              </a:rPr>
              <a:t>, </a:t>
            </a:r>
            <a:r>
              <a:rPr lang="en-US" sz="2200" b="1" dirty="0" err="1">
                <a:solidFill>
                  <a:srgbClr val="000000"/>
                </a:solidFill>
                <a:latin typeface="Consolas"/>
              </a:rPr>
              <a:t>i</a:t>
            </a:r>
            <a:r>
              <a:rPr lang="en-US" sz="2200" b="1" dirty="0">
                <a:solidFill>
                  <a:srgbClr val="000000"/>
                </a:solidFill>
                <a:latin typeface="Consolas"/>
              </a:rPr>
              <a:t> + 1, </a:t>
            </a:r>
            <a:r>
              <a:rPr lang="en-US" sz="2200" b="1" dirty="0" err="1">
                <a:solidFill>
                  <a:srgbClr val="000000"/>
                </a:solidFill>
                <a:latin typeface="Consolas"/>
              </a:rPr>
              <a:t>dizi</a:t>
            </a:r>
            <a:r>
              <a:rPr lang="en-US" sz="2200" b="1" dirty="0">
                <a:solidFill>
                  <a:srgbClr val="000000"/>
                </a:solidFill>
                <a:latin typeface="Consolas"/>
              </a:rPr>
              <a:t>[</a:t>
            </a:r>
            <a:r>
              <a:rPr lang="en-US" sz="2200" b="1" dirty="0" err="1">
                <a:solidFill>
                  <a:srgbClr val="000000"/>
                </a:solidFill>
                <a:latin typeface="Consolas"/>
              </a:rPr>
              <a:t>i</a:t>
            </a:r>
            <a:r>
              <a:rPr lang="en-US" sz="2200" b="1" dirty="0">
                <a:solidFill>
                  <a:srgbClr val="000000"/>
                </a:solidFill>
                <a:latin typeface="Consolas"/>
              </a:rPr>
              <a:t>]);</a:t>
            </a:r>
          </a:p>
          <a:p>
            <a:pPr algn="l"/>
            <a:r>
              <a:rPr lang="en-US" sz="2200" dirty="0">
                <a:solidFill>
                  <a:srgbClr val="000000"/>
                </a:solidFill>
                <a:latin typeface="Consolas"/>
              </a:rPr>
              <a:t>}</a:t>
            </a:r>
            <a:endParaRPr lang="tr-TR" sz="2200" dirty="0">
              <a:solidFill>
                <a:srgbClr val="000000"/>
              </a:solidFill>
              <a:latin typeface="Consolas"/>
            </a:endParaRPr>
          </a:p>
          <a:p>
            <a:pPr algn="l"/>
            <a:r>
              <a:rPr lang="en-US" sz="2200" b="1" dirty="0">
                <a:solidFill>
                  <a:srgbClr val="642880"/>
                </a:solidFill>
                <a:latin typeface="Consolas"/>
              </a:rPr>
              <a:t>free</a:t>
            </a:r>
            <a:r>
              <a:rPr lang="en-US" sz="2200" b="1" dirty="0">
                <a:solidFill>
                  <a:srgbClr val="000000"/>
                </a:solidFill>
                <a:latin typeface="Consolas"/>
              </a:rPr>
              <a:t>(</a:t>
            </a:r>
            <a:r>
              <a:rPr lang="en-US" sz="2200" b="1" dirty="0" err="1">
                <a:solidFill>
                  <a:srgbClr val="000000"/>
                </a:solidFill>
                <a:latin typeface="Consolas"/>
              </a:rPr>
              <a:t>dizi</a:t>
            </a:r>
            <a:r>
              <a:rPr lang="en-US" sz="2200" b="1" dirty="0">
                <a:solidFill>
                  <a:srgbClr val="000000"/>
                </a:solidFill>
                <a:latin typeface="Consolas"/>
              </a:rPr>
              <a:t>);</a:t>
            </a:r>
            <a:endParaRPr lang="tr-TR" sz="2200" b="1" dirty="0">
              <a:solidFill>
                <a:srgbClr val="000000"/>
              </a:solidFill>
              <a:latin typeface="Consolas"/>
            </a:endParaRPr>
          </a:p>
          <a:p>
            <a:pPr algn="l"/>
            <a:endParaRPr lang="tr-TR" sz="2200" b="1" dirty="0">
              <a:solidFill>
                <a:srgbClr val="000000"/>
              </a:solidFill>
              <a:latin typeface="Consolas"/>
            </a:endParaRPr>
          </a:p>
          <a:p>
            <a:pPr algn="just"/>
            <a:endParaRPr lang="tr-TR" sz="2000" dirty="0">
              <a:solidFill>
                <a:schemeClr val="tx1"/>
              </a:solidFill>
            </a:endParaRPr>
          </a:p>
        </p:txBody>
      </p:sp>
    </p:spTree>
    <p:extLst>
      <p:ext uri="{BB962C8B-B14F-4D97-AF65-F5344CB8AC3E}">
        <p14:creationId xmlns:p14="http://schemas.microsoft.com/office/powerpoint/2010/main" xmlns="" val="2694767848"/>
      </p:ext>
    </p:extLst>
  </p:cSld>
  <p:clrMapOvr>
    <a:overrideClrMapping bg1="lt1" tx1="dk1" bg2="lt2" tx2="dk2" accent1="accent1" accent2="accent2" accent3="accent3" accent4="accent4" accent5="accent5" accent6="accent6" hlink="hlink" folHlink="folHlink"/>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a:solidFill>
                  <a:schemeClr val="tx2">
                    <a:lumMod val="60000"/>
                    <a:lumOff val="40000"/>
                  </a:schemeClr>
                </a:solidFill>
              </a:rPr>
              <a:t>İşaretçiler ile Dizi Tanımlama</a:t>
            </a:r>
          </a:p>
        </p:txBody>
      </p:sp>
      <p:sp>
        <p:nvSpPr>
          <p:cNvPr id="3" name="Alt Başlık 2"/>
          <p:cNvSpPr>
            <a:spLocks noGrp="1"/>
          </p:cNvSpPr>
          <p:nvPr>
            <p:ph sz="quarter" idx="1"/>
          </p:nvPr>
        </p:nvSpPr>
        <p:spPr>
          <a:xfrm>
            <a:off x="457200" y="1219200"/>
            <a:ext cx="8229600" cy="4138626"/>
          </a:xfrm>
        </p:spPr>
        <p:txBody>
          <a:bodyPr>
            <a:normAutofit fontScale="85000" lnSpcReduction="20000"/>
          </a:bodyPr>
          <a:lstStyle/>
          <a:p>
            <a:r>
              <a:rPr lang="tr-TR" sz="2200" dirty="0">
                <a:solidFill>
                  <a:srgbClr val="000000"/>
                </a:solidFill>
              </a:rPr>
              <a:t>Bir önceki slayttaki kodda </a:t>
            </a:r>
            <a:r>
              <a:rPr lang="tr-TR" sz="2200" dirty="0" err="1">
                <a:solidFill>
                  <a:srgbClr val="000000"/>
                </a:solidFill>
              </a:rPr>
              <a:t>malloc</a:t>
            </a:r>
            <a:r>
              <a:rPr lang="tr-TR" sz="2200" dirty="0">
                <a:solidFill>
                  <a:srgbClr val="000000"/>
                </a:solidFill>
              </a:rPr>
              <a:t> fonksiyonundaki parametrede başka bir fonksiyon olan </a:t>
            </a:r>
            <a:r>
              <a:rPr lang="tr-TR" sz="2200" b="1" dirty="0" err="1">
                <a:solidFill>
                  <a:srgbClr val="000000"/>
                </a:solidFill>
              </a:rPr>
              <a:t>sizeof</a:t>
            </a:r>
            <a:r>
              <a:rPr lang="tr-TR" sz="2200" dirty="0">
                <a:solidFill>
                  <a:srgbClr val="000000"/>
                </a:solidFill>
              </a:rPr>
              <a:t> fonksiyonu kullanılmıştır. </a:t>
            </a:r>
            <a:r>
              <a:rPr lang="tr-TR" sz="2200" i="1" dirty="0" err="1">
                <a:solidFill>
                  <a:srgbClr val="000000"/>
                </a:solidFill>
              </a:rPr>
              <a:t>sizeof</a:t>
            </a:r>
            <a:r>
              <a:rPr lang="tr-TR" sz="2200" dirty="0">
                <a:solidFill>
                  <a:srgbClr val="000000"/>
                </a:solidFill>
              </a:rPr>
              <a:t> fonksiyonu parametre olarak bir tür ya da değişkeni alıp o türün veya değişkenin sistemde ne kadar yer kapladığını döndürür. Örnekte 20 tane </a:t>
            </a:r>
            <a:r>
              <a:rPr lang="tr-TR" sz="2200" dirty="0" err="1">
                <a:solidFill>
                  <a:srgbClr val="000000"/>
                </a:solidFill>
              </a:rPr>
              <a:t>int</a:t>
            </a:r>
            <a:r>
              <a:rPr lang="tr-TR" sz="2200" dirty="0">
                <a:solidFill>
                  <a:srgbClr val="000000"/>
                </a:solidFill>
              </a:rPr>
              <a:t> türünde bellek alanı almak istenmiştir. Bu yapılırken direk 80 değeri girilebilirdi (</a:t>
            </a:r>
            <a:r>
              <a:rPr lang="tr-TR" sz="2200" dirty="0" err="1">
                <a:solidFill>
                  <a:srgbClr val="000000"/>
                </a:solidFill>
              </a:rPr>
              <a:t>int</a:t>
            </a:r>
            <a:r>
              <a:rPr lang="tr-TR" sz="2200" dirty="0">
                <a:solidFill>
                  <a:srgbClr val="000000"/>
                </a:solidFill>
              </a:rPr>
              <a:t> 4 </a:t>
            </a:r>
            <a:r>
              <a:rPr lang="tr-TR" sz="2200" dirty="0" err="1">
                <a:solidFill>
                  <a:srgbClr val="000000"/>
                </a:solidFill>
              </a:rPr>
              <a:t>byte</a:t>
            </a:r>
            <a:r>
              <a:rPr lang="tr-TR" sz="2200" dirty="0">
                <a:solidFill>
                  <a:srgbClr val="000000"/>
                </a:solidFill>
              </a:rPr>
              <a:t> olduğu düşünülerek). Ancak, </a:t>
            </a:r>
            <a:r>
              <a:rPr lang="tr-TR" sz="2200" dirty="0" err="1">
                <a:solidFill>
                  <a:srgbClr val="000000"/>
                </a:solidFill>
              </a:rPr>
              <a:t>int</a:t>
            </a:r>
            <a:r>
              <a:rPr lang="tr-TR" sz="2200" dirty="0">
                <a:solidFill>
                  <a:srgbClr val="000000"/>
                </a:solidFill>
              </a:rPr>
              <a:t> türünün tüm sistemlerde aynı boyutta olamayabileceğini söylemiştik. Bu nedenle </a:t>
            </a:r>
            <a:r>
              <a:rPr lang="tr-TR" sz="2200" dirty="0" err="1">
                <a:solidFill>
                  <a:srgbClr val="000000"/>
                </a:solidFill>
              </a:rPr>
              <a:t>sizeof</a:t>
            </a:r>
            <a:r>
              <a:rPr lang="tr-TR" sz="2200" dirty="0">
                <a:solidFill>
                  <a:srgbClr val="000000"/>
                </a:solidFill>
              </a:rPr>
              <a:t> fonksiyonu kullanılarak program hangi sistemde çalışırsa çalışsın doğru miktarda bellek alanı alması sağlanır. </a:t>
            </a:r>
            <a:endParaRPr lang="tr-TR" sz="2200" b="1" dirty="0">
              <a:solidFill>
                <a:srgbClr val="000000"/>
              </a:solidFill>
            </a:endParaRPr>
          </a:p>
          <a:p>
            <a:r>
              <a:rPr lang="tr-TR" sz="2200" dirty="0">
                <a:solidFill>
                  <a:srgbClr val="000000"/>
                </a:solidFill>
              </a:rPr>
              <a:t>Daha sonra </a:t>
            </a:r>
            <a:r>
              <a:rPr lang="tr-TR" sz="2200" dirty="0" err="1">
                <a:solidFill>
                  <a:srgbClr val="000000"/>
                </a:solidFill>
              </a:rPr>
              <a:t>malloc</a:t>
            </a:r>
            <a:r>
              <a:rPr lang="tr-TR" sz="2200" dirty="0">
                <a:solidFill>
                  <a:srgbClr val="000000"/>
                </a:solidFill>
              </a:rPr>
              <a:t> fonksiyonu 20 </a:t>
            </a:r>
            <a:r>
              <a:rPr lang="tr-TR" sz="2200" dirty="0" err="1">
                <a:solidFill>
                  <a:srgbClr val="000000"/>
                </a:solidFill>
              </a:rPr>
              <a:t>int'lık</a:t>
            </a:r>
            <a:r>
              <a:rPr lang="tr-TR" sz="2200" dirty="0">
                <a:solidFill>
                  <a:srgbClr val="000000"/>
                </a:solidFill>
              </a:rPr>
              <a:t> alanı ayırdıktan sonra bellek alanının başladığı adresi geri döner ve bu başlangıç alanı da dizi adlı </a:t>
            </a:r>
            <a:r>
              <a:rPr lang="tr-TR" sz="2200" dirty="0" err="1">
                <a:solidFill>
                  <a:srgbClr val="000000"/>
                </a:solidFill>
              </a:rPr>
              <a:t>int</a:t>
            </a:r>
            <a:r>
              <a:rPr lang="tr-TR" sz="2200" dirty="0">
                <a:solidFill>
                  <a:srgbClr val="000000"/>
                </a:solidFill>
              </a:rPr>
              <a:t> işaretçisine atanır. Bu önemlidir çünkü dizi değişkeni bir dizinin başlangıç adresini tuttuğundan dizi işlemleri normal bir dizi gibi yapılabilir.</a:t>
            </a:r>
          </a:p>
          <a:p>
            <a:r>
              <a:rPr lang="tr-TR" sz="2200" dirty="0">
                <a:solidFill>
                  <a:srgbClr val="000000"/>
                </a:solidFill>
              </a:rPr>
              <a:t>Son olarak ise kullanılan dizi ile işimiz bittiği için dizi değişkeninin bellekte kapladığı alan </a:t>
            </a:r>
            <a:r>
              <a:rPr lang="tr-TR" sz="2200" b="1" dirty="0" err="1">
                <a:solidFill>
                  <a:srgbClr val="000000"/>
                </a:solidFill>
              </a:rPr>
              <a:t>free</a:t>
            </a:r>
            <a:r>
              <a:rPr lang="tr-TR" sz="2200" dirty="0">
                <a:solidFill>
                  <a:srgbClr val="000000"/>
                </a:solidFill>
              </a:rPr>
              <a:t> fonksiyonu ile işletim sistemine geri gönderilmiştir.</a:t>
            </a:r>
            <a:endParaRPr lang="en-US" sz="2200" dirty="0">
              <a:solidFill>
                <a:srgbClr val="000000"/>
              </a:solidFill>
            </a:endParaRPr>
          </a:p>
          <a:p>
            <a:pPr algn="l"/>
            <a:endParaRPr lang="tr-TR" sz="2200" b="1" dirty="0">
              <a:solidFill>
                <a:srgbClr val="000000"/>
              </a:solidFill>
              <a:latin typeface="Consolas"/>
            </a:endParaRPr>
          </a:p>
          <a:p>
            <a:pPr algn="just"/>
            <a:endParaRPr lang="tr-TR" sz="2000" dirty="0">
              <a:solidFill>
                <a:schemeClr val="tx1"/>
              </a:solidFill>
            </a:endParaRPr>
          </a:p>
        </p:txBody>
      </p:sp>
    </p:spTree>
    <p:extLst>
      <p:ext uri="{BB962C8B-B14F-4D97-AF65-F5344CB8AC3E}">
        <p14:creationId xmlns:p14="http://schemas.microsoft.com/office/powerpoint/2010/main" xmlns="" val="2694767848"/>
      </p:ext>
    </p:extLst>
  </p:cSld>
  <p:clrMapOvr>
    <a:overrideClrMapping bg1="lt1" tx1="dk1" bg2="lt2" tx2="dk2" accent1="accent1" accent2="accent2" accent3="accent3" accent4="accent4" accent5="accent5" accent6="accent6" hlink="hlink" folHlink="folHlink"/>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a:solidFill>
                  <a:schemeClr val="tx2">
                    <a:lumMod val="60000"/>
                    <a:lumOff val="40000"/>
                  </a:schemeClr>
                </a:solidFill>
              </a:rPr>
              <a:t>İşaretçiler ile Dizgi Tanımlama</a:t>
            </a:r>
          </a:p>
        </p:txBody>
      </p:sp>
      <p:sp>
        <p:nvSpPr>
          <p:cNvPr id="3" name="Alt Başlık 2"/>
          <p:cNvSpPr>
            <a:spLocks noGrp="1"/>
          </p:cNvSpPr>
          <p:nvPr>
            <p:ph sz="quarter" idx="1"/>
          </p:nvPr>
        </p:nvSpPr>
        <p:spPr>
          <a:xfrm>
            <a:off x="457200" y="1219200"/>
            <a:ext cx="8229600" cy="3638560"/>
          </a:xfrm>
        </p:spPr>
        <p:txBody>
          <a:bodyPr>
            <a:normAutofit fontScale="92500" lnSpcReduction="10000"/>
          </a:bodyPr>
          <a:lstStyle/>
          <a:p>
            <a:pPr algn="just">
              <a:buFontTx/>
              <a:buChar char="-"/>
            </a:pPr>
            <a:r>
              <a:rPr lang="tr-TR" sz="2400" dirty="0">
                <a:solidFill>
                  <a:schemeClr val="tx1"/>
                </a:solidFill>
              </a:rPr>
              <a:t> C dilinde bir dizgi tanımlamak için iki yöntem kullanılır. Bir dizgi, </a:t>
            </a:r>
            <a:r>
              <a:rPr lang="tr-TR" sz="2400" dirty="0" err="1">
                <a:solidFill>
                  <a:schemeClr val="tx1"/>
                </a:solidFill>
              </a:rPr>
              <a:t>char</a:t>
            </a:r>
            <a:r>
              <a:rPr lang="tr-TR" sz="2400" dirty="0">
                <a:solidFill>
                  <a:schemeClr val="tx1"/>
                </a:solidFill>
              </a:rPr>
              <a:t> işaretçisi değişkeniyle veya dizi ile tanımlanabilir. Örnek tanımlamalar aşağıdaki gibidir:</a:t>
            </a:r>
          </a:p>
          <a:p>
            <a:pPr algn="just">
              <a:buFontTx/>
              <a:buChar char="-"/>
            </a:pPr>
            <a:endParaRPr lang="tr-TR" dirty="0">
              <a:solidFill>
                <a:schemeClr val="tx1"/>
              </a:solidFill>
            </a:endParaRPr>
          </a:p>
          <a:p>
            <a:pPr marL="342900" indent="-342900" algn="just">
              <a:buFont typeface="Wingdings" panose="05000000000000000000" pitchFamily="2" charset="2"/>
              <a:buChar char="Ø"/>
            </a:pPr>
            <a:r>
              <a:rPr lang="tr-TR" sz="2000" b="1" dirty="0">
                <a:solidFill>
                  <a:schemeClr val="tx1"/>
                </a:solidFill>
              </a:rPr>
              <a:t>İşaretçi ile Tanımlama</a:t>
            </a:r>
          </a:p>
          <a:p>
            <a:pPr algn="just"/>
            <a:r>
              <a:rPr lang="tr-TR" sz="2400" dirty="0" err="1">
                <a:solidFill>
                  <a:schemeClr val="tx1"/>
                </a:solidFill>
              </a:rPr>
              <a:t>char</a:t>
            </a:r>
            <a:r>
              <a:rPr lang="tr-TR" sz="2400" dirty="0">
                <a:solidFill>
                  <a:schemeClr val="tx1"/>
                </a:solidFill>
              </a:rPr>
              <a:t> *</a:t>
            </a:r>
            <a:r>
              <a:rPr lang="tr-TR" sz="2400" dirty="0" err="1">
                <a:solidFill>
                  <a:schemeClr val="tx1"/>
                </a:solidFill>
              </a:rPr>
              <a:t>ozlu</a:t>
            </a:r>
            <a:r>
              <a:rPr lang="tr-TR" sz="2400" dirty="0">
                <a:solidFill>
                  <a:schemeClr val="tx1"/>
                </a:solidFill>
              </a:rPr>
              <a:t>_</a:t>
            </a:r>
            <a:r>
              <a:rPr lang="tr-TR" sz="2400" dirty="0" err="1">
                <a:solidFill>
                  <a:schemeClr val="tx1"/>
                </a:solidFill>
              </a:rPr>
              <a:t>soz</a:t>
            </a:r>
            <a:r>
              <a:rPr lang="tr-TR" sz="2400" dirty="0">
                <a:solidFill>
                  <a:schemeClr val="tx1"/>
                </a:solidFill>
              </a:rPr>
              <a:t>= “Manda yuva </a:t>
            </a:r>
            <a:r>
              <a:rPr lang="tr-TR" sz="2400" dirty="0" err="1">
                <a:solidFill>
                  <a:schemeClr val="tx1"/>
                </a:solidFill>
              </a:rPr>
              <a:t>yapmis</a:t>
            </a:r>
            <a:r>
              <a:rPr lang="tr-TR" sz="2400" dirty="0">
                <a:solidFill>
                  <a:schemeClr val="tx1"/>
                </a:solidFill>
              </a:rPr>
              <a:t> </a:t>
            </a:r>
            <a:r>
              <a:rPr lang="tr-TR" sz="2400" dirty="0" err="1">
                <a:solidFill>
                  <a:schemeClr val="tx1"/>
                </a:solidFill>
              </a:rPr>
              <a:t>sogut</a:t>
            </a:r>
            <a:r>
              <a:rPr lang="tr-TR" sz="2400" dirty="0">
                <a:solidFill>
                  <a:schemeClr val="tx1"/>
                </a:solidFill>
              </a:rPr>
              <a:t> </a:t>
            </a:r>
            <a:r>
              <a:rPr lang="tr-TR" sz="2400" dirty="0" err="1">
                <a:solidFill>
                  <a:schemeClr val="tx1"/>
                </a:solidFill>
              </a:rPr>
              <a:t>dalina</a:t>
            </a:r>
            <a:r>
              <a:rPr lang="tr-TR" sz="2400" dirty="0">
                <a:solidFill>
                  <a:schemeClr val="tx1"/>
                </a:solidFill>
              </a:rPr>
              <a:t>";</a:t>
            </a:r>
          </a:p>
          <a:p>
            <a:pPr algn="just"/>
            <a:endParaRPr lang="tr-TR" sz="2000" dirty="0">
              <a:solidFill>
                <a:schemeClr val="tx1"/>
              </a:solidFill>
            </a:endParaRPr>
          </a:p>
          <a:p>
            <a:pPr algn="just">
              <a:buNone/>
            </a:pPr>
            <a:endParaRPr lang="tr-TR" sz="2000" dirty="0">
              <a:solidFill>
                <a:schemeClr val="tx1"/>
              </a:solidFill>
            </a:endParaRPr>
          </a:p>
          <a:p>
            <a:pPr marL="342900" indent="-342900" algn="just">
              <a:buFont typeface="Wingdings" panose="05000000000000000000" pitchFamily="2" charset="2"/>
              <a:buChar char="Ø"/>
            </a:pPr>
            <a:r>
              <a:rPr lang="tr-TR" sz="2000" b="1" dirty="0">
                <a:solidFill>
                  <a:schemeClr val="tx1"/>
                </a:solidFill>
              </a:rPr>
              <a:t>Dizi ile Tanımlama</a:t>
            </a:r>
          </a:p>
          <a:p>
            <a:pPr algn="just"/>
            <a:r>
              <a:rPr lang="tr-TR" sz="2400" dirty="0" err="1">
                <a:solidFill>
                  <a:schemeClr val="tx1"/>
                </a:solidFill>
              </a:rPr>
              <a:t>char</a:t>
            </a:r>
            <a:r>
              <a:rPr lang="tr-TR" sz="2400" dirty="0"/>
              <a:t> </a:t>
            </a:r>
            <a:r>
              <a:rPr lang="tr-TR" sz="2400" dirty="0" err="1"/>
              <a:t>ozlu</a:t>
            </a:r>
            <a:r>
              <a:rPr lang="tr-TR" sz="2400" dirty="0"/>
              <a:t>_soru[] </a:t>
            </a:r>
            <a:r>
              <a:rPr lang="tr-TR" sz="2400" dirty="0">
                <a:solidFill>
                  <a:schemeClr val="tx1"/>
                </a:solidFill>
              </a:rPr>
              <a:t>= “Yavrusunu sinek </a:t>
            </a:r>
            <a:r>
              <a:rPr lang="tr-TR" sz="2400" dirty="0" err="1">
                <a:solidFill>
                  <a:schemeClr val="tx1"/>
                </a:solidFill>
              </a:rPr>
              <a:t>kapmis</a:t>
            </a:r>
            <a:r>
              <a:rPr lang="tr-TR" sz="2400" dirty="0">
                <a:solidFill>
                  <a:schemeClr val="tx1"/>
                </a:solidFill>
              </a:rPr>
              <a:t> </a:t>
            </a:r>
            <a:r>
              <a:rPr lang="tr-TR" sz="2400" dirty="0" err="1">
                <a:solidFill>
                  <a:schemeClr val="tx1"/>
                </a:solidFill>
              </a:rPr>
              <a:t>gor</a:t>
            </a:r>
            <a:r>
              <a:rPr lang="tr-TR" sz="2400" dirty="0" err="1"/>
              <a:t>dun</a:t>
            </a:r>
            <a:r>
              <a:rPr lang="tr-TR" sz="2400" dirty="0"/>
              <a:t> mu</a:t>
            </a:r>
            <a:r>
              <a:rPr lang="tr-TR" sz="2400" dirty="0">
                <a:solidFill>
                  <a:schemeClr val="tx1"/>
                </a:solidFill>
              </a:rPr>
              <a:t>";</a:t>
            </a:r>
            <a:endParaRPr lang="tr-TR" sz="2000" dirty="0">
              <a:solidFill>
                <a:schemeClr val="tx1"/>
              </a:solidFill>
            </a:endParaRPr>
          </a:p>
        </p:txBody>
      </p:sp>
      <p:sp>
        <p:nvSpPr>
          <p:cNvPr id="10" name="9 Metin kutusu"/>
          <p:cNvSpPr txBox="1"/>
          <p:nvPr/>
        </p:nvSpPr>
        <p:spPr>
          <a:xfrm>
            <a:off x="1643042" y="3500438"/>
            <a:ext cx="6506589" cy="369332"/>
          </a:xfrm>
          <a:prstGeom prst="rect">
            <a:avLst/>
          </a:prstGeom>
          <a:noFill/>
        </p:spPr>
        <p:txBody>
          <a:bodyPr wrap="square" rtlCol="0">
            <a:spAutoFit/>
          </a:bodyPr>
          <a:lstStyle/>
          <a:p>
            <a:r>
              <a:rPr lang="tr-TR" i="1" dirty="0"/>
              <a:t>Dizgiyi hafızaya yerleştirir ve yerleştirildiği yeri işaretçiye kaydeder.</a:t>
            </a:r>
          </a:p>
        </p:txBody>
      </p:sp>
      <p:cxnSp>
        <p:nvCxnSpPr>
          <p:cNvPr id="15" name="14 Dirsek Bağlayıcısı"/>
          <p:cNvCxnSpPr/>
          <p:nvPr/>
        </p:nvCxnSpPr>
        <p:spPr>
          <a:xfrm>
            <a:off x="1103714" y="3315772"/>
            <a:ext cx="385574" cy="369332"/>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17 Metin kutusu"/>
          <p:cNvSpPr txBox="1"/>
          <p:nvPr/>
        </p:nvSpPr>
        <p:spPr>
          <a:xfrm>
            <a:off x="1428728" y="4929198"/>
            <a:ext cx="4748608" cy="646331"/>
          </a:xfrm>
          <a:prstGeom prst="rect">
            <a:avLst/>
          </a:prstGeom>
          <a:noFill/>
        </p:spPr>
        <p:txBody>
          <a:bodyPr wrap="square" rtlCol="0">
            <a:spAutoFit/>
          </a:bodyPr>
          <a:lstStyle/>
          <a:p>
            <a:r>
              <a:rPr lang="tr-TR" i="1"/>
              <a:t>Yukarıdakiyle </a:t>
            </a:r>
            <a:r>
              <a:rPr lang="tr-TR" i="1" dirty="0"/>
              <a:t>benzer işlemi yapar. </a:t>
            </a:r>
            <a:br>
              <a:rPr lang="tr-TR" i="1" dirty="0"/>
            </a:br>
            <a:r>
              <a:rPr lang="tr-TR" i="1" dirty="0" err="1"/>
              <a:t>ozlu</a:t>
            </a:r>
            <a:r>
              <a:rPr lang="tr-TR" i="1" dirty="0"/>
              <a:t>_soru isimli dizgiyi oluşturur ve içini doldurur.</a:t>
            </a:r>
          </a:p>
        </p:txBody>
      </p:sp>
      <p:cxnSp>
        <p:nvCxnSpPr>
          <p:cNvPr id="19" name="18 Dirsek Bağlayıcısı"/>
          <p:cNvCxnSpPr/>
          <p:nvPr/>
        </p:nvCxnSpPr>
        <p:spPr>
          <a:xfrm>
            <a:off x="1076100" y="4744532"/>
            <a:ext cx="385574" cy="369332"/>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8063172"/>
      </p:ext>
    </p:extLst>
  </p:cSld>
  <p:clrMapOvr>
    <a:overrideClrMapping bg1="lt1" tx1="dk1" bg2="lt2" tx2="dk2" accent1="accent1" accent2="accent2" accent3="accent3" accent4="accent4" accent5="accent5" accent6="accent6" hlink="hlink" folHlink="folHlink"/>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Dizgiler ve işaretçiler</a:t>
            </a:r>
          </a:p>
        </p:txBody>
      </p:sp>
      <p:sp>
        <p:nvSpPr>
          <p:cNvPr id="3" name="2 İçerik Yer Tutucusu"/>
          <p:cNvSpPr>
            <a:spLocks noGrp="1"/>
          </p:cNvSpPr>
          <p:nvPr>
            <p:ph sz="quarter" idx="1"/>
          </p:nvPr>
        </p:nvSpPr>
        <p:spPr/>
        <p:txBody>
          <a:bodyPr/>
          <a:lstStyle/>
          <a:p>
            <a:r>
              <a:rPr lang="tr-TR" dirty="0" err="1"/>
              <a:t>char</a:t>
            </a:r>
            <a:r>
              <a:rPr lang="tr-TR" dirty="0"/>
              <a:t> isim[8];</a:t>
            </a:r>
          </a:p>
        </p:txBody>
      </p:sp>
      <p:graphicFrame>
        <p:nvGraphicFramePr>
          <p:cNvPr id="4" name="3 Tablo"/>
          <p:cNvGraphicFramePr>
            <a:graphicFrameLocks noGrp="1"/>
          </p:cNvGraphicFramePr>
          <p:nvPr/>
        </p:nvGraphicFramePr>
        <p:xfrm>
          <a:off x="1071538" y="2000240"/>
          <a:ext cx="6096000" cy="37084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xmlns="" val="20000"/>
                    </a:ext>
                  </a:extLst>
                </a:gridCol>
                <a:gridCol w="762000">
                  <a:extLst>
                    <a:ext uri="{9D8B030D-6E8A-4147-A177-3AD203B41FA5}">
                      <a16:colId xmlns:a16="http://schemas.microsoft.com/office/drawing/2014/main" xmlns="" val="20001"/>
                    </a:ext>
                  </a:extLst>
                </a:gridCol>
                <a:gridCol w="762000">
                  <a:extLst>
                    <a:ext uri="{9D8B030D-6E8A-4147-A177-3AD203B41FA5}">
                      <a16:colId xmlns:a16="http://schemas.microsoft.com/office/drawing/2014/main" xmlns="" val="20002"/>
                    </a:ext>
                  </a:extLst>
                </a:gridCol>
                <a:gridCol w="762000">
                  <a:extLst>
                    <a:ext uri="{9D8B030D-6E8A-4147-A177-3AD203B41FA5}">
                      <a16:colId xmlns:a16="http://schemas.microsoft.com/office/drawing/2014/main" xmlns="" val="20003"/>
                    </a:ext>
                  </a:extLst>
                </a:gridCol>
                <a:gridCol w="762000">
                  <a:extLst>
                    <a:ext uri="{9D8B030D-6E8A-4147-A177-3AD203B41FA5}">
                      <a16:colId xmlns:a16="http://schemas.microsoft.com/office/drawing/2014/main" xmlns="" val="20004"/>
                    </a:ext>
                  </a:extLst>
                </a:gridCol>
                <a:gridCol w="762000">
                  <a:extLst>
                    <a:ext uri="{9D8B030D-6E8A-4147-A177-3AD203B41FA5}">
                      <a16:colId xmlns:a16="http://schemas.microsoft.com/office/drawing/2014/main" xmlns="" val="20005"/>
                    </a:ext>
                  </a:extLst>
                </a:gridCol>
                <a:gridCol w="762000">
                  <a:extLst>
                    <a:ext uri="{9D8B030D-6E8A-4147-A177-3AD203B41FA5}">
                      <a16:colId xmlns:a16="http://schemas.microsoft.com/office/drawing/2014/main" xmlns="" val="20006"/>
                    </a:ext>
                  </a:extLst>
                </a:gridCol>
                <a:gridCol w="762000">
                  <a:extLst>
                    <a:ext uri="{9D8B030D-6E8A-4147-A177-3AD203B41FA5}">
                      <a16:colId xmlns:a16="http://schemas.microsoft.com/office/drawing/2014/main" xmlns="" val="20007"/>
                    </a:ext>
                  </a:extLst>
                </a:gridCol>
              </a:tblGrid>
              <a:tr h="370840">
                <a:tc>
                  <a:txBody>
                    <a:bodyPr/>
                    <a:lstStyle/>
                    <a:p>
                      <a:endParaRPr lang="tr-TR" dirty="0"/>
                    </a:p>
                  </a:txBody>
                  <a:tcPr/>
                </a:tc>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extLst>
                  <a:ext uri="{0D108BD9-81ED-4DB2-BD59-A6C34878D82A}">
                    <a16:rowId xmlns:a16="http://schemas.microsoft.com/office/drawing/2014/main" xmlns="" val="10000"/>
                  </a:ext>
                </a:extLst>
              </a:tr>
            </a:tbl>
          </a:graphicData>
        </a:graphic>
      </p:graphicFrame>
      <p:sp>
        <p:nvSpPr>
          <p:cNvPr id="5" name="4 Metin kutusu"/>
          <p:cNvSpPr txBox="1"/>
          <p:nvPr/>
        </p:nvSpPr>
        <p:spPr>
          <a:xfrm>
            <a:off x="642910" y="2857496"/>
            <a:ext cx="776175" cy="523220"/>
          </a:xfrm>
          <a:prstGeom prst="rect">
            <a:avLst/>
          </a:prstGeom>
          <a:noFill/>
        </p:spPr>
        <p:txBody>
          <a:bodyPr wrap="none" rtlCol="0">
            <a:spAutoFit/>
          </a:bodyPr>
          <a:lstStyle/>
          <a:p>
            <a:r>
              <a:rPr lang="tr-TR" sz="2800" dirty="0"/>
              <a:t>isim</a:t>
            </a:r>
          </a:p>
        </p:txBody>
      </p:sp>
      <p:cxnSp>
        <p:nvCxnSpPr>
          <p:cNvPr id="7" name="6 Düz Ok Bağlayıcısı"/>
          <p:cNvCxnSpPr>
            <a:stCxn id="5" idx="0"/>
          </p:cNvCxnSpPr>
          <p:nvPr/>
        </p:nvCxnSpPr>
        <p:spPr>
          <a:xfrm rot="5400000" flipH="1" flipV="1">
            <a:off x="1051268" y="2408598"/>
            <a:ext cx="428628" cy="469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Metin kutusu"/>
          <p:cNvSpPr txBox="1"/>
          <p:nvPr/>
        </p:nvSpPr>
        <p:spPr>
          <a:xfrm>
            <a:off x="571472" y="3643314"/>
            <a:ext cx="7929618" cy="369332"/>
          </a:xfrm>
          <a:prstGeom prst="rect">
            <a:avLst/>
          </a:prstGeom>
          <a:noFill/>
        </p:spPr>
        <p:txBody>
          <a:bodyPr wrap="square" rtlCol="0">
            <a:spAutoFit/>
          </a:bodyPr>
          <a:lstStyle/>
          <a:p>
            <a:r>
              <a:rPr lang="tr-TR" dirty="0"/>
              <a:t>C dili diziye ait ismin (işaretçinin) değerinin değiştirilmesine izin vermemektedir.</a:t>
            </a:r>
          </a:p>
        </p:txBody>
      </p:sp>
      <p:sp>
        <p:nvSpPr>
          <p:cNvPr id="10" name="9 Dikdörtgen"/>
          <p:cNvSpPr/>
          <p:nvPr/>
        </p:nvSpPr>
        <p:spPr>
          <a:xfrm>
            <a:off x="4786314" y="4572008"/>
            <a:ext cx="3500462" cy="646331"/>
          </a:xfrm>
          <a:prstGeom prst="rect">
            <a:avLst/>
          </a:prstGeom>
        </p:spPr>
        <p:txBody>
          <a:bodyPr wrap="square">
            <a:spAutoFit/>
          </a:bodyPr>
          <a:lstStyle/>
          <a:p>
            <a:r>
              <a:rPr lang="en-US" dirty="0"/>
              <a:t>[Error] assignment to expression with array type</a:t>
            </a:r>
            <a:endParaRPr lang="tr-TR" dirty="0"/>
          </a:p>
        </p:txBody>
      </p:sp>
      <p:sp>
        <p:nvSpPr>
          <p:cNvPr id="11" name="10 Dikdörtgen"/>
          <p:cNvSpPr/>
          <p:nvPr/>
        </p:nvSpPr>
        <p:spPr>
          <a:xfrm>
            <a:off x="785786" y="4357694"/>
            <a:ext cx="3000396"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pt-BR" dirty="0"/>
              <a:t>	char </a:t>
            </a:r>
            <a:r>
              <a:rPr lang="tr-TR" dirty="0"/>
              <a:t>isim</a:t>
            </a:r>
            <a:r>
              <a:rPr lang="pt-BR" dirty="0"/>
              <a:t>[</a:t>
            </a:r>
            <a:r>
              <a:rPr lang="tr-TR" dirty="0"/>
              <a:t>8</a:t>
            </a:r>
            <a:r>
              <a:rPr lang="pt-BR" dirty="0"/>
              <a:t>];</a:t>
            </a:r>
          </a:p>
          <a:p>
            <a:r>
              <a:rPr lang="pt-BR" dirty="0"/>
              <a:t>	char b[</a:t>
            </a:r>
            <a:r>
              <a:rPr lang="tr-TR" dirty="0"/>
              <a:t>8</a:t>
            </a:r>
            <a:r>
              <a:rPr lang="pt-BR" dirty="0"/>
              <a:t>];</a:t>
            </a:r>
          </a:p>
          <a:p>
            <a:r>
              <a:rPr lang="pt-BR" dirty="0"/>
              <a:t>	</a:t>
            </a:r>
            <a:r>
              <a:rPr lang="tr-TR" dirty="0"/>
              <a:t>isim</a:t>
            </a:r>
            <a:r>
              <a:rPr lang="pt-BR" dirty="0"/>
              <a:t>=b;</a:t>
            </a:r>
            <a:endParaRPr lang="tr-TR" dirty="0"/>
          </a:p>
        </p:txBody>
      </p:sp>
      <p:sp>
        <p:nvSpPr>
          <p:cNvPr id="12" name="11 Sağ Ok"/>
          <p:cNvSpPr/>
          <p:nvPr/>
        </p:nvSpPr>
        <p:spPr>
          <a:xfrm>
            <a:off x="3929058" y="4643446"/>
            <a:ext cx="642942"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Dizgiler ve işaretçiler</a:t>
            </a:r>
          </a:p>
        </p:txBody>
      </p:sp>
      <p:sp>
        <p:nvSpPr>
          <p:cNvPr id="3" name="2 İçerik Yer Tutucusu"/>
          <p:cNvSpPr>
            <a:spLocks noGrp="1"/>
          </p:cNvSpPr>
          <p:nvPr>
            <p:ph sz="quarter" idx="1"/>
          </p:nvPr>
        </p:nvSpPr>
        <p:spPr/>
        <p:txBody>
          <a:bodyPr/>
          <a:lstStyle/>
          <a:p>
            <a:r>
              <a:rPr lang="tr-TR" dirty="0"/>
              <a:t>Bir dizgiyi </a:t>
            </a:r>
            <a:r>
              <a:rPr lang="tr-TR" dirty="0" err="1"/>
              <a:t>char</a:t>
            </a:r>
            <a:r>
              <a:rPr lang="tr-TR" dirty="0"/>
              <a:t> isim[100]; olarak tanımlarsanız, </a:t>
            </a:r>
            <a:r>
              <a:rPr lang="tr-TR" dirty="0" err="1"/>
              <a:t>C’nin</a:t>
            </a:r>
            <a:r>
              <a:rPr lang="tr-TR" dirty="0"/>
              <a:t> tasarımı gereği devamında isim =“merhaba” yazamazsınız.</a:t>
            </a:r>
          </a:p>
          <a:p>
            <a:pPr lvl="1" algn="ctr"/>
            <a:r>
              <a:rPr lang="tr-TR" sz="1600" dirty="0">
                <a:solidFill>
                  <a:srgbClr val="FF0000"/>
                </a:solidFill>
              </a:rPr>
              <a:t>“</a:t>
            </a:r>
            <a:r>
              <a:rPr lang="en-US" sz="1600" dirty="0">
                <a:solidFill>
                  <a:srgbClr val="FF0000"/>
                </a:solidFill>
              </a:rPr>
              <a:t>assignment to expression with array type</a:t>
            </a:r>
            <a:r>
              <a:rPr lang="tr-TR" sz="1600" dirty="0">
                <a:solidFill>
                  <a:srgbClr val="FF0000"/>
                </a:solidFill>
              </a:rPr>
              <a:t>” hatası</a:t>
            </a:r>
          </a:p>
          <a:p>
            <a:pPr lvl="1"/>
            <a:r>
              <a:rPr lang="tr-TR" sz="1400" i="1" dirty="0"/>
              <a:t>‘isim’e o kadar 100lük yer ayırt ettik, isim onu bırakıp da “merhaba”ya işaret edemez’ </a:t>
            </a:r>
            <a:r>
              <a:rPr lang="tr-TR" sz="1400" dirty="0"/>
              <a:t>şeklinde bir koruma getirilmiş C dilinde. Bu nedenle [] ile tanım(korumalı) ve *ile tanım arasında fark oluşmaktadır.</a:t>
            </a:r>
          </a:p>
          <a:p>
            <a:r>
              <a:rPr lang="tr-TR" dirty="0"/>
              <a:t>Ancak </a:t>
            </a:r>
            <a:r>
              <a:rPr lang="tr-TR" dirty="0" err="1"/>
              <a:t>char</a:t>
            </a:r>
            <a:r>
              <a:rPr lang="tr-TR" dirty="0"/>
              <a:t>* isim olarak tanımlarsanız, bu mümkündür.</a:t>
            </a:r>
          </a:p>
          <a:p>
            <a:pPr lvl="1"/>
            <a:r>
              <a:rPr lang="tr-TR" dirty="0"/>
              <a:t>isim = “Merhaba”; </a:t>
            </a:r>
            <a:r>
              <a:rPr lang="tr-TR" sz="2000" dirty="0"/>
              <a:t>komutu geçerlidir. (deneyiniz)</a:t>
            </a:r>
          </a:p>
          <a:p>
            <a:pPr lvl="2"/>
            <a:r>
              <a:rPr lang="tr-TR" sz="1400" i="1" dirty="0"/>
              <a:t>“Merhaba” </a:t>
            </a:r>
            <a:r>
              <a:rPr lang="tr-TR" sz="1400" dirty="0" err="1"/>
              <a:t>RAM’e</a:t>
            </a:r>
            <a:r>
              <a:rPr lang="tr-TR" sz="1400" dirty="0"/>
              <a:t> kalıcı olarak yerleştirilip, adresi isim’le eşleştirilir. Ancak “Merhaba” üzerinde </a:t>
            </a:r>
            <a:r>
              <a:rPr lang="tr-TR" sz="1400" b="1" dirty="0"/>
              <a:t>değişime derleyici izin vermez.</a:t>
            </a:r>
          </a:p>
          <a:p>
            <a:pPr lvl="2"/>
            <a:r>
              <a:rPr lang="tr-TR" sz="1400" dirty="0"/>
              <a:t>Deneyiniz: </a:t>
            </a:r>
            <a:r>
              <a:rPr lang="tr-TR" sz="1400" dirty="0" err="1"/>
              <a:t>printf</a:t>
            </a:r>
            <a:r>
              <a:rPr lang="tr-TR" sz="1400" dirty="0"/>
              <a:t>("%d", &amp;"Merhaba");</a:t>
            </a:r>
          </a:p>
          <a:p>
            <a:pPr lvl="2">
              <a:buNone/>
            </a:pPr>
            <a:endParaRPr lang="tr-TR" dirty="0"/>
          </a:p>
        </p:txBody>
      </p:sp>
      <p:sp>
        <p:nvSpPr>
          <p:cNvPr id="4" name="3 Dikdörtgen"/>
          <p:cNvSpPr/>
          <p:nvPr/>
        </p:nvSpPr>
        <p:spPr>
          <a:xfrm>
            <a:off x="642910" y="4500570"/>
            <a:ext cx="3786214"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pt-BR" sz="2400" dirty="0"/>
              <a:t>char meyve[100] = "Elma";</a:t>
            </a:r>
          </a:p>
          <a:p>
            <a:r>
              <a:rPr lang="pt-BR" sz="2400" dirty="0"/>
              <a:t>char *isim;</a:t>
            </a:r>
          </a:p>
          <a:p>
            <a:r>
              <a:rPr lang="pt-BR" sz="2400" dirty="0"/>
              <a:t>isim = meyve;</a:t>
            </a:r>
          </a:p>
          <a:p>
            <a:r>
              <a:rPr lang="pt-BR" sz="2400" dirty="0"/>
              <a:t>printf("%s", isim);</a:t>
            </a:r>
            <a:endParaRPr lang="tr-TR" sz="2400" dirty="0"/>
          </a:p>
        </p:txBody>
      </p:sp>
      <p:cxnSp>
        <p:nvCxnSpPr>
          <p:cNvPr id="6" name="5 Düz Ok Bağlayıcısı"/>
          <p:cNvCxnSpPr/>
          <p:nvPr/>
        </p:nvCxnSpPr>
        <p:spPr>
          <a:xfrm flipV="1">
            <a:off x="2357422" y="4714884"/>
            <a:ext cx="3214710" cy="3571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5643570" y="4143380"/>
            <a:ext cx="328614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a:t>Burada “Elma” isime kopyalanmamıştır. meyve[0]=‘a’; yapılırsa ekrana “alma” yazılır.</a:t>
            </a:r>
          </a:p>
        </p:txBody>
      </p:sp>
      <p:cxnSp>
        <p:nvCxnSpPr>
          <p:cNvPr id="9" name="8 Düz Ok Bağlayıcısı"/>
          <p:cNvCxnSpPr>
            <a:endCxn id="10" idx="1"/>
          </p:cNvCxnSpPr>
          <p:nvPr/>
        </p:nvCxnSpPr>
        <p:spPr>
          <a:xfrm>
            <a:off x="2428860" y="5214950"/>
            <a:ext cx="3000396" cy="5287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5429256" y="5143512"/>
            <a:ext cx="350046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a:t>Kopyalama yapılsın istenseydi, önce </a:t>
            </a:r>
            <a:r>
              <a:rPr lang="tr-TR" dirty="0" err="1"/>
              <a:t>malloc</a:t>
            </a:r>
            <a:r>
              <a:rPr lang="tr-TR" dirty="0"/>
              <a:t> ile isim’e bellekte uygun bir alan açılmalı. Ardından </a:t>
            </a:r>
            <a:r>
              <a:rPr lang="tr-TR" dirty="0" err="1"/>
              <a:t>strcmp</a:t>
            </a:r>
            <a:r>
              <a:rPr lang="tr-TR" dirty="0"/>
              <a:t> kullanılmalıydı.</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malloc</a:t>
            </a:r>
            <a:r>
              <a:rPr lang="tr-TR" dirty="0"/>
              <a:t> kullanımı</a:t>
            </a:r>
          </a:p>
        </p:txBody>
      </p:sp>
      <p:sp>
        <p:nvSpPr>
          <p:cNvPr id="3" name="2 İçerik Yer Tutucusu"/>
          <p:cNvSpPr>
            <a:spLocks noGrp="1"/>
          </p:cNvSpPr>
          <p:nvPr>
            <p:ph sz="quarter" idx="1"/>
          </p:nvPr>
        </p:nvSpPr>
        <p:spPr>
          <a:xfrm>
            <a:off x="457200" y="1219200"/>
            <a:ext cx="4186238" cy="4937760"/>
          </a:xfrm>
        </p:spPr>
        <p:txBody>
          <a:bodyPr>
            <a:normAutofit fontScale="77500" lnSpcReduction="20000"/>
          </a:bodyPr>
          <a:lstStyle/>
          <a:p>
            <a:r>
              <a:rPr lang="tr-TR" dirty="0"/>
              <a:t>Bir blok içerisinde tanımlı olan değişken, o bloktan tamamlandıktan sonra tanımsız hale gelir.</a:t>
            </a:r>
          </a:p>
          <a:p>
            <a:r>
              <a:rPr lang="tr-TR" dirty="0" err="1"/>
              <a:t>main</a:t>
            </a:r>
            <a:r>
              <a:rPr lang="tr-TR" dirty="0"/>
              <a:t> fonksiyonuna ait olan blok içerisinde bir değişken tanımlarsanız, </a:t>
            </a:r>
            <a:r>
              <a:rPr lang="tr-TR" dirty="0" err="1"/>
              <a:t>main</a:t>
            </a:r>
            <a:r>
              <a:rPr lang="tr-TR" dirty="0"/>
              <a:t> </a:t>
            </a:r>
            <a:r>
              <a:rPr lang="tr-TR" dirty="0" err="1"/>
              <a:t>return</a:t>
            </a:r>
            <a:r>
              <a:rPr lang="tr-TR" dirty="0"/>
              <a:t> ile sonlanana kadar o değişken tanımlıdır.</a:t>
            </a:r>
          </a:p>
          <a:p>
            <a:pPr lvl="1"/>
            <a:r>
              <a:rPr lang="tr-TR" dirty="0"/>
              <a:t>Bu nedenle </a:t>
            </a:r>
            <a:r>
              <a:rPr lang="tr-TR" dirty="0" err="1"/>
              <a:t>main’de</a:t>
            </a:r>
            <a:r>
              <a:rPr lang="tr-TR" dirty="0"/>
              <a:t> tanımlanmış bir değişkenin adresini bir fonksiyona gönderebilirsiniz.</a:t>
            </a:r>
          </a:p>
          <a:p>
            <a:r>
              <a:rPr lang="tr-TR" dirty="0"/>
              <a:t>Ancak bir fonksiyon içerisinde tanımlanmış bir değişkenin adresini </a:t>
            </a:r>
            <a:r>
              <a:rPr lang="tr-TR" dirty="0" err="1"/>
              <a:t>return</a:t>
            </a:r>
            <a:r>
              <a:rPr lang="tr-TR" dirty="0"/>
              <a:t> ile vs. </a:t>
            </a:r>
            <a:r>
              <a:rPr lang="tr-TR" dirty="0" err="1"/>
              <a:t>main’e</a:t>
            </a:r>
            <a:r>
              <a:rPr lang="tr-TR" dirty="0"/>
              <a:t> göndermek hatalıdır. Çünkü o fonksiyon sonlandığı an bu değişken tanımlılığını yitirecektir.</a:t>
            </a:r>
          </a:p>
        </p:txBody>
      </p:sp>
      <p:sp>
        <p:nvSpPr>
          <p:cNvPr id="4" name="3 Dikdörtgen"/>
          <p:cNvSpPr/>
          <p:nvPr/>
        </p:nvSpPr>
        <p:spPr>
          <a:xfrm>
            <a:off x="5357818" y="642918"/>
            <a:ext cx="3500462"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dirty="0"/>
              <a:t>#</a:t>
            </a:r>
            <a:r>
              <a:rPr lang="tr-TR" dirty="0" err="1"/>
              <a:t>include</a:t>
            </a:r>
            <a:r>
              <a:rPr lang="tr-TR" dirty="0"/>
              <a:t> &lt;</a:t>
            </a:r>
            <a:r>
              <a:rPr lang="tr-TR" dirty="0" err="1"/>
              <a:t>stdio</a:t>
            </a:r>
            <a:r>
              <a:rPr lang="tr-TR" dirty="0"/>
              <a:t>.h&gt;</a:t>
            </a:r>
          </a:p>
          <a:p>
            <a:r>
              <a:rPr lang="tr-TR" dirty="0" err="1"/>
              <a:t>char</a:t>
            </a:r>
            <a:r>
              <a:rPr lang="tr-TR" dirty="0"/>
              <a:t>* ters(</a:t>
            </a:r>
            <a:r>
              <a:rPr lang="tr-TR" dirty="0" err="1"/>
              <a:t>char</a:t>
            </a:r>
            <a:r>
              <a:rPr lang="tr-TR" dirty="0"/>
              <a:t> []);</a:t>
            </a:r>
          </a:p>
          <a:p>
            <a:r>
              <a:rPr lang="tr-TR" dirty="0" err="1"/>
              <a:t>int</a:t>
            </a:r>
            <a:r>
              <a:rPr lang="tr-TR" dirty="0"/>
              <a:t> </a:t>
            </a:r>
            <a:r>
              <a:rPr lang="tr-TR" dirty="0" err="1"/>
              <a:t>main</a:t>
            </a:r>
            <a:r>
              <a:rPr lang="tr-TR" dirty="0"/>
              <a:t>() {</a:t>
            </a:r>
          </a:p>
          <a:p>
            <a:r>
              <a:rPr lang="tr-TR" dirty="0"/>
              <a:t>	</a:t>
            </a:r>
            <a:r>
              <a:rPr lang="tr-TR" dirty="0" err="1"/>
              <a:t>char</a:t>
            </a:r>
            <a:r>
              <a:rPr lang="tr-TR" dirty="0"/>
              <a:t> x[50]=“AAA";</a:t>
            </a:r>
          </a:p>
          <a:p>
            <a:r>
              <a:rPr lang="tr-TR" dirty="0"/>
              <a:t>	</a:t>
            </a:r>
            <a:r>
              <a:rPr lang="tr-TR" dirty="0" err="1"/>
              <a:t>printf</a:t>
            </a:r>
            <a:r>
              <a:rPr lang="tr-TR" dirty="0"/>
              <a:t>("%s", ters(x));</a:t>
            </a:r>
          </a:p>
          <a:p>
            <a:r>
              <a:rPr lang="tr-TR" dirty="0"/>
              <a:t>	</a:t>
            </a:r>
            <a:r>
              <a:rPr lang="tr-TR" dirty="0" err="1"/>
              <a:t>return</a:t>
            </a:r>
            <a:r>
              <a:rPr lang="tr-TR" dirty="0"/>
              <a:t> 0;</a:t>
            </a:r>
          </a:p>
          <a:p>
            <a:r>
              <a:rPr lang="tr-TR" dirty="0"/>
              <a:t>}</a:t>
            </a:r>
          </a:p>
          <a:p>
            <a:r>
              <a:rPr lang="tr-TR" b="1" dirty="0" err="1"/>
              <a:t>char</a:t>
            </a:r>
            <a:r>
              <a:rPr lang="tr-TR" b="1" dirty="0"/>
              <a:t>* ters</a:t>
            </a:r>
            <a:r>
              <a:rPr lang="tr-TR" dirty="0"/>
              <a:t>(</a:t>
            </a:r>
            <a:r>
              <a:rPr lang="tr-TR" dirty="0" err="1"/>
              <a:t>char</a:t>
            </a:r>
            <a:r>
              <a:rPr lang="tr-TR" dirty="0"/>
              <a:t> a[])</a:t>
            </a:r>
          </a:p>
          <a:p>
            <a:r>
              <a:rPr lang="tr-TR" dirty="0"/>
              <a:t>{</a:t>
            </a:r>
          </a:p>
          <a:p>
            <a:r>
              <a:rPr lang="tr-TR" dirty="0"/>
              <a:t>	</a:t>
            </a:r>
            <a:r>
              <a:rPr lang="tr-TR" dirty="0" err="1"/>
              <a:t>char</a:t>
            </a:r>
            <a:r>
              <a:rPr lang="tr-TR" dirty="0"/>
              <a:t> dizgi[10]=“BBB";</a:t>
            </a:r>
          </a:p>
          <a:p>
            <a:r>
              <a:rPr lang="tr-TR" dirty="0"/>
              <a:t>	</a:t>
            </a:r>
            <a:r>
              <a:rPr lang="tr-TR" dirty="0" err="1"/>
              <a:t>return</a:t>
            </a:r>
            <a:r>
              <a:rPr lang="tr-TR" dirty="0"/>
              <a:t> dizgi;</a:t>
            </a:r>
          </a:p>
          <a:p>
            <a:r>
              <a:rPr lang="tr-TR" dirty="0"/>
              <a:t>}</a:t>
            </a:r>
          </a:p>
        </p:txBody>
      </p:sp>
      <p:pic>
        <p:nvPicPr>
          <p:cNvPr id="1027" name="Picture 3"/>
          <p:cNvPicPr>
            <a:picLocks noChangeAspect="1" noChangeArrowheads="1"/>
          </p:cNvPicPr>
          <p:nvPr/>
        </p:nvPicPr>
        <p:blipFill>
          <a:blip r:embed="rId3"/>
          <a:srcRect/>
          <a:stretch>
            <a:fillRect/>
          </a:stretch>
        </p:blipFill>
        <p:spPr bwMode="auto">
          <a:xfrm>
            <a:off x="4710106" y="4357694"/>
            <a:ext cx="4433894" cy="638577"/>
          </a:xfrm>
          <a:prstGeom prst="rect">
            <a:avLst/>
          </a:prstGeom>
          <a:noFill/>
          <a:ln w="9525">
            <a:noFill/>
            <a:miter lim="800000"/>
            <a:headEnd/>
            <a:tailEnd/>
          </a:ln>
          <a:effectLst/>
        </p:spPr>
      </p:pic>
      <p:sp>
        <p:nvSpPr>
          <p:cNvPr id="7" name="6 Yukarı Ok"/>
          <p:cNvSpPr/>
          <p:nvPr/>
        </p:nvSpPr>
        <p:spPr>
          <a:xfrm rot="12576456">
            <a:off x="6422867" y="4065421"/>
            <a:ext cx="357190" cy="357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Yuvarlatılmış Dikdörtgen"/>
          <p:cNvSpPr/>
          <p:nvPr/>
        </p:nvSpPr>
        <p:spPr>
          <a:xfrm>
            <a:off x="4071934" y="5143512"/>
            <a:ext cx="4857784" cy="12144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a:t>ters’ten çıkıldığı anda dizgi değişkeni tanımlılığını yitirir. Çözüm olarak dizgi değişkeni </a:t>
            </a:r>
            <a:r>
              <a:rPr lang="tr-TR" sz="1400" dirty="0" err="1"/>
              <a:t>main</a:t>
            </a:r>
            <a:r>
              <a:rPr lang="tr-TR" sz="1400" dirty="0"/>
              <a:t> içinde tanımlanıp, ters’e ikinci parametre olarak gönderilebilirdi. Ya da eğer </a:t>
            </a:r>
            <a:r>
              <a:rPr lang="tr-TR" sz="1400" dirty="0" err="1"/>
              <a:t>a’nın</a:t>
            </a:r>
            <a:r>
              <a:rPr lang="tr-TR" sz="1400" dirty="0"/>
              <a:t> değişmesinde sakınca yoksa doğrudan a üzerinde çalışılırdı.</a:t>
            </a:r>
          </a:p>
          <a:p>
            <a:pPr algn="ctr"/>
            <a:r>
              <a:rPr lang="tr-TR" sz="1400" dirty="0"/>
              <a:t>Üçüncü bir çözüm </a:t>
            </a:r>
            <a:r>
              <a:rPr lang="tr-TR" sz="1400" dirty="0" err="1"/>
              <a:t>malloc</a:t>
            </a:r>
            <a:r>
              <a:rPr lang="tr-TR" sz="1400" dirty="0"/>
              <a:t> kullanımıdır.</a:t>
            </a:r>
          </a:p>
        </p:txBody>
      </p:sp>
      <p:sp>
        <p:nvSpPr>
          <p:cNvPr id="8" name="7 Yuvarlatılmış Dikdörtgen"/>
          <p:cNvSpPr/>
          <p:nvPr/>
        </p:nvSpPr>
        <p:spPr>
          <a:xfrm>
            <a:off x="3357554" y="285728"/>
            <a:ext cx="1785950"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200" dirty="0"/>
              <a:t>Dizginin ismi bir adres olduğu için (&amp;dizgi[0]) </a:t>
            </a:r>
            <a:r>
              <a:rPr lang="tr-TR" sz="1200" dirty="0" err="1"/>
              <a:t>char</a:t>
            </a:r>
            <a:r>
              <a:rPr lang="tr-TR" sz="1200" dirty="0"/>
              <a:t>* olarak gösteriliyor.</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14" name="13 Dikdörtgen"/>
          <p:cNvSpPr/>
          <p:nvPr/>
        </p:nvSpPr>
        <p:spPr>
          <a:xfrm>
            <a:off x="428596" y="2571744"/>
            <a:ext cx="3500462" cy="33239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sz="1400" dirty="0"/>
              <a:t>#</a:t>
            </a:r>
            <a:r>
              <a:rPr lang="tr-TR" sz="1400" dirty="0" err="1"/>
              <a:t>include</a:t>
            </a:r>
            <a:r>
              <a:rPr lang="tr-TR" sz="1400" dirty="0"/>
              <a:t> &lt;</a:t>
            </a:r>
            <a:r>
              <a:rPr lang="tr-TR" sz="1400" dirty="0" err="1"/>
              <a:t>stdio</a:t>
            </a:r>
            <a:r>
              <a:rPr lang="tr-TR" sz="1400" dirty="0"/>
              <a:t>.h&gt;</a:t>
            </a:r>
          </a:p>
          <a:p>
            <a:r>
              <a:rPr lang="tr-TR" sz="1400" dirty="0"/>
              <a:t>#</a:t>
            </a:r>
            <a:r>
              <a:rPr lang="tr-TR" sz="1400" dirty="0" err="1"/>
              <a:t>include</a:t>
            </a:r>
            <a:r>
              <a:rPr lang="tr-TR" sz="1400" dirty="0"/>
              <a:t> &lt;</a:t>
            </a:r>
            <a:r>
              <a:rPr lang="tr-TR" sz="1400" dirty="0" err="1"/>
              <a:t>stdlib</a:t>
            </a:r>
            <a:r>
              <a:rPr lang="tr-TR" sz="1400" dirty="0"/>
              <a:t>.h&gt;</a:t>
            </a:r>
          </a:p>
          <a:p>
            <a:r>
              <a:rPr lang="tr-TR" sz="1400" dirty="0"/>
              <a:t>#</a:t>
            </a:r>
            <a:r>
              <a:rPr lang="tr-TR" sz="1400" dirty="0" err="1"/>
              <a:t>include</a:t>
            </a:r>
            <a:r>
              <a:rPr lang="tr-TR" sz="1400" dirty="0"/>
              <a:t> &lt;</a:t>
            </a:r>
            <a:r>
              <a:rPr lang="tr-TR" sz="1400" dirty="0" err="1"/>
              <a:t>string</a:t>
            </a:r>
            <a:r>
              <a:rPr lang="tr-TR" sz="1400" dirty="0"/>
              <a:t>.h&gt;</a:t>
            </a:r>
          </a:p>
          <a:p>
            <a:r>
              <a:rPr lang="tr-TR" sz="1400" dirty="0" err="1"/>
              <a:t>char</a:t>
            </a:r>
            <a:r>
              <a:rPr lang="tr-TR" sz="1400" dirty="0"/>
              <a:t>* ters(</a:t>
            </a:r>
            <a:r>
              <a:rPr lang="tr-TR" sz="1400" dirty="0" err="1"/>
              <a:t>char</a:t>
            </a:r>
            <a:r>
              <a:rPr lang="tr-TR" sz="1400" dirty="0"/>
              <a:t> []);</a:t>
            </a:r>
          </a:p>
          <a:p>
            <a:r>
              <a:rPr lang="tr-TR" sz="1400" dirty="0" err="1"/>
              <a:t>int</a:t>
            </a:r>
            <a:r>
              <a:rPr lang="tr-TR" sz="1400" dirty="0"/>
              <a:t> </a:t>
            </a:r>
            <a:r>
              <a:rPr lang="tr-TR" sz="1400" dirty="0" err="1"/>
              <a:t>main</a:t>
            </a:r>
            <a:r>
              <a:rPr lang="tr-TR" sz="1400" dirty="0"/>
              <a:t>() {</a:t>
            </a:r>
          </a:p>
          <a:p>
            <a:r>
              <a:rPr lang="tr-TR" sz="1400" dirty="0"/>
              <a:t>   </a:t>
            </a:r>
            <a:r>
              <a:rPr lang="tr-TR" sz="1400" dirty="0" err="1"/>
              <a:t>char</a:t>
            </a:r>
            <a:r>
              <a:rPr lang="tr-TR" sz="1400" dirty="0"/>
              <a:t> x[50]=“AAA";</a:t>
            </a:r>
          </a:p>
          <a:p>
            <a:r>
              <a:rPr lang="tr-TR" sz="1400" dirty="0"/>
              <a:t>   </a:t>
            </a:r>
            <a:r>
              <a:rPr lang="tr-TR" sz="1400" dirty="0" err="1"/>
              <a:t>printf</a:t>
            </a:r>
            <a:r>
              <a:rPr lang="tr-TR" sz="1400" dirty="0"/>
              <a:t>("%s", ters(x));</a:t>
            </a:r>
          </a:p>
          <a:p>
            <a:r>
              <a:rPr lang="tr-TR" sz="1400" dirty="0" err="1"/>
              <a:t>return</a:t>
            </a:r>
            <a:r>
              <a:rPr lang="tr-TR" sz="1400" dirty="0"/>
              <a:t> 0;</a:t>
            </a:r>
          </a:p>
          <a:p>
            <a:r>
              <a:rPr lang="tr-TR" sz="1400" dirty="0"/>
              <a:t>}</a:t>
            </a:r>
          </a:p>
          <a:p>
            <a:r>
              <a:rPr lang="tr-TR" sz="1400" dirty="0" err="1"/>
              <a:t>char</a:t>
            </a:r>
            <a:r>
              <a:rPr lang="tr-TR" sz="1400" dirty="0"/>
              <a:t>* ters(</a:t>
            </a:r>
            <a:r>
              <a:rPr lang="tr-TR" sz="1400" dirty="0" err="1"/>
              <a:t>char</a:t>
            </a:r>
            <a:r>
              <a:rPr lang="tr-TR" sz="1400" dirty="0"/>
              <a:t> a[])</a:t>
            </a:r>
          </a:p>
          <a:p>
            <a:r>
              <a:rPr lang="tr-TR" sz="1400" dirty="0"/>
              <a:t>{</a:t>
            </a:r>
          </a:p>
          <a:p>
            <a:r>
              <a:rPr lang="tr-TR" sz="1400" dirty="0"/>
              <a:t>   </a:t>
            </a:r>
            <a:r>
              <a:rPr lang="tr-TR" sz="1400" dirty="0" err="1"/>
              <a:t>char</a:t>
            </a:r>
            <a:r>
              <a:rPr lang="tr-TR" sz="1400" dirty="0"/>
              <a:t>* dizgi =</a:t>
            </a:r>
            <a:r>
              <a:rPr lang="tr-TR" sz="1400" dirty="0" err="1"/>
              <a:t>malloc</a:t>
            </a:r>
            <a:r>
              <a:rPr lang="tr-TR" sz="1400" dirty="0"/>
              <a:t>(</a:t>
            </a:r>
            <a:r>
              <a:rPr lang="tr-TR" sz="1400" dirty="0" err="1"/>
              <a:t>sizeof</a:t>
            </a:r>
            <a:r>
              <a:rPr lang="tr-TR" sz="1400" dirty="0"/>
              <a:t>(</a:t>
            </a:r>
            <a:r>
              <a:rPr lang="tr-TR" sz="1400" dirty="0" err="1"/>
              <a:t>char</a:t>
            </a:r>
            <a:r>
              <a:rPr lang="tr-TR" sz="1400" dirty="0"/>
              <a:t>)*10);</a:t>
            </a:r>
          </a:p>
          <a:p>
            <a:r>
              <a:rPr lang="tr-TR" sz="1400" dirty="0"/>
              <a:t>   </a:t>
            </a:r>
            <a:r>
              <a:rPr lang="tr-TR" sz="1400" dirty="0" err="1"/>
              <a:t>strcpy</a:t>
            </a:r>
            <a:r>
              <a:rPr lang="tr-TR" sz="1400" dirty="0"/>
              <a:t>(dizgi,“BBB");</a:t>
            </a:r>
          </a:p>
          <a:p>
            <a:r>
              <a:rPr lang="tr-TR" sz="1400" dirty="0"/>
              <a:t>   </a:t>
            </a:r>
            <a:r>
              <a:rPr lang="tr-TR" sz="1400" dirty="0" err="1"/>
              <a:t>return</a:t>
            </a:r>
            <a:r>
              <a:rPr lang="tr-TR" sz="1400" dirty="0"/>
              <a:t> dizgi;</a:t>
            </a:r>
          </a:p>
          <a:p>
            <a:r>
              <a:rPr lang="tr-TR" sz="1400" dirty="0"/>
              <a:t>}</a:t>
            </a:r>
          </a:p>
        </p:txBody>
      </p:sp>
      <p:sp>
        <p:nvSpPr>
          <p:cNvPr id="2" name="1 Başlık"/>
          <p:cNvSpPr>
            <a:spLocks noGrp="1"/>
          </p:cNvSpPr>
          <p:nvPr>
            <p:ph type="title"/>
          </p:nvPr>
        </p:nvSpPr>
        <p:spPr/>
        <p:txBody>
          <a:bodyPr/>
          <a:lstStyle/>
          <a:p>
            <a:r>
              <a:rPr lang="tr-TR" dirty="0" err="1"/>
              <a:t>malloc</a:t>
            </a:r>
            <a:r>
              <a:rPr lang="tr-TR" dirty="0"/>
              <a:t> kullanımı</a:t>
            </a:r>
          </a:p>
        </p:txBody>
      </p:sp>
      <p:sp>
        <p:nvSpPr>
          <p:cNvPr id="4" name="3 Dikdörtgen"/>
          <p:cNvSpPr/>
          <p:nvPr/>
        </p:nvSpPr>
        <p:spPr>
          <a:xfrm>
            <a:off x="5357818" y="642918"/>
            <a:ext cx="3500462"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tr-TR" dirty="0"/>
              <a:t>#</a:t>
            </a:r>
            <a:r>
              <a:rPr lang="tr-TR" dirty="0" err="1"/>
              <a:t>include</a:t>
            </a:r>
            <a:r>
              <a:rPr lang="tr-TR" dirty="0"/>
              <a:t> &lt;</a:t>
            </a:r>
            <a:r>
              <a:rPr lang="tr-TR" dirty="0" err="1"/>
              <a:t>stdio</a:t>
            </a:r>
            <a:r>
              <a:rPr lang="tr-TR" dirty="0"/>
              <a:t>.h&gt;</a:t>
            </a:r>
          </a:p>
          <a:p>
            <a:r>
              <a:rPr lang="tr-TR" dirty="0" err="1"/>
              <a:t>char</a:t>
            </a:r>
            <a:r>
              <a:rPr lang="tr-TR" dirty="0"/>
              <a:t>* ters(</a:t>
            </a:r>
            <a:r>
              <a:rPr lang="tr-TR" dirty="0" err="1"/>
              <a:t>char</a:t>
            </a:r>
            <a:r>
              <a:rPr lang="tr-TR" dirty="0"/>
              <a:t> []);</a:t>
            </a:r>
          </a:p>
          <a:p>
            <a:r>
              <a:rPr lang="tr-TR" dirty="0" err="1"/>
              <a:t>int</a:t>
            </a:r>
            <a:r>
              <a:rPr lang="tr-TR" dirty="0"/>
              <a:t> </a:t>
            </a:r>
            <a:r>
              <a:rPr lang="tr-TR" dirty="0" err="1"/>
              <a:t>main</a:t>
            </a:r>
            <a:r>
              <a:rPr lang="tr-TR" dirty="0"/>
              <a:t>() {</a:t>
            </a:r>
          </a:p>
          <a:p>
            <a:r>
              <a:rPr lang="tr-TR" dirty="0"/>
              <a:t>	</a:t>
            </a:r>
            <a:r>
              <a:rPr lang="tr-TR" dirty="0" err="1"/>
              <a:t>char</a:t>
            </a:r>
            <a:r>
              <a:rPr lang="tr-TR" dirty="0"/>
              <a:t> x[50]=“AAA";</a:t>
            </a:r>
          </a:p>
          <a:p>
            <a:r>
              <a:rPr lang="tr-TR" dirty="0"/>
              <a:t>	</a:t>
            </a:r>
            <a:r>
              <a:rPr lang="tr-TR" dirty="0" err="1"/>
              <a:t>printf</a:t>
            </a:r>
            <a:r>
              <a:rPr lang="tr-TR" dirty="0"/>
              <a:t>("%s", ters(x));</a:t>
            </a:r>
          </a:p>
          <a:p>
            <a:r>
              <a:rPr lang="tr-TR" dirty="0"/>
              <a:t>	</a:t>
            </a:r>
            <a:r>
              <a:rPr lang="tr-TR" dirty="0" err="1"/>
              <a:t>return</a:t>
            </a:r>
            <a:r>
              <a:rPr lang="tr-TR" dirty="0"/>
              <a:t> 0;</a:t>
            </a:r>
          </a:p>
          <a:p>
            <a:r>
              <a:rPr lang="tr-TR" dirty="0"/>
              <a:t>}</a:t>
            </a:r>
          </a:p>
          <a:p>
            <a:r>
              <a:rPr lang="tr-TR" b="1" dirty="0" err="1"/>
              <a:t>char</a:t>
            </a:r>
            <a:r>
              <a:rPr lang="tr-TR" b="1" dirty="0"/>
              <a:t>* ters</a:t>
            </a:r>
            <a:r>
              <a:rPr lang="tr-TR" dirty="0"/>
              <a:t>(</a:t>
            </a:r>
            <a:r>
              <a:rPr lang="tr-TR" dirty="0" err="1"/>
              <a:t>char</a:t>
            </a:r>
            <a:r>
              <a:rPr lang="tr-TR" dirty="0"/>
              <a:t> a[])</a:t>
            </a:r>
          </a:p>
          <a:p>
            <a:r>
              <a:rPr lang="tr-TR" dirty="0"/>
              <a:t>{</a:t>
            </a:r>
          </a:p>
          <a:p>
            <a:r>
              <a:rPr lang="tr-TR" dirty="0"/>
              <a:t>	</a:t>
            </a:r>
            <a:r>
              <a:rPr lang="tr-TR" dirty="0" err="1"/>
              <a:t>char</a:t>
            </a:r>
            <a:r>
              <a:rPr lang="tr-TR" dirty="0"/>
              <a:t> dizgi[10]=“BBB";</a:t>
            </a:r>
          </a:p>
          <a:p>
            <a:r>
              <a:rPr lang="tr-TR" dirty="0"/>
              <a:t>	</a:t>
            </a:r>
            <a:r>
              <a:rPr lang="tr-TR" dirty="0" err="1"/>
              <a:t>return</a:t>
            </a:r>
            <a:r>
              <a:rPr lang="tr-TR" dirty="0"/>
              <a:t> dizgi;</a:t>
            </a:r>
          </a:p>
          <a:p>
            <a:r>
              <a:rPr lang="tr-TR" dirty="0"/>
              <a:t>}</a:t>
            </a:r>
          </a:p>
        </p:txBody>
      </p:sp>
      <p:pic>
        <p:nvPicPr>
          <p:cNvPr id="1027" name="Picture 3"/>
          <p:cNvPicPr>
            <a:picLocks noChangeAspect="1" noChangeArrowheads="1"/>
          </p:cNvPicPr>
          <p:nvPr/>
        </p:nvPicPr>
        <p:blipFill>
          <a:blip r:embed="rId3"/>
          <a:srcRect/>
          <a:stretch>
            <a:fillRect/>
          </a:stretch>
        </p:blipFill>
        <p:spPr bwMode="auto">
          <a:xfrm>
            <a:off x="4710106" y="4357694"/>
            <a:ext cx="4433894" cy="638577"/>
          </a:xfrm>
          <a:prstGeom prst="rect">
            <a:avLst/>
          </a:prstGeom>
          <a:noFill/>
          <a:ln w="9525">
            <a:noFill/>
            <a:miter lim="800000"/>
            <a:headEnd/>
            <a:tailEnd/>
          </a:ln>
          <a:effectLst/>
        </p:spPr>
      </p:pic>
      <p:sp>
        <p:nvSpPr>
          <p:cNvPr id="7" name="6 Yukarı Ok"/>
          <p:cNvSpPr/>
          <p:nvPr/>
        </p:nvSpPr>
        <p:spPr>
          <a:xfrm rot="12576456">
            <a:off x="6422867" y="4065421"/>
            <a:ext cx="357190" cy="357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Yuvarlatılmış Dikdörtgen"/>
          <p:cNvSpPr/>
          <p:nvPr/>
        </p:nvSpPr>
        <p:spPr>
          <a:xfrm>
            <a:off x="4071934" y="5143512"/>
            <a:ext cx="4857784" cy="13573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err="1"/>
              <a:t>ters’tan</a:t>
            </a:r>
            <a:r>
              <a:rPr lang="tr-TR" sz="1400" dirty="0"/>
              <a:t> çıkıldığı anda dizgi değişkeni tanımlılığını yitirir. Çözüm olarak dizgi değişkeni </a:t>
            </a:r>
            <a:r>
              <a:rPr lang="tr-TR" sz="1400" dirty="0" err="1"/>
              <a:t>main</a:t>
            </a:r>
            <a:r>
              <a:rPr lang="tr-TR" sz="1400" dirty="0"/>
              <a:t> içinde tanımlanıp, ters’e ikinci parametre olarak gönderilebilirdi. Ya da eğer </a:t>
            </a:r>
            <a:r>
              <a:rPr lang="tr-TR" sz="1400" dirty="0" err="1"/>
              <a:t>a’nın</a:t>
            </a:r>
            <a:r>
              <a:rPr lang="tr-TR" sz="1400" dirty="0"/>
              <a:t> değişmesinde sakınca yoksa doğrudan a üzerinde çalışılırdı. Üçüncü bir çözüm </a:t>
            </a:r>
            <a:r>
              <a:rPr lang="tr-TR" sz="1400" b="1" dirty="0" err="1"/>
              <a:t>malloc</a:t>
            </a:r>
            <a:r>
              <a:rPr lang="tr-TR" sz="1400" b="1" dirty="0"/>
              <a:t> kullanımıdır.</a:t>
            </a:r>
          </a:p>
          <a:p>
            <a:pPr algn="ctr"/>
            <a:r>
              <a:rPr lang="tr-TR" sz="1400" dirty="0"/>
              <a:t>Dördüncü çözüm ise </a:t>
            </a:r>
            <a:r>
              <a:rPr lang="tr-TR" sz="1400" b="1" dirty="0" err="1"/>
              <a:t>static</a:t>
            </a:r>
            <a:r>
              <a:rPr lang="tr-TR" sz="1400" b="1" dirty="0"/>
              <a:t> kullanımıdır.</a:t>
            </a:r>
          </a:p>
        </p:txBody>
      </p:sp>
      <p:sp>
        <p:nvSpPr>
          <p:cNvPr id="8" name="7 Yuvarlatılmış Dikdörtgen"/>
          <p:cNvSpPr/>
          <p:nvPr/>
        </p:nvSpPr>
        <p:spPr>
          <a:xfrm>
            <a:off x="3428992" y="214290"/>
            <a:ext cx="1785950"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200" dirty="0"/>
              <a:t>Dizginin ismi bir adres olduğu için (&amp;dizgi[0]) </a:t>
            </a:r>
            <a:r>
              <a:rPr lang="tr-TR" sz="1200" dirty="0" err="1"/>
              <a:t>char</a:t>
            </a:r>
            <a:r>
              <a:rPr lang="tr-TR" sz="1200" dirty="0"/>
              <a:t>* olarak gösteriliyor.</a:t>
            </a:r>
          </a:p>
        </p:txBody>
      </p:sp>
      <p:sp>
        <p:nvSpPr>
          <p:cNvPr id="11" name="10 Sol Ok"/>
          <p:cNvSpPr/>
          <p:nvPr/>
        </p:nvSpPr>
        <p:spPr>
          <a:xfrm rot="19397710">
            <a:off x="3614974" y="2627986"/>
            <a:ext cx="1428760" cy="8572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4 Metin kutusu"/>
          <p:cNvSpPr txBox="1"/>
          <p:nvPr/>
        </p:nvSpPr>
        <p:spPr>
          <a:xfrm>
            <a:off x="714348" y="1285860"/>
            <a:ext cx="3286148"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1400" dirty="0"/>
              <a:t>Dizgiye </a:t>
            </a:r>
            <a:r>
              <a:rPr lang="tr-TR" sz="1400" dirty="0" err="1"/>
              <a:t>malloc</a:t>
            </a:r>
            <a:r>
              <a:rPr lang="tr-TR" sz="1400" dirty="0"/>
              <a:t> ile yer rezerve edildiğinde fonksiyondan çıkılınca o dizgi yok olmadı. Dizgi </a:t>
            </a:r>
            <a:r>
              <a:rPr lang="tr-TR" sz="1400" dirty="0" err="1"/>
              <a:t>free</a:t>
            </a:r>
            <a:r>
              <a:rPr lang="tr-TR" sz="1400" dirty="0"/>
              <a:t>(dizgi) komutu ile programcı tarafından yok edilmedikçe kod boyunca kullanılabiliyor.</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3 Resim" descr="Screen-shot-2012-06-25-at-9_12_54-AM-300x264.png"/>
          <p:cNvPicPr>
            <a:picLocks noChangeAspect="1"/>
          </p:cNvPicPr>
          <p:nvPr/>
        </p:nvPicPr>
        <p:blipFill>
          <a:blip r:embed="rId2">
            <a:clrChange>
              <a:clrFrom>
                <a:srgbClr val="FFFFFF"/>
              </a:clrFrom>
              <a:clrTo>
                <a:srgbClr val="FFFFFF">
                  <a:alpha val="0"/>
                </a:srgbClr>
              </a:clrTo>
            </a:clrChange>
          </a:blip>
          <a:stretch>
            <a:fillRect/>
          </a:stretch>
        </p:blipFill>
        <p:spPr>
          <a:xfrm>
            <a:off x="6143636" y="2357430"/>
            <a:ext cx="2428872" cy="2137407"/>
          </a:xfrm>
          <a:prstGeom prst="rect">
            <a:avLst/>
          </a:prstGeom>
        </p:spPr>
      </p:pic>
      <p:sp>
        <p:nvSpPr>
          <p:cNvPr id="2" name="1 Başlık"/>
          <p:cNvSpPr>
            <a:spLocks noGrp="1"/>
          </p:cNvSpPr>
          <p:nvPr>
            <p:ph type="title"/>
          </p:nvPr>
        </p:nvSpPr>
        <p:spPr/>
        <p:txBody>
          <a:bodyPr>
            <a:normAutofit/>
          </a:bodyPr>
          <a:lstStyle/>
          <a:p>
            <a:r>
              <a:rPr lang="tr-TR" sz="2800" dirty="0"/>
              <a:t>Değişkenlerin adresleri de ayrı bir yerde saklanıyor mu?</a:t>
            </a:r>
          </a:p>
        </p:txBody>
      </p:sp>
      <p:sp>
        <p:nvSpPr>
          <p:cNvPr id="3" name="2 İçerik Yer Tutucusu"/>
          <p:cNvSpPr>
            <a:spLocks noGrp="1"/>
          </p:cNvSpPr>
          <p:nvPr>
            <p:ph sz="quarter" idx="1"/>
          </p:nvPr>
        </p:nvSpPr>
        <p:spPr/>
        <p:txBody>
          <a:bodyPr/>
          <a:lstStyle/>
          <a:p>
            <a:r>
              <a:rPr lang="tr-TR" dirty="0"/>
              <a:t>Saklanıyorsa, o saklandığı yerlerin adresleri de ayrı bir yerde saklanıyor mu? </a:t>
            </a:r>
          </a:p>
        </p:txBody>
      </p:sp>
      <p:sp>
        <p:nvSpPr>
          <p:cNvPr id="5" name="4 Yuvarlatılmış Dikdörtgen"/>
          <p:cNvSpPr/>
          <p:nvPr/>
        </p:nvSpPr>
        <p:spPr>
          <a:xfrm>
            <a:off x="500034" y="2786058"/>
            <a:ext cx="5643602" cy="34290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İşaretçiler üzerine yapılan derin düşünce denemeleri doğru temele oturtulmazsa çok kafa karıştırıcı olabilir.</a:t>
            </a:r>
          </a:p>
          <a:p>
            <a:pPr algn="ctr"/>
            <a:r>
              <a:rPr lang="tr-TR" dirty="0" err="1"/>
              <a:t>int</a:t>
            </a:r>
            <a:r>
              <a:rPr lang="tr-TR" dirty="0"/>
              <a:t> x;</a:t>
            </a:r>
          </a:p>
          <a:p>
            <a:pPr algn="ctr"/>
            <a:r>
              <a:rPr lang="tr-TR" dirty="0" err="1"/>
              <a:t>printf</a:t>
            </a:r>
            <a:r>
              <a:rPr lang="tr-TR" dirty="0"/>
              <a:t> (“%d”, &amp;x);</a:t>
            </a:r>
          </a:p>
          <a:p>
            <a:pPr algn="ctr"/>
            <a:r>
              <a:rPr lang="tr-TR" dirty="0"/>
              <a:t>ifadesindeki &amp;x bir yerde saklanmaz ve </a:t>
            </a:r>
            <a:r>
              <a:rPr lang="tr-TR" dirty="0" err="1"/>
              <a:t>x’in</a:t>
            </a:r>
            <a:r>
              <a:rPr lang="tr-TR" dirty="0"/>
              <a:t> </a:t>
            </a:r>
            <a:r>
              <a:rPr lang="tr-TR" dirty="0" err="1"/>
              <a:t>RAM’deki</a:t>
            </a:r>
            <a:r>
              <a:rPr lang="tr-TR" dirty="0"/>
              <a:t> yerini verir.</a:t>
            </a:r>
          </a:p>
          <a:p>
            <a:pPr algn="ctr"/>
            <a:r>
              <a:rPr lang="tr-TR" dirty="0"/>
              <a:t>Örneğin 4111222 adresini </a:t>
            </a:r>
            <a:r>
              <a:rPr lang="tr-TR" dirty="0" err="1"/>
              <a:t>RAM’in</a:t>
            </a:r>
            <a:r>
              <a:rPr lang="tr-TR" dirty="0"/>
              <a:t> 4. alt biriminin 111.satır, 222. sütunda yer alan fiziksel birimi (bayt) olarak düşünebilirsiniz. Bu açıdan, adresler bilgisayara </a:t>
            </a:r>
            <a:r>
              <a:rPr lang="tr-TR" dirty="0" err="1"/>
              <a:t>RAM’de</a:t>
            </a:r>
            <a:r>
              <a:rPr lang="tr-TR" dirty="0"/>
              <a:t> nereye bakmasını gösteren yol tarifleridir ve siz kodunuzda </a:t>
            </a:r>
            <a:r>
              <a:rPr lang="tr-TR" i="1" dirty="0" err="1"/>
              <a:t>int</a:t>
            </a:r>
            <a:r>
              <a:rPr lang="tr-TR" i="1" dirty="0"/>
              <a:t>* </a:t>
            </a:r>
            <a:r>
              <a:rPr lang="tr-TR" i="1" dirty="0" err="1"/>
              <a:t>ptr</a:t>
            </a:r>
            <a:r>
              <a:rPr lang="tr-TR" i="1" dirty="0"/>
              <a:t> = &amp;x </a:t>
            </a:r>
            <a:r>
              <a:rPr lang="tr-TR" dirty="0"/>
              <a:t>yazmadığınız sürece bir  yerde saklanmazlar.</a:t>
            </a:r>
          </a:p>
        </p:txBody>
      </p:sp>
      <p:pic>
        <p:nvPicPr>
          <p:cNvPr id="1026" name="Picture 2" descr="Image result for RAM"/>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1323757">
            <a:off x="5202520" y="1200553"/>
            <a:ext cx="3381375" cy="2114550"/>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static</a:t>
            </a:r>
            <a:r>
              <a:rPr lang="tr-TR" dirty="0"/>
              <a:t> kullanımı</a:t>
            </a:r>
          </a:p>
        </p:txBody>
      </p:sp>
      <p:sp>
        <p:nvSpPr>
          <p:cNvPr id="3" name="2 İçerik Yer Tutucusu"/>
          <p:cNvSpPr>
            <a:spLocks noGrp="1"/>
          </p:cNvSpPr>
          <p:nvPr>
            <p:ph sz="quarter" idx="1"/>
          </p:nvPr>
        </p:nvSpPr>
        <p:spPr>
          <a:xfrm>
            <a:off x="457200" y="1219200"/>
            <a:ext cx="3971924" cy="4924444"/>
          </a:xfrm>
        </p:spPr>
        <p:txBody>
          <a:bodyPr>
            <a:normAutofit fontScale="77500" lnSpcReduction="20000"/>
          </a:bodyPr>
          <a:lstStyle/>
          <a:p>
            <a:r>
              <a:rPr lang="tr-TR" dirty="0"/>
              <a:t>Bir fonksiyon içerisinde </a:t>
            </a:r>
            <a:r>
              <a:rPr lang="tr-TR" b="1" dirty="0" err="1">
                <a:solidFill>
                  <a:srgbClr val="FF0000"/>
                </a:solidFill>
              </a:rPr>
              <a:t>int</a:t>
            </a:r>
            <a:r>
              <a:rPr lang="tr-TR" b="1" dirty="0">
                <a:solidFill>
                  <a:srgbClr val="FF0000"/>
                </a:solidFill>
              </a:rPr>
              <a:t> x = 10; </a:t>
            </a:r>
            <a:r>
              <a:rPr lang="tr-TR" dirty="0"/>
              <a:t>şeklinde bir değişken tanımlanırsa o fonksiyonun dışına çıkılınca x tanımını yitirir. Fonksiyon tekrar çağırıldığında </a:t>
            </a:r>
            <a:r>
              <a:rPr lang="tr-TR" dirty="0" err="1"/>
              <a:t>int</a:t>
            </a:r>
            <a:r>
              <a:rPr lang="tr-TR" dirty="0"/>
              <a:t> x satırıyla birlikte x yeniden oluşturulur ve yeniden 10 değeri atanır.</a:t>
            </a:r>
          </a:p>
          <a:p>
            <a:r>
              <a:rPr lang="tr-TR" dirty="0"/>
              <a:t>Değişken tanımının başına </a:t>
            </a:r>
            <a:r>
              <a:rPr lang="tr-TR" dirty="0" err="1"/>
              <a:t>static</a:t>
            </a:r>
            <a:r>
              <a:rPr lang="tr-TR" dirty="0"/>
              <a:t> konulur ve </a:t>
            </a:r>
            <a:br>
              <a:rPr lang="tr-TR" dirty="0"/>
            </a:br>
            <a:r>
              <a:rPr lang="tr-TR" b="1" dirty="0" err="1">
                <a:solidFill>
                  <a:srgbClr val="FF0000"/>
                </a:solidFill>
              </a:rPr>
              <a:t>static</a:t>
            </a:r>
            <a:r>
              <a:rPr lang="tr-TR" b="1" dirty="0">
                <a:solidFill>
                  <a:srgbClr val="FF0000"/>
                </a:solidFill>
              </a:rPr>
              <a:t> </a:t>
            </a:r>
            <a:r>
              <a:rPr lang="tr-TR" b="1" dirty="0" err="1">
                <a:solidFill>
                  <a:srgbClr val="FF0000"/>
                </a:solidFill>
              </a:rPr>
              <a:t>int</a:t>
            </a:r>
            <a:r>
              <a:rPr lang="tr-TR" b="1" dirty="0">
                <a:solidFill>
                  <a:srgbClr val="FF0000"/>
                </a:solidFill>
              </a:rPr>
              <a:t> x = 10; </a:t>
            </a:r>
            <a:r>
              <a:rPr lang="tr-TR" dirty="0"/>
              <a:t>yazılırsa, fonksiyon dışında x yine kullanılamaz ama fonksiyon dışına çıkılırken </a:t>
            </a:r>
            <a:r>
              <a:rPr lang="tr-TR" dirty="0" err="1"/>
              <a:t>x’in</a:t>
            </a:r>
            <a:r>
              <a:rPr lang="tr-TR" dirty="0"/>
              <a:t> tanımı </a:t>
            </a:r>
            <a:r>
              <a:rPr lang="tr-TR" b="1" dirty="0"/>
              <a:t>yok edilmez. </a:t>
            </a:r>
            <a:r>
              <a:rPr lang="tr-TR" dirty="0"/>
              <a:t>Böylece aynı fonksiyon tekrar çağırıldığında aynı x kullanılır. </a:t>
            </a:r>
            <a:r>
              <a:rPr lang="tr-TR" dirty="0" err="1"/>
              <a:t>static’le</a:t>
            </a:r>
            <a:r>
              <a:rPr lang="tr-TR" dirty="0"/>
              <a:t> birlikte yapılan =10 ataması ise sadece tanım aşamasında ve 1 kez yapılır.</a:t>
            </a:r>
          </a:p>
        </p:txBody>
      </p:sp>
      <p:sp>
        <p:nvSpPr>
          <p:cNvPr id="4" name="3 Dikdörtgen"/>
          <p:cNvSpPr/>
          <p:nvPr/>
        </p:nvSpPr>
        <p:spPr>
          <a:xfrm>
            <a:off x="4786314" y="1214422"/>
            <a:ext cx="4572000" cy="4031873"/>
          </a:xfrm>
          <a:prstGeom prst="rect">
            <a:avLst/>
          </a:prstGeom>
        </p:spPr>
        <p:txBody>
          <a:bodyPr>
            <a:spAutoFit/>
          </a:bodyPr>
          <a:lstStyle/>
          <a:p>
            <a:r>
              <a:rPr lang="tr-TR" sz="1600" dirty="0"/>
              <a:t>#</a:t>
            </a:r>
            <a:r>
              <a:rPr lang="tr-TR" sz="1600" dirty="0" err="1"/>
              <a:t>include</a:t>
            </a:r>
            <a:r>
              <a:rPr lang="tr-TR" sz="1600" dirty="0"/>
              <a:t> &lt;</a:t>
            </a:r>
            <a:r>
              <a:rPr lang="tr-TR" sz="1600" dirty="0" err="1"/>
              <a:t>stdio</a:t>
            </a:r>
            <a:r>
              <a:rPr lang="tr-TR" sz="1600" dirty="0"/>
              <a:t>.h&gt;</a:t>
            </a:r>
          </a:p>
          <a:p>
            <a:r>
              <a:rPr lang="tr-TR" sz="1600" dirty="0" err="1"/>
              <a:t>void</a:t>
            </a:r>
            <a:r>
              <a:rPr lang="tr-TR" sz="1600" dirty="0"/>
              <a:t> </a:t>
            </a:r>
            <a:r>
              <a:rPr lang="tr-TR" sz="1600" dirty="0" err="1"/>
              <a:t>fonk</a:t>
            </a:r>
            <a:r>
              <a:rPr lang="tr-TR" sz="1600" dirty="0"/>
              <a:t>(</a:t>
            </a:r>
            <a:r>
              <a:rPr lang="tr-TR" sz="1600" dirty="0" err="1"/>
              <a:t>void</a:t>
            </a:r>
            <a:r>
              <a:rPr lang="tr-TR" sz="1600" dirty="0"/>
              <a:t>);</a:t>
            </a:r>
          </a:p>
          <a:p>
            <a:r>
              <a:rPr lang="tr-TR" sz="1600" dirty="0" err="1"/>
              <a:t>int</a:t>
            </a:r>
            <a:r>
              <a:rPr lang="tr-TR" sz="1600" dirty="0"/>
              <a:t> </a:t>
            </a:r>
            <a:r>
              <a:rPr lang="tr-TR" sz="1600" dirty="0" err="1"/>
              <a:t>main</a:t>
            </a:r>
            <a:r>
              <a:rPr lang="tr-TR" sz="1600" dirty="0"/>
              <a:t>() </a:t>
            </a:r>
          </a:p>
          <a:p>
            <a:r>
              <a:rPr lang="tr-TR" sz="1600" dirty="0"/>
              <a:t>{</a:t>
            </a:r>
          </a:p>
          <a:p>
            <a:r>
              <a:rPr lang="tr-TR" sz="1600" dirty="0"/>
              <a:t>	</a:t>
            </a:r>
            <a:r>
              <a:rPr lang="tr-TR" sz="1600" dirty="0" err="1"/>
              <a:t>fonk</a:t>
            </a:r>
            <a:r>
              <a:rPr lang="tr-TR" sz="1600" dirty="0"/>
              <a:t>();</a:t>
            </a:r>
          </a:p>
          <a:p>
            <a:r>
              <a:rPr lang="tr-TR" sz="1600" dirty="0"/>
              <a:t>	</a:t>
            </a:r>
            <a:r>
              <a:rPr lang="tr-TR" sz="1600" dirty="0" err="1"/>
              <a:t>fonk</a:t>
            </a:r>
            <a:r>
              <a:rPr lang="tr-TR" sz="1600" dirty="0"/>
              <a:t>();</a:t>
            </a:r>
          </a:p>
          <a:p>
            <a:r>
              <a:rPr lang="tr-TR" sz="1600" dirty="0"/>
              <a:t>	</a:t>
            </a:r>
            <a:r>
              <a:rPr lang="tr-TR" sz="1600" dirty="0" err="1"/>
              <a:t>return</a:t>
            </a:r>
            <a:r>
              <a:rPr lang="tr-TR" sz="1600" dirty="0"/>
              <a:t> 0;</a:t>
            </a:r>
          </a:p>
          <a:p>
            <a:r>
              <a:rPr lang="tr-TR" sz="1600" dirty="0"/>
              <a:t>}</a:t>
            </a:r>
          </a:p>
          <a:p>
            <a:r>
              <a:rPr lang="tr-TR" sz="1600" dirty="0" err="1"/>
              <a:t>void</a:t>
            </a:r>
            <a:r>
              <a:rPr lang="tr-TR" sz="1600" dirty="0"/>
              <a:t> </a:t>
            </a:r>
            <a:r>
              <a:rPr lang="tr-TR" sz="1600" dirty="0" err="1"/>
              <a:t>fonk</a:t>
            </a:r>
            <a:r>
              <a:rPr lang="tr-TR" sz="1600" dirty="0"/>
              <a:t>(</a:t>
            </a:r>
            <a:r>
              <a:rPr lang="tr-TR" sz="1600" dirty="0" err="1"/>
              <a:t>void</a:t>
            </a:r>
            <a:r>
              <a:rPr lang="tr-TR" sz="1600" dirty="0"/>
              <a:t>)</a:t>
            </a:r>
          </a:p>
          <a:p>
            <a:r>
              <a:rPr lang="tr-TR" sz="1600" dirty="0"/>
              <a:t>{</a:t>
            </a:r>
          </a:p>
          <a:p>
            <a:r>
              <a:rPr lang="tr-TR" sz="1600" dirty="0"/>
              <a:t>	</a:t>
            </a:r>
            <a:r>
              <a:rPr lang="tr-TR" sz="1600" dirty="0" err="1"/>
              <a:t>static</a:t>
            </a:r>
            <a:r>
              <a:rPr lang="tr-TR" sz="1600" dirty="0"/>
              <a:t> </a:t>
            </a:r>
            <a:r>
              <a:rPr lang="tr-TR" sz="1600" dirty="0" err="1"/>
              <a:t>int</a:t>
            </a:r>
            <a:r>
              <a:rPr lang="tr-TR" sz="1600" dirty="0"/>
              <a:t> skor = 80; </a:t>
            </a:r>
            <a:br>
              <a:rPr lang="tr-TR" sz="1600" dirty="0"/>
            </a:br>
            <a:r>
              <a:rPr lang="tr-TR" sz="1600" dirty="0"/>
              <a:t>//</a:t>
            </a:r>
            <a:r>
              <a:rPr lang="tr-TR" sz="1600" dirty="0" err="1"/>
              <a:t>static</a:t>
            </a:r>
            <a:r>
              <a:rPr lang="tr-TR" sz="1600" dirty="0"/>
              <a:t> olmasa 8181 yazdıracaktı.</a:t>
            </a:r>
          </a:p>
          <a:p>
            <a:r>
              <a:rPr lang="tr-TR" sz="1600" dirty="0"/>
              <a:t>	skor++;</a:t>
            </a:r>
          </a:p>
          <a:p>
            <a:r>
              <a:rPr lang="tr-TR" sz="1600" dirty="0"/>
              <a:t>	</a:t>
            </a:r>
            <a:r>
              <a:rPr lang="tr-TR" sz="1600" dirty="0" err="1"/>
              <a:t>printf</a:t>
            </a:r>
            <a:r>
              <a:rPr lang="tr-TR" sz="1600" dirty="0"/>
              <a:t>("%d", skor);</a:t>
            </a:r>
          </a:p>
          <a:p>
            <a:r>
              <a:rPr lang="tr-TR" sz="1600" dirty="0"/>
              <a:t>}</a:t>
            </a:r>
          </a:p>
          <a:p>
            <a:endParaRPr lang="tr-TR" sz="1600" dirty="0"/>
          </a:p>
        </p:txBody>
      </p:sp>
      <p:pic>
        <p:nvPicPr>
          <p:cNvPr id="1026" name="Picture 2"/>
          <p:cNvPicPr>
            <a:picLocks noChangeAspect="1" noChangeArrowheads="1"/>
          </p:cNvPicPr>
          <p:nvPr/>
        </p:nvPicPr>
        <p:blipFill>
          <a:blip r:embed="rId3"/>
          <a:srcRect/>
          <a:stretch>
            <a:fillRect/>
          </a:stretch>
        </p:blipFill>
        <p:spPr bwMode="auto">
          <a:xfrm>
            <a:off x="7286644" y="5849138"/>
            <a:ext cx="1328745" cy="1008862"/>
          </a:xfrm>
          <a:prstGeom prst="rect">
            <a:avLst/>
          </a:prstGeom>
          <a:noFill/>
          <a:ln w="9525">
            <a:noFill/>
            <a:miter lim="800000"/>
            <a:headEnd/>
            <a:tailEnd/>
          </a:ln>
          <a:effectLst/>
        </p:spPr>
      </p:pic>
      <p:sp>
        <p:nvSpPr>
          <p:cNvPr id="6" name="5 Aşağı Ok"/>
          <p:cNvSpPr/>
          <p:nvPr/>
        </p:nvSpPr>
        <p:spPr>
          <a:xfrm rot="19392888">
            <a:off x="6000758" y="5186078"/>
            <a:ext cx="1143008"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static</a:t>
            </a:r>
            <a:r>
              <a:rPr lang="tr-TR" dirty="0"/>
              <a:t> kullanımı ve dizi değeri dönmek</a:t>
            </a:r>
          </a:p>
        </p:txBody>
      </p:sp>
      <p:sp>
        <p:nvSpPr>
          <p:cNvPr id="3" name="2 İçerik Yer Tutucusu"/>
          <p:cNvSpPr>
            <a:spLocks noGrp="1"/>
          </p:cNvSpPr>
          <p:nvPr>
            <p:ph sz="quarter" idx="1"/>
          </p:nvPr>
        </p:nvSpPr>
        <p:spPr>
          <a:xfrm>
            <a:off x="214282" y="1214422"/>
            <a:ext cx="3400420" cy="1209668"/>
          </a:xfrm>
        </p:spPr>
        <p:txBody>
          <a:bodyPr>
            <a:noAutofit/>
          </a:bodyPr>
          <a:lstStyle/>
          <a:p>
            <a:pPr>
              <a:buNone/>
            </a:pPr>
            <a:r>
              <a:rPr lang="tr-TR" sz="1600" dirty="0"/>
              <a:t>#</a:t>
            </a:r>
            <a:r>
              <a:rPr lang="tr-TR" sz="1600" dirty="0" err="1"/>
              <a:t>include</a:t>
            </a:r>
            <a:r>
              <a:rPr lang="tr-TR" sz="1600" dirty="0"/>
              <a:t> &lt;</a:t>
            </a:r>
            <a:r>
              <a:rPr lang="tr-TR" sz="1600" dirty="0" err="1"/>
              <a:t>stdio</a:t>
            </a:r>
            <a:r>
              <a:rPr lang="tr-TR" sz="1600" dirty="0"/>
              <a:t>.h&gt;</a:t>
            </a:r>
          </a:p>
          <a:p>
            <a:pPr>
              <a:buNone/>
            </a:pPr>
            <a:r>
              <a:rPr lang="tr-TR" sz="1600" dirty="0"/>
              <a:t>#</a:t>
            </a:r>
            <a:r>
              <a:rPr lang="tr-TR" sz="1600" dirty="0" err="1"/>
              <a:t>include</a:t>
            </a:r>
            <a:r>
              <a:rPr lang="tr-TR" sz="1600" dirty="0"/>
              <a:t> &lt;</a:t>
            </a:r>
            <a:r>
              <a:rPr lang="tr-TR" sz="1600" dirty="0" err="1"/>
              <a:t>stdlib</a:t>
            </a:r>
            <a:r>
              <a:rPr lang="tr-TR" sz="1600" dirty="0"/>
              <a:t>.h&gt;</a:t>
            </a:r>
          </a:p>
          <a:p>
            <a:pPr>
              <a:buNone/>
            </a:pPr>
            <a:r>
              <a:rPr lang="tr-TR" sz="1600" dirty="0"/>
              <a:t>#</a:t>
            </a:r>
            <a:r>
              <a:rPr lang="tr-TR" sz="1600" dirty="0" err="1"/>
              <a:t>include</a:t>
            </a:r>
            <a:r>
              <a:rPr lang="tr-TR" sz="1600" dirty="0"/>
              <a:t> &lt;</a:t>
            </a:r>
            <a:r>
              <a:rPr lang="tr-TR" sz="1600" dirty="0" err="1"/>
              <a:t>string</a:t>
            </a:r>
            <a:r>
              <a:rPr lang="tr-TR" sz="1600" dirty="0"/>
              <a:t>.h&gt;</a:t>
            </a:r>
          </a:p>
          <a:p>
            <a:pPr>
              <a:buNone/>
            </a:pPr>
            <a:r>
              <a:rPr lang="tr-TR" sz="1600" dirty="0" err="1"/>
              <a:t>char</a:t>
            </a:r>
            <a:r>
              <a:rPr lang="tr-TR" sz="1600" dirty="0"/>
              <a:t>* ters(</a:t>
            </a:r>
            <a:r>
              <a:rPr lang="tr-TR" sz="1600" dirty="0" err="1"/>
              <a:t>char</a:t>
            </a:r>
            <a:r>
              <a:rPr lang="tr-TR" sz="1600" dirty="0"/>
              <a:t> []);</a:t>
            </a:r>
          </a:p>
        </p:txBody>
      </p:sp>
      <p:sp>
        <p:nvSpPr>
          <p:cNvPr id="4" name="3 Dikdörtgen"/>
          <p:cNvSpPr/>
          <p:nvPr/>
        </p:nvSpPr>
        <p:spPr>
          <a:xfrm>
            <a:off x="5857884" y="4286256"/>
            <a:ext cx="3500462" cy="2123658"/>
          </a:xfrm>
          <a:prstGeom prst="rect">
            <a:avLst/>
          </a:prstGeom>
        </p:spPr>
        <p:txBody>
          <a:bodyPr wrap="square">
            <a:spAutoFit/>
          </a:bodyPr>
          <a:lstStyle/>
          <a:p>
            <a:r>
              <a:rPr lang="tr-TR" sz="1600" dirty="0" err="1"/>
              <a:t>char</a:t>
            </a:r>
            <a:r>
              <a:rPr lang="tr-TR" sz="1600" dirty="0"/>
              <a:t>* ters(</a:t>
            </a:r>
            <a:r>
              <a:rPr lang="tr-TR" sz="1600" dirty="0" err="1"/>
              <a:t>char</a:t>
            </a:r>
            <a:r>
              <a:rPr lang="tr-TR" sz="1600" dirty="0"/>
              <a:t> a[])</a:t>
            </a:r>
          </a:p>
          <a:p>
            <a:r>
              <a:rPr lang="tr-TR" sz="1600" dirty="0"/>
              <a:t>{</a:t>
            </a:r>
          </a:p>
          <a:p>
            <a:r>
              <a:rPr lang="tr-TR" sz="1600" dirty="0"/>
              <a:t>   </a:t>
            </a:r>
            <a:r>
              <a:rPr lang="tr-TR" sz="1600" dirty="0" err="1"/>
              <a:t>static</a:t>
            </a:r>
            <a:r>
              <a:rPr lang="tr-TR" sz="1600" dirty="0"/>
              <a:t> </a:t>
            </a:r>
            <a:r>
              <a:rPr lang="tr-TR" sz="1600" dirty="0" err="1"/>
              <a:t>char</a:t>
            </a:r>
            <a:r>
              <a:rPr lang="tr-TR" sz="1600" dirty="0"/>
              <a:t> dizgi[10];</a:t>
            </a:r>
          </a:p>
          <a:p>
            <a:r>
              <a:rPr lang="tr-TR" sz="1600" dirty="0"/>
              <a:t>/* </a:t>
            </a:r>
            <a:r>
              <a:rPr lang="tr-TR" sz="1600" dirty="0" err="1"/>
              <a:t>static</a:t>
            </a:r>
            <a:r>
              <a:rPr lang="tr-TR" sz="1600" dirty="0"/>
              <a:t> </a:t>
            </a:r>
            <a:r>
              <a:rPr lang="tr-TR" sz="1600" dirty="0" err="1"/>
              <a:t>tanimli</a:t>
            </a:r>
            <a:r>
              <a:rPr lang="tr-TR" sz="1600" dirty="0"/>
              <a:t> olsun ki fonksiyon </a:t>
            </a:r>
          </a:p>
          <a:p>
            <a:r>
              <a:rPr lang="tr-TR" sz="1600" dirty="0"/>
              <a:t>dışına çıkılırken tanım yitirmesin.*/</a:t>
            </a:r>
          </a:p>
          <a:p>
            <a:r>
              <a:rPr lang="tr-TR" sz="1600" dirty="0"/>
              <a:t>   </a:t>
            </a:r>
            <a:r>
              <a:rPr lang="tr-TR" sz="1600" dirty="0" err="1"/>
              <a:t>strcpy</a:t>
            </a:r>
            <a:r>
              <a:rPr lang="tr-TR" sz="1600" dirty="0"/>
              <a:t>(dizgi,"BBB");</a:t>
            </a:r>
          </a:p>
          <a:p>
            <a:r>
              <a:rPr lang="tr-TR" sz="1600" dirty="0"/>
              <a:t>   </a:t>
            </a:r>
            <a:r>
              <a:rPr lang="tr-TR" sz="1600" dirty="0" err="1"/>
              <a:t>return</a:t>
            </a:r>
            <a:r>
              <a:rPr lang="tr-TR" sz="1600" dirty="0"/>
              <a:t> dizgi;</a:t>
            </a:r>
          </a:p>
          <a:p>
            <a:r>
              <a:rPr lang="tr-TR" sz="1600" dirty="0"/>
              <a:t>}</a:t>
            </a:r>
          </a:p>
        </p:txBody>
      </p:sp>
      <p:sp>
        <p:nvSpPr>
          <p:cNvPr id="5" name="4 Dikdörtgen"/>
          <p:cNvSpPr/>
          <p:nvPr/>
        </p:nvSpPr>
        <p:spPr>
          <a:xfrm>
            <a:off x="2000232" y="1928802"/>
            <a:ext cx="4572000" cy="3877985"/>
          </a:xfrm>
          <a:prstGeom prst="rect">
            <a:avLst/>
          </a:prstGeom>
        </p:spPr>
        <p:txBody>
          <a:bodyPr>
            <a:spAutoFit/>
          </a:bodyPr>
          <a:lstStyle/>
          <a:p>
            <a:pPr>
              <a:buNone/>
            </a:pPr>
            <a:r>
              <a:rPr lang="tr-TR" sz="1600" dirty="0" err="1"/>
              <a:t>int</a:t>
            </a:r>
            <a:r>
              <a:rPr lang="tr-TR" sz="1600" dirty="0"/>
              <a:t> </a:t>
            </a:r>
            <a:r>
              <a:rPr lang="tr-TR" sz="1600" dirty="0" err="1"/>
              <a:t>main</a:t>
            </a:r>
            <a:r>
              <a:rPr lang="tr-TR" sz="1600" dirty="0"/>
              <a:t>() {</a:t>
            </a:r>
          </a:p>
          <a:p>
            <a:pPr>
              <a:buNone/>
            </a:pPr>
            <a:r>
              <a:rPr lang="tr-TR" sz="1600" dirty="0"/>
              <a:t>   </a:t>
            </a:r>
            <a:r>
              <a:rPr lang="tr-TR" sz="1600" dirty="0" err="1"/>
              <a:t>char</a:t>
            </a:r>
            <a:r>
              <a:rPr lang="tr-TR" sz="1600" dirty="0"/>
              <a:t> x[50]="AAA";</a:t>
            </a:r>
          </a:p>
          <a:p>
            <a:pPr>
              <a:buNone/>
            </a:pPr>
            <a:r>
              <a:rPr lang="tr-TR" sz="1600" dirty="0"/>
              <a:t>   </a:t>
            </a:r>
            <a:r>
              <a:rPr lang="tr-TR" sz="1600" dirty="0" err="1"/>
              <a:t>printf</a:t>
            </a:r>
            <a:r>
              <a:rPr lang="tr-TR" sz="1600" dirty="0"/>
              <a:t>("%s", ters(x));</a:t>
            </a:r>
          </a:p>
          <a:p>
            <a:pPr>
              <a:buNone/>
            </a:pPr>
            <a:r>
              <a:rPr lang="tr-TR" sz="1600" dirty="0"/>
              <a:t>/* normalde buradan ters içinde </a:t>
            </a:r>
          </a:p>
          <a:p>
            <a:pPr>
              <a:buNone/>
            </a:pPr>
            <a:r>
              <a:rPr lang="tr-TR" sz="1600" dirty="0"/>
              <a:t>tanımlı olan bir değişkene </a:t>
            </a:r>
          </a:p>
          <a:p>
            <a:pPr>
              <a:buNone/>
            </a:pPr>
            <a:r>
              <a:rPr lang="tr-TR" sz="1600" dirty="0"/>
              <a:t>erişimimiz yok. Ama adresini buraya</a:t>
            </a:r>
          </a:p>
          <a:p>
            <a:pPr>
              <a:buNone/>
            </a:pPr>
            <a:r>
              <a:rPr lang="tr-TR" sz="1600" dirty="0"/>
              <a:t>döndüğümüz ve fonksiyondan çıkış</a:t>
            </a:r>
          </a:p>
          <a:p>
            <a:pPr>
              <a:buNone/>
            </a:pPr>
            <a:r>
              <a:rPr lang="tr-TR" sz="1600" dirty="0"/>
              <a:t>esnasında yok edilmesini (</a:t>
            </a:r>
            <a:r>
              <a:rPr lang="tr-TR" sz="1600" dirty="0" err="1"/>
              <a:t>free</a:t>
            </a:r>
            <a:r>
              <a:rPr lang="tr-TR" sz="1600" dirty="0"/>
              <a:t>)</a:t>
            </a:r>
          </a:p>
          <a:p>
            <a:pPr>
              <a:buNone/>
            </a:pPr>
            <a:r>
              <a:rPr lang="tr-TR" sz="1600" dirty="0" err="1"/>
              <a:t>static</a:t>
            </a:r>
            <a:r>
              <a:rPr lang="tr-TR" sz="1600" dirty="0"/>
              <a:t> ile engellediğimiz için</a:t>
            </a:r>
          </a:p>
          <a:p>
            <a:pPr>
              <a:buNone/>
            </a:pPr>
            <a:r>
              <a:rPr lang="tr-TR" sz="1600" dirty="0"/>
              <a:t>(alternatif olarak </a:t>
            </a:r>
            <a:r>
              <a:rPr lang="tr-TR" sz="1600" dirty="0" err="1"/>
              <a:t>malloc</a:t>
            </a:r>
            <a:r>
              <a:rPr lang="tr-TR" sz="1600" dirty="0"/>
              <a:t> </a:t>
            </a:r>
          </a:p>
          <a:p>
            <a:pPr>
              <a:buNone/>
            </a:pPr>
            <a:r>
              <a:rPr lang="tr-TR" sz="1600" dirty="0"/>
              <a:t>kullanılabilirdi.) burada da </a:t>
            </a:r>
          </a:p>
          <a:p>
            <a:pPr>
              <a:buNone/>
            </a:pPr>
            <a:r>
              <a:rPr lang="tr-TR" sz="1600" dirty="0"/>
              <a:t>erişebiliyoruz.</a:t>
            </a:r>
          </a:p>
          <a:p>
            <a:pPr>
              <a:buNone/>
            </a:pPr>
            <a:r>
              <a:rPr lang="tr-TR" sz="1600" dirty="0"/>
              <a:t>*/</a:t>
            </a:r>
          </a:p>
          <a:p>
            <a:pPr>
              <a:buNone/>
            </a:pPr>
            <a:r>
              <a:rPr lang="tr-TR" sz="1600" dirty="0" err="1"/>
              <a:t>return</a:t>
            </a:r>
            <a:r>
              <a:rPr lang="tr-TR" sz="1600" dirty="0"/>
              <a:t> 0;</a:t>
            </a:r>
          </a:p>
          <a:p>
            <a:pPr>
              <a:buNone/>
            </a:pPr>
            <a:r>
              <a:rPr lang="tr-TR" sz="1600" dirty="0"/>
              <a:t>}</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İşaretçinin işaretçisinin… işaretçisi olur mu?</a:t>
            </a:r>
          </a:p>
        </p:txBody>
      </p:sp>
      <p:sp>
        <p:nvSpPr>
          <p:cNvPr id="3" name="2 İçerik Yer Tutucusu"/>
          <p:cNvSpPr>
            <a:spLocks noGrp="1"/>
          </p:cNvSpPr>
          <p:nvPr>
            <p:ph sz="quarter" idx="1"/>
          </p:nvPr>
        </p:nvSpPr>
        <p:spPr>
          <a:xfrm>
            <a:off x="457200" y="1219200"/>
            <a:ext cx="5614998" cy="2852742"/>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r>
              <a:rPr lang="tr-TR" dirty="0" err="1"/>
              <a:t>main</a:t>
            </a:r>
            <a:r>
              <a:rPr lang="tr-TR" dirty="0"/>
              <a:t> kendi içerisindeki </a:t>
            </a:r>
            <a:r>
              <a:rPr lang="tr-TR" b="1" dirty="0"/>
              <a:t>bir </a:t>
            </a:r>
            <a:r>
              <a:rPr lang="tr-TR" b="1" dirty="0" err="1"/>
              <a:t>sayi</a:t>
            </a:r>
            <a:r>
              <a:rPr lang="tr-TR" b="1" dirty="0"/>
              <a:t> değişkenini(türü </a:t>
            </a:r>
            <a:r>
              <a:rPr lang="tr-TR" b="1" dirty="0" err="1"/>
              <a:t>int</a:t>
            </a:r>
            <a:r>
              <a:rPr lang="tr-TR" b="1" dirty="0"/>
              <a:t>) </a:t>
            </a:r>
            <a:r>
              <a:rPr lang="tr-TR" dirty="0"/>
              <a:t>fonksiyona gönderecektir. “Fonksiyon bunu kalıcı olarak değiştirebilsin” istiyorsa ne yapar?</a:t>
            </a:r>
          </a:p>
          <a:p>
            <a:pPr lvl="1"/>
            <a:r>
              <a:rPr lang="tr-TR" dirty="0"/>
              <a:t>Fonksiyona değişkenin adresini yollar, fonksiyon da ona bir işaretçi ile işaret eder: </a:t>
            </a:r>
            <a:r>
              <a:rPr lang="tr-TR" dirty="0" err="1"/>
              <a:t>void</a:t>
            </a:r>
            <a:r>
              <a:rPr lang="tr-TR" dirty="0"/>
              <a:t> </a:t>
            </a:r>
            <a:r>
              <a:rPr lang="tr-TR" dirty="0" err="1"/>
              <a:t>fonk</a:t>
            </a:r>
            <a:r>
              <a:rPr lang="tr-TR" dirty="0"/>
              <a:t>(</a:t>
            </a:r>
            <a:r>
              <a:rPr lang="tr-TR" dirty="0" err="1"/>
              <a:t>int</a:t>
            </a:r>
            <a:r>
              <a:rPr lang="tr-TR" dirty="0"/>
              <a:t>* </a:t>
            </a:r>
            <a:r>
              <a:rPr lang="tr-TR" dirty="0" err="1"/>
              <a:t>ptr</a:t>
            </a:r>
            <a:r>
              <a:rPr lang="tr-TR" dirty="0"/>
              <a:t>){ ….</a:t>
            </a:r>
          </a:p>
          <a:p>
            <a:r>
              <a:rPr lang="tr-TR" dirty="0" err="1"/>
              <a:t>main</a:t>
            </a:r>
            <a:r>
              <a:rPr lang="tr-TR" dirty="0"/>
              <a:t> kendi içerisindeki </a:t>
            </a:r>
            <a:r>
              <a:rPr lang="tr-TR" b="1" dirty="0"/>
              <a:t>bir </a:t>
            </a:r>
            <a:r>
              <a:rPr lang="tr-TR" b="1" dirty="0" err="1"/>
              <a:t>ptr</a:t>
            </a:r>
            <a:r>
              <a:rPr lang="tr-TR" b="1" dirty="0"/>
              <a:t> işaretçisini(türü </a:t>
            </a:r>
            <a:r>
              <a:rPr lang="tr-TR" b="1" dirty="0" err="1"/>
              <a:t>int</a:t>
            </a:r>
            <a:r>
              <a:rPr lang="tr-TR" b="1" dirty="0"/>
              <a:t>*) </a:t>
            </a:r>
            <a:r>
              <a:rPr lang="tr-TR" dirty="0"/>
              <a:t>fonksiyona gönderecektir. “Fonksiyon bunu kalıcı olarak değiştirebilsin” istiyorsa ne yapar?</a:t>
            </a:r>
          </a:p>
          <a:p>
            <a:pPr lvl="1"/>
            <a:r>
              <a:rPr lang="tr-TR" dirty="0"/>
              <a:t>Fonksiyona işaretçinin adresini yollar, fonksiyonda ona bir işaretçi işaretçisi ile işaret eder: </a:t>
            </a:r>
            <a:r>
              <a:rPr lang="tr-TR" dirty="0" err="1"/>
              <a:t>void</a:t>
            </a:r>
            <a:r>
              <a:rPr lang="tr-TR" dirty="0"/>
              <a:t> </a:t>
            </a:r>
            <a:r>
              <a:rPr lang="tr-TR" dirty="0" err="1"/>
              <a:t>fonk</a:t>
            </a:r>
            <a:r>
              <a:rPr lang="tr-TR" dirty="0"/>
              <a:t>(</a:t>
            </a:r>
            <a:r>
              <a:rPr lang="tr-TR" dirty="0" err="1"/>
              <a:t>int</a:t>
            </a:r>
            <a:r>
              <a:rPr lang="tr-TR" dirty="0"/>
              <a:t> **</a:t>
            </a:r>
            <a:r>
              <a:rPr lang="tr-TR" dirty="0" err="1"/>
              <a:t>ptr</a:t>
            </a:r>
            <a:r>
              <a:rPr lang="tr-TR" dirty="0"/>
              <a:t>){ ….</a:t>
            </a:r>
          </a:p>
          <a:p>
            <a:pPr lvl="1"/>
            <a:endParaRPr lang="tr-TR" dirty="0"/>
          </a:p>
          <a:p>
            <a:pPr lvl="1"/>
            <a:endParaRPr lang="tr-TR" dirty="0"/>
          </a:p>
        </p:txBody>
      </p:sp>
      <p:sp>
        <p:nvSpPr>
          <p:cNvPr id="5" name="2 İçerik Yer Tutucusu"/>
          <p:cNvSpPr txBox="1">
            <a:spLocks/>
          </p:cNvSpPr>
          <p:nvPr/>
        </p:nvSpPr>
        <p:spPr>
          <a:xfrm>
            <a:off x="3000364" y="3714752"/>
            <a:ext cx="5614998" cy="2643206"/>
          </a:xfrm>
          <a:prstGeom prst="rect">
            <a:avLst/>
          </a:prstGeom>
        </p:spPr>
        <p:style>
          <a:lnRef idx="2">
            <a:schemeClr val="accent1"/>
          </a:lnRef>
          <a:fillRef idx="1">
            <a:schemeClr val="lt1"/>
          </a:fillRef>
          <a:effectRef idx="0">
            <a:schemeClr val="accent1"/>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lang="tr-TR" dirty="0">
                <a:solidFill>
                  <a:schemeClr val="tx2"/>
                </a:solidFill>
              </a:rPr>
              <a:t>Dizgiye nasıl işaret edilir?</a:t>
            </a:r>
          </a:p>
          <a:p>
            <a:pPr marL="731520" lvl="1" indent="-274320">
              <a:spcBef>
                <a:spcPts val="600"/>
              </a:spcBef>
              <a:buClr>
                <a:schemeClr val="accent1"/>
              </a:buClr>
              <a:buSzPct val="76000"/>
              <a:buFont typeface="Wingdings 3"/>
              <a:buChar char=""/>
            </a:pPr>
            <a:r>
              <a:rPr kumimoji="0" lang="tr-TR" b="0" i="0" u="none" strike="noStrike" kern="1200" cap="none" spc="0" normalizeH="0" baseline="0" noProof="0" dirty="0" err="1">
                <a:ln>
                  <a:noFill/>
                </a:ln>
                <a:solidFill>
                  <a:schemeClr val="tx2"/>
                </a:solidFill>
                <a:effectLst/>
                <a:uLnTx/>
                <a:uFillTx/>
                <a:latin typeface="+mn-lt"/>
                <a:ea typeface="+mn-ea"/>
                <a:cs typeface="+mn-cs"/>
              </a:rPr>
              <a:t>char</a:t>
            </a:r>
            <a:r>
              <a:rPr kumimoji="0" lang="tr-TR" b="0" i="0" u="none" strike="noStrike" kern="1200" cap="none" spc="0" normalizeH="0" baseline="0" noProof="0" dirty="0">
                <a:ln>
                  <a:noFill/>
                </a:ln>
                <a:solidFill>
                  <a:schemeClr val="tx2"/>
                </a:solidFill>
                <a:effectLst/>
                <a:uLnTx/>
                <a:uFillTx/>
                <a:latin typeface="+mn-lt"/>
                <a:ea typeface="+mn-ea"/>
                <a:cs typeface="+mn-cs"/>
              </a:rPr>
              <a:t> isim[30]; ya da </a:t>
            </a:r>
            <a:r>
              <a:rPr kumimoji="0" lang="tr-TR" b="0" i="0" u="none" strike="noStrike" kern="1200" cap="none" spc="0" normalizeH="0" baseline="0" noProof="0" dirty="0" err="1">
                <a:ln>
                  <a:noFill/>
                </a:ln>
                <a:solidFill>
                  <a:schemeClr val="tx2"/>
                </a:solidFill>
                <a:effectLst/>
                <a:uLnTx/>
                <a:uFillTx/>
                <a:latin typeface="+mn-lt"/>
                <a:ea typeface="+mn-ea"/>
                <a:cs typeface="+mn-cs"/>
              </a:rPr>
              <a:t>char</a:t>
            </a:r>
            <a:r>
              <a:rPr kumimoji="0" lang="tr-TR" b="0" i="0" u="none" strike="noStrike" kern="1200" cap="none" spc="0" normalizeH="0" baseline="0" noProof="0" dirty="0">
                <a:ln>
                  <a:noFill/>
                </a:ln>
                <a:solidFill>
                  <a:schemeClr val="tx2"/>
                </a:solidFill>
                <a:effectLst/>
                <a:uLnTx/>
                <a:uFillTx/>
                <a:latin typeface="+mn-lt"/>
                <a:ea typeface="+mn-ea"/>
                <a:cs typeface="+mn-cs"/>
              </a:rPr>
              <a:t>*</a:t>
            </a:r>
            <a:r>
              <a:rPr kumimoji="0" lang="tr-TR" b="0" i="0" u="none" strike="noStrike" kern="1200" cap="none" spc="0" normalizeH="0" noProof="0" dirty="0">
                <a:ln>
                  <a:noFill/>
                </a:ln>
                <a:solidFill>
                  <a:schemeClr val="tx2"/>
                </a:solidFill>
                <a:effectLst/>
                <a:uLnTx/>
                <a:uFillTx/>
                <a:latin typeface="+mn-lt"/>
                <a:ea typeface="+mn-ea"/>
                <a:cs typeface="+mn-cs"/>
              </a:rPr>
              <a:t> isim;</a:t>
            </a:r>
          </a:p>
          <a:p>
            <a:pPr marL="274320" indent="-274320">
              <a:spcBef>
                <a:spcPts val="600"/>
              </a:spcBef>
              <a:buClr>
                <a:schemeClr val="accent1"/>
              </a:buClr>
              <a:buSzPct val="76000"/>
              <a:buFont typeface="Wingdings 3"/>
              <a:buChar char=""/>
            </a:pPr>
            <a:r>
              <a:rPr lang="tr-TR" baseline="0" dirty="0">
                <a:solidFill>
                  <a:schemeClr val="tx2"/>
                </a:solidFill>
              </a:rPr>
              <a:t>Dizgilere</a:t>
            </a:r>
            <a:r>
              <a:rPr lang="tr-TR" dirty="0">
                <a:solidFill>
                  <a:schemeClr val="tx2"/>
                </a:solidFill>
              </a:rPr>
              <a:t> ait işaretçileri bir dizide saklayarak cümle dizileri oluşturmak istersek?</a:t>
            </a:r>
          </a:p>
          <a:p>
            <a:pPr marL="731520" lvl="1" indent="-274320">
              <a:spcBef>
                <a:spcPts val="600"/>
              </a:spcBef>
              <a:buClr>
                <a:schemeClr val="accent1"/>
              </a:buClr>
              <a:buSzPct val="76000"/>
              <a:buFont typeface="Wingdings 3"/>
              <a:buChar char=""/>
            </a:pPr>
            <a:r>
              <a:rPr kumimoji="0" lang="tr-TR" b="0" i="0" u="none" strike="noStrike" kern="1200" cap="none" spc="0" normalizeH="0" baseline="0" noProof="0" dirty="0" err="1">
                <a:ln>
                  <a:noFill/>
                </a:ln>
                <a:solidFill>
                  <a:schemeClr val="tx2"/>
                </a:solidFill>
                <a:effectLst/>
                <a:uLnTx/>
                <a:uFillTx/>
                <a:latin typeface="+mn-lt"/>
                <a:ea typeface="+mn-ea"/>
                <a:cs typeface="+mn-cs"/>
              </a:rPr>
              <a:t>char</a:t>
            </a:r>
            <a:r>
              <a:rPr lang="tr-TR" dirty="0">
                <a:solidFill>
                  <a:schemeClr val="tx2"/>
                </a:solidFill>
              </a:rPr>
              <a:t>* </a:t>
            </a:r>
            <a:r>
              <a:rPr lang="tr-TR" dirty="0" err="1">
                <a:solidFill>
                  <a:schemeClr val="tx2"/>
                </a:solidFill>
              </a:rPr>
              <a:t>cumle</a:t>
            </a:r>
            <a:r>
              <a:rPr lang="tr-TR" dirty="0">
                <a:solidFill>
                  <a:schemeClr val="tx2"/>
                </a:solidFill>
              </a:rPr>
              <a:t>[100]; ya da </a:t>
            </a:r>
            <a:r>
              <a:rPr kumimoji="0" lang="tr-TR" b="0" i="0" u="none" strike="noStrike" kern="1200" cap="none" spc="0" normalizeH="0" baseline="0" noProof="0" dirty="0" err="1">
                <a:ln>
                  <a:noFill/>
                </a:ln>
                <a:solidFill>
                  <a:schemeClr val="tx2"/>
                </a:solidFill>
                <a:effectLst/>
                <a:uLnTx/>
                <a:uFillTx/>
                <a:latin typeface="+mn-lt"/>
                <a:ea typeface="+mn-ea"/>
                <a:cs typeface="+mn-cs"/>
              </a:rPr>
              <a:t>char</a:t>
            </a:r>
            <a:r>
              <a:rPr lang="tr-TR" baseline="0" dirty="0">
                <a:solidFill>
                  <a:schemeClr val="tx2"/>
                </a:solidFill>
              </a:rPr>
              <a:t>**</a:t>
            </a:r>
            <a:r>
              <a:rPr lang="tr-TR" dirty="0">
                <a:solidFill>
                  <a:schemeClr val="tx2"/>
                </a:solidFill>
              </a:rPr>
              <a:t> </a:t>
            </a:r>
            <a:r>
              <a:rPr lang="tr-TR" dirty="0" err="1">
                <a:solidFill>
                  <a:schemeClr val="tx2"/>
                </a:solidFill>
              </a:rPr>
              <a:t>cumle</a:t>
            </a:r>
            <a:r>
              <a:rPr lang="tr-TR" dirty="0">
                <a:solidFill>
                  <a:schemeClr val="tx2"/>
                </a:solidFill>
              </a:rPr>
              <a:t>;</a:t>
            </a:r>
          </a:p>
          <a:p>
            <a:pPr marL="274320" indent="-274320">
              <a:spcBef>
                <a:spcPts val="600"/>
              </a:spcBef>
              <a:buClr>
                <a:schemeClr val="accent1"/>
              </a:buClr>
              <a:buSzPct val="76000"/>
              <a:buFont typeface="Wingdings 3"/>
              <a:buChar char=""/>
            </a:pPr>
            <a:r>
              <a:rPr kumimoji="0" lang="tr-TR" b="0" i="0" u="none" strike="noStrike" kern="1200" cap="none" spc="0" normalizeH="0" baseline="0" noProof="0" dirty="0">
                <a:ln>
                  <a:noFill/>
                </a:ln>
                <a:solidFill>
                  <a:schemeClr val="tx2"/>
                </a:solidFill>
                <a:effectLst/>
                <a:uLnTx/>
                <a:uFillTx/>
                <a:latin typeface="+mn-lt"/>
                <a:ea typeface="+mn-ea"/>
                <a:cs typeface="+mn-cs"/>
              </a:rPr>
              <a:t>Bu</a:t>
            </a:r>
            <a:r>
              <a:rPr kumimoji="0" lang="tr-TR" b="0" i="0" u="none" strike="noStrike" kern="1200" cap="none" spc="0" normalizeH="0" noProof="0" dirty="0">
                <a:ln>
                  <a:noFill/>
                </a:ln>
                <a:solidFill>
                  <a:schemeClr val="tx2"/>
                </a:solidFill>
                <a:effectLst/>
                <a:uLnTx/>
                <a:uFillTx/>
                <a:latin typeface="+mn-lt"/>
                <a:ea typeface="+mn-ea"/>
                <a:cs typeface="+mn-cs"/>
              </a:rPr>
              <a:t> dizilerin işaretçilerini de bir paragraf dizisi içinde saklamak istersek...</a:t>
            </a:r>
            <a:endParaRPr kumimoji="0" lang="tr-TR" sz="23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5 Yuvarlatılmış Dikdörtgen"/>
          <p:cNvSpPr/>
          <p:nvPr/>
        </p:nvSpPr>
        <p:spPr>
          <a:xfrm>
            <a:off x="6572264" y="1428736"/>
            <a:ext cx="2214578" cy="20002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Bu gibi nedenlerden</a:t>
            </a:r>
          </a:p>
          <a:p>
            <a:pPr algn="ctr"/>
            <a:r>
              <a:rPr lang="tr-TR" dirty="0" err="1"/>
              <a:t>int</a:t>
            </a:r>
            <a:r>
              <a:rPr lang="tr-TR" dirty="0"/>
              <a:t> ****</a:t>
            </a:r>
            <a:r>
              <a:rPr lang="tr-TR" dirty="0" err="1"/>
              <a:t>ptr</a:t>
            </a:r>
            <a:r>
              <a:rPr lang="tr-TR" dirty="0"/>
              <a:t>; </a:t>
            </a:r>
          </a:p>
          <a:p>
            <a:pPr algn="ctr"/>
            <a:r>
              <a:rPr lang="tr-TR" dirty="0"/>
              <a:t>gibi kullanımlar ihtiyaç olabilir.</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diamond(in)">
                                      <p:cBhvr>
                                        <p:cTn id="27" dur="2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diamond(in)">
                                      <p:cBhvr>
                                        <p:cTn id="32" dur="20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diamond(in)">
                                      <p:cBhvr>
                                        <p:cTn id="37" dur="20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diamond(in)">
                                      <p:cBhvr>
                                        <p:cTn id="42" dur="20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diamond(in)">
                                      <p:cBhvr>
                                        <p:cTn id="4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İşaretçinin işaretçisinin… işaretçisi olur mu?</a:t>
            </a:r>
          </a:p>
        </p:txBody>
      </p:sp>
      <p:sp>
        <p:nvSpPr>
          <p:cNvPr id="5" name="2 İçerik Yer Tutucusu"/>
          <p:cNvSpPr txBox="1">
            <a:spLocks/>
          </p:cNvSpPr>
          <p:nvPr/>
        </p:nvSpPr>
        <p:spPr>
          <a:xfrm>
            <a:off x="3143240" y="5143512"/>
            <a:ext cx="5614998" cy="1571636"/>
          </a:xfrm>
          <a:prstGeom prst="rect">
            <a:avLst/>
          </a:prstGeom>
        </p:spPr>
        <p:style>
          <a:lnRef idx="2">
            <a:schemeClr val="accent1"/>
          </a:lnRef>
          <a:fillRef idx="1">
            <a:schemeClr val="lt1"/>
          </a:fillRef>
          <a:effectRef idx="0">
            <a:schemeClr val="accent1"/>
          </a:effectRef>
          <a:fontRef idx="minor">
            <a:schemeClr val="dk1"/>
          </a:fontRef>
        </p:style>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tr-TR" sz="2300" b="0" i="0" u="none" strike="noStrike" kern="1200" cap="none" spc="0" normalizeH="0" noProof="0" dirty="0">
                <a:ln>
                  <a:noFill/>
                </a:ln>
                <a:solidFill>
                  <a:schemeClr val="tx2"/>
                </a:solidFill>
                <a:effectLst/>
                <a:uLnTx/>
                <a:uFillTx/>
                <a:latin typeface="+mn-lt"/>
                <a:ea typeface="+mn-ea"/>
                <a:cs typeface="+mn-cs"/>
              </a:rPr>
              <a:t>Cümlelere işaret eden işaretçilerin dizisi </a:t>
            </a:r>
            <a:r>
              <a:rPr kumimoji="0" lang="tr-TR" sz="2300" b="0" i="0" u="none" strike="noStrike" kern="1200" cap="none" spc="0" normalizeH="0" noProof="0" dirty="0" err="1">
                <a:ln>
                  <a:noFill/>
                </a:ln>
                <a:solidFill>
                  <a:schemeClr val="tx2"/>
                </a:solidFill>
                <a:effectLst/>
                <a:uLnTx/>
                <a:uFillTx/>
                <a:latin typeface="+mn-lt"/>
                <a:ea typeface="+mn-ea"/>
                <a:cs typeface="+mn-cs"/>
              </a:rPr>
              <a:t>char</a:t>
            </a:r>
            <a:r>
              <a:rPr kumimoji="0" lang="tr-TR" sz="2300" b="0" i="0" u="none" strike="noStrike" kern="1200" cap="none" spc="0" normalizeH="0" noProof="0" dirty="0">
                <a:ln>
                  <a:noFill/>
                </a:ln>
                <a:solidFill>
                  <a:schemeClr val="tx2"/>
                </a:solidFill>
                <a:effectLst/>
                <a:uLnTx/>
                <a:uFillTx/>
                <a:latin typeface="+mn-lt"/>
                <a:ea typeface="+mn-ea"/>
                <a:cs typeface="+mn-cs"/>
              </a:rPr>
              <a:t>** ile tanımlı.</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lang="tr-TR" sz="2300" baseline="0" dirty="0">
                <a:solidFill>
                  <a:schemeClr val="tx2"/>
                </a:solidFill>
              </a:rPr>
              <a:t>Bu sayede</a:t>
            </a:r>
            <a:r>
              <a:rPr lang="tr-TR" sz="2300" dirty="0">
                <a:solidFill>
                  <a:schemeClr val="tx2"/>
                </a:solidFill>
              </a:rPr>
              <a:t> </a:t>
            </a:r>
            <a:r>
              <a:rPr lang="tr-TR" sz="2300" dirty="0" err="1">
                <a:solidFill>
                  <a:schemeClr val="tx2"/>
                </a:solidFill>
              </a:rPr>
              <a:t>RAM’de</a:t>
            </a:r>
            <a:r>
              <a:rPr lang="tr-TR" sz="2300" dirty="0">
                <a:solidFill>
                  <a:schemeClr val="tx2"/>
                </a:solidFill>
              </a:rPr>
              <a:t> ayrı ayrı yerde bulunan verileri bir bütün haline getirebiliyoruz.</a:t>
            </a:r>
            <a:endParaRPr kumimoji="0" lang="tr-TR" sz="2300" b="0" i="0" u="none" strike="noStrike" kern="1200" cap="none" spc="0" normalizeH="0" baseline="0" noProof="0" dirty="0">
              <a:ln>
                <a:noFill/>
              </a:ln>
              <a:solidFill>
                <a:schemeClr val="tx2"/>
              </a:solidFill>
              <a:effectLst/>
              <a:uLnTx/>
              <a:uFillTx/>
              <a:latin typeface="+mn-lt"/>
              <a:ea typeface="+mn-ea"/>
              <a:cs typeface="+mn-cs"/>
            </a:endParaRPr>
          </a:p>
        </p:txBody>
      </p:sp>
      <p:sp>
        <p:nvSpPr>
          <p:cNvPr id="7" name="6 İçerik Yer Tutucusu"/>
          <p:cNvSpPr>
            <a:spLocks noGrp="1"/>
          </p:cNvSpPr>
          <p:nvPr>
            <p:ph sz="quarter" idx="1"/>
          </p:nvPr>
        </p:nvSpPr>
        <p:spPr/>
        <p:txBody>
          <a:bodyPr>
            <a:normAutofit fontScale="70000" lnSpcReduction="20000"/>
          </a:bodyPr>
          <a:lstStyle/>
          <a:p>
            <a:pPr>
              <a:buNone/>
            </a:pPr>
            <a:r>
              <a:rPr lang="tr-TR" dirty="0"/>
              <a:t>#</a:t>
            </a:r>
            <a:r>
              <a:rPr lang="tr-TR" dirty="0" err="1"/>
              <a:t>include</a:t>
            </a:r>
            <a:r>
              <a:rPr lang="tr-TR" dirty="0"/>
              <a:t> &lt;</a:t>
            </a:r>
            <a:r>
              <a:rPr lang="tr-TR" dirty="0" err="1"/>
              <a:t>stdio</a:t>
            </a:r>
            <a:r>
              <a:rPr lang="tr-TR" dirty="0"/>
              <a:t>.h&gt;</a:t>
            </a:r>
          </a:p>
          <a:p>
            <a:pPr>
              <a:buNone/>
            </a:pPr>
            <a:r>
              <a:rPr lang="tr-TR" dirty="0" err="1"/>
              <a:t>int</a:t>
            </a:r>
            <a:r>
              <a:rPr lang="tr-TR" dirty="0"/>
              <a:t> </a:t>
            </a:r>
            <a:r>
              <a:rPr lang="tr-TR" dirty="0" err="1"/>
              <a:t>main</a:t>
            </a:r>
            <a:r>
              <a:rPr lang="tr-TR" dirty="0"/>
              <a:t>() </a:t>
            </a:r>
          </a:p>
          <a:p>
            <a:pPr>
              <a:buNone/>
            </a:pPr>
            <a:r>
              <a:rPr lang="tr-TR" dirty="0"/>
              <a:t>{</a:t>
            </a:r>
          </a:p>
          <a:p>
            <a:pPr>
              <a:buNone/>
            </a:pPr>
            <a:r>
              <a:rPr lang="tr-TR" dirty="0"/>
              <a:t>	</a:t>
            </a:r>
            <a:r>
              <a:rPr lang="tr-TR" dirty="0" err="1"/>
              <a:t>char</a:t>
            </a:r>
            <a:r>
              <a:rPr lang="tr-TR" dirty="0"/>
              <a:t>* cumle1[] ={"ben", "C","dilini","severim."};</a:t>
            </a:r>
          </a:p>
          <a:p>
            <a:pPr>
              <a:buNone/>
            </a:pPr>
            <a:r>
              <a:rPr lang="tr-TR" dirty="0"/>
              <a:t>	</a:t>
            </a:r>
            <a:r>
              <a:rPr lang="tr-TR" dirty="0" err="1"/>
              <a:t>char</a:t>
            </a:r>
            <a:r>
              <a:rPr lang="tr-TR" dirty="0"/>
              <a:t>* cumle2[] ={"sen", "sever","misin", "acaba"};</a:t>
            </a:r>
          </a:p>
          <a:p>
            <a:pPr>
              <a:buNone/>
            </a:pPr>
            <a:r>
              <a:rPr lang="tr-TR" dirty="0"/>
              <a:t>	</a:t>
            </a:r>
            <a:r>
              <a:rPr lang="tr-TR" dirty="0" err="1"/>
              <a:t>int</a:t>
            </a:r>
            <a:r>
              <a:rPr lang="tr-TR" dirty="0"/>
              <a:t> i;</a:t>
            </a:r>
          </a:p>
          <a:p>
            <a:pPr>
              <a:buNone/>
            </a:pPr>
            <a:r>
              <a:rPr lang="tr-TR" dirty="0"/>
              <a:t>	/*</a:t>
            </a:r>
            <a:r>
              <a:rPr lang="tr-TR" dirty="0" err="1"/>
              <a:t>for</a:t>
            </a:r>
            <a:r>
              <a:rPr lang="tr-TR" dirty="0"/>
              <a:t>(i=0; i&lt;4; i++)</a:t>
            </a:r>
          </a:p>
          <a:p>
            <a:pPr>
              <a:buNone/>
            </a:pPr>
            <a:r>
              <a:rPr lang="tr-TR" dirty="0"/>
              <a:t>		</a:t>
            </a:r>
            <a:r>
              <a:rPr lang="tr-TR" dirty="0" err="1"/>
              <a:t>printf</a:t>
            </a:r>
            <a:r>
              <a:rPr lang="tr-TR" dirty="0"/>
              <a:t>("%s ", cumle1[i]);*/</a:t>
            </a:r>
          </a:p>
          <a:p>
            <a:pPr>
              <a:buNone/>
            </a:pPr>
            <a:r>
              <a:rPr lang="tr-TR" dirty="0"/>
              <a:t>	</a:t>
            </a:r>
            <a:r>
              <a:rPr lang="tr-TR" dirty="0" err="1"/>
              <a:t>char</a:t>
            </a:r>
            <a:r>
              <a:rPr lang="tr-TR" dirty="0"/>
              <a:t>** paragraf[] = {cumle1, cumle2};</a:t>
            </a:r>
          </a:p>
          <a:p>
            <a:pPr>
              <a:buNone/>
            </a:pPr>
            <a:r>
              <a:rPr lang="tr-TR" dirty="0"/>
              <a:t>	</a:t>
            </a:r>
            <a:r>
              <a:rPr lang="tr-TR" dirty="0" err="1"/>
              <a:t>int</a:t>
            </a:r>
            <a:r>
              <a:rPr lang="tr-TR" dirty="0"/>
              <a:t> j;</a:t>
            </a:r>
          </a:p>
          <a:p>
            <a:pPr>
              <a:buNone/>
            </a:pPr>
            <a:r>
              <a:rPr lang="tr-TR" dirty="0"/>
              <a:t>	</a:t>
            </a:r>
            <a:r>
              <a:rPr lang="tr-TR" dirty="0" err="1"/>
              <a:t>for</a:t>
            </a:r>
            <a:r>
              <a:rPr lang="tr-TR" dirty="0"/>
              <a:t>(i=0; i&lt;2; i++)</a:t>
            </a:r>
          </a:p>
          <a:p>
            <a:pPr>
              <a:buNone/>
            </a:pPr>
            <a:r>
              <a:rPr lang="tr-TR" dirty="0"/>
              <a:t>		</a:t>
            </a:r>
            <a:r>
              <a:rPr lang="tr-TR" dirty="0" err="1"/>
              <a:t>for</a:t>
            </a:r>
            <a:r>
              <a:rPr lang="tr-TR" dirty="0"/>
              <a:t>(j=0;j&lt;4; j++)</a:t>
            </a:r>
          </a:p>
          <a:p>
            <a:pPr>
              <a:buNone/>
            </a:pPr>
            <a:r>
              <a:rPr lang="tr-TR" dirty="0"/>
              <a:t>			</a:t>
            </a:r>
            <a:r>
              <a:rPr lang="tr-TR" dirty="0" err="1"/>
              <a:t>printf</a:t>
            </a:r>
            <a:r>
              <a:rPr lang="tr-TR" dirty="0"/>
              <a:t>("%s ", paragraf[i][j]);</a:t>
            </a:r>
          </a:p>
          <a:p>
            <a:pPr>
              <a:buNone/>
            </a:pPr>
            <a:r>
              <a:rPr lang="tr-TR" dirty="0"/>
              <a:t>	</a:t>
            </a:r>
          </a:p>
          <a:p>
            <a:pPr>
              <a:buNone/>
            </a:pPr>
            <a:r>
              <a:rPr lang="tr-TR" dirty="0"/>
              <a:t>	</a:t>
            </a:r>
            <a:r>
              <a:rPr lang="tr-TR" dirty="0" err="1"/>
              <a:t>return</a:t>
            </a:r>
            <a:r>
              <a:rPr lang="tr-TR" dirty="0"/>
              <a:t> 0;</a:t>
            </a:r>
          </a:p>
          <a:p>
            <a:pPr>
              <a:buNone/>
            </a:pPr>
            <a:r>
              <a:rPr lang="tr-TR" dirty="0"/>
              <a:t>}</a:t>
            </a:r>
          </a:p>
          <a:p>
            <a:pPr>
              <a:buNone/>
            </a:pP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amond(in)">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İşaretçinin işaretçisinin… işaretçisi olur mu?</a:t>
            </a:r>
          </a:p>
        </p:txBody>
      </p:sp>
      <p:sp>
        <p:nvSpPr>
          <p:cNvPr id="3" name="2 İçerik Yer Tutucusu"/>
          <p:cNvSpPr>
            <a:spLocks noGrp="1"/>
          </p:cNvSpPr>
          <p:nvPr>
            <p:ph sz="quarter" idx="1"/>
          </p:nvPr>
        </p:nvSpPr>
        <p:spPr/>
        <p:txBody>
          <a:bodyPr/>
          <a:lstStyle/>
          <a:p>
            <a:r>
              <a:rPr lang="tr-TR" dirty="0" err="1"/>
              <a:t>char</a:t>
            </a:r>
            <a:r>
              <a:rPr lang="tr-TR" dirty="0"/>
              <a:t> *</a:t>
            </a:r>
            <a:r>
              <a:rPr lang="tr-TR" dirty="0" err="1"/>
              <a:t>ptr</a:t>
            </a:r>
            <a:r>
              <a:rPr lang="tr-TR" dirty="0"/>
              <a:t> dersek anlıyoruz ki </a:t>
            </a:r>
            <a:r>
              <a:rPr lang="tr-TR" dirty="0" err="1"/>
              <a:t>main'de</a:t>
            </a:r>
            <a:r>
              <a:rPr lang="tr-TR" dirty="0"/>
              <a:t> </a:t>
            </a:r>
          </a:p>
          <a:p>
            <a:pPr lvl="1"/>
            <a:r>
              <a:rPr lang="tr-TR" dirty="0"/>
              <a:t>*</a:t>
            </a:r>
            <a:r>
              <a:rPr lang="tr-TR" dirty="0" err="1"/>
              <a:t>ptr</a:t>
            </a:r>
            <a:r>
              <a:rPr lang="tr-TR" dirty="0"/>
              <a:t> deyince karşımıza bir </a:t>
            </a:r>
            <a:r>
              <a:rPr lang="tr-TR" dirty="0" err="1"/>
              <a:t>char</a:t>
            </a:r>
            <a:r>
              <a:rPr lang="tr-TR" dirty="0"/>
              <a:t> çıkacak.(deneyiniz.)</a:t>
            </a:r>
          </a:p>
          <a:p>
            <a:endParaRPr lang="tr-TR" dirty="0"/>
          </a:p>
          <a:p>
            <a:r>
              <a:rPr lang="tr-TR" dirty="0" err="1"/>
              <a:t>char</a:t>
            </a:r>
            <a:r>
              <a:rPr lang="tr-TR" dirty="0"/>
              <a:t> **ptr2; dersek anlıyoruz ki </a:t>
            </a:r>
            <a:r>
              <a:rPr lang="tr-TR" dirty="0" err="1"/>
              <a:t>main'de</a:t>
            </a:r>
            <a:r>
              <a:rPr lang="tr-TR" dirty="0"/>
              <a:t> </a:t>
            </a:r>
          </a:p>
          <a:p>
            <a:pPr lvl="1"/>
            <a:r>
              <a:rPr lang="tr-TR" dirty="0"/>
              <a:t>*ptr2 deyince karşımıza bir </a:t>
            </a:r>
            <a:r>
              <a:rPr lang="tr-TR" dirty="0" err="1"/>
              <a:t>char</a:t>
            </a:r>
            <a:r>
              <a:rPr lang="tr-TR" dirty="0"/>
              <a:t>* çıkacak. (deneyiniz.)</a:t>
            </a:r>
          </a:p>
          <a:p>
            <a:pPr lvl="1"/>
            <a:r>
              <a:rPr lang="tr-TR" dirty="0"/>
              <a:t>**ptr2 deyince karşımıza bir </a:t>
            </a:r>
            <a:r>
              <a:rPr lang="tr-TR" dirty="0" err="1"/>
              <a:t>char</a:t>
            </a:r>
            <a:r>
              <a:rPr lang="tr-TR" dirty="0"/>
              <a:t> çıkacak. (deneyiniz.)</a:t>
            </a:r>
          </a:p>
        </p:txBody>
      </p:sp>
      <p:sp>
        <p:nvSpPr>
          <p:cNvPr id="4" name="3 Yuvarlatılmış Dikdörtgen"/>
          <p:cNvSpPr/>
          <p:nvPr/>
        </p:nvSpPr>
        <p:spPr>
          <a:xfrm>
            <a:off x="6643702" y="4429132"/>
            <a:ext cx="1714512" cy="78581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a:t>‘a’</a:t>
            </a:r>
          </a:p>
        </p:txBody>
      </p:sp>
      <p:sp>
        <p:nvSpPr>
          <p:cNvPr id="5" name="4 Metin kutusu"/>
          <p:cNvSpPr txBox="1"/>
          <p:nvPr/>
        </p:nvSpPr>
        <p:spPr>
          <a:xfrm>
            <a:off x="6715140" y="5286388"/>
            <a:ext cx="1571636" cy="369332"/>
          </a:xfrm>
          <a:prstGeom prst="rect">
            <a:avLst/>
          </a:prstGeom>
          <a:noFill/>
        </p:spPr>
        <p:txBody>
          <a:bodyPr wrap="square" rtlCol="0">
            <a:spAutoFit/>
          </a:bodyPr>
          <a:lstStyle/>
          <a:p>
            <a:r>
              <a:rPr lang="tr-TR" dirty="0"/>
              <a:t>Türü: </a:t>
            </a:r>
            <a:r>
              <a:rPr lang="tr-TR" dirty="0" err="1"/>
              <a:t>char</a:t>
            </a:r>
            <a:r>
              <a:rPr lang="tr-TR" dirty="0"/>
              <a:t> </a:t>
            </a:r>
          </a:p>
        </p:txBody>
      </p:sp>
      <p:sp>
        <p:nvSpPr>
          <p:cNvPr id="6" name="5 Yuvarlatılmış Dikdörtgen"/>
          <p:cNvSpPr/>
          <p:nvPr/>
        </p:nvSpPr>
        <p:spPr>
          <a:xfrm>
            <a:off x="4572000" y="4429132"/>
            <a:ext cx="1714512" cy="7858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2800" dirty="0"/>
              <a:t>2342567</a:t>
            </a:r>
          </a:p>
        </p:txBody>
      </p:sp>
      <p:sp>
        <p:nvSpPr>
          <p:cNvPr id="7" name="6 Metin kutusu"/>
          <p:cNvSpPr txBox="1"/>
          <p:nvPr/>
        </p:nvSpPr>
        <p:spPr>
          <a:xfrm>
            <a:off x="4643438" y="5286388"/>
            <a:ext cx="1571636" cy="369332"/>
          </a:xfrm>
          <a:prstGeom prst="rect">
            <a:avLst/>
          </a:prstGeom>
          <a:noFill/>
        </p:spPr>
        <p:txBody>
          <a:bodyPr wrap="square" rtlCol="0">
            <a:spAutoFit/>
          </a:bodyPr>
          <a:lstStyle/>
          <a:p>
            <a:r>
              <a:rPr lang="tr-TR" dirty="0"/>
              <a:t>Türü: </a:t>
            </a:r>
            <a:r>
              <a:rPr lang="tr-TR" dirty="0" err="1"/>
              <a:t>char</a:t>
            </a:r>
            <a:r>
              <a:rPr lang="tr-TR" dirty="0"/>
              <a:t>* </a:t>
            </a:r>
          </a:p>
        </p:txBody>
      </p:sp>
      <p:sp>
        <p:nvSpPr>
          <p:cNvPr id="8" name="7 Yuvarlatılmış Dikdörtgen"/>
          <p:cNvSpPr/>
          <p:nvPr/>
        </p:nvSpPr>
        <p:spPr>
          <a:xfrm>
            <a:off x="2428860" y="4429132"/>
            <a:ext cx="1714512" cy="78581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tr-TR" sz="2800" dirty="0"/>
              <a:t>4543667</a:t>
            </a:r>
          </a:p>
        </p:txBody>
      </p:sp>
      <p:sp>
        <p:nvSpPr>
          <p:cNvPr id="9" name="8 Metin kutusu"/>
          <p:cNvSpPr txBox="1"/>
          <p:nvPr/>
        </p:nvSpPr>
        <p:spPr>
          <a:xfrm>
            <a:off x="2500298" y="5286388"/>
            <a:ext cx="1571636" cy="369332"/>
          </a:xfrm>
          <a:prstGeom prst="rect">
            <a:avLst/>
          </a:prstGeom>
          <a:noFill/>
        </p:spPr>
        <p:txBody>
          <a:bodyPr wrap="square" rtlCol="0">
            <a:spAutoFit/>
          </a:bodyPr>
          <a:lstStyle/>
          <a:p>
            <a:r>
              <a:rPr lang="tr-TR" dirty="0"/>
              <a:t>Türü: </a:t>
            </a:r>
            <a:r>
              <a:rPr lang="tr-TR" dirty="0" err="1"/>
              <a:t>char</a:t>
            </a:r>
            <a:r>
              <a:rPr lang="tr-TR" dirty="0"/>
              <a:t>** </a:t>
            </a:r>
          </a:p>
        </p:txBody>
      </p:sp>
      <p:sp>
        <p:nvSpPr>
          <p:cNvPr id="10" name="9 Yuvarlatılmış Dikdörtgen"/>
          <p:cNvSpPr/>
          <p:nvPr/>
        </p:nvSpPr>
        <p:spPr>
          <a:xfrm>
            <a:off x="428596" y="4429132"/>
            <a:ext cx="1714512"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t>2252561</a:t>
            </a:r>
          </a:p>
        </p:txBody>
      </p:sp>
      <p:sp>
        <p:nvSpPr>
          <p:cNvPr id="11" name="10 Metin kutusu"/>
          <p:cNvSpPr txBox="1"/>
          <p:nvPr/>
        </p:nvSpPr>
        <p:spPr>
          <a:xfrm>
            <a:off x="500034" y="5286388"/>
            <a:ext cx="1571636" cy="369332"/>
          </a:xfrm>
          <a:prstGeom prst="rect">
            <a:avLst/>
          </a:prstGeom>
          <a:noFill/>
        </p:spPr>
        <p:txBody>
          <a:bodyPr wrap="square" rtlCol="0">
            <a:spAutoFit/>
          </a:bodyPr>
          <a:lstStyle/>
          <a:p>
            <a:r>
              <a:rPr lang="tr-TR" dirty="0"/>
              <a:t>Türü: </a:t>
            </a:r>
            <a:r>
              <a:rPr lang="tr-TR" dirty="0" err="1"/>
              <a:t>char</a:t>
            </a:r>
            <a:r>
              <a:rPr lang="tr-TR" dirty="0"/>
              <a:t>*** </a:t>
            </a:r>
          </a:p>
        </p:txBody>
      </p:sp>
      <p:sp>
        <p:nvSpPr>
          <p:cNvPr id="12" name="11 Aşağı Bükülü Ok"/>
          <p:cNvSpPr/>
          <p:nvPr/>
        </p:nvSpPr>
        <p:spPr>
          <a:xfrm>
            <a:off x="5500694" y="4000504"/>
            <a:ext cx="1857388" cy="35719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12 Aşağı Bükülü Ok"/>
          <p:cNvSpPr/>
          <p:nvPr/>
        </p:nvSpPr>
        <p:spPr>
          <a:xfrm>
            <a:off x="3214678" y="4000504"/>
            <a:ext cx="1857388" cy="35719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 name="13 Aşağı Bükülü Ok"/>
          <p:cNvSpPr/>
          <p:nvPr/>
        </p:nvSpPr>
        <p:spPr>
          <a:xfrm>
            <a:off x="1071538" y="4000504"/>
            <a:ext cx="1857388" cy="35719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İşaretçinin işaretçisinin… işaretçisi olur mu?</a:t>
            </a:r>
          </a:p>
        </p:txBody>
      </p:sp>
      <p:sp>
        <p:nvSpPr>
          <p:cNvPr id="3" name="2 İçerik Yer Tutucusu"/>
          <p:cNvSpPr>
            <a:spLocks noGrp="1"/>
          </p:cNvSpPr>
          <p:nvPr>
            <p:ph sz="quarter" idx="1"/>
          </p:nvPr>
        </p:nvSpPr>
        <p:spPr>
          <a:xfrm>
            <a:off x="457200" y="1219200"/>
            <a:ext cx="3400420" cy="4937760"/>
          </a:xfrm>
        </p:spPr>
        <p:txBody>
          <a:bodyPr>
            <a:normAutofit fontScale="92500" lnSpcReduction="20000"/>
          </a:bodyPr>
          <a:lstStyle/>
          <a:p>
            <a:r>
              <a:rPr lang="tr-TR" dirty="0"/>
              <a:t>Hatırlayalım: bir fonksiyona bir x değişkenin değişimi yetkisini vermek istiyorsak, &amp;x şeklinde gönderip, </a:t>
            </a:r>
            <a:r>
              <a:rPr lang="tr-TR" dirty="0" err="1"/>
              <a:t>int</a:t>
            </a:r>
            <a:r>
              <a:rPr lang="tr-TR" dirty="0"/>
              <a:t>* </a:t>
            </a:r>
            <a:r>
              <a:rPr lang="tr-TR" dirty="0" err="1"/>
              <a:t>ptr</a:t>
            </a:r>
            <a:r>
              <a:rPr lang="tr-TR" dirty="0"/>
              <a:t> şeklinde karşılıyorduk…</a:t>
            </a:r>
          </a:p>
          <a:p>
            <a:r>
              <a:rPr lang="tr-TR" dirty="0"/>
              <a:t>Peki, fonksiyona bir işaretçi değişkenini değiştirme yetkisi vermek istiyorsak?</a:t>
            </a:r>
          </a:p>
          <a:p>
            <a:r>
              <a:rPr lang="tr-TR" dirty="0"/>
              <a:t>Aynı yöntem geçerlidir ve bu nedenle </a:t>
            </a:r>
            <a:r>
              <a:rPr lang="tr-TR" dirty="0" err="1"/>
              <a:t>int</a:t>
            </a:r>
            <a:r>
              <a:rPr lang="tr-TR" dirty="0"/>
              <a:t>** </a:t>
            </a:r>
            <a:r>
              <a:rPr lang="tr-TR" dirty="0" err="1"/>
              <a:t>ptr</a:t>
            </a:r>
            <a:r>
              <a:rPr lang="tr-TR" dirty="0"/>
              <a:t> kullanımı kendiliğinden ortaya çıkmaktadır.</a:t>
            </a:r>
          </a:p>
        </p:txBody>
      </p:sp>
      <p:sp>
        <p:nvSpPr>
          <p:cNvPr id="4" name="3 Dikdörtgen"/>
          <p:cNvSpPr/>
          <p:nvPr/>
        </p:nvSpPr>
        <p:spPr>
          <a:xfrm>
            <a:off x="4357686" y="1214422"/>
            <a:ext cx="4572000" cy="4247317"/>
          </a:xfrm>
          <a:prstGeom prst="rect">
            <a:avLst/>
          </a:prstGeom>
        </p:spPr>
        <p:txBody>
          <a:bodyPr>
            <a:spAutoFit/>
          </a:bodyPr>
          <a:lstStyle/>
          <a:p>
            <a:r>
              <a:rPr lang="tr-TR" dirty="0"/>
              <a:t>#</a:t>
            </a:r>
            <a:r>
              <a:rPr lang="tr-TR" dirty="0" err="1"/>
              <a:t>include</a:t>
            </a:r>
            <a:r>
              <a:rPr lang="tr-TR" dirty="0"/>
              <a:t> &lt;</a:t>
            </a:r>
            <a:r>
              <a:rPr lang="tr-TR" dirty="0" err="1"/>
              <a:t>stdio</a:t>
            </a:r>
            <a:r>
              <a:rPr lang="tr-TR" dirty="0"/>
              <a:t>.h&gt;</a:t>
            </a:r>
          </a:p>
          <a:p>
            <a:r>
              <a:rPr lang="tr-TR" dirty="0" err="1"/>
              <a:t>void</a:t>
            </a:r>
            <a:r>
              <a:rPr lang="tr-TR" dirty="0"/>
              <a:t> yana_</a:t>
            </a:r>
            <a:r>
              <a:rPr lang="tr-TR" dirty="0" err="1"/>
              <a:t>kaydir</a:t>
            </a:r>
            <a:r>
              <a:rPr lang="tr-TR" dirty="0"/>
              <a:t> (</a:t>
            </a:r>
            <a:r>
              <a:rPr lang="tr-TR" dirty="0" err="1"/>
              <a:t>int</a:t>
            </a:r>
            <a:r>
              <a:rPr lang="tr-TR" dirty="0"/>
              <a:t>** </a:t>
            </a:r>
            <a:r>
              <a:rPr lang="tr-TR" dirty="0" err="1"/>
              <a:t>ptr</a:t>
            </a:r>
            <a:r>
              <a:rPr lang="tr-TR" dirty="0"/>
              <a:t>);</a:t>
            </a:r>
          </a:p>
          <a:p>
            <a:r>
              <a:rPr lang="tr-TR" dirty="0" err="1"/>
              <a:t>int</a:t>
            </a:r>
            <a:r>
              <a:rPr lang="tr-TR" dirty="0"/>
              <a:t> </a:t>
            </a:r>
            <a:r>
              <a:rPr lang="tr-TR" dirty="0" err="1"/>
              <a:t>main</a:t>
            </a:r>
            <a:r>
              <a:rPr lang="tr-TR" dirty="0"/>
              <a:t>()</a:t>
            </a:r>
          </a:p>
          <a:p>
            <a:r>
              <a:rPr lang="tr-TR" dirty="0"/>
              <a:t>{</a:t>
            </a:r>
          </a:p>
          <a:p>
            <a:r>
              <a:rPr lang="tr-TR" dirty="0"/>
              <a:t>	</a:t>
            </a:r>
            <a:r>
              <a:rPr lang="tr-TR" dirty="0" err="1"/>
              <a:t>int</a:t>
            </a:r>
            <a:r>
              <a:rPr lang="tr-TR" dirty="0"/>
              <a:t> a[3] = {4,6,2};</a:t>
            </a:r>
          </a:p>
          <a:p>
            <a:r>
              <a:rPr lang="tr-TR" dirty="0"/>
              <a:t>	</a:t>
            </a:r>
            <a:r>
              <a:rPr lang="tr-TR" dirty="0" err="1"/>
              <a:t>int</a:t>
            </a:r>
            <a:r>
              <a:rPr lang="tr-TR" dirty="0"/>
              <a:t>* b = &amp;a[1]; </a:t>
            </a:r>
          </a:p>
          <a:p>
            <a:r>
              <a:rPr lang="tr-TR" dirty="0"/>
              <a:t>	</a:t>
            </a:r>
            <a:r>
              <a:rPr lang="tr-TR" dirty="0" err="1"/>
              <a:t>printf</a:t>
            </a:r>
            <a:r>
              <a:rPr lang="tr-TR" dirty="0"/>
              <a:t>("%d",*b);</a:t>
            </a:r>
          </a:p>
          <a:p>
            <a:r>
              <a:rPr lang="tr-TR" dirty="0"/>
              <a:t>	yana_</a:t>
            </a:r>
            <a:r>
              <a:rPr lang="tr-TR" dirty="0" err="1"/>
              <a:t>kaydir</a:t>
            </a:r>
            <a:r>
              <a:rPr lang="tr-TR" dirty="0"/>
              <a:t> (&amp;b);</a:t>
            </a:r>
          </a:p>
          <a:p>
            <a:r>
              <a:rPr lang="tr-TR" dirty="0"/>
              <a:t>	</a:t>
            </a:r>
            <a:r>
              <a:rPr lang="tr-TR" dirty="0" err="1"/>
              <a:t>printf</a:t>
            </a:r>
            <a:r>
              <a:rPr lang="tr-TR" dirty="0"/>
              <a:t>("%d",*b);</a:t>
            </a:r>
          </a:p>
          <a:p>
            <a:r>
              <a:rPr lang="tr-TR" dirty="0"/>
              <a:t>	</a:t>
            </a:r>
            <a:r>
              <a:rPr lang="tr-TR" dirty="0" err="1"/>
              <a:t>return</a:t>
            </a:r>
            <a:r>
              <a:rPr lang="tr-TR" dirty="0"/>
              <a:t> 0;</a:t>
            </a:r>
          </a:p>
          <a:p>
            <a:r>
              <a:rPr lang="tr-TR" dirty="0"/>
              <a:t>}</a:t>
            </a:r>
          </a:p>
          <a:p>
            <a:r>
              <a:rPr lang="tr-TR" dirty="0" err="1"/>
              <a:t>void</a:t>
            </a:r>
            <a:r>
              <a:rPr lang="tr-TR" dirty="0"/>
              <a:t> yana_</a:t>
            </a:r>
            <a:r>
              <a:rPr lang="tr-TR" dirty="0" err="1"/>
              <a:t>kaydir</a:t>
            </a:r>
            <a:r>
              <a:rPr lang="tr-TR" dirty="0"/>
              <a:t> (</a:t>
            </a:r>
            <a:r>
              <a:rPr lang="tr-TR" dirty="0" err="1"/>
              <a:t>int</a:t>
            </a:r>
            <a:r>
              <a:rPr lang="tr-TR" dirty="0"/>
              <a:t>** </a:t>
            </a:r>
            <a:r>
              <a:rPr lang="tr-TR" dirty="0" err="1"/>
              <a:t>ptr</a:t>
            </a:r>
            <a:r>
              <a:rPr lang="tr-TR" dirty="0"/>
              <a:t>)</a:t>
            </a:r>
          </a:p>
          <a:p>
            <a:r>
              <a:rPr lang="tr-TR" dirty="0"/>
              <a:t>{</a:t>
            </a:r>
          </a:p>
          <a:p>
            <a:r>
              <a:rPr lang="tr-TR" dirty="0"/>
              <a:t>	(*</a:t>
            </a:r>
            <a:r>
              <a:rPr lang="tr-TR" dirty="0" err="1"/>
              <a:t>ptr</a:t>
            </a:r>
            <a:r>
              <a:rPr lang="tr-TR" dirty="0"/>
              <a:t>) ++;</a:t>
            </a:r>
          </a:p>
          <a:p>
            <a:r>
              <a:rPr lang="tr-TR" dirty="0"/>
              <a:t>}</a:t>
            </a:r>
          </a:p>
        </p:txBody>
      </p:sp>
      <p:pic>
        <p:nvPicPr>
          <p:cNvPr id="2049" name="Picture 1"/>
          <p:cNvPicPr>
            <a:picLocks noChangeAspect="1" noChangeArrowheads="1"/>
          </p:cNvPicPr>
          <p:nvPr/>
        </p:nvPicPr>
        <p:blipFill>
          <a:blip r:embed="rId3"/>
          <a:srcRect/>
          <a:stretch>
            <a:fillRect/>
          </a:stretch>
        </p:blipFill>
        <p:spPr bwMode="auto">
          <a:xfrm>
            <a:off x="6643702" y="4857760"/>
            <a:ext cx="1873871" cy="1328745"/>
          </a:xfrm>
          <a:prstGeom prst="rect">
            <a:avLst/>
          </a:prstGeom>
          <a:noFill/>
          <a:ln w="9525">
            <a:noFill/>
            <a:miter lim="800000"/>
            <a:headEnd/>
            <a:tailEnd/>
          </a:ln>
          <a:effectLst/>
        </p:spPr>
      </p:pic>
      <p:sp>
        <p:nvSpPr>
          <p:cNvPr id="6" name="5 Metin kutusu"/>
          <p:cNvSpPr txBox="1"/>
          <p:nvPr/>
        </p:nvSpPr>
        <p:spPr>
          <a:xfrm>
            <a:off x="571472" y="6263366"/>
            <a:ext cx="8358246" cy="523220"/>
          </a:xfrm>
          <a:prstGeom prst="rect">
            <a:avLst/>
          </a:prstGeom>
          <a:noFill/>
        </p:spPr>
        <p:txBody>
          <a:bodyPr wrap="square" rtlCol="0">
            <a:spAutoFit/>
          </a:bodyPr>
          <a:lstStyle/>
          <a:p>
            <a:r>
              <a:rPr lang="tr-TR" sz="1400" i="1" dirty="0"/>
              <a:t>Aslında fonksiyona gönderimde her durumda gönderilen değişkenin kopyası çıkarılır, sadece &amp;x diyerek kopyası çıkarılacak şeyin değişkenin kendisi değil de adresi olmasını istediğimizi belirtmiş oluyoruz.</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Fonksiyonun adresi olur mu?</a:t>
            </a:r>
          </a:p>
        </p:txBody>
      </p:sp>
      <p:sp>
        <p:nvSpPr>
          <p:cNvPr id="3" name="2 İçerik Yer Tutucusu"/>
          <p:cNvSpPr>
            <a:spLocks noGrp="1"/>
          </p:cNvSpPr>
          <p:nvPr>
            <p:ph sz="quarter" idx="1"/>
          </p:nvPr>
        </p:nvSpPr>
        <p:spPr>
          <a:xfrm>
            <a:off x="457200" y="1219200"/>
            <a:ext cx="4686304" cy="5353072"/>
          </a:xfrm>
        </p:spPr>
        <p:txBody>
          <a:bodyPr>
            <a:normAutofit fontScale="77500" lnSpcReduction="20000"/>
          </a:bodyPr>
          <a:lstStyle/>
          <a:p>
            <a:r>
              <a:rPr lang="tr-TR" dirty="0"/>
              <a:t>İlginçtir ama fonksiyonlar da değişkenler gibi </a:t>
            </a:r>
            <a:r>
              <a:rPr lang="tr-TR" dirty="0" err="1"/>
              <a:t>RAM’de</a:t>
            </a:r>
            <a:r>
              <a:rPr lang="tr-TR" dirty="0"/>
              <a:t> dururlar.</a:t>
            </a:r>
          </a:p>
          <a:p>
            <a:r>
              <a:rPr lang="tr-TR" dirty="0"/>
              <a:t>Dizgilerdeki gibi fonksiyonun ismi </a:t>
            </a:r>
            <a:r>
              <a:rPr lang="tr-TR" dirty="0" err="1"/>
              <a:t>RAM’deki</a:t>
            </a:r>
            <a:r>
              <a:rPr lang="tr-TR" dirty="0"/>
              <a:t> başlangıç baytının adresidir.</a:t>
            </a:r>
          </a:p>
          <a:p>
            <a:pPr lvl="1"/>
            <a:r>
              <a:rPr lang="tr-TR" dirty="0"/>
              <a:t>Dizgilerde </a:t>
            </a:r>
            <a:r>
              <a:rPr lang="tr-TR" dirty="0" err="1"/>
              <a:t>char</a:t>
            </a:r>
            <a:r>
              <a:rPr lang="tr-TR" dirty="0"/>
              <a:t> x[100] = “deneme; tanımından sonra x yazmak aslında &amp;x[0] yazmaya denkti.</a:t>
            </a:r>
          </a:p>
          <a:p>
            <a:pPr lvl="1"/>
            <a:r>
              <a:rPr lang="tr-TR" dirty="0"/>
              <a:t>Dizgilerde </a:t>
            </a:r>
            <a:r>
              <a:rPr lang="tr-TR" dirty="0" err="1"/>
              <a:t>char</a:t>
            </a:r>
            <a:r>
              <a:rPr lang="tr-TR" dirty="0"/>
              <a:t>* </a:t>
            </a:r>
            <a:r>
              <a:rPr lang="tr-TR" dirty="0" err="1"/>
              <a:t>ptr</a:t>
            </a:r>
            <a:r>
              <a:rPr lang="tr-TR" dirty="0"/>
              <a:t> = x; derken &amp;x yazmaya gerek olmaz.</a:t>
            </a:r>
          </a:p>
          <a:p>
            <a:pPr lvl="1"/>
            <a:r>
              <a:rPr lang="tr-TR" dirty="0"/>
              <a:t>Dizgilerde (yukarıdakilerle birlikte)</a:t>
            </a:r>
          </a:p>
          <a:p>
            <a:pPr lvl="2"/>
            <a:r>
              <a:rPr lang="tr-TR" dirty="0" err="1"/>
              <a:t>printf</a:t>
            </a:r>
            <a:r>
              <a:rPr lang="tr-TR" dirty="0"/>
              <a:t>(“%c”, *</a:t>
            </a:r>
            <a:r>
              <a:rPr lang="tr-TR" dirty="0" err="1"/>
              <a:t>ptr</a:t>
            </a:r>
            <a:r>
              <a:rPr lang="tr-TR" dirty="0"/>
              <a:t>); ‘d’ yazdırır.</a:t>
            </a:r>
          </a:p>
          <a:p>
            <a:pPr lvl="2"/>
            <a:r>
              <a:rPr lang="tr-TR" dirty="0"/>
              <a:t> </a:t>
            </a:r>
            <a:r>
              <a:rPr lang="tr-TR" dirty="0" err="1"/>
              <a:t>printf</a:t>
            </a:r>
            <a:r>
              <a:rPr lang="tr-TR" dirty="0"/>
              <a:t>("%c", *(</a:t>
            </a:r>
            <a:r>
              <a:rPr lang="tr-TR" dirty="0" err="1"/>
              <a:t>ptr</a:t>
            </a:r>
            <a:r>
              <a:rPr lang="tr-TR" dirty="0"/>
              <a:t>+2) ); ‘n’ yazdırır.</a:t>
            </a:r>
          </a:p>
          <a:p>
            <a:pPr lvl="2"/>
            <a:r>
              <a:rPr lang="tr-TR" dirty="0"/>
              <a:t>Üsttekine ek olarak</a:t>
            </a:r>
          </a:p>
          <a:p>
            <a:pPr lvl="2"/>
            <a:r>
              <a:rPr lang="tr-TR" dirty="0"/>
              <a:t> </a:t>
            </a:r>
            <a:r>
              <a:rPr lang="tr-TR" dirty="0" err="1"/>
              <a:t>printf</a:t>
            </a:r>
            <a:r>
              <a:rPr lang="tr-TR" dirty="0"/>
              <a:t>("%c", </a:t>
            </a:r>
            <a:r>
              <a:rPr lang="tr-TR" dirty="0" err="1"/>
              <a:t>ptr</a:t>
            </a:r>
            <a:r>
              <a:rPr lang="tr-TR" dirty="0"/>
              <a:t>[2] ); kullanımı da ‘n’ yazdırır. Bu kullanımda *</a:t>
            </a:r>
            <a:r>
              <a:rPr lang="tr-TR" dirty="0" err="1"/>
              <a:t>ptr</a:t>
            </a:r>
            <a:r>
              <a:rPr lang="tr-TR" dirty="0"/>
              <a:t>[2] şeklinde bir * gerekmez.</a:t>
            </a:r>
          </a:p>
          <a:p>
            <a:r>
              <a:rPr lang="tr-TR" sz="2800" dirty="0"/>
              <a:t>Söz dizim olarak dizgilerdeki gibi fonksiyonlarda da fonksiyon ismi adres verir ve isim kullanıldığında başına &amp; koymak gerekmez.</a:t>
            </a:r>
            <a:endParaRPr lang="tr-TR" sz="3200" dirty="0"/>
          </a:p>
          <a:p>
            <a:endParaRPr lang="tr-TR" dirty="0"/>
          </a:p>
        </p:txBody>
      </p:sp>
      <p:sp>
        <p:nvSpPr>
          <p:cNvPr id="4" name="3 Dikdörtgen"/>
          <p:cNvSpPr/>
          <p:nvPr/>
        </p:nvSpPr>
        <p:spPr>
          <a:xfrm>
            <a:off x="5429256" y="1285860"/>
            <a:ext cx="3143240" cy="31393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dirty="0"/>
              <a:t>#</a:t>
            </a:r>
            <a:r>
              <a:rPr lang="tr-TR" dirty="0" err="1"/>
              <a:t>include</a:t>
            </a:r>
            <a:r>
              <a:rPr lang="tr-TR" dirty="0"/>
              <a:t> &lt;</a:t>
            </a:r>
            <a:r>
              <a:rPr lang="tr-TR" dirty="0" err="1"/>
              <a:t>stdio</a:t>
            </a:r>
            <a:r>
              <a:rPr lang="tr-TR" dirty="0"/>
              <a:t>.h&gt;</a:t>
            </a:r>
          </a:p>
          <a:p>
            <a:r>
              <a:rPr lang="tr-TR" dirty="0" err="1"/>
              <a:t>void</a:t>
            </a:r>
            <a:r>
              <a:rPr lang="tr-TR" dirty="0"/>
              <a:t> </a:t>
            </a:r>
            <a:r>
              <a:rPr lang="tr-TR" dirty="0" err="1"/>
              <a:t>fonk</a:t>
            </a:r>
            <a:r>
              <a:rPr lang="tr-TR" dirty="0"/>
              <a:t>(</a:t>
            </a:r>
            <a:r>
              <a:rPr lang="tr-TR" dirty="0" err="1"/>
              <a:t>int</a:t>
            </a:r>
            <a:r>
              <a:rPr lang="tr-TR" dirty="0"/>
              <a:t> x);</a:t>
            </a:r>
          </a:p>
          <a:p>
            <a:r>
              <a:rPr lang="tr-TR" dirty="0" err="1"/>
              <a:t>int</a:t>
            </a:r>
            <a:r>
              <a:rPr lang="tr-TR" dirty="0"/>
              <a:t> </a:t>
            </a:r>
            <a:r>
              <a:rPr lang="tr-TR" dirty="0" err="1"/>
              <a:t>main</a:t>
            </a:r>
            <a:r>
              <a:rPr lang="tr-TR" dirty="0"/>
              <a:t>() </a:t>
            </a:r>
          </a:p>
          <a:p>
            <a:r>
              <a:rPr lang="tr-TR" dirty="0"/>
              <a:t>{</a:t>
            </a:r>
          </a:p>
          <a:p>
            <a:r>
              <a:rPr lang="tr-TR" dirty="0"/>
              <a:t>  </a:t>
            </a:r>
            <a:r>
              <a:rPr lang="tr-TR" dirty="0" err="1"/>
              <a:t>printf</a:t>
            </a:r>
            <a:r>
              <a:rPr lang="tr-TR" dirty="0"/>
              <a:t>("%d", </a:t>
            </a:r>
            <a:r>
              <a:rPr lang="tr-TR" dirty="0" err="1"/>
              <a:t>fonk</a:t>
            </a:r>
            <a:r>
              <a:rPr lang="tr-TR" dirty="0"/>
              <a:t>);</a:t>
            </a:r>
          </a:p>
          <a:p>
            <a:r>
              <a:rPr lang="tr-TR" dirty="0"/>
              <a:t>  </a:t>
            </a:r>
            <a:r>
              <a:rPr lang="tr-TR" dirty="0" err="1"/>
              <a:t>return</a:t>
            </a:r>
            <a:r>
              <a:rPr lang="tr-TR" dirty="0"/>
              <a:t> 0;</a:t>
            </a:r>
          </a:p>
          <a:p>
            <a:r>
              <a:rPr lang="tr-TR" dirty="0"/>
              <a:t>}</a:t>
            </a:r>
          </a:p>
          <a:p>
            <a:r>
              <a:rPr lang="tr-TR" dirty="0" err="1"/>
              <a:t>void</a:t>
            </a:r>
            <a:r>
              <a:rPr lang="tr-TR" dirty="0"/>
              <a:t> </a:t>
            </a:r>
            <a:r>
              <a:rPr lang="tr-TR" dirty="0" err="1"/>
              <a:t>fonk</a:t>
            </a:r>
            <a:r>
              <a:rPr lang="tr-TR" dirty="0"/>
              <a:t>(</a:t>
            </a:r>
            <a:r>
              <a:rPr lang="tr-TR" dirty="0" err="1"/>
              <a:t>int</a:t>
            </a:r>
            <a:r>
              <a:rPr lang="tr-TR" dirty="0"/>
              <a:t> x)</a:t>
            </a:r>
          </a:p>
          <a:p>
            <a:r>
              <a:rPr lang="tr-TR" dirty="0"/>
              <a:t>{</a:t>
            </a:r>
          </a:p>
          <a:p>
            <a:r>
              <a:rPr lang="tr-TR" dirty="0"/>
              <a:t>	</a:t>
            </a:r>
            <a:r>
              <a:rPr lang="tr-TR" dirty="0" err="1"/>
              <a:t>printf</a:t>
            </a:r>
            <a:r>
              <a:rPr lang="tr-TR" dirty="0"/>
              <a:t>("</a:t>
            </a:r>
            <a:r>
              <a:rPr lang="tr-TR" dirty="0" err="1"/>
              <a:t>Hello</a:t>
            </a:r>
            <a:r>
              <a:rPr lang="tr-TR" dirty="0"/>
              <a:t>");	</a:t>
            </a:r>
          </a:p>
          <a:p>
            <a:r>
              <a:rPr lang="tr-TR" dirty="0"/>
              <a:t>}</a:t>
            </a:r>
          </a:p>
        </p:txBody>
      </p:sp>
      <p:pic>
        <p:nvPicPr>
          <p:cNvPr id="116738" name="Picture 2"/>
          <p:cNvPicPr>
            <a:picLocks noChangeAspect="1" noChangeArrowheads="1"/>
          </p:cNvPicPr>
          <p:nvPr/>
        </p:nvPicPr>
        <p:blipFill>
          <a:blip r:embed="rId3"/>
          <a:srcRect/>
          <a:stretch>
            <a:fillRect/>
          </a:stretch>
        </p:blipFill>
        <p:spPr bwMode="auto">
          <a:xfrm>
            <a:off x="6715140" y="4643446"/>
            <a:ext cx="1785950" cy="1389072"/>
          </a:xfrm>
          <a:prstGeom prst="rect">
            <a:avLst/>
          </a:prstGeom>
          <a:noFill/>
          <a:ln w="9525">
            <a:noFill/>
            <a:miter lim="800000"/>
            <a:headEnd/>
            <a:tailEnd/>
          </a:ln>
          <a:effectLst/>
        </p:spPr>
      </p:pic>
      <p:sp>
        <p:nvSpPr>
          <p:cNvPr id="6" name="5 Sağa Bükülü Ok"/>
          <p:cNvSpPr/>
          <p:nvPr/>
        </p:nvSpPr>
        <p:spPr>
          <a:xfrm rot="19526240">
            <a:off x="5476439" y="4469822"/>
            <a:ext cx="928694" cy="171451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Fonksiyon </a:t>
            </a:r>
            <a:br>
              <a:rPr lang="tr-TR" dirty="0"/>
            </a:br>
            <a:r>
              <a:rPr lang="tr-TR" dirty="0"/>
              <a:t>işaretçisi olur mu?</a:t>
            </a:r>
          </a:p>
        </p:txBody>
      </p:sp>
      <p:sp>
        <p:nvSpPr>
          <p:cNvPr id="3" name="2 İçerik Yer Tutucusu"/>
          <p:cNvSpPr>
            <a:spLocks noGrp="1"/>
          </p:cNvSpPr>
          <p:nvPr>
            <p:ph sz="quarter" idx="1"/>
          </p:nvPr>
        </p:nvSpPr>
        <p:spPr>
          <a:xfrm>
            <a:off x="457200" y="1219200"/>
            <a:ext cx="3900486" cy="4937760"/>
          </a:xfrm>
        </p:spPr>
        <p:txBody>
          <a:bodyPr>
            <a:normAutofit/>
          </a:bodyPr>
          <a:lstStyle/>
          <a:p>
            <a:r>
              <a:rPr lang="tr-TR" dirty="0"/>
              <a:t>İşaretçiler </a:t>
            </a:r>
            <a:r>
              <a:rPr lang="tr-TR" dirty="0" err="1"/>
              <a:t>RAM’deki</a:t>
            </a:r>
            <a:r>
              <a:rPr lang="tr-TR" dirty="0"/>
              <a:t> herhangi bir yere işaret edebilecekleri için, çalıştırılabilir kodun (</a:t>
            </a:r>
            <a:r>
              <a:rPr lang="tr-TR" dirty="0" err="1"/>
              <a:t>executable</a:t>
            </a:r>
            <a:r>
              <a:rPr lang="tr-TR" dirty="0"/>
              <a:t> </a:t>
            </a:r>
            <a:r>
              <a:rPr lang="tr-TR" dirty="0" err="1"/>
              <a:t>code</a:t>
            </a:r>
            <a:r>
              <a:rPr lang="tr-TR" dirty="0"/>
              <a:t>) başlangıcına da işaret edebilirler. </a:t>
            </a:r>
          </a:p>
          <a:p>
            <a:r>
              <a:rPr lang="tr-TR" dirty="0"/>
              <a:t>Fonksiyonlara işaret eden işaretçilerin bir kullanımını sağda görüyorsunuz.</a:t>
            </a:r>
          </a:p>
        </p:txBody>
      </p:sp>
      <p:sp>
        <p:nvSpPr>
          <p:cNvPr id="4" name="3 Dikdörtgen"/>
          <p:cNvSpPr/>
          <p:nvPr/>
        </p:nvSpPr>
        <p:spPr>
          <a:xfrm>
            <a:off x="4429124" y="428604"/>
            <a:ext cx="4572000" cy="60324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dirty="0"/>
              <a:t>#</a:t>
            </a:r>
            <a:r>
              <a:rPr lang="tr-TR" dirty="0" err="1"/>
              <a:t>include</a:t>
            </a:r>
            <a:r>
              <a:rPr lang="tr-TR" dirty="0"/>
              <a:t> </a:t>
            </a:r>
            <a:r>
              <a:rPr lang="tr-TR" u="sng" dirty="0"/>
              <a:t>&lt;</a:t>
            </a:r>
            <a:r>
              <a:rPr lang="tr-TR" u="sng" dirty="0" err="1"/>
              <a:t>stdio</a:t>
            </a:r>
            <a:r>
              <a:rPr lang="tr-TR" u="sng" dirty="0"/>
              <a:t>.h&gt;</a:t>
            </a:r>
            <a:r>
              <a:rPr lang="tr-TR" dirty="0"/>
              <a:t/>
            </a:r>
            <a:br>
              <a:rPr lang="tr-TR" dirty="0"/>
            </a:br>
            <a:r>
              <a:rPr lang="tr-TR" u="sng" dirty="0" err="1"/>
              <a:t>void</a:t>
            </a:r>
            <a:r>
              <a:rPr lang="tr-TR" dirty="0"/>
              <a:t> say_</a:t>
            </a:r>
            <a:r>
              <a:rPr lang="tr-TR" dirty="0" err="1"/>
              <a:t>hello</a:t>
            </a:r>
            <a:r>
              <a:rPr lang="tr-TR" dirty="0"/>
              <a:t>(</a:t>
            </a:r>
            <a:r>
              <a:rPr lang="tr-TR" u="sng" dirty="0" err="1"/>
              <a:t>int</a:t>
            </a:r>
            <a:r>
              <a:rPr lang="tr-TR" dirty="0"/>
              <a:t> </a:t>
            </a:r>
            <a:r>
              <a:rPr lang="tr-TR" dirty="0" err="1"/>
              <a:t>num</a:t>
            </a:r>
            <a:r>
              <a:rPr lang="tr-TR" dirty="0"/>
              <a:t>_</a:t>
            </a:r>
            <a:r>
              <a:rPr lang="tr-TR" dirty="0" err="1"/>
              <a:t>times</a:t>
            </a:r>
            <a:r>
              <a:rPr lang="tr-TR" dirty="0"/>
              <a:t>); /* </a:t>
            </a:r>
            <a:r>
              <a:rPr lang="tr-TR" dirty="0" err="1"/>
              <a:t>function</a:t>
            </a:r>
            <a:r>
              <a:rPr lang="tr-TR" dirty="0"/>
              <a:t> */</a:t>
            </a:r>
            <a:br>
              <a:rPr lang="tr-TR" dirty="0"/>
            </a:br>
            <a:r>
              <a:rPr lang="tr-TR" dirty="0"/>
              <a:t/>
            </a:r>
            <a:br>
              <a:rPr lang="tr-TR" dirty="0"/>
            </a:br>
            <a:r>
              <a:rPr lang="tr-TR" u="sng" dirty="0" err="1"/>
              <a:t>int</a:t>
            </a:r>
            <a:r>
              <a:rPr lang="tr-TR" dirty="0"/>
              <a:t> </a:t>
            </a:r>
            <a:r>
              <a:rPr lang="tr-TR" dirty="0" err="1"/>
              <a:t>main</a:t>
            </a:r>
            <a:r>
              <a:rPr lang="tr-TR" dirty="0"/>
              <a:t>() </a:t>
            </a:r>
          </a:p>
          <a:p>
            <a:r>
              <a:rPr lang="tr-TR" dirty="0"/>
              <a:t>{</a:t>
            </a:r>
            <a:br>
              <a:rPr lang="tr-TR" dirty="0"/>
            </a:br>
            <a:r>
              <a:rPr lang="tr-TR" dirty="0"/>
              <a:t>  </a:t>
            </a:r>
            <a:r>
              <a:rPr lang="tr-TR" b="1" u="sng" dirty="0" err="1"/>
              <a:t>void</a:t>
            </a:r>
            <a:r>
              <a:rPr lang="tr-TR" b="1" dirty="0"/>
              <a:t> (*</a:t>
            </a:r>
            <a:r>
              <a:rPr lang="tr-TR" b="1" dirty="0" err="1"/>
              <a:t>funptr</a:t>
            </a:r>
            <a:r>
              <a:rPr lang="tr-TR" b="1" dirty="0"/>
              <a:t>)(</a:t>
            </a:r>
            <a:r>
              <a:rPr lang="tr-TR" b="1" u="sng" dirty="0" err="1"/>
              <a:t>int</a:t>
            </a:r>
            <a:r>
              <a:rPr lang="tr-TR" b="1" dirty="0"/>
              <a:t>); </a:t>
            </a:r>
            <a:r>
              <a:rPr lang="tr-TR" sz="1600" i="1" dirty="0">
                <a:solidFill>
                  <a:srgbClr val="FF0000"/>
                </a:solidFill>
              </a:rPr>
              <a:t>// </a:t>
            </a:r>
            <a:r>
              <a:rPr lang="tr-TR" sz="1600" i="1" dirty="0" err="1">
                <a:solidFill>
                  <a:srgbClr val="FF0000"/>
                </a:solidFill>
              </a:rPr>
              <a:t>int</a:t>
            </a:r>
            <a:r>
              <a:rPr lang="tr-TR" sz="1600" i="1" dirty="0">
                <a:solidFill>
                  <a:srgbClr val="FF0000"/>
                </a:solidFill>
              </a:rPr>
              <a:t>* </a:t>
            </a:r>
            <a:r>
              <a:rPr lang="tr-TR" sz="1600" i="1" dirty="0" err="1">
                <a:solidFill>
                  <a:srgbClr val="FF0000"/>
                </a:solidFill>
              </a:rPr>
              <a:t>ptr</a:t>
            </a:r>
            <a:r>
              <a:rPr lang="tr-TR" sz="1600" i="1" dirty="0">
                <a:solidFill>
                  <a:srgbClr val="FF0000"/>
                </a:solidFill>
              </a:rPr>
              <a:t> ; demeye denk </a:t>
            </a:r>
            <a:r>
              <a:rPr lang="tr-TR" sz="1600" i="1" dirty="0"/>
              <a:t/>
            </a:r>
            <a:br>
              <a:rPr lang="tr-TR" sz="1600" i="1" dirty="0"/>
            </a:br>
            <a:r>
              <a:rPr lang="tr-TR" dirty="0"/>
              <a:t>  </a:t>
            </a:r>
            <a:r>
              <a:rPr lang="tr-TR" dirty="0" err="1"/>
              <a:t>funptr</a:t>
            </a:r>
            <a:r>
              <a:rPr lang="tr-TR" dirty="0"/>
              <a:t> = say_</a:t>
            </a:r>
            <a:r>
              <a:rPr lang="tr-TR" dirty="0" err="1"/>
              <a:t>hello</a:t>
            </a:r>
            <a:r>
              <a:rPr lang="tr-TR" dirty="0"/>
              <a:t>; </a:t>
            </a:r>
            <a:r>
              <a:rPr lang="tr-TR" sz="1600" i="1" dirty="0">
                <a:solidFill>
                  <a:srgbClr val="FF0000"/>
                </a:solidFill>
              </a:rPr>
              <a:t>// </a:t>
            </a:r>
            <a:r>
              <a:rPr lang="tr-TR" sz="1600" i="1" dirty="0" err="1">
                <a:solidFill>
                  <a:srgbClr val="FF0000"/>
                </a:solidFill>
              </a:rPr>
              <a:t>ptr</a:t>
            </a:r>
            <a:r>
              <a:rPr lang="tr-TR" sz="1600" i="1" dirty="0">
                <a:solidFill>
                  <a:srgbClr val="FF0000"/>
                </a:solidFill>
              </a:rPr>
              <a:t> = &amp;x; demeye denk</a:t>
            </a:r>
            <a:r>
              <a:rPr lang="tr-TR" sz="1600" i="1" dirty="0"/>
              <a:t/>
            </a:r>
            <a:br>
              <a:rPr lang="tr-TR" sz="1600" i="1" dirty="0"/>
            </a:br>
            <a:r>
              <a:rPr lang="tr-TR" dirty="0"/>
              <a:t>  </a:t>
            </a:r>
            <a:r>
              <a:rPr lang="tr-TR" dirty="0" err="1"/>
              <a:t>funptr</a:t>
            </a:r>
            <a:r>
              <a:rPr lang="tr-TR" dirty="0"/>
              <a:t>(3);  </a:t>
            </a:r>
            <a:r>
              <a:rPr lang="tr-TR" sz="1600" i="1" dirty="0">
                <a:solidFill>
                  <a:srgbClr val="FF0000"/>
                </a:solidFill>
              </a:rPr>
              <a:t>// *</a:t>
            </a:r>
            <a:r>
              <a:rPr lang="tr-TR" sz="1600" i="1" dirty="0" err="1">
                <a:solidFill>
                  <a:srgbClr val="FF0000"/>
                </a:solidFill>
              </a:rPr>
              <a:t>ptr</a:t>
            </a:r>
            <a:r>
              <a:rPr lang="tr-TR" sz="1600" i="1" dirty="0">
                <a:solidFill>
                  <a:srgbClr val="FF0000"/>
                </a:solidFill>
              </a:rPr>
              <a:t>; demeye denk</a:t>
            </a:r>
          </a:p>
          <a:p>
            <a:r>
              <a:rPr lang="tr-TR" sz="1600" i="1" dirty="0">
                <a:solidFill>
                  <a:srgbClr val="FF0000"/>
                </a:solidFill>
              </a:rPr>
              <a:t>/*</a:t>
            </a:r>
            <a:r>
              <a:rPr lang="tr-TR" sz="1600" dirty="0">
                <a:solidFill>
                  <a:srgbClr val="FF0000"/>
                </a:solidFill>
              </a:rPr>
              <a:t>Söz dizim olarak </a:t>
            </a:r>
            <a:r>
              <a:rPr lang="en-US" sz="1600" dirty="0">
                <a:solidFill>
                  <a:srgbClr val="FF0000"/>
                </a:solidFill>
              </a:rPr>
              <a:t> </a:t>
            </a:r>
            <a:r>
              <a:rPr lang="en-US" sz="1600" b="1" dirty="0" err="1">
                <a:solidFill>
                  <a:srgbClr val="FF0000"/>
                </a:solidFill>
              </a:rPr>
              <a:t>funptr</a:t>
            </a:r>
            <a:r>
              <a:rPr lang="en-US" sz="1600" b="1" dirty="0">
                <a:solidFill>
                  <a:srgbClr val="FF0000"/>
                </a:solidFill>
              </a:rPr>
              <a:t>=&amp;</a:t>
            </a:r>
            <a:r>
              <a:rPr lang="en-US" sz="1600" b="1" dirty="0" err="1">
                <a:solidFill>
                  <a:srgbClr val="FF0000"/>
                </a:solidFill>
              </a:rPr>
              <a:t>say_hello</a:t>
            </a:r>
            <a:r>
              <a:rPr lang="tr-TR" sz="1600" b="1" dirty="0">
                <a:solidFill>
                  <a:srgbClr val="FF0000"/>
                </a:solidFill>
              </a:rPr>
              <a:t> </a:t>
            </a:r>
            <a:r>
              <a:rPr lang="tr-TR" sz="1600" dirty="0">
                <a:solidFill>
                  <a:srgbClr val="FF0000"/>
                </a:solidFill>
              </a:rPr>
              <a:t>ve (</a:t>
            </a:r>
            <a:r>
              <a:rPr lang="en-US" sz="1600" b="1" dirty="0">
                <a:solidFill>
                  <a:srgbClr val="FF0000"/>
                </a:solidFill>
              </a:rPr>
              <a:t>*</a:t>
            </a:r>
            <a:r>
              <a:rPr lang="en-US" sz="1600" b="1" dirty="0" err="1">
                <a:solidFill>
                  <a:srgbClr val="FF0000"/>
                </a:solidFill>
              </a:rPr>
              <a:t>funptr</a:t>
            </a:r>
            <a:r>
              <a:rPr lang="en-US" sz="1600" b="1" dirty="0">
                <a:solidFill>
                  <a:srgbClr val="FF0000"/>
                </a:solidFill>
              </a:rPr>
              <a:t>)(3)</a:t>
            </a:r>
            <a:r>
              <a:rPr lang="tr-TR" sz="1600" b="1" dirty="0">
                <a:solidFill>
                  <a:srgbClr val="FF0000"/>
                </a:solidFill>
              </a:rPr>
              <a:t> </a:t>
            </a:r>
            <a:r>
              <a:rPr lang="tr-TR" sz="1600" dirty="0">
                <a:solidFill>
                  <a:srgbClr val="FF0000"/>
                </a:solidFill>
              </a:rPr>
              <a:t>kullanımı da çalışır ancak gerek yoktur. Benzer durum  </a:t>
            </a:r>
            <a:r>
              <a:rPr lang="tr-TR" sz="1600" dirty="0" err="1">
                <a:solidFill>
                  <a:srgbClr val="FF0000"/>
                </a:solidFill>
              </a:rPr>
              <a:t>printf</a:t>
            </a:r>
            <a:r>
              <a:rPr lang="tr-TR" sz="1600" dirty="0">
                <a:solidFill>
                  <a:srgbClr val="FF0000"/>
                </a:solidFill>
              </a:rPr>
              <a:t>(“%s”, &amp;dizgi); deki &amp;’a gerek olmaması ama konulursa da sorun çıkarmaması.</a:t>
            </a:r>
          </a:p>
          <a:p>
            <a:r>
              <a:rPr lang="tr-TR" sz="1600" dirty="0">
                <a:solidFill>
                  <a:srgbClr val="FF0000"/>
                </a:solidFill>
              </a:rPr>
              <a:t>*/</a:t>
            </a:r>
            <a:r>
              <a:rPr lang="tr-TR" dirty="0"/>
              <a:t/>
            </a:r>
            <a:br>
              <a:rPr lang="tr-TR" dirty="0"/>
            </a:br>
            <a:r>
              <a:rPr lang="tr-TR" dirty="0"/>
              <a:t>  </a:t>
            </a:r>
            <a:r>
              <a:rPr lang="tr-TR" dirty="0" err="1"/>
              <a:t>return</a:t>
            </a:r>
            <a:r>
              <a:rPr lang="tr-TR" dirty="0"/>
              <a:t> 0;</a:t>
            </a:r>
            <a:br>
              <a:rPr lang="tr-TR" dirty="0"/>
            </a:br>
            <a:r>
              <a:rPr lang="tr-TR" dirty="0"/>
              <a:t>}</a:t>
            </a:r>
            <a:br>
              <a:rPr lang="tr-TR" dirty="0"/>
            </a:br>
            <a:r>
              <a:rPr lang="tr-TR" dirty="0"/>
              <a:t/>
            </a:r>
            <a:br>
              <a:rPr lang="tr-TR" dirty="0"/>
            </a:br>
            <a:r>
              <a:rPr lang="tr-TR" u="sng" dirty="0" err="1"/>
              <a:t>void</a:t>
            </a:r>
            <a:r>
              <a:rPr lang="tr-TR" dirty="0"/>
              <a:t> say_</a:t>
            </a:r>
            <a:r>
              <a:rPr lang="tr-TR" dirty="0" err="1"/>
              <a:t>hello</a:t>
            </a:r>
            <a:r>
              <a:rPr lang="tr-TR" dirty="0"/>
              <a:t>(</a:t>
            </a:r>
            <a:r>
              <a:rPr lang="tr-TR" u="sng" dirty="0" err="1"/>
              <a:t>int</a:t>
            </a:r>
            <a:r>
              <a:rPr lang="tr-TR" dirty="0"/>
              <a:t> </a:t>
            </a:r>
            <a:r>
              <a:rPr lang="tr-TR" dirty="0" err="1"/>
              <a:t>num</a:t>
            </a:r>
            <a:r>
              <a:rPr lang="tr-TR" dirty="0"/>
              <a:t>_</a:t>
            </a:r>
            <a:r>
              <a:rPr lang="tr-TR" dirty="0" err="1"/>
              <a:t>times</a:t>
            </a:r>
            <a:r>
              <a:rPr lang="tr-TR" dirty="0"/>
              <a:t>) </a:t>
            </a:r>
          </a:p>
          <a:p>
            <a:r>
              <a:rPr lang="tr-TR" dirty="0"/>
              <a:t>{</a:t>
            </a:r>
            <a:br>
              <a:rPr lang="tr-TR" dirty="0"/>
            </a:br>
            <a:r>
              <a:rPr lang="tr-TR" dirty="0"/>
              <a:t>  </a:t>
            </a:r>
            <a:r>
              <a:rPr lang="tr-TR" u="sng" dirty="0" err="1"/>
              <a:t>int</a:t>
            </a:r>
            <a:r>
              <a:rPr lang="tr-TR" dirty="0"/>
              <a:t> k;</a:t>
            </a:r>
            <a:br>
              <a:rPr lang="tr-TR" dirty="0"/>
            </a:br>
            <a:r>
              <a:rPr lang="tr-TR" dirty="0"/>
              <a:t>  </a:t>
            </a:r>
            <a:r>
              <a:rPr lang="tr-TR" dirty="0" err="1"/>
              <a:t>for</a:t>
            </a:r>
            <a:r>
              <a:rPr lang="tr-TR" dirty="0"/>
              <a:t> (k = 0; k &lt; </a:t>
            </a:r>
            <a:r>
              <a:rPr lang="tr-TR" dirty="0" err="1"/>
              <a:t>num</a:t>
            </a:r>
            <a:r>
              <a:rPr lang="tr-TR" dirty="0"/>
              <a:t>_</a:t>
            </a:r>
            <a:r>
              <a:rPr lang="tr-TR" dirty="0" err="1"/>
              <a:t>times</a:t>
            </a:r>
            <a:r>
              <a:rPr lang="tr-TR" dirty="0"/>
              <a:t>; k++)</a:t>
            </a:r>
            <a:br>
              <a:rPr lang="tr-TR" dirty="0"/>
            </a:br>
            <a:r>
              <a:rPr lang="tr-TR" dirty="0"/>
              <a:t>	</a:t>
            </a:r>
            <a:r>
              <a:rPr lang="tr-TR" u="sng" dirty="0" err="1"/>
              <a:t>printf</a:t>
            </a:r>
            <a:r>
              <a:rPr lang="tr-TR" dirty="0"/>
              <a:t>("</a:t>
            </a:r>
            <a:r>
              <a:rPr lang="tr-TR" dirty="0" err="1"/>
              <a:t>Hello</a:t>
            </a:r>
            <a:r>
              <a:rPr lang="tr-TR" dirty="0"/>
              <a:t>\n");</a:t>
            </a:r>
            <a:br>
              <a:rPr lang="tr-TR" dirty="0"/>
            </a:br>
            <a:r>
              <a:rPr lang="tr-TR" dirty="0"/>
              <a:t>}</a:t>
            </a:r>
          </a:p>
        </p:txBody>
      </p:sp>
      <p:sp>
        <p:nvSpPr>
          <p:cNvPr id="5" name="4 Metin kutusu"/>
          <p:cNvSpPr txBox="1"/>
          <p:nvPr/>
        </p:nvSpPr>
        <p:spPr>
          <a:xfrm>
            <a:off x="5214910" y="6488668"/>
            <a:ext cx="3929090" cy="369332"/>
          </a:xfrm>
          <a:prstGeom prst="rect">
            <a:avLst/>
          </a:prstGeom>
          <a:noFill/>
        </p:spPr>
        <p:txBody>
          <a:bodyPr wrap="square" rtlCol="0">
            <a:spAutoFit/>
          </a:bodyPr>
          <a:lstStyle/>
          <a:p>
            <a:r>
              <a:rPr lang="tr-TR" dirty="0"/>
              <a:t>bkz. https://www.sololearn.com/Play/C</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Fonksiyon </a:t>
            </a:r>
            <a:br>
              <a:rPr lang="tr-TR" dirty="0"/>
            </a:br>
            <a:r>
              <a:rPr lang="tr-TR" dirty="0"/>
              <a:t>işaretçisi ne işe yarar?</a:t>
            </a:r>
          </a:p>
        </p:txBody>
      </p:sp>
      <p:sp>
        <p:nvSpPr>
          <p:cNvPr id="3" name="2 İçerik Yer Tutucusu"/>
          <p:cNvSpPr>
            <a:spLocks noGrp="1"/>
          </p:cNvSpPr>
          <p:nvPr>
            <p:ph sz="quarter" idx="1"/>
          </p:nvPr>
        </p:nvSpPr>
        <p:spPr>
          <a:xfrm>
            <a:off x="457200" y="1219200"/>
            <a:ext cx="4757742" cy="4937760"/>
          </a:xfrm>
        </p:spPr>
        <p:txBody>
          <a:bodyPr>
            <a:normAutofit/>
          </a:bodyPr>
          <a:lstStyle/>
          <a:p>
            <a:r>
              <a:rPr lang="tr-TR" dirty="0"/>
              <a:t>Yandaki sadeleştirilmiş kodda (dört işleme ya da ötesine genişletilebilir) bir fonksiyon işaretçi dizisi tanımlanmıştır.</a:t>
            </a:r>
          </a:p>
          <a:p>
            <a:r>
              <a:rPr lang="tr-TR" dirty="0"/>
              <a:t>Dizinin elemanlarına </a:t>
            </a:r>
            <a:r>
              <a:rPr lang="tr-TR" dirty="0" err="1"/>
              <a:t>add</a:t>
            </a:r>
            <a:r>
              <a:rPr lang="tr-TR" dirty="0"/>
              <a:t> ve </a:t>
            </a:r>
            <a:r>
              <a:rPr lang="tr-TR" dirty="0" err="1"/>
              <a:t>substract</a:t>
            </a:r>
            <a:r>
              <a:rPr lang="tr-TR" dirty="0"/>
              <a:t> fonksiyonlarının adresleri (fonksiyon kullanımına özel olarak &amp;</a:t>
            </a:r>
            <a:r>
              <a:rPr lang="tr-TR" dirty="0" err="1"/>
              <a:t>add</a:t>
            </a:r>
            <a:r>
              <a:rPr lang="tr-TR" dirty="0"/>
              <a:t> yerine </a:t>
            </a:r>
            <a:r>
              <a:rPr lang="tr-TR" dirty="0" err="1"/>
              <a:t>add</a:t>
            </a:r>
            <a:r>
              <a:rPr lang="tr-TR" dirty="0"/>
              <a:t> yazılabilir)</a:t>
            </a:r>
          </a:p>
        </p:txBody>
      </p:sp>
      <p:sp>
        <p:nvSpPr>
          <p:cNvPr id="4" name="3 Dikdörtgen"/>
          <p:cNvSpPr/>
          <p:nvPr/>
        </p:nvSpPr>
        <p:spPr>
          <a:xfrm>
            <a:off x="5500694" y="428604"/>
            <a:ext cx="3286148" cy="59093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1400" dirty="0"/>
              <a:t>#</a:t>
            </a:r>
            <a:r>
              <a:rPr lang="tr-TR" sz="1400" dirty="0" err="1"/>
              <a:t>include</a:t>
            </a:r>
            <a:r>
              <a:rPr lang="tr-TR" sz="1400" dirty="0"/>
              <a:t> &lt;</a:t>
            </a:r>
            <a:r>
              <a:rPr lang="tr-TR" sz="1400" dirty="0" err="1"/>
              <a:t>stdio</a:t>
            </a:r>
            <a:r>
              <a:rPr lang="tr-TR" sz="1400" dirty="0"/>
              <a:t>.h&gt;</a:t>
            </a:r>
          </a:p>
          <a:p>
            <a:r>
              <a:rPr lang="tr-TR" sz="1400" dirty="0" err="1"/>
              <a:t>int</a:t>
            </a:r>
            <a:r>
              <a:rPr lang="tr-TR" sz="1400" dirty="0"/>
              <a:t> </a:t>
            </a:r>
            <a:r>
              <a:rPr lang="tr-TR" sz="1400" dirty="0" err="1"/>
              <a:t>add</a:t>
            </a:r>
            <a:r>
              <a:rPr lang="tr-TR" sz="1400" dirty="0"/>
              <a:t>(</a:t>
            </a:r>
            <a:r>
              <a:rPr lang="tr-TR" sz="1400" dirty="0" err="1"/>
              <a:t>int</a:t>
            </a:r>
            <a:r>
              <a:rPr lang="tr-TR" sz="1400" dirty="0"/>
              <a:t> num1, </a:t>
            </a:r>
            <a:r>
              <a:rPr lang="tr-TR" sz="1400" dirty="0" err="1"/>
              <a:t>int</a:t>
            </a:r>
            <a:r>
              <a:rPr lang="tr-TR" sz="1400" dirty="0"/>
              <a:t> num2);</a:t>
            </a:r>
          </a:p>
          <a:p>
            <a:r>
              <a:rPr lang="tr-TR" sz="1400" dirty="0" err="1"/>
              <a:t>int</a:t>
            </a:r>
            <a:r>
              <a:rPr lang="tr-TR" sz="1400" dirty="0"/>
              <a:t> </a:t>
            </a:r>
            <a:r>
              <a:rPr lang="tr-TR" sz="1400" dirty="0" err="1"/>
              <a:t>subtract</a:t>
            </a:r>
            <a:r>
              <a:rPr lang="tr-TR" sz="1400" dirty="0"/>
              <a:t>(</a:t>
            </a:r>
            <a:r>
              <a:rPr lang="tr-TR" sz="1400" dirty="0" err="1"/>
              <a:t>int</a:t>
            </a:r>
            <a:r>
              <a:rPr lang="tr-TR" sz="1400" dirty="0"/>
              <a:t> num1, </a:t>
            </a:r>
            <a:r>
              <a:rPr lang="tr-TR" sz="1400" dirty="0" err="1"/>
              <a:t>int</a:t>
            </a:r>
            <a:r>
              <a:rPr lang="tr-TR" sz="1400" dirty="0"/>
              <a:t> num2);</a:t>
            </a:r>
          </a:p>
          <a:p>
            <a:endParaRPr lang="tr-TR" sz="1400" dirty="0"/>
          </a:p>
          <a:p>
            <a:r>
              <a:rPr lang="tr-TR" sz="1400" dirty="0" err="1"/>
              <a:t>int</a:t>
            </a:r>
            <a:r>
              <a:rPr lang="tr-TR" sz="1400" dirty="0"/>
              <a:t> </a:t>
            </a:r>
            <a:r>
              <a:rPr lang="tr-TR" sz="1400" dirty="0" err="1"/>
              <a:t>main</a:t>
            </a:r>
            <a:r>
              <a:rPr lang="tr-TR" sz="1400" dirty="0"/>
              <a:t>() </a:t>
            </a:r>
          </a:p>
          <a:p>
            <a:r>
              <a:rPr lang="tr-TR" sz="1400" dirty="0"/>
              <a:t>{</a:t>
            </a:r>
          </a:p>
          <a:p>
            <a:r>
              <a:rPr lang="tr-TR" sz="1400" dirty="0"/>
              <a:t>  </a:t>
            </a:r>
            <a:r>
              <a:rPr lang="tr-TR" sz="1400" dirty="0" err="1"/>
              <a:t>int</a:t>
            </a:r>
            <a:r>
              <a:rPr lang="tr-TR" sz="1400" dirty="0"/>
              <a:t> x, y, </a:t>
            </a:r>
            <a:r>
              <a:rPr lang="tr-TR" sz="1400" dirty="0" err="1"/>
              <a:t>choice</a:t>
            </a:r>
            <a:r>
              <a:rPr lang="tr-TR" sz="1400" dirty="0"/>
              <a:t>, </a:t>
            </a:r>
            <a:r>
              <a:rPr lang="tr-TR" sz="1400" dirty="0" err="1"/>
              <a:t>result</a:t>
            </a:r>
            <a:r>
              <a:rPr lang="tr-TR" sz="1400" dirty="0"/>
              <a:t>;</a:t>
            </a:r>
          </a:p>
          <a:p>
            <a:r>
              <a:rPr lang="tr-TR" sz="1400" dirty="0"/>
              <a:t>  </a:t>
            </a:r>
            <a:r>
              <a:rPr lang="tr-TR" sz="1400" dirty="0" err="1"/>
              <a:t>int</a:t>
            </a:r>
            <a:r>
              <a:rPr lang="tr-TR" sz="1400" dirty="0"/>
              <a:t> (*op[2])(</a:t>
            </a:r>
            <a:r>
              <a:rPr lang="tr-TR" sz="1400" dirty="0" err="1"/>
              <a:t>int</a:t>
            </a:r>
            <a:r>
              <a:rPr lang="tr-TR" sz="1400" dirty="0"/>
              <a:t>, </a:t>
            </a:r>
            <a:r>
              <a:rPr lang="tr-TR" sz="1400" dirty="0" err="1"/>
              <a:t>int</a:t>
            </a:r>
            <a:r>
              <a:rPr lang="tr-TR" sz="1400" dirty="0"/>
              <a:t>);</a:t>
            </a:r>
          </a:p>
          <a:p>
            <a:endParaRPr lang="tr-TR" sz="1400" dirty="0"/>
          </a:p>
          <a:p>
            <a:r>
              <a:rPr lang="tr-TR" sz="1400" dirty="0"/>
              <a:t>  op[0] = </a:t>
            </a:r>
            <a:r>
              <a:rPr lang="tr-TR" sz="1400" dirty="0" err="1"/>
              <a:t>add</a:t>
            </a:r>
            <a:r>
              <a:rPr lang="tr-TR" sz="1400" dirty="0"/>
              <a:t>;</a:t>
            </a:r>
          </a:p>
          <a:p>
            <a:r>
              <a:rPr lang="tr-TR" sz="1400" dirty="0"/>
              <a:t>  op[1] = </a:t>
            </a:r>
            <a:r>
              <a:rPr lang="tr-TR" sz="1400" dirty="0" err="1"/>
              <a:t>subtract</a:t>
            </a:r>
            <a:r>
              <a:rPr lang="tr-TR" sz="1400" dirty="0"/>
              <a:t>;</a:t>
            </a:r>
          </a:p>
          <a:p>
            <a:r>
              <a:rPr lang="tr-TR" sz="1400" dirty="0"/>
              <a:t>  </a:t>
            </a:r>
            <a:r>
              <a:rPr lang="tr-TR" sz="1400" dirty="0" err="1"/>
              <a:t>printf</a:t>
            </a:r>
            <a:r>
              <a:rPr lang="tr-TR" sz="1400" dirty="0"/>
              <a:t>("</a:t>
            </a:r>
            <a:r>
              <a:rPr lang="tr-TR" sz="1400" dirty="0" err="1"/>
              <a:t>Enter</a:t>
            </a:r>
            <a:r>
              <a:rPr lang="tr-TR" sz="1400" dirty="0"/>
              <a:t> </a:t>
            </a:r>
            <a:r>
              <a:rPr lang="tr-TR" sz="1400" dirty="0" err="1"/>
              <a:t>two</a:t>
            </a:r>
            <a:r>
              <a:rPr lang="tr-TR" sz="1400" dirty="0"/>
              <a:t> </a:t>
            </a:r>
            <a:r>
              <a:rPr lang="tr-TR" sz="1400" dirty="0" err="1"/>
              <a:t>integers</a:t>
            </a:r>
            <a:r>
              <a:rPr lang="tr-TR" sz="1400" dirty="0"/>
              <a:t>: ");</a:t>
            </a:r>
          </a:p>
          <a:p>
            <a:r>
              <a:rPr lang="tr-TR" sz="1400" dirty="0"/>
              <a:t>  scanf("%d%d", &amp;x, &amp;y);</a:t>
            </a:r>
          </a:p>
          <a:p>
            <a:r>
              <a:rPr lang="tr-TR" sz="1400" dirty="0"/>
              <a:t>  </a:t>
            </a:r>
            <a:r>
              <a:rPr lang="tr-TR" sz="1400" dirty="0" err="1"/>
              <a:t>printf</a:t>
            </a:r>
            <a:r>
              <a:rPr lang="tr-TR" sz="1400" dirty="0"/>
              <a:t>("</a:t>
            </a:r>
            <a:r>
              <a:rPr lang="tr-TR" sz="1400" dirty="0" err="1"/>
              <a:t>Enter</a:t>
            </a:r>
            <a:r>
              <a:rPr lang="tr-TR" sz="1400" dirty="0"/>
              <a:t> 0 </a:t>
            </a:r>
            <a:r>
              <a:rPr lang="tr-TR" sz="1400" dirty="0" err="1"/>
              <a:t>to</a:t>
            </a:r>
            <a:r>
              <a:rPr lang="tr-TR" sz="1400" dirty="0"/>
              <a:t> </a:t>
            </a:r>
            <a:r>
              <a:rPr lang="tr-TR" sz="1400" dirty="0" err="1"/>
              <a:t>add</a:t>
            </a:r>
            <a:r>
              <a:rPr lang="tr-TR" sz="1400" dirty="0"/>
              <a:t>, 1 </a:t>
            </a:r>
            <a:r>
              <a:rPr lang="tr-TR" sz="1400" dirty="0" err="1"/>
              <a:t>to</a:t>
            </a:r>
            <a:r>
              <a:rPr lang="tr-TR" sz="1400" dirty="0"/>
              <a:t> </a:t>
            </a:r>
            <a:r>
              <a:rPr lang="tr-TR" sz="1400" dirty="0" err="1"/>
              <a:t>subtract</a:t>
            </a:r>
            <a:r>
              <a:rPr lang="tr-TR" sz="1400" dirty="0"/>
              <a:t>: ");</a:t>
            </a:r>
          </a:p>
          <a:p>
            <a:r>
              <a:rPr lang="tr-TR" sz="1400" dirty="0"/>
              <a:t>  scanf("%d", &amp;</a:t>
            </a:r>
            <a:r>
              <a:rPr lang="tr-TR" sz="1400" dirty="0" err="1"/>
              <a:t>choice</a:t>
            </a:r>
            <a:r>
              <a:rPr lang="tr-TR" sz="1400" dirty="0"/>
              <a:t>);</a:t>
            </a:r>
          </a:p>
          <a:p>
            <a:r>
              <a:rPr lang="tr-TR" sz="1400" dirty="0"/>
              <a:t>  </a:t>
            </a:r>
            <a:r>
              <a:rPr lang="tr-TR" sz="1400" dirty="0" err="1"/>
              <a:t>result</a:t>
            </a:r>
            <a:r>
              <a:rPr lang="tr-TR" sz="1400" dirty="0"/>
              <a:t> = op[</a:t>
            </a:r>
            <a:r>
              <a:rPr lang="tr-TR" sz="1400" dirty="0" err="1"/>
              <a:t>choice</a:t>
            </a:r>
            <a:r>
              <a:rPr lang="tr-TR" sz="1400" dirty="0"/>
              <a:t>](x, y);</a:t>
            </a:r>
          </a:p>
          <a:p>
            <a:r>
              <a:rPr lang="tr-TR" sz="1400" dirty="0"/>
              <a:t>  </a:t>
            </a:r>
            <a:r>
              <a:rPr lang="tr-TR" sz="1400" dirty="0" err="1"/>
              <a:t>printf</a:t>
            </a:r>
            <a:r>
              <a:rPr lang="tr-TR" sz="1400" dirty="0"/>
              <a:t>("%d", </a:t>
            </a:r>
            <a:r>
              <a:rPr lang="tr-TR" sz="1400" dirty="0" err="1"/>
              <a:t>result</a:t>
            </a:r>
            <a:r>
              <a:rPr lang="tr-TR" sz="1400" dirty="0"/>
              <a:t>);</a:t>
            </a:r>
          </a:p>
          <a:p>
            <a:r>
              <a:rPr lang="tr-TR" sz="1400" dirty="0"/>
              <a:t>  </a:t>
            </a:r>
            <a:r>
              <a:rPr lang="tr-TR" sz="1400" dirty="0" err="1"/>
              <a:t>return</a:t>
            </a:r>
            <a:r>
              <a:rPr lang="tr-TR" sz="1400" dirty="0"/>
              <a:t> 0;</a:t>
            </a:r>
          </a:p>
          <a:p>
            <a:r>
              <a:rPr lang="tr-TR" sz="1400" dirty="0"/>
              <a:t>}</a:t>
            </a:r>
          </a:p>
          <a:p>
            <a:endParaRPr lang="tr-TR" sz="1400" dirty="0"/>
          </a:p>
          <a:p>
            <a:r>
              <a:rPr lang="tr-TR" sz="1400" dirty="0" err="1"/>
              <a:t>int</a:t>
            </a:r>
            <a:r>
              <a:rPr lang="tr-TR" sz="1400" dirty="0"/>
              <a:t> </a:t>
            </a:r>
            <a:r>
              <a:rPr lang="tr-TR" sz="1400" dirty="0" err="1"/>
              <a:t>add</a:t>
            </a:r>
            <a:r>
              <a:rPr lang="tr-TR" sz="1400" dirty="0"/>
              <a:t>(</a:t>
            </a:r>
            <a:r>
              <a:rPr lang="tr-TR" sz="1400" dirty="0" err="1"/>
              <a:t>int</a:t>
            </a:r>
            <a:r>
              <a:rPr lang="tr-TR" sz="1400" dirty="0"/>
              <a:t> x, </a:t>
            </a:r>
            <a:r>
              <a:rPr lang="tr-TR" sz="1400" dirty="0" err="1"/>
              <a:t>int</a:t>
            </a:r>
            <a:r>
              <a:rPr lang="tr-TR" sz="1400" dirty="0"/>
              <a:t> y) {</a:t>
            </a:r>
          </a:p>
          <a:p>
            <a:r>
              <a:rPr lang="tr-TR" sz="1400" dirty="0"/>
              <a:t>  </a:t>
            </a:r>
            <a:r>
              <a:rPr lang="tr-TR" sz="1400" dirty="0" err="1"/>
              <a:t>return</a:t>
            </a:r>
            <a:r>
              <a:rPr lang="tr-TR" sz="1400" dirty="0"/>
              <a:t>(x + y);</a:t>
            </a:r>
          </a:p>
          <a:p>
            <a:r>
              <a:rPr lang="tr-TR" sz="1400" dirty="0"/>
              <a:t>}</a:t>
            </a:r>
          </a:p>
          <a:p>
            <a:endParaRPr lang="tr-TR" sz="1400" dirty="0"/>
          </a:p>
          <a:p>
            <a:r>
              <a:rPr lang="tr-TR" sz="1400" dirty="0" err="1"/>
              <a:t>int</a:t>
            </a:r>
            <a:r>
              <a:rPr lang="tr-TR" sz="1400" dirty="0"/>
              <a:t> </a:t>
            </a:r>
            <a:r>
              <a:rPr lang="tr-TR" sz="1400" dirty="0" err="1"/>
              <a:t>subtract</a:t>
            </a:r>
            <a:r>
              <a:rPr lang="tr-TR" sz="1400" dirty="0"/>
              <a:t>(</a:t>
            </a:r>
            <a:r>
              <a:rPr lang="tr-TR" sz="1400" dirty="0" err="1"/>
              <a:t>int</a:t>
            </a:r>
            <a:r>
              <a:rPr lang="tr-TR" sz="1400" dirty="0"/>
              <a:t> x, </a:t>
            </a:r>
            <a:r>
              <a:rPr lang="tr-TR" sz="1400" dirty="0" err="1"/>
              <a:t>int</a:t>
            </a:r>
            <a:r>
              <a:rPr lang="tr-TR" sz="1400" dirty="0"/>
              <a:t> y) {</a:t>
            </a:r>
          </a:p>
          <a:p>
            <a:r>
              <a:rPr lang="tr-TR" sz="1400" dirty="0"/>
              <a:t>  </a:t>
            </a:r>
            <a:r>
              <a:rPr lang="tr-TR" sz="1400" dirty="0" err="1"/>
              <a:t>return</a:t>
            </a:r>
            <a:r>
              <a:rPr lang="tr-TR" sz="1400" dirty="0"/>
              <a:t>(x - y);</a:t>
            </a:r>
          </a:p>
          <a:p>
            <a:r>
              <a:rPr lang="tr-TR" sz="1400" dirty="0"/>
              <a:t>}</a:t>
            </a:r>
          </a:p>
        </p:txBody>
      </p:sp>
      <p:sp>
        <p:nvSpPr>
          <p:cNvPr id="5" name="4 Metin kutusu"/>
          <p:cNvSpPr txBox="1"/>
          <p:nvPr/>
        </p:nvSpPr>
        <p:spPr>
          <a:xfrm>
            <a:off x="5214910" y="6488668"/>
            <a:ext cx="3929090" cy="369332"/>
          </a:xfrm>
          <a:prstGeom prst="rect">
            <a:avLst/>
          </a:prstGeom>
          <a:noFill/>
        </p:spPr>
        <p:txBody>
          <a:bodyPr wrap="square" rtlCol="0">
            <a:spAutoFit/>
          </a:bodyPr>
          <a:lstStyle/>
          <a:p>
            <a:r>
              <a:rPr lang="tr-TR" dirty="0"/>
              <a:t>bkz. https://www.sololearn.com/Play/C</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Fonksiyon </a:t>
            </a:r>
            <a:br>
              <a:rPr lang="tr-TR" dirty="0"/>
            </a:br>
            <a:r>
              <a:rPr lang="tr-TR" dirty="0"/>
              <a:t>işaretçisi ne işe yarar?</a:t>
            </a:r>
          </a:p>
        </p:txBody>
      </p:sp>
      <p:sp>
        <p:nvSpPr>
          <p:cNvPr id="3" name="2 İçerik Yer Tutucusu"/>
          <p:cNvSpPr>
            <a:spLocks noGrp="1"/>
          </p:cNvSpPr>
          <p:nvPr>
            <p:ph sz="quarter" idx="1"/>
          </p:nvPr>
        </p:nvSpPr>
        <p:spPr>
          <a:xfrm>
            <a:off x="457200" y="1219200"/>
            <a:ext cx="8229600" cy="2066924"/>
          </a:xfrm>
        </p:spPr>
        <p:txBody>
          <a:bodyPr>
            <a:normAutofit fontScale="85000" lnSpcReduction="20000"/>
          </a:bodyPr>
          <a:lstStyle/>
          <a:p>
            <a:r>
              <a:rPr lang="tr-TR" dirty="0" err="1"/>
              <a:t>stdlib</a:t>
            </a:r>
            <a:r>
              <a:rPr lang="tr-TR" dirty="0"/>
              <a:t>.h kütüphanesi içindeki </a:t>
            </a:r>
            <a:r>
              <a:rPr lang="tr-TR" b="1" i="1" dirty="0" err="1"/>
              <a:t>qsort</a:t>
            </a:r>
            <a:r>
              <a:rPr lang="tr-TR" dirty="0"/>
              <a:t> fonksiyonu 4 argümanla çalışır.</a:t>
            </a:r>
          </a:p>
          <a:p>
            <a:pPr marL="514350" indent="-514350">
              <a:buFont typeface="+mj-lt"/>
              <a:buAutoNum type="arabicPeriod"/>
            </a:pPr>
            <a:r>
              <a:rPr lang="tr-TR" dirty="0"/>
              <a:t>Sıralanacak diziye işaret eden bir işaretçi</a:t>
            </a:r>
          </a:p>
          <a:p>
            <a:pPr marL="514350" indent="-514350">
              <a:buFont typeface="+mj-lt"/>
              <a:buAutoNum type="arabicPeriod"/>
            </a:pPr>
            <a:r>
              <a:rPr lang="tr-TR" dirty="0"/>
              <a:t>Dizideki eleman sayısı</a:t>
            </a:r>
          </a:p>
          <a:p>
            <a:pPr marL="514350" indent="-514350">
              <a:buFont typeface="+mj-lt"/>
              <a:buAutoNum type="arabicPeriod"/>
            </a:pPr>
            <a:r>
              <a:rPr lang="tr-TR" dirty="0"/>
              <a:t>Bir elemanın boyutu</a:t>
            </a:r>
          </a:p>
          <a:p>
            <a:pPr marL="514350" indent="-514350">
              <a:buFont typeface="+mj-lt"/>
              <a:buAutoNum type="arabicPeriod"/>
            </a:pPr>
            <a:r>
              <a:rPr lang="tr-TR" dirty="0"/>
              <a:t>Bir fonksiyon işaretçisi: kıyaslama işlemini yapan bir fonksiyondur. </a:t>
            </a:r>
            <a:r>
              <a:rPr lang="tr-TR" dirty="0" err="1"/>
              <a:t>qsort</a:t>
            </a:r>
            <a:r>
              <a:rPr lang="tr-TR" dirty="0"/>
              <a:t> yeri geldiğinde bu fonksiyondan faydalanır.</a:t>
            </a:r>
          </a:p>
        </p:txBody>
      </p:sp>
      <p:sp>
        <p:nvSpPr>
          <p:cNvPr id="4" name="3 Dikdörtgen"/>
          <p:cNvSpPr/>
          <p:nvPr/>
        </p:nvSpPr>
        <p:spPr>
          <a:xfrm>
            <a:off x="714348" y="5643578"/>
            <a:ext cx="7286676" cy="369332"/>
          </a:xfrm>
          <a:prstGeom prst="rect">
            <a:avLst/>
          </a:prstGeom>
        </p:spPr>
        <p:txBody>
          <a:bodyPr wrap="square">
            <a:spAutoFit/>
          </a:bodyPr>
          <a:lstStyle/>
          <a:p>
            <a:r>
              <a:rPr lang="tr-TR" dirty="0">
                <a:hlinkClick r:id="rId3"/>
              </a:rPr>
              <a:t>https://www.tutorialspoint.com/c_standard_library/c_function_qsort.htm</a:t>
            </a:r>
            <a:endParaRPr lang="tr-TR" dirty="0"/>
          </a:p>
        </p:txBody>
      </p:sp>
      <p:sp>
        <p:nvSpPr>
          <p:cNvPr id="5" name="4 Metin kutusu"/>
          <p:cNvSpPr txBox="1"/>
          <p:nvPr/>
        </p:nvSpPr>
        <p:spPr>
          <a:xfrm>
            <a:off x="571472" y="5286388"/>
            <a:ext cx="2933624" cy="369332"/>
          </a:xfrm>
          <a:prstGeom prst="rect">
            <a:avLst/>
          </a:prstGeom>
          <a:noFill/>
        </p:spPr>
        <p:txBody>
          <a:bodyPr wrap="none" rtlCol="0">
            <a:spAutoFit/>
          </a:bodyPr>
          <a:lstStyle/>
          <a:p>
            <a:r>
              <a:rPr lang="tr-TR" dirty="0"/>
              <a:t>Kullanımını gösteren kod için:</a:t>
            </a:r>
          </a:p>
        </p:txBody>
      </p:sp>
      <p:sp>
        <p:nvSpPr>
          <p:cNvPr id="6" name="5 Metin kutusu"/>
          <p:cNvSpPr txBox="1"/>
          <p:nvPr/>
        </p:nvSpPr>
        <p:spPr>
          <a:xfrm>
            <a:off x="785786" y="3429000"/>
            <a:ext cx="7786742" cy="1477328"/>
          </a:xfrm>
          <a:prstGeom prst="rect">
            <a:avLst/>
          </a:prstGeom>
          <a:noFill/>
        </p:spPr>
        <p:txBody>
          <a:bodyPr wrap="square" rtlCol="0">
            <a:spAutoFit/>
          </a:bodyPr>
          <a:lstStyle/>
          <a:p>
            <a:r>
              <a:rPr lang="tr-TR" dirty="0"/>
              <a:t>Kullanımı karışık gibi gözükse de bu sayede, </a:t>
            </a:r>
            <a:r>
              <a:rPr lang="tr-TR" dirty="0" err="1"/>
              <a:t>qsort</a:t>
            </a:r>
            <a:r>
              <a:rPr lang="tr-TR" dirty="0"/>
              <a:t> fonksiyonu daha genel bir kullanıma sahip olmuştur. Dizinin elemanlarında kullanacağı "büyüktür", "küçüktür" kavramını 4.argümanıyla almaktadır.</a:t>
            </a:r>
          </a:p>
          <a:p>
            <a:endParaRPr lang="tr-TR" dirty="0"/>
          </a:p>
          <a:p>
            <a:r>
              <a:rPr lang="tr-TR" dirty="0"/>
              <a:t>Fonksiyon işaretçilerinin kullanımına güzel bir örnektir.</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a:solidFill>
                  <a:schemeClr val="tx2">
                    <a:lumMod val="60000"/>
                    <a:lumOff val="40000"/>
                  </a:schemeClr>
                </a:solidFill>
              </a:rPr>
              <a:t>İşaretçi Değer Okuma (* sembolü)</a:t>
            </a:r>
          </a:p>
        </p:txBody>
      </p:sp>
      <p:sp>
        <p:nvSpPr>
          <p:cNvPr id="3" name="Alt Başlık 2"/>
          <p:cNvSpPr>
            <a:spLocks noGrp="1"/>
          </p:cNvSpPr>
          <p:nvPr>
            <p:ph sz="quarter" idx="1"/>
          </p:nvPr>
        </p:nvSpPr>
        <p:spPr>
          <a:xfrm>
            <a:off x="457200" y="1219200"/>
            <a:ext cx="8229600" cy="3638560"/>
          </a:xfrm>
        </p:spPr>
        <p:txBody>
          <a:bodyPr>
            <a:normAutofit fontScale="92500" lnSpcReduction="10000"/>
          </a:bodyPr>
          <a:lstStyle/>
          <a:p>
            <a:pPr marL="285750" indent="-285750" algn="just">
              <a:buFontTx/>
              <a:buChar char="-"/>
            </a:pPr>
            <a:r>
              <a:rPr lang="tr-TR" sz="2400" dirty="0">
                <a:solidFill>
                  <a:schemeClr val="tx1"/>
                </a:solidFill>
              </a:rPr>
              <a:t>Bir işaretçi değişkeninin gösterdiği adresteki değeri okuyabilmek için işaretçi adresten değere dönüştürülmesi, İngilizce olarak "</a:t>
            </a:r>
            <a:r>
              <a:rPr lang="tr-TR" sz="2400" dirty="0" err="1">
                <a:solidFill>
                  <a:schemeClr val="tx1"/>
                </a:solidFill>
              </a:rPr>
              <a:t>dereference</a:t>
            </a:r>
            <a:r>
              <a:rPr lang="tr-TR" sz="2400" dirty="0">
                <a:solidFill>
                  <a:schemeClr val="tx1"/>
                </a:solidFill>
              </a:rPr>
              <a:t>" edilmesi gerekir. Kafa karıştırıcı bir unsur olmakla birlikte, bir işaretçinin gösterdiği yerdeki değerin okunması için yine </a:t>
            </a:r>
            <a:r>
              <a:rPr lang="tr-TR" sz="2400" b="1" dirty="0">
                <a:solidFill>
                  <a:schemeClr val="tx1"/>
                </a:solidFill>
              </a:rPr>
              <a:t>" * " sembolü </a:t>
            </a:r>
            <a:r>
              <a:rPr lang="tr-TR" sz="2400" dirty="0">
                <a:solidFill>
                  <a:schemeClr val="tx1"/>
                </a:solidFill>
              </a:rPr>
              <a:t>kullanılır. </a:t>
            </a:r>
          </a:p>
          <a:p>
            <a:pPr marL="285750" indent="-285750" algn="just">
              <a:buFontTx/>
              <a:buChar char="-"/>
            </a:pPr>
            <a:r>
              <a:rPr lang="tr-TR" sz="2400" dirty="0"/>
              <a:t>İ</a:t>
            </a:r>
            <a:r>
              <a:rPr lang="tr-TR" sz="2400" dirty="0">
                <a:solidFill>
                  <a:schemeClr val="tx1"/>
                </a:solidFill>
              </a:rPr>
              <a:t>ki kullanımı vardır diyebiliriz:</a:t>
            </a:r>
          </a:p>
          <a:p>
            <a:pPr marL="617220" lvl="1" indent="-342900" algn="just">
              <a:buFont typeface="+mj-lt"/>
              <a:buAutoNum type="arabicPeriod"/>
            </a:pPr>
            <a:r>
              <a:rPr lang="tr-TR" sz="2400" dirty="0">
                <a:solidFill>
                  <a:schemeClr val="tx1"/>
                </a:solidFill>
              </a:rPr>
              <a:t>Eğer </a:t>
            </a:r>
            <a:r>
              <a:rPr lang="tr-TR" sz="2400" b="1" dirty="0">
                <a:solidFill>
                  <a:schemeClr val="tx1"/>
                </a:solidFill>
              </a:rPr>
              <a:t>*</a:t>
            </a:r>
            <a:r>
              <a:rPr lang="tr-TR" sz="2400" dirty="0">
                <a:solidFill>
                  <a:schemeClr val="tx1"/>
                </a:solidFill>
              </a:rPr>
              <a:t> sembolü değişken </a:t>
            </a:r>
            <a:r>
              <a:rPr lang="tr-TR" sz="2400" b="1" dirty="0">
                <a:solidFill>
                  <a:schemeClr val="tx1"/>
                </a:solidFill>
              </a:rPr>
              <a:t>tanımında</a:t>
            </a:r>
            <a:r>
              <a:rPr lang="tr-TR" sz="2400" dirty="0">
                <a:solidFill>
                  <a:schemeClr val="tx1"/>
                </a:solidFill>
              </a:rPr>
              <a:t> kullanılırsa o değişkenin </a:t>
            </a:r>
            <a:r>
              <a:rPr lang="tr-TR" sz="2400" dirty="0"/>
              <a:t>işaretçi olduğunu </a:t>
            </a:r>
            <a:r>
              <a:rPr lang="tr-TR" sz="2400" dirty="0">
                <a:solidFill>
                  <a:schemeClr val="tx1"/>
                </a:solidFill>
              </a:rPr>
              <a:t>gösterir.</a:t>
            </a:r>
          </a:p>
          <a:p>
            <a:pPr marL="617220" lvl="1" indent="-342900" algn="just">
              <a:buFont typeface="+mj-lt"/>
              <a:buAutoNum type="arabicPeriod"/>
            </a:pPr>
            <a:r>
              <a:rPr lang="tr-TR" sz="2400" dirty="0">
                <a:solidFill>
                  <a:schemeClr val="tx1"/>
                </a:solidFill>
              </a:rPr>
              <a:t>Eğer </a:t>
            </a:r>
            <a:r>
              <a:rPr lang="tr-TR" sz="2400" b="1" dirty="0">
                <a:solidFill>
                  <a:schemeClr val="tx1"/>
                </a:solidFill>
              </a:rPr>
              <a:t>*</a:t>
            </a:r>
            <a:r>
              <a:rPr lang="tr-TR" sz="2400" dirty="0">
                <a:solidFill>
                  <a:schemeClr val="tx1"/>
                </a:solidFill>
              </a:rPr>
              <a:t> sembolü </a:t>
            </a:r>
            <a:r>
              <a:rPr lang="tr-TR" sz="2400" b="1" dirty="0">
                <a:solidFill>
                  <a:schemeClr val="tx1"/>
                </a:solidFill>
              </a:rPr>
              <a:t>tanım haricinde </a:t>
            </a:r>
            <a:r>
              <a:rPr lang="tr-TR" sz="2400" dirty="0">
                <a:solidFill>
                  <a:schemeClr val="tx1"/>
                </a:solidFill>
              </a:rPr>
              <a:t>kullanılırsa "</a:t>
            </a:r>
            <a:r>
              <a:rPr lang="tr-TR" sz="2400" dirty="0" err="1">
                <a:solidFill>
                  <a:schemeClr val="tx1"/>
                </a:solidFill>
              </a:rPr>
              <a:t>dereference</a:t>
            </a:r>
            <a:r>
              <a:rPr lang="tr-TR" sz="2400" dirty="0">
                <a:solidFill>
                  <a:schemeClr val="tx1"/>
                </a:solidFill>
              </a:rPr>
              <a:t>" yani gösterdiği yerdeki değeri okuma anlamına gelir.</a:t>
            </a:r>
          </a:p>
          <a:p>
            <a:pPr marL="285750" indent="-285750" algn="just">
              <a:buFontTx/>
              <a:buChar char="-"/>
            </a:pPr>
            <a:endParaRPr lang="tr-TR" sz="1800" dirty="0">
              <a:solidFill>
                <a:schemeClr val="tx1"/>
              </a:solidFill>
            </a:endParaRPr>
          </a:p>
          <a:p>
            <a:pPr algn="just"/>
            <a:endParaRPr lang="tr-TR" sz="1800" dirty="0">
              <a:solidFill>
                <a:schemeClr val="tx1"/>
              </a:solidFill>
            </a:endParaRPr>
          </a:p>
        </p:txBody>
      </p:sp>
    </p:spTree>
    <p:extLst>
      <p:ext uri="{BB962C8B-B14F-4D97-AF65-F5344CB8AC3E}">
        <p14:creationId xmlns:p14="http://schemas.microsoft.com/office/powerpoint/2010/main" xmlns="" val="227238899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iterate type="lt">
                                    <p:tmPct val="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iterate type="lt">
                                    <p:tmPct val="0"/>
                                  </p:iterate>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Yapılar</a:t>
            </a:r>
          </a:p>
        </p:txBody>
      </p:sp>
      <p:sp>
        <p:nvSpPr>
          <p:cNvPr id="3" name="2 İçerik Yer Tutucusu"/>
          <p:cNvSpPr>
            <a:spLocks noGrp="1"/>
          </p:cNvSpPr>
          <p:nvPr>
            <p:ph sz="quarter" idx="1"/>
          </p:nvPr>
        </p:nvSpPr>
        <p:spPr/>
        <p:txBody>
          <a:bodyPr>
            <a:normAutofit/>
          </a:bodyPr>
          <a:lstStyle/>
          <a:p>
            <a:r>
              <a:rPr lang="tr-TR" sz="8000" dirty="0"/>
              <a:t>YAPILAR İLE İLGİLİ EK SLAYTLAR</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typedef</a:t>
            </a:r>
            <a:r>
              <a:rPr lang="tr-TR" dirty="0"/>
              <a:t> kullanımı ve nesnesel programlama</a:t>
            </a:r>
          </a:p>
        </p:txBody>
      </p:sp>
      <p:sp>
        <p:nvSpPr>
          <p:cNvPr id="3" name="2 İçerik Yer Tutucusu"/>
          <p:cNvSpPr>
            <a:spLocks noGrp="1"/>
          </p:cNvSpPr>
          <p:nvPr>
            <p:ph sz="quarter" idx="1"/>
          </p:nvPr>
        </p:nvSpPr>
        <p:spPr/>
        <p:txBody>
          <a:bodyPr>
            <a:normAutofit fontScale="77500" lnSpcReduction="20000"/>
          </a:bodyPr>
          <a:lstStyle/>
          <a:p>
            <a:pPr>
              <a:buNone/>
            </a:pPr>
            <a:r>
              <a:rPr lang="tr-TR" dirty="0"/>
              <a:t>// Yapı kullanımı</a:t>
            </a:r>
          </a:p>
          <a:p>
            <a:pPr>
              <a:buNone/>
            </a:pPr>
            <a:r>
              <a:rPr lang="tr-TR" dirty="0"/>
              <a:t>#</a:t>
            </a:r>
            <a:r>
              <a:rPr lang="tr-TR" dirty="0" err="1"/>
              <a:t>include</a:t>
            </a:r>
            <a:r>
              <a:rPr lang="tr-TR" dirty="0"/>
              <a:t> &lt;</a:t>
            </a:r>
            <a:r>
              <a:rPr lang="tr-TR" dirty="0" err="1"/>
              <a:t>stdio</a:t>
            </a:r>
            <a:r>
              <a:rPr lang="tr-TR" dirty="0"/>
              <a:t>.h&gt;</a:t>
            </a:r>
          </a:p>
          <a:p>
            <a:pPr>
              <a:buNone/>
            </a:pPr>
            <a:endParaRPr lang="tr-TR" dirty="0"/>
          </a:p>
          <a:p>
            <a:pPr>
              <a:buNone/>
            </a:pPr>
            <a:r>
              <a:rPr lang="tr-TR" dirty="0" err="1"/>
              <a:t>typedef</a:t>
            </a:r>
            <a:r>
              <a:rPr lang="tr-TR" dirty="0"/>
              <a:t> </a:t>
            </a:r>
            <a:r>
              <a:rPr lang="tr-TR" dirty="0" err="1"/>
              <a:t>struct</a:t>
            </a:r>
            <a:r>
              <a:rPr lang="tr-TR" dirty="0"/>
              <a:t> { </a:t>
            </a:r>
            <a:r>
              <a:rPr lang="tr-TR" dirty="0" err="1"/>
              <a:t>int</a:t>
            </a:r>
            <a:r>
              <a:rPr lang="tr-TR" dirty="0"/>
              <a:t> yas; </a:t>
            </a:r>
            <a:r>
              <a:rPr lang="tr-TR" dirty="0" err="1"/>
              <a:t>double</a:t>
            </a:r>
            <a:r>
              <a:rPr lang="tr-TR" dirty="0"/>
              <a:t> kilo;} kimlik;</a:t>
            </a:r>
          </a:p>
          <a:p>
            <a:pPr>
              <a:buNone/>
            </a:pPr>
            <a:r>
              <a:rPr lang="tr-TR" sz="2100" dirty="0"/>
              <a:t>// kimlik diye, </a:t>
            </a:r>
            <a:r>
              <a:rPr lang="tr-TR" sz="2100" b="1" dirty="0" err="1"/>
              <a:t>int</a:t>
            </a:r>
            <a:r>
              <a:rPr lang="tr-TR" sz="2100" b="1" dirty="0"/>
              <a:t> gibi, </a:t>
            </a:r>
            <a:r>
              <a:rPr lang="tr-TR" sz="2100" b="1" dirty="0" err="1"/>
              <a:t>double</a:t>
            </a:r>
            <a:r>
              <a:rPr lang="tr-TR" sz="2100" b="1" dirty="0"/>
              <a:t> </a:t>
            </a:r>
            <a:r>
              <a:rPr lang="tr-TR" sz="2100" dirty="0"/>
              <a:t>gibi yeni bir veri türü tanımlandı.</a:t>
            </a:r>
          </a:p>
          <a:p>
            <a:pPr>
              <a:buNone/>
            </a:pPr>
            <a:endParaRPr lang="tr-TR" dirty="0"/>
          </a:p>
          <a:p>
            <a:pPr>
              <a:buNone/>
            </a:pPr>
            <a:r>
              <a:rPr lang="tr-TR" dirty="0" err="1"/>
              <a:t>int</a:t>
            </a:r>
            <a:r>
              <a:rPr lang="tr-TR" dirty="0"/>
              <a:t> </a:t>
            </a:r>
            <a:r>
              <a:rPr lang="tr-TR" dirty="0" err="1"/>
              <a:t>main</a:t>
            </a:r>
            <a:r>
              <a:rPr lang="tr-TR" dirty="0"/>
              <a:t>()</a:t>
            </a:r>
          </a:p>
          <a:p>
            <a:pPr>
              <a:buNone/>
            </a:pPr>
            <a:r>
              <a:rPr lang="tr-TR" dirty="0"/>
              <a:t>{</a:t>
            </a:r>
          </a:p>
          <a:p>
            <a:pPr>
              <a:buNone/>
            </a:pPr>
            <a:r>
              <a:rPr lang="tr-TR" dirty="0"/>
              <a:t>	kimlik Can; </a:t>
            </a:r>
            <a:r>
              <a:rPr lang="tr-TR" sz="2100" dirty="0"/>
              <a:t>// </a:t>
            </a:r>
            <a:r>
              <a:rPr lang="tr-TR" sz="2100" dirty="0" err="1"/>
              <a:t>sözdizim</a:t>
            </a:r>
            <a:r>
              <a:rPr lang="tr-TR" sz="2100" dirty="0"/>
              <a:t> açısından </a:t>
            </a:r>
            <a:r>
              <a:rPr lang="tr-TR" sz="2100" dirty="0" err="1"/>
              <a:t>int</a:t>
            </a:r>
            <a:r>
              <a:rPr lang="tr-TR" sz="2100" dirty="0"/>
              <a:t> a; yazmışız gibi</a:t>
            </a:r>
          </a:p>
          <a:p>
            <a:pPr>
              <a:buNone/>
            </a:pPr>
            <a:r>
              <a:rPr lang="tr-TR" dirty="0"/>
              <a:t>	Can.yas=23; </a:t>
            </a:r>
            <a:r>
              <a:rPr lang="tr-TR" sz="2100" dirty="0"/>
              <a:t>// değer ataması nokta operatörü ile.</a:t>
            </a:r>
          </a:p>
          <a:p>
            <a:pPr>
              <a:buNone/>
            </a:pPr>
            <a:r>
              <a:rPr lang="tr-TR" dirty="0"/>
              <a:t>	Can.kilo=58.3;</a:t>
            </a:r>
          </a:p>
          <a:p>
            <a:pPr>
              <a:buNone/>
            </a:pPr>
            <a:r>
              <a:rPr lang="tr-TR" dirty="0"/>
              <a:t>	</a:t>
            </a:r>
            <a:r>
              <a:rPr lang="tr-TR" dirty="0" err="1"/>
              <a:t>printf</a:t>
            </a:r>
            <a:r>
              <a:rPr lang="tr-TR" dirty="0"/>
              <a:t>("%d %</a:t>
            </a:r>
            <a:r>
              <a:rPr lang="tr-TR" dirty="0" err="1"/>
              <a:t>lf</a:t>
            </a:r>
            <a:r>
              <a:rPr lang="tr-TR" dirty="0"/>
              <a:t>", Can.yas, Can.kilo);	</a:t>
            </a:r>
          </a:p>
          <a:p>
            <a:pPr>
              <a:buNone/>
            </a:pPr>
            <a:r>
              <a:rPr lang="tr-TR" dirty="0"/>
              <a:t>	</a:t>
            </a:r>
          </a:p>
          <a:p>
            <a:pPr>
              <a:buNone/>
            </a:pPr>
            <a:r>
              <a:rPr lang="tr-TR" dirty="0"/>
              <a:t>	</a:t>
            </a:r>
            <a:r>
              <a:rPr lang="tr-TR" dirty="0" err="1"/>
              <a:t>return</a:t>
            </a:r>
            <a:r>
              <a:rPr lang="tr-TR" dirty="0"/>
              <a:t> 0;</a:t>
            </a:r>
          </a:p>
          <a:p>
            <a:pPr>
              <a:buNone/>
            </a:pPr>
            <a:r>
              <a:rPr lang="tr-TR" dirty="0"/>
              <a:t>}</a:t>
            </a:r>
          </a:p>
        </p:txBody>
      </p:sp>
      <p:grpSp>
        <p:nvGrpSpPr>
          <p:cNvPr id="5" name="11 Grup"/>
          <p:cNvGrpSpPr/>
          <p:nvPr/>
        </p:nvGrpSpPr>
        <p:grpSpPr>
          <a:xfrm>
            <a:off x="500034" y="1357298"/>
            <a:ext cx="8072494" cy="1285884"/>
            <a:chOff x="500034" y="1357298"/>
            <a:chExt cx="8072494" cy="1285884"/>
          </a:xfrm>
        </p:grpSpPr>
        <p:sp>
          <p:nvSpPr>
            <p:cNvPr id="4" name="3 Oval"/>
            <p:cNvSpPr/>
            <p:nvPr/>
          </p:nvSpPr>
          <p:spPr>
            <a:xfrm>
              <a:off x="500034" y="2071678"/>
              <a:ext cx="928694" cy="571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5 Düz Bağlayıcı"/>
            <p:cNvCxnSpPr>
              <a:stCxn id="4" idx="7"/>
            </p:cNvCxnSpPr>
            <p:nvPr/>
          </p:nvCxnSpPr>
          <p:spPr>
            <a:xfrm rot="5400000" flipH="1" flipV="1">
              <a:off x="2890520" y="45265"/>
              <a:ext cx="512313" cy="3707904"/>
            </a:xfrm>
            <a:prstGeom prst="line">
              <a:avLst/>
            </a:prstGeom>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5214942" y="1357298"/>
              <a:ext cx="3357586"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400" dirty="0" err="1"/>
                <a:t>typedef</a:t>
              </a:r>
              <a:r>
                <a:rPr lang="tr-TR" sz="1400" dirty="0"/>
                <a:t>, #define gibidir ama isminden de anlaşılacağı gibi sadece “</a:t>
              </a:r>
              <a:r>
                <a:rPr lang="tr-TR" sz="1400" dirty="0" err="1"/>
                <a:t>type</a:t>
              </a:r>
              <a:r>
                <a:rPr lang="tr-TR" sz="1400" dirty="0"/>
                <a:t> </a:t>
              </a:r>
              <a:r>
                <a:rPr lang="tr-TR" sz="1400" dirty="0" err="1"/>
                <a:t>definition</a:t>
              </a:r>
              <a:r>
                <a:rPr lang="tr-TR" sz="1400" dirty="0"/>
                <a:t>” </a:t>
              </a:r>
              <a:r>
                <a:rPr lang="tr-TR" sz="1400" dirty="0" err="1"/>
                <a:t>larda</a:t>
              </a:r>
              <a:r>
                <a:rPr lang="tr-TR" sz="1400" dirty="0"/>
                <a:t>(veri türü tanımlarında) geçerlidir.</a:t>
              </a:r>
            </a:p>
          </p:txBody>
        </p:sp>
      </p:grpSp>
      <p:grpSp>
        <p:nvGrpSpPr>
          <p:cNvPr id="8" name="14 Grup"/>
          <p:cNvGrpSpPr/>
          <p:nvPr/>
        </p:nvGrpSpPr>
        <p:grpSpPr>
          <a:xfrm>
            <a:off x="642910" y="2786058"/>
            <a:ext cx="8286808" cy="3531523"/>
            <a:chOff x="642910" y="2786058"/>
            <a:chExt cx="8286808" cy="3531523"/>
          </a:xfrm>
        </p:grpSpPr>
        <p:sp>
          <p:nvSpPr>
            <p:cNvPr id="9" name="8 Oval"/>
            <p:cNvSpPr/>
            <p:nvPr/>
          </p:nvSpPr>
          <p:spPr>
            <a:xfrm>
              <a:off x="642910" y="3643314"/>
              <a:ext cx="1500198" cy="428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9 Düz Bağlayıcı"/>
            <p:cNvCxnSpPr>
              <a:stCxn id="9" idx="7"/>
            </p:cNvCxnSpPr>
            <p:nvPr/>
          </p:nvCxnSpPr>
          <p:spPr>
            <a:xfrm rot="5400000" flipH="1" flipV="1">
              <a:off x="3394915" y="1743181"/>
              <a:ext cx="491398" cy="3434410"/>
            </a:xfrm>
            <a:prstGeom prst="line">
              <a:avLst/>
            </a:prstGeom>
          </p:spPr>
          <p:style>
            <a:lnRef idx="1">
              <a:schemeClr val="accent1"/>
            </a:lnRef>
            <a:fillRef idx="0">
              <a:schemeClr val="accent1"/>
            </a:fillRef>
            <a:effectRef idx="0">
              <a:schemeClr val="accent1"/>
            </a:effectRef>
            <a:fontRef idx="minor">
              <a:schemeClr val="tx1"/>
            </a:fontRef>
          </p:style>
        </p:cxnSp>
        <p:sp>
          <p:nvSpPr>
            <p:cNvPr id="11" name="10 Metin kutusu"/>
            <p:cNvSpPr txBox="1"/>
            <p:nvPr/>
          </p:nvSpPr>
          <p:spPr>
            <a:xfrm>
              <a:off x="5500694" y="2786058"/>
              <a:ext cx="3357586"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400" dirty="0"/>
                <a:t>normalde burada </a:t>
              </a:r>
              <a:br>
                <a:rPr lang="tr-TR" sz="1400" dirty="0"/>
              </a:br>
              <a:r>
                <a:rPr lang="tr-TR" sz="1400" dirty="0" err="1"/>
                <a:t>struct</a:t>
              </a:r>
              <a:r>
                <a:rPr lang="tr-TR" sz="1400" dirty="0"/>
                <a:t> kimlik Can; gibi biraz daha uzun bir ifade kullanacakken </a:t>
              </a:r>
              <a:r>
                <a:rPr lang="tr-TR" sz="1400" dirty="0" err="1"/>
                <a:t>typedef</a:t>
              </a:r>
              <a:r>
                <a:rPr lang="tr-TR" sz="1400" dirty="0"/>
                <a:t> bu kısaltmayı yapmamızı sağlıyor.</a:t>
              </a:r>
            </a:p>
          </p:txBody>
        </p:sp>
        <p:cxnSp>
          <p:nvCxnSpPr>
            <p:cNvPr id="13" name="12 Düz Bağlayıcı"/>
            <p:cNvCxnSpPr/>
            <p:nvPr/>
          </p:nvCxnSpPr>
          <p:spPr>
            <a:xfrm rot="16200000" flipH="1">
              <a:off x="6893735" y="3964785"/>
              <a:ext cx="500066" cy="142876"/>
            </a:xfrm>
            <a:prstGeom prst="line">
              <a:avLst/>
            </a:prstGeom>
          </p:spPr>
          <p:style>
            <a:lnRef idx="1">
              <a:schemeClr val="accent1"/>
            </a:lnRef>
            <a:fillRef idx="0">
              <a:schemeClr val="accent1"/>
            </a:fillRef>
            <a:effectRef idx="0">
              <a:schemeClr val="accent1"/>
            </a:effectRef>
            <a:fontRef idx="minor">
              <a:schemeClr val="tx1"/>
            </a:fontRef>
          </p:style>
        </p:cxnSp>
        <p:sp>
          <p:nvSpPr>
            <p:cNvPr id="14" name="13 Metin kutusu"/>
            <p:cNvSpPr txBox="1"/>
            <p:nvPr/>
          </p:nvSpPr>
          <p:spPr>
            <a:xfrm>
              <a:off x="6000760" y="4286256"/>
              <a:ext cx="2928958"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400" dirty="0"/>
                <a:t>Nesnesel Programlamaya da benzediği için biz </a:t>
              </a:r>
              <a:r>
                <a:rPr lang="tr-TR" sz="1400" dirty="0" err="1"/>
                <a:t>typedef’li</a:t>
              </a:r>
              <a:r>
                <a:rPr lang="tr-TR" sz="1400" dirty="0"/>
                <a:t>  olan kullanımı tercih ediyoruz. Alternatif olanı şöyledir:</a:t>
              </a:r>
            </a:p>
            <a:p>
              <a:r>
                <a:rPr lang="en-US" sz="1400" dirty="0" err="1"/>
                <a:t>struct</a:t>
              </a:r>
              <a:r>
                <a:rPr lang="en-US" sz="1400" dirty="0"/>
                <a:t> </a:t>
              </a:r>
              <a:r>
                <a:rPr lang="tr-TR" sz="1400" dirty="0"/>
                <a:t>kimlik</a:t>
              </a:r>
              <a:r>
                <a:rPr lang="en-US" sz="1400" dirty="0"/>
                <a:t>{</a:t>
              </a:r>
              <a:r>
                <a:rPr lang="tr-TR" sz="1400" dirty="0" err="1"/>
                <a:t>int</a:t>
              </a:r>
              <a:r>
                <a:rPr lang="tr-TR" sz="1400" dirty="0"/>
                <a:t> yas; </a:t>
              </a:r>
              <a:r>
                <a:rPr lang="tr-TR" sz="1400" dirty="0" err="1"/>
                <a:t>double</a:t>
              </a:r>
              <a:r>
                <a:rPr lang="tr-TR" sz="1400" dirty="0"/>
                <a:t> kilo;</a:t>
              </a:r>
              <a:r>
                <a:rPr lang="en-US" sz="1400" dirty="0"/>
                <a:t>} ; </a:t>
              </a:r>
              <a:endParaRPr lang="tr-TR" sz="1400" dirty="0"/>
            </a:p>
            <a:p>
              <a:r>
                <a:rPr lang="tr-TR" sz="1400" dirty="0"/>
                <a:t>…</a:t>
              </a:r>
            </a:p>
            <a:p>
              <a:r>
                <a:rPr lang="tr-TR" sz="1400" dirty="0"/>
                <a:t>/* tanımlarken de </a:t>
              </a:r>
              <a:br>
                <a:rPr lang="tr-TR" sz="1400" dirty="0"/>
              </a:br>
              <a:r>
                <a:rPr lang="tr-TR" sz="1400" dirty="0"/>
                <a:t>kimlik Can; yerine </a:t>
              </a:r>
              <a:r>
                <a:rPr lang="tr-TR" sz="1400" dirty="0" err="1"/>
                <a:t>soyle</a:t>
              </a:r>
              <a:r>
                <a:rPr lang="tr-TR" sz="1400" dirty="0"/>
                <a:t>:</a:t>
              </a:r>
            </a:p>
            <a:p>
              <a:r>
                <a:rPr lang="tr-TR" sz="1400" dirty="0" err="1"/>
                <a:t>struct</a:t>
              </a:r>
              <a:r>
                <a:rPr lang="tr-TR" sz="1400" dirty="0"/>
                <a:t> kimlik Can;*/</a:t>
              </a:r>
            </a:p>
          </p:txBody>
        </p:sp>
      </p:gr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Yapılara değer atamak</a:t>
            </a:r>
          </a:p>
        </p:txBody>
      </p:sp>
      <p:sp>
        <p:nvSpPr>
          <p:cNvPr id="3" name="2 İçerik Yer Tutucusu"/>
          <p:cNvSpPr>
            <a:spLocks noGrp="1"/>
          </p:cNvSpPr>
          <p:nvPr>
            <p:ph sz="quarter" idx="1"/>
          </p:nvPr>
        </p:nvSpPr>
        <p:spPr>
          <a:xfrm>
            <a:off x="457200" y="1219200"/>
            <a:ext cx="5972188" cy="5067320"/>
          </a:xfrm>
        </p:spPr>
        <p:txBody>
          <a:bodyPr>
            <a:normAutofit/>
          </a:bodyPr>
          <a:lstStyle/>
          <a:p>
            <a:pPr>
              <a:buNone/>
            </a:pPr>
            <a:r>
              <a:rPr lang="tr-TR" sz="2400" dirty="0" err="1"/>
              <a:t>product</a:t>
            </a:r>
            <a:r>
              <a:rPr lang="tr-TR" sz="2400" dirty="0"/>
              <a:t> urun;</a:t>
            </a:r>
          </a:p>
          <a:p>
            <a:pPr lvl="1"/>
            <a:r>
              <a:rPr lang="tr-TR" sz="2100" dirty="0" err="1"/>
              <a:t>product</a:t>
            </a:r>
            <a:r>
              <a:rPr lang="tr-TR" sz="2100" dirty="0"/>
              <a:t> türünden tanımladığımız </a:t>
            </a:r>
            <a:br>
              <a:rPr lang="tr-TR" sz="2100" dirty="0"/>
            </a:br>
            <a:r>
              <a:rPr lang="tr-TR" sz="2100" dirty="0"/>
              <a:t>yapının içini nasıl doldurabiliriz?</a:t>
            </a:r>
          </a:p>
          <a:p>
            <a:pPr lvl="1">
              <a:buNone/>
            </a:pPr>
            <a:endParaRPr lang="tr-TR" sz="2100" dirty="0"/>
          </a:p>
          <a:p>
            <a:pPr lvl="1">
              <a:buNone/>
            </a:pPr>
            <a:r>
              <a:rPr lang="tr-TR" sz="2000" dirty="0"/>
              <a:t>Bir başka yöntem:</a:t>
            </a:r>
          </a:p>
          <a:p>
            <a:pPr lvl="1"/>
            <a:r>
              <a:rPr lang="tr-TR" sz="2000" dirty="0">
                <a:solidFill>
                  <a:schemeClr val="tx1"/>
                </a:solidFill>
              </a:rPr>
              <a:t>urun = (</a:t>
            </a:r>
            <a:r>
              <a:rPr lang="tr-TR" sz="2000" dirty="0" err="1">
                <a:solidFill>
                  <a:schemeClr val="tx1"/>
                </a:solidFill>
              </a:rPr>
              <a:t>product</a:t>
            </a:r>
            <a:r>
              <a:rPr lang="tr-TR" sz="2000" dirty="0">
                <a:solidFill>
                  <a:schemeClr val="tx1"/>
                </a:solidFill>
              </a:rPr>
              <a:t>){.fiyat = 9.99, .isim = "Elma"};</a:t>
            </a:r>
          </a:p>
        </p:txBody>
      </p:sp>
      <p:sp>
        <p:nvSpPr>
          <p:cNvPr id="4" name="3 Yuvarlatılmış Dikdörtgen"/>
          <p:cNvSpPr/>
          <p:nvPr/>
        </p:nvSpPr>
        <p:spPr>
          <a:xfrm>
            <a:off x="5786446" y="642918"/>
            <a:ext cx="2857520" cy="19288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err="1"/>
              <a:t>typedef</a:t>
            </a:r>
            <a:r>
              <a:rPr lang="en-US" dirty="0"/>
              <a:t> </a:t>
            </a:r>
            <a:r>
              <a:rPr lang="en-US" dirty="0" err="1"/>
              <a:t>struct</a:t>
            </a:r>
            <a:endParaRPr lang="en-US" dirty="0"/>
          </a:p>
          <a:p>
            <a:r>
              <a:rPr lang="en-US" dirty="0"/>
              <a:t>{</a:t>
            </a:r>
          </a:p>
          <a:p>
            <a:r>
              <a:rPr lang="en-US" dirty="0"/>
              <a:t>	char </a:t>
            </a:r>
            <a:r>
              <a:rPr lang="en-US" dirty="0" err="1"/>
              <a:t>isim</a:t>
            </a:r>
            <a:r>
              <a:rPr lang="tr-TR" dirty="0"/>
              <a:t>[100]</a:t>
            </a:r>
            <a:r>
              <a:rPr lang="en-US" dirty="0"/>
              <a:t>;</a:t>
            </a:r>
          </a:p>
          <a:p>
            <a:r>
              <a:rPr lang="en-US" dirty="0"/>
              <a:t>	double </a:t>
            </a:r>
            <a:r>
              <a:rPr lang="en-US" dirty="0" err="1"/>
              <a:t>fiyat</a:t>
            </a:r>
            <a:r>
              <a:rPr lang="en-US" dirty="0"/>
              <a:t>;</a:t>
            </a:r>
          </a:p>
          <a:p>
            <a:r>
              <a:rPr lang="en-US" dirty="0"/>
              <a:t>}product;</a:t>
            </a:r>
            <a:endParaRPr lang="tr-TR" dirty="0"/>
          </a:p>
        </p:txBody>
      </p:sp>
      <p:cxnSp>
        <p:nvCxnSpPr>
          <p:cNvPr id="6" name="5 Düz Ok Bağlayıcısı"/>
          <p:cNvCxnSpPr/>
          <p:nvPr/>
        </p:nvCxnSpPr>
        <p:spPr>
          <a:xfrm rot="16200000" flipH="1">
            <a:off x="6500826" y="2428868"/>
            <a:ext cx="571504"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6286512" y="2786058"/>
            <a:ext cx="2274725" cy="646331"/>
          </a:xfrm>
          <a:prstGeom prst="rect">
            <a:avLst/>
          </a:prstGeom>
          <a:noFill/>
        </p:spPr>
        <p:txBody>
          <a:bodyPr wrap="none" rtlCol="0">
            <a:spAutoFit/>
          </a:bodyPr>
          <a:lstStyle/>
          <a:p>
            <a:r>
              <a:rPr lang="tr-TR" dirty="0"/>
              <a:t>TOBB ETÜ:</a:t>
            </a:r>
          </a:p>
          <a:p>
            <a:r>
              <a:rPr lang="tr-TR" dirty="0"/>
              <a:t>%30 İngilizce eğitim </a:t>
            </a:r>
            <a:r>
              <a:rPr lang="tr-TR" dirty="0">
                <a:sym typeface="Wingdings" pitchFamily="2" charset="2"/>
              </a:rPr>
              <a:t></a:t>
            </a:r>
            <a:endParaRPr lang="tr-TR" dirty="0"/>
          </a:p>
        </p:txBody>
      </p:sp>
      <p:cxnSp>
        <p:nvCxnSpPr>
          <p:cNvPr id="16" name="15 Düz Ok Bağlayıcısı"/>
          <p:cNvCxnSpPr/>
          <p:nvPr/>
        </p:nvCxnSpPr>
        <p:spPr>
          <a:xfrm rot="5400000">
            <a:off x="6679421" y="2178835"/>
            <a:ext cx="114300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Düz Ok Bağlayıcısı"/>
          <p:cNvCxnSpPr>
            <a:endCxn id="7" idx="0"/>
          </p:cNvCxnSpPr>
          <p:nvPr/>
        </p:nvCxnSpPr>
        <p:spPr>
          <a:xfrm rot="5400000">
            <a:off x="7140946" y="2283170"/>
            <a:ext cx="785818" cy="2199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 name="10 Grup"/>
          <p:cNvGrpSpPr/>
          <p:nvPr/>
        </p:nvGrpSpPr>
        <p:grpSpPr>
          <a:xfrm>
            <a:off x="4143372" y="3500438"/>
            <a:ext cx="4286280" cy="1791598"/>
            <a:chOff x="4143372" y="3500438"/>
            <a:chExt cx="4286280" cy="1791598"/>
          </a:xfrm>
        </p:grpSpPr>
        <p:cxnSp>
          <p:nvCxnSpPr>
            <p:cNvPr id="9" name="8 Düz Ok Bağlayıcısı"/>
            <p:cNvCxnSpPr/>
            <p:nvPr/>
          </p:nvCxnSpPr>
          <p:spPr>
            <a:xfrm>
              <a:off x="4143372" y="3500438"/>
              <a:ext cx="1500198"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4357686" y="4214818"/>
              <a:ext cx="4071966" cy="1077218"/>
            </a:xfrm>
            <a:prstGeom prst="rect">
              <a:avLst/>
            </a:prstGeom>
            <a:noFill/>
          </p:spPr>
          <p:txBody>
            <a:bodyPr wrap="square" rtlCol="0">
              <a:spAutoFit/>
            </a:bodyPr>
            <a:lstStyle/>
            <a:p>
              <a:pPr algn="ctr"/>
              <a:r>
                <a:rPr lang="tr-TR" sz="1600" i="1" dirty="0"/>
                <a:t>Dikkat: Atama yapılmayan elemanlar nötr elemanla (0, \0,…) doldurulur. Örneğin, bu yöntemle sadece isim’e değer atasaydık, fiyat değeri eskiden 2.99 ise 0’lanacaktı.</a:t>
              </a:r>
            </a:p>
          </p:txBody>
        </p:sp>
      </p:grpSp>
      <p:pic>
        <p:nvPicPr>
          <p:cNvPr id="12" name="11 Resim" descr="bilgisayar.jpg"/>
          <p:cNvPicPr>
            <a:picLocks noChangeAspect="1"/>
          </p:cNvPicPr>
          <p:nvPr/>
        </p:nvPicPr>
        <p:blipFill>
          <a:blip r:embed="rId3"/>
          <a:stretch>
            <a:fillRect/>
          </a:stretch>
        </p:blipFill>
        <p:spPr>
          <a:xfrm>
            <a:off x="571472" y="4786322"/>
            <a:ext cx="1188720" cy="1219200"/>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12" name="11 Sola Bükülü Ok"/>
          <p:cNvSpPr/>
          <p:nvPr/>
        </p:nvSpPr>
        <p:spPr>
          <a:xfrm rot="20349559">
            <a:off x="4464867" y="3427396"/>
            <a:ext cx="1428760" cy="1266877"/>
          </a:xfrm>
          <a:prstGeom prst="curved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 name="1 Başlık"/>
          <p:cNvSpPr>
            <a:spLocks noGrp="1"/>
          </p:cNvSpPr>
          <p:nvPr>
            <p:ph type="title"/>
          </p:nvPr>
        </p:nvSpPr>
        <p:spPr/>
        <p:txBody>
          <a:bodyPr/>
          <a:lstStyle/>
          <a:p>
            <a:r>
              <a:rPr lang="tr-TR" dirty="0"/>
              <a:t>Yapılara değer atamak</a:t>
            </a:r>
          </a:p>
        </p:txBody>
      </p:sp>
      <p:sp>
        <p:nvSpPr>
          <p:cNvPr id="3" name="2 İçerik Yer Tutucusu"/>
          <p:cNvSpPr>
            <a:spLocks noGrp="1"/>
          </p:cNvSpPr>
          <p:nvPr>
            <p:ph sz="quarter" idx="1"/>
          </p:nvPr>
        </p:nvSpPr>
        <p:spPr>
          <a:xfrm>
            <a:off x="457200" y="1219200"/>
            <a:ext cx="5972188" cy="5067320"/>
          </a:xfrm>
        </p:spPr>
        <p:txBody>
          <a:bodyPr>
            <a:normAutofit/>
          </a:bodyPr>
          <a:lstStyle/>
          <a:p>
            <a:pPr>
              <a:buNone/>
            </a:pPr>
            <a:r>
              <a:rPr lang="tr-TR" sz="2400" dirty="0" err="1"/>
              <a:t>product</a:t>
            </a:r>
            <a:r>
              <a:rPr lang="tr-TR" sz="2400" dirty="0"/>
              <a:t> urun;</a:t>
            </a:r>
          </a:p>
          <a:p>
            <a:pPr lvl="1"/>
            <a:r>
              <a:rPr lang="tr-TR" sz="2100" dirty="0" err="1"/>
              <a:t>product</a:t>
            </a:r>
            <a:r>
              <a:rPr lang="tr-TR" sz="2100" dirty="0"/>
              <a:t> türünden tanımladığımız </a:t>
            </a:r>
            <a:br>
              <a:rPr lang="tr-TR" sz="2100" dirty="0"/>
            </a:br>
            <a:r>
              <a:rPr lang="tr-TR" sz="2100" dirty="0"/>
              <a:t>yapının içini nasıl doldurabiliriz?</a:t>
            </a:r>
          </a:p>
          <a:p>
            <a:pPr lvl="1">
              <a:buNone/>
            </a:pPr>
            <a:endParaRPr lang="tr-TR" sz="2100" dirty="0"/>
          </a:p>
          <a:p>
            <a:pPr lvl="1">
              <a:buNone/>
            </a:pPr>
            <a:r>
              <a:rPr lang="tr-TR" sz="2000" dirty="0"/>
              <a:t>Daha başka bir yöntem:</a:t>
            </a:r>
          </a:p>
          <a:p>
            <a:pPr marL="788670" lvl="1" indent="-514350">
              <a:buNone/>
            </a:pPr>
            <a:r>
              <a:rPr lang="tr-TR" sz="2000" dirty="0">
                <a:solidFill>
                  <a:schemeClr val="tx1"/>
                </a:solidFill>
              </a:rPr>
              <a:t>Fonksiyon yazıp, her defasında </a:t>
            </a:r>
            <a:r>
              <a:rPr lang="tr-TR" sz="2000" dirty="0" err="1">
                <a:solidFill>
                  <a:schemeClr val="tx1"/>
                </a:solidFill>
              </a:rPr>
              <a:t>main’den</a:t>
            </a:r>
            <a:r>
              <a:rPr lang="tr-TR" sz="2000" dirty="0">
                <a:solidFill>
                  <a:schemeClr val="tx1"/>
                </a:solidFill>
              </a:rPr>
              <a:t> çağırarak</a:t>
            </a:r>
          </a:p>
          <a:p>
            <a:pPr marL="788670" lvl="1" indent="-514350"/>
            <a:r>
              <a:rPr lang="tr-TR" sz="1800" dirty="0">
                <a:solidFill>
                  <a:schemeClr val="tx1"/>
                </a:solidFill>
              </a:rPr>
              <a:t>doldur (&amp;x, “Elma”, 2.99);</a:t>
            </a:r>
          </a:p>
        </p:txBody>
      </p:sp>
      <p:sp>
        <p:nvSpPr>
          <p:cNvPr id="4" name="3 Yuvarlatılmış Dikdörtgen"/>
          <p:cNvSpPr/>
          <p:nvPr/>
        </p:nvSpPr>
        <p:spPr>
          <a:xfrm>
            <a:off x="5786446" y="642918"/>
            <a:ext cx="2857520" cy="19288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err="1"/>
              <a:t>typedef</a:t>
            </a:r>
            <a:r>
              <a:rPr lang="en-US" dirty="0"/>
              <a:t> </a:t>
            </a:r>
            <a:r>
              <a:rPr lang="en-US" dirty="0" err="1"/>
              <a:t>struct</a:t>
            </a:r>
            <a:endParaRPr lang="en-US" dirty="0"/>
          </a:p>
          <a:p>
            <a:r>
              <a:rPr lang="en-US" dirty="0"/>
              <a:t>{</a:t>
            </a:r>
          </a:p>
          <a:p>
            <a:r>
              <a:rPr lang="en-US" dirty="0"/>
              <a:t>	char </a:t>
            </a:r>
            <a:r>
              <a:rPr lang="en-US" dirty="0" err="1"/>
              <a:t>isim</a:t>
            </a:r>
            <a:r>
              <a:rPr lang="tr-TR" dirty="0"/>
              <a:t>[100]</a:t>
            </a:r>
            <a:r>
              <a:rPr lang="en-US" dirty="0"/>
              <a:t>;</a:t>
            </a:r>
          </a:p>
          <a:p>
            <a:r>
              <a:rPr lang="en-US" dirty="0"/>
              <a:t>	double </a:t>
            </a:r>
            <a:r>
              <a:rPr lang="en-US" dirty="0" err="1"/>
              <a:t>fiyat</a:t>
            </a:r>
            <a:r>
              <a:rPr lang="en-US" dirty="0"/>
              <a:t>;</a:t>
            </a:r>
          </a:p>
          <a:p>
            <a:r>
              <a:rPr lang="en-US" dirty="0"/>
              <a:t>}product;</a:t>
            </a:r>
            <a:endParaRPr lang="tr-TR" dirty="0"/>
          </a:p>
        </p:txBody>
      </p:sp>
      <p:cxnSp>
        <p:nvCxnSpPr>
          <p:cNvPr id="6" name="5 Düz Ok Bağlayıcısı"/>
          <p:cNvCxnSpPr/>
          <p:nvPr/>
        </p:nvCxnSpPr>
        <p:spPr>
          <a:xfrm rot="16200000" flipH="1">
            <a:off x="6500826" y="2428868"/>
            <a:ext cx="571504"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6286512" y="2786058"/>
            <a:ext cx="2274725" cy="646331"/>
          </a:xfrm>
          <a:prstGeom prst="rect">
            <a:avLst/>
          </a:prstGeom>
          <a:noFill/>
        </p:spPr>
        <p:txBody>
          <a:bodyPr wrap="none" rtlCol="0">
            <a:spAutoFit/>
          </a:bodyPr>
          <a:lstStyle/>
          <a:p>
            <a:r>
              <a:rPr lang="tr-TR" dirty="0"/>
              <a:t>TOBB ETÜ:</a:t>
            </a:r>
          </a:p>
          <a:p>
            <a:r>
              <a:rPr lang="tr-TR" dirty="0"/>
              <a:t>%30 İngilizce eğitim </a:t>
            </a:r>
            <a:r>
              <a:rPr lang="tr-TR" dirty="0">
                <a:sym typeface="Wingdings" pitchFamily="2" charset="2"/>
              </a:rPr>
              <a:t></a:t>
            </a:r>
            <a:endParaRPr lang="tr-TR" dirty="0"/>
          </a:p>
        </p:txBody>
      </p:sp>
      <p:cxnSp>
        <p:nvCxnSpPr>
          <p:cNvPr id="16" name="15 Düz Ok Bağlayıcısı"/>
          <p:cNvCxnSpPr/>
          <p:nvPr/>
        </p:nvCxnSpPr>
        <p:spPr>
          <a:xfrm rot="5400000">
            <a:off x="6679421" y="2178835"/>
            <a:ext cx="114300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Düz Ok Bağlayıcısı"/>
          <p:cNvCxnSpPr>
            <a:endCxn id="7" idx="0"/>
          </p:cNvCxnSpPr>
          <p:nvPr/>
        </p:nvCxnSpPr>
        <p:spPr>
          <a:xfrm rot="5400000">
            <a:off x="7140946" y="2283170"/>
            <a:ext cx="785818" cy="2199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Dikdörtgen"/>
          <p:cNvSpPr/>
          <p:nvPr/>
        </p:nvSpPr>
        <p:spPr>
          <a:xfrm>
            <a:off x="1000100" y="4714884"/>
            <a:ext cx="5643570" cy="147732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tr-TR" dirty="0" err="1"/>
              <a:t>void</a:t>
            </a:r>
            <a:r>
              <a:rPr lang="tr-TR" dirty="0"/>
              <a:t> doldur (</a:t>
            </a:r>
            <a:r>
              <a:rPr lang="tr-TR" dirty="0" err="1"/>
              <a:t>product</a:t>
            </a:r>
            <a:r>
              <a:rPr lang="tr-TR" dirty="0"/>
              <a:t>* x_</a:t>
            </a:r>
            <a:r>
              <a:rPr lang="tr-TR" dirty="0" err="1"/>
              <a:t>ptr</a:t>
            </a:r>
            <a:r>
              <a:rPr lang="tr-TR" dirty="0"/>
              <a:t>, </a:t>
            </a:r>
            <a:r>
              <a:rPr lang="tr-TR" dirty="0" err="1"/>
              <a:t>char</a:t>
            </a:r>
            <a:r>
              <a:rPr lang="tr-TR" dirty="0"/>
              <a:t> dizgi[], </a:t>
            </a:r>
            <a:r>
              <a:rPr lang="tr-TR" dirty="0" err="1"/>
              <a:t>double</a:t>
            </a:r>
            <a:r>
              <a:rPr lang="tr-TR" dirty="0"/>
              <a:t> fiyat)</a:t>
            </a:r>
          </a:p>
          <a:p>
            <a:r>
              <a:rPr lang="tr-TR" dirty="0"/>
              <a:t>{</a:t>
            </a:r>
          </a:p>
          <a:p>
            <a:r>
              <a:rPr lang="tr-TR" dirty="0"/>
              <a:t>	</a:t>
            </a:r>
            <a:r>
              <a:rPr lang="tr-TR" dirty="0" err="1"/>
              <a:t>strcpy</a:t>
            </a:r>
            <a:r>
              <a:rPr lang="tr-TR" dirty="0"/>
              <a:t>(x_</a:t>
            </a:r>
            <a:r>
              <a:rPr lang="tr-TR" dirty="0" err="1"/>
              <a:t>ptr</a:t>
            </a:r>
            <a:r>
              <a:rPr lang="tr-TR" dirty="0"/>
              <a:t>-&gt;isim, dizgi);</a:t>
            </a:r>
          </a:p>
          <a:p>
            <a:r>
              <a:rPr lang="tr-TR" dirty="0"/>
              <a:t>	x_</a:t>
            </a:r>
            <a:r>
              <a:rPr lang="tr-TR" dirty="0" err="1"/>
              <a:t>ptr</a:t>
            </a:r>
            <a:r>
              <a:rPr lang="tr-TR" dirty="0"/>
              <a:t>-&gt;fiyat = fiyat;	</a:t>
            </a:r>
          </a:p>
          <a:p>
            <a:r>
              <a:rPr lang="tr-TR" dirty="0"/>
              <a:t>}</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childTnLst>
                          </p:cTn>
                        </p:par>
                        <p:par>
                          <p:cTn id="11" fill="hold">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ox(in)">
                                      <p:cBhvr>
                                        <p:cTn id="14" dur="500"/>
                                        <p:tgtEl>
                                          <p:spTgt spid="12"/>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Yapılara değer atamak</a:t>
            </a:r>
          </a:p>
        </p:txBody>
      </p:sp>
      <p:sp>
        <p:nvSpPr>
          <p:cNvPr id="3" name="2 İçerik Yer Tutucusu"/>
          <p:cNvSpPr>
            <a:spLocks noGrp="1"/>
          </p:cNvSpPr>
          <p:nvPr>
            <p:ph sz="quarter" idx="1"/>
          </p:nvPr>
        </p:nvSpPr>
        <p:spPr>
          <a:xfrm>
            <a:off x="457200" y="1219200"/>
            <a:ext cx="8186766" cy="5067320"/>
          </a:xfrm>
        </p:spPr>
        <p:txBody>
          <a:bodyPr>
            <a:normAutofit/>
          </a:bodyPr>
          <a:lstStyle/>
          <a:p>
            <a:pPr>
              <a:buNone/>
            </a:pPr>
            <a:r>
              <a:rPr lang="tr-TR" sz="2400" dirty="0" err="1"/>
              <a:t>product</a:t>
            </a:r>
            <a:r>
              <a:rPr lang="tr-TR" sz="2400" dirty="0"/>
              <a:t> urun;</a:t>
            </a:r>
          </a:p>
          <a:p>
            <a:pPr lvl="1"/>
            <a:r>
              <a:rPr lang="tr-TR" sz="2100" dirty="0" err="1"/>
              <a:t>product</a:t>
            </a:r>
            <a:r>
              <a:rPr lang="tr-TR" sz="2100" dirty="0"/>
              <a:t> türünden tanımladığımız </a:t>
            </a:r>
            <a:br>
              <a:rPr lang="tr-TR" sz="2100" dirty="0"/>
            </a:br>
            <a:r>
              <a:rPr lang="tr-TR" sz="2100" dirty="0"/>
              <a:t>yapının içini nasıl doldurabiliriz?</a:t>
            </a:r>
          </a:p>
          <a:p>
            <a:pPr lvl="1"/>
            <a:endParaRPr lang="tr-TR" sz="2100" dirty="0"/>
          </a:p>
          <a:p>
            <a:pPr lvl="1">
              <a:buNone/>
            </a:pPr>
            <a:endParaRPr lang="tr-TR" sz="2100" dirty="0"/>
          </a:p>
          <a:p>
            <a:pPr lvl="1">
              <a:buNone/>
            </a:pPr>
            <a:endParaRPr lang="tr-TR" sz="2100" dirty="0"/>
          </a:p>
          <a:p>
            <a:pPr lvl="1">
              <a:buNone/>
            </a:pPr>
            <a:r>
              <a:rPr lang="tr-TR" sz="2400" dirty="0"/>
              <a:t>Tanım aşamasında uygulanabilecek yöntem:</a:t>
            </a:r>
          </a:p>
          <a:p>
            <a:pPr marL="788670" lvl="1" indent="-514350"/>
            <a:r>
              <a:rPr lang="tr-TR" sz="2000" dirty="0">
                <a:solidFill>
                  <a:schemeClr val="tx1"/>
                </a:solidFill>
              </a:rPr>
              <a:t>Bu durumda, yukarıdaki </a:t>
            </a:r>
            <a:r>
              <a:rPr lang="tr-TR" sz="2000" dirty="0" err="1">
                <a:solidFill>
                  <a:schemeClr val="tx1"/>
                </a:solidFill>
              </a:rPr>
              <a:t>product</a:t>
            </a:r>
            <a:r>
              <a:rPr lang="tr-TR" sz="2000" dirty="0">
                <a:solidFill>
                  <a:schemeClr val="tx1"/>
                </a:solidFill>
              </a:rPr>
              <a:t> urun; ifadesi olmamalı.</a:t>
            </a:r>
          </a:p>
          <a:p>
            <a:pPr marL="788670" lvl="1" indent="-514350"/>
            <a:r>
              <a:rPr lang="tr-TR" sz="2000" dirty="0" err="1"/>
              <a:t>product</a:t>
            </a:r>
            <a:r>
              <a:rPr lang="tr-TR" sz="2000" dirty="0"/>
              <a:t>  urun = {"Elma", 2.99}; </a:t>
            </a:r>
            <a:r>
              <a:rPr lang="tr-TR" sz="1600" i="1" dirty="0"/>
              <a:t>//Tanım aşamasında!</a:t>
            </a:r>
          </a:p>
          <a:p>
            <a:pPr marL="788670" lvl="1" indent="-514350"/>
            <a:endParaRPr lang="tr-TR" sz="2000" dirty="0">
              <a:solidFill>
                <a:schemeClr val="tx1"/>
              </a:solidFill>
            </a:endParaRPr>
          </a:p>
          <a:p>
            <a:pPr marL="788670" lvl="1" indent="-514350"/>
            <a:endParaRPr lang="tr-TR" sz="2000" dirty="0">
              <a:solidFill>
                <a:schemeClr val="tx1"/>
              </a:solidFill>
            </a:endParaRPr>
          </a:p>
          <a:p>
            <a:pPr lvl="1">
              <a:buNone/>
            </a:pPr>
            <a:endParaRPr lang="tr-TR" sz="2100" dirty="0"/>
          </a:p>
          <a:p>
            <a:pPr lvl="1">
              <a:buNone/>
            </a:pPr>
            <a:endParaRPr lang="tr-TR" sz="2100" dirty="0"/>
          </a:p>
        </p:txBody>
      </p:sp>
      <p:sp>
        <p:nvSpPr>
          <p:cNvPr id="4" name="3 Yuvarlatılmış Dikdörtgen"/>
          <p:cNvSpPr/>
          <p:nvPr/>
        </p:nvSpPr>
        <p:spPr>
          <a:xfrm>
            <a:off x="5786446" y="642918"/>
            <a:ext cx="2857520" cy="19288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err="1"/>
              <a:t>typedef</a:t>
            </a:r>
            <a:r>
              <a:rPr lang="en-US" dirty="0"/>
              <a:t> </a:t>
            </a:r>
            <a:r>
              <a:rPr lang="en-US" dirty="0" err="1"/>
              <a:t>struct</a:t>
            </a:r>
            <a:endParaRPr lang="en-US" dirty="0"/>
          </a:p>
          <a:p>
            <a:r>
              <a:rPr lang="en-US" dirty="0"/>
              <a:t>{</a:t>
            </a:r>
          </a:p>
          <a:p>
            <a:r>
              <a:rPr lang="en-US" dirty="0"/>
              <a:t>	char </a:t>
            </a:r>
            <a:r>
              <a:rPr lang="en-US" dirty="0" err="1"/>
              <a:t>isim</a:t>
            </a:r>
            <a:r>
              <a:rPr lang="tr-TR" dirty="0"/>
              <a:t>[100]</a:t>
            </a:r>
            <a:r>
              <a:rPr lang="en-US" dirty="0"/>
              <a:t>;</a:t>
            </a:r>
          </a:p>
          <a:p>
            <a:r>
              <a:rPr lang="en-US" dirty="0"/>
              <a:t>	double </a:t>
            </a:r>
            <a:r>
              <a:rPr lang="en-US" dirty="0" err="1"/>
              <a:t>fiyat</a:t>
            </a:r>
            <a:r>
              <a:rPr lang="en-US" dirty="0"/>
              <a:t>;</a:t>
            </a:r>
          </a:p>
          <a:p>
            <a:r>
              <a:rPr lang="en-US" dirty="0"/>
              <a:t>}product;</a:t>
            </a:r>
            <a:endParaRPr lang="tr-TR" dirty="0"/>
          </a:p>
        </p:txBody>
      </p:sp>
      <p:cxnSp>
        <p:nvCxnSpPr>
          <p:cNvPr id="6" name="5 Düz Ok Bağlayıcısı"/>
          <p:cNvCxnSpPr/>
          <p:nvPr/>
        </p:nvCxnSpPr>
        <p:spPr>
          <a:xfrm rot="16200000" flipH="1">
            <a:off x="6500826" y="2428868"/>
            <a:ext cx="571504"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6286512" y="2786058"/>
            <a:ext cx="2274725" cy="646331"/>
          </a:xfrm>
          <a:prstGeom prst="rect">
            <a:avLst/>
          </a:prstGeom>
          <a:noFill/>
        </p:spPr>
        <p:txBody>
          <a:bodyPr wrap="none" rtlCol="0">
            <a:spAutoFit/>
          </a:bodyPr>
          <a:lstStyle/>
          <a:p>
            <a:r>
              <a:rPr lang="tr-TR" dirty="0"/>
              <a:t>TOBB ETÜ:</a:t>
            </a:r>
          </a:p>
          <a:p>
            <a:r>
              <a:rPr lang="tr-TR" dirty="0"/>
              <a:t>%30 İngilizce eğitim </a:t>
            </a:r>
            <a:r>
              <a:rPr lang="tr-TR" dirty="0">
                <a:sym typeface="Wingdings" pitchFamily="2" charset="2"/>
              </a:rPr>
              <a:t></a:t>
            </a:r>
            <a:endParaRPr lang="tr-TR" dirty="0"/>
          </a:p>
        </p:txBody>
      </p:sp>
      <p:cxnSp>
        <p:nvCxnSpPr>
          <p:cNvPr id="16" name="15 Düz Ok Bağlayıcısı"/>
          <p:cNvCxnSpPr/>
          <p:nvPr/>
        </p:nvCxnSpPr>
        <p:spPr>
          <a:xfrm rot="5400000">
            <a:off x="6679421" y="2178835"/>
            <a:ext cx="114300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Düz Ok Bağlayıcısı"/>
          <p:cNvCxnSpPr>
            <a:endCxn id="7" idx="0"/>
          </p:cNvCxnSpPr>
          <p:nvPr/>
        </p:nvCxnSpPr>
        <p:spPr>
          <a:xfrm rot="5400000">
            <a:off x="7140946" y="2283170"/>
            <a:ext cx="785818" cy="2199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 name="12 Grup"/>
          <p:cNvGrpSpPr/>
          <p:nvPr/>
        </p:nvGrpSpPr>
        <p:grpSpPr>
          <a:xfrm>
            <a:off x="3857620" y="4572008"/>
            <a:ext cx="4286280" cy="1545377"/>
            <a:chOff x="4143372" y="3500438"/>
            <a:chExt cx="4286280" cy="1545377"/>
          </a:xfrm>
        </p:grpSpPr>
        <p:cxnSp>
          <p:nvCxnSpPr>
            <p:cNvPr id="14" name="13 Düz Ok Bağlayıcısı"/>
            <p:cNvCxnSpPr/>
            <p:nvPr/>
          </p:nvCxnSpPr>
          <p:spPr>
            <a:xfrm>
              <a:off x="4143372" y="3500438"/>
              <a:ext cx="1500198"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Metin kutusu"/>
            <p:cNvSpPr txBox="1"/>
            <p:nvPr/>
          </p:nvSpPr>
          <p:spPr>
            <a:xfrm>
              <a:off x="4357686" y="4214818"/>
              <a:ext cx="4071966" cy="830997"/>
            </a:xfrm>
            <a:prstGeom prst="rect">
              <a:avLst/>
            </a:prstGeom>
            <a:noFill/>
          </p:spPr>
          <p:txBody>
            <a:bodyPr wrap="square" rtlCol="0">
              <a:spAutoFit/>
            </a:bodyPr>
            <a:lstStyle/>
            <a:p>
              <a:pPr algn="ctr"/>
              <a:r>
                <a:rPr lang="tr-TR" sz="1600" i="1" dirty="0"/>
                <a:t>Dikkat: Yapının tanımındaki değişken sıralaması ile aynı sırada olmalıdır. </a:t>
              </a:r>
              <a:br>
                <a:rPr lang="tr-TR" sz="1600" i="1" dirty="0"/>
              </a:br>
              <a:r>
                <a:rPr lang="tr-TR" sz="1600" i="1" dirty="0"/>
                <a:t>Boş bırakıp pas geçmek vs. yoktur.</a:t>
              </a:r>
            </a:p>
          </p:txBody>
        </p:sp>
      </p:gr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3">
                                            <p:txEl>
                                              <p:pRg st="6" end="6"/>
                                            </p:txEl>
                                          </p:spTgt>
                                        </p:tgtEl>
                                        <p:attrNameLst>
                                          <p:attrName>style.visibility</p:attrName>
                                        </p:attrNameLst>
                                      </p:cBhvr>
                                      <p:to>
                                        <p:strVal val="visible"/>
                                      </p:to>
                                    </p:set>
                                    <p:set>
                                      <p:cBhvr>
                                        <p:cTn id="7" dur="455" fill="hold">
                                          <p:stCondLst>
                                            <p:cond delay="0"/>
                                          </p:stCondLst>
                                        </p:cTn>
                                        <p:tgtEl>
                                          <p:spTgt spid="3">
                                            <p:txEl>
                                              <p:pRg st="6" end="6"/>
                                            </p:txEl>
                                          </p:spTgt>
                                        </p:tgtEl>
                                        <p:attrNameLst>
                                          <p:attrName>style.rotation</p:attrName>
                                        </p:attrNameLst>
                                      </p:cBhvr>
                                      <p:to>
                                        <p:strVal val="-45.0"/>
                                      </p:to>
                                    </p:set>
                                    <p:anim calcmode="lin" valueType="num">
                                      <p:cBhvr>
                                        <p:cTn id="8" dur="455" fill="hold">
                                          <p:stCondLst>
                                            <p:cond delay="455"/>
                                          </p:stCondLst>
                                        </p:cTn>
                                        <p:tgtEl>
                                          <p:spTgt spid="3">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6" end="6"/>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6" end="6"/>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3">
                                            <p:txEl>
                                              <p:pRg st="7" end="7"/>
                                            </p:txEl>
                                          </p:spTgt>
                                        </p:tgtEl>
                                        <p:attrNameLst>
                                          <p:attrName>style.visibility</p:attrName>
                                        </p:attrNameLst>
                                      </p:cBhvr>
                                      <p:to>
                                        <p:strVal val="visible"/>
                                      </p:to>
                                    </p:set>
                                    <p:set>
                                      <p:cBhvr>
                                        <p:cTn id="16" dur="455" fill="hold">
                                          <p:stCondLst>
                                            <p:cond delay="0"/>
                                          </p:stCondLst>
                                        </p:cTn>
                                        <p:tgtEl>
                                          <p:spTgt spid="3">
                                            <p:txEl>
                                              <p:pRg st="7" end="7"/>
                                            </p:txEl>
                                          </p:spTgt>
                                        </p:tgtEl>
                                        <p:attrNameLst>
                                          <p:attrName>style.rotation</p:attrName>
                                        </p:attrNameLst>
                                      </p:cBhvr>
                                      <p:to>
                                        <p:strVal val="-45.0"/>
                                      </p:to>
                                    </p:set>
                                    <p:anim calcmode="lin" valueType="num">
                                      <p:cBhvr>
                                        <p:cTn id="17" dur="455" fill="hold">
                                          <p:stCondLst>
                                            <p:cond delay="455"/>
                                          </p:stCondLst>
                                        </p:cTn>
                                        <p:tgtEl>
                                          <p:spTgt spid="3">
                                            <p:txEl>
                                              <p:pRg st="7" end="7"/>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7" end="7"/>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7" end="7"/>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7" end="7"/>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Yapıların belleğe yerleşimi ve </a:t>
            </a:r>
            <a:r>
              <a:rPr lang="tr-TR" dirty="0" err="1"/>
              <a:t>sizeof</a:t>
            </a:r>
            <a:endParaRPr lang="tr-TR" dirty="0"/>
          </a:p>
        </p:txBody>
      </p:sp>
      <p:sp>
        <p:nvSpPr>
          <p:cNvPr id="3" name="2 İçerik Yer Tutucusu"/>
          <p:cNvSpPr>
            <a:spLocks noGrp="1"/>
          </p:cNvSpPr>
          <p:nvPr>
            <p:ph sz="quarter" idx="1"/>
          </p:nvPr>
        </p:nvSpPr>
        <p:spPr/>
        <p:txBody>
          <a:bodyPr/>
          <a:lstStyle/>
          <a:p>
            <a:r>
              <a:rPr lang="tr-TR" dirty="0" err="1"/>
              <a:t>sizeof</a:t>
            </a:r>
            <a:r>
              <a:rPr lang="tr-TR" dirty="0"/>
              <a:t>(</a:t>
            </a:r>
            <a:r>
              <a:rPr lang="tr-TR" dirty="0" err="1"/>
              <a:t>yapi</a:t>
            </a:r>
            <a:r>
              <a:rPr lang="tr-TR" dirty="0"/>
              <a:t>_turu) bize </a:t>
            </a:r>
            <a:r>
              <a:rPr lang="tr-TR" dirty="0" err="1"/>
              <a:t>yapi</a:t>
            </a:r>
            <a:r>
              <a:rPr lang="tr-TR" dirty="0"/>
              <a:t>_</a:t>
            </a:r>
            <a:r>
              <a:rPr lang="tr-TR" dirty="0" err="1"/>
              <a:t>turu'nun</a:t>
            </a:r>
            <a:r>
              <a:rPr lang="tr-TR" dirty="0"/>
              <a:t> </a:t>
            </a:r>
            <a:r>
              <a:rPr lang="tr-TR" dirty="0" err="1"/>
              <a:t>RAM'de</a:t>
            </a:r>
            <a:r>
              <a:rPr lang="tr-TR" dirty="0"/>
              <a:t> kaç bayt tuttuğunu gösterir.</a:t>
            </a:r>
          </a:p>
          <a:p>
            <a:pPr>
              <a:buNone/>
            </a:pPr>
            <a:endParaRPr lang="tr-TR" dirty="0"/>
          </a:p>
          <a:p>
            <a:endParaRPr lang="tr-TR" dirty="0"/>
          </a:p>
        </p:txBody>
      </p:sp>
      <p:sp>
        <p:nvSpPr>
          <p:cNvPr id="4" name="3 Metin kutusu"/>
          <p:cNvSpPr txBox="1"/>
          <p:nvPr/>
        </p:nvSpPr>
        <p:spPr>
          <a:xfrm>
            <a:off x="785786" y="2143116"/>
            <a:ext cx="3857652"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1400" dirty="0"/>
              <a:t>#</a:t>
            </a:r>
            <a:r>
              <a:rPr lang="tr-TR" sz="1400" dirty="0" err="1"/>
              <a:t>include</a:t>
            </a:r>
            <a:r>
              <a:rPr lang="tr-TR" sz="1400" dirty="0"/>
              <a:t> &lt;</a:t>
            </a:r>
            <a:r>
              <a:rPr lang="tr-TR" sz="1400" dirty="0" err="1"/>
              <a:t>stdio</a:t>
            </a:r>
            <a:r>
              <a:rPr lang="tr-TR" sz="1400" dirty="0"/>
              <a:t>.h&gt;</a:t>
            </a:r>
          </a:p>
          <a:p>
            <a:r>
              <a:rPr lang="tr-TR" sz="1400" dirty="0" err="1"/>
              <a:t>typedef</a:t>
            </a:r>
            <a:r>
              <a:rPr lang="tr-TR" sz="1400" dirty="0"/>
              <a:t> </a:t>
            </a:r>
            <a:r>
              <a:rPr lang="tr-TR" sz="1400" dirty="0" err="1"/>
              <a:t>struct</a:t>
            </a:r>
            <a:endParaRPr lang="tr-TR" sz="1400" dirty="0"/>
          </a:p>
          <a:p>
            <a:r>
              <a:rPr lang="tr-TR" sz="1400" dirty="0"/>
              <a:t>{</a:t>
            </a:r>
          </a:p>
          <a:p>
            <a:r>
              <a:rPr lang="tr-TR" sz="1400" dirty="0"/>
              <a:t>	</a:t>
            </a:r>
            <a:r>
              <a:rPr lang="tr-TR" sz="1400" dirty="0" err="1"/>
              <a:t>char</a:t>
            </a:r>
            <a:r>
              <a:rPr lang="tr-TR" sz="1400" dirty="0"/>
              <a:t> a[3];</a:t>
            </a:r>
          </a:p>
          <a:p>
            <a:r>
              <a:rPr lang="tr-TR" sz="1400" dirty="0"/>
              <a:t>	</a:t>
            </a:r>
            <a:r>
              <a:rPr lang="tr-TR" sz="1400" dirty="0" err="1"/>
              <a:t>int</a:t>
            </a:r>
            <a:r>
              <a:rPr lang="tr-TR" sz="1400" dirty="0"/>
              <a:t> b;</a:t>
            </a:r>
          </a:p>
          <a:p>
            <a:r>
              <a:rPr lang="tr-TR" sz="1400" dirty="0"/>
              <a:t>	</a:t>
            </a:r>
            <a:r>
              <a:rPr lang="tr-TR" sz="1400" dirty="0" err="1"/>
              <a:t>char</a:t>
            </a:r>
            <a:r>
              <a:rPr lang="tr-TR" sz="1400" dirty="0"/>
              <a:t> c;</a:t>
            </a:r>
          </a:p>
          <a:p>
            <a:r>
              <a:rPr lang="tr-TR" sz="1400" dirty="0"/>
              <a:t>}</a:t>
            </a:r>
            <a:r>
              <a:rPr lang="tr-TR" sz="1400" dirty="0" err="1"/>
              <a:t>yapi</a:t>
            </a:r>
            <a:r>
              <a:rPr lang="tr-TR" sz="1400" dirty="0"/>
              <a:t>_turu;</a:t>
            </a:r>
          </a:p>
          <a:p>
            <a:r>
              <a:rPr lang="tr-TR" sz="1400" dirty="0" err="1"/>
              <a:t>int</a:t>
            </a:r>
            <a:r>
              <a:rPr lang="tr-TR" sz="1400" dirty="0"/>
              <a:t> </a:t>
            </a:r>
            <a:r>
              <a:rPr lang="tr-TR" sz="1400" dirty="0" err="1"/>
              <a:t>main</a:t>
            </a:r>
            <a:r>
              <a:rPr lang="tr-TR" sz="1400" dirty="0"/>
              <a:t>()</a:t>
            </a:r>
          </a:p>
          <a:p>
            <a:r>
              <a:rPr lang="tr-TR" sz="1400" dirty="0"/>
              <a:t>{</a:t>
            </a:r>
          </a:p>
          <a:p>
            <a:r>
              <a:rPr lang="tr-TR" sz="1400" dirty="0"/>
              <a:t>	</a:t>
            </a:r>
            <a:r>
              <a:rPr lang="tr-TR" sz="1400" dirty="0" err="1"/>
              <a:t>printf</a:t>
            </a:r>
            <a:r>
              <a:rPr lang="tr-TR" sz="1400" dirty="0"/>
              <a:t>("%d", (</a:t>
            </a:r>
            <a:r>
              <a:rPr lang="tr-TR" sz="1400" dirty="0" err="1"/>
              <a:t>int</a:t>
            </a:r>
            <a:r>
              <a:rPr lang="tr-TR" sz="1400" dirty="0"/>
              <a:t>)</a:t>
            </a:r>
            <a:r>
              <a:rPr lang="tr-TR" sz="1400" dirty="0" err="1"/>
              <a:t>sizeof</a:t>
            </a:r>
            <a:r>
              <a:rPr lang="tr-TR" sz="1400" dirty="0"/>
              <a:t>(</a:t>
            </a:r>
            <a:r>
              <a:rPr lang="tr-TR" sz="1400" dirty="0" err="1"/>
              <a:t>yapi</a:t>
            </a:r>
            <a:r>
              <a:rPr lang="tr-TR" sz="1400" dirty="0"/>
              <a:t>_turu) );</a:t>
            </a:r>
          </a:p>
          <a:p>
            <a:r>
              <a:rPr lang="tr-TR" sz="1400" dirty="0"/>
              <a:t>	</a:t>
            </a:r>
            <a:r>
              <a:rPr lang="tr-TR" sz="1400" dirty="0" err="1"/>
              <a:t>return</a:t>
            </a:r>
            <a:r>
              <a:rPr lang="tr-TR" sz="1400" dirty="0"/>
              <a:t> 0;</a:t>
            </a:r>
          </a:p>
          <a:p>
            <a:r>
              <a:rPr lang="tr-TR" sz="1400" dirty="0"/>
              <a:t>}</a:t>
            </a:r>
          </a:p>
        </p:txBody>
      </p:sp>
      <p:sp>
        <p:nvSpPr>
          <p:cNvPr id="5" name="4 Sağ Ok"/>
          <p:cNvSpPr/>
          <p:nvPr/>
        </p:nvSpPr>
        <p:spPr>
          <a:xfrm>
            <a:off x="4786314" y="2214554"/>
            <a:ext cx="928694" cy="928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p:cNvPicPr>
            <a:picLocks noChangeAspect="1" noChangeArrowheads="1"/>
          </p:cNvPicPr>
          <p:nvPr/>
        </p:nvPicPr>
        <p:blipFill>
          <a:blip r:embed="rId3"/>
          <a:srcRect/>
          <a:stretch>
            <a:fillRect/>
          </a:stretch>
        </p:blipFill>
        <p:spPr bwMode="auto">
          <a:xfrm>
            <a:off x="5929322" y="2071678"/>
            <a:ext cx="1266825" cy="1076325"/>
          </a:xfrm>
          <a:prstGeom prst="rect">
            <a:avLst/>
          </a:prstGeom>
          <a:noFill/>
          <a:ln w="9525">
            <a:noFill/>
            <a:miter lim="800000"/>
            <a:headEnd/>
            <a:tailEnd/>
          </a:ln>
          <a:effectLst/>
        </p:spPr>
      </p:pic>
      <p:sp>
        <p:nvSpPr>
          <p:cNvPr id="7" name="6 Metin kutusu"/>
          <p:cNvSpPr txBox="1"/>
          <p:nvPr/>
        </p:nvSpPr>
        <p:spPr>
          <a:xfrm>
            <a:off x="4857752" y="3286124"/>
            <a:ext cx="4000528" cy="1323439"/>
          </a:xfrm>
          <a:prstGeom prst="rect">
            <a:avLst/>
          </a:prstGeom>
          <a:noFill/>
        </p:spPr>
        <p:txBody>
          <a:bodyPr wrap="square" rtlCol="0">
            <a:spAutoFit/>
          </a:bodyPr>
          <a:lstStyle/>
          <a:p>
            <a:r>
              <a:rPr lang="tr-TR" sz="1600" dirty="0"/>
              <a:t>Normalde 8 dönmesini bekleriz. </a:t>
            </a:r>
          </a:p>
          <a:p>
            <a:r>
              <a:rPr lang="tr-TR" sz="1600" dirty="0"/>
              <a:t>Ama bellek açısından hizalama, yer tasarrufundan daha önceliklidir. Bu nedenle 4*2 </a:t>
            </a:r>
            <a:r>
              <a:rPr lang="tr-TR" sz="1600" dirty="0" err="1"/>
              <a:t>lik</a:t>
            </a:r>
            <a:r>
              <a:rPr lang="tr-TR" sz="1600" dirty="0"/>
              <a:t> bir paketleme değil 4*3lük bir paketleme yapılır.</a:t>
            </a:r>
          </a:p>
        </p:txBody>
      </p:sp>
      <p:graphicFrame>
        <p:nvGraphicFramePr>
          <p:cNvPr id="11" name="10 Tablo"/>
          <p:cNvGraphicFramePr>
            <a:graphicFrameLocks noGrp="1"/>
          </p:cNvGraphicFramePr>
          <p:nvPr/>
        </p:nvGraphicFramePr>
        <p:xfrm>
          <a:off x="5143504" y="4857760"/>
          <a:ext cx="3214712" cy="1500198"/>
        </p:xfrm>
        <a:graphic>
          <a:graphicData uri="http://schemas.openxmlformats.org/drawingml/2006/table">
            <a:tbl>
              <a:tblPr bandRow="1">
                <a:tableStyleId>{5C22544A-7EE6-4342-B048-85BDC9FD1C3A}</a:tableStyleId>
              </a:tblPr>
              <a:tblGrid>
                <a:gridCol w="803678">
                  <a:extLst>
                    <a:ext uri="{9D8B030D-6E8A-4147-A177-3AD203B41FA5}">
                      <a16:colId xmlns:a16="http://schemas.microsoft.com/office/drawing/2014/main" xmlns="" val="20000"/>
                    </a:ext>
                  </a:extLst>
                </a:gridCol>
                <a:gridCol w="1607356">
                  <a:extLst>
                    <a:ext uri="{9D8B030D-6E8A-4147-A177-3AD203B41FA5}">
                      <a16:colId xmlns:a16="http://schemas.microsoft.com/office/drawing/2014/main" xmlns="" val="20001"/>
                    </a:ext>
                  </a:extLst>
                </a:gridCol>
                <a:gridCol w="803678">
                  <a:extLst>
                    <a:ext uri="{9D8B030D-6E8A-4147-A177-3AD203B41FA5}">
                      <a16:colId xmlns:a16="http://schemas.microsoft.com/office/drawing/2014/main" xmlns="" val="20002"/>
                    </a:ext>
                  </a:extLst>
                </a:gridCol>
              </a:tblGrid>
              <a:tr h="500066">
                <a:tc gridSpan="2">
                  <a:txBody>
                    <a:bodyPr/>
                    <a:lstStyle/>
                    <a:p>
                      <a:r>
                        <a:rPr lang="tr-TR" dirty="0"/>
                        <a:t>a</a:t>
                      </a:r>
                      <a:r>
                        <a:rPr lang="tr-TR" baseline="0" dirty="0"/>
                        <a:t> DEĞİŞKENİ</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kumimoji="0" lang="tr-TR" kern="1200" baseline="0" dirty="0">
                          <a:solidFill>
                            <a:schemeClr val="dk1"/>
                          </a:solidFill>
                          <a:latin typeface="+mn-lt"/>
                          <a:ea typeface="+mn-ea"/>
                          <a:cs typeface="+mn-cs"/>
                        </a:rPr>
                        <a:t>BOŞ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500066">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a:solidFill>
                            <a:schemeClr val="bg1"/>
                          </a:solidFill>
                        </a:rPr>
                        <a:t>b DEĞİŞKENİ</a:t>
                      </a:r>
                      <a:endParaRPr lang="tr-TR"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xmlns="" val="10001"/>
                  </a:ext>
                </a:extLst>
              </a:tr>
              <a:tr h="500066">
                <a:tc>
                  <a:txBody>
                    <a:bodyPr/>
                    <a:lstStyle/>
                    <a:p>
                      <a:r>
                        <a:rPr lang="tr-TR" dirty="0"/>
                        <a:t>C</a:t>
                      </a:r>
                      <a:r>
                        <a:rPr lang="tr-TR" baseline="0" dirty="0"/>
                        <a:t> DEĞ</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gridSpan="2">
                  <a:txBody>
                    <a:bodyPr/>
                    <a:lstStyle/>
                    <a:p>
                      <a:pPr algn="ctr"/>
                      <a:r>
                        <a:rPr lang="tr-TR" dirty="0"/>
                        <a:t>BOŞ</a:t>
                      </a:r>
                      <a:r>
                        <a:rPr lang="tr-TR" baseline="0" dirty="0"/>
                        <a:t> BAYTLAR</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bl>
          </a:graphicData>
        </a:graphic>
      </p:graphicFrame>
      <p:cxnSp>
        <p:nvCxnSpPr>
          <p:cNvPr id="13" name="12 Düz Ok Bağlayıcısı"/>
          <p:cNvCxnSpPr/>
          <p:nvPr/>
        </p:nvCxnSpPr>
        <p:spPr>
          <a:xfrm>
            <a:off x="5072066" y="6572272"/>
            <a:ext cx="321471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4" name="13 Metin kutusu"/>
          <p:cNvSpPr txBox="1"/>
          <p:nvPr/>
        </p:nvSpPr>
        <p:spPr>
          <a:xfrm>
            <a:off x="6643702" y="6488668"/>
            <a:ext cx="301686" cy="369332"/>
          </a:xfrm>
          <a:prstGeom prst="rect">
            <a:avLst/>
          </a:prstGeom>
          <a:noFill/>
        </p:spPr>
        <p:txBody>
          <a:bodyPr wrap="none" rtlCol="0">
            <a:spAutoFit/>
          </a:bodyPr>
          <a:lstStyle/>
          <a:p>
            <a:r>
              <a:rPr lang="tr-TR" dirty="0"/>
              <a:t>4</a:t>
            </a:r>
          </a:p>
        </p:txBody>
      </p:sp>
      <p:cxnSp>
        <p:nvCxnSpPr>
          <p:cNvPr id="15" name="14 Düz Ok Bağlayıcısı"/>
          <p:cNvCxnSpPr/>
          <p:nvPr/>
        </p:nvCxnSpPr>
        <p:spPr>
          <a:xfrm rot="5400000">
            <a:off x="7822429" y="5679297"/>
            <a:ext cx="1500198"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8" name="17 Metin kutusu"/>
          <p:cNvSpPr txBox="1"/>
          <p:nvPr/>
        </p:nvSpPr>
        <p:spPr>
          <a:xfrm>
            <a:off x="8572528" y="5500702"/>
            <a:ext cx="301686" cy="369332"/>
          </a:xfrm>
          <a:prstGeom prst="rect">
            <a:avLst/>
          </a:prstGeom>
          <a:noFill/>
        </p:spPr>
        <p:txBody>
          <a:bodyPr wrap="none" rtlCol="0">
            <a:spAutoFit/>
          </a:bodyPr>
          <a:lstStyle/>
          <a:p>
            <a:r>
              <a:rPr lang="tr-TR" dirty="0"/>
              <a:t>3</a:t>
            </a:r>
          </a:p>
        </p:txBody>
      </p:sp>
      <p:sp>
        <p:nvSpPr>
          <p:cNvPr id="19" name="18 Metin kutusu"/>
          <p:cNvSpPr txBox="1"/>
          <p:nvPr/>
        </p:nvSpPr>
        <p:spPr>
          <a:xfrm>
            <a:off x="714348" y="5072074"/>
            <a:ext cx="3929090" cy="1077218"/>
          </a:xfrm>
          <a:prstGeom prst="rect">
            <a:avLst/>
          </a:prstGeom>
          <a:noFill/>
        </p:spPr>
        <p:txBody>
          <a:bodyPr wrap="square" rtlCol="0">
            <a:spAutoFit/>
          </a:bodyPr>
          <a:lstStyle/>
          <a:p>
            <a:r>
              <a:rPr lang="tr-TR" sz="1600" dirty="0"/>
              <a:t>Paketleme nedeniyle </a:t>
            </a:r>
            <a:r>
              <a:rPr lang="tr-TR" sz="1600" dirty="0" err="1"/>
              <a:t>RAMde</a:t>
            </a:r>
            <a:r>
              <a:rPr lang="tr-TR" sz="1600" dirty="0"/>
              <a:t> kullanılmayan boş alanlar oluşsa da veriyi dağınık yerleştirmekten iyi olarak düşünülmüştür. Detayları </a:t>
            </a:r>
            <a:r>
              <a:rPr lang="tr-TR" sz="1600" dirty="0">
                <a:hlinkClick r:id="rId4"/>
              </a:rPr>
              <a:t>şuradan </a:t>
            </a:r>
            <a:r>
              <a:rPr lang="tr-TR" sz="1600" dirty="0"/>
              <a:t>inceleyiniz.</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CDCD"/>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Alıştırma</a:t>
            </a:r>
          </a:p>
        </p:txBody>
      </p:sp>
      <p:sp>
        <p:nvSpPr>
          <p:cNvPr id="3" name="2 İçerik Yer Tutucusu"/>
          <p:cNvSpPr>
            <a:spLocks noGrp="1"/>
          </p:cNvSpPr>
          <p:nvPr>
            <p:ph sz="quarter" idx="1"/>
          </p:nvPr>
        </p:nvSpPr>
        <p:spPr>
          <a:xfrm>
            <a:off x="457200" y="1219200"/>
            <a:ext cx="8229600" cy="2824766"/>
          </a:xfrm>
        </p:spPr>
        <p:txBody>
          <a:bodyPr>
            <a:normAutofit/>
          </a:bodyPr>
          <a:lstStyle/>
          <a:p>
            <a:r>
              <a:rPr lang="tr-TR" dirty="0"/>
              <a:t>Manavdaki ürünlerden kullanıcı alsın ve sepetine eklesin.</a:t>
            </a:r>
          </a:p>
          <a:p>
            <a:r>
              <a:rPr lang="tr-TR" dirty="0"/>
              <a:t>En son kullanıcıya, aldığı ürünlerin toplam fiyatı söylensin. </a:t>
            </a:r>
          </a:p>
        </p:txBody>
      </p:sp>
      <p:pic>
        <p:nvPicPr>
          <p:cNvPr id="1026" name="Picture 2" descr="https://habercininyeri.files.wordpress.com/2011/07/ozel-manav.jpg"/>
          <p:cNvPicPr>
            <a:picLocks noChangeAspect="1" noChangeArrowheads="1"/>
          </p:cNvPicPr>
          <p:nvPr/>
        </p:nvPicPr>
        <p:blipFill>
          <a:blip r:embed="rId3"/>
          <a:srcRect/>
          <a:stretch>
            <a:fillRect/>
          </a:stretch>
        </p:blipFill>
        <p:spPr bwMode="auto">
          <a:xfrm>
            <a:off x="2306349" y="4043966"/>
            <a:ext cx="3798239" cy="2524259"/>
          </a:xfrm>
          <a:prstGeom prst="rect">
            <a:avLst/>
          </a:prstGeom>
          <a:ln>
            <a:noFill/>
          </a:ln>
          <a:effectLst>
            <a:softEdge rad="112500"/>
          </a:effectLst>
        </p:spPr>
      </p:pic>
      <p:sp>
        <p:nvSpPr>
          <p:cNvPr id="7" name="6 Köşeleri Yuvarlanmış Dikdörtgen Belirtme Çizgisi"/>
          <p:cNvSpPr/>
          <p:nvPr/>
        </p:nvSpPr>
        <p:spPr>
          <a:xfrm>
            <a:off x="5847010" y="5214950"/>
            <a:ext cx="2614410" cy="1035301"/>
          </a:xfrm>
          <a:prstGeom prst="wedgeRoundRectCallout">
            <a:avLst>
              <a:gd name="adj1" fmla="val -83164"/>
              <a:gd name="adj2" fmla="val -8918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a:t>Her zaman elimdeki ürünleri bir .c dosyasına okutmak istemişimdir. İşte o büyük an geldi.</a:t>
            </a:r>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8" name="7 Resim" descr="images.jpg"/>
          <p:cNvPicPr>
            <a:picLocks noChangeAspect="1"/>
          </p:cNvPicPr>
          <p:nvPr/>
        </p:nvPicPr>
        <p:blipFill>
          <a:blip r:embed="rId2">
            <a:clrChange>
              <a:clrFrom>
                <a:srgbClr val="FFFFFF"/>
              </a:clrFrom>
              <a:clrTo>
                <a:srgbClr val="FFFFFF">
                  <a:alpha val="0"/>
                </a:srgbClr>
              </a:clrTo>
            </a:clrChange>
          </a:blip>
          <a:srcRect t="26087" b="28260"/>
          <a:stretch>
            <a:fillRect/>
          </a:stretch>
        </p:blipFill>
        <p:spPr>
          <a:xfrm>
            <a:off x="214282" y="3929066"/>
            <a:ext cx="4286280" cy="2055080"/>
          </a:xfrm>
          <a:prstGeom prst="rect">
            <a:avLst/>
          </a:prstGeom>
        </p:spPr>
      </p:pic>
      <p:sp>
        <p:nvSpPr>
          <p:cNvPr id="2" name="1 Başlık"/>
          <p:cNvSpPr>
            <a:spLocks noGrp="1"/>
          </p:cNvSpPr>
          <p:nvPr>
            <p:ph type="title"/>
          </p:nvPr>
        </p:nvSpPr>
        <p:spPr/>
        <p:txBody>
          <a:bodyPr/>
          <a:lstStyle/>
          <a:p>
            <a:r>
              <a:rPr lang="tr-TR" dirty="0"/>
              <a:t>Bunu biliyor musunuz?</a:t>
            </a:r>
          </a:p>
        </p:txBody>
      </p:sp>
      <p:sp>
        <p:nvSpPr>
          <p:cNvPr id="3" name="2 İçerik Yer Tutucusu"/>
          <p:cNvSpPr>
            <a:spLocks noGrp="1"/>
          </p:cNvSpPr>
          <p:nvPr>
            <p:ph sz="quarter" idx="1"/>
          </p:nvPr>
        </p:nvSpPr>
        <p:spPr>
          <a:xfrm>
            <a:off x="457200" y="1219200"/>
            <a:ext cx="4043362" cy="3138494"/>
          </a:xfrm>
        </p:spPr>
        <p:txBody>
          <a:bodyPr>
            <a:normAutofit fontScale="85000" lnSpcReduction="20000"/>
          </a:bodyPr>
          <a:lstStyle/>
          <a:p>
            <a:r>
              <a:rPr lang="tr-TR" dirty="0"/>
              <a:t>Dönemin bu haftalarında öğrencilerden</a:t>
            </a:r>
          </a:p>
          <a:p>
            <a:pPr lvl="1"/>
            <a:r>
              <a:rPr lang="tr-TR" dirty="0"/>
              <a:t>“Hocam, internette videonuzu gördüm…”</a:t>
            </a:r>
          </a:p>
          <a:p>
            <a:pPr lvl="1"/>
            <a:r>
              <a:rPr lang="tr-TR" dirty="0"/>
              <a:t>“Hocam, siz </a:t>
            </a:r>
            <a:r>
              <a:rPr lang="tr-TR" dirty="0" err="1"/>
              <a:t>x’den</a:t>
            </a:r>
            <a:r>
              <a:rPr lang="tr-TR" dirty="0"/>
              <a:t> y ile mezun olmuşsunuz…”</a:t>
            </a:r>
          </a:p>
          <a:p>
            <a:pPr lvl="1"/>
            <a:r>
              <a:rPr lang="tr-TR" dirty="0"/>
              <a:t>“Hocam, peki neden programlama?”</a:t>
            </a:r>
          </a:p>
          <a:p>
            <a:pPr lvl="1"/>
            <a:r>
              <a:rPr lang="tr-TR" dirty="0"/>
              <a:t>vb.</a:t>
            </a:r>
          </a:p>
          <a:p>
            <a:pPr lvl="1">
              <a:buNone/>
            </a:pPr>
            <a:r>
              <a:rPr lang="tr-TR" sz="2600" dirty="0">
                <a:solidFill>
                  <a:schemeClr val="tx1"/>
                </a:solidFill>
              </a:rPr>
              <a:t>soruları gelebilmektedir.</a:t>
            </a:r>
          </a:p>
          <a:p>
            <a:pPr lvl="1"/>
            <a:endParaRPr lang="tr-TR" dirty="0"/>
          </a:p>
        </p:txBody>
      </p:sp>
      <p:sp>
        <p:nvSpPr>
          <p:cNvPr id="4" name="3 Yuvarlatılmış Dikdörtgen"/>
          <p:cNvSpPr/>
          <p:nvPr/>
        </p:nvSpPr>
        <p:spPr>
          <a:xfrm>
            <a:off x="5572132" y="857232"/>
            <a:ext cx="3214710" cy="1714512"/>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a:t>1.HİPOTEZ:</a:t>
            </a:r>
          </a:p>
          <a:p>
            <a:pPr algn="ctr"/>
            <a:r>
              <a:rPr lang="tr-TR" sz="1600" dirty="0"/>
              <a:t>Ödevlerin zorlaşması ile birlikte ödevi açıp boş boş bakan (düzenli çalışmamış) öğrenci, bir süre sonra </a:t>
            </a:r>
            <a:r>
              <a:rPr lang="tr-TR" sz="1600" i="1" dirty="0"/>
              <a:t>“Hocayı bir </a:t>
            </a:r>
            <a:r>
              <a:rPr lang="tr-TR" sz="1600" i="1" dirty="0" err="1"/>
              <a:t>stalklayım</a:t>
            </a:r>
            <a:r>
              <a:rPr lang="tr-TR" sz="1600" i="1" dirty="0"/>
              <a:t> hele” </a:t>
            </a:r>
            <a:r>
              <a:rPr lang="tr-TR" sz="1600" dirty="0"/>
              <a:t>düşüncesine erişir.</a:t>
            </a:r>
          </a:p>
        </p:txBody>
      </p:sp>
      <p:sp>
        <p:nvSpPr>
          <p:cNvPr id="5" name="4 Yuvarlatılmış Dikdörtgen"/>
          <p:cNvSpPr/>
          <p:nvPr/>
        </p:nvSpPr>
        <p:spPr>
          <a:xfrm>
            <a:off x="4357686" y="2571744"/>
            <a:ext cx="3571900" cy="178595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dirty="0">
                <a:solidFill>
                  <a:schemeClr val="tx1"/>
                </a:solidFill>
              </a:rPr>
              <a:t>2.HİPOTEZ:</a:t>
            </a:r>
          </a:p>
          <a:p>
            <a:pPr algn="ctr"/>
            <a:r>
              <a:rPr lang="tr-TR" sz="1600" dirty="0">
                <a:solidFill>
                  <a:schemeClr val="tx1"/>
                </a:solidFill>
              </a:rPr>
              <a:t>Sınavların kesilmesiyle birlikte sudan çıkmış balığa dönen öğrenci, hayatın anlamını sorguladığı geçici boşluğa düşer ve böylece “Hocayı bir </a:t>
            </a:r>
            <a:r>
              <a:rPr lang="tr-TR" sz="1600" dirty="0" err="1">
                <a:solidFill>
                  <a:schemeClr val="tx1"/>
                </a:solidFill>
              </a:rPr>
              <a:t>stalklayım</a:t>
            </a:r>
            <a:r>
              <a:rPr lang="tr-TR" sz="1600" dirty="0">
                <a:solidFill>
                  <a:schemeClr val="tx1"/>
                </a:solidFill>
              </a:rPr>
              <a:t> hele” düşüncesine erişir.</a:t>
            </a:r>
          </a:p>
        </p:txBody>
      </p:sp>
      <p:sp>
        <p:nvSpPr>
          <p:cNvPr id="6" name="5 Yuvarlatılmış Dikdörtgen"/>
          <p:cNvSpPr/>
          <p:nvPr/>
        </p:nvSpPr>
        <p:spPr>
          <a:xfrm>
            <a:off x="4643438" y="4500570"/>
            <a:ext cx="4000528" cy="1785950"/>
          </a:xfrm>
          <a:prstGeom prst="round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i="1" dirty="0"/>
              <a:t>DERSİMİZ AÇISINDAN BU DÖNEM “FIRTINA ÖNCESİ SESSİZLİK”TİR VE “NE EKERSEN ONU BİÇERSİN”DİR.</a:t>
            </a:r>
          </a:p>
          <a:p>
            <a:pPr algn="ctr"/>
            <a:endParaRPr lang="tr-TR" sz="1600" i="1" dirty="0"/>
          </a:p>
          <a:p>
            <a:pPr algn="ctr"/>
            <a:r>
              <a:rPr lang="tr-TR" sz="1600" i="1" dirty="0"/>
              <a:t>ESAS ÖZYİNELEMEYİ, İŞARETÇİLERİ, YAPILARI … STALKLAYALIM…</a:t>
            </a:r>
            <a:br>
              <a:rPr lang="tr-TR" sz="1600" i="1" dirty="0"/>
            </a:br>
            <a:endParaRPr lang="tr-TR" sz="1600" i="1" dirty="0"/>
          </a:p>
        </p:txBody>
      </p:sp>
      <p:pic>
        <p:nvPicPr>
          <p:cNvPr id="7" name="6 Resim" descr="DynamicImageHandler_3ce06456-de7c-4dd1-a5c4-2507385e59e1_grande.png"/>
          <p:cNvPicPr>
            <a:picLocks noChangeAspect="1"/>
          </p:cNvPicPr>
          <p:nvPr/>
        </p:nvPicPr>
        <p:blipFill>
          <a:blip r:embed="rId3" cstate="print"/>
          <a:stretch>
            <a:fillRect/>
          </a:stretch>
        </p:blipFill>
        <p:spPr>
          <a:xfrm>
            <a:off x="1785918" y="5214950"/>
            <a:ext cx="857256" cy="857256"/>
          </a:xfrm>
          <a:prstGeom prst="rect">
            <a:avLst/>
          </a:prstGeom>
        </p:spPr>
      </p:pic>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Derleyiciye sormuşlar…</a:t>
            </a:r>
          </a:p>
        </p:txBody>
      </p:sp>
      <p:sp>
        <p:nvSpPr>
          <p:cNvPr id="3" name="2 İçerik Yer Tutucusu"/>
          <p:cNvSpPr>
            <a:spLocks noGrp="1"/>
          </p:cNvSpPr>
          <p:nvPr>
            <p:ph sz="quarter" idx="1"/>
          </p:nvPr>
        </p:nvSpPr>
        <p:spPr>
          <a:xfrm>
            <a:off x="457200" y="1219200"/>
            <a:ext cx="8229600" cy="709602"/>
          </a:xfrm>
        </p:spPr>
        <p:txBody>
          <a:bodyPr>
            <a:normAutofit fontScale="85000" lnSpcReduction="20000"/>
          </a:bodyPr>
          <a:lstStyle/>
          <a:p>
            <a:r>
              <a:rPr lang="tr-TR" dirty="0" err="1"/>
              <a:t>ptr</a:t>
            </a:r>
            <a:r>
              <a:rPr lang="tr-TR" dirty="0"/>
              <a:t>=&amp;</a:t>
            </a:r>
            <a:r>
              <a:rPr lang="tr-TR" dirty="0" err="1"/>
              <a:t>sayi</a:t>
            </a:r>
            <a:r>
              <a:rPr lang="tr-TR" dirty="0"/>
              <a:t>; ifadesinden sonra *</a:t>
            </a:r>
            <a:r>
              <a:rPr lang="tr-TR" dirty="0" err="1"/>
              <a:t>ptr</a:t>
            </a:r>
            <a:r>
              <a:rPr lang="tr-TR" dirty="0"/>
              <a:t> deyince ne görürsün?</a:t>
            </a:r>
          </a:p>
          <a:p>
            <a:r>
              <a:rPr lang="tr-TR" dirty="0"/>
              <a:t>Derleyici demiş:</a:t>
            </a:r>
          </a:p>
          <a:p>
            <a:pPr lvl="1"/>
            <a:endParaRPr lang="tr-TR" dirty="0"/>
          </a:p>
        </p:txBody>
      </p:sp>
      <p:sp>
        <p:nvSpPr>
          <p:cNvPr id="4" name="3 Dikdörtgen"/>
          <p:cNvSpPr/>
          <p:nvPr/>
        </p:nvSpPr>
        <p:spPr>
          <a:xfrm>
            <a:off x="6429388" y="2571744"/>
            <a:ext cx="1714544"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ctr"/>
            <a:r>
              <a:rPr lang="tr-TR" sz="3200" dirty="0"/>
              <a:t>*</a:t>
            </a:r>
            <a:r>
              <a:rPr lang="tr-TR" sz="3200" dirty="0" err="1"/>
              <a:t>ptr</a:t>
            </a:r>
            <a:endParaRPr lang="tr-TR" sz="3200" dirty="0"/>
          </a:p>
        </p:txBody>
      </p:sp>
      <p:grpSp>
        <p:nvGrpSpPr>
          <p:cNvPr id="7" name="6 Grup"/>
          <p:cNvGrpSpPr/>
          <p:nvPr/>
        </p:nvGrpSpPr>
        <p:grpSpPr>
          <a:xfrm>
            <a:off x="6000760" y="3429000"/>
            <a:ext cx="2871321" cy="2638427"/>
            <a:chOff x="5629769" y="3357562"/>
            <a:chExt cx="2871321" cy="2638427"/>
          </a:xfrm>
        </p:grpSpPr>
        <p:pic>
          <p:nvPicPr>
            <p:cNvPr id="5" name="4 Resim" descr="what-is-compiler-and-five-phases-of-compiler-1-638.jpg"/>
            <p:cNvPicPr>
              <a:picLocks noChangeAspect="1"/>
            </p:cNvPicPr>
            <p:nvPr/>
          </p:nvPicPr>
          <p:blipFill>
            <a:blip r:embed="rId2"/>
            <a:srcRect r="18294"/>
            <a:stretch>
              <a:fillRect/>
            </a:stretch>
          </p:blipFill>
          <p:spPr>
            <a:xfrm>
              <a:off x="5629769" y="3357562"/>
              <a:ext cx="2871321" cy="2638427"/>
            </a:xfrm>
            <a:prstGeom prst="rect">
              <a:avLst/>
            </a:prstGeom>
          </p:spPr>
        </p:pic>
        <p:sp>
          <p:nvSpPr>
            <p:cNvPr id="6" name="5 Yuvarlatılmış Dikdörtgen"/>
            <p:cNvSpPr/>
            <p:nvPr/>
          </p:nvSpPr>
          <p:spPr>
            <a:xfrm>
              <a:off x="6500826" y="4643446"/>
              <a:ext cx="1000132"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t>DERLEYİCİ</a:t>
              </a:r>
            </a:p>
          </p:txBody>
        </p:sp>
      </p:grpSp>
      <p:sp>
        <p:nvSpPr>
          <p:cNvPr id="8" name="7 Dikdörtgen Belirtme Çizgisi"/>
          <p:cNvSpPr/>
          <p:nvPr/>
        </p:nvSpPr>
        <p:spPr>
          <a:xfrm>
            <a:off x="714348" y="2143116"/>
            <a:ext cx="5072098" cy="4000528"/>
          </a:xfrm>
          <a:prstGeom prst="wedgeRectCallout">
            <a:avLst>
              <a:gd name="adj1" fmla="val 62101"/>
              <a:gd name="adj2" fmla="val -110"/>
            </a:avLst>
          </a:prstGeom>
        </p:spPr>
        <p:style>
          <a:lnRef idx="1">
            <a:schemeClr val="accent3"/>
          </a:lnRef>
          <a:fillRef idx="2">
            <a:schemeClr val="accent3"/>
          </a:fillRef>
          <a:effectRef idx="1">
            <a:schemeClr val="accent3"/>
          </a:effectRef>
          <a:fontRef idx="minor">
            <a:schemeClr val="dk1"/>
          </a:fontRef>
        </p:style>
        <p:txBody>
          <a:bodyPr rtlCol="0" anchor="ctr"/>
          <a:lstStyle/>
          <a:p>
            <a:pPr>
              <a:buFont typeface="Arial" pitchFamily="34" charset="0"/>
              <a:buChar char="•"/>
            </a:pPr>
            <a:r>
              <a:rPr lang="tr-TR" sz="2400" dirty="0"/>
              <a:t>Kalkar, hafızadaki </a:t>
            </a:r>
            <a:r>
              <a:rPr lang="tr-TR" sz="2400" dirty="0" err="1"/>
              <a:t>ptr</a:t>
            </a:r>
            <a:r>
              <a:rPr lang="tr-TR" sz="2400" dirty="0"/>
              <a:t> isimli işaretçi değişkenine giderim.</a:t>
            </a:r>
          </a:p>
          <a:p>
            <a:pPr>
              <a:buFont typeface="Arial" pitchFamily="34" charset="0"/>
              <a:buChar char="•"/>
            </a:pPr>
            <a:r>
              <a:rPr lang="tr-TR" sz="2400" dirty="0"/>
              <a:t>*</a:t>
            </a:r>
            <a:r>
              <a:rPr lang="tr-TR" sz="2400" dirty="0" err="1"/>
              <a:t>ptr</a:t>
            </a:r>
            <a:r>
              <a:rPr lang="tr-TR" sz="2400" dirty="0"/>
              <a:t> dediği için, </a:t>
            </a:r>
            <a:r>
              <a:rPr lang="tr-TR" sz="2400" dirty="0" err="1"/>
              <a:t>ptr</a:t>
            </a:r>
            <a:r>
              <a:rPr lang="tr-TR" sz="2400" dirty="0"/>
              <a:t> isimli işaretçi değişkeninin değeri olan adresi alır, bu sefer hafızadaki o adrese giderim.</a:t>
            </a:r>
          </a:p>
          <a:p>
            <a:pPr>
              <a:buFont typeface="Arial" pitchFamily="34" charset="0"/>
              <a:buChar char="•"/>
            </a:pPr>
            <a:r>
              <a:rPr lang="tr-TR" sz="2400" dirty="0"/>
              <a:t>orada “</a:t>
            </a:r>
            <a:r>
              <a:rPr lang="tr-TR" sz="2400" dirty="0" err="1"/>
              <a:t>sayi</a:t>
            </a:r>
            <a:r>
              <a:rPr lang="tr-TR" sz="2400" dirty="0"/>
              <a:t>” isimli değişkenle karşılaşmış olurum.</a:t>
            </a:r>
          </a:p>
          <a:p>
            <a:pPr>
              <a:buFont typeface="Arial" pitchFamily="34" charset="0"/>
              <a:buChar char="•"/>
            </a:pPr>
            <a:r>
              <a:rPr lang="tr-TR" sz="2400" dirty="0" err="1"/>
              <a:t>sayi</a:t>
            </a:r>
            <a:r>
              <a:rPr lang="tr-TR" sz="2400" dirty="0"/>
              <a:t> isimli değişkenin değerini alır ve…</a:t>
            </a:r>
          </a:p>
          <a:p>
            <a:pPr>
              <a:buFont typeface="Arial" pitchFamily="34" charset="0"/>
              <a:buChar char="•"/>
            </a:pPr>
            <a:r>
              <a:rPr lang="tr-TR" sz="2400" dirty="0"/>
              <a:t>*</a:t>
            </a:r>
            <a:r>
              <a:rPr lang="tr-TR" sz="2400" dirty="0" err="1"/>
              <a:t>ptr</a:t>
            </a:r>
            <a:r>
              <a:rPr lang="tr-TR" sz="2400" dirty="0"/>
              <a:t> yerine o değeri yazarım</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37274</TotalTime>
  <Words>6129</Words>
  <Application>Microsoft Office PowerPoint</Application>
  <PresentationFormat>Ekran Gösterisi (4:3)</PresentationFormat>
  <Paragraphs>1035</Paragraphs>
  <Slides>87</Slides>
  <Notes>4</Notes>
  <HiddenSlides>18</HiddenSlides>
  <MMClips>0</MMClips>
  <ScaleCrop>false</ScaleCrop>
  <HeadingPairs>
    <vt:vector size="4" baseType="variant">
      <vt:variant>
        <vt:lpstr>Tema</vt:lpstr>
      </vt:variant>
      <vt:variant>
        <vt:i4>1</vt:i4>
      </vt:variant>
      <vt:variant>
        <vt:lpstr>Slayt Başlıkları</vt:lpstr>
      </vt:variant>
      <vt:variant>
        <vt:i4>87</vt:i4>
      </vt:variant>
    </vt:vector>
  </HeadingPairs>
  <TitlesOfParts>
    <vt:vector size="88" baseType="lpstr">
      <vt:lpstr>Kaynak</vt:lpstr>
      <vt:lpstr>BİLGİSAYAR PROGRAMLAMA</vt:lpstr>
      <vt:lpstr>Özet</vt:lpstr>
      <vt:lpstr>Yol Haritası</vt:lpstr>
      <vt:lpstr>      Alıştırma</vt:lpstr>
      <vt:lpstr>Bunu biliyor musunuz? Q klavye</vt:lpstr>
      <vt:lpstr>Özet yapalım</vt:lpstr>
      <vt:lpstr>Değişkenlerin adresleri de ayrı bir yerde saklanıyor mu?</vt:lpstr>
      <vt:lpstr>İşaretçi Değer Okuma (* sembolü)</vt:lpstr>
      <vt:lpstr>Derleyiciye sormuşlar…</vt:lpstr>
      <vt:lpstr>Derleyiciye sormuşlar…</vt:lpstr>
      <vt:lpstr>Örnek</vt:lpstr>
      <vt:lpstr>Bunu biliyor musunuz?</vt:lpstr>
      <vt:lpstr>Slayt 13</vt:lpstr>
      <vt:lpstr>Bunu biliyor musunuz?</vt:lpstr>
      <vt:lpstr>İşaretçiler ne işe yarar?</vt:lpstr>
      <vt:lpstr>İşaretçiler ve Fonksiyonlar</vt:lpstr>
      <vt:lpstr> </vt:lpstr>
      <vt:lpstr>Anlayamadığınız yerleri bizlere sorunuz.</vt:lpstr>
      <vt:lpstr>Slayt 19</vt:lpstr>
      <vt:lpstr>Fonksiyona değişim yapabilme yetkisi verebilmek için</vt:lpstr>
      <vt:lpstr>İşaretçilerin Fonksiyon ile Kullanımı</vt:lpstr>
      <vt:lpstr>İşaretçilerin Fonksiyon ile Kullanımı</vt:lpstr>
      <vt:lpstr>İşaretçiler ve Fonksiyonlar</vt:lpstr>
      <vt:lpstr>İşaretçiler ve Fonksiyonlar</vt:lpstr>
      <vt:lpstr>Dizileri fonksiyonlara göndermek…</vt:lpstr>
      <vt:lpstr>Summary: Calling by value or by reference</vt:lpstr>
      <vt:lpstr>Değer ya da adres ile geçiş üzerine güzel bir benzetme</vt:lpstr>
      <vt:lpstr>Bunu biliyor musunuz? Kodlamanın kullanım alanına bir örnek</vt:lpstr>
      <vt:lpstr>Bunu biliyor musunuz? Arduino</vt:lpstr>
      <vt:lpstr>Dizilerin işaretçilerle İlişkisi</vt:lpstr>
      <vt:lpstr>      Alıştırma</vt:lpstr>
      <vt:lpstr>Dizinin bir elemanını dizi ile karıştırmayınız</vt:lpstr>
      <vt:lpstr>Bunu biliyor musunuz? SYÇS 6 bayatlıyor.</vt:lpstr>
      <vt:lpstr>Kahoot vakti</vt:lpstr>
      <vt:lpstr>Anlayamadığınız yerleri bizlere sorunuz.</vt:lpstr>
      <vt:lpstr>3. ve 4. dersler</vt:lpstr>
      <vt:lpstr>Yol Haritası</vt:lpstr>
      <vt:lpstr>Nesnesel Programlamaya Giriş - Yapılar</vt:lpstr>
      <vt:lpstr>Nesnesel Programlamaya Giriş - Yapılar</vt:lpstr>
      <vt:lpstr>Nesnesel Programlamaya Giriş - Yapılar</vt:lpstr>
      <vt:lpstr>Neden Nesnesel Programlama?</vt:lpstr>
      <vt:lpstr>Neden Nesnesel Programlama?</vt:lpstr>
      <vt:lpstr>Yapı (Struct)</vt:lpstr>
      <vt:lpstr>Yapı kullanımına basit bir örnek</vt:lpstr>
      <vt:lpstr>Yapı Tanımlama</vt:lpstr>
      <vt:lpstr>Yapıların içinin temizlenmesi</vt:lpstr>
      <vt:lpstr>Yapılara değer atamak</vt:lpstr>
      <vt:lpstr>Kod Yazmalı Alıştırma</vt:lpstr>
      <vt:lpstr>Bilgisayarlarınızı açınız Birlikte kod yazma zamanı…</vt:lpstr>
      <vt:lpstr>Anlayamadığınız yerleri bizlere sorunuz.</vt:lpstr>
      <vt:lpstr>Programcının Hayatı</vt:lpstr>
      <vt:lpstr>Bilgisayarlarınızı açınız Birlikte kod yazma zamanı…</vt:lpstr>
      <vt:lpstr>Oyun ödevinin ÖNEMİ</vt:lpstr>
      <vt:lpstr>Bunu biliyor musunuz? Bir Oyun Ödevi Örneği</vt:lpstr>
      <vt:lpstr>Alıştırma</vt:lpstr>
      <vt:lpstr>Bilgisayarlarınızı açınız Birlikte kod yazma zamanı…</vt:lpstr>
      <vt:lpstr>Anlayamadığınız yerleri bizlere sorunuz.</vt:lpstr>
      <vt:lpstr>EK SLAYTLAR</vt:lpstr>
      <vt:lpstr>Dizilerin Fonksiyonlara Parametre Olarak Gönderilmesi  (işaretçi kullanımlı şekli)</vt:lpstr>
      <vt:lpstr>Dizilerin Fonksiyonlara Parametre Olarak Gönderilmesi (işaretçi kullanımlı şekli)</vt:lpstr>
      <vt:lpstr>İşaretçiler ile Dizi Tanımlama</vt:lpstr>
      <vt:lpstr>İşaretçiler ile Dizi Tanımlama</vt:lpstr>
      <vt:lpstr>İşaretçiler ile Dizi Tanımlama</vt:lpstr>
      <vt:lpstr>İşaretçiler ile Dizi Tanımlama</vt:lpstr>
      <vt:lpstr>İşaretçiler ile Dizgi Tanımlama</vt:lpstr>
      <vt:lpstr>Dizgiler ve işaretçiler</vt:lpstr>
      <vt:lpstr>Dizgiler ve işaretçiler</vt:lpstr>
      <vt:lpstr>malloc kullanımı</vt:lpstr>
      <vt:lpstr>malloc kullanımı</vt:lpstr>
      <vt:lpstr>static kullanımı</vt:lpstr>
      <vt:lpstr>static kullanımı ve dizi değeri dönmek</vt:lpstr>
      <vt:lpstr>İşaretçinin işaretçisinin… işaretçisi olur mu?</vt:lpstr>
      <vt:lpstr>İşaretçinin işaretçisinin… işaretçisi olur mu?</vt:lpstr>
      <vt:lpstr>İşaretçinin işaretçisinin… işaretçisi olur mu?</vt:lpstr>
      <vt:lpstr>İşaretçinin işaretçisinin… işaretçisi olur mu?</vt:lpstr>
      <vt:lpstr>Fonksiyonun adresi olur mu?</vt:lpstr>
      <vt:lpstr>Fonksiyon  işaretçisi olur mu?</vt:lpstr>
      <vt:lpstr>Fonksiyon  işaretçisi ne işe yarar?</vt:lpstr>
      <vt:lpstr>Fonksiyon  işaretçisi ne işe yarar?</vt:lpstr>
      <vt:lpstr>Yapılar</vt:lpstr>
      <vt:lpstr>typedef kullanımı ve nesnesel programlama</vt:lpstr>
      <vt:lpstr>Yapılara değer atamak</vt:lpstr>
      <vt:lpstr>Yapılara değer atamak</vt:lpstr>
      <vt:lpstr>Yapılara değer atamak</vt:lpstr>
      <vt:lpstr>Yapıların belleğe yerleşimi ve sizeof</vt:lpstr>
      <vt:lpstr>Alıştırma</vt:lpstr>
      <vt:lpstr>Bunu biliyor musunuz?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 PROGRAMLAMA</dc:title>
  <dc:creator>Oğuz Hanoğlu</dc:creator>
  <cp:lastModifiedBy>User</cp:lastModifiedBy>
  <cp:revision>1008</cp:revision>
  <dcterms:modified xsi:type="dcterms:W3CDTF">2019-06-28T15:06:52Z</dcterms:modified>
</cp:coreProperties>
</file>